
<file path=[Content_Types].xml><?xml version="1.0" encoding="utf-8"?>
<Types xmlns="http://schemas.openxmlformats.org/package/2006/content-types">
  <Default Extension="jpg" ContentType="image/jpeg"/>
  <Default Extension="emf" ContentType="image/x-emf"/>
  <Default Extension="xlsx" ContentType="application/vnd.openxmlformats-officedocument.spreadsheetml.sheet"/>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wdp" ContentType="image/vnd.ms-photo"/>
  <Default Extension="png" ContentType="image/png"/>
  <Default Extension="wmf" ContentType="image/x-wmf"/>
  <Default Extension="rels" ContentType="application/vnd.openxmlformats-package.relationships+xml"/>
  <Default Extension="gif" ContentType="image/gif"/>
  <Default Extension="m4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embeddings/oleObject1.bin" ContentType="application/vnd.openxmlformats-officedocument.oleObject"/>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5.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6.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7.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9.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20.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21.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22.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23.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24.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25.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6.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7.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8.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9.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04" r:id="rId1"/>
    <p:sldMasterId id="2147484212" r:id="rId2"/>
    <p:sldMasterId id="2147484230" r:id="rId3"/>
    <p:sldMasterId id="2147484275" r:id="rId4"/>
    <p:sldMasterId id="2147484321" r:id="rId5"/>
    <p:sldMasterId id="2147484386" r:id="rId6"/>
    <p:sldMasterId id="2147484446" r:id="rId7"/>
    <p:sldMasterId id="2147484477" r:id="rId8"/>
    <p:sldMasterId id="2147484509" r:id="rId9"/>
    <p:sldMasterId id="2147484520" r:id="rId10"/>
    <p:sldMasterId id="2147484547" r:id="rId11"/>
    <p:sldMasterId id="2147484558" r:id="rId12"/>
    <p:sldMasterId id="2147484577" r:id="rId13"/>
    <p:sldMasterId id="2147484593" r:id="rId14"/>
    <p:sldMasterId id="2147484603" r:id="rId15"/>
    <p:sldMasterId id="2147484615" r:id="rId16"/>
    <p:sldMasterId id="2147484626" r:id="rId17"/>
    <p:sldMasterId id="2147484638" r:id="rId18"/>
    <p:sldMasterId id="2147484649" r:id="rId19"/>
    <p:sldMasterId id="2147484660" r:id="rId20"/>
    <p:sldMasterId id="2147484674" r:id="rId21"/>
    <p:sldMasterId id="2147484687" r:id="rId22"/>
    <p:sldMasterId id="2147484700" r:id="rId23"/>
    <p:sldMasterId id="2147484718" r:id="rId24"/>
    <p:sldMasterId id="2147484731" r:id="rId25"/>
    <p:sldMasterId id="2147484742" r:id="rId26"/>
    <p:sldMasterId id="2147484754" r:id="rId27"/>
    <p:sldMasterId id="2147484782" r:id="rId28"/>
    <p:sldMasterId id="2147484847" r:id="rId29"/>
    <p:sldMasterId id="2147484912" r:id="rId30"/>
  </p:sldMasterIdLst>
  <p:notesMasterIdLst>
    <p:notesMasterId r:id="rId119"/>
  </p:notesMasterIdLst>
  <p:handoutMasterIdLst>
    <p:handoutMasterId r:id="rId120"/>
  </p:handoutMasterIdLst>
  <p:sldIdLst>
    <p:sldId id="1118" r:id="rId31"/>
    <p:sldId id="1053" r:id="rId32"/>
    <p:sldId id="956" r:id="rId33"/>
    <p:sldId id="1010" r:id="rId34"/>
    <p:sldId id="1154" r:id="rId35"/>
    <p:sldId id="1079" r:id="rId36"/>
    <p:sldId id="1080" r:id="rId37"/>
    <p:sldId id="1081" r:id="rId38"/>
    <p:sldId id="1083" r:id="rId39"/>
    <p:sldId id="1084" r:id="rId40"/>
    <p:sldId id="1024" r:id="rId41"/>
    <p:sldId id="931" r:id="rId42"/>
    <p:sldId id="1120" r:id="rId43"/>
    <p:sldId id="1122" r:id="rId44"/>
    <p:sldId id="1153" r:id="rId45"/>
    <p:sldId id="1009" r:id="rId46"/>
    <p:sldId id="1002" r:id="rId47"/>
    <p:sldId id="1086" r:id="rId48"/>
    <p:sldId id="1087" r:id="rId49"/>
    <p:sldId id="971" r:id="rId50"/>
    <p:sldId id="1035" r:id="rId51"/>
    <p:sldId id="1133" r:id="rId52"/>
    <p:sldId id="1060" r:id="rId53"/>
    <p:sldId id="972" r:id="rId54"/>
    <p:sldId id="1038" r:id="rId55"/>
    <p:sldId id="1039" r:id="rId56"/>
    <p:sldId id="1089" r:id="rId57"/>
    <p:sldId id="1090" r:id="rId58"/>
    <p:sldId id="783" r:id="rId59"/>
    <p:sldId id="790" r:id="rId60"/>
    <p:sldId id="798" r:id="rId61"/>
    <p:sldId id="980" r:id="rId62"/>
    <p:sldId id="811" r:id="rId63"/>
    <p:sldId id="1121" r:id="rId64"/>
    <p:sldId id="1136" r:id="rId65"/>
    <p:sldId id="1138" r:id="rId66"/>
    <p:sldId id="1139" r:id="rId67"/>
    <p:sldId id="1140" r:id="rId68"/>
    <p:sldId id="1123" r:id="rId69"/>
    <p:sldId id="1146" r:id="rId70"/>
    <p:sldId id="1141" r:id="rId71"/>
    <p:sldId id="1142" r:id="rId72"/>
    <p:sldId id="1143" r:id="rId73"/>
    <p:sldId id="1144" r:id="rId74"/>
    <p:sldId id="1145" r:id="rId75"/>
    <p:sldId id="1148" r:id="rId76"/>
    <p:sldId id="1149" r:id="rId77"/>
    <p:sldId id="1150" r:id="rId78"/>
    <p:sldId id="1151" r:id="rId79"/>
    <p:sldId id="1152" r:id="rId80"/>
    <p:sldId id="1063" r:id="rId81"/>
    <p:sldId id="1074" r:id="rId82"/>
    <p:sldId id="1075" r:id="rId83"/>
    <p:sldId id="1078" r:id="rId84"/>
    <p:sldId id="1058" r:id="rId85"/>
    <p:sldId id="1092" r:id="rId86"/>
    <p:sldId id="1093" r:id="rId87"/>
    <p:sldId id="1094" r:id="rId88"/>
    <p:sldId id="1095" r:id="rId89"/>
    <p:sldId id="1096" r:id="rId90"/>
    <p:sldId id="1097" r:id="rId91"/>
    <p:sldId id="1098" r:id="rId92"/>
    <p:sldId id="1099" r:id="rId93"/>
    <p:sldId id="1100" r:id="rId94"/>
    <p:sldId id="1101" r:id="rId95"/>
    <p:sldId id="1102" r:id="rId96"/>
    <p:sldId id="1103" r:id="rId97"/>
    <p:sldId id="1104" r:id="rId98"/>
    <p:sldId id="1105" r:id="rId99"/>
    <p:sldId id="959" r:id="rId100"/>
    <p:sldId id="911" r:id="rId101"/>
    <p:sldId id="912" r:id="rId102"/>
    <p:sldId id="1012" r:id="rId103"/>
    <p:sldId id="914" r:id="rId104"/>
    <p:sldId id="915" r:id="rId105"/>
    <p:sldId id="916" r:id="rId106"/>
    <p:sldId id="917" r:id="rId107"/>
    <p:sldId id="990" r:id="rId108"/>
    <p:sldId id="1014" r:id="rId109"/>
    <p:sldId id="1047" r:id="rId110"/>
    <p:sldId id="1113" r:id="rId111"/>
    <p:sldId id="1112" r:id="rId112"/>
    <p:sldId id="995" r:id="rId113"/>
    <p:sldId id="1134" r:id="rId114"/>
    <p:sldId id="1132" r:id="rId115"/>
    <p:sldId id="1126" r:id="rId116"/>
    <p:sldId id="1130" r:id="rId117"/>
    <p:sldId id="1131" r:id="rId118"/>
  </p:sldIdLst>
  <p:sldSz cx="12192000" cy="6858000"/>
  <p:notesSz cx="6858000" cy="9144000"/>
  <p:defaultTextStyle>
    <a:defPPr>
      <a:defRPr lang="en-US"/>
    </a:defPPr>
    <a:lvl1pPr marL="0" algn="l" defTabSz="914061" rtl="0" eaLnBrk="1" latinLnBrk="0" hangingPunct="1">
      <a:defRPr sz="1900" kern="1200">
        <a:solidFill>
          <a:schemeClr val="tx1"/>
        </a:solidFill>
        <a:latin typeface="+mn-lt"/>
        <a:ea typeface="+mn-ea"/>
        <a:cs typeface="+mn-cs"/>
      </a:defRPr>
    </a:lvl1pPr>
    <a:lvl2pPr marL="457027" algn="l" defTabSz="914061" rtl="0" eaLnBrk="1" latinLnBrk="0" hangingPunct="1">
      <a:defRPr sz="1900" kern="1200">
        <a:solidFill>
          <a:schemeClr val="tx1"/>
        </a:solidFill>
        <a:latin typeface="+mn-lt"/>
        <a:ea typeface="+mn-ea"/>
        <a:cs typeface="+mn-cs"/>
      </a:defRPr>
    </a:lvl2pPr>
    <a:lvl3pPr marL="914061" algn="l" defTabSz="914061" rtl="0" eaLnBrk="1" latinLnBrk="0" hangingPunct="1">
      <a:defRPr sz="1900" kern="1200">
        <a:solidFill>
          <a:schemeClr val="tx1"/>
        </a:solidFill>
        <a:latin typeface="+mn-lt"/>
        <a:ea typeface="+mn-ea"/>
        <a:cs typeface="+mn-cs"/>
      </a:defRPr>
    </a:lvl3pPr>
    <a:lvl4pPr marL="1371090" algn="l" defTabSz="914061" rtl="0" eaLnBrk="1" latinLnBrk="0" hangingPunct="1">
      <a:defRPr sz="1900" kern="1200">
        <a:solidFill>
          <a:schemeClr val="tx1"/>
        </a:solidFill>
        <a:latin typeface="+mn-lt"/>
        <a:ea typeface="+mn-ea"/>
        <a:cs typeface="+mn-cs"/>
      </a:defRPr>
    </a:lvl4pPr>
    <a:lvl5pPr marL="1828122" algn="l" defTabSz="914061" rtl="0" eaLnBrk="1" latinLnBrk="0" hangingPunct="1">
      <a:defRPr sz="1900" kern="1200">
        <a:solidFill>
          <a:schemeClr val="tx1"/>
        </a:solidFill>
        <a:latin typeface="+mn-lt"/>
        <a:ea typeface="+mn-ea"/>
        <a:cs typeface="+mn-cs"/>
      </a:defRPr>
    </a:lvl5pPr>
    <a:lvl6pPr marL="2285150" algn="l" defTabSz="914061" rtl="0" eaLnBrk="1" latinLnBrk="0" hangingPunct="1">
      <a:defRPr sz="1900" kern="1200">
        <a:solidFill>
          <a:schemeClr val="tx1"/>
        </a:solidFill>
        <a:latin typeface="+mn-lt"/>
        <a:ea typeface="+mn-ea"/>
        <a:cs typeface="+mn-cs"/>
      </a:defRPr>
    </a:lvl6pPr>
    <a:lvl7pPr marL="2742170" algn="l" defTabSz="914061" rtl="0" eaLnBrk="1" latinLnBrk="0" hangingPunct="1">
      <a:defRPr sz="1900" kern="1200">
        <a:solidFill>
          <a:schemeClr val="tx1"/>
        </a:solidFill>
        <a:latin typeface="+mn-lt"/>
        <a:ea typeface="+mn-ea"/>
        <a:cs typeface="+mn-cs"/>
      </a:defRPr>
    </a:lvl7pPr>
    <a:lvl8pPr marL="3199200" algn="l" defTabSz="914061" rtl="0" eaLnBrk="1" latinLnBrk="0" hangingPunct="1">
      <a:defRPr sz="1900" kern="1200">
        <a:solidFill>
          <a:schemeClr val="tx1"/>
        </a:solidFill>
        <a:latin typeface="+mn-lt"/>
        <a:ea typeface="+mn-ea"/>
        <a:cs typeface="+mn-cs"/>
      </a:defRPr>
    </a:lvl8pPr>
    <a:lvl9pPr marL="3656227" algn="l" defTabSz="914061" rtl="0" eaLnBrk="1" latinLnBrk="0" hangingPunct="1">
      <a:defRPr sz="1900" kern="1200">
        <a:solidFill>
          <a:schemeClr val="tx1"/>
        </a:solidFill>
        <a:latin typeface="+mn-lt"/>
        <a:ea typeface="+mn-ea"/>
        <a:cs typeface="+mn-cs"/>
      </a:defRPr>
    </a:lvl9pPr>
  </p:defaultTextStyle>
  <p:extLst>
    <p:ext uri="{521415D9-36F7-43E2-AB2F-B90AF26B5E84}">
      <p14:sectionLst xmlns:p14="http://schemas.microsoft.com/office/powerpoint/2010/main">
        <p14:section name="Act 1_Intro" id="{3BBAA997-FFCB-47D0-A221-BB778BEB000E}">
          <p14:sldIdLst/>
        </p14:section>
        <p14:section name="ACT 2" id="{08AD1FC9-DBFA-4227-A391-0DA0A6196A88}">
          <p14:sldIdLst>
            <p14:sldId id="1118"/>
            <p14:sldId id="1053"/>
            <p14:sldId id="956"/>
            <p14:sldId id="1010"/>
            <p14:sldId id="1154"/>
            <p14:sldId id="1079"/>
            <p14:sldId id="1080"/>
            <p14:sldId id="1081"/>
            <p14:sldId id="1083"/>
            <p14:sldId id="1084"/>
            <p14:sldId id="1024"/>
            <p14:sldId id="931"/>
            <p14:sldId id="1120"/>
            <p14:sldId id="1122"/>
            <p14:sldId id="1153"/>
            <p14:sldId id="1009"/>
            <p14:sldId id="1002"/>
            <p14:sldId id="1086"/>
            <p14:sldId id="1087"/>
            <p14:sldId id="971"/>
            <p14:sldId id="1035"/>
            <p14:sldId id="1133"/>
            <p14:sldId id="1060"/>
            <p14:sldId id="972"/>
            <p14:sldId id="1038"/>
            <p14:sldId id="1039"/>
            <p14:sldId id="1089"/>
            <p14:sldId id="1090"/>
            <p14:sldId id="783"/>
            <p14:sldId id="790"/>
            <p14:sldId id="798"/>
            <p14:sldId id="980"/>
            <p14:sldId id="811"/>
            <p14:sldId id="1121"/>
            <p14:sldId id="1136"/>
            <p14:sldId id="1138"/>
            <p14:sldId id="1139"/>
            <p14:sldId id="1140"/>
            <p14:sldId id="1123"/>
            <p14:sldId id="1146"/>
            <p14:sldId id="1141"/>
            <p14:sldId id="1142"/>
            <p14:sldId id="1143"/>
            <p14:sldId id="1144"/>
            <p14:sldId id="1145"/>
            <p14:sldId id="1148"/>
            <p14:sldId id="1149"/>
            <p14:sldId id="1150"/>
            <p14:sldId id="1151"/>
            <p14:sldId id="1152"/>
            <p14:sldId id="1063"/>
            <p14:sldId id="1074"/>
            <p14:sldId id="1075"/>
            <p14:sldId id="1078"/>
            <p14:sldId id="1058"/>
            <p14:sldId id="1092"/>
            <p14:sldId id="1093"/>
            <p14:sldId id="1094"/>
            <p14:sldId id="1095"/>
            <p14:sldId id="1096"/>
            <p14:sldId id="1097"/>
            <p14:sldId id="1098"/>
            <p14:sldId id="1099"/>
            <p14:sldId id="1100"/>
            <p14:sldId id="1101"/>
            <p14:sldId id="1102"/>
            <p14:sldId id="1103"/>
            <p14:sldId id="1104"/>
            <p14:sldId id="1105"/>
            <p14:sldId id="959"/>
            <p14:sldId id="911"/>
            <p14:sldId id="912"/>
            <p14:sldId id="1012"/>
            <p14:sldId id="914"/>
            <p14:sldId id="915"/>
            <p14:sldId id="916"/>
            <p14:sldId id="917"/>
            <p14:sldId id="990"/>
            <p14:sldId id="1014"/>
            <p14:sldId id="1047"/>
            <p14:sldId id="1113"/>
            <p14:sldId id="1112"/>
            <p14:sldId id="995"/>
            <p14:sldId id="1134"/>
            <p14:sldId id="1132"/>
            <p14:sldId id="1126"/>
            <p14:sldId id="1130"/>
            <p14:sldId id="1131"/>
          </p14:sldIdLst>
        </p14:section>
      </p14:sectionLst>
    </p:ext>
    <p:ext uri="{EFAFB233-063F-42B5-8137-9DF3F51BA10A}">
      <p15:sldGuideLst xmlns="" xmlns:p15="http://schemas.microsoft.com/office/powerpoint/2012/main">
        <p15:guide id="1" orient="horz" pos="2160" userDrawn="1">
          <p15:clr>
            <a:srgbClr val="A4A3A4"/>
          </p15:clr>
        </p15:guide>
        <p15:guide id="2" pos="888" userDrawn="1">
          <p15:clr>
            <a:srgbClr val="A4A3A4"/>
          </p15:clr>
        </p15:guide>
        <p15:guide id="3" orient="horz" pos="2165">
          <p15:clr>
            <a:srgbClr val="A4A3A4"/>
          </p15:clr>
        </p15:guide>
        <p15:guide id="4" pos="3842">
          <p15:clr>
            <a:srgbClr val="A4A3A4"/>
          </p15:clr>
        </p15:guide>
        <p15:guide id="5" pos="6864">
          <p15:clr>
            <a:srgbClr val="A4A3A4"/>
          </p15:clr>
        </p15:guide>
        <p15:guide id="6" pos="752">
          <p15:clr>
            <a:srgbClr val="A4A3A4"/>
          </p15:clr>
        </p15:guide>
        <p15:guide id="7" pos="4747">
          <p15:clr>
            <a:srgbClr val="A4A3A4"/>
          </p15:clr>
        </p15:guide>
        <p15:guide id="8" orient="horz" pos="1450">
          <p15:clr>
            <a:srgbClr val="A4A3A4"/>
          </p15:clr>
        </p15:guide>
        <p15:guide id="9" orient="horz" pos="2073">
          <p15:clr>
            <a:srgbClr val="A4A3A4"/>
          </p15:clr>
        </p15:guide>
        <p15:guide id="10" orient="horz" pos="3079">
          <p15:clr>
            <a:srgbClr val="A4A3A4"/>
          </p15:clr>
        </p15:guide>
        <p15:guide id="11" orient="horz" pos="1451">
          <p15:clr>
            <a:srgbClr val="A4A3A4"/>
          </p15:clr>
        </p15:guide>
        <p15:guide id="12" pos="3843">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CC"/>
    <a:srgbClr val="23A47C"/>
    <a:srgbClr val="176C52"/>
    <a:srgbClr val="2E5CE0"/>
    <a:srgbClr val="3370E4"/>
    <a:srgbClr val="970E9A"/>
    <a:srgbClr val="44007B"/>
    <a:srgbClr val="D5A432"/>
    <a:srgbClr val="370083"/>
    <a:srgbClr val="EBC5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58" autoAdjust="0"/>
    <p:restoredTop sz="93008" autoAdjust="0"/>
  </p:normalViewPr>
  <p:slideViewPr>
    <p:cSldViewPr snapToGrid="0" showGuides="1">
      <p:cViewPr>
        <p:scale>
          <a:sx n="125" d="100"/>
          <a:sy n="125" d="100"/>
        </p:scale>
        <p:origin x="-360" y="-152"/>
      </p:cViewPr>
      <p:guideLst>
        <p:guide orient="horz" pos="2160"/>
        <p:guide orient="horz" pos="2165"/>
        <p:guide orient="horz" pos="1451"/>
        <p:guide orient="horz" pos="2073"/>
        <p:guide orient="horz" pos="3161"/>
        <p:guide pos="888"/>
        <p:guide pos="3843"/>
        <p:guide pos="6864"/>
        <p:guide pos="752"/>
        <p:guide pos="4747"/>
      </p:guideLst>
    </p:cSldViewPr>
  </p:slideViewPr>
  <p:notesTextViewPr>
    <p:cViewPr>
      <p:scale>
        <a:sx n="3" d="2"/>
        <a:sy n="3" d="2"/>
      </p:scale>
      <p:origin x="0" y="0"/>
    </p:cViewPr>
  </p:notesTextViewPr>
  <p:sorterViewPr>
    <p:cViewPr>
      <p:scale>
        <a:sx n="141" d="100"/>
        <a:sy n="141" d="100"/>
      </p:scale>
      <p:origin x="0" y="18888"/>
    </p:cViewPr>
  </p:sorterViewPr>
  <p:notesViewPr>
    <p:cSldViewPr snapToGrid="0">
      <p:cViewPr varScale="1">
        <p:scale>
          <a:sx n="70" d="100"/>
          <a:sy n="70" d="100"/>
        </p:scale>
        <p:origin x="-329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 Target="slides/slide30.xml"/><Relationship Id="rId61" Type="http://schemas.openxmlformats.org/officeDocument/2006/relationships/slide" Target="slides/slide31.xml"/><Relationship Id="rId62" Type="http://schemas.openxmlformats.org/officeDocument/2006/relationships/slide" Target="slides/slide32.xml"/><Relationship Id="rId63" Type="http://schemas.openxmlformats.org/officeDocument/2006/relationships/slide" Target="slides/slide33.xml"/><Relationship Id="rId64" Type="http://schemas.openxmlformats.org/officeDocument/2006/relationships/slide" Target="slides/slide34.xml"/><Relationship Id="rId65" Type="http://schemas.openxmlformats.org/officeDocument/2006/relationships/slide" Target="slides/slide35.xml"/><Relationship Id="rId66" Type="http://schemas.openxmlformats.org/officeDocument/2006/relationships/slide" Target="slides/slide36.xml"/><Relationship Id="rId67" Type="http://schemas.openxmlformats.org/officeDocument/2006/relationships/slide" Target="slides/slide37.xml"/><Relationship Id="rId68" Type="http://schemas.openxmlformats.org/officeDocument/2006/relationships/slide" Target="slides/slide38.xml"/><Relationship Id="rId69" Type="http://schemas.openxmlformats.org/officeDocument/2006/relationships/slide" Target="slides/slide39.xml"/><Relationship Id="rId120" Type="http://schemas.openxmlformats.org/officeDocument/2006/relationships/handoutMaster" Target="handoutMasters/handoutMaster1.xml"/><Relationship Id="rId121" Type="http://schemas.openxmlformats.org/officeDocument/2006/relationships/printerSettings" Target="printerSettings/printerSettings1.bin"/><Relationship Id="rId122" Type="http://schemas.openxmlformats.org/officeDocument/2006/relationships/presProps" Target="presProps.xml"/><Relationship Id="rId123" Type="http://schemas.openxmlformats.org/officeDocument/2006/relationships/viewProps" Target="viewProps.xml"/><Relationship Id="rId124" Type="http://schemas.openxmlformats.org/officeDocument/2006/relationships/theme" Target="theme/theme1.xml"/><Relationship Id="rId125" Type="http://schemas.openxmlformats.org/officeDocument/2006/relationships/tableStyles" Target="tableStyles.xml"/><Relationship Id="rId40" Type="http://schemas.openxmlformats.org/officeDocument/2006/relationships/slide" Target="slides/slide10.xml"/><Relationship Id="rId41" Type="http://schemas.openxmlformats.org/officeDocument/2006/relationships/slide" Target="slides/slide11.xml"/><Relationship Id="rId42" Type="http://schemas.openxmlformats.org/officeDocument/2006/relationships/slide" Target="slides/slide12.xml"/><Relationship Id="rId90" Type="http://schemas.openxmlformats.org/officeDocument/2006/relationships/slide" Target="slides/slide60.xml"/><Relationship Id="rId91" Type="http://schemas.openxmlformats.org/officeDocument/2006/relationships/slide" Target="slides/slide61.xml"/><Relationship Id="rId92" Type="http://schemas.openxmlformats.org/officeDocument/2006/relationships/slide" Target="slides/slide62.xml"/><Relationship Id="rId93" Type="http://schemas.openxmlformats.org/officeDocument/2006/relationships/slide" Target="slides/slide63.xml"/><Relationship Id="rId94" Type="http://schemas.openxmlformats.org/officeDocument/2006/relationships/slide" Target="slides/slide64.xml"/><Relationship Id="rId95" Type="http://schemas.openxmlformats.org/officeDocument/2006/relationships/slide" Target="slides/slide65.xml"/><Relationship Id="rId96" Type="http://schemas.openxmlformats.org/officeDocument/2006/relationships/slide" Target="slides/slide66.xml"/><Relationship Id="rId101" Type="http://schemas.openxmlformats.org/officeDocument/2006/relationships/slide" Target="slides/slide71.xml"/><Relationship Id="rId102" Type="http://schemas.openxmlformats.org/officeDocument/2006/relationships/slide" Target="slides/slide72.xml"/><Relationship Id="rId103" Type="http://schemas.openxmlformats.org/officeDocument/2006/relationships/slide" Target="slides/slide73.xml"/><Relationship Id="rId104" Type="http://schemas.openxmlformats.org/officeDocument/2006/relationships/slide" Target="slides/slide74.xml"/><Relationship Id="rId105" Type="http://schemas.openxmlformats.org/officeDocument/2006/relationships/slide" Target="slides/slide75.xml"/><Relationship Id="rId106" Type="http://schemas.openxmlformats.org/officeDocument/2006/relationships/slide" Target="slides/slide76.xml"/><Relationship Id="rId107" Type="http://schemas.openxmlformats.org/officeDocument/2006/relationships/slide" Target="slides/slide77.xml"/><Relationship Id="rId108" Type="http://schemas.openxmlformats.org/officeDocument/2006/relationships/slide" Target="slides/slide78.xml"/><Relationship Id="rId109" Type="http://schemas.openxmlformats.org/officeDocument/2006/relationships/slide" Target="slides/slide79.xml"/><Relationship Id="rId97" Type="http://schemas.openxmlformats.org/officeDocument/2006/relationships/slide" Target="slides/slide67.xml"/><Relationship Id="rId98" Type="http://schemas.openxmlformats.org/officeDocument/2006/relationships/slide" Target="slides/slide68.xml"/><Relationship Id="rId99" Type="http://schemas.openxmlformats.org/officeDocument/2006/relationships/slide" Target="slides/slide69.xml"/><Relationship Id="rId43" Type="http://schemas.openxmlformats.org/officeDocument/2006/relationships/slide" Target="slides/slide13.xml"/><Relationship Id="rId44" Type="http://schemas.openxmlformats.org/officeDocument/2006/relationships/slide" Target="slides/slide14.xml"/><Relationship Id="rId45" Type="http://schemas.openxmlformats.org/officeDocument/2006/relationships/slide" Target="slides/slide15.xml"/><Relationship Id="rId46" Type="http://schemas.openxmlformats.org/officeDocument/2006/relationships/slide" Target="slides/slide16.xml"/><Relationship Id="rId47" Type="http://schemas.openxmlformats.org/officeDocument/2006/relationships/slide" Target="slides/slide17.xml"/><Relationship Id="rId48" Type="http://schemas.openxmlformats.org/officeDocument/2006/relationships/slide" Target="slides/slide18.xml"/><Relationship Id="rId49" Type="http://schemas.openxmlformats.org/officeDocument/2006/relationships/slide" Target="slides/slide19.xml"/><Relationship Id="rId100" Type="http://schemas.openxmlformats.org/officeDocument/2006/relationships/slide" Target="slides/slide70.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40.xml"/><Relationship Id="rId71" Type="http://schemas.openxmlformats.org/officeDocument/2006/relationships/slide" Target="slides/slide41.xml"/><Relationship Id="rId72" Type="http://schemas.openxmlformats.org/officeDocument/2006/relationships/slide" Target="slides/slide42.xml"/><Relationship Id="rId73" Type="http://schemas.openxmlformats.org/officeDocument/2006/relationships/slide" Target="slides/slide43.xml"/><Relationship Id="rId74" Type="http://schemas.openxmlformats.org/officeDocument/2006/relationships/slide" Target="slides/slide44.xml"/><Relationship Id="rId75" Type="http://schemas.openxmlformats.org/officeDocument/2006/relationships/slide" Target="slides/slide45.xml"/><Relationship Id="rId76" Type="http://schemas.openxmlformats.org/officeDocument/2006/relationships/slide" Target="slides/slide46.xml"/><Relationship Id="rId77" Type="http://schemas.openxmlformats.org/officeDocument/2006/relationships/slide" Target="slides/slide47.xml"/><Relationship Id="rId78" Type="http://schemas.openxmlformats.org/officeDocument/2006/relationships/slide" Target="slides/slide48.xml"/><Relationship Id="rId79" Type="http://schemas.openxmlformats.org/officeDocument/2006/relationships/slide" Target="slides/slide49.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20.xml"/><Relationship Id="rId51" Type="http://schemas.openxmlformats.org/officeDocument/2006/relationships/slide" Target="slides/slide21.xml"/><Relationship Id="rId52" Type="http://schemas.openxmlformats.org/officeDocument/2006/relationships/slide" Target="slides/slide22.xml"/><Relationship Id="rId53" Type="http://schemas.openxmlformats.org/officeDocument/2006/relationships/slide" Target="slides/slide23.xml"/><Relationship Id="rId54" Type="http://schemas.openxmlformats.org/officeDocument/2006/relationships/slide" Target="slides/slide24.xml"/><Relationship Id="rId55" Type="http://schemas.openxmlformats.org/officeDocument/2006/relationships/slide" Target="slides/slide25.xml"/><Relationship Id="rId56" Type="http://schemas.openxmlformats.org/officeDocument/2006/relationships/slide" Target="slides/slide26.xml"/><Relationship Id="rId57" Type="http://schemas.openxmlformats.org/officeDocument/2006/relationships/slide" Target="slides/slide27.xml"/><Relationship Id="rId58" Type="http://schemas.openxmlformats.org/officeDocument/2006/relationships/slide" Target="slides/slide28.xml"/><Relationship Id="rId59" Type="http://schemas.openxmlformats.org/officeDocument/2006/relationships/slide" Target="slides/slide29.xml"/><Relationship Id="rId110" Type="http://schemas.openxmlformats.org/officeDocument/2006/relationships/slide" Target="slides/slide80.xml"/><Relationship Id="rId111" Type="http://schemas.openxmlformats.org/officeDocument/2006/relationships/slide" Target="slides/slide81.xml"/><Relationship Id="rId112" Type="http://schemas.openxmlformats.org/officeDocument/2006/relationships/slide" Target="slides/slide82.xml"/><Relationship Id="rId113" Type="http://schemas.openxmlformats.org/officeDocument/2006/relationships/slide" Target="slides/slide83.xml"/><Relationship Id="rId114" Type="http://schemas.openxmlformats.org/officeDocument/2006/relationships/slide" Target="slides/slide84.xml"/><Relationship Id="rId115" Type="http://schemas.openxmlformats.org/officeDocument/2006/relationships/slide" Target="slides/slide85.xml"/><Relationship Id="rId116" Type="http://schemas.openxmlformats.org/officeDocument/2006/relationships/slide" Target="slides/slide86.xml"/><Relationship Id="rId117" Type="http://schemas.openxmlformats.org/officeDocument/2006/relationships/slide" Target="slides/slide87.xml"/><Relationship Id="rId118" Type="http://schemas.openxmlformats.org/officeDocument/2006/relationships/slide" Target="slides/slide88.xml"/><Relationship Id="rId119" Type="http://schemas.openxmlformats.org/officeDocument/2006/relationships/notesMaster" Target="notesMasters/notesMaster1.xml"/><Relationship Id="rId30" Type="http://schemas.openxmlformats.org/officeDocument/2006/relationships/slideMaster" Target="slideMasters/slideMaster30.xml"/><Relationship Id="rId31" Type="http://schemas.openxmlformats.org/officeDocument/2006/relationships/slide" Target="slides/slide1.xml"/><Relationship Id="rId32" Type="http://schemas.openxmlformats.org/officeDocument/2006/relationships/slide" Target="slides/slide2.xml"/><Relationship Id="rId33" Type="http://schemas.openxmlformats.org/officeDocument/2006/relationships/slide" Target="slides/slide3.xml"/><Relationship Id="rId34" Type="http://schemas.openxmlformats.org/officeDocument/2006/relationships/slide" Target="slides/slide4.xml"/><Relationship Id="rId35" Type="http://schemas.openxmlformats.org/officeDocument/2006/relationships/slide" Target="slides/slide5.xml"/><Relationship Id="rId36" Type="http://schemas.openxmlformats.org/officeDocument/2006/relationships/slide" Target="slides/slide6.xml"/><Relationship Id="rId37" Type="http://schemas.openxmlformats.org/officeDocument/2006/relationships/slide" Target="slides/slide7.xml"/><Relationship Id="rId38" Type="http://schemas.openxmlformats.org/officeDocument/2006/relationships/slide" Target="slides/slide8.xml"/><Relationship Id="rId39" Type="http://schemas.openxmlformats.org/officeDocument/2006/relationships/slide" Target="slides/slide9.xml"/><Relationship Id="rId80" Type="http://schemas.openxmlformats.org/officeDocument/2006/relationships/slide" Target="slides/slide50.xml"/><Relationship Id="rId81" Type="http://schemas.openxmlformats.org/officeDocument/2006/relationships/slide" Target="slides/slide51.xml"/><Relationship Id="rId82" Type="http://schemas.openxmlformats.org/officeDocument/2006/relationships/slide" Target="slides/slide52.xml"/><Relationship Id="rId83" Type="http://schemas.openxmlformats.org/officeDocument/2006/relationships/slide" Target="slides/slide53.xml"/><Relationship Id="rId84" Type="http://schemas.openxmlformats.org/officeDocument/2006/relationships/slide" Target="slides/slide54.xml"/><Relationship Id="rId85" Type="http://schemas.openxmlformats.org/officeDocument/2006/relationships/slide" Target="slides/slide55.xml"/><Relationship Id="rId86" Type="http://schemas.openxmlformats.org/officeDocument/2006/relationships/slide" Target="slides/slide56.xml"/><Relationship Id="rId87" Type="http://schemas.openxmlformats.org/officeDocument/2006/relationships/slide" Target="slides/slide57.xml"/><Relationship Id="rId88" Type="http://schemas.openxmlformats.org/officeDocument/2006/relationships/slide" Target="slides/slide58.xml"/><Relationship Id="rId89" Type="http://schemas.openxmlformats.org/officeDocument/2006/relationships/slide" Target="slides/slide59.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2"/>
          <c:order val="0"/>
          <c:tx>
            <c:strRef>
              <c:f>Sheet1!$D$1</c:f>
              <c:strCache>
                <c:ptCount val="1"/>
                <c:pt idx="0">
                  <c:v>2013</c:v>
                </c:pt>
              </c:strCache>
            </c:strRef>
          </c:tx>
          <c:invertIfNegative val="0"/>
          <c:cat>
            <c:strRef>
              <c:f>Sheet1!$A$2:$A$12</c:f>
              <c:strCache>
                <c:ptCount val="11"/>
                <c:pt idx="0">
                  <c:v>Improved application testing</c:v>
                </c:pt>
                <c:pt idx="1">
                  <c:v>Access to latest functionality</c:v>
                </c:pt>
                <c:pt idx="2">
                  <c:v>Less reliance (dependency) on IT staff</c:v>
                </c:pt>
                <c:pt idx="3">
                  <c:v>Increased sales/revenue</c:v>
                </c:pt>
                <c:pt idx="4">
                  <c:v>Improved customer satisfaction</c:v>
                </c:pt>
                <c:pt idx="5">
                  <c:v>Standardization/automation of processes/systems</c:v>
                </c:pt>
                <c:pt idx="6">
                  <c:v>Introduce new products/services faster</c:v>
                </c:pt>
                <c:pt idx="7">
                  <c:v>Increased flexibility in app. Dev.</c:v>
                </c:pt>
                <c:pt idx="8">
                  <c:v>Operational savings (beyond IT)</c:v>
                </c:pt>
                <c:pt idx="9">
                  <c:v>Better/faster access to data/information</c:v>
                </c:pt>
                <c:pt idx="10">
                  <c:v>Lower IT costs</c:v>
                </c:pt>
              </c:strCache>
            </c:strRef>
          </c:cat>
          <c:val>
            <c:numRef>
              <c:f>Sheet1!$D$2:$D$12</c:f>
              <c:numCache>
                <c:formatCode>0.00%</c:formatCode>
                <c:ptCount val="11"/>
                <c:pt idx="0" formatCode="0%">
                  <c:v>0.19</c:v>
                </c:pt>
                <c:pt idx="1">
                  <c:v>0.195</c:v>
                </c:pt>
                <c:pt idx="2">
                  <c:v>0.195</c:v>
                </c:pt>
                <c:pt idx="3" formatCode="0%">
                  <c:v>0.21</c:v>
                </c:pt>
                <c:pt idx="4">
                  <c:v>0.215</c:v>
                </c:pt>
                <c:pt idx="5">
                  <c:v>0.275</c:v>
                </c:pt>
                <c:pt idx="6" formatCode="0%">
                  <c:v>0.31</c:v>
                </c:pt>
                <c:pt idx="7" formatCode="0%">
                  <c:v>0.33</c:v>
                </c:pt>
                <c:pt idx="8">
                  <c:v>0.387</c:v>
                </c:pt>
                <c:pt idx="9">
                  <c:v>0.514</c:v>
                </c:pt>
                <c:pt idx="10" formatCode="0%">
                  <c:v>0.55</c:v>
                </c:pt>
              </c:numCache>
            </c:numRef>
          </c:val>
        </c:ser>
        <c:dLbls>
          <c:showLegendKey val="0"/>
          <c:showVal val="0"/>
          <c:showCatName val="0"/>
          <c:showSerName val="0"/>
          <c:showPercent val="0"/>
          <c:showBubbleSize val="0"/>
        </c:dLbls>
        <c:gapWidth val="150"/>
        <c:axId val="1845682552"/>
        <c:axId val="1845685992"/>
      </c:barChart>
      <c:catAx>
        <c:axId val="1845682552"/>
        <c:scaling>
          <c:orientation val="minMax"/>
        </c:scaling>
        <c:delete val="0"/>
        <c:axPos val="l"/>
        <c:majorTickMark val="none"/>
        <c:minorTickMark val="none"/>
        <c:tickLblPos val="nextTo"/>
        <c:spPr>
          <a:ln>
            <a:solidFill>
              <a:schemeClr val="bg1"/>
            </a:solidFill>
          </a:ln>
        </c:spPr>
        <c:txPr>
          <a:bodyPr/>
          <a:lstStyle/>
          <a:p>
            <a:pPr>
              <a:defRPr sz="1050">
                <a:solidFill>
                  <a:schemeClr val="accent1"/>
                </a:solidFill>
              </a:defRPr>
            </a:pPr>
            <a:endParaRPr lang="en-US"/>
          </a:p>
        </c:txPr>
        <c:crossAx val="1845685992"/>
        <c:crosses val="autoZero"/>
        <c:auto val="1"/>
        <c:lblAlgn val="ctr"/>
        <c:lblOffset val="100"/>
        <c:noMultiLvlLbl val="0"/>
      </c:catAx>
      <c:valAx>
        <c:axId val="1845685992"/>
        <c:scaling>
          <c:orientation val="minMax"/>
        </c:scaling>
        <c:delete val="0"/>
        <c:axPos val="b"/>
        <c:majorGridlines>
          <c:spPr>
            <a:ln>
              <a:solidFill>
                <a:schemeClr val="bg1"/>
              </a:solidFill>
            </a:ln>
          </c:spPr>
        </c:majorGridlines>
        <c:numFmt formatCode="0%" sourceLinked="1"/>
        <c:majorTickMark val="none"/>
        <c:minorTickMark val="none"/>
        <c:tickLblPos val="nextTo"/>
        <c:spPr>
          <a:ln>
            <a:solidFill>
              <a:schemeClr val="bg1"/>
            </a:solidFill>
          </a:ln>
        </c:spPr>
        <c:txPr>
          <a:bodyPr/>
          <a:lstStyle/>
          <a:p>
            <a:pPr>
              <a:defRPr sz="1200">
                <a:solidFill>
                  <a:schemeClr val="accent1"/>
                </a:solidFill>
              </a:defRPr>
            </a:pPr>
            <a:endParaRPr lang="en-US"/>
          </a:p>
        </c:txPr>
        <c:crossAx val="1845682552"/>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07E567-E30C-DB4E-9540-F89562EDE11C}" type="doc">
      <dgm:prSet loTypeId="urn:microsoft.com/office/officeart/2005/8/layout/hProcess4" loCatId="" qsTypeId="urn:microsoft.com/office/officeart/2005/8/quickstyle/simple4" qsCatId="simple" csTypeId="urn:microsoft.com/office/officeart/2005/8/colors/accent1_2" csCatId="accent1" phldr="1"/>
      <dgm:spPr/>
      <dgm:t>
        <a:bodyPr/>
        <a:lstStyle/>
        <a:p>
          <a:endParaRPr lang="en-US"/>
        </a:p>
      </dgm:t>
    </dgm:pt>
    <dgm:pt modelId="{69EE6DA2-73A2-4040-99A8-9B9030D95910}">
      <dgm:prSet phldrT="[Text]"/>
      <dgm:spPr/>
      <dgm:t>
        <a:bodyPr/>
        <a:lstStyle/>
        <a:p>
          <a:r>
            <a:rPr lang="en-US" dirty="0" smtClean="0"/>
            <a:t>As these new trends impact IT infrastructure…</a:t>
          </a:r>
          <a:endParaRPr lang="en-US" dirty="0"/>
        </a:p>
      </dgm:t>
    </dgm:pt>
    <dgm:pt modelId="{A097BB04-F216-CB4B-A241-F038745F44E5}" type="parTrans" cxnId="{C74392C3-B686-2145-A976-3B89008EFFCD}">
      <dgm:prSet/>
      <dgm:spPr/>
      <dgm:t>
        <a:bodyPr/>
        <a:lstStyle/>
        <a:p>
          <a:endParaRPr lang="en-US"/>
        </a:p>
      </dgm:t>
    </dgm:pt>
    <dgm:pt modelId="{54CEDB36-F7D0-174C-8086-585BB36268A8}" type="sibTrans" cxnId="{C74392C3-B686-2145-A976-3B89008EFFCD}">
      <dgm:prSet/>
      <dgm:spPr/>
      <dgm:t>
        <a:bodyPr/>
        <a:lstStyle/>
        <a:p>
          <a:endParaRPr lang="en-US"/>
        </a:p>
      </dgm:t>
    </dgm:pt>
    <dgm:pt modelId="{296A7C2B-B267-9947-AABC-7727814CC0E5}">
      <dgm:prSet phldrT="[Text]"/>
      <dgm:spPr/>
      <dgm:t>
        <a:bodyPr/>
        <a:lstStyle/>
        <a:p>
          <a:r>
            <a:rPr lang="en-US" dirty="0" smtClean="0"/>
            <a:t>Network</a:t>
          </a:r>
          <a:endParaRPr lang="en-US" dirty="0"/>
        </a:p>
      </dgm:t>
    </dgm:pt>
    <dgm:pt modelId="{BDB61D06-1AD9-1F4A-82A6-DD8306F92DD2}" type="parTrans" cxnId="{C1EED89D-BAD2-994B-BA5C-96B4066B503F}">
      <dgm:prSet/>
      <dgm:spPr/>
      <dgm:t>
        <a:bodyPr/>
        <a:lstStyle/>
        <a:p>
          <a:endParaRPr lang="en-US"/>
        </a:p>
      </dgm:t>
    </dgm:pt>
    <dgm:pt modelId="{4B295979-9584-E14E-B96C-049D6ED0623F}" type="sibTrans" cxnId="{C1EED89D-BAD2-994B-BA5C-96B4066B503F}">
      <dgm:prSet/>
      <dgm:spPr/>
      <dgm:t>
        <a:bodyPr/>
        <a:lstStyle/>
        <a:p>
          <a:endParaRPr lang="en-US"/>
        </a:p>
      </dgm:t>
    </dgm:pt>
    <dgm:pt modelId="{2A7E3750-BD45-AB45-8A74-91AA02E21640}">
      <dgm:prSet phldrT="[Text]"/>
      <dgm:spPr/>
      <dgm:t>
        <a:bodyPr/>
        <a:lstStyle/>
        <a:p>
          <a:r>
            <a:rPr lang="en-US" dirty="0" smtClean="0"/>
            <a:t>The network, which is based on requirements of a prior set of trends, has challenges</a:t>
          </a:r>
          <a:endParaRPr lang="en-US" dirty="0"/>
        </a:p>
      </dgm:t>
    </dgm:pt>
    <dgm:pt modelId="{64F78B64-A928-EB4E-BF5A-6D2DC2B8C2C5}" type="parTrans" cxnId="{A02E70A1-926C-044E-9011-76B2FFDBD452}">
      <dgm:prSet/>
      <dgm:spPr/>
      <dgm:t>
        <a:bodyPr/>
        <a:lstStyle/>
        <a:p>
          <a:endParaRPr lang="en-US"/>
        </a:p>
      </dgm:t>
    </dgm:pt>
    <dgm:pt modelId="{10DA7744-2D44-9240-81AA-442763956155}" type="sibTrans" cxnId="{A02E70A1-926C-044E-9011-76B2FFDBD452}">
      <dgm:prSet/>
      <dgm:spPr/>
      <dgm:t>
        <a:bodyPr/>
        <a:lstStyle/>
        <a:p>
          <a:endParaRPr lang="en-US"/>
        </a:p>
      </dgm:t>
    </dgm:pt>
    <dgm:pt modelId="{1DE3B56A-F685-084E-BCCC-BBEBC0BC5CB8}">
      <dgm:prSet phldrT="[Text]"/>
      <dgm:spPr/>
      <dgm:t>
        <a:bodyPr/>
        <a:lstStyle/>
        <a:p>
          <a:r>
            <a:rPr lang="en-US" dirty="0" smtClean="0"/>
            <a:t>New Solutions</a:t>
          </a:r>
          <a:endParaRPr lang="en-US" dirty="0"/>
        </a:p>
      </dgm:t>
    </dgm:pt>
    <dgm:pt modelId="{2D283454-8331-CB41-BC73-B65744D4E42A}" type="parTrans" cxnId="{B09D4D36-BF25-E74E-849F-551D6574679C}">
      <dgm:prSet/>
      <dgm:spPr/>
      <dgm:t>
        <a:bodyPr/>
        <a:lstStyle/>
        <a:p>
          <a:endParaRPr lang="en-US"/>
        </a:p>
      </dgm:t>
    </dgm:pt>
    <dgm:pt modelId="{1ACA070D-E359-8142-A816-090004664C6A}" type="sibTrans" cxnId="{B09D4D36-BF25-E74E-849F-551D6574679C}">
      <dgm:prSet/>
      <dgm:spPr/>
      <dgm:t>
        <a:bodyPr/>
        <a:lstStyle/>
        <a:p>
          <a:endParaRPr lang="en-US"/>
        </a:p>
      </dgm:t>
    </dgm:pt>
    <dgm:pt modelId="{EB302E06-51CB-884F-A35C-A7DAF30172F2}">
      <dgm:prSet phldrT="[Text]"/>
      <dgm:spPr/>
      <dgm:t>
        <a:bodyPr/>
        <a:lstStyle/>
        <a:p>
          <a:r>
            <a:rPr lang="en-US" dirty="0" smtClean="0"/>
            <a:t>Creating opportunities for new solutions </a:t>
          </a:r>
          <a:endParaRPr lang="en-US" dirty="0"/>
        </a:p>
      </dgm:t>
    </dgm:pt>
    <dgm:pt modelId="{84B29A6B-6635-0C4B-B540-22D44E88480F}" type="parTrans" cxnId="{F2AFB102-16E3-F94F-9242-82EEFBC911F5}">
      <dgm:prSet/>
      <dgm:spPr/>
      <dgm:t>
        <a:bodyPr/>
        <a:lstStyle/>
        <a:p>
          <a:endParaRPr lang="en-US"/>
        </a:p>
      </dgm:t>
    </dgm:pt>
    <dgm:pt modelId="{EC664C5C-2FE8-A046-A650-B68466BACCB3}" type="sibTrans" cxnId="{F2AFB102-16E3-F94F-9242-82EEFBC911F5}">
      <dgm:prSet/>
      <dgm:spPr/>
      <dgm:t>
        <a:bodyPr/>
        <a:lstStyle/>
        <a:p>
          <a:endParaRPr lang="en-US"/>
        </a:p>
      </dgm:t>
    </dgm:pt>
    <dgm:pt modelId="{174A2FA3-6AEF-BD48-946B-2A0F2299AF1E}">
      <dgm:prSet phldrT="[Text]"/>
      <dgm:spPr/>
      <dgm:t>
        <a:bodyPr/>
        <a:lstStyle/>
        <a:p>
          <a:r>
            <a:rPr lang="en-US" dirty="0" smtClean="0"/>
            <a:t>Trends</a:t>
          </a:r>
          <a:endParaRPr lang="en-US" dirty="0"/>
        </a:p>
      </dgm:t>
    </dgm:pt>
    <dgm:pt modelId="{461D4DC0-E14D-0341-8A02-8EDF90FB0125}" type="sibTrans" cxnId="{995BCE80-A4F2-4A4C-92B2-5EE54FA29FC4}">
      <dgm:prSet/>
      <dgm:spPr/>
      <dgm:t>
        <a:bodyPr/>
        <a:lstStyle/>
        <a:p>
          <a:endParaRPr lang="en-US"/>
        </a:p>
      </dgm:t>
    </dgm:pt>
    <dgm:pt modelId="{ADF08133-85F0-6240-9D0E-642C61B94311}" type="parTrans" cxnId="{995BCE80-A4F2-4A4C-92B2-5EE54FA29FC4}">
      <dgm:prSet/>
      <dgm:spPr/>
      <dgm:t>
        <a:bodyPr/>
        <a:lstStyle/>
        <a:p>
          <a:endParaRPr lang="en-US"/>
        </a:p>
      </dgm:t>
    </dgm:pt>
    <dgm:pt modelId="{D55FBDD2-107B-AA4A-81BB-1726F3E37D7A}" type="pres">
      <dgm:prSet presAssocID="{B207E567-E30C-DB4E-9540-F89562EDE11C}" presName="Name0" presStyleCnt="0">
        <dgm:presLayoutVars>
          <dgm:dir/>
          <dgm:animLvl val="lvl"/>
          <dgm:resizeHandles val="exact"/>
        </dgm:presLayoutVars>
      </dgm:prSet>
      <dgm:spPr/>
    </dgm:pt>
    <dgm:pt modelId="{F57AAE15-4235-CF49-899A-716833953928}" type="pres">
      <dgm:prSet presAssocID="{B207E567-E30C-DB4E-9540-F89562EDE11C}" presName="tSp" presStyleCnt="0"/>
      <dgm:spPr/>
    </dgm:pt>
    <dgm:pt modelId="{4677E7BA-ED34-9E45-8619-F931BA5ABD64}" type="pres">
      <dgm:prSet presAssocID="{B207E567-E30C-DB4E-9540-F89562EDE11C}" presName="bSp" presStyleCnt="0"/>
      <dgm:spPr/>
    </dgm:pt>
    <dgm:pt modelId="{31BC7303-4822-0C41-A2A5-A2453448FE23}" type="pres">
      <dgm:prSet presAssocID="{B207E567-E30C-DB4E-9540-F89562EDE11C}" presName="process" presStyleCnt="0"/>
      <dgm:spPr/>
    </dgm:pt>
    <dgm:pt modelId="{DFF67AA6-94FB-8749-85E7-CEEC07B67133}" type="pres">
      <dgm:prSet presAssocID="{174A2FA3-6AEF-BD48-946B-2A0F2299AF1E}" presName="composite1" presStyleCnt="0"/>
      <dgm:spPr/>
    </dgm:pt>
    <dgm:pt modelId="{0EAB3C6C-99F8-5746-9D84-26540611E828}" type="pres">
      <dgm:prSet presAssocID="{174A2FA3-6AEF-BD48-946B-2A0F2299AF1E}" presName="dummyNode1" presStyleLbl="node1" presStyleIdx="0" presStyleCnt="3"/>
      <dgm:spPr/>
    </dgm:pt>
    <dgm:pt modelId="{94DA47BD-A607-8E42-A80E-B3E28BFB7903}" type="pres">
      <dgm:prSet presAssocID="{174A2FA3-6AEF-BD48-946B-2A0F2299AF1E}" presName="childNode1" presStyleLbl="bgAcc1" presStyleIdx="0" presStyleCnt="3">
        <dgm:presLayoutVars>
          <dgm:bulletEnabled val="1"/>
        </dgm:presLayoutVars>
      </dgm:prSet>
      <dgm:spPr/>
      <dgm:t>
        <a:bodyPr/>
        <a:lstStyle/>
        <a:p>
          <a:endParaRPr lang="en-US"/>
        </a:p>
      </dgm:t>
    </dgm:pt>
    <dgm:pt modelId="{E049E590-AE05-8B4E-8FD1-82797FAE720F}" type="pres">
      <dgm:prSet presAssocID="{174A2FA3-6AEF-BD48-946B-2A0F2299AF1E}" presName="childNode1tx" presStyleLbl="bgAcc1" presStyleIdx="0" presStyleCnt="3">
        <dgm:presLayoutVars>
          <dgm:bulletEnabled val="1"/>
        </dgm:presLayoutVars>
      </dgm:prSet>
      <dgm:spPr/>
      <dgm:t>
        <a:bodyPr/>
        <a:lstStyle/>
        <a:p>
          <a:endParaRPr lang="en-US"/>
        </a:p>
      </dgm:t>
    </dgm:pt>
    <dgm:pt modelId="{A0504F4F-B331-BB4A-9EBC-46E5ACBC42B5}" type="pres">
      <dgm:prSet presAssocID="{174A2FA3-6AEF-BD48-946B-2A0F2299AF1E}" presName="parentNode1" presStyleLbl="node1" presStyleIdx="0" presStyleCnt="3">
        <dgm:presLayoutVars>
          <dgm:chMax val="1"/>
          <dgm:bulletEnabled val="1"/>
        </dgm:presLayoutVars>
      </dgm:prSet>
      <dgm:spPr/>
      <dgm:t>
        <a:bodyPr/>
        <a:lstStyle/>
        <a:p>
          <a:endParaRPr lang="en-US"/>
        </a:p>
      </dgm:t>
    </dgm:pt>
    <dgm:pt modelId="{AD2F09BD-5E74-924B-A405-8D63C1371F12}" type="pres">
      <dgm:prSet presAssocID="{174A2FA3-6AEF-BD48-946B-2A0F2299AF1E}" presName="connSite1" presStyleCnt="0"/>
      <dgm:spPr/>
    </dgm:pt>
    <dgm:pt modelId="{34019A50-7CFF-5246-AF42-D73C75250BF6}" type="pres">
      <dgm:prSet presAssocID="{461D4DC0-E14D-0341-8A02-8EDF90FB0125}" presName="Name9" presStyleLbl="sibTrans2D1" presStyleIdx="0" presStyleCnt="2"/>
      <dgm:spPr/>
    </dgm:pt>
    <dgm:pt modelId="{8C93819B-71C3-B34B-B5A6-04E1FC195AE0}" type="pres">
      <dgm:prSet presAssocID="{296A7C2B-B267-9947-AABC-7727814CC0E5}" presName="composite2" presStyleCnt="0"/>
      <dgm:spPr/>
    </dgm:pt>
    <dgm:pt modelId="{E5ED72C9-8FD2-5047-A50C-0AD56E33EB28}" type="pres">
      <dgm:prSet presAssocID="{296A7C2B-B267-9947-AABC-7727814CC0E5}" presName="dummyNode2" presStyleLbl="node1" presStyleIdx="0" presStyleCnt="3"/>
      <dgm:spPr/>
    </dgm:pt>
    <dgm:pt modelId="{3C1CF497-F1AC-A84F-B449-A4D8C67BD537}" type="pres">
      <dgm:prSet presAssocID="{296A7C2B-B267-9947-AABC-7727814CC0E5}" presName="childNode2" presStyleLbl="bgAcc1" presStyleIdx="1" presStyleCnt="3">
        <dgm:presLayoutVars>
          <dgm:bulletEnabled val="1"/>
        </dgm:presLayoutVars>
      </dgm:prSet>
      <dgm:spPr/>
      <dgm:t>
        <a:bodyPr/>
        <a:lstStyle/>
        <a:p>
          <a:endParaRPr lang="en-US"/>
        </a:p>
      </dgm:t>
    </dgm:pt>
    <dgm:pt modelId="{64E5597F-5BAF-564C-A3A2-E618A714BD8E}" type="pres">
      <dgm:prSet presAssocID="{296A7C2B-B267-9947-AABC-7727814CC0E5}" presName="childNode2tx" presStyleLbl="bgAcc1" presStyleIdx="1" presStyleCnt="3">
        <dgm:presLayoutVars>
          <dgm:bulletEnabled val="1"/>
        </dgm:presLayoutVars>
      </dgm:prSet>
      <dgm:spPr/>
      <dgm:t>
        <a:bodyPr/>
        <a:lstStyle/>
        <a:p>
          <a:endParaRPr lang="en-US"/>
        </a:p>
      </dgm:t>
    </dgm:pt>
    <dgm:pt modelId="{48993315-5F4C-4D43-9ED4-F171E04159A0}" type="pres">
      <dgm:prSet presAssocID="{296A7C2B-B267-9947-AABC-7727814CC0E5}" presName="parentNode2" presStyleLbl="node1" presStyleIdx="1" presStyleCnt="3">
        <dgm:presLayoutVars>
          <dgm:chMax val="0"/>
          <dgm:bulletEnabled val="1"/>
        </dgm:presLayoutVars>
      </dgm:prSet>
      <dgm:spPr/>
    </dgm:pt>
    <dgm:pt modelId="{F30E21E3-D3F5-6242-B9DC-315BC1FFD4A3}" type="pres">
      <dgm:prSet presAssocID="{296A7C2B-B267-9947-AABC-7727814CC0E5}" presName="connSite2" presStyleCnt="0"/>
      <dgm:spPr/>
    </dgm:pt>
    <dgm:pt modelId="{C5A355C1-DD59-874E-BDB7-DF45EBE3EA15}" type="pres">
      <dgm:prSet presAssocID="{4B295979-9584-E14E-B96C-049D6ED0623F}" presName="Name18" presStyleLbl="sibTrans2D1" presStyleIdx="1" presStyleCnt="2"/>
      <dgm:spPr/>
    </dgm:pt>
    <dgm:pt modelId="{BA35C9D8-FBA8-BE45-8388-16847CD063EF}" type="pres">
      <dgm:prSet presAssocID="{1DE3B56A-F685-084E-BCCC-BBEBC0BC5CB8}" presName="composite1" presStyleCnt="0"/>
      <dgm:spPr/>
    </dgm:pt>
    <dgm:pt modelId="{384971E8-02E2-9044-9B9C-60B45AC6824E}" type="pres">
      <dgm:prSet presAssocID="{1DE3B56A-F685-084E-BCCC-BBEBC0BC5CB8}" presName="dummyNode1" presStyleLbl="node1" presStyleIdx="1" presStyleCnt="3"/>
      <dgm:spPr/>
    </dgm:pt>
    <dgm:pt modelId="{79A7F963-B31B-7C48-9B99-C57F26F465EC}" type="pres">
      <dgm:prSet presAssocID="{1DE3B56A-F685-084E-BCCC-BBEBC0BC5CB8}" presName="childNode1" presStyleLbl="bgAcc1" presStyleIdx="2" presStyleCnt="3">
        <dgm:presLayoutVars>
          <dgm:bulletEnabled val="1"/>
        </dgm:presLayoutVars>
      </dgm:prSet>
      <dgm:spPr/>
      <dgm:t>
        <a:bodyPr/>
        <a:lstStyle/>
        <a:p>
          <a:endParaRPr lang="en-US"/>
        </a:p>
      </dgm:t>
    </dgm:pt>
    <dgm:pt modelId="{7B0443A9-F082-1240-B352-CB088214F560}" type="pres">
      <dgm:prSet presAssocID="{1DE3B56A-F685-084E-BCCC-BBEBC0BC5CB8}" presName="childNode1tx" presStyleLbl="bgAcc1" presStyleIdx="2" presStyleCnt="3">
        <dgm:presLayoutVars>
          <dgm:bulletEnabled val="1"/>
        </dgm:presLayoutVars>
      </dgm:prSet>
      <dgm:spPr/>
      <dgm:t>
        <a:bodyPr/>
        <a:lstStyle/>
        <a:p>
          <a:endParaRPr lang="en-US"/>
        </a:p>
      </dgm:t>
    </dgm:pt>
    <dgm:pt modelId="{89E9A74F-AEBF-8247-8320-998A04D06254}" type="pres">
      <dgm:prSet presAssocID="{1DE3B56A-F685-084E-BCCC-BBEBC0BC5CB8}" presName="parentNode1" presStyleLbl="node1" presStyleIdx="2" presStyleCnt="3">
        <dgm:presLayoutVars>
          <dgm:chMax val="1"/>
          <dgm:bulletEnabled val="1"/>
        </dgm:presLayoutVars>
      </dgm:prSet>
      <dgm:spPr/>
    </dgm:pt>
    <dgm:pt modelId="{35EB3924-658B-0641-870B-898159731D42}" type="pres">
      <dgm:prSet presAssocID="{1DE3B56A-F685-084E-BCCC-BBEBC0BC5CB8}" presName="connSite1" presStyleCnt="0"/>
      <dgm:spPr/>
    </dgm:pt>
  </dgm:ptLst>
  <dgm:cxnLst>
    <dgm:cxn modelId="{4F512E55-913F-0E42-A3FB-22DE8D9B6899}" type="presOf" srcId="{174A2FA3-6AEF-BD48-946B-2A0F2299AF1E}" destId="{A0504F4F-B331-BB4A-9EBC-46E5ACBC42B5}" srcOrd="0" destOrd="0" presId="urn:microsoft.com/office/officeart/2005/8/layout/hProcess4"/>
    <dgm:cxn modelId="{E9E164C1-D012-5748-A21E-97F9A498D908}" type="presOf" srcId="{69EE6DA2-73A2-4040-99A8-9B9030D95910}" destId="{94DA47BD-A607-8E42-A80E-B3E28BFB7903}" srcOrd="0" destOrd="0" presId="urn:microsoft.com/office/officeart/2005/8/layout/hProcess4"/>
    <dgm:cxn modelId="{0A0F9978-D7AC-094E-AA0F-D393F8B60991}" type="presOf" srcId="{EB302E06-51CB-884F-A35C-A7DAF30172F2}" destId="{79A7F963-B31B-7C48-9B99-C57F26F465EC}" srcOrd="0" destOrd="0" presId="urn:microsoft.com/office/officeart/2005/8/layout/hProcess4"/>
    <dgm:cxn modelId="{F2AFB102-16E3-F94F-9242-82EEFBC911F5}" srcId="{1DE3B56A-F685-084E-BCCC-BBEBC0BC5CB8}" destId="{EB302E06-51CB-884F-A35C-A7DAF30172F2}" srcOrd="0" destOrd="0" parTransId="{84B29A6B-6635-0C4B-B540-22D44E88480F}" sibTransId="{EC664C5C-2FE8-A046-A650-B68466BACCB3}"/>
    <dgm:cxn modelId="{995BCE80-A4F2-4A4C-92B2-5EE54FA29FC4}" srcId="{B207E567-E30C-DB4E-9540-F89562EDE11C}" destId="{174A2FA3-6AEF-BD48-946B-2A0F2299AF1E}" srcOrd="0" destOrd="0" parTransId="{ADF08133-85F0-6240-9D0E-642C61B94311}" sibTransId="{461D4DC0-E14D-0341-8A02-8EDF90FB0125}"/>
    <dgm:cxn modelId="{497D8AD2-7A99-664B-A809-052640641C67}" type="presOf" srcId="{EB302E06-51CB-884F-A35C-A7DAF30172F2}" destId="{7B0443A9-F082-1240-B352-CB088214F560}" srcOrd="1" destOrd="0" presId="urn:microsoft.com/office/officeart/2005/8/layout/hProcess4"/>
    <dgm:cxn modelId="{C74392C3-B686-2145-A976-3B89008EFFCD}" srcId="{174A2FA3-6AEF-BD48-946B-2A0F2299AF1E}" destId="{69EE6DA2-73A2-4040-99A8-9B9030D95910}" srcOrd="0" destOrd="0" parTransId="{A097BB04-F216-CB4B-A241-F038745F44E5}" sibTransId="{54CEDB36-F7D0-174C-8086-585BB36268A8}"/>
    <dgm:cxn modelId="{72F2C1EE-C29D-D544-A104-984E50C8A0C3}" type="presOf" srcId="{2A7E3750-BD45-AB45-8A74-91AA02E21640}" destId="{64E5597F-5BAF-564C-A3A2-E618A714BD8E}" srcOrd="1" destOrd="0" presId="urn:microsoft.com/office/officeart/2005/8/layout/hProcess4"/>
    <dgm:cxn modelId="{2B09B7E8-8F24-6448-BC84-90E4422CEF43}" type="presOf" srcId="{69EE6DA2-73A2-4040-99A8-9B9030D95910}" destId="{E049E590-AE05-8B4E-8FD1-82797FAE720F}" srcOrd="1" destOrd="0" presId="urn:microsoft.com/office/officeart/2005/8/layout/hProcess4"/>
    <dgm:cxn modelId="{1783E765-8A74-4847-A29E-2027273B481A}" type="presOf" srcId="{296A7C2B-B267-9947-AABC-7727814CC0E5}" destId="{48993315-5F4C-4D43-9ED4-F171E04159A0}" srcOrd="0" destOrd="0" presId="urn:microsoft.com/office/officeart/2005/8/layout/hProcess4"/>
    <dgm:cxn modelId="{A02E70A1-926C-044E-9011-76B2FFDBD452}" srcId="{296A7C2B-B267-9947-AABC-7727814CC0E5}" destId="{2A7E3750-BD45-AB45-8A74-91AA02E21640}" srcOrd="0" destOrd="0" parTransId="{64F78B64-A928-EB4E-BF5A-6D2DC2B8C2C5}" sibTransId="{10DA7744-2D44-9240-81AA-442763956155}"/>
    <dgm:cxn modelId="{C1EED89D-BAD2-994B-BA5C-96B4066B503F}" srcId="{B207E567-E30C-DB4E-9540-F89562EDE11C}" destId="{296A7C2B-B267-9947-AABC-7727814CC0E5}" srcOrd="1" destOrd="0" parTransId="{BDB61D06-1AD9-1F4A-82A6-DD8306F92DD2}" sibTransId="{4B295979-9584-E14E-B96C-049D6ED0623F}"/>
    <dgm:cxn modelId="{602F3DF4-0AB3-6944-84FE-5161B601FD4A}" type="presOf" srcId="{B207E567-E30C-DB4E-9540-F89562EDE11C}" destId="{D55FBDD2-107B-AA4A-81BB-1726F3E37D7A}" srcOrd="0" destOrd="0" presId="urn:microsoft.com/office/officeart/2005/8/layout/hProcess4"/>
    <dgm:cxn modelId="{B09D4D36-BF25-E74E-849F-551D6574679C}" srcId="{B207E567-E30C-DB4E-9540-F89562EDE11C}" destId="{1DE3B56A-F685-084E-BCCC-BBEBC0BC5CB8}" srcOrd="2" destOrd="0" parTransId="{2D283454-8331-CB41-BC73-B65744D4E42A}" sibTransId="{1ACA070D-E359-8142-A816-090004664C6A}"/>
    <dgm:cxn modelId="{5BBAAB93-8634-B44A-9FE6-0611BFCF4553}" type="presOf" srcId="{461D4DC0-E14D-0341-8A02-8EDF90FB0125}" destId="{34019A50-7CFF-5246-AF42-D73C75250BF6}" srcOrd="0" destOrd="0" presId="urn:microsoft.com/office/officeart/2005/8/layout/hProcess4"/>
    <dgm:cxn modelId="{DA62E472-F947-AA4D-8D5E-37C92E32BC1F}" type="presOf" srcId="{2A7E3750-BD45-AB45-8A74-91AA02E21640}" destId="{3C1CF497-F1AC-A84F-B449-A4D8C67BD537}" srcOrd="0" destOrd="0" presId="urn:microsoft.com/office/officeart/2005/8/layout/hProcess4"/>
    <dgm:cxn modelId="{2218F842-7344-D248-9F80-DDBD78C55837}" type="presOf" srcId="{1DE3B56A-F685-084E-BCCC-BBEBC0BC5CB8}" destId="{89E9A74F-AEBF-8247-8320-998A04D06254}" srcOrd="0" destOrd="0" presId="urn:microsoft.com/office/officeart/2005/8/layout/hProcess4"/>
    <dgm:cxn modelId="{AF964B57-00FB-AA47-B347-E95450DBE68A}" type="presOf" srcId="{4B295979-9584-E14E-B96C-049D6ED0623F}" destId="{C5A355C1-DD59-874E-BDB7-DF45EBE3EA15}" srcOrd="0" destOrd="0" presId="urn:microsoft.com/office/officeart/2005/8/layout/hProcess4"/>
    <dgm:cxn modelId="{4C4472E7-5CC5-2B46-A842-ADFAFE02922A}" type="presParOf" srcId="{D55FBDD2-107B-AA4A-81BB-1726F3E37D7A}" destId="{F57AAE15-4235-CF49-899A-716833953928}" srcOrd="0" destOrd="0" presId="urn:microsoft.com/office/officeart/2005/8/layout/hProcess4"/>
    <dgm:cxn modelId="{3FFC5A0A-884D-384B-88EB-2281D3DABE49}" type="presParOf" srcId="{D55FBDD2-107B-AA4A-81BB-1726F3E37D7A}" destId="{4677E7BA-ED34-9E45-8619-F931BA5ABD64}" srcOrd="1" destOrd="0" presId="urn:microsoft.com/office/officeart/2005/8/layout/hProcess4"/>
    <dgm:cxn modelId="{7B428AA5-912E-464F-A24A-F78AA8612582}" type="presParOf" srcId="{D55FBDD2-107B-AA4A-81BB-1726F3E37D7A}" destId="{31BC7303-4822-0C41-A2A5-A2453448FE23}" srcOrd="2" destOrd="0" presId="urn:microsoft.com/office/officeart/2005/8/layout/hProcess4"/>
    <dgm:cxn modelId="{72A960F4-723F-4049-A792-14A247B00E92}" type="presParOf" srcId="{31BC7303-4822-0C41-A2A5-A2453448FE23}" destId="{DFF67AA6-94FB-8749-85E7-CEEC07B67133}" srcOrd="0" destOrd="0" presId="urn:microsoft.com/office/officeart/2005/8/layout/hProcess4"/>
    <dgm:cxn modelId="{C07DB609-37F9-BE4A-9CAE-B6EA1F6D403B}" type="presParOf" srcId="{DFF67AA6-94FB-8749-85E7-CEEC07B67133}" destId="{0EAB3C6C-99F8-5746-9D84-26540611E828}" srcOrd="0" destOrd="0" presId="urn:microsoft.com/office/officeart/2005/8/layout/hProcess4"/>
    <dgm:cxn modelId="{5A8F8988-DE0B-964D-94B4-F43165CA9873}" type="presParOf" srcId="{DFF67AA6-94FB-8749-85E7-CEEC07B67133}" destId="{94DA47BD-A607-8E42-A80E-B3E28BFB7903}" srcOrd="1" destOrd="0" presId="urn:microsoft.com/office/officeart/2005/8/layout/hProcess4"/>
    <dgm:cxn modelId="{74CAF193-3E97-4143-99BB-B499316D31F6}" type="presParOf" srcId="{DFF67AA6-94FB-8749-85E7-CEEC07B67133}" destId="{E049E590-AE05-8B4E-8FD1-82797FAE720F}" srcOrd="2" destOrd="0" presId="urn:microsoft.com/office/officeart/2005/8/layout/hProcess4"/>
    <dgm:cxn modelId="{0F11B873-575F-2747-B7E1-184501503ADE}" type="presParOf" srcId="{DFF67AA6-94FB-8749-85E7-CEEC07B67133}" destId="{A0504F4F-B331-BB4A-9EBC-46E5ACBC42B5}" srcOrd="3" destOrd="0" presId="urn:microsoft.com/office/officeart/2005/8/layout/hProcess4"/>
    <dgm:cxn modelId="{6C73E4DE-FA7A-E34C-8388-37A4B2925C75}" type="presParOf" srcId="{DFF67AA6-94FB-8749-85E7-CEEC07B67133}" destId="{AD2F09BD-5E74-924B-A405-8D63C1371F12}" srcOrd="4" destOrd="0" presId="urn:microsoft.com/office/officeart/2005/8/layout/hProcess4"/>
    <dgm:cxn modelId="{CAFD3890-553D-E446-977D-AA4BC5D710F1}" type="presParOf" srcId="{31BC7303-4822-0C41-A2A5-A2453448FE23}" destId="{34019A50-7CFF-5246-AF42-D73C75250BF6}" srcOrd="1" destOrd="0" presId="urn:microsoft.com/office/officeart/2005/8/layout/hProcess4"/>
    <dgm:cxn modelId="{4A2D0FA7-495A-6546-9247-032320432809}" type="presParOf" srcId="{31BC7303-4822-0C41-A2A5-A2453448FE23}" destId="{8C93819B-71C3-B34B-B5A6-04E1FC195AE0}" srcOrd="2" destOrd="0" presId="urn:microsoft.com/office/officeart/2005/8/layout/hProcess4"/>
    <dgm:cxn modelId="{240360FF-028D-0046-B1BC-80EF45D2DF06}" type="presParOf" srcId="{8C93819B-71C3-B34B-B5A6-04E1FC195AE0}" destId="{E5ED72C9-8FD2-5047-A50C-0AD56E33EB28}" srcOrd="0" destOrd="0" presId="urn:microsoft.com/office/officeart/2005/8/layout/hProcess4"/>
    <dgm:cxn modelId="{9ABF0AC3-BA39-0B4B-B3A9-8113E09D2A6D}" type="presParOf" srcId="{8C93819B-71C3-B34B-B5A6-04E1FC195AE0}" destId="{3C1CF497-F1AC-A84F-B449-A4D8C67BD537}" srcOrd="1" destOrd="0" presId="urn:microsoft.com/office/officeart/2005/8/layout/hProcess4"/>
    <dgm:cxn modelId="{321E04F9-DEEC-CB47-ADA3-9E1D3A0CC12A}" type="presParOf" srcId="{8C93819B-71C3-B34B-B5A6-04E1FC195AE0}" destId="{64E5597F-5BAF-564C-A3A2-E618A714BD8E}" srcOrd="2" destOrd="0" presId="urn:microsoft.com/office/officeart/2005/8/layout/hProcess4"/>
    <dgm:cxn modelId="{10886005-A1D5-7643-B122-81EC2EC3BA65}" type="presParOf" srcId="{8C93819B-71C3-B34B-B5A6-04E1FC195AE0}" destId="{48993315-5F4C-4D43-9ED4-F171E04159A0}" srcOrd="3" destOrd="0" presId="urn:microsoft.com/office/officeart/2005/8/layout/hProcess4"/>
    <dgm:cxn modelId="{6E8CFC16-DE04-9547-9B48-380EAB5F94D3}" type="presParOf" srcId="{8C93819B-71C3-B34B-B5A6-04E1FC195AE0}" destId="{F30E21E3-D3F5-6242-B9DC-315BC1FFD4A3}" srcOrd="4" destOrd="0" presId="urn:microsoft.com/office/officeart/2005/8/layout/hProcess4"/>
    <dgm:cxn modelId="{64A6DB77-2F72-8E4F-A3C2-6C948FADB005}" type="presParOf" srcId="{31BC7303-4822-0C41-A2A5-A2453448FE23}" destId="{C5A355C1-DD59-874E-BDB7-DF45EBE3EA15}" srcOrd="3" destOrd="0" presId="urn:microsoft.com/office/officeart/2005/8/layout/hProcess4"/>
    <dgm:cxn modelId="{75FC8B9C-D827-5E4E-8C67-234F71255E35}" type="presParOf" srcId="{31BC7303-4822-0C41-A2A5-A2453448FE23}" destId="{BA35C9D8-FBA8-BE45-8388-16847CD063EF}" srcOrd="4" destOrd="0" presId="urn:microsoft.com/office/officeart/2005/8/layout/hProcess4"/>
    <dgm:cxn modelId="{7DB719A9-CB9F-1947-8B1C-32281F42FF43}" type="presParOf" srcId="{BA35C9D8-FBA8-BE45-8388-16847CD063EF}" destId="{384971E8-02E2-9044-9B9C-60B45AC6824E}" srcOrd="0" destOrd="0" presId="urn:microsoft.com/office/officeart/2005/8/layout/hProcess4"/>
    <dgm:cxn modelId="{5E491645-FE71-284C-8ED1-2840A6C06419}" type="presParOf" srcId="{BA35C9D8-FBA8-BE45-8388-16847CD063EF}" destId="{79A7F963-B31B-7C48-9B99-C57F26F465EC}" srcOrd="1" destOrd="0" presId="urn:microsoft.com/office/officeart/2005/8/layout/hProcess4"/>
    <dgm:cxn modelId="{EB7993A2-0D0D-5D4C-BDE8-0695B9128E03}" type="presParOf" srcId="{BA35C9D8-FBA8-BE45-8388-16847CD063EF}" destId="{7B0443A9-F082-1240-B352-CB088214F560}" srcOrd="2" destOrd="0" presId="urn:microsoft.com/office/officeart/2005/8/layout/hProcess4"/>
    <dgm:cxn modelId="{07660A18-0C01-5044-A062-BFD67B57A51E}" type="presParOf" srcId="{BA35C9D8-FBA8-BE45-8388-16847CD063EF}" destId="{89E9A74F-AEBF-8247-8320-998A04D06254}" srcOrd="3" destOrd="0" presId="urn:microsoft.com/office/officeart/2005/8/layout/hProcess4"/>
    <dgm:cxn modelId="{F589A743-07DB-7341-B5CC-DC26B6011F28}" type="presParOf" srcId="{BA35C9D8-FBA8-BE45-8388-16847CD063EF}" destId="{35EB3924-658B-0641-870B-898159731D42}"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DA47BD-A607-8E42-A80E-B3E28BFB7903}">
      <dsp:nvSpPr>
        <dsp:cNvPr id="0" name=""/>
        <dsp:cNvSpPr/>
      </dsp:nvSpPr>
      <dsp:spPr>
        <a:xfrm>
          <a:off x="141" y="1774586"/>
          <a:ext cx="2266626" cy="186949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As these new trends impact IT infrastructure…</a:t>
          </a:r>
          <a:endParaRPr lang="en-US" sz="1800" kern="1200" dirty="0"/>
        </a:p>
      </dsp:txBody>
      <dsp:txXfrm>
        <a:off x="43163" y="1817608"/>
        <a:ext cx="2180582" cy="1382843"/>
      </dsp:txXfrm>
    </dsp:sp>
    <dsp:sp modelId="{34019A50-7CFF-5246-AF42-D73C75250BF6}">
      <dsp:nvSpPr>
        <dsp:cNvPr id="0" name=""/>
        <dsp:cNvSpPr/>
      </dsp:nvSpPr>
      <dsp:spPr>
        <a:xfrm>
          <a:off x="1300946" y="2316885"/>
          <a:ext cx="2356306" cy="2356306"/>
        </a:xfrm>
        <a:prstGeom prst="leftCircularArrow">
          <a:avLst>
            <a:gd name="adj1" fmla="val 2550"/>
            <a:gd name="adj2" fmla="val 309429"/>
            <a:gd name="adj3" fmla="val 2084940"/>
            <a:gd name="adj4" fmla="val 9024489"/>
            <a:gd name="adj5" fmla="val 2975"/>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0504F4F-B331-BB4A-9EBC-46E5ACBC42B5}">
      <dsp:nvSpPr>
        <dsp:cNvPr id="0" name=""/>
        <dsp:cNvSpPr/>
      </dsp:nvSpPr>
      <dsp:spPr>
        <a:xfrm>
          <a:off x="503836" y="3243474"/>
          <a:ext cx="2014779" cy="80121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t>Trends</a:t>
          </a:r>
          <a:endParaRPr lang="en-US" sz="2400" kern="1200" dirty="0"/>
        </a:p>
      </dsp:txBody>
      <dsp:txXfrm>
        <a:off x="527303" y="3266941"/>
        <a:ext cx="1967845" cy="754277"/>
      </dsp:txXfrm>
    </dsp:sp>
    <dsp:sp modelId="{3C1CF497-F1AC-A84F-B449-A4D8C67BD537}">
      <dsp:nvSpPr>
        <dsp:cNvPr id="0" name=""/>
        <dsp:cNvSpPr/>
      </dsp:nvSpPr>
      <dsp:spPr>
        <a:xfrm>
          <a:off x="2804762" y="1774586"/>
          <a:ext cx="2266626" cy="186949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The network, which is based on requirements of a prior set of trends, has challenges</a:t>
          </a:r>
          <a:endParaRPr lang="en-US" sz="1800" kern="1200" dirty="0"/>
        </a:p>
      </dsp:txBody>
      <dsp:txXfrm>
        <a:off x="2847784" y="2218214"/>
        <a:ext cx="2180582" cy="1382843"/>
      </dsp:txXfrm>
    </dsp:sp>
    <dsp:sp modelId="{C5A355C1-DD59-874E-BDB7-DF45EBE3EA15}">
      <dsp:nvSpPr>
        <dsp:cNvPr id="0" name=""/>
        <dsp:cNvSpPr/>
      </dsp:nvSpPr>
      <dsp:spPr>
        <a:xfrm>
          <a:off x="4086679" y="672173"/>
          <a:ext cx="2645930" cy="2645930"/>
        </a:xfrm>
        <a:prstGeom prst="circularArrow">
          <a:avLst>
            <a:gd name="adj1" fmla="val 2271"/>
            <a:gd name="adj2" fmla="val 273786"/>
            <a:gd name="adj3" fmla="val 19550703"/>
            <a:gd name="adj4" fmla="val 12575511"/>
            <a:gd name="adj5" fmla="val 265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8993315-5F4C-4D43-9ED4-F171E04159A0}">
      <dsp:nvSpPr>
        <dsp:cNvPr id="0" name=""/>
        <dsp:cNvSpPr/>
      </dsp:nvSpPr>
      <dsp:spPr>
        <a:xfrm>
          <a:off x="3308457" y="1373981"/>
          <a:ext cx="2014779" cy="80121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t>Network</a:t>
          </a:r>
          <a:endParaRPr lang="en-US" sz="2400" kern="1200" dirty="0"/>
        </a:p>
      </dsp:txBody>
      <dsp:txXfrm>
        <a:off x="3331924" y="1397448"/>
        <a:ext cx="1967845" cy="754277"/>
      </dsp:txXfrm>
    </dsp:sp>
    <dsp:sp modelId="{79A7F963-B31B-7C48-9B99-C57F26F465EC}">
      <dsp:nvSpPr>
        <dsp:cNvPr id="0" name=""/>
        <dsp:cNvSpPr/>
      </dsp:nvSpPr>
      <dsp:spPr>
        <a:xfrm>
          <a:off x="5609383" y="1774586"/>
          <a:ext cx="2266626" cy="186949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Creating opportunities for new solutions </a:t>
          </a:r>
          <a:endParaRPr lang="en-US" sz="1800" kern="1200" dirty="0"/>
        </a:p>
      </dsp:txBody>
      <dsp:txXfrm>
        <a:off x="5652405" y="1817608"/>
        <a:ext cx="2180582" cy="1382843"/>
      </dsp:txXfrm>
    </dsp:sp>
    <dsp:sp modelId="{89E9A74F-AEBF-8247-8320-998A04D06254}">
      <dsp:nvSpPr>
        <dsp:cNvPr id="0" name=""/>
        <dsp:cNvSpPr/>
      </dsp:nvSpPr>
      <dsp:spPr>
        <a:xfrm>
          <a:off x="6113078" y="3243474"/>
          <a:ext cx="2014779" cy="80121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t>New Solutions</a:t>
          </a:r>
          <a:endParaRPr lang="en-US" sz="2400" kern="1200" dirty="0"/>
        </a:p>
      </dsp:txBody>
      <dsp:txXfrm>
        <a:off x="6136545" y="3266941"/>
        <a:ext cx="1967845" cy="75427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F7A04B1-4332-42D8-8EDD-34BDAC64368B}" type="datetimeFigureOut">
              <a:rPr lang="en-US" smtClean="0"/>
              <a:t>11/10/14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66F6CA1-4FDE-4A33-9BD2-08B89C1FF182}" type="slidenum">
              <a:rPr lang="en-US" smtClean="0"/>
              <a:t>‹#›</a:t>
            </a:fld>
            <a:endParaRPr lang="en-US"/>
          </a:p>
        </p:txBody>
      </p:sp>
    </p:spTree>
    <p:extLst>
      <p:ext uri="{BB962C8B-B14F-4D97-AF65-F5344CB8AC3E}">
        <p14:creationId xmlns:p14="http://schemas.microsoft.com/office/powerpoint/2010/main" val="3923160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7426E8-4B98-4697-93B0-8818C4E65B69}" type="datetimeFigureOut">
              <a:rPr lang="en-US" smtClean="0"/>
              <a:t>11/10/14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438005-C9FE-421C-B26E-39E46AD95281}" type="slidenum">
              <a:rPr lang="en-US" smtClean="0"/>
              <a:t>‹#›</a:t>
            </a:fld>
            <a:endParaRPr lang="en-US"/>
          </a:p>
        </p:txBody>
      </p:sp>
    </p:spTree>
    <p:extLst>
      <p:ext uri="{BB962C8B-B14F-4D97-AF65-F5344CB8AC3E}">
        <p14:creationId xmlns:p14="http://schemas.microsoft.com/office/powerpoint/2010/main" val="338666064"/>
      </p:ext>
    </p:extLst>
  </p:cSld>
  <p:clrMap bg1="lt1" tx1="dk1" bg2="lt2" tx2="dk2" accent1="accent1" accent2="accent2" accent3="accent3" accent4="accent4" accent5="accent5" accent6="accent6" hlink="hlink" folHlink="folHlink"/>
  <p:notesStyle>
    <a:lvl1pPr marL="0" algn="l" defTabSz="914061" rtl="0" eaLnBrk="1" latinLnBrk="0" hangingPunct="1">
      <a:defRPr sz="1200" kern="1200">
        <a:solidFill>
          <a:schemeClr val="tx1"/>
        </a:solidFill>
        <a:latin typeface="+mn-lt"/>
        <a:ea typeface="+mn-ea"/>
        <a:cs typeface="+mn-cs"/>
      </a:defRPr>
    </a:lvl1pPr>
    <a:lvl2pPr marL="457027" algn="l" defTabSz="914061" rtl="0" eaLnBrk="1" latinLnBrk="0" hangingPunct="1">
      <a:defRPr sz="1200" kern="1200">
        <a:solidFill>
          <a:schemeClr val="tx1"/>
        </a:solidFill>
        <a:latin typeface="+mn-lt"/>
        <a:ea typeface="+mn-ea"/>
        <a:cs typeface="+mn-cs"/>
      </a:defRPr>
    </a:lvl2pPr>
    <a:lvl3pPr marL="914061" algn="l" defTabSz="914061" rtl="0" eaLnBrk="1" latinLnBrk="0" hangingPunct="1">
      <a:defRPr sz="1200" kern="1200">
        <a:solidFill>
          <a:schemeClr val="tx1"/>
        </a:solidFill>
        <a:latin typeface="+mn-lt"/>
        <a:ea typeface="+mn-ea"/>
        <a:cs typeface="+mn-cs"/>
      </a:defRPr>
    </a:lvl3pPr>
    <a:lvl4pPr marL="1371090" algn="l" defTabSz="914061" rtl="0" eaLnBrk="1" latinLnBrk="0" hangingPunct="1">
      <a:defRPr sz="1200" kern="1200">
        <a:solidFill>
          <a:schemeClr val="tx1"/>
        </a:solidFill>
        <a:latin typeface="+mn-lt"/>
        <a:ea typeface="+mn-ea"/>
        <a:cs typeface="+mn-cs"/>
      </a:defRPr>
    </a:lvl4pPr>
    <a:lvl5pPr marL="1828122" algn="l" defTabSz="914061" rtl="0" eaLnBrk="1" latinLnBrk="0" hangingPunct="1">
      <a:defRPr sz="1200" kern="1200">
        <a:solidFill>
          <a:schemeClr val="tx1"/>
        </a:solidFill>
        <a:latin typeface="+mn-lt"/>
        <a:ea typeface="+mn-ea"/>
        <a:cs typeface="+mn-cs"/>
      </a:defRPr>
    </a:lvl5pPr>
    <a:lvl6pPr marL="2285150" algn="l" defTabSz="914061" rtl="0" eaLnBrk="1" latinLnBrk="0" hangingPunct="1">
      <a:defRPr sz="1200" kern="1200">
        <a:solidFill>
          <a:schemeClr val="tx1"/>
        </a:solidFill>
        <a:latin typeface="+mn-lt"/>
        <a:ea typeface="+mn-ea"/>
        <a:cs typeface="+mn-cs"/>
      </a:defRPr>
    </a:lvl6pPr>
    <a:lvl7pPr marL="2742170" algn="l" defTabSz="914061" rtl="0" eaLnBrk="1" latinLnBrk="0" hangingPunct="1">
      <a:defRPr sz="1200" kern="1200">
        <a:solidFill>
          <a:schemeClr val="tx1"/>
        </a:solidFill>
        <a:latin typeface="+mn-lt"/>
        <a:ea typeface="+mn-ea"/>
        <a:cs typeface="+mn-cs"/>
      </a:defRPr>
    </a:lvl7pPr>
    <a:lvl8pPr marL="3199200" algn="l" defTabSz="914061" rtl="0" eaLnBrk="1" latinLnBrk="0" hangingPunct="1">
      <a:defRPr sz="1200" kern="1200">
        <a:solidFill>
          <a:schemeClr val="tx1"/>
        </a:solidFill>
        <a:latin typeface="+mn-lt"/>
        <a:ea typeface="+mn-ea"/>
        <a:cs typeface="+mn-cs"/>
      </a:defRPr>
    </a:lvl8pPr>
    <a:lvl9pPr marL="3656227" algn="l" defTabSz="91406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a:t>
            </a:r>
            <a:endParaRPr lang="en-US" dirty="0"/>
          </a:p>
        </p:txBody>
      </p:sp>
      <p:sp>
        <p:nvSpPr>
          <p:cNvPr id="4" name="Slide Number Placeholder 3"/>
          <p:cNvSpPr>
            <a:spLocks noGrp="1"/>
          </p:cNvSpPr>
          <p:nvPr>
            <p:ph type="sldNum" sz="quarter" idx="10"/>
          </p:nvPr>
        </p:nvSpPr>
        <p:spPr/>
        <p:txBody>
          <a:bodyPr/>
          <a:lstStyle/>
          <a:p>
            <a:fld id="{E8438005-C9FE-421C-B26E-39E46AD95281}" type="slidenum">
              <a:rPr lang="en-US" smtClean="0"/>
              <a:t>1</a:t>
            </a:fld>
            <a:endParaRPr lang="en-US" dirty="0"/>
          </a:p>
        </p:txBody>
      </p:sp>
    </p:spTree>
    <p:extLst>
      <p:ext uri="{BB962C8B-B14F-4D97-AF65-F5344CB8AC3E}">
        <p14:creationId xmlns:p14="http://schemas.microsoft.com/office/powerpoint/2010/main" val="801010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122913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a:t>
            </a:r>
            <a:r>
              <a:rPr lang="en-US" baseline="0" dirty="0" smtClean="0"/>
              <a:t> 37</a:t>
            </a:r>
            <a:endParaRPr lang="en-US" dirty="0"/>
          </a:p>
        </p:txBody>
      </p:sp>
      <p:sp>
        <p:nvSpPr>
          <p:cNvPr id="4" name="Slide Number Placeholder 3"/>
          <p:cNvSpPr>
            <a:spLocks noGrp="1"/>
          </p:cNvSpPr>
          <p:nvPr>
            <p:ph type="sldNum" sz="quarter" idx="10"/>
          </p:nvPr>
        </p:nvSpPr>
        <p:spPr/>
        <p:txBody>
          <a:bodyPr/>
          <a:lstStyle/>
          <a:p>
            <a:fld id="{E8438005-C9FE-421C-B26E-39E46AD95281}"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801010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listed to a</a:t>
            </a:r>
            <a:r>
              <a:rPr lang="en-US" baseline="0" dirty="0" smtClean="0"/>
              <a:t> lot of our customers to help us define next-generation capabilities, (including many of our technology partners like NetApp and Symantec). These are across a variety of different segments from large scale providers, to enterprises and commercial customers. </a:t>
            </a:r>
          </a:p>
          <a:p>
            <a:endParaRPr lang="en-US" baseline="0" dirty="0" smtClean="0"/>
          </a:p>
          <a:p>
            <a:r>
              <a:rPr lang="en-US" baseline="0" dirty="0" smtClean="0"/>
              <a:t>BUILD</a:t>
            </a:r>
          </a:p>
          <a:p>
            <a:r>
              <a:rPr lang="en-US" baseline="0" dirty="0" smtClean="0"/>
              <a:t>Several common patterns emerged from these requirements which are highlighted here</a:t>
            </a:r>
          </a:p>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pPr/>
              <a:t>15</a:t>
            </a:fld>
            <a:endParaRPr lang="en-US" dirty="0"/>
          </a:p>
        </p:txBody>
      </p:sp>
    </p:spTree>
    <p:extLst>
      <p:ext uri="{BB962C8B-B14F-4D97-AF65-F5344CB8AC3E}">
        <p14:creationId xmlns:p14="http://schemas.microsoft.com/office/powerpoint/2010/main" val="980666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438005-C9FE-421C-B26E-39E46AD95281}"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536841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438005-C9FE-421C-B26E-39E46AD95281}"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889907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8438005-C9FE-421C-B26E-39E46AD95281}" type="slidenum">
              <a:rPr lang="en-US" smtClean="0"/>
              <a:pPr/>
              <a:t>18</a:t>
            </a:fld>
            <a:endParaRPr lang="en-US"/>
          </a:p>
        </p:txBody>
      </p:sp>
    </p:spTree>
    <p:extLst>
      <p:ext uri="{BB962C8B-B14F-4D97-AF65-F5344CB8AC3E}">
        <p14:creationId xmlns:p14="http://schemas.microsoft.com/office/powerpoint/2010/main" val="67538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Slide</a:t>
            </a:r>
            <a:r>
              <a:rPr lang="en-US" baseline="0" dirty="0" smtClean="0"/>
              <a:t> 17</a:t>
            </a:r>
            <a:endParaRPr lang="en-US" dirty="0"/>
          </a:p>
        </p:txBody>
      </p:sp>
      <p:sp>
        <p:nvSpPr>
          <p:cNvPr id="4" name="Slide Number Placeholder 3"/>
          <p:cNvSpPr>
            <a:spLocks noGrp="1"/>
          </p:cNvSpPr>
          <p:nvPr>
            <p:ph type="sldNum" sz="quarter" idx="10"/>
          </p:nvPr>
        </p:nvSpPr>
        <p:spPr/>
        <p:txBody>
          <a:bodyPr/>
          <a:lstStyle/>
          <a:p>
            <a:fld id="{E8438005-C9FE-421C-B26E-39E46AD95281}"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167779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Cisco Nexus 9000 Series delivers software, hardware, and system innovation.</a:t>
            </a:r>
          </a:p>
          <a:p>
            <a:r>
              <a:rPr lang="en-US" dirty="0"/>
              <a:t> </a:t>
            </a:r>
          </a:p>
          <a:p>
            <a:r>
              <a:rPr lang="en-US" dirty="0"/>
              <a:t>• Merchant + ASIC approach</a:t>
            </a:r>
          </a:p>
          <a:p>
            <a:r>
              <a:rPr lang="en-US" dirty="0"/>
              <a:t>Using merchant plus some customization in its ASIC delivers much higher performance than competitors.</a:t>
            </a:r>
          </a:p>
          <a:p>
            <a:r>
              <a:rPr lang="en-US" dirty="0"/>
              <a:t> </a:t>
            </a:r>
          </a:p>
          <a:p>
            <a:r>
              <a:rPr lang="en-US" dirty="0"/>
              <a:t>• A state-of-the-art backplane-free design optimizes airflow and reduces energy requirements. </a:t>
            </a:r>
          </a:p>
          <a:p>
            <a:r>
              <a:rPr lang="en-US" b="1" dirty="0"/>
              <a:t> </a:t>
            </a:r>
            <a:endParaRPr lang="en-US" dirty="0"/>
          </a:p>
          <a:p>
            <a:r>
              <a:rPr lang="en-US" dirty="0"/>
              <a:t>• Industry-leading price/performance in line card bandwidth. The Cisco Nexus 9000 offers 1.92 Tbps per slot and is 100G-ready.</a:t>
            </a:r>
          </a:p>
          <a:p>
            <a:r>
              <a:rPr lang="en-US" dirty="0"/>
              <a:t> </a:t>
            </a:r>
          </a:p>
          <a:p>
            <a:r>
              <a:rPr lang="en-US" dirty="0"/>
              <a:t>• Pricing cost structure: for 1G to 1/10GT </a:t>
            </a:r>
            <a:br>
              <a:rPr lang="en-US" dirty="0"/>
            </a:br>
            <a:r>
              <a:rPr lang="en-US" dirty="0"/>
              <a:t>and 10G to 40G migration with 50% fewer ASICS</a:t>
            </a:r>
          </a:p>
          <a:p>
            <a:r>
              <a:rPr lang="en-US" dirty="0"/>
              <a:t> </a:t>
            </a:r>
          </a:p>
          <a:p>
            <a:r>
              <a:rPr lang="en-US" dirty="0"/>
              <a:t>• It offers 15% greater power and cooling efficiency</a:t>
            </a:r>
          </a:p>
          <a:p>
            <a:r>
              <a:rPr lang="en-US" dirty="0"/>
              <a:t> </a:t>
            </a:r>
          </a:p>
          <a:p>
            <a:r>
              <a:rPr lang="en-US" dirty="0"/>
              <a:t>•  Port density is nonblocking and 20% higher</a:t>
            </a:r>
          </a:p>
          <a:p>
            <a:r>
              <a:rPr lang="en-US" dirty="0"/>
              <a:t> </a:t>
            </a:r>
          </a:p>
          <a:p>
            <a:r>
              <a:rPr lang="en-US" dirty="0"/>
              <a:t>• It’s also programmable, with a JSON/XML API and a Linux container for customer apps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8438005-C9FE-421C-B26E-39E46AD95281}"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067068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4213"/>
            <a:ext cx="6096000" cy="3429000"/>
          </a:xfrm>
        </p:spPr>
      </p:sp>
      <p:sp>
        <p:nvSpPr>
          <p:cNvPr id="3" name="Notes Placeholder 2"/>
          <p:cNvSpPr>
            <a:spLocks noGrp="1"/>
          </p:cNvSpPr>
          <p:nvPr>
            <p:ph type="body" idx="1"/>
          </p:nvPr>
        </p:nvSpPr>
        <p:spPr/>
        <p:txBody>
          <a:bodyPr>
            <a:normAutofit/>
          </a:bodyPr>
          <a:lstStyle/>
          <a:p>
            <a:r>
              <a:rPr lang="en-US" dirty="0" smtClean="0"/>
              <a:t>The Cisco Unified Fabric Switching</a:t>
            </a:r>
            <a:r>
              <a:rPr lang="en-US" baseline="0" dirty="0" smtClean="0"/>
              <a:t> portfolio </a:t>
            </a:r>
            <a:r>
              <a:rPr lang="en-US" dirty="0" smtClean="0"/>
              <a:t>offers one of the broadest data center LAN and SAN</a:t>
            </a:r>
            <a:r>
              <a:rPr lang="en-US" baseline="0" dirty="0" smtClean="0"/>
              <a:t> </a:t>
            </a:r>
            <a:r>
              <a:rPr lang="en-US" dirty="0" smtClean="0"/>
              <a:t>switching portfolios in the industry spanning from</a:t>
            </a:r>
            <a:r>
              <a:rPr lang="en-US" baseline="0" dirty="0" smtClean="0"/>
              <a:t> the Hypervisor to the data center core. </a:t>
            </a:r>
            <a:r>
              <a:rPr lang="en-US" dirty="0" smtClean="0"/>
              <a:t>Cisco Unified Fabric provides the flexibility of high-performance, highly available, highly-scalable networks to serve diverse data centers needs including the lossless requirements to carry storage traffic (FC, FCoE, iSCSI, NAS) over a simplified infrastructure based on 10Gb Ethernet. </a:t>
            </a:r>
            <a:endParaRPr lang="en-US" baseline="0" dirty="0" smtClean="0"/>
          </a:p>
          <a:p>
            <a:endParaRPr lang="en-US" baseline="0" dirty="0" smtClean="0"/>
          </a:p>
          <a:p>
            <a:r>
              <a:rPr lang="en-US" baseline="0" dirty="0" smtClean="0"/>
              <a:t>All platforms in the portfolio run on a common operating system - NX-OS. Having a single operating system across every element of the data center network, provides operational and functional consistency with tight integration across the unified fabric significantly simplifying operations and providing a foundation for accelerated innovations. </a:t>
            </a:r>
          </a:p>
          <a:p>
            <a:endParaRPr lang="en-US" baseline="0" dirty="0" smtClean="0"/>
          </a:p>
          <a:p>
            <a:r>
              <a:rPr lang="en-US" baseline="0" dirty="0" smtClean="0"/>
              <a:t>Cisco Prime Data Center Network Manager (DCNM) is the single management system for Nexus and MDS product families, delivering simplified operations and better control.</a:t>
            </a:r>
          </a:p>
        </p:txBody>
      </p:sp>
      <p:sp>
        <p:nvSpPr>
          <p:cNvPr id="4" name="Slide Number Placeholder 3"/>
          <p:cNvSpPr>
            <a:spLocks noGrp="1"/>
          </p:cNvSpPr>
          <p:nvPr>
            <p:ph type="sldNum" sz="quarter" idx="10"/>
          </p:nvPr>
        </p:nvSpPr>
        <p:spPr/>
        <p:txBody>
          <a:bodyPr/>
          <a:lstStyle/>
          <a:p>
            <a:fld id="{B82CA977-E1D8-4980-A1BB-3647E7DEA6DA}" type="slidenum">
              <a:rPr lang="en-US" smtClean="0">
                <a:solidFill>
                  <a:prstClr val="black"/>
                </a:solidFill>
                <a:latin typeface="Calibri"/>
              </a:rPr>
              <a:pPr/>
              <a:t>22</a:t>
            </a:fld>
            <a:endParaRPr lang="en-US" dirty="0">
              <a:solidFill>
                <a:prstClr val="black"/>
              </a:solidFill>
              <a:latin typeface="Calibri"/>
            </a:endParaRPr>
          </a:p>
        </p:txBody>
      </p:sp>
    </p:spTree>
    <p:extLst>
      <p:ext uri="{BB962C8B-B14F-4D97-AF65-F5344CB8AC3E}">
        <p14:creationId xmlns:p14="http://schemas.microsoft.com/office/powerpoint/2010/main" val="3232662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438005-C9FE-421C-B26E-39E46AD95281}" type="slidenum">
              <a:rPr lang="en-US" smtClean="0">
                <a:solidFill>
                  <a:prstClr val="black"/>
                </a:solidFill>
                <a:latin typeface="Calibri"/>
              </a:rPr>
              <a:pPr/>
              <a:t>23</a:t>
            </a:fld>
            <a:endParaRPr lang="en-US" dirty="0">
              <a:solidFill>
                <a:prstClr val="black"/>
              </a:solidFill>
              <a:latin typeface="Calibri"/>
            </a:endParaRPr>
          </a:p>
        </p:txBody>
      </p:sp>
    </p:spTree>
    <p:extLst>
      <p:ext uri="{BB962C8B-B14F-4D97-AF65-F5344CB8AC3E}">
        <p14:creationId xmlns:p14="http://schemas.microsoft.com/office/powerpoint/2010/main" val="4242755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a:t>
            </a:r>
            <a:r>
              <a:rPr lang="en-US" baseline="0" dirty="0" smtClean="0"/>
              <a:t> 37</a:t>
            </a:r>
            <a:endParaRPr lang="en-US" dirty="0"/>
          </a:p>
        </p:txBody>
      </p:sp>
      <p:sp>
        <p:nvSpPr>
          <p:cNvPr id="4" name="Slide Number Placeholder 3"/>
          <p:cNvSpPr>
            <a:spLocks noGrp="1"/>
          </p:cNvSpPr>
          <p:nvPr>
            <p:ph type="sldNum" sz="quarter" idx="10"/>
          </p:nvPr>
        </p:nvSpPr>
        <p:spPr/>
        <p:txBody>
          <a:bodyPr/>
          <a:lstStyle/>
          <a:p>
            <a:fld id="{E8438005-C9FE-421C-B26E-39E46AD95281}"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801010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438005-C9FE-421C-B26E-39E46AD95281}"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564079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scripted</a:t>
            </a:r>
            <a:r>
              <a:rPr lang="en-US" baseline="0" dirty="0" smtClean="0"/>
              <a:t> slide is part of the ACI Core “Ease” Message presentation – if seen by itself, the script might not make sense)</a:t>
            </a:r>
          </a:p>
          <a:p>
            <a:endParaRPr lang="en-US" dirty="0" smtClean="0"/>
          </a:p>
          <a:p>
            <a:endParaRPr lang="en-US" dirty="0" smtClean="0"/>
          </a:p>
          <a:p>
            <a:r>
              <a:rPr lang="en-US" dirty="0" smtClean="0"/>
              <a:t>Lets talk about open. And specifically how we opened up the internal</a:t>
            </a:r>
            <a:r>
              <a:rPr lang="en-US" baseline="0" dirty="0" smtClean="0"/>
              <a:t> policy distribution of the ACI fabric to the broader eco-system. </a:t>
            </a:r>
          </a:p>
          <a:p>
            <a:endParaRPr lang="en-US" baseline="0" dirty="0" smtClean="0"/>
          </a:p>
          <a:p>
            <a:r>
              <a:rPr lang="en-US" dirty="0" smtClean="0"/>
              <a:t>The policy model,</a:t>
            </a:r>
            <a:r>
              <a:rPr lang="en-US" baseline="0" dirty="0" smtClean="0"/>
              <a:t> which is created in the APIC shown here, requires a framework to be distributed amongst all components inside a fabric. There was no existing protocol that we found suitable for this task, which is why we created </a:t>
            </a:r>
            <a:r>
              <a:rPr lang="en-US" baseline="0" dirty="0" err="1" smtClean="0"/>
              <a:t>Opflex</a:t>
            </a:r>
            <a:r>
              <a:rPr lang="en-US" baseline="0" dirty="0" smtClean="0"/>
              <a:t> together with a number of partners.</a:t>
            </a:r>
          </a:p>
          <a:p>
            <a:endParaRPr lang="en-US" baseline="0" dirty="0" smtClean="0"/>
          </a:p>
          <a:p>
            <a:r>
              <a:rPr lang="en-US" baseline="0" dirty="0" err="1" smtClean="0"/>
              <a:t>OpFlex</a:t>
            </a:r>
            <a:r>
              <a:rPr lang="en-US" baseline="0" dirty="0" smtClean="0"/>
              <a:t> is not specific to ACI. It is submitted to the IETF as a draft, and a number of eco-system vendors have committed support to implement it. The </a:t>
            </a:r>
            <a:r>
              <a:rPr lang="en-US" baseline="0" dirty="0" err="1" smtClean="0"/>
              <a:t>Opflex</a:t>
            </a:r>
            <a:r>
              <a:rPr lang="en-US" baseline="0" dirty="0" smtClean="0"/>
              <a:t> code is being made available to the open source community. There are several open source project where </a:t>
            </a:r>
            <a:r>
              <a:rPr lang="en-US" baseline="0" dirty="0" err="1" smtClean="0"/>
              <a:t>OpFlex</a:t>
            </a:r>
            <a:r>
              <a:rPr lang="en-US" baseline="0" dirty="0" smtClean="0"/>
              <a:t> will be implemented, namely in </a:t>
            </a:r>
            <a:r>
              <a:rPr lang="en-US" baseline="0" dirty="0" err="1" smtClean="0"/>
              <a:t>OpenStack</a:t>
            </a:r>
            <a:r>
              <a:rPr lang="en-US" baseline="0" dirty="0" smtClean="0"/>
              <a:t> as well as in </a:t>
            </a:r>
            <a:r>
              <a:rPr lang="en-US" baseline="0" dirty="0" err="1" smtClean="0"/>
              <a:t>OpenDaylight</a:t>
            </a:r>
            <a:r>
              <a:rPr lang="en-US" baseline="0" dirty="0" smtClean="0"/>
              <a:t>. </a:t>
            </a:r>
          </a:p>
          <a:p>
            <a:endParaRPr lang="en-US" baseline="0" dirty="0" smtClean="0"/>
          </a:p>
          <a:p>
            <a:r>
              <a:rPr lang="en-US" baseline="0" dirty="0" smtClean="0"/>
              <a:t>Opening up the internals of ACI is very important to us. The broader the eco-system, the better it is for customers and in the end everybody wins. </a:t>
            </a:r>
          </a:p>
          <a:p>
            <a:r>
              <a:rPr lang="en-US" baseline="0" dirty="0" smtClean="0"/>
              <a:t>Open to us in this case means that you can decide to build an </a:t>
            </a:r>
            <a:r>
              <a:rPr lang="en-US" baseline="0" dirty="0" err="1" smtClean="0"/>
              <a:t>OpFlex</a:t>
            </a:r>
            <a:r>
              <a:rPr lang="en-US" baseline="0" dirty="0" smtClean="0"/>
              <a:t> enabled appliance that can participate in an ACI fabric yourself. You do not need to ask us for permission, you do not need us to release a specific version of </a:t>
            </a:r>
            <a:r>
              <a:rPr lang="en-US" baseline="0" dirty="0" err="1" smtClean="0"/>
              <a:t>OpFlex</a:t>
            </a:r>
            <a:r>
              <a:rPr lang="en-US" baseline="0" dirty="0" smtClean="0"/>
              <a:t> to you. It is open… you decide if, when and how you participate.</a:t>
            </a:r>
          </a:p>
          <a:p>
            <a:endParaRPr lang="en-US" baseline="0" dirty="0" smtClean="0"/>
          </a:p>
          <a:p>
            <a:endParaRPr lang="en-US" baseline="0" dirty="0" smtClean="0"/>
          </a:p>
          <a:p>
            <a:r>
              <a:rPr lang="en-US" baseline="0" dirty="0" smtClean="0"/>
              <a:t>Note to presenter: The </a:t>
            </a:r>
            <a:r>
              <a:rPr lang="en-US" baseline="0" dirty="0" err="1" smtClean="0"/>
              <a:t>Vmware</a:t>
            </a:r>
            <a:r>
              <a:rPr lang="en-US" baseline="0" dirty="0" smtClean="0"/>
              <a:t> NSX way is different. You need to ask </a:t>
            </a:r>
            <a:r>
              <a:rPr lang="en-US" baseline="0" dirty="0" err="1" smtClean="0"/>
              <a:t>Vmware</a:t>
            </a:r>
            <a:r>
              <a:rPr lang="en-US" baseline="0" dirty="0" smtClean="0"/>
              <a:t> for permission, they need to give you the specific OVSDB code extensions, and you potentially have to pay them (according to their licensing agreement). That is not open. That is closed for something that happens to have the name OVSDB (Open </a:t>
            </a:r>
            <a:r>
              <a:rPr lang="en-US" baseline="0" dirty="0" err="1" smtClean="0"/>
              <a:t>Vswitch</a:t>
            </a:r>
            <a:r>
              <a:rPr lang="en-US" baseline="0" dirty="0" smtClean="0"/>
              <a:t> data base).</a:t>
            </a:r>
          </a:p>
        </p:txBody>
      </p:sp>
      <p:sp>
        <p:nvSpPr>
          <p:cNvPr id="4" name="Slide Number Placeholder 3"/>
          <p:cNvSpPr>
            <a:spLocks noGrp="1"/>
          </p:cNvSpPr>
          <p:nvPr>
            <p:ph type="sldNum" sz="quarter" idx="10"/>
          </p:nvPr>
        </p:nvSpPr>
        <p:spPr/>
        <p:txBody>
          <a:bodyPr/>
          <a:lstStyle/>
          <a:p>
            <a:fld id="{7B2FCB79-2C0C-F84D-A224-30C295992FCE}" type="slidenum">
              <a:rPr lang="en-US" smtClean="0"/>
              <a:t>25</a:t>
            </a:fld>
            <a:endParaRPr lang="en-US"/>
          </a:p>
        </p:txBody>
      </p:sp>
    </p:spTree>
    <p:extLst>
      <p:ext uri="{BB962C8B-B14F-4D97-AF65-F5344CB8AC3E}">
        <p14:creationId xmlns:p14="http://schemas.microsoft.com/office/powerpoint/2010/main" val="2126679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scripted</a:t>
            </a:r>
            <a:r>
              <a:rPr lang="en-US" baseline="0" dirty="0" smtClean="0"/>
              <a:t> slide is part of the ACI Core “Ease” Message presentation – if seen by itself, the script might not make sense)</a:t>
            </a:r>
          </a:p>
          <a:p>
            <a:endParaRPr lang="en-US" dirty="0" smtClean="0"/>
          </a:p>
          <a:p>
            <a:endParaRPr lang="en-US" dirty="0" smtClean="0"/>
          </a:p>
          <a:p>
            <a:r>
              <a:rPr lang="en-US" dirty="0" smtClean="0"/>
              <a:t>But not only are we open on</a:t>
            </a:r>
            <a:r>
              <a:rPr lang="en-US" baseline="0" dirty="0" smtClean="0"/>
              <a:t> the south side – the internals of the ACI fabric. We are also open on the north side. The side where people use the single API to interface with the entire ACI system. </a:t>
            </a:r>
          </a:p>
          <a:p>
            <a:endParaRPr lang="en-US" baseline="0" dirty="0"/>
          </a:p>
          <a:p>
            <a:r>
              <a:rPr lang="en-US" baseline="0" dirty="0" smtClean="0"/>
              <a:t>That interface is a documented Open </a:t>
            </a:r>
            <a:r>
              <a:rPr lang="en-US" baseline="0" dirty="0" err="1" smtClean="0"/>
              <a:t>RESTful</a:t>
            </a:r>
            <a:r>
              <a:rPr lang="en-US" baseline="0" dirty="0" smtClean="0"/>
              <a:t> API that support JSON and XML. Any vendor can talk to it – and we fully expect that as with UCS which has the same, that most vendors will implement against this API. The API gives people full access to the data-model inside ACI and exposes everything. Nothing is hidden, everything is driven via this API. </a:t>
            </a:r>
          </a:p>
          <a:p>
            <a:endParaRPr lang="en-US" baseline="0" dirty="0" smtClean="0"/>
          </a:p>
          <a:p>
            <a:r>
              <a:rPr lang="en-US" baseline="0" dirty="0" smtClean="0"/>
              <a:t>Open to the north, open to the south.</a:t>
            </a:r>
          </a:p>
        </p:txBody>
      </p:sp>
      <p:sp>
        <p:nvSpPr>
          <p:cNvPr id="4" name="Slide Number Placeholder 3"/>
          <p:cNvSpPr>
            <a:spLocks noGrp="1"/>
          </p:cNvSpPr>
          <p:nvPr>
            <p:ph type="sldNum" sz="quarter" idx="10"/>
          </p:nvPr>
        </p:nvSpPr>
        <p:spPr/>
        <p:txBody>
          <a:bodyPr/>
          <a:lstStyle/>
          <a:p>
            <a:fld id="{7B2FCB79-2C0C-F84D-A224-30C295992FCE}" type="slidenum">
              <a:rPr lang="en-US" smtClean="0"/>
              <a:t>26</a:t>
            </a:fld>
            <a:endParaRPr lang="en-US"/>
          </a:p>
        </p:txBody>
      </p:sp>
    </p:spTree>
    <p:extLst>
      <p:ext uri="{BB962C8B-B14F-4D97-AF65-F5344CB8AC3E}">
        <p14:creationId xmlns:p14="http://schemas.microsoft.com/office/powerpoint/2010/main" val="2105560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 </a:t>
            </a:r>
            <a:endParaRPr lang="en-US" dirty="0" smtClean="0"/>
          </a:p>
          <a:p>
            <a:r>
              <a:rPr lang="en-US" dirty="0" smtClean="0"/>
              <a:t>With ACI – Big IP joint solution, we overcome the challenges we saw in the previous slide,</a:t>
            </a:r>
            <a:r>
              <a:rPr lang="en-US" baseline="0" dirty="0" smtClean="0"/>
              <a:t> namely inflexibility of configuring L4-L7 services and insertion </a:t>
            </a:r>
          </a:p>
          <a:p>
            <a:r>
              <a:rPr lang="en-US" baseline="0" dirty="0" smtClean="0"/>
              <a:t>Cisco APIC directly configures L4-L7 devices via policies (via the southbound interface of APIC)</a:t>
            </a:r>
            <a:endParaRPr lang="en-US" dirty="0"/>
          </a:p>
        </p:txBody>
      </p:sp>
      <p:sp>
        <p:nvSpPr>
          <p:cNvPr id="4" name="Slide Number Placeholder 3"/>
          <p:cNvSpPr>
            <a:spLocks noGrp="1"/>
          </p:cNvSpPr>
          <p:nvPr>
            <p:ph type="sldNum" sz="quarter" idx="10"/>
          </p:nvPr>
        </p:nvSpPr>
        <p:spPr/>
        <p:txBody>
          <a:bodyPr/>
          <a:lstStyle/>
          <a:p>
            <a:fld id="{21FA4136-8B0D-4D64-8F5B-630EBC8D67B3}" type="slidenum">
              <a:rPr lang="en-US" smtClean="0"/>
              <a:pPr/>
              <a:t>27</a:t>
            </a:fld>
            <a:endParaRPr lang="en-US" dirty="0"/>
          </a:p>
        </p:txBody>
      </p:sp>
    </p:spTree>
    <p:extLst>
      <p:ext uri="{BB962C8B-B14F-4D97-AF65-F5344CB8AC3E}">
        <p14:creationId xmlns:p14="http://schemas.microsoft.com/office/powerpoint/2010/main" val="40155903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smtClean="0"/>
              <a:t>Services are used to operating in a specific manner. We call this the “Traditional mode” of operation: </a:t>
            </a:r>
          </a:p>
          <a:p>
            <a:pPr eaLnBrk="1" hangingPunct="1">
              <a:spcBef>
                <a:spcPct val="0"/>
              </a:spcBef>
              <a:buFont typeface="Wingdings" pitchFamily="2" charset="2"/>
              <a:buChar char="§"/>
            </a:pPr>
            <a:r>
              <a:rPr lang="en-US" altLang="en-US" sz="1200" smtClean="0"/>
              <a:t>In the Traditional mode, services are inserted with VRF/VLAN stitching, WCCP redirect, Policy-based routing (PBR), etc.</a:t>
            </a:r>
          </a:p>
          <a:p>
            <a:pPr eaLnBrk="1" hangingPunct="1">
              <a:spcBef>
                <a:spcPct val="0"/>
              </a:spcBef>
            </a:pPr>
            <a:r>
              <a:rPr lang="en-US" altLang="en-US" sz="1200" b="1" smtClean="0"/>
              <a:t>Challenges</a:t>
            </a:r>
          </a:p>
          <a:p>
            <a:pPr eaLnBrk="1" hangingPunct="1">
              <a:spcBef>
                <a:spcPct val="0"/>
              </a:spcBef>
              <a:buFont typeface="Wingdings" pitchFamily="2" charset="2"/>
              <a:buChar char="§"/>
            </a:pPr>
            <a:r>
              <a:rPr lang="en-US" altLang="en-US" sz="1200" smtClean="0"/>
              <a:t>This complexity and lack of automation can make the network services more brittle.</a:t>
            </a:r>
          </a:p>
          <a:p>
            <a:pPr eaLnBrk="1" hangingPunct="1">
              <a:spcBef>
                <a:spcPct val="0"/>
              </a:spcBef>
              <a:buFont typeface="Wingdings" pitchFamily="2" charset="2"/>
              <a:buChar char="§"/>
            </a:pPr>
            <a:r>
              <a:rPr lang="en-US" altLang="en-US" sz="1200" smtClean="0"/>
              <a:t>Configuring new services for deploying a new application takes days/weeks</a:t>
            </a:r>
          </a:p>
          <a:p>
            <a:pPr eaLnBrk="1" hangingPunct="1">
              <a:spcBef>
                <a:spcPct val="0"/>
              </a:spcBef>
              <a:buFont typeface="Wingdings" pitchFamily="2" charset="2"/>
              <a:buChar char="§"/>
            </a:pPr>
            <a:r>
              <a:rPr lang="en-US" altLang="en-US" sz="1200" smtClean="0"/>
              <a:t>Removing configuration from service devices, e.g. firewall rules, when an application is retired is difficult </a:t>
            </a:r>
          </a:p>
          <a:p>
            <a:pPr eaLnBrk="1" hangingPunct="1">
              <a:spcBef>
                <a:spcPct val="0"/>
              </a:spcBef>
              <a:buFont typeface="Wingdings" pitchFamily="2" charset="2"/>
              <a:buChar char="§"/>
            </a:pPr>
            <a:r>
              <a:rPr lang="en-US" altLang="en-US" sz="1200" smtClean="0"/>
              <a:t>Auto scale out of services based on load </a:t>
            </a:r>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600">
                <a:solidFill>
                  <a:schemeClr val="tx1"/>
                </a:solidFill>
                <a:latin typeface="CiscoSansTT ExtraLight" charset="0"/>
                <a:ea typeface="MS PGothic" pitchFamily="34" charset="-128"/>
              </a:defRPr>
            </a:lvl1pPr>
            <a:lvl2pPr marL="742950" indent="-285750" eaLnBrk="0" hangingPunct="0">
              <a:spcBef>
                <a:spcPct val="30000"/>
              </a:spcBef>
              <a:defRPr sz="1600">
                <a:solidFill>
                  <a:schemeClr val="tx1"/>
                </a:solidFill>
                <a:latin typeface="CiscoSansTT ExtraLight" charset="0"/>
                <a:ea typeface="MS PGothic" pitchFamily="34" charset="-128"/>
              </a:defRPr>
            </a:lvl2pPr>
            <a:lvl3pPr marL="1143000" indent="-228600" eaLnBrk="0" hangingPunct="0">
              <a:spcBef>
                <a:spcPct val="30000"/>
              </a:spcBef>
              <a:defRPr sz="1600">
                <a:solidFill>
                  <a:schemeClr val="tx1"/>
                </a:solidFill>
                <a:latin typeface="CiscoSansTT ExtraLight" charset="0"/>
                <a:ea typeface="MS PGothic" pitchFamily="34" charset="-128"/>
              </a:defRPr>
            </a:lvl3pPr>
            <a:lvl4pPr marL="1600200" indent="-228600" eaLnBrk="0" hangingPunct="0">
              <a:spcBef>
                <a:spcPct val="30000"/>
              </a:spcBef>
              <a:defRPr sz="1600">
                <a:solidFill>
                  <a:schemeClr val="tx1"/>
                </a:solidFill>
                <a:latin typeface="CiscoSansTT ExtraLight" charset="0"/>
                <a:ea typeface="MS PGothic" pitchFamily="34" charset="-128"/>
              </a:defRPr>
            </a:lvl4pPr>
            <a:lvl5pPr marL="2057400" indent="-228600" eaLnBrk="0" hangingPunct="0">
              <a:spcBef>
                <a:spcPct val="30000"/>
              </a:spcBef>
              <a:defRPr sz="1600">
                <a:solidFill>
                  <a:schemeClr val="tx1"/>
                </a:solidFill>
                <a:latin typeface="CiscoSansTT ExtraLight" charset="0"/>
                <a:ea typeface="MS PGothic" pitchFamily="34" charset="-128"/>
              </a:defRPr>
            </a:lvl5pPr>
            <a:lvl6pPr marL="2514600" indent="-228600" defTabSz="608013" eaLnBrk="0" fontAlgn="base" hangingPunct="0">
              <a:spcBef>
                <a:spcPct val="30000"/>
              </a:spcBef>
              <a:spcAft>
                <a:spcPct val="0"/>
              </a:spcAft>
              <a:defRPr sz="1600">
                <a:solidFill>
                  <a:schemeClr val="tx1"/>
                </a:solidFill>
                <a:latin typeface="CiscoSansTT ExtraLight" charset="0"/>
                <a:ea typeface="MS PGothic" pitchFamily="34" charset="-128"/>
              </a:defRPr>
            </a:lvl6pPr>
            <a:lvl7pPr marL="2971800" indent="-228600" defTabSz="608013" eaLnBrk="0" fontAlgn="base" hangingPunct="0">
              <a:spcBef>
                <a:spcPct val="30000"/>
              </a:spcBef>
              <a:spcAft>
                <a:spcPct val="0"/>
              </a:spcAft>
              <a:defRPr sz="1600">
                <a:solidFill>
                  <a:schemeClr val="tx1"/>
                </a:solidFill>
                <a:latin typeface="CiscoSansTT ExtraLight" charset="0"/>
                <a:ea typeface="MS PGothic" pitchFamily="34" charset="-128"/>
              </a:defRPr>
            </a:lvl7pPr>
            <a:lvl8pPr marL="3429000" indent="-228600" defTabSz="608013" eaLnBrk="0" fontAlgn="base" hangingPunct="0">
              <a:spcBef>
                <a:spcPct val="30000"/>
              </a:spcBef>
              <a:spcAft>
                <a:spcPct val="0"/>
              </a:spcAft>
              <a:defRPr sz="1600">
                <a:solidFill>
                  <a:schemeClr val="tx1"/>
                </a:solidFill>
                <a:latin typeface="CiscoSansTT ExtraLight" charset="0"/>
                <a:ea typeface="MS PGothic" pitchFamily="34" charset="-128"/>
              </a:defRPr>
            </a:lvl8pPr>
            <a:lvl9pPr marL="3886200" indent="-228600" defTabSz="608013" eaLnBrk="0" fontAlgn="base" hangingPunct="0">
              <a:spcBef>
                <a:spcPct val="30000"/>
              </a:spcBef>
              <a:spcAft>
                <a:spcPct val="0"/>
              </a:spcAft>
              <a:defRPr sz="1600">
                <a:solidFill>
                  <a:schemeClr val="tx1"/>
                </a:solidFill>
                <a:latin typeface="CiscoSansTT ExtraLight" charset="0"/>
                <a:ea typeface="MS PGothic" pitchFamily="34" charset="-128"/>
              </a:defRPr>
            </a:lvl9pPr>
          </a:lstStyle>
          <a:p>
            <a:pPr eaLnBrk="1" hangingPunct="1">
              <a:spcBef>
                <a:spcPct val="0"/>
              </a:spcBef>
            </a:pPr>
            <a:fld id="{1107C04B-CE30-4DB3-A321-02C1B9B8A9D0}" type="slidenum">
              <a:rPr lang="en-US" altLang="en-US" sz="1200"/>
              <a:pPr eaLnBrk="1" hangingPunct="1">
                <a:spcBef>
                  <a:spcPct val="0"/>
                </a:spcBef>
              </a:pPr>
              <a:t>28</a:t>
            </a:fld>
            <a:endParaRPr lang="en-US" alt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14076">
              <a:defRPr/>
            </a:pPr>
            <a:endParaRPr lang="en-US" dirty="0"/>
          </a:p>
        </p:txBody>
      </p:sp>
      <p:sp>
        <p:nvSpPr>
          <p:cNvPr id="4" name="Slide Number Placeholder 3"/>
          <p:cNvSpPr>
            <a:spLocks noGrp="1"/>
          </p:cNvSpPr>
          <p:nvPr>
            <p:ph type="sldNum" sz="quarter" idx="10"/>
          </p:nvPr>
        </p:nvSpPr>
        <p:spPr/>
        <p:txBody>
          <a:bodyPr/>
          <a:lstStyle/>
          <a:p>
            <a:fld id="{E8438005-C9FE-421C-B26E-39E46AD95281}"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9842899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smtClean="0"/>
              <a:t>One of the core design principles behind ACI was to provide complete visibility into the infrastructure – physical and virtual.  </a:t>
            </a:r>
          </a:p>
          <a:p>
            <a:r>
              <a:rPr lang="en-US" sz="1200" dirty="0" smtClean="0"/>
              <a:t>Cisco APIC is designed to provide application and tenant health at a system level by using real-time metrics, latency details, atomic counters, and detailed resource consumption statistics</a:t>
            </a:r>
          </a:p>
          <a:p>
            <a:endParaRPr lang="en-US" sz="1200" dirty="0" smtClean="0"/>
          </a:p>
          <a:p>
            <a:r>
              <a:rPr lang="en-US" sz="1200" dirty="0" smtClean="0"/>
              <a:t>If you application is experiencing performance issues, you can drill down easily into the lowest possible granularity – be it at a switch level, line card level, port level. </a:t>
            </a:r>
          </a:p>
          <a:p>
            <a:r>
              <a:rPr lang="en-US" sz="1200" dirty="0" smtClean="0"/>
              <a:t>We have atomic counters – That essentially enable you to get consistent view of your counters anywhere within the fabric. </a:t>
            </a:r>
          </a:p>
          <a:p>
            <a:endParaRPr lang="en-US" sz="1200" dirty="0" smtClean="0"/>
          </a:p>
          <a:p>
            <a:r>
              <a:rPr lang="en-US" sz="1200" dirty="0" smtClean="0"/>
              <a:t>The holistic approach to correlate virtual and physical and tie that intelligence at an application or tenant level ensures that troubleshooting becomes extremely simple across your infrastructure, through a single pane of glass</a:t>
            </a:r>
          </a:p>
          <a:p>
            <a:endParaRPr lang="en-US" sz="120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8438005-C9FE-421C-B26E-39E46AD95281}"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6519810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Collaborate in designing the policy</a:t>
            </a:r>
          </a:p>
          <a:p>
            <a:r>
              <a:rPr lang="en-US" dirty="0" smtClean="0"/>
              <a:t>At</a:t>
            </a:r>
            <a:r>
              <a:rPr lang="en-US" baseline="0" dirty="0" smtClean="0"/>
              <a:t> the same time the SME built over decades is not lost in trouble shooting/debugging operational aspects of each layer</a:t>
            </a:r>
          </a:p>
          <a:p>
            <a:r>
              <a:rPr lang="en-US" baseline="0" dirty="0" smtClean="0"/>
              <a:t>Non disruptive </a:t>
            </a:r>
          </a:p>
          <a:p>
            <a:endParaRPr lang="en-US" baseline="0" dirty="0" smtClean="0"/>
          </a:p>
          <a:p>
            <a:r>
              <a:rPr lang="en-US" baseline="0" dirty="0" smtClean="0"/>
              <a:t>How policy based automation framework of ACI cuts down the application deployment time</a:t>
            </a:r>
          </a:p>
          <a:p>
            <a:r>
              <a:rPr lang="en-US" dirty="0" smtClean="0"/>
              <a:t>Typically</a:t>
            </a:r>
            <a:r>
              <a:rPr lang="en-US" baseline="0" dirty="0" smtClean="0"/>
              <a:t> we spend lots of time from service request to service availability</a:t>
            </a:r>
          </a:p>
          <a:p>
            <a:endParaRPr lang="en-US" baseline="0" dirty="0" smtClean="0"/>
          </a:p>
          <a:p>
            <a:r>
              <a:rPr lang="en-US" baseline="0" dirty="0" smtClean="0"/>
              <a:t>With ACI’s collaborative </a:t>
            </a:r>
            <a:r>
              <a:rPr lang="en-US" baseline="0" dirty="0" err="1" smtClean="0"/>
              <a:t>dev</a:t>
            </a:r>
            <a:r>
              <a:rPr lang="en-US" baseline="0" dirty="0" smtClean="0"/>
              <a:t>-ops model,  we cut down a lot of the dead spaces and </a:t>
            </a:r>
            <a:r>
              <a:rPr lang="en-US" baseline="0" dirty="0" err="1" smtClean="0"/>
              <a:t>timelags</a:t>
            </a:r>
            <a:r>
              <a:rPr lang="en-US" baseline="0" dirty="0" smtClean="0"/>
              <a:t> (animation shows this)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3BBE5CA-4BF1-406E-9453-15D620B6A1B5}" type="slidenum">
              <a:rPr lang="en-US" smtClean="0"/>
              <a:pPr/>
              <a:t>31</a:t>
            </a:fld>
            <a:endParaRPr lang="en-US" dirty="0"/>
          </a:p>
        </p:txBody>
      </p:sp>
    </p:spTree>
    <p:extLst>
      <p:ext uri="{BB962C8B-B14F-4D97-AF65-F5344CB8AC3E}">
        <p14:creationId xmlns:p14="http://schemas.microsoft.com/office/powerpoint/2010/main" val="39521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dirty="0" smtClean="0"/>
              <a:t>1. We </a:t>
            </a:r>
            <a:r>
              <a:rPr lang="en-US" dirty="0" err="1" smtClean="0"/>
              <a:t>expct</a:t>
            </a:r>
            <a:r>
              <a:rPr lang="en-US" baseline="0" dirty="0" smtClean="0"/>
              <a:t> the </a:t>
            </a:r>
            <a:r>
              <a:rPr lang="en-US" baseline="0" dirty="0" err="1" smtClean="0"/>
              <a:t>calender</a:t>
            </a:r>
            <a:r>
              <a:rPr lang="en-US" baseline="0" dirty="0" smtClean="0"/>
              <a:t> time to provision  and operate the network to shrink from weeks to minutes.</a:t>
            </a:r>
          </a:p>
          <a:p>
            <a:pPr marL="0" marR="0" indent="0" algn="l" defTabSz="914400" rtl="0" eaLnBrk="0" fontAlgn="base" latinLnBrk="0" hangingPunct="0">
              <a:lnSpc>
                <a:spcPct val="95000"/>
              </a:lnSpc>
              <a:spcBef>
                <a:spcPts val="1438"/>
              </a:spcBef>
              <a:spcAft>
                <a:spcPct val="0"/>
              </a:spcAft>
              <a:buClrTx/>
              <a:buSzTx/>
              <a:buFont typeface="Wingdings" charset="0"/>
              <a:buNone/>
              <a:tabLst/>
              <a:defRPr/>
            </a:pPr>
            <a:r>
              <a:rPr lang="en-US" dirty="0" smtClean="0"/>
              <a:t>a. Again</a:t>
            </a:r>
            <a:r>
              <a:rPr lang="en-US" baseline="0" dirty="0" smtClean="0"/>
              <a:t> this is not just configuration of virtualized network devices.  </a:t>
            </a:r>
            <a:r>
              <a:rPr lang="en-US" b="1" baseline="0" dirty="0" smtClean="0"/>
              <a:t>It includes the initial planning work of translating policy to network set-up, </a:t>
            </a:r>
            <a:r>
              <a:rPr lang="en-US" b="1" baseline="0" dirty="0" err="1" smtClean="0"/>
              <a:t>instantiaiton</a:t>
            </a:r>
            <a:r>
              <a:rPr lang="en-US" b="1" baseline="0" dirty="0" smtClean="0"/>
              <a:t> and testing both the physical and virtual network.</a:t>
            </a:r>
          </a:p>
          <a:p>
            <a:pPr marL="0" indent="0">
              <a:buNone/>
            </a:pPr>
            <a:endParaRPr lang="en-US" dirty="0" smtClean="0"/>
          </a:p>
          <a:p>
            <a:pPr marL="0" indent="0">
              <a:buNone/>
            </a:pPr>
            <a:r>
              <a:rPr lang="en-US" dirty="0" smtClean="0"/>
              <a:t>The </a:t>
            </a:r>
            <a:r>
              <a:rPr lang="en-US" baseline="0" dirty="0" smtClean="0"/>
              <a:t>Total Cost of Operations savings to be reduced by over 4o%. </a:t>
            </a:r>
            <a:endParaRPr lang="en-US" dirty="0" smtClean="0"/>
          </a:p>
          <a:p>
            <a:r>
              <a:rPr lang="en-US" dirty="0" smtClean="0"/>
              <a:t>This</a:t>
            </a:r>
            <a:r>
              <a:rPr lang="en-US" baseline="0" dirty="0" smtClean="0"/>
              <a:t> includes </a:t>
            </a:r>
            <a:r>
              <a:rPr lang="en-US" baseline="0" dirty="0" err="1" smtClean="0"/>
              <a:t>Opex</a:t>
            </a:r>
            <a:r>
              <a:rPr lang="en-US" baseline="0" dirty="0" smtClean="0"/>
              <a:t> categories (Network provisioning and Operations/Management) and </a:t>
            </a:r>
            <a:r>
              <a:rPr lang="en-US" baseline="0" dirty="0" err="1" smtClean="0"/>
              <a:t>Capex</a:t>
            </a:r>
            <a:r>
              <a:rPr lang="en-US" baseline="0" dirty="0" smtClean="0"/>
              <a:t> category of Hardware, power and space from traditional network to ACI.</a:t>
            </a:r>
          </a:p>
          <a:p>
            <a:r>
              <a:rPr lang="en-US" baseline="0" dirty="0" smtClean="0"/>
              <a:t>The majority of the 41% comes from </a:t>
            </a:r>
            <a:r>
              <a:rPr lang="en-US" baseline="0" dirty="0" err="1" smtClean="0"/>
              <a:t>Opex</a:t>
            </a:r>
            <a:r>
              <a:rPr lang="en-US" baseline="0" smtClean="0"/>
              <a:t> (provisioning and Operations).</a:t>
            </a:r>
            <a:endParaRPr lang="en-US" smtClean="0"/>
          </a:p>
          <a:p>
            <a:endParaRPr lang="en-US" dirty="0"/>
          </a:p>
        </p:txBody>
      </p:sp>
      <p:sp>
        <p:nvSpPr>
          <p:cNvPr id="4" name="Footer Placeholder 3"/>
          <p:cNvSpPr>
            <a:spLocks noGrp="1"/>
          </p:cNvSpPr>
          <p:nvPr>
            <p:ph type="ftr" sz="quarter" idx="10"/>
          </p:nvPr>
        </p:nvSpPr>
        <p:spPr/>
        <p:txBody>
          <a:bodyPr/>
          <a:lstStyle/>
          <a:p>
            <a:pPr>
              <a:defRPr/>
            </a:pPr>
            <a:r>
              <a:rPr lang="en-US" smtClean="0">
                <a:solidFill>
                  <a:prstClr val="black"/>
                </a:solidFill>
              </a:rPr>
              <a:t>© 2009, Cisco Systems, Inc. All rights reserved.</a:t>
            </a:r>
          </a:p>
          <a:p>
            <a:pPr>
              <a:defRPr/>
            </a:pPr>
            <a:r>
              <a:rPr lang="en-US" smtClean="0">
                <a:solidFill>
                  <a:prstClr val="black"/>
                </a:solidFill>
              </a:rPr>
              <a:t>Presentation_ID.scr</a:t>
            </a:r>
            <a:endParaRPr lang="en-US">
              <a:solidFill>
                <a:prstClr val="black"/>
              </a:solidFill>
            </a:endParaRPr>
          </a:p>
        </p:txBody>
      </p:sp>
      <p:sp>
        <p:nvSpPr>
          <p:cNvPr id="5" name="Slide Number Placeholder 4"/>
          <p:cNvSpPr>
            <a:spLocks noGrp="1"/>
          </p:cNvSpPr>
          <p:nvPr>
            <p:ph type="sldNum" sz="quarter" idx="11"/>
          </p:nvPr>
        </p:nvSpPr>
        <p:spPr/>
        <p:txBody>
          <a:bodyPr/>
          <a:lstStyle/>
          <a:p>
            <a:pPr>
              <a:defRPr/>
            </a:pPr>
            <a:fld id="{EBF52788-2FEE-EE47-A2D0-209A0D344089}" type="slidenum">
              <a:rPr lang="en-US" smtClean="0">
                <a:solidFill>
                  <a:prstClr val="black"/>
                </a:solidFill>
              </a:rPr>
              <a:pPr>
                <a:defRPr/>
              </a:pPr>
              <a:t>33</a:t>
            </a:fld>
            <a:endParaRPr lang="en-US">
              <a:solidFill>
                <a:prstClr val="black"/>
              </a:solidFill>
            </a:endParaRPr>
          </a:p>
        </p:txBody>
      </p:sp>
    </p:spTree>
    <p:extLst>
      <p:ext uri="{BB962C8B-B14F-4D97-AF65-F5344CB8AC3E}">
        <p14:creationId xmlns:p14="http://schemas.microsoft.com/office/powerpoint/2010/main" val="546810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794" indent="-342794">
              <a:buFont typeface="Arial" panose="020B0604020202020204" pitchFamily="34" charset="0"/>
              <a:buChar char="•"/>
            </a:pPr>
            <a:r>
              <a:rPr lang="en-US" dirty="0" smtClean="0"/>
              <a:t>Extend DevOps Model - support for Existing 2-Tier/3-Tier Models</a:t>
            </a:r>
          </a:p>
          <a:p>
            <a:pPr marL="342794" indent="-342794">
              <a:buFont typeface="Arial" panose="020B0604020202020204" pitchFamily="34" charset="0"/>
              <a:buChar char="•"/>
            </a:pPr>
            <a:r>
              <a:rPr lang="en-US" dirty="0" smtClean="0"/>
              <a:t>Leverage Existing Tools</a:t>
            </a:r>
          </a:p>
          <a:p>
            <a:pPr marL="342794" indent="-342794">
              <a:buFont typeface="Arial" panose="020B0604020202020204" pitchFamily="34" charset="0"/>
              <a:buChar char="•"/>
            </a:pPr>
            <a:r>
              <a:rPr lang="en-US" dirty="0" smtClean="0"/>
              <a:t>Integrate with Open Source Efforts</a:t>
            </a:r>
          </a:p>
          <a:p>
            <a:endParaRPr lang="en-US" dirty="0"/>
          </a:p>
        </p:txBody>
      </p:sp>
      <p:sp>
        <p:nvSpPr>
          <p:cNvPr id="4" name="Slide Number Placeholder 3"/>
          <p:cNvSpPr>
            <a:spLocks noGrp="1"/>
          </p:cNvSpPr>
          <p:nvPr>
            <p:ph type="sldNum" sz="quarter" idx="10"/>
          </p:nvPr>
        </p:nvSpPr>
        <p:spPr/>
        <p:txBody>
          <a:bodyPr/>
          <a:lstStyle/>
          <a:p>
            <a:fld id="{E8438005-C9FE-421C-B26E-39E46AD95281}" type="slidenum">
              <a:rPr lang="en-US" smtClean="0"/>
              <a:t>34</a:t>
            </a:fld>
            <a:endParaRPr lang="en-US" dirty="0"/>
          </a:p>
        </p:txBody>
      </p:sp>
    </p:spTree>
    <p:extLst>
      <p:ext uri="{BB962C8B-B14F-4D97-AF65-F5344CB8AC3E}">
        <p14:creationId xmlns:p14="http://schemas.microsoft.com/office/powerpoint/2010/main" val="2046886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14</a:t>
            </a:r>
            <a:endParaRPr lang="en-US" dirty="0"/>
          </a:p>
        </p:txBody>
      </p:sp>
      <p:sp>
        <p:nvSpPr>
          <p:cNvPr id="4" name="Slide Number Placeholder 3"/>
          <p:cNvSpPr>
            <a:spLocks noGrp="1"/>
          </p:cNvSpPr>
          <p:nvPr>
            <p:ph type="sldNum" sz="quarter" idx="10"/>
          </p:nvPr>
        </p:nvSpPr>
        <p:spPr/>
        <p:txBody>
          <a:bodyPr/>
          <a:lstStyle/>
          <a:p>
            <a:fld id="{E8438005-C9FE-421C-B26E-39E46AD95281}"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8507913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smtClean="0"/>
          </a:p>
          <a:p>
            <a:pPr>
              <a:spcBef>
                <a:spcPct val="0"/>
              </a:spcBef>
            </a:pPr>
            <a:r>
              <a:rPr lang="en-US" dirty="0" smtClean="0"/>
              <a:t>ADD</a:t>
            </a:r>
          </a:p>
          <a:p>
            <a:pPr>
              <a:spcBef>
                <a:spcPct val="0"/>
              </a:spcBef>
            </a:pPr>
            <a:r>
              <a:rPr lang="en-US" dirty="0" smtClean="0"/>
              <a:t>Driving Business</a:t>
            </a:r>
            <a:r>
              <a:rPr lang="en-US" baseline="0" dirty="0" smtClean="0"/>
              <a:t> outcomes</a:t>
            </a:r>
            <a:endParaRPr lang="en-US" dirty="0"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37930970" indent="-37473779">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191" fontAlgn="base">
              <a:spcBef>
                <a:spcPct val="0"/>
              </a:spcBef>
              <a:spcAft>
                <a:spcPct val="0"/>
              </a:spcAft>
              <a:defRPr>
                <a:solidFill>
                  <a:schemeClr val="tx1"/>
                </a:solidFill>
                <a:latin typeface="Calibri" pitchFamily="34" charset="0"/>
                <a:ea typeface="MS PGothic" pitchFamily="34" charset="-128"/>
              </a:defRPr>
            </a:lvl6pPr>
            <a:lvl7pPr marL="914381" fontAlgn="base">
              <a:spcBef>
                <a:spcPct val="0"/>
              </a:spcBef>
              <a:spcAft>
                <a:spcPct val="0"/>
              </a:spcAft>
              <a:defRPr>
                <a:solidFill>
                  <a:schemeClr val="tx1"/>
                </a:solidFill>
                <a:latin typeface="Calibri" pitchFamily="34" charset="0"/>
                <a:ea typeface="MS PGothic" pitchFamily="34" charset="-128"/>
              </a:defRPr>
            </a:lvl7pPr>
            <a:lvl8pPr marL="1371573" fontAlgn="base">
              <a:spcBef>
                <a:spcPct val="0"/>
              </a:spcBef>
              <a:spcAft>
                <a:spcPct val="0"/>
              </a:spcAft>
              <a:defRPr>
                <a:solidFill>
                  <a:schemeClr val="tx1"/>
                </a:solidFill>
                <a:latin typeface="Calibri" pitchFamily="34" charset="0"/>
                <a:ea typeface="MS PGothic" pitchFamily="34" charset="-128"/>
              </a:defRPr>
            </a:lvl8pPr>
            <a:lvl9pPr marL="1828764" fontAlgn="base">
              <a:spcBef>
                <a:spcPct val="0"/>
              </a:spcBef>
              <a:spcAft>
                <a:spcPct val="0"/>
              </a:spcAft>
              <a:defRPr>
                <a:solidFill>
                  <a:schemeClr val="tx1"/>
                </a:solidFill>
                <a:latin typeface="Calibri" pitchFamily="34" charset="0"/>
                <a:ea typeface="MS PGothic" pitchFamily="34" charset="-128"/>
              </a:defRPr>
            </a:lvl9pPr>
          </a:lstStyle>
          <a:p>
            <a:fld id="{196F17B5-4BE9-4F26-B5A4-D877EC3716E7}" type="slidenum">
              <a:rPr lang="en-US">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22812032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36</a:t>
            </a:fld>
            <a:endParaRPr lang="en-US"/>
          </a:p>
        </p:txBody>
      </p:sp>
    </p:spTree>
    <p:extLst>
      <p:ext uri="{BB962C8B-B14F-4D97-AF65-F5344CB8AC3E}">
        <p14:creationId xmlns:p14="http://schemas.microsoft.com/office/powerpoint/2010/main" val="34992897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37</a:t>
            </a:fld>
            <a:endParaRPr lang="en-US"/>
          </a:p>
        </p:txBody>
      </p:sp>
    </p:spTree>
    <p:extLst>
      <p:ext uri="{BB962C8B-B14F-4D97-AF65-F5344CB8AC3E}">
        <p14:creationId xmlns:p14="http://schemas.microsoft.com/office/powerpoint/2010/main" val="34992897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38</a:t>
            </a:fld>
            <a:endParaRPr lang="en-US"/>
          </a:p>
        </p:txBody>
      </p:sp>
    </p:spTree>
    <p:extLst>
      <p:ext uri="{BB962C8B-B14F-4D97-AF65-F5344CB8AC3E}">
        <p14:creationId xmlns:p14="http://schemas.microsoft.com/office/powerpoint/2010/main" val="34992897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a:t>
            </a:r>
            <a:r>
              <a:rPr lang="en-US" baseline="0" dirty="0" smtClean="0"/>
              <a:t> 37</a:t>
            </a:r>
            <a:endParaRPr lang="en-US" dirty="0"/>
          </a:p>
        </p:txBody>
      </p:sp>
      <p:sp>
        <p:nvSpPr>
          <p:cNvPr id="4" name="Slide Number Placeholder 3"/>
          <p:cNvSpPr>
            <a:spLocks noGrp="1"/>
          </p:cNvSpPr>
          <p:nvPr>
            <p:ph type="sldNum" sz="quarter" idx="10"/>
          </p:nvPr>
        </p:nvSpPr>
        <p:spPr/>
        <p:txBody>
          <a:bodyPr/>
          <a:lstStyle/>
          <a:p>
            <a:fld id="{E8438005-C9FE-421C-B26E-39E46AD95281}"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8010101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kern="1200" dirty="0" smtClean="0">
                <a:solidFill>
                  <a:schemeClr val="tx1"/>
                </a:solidFill>
                <a:effectLst/>
                <a:latin typeface="+mn-lt"/>
                <a:ea typeface="ＭＳ Ｐゴシック" charset="-128"/>
                <a:cs typeface="ＭＳ Ｐゴシック" charset="-128"/>
              </a:rPr>
              <a:t>Designed</a:t>
            </a:r>
            <a:r>
              <a:rPr lang="en-US" sz="1500" kern="1200" baseline="0" dirty="0" smtClean="0">
                <a:solidFill>
                  <a:schemeClr val="tx1"/>
                </a:solidFill>
                <a:effectLst/>
                <a:latin typeface="+mn-lt"/>
                <a:ea typeface="ＭＳ Ｐゴシック" charset="-128"/>
                <a:cs typeface="ＭＳ Ｐゴシック" charset="-128"/>
              </a:rPr>
              <a:t> for Open </a:t>
            </a:r>
            <a:r>
              <a:rPr lang="en-US" sz="1500" kern="1200" baseline="0" dirty="0" smtClean="0">
                <a:solidFill>
                  <a:schemeClr val="tx1"/>
                </a:solidFill>
                <a:effectLst/>
                <a:latin typeface="+mn-lt"/>
                <a:ea typeface="ＭＳ Ｐゴシック" charset="-128"/>
                <a:cs typeface="ＭＳ Ｐゴシック" charset="-128"/>
                <a:sym typeface="Wingdings" panose="05000000000000000000" pitchFamily="2" charset="2"/>
              </a:rPr>
              <a:t> </a:t>
            </a:r>
            <a:endParaRPr lang="en-US" sz="1500" kern="1200" dirty="0" smtClean="0">
              <a:solidFill>
                <a:schemeClr val="tx1"/>
              </a:solidFill>
              <a:effectLst/>
              <a:latin typeface="+mn-lt"/>
              <a:ea typeface="ＭＳ Ｐゴシック" charset="-128"/>
              <a:cs typeface="ＭＳ Ｐゴシック" charset="-128"/>
            </a:endParaRPr>
          </a:p>
          <a:p>
            <a:endParaRPr lang="en-US" sz="1500" kern="1200" dirty="0" smtClean="0">
              <a:solidFill>
                <a:schemeClr val="tx1"/>
              </a:solidFill>
              <a:effectLst/>
              <a:latin typeface="+mn-lt"/>
              <a:ea typeface="ＭＳ Ｐゴシック" charset="-128"/>
              <a:cs typeface="ＭＳ Ｐゴシック" charset="-128"/>
            </a:endParaRPr>
          </a:p>
          <a:p>
            <a:endParaRPr lang="en-US" sz="1500" kern="1200" dirty="0" smtClean="0">
              <a:solidFill>
                <a:schemeClr val="tx1"/>
              </a:solidFill>
              <a:effectLst/>
              <a:latin typeface="+mn-lt"/>
              <a:ea typeface="ＭＳ Ｐゴシック" charset="-128"/>
              <a:cs typeface="ＭＳ Ｐゴシック" charset="-128"/>
            </a:endParaRPr>
          </a:p>
          <a:p>
            <a:r>
              <a:rPr lang="en-US" sz="1500" kern="1200" dirty="0" smtClean="0">
                <a:solidFill>
                  <a:schemeClr val="tx1"/>
                </a:solidFill>
                <a:effectLst/>
                <a:latin typeface="+mn-lt"/>
                <a:ea typeface="ＭＳ Ｐゴシック" charset="-128"/>
                <a:cs typeface="ＭＳ Ｐゴシック" charset="-128"/>
              </a:rPr>
              <a:t>ISL (Inter Switch Link) – 802.1pq</a:t>
            </a:r>
          </a:p>
          <a:p>
            <a:r>
              <a:rPr lang="en-US" sz="1500" kern="1200" dirty="0" smtClean="0">
                <a:solidFill>
                  <a:schemeClr val="tx1"/>
                </a:solidFill>
                <a:effectLst/>
                <a:latin typeface="+mn-lt"/>
                <a:ea typeface="ＭＳ Ｐゴシック" charset="-128"/>
                <a:cs typeface="ＭＳ Ｐゴシック" charset="-128"/>
              </a:rPr>
              <a:t>Private VLANs -&gt; 802 </a:t>
            </a:r>
            <a:r>
              <a:rPr lang="en-US" sz="1500" kern="1200" dirty="0" err="1" smtClean="0">
                <a:solidFill>
                  <a:schemeClr val="tx1"/>
                </a:solidFill>
                <a:effectLst/>
                <a:latin typeface="+mn-lt"/>
                <a:ea typeface="ＭＳ Ｐゴシック" charset="-128"/>
                <a:cs typeface="ＭＳ Ｐゴシック" charset="-128"/>
              </a:rPr>
              <a:t>equiv</a:t>
            </a:r>
            <a:r>
              <a:rPr lang="en-US" sz="1500" kern="1200" dirty="0" smtClean="0">
                <a:solidFill>
                  <a:schemeClr val="tx1"/>
                </a:solidFill>
                <a:effectLst/>
                <a:latin typeface="+mn-lt"/>
                <a:ea typeface="ＭＳ Ｐゴシック" charset="-128"/>
                <a:cs typeface="ＭＳ Ｐゴシック" charset="-128"/>
              </a:rPr>
              <a:t> </a:t>
            </a:r>
            <a:r>
              <a:rPr lang="en-US" sz="1500" kern="1200" dirty="0" err="1" smtClean="0">
                <a:solidFill>
                  <a:schemeClr val="tx1"/>
                </a:solidFill>
                <a:effectLst/>
                <a:latin typeface="+mn-lt"/>
                <a:ea typeface="ＭＳ Ｐゴシック" charset="-128"/>
                <a:cs typeface="ＭＳ Ｐゴシック" charset="-128"/>
              </a:rPr>
              <a:t>std</a:t>
            </a:r>
            <a:endParaRPr lang="en-US" sz="1500" kern="1200" dirty="0" smtClean="0">
              <a:solidFill>
                <a:schemeClr val="tx1"/>
              </a:solidFill>
              <a:effectLst/>
              <a:latin typeface="+mn-lt"/>
              <a:ea typeface="ＭＳ Ｐゴシック" charset="-128"/>
              <a:cs typeface="ＭＳ Ｐゴシック" charset="-128"/>
            </a:endParaRPr>
          </a:p>
          <a:p>
            <a:r>
              <a:rPr lang="en-US" sz="1500" kern="1200" dirty="0" smtClean="0">
                <a:solidFill>
                  <a:schemeClr val="tx1"/>
                </a:solidFill>
                <a:effectLst/>
                <a:latin typeface="+mn-lt"/>
                <a:ea typeface="ＭＳ Ｐゴシック" charset="-128"/>
                <a:cs typeface="ＭＳ Ｐゴシック" charset="-128"/>
              </a:rPr>
              <a:t>VXLAN -&gt;</a:t>
            </a:r>
          </a:p>
          <a:p>
            <a:r>
              <a:rPr lang="en-US" sz="1500" kern="1200" dirty="0" smtClean="0">
                <a:solidFill>
                  <a:schemeClr val="tx1"/>
                </a:solidFill>
                <a:effectLst/>
                <a:latin typeface="+mn-lt"/>
                <a:ea typeface="ＭＳ Ｐゴシック" charset="-128"/>
                <a:cs typeface="ＭＳ Ｐゴシック" charset="-128"/>
              </a:rPr>
              <a:t>HSRP -&gt; VRRP</a:t>
            </a:r>
          </a:p>
          <a:p>
            <a:r>
              <a:rPr lang="en-US" sz="1500" kern="1200" dirty="0" smtClean="0">
                <a:solidFill>
                  <a:schemeClr val="tx1"/>
                </a:solidFill>
                <a:effectLst/>
                <a:latin typeface="+mn-lt"/>
                <a:ea typeface="ＭＳ Ｐゴシック" charset="-128"/>
                <a:cs typeface="ＭＳ Ｐゴシック" charset="-128"/>
              </a:rPr>
              <a:t>MPLS</a:t>
            </a:r>
          </a:p>
          <a:p>
            <a:endParaRPr lang="en-US" dirty="0"/>
          </a:p>
        </p:txBody>
      </p:sp>
      <p:sp>
        <p:nvSpPr>
          <p:cNvPr id="4" name="Footer Placeholder 3"/>
          <p:cNvSpPr>
            <a:spLocks noGrp="1"/>
          </p:cNvSpPr>
          <p:nvPr>
            <p:ph type="ftr" sz="quarter" idx="10"/>
          </p:nvPr>
        </p:nvSpPr>
        <p:spPr/>
        <p:txBody>
          <a:bodyPr/>
          <a:lstStyle/>
          <a:p>
            <a:pPr>
              <a:defRPr/>
            </a:pPr>
            <a:r>
              <a:rPr lang="en-US" smtClean="0"/>
              <a:t>© 2009, Cisco Systems, Inc. All rights reserved.</a:t>
            </a:r>
          </a:p>
          <a:p>
            <a:pPr>
              <a:defRPr/>
            </a:pPr>
            <a:r>
              <a:rPr lang="en-US" smtClean="0"/>
              <a:t>Presentation_ID.scr</a:t>
            </a:r>
            <a:endParaRPr lang="en-US"/>
          </a:p>
        </p:txBody>
      </p:sp>
      <p:sp>
        <p:nvSpPr>
          <p:cNvPr id="5" name="Slide Number Placeholder 4"/>
          <p:cNvSpPr>
            <a:spLocks noGrp="1"/>
          </p:cNvSpPr>
          <p:nvPr>
            <p:ph type="sldNum" sz="quarter" idx="11"/>
          </p:nvPr>
        </p:nvSpPr>
        <p:spPr/>
        <p:txBody>
          <a:bodyPr/>
          <a:lstStyle/>
          <a:p>
            <a:pPr>
              <a:defRPr/>
            </a:pPr>
            <a:fld id="{EBF52788-2FEE-EE47-A2D0-209A0D344089}" type="slidenum">
              <a:rPr lang="en-US" smtClean="0"/>
              <a:pPr>
                <a:defRPr/>
              </a:pPr>
              <a:t>40</a:t>
            </a:fld>
            <a:endParaRPr lang="en-US"/>
          </a:p>
        </p:txBody>
      </p:sp>
    </p:spTree>
    <p:extLst>
      <p:ext uri="{BB962C8B-B14F-4D97-AF65-F5344CB8AC3E}">
        <p14:creationId xmlns:p14="http://schemas.microsoft.com/office/powerpoint/2010/main" val="1171582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C8E5879-D8DB-4F81-B93D-6C80B3295C42}" type="slidenum">
              <a:rPr lang="en-US" smtClean="0">
                <a:solidFill>
                  <a:prstClr val="black"/>
                </a:solidFill>
                <a:latin typeface="Calibri"/>
              </a:rPr>
              <a:pPr/>
              <a:t>41</a:t>
            </a:fld>
            <a:endParaRPr lang="en-US">
              <a:solidFill>
                <a:prstClr val="black"/>
              </a:solidFill>
              <a:latin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438005-C9FE-421C-B26E-39E46AD95281}" type="slidenum">
              <a:rPr lang="en-US" smtClean="0">
                <a:solidFill>
                  <a:prstClr val="black"/>
                </a:solidFill>
                <a:latin typeface="Calibri"/>
              </a:rPr>
              <a:pPr/>
              <a:t>42</a:t>
            </a:fld>
            <a:endParaRPr lang="en-US">
              <a:solidFill>
                <a:prstClr val="black"/>
              </a:solidFill>
              <a:latin typeface="Calibri"/>
            </a:endParaRPr>
          </a:p>
        </p:txBody>
      </p:sp>
    </p:spTree>
    <p:extLst>
      <p:ext uri="{BB962C8B-B14F-4D97-AF65-F5344CB8AC3E}">
        <p14:creationId xmlns:p14="http://schemas.microsoft.com/office/powerpoint/2010/main" val="10644760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solidFill>
                  <a:prstClr val="black"/>
                </a:solidFill>
                <a:latin typeface="Calibri"/>
              </a:rPr>
              <a:pPr/>
              <a:t>45</a:t>
            </a:fld>
            <a:endParaRPr lang="en-US" dirty="0">
              <a:solidFill>
                <a:prstClr val="black"/>
              </a:solidFill>
              <a:latin typeface="Calibri"/>
            </a:endParaRPr>
          </a:p>
        </p:txBody>
      </p:sp>
    </p:spTree>
    <p:extLst>
      <p:ext uri="{BB962C8B-B14F-4D97-AF65-F5344CB8AC3E}">
        <p14:creationId xmlns:p14="http://schemas.microsoft.com/office/powerpoint/2010/main" val="7702292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 by looking at </a:t>
            </a:r>
            <a:r>
              <a:rPr lang="en-US" baseline="0" dirty="0" smtClean="0"/>
              <a:t>the major trends that is shaping datacenter security</a:t>
            </a:r>
          </a:p>
          <a:p>
            <a:pPr marL="167970" indent="-167970">
              <a:buFontTx/>
              <a:buChar char="-"/>
            </a:pPr>
            <a:r>
              <a:rPr lang="en-US" baseline="0" dirty="0" smtClean="0"/>
              <a:t>First we are seeing attacks that are getting increasing sophisticated.. With the move to cloud and multiple tenants, the attack surface are increasing. Many of these attacks have no known signatures. Visibility is increasing important to combat new wave of attacks.</a:t>
            </a:r>
          </a:p>
          <a:p>
            <a:pPr marL="167970" indent="-167970" defTabSz="895838">
              <a:buFontTx/>
              <a:buChar char="-"/>
              <a:defRPr/>
            </a:pPr>
            <a:r>
              <a:rPr lang="en-US" baseline="0" dirty="0" smtClean="0"/>
              <a:t>Virtualization causes new security challenges in the datacenter. As VMs are moved across datacenter, the security policies need to move with the VMs/workloads. New big data applications that are not virtualized also need to be secured across datacenter.  </a:t>
            </a:r>
          </a:p>
          <a:p>
            <a:pPr marL="167970" indent="-167970" defTabSz="895838">
              <a:buFontTx/>
              <a:buChar char="-"/>
              <a:defRPr/>
            </a:pPr>
            <a:r>
              <a:rPr lang="en-US" baseline="0" dirty="0" smtClean="0"/>
              <a:t>These applications are changing traffic patterns from north-south to east-west. Existing perimeter centric security architecture is optimized for north-south datacenter traffic.</a:t>
            </a:r>
          </a:p>
          <a:p>
            <a:pPr marL="167970" indent="-167970">
              <a:buFontTx/>
              <a:buChar char="-"/>
            </a:pPr>
            <a:endParaRPr lang="en-US" baseline="0" dirty="0" smtClean="0"/>
          </a:p>
          <a:p>
            <a:r>
              <a:rPr lang="en-US" baseline="0" dirty="0" smtClean="0"/>
              <a:t> </a:t>
            </a:r>
          </a:p>
          <a:p>
            <a:pPr marL="167970" indent="-167970">
              <a:buFontTx/>
              <a:buChar char="-"/>
            </a:pPr>
            <a:endParaRPr lang="en-US" dirty="0"/>
          </a:p>
        </p:txBody>
      </p:sp>
      <p:sp>
        <p:nvSpPr>
          <p:cNvPr id="4" name="Slide Number Placeholder 3"/>
          <p:cNvSpPr>
            <a:spLocks noGrp="1"/>
          </p:cNvSpPr>
          <p:nvPr>
            <p:ph type="sldNum" sz="quarter" idx="10"/>
          </p:nvPr>
        </p:nvSpPr>
        <p:spPr/>
        <p:txBody>
          <a:bodyPr/>
          <a:lstStyle/>
          <a:p>
            <a:fld id="{602DB87D-6B77-4EDA-945D-D9A3E7BC547C}" type="slidenum">
              <a:rPr lang="en-US" smtClean="0"/>
              <a:t>46</a:t>
            </a:fld>
            <a:endParaRPr lang="en-US" dirty="0"/>
          </a:p>
        </p:txBody>
      </p:sp>
    </p:spTree>
    <p:extLst>
      <p:ext uri="{BB962C8B-B14F-4D97-AF65-F5344CB8AC3E}">
        <p14:creationId xmlns:p14="http://schemas.microsoft.com/office/powerpoint/2010/main" val="3527467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438005-C9FE-421C-B26E-39E46AD95281}"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9001663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4213"/>
            <a:ext cx="6086475" cy="3424237"/>
          </a:xfrm>
        </p:spPr>
      </p:sp>
      <p:sp>
        <p:nvSpPr>
          <p:cNvPr id="3" name="Notes Placeholder 2"/>
          <p:cNvSpPr>
            <a:spLocks noGrp="1"/>
          </p:cNvSpPr>
          <p:nvPr>
            <p:ph type="body" idx="1"/>
          </p:nvPr>
        </p:nvSpPr>
        <p:spPr/>
        <p:txBody>
          <a:bodyPr/>
          <a:lstStyle/>
          <a:p>
            <a:r>
              <a:rPr lang="en-US" dirty="0" smtClean="0"/>
              <a:t>These</a:t>
            </a:r>
            <a:r>
              <a:rPr lang="en-US" baseline="0" dirty="0" smtClean="0"/>
              <a:t> trends we discussed are driving datacenter security requirements.</a:t>
            </a:r>
          </a:p>
          <a:p>
            <a:endParaRPr lang="en-US" dirty="0" smtClean="0"/>
          </a:p>
          <a:p>
            <a:r>
              <a:rPr lang="en-US" dirty="0" smtClean="0"/>
              <a:t>First and foremost, organizations are</a:t>
            </a:r>
            <a:r>
              <a:rPr lang="en-US" baseline="0" dirty="0" smtClean="0"/>
              <a:t> required to continue to comply with regulations such as PCI, HIPAA  as they adopt cloud and virtualization. </a:t>
            </a:r>
          </a:p>
          <a:p>
            <a:endParaRPr lang="en-US" baseline="0" dirty="0" smtClean="0"/>
          </a:p>
          <a:p>
            <a:r>
              <a:rPr lang="en-US" dirty="0" smtClean="0"/>
              <a:t>Second, organizations need to ensure that they have adequate</a:t>
            </a:r>
            <a:r>
              <a:rPr lang="en-US" baseline="0" dirty="0" smtClean="0"/>
              <a:t> </a:t>
            </a:r>
            <a:r>
              <a:rPr lang="en-US" dirty="0" smtClean="0"/>
              <a:t>safeguards,</a:t>
            </a:r>
            <a:r>
              <a:rPr lang="en-US" baseline="0" dirty="0" smtClean="0"/>
              <a:t> processes and people in place to mitigate new advanced security attacks in virtualization and cloud environments.</a:t>
            </a:r>
          </a:p>
          <a:p>
            <a:endParaRPr lang="en-US" baseline="0" dirty="0" smtClean="0"/>
          </a:p>
          <a:p>
            <a:r>
              <a:rPr lang="en-US" dirty="0" smtClean="0"/>
              <a:t>Last but not least,</a:t>
            </a:r>
            <a:r>
              <a:rPr lang="en-US" baseline="0" dirty="0" smtClean="0"/>
              <a:t> manual device-centric approach to managing security is proving to be not only error-prone  but also in-secure. According to Gartner, 95% of security breaches in firewall is due to </a:t>
            </a:r>
            <a:r>
              <a:rPr lang="en-US" baseline="0" dirty="0" err="1" smtClean="0"/>
              <a:t>mis</a:t>
            </a:r>
            <a:r>
              <a:rPr lang="en-US" baseline="0" dirty="0" smtClean="0"/>
              <a:t>-configurations. Organizations are looking to automate security across their heterogeneous infrastructure and reduce complexity.</a:t>
            </a:r>
          </a:p>
          <a:p>
            <a:endParaRPr lang="en-US" baseline="0" dirty="0" smtClean="0"/>
          </a:p>
        </p:txBody>
      </p:sp>
      <p:sp>
        <p:nvSpPr>
          <p:cNvPr id="4" name="Slide Number Placeholder 3"/>
          <p:cNvSpPr>
            <a:spLocks noGrp="1"/>
          </p:cNvSpPr>
          <p:nvPr>
            <p:ph type="sldNum" sz="quarter" idx="10"/>
          </p:nvPr>
        </p:nvSpPr>
        <p:spPr/>
        <p:txBody>
          <a:bodyPr/>
          <a:lstStyle/>
          <a:p>
            <a:fld id="{E8438005-C9FE-421C-B26E-39E46AD95281}" type="slidenum">
              <a:rPr lang="en-US" smtClean="0">
                <a:solidFill>
                  <a:prstClr val="black"/>
                </a:solidFill>
                <a:latin typeface="Calibri"/>
              </a:rPr>
              <a:pPr/>
              <a:t>47</a:t>
            </a:fld>
            <a:endParaRPr lang="en-US">
              <a:solidFill>
                <a:prstClr val="black"/>
              </a:solidFill>
              <a:latin typeface="Calibri"/>
            </a:endParaRPr>
          </a:p>
        </p:txBody>
      </p:sp>
    </p:spTree>
    <p:extLst>
      <p:ext uri="{BB962C8B-B14F-4D97-AF65-F5344CB8AC3E}">
        <p14:creationId xmlns:p14="http://schemas.microsoft.com/office/powerpoint/2010/main" val="2083200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is important to choose the </a:t>
            </a:r>
            <a:r>
              <a:rPr lang="en-US" dirty="0" smtClean="0"/>
              <a:t>right</a:t>
            </a:r>
            <a:r>
              <a:rPr lang="en-US" baseline="0" dirty="0" smtClean="0"/>
              <a:t> security architecture to address the organization requirements.</a:t>
            </a:r>
          </a:p>
          <a:p>
            <a:endParaRPr lang="en-US" dirty="0" smtClean="0"/>
          </a:p>
          <a:p>
            <a:r>
              <a:rPr lang="en-US" dirty="0" smtClean="0"/>
              <a:t>Current datacenter</a:t>
            </a:r>
            <a:r>
              <a:rPr lang="en-US" baseline="0" dirty="0" smtClean="0"/>
              <a:t> security model has been largely perimeter centric. It is often compared to M&amp;M– hard on outside and soft inside.  Perimeters create trust boundaries between external and internal networks. One of the issues with perimeter centric model is that  it is complex to configure as security service needs to be “inserted” in the application flow at select points in the network that can become choke points.  It is not uncommon for customers to have million ACLs configured in the firewall. Often, these ACLs </a:t>
            </a:r>
            <a:r>
              <a:rPr lang="en-US" baseline="0" dirty="0" err="1" smtClean="0"/>
              <a:t>arent</a:t>
            </a:r>
            <a:r>
              <a:rPr lang="en-US" baseline="0" dirty="0" smtClean="0"/>
              <a:t> de-commissioned as applications are removed because of un-</a:t>
            </a:r>
            <a:r>
              <a:rPr lang="en-US" baseline="0" dirty="0" err="1" smtClean="0"/>
              <a:t>certainity</a:t>
            </a:r>
            <a:r>
              <a:rPr lang="en-US" baseline="0" dirty="0" smtClean="0"/>
              <a:t> of potential impact upon removal. Also, the (re)configuration of these ACLs needs to be done manually as applications are moved around in the datacenter. While we still need perimeter security devices, relying solely on perimeter centric model has several issues in the new world of cloud, application mobility and east-west traffic.</a:t>
            </a:r>
          </a:p>
          <a:p>
            <a:endParaRPr lang="en-US" baseline="0" dirty="0" smtClean="0"/>
          </a:p>
          <a:p>
            <a:r>
              <a:rPr lang="en-US" baseline="0" dirty="0" smtClean="0"/>
              <a:t>An alternate approach proposed for datacenter security architecture is virtualization centric architecture. In this architecture, security is enforced in the virtualized host software layer (in the hypervisor). Given a datacenter can have over 70% of bare metal servers running non-virtualized workloads including new big data applications, non-x86 mainframe applications </a:t>
            </a:r>
            <a:r>
              <a:rPr lang="en-US" baseline="0" dirty="0" err="1" smtClean="0"/>
              <a:t>etc</a:t>
            </a:r>
            <a:r>
              <a:rPr lang="en-US" baseline="0" dirty="0" smtClean="0"/>
              <a:t> – this architecture doesn’t fully address the security needs of datacenter for all workloads. It also results in increased management complexity due the need to manage policies in physical and virtual network separately. It offers limited visibility only at the virtual network layer.</a:t>
            </a:r>
          </a:p>
          <a:p>
            <a:endParaRPr lang="en-US" baseline="0" dirty="0" smtClean="0"/>
          </a:p>
          <a:p>
            <a:r>
              <a:rPr lang="en-US" baseline="0" dirty="0" smtClean="0"/>
              <a:t>A new approach to datacenter security architecture is to focus on the applications that need to be protected and automate enforcement of  security policies anywhere in the datacenter (both in fabric and endpoints) across the entire application lifecycle. This approach offers a consistent way to secure physical and virtual applications anywhere in the datacenter while automating policy and ensuring compliance. It also leverages deep visibility provided by the rich set of telemetry data from the network fabric which helps in accelerating threat detection and response.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02DB87D-6B77-4EDA-945D-D9A3E7BC547C}" type="slidenum">
              <a:rPr lang="en-US" smtClean="0"/>
              <a:t>48</a:t>
            </a:fld>
            <a:endParaRPr lang="en-US" dirty="0"/>
          </a:p>
        </p:txBody>
      </p:sp>
    </p:spTree>
    <p:extLst>
      <p:ext uri="{BB962C8B-B14F-4D97-AF65-F5344CB8AC3E}">
        <p14:creationId xmlns:p14="http://schemas.microsoft.com/office/powerpoint/2010/main" val="40193281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5838">
              <a:defRPr/>
            </a:pPr>
            <a:r>
              <a:rPr lang="en-US" dirty="0"/>
              <a:t>At the heart of application centric approach is the policy abstraction model. A key abstraction in the application centric policy model is the concept of End Point Groups (EPG) and Policy Contracts. </a:t>
            </a:r>
          </a:p>
          <a:p>
            <a:pPr defTabSz="895838">
              <a:defRPr/>
            </a:pPr>
            <a:endParaRPr lang="en-US" dirty="0"/>
          </a:p>
          <a:p>
            <a:pPr defTabSz="895838">
              <a:defRPr/>
            </a:pPr>
            <a:r>
              <a:rPr lang="en-US" dirty="0"/>
              <a:t>To understand this better, l</a:t>
            </a:r>
            <a:r>
              <a:rPr lang="en-US" dirty="0" smtClean="0"/>
              <a:t>ets put</a:t>
            </a:r>
            <a:r>
              <a:rPr lang="en-US" baseline="0" dirty="0" smtClean="0"/>
              <a:t> this in the context of a 3 tier application with web, app and database tier. </a:t>
            </a:r>
          </a:p>
          <a:p>
            <a:endParaRPr lang="en-US" dirty="0"/>
          </a:p>
          <a:p>
            <a:r>
              <a:rPr lang="en-US" dirty="0"/>
              <a:t>An </a:t>
            </a:r>
            <a:r>
              <a:rPr lang="en-US" u="sng" dirty="0"/>
              <a:t>End Point Group (EPG)</a:t>
            </a:r>
            <a:r>
              <a:rPr lang="en-US" dirty="0"/>
              <a:t> is a collection of end-points that have common policies.  In our scenario of the 3 tier app, we have each tier of the application defined as particular EPG (Web EPG, App EPG, and DB EPG). EPGs enable policies to be de-coupled from the underlying physical or logical topology (e.g., network interfaces, IP subnets).</a:t>
            </a:r>
          </a:p>
          <a:p>
            <a:endParaRPr lang="en-US" dirty="0"/>
          </a:p>
          <a:p>
            <a:r>
              <a:rPr lang="en-US" u="sng" dirty="0"/>
              <a:t>Contracts</a:t>
            </a:r>
            <a:r>
              <a:rPr lang="en-US" dirty="0"/>
              <a:t> are policy rules that specify how communication occurs between EPGs and any advanced L4-7 services required (specified as “service chains”). While EPGs provide the security segmentation within a tenant of Cisco’s ACI multi-tenant environment, contracts can be seen as ACI’s “security constructs” as they can have multiple subjects, each of these with particular filters and associated actions plus optional labels to it. </a:t>
            </a:r>
          </a:p>
          <a:p>
            <a:endParaRPr lang="en-US" baseline="0" dirty="0" smtClean="0"/>
          </a:p>
          <a:p>
            <a:r>
              <a:rPr lang="en-US" baseline="0" dirty="0" smtClean="0"/>
              <a:t>In the case of our simple 3 tier app, we have contracts that state that any traffic from outside must go through network firewall and ADC (for e.g., with web app firewall) before the traffic is allowed to web tier. Same way, we can have a contract that states that only connections from web tier are allowed to app tier and the traffic must pass through a ADC..</a:t>
            </a:r>
          </a:p>
        </p:txBody>
      </p:sp>
      <p:sp>
        <p:nvSpPr>
          <p:cNvPr id="4" name="Slide Number Placeholder 3"/>
          <p:cNvSpPr>
            <a:spLocks noGrp="1"/>
          </p:cNvSpPr>
          <p:nvPr>
            <p:ph type="sldNum" sz="quarter" idx="10"/>
          </p:nvPr>
        </p:nvSpPr>
        <p:spPr/>
        <p:txBody>
          <a:bodyPr/>
          <a:lstStyle/>
          <a:p>
            <a:fld id="{E8438005-C9FE-421C-B26E-39E46AD95281}" type="slidenum">
              <a:rPr lang="en-US" smtClean="0"/>
              <a:pPr/>
              <a:t>49</a:t>
            </a:fld>
            <a:endParaRPr lang="en-US"/>
          </a:p>
        </p:txBody>
      </p:sp>
    </p:spTree>
    <p:extLst>
      <p:ext uri="{BB962C8B-B14F-4D97-AF65-F5344CB8AC3E}">
        <p14:creationId xmlns:p14="http://schemas.microsoft.com/office/powerpoint/2010/main" val="16123666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center micro-segmentation can provide enhanced security for intra-data-center east-west traffic. To holistically address the needs of datacenter, micro-segmentation must support both physical and virtual workloads, automated based on white list application centric policy model, interoperate seamlessly with bare metal servers, multiple hypervisors, L4-7 security services and support tight integration between logical and physical network for provisioning and troubleshooting</a:t>
            </a:r>
          </a:p>
        </p:txBody>
      </p:sp>
      <p:sp>
        <p:nvSpPr>
          <p:cNvPr id="4" name="Slide Number Placeholder 3"/>
          <p:cNvSpPr>
            <a:spLocks noGrp="1"/>
          </p:cNvSpPr>
          <p:nvPr>
            <p:ph type="sldNum" sz="quarter" idx="10"/>
          </p:nvPr>
        </p:nvSpPr>
        <p:spPr/>
        <p:txBody>
          <a:bodyPr/>
          <a:lstStyle/>
          <a:p>
            <a:fld id="{E8438005-C9FE-421C-B26E-39E46AD95281}" type="slidenum">
              <a:rPr lang="en-US" smtClean="0"/>
              <a:pPr/>
              <a:t>50</a:t>
            </a:fld>
            <a:endParaRPr lang="en-US"/>
          </a:p>
        </p:txBody>
      </p:sp>
    </p:spTree>
    <p:extLst>
      <p:ext uri="{BB962C8B-B14F-4D97-AF65-F5344CB8AC3E}">
        <p14:creationId xmlns:p14="http://schemas.microsoft.com/office/powerpoint/2010/main" val="7654612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4213"/>
            <a:ext cx="6086475" cy="3424237"/>
          </a:xfrm>
        </p:spPr>
      </p:sp>
      <p:sp>
        <p:nvSpPr>
          <p:cNvPr id="3" name="Notes Placeholder 2"/>
          <p:cNvSpPr>
            <a:spLocks noGrp="1"/>
          </p:cNvSpPr>
          <p:nvPr>
            <p:ph type="body" idx="1"/>
          </p:nvPr>
        </p:nvSpPr>
        <p:spPr/>
        <p:txBody>
          <a:bodyPr>
            <a:normAutofit fontScale="85000" lnSpcReduction="10000"/>
          </a:bodyPr>
          <a:lstStyle/>
          <a:p>
            <a:r>
              <a:rPr lang="en-US" baseline="0" dirty="0" smtClean="0"/>
              <a:t>To effectively address security requirements that we outline earlier (i.e., compliance, risk mitigation and automation), we have </a:t>
            </a:r>
            <a:r>
              <a:rPr lang="en-US" dirty="0" smtClean="0"/>
              <a:t>identified</a:t>
            </a:r>
            <a:r>
              <a:rPr lang="en-US" baseline="0" dirty="0" smtClean="0"/>
              <a:t> 3 key strategic imperatives for security across our products including ACI.</a:t>
            </a:r>
            <a:endParaRPr lang="en-US" dirty="0" smtClean="0"/>
          </a:p>
          <a:p>
            <a:endParaRPr lang="en-US" dirty="0" smtClean="0"/>
          </a:p>
          <a:p>
            <a:r>
              <a:rPr lang="en-US" baseline="0" dirty="0" smtClean="0"/>
              <a:t>These are:</a:t>
            </a:r>
          </a:p>
          <a:p>
            <a:pPr marL="223959" indent="-223959">
              <a:buAutoNum type="arabicPeriod"/>
            </a:pPr>
            <a:r>
              <a:rPr lang="en-US" baseline="0" dirty="0" smtClean="0"/>
              <a:t>Compliance-driven: Compliance driven ensures that security capabilities we are offering in ACI addresses datacenter network security requirements needed to comply with industry regulations such as PCI.  It is important to not think of compliance as a just a point to time concept. Organizations need to continuously assess whether they are in compliance. We are enabling this in ACI by providing deep visibility in the fabric required for continuously verifying and assessing compliance.</a:t>
            </a:r>
          </a:p>
          <a:p>
            <a:endParaRPr lang="en-US" baseline="0" dirty="0" smtClean="0"/>
          </a:p>
          <a:p>
            <a:r>
              <a:rPr lang="en-US" baseline="0" dirty="0" smtClean="0"/>
              <a:t>2. Threat-focused: It is important to focus security measures on specific threats in the context of a particular application. For e.g., a web application needs to be protected from targeted attacks such as malformed input parameter, SQL command injection etc. Isolation and segmentation of tenants and applications in cloud environment is important to protect from new threats (attacks on a tenant by another, attacks on a infrastructure by a tenant) in multi-tenant cloud environments.</a:t>
            </a:r>
          </a:p>
          <a:p>
            <a:endParaRPr lang="en-US" baseline="0" dirty="0" smtClean="0"/>
          </a:p>
          <a:p>
            <a:r>
              <a:rPr lang="en-US" baseline="0" dirty="0" smtClean="0"/>
              <a:t>3. Platform-based: Platform based approach enables our customers to integrate their existing security investments and unifies management as opposed to having to  deal with multiple fragmented management silos. It enables security teams to focus on automating policy across multiple devices and services as opposed to a device centric fragmented approach</a:t>
            </a:r>
          </a:p>
          <a:p>
            <a:endParaRPr lang="en-US" baseline="0" dirty="0" smtClean="0"/>
          </a:p>
          <a:p>
            <a:r>
              <a:rPr lang="en-US" dirty="0" smtClean="0"/>
              <a:t>ACI</a:t>
            </a:r>
            <a:r>
              <a:rPr lang="en-US" baseline="0" dirty="0" smtClean="0"/>
              <a:t> addresses all these security imperatives across endpoints, network, virtual, physical and cloud.  </a:t>
            </a:r>
            <a:r>
              <a:rPr lang="en-US" dirty="0" smtClean="0"/>
              <a:t>We will look into more detail</a:t>
            </a:r>
            <a:r>
              <a:rPr lang="en-US" baseline="0" dirty="0" smtClean="0"/>
              <a:t> on how </a:t>
            </a:r>
            <a:r>
              <a:rPr lang="en-US" dirty="0" smtClean="0"/>
              <a:t>ACI addresses</a:t>
            </a:r>
            <a:r>
              <a:rPr lang="en-US" baseline="0" dirty="0" smtClean="0"/>
              <a:t> these strategic security imperatives.</a:t>
            </a:r>
          </a:p>
          <a:p>
            <a:endParaRPr lang="en-US" dirty="0"/>
          </a:p>
        </p:txBody>
      </p:sp>
      <p:sp>
        <p:nvSpPr>
          <p:cNvPr id="4" name="Slide Number Placeholder 3"/>
          <p:cNvSpPr>
            <a:spLocks noGrp="1"/>
          </p:cNvSpPr>
          <p:nvPr>
            <p:ph type="sldNum" sz="quarter" idx="10"/>
          </p:nvPr>
        </p:nvSpPr>
        <p:spPr/>
        <p:txBody>
          <a:bodyPr/>
          <a:lstStyle/>
          <a:p>
            <a:pPr>
              <a:defRPr/>
            </a:pPr>
            <a:fld id="{B348BA93-E17B-49FE-9E7B-3C4871D44636}" type="slidenum">
              <a:rPr lang="en-US" smtClean="0"/>
              <a:pPr>
                <a:defRPr/>
              </a:pPr>
              <a:t>51</a:t>
            </a:fld>
            <a:endParaRPr lang="en-US" dirty="0"/>
          </a:p>
        </p:txBody>
      </p:sp>
    </p:spTree>
    <p:extLst>
      <p:ext uri="{BB962C8B-B14F-4D97-AF65-F5344CB8AC3E}">
        <p14:creationId xmlns:p14="http://schemas.microsoft.com/office/powerpoint/2010/main" val="16860700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438005-C9FE-421C-B26E-39E46AD95281}" type="slidenum">
              <a:rPr lang="en-US" smtClean="0"/>
              <a:pPr/>
              <a:t>52</a:t>
            </a:fld>
            <a:endParaRPr lang="en-US"/>
          </a:p>
        </p:txBody>
      </p:sp>
    </p:spTree>
    <p:extLst>
      <p:ext uri="{BB962C8B-B14F-4D97-AF65-F5344CB8AC3E}">
        <p14:creationId xmlns:p14="http://schemas.microsoft.com/office/powerpoint/2010/main" val="33092229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ACI is</a:t>
            </a:r>
            <a:r>
              <a:rPr lang="en-US" baseline="0" dirty="0" smtClean="0"/>
              <a:t> a platform that offers open APIs and integrations with broad eco-system of partners to automate security policy enforcement and enable rich suite</a:t>
            </a:r>
          </a:p>
          <a:p>
            <a:r>
              <a:rPr lang="en-US" baseline="0" dirty="0" smtClean="0"/>
              <a:t>of security applications. This enables customer choice, investment protection and defense in depth security strategy using best of breed security technologies.</a:t>
            </a:r>
          </a:p>
          <a:p>
            <a:endParaRPr lang="en-US" baseline="0" dirty="0" smtClean="0"/>
          </a:p>
          <a:p>
            <a:r>
              <a:rPr lang="en-US" baseline="0" dirty="0" smtClean="0"/>
              <a:t>ACI offers open REST based APIs that can be used by applications such as </a:t>
            </a:r>
            <a:r>
              <a:rPr lang="en-US" baseline="0" dirty="0" err="1" smtClean="0"/>
              <a:t>Splunk</a:t>
            </a:r>
            <a:r>
              <a:rPr lang="en-US" baseline="0" dirty="0" smtClean="0"/>
              <a:t>, SIEM to provide security intelligence based on real-time network traffic data and detect attacks</a:t>
            </a:r>
          </a:p>
          <a:p>
            <a:endParaRPr lang="en-US" baseline="0" dirty="0" smtClean="0"/>
          </a:p>
          <a:p>
            <a:r>
              <a:rPr lang="en-US" baseline="0" dirty="0" smtClean="0"/>
              <a:t>ACI offers device package interfaces and OPFLEX (open standard submitted to IETF and endorsed by multiple vendors such as MSFT, RHAT, F5, Citrix) to enforce policies across various devices.</a:t>
            </a:r>
          </a:p>
          <a:p>
            <a:endParaRPr lang="en-US" baseline="0" dirty="0" smtClean="0"/>
          </a:p>
          <a:p>
            <a:endParaRPr lang="en-US" baseline="0" dirty="0" smtClean="0"/>
          </a:p>
          <a:p>
            <a:r>
              <a:rPr lang="en-US" baseline="0" dirty="0" smtClean="0"/>
              <a:t>NOTE: </a:t>
            </a:r>
          </a:p>
          <a:p>
            <a:pPr defTabSz="895793">
              <a:defRPr/>
            </a:pPr>
            <a:r>
              <a:rPr lang="en-US" i="1" dirty="0">
                <a:solidFill>
                  <a:srgbClr val="E2EDAD"/>
                </a:solidFill>
              </a:rPr>
              <a:t>Cisco offers ASA 55xx firewalls and ASAv virtual firewall appliances integration with ACI at FCS</a:t>
            </a:r>
          </a:p>
          <a:p>
            <a:r>
              <a:rPr lang="en-US" baseline="0" dirty="0" smtClean="0"/>
              <a:t>F5 offers SSL off-load (certs needs to be updated outside of APIC)</a:t>
            </a:r>
          </a:p>
          <a:p>
            <a:endParaRPr lang="en-US" baseline="0" dirty="0" smtClean="0"/>
          </a:p>
        </p:txBody>
      </p:sp>
      <p:sp>
        <p:nvSpPr>
          <p:cNvPr id="4" name="Slide Number Placeholder 3"/>
          <p:cNvSpPr>
            <a:spLocks noGrp="1"/>
          </p:cNvSpPr>
          <p:nvPr>
            <p:ph type="sldNum" sz="quarter" idx="10"/>
          </p:nvPr>
        </p:nvSpPr>
        <p:spPr/>
        <p:txBody>
          <a:bodyPr/>
          <a:lstStyle/>
          <a:p>
            <a:fld id="{602DB87D-6B77-4EDA-945D-D9A3E7BC547C}" type="slidenum">
              <a:rPr lang="en-US" smtClean="0"/>
              <a:t>53</a:t>
            </a:fld>
            <a:endParaRPr lang="en-US" dirty="0"/>
          </a:p>
        </p:txBody>
      </p:sp>
    </p:spTree>
    <p:extLst>
      <p:ext uri="{BB962C8B-B14F-4D97-AF65-F5344CB8AC3E}">
        <p14:creationId xmlns:p14="http://schemas.microsoft.com/office/powerpoint/2010/main" val="29174026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ACI offers:</a:t>
            </a:r>
          </a:p>
          <a:p>
            <a:endParaRPr lang="en-US" dirty="0"/>
          </a:p>
          <a:p>
            <a:r>
              <a:rPr lang="en-US" dirty="0"/>
              <a:t>1.Security policies defined in the language of Applications</a:t>
            </a:r>
            <a:br>
              <a:rPr lang="en-US" dirty="0"/>
            </a:br>
            <a:r>
              <a:rPr lang="en-US" dirty="0"/>
              <a:t>a.Policies are in terms of EPGs and Contracts a language natural to application owners and not in terms of IP and MAC addresses</a:t>
            </a:r>
            <a:br>
              <a:rPr lang="en-US" dirty="0"/>
            </a:br>
            <a:r>
              <a:rPr lang="en-US" dirty="0" err="1"/>
              <a:t>b.Natural</a:t>
            </a:r>
            <a:r>
              <a:rPr lang="en-US" dirty="0"/>
              <a:t> language of expression for the Application owners</a:t>
            </a:r>
            <a:br>
              <a:rPr lang="en-US" dirty="0"/>
            </a:br>
            <a:endParaRPr lang="en-US" dirty="0"/>
          </a:p>
          <a:p>
            <a:r>
              <a:rPr lang="en-US" dirty="0"/>
              <a:t>2. Simplified </a:t>
            </a:r>
            <a:r>
              <a:rPr lang="en-US" dirty="0" smtClean="0"/>
              <a:t>Policy based Segmentation</a:t>
            </a:r>
            <a:endParaRPr lang="en-US" dirty="0"/>
          </a:p>
          <a:p>
            <a:r>
              <a:rPr lang="en-US" dirty="0"/>
              <a:t>a. Segmentation is enforced via EPGs </a:t>
            </a:r>
            <a:r>
              <a:rPr lang="en-US" dirty="0" smtClean="0"/>
              <a:t>and contracts that </a:t>
            </a:r>
            <a:r>
              <a:rPr lang="en-US" dirty="0"/>
              <a:t>map to a specific application tier rather than having to deal with millions of ACLs that are kept as organizations aren’t sure of the impact of removing them</a:t>
            </a:r>
          </a:p>
          <a:p>
            <a:endParaRPr lang="en-US" dirty="0"/>
          </a:p>
          <a:p>
            <a:r>
              <a:rPr lang="en-US" dirty="0"/>
              <a:t>3.Built in Security Life Cycle Management</a:t>
            </a:r>
            <a:br>
              <a:rPr lang="en-US" dirty="0"/>
            </a:br>
            <a:r>
              <a:rPr lang="en-US" dirty="0" err="1"/>
              <a:t>a.Security</a:t>
            </a:r>
            <a:r>
              <a:rPr lang="en-US" dirty="0"/>
              <a:t> Policies tied to application life cycle –  Application mobility or VM mobility non issue. Policies track the VMs as they move. APIC automatically cleanup up policies when application is decommissioned.</a:t>
            </a:r>
            <a:br>
              <a:rPr lang="en-US" dirty="0"/>
            </a:br>
            <a:r>
              <a:rPr lang="en-US" dirty="0" err="1"/>
              <a:t>b.Automated</a:t>
            </a:r>
            <a:r>
              <a:rPr lang="en-US" dirty="0"/>
              <a:t> Security (virtual/physical) Appliance Service Chaining. Example:</a:t>
            </a:r>
            <a:br>
              <a:rPr lang="en-US" dirty="0"/>
            </a:br>
            <a:r>
              <a:rPr lang="en-US" dirty="0"/>
              <a:t>-Firewalls, Web App Firewalls, Intrusion Prevention/Detection, Forensics/Logging, Data Leak Detect/Prevent Appliances, </a:t>
            </a:r>
            <a:r>
              <a:rPr lang="en-US" dirty="0" err="1"/>
              <a:t>etc</a:t>
            </a:r>
            <a:endParaRPr lang="en-US" dirty="0"/>
          </a:p>
          <a:p>
            <a:r>
              <a:rPr lang="en-US" dirty="0"/>
              <a:t>c. Open eco-system enables choice, investment protection and defense in depth strategy</a:t>
            </a:r>
          </a:p>
          <a:p>
            <a:r>
              <a:rPr lang="en-US" dirty="0"/>
              <a:t/>
            </a:r>
            <a:br>
              <a:rPr lang="en-US" dirty="0"/>
            </a:br>
            <a:endParaRPr lang="en-US" dirty="0"/>
          </a:p>
          <a:p>
            <a:r>
              <a:rPr lang="en-US" dirty="0"/>
              <a:t>4.Superior Security Visibility</a:t>
            </a:r>
            <a:br>
              <a:rPr lang="en-US" dirty="0"/>
            </a:br>
            <a:r>
              <a:rPr lang="en-US" dirty="0" err="1"/>
              <a:t>a.Policy</a:t>
            </a:r>
            <a:r>
              <a:rPr lang="en-US" dirty="0"/>
              <a:t> counters and logging support in hardware</a:t>
            </a:r>
            <a:br>
              <a:rPr lang="en-US" dirty="0"/>
            </a:br>
            <a:r>
              <a:rPr lang="en-US" dirty="0" err="1" smtClean="0"/>
              <a:t>b.Atomic</a:t>
            </a:r>
            <a:r>
              <a:rPr lang="en-US" dirty="0" smtClean="0"/>
              <a:t> </a:t>
            </a:r>
            <a:r>
              <a:rPr lang="en-US" dirty="0"/>
              <a:t>counters for reactive </a:t>
            </a:r>
            <a:r>
              <a:rPr lang="en-US" dirty="0" smtClean="0"/>
              <a:t>forensics</a:t>
            </a:r>
          </a:p>
          <a:p>
            <a:r>
              <a:rPr lang="en-US" dirty="0" smtClean="0"/>
              <a:t>c. Accelerate detection</a:t>
            </a:r>
            <a:r>
              <a:rPr lang="en-US" baseline="0" dirty="0" smtClean="0"/>
              <a:t> of attacks early in the life cycle</a:t>
            </a:r>
            <a:r>
              <a:rPr lang="en-US" dirty="0"/>
              <a:t/>
            </a:r>
            <a:br>
              <a:rPr lang="en-US" dirty="0"/>
            </a:br>
            <a:endParaRPr lang="en-US" dirty="0"/>
          </a:p>
          <a:p>
            <a:endParaRPr lang="en-US" dirty="0"/>
          </a:p>
          <a:p>
            <a:r>
              <a:rPr lang="en-US" dirty="0"/>
              <a:t>5.Automate Policy Compliance and Audit: near Real Time Risk Assessment  </a:t>
            </a:r>
            <a:endParaRPr lang="en-US" dirty="0" smtClean="0"/>
          </a:p>
          <a:p>
            <a:r>
              <a:rPr lang="en-US" dirty="0" smtClean="0"/>
              <a:t>a. via APIs compliance software can detect missing policies, policies that</a:t>
            </a:r>
            <a:r>
              <a:rPr lang="en-US" baseline="0" dirty="0" smtClean="0"/>
              <a:t> are violated etc.</a:t>
            </a:r>
            <a:endParaRPr lang="en-US" dirty="0" smtClean="0"/>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3C8E5879-D8DB-4F81-B93D-6C80B3295C42}" type="slidenum">
              <a:rPr lang="en-US" smtClean="0"/>
              <a:pPr/>
              <a:t>54</a:t>
            </a:fld>
            <a:endParaRPr lang="en-US"/>
          </a:p>
        </p:txBody>
      </p:sp>
    </p:spTree>
    <p:extLst>
      <p:ext uri="{BB962C8B-B14F-4D97-AF65-F5344CB8AC3E}">
        <p14:creationId xmlns:p14="http://schemas.microsoft.com/office/powerpoint/2010/main" val="21935885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a:t>
            </a:r>
            <a:r>
              <a:rPr lang="en-US" baseline="0" dirty="0" smtClean="0"/>
              <a:t> 25</a:t>
            </a:r>
            <a:endParaRPr lang="en-US" dirty="0"/>
          </a:p>
        </p:txBody>
      </p:sp>
      <p:sp>
        <p:nvSpPr>
          <p:cNvPr id="4" name="Slide Number Placeholder 3"/>
          <p:cNvSpPr>
            <a:spLocks noGrp="1"/>
          </p:cNvSpPr>
          <p:nvPr>
            <p:ph type="sldNum" sz="quarter" idx="10"/>
          </p:nvPr>
        </p:nvSpPr>
        <p:spPr/>
        <p:txBody>
          <a:bodyPr/>
          <a:lstStyle/>
          <a:p>
            <a:fld id="{E8438005-C9FE-421C-B26E-39E46AD95281}"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19506349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 y="455613"/>
            <a:ext cx="6908800" cy="3887787"/>
          </a:xfrm>
        </p:spPr>
      </p:sp>
      <p:sp>
        <p:nvSpPr>
          <p:cNvPr id="3" name="Notes Placeholder 2"/>
          <p:cNvSpPr>
            <a:spLocks noGrp="1"/>
          </p:cNvSpPr>
          <p:nvPr>
            <p:ph type="body" idx="1"/>
          </p:nvPr>
        </p:nvSpPr>
        <p:spPr/>
        <p:txBody>
          <a:bodyPr>
            <a:normAutofit/>
          </a:bodyPr>
          <a:lstStyle/>
          <a:p>
            <a:r>
              <a:rPr lang="en-US" dirty="0" smtClean="0">
                <a:cs typeface="Times New Roman" pitchFamily="18" charset="0"/>
              </a:rPr>
              <a:t>Once again, the top business case for cloud services </a:t>
            </a:r>
            <a:r>
              <a:rPr lang="en-US" i="1" dirty="0" smtClean="0">
                <a:cs typeface="Times New Roman" pitchFamily="18" charset="0"/>
              </a:rPr>
              <a:t>remains</a:t>
            </a:r>
            <a:r>
              <a:rPr lang="en-US" dirty="0" smtClean="0">
                <a:cs typeface="Times New Roman" pitchFamily="18" charset="0"/>
              </a:rPr>
              <a:t> about lowering IT costs, yet slightly fewer respondents indicated this compared with last year’s survey. </a:t>
            </a:r>
          </a:p>
          <a:p>
            <a:r>
              <a:rPr lang="en-US" dirty="0" smtClean="0">
                <a:cs typeface="Times New Roman" pitchFamily="18" charset="0"/>
              </a:rPr>
              <a:t>However, for 2013, the response “Better and faster access to data and information” gained on the top response yet stayed in second place and  indicating again support for the argument that the move to cloud services is about more than cost takeout. </a:t>
            </a:r>
          </a:p>
          <a:p>
            <a:r>
              <a:rPr lang="en-US" dirty="0" smtClean="0">
                <a:cs typeface="Times New Roman" pitchFamily="18" charset="0"/>
              </a:rPr>
              <a:t>Operational savings (beyond IT) rounded out the top three most popular responses, with essential the same score as last year.</a:t>
            </a:r>
          </a:p>
          <a:p>
            <a:r>
              <a:rPr lang="en-US" dirty="0" smtClean="0">
                <a:cs typeface="Times New Roman" pitchFamily="18" charset="0"/>
              </a:rPr>
              <a:t>Four responses showed an increased percentage of responses compared with last year: “Increased flexibility in app. Dev,” “Standardization/automation of processes/systems,” “Increased sales/revenue,” and “Improved application testing”. The rest showed slightly fewer responses. For both slight increases and decreases, both business and IT factors were included.</a:t>
            </a:r>
          </a:p>
          <a:p>
            <a:endParaRPr lang="en-US" dirty="0" smtClean="0">
              <a:cs typeface="Times New Roman" pitchFamily="18" charset="0"/>
            </a:endParaRPr>
          </a:p>
        </p:txBody>
      </p:sp>
      <p:sp>
        <p:nvSpPr>
          <p:cNvPr id="4" name="Slide Number Placeholder 3"/>
          <p:cNvSpPr>
            <a:spLocks noGrp="1"/>
          </p:cNvSpPr>
          <p:nvPr>
            <p:ph type="sldNum" sz="quarter" idx="10"/>
          </p:nvPr>
        </p:nvSpPr>
        <p:spPr/>
        <p:txBody>
          <a:bodyPr/>
          <a:lstStyle/>
          <a:p>
            <a:fld id="{777A8DE6-6B50-094C-8647-96575B0159F4}" type="slidenum">
              <a:rPr lang="en-US" smtClean="0">
                <a:solidFill>
                  <a:srgbClr val="000000"/>
                </a:solidFill>
              </a:rPr>
              <a:pPr/>
              <a:t>56</a:t>
            </a:fld>
            <a:endParaRPr lang="en-US" dirty="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438005-C9FE-421C-B26E-39E46AD95281}"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9001663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dirty="0" smtClean="0">
                <a:solidFill>
                  <a:schemeClr val="tx1"/>
                </a:solidFill>
                <a:effectLst/>
                <a:ea typeface="+mn-ea"/>
                <a:cs typeface="+mn-cs"/>
              </a:rPr>
              <a:t>The primary market research studies we conducted earlier this year further substantiate the increasing role that LOB managers have on IT organizations. This is driving some of the dynamics we just discussed.</a:t>
            </a:r>
          </a:p>
          <a:p>
            <a:endParaRPr lang="en-US" sz="1200" kern="1200" dirty="0" smtClean="0">
              <a:solidFill>
                <a:schemeClr val="tx1"/>
              </a:solidFill>
              <a:effectLst/>
              <a:ea typeface="+mn-ea"/>
              <a:cs typeface="+mn-cs"/>
            </a:endParaRPr>
          </a:p>
          <a:p>
            <a:r>
              <a:rPr lang="en-US" sz="1200" kern="1200" dirty="0" err="1" smtClean="0">
                <a:solidFill>
                  <a:schemeClr val="tx1"/>
                </a:solidFill>
                <a:effectLst/>
                <a:ea typeface="+mn-ea"/>
                <a:cs typeface="+mn-cs"/>
              </a:rPr>
              <a:t>LOBs</a:t>
            </a:r>
            <a:r>
              <a:rPr lang="en-US" sz="1200" kern="1200" dirty="0" smtClean="0">
                <a:solidFill>
                  <a:schemeClr val="tx1"/>
                </a:solidFill>
                <a:effectLst/>
                <a:ea typeface="+mn-ea"/>
                <a:cs typeface="+mn-cs"/>
              </a:rPr>
              <a:t> now have a greater ability to access IT solutions outside of the traditional enterprise IT value chain, creating “shadow IT” initiatives. And how can IT respond?</a:t>
            </a:r>
            <a:r>
              <a:rPr lang="en-US" sz="1200" kern="1200" baseline="0" dirty="0" smtClean="0">
                <a:solidFill>
                  <a:schemeClr val="tx1"/>
                </a:solidFill>
                <a:effectLst/>
                <a:ea typeface="+mn-ea"/>
                <a:cs typeface="+mn-cs"/>
              </a:rPr>
              <a:t> </a:t>
            </a:r>
            <a:r>
              <a:rPr lang="en-US" sz="1200" kern="1200" dirty="0" smtClean="0">
                <a:solidFill>
                  <a:schemeClr val="tx1"/>
                </a:solidFill>
                <a:effectLst/>
                <a:ea typeface="+mn-ea"/>
                <a:cs typeface="+mn-cs"/>
              </a:rPr>
              <a:t>IT is increasingly transitioning towards an IT service broker role, taking advantage of multiple sourcing options to become an intermediary of cloud services offered to line-of-business consumers. To add value, IT leaders must adapt, especially in the areas of collaboration, innovation, and value creation - Source: ‘Impact of Cloud on IT Consumption Models’ Cisco study in partnership with INTEL, Aug 2013</a:t>
            </a:r>
          </a:p>
          <a:p>
            <a:endParaRPr lang="en-US" sz="1200" kern="1200" dirty="0" smtClean="0">
              <a:solidFill>
                <a:schemeClr val="tx1"/>
              </a:solidFill>
              <a:effectLst/>
              <a:ea typeface="+mn-ea"/>
              <a:cs typeface="+mn-cs"/>
            </a:endParaRPr>
          </a:p>
          <a:p>
            <a:r>
              <a:rPr lang="en-US" sz="1200" kern="1200" dirty="0" smtClean="0">
                <a:solidFill>
                  <a:schemeClr val="tx1"/>
                </a:solidFill>
                <a:effectLst/>
                <a:ea typeface="+mn-ea"/>
                <a:cs typeface="+mn-cs"/>
              </a:rPr>
              <a:t>76% of respondents believe IT will act as a “broker,” or intermediary, of cloud services, orchestrating the planning and procurement process for </a:t>
            </a:r>
            <a:r>
              <a:rPr lang="en-US" sz="1200" kern="1200" dirty="0" err="1" smtClean="0">
                <a:solidFill>
                  <a:schemeClr val="tx1"/>
                </a:solidFill>
                <a:effectLst/>
                <a:ea typeface="+mn-ea"/>
                <a:cs typeface="+mn-cs"/>
              </a:rPr>
              <a:t>LOBs</a:t>
            </a:r>
            <a:r>
              <a:rPr lang="en-US" sz="1200" kern="1200" dirty="0" smtClean="0">
                <a:solidFill>
                  <a:schemeClr val="tx1"/>
                </a:solidFill>
                <a:effectLst/>
                <a:ea typeface="+mn-ea"/>
                <a:cs typeface="+mn-cs"/>
              </a:rPr>
              <a:t> across internal/external clouds – Source: ‘Impact of Cloud on IT Consumption Models’ Cisco study in partnership with INTEL, Aug 2013</a:t>
            </a:r>
          </a:p>
          <a:p>
            <a:endParaRPr lang="en-US" sz="1200" kern="1200" dirty="0" smtClean="0">
              <a:solidFill>
                <a:schemeClr val="tx1"/>
              </a:solidFill>
              <a:effectLst/>
              <a:ea typeface="+mn-ea"/>
              <a:cs typeface="+mn-cs"/>
            </a:endParaRPr>
          </a:p>
          <a:p>
            <a:pPr marL="0" marR="0" indent="0" algn="l" defTabSz="457181"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Cisco sees IT organizations transitioning to new roles as trusted brokers of IT services—and therefore brokers of Cloud Services. This model enables IT to add value to one or more public or private cloud services on behalf of its users. IT does this by dynamically aggregating, integrating, and customizing the delivery of cloud services to best meet the needs of the business. </a:t>
            </a:r>
          </a:p>
          <a:p>
            <a:pPr marL="0" marR="0" indent="0" algn="l" defTabSz="457181"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ea typeface="+mn-ea"/>
              <a:cs typeface="+mn-cs"/>
            </a:endParaRPr>
          </a:p>
          <a:p>
            <a:pPr marL="0" marR="0" indent="0" algn="l" defTabSz="457181"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Becoming brokers of IT services is one way for IT organizations to retain control,</a:t>
            </a:r>
            <a:r>
              <a:rPr lang="en-US" sz="1200" kern="1200" baseline="0" dirty="0" smtClean="0">
                <a:solidFill>
                  <a:schemeClr val="tx1"/>
                </a:solidFill>
                <a:effectLst/>
                <a:ea typeface="+mn-ea"/>
                <a:cs typeface="+mn-cs"/>
              </a:rPr>
              <a:t> increase transparency of public cloud service usage and become more relevant all at the same time. </a:t>
            </a:r>
            <a:r>
              <a:rPr lang="en-US" sz="1200" kern="1200" dirty="0" smtClean="0">
                <a:solidFill>
                  <a:schemeClr val="tx1"/>
                </a:solidFill>
                <a:effectLst/>
                <a:ea typeface="+mn-ea"/>
                <a:cs typeface="+mn-cs"/>
              </a:rPr>
              <a:t>This “strategic flexibility” enables greater levels of agility, transparency, and speed of deployment to unlock innovation and help LOB leaders achieve strategic business objectives.</a:t>
            </a:r>
            <a:endParaRPr lang="en-US" dirty="0" smtClean="0"/>
          </a:p>
          <a:p>
            <a:endParaRPr lang="en-US" sz="1200" kern="1200" dirty="0" smtClean="0">
              <a:solidFill>
                <a:schemeClr val="tx1"/>
              </a:solidFill>
              <a:effectLst/>
              <a:ea typeface="+mn-ea"/>
              <a:cs typeface="+mn-cs"/>
            </a:endParaRPr>
          </a:p>
          <a:p>
            <a:pPr>
              <a:spcBef>
                <a:spcPts val="399"/>
              </a:spcBef>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solidFill>
                  <a:prstClr val="black"/>
                </a:solidFill>
                <a:latin typeface="Calibri"/>
              </a:rPr>
              <a:pPr/>
              <a:t>57</a:t>
            </a:fld>
            <a:endParaRPr lang="en-US">
              <a:solidFill>
                <a:prstClr val="black"/>
              </a:solidFill>
              <a:latin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anose="020B0604020202020204" pitchFamily="34" charset="0"/>
                <a:ea typeface="+mn-ea"/>
                <a:cs typeface="+mn-cs"/>
              </a:rPr>
              <a:t>In other words, when formulating their sourcing strategies, IT organizations repeatedly face service-by-service, “build-versus-buy” decisions. What does that entail?</a:t>
            </a:r>
          </a:p>
          <a:p>
            <a:endParaRPr lang="en-US" sz="1200" kern="1200" dirty="0" smtClean="0">
              <a:solidFill>
                <a:schemeClr val="tx1"/>
              </a:solidFill>
              <a:effectLst/>
              <a:latin typeface="Arial" panose="020B0604020202020204" pitchFamily="34" charset="0"/>
              <a:ea typeface="+mn-ea"/>
              <a:cs typeface="+mn-cs"/>
            </a:endParaRPr>
          </a:p>
          <a:p>
            <a:r>
              <a:rPr lang="en-US" sz="1200" kern="1200" dirty="0" smtClean="0">
                <a:solidFill>
                  <a:schemeClr val="tx1"/>
                </a:solidFill>
                <a:effectLst/>
                <a:latin typeface="Arial" panose="020B0604020202020204" pitchFamily="34" charset="0"/>
                <a:ea typeface="+mn-ea"/>
                <a:cs typeface="+mn-cs"/>
              </a:rPr>
              <a:t>You can see on the slide an example of what that would mean. IT needs a plan. Needs a set of governance principles or criteria that allow the evaluation of the service based on its strategic profile to the business, cost, time to market, risk and the experience the IT department intrinsically has when building or buying that particular service.</a:t>
            </a:r>
          </a:p>
          <a:p>
            <a:endParaRPr lang="en-US" sz="1200" kern="1200" dirty="0" smtClean="0">
              <a:solidFill>
                <a:schemeClr val="tx1"/>
              </a:solidFill>
              <a:effectLst/>
              <a:latin typeface="Arial" panose="020B0604020202020204" pitchFamily="34" charset="0"/>
              <a:ea typeface="+mn-ea"/>
              <a:cs typeface="+mn-cs"/>
            </a:endParaRPr>
          </a:p>
          <a:p>
            <a:r>
              <a:rPr lang="en-US" sz="1200" kern="1200" dirty="0" smtClean="0">
                <a:solidFill>
                  <a:schemeClr val="tx1"/>
                </a:solidFill>
                <a:effectLst/>
                <a:latin typeface="Arial" panose="020B0604020202020204" pitchFamily="34" charset="0"/>
                <a:ea typeface="+mn-ea"/>
                <a:cs typeface="+mn-cs"/>
              </a:rPr>
              <a:t>Is the service core to the business? What are the key </a:t>
            </a:r>
            <a:r>
              <a:rPr lang="en-US" sz="1200" kern="1200" dirty="0" err="1" smtClean="0">
                <a:solidFill>
                  <a:schemeClr val="tx1"/>
                </a:solidFill>
                <a:effectLst/>
                <a:latin typeface="Arial" panose="020B0604020202020204" pitchFamily="34" charset="0"/>
                <a:ea typeface="+mn-ea"/>
                <a:cs typeface="+mn-cs"/>
              </a:rPr>
              <a:t>KPIs</a:t>
            </a:r>
            <a:r>
              <a:rPr lang="en-US" sz="1200" kern="1200" dirty="0" smtClean="0">
                <a:solidFill>
                  <a:schemeClr val="tx1"/>
                </a:solidFill>
                <a:effectLst/>
                <a:latin typeface="Arial" panose="020B0604020202020204" pitchFamily="34" charset="0"/>
                <a:ea typeface="+mn-ea"/>
                <a:cs typeface="+mn-cs"/>
              </a:rPr>
              <a:t> in terms to time to market, value, sustainable differentiation etc..</a:t>
            </a:r>
          </a:p>
          <a:p>
            <a:endParaRPr lang="en-US" sz="1200" kern="1200" dirty="0" smtClean="0">
              <a:solidFill>
                <a:schemeClr val="tx1"/>
              </a:solidFill>
              <a:effectLst/>
              <a:latin typeface="Arial" panose="020B0604020202020204" pitchFamily="34" charset="0"/>
              <a:ea typeface="+mn-ea"/>
              <a:cs typeface="+mn-cs"/>
            </a:endParaRPr>
          </a:p>
          <a:p>
            <a:r>
              <a:rPr lang="en-US" sz="1200" kern="1200" dirty="0" smtClean="0">
                <a:solidFill>
                  <a:schemeClr val="tx1"/>
                </a:solidFill>
                <a:effectLst/>
                <a:latin typeface="Arial" panose="020B0604020202020204" pitchFamily="34" charset="0"/>
                <a:ea typeface="+mn-ea"/>
                <a:cs typeface="+mn-cs"/>
              </a:rPr>
              <a:t>To solve the “build versus buy” equation when sourcing their IT services, IT needs to evaluate cost, risk, and agility requirements to determine the right sourcing strategy. </a:t>
            </a:r>
          </a:p>
          <a:p>
            <a:endParaRPr lang="en-US" sz="1200" kern="1200" dirty="0" smtClean="0">
              <a:solidFill>
                <a:schemeClr val="tx1"/>
              </a:solidFill>
              <a:effectLst/>
              <a:latin typeface="Arial" panose="020B0604020202020204" pitchFamily="34" charset="0"/>
              <a:ea typeface="+mn-ea"/>
              <a:cs typeface="+mn-cs"/>
            </a:endParaRPr>
          </a:p>
          <a:p>
            <a:r>
              <a:rPr lang="en-US" sz="1200" kern="1200" dirty="0" smtClean="0">
                <a:solidFill>
                  <a:schemeClr val="tx1"/>
                </a:solidFill>
                <a:effectLst/>
                <a:latin typeface="Arial" panose="020B0604020202020204" pitchFamily="34" charset="0"/>
                <a:ea typeface="+mn-ea"/>
                <a:cs typeface="+mn-cs"/>
              </a:rPr>
              <a:t>This “strategic flexibility” enables greater levels of agility, transparency, and speed of deployment to unlock innovation and help LOB leaders achieve strategic business objectives.</a:t>
            </a:r>
          </a:p>
          <a:p>
            <a:r>
              <a:rPr lang="en-US" sz="1200" kern="1200" dirty="0" smtClean="0">
                <a:solidFill>
                  <a:schemeClr val="tx1"/>
                </a:solidFill>
                <a:effectLst/>
                <a:latin typeface="Arial" panose="020B0604020202020204" pitchFamily="34" charset="0"/>
                <a:ea typeface="+mn-ea"/>
                <a:cs typeface="+mn-cs"/>
              </a:rPr>
              <a:t>You can see how with a set of a criteria, with a plan with a collaborative approach between business and IT the relevance of the IT organization is not questioned.  </a:t>
            </a:r>
          </a:p>
          <a:p>
            <a:endParaRPr lang="en-US" sz="1200" kern="1200" dirty="0" smtClean="0">
              <a:solidFill>
                <a:schemeClr val="tx1"/>
              </a:solidFill>
              <a:effectLst/>
              <a:latin typeface="Arial" panose="020B0604020202020204" pitchFamily="34" charset="0"/>
              <a:ea typeface="+mn-ea"/>
              <a:cs typeface="+mn-cs"/>
            </a:endParaRPr>
          </a:p>
          <a:p>
            <a:r>
              <a:rPr lang="en-US" sz="1200" kern="1200" dirty="0" smtClean="0">
                <a:solidFill>
                  <a:schemeClr val="tx1"/>
                </a:solidFill>
                <a:effectLst/>
                <a:latin typeface="Arial" panose="020B0604020202020204" pitchFamily="34" charset="0"/>
                <a:ea typeface="+mn-ea"/>
                <a:cs typeface="+mn-cs"/>
              </a:rPr>
              <a:t>But the story doesn’t end here.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C5DF845-1EE1-46FB-B2DA-B5F0529047C8}" type="slidenum">
              <a:rPr lang="en-US" smtClean="0">
                <a:solidFill>
                  <a:prstClr val="black"/>
                </a:solidFill>
                <a:latin typeface="Calibri"/>
              </a:rPr>
              <a:pPr/>
              <a:t>58</a:t>
            </a:fld>
            <a:endParaRPr lang="en-US" dirty="0">
              <a:solidFill>
                <a:prstClr val="black"/>
              </a:solidFill>
              <a:latin typeface="Calibri"/>
            </a:endParaRPr>
          </a:p>
        </p:txBody>
      </p:sp>
    </p:spTree>
    <p:extLst>
      <p:ext uri="{BB962C8B-B14F-4D97-AF65-F5344CB8AC3E}">
        <p14:creationId xmlns:p14="http://schemas.microsoft.com/office/powerpoint/2010/main" val="42260143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Gold Deck Script:</a:t>
            </a:r>
          </a:p>
          <a:p>
            <a:pPr marL="171450" marR="0" indent="-171450" fontAlgn="auto">
              <a:lnSpc>
                <a:spcPct val="100000"/>
              </a:lnSpc>
              <a:spcBef>
                <a:spcPts val="600"/>
              </a:spcBef>
              <a:spcAft>
                <a:spcPts val="0"/>
              </a:spcAft>
              <a:buClrTx/>
              <a:buSzTx/>
              <a:buFont typeface="Arial" panose="020B0604020202020204" pitchFamily="34" charset="0"/>
              <a:buChar char="•"/>
              <a:tabLst/>
              <a:defRPr/>
            </a:pPr>
            <a:r>
              <a:rPr lang="en-US" dirty="0" smtClean="0"/>
              <a:t>We believe that cloud will enable you to capitalize on changes and transform them into business opportunities.  We’ve been growing our cloud capabilities for several years – organically and through acquisitions-to serve both businesses and providers.  </a:t>
            </a:r>
          </a:p>
          <a:p>
            <a:pPr marL="171450" marR="0" indent="-171450" fontAlgn="auto">
              <a:lnSpc>
                <a:spcPct val="100000"/>
              </a:lnSpc>
              <a:spcBef>
                <a:spcPts val="600"/>
              </a:spcBef>
              <a:spcAft>
                <a:spcPts val="0"/>
              </a:spcAft>
              <a:buClrTx/>
              <a:buSzTx/>
              <a:buFont typeface="Arial" panose="020B0604020202020204" pitchFamily="34" charset="0"/>
              <a:buChar char="•"/>
              <a:tabLst/>
              <a:defRPr/>
            </a:pPr>
            <a:r>
              <a:rPr lang="en-US" dirty="0" smtClean="0"/>
              <a:t>We have a proven track record of building and acquiring expertise, like </a:t>
            </a:r>
            <a:r>
              <a:rPr lang="en-US" dirty="0" err="1" smtClean="0"/>
              <a:t>Cloupia</a:t>
            </a:r>
            <a:r>
              <a:rPr lang="en-US" dirty="0" smtClean="0"/>
              <a:t> (now UCS Director), to deliver the cloud capabilities that the market demands and allowed us, along with our partners, to build the private cloud practices that we have today.</a:t>
            </a:r>
          </a:p>
          <a:p>
            <a:pPr marL="171450" indent="-171450">
              <a:spcBef>
                <a:spcPts val="600"/>
              </a:spcBef>
              <a:buFont typeface="Arial" panose="020B0604020202020204" pitchFamily="34" charset="0"/>
              <a:buChar char="•"/>
              <a:defRPr/>
            </a:pPr>
            <a:r>
              <a:rPr lang="en-US" dirty="0" smtClean="0"/>
              <a:t>We’re #1 in Cloud Infrastructure (Synergy).  We’re also the #1 Player in Private Cloud strategy (Forrester).  It’s a validation of our vision and ongoing commitment to be your strategic partner on your journey to the cloud</a:t>
            </a:r>
          </a:p>
          <a:p>
            <a:pPr marL="171450" indent="-171450">
              <a:spcBef>
                <a:spcPts val="600"/>
              </a:spcBef>
              <a:buFont typeface="Arial" panose="020B0604020202020204" pitchFamily="34" charset="0"/>
              <a:buChar char="•"/>
              <a:defRPr/>
            </a:pPr>
            <a:r>
              <a:rPr lang="en-US" dirty="0" smtClean="0"/>
              <a:t>In the </a:t>
            </a:r>
            <a:r>
              <a:rPr lang="en-US" dirty="0" err="1" smtClean="0"/>
              <a:t>SaaS</a:t>
            </a:r>
            <a:r>
              <a:rPr lang="en-US" dirty="0" smtClean="0"/>
              <a:t> space, some of the key acquisitions we’ve made include WebEx (one of the largest </a:t>
            </a:r>
            <a:r>
              <a:rPr lang="en-US" dirty="0" err="1" smtClean="0"/>
              <a:t>SaaS</a:t>
            </a:r>
            <a:r>
              <a:rPr lang="en-US" dirty="0" smtClean="0"/>
              <a:t> businesses in the market, growing at 20% </a:t>
            </a:r>
            <a:r>
              <a:rPr lang="en-US" dirty="0" err="1" smtClean="0"/>
              <a:t>YoY</a:t>
            </a:r>
            <a:r>
              <a:rPr lang="en-US" dirty="0" smtClean="0"/>
              <a:t> last quarter), </a:t>
            </a:r>
            <a:r>
              <a:rPr lang="en-US" dirty="0" err="1" smtClean="0"/>
              <a:t>Meraki</a:t>
            </a:r>
            <a:r>
              <a:rPr lang="en-US" dirty="0" smtClean="0"/>
              <a:t> (which doubled its customer base in 1 quarter), and Cloud Web Security (</a:t>
            </a:r>
            <a:r>
              <a:rPr lang="en-US" dirty="0" err="1" smtClean="0"/>
              <a:t>ScanSafe</a:t>
            </a:r>
            <a:r>
              <a:rPr lang="en-US" dirty="0" smtClean="0"/>
              <a:t>).</a:t>
            </a:r>
          </a:p>
          <a:p>
            <a:pPr marL="171450" indent="-171450">
              <a:spcBef>
                <a:spcPts val="600"/>
              </a:spcBef>
              <a:buFont typeface="Arial" panose="020B0604020202020204" pitchFamily="34" charset="0"/>
              <a:buChar char="•"/>
            </a:pPr>
            <a:r>
              <a:rPr lang="en-US" dirty="0" smtClean="0"/>
              <a:t>And with our Provider Partners, we’ve built a sizeable infrastructure business in cloud service provisioning.  We have 62 Hosted Collaboration Providers in the market today with 3 million HCS seats available and  61 Partners offering IaaS. </a:t>
            </a:r>
            <a:r>
              <a:rPr lang="en-US" b="1" dirty="0" smtClean="0"/>
              <a:t>(CLICK)</a:t>
            </a:r>
            <a:r>
              <a:rPr lang="en-US" dirty="0" smtClean="0"/>
              <a:t>  </a:t>
            </a:r>
          </a:p>
          <a:p>
            <a:pPr marL="171450" indent="-171450">
              <a:spcBef>
                <a:spcPts val="600"/>
              </a:spcBef>
              <a:buFont typeface="Arial" panose="020B0604020202020204" pitchFamily="34" charset="0"/>
              <a:buChar char="•"/>
            </a:pPr>
            <a:r>
              <a:rPr lang="en-US" dirty="0" smtClean="0"/>
              <a:t>But this is just the start. This</a:t>
            </a:r>
            <a:r>
              <a:rPr lang="en-US" baseline="0" dirty="0" smtClean="0"/>
              <a:t> second phase is being driven by hybrid clouds, for which w</a:t>
            </a:r>
            <a:r>
              <a:rPr lang="en-US" dirty="0" smtClean="0"/>
              <a:t>e’re #1 in Hybrid Cloud infrastructure (Synergy). </a:t>
            </a:r>
          </a:p>
          <a:p>
            <a:pPr marL="171450" indent="-171450">
              <a:spcBef>
                <a:spcPts val="600"/>
              </a:spcBef>
              <a:buFont typeface="Arial" panose="020B0604020202020204" pitchFamily="34" charset="0"/>
              <a:buChar char="•"/>
              <a:defRPr/>
            </a:pPr>
            <a:r>
              <a:rPr lang="en-US" dirty="0" smtClean="0"/>
              <a:t>Business customers want a hybrid cloud model today that gives them control over workload migration and security. Our Intercloud Fabric software products offer that control, flexibility, security, and agility in the hybrid cloud. We’re the “Major Player” in professional services (IDC) for technical insights, strategic planning for building clouds.</a:t>
            </a:r>
          </a:p>
          <a:p>
            <a:pPr marL="171450" indent="-171450">
              <a:spcBef>
                <a:spcPts val="600"/>
              </a:spcBef>
              <a:buFont typeface="Arial" panose="020B0604020202020204" pitchFamily="34" charset="0"/>
              <a:buChar char="•"/>
              <a:defRPr/>
            </a:pPr>
            <a:r>
              <a:rPr lang="en-US" dirty="0" smtClean="0"/>
              <a:t>More customers are looking inside and outside the business to take advantage of large scale public cloud offers for their workloads.  So we’re expanding our partner cloud ecosystem to provide differentiated high-value offerings to our customers.</a:t>
            </a:r>
          </a:p>
          <a:p>
            <a:endParaRPr lang="en-US" sz="1200" kern="1200" dirty="0" smtClean="0">
              <a:solidFill>
                <a:schemeClr val="tx1"/>
              </a:solidFill>
              <a:effectLst/>
              <a:ea typeface="+mn-ea"/>
              <a:cs typeface="+mn-cs"/>
            </a:endParaRPr>
          </a:p>
          <a:p>
            <a:endParaRPr lang="en-US" sz="1200" kern="1200" dirty="0" smtClean="0">
              <a:solidFill>
                <a:schemeClr val="tx1"/>
              </a:solidFill>
              <a:effectLst/>
              <a:ea typeface="+mn-ea"/>
              <a:cs typeface="+mn-cs"/>
            </a:endParaRPr>
          </a:p>
          <a:p>
            <a:r>
              <a:rPr lang="en-US" sz="1200" kern="1200" dirty="0" smtClean="0">
                <a:solidFill>
                  <a:schemeClr val="tx1"/>
                </a:solidFill>
                <a:effectLst/>
                <a:ea typeface="+mn-ea"/>
                <a:cs typeface="+mn-cs"/>
              </a:rPr>
              <a:t>Original Script:</a:t>
            </a:r>
          </a:p>
          <a:p>
            <a:r>
              <a:rPr lang="en-US" sz="1200" kern="1200" dirty="0" smtClean="0">
                <a:solidFill>
                  <a:schemeClr val="tx1"/>
                </a:solidFill>
                <a:effectLst/>
                <a:ea typeface="+mn-ea"/>
                <a:cs typeface="+mn-cs"/>
              </a:rPr>
              <a:t>Cisco’s cloud evolution is rapidly moving into the second phase of implementation to reflect the pace of change in the market.</a:t>
            </a:r>
          </a:p>
          <a:p>
            <a:r>
              <a:rPr lang="en-US" sz="1200" kern="1200" dirty="0" smtClean="0">
                <a:solidFill>
                  <a:schemeClr val="tx1"/>
                </a:solidFill>
                <a:effectLst/>
                <a:ea typeface="+mn-ea"/>
                <a:cs typeface="+mn-cs"/>
              </a:rPr>
              <a:t> </a:t>
            </a:r>
          </a:p>
          <a:p>
            <a:pPr marL="0" marR="0" indent="0" algn="l" defTabSz="457143"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Cisco has been building cloud capabilities for several years.  We have a proven track record of building and acquiring expertise, like</a:t>
            </a:r>
            <a:r>
              <a:rPr lang="en-US" sz="1200" kern="1200" baseline="0" dirty="0" smtClean="0">
                <a:solidFill>
                  <a:schemeClr val="tx1"/>
                </a:solidFill>
                <a:effectLst/>
                <a:ea typeface="+mn-ea"/>
                <a:cs typeface="+mn-cs"/>
              </a:rPr>
              <a:t> </a:t>
            </a:r>
            <a:r>
              <a:rPr lang="en-US" sz="1200" kern="1200" baseline="0" dirty="0" err="1" smtClean="0">
                <a:solidFill>
                  <a:schemeClr val="tx1"/>
                </a:solidFill>
                <a:effectLst/>
                <a:ea typeface="+mn-ea"/>
                <a:cs typeface="+mn-cs"/>
              </a:rPr>
              <a:t>Cloupia</a:t>
            </a:r>
            <a:r>
              <a:rPr lang="en-US" sz="1200" kern="1200" baseline="0" dirty="0" smtClean="0">
                <a:solidFill>
                  <a:schemeClr val="tx1"/>
                </a:solidFill>
                <a:effectLst/>
                <a:ea typeface="+mn-ea"/>
                <a:cs typeface="+mn-cs"/>
              </a:rPr>
              <a:t> (now </a:t>
            </a:r>
            <a:r>
              <a:rPr lang="en-US" sz="1200" kern="1200" baseline="0" dirty="0" err="1" smtClean="0">
                <a:solidFill>
                  <a:schemeClr val="tx1"/>
                </a:solidFill>
                <a:effectLst/>
                <a:ea typeface="+mn-ea"/>
                <a:cs typeface="+mn-cs"/>
              </a:rPr>
              <a:t>UCS</a:t>
            </a:r>
            <a:r>
              <a:rPr lang="en-US" sz="1200" kern="1200" baseline="0" dirty="0" smtClean="0">
                <a:solidFill>
                  <a:schemeClr val="tx1"/>
                </a:solidFill>
                <a:effectLst/>
                <a:ea typeface="+mn-ea"/>
                <a:cs typeface="+mn-cs"/>
              </a:rPr>
              <a:t> Director) </a:t>
            </a:r>
            <a:r>
              <a:rPr lang="en-US" sz="1200" kern="1200" dirty="0" smtClean="0">
                <a:solidFill>
                  <a:schemeClr val="tx1"/>
                </a:solidFill>
                <a:effectLst/>
                <a:ea typeface="+mn-ea"/>
                <a:cs typeface="+mn-cs"/>
              </a:rPr>
              <a:t>, so that we can deliver the cloud capabilities that the market demands. That allowed us, along with our Partners to build the practices that we have today in the Private Cloud.</a:t>
            </a:r>
            <a:r>
              <a:rPr lang="en-US" sz="1200" kern="1200" baseline="0" dirty="0" smtClean="0">
                <a:solidFill>
                  <a:schemeClr val="tx1"/>
                </a:solidFill>
                <a:effectLst/>
                <a:ea typeface="+mn-ea"/>
                <a:cs typeface="+mn-cs"/>
              </a:rPr>
              <a:t>  </a:t>
            </a:r>
          </a:p>
          <a:p>
            <a:pPr marL="0" marR="0" indent="0" algn="l" defTabSz="457143"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ea typeface="+mn-ea"/>
              <a:cs typeface="+mn-cs"/>
            </a:endParaRPr>
          </a:p>
          <a:p>
            <a:pPr marL="0" marR="0" indent="0" algn="l" defTabSz="457143"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Our commitment to Cloud has been rewarded with multiple Industry accolades.</a:t>
            </a:r>
            <a:r>
              <a:rPr lang="en-US" sz="1200" kern="1200" baseline="0" dirty="0" smtClean="0">
                <a:solidFill>
                  <a:schemeClr val="tx1"/>
                </a:solidFill>
                <a:effectLst/>
                <a:ea typeface="+mn-ea"/>
                <a:cs typeface="+mn-cs"/>
              </a:rPr>
              <a:t>  We’re </a:t>
            </a:r>
            <a:r>
              <a:rPr lang="en-US" sz="1200" kern="1200" dirty="0" smtClean="0">
                <a:solidFill>
                  <a:schemeClr val="tx1"/>
                </a:solidFill>
                <a:effectLst/>
                <a:ea typeface="+mn-ea"/>
                <a:cs typeface="+mn-cs"/>
              </a:rPr>
              <a:t>#1 in Cloud Infrastructure (by Synergy).</a:t>
            </a:r>
            <a:r>
              <a:rPr lang="en-US" sz="1200" kern="1200" baseline="0" dirty="0" smtClean="0">
                <a:solidFill>
                  <a:schemeClr val="tx1"/>
                </a:solidFill>
                <a:effectLst/>
                <a:ea typeface="+mn-ea"/>
                <a:cs typeface="+mn-cs"/>
              </a:rPr>
              <a:t>  We’re also the </a:t>
            </a:r>
            <a:r>
              <a:rPr lang="en-US" sz="1200" kern="1200" dirty="0" smtClean="0">
                <a:solidFill>
                  <a:schemeClr val="tx1"/>
                </a:solidFill>
                <a:effectLst/>
                <a:ea typeface="+mn-ea"/>
                <a:cs typeface="+mn-cs"/>
              </a:rPr>
              <a:t>#1 Player in Private Cloud strategy (by Forrester).  This serves as an</a:t>
            </a:r>
            <a:r>
              <a:rPr lang="en-US" sz="1200" kern="1200" baseline="0" dirty="0" smtClean="0">
                <a:solidFill>
                  <a:schemeClr val="tx1"/>
                </a:solidFill>
                <a:effectLst/>
                <a:ea typeface="+mn-ea"/>
                <a:cs typeface="+mn-cs"/>
              </a:rPr>
              <a:t> independent validation of Cisco </a:t>
            </a:r>
            <a:r>
              <a:rPr lang="en-US" sz="1200" kern="1200" dirty="0" smtClean="0">
                <a:solidFill>
                  <a:schemeClr val="tx1"/>
                </a:solidFill>
                <a:effectLst/>
                <a:ea typeface="+mn-ea"/>
                <a:cs typeface="+mn-cs"/>
              </a:rPr>
              <a:t>as a strategic partner for Cloud</a:t>
            </a:r>
            <a:r>
              <a:rPr lang="en-US" sz="1200" kern="1200" baseline="0" dirty="0" smtClean="0">
                <a:solidFill>
                  <a:schemeClr val="tx1"/>
                </a:solidFill>
                <a:effectLst/>
                <a:ea typeface="+mn-ea"/>
                <a:cs typeface="+mn-cs"/>
              </a:rPr>
              <a:t>, offering </a:t>
            </a:r>
            <a:r>
              <a:rPr lang="en-US" sz="1200" kern="1200" dirty="0" smtClean="0">
                <a:solidFill>
                  <a:schemeClr val="tx1"/>
                </a:solidFill>
                <a:effectLst/>
                <a:ea typeface="+mn-ea"/>
                <a:cs typeface="+mn-cs"/>
              </a:rPr>
              <a:t>a platform and a place to start that</a:t>
            </a:r>
            <a:r>
              <a:rPr lang="en-US" sz="1200" kern="1200" baseline="0" dirty="0" smtClean="0">
                <a:solidFill>
                  <a:schemeClr val="tx1"/>
                </a:solidFill>
                <a:effectLst/>
                <a:ea typeface="+mn-ea"/>
                <a:cs typeface="+mn-cs"/>
              </a:rPr>
              <a:t> </a:t>
            </a:r>
            <a:r>
              <a:rPr lang="en-US" sz="1200" kern="1200" dirty="0" smtClean="0">
                <a:solidFill>
                  <a:schemeClr val="tx1"/>
                </a:solidFill>
                <a:effectLst/>
                <a:ea typeface="+mn-ea"/>
                <a:cs typeface="+mn-cs"/>
              </a:rPr>
              <a:t>gives us an incredible conversation to have with customers.</a:t>
            </a:r>
          </a:p>
          <a:p>
            <a:pPr marL="0" marR="0" indent="0" algn="l" defTabSz="457143"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ea typeface="+mn-ea"/>
              <a:cs typeface="+mn-cs"/>
            </a:endParaRPr>
          </a:p>
          <a:p>
            <a:pPr marL="0" marR="0" indent="0" algn="l" defTabSz="457143"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SaaS.  Some of the key acquisitions we’ve made are: WebEx one of the largest SaaS businesses in the market, growing at 20% </a:t>
            </a:r>
            <a:r>
              <a:rPr lang="en-US" sz="1200" kern="1200" dirty="0" err="1" smtClean="0">
                <a:solidFill>
                  <a:schemeClr val="tx1"/>
                </a:solidFill>
                <a:effectLst/>
                <a:ea typeface="+mn-ea"/>
                <a:cs typeface="+mn-cs"/>
              </a:rPr>
              <a:t>YoY</a:t>
            </a:r>
            <a:r>
              <a:rPr lang="en-US" sz="1200" kern="1200" dirty="0" smtClean="0">
                <a:solidFill>
                  <a:schemeClr val="tx1"/>
                </a:solidFill>
                <a:effectLst/>
                <a:ea typeface="+mn-ea"/>
                <a:cs typeface="+mn-cs"/>
              </a:rPr>
              <a:t> last quarter,</a:t>
            </a:r>
            <a:r>
              <a:rPr lang="en-US" sz="1200" kern="1200" baseline="0" dirty="0" smtClean="0">
                <a:solidFill>
                  <a:schemeClr val="tx1"/>
                </a:solidFill>
                <a:effectLst/>
                <a:ea typeface="+mn-ea"/>
                <a:cs typeface="+mn-cs"/>
              </a:rPr>
              <a:t> </a:t>
            </a:r>
            <a:r>
              <a:rPr lang="en-US" sz="1200" kern="1200" dirty="0" err="1" smtClean="0">
                <a:solidFill>
                  <a:schemeClr val="tx1"/>
                </a:solidFill>
                <a:effectLst/>
                <a:ea typeface="+mn-ea"/>
                <a:cs typeface="+mn-cs"/>
              </a:rPr>
              <a:t>Meraki</a:t>
            </a:r>
            <a:r>
              <a:rPr lang="en-US" sz="1200" kern="1200" dirty="0" smtClean="0">
                <a:solidFill>
                  <a:schemeClr val="tx1"/>
                </a:solidFill>
                <a:effectLst/>
                <a:ea typeface="+mn-ea"/>
                <a:cs typeface="+mn-cs"/>
              </a:rPr>
              <a:t>, which doubled its customer base in one quarter</a:t>
            </a:r>
            <a:r>
              <a:rPr lang="en-US" sz="1200" kern="1200" baseline="0" dirty="0" smtClean="0">
                <a:solidFill>
                  <a:schemeClr val="tx1"/>
                </a:solidFill>
                <a:effectLst/>
                <a:ea typeface="+mn-ea"/>
                <a:cs typeface="+mn-cs"/>
              </a:rPr>
              <a:t> and Cisco Cloud Web Security (the </a:t>
            </a:r>
            <a:r>
              <a:rPr lang="en-US" sz="1200" kern="1200" baseline="0" dirty="0" err="1" smtClean="0">
                <a:solidFill>
                  <a:schemeClr val="tx1"/>
                </a:solidFill>
                <a:effectLst/>
                <a:ea typeface="+mn-ea"/>
                <a:cs typeface="+mn-cs"/>
              </a:rPr>
              <a:t>ScanSafe</a:t>
            </a:r>
            <a:r>
              <a:rPr lang="en-US" sz="1200" kern="1200" baseline="0" dirty="0" smtClean="0">
                <a:solidFill>
                  <a:schemeClr val="tx1"/>
                </a:solidFill>
                <a:effectLst/>
                <a:ea typeface="+mn-ea"/>
                <a:cs typeface="+mn-cs"/>
              </a:rPr>
              <a:t> acquisition).</a:t>
            </a:r>
            <a:endParaRPr lang="en-US" sz="1200" kern="1200" dirty="0" smtClean="0">
              <a:solidFill>
                <a:schemeClr val="tx1"/>
              </a:solidFill>
              <a:effectLst/>
              <a:ea typeface="+mn-ea"/>
              <a:cs typeface="+mn-cs"/>
            </a:endParaRPr>
          </a:p>
          <a:p>
            <a:r>
              <a:rPr lang="en-US" sz="1200" kern="1200" dirty="0" smtClean="0">
                <a:solidFill>
                  <a:schemeClr val="tx1"/>
                </a:solidFill>
                <a:effectLst/>
                <a:ea typeface="+mn-ea"/>
                <a:cs typeface="+mn-cs"/>
              </a:rPr>
              <a:t> </a:t>
            </a:r>
          </a:p>
          <a:p>
            <a:r>
              <a:rPr lang="en-US" sz="1200" kern="1200" dirty="0" smtClean="0">
                <a:solidFill>
                  <a:schemeClr val="tx1"/>
                </a:solidFill>
                <a:effectLst/>
                <a:ea typeface="+mn-ea"/>
                <a:cs typeface="+mn-cs"/>
              </a:rPr>
              <a:t>With our Provider</a:t>
            </a:r>
            <a:r>
              <a:rPr lang="en-US" sz="1200" kern="1200" baseline="0" dirty="0" smtClean="0">
                <a:solidFill>
                  <a:schemeClr val="tx1"/>
                </a:solidFill>
                <a:effectLst/>
                <a:ea typeface="+mn-ea"/>
                <a:cs typeface="+mn-cs"/>
              </a:rPr>
              <a:t> </a:t>
            </a:r>
            <a:r>
              <a:rPr lang="en-US" sz="1200" kern="1200" dirty="0" smtClean="0">
                <a:solidFill>
                  <a:schemeClr val="tx1"/>
                </a:solidFill>
                <a:effectLst/>
                <a:ea typeface="+mn-ea"/>
                <a:cs typeface="+mn-cs"/>
              </a:rPr>
              <a:t>Partners, we’ve built a sizeable infrastructure business in cloud service provisioning.  We have 62 Hosted Collaboration Providers in the market today with 3 million </a:t>
            </a:r>
            <a:r>
              <a:rPr lang="en-US" sz="1200" kern="1200" dirty="0" err="1" smtClean="0">
                <a:solidFill>
                  <a:schemeClr val="tx1"/>
                </a:solidFill>
                <a:effectLst/>
                <a:ea typeface="+mn-ea"/>
                <a:cs typeface="+mn-cs"/>
              </a:rPr>
              <a:t>HCS</a:t>
            </a:r>
            <a:r>
              <a:rPr lang="en-US" sz="1200" kern="1200" dirty="0" smtClean="0">
                <a:solidFill>
                  <a:schemeClr val="tx1"/>
                </a:solidFill>
                <a:effectLst/>
                <a:ea typeface="+mn-ea"/>
                <a:cs typeface="+mn-cs"/>
              </a:rPr>
              <a:t> seats available and we have 61 Partners offering </a:t>
            </a:r>
            <a:r>
              <a:rPr lang="en-US" sz="1200" kern="1200" dirty="0" err="1" smtClean="0">
                <a:solidFill>
                  <a:schemeClr val="tx1"/>
                </a:solidFill>
                <a:effectLst/>
                <a:ea typeface="+mn-ea"/>
                <a:cs typeface="+mn-cs"/>
              </a:rPr>
              <a:t>IaaS</a:t>
            </a:r>
            <a:r>
              <a:rPr lang="en-US" sz="1200" kern="1200" dirty="0" smtClean="0">
                <a:solidFill>
                  <a:schemeClr val="tx1"/>
                </a:solidFill>
                <a:effectLst/>
                <a:ea typeface="+mn-ea"/>
                <a:cs typeface="+mn-cs"/>
              </a:rPr>
              <a:t>.  </a:t>
            </a:r>
          </a:p>
          <a:p>
            <a:endParaRPr lang="en-US" sz="1200" kern="1200" dirty="0" smtClean="0">
              <a:solidFill>
                <a:schemeClr val="tx1"/>
              </a:solidFill>
              <a:effectLst/>
              <a:ea typeface="+mn-ea"/>
              <a:cs typeface="+mn-cs"/>
            </a:endParaRPr>
          </a:p>
          <a:p>
            <a:r>
              <a:rPr lang="en-US" sz="1200" kern="1200" dirty="0" smtClean="0">
                <a:solidFill>
                  <a:schemeClr val="tx1"/>
                </a:solidFill>
                <a:effectLst/>
                <a:ea typeface="+mn-ea"/>
                <a:cs typeface="+mn-cs"/>
              </a:rPr>
              <a:t>(CLICK) </a:t>
            </a:r>
          </a:p>
          <a:p>
            <a:r>
              <a:rPr lang="en-US" sz="1200" kern="1200" dirty="0" smtClean="0">
                <a:solidFill>
                  <a:schemeClr val="tx1"/>
                </a:solidFill>
                <a:effectLst/>
                <a:ea typeface="+mn-ea"/>
                <a:cs typeface="+mn-cs"/>
              </a:rPr>
              <a:t>We’re #1 in Hybrid Cloud infrastructure (by Synergy).  Enterprise customers want to deliver a Hybrid Cloud model today that gives them control over workload mobility and security.  Our </a:t>
            </a:r>
            <a:r>
              <a:rPr lang="en-US" sz="1200" kern="1200" dirty="0" err="1" smtClean="0">
                <a:solidFill>
                  <a:schemeClr val="tx1"/>
                </a:solidFill>
                <a:effectLst/>
                <a:ea typeface="+mn-ea"/>
                <a:cs typeface="+mn-cs"/>
              </a:rPr>
              <a:t>Intercloud</a:t>
            </a:r>
            <a:r>
              <a:rPr lang="en-US" sz="1200" kern="1200" dirty="0" smtClean="0">
                <a:solidFill>
                  <a:schemeClr val="tx1"/>
                </a:solidFill>
                <a:effectLst/>
                <a:ea typeface="+mn-ea"/>
                <a:cs typeface="+mn-cs"/>
              </a:rPr>
              <a:t> </a:t>
            </a:r>
            <a:r>
              <a:rPr lang="en-US" sz="1200" kern="1200" dirty="0" err="1" smtClean="0">
                <a:solidFill>
                  <a:schemeClr val="tx1"/>
                </a:solidFill>
                <a:effectLst/>
                <a:ea typeface="+mn-ea"/>
                <a:cs typeface="+mn-cs"/>
              </a:rPr>
              <a:t>Fabric</a:t>
            </a:r>
            <a:r>
              <a:rPr lang="en-US" sz="1200" kern="1200" baseline="30000" dirty="0" err="1" smtClean="0">
                <a:solidFill>
                  <a:schemeClr val="tx1"/>
                </a:solidFill>
                <a:effectLst/>
                <a:ea typeface="+mn-ea"/>
                <a:cs typeface="+mn-cs"/>
              </a:rPr>
              <a:t>T</a:t>
            </a:r>
            <a:r>
              <a:rPr lang="en-US" sz="1200" kern="1200" baseline="30000" dirty="0" smtClean="0">
                <a:solidFill>
                  <a:schemeClr val="tx1"/>
                </a:solidFill>
                <a:effectLst/>
                <a:ea typeface="+mn-ea"/>
                <a:cs typeface="+mn-cs"/>
              </a:rPr>
              <a:t> </a:t>
            </a:r>
            <a:r>
              <a:rPr lang="en-US" sz="1200" kern="1200" baseline="0" dirty="0" smtClean="0">
                <a:solidFill>
                  <a:schemeClr val="tx1"/>
                </a:solidFill>
                <a:effectLst/>
                <a:ea typeface="+mn-ea"/>
                <a:cs typeface="+mn-cs"/>
              </a:rPr>
              <a:t>solution</a:t>
            </a:r>
            <a:r>
              <a:rPr lang="en-US" sz="1200" kern="1200" dirty="0" smtClean="0">
                <a:solidFill>
                  <a:schemeClr val="tx1"/>
                </a:solidFill>
                <a:effectLst/>
                <a:ea typeface="+mn-ea"/>
                <a:cs typeface="+mn-cs"/>
              </a:rPr>
              <a:t> offers that Hybrid Cloud flexibility and agility to move at cloud speed. We’re</a:t>
            </a:r>
            <a:r>
              <a:rPr lang="en-US" sz="1200" kern="1200" baseline="0" dirty="0" smtClean="0">
                <a:solidFill>
                  <a:schemeClr val="tx1"/>
                </a:solidFill>
                <a:effectLst/>
                <a:ea typeface="+mn-ea"/>
                <a:cs typeface="+mn-cs"/>
              </a:rPr>
              <a:t> also the “Major Player” in </a:t>
            </a:r>
            <a:r>
              <a:rPr lang="en-US" sz="1200" kern="1200" dirty="0" smtClean="0">
                <a:solidFill>
                  <a:schemeClr val="tx1"/>
                </a:solidFill>
                <a:effectLst/>
                <a:ea typeface="+mn-ea"/>
                <a:cs typeface="+mn-cs"/>
              </a:rPr>
              <a:t>professional services (by IDC) providing</a:t>
            </a:r>
            <a:r>
              <a:rPr lang="en-US" sz="1200" kern="1200" baseline="0" dirty="0" smtClean="0">
                <a:solidFill>
                  <a:schemeClr val="tx1"/>
                </a:solidFill>
                <a:effectLst/>
                <a:ea typeface="+mn-ea"/>
                <a:cs typeface="+mn-cs"/>
              </a:rPr>
              <a:t> technical insights for building clouds.</a:t>
            </a:r>
          </a:p>
          <a:p>
            <a:endParaRPr lang="en-US" sz="1200" kern="1200" baseline="0" dirty="0" smtClean="0">
              <a:solidFill>
                <a:schemeClr val="tx1"/>
              </a:solidFill>
              <a:effectLst/>
              <a:ea typeface="+mn-ea"/>
              <a:cs typeface="+mn-cs"/>
            </a:endParaRPr>
          </a:p>
          <a:p>
            <a:r>
              <a:rPr lang="en-US" sz="1200" kern="1200" baseline="0" dirty="0" smtClean="0">
                <a:solidFill>
                  <a:schemeClr val="tx1"/>
                </a:solidFill>
                <a:effectLst/>
                <a:ea typeface="+mn-ea"/>
                <a:cs typeface="+mn-cs"/>
              </a:rPr>
              <a:t>Customers also want to combine delivery models that are available and take advantage of the large scale public cloud offers that might be appropriate for commodity workloads.</a:t>
            </a:r>
          </a:p>
          <a:p>
            <a:endParaRPr lang="en-US" sz="1200" kern="1200" baseline="0" dirty="0" smtClean="0">
              <a:solidFill>
                <a:schemeClr val="tx1"/>
              </a:solidFill>
              <a:effectLst/>
              <a:ea typeface="+mn-ea"/>
              <a:cs typeface="+mn-cs"/>
            </a:endParaRPr>
          </a:p>
          <a:p>
            <a:pPr marL="0" marR="0" indent="0" algn="l" defTabSz="457181"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This year, we’ve been building the groundwork for our second phase</a:t>
            </a:r>
            <a:r>
              <a:rPr lang="en-US" sz="1200" kern="1200" baseline="0" dirty="0" smtClean="0">
                <a:solidFill>
                  <a:schemeClr val="tx1"/>
                </a:solidFill>
                <a:effectLst/>
                <a:ea typeface="+mn-ea"/>
                <a:cs typeface="+mn-cs"/>
              </a:rPr>
              <a:t> by i</a:t>
            </a:r>
            <a:r>
              <a:rPr lang="en-US" sz="1200" kern="1200" dirty="0" smtClean="0">
                <a:solidFill>
                  <a:schemeClr val="tx1"/>
                </a:solidFill>
                <a:effectLst/>
                <a:ea typeface="+mn-ea"/>
                <a:cs typeface="+mn-cs"/>
              </a:rPr>
              <a:t>ntroducing a host of new Partner cloud services to bring about the value-based workloads we believe our Partners</a:t>
            </a:r>
            <a:r>
              <a:rPr lang="en-US" sz="1200" kern="1200" baseline="0" dirty="0" smtClean="0">
                <a:solidFill>
                  <a:schemeClr val="tx1"/>
                </a:solidFill>
                <a:effectLst/>
                <a:ea typeface="+mn-ea"/>
                <a:cs typeface="+mn-cs"/>
              </a:rPr>
              <a:t> </a:t>
            </a:r>
            <a:r>
              <a:rPr lang="en-US" sz="1200" kern="1200" dirty="0" smtClean="0">
                <a:solidFill>
                  <a:schemeClr val="tx1"/>
                </a:solidFill>
                <a:effectLst/>
                <a:ea typeface="+mn-ea"/>
                <a:cs typeface="+mn-cs"/>
              </a:rPr>
              <a:t>can deliver from their versions of Public Cloud.</a:t>
            </a:r>
          </a:p>
          <a:p>
            <a:pPr marL="0" marR="0" indent="0" algn="l" defTabSz="457181"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ea typeface="+mn-ea"/>
              <a:cs typeface="+mn-cs"/>
            </a:endParaRPr>
          </a:p>
          <a:p>
            <a:pPr marL="0" marR="0" indent="0" algn="l" defTabSz="457181"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ea typeface="+mn-ea"/>
                <a:cs typeface="+mn-cs"/>
              </a:rPr>
              <a:t>(CLICK)</a:t>
            </a:r>
            <a:endParaRPr lang="en-US" sz="1200" kern="1200" dirty="0" smtClean="0">
              <a:solidFill>
                <a:schemeClr val="tx1"/>
              </a:solidFill>
              <a:effectLst/>
              <a:ea typeface="+mn-ea"/>
              <a:cs typeface="+mn-cs"/>
            </a:endParaRPr>
          </a:p>
          <a:p>
            <a:pPr marL="0" marR="0" indent="0" algn="l" defTabSz="457143"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The vision that we are kicking off is connecting all these clouds together through technology and innovation.</a:t>
            </a:r>
            <a:r>
              <a:rPr lang="en-US" sz="1200" kern="1200" baseline="0" dirty="0" smtClean="0">
                <a:solidFill>
                  <a:schemeClr val="tx1"/>
                </a:solidFill>
                <a:effectLst/>
                <a:ea typeface="+mn-ea"/>
                <a:cs typeface="+mn-cs"/>
              </a:rPr>
              <a:t>  </a:t>
            </a:r>
            <a:r>
              <a:rPr lang="en-US" sz="1200" kern="1200" dirty="0" smtClean="0">
                <a:solidFill>
                  <a:schemeClr val="tx1"/>
                </a:solidFill>
                <a:effectLst/>
                <a:ea typeface="+mn-ea"/>
                <a:cs typeface="+mn-cs"/>
              </a:rPr>
              <a:t>This distributed cloud architecture will embrace the collaborative portfolio we deliver today with </a:t>
            </a:r>
            <a:r>
              <a:rPr lang="en-US" sz="1200" kern="1200" dirty="0" err="1" smtClean="0">
                <a:solidFill>
                  <a:schemeClr val="tx1"/>
                </a:solidFill>
                <a:effectLst/>
                <a:ea typeface="+mn-ea"/>
                <a:cs typeface="+mn-cs"/>
              </a:rPr>
              <a:t>HCS</a:t>
            </a:r>
            <a:r>
              <a:rPr lang="en-US" sz="1200" kern="1200" dirty="0" smtClean="0">
                <a:solidFill>
                  <a:schemeClr val="tx1"/>
                </a:solidFill>
                <a:effectLst/>
                <a:ea typeface="+mn-ea"/>
                <a:cs typeface="+mn-cs"/>
              </a:rPr>
              <a:t> and WebEx and its future extensions. It’s going to require a huge amount of mobility, as we connect interactions between machine-to-machine, machine-to-people and people-to-people.  </a:t>
            </a:r>
          </a:p>
          <a:p>
            <a:endParaRPr lang="en-US" sz="1200" kern="1200" dirty="0" smtClean="0">
              <a:solidFill>
                <a:schemeClr val="tx1"/>
              </a:solidFill>
              <a:effectLst/>
              <a:ea typeface="+mn-ea"/>
              <a:cs typeface="+mn-cs"/>
            </a:endParaRPr>
          </a:p>
          <a:p>
            <a:pPr marL="0" marR="0" indent="0" algn="l" defTabSz="457143"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The Cisco Cloud in conjunction with our partner ecosystem will serve as </a:t>
            </a:r>
            <a:r>
              <a:rPr lang="en-US" sz="1200" kern="1200" baseline="0" dirty="0" smtClean="0">
                <a:solidFill>
                  <a:schemeClr val="tx1"/>
                </a:solidFill>
                <a:effectLst/>
                <a:ea typeface="+mn-ea"/>
                <a:cs typeface="+mn-cs"/>
              </a:rPr>
              <a:t>the </a:t>
            </a:r>
            <a:r>
              <a:rPr lang="en-US" sz="1200" kern="1200" dirty="0" smtClean="0">
                <a:solidFill>
                  <a:schemeClr val="tx1"/>
                </a:solidFill>
                <a:effectLst/>
                <a:ea typeface="+mn-ea"/>
                <a:cs typeface="+mn-cs"/>
              </a:rPr>
              <a:t>#1 platform for building the Internet of Everything</a:t>
            </a:r>
            <a:r>
              <a:rPr lang="en-US" sz="1200" kern="1200" baseline="0" dirty="0" smtClean="0">
                <a:solidFill>
                  <a:schemeClr val="tx1"/>
                </a:solidFill>
                <a:effectLst/>
                <a:ea typeface="+mn-ea"/>
                <a:cs typeface="+mn-cs"/>
              </a:rPr>
              <a:t> and will contribute to building the </a:t>
            </a:r>
            <a:r>
              <a:rPr lang="en-US" sz="1200" kern="1200" baseline="0" dirty="0" err="1" smtClean="0">
                <a:solidFill>
                  <a:schemeClr val="tx1"/>
                </a:solidFill>
                <a:effectLst/>
                <a:ea typeface="+mn-ea"/>
                <a:cs typeface="+mn-cs"/>
              </a:rPr>
              <a:t>Intercloud</a:t>
            </a:r>
            <a:r>
              <a:rPr lang="en-US" sz="1200" kern="1200" baseline="0" dirty="0" smtClean="0">
                <a:solidFill>
                  <a:schemeClr val="tx1"/>
                </a:solidFill>
                <a:effectLst/>
                <a:ea typeface="+mn-ea"/>
                <a:cs typeface="+mn-cs"/>
              </a:rPr>
              <a:t>. </a:t>
            </a:r>
          </a:p>
          <a:p>
            <a:pPr marL="0" marR="0" indent="0" algn="l" defTabSz="457143"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 </a:t>
            </a:r>
          </a:p>
          <a:p>
            <a:r>
              <a:rPr lang="en-US" sz="1200" kern="1200" dirty="0" smtClean="0">
                <a:solidFill>
                  <a:schemeClr val="tx1"/>
                </a:solidFill>
                <a:effectLst/>
                <a:ea typeface="+mn-ea"/>
                <a:cs typeface="+mn-cs"/>
              </a:rPr>
              <a:t>This is something that we believe we can only achieve together with our Partners.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solidFill>
                  <a:prstClr val="black"/>
                </a:solidFill>
                <a:latin typeface="Calibri"/>
              </a:rPr>
              <a:pPr/>
              <a:t>59</a:t>
            </a:fld>
            <a:endParaRPr lang="en-US" dirty="0">
              <a:solidFill>
                <a:prstClr val="black"/>
              </a:solidFill>
              <a:latin typeface="Calibri"/>
            </a:endParaRPr>
          </a:p>
        </p:txBody>
      </p:sp>
    </p:spTree>
    <p:extLst>
      <p:ext uri="{BB962C8B-B14F-4D97-AF65-F5344CB8AC3E}">
        <p14:creationId xmlns:p14="http://schemas.microsoft.com/office/powerpoint/2010/main" val="3420475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3" rtl="0" eaLnBrk="1" fontAlgn="auto" latinLnBrk="0" hangingPunct="1">
              <a:lnSpc>
                <a:spcPct val="100000"/>
              </a:lnSpc>
              <a:spcBef>
                <a:spcPts val="0"/>
              </a:spcBef>
              <a:spcAft>
                <a:spcPts val="0"/>
              </a:spcAft>
              <a:buClrTx/>
              <a:buSzTx/>
              <a:buFontTx/>
              <a:buNone/>
              <a:tabLst/>
              <a:defRPr/>
            </a:pPr>
            <a:r>
              <a:rPr lang="en-US" kern="1200" dirty="0" smtClean="0">
                <a:solidFill>
                  <a:schemeClr val="tx1"/>
                </a:solidFill>
                <a:effectLst/>
                <a:cs typeface="Arial" panose="020B0604020202020204" pitchFamily="34" charset="0"/>
              </a:rPr>
              <a:t>W</a:t>
            </a:r>
            <a:r>
              <a:rPr lang="en-US" kern="1200" baseline="0" dirty="0" smtClean="0">
                <a:solidFill>
                  <a:schemeClr val="tx1"/>
                </a:solidFill>
                <a:effectLst/>
                <a:cs typeface="Arial" panose="020B0604020202020204" pitchFamily="34" charset="0"/>
              </a:rPr>
              <a:t>e know how to fix this</a:t>
            </a:r>
            <a:endParaRPr lang="en-US" kern="1200" dirty="0" smtClean="0">
              <a:solidFill>
                <a:schemeClr val="tx1"/>
              </a:solidFill>
              <a:effectLst/>
              <a:cs typeface="Arial" panose="020B0604020202020204" pitchFamily="34" charset="0"/>
            </a:endParaRPr>
          </a:p>
          <a:p>
            <a:endParaRPr lang="en-GB" dirty="0" smtClean="0">
              <a:cs typeface="Arial" panose="020B0604020202020204" pitchFamily="34" charset="0"/>
            </a:endParaRPr>
          </a:p>
          <a:p>
            <a:pPr marL="171450" marR="0" indent="-171450" algn="l" defTabSz="45714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kern="1200" dirty="0" smtClean="0">
                <a:solidFill>
                  <a:schemeClr val="tx1"/>
                </a:solidFill>
                <a:effectLst/>
                <a:cs typeface="Arial" panose="020B0604020202020204" pitchFamily="34" charset="0"/>
              </a:rPr>
              <a:t>We’re going to do for cloud what we did for data. You couldn’t move data between the networks – they weren’t connected. Cisco unified those worlds</a:t>
            </a:r>
          </a:p>
          <a:p>
            <a:pPr marL="171450" marR="0" indent="-171450" algn="l" defTabSz="45714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kern="1200" dirty="0" smtClean="0">
              <a:solidFill>
                <a:schemeClr val="tx1"/>
              </a:solidFill>
              <a:effectLst/>
              <a:cs typeface="Arial" panose="020B0604020202020204" pitchFamily="34" charset="0"/>
            </a:endParaRPr>
          </a:p>
          <a:p>
            <a:pPr marL="171450" marR="0" indent="-171450" algn="l" defTabSz="45714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kern="1200" dirty="0" smtClean="0">
                <a:solidFill>
                  <a:schemeClr val="tx1"/>
                </a:solidFill>
                <a:effectLst/>
                <a:cs typeface="Arial" panose="020B0604020202020204" pitchFamily="34" charset="0"/>
              </a:rPr>
              <a:t>The world of cloud today is a world of isolated clouds. There’s no workload or data portability.</a:t>
            </a:r>
          </a:p>
          <a:p>
            <a:pPr marL="171450" indent="-171450">
              <a:buFont typeface="Arial" panose="020B0604020202020204" pitchFamily="34" charset="0"/>
              <a:buChar char="•"/>
            </a:pPr>
            <a:endParaRPr lang="en-GB" dirty="0" smtClean="0">
              <a:cs typeface="Arial" panose="020B0604020202020204" pitchFamily="34" charset="0"/>
            </a:endParaRPr>
          </a:p>
          <a:p>
            <a:pPr marL="171450" indent="-171450">
              <a:buFont typeface="Arial" panose="020B0604020202020204" pitchFamily="34" charset="0"/>
              <a:buChar char="•"/>
            </a:pPr>
            <a:r>
              <a:rPr lang="en-GB" dirty="0" smtClean="0">
                <a:cs typeface="Arial" panose="020B0604020202020204" pitchFamily="34" charset="0"/>
              </a:rPr>
              <a:t>“Amazon is hotel California – you can never leave, and that data is staying there”</a:t>
            </a:r>
          </a:p>
          <a:p>
            <a:pPr marL="171450" indent="-171450">
              <a:buFont typeface="Arial" panose="020B0604020202020204" pitchFamily="34" charset="0"/>
              <a:buChar char="•"/>
            </a:pPr>
            <a:endParaRPr lang="en-GB" dirty="0" smtClean="0">
              <a:cs typeface="Arial" panose="020B0604020202020204" pitchFamily="34" charset="0"/>
            </a:endParaRPr>
          </a:p>
          <a:p>
            <a:pPr marL="171450" marR="0" indent="-171450" algn="l" defTabSz="45714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kern="1200" dirty="0" smtClean="0">
                <a:solidFill>
                  <a:schemeClr val="tx1"/>
                </a:solidFill>
                <a:effectLst/>
                <a:cs typeface="Arial" panose="020B0604020202020204" pitchFamily="34" charset="0"/>
              </a:rPr>
              <a:t>Our vision is to connect all these clouds together into the </a:t>
            </a:r>
            <a:r>
              <a:rPr lang="en-GB" kern="1200" dirty="0" err="1" smtClean="0">
                <a:solidFill>
                  <a:schemeClr val="tx1"/>
                </a:solidFill>
                <a:effectLst/>
                <a:cs typeface="Arial" panose="020B0604020202020204" pitchFamily="34" charset="0"/>
              </a:rPr>
              <a:t>Intercloud</a:t>
            </a:r>
            <a:r>
              <a:rPr lang="en-GB" kern="1200" dirty="0" smtClean="0">
                <a:solidFill>
                  <a:schemeClr val="tx1"/>
                </a:solidFill>
                <a:effectLst/>
                <a:cs typeface="Arial" panose="020B0604020202020204" pitchFamily="34" charset="0"/>
              </a:rPr>
              <a:t> - whether private, public , or hybrid through technology and innovation</a:t>
            </a:r>
          </a:p>
          <a:p>
            <a:pPr marL="171450" indent="-171450">
              <a:buFont typeface="Arial" panose="020B0604020202020204" pitchFamily="34" charset="0"/>
              <a:buChar char="•"/>
            </a:pPr>
            <a:endParaRPr lang="en-GB" dirty="0" smtClean="0">
              <a:cs typeface="Arial" panose="020B0604020202020204" pitchFamily="34" charset="0"/>
            </a:endParaRPr>
          </a:p>
          <a:p>
            <a:pPr marL="171450" indent="-171450">
              <a:buFont typeface="Arial" panose="020B0604020202020204" pitchFamily="34" charset="0"/>
              <a:buChar char="•"/>
            </a:pPr>
            <a:r>
              <a:rPr lang="en-GB" dirty="0" err="1" smtClean="0">
                <a:cs typeface="Arial" panose="020B0604020202020204" pitchFamily="34" charset="0"/>
              </a:rPr>
              <a:t>Intercloud</a:t>
            </a:r>
            <a:r>
              <a:rPr lang="en-GB" dirty="0" smtClean="0">
                <a:cs typeface="Arial" panose="020B0604020202020204" pitchFamily="34" charset="0"/>
              </a:rPr>
              <a:t> is going to connect these clouds together in the same way we connected data together.</a:t>
            </a:r>
          </a:p>
          <a:p>
            <a:pPr marL="171450" indent="-171450">
              <a:buFont typeface="Arial" panose="020B0604020202020204" pitchFamily="34" charset="0"/>
              <a:buChar char="•"/>
            </a:pPr>
            <a:endParaRPr lang="en-GB" baseline="0" dirty="0" smtClean="0">
              <a:cs typeface="Arial" panose="020B0604020202020204" pitchFamily="34" charset="0"/>
            </a:endParaRPr>
          </a:p>
          <a:p>
            <a:pPr marL="285750" marR="0" lvl="1" indent="-285750" algn="l" defTabSz="60941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kern="1200" dirty="0" smtClean="0">
                <a:solidFill>
                  <a:schemeClr val="tx1"/>
                </a:solidFill>
                <a:effectLst/>
                <a:latin typeface="Arial" panose="020B0604020202020204" pitchFamily="34" charset="0"/>
                <a:cs typeface="Arial" panose="020B0604020202020204" pitchFamily="34" charset="0"/>
              </a:rPr>
              <a:t>No one cloud model or single cloud approach, such as the massively scalable clouds from Amazon, Google or Microsoft will win alone in this space</a:t>
            </a:r>
          </a:p>
        </p:txBody>
      </p:sp>
      <p:sp>
        <p:nvSpPr>
          <p:cNvPr id="4" name="Slide Number Placeholder 3"/>
          <p:cNvSpPr>
            <a:spLocks noGrp="1"/>
          </p:cNvSpPr>
          <p:nvPr>
            <p:ph type="sldNum" sz="quarter" idx="10"/>
          </p:nvPr>
        </p:nvSpPr>
        <p:spPr/>
        <p:txBody>
          <a:bodyPr/>
          <a:lstStyle/>
          <a:p>
            <a:fld id="{7B2FCB79-2C0C-F84D-A224-30C295992FCE}" type="slidenum">
              <a:rPr lang="en-US" smtClean="0">
                <a:solidFill>
                  <a:srgbClr val="000000"/>
                </a:solidFill>
              </a:rPr>
              <a:pPr/>
              <a:t>61</a:t>
            </a:fld>
            <a:endParaRPr lang="en-US">
              <a:solidFill>
                <a:srgbClr val="000000"/>
              </a:solidFill>
            </a:endParaRPr>
          </a:p>
        </p:txBody>
      </p:sp>
    </p:spTree>
    <p:extLst>
      <p:ext uri="{BB962C8B-B14F-4D97-AF65-F5344CB8AC3E}">
        <p14:creationId xmlns:p14="http://schemas.microsoft.com/office/powerpoint/2010/main" val="27799740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Ovale</a:t>
            </a:r>
            <a:r>
              <a:rPr lang="en-US" dirty="0" smtClean="0"/>
              <a:t> software …. Look at Rob’s Slide (homogeneous .. Etc..)</a:t>
            </a:r>
          </a:p>
          <a:p>
            <a:r>
              <a:rPr lang="en-US" dirty="0" smtClean="0"/>
              <a:t>Deepu slides – more providers etc… add other service providers </a:t>
            </a:r>
            <a:endParaRPr lang="en-US" dirty="0"/>
          </a:p>
        </p:txBody>
      </p:sp>
      <p:sp>
        <p:nvSpPr>
          <p:cNvPr id="4" name="Slide Number Placeholder 3"/>
          <p:cNvSpPr>
            <a:spLocks noGrp="1"/>
          </p:cNvSpPr>
          <p:nvPr>
            <p:ph type="sldNum" sz="quarter" idx="10"/>
          </p:nvPr>
        </p:nvSpPr>
        <p:spPr/>
        <p:txBody>
          <a:bodyPr/>
          <a:lstStyle/>
          <a:p>
            <a:fld id="{2CB12280-BCF9-4D5D-96BF-18A4B4746201}" type="slidenum">
              <a:rPr lang="en-US" smtClean="0">
                <a:solidFill>
                  <a:srgbClr val="000000"/>
                </a:solidFill>
              </a:rPr>
              <a:pPr/>
              <a:t>63</a:t>
            </a:fld>
            <a:endParaRPr lang="en-US">
              <a:solidFill>
                <a:srgbClr val="000000"/>
              </a:solidFill>
            </a:endParaRPr>
          </a:p>
        </p:txBody>
      </p:sp>
    </p:spTree>
    <p:extLst>
      <p:ext uri="{BB962C8B-B14F-4D97-AF65-F5344CB8AC3E}">
        <p14:creationId xmlns:p14="http://schemas.microsoft.com/office/powerpoint/2010/main" val="26559150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latin typeface="+mn-lt"/>
              </a:rPr>
              <a:t>Management tools and products are what will simplify the definition and deployment of these policies while providing automation, management and control.  Cisco has a number of management tools available that are closer to the infrastructure or at level where infrastructure begins to come together.  For instance, UCS Manager, discussed earlier in the presentation, brings together networking, computing and storage managers in the configuring UCS and UCS </a:t>
            </a:r>
            <a:r>
              <a:rPr lang="en-US" dirty="0" err="1">
                <a:latin typeface="+mn-lt"/>
              </a:rPr>
              <a:t>Invicta</a:t>
            </a:r>
            <a:r>
              <a:rPr lang="en-US" dirty="0">
                <a:latin typeface="+mn-lt"/>
              </a:rPr>
              <a:t>.  Network managers will be able to leverage the APIC for policy configuration of the network elements. For IT groups that want to bring all of these components under one pane of glass, UCS Director provides the automation of the entire IT infrastructure through APIs into UCS Manager and the APIC.  For many IT groups, this is the limit of what they might need to do.  For customers who want to take the next step into a building and delivering cloud services, Intelligent Automation for Cloud delivers the portal, service catalogue and orchestration elements for delivery of cloud services.</a:t>
            </a:r>
          </a:p>
        </p:txBody>
      </p:sp>
      <p:sp>
        <p:nvSpPr>
          <p:cNvPr id="4" name="Slide Number Placeholder 3"/>
          <p:cNvSpPr>
            <a:spLocks noGrp="1"/>
          </p:cNvSpPr>
          <p:nvPr>
            <p:ph type="sldNum" sz="quarter" idx="10"/>
          </p:nvPr>
        </p:nvSpPr>
        <p:spPr/>
        <p:txBody>
          <a:bodyPr/>
          <a:lstStyle/>
          <a:p>
            <a:fld id="{9C82A16C-4281-D140-8535-6604859EA9C4}" type="slidenum">
              <a:rPr lang="en-US" smtClean="0">
                <a:solidFill>
                  <a:prstClr val="black"/>
                </a:solidFill>
                <a:latin typeface="Calibri"/>
              </a:rPr>
              <a:pPr/>
              <a:t>64</a:t>
            </a:fld>
            <a:endParaRPr lang="en-US">
              <a:solidFill>
                <a:prstClr val="black"/>
              </a:solidFill>
              <a:latin typeface="Calibri"/>
            </a:endParaRPr>
          </a:p>
        </p:txBody>
      </p:sp>
    </p:spTree>
    <p:extLst>
      <p:ext uri="{BB962C8B-B14F-4D97-AF65-F5344CB8AC3E}">
        <p14:creationId xmlns:p14="http://schemas.microsoft.com/office/powerpoint/2010/main" val="32356425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solidFill>
                  <a:srgbClr val="000000"/>
                </a:solidFill>
              </a:rPr>
              <a:pPr/>
              <a:t>67</a:t>
            </a:fld>
            <a:endParaRPr lang="en-US">
              <a:solidFill>
                <a:srgbClr val="000000"/>
              </a:solidFill>
            </a:endParaRPr>
          </a:p>
        </p:txBody>
      </p:sp>
    </p:spTree>
    <p:extLst>
      <p:ext uri="{BB962C8B-B14F-4D97-AF65-F5344CB8AC3E}">
        <p14:creationId xmlns:p14="http://schemas.microsoft.com/office/powerpoint/2010/main" val="36721652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endParaRPr lang="en-US" sz="1200" b="1" kern="1200" dirty="0" smtClean="0">
              <a:solidFill>
                <a:schemeClr val="tx1"/>
              </a:solidFill>
              <a:effectLst/>
              <a:ea typeface="+mn-ea"/>
              <a:cs typeface="+mn-cs"/>
            </a:endParaRPr>
          </a:p>
          <a:p>
            <a:r>
              <a:rPr lang="en-US" sz="1200" kern="1200" dirty="0" smtClean="0">
                <a:solidFill>
                  <a:schemeClr val="tx1"/>
                </a:solidFill>
                <a:effectLst/>
                <a:latin typeface="Arial" panose="020B0604020202020204" pitchFamily="34" charset="0"/>
                <a:ea typeface="+mn-ea"/>
                <a:cs typeface="+mn-cs"/>
              </a:rPr>
              <a:t>We are implementing our strategy by enabling businesses and service providers to build hybrid-ready private clouds, by offering ready-to-consume public cloud services, and by combining public and private clouds through the Cisco® </a:t>
            </a:r>
            <a:r>
              <a:rPr lang="en-US" sz="1200" kern="1200" dirty="0" err="1" smtClean="0">
                <a:solidFill>
                  <a:schemeClr val="tx1"/>
                </a:solidFill>
                <a:effectLst/>
                <a:latin typeface="Arial" panose="020B0604020202020204" pitchFamily="34" charset="0"/>
                <a:ea typeface="+mn-ea"/>
                <a:cs typeface="+mn-cs"/>
              </a:rPr>
              <a:t>Intercloud</a:t>
            </a:r>
            <a:r>
              <a:rPr lang="en-US" sz="1200" kern="1200" dirty="0" smtClean="0">
                <a:solidFill>
                  <a:schemeClr val="tx1"/>
                </a:solidFill>
                <a:effectLst/>
                <a:latin typeface="Arial" panose="020B0604020202020204" pitchFamily="34" charset="0"/>
                <a:ea typeface="+mn-ea"/>
                <a:cs typeface="+mn-cs"/>
              </a:rPr>
              <a:t> suite of solutions. We intend to provide you with increased business agility, innovation, and efficiency while reducing </a:t>
            </a:r>
            <a:r>
              <a:rPr lang="en-US" sz="1200" kern="1200" dirty="0" err="1" smtClean="0">
                <a:solidFill>
                  <a:schemeClr val="tx1"/>
                </a:solidFill>
                <a:effectLst/>
                <a:latin typeface="Arial" panose="020B0604020202020204" pitchFamily="34" charset="0"/>
                <a:ea typeface="+mn-ea"/>
                <a:cs typeface="+mn-cs"/>
              </a:rPr>
              <a:t>TCO</a:t>
            </a:r>
            <a:r>
              <a:rPr lang="en-US" sz="1200" kern="1200" dirty="0" smtClean="0">
                <a:solidFill>
                  <a:schemeClr val="tx1"/>
                </a:solidFill>
                <a:effectLst/>
                <a:latin typeface="Arial" panose="020B0604020202020204" pitchFamily="34" charset="0"/>
                <a:ea typeface="+mn-ea"/>
                <a:cs typeface="+mn-cs"/>
              </a:rPr>
              <a:t> and risk.</a:t>
            </a:r>
          </a:p>
          <a:p>
            <a:r>
              <a:rPr lang="en-US" sz="1200" kern="1200" dirty="0" smtClean="0">
                <a:solidFill>
                  <a:schemeClr val="tx1"/>
                </a:solidFill>
                <a:effectLst/>
                <a:latin typeface="Arial" panose="020B0604020202020204" pitchFamily="34" charset="0"/>
                <a:ea typeface="+mn-ea"/>
                <a:cs typeface="+mn-cs"/>
              </a:rPr>
              <a:t> </a:t>
            </a:r>
          </a:p>
          <a:p>
            <a:r>
              <a:rPr lang="en-US" sz="1200" kern="1200" dirty="0" smtClean="0">
                <a:solidFill>
                  <a:schemeClr val="tx1"/>
                </a:solidFill>
                <a:effectLst/>
                <a:latin typeface="Arial" panose="020B0604020202020204" pitchFamily="34" charset="0"/>
                <a:ea typeface="+mn-ea"/>
                <a:cs typeface="+mn-cs"/>
              </a:rPr>
              <a:t>Our cloud offerings are being delivered with a distributed network and security architecture designed for high-value application workloads, real-time analytics, and excellent scalability. We will capitalize on our partner-centric approach with deep and broad partner relationships to deliver differentiated cloud services. Cisco is focused on the industry-unique combination and integration of the following key areas that will drive differentiation for our cloud offerings:</a:t>
            </a:r>
          </a:p>
          <a:p>
            <a:r>
              <a:rPr lang="en-US" sz="1200" kern="1200" dirty="0" smtClean="0">
                <a:solidFill>
                  <a:schemeClr val="tx1"/>
                </a:solidFill>
                <a:effectLst/>
                <a:latin typeface="Arial" panose="020B0604020202020204" pitchFamily="34" charset="0"/>
                <a:ea typeface="+mn-ea"/>
                <a:cs typeface="+mn-cs"/>
              </a:rPr>
              <a:t> </a:t>
            </a:r>
          </a:p>
          <a:p>
            <a:pPr lvl="0"/>
            <a:r>
              <a:rPr lang="en-US" sz="1200" kern="1200" dirty="0" smtClean="0">
                <a:solidFill>
                  <a:schemeClr val="tx1"/>
                </a:solidFill>
                <a:effectLst/>
                <a:latin typeface="Arial" panose="020B0604020202020204" pitchFamily="34" charset="0"/>
                <a:ea typeface="+mn-ea"/>
                <a:cs typeface="+mn-cs"/>
              </a:rPr>
              <a:t>Choice of consumption models: Choose how to deploy cloud capabilities based on your own applications, </a:t>
            </a:r>
            <a:r>
              <a:rPr lang="en-US" sz="1200" kern="1200" dirty="0" err="1" smtClean="0">
                <a:solidFill>
                  <a:schemeClr val="tx1"/>
                </a:solidFill>
                <a:effectLst/>
                <a:latin typeface="Arial" panose="020B0604020202020204" pitchFamily="34" charset="0"/>
                <a:ea typeface="+mn-ea"/>
                <a:cs typeface="+mn-cs"/>
              </a:rPr>
              <a:t>SLAs</a:t>
            </a:r>
            <a:r>
              <a:rPr lang="en-US" sz="1200" kern="1200" dirty="0" smtClean="0">
                <a:solidFill>
                  <a:schemeClr val="tx1"/>
                </a:solidFill>
                <a:effectLst/>
                <a:latin typeface="Arial" panose="020B0604020202020204" pitchFamily="34" charset="0"/>
                <a:ea typeface="+mn-ea"/>
                <a:cs typeface="+mn-cs"/>
              </a:rPr>
              <a:t>, security needs, and business objectives. You can build your own cloud, buy software as a service (SaaS), or select partner-hosted services from cloud providers, or take a hybrid IT approach and fuse on-premises and cloud resources. The Cisco Cloud portfolio and our extensive partner ecosystem are designed to increase your choices and support flexible cloud services sourcing strategies.</a:t>
            </a:r>
          </a:p>
          <a:p>
            <a:r>
              <a:rPr lang="en-US" sz="1200" kern="1200" dirty="0" smtClean="0">
                <a:solidFill>
                  <a:schemeClr val="tx1"/>
                </a:solidFill>
                <a:effectLst/>
                <a:latin typeface="Arial" panose="020B0604020202020204" pitchFamily="34" charset="0"/>
                <a:ea typeface="+mn-ea"/>
                <a:cs typeface="+mn-cs"/>
              </a:rPr>
              <a:t> </a:t>
            </a:r>
          </a:p>
          <a:p>
            <a:pPr lvl="0"/>
            <a:r>
              <a:rPr lang="en-US" sz="1200" kern="1200" dirty="0" err="1" smtClean="0">
                <a:solidFill>
                  <a:schemeClr val="tx1"/>
                </a:solidFill>
                <a:effectLst/>
                <a:latin typeface="Arial" panose="020B0604020202020204" pitchFamily="34" charset="0"/>
                <a:ea typeface="+mn-ea"/>
                <a:cs typeface="+mn-cs"/>
              </a:rPr>
              <a:t>Intercloud</a:t>
            </a:r>
            <a:r>
              <a:rPr lang="en-US" sz="1200" kern="1200" dirty="0" smtClean="0">
                <a:solidFill>
                  <a:schemeClr val="tx1"/>
                </a:solidFill>
                <a:effectLst/>
                <a:latin typeface="Arial" panose="020B0604020202020204" pitchFamily="34" charset="0"/>
                <a:ea typeface="+mn-ea"/>
                <a:cs typeface="+mn-cs"/>
              </a:rPr>
              <a:t> infrastructure: Successful clouds should rest on a modular, scalable, and fabric-based common platform for physical, virtual, and cloud services. A common platform simplifies operations and management capabilities. Open and secure </a:t>
            </a:r>
            <a:r>
              <a:rPr lang="en-US" sz="1200" kern="1200" dirty="0" err="1" smtClean="0">
                <a:solidFill>
                  <a:schemeClr val="tx1"/>
                </a:solidFill>
                <a:effectLst/>
                <a:latin typeface="Arial" panose="020B0604020202020204" pitchFamily="34" charset="0"/>
                <a:ea typeface="+mn-ea"/>
                <a:cs typeface="+mn-cs"/>
              </a:rPr>
              <a:t>Intercloud</a:t>
            </a:r>
            <a:r>
              <a:rPr lang="en-US" sz="1200" kern="1200" dirty="0" smtClean="0">
                <a:solidFill>
                  <a:schemeClr val="tx1"/>
                </a:solidFill>
                <a:effectLst/>
                <a:latin typeface="Arial" panose="020B0604020202020204" pitchFamily="34" charset="0"/>
                <a:ea typeface="+mn-ea"/>
                <a:cs typeface="+mn-cs"/>
              </a:rPr>
              <a:t> workload migration is also an important requirement. Cisco Integrated Infrastructure brings together best-in-class data center technologies to simplify and accelerate deployment of cloud services. Additionally, our policy-based unified platform—which includes Cisco Open Network Environment (ONE), service management and orchestration, provisioning, and element management—enables organizations to offer an application-centric platform for the development of cloud services.</a:t>
            </a:r>
          </a:p>
          <a:p>
            <a:r>
              <a:rPr lang="en-US" sz="1200" kern="1200" dirty="0" smtClean="0">
                <a:solidFill>
                  <a:schemeClr val="tx1"/>
                </a:solidFill>
                <a:effectLst/>
                <a:latin typeface="Arial" panose="020B0604020202020204" pitchFamily="34" charset="0"/>
                <a:ea typeface="+mn-ea"/>
                <a:cs typeface="+mn-cs"/>
              </a:rPr>
              <a:t> </a:t>
            </a:r>
          </a:p>
          <a:p>
            <a:pPr lvl="0"/>
            <a:r>
              <a:rPr lang="en-US" sz="1200" kern="1200" dirty="0" err="1" smtClean="0">
                <a:solidFill>
                  <a:schemeClr val="tx1"/>
                </a:solidFill>
                <a:effectLst/>
                <a:latin typeface="Arial" panose="020B0604020202020204" pitchFamily="34" charset="0"/>
                <a:ea typeface="+mn-ea"/>
                <a:cs typeface="+mn-cs"/>
              </a:rPr>
              <a:t>Intercloud</a:t>
            </a:r>
            <a:r>
              <a:rPr lang="en-US" sz="1200" kern="1200" dirty="0" smtClean="0">
                <a:solidFill>
                  <a:schemeClr val="tx1"/>
                </a:solidFill>
                <a:effectLst/>
                <a:latin typeface="Arial" panose="020B0604020202020204" pitchFamily="34" charset="0"/>
                <a:ea typeface="+mn-ea"/>
                <a:cs typeface="+mn-cs"/>
              </a:rPr>
              <a:t> applications: Demands from users and the benefits of the cloud are changing the way IT deploys applications. Businesses want the ability to enjoy the best of on-premises solutions and the best of the cloud. Cisco enables customers to use the best solutions, and extend them to all. Connect and collaborate your way—across multiple applications and platforms, using any consumption or deployment model, with confidence and without compromise. Cisco brings together clouds and fuses cloud-based applications with on-premises applications, making them manageable and secure. This is all about putting the power of the world of many clouds to work for you with industry-leading cloud-based collaboration, network management, and web security solutions.</a:t>
            </a:r>
          </a:p>
          <a:p>
            <a:r>
              <a:rPr lang="en-US" sz="1200" kern="1200" dirty="0" smtClean="0">
                <a:solidFill>
                  <a:schemeClr val="tx1"/>
                </a:solidFill>
                <a:effectLst/>
                <a:latin typeface="Arial" panose="020B0604020202020204" pitchFamily="34" charset="0"/>
                <a:ea typeface="+mn-ea"/>
                <a:cs typeface="+mn-cs"/>
              </a:rPr>
              <a:t> </a:t>
            </a:r>
          </a:p>
          <a:p>
            <a:pPr lvl="0"/>
            <a:r>
              <a:rPr lang="en-US" sz="1200" kern="1200" dirty="0" smtClean="0">
                <a:solidFill>
                  <a:schemeClr val="tx1"/>
                </a:solidFill>
                <a:effectLst/>
                <a:latin typeface="Arial" panose="020B0604020202020204" pitchFamily="34" charset="0"/>
                <a:ea typeface="+mn-ea"/>
                <a:cs typeface="+mn-cs"/>
              </a:rPr>
              <a:t>Interoperability and open standards: An open, standards-based approach to cloud gives you the opportunity to build on a robust ecosystem of industry-leading technologies and avoid being locked into a single vendor or platform. Through participation in </a:t>
            </a:r>
            <a:r>
              <a:rPr lang="en-US" sz="1200" kern="1200" dirty="0" err="1" smtClean="0">
                <a:solidFill>
                  <a:schemeClr val="tx1"/>
                </a:solidFill>
                <a:effectLst/>
                <a:latin typeface="Arial" panose="020B0604020202020204" pitchFamily="34" charset="0"/>
                <a:ea typeface="+mn-ea"/>
                <a:cs typeface="+mn-cs"/>
              </a:rPr>
              <a:t>OpenStack</a:t>
            </a:r>
            <a:r>
              <a:rPr lang="en-US" sz="1200" kern="1200" dirty="0" smtClean="0">
                <a:solidFill>
                  <a:schemeClr val="tx1"/>
                </a:solidFill>
                <a:effectLst/>
                <a:latin typeface="Arial" panose="020B0604020202020204" pitchFamily="34" charset="0"/>
                <a:ea typeface="+mn-ea"/>
                <a:cs typeface="+mn-cs"/>
              </a:rPr>
              <a:t>—a community-led open source project backed by thousands of community members and hundreds of strategic technology partners—Cisco enables a cloud platform that helps enterprises transform their data centers.</a:t>
            </a:r>
          </a:p>
          <a:p>
            <a:r>
              <a:rPr lang="en-US" sz="1200" kern="1200" dirty="0" smtClean="0">
                <a:solidFill>
                  <a:schemeClr val="tx1"/>
                </a:solidFill>
                <a:effectLst/>
                <a:latin typeface="Arial" panose="020B0604020202020204" pitchFamily="34" charset="0"/>
                <a:ea typeface="+mn-ea"/>
                <a:cs typeface="+mn-cs"/>
              </a:rPr>
              <a:t> </a:t>
            </a:r>
          </a:p>
          <a:p>
            <a:pPr lvl="0"/>
            <a:r>
              <a:rPr lang="en-US" sz="1200" kern="1200" dirty="0" smtClean="0">
                <a:solidFill>
                  <a:schemeClr val="tx1"/>
                </a:solidFill>
                <a:effectLst/>
                <a:latin typeface="Arial" panose="020B0604020202020204" pitchFamily="34" charset="0"/>
                <a:ea typeface="+mn-ea"/>
                <a:cs typeface="+mn-cs"/>
              </a:rPr>
              <a:t>Security: You require end-to-end security and you may have extensive compliance requirements across your cloud deployments—public, private, and hybrid. We can help you plan your cloud journey, identify “shadow” cloud deployments, reduce exposure to security risks, and securely extend your IT services across multiple clouds.</a:t>
            </a:r>
          </a:p>
          <a:p>
            <a:pPr lvl="0"/>
            <a:endParaRPr lang="en-US" sz="1200" kern="1200" dirty="0" smtClean="0">
              <a:solidFill>
                <a:schemeClr val="tx1"/>
              </a:solidFill>
              <a:effectLst/>
              <a:latin typeface="Arial" panose="020B0604020202020204" pitchFamily="34" charset="0"/>
              <a:ea typeface="+mn-ea"/>
              <a:cs typeface="+mn-cs"/>
            </a:endParaRPr>
          </a:p>
          <a:p>
            <a:pPr lvl="0"/>
            <a:r>
              <a:rPr lang="en-US" sz="1200" b="1" kern="1200" dirty="0" err="1" smtClean="0">
                <a:solidFill>
                  <a:schemeClr val="tx1"/>
                </a:solidFill>
                <a:effectLst/>
                <a:latin typeface="Arial" panose="020B0604020202020204" pitchFamily="34" charset="0"/>
                <a:ea typeface="+mn-ea"/>
                <a:cs typeface="+mn-cs"/>
              </a:rPr>
              <a:t>Intercloud</a:t>
            </a:r>
            <a:r>
              <a:rPr lang="en-US" sz="1200" b="1" kern="1200" dirty="0" smtClean="0">
                <a:solidFill>
                  <a:schemeClr val="tx1"/>
                </a:solidFill>
                <a:effectLst/>
                <a:latin typeface="Arial" panose="020B0604020202020204" pitchFamily="34" charset="0"/>
                <a:ea typeface="+mn-ea"/>
                <a:cs typeface="+mn-cs"/>
              </a:rPr>
              <a:t> Applications - </a:t>
            </a:r>
            <a:r>
              <a:rPr lang="en-US" sz="1200" kern="1200" dirty="0" smtClean="0">
                <a:solidFill>
                  <a:schemeClr val="tx1"/>
                </a:solidFill>
                <a:effectLst/>
                <a:latin typeface="Arial" panose="020B0604020202020204" pitchFamily="34" charset="0"/>
                <a:ea typeface="+mn-ea"/>
                <a:cs typeface="+mn-cs"/>
              </a:rPr>
              <a:t>We are a top Software as a Service (SaaS) vendor, and have been since 2007.</a:t>
            </a:r>
          </a:p>
          <a:p>
            <a:pPr lvl="0"/>
            <a:r>
              <a:rPr lang="en-US" sz="1200" b="1" kern="1200" dirty="0" err="1" smtClean="0">
                <a:solidFill>
                  <a:schemeClr val="tx1"/>
                </a:solidFill>
                <a:effectLst/>
                <a:latin typeface="Arial" panose="020B0604020202020204" pitchFamily="34" charset="0"/>
                <a:ea typeface="+mn-ea"/>
                <a:cs typeface="+mn-cs"/>
              </a:rPr>
              <a:t>Intercloud</a:t>
            </a:r>
            <a:r>
              <a:rPr lang="en-US" sz="1200" b="1" kern="1200" dirty="0" smtClean="0">
                <a:solidFill>
                  <a:schemeClr val="tx1"/>
                </a:solidFill>
                <a:effectLst/>
                <a:latin typeface="Arial" panose="020B0604020202020204" pitchFamily="34" charset="0"/>
                <a:ea typeface="+mn-ea"/>
                <a:cs typeface="+mn-cs"/>
              </a:rPr>
              <a:t> Infrastructure - </a:t>
            </a:r>
            <a:r>
              <a:rPr lang="en-US" sz="1200" kern="1200" dirty="0" smtClean="0">
                <a:solidFill>
                  <a:schemeClr val="tx1"/>
                </a:solidFill>
                <a:effectLst/>
                <a:latin typeface="Arial" panose="020B0604020202020204" pitchFamily="34" charset="0"/>
                <a:ea typeface="+mn-ea"/>
                <a:cs typeface="+mn-cs"/>
              </a:rPr>
              <a:t>We are the overall leader in the Cloud Infrastructure Equipment Market.</a:t>
            </a:r>
            <a:r>
              <a:rPr lang="en-US" sz="1200" b="1" kern="1200" dirty="0" smtClean="0">
                <a:solidFill>
                  <a:schemeClr val="tx1"/>
                </a:solidFill>
                <a:effectLst/>
                <a:latin typeface="Arial" panose="020B0604020202020204" pitchFamily="34" charset="0"/>
                <a:ea typeface="+mn-ea"/>
                <a:cs typeface="+mn-cs"/>
              </a:rPr>
              <a:t> </a:t>
            </a:r>
            <a:endParaRPr lang="en-US" sz="1200" kern="1200" dirty="0" smtClean="0">
              <a:solidFill>
                <a:schemeClr val="tx1"/>
              </a:solidFill>
              <a:effectLst/>
              <a:latin typeface="Arial" panose="020B0604020202020204" pitchFamily="34" charset="0"/>
              <a:ea typeface="+mn-ea"/>
              <a:cs typeface="+mn-cs"/>
            </a:endParaRPr>
          </a:p>
          <a:p>
            <a:pPr lvl="0"/>
            <a:r>
              <a:rPr lang="en-US" sz="1200" b="1" kern="1200" dirty="0" err="1" smtClean="0">
                <a:solidFill>
                  <a:schemeClr val="tx1"/>
                </a:solidFill>
                <a:effectLst/>
                <a:latin typeface="Arial" panose="020B0604020202020204" pitchFamily="34" charset="0"/>
                <a:ea typeface="+mn-ea"/>
                <a:cs typeface="+mn-cs"/>
              </a:rPr>
              <a:t>Intercloud</a:t>
            </a:r>
            <a:r>
              <a:rPr lang="en-US" sz="1200" b="1" kern="1200" dirty="0" smtClean="0">
                <a:solidFill>
                  <a:schemeClr val="tx1"/>
                </a:solidFill>
                <a:effectLst/>
                <a:latin typeface="Arial" panose="020B0604020202020204" pitchFamily="34" charset="0"/>
                <a:ea typeface="+mn-ea"/>
                <a:cs typeface="+mn-cs"/>
              </a:rPr>
              <a:t> Infrastructure - </a:t>
            </a:r>
            <a:r>
              <a:rPr lang="en-US" sz="1200" kern="1200" dirty="0" smtClean="0">
                <a:solidFill>
                  <a:schemeClr val="tx1"/>
                </a:solidFill>
                <a:effectLst/>
                <a:latin typeface="Arial" panose="020B0604020202020204" pitchFamily="34" charset="0"/>
                <a:ea typeface="+mn-ea"/>
                <a:cs typeface="+mn-cs"/>
              </a:rPr>
              <a:t>We enable open and highly-secure migration of cloud workloads across heterogeneous environments.</a:t>
            </a:r>
          </a:p>
          <a:p>
            <a:pPr lvl="0"/>
            <a:r>
              <a:rPr lang="en-US" sz="1200" b="1" kern="1200" dirty="0" err="1" smtClean="0">
                <a:solidFill>
                  <a:schemeClr val="tx1"/>
                </a:solidFill>
                <a:effectLst/>
                <a:latin typeface="Arial" panose="020B0604020202020204" pitchFamily="34" charset="0"/>
                <a:ea typeface="+mn-ea"/>
                <a:cs typeface="+mn-cs"/>
              </a:rPr>
              <a:t>Intercloud</a:t>
            </a:r>
            <a:r>
              <a:rPr lang="en-US" sz="1200" b="1" kern="1200" dirty="0" smtClean="0">
                <a:solidFill>
                  <a:schemeClr val="tx1"/>
                </a:solidFill>
                <a:effectLst/>
                <a:latin typeface="Arial" panose="020B0604020202020204" pitchFamily="34" charset="0"/>
                <a:ea typeface="+mn-ea"/>
                <a:cs typeface="+mn-cs"/>
              </a:rPr>
              <a:t> Infrastructure - </a:t>
            </a:r>
            <a:r>
              <a:rPr lang="en-US" sz="1200" kern="1200" dirty="0" smtClean="0">
                <a:solidFill>
                  <a:schemeClr val="tx1"/>
                </a:solidFill>
                <a:effectLst/>
                <a:latin typeface="Arial" panose="020B0604020202020204" pitchFamily="34" charset="0"/>
                <a:ea typeface="+mn-ea"/>
                <a:cs typeface="+mn-cs"/>
              </a:rPr>
              <a:t>We offer a unique application-centric, scalable, policy-based infrastructure strategy and portfolio to support cloud workloads.</a:t>
            </a:r>
          </a:p>
          <a:p>
            <a:pPr lvl="0"/>
            <a:r>
              <a:rPr lang="en-US" sz="1200" b="1" kern="1200" dirty="0" smtClean="0">
                <a:solidFill>
                  <a:schemeClr val="tx1"/>
                </a:solidFill>
                <a:effectLst/>
                <a:latin typeface="Arial" panose="020B0604020202020204" pitchFamily="34" charset="0"/>
                <a:ea typeface="+mn-ea"/>
                <a:cs typeface="+mn-cs"/>
              </a:rPr>
              <a:t>Security - </a:t>
            </a:r>
            <a:r>
              <a:rPr lang="en-US" sz="1200" kern="1200" dirty="0" smtClean="0">
                <a:solidFill>
                  <a:schemeClr val="tx1"/>
                </a:solidFill>
                <a:effectLst/>
                <a:latin typeface="Arial" panose="020B0604020202020204" pitchFamily="34" charset="0"/>
                <a:ea typeface="+mn-ea"/>
                <a:cs typeface="+mn-cs"/>
              </a:rPr>
              <a:t>We have a market-leading security portfolio for cloud.</a:t>
            </a:r>
          </a:p>
          <a:p>
            <a:pPr lvl="0"/>
            <a:r>
              <a:rPr lang="en-US" sz="1200" b="1" kern="1200" dirty="0" smtClean="0">
                <a:solidFill>
                  <a:schemeClr val="tx1"/>
                </a:solidFill>
                <a:effectLst/>
                <a:latin typeface="Arial" panose="020B0604020202020204" pitchFamily="34" charset="0"/>
                <a:ea typeface="+mn-ea"/>
                <a:cs typeface="+mn-cs"/>
              </a:rPr>
              <a:t>Open Standards and Interoperability - </a:t>
            </a:r>
            <a:r>
              <a:rPr lang="en-US" sz="1200" kern="1200" dirty="0" smtClean="0">
                <a:solidFill>
                  <a:schemeClr val="tx1"/>
                </a:solidFill>
                <a:effectLst/>
                <a:latin typeface="Arial" panose="020B0604020202020204" pitchFamily="34" charset="0"/>
                <a:ea typeface="+mn-ea"/>
                <a:cs typeface="+mn-cs"/>
              </a:rPr>
              <a:t>We are committed to Open Standards and Interoperability.</a:t>
            </a:r>
            <a:r>
              <a:rPr lang="en-US" sz="1200" b="1" kern="1200" dirty="0" smtClean="0">
                <a:solidFill>
                  <a:schemeClr val="tx1"/>
                </a:solidFill>
                <a:effectLst/>
                <a:latin typeface="Arial" panose="020B0604020202020204" pitchFamily="34" charset="0"/>
                <a:ea typeface="+mn-ea"/>
                <a:cs typeface="+mn-cs"/>
              </a:rPr>
              <a:t> </a:t>
            </a:r>
            <a:endParaRPr lang="en-US" sz="1200" kern="1200" dirty="0" smtClean="0">
              <a:solidFill>
                <a:schemeClr val="tx1"/>
              </a:solidFill>
              <a:effectLst/>
              <a:latin typeface="Arial" panose="020B0604020202020204" pitchFamily="34" charset="0"/>
              <a:ea typeface="+mn-ea"/>
              <a:cs typeface="+mn-cs"/>
            </a:endParaRPr>
          </a:p>
          <a:p>
            <a:pPr lvl="0"/>
            <a:r>
              <a:rPr lang="en-US" sz="1200" b="1" kern="1200" dirty="0" smtClean="0">
                <a:solidFill>
                  <a:schemeClr val="tx1"/>
                </a:solidFill>
                <a:effectLst/>
                <a:latin typeface="Arial" panose="020B0604020202020204" pitchFamily="34" charset="0"/>
                <a:ea typeface="+mn-ea"/>
                <a:cs typeface="+mn-cs"/>
              </a:rPr>
              <a:t>Open Standards and Interoperability - </a:t>
            </a:r>
            <a:r>
              <a:rPr lang="en-US" sz="1200" kern="1200" dirty="0" smtClean="0">
                <a:solidFill>
                  <a:schemeClr val="tx1"/>
                </a:solidFill>
                <a:effectLst/>
                <a:latin typeface="Arial" panose="020B0604020202020204" pitchFamily="34" charset="0"/>
                <a:ea typeface="+mn-ea"/>
                <a:cs typeface="+mn-cs"/>
              </a:rPr>
              <a:t>We apply our decades of experience and successful track record of connecting heterogeneous systems to the </a:t>
            </a:r>
            <a:r>
              <a:rPr lang="en-US" sz="1200" kern="1200" dirty="0" err="1" smtClean="0">
                <a:solidFill>
                  <a:schemeClr val="tx1"/>
                </a:solidFill>
                <a:effectLst/>
                <a:latin typeface="Arial" panose="020B0604020202020204" pitchFamily="34" charset="0"/>
                <a:ea typeface="+mn-ea"/>
                <a:cs typeface="+mn-cs"/>
              </a:rPr>
              <a:t>Intercloud</a:t>
            </a:r>
            <a:r>
              <a:rPr lang="en-US" sz="1200" kern="1200" dirty="0" smtClean="0">
                <a:solidFill>
                  <a:schemeClr val="tx1"/>
                </a:solidFill>
                <a:effectLst/>
                <a:latin typeface="Arial" panose="020B0604020202020204" pitchFamily="34" charset="0"/>
                <a:ea typeface="+mn-ea"/>
                <a:cs typeface="+mn-cs"/>
              </a:rPr>
              <a:t> — a connected cloud of clouds.</a:t>
            </a:r>
          </a:p>
          <a:p>
            <a:pPr lvl="0"/>
            <a:r>
              <a:rPr lang="en-US" sz="1200" b="1" kern="1200" dirty="0" smtClean="0">
                <a:solidFill>
                  <a:schemeClr val="tx1"/>
                </a:solidFill>
                <a:effectLst/>
                <a:latin typeface="Arial" panose="020B0604020202020204" pitchFamily="34" charset="0"/>
                <a:ea typeface="+mn-ea"/>
                <a:cs typeface="+mn-cs"/>
              </a:rPr>
              <a:t>Choice of consumption Models –</a:t>
            </a:r>
            <a:r>
              <a:rPr lang="en-US" sz="1200" kern="1200" dirty="0" smtClean="0">
                <a:solidFill>
                  <a:schemeClr val="tx1"/>
                </a:solidFill>
                <a:effectLst/>
                <a:latin typeface="Arial" panose="020B0604020202020204" pitchFamily="34" charset="0"/>
                <a:ea typeface="+mn-ea"/>
                <a:cs typeface="+mn-cs"/>
              </a:rPr>
              <a:t> Unlike other vendors we support quite well a range of private/hybrid/public cloud deployments and a partner ecosystem along with them</a:t>
            </a:r>
          </a:p>
          <a:p>
            <a:pPr lvl="0"/>
            <a:endParaRPr lang="en-US" sz="1200" kern="1200" dirty="0" smtClean="0">
              <a:solidFill>
                <a:schemeClr val="tx1"/>
              </a:solidFill>
              <a:effectLst/>
              <a:latin typeface="Arial" panose="020B0604020202020204" pitchFamily="34" charset="0"/>
              <a:ea typeface="+mn-ea"/>
              <a:cs typeface="+mn-cs"/>
            </a:endParaRPr>
          </a:p>
          <a:p>
            <a:pPr lvl="0"/>
            <a:endParaRPr lang="en-US" sz="1200" b="1" kern="1200" dirty="0" smtClean="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E8438005-C9FE-421C-B26E-39E46AD95281}"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29774700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Forrester evaluation was based on 62</a:t>
            </a:r>
            <a:r>
              <a:rPr lang="en-US" baseline="0" dirty="0" smtClean="0"/>
              <a:t> different in-depth criteria, and included more than 100 customer interviews.</a:t>
            </a:r>
            <a:endParaRPr lang="en-US" dirty="0" smtClean="0"/>
          </a:p>
          <a:p>
            <a:endParaRPr lang="en-US" dirty="0" smtClean="0"/>
          </a:p>
          <a:p>
            <a:r>
              <a:rPr lang="en-US" dirty="0" smtClean="0"/>
              <a:t>Forrester</a:t>
            </a:r>
            <a:r>
              <a:rPr lang="en-US" baseline="0" dirty="0" smtClean="0"/>
              <a:t> e</a:t>
            </a:r>
            <a:r>
              <a:rPr lang="en-US" dirty="0" smtClean="0"/>
              <a:t>valuated 10 leading commercial</a:t>
            </a:r>
            <a:r>
              <a:rPr lang="en-US" baseline="0" dirty="0" smtClean="0"/>
              <a:t> software solutions for private cloud (does not include hardware infrastructure or embedded software).</a:t>
            </a:r>
            <a:endParaRPr lang="en-US" dirty="0" smtClean="0"/>
          </a:p>
          <a:p>
            <a:endParaRPr lang="en-US" dirty="0" smtClean="0"/>
          </a:p>
          <a:p>
            <a:r>
              <a:rPr lang="en-US" dirty="0" smtClean="0"/>
              <a:t>Cisco was clearly</a:t>
            </a:r>
            <a:r>
              <a:rPr lang="en-US" baseline="0" dirty="0" smtClean="0"/>
              <a:t> the leader for strategy: “… it is </a:t>
            </a:r>
            <a:r>
              <a:rPr lang="en-US" sz="1200" kern="1200" dirty="0" smtClean="0">
                <a:solidFill>
                  <a:schemeClr val="tx1"/>
                </a:solidFill>
                <a:ea typeface="+mn-ea"/>
                <a:cs typeface="+mn-cs"/>
              </a:rPr>
              <a:t>Cisco's strong road map and strategic vision that earns it top marks for strategy”</a:t>
            </a:r>
          </a:p>
          <a:p>
            <a:endParaRPr lang="en-US" sz="1200" kern="1200" baseline="0" dirty="0" smtClean="0">
              <a:solidFill>
                <a:schemeClr val="tx1"/>
              </a:solidFill>
              <a:ea typeface="+mn-ea"/>
              <a:cs typeface="+mn-cs"/>
            </a:endParaRPr>
          </a:p>
          <a:p>
            <a:r>
              <a:rPr lang="en-US" sz="1200" kern="1200" baseline="0" dirty="0" smtClean="0">
                <a:solidFill>
                  <a:schemeClr val="tx1"/>
                </a:solidFill>
                <a:ea typeface="+mn-ea"/>
                <a:cs typeface="+mn-cs"/>
              </a:rPr>
              <a:t>Cisco tied for #3 (with BMC) in current offering, just behind HP and Microsoft. The report e</a:t>
            </a:r>
            <a:r>
              <a:rPr lang="en-US" baseline="0" dirty="0" smtClean="0"/>
              <a:t>valuated Cisco IAC version 3.1.1 and Cisco UCS Director version 3.4.1. New versions of both products make our current offering stronger than the versions evaluated a couple of quarters ago. </a:t>
            </a:r>
          </a:p>
          <a:p>
            <a:endParaRPr lang="en-US" baseline="0" dirty="0" smtClean="0"/>
          </a:p>
          <a:p>
            <a:r>
              <a:rPr lang="en-US" baseline="0" dirty="0" smtClean="0"/>
              <a:t>Cisco was ranked significantly higher than IBM, VMware, CA, Citrix, and others.</a:t>
            </a:r>
          </a:p>
        </p:txBody>
      </p:sp>
      <p:sp>
        <p:nvSpPr>
          <p:cNvPr id="4" name="Slide Number Placeholder 3"/>
          <p:cNvSpPr>
            <a:spLocks noGrp="1"/>
          </p:cNvSpPr>
          <p:nvPr>
            <p:ph type="sldNum" sz="quarter" idx="10"/>
          </p:nvPr>
        </p:nvSpPr>
        <p:spPr/>
        <p:txBody>
          <a:bodyPr/>
          <a:lstStyle/>
          <a:p>
            <a:fld id="{435D897D-822D-46D6-8D03-2CD8FBD9CC37}" type="slidenum">
              <a:rPr lang="en-US" smtClean="0">
                <a:solidFill>
                  <a:srgbClr val="000000"/>
                </a:solidFill>
              </a:rPr>
              <a:pPr/>
              <a:t>69</a:t>
            </a:fld>
            <a:endParaRPr lang="en-US">
              <a:solidFill>
                <a:srgbClr val="000000"/>
              </a:solidFill>
            </a:endParaRPr>
          </a:p>
        </p:txBody>
      </p:sp>
    </p:spTree>
    <p:extLst>
      <p:ext uri="{BB962C8B-B14F-4D97-AF65-F5344CB8AC3E}">
        <p14:creationId xmlns:p14="http://schemas.microsoft.com/office/powerpoint/2010/main" val="7513146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a:t>
            </a:r>
            <a:r>
              <a:rPr lang="en-US" baseline="0" dirty="0" smtClean="0"/>
              <a:t> 25</a:t>
            </a:r>
            <a:endParaRPr lang="en-US" dirty="0"/>
          </a:p>
        </p:txBody>
      </p:sp>
      <p:sp>
        <p:nvSpPr>
          <p:cNvPr id="4" name="Slide Number Placeholder 3"/>
          <p:cNvSpPr>
            <a:spLocks noGrp="1"/>
          </p:cNvSpPr>
          <p:nvPr>
            <p:ph type="sldNum" sz="quarter" idx="10"/>
          </p:nvPr>
        </p:nvSpPr>
        <p:spPr/>
        <p:txBody>
          <a:bodyPr/>
          <a:lstStyle/>
          <a:p>
            <a:fld id="{E8438005-C9FE-421C-B26E-39E46AD95281}" type="slidenum">
              <a:rPr lang="en-US" smtClean="0">
                <a:solidFill>
                  <a:prstClr val="black"/>
                </a:solidFill>
              </a:rPr>
              <a:pPr/>
              <a:t>70</a:t>
            </a:fld>
            <a:endParaRPr lang="en-US" dirty="0">
              <a:solidFill>
                <a:prstClr val="black"/>
              </a:solidFill>
            </a:endParaRPr>
          </a:p>
        </p:txBody>
      </p:sp>
    </p:spTree>
    <p:extLst>
      <p:ext uri="{BB962C8B-B14F-4D97-AF65-F5344CB8AC3E}">
        <p14:creationId xmlns:p14="http://schemas.microsoft.com/office/powerpoint/2010/main" val="1950634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438005-C9FE-421C-B26E-39E46AD95281}"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9001663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a:t>
            </a:r>
            <a:r>
              <a:rPr lang="en-US" baseline="0" dirty="0" smtClean="0"/>
              <a:t> 25</a:t>
            </a:r>
            <a:endParaRPr lang="en-US" dirty="0"/>
          </a:p>
        </p:txBody>
      </p:sp>
      <p:sp>
        <p:nvSpPr>
          <p:cNvPr id="4" name="Slide Number Placeholder 3"/>
          <p:cNvSpPr>
            <a:spLocks noGrp="1"/>
          </p:cNvSpPr>
          <p:nvPr>
            <p:ph type="sldNum" sz="quarter" idx="10"/>
          </p:nvPr>
        </p:nvSpPr>
        <p:spPr/>
        <p:txBody>
          <a:bodyPr/>
          <a:lstStyle/>
          <a:p>
            <a:fld id="{E8438005-C9FE-421C-B26E-39E46AD95281}" type="slidenum">
              <a:rPr lang="en-US" smtClean="0">
                <a:solidFill>
                  <a:prstClr val="black"/>
                </a:solidFill>
              </a:rPr>
              <a:pPr/>
              <a:t>78</a:t>
            </a:fld>
            <a:endParaRPr lang="en-US" dirty="0">
              <a:solidFill>
                <a:prstClr val="black"/>
              </a:solidFill>
            </a:endParaRPr>
          </a:p>
        </p:txBody>
      </p:sp>
    </p:spTree>
    <p:extLst>
      <p:ext uri="{BB962C8B-B14F-4D97-AF65-F5344CB8AC3E}">
        <p14:creationId xmlns:p14="http://schemas.microsoft.com/office/powerpoint/2010/main" val="19506349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5793">
              <a:defRPr/>
            </a:pPr>
            <a:r>
              <a:rPr lang="en-US" dirty="0" smtClean="0"/>
              <a:t>Spectrum of choice</a:t>
            </a:r>
            <a:endParaRPr lang="en-US" baseline="0" dirty="0" smtClean="0"/>
          </a:p>
          <a:p>
            <a:pPr defTabSz="895793">
              <a:defRPr/>
            </a:pPr>
            <a:endParaRPr lang="en-US" dirty="0" smtClean="0"/>
          </a:p>
        </p:txBody>
      </p:sp>
      <p:sp>
        <p:nvSpPr>
          <p:cNvPr id="4" name="Slide Number Placeholder 3"/>
          <p:cNvSpPr>
            <a:spLocks noGrp="1"/>
          </p:cNvSpPr>
          <p:nvPr>
            <p:ph type="sldNum" sz="quarter" idx="10"/>
          </p:nvPr>
        </p:nvSpPr>
        <p:spPr/>
        <p:txBody>
          <a:bodyPr/>
          <a:lstStyle/>
          <a:p>
            <a:fld id="{E8438005-C9FE-421C-B26E-39E46AD95281}" type="slidenum">
              <a:rPr lang="en-US" smtClean="0">
                <a:solidFill>
                  <a:prstClr val="black"/>
                </a:solidFill>
                <a:latin typeface="Calibri"/>
              </a:rPr>
              <a:pPr/>
              <a:t>79</a:t>
            </a:fld>
            <a:endParaRPr lang="en-US" dirty="0">
              <a:solidFill>
                <a:prstClr val="black"/>
              </a:solidFill>
              <a:latin typeface="Calibri"/>
            </a:endParaRPr>
          </a:p>
        </p:txBody>
      </p:sp>
    </p:spTree>
    <p:extLst>
      <p:ext uri="{BB962C8B-B14F-4D97-AF65-F5344CB8AC3E}">
        <p14:creationId xmlns:p14="http://schemas.microsoft.com/office/powerpoint/2010/main" val="10532957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Depending on where you are in your cloud journey, we can help in several ways:</a:t>
            </a:r>
          </a:p>
          <a:p>
            <a:pPr>
              <a:defRPr/>
            </a:pPr>
            <a:r>
              <a:rPr lang="en-US" b="1" dirty="0"/>
              <a:t>STRATEGY SERVICE FOR CLOUD</a:t>
            </a:r>
          </a:p>
          <a:p>
            <a:pPr marL="171450" indent="-171450">
              <a:buFont typeface="Arial" panose="020B0604020202020204" pitchFamily="34" charset="0"/>
              <a:buChar char="•"/>
              <a:defRPr/>
            </a:pPr>
            <a:r>
              <a:rPr lang="en-US" dirty="0" smtClean="0"/>
              <a:t>We </a:t>
            </a:r>
            <a:r>
              <a:rPr lang="en-US" dirty="0"/>
              <a:t>can guide you in defining the right cloud strategy for your business. We discuss your enterprise’s readiness and priorities for cloud, and identify gaps and actions to work towards your desired state business objectives. </a:t>
            </a:r>
          </a:p>
          <a:p>
            <a:pPr>
              <a:defRPr/>
            </a:pPr>
            <a:r>
              <a:rPr lang="en-US" b="1" dirty="0"/>
              <a:t>DATA CENTER OPTIMIZATION </a:t>
            </a:r>
            <a:r>
              <a:rPr lang="en-US" b="1" dirty="0" smtClean="0"/>
              <a:t>SERVICE</a:t>
            </a:r>
          </a:p>
          <a:p>
            <a:pPr marL="171450" indent="-171450">
              <a:buFont typeface="Arial" panose="020B0604020202020204" pitchFamily="34" charset="0"/>
              <a:buChar char="•"/>
              <a:defRPr/>
            </a:pPr>
            <a:r>
              <a:rPr lang="en-US" dirty="0" smtClean="0"/>
              <a:t>If </a:t>
            </a:r>
            <a:r>
              <a:rPr lang="en-US" dirty="0"/>
              <a:t>you have top priorities around cost reduction and are unable to invest in new projects until those are taken care of, our engineers can help you analyze the performance data and configurations of your data center and associated technologies and provide strategic guidance, to retune the data center and avoid network incidents; overall, improving your data center infrastructure and driving costs down. </a:t>
            </a:r>
          </a:p>
          <a:p>
            <a:pPr>
              <a:defRPr/>
            </a:pPr>
            <a:r>
              <a:rPr lang="en-US" b="1" dirty="0"/>
              <a:t>ASSESSMENT SERVICE FOR CLOUD </a:t>
            </a:r>
            <a:r>
              <a:rPr lang="en-US" b="1" dirty="0" smtClean="0"/>
              <a:t>CONSUMPTION</a:t>
            </a:r>
          </a:p>
          <a:p>
            <a:pPr marL="171450" indent="-171450">
              <a:buFont typeface="Arial" panose="020B0604020202020204" pitchFamily="34" charset="0"/>
              <a:buChar char="•"/>
              <a:defRPr/>
            </a:pPr>
            <a:r>
              <a:rPr lang="en-US" dirty="0" smtClean="0"/>
              <a:t>Is </a:t>
            </a:r>
            <a:r>
              <a:rPr lang="en-US" dirty="0"/>
              <a:t>your company </a:t>
            </a:r>
            <a:r>
              <a:rPr lang="en-US" dirty="0" smtClean="0"/>
              <a:t>using </a:t>
            </a:r>
            <a:r>
              <a:rPr lang="en-US" dirty="0"/>
              <a:t>public clouds, but you have limited visibility and control to do much about it? We can help provide a complete picture of your public cloud usage</a:t>
            </a:r>
            <a:r>
              <a:rPr lang="en-US" dirty="0" smtClean="0"/>
              <a:t>, enabling </a:t>
            </a:r>
            <a:r>
              <a:rPr lang="en-US" dirty="0"/>
              <a:t>informed decisions to mitigate risk, manage costs, and increase business </a:t>
            </a:r>
            <a:r>
              <a:rPr lang="en-US" dirty="0" smtClean="0"/>
              <a:t>agility.</a:t>
            </a:r>
          </a:p>
        </p:txBody>
      </p:sp>
      <p:sp>
        <p:nvSpPr>
          <p:cNvPr id="4" name="Slide Number Placeholder 3"/>
          <p:cNvSpPr>
            <a:spLocks noGrp="1"/>
          </p:cNvSpPr>
          <p:nvPr>
            <p:ph type="sldNum" sz="quarter" idx="10"/>
          </p:nvPr>
        </p:nvSpPr>
        <p:spPr/>
        <p:txBody>
          <a:bodyPr/>
          <a:lstStyle/>
          <a:p>
            <a:fld id="{7B2FCB79-2C0C-F84D-A224-30C295992FCE}" type="slidenum">
              <a:rPr lang="en-US" smtClean="0">
                <a:solidFill>
                  <a:prstClr val="black"/>
                </a:solidFill>
                <a:latin typeface="Calibri"/>
              </a:rPr>
              <a:pPr/>
              <a:t>81</a:t>
            </a:fld>
            <a:endParaRPr lang="en-US" dirty="0">
              <a:solidFill>
                <a:prstClr val="black"/>
              </a:solidFill>
              <a:latin typeface="Calibri"/>
            </a:endParaRPr>
          </a:p>
        </p:txBody>
      </p:sp>
    </p:spTree>
    <p:extLst>
      <p:ext uri="{BB962C8B-B14F-4D97-AF65-F5344CB8AC3E}">
        <p14:creationId xmlns:p14="http://schemas.microsoft.com/office/powerpoint/2010/main" val="15565294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mj-lt"/>
              <a:buNone/>
            </a:pPr>
            <a:endParaRPr lang="en-US" dirty="0" smtClean="0"/>
          </a:p>
        </p:txBody>
      </p:sp>
      <p:sp>
        <p:nvSpPr>
          <p:cNvPr id="4" name="Slide Number Placeholder 3"/>
          <p:cNvSpPr>
            <a:spLocks noGrp="1"/>
          </p:cNvSpPr>
          <p:nvPr>
            <p:ph type="sldNum" sz="quarter" idx="10"/>
          </p:nvPr>
        </p:nvSpPr>
        <p:spPr/>
        <p:txBody>
          <a:bodyPr/>
          <a:lstStyle/>
          <a:p>
            <a:fld id="{1156EB4C-3D12-4297-AE33-3002378FD9EF}" type="slidenum">
              <a:rPr lang="en-US" smtClean="0"/>
              <a:pPr/>
              <a:t>82</a:t>
            </a:fld>
            <a:endParaRPr lang="en-US" dirty="0"/>
          </a:p>
        </p:txBody>
      </p:sp>
    </p:spTree>
    <p:extLst>
      <p:ext uri="{BB962C8B-B14F-4D97-AF65-F5344CB8AC3E}">
        <p14:creationId xmlns:p14="http://schemas.microsoft.com/office/powerpoint/2010/main" val="40431653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a:t>
            </a:r>
            <a:r>
              <a:rPr lang="en-US" baseline="0" dirty="0" smtClean="0"/>
              <a:t> 25</a:t>
            </a:r>
            <a:endParaRPr lang="en-US" dirty="0"/>
          </a:p>
        </p:txBody>
      </p:sp>
      <p:sp>
        <p:nvSpPr>
          <p:cNvPr id="4" name="Slide Number Placeholder 3"/>
          <p:cNvSpPr>
            <a:spLocks noGrp="1"/>
          </p:cNvSpPr>
          <p:nvPr>
            <p:ph type="sldNum" sz="quarter" idx="10"/>
          </p:nvPr>
        </p:nvSpPr>
        <p:spPr/>
        <p:txBody>
          <a:bodyPr/>
          <a:lstStyle/>
          <a:p>
            <a:fld id="{E8438005-C9FE-421C-B26E-39E46AD95281}" type="slidenum">
              <a:rPr lang="en-US" smtClean="0">
                <a:solidFill>
                  <a:prstClr val="black"/>
                </a:solidFill>
              </a:rPr>
              <a:pPr/>
              <a:t>84</a:t>
            </a:fld>
            <a:endParaRPr lang="en-US" dirty="0">
              <a:solidFill>
                <a:prstClr val="black"/>
              </a:solidFill>
            </a:endParaRPr>
          </a:p>
        </p:txBody>
      </p:sp>
    </p:spTree>
    <p:extLst>
      <p:ext uri="{BB962C8B-B14F-4D97-AF65-F5344CB8AC3E}">
        <p14:creationId xmlns:p14="http://schemas.microsoft.com/office/powerpoint/2010/main" val="19506349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9636C0-F18C-4683-8348-BD69B20AD590}" type="slidenum">
              <a:rPr lang="en-US" smtClean="0"/>
              <a:t>85</a:t>
            </a:fld>
            <a:endParaRPr lang="en-US" dirty="0"/>
          </a:p>
        </p:txBody>
      </p:sp>
    </p:spTree>
    <p:extLst>
      <p:ext uri="{BB962C8B-B14F-4D97-AF65-F5344CB8AC3E}">
        <p14:creationId xmlns:p14="http://schemas.microsoft.com/office/powerpoint/2010/main" val="29767887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86</a:t>
            </a:fld>
            <a:endParaRPr lang="en-US"/>
          </a:p>
        </p:txBody>
      </p:sp>
    </p:spTree>
    <p:extLst>
      <p:ext uri="{BB962C8B-B14F-4D97-AF65-F5344CB8AC3E}">
        <p14:creationId xmlns:p14="http://schemas.microsoft.com/office/powerpoint/2010/main" val="34992897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87</a:t>
            </a:fld>
            <a:endParaRPr lang="en-US"/>
          </a:p>
        </p:txBody>
      </p:sp>
    </p:spTree>
    <p:extLst>
      <p:ext uri="{BB962C8B-B14F-4D97-AF65-F5344CB8AC3E}">
        <p14:creationId xmlns:p14="http://schemas.microsoft.com/office/powerpoint/2010/main" val="34992897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88</a:t>
            </a:fld>
            <a:endParaRPr lang="en-US"/>
          </a:p>
        </p:txBody>
      </p:sp>
    </p:spTree>
    <p:extLst>
      <p:ext uri="{BB962C8B-B14F-4D97-AF65-F5344CB8AC3E}">
        <p14:creationId xmlns:p14="http://schemas.microsoft.com/office/powerpoint/2010/main" val="3499289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438005-C9FE-421C-B26E-39E46AD95281}"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900166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438005-C9FE-421C-B26E-39E46AD9528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900166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438005-C9FE-421C-B26E-39E46AD95281}"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595687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8.jp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3.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3.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3.pn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23.xml"/><Relationship Id="rId2" Type="http://schemas.openxmlformats.org/officeDocument/2006/relationships/image" Target="../media/image1.pn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4.xml"/><Relationship Id="rId2" Type="http://schemas.openxmlformats.org/officeDocument/2006/relationships/image" Target="../media/image12.png"/><Relationship Id="rId3" Type="http://schemas.openxmlformats.org/officeDocument/2006/relationships/image" Target="../media/image13.pn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25.xml"/><Relationship Id="rId2" Type="http://schemas.openxmlformats.org/officeDocument/2006/relationships/image" Target="../media/image1.png"/></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26.xml"/><Relationship Id="rId2" Type="http://schemas.openxmlformats.org/officeDocument/2006/relationships/image" Target="../media/image1.png"/></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9.xml"/><Relationship Id="rId2" Type="http://schemas.openxmlformats.org/officeDocument/2006/relationships/image" Target="../media/image14.png"/><Relationship Id="rId3" Type="http://schemas.openxmlformats.org/officeDocument/2006/relationships/image" Target="../media/image15.png"/></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jpe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jpe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jpe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jpe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chemeClr val="accent1">
                  <a:lumMod val="60000"/>
                  <a:lumOff val="40000"/>
                </a:schemeClr>
              </a:buClr>
              <a:defRPr/>
            </a:lvl1pPr>
            <a:lvl2pPr>
              <a:buClr>
                <a:schemeClr val="accent1">
                  <a:lumMod val="60000"/>
                  <a:lumOff val="40000"/>
                </a:schemeClr>
              </a:buClr>
              <a:defRPr/>
            </a:lvl2pPr>
            <a:lvl3pPr>
              <a:buClr>
                <a:schemeClr val="accent1">
                  <a:lumMod val="60000"/>
                  <a:lumOff val="40000"/>
                </a:schemeClr>
              </a:buClr>
              <a:defRPr/>
            </a:lvl3pPr>
            <a:lvl4pPr>
              <a:buClr>
                <a:schemeClr val="accent1">
                  <a:lumMod val="60000"/>
                  <a:lumOff val="40000"/>
                </a:schemeClr>
              </a:buClr>
              <a:defRPr/>
            </a:lvl4pPr>
            <a:lvl5pPr>
              <a:buClr>
                <a:schemeClr val="accent1">
                  <a:lumMod val="60000"/>
                  <a:lumOff val="40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133687334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ullet_Heavy Text">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346322" y="14432"/>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Title Goes Here</a:t>
            </a:r>
            <a:endParaRPr lang="en-US" dirty="0"/>
          </a:p>
        </p:txBody>
      </p:sp>
      <p:sp>
        <p:nvSpPr>
          <p:cNvPr id="6" name="Text Placeholder 3"/>
          <p:cNvSpPr>
            <a:spLocks noGrp="1"/>
          </p:cNvSpPr>
          <p:nvPr>
            <p:ph type="body" sz="quarter" idx="10"/>
          </p:nvPr>
        </p:nvSpPr>
        <p:spPr>
          <a:xfrm>
            <a:off x="327276" y="1666619"/>
            <a:ext cx="5559509" cy="4354712"/>
          </a:xfrm>
          <a:prstGeom prst="rect">
            <a:avLst/>
          </a:prstGeom>
        </p:spPr>
        <p:txBody>
          <a:bodyPr>
            <a:noAutofit/>
          </a:bodyPr>
          <a:lstStyle>
            <a:lvl1pPr marL="304752" indent="-228568">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09507" indent="-287819">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838078" indent="-228568">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066640" indent="-228568">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295208" indent="-228568">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3"/>
          <p:cNvSpPr>
            <a:spLocks noGrp="1"/>
          </p:cNvSpPr>
          <p:nvPr>
            <p:ph type="body" sz="quarter" idx="11"/>
          </p:nvPr>
        </p:nvSpPr>
        <p:spPr>
          <a:xfrm>
            <a:off x="6187992" y="1666619"/>
            <a:ext cx="5559509" cy="4354712"/>
          </a:xfrm>
          <a:prstGeom prst="rect">
            <a:avLst/>
          </a:prstGeom>
        </p:spPr>
        <p:txBody>
          <a:bodyPr>
            <a:noAutofit/>
          </a:bodyPr>
          <a:lstStyle>
            <a:lvl1pPr marL="304752" indent="-228568">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09507" indent="-287819">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838078" indent="-228568">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066640" indent="-228568">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295208" indent="-228568">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20828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 Topbar_A">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9034272" y="6613447"/>
            <a:ext cx="2286000" cy="228600"/>
          </a:xfrm>
          <a:prstGeom prst="rect">
            <a:avLst/>
          </a:prstGeom>
        </p:spPr>
        <p:txBody>
          <a:bodyPr vert="horz" lIns="91322" tIns="45710" rIns="91322" bIns="45710" rtlCol="0" anchor="ctr"/>
          <a:lstStyle>
            <a:lvl1pPr marL="0" marR="0" indent="0" algn="r" defTabSz="913063"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285018420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3"/>
          </p:nvPr>
        </p:nvSpPr>
        <p:spPr>
          <a:xfrm>
            <a:off x="9034272" y="6613447"/>
            <a:ext cx="2286000" cy="228600"/>
          </a:xfrm>
          <a:prstGeom prst="rect">
            <a:avLst/>
          </a:prstGeom>
        </p:spPr>
        <p:txBody>
          <a:bodyPr vert="horz" lIns="91322" tIns="45710" rIns="91322" bIns="45710" rtlCol="0" anchor="ctr"/>
          <a:lstStyle>
            <a:lvl1pPr marL="0" marR="0" indent="0" algn="r" defTabSz="913063"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270950549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Quote_A">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1067625" y="1374591"/>
            <a:ext cx="10063187" cy="3092092"/>
          </a:xfrm>
        </p:spPr>
        <p:txBody>
          <a:bodyPr anchor="ctr">
            <a:normAutofit/>
          </a:bodyPr>
          <a:lstStyle>
            <a:lvl1pPr marL="229868" indent="-229868">
              <a:lnSpc>
                <a:spcPct val="100000"/>
              </a:lnSpc>
              <a:buFontTx/>
              <a:buNone/>
              <a:defRPr sz="4400"/>
            </a:lvl1pPr>
            <a:lvl2pPr marL="456499" indent="0">
              <a:buFontTx/>
              <a:buNone/>
              <a:defRPr/>
            </a:lvl2pPr>
            <a:lvl3pPr marL="913063" indent="0">
              <a:buFontTx/>
              <a:buNone/>
              <a:defRPr/>
            </a:lvl3pPr>
            <a:lvl4pPr marL="1369594" indent="0">
              <a:buFontTx/>
              <a:buNone/>
              <a:defRPr/>
            </a:lvl4pPr>
            <a:lvl5pPr marL="1826128" indent="0">
              <a:buFontTx/>
              <a:buNone/>
              <a:defRPr/>
            </a:lvl5pPr>
          </a:lstStyle>
          <a:p>
            <a:pPr lvl="0"/>
            <a:r>
              <a:rPr lang="en-US" dirty="0" smtClean="0"/>
              <a:t>“Click to edit quote text.”</a:t>
            </a:r>
          </a:p>
        </p:txBody>
      </p:sp>
      <p:sp>
        <p:nvSpPr>
          <p:cNvPr id="7" name="Text Placeholder 6"/>
          <p:cNvSpPr>
            <a:spLocks noGrp="1"/>
          </p:cNvSpPr>
          <p:nvPr>
            <p:ph type="body" sz="quarter" idx="14" hasCustomPrompt="1"/>
          </p:nvPr>
        </p:nvSpPr>
        <p:spPr>
          <a:xfrm>
            <a:off x="1335725" y="4917249"/>
            <a:ext cx="9795091" cy="550863"/>
          </a:xfrm>
        </p:spPr>
        <p:txBody>
          <a:bodyPr/>
          <a:lstStyle>
            <a:lvl1pPr marL="0" indent="0">
              <a:buFontTx/>
              <a:buNone/>
              <a:defRPr>
                <a:solidFill>
                  <a:srgbClr val="00A4AB"/>
                </a:solidFill>
                <a:latin typeface="CiscoSans" panose="020B0503020201020303" pitchFamily="34" charset="0"/>
              </a:defRPr>
            </a:lvl1pPr>
            <a:lvl2pPr marL="456499" indent="0">
              <a:buFontTx/>
              <a:buNone/>
              <a:defRPr>
                <a:solidFill>
                  <a:srgbClr val="01929A"/>
                </a:solidFill>
                <a:latin typeface="CiscoSans" panose="020B0503020201020303" pitchFamily="34" charset="0"/>
              </a:defRPr>
            </a:lvl2pPr>
            <a:lvl3pPr marL="913063" indent="0">
              <a:buFontTx/>
              <a:buNone/>
              <a:defRPr>
                <a:solidFill>
                  <a:srgbClr val="01929A"/>
                </a:solidFill>
                <a:latin typeface="CiscoSans" panose="020B0503020201020303" pitchFamily="34" charset="0"/>
              </a:defRPr>
            </a:lvl3pPr>
            <a:lvl4pPr marL="1369594" indent="0">
              <a:buFontTx/>
              <a:buNone/>
              <a:defRPr>
                <a:solidFill>
                  <a:srgbClr val="01929A"/>
                </a:solidFill>
                <a:latin typeface="CiscoSans" panose="020B0503020201020303" pitchFamily="34" charset="0"/>
              </a:defRPr>
            </a:lvl4pPr>
            <a:lvl5pPr marL="1826128" indent="0">
              <a:buFontTx/>
              <a:buNone/>
              <a:defRPr>
                <a:solidFill>
                  <a:srgbClr val="01929A"/>
                </a:solidFill>
                <a:latin typeface="CiscoSans" panose="020B0503020201020303" pitchFamily="34" charset="0"/>
              </a:defRPr>
            </a:lvl5pPr>
          </a:lstStyle>
          <a:p>
            <a:pPr lvl="0"/>
            <a:r>
              <a:rPr lang="en-US" dirty="0" smtClean="0"/>
              <a:t>Click to edit Attribution</a:t>
            </a:r>
            <a:endParaRPr lang="en-US" dirty="0"/>
          </a:p>
        </p:txBody>
      </p:sp>
      <p:sp>
        <p:nvSpPr>
          <p:cNvPr id="8" name="Footer Placeholder 4"/>
          <p:cNvSpPr>
            <a:spLocks noGrp="1"/>
          </p:cNvSpPr>
          <p:nvPr>
            <p:ph type="ftr" sz="quarter" idx="3"/>
          </p:nvPr>
        </p:nvSpPr>
        <p:spPr>
          <a:xfrm>
            <a:off x="9034272" y="6613447"/>
            <a:ext cx="2286000" cy="228600"/>
          </a:xfrm>
          <a:prstGeom prst="rect">
            <a:avLst/>
          </a:prstGeom>
        </p:spPr>
        <p:txBody>
          <a:bodyPr vert="horz" lIns="91322" tIns="45710" rIns="91322" bIns="45710" rtlCol="0" anchor="ctr"/>
          <a:lstStyle>
            <a:lvl1pPr marL="0" marR="0" indent="0" algn="r" defTabSz="913063"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295553895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72744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533432" y="1262781"/>
            <a:ext cx="11182351" cy="5086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657460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Blank">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p:nvPr>
        </p:nvSpPr>
        <p:spPr>
          <a:xfrm>
            <a:off x="609630" y="228600"/>
            <a:ext cx="10972801" cy="838200"/>
          </a:xfrm>
        </p:spPr>
        <p:txBody>
          <a:bodyPr/>
          <a:lstStyle/>
          <a:p>
            <a:r>
              <a:rPr lang="en-US" dirty="0" smtClean="0"/>
              <a:t>Click to edit Master title style</a:t>
            </a:r>
            <a:endParaRPr lang="en-US" dirty="0"/>
          </a:p>
        </p:txBody>
      </p:sp>
      <p:grpSp>
        <p:nvGrpSpPr>
          <p:cNvPr id="15" name="Group 14"/>
          <p:cNvGrpSpPr/>
          <p:nvPr userDrawn="1"/>
        </p:nvGrpSpPr>
        <p:grpSpPr>
          <a:xfrm>
            <a:off x="10189863" y="6349669"/>
            <a:ext cx="2002183" cy="484001"/>
            <a:chOff x="6172200" y="3276600"/>
            <a:chExt cx="1501637" cy="484001"/>
          </a:xfrm>
        </p:grpSpPr>
        <p:sp>
          <p:nvSpPr>
            <p:cNvPr id="16" name="Rectangle 15"/>
            <p:cNvSpPr/>
            <p:nvPr/>
          </p:nvSpPr>
          <p:spPr>
            <a:xfrm>
              <a:off x="6172200" y="3276600"/>
              <a:ext cx="1501637" cy="484001"/>
            </a:xfrm>
            <a:prstGeom prst="rect">
              <a:avLst/>
            </a:prstGeom>
            <a:solidFill>
              <a:sysClr val="window" lastClr="FFFFFF"/>
            </a:solidFill>
            <a:ln w="25400" cap="flat" cmpd="sng" algn="ctr">
              <a:noFill/>
              <a:prstDash val="solid"/>
            </a:ln>
            <a:effectLst/>
          </p:spPr>
          <p:txBody>
            <a:bodyPr rtlCol="0" anchor="ctr"/>
            <a:lstStyle/>
            <a:p>
              <a:pPr algn="ctr" defTabSz="913766">
                <a:defRPr/>
              </a:pPr>
              <a:endParaRPr lang="en-US" kern="0">
                <a:solidFill>
                  <a:sysClr val="window" lastClr="FFFFFF"/>
                </a:solidFill>
                <a:latin typeface="Calibri"/>
              </a:endParaRPr>
            </a:p>
          </p:txBody>
        </p:sp>
        <p:pic>
          <p:nvPicPr>
            <p:cNvPr id="18"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250368" y="3356154"/>
              <a:ext cx="1285822" cy="324891"/>
            </a:xfrm>
            <a:prstGeom prst="rect">
              <a:avLst/>
            </a:prstGeom>
            <a:noFill/>
            <a:ln w="9525">
              <a:solidFill>
                <a:sysClr val="window" lastClr="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94429112"/>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913574" rtl="0" eaLnBrk="1" latinLnBrk="0" hangingPunct="1">
              <a:lnSpc>
                <a:spcPct val="90000"/>
              </a:lnSpc>
              <a:spcBef>
                <a:spcPts val="600"/>
              </a:spcBef>
              <a:buNone/>
              <a:tabLst>
                <a:tab pos="4452287" algn="l"/>
              </a:tabLst>
              <a:defRPr lang="en-US" sz="4300" b="0" kern="1200" cap="none" spc="-119" baseline="0" dirty="0">
                <a:gradFill>
                  <a:gsLst>
                    <a:gs pos="0">
                      <a:schemeClr val="tx1">
                        <a:lumMod val="85000"/>
                        <a:lumOff val="15000"/>
                      </a:schemeClr>
                    </a:gs>
                    <a:gs pos="38000">
                      <a:schemeClr val="tx1">
                        <a:lumMod val="95000"/>
                      </a:schemeClr>
                    </a:gs>
                    <a:gs pos="74000">
                      <a:schemeClr val="tx1"/>
                    </a:gs>
                  </a:gsLst>
                  <a:lin ang="4800000" scaled="0"/>
                </a:gradFill>
                <a:latin typeface="+mj-lt"/>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5318569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533432" y="1262779"/>
            <a:ext cx="11182351" cy="5086351"/>
          </a:xfrm>
        </p:spPr>
        <p:txBody>
          <a:bodyPr/>
          <a:lstStyle>
            <a:lvl1pPr>
              <a:buClr>
                <a:schemeClr val="tx1"/>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009017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chemeClr val="accent1">
                  <a:lumMod val="60000"/>
                  <a:lumOff val="40000"/>
                </a:schemeClr>
              </a:buClr>
              <a:defRPr/>
            </a:lvl1pPr>
            <a:lvl2pPr>
              <a:buClr>
                <a:schemeClr val="accent1">
                  <a:lumMod val="60000"/>
                  <a:lumOff val="40000"/>
                </a:schemeClr>
              </a:buClr>
              <a:defRPr/>
            </a:lvl2pPr>
            <a:lvl3pPr>
              <a:buClr>
                <a:schemeClr val="accent1">
                  <a:lumMod val="60000"/>
                  <a:lumOff val="40000"/>
                </a:schemeClr>
              </a:buClr>
              <a:defRPr/>
            </a:lvl3pPr>
            <a:lvl4pPr>
              <a:buClr>
                <a:schemeClr val="accent1">
                  <a:lumMod val="60000"/>
                  <a:lumOff val="40000"/>
                </a:schemeClr>
              </a:buClr>
              <a:defRPr/>
            </a:lvl4pPr>
            <a:lvl5pPr>
              <a:buClr>
                <a:schemeClr val="accent1">
                  <a:lumMod val="60000"/>
                  <a:lumOff val="40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9034272" y="6613447"/>
            <a:ext cx="2286000" cy="228600"/>
          </a:xfrm>
          <a:prstGeom prst="rect">
            <a:avLst/>
          </a:prstGeom>
        </p:spPr>
        <p:txBody>
          <a:bodyPr vert="horz" lIns="91416" tIns="45714" rIns="91416" bIns="45714" rtlCol="0" anchor="ctr"/>
          <a:lstStyle>
            <a:lvl1pPr marL="0" marR="0" indent="0" algn="r" defTabSz="914128"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185264993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 Topbar_A">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9034272" y="6613447"/>
            <a:ext cx="2286000" cy="228600"/>
          </a:xfrm>
          <a:prstGeom prst="rect">
            <a:avLst/>
          </a:prstGeom>
        </p:spPr>
        <p:txBody>
          <a:bodyPr vert="horz" lIns="91416" tIns="45714" rIns="91416" bIns="45714" rtlCol="0" anchor="ctr"/>
          <a:lstStyle>
            <a:lvl1pPr marL="0" marR="0" indent="0" algn="r" defTabSz="914128"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142694232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913837" rtl="0" eaLnBrk="1" latinLnBrk="0" hangingPunct="1">
              <a:lnSpc>
                <a:spcPct val="90000"/>
              </a:lnSpc>
              <a:spcBef>
                <a:spcPts val="600"/>
              </a:spcBef>
              <a:buNone/>
              <a:tabLst>
                <a:tab pos="4453583" algn="l"/>
              </a:tabLst>
              <a:defRPr lang="en-US" sz="3200" b="1" kern="1200" cap="all" spc="100" baseline="0" dirty="0">
                <a:solidFill>
                  <a:srgbClr val="B4E7EA"/>
                </a:solidFill>
                <a:latin typeface="Arial Narrow" panose="020B0606020202030204" pitchFamily="34" charset="0"/>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230360027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3"/>
          </p:nvPr>
        </p:nvSpPr>
        <p:spPr>
          <a:xfrm>
            <a:off x="9034272" y="6613447"/>
            <a:ext cx="2286000" cy="228600"/>
          </a:xfrm>
          <a:prstGeom prst="rect">
            <a:avLst/>
          </a:prstGeom>
        </p:spPr>
        <p:txBody>
          <a:bodyPr vert="horz" lIns="91416" tIns="45714" rIns="91416" bIns="45714" rtlCol="0" anchor="ctr"/>
          <a:lstStyle>
            <a:lvl1pPr marL="0" marR="0" indent="0" algn="r" defTabSz="914128"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346506872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Quote_A">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1067598" y="1374591"/>
            <a:ext cx="10063187" cy="3092092"/>
          </a:xfrm>
        </p:spPr>
        <p:txBody>
          <a:bodyPr anchor="ctr">
            <a:normAutofit/>
          </a:bodyPr>
          <a:lstStyle>
            <a:lvl1pPr marL="230121" indent="-230121">
              <a:lnSpc>
                <a:spcPct val="100000"/>
              </a:lnSpc>
              <a:buFontTx/>
              <a:buNone/>
              <a:defRPr sz="4400"/>
            </a:lvl1pPr>
            <a:lvl2pPr marL="457063" indent="0">
              <a:buFontTx/>
              <a:buNone/>
              <a:defRPr/>
            </a:lvl2pPr>
            <a:lvl3pPr marL="914128" indent="0">
              <a:buFontTx/>
              <a:buNone/>
              <a:defRPr/>
            </a:lvl3pPr>
            <a:lvl4pPr marL="1371192" indent="0">
              <a:buFontTx/>
              <a:buNone/>
              <a:defRPr/>
            </a:lvl4pPr>
            <a:lvl5pPr marL="1828257" indent="0">
              <a:buFontTx/>
              <a:buNone/>
              <a:defRPr/>
            </a:lvl5pPr>
          </a:lstStyle>
          <a:p>
            <a:pPr lvl="0"/>
            <a:r>
              <a:rPr lang="en-US" dirty="0" smtClean="0"/>
              <a:t>“Click to edit quote text.”</a:t>
            </a:r>
          </a:p>
        </p:txBody>
      </p:sp>
      <p:sp>
        <p:nvSpPr>
          <p:cNvPr id="7" name="Text Placeholder 6"/>
          <p:cNvSpPr>
            <a:spLocks noGrp="1"/>
          </p:cNvSpPr>
          <p:nvPr>
            <p:ph type="body" sz="quarter" idx="14" hasCustomPrompt="1"/>
          </p:nvPr>
        </p:nvSpPr>
        <p:spPr>
          <a:xfrm>
            <a:off x="1335698" y="4917155"/>
            <a:ext cx="9795091" cy="550863"/>
          </a:xfrm>
        </p:spPr>
        <p:txBody>
          <a:bodyPr/>
          <a:lstStyle>
            <a:lvl1pPr marL="0" indent="0">
              <a:buFontTx/>
              <a:buNone/>
              <a:defRPr>
                <a:solidFill>
                  <a:srgbClr val="00A4AB"/>
                </a:solidFill>
                <a:latin typeface="CiscoSans" panose="020B0503020201020303" pitchFamily="34" charset="0"/>
              </a:defRPr>
            </a:lvl1pPr>
            <a:lvl2pPr marL="457063" indent="0">
              <a:buFontTx/>
              <a:buNone/>
              <a:defRPr>
                <a:solidFill>
                  <a:srgbClr val="01929A"/>
                </a:solidFill>
                <a:latin typeface="CiscoSans" panose="020B0503020201020303" pitchFamily="34" charset="0"/>
              </a:defRPr>
            </a:lvl2pPr>
            <a:lvl3pPr marL="914128" indent="0">
              <a:buFontTx/>
              <a:buNone/>
              <a:defRPr>
                <a:solidFill>
                  <a:srgbClr val="01929A"/>
                </a:solidFill>
                <a:latin typeface="CiscoSans" panose="020B0503020201020303" pitchFamily="34" charset="0"/>
              </a:defRPr>
            </a:lvl3pPr>
            <a:lvl4pPr marL="1371192" indent="0">
              <a:buFontTx/>
              <a:buNone/>
              <a:defRPr>
                <a:solidFill>
                  <a:srgbClr val="01929A"/>
                </a:solidFill>
                <a:latin typeface="CiscoSans" panose="020B0503020201020303" pitchFamily="34" charset="0"/>
              </a:defRPr>
            </a:lvl4pPr>
            <a:lvl5pPr marL="1828257" indent="0">
              <a:buFontTx/>
              <a:buNone/>
              <a:defRPr>
                <a:solidFill>
                  <a:srgbClr val="01929A"/>
                </a:solidFill>
                <a:latin typeface="CiscoSans" panose="020B0503020201020303" pitchFamily="34" charset="0"/>
              </a:defRPr>
            </a:lvl5pPr>
          </a:lstStyle>
          <a:p>
            <a:pPr lvl="0"/>
            <a:r>
              <a:rPr lang="en-US" dirty="0" smtClean="0"/>
              <a:t>Click to edit Attribution</a:t>
            </a:r>
            <a:endParaRPr lang="en-US" dirty="0"/>
          </a:p>
        </p:txBody>
      </p:sp>
      <p:sp>
        <p:nvSpPr>
          <p:cNvPr id="8" name="Footer Placeholder 4"/>
          <p:cNvSpPr>
            <a:spLocks noGrp="1"/>
          </p:cNvSpPr>
          <p:nvPr>
            <p:ph type="ftr" sz="quarter" idx="3"/>
          </p:nvPr>
        </p:nvSpPr>
        <p:spPr>
          <a:xfrm>
            <a:off x="9034272" y="6613447"/>
            <a:ext cx="2286000" cy="228600"/>
          </a:xfrm>
          <a:prstGeom prst="rect">
            <a:avLst/>
          </a:prstGeom>
        </p:spPr>
        <p:txBody>
          <a:bodyPr vert="horz" lIns="91416" tIns="45714" rIns="91416" bIns="45714" rtlCol="0" anchor="ctr"/>
          <a:lstStyle>
            <a:lvl1pPr marL="0" marR="0" indent="0" algn="r" defTabSz="914128"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339513252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chemeClr val="accent1">
                  <a:lumMod val="60000"/>
                  <a:lumOff val="40000"/>
                </a:schemeClr>
              </a:buClr>
              <a:defRPr/>
            </a:lvl1pPr>
            <a:lvl2pPr>
              <a:buClr>
                <a:schemeClr val="accent1">
                  <a:lumMod val="60000"/>
                  <a:lumOff val="40000"/>
                </a:schemeClr>
              </a:buClr>
              <a:defRPr/>
            </a:lvl2pPr>
            <a:lvl3pPr>
              <a:buClr>
                <a:schemeClr val="accent1">
                  <a:lumMod val="60000"/>
                  <a:lumOff val="40000"/>
                </a:schemeClr>
              </a:buClr>
              <a:defRPr/>
            </a:lvl3pPr>
            <a:lvl4pPr>
              <a:buClr>
                <a:schemeClr val="accent1">
                  <a:lumMod val="60000"/>
                  <a:lumOff val="40000"/>
                </a:schemeClr>
              </a:buClr>
              <a:defRPr/>
            </a:lvl4pPr>
            <a:lvl5pPr>
              <a:buClr>
                <a:schemeClr val="accent1">
                  <a:lumMod val="60000"/>
                  <a:lumOff val="40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166999076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 Topbar_A">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46542831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32083801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Quote_A">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1067598" y="1374591"/>
            <a:ext cx="10063187" cy="3092092"/>
          </a:xfrm>
        </p:spPr>
        <p:txBody>
          <a:bodyPr anchor="ctr">
            <a:normAutofit/>
          </a:bodyPr>
          <a:lstStyle>
            <a:lvl1pPr marL="230104" indent="-230104">
              <a:lnSpc>
                <a:spcPct val="100000"/>
              </a:lnSpc>
              <a:buFontTx/>
              <a:buNone/>
              <a:defRPr sz="4400"/>
            </a:lvl1pPr>
            <a:lvl2pPr marL="457027" indent="0">
              <a:buFontTx/>
              <a:buNone/>
              <a:defRPr/>
            </a:lvl2pPr>
            <a:lvl3pPr marL="914061" indent="0">
              <a:buFontTx/>
              <a:buNone/>
              <a:defRPr/>
            </a:lvl3pPr>
            <a:lvl4pPr marL="1371090" indent="0">
              <a:buFontTx/>
              <a:buNone/>
              <a:defRPr/>
            </a:lvl4pPr>
            <a:lvl5pPr marL="1828122" indent="0">
              <a:buFontTx/>
              <a:buNone/>
              <a:defRPr/>
            </a:lvl5pPr>
          </a:lstStyle>
          <a:p>
            <a:pPr lvl="0"/>
            <a:r>
              <a:rPr lang="en-US" dirty="0" smtClean="0"/>
              <a:t>“Click to edit quote text.”</a:t>
            </a:r>
          </a:p>
        </p:txBody>
      </p:sp>
      <p:sp>
        <p:nvSpPr>
          <p:cNvPr id="7" name="Text Placeholder 6"/>
          <p:cNvSpPr>
            <a:spLocks noGrp="1"/>
          </p:cNvSpPr>
          <p:nvPr>
            <p:ph type="body" sz="quarter" idx="14" hasCustomPrompt="1"/>
          </p:nvPr>
        </p:nvSpPr>
        <p:spPr>
          <a:xfrm>
            <a:off x="1335698" y="4917155"/>
            <a:ext cx="9795091" cy="550863"/>
          </a:xfrm>
        </p:spPr>
        <p:txBody>
          <a:bodyPr/>
          <a:lstStyle>
            <a:lvl1pPr marL="0" indent="0">
              <a:buFontTx/>
              <a:buNone/>
              <a:defRPr>
                <a:solidFill>
                  <a:srgbClr val="00A4AB"/>
                </a:solidFill>
                <a:latin typeface="CiscoSans" panose="020B0503020201020303" pitchFamily="34" charset="0"/>
              </a:defRPr>
            </a:lvl1pPr>
            <a:lvl2pPr marL="457027" indent="0">
              <a:buFontTx/>
              <a:buNone/>
              <a:defRPr>
                <a:solidFill>
                  <a:srgbClr val="01929A"/>
                </a:solidFill>
                <a:latin typeface="CiscoSans" panose="020B0503020201020303" pitchFamily="34" charset="0"/>
              </a:defRPr>
            </a:lvl2pPr>
            <a:lvl3pPr marL="914061" indent="0">
              <a:buFontTx/>
              <a:buNone/>
              <a:defRPr>
                <a:solidFill>
                  <a:srgbClr val="01929A"/>
                </a:solidFill>
                <a:latin typeface="CiscoSans" panose="020B0503020201020303" pitchFamily="34" charset="0"/>
              </a:defRPr>
            </a:lvl3pPr>
            <a:lvl4pPr marL="1371090" indent="0">
              <a:buFontTx/>
              <a:buNone/>
              <a:defRPr>
                <a:solidFill>
                  <a:srgbClr val="01929A"/>
                </a:solidFill>
                <a:latin typeface="CiscoSans" panose="020B0503020201020303" pitchFamily="34" charset="0"/>
              </a:defRPr>
            </a:lvl4pPr>
            <a:lvl5pPr marL="1828122" indent="0">
              <a:buFontTx/>
              <a:buNone/>
              <a:defRPr>
                <a:solidFill>
                  <a:srgbClr val="01929A"/>
                </a:solidFill>
                <a:latin typeface="CiscoSans" panose="020B0503020201020303" pitchFamily="34" charset="0"/>
              </a:defRPr>
            </a:lvl5pPr>
          </a:lstStyle>
          <a:p>
            <a:pPr lvl="0"/>
            <a:r>
              <a:rPr lang="en-US" dirty="0" smtClean="0"/>
              <a:t>Click to edit Attribution</a:t>
            </a:r>
            <a:endParaRPr lang="en-US" dirty="0"/>
          </a:p>
        </p:txBody>
      </p:sp>
      <p:sp>
        <p:nvSpPr>
          <p:cNvPr id="8"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4342950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chemeClr val="accent1">
                  <a:lumMod val="60000"/>
                  <a:lumOff val="40000"/>
                </a:schemeClr>
              </a:buClr>
              <a:defRPr/>
            </a:lvl1pPr>
            <a:lvl2pPr>
              <a:buClr>
                <a:schemeClr val="accent1">
                  <a:lumMod val="60000"/>
                  <a:lumOff val="40000"/>
                </a:schemeClr>
              </a:buClr>
              <a:defRPr/>
            </a:lvl2pPr>
            <a:lvl3pPr>
              <a:buClr>
                <a:schemeClr val="accent1">
                  <a:lumMod val="60000"/>
                  <a:lumOff val="40000"/>
                </a:schemeClr>
              </a:buClr>
              <a:defRPr/>
            </a:lvl3pPr>
            <a:lvl4pPr>
              <a:buClr>
                <a:schemeClr val="accent1">
                  <a:lumMod val="60000"/>
                  <a:lumOff val="40000"/>
                </a:schemeClr>
              </a:buClr>
              <a:defRPr/>
            </a:lvl4pPr>
            <a:lvl5pPr>
              <a:buClr>
                <a:schemeClr val="accent1">
                  <a:lumMod val="60000"/>
                  <a:lumOff val="40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9034272" y="6613447"/>
            <a:ext cx="2286000" cy="228600"/>
          </a:xfrm>
          <a:prstGeom prst="rect">
            <a:avLst/>
          </a:prstGeom>
        </p:spPr>
        <p:txBody>
          <a:bodyPr vert="horz" lIns="91430" tIns="45718" rIns="91430" bIns="45718" rtlCol="0" anchor="ctr"/>
          <a:lstStyle>
            <a:lvl1pPr marL="0" marR="0" indent="0" algn="r" defTabSz="914286"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196129979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 Topbar_A">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9034272" y="6613447"/>
            <a:ext cx="2286000" cy="228600"/>
          </a:xfrm>
          <a:prstGeom prst="rect">
            <a:avLst/>
          </a:prstGeom>
        </p:spPr>
        <p:txBody>
          <a:bodyPr vert="horz" lIns="91430" tIns="45718" rIns="91430" bIns="45718" rtlCol="0" anchor="ctr"/>
          <a:lstStyle>
            <a:lvl1pPr marL="0" marR="0" indent="0" algn="r" defTabSz="914286"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18854441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3"/>
          </p:nvPr>
        </p:nvSpPr>
        <p:spPr>
          <a:xfrm>
            <a:off x="9034272" y="6613447"/>
            <a:ext cx="2286000" cy="228600"/>
          </a:xfrm>
          <a:prstGeom prst="rect">
            <a:avLst/>
          </a:prstGeom>
        </p:spPr>
        <p:txBody>
          <a:bodyPr vert="horz" lIns="91430" tIns="45718" rIns="91430" bIns="45718" rtlCol="0" anchor="ctr"/>
          <a:lstStyle>
            <a:lvl1pPr marL="0" marR="0" indent="0" algn="r" defTabSz="914286"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183197780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Quote_A">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1067598" y="1374587"/>
            <a:ext cx="10063187" cy="3092092"/>
          </a:xfrm>
        </p:spPr>
        <p:txBody>
          <a:bodyPr anchor="ctr">
            <a:normAutofit/>
          </a:bodyPr>
          <a:lstStyle>
            <a:lvl1pPr marL="230161" indent="-230161">
              <a:lnSpc>
                <a:spcPct val="100000"/>
              </a:lnSpc>
              <a:buFontTx/>
              <a:buNone/>
              <a:defRPr sz="4400"/>
            </a:lvl1pPr>
            <a:lvl2pPr marL="457143" indent="0">
              <a:buFontTx/>
              <a:buNone/>
              <a:defRPr/>
            </a:lvl2pPr>
            <a:lvl3pPr marL="914286" indent="0">
              <a:buFontTx/>
              <a:buNone/>
              <a:defRPr/>
            </a:lvl3pPr>
            <a:lvl4pPr marL="1371430" indent="0">
              <a:buFontTx/>
              <a:buNone/>
              <a:defRPr/>
            </a:lvl4pPr>
            <a:lvl5pPr marL="1828573" indent="0">
              <a:buFontTx/>
              <a:buNone/>
              <a:defRPr/>
            </a:lvl5pPr>
          </a:lstStyle>
          <a:p>
            <a:pPr lvl="0"/>
            <a:r>
              <a:rPr lang="en-US" dirty="0" smtClean="0"/>
              <a:t>“Click to edit quote text.”</a:t>
            </a:r>
          </a:p>
        </p:txBody>
      </p:sp>
      <p:sp>
        <p:nvSpPr>
          <p:cNvPr id="7" name="Text Placeholder 6"/>
          <p:cNvSpPr>
            <a:spLocks noGrp="1"/>
          </p:cNvSpPr>
          <p:nvPr>
            <p:ph type="body" sz="quarter" idx="14" hasCustomPrompt="1"/>
          </p:nvPr>
        </p:nvSpPr>
        <p:spPr>
          <a:xfrm>
            <a:off x="1335697" y="4917151"/>
            <a:ext cx="9795091" cy="550863"/>
          </a:xfrm>
        </p:spPr>
        <p:txBody>
          <a:bodyPr/>
          <a:lstStyle>
            <a:lvl1pPr marL="0" indent="0">
              <a:buFontTx/>
              <a:buNone/>
              <a:defRPr>
                <a:solidFill>
                  <a:srgbClr val="00A4AB"/>
                </a:solidFill>
                <a:latin typeface="CiscoSans" panose="020B0503020201020303" pitchFamily="34" charset="0"/>
              </a:defRPr>
            </a:lvl1pPr>
            <a:lvl2pPr marL="457143" indent="0">
              <a:buFontTx/>
              <a:buNone/>
              <a:defRPr>
                <a:solidFill>
                  <a:srgbClr val="01929A"/>
                </a:solidFill>
                <a:latin typeface="CiscoSans" panose="020B0503020201020303" pitchFamily="34" charset="0"/>
              </a:defRPr>
            </a:lvl2pPr>
            <a:lvl3pPr marL="914286" indent="0">
              <a:buFontTx/>
              <a:buNone/>
              <a:defRPr>
                <a:solidFill>
                  <a:srgbClr val="01929A"/>
                </a:solidFill>
                <a:latin typeface="CiscoSans" panose="020B0503020201020303" pitchFamily="34" charset="0"/>
              </a:defRPr>
            </a:lvl3pPr>
            <a:lvl4pPr marL="1371430" indent="0">
              <a:buFontTx/>
              <a:buNone/>
              <a:defRPr>
                <a:solidFill>
                  <a:srgbClr val="01929A"/>
                </a:solidFill>
                <a:latin typeface="CiscoSans" panose="020B0503020201020303" pitchFamily="34" charset="0"/>
              </a:defRPr>
            </a:lvl4pPr>
            <a:lvl5pPr marL="1828573" indent="0">
              <a:buFontTx/>
              <a:buNone/>
              <a:defRPr>
                <a:solidFill>
                  <a:srgbClr val="01929A"/>
                </a:solidFill>
                <a:latin typeface="CiscoSans" panose="020B0503020201020303" pitchFamily="34" charset="0"/>
              </a:defRPr>
            </a:lvl5pPr>
          </a:lstStyle>
          <a:p>
            <a:pPr lvl="0"/>
            <a:r>
              <a:rPr lang="en-US" dirty="0" smtClean="0"/>
              <a:t>Click to edit Attribution</a:t>
            </a:r>
            <a:endParaRPr lang="en-US" dirty="0"/>
          </a:p>
        </p:txBody>
      </p:sp>
      <p:sp>
        <p:nvSpPr>
          <p:cNvPr id="8" name="Footer Placeholder 4"/>
          <p:cNvSpPr>
            <a:spLocks noGrp="1"/>
          </p:cNvSpPr>
          <p:nvPr>
            <p:ph type="ftr" sz="quarter" idx="3"/>
          </p:nvPr>
        </p:nvSpPr>
        <p:spPr>
          <a:xfrm>
            <a:off x="9034272" y="6613447"/>
            <a:ext cx="2286000" cy="228600"/>
          </a:xfrm>
          <a:prstGeom prst="rect">
            <a:avLst/>
          </a:prstGeom>
        </p:spPr>
        <p:txBody>
          <a:bodyPr vert="horz" lIns="91430" tIns="45718" rIns="91430" bIns="45718" rtlCol="0" anchor="ctr"/>
          <a:lstStyle>
            <a:lvl1pPr marL="0" marR="0" indent="0" algn="r" defTabSz="914286"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299235405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744" tIns="60872" rIns="121744" bIns="60872" numCol="1" anchor="b" anchorCtr="0" compatLnSpc="1">
            <a:prstTxWarp prst="textNoShape">
              <a:avLst/>
            </a:prstTxWarp>
          </a:bodyPr>
          <a:lstStyle>
            <a:lvl1pPr>
              <a:defRPr lang="en-US" dirty="0">
                <a:solidFill>
                  <a:srgbClr val="FFFFFF"/>
                </a:solidFill>
              </a:defRPr>
            </a:lvl1pPr>
          </a:lstStyle>
          <a:p>
            <a:pPr lvl="0"/>
            <a:r>
              <a:rPr lang="en-US" dirty="0" smtClean="0"/>
              <a:t>Click to edit Master title style</a:t>
            </a:r>
            <a:endParaRPr lang="en-US" dirty="0"/>
          </a:p>
        </p:txBody>
      </p:sp>
      <p:sp>
        <p:nvSpPr>
          <p:cNvPr id="4" name="Rectangle 4"/>
          <p:cNvSpPr>
            <a:spLocks noChangeArrowheads="1"/>
          </p:cNvSpPr>
          <p:nvPr userDrawn="1"/>
        </p:nvSpPr>
        <p:spPr bwMode="ltGray">
          <a:xfrm>
            <a:off x="436892" y="6494926"/>
            <a:ext cx="2902869" cy="20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1505" tIns="30757" rIns="61505" bIns="30757" anchor="b" anchorCtr="1">
            <a:spAutoFit/>
          </a:bodyPr>
          <a:lstStyle/>
          <a:p>
            <a:pPr defTabSz="609915" fontAlgn="base">
              <a:spcBef>
                <a:spcPct val="0"/>
              </a:spcBef>
              <a:spcAft>
                <a:spcPct val="0"/>
              </a:spcAft>
            </a:pPr>
            <a:r>
              <a:rPr lang="en-US" sz="900" dirty="0">
                <a:solidFill>
                  <a:srgbClr val="8E8E95"/>
                </a:solidFill>
                <a:sym typeface="Arial" pitchFamily="34" charset="0"/>
              </a:rPr>
              <a:t>© 2014 Cisco and/or its affiliates. All rights reserved.</a:t>
            </a:r>
          </a:p>
        </p:txBody>
      </p:sp>
      <p:sp>
        <p:nvSpPr>
          <p:cNvPr id="6" name="Rectangle 4"/>
          <p:cNvSpPr>
            <a:spLocks noChangeArrowheads="1"/>
          </p:cNvSpPr>
          <p:nvPr userDrawn="1"/>
        </p:nvSpPr>
        <p:spPr bwMode="ltGray">
          <a:xfrm>
            <a:off x="8154223" y="6500094"/>
            <a:ext cx="759226" cy="20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1505" tIns="30757" rIns="61505" bIns="30757" anchor="b" anchorCtr="1">
            <a:spAutoFit/>
          </a:bodyPr>
          <a:lstStyle/>
          <a:p>
            <a:pPr defTabSz="609915" fontAlgn="base">
              <a:spcBef>
                <a:spcPct val="0"/>
              </a:spcBef>
              <a:spcAft>
                <a:spcPct val="0"/>
              </a:spcAft>
            </a:pPr>
            <a:r>
              <a:rPr lang="en-US" sz="900" dirty="0">
                <a:solidFill>
                  <a:srgbClr val="8E8E95"/>
                </a:solidFill>
                <a:sym typeface="Arial" pitchFamily="34" charset="0"/>
              </a:rPr>
              <a:t>Cisco Public</a:t>
            </a:r>
          </a:p>
        </p:txBody>
      </p:sp>
      <p:sp>
        <p:nvSpPr>
          <p:cNvPr id="7" name="Slide Number Placeholder 6"/>
          <p:cNvSpPr>
            <a:spLocks noGrp="1"/>
          </p:cNvSpPr>
          <p:nvPr>
            <p:ph type="sldNum" sz="quarter" idx="4"/>
          </p:nvPr>
        </p:nvSpPr>
        <p:spPr>
          <a:xfrm>
            <a:off x="11199834" y="6494856"/>
            <a:ext cx="489137" cy="252317"/>
          </a:xfrm>
          <a:prstGeom prst="rect">
            <a:avLst/>
          </a:prstGeom>
        </p:spPr>
        <p:txBody>
          <a:bodyPr vert="horz" lIns="121744" tIns="60872" rIns="121744" bIns="60872" rtlCol="0" anchor="ctr"/>
          <a:lstStyle>
            <a:lvl1pPr algn="r">
              <a:defRPr sz="900">
                <a:solidFill>
                  <a:schemeClr val="tx2"/>
                </a:solidFill>
              </a:defRPr>
            </a:lvl1pPr>
          </a:lstStyle>
          <a:p>
            <a:pPr defTabSz="684838">
              <a:defRPr/>
            </a:pPr>
            <a:fld id="{2F5CCB13-0A32-4557-88E9-079F0C330695}" type="slidenum">
              <a:rPr lang="en-US" kern="0" smtClean="0">
                <a:solidFill>
                  <a:srgbClr val="595959"/>
                </a:solidFill>
                <a:sym typeface="Arial" pitchFamily="34" charset="0"/>
              </a:rPr>
              <a:pPr defTabSz="684838">
                <a:defRPr/>
              </a:pPr>
              <a:t>‹#›</a:t>
            </a:fld>
            <a:endParaRPr lang="en-US" kern="0" dirty="0">
              <a:solidFill>
                <a:srgbClr val="595959"/>
              </a:solidFill>
              <a:sym typeface="Arial" pitchFamily="34" charset="0"/>
            </a:endParaRPr>
          </a:p>
        </p:txBody>
      </p:sp>
    </p:spTree>
    <p:extLst>
      <p:ext uri="{BB962C8B-B14F-4D97-AF65-F5344CB8AC3E}">
        <p14:creationId xmlns:p14="http://schemas.microsoft.com/office/powerpoint/2010/main" val="217512096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dirty="0" smtClean="0">
                <a:solidFill>
                  <a:srgbClr val="2C2C2C">
                    <a:tint val="75000"/>
                  </a:srgbClr>
                </a:solidFill>
              </a:rPr>
              <a:t>© IDC   Visit us at IDC.com and follow us on Twitter: @IDC</a:t>
            </a:r>
            <a:endParaRPr lang="en-US" dirty="0">
              <a:solidFill>
                <a:srgbClr val="2C2C2C">
                  <a:tint val="75000"/>
                </a:srgbClr>
              </a:solidFill>
            </a:endParaRPr>
          </a:p>
        </p:txBody>
      </p:sp>
      <p:sp>
        <p:nvSpPr>
          <p:cNvPr id="6" name="Slide Number Placeholder 5"/>
          <p:cNvSpPr>
            <a:spLocks noGrp="1"/>
          </p:cNvSpPr>
          <p:nvPr>
            <p:ph type="sldNum" sz="quarter" idx="12"/>
          </p:nvPr>
        </p:nvSpPr>
        <p:spPr>
          <a:xfrm>
            <a:off x="8737600" y="6430708"/>
            <a:ext cx="2844800" cy="365125"/>
          </a:xfrm>
          <a:prstGeom prst="rect">
            <a:avLst/>
          </a:prstGeom>
        </p:spPr>
        <p:txBody>
          <a:bodyPr lIns="121754" tIns="60877" rIns="121754" bIns="60877"/>
          <a:lstStyle/>
          <a:p>
            <a:pPr defTabSz="912133"/>
            <a:fld id="{30879362-658A-E344-B7E9-F19991414F7F}" type="slidenum">
              <a:rPr lang="en-US" smtClean="0">
                <a:solidFill>
                  <a:srgbClr val="2C2C2C"/>
                </a:solidFill>
              </a:rPr>
              <a:pPr defTabSz="912133"/>
              <a:t>‹#›</a:t>
            </a:fld>
            <a:endParaRPr lang="en-US" dirty="0">
              <a:solidFill>
                <a:srgbClr val="2C2C2C"/>
              </a:solidFill>
            </a:endParaRPr>
          </a:p>
        </p:txBody>
      </p:sp>
    </p:spTree>
    <p:extLst>
      <p:ext uri="{BB962C8B-B14F-4D97-AF65-F5344CB8AC3E}">
        <p14:creationId xmlns:p14="http://schemas.microsoft.com/office/powerpoint/2010/main" val="30229214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533410" y="1262754"/>
            <a:ext cx="11182351" cy="5086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842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chemeClr val="accent1">
                  <a:lumMod val="60000"/>
                  <a:lumOff val="40000"/>
                </a:schemeClr>
              </a:buClr>
              <a:defRPr/>
            </a:lvl1pPr>
            <a:lvl2pPr>
              <a:buClr>
                <a:schemeClr val="accent1">
                  <a:lumMod val="60000"/>
                  <a:lumOff val="40000"/>
                </a:schemeClr>
              </a:buClr>
              <a:defRPr/>
            </a:lvl2pPr>
            <a:lvl3pPr>
              <a:buClr>
                <a:schemeClr val="accent1">
                  <a:lumMod val="60000"/>
                  <a:lumOff val="40000"/>
                </a:schemeClr>
              </a:buClr>
              <a:defRPr/>
            </a:lvl3pPr>
            <a:lvl4pPr>
              <a:buClr>
                <a:schemeClr val="accent1">
                  <a:lumMod val="60000"/>
                  <a:lumOff val="40000"/>
                </a:schemeClr>
              </a:buClr>
              <a:defRPr/>
            </a:lvl4pPr>
            <a:lvl5pPr>
              <a:buClr>
                <a:schemeClr val="accent1">
                  <a:lumMod val="60000"/>
                  <a:lumOff val="40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312874078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 Topbar_A">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53994012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341631306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Quote_A">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1067598" y="1374591"/>
            <a:ext cx="10063187" cy="3092092"/>
          </a:xfrm>
        </p:spPr>
        <p:txBody>
          <a:bodyPr anchor="ctr">
            <a:normAutofit/>
          </a:bodyPr>
          <a:lstStyle>
            <a:lvl1pPr marL="230104" indent="-230104">
              <a:lnSpc>
                <a:spcPct val="100000"/>
              </a:lnSpc>
              <a:buFontTx/>
              <a:buNone/>
              <a:defRPr sz="4400"/>
            </a:lvl1pPr>
            <a:lvl2pPr marL="457027" indent="0">
              <a:buFontTx/>
              <a:buNone/>
              <a:defRPr/>
            </a:lvl2pPr>
            <a:lvl3pPr marL="914061" indent="0">
              <a:buFontTx/>
              <a:buNone/>
              <a:defRPr/>
            </a:lvl3pPr>
            <a:lvl4pPr marL="1371090" indent="0">
              <a:buFontTx/>
              <a:buNone/>
              <a:defRPr/>
            </a:lvl4pPr>
            <a:lvl5pPr marL="1828122" indent="0">
              <a:buFontTx/>
              <a:buNone/>
              <a:defRPr/>
            </a:lvl5pPr>
          </a:lstStyle>
          <a:p>
            <a:pPr lvl="0"/>
            <a:r>
              <a:rPr lang="en-US" dirty="0" smtClean="0"/>
              <a:t>“Click to edit quote text.”</a:t>
            </a:r>
          </a:p>
        </p:txBody>
      </p:sp>
      <p:sp>
        <p:nvSpPr>
          <p:cNvPr id="7" name="Text Placeholder 6"/>
          <p:cNvSpPr>
            <a:spLocks noGrp="1"/>
          </p:cNvSpPr>
          <p:nvPr>
            <p:ph type="body" sz="quarter" idx="14" hasCustomPrompt="1"/>
          </p:nvPr>
        </p:nvSpPr>
        <p:spPr>
          <a:xfrm>
            <a:off x="1335698" y="4917155"/>
            <a:ext cx="9795091" cy="550863"/>
          </a:xfrm>
        </p:spPr>
        <p:txBody>
          <a:bodyPr/>
          <a:lstStyle>
            <a:lvl1pPr marL="0" indent="0">
              <a:buFontTx/>
              <a:buNone/>
              <a:defRPr>
                <a:solidFill>
                  <a:srgbClr val="00A4AB"/>
                </a:solidFill>
                <a:latin typeface="CiscoSans" panose="020B0503020201020303" pitchFamily="34" charset="0"/>
              </a:defRPr>
            </a:lvl1pPr>
            <a:lvl2pPr marL="457027" indent="0">
              <a:buFontTx/>
              <a:buNone/>
              <a:defRPr>
                <a:solidFill>
                  <a:srgbClr val="01929A"/>
                </a:solidFill>
                <a:latin typeface="CiscoSans" panose="020B0503020201020303" pitchFamily="34" charset="0"/>
              </a:defRPr>
            </a:lvl2pPr>
            <a:lvl3pPr marL="914061" indent="0">
              <a:buFontTx/>
              <a:buNone/>
              <a:defRPr>
                <a:solidFill>
                  <a:srgbClr val="01929A"/>
                </a:solidFill>
                <a:latin typeface="CiscoSans" panose="020B0503020201020303" pitchFamily="34" charset="0"/>
              </a:defRPr>
            </a:lvl3pPr>
            <a:lvl4pPr marL="1371090" indent="0">
              <a:buFontTx/>
              <a:buNone/>
              <a:defRPr>
                <a:solidFill>
                  <a:srgbClr val="01929A"/>
                </a:solidFill>
                <a:latin typeface="CiscoSans" panose="020B0503020201020303" pitchFamily="34" charset="0"/>
              </a:defRPr>
            </a:lvl4pPr>
            <a:lvl5pPr marL="1828122" indent="0">
              <a:buFontTx/>
              <a:buNone/>
              <a:defRPr>
                <a:solidFill>
                  <a:srgbClr val="01929A"/>
                </a:solidFill>
                <a:latin typeface="CiscoSans" panose="020B0503020201020303" pitchFamily="34" charset="0"/>
              </a:defRPr>
            </a:lvl5pPr>
          </a:lstStyle>
          <a:p>
            <a:pPr lvl="0"/>
            <a:r>
              <a:rPr lang="en-US" dirty="0" smtClean="0"/>
              <a:t>Click to edit Attribution</a:t>
            </a:r>
            <a:endParaRPr lang="en-US" dirty="0"/>
          </a:p>
        </p:txBody>
      </p:sp>
      <p:sp>
        <p:nvSpPr>
          <p:cNvPr id="8"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154717212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chemeClr val="accent1">
                  <a:lumMod val="60000"/>
                  <a:lumOff val="40000"/>
                </a:schemeClr>
              </a:buClr>
              <a:defRPr/>
            </a:lvl1pPr>
            <a:lvl2pPr>
              <a:buClr>
                <a:schemeClr val="accent1">
                  <a:lumMod val="60000"/>
                  <a:lumOff val="40000"/>
                </a:schemeClr>
              </a:buClr>
              <a:defRPr/>
            </a:lvl2pPr>
            <a:lvl3pPr>
              <a:buClr>
                <a:schemeClr val="accent1">
                  <a:lumMod val="60000"/>
                  <a:lumOff val="40000"/>
                </a:schemeClr>
              </a:buClr>
              <a:defRPr/>
            </a:lvl3pPr>
            <a:lvl4pPr>
              <a:buClr>
                <a:schemeClr val="accent1">
                  <a:lumMod val="60000"/>
                  <a:lumOff val="40000"/>
                </a:schemeClr>
              </a:buClr>
              <a:defRPr/>
            </a:lvl4pPr>
            <a:lvl5pPr>
              <a:buClr>
                <a:schemeClr val="accent1">
                  <a:lumMod val="60000"/>
                  <a:lumOff val="40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9034272" y="6613447"/>
            <a:ext cx="2286000" cy="228600"/>
          </a:xfrm>
          <a:prstGeom prst="rect">
            <a:avLst/>
          </a:prstGeom>
        </p:spPr>
        <p:txBody>
          <a:bodyPr vert="horz" lIns="91424" tIns="45718" rIns="91424" bIns="45718" rtlCol="0" anchor="ctr"/>
          <a:lstStyle>
            <a:lvl1pPr marL="0" marR="0" indent="0" algn="r" defTabSz="914218"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106307774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 Topbar_A">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9034272" y="6613447"/>
            <a:ext cx="2286000" cy="228600"/>
          </a:xfrm>
          <a:prstGeom prst="rect">
            <a:avLst/>
          </a:prstGeom>
        </p:spPr>
        <p:txBody>
          <a:bodyPr vert="horz" lIns="91424" tIns="45718" rIns="91424" bIns="45718" rtlCol="0" anchor="ctr"/>
          <a:lstStyle>
            <a:lvl1pPr marL="0" marR="0" indent="0" algn="r" defTabSz="914218"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354679214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3"/>
          </p:nvPr>
        </p:nvSpPr>
        <p:spPr>
          <a:xfrm>
            <a:off x="9034272" y="6613447"/>
            <a:ext cx="2286000" cy="228600"/>
          </a:xfrm>
          <a:prstGeom prst="rect">
            <a:avLst/>
          </a:prstGeom>
        </p:spPr>
        <p:txBody>
          <a:bodyPr vert="horz" lIns="91424" tIns="45718" rIns="91424" bIns="45718" rtlCol="0" anchor="ctr"/>
          <a:lstStyle>
            <a:lvl1pPr marL="0" marR="0" indent="0" algn="r" defTabSz="914218"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263251570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Quote_A">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1067598" y="1374587"/>
            <a:ext cx="10063187" cy="3092092"/>
          </a:xfrm>
        </p:spPr>
        <p:txBody>
          <a:bodyPr anchor="ctr">
            <a:normAutofit/>
          </a:bodyPr>
          <a:lstStyle>
            <a:lvl1pPr marL="230145" indent="-230145">
              <a:lnSpc>
                <a:spcPct val="100000"/>
              </a:lnSpc>
              <a:buFontTx/>
              <a:buNone/>
              <a:defRPr sz="4400"/>
            </a:lvl1pPr>
            <a:lvl2pPr marL="457107" indent="0">
              <a:buFontTx/>
              <a:buNone/>
              <a:defRPr/>
            </a:lvl2pPr>
            <a:lvl3pPr marL="914218" indent="0">
              <a:buFontTx/>
              <a:buNone/>
              <a:defRPr/>
            </a:lvl3pPr>
            <a:lvl4pPr marL="1371328" indent="0">
              <a:buFontTx/>
              <a:buNone/>
              <a:defRPr/>
            </a:lvl4pPr>
            <a:lvl5pPr marL="1828437" indent="0">
              <a:buFontTx/>
              <a:buNone/>
              <a:defRPr/>
            </a:lvl5pPr>
          </a:lstStyle>
          <a:p>
            <a:pPr lvl="0"/>
            <a:r>
              <a:rPr lang="en-US" dirty="0" smtClean="0"/>
              <a:t>“Click to edit quote text.”</a:t>
            </a:r>
          </a:p>
        </p:txBody>
      </p:sp>
      <p:sp>
        <p:nvSpPr>
          <p:cNvPr id="7" name="Text Placeholder 6"/>
          <p:cNvSpPr>
            <a:spLocks noGrp="1"/>
          </p:cNvSpPr>
          <p:nvPr>
            <p:ph type="body" sz="quarter" idx="14" hasCustomPrompt="1"/>
          </p:nvPr>
        </p:nvSpPr>
        <p:spPr>
          <a:xfrm>
            <a:off x="1335697" y="4917155"/>
            <a:ext cx="9795091" cy="550863"/>
          </a:xfrm>
        </p:spPr>
        <p:txBody>
          <a:bodyPr/>
          <a:lstStyle>
            <a:lvl1pPr marL="0" indent="0">
              <a:buFontTx/>
              <a:buNone/>
              <a:defRPr>
                <a:solidFill>
                  <a:srgbClr val="00A4AB"/>
                </a:solidFill>
                <a:latin typeface="CiscoSans" panose="020B0503020201020303" pitchFamily="34" charset="0"/>
              </a:defRPr>
            </a:lvl1pPr>
            <a:lvl2pPr marL="457107" indent="0">
              <a:buFontTx/>
              <a:buNone/>
              <a:defRPr>
                <a:solidFill>
                  <a:srgbClr val="01929A"/>
                </a:solidFill>
                <a:latin typeface="CiscoSans" panose="020B0503020201020303" pitchFamily="34" charset="0"/>
              </a:defRPr>
            </a:lvl2pPr>
            <a:lvl3pPr marL="914218" indent="0">
              <a:buFontTx/>
              <a:buNone/>
              <a:defRPr>
                <a:solidFill>
                  <a:srgbClr val="01929A"/>
                </a:solidFill>
                <a:latin typeface="CiscoSans" panose="020B0503020201020303" pitchFamily="34" charset="0"/>
              </a:defRPr>
            </a:lvl3pPr>
            <a:lvl4pPr marL="1371328" indent="0">
              <a:buFontTx/>
              <a:buNone/>
              <a:defRPr>
                <a:solidFill>
                  <a:srgbClr val="01929A"/>
                </a:solidFill>
                <a:latin typeface="CiscoSans" panose="020B0503020201020303" pitchFamily="34" charset="0"/>
              </a:defRPr>
            </a:lvl4pPr>
            <a:lvl5pPr marL="1828437" indent="0">
              <a:buFontTx/>
              <a:buNone/>
              <a:defRPr>
                <a:solidFill>
                  <a:srgbClr val="01929A"/>
                </a:solidFill>
                <a:latin typeface="CiscoSans" panose="020B0503020201020303" pitchFamily="34" charset="0"/>
              </a:defRPr>
            </a:lvl5pPr>
          </a:lstStyle>
          <a:p>
            <a:pPr lvl="0"/>
            <a:r>
              <a:rPr lang="en-US" dirty="0" smtClean="0"/>
              <a:t>Click to edit Attribution</a:t>
            </a:r>
            <a:endParaRPr lang="en-US" dirty="0"/>
          </a:p>
        </p:txBody>
      </p:sp>
      <p:sp>
        <p:nvSpPr>
          <p:cNvPr id="8" name="Footer Placeholder 4"/>
          <p:cNvSpPr>
            <a:spLocks noGrp="1"/>
          </p:cNvSpPr>
          <p:nvPr>
            <p:ph type="ftr" sz="quarter" idx="3"/>
          </p:nvPr>
        </p:nvSpPr>
        <p:spPr>
          <a:xfrm>
            <a:off x="9034272" y="6613447"/>
            <a:ext cx="2286000" cy="228600"/>
          </a:xfrm>
          <a:prstGeom prst="rect">
            <a:avLst/>
          </a:prstGeom>
        </p:spPr>
        <p:txBody>
          <a:bodyPr vert="horz" lIns="91424" tIns="45718" rIns="91424" bIns="45718" rtlCol="0" anchor="ctr"/>
          <a:lstStyle>
            <a:lvl1pPr marL="0" marR="0" indent="0" algn="r" defTabSz="914218"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251533844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46322" y="404085"/>
            <a:ext cx="11546635" cy="971709"/>
          </a:xfrm>
          <a:prstGeom prst="rect">
            <a:avLst/>
          </a:prstGeom>
        </p:spPr>
        <p:txBody>
          <a:bodyPr anchor="t" anchorCtr="0">
            <a:noAutofit/>
          </a:bodyPr>
          <a:lstStyle>
            <a:lvl1pPr algn="l">
              <a:lnSpc>
                <a:spcPct val="90000"/>
              </a:lnSpc>
              <a:defRPr sz="3200" b="0" i="0" spc="0" baseline="0">
                <a:solidFill>
                  <a:schemeClr val="tx2"/>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3152860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27275" y="1666619"/>
            <a:ext cx="11443668" cy="4354712"/>
          </a:xfrm>
          <a:prstGeom prst="rect">
            <a:avLst/>
          </a:prstGeom>
        </p:spPr>
        <p:txBody>
          <a:bodyPr lIns="121690" tIns="60845" rIns="121690" bIns="60845">
            <a:noAutofit/>
          </a:bodyPr>
          <a:lstStyle>
            <a:lvl1pPr marL="373857" indent="-297775">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75966" indent="-287195">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994902" indent="-228144">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212414" indent="-228144">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440507" indent="-223910">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hasCustomPrompt="1"/>
          </p:nvPr>
        </p:nvSpPr>
        <p:spPr>
          <a:xfrm>
            <a:off x="346322" y="404085"/>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73134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45128" y="86324"/>
            <a:ext cx="11217517" cy="95136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402" tIns="60700" rIns="121402" bIns="60700" numCol="1" anchor="b" anchorCtr="0" compatLnSpc="1">
            <a:prstTxWarp prst="textNoShape">
              <a:avLst/>
            </a:prstTxWarp>
          </a:bodyPr>
          <a:lstStyle>
            <a:lvl1pPr>
              <a:defRPr lang="en-US" dirty="0">
                <a:solidFill>
                  <a:srgbClr val="FFFFFF"/>
                </a:solidFill>
              </a:defRPr>
            </a:lvl1pPr>
          </a:lstStyle>
          <a:p>
            <a:pPr lvl="0"/>
            <a:r>
              <a:rPr lang="en-US" dirty="0" smtClean="0"/>
              <a:t>Click to edit Master title style</a:t>
            </a:r>
            <a:endParaRPr lang="en-US" dirty="0"/>
          </a:p>
        </p:txBody>
      </p:sp>
      <p:sp>
        <p:nvSpPr>
          <p:cNvPr id="6" name="Text Placeholder 5"/>
          <p:cNvSpPr>
            <a:spLocks noGrp="1"/>
          </p:cNvSpPr>
          <p:nvPr>
            <p:ph type="body" sz="quarter" idx="10"/>
          </p:nvPr>
        </p:nvSpPr>
        <p:spPr>
          <a:xfrm>
            <a:off x="438912" y="1043197"/>
            <a:ext cx="11204448" cy="41833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1402" tIns="60700" rIns="121402" bIns="60700"/>
          <a:lstStyle>
            <a:lvl1pPr marL="2381" indent="0">
              <a:buFontTx/>
              <a:buNone/>
              <a:defRPr lang="en-US" sz="2400" kern="1200" smtClean="0">
                <a:solidFill>
                  <a:srgbClr val="F37C20"/>
                </a:solidFill>
                <a:latin typeface="CiscoSans"/>
                <a:ea typeface="Apple LiGothic Medium" pitchFamily="2" charset="-120"/>
                <a:cs typeface="CiscoSans"/>
              </a:defRPr>
            </a:lvl1pPr>
            <a:lvl2pPr marL="84149" indent="0">
              <a:buFontTx/>
              <a:buNone/>
              <a:defRPr lang="en-US" sz="2400" kern="1200" smtClean="0">
                <a:solidFill>
                  <a:srgbClr val="FFFFFF"/>
                </a:solidFill>
                <a:latin typeface="Arial" pitchFamily="34" charset="0"/>
                <a:ea typeface="Apple LiGothic Medium" pitchFamily="2" charset="-120"/>
              </a:defRPr>
            </a:lvl2pPr>
            <a:lvl3pPr marL="470679" indent="0">
              <a:buFontTx/>
              <a:buNone/>
              <a:defRPr lang="en-US" sz="2400" kern="1200" smtClean="0">
                <a:solidFill>
                  <a:srgbClr val="FFFFFF"/>
                </a:solidFill>
                <a:latin typeface="Arial" pitchFamily="34" charset="0"/>
                <a:ea typeface="Apple LiGothic Medium" pitchFamily="2" charset="-120"/>
              </a:defRPr>
            </a:lvl3pPr>
            <a:lvl4pPr marL="812190" indent="0">
              <a:buFontTx/>
              <a:buNone/>
              <a:defRPr lang="en-US" sz="2400" kern="1200" smtClean="0">
                <a:solidFill>
                  <a:srgbClr val="FFFFFF"/>
                </a:solidFill>
                <a:latin typeface="Arial" pitchFamily="34" charset="0"/>
                <a:ea typeface="Apple LiGothic Medium" pitchFamily="2" charset="-120"/>
              </a:defRPr>
            </a:lvl4pPr>
            <a:lvl5pPr marL="1276971" indent="0">
              <a:buFontTx/>
              <a:buNone/>
              <a:defRPr lang="en-US" sz="2400" kern="1200">
                <a:solidFill>
                  <a:srgbClr val="FFFFFF"/>
                </a:solidFill>
                <a:latin typeface="Arial" pitchFamily="34" charset="0"/>
                <a:ea typeface="Apple LiGothic Medium" pitchFamily="2" charset="-120"/>
              </a:defRPr>
            </a:lvl5pPr>
          </a:lstStyle>
          <a:p>
            <a:pPr lvl="0">
              <a:spcBef>
                <a:spcPct val="0"/>
              </a:spcBef>
            </a:pPr>
            <a:r>
              <a:rPr lang="en-US" dirty="0" smtClean="0"/>
              <a:t>Click to edit Master text styles</a:t>
            </a:r>
            <a:endParaRPr lang="en-US" dirty="0"/>
          </a:p>
        </p:txBody>
      </p:sp>
    </p:spTree>
    <p:extLst>
      <p:ext uri="{BB962C8B-B14F-4D97-AF65-F5344CB8AC3E}">
        <p14:creationId xmlns:p14="http://schemas.microsoft.com/office/powerpoint/2010/main" val="43332207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181" tIns="60589" rIns="121181" bIns="60589" numCol="1" anchor="b" anchorCtr="0" compatLnSpc="1">
            <a:prstTxWarp prst="textNoShape">
              <a:avLst/>
            </a:prstTxWarp>
          </a:bodyPr>
          <a:lstStyle>
            <a:lvl1pPr>
              <a:defRPr lang="en-US" dirty="0">
                <a:solidFill>
                  <a:srgbClr val="FFFFFF"/>
                </a:solidFil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304859713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912723" rtl="0" eaLnBrk="1" latinLnBrk="0" hangingPunct="1">
              <a:lnSpc>
                <a:spcPct val="90000"/>
              </a:lnSpc>
              <a:spcBef>
                <a:spcPts val="600"/>
              </a:spcBef>
              <a:buNone/>
              <a:tabLst>
                <a:tab pos="4448051" algn="l"/>
              </a:tabLst>
              <a:defRPr lang="en-US" sz="3200" b="1" kern="1200" cap="all" spc="100" baseline="0" dirty="0">
                <a:solidFill>
                  <a:srgbClr val="B4E7EA"/>
                </a:solidFill>
                <a:latin typeface="Arial Narrow" panose="020B0606020202030204" pitchFamily="34" charset="0"/>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9283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cSld name="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46322" y="404088"/>
            <a:ext cx="11546635" cy="971709"/>
          </a:xfrm>
          <a:prstGeom prst="rect">
            <a:avLst/>
          </a:prstGeom>
        </p:spPr>
        <p:txBody>
          <a:bodyPr anchor="t" anchorCtr="0">
            <a:noAutofit/>
          </a:bodyPr>
          <a:lstStyle>
            <a:lvl1pPr algn="l">
              <a:lnSpc>
                <a:spcPct val="90000"/>
              </a:lnSpc>
              <a:defRPr sz="3700" b="0" i="0" spc="0" baseline="0">
                <a:solidFill>
                  <a:srgbClr val="002D39"/>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318123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userDrawn="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464" y="0"/>
            <a:ext cx="12192000" cy="6858000"/>
          </a:xfrm>
          <a:prstGeom prst="rect">
            <a:avLst/>
          </a:prstGeom>
        </p:spPr>
        <p:txBody>
          <a:bodyPr vert="horz"/>
          <a:lstStyle>
            <a:lvl1pPr marL="0" indent="0" algn="ctr">
              <a:buNone/>
              <a:defRPr sz="2000" baseline="0">
                <a:latin typeface="+mn-lt"/>
                <a:cs typeface="CiscoSans ExtraLight"/>
              </a:defRPr>
            </a:lvl1pPr>
          </a:lstStyle>
          <a:p>
            <a:r>
              <a:rPr lang="en-US" smtClean="0"/>
              <a:t>Click icon to add picture</a:t>
            </a:r>
            <a:endParaRPr lang="en-US" dirty="0"/>
          </a:p>
        </p:txBody>
      </p:sp>
    </p:spTree>
    <p:extLst>
      <p:ext uri="{BB962C8B-B14F-4D97-AF65-F5344CB8AC3E}">
        <p14:creationId xmlns:p14="http://schemas.microsoft.com/office/powerpoint/2010/main" val="1711653245"/>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3_Custom Layou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4" y="6574061"/>
            <a:ext cx="12192000" cy="283947"/>
          </a:xfrm>
          <a:prstGeom prst="rect">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8" rIns="91418" bIns="45718" rtlCol="0" anchor="ctr"/>
          <a:lstStyle/>
          <a:p>
            <a:pPr algn="ctr" defTabSz="914105"/>
            <a:endParaRPr lang="en-US">
              <a:solidFill>
                <a:srgbClr val="E7E6E6"/>
              </a:solidFill>
            </a:endParaRPr>
          </a:p>
        </p:txBody>
      </p:sp>
      <p:sp>
        <p:nvSpPr>
          <p:cNvPr id="6" name="Rectangle 5"/>
          <p:cNvSpPr/>
          <p:nvPr userDrawn="1"/>
        </p:nvSpPr>
        <p:spPr>
          <a:xfrm>
            <a:off x="533404" y="6603081"/>
            <a:ext cx="981893" cy="235963"/>
          </a:xfrm>
          <a:prstGeom prst="rect">
            <a:avLst/>
          </a:prstGeom>
        </p:spPr>
        <p:txBody>
          <a:bodyPr wrap="none" lIns="91418" tIns="45718" rIns="91418" bIns="45718">
            <a:spAutoFit/>
          </a:bodyPr>
          <a:lstStyle/>
          <a:p>
            <a:pPr defTabSz="914105"/>
            <a:r>
              <a:rPr lang="en-US" sz="900" dirty="0" smtClean="0">
                <a:solidFill>
                  <a:srgbClr val="FFFFFF">
                    <a:lumMod val="75000"/>
                  </a:srgbClr>
                </a:solidFill>
                <a:latin typeface="Arial Narrow" panose="020B0606020202030204" pitchFamily="34" charset="0"/>
              </a:rPr>
              <a:t>Cisco Confidential</a:t>
            </a:r>
            <a:endParaRPr lang="en-US" sz="900" dirty="0">
              <a:solidFill>
                <a:srgbClr val="FFFFFF">
                  <a:lumMod val="75000"/>
                </a:srgbClr>
              </a:solidFill>
              <a:latin typeface="Arial Narrow" panose="020B0606020202030204" pitchFamily="34" charset="0"/>
            </a:endParaRPr>
          </a:p>
        </p:txBody>
      </p:sp>
      <p:sp>
        <p:nvSpPr>
          <p:cNvPr id="7" name="Rectangle 6"/>
          <p:cNvSpPr/>
          <p:nvPr userDrawn="1"/>
        </p:nvSpPr>
        <p:spPr>
          <a:xfrm>
            <a:off x="11384728" y="6603081"/>
            <a:ext cx="304357" cy="235963"/>
          </a:xfrm>
          <a:prstGeom prst="rect">
            <a:avLst/>
          </a:prstGeom>
        </p:spPr>
        <p:txBody>
          <a:bodyPr wrap="none" lIns="91418" tIns="45718" rIns="91418" bIns="45718">
            <a:spAutoFit/>
          </a:bodyPr>
          <a:lstStyle/>
          <a:p>
            <a:pPr algn="r" defTabSz="914105"/>
            <a:fld id="{1FBDCBF2-BE2D-4B82-87DE-56AD2FCE3670}" type="slidenum">
              <a:rPr lang="en-US" sz="900" smtClean="0">
                <a:solidFill>
                  <a:srgbClr val="FFFFFF">
                    <a:lumMod val="75000"/>
                  </a:srgbClr>
                </a:solidFill>
                <a:latin typeface="Arial Narrow" panose="020B0606020202030204" pitchFamily="34" charset="0"/>
              </a:rPr>
              <a:pPr algn="r" defTabSz="914105"/>
              <a:t>‹#›</a:t>
            </a:fld>
            <a:endParaRPr lang="en-US" sz="900" dirty="0">
              <a:solidFill>
                <a:srgbClr val="FFFFFF">
                  <a:lumMod val="75000"/>
                </a:srgbClr>
              </a:solidFill>
              <a:latin typeface="Arial Narrow" panose="020B0606020202030204" pitchFamily="34" charset="0"/>
            </a:endParaRPr>
          </a:p>
        </p:txBody>
      </p:sp>
      <p:sp>
        <p:nvSpPr>
          <p:cNvPr id="2" name="Title 1"/>
          <p:cNvSpPr>
            <a:spLocks noGrp="1"/>
          </p:cNvSpPr>
          <p:nvPr>
            <p:ph type="title"/>
          </p:nvPr>
        </p:nvSpPr>
        <p:spPr/>
        <p:txBody>
          <a:bodyPr>
            <a:noAutofit/>
          </a:bodyPr>
          <a:lstStyle>
            <a:lvl1pPr algn="l" defTabSz="914105" rtl="0" eaLnBrk="1" latinLnBrk="0" hangingPunct="1">
              <a:lnSpc>
                <a:spcPct val="90000"/>
              </a:lnSpc>
              <a:spcBef>
                <a:spcPts val="600"/>
              </a:spcBef>
              <a:buNone/>
              <a:tabLst>
                <a:tab pos="4454883" algn="l"/>
              </a:tabLst>
              <a:defRPr lang="en-US" sz="3200" b="1" kern="1200" cap="all" spc="100" baseline="0" dirty="0">
                <a:solidFill>
                  <a:srgbClr val="B4E7EA"/>
                </a:solidFill>
                <a:latin typeface="Arial Narrow" panose="020B0606020202030204" pitchFamily="34" charset="0"/>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670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chemeClr val="accent1">
                  <a:lumMod val="60000"/>
                  <a:lumOff val="40000"/>
                </a:schemeClr>
              </a:buClr>
              <a:defRPr/>
            </a:lvl1pPr>
            <a:lvl2pPr>
              <a:buClr>
                <a:schemeClr val="accent1">
                  <a:lumMod val="60000"/>
                  <a:lumOff val="40000"/>
                </a:schemeClr>
              </a:buClr>
              <a:defRPr/>
            </a:lvl2pPr>
            <a:lvl3pPr>
              <a:buClr>
                <a:schemeClr val="accent1">
                  <a:lumMod val="60000"/>
                  <a:lumOff val="40000"/>
                </a:schemeClr>
              </a:buClr>
              <a:defRPr/>
            </a:lvl3pPr>
            <a:lvl4pPr>
              <a:buClr>
                <a:schemeClr val="accent1">
                  <a:lumMod val="60000"/>
                  <a:lumOff val="40000"/>
                </a:schemeClr>
              </a:buClr>
              <a:defRPr/>
            </a:lvl4pPr>
            <a:lvl5pPr>
              <a:buClr>
                <a:schemeClr val="accent1">
                  <a:lumMod val="60000"/>
                  <a:lumOff val="40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241504172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 Topbar_A">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60833612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404064339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_Chart_and_Text">
    <p:spTree>
      <p:nvGrpSpPr>
        <p:cNvPr id="1" name=""/>
        <p:cNvGrpSpPr/>
        <p:nvPr/>
      </p:nvGrpSpPr>
      <p:grpSpPr>
        <a:xfrm>
          <a:off x="0" y="0"/>
          <a:ext cx="0" cy="0"/>
          <a:chOff x="0" y="0"/>
          <a:chExt cx="0" cy="0"/>
        </a:xfrm>
      </p:grpSpPr>
      <p:sp>
        <p:nvSpPr>
          <p:cNvPr id="7" name="Title 1"/>
          <p:cNvSpPr>
            <a:spLocks noGrp="1"/>
          </p:cNvSpPr>
          <p:nvPr>
            <p:ph type="ctrTitle"/>
          </p:nvPr>
        </p:nvSpPr>
        <p:spPr>
          <a:xfrm>
            <a:off x="346077" y="403229"/>
            <a:ext cx="11546635" cy="971709"/>
          </a:xfrm>
          <a:prstGeom prst="rect">
            <a:avLst/>
          </a:prstGeom>
        </p:spPr>
        <p:txBody>
          <a:bodyPr>
            <a:noAutofit/>
          </a:bodyPr>
          <a:lstStyle>
            <a:lvl1pPr algn="l">
              <a:lnSpc>
                <a:spcPct val="90000"/>
              </a:lnSpc>
              <a:defRPr sz="3300" b="0" i="0" spc="0" baseline="0">
                <a:solidFill>
                  <a:srgbClr val="00A2BF"/>
                </a:solidFill>
                <a:latin typeface="+mj-lt"/>
                <a:cs typeface="CiscoSans Thin"/>
              </a:defRPr>
            </a:lvl1pPr>
          </a:lstStyle>
          <a:p>
            <a:r>
              <a:rPr lang="en-US" smtClean="0"/>
              <a:t>Click to edit Master title style</a:t>
            </a:r>
            <a:endParaRPr lang="en-US" dirty="0"/>
          </a:p>
        </p:txBody>
      </p:sp>
      <p:sp>
        <p:nvSpPr>
          <p:cNvPr id="10" name="Text Placeholder 17"/>
          <p:cNvSpPr>
            <a:spLocks noGrp="1"/>
          </p:cNvSpPr>
          <p:nvPr>
            <p:ph type="body" sz="quarter" idx="11"/>
          </p:nvPr>
        </p:nvSpPr>
        <p:spPr>
          <a:xfrm>
            <a:off x="340473" y="1559096"/>
            <a:ext cx="5687483" cy="4294544"/>
          </a:xfrm>
          <a:prstGeom prst="rect">
            <a:avLst/>
          </a:prstGeom>
        </p:spPr>
        <p:txBody>
          <a:bodyPr lIns="121869" tIns="60934" rIns="121869" bIns="60934" anchor="ctr" anchorCtr="0">
            <a:noAutofit/>
          </a:bodyPr>
          <a:lstStyle>
            <a:lvl1pPr marL="0" indent="0">
              <a:buNone/>
              <a:defRPr sz="32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3" name="Chart Placeholder 2"/>
          <p:cNvSpPr>
            <a:spLocks noGrp="1"/>
          </p:cNvSpPr>
          <p:nvPr>
            <p:ph type="chart" sz="quarter" idx="12"/>
          </p:nvPr>
        </p:nvSpPr>
        <p:spPr>
          <a:xfrm>
            <a:off x="6381485" y="1559096"/>
            <a:ext cx="5355167" cy="4292600"/>
          </a:xfrm>
          <a:prstGeom prst="rect">
            <a:avLst/>
          </a:prstGeom>
        </p:spPr>
        <p:txBody>
          <a:bodyPr vert="horz" lIns="121869" tIns="60934" rIns="121869" bIns="60934">
            <a:noAutofit/>
          </a:bodyPr>
          <a:lstStyle>
            <a:lvl1pPr marL="0" indent="0" algn="ctr">
              <a:buNone/>
              <a:defRPr sz="2700">
                <a:solidFill>
                  <a:schemeClr val="tx2"/>
                </a:solidFill>
                <a:latin typeface="+mn-lt"/>
                <a:cs typeface="CiscoSans ExtraLight"/>
              </a:defRPr>
            </a:lvl1pPr>
          </a:lstStyle>
          <a:p>
            <a:pPr lvl="0"/>
            <a:r>
              <a:rPr lang="en-US" noProof="0" smtClean="0"/>
              <a:t>Click icon to add chart</a:t>
            </a:r>
            <a:endParaRPr lang="en-US" noProof="0" dirty="0"/>
          </a:p>
        </p:txBody>
      </p:sp>
    </p:spTree>
    <p:extLst>
      <p:ext uri="{BB962C8B-B14F-4D97-AF65-F5344CB8AC3E}">
        <p14:creationId xmlns:p14="http://schemas.microsoft.com/office/powerpoint/2010/main" val="3901036215"/>
      </p:ext>
    </p:extLst>
  </p:cSld>
  <p:clrMapOvr>
    <a:masterClrMapping/>
  </p:clrMapOvr>
  <p:transition xmlns:p14="http://schemas.microsoft.com/office/powerpoint/2010/main" spd="med">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Quote_A">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1067598" y="1374591"/>
            <a:ext cx="10063187" cy="3092092"/>
          </a:xfrm>
        </p:spPr>
        <p:txBody>
          <a:bodyPr anchor="ctr">
            <a:normAutofit/>
          </a:bodyPr>
          <a:lstStyle>
            <a:lvl1pPr marL="230104" indent="-230104">
              <a:lnSpc>
                <a:spcPct val="100000"/>
              </a:lnSpc>
              <a:buFontTx/>
              <a:buNone/>
              <a:defRPr sz="4400"/>
            </a:lvl1pPr>
            <a:lvl2pPr marL="457027" indent="0">
              <a:buFontTx/>
              <a:buNone/>
              <a:defRPr/>
            </a:lvl2pPr>
            <a:lvl3pPr marL="914061" indent="0">
              <a:buFontTx/>
              <a:buNone/>
              <a:defRPr/>
            </a:lvl3pPr>
            <a:lvl4pPr marL="1371090" indent="0">
              <a:buFontTx/>
              <a:buNone/>
              <a:defRPr/>
            </a:lvl4pPr>
            <a:lvl5pPr marL="1828122" indent="0">
              <a:buFontTx/>
              <a:buNone/>
              <a:defRPr/>
            </a:lvl5pPr>
          </a:lstStyle>
          <a:p>
            <a:pPr lvl="0"/>
            <a:r>
              <a:rPr lang="en-US" dirty="0" smtClean="0"/>
              <a:t>“Click to edit quote text.”</a:t>
            </a:r>
          </a:p>
        </p:txBody>
      </p:sp>
      <p:sp>
        <p:nvSpPr>
          <p:cNvPr id="7" name="Text Placeholder 6"/>
          <p:cNvSpPr>
            <a:spLocks noGrp="1"/>
          </p:cNvSpPr>
          <p:nvPr>
            <p:ph type="body" sz="quarter" idx="14" hasCustomPrompt="1"/>
          </p:nvPr>
        </p:nvSpPr>
        <p:spPr>
          <a:xfrm>
            <a:off x="1335698" y="4917155"/>
            <a:ext cx="9795091" cy="550863"/>
          </a:xfrm>
        </p:spPr>
        <p:txBody>
          <a:bodyPr/>
          <a:lstStyle>
            <a:lvl1pPr marL="0" indent="0">
              <a:buFontTx/>
              <a:buNone/>
              <a:defRPr>
                <a:solidFill>
                  <a:srgbClr val="00A4AB"/>
                </a:solidFill>
                <a:latin typeface="CiscoSans" panose="020B0503020201020303" pitchFamily="34" charset="0"/>
              </a:defRPr>
            </a:lvl1pPr>
            <a:lvl2pPr marL="457027" indent="0">
              <a:buFontTx/>
              <a:buNone/>
              <a:defRPr>
                <a:solidFill>
                  <a:srgbClr val="01929A"/>
                </a:solidFill>
                <a:latin typeface="CiscoSans" panose="020B0503020201020303" pitchFamily="34" charset="0"/>
              </a:defRPr>
            </a:lvl2pPr>
            <a:lvl3pPr marL="914061" indent="0">
              <a:buFontTx/>
              <a:buNone/>
              <a:defRPr>
                <a:solidFill>
                  <a:srgbClr val="01929A"/>
                </a:solidFill>
                <a:latin typeface="CiscoSans" panose="020B0503020201020303" pitchFamily="34" charset="0"/>
              </a:defRPr>
            </a:lvl3pPr>
            <a:lvl4pPr marL="1371090" indent="0">
              <a:buFontTx/>
              <a:buNone/>
              <a:defRPr>
                <a:solidFill>
                  <a:srgbClr val="01929A"/>
                </a:solidFill>
                <a:latin typeface="CiscoSans" panose="020B0503020201020303" pitchFamily="34" charset="0"/>
              </a:defRPr>
            </a:lvl4pPr>
            <a:lvl5pPr marL="1828122" indent="0">
              <a:buFontTx/>
              <a:buNone/>
              <a:defRPr>
                <a:solidFill>
                  <a:srgbClr val="01929A"/>
                </a:solidFill>
                <a:latin typeface="CiscoSans" panose="020B0503020201020303" pitchFamily="34" charset="0"/>
              </a:defRPr>
            </a:lvl5pPr>
          </a:lstStyle>
          <a:p>
            <a:pPr lvl="0"/>
            <a:r>
              <a:rPr lang="en-US" dirty="0" smtClean="0"/>
              <a:t>Click to edit Attribution</a:t>
            </a:r>
            <a:endParaRPr lang="en-US" dirty="0"/>
          </a:p>
        </p:txBody>
      </p:sp>
      <p:sp>
        <p:nvSpPr>
          <p:cNvPr id="8"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20434158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chemeClr val="accent1">
                  <a:lumMod val="60000"/>
                  <a:lumOff val="40000"/>
                </a:schemeClr>
              </a:buClr>
              <a:defRPr/>
            </a:lvl1pPr>
            <a:lvl2pPr>
              <a:buClr>
                <a:schemeClr val="accent1">
                  <a:lumMod val="60000"/>
                  <a:lumOff val="40000"/>
                </a:schemeClr>
              </a:buClr>
              <a:defRPr/>
            </a:lvl2pPr>
            <a:lvl3pPr>
              <a:buClr>
                <a:schemeClr val="accent1">
                  <a:lumMod val="60000"/>
                  <a:lumOff val="40000"/>
                </a:schemeClr>
              </a:buClr>
              <a:defRPr/>
            </a:lvl3pPr>
            <a:lvl4pPr>
              <a:buClr>
                <a:schemeClr val="accent1">
                  <a:lumMod val="60000"/>
                  <a:lumOff val="40000"/>
                </a:schemeClr>
              </a:buClr>
              <a:defRPr/>
            </a:lvl4pPr>
            <a:lvl5pPr>
              <a:buClr>
                <a:schemeClr val="accent1">
                  <a:lumMod val="60000"/>
                  <a:lumOff val="40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94401805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 Topbar_A">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395961344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394429698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Quote_A">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1067598" y="1374591"/>
            <a:ext cx="10063187" cy="3092092"/>
          </a:xfrm>
        </p:spPr>
        <p:txBody>
          <a:bodyPr anchor="ctr">
            <a:normAutofit/>
          </a:bodyPr>
          <a:lstStyle>
            <a:lvl1pPr marL="230104" indent="-230104">
              <a:lnSpc>
                <a:spcPct val="100000"/>
              </a:lnSpc>
              <a:buFontTx/>
              <a:buNone/>
              <a:defRPr sz="4400"/>
            </a:lvl1pPr>
            <a:lvl2pPr marL="457027" indent="0">
              <a:buFontTx/>
              <a:buNone/>
              <a:defRPr/>
            </a:lvl2pPr>
            <a:lvl3pPr marL="914061" indent="0">
              <a:buFontTx/>
              <a:buNone/>
              <a:defRPr/>
            </a:lvl3pPr>
            <a:lvl4pPr marL="1371090" indent="0">
              <a:buFontTx/>
              <a:buNone/>
              <a:defRPr/>
            </a:lvl4pPr>
            <a:lvl5pPr marL="1828122" indent="0">
              <a:buFontTx/>
              <a:buNone/>
              <a:defRPr/>
            </a:lvl5pPr>
          </a:lstStyle>
          <a:p>
            <a:pPr lvl="0"/>
            <a:r>
              <a:rPr lang="en-US" dirty="0" smtClean="0"/>
              <a:t>“Click to edit quote text.”</a:t>
            </a:r>
          </a:p>
        </p:txBody>
      </p:sp>
      <p:sp>
        <p:nvSpPr>
          <p:cNvPr id="7" name="Text Placeholder 6"/>
          <p:cNvSpPr>
            <a:spLocks noGrp="1"/>
          </p:cNvSpPr>
          <p:nvPr>
            <p:ph type="body" sz="quarter" idx="14" hasCustomPrompt="1"/>
          </p:nvPr>
        </p:nvSpPr>
        <p:spPr>
          <a:xfrm>
            <a:off x="1335698" y="4917155"/>
            <a:ext cx="9795091" cy="550863"/>
          </a:xfrm>
        </p:spPr>
        <p:txBody>
          <a:bodyPr/>
          <a:lstStyle>
            <a:lvl1pPr marL="0" indent="0">
              <a:buFontTx/>
              <a:buNone/>
              <a:defRPr>
                <a:solidFill>
                  <a:srgbClr val="00A4AB"/>
                </a:solidFill>
                <a:latin typeface="CiscoSans" panose="020B0503020201020303" pitchFamily="34" charset="0"/>
              </a:defRPr>
            </a:lvl1pPr>
            <a:lvl2pPr marL="457027" indent="0">
              <a:buFontTx/>
              <a:buNone/>
              <a:defRPr>
                <a:solidFill>
                  <a:srgbClr val="01929A"/>
                </a:solidFill>
                <a:latin typeface="CiscoSans" panose="020B0503020201020303" pitchFamily="34" charset="0"/>
              </a:defRPr>
            </a:lvl2pPr>
            <a:lvl3pPr marL="914061" indent="0">
              <a:buFontTx/>
              <a:buNone/>
              <a:defRPr>
                <a:solidFill>
                  <a:srgbClr val="01929A"/>
                </a:solidFill>
                <a:latin typeface="CiscoSans" panose="020B0503020201020303" pitchFamily="34" charset="0"/>
              </a:defRPr>
            </a:lvl3pPr>
            <a:lvl4pPr marL="1371090" indent="0">
              <a:buFontTx/>
              <a:buNone/>
              <a:defRPr>
                <a:solidFill>
                  <a:srgbClr val="01929A"/>
                </a:solidFill>
                <a:latin typeface="CiscoSans" panose="020B0503020201020303" pitchFamily="34" charset="0"/>
              </a:defRPr>
            </a:lvl4pPr>
            <a:lvl5pPr marL="1828122" indent="0">
              <a:buFontTx/>
              <a:buNone/>
              <a:defRPr>
                <a:solidFill>
                  <a:srgbClr val="01929A"/>
                </a:solidFill>
                <a:latin typeface="CiscoSans" panose="020B0503020201020303" pitchFamily="34" charset="0"/>
              </a:defRPr>
            </a:lvl5pPr>
          </a:lstStyle>
          <a:p>
            <a:pPr lvl="0"/>
            <a:r>
              <a:rPr lang="en-US" dirty="0" smtClean="0"/>
              <a:t>Click to edit Attribution</a:t>
            </a:r>
            <a:endParaRPr lang="en-US" dirty="0"/>
          </a:p>
        </p:txBody>
      </p:sp>
      <p:sp>
        <p:nvSpPr>
          <p:cNvPr id="8"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229888988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chemeClr val="accent1">
                  <a:lumMod val="60000"/>
                  <a:lumOff val="40000"/>
                </a:schemeClr>
              </a:buClr>
              <a:defRPr/>
            </a:lvl1pPr>
            <a:lvl2pPr>
              <a:buClr>
                <a:schemeClr val="accent1">
                  <a:lumMod val="60000"/>
                  <a:lumOff val="40000"/>
                </a:schemeClr>
              </a:buClr>
              <a:defRPr/>
            </a:lvl2pPr>
            <a:lvl3pPr>
              <a:buClr>
                <a:schemeClr val="accent1">
                  <a:lumMod val="60000"/>
                  <a:lumOff val="40000"/>
                </a:schemeClr>
              </a:buClr>
              <a:defRPr/>
            </a:lvl3pPr>
            <a:lvl4pPr>
              <a:buClr>
                <a:schemeClr val="accent1">
                  <a:lumMod val="60000"/>
                  <a:lumOff val="40000"/>
                </a:schemeClr>
              </a:buClr>
              <a:defRPr/>
            </a:lvl4pPr>
            <a:lvl5pPr>
              <a:buClr>
                <a:schemeClr val="accent1">
                  <a:lumMod val="60000"/>
                  <a:lumOff val="40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260368651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 Topbar_A">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333948898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349927249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cSld name="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46322" y="404092"/>
            <a:ext cx="11546635" cy="971709"/>
          </a:xfrm>
          <a:prstGeom prst="rect">
            <a:avLst/>
          </a:prstGeom>
        </p:spPr>
        <p:txBody>
          <a:bodyPr anchor="t" anchorCtr="0">
            <a:noAutofit/>
          </a:bodyPr>
          <a:lstStyle>
            <a:lvl1pPr algn="l">
              <a:lnSpc>
                <a:spcPct val="90000"/>
              </a:lnSpc>
              <a:defRPr sz="3700" b="0" i="0" spc="0" baseline="0">
                <a:solidFill>
                  <a:srgbClr val="002D39"/>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422395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chemeClr val="accent1">
                  <a:lumMod val="60000"/>
                  <a:lumOff val="40000"/>
                </a:schemeClr>
              </a:buClr>
              <a:defRPr/>
            </a:lvl1pPr>
            <a:lvl2pPr>
              <a:buClr>
                <a:schemeClr val="accent1">
                  <a:lumMod val="60000"/>
                  <a:lumOff val="40000"/>
                </a:schemeClr>
              </a:buClr>
              <a:defRPr/>
            </a:lvl2pPr>
            <a:lvl3pPr>
              <a:buClr>
                <a:schemeClr val="accent1">
                  <a:lumMod val="60000"/>
                  <a:lumOff val="40000"/>
                </a:schemeClr>
              </a:buClr>
              <a:defRPr/>
            </a:lvl3pPr>
            <a:lvl4pPr>
              <a:buClr>
                <a:schemeClr val="accent1">
                  <a:lumMod val="60000"/>
                  <a:lumOff val="40000"/>
                </a:schemeClr>
              </a:buClr>
              <a:defRPr/>
            </a:lvl4pPr>
            <a:lvl5pPr>
              <a:buClr>
                <a:schemeClr val="accent1">
                  <a:lumMod val="60000"/>
                  <a:lumOff val="40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9034272" y="6613447"/>
            <a:ext cx="2286000" cy="228600"/>
          </a:xfrm>
          <a:prstGeom prst="rect">
            <a:avLst/>
          </a:prstGeom>
        </p:spPr>
        <p:txBody>
          <a:bodyPr vert="horz" lIns="91416" tIns="45714" rIns="91416" bIns="45714" rtlCol="0" anchor="ctr"/>
          <a:lstStyle>
            <a:lvl1pPr marL="0" marR="0" indent="0" algn="r" defTabSz="914128"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125319186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Bottom title_photo and text">
    <p:bg>
      <p:bgPr>
        <a:solidFill>
          <a:schemeClr val="accent5"/>
        </a:solidFill>
        <a:effectLst/>
      </p:bgPr>
    </p:bg>
    <p:spTree>
      <p:nvGrpSpPr>
        <p:cNvPr id="1" name=""/>
        <p:cNvGrpSpPr/>
        <p:nvPr/>
      </p:nvGrpSpPr>
      <p:grpSpPr>
        <a:xfrm>
          <a:off x="0" y="0"/>
          <a:ext cx="0" cy="0"/>
          <a:chOff x="0" y="0"/>
          <a:chExt cx="0" cy="0"/>
        </a:xfrm>
      </p:grpSpPr>
      <p:sp>
        <p:nvSpPr>
          <p:cNvPr id="14" name="Rectangle 5"/>
          <p:cNvSpPr>
            <a:spLocks noChangeArrowheads="1"/>
          </p:cNvSpPr>
          <p:nvPr userDrawn="1"/>
        </p:nvSpPr>
        <p:spPr bwMode="ltGray">
          <a:xfrm>
            <a:off x="10417676" y="6327964"/>
            <a:ext cx="1016525" cy="206040"/>
          </a:xfrm>
          <a:prstGeom prst="rect">
            <a:avLst/>
          </a:prstGeom>
          <a:noFill/>
          <a:ln w="9525">
            <a:noFill/>
            <a:miter lim="800000"/>
            <a:headEnd/>
            <a:tailEnd/>
          </a:ln>
          <a:effectLst/>
        </p:spPr>
        <p:txBody>
          <a:bodyPr wrap="none" lIns="82111" tIns="41054" rIns="82111" bIns="41054" anchor="b">
            <a:spAutoFit/>
          </a:bodyPr>
          <a:lstStyle/>
          <a:p>
            <a:pPr algn="r" defTabSz="814285">
              <a:lnSpc>
                <a:spcPct val="100000"/>
              </a:lnSpc>
            </a:pPr>
            <a:r>
              <a:rPr lang="en-US" sz="800" b="0" i="0" dirty="0">
                <a:solidFill>
                  <a:srgbClr val="FFFFFF"/>
                </a:solidFill>
                <a:latin typeface="+mn-lt"/>
                <a:cs typeface="CiscoSans Thin"/>
              </a:rPr>
              <a:t>Cisco Confidential</a:t>
            </a:r>
          </a:p>
        </p:txBody>
      </p:sp>
      <p:sp>
        <p:nvSpPr>
          <p:cNvPr id="15" name="Rectangle 7"/>
          <p:cNvSpPr>
            <a:spLocks noChangeArrowheads="1"/>
          </p:cNvSpPr>
          <p:nvPr userDrawn="1"/>
        </p:nvSpPr>
        <p:spPr bwMode="ltGray">
          <a:xfrm>
            <a:off x="11547757" y="6323878"/>
            <a:ext cx="294071" cy="206023"/>
          </a:xfrm>
          <a:prstGeom prst="rect">
            <a:avLst/>
          </a:prstGeom>
          <a:noFill/>
          <a:ln w="9525" algn="ctr">
            <a:noFill/>
            <a:miter lim="800000"/>
            <a:headEnd/>
            <a:tailEnd/>
          </a:ln>
          <a:effectLst/>
        </p:spPr>
        <p:txBody>
          <a:bodyPr wrap="none" lIns="82111" tIns="41054" rIns="82111" bIns="41054" anchor="b">
            <a:spAutoFit/>
          </a:bodyPr>
          <a:lstStyle/>
          <a:p>
            <a:pPr algn="r" defTabSz="814285">
              <a:lnSpc>
                <a:spcPct val="100000"/>
              </a:lnSpc>
            </a:pPr>
            <a:fld id="{DFCF27A5-1A5B-48D3-A060-2758FFBB1ADD}" type="slidenum">
              <a:rPr lang="en-US" sz="800" b="0" i="0">
                <a:solidFill>
                  <a:srgbClr val="FFFFFF"/>
                </a:solidFill>
                <a:latin typeface="+mn-lt"/>
                <a:cs typeface="CiscoSans Thin"/>
              </a:rPr>
              <a:pPr algn="r" defTabSz="814285">
                <a:lnSpc>
                  <a:spcPct val="100000"/>
                </a:lnSpc>
              </a:pPr>
              <a:t>‹#›</a:t>
            </a:fld>
            <a:endParaRPr lang="en-US" sz="800" b="0" i="0" dirty="0">
              <a:solidFill>
                <a:srgbClr val="FFFFFF"/>
              </a:solidFill>
              <a:latin typeface="+mn-lt"/>
              <a:cs typeface="CiscoSans Thin"/>
            </a:endParaRPr>
          </a:p>
        </p:txBody>
      </p:sp>
      <p:sp>
        <p:nvSpPr>
          <p:cNvPr id="17" name="Rectangle 5"/>
          <p:cNvSpPr>
            <a:spLocks noChangeArrowheads="1"/>
          </p:cNvSpPr>
          <p:nvPr userDrawn="1"/>
        </p:nvSpPr>
        <p:spPr bwMode="ltGray">
          <a:xfrm>
            <a:off x="10417676" y="6327964"/>
            <a:ext cx="1016525" cy="206040"/>
          </a:xfrm>
          <a:prstGeom prst="rect">
            <a:avLst/>
          </a:prstGeom>
          <a:noFill/>
          <a:ln w="9525">
            <a:noFill/>
            <a:miter lim="800000"/>
            <a:headEnd/>
            <a:tailEnd/>
          </a:ln>
          <a:effectLst/>
        </p:spPr>
        <p:txBody>
          <a:bodyPr wrap="none" lIns="82111" tIns="41054" rIns="82111" bIns="41054" anchor="b">
            <a:spAutoFit/>
          </a:bodyPr>
          <a:lstStyle/>
          <a:p>
            <a:pPr algn="r" defTabSz="814285">
              <a:lnSpc>
                <a:spcPct val="100000"/>
              </a:lnSpc>
            </a:pPr>
            <a:r>
              <a:rPr lang="en-US" sz="800" b="0" i="0" dirty="0">
                <a:solidFill>
                  <a:srgbClr val="FFFFFF"/>
                </a:solidFill>
                <a:latin typeface="+mn-lt"/>
                <a:cs typeface="CiscoSans Thin"/>
              </a:rPr>
              <a:t>Cisco Confidential</a:t>
            </a:r>
          </a:p>
        </p:txBody>
      </p:sp>
      <p:sp>
        <p:nvSpPr>
          <p:cNvPr id="19" name="Rectangle 7"/>
          <p:cNvSpPr>
            <a:spLocks noChangeArrowheads="1"/>
          </p:cNvSpPr>
          <p:nvPr userDrawn="1"/>
        </p:nvSpPr>
        <p:spPr bwMode="ltGray">
          <a:xfrm>
            <a:off x="11547757" y="6323878"/>
            <a:ext cx="294071" cy="206023"/>
          </a:xfrm>
          <a:prstGeom prst="rect">
            <a:avLst/>
          </a:prstGeom>
          <a:noFill/>
          <a:ln w="9525" algn="ctr">
            <a:noFill/>
            <a:miter lim="800000"/>
            <a:headEnd/>
            <a:tailEnd/>
          </a:ln>
          <a:effectLst/>
        </p:spPr>
        <p:txBody>
          <a:bodyPr wrap="none" lIns="82111" tIns="41054" rIns="82111" bIns="41054" anchor="b">
            <a:spAutoFit/>
          </a:bodyPr>
          <a:lstStyle/>
          <a:p>
            <a:pPr algn="r" defTabSz="814285">
              <a:lnSpc>
                <a:spcPct val="100000"/>
              </a:lnSpc>
            </a:pPr>
            <a:fld id="{DFCF27A5-1A5B-48D3-A060-2758FFBB1ADD}" type="slidenum">
              <a:rPr lang="en-US" sz="800" b="0" i="0">
                <a:solidFill>
                  <a:srgbClr val="FFFFFF"/>
                </a:solidFill>
                <a:latin typeface="+mn-lt"/>
                <a:cs typeface="CiscoSans Thin"/>
              </a:rPr>
              <a:pPr algn="r" defTabSz="814285">
                <a:lnSpc>
                  <a:spcPct val="100000"/>
                </a:lnSpc>
              </a:pPr>
              <a:t>‹#›</a:t>
            </a:fld>
            <a:endParaRPr lang="en-US" sz="800" b="0" i="0" dirty="0">
              <a:solidFill>
                <a:srgbClr val="FFFFFF"/>
              </a:solidFill>
              <a:latin typeface="+mn-lt"/>
              <a:cs typeface="CiscoSans Thin"/>
            </a:endParaRPr>
          </a:p>
        </p:txBody>
      </p:sp>
      <p:sp>
        <p:nvSpPr>
          <p:cNvPr id="13" name="Picture Placeholder 2"/>
          <p:cNvSpPr>
            <a:spLocks noGrp="1"/>
          </p:cNvSpPr>
          <p:nvPr>
            <p:ph type="pic" sz="quarter" idx="10" hasCustomPrompt="1"/>
          </p:nvPr>
        </p:nvSpPr>
        <p:spPr>
          <a:xfrm>
            <a:off x="6371367" y="1559096"/>
            <a:ext cx="5353556" cy="4295015"/>
          </a:xfrm>
          <a:prstGeom prst="rect">
            <a:avLst/>
          </a:prstGeom>
        </p:spPr>
        <p:txBody>
          <a:bodyPr vert="horz" lIns="121893" tIns="60946" rIns="121893" bIns="60946">
            <a:noAutofit/>
          </a:bodyPr>
          <a:lstStyle>
            <a:lvl1pPr marL="0" indent="0" algn="ctr">
              <a:buNone/>
              <a:defRPr sz="2700" b="0" i="0">
                <a:solidFill>
                  <a:schemeClr val="bg1"/>
                </a:solidFill>
                <a:latin typeface="+mn-lt"/>
                <a:cs typeface="CiscoSans ExtraLight"/>
              </a:defRPr>
            </a:lvl1pPr>
          </a:lstStyle>
          <a:p>
            <a:r>
              <a:rPr lang="en-US" dirty="0" smtClean="0"/>
              <a:t>Insert Image Here</a:t>
            </a:r>
            <a:endParaRPr lang="en-US" dirty="0"/>
          </a:p>
        </p:txBody>
      </p:sp>
      <p:sp>
        <p:nvSpPr>
          <p:cNvPr id="25" name="Text Placeholder 17"/>
          <p:cNvSpPr>
            <a:spLocks noGrp="1"/>
          </p:cNvSpPr>
          <p:nvPr>
            <p:ph type="body" sz="quarter" idx="11" hasCustomPrompt="1"/>
          </p:nvPr>
        </p:nvSpPr>
        <p:spPr>
          <a:xfrm>
            <a:off x="340473" y="1559096"/>
            <a:ext cx="5687483" cy="4294544"/>
          </a:xfrm>
          <a:prstGeom prst="rect">
            <a:avLst/>
          </a:prstGeom>
        </p:spPr>
        <p:txBody>
          <a:bodyPr lIns="121893" tIns="60946" rIns="121893" bIns="60946" anchor="ctr" anchorCtr="0">
            <a:noAutofit/>
          </a:bodyPr>
          <a:lstStyle>
            <a:lvl1pPr marL="0" indent="0">
              <a:buNone/>
              <a:defRPr sz="32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22" name="Title 1"/>
          <p:cNvSpPr>
            <a:spLocks noGrp="1"/>
          </p:cNvSpPr>
          <p:nvPr>
            <p:ph type="ctrTitle" hasCustomPrompt="1"/>
          </p:nvPr>
        </p:nvSpPr>
        <p:spPr>
          <a:xfrm>
            <a:off x="349252" y="406400"/>
            <a:ext cx="11546635"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Slide Title Goes Here</a:t>
            </a:r>
            <a:endParaRPr lang="en-US" dirty="0"/>
          </a:p>
        </p:txBody>
      </p:sp>
      <p:sp>
        <p:nvSpPr>
          <p:cNvPr id="12" name="Rectangle 4"/>
          <p:cNvSpPr>
            <a:spLocks noChangeArrowheads="1"/>
          </p:cNvSpPr>
          <p:nvPr userDrawn="1"/>
        </p:nvSpPr>
        <p:spPr bwMode="ltGray">
          <a:xfrm>
            <a:off x="389398" y="6329697"/>
            <a:ext cx="4560687" cy="206040"/>
          </a:xfrm>
          <a:prstGeom prst="rect">
            <a:avLst/>
          </a:prstGeom>
          <a:noFill/>
          <a:ln w="9525">
            <a:noFill/>
            <a:miter lim="800000"/>
            <a:headEnd/>
            <a:tailEnd/>
          </a:ln>
          <a:effectLst/>
        </p:spPr>
        <p:txBody>
          <a:bodyPr wrap="square" lIns="82111" tIns="41054" rIns="82111" bIns="41054" anchor="b" anchorCtr="0">
            <a:spAutoFit/>
          </a:bodyPr>
          <a:lstStyle/>
          <a:p>
            <a:pPr algn="l" defTabSz="814285">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cxnSp>
        <p:nvCxnSpPr>
          <p:cNvPr id="16" name="Straight Connector 15"/>
          <p:cNvCxnSpPr/>
          <p:nvPr userDrawn="1"/>
        </p:nvCxnSpPr>
        <p:spPr>
          <a:xfrm>
            <a:off x="0" y="6743700"/>
            <a:ext cx="12192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7859960"/>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fade">
                                      <p:cBhvr>
                                        <p:cTn id="10"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build="p">
        <p:tmplLst>
          <p:tmpl lvl="1">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 Topbar_A">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9034272" y="6613447"/>
            <a:ext cx="2286000" cy="228600"/>
          </a:xfrm>
          <a:prstGeom prst="rect">
            <a:avLst/>
          </a:prstGeom>
        </p:spPr>
        <p:txBody>
          <a:bodyPr vert="horz" lIns="91416" tIns="45714" rIns="91416" bIns="45714" rtlCol="0" anchor="ctr"/>
          <a:lstStyle>
            <a:lvl1pPr marL="0" marR="0" indent="0" algn="r" defTabSz="914128"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366692415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3"/>
          </p:nvPr>
        </p:nvSpPr>
        <p:spPr>
          <a:xfrm>
            <a:off x="9034272" y="6613447"/>
            <a:ext cx="2286000" cy="228600"/>
          </a:xfrm>
          <a:prstGeom prst="rect">
            <a:avLst/>
          </a:prstGeom>
        </p:spPr>
        <p:txBody>
          <a:bodyPr vert="horz" lIns="91416" tIns="45714" rIns="91416" bIns="45714" rtlCol="0" anchor="ctr"/>
          <a:lstStyle>
            <a:lvl1pPr marL="0" marR="0" indent="0" algn="r" defTabSz="914128"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411498019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Quote_A">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1067598" y="1374591"/>
            <a:ext cx="10063187" cy="3092092"/>
          </a:xfrm>
        </p:spPr>
        <p:txBody>
          <a:bodyPr anchor="ctr">
            <a:normAutofit/>
          </a:bodyPr>
          <a:lstStyle>
            <a:lvl1pPr marL="230121" indent="-230121">
              <a:lnSpc>
                <a:spcPct val="100000"/>
              </a:lnSpc>
              <a:buFontTx/>
              <a:buNone/>
              <a:defRPr sz="4400"/>
            </a:lvl1pPr>
            <a:lvl2pPr marL="457063" indent="0">
              <a:buFontTx/>
              <a:buNone/>
              <a:defRPr/>
            </a:lvl2pPr>
            <a:lvl3pPr marL="914128" indent="0">
              <a:buFontTx/>
              <a:buNone/>
              <a:defRPr/>
            </a:lvl3pPr>
            <a:lvl4pPr marL="1371192" indent="0">
              <a:buFontTx/>
              <a:buNone/>
              <a:defRPr/>
            </a:lvl4pPr>
            <a:lvl5pPr marL="1828257" indent="0">
              <a:buFontTx/>
              <a:buNone/>
              <a:defRPr/>
            </a:lvl5pPr>
          </a:lstStyle>
          <a:p>
            <a:pPr lvl="0"/>
            <a:r>
              <a:rPr lang="en-US" dirty="0" smtClean="0"/>
              <a:t>“Click to edit quote text.”</a:t>
            </a:r>
          </a:p>
        </p:txBody>
      </p:sp>
      <p:sp>
        <p:nvSpPr>
          <p:cNvPr id="7" name="Text Placeholder 6"/>
          <p:cNvSpPr>
            <a:spLocks noGrp="1"/>
          </p:cNvSpPr>
          <p:nvPr>
            <p:ph type="body" sz="quarter" idx="14" hasCustomPrompt="1"/>
          </p:nvPr>
        </p:nvSpPr>
        <p:spPr>
          <a:xfrm>
            <a:off x="1335698" y="4917155"/>
            <a:ext cx="9795091" cy="550863"/>
          </a:xfrm>
        </p:spPr>
        <p:txBody>
          <a:bodyPr/>
          <a:lstStyle>
            <a:lvl1pPr marL="0" indent="0">
              <a:buFontTx/>
              <a:buNone/>
              <a:defRPr>
                <a:solidFill>
                  <a:srgbClr val="00A4AB"/>
                </a:solidFill>
                <a:latin typeface="CiscoSans" panose="020B0503020201020303" pitchFamily="34" charset="0"/>
              </a:defRPr>
            </a:lvl1pPr>
            <a:lvl2pPr marL="457063" indent="0">
              <a:buFontTx/>
              <a:buNone/>
              <a:defRPr>
                <a:solidFill>
                  <a:srgbClr val="01929A"/>
                </a:solidFill>
                <a:latin typeface="CiscoSans" panose="020B0503020201020303" pitchFamily="34" charset="0"/>
              </a:defRPr>
            </a:lvl2pPr>
            <a:lvl3pPr marL="914128" indent="0">
              <a:buFontTx/>
              <a:buNone/>
              <a:defRPr>
                <a:solidFill>
                  <a:srgbClr val="01929A"/>
                </a:solidFill>
                <a:latin typeface="CiscoSans" panose="020B0503020201020303" pitchFamily="34" charset="0"/>
              </a:defRPr>
            </a:lvl3pPr>
            <a:lvl4pPr marL="1371192" indent="0">
              <a:buFontTx/>
              <a:buNone/>
              <a:defRPr>
                <a:solidFill>
                  <a:srgbClr val="01929A"/>
                </a:solidFill>
                <a:latin typeface="CiscoSans" panose="020B0503020201020303" pitchFamily="34" charset="0"/>
              </a:defRPr>
            </a:lvl4pPr>
            <a:lvl5pPr marL="1828257" indent="0">
              <a:buFontTx/>
              <a:buNone/>
              <a:defRPr>
                <a:solidFill>
                  <a:srgbClr val="01929A"/>
                </a:solidFill>
                <a:latin typeface="CiscoSans" panose="020B0503020201020303" pitchFamily="34" charset="0"/>
              </a:defRPr>
            </a:lvl5pPr>
          </a:lstStyle>
          <a:p>
            <a:pPr lvl="0"/>
            <a:r>
              <a:rPr lang="en-US" dirty="0" smtClean="0"/>
              <a:t>Click to edit Attribution</a:t>
            </a:r>
            <a:endParaRPr lang="en-US" dirty="0"/>
          </a:p>
        </p:txBody>
      </p:sp>
      <p:sp>
        <p:nvSpPr>
          <p:cNvPr id="8" name="Footer Placeholder 4"/>
          <p:cNvSpPr>
            <a:spLocks noGrp="1"/>
          </p:cNvSpPr>
          <p:nvPr>
            <p:ph type="ftr" sz="quarter" idx="3"/>
          </p:nvPr>
        </p:nvSpPr>
        <p:spPr>
          <a:xfrm>
            <a:off x="9034272" y="6613447"/>
            <a:ext cx="2286000" cy="228600"/>
          </a:xfrm>
          <a:prstGeom prst="rect">
            <a:avLst/>
          </a:prstGeom>
        </p:spPr>
        <p:txBody>
          <a:bodyPr vert="horz" lIns="91416" tIns="45714" rIns="91416" bIns="45714" rtlCol="0" anchor="ctr"/>
          <a:lstStyle>
            <a:lvl1pPr marL="0" marR="0" indent="0" algn="r" defTabSz="914128"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302441726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chemeClr val="accent1">
                  <a:lumMod val="60000"/>
                  <a:lumOff val="40000"/>
                </a:schemeClr>
              </a:buClr>
              <a:defRPr/>
            </a:lvl1pPr>
            <a:lvl2pPr>
              <a:buClr>
                <a:schemeClr val="accent1">
                  <a:lumMod val="60000"/>
                  <a:lumOff val="40000"/>
                </a:schemeClr>
              </a:buClr>
              <a:defRPr/>
            </a:lvl2pPr>
            <a:lvl3pPr>
              <a:buClr>
                <a:schemeClr val="accent1">
                  <a:lumMod val="60000"/>
                  <a:lumOff val="40000"/>
                </a:schemeClr>
              </a:buClr>
              <a:defRPr/>
            </a:lvl3pPr>
            <a:lvl4pPr>
              <a:buClr>
                <a:schemeClr val="accent1">
                  <a:lumMod val="60000"/>
                  <a:lumOff val="40000"/>
                </a:schemeClr>
              </a:buClr>
              <a:defRPr/>
            </a:lvl4pPr>
            <a:lvl5pPr>
              <a:buClr>
                <a:schemeClr val="accent1">
                  <a:lumMod val="60000"/>
                  <a:lumOff val="40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290621399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 Topbar_A">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230284413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372183580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Quote_A">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1067598" y="1374591"/>
            <a:ext cx="10063187" cy="3092092"/>
          </a:xfrm>
        </p:spPr>
        <p:txBody>
          <a:bodyPr anchor="ctr">
            <a:normAutofit/>
          </a:bodyPr>
          <a:lstStyle>
            <a:lvl1pPr marL="230104" indent="-230104">
              <a:lnSpc>
                <a:spcPct val="100000"/>
              </a:lnSpc>
              <a:buFontTx/>
              <a:buNone/>
              <a:defRPr sz="4400"/>
            </a:lvl1pPr>
            <a:lvl2pPr marL="457027" indent="0">
              <a:buFontTx/>
              <a:buNone/>
              <a:defRPr/>
            </a:lvl2pPr>
            <a:lvl3pPr marL="914061" indent="0">
              <a:buFontTx/>
              <a:buNone/>
              <a:defRPr/>
            </a:lvl3pPr>
            <a:lvl4pPr marL="1371090" indent="0">
              <a:buFontTx/>
              <a:buNone/>
              <a:defRPr/>
            </a:lvl4pPr>
            <a:lvl5pPr marL="1828122" indent="0">
              <a:buFontTx/>
              <a:buNone/>
              <a:defRPr/>
            </a:lvl5pPr>
          </a:lstStyle>
          <a:p>
            <a:pPr lvl="0"/>
            <a:r>
              <a:rPr lang="en-US" dirty="0" smtClean="0"/>
              <a:t>“Click to edit quote text.”</a:t>
            </a:r>
          </a:p>
        </p:txBody>
      </p:sp>
      <p:sp>
        <p:nvSpPr>
          <p:cNvPr id="7" name="Text Placeholder 6"/>
          <p:cNvSpPr>
            <a:spLocks noGrp="1"/>
          </p:cNvSpPr>
          <p:nvPr>
            <p:ph type="body" sz="quarter" idx="14" hasCustomPrompt="1"/>
          </p:nvPr>
        </p:nvSpPr>
        <p:spPr>
          <a:xfrm>
            <a:off x="1335698" y="4917155"/>
            <a:ext cx="9795091" cy="550863"/>
          </a:xfrm>
        </p:spPr>
        <p:txBody>
          <a:bodyPr/>
          <a:lstStyle>
            <a:lvl1pPr marL="0" indent="0">
              <a:buFontTx/>
              <a:buNone/>
              <a:defRPr>
                <a:solidFill>
                  <a:srgbClr val="00A4AB"/>
                </a:solidFill>
                <a:latin typeface="CiscoSans" panose="020B0503020201020303" pitchFamily="34" charset="0"/>
              </a:defRPr>
            </a:lvl1pPr>
            <a:lvl2pPr marL="457027" indent="0">
              <a:buFontTx/>
              <a:buNone/>
              <a:defRPr>
                <a:solidFill>
                  <a:srgbClr val="01929A"/>
                </a:solidFill>
                <a:latin typeface="CiscoSans" panose="020B0503020201020303" pitchFamily="34" charset="0"/>
              </a:defRPr>
            </a:lvl2pPr>
            <a:lvl3pPr marL="914061" indent="0">
              <a:buFontTx/>
              <a:buNone/>
              <a:defRPr>
                <a:solidFill>
                  <a:srgbClr val="01929A"/>
                </a:solidFill>
                <a:latin typeface="CiscoSans" panose="020B0503020201020303" pitchFamily="34" charset="0"/>
              </a:defRPr>
            </a:lvl3pPr>
            <a:lvl4pPr marL="1371090" indent="0">
              <a:buFontTx/>
              <a:buNone/>
              <a:defRPr>
                <a:solidFill>
                  <a:srgbClr val="01929A"/>
                </a:solidFill>
                <a:latin typeface="CiscoSans" panose="020B0503020201020303" pitchFamily="34" charset="0"/>
              </a:defRPr>
            </a:lvl4pPr>
            <a:lvl5pPr marL="1828122" indent="0">
              <a:buFontTx/>
              <a:buNone/>
              <a:defRPr>
                <a:solidFill>
                  <a:srgbClr val="01929A"/>
                </a:solidFill>
                <a:latin typeface="CiscoSans" panose="020B0503020201020303" pitchFamily="34" charset="0"/>
              </a:defRPr>
            </a:lvl5pPr>
          </a:lstStyle>
          <a:p>
            <a:pPr lvl="0"/>
            <a:r>
              <a:rPr lang="en-US" dirty="0" smtClean="0"/>
              <a:t>Click to edit Attribution</a:t>
            </a:r>
            <a:endParaRPr lang="en-US" dirty="0"/>
          </a:p>
        </p:txBody>
      </p:sp>
      <p:sp>
        <p:nvSpPr>
          <p:cNvPr id="8"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180018690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chemeClr val="accent1">
                  <a:lumMod val="60000"/>
                  <a:lumOff val="40000"/>
                </a:schemeClr>
              </a:buClr>
              <a:defRPr/>
            </a:lvl1pPr>
            <a:lvl2pPr>
              <a:buClr>
                <a:schemeClr val="accent1">
                  <a:lumMod val="60000"/>
                  <a:lumOff val="40000"/>
                </a:schemeClr>
              </a:buClr>
              <a:defRPr/>
            </a:lvl2pPr>
            <a:lvl3pPr>
              <a:buClr>
                <a:schemeClr val="accent1">
                  <a:lumMod val="60000"/>
                  <a:lumOff val="40000"/>
                </a:schemeClr>
              </a:buClr>
              <a:defRPr/>
            </a:lvl3pPr>
            <a:lvl4pPr>
              <a:buClr>
                <a:schemeClr val="accent1">
                  <a:lumMod val="60000"/>
                  <a:lumOff val="40000"/>
                </a:schemeClr>
              </a:buClr>
              <a:defRPr/>
            </a:lvl4pPr>
            <a:lvl5pPr>
              <a:buClr>
                <a:schemeClr val="accent1">
                  <a:lumMod val="60000"/>
                  <a:lumOff val="40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41882864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 Topbar_A">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398233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67470843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38353" y="1918743"/>
            <a:ext cx="5489928" cy="3020519"/>
          </a:xfrm>
        </p:spPr>
        <p:txBody>
          <a:bodyPr vert="horz" lIns="82303" tIns="45726" rIns="82303" bIns="45726" rtlCol="0" anchor="ctr" anchorCtr="0">
            <a:noAutofit/>
          </a:bodyPr>
          <a:lstStyle>
            <a:lvl1pPr marL="0" indent="0" algn="l" defTabSz="914476" rtl="0" eaLnBrk="1" latinLnBrk="0" hangingPunct="1">
              <a:lnSpc>
                <a:spcPct val="80000"/>
              </a:lnSpc>
              <a:spcBef>
                <a:spcPct val="0"/>
              </a:spcBef>
              <a:buClr>
                <a:schemeClr val="tx1"/>
              </a:buClr>
              <a:buFont typeface="Ciscolight" pitchFamily="2" charset="0"/>
              <a:buNone/>
              <a:defRPr lang="en-US" sz="6000" b="0" kern="1200" spc="0" baseline="0" dirty="0">
                <a:gradFill>
                  <a:gsLst>
                    <a:gs pos="0">
                      <a:schemeClr val="tx2"/>
                    </a:gs>
                    <a:gs pos="100000">
                      <a:srgbClr val="01BBBB"/>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3360" y="872691"/>
            <a:ext cx="5193792" cy="5120640"/>
          </a:xfrm>
          <a:prstGeom prst="rect">
            <a:avLst/>
          </a:prstGeom>
        </p:spPr>
        <p:txBody>
          <a:bodyPr anchor="ctr" anchorCtr="0">
            <a:noAutofit/>
          </a:bodyPr>
          <a:lstStyle>
            <a:lvl1pPr marL="0" indent="0">
              <a:buFontTx/>
              <a:buNone/>
              <a:defRPr sz="2100" baseline="0">
                <a:solidFill>
                  <a:schemeClr val="tx2"/>
                </a:solidFill>
                <a:latin typeface="+mn-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cxnSp>
        <p:nvCxnSpPr>
          <p:cNvPr id="5" name="Straight Connector 4"/>
          <p:cNvCxnSpPr/>
          <p:nvPr userDrawn="1"/>
        </p:nvCxnSpPr>
        <p:spPr>
          <a:xfrm>
            <a:off x="6134100" y="812803"/>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27205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Quote_A">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1067598" y="1374591"/>
            <a:ext cx="10063187" cy="3092092"/>
          </a:xfrm>
        </p:spPr>
        <p:txBody>
          <a:bodyPr anchor="ctr">
            <a:normAutofit/>
          </a:bodyPr>
          <a:lstStyle>
            <a:lvl1pPr marL="230104" indent="-230104">
              <a:lnSpc>
                <a:spcPct val="100000"/>
              </a:lnSpc>
              <a:buFontTx/>
              <a:buNone/>
              <a:defRPr sz="4400"/>
            </a:lvl1pPr>
            <a:lvl2pPr marL="457027" indent="0">
              <a:buFontTx/>
              <a:buNone/>
              <a:defRPr/>
            </a:lvl2pPr>
            <a:lvl3pPr marL="914061" indent="0">
              <a:buFontTx/>
              <a:buNone/>
              <a:defRPr/>
            </a:lvl3pPr>
            <a:lvl4pPr marL="1371090" indent="0">
              <a:buFontTx/>
              <a:buNone/>
              <a:defRPr/>
            </a:lvl4pPr>
            <a:lvl5pPr marL="1828122" indent="0">
              <a:buFontTx/>
              <a:buNone/>
              <a:defRPr/>
            </a:lvl5pPr>
          </a:lstStyle>
          <a:p>
            <a:pPr lvl="0"/>
            <a:r>
              <a:rPr lang="en-US" dirty="0" smtClean="0"/>
              <a:t>“Click to edit quote text.”</a:t>
            </a:r>
          </a:p>
        </p:txBody>
      </p:sp>
      <p:sp>
        <p:nvSpPr>
          <p:cNvPr id="7" name="Text Placeholder 6"/>
          <p:cNvSpPr>
            <a:spLocks noGrp="1"/>
          </p:cNvSpPr>
          <p:nvPr>
            <p:ph type="body" sz="quarter" idx="14" hasCustomPrompt="1"/>
          </p:nvPr>
        </p:nvSpPr>
        <p:spPr>
          <a:xfrm>
            <a:off x="1335698" y="4917155"/>
            <a:ext cx="9795091" cy="550863"/>
          </a:xfrm>
        </p:spPr>
        <p:txBody>
          <a:bodyPr/>
          <a:lstStyle>
            <a:lvl1pPr marL="0" indent="0">
              <a:buFontTx/>
              <a:buNone/>
              <a:defRPr>
                <a:solidFill>
                  <a:srgbClr val="00A4AB"/>
                </a:solidFill>
                <a:latin typeface="CiscoSans" panose="020B0503020201020303" pitchFamily="34" charset="0"/>
              </a:defRPr>
            </a:lvl1pPr>
            <a:lvl2pPr marL="457027" indent="0">
              <a:buFontTx/>
              <a:buNone/>
              <a:defRPr>
                <a:solidFill>
                  <a:srgbClr val="01929A"/>
                </a:solidFill>
                <a:latin typeface="CiscoSans" panose="020B0503020201020303" pitchFamily="34" charset="0"/>
              </a:defRPr>
            </a:lvl2pPr>
            <a:lvl3pPr marL="914061" indent="0">
              <a:buFontTx/>
              <a:buNone/>
              <a:defRPr>
                <a:solidFill>
                  <a:srgbClr val="01929A"/>
                </a:solidFill>
                <a:latin typeface="CiscoSans" panose="020B0503020201020303" pitchFamily="34" charset="0"/>
              </a:defRPr>
            </a:lvl3pPr>
            <a:lvl4pPr marL="1371090" indent="0">
              <a:buFontTx/>
              <a:buNone/>
              <a:defRPr>
                <a:solidFill>
                  <a:srgbClr val="01929A"/>
                </a:solidFill>
                <a:latin typeface="CiscoSans" panose="020B0503020201020303" pitchFamily="34" charset="0"/>
              </a:defRPr>
            </a:lvl4pPr>
            <a:lvl5pPr marL="1828122" indent="0">
              <a:buFontTx/>
              <a:buNone/>
              <a:defRPr>
                <a:solidFill>
                  <a:srgbClr val="01929A"/>
                </a:solidFill>
                <a:latin typeface="CiscoSans" panose="020B0503020201020303" pitchFamily="34" charset="0"/>
              </a:defRPr>
            </a:lvl5pPr>
          </a:lstStyle>
          <a:p>
            <a:pPr lvl="0"/>
            <a:r>
              <a:rPr lang="en-US" dirty="0" smtClean="0"/>
              <a:t>Click to edit Attribution</a:t>
            </a:r>
            <a:endParaRPr lang="en-US" dirty="0"/>
          </a:p>
        </p:txBody>
      </p:sp>
      <p:sp>
        <p:nvSpPr>
          <p:cNvPr id="8"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4713913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chemeClr val="accent1">
                  <a:lumMod val="60000"/>
                  <a:lumOff val="40000"/>
                </a:schemeClr>
              </a:buClr>
              <a:defRPr/>
            </a:lvl1pPr>
            <a:lvl2pPr>
              <a:buClr>
                <a:schemeClr val="accent1">
                  <a:lumMod val="60000"/>
                  <a:lumOff val="40000"/>
                </a:schemeClr>
              </a:buClr>
              <a:defRPr/>
            </a:lvl2pPr>
            <a:lvl3pPr>
              <a:buClr>
                <a:schemeClr val="accent1">
                  <a:lumMod val="60000"/>
                  <a:lumOff val="40000"/>
                </a:schemeClr>
              </a:buClr>
              <a:defRPr/>
            </a:lvl3pPr>
            <a:lvl4pPr>
              <a:buClr>
                <a:schemeClr val="accent1">
                  <a:lumMod val="60000"/>
                  <a:lumOff val="40000"/>
                </a:schemeClr>
              </a:buClr>
              <a:defRPr/>
            </a:lvl4pPr>
            <a:lvl5pPr>
              <a:buClr>
                <a:schemeClr val="accent1">
                  <a:lumMod val="60000"/>
                  <a:lumOff val="40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103680294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 Topbar_A">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223313523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405638869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Quote_A">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1067598" y="1374591"/>
            <a:ext cx="10063187" cy="3092092"/>
          </a:xfrm>
        </p:spPr>
        <p:txBody>
          <a:bodyPr anchor="ctr">
            <a:normAutofit/>
          </a:bodyPr>
          <a:lstStyle>
            <a:lvl1pPr marL="230104" indent="-230104">
              <a:lnSpc>
                <a:spcPct val="100000"/>
              </a:lnSpc>
              <a:buFontTx/>
              <a:buNone/>
              <a:defRPr sz="4400"/>
            </a:lvl1pPr>
            <a:lvl2pPr marL="457027" indent="0">
              <a:buFontTx/>
              <a:buNone/>
              <a:defRPr/>
            </a:lvl2pPr>
            <a:lvl3pPr marL="914061" indent="0">
              <a:buFontTx/>
              <a:buNone/>
              <a:defRPr/>
            </a:lvl3pPr>
            <a:lvl4pPr marL="1371090" indent="0">
              <a:buFontTx/>
              <a:buNone/>
              <a:defRPr/>
            </a:lvl4pPr>
            <a:lvl5pPr marL="1828122" indent="0">
              <a:buFontTx/>
              <a:buNone/>
              <a:defRPr/>
            </a:lvl5pPr>
          </a:lstStyle>
          <a:p>
            <a:pPr lvl="0"/>
            <a:r>
              <a:rPr lang="en-US" dirty="0" smtClean="0"/>
              <a:t>“Click to edit quote text.”</a:t>
            </a:r>
          </a:p>
        </p:txBody>
      </p:sp>
      <p:sp>
        <p:nvSpPr>
          <p:cNvPr id="7" name="Text Placeholder 6"/>
          <p:cNvSpPr>
            <a:spLocks noGrp="1"/>
          </p:cNvSpPr>
          <p:nvPr>
            <p:ph type="body" sz="quarter" idx="14" hasCustomPrompt="1"/>
          </p:nvPr>
        </p:nvSpPr>
        <p:spPr>
          <a:xfrm>
            <a:off x="1335698" y="4917155"/>
            <a:ext cx="9795091" cy="550863"/>
          </a:xfrm>
        </p:spPr>
        <p:txBody>
          <a:bodyPr/>
          <a:lstStyle>
            <a:lvl1pPr marL="0" indent="0">
              <a:buFontTx/>
              <a:buNone/>
              <a:defRPr>
                <a:solidFill>
                  <a:srgbClr val="00A4AB"/>
                </a:solidFill>
                <a:latin typeface="CiscoSans" panose="020B0503020201020303" pitchFamily="34" charset="0"/>
              </a:defRPr>
            </a:lvl1pPr>
            <a:lvl2pPr marL="457027" indent="0">
              <a:buFontTx/>
              <a:buNone/>
              <a:defRPr>
                <a:solidFill>
                  <a:srgbClr val="01929A"/>
                </a:solidFill>
                <a:latin typeface="CiscoSans" panose="020B0503020201020303" pitchFamily="34" charset="0"/>
              </a:defRPr>
            </a:lvl2pPr>
            <a:lvl3pPr marL="914061" indent="0">
              <a:buFontTx/>
              <a:buNone/>
              <a:defRPr>
                <a:solidFill>
                  <a:srgbClr val="01929A"/>
                </a:solidFill>
                <a:latin typeface="CiscoSans" panose="020B0503020201020303" pitchFamily="34" charset="0"/>
              </a:defRPr>
            </a:lvl3pPr>
            <a:lvl4pPr marL="1371090" indent="0">
              <a:buFontTx/>
              <a:buNone/>
              <a:defRPr>
                <a:solidFill>
                  <a:srgbClr val="01929A"/>
                </a:solidFill>
                <a:latin typeface="CiscoSans" panose="020B0503020201020303" pitchFamily="34" charset="0"/>
              </a:defRPr>
            </a:lvl4pPr>
            <a:lvl5pPr marL="1828122" indent="0">
              <a:buFontTx/>
              <a:buNone/>
              <a:defRPr>
                <a:solidFill>
                  <a:srgbClr val="01929A"/>
                </a:solidFill>
                <a:latin typeface="CiscoSans" panose="020B0503020201020303" pitchFamily="34" charset="0"/>
              </a:defRPr>
            </a:lvl5pPr>
          </a:lstStyle>
          <a:p>
            <a:pPr lvl="0"/>
            <a:r>
              <a:rPr lang="en-US" dirty="0" smtClean="0"/>
              <a:t>Click to edit Attribution</a:t>
            </a:r>
            <a:endParaRPr lang="en-US" dirty="0"/>
          </a:p>
        </p:txBody>
      </p:sp>
      <p:sp>
        <p:nvSpPr>
          <p:cNvPr id="8"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418430352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chemeClr val="accent1">
                  <a:lumMod val="60000"/>
                  <a:lumOff val="40000"/>
                </a:schemeClr>
              </a:buClr>
              <a:defRPr/>
            </a:lvl1pPr>
            <a:lvl2pPr>
              <a:buClr>
                <a:schemeClr val="accent1">
                  <a:lumMod val="60000"/>
                  <a:lumOff val="40000"/>
                </a:schemeClr>
              </a:buClr>
              <a:defRPr/>
            </a:lvl2pPr>
            <a:lvl3pPr>
              <a:buClr>
                <a:schemeClr val="accent1">
                  <a:lumMod val="60000"/>
                  <a:lumOff val="40000"/>
                </a:schemeClr>
              </a:buClr>
              <a:defRPr/>
            </a:lvl3pPr>
            <a:lvl4pPr>
              <a:buClr>
                <a:schemeClr val="accent1">
                  <a:lumMod val="60000"/>
                  <a:lumOff val="40000"/>
                </a:schemeClr>
              </a:buClr>
              <a:defRPr/>
            </a:lvl4pPr>
            <a:lvl5pPr>
              <a:buClr>
                <a:schemeClr val="accent1">
                  <a:lumMod val="60000"/>
                  <a:lumOff val="40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9034272" y="6613447"/>
            <a:ext cx="2286000" cy="228600"/>
          </a:xfrm>
          <a:prstGeom prst="rect">
            <a:avLst/>
          </a:prstGeom>
        </p:spPr>
        <p:txBody>
          <a:bodyPr vert="horz" lIns="91430" tIns="45718" rIns="91430" bIns="45718" rtlCol="0" anchor="ctr"/>
          <a:lstStyle>
            <a:lvl1pPr marL="0" marR="0" indent="0" algn="r" defTabSz="914286"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342373051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 Topbar_A">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9034272" y="6613447"/>
            <a:ext cx="2286000" cy="228600"/>
          </a:xfrm>
          <a:prstGeom prst="rect">
            <a:avLst/>
          </a:prstGeom>
        </p:spPr>
        <p:txBody>
          <a:bodyPr vert="horz" lIns="91430" tIns="45718" rIns="91430" bIns="45718" rtlCol="0" anchor="ctr"/>
          <a:lstStyle>
            <a:lvl1pPr marL="0" marR="0" indent="0" algn="r" defTabSz="914286"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167746467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3"/>
          </p:nvPr>
        </p:nvSpPr>
        <p:spPr>
          <a:xfrm>
            <a:off x="9034272" y="6613447"/>
            <a:ext cx="2286000" cy="228600"/>
          </a:xfrm>
          <a:prstGeom prst="rect">
            <a:avLst/>
          </a:prstGeom>
        </p:spPr>
        <p:txBody>
          <a:bodyPr vert="horz" lIns="91430" tIns="45718" rIns="91430" bIns="45718" rtlCol="0" anchor="ctr"/>
          <a:lstStyle>
            <a:lvl1pPr marL="0" marR="0" indent="0" algn="r" defTabSz="914286"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41040832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Quote_A">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1067598" y="1374587"/>
            <a:ext cx="10063187" cy="3092092"/>
          </a:xfrm>
        </p:spPr>
        <p:txBody>
          <a:bodyPr anchor="ctr">
            <a:normAutofit/>
          </a:bodyPr>
          <a:lstStyle>
            <a:lvl1pPr marL="230161" indent="-230161">
              <a:lnSpc>
                <a:spcPct val="100000"/>
              </a:lnSpc>
              <a:buFontTx/>
              <a:buNone/>
              <a:defRPr sz="4400"/>
            </a:lvl1pPr>
            <a:lvl2pPr marL="457143" indent="0">
              <a:buFontTx/>
              <a:buNone/>
              <a:defRPr/>
            </a:lvl2pPr>
            <a:lvl3pPr marL="914286" indent="0">
              <a:buFontTx/>
              <a:buNone/>
              <a:defRPr/>
            </a:lvl3pPr>
            <a:lvl4pPr marL="1371430" indent="0">
              <a:buFontTx/>
              <a:buNone/>
              <a:defRPr/>
            </a:lvl4pPr>
            <a:lvl5pPr marL="1828573" indent="0">
              <a:buFontTx/>
              <a:buNone/>
              <a:defRPr/>
            </a:lvl5pPr>
          </a:lstStyle>
          <a:p>
            <a:pPr lvl="0"/>
            <a:r>
              <a:rPr lang="en-US" dirty="0" smtClean="0"/>
              <a:t>“Click to edit quote text.”</a:t>
            </a:r>
          </a:p>
        </p:txBody>
      </p:sp>
      <p:sp>
        <p:nvSpPr>
          <p:cNvPr id="7" name="Text Placeholder 6"/>
          <p:cNvSpPr>
            <a:spLocks noGrp="1"/>
          </p:cNvSpPr>
          <p:nvPr>
            <p:ph type="body" sz="quarter" idx="14" hasCustomPrompt="1"/>
          </p:nvPr>
        </p:nvSpPr>
        <p:spPr>
          <a:xfrm>
            <a:off x="1335697" y="4917151"/>
            <a:ext cx="9795091" cy="550863"/>
          </a:xfrm>
        </p:spPr>
        <p:txBody>
          <a:bodyPr/>
          <a:lstStyle>
            <a:lvl1pPr marL="0" indent="0">
              <a:buFontTx/>
              <a:buNone/>
              <a:defRPr>
                <a:solidFill>
                  <a:srgbClr val="00A4AB"/>
                </a:solidFill>
                <a:latin typeface="CiscoSans" panose="020B0503020201020303" pitchFamily="34" charset="0"/>
              </a:defRPr>
            </a:lvl1pPr>
            <a:lvl2pPr marL="457143" indent="0">
              <a:buFontTx/>
              <a:buNone/>
              <a:defRPr>
                <a:solidFill>
                  <a:srgbClr val="01929A"/>
                </a:solidFill>
                <a:latin typeface="CiscoSans" panose="020B0503020201020303" pitchFamily="34" charset="0"/>
              </a:defRPr>
            </a:lvl2pPr>
            <a:lvl3pPr marL="914286" indent="0">
              <a:buFontTx/>
              <a:buNone/>
              <a:defRPr>
                <a:solidFill>
                  <a:srgbClr val="01929A"/>
                </a:solidFill>
                <a:latin typeface="CiscoSans" panose="020B0503020201020303" pitchFamily="34" charset="0"/>
              </a:defRPr>
            </a:lvl3pPr>
            <a:lvl4pPr marL="1371430" indent="0">
              <a:buFontTx/>
              <a:buNone/>
              <a:defRPr>
                <a:solidFill>
                  <a:srgbClr val="01929A"/>
                </a:solidFill>
                <a:latin typeface="CiscoSans" panose="020B0503020201020303" pitchFamily="34" charset="0"/>
              </a:defRPr>
            </a:lvl4pPr>
            <a:lvl5pPr marL="1828573" indent="0">
              <a:buFontTx/>
              <a:buNone/>
              <a:defRPr>
                <a:solidFill>
                  <a:srgbClr val="01929A"/>
                </a:solidFill>
                <a:latin typeface="CiscoSans" panose="020B0503020201020303" pitchFamily="34" charset="0"/>
              </a:defRPr>
            </a:lvl5pPr>
          </a:lstStyle>
          <a:p>
            <a:pPr lvl="0"/>
            <a:r>
              <a:rPr lang="en-US" dirty="0" smtClean="0"/>
              <a:t>Click to edit Attribution</a:t>
            </a:r>
            <a:endParaRPr lang="en-US" dirty="0"/>
          </a:p>
        </p:txBody>
      </p:sp>
      <p:sp>
        <p:nvSpPr>
          <p:cNvPr id="8" name="Footer Placeholder 4"/>
          <p:cNvSpPr>
            <a:spLocks noGrp="1"/>
          </p:cNvSpPr>
          <p:nvPr>
            <p:ph type="ftr" sz="quarter" idx="3"/>
          </p:nvPr>
        </p:nvSpPr>
        <p:spPr>
          <a:xfrm>
            <a:off x="9034272" y="6613447"/>
            <a:ext cx="2286000" cy="228600"/>
          </a:xfrm>
          <a:prstGeom prst="rect">
            <a:avLst/>
          </a:prstGeom>
        </p:spPr>
        <p:txBody>
          <a:bodyPr vert="horz" lIns="91430" tIns="45718" rIns="91430" bIns="45718" rtlCol="0" anchor="ctr"/>
          <a:lstStyle>
            <a:lvl1pPr marL="0" marR="0" indent="0" algn="r" defTabSz="914286"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240552927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533410" y="1262754"/>
            <a:ext cx="11182351" cy="5086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383377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548608" y="6569127"/>
            <a:ext cx="885597" cy="190644"/>
          </a:xfrm>
          <a:prstGeom prst="rect">
            <a:avLst/>
          </a:prstGeom>
          <a:noFill/>
          <a:ln w="9525">
            <a:noFill/>
            <a:miter lim="800000"/>
            <a:headEnd/>
            <a:tailEnd/>
          </a:ln>
          <a:effectLst/>
        </p:spPr>
        <p:txBody>
          <a:bodyPr wrap="none" lIns="82095" tIns="41050" rIns="82095" bIns="41050" anchor="b">
            <a:spAutoFit/>
          </a:bodyPr>
          <a:lstStyle/>
          <a:p>
            <a:pPr algn="r" defTabSz="814088"/>
            <a:r>
              <a:rPr lang="en-US" sz="700" dirty="0">
                <a:solidFill>
                  <a:srgbClr val="C0C0C0"/>
                </a:solidFill>
              </a:rPr>
              <a:t>Cisco Confidential</a:t>
            </a:r>
          </a:p>
        </p:txBody>
      </p:sp>
      <p:sp>
        <p:nvSpPr>
          <p:cNvPr id="5" name="Rectangle 4"/>
          <p:cNvSpPr>
            <a:spLocks noChangeArrowheads="1"/>
          </p:cNvSpPr>
          <p:nvPr userDrawn="1"/>
        </p:nvSpPr>
        <p:spPr bwMode="ltGray">
          <a:xfrm>
            <a:off x="335178" y="6570863"/>
            <a:ext cx="4560687" cy="190644"/>
          </a:xfrm>
          <a:prstGeom prst="rect">
            <a:avLst/>
          </a:prstGeom>
          <a:noFill/>
          <a:ln w="9525">
            <a:noFill/>
            <a:miter lim="800000"/>
            <a:headEnd/>
            <a:tailEnd/>
          </a:ln>
          <a:effectLst/>
        </p:spPr>
        <p:txBody>
          <a:bodyPr wrap="square" lIns="82095" tIns="41050" rIns="82095" bIns="41050" anchor="b" anchorCtr="0">
            <a:spAutoFit/>
          </a:bodyPr>
          <a:lstStyle/>
          <a:p>
            <a:pPr defTabSz="814088"/>
            <a:r>
              <a:rPr lang="en-US" sz="700" dirty="0" smtClean="0">
                <a:solidFill>
                  <a:srgbClr val="C0C0C0"/>
                </a:solidFill>
              </a:rPr>
              <a:t>© 2010 Cisco and/or its affiliates. All rights reserved.</a:t>
            </a:r>
            <a:endParaRPr lang="en-US" sz="700" dirty="0">
              <a:solidFill>
                <a:srgbClr val="C0C0C0"/>
              </a:solidFill>
            </a:endParaRPr>
          </a:p>
        </p:txBody>
      </p:sp>
      <p:sp>
        <p:nvSpPr>
          <p:cNvPr id="6" name="Rectangle 7"/>
          <p:cNvSpPr>
            <a:spLocks noChangeArrowheads="1"/>
          </p:cNvSpPr>
          <p:nvPr userDrawn="1"/>
        </p:nvSpPr>
        <p:spPr bwMode="ltGray">
          <a:xfrm>
            <a:off x="11590759" y="6565023"/>
            <a:ext cx="276456" cy="190644"/>
          </a:xfrm>
          <a:prstGeom prst="rect">
            <a:avLst/>
          </a:prstGeom>
          <a:noFill/>
          <a:ln w="9525" algn="ctr">
            <a:noFill/>
            <a:miter lim="800000"/>
            <a:headEnd/>
            <a:tailEnd/>
          </a:ln>
          <a:effectLst/>
        </p:spPr>
        <p:txBody>
          <a:bodyPr wrap="none" lIns="82095" tIns="41050" rIns="82095" bIns="41050" anchor="b">
            <a:spAutoFit/>
          </a:bodyPr>
          <a:lstStyle/>
          <a:p>
            <a:pPr algn="r" defTabSz="814088"/>
            <a:fld id="{DFCF27A5-1A5B-48D3-A060-2758FFBB1ADD}" type="slidenum">
              <a:rPr lang="en-US" sz="700">
                <a:solidFill>
                  <a:srgbClr val="C0C0C0"/>
                </a:solidFill>
              </a:rPr>
              <a:pPr algn="r" defTabSz="814088"/>
              <a:t>‹#›</a:t>
            </a:fld>
            <a:endParaRPr lang="en-US" sz="700" dirty="0">
              <a:solidFill>
                <a:srgbClr val="C0C0C0"/>
              </a:solidFill>
            </a:endParaRPr>
          </a:p>
        </p:txBody>
      </p:sp>
    </p:spTree>
    <p:extLst>
      <p:ext uri="{BB962C8B-B14F-4D97-AF65-F5344CB8AC3E}">
        <p14:creationId xmlns:p14="http://schemas.microsoft.com/office/powerpoint/2010/main" val="297567701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userDrawn="1">
  <p:cSld name="1_Significant Number_B">
    <p:bg>
      <p:bgPr>
        <a:solidFill>
          <a:schemeClr val="bg1"/>
        </a:solidFill>
        <a:effectLst/>
      </p:bgPr>
    </p:bg>
    <p:spTree>
      <p:nvGrpSpPr>
        <p:cNvPr id="1" name=""/>
        <p:cNvGrpSpPr/>
        <p:nvPr/>
      </p:nvGrpSpPr>
      <p:grpSpPr>
        <a:xfrm>
          <a:off x="0" y="0"/>
          <a:ext cx="0" cy="0"/>
          <a:chOff x="0" y="0"/>
          <a:chExt cx="0" cy="0"/>
        </a:xfrm>
      </p:grpSpPr>
      <p:sp>
        <p:nvSpPr>
          <p:cNvPr id="8" name="Footer Placeholder 4"/>
          <p:cNvSpPr>
            <a:spLocks noGrp="1"/>
          </p:cNvSpPr>
          <p:nvPr>
            <p:ph type="ftr" sz="quarter" idx="3"/>
          </p:nvPr>
        </p:nvSpPr>
        <p:spPr>
          <a:xfrm>
            <a:off x="9034272" y="6574536"/>
            <a:ext cx="2286000" cy="228600"/>
          </a:xfrm>
          <a:prstGeom prst="rect">
            <a:avLst/>
          </a:prstGeom>
        </p:spPr>
        <p:txBody>
          <a:bodyPr vert="horz" lIns="91426" tIns="45718" rIns="91426" bIns="45718" rtlCol="0" anchor="ctr"/>
          <a:lstStyle>
            <a:lvl1pPr marL="0" marR="0" indent="0" algn="r" defTabSz="91424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73699" y="5680577"/>
            <a:ext cx="1566676" cy="839099"/>
          </a:xfrm>
          <a:prstGeom prst="rect">
            <a:avLst/>
          </a:prstGeom>
        </p:spPr>
      </p:pic>
      <p:sp>
        <p:nvSpPr>
          <p:cNvPr id="13" name="Rectangle 12"/>
          <p:cNvSpPr/>
          <p:nvPr userDrawn="1"/>
        </p:nvSpPr>
        <p:spPr>
          <a:xfrm>
            <a:off x="0" y="0"/>
            <a:ext cx="12192000" cy="6858000"/>
          </a:xfrm>
          <a:prstGeom prst="rect">
            <a:avLst/>
          </a:prstGeom>
          <a:gradFill flip="none" rotWithShape="1">
            <a:gsLst>
              <a:gs pos="0">
                <a:schemeClr val="accent1">
                  <a:lumMod val="60000"/>
                  <a:lumOff val="40000"/>
                  <a:alpha val="85000"/>
                </a:schemeClr>
              </a:gs>
              <a:gs pos="100000">
                <a:schemeClr val="accent2">
                  <a:lumMod val="60000"/>
                  <a:lumOff val="40000"/>
                </a:scheme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defTabSz="914218"/>
            <a:endParaRPr lang="en-US" sz="1900" dirty="0">
              <a:solidFill>
                <a:schemeClr val="tx1"/>
              </a:solidFill>
            </a:endParaRPr>
          </a:p>
        </p:txBody>
      </p:sp>
      <p:sp>
        <p:nvSpPr>
          <p:cNvPr id="15" name="Text Placeholder 4"/>
          <p:cNvSpPr>
            <a:spLocks noGrp="1"/>
          </p:cNvSpPr>
          <p:nvPr>
            <p:ph type="body" sz="quarter" idx="13" hasCustomPrompt="1"/>
          </p:nvPr>
        </p:nvSpPr>
        <p:spPr>
          <a:xfrm>
            <a:off x="575862" y="1558843"/>
            <a:ext cx="9074335" cy="2488999"/>
          </a:xfrm>
        </p:spPr>
        <p:txBody>
          <a:bodyPr anchor="ctr">
            <a:noAutofit/>
          </a:bodyPr>
          <a:lstStyle>
            <a:lvl1pPr marL="0" indent="0" algn="l">
              <a:buFontTx/>
              <a:buNone/>
              <a:defRPr sz="6000">
                <a:solidFill>
                  <a:schemeClr val="bg1"/>
                </a:solidFill>
              </a:defRPr>
            </a:lvl1pPr>
            <a:lvl2pPr marL="457119" indent="0" algn="ctr">
              <a:buFontTx/>
              <a:buNone/>
              <a:defRPr/>
            </a:lvl2pPr>
            <a:lvl3pPr marL="914241" indent="0" algn="ctr">
              <a:buFontTx/>
              <a:buNone/>
              <a:defRPr/>
            </a:lvl3pPr>
            <a:lvl4pPr marL="1371362" indent="0" algn="ctr">
              <a:buFontTx/>
              <a:buNone/>
              <a:defRPr/>
            </a:lvl4pPr>
            <a:lvl5pPr marL="1828482" indent="0" algn="ctr">
              <a:buFontTx/>
              <a:buNone/>
              <a:defRPr/>
            </a:lvl5pPr>
          </a:lstStyle>
          <a:p>
            <a:pPr lvl="0"/>
            <a:r>
              <a:rPr lang="en-US" dirty="0" smtClean="0"/>
              <a:t>XXX</a:t>
            </a:r>
            <a:endParaRPr lang="en-US" dirty="0"/>
          </a:p>
        </p:txBody>
      </p:sp>
      <p:sp>
        <p:nvSpPr>
          <p:cNvPr id="16" name="Text Placeholder 6"/>
          <p:cNvSpPr>
            <a:spLocks noGrp="1"/>
          </p:cNvSpPr>
          <p:nvPr>
            <p:ph type="body" sz="quarter" idx="14" hasCustomPrompt="1"/>
          </p:nvPr>
        </p:nvSpPr>
        <p:spPr>
          <a:xfrm>
            <a:off x="572251" y="4114259"/>
            <a:ext cx="9083132" cy="728663"/>
          </a:xfrm>
        </p:spPr>
        <p:txBody>
          <a:bodyPr>
            <a:normAutofit/>
          </a:bodyPr>
          <a:lstStyle>
            <a:lvl1pPr marL="0" indent="0" algn="l">
              <a:buFontTx/>
              <a:buNone/>
              <a:defRPr sz="3500" baseline="0">
                <a:solidFill>
                  <a:schemeClr val="bg1">
                    <a:lumMod val="95000"/>
                  </a:schemeClr>
                </a:solidFill>
              </a:defRPr>
            </a:lvl1pPr>
            <a:lvl2pPr marL="457119" indent="0">
              <a:buFontTx/>
              <a:buNone/>
              <a:defRPr/>
            </a:lvl2pPr>
            <a:lvl3pPr marL="914241" indent="0">
              <a:buFontTx/>
              <a:buNone/>
              <a:defRPr/>
            </a:lvl3pPr>
            <a:lvl4pPr marL="1371362" indent="0">
              <a:buFontTx/>
              <a:buNone/>
              <a:defRPr/>
            </a:lvl4pPr>
            <a:lvl5pPr marL="1828482" indent="0">
              <a:buFontTx/>
              <a:buNone/>
              <a:defRPr/>
            </a:lvl5pPr>
          </a:lstStyle>
          <a:p>
            <a:pPr lvl="0"/>
            <a:r>
              <a:rPr lang="en-US" dirty="0" smtClean="0"/>
              <a:t>Brief descriptive label</a:t>
            </a:r>
          </a:p>
        </p:txBody>
      </p:sp>
      <p:sp>
        <p:nvSpPr>
          <p:cNvPr id="17" name="Footer Placeholder 4"/>
          <p:cNvSpPr txBox="1">
            <a:spLocks/>
          </p:cNvSpPr>
          <p:nvPr userDrawn="1"/>
        </p:nvSpPr>
        <p:spPr>
          <a:xfrm>
            <a:off x="9034272" y="6574536"/>
            <a:ext cx="2286000" cy="228600"/>
          </a:xfrm>
          <a:prstGeom prst="rect">
            <a:avLst/>
          </a:prstGeom>
        </p:spPr>
        <p:txBody>
          <a:bodyPr vert="horz" lIns="91426" tIns="45718" rIns="91426" bIns="45718" rtlCol="0" anchor="ctr"/>
          <a:lstStyle>
            <a:defPPr>
              <a:defRPr lang="en-US"/>
            </a:defPPr>
            <a:lvl1pPr marL="0" marR="0" indent="0" algn="r" defTabSz="914400" rtl="0" eaLnBrk="1" fontAlgn="auto" latinLnBrk="0" hangingPunct="1">
              <a:lnSpc>
                <a:spcPct val="100000"/>
              </a:lnSpc>
              <a:spcBef>
                <a:spcPts val="0"/>
              </a:spcBef>
              <a:spcAft>
                <a:spcPts val="0"/>
              </a:spcAft>
              <a:buClrTx/>
              <a:buSzTx/>
              <a:buFontTx/>
              <a:buNone/>
              <a:tabLst/>
              <a:defRPr sz="600" kern="1200">
                <a:solidFill>
                  <a:schemeClr val="tx1">
                    <a:tint val="75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257452653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chemeClr val="accent1">
                  <a:lumMod val="60000"/>
                  <a:lumOff val="40000"/>
                </a:schemeClr>
              </a:buClr>
              <a:defRPr/>
            </a:lvl1pPr>
            <a:lvl2pPr>
              <a:buClr>
                <a:schemeClr val="accent1">
                  <a:lumMod val="60000"/>
                  <a:lumOff val="40000"/>
                </a:schemeClr>
              </a:buClr>
              <a:defRPr/>
            </a:lvl2pPr>
            <a:lvl3pPr>
              <a:buClr>
                <a:schemeClr val="accent1">
                  <a:lumMod val="60000"/>
                  <a:lumOff val="40000"/>
                </a:schemeClr>
              </a:buClr>
              <a:defRPr/>
            </a:lvl3pPr>
            <a:lvl4pPr>
              <a:buClr>
                <a:schemeClr val="accent1">
                  <a:lumMod val="60000"/>
                  <a:lumOff val="40000"/>
                </a:schemeClr>
              </a:buClr>
              <a:defRPr/>
            </a:lvl4pPr>
            <a:lvl5pPr>
              <a:buClr>
                <a:schemeClr val="accent1">
                  <a:lumMod val="60000"/>
                  <a:lumOff val="40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18331194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 Topbar_A">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153279219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125459155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Quote_A">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1067598" y="1374591"/>
            <a:ext cx="10063187" cy="3092092"/>
          </a:xfrm>
        </p:spPr>
        <p:txBody>
          <a:bodyPr anchor="ctr">
            <a:normAutofit/>
          </a:bodyPr>
          <a:lstStyle>
            <a:lvl1pPr marL="230104" indent="-230104">
              <a:lnSpc>
                <a:spcPct val="100000"/>
              </a:lnSpc>
              <a:buFontTx/>
              <a:buNone/>
              <a:defRPr sz="4400"/>
            </a:lvl1pPr>
            <a:lvl2pPr marL="457027" indent="0">
              <a:buFontTx/>
              <a:buNone/>
              <a:defRPr/>
            </a:lvl2pPr>
            <a:lvl3pPr marL="914061" indent="0">
              <a:buFontTx/>
              <a:buNone/>
              <a:defRPr/>
            </a:lvl3pPr>
            <a:lvl4pPr marL="1371090" indent="0">
              <a:buFontTx/>
              <a:buNone/>
              <a:defRPr/>
            </a:lvl4pPr>
            <a:lvl5pPr marL="1828122" indent="0">
              <a:buFontTx/>
              <a:buNone/>
              <a:defRPr/>
            </a:lvl5pPr>
          </a:lstStyle>
          <a:p>
            <a:pPr lvl="0"/>
            <a:r>
              <a:rPr lang="en-US" dirty="0" smtClean="0"/>
              <a:t>“Click to edit quote text.”</a:t>
            </a:r>
          </a:p>
        </p:txBody>
      </p:sp>
      <p:sp>
        <p:nvSpPr>
          <p:cNvPr id="7" name="Text Placeholder 6"/>
          <p:cNvSpPr>
            <a:spLocks noGrp="1"/>
          </p:cNvSpPr>
          <p:nvPr>
            <p:ph type="body" sz="quarter" idx="14" hasCustomPrompt="1"/>
          </p:nvPr>
        </p:nvSpPr>
        <p:spPr>
          <a:xfrm>
            <a:off x="1335698" y="4917155"/>
            <a:ext cx="9795091" cy="550863"/>
          </a:xfrm>
        </p:spPr>
        <p:txBody>
          <a:bodyPr/>
          <a:lstStyle>
            <a:lvl1pPr marL="0" indent="0">
              <a:buFontTx/>
              <a:buNone/>
              <a:defRPr>
                <a:solidFill>
                  <a:srgbClr val="00A4AB"/>
                </a:solidFill>
                <a:latin typeface="CiscoSans" panose="020B0503020201020303" pitchFamily="34" charset="0"/>
              </a:defRPr>
            </a:lvl1pPr>
            <a:lvl2pPr marL="457027" indent="0">
              <a:buFontTx/>
              <a:buNone/>
              <a:defRPr>
                <a:solidFill>
                  <a:srgbClr val="01929A"/>
                </a:solidFill>
                <a:latin typeface="CiscoSans" panose="020B0503020201020303" pitchFamily="34" charset="0"/>
              </a:defRPr>
            </a:lvl2pPr>
            <a:lvl3pPr marL="914061" indent="0">
              <a:buFontTx/>
              <a:buNone/>
              <a:defRPr>
                <a:solidFill>
                  <a:srgbClr val="01929A"/>
                </a:solidFill>
                <a:latin typeface="CiscoSans" panose="020B0503020201020303" pitchFamily="34" charset="0"/>
              </a:defRPr>
            </a:lvl3pPr>
            <a:lvl4pPr marL="1371090" indent="0">
              <a:buFontTx/>
              <a:buNone/>
              <a:defRPr>
                <a:solidFill>
                  <a:srgbClr val="01929A"/>
                </a:solidFill>
                <a:latin typeface="CiscoSans" panose="020B0503020201020303" pitchFamily="34" charset="0"/>
              </a:defRPr>
            </a:lvl4pPr>
            <a:lvl5pPr marL="1828122" indent="0">
              <a:buFontTx/>
              <a:buNone/>
              <a:defRPr>
                <a:solidFill>
                  <a:srgbClr val="01929A"/>
                </a:solidFill>
                <a:latin typeface="CiscoSans" panose="020B0503020201020303" pitchFamily="34" charset="0"/>
              </a:defRPr>
            </a:lvl5pPr>
          </a:lstStyle>
          <a:p>
            <a:pPr lvl="0"/>
            <a:r>
              <a:rPr lang="en-US" dirty="0" smtClean="0"/>
              <a:t>Click to edit Attribution</a:t>
            </a:r>
            <a:endParaRPr lang="en-US" dirty="0"/>
          </a:p>
        </p:txBody>
      </p:sp>
      <p:sp>
        <p:nvSpPr>
          <p:cNvPr id="8"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313400817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userDrawn="1">
  <p:cSld name="1_Significant Number_B">
    <p:bg>
      <p:bgPr>
        <a:solidFill>
          <a:schemeClr val="bg1"/>
        </a:solidFill>
        <a:effectLst/>
      </p:bgPr>
    </p:bg>
    <p:spTree>
      <p:nvGrpSpPr>
        <p:cNvPr id="1" name=""/>
        <p:cNvGrpSpPr/>
        <p:nvPr/>
      </p:nvGrpSpPr>
      <p:grpSpPr>
        <a:xfrm>
          <a:off x="0" y="0"/>
          <a:ext cx="0" cy="0"/>
          <a:chOff x="0" y="0"/>
          <a:chExt cx="0" cy="0"/>
        </a:xfrm>
      </p:grpSpPr>
      <p:sp>
        <p:nvSpPr>
          <p:cNvPr id="8" name="Footer Placeholder 4"/>
          <p:cNvSpPr>
            <a:spLocks noGrp="1"/>
          </p:cNvSpPr>
          <p:nvPr>
            <p:ph type="ftr" sz="quarter" idx="3"/>
          </p:nvPr>
        </p:nvSpPr>
        <p:spPr>
          <a:xfrm>
            <a:off x="9034272" y="6574536"/>
            <a:ext cx="2286000" cy="228600"/>
          </a:xfrm>
          <a:prstGeom prst="rect">
            <a:avLst/>
          </a:prstGeom>
        </p:spPr>
        <p:txBody>
          <a:bodyPr vert="horz" lIns="91412" tIns="45710" rIns="91412" bIns="45710" rtlCol="0" anchor="ctr"/>
          <a:lstStyle>
            <a:lvl1pPr marL="0" marR="0" indent="0" algn="r" defTabSz="914082"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73703" y="5680585"/>
            <a:ext cx="1566676" cy="839099"/>
          </a:xfrm>
          <a:prstGeom prst="rect">
            <a:avLst/>
          </a:prstGeom>
        </p:spPr>
      </p:pic>
      <p:sp>
        <p:nvSpPr>
          <p:cNvPr id="13" name="Rectangle 12"/>
          <p:cNvSpPr/>
          <p:nvPr userDrawn="1"/>
        </p:nvSpPr>
        <p:spPr>
          <a:xfrm>
            <a:off x="0" y="0"/>
            <a:ext cx="12192000" cy="6858000"/>
          </a:xfrm>
          <a:prstGeom prst="rect">
            <a:avLst/>
          </a:prstGeom>
          <a:gradFill flip="none" rotWithShape="1">
            <a:gsLst>
              <a:gs pos="0">
                <a:schemeClr val="accent1">
                  <a:lumMod val="60000"/>
                  <a:lumOff val="40000"/>
                  <a:alpha val="85000"/>
                </a:schemeClr>
              </a:gs>
              <a:gs pos="100000">
                <a:schemeClr val="accent2">
                  <a:lumMod val="60000"/>
                  <a:lumOff val="40000"/>
                </a:scheme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0" rIns="91412" bIns="45710" rtlCol="0" anchor="ctr"/>
          <a:lstStyle/>
          <a:p>
            <a:pPr algn="ctr"/>
            <a:endParaRPr lang="en-US" dirty="0">
              <a:solidFill>
                <a:prstClr val="white"/>
              </a:solidFill>
            </a:endParaRPr>
          </a:p>
        </p:txBody>
      </p:sp>
      <p:sp>
        <p:nvSpPr>
          <p:cNvPr id="15" name="Text Placeholder 4"/>
          <p:cNvSpPr>
            <a:spLocks noGrp="1"/>
          </p:cNvSpPr>
          <p:nvPr>
            <p:ph type="body" sz="quarter" idx="13" hasCustomPrompt="1"/>
          </p:nvPr>
        </p:nvSpPr>
        <p:spPr>
          <a:xfrm>
            <a:off x="575869" y="1558851"/>
            <a:ext cx="9074335" cy="2488999"/>
          </a:xfrm>
        </p:spPr>
        <p:txBody>
          <a:bodyPr anchor="ctr">
            <a:noAutofit/>
          </a:bodyPr>
          <a:lstStyle>
            <a:lvl1pPr marL="0" indent="0" algn="l">
              <a:buFontTx/>
              <a:buNone/>
              <a:defRPr sz="6000">
                <a:solidFill>
                  <a:schemeClr val="bg1"/>
                </a:solidFill>
              </a:defRPr>
            </a:lvl1pPr>
            <a:lvl2pPr marL="457035" indent="0" algn="ctr">
              <a:buFontTx/>
              <a:buNone/>
              <a:defRPr/>
            </a:lvl2pPr>
            <a:lvl3pPr marL="914082" indent="0" algn="ctr">
              <a:buFontTx/>
              <a:buNone/>
              <a:defRPr/>
            </a:lvl3pPr>
            <a:lvl4pPr marL="1371124" indent="0" algn="ctr">
              <a:buFontTx/>
              <a:buNone/>
              <a:defRPr/>
            </a:lvl4pPr>
            <a:lvl5pPr marL="1828168" indent="0" algn="ctr">
              <a:buFontTx/>
              <a:buNone/>
              <a:defRPr/>
            </a:lvl5pPr>
          </a:lstStyle>
          <a:p>
            <a:pPr lvl="0"/>
            <a:r>
              <a:rPr lang="en-US" dirty="0" smtClean="0"/>
              <a:t>XXX</a:t>
            </a:r>
            <a:endParaRPr lang="en-US" dirty="0"/>
          </a:p>
        </p:txBody>
      </p:sp>
      <p:sp>
        <p:nvSpPr>
          <p:cNvPr id="16" name="Text Placeholder 6"/>
          <p:cNvSpPr>
            <a:spLocks noGrp="1"/>
          </p:cNvSpPr>
          <p:nvPr>
            <p:ph type="body" sz="quarter" idx="14" hasCustomPrompt="1"/>
          </p:nvPr>
        </p:nvSpPr>
        <p:spPr>
          <a:xfrm>
            <a:off x="572251" y="4114267"/>
            <a:ext cx="9083132" cy="728663"/>
          </a:xfrm>
        </p:spPr>
        <p:txBody>
          <a:bodyPr>
            <a:normAutofit/>
          </a:bodyPr>
          <a:lstStyle>
            <a:lvl1pPr marL="0" indent="0" algn="l">
              <a:buFontTx/>
              <a:buNone/>
              <a:defRPr sz="3500" baseline="0">
                <a:solidFill>
                  <a:schemeClr val="bg1">
                    <a:lumMod val="95000"/>
                  </a:schemeClr>
                </a:solidFill>
              </a:defRPr>
            </a:lvl1pPr>
            <a:lvl2pPr marL="457035" indent="0">
              <a:buFontTx/>
              <a:buNone/>
              <a:defRPr/>
            </a:lvl2pPr>
            <a:lvl3pPr marL="914082" indent="0">
              <a:buFontTx/>
              <a:buNone/>
              <a:defRPr/>
            </a:lvl3pPr>
            <a:lvl4pPr marL="1371124" indent="0">
              <a:buFontTx/>
              <a:buNone/>
              <a:defRPr/>
            </a:lvl4pPr>
            <a:lvl5pPr marL="1828168" indent="0">
              <a:buFontTx/>
              <a:buNone/>
              <a:defRPr/>
            </a:lvl5pPr>
          </a:lstStyle>
          <a:p>
            <a:pPr lvl="0"/>
            <a:r>
              <a:rPr lang="en-US" dirty="0" smtClean="0"/>
              <a:t>Brief descriptive label</a:t>
            </a:r>
          </a:p>
        </p:txBody>
      </p:sp>
      <p:sp>
        <p:nvSpPr>
          <p:cNvPr id="17" name="Footer Placeholder 4"/>
          <p:cNvSpPr txBox="1">
            <a:spLocks/>
          </p:cNvSpPr>
          <p:nvPr userDrawn="1"/>
        </p:nvSpPr>
        <p:spPr>
          <a:xfrm>
            <a:off x="9034272" y="6574536"/>
            <a:ext cx="2286000" cy="228600"/>
          </a:xfrm>
          <a:prstGeom prst="rect">
            <a:avLst/>
          </a:prstGeom>
        </p:spPr>
        <p:txBody>
          <a:bodyPr vert="horz" lIns="91412" tIns="45710" rIns="91412" bIns="45710" rtlCol="0" anchor="ctr"/>
          <a:lstStyle>
            <a:defPPr>
              <a:defRPr lang="en-US"/>
            </a:defPPr>
            <a:lvl1pPr marL="0" marR="0" indent="0" algn="r" defTabSz="914400" rtl="0" eaLnBrk="1" fontAlgn="auto" latinLnBrk="0" hangingPunct="1">
              <a:lnSpc>
                <a:spcPct val="100000"/>
              </a:lnSpc>
              <a:spcBef>
                <a:spcPts val="0"/>
              </a:spcBef>
              <a:spcAft>
                <a:spcPts val="0"/>
              </a:spcAft>
              <a:buClrTx/>
              <a:buSzTx/>
              <a:buFontTx/>
              <a:buNone/>
              <a:tabLst/>
              <a:defRPr sz="600" kern="1200">
                <a:solidFill>
                  <a:schemeClr val="tx1">
                    <a:tint val="75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414683141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46322" y="44408"/>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441958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914241" rtl="0" eaLnBrk="1" latinLnBrk="0" hangingPunct="1">
              <a:lnSpc>
                <a:spcPct val="90000"/>
              </a:lnSpc>
              <a:spcBef>
                <a:spcPts val="600"/>
              </a:spcBef>
              <a:buNone/>
              <a:tabLst>
                <a:tab pos="4455555" algn="l"/>
              </a:tabLst>
              <a:defRPr lang="en-US" sz="3200" b="1" kern="1200" cap="all" spc="100" baseline="0" dirty="0">
                <a:solidFill>
                  <a:srgbClr val="B4E7EA"/>
                </a:solidFill>
                <a:latin typeface="Arial Narrow" panose="020B0606020202030204" pitchFamily="34" charset="0"/>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3788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533406" y="1262749"/>
            <a:ext cx="11182351" cy="5086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625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userDrawn="1">
  <p:cSld name="1_Bullet_Title only">
    <p:bg>
      <p:bgPr>
        <a:solidFill>
          <a:schemeClr val="tx2"/>
        </a:solidFill>
        <a:effectLst/>
      </p:bgPr>
    </p:bg>
    <p:spTree>
      <p:nvGrpSpPr>
        <p:cNvPr id="1" name=""/>
        <p:cNvGrpSpPr/>
        <p:nvPr/>
      </p:nvGrpSpPr>
      <p:grpSpPr>
        <a:xfrm>
          <a:off x="0" y="0"/>
          <a:ext cx="0" cy="0"/>
          <a:chOff x="0" y="0"/>
          <a:chExt cx="0" cy="0"/>
        </a:xfrm>
      </p:grpSpPr>
      <p:cxnSp>
        <p:nvCxnSpPr>
          <p:cNvPr id="7" name="Straight Connector 6"/>
          <p:cNvCxnSpPr/>
          <p:nvPr/>
        </p:nvCxnSpPr>
        <p:spPr>
          <a:xfrm>
            <a:off x="1" y="6681788"/>
            <a:ext cx="12192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3" name="Title 1"/>
          <p:cNvSpPr>
            <a:spLocks noGrp="1"/>
          </p:cNvSpPr>
          <p:nvPr>
            <p:ph type="ctrTitle"/>
          </p:nvPr>
        </p:nvSpPr>
        <p:spPr>
          <a:xfrm>
            <a:off x="346322" y="404085"/>
            <a:ext cx="11546635" cy="971709"/>
          </a:xfrm>
          <a:prstGeom prst="rect">
            <a:avLst/>
          </a:prstGeom>
        </p:spPr>
        <p:txBody>
          <a:bodyPr>
            <a:noAutofit/>
          </a:bodyPr>
          <a:lstStyle>
            <a:lvl1pPr algn="l">
              <a:lnSpc>
                <a:spcPct val="90000"/>
              </a:lnSpc>
              <a:defRPr sz="3300" b="0" i="0" spc="0" baseline="0">
                <a:solidFill>
                  <a:schemeClr val="bg1"/>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2402406890"/>
      </p:ext>
    </p:extLst>
  </p:cSld>
  <p:clrMapOvr>
    <a:masterClrMapping/>
  </p:clrMapOvr>
  <p:transition xmlns:p14="http://schemas.microsoft.com/office/powerpoint/2010/mai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Slide-animated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95200" y="2811839"/>
            <a:ext cx="11068957"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347263" y="4828035"/>
            <a:ext cx="10816168" cy="384175"/>
          </a:xfrm>
          <a:prstGeom prst="rect">
            <a:avLst/>
          </a:prstGeom>
        </p:spPr>
        <p:txBody>
          <a:bodyPr lIns="121877" tIns="60940" rIns="121877" bIns="60940" anchor="b" anchorCtr="0">
            <a:noAutofit/>
          </a:bodyPr>
          <a:lstStyle>
            <a:lvl1pPr marL="0" indent="0" algn="l">
              <a:buNone/>
              <a:defRPr sz="1600" b="0" i="0">
                <a:solidFill>
                  <a:schemeClr val="tx1"/>
                </a:solidFill>
                <a:latin typeface="+mn-lt"/>
                <a:cs typeface="CiscoSansTT ExtraLight" panose="020B0303020201020303" pitchFamily="34" charset="0"/>
              </a:defRPr>
            </a:lvl1pPr>
            <a:lvl2pPr marL="457067" indent="0" algn="ctr">
              <a:buNone/>
              <a:defRPr>
                <a:solidFill>
                  <a:schemeClr val="tx1">
                    <a:tint val="75000"/>
                  </a:schemeClr>
                </a:solidFill>
              </a:defRPr>
            </a:lvl2pPr>
            <a:lvl3pPr marL="914142" indent="0" algn="ctr">
              <a:buNone/>
              <a:defRPr>
                <a:solidFill>
                  <a:schemeClr val="tx1">
                    <a:tint val="75000"/>
                  </a:schemeClr>
                </a:solidFill>
              </a:defRPr>
            </a:lvl3pPr>
            <a:lvl4pPr marL="1371214" indent="0" algn="ctr">
              <a:buNone/>
              <a:defRPr>
                <a:solidFill>
                  <a:schemeClr val="tx1">
                    <a:tint val="75000"/>
                  </a:schemeClr>
                </a:solidFill>
              </a:defRPr>
            </a:lvl4pPr>
            <a:lvl5pPr marL="1828290" indent="0" algn="ctr">
              <a:buNone/>
              <a:defRPr>
                <a:solidFill>
                  <a:schemeClr val="tx1">
                    <a:tint val="75000"/>
                  </a:schemeClr>
                </a:solidFill>
              </a:defRPr>
            </a:lvl5pPr>
            <a:lvl6pPr marL="2285358" indent="0" algn="ctr">
              <a:buNone/>
              <a:defRPr>
                <a:solidFill>
                  <a:schemeClr val="tx1">
                    <a:tint val="75000"/>
                  </a:schemeClr>
                </a:solidFill>
              </a:defRPr>
            </a:lvl6pPr>
            <a:lvl7pPr marL="2742422" indent="0" algn="ctr">
              <a:buNone/>
              <a:defRPr>
                <a:solidFill>
                  <a:schemeClr val="tx1">
                    <a:tint val="75000"/>
                  </a:schemeClr>
                </a:solidFill>
              </a:defRPr>
            </a:lvl7pPr>
            <a:lvl8pPr marL="3199493" indent="0" algn="ctr">
              <a:buNone/>
              <a:defRPr>
                <a:solidFill>
                  <a:schemeClr val="tx1">
                    <a:tint val="75000"/>
                  </a:schemeClr>
                </a:solidFill>
              </a:defRPr>
            </a:lvl8pPr>
            <a:lvl9pPr marL="3656563"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346501" y="5164919"/>
            <a:ext cx="10816867" cy="384175"/>
          </a:xfrm>
          <a:prstGeom prst="rect">
            <a:avLst/>
          </a:prstGeom>
        </p:spPr>
        <p:txBody>
          <a:bodyPr lIns="121877" tIns="60940" rIns="121877" bIns="60940"/>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335805" y="5938241"/>
            <a:ext cx="10816867" cy="384175"/>
          </a:xfrm>
          <a:prstGeom prst="rect">
            <a:avLst/>
          </a:prstGeom>
        </p:spPr>
        <p:txBody>
          <a:bodyPr lIns="121877" tIns="60940" rIns="121877" bIns="60940"/>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336777" y="3496671"/>
            <a:ext cx="11070167" cy="398668"/>
          </a:xfrm>
          <a:prstGeom prst="rect">
            <a:avLst/>
          </a:prstGeom>
        </p:spPr>
        <p:txBody>
          <a:bodyPr lIns="121877" tIns="60940" rIns="121877" bIns="60940"/>
          <a:lstStyle>
            <a:lvl1pPr marL="0" indent="0">
              <a:buFont typeface="Arial" panose="020B0604020202020204" pitchFamily="34" charset="0"/>
              <a:buNone/>
              <a:defRPr sz="2400" baseline="0">
                <a:solidFill>
                  <a:schemeClr val="tx1"/>
                </a:solidFill>
                <a:latin typeface="+mj-lt"/>
              </a:defRPr>
            </a:lvl1pPr>
            <a:lvl2pPr marL="406305" indent="0">
              <a:buNone/>
              <a:defRPr/>
            </a:lvl2pPr>
            <a:lvl3pPr marL="569778" indent="0">
              <a:buNone/>
              <a:defRPr/>
            </a:lvl3pPr>
            <a:lvl4pPr marL="688809" indent="0">
              <a:buNone/>
              <a:defRPr/>
            </a:lvl4pPr>
            <a:lvl5pPr marL="801495" indent="0">
              <a:buNone/>
              <a:defRPr/>
            </a:lvl5pPr>
          </a:lstStyle>
          <a:p>
            <a:pPr lvl="0"/>
            <a:r>
              <a:rPr lang="en-GB" dirty="0" smtClean="0"/>
              <a:t>Subhead goes here</a:t>
            </a:r>
            <a:endParaRPr lang="en-GB" dirty="0"/>
          </a:p>
        </p:txBody>
      </p:sp>
      <p:cxnSp>
        <p:nvCxnSpPr>
          <p:cNvPr id="27" name="Straight Connector 26"/>
          <p:cNvCxnSpPr/>
          <p:nvPr userDrawn="1"/>
        </p:nvCxnSpPr>
        <p:spPr>
          <a:xfrm>
            <a:off x="0" y="6743700"/>
            <a:ext cx="12192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380233" y="410501"/>
            <a:ext cx="1150319" cy="613107"/>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609371"/>
              <a:endParaRPr lang="en-US" sz="2400">
                <a:solidFill>
                  <a:srgbClr val="FFFFFF"/>
                </a:solidFill>
                <a:latin typeface="CiscoSansTT ExtraLight"/>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609371"/>
              <a:endParaRPr lang="en-US" sz="2400">
                <a:solidFill>
                  <a:srgbClr val="FFFFFF"/>
                </a:solidFill>
                <a:latin typeface="CiscoSansTT ExtraLight"/>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609371"/>
              <a:endParaRPr lang="en-US" sz="2400">
                <a:solidFill>
                  <a:srgbClr val="FFFFFF"/>
                </a:solidFill>
                <a:latin typeface="CiscoSansTT ExtraLight"/>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609371"/>
              <a:endParaRPr lang="en-US" sz="2400">
                <a:solidFill>
                  <a:srgbClr val="FFFFFF"/>
                </a:solidFill>
                <a:latin typeface="CiscoSansTT ExtraLight"/>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609371"/>
              <a:endParaRPr lang="en-US" sz="2400">
                <a:solidFill>
                  <a:srgbClr val="FFFFFF"/>
                </a:solidFill>
                <a:latin typeface="CiscoSansTT ExtraLight"/>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609371"/>
              <a:endParaRPr lang="en-US" sz="2400">
                <a:solidFill>
                  <a:srgbClr val="FFFFFF"/>
                </a:solidFill>
                <a:latin typeface="CiscoSansTT ExtraLight"/>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609371"/>
              <a:endParaRPr lang="en-US" sz="2400">
                <a:solidFill>
                  <a:srgbClr val="FFFFFF"/>
                </a:solidFill>
                <a:latin typeface="CiscoSansTT ExtraLight"/>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609371"/>
              <a:endParaRPr lang="en-US" sz="2400">
                <a:solidFill>
                  <a:srgbClr val="FFFFFF"/>
                </a:solidFill>
                <a:latin typeface="CiscoSansTT ExtraLight"/>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609371"/>
              <a:endParaRPr lang="en-US" sz="2400">
                <a:solidFill>
                  <a:srgbClr val="FFFFFF"/>
                </a:solidFill>
                <a:latin typeface="CiscoSansTT ExtraLight"/>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609371"/>
              <a:endParaRPr lang="en-US" sz="2400">
                <a:solidFill>
                  <a:srgbClr val="FFFFFF"/>
                </a:solidFill>
                <a:latin typeface="CiscoSansTT ExtraLight"/>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609371"/>
              <a:endParaRPr lang="en-US" sz="2400">
                <a:solidFill>
                  <a:srgbClr val="FFFFFF"/>
                </a:solidFill>
                <a:latin typeface="CiscoSansTT ExtraLight"/>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609371"/>
              <a:endParaRPr lang="en-US" sz="2400">
                <a:solidFill>
                  <a:srgbClr val="FFFFFF"/>
                </a:solidFill>
                <a:latin typeface="CiscoSansTT ExtraLight"/>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609371"/>
              <a:endParaRPr lang="en-US" sz="2400">
                <a:solidFill>
                  <a:srgbClr val="FFFFFF"/>
                </a:solidFill>
                <a:latin typeface="CiscoSansTT ExtraLight"/>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609371"/>
              <a:endParaRPr lang="en-US" sz="2400">
                <a:solidFill>
                  <a:srgbClr val="FFFFFF"/>
                </a:solidFill>
                <a:latin typeface="CiscoSansTT ExtraLight"/>
              </a:endParaRPr>
            </a:p>
          </p:txBody>
        </p:sp>
      </p:grpSp>
    </p:spTree>
    <p:extLst>
      <p:ext uri="{BB962C8B-B14F-4D97-AF65-F5344CB8AC3E}">
        <p14:creationId xmlns:p14="http://schemas.microsoft.com/office/powerpoint/2010/main" val="2441761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45128" y="86305"/>
            <a:ext cx="11217517" cy="95136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381" tIns="60689" rIns="121381" bIns="60689" numCol="1" anchor="b" anchorCtr="0" compatLnSpc="1">
            <a:prstTxWarp prst="textNoShape">
              <a:avLst/>
            </a:prstTxWarp>
          </a:bodyPr>
          <a:lstStyle>
            <a:lvl1pPr>
              <a:defRPr lang="en-US" dirty="0">
                <a:solidFill>
                  <a:srgbClr val="FFFFFF"/>
                </a:solidFill>
              </a:defRPr>
            </a:lvl1pPr>
          </a:lstStyle>
          <a:p>
            <a:pPr lvl="0"/>
            <a:r>
              <a:rPr lang="en-US" dirty="0" smtClean="0"/>
              <a:t>Click to edit Master title style</a:t>
            </a:r>
            <a:endParaRPr lang="en-US" dirty="0"/>
          </a:p>
        </p:txBody>
      </p:sp>
      <p:sp>
        <p:nvSpPr>
          <p:cNvPr id="6" name="Text Placeholder 5"/>
          <p:cNvSpPr>
            <a:spLocks noGrp="1"/>
          </p:cNvSpPr>
          <p:nvPr>
            <p:ph type="body" sz="quarter" idx="10"/>
          </p:nvPr>
        </p:nvSpPr>
        <p:spPr>
          <a:xfrm>
            <a:off x="438912" y="1043178"/>
            <a:ext cx="11204448" cy="418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1381" tIns="60689" rIns="121381" bIns="60689"/>
          <a:lstStyle>
            <a:lvl1pPr marL="2381" indent="0">
              <a:buFontTx/>
              <a:buNone/>
              <a:defRPr lang="en-US" sz="2400" kern="1200" smtClean="0">
                <a:solidFill>
                  <a:srgbClr val="F37C20"/>
                </a:solidFill>
                <a:latin typeface="CiscoSans"/>
                <a:ea typeface="Apple LiGothic Medium" pitchFamily="2" charset="-120"/>
                <a:cs typeface="CiscoSans"/>
              </a:defRPr>
            </a:lvl1pPr>
            <a:lvl2pPr marL="84136" indent="0">
              <a:buFontTx/>
              <a:buNone/>
              <a:defRPr lang="en-US" sz="2400" kern="1200" smtClean="0">
                <a:solidFill>
                  <a:srgbClr val="FFFFFF"/>
                </a:solidFill>
                <a:latin typeface="Arial" pitchFamily="34" charset="0"/>
                <a:ea typeface="Apple LiGothic Medium" pitchFamily="2" charset="-120"/>
              </a:defRPr>
            </a:lvl2pPr>
            <a:lvl3pPr marL="470596" indent="0">
              <a:buFontTx/>
              <a:buNone/>
              <a:defRPr lang="en-US" sz="2400" kern="1200" smtClean="0">
                <a:solidFill>
                  <a:srgbClr val="FFFFFF"/>
                </a:solidFill>
                <a:latin typeface="Arial" pitchFamily="34" charset="0"/>
                <a:ea typeface="Apple LiGothic Medium" pitchFamily="2" charset="-120"/>
              </a:defRPr>
            </a:lvl3pPr>
            <a:lvl4pPr marL="812049" indent="0">
              <a:buFontTx/>
              <a:buNone/>
              <a:defRPr lang="en-US" sz="2400" kern="1200" smtClean="0">
                <a:solidFill>
                  <a:srgbClr val="FFFFFF"/>
                </a:solidFill>
                <a:latin typeface="Arial" pitchFamily="34" charset="0"/>
                <a:ea typeface="Apple LiGothic Medium" pitchFamily="2" charset="-120"/>
              </a:defRPr>
            </a:lvl4pPr>
            <a:lvl5pPr marL="1276747" indent="0">
              <a:buFontTx/>
              <a:buNone/>
              <a:defRPr lang="en-US" sz="2400" kern="1200">
                <a:solidFill>
                  <a:srgbClr val="FFFFFF"/>
                </a:solidFill>
                <a:latin typeface="Arial" pitchFamily="34" charset="0"/>
                <a:ea typeface="Apple LiGothic Medium" pitchFamily="2" charset="-120"/>
              </a:defRPr>
            </a:lvl5pPr>
          </a:lstStyle>
          <a:p>
            <a:pPr lvl="0">
              <a:spcBef>
                <a:spcPct val="0"/>
              </a:spcBef>
            </a:pPr>
            <a:r>
              <a:rPr lang="en-US" dirty="0" smtClean="0"/>
              <a:t>Click to edit Master text styles</a:t>
            </a:r>
            <a:endParaRPr lang="en-US" dirty="0"/>
          </a:p>
        </p:txBody>
      </p:sp>
    </p:spTree>
    <p:extLst>
      <p:ext uri="{BB962C8B-B14F-4D97-AF65-F5344CB8AC3E}">
        <p14:creationId xmlns:p14="http://schemas.microsoft.com/office/powerpoint/2010/main" val="85541491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914256" rtl="0" eaLnBrk="1" latinLnBrk="0" hangingPunct="1">
              <a:lnSpc>
                <a:spcPct val="90000"/>
              </a:lnSpc>
              <a:spcBef>
                <a:spcPts val="600"/>
              </a:spcBef>
              <a:buNone/>
              <a:tabLst>
                <a:tab pos="4455631" algn="l"/>
              </a:tabLst>
              <a:defRPr lang="en-US" sz="3200" b="1" kern="1200" cap="all" spc="100" baseline="0" dirty="0">
                <a:solidFill>
                  <a:srgbClr val="B4E7EA"/>
                </a:solidFill>
                <a:latin typeface="Arial Narrow" panose="020B0606020202030204" pitchFamily="34" charset="0"/>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421772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Slide Number Placeholder 2"/>
          <p:cNvSpPr>
            <a:spLocks noGrp="1"/>
          </p:cNvSpPr>
          <p:nvPr>
            <p:ph type="sldNum" sz="quarter" idx="4"/>
          </p:nvPr>
        </p:nvSpPr>
        <p:spPr>
          <a:xfrm>
            <a:off x="5806527" y="6518485"/>
            <a:ext cx="511213" cy="366183"/>
          </a:xfrm>
          <a:prstGeom prst="rect">
            <a:avLst/>
          </a:prstGeom>
        </p:spPr>
        <p:txBody>
          <a:bodyPr vert="horz" lIns="121896" tIns="60948" rIns="121896" bIns="60948" rtlCol="0" anchor="ctr"/>
          <a:lstStyle>
            <a:lvl1pPr marL="0" algn="ctr" defTabSz="610674" rtl="0" eaLnBrk="1" fontAlgn="base" latinLnBrk="0" hangingPunct="1">
              <a:spcBef>
                <a:spcPct val="0"/>
              </a:spcBef>
              <a:spcAft>
                <a:spcPct val="0"/>
              </a:spcAft>
              <a:defRPr lang="en-US" sz="900" kern="1200" smtClean="0">
                <a:solidFill>
                  <a:schemeClr val="bg2"/>
                </a:solidFill>
                <a:latin typeface="+mn-lt"/>
                <a:ea typeface="+mn-ea"/>
                <a:cs typeface="+mn-cs"/>
              </a:defRPr>
            </a:lvl1pPr>
          </a:lstStyle>
          <a:p>
            <a:fld id="{3945D0FD-48F1-4D72-80C5-FFB60B92A834}" type="slidenum">
              <a:rPr lang="en-US" smtClean="0"/>
              <a:pPr/>
              <a:t>‹#›</a:t>
            </a:fld>
            <a:endParaRPr lang="en-US" dirty="0"/>
          </a:p>
        </p:txBody>
      </p:sp>
    </p:spTree>
    <p:extLst>
      <p:ext uri="{BB962C8B-B14F-4D97-AF65-F5344CB8AC3E}">
        <p14:creationId xmlns:p14="http://schemas.microsoft.com/office/powerpoint/2010/main" val="29956503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chemeClr val="accent1">
                  <a:lumMod val="60000"/>
                  <a:lumOff val="40000"/>
                </a:schemeClr>
              </a:buClr>
              <a:defRPr/>
            </a:lvl1pPr>
            <a:lvl2pPr>
              <a:buClr>
                <a:schemeClr val="accent1">
                  <a:lumMod val="60000"/>
                  <a:lumOff val="40000"/>
                </a:schemeClr>
              </a:buClr>
              <a:defRPr/>
            </a:lvl2pPr>
            <a:lvl3pPr>
              <a:buClr>
                <a:schemeClr val="accent1">
                  <a:lumMod val="60000"/>
                  <a:lumOff val="40000"/>
                </a:schemeClr>
              </a:buClr>
              <a:defRPr/>
            </a:lvl3pPr>
            <a:lvl4pPr>
              <a:buClr>
                <a:schemeClr val="accent1">
                  <a:lumMod val="60000"/>
                  <a:lumOff val="40000"/>
                </a:schemeClr>
              </a:buClr>
              <a:defRPr/>
            </a:lvl4pPr>
            <a:lvl5pPr>
              <a:buClr>
                <a:schemeClr val="accent1">
                  <a:lumMod val="60000"/>
                  <a:lumOff val="40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9034272" y="6613447"/>
            <a:ext cx="2286000" cy="228600"/>
          </a:xfrm>
          <a:prstGeom prst="rect">
            <a:avLst/>
          </a:prstGeom>
        </p:spPr>
        <p:txBody>
          <a:bodyPr vert="horz" lIns="91430" tIns="45718" rIns="91430" bIns="45718" rtlCol="0" anchor="ctr"/>
          <a:lstStyle>
            <a:lvl1pPr marL="0" marR="0" indent="0" algn="r" defTabSz="914286"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420498644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 Topbar_A">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9034272" y="6613447"/>
            <a:ext cx="2286000" cy="228600"/>
          </a:xfrm>
          <a:prstGeom prst="rect">
            <a:avLst/>
          </a:prstGeom>
        </p:spPr>
        <p:txBody>
          <a:bodyPr vert="horz" lIns="91430" tIns="45718" rIns="91430" bIns="45718" rtlCol="0" anchor="ctr"/>
          <a:lstStyle>
            <a:lvl1pPr marL="0" marR="0" indent="0" algn="r" defTabSz="914286"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179513086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3"/>
          </p:nvPr>
        </p:nvSpPr>
        <p:spPr>
          <a:xfrm>
            <a:off x="9034272" y="6613447"/>
            <a:ext cx="2286000" cy="228600"/>
          </a:xfrm>
          <a:prstGeom prst="rect">
            <a:avLst/>
          </a:prstGeom>
        </p:spPr>
        <p:txBody>
          <a:bodyPr vert="horz" lIns="91430" tIns="45718" rIns="91430" bIns="45718" rtlCol="0" anchor="ctr"/>
          <a:lstStyle>
            <a:lvl1pPr marL="0" marR="0" indent="0" algn="r" defTabSz="914286"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393598892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Quote_A">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1067598" y="1374587"/>
            <a:ext cx="10063187" cy="3092092"/>
          </a:xfrm>
        </p:spPr>
        <p:txBody>
          <a:bodyPr anchor="ctr">
            <a:normAutofit/>
          </a:bodyPr>
          <a:lstStyle>
            <a:lvl1pPr marL="230161" indent="-230161">
              <a:lnSpc>
                <a:spcPct val="100000"/>
              </a:lnSpc>
              <a:buFontTx/>
              <a:buNone/>
              <a:defRPr sz="4400"/>
            </a:lvl1pPr>
            <a:lvl2pPr marL="457143" indent="0">
              <a:buFontTx/>
              <a:buNone/>
              <a:defRPr/>
            </a:lvl2pPr>
            <a:lvl3pPr marL="914286" indent="0">
              <a:buFontTx/>
              <a:buNone/>
              <a:defRPr/>
            </a:lvl3pPr>
            <a:lvl4pPr marL="1371430" indent="0">
              <a:buFontTx/>
              <a:buNone/>
              <a:defRPr/>
            </a:lvl4pPr>
            <a:lvl5pPr marL="1828573" indent="0">
              <a:buFontTx/>
              <a:buNone/>
              <a:defRPr/>
            </a:lvl5pPr>
          </a:lstStyle>
          <a:p>
            <a:pPr lvl="0"/>
            <a:r>
              <a:rPr lang="en-US" dirty="0" smtClean="0"/>
              <a:t>“Click to edit quote text.”</a:t>
            </a:r>
          </a:p>
        </p:txBody>
      </p:sp>
      <p:sp>
        <p:nvSpPr>
          <p:cNvPr id="7" name="Text Placeholder 6"/>
          <p:cNvSpPr>
            <a:spLocks noGrp="1"/>
          </p:cNvSpPr>
          <p:nvPr>
            <p:ph type="body" sz="quarter" idx="14" hasCustomPrompt="1"/>
          </p:nvPr>
        </p:nvSpPr>
        <p:spPr>
          <a:xfrm>
            <a:off x="1335697" y="4917151"/>
            <a:ext cx="9795091" cy="550863"/>
          </a:xfrm>
        </p:spPr>
        <p:txBody>
          <a:bodyPr/>
          <a:lstStyle>
            <a:lvl1pPr marL="0" indent="0">
              <a:buFontTx/>
              <a:buNone/>
              <a:defRPr>
                <a:solidFill>
                  <a:srgbClr val="00A4AB"/>
                </a:solidFill>
                <a:latin typeface="CiscoSans" panose="020B0503020201020303" pitchFamily="34" charset="0"/>
              </a:defRPr>
            </a:lvl1pPr>
            <a:lvl2pPr marL="457143" indent="0">
              <a:buFontTx/>
              <a:buNone/>
              <a:defRPr>
                <a:solidFill>
                  <a:srgbClr val="01929A"/>
                </a:solidFill>
                <a:latin typeface="CiscoSans" panose="020B0503020201020303" pitchFamily="34" charset="0"/>
              </a:defRPr>
            </a:lvl2pPr>
            <a:lvl3pPr marL="914286" indent="0">
              <a:buFontTx/>
              <a:buNone/>
              <a:defRPr>
                <a:solidFill>
                  <a:srgbClr val="01929A"/>
                </a:solidFill>
                <a:latin typeface="CiscoSans" panose="020B0503020201020303" pitchFamily="34" charset="0"/>
              </a:defRPr>
            </a:lvl3pPr>
            <a:lvl4pPr marL="1371430" indent="0">
              <a:buFontTx/>
              <a:buNone/>
              <a:defRPr>
                <a:solidFill>
                  <a:srgbClr val="01929A"/>
                </a:solidFill>
                <a:latin typeface="CiscoSans" panose="020B0503020201020303" pitchFamily="34" charset="0"/>
              </a:defRPr>
            </a:lvl4pPr>
            <a:lvl5pPr marL="1828573" indent="0">
              <a:buFontTx/>
              <a:buNone/>
              <a:defRPr>
                <a:solidFill>
                  <a:srgbClr val="01929A"/>
                </a:solidFill>
                <a:latin typeface="CiscoSans" panose="020B0503020201020303" pitchFamily="34" charset="0"/>
              </a:defRPr>
            </a:lvl5pPr>
          </a:lstStyle>
          <a:p>
            <a:pPr lvl="0"/>
            <a:r>
              <a:rPr lang="en-US" dirty="0" smtClean="0"/>
              <a:t>Click to edit Attribution</a:t>
            </a:r>
            <a:endParaRPr lang="en-US" dirty="0"/>
          </a:p>
        </p:txBody>
      </p:sp>
      <p:sp>
        <p:nvSpPr>
          <p:cNvPr id="8" name="Footer Placeholder 4"/>
          <p:cNvSpPr>
            <a:spLocks noGrp="1"/>
          </p:cNvSpPr>
          <p:nvPr>
            <p:ph type="ftr" sz="quarter" idx="3"/>
          </p:nvPr>
        </p:nvSpPr>
        <p:spPr>
          <a:xfrm>
            <a:off x="9034272" y="6613447"/>
            <a:ext cx="2286000" cy="228600"/>
          </a:xfrm>
          <a:prstGeom prst="rect">
            <a:avLst/>
          </a:prstGeom>
        </p:spPr>
        <p:txBody>
          <a:bodyPr vert="horz" lIns="91430" tIns="45718" rIns="91430" bIns="45718" rtlCol="0" anchor="ctr"/>
          <a:lstStyle>
            <a:lvl1pPr marL="0" marR="0" indent="0" algn="r" defTabSz="914286"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255265910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533410" y="1262754"/>
            <a:ext cx="11182351" cy="5086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47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userDrawn="1">
  <p:cSld name="1_Significant Number_B">
    <p:bg>
      <p:bgPr>
        <a:solidFill>
          <a:schemeClr val="bg1"/>
        </a:solidFill>
        <a:effectLst/>
      </p:bgPr>
    </p:bg>
    <p:spTree>
      <p:nvGrpSpPr>
        <p:cNvPr id="1" name=""/>
        <p:cNvGrpSpPr/>
        <p:nvPr/>
      </p:nvGrpSpPr>
      <p:grpSpPr>
        <a:xfrm>
          <a:off x="0" y="0"/>
          <a:ext cx="0" cy="0"/>
          <a:chOff x="0" y="0"/>
          <a:chExt cx="0" cy="0"/>
        </a:xfrm>
      </p:grpSpPr>
      <p:sp>
        <p:nvSpPr>
          <p:cNvPr id="8" name="Footer Placeholder 4"/>
          <p:cNvSpPr>
            <a:spLocks noGrp="1"/>
          </p:cNvSpPr>
          <p:nvPr>
            <p:ph type="ftr" sz="quarter" idx="3"/>
          </p:nvPr>
        </p:nvSpPr>
        <p:spPr>
          <a:xfrm>
            <a:off x="9034272" y="6574536"/>
            <a:ext cx="2286000" cy="228600"/>
          </a:xfrm>
          <a:prstGeom prst="rect">
            <a:avLst/>
          </a:prstGeom>
        </p:spPr>
        <p:txBody>
          <a:bodyPr vert="horz" lIns="91412" tIns="45710" rIns="91412" bIns="45710" rtlCol="0" anchor="ctr"/>
          <a:lstStyle>
            <a:lvl1pPr marL="0" marR="0" indent="0" algn="r" defTabSz="914082"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73703" y="5680585"/>
            <a:ext cx="1566676" cy="839099"/>
          </a:xfrm>
          <a:prstGeom prst="rect">
            <a:avLst/>
          </a:prstGeom>
        </p:spPr>
      </p:pic>
      <p:sp>
        <p:nvSpPr>
          <p:cNvPr id="13" name="Rectangle 12"/>
          <p:cNvSpPr/>
          <p:nvPr userDrawn="1"/>
        </p:nvSpPr>
        <p:spPr>
          <a:xfrm>
            <a:off x="0" y="0"/>
            <a:ext cx="12192000" cy="6858000"/>
          </a:xfrm>
          <a:prstGeom prst="rect">
            <a:avLst/>
          </a:prstGeom>
          <a:gradFill flip="none" rotWithShape="1">
            <a:gsLst>
              <a:gs pos="0">
                <a:schemeClr val="accent1">
                  <a:lumMod val="60000"/>
                  <a:lumOff val="40000"/>
                  <a:alpha val="85000"/>
                </a:schemeClr>
              </a:gs>
              <a:gs pos="100000">
                <a:schemeClr val="accent2">
                  <a:lumMod val="60000"/>
                  <a:lumOff val="40000"/>
                </a:scheme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0" rIns="91412" bIns="45710" rtlCol="0" anchor="ctr"/>
          <a:lstStyle/>
          <a:p>
            <a:pPr algn="ctr"/>
            <a:endParaRPr lang="en-US" dirty="0">
              <a:solidFill>
                <a:prstClr val="white"/>
              </a:solidFill>
            </a:endParaRPr>
          </a:p>
        </p:txBody>
      </p:sp>
      <p:sp>
        <p:nvSpPr>
          <p:cNvPr id="15" name="Text Placeholder 4"/>
          <p:cNvSpPr>
            <a:spLocks noGrp="1"/>
          </p:cNvSpPr>
          <p:nvPr>
            <p:ph type="body" sz="quarter" idx="13" hasCustomPrompt="1"/>
          </p:nvPr>
        </p:nvSpPr>
        <p:spPr>
          <a:xfrm>
            <a:off x="575869" y="1558851"/>
            <a:ext cx="9074335" cy="2488999"/>
          </a:xfrm>
        </p:spPr>
        <p:txBody>
          <a:bodyPr anchor="ctr">
            <a:noAutofit/>
          </a:bodyPr>
          <a:lstStyle>
            <a:lvl1pPr marL="0" indent="0" algn="l">
              <a:buFontTx/>
              <a:buNone/>
              <a:defRPr sz="6000">
                <a:solidFill>
                  <a:schemeClr val="bg1"/>
                </a:solidFill>
              </a:defRPr>
            </a:lvl1pPr>
            <a:lvl2pPr marL="457035" indent="0" algn="ctr">
              <a:buFontTx/>
              <a:buNone/>
              <a:defRPr/>
            </a:lvl2pPr>
            <a:lvl3pPr marL="914082" indent="0" algn="ctr">
              <a:buFontTx/>
              <a:buNone/>
              <a:defRPr/>
            </a:lvl3pPr>
            <a:lvl4pPr marL="1371124" indent="0" algn="ctr">
              <a:buFontTx/>
              <a:buNone/>
              <a:defRPr/>
            </a:lvl4pPr>
            <a:lvl5pPr marL="1828168" indent="0" algn="ctr">
              <a:buFontTx/>
              <a:buNone/>
              <a:defRPr/>
            </a:lvl5pPr>
          </a:lstStyle>
          <a:p>
            <a:pPr lvl="0"/>
            <a:r>
              <a:rPr lang="en-US" dirty="0" smtClean="0"/>
              <a:t>XXX</a:t>
            </a:r>
            <a:endParaRPr lang="en-US" dirty="0"/>
          </a:p>
        </p:txBody>
      </p:sp>
      <p:sp>
        <p:nvSpPr>
          <p:cNvPr id="16" name="Text Placeholder 6"/>
          <p:cNvSpPr>
            <a:spLocks noGrp="1"/>
          </p:cNvSpPr>
          <p:nvPr>
            <p:ph type="body" sz="quarter" idx="14" hasCustomPrompt="1"/>
          </p:nvPr>
        </p:nvSpPr>
        <p:spPr>
          <a:xfrm>
            <a:off x="572251" y="4114267"/>
            <a:ext cx="9083132" cy="728663"/>
          </a:xfrm>
        </p:spPr>
        <p:txBody>
          <a:bodyPr>
            <a:normAutofit/>
          </a:bodyPr>
          <a:lstStyle>
            <a:lvl1pPr marL="0" indent="0" algn="l">
              <a:buFontTx/>
              <a:buNone/>
              <a:defRPr sz="3500" baseline="0">
                <a:solidFill>
                  <a:schemeClr val="bg1">
                    <a:lumMod val="95000"/>
                  </a:schemeClr>
                </a:solidFill>
              </a:defRPr>
            </a:lvl1pPr>
            <a:lvl2pPr marL="457035" indent="0">
              <a:buFontTx/>
              <a:buNone/>
              <a:defRPr/>
            </a:lvl2pPr>
            <a:lvl3pPr marL="914082" indent="0">
              <a:buFontTx/>
              <a:buNone/>
              <a:defRPr/>
            </a:lvl3pPr>
            <a:lvl4pPr marL="1371124" indent="0">
              <a:buFontTx/>
              <a:buNone/>
              <a:defRPr/>
            </a:lvl4pPr>
            <a:lvl5pPr marL="1828168" indent="0">
              <a:buFontTx/>
              <a:buNone/>
              <a:defRPr/>
            </a:lvl5pPr>
          </a:lstStyle>
          <a:p>
            <a:pPr lvl="0"/>
            <a:r>
              <a:rPr lang="en-US" dirty="0" smtClean="0"/>
              <a:t>Brief descriptive label</a:t>
            </a:r>
          </a:p>
        </p:txBody>
      </p:sp>
      <p:sp>
        <p:nvSpPr>
          <p:cNvPr id="17" name="Footer Placeholder 4"/>
          <p:cNvSpPr txBox="1">
            <a:spLocks/>
          </p:cNvSpPr>
          <p:nvPr userDrawn="1"/>
        </p:nvSpPr>
        <p:spPr>
          <a:xfrm>
            <a:off x="9034272" y="6574536"/>
            <a:ext cx="2286000" cy="228600"/>
          </a:xfrm>
          <a:prstGeom prst="rect">
            <a:avLst/>
          </a:prstGeom>
        </p:spPr>
        <p:txBody>
          <a:bodyPr vert="horz" lIns="91412" tIns="45710" rIns="91412" bIns="45710" rtlCol="0" anchor="ctr"/>
          <a:lstStyle>
            <a:defPPr>
              <a:defRPr lang="en-US"/>
            </a:defPPr>
            <a:lvl1pPr marL="0" marR="0" indent="0" algn="r" defTabSz="914400" rtl="0" eaLnBrk="1" fontAlgn="auto" latinLnBrk="0" hangingPunct="1">
              <a:lnSpc>
                <a:spcPct val="100000"/>
              </a:lnSpc>
              <a:spcBef>
                <a:spcPts val="0"/>
              </a:spcBef>
              <a:spcAft>
                <a:spcPts val="0"/>
              </a:spcAft>
              <a:buClrTx/>
              <a:buSzTx/>
              <a:buFontTx/>
              <a:buNone/>
              <a:tabLst/>
              <a:defRPr sz="600" kern="1200">
                <a:solidFill>
                  <a:schemeClr val="tx1">
                    <a:tint val="75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371417266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chemeClr val="accent1">
                  <a:lumMod val="60000"/>
                  <a:lumOff val="40000"/>
                </a:schemeClr>
              </a:buClr>
              <a:defRPr/>
            </a:lvl1pPr>
            <a:lvl2pPr>
              <a:buClr>
                <a:schemeClr val="accent1">
                  <a:lumMod val="60000"/>
                  <a:lumOff val="40000"/>
                </a:schemeClr>
              </a:buClr>
              <a:defRPr/>
            </a:lvl2pPr>
            <a:lvl3pPr>
              <a:buClr>
                <a:schemeClr val="accent1">
                  <a:lumMod val="60000"/>
                  <a:lumOff val="40000"/>
                </a:schemeClr>
              </a:buClr>
              <a:defRPr/>
            </a:lvl3pPr>
            <a:lvl4pPr>
              <a:buClr>
                <a:schemeClr val="accent1">
                  <a:lumMod val="60000"/>
                  <a:lumOff val="40000"/>
                </a:schemeClr>
              </a:buClr>
              <a:defRPr/>
            </a:lvl4pPr>
            <a:lvl5pPr>
              <a:buClr>
                <a:schemeClr val="accent1">
                  <a:lumMod val="60000"/>
                  <a:lumOff val="40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9034272" y="6613447"/>
            <a:ext cx="2286000" cy="228600"/>
          </a:xfrm>
          <a:prstGeom prst="rect">
            <a:avLst/>
          </a:prstGeom>
        </p:spPr>
        <p:txBody>
          <a:bodyPr vert="horz" lIns="91412" tIns="45710" rIns="91412" bIns="45710" rtlCol="0" anchor="ctr"/>
          <a:lstStyle>
            <a:lvl1pPr marL="0" marR="0" indent="0" algn="r" defTabSz="914082"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159155230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Title Slide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95200" y="2811839"/>
            <a:ext cx="11068957"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347263" y="4828035"/>
            <a:ext cx="10816168" cy="384175"/>
          </a:xfrm>
          <a:prstGeom prst="rect">
            <a:avLst/>
          </a:prstGeom>
        </p:spPr>
        <p:txBody>
          <a:bodyPr lIns="121877" tIns="60940" rIns="121877" bIns="60940" anchor="b" anchorCtr="0">
            <a:noAutofit/>
          </a:bodyPr>
          <a:lstStyle>
            <a:lvl1pPr marL="0" indent="0" algn="l">
              <a:buNone/>
              <a:defRPr sz="1600" b="0" i="0">
                <a:solidFill>
                  <a:schemeClr val="tx1"/>
                </a:solidFill>
                <a:latin typeface="+mn-lt"/>
                <a:cs typeface="CiscoSansTT ExtraLight" panose="020B0303020201020303" pitchFamily="34" charset="0"/>
              </a:defRPr>
            </a:lvl1pPr>
            <a:lvl2pPr marL="457067" indent="0" algn="ctr">
              <a:buNone/>
              <a:defRPr>
                <a:solidFill>
                  <a:schemeClr val="tx1">
                    <a:tint val="75000"/>
                  </a:schemeClr>
                </a:solidFill>
              </a:defRPr>
            </a:lvl2pPr>
            <a:lvl3pPr marL="914142" indent="0" algn="ctr">
              <a:buNone/>
              <a:defRPr>
                <a:solidFill>
                  <a:schemeClr val="tx1">
                    <a:tint val="75000"/>
                  </a:schemeClr>
                </a:solidFill>
              </a:defRPr>
            </a:lvl3pPr>
            <a:lvl4pPr marL="1371214" indent="0" algn="ctr">
              <a:buNone/>
              <a:defRPr>
                <a:solidFill>
                  <a:schemeClr val="tx1">
                    <a:tint val="75000"/>
                  </a:schemeClr>
                </a:solidFill>
              </a:defRPr>
            </a:lvl4pPr>
            <a:lvl5pPr marL="1828290" indent="0" algn="ctr">
              <a:buNone/>
              <a:defRPr>
                <a:solidFill>
                  <a:schemeClr val="tx1">
                    <a:tint val="75000"/>
                  </a:schemeClr>
                </a:solidFill>
              </a:defRPr>
            </a:lvl5pPr>
            <a:lvl6pPr marL="2285358" indent="0" algn="ctr">
              <a:buNone/>
              <a:defRPr>
                <a:solidFill>
                  <a:schemeClr val="tx1">
                    <a:tint val="75000"/>
                  </a:schemeClr>
                </a:solidFill>
              </a:defRPr>
            </a:lvl6pPr>
            <a:lvl7pPr marL="2742422" indent="0" algn="ctr">
              <a:buNone/>
              <a:defRPr>
                <a:solidFill>
                  <a:schemeClr val="tx1">
                    <a:tint val="75000"/>
                  </a:schemeClr>
                </a:solidFill>
              </a:defRPr>
            </a:lvl7pPr>
            <a:lvl8pPr marL="3199493" indent="0" algn="ctr">
              <a:buNone/>
              <a:defRPr>
                <a:solidFill>
                  <a:schemeClr val="tx1">
                    <a:tint val="75000"/>
                  </a:schemeClr>
                </a:solidFill>
              </a:defRPr>
            </a:lvl8pPr>
            <a:lvl9pPr marL="3656563"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346501" y="5164919"/>
            <a:ext cx="10816867" cy="384175"/>
          </a:xfrm>
          <a:prstGeom prst="rect">
            <a:avLst/>
          </a:prstGeom>
        </p:spPr>
        <p:txBody>
          <a:bodyPr lIns="121877" tIns="60940" rIns="121877" bIns="60940"/>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335805" y="5938241"/>
            <a:ext cx="10816867" cy="384175"/>
          </a:xfrm>
          <a:prstGeom prst="rect">
            <a:avLst/>
          </a:prstGeom>
        </p:spPr>
        <p:txBody>
          <a:bodyPr lIns="121877" tIns="60940" rIns="121877" bIns="60940"/>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336777" y="3496671"/>
            <a:ext cx="11070167" cy="398668"/>
          </a:xfrm>
          <a:prstGeom prst="rect">
            <a:avLst/>
          </a:prstGeom>
        </p:spPr>
        <p:txBody>
          <a:bodyPr lIns="121877" tIns="60940" rIns="121877" bIns="60940"/>
          <a:lstStyle>
            <a:lvl1pPr marL="0" indent="0">
              <a:buFont typeface="Arial" panose="020B0604020202020204" pitchFamily="34" charset="0"/>
              <a:buNone/>
              <a:defRPr sz="2400" baseline="0">
                <a:solidFill>
                  <a:schemeClr val="tx1"/>
                </a:solidFill>
                <a:latin typeface="+mj-lt"/>
              </a:defRPr>
            </a:lvl1pPr>
            <a:lvl2pPr marL="406305" indent="0">
              <a:buNone/>
              <a:defRPr/>
            </a:lvl2pPr>
            <a:lvl3pPr marL="569778" indent="0">
              <a:buNone/>
              <a:defRPr/>
            </a:lvl3pPr>
            <a:lvl4pPr marL="688809" indent="0">
              <a:buNone/>
              <a:defRPr/>
            </a:lvl4pPr>
            <a:lvl5pPr marL="801495" indent="0">
              <a:buNone/>
              <a:defRPr/>
            </a:lvl5pPr>
          </a:lstStyle>
          <a:p>
            <a:pPr lvl="0"/>
            <a:r>
              <a:rPr lang="en-GB" dirty="0" smtClean="0"/>
              <a:t>Subhead goes here</a:t>
            </a:r>
            <a:endParaRPr lang="en-GB" dirty="0"/>
          </a:p>
        </p:txBody>
      </p:sp>
      <p:cxnSp>
        <p:nvCxnSpPr>
          <p:cNvPr id="27" name="Straight Connector 26"/>
          <p:cNvCxnSpPr/>
          <p:nvPr userDrawn="1"/>
        </p:nvCxnSpPr>
        <p:spPr>
          <a:xfrm>
            <a:off x="0" y="6743700"/>
            <a:ext cx="12192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380233" y="410501"/>
            <a:ext cx="1150319" cy="613107"/>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609371"/>
              <a:endParaRPr lang="en-US" sz="2400">
                <a:solidFill>
                  <a:srgbClr val="FFFFFF"/>
                </a:solidFill>
                <a:latin typeface="CiscoSansTT ExtraLight"/>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609371"/>
              <a:endParaRPr lang="en-US" sz="2400">
                <a:solidFill>
                  <a:srgbClr val="FFFFFF"/>
                </a:solidFill>
                <a:latin typeface="CiscoSansTT ExtraLight"/>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609371"/>
              <a:endParaRPr lang="en-US" sz="2400">
                <a:solidFill>
                  <a:srgbClr val="FFFFFF"/>
                </a:solidFill>
                <a:latin typeface="CiscoSansTT ExtraLight"/>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609371"/>
              <a:endParaRPr lang="en-US" sz="2400">
                <a:solidFill>
                  <a:srgbClr val="FFFFFF"/>
                </a:solidFill>
                <a:latin typeface="CiscoSansTT ExtraLight"/>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609371"/>
              <a:endParaRPr lang="en-US" sz="2400">
                <a:solidFill>
                  <a:srgbClr val="FFFFFF"/>
                </a:solidFill>
                <a:latin typeface="CiscoSansTT ExtraLight"/>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609371"/>
              <a:endParaRPr lang="en-US" sz="2400">
                <a:solidFill>
                  <a:srgbClr val="FFFFFF"/>
                </a:solidFill>
                <a:latin typeface="CiscoSansTT ExtraLight"/>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609371"/>
              <a:endParaRPr lang="en-US" sz="2400">
                <a:solidFill>
                  <a:srgbClr val="FFFFFF"/>
                </a:solidFill>
                <a:latin typeface="CiscoSansTT ExtraLight"/>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609371"/>
              <a:endParaRPr lang="en-US" sz="2400">
                <a:solidFill>
                  <a:srgbClr val="FFFFFF"/>
                </a:solidFill>
                <a:latin typeface="CiscoSansTT ExtraLight"/>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609371"/>
              <a:endParaRPr lang="en-US" sz="2400">
                <a:solidFill>
                  <a:srgbClr val="FFFFFF"/>
                </a:solidFill>
                <a:latin typeface="CiscoSansTT ExtraLight"/>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609371"/>
              <a:endParaRPr lang="en-US" sz="2400">
                <a:solidFill>
                  <a:srgbClr val="FFFFFF"/>
                </a:solidFill>
                <a:latin typeface="CiscoSansTT ExtraLight"/>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609371"/>
              <a:endParaRPr lang="en-US" sz="2400">
                <a:solidFill>
                  <a:srgbClr val="FFFFFF"/>
                </a:solidFill>
                <a:latin typeface="CiscoSansTT ExtraLight"/>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609371"/>
              <a:endParaRPr lang="en-US" sz="2400">
                <a:solidFill>
                  <a:srgbClr val="FFFFFF"/>
                </a:solidFill>
                <a:latin typeface="CiscoSansTT ExtraLight"/>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609371"/>
              <a:endParaRPr lang="en-US" sz="2400">
                <a:solidFill>
                  <a:srgbClr val="FFFFFF"/>
                </a:solidFill>
                <a:latin typeface="CiscoSansTT ExtraLight"/>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609371"/>
              <a:endParaRPr lang="en-US" sz="2400">
                <a:solidFill>
                  <a:srgbClr val="FFFFFF"/>
                </a:solidFill>
                <a:latin typeface="CiscoSansTT ExtraLight"/>
              </a:endParaRPr>
            </a:p>
          </p:txBody>
        </p:sp>
      </p:grpSp>
    </p:spTree>
    <p:extLst>
      <p:ext uri="{BB962C8B-B14F-4D97-AF65-F5344CB8AC3E}">
        <p14:creationId xmlns:p14="http://schemas.microsoft.com/office/powerpoint/2010/main" val="378326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 Topbar_A">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9034272" y="6613447"/>
            <a:ext cx="2286000" cy="228600"/>
          </a:xfrm>
          <a:prstGeom prst="rect">
            <a:avLst/>
          </a:prstGeom>
        </p:spPr>
        <p:txBody>
          <a:bodyPr vert="horz" lIns="91412" tIns="45710" rIns="91412" bIns="45710" rtlCol="0" anchor="ctr"/>
          <a:lstStyle>
            <a:lvl1pPr marL="0" marR="0" indent="0" algn="r" defTabSz="914082"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417106324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3"/>
          </p:nvPr>
        </p:nvSpPr>
        <p:spPr>
          <a:xfrm>
            <a:off x="9034272" y="6613447"/>
            <a:ext cx="2286000" cy="228600"/>
          </a:xfrm>
          <a:prstGeom prst="rect">
            <a:avLst/>
          </a:prstGeom>
        </p:spPr>
        <p:txBody>
          <a:bodyPr vert="horz" lIns="91412" tIns="45710" rIns="91412" bIns="45710" rtlCol="0" anchor="ctr"/>
          <a:lstStyle>
            <a:lvl1pPr marL="0" marR="0" indent="0" algn="r" defTabSz="914082"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334786931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Significant Number_B">
    <p:bg>
      <p:bgPr>
        <a:solidFill>
          <a:schemeClr val="bg1"/>
        </a:solid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89" r="18"/>
          <a:stretch/>
        </p:blipFill>
        <p:spPr>
          <a:xfrm>
            <a:off x="0" y="0"/>
            <a:ext cx="12188952" cy="6858000"/>
          </a:xfrm>
          <a:prstGeom prst="rect">
            <a:avLst/>
          </a:prstGeom>
        </p:spPr>
      </p:pic>
      <p:sp>
        <p:nvSpPr>
          <p:cNvPr id="19" name="Rectangle 18"/>
          <p:cNvSpPr/>
          <p:nvPr userDrawn="1"/>
        </p:nvSpPr>
        <p:spPr>
          <a:xfrm>
            <a:off x="3048" y="0"/>
            <a:ext cx="12188952"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0" rIns="91412" bIns="45710" rtlCol="0" anchor="ctr"/>
          <a:lstStyle/>
          <a:p>
            <a:pPr algn="ctr" defTabSz="914082"/>
            <a:endParaRPr lang="en-US">
              <a:solidFill>
                <a:prstClr val="white"/>
              </a:solidFill>
            </a:endParaRPr>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74820" r="18"/>
          <a:stretch/>
        </p:blipFill>
        <p:spPr>
          <a:xfrm>
            <a:off x="7877911" y="0"/>
            <a:ext cx="4314092" cy="6858000"/>
          </a:xfrm>
          <a:prstGeom prst="rect">
            <a:avLst/>
          </a:prstGeom>
        </p:spPr>
      </p:pic>
      <p:sp>
        <p:nvSpPr>
          <p:cNvPr id="5" name="Text Placeholder 4"/>
          <p:cNvSpPr>
            <a:spLocks noGrp="1"/>
          </p:cNvSpPr>
          <p:nvPr>
            <p:ph type="body" sz="quarter" idx="13" hasCustomPrompt="1"/>
          </p:nvPr>
        </p:nvSpPr>
        <p:spPr>
          <a:xfrm>
            <a:off x="1071169" y="1558851"/>
            <a:ext cx="9074335" cy="2488999"/>
          </a:xfrm>
        </p:spPr>
        <p:txBody>
          <a:bodyPr anchor="ctr">
            <a:noAutofit/>
          </a:bodyPr>
          <a:lstStyle>
            <a:lvl1pPr marL="0" indent="0" algn="ctr">
              <a:buFontTx/>
              <a:buNone/>
              <a:defRPr sz="16000">
                <a:solidFill>
                  <a:schemeClr val="accent1"/>
                </a:solidFill>
              </a:defRPr>
            </a:lvl1pPr>
            <a:lvl2pPr marL="457035" indent="0" algn="ctr">
              <a:buFontTx/>
              <a:buNone/>
              <a:defRPr/>
            </a:lvl2pPr>
            <a:lvl3pPr marL="914082" indent="0" algn="ctr">
              <a:buFontTx/>
              <a:buNone/>
              <a:defRPr/>
            </a:lvl3pPr>
            <a:lvl4pPr marL="1371124" indent="0" algn="ctr">
              <a:buFontTx/>
              <a:buNone/>
              <a:defRPr/>
            </a:lvl4pPr>
            <a:lvl5pPr marL="1828168" indent="0" algn="ctr">
              <a:buFontTx/>
              <a:buNone/>
              <a:defRPr/>
            </a:lvl5pPr>
          </a:lstStyle>
          <a:p>
            <a:pPr lvl="0"/>
            <a:r>
              <a:rPr lang="en-US" dirty="0" smtClean="0"/>
              <a:t>XXX</a:t>
            </a:r>
            <a:endParaRPr lang="en-US" dirty="0"/>
          </a:p>
        </p:txBody>
      </p:sp>
      <p:sp>
        <p:nvSpPr>
          <p:cNvPr id="7" name="Text Placeholder 6"/>
          <p:cNvSpPr>
            <a:spLocks noGrp="1"/>
          </p:cNvSpPr>
          <p:nvPr>
            <p:ph type="body" sz="quarter" idx="14" hasCustomPrompt="1"/>
          </p:nvPr>
        </p:nvSpPr>
        <p:spPr>
          <a:xfrm>
            <a:off x="1067551" y="4114267"/>
            <a:ext cx="9083132" cy="728663"/>
          </a:xfrm>
        </p:spPr>
        <p:txBody>
          <a:bodyPr>
            <a:normAutofit/>
          </a:bodyPr>
          <a:lstStyle>
            <a:lvl1pPr marL="0" indent="0" algn="ctr">
              <a:buFontTx/>
              <a:buNone/>
              <a:defRPr sz="3500" baseline="0"/>
            </a:lvl1pPr>
            <a:lvl2pPr marL="457035" indent="0">
              <a:buFontTx/>
              <a:buNone/>
              <a:defRPr/>
            </a:lvl2pPr>
            <a:lvl3pPr marL="914082" indent="0">
              <a:buFontTx/>
              <a:buNone/>
              <a:defRPr/>
            </a:lvl3pPr>
            <a:lvl4pPr marL="1371124" indent="0">
              <a:buFontTx/>
              <a:buNone/>
              <a:defRPr/>
            </a:lvl4pPr>
            <a:lvl5pPr marL="1828168" indent="0">
              <a:buFontTx/>
              <a:buNone/>
              <a:defRPr/>
            </a:lvl5pPr>
          </a:lstStyle>
          <a:p>
            <a:pPr lvl="0"/>
            <a:r>
              <a:rPr lang="en-US" dirty="0" smtClean="0"/>
              <a:t>Brief descriptive label</a:t>
            </a:r>
          </a:p>
        </p:txBody>
      </p:sp>
      <p:sp>
        <p:nvSpPr>
          <p:cNvPr id="8" name="Footer Placeholder 4"/>
          <p:cNvSpPr>
            <a:spLocks noGrp="1"/>
          </p:cNvSpPr>
          <p:nvPr>
            <p:ph type="ftr" sz="quarter" idx="3"/>
          </p:nvPr>
        </p:nvSpPr>
        <p:spPr>
          <a:xfrm>
            <a:off x="9034272" y="6574536"/>
            <a:ext cx="2286000" cy="228600"/>
          </a:xfrm>
          <a:prstGeom prst="rect">
            <a:avLst/>
          </a:prstGeom>
        </p:spPr>
        <p:txBody>
          <a:bodyPr vert="horz" lIns="91412" tIns="45710" rIns="91412" bIns="45710" rtlCol="0" anchor="ctr"/>
          <a:lstStyle>
            <a:lvl1pPr marL="0" marR="0" indent="0" algn="r" defTabSz="914082"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73703" y="5680585"/>
            <a:ext cx="1566676" cy="839099"/>
          </a:xfrm>
          <a:prstGeom prst="rect">
            <a:avLst/>
          </a:prstGeom>
        </p:spPr>
      </p:pic>
    </p:spTree>
    <p:extLst>
      <p:ext uri="{BB962C8B-B14F-4D97-AF65-F5344CB8AC3E}">
        <p14:creationId xmlns:p14="http://schemas.microsoft.com/office/powerpoint/2010/main" val="220886841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Quote_A">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1067598" y="1374591"/>
            <a:ext cx="10063187" cy="3092092"/>
          </a:xfrm>
        </p:spPr>
        <p:txBody>
          <a:bodyPr anchor="ctr">
            <a:normAutofit/>
          </a:bodyPr>
          <a:lstStyle>
            <a:lvl1pPr marL="230108" indent="-230108">
              <a:lnSpc>
                <a:spcPct val="100000"/>
              </a:lnSpc>
              <a:buFontTx/>
              <a:buNone/>
              <a:defRPr sz="4400"/>
            </a:lvl1pPr>
            <a:lvl2pPr marL="457035" indent="0">
              <a:buFontTx/>
              <a:buNone/>
              <a:defRPr/>
            </a:lvl2pPr>
            <a:lvl3pPr marL="914082" indent="0">
              <a:buFontTx/>
              <a:buNone/>
              <a:defRPr/>
            </a:lvl3pPr>
            <a:lvl4pPr marL="1371124" indent="0">
              <a:buFontTx/>
              <a:buNone/>
              <a:defRPr/>
            </a:lvl4pPr>
            <a:lvl5pPr marL="1828168" indent="0">
              <a:buFontTx/>
              <a:buNone/>
              <a:defRPr/>
            </a:lvl5pPr>
          </a:lstStyle>
          <a:p>
            <a:pPr lvl="0"/>
            <a:r>
              <a:rPr lang="en-US" dirty="0" smtClean="0"/>
              <a:t>“Click to edit quote text.”</a:t>
            </a:r>
          </a:p>
        </p:txBody>
      </p:sp>
      <p:sp>
        <p:nvSpPr>
          <p:cNvPr id="7" name="Text Placeholder 6"/>
          <p:cNvSpPr>
            <a:spLocks noGrp="1"/>
          </p:cNvSpPr>
          <p:nvPr>
            <p:ph type="body" sz="quarter" idx="14" hasCustomPrompt="1"/>
          </p:nvPr>
        </p:nvSpPr>
        <p:spPr>
          <a:xfrm>
            <a:off x="1335698" y="4917155"/>
            <a:ext cx="9795091" cy="550863"/>
          </a:xfrm>
        </p:spPr>
        <p:txBody>
          <a:bodyPr/>
          <a:lstStyle>
            <a:lvl1pPr marL="0" indent="0">
              <a:buFontTx/>
              <a:buNone/>
              <a:defRPr>
                <a:solidFill>
                  <a:srgbClr val="00A4AB"/>
                </a:solidFill>
                <a:latin typeface="CiscoSans" panose="020B0503020201020303" pitchFamily="34" charset="0"/>
              </a:defRPr>
            </a:lvl1pPr>
            <a:lvl2pPr marL="457035" indent="0">
              <a:buFontTx/>
              <a:buNone/>
              <a:defRPr>
                <a:solidFill>
                  <a:srgbClr val="01929A"/>
                </a:solidFill>
                <a:latin typeface="CiscoSans" panose="020B0503020201020303" pitchFamily="34" charset="0"/>
              </a:defRPr>
            </a:lvl2pPr>
            <a:lvl3pPr marL="914082" indent="0">
              <a:buFontTx/>
              <a:buNone/>
              <a:defRPr>
                <a:solidFill>
                  <a:srgbClr val="01929A"/>
                </a:solidFill>
                <a:latin typeface="CiscoSans" panose="020B0503020201020303" pitchFamily="34" charset="0"/>
              </a:defRPr>
            </a:lvl3pPr>
            <a:lvl4pPr marL="1371124" indent="0">
              <a:buFontTx/>
              <a:buNone/>
              <a:defRPr>
                <a:solidFill>
                  <a:srgbClr val="01929A"/>
                </a:solidFill>
                <a:latin typeface="CiscoSans" panose="020B0503020201020303" pitchFamily="34" charset="0"/>
              </a:defRPr>
            </a:lvl4pPr>
            <a:lvl5pPr marL="1828168" indent="0">
              <a:buFontTx/>
              <a:buNone/>
              <a:defRPr>
                <a:solidFill>
                  <a:srgbClr val="01929A"/>
                </a:solidFill>
                <a:latin typeface="CiscoSans" panose="020B0503020201020303" pitchFamily="34" charset="0"/>
              </a:defRPr>
            </a:lvl5pPr>
          </a:lstStyle>
          <a:p>
            <a:pPr lvl="0"/>
            <a:r>
              <a:rPr lang="en-US" dirty="0" smtClean="0"/>
              <a:t>Click to edit Attribution</a:t>
            </a:r>
            <a:endParaRPr lang="en-US" dirty="0"/>
          </a:p>
        </p:txBody>
      </p:sp>
      <p:sp>
        <p:nvSpPr>
          <p:cNvPr id="8" name="Footer Placeholder 4"/>
          <p:cNvSpPr>
            <a:spLocks noGrp="1"/>
          </p:cNvSpPr>
          <p:nvPr>
            <p:ph type="ftr" sz="quarter" idx="3"/>
          </p:nvPr>
        </p:nvSpPr>
        <p:spPr>
          <a:xfrm>
            <a:off x="9034272" y="6613447"/>
            <a:ext cx="2286000" cy="228600"/>
          </a:xfrm>
          <a:prstGeom prst="rect">
            <a:avLst/>
          </a:prstGeom>
        </p:spPr>
        <p:txBody>
          <a:bodyPr vert="horz" lIns="91412" tIns="45710" rIns="91412" bIns="45710" rtlCol="0" anchor="ctr"/>
          <a:lstStyle>
            <a:lvl1pPr marL="0" marR="0" indent="0" algn="r" defTabSz="914082"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412988719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cSld name="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46322" y="404092"/>
            <a:ext cx="11546635" cy="971709"/>
          </a:xfrm>
          <a:prstGeom prst="rect">
            <a:avLst/>
          </a:prstGeom>
        </p:spPr>
        <p:txBody>
          <a:bodyPr anchor="t" anchorCtr="0">
            <a:noAutofit/>
          </a:bodyPr>
          <a:lstStyle>
            <a:lvl1pPr algn="l">
              <a:lnSpc>
                <a:spcPct val="90000"/>
              </a:lnSpc>
              <a:defRPr sz="3700" b="0" i="0" spc="0" baseline="0">
                <a:solidFill>
                  <a:srgbClr val="002D39"/>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273109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chemeClr val="accent1">
                  <a:lumMod val="60000"/>
                  <a:lumOff val="40000"/>
                </a:schemeClr>
              </a:buClr>
              <a:defRPr/>
            </a:lvl1pPr>
            <a:lvl2pPr>
              <a:buClr>
                <a:schemeClr val="accent1">
                  <a:lumMod val="60000"/>
                  <a:lumOff val="40000"/>
                </a:schemeClr>
              </a:buClr>
              <a:defRPr/>
            </a:lvl2pPr>
            <a:lvl3pPr>
              <a:buClr>
                <a:schemeClr val="accent1">
                  <a:lumMod val="60000"/>
                  <a:lumOff val="40000"/>
                </a:schemeClr>
              </a:buClr>
              <a:defRPr/>
            </a:lvl3pPr>
            <a:lvl4pPr>
              <a:buClr>
                <a:schemeClr val="accent1">
                  <a:lumMod val="60000"/>
                  <a:lumOff val="40000"/>
                </a:schemeClr>
              </a:buClr>
              <a:defRPr/>
            </a:lvl4pPr>
            <a:lvl5pPr>
              <a:buClr>
                <a:schemeClr val="accent1">
                  <a:lumMod val="60000"/>
                  <a:lumOff val="40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9034272" y="6613447"/>
            <a:ext cx="2286000" cy="228600"/>
          </a:xfrm>
          <a:prstGeom prst="rect">
            <a:avLst/>
          </a:prstGeom>
        </p:spPr>
        <p:txBody>
          <a:bodyPr vert="horz" lIns="91424" tIns="45718" rIns="91424" bIns="45718" rtlCol="0" anchor="ctr"/>
          <a:lstStyle>
            <a:lvl1pPr marL="0" marR="0" indent="0" algn="r" defTabSz="914218"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125537608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 Topbar_A">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9034272" y="6613447"/>
            <a:ext cx="2286000" cy="228600"/>
          </a:xfrm>
          <a:prstGeom prst="rect">
            <a:avLst/>
          </a:prstGeom>
        </p:spPr>
        <p:txBody>
          <a:bodyPr vert="horz" lIns="91424" tIns="45718" rIns="91424" bIns="45718" rtlCol="0" anchor="ctr"/>
          <a:lstStyle>
            <a:lvl1pPr marL="0" marR="0" indent="0" algn="r" defTabSz="914218"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190065867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3"/>
          </p:nvPr>
        </p:nvSpPr>
        <p:spPr>
          <a:xfrm>
            <a:off x="9034272" y="6613447"/>
            <a:ext cx="2286000" cy="228600"/>
          </a:xfrm>
          <a:prstGeom prst="rect">
            <a:avLst/>
          </a:prstGeom>
        </p:spPr>
        <p:txBody>
          <a:bodyPr vert="horz" lIns="91424" tIns="45718" rIns="91424" bIns="45718" rtlCol="0" anchor="ctr"/>
          <a:lstStyle>
            <a:lvl1pPr marL="0" marR="0" indent="0" algn="r" defTabSz="914218"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250601343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Significant Number_B">
    <p:bg>
      <p:bgPr>
        <a:solidFill>
          <a:schemeClr val="bg1"/>
        </a:solid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19" name="Rectangle 18"/>
          <p:cNvSpPr/>
          <p:nvPr userDrawn="1"/>
        </p:nvSpPr>
        <p:spPr>
          <a:xfrm>
            <a:off x="3048" y="0"/>
            <a:ext cx="12188952"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defTabSz="914218"/>
            <a:endParaRPr lang="en-US">
              <a:solidFill>
                <a:prstClr val="white"/>
              </a:solidFill>
            </a:endParaRPr>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7877911" y="0"/>
            <a:ext cx="4314092" cy="6858000"/>
          </a:xfrm>
          <a:prstGeom prst="rect">
            <a:avLst/>
          </a:prstGeom>
        </p:spPr>
      </p:pic>
      <p:sp>
        <p:nvSpPr>
          <p:cNvPr id="5" name="Text Placeholder 4"/>
          <p:cNvSpPr>
            <a:spLocks noGrp="1"/>
          </p:cNvSpPr>
          <p:nvPr>
            <p:ph type="body" sz="quarter" idx="13" hasCustomPrompt="1"/>
          </p:nvPr>
        </p:nvSpPr>
        <p:spPr>
          <a:xfrm>
            <a:off x="1071163" y="1558845"/>
            <a:ext cx="9074335" cy="2488999"/>
          </a:xfrm>
        </p:spPr>
        <p:txBody>
          <a:bodyPr anchor="ctr">
            <a:noAutofit/>
          </a:bodyPr>
          <a:lstStyle>
            <a:lvl1pPr marL="0" indent="0" algn="ctr">
              <a:buFontTx/>
              <a:buNone/>
              <a:defRPr sz="16000">
                <a:solidFill>
                  <a:schemeClr val="accent1"/>
                </a:solidFill>
              </a:defRPr>
            </a:lvl1pPr>
            <a:lvl2pPr marL="457107" indent="0" algn="ctr">
              <a:buFontTx/>
              <a:buNone/>
              <a:defRPr/>
            </a:lvl2pPr>
            <a:lvl3pPr marL="914218" indent="0" algn="ctr">
              <a:buFontTx/>
              <a:buNone/>
              <a:defRPr/>
            </a:lvl3pPr>
            <a:lvl4pPr marL="1371328" indent="0" algn="ctr">
              <a:buFontTx/>
              <a:buNone/>
              <a:defRPr/>
            </a:lvl4pPr>
            <a:lvl5pPr marL="1828437" indent="0" algn="ctr">
              <a:buFontTx/>
              <a:buNone/>
              <a:defRPr/>
            </a:lvl5pPr>
          </a:lstStyle>
          <a:p>
            <a:pPr lvl="0"/>
            <a:r>
              <a:rPr lang="en-US" dirty="0" smtClean="0"/>
              <a:t>XXX</a:t>
            </a:r>
            <a:endParaRPr lang="en-US" dirty="0"/>
          </a:p>
        </p:txBody>
      </p:sp>
      <p:sp>
        <p:nvSpPr>
          <p:cNvPr id="7" name="Text Placeholder 6"/>
          <p:cNvSpPr>
            <a:spLocks noGrp="1"/>
          </p:cNvSpPr>
          <p:nvPr>
            <p:ph type="body" sz="quarter" idx="14" hasCustomPrompt="1"/>
          </p:nvPr>
        </p:nvSpPr>
        <p:spPr>
          <a:xfrm>
            <a:off x="1067551" y="4114261"/>
            <a:ext cx="9083132" cy="728663"/>
          </a:xfrm>
        </p:spPr>
        <p:txBody>
          <a:bodyPr>
            <a:normAutofit/>
          </a:bodyPr>
          <a:lstStyle>
            <a:lvl1pPr marL="0" indent="0" algn="ctr">
              <a:buFontTx/>
              <a:buNone/>
              <a:defRPr sz="3500" baseline="0"/>
            </a:lvl1pPr>
            <a:lvl2pPr marL="457107" indent="0">
              <a:buFontTx/>
              <a:buNone/>
              <a:defRPr/>
            </a:lvl2pPr>
            <a:lvl3pPr marL="914218" indent="0">
              <a:buFontTx/>
              <a:buNone/>
              <a:defRPr/>
            </a:lvl3pPr>
            <a:lvl4pPr marL="1371328" indent="0">
              <a:buFontTx/>
              <a:buNone/>
              <a:defRPr/>
            </a:lvl4pPr>
            <a:lvl5pPr marL="1828437" indent="0">
              <a:buFontTx/>
              <a:buNone/>
              <a:defRPr/>
            </a:lvl5pPr>
          </a:lstStyle>
          <a:p>
            <a:pPr lvl="0"/>
            <a:r>
              <a:rPr lang="en-US" dirty="0" smtClean="0"/>
              <a:t>Brief descriptive label</a:t>
            </a:r>
          </a:p>
        </p:txBody>
      </p:sp>
      <p:sp>
        <p:nvSpPr>
          <p:cNvPr id="8" name="Footer Placeholder 4"/>
          <p:cNvSpPr>
            <a:spLocks noGrp="1"/>
          </p:cNvSpPr>
          <p:nvPr>
            <p:ph type="ftr" sz="quarter" idx="3"/>
          </p:nvPr>
        </p:nvSpPr>
        <p:spPr>
          <a:xfrm>
            <a:off x="9034272" y="6574536"/>
            <a:ext cx="2286000" cy="228600"/>
          </a:xfrm>
          <a:prstGeom prst="rect">
            <a:avLst/>
          </a:prstGeom>
        </p:spPr>
        <p:txBody>
          <a:bodyPr vert="horz" lIns="91424" tIns="45718" rIns="91424" bIns="45718" rtlCol="0" anchor="ctr"/>
          <a:lstStyle>
            <a:lvl1pPr marL="0" marR="0" indent="0" algn="r" defTabSz="914218"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222467953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Quote_A">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1067598" y="1374587"/>
            <a:ext cx="10063187" cy="3092092"/>
          </a:xfrm>
        </p:spPr>
        <p:txBody>
          <a:bodyPr anchor="ctr">
            <a:normAutofit/>
          </a:bodyPr>
          <a:lstStyle>
            <a:lvl1pPr marL="230145" indent="-230145">
              <a:lnSpc>
                <a:spcPct val="100000"/>
              </a:lnSpc>
              <a:buFontTx/>
              <a:buNone/>
              <a:defRPr sz="4400"/>
            </a:lvl1pPr>
            <a:lvl2pPr marL="457107" indent="0">
              <a:buFontTx/>
              <a:buNone/>
              <a:defRPr/>
            </a:lvl2pPr>
            <a:lvl3pPr marL="914218" indent="0">
              <a:buFontTx/>
              <a:buNone/>
              <a:defRPr/>
            </a:lvl3pPr>
            <a:lvl4pPr marL="1371328" indent="0">
              <a:buFontTx/>
              <a:buNone/>
              <a:defRPr/>
            </a:lvl4pPr>
            <a:lvl5pPr marL="1828437" indent="0">
              <a:buFontTx/>
              <a:buNone/>
              <a:defRPr/>
            </a:lvl5pPr>
          </a:lstStyle>
          <a:p>
            <a:pPr lvl="0"/>
            <a:r>
              <a:rPr lang="en-US" dirty="0" smtClean="0"/>
              <a:t>“Click to edit quote text.”</a:t>
            </a:r>
          </a:p>
        </p:txBody>
      </p:sp>
      <p:sp>
        <p:nvSpPr>
          <p:cNvPr id="7" name="Text Placeholder 6"/>
          <p:cNvSpPr>
            <a:spLocks noGrp="1"/>
          </p:cNvSpPr>
          <p:nvPr>
            <p:ph type="body" sz="quarter" idx="14" hasCustomPrompt="1"/>
          </p:nvPr>
        </p:nvSpPr>
        <p:spPr>
          <a:xfrm>
            <a:off x="1335697" y="4917155"/>
            <a:ext cx="9795091" cy="550863"/>
          </a:xfrm>
        </p:spPr>
        <p:txBody>
          <a:bodyPr/>
          <a:lstStyle>
            <a:lvl1pPr marL="0" indent="0">
              <a:buFontTx/>
              <a:buNone/>
              <a:defRPr>
                <a:solidFill>
                  <a:srgbClr val="00A4AB"/>
                </a:solidFill>
                <a:latin typeface="CiscoSans" panose="020B0503020201020303" pitchFamily="34" charset="0"/>
              </a:defRPr>
            </a:lvl1pPr>
            <a:lvl2pPr marL="457107" indent="0">
              <a:buFontTx/>
              <a:buNone/>
              <a:defRPr>
                <a:solidFill>
                  <a:srgbClr val="01929A"/>
                </a:solidFill>
                <a:latin typeface="CiscoSans" panose="020B0503020201020303" pitchFamily="34" charset="0"/>
              </a:defRPr>
            </a:lvl2pPr>
            <a:lvl3pPr marL="914218" indent="0">
              <a:buFontTx/>
              <a:buNone/>
              <a:defRPr>
                <a:solidFill>
                  <a:srgbClr val="01929A"/>
                </a:solidFill>
                <a:latin typeface="CiscoSans" panose="020B0503020201020303" pitchFamily="34" charset="0"/>
              </a:defRPr>
            </a:lvl3pPr>
            <a:lvl4pPr marL="1371328" indent="0">
              <a:buFontTx/>
              <a:buNone/>
              <a:defRPr>
                <a:solidFill>
                  <a:srgbClr val="01929A"/>
                </a:solidFill>
                <a:latin typeface="CiscoSans" panose="020B0503020201020303" pitchFamily="34" charset="0"/>
              </a:defRPr>
            </a:lvl4pPr>
            <a:lvl5pPr marL="1828437" indent="0">
              <a:buFontTx/>
              <a:buNone/>
              <a:defRPr>
                <a:solidFill>
                  <a:srgbClr val="01929A"/>
                </a:solidFill>
                <a:latin typeface="CiscoSans" panose="020B0503020201020303" pitchFamily="34" charset="0"/>
              </a:defRPr>
            </a:lvl5pPr>
          </a:lstStyle>
          <a:p>
            <a:pPr lvl="0"/>
            <a:r>
              <a:rPr lang="en-US" dirty="0" smtClean="0"/>
              <a:t>Click to edit Attribution</a:t>
            </a:r>
            <a:endParaRPr lang="en-US" dirty="0"/>
          </a:p>
        </p:txBody>
      </p:sp>
      <p:sp>
        <p:nvSpPr>
          <p:cNvPr id="8" name="Footer Placeholder 4"/>
          <p:cNvSpPr>
            <a:spLocks noGrp="1"/>
          </p:cNvSpPr>
          <p:nvPr>
            <p:ph type="ftr" sz="quarter" idx="3"/>
          </p:nvPr>
        </p:nvSpPr>
        <p:spPr>
          <a:xfrm>
            <a:off x="9034272" y="6613447"/>
            <a:ext cx="2286000" cy="228600"/>
          </a:xfrm>
          <a:prstGeom prst="rect">
            <a:avLst/>
          </a:prstGeom>
        </p:spPr>
        <p:txBody>
          <a:bodyPr vert="horz" lIns="91424" tIns="45718" rIns="91424" bIns="45718" rtlCol="0" anchor="ctr"/>
          <a:lstStyle>
            <a:lvl1pPr marL="0" marR="0" indent="0" algn="r" defTabSz="914218"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354999358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 Topbar_A">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361102731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68664" y="4279411"/>
            <a:ext cx="6246489" cy="384175"/>
          </a:xfrm>
          <a:prstGeom prst="rect">
            <a:avLst/>
          </a:prstGeom>
        </p:spPr>
        <p:txBody>
          <a:bodyPr vert="horz" lIns="91422" tIns="45718" rIns="91422" bIns="45718" rtlCol="0">
            <a:noAutofit/>
          </a:bodyPr>
          <a:lstStyle>
            <a:lvl1pPr marL="0" indent="0" algn="l" defTabSz="914181" rtl="0" eaLnBrk="1" latinLnBrk="0" hangingPunct="1">
              <a:lnSpc>
                <a:spcPct val="95000"/>
              </a:lnSpc>
              <a:spcBef>
                <a:spcPts val="1440"/>
              </a:spcBef>
              <a:buClr>
                <a:srgbClr val="92D050"/>
              </a:buClr>
              <a:buSzPct val="90000"/>
              <a:buFont typeface="Arial" pitchFamily="34" charset="0"/>
              <a:buNone/>
              <a:tabLst/>
              <a:defRPr lang="en-US" sz="2400" kern="1200" dirty="0">
                <a:solidFill>
                  <a:schemeClr val="tx2"/>
                </a:solidFill>
                <a:latin typeface="+mj-lt"/>
                <a:ea typeface="+mn-ea"/>
                <a:cs typeface="+mn-cs"/>
              </a:defRPr>
            </a:lvl1pPr>
            <a:lvl2pPr marL="457087" indent="0" algn="ctr">
              <a:buNone/>
              <a:defRPr>
                <a:solidFill>
                  <a:schemeClr val="tx1">
                    <a:tint val="75000"/>
                  </a:schemeClr>
                </a:solidFill>
              </a:defRPr>
            </a:lvl2pPr>
            <a:lvl3pPr marL="914181" indent="0" algn="ctr">
              <a:buNone/>
              <a:defRPr>
                <a:solidFill>
                  <a:schemeClr val="tx1">
                    <a:tint val="75000"/>
                  </a:schemeClr>
                </a:solidFill>
              </a:defRPr>
            </a:lvl3pPr>
            <a:lvl4pPr marL="1371272" indent="0" algn="ctr">
              <a:buNone/>
              <a:defRPr>
                <a:solidFill>
                  <a:schemeClr val="tx1">
                    <a:tint val="75000"/>
                  </a:schemeClr>
                </a:solidFill>
              </a:defRPr>
            </a:lvl4pPr>
            <a:lvl5pPr marL="1828365" indent="0" algn="ctr">
              <a:buNone/>
              <a:defRPr>
                <a:solidFill>
                  <a:schemeClr val="tx1">
                    <a:tint val="75000"/>
                  </a:schemeClr>
                </a:solidFill>
              </a:defRPr>
            </a:lvl5pPr>
            <a:lvl6pPr marL="2285454" indent="0" algn="ctr">
              <a:buNone/>
              <a:defRPr>
                <a:solidFill>
                  <a:schemeClr val="tx1">
                    <a:tint val="75000"/>
                  </a:schemeClr>
                </a:solidFill>
              </a:defRPr>
            </a:lvl6pPr>
            <a:lvl7pPr marL="2742538" indent="0" algn="ctr">
              <a:buNone/>
              <a:defRPr>
                <a:solidFill>
                  <a:schemeClr val="tx1">
                    <a:tint val="75000"/>
                  </a:schemeClr>
                </a:solidFill>
              </a:defRPr>
            </a:lvl7pPr>
            <a:lvl8pPr marL="3199627" indent="0" algn="ctr">
              <a:buNone/>
              <a:defRPr>
                <a:solidFill>
                  <a:schemeClr val="tx1">
                    <a:tint val="75000"/>
                  </a:schemeClr>
                </a:solidFill>
              </a:defRPr>
            </a:lvl8pPr>
            <a:lvl9pPr marL="3656715" indent="0" algn="ctr">
              <a:buNone/>
              <a:defRPr>
                <a:solidFill>
                  <a:schemeClr val="tx1">
                    <a:tint val="75000"/>
                  </a:schemeClr>
                </a:solidFill>
              </a:defRPr>
            </a:lvl9pPr>
          </a:lstStyle>
          <a:p>
            <a:pPr marL="0" lvl="0" indent="0" algn="l" defTabSz="914181"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sp>
        <p:nvSpPr>
          <p:cNvPr id="27" name="Rectangle 3"/>
          <p:cNvSpPr>
            <a:spLocks noChangeArrowheads="1"/>
          </p:cNvSpPr>
          <p:nvPr/>
        </p:nvSpPr>
        <p:spPr bwMode="white">
          <a:xfrm>
            <a:off x="0" y="1"/>
            <a:ext cx="12192000" cy="177800"/>
          </a:xfrm>
          <a:prstGeom prst="rect">
            <a:avLst/>
          </a:prstGeom>
          <a:solidFill>
            <a:schemeClr val="bg2"/>
          </a:solidFill>
          <a:ln w="25400" algn="ctr">
            <a:noFill/>
            <a:miter lim="800000"/>
            <a:headEnd/>
            <a:tailEnd/>
          </a:ln>
          <a:effectLst/>
        </p:spPr>
        <p:txBody>
          <a:bodyPr wrap="none" lIns="91422" tIns="45718" rIns="91422" bIns="45718" anchor="ctr"/>
          <a:lstStyle/>
          <a:p>
            <a:pPr defTabSz="609371"/>
            <a:endParaRPr lang="en-US" sz="2400">
              <a:solidFill>
                <a:srgbClr val="000000"/>
              </a:solidFill>
              <a:latin typeface="CiscoSansTT ExtraLight"/>
            </a:endParaRPr>
          </a:p>
        </p:txBody>
      </p:sp>
      <p:sp>
        <p:nvSpPr>
          <p:cNvPr id="2" name="Title 1"/>
          <p:cNvSpPr>
            <a:spLocks noGrp="1"/>
          </p:cNvSpPr>
          <p:nvPr>
            <p:ph type="ctrTitle" hasCustomPrompt="1"/>
          </p:nvPr>
        </p:nvSpPr>
        <p:spPr>
          <a:xfrm>
            <a:off x="331747" y="3282713"/>
            <a:ext cx="6283409" cy="1022351"/>
          </a:xfrm>
        </p:spPr>
        <p:txBody>
          <a:bodyPr vert="horz" lIns="82277" tIns="45718" rIns="82277" bIns="45718" rtlCol="0" anchor="b" anchorCtr="0">
            <a:noAutofit/>
          </a:bodyPr>
          <a:lstStyle>
            <a:lvl1pPr marL="0" indent="0" algn="l" defTabSz="914181" rtl="0" eaLnBrk="1" latinLnBrk="0" hangingPunct="1">
              <a:lnSpc>
                <a:spcPct val="80000"/>
              </a:lnSpc>
              <a:spcBef>
                <a:spcPct val="0"/>
              </a:spcBef>
              <a:buClr>
                <a:schemeClr val="tx1"/>
              </a:buClr>
              <a:buFont typeface="Ciscolight" pitchFamily="2" charset="0"/>
              <a:buNone/>
              <a:defRPr lang="en-US" sz="6000" b="0" kern="1200" spc="0" baseline="0" dirty="0">
                <a:gradFill>
                  <a:gsLst>
                    <a:gs pos="0">
                      <a:schemeClr val="accent1"/>
                    </a:gs>
                    <a:gs pos="77000">
                      <a:srgbClr val="01BBBB"/>
                    </a:gs>
                    <a:gs pos="100000">
                      <a:schemeClr val="accent6"/>
                    </a:gs>
                  </a:gsLst>
                  <a:lin ang="1200000" scaled="0"/>
                </a:gradFill>
                <a:latin typeface="+mj-lt"/>
                <a:ea typeface="+mj-ea"/>
                <a:cs typeface="+mj-cs"/>
              </a:defRPr>
            </a:lvl1pPr>
          </a:lstStyle>
          <a:p>
            <a:r>
              <a:rPr lang="en-US" dirty="0" smtClean="0"/>
              <a:t>Demo Title</a:t>
            </a:r>
            <a:endParaRPr lang="en-US" dirty="0"/>
          </a:p>
        </p:txBody>
      </p:sp>
      <p:sp>
        <p:nvSpPr>
          <p:cNvPr id="49" name="Rectangle 3"/>
          <p:cNvSpPr>
            <a:spLocks noChangeArrowheads="1"/>
          </p:cNvSpPr>
          <p:nvPr/>
        </p:nvSpPr>
        <p:spPr bwMode="hidden">
          <a:xfrm>
            <a:off x="0" y="1"/>
            <a:ext cx="12192000" cy="177800"/>
          </a:xfrm>
          <a:prstGeom prst="rect">
            <a:avLst/>
          </a:prstGeom>
          <a:solidFill>
            <a:schemeClr val="bg2"/>
          </a:solidFill>
          <a:ln w="25400" algn="ctr">
            <a:noFill/>
            <a:miter lim="800000"/>
            <a:headEnd/>
            <a:tailEnd/>
          </a:ln>
          <a:effectLst/>
        </p:spPr>
        <p:txBody>
          <a:bodyPr wrap="none" lIns="91422" tIns="45718" rIns="91422" bIns="45718" anchor="ctr"/>
          <a:lstStyle/>
          <a:p>
            <a:pPr defTabSz="609371"/>
            <a:endParaRPr lang="en-US" sz="2400">
              <a:solidFill>
                <a:srgbClr val="000000"/>
              </a:solidFill>
              <a:latin typeface="CiscoSansTT ExtraLight"/>
            </a:endParaRPr>
          </a:p>
        </p:txBody>
      </p:sp>
      <p:sp>
        <p:nvSpPr>
          <p:cNvPr id="31" name="Picture Placeholder 30"/>
          <p:cNvSpPr>
            <a:spLocks noGrp="1"/>
          </p:cNvSpPr>
          <p:nvPr>
            <p:ph type="pic" sz="quarter" idx="10" hasCustomPrompt="1"/>
          </p:nvPr>
        </p:nvSpPr>
        <p:spPr>
          <a:xfrm>
            <a:off x="7387171" y="1917709"/>
            <a:ext cx="3568700" cy="2889251"/>
          </a:xfrm>
          <a:prstGeom prst="rect">
            <a:avLst/>
          </a:prstGeom>
        </p:spPr>
        <p:txBody>
          <a:bodyPr lIns="121877" tIns="60940" rIns="121877" bIns="60940" anchor="ctr" anchorCtr="1"/>
          <a:lstStyle>
            <a:lvl1pPr marL="0" indent="0" algn="ctr">
              <a:buNone/>
              <a:defRPr>
                <a:solidFill>
                  <a:schemeClr val="tx2"/>
                </a:solidFill>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48091820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P spid="2" grpId="0"/>
      <p:bldP spid="31" grpId="0"/>
    </p:bld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27275" y="1666619"/>
            <a:ext cx="11443668" cy="4354712"/>
          </a:xfrm>
          <a:prstGeom prst="rect">
            <a:avLst/>
          </a:prstGeom>
        </p:spPr>
        <p:txBody>
          <a:bodyPr lIns="121690" tIns="60845" rIns="121690" bIns="60845">
            <a:noAutofit/>
          </a:bodyPr>
          <a:lstStyle>
            <a:lvl1pPr marL="373857" indent="-297775">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75966" indent="-287195">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994902" indent="-228144">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212414" indent="-228144">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440507" indent="-223910">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hasCustomPrompt="1"/>
          </p:nvPr>
        </p:nvSpPr>
        <p:spPr>
          <a:xfrm>
            <a:off x="346322" y="404085"/>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852558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912723" rtl="0" eaLnBrk="1" latinLnBrk="0" hangingPunct="1">
              <a:lnSpc>
                <a:spcPct val="90000"/>
              </a:lnSpc>
              <a:spcBef>
                <a:spcPts val="600"/>
              </a:spcBef>
              <a:buNone/>
              <a:tabLst>
                <a:tab pos="4448051" algn="l"/>
              </a:tabLst>
              <a:defRPr lang="en-US" sz="3200" b="1" kern="1200" cap="all" spc="100" baseline="0" dirty="0">
                <a:solidFill>
                  <a:srgbClr val="B4E7EA"/>
                </a:solidFill>
                <a:latin typeface="Arial Narrow" panose="020B0606020202030204" pitchFamily="34" charset="0"/>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7215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chemeClr val="accent1">
                  <a:lumMod val="60000"/>
                  <a:lumOff val="40000"/>
                </a:schemeClr>
              </a:buClr>
              <a:defRPr/>
            </a:lvl1pPr>
            <a:lvl2pPr>
              <a:buClr>
                <a:schemeClr val="accent1">
                  <a:lumMod val="60000"/>
                  <a:lumOff val="40000"/>
                </a:schemeClr>
              </a:buClr>
              <a:defRPr/>
            </a:lvl2pPr>
            <a:lvl3pPr>
              <a:buClr>
                <a:schemeClr val="accent1">
                  <a:lumMod val="60000"/>
                  <a:lumOff val="40000"/>
                </a:schemeClr>
              </a:buClr>
              <a:defRPr/>
            </a:lvl3pPr>
            <a:lvl4pPr>
              <a:buClr>
                <a:schemeClr val="accent1">
                  <a:lumMod val="60000"/>
                  <a:lumOff val="40000"/>
                </a:schemeClr>
              </a:buClr>
              <a:defRPr/>
            </a:lvl4pPr>
            <a:lvl5pPr>
              <a:buClr>
                <a:schemeClr val="accent1">
                  <a:lumMod val="60000"/>
                  <a:lumOff val="40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184239821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 Topbar_A">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99533316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66773871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Significant Number_B">
    <p:bg>
      <p:bgPr>
        <a:solidFill>
          <a:schemeClr val="bg1"/>
        </a:solid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89" r="18"/>
          <a:stretch/>
        </p:blipFill>
        <p:spPr>
          <a:xfrm>
            <a:off x="0" y="0"/>
            <a:ext cx="12188952" cy="6858000"/>
          </a:xfrm>
          <a:prstGeom prst="rect">
            <a:avLst/>
          </a:prstGeom>
        </p:spPr>
      </p:pic>
      <p:sp>
        <p:nvSpPr>
          <p:cNvPr id="19" name="Rectangle 18"/>
          <p:cNvSpPr/>
          <p:nvPr userDrawn="1"/>
        </p:nvSpPr>
        <p:spPr>
          <a:xfrm>
            <a:off x="3048" y="0"/>
            <a:ext cx="12188952"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0" rIns="91410" bIns="45710" rtlCol="0" anchor="ctr"/>
          <a:lstStyle/>
          <a:p>
            <a:pPr algn="ctr"/>
            <a:endParaRPr lang="en-US">
              <a:solidFill>
                <a:prstClr val="white"/>
              </a:solidFill>
            </a:endParaRPr>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74820" r="18"/>
          <a:stretch/>
        </p:blipFill>
        <p:spPr>
          <a:xfrm>
            <a:off x="7877911" y="0"/>
            <a:ext cx="4314092" cy="6858000"/>
          </a:xfrm>
          <a:prstGeom prst="rect">
            <a:avLst/>
          </a:prstGeom>
        </p:spPr>
      </p:pic>
      <p:sp>
        <p:nvSpPr>
          <p:cNvPr id="5" name="Text Placeholder 4"/>
          <p:cNvSpPr>
            <a:spLocks noGrp="1"/>
          </p:cNvSpPr>
          <p:nvPr>
            <p:ph type="body" sz="quarter" idx="13" hasCustomPrompt="1"/>
          </p:nvPr>
        </p:nvSpPr>
        <p:spPr>
          <a:xfrm>
            <a:off x="1071171" y="1558851"/>
            <a:ext cx="9074335" cy="2488999"/>
          </a:xfrm>
        </p:spPr>
        <p:txBody>
          <a:bodyPr anchor="ctr">
            <a:noAutofit/>
          </a:bodyPr>
          <a:lstStyle>
            <a:lvl1pPr marL="0" indent="0" algn="ctr">
              <a:buFontTx/>
              <a:buNone/>
              <a:defRPr sz="16000">
                <a:solidFill>
                  <a:schemeClr val="accent1"/>
                </a:solidFill>
              </a:defRPr>
            </a:lvl1pPr>
            <a:lvl2pPr marL="457027" indent="0" algn="ctr">
              <a:buFontTx/>
              <a:buNone/>
              <a:defRPr/>
            </a:lvl2pPr>
            <a:lvl3pPr marL="914061" indent="0" algn="ctr">
              <a:buFontTx/>
              <a:buNone/>
              <a:defRPr/>
            </a:lvl3pPr>
            <a:lvl4pPr marL="1371090" indent="0" algn="ctr">
              <a:buFontTx/>
              <a:buNone/>
              <a:defRPr/>
            </a:lvl4pPr>
            <a:lvl5pPr marL="1828122" indent="0" algn="ctr">
              <a:buFontTx/>
              <a:buNone/>
              <a:defRPr/>
            </a:lvl5pPr>
          </a:lstStyle>
          <a:p>
            <a:pPr lvl="0"/>
            <a:r>
              <a:rPr lang="en-US" dirty="0" smtClean="0"/>
              <a:t>XXX</a:t>
            </a:r>
            <a:endParaRPr lang="en-US" dirty="0"/>
          </a:p>
        </p:txBody>
      </p:sp>
      <p:sp>
        <p:nvSpPr>
          <p:cNvPr id="7" name="Text Placeholder 6"/>
          <p:cNvSpPr>
            <a:spLocks noGrp="1"/>
          </p:cNvSpPr>
          <p:nvPr>
            <p:ph type="body" sz="quarter" idx="14" hasCustomPrompt="1"/>
          </p:nvPr>
        </p:nvSpPr>
        <p:spPr>
          <a:xfrm>
            <a:off x="1067551" y="4114267"/>
            <a:ext cx="9083132" cy="728663"/>
          </a:xfrm>
        </p:spPr>
        <p:txBody>
          <a:bodyPr>
            <a:normAutofit/>
          </a:bodyPr>
          <a:lstStyle>
            <a:lvl1pPr marL="0" indent="0" algn="ctr">
              <a:buFontTx/>
              <a:buNone/>
              <a:defRPr sz="3500" baseline="0"/>
            </a:lvl1pPr>
            <a:lvl2pPr marL="457027" indent="0">
              <a:buFontTx/>
              <a:buNone/>
              <a:defRPr/>
            </a:lvl2pPr>
            <a:lvl3pPr marL="914061" indent="0">
              <a:buFontTx/>
              <a:buNone/>
              <a:defRPr/>
            </a:lvl3pPr>
            <a:lvl4pPr marL="1371090" indent="0">
              <a:buFontTx/>
              <a:buNone/>
              <a:defRPr/>
            </a:lvl4pPr>
            <a:lvl5pPr marL="1828122" indent="0">
              <a:buFontTx/>
              <a:buNone/>
              <a:defRPr/>
            </a:lvl5pPr>
          </a:lstStyle>
          <a:p>
            <a:pPr lvl="0"/>
            <a:r>
              <a:rPr lang="en-US" dirty="0" smtClean="0"/>
              <a:t>Brief descriptive label</a:t>
            </a:r>
          </a:p>
        </p:txBody>
      </p:sp>
      <p:sp>
        <p:nvSpPr>
          <p:cNvPr id="8" name="Footer Placeholder 4"/>
          <p:cNvSpPr>
            <a:spLocks noGrp="1"/>
          </p:cNvSpPr>
          <p:nvPr>
            <p:ph type="ftr" sz="quarter" idx="3"/>
          </p:nvPr>
        </p:nvSpPr>
        <p:spPr>
          <a:xfrm>
            <a:off x="9034272" y="6574536"/>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73703" y="5680585"/>
            <a:ext cx="1566676" cy="839099"/>
          </a:xfrm>
          <a:prstGeom prst="rect">
            <a:avLst/>
          </a:prstGeom>
        </p:spPr>
      </p:pic>
    </p:spTree>
    <p:extLst>
      <p:ext uri="{BB962C8B-B14F-4D97-AF65-F5344CB8AC3E}">
        <p14:creationId xmlns:p14="http://schemas.microsoft.com/office/powerpoint/2010/main" val="346730483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Quote_A">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1067598" y="1374591"/>
            <a:ext cx="10063187" cy="3092092"/>
          </a:xfrm>
        </p:spPr>
        <p:txBody>
          <a:bodyPr anchor="ctr">
            <a:normAutofit/>
          </a:bodyPr>
          <a:lstStyle>
            <a:lvl1pPr marL="230104" indent="-230104">
              <a:lnSpc>
                <a:spcPct val="100000"/>
              </a:lnSpc>
              <a:buFontTx/>
              <a:buNone/>
              <a:defRPr sz="4400"/>
            </a:lvl1pPr>
            <a:lvl2pPr marL="457027" indent="0">
              <a:buFontTx/>
              <a:buNone/>
              <a:defRPr/>
            </a:lvl2pPr>
            <a:lvl3pPr marL="914061" indent="0">
              <a:buFontTx/>
              <a:buNone/>
              <a:defRPr/>
            </a:lvl3pPr>
            <a:lvl4pPr marL="1371090" indent="0">
              <a:buFontTx/>
              <a:buNone/>
              <a:defRPr/>
            </a:lvl4pPr>
            <a:lvl5pPr marL="1828122" indent="0">
              <a:buFontTx/>
              <a:buNone/>
              <a:defRPr/>
            </a:lvl5pPr>
          </a:lstStyle>
          <a:p>
            <a:pPr lvl="0"/>
            <a:r>
              <a:rPr lang="en-US" dirty="0" smtClean="0"/>
              <a:t>“Click to edit quote text.”</a:t>
            </a:r>
          </a:p>
        </p:txBody>
      </p:sp>
      <p:sp>
        <p:nvSpPr>
          <p:cNvPr id="7" name="Text Placeholder 6"/>
          <p:cNvSpPr>
            <a:spLocks noGrp="1"/>
          </p:cNvSpPr>
          <p:nvPr>
            <p:ph type="body" sz="quarter" idx="14" hasCustomPrompt="1"/>
          </p:nvPr>
        </p:nvSpPr>
        <p:spPr>
          <a:xfrm>
            <a:off x="1335698" y="4917155"/>
            <a:ext cx="9795091" cy="550863"/>
          </a:xfrm>
        </p:spPr>
        <p:txBody>
          <a:bodyPr/>
          <a:lstStyle>
            <a:lvl1pPr marL="0" indent="0">
              <a:buFontTx/>
              <a:buNone/>
              <a:defRPr>
                <a:solidFill>
                  <a:srgbClr val="00A4AB"/>
                </a:solidFill>
                <a:latin typeface="CiscoSans" panose="020B0503020201020303" pitchFamily="34" charset="0"/>
              </a:defRPr>
            </a:lvl1pPr>
            <a:lvl2pPr marL="457027" indent="0">
              <a:buFontTx/>
              <a:buNone/>
              <a:defRPr>
                <a:solidFill>
                  <a:srgbClr val="01929A"/>
                </a:solidFill>
                <a:latin typeface="CiscoSans" panose="020B0503020201020303" pitchFamily="34" charset="0"/>
              </a:defRPr>
            </a:lvl2pPr>
            <a:lvl3pPr marL="914061" indent="0">
              <a:buFontTx/>
              <a:buNone/>
              <a:defRPr>
                <a:solidFill>
                  <a:srgbClr val="01929A"/>
                </a:solidFill>
                <a:latin typeface="CiscoSans" panose="020B0503020201020303" pitchFamily="34" charset="0"/>
              </a:defRPr>
            </a:lvl3pPr>
            <a:lvl4pPr marL="1371090" indent="0">
              <a:buFontTx/>
              <a:buNone/>
              <a:defRPr>
                <a:solidFill>
                  <a:srgbClr val="01929A"/>
                </a:solidFill>
                <a:latin typeface="CiscoSans" panose="020B0503020201020303" pitchFamily="34" charset="0"/>
              </a:defRPr>
            </a:lvl4pPr>
            <a:lvl5pPr marL="1828122" indent="0">
              <a:buFontTx/>
              <a:buNone/>
              <a:defRPr>
                <a:solidFill>
                  <a:srgbClr val="01929A"/>
                </a:solidFill>
                <a:latin typeface="CiscoSans" panose="020B0503020201020303" pitchFamily="34" charset="0"/>
              </a:defRPr>
            </a:lvl5pPr>
          </a:lstStyle>
          <a:p>
            <a:pPr lvl="0"/>
            <a:r>
              <a:rPr lang="en-US" dirty="0" smtClean="0"/>
              <a:t>Click to edit Attribution</a:t>
            </a:r>
            <a:endParaRPr lang="en-US" dirty="0"/>
          </a:p>
        </p:txBody>
      </p:sp>
      <p:sp>
        <p:nvSpPr>
          <p:cNvPr id="8"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399839279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chemeClr val="accent1">
                  <a:lumMod val="60000"/>
                  <a:lumOff val="40000"/>
                </a:schemeClr>
              </a:buClr>
              <a:defRPr/>
            </a:lvl1pPr>
            <a:lvl2pPr>
              <a:buClr>
                <a:schemeClr val="accent1">
                  <a:lumMod val="60000"/>
                  <a:lumOff val="40000"/>
                </a:schemeClr>
              </a:buClr>
              <a:defRPr/>
            </a:lvl2pPr>
            <a:lvl3pPr>
              <a:buClr>
                <a:schemeClr val="accent1">
                  <a:lumMod val="60000"/>
                  <a:lumOff val="40000"/>
                </a:schemeClr>
              </a:buClr>
              <a:defRPr/>
            </a:lvl3pPr>
            <a:lvl4pPr>
              <a:buClr>
                <a:schemeClr val="accent1">
                  <a:lumMod val="60000"/>
                  <a:lumOff val="40000"/>
                </a:schemeClr>
              </a:buClr>
              <a:defRPr/>
            </a:lvl4pPr>
            <a:lvl5pPr>
              <a:buClr>
                <a:schemeClr val="accent1">
                  <a:lumMod val="60000"/>
                  <a:lumOff val="40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120330909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 Topbar_A">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59846463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281041454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27" name="Rectangle 3"/>
          <p:cNvSpPr>
            <a:spLocks noChangeArrowheads="1"/>
          </p:cNvSpPr>
          <p:nvPr userDrawn="1"/>
        </p:nvSpPr>
        <p:spPr bwMode="white">
          <a:xfrm>
            <a:off x="0" y="1"/>
            <a:ext cx="12192000" cy="177800"/>
          </a:xfrm>
          <a:prstGeom prst="rect">
            <a:avLst/>
          </a:prstGeom>
          <a:solidFill>
            <a:schemeClr val="bg2"/>
          </a:solidFill>
          <a:ln w="25400" algn="ctr">
            <a:noFill/>
            <a:miter lim="800000"/>
            <a:headEnd/>
            <a:tailEnd/>
          </a:ln>
          <a:effectLst/>
        </p:spPr>
        <p:txBody>
          <a:bodyPr wrap="none" lIns="91418" tIns="45714" rIns="91418" bIns="45714" anchor="ctr"/>
          <a:lstStyle/>
          <a:p>
            <a:pPr defTabSz="609371"/>
            <a:endParaRPr lang="en-US" sz="2400">
              <a:solidFill>
                <a:srgbClr val="000000"/>
              </a:solidFill>
              <a:latin typeface="CiscoSansTT ExtraLight"/>
            </a:endParaRPr>
          </a:p>
        </p:txBody>
      </p:sp>
      <p:sp>
        <p:nvSpPr>
          <p:cNvPr id="47" name="Rectangle 3"/>
          <p:cNvSpPr>
            <a:spLocks noChangeArrowheads="1"/>
          </p:cNvSpPr>
          <p:nvPr userDrawn="1"/>
        </p:nvSpPr>
        <p:spPr bwMode="hidden">
          <a:xfrm>
            <a:off x="0" y="1"/>
            <a:ext cx="12192000" cy="177800"/>
          </a:xfrm>
          <a:prstGeom prst="rect">
            <a:avLst/>
          </a:prstGeom>
          <a:solidFill>
            <a:schemeClr val="bg2"/>
          </a:solidFill>
          <a:ln w="25400" algn="ctr">
            <a:noFill/>
            <a:miter lim="800000"/>
            <a:headEnd/>
            <a:tailEnd/>
          </a:ln>
          <a:effectLst/>
        </p:spPr>
        <p:txBody>
          <a:bodyPr wrap="none" lIns="91418" tIns="45714" rIns="91418" bIns="45714" anchor="ctr"/>
          <a:lstStyle/>
          <a:p>
            <a:pPr defTabSz="609371"/>
            <a:endParaRPr lang="en-US" sz="2400">
              <a:solidFill>
                <a:srgbClr val="000000"/>
              </a:solidFill>
              <a:latin typeface="CiscoSansTT ExtraLight"/>
            </a:endParaRPr>
          </a:p>
        </p:txBody>
      </p:sp>
      <p:sp>
        <p:nvSpPr>
          <p:cNvPr id="5" name="Title 1"/>
          <p:cNvSpPr>
            <a:spLocks noGrp="1"/>
          </p:cNvSpPr>
          <p:nvPr>
            <p:ph type="ctrTitle" hasCustomPrompt="1"/>
          </p:nvPr>
        </p:nvSpPr>
        <p:spPr>
          <a:xfrm>
            <a:off x="327284" y="762109"/>
            <a:ext cx="11068957" cy="3426595"/>
          </a:xfrm>
          <a:prstGeom prst="rect">
            <a:avLst/>
          </a:prstGeom>
        </p:spPr>
        <p:txBody>
          <a:bodyPr anchor="b" anchorCtr="0">
            <a:noAutofit/>
          </a:bodyPr>
          <a:lstStyle>
            <a:lvl1pPr marL="0" indent="0" algn="l">
              <a:lnSpc>
                <a:spcPct val="90000"/>
              </a:lnSpc>
              <a:buFont typeface="Arial" panose="020B0604020202020204" pitchFamily="34" charset="0"/>
              <a:buNone/>
              <a:defRPr sz="6000" b="0" i="0" spc="0" baseline="0">
                <a:gradFill>
                  <a:gsLst>
                    <a:gs pos="0">
                      <a:schemeClr val="accent1"/>
                    </a:gs>
                    <a:gs pos="100000">
                      <a:srgbClr val="01BBBB"/>
                    </a:gs>
                  </a:gsLst>
                  <a:lin ang="1200000" scaled="0"/>
                </a:gradFill>
                <a:latin typeface="+mj-lt"/>
                <a:cs typeface="CiscoSans Thin"/>
              </a:defRPr>
            </a:lvl1pPr>
          </a:lstStyle>
          <a:p>
            <a:r>
              <a:rPr lang="en-US" dirty="0" smtClean="0"/>
              <a:t>Section Title Goes Here</a:t>
            </a:r>
            <a:endParaRPr lang="en-US" dirty="0"/>
          </a:p>
        </p:txBody>
      </p:sp>
    </p:spTree>
    <p:extLst>
      <p:ext uri="{BB962C8B-B14F-4D97-AF65-F5344CB8AC3E}">
        <p14:creationId xmlns:p14="http://schemas.microsoft.com/office/powerpoint/2010/main" val="1381893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Significant Number_B">
    <p:bg>
      <p:bgPr>
        <a:solidFill>
          <a:schemeClr val="bg1"/>
        </a:solid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89" r="18"/>
          <a:stretch/>
        </p:blipFill>
        <p:spPr>
          <a:xfrm>
            <a:off x="0" y="0"/>
            <a:ext cx="12188952" cy="6858000"/>
          </a:xfrm>
          <a:prstGeom prst="rect">
            <a:avLst/>
          </a:prstGeom>
        </p:spPr>
      </p:pic>
      <p:sp>
        <p:nvSpPr>
          <p:cNvPr id="19" name="Rectangle 18"/>
          <p:cNvSpPr/>
          <p:nvPr userDrawn="1"/>
        </p:nvSpPr>
        <p:spPr>
          <a:xfrm>
            <a:off x="3048" y="0"/>
            <a:ext cx="12188952"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0" rIns="91410" bIns="45710" rtlCol="0" anchor="ctr"/>
          <a:lstStyle/>
          <a:p>
            <a:pPr algn="ctr"/>
            <a:endParaRPr lang="en-US">
              <a:solidFill>
                <a:prstClr val="white"/>
              </a:solidFill>
            </a:endParaRPr>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74820" r="18"/>
          <a:stretch/>
        </p:blipFill>
        <p:spPr>
          <a:xfrm>
            <a:off x="7877911" y="0"/>
            <a:ext cx="4314092" cy="6858000"/>
          </a:xfrm>
          <a:prstGeom prst="rect">
            <a:avLst/>
          </a:prstGeom>
        </p:spPr>
      </p:pic>
      <p:sp>
        <p:nvSpPr>
          <p:cNvPr id="5" name="Text Placeholder 4"/>
          <p:cNvSpPr>
            <a:spLocks noGrp="1"/>
          </p:cNvSpPr>
          <p:nvPr>
            <p:ph type="body" sz="quarter" idx="13" hasCustomPrompt="1"/>
          </p:nvPr>
        </p:nvSpPr>
        <p:spPr>
          <a:xfrm>
            <a:off x="1071171" y="1558851"/>
            <a:ext cx="9074335" cy="2488999"/>
          </a:xfrm>
        </p:spPr>
        <p:txBody>
          <a:bodyPr anchor="ctr">
            <a:noAutofit/>
          </a:bodyPr>
          <a:lstStyle>
            <a:lvl1pPr marL="0" indent="0" algn="ctr">
              <a:buFontTx/>
              <a:buNone/>
              <a:defRPr sz="16000">
                <a:solidFill>
                  <a:schemeClr val="accent1"/>
                </a:solidFill>
              </a:defRPr>
            </a:lvl1pPr>
            <a:lvl2pPr marL="457027" indent="0" algn="ctr">
              <a:buFontTx/>
              <a:buNone/>
              <a:defRPr/>
            </a:lvl2pPr>
            <a:lvl3pPr marL="914061" indent="0" algn="ctr">
              <a:buFontTx/>
              <a:buNone/>
              <a:defRPr/>
            </a:lvl3pPr>
            <a:lvl4pPr marL="1371090" indent="0" algn="ctr">
              <a:buFontTx/>
              <a:buNone/>
              <a:defRPr/>
            </a:lvl4pPr>
            <a:lvl5pPr marL="1828122" indent="0" algn="ctr">
              <a:buFontTx/>
              <a:buNone/>
              <a:defRPr/>
            </a:lvl5pPr>
          </a:lstStyle>
          <a:p>
            <a:pPr lvl="0"/>
            <a:r>
              <a:rPr lang="en-US" dirty="0" smtClean="0"/>
              <a:t>XXX</a:t>
            </a:r>
            <a:endParaRPr lang="en-US" dirty="0"/>
          </a:p>
        </p:txBody>
      </p:sp>
      <p:sp>
        <p:nvSpPr>
          <p:cNvPr id="7" name="Text Placeholder 6"/>
          <p:cNvSpPr>
            <a:spLocks noGrp="1"/>
          </p:cNvSpPr>
          <p:nvPr>
            <p:ph type="body" sz="quarter" idx="14" hasCustomPrompt="1"/>
          </p:nvPr>
        </p:nvSpPr>
        <p:spPr>
          <a:xfrm>
            <a:off x="1067551" y="4114267"/>
            <a:ext cx="9083132" cy="728663"/>
          </a:xfrm>
        </p:spPr>
        <p:txBody>
          <a:bodyPr>
            <a:normAutofit/>
          </a:bodyPr>
          <a:lstStyle>
            <a:lvl1pPr marL="0" indent="0" algn="ctr">
              <a:buFontTx/>
              <a:buNone/>
              <a:defRPr sz="3500" baseline="0"/>
            </a:lvl1pPr>
            <a:lvl2pPr marL="457027" indent="0">
              <a:buFontTx/>
              <a:buNone/>
              <a:defRPr/>
            </a:lvl2pPr>
            <a:lvl3pPr marL="914061" indent="0">
              <a:buFontTx/>
              <a:buNone/>
              <a:defRPr/>
            </a:lvl3pPr>
            <a:lvl4pPr marL="1371090" indent="0">
              <a:buFontTx/>
              <a:buNone/>
              <a:defRPr/>
            </a:lvl4pPr>
            <a:lvl5pPr marL="1828122" indent="0">
              <a:buFontTx/>
              <a:buNone/>
              <a:defRPr/>
            </a:lvl5pPr>
          </a:lstStyle>
          <a:p>
            <a:pPr lvl="0"/>
            <a:r>
              <a:rPr lang="en-US" dirty="0" smtClean="0"/>
              <a:t>Brief descriptive label</a:t>
            </a:r>
          </a:p>
        </p:txBody>
      </p:sp>
      <p:sp>
        <p:nvSpPr>
          <p:cNvPr id="8" name="Footer Placeholder 4"/>
          <p:cNvSpPr>
            <a:spLocks noGrp="1"/>
          </p:cNvSpPr>
          <p:nvPr>
            <p:ph type="ftr" sz="quarter" idx="3"/>
          </p:nvPr>
        </p:nvSpPr>
        <p:spPr>
          <a:xfrm>
            <a:off x="9034272" y="6574536"/>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73703" y="5680585"/>
            <a:ext cx="1566676" cy="839099"/>
          </a:xfrm>
          <a:prstGeom prst="rect">
            <a:avLst/>
          </a:prstGeom>
        </p:spPr>
      </p:pic>
    </p:spTree>
    <p:extLst>
      <p:ext uri="{BB962C8B-B14F-4D97-AF65-F5344CB8AC3E}">
        <p14:creationId xmlns:p14="http://schemas.microsoft.com/office/powerpoint/2010/main" val="360361423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Quote_A">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1067598" y="1374591"/>
            <a:ext cx="10063187" cy="3092092"/>
          </a:xfrm>
        </p:spPr>
        <p:txBody>
          <a:bodyPr anchor="ctr">
            <a:normAutofit/>
          </a:bodyPr>
          <a:lstStyle>
            <a:lvl1pPr marL="230104" indent="-230104">
              <a:lnSpc>
                <a:spcPct val="100000"/>
              </a:lnSpc>
              <a:buFontTx/>
              <a:buNone/>
              <a:defRPr sz="4400"/>
            </a:lvl1pPr>
            <a:lvl2pPr marL="457027" indent="0">
              <a:buFontTx/>
              <a:buNone/>
              <a:defRPr/>
            </a:lvl2pPr>
            <a:lvl3pPr marL="914061" indent="0">
              <a:buFontTx/>
              <a:buNone/>
              <a:defRPr/>
            </a:lvl3pPr>
            <a:lvl4pPr marL="1371090" indent="0">
              <a:buFontTx/>
              <a:buNone/>
              <a:defRPr/>
            </a:lvl4pPr>
            <a:lvl5pPr marL="1828122" indent="0">
              <a:buFontTx/>
              <a:buNone/>
              <a:defRPr/>
            </a:lvl5pPr>
          </a:lstStyle>
          <a:p>
            <a:pPr lvl="0"/>
            <a:r>
              <a:rPr lang="en-US" dirty="0" smtClean="0"/>
              <a:t>“Click to edit quote text.”</a:t>
            </a:r>
          </a:p>
        </p:txBody>
      </p:sp>
      <p:sp>
        <p:nvSpPr>
          <p:cNvPr id="7" name="Text Placeholder 6"/>
          <p:cNvSpPr>
            <a:spLocks noGrp="1"/>
          </p:cNvSpPr>
          <p:nvPr>
            <p:ph type="body" sz="quarter" idx="14" hasCustomPrompt="1"/>
          </p:nvPr>
        </p:nvSpPr>
        <p:spPr>
          <a:xfrm>
            <a:off x="1335698" y="4917155"/>
            <a:ext cx="9795091" cy="550863"/>
          </a:xfrm>
        </p:spPr>
        <p:txBody>
          <a:bodyPr/>
          <a:lstStyle>
            <a:lvl1pPr marL="0" indent="0">
              <a:buFontTx/>
              <a:buNone/>
              <a:defRPr>
                <a:solidFill>
                  <a:srgbClr val="00A4AB"/>
                </a:solidFill>
                <a:latin typeface="CiscoSans" panose="020B0503020201020303" pitchFamily="34" charset="0"/>
              </a:defRPr>
            </a:lvl1pPr>
            <a:lvl2pPr marL="457027" indent="0">
              <a:buFontTx/>
              <a:buNone/>
              <a:defRPr>
                <a:solidFill>
                  <a:srgbClr val="01929A"/>
                </a:solidFill>
                <a:latin typeface="CiscoSans" panose="020B0503020201020303" pitchFamily="34" charset="0"/>
              </a:defRPr>
            </a:lvl2pPr>
            <a:lvl3pPr marL="914061" indent="0">
              <a:buFontTx/>
              <a:buNone/>
              <a:defRPr>
                <a:solidFill>
                  <a:srgbClr val="01929A"/>
                </a:solidFill>
                <a:latin typeface="CiscoSans" panose="020B0503020201020303" pitchFamily="34" charset="0"/>
              </a:defRPr>
            </a:lvl3pPr>
            <a:lvl4pPr marL="1371090" indent="0">
              <a:buFontTx/>
              <a:buNone/>
              <a:defRPr>
                <a:solidFill>
                  <a:srgbClr val="01929A"/>
                </a:solidFill>
                <a:latin typeface="CiscoSans" panose="020B0503020201020303" pitchFamily="34" charset="0"/>
              </a:defRPr>
            </a:lvl4pPr>
            <a:lvl5pPr marL="1828122" indent="0">
              <a:buFontTx/>
              <a:buNone/>
              <a:defRPr>
                <a:solidFill>
                  <a:srgbClr val="01929A"/>
                </a:solidFill>
                <a:latin typeface="CiscoSans" panose="020B0503020201020303" pitchFamily="34" charset="0"/>
              </a:defRPr>
            </a:lvl5pPr>
          </a:lstStyle>
          <a:p>
            <a:pPr lvl="0"/>
            <a:r>
              <a:rPr lang="en-US" dirty="0" smtClean="0"/>
              <a:t>Click to edit Attribution</a:t>
            </a:r>
            <a:endParaRPr lang="en-US" dirty="0"/>
          </a:p>
        </p:txBody>
      </p:sp>
      <p:sp>
        <p:nvSpPr>
          <p:cNvPr id="8"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376911145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chemeClr val="accent1">
                  <a:lumMod val="60000"/>
                  <a:lumOff val="40000"/>
                </a:schemeClr>
              </a:buClr>
              <a:defRPr/>
            </a:lvl1pPr>
            <a:lvl2pPr>
              <a:buClr>
                <a:schemeClr val="accent1">
                  <a:lumMod val="60000"/>
                  <a:lumOff val="40000"/>
                </a:schemeClr>
              </a:buClr>
              <a:defRPr/>
            </a:lvl2pPr>
            <a:lvl3pPr>
              <a:buClr>
                <a:schemeClr val="accent1">
                  <a:lumMod val="60000"/>
                  <a:lumOff val="40000"/>
                </a:schemeClr>
              </a:buClr>
              <a:defRPr/>
            </a:lvl3pPr>
            <a:lvl4pPr>
              <a:buClr>
                <a:schemeClr val="accent1">
                  <a:lumMod val="60000"/>
                  <a:lumOff val="40000"/>
                </a:schemeClr>
              </a:buClr>
              <a:defRPr/>
            </a:lvl4pPr>
            <a:lvl5pPr>
              <a:buClr>
                <a:schemeClr val="accent1">
                  <a:lumMod val="60000"/>
                  <a:lumOff val="40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9034272" y="6613447"/>
            <a:ext cx="2286000" cy="228600"/>
          </a:xfrm>
          <a:prstGeom prst="rect">
            <a:avLst/>
          </a:prstGeom>
        </p:spPr>
        <p:txBody>
          <a:bodyPr vert="horz" lIns="91430" tIns="45718" rIns="91430" bIns="45718" rtlCol="0" anchor="ctr"/>
          <a:lstStyle>
            <a:lvl1pPr marL="0" marR="0" indent="0" algn="r" defTabSz="914286"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267958085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 Topbar_A">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9034272" y="6613447"/>
            <a:ext cx="2286000" cy="228600"/>
          </a:xfrm>
          <a:prstGeom prst="rect">
            <a:avLst/>
          </a:prstGeom>
        </p:spPr>
        <p:txBody>
          <a:bodyPr vert="horz" lIns="91430" tIns="45718" rIns="91430" bIns="45718" rtlCol="0" anchor="ctr"/>
          <a:lstStyle>
            <a:lvl1pPr marL="0" marR="0" indent="0" algn="r" defTabSz="914286"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320405735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3"/>
          </p:nvPr>
        </p:nvSpPr>
        <p:spPr>
          <a:xfrm>
            <a:off x="9034272" y="6613447"/>
            <a:ext cx="2286000" cy="228600"/>
          </a:xfrm>
          <a:prstGeom prst="rect">
            <a:avLst/>
          </a:prstGeom>
        </p:spPr>
        <p:txBody>
          <a:bodyPr vert="horz" lIns="91430" tIns="45718" rIns="91430" bIns="45718" rtlCol="0" anchor="ctr"/>
          <a:lstStyle>
            <a:lvl1pPr marL="0" marR="0" indent="0" algn="r" defTabSz="914286"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421713806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Significant Number_B">
    <p:bg>
      <p:bgPr>
        <a:solidFill>
          <a:schemeClr val="bg1"/>
        </a:solid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89" r="18"/>
          <a:stretch/>
        </p:blipFill>
        <p:spPr>
          <a:xfrm>
            <a:off x="0" y="0"/>
            <a:ext cx="12188952" cy="6858000"/>
          </a:xfrm>
          <a:prstGeom prst="rect">
            <a:avLst/>
          </a:prstGeom>
        </p:spPr>
      </p:pic>
      <p:sp>
        <p:nvSpPr>
          <p:cNvPr id="19" name="Rectangle 18"/>
          <p:cNvSpPr/>
          <p:nvPr userDrawn="1"/>
        </p:nvSpPr>
        <p:spPr>
          <a:xfrm>
            <a:off x="3048" y="0"/>
            <a:ext cx="12188952"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defTabSz="914286"/>
            <a:endParaRPr lang="en-US" sz="1900" dirty="0">
              <a:solidFill>
                <a:prstClr val="white"/>
              </a:solidFill>
            </a:endParaRPr>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74820" r="18"/>
          <a:stretch/>
        </p:blipFill>
        <p:spPr>
          <a:xfrm>
            <a:off x="7877911" y="0"/>
            <a:ext cx="4314092" cy="6858000"/>
          </a:xfrm>
          <a:prstGeom prst="rect">
            <a:avLst/>
          </a:prstGeom>
        </p:spPr>
      </p:pic>
      <p:sp>
        <p:nvSpPr>
          <p:cNvPr id="5" name="Text Placeholder 4"/>
          <p:cNvSpPr>
            <a:spLocks noGrp="1"/>
          </p:cNvSpPr>
          <p:nvPr>
            <p:ph type="body" sz="quarter" idx="13" hasCustomPrompt="1"/>
          </p:nvPr>
        </p:nvSpPr>
        <p:spPr>
          <a:xfrm>
            <a:off x="1071159" y="1558841"/>
            <a:ext cx="9074335" cy="2488999"/>
          </a:xfrm>
        </p:spPr>
        <p:txBody>
          <a:bodyPr anchor="ctr">
            <a:noAutofit/>
          </a:bodyPr>
          <a:lstStyle>
            <a:lvl1pPr marL="0" indent="0" algn="ctr">
              <a:buFontTx/>
              <a:buNone/>
              <a:defRPr sz="16000">
                <a:solidFill>
                  <a:schemeClr val="accent1"/>
                </a:solidFill>
              </a:defRPr>
            </a:lvl1pPr>
            <a:lvl2pPr marL="457143" indent="0" algn="ctr">
              <a:buFontTx/>
              <a:buNone/>
              <a:defRPr/>
            </a:lvl2pPr>
            <a:lvl3pPr marL="914286" indent="0" algn="ctr">
              <a:buFontTx/>
              <a:buNone/>
              <a:defRPr/>
            </a:lvl3pPr>
            <a:lvl4pPr marL="1371430" indent="0" algn="ctr">
              <a:buFontTx/>
              <a:buNone/>
              <a:defRPr/>
            </a:lvl4pPr>
            <a:lvl5pPr marL="1828573" indent="0" algn="ctr">
              <a:buFontTx/>
              <a:buNone/>
              <a:defRPr/>
            </a:lvl5pPr>
          </a:lstStyle>
          <a:p>
            <a:pPr lvl="0"/>
            <a:r>
              <a:rPr lang="en-US" dirty="0" smtClean="0"/>
              <a:t>XXX</a:t>
            </a:r>
            <a:endParaRPr lang="en-US" dirty="0"/>
          </a:p>
        </p:txBody>
      </p:sp>
      <p:sp>
        <p:nvSpPr>
          <p:cNvPr id="7" name="Text Placeholder 6"/>
          <p:cNvSpPr>
            <a:spLocks noGrp="1"/>
          </p:cNvSpPr>
          <p:nvPr>
            <p:ph type="body" sz="quarter" idx="14" hasCustomPrompt="1"/>
          </p:nvPr>
        </p:nvSpPr>
        <p:spPr>
          <a:xfrm>
            <a:off x="1067551" y="4114257"/>
            <a:ext cx="9083132" cy="728663"/>
          </a:xfrm>
        </p:spPr>
        <p:txBody>
          <a:bodyPr>
            <a:normAutofit/>
          </a:bodyPr>
          <a:lstStyle>
            <a:lvl1pPr marL="0" indent="0" algn="ctr">
              <a:buFontTx/>
              <a:buNone/>
              <a:defRPr sz="3500" baseline="0"/>
            </a:lvl1pPr>
            <a:lvl2pPr marL="457143" indent="0">
              <a:buFontTx/>
              <a:buNone/>
              <a:defRPr/>
            </a:lvl2pPr>
            <a:lvl3pPr marL="914286" indent="0">
              <a:buFontTx/>
              <a:buNone/>
              <a:defRPr/>
            </a:lvl3pPr>
            <a:lvl4pPr marL="1371430" indent="0">
              <a:buFontTx/>
              <a:buNone/>
              <a:defRPr/>
            </a:lvl4pPr>
            <a:lvl5pPr marL="1828573" indent="0">
              <a:buFontTx/>
              <a:buNone/>
              <a:defRPr/>
            </a:lvl5pPr>
          </a:lstStyle>
          <a:p>
            <a:pPr lvl="0"/>
            <a:r>
              <a:rPr lang="en-US" dirty="0" smtClean="0"/>
              <a:t>Brief descriptive label</a:t>
            </a:r>
          </a:p>
        </p:txBody>
      </p:sp>
      <p:sp>
        <p:nvSpPr>
          <p:cNvPr id="8" name="Footer Placeholder 4"/>
          <p:cNvSpPr>
            <a:spLocks noGrp="1"/>
          </p:cNvSpPr>
          <p:nvPr>
            <p:ph type="ftr" sz="quarter" idx="3"/>
          </p:nvPr>
        </p:nvSpPr>
        <p:spPr>
          <a:xfrm>
            <a:off x="9034272" y="6574536"/>
            <a:ext cx="2286000" cy="228600"/>
          </a:xfrm>
          <a:prstGeom prst="rect">
            <a:avLst/>
          </a:prstGeom>
        </p:spPr>
        <p:txBody>
          <a:bodyPr vert="horz" lIns="91430" tIns="45718" rIns="91430" bIns="45718" rtlCol="0" anchor="ctr"/>
          <a:lstStyle>
            <a:lvl1pPr marL="0" marR="0" indent="0" algn="r" defTabSz="914286"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329392256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Quote_A">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1067598" y="1374587"/>
            <a:ext cx="10063187" cy="3092092"/>
          </a:xfrm>
        </p:spPr>
        <p:txBody>
          <a:bodyPr anchor="ctr">
            <a:normAutofit/>
          </a:bodyPr>
          <a:lstStyle>
            <a:lvl1pPr marL="230161" indent="-230161">
              <a:lnSpc>
                <a:spcPct val="100000"/>
              </a:lnSpc>
              <a:buFontTx/>
              <a:buNone/>
              <a:defRPr sz="4400"/>
            </a:lvl1pPr>
            <a:lvl2pPr marL="457143" indent="0">
              <a:buFontTx/>
              <a:buNone/>
              <a:defRPr/>
            </a:lvl2pPr>
            <a:lvl3pPr marL="914286" indent="0">
              <a:buFontTx/>
              <a:buNone/>
              <a:defRPr/>
            </a:lvl3pPr>
            <a:lvl4pPr marL="1371430" indent="0">
              <a:buFontTx/>
              <a:buNone/>
              <a:defRPr/>
            </a:lvl4pPr>
            <a:lvl5pPr marL="1828573" indent="0">
              <a:buFontTx/>
              <a:buNone/>
              <a:defRPr/>
            </a:lvl5pPr>
          </a:lstStyle>
          <a:p>
            <a:pPr lvl="0"/>
            <a:r>
              <a:rPr lang="en-US" dirty="0" smtClean="0"/>
              <a:t>“Click to edit quote text.”</a:t>
            </a:r>
          </a:p>
        </p:txBody>
      </p:sp>
      <p:sp>
        <p:nvSpPr>
          <p:cNvPr id="7" name="Text Placeholder 6"/>
          <p:cNvSpPr>
            <a:spLocks noGrp="1"/>
          </p:cNvSpPr>
          <p:nvPr>
            <p:ph type="body" sz="quarter" idx="14" hasCustomPrompt="1"/>
          </p:nvPr>
        </p:nvSpPr>
        <p:spPr>
          <a:xfrm>
            <a:off x="1335697" y="4917151"/>
            <a:ext cx="9795091" cy="550863"/>
          </a:xfrm>
        </p:spPr>
        <p:txBody>
          <a:bodyPr/>
          <a:lstStyle>
            <a:lvl1pPr marL="0" indent="0">
              <a:buFontTx/>
              <a:buNone/>
              <a:defRPr>
                <a:solidFill>
                  <a:srgbClr val="00A4AB"/>
                </a:solidFill>
                <a:latin typeface="CiscoSans" panose="020B0503020201020303" pitchFamily="34" charset="0"/>
              </a:defRPr>
            </a:lvl1pPr>
            <a:lvl2pPr marL="457143" indent="0">
              <a:buFontTx/>
              <a:buNone/>
              <a:defRPr>
                <a:solidFill>
                  <a:srgbClr val="01929A"/>
                </a:solidFill>
                <a:latin typeface="CiscoSans" panose="020B0503020201020303" pitchFamily="34" charset="0"/>
              </a:defRPr>
            </a:lvl2pPr>
            <a:lvl3pPr marL="914286" indent="0">
              <a:buFontTx/>
              <a:buNone/>
              <a:defRPr>
                <a:solidFill>
                  <a:srgbClr val="01929A"/>
                </a:solidFill>
                <a:latin typeface="CiscoSans" panose="020B0503020201020303" pitchFamily="34" charset="0"/>
              </a:defRPr>
            </a:lvl3pPr>
            <a:lvl4pPr marL="1371430" indent="0">
              <a:buFontTx/>
              <a:buNone/>
              <a:defRPr>
                <a:solidFill>
                  <a:srgbClr val="01929A"/>
                </a:solidFill>
                <a:latin typeface="CiscoSans" panose="020B0503020201020303" pitchFamily="34" charset="0"/>
              </a:defRPr>
            </a:lvl4pPr>
            <a:lvl5pPr marL="1828573" indent="0">
              <a:buFontTx/>
              <a:buNone/>
              <a:defRPr>
                <a:solidFill>
                  <a:srgbClr val="01929A"/>
                </a:solidFill>
                <a:latin typeface="CiscoSans" panose="020B0503020201020303" pitchFamily="34" charset="0"/>
              </a:defRPr>
            </a:lvl5pPr>
          </a:lstStyle>
          <a:p>
            <a:pPr lvl="0"/>
            <a:r>
              <a:rPr lang="en-US" dirty="0" smtClean="0"/>
              <a:t>Click to edit Attribution</a:t>
            </a:r>
            <a:endParaRPr lang="en-US" dirty="0"/>
          </a:p>
        </p:txBody>
      </p:sp>
      <p:sp>
        <p:nvSpPr>
          <p:cNvPr id="8" name="Footer Placeholder 4"/>
          <p:cNvSpPr>
            <a:spLocks noGrp="1"/>
          </p:cNvSpPr>
          <p:nvPr>
            <p:ph type="ftr" sz="quarter" idx="3"/>
          </p:nvPr>
        </p:nvSpPr>
        <p:spPr>
          <a:xfrm>
            <a:off x="9034272" y="6613447"/>
            <a:ext cx="2286000" cy="228600"/>
          </a:xfrm>
          <a:prstGeom prst="rect">
            <a:avLst/>
          </a:prstGeom>
        </p:spPr>
        <p:txBody>
          <a:bodyPr vert="horz" lIns="91430" tIns="45718" rIns="91430" bIns="45718" rtlCol="0" anchor="ctr"/>
          <a:lstStyle>
            <a:lvl1pPr marL="0" marR="0" indent="0" algn="r" defTabSz="914286"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1331597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533410" y="1262754"/>
            <a:ext cx="11182351" cy="5086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809026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1_Title Slide-animated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95192" y="2811836"/>
            <a:ext cx="11068957"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347261" y="4828031"/>
            <a:ext cx="10816168" cy="384175"/>
          </a:xfrm>
          <a:prstGeom prst="rect">
            <a:avLst/>
          </a:prstGeom>
        </p:spPr>
        <p:txBody>
          <a:bodyPr lIns="121882" tIns="60941" rIns="121882" bIns="60941" anchor="b" anchorCtr="0">
            <a:noAutofit/>
          </a:bodyPr>
          <a:lstStyle>
            <a:lvl1pPr marL="0" indent="0" algn="l">
              <a:buNone/>
              <a:defRPr sz="1600" b="0" i="0">
                <a:solidFill>
                  <a:schemeClr val="tx1"/>
                </a:solidFill>
                <a:latin typeface="+mn-lt"/>
                <a:cs typeface="Arial" panose="020B0604020202020204" pitchFamily="34" charset="0"/>
              </a:defRPr>
            </a:lvl1pPr>
            <a:lvl2pPr marL="457087" indent="0" algn="ctr">
              <a:buNone/>
              <a:defRPr>
                <a:solidFill>
                  <a:schemeClr val="tx1">
                    <a:tint val="75000"/>
                  </a:schemeClr>
                </a:solidFill>
              </a:defRPr>
            </a:lvl2pPr>
            <a:lvl3pPr marL="914188" indent="0" algn="ctr">
              <a:buNone/>
              <a:defRPr>
                <a:solidFill>
                  <a:schemeClr val="tx1">
                    <a:tint val="75000"/>
                  </a:schemeClr>
                </a:solidFill>
              </a:defRPr>
            </a:lvl3pPr>
            <a:lvl4pPr marL="1371280" indent="0" algn="ctr">
              <a:buNone/>
              <a:defRPr>
                <a:solidFill>
                  <a:schemeClr val="tx1">
                    <a:tint val="75000"/>
                  </a:schemeClr>
                </a:solidFill>
              </a:defRPr>
            </a:lvl4pPr>
            <a:lvl5pPr marL="1828377" indent="0" algn="ctr">
              <a:buNone/>
              <a:defRPr>
                <a:solidFill>
                  <a:schemeClr val="tx1">
                    <a:tint val="75000"/>
                  </a:schemeClr>
                </a:solidFill>
              </a:defRPr>
            </a:lvl5pPr>
            <a:lvl6pPr marL="2285470" indent="0" algn="ctr">
              <a:buNone/>
              <a:defRPr>
                <a:solidFill>
                  <a:schemeClr val="tx1">
                    <a:tint val="75000"/>
                  </a:schemeClr>
                </a:solidFill>
              </a:defRPr>
            </a:lvl6pPr>
            <a:lvl7pPr marL="2742565" indent="0" algn="ctr">
              <a:buNone/>
              <a:defRPr>
                <a:solidFill>
                  <a:schemeClr val="tx1">
                    <a:tint val="75000"/>
                  </a:schemeClr>
                </a:solidFill>
              </a:defRPr>
            </a:lvl7pPr>
            <a:lvl8pPr marL="3199653" indent="0" algn="ctr">
              <a:buNone/>
              <a:defRPr>
                <a:solidFill>
                  <a:schemeClr val="tx1">
                    <a:tint val="75000"/>
                  </a:schemeClr>
                </a:solidFill>
              </a:defRPr>
            </a:lvl8pPr>
            <a:lvl9pPr marL="3656747"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346493" y="5164917"/>
            <a:ext cx="10816867" cy="384175"/>
          </a:xfrm>
          <a:prstGeom prst="rect">
            <a:avLst/>
          </a:prstGeom>
        </p:spPr>
        <p:txBody>
          <a:bodyPr lIns="121882" tIns="60941" rIns="121882" bIns="60941"/>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335797" y="5938238"/>
            <a:ext cx="10816867" cy="384175"/>
          </a:xfrm>
          <a:prstGeom prst="rect">
            <a:avLst/>
          </a:prstGeom>
        </p:spPr>
        <p:txBody>
          <a:bodyPr lIns="121882" tIns="60941" rIns="121882" bIns="60941"/>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336771" y="3496671"/>
            <a:ext cx="11070167" cy="398668"/>
          </a:xfrm>
          <a:prstGeom prst="rect">
            <a:avLst/>
          </a:prstGeom>
        </p:spPr>
        <p:txBody>
          <a:bodyPr lIns="121882" tIns="60941" rIns="121882" bIns="60941"/>
          <a:lstStyle>
            <a:lvl1pPr marL="0" indent="0">
              <a:buFont typeface="Arial" panose="020B0604020202020204" pitchFamily="34" charset="0"/>
              <a:buNone/>
              <a:defRPr sz="2400" baseline="0">
                <a:solidFill>
                  <a:schemeClr val="tx1"/>
                </a:solidFill>
                <a:latin typeface="+mj-lt"/>
              </a:defRPr>
            </a:lvl1pPr>
            <a:lvl2pPr marL="406327" indent="0">
              <a:buNone/>
              <a:defRPr/>
            </a:lvl2pPr>
            <a:lvl3pPr marL="569804" indent="0">
              <a:buNone/>
              <a:defRPr/>
            </a:lvl3pPr>
            <a:lvl4pPr marL="688843" indent="0">
              <a:buNone/>
              <a:defRPr/>
            </a:lvl4pPr>
            <a:lvl5pPr marL="801535" indent="0">
              <a:buNone/>
              <a:defRPr/>
            </a:lvl5pPr>
          </a:lstStyle>
          <a:p>
            <a:pPr lvl="0"/>
            <a:r>
              <a:rPr lang="en-GB" dirty="0" smtClean="0"/>
              <a:t>Subhead goes here</a:t>
            </a:r>
            <a:endParaRPr lang="en-GB" dirty="0"/>
          </a:p>
        </p:txBody>
      </p:sp>
      <p:cxnSp>
        <p:nvCxnSpPr>
          <p:cNvPr id="27" name="Straight Connector 26"/>
          <p:cNvCxnSpPr/>
          <p:nvPr userDrawn="1"/>
        </p:nvCxnSpPr>
        <p:spPr>
          <a:xfrm>
            <a:off x="0" y="6743700"/>
            <a:ext cx="12192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380230" y="410501"/>
            <a:ext cx="1150319" cy="613107"/>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609399"/>
              <a:endParaRPr lang="en-US" sz="2400">
                <a:solidFill>
                  <a:srgbClr val="FFFFFF"/>
                </a:solidFill>
                <a:latin typeface="Arial"/>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609399"/>
              <a:endParaRPr lang="en-US" sz="2400">
                <a:solidFill>
                  <a:srgbClr val="FFFFFF"/>
                </a:solidFill>
                <a:latin typeface="Arial"/>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609399"/>
              <a:endParaRPr lang="en-US" sz="2400">
                <a:solidFill>
                  <a:srgbClr val="FFFFFF"/>
                </a:solidFill>
                <a:latin typeface="Arial"/>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609399"/>
              <a:endParaRPr lang="en-US" sz="2400">
                <a:solidFill>
                  <a:srgbClr val="FFFFFF"/>
                </a:solidFill>
                <a:latin typeface="Arial"/>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609399"/>
              <a:endParaRPr lang="en-US" sz="2400">
                <a:solidFill>
                  <a:srgbClr val="FFFFFF"/>
                </a:solidFill>
                <a:latin typeface="Arial"/>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609399"/>
              <a:endParaRPr lang="en-US" sz="2400">
                <a:solidFill>
                  <a:srgbClr val="FFFFFF"/>
                </a:solidFill>
                <a:latin typeface="Arial"/>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609399"/>
              <a:endParaRPr lang="en-US" sz="2400">
                <a:solidFill>
                  <a:srgbClr val="FFFFFF"/>
                </a:solidFill>
                <a:latin typeface="Arial"/>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609399"/>
              <a:endParaRPr lang="en-US" sz="2400">
                <a:solidFill>
                  <a:srgbClr val="FFFFFF"/>
                </a:solidFill>
                <a:latin typeface="Arial"/>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609399"/>
              <a:endParaRPr lang="en-US" sz="2400">
                <a:solidFill>
                  <a:srgbClr val="FFFFFF"/>
                </a:solidFill>
                <a:latin typeface="Arial"/>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609399"/>
              <a:endParaRPr lang="en-US" sz="2400">
                <a:solidFill>
                  <a:srgbClr val="FFFFFF"/>
                </a:solidFill>
                <a:latin typeface="Arial"/>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609399"/>
              <a:endParaRPr lang="en-US" sz="2400">
                <a:solidFill>
                  <a:srgbClr val="FFFFFF"/>
                </a:solidFill>
                <a:latin typeface="Arial"/>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609399"/>
              <a:endParaRPr lang="en-US" sz="2400">
                <a:solidFill>
                  <a:srgbClr val="FFFFFF"/>
                </a:solidFill>
                <a:latin typeface="Arial"/>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609399"/>
              <a:endParaRPr lang="en-US" sz="2400">
                <a:solidFill>
                  <a:srgbClr val="FFFFFF"/>
                </a:solidFill>
                <a:latin typeface="Arial"/>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609399"/>
              <a:endParaRPr lang="en-US" sz="2400">
                <a:solidFill>
                  <a:srgbClr val="FFFFFF"/>
                </a:solidFill>
                <a:latin typeface="Arial"/>
              </a:endParaRPr>
            </a:p>
          </p:txBody>
        </p:sp>
      </p:grpSp>
    </p:spTree>
    <p:extLst>
      <p:ext uri="{BB962C8B-B14F-4D97-AF65-F5344CB8AC3E}">
        <p14:creationId xmlns:p14="http://schemas.microsoft.com/office/powerpoint/2010/main" val="351026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2_Title Slide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95192" y="2811836"/>
            <a:ext cx="11068957"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347261" y="4828031"/>
            <a:ext cx="10816168" cy="384175"/>
          </a:xfrm>
          <a:prstGeom prst="rect">
            <a:avLst/>
          </a:prstGeom>
        </p:spPr>
        <p:txBody>
          <a:bodyPr lIns="121882" tIns="60941" rIns="121882" bIns="60941" anchor="b" anchorCtr="0">
            <a:noAutofit/>
          </a:bodyPr>
          <a:lstStyle>
            <a:lvl1pPr marL="0" indent="0" algn="l">
              <a:buNone/>
              <a:defRPr sz="1600" b="0" i="0">
                <a:solidFill>
                  <a:schemeClr val="tx1"/>
                </a:solidFill>
                <a:latin typeface="+mn-lt"/>
                <a:cs typeface="Arial" panose="020B0604020202020204" pitchFamily="34" charset="0"/>
              </a:defRPr>
            </a:lvl1pPr>
            <a:lvl2pPr marL="457087" indent="0" algn="ctr">
              <a:buNone/>
              <a:defRPr>
                <a:solidFill>
                  <a:schemeClr val="tx1">
                    <a:tint val="75000"/>
                  </a:schemeClr>
                </a:solidFill>
              </a:defRPr>
            </a:lvl2pPr>
            <a:lvl3pPr marL="914188" indent="0" algn="ctr">
              <a:buNone/>
              <a:defRPr>
                <a:solidFill>
                  <a:schemeClr val="tx1">
                    <a:tint val="75000"/>
                  </a:schemeClr>
                </a:solidFill>
              </a:defRPr>
            </a:lvl3pPr>
            <a:lvl4pPr marL="1371280" indent="0" algn="ctr">
              <a:buNone/>
              <a:defRPr>
                <a:solidFill>
                  <a:schemeClr val="tx1">
                    <a:tint val="75000"/>
                  </a:schemeClr>
                </a:solidFill>
              </a:defRPr>
            </a:lvl4pPr>
            <a:lvl5pPr marL="1828377" indent="0" algn="ctr">
              <a:buNone/>
              <a:defRPr>
                <a:solidFill>
                  <a:schemeClr val="tx1">
                    <a:tint val="75000"/>
                  </a:schemeClr>
                </a:solidFill>
              </a:defRPr>
            </a:lvl5pPr>
            <a:lvl6pPr marL="2285470" indent="0" algn="ctr">
              <a:buNone/>
              <a:defRPr>
                <a:solidFill>
                  <a:schemeClr val="tx1">
                    <a:tint val="75000"/>
                  </a:schemeClr>
                </a:solidFill>
              </a:defRPr>
            </a:lvl6pPr>
            <a:lvl7pPr marL="2742565" indent="0" algn="ctr">
              <a:buNone/>
              <a:defRPr>
                <a:solidFill>
                  <a:schemeClr val="tx1">
                    <a:tint val="75000"/>
                  </a:schemeClr>
                </a:solidFill>
              </a:defRPr>
            </a:lvl7pPr>
            <a:lvl8pPr marL="3199653" indent="0" algn="ctr">
              <a:buNone/>
              <a:defRPr>
                <a:solidFill>
                  <a:schemeClr val="tx1">
                    <a:tint val="75000"/>
                  </a:schemeClr>
                </a:solidFill>
              </a:defRPr>
            </a:lvl8pPr>
            <a:lvl9pPr marL="3656747"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346493" y="5164917"/>
            <a:ext cx="10816867" cy="384175"/>
          </a:xfrm>
          <a:prstGeom prst="rect">
            <a:avLst/>
          </a:prstGeom>
        </p:spPr>
        <p:txBody>
          <a:bodyPr lIns="121882" tIns="60941" rIns="121882" bIns="60941"/>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335797" y="5938238"/>
            <a:ext cx="10816867" cy="384175"/>
          </a:xfrm>
          <a:prstGeom prst="rect">
            <a:avLst/>
          </a:prstGeom>
        </p:spPr>
        <p:txBody>
          <a:bodyPr lIns="121882" tIns="60941" rIns="121882" bIns="60941"/>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336771" y="3496671"/>
            <a:ext cx="11070167" cy="398668"/>
          </a:xfrm>
          <a:prstGeom prst="rect">
            <a:avLst/>
          </a:prstGeom>
        </p:spPr>
        <p:txBody>
          <a:bodyPr lIns="121882" tIns="60941" rIns="121882" bIns="60941"/>
          <a:lstStyle>
            <a:lvl1pPr marL="0" indent="0">
              <a:buFont typeface="Arial" panose="020B0604020202020204" pitchFamily="34" charset="0"/>
              <a:buNone/>
              <a:defRPr sz="2400" baseline="0">
                <a:solidFill>
                  <a:schemeClr val="tx1"/>
                </a:solidFill>
                <a:latin typeface="+mj-lt"/>
              </a:defRPr>
            </a:lvl1pPr>
            <a:lvl2pPr marL="406327" indent="0">
              <a:buNone/>
              <a:defRPr/>
            </a:lvl2pPr>
            <a:lvl3pPr marL="569804" indent="0">
              <a:buNone/>
              <a:defRPr/>
            </a:lvl3pPr>
            <a:lvl4pPr marL="688843" indent="0">
              <a:buNone/>
              <a:defRPr/>
            </a:lvl4pPr>
            <a:lvl5pPr marL="801535" indent="0">
              <a:buNone/>
              <a:defRPr/>
            </a:lvl5pPr>
          </a:lstStyle>
          <a:p>
            <a:pPr lvl="0"/>
            <a:r>
              <a:rPr lang="en-GB" dirty="0" smtClean="0"/>
              <a:t>Subhead goes here</a:t>
            </a:r>
            <a:endParaRPr lang="en-GB" dirty="0"/>
          </a:p>
        </p:txBody>
      </p:sp>
      <p:cxnSp>
        <p:nvCxnSpPr>
          <p:cNvPr id="27" name="Straight Connector 26"/>
          <p:cNvCxnSpPr/>
          <p:nvPr userDrawn="1"/>
        </p:nvCxnSpPr>
        <p:spPr>
          <a:xfrm>
            <a:off x="0" y="6743700"/>
            <a:ext cx="12192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380230" y="410501"/>
            <a:ext cx="1150319" cy="613107"/>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609399"/>
              <a:endParaRPr lang="en-US" sz="2400">
                <a:solidFill>
                  <a:srgbClr val="FFFFFF"/>
                </a:solidFill>
                <a:latin typeface="Arial"/>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609399"/>
              <a:endParaRPr lang="en-US" sz="2400">
                <a:solidFill>
                  <a:srgbClr val="FFFFFF"/>
                </a:solidFill>
                <a:latin typeface="Arial"/>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609399"/>
              <a:endParaRPr lang="en-US" sz="2400">
                <a:solidFill>
                  <a:srgbClr val="FFFFFF"/>
                </a:solidFill>
                <a:latin typeface="Arial"/>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609399"/>
              <a:endParaRPr lang="en-US" sz="2400">
                <a:solidFill>
                  <a:srgbClr val="FFFFFF"/>
                </a:solidFill>
                <a:latin typeface="Arial"/>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609399"/>
              <a:endParaRPr lang="en-US" sz="2400">
                <a:solidFill>
                  <a:srgbClr val="FFFFFF"/>
                </a:solidFill>
                <a:latin typeface="Arial"/>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609399"/>
              <a:endParaRPr lang="en-US" sz="2400">
                <a:solidFill>
                  <a:srgbClr val="FFFFFF"/>
                </a:solidFill>
                <a:latin typeface="Arial"/>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609399"/>
              <a:endParaRPr lang="en-US" sz="2400">
                <a:solidFill>
                  <a:srgbClr val="FFFFFF"/>
                </a:solidFill>
                <a:latin typeface="Arial"/>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609399"/>
              <a:endParaRPr lang="en-US" sz="2400">
                <a:solidFill>
                  <a:srgbClr val="FFFFFF"/>
                </a:solidFill>
                <a:latin typeface="Arial"/>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609399"/>
              <a:endParaRPr lang="en-US" sz="2400">
                <a:solidFill>
                  <a:srgbClr val="FFFFFF"/>
                </a:solidFill>
                <a:latin typeface="Arial"/>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609399"/>
              <a:endParaRPr lang="en-US" sz="2400">
                <a:solidFill>
                  <a:srgbClr val="FFFFFF"/>
                </a:solidFill>
                <a:latin typeface="Arial"/>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609399"/>
              <a:endParaRPr lang="en-US" sz="2400">
                <a:solidFill>
                  <a:srgbClr val="FFFFFF"/>
                </a:solidFill>
                <a:latin typeface="Arial"/>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609399"/>
              <a:endParaRPr lang="en-US" sz="2400">
                <a:solidFill>
                  <a:srgbClr val="FFFFFF"/>
                </a:solidFill>
                <a:latin typeface="Arial"/>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609399"/>
              <a:endParaRPr lang="en-US" sz="2400">
                <a:solidFill>
                  <a:srgbClr val="FFFFFF"/>
                </a:solidFill>
                <a:latin typeface="Arial"/>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609399"/>
              <a:endParaRPr lang="en-US" sz="2400">
                <a:solidFill>
                  <a:srgbClr val="FFFFFF"/>
                </a:solidFill>
                <a:latin typeface="Arial"/>
              </a:endParaRPr>
            </a:p>
          </p:txBody>
        </p:sp>
      </p:grpSp>
    </p:spTree>
    <p:extLst>
      <p:ext uri="{BB962C8B-B14F-4D97-AF65-F5344CB8AC3E}">
        <p14:creationId xmlns:p14="http://schemas.microsoft.com/office/powerpoint/2010/main" val="2892262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45496" y="-551"/>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348673" y="1600218"/>
            <a:ext cx="11546635" cy="4525433"/>
          </a:xfrm>
          <a:prstGeom prst="rect">
            <a:avLst/>
          </a:prstGeom>
        </p:spPr>
        <p:txBody>
          <a:bodyPr lIns="121877" tIns="60940" rIns="121877" bIns="60940">
            <a:noAutofit/>
          </a:bodyPr>
          <a:lstStyle>
            <a:lvl1pPr marL="380862" marR="0" indent="-380862" algn="ctr" defTabSz="609371" rtl="0" eaLnBrk="1" fontAlgn="auto" latinLnBrk="0" hangingPunct="1">
              <a:lnSpc>
                <a:spcPct val="100000"/>
              </a:lnSpc>
              <a:spcBef>
                <a:spcPct val="20000"/>
              </a:spcBef>
              <a:spcAft>
                <a:spcPts val="0"/>
              </a:spcAft>
              <a:buClrTx/>
              <a:buSzTx/>
              <a:buFont typeface="Arial"/>
              <a:buNone/>
              <a:tabLst/>
              <a:defRPr sz="2700" b="0" i="0" baseline="0">
                <a:solidFill>
                  <a:schemeClr val="tx2"/>
                </a:solidFill>
                <a:latin typeface="+mn-lt"/>
                <a:cs typeface="CiscoSans ExtraLight"/>
              </a:defRPr>
            </a:lvl1pPr>
          </a:lstStyle>
          <a:p>
            <a:pPr marL="0" marR="0" lvl="0" indent="0" algn="l" defTabSz="609371"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Tree>
    <p:extLst>
      <p:ext uri="{BB962C8B-B14F-4D97-AF65-F5344CB8AC3E}">
        <p14:creationId xmlns:p14="http://schemas.microsoft.com/office/powerpoint/2010/main" val="769497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68666" y="4279407"/>
            <a:ext cx="6246489" cy="384175"/>
          </a:xfrm>
          <a:prstGeom prst="rect">
            <a:avLst/>
          </a:prstGeom>
        </p:spPr>
        <p:txBody>
          <a:bodyPr vert="horz" lIns="91424" tIns="45718" rIns="91424" bIns="45718" rtlCol="0">
            <a:noAutofit/>
          </a:bodyPr>
          <a:lstStyle>
            <a:lvl1pPr marL="0" indent="0" algn="l" defTabSz="914225" rtl="0" eaLnBrk="1" latinLnBrk="0" hangingPunct="1">
              <a:lnSpc>
                <a:spcPct val="95000"/>
              </a:lnSpc>
              <a:spcBef>
                <a:spcPts val="1440"/>
              </a:spcBef>
              <a:buClr>
                <a:srgbClr val="92D050"/>
              </a:buClr>
              <a:buSzPct val="90000"/>
              <a:buFont typeface="Arial" pitchFamily="34" charset="0"/>
              <a:buNone/>
              <a:tabLst/>
              <a:defRPr lang="en-US" sz="2400" kern="1200" dirty="0">
                <a:solidFill>
                  <a:schemeClr val="tx2"/>
                </a:solidFill>
                <a:latin typeface="+mj-lt"/>
                <a:ea typeface="+mn-ea"/>
                <a:cs typeface="+mn-cs"/>
              </a:defRPr>
            </a:lvl1pPr>
            <a:lvl2pPr marL="457107" indent="0" algn="ctr">
              <a:buNone/>
              <a:defRPr>
                <a:solidFill>
                  <a:schemeClr val="tx1">
                    <a:tint val="75000"/>
                  </a:schemeClr>
                </a:solidFill>
              </a:defRPr>
            </a:lvl2pPr>
            <a:lvl3pPr marL="914225" indent="0" algn="ctr">
              <a:buNone/>
              <a:defRPr>
                <a:solidFill>
                  <a:schemeClr val="tx1">
                    <a:tint val="75000"/>
                  </a:schemeClr>
                </a:solidFill>
              </a:defRPr>
            </a:lvl3pPr>
            <a:lvl4pPr marL="1371338" indent="0" algn="ctr">
              <a:buNone/>
              <a:defRPr>
                <a:solidFill>
                  <a:schemeClr val="tx1">
                    <a:tint val="75000"/>
                  </a:schemeClr>
                </a:solidFill>
              </a:defRPr>
            </a:lvl4pPr>
            <a:lvl5pPr marL="1828453" indent="0" algn="ctr">
              <a:buNone/>
              <a:defRPr>
                <a:solidFill>
                  <a:schemeClr val="tx1">
                    <a:tint val="75000"/>
                  </a:schemeClr>
                </a:solidFill>
              </a:defRPr>
            </a:lvl5pPr>
            <a:lvl6pPr marL="2285566" indent="0" algn="ctr">
              <a:buNone/>
              <a:defRPr>
                <a:solidFill>
                  <a:schemeClr val="tx1">
                    <a:tint val="75000"/>
                  </a:schemeClr>
                </a:solidFill>
              </a:defRPr>
            </a:lvl6pPr>
            <a:lvl7pPr marL="2742678" indent="0" algn="ctr">
              <a:buNone/>
              <a:defRPr>
                <a:solidFill>
                  <a:schemeClr val="tx1">
                    <a:tint val="75000"/>
                  </a:schemeClr>
                </a:solidFill>
              </a:defRPr>
            </a:lvl7pPr>
            <a:lvl8pPr marL="3199787" indent="0" algn="ctr">
              <a:buNone/>
              <a:defRPr>
                <a:solidFill>
                  <a:schemeClr val="tx1">
                    <a:tint val="75000"/>
                  </a:schemeClr>
                </a:solidFill>
              </a:defRPr>
            </a:lvl8pPr>
            <a:lvl9pPr marL="3656899" indent="0" algn="ctr">
              <a:buNone/>
              <a:defRPr>
                <a:solidFill>
                  <a:schemeClr val="tx1">
                    <a:tint val="75000"/>
                  </a:schemeClr>
                </a:solidFill>
              </a:defRPr>
            </a:lvl9pPr>
          </a:lstStyle>
          <a:p>
            <a:pPr marL="0" lvl="0" indent="0" algn="l" defTabSz="914225"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sp>
        <p:nvSpPr>
          <p:cNvPr id="27" name="Rectangle 3"/>
          <p:cNvSpPr>
            <a:spLocks noChangeArrowheads="1"/>
          </p:cNvSpPr>
          <p:nvPr/>
        </p:nvSpPr>
        <p:spPr bwMode="white">
          <a:xfrm>
            <a:off x="0" y="0"/>
            <a:ext cx="12192000" cy="177800"/>
          </a:xfrm>
          <a:prstGeom prst="rect">
            <a:avLst/>
          </a:prstGeom>
          <a:solidFill>
            <a:schemeClr val="bg2"/>
          </a:solidFill>
          <a:ln w="25400" algn="ctr">
            <a:noFill/>
            <a:miter lim="800000"/>
            <a:headEnd/>
            <a:tailEnd/>
          </a:ln>
          <a:effectLst/>
        </p:spPr>
        <p:txBody>
          <a:bodyPr wrap="none" lIns="91424" tIns="45718" rIns="91424" bIns="45718" anchor="ctr"/>
          <a:lstStyle/>
          <a:p>
            <a:pPr defTabSz="609399"/>
            <a:endParaRPr lang="en-US" sz="2400">
              <a:solidFill>
                <a:srgbClr val="000000"/>
              </a:solidFill>
              <a:latin typeface="Arial"/>
            </a:endParaRPr>
          </a:p>
        </p:txBody>
      </p:sp>
      <p:sp>
        <p:nvSpPr>
          <p:cNvPr id="2" name="Title 1"/>
          <p:cNvSpPr>
            <a:spLocks noGrp="1"/>
          </p:cNvSpPr>
          <p:nvPr>
            <p:ph type="ctrTitle" hasCustomPrompt="1"/>
          </p:nvPr>
        </p:nvSpPr>
        <p:spPr>
          <a:xfrm>
            <a:off x="331746" y="3282704"/>
            <a:ext cx="6283409" cy="1022351"/>
          </a:xfrm>
        </p:spPr>
        <p:txBody>
          <a:bodyPr vert="horz" lIns="82279" tIns="45718" rIns="82279" bIns="45718" rtlCol="0" anchor="b" anchorCtr="0">
            <a:noAutofit/>
          </a:bodyPr>
          <a:lstStyle>
            <a:lvl1pPr marL="0" indent="0" algn="l" defTabSz="914225" rtl="0" eaLnBrk="1" latinLnBrk="0" hangingPunct="1">
              <a:lnSpc>
                <a:spcPct val="80000"/>
              </a:lnSpc>
              <a:spcBef>
                <a:spcPct val="0"/>
              </a:spcBef>
              <a:buClr>
                <a:schemeClr val="tx1"/>
              </a:buClr>
              <a:buFont typeface="Ciscolight" pitchFamily="2" charset="0"/>
              <a:buNone/>
              <a:defRPr lang="en-US" sz="6000" b="0" kern="1200" spc="0" baseline="0" dirty="0">
                <a:gradFill>
                  <a:gsLst>
                    <a:gs pos="0">
                      <a:schemeClr val="accent1"/>
                    </a:gs>
                    <a:gs pos="77000">
                      <a:srgbClr val="01BBBB"/>
                    </a:gs>
                    <a:gs pos="100000">
                      <a:schemeClr val="accent6"/>
                    </a:gs>
                  </a:gsLst>
                  <a:lin ang="1200000" scaled="0"/>
                </a:gradFill>
                <a:latin typeface="+mj-lt"/>
                <a:ea typeface="+mj-ea"/>
                <a:cs typeface="+mj-cs"/>
              </a:defRPr>
            </a:lvl1pPr>
          </a:lstStyle>
          <a:p>
            <a:r>
              <a:rPr lang="en-US" dirty="0" smtClean="0"/>
              <a:t>Demo Title</a:t>
            </a:r>
            <a:endParaRPr lang="en-US" dirty="0"/>
          </a:p>
        </p:txBody>
      </p:sp>
      <p:sp>
        <p:nvSpPr>
          <p:cNvPr id="49" name="Rectangle 3"/>
          <p:cNvSpPr>
            <a:spLocks noChangeArrowheads="1"/>
          </p:cNvSpPr>
          <p:nvPr/>
        </p:nvSpPr>
        <p:spPr bwMode="hidden">
          <a:xfrm>
            <a:off x="0" y="0"/>
            <a:ext cx="12192000" cy="177800"/>
          </a:xfrm>
          <a:prstGeom prst="rect">
            <a:avLst/>
          </a:prstGeom>
          <a:solidFill>
            <a:schemeClr val="bg2"/>
          </a:solidFill>
          <a:ln w="25400" algn="ctr">
            <a:noFill/>
            <a:miter lim="800000"/>
            <a:headEnd/>
            <a:tailEnd/>
          </a:ln>
          <a:effectLst/>
        </p:spPr>
        <p:txBody>
          <a:bodyPr wrap="none" lIns="91424" tIns="45718" rIns="91424" bIns="45718" anchor="ctr"/>
          <a:lstStyle/>
          <a:p>
            <a:pPr defTabSz="609399"/>
            <a:endParaRPr lang="en-US" sz="2400">
              <a:solidFill>
                <a:srgbClr val="000000"/>
              </a:solidFill>
              <a:latin typeface="Arial"/>
            </a:endParaRPr>
          </a:p>
        </p:txBody>
      </p:sp>
      <p:sp>
        <p:nvSpPr>
          <p:cNvPr id="31" name="Picture Placeholder 30"/>
          <p:cNvSpPr>
            <a:spLocks noGrp="1"/>
          </p:cNvSpPr>
          <p:nvPr>
            <p:ph type="pic" sz="quarter" idx="10" hasCustomPrompt="1"/>
          </p:nvPr>
        </p:nvSpPr>
        <p:spPr>
          <a:xfrm>
            <a:off x="7387175" y="1917701"/>
            <a:ext cx="3568700" cy="2889251"/>
          </a:xfrm>
          <a:prstGeom prst="rect">
            <a:avLst/>
          </a:prstGeom>
        </p:spPr>
        <p:txBody>
          <a:bodyPr lIns="121882" tIns="60941" rIns="121882" bIns="60941" anchor="ctr" anchorCtr="1"/>
          <a:lstStyle>
            <a:lvl1pPr marL="0" indent="0" algn="ctr">
              <a:buNone/>
              <a:defRPr>
                <a:solidFill>
                  <a:schemeClr val="tx2"/>
                </a:solidFill>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159517400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P spid="2" grpId="0"/>
      <p:bldP spid="31" grpId="0"/>
    </p:bld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27" name="Rectangle 3"/>
          <p:cNvSpPr>
            <a:spLocks noChangeArrowheads="1"/>
          </p:cNvSpPr>
          <p:nvPr userDrawn="1"/>
        </p:nvSpPr>
        <p:spPr bwMode="white">
          <a:xfrm>
            <a:off x="0" y="0"/>
            <a:ext cx="12192000" cy="177800"/>
          </a:xfrm>
          <a:prstGeom prst="rect">
            <a:avLst/>
          </a:prstGeom>
          <a:solidFill>
            <a:schemeClr val="bg2"/>
          </a:solidFill>
          <a:ln w="25400" algn="ctr">
            <a:noFill/>
            <a:miter lim="800000"/>
            <a:headEnd/>
            <a:tailEnd/>
          </a:ln>
          <a:effectLst/>
        </p:spPr>
        <p:txBody>
          <a:bodyPr wrap="none" lIns="91420" tIns="45718" rIns="91420" bIns="45718" anchor="ctr"/>
          <a:lstStyle/>
          <a:p>
            <a:pPr defTabSz="609399"/>
            <a:endParaRPr lang="en-US" sz="2400">
              <a:solidFill>
                <a:srgbClr val="000000"/>
              </a:solidFill>
              <a:latin typeface="Arial"/>
            </a:endParaRPr>
          </a:p>
        </p:txBody>
      </p:sp>
      <p:sp>
        <p:nvSpPr>
          <p:cNvPr id="47" name="Rectangle 3"/>
          <p:cNvSpPr>
            <a:spLocks noChangeArrowheads="1"/>
          </p:cNvSpPr>
          <p:nvPr userDrawn="1"/>
        </p:nvSpPr>
        <p:spPr bwMode="hidden">
          <a:xfrm>
            <a:off x="0" y="0"/>
            <a:ext cx="12192000" cy="177800"/>
          </a:xfrm>
          <a:prstGeom prst="rect">
            <a:avLst/>
          </a:prstGeom>
          <a:solidFill>
            <a:schemeClr val="bg2"/>
          </a:solidFill>
          <a:ln w="25400" algn="ctr">
            <a:noFill/>
            <a:miter lim="800000"/>
            <a:headEnd/>
            <a:tailEnd/>
          </a:ln>
          <a:effectLst/>
        </p:spPr>
        <p:txBody>
          <a:bodyPr wrap="none" lIns="91420" tIns="45718" rIns="91420" bIns="45718" anchor="ctr"/>
          <a:lstStyle/>
          <a:p>
            <a:pPr defTabSz="609399"/>
            <a:endParaRPr lang="en-US" sz="2400">
              <a:solidFill>
                <a:srgbClr val="000000"/>
              </a:solidFill>
              <a:latin typeface="Arial"/>
            </a:endParaRPr>
          </a:p>
        </p:txBody>
      </p:sp>
      <p:sp>
        <p:nvSpPr>
          <p:cNvPr id="5" name="Title 1"/>
          <p:cNvSpPr>
            <a:spLocks noGrp="1"/>
          </p:cNvSpPr>
          <p:nvPr>
            <p:ph type="ctrTitle" hasCustomPrompt="1"/>
          </p:nvPr>
        </p:nvSpPr>
        <p:spPr>
          <a:xfrm>
            <a:off x="327276" y="762101"/>
            <a:ext cx="11068957" cy="3426595"/>
          </a:xfrm>
          <a:prstGeom prst="rect">
            <a:avLst/>
          </a:prstGeom>
        </p:spPr>
        <p:txBody>
          <a:bodyPr anchor="b" anchorCtr="0">
            <a:noAutofit/>
          </a:bodyPr>
          <a:lstStyle>
            <a:lvl1pPr marL="0" indent="0" algn="l">
              <a:lnSpc>
                <a:spcPct val="90000"/>
              </a:lnSpc>
              <a:buFont typeface="Arial" panose="020B0604020202020204" pitchFamily="34" charset="0"/>
              <a:buNone/>
              <a:defRPr sz="6000" b="0" i="0" spc="0" baseline="0">
                <a:gradFill>
                  <a:gsLst>
                    <a:gs pos="0">
                      <a:schemeClr val="accent1"/>
                    </a:gs>
                    <a:gs pos="100000">
                      <a:srgbClr val="01BBBB"/>
                    </a:gs>
                  </a:gsLst>
                  <a:lin ang="1200000" scaled="0"/>
                </a:gradFill>
                <a:latin typeface="+mj-lt"/>
                <a:cs typeface="CiscoSans Thin"/>
              </a:defRPr>
            </a:lvl1pPr>
          </a:lstStyle>
          <a:p>
            <a:r>
              <a:rPr lang="en-US" dirty="0" smtClean="0"/>
              <a:t>Section Title Goes Here</a:t>
            </a:r>
            <a:endParaRPr lang="en-US" dirty="0"/>
          </a:p>
        </p:txBody>
      </p:sp>
    </p:spTree>
    <p:extLst>
      <p:ext uri="{BB962C8B-B14F-4D97-AF65-F5344CB8AC3E}">
        <p14:creationId xmlns:p14="http://schemas.microsoft.com/office/powerpoint/2010/main" val="415098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45489" y="404085"/>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348665" y="1600214"/>
            <a:ext cx="11546635" cy="4525433"/>
          </a:xfrm>
          <a:prstGeom prst="rect">
            <a:avLst/>
          </a:prstGeom>
        </p:spPr>
        <p:txBody>
          <a:bodyPr lIns="121882" tIns="60941" rIns="121882" bIns="60941">
            <a:noAutofit/>
          </a:bodyPr>
          <a:lstStyle>
            <a:lvl1pPr marL="380877" marR="0" indent="-380877" algn="ctr" defTabSz="609399" rtl="0" eaLnBrk="1" fontAlgn="auto" latinLnBrk="0" hangingPunct="1">
              <a:lnSpc>
                <a:spcPct val="100000"/>
              </a:lnSpc>
              <a:spcBef>
                <a:spcPct val="20000"/>
              </a:spcBef>
              <a:spcAft>
                <a:spcPts val="0"/>
              </a:spcAft>
              <a:buClrTx/>
              <a:buSzTx/>
              <a:buFont typeface="Arial"/>
              <a:buNone/>
              <a:tabLst/>
              <a:defRPr sz="2700" b="0" i="0" baseline="0">
                <a:solidFill>
                  <a:schemeClr val="tx2"/>
                </a:solidFill>
                <a:latin typeface="+mn-lt"/>
                <a:cs typeface="CiscoSans ExtraLight"/>
              </a:defRPr>
            </a:lvl1pPr>
          </a:lstStyle>
          <a:p>
            <a:pPr marL="0" marR="0" lvl="0" indent="0" algn="l" defTabSz="609399"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Tree>
    <p:extLst>
      <p:ext uri="{BB962C8B-B14F-4D97-AF65-F5344CB8AC3E}">
        <p14:creationId xmlns:p14="http://schemas.microsoft.com/office/powerpoint/2010/main" val="3714768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27275" y="1666619"/>
            <a:ext cx="11443668" cy="4354712"/>
          </a:xfrm>
          <a:prstGeom prst="rect">
            <a:avLst/>
          </a:prstGeom>
        </p:spPr>
        <p:txBody>
          <a:bodyPr lIns="121882" tIns="60941" rIns="121882" bIns="60941">
            <a:noAutofit/>
          </a:bodyPr>
          <a:lstStyle>
            <a:lvl1pPr marL="374528" indent="-298351">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77118" indent="-287767">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996634" indent="-228529">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214574" indent="-228529">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443099" indent="-224296">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ctrTitle" hasCustomPrompt="1"/>
          </p:nvPr>
        </p:nvSpPr>
        <p:spPr>
          <a:xfrm>
            <a:off x="346322" y="404085"/>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56956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346322" y="404085"/>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Title Goes Here</a:t>
            </a:r>
            <a:endParaRPr lang="en-US" dirty="0"/>
          </a:p>
        </p:txBody>
      </p:sp>
      <p:sp>
        <p:nvSpPr>
          <p:cNvPr id="6" name="Text Placeholder 3"/>
          <p:cNvSpPr>
            <a:spLocks noGrp="1"/>
          </p:cNvSpPr>
          <p:nvPr>
            <p:ph type="body" sz="quarter" idx="10"/>
          </p:nvPr>
        </p:nvSpPr>
        <p:spPr>
          <a:xfrm>
            <a:off x="327276" y="1666619"/>
            <a:ext cx="5559509" cy="4354712"/>
          </a:xfrm>
          <a:prstGeom prst="rect">
            <a:avLst/>
          </a:prstGeom>
        </p:spPr>
        <p:txBody>
          <a:bodyPr lIns="121882" tIns="60941" rIns="121882" bIns="60941">
            <a:noAutofit/>
          </a:bodyPr>
          <a:lstStyle>
            <a:lvl1pPr marL="304700" indent="-228529">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09399" indent="-287767">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837934" indent="-228529">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066453" indent="-228529">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294981" indent="-228529">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3"/>
          <p:cNvSpPr>
            <a:spLocks noGrp="1"/>
          </p:cNvSpPr>
          <p:nvPr>
            <p:ph type="body" sz="quarter" idx="11"/>
          </p:nvPr>
        </p:nvSpPr>
        <p:spPr>
          <a:xfrm>
            <a:off x="6187992" y="1666619"/>
            <a:ext cx="5559509" cy="4354712"/>
          </a:xfrm>
          <a:prstGeom prst="rect">
            <a:avLst/>
          </a:prstGeom>
        </p:spPr>
        <p:txBody>
          <a:bodyPr lIns="121882" tIns="60941" rIns="121882" bIns="60941">
            <a:noAutofit/>
          </a:bodyPr>
          <a:lstStyle>
            <a:lvl1pPr marL="304700" indent="-228529">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09399" indent="-287767">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837934" indent="-228529">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066453" indent="-228529">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294981" indent="-228529">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5535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Bullet_Heavy Text">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346322" y="404085"/>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Title Goes Here</a:t>
            </a:r>
            <a:endParaRPr lang="en-US" dirty="0"/>
          </a:p>
        </p:txBody>
      </p:sp>
      <p:sp>
        <p:nvSpPr>
          <p:cNvPr id="9" name="Text Placeholder 3"/>
          <p:cNvSpPr>
            <a:spLocks noGrp="1"/>
          </p:cNvSpPr>
          <p:nvPr>
            <p:ph type="body" sz="quarter" idx="11" hasCustomPrompt="1"/>
          </p:nvPr>
        </p:nvSpPr>
        <p:spPr>
          <a:xfrm>
            <a:off x="327276" y="1666619"/>
            <a:ext cx="5559509" cy="4354712"/>
          </a:xfrm>
          <a:prstGeom prst="rect">
            <a:avLst/>
          </a:prstGeom>
        </p:spPr>
        <p:txBody>
          <a:bodyPr lIns="121882" tIns="60941" rIns="121882" bIns="60941">
            <a:noAutofit/>
          </a:bodyPr>
          <a:lstStyle>
            <a:lvl1pPr marL="311048" indent="-228529">
              <a:lnSpc>
                <a:spcPct val="95000"/>
              </a:lnSpc>
              <a:spcBef>
                <a:spcPts val="1480"/>
              </a:spcBef>
              <a:buClr>
                <a:schemeClr val="tx2"/>
              </a:buClr>
              <a:buSzPct val="80000"/>
              <a:buFont typeface="Wingdings" panose="05000000000000000000" pitchFamily="2" charset="2"/>
              <a:buChar char="§"/>
              <a:defRPr sz="1900" b="0" i="0">
                <a:solidFill>
                  <a:schemeClr val="tx2"/>
                </a:solidFill>
                <a:latin typeface="+mn-lt"/>
                <a:cs typeface="CiscoSans ExtraLight"/>
              </a:defRPr>
            </a:lvl1pPr>
            <a:lvl2pPr>
              <a:lnSpc>
                <a:spcPct val="95000"/>
              </a:lnSpc>
              <a:spcBef>
                <a:spcPts val="600"/>
              </a:spcBef>
              <a:buClrTx/>
              <a:defRPr b="0" i="0">
                <a:solidFill>
                  <a:schemeClr val="tx1"/>
                </a:solidFill>
                <a:latin typeface="+mn-lt"/>
                <a:cs typeface="CiscoSans ExtraLight"/>
              </a:defRPr>
            </a:lvl2pPr>
            <a:lvl3pPr marL="575816" indent="-228529">
              <a:buClr>
                <a:schemeClr val="tx2"/>
              </a:buClr>
              <a:buSzPct val="80000"/>
              <a:buFont typeface="Wingdings" panose="05000000000000000000" pitchFamily="2" charset="2"/>
              <a:buChar char="§"/>
              <a:defRPr sz="16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a:p>
            <a:endParaRPr lang="en-US" dirty="0" smtClean="0"/>
          </a:p>
        </p:txBody>
      </p:sp>
      <p:sp>
        <p:nvSpPr>
          <p:cNvPr id="10" name="Text Placeholder 3"/>
          <p:cNvSpPr>
            <a:spLocks noGrp="1"/>
          </p:cNvSpPr>
          <p:nvPr>
            <p:ph type="body" sz="quarter" idx="12" hasCustomPrompt="1"/>
          </p:nvPr>
        </p:nvSpPr>
        <p:spPr>
          <a:xfrm>
            <a:off x="6187992" y="1666619"/>
            <a:ext cx="5559509" cy="4354712"/>
          </a:xfrm>
          <a:prstGeom prst="rect">
            <a:avLst/>
          </a:prstGeom>
        </p:spPr>
        <p:txBody>
          <a:bodyPr lIns="121882" tIns="60941" rIns="121882" bIns="60941">
            <a:noAutofit/>
          </a:bodyPr>
          <a:lstStyle>
            <a:lvl1pPr marL="298351" indent="-228529">
              <a:lnSpc>
                <a:spcPct val="95000"/>
              </a:lnSpc>
              <a:spcBef>
                <a:spcPts val="1480"/>
              </a:spcBef>
              <a:buClr>
                <a:schemeClr val="tx2"/>
              </a:buClr>
              <a:buSzPct val="80000"/>
              <a:buFont typeface="Wingdings" panose="05000000000000000000" pitchFamily="2" charset="2"/>
              <a:buChar char="§"/>
              <a:defRPr sz="1900" b="0" i="0">
                <a:solidFill>
                  <a:schemeClr val="tx2"/>
                </a:solidFill>
                <a:latin typeface="+mn-lt"/>
                <a:cs typeface="CiscoSans ExtraLight"/>
              </a:defRPr>
            </a:lvl1pPr>
            <a:lvl2pPr>
              <a:lnSpc>
                <a:spcPct val="95000"/>
              </a:lnSpc>
              <a:spcBef>
                <a:spcPts val="600"/>
              </a:spcBef>
              <a:buClrTx/>
              <a:defRPr b="0" i="0">
                <a:solidFill>
                  <a:schemeClr val="tx1"/>
                </a:solidFill>
                <a:latin typeface="+mn-lt"/>
                <a:cs typeface="CiscoSans ExtraLight"/>
              </a:defRPr>
            </a:lvl2pPr>
            <a:lvl3pPr marL="575816" indent="-228529">
              <a:buClr>
                <a:schemeClr val="tx2"/>
              </a:buClr>
              <a:buSzPct val="80000"/>
              <a:buFont typeface="Wingdings" panose="05000000000000000000" pitchFamily="2" charset="2"/>
              <a:buChar char="§"/>
              <a:defRPr sz="16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p:txBody>
      </p:sp>
    </p:spTree>
    <p:extLst>
      <p:ext uri="{BB962C8B-B14F-4D97-AF65-F5344CB8AC3E}">
        <p14:creationId xmlns:p14="http://schemas.microsoft.com/office/powerpoint/2010/main" val="38964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10" name="Rounded Rectangle 9"/>
          <p:cNvSpPr/>
          <p:nvPr userDrawn="1"/>
        </p:nvSpPr>
        <p:spPr>
          <a:xfrm>
            <a:off x="6857472" y="1639737"/>
            <a:ext cx="4830949" cy="4408475"/>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82" tIns="60941" rIns="121882" bIns="60941" rtlCol="0" anchor="ctr"/>
          <a:lstStyle/>
          <a:p>
            <a:pPr algn="ctr" defTabSz="609399"/>
            <a:endParaRPr lang="en-US" sz="2400">
              <a:solidFill>
                <a:srgbClr val="FFFFFF"/>
              </a:solidFill>
              <a:latin typeface="Arial"/>
            </a:endParaRPr>
          </a:p>
        </p:txBody>
      </p:sp>
      <p:sp>
        <p:nvSpPr>
          <p:cNvPr id="12" name="Text Placeholder 11"/>
          <p:cNvSpPr>
            <a:spLocks noGrp="1"/>
          </p:cNvSpPr>
          <p:nvPr>
            <p:ph type="body" sz="quarter" idx="11" hasCustomPrompt="1"/>
          </p:nvPr>
        </p:nvSpPr>
        <p:spPr>
          <a:xfrm>
            <a:off x="6961632" y="1747698"/>
            <a:ext cx="4315968" cy="2440001"/>
          </a:xfrm>
          <a:prstGeom prst="rect">
            <a:avLst/>
          </a:prstGeom>
        </p:spPr>
        <p:txBody>
          <a:bodyPr lIns="121882" tIns="60941" rIns="121882" bIns="60941">
            <a:noAutofit/>
          </a:bodyPr>
          <a:lstStyle>
            <a:lvl1pPr marL="114277" indent="-114277" algn="l" defTabSz="914188" rtl="0" eaLnBrk="1" latinLnBrk="0" hangingPunct="1">
              <a:lnSpc>
                <a:spcPct val="90000"/>
              </a:lnSpc>
              <a:spcBef>
                <a:spcPts val="0"/>
              </a:spcBef>
              <a:buNone/>
              <a:defRPr lang="en-US" sz="2000" kern="1200" dirty="0" smtClean="0">
                <a:gradFill>
                  <a:gsLst>
                    <a:gs pos="0">
                      <a:srgbClr val="272749"/>
                    </a:gs>
                    <a:gs pos="27000">
                      <a:srgbClr val="272749"/>
                    </a:gs>
                    <a:gs pos="100000">
                      <a:srgbClr val="B8E1D0"/>
                    </a:gs>
                    <a:gs pos="83000">
                      <a:srgbClr val="39BBB9"/>
                    </a:gs>
                  </a:gsLst>
                  <a:lin ang="3600000" scaled="0"/>
                </a:gradFill>
                <a:latin typeface="+mn-lt"/>
                <a:ea typeface="+mn-ea"/>
                <a:cs typeface="CiscoSans ExtraLight"/>
              </a:defRPr>
            </a:lvl1pPr>
            <a:lvl2pPr marL="114277" indent="-114277" algn="l" defTabSz="914188" rtl="0" eaLnBrk="1" latinLnBrk="0" hangingPunct="1">
              <a:defRPr lang="en-US" sz="2000" kern="1200" dirty="0" smtClean="0">
                <a:solidFill>
                  <a:schemeClr val="accent2"/>
                </a:solidFill>
                <a:latin typeface="Ciscolight" pitchFamily="2" charset="0"/>
                <a:ea typeface="+mn-ea"/>
                <a:cs typeface="+mn-cs"/>
              </a:defRPr>
            </a:lvl2pPr>
            <a:lvl3pPr marL="114277" indent="-114277" algn="l" defTabSz="914188" rtl="0" eaLnBrk="1" latinLnBrk="0" hangingPunct="1">
              <a:defRPr lang="en-US" sz="2000" kern="1200" dirty="0" smtClean="0">
                <a:solidFill>
                  <a:schemeClr val="accent2"/>
                </a:solidFill>
                <a:latin typeface="Ciscolight" pitchFamily="2" charset="0"/>
                <a:ea typeface="+mn-ea"/>
                <a:cs typeface="+mn-cs"/>
              </a:defRPr>
            </a:lvl3pPr>
            <a:lvl4pPr marL="114277" indent="-114277" algn="l" defTabSz="914188" rtl="0" eaLnBrk="1" latinLnBrk="0" hangingPunct="1">
              <a:defRPr lang="en-US" sz="2000" kern="1200" dirty="0" smtClean="0">
                <a:solidFill>
                  <a:schemeClr val="accent2"/>
                </a:solidFill>
                <a:latin typeface="Ciscolight" pitchFamily="2" charset="0"/>
                <a:ea typeface="+mn-ea"/>
                <a:cs typeface="+mn-cs"/>
              </a:defRPr>
            </a:lvl4pPr>
            <a:lvl5pPr marL="114277" indent="-114277" algn="l" defTabSz="914188"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pull quote.”</a:t>
            </a:r>
          </a:p>
        </p:txBody>
      </p:sp>
      <p:sp>
        <p:nvSpPr>
          <p:cNvPr id="19" name="Text Placeholder 18"/>
          <p:cNvSpPr>
            <a:spLocks noGrp="1"/>
          </p:cNvSpPr>
          <p:nvPr>
            <p:ph type="body" sz="quarter" idx="14" hasCustomPrompt="1"/>
          </p:nvPr>
        </p:nvSpPr>
        <p:spPr>
          <a:xfrm>
            <a:off x="7066408" y="4736592"/>
            <a:ext cx="4434761" cy="338328"/>
          </a:xfrm>
          <a:prstGeom prst="rect">
            <a:avLst/>
          </a:prstGeom>
        </p:spPr>
        <p:txBody>
          <a:bodyPr lIns="121882" tIns="60941" rIns="121882" bIns="60941">
            <a:noAutofit/>
          </a:bodyPr>
          <a:lstStyle>
            <a:lvl1pPr marL="0" indent="0">
              <a:buClr>
                <a:schemeClr val="tx2"/>
              </a:buClr>
              <a:buFontTx/>
              <a:buNone/>
              <a:defRPr sz="1600">
                <a:solidFill>
                  <a:schemeClr val="tx2"/>
                </a:solidFill>
                <a:latin typeface="+mn-lt"/>
                <a:cs typeface="CiscoSans ExtraLight"/>
              </a:defRPr>
            </a:lvl1pPr>
          </a:lstStyle>
          <a:p>
            <a:pPr lvl="0"/>
            <a:r>
              <a:rPr lang="en-US" dirty="0" smtClean="0"/>
              <a:t>Source Name</a:t>
            </a:r>
            <a:endParaRPr lang="en-US" dirty="0"/>
          </a:p>
        </p:txBody>
      </p:sp>
      <p:sp>
        <p:nvSpPr>
          <p:cNvPr id="14" name="Title 1"/>
          <p:cNvSpPr>
            <a:spLocks noGrp="1"/>
          </p:cNvSpPr>
          <p:nvPr>
            <p:ph type="ctrTitle" hasCustomPrompt="1"/>
          </p:nvPr>
        </p:nvSpPr>
        <p:spPr>
          <a:xfrm>
            <a:off x="346321" y="403228"/>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Pull Quote Style</a:t>
            </a:r>
            <a:endParaRPr lang="en-US" dirty="0"/>
          </a:p>
        </p:txBody>
      </p:sp>
      <p:sp>
        <p:nvSpPr>
          <p:cNvPr id="7" name="Text Placeholder 3"/>
          <p:cNvSpPr>
            <a:spLocks noGrp="1"/>
          </p:cNvSpPr>
          <p:nvPr>
            <p:ph type="body" sz="quarter" idx="15" hasCustomPrompt="1"/>
          </p:nvPr>
        </p:nvSpPr>
        <p:spPr>
          <a:xfrm>
            <a:off x="327276" y="1666619"/>
            <a:ext cx="5559509" cy="4354712"/>
          </a:xfrm>
          <a:prstGeom prst="rect">
            <a:avLst/>
          </a:prstGeom>
        </p:spPr>
        <p:txBody>
          <a:bodyPr lIns="121882" tIns="60941" rIns="121882" bIns="60941">
            <a:noAutofit/>
          </a:bodyPr>
          <a:lstStyle>
            <a:lvl1pPr marL="311048" indent="-228529">
              <a:lnSpc>
                <a:spcPct val="95000"/>
              </a:lnSpc>
              <a:spcBef>
                <a:spcPts val="1480"/>
              </a:spcBef>
              <a:buClr>
                <a:schemeClr val="tx2"/>
              </a:buClr>
              <a:buSzPct val="80000"/>
              <a:buFont typeface="Wingdings" panose="05000000000000000000" pitchFamily="2" charset="2"/>
              <a:buChar char="§"/>
              <a:defRPr sz="2100" b="0" i="0">
                <a:solidFill>
                  <a:schemeClr val="tx2"/>
                </a:solidFill>
                <a:latin typeface="+mn-lt"/>
                <a:cs typeface="CiscoSans ExtraLight"/>
              </a:defRPr>
            </a:lvl1pPr>
            <a:lvl2pPr marL="607283" indent="-253920">
              <a:lnSpc>
                <a:spcPct val="95000"/>
              </a:lnSpc>
              <a:spcBef>
                <a:spcPts val="600"/>
              </a:spcBef>
              <a:buClr>
                <a:schemeClr val="tx2"/>
              </a:buClr>
              <a:buSzPct val="80000"/>
              <a:buFont typeface="Wingdings" panose="05000000000000000000" pitchFamily="2" charset="2"/>
              <a:buChar char="§"/>
              <a:defRPr sz="1900" b="0" i="0">
                <a:solidFill>
                  <a:schemeClr val="tx2"/>
                </a:solidFill>
                <a:latin typeface="+mn-lt"/>
                <a:cs typeface="CiscoSans ExtraLight"/>
              </a:defRPr>
            </a:lvl2pPr>
            <a:lvl3pPr>
              <a:buClrTx/>
              <a:defRPr b="0" i="0">
                <a:solidFill>
                  <a:schemeClr val="tx1"/>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a:t>
            </a:r>
            <a:br>
              <a:rPr lang="en-US" dirty="0" smtClean="0"/>
            </a:br>
            <a:r>
              <a:rPr lang="en-US" dirty="0" smtClean="0"/>
              <a:t>slide with a pull quote</a:t>
            </a:r>
          </a:p>
          <a:p>
            <a:pPr lvl="1"/>
            <a:r>
              <a:rPr lang="en-US" dirty="0" smtClean="0"/>
              <a:t>This is where all the second level </a:t>
            </a:r>
            <a:br>
              <a:rPr lang="en-US" dirty="0" smtClean="0"/>
            </a:br>
            <a:r>
              <a:rPr lang="en-US" dirty="0" smtClean="0"/>
              <a:t>information goes</a:t>
            </a:r>
          </a:p>
          <a:p>
            <a:pPr lvl="1"/>
            <a:r>
              <a:rPr lang="en-US" dirty="0" smtClean="0"/>
              <a:t>This is another bullet point</a:t>
            </a:r>
          </a:p>
          <a:p>
            <a:r>
              <a:rPr lang="en-US" dirty="0" smtClean="0"/>
              <a:t>First level bullets are 16 points</a:t>
            </a:r>
            <a:br>
              <a:rPr lang="en-US" dirty="0" smtClean="0"/>
            </a:br>
            <a:r>
              <a:rPr lang="en-US" dirty="0" smtClean="0"/>
              <a:t>and use a bullet point</a:t>
            </a:r>
          </a:p>
          <a:p>
            <a:pPr lvl="1"/>
            <a:r>
              <a:rPr lang="en-US" dirty="0" smtClean="0"/>
              <a:t>Second level bullets are 14 points in size</a:t>
            </a:r>
          </a:p>
          <a:p>
            <a:pPr lvl="1"/>
            <a:r>
              <a:rPr lang="en-US" dirty="0" smtClean="0"/>
              <a:t>It’s important to keep consistency </a:t>
            </a:r>
          </a:p>
        </p:txBody>
      </p:sp>
    </p:spTree>
    <p:extLst>
      <p:ext uri="{BB962C8B-B14F-4D97-AF65-F5344CB8AC3E}">
        <p14:creationId xmlns:p14="http://schemas.microsoft.com/office/powerpoint/2010/main" val="175037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9"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46322" y="309896"/>
            <a:ext cx="11546635" cy="971709"/>
          </a:xfrm>
          <a:prstGeom prst="rect">
            <a:avLst/>
          </a:prstGeom>
        </p:spPr>
        <p:txBody>
          <a:bodyPr anchor="t" anchorCtr="0">
            <a:noAutofit/>
          </a:bodyPr>
          <a:lstStyle>
            <a:lvl1pPr algn="l">
              <a:lnSpc>
                <a:spcPct val="90000"/>
              </a:lnSpc>
              <a:defRPr sz="40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126099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9048" y="403341"/>
            <a:ext cx="5340096" cy="838200"/>
          </a:xfrm>
          <a:prstGeom prst="rect">
            <a:avLst/>
          </a:prstGeom>
        </p:spPr>
        <p:txBody>
          <a:bodyPr vert="horz" lIns="82275" tIns="45718" rIns="82275" bIns="45718" rtlCol="0" anchor="t" anchorCtr="0">
            <a:noAutofit/>
          </a:bodyPr>
          <a:lstStyle>
            <a:lvl1pPr algn="l" defTabSz="914188" rtl="0" eaLnBrk="1" latinLnBrk="0" hangingPunct="1">
              <a:lnSpc>
                <a:spcPct val="80000"/>
              </a:lnSpc>
              <a:spcBef>
                <a:spcPct val="0"/>
              </a:spcBef>
              <a:buNone/>
              <a:defRPr lang="en-US" sz="3300" b="0" i="0" kern="1200" spc="-100" baseline="0" dirty="0" smtClean="0">
                <a:solidFill>
                  <a:srgbClr val="00A2BF"/>
                </a:solidFill>
                <a:latin typeface="+mj-lt"/>
                <a:ea typeface="+mj-ea"/>
                <a:cs typeface="CiscoSans Thin"/>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335385" y="1600200"/>
            <a:ext cx="5340096" cy="4526280"/>
          </a:xfrm>
          <a:prstGeom prst="rect">
            <a:avLst/>
          </a:prstGeom>
        </p:spPr>
        <p:txBody>
          <a:bodyPr lIns="121882" tIns="60941" rIns="121882" bIns="60941">
            <a:noAutofit/>
          </a:bodyPr>
          <a:lstStyle>
            <a:lvl1pPr marL="0" indent="0">
              <a:buClr>
                <a:schemeClr val="tx2"/>
              </a:buClr>
              <a:buSzPct val="80000"/>
              <a:buFont typeface="Wingdings" panose="05000000000000000000" pitchFamily="2" charset="2"/>
              <a:buNone/>
              <a:defRPr sz="2100" b="0" i="0">
                <a:solidFill>
                  <a:schemeClr val="tx2"/>
                </a:solidFill>
                <a:latin typeface="+mn-lt"/>
                <a:cs typeface="CiscoSans ExtraLight"/>
              </a:defRPr>
            </a:lvl1pPr>
            <a:lvl2pPr marL="634851" indent="-228550">
              <a:buClr>
                <a:schemeClr val="tx2"/>
              </a:buClr>
              <a:buSzPct val="80000"/>
              <a:buFont typeface="Wingdings" panose="05000000000000000000" pitchFamily="2" charset="2"/>
              <a:buChar char="§"/>
              <a:tabLst/>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6425184" y="1600200"/>
            <a:ext cx="5340096" cy="4526280"/>
          </a:xfrm>
          <a:prstGeom prst="rect">
            <a:avLst/>
          </a:prstGeom>
        </p:spPr>
        <p:txBody>
          <a:bodyPr lIns="121882" tIns="60941" rIns="121882" bIns="60941">
            <a:noAutofit/>
          </a:bodyPr>
          <a:lstStyle>
            <a:lvl1pPr marL="0" indent="0">
              <a:buClr>
                <a:schemeClr val="tx2"/>
              </a:buClr>
              <a:buSzPct val="80000"/>
              <a:buFont typeface="Wingdings" panose="05000000000000000000" pitchFamily="2" charset="2"/>
              <a:buNone/>
              <a:defRPr sz="2100" b="0" i="0">
                <a:solidFill>
                  <a:schemeClr val="tx2"/>
                </a:solidFill>
                <a:latin typeface="+mn-lt"/>
                <a:cs typeface="CiscoSans ExtraLight"/>
              </a:defRPr>
            </a:lvl1pPr>
            <a:lvl2pPr marL="634851" indent="-228550">
              <a:buClr>
                <a:schemeClr val="tx2"/>
              </a:buClr>
              <a:buSzPct val="80000"/>
              <a:buFont typeface="Wingdings" panose="05000000000000000000" pitchFamily="2" charset="2"/>
              <a:buChar char="§"/>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6" name="Text Placeholder 15"/>
          <p:cNvSpPr>
            <a:spLocks noGrp="1"/>
          </p:cNvSpPr>
          <p:nvPr>
            <p:ph type="body" sz="quarter" idx="13" hasCustomPrompt="1"/>
          </p:nvPr>
        </p:nvSpPr>
        <p:spPr>
          <a:xfrm>
            <a:off x="6429905" y="403341"/>
            <a:ext cx="5340096" cy="841248"/>
          </a:xfrm>
          <a:prstGeom prst="rect">
            <a:avLst/>
          </a:prstGeom>
        </p:spPr>
        <p:txBody>
          <a:bodyPr lIns="121882" tIns="60941" rIns="121882" bIns="60941">
            <a:noAutofit/>
          </a:bodyPr>
          <a:lstStyle>
            <a:lvl1pPr marL="0" marR="0" indent="0" algn="l" defTabSz="914188" rtl="0" eaLnBrk="1" fontAlgn="auto" latinLnBrk="0" hangingPunct="1">
              <a:lnSpc>
                <a:spcPct val="80000"/>
              </a:lnSpc>
              <a:spcBef>
                <a:spcPct val="0"/>
              </a:spcBef>
              <a:spcAft>
                <a:spcPts val="0"/>
              </a:spcAft>
              <a:buClrTx/>
              <a:buSzTx/>
              <a:buFontTx/>
              <a:buNone/>
              <a:tabLst/>
              <a:defRPr lang="en-US" sz="3300" b="0" i="0" kern="1200" spc="-100" baseline="0" dirty="0">
                <a:solidFill>
                  <a:srgbClr val="00A2BF"/>
                </a:solidFill>
                <a:latin typeface="+mj-lt"/>
                <a:ea typeface="+mj-ea"/>
                <a:cs typeface="CiscoSans Thin"/>
              </a:defRPr>
            </a:lvl1pPr>
          </a:lstStyle>
          <a:p>
            <a:pPr marL="0" marR="0" lvl="0" indent="0" algn="l" defTabSz="914188"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cxnSp>
        <p:nvCxnSpPr>
          <p:cNvPr id="7" name="Straight Connector 6"/>
          <p:cNvCxnSpPr/>
          <p:nvPr userDrawn="1"/>
        </p:nvCxnSpPr>
        <p:spPr>
          <a:xfrm>
            <a:off x="6134100" y="812815"/>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4178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hf hdr="0" ftr="0" dt="0"/>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292688" y="100584"/>
            <a:ext cx="3557943" cy="1152144"/>
          </a:xfrm>
          <a:prstGeom prst="rect">
            <a:avLst/>
          </a:prstGeom>
        </p:spPr>
        <p:txBody>
          <a:bodyPr lIns="121882" tIns="60941" rIns="121882" bIns="60941" anchor="b" anchorCtr="0">
            <a:noAutofit/>
          </a:bodyPr>
          <a:lstStyle>
            <a:lvl1pPr marL="0" marR="0" indent="0" algn="l" defTabSz="914188"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00A2BF"/>
                </a:solidFill>
                <a:effectLst/>
                <a:uLnTx/>
                <a:uFillTx/>
                <a:latin typeface="+mj-lt"/>
                <a:ea typeface="+mj-ea"/>
                <a:cs typeface="CiscoSans Thin"/>
              </a:defRPr>
            </a:lvl1pPr>
          </a:lstStyle>
          <a:p>
            <a:pPr marL="0" marR="0" lvl="0" indent="0" algn="l" defTabSz="914188"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17"/>
          <p:cNvSpPr>
            <a:spLocks noGrp="1"/>
          </p:cNvSpPr>
          <p:nvPr>
            <p:ph type="body" sz="quarter" idx="19"/>
          </p:nvPr>
        </p:nvSpPr>
        <p:spPr>
          <a:xfrm>
            <a:off x="4344542" y="100584"/>
            <a:ext cx="3466479" cy="1152144"/>
          </a:xfrm>
          <a:prstGeom prst="rect">
            <a:avLst/>
          </a:prstGeom>
        </p:spPr>
        <p:txBody>
          <a:bodyPr lIns="121882" tIns="60941" rIns="121882" bIns="60941" anchor="b" anchorCtr="0">
            <a:noAutofit/>
          </a:bodyPr>
          <a:lstStyle>
            <a:lvl1pPr marL="0" marR="0" indent="0" algn="l" defTabSz="914188"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00A2BF"/>
                </a:solidFill>
                <a:effectLst/>
                <a:uLnTx/>
                <a:uFillTx/>
                <a:latin typeface="+mj-lt"/>
                <a:ea typeface="+mj-ea"/>
                <a:cs typeface="CiscoSans Thin"/>
              </a:defRPr>
            </a:lvl1pPr>
          </a:lstStyle>
          <a:p>
            <a:pPr marL="0" marR="0" lvl="0" indent="0" algn="l" defTabSz="914188"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3" name="Text Placeholder 17"/>
          <p:cNvSpPr>
            <a:spLocks noGrp="1"/>
          </p:cNvSpPr>
          <p:nvPr>
            <p:ph type="body" sz="quarter" idx="20"/>
          </p:nvPr>
        </p:nvSpPr>
        <p:spPr>
          <a:xfrm>
            <a:off x="8362937" y="100584"/>
            <a:ext cx="3512211" cy="1152144"/>
          </a:xfrm>
          <a:prstGeom prst="rect">
            <a:avLst/>
          </a:prstGeom>
        </p:spPr>
        <p:txBody>
          <a:bodyPr lIns="121882" tIns="60941" rIns="121882" bIns="60941" anchor="b" anchorCtr="0">
            <a:noAutofit/>
          </a:bodyPr>
          <a:lstStyle>
            <a:lvl1pPr marL="0" marR="0" indent="0" algn="l" defTabSz="914188"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00A2BF"/>
                </a:solidFill>
                <a:effectLst/>
                <a:uLnTx/>
                <a:uFillTx/>
                <a:latin typeface="+mj-lt"/>
                <a:ea typeface="+mj-ea"/>
                <a:cs typeface="CiscoSans Thin"/>
              </a:defRPr>
            </a:lvl1pPr>
          </a:lstStyle>
          <a:p>
            <a:pPr marL="0" marR="0" lvl="0" indent="0" algn="l" defTabSz="914188"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12" name="Text Placeholder 3"/>
          <p:cNvSpPr>
            <a:spLocks noGrp="1"/>
          </p:cNvSpPr>
          <p:nvPr>
            <p:ph type="body" sz="quarter" idx="10"/>
          </p:nvPr>
        </p:nvSpPr>
        <p:spPr>
          <a:xfrm>
            <a:off x="292688" y="1602098"/>
            <a:ext cx="3557943" cy="4448011"/>
          </a:xfrm>
          <a:prstGeom prst="rect">
            <a:avLst/>
          </a:prstGeom>
        </p:spPr>
        <p:txBody>
          <a:bodyPr lIns="121882" tIns="60941" rIns="121882" bIns="60941">
            <a:noAutofit/>
          </a:bodyPr>
          <a:lstStyle>
            <a:lvl1pPr marL="298351" indent="-228529">
              <a:lnSpc>
                <a:spcPct val="95000"/>
              </a:lnSpc>
              <a:spcBef>
                <a:spcPts val="1480"/>
              </a:spcBef>
              <a:buClr>
                <a:schemeClr val="tx2"/>
              </a:buClr>
              <a:buSzPct val="80000"/>
              <a:buFont typeface="Wingdings" panose="05000000000000000000" pitchFamily="2" charset="2"/>
              <a:buChar char="§"/>
              <a:defRPr sz="2100">
                <a:solidFill>
                  <a:schemeClr val="tx2"/>
                </a:solidFill>
                <a:latin typeface="+mn-lt"/>
                <a:cs typeface="CiscoSans ExtraLight"/>
              </a:defRPr>
            </a:lvl1pPr>
            <a:lvl2pPr marL="537460" indent="-253920">
              <a:lnSpc>
                <a:spcPct val="95000"/>
              </a:lnSpc>
              <a:spcBef>
                <a:spcPts val="600"/>
              </a:spcBef>
              <a:buClr>
                <a:schemeClr val="tx2"/>
              </a:buClr>
              <a:buSzPct val="80000"/>
              <a:buFont typeface="Wingdings" panose="05000000000000000000" pitchFamily="2" charset="2"/>
              <a:buChar char="§"/>
              <a:defRPr sz="1900">
                <a:solidFill>
                  <a:schemeClr val="tx2"/>
                </a:solidFill>
                <a:latin typeface="+mn-lt"/>
                <a:cs typeface="CiscoSans ExtraLight"/>
              </a:defRPr>
            </a:lvl2pPr>
            <a:lvl3pPr marL="759638" indent="-222180">
              <a:buClr>
                <a:schemeClr val="tx2"/>
              </a:buClr>
              <a:buSzPct val="80000"/>
              <a:buFont typeface="Wingdings" panose="05000000000000000000" pitchFamily="2" charset="2"/>
              <a:buChar char="§"/>
              <a:defRPr sz="1600">
                <a:solidFill>
                  <a:schemeClr val="tx2"/>
                </a:solidFill>
                <a:latin typeface="+mn-lt"/>
                <a:cs typeface="CiscoSans ExtraLight"/>
              </a:defRPr>
            </a:lvl3pPr>
            <a:lvl4pPr marL="994514" indent="-228529">
              <a:buClr>
                <a:schemeClr val="tx2"/>
              </a:buClr>
              <a:buSzPct val="80000"/>
              <a:buFont typeface="Wingdings" panose="05000000000000000000" pitchFamily="2" charset="2"/>
              <a:buChar char="§"/>
              <a:defRPr sz="1300">
                <a:solidFill>
                  <a:schemeClr val="tx2"/>
                </a:solidFill>
                <a:latin typeface="+mn-lt"/>
                <a:cs typeface="CiscoSans ExtraLight"/>
              </a:defRPr>
            </a:lvl4pPr>
            <a:lvl5pPr marL="1223036" indent="-228529">
              <a:buClr>
                <a:schemeClr val="tx2"/>
              </a:buClr>
              <a:buSzPct val="80000"/>
              <a:buFont typeface="Wingdings" panose="05000000000000000000" pitchFamily="2" charset="2"/>
              <a:buChar char="§"/>
              <a:defRPr sz="1200">
                <a:solidFill>
                  <a:schemeClr val="tx2"/>
                </a:solidFill>
                <a:latin typeface="+mn-lt"/>
                <a:cs typeface="CiscoSans ExtraLight"/>
              </a:defRPr>
            </a:lvl5pPr>
            <a:lvl6pPr marL="923072"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6" name="Text Placeholder 3"/>
          <p:cNvSpPr>
            <a:spLocks noGrp="1"/>
          </p:cNvSpPr>
          <p:nvPr>
            <p:ph type="body" sz="quarter" idx="21"/>
          </p:nvPr>
        </p:nvSpPr>
        <p:spPr>
          <a:xfrm>
            <a:off x="8362937" y="1578597"/>
            <a:ext cx="3512211" cy="4448011"/>
          </a:xfrm>
          <a:prstGeom prst="rect">
            <a:avLst/>
          </a:prstGeom>
        </p:spPr>
        <p:txBody>
          <a:bodyPr lIns="121882" tIns="60941" rIns="121882" bIns="60941">
            <a:noAutofit/>
          </a:bodyPr>
          <a:lstStyle>
            <a:lvl1pPr marL="228560" indent="-228560">
              <a:lnSpc>
                <a:spcPct val="95000"/>
              </a:lnSpc>
              <a:spcBef>
                <a:spcPts val="1480"/>
              </a:spcBef>
              <a:buClr>
                <a:schemeClr val="tx2"/>
              </a:buClr>
              <a:buSzPct val="80000"/>
              <a:buFont typeface="Wingdings" panose="05000000000000000000" pitchFamily="2" charset="2"/>
              <a:buChar char="§"/>
              <a:defRPr sz="2100">
                <a:solidFill>
                  <a:schemeClr val="tx2"/>
                </a:solidFill>
                <a:latin typeface="+mn-lt"/>
                <a:cs typeface="CiscoSans ExtraLight"/>
              </a:defRPr>
            </a:lvl1pPr>
            <a:lvl2pPr marL="479844" indent="-287903">
              <a:lnSpc>
                <a:spcPct val="95000"/>
              </a:lnSpc>
              <a:spcBef>
                <a:spcPts val="600"/>
              </a:spcBef>
              <a:buClr>
                <a:schemeClr val="tx2"/>
              </a:buClr>
              <a:buSzPct val="80000"/>
              <a:buFont typeface="Wingdings" panose="05000000000000000000" pitchFamily="2" charset="2"/>
              <a:buChar char="§"/>
              <a:defRPr sz="1900">
                <a:solidFill>
                  <a:schemeClr val="tx2"/>
                </a:solidFill>
                <a:latin typeface="+mn-lt"/>
                <a:cs typeface="CiscoSans ExtraLight"/>
              </a:defRPr>
            </a:lvl2pPr>
            <a:lvl3pPr marL="763872" indent="-228529">
              <a:buClr>
                <a:schemeClr val="tx2"/>
              </a:buClr>
              <a:buSzPct val="80000"/>
              <a:buFont typeface="Wingdings" panose="05000000000000000000" pitchFamily="2" charset="2"/>
              <a:buChar char="§"/>
              <a:defRPr sz="1600">
                <a:solidFill>
                  <a:schemeClr val="tx2"/>
                </a:solidFill>
                <a:latin typeface="+mn-lt"/>
                <a:cs typeface="CiscoSans ExtraLight"/>
              </a:defRPr>
            </a:lvl3pPr>
            <a:lvl4pPr marL="994514" indent="-228529">
              <a:buClr>
                <a:schemeClr val="tx2"/>
              </a:buClr>
              <a:buSzPct val="80000"/>
              <a:buFont typeface="Wingdings" panose="05000000000000000000" pitchFamily="2" charset="2"/>
              <a:buChar char="§"/>
              <a:defRPr sz="1300">
                <a:solidFill>
                  <a:schemeClr val="tx2"/>
                </a:solidFill>
                <a:latin typeface="+mn-lt"/>
                <a:cs typeface="CiscoSans ExtraLight"/>
              </a:defRPr>
            </a:lvl4pPr>
            <a:lvl5pPr marL="1223036" indent="-228529">
              <a:buClr>
                <a:schemeClr val="tx2"/>
              </a:buClr>
              <a:buSzPct val="80000"/>
              <a:buFont typeface="Wingdings" panose="05000000000000000000" pitchFamily="2" charset="2"/>
              <a:buChar char="§"/>
              <a:defRPr sz="1200">
                <a:solidFill>
                  <a:schemeClr val="tx2"/>
                </a:solidFill>
                <a:latin typeface="+mn-lt"/>
                <a:cs typeface="CiscoSans ExtraLight"/>
              </a:defRPr>
            </a:lvl5pPr>
            <a:lvl6pPr marL="923072"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7" name="Text Placeholder 3"/>
          <p:cNvSpPr>
            <a:spLocks noGrp="1"/>
          </p:cNvSpPr>
          <p:nvPr>
            <p:ph type="body" sz="quarter" idx="22"/>
          </p:nvPr>
        </p:nvSpPr>
        <p:spPr>
          <a:xfrm>
            <a:off x="4344542" y="1602098"/>
            <a:ext cx="3466479" cy="4448011"/>
          </a:xfrm>
          <a:prstGeom prst="rect">
            <a:avLst/>
          </a:prstGeom>
        </p:spPr>
        <p:txBody>
          <a:bodyPr lIns="121882" tIns="60941" rIns="121882" bIns="60941">
            <a:noAutofit/>
          </a:bodyPr>
          <a:lstStyle>
            <a:lvl1pPr marL="228560" indent="-228560">
              <a:lnSpc>
                <a:spcPct val="95000"/>
              </a:lnSpc>
              <a:spcBef>
                <a:spcPts val="1480"/>
              </a:spcBef>
              <a:buClr>
                <a:schemeClr val="tx2"/>
              </a:buClr>
              <a:buSzPct val="80000"/>
              <a:buFont typeface="Wingdings" panose="05000000000000000000" pitchFamily="2" charset="2"/>
              <a:buChar char="§"/>
              <a:defRPr sz="2100">
                <a:solidFill>
                  <a:schemeClr val="tx2"/>
                </a:solidFill>
                <a:latin typeface="+mn-lt"/>
                <a:cs typeface="CiscoSans ExtraLight"/>
              </a:defRPr>
            </a:lvl1pPr>
            <a:lvl2pPr marL="459163" indent="-234873">
              <a:lnSpc>
                <a:spcPct val="95000"/>
              </a:lnSpc>
              <a:spcBef>
                <a:spcPts val="600"/>
              </a:spcBef>
              <a:buClr>
                <a:schemeClr val="tx2"/>
              </a:buClr>
              <a:buSzPct val="80000"/>
              <a:buFont typeface="Wingdings" panose="05000000000000000000" pitchFamily="2" charset="2"/>
              <a:buChar char="§"/>
              <a:defRPr sz="1900">
                <a:solidFill>
                  <a:schemeClr val="tx2"/>
                </a:solidFill>
                <a:latin typeface="+mn-lt"/>
                <a:cs typeface="CiscoSans ExtraLight"/>
              </a:defRPr>
            </a:lvl2pPr>
            <a:lvl3pPr marL="685586" indent="-228529">
              <a:buClr>
                <a:schemeClr val="tx2"/>
              </a:buClr>
              <a:buSzPct val="80000"/>
              <a:buFont typeface="Wingdings" panose="05000000000000000000" pitchFamily="2" charset="2"/>
              <a:buChar char="§"/>
              <a:defRPr sz="1600">
                <a:solidFill>
                  <a:schemeClr val="tx2"/>
                </a:solidFill>
                <a:latin typeface="+mn-lt"/>
                <a:cs typeface="CiscoSans ExtraLight"/>
              </a:defRPr>
            </a:lvl3pPr>
            <a:lvl4pPr marL="916221" indent="-228529">
              <a:buClr>
                <a:schemeClr val="tx2"/>
              </a:buClr>
              <a:buSzPct val="80000"/>
              <a:buFont typeface="Wingdings" panose="05000000000000000000" pitchFamily="2" charset="2"/>
              <a:buChar char="§"/>
              <a:defRPr sz="1300">
                <a:solidFill>
                  <a:schemeClr val="tx2"/>
                </a:solidFill>
                <a:latin typeface="+mn-lt"/>
                <a:cs typeface="CiscoSans ExtraLight"/>
              </a:defRPr>
            </a:lvl4pPr>
            <a:lvl5pPr marL="1140514" indent="-224296">
              <a:buClr>
                <a:schemeClr val="tx2"/>
              </a:buClr>
              <a:buSzPct val="80000"/>
              <a:buFont typeface="Wingdings" panose="05000000000000000000" pitchFamily="2" charset="2"/>
              <a:buChar char="§"/>
              <a:defRPr sz="1200">
                <a:solidFill>
                  <a:schemeClr val="tx2"/>
                </a:solidFill>
                <a:latin typeface="+mn-lt"/>
                <a:cs typeface="CiscoSans ExtraLight"/>
              </a:defRPr>
            </a:lvl5pPr>
            <a:lvl6pPr marL="923072"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3" name="Straight Connector 2"/>
          <p:cNvCxnSpPr/>
          <p:nvPr userDrawn="1"/>
        </p:nvCxnSpPr>
        <p:spPr>
          <a:xfrm>
            <a:off x="4102100" y="812814"/>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8089900" y="812814"/>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7702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27275" y="1666621"/>
            <a:ext cx="11443668" cy="4354712"/>
          </a:xfrm>
          <a:prstGeom prst="rect">
            <a:avLst/>
          </a:prstGeom>
        </p:spPr>
        <p:txBody>
          <a:bodyPr lIns="121877" tIns="60940" rIns="121877" bIns="60940">
            <a:noAutofit/>
          </a:bodyPr>
          <a:lstStyle>
            <a:lvl1pPr marL="374513" indent="-298335">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77082" indent="-287755">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996582" indent="-228516">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214516" indent="-228516">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443027" indent="-224282">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hasCustomPrompt="1"/>
          </p:nvPr>
        </p:nvSpPr>
        <p:spPr>
          <a:xfrm>
            <a:off x="346322" y="14432"/>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233469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964384" y="5820199"/>
            <a:ext cx="9948333" cy="276999"/>
          </a:xfrm>
          <a:prstGeom prst="rect">
            <a:avLst/>
          </a:prstGeom>
        </p:spPr>
        <p:txBody>
          <a:bodyPr wrap="square" lIns="121882" tIns="60941" rIns="121882" bIns="60941" anchor="b" anchorCtr="0">
            <a:noAutofit/>
          </a:bodyPr>
          <a:lstStyle>
            <a:lvl1pPr marL="0" indent="0" algn="l" defTabSz="804675">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4" name="Title 1"/>
          <p:cNvSpPr>
            <a:spLocks noGrp="1"/>
          </p:cNvSpPr>
          <p:nvPr>
            <p:ph type="ctrTitle" hasCustomPrompt="1"/>
          </p:nvPr>
        </p:nvSpPr>
        <p:spPr>
          <a:xfrm>
            <a:off x="473121" y="1254294"/>
            <a:ext cx="10891027" cy="3838231"/>
          </a:xfrm>
          <a:prstGeom prst="rect">
            <a:avLst/>
          </a:prstGeom>
        </p:spPr>
        <p:txBody>
          <a:bodyPr>
            <a:noAutofit/>
          </a:bodyPr>
          <a:lstStyle>
            <a:lvl1pPr marL="533228" indent="-533228" algn="l">
              <a:lnSpc>
                <a:spcPct val="90000"/>
              </a:lnSpc>
              <a:defRPr sz="8000" b="0" i="1" spc="0" baseline="0">
                <a:solidFill>
                  <a:schemeClr val="tx2"/>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3021556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473121" y="1254294"/>
            <a:ext cx="10891027" cy="3838231"/>
          </a:xfrm>
          <a:prstGeom prst="rect">
            <a:avLst/>
          </a:prstGeom>
        </p:spPr>
        <p:txBody>
          <a:bodyPr>
            <a:noAutofit/>
          </a:bodyPr>
          <a:lstStyle>
            <a:lvl1pPr marL="537460" indent="-537460" algn="l">
              <a:lnSpc>
                <a:spcPct val="90000"/>
              </a:lnSpc>
              <a:defRPr sz="8000" b="0" i="1" spc="0" baseline="0">
                <a:gradFill flip="none" rotWithShape="1">
                  <a:gsLst>
                    <a:gs pos="0">
                      <a:srgbClr val="272749"/>
                    </a:gs>
                    <a:gs pos="100000">
                      <a:srgbClr val="39BBB9"/>
                    </a:gs>
                    <a:gs pos="84000">
                      <a:srgbClr val="39BBB9"/>
                    </a:gs>
                    <a:gs pos="29000">
                      <a:srgbClr val="272749"/>
                    </a:gs>
                  </a:gsLst>
                  <a:lin ang="0" scaled="1"/>
                  <a:tileRect/>
                </a:gradFill>
                <a:latin typeface="+mj-lt"/>
                <a:cs typeface="CiscoSans Thin"/>
              </a:defRPr>
            </a:lvl1pPr>
          </a:lstStyle>
          <a:p>
            <a:r>
              <a:rPr lang="en-US" dirty="0" smtClean="0"/>
              <a:t>“Quote goes here.”</a:t>
            </a:r>
            <a:endParaRPr lang="en-US" dirty="0"/>
          </a:p>
        </p:txBody>
      </p:sp>
      <p:sp>
        <p:nvSpPr>
          <p:cNvPr id="3" name="Text Placeholder 9"/>
          <p:cNvSpPr>
            <a:spLocks noGrp="1"/>
          </p:cNvSpPr>
          <p:nvPr>
            <p:ph type="body" sz="quarter" idx="11" hasCustomPrompt="1"/>
          </p:nvPr>
        </p:nvSpPr>
        <p:spPr>
          <a:xfrm>
            <a:off x="965352" y="5820199"/>
            <a:ext cx="9948333" cy="276999"/>
          </a:xfrm>
          <a:prstGeom prst="rect">
            <a:avLst/>
          </a:prstGeom>
        </p:spPr>
        <p:txBody>
          <a:bodyPr wrap="square" lIns="121882" tIns="60941" rIns="121882" bIns="60941" anchor="b" anchorCtr="0">
            <a:noAutofit/>
          </a:bodyPr>
          <a:lstStyle>
            <a:lvl1pPr marL="0" indent="0" algn="l" defTabSz="804675">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260608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Statement_Solid_blu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95192" y="1254294"/>
            <a:ext cx="11068957" cy="3838231"/>
          </a:xfrm>
          <a:prstGeom prst="rect">
            <a:avLst/>
          </a:prstGeom>
        </p:spPr>
        <p:txBody>
          <a:bodyPr anchor="t" anchorCtr="1">
            <a:noAutofit/>
          </a:bodyPr>
          <a:lstStyle>
            <a:lvl1pPr algn="ctr">
              <a:lnSpc>
                <a:spcPct val="90000"/>
              </a:lnSpc>
              <a:defRPr sz="30700" b="0" i="1" spc="0" baseline="0">
                <a:solidFill>
                  <a:srgbClr val="272749"/>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332624" y="5820199"/>
            <a:ext cx="9948333" cy="276999"/>
          </a:xfrm>
          <a:prstGeom prst="rect">
            <a:avLst/>
          </a:prstGeom>
        </p:spPr>
        <p:txBody>
          <a:bodyPr wrap="square" lIns="121882" tIns="60941" rIns="121882" bIns="60941" anchor="b" anchorCtr="0">
            <a:noAutofit/>
          </a:bodyPr>
          <a:lstStyle>
            <a:lvl1pPr marL="0" indent="0" algn="l" defTabSz="804675">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220372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Statement_Gradi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95192" y="1254294"/>
            <a:ext cx="11068957" cy="3838231"/>
          </a:xfrm>
          <a:prstGeom prst="rect">
            <a:avLst/>
          </a:prstGeom>
        </p:spPr>
        <p:txBody>
          <a:bodyPr anchor="t" anchorCtr="1">
            <a:noAutofit/>
          </a:bodyPr>
          <a:lstStyle>
            <a:lvl1pPr algn="ctr">
              <a:lnSpc>
                <a:spcPct val="90000"/>
              </a:lnSpc>
              <a:defRPr sz="30700" b="0" i="1" spc="0" baseline="0">
                <a:gradFill flip="none" rotWithShape="1">
                  <a:gsLst>
                    <a:gs pos="0">
                      <a:schemeClr val="tx2"/>
                    </a:gs>
                    <a:gs pos="100000">
                      <a:srgbClr val="39BBB9"/>
                    </a:gs>
                    <a:gs pos="84000">
                      <a:srgbClr val="39BBB9"/>
                    </a:gs>
                    <a:gs pos="29000">
                      <a:srgbClr val="272749"/>
                    </a:gs>
                  </a:gsLst>
                  <a:lin ang="0" scaled="1"/>
                  <a:tileRect/>
                </a:gra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332624" y="5820199"/>
            <a:ext cx="9948333" cy="276999"/>
          </a:xfrm>
          <a:prstGeom prst="rect">
            <a:avLst/>
          </a:prstGeom>
        </p:spPr>
        <p:txBody>
          <a:bodyPr wrap="square" lIns="121882" tIns="60941" rIns="121882" bIns="60941" anchor="b" anchorCtr="0">
            <a:noAutofit/>
          </a:bodyPr>
          <a:lstStyle>
            <a:lvl1pPr marL="0" indent="0" algn="l" defTabSz="804675">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1956103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2_Big Statem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27276" y="940737"/>
            <a:ext cx="11068957" cy="3248691"/>
          </a:xfrm>
          <a:prstGeom prst="rect">
            <a:avLst/>
          </a:prstGeom>
        </p:spPr>
        <p:txBody>
          <a:bodyPr anchor="b" anchorCtr="0">
            <a:noAutofit/>
          </a:bodyPr>
          <a:lstStyle>
            <a:lvl1pPr algn="l">
              <a:lnSpc>
                <a:spcPct val="90000"/>
              </a:lnSpc>
              <a:defRPr sz="6000" b="0" i="0" spc="0" baseline="0">
                <a:gradFill>
                  <a:gsLst>
                    <a:gs pos="29000">
                      <a:srgbClr val="233754"/>
                    </a:gs>
                    <a:gs pos="0">
                      <a:schemeClr val="tx2"/>
                    </a:gs>
                    <a:gs pos="100000">
                      <a:srgbClr val="01BBBB"/>
                    </a:gs>
                  </a:gsLst>
                  <a:lin ang="1200000" scaled="0"/>
                </a:gradFill>
                <a:latin typeface="+mj-lt"/>
                <a:cs typeface="CiscoSans Thin"/>
              </a:defRPr>
            </a:lvl1pPr>
          </a:lstStyle>
          <a:p>
            <a:r>
              <a:rPr lang="en-US" dirty="0" smtClean="0"/>
              <a:t>Statement Goes Here</a:t>
            </a:r>
            <a:endParaRPr lang="en-US" dirty="0"/>
          </a:p>
        </p:txBody>
      </p:sp>
    </p:spTree>
    <p:extLst>
      <p:ext uri="{BB962C8B-B14F-4D97-AF65-F5344CB8AC3E}">
        <p14:creationId xmlns:p14="http://schemas.microsoft.com/office/powerpoint/2010/main" val="400804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38353" y="1918755"/>
            <a:ext cx="5489928" cy="3020519"/>
          </a:xfrm>
        </p:spPr>
        <p:txBody>
          <a:bodyPr vert="horz" lIns="82279" tIns="45718" rIns="82279" bIns="45718" rtlCol="0" anchor="ctr" anchorCtr="0">
            <a:noAutofit/>
          </a:bodyPr>
          <a:lstStyle>
            <a:lvl1pPr marL="0" indent="0" algn="l" defTabSz="914225" rtl="0" eaLnBrk="1" latinLnBrk="0" hangingPunct="1">
              <a:lnSpc>
                <a:spcPct val="80000"/>
              </a:lnSpc>
              <a:spcBef>
                <a:spcPct val="0"/>
              </a:spcBef>
              <a:buClr>
                <a:schemeClr val="tx1"/>
              </a:buClr>
              <a:buFont typeface="Ciscolight" pitchFamily="2" charset="0"/>
              <a:buNone/>
              <a:defRPr lang="en-US" sz="6000" b="0" kern="1200" spc="0" baseline="0" dirty="0">
                <a:gradFill>
                  <a:gsLst>
                    <a:gs pos="0">
                      <a:schemeClr val="tx2"/>
                    </a:gs>
                    <a:gs pos="100000">
                      <a:srgbClr val="01BBBB"/>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3360" y="872691"/>
            <a:ext cx="5193792" cy="5120640"/>
          </a:xfrm>
          <a:prstGeom prst="rect">
            <a:avLst/>
          </a:prstGeom>
        </p:spPr>
        <p:txBody>
          <a:bodyPr lIns="121882" tIns="60941" rIns="121882" bIns="60941" anchor="ctr" anchorCtr="0">
            <a:noAutofit/>
          </a:bodyPr>
          <a:lstStyle>
            <a:lvl1pPr marL="0" indent="0">
              <a:buFontTx/>
              <a:buNone/>
              <a:defRPr sz="2100" baseline="0">
                <a:solidFill>
                  <a:schemeClr val="tx2"/>
                </a:solidFill>
                <a:latin typeface="+mn-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cxnSp>
        <p:nvCxnSpPr>
          <p:cNvPr id="5" name="Straight Connector 4"/>
          <p:cNvCxnSpPr/>
          <p:nvPr userDrawn="1"/>
        </p:nvCxnSpPr>
        <p:spPr>
          <a:xfrm>
            <a:off x="6134100" y="812815"/>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48713"/>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46086" y="403228"/>
            <a:ext cx="11508439"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Table Title Goes Here</a:t>
            </a:r>
            <a:endParaRPr lang="en-US" dirty="0"/>
          </a:p>
        </p:txBody>
      </p:sp>
      <p:sp>
        <p:nvSpPr>
          <p:cNvPr id="12" name="Table Placeholder 11"/>
          <p:cNvSpPr>
            <a:spLocks noGrp="1"/>
          </p:cNvSpPr>
          <p:nvPr>
            <p:ph type="tbl" sz="quarter" idx="12" hasCustomPrompt="1"/>
          </p:nvPr>
        </p:nvSpPr>
        <p:spPr>
          <a:xfrm>
            <a:off x="493184" y="1583269"/>
            <a:ext cx="11267016" cy="4057651"/>
          </a:xfrm>
          <a:prstGeom prst="rect">
            <a:avLst/>
          </a:prstGeom>
        </p:spPr>
        <p:txBody>
          <a:bodyPr lIns="121882" tIns="60941" rIns="121882" bIns="60941">
            <a:noAutofit/>
          </a:bodyPr>
          <a:lstStyle>
            <a:lvl1pPr marL="0" indent="0" algn="ctr">
              <a:buNone/>
              <a:defRPr sz="2700" baseline="0">
                <a:solidFill>
                  <a:schemeClr val="tx2"/>
                </a:solidFill>
                <a:latin typeface="+mn-lt"/>
              </a:defRPr>
            </a:lvl1pPr>
          </a:lstStyle>
          <a:p>
            <a:r>
              <a:rPr lang="en-GB" dirty="0" smtClean="0"/>
              <a:t>Click icon to add Table</a:t>
            </a:r>
            <a:endParaRPr lang="en-GB" dirty="0"/>
          </a:p>
        </p:txBody>
      </p:sp>
      <p:sp>
        <p:nvSpPr>
          <p:cNvPr id="4" name="Text Placeholder 9"/>
          <p:cNvSpPr>
            <a:spLocks noGrp="1"/>
          </p:cNvSpPr>
          <p:nvPr>
            <p:ph type="body" sz="quarter" idx="11" hasCustomPrompt="1"/>
          </p:nvPr>
        </p:nvSpPr>
        <p:spPr>
          <a:xfrm>
            <a:off x="332624" y="5820199"/>
            <a:ext cx="9948333" cy="276999"/>
          </a:xfrm>
          <a:prstGeom prst="rect">
            <a:avLst/>
          </a:prstGeom>
        </p:spPr>
        <p:txBody>
          <a:bodyPr wrap="square" lIns="121882" tIns="60941" rIns="121882" bIns="60941" anchor="b" anchorCtr="0">
            <a:noAutofit/>
          </a:bodyPr>
          <a:lstStyle>
            <a:lvl1pPr algn="l" defTabSz="804675">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274042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327640" y="5820199"/>
            <a:ext cx="9948333" cy="276999"/>
          </a:xfrm>
          <a:prstGeom prst="rect">
            <a:avLst/>
          </a:prstGeom>
        </p:spPr>
        <p:txBody>
          <a:bodyPr wrap="square" lIns="121882" tIns="60941" rIns="121882" bIns="60941" anchor="b" anchorCtr="0">
            <a:noAutofit/>
          </a:bodyPr>
          <a:lstStyle>
            <a:lvl1pPr algn="l" defTabSz="804675">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5" name="Title 1"/>
          <p:cNvSpPr>
            <a:spLocks noGrp="1"/>
          </p:cNvSpPr>
          <p:nvPr>
            <p:ph type="ctrTitle" hasCustomPrompt="1"/>
          </p:nvPr>
        </p:nvSpPr>
        <p:spPr>
          <a:xfrm>
            <a:off x="346082" y="403228"/>
            <a:ext cx="11509404"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Chart Title Goes Here</a:t>
            </a:r>
            <a:endParaRPr lang="en-US" dirty="0"/>
          </a:p>
        </p:txBody>
      </p:sp>
      <p:sp>
        <p:nvSpPr>
          <p:cNvPr id="6" name="Chart Placeholder 2"/>
          <p:cNvSpPr>
            <a:spLocks noGrp="1"/>
          </p:cNvSpPr>
          <p:nvPr>
            <p:ph type="chart" sz="quarter" idx="10"/>
          </p:nvPr>
        </p:nvSpPr>
        <p:spPr>
          <a:xfrm>
            <a:off x="493184" y="1583269"/>
            <a:ext cx="11267016" cy="4057651"/>
          </a:xfrm>
          <a:prstGeom prst="rect">
            <a:avLst/>
          </a:prstGeom>
        </p:spPr>
        <p:txBody>
          <a:bodyPr vert="horz" lIns="121882" tIns="60941" rIns="121882" bIns="60941">
            <a:noAutofit/>
          </a:bodyPr>
          <a:lstStyle>
            <a:lvl1pPr marL="0" indent="0" algn="ctr">
              <a:buNone/>
              <a:defRPr sz="2700" b="0" i="0">
                <a:solidFill>
                  <a:schemeClr val="tx2"/>
                </a:solidFill>
                <a:latin typeface="+mn-lt"/>
                <a:cs typeface="CiscoSans ExtraLight"/>
              </a:defRPr>
            </a:lvl1pPr>
          </a:lstStyle>
          <a:p>
            <a:r>
              <a:rPr lang="en-US" smtClean="0"/>
              <a:t>Click icon to add chart</a:t>
            </a:r>
            <a:endParaRPr lang="en-US" dirty="0"/>
          </a:p>
        </p:txBody>
      </p:sp>
    </p:spTree>
    <p:extLst>
      <p:ext uri="{BB962C8B-B14F-4D97-AF65-F5344CB8AC3E}">
        <p14:creationId xmlns:p14="http://schemas.microsoft.com/office/powerpoint/2010/main" val="48195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46077" y="403228"/>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340473" y="1559096"/>
            <a:ext cx="5687483" cy="4294544"/>
          </a:xfrm>
          <a:prstGeom prst="rect">
            <a:avLst/>
          </a:prstGeom>
        </p:spPr>
        <p:txBody>
          <a:bodyPr lIns="121882" tIns="60941" rIns="121882" bIns="60941" anchor="ctr" anchorCtr="0">
            <a:noAutofit/>
          </a:bodyPr>
          <a:lstStyle>
            <a:lvl1pPr marL="0" indent="0">
              <a:buNone/>
              <a:defRPr sz="32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3" name="Chart Placeholder 2"/>
          <p:cNvSpPr>
            <a:spLocks noGrp="1"/>
          </p:cNvSpPr>
          <p:nvPr>
            <p:ph type="chart" sz="quarter" idx="12" hasCustomPrompt="1"/>
          </p:nvPr>
        </p:nvSpPr>
        <p:spPr>
          <a:xfrm>
            <a:off x="6381487" y="1559096"/>
            <a:ext cx="5355167" cy="4292600"/>
          </a:xfrm>
          <a:prstGeom prst="rect">
            <a:avLst/>
          </a:prstGeom>
        </p:spPr>
        <p:txBody>
          <a:bodyPr vert="horz" lIns="121882" tIns="60941" rIns="121882" bIns="60941">
            <a:noAutofit/>
          </a:bodyPr>
          <a:lstStyle>
            <a:lvl1pPr marL="0" indent="0" algn="ctr">
              <a:buNone/>
              <a:defRPr sz="2700">
                <a:solidFill>
                  <a:schemeClr val="tx2"/>
                </a:solidFill>
                <a:latin typeface="+mn-lt"/>
                <a:cs typeface="CiscoSans ExtraLight"/>
              </a:defRPr>
            </a:lvl1pPr>
          </a:lstStyle>
          <a:p>
            <a:r>
              <a:rPr lang="en-US" dirty="0" smtClean="0"/>
              <a:t>Insert Chart Here</a:t>
            </a:r>
            <a:endParaRPr lang="en-US" dirty="0"/>
          </a:p>
        </p:txBody>
      </p:sp>
    </p:spTree>
    <p:extLst>
      <p:ext uri="{BB962C8B-B14F-4D97-AF65-F5344CB8AC3E}">
        <p14:creationId xmlns:p14="http://schemas.microsoft.com/office/powerpoint/2010/main" val="375710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3" grpId="0"/>
    </p:bld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44621" y="404085"/>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340473" y="1559096"/>
            <a:ext cx="5687483" cy="4294544"/>
          </a:xfrm>
          <a:prstGeom prst="rect">
            <a:avLst/>
          </a:prstGeom>
        </p:spPr>
        <p:txBody>
          <a:bodyPr lIns="121882" tIns="60941" rIns="121882" bIns="60941" anchor="ctr" anchorCtr="0">
            <a:noAutofit/>
          </a:bodyPr>
          <a:lstStyle>
            <a:lvl1pPr marL="0" indent="0">
              <a:buNone/>
              <a:defRPr sz="32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1" name="Picture Placeholder 2"/>
          <p:cNvSpPr>
            <a:spLocks noGrp="1"/>
          </p:cNvSpPr>
          <p:nvPr>
            <p:ph type="pic" sz="quarter" idx="10" hasCustomPrompt="1"/>
          </p:nvPr>
        </p:nvSpPr>
        <p:spPr>
          <a:xfrm>
            <a:off x="6383091" y="1559096"/>
            <a:ext cx="5353556" cy="4295015"/>
          </a:xfrm>
          <a:prstGeom prst="rect">
            <a:avLst/>
          </a:prstGeom>
        </p:spPr>
        <p:txBody>
          <a:bodyPr vert="horz" lIns="121882" tIns="60941" rIns="121882" bIns="60941">
            <a:noAutofit/>
          </a:bodyPr>
          <a:lstStyle>
            <a:lvl1pPr marL="0" indent="0" algn="ctr">
              <a:buNone/>
              <a:defRPr sz="2700" b="0" i="0">
                <a:solidFill>
                  <a:schemeClr val="tx2"/>
                </a:solidFill>
                <a:latin typeface="+mn-lt"/>
                <a:cs typeface="CiscoSans ExtraLight"/>
              </a:defRPr>
            </a:lvl1pPr>
          </a:lstStyle>
          <a:p>
            <a:r>
              <a:rPr lang="en-US" dirty="0" smtClean="0"/>
              <a:t>Insert Image Here</a:t>
            </a:r>
            <a:endParaRPr lang="en-US" dirty="0"/>
          </a:p>
        </p:txBody>
      </p:sp>
    </p:spTree>
    <p:extLst>
      <p:ext uri="{BB962C8B-B14F-4D97-AF65-F5344CB8AC3E}">
        <p14:creationId xmlns:p14="http://schemas.microsoft.com/office/powerpoint/2010/main" val="143505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346322" y="14432"/>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Title Goes Here</a:t>
            </a:r>
            <a:endParaRPr lang="en-US" dirty="0"/>
          </a:p>
        </p:txBody>
      </p:sp>
      <p:sp>
        <p:nvSpPr>
          <p:cNvPr id="6" name="Text Placeholder 3"/>
          <p:cNvSpPr>
            <a:spLocks noGrp="1"/>
          </p:cNvSpPr>
          <p:nvPr>
            <p:ph type="body" sz="quarter" idx="10"/>
          </p:nvPr>
        </p:nvSpPr>
        <p:spPr>
          <a:xfrm>
            <a:off x="327284" y="1666621"/>
            <a:ext cx="5559509" cy="4354712"/>
          </a:xfrm>
          <a:prstGeom prst="rect">
            <a:avLst/>
          </a:prstGeom>
        </p:spPr>
        <p:txBody>
          <a:bodyPr lIns="121877" tIns="60940" rIns="121877" bIns="60940">
            <a:noAutofit/>
          </a:bodyPr>
          <a:lstStyle>
            <a:lvl1pPr marL="304684" indent="-228516">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09371" indent="-287755">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837890" indent="-228516">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066399" indent="-228516">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294914" indent="-228516">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3"/>
          <p:cNvSpPr>
            <a:spLocks noGrp="1"/>
          </p:cNvSpPr>
          <p:nvPr>
            <p:ph type="body" sz="quarter" idx="11"/>
          </p:nvPr>
        </p:nvSpPr>
        <p:spPr>
          <a:xfrm>
            <a:off x="6188000" y="1666621"/>
            <a:ext cx="5559509" cy="4354712"/>
          </a:xfrm>
          <a:prstGeom prst="rect">
            <a:avLst/>
          </a:prstGeom>
        </p:spPr>
        <p:txBody>
          <a:bodyPr lIns="121877" tIns="60940" rIns="121877" bIns="60940">
            <a:noAutofit/>
          </a:bodyPr>
          <a:lstStyle>
            <a:lvl1pPr marL="304684" indent="-228516">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09371" indent="-287755">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837890" indent="-228516">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066399" indent="-228516">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294914" indent="-228516">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9553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464" y="0"/>
            <a:ext cx="12192000" cy="6858000"/>
          </a:xfrm>
          <a:prstGeom prst="rect">
            <a:avLst/>
          </a:prstGeom>
        </p:spPr>
        <p:txBody>
          <a:bodyPr vert="horz" lIns="121882" tIns="60941" rIns="121882" bIns="60941"/>
          <a:lstStyle>
            <a:lvl1pPr marL="0" indent="0" algn="ctr">
              <a:buNone/>
              <a:defRPr sz="2000" baseline="0">
                <a:latin typeface="+mn-lt"/>
                <a:cs typeface="CiscoSans ExtraLight"/>
              </a:defRPr>
            </a:lvl1pPr>
          </a:lstStyle>
          <a:p>
            <a:r>
              <a:rPr lang="en-US" smtClean="0"/>
              <a:t>Click icon to add picture</a:t>
            </a:r>
            <a:endParaRPr lang="en-US" dirty="0"/>
          </a:p>
        </p:txBody>
      </p:sp>
    </p:spTree>
    <p:extLst>
      <p:ext uri="{BB962C8B-B14F-4D97-AF65-F5344CB8AC3E}">
        <p14:creationId xmlns:p14="http://schemas.microsoft.com/office/powerpoint/2010/main" val="609413557"/>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10683" y="320841"/>
            <a:ext cx="11262708" cy="5877827"/>
          </a:xfrm>
          <a:prstGeom prst="rect">
            <a:avLst/>
          </a:prstGeom>
        </p:spPr>
        <p:txBody>
          <a:bodyPr vert="horz" lIns="121882" tIns="60941" rIns="121882" bIns="60941"/>
          <a:lstStyle>
            <a:lvl1pPr marL="0" indent="0" algn="ctr">
              <a:buNone/>
              <a:defRPr sz="2000" baseline="0">
                <a:latin typeface="+mn-lt"/>
                <a:cs typeface="CiscoSans ExtraLight"/>
              </a:defRPr>
            </a:lvl1pPr>
          </a:lstStyle>
          <a:p>
            <a:r>
              <a:rPr lang="en-US" smtClean="0"/>
              <a:t>Click icon to add picture</a:t>
            </a:r>
            <a:endParaRPr lang="en-US" dirty="0"/>
          </a:p>
        </p:txBody>
      </p:sp>
    </p:spTree>
    <p:extLst>
      <p:ext uri="{BB962C8B-B14F-4D97-AF65-F5344CB8AC3E}">
        <p14:creationId xmlns:p14="http://schemas.microsoft.com/office/powerpoint/2010/main" val="400495307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4205433"/>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2"/>
            <a:ext cx="2844800" cy="365125"/>
          </a:xfrm>
          <a:prstGeom prst="rect">
            <a:avLst/>
          </a:prstGeom>
        </p:spPr>
        <p:txBody>
          <a:bodyPr lIns="121906" tIns="60953" rIns="121906" bIns="60953"/>
          <a:lstStyle/>
          <a:p>
            <a:pPr defTabSz="609447"/>
            <a:fld id="{86E86B11-874F-42B0-BFBB-C561C1D391E3}" type="datetimeFigureOut">
              <a:rPr lang="en-US" sz="2400" smtClean="0">
                <a:solidFill>
                  <a:srgbClr val="000000"/>
                </a:solidFill>
                <a:latin typeface="Arial"/>
              </a:rPr>
              <a:pPr defTabSz="609447"/>
              <a:t>11/10/14</a:t>
            </a:fld>
            <a:endParaRPr lang="en-US" sz="2400">
              <a:solidFill>
                <a:srgbClr val="000000"/>
              </a:solidFill>
              <a:latin typeface="Arial"/>
            </a:endParaRPr>
          </a:p>
        </p:txBody>
      </p:sp>
      <p:sp>
        <p:nvSpPr>
          <p:cNvPr id="4" name="Footer Placeholder 3"/>
          <p:cNvSpPr>
            <a:spLocks noGrp="1"/>
          </p:cNvSpPr>
          <p:nvPr>
            <p:ph type="ftr" sz="quarter" idx="11"/>
          </p:nvPr>
        </p:nvSpPr>
        <p:spPr>
          <a:xfrm>
            <a:off x="4165600" y="6356352"/>
            <a:ext cx="3860800" cy="365125"/>
          </a:xfrm>
          <a:prstGeom prst="rect">
            <a:avLst/>
          </a:prstGeom>
        </p:spPr>
        <p:txBody>
          <a:bodyPr lIns="121906" tIns="60953" rIns="121906" bIns="60953"/>
          <a:lstStyle/>
          <a:p>
            <a:pPr defTabSz="609447"/>
            <a:endParaRPr lang="en-US" sz="2400">
              <a:solidFill>
                <a:srgbClr val="000000"/>
              </a:solidFill>
              <a:latin typeface="Aria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lIns="121906" tIns="60953" rIns="121906" bIns="60953"/>
          <a:lstStyle/>
          <a:p>
            <a:pPr defTabSz="609447"/>
            <a:fld id="{8B55343E-58A6-4B69-9D81-E5706F8AE143}" type="slidenum">
              <a:rPr lang="en-US" sz="2400" smtClean="0">
                <a:solidFill>
                  <a:srgbClr val="000000"/>
                </a:solidFill>
                <a:latin typeface="Arial"/>
              </a:rPr>
              <a:pPr defTabSz="609447"/>
              <a:t>‹#›</a:t>
            </a:fld>
            <a:endParaRPr lang="en-US" sz="2400">
              <a:solidFill>
                <a:srgbClr val="000000"/>
              </a:solidFill>
              <a:latin typeface="Arial"/>
            </a:endParaRPr>
          </a:p>
        </p:txBody>
      </p:sp>
    </p:spTree>
    <p:extLst>
      <p:ext uri="{BB962C8B-B14F-4D97-AF65-F5344CB8AC3E}">
        <p14:creationId xmlns:p14="http://schemas.microsoft.com/office/powerpoint/2010/main" val="415264372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09600" y="1447800"/>
            <a:ext cx="10972800" cy="4495800"/>
          </a:xfrm>
          <a:prstGeom prst="rect">
            <a:avLst/>
          </a:prstGeom>
        </p:spPr>
        <p:txBody>
          <a:bodyPr lIns="91430" tIns="45718" rIns="91430" bIns="45718"/>
          <a:lstStyle>
            <a:lvl1pPr>
              <a:buClr>
                <a:srgbClr val="005288"/>
              </a:buClr>
              <a:defRPr sz="2000">
                <a:latin typeface="맑은 고딕" panose="020B0503020000020004" pitchFamily="50" charset="-127"/>
              </a:defRPr>
            </a:lvl1pPr>
            <a:lvl2pPr marL="457143" indent="-182858">
              <a:buClr>
                <a:srgbClr val="005288"/>
              </a:buClr>
              <a:buFont typeface="Arial" pitchFamily="34" charset="0"/>
              <a:buChar char="◦"/>
              <a:defRPr sz="1900">
                <a:latin typeface="맑은 고딕" panose="020B0503020000020004" pitchFamily="50" charset="-127"/>
              </a:defRPr>
            </a:lvl2pPr>
            <a:lvl3pPr marL="731434" indent="-182858">
              <a:buClr>
                <a:srgbClr val="005288"/>
              </a:buClr>
              <a:buFont typeface="Arial" pitchFamily="34" charset="0"/>
              <a:buChar char="▪"/>
              <a:defRPr sz="1600">
                <a:latin typeface="맑은 고딕" panose="020B0503020000020004" pitchFamily="50" charset="-127"/>
              </a:defRPr>
            </a:lvl3pPr>
            <a:lvl4pPr marL="1005726" indent="-182858">
              <a:buClr>
                <a:srgbClr val="005288"/>
              </a:buClr>
              <a:buFont typeface="Arial" pitchFamily="34" charset="0"/>
              <a:buChar char="–"/>
              <a:defRPr>
                <a:latin typeface="맑은 고딕" panose="020B0503020000020004" pitchFamily="50" charset="-127"/>
              </a:defRPr>
            </a:lvl4pPr>
            <a:lvl5pPr>
              <a:buClr>
                <a:srgbClr val="005288"/>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1590995522"/>
      </p:ext>
    </p:extLst>
  </p:cSld>
  <p:clrMapOvr>
    <a:masterClrMapping/>
  </p:clrMapOvr>
  <p:timing>
    <p:tnLst>
      <p:par>
        <p:cTn xmlns:p14="http://schemas.microsoft.com/office/powerpoint/2010/mai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1_Title Slide-animated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95192" y="2811836"/>
            <a:ext cx="11068957"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347261" y="4828030"/>
            <a:ext cx="10816168" cy="384175"/>
          </a:xfrm>
          <a:prstGeom prst="rect">
            <a:avLst/>
          </a:prstGeom>
        </p:spPr>
        <p:txBody>
          <a:bodyPr lIns="121885" tIns="60942" rIns="121885" bIns="60942" anchor="b" anchorCtr="0">
            <a:noAutofit/>
          </a:bodyPr>
          <a:lstStyle>
            <a:lvl1pPr marL="0" indent="0" algn="l">
              <a:buNone/>
              <a:defRPr sz="1600" b="0" i="0">
                <a:solidFill>
                  <a:schemeClr val="tx1"/>
                </a:solidFill>
                <a:latin typeface="+mn-lt"/>
                <a:cs typeface="Arial" panose="020B0604020202020204" pitchFamily="34" charset="0"/>
              </a:defRPr>
            </a:lvl1pPr>
            <a:lvl2pPr marL="457099" indent="0" algn="ctr">
              <a:buNone/>
              <a:defRPr>
                <a:solidFill>
                  <a:schemeClr val="tx1">
                    <a:tint val="75000"/>
                  </a:schemeClr>
                </a:solidFill>
              </a:defRPr>
            </a:lvl2pPr>
            <a:lvl3pPr marL="914210" indent="0" algn="ctr">
              <a:buNone/>
              <a:defRPr>
                <a:solidFill>
                  <a:schemeClr val="tx1">
                    <a:tint val="75000"/>
                  </a:schemeClr>
                </a:solidFill>
              </a:defRPr>
            </a:lvl3pPr>
            <a:lvl4pPr marL="1371314" indent="0" algn="ctr">
              <a:buNone/>
              <a:defRPr>
                <a:solidFill>
                  <a:schemeClr val="tx1">
                    <a:tint val="75000"/>
                  </a:schemeClr>
                </a:solidFill>
              </a:defRPr>
            </a:lvl4pPr>
            <a:lvl5pPr marL="1828422" indent="0" algn="ctr">
              <a:buNone/>
              <a:defRPr>
                <a:solidFill>
                  <a:schemeClr val="tx1">
                    <a:tint val="75000"/>
                  </a:schemeClr>
                </a:solidFill>
              </a:defRPr>
            </a:lvl5pPr>
            <a:lvl6pPr marL="2285526" indent="0" algn="ctr">
              <a:buNone/>
              <a:defRPr>
                <a:solidFill>
                  <a:schemeClr val="tx1">
                    <a:tint val="75000"/>
                  </a:schemeClr>
                </a:solidFill>
              </a:defRPr>
            </a:lvl6pPr>
            <a:lvl7pPr marL="2742633" indent="0" algn="ctr">
              <a:buNone/>
              <a:defRPr>
                <a:solidFill>
                  <a:schemeClr val="tx1">
                    <a:tint val="75000"/>
                  </a:schemeClr>
                </a:solidFill>
              </a:defRPr>
            </a:lvl7pPr>
            <a:lvl8pPr marL="3199733" indent="0" algn="ctr">
              <a:buNone/>
              <a:defRPr>
                <a:solidFill>
                  <a:schemeClr val="tx1">
                    <a:tint val="75000"/>
                  </a:schemeClr>
                </a:solidFill>
              </a:defRPr>
            </a:lvl8pPr>
            <a:lvl9pPr marL="3656839"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346493" y="5164915"/>
            <a:ext cx="10816867" cy="384175"/>
          </a:xfrm>
          <a:prstGeom prst="rect">
            <a:avLst/>
          </a:prstGeom>
        </p:spPr>
        <p:txBody>
          <a:bodyPr lIns="121885" tIns="60942" rIns="121885" bIns="60942"/>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335797" y="5938237"/>
            <a:ext cx="10816867" cy="384175"/>
          </a:xfrm>
          <a:prstGeom prst="rect">
            <a:avLst/>
          </a:prstGeom>
        </p:spPr>
        <p:txBody>
          <a:bodyPr lIns="121885" tIns="60942" rIns="121885" bIns="60942"/>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336770" y="3496671"/>
            <a:ext cx="11070167" cy="398668"/>
          </a:xfrm>
          <a:prstGeom prst="rect">
            <a:avLst/>
          </a:prstGeom>
        </p:spPr>
        <p:txBody>
          <a:bodyPr lIns="121885" tIns="60942" rIns="121885" bIns="60942"/>
          <a:lstStyle>
            <a:lvl1pPr marL="0" indent="0">
              <a:buFont typeface="Arial" panose="020B0604020202020204" pitchFamily="34" charset="0"/>
              <a:buNone/>
              <a:defRPr sz="2400" baseline="0">
                <a:solidFill>
                  <a:schemeClr val="tx1"/>
                </a:solidFill>
                <a:latin typeface="+mj-lt"/>
              </a:defRPr>
            </a:lvl1pPr>
            <a:lvl2pPr marL="406337" indent="0">
              <a:buNone/>
              <a:defRPr/>
            </a:lvl2pPr>
            <a:lvl3pPr marL="569818" indent="0">
              <a:buNone/>
              <a:defRPr/>
            </a:lvl3pPr>
            <a:lvl4pPr marL="688860" indent="0">
              <a:buNone/>
              <a:defRPr/>
            </a:lvl4pPr>
            <a:lvl5pPr marL="801555" indent="0">
              <a:buNone/>
              <a:defRPr/>
            </a:lvl5pPr>
          </a:lstStyle>
          <a:p>
            <a:pPr lvl="0"/>
            <a:r>
              <a:rPr lang="en-GB" dirty="0" smtClean="0"/>
              <a:t>Subhead goes here</a:t>
            </a:r>
            <a:endParaRPr lang="en-GB" dirty="0"/>
          </a:p>
        </p:txBody>
      </p:sp>
      <p:cxnSp>
        <p:nvCxnSpPr>
          <p:cNvPr id="27" name="Straight Connector 26"/>
          <p:cNvCxnSpPr/>
          <p:nvPr userDrawn="1"/>
        </p:nvCxnSpPr>
        <p:spPr>
          <a:xfrm>
            <a:off x="0" y="6743700"/>
            <a:ext cx="12192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380229" y="410501"/>
            <a:ext cx="1150319" cy="613107"/>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609415"/>
              <a:endParaRPr lang="en-US" sz="2400">
                <a:solidFill>
                  <a:srgbClr val="FFFFFF"/>
                </a:solidFill>
                <a:latin typeface="Arial"/>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609415"/>
              <a:endParaRPr lang="en-US" sz="2400">
                <a:solidFill>
                  <a:srgbClr val="FFFFFF"/>
                </a:solidFill>
                <a:latin typeface="Arial"/>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609415"/>
              <a:endParaRPr lang="en-US" sz="2400">
                <a:solidFill>
                  <a:srgbClr val="FFFFFF"/>
                </a:solidFill>
                <a:latin typeface="Arial"/>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609415"/>
              <a:endParaRPr lang="en-US" sz="2400">
                <a:solidFill>
                  <a:srgbClr val="FFFFFF"/>
                </a:solidFill>
                <a:latin typeface="Arial"/>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609415"/>
              <a:endParaRPr lang="en-US" sz="2400">
                <a:solidFill>
                  <a:srgbClr val="FFFFFF"/>
                </a:solidFill>
                <a:latin typeface="Arial"/>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609415"/>
              <a:endParaRPr lang="en-US" sz="2400">
                <a:solidFill>
                  <a:srgbClr val="FFFFFF"/>
                </a:solidFill>
                <a:latin typeface="Arial"/>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609415"/>
              <a:endParaRPr lang="en-US" sz="2400">
                <a:solidFill>
                  <a:srgbClr val="FFFFFF"/>
                </a:solidFill>
                <a:latin typeface="Arial"/>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609415"/>
              <a:endParaRPr lang="en-US" sz="2400">
                <a:solidFill>
                  <a:srgbClr val="FFFFFF"/>
                </a:solidFill>
                <a:latin typeface="Arial"/>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609415"/>
              <a:endParaRPr lang="en-US" sz="2400">
                <a:solidFill>
                  <a:srgbClr val="FFFFFF"/>
                </a:solidFill>
                <a:latin typeface="Arial"/>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609415"/>
              <a:endParaRPr lang="en-US" sz="2400">
                <a:solidFill>
                  <a:srgbClr val="FFFFFF"/>
                </a:solidFill>
                <a:latin typeface="Arial"/>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609415"/>
              <a:endParaRPr lang="en-US" sz="2400">
                <a:solidFill>
                  <a:srgbClr val="FFFFFF"/>
                </a:solidFill>
                <a:latin typeface="Arial"/>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609415"/>
              <a:endParaRPr lang="en-US" sz="2400">
                <a:solidFill>
                  <a:srgbClr val="FFFFFF"/>
                </a:solidFill>
                <a:latin typeface="Arial"/>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609415"/>
              <a:endParaRPr lang="en-US" sz="2400">
                <a:solidFill>
                  <a:srgbClr val="FFFFFF"/>
                </a:solidFill>
                <a:latin typeface="Arial"/>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609415"/>
              <a:endParaRPr lang="en-US" sz="2400">
                <a:solidFill>
                  <a:srgbClr val="FFFFFF"/>
                </a:solidFill>
                <a:latin typeface="Arial"/>
              </a:endParaRPr>
            </a:p>
          </p:txBody>
        </p:sp>
      </p:grpSp>
    </p:spTree>
    <p:extLst>
      <p:ext uri="{BB962C8B-B14F-4D97-AF65-F5344CB8AC3E}">
        <p14:creationId xmlns:p14="http://schemas.microsoft.com/office/powerpoint/2010/main" val="351026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2_Title Slide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95192" y="2811836"/>
            <a:ext cx="11068957"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347261" y="4828030"/>
            <a:ext cx="10816168" cy="384175"/>
          </a:xfrm>
          <a:prstGeom prst="rect">
            <a:avLst/>
          </a:prstGeom>
        </p:spPr>
        <p:txBody>
          <a:bodyPr lIns="121885" tIns="60942" rIns="121885" bIns="60942" anchor="b" anchorCtr="0">
            <a:noAutofit/>
          </a:bodyPr>
          <a:lstStyle>
            <a:lvl1pPr marL="0" indent="0" algn="l">
              <a:buNone/>
              <a:defRPr sz="1600" b="0" i="0">
                <a:solidFill>
                  <a:schemeClr val="tx1"/>
                </a:solidFill>
                <a:latin typeface="+mn-lt"/>
                <a:cs typeface="Arial" panose="020B0604020202020204" pitchFamily="34" charset="0"/>
              </a:defRPr>
            </a:lvl1pPr>
            <a:lvl2pPr marL="457099" indent="0" algn="ctr">
              <a:buNone/>
              <a:defRPr>
                <a:solidFill>
                  <a:schemeClr val="tx1">
                    <a:tint val="75000"/>
                  </a:schemeClr>
                </a:solidFill>
              </a:defRPr>
            </a:lvl2pPr>
            <a:lvl3pPr marL="914210" indent="0" algn="ctr">
              <a:buNone/>
              <a:defRPr>
                <a:solidFill>
                  <a:schemeClr val="tx1">
                    <a:tint val="75000"/>
                  </a:schemeClr>
                </a:solidFill>
              </a:defRPr>
            </a:lvl3pPr>
            <a:lvl4pPr marL="1371314" indent="0" algn="ctr">
              <a:buNone/>
              <a:defRPr>
                <a:solidFill>
                  <a:schemeClr val="tx1">
                    <a:tint val="75000"/>
                  </a:schemeClr>
                </a:solidFill>
              </a:defRPr>
            </a:lvl4pPr>
            <a:lvl5pPr marL="1828422" indent="0" algn="ctr">
              <a:buNone/>
              <a:defRPr>
                <a:solidFill>
                  <a:schemeClr val="tx1">
                    <a:tint val="75000"/>
                  </a:schemeClr>
                </a:solidFill>
              </a:defRPr>
            </a:lvl5pPr>
            <a:lvl6pPr marL="2285526" indent="0" algn="ctr">
              <a:buNone/>
              <a:defRPr>
                <a:solidFill>
                  <a:schemeClr val="tx1">
                    <a:tint val="75000"/>
                  </a:schemeClr>
                </a:solidFill>
              </a:defRPr>
            </a:lvl6pPr>
            <a:lvl7pPr marL="2742633" indent="0" algn="ctr">
              <a:buNone/>
              <a:defRPr>
                <a:solidFill>
                  <a:schemeClr val="tx1">
                    <a:tint val="75000"/>
                  </a:schemeClr>
                </a:solidFill>
              </a:defRPr>
            </a:lvl7pPr>
            <a:lvl8pPr marL="3199733" indent="0" algn="ctr">
              <a:buNone/>
              <a:defRPr>
                <a:solidFill>
                  <a:schemeClr val="tx1">
                    <a:tint val="75000"/>
                  </a:schemeClr>
                </a:solidFill>
              </a:defRPr>
            </a:lvl8pPr>
            <a:lvl9pPr marL="3656839"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346493" y="5164915"/>
            <a:ext cx="10816867" cy="384175"/>
          </a:xfrm>
          <a:prstGeom prst="rect">
            <a:avLst/>
          </a:prstGeom>
        </p:spPr>
        <p:txBody>
          <a:bodyPr lIns="121885" tIns="60942" rIns="121885" bIns="60942"/>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335797" y="5938237"/>
            <a:ext cx="10816867" cy="384175"/>
          </a:xfrm>
          <a:prstGeom prst="rect">
            <a:avLst/>
          </a:prstGeom>
        </p:spPr>
        <p:txBody>
          <a:bodyPr lIns="121885" tIns="60942" rIns="121885" bIns="60942"/>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336770" y="3496671"/>
            <a:ext cx="11070167" cy="398668"/>
          </a:xfrm>
          <a:prstGeom prst="rect">
            <a:avLst/>
          </a:prstGeom>
        </p:spPr>
        <p:txBody>
          <a:bodyPr lIns="121885" tIns="60942" rIns="121885" bIns="60942"/>
          <a:lstStyle>
            <a:lvl1pPr marL="0" indent="0">
              <a:buFont typeface="Arial" panose="020B0604020202020204" pitchFamily="34" charset="0"/>
              <a:buNone/>
              <a:defRPr sz="2400" baseline="0">
                <a:solidFill>
                  <a:schemeClr val="tx1"/>
                </a:solidFill>
                <a:latin typeface="+mj-lt"/>
              </a:defRPr>
            </a:lvl1pPr>
            <a:lvl2pPr marL="406337" indent="0">
              <a:buNone/>
              <a:defRPr/>
            </a:lvl2pPr>
            <a:lvl3pPr marL="569818" indent="0">
              <a:buNone/>
              <a:defRPr/>
            </a:lvl3pPr>
            <a:lvl4pPr marL="688860" indent="0">
              <a:buNone/>
              <a:defRPr/>
            </a:lvl4pPr>
            <a:lvl5pPr marL="801555" indent="0">
              <a:buNone/>
              <a:defRPr/>
            </a:lvl5pPr>
          </a:lstStyle>
          <a:p>
            <a:pPr lvl="0"/>
            <a:r>
              <a:rPr lang="en-GB" dirty="0" smtClean="0"/>
              <a:t>Subhead goes here</a:t>
            </a:r>
            <a:endParaRPr lang="en-GB" dirty="0"/>
          </a:p>
        </p:txBody>
      </p:sp>
      <p:cxnSp>
        <p:nvCxnSpPr>
          <p:cNvPr id="27" name="Straight Connector 26"/>
          <p:cNvCxnSpPr/>
          <p:nvPr userDrawn="1"/>
        </p:nvCxnSpPr>
        <p:spPr>
          <a:xfrm>
            <a:off x="0" y="6743700"/>
            <a:ext cx="12192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380229" y="410501"/>
            <a:ext cx="1150319" cy="613107"/>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609415"/>
              <a:endParaRPr lang="en-US" sz="2400">
                <a:solidFill>
                  <a:srgbClr val="FFFFFF"/>
                </a:solidFill>
                <a:latin typeface="Arial"/>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609415"/>
              <a:endParaRPr lang="en-US" sz="2400">
                <a:solidFill>
                  <a:srgbClr val="FFFFFF"/>
                </a:solidFill>
                <a:latin typeface="Arial"/>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609415"/>
              <a:endParaRPr lang="en-US" sz="2400">
                <a:solidFill>
                  <a:srgbClr val="FFFFFF"/>
                </a:solidFill>
                <a:latin typeface="Arial"/>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609415"/>
              <a:endParaRPr lang="en-US" sz="2400">
                <a:solidFill>
                  <a:srgbClr val="FFFFFF"/>
                </a:solidFill>
                <a:latin typeface="Arial"/>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609415"/>
              <a:endParaRPr lang="en-US" sz="2400">
                <a:solidFill>
                  <a:srgbClr val="FFFFFF"/>
                </a:solidFill>
                <a:latin typeface="Arial"/>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609415"/>
              <a:endParaRPr lang="en-US" sz="2400">
                <a:solidFill>
                  <a:srgbClr val="FFFFFF"/>
                </a:solidFill>
                <a:latin typeface="Arial"/>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609415"/>
              <a:endParaRPr lang="en-US" sz="2400">
                <a:solidFill>
                  <a:srgbClr val="FFFFFF"/>
                </a:solidFill>
                <a:latin typeface="Arial"/>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609415"/>
              <a:endParaRPr lang="en-US" sz="2400">
                <a:solidFill>
                  <a:srgbClr val="FFFFFF"/>
                </a:solidFill>
                <a:latin typeface="Arial"/>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609415"/>
              <a:endParaRPr lang="en-US" sz="2400">
                <a:solidFill>
                  <a:srgbClr val="FFFFFF"/>
                </a:solidFill>
                <a:latin typeface="Arial"/>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609415"/>
              <a:endParaRPr lang="en-US" sz="2400">
                <a:solidFill>
                  <a:srgbClr val="FFFFFF"/>
                </a:solidFill>
                <a:latin typeface="Arial"/>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609415"/>
              <a:endParaRPr lang="en-US" sz="2400">
                <a:solidFill>
                  <a:srgbClr val="FFFFFF"/>
                </a:solidFill>
                <a:latin typeface="Arial"/>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609415"/>
              <a:endParaRPr lang="en-US" sz="2400">
                <a:solidFill>
                  <a:srgbClr val="FFFFFF"/>
                </a:solidFill>
                <a:latin typeface="Arial"/>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609415"/>
              <a:endParaRPr lang="en-US" sz="2400">
                <a:solidFill>
                  <a:srgbClr val="FFFFFF"/>
                </a:solidFill>
                <a:latin typeface="Arial"/>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609415"/>
              <a:endParaRPr lang="en-US" sz="2400">
                <a:solidFill>
                  <a:srgbClr val="FFFFFF"/>
                </a:solidFill>
                <a:latin typeface="Arial"/>
              </a:endParaRPr>
            </a:p>
          </p:txBody>
        </p:sp>
      </p:grpSp>
    </p:spTree>
    <p:extLst>
      <p:ext uri="{BB962C8B-B14F-4D97-AF65-F5344CB8AC3E}">
        <p14:creationId xmlns:p14="http://schemas.microsoft.com/office/powerpoint/2010/main" val="2892262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68665" y="4279406"/>
            <a:ext cx="6246489" cy="384175"/>
          </a:xfrm>
          <a:prstGeom prst="rect">
            <a:avLst/>
          </a:prstGeom>
        </p:spPr>
        <p:txBody>
          <a:bodyPr vert="horz" lIns="91426" tIns="45718" rIns="91426" bIns="45718" rtlCol="0">
            <a:noAutofit/>
          </a:bodyPr>
          <a:lstStyle>
            <a:lvl1pPr marL="0" indent="0" algn="l" defTabSz="914248" rtl="0" eaLnBrk="1" latinLnBrk="0" hangingPunct="1">
              <a:lnSpc>
                <a:spcPct val="95000"/>
              </a:lnSpc>
              <a:spcBef>
                <a:spcPts val="1440"/>
              </a:spcBef>
              <a:buClr>
                <a:srgbClr val="92D050"/>
              </a:buClr>
              <a:buSzPct val="90000"/>
              <a:buFont typeface="Arial" pitchFamily="34" charset="0"/>
              <a:buNone/>
              <a:tabLst/>
              <a:defRPr lang="en-US" sz="2400" kern="1200" dirty="0">
                <a:solidFill>
                  <a:schemeClr val="tx2"/>
                </a:solidFill>
                <a:latin typeface="+mj-lt"/>
                <a:ea typeface="+mn-ea"/>
                <a:cs typeface="+mn-cs"/>
              </a:defRPr>
            </a:lvl1pPr>
            <a:lvl2pPr marL="457119" indent="0" algn="ctr">
              <a:buNone/>
              <a:defRPr>
                <a:solidFill>
                  <a:schemeClr val="tx1">
                    <a:tint val="75000"/>
                  </a:schemeClr>
                </a:solidFill>
              </a:defRPr>
            </a:lvl2pPr>
            <a:lvl3pPr marL="914248" indent="0" algn="ctr">
              <a:buNone/>
              <a:defRPr>
                <a:solidFill>
                  <a:schemeClr val="tx1">
                    <a:tint val="75000"/>
                  </a:schemeClr>
                </a:solidFill>
              </a:defRPr>
            </a:lvl3pPr>
            <a:lvl4pPr marL="1371372" indent="0" algn="ctr">
              <a:buNone/>
              <a:defRPr>
                <a:solidFill>
                  <a:schemeClr val="tx1">
                    <a:tint val="75000"/>
                  </a:schemeClr>
                </a:solidFill>
              </a:defRPr>
            </a:lvl4pPr>
            <a:lvl5pPr marL="1828498" indent="0" algn="ctr">
              <a:buNone/>
              <a:defRPr>
                <a:solidFill>
                  <a:schemeClr val="tx1">
                    <a:tint val="75000"/>
                  </a:schemeClr>
                </a:solidFill>
              </a:defRPr>
            </a:lvl5pPr>
            <a:lvl6pPr marL="2285622" indent="0" algn="ctr">
              <a:buNone/>
              <a:defRPr>
                <a:solidFill>
                  <a:schemeClr val="tx1">
                    <a:tint val="75000"/>
                  </a:schemeClr>
                </a:solidFill>
              </a:defRPr>
            </a:lvl6pPr>
            <a:lvl7pPr marL="2742746" indent="0" algn="ctr">
              <a:buNone/>
              <a:defRPr>
                <a:solidFill>
                  <a:schemeClr val="tx1">
                    <a:tint val="75000"/>
                  </a:schemeClr>
                </a:solidFill>
              </a:defRPr>
            </a:lvl7pPr>
            <a:lvl8pPr marL="3199867" indent="0" algn="ctr">
              <a:buNone/>
              <a:defRPr>
                <a:solidFill>
                  <a:schemeClr val="tx1">
                    <a:tint val="75000"/>
                  </a:schemeClr>
                </a:solidFill>
              </a:defRPr>
            </a:lvl8pPr>
            <a:lvl9pPr marL="3656991" indent="0" algn="ctr">
              <a:buNone/>
              <a:defRPr>
                <a:solidFill>
                  <a:schemeClr val="tx1">
                    <a:tint val="75000"/>
                  </a:schemeClr>
                </a:solidFill>
              </a:defRPr>
            </a:lvl9pPr>
          </a:lstStyle>
          <a:p>
            <a:pPr marL="0" lvl="0" indent="0" algn="l" defTabSz="914248"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sp>
        <p:nvSpPr>
          <p:cNvPr id="27" name="Rectangle 3"/>
          <p:cNvSpPr>
            <a:spLocks noChangeArrowheads="1"/>
          </p:cNvSpPr>
          <p:nvPr/>
        </p:nvSpPr>
        <p:spPr bwMode="white">
          <a:xfrm>
            <a:off x="0" y="0"/>
            <a:ext cx="12192000" cy="177800"/>
          </a:xfrm>
          <a:prstGeom prst="rect">
            <a:avLst/>
          </a:prstGeom>
          <a:solidFill>
            <a:schemeClr val="bg2"/>
          </a:solidFill>
          <a:ln w="25400" algn="ctr">
            <a:noFill/>
            <a:miter lim="800000"/>
            <a:headEnd/>
            <a:tailEnd/>
          </a:ln>
          <a:effectLst/>
        </p:spPr>
        <p:txBody>
          <a:bodyPr wrap="none" lIns="91426" tIns="45718" rIns="91426" bIns="45718" anchor="ctr"/>
          <a:lstStyle/>
          <a:p>
            <a:pPr defTabSz="609415"/>
            <a:endParaRPr lang="en-US" sz="2400">
              <a:solidFill>
                <a:srgbClr val="000000"/>
              </a:solidFill>
              <a:latin typeface="Arial"/>
            </a:endParaRPr>
          </a:p>
        </p:txBody>
      </p:sp>
      <p:sp>
        <p:nvSpPr>
          <p:cNvPr id="2" name="Title 1"/>
          <p:cNvSpPr>
            <a:spLocks noGrp="1"/>
          </p:cNvSpPr>
          <p:nvPr>
            <p:ph type="ctrTitle" hasCustomPrompt="1"/>
          </p:nvPr>
        </p:nvSpPr>
        <p:spPr>
          <a:xfrm>
            <a:off x="331745" y="3282704"/>
            <a:ext cx="6283409" cy="1022351"/>
          </a:xfrm>
        </p:spPr>
        <p:txBody>
          <a:bodyPr vert="horz" lIns="82281" tIns="45718" rIns="82281" bIns="45718" rtlCol="0" anchor="b" anchorCtr="0">
            <a:noAutofit/>
          </a:bodyPr>
          <a:lstStyle>
            <a:lvl1pPr marL="0" indent="0" algn="l" defTabSz="914248" rtl="0" eaLnBrk="1" latinLnBrk="0" hangingPunct="1">
              <a:lnSpc>
                <a:spcPct val="80000"/>
              </a:lnSpc>
              <a:spcBef>
                <a:spcPct val="0"/>
              </a:spcBef>
              <a:buClr>
                <a:schemeClr val="tx1"/>
              </a:buClr>
              <a:buFont typeface="Ciscolight" pitchFamily="2" charset="0"/>
              <a:buNone/>
              <a:defRPr lang="en-US" sz="6000" b="0" kern="1200" spc="0" baseline="0" dirty="0">
                <a:gradFill>
                  <a:gsLst>
                    <a:gs pos="0">
                      <a:schemeClr val="accent1"/>
                    </a:gs>
                    <a:gs pos="77000">
                      <a:srgbClr val="01BBBB"/>
                    </a:gs>
                    <a:gs pos="100000">
                      <a:schemeClr val="accent6"/>
                    </a:gs>
                  </a:gsLst>
                  <a:lin ang="1200000" scaled="0"/>
                </a:gradFill>
                <a:latin typeface="+mj-lt"/>
                <a:ea typeface="+mj-ea"/>
                <a:cs typeface="+mj-cs"/>
              </a:defRPr>
            </a:lvl1pPr>
          </a:lstStyle>
          <a:p>
            <a:r>
              <a:rPr lang="en-US" dirty="0" smtClean="0"/>
              <a:t>Demo Title</a:t>
            </a:r>
            <a:endParaRPr lang="en-US" dirty="0"/>
          </a:p>
        </p:txBody>
      </p:sp>
      <p:sp>
        <p:nvSpPr>
          <p:cNvPr id="49" name="Rectangle 3"/>
          <p:cNvSpPr>
            <a:spLocks noChangeArrowheads="1"/>
          </p:cNvSpPr>
          <p:nvPr/>
        </p:nvSpPr>
        <p:spPr bwMode="hidden">
          <a:xfrm>
            <a:off x="0" y="0"/>
            <a:ext cx="12192000" cy="177800"/>
          </a:xfrm>
          <a:prstGeom prst="rect">
            <a:avLst/>
          </a:prstGeom>
          <a:solidFill>
            <a:schemeClr val="bg2"/>
          </a:solidFill>
          <a:ln w="25400" algn="ctr">
            <a:noFill/>
            <a:miter lim="800000"/>
            <a:headEnd/>
            <a:tailEnd/>
          </a:ln>
          <a:effectLst/>
        </p:spPr>
        <p:txBody>
          <a:bodyPr wrap="none" lIns="91426" tIns="45718" rIns="91426" bIns="45718" anchor="ctr"/>
          <a:lstStyle/>
          <a:p>
            <a:pPr defTabSz="609415"/>
            <a:endParaRPr lang="en-US" sz="2400">
              <a:solidFill>
                <a:srgbClr val="000000"/>
              </a:solidFill>
              <a:latin typeface="Arial"/>
            </a:endParaRPr>
          </a:p>
        </p:txBody>
      </p:sp>
      <p:sp>
        <p:nvSpPr>
          <p:cNvPr id="31" name="Picture Placeholder 30"/>
          <p:cNvSpPr>
            <a:spLocks noGrp="1"/>
          </p:cNvSpPr>
          <p:nvPr>
            <p:ph type="pic" sz="quarter" idx="10" hasCustomPrompt="1"/>
          </p:nvPr>
        </p:nvSpPr>
        <p:spPr>
          <a:xfrm>
            <a:off x="7387175" y="1917701"/>
            <a:ext cx="3568700" cy="2889251"/>
          </a:xfrm>
          <a:prstGeom prst="rect">
            <a:avLst/>
          </a:prstGeom>
        </p:spPr>
        <p:txBody>
          <a:bodyPr lIns="121885" tIns="60942" rIns="121885" bIns="60942" anchor="ctr" anchorCtr="1"/>
          <a:lstStyle>
            <a:lvl1pPr marL="0" indent="0" algn="ctr">
              <a:buNone/>
              <a:defRPr>
                <a:solidFill>
                  <a:schemeClr val="tx2"/>
                </a:solidFill>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159517400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P spid="2" grpId="0"/>
      <p:bldP spid="31" grpId="0"/>
    </p:bld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27" name="Rectangle 3"/>
          <p:cNvSpPr>
            <a:spLocks noChangeArrowheads="1"/>
          </p:cNvSpPr>
          <p:nvPr userDrawn="1"/>
        </p:nvSpPr>
        <p:spPr bwMode="white">
          <a:xfrm>
            <a:off x="0" y="0"/>
            <a:ext cx="12192000" cy="177800"/>
          </a:xfrm>
          <a:prstGeom prst="rect">
            <a:avLst/>
          </a:prstGeom>
          <a:solidFill>
            <a:schemeClr val="bg2"/>
          </a:solidFill>
          <a:ln w="25400" algn="ctr">
            <a:noFill/>
            <a:miter lim="800000"/>
            <a:headEnd/>
            <a:tailEnd/>
          </a:ln>
          <a:effectLst/>
        </p:spPr>
        <p:txBody>
          <a:bodyPr wrap="none" lIns="91422" tIns="45718" rIns="91422" bIns="45718" anchor="ctr"/>
          <a:lstStyle/>
          <a:p>
            <a:pPr defTabSz="609415"/>
            <a:endParaRPr lang="en-US" sz="2400">
              <a:solidFill>
                <a:srgbClr val="000000"/>
              </a:solidFill>
              <a:latin typeface="Arial"/>
            </a:endParaRPr>
          </a:p>
        </p:txBody>
      </p:sp>
      <p:sp>
        <p:nvSpPr>
          <p:cNvPr id="47" name="Rectangle 3"/>
          <p:cNvSpPr>
            <a:spLocks noChangeArrowheads="1"/>
          </p:cNvSpPr>
          <p:nvPr userDrawn="1"/>
        </p:nvSpPr>
        <p:spPr bwMode="hidden">
          <a:xfrm>
            <a:off x="0" y="0"/>
            <a:ext cx="12192000" cy="177800"/>
          </a:xfrm>
          <a:prstGeom prst="rect">
            <a:avLst/>
          </a:prstGeom>
          <a:solidFill>
            <a:schemeClr val="bg2"/>
          </a:solidFill>
          <a:ln w="25400" algn="ctr">
            <a:noFill/>
            <a:miter lim="800000"/>
            <a:headEnd/>
            <a:tailEnd/>
          </a:ln>
          <a:effectLst/>
        </p:spPr>
        <p:txBody>
          <a:bodyPr wrap="none" lIns="91422" tIns="45718" rIns="91422" bIns="45718" anchor="ctr"/>
          <a:lstStyle/>
          <a:p>
            <a:pPr defTabSz="609415"/>
            <a:endParaRPr lang="en-US" sz="2400">
              <a:solidFill>
                <a:srgbClr val="000000"/>
              </a:solidFill>
              <a:latin typeface="Arial"/>
            </a:endParaRPr>
          </a:p>
        </p:txBody>
      </p:sp>
      <p:sp>
        <p:nvSpPr>
          <p:cNvPr id="5" name="Title 1"/>
          <p:cNvSpPr>
            <a:spLocks noGrp="1"/>
          </p:cNvSpPr>
          <p:nvPr>
            <p:ph type="ctrTitle" hasCustomPrompt="1"/>
          </p:nvPr>
        </p:nvSpPr>
        <p:spPr>
          <a:xfrm>
            <a:off x="327276" y="762101"/>
            <a:ext cx="11068957" cy="3426595"/>
          </a:xfrm>
          <a:prstGeom prst="rect">
            <a:avLst/>
          </a:prstGeom>
        </p:spPr>
        <p:txBody>
          <a:bodyPr anchor="b" anchorCtr="0">
            <a:noAutofit/>
          </a:bodyPr>
          <a:lstStyle>
            <a:lvl1pPr marL="0" indent="0" algn="l">
              <a:lnSpc>
                <a:spcPct val="90000"/>
              </a:lnSpc>
              <a:buFont typeface="Arial" panose="020B0604020202020204" pitchFamily="34" charset="0"/>
              <a:buNone/>
              <a:defRPr sz="6000" b="0" i="0" spc="0" baseline="0">
                <a:gradFill>
                  <a:gsLst>
                    <a:gs pos="0">
                      <a:schemeClr val="accent1"/>
                    </a:gs>
                    <a:gs pos="100000">
                      <a:srgbClr val="01BBBB"/>
                    </a:gs>
                  </a:gsLst>
                  <a:lin ang="1200000" scaled="0"/>
                </a:gradFill>
                <a:latin typeface="+mj-lt"/>
                <a:cs typeface="CiscoSans Thin"/>
              </a:defRPr>
            </a:lvl1pPr>
          </a:lstStyle>
          <a:p>
            <a:r>
              <a:rPr lang="en-US" dirty="0" smtClean="0"/>
              <a:t>Section Title Goes Here</a:t>
            </a:r>
            <a:endParaRPr lang="en-US" dirty="0"/>
          </a:p>
        </p:txBody>
      </p:sp>
    </p:spTree>
    <p:extLst>
      <p:ext uri="{BB962C8B-B14F-4D97-AF65-F5344CB8AC3E}">
        <p14:creationId xmlns:p14="http://schemas.microsoft.com/office/powerpoint/2010/main" val="415098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45489" y="404085"/>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348665" y="1600213"/>
            <a:ext cx="11546635" cy="4525433"/>
          </a:xfrm>
          <a:prstGeom prst="rect">
            <a:avLst/>
          </a:prstGeom>
        </p:spPr>
        <p:txBody>
          <a:bodyPr lIns="121885" tIns="60942" rIns="121885" bIns="60942">
            <a:noAutofit/>
          </a:bodyPr>
          <a:lstStyle>
            <a:lvl1pPr marL="380886" marR="0" indent="-380886" algn="ctr" defTabSz="609415" rtl="0" eaLnBrk="1" fontAlgn="auto" latinLnBrk="0" hangingPunct="1">
              <a:lnSpc>
                <a:spcPct val="100000"/>
              </a:lnSpc>
              <a:spcBef>
                <a:spcPct val="20000"/>
              </a:spcBef>
              <a:spcAft>
                <a:spcPts val="0"/>
              </a:spcAft>
              <a:buClrTx/>
              <a:buSzTx/>
              <a:buFont typeface="Arial"/>
              <a:buNone/>
              <a:tabLst/>
              <a:defRPr sz="2700" b="0" i="0" baseline="0">
                <a:solidFill>
                  <a:schemeClr val="tx2"/>
                </a:solidFill>
                <a:latin typeface="+mn-lt"/>
                <a:cs typeface="CiscoSans ExtraLight"/>
              </a:defRPr>
            </a:lvl1pPr>
          </a:lstStyle>
          <a:p>
            <a:pPr marL="0" marR="0" lvl="0" indent="0" algn="l" defTabSz="609415"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Tree>
    <p:extLst>
      <p:ext uri="{BB962C8B-B14F-4D97-AF65-F5344CB8AC3E}">
        <p14:creationId xmlns:p14="http://schemas.microsoft.com/office/powerpoint/2010/main" val="3714768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Bullet_Heavy Text">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346322" y="14432"/>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Title Goes Here</a:t>
            </a:r>
            <a:endParaRPr lang="en-US" dirty="0"/>
          </a:p>
        </p:txBody>
      </p:sp>
      <p:sp>
        <p:nvSpPr>
          <p:cNvPr id="9" name="Text Placeholder 3"/>
          <p:cNvSpPr>
            <a:spLocks noGrp="1"/>
          </p:cNvSpPr>
          <p:nvPr>
            <p:ph type="body" sz="quarter" idx="11" hasCustomPrompt="1"/>
          </p:nvPr>
        </p:nvSpPr>
        <p:spPr>
          <a:xfrm>
            <a:off x="327284" y="1666621"/>
            <a:ext cx="5559509" cy="4354712"/>
          </a:xfrm>
          <a:prstGeom prst="rect">
            <a:avLst/>
          </a:prstGeom>
        </p:spPr>
        <p:txBody>
          <a:bodyPr lIns="121877" tIns="60940" rIns="121877" bIns="60940">
            <a:noAutofit/>
          </a:bodyPr>
          <a:lstStyle>
            <a:lvl1pPr marL="311035" indent="-228516">
              <a:lnSpc>
                <a:spcPct val="95000"/>
              </a:lnSpc>
              <a:spcBef>
                <a:spcPts val="1480"/>
              </a:spcBef>
              <a:buClr>
                <a:schemeClr val="tx2"/>
              </a:buClr>
              <a:buSzPct val="80000"/>
              <a:buFont typeface="Wingdings" panose="05000000000000000000" pitchFamily="2" charset="2"/>
              <a:buChar char="§"/>
              <a:defRPr sz="1900" b="0" i="0">
                <a:solidFill>
                  <a:schemeClr val="tx2"/>
                </a:solidFill>
                <a:latin typeface="+mn-lt"/>
                <a:cs typeface="CiscoSans ExtraLight"/>
              </a:defRPr>
            </a:lvl1pPr>
            <a:lvl2pPr>
              <a:lnSpc>
                <a:spcPct val="95000"/>
              </a:lnSpc>
              <a:spcBef>
                <a:spcPts val="600"/>
              </a:spcBef>
              <a:buClrTx/>
              <a:defRPr b="0" i="0">
                <a:solidFill>
                  <a:schemeClr val="tx1"/>
                </a:solidFill>
                <a:latin typeface="+mn-lt"/>
                <a:cs typeface="CiscoSans ExtraLight"/>
              </a:defRPr>
            </a:lvl2pPr>
            <a:lvl3pPr marL="575784" indent="-228516">
              <a:buClr>
                <a:schemeClr val="tx2"/>
              </a:buClr>
              <a:buSzPct val="80000"/>
              <a:buFont typeface="Wingdings" panose="05000000000000000000" pitchFamily="2" charset="2"/>
              <a:buChar char="§"/>
              <a:defRPr sz="16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a:p>
            <a:endParaRPr lang="en-US" dirty="0" smtClean="0"/>
          </a:p>
        </p:txBody>
      </p:sp>
      <p:sp>
        <p:nvSpPr>
          <p:cNvPr id="10" name="Text Placeholder 3"/>
          <p:cNvSpPr>
            <a:spLocks noGrp="1"/>
          </p:cNvSpPr>
          <p:nvPr>
            <p:ph type="body" sz="quarter" idx="12" hasCustomPrompt="1"/>
          </p:nvPr>
        </p:nvSpPr>
        <p:spPr>
          <a:xfrm>
            <a:off x="6188000" y="1666621"/>
            <a:ext cx="5559509" cy="4354712"/>
          </a:xfrm>
          <a:prstGeom prst="rect">
            <a:avLst/>
          </a:prstGeom>
        </p:spPr>
        <p:txBody>
          <a:bodyPr lIns="121877" tIns="60940" rIns="121877" bIns="60940">
            <a:noAutofit/>
          </a:bodyPr>
          <a:lstStyle>
            <a:lvl1pPr marL="298335" indent="-228516">
              <a:lnSpc>
                <a:spcPct val="95000"/>
              </a:lnSpc>
              <a:spcBef>
                <a:spcPts val="1480"/>
              </a:spcBef>
              <a:buClr>
                <a:schemeClr val="tx2"/>
              </a:buClr>
              <a:buSzPct val="80000"/>
              <a:buFont typeface="Wingdings" panose="05000000000000000000" pitchFamily="2" charset="2"/>
              <a:buChar char="§"/>
              <a:defRPr sz="1900" b="0" i="0">
                <a:solidFill>
                  <a:schemeClr val="tx2"/>
                </a:solidFill>
                <a:latin typeface="+mn-lt"/>
                <a:cs typeface="CiscoSans ExtraLight"/>
              </a:defRPr>
            </a:lvl1pPr>
            <a:lvl2pPr>
              <a:lnSpc>
                <a:spcPct val="95000"/>
              </a:lnSpc>
              <a:spcBef>
                <a:spcPts val="600"/>
              </a:spcBef>
              <a:buClrTx/>
              <a:defRPr b="0" i="0">
                <a:solidFill>
                  <a:schemeClr val="tx1"/>
                </a:solidFill>
                <a:latin typeface="+mn-lt"/>
                <a:cs typeface="CiscoSans ExtraLight"/>
              </a:defRPr>
            </a:lvl2pPr>
            <a:lvl3pPr marL="575784" indent="-228516">
              <a:buClr>
                <a:schemeClr val="tx2"/>
              </a:buClr>
              <a:buSzPct val="80000"/>
              <a:buFont typeface="Wingdings" panose="05000000000000000000" pitchFamily="2" charset="2"/>
              <a:buChar char="§"/>
              <a:defRPr sz="16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p:txBody>
      </p:sp>
    </p:spTree>
    <p:extLst>
      <p:ext uri="{BB962C8B-B14F-4D97-AF65-F5344CB8AC3E}">
        <p14:creationId xmlns:p14="http://schemas.microsoft.com/office/powerpoint/2010/main" val="335687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27275" y="1666619"/>
            <a:ext cx="11443668" cy="4354712"/>
          </a:xfrm>
          <a:prstGeom prst="rect">
            <a:avLst/>
          </a:prstGeom>
        </p:spPr>
        <p:txBody>
          <a:bodyPr lIns="121885" tIns="60942" rIns="121885" bIns="60942">
            <a:noAutofit/>
          </a:bodyPr>
          <a:lstStyle>
            <a:lvl1pPr marL="374537" indent="-298359">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77134" indent="-287775">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996658" indent="-228534">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214604" indent="-228534">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443135" indent="-224301">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ctrTitle" hasCustomPrompt="1"/>
          </p:nvPr>
        </p:nvSpPr>
        <p:spPr>
          <a:xfrm>
            <a:off x="346322" y="404085"/>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56956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346322" y="404085"/>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Title Goes Here</a:t>
            </a:r>
            <a:endParaRPr lang="en-US" dirty="0"/>
          </a:p>
        </p:txBody>
      </p:sp>
      <p:sp>
        <p:nvSpPr>
          <p:cNvPr id="6" name="Text Placeholder 3"/>
          <p:cNvSpPr>
            <a:spLocks noGrp="1"/>
          </p:cNvSpPr>
          <p:nvPr>
            <p:ph type="body" sz="quarter" idx="10"/>
          </p:nvPr>
        </p:nvSpPr>
        <p:spPr>
          <a:xfrm>
            <a:off x="327276" y="1666619"/>
            <a:ext cx="5559509" cy="4354712"/>
          </a:xfrm>
          <a:prstGeom prst="rect">
            <a:avLst/>
          </a:prstGeom>
        </p:spPr>
        <p:txBody>
          <a:bodyPr lIns="121885" tIns="60942" rIns="121885" bIns="60942">
            <a:noAutofit/>
          </a:bodyPr>
          <a:lstStyle>
            <a:lvl1pPr marL="304708" indent="-228534">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09415" indent="-287775">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837954" indent="-228534">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066480" indent="-228534">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295013" indent="-228534">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3"/>
          <p:cNvSpPr>
            <a:spLocks noGrp="1"/>
          </p:cNvSpPr>
          <p:nvPr>
            <p:ph type="body" sz="quarter" idx="11"/>
          </p:nvPr>
        </p:nvSpPr>
        <p:spPr>
          <a:xfrm>
            <a:off x="6187992" y="1666619"/>
            <a:ext cx="5559509" cy="4354712"/>
          </a:xfrm>
          <a:prstGeom prst="rect">
            <a:avLst/>
          </a:prstGeom>
        </p:spPr>
        <p:txBody>
          <a:bodyPr lIns="121885" tIns="60942" rIns="121885" bIns="60942">
            <a:noAutofit/>
          </a:bodyPr>
          <a:lstStyle>
            <a:lvl1pPr marL="304708" indent="-228534">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09415" indent="-287775">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837954" indent="-228534">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066480" indent="-228534">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295013" indent="-228534">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5535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_Bullet_Heavy Text">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346322" y="404085"/>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Title Goes Here</a:t>
            </a:r>
            <a:endParaRPr lang="en-US" dirty="0"/>
          </a:p>
        </p:txBody>
      </p:sp>
      <p:sp>
        <p:nvSpPr>
          <p:cNvPr id="9" name="Text Placeholder 3"/>
          <p:cNvSpPr>
            <a:spLocks noGrp="1"/>
          </p:cNvSpPr>
          <p:nvPr>
            <p:ph type="body" sz="quarter" idx="11" hasCustomPrompt="1"/>
          </p:nvPr>
        </p:nvSpPr>
        <p:spPr>
          <a:xfrm>
            <a:off x="327276" y="1666619"/>
            <a:ext cx="5559509" cy="4354712"/>
          </a:xfrm>
          <a:prstGeom prst="rect">
            <a:avLst/>
          </a:prstGeom>
        </p:spPr>
        <p:txBody>
          <a:bodyPr lIns="121885" tIns="60942" rIns="121885" bIns="60942">
            <a:noAutofit/>
          </a:bodyPr>
          <a:lstStyle>
            <a:lvl1pPr marL="311056" indent="-228534">
              <a:lnSpc>
                <a:spcPct val="95000"/>
              </a:lnSpc>
              <a:spcBef>
                <a:spcPts val="1480"/>
              </a:spcBef>
              <a:buClr>
                <a:schemeClr val="tx2"/>
              </a:buClr>
              <a:buSzPct val="80000"/>
              <a:buFont typeface="Wingdings" panose="05000000000000000000" pitchFamily="2" charset="2"/>
              <a:buChar char="§"/>
              <a:defRPr sz="1900" b="0" i="0">
                <a:solidFill>
                  <a:schemeClr val="tx2"/>
                </a:solidFill>
                <a:latin typeface="+mn-lt"/>
                <a:cs typeface="CiscoSans ExtraLight"/>
              </a:defRPr>
            </a:lvl1pPr>
            <a:lvl2pPr>
              <a:lnSpc>
                <a:spcPct val="95000"/>
              </a:lnSpc>
              <a:spcBef>
                <a:spcPts val="600"/>
              </a:spcBef>
              <a:buClrTx/>
              <a:defRPr b="0" i="0">
                <a:solidFill>
                  <a:schemeClr val="tx1"/>
                </a:solidFill>
                <a:latin typeface="+mn-lt"/>
                <a:cs typeface="CiscoSans ExtraLight"/>
              </a:defRPr>
            </a:lvl2pPr>
            <a:lvl3pPr marL="575830" indent="-228534">
              <a:buClr>
                <a:schemeClr val="tx2"/>
              </a:buClr>
              <a:buSzPct val="80000"/>
              <a:buFont typeface="Wingdings" panose="05000000000000000000" pitchFamily="2" charset="2"/>
              <a:buChar char="§"/>
              <a:defRPr sz="16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a:p>
            <a:endParaRPr lang="en-US" dirty="0" smtClean="0"/>
          </a:p>
        </p:txBody>
      </p:sp>
      <p:sp>
        <p:nvSpPr>
          <p:cNvPr id="10" name="Text Placeholder 3"/>
          <p:cNvSpPr>
            <a:spLocks noGrp="1"/>
          </p:cNvSpPr>
          <p:nvPr>
            <p:ph type="body" sz="quarter" idx="12" hasCustomPrompt="1"/>
          </p:nvPr>
        </p:nvSpPr>
        <p:spPr>
          <a:xfrm>
            <a:off x="6187992" y="1666619"/>
            <a:ext cx="5559509" cy="4354712"/>
          </a:xfrm>
          <a:prstGeom prst="rect">
            <a:avLst/>
          </a:prstGeom>
        </p:spPr>
        <p:txBody>
          <a:bodyPr lIns="121885" tIns="60942" rIns="121885" bIns="60942">
            <a:noAutofit/>
          </a:bodyPr>
          <a:lstStyle>
            <a:lvl1pPr marL="298359" indent="-228534">
              <a:lnSpc>
                <a:spcPct val="95000"/>
              </a:lnSpc>
              <a:spcBef>
                <a:spcPts val="1480"/>
              </a:spcBef>
              <a:buClr>
                <a:schemeClr val="tx2"/>
              </a:buClr>
              <a:buSzPct val="80000"/>
              <a:buFont typeface="Wingdings" panose="05000000000000000000" pitchFamily="2" charset="2"/>
              <a:buChar char="§"/>
              <a:defRPr sz="1900" b="0" i="0">
                <a:solidFill>
                  <a:schemeClr val="tx2"/>
                </a:solidFill>
                <a:latin typeface="+mn-lt"/>
                <a:cs typeface="CiscoSans ExtraLight"/>
              </a:defRPr>
            </a:lvl1pPr>
            <a:lvl2pPr>
              <a:lnSpc>
                <a:spcPct val="95000"/>
              </a:lnSpc>
              <a:spcBef>
                <a:spcPts val="600"/>
              </a:spcBef>
              <a:buClrTx/>
              <a:defRPr b="0" i="0">
                <a:solidFill>
                  <a:schemeClr val="tx1"/>
                </a:solidFill>
                <a:latin typeface="+mn-lt"/>
                <a:cs typeface="CiscoSans ExtraLight"/>
              </a:defRPr>
            </a:lvl2pPr>
            <a:lvl3pPr marL="575830" indent="-228534">
              <a:buClr>
                <a:schemeClr val="tx2"/>
              </a:buClr>
              <a:buSzPct val="80000"/>
              <a:buFont typeface="Wingdings" panose="05000000000000000000" pitchFamily="2" charset="2"/>
              <a:buChar char="§"/>
              <a:defRPr sz="16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p:txBody>
      </p:sp>
    </p:spTree>
    <p:extLst>
      <p:ext uri="{BB962C8B-B14F-4D97-AF65-F5344CB8AC3E}">
        <p14:creationId xmlns:p14="http://schemas.microsoft.com/office/powerpoint/2010/main" val="38964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10" name="Rounded Rectangle 9"/>
          <p:cNvSpPr/>
          <p:nvPr userDrawn="1"/>
        </p:nvSpPr>
        <p:spPr>
          <a:xfrm>
            <a:off x="6857472" y="1639737"/>
            <a:ext cx="4830949" cy="4408475"/>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85" tIns="60942" rIns="121885" bIns="60942" rtlCol="0" anchor="ctr"/>
          <a:lstStyle/>
          <a:p>
            <a:pPr algn="ctr" defTabSz="609415"/>
            <a:endParaRPr lang="en-US" sz="2400">
              <a:solidFill>
                <a:srgbClr val="FFFFFF"/>
              </a:solidFill>
              <a:latin typeface="Arial"/>
            </a:endParaRPr>
          </a:p>
        </p:txBody>
      </p:sp>
      <p:sp>
        <p:nvSpPr>
          <p:cNvPr id="12" name="Text Placeholder 11"/>
          <p:cNvSpPr>
            <a:spLocks noGrp="1"/>
          </p:cNvSpPr>
          <p:nvPr>
            <p:ph type="body" sz="quarter" idx="11" hasCustomPrompt="1"/>
          </p:nvPr>
        </p:nvSpPr>
        <p:spPr>
          <a:xfrm>
            <a:off x="6961632" y="1747697"/>
            <a:ext cx="4315968" cy="2440001"/>
          </a:xfrm>
          <a:prstGeom prst="rect">
            <a:avLst/>
          </a:prstGeom>
        </p:spPr>
        <p:txBody>
          <a:bodyPr lIns="121885" tIns="60942" rIns="121885" bIns="60942">
            <a:noAutofit/>
          </a:bodyPr>
          <a:lstStyle>
            <a:lvl1pPr marL="114280" indent="-114280" algn="l" defTabSz="914210" rtl="0" eaLnBrk="1" latinLnBrk="0" hangingPunct="1">
              <a:lnSpc>
                <a:spcPct val="90000"/>
              </a:lnSpc>
              <a:spcBef>
                <a:spcPts val="0"/>
              </a:spcBef>
              <a:buNone/>
              <a:defRPr lang="en-US" sz="2000" kern="1200" dirty="0" smtClean="0">
                <a:gradFill>
                  <a:gsLst>
                    <a:gs pos="0">
                      <a:srgbClr val="272749"/>
                    </a:gs>
                    <a:gs pos="27000">
                      <a:srgbClr val="272749"/>
                    </a:gs>
                    <a:gs pos="100000">
                      <a:srgbClr val="B8E1D0"/>
                    </a:gs>
                    <a:gs pos="83000">
                      <a:srgbClr val="39BBB9"/>
                    </a:gs>
                  </a:gsLst>
                  <a:lin ang="3600000" scaled="0"/>
                </a:gradFill>
                <a:latin typeface="+mn-lt"/>
                <a:ea typeface="+mn-ea"/>
                <a:cs typeface="CiscoSans ExtraLight"/>
              </a:defRPr>
            </a:lvl1pPr>
            <a:lvl2pPr marL="114280" indent="-114280" algn="l" defTabSz="914210" rtl="0" eaLnBrk="1" latinLnBrk="0" hangingPunct="1">
              <a:defRPr lang="en-US" sz="2000" kern="1200" dirty="0" smtClean="0">
                <a:solidFill>
                  <a:schemeClr val="accent2"/>
                </a:solidFill>
                <a:latin typeface="Ciscolight" pitchFamily="2" charset="0"/>
                <a:ea typeface="+mn-ea"/>
                <a:cs typeface="+mn-cs"/>
              </a:defRPr>
            </a:lvl2pPr>
            <a:lvl3pPr marL="114280" indent="-114280" algn="l" defTabSz="914210" rtl="0" eaLnBrk="1" latinLnBrk="0" hangingPunct="1">
              <a:defRPr lang="en-US" sz="2000" kern="1200" dirty="0" smtClean="0">
                <a:solidFill>
                  <a:schemeClr val="accent2"/>
                </a:solidFill>
                <a:latin typeface="Ciscolight" pitchFamily="2" charset="0"/>
                <a:ea typeface="+mn-ea"/>
                <a:cs typeface="+mn-cs"/>
              </a:defRPr>
            </a:lvl3pPr>
            <a:lvl4pPr marL="114280" indent="-114280" algn="l" defTabSz="914210" rtl="0" eaLnBrk="1" latinLnBrk="0" hangingPunct="1">
              <a:defRPr lang="en-US" sz="2000" kern="1200" dirty="0" smtClean="0">
                <a:solidFill>
                  <a:schemeClr val="accent2"/>
                </a:solidFill>
                <a:latin typeface="Ciscolight" pitchFamily="2" charset="0"/>
                <a:ea typeface="+mn-ea"/>
                <a:cs typeface="+mn-cs"/>
              </a:defRPr>
            </a:lvl4pPr>
            <a:lvl5pPr marL="114280" indent="-114280" algn="l" defTabSz="914210"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pull quote.”</a:t>
            </a:r>
          </a:p>
        </p:txBody>
      </p:sp>
      <p:sp>
        <p:nvSpPr>
          <p:cNvPr id="19" name="Text Placeholder 18"/>
          <p:cNvSpPr>
            <a:spLocks noGrp="1"/>
          </p:cNvSpPr>
          <p:nvPr>
            <p:ph type="body" sz="quarter" idx="14" hasCustomPrompt="1"/>
          </p:nvPr>
        </p:nvSpPr>
        <p:spPr>
          <a:xfrm>
            <a:off x="7066406" y="4736592"/>
            <a:ext cx="4434761" cy="338328"/>
          </a:xfrm>
          <a:prstGeom prst="rect">
            <a:avLst/>
          </a:prstGeom>
        </p:spPr>
        <p:txBody>
          <a:bodyPr lIns="121885" tIns="60942" rIns="121885" bIns="60942">
            <a:noAutofit/>
          </a:bodyPr>
          <a:lstStyle>
            <a:lvl1pPr marL="0" indent="0">
              <a:buClr>
                <a:schemeClr val="tx2"/>
              </a:buClr>
              <a:buFontTx/>
              <a:buNone/>
              <a:defRPr sz="1600">
                <a:solidFill>
                  <a:schemeClr val="tx2"/>
                </a:solidFill>
                <a:latin typeface="+mn-lt"/>
                <a:cs typeface="CiscoSans ExtraLight"/>
              </a:defRPr>
            </a:lvl1pPr>
          </a:lstStyle>
          <a:p>
            <a:pPr lvl="0"/>
            <a:r>
              <a:rPr lang="en-US" dirty="0" smtClean="0"/>
              <a:t>Source Name</a:t>
            </a:r>
            <a:endParaRPr lang="en-US" dirty="0"/>
          </a:p>
        </p:txBody>
      </p:sp>
      <p:sp>
        <p:nvSpPr>
          <p:cNvPr id="14" name="Title 1"/>
          <p:cNvSpPr>
            <a:spLocks noGrp="1"/>
          </p:cNvSpPr>
          <p:nvPr>
            <p:ph type="ctrTitle" hasCustomPrompt="1"/>
          </p:nvPr>
        </p:nvSpPr>
        <p:spPr>
          <a:xfrm>
            <a:off x="346321" y="403228"/>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Pull Quote Style</a:t>
            </a:r>
            <a:endParaRPr lang="en-US" dirty="0"/>
          </a:p>
        </p:txBody>
      </p:sp>
      <p:sp>
        <p:nvSpPr>
          <p:cNvPr id="7" name="Text Placeholder 3"/>
          <p:cNvSpPr>
            <a:spLocks noGrp="1"/>
          </p:cNvSpPr>
          <p:nvPr>
            <p:ph type="body" sz="quarter" idx="15" hasCustomPrompt="1"/>
          </p:nvPr>
        </p:nvSpPr>
        <p:spPr>
          <a:xfrm>
            <a:off x="327276" y="1666619"/>
            <a:ext cx="5559509" cy="4354712"/>
          </a:xfrm>
          <a:prstGeom prst="rect">
            <a:avLst/>
          </a:prstGeom>
        </p:spPr>
        <p:txBody>
          <a:bodyPr lIns="121885" tIns="60942" rIns="121885" bIns="60942">
            <a:noAutofit/>
          </a:bodyPr>
          <a:lstStyle>
            <a:lvl1pPr marL="311056" indent="-228534">
              <a:lnSpc>
                <a:spcPct val="95000"/>
              </a:lnSpc>
              <a:spcBef>
                <a:spcPts val="1480"/>
              </a:spcBef>
              <a:buClr>
                <a:schemeClr val="tx2"/>
              </a:buClr>
              <a:buSzPct val="80000"/>
              <a:buFont typeface="Wingdings" panose="05000000000000000000" pitchFamily="2" charset="2"/>
              <a:buChar char="§"/>
              <a:defRPr sz="2100" b="0" i="0">
                <a:solidFill>
                  <a:schemeClr val="tx2"/>
                </a:solidFill>
                <a:latin typeface="+mn-lt"/>
                <a:cs typeface="CiscoSans ExtraLight"/>
              </a:defRPr>
            </a:lvl1pPr>
            <a:lvl2pPr marL="607299" indent="-253926">
              <a:lnSpc>
                <a:spcPct val="95000"/>
              </a:lnSpc>
              <a:spcBef>
                <a:spcPts val="600"/>
              </a:spcBef>
              <a:buClr>
                <a:schemeClr val="tx2"/>
              </a:buClr>
              <a:buSzPct val="80000"/>
              <a:buFont typeface="Wingdings" panose="05000000000000000000" pitchFamily="2" charset="2"/>
              <a:buChar char="§"/>
              <a:defRPr sz="1900" b="0" i="0">
                <a:solidFill>
                  <a:schemeClr val="tx2"/>
                </a:solidFill>
                <a:latin typeface="+mn-lt"/>
                <a:cs typeface="CiscoSans ExtraLight"/>
              </a:defRPr>
            </a:lvl2pPr>
            <a:lvl3pPr>
              <a:buClrTx/>
              <a:defRPr b="0" i="0">
                <a:solidFill>
                  <a:schemeClr val="tx1"/>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a:t>
            </a:r>
            <a:br>
              <a:rPr lang="en-US" dirty="0" smtClean="0"/>
            </a:br>
            <a:r>
              <a:rPr lang="en-US" dirty="0" smtClean="0"/>
              <a:t>slide with a pull quote</a:t>
            </a:r>
          </a:p>
          <a:p>
            <a:pPr lvl="1"/>
            <a:r>
              <a:rPr lang="en-US" dirty="0" smtClean="0"/>
              <a:t>This is where all the second level </a:t>
            </a:r>
            <a:br>
              <a:rPr lang="en-US" dirty="0" smtClean="0"/>
            </a:br>
            <a:r>
              <a:rPr lang="en-US" dirty="0" smtClean="0"/>
              <a:t>information goes</a:t>
            </a:r>
          </a:p>
          <a:p>
            <a:pPr lvl="1"/>
            <a:r>
              <a:rPr lang="en-US" dirty="0" smtClean="0"/>
              <a:t>This is another bullet point</a:t>
            </a:r>
          </a:p>
          <a:p>
            <a:r>
              <a:rPr lang="en-US" dirty="0" smtClean="0"/>
              <a:t>First level bullets are 16 points</a:t>
            </a:r>
            <a:br>
              <a:rPr lang="en-US" dirty="0" smtClean="0"/>
            </a:br>
            <a:r>
              <a:rPr lang="en-US" dirty="0" smtClean="0"/>
              <a:t>and use a bullet point</a:t>
            </a:r>
          </a:p>
          <a:p>
            <a:pPr lvl="1"/>
            <a:r>
              <a:rPr lang="en-US" dirty="0" smtClean="0"/>
              <a:t>Second level bullets are 14 points in size</a:t>
            </a:r>
          </a:p>
          <a:p>
            <a:pPr lvl="1"/>
            <a:r>
              <a:rPr lang="en-US" dirty="0" smtClean="0"/>
              <a:t>It’s important to keep consistency </a:t>
            </a:r>
          </a:p>
        </p:txBody>
      </p:sp>
    </p:spTree>
    <p:extLst>
      <p:ext uri="{BB962C8B-B14F-4D97-AF65-F5344CB8AC3E}">
        <p14:creationId xmlns:p14="http://schemas.microsoft.com/office/powerpoint/2010/main" val="175037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9"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46322" y="309896"/>
            <a:ext cx="11546635" cy="971709"/>
          </a:xfrm>
          <a:prstGeom prst="rect">
            <a:avLst/>
          </a:prstGeom>
        </p:spPr>
        <p:txBody>
          <a:bodyPr anchor="t" anchorCtr="0">
            <a:noAutofit/>
          </a:bodyPr>
          <a:lstStyle>
            <a:lvl1pPr algn="l">
              <a:lnSpc>
                <a:spcPct val="90000"/>
              </a:lnSpc>
              <a:defRPr sz="40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126099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9048" y="403341"/>
            <a:ext cx="5340096" cy="838200"/>
          </a:xfrm>
          <a:prstGeom prst="rect">
            <a:avLst/>
          </a:prstGeom>
        </p:spPr>
        <p:txBody>
          <a:bodyPr vert="horz" lIns="82277" tIns="45718" rIns="82277" bIns="45718" rtlCol="0" anchor="t" anchorCtr="0">
            <a:noAutofit/>
          </a:bodyPr>
          <a:lstStyle>
            <a:lvl1pPr algn="l" defTabSz="914210" rtl="0" eaLnBrk="1" latinLnBrk="0" hangingPunct="1">
              <a:lnSpc>
                <a:spcPct val="80000"/>
              </a:lnSpc>
              <a:spcBef>
                <a:spcPct val="0"/>
              </a:spcBef>
              <a:buNone/>
              <a:defRPr lang="en-US" sz="3300" b="0" i="0" kern="1200" spc="-100" baseline="0" dirty="0" smtClean="0">
                <a:solidFill>
                  <a:srgbClr val="00A2BF"/>
                </a:solidFill>
                <a:latin typeface="+mj-lt"/>
                <a:ea typeface="+mj-ea"/>
                <a:cs typeface="CiscoSans Thin"/>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335385" y="1600200"/>
            <a:ext cx="5340096" cy="4526280"/>
          </a:xfrm>
          <a:prstGeom prst="rect">
            <a:avLst/>
          </a:prstGeom>
        </p:spPr>
        <p:txBody>
          <a:bodyPr lIns="121885" tIns="60942" rIns="121885" bIns="60942">
            <a:noAutofit/>
          </a:bodyPr>
          <a:lstStyle>
            <a:lvl1pPr marL="0" indent="0">
              <a:buClr>
                <a:schemeClr val="tx2"/>
              </a:buClr>
              <a:buSzPct val="80000"/>
              <a:buFont typeface="Wingdings" panose="05000000000000000000" pitchFamily="2" charset="2"/>
              <a:buNone/>
              <a:defRPr sz="2100" b="0" i="0">
                <a:solidFill>
                  <a:schemeClr val="tx2"/>
                </a:solidFill>
                <a:latin typeface="+mn-lt"/>
                <a:cs typeface="CiscoSans ExtraLight"/>
              </a:defRPr>
            </a:lvl1pPr>
            <a:lvl2pPr marL="634867" indent="-228556">
              <a:buClr>
                <a:schemeClr val="tx2"/>
              </a:buClr>
              <a:buSzPct val="80000"/>
              <a:buFont typeface="Wingdings" panose="05000000000000000000" pitchFamily="2" charset="2"/>
              <a:buChar char="§"/>
              <a:tabLst/>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6425184" y="1600200"/>
            <a:ext cx="5340096" cy="4526280"/>
          </a:xfrm>
          <a:prstGeom prst="rect">
            <a:avLst/>
          </a:prstGeom>
        </p:spPr>
        <p:txBody>
          <a:bodyPr lIns="121885" tIns="60942" rIns="121885" bIns="60942">
            <a:noAutofit/>
          </a:bodyPr>
          <a:lstStyle>
            <a:lvl1pPr marL="0" indent="0">
              <a:buClr>
                <a:schemeClr val="tx2"/>
              </a:buClr>
              <a:buSzPct val="80000"/>
              <a:buFont typeface="Wingdings" panose="05000000000000000000" pitchFamily="2" charset="2"/>
              <a:buNone/>
              <a:defRPr sz="2100" b="0" i="0">
                <a:solidFill>
                  <a:schemeClr val="tx2"/>
                </a:solidFill>
                <a:latin typeface="+mn-lt"/>
                <a:cs typeface="CiscoSans ExtraLight"/>
              </a:defRPr>
            </a:lvl1pPr>
            <a:lvl2pPr marL="634867" indent="-228556">
              <a:buClr>
                <a:schemeClr val="tx2"/>
              </a:buClr>
              <a:buSzPct val="80000"/>
              <a:buFont typeface="Wingdings" panose="05000000000000000000" pitchFamily="2" charset="2"/>
              <a:buChar char="§"/>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6" name="Text Placeholder 15"/>
          <p:cNvSpPr>
            <a:spLocks noGrp="1"/>
          </p:cNvSpPr>
          <p:nvPr>
            <p:ph type="body" sz="quarter" idx="13" hasCustomPrompt="1"/>
          </p:nvPr>
        </p:nvSpPr>
        <p:spPr>
          <a:xfrm>
            <a:off x="6429905" y="403341"/>
            <a:ext cx="5340096" cy="841248"/>
          </a:xfrm>
          <a:prstGeom prst="rect">
            <a:avLst/>
          </a:prstGeom>
        </p:spPr>
        <p:txBody>
          <a:bodyPr lIns="121885" tIns="60942" rIns="121885" bIns="60942">
            <a:noAutofit/>
          </a:bodyPr>
          <a:lstStyle>
            <a:lvl1pPr marL="0" marR="0" indent="0" algn="l" defTabSz="914210" rtl="0" eaLnBrk="1" fontAlgn="auto" latinLnBrk="0" hangingPunct="1">
              <a:lnSpc>
                <a:spcPct val="80000"/>
              </a:lnSpc>
              <a:spcBef>
                <a:spcPct val="0"/>
              </a:spcBef>
              <a:spcAft>
                <a:spcPts val="0"/>
              </a:spcAft>
              <a:buClrTx/>
              <a:buSzTx/>
              <a:buFontTx/>
              <a:buNone/>
              <a:tabLst/>
              <a:defRPr lang="en-US" sz="3300" b="0" i="0" kern="1200" spc="-100" baseline="0" dirty="0">
                <a:solidFill>
                  <a:srgbClr val="00A2BF"/>
                </a:solidFill>
                <a:latin typeface="+mj-lt"/>
                <a:ea typeface="+mj-ea"/>
                <a:cs typeface="CiscoSans Thin"/>
              </a:defRPr>
            </a:lvl1pPr>
          </a:lstStyle>
          <a:p>
            <a:pPr marL="0" marR="0" lvl="0" indent="0" algn="l" defTabSz="914210"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cxnSp>
        <p:nvCxnSpPr>
          <p:cNvPr id="7" name="Straight Connector 6"/>
          <p:cNvCxnSpPr/>
          <p:nvPr userDrawn="1"/>
        </p:nvCxnSpPr>
        <p:spPr>
          <a:xfrm>
            <a:off x="6134100" y="812814"/>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4178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hf hdr="0" ftr="0" dt="0"/>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292688" y="100584"/>
            <a:ext cx="3557943" cy="1152144"/>
          </a:xfrm>
          <a:prstGeom prst="rect">
            <a:avLst/>
          </a:prstGeom>
        </p:spPr>
        <p:txBody>
          <a:bodyPr lIns="121885" tIns="60942" rIns="121885" bIns="60942" anchor="b" anchorCtr="0">
            <a:noAutofit/>
          </a:bodyPr>
          <a:lstStyle>
            <a:lvl1pPr marL="0" marR="0" indent="0" algn="l" defTabSz="914210"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00A2BF"/>
                </a:solidFill>
                <a:effectLst/>
                <a:uLnTx/>
                <a:uFillTx/>
                <a:latin typeface="+mj-lt"/>
                <a:ea typeface="+mj-ea"/>
                <a:cs typeface="CiscoSans Thin"/>
              </a:defRPr>
            </a:lvl1pPr>
          </a:lstStyle>
          <a:p>
            <a:pPr marL="0" marR="0" lvl="0" indent="0" algn="l" defTabSz="91421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17"/>
          <p:cNvSpPr>
            <a:spLocks noGrp="1"/>
          </p:cNvSpPr>
          <p:nvPr>
            <p:ph type="body" sz="quarter" idx="19"/>
          </p:nvPr>
        </p:nvSpPr>
        <p:spPr>
          <a:xfrm>
            <a:off x="4344541" y="100584"/>
            <a:ext cx="3466479" cy="1152144"/>
          </a:xfrm>
          <a:prstGeom prst="rect">
            <a:avLst/>
          </a:prstGeom>
        </p:spPr>
        <p:txBody>
          <a:bodyPr lIns="121885" tIns="60942" rIns="121885" bIns="60942" anchor="b" anchorCtr="0">
            <a:noAutofit/>
          </a:bodyPr>
          <a:lstStyle>
            <a:lvl1pPr marL="0" marR="0" indent="0" algn="l" defTabSz="914210"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00A2BF"/>
                </a:solidFill>
                <a:effectLst/>
                <a:uLnTx/>
                <a:uFillTx/>
                <a:latin typeface="+mj-lt"/>
                <a:ea typeface="+mj-ea"/>
                <a:cs typeface="CiscoSans Thin"/>
              </a:defRPr>
            </a:lvl1pPr>
          </a:lstStyle>
          <a:p>
            <a:pPr marL="0" marR="0" lvl="0" indent="0" algn="l" defTabSz="91421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3" name="Text Placeholder 17"/>
          <p:cNvSpPr>
            <a:spLocks noGrp="1"/>
          </p:cNvSpPr>
          <p:nvPr>
            <p:ph type="body" sz="quarter" idx="20"/>
          </p:nvPr>
        </p:nvSpPr>
        <p:spPr>
          <a:xfrm>
            <a:off x="8362937" y="100584"/>
            <a:ext cx="3512211" cy="1152144"/>
          </a:xfrm>
          <a:prstGeom prst="rect">
            <a:avLst/>
          </a:prstGeom>
        </p:spPr>
        <p:txBody>
          <a:bodyPr lIns="121885" tIns="60942" rIns="121885" bIns="60942" anchor="b" anchorCtr="0">
            <a:noAutofit/>
          </a:bodyPr>
          <a:lstStyle>
            <a:lvl1pPr marL="0" marR="0" indent="0" algn="l" defTabSz="914210"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00A2BF"/>
                </a:solidFill>
                <a:effectLst/>
                <a:uLnTx/>
                <a:uFillTx/>
                <a:latin typeface="+mj-lt"/>
                <a:ea typeface="+mj-ea"/>
                <a:cs typeface="CiscoSans Thin"/>
              </a:defRPr>
            </a:lvl1pPr>
          </a:lstStyle>
          <a:p>
            <a:pPr marL="0" marR="0" lvl="0" indent="0" algn="l" defTabSz="91421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12" name="Text Placeholder 3"/>
          <p:cNvSpPr>
            <a:spLocks noGrp="1"/>
          </p:cNvSpPr>
          <p:nvPr>
            <p:ph type="body" sz="quarter" idx="10"/>
          </p:nvPr>
        </p:nvSpPr>
        <p:spPr>
          <a:xfrm>
            <a:off x="292688" y="1602098"/>
            <a:ext cx="3557943" cy="4448011"/>
          </a:xfrm>
          <a:prstGeom prst="rect">
            <a:avLst/>
          </a:prstGeom>
        </p:spPr>
        <p:txBody>
          <a:bodyPr lIns="121885" tIns="60942" rIns="121885" bIns="60942">
            <a:noAutofit/>
          </a:bodyPr>
          <a:lstStyle>
            <a:lvl1pPr marL="298359" indent="-228534">
              <a:lnSpc>
                <a:spcPct val="95000"/>
              </a:lnSpc>
              <a:spcBef>
                <a:spcPts val="1480"/>
              </a:spcBef>
              <a:buClr>
                <a:schemeClr val="tx2"/>
              </a:buClr>
              <a:buSzPct val="80000"/>
              <a:buFont typeface="Wingdings" panose="05000000000000000000" pitchFamily="2" charset="2"/>
              <a:buChar char="§"/>
              <a:defRPr sz="2100">
                <a:solidFill>
                  <a:schemeClr val="tx2"/>
                </a:solidFill>
                <a:latin typeface="+mn-lt"/>
                <a:cs typeface="CiscoSans ExtraLight"/>
              </a:defRPr>
            </a:lvl1pPr>
            <a:lvl2pPr marL="537473" indent="-253926">
              <a:lnSpc>
                <a:spcPct val="95000"/>
              </a:lnSpc>
              <a:spcBef>
                <a:spcPts val="600"/>
              </a:spcBef>
              <a:buClr>
                <a:schemeClr val="tx2"/>
              </a:buClr>
              <a:buSzPct val="80000"/>
              <a:buFont typeface="Wingdings" panose="05000000000000000000" pitchFamily="2" charset="2"/>
              <a:buChar char="§"/>
              <a:defRPr sz="1900">
                <a:solidFill>
                  <a:schemeClr val="tx2"/>
                </a:solidFill>
                <a:latin typeface="+mn-lt"/>
                <a:cs typeface="CiscoSans ExtraLight"/>
              </a:defRPr>
            </a:lvl2pPr>
            <a:lvl3pPr marL="759657" indent="-222185">
              <a:buClr>
                <a:schemeClr val="tx2"/>
              </a:buClr>
              <a:buSzPct val="80000"/>
              <a:buFont typeface="Wingdings" panose="05000000000000000000" pitchFamily="2" charset="2"/>
              <a:buChar char="§"/>
              <a:defRPr sz="1600">
                <a:solidFill>
                  <a:schemeClr val="tx2"/>
                </a:solidFill>
                <a:latin typeface="+mn-lt"/>
                <a:cs typeface="CiscoSans ExtraLight"/>
              </a:defRPr>
            </a:lvl3pPr>
            <a:lvl4pPr marL="994538" indent="-228534">
              <a:buClr>
                <a:schemeClr val="tx2"/>
              </a:buClr>
              <a:buSzPct val="80000"/>
              <a:buFont typeface="Wingdings" panose="05000000000000000000" pitchFamily="2" charset="2"/>
              <a:buChar char="§"/>
              <a:defRPr sz="1300">
                <a:solidFill>
                  <a:schemeClr val="tx2"/>
                </a:solidFill>
                <a:latin typeface="+mn-lt"/>
                <a:cs typeface="CiscoSans ExtraLight"/>
              </a:defRPr>
            </a:lvl4pPr>
            <a:lvl5pPr marL="1223067" indent="-228534">
              <a:buClr>
                <a:schemeClr val="tx2"/>
              </a:buClr>
              <a:buSzPct val="80000"/>
              <a:buFont typeface="Wingdings" panose="05000000000000000000" pitchFamily="2" charset="2"/>
              <a:buChar char="§"/>
              <a:defRPr sz="1200">
                <a:solidFill>
                  <a:schemeClr val="tx2"/>
                </a:solidFill>
                <a:latin typeface="+mn-lt"/>
                <a:cs typeface="CiscoSans ExtraLight"/>
              </a:defRPr>
            </a:lvl5pPr>
            <a:lvl6pPr marL="923094"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6" name="Text Placeholder 3"/>
          <p:cNvSpPr>
            <a:spLocks noGrp="1"/>
          </p:cNvSpPr>
          <p:nvPr>
            <p:ph type="body" sz="quarter" idx="21"/>
          </p:nvPr>
        </p:nvSpPr>
        <p:spPr>
          <a:xfrm>
            <a:off x="8362937" y="1578597"/>
            <a:ext cx="3512211" cy="4448011"/>
          </a:xfrm>
          <a:prstGeom prst="rect">
            <a:avLst/>
          </a:prstGeom>
        </p:spPr>
        <p:txBody>
          <a:bodyPr lIns="121885" tIns="60942" rIns="121885" bIns="60942">
            <a:noAutofit/>
          </a:bodyPr>
          <a:lstStyle>
            <a:lvl1pPr marL="228565" indent="-228565">
              <a:lnSpc>
                <a:spcPct val="95000"/>
              </a:lnSpc>
              <a:spcBef>
                <a:spcPts val="1480"/>
              </a:spcBef>
              <a:buClr>
                <a:schemeClr val="tx2"/>
              </a:buClr>
              <a:buSzPct val="80000"/>
              <a:buFont typeface="Wingdings" panose="05000000000000000000" pitchFamily="2" charset="2"/>
              <a:buChar char="§"/>
              <a:defRPr sz="2100">
                <a:solidFill>
                  <a:schemeClr val="tx2"/>
                </a:solidFill>
                <a:latin typeface="+mn-lt"/>
                <a:cs typeface="CiscoSans ExtraLight"/>
              </a:defRPr>
            </a:lvl1pPr>
            <a:lvl2pPr marL="479856" indent="-287911">
              <a:lnSpc>
                <a:spcPct val="95000"/>
              </a:lnSpc>
              <a:spcBef>
                <a:spcPts val="600"/>
              </a:spcBef>
              <a:buClr>
                <a:schemeClr val="tx2"/>
              </a:buClr>
              <a:buSzPct val="80000"/>
              <a:buFont typeface="Wingdings" panose="05000000000000000000" pitchFamily="2" charset="2"/>
              <a:buChar char="§"/>
              <a:defRPr sz="1900">
                <a:solidFill>
                  <a:schemeClr val="tx2"/>
                </a:solidFill>
                <a:latin typeface="+mn-lt"/>
                <a:cs typeface="CiscoSans ExtraLight"/>
              </a:defRPr>
            </a:lvl2pPr>
            <a:lvl3pPr marL="763890" indent="-228534">
              <a:buClr>
                <a:schemeClr val="tx2"/>
              </a:buClr>
              <a:buSzPct val="80000"/>
              <a:buFont typeface="Wingdings" panose="05000000000000000000" pitchFamily="2" charset="2"/>
              <a:buChar char="§"/>
              <a:defRPr sz="1600">
                <a:solidFill>
                  <a:schemeClr val="tx2"/>
                </a:solidFill>
                <a:latin typeface="+mn-lt"/>
                <a:cs typeface="CiscoSans ExtraLight"/>
              </a:defRPr>
            </a:lvl3pPr>
            <a:lvl4pPr marL="994538" indent="-228534">
              <a:buClr>
                <a:schemeClr val="tx2"/>
              </a:buClr>
              <a:buSzPct val="80000"/>
              <a:buFont typeface="Wingdings" panose="05000000000000000000" pitchFamily="2" charset="2"/>
              <a:buChar char="§"/>
              <a:defRPr sz="1300">
                <a:solidFill>
                  <a:schemeClr val="tx2"/>
                </a:solidFill>
                <a:latin typeface="+mn-lt"/>
                <a:cs typeface="CiscoSans ExtraLight"/>
              </a:defRPr>
            </a:lvl4pPr>
            <a:lvl5pPr marL="1223067" indent="-228534">
              <a:buClr>
                <a:schemeClr val="tx2"/>
              </a:buClr>
              <a:buSzPct val="80000"/>
              <a:buFont typeface="Wingdings" panose="05000000000000000000" pitchFamily="2" charset="2"/>
              <a:buChar char="§"/>
              <a:defRPr sz="1200">
                <a:solidFill>
                  <a:schemeClr val="tx2"/>
                </a:solidFill>
                <a:latin typeface="+mn-lt"/>
                <a:cs typeface="CiscoSans ExtraLight"/>
              </a:defRPr>
            </a:lvl5pPr>
            <a:lvl6pPr marL="923094"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7" name="Text Placeholder 3"/>
          <p:cNvSpPr>
            <a:spLocks noGrp="1"/>
          </p:cNvSpPr>
          <p:nvPr>
            <p:ph type="body" sz="quarter" idx="22"/>
          </p:nvPr>
        </p:nvSpPr>
        <p:spPr>
          <a:xfrm>
            <a:off x="4344541" y="1602098"/>
            <a:ext cx="3466479" cy="4448011"/>
          </a:xfrm>
          <a:prstGeom prst="rect">
            <a:avLst/>
          </a:prstGeom>
        </p:spPr>
        <p:txBody>
          <a:bodyPr lIns="121885" tIns="60942" rIns="121885" bIns="60942">
            <a:noAutofit/>
          </a:bodyPr>
          <a:lstStyle>
            <a:lvl1pPr marL="228565" indent="-228565">
              <a:lnSpc>
                <a:spcPct val="95000"/>
              </a:lnSpc>
              <a:spcBef>
                <a:spcPts val="1480"/>
              </a:spcBef>
              <a:buClr>
                <a:schemeClr val="tx2"/>
              </a:buClr>
              <a:buSzPct val="80000"/>
              <a:buFont typeface="Wingdings" panose="05000000000000000000" pitchFamily="2" charset="2"/>
              <a:buChar char="§"/>
              <a:defRPr sz="2100">
                <a:solidFill>
                  <a:schemeClr val="tx2"/>
                </a:solidFill>
                <a:latin typeface="+mn-lt"/>
                <a:cs typeface="CiscoSans ExtraLight"/>
              </a:defRPr>
            </a:lvl1pPr>
            <a:lvl2pPr marL="459175" indent="-234879">
              <a:lnSpc>
                <a:spcPct val="95000"/>
              </a:lnSpc>
              <a:spcBef>
                <a:spcPts val="600"/>
              </a:spcBef>
              <a:buClr>
                <a:schemeClr val="tx2"/>
              </a:buClr>
              <a:buSzPct val="80000"/>
              <a:buFont typeface="Wingdings" panose="05000000000000000000" pitchFamily="2" charset="2"/>
              <a:buChar char="§"/>
              <a:defRPr sz="1900">
                <a:solidFill>
                  <a:schemeClr val="tx2"/>
                </a:solidFill>
                <a:latin typeface="+mn-lt"/>
                <a:cs typeface="CiscoSans ExtraLight"/>
              </a:defRPr>
            </a:lvl2pPr>
            <a:lvl3pPr marL="685602" indent="-228534">
              <a:buClr>
                <a:schemeClr val="tx2"/>
              </a:buClr>
              <a:buSzPct val="80000"/>
              <a:buFont typeface="Wingdings" panose="05000000000000000000" pitchFamily="2" charset="2"/>
              <a:buChar char="§"/>
              <a:defRPr sz="1600">
                <a:solidFill>
                  <a:schemeClr val="tx2"/>
                </a:solidFill>
                <a:latin typeface="+mn-lt"/>
                <a:cs typeface="CiscoSans ExtraLight"/>
              </a:defRPr>
            </a:lvl3pPr>
            <a:lvl4pPr marL="916244" indent="-228534">
              <a:buClr>
                <a:schemeClr val="tx2"/>
              </a:buClr>
              <a:buSzPct val="80000"/>
              <a:buFont typeface="Wingdings" panose="05000000000000000000" pitchFamily="2" charset="2"/>
              <a:buChar char="§"/>
              <a:defRPr sz="1300">
                <a:solidFill>
                  <a:schemeClr val="tx2"/>
                </a:solidFill>
                <a:latin typeface="+mn-lt"/>
                <a:cs typeface="CiscoSans ExtraLight"/>
              </a:defRPr>
            </a:lvl4pPr>
            <a:lvl5pPr marL="1140542" indent="-224301">
              <a:buClr>
                <a:schemeClr val="tx2"/>
              </a:buClr>
              <a:buSzPct val="80000"/>
              <a:buFont typeface="Wingdings" panose="05000000000000000000" pitchFamily="2" charset="2"/>
              <a:buChar char="§"/>
              <a:defRPr sz="1200">
                <a:solidFill>
                  <a:schemeClr val="tx2"/>
                </a:solidFill>
                <a:latin typeface="+mn-lt"/>
                <a:cs typeface="CiscoSans ExtraLight"/>
              </a:defRPr>
            </a:lvl5pPr>
            <a:lvl6pPr marL="923094"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3" name="Straight Connector 2"/>
          <p:cNvCxnSpPr/>
          <p:nvPr userDrawn="1"/>
        </p:nvCxnSpPr>
        <p:spPr>
          <a:xfrm>
            <a:off x="4102100" y="812813"/>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8089900" y="812813"/>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7702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964384" y="5820198"/>
            <a:ext cx="9948333" cy="276999"/>
          </a:xfrm>
          <a:prstGeom prst="rect">
            <a:avLst/>
          </a:prstGeom>
        </p:spPr>
        <p:txBody>
          <a:bodyPr wrap="square" lIns="121885" tIns="60942" rIns="121885" bIns="60942" anchor="b" anchorCtr="0">
            <a:noAutofit/>
          </a:bodyPr>
          <a:lstStyle>
            <a:lvl1pPr marL="0" indent="0" algn="l" defTabSz="804695">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4" name="Title 1"/>
          <p:cNvSpPr>
            <a:spLocks noGrp="1"/>
          </p:cNvSpPr>
          <p:nvPr>
            <p:ph type="ctrTitle" hasCustomPrompt="1"/>
          </p:nvPr>
        </p:nvSpPr>
        <p:spPr>
          <a:xfrm>
            <a:off x="473121" y="1254293"/>
            <a:ext cx="10891027" cy="3838231"/>
          </a:xfrm>
          <a:prstGeom prst="rect">
            <a:avLst/>
          </a:prstGeom>
        </p:spPr>
        <p:txBody>
          <a:bodyPr>
            <a:noAutofit/>
          </a:bodyPr>
          <a:lstStyle>
            <a:lvl1pPr marL="533241" indent="-533241" algn="l">
              <a:lnSpc>
                <a:spcPct val="90000"/>
              </a:lnSpc>
              <a:defRPr sz="8000" b="0" i="1" spc="0" baseline="0">
                <a:solidFill>
                  <a:schemeClr val="tx2"/>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3021556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473121" y="1254293"/>
            <a:ext cx="10891027" cy="3838231"/>
          </a:xfrm>
          <a:prstGeom prst="rect">
            <a:avLst/>
          </a:prstGeom>
        </p:spPr>
        <p:txBody>
          <a:bodyPr>
            <a:noAutofit/>
          </a:bodyPr>
          <a:lstStyle>
            <a:lvl1pPr marL="537473" indent="-537473" algn="l">
              <a:lnSpc>
                <a:spcPct val="90000"/>
              </a:lnSpc>
              <a:defRPr sz="8000" b="0" i="1" spc="0" baseline="0">
                <a:gradFill flip="none" rotWithShape="1">
                  <a:gsLst>
                    <a:gs pos="0">
                      <a:srgbClr val="272749"/>
                    </a:gs>
                    <a:gs pos="100000">
                      <a:srgbClr val="39BBB9"/>
                    </a:gs>
                    <a:gs pos="84000">
                      <a:srgbClr val="39BBB9"/>
                    </a:gs>
                    <a:gs pos="29000">
                      <a:srgbClr val="272749"/>
                    </a:gs>
                  </a:gsLst>
                  <a:lin ang="0" scaled="1"/>
                  <a:tileRect/>
                </a:gradFill>
                <a:latin typeface="+mj-lt"/>
                <a:cs typeface="CiscoSans Thin"/>
              </a:defRPr>
            </a:lvl1pPr>
          </a:lstStyle>
          <a:p>
            <a:r>
              <a:rPr lang="en-US" dirty="0" smtClean="0"/>
              <a:t>“Quote goes here.”</a:t>
            </a:r>
            <a:endParaRPr lang="en-US" dirty="0"/>
          </a:p>
        </p:txBody>
      </p:sp>
      <p:sp>
        <p:nvSpPr>
          <p:cNvPr id="3" name="Text Placeholder 9"/>
          <p:cNvSpPr>
            <a:spLocks noGrp="1"/>
          </p:cNvSpPr>
          <p:nvPr>
            <p:ph type="body" sz="quarter" idx="11" hasCustomPrompt="1"/>
          </p:nvPr>
        </p:nvSpPr>
        <p:spPr>
          <a:xfrm>
            <a:off x="965352" y="5820198"/>
            <a:ext cx="9948333" cy="276999"/>
          </a:xfrm>
          <a:prstGeom prst="rect">
            <a:avLst/>
          </a:prstGeom>
        </p:spPr>
        <p:txBody>
          <a:bodyPr wrap="square" lIns="121885" tIns="60942" rIns="121885" bIns="60942" anchor="b" anchorCtr="0">
            <a:noAutofit/>
          </a:bodyPr>
          <a:lstStyle>
            <a:lvl1pPr marL="0" indent="0" algn="l" defTabSz="804695">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260608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Statement_Solid_blu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95192" y="1254293"/>
            <a:ext cx="11068957" cy="3838231"/>
          </a:xfrm>
          <a:prstGeom prst="rect">
            <a:avLst/>
          </a:prstGeom>
        </p:spPr>
        <p:txBody>
          <a:bodyPr anchor="t" anchorCtr="1">
            <a:noAutofit/>
          </a:bodyPr>
          <a:lstStyle>
            <a:lvl1pPr algn="ctr">
              <a:lnSpc>
                <a:spcPct val="90000"/>
              </a:lnSpc>
              <a:defRPr sz="30700" b="0" i="1" spc="0" baseline="0">
                <a:solidFill>
                  <a:srgbClr val="272749"/>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332624" y="5820198"/>
            <a:ext cx="9948333" cy="276999"/>
          </a:xfrm>
          <a:prstGeom prst="rect">
            <a:avLst/>
          </a:prstGeom>
        </p:spPr>
        <p:txBody>
          <a:bodyPr wrap="square" lIns="121885" tIns="60942" rIns="121885" bIns="60942" anchor="b" anchorCtr="0">
            <a:noAutofit/>
          </a:bodyPr>
          <a:lstStyle>
            <a:lvl1pPr marL="0" indent="0" algn="l" defTabSz="804695">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220372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46322" y="44408"/>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26677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Statement_Gradi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95192" y="1254293"/>
            <a:ext cx="11068957" cy="3838231"/>
          </a:xfrm>
          <a:prstGeom prst="rect">
            <a:avLst/>
          </a:prstGeom>
        </p:spPr>
        <p:txBody>
          <a:bodyPr anchor="t" anchorCtr="1">
            <a:noAutofit/>
          </a:bodyPr>
          <a:lstStyle>
            <a:lvl1pPr algn="ctr">
              <a:lnSpc>
                <a:spcPct val="90000"/>
              </a:lnSpc>
              <a:defRPr sz="30700" b="0" i="1" spc="0" baseline="0">
                <a:gradFill flip="none" rotWithShape="1">
                  <a:gsLst>
                    <a:gs pos="0">
                      <a:schemeClr val="tx2"/>
                    </a:gs>
                    <a:gs pos="100000">
                      <a:srgbClr val="39BBB9"/>
                    </a:gs>
                    <a:gs pos="84000">
                      <a:srgbClr val="39BBB9"/>
                    </a:gs>
                    <a:gs pos="29000">
                      <a:srgbClr val="272749"/>
                    </a:gs>
                  </a:gsLst>
                  <a:lin ang="0" scaled="1"/>
                  <a:tileRect/>
                </a:gra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332624" y="5820198"/>
            <a:ext cx="9948333" cy="276999"/>
          </a:xfrm>
          <a:prstGeom prst="rect">
            <a:avLst/>
          </a:prstGeom>
        </p:spPr>
        <p:txBody>
          <a:bodyPr wrap="square" lIns="121885" tIns="60942" rIns="121885" bIns="60942" anchor="b" anchorCtr="0">
            <a:noAutofit/>
          </a:bodyPr>
          <a:lstStyle>
            <a:lvl1pPr marL="0" indent="0" algn="l" defTabSz="804695">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1956103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2_Big Statem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27276" y="940737"/>
            <a:ext cx="11068957" cy="3248691"/>
          </a:xfrm>
          <a:prstGeom prst="rect">
            <a:avLst/>
          </a:prstGeom>
        </p:spPr>
        <p:txBody>
          <a:bodyPr anchor="b" anchorCtr="0">
            <a:noAutofit/>
          </a:bodyPr>
          <a:lstStyle>
            <a:lvl1pPr algn="l">
              <a:lnSpc>
                <a:spcPct val="90000"/>
              </a:lnSpc>
              <a:defRPr sz="6000" b="0" i="0" spc="0" baseline="0">
                <a:gradFill>
                  <a:gsLst>
                    <a:gs pos="29000">
                      <a:srgbClr val="233754"/>
                    </a:gs>
                    <a:gs pos="0">
                      <a:schemeClr val="tx2"/>
                    </a:gs>
                    <a:gs pos="100000">
                      <a:srgbClr val="01BBBB"/>
                    </a:gs>
                  </a:gsLst>
                  <a:lin ang="1200000" scaled="0"/>
                </a:gradFill>
                <a:latin typeface="+mj-lt"/>
                <a:cs typeface="CiscoSans Thin"/>
              </a:defRPr>
            </a:lvl1pPr>
          </a:lstStyle>
          <a:p>
            <a:r>
              <a:rPr lang="en-US" dirty="0" smtClean="0"/>
              <a:t>Statement Goes Here</a:t>
            </a:r>
            <a:endParaRPr lang="en-US" dirty="0"/>
          </a:p>
        </p:txBody>
      </p:sp>
    </p:spTree>
    <p:extLst>
      <p:ext uri="{BB962C8B-B14F-4D97-AF65-F5344CB8AC3E}">
        <p14:creationId xmlns:p14="http://schemas.microsoft.com/office/powerpoint/2010/main" val="400804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38353" y="1918754"/>
            <a:ext cx="5489928" cy="3020519"/>
          </a:xfrm>
        </p:spPr>
        <p:txBody>
          <a:bodyPr vert="horz" lIns="82281" tIns="45718" rIns="82281" bIns="45718" rtlCol="0" anchor="ctr" anchorCtr="0">
            <a:noAutofit/>
          </a:bodyPr>
          <a:lstStyle>
            <a:lvl1pPr marL="0" indent="0" algn="l" defTabSz="914248" rtl="0" eaLnBrk="1" latinLnBrk="0" hangingPunct="1">
              <a:lnSpc>
                <a:spcPct val="80000"/>
              </a:lnSpc>
              <a:spcBef>
                <a:spcPct val="0"/>
              </a:spcBef>
              <a:buClr>
                <a:schemeClr val="tx1"/>
              </a:buClr>
              <a:buFont typeface="Ciscolight" pitchFamily="2" charset="0"/>
              <a:buNone/>
              <a:defRPr lang="en-US" sz="6000" b="0" kern="1200" spc="0" baseline="0" dirty="0">
                <a:gradFill>
                  <a:gsLst>
                    <a:gs pos="0">
                      <a:schemeClr val="tx2"/>
                    </a:gs>
                    <a:gs pos="100000">
                      <a:srgbClr val="01BBBB"/>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3360" y="872691"/>
            <a:ext cx="5193792" cy="5120640"/>
          </a:xfrm>
          <a:prstGeom prst="rect">
            <a:avLst/>
          </a:prstGeom>
        </p:spPr>
        <p:txBody>
          <a:bodyPr lIns="121885" tIns="60942" rIns="121885" bIns="60942" anchor="ctr" anchorCtr="0">
            <a:noAutofit/>
          </a:bodyPr>
          <a:lstStyle>
            <a:lvl1pPr marL="0" indent="0">
              <a:buFontTx/>
              <a:buNone/>
              <a:defRPr sz="2100" baseline="0">
                <a:solidFill>
                  <a:schemeClr val="tx2"/>
                </a:solidFill>
                <a:latin typeface="+mn-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cxnSp>
        <p:nvCxnSpPr>
          <p:cNvPr id="5" name="Straight Connector 4"/>
          <p:cNvCxnSpPr/>
          <p:nvPr userDrawn="1"/>
        </p:nvCxnSpPr>
        <p:spPr>
          <a:xfrm>
            <a:off x="6134100" y="812814"/>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48713"/>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46085" y="403228"/>
            <a:ext cx="11508439"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Table Title Goes Here</a:t>
            </a:r>
            <a:endParaRPr lang="en-US" dirty="0"/>
          </a:p>
        </p:txBody>
      </p:sp>
      <p:sp>
        <p:nvSpPr>
          <p:cNvPr id="12" name="Table Placeholder 11"/>
          <p:cNvSpPr>
            <a:spLocks noGrp="1"/>
          </p:cNvSpPr>
          <p:nvPr>
            <p:ph type="tbl" sz="quarter" idx="12" hasCustomPrompt="1"/>
          </p:nvPr>
        </p:nvSpPr>
        <p:spPr>
          <a:xfrm>
            <a:off x="493184" y="1583269"/>
            <a:ext cx="11267016" cy="4057651"/>
          </a:xfrm>
          <a:prstGeom prst="rect">
            <a:avLst/>
          </a:prstGeom>
        </p:spPr>
        <p:txBody>
          <a:bodyPr lIns="121885" tIns="60942" rIns="121885" bIns="60942">
            <a:noAutofit/>
          </a:bodyPr>
          <a:lstStyle>
            <a:lvl1pPr marL="0" indent="0" algn="ctr">
              <a:buNone/>
              <a:defRPr sz="2700" baseline="0">
                <a:solidFill>
                  <a:schemeClr val="tx2"/>
                </a:solidFill>
                <a:latin typeface="+mn-lt"/>
              </a:defRPr>
            </a:lvl1pPr>
          </a:lstStyle>
          <a:p>
            <a:r>
              <a:rPr lang="en-GB" dirty="0" smtClean="0"/>
              <a:t>Click icon to add Table</a:t>
            </a:r>
            <a:endParaRPr lang="en-GB" dirty="0"/>
          </a:p>
        </p:txBody>
      </p:sp>
      <p:sp>
        <p:nvSpPr>
          <p:cNvPr id="4" name="Text Placeholder 9"/>
          <p:cNvSpPr>
            <a:spLocks noGrp="1"/>
          </p:cNvSpPr>
          <p:nvPr>
            <p:ph type="body" sz="quarter" idx="11" hasCustomPrompt="1"/>
          </p:nvPr>
        </p:nvSpPr>
        <p:spPr>
          <a:xfrm>
            <a:off x="332624" y="5820198"/>
            <a:ext cx="9948333" cy="276999"/>
          </a:xfrm>
          <a:prstGeom prst="rect">
            <a:avLst/>
          </a:prstGeom>
        </p:spPr>
        <p:txBody>
          <a:bodyPr wrap="square" lIns="121885" tIns="60942" rIns="121885" bIns="60942" anchor="b" anchorCtr="0">
            <a:noAutofit/>
          </a:bodyPr>
          <a:lstStyle>
            <a:lvl1pPr algn="l" defTabSz="804695">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274042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327640" y="5820198"/>
            <a:ext cx="9948333" cy="276999"/>
          </a:xfrm>
          <a:prstGeom prst="rect">
            <a:avLst/>
          </a:prstGeom>
        </p:spPr>
        <p:txBody>
          <a:bodyPr wrap="square" lIns="121885" tIns="60942" rIns="121885" bIns="60942" anchor="b" anchorCtr="0">
            <a:noAutofit/>
          </a:bodyPr>
          <a:lstStyle>
            <a:lvl1pPr algn="l" defTabSz="804695">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5" name="Title 1"/>
          <p:cNvSpPr>
            <a:spLocks noGrp="1"/>
          </p:cNvSpPr>
          <p:nvPr>
            <p:ph type="ctrTitle" hasCustomPrompt="1"/>
          </p:nvPr>
        </p:nvSpPr>
        <p:spPr>
          <a:xfrm>
            <a:off x="346082" y="403228"/>
            <a:ext cx="11509404"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Chart Title Goes Here</a:t>
            </a:r>
            <a:endParaRPr lang="en-US" dirty="0"/>
          </a:p>
        </p:txBody>
      </p:sp>
      <p:sp>
        <p:nvSpPr>
          <p:cNvPr id="6" name="Chart Placeholder 2"/>
          <p:cNvSpPr>
            <a:spLocks noGrp="1"/>
          </p:cNvSpPr>
          <p:nvPr>
            <p:ph type="chart" sz="quarter" idx="10"/>
          </p:nvPr>
        </p:nvSpPr>
        <p:spPr>
          <a:xfrm>
            <a:off x="493184" y="1583269"/>
            <a:ext cx="11267016" cy="4057651"/>
          </a:xfrm>
          <a:prstGeom prst="rect">
            <a:avLst/>
          </a:prstGeom>
        </p:spPr>
        <p:txBody>
          <a:bodyPr vert="horz" lIns="121885" tIns="60942" rIns="121885" bIns="60942">
            <a:noAutofit/>
          </a:bodyPr>
          <a:lstStyle>
            <a:lvl1pPr marL="0" indent="0" algn="ctr">
              <a:buNone/>
              <a:defRPr sz="2700" b="0" i="0">
                <a:solidFill>
                  <a:schemeClr val="tx2"/>
                </a:solidFill>
                <a:latin typeface="+mn-lt"/>
                <a:cs typeface="CiscoSans ExtraLight"/>
              </a:defRPr>
            </a:lvl1pPr>
          </a:lstStyle>
          <a:p>
            <a:r>
              <a:rPr lang="en-US" smtClean="0"/>
              <a:t>Click icon to add chart</a:t>
            </a:r>
            <a:endParaRPr lang="en-US" dirty="0"/>
          </a:p>
        </p:txBody>
      </p:sp>
    </p:spTree>
    <p:extLst>
      <p:ext uri="{BB962C8B-B14F-4D97-AF65-F5344CB8AC3E}">
        <p14:creationId xmlns:p14="http://schemas.microsoft.com/office/powerpoint/2010/main" val="48195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46077" y="403228"/>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340473" y="1559096"/>
            <a:ext cx="5687483" cy="4294544"/>
          </a:xfrm>
          <a:prstGeom prst="rect">
            <a:avLst/>
          </a:prstGeom>
        </p:spPr>
        <p:txBody>
          <a:bodyPr lIns="121885" tIns="60942" rIns="121885" bIns="60942" anchor="ctr" anchorCtr="0">
            <a:noAutofit/>
          </a:bodyPr>
          <a:lstStyle>
            <a:lvl1pPr marL="0" indent="0">
              <a:buNone/>
              <a:defRPr sz="32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3" name="Chart Placeholder 2"/>
          <p:cNvSpPr>
            <a:spLocks noGrp="1"/>
          </p:cNvSpPr>
          <p:nvPr>
            <p:ph type="chart" sz="quarter" idx="12" hasCustomPrompt="1"/>
          </p:nvPr>
        </p:nvSpPr>
        <p:spPr>
          <a:xfrm>
            <a:off x="6381486" y="1559096"/>
            <a:ext cx="5355167" cy="4292600"/>
          </a:xfrm>
          <a:prstGeom prst="rect">
            <a:avLst/>
          </a:prstGeom>
        </p:spPr>
        <p:txBody>
          <a:bodyPr vert="horz" lIns="121885" tIns="60942" rIns="121885" bIns="60942">
            <a:noAutofit/>
          </a:bodyPr>
          <a:lstStyle>
            <a:lvl1pPr marL="0" indent="0" algn="ctr">
              <a:buNone/>
              <a:defRPr sz="2700">
                <a:solidFill>
                  <a:schemeClr val="tx2"/>
                </a:solidFill>
                <a:latin typeface="+mn-lt"/>
                <a:cs typeface="CiscoSans ExtraLight"/>
              </a:defRPr>
            </a:lvl1pPr>
          </a:lstStyle>
          <a:p>
            <a:r>
              <a:rPr lang="en-US" dirty="0" smtClean="0"/>
              <a:t>Insert Chart Here</a:t>
            </a:r>
            <a:endParaRPr lang="en-US" dirty="0"/>
          </a:p>
        </p:txBody>
      </p:sp>
    </p:spTree>
    <p:extLst>
      <p:ext uri="{BB962C8B-B14F-4D97-AF65-F5344CB8AC3E}">
        <p14:creationId xmlns:p14="http://schemas.microsoft.com/office/powerpoint/2010/main" val="375710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3" grpId="0"/>
    </p:bld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44621" y="404085"/>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340473" y="1559096"/>
            <a:ext cx="5687483" cy="4294544"/>
          </a:xfrm>
          <a:prstGeom prst="rect">
            <a:avLst/>
          </a:prstGeom>
        </p:spPr>
        <p:txBody>
          <a:bodyPr lIns="121885" tIns="60942" rIns="121885" bIns="60942" anchor="ctr" anchorCtr="0">
            <a:noAutofit/>
          </a:bodyPr>
          <a:lstStyle>
            <a:lvl1pPr marL="0" indent="0">
              <a:buNone/>
              <a:defRPr sz="32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1" name="Picture Placeholder 2"/>
          <p:cNvSpPr>
            <a:spLocks noGrp="1"/>
          </p:cNvSpPr>
          <p:nvPr>
            <p:ph type="pic" sz="quarter" idx="10" hasCustomPrompt="1"/>
          </p:nvPr>
        </p:nvSpPr>
        <p:spPr>
          <a:xfrm>
            <a:off x="6383091" y="1559096"/>
            <a:ext cx="5353556" cy="4295015"/>
          </a:xfrm>
          <a:prstGeom prst="rect">
            <a:avLst/>
          </a:prstGeom>
        </p:spPr>
        <p:txBody>
          <a:bodyPr vert="horz" lIns="121885" tIns="60942" rIns="121885" bIns="60942">
            <a:noAutofit/>
          </a:bodyPr>
          <a:lstStyle>
            <a:lvl1pPr marL="0" indent="0" algn="ctr">
              <a:buNone/>
              <a:defRPr sz="2700" b="0" i="0">
                <a:solidFill>
                  <a:schemeClr val="tx2"/>
                </a:solidFill>
                <a:latin typeface="+mn-lt"/>
                <a:cs typeface="CiscoSans ExtraLight"/>
              </a:defRPr>
            </a:lvl1pPr>
          </a:lstStyle>
          <a:p>
            <a:r>
              <a:rPr lang="en-US" dirty="0" smtClean="0"/>
              <a:t>Insert Image Here</a:t>
            </a:r>
            <a:endParaRPr lang="en-US" dirty="0"/>
          </a:p>
        </p:txBody>
      </p:sp>
    </p:spTree>
    <p:extLst>
      <p:ext uri="{BB962C8B-B14F-4D97-AF65-F5344CB8AC3E}">
        <p14:creationId xmlns:p14="http://schemas.microsoft.com/office/powerpoint/2010/main" val="143505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bld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464" y="0"/>
            <a:ext cx="12192000" cy="6858000"/>
          </a:xfrm>
          <a:prstGeom prst="rect">
            <a:avLst/>
          </a:prstGeom>
        </p:spPr>
        <p:txBody>
          <a:bodyPr vert="horz" lIns="121885" tIns="60942" rIns="121885" bIns="60942"/>
          <a:lstStyle>
            <a:lvl1pPr marL="0" indent="0" algn="ctr">
              <a:buNone/>
              <a:defRPr sz="2000" baseline="0">
                <a:latin typeface="+mn-lt"/>
                <a:cs typeface="CiscoSans ExtraLight"/>
              </a:defRPr>
            </a:lvl1pPr>
          </a:lstStyle>
          <a:p>
            <a:r>
              <a:rPr lang="en-US" smtClean="0"/>
              <a:t>Click icon to add picture</a:t>
            </a:r>
            <a:endParaRPr lang="en-US" dirty="0"/>
          </a:p>
        </p:txBody>
      </p:sp>
    </p:spTree>
    <p:extLst>
      <p:ext uri="{BB962C8B-B14F-4D97-AF65-F5344CB8AC3E}">
        <p14:creationId xmlns:p14="http://schemas.microsoft.com/office/powerpoint/2010/main" val="609413557"/>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10683" y="320841"/>
            <a:ext cx="11262708" cy="5877827"/>
          </a:xfrm>
          <a:prstGeom prst="rect">
            <a:avLst/>
          </a:prstGeom>
        </p:spPr>
        <p:txBody>
          <a:bodyPr vert="horz" lIns="121885" tIns="60942" rIns="121885" bIns="60942"/>
          <a:lstStyle>
            <a:lvl1pPr marL="0" indent="0" algn="ctr">
              <a:buNone/>
              <a:defRPr sz="2000" baseline="0">
                <a:latin typeface="+mn-lt"/>
                <a:cs typeface="CiscoSans ExtraLight"/>
              </a:defRPr>
            </a:lvl1pPr>
          </a:lstStyle>
          <a:p>
            <a:r>
              <a:rPr lang="en-US" smtClean="0"/>
              <a:t>Click icon to add picture</a:t>
            </a:r>
            <a:endParaRPr lang="en-US" dirty="0"/>
          </a:p>
        </p:txBody>
      </p:sp>
    </p:spTree>
    <p:extLst>
      <p:ext uri="{BB962C8B-B14F-4D97-AF65-F5344CB8AC3E}">
        <p14:creationId xmlns:p14="http://schemas.microsoft.com/office/powerpoint/2010/main" val="400495307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4205433"/>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964388" y="5820198"/>
            <a:ext cx="9948333" cy="276999"/>
          </a:xfrm>
          <a:prstGeom prst="rect">
            <a:avLst/>
          </a:prstGeom>
        </p:spPr>
        <p:txBody>
          <a:bodyPr wrap="square" lIns="121877" tIns="60940" rIns="121877" bIns="60940" anchor="b" anchorCtr="0">
            <a:noAutofit/>
          </a:bodyPr>
          <a:lstStyle>
            <a:lvl1pPr marL="0" indent="0" algn="l" defTabSz="804637">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4" name="Title 1"/>
          <p:cNvSpPr>
            <a:spLocks noGrp="1"/>
          </p:cNvSpPr>
          <p:nvPr>
            <p:ph type="ctrTitle" hasCustomPrompt="1"/>
          </p:nvPr>
        </p:nvSpPr>
        <p:spPr>
          <a:xfrm>
            <a:off x="473129" y="1254297"/>
            <a:ext cx="10891027" cy="3838231"/>
          </a:xfrm>
          <a:prstGeom prst="rect">
            <a:avLst/>
          </a:prstGeom>
        </p:spPr>
        <p:txBody>
          <a:bodyPr>
            <a:noAutofit/>
          </a:bodyPr>
          <a:lstStyle>
            <a:lvl1pPr marL="533203" indent="-533203" algn="l">
              <a:lnSpc>
                <a:spcPct val="90000"/>
              </a:lnSpc>
              <a:defRPr sz="8000" b="0" i="1" spc="0" baseline="0">
                <a:solidFill>
                  <a:schemeClr val="tx2"/>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386195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11" name="Rectangle 10"/>
          <p:cNvSpPr/>
          <p:nvPr userDrawn="1"/>
        </p:nvSpPr>
        <p:spPr>
          <a:xfrm>
            <a:off x="9144000" y="6063514"/>
            <a:ext cx="3048000" cy="522713"/>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1" tIns="60950" rIns="121901" bIns="60950" rtlCol="0" anchor="ctr"/>
          <a:lstStyle/>
          <a:p>
            <a:pPr algn="ctr" defTabSz="609435"/>
            <a:endParaRPr lang="en-US" sz="2400" dirty="0">
              <a:solidFill>
                <a:srgbClr val="FFFFFF"/>
              </a:solidFill>
              <a:latin typeface="Arial" panose="020B0604020202020204" pitchFamily="34" charset="0"/>
            </a:endParaRPr>
          </a:p>
        </p:txBody>
      </p:sp>
      <p:pic>
        <p:nvPicPr>
          <p:cNvPr id="12" name="Picture 11" descr="honeycomb.png"/>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0" y="38"/>
            <a:ext cx="12192000" cy="6610337"/>
          </a:xfrm>
          <a:prstGeom prst="rect">
            <a:avLst/>
          </a:prstGeom>
        </p:spPr>
      </p:pic>
      <p:pic>
        <p:nvPicPr>
          <p:cNvPr id="13" name="Picture 12" descr="why-cisco.png"/>
          <p:cNvPicPr>
            <a:picLocks noChangeAspect="1"/>
          </p:cNvPicPr>
          <p:nvPr userDrawn="1"/>
        </p:nvPicPr>
        <p:blipFill rotWithShape="1">
          <a:blip r:embed="rId3" cstate="email">
            <a:alphaModFix amt="9000"/>
            <a:extLst>
              <a:ext uri="{28A0092B-C50C-407E-A947-70E740481C1C}">
                <a14:useLocalDpi xmlns:a14="http://schemas.microsoft.com/office/drawing/2010/main"/>
              </a:ext>
            </a:extLst>
          </a:blip>
          <a:srcRect/>
          <a:stretch/>
        </p:blipFill>
        <p:spPr>
          <a:xfrm>
            <a:off x="5551054" y="38"/>
            <a:ext cx="6640969" cy="6615031"/>
          </a:xfrm>
          <a:prstGeom prst="rect">
            <a:avLst/>
          </a:prstGeom>
        </p:spPr>
      </p:pic>
      <p:sp>
        <p:nvSpPr>
          <p:cNvPr id="14" name="Rectangle 13"/>
          <p:cNvSpPr/>
          <p:nvPr userDrawn="1"/>
        </p:nvSpPr>
        <p:spPr>
          <a:xfrm>
            <a:off x="-1" y="6063514"/>
            <a:ext cx="3010113" cy="522713"/>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1" tIns="60950" rIns="121901" bIns="60950" rtlCol="0" anchor="ctr"/>
          <a:lstStyle/>
          <a:p>
            <a:pPr algn="ctr" defTabSz="609435"/>
            <a:endParaRPr lang="en-US" sz="2400" dirty="0">
              <a:solidFill>
                <a:srgbClr val="FFFFFF"/>
              </a:solidFill>
              <a:latin typeface="Arial" panose="020B0604020202020204" pitchFamily="34" charset="0"/>
            </a:endParaRPr>
          </a:p>
        </p:txBody>
      </p:sp>
      <p:sp>
        <p:nvSpPr>
          <p:cNvPr id="9" name="Rectangle 8"/>
          <p:cNvSpPr/>
          <p:nvPr userDrawn="1"/>
        </p:nvSpPr>
        <p:spPr>
          <a:xfrm>
            <a:off x="203200" y="6063514"/>
            <a:ext cx="3048000" cy="522713"/>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1" tIns="60950" rIns="121901" bIns="60950" rtlCol="0" anchor="ctr"/>
          <a:lstStyle/>
          <a:p>
            <a:pPr algn="ctr" defTabSz="609435"/>
            <a:endParaRPr lang="en-US" sz="2400" dirty="0">
              <a:solidFill>
                <a:srgbClr val="FFFFFF"/>
              </a:solidFill>
              <a:latin typeface="Arial" panose="020B0604020202020204" pitchFamily="34" charset="0"/>
            </a:endParaRPr>
          </a:p>
        </p:txBody>
      </p:sp>
      <p:sp>
        <p:nvSpPr>
          <p:cNvPr id="10" name="Text Placeholder 9"/>
          <p:cNvSpPr>
            <a:spLocks noGrp="1"/>
          </p:cNvSpPr>
          <p:nvPr>
            <p:ph type="body" sz="quarter" idx="13" hasCustomPrompt="1"/>
          </p:nvPr>
        </p:nvSpPr>
        <p:spPr>
          <a:xfrm>
            <a:off x="608778" y="232357"/>
            <a:ext cx="10987193" cy="2002895"/>
          </a:xfrm>
          <a:prstGeom prst="rect">
            <a:avLst/>
          </a:prstGeom>
        </p:spPr>
        <p:txBody>
          <a:bodyPr lIns="91418" tIns="45714" rIns="91418" bIns="45714">
            <a:noAutofit/>
          </a:bodyPr>
          <a:lstStyle>
            <a:lvl1pPr marL="0" indent="0">
              <a:buFontTx/>
              <a:buNone/>
              <a:defRPr lang="en-US" sz="3500" kern="1200" dirty="0" smtClean="0">
                <a:solidFill>
                  <a:schemeClr val="tx1">
                    <a:lumMod val="50000"/>
                    <a:lumOff val="50000"/>
                  </a:schemeClr>
                </a:solidFill>
                <a:latin typeface="+mj-lt"/>
                <a:ea typeface="+mj-ea"/>
                <a:cs typeface="+mj-cs"/>
              </a:defRPr>
            </a:lvl1pPr>
            <a:lvl2pPr marL="609255" indent="0">
              <a:buFontTx/>
              <a:buNone/>
              <a:defRPr lang="en-US" sz="3500" kern="1200" dirty="0" smtClean="0">
                <a:solidFill>
                  <a:srgbClr val="FFFFFF"/>
                </a:solidFill>
                <a:latin typeface="+mj-lt"/>
                <a:ea typeface="+mj-ea"/>
                <a:cs typeface="+mj-cs"/>
              </a:defRPr>
            </a:lvl2pPr>
            <a:lvl3pPr marL="1218538" indent="0">
              <a:buFontTx/>
              <a:buNone/>
              <a:defRPr lang="en-US" sz="3500" kern="1200" dirty="0" smtClean="0">
                <a:solidFill>
                  <a:srgbClr val="FFFFFF"/>
                </a:solidFill>
                <a:latin typeface="+mj-lt"/>
                <a:ea typeface="+mj-ea"/>
                <a:cs typeface="+mj-cs"/>
              </a:defRPr>
            </a:lvl3pPr>
            <a:lvl4pPr marL="1827801" indent="0">
              <a:buFontTx/>
              <a:buNone/>
              <a:defRPr lang="en-US" sz="3500" kern="1200" dirty="0" smtClean="0">
                <a:solidFill>
                  <a:srgbClr val="FFFFFF"/>
                </a:solidFill>
                <a:latin typeface="+mj-lt"/>
                <a:ea typeface="+mj-ea"/>
                <a:cs typeface="+mj-cs"/>
              </a:defRPr>
            </a:lvl4pPr>
            <a:lvl5pPr marL="2437070" indent="0">
              <a:buFontTx/>
              <a:buNone/>
              <a:defRPr lang="en-GB" sz="3500" kern="1200" dirty="0">
                <a:solidFill>
                  <a:srgbClr val="FFFFFF"/>
                </a:solidFill>
                <a:latin typeface="+mj-lt"/>
                <a:ea typeface="+mj-ea"/>
                <a:cs typeface="+mj-cs"/>
              </a:defRPr>
            </a:lvl5pPr>
          </a:lstStyle>
          <a:p>
            <a:r>
              <a:rPr lang="en-GB" dirty="0" smtClean="0"/>
              <a:t>Click to edit Master title style</a:t>
            </a:r>
            <a:endParaRPr lang="en-GB" dirty="0"/>
          </a:p>
        </p:txBody>
      </p:sp>
    </p:spTree>
    <p:extLst>
      <p:ext uri="{BB962C8B-B14F-4D97-AF65-F5344CB8AC3E}">
        <p14:creationId xmlns:p14="http://schemas.microsoft.com/office/powerpoint/2010/main" val="152353782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09600" y="1447800"/>
            <a:ext cx="10972800" cy="4495800"/>
          </a:xfrm>
          <a:prstGeom prst="rect">
            <a:avLst/>
          </a:prstGeom>
        </p:spPr>
        <p:txBody>
          <a:bodyPr lIns="91432" tIns="45718" rIns="91432" bIns="45718"/>
          <a:lstStyle>
            <a:lvl1pPr>
              <a:buClr>
                <a:srgbClr val="005288"/>
              </a:buClr>
              <a:defRPr sz="2000">
                <a:latin typeface="맑은 고딕" panose="020B0503020000020004" pitchFamily="50" charset="-127"/>
              </a:defRPr>
            </a:lvl1pPr>
            <a:lvl2pPr marL="457155" indent="-182862">
              <a:buClr>
                <a:srgbClr val="005288"/>
              </a:buClr>
              <a:buFont typeface="Arial" pitchFamily="34" charset="0"/>
              <a:buChar char="◦"/>
              <a:defRPr sz="1900">
                <a:latin typeface="맑은 고딕" panose="020B0503020000020004" pitchFamily="50" charset="-127"/>
              </a:defRPr>
            </a:lvl2pPr>
            <a:lvl3pPr marL="731452" indent="-182862">
              <a:buClr>
                <a:srgbClr val="005288"/>
              </a:buClr>
              <a:buFont typeface="Arial" pitchFamily="34" charset="0"/>
              <a:buChar char="▪"/>
              <a:defRPr sz="1600">
                <a:latin typeface="맑은 고딕" panose="020B0503020000020004" pitchFamily="50" charset="-127"/>
              </a:defRPr>
            </a:lvl3pPr>
            <a:lvl4pPr marL="1005750" indent="-182862">
              <a:buClr>
                <a:srgbClr val="005288"/>
              </a:buClr>
              <a:buFont typeface="Arial" pitchFamily="34" charset="0"/>
              <a:buChar char="–"/>
              <a:defRPr>
                <a:latin typeface="맑은 고딕" panose="020B0503020000020004" pitchFamily="50" charset="-127"/>
              </a:defRPr>
            </a:lvl4pPr>
            <a:lvl5pPr>
              <a:buClr>
                <a:srgbClr val="005288"/>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1590995522"/>
      </p:ext>
    </p:extLst>
  </p:cSld>
  <p:clrMapOvr>
    <a:masterClrMapping/>
  </p:clrMapOvr>
  <p:timing>
    <p:tnLst>
      <p:par>
        <p:cTn xmlns:p14="http://schemas.microsoft.com/office/powerpoint/2010/mai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1_Title Slide-animated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95192" y="2811836"/>
            <a:ext cx="11068957"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347261" y="4828019"/>
            <a:ext cx="10816168" cy="384175"/>
          </a:xfrm>
          <a:prstGeom prst="rect">
            <a:avLst/>
          </a:prstGeom>
        </p:spPr>
        <p:txBody>
          <a:bodyPr lIns="121914" tIns="60957" rIns="121914" bIns="60957" anchor="b" anchorCtr="0">
            <a:noAutofit/>
          </a:bodyPr>
          <a:lstStyle>
            <a:lvl1pPr marL="0" indent="0" algn="l">
              <a:buNone/>
              <a:defRPr sz="1600" b="0" i="0">
                <a:solidFill>
                  <a:schemeClr val="tx1"/>
                </a:solidFill>
                <a:latin typeface="+mn-lt"/>
                <a:cs typeface="CiscoSansTT ExtraLight" panose="020B0303020201020303" pitchFamily="34" charset="0"/>
              </a:defRPr>
            </a:lvl1pPr>
            <a:lvl2pPr marL="457219" indent="0" algn="ctr">
              <a:buNone/>
              <a:defRPr>
                <a:solidFill>
                  <a:schemeClr val="tx1">
                    <a:tint val="75000"/>
                  </a:schemeClr>
                </a:solidFill>
              </a:defRPr>
            </a:lvl2pPr>
            <a:lvl3pPr marL="914437" indent="0" algn="ctr">
              <a:buNone/>
              <a:defRPr>
                <a:solidFill>
                  <a:schemeClr val="tx1">
                    <a:tint val="75000"/>
                  </a:schemeClr>
                </a:solidFill>
              </a:defRPr>
            </a:lvl3pPr>
            <a:lvl4pPr marL="1371656" indent="0" algn="ctr">
              <a:buNone/>
              <a:defRPr>
                <a:solidFill>
                  <a:schemeClr val="tx1">
                    <a:tint val="75000"/>
                  </a:schemeClr>
                </a:solidFill>
              </a:defRPr>
            </a:lvl4pPr>
            <a:lvl5pPr marL="1828877" indent="0" algn="ctr">
              <a:buNone/>
              <a:defRPr>
                <a:solidFill>
                  <a:schemeClr val="tx1">
                    <a:tint val="75000"/>
                  </a:schemeClr>
                </a:solidFill>
              </a:defRPr>
            </a:lvl5pPr>
            <a:lvl6pPr marL="2286095" indent="0" algn="ctr">
              <a:buNone/>
              <a:defRPr>
                <a:solidFill>
                  <a:schemeClr val="tx1">
                    <a:tint val="75000"/>
                  </a:schemeClr>
                </a:solidFill>
              </a:defRPr>
            </a:lvl6pPr>
            <a:lvl7pPr marL="2743314" indent="0" algn="ctr">
              <a:buNone/>
              <a:defRPr>
                <a:solidFill>
                  <a:schemeClr val="tx1">
                    <a:tint val="75000"/>
                  </a:schemeClr>
                </a:solidFill>
              </a:defRPr>
            </a:lvl7pPr>
            <a:lvl8pPr marL="3200533" indent="0" algn="ctr">
              <a:buNone/>
              <a:defRPr>
                <a:solidFill>
                  <a:schemeClr val="tx1">
                    <a:tint val="75000"/>
                  </a:schemeClr>
                </a:solidFill>
              </a:defRPr>
            </a:lvl8pPr>
            <a:lvl9pPr marL="3657754"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346492" y="5164905"/>
            <a:ext cx="10816867" cy="384175"/>
          </a:xfrm>
          <a:prstGeom prst="rect">
            <a:avLst/>
          </a:prstGeom>
        </p:spPr>
        <p:txBody>
          <a:bodyPr lIns="121914" tIns="60957" rIns="121914" bIns="60957"/>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335797" y="5938226"/>
            <a:ext cx="10816867" cy="384175"/>
          </a:xfrm>
          <a:prstGeom prst="rect">
            <a:avLst/>
          </a:prstGeom>
        </p:spPr>
        <p:txBody>
          <a:bodyPr lIns="121914" tIns="60957" rIns="121914" bIns="60957"/>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336762" y="3496671"/>
            <a:ext cx="11070167" cy="398668"/>
          </a:xfrm>
          <a:prstGeom prst="rect">
            <a:avLst/>
          </a:prstGeom>
        </p:spPr>
        <p:txBody>
          <a:bodyPr lIns="121914" tIns="60957" rIns="121914" bIns="60957"/>
          <a:lstStyle>
            <a:lvl1pPr marL="0" indent="0">
              <a:buFont typeface="Arial" panose="020B0604020202020204" pitchFamily="34" charset="0"/>
              <a:buNone/>
              <a:defRPr sz="2400" baseline="0">
                <a:solidFill>
                  <a:schemeClr val="tx1"/>
                </a:solidFill>
                <a:latin typeface="+mj-lt"/>
              </a:defRPr>
            </a:lvl1pPr>
            <a:lvl2pPr marL="406435" indent="0">
              <a:buNone/>
              <a:defRPr/>
            </a:lvl2pPr>
            <a:lvl3pPr marL="569960" indent="0">
              <a:buNone/>
              <a:defRPr/>
            </a:lvl3pPr>
            <a:lvl4pPr marL="689032" indent="0">
              <a:buNone/>
              <a:defRPr/>
            </a:lvl4pPr>
            <a:lvl5pPr marL="801755" indent="0">
              <a:buNone/>
              <a:defRPr/>
            </a:lvl5pPr>
          </a:lstStyle>
          <a:p>
            <a:pPr lvl="0"/>
            <a:r>
              <a:rPr lang="en-GB" dirty="0" smtClean="0"/>
              <a:t>Subhead goes here</a:t>
            </a:r>
            <a:endParaRPr lang="en-GB" dirty="0"/>
          </a:p>
        </p:txBody>
      </p:sp>
      <p:cxnSp>
        <p:nvCxnSpPr>
          <p:cNvPr id="27" name="Straight Connector 26"/>
          <p:cNvCxnSpPr/>
          <p:nvPr userDrawn="1"/>
        </p:nvCxnSpPr>
        <p:spPr>
          <a:xfrm>
            <a:off x="0" y="6743700"/>
            <a:ext cx="12192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380218" y="410500"/>
            <a:ext cx="1150319" cy="613107"/>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609570"/>
              <a:endParaRPr lang="en-US" sz="2400">
                <a:solidFill>
                  <a:srgbClr val="FFFFFF"/>
                </a:solidFill>
                <a:latin typeface="CiscoSansTT ExtraLight"/>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609570"/>
              <a:endParaRPr lang="en-US" sz="2400">
                <a:solidFill>
                  <a:srgbClr val="FFFFFF"/>
                </a:solidFill>
                <a:latin typeface="CiscoSansTT ExtraLight"/>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609570"/>
              <a:endParaRPr lang="en-US" sz="2400">
                <a:solidFill>
                  <a:srgbClr val="FFFFFF"/>
                </a:solidFill>
                <a:latin typeface="CiscoSansTT ExtraLight"/>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609570"/>
              <a:endParaRPr lang="en-US" sz="2400">
                <a:solidFill>
                  <a:srgbClr val="FFFFFF"/>
                </a:solidFill>
                <a:latin typeface="CiscoSansTT ExtraLight"/>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609570"/>
              <a:endParaRPr lang="en-US" sz="2400">
                <a:solidFill>
                  <a:srgbClr val="FFFFFF"/>
                </a:solidFill>
                <a:latin typeface="CiscoSansTT ExtraLight"/>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609570"/>
              <a:endParaRPr lang="en-US" sz="2400">
                <a:solidFill>
                  <a:srgbClr val="FFFFFF"/>
                </a:solidFill>
                <a:latin typeface="CiscoSansTT ExtraLight"/>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609570"/>
              <a:endParaRPr lang="en-US" sz="2400">
                <a:solidFill>
                  <a:srgbClr val="FFFFFF"/>
                </a:solidFill>
                <a:latin typeface="CiscoSansTT ExtraLight"/>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609570"/>
              <a:endParaRPr lang="en-US" sz="2400">
                <a:solidFill>
                  <a:srgbClr val="FFFFFF"/>
                </a:solidFill>
                <a:latin typeface="CiscoSansTT ExtraLight"/>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609570"/>
              <a:endParaRPr lang="en-US" sz="2400">
                <a:solidFill>
                  <a:srgbClr val="FFFFFF"/>
                </a:solidFill>
                <a:latin typeface="CiscoSansTT ExtraLight"/>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609570"/>
              <a:endParaRPr lang="en-US" sz="2400">
                <a:solidFill>
                  <a:srgbClr val="FFFFFF"/>
                </a:solidFill>
                <a:latin typeface="CiscoSansTT ExtraLight"/>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609570"/>
              <a:endParaRPr lang="en-US" sz="2400">
                <a:solidFill>
                  <a:srgbClr val="FFFFFF"/>
                </a:solidFill>
                <a:latin typeface="CiscoSansTT ExtraLight"/>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609570"/>
              <a:endParaRPr lang="en-US" sz="2400">
                <a:solidFill>
                  <a:srgbClr val="FFFFFF"/>
                </a:solidFill>
                <a:latin typeface="CiscoSansTT ExtraLight"/>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609570"/>
              <a:endParaRPr lang="en-US" sz="2400">
                <a:solidFill>
                  <a:srgbClr val="FFFFFF"/>
                </a:solidFill>
                <a:latin typeface="CiscoSansTT ExtraLight"/>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609570"/>
              <a:endParaRPr lang="en-US" sz="2400">
                <a:solidFill>
                  <a:srgbClr val="FFFFFF"/>
                </a:solidFill>
                <a:latin typeface="CiscoSansTT ExtraLight"/>
              </a:endParaRPr>
            </a:p>
          </p:txBody>
        </p:sp>
      </p:grpSp>
    </p:spTree>
    <p:extLst>
      <p:ext uri="{BB962C8B-B14F-4D97-AF65-F5344CB8AC3E}">
        <p14:creationId xmlns:p14="http://schemas.microsoft.com/office/powerpoint/2010/main" val="177882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2_Title Slide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95192" y="2811836"/>
            <a:ext cx="11068957"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347261" y="4828019"/>
            <a:ext cx="10816168" cy="384175"/>
          </a:xfrm>
          <a:prstGeom prst="rect">
            <a:avLst/>
          </a:prstGeom>
        </p:spPr>
        <p:txBody>
          <a:bodyPr lIns="121914" tIns="60957" rIns="121914" bIns="60957" anchor="b" anchorCtr="0">
            <a:noAutofit/>
          </a:bodyPr>
          <a:lstStyle>
            <a:lvl1pPr marL="0" indent="0" algn="l">
              <a:buNone/>
              <a:defRPr sz="1600" b="0" i="0">
                <a:solidFill>
                  <a:schemeClr val="tx1"/>
                </a:solidFill>
                <a:latin typeface="+mn-lt"/>
                <a:cs typeface="CiscoSansTT ExtraLight" panose="020B0303020201020303" pitchFamily="34" charset="0"/>
              </a:defRPr>
            </a:lvl1pPr>
            <a:lvl2pPr marL="457219" indent="0" algn="ctr">
              <a:buNone/>
              <a:defRPr>
                <a:solidFill>
                  <a:schemeClr val="tx1">
                    <a:tint val="75000"/>
                  </a:schemeClr>
                </a:solidFill>
              </a:defRPr>
            </a:lvl2pPr>
            <a:lvl3pPr marL="914437" indent="0" algn="ctr">
              <a:buNone/>
              <a:defRPr>
                <a:solidFill>
                  <a:schemeClr val="tx1">
                    <a:tint val="75000"/>
                  </a:schemeClr>
                </a:solidFill>
              </a:defRPr>
            </a:lvl3pPr>
            <a:lvl4pPr marL="1371656" indent="0" algn="ctr">
              <a:buNone/>
              <a:defRPr>
                <a:solidFill>
                  <a:schemeClr val="tx1">
                    <a:tint val="75000"/>
                  </a:schemeClr>
                </a:solidFill>
              </a:defRPr>
            </a:lvl4pPr>
            <a:lvl5pPr marL="1828877" indent="0" algn="ctr">
              <a:buNone/>
              <a:defRPr>
                <a:solidFill>
                  <a:schemeClr val="tx1">
                    <a:tint val="75000"/>
                  </a:schemeClr>
                </a:solidFill>
              </a:defRPr>
            </a:lvl5pPr>
            <a:lvl6pPr marL="2286095" indent="0" algn="ctr">
              <a:buNone/>
              <a:defRPr>
                <a:solidFill>
                  <a:schemeClr val="tx1">
                    <a:tint val="75000"/>
                  </a:schemeClr>
                </a:solidFill>
              </a:defRPr>
            </a:lvl6pPr>
            <a:lvl7pPr marL="2743314" indent="0" algn="ctr">
              <a:buNone/>
              <a:defRPr>
                <a:solidFill>
                  <a:schemeClr val="tx1">
                    <a:tint val="75000"/>
                  </a:schemeClr>
                </a:solidFill>
              </a:defRPr>
            </a:lvl7pPr>
            <a:lvl8pPr marL="3200533" indent="0" algn="ctr">
              <a:buNone/>
              <a:defRPr>
                <a:solidFill>
                  <a:schemeClr val="tx1">
                    <a:tint val="75000"/>
                  </a:schemeClr>
                </a:solidFill>
              </a:defRPr>
            </a:lvl8pPr>
            <a:lvl9pPr marL="3657754"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346492" y="5164905"/>
            <a:ext cx="10816867" cy="384175"/>
          </a:xfrm>
          <a:prstGeom prst="rect">
            <a:avLst/>
          </a:prstGeom>
        </p:spPr>
        <p:txBody>
          <a:bodyPr lIns="121914" tIns="60957" rIns="121914" bIns="60957"/>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335797" y="5938226"/>
            <a:ext cx="10816867" cy="384175"/>
          </a:xfrm>
          <a:prstGeom prst="rect">
            <a:avLst/>
          </a:prstGeom>
        </p:spPr>
        <p:txBody>
          <a:bodyPr lIns="121914" tIns="60957" rIns="121914" bIns="60957"/>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336762" y="3496671"/>
            <a:ext cx="11070167" cy="398668"/>
          </a:xfrm>
          <a:prstGeom prst="rect">
            <a:avLst/>
          </a:prstGeom>
        </p:spPr>
        <p:txBody>
          <a:bodyPr lIns="121914" tIns="60957" rIns="121914" bIns="60957"/>
          <a:lstStyle>
            <a:lvl1pPr marL="0" indent="0">
              <a:buFont typeface="Arial" panose="020B0604020202020204" pitchFamily="34" charset="0"/>
              <a:buNone/>
              <a:defRPr sz="2400" baseline="0">
                <a:solidFill>
                  <a:schemeClr val="tx1"/>
                </a:solidFill>
                <a:latin typeface="+mj-lt"/>
              </a:defRPr>
            </a:lvl1pPr>
            <a:lvl2pPr marL="406435" indent="0">
              <a:buNone/>
              <a:defRPr/>
            </a:lvl2pPr>
            <a:lvl3pPr marL="569960" indent="0">
              <a:buNone/>
              <a:defRPr/>
            </a:lvl3pPr>
            <a:lvl4pPr marL="689032" indent="0">
              <a:buNone/>
              <a:defRPr/>
            </a:lvl4pPr>
            <a:lvl5pPr marL="801755" indent="0">
              <a:buNone/>
              <a:defRPr/>
            </a:lvl5pPr>
          </a:lstStyle>
          <a:p>
            <a:pPr lvl="0"/>
            <a:r>
              <a:rPr lang="en-GB" dirty="0" smtClean="0"/>
              <a:t>Subhead goes here</a:t>
            </a:r>
            <a:endParaRPr lang="en-GB" dirty="0"/>
          </a:p>
        </p:txBody>
      </p:sp>
      <p:cxnSp>
        <p:nvCxnSpPr>
          <p:cNvPr id="27" name="Straight Connector 26"/>
          <p:cNvCxnSpPr/>
          <p:nvPr userDrawn="1"/>
        </p:nvCxnSpPr>
        <p:spPr>
          <a:xfrm>
            <a:off x="0" y="6743700"/>
            <a:ext cx="12192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380218" y="410500"/>
            <a:ext cx="1150319" cy="613107"/>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609570"/>
              <a:endParaRPr lang="en-US" sz="2400">
                <a:solidFill>
                  <a:srgbClr val="FFFFFF"/>
                </a:solidFill>
                <a:latin typeface="CiscoSansTT ExtraLight"/>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609570"/>
              <a:endParaRPr lang="en-US" sz="2400">
                <a:solidFill>
                  <a:srgbClr val="FFFFFF"/>
                </a:solidFill>
                <a:latin typeface="CiscoSansTT ExtraLight"/>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609570"/>
              <a:endParaRPr lang="en-US" sz="2400">
                <a:solidFill>
                  <a:srgbClr val="FFFFFF"/>
                </a:solidFill>
                <a:latin typeface="CiscoSansTT ExtraLight"/>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609570"/>
              <a:endParaRPr lang="en-US" sz="2400">
                <a:solidFill>
                  <a:srgbClr val="FFFFFF"/>
                </a:solidFill>
                <a:latin typeface="CiscoSansTT ExtraLight"/>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609570"/>
              <a:endParaRPr lang="en-US" sz="2400">
                <a:solidFill>
                  <a:srgbClr val="FFFFFF"/>
                </a:solidFill>
                <a:latin typeface="CiscoSansTT ExtraLight"/>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609570"/>
              <a:endParaRPr lang="en-US" sz="2400">
                <a:solidFill>
                  <a:srgbClr val="FFFFFF"/>
                </a:solidFill>
                <a:latin typeface="CiscoSansTT ExtraLight"/>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609570"/>
              <a:endParaRPr lang="en-US" sz="2400">
                <a:solidFill>
                  <a:srgbClr val="FFFFFF"/>
                </a:solidFill>
                <a:latin typeface="CiscoSansTT ExtraLight"/>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609570"/>
              <a:endParaRPr lang="en-US" sz="2400">
                <a:solidFill>
                  <a:srgbClr val="FFFFFF"/>
                </a:solidFill>
                <a:latin typeface="CiscoSansTT ExtraLight"/>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609570"/>
              <a:endParaRPr lang="en-US" sz="2400">
                <a:solidFill>
                  <a:srgbClr val="FFFFFF"/>
                </a:solidFill>
                <a:latin typeface="CiscoSansTT ExtraLight"/>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609570"/>
              <a:endParaRPr lang="en-US" sz="2400">
                <a:solidFill>
                  <a:srgbClr val="FFFFFF"/>
                </a:solidFill>
                <a:latin typeface="CiscoSansTT ExtraLight"/>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609570"/>
              <a:endParaRPr lang="en-US" sz="2400">
                <a:solidFill>
                  <a:srgbClr val="FFFFFF"/>
                </a:solidFill>
                <a:latin typeface="CiscoSansTT ExtraLight"/>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609570"/>
              <a:endParaRPr lang="en-US" sz="2400">
                <a:solidFill>
                  <a:srgbClr val="FFFFFF"/>
                </a:solidFill>
                <a:latin typeface="CiscoSansTT ExtraLight"/>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609570"/>
              <a:endParaRPr lang="en-US" sz="2400">
                <a:solidFill>
                  <a:srgbClr val="FFFFFF"/>
                </a:solidFill>
                <a:latin typeface="CiscoSansTT ExtraLight"/>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609570"/>
              <a:endParaRPr lang="en-US" sz="2400">
                <a:solidFill>
                  <a:srgbClr val="FFFFFF"/>
                </a:solidFill>
                <a:latin typeface="CiscoSansTT ExtraLight"/>
              </a:endParaRPr>
            </a:p>
          </p:txBody>
        </p:sp>
      </p:grpSp>
    </p:spTree>
    <p:extLst>
      <p:ext uri="{BB962C8B-B14F-4D97-AF65-F5344CB8AC3E}">
        <p14:creationId xmlns:p14="http://schemas.microsoft.com/office/powerpoint/2010/main" val="277382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68654" y="4279395"/>
            <a:ext cx="6246489" cy="384175"/>
          </a:xfrm>
          <a:prstGeom prst="rect">
            <a:avLst/>
          </a:prstGeom>
        </p:spPr>
        <p:txBody>
          <a:bodyPr vert="horz" lIns="91448" tIns="45726" rIns="91448" bIns="45726" rtlCol="0">
            <a:noAutofit/>
          </a:bodyPr>
          <a:lstStyle>
            <a:lvl1pPr marL="0" indent="0" algn="l" defTabSz="914476" rtl="0" eaLnBrk="1" latinLnBrk="0" hangingPunct="1">
              <a:lnSpc>
                <a:spcPct val="95000"/>
              </a:lnSpc>
              <a:spcBef>
                <a:spcPts val="1440"/>
              </a:spcBef>
              <a:buClr>
                <a:srgbClr val="92D050"/>
              </a:buClr>
              <a:buSzPct val="90000"/>
              <a:buFont typeface="Arial" pitchFamily="34" charset="0"/>
              <a:buNone/>
              <a:tabLst/>
              <a:defRPr lang="en-US" sz="2400" kern="1200" dirty="0">
                <a:solidFill>
                  <a:schemeClr val="tx2"/>
                </a:solidFill>
                <a:latin typeface="+mj-lt"/>
                <a:ea typeface="+mn-ea"/>
                <a:cs typeface="+mn-cs"/>
              </a:defRPr>
            </a:lvl1pPr>
            <a:lvl2pPr marL="457239" indent="0" algn="ctr">
              <a:buNone/>
              <a:defRPr>
                <a:solidFill>
                  <a:schemeClr val="tx1">
                    <a:tint val="75000"/>
                  </a:schemeClr>
                </a:solidFill>
              </a:defRPr>
            </a:lvl2pPr>
            <a:lvl3pPr marL="914476" indent="0" algn="ctr">
              <a:buNone/>
              <a:defRPr>
                <a:solidFill>
                  <a:schemeClr val="tx1">
                    <a:tint val="75000"/>
                  </a:schemeClr>
                </a:solidFill>
              </a:defRPr>
            </a:lvl3pPr>
            <a:lvl4pPr marL="1371714" indent="0" algn="ctr">
              <a:buNone/>
              <a:defRPr>
                <a:solidFill>
                  <a:schemeClr val="tx1">
                    <a:tint val="75000"/>
                  </a:schemeClr>
                </a:solidFill>
              </a:defRPr>
            </a:lvl4pPr>
            <a:lvl5pPr marL="1828953" indent="0" algn="ctr">
              <a:buNone/>
              <a:defRPr>
                <a:solidFill>
                  <a:schemeClr val="tx1">
                    <a:tint val="75000"/>
                  </a:schemeClr>
                </a:solidFill>
              </a:defRPr>
            </a:lvl5pPr>
            <a:lvl6pPr marL="2286191" indent="0" algn="ctr">
              <a:buNone/>
              <a:defRPr>
                <a:solidFill>
                  <a:schemeClr val="tx1">
                    <a:tint val="75000"/>
                  </a:schemeClr>
                </a:solidFill>
              </a:defRPr>
            </a:lvl6pPr>
            <a:lvl7pPr marL="2743429" indent="0" algn="ctr">
              <a:buNone/>
              <a:defRPr>
                <a:solidFill>
                  <a:schemeClr val="tx1">
                    <a:tint val="75000"/>
                  </a:schemeClr>
                </a:solidFill>
              </a:defRPr>
            </a:lvl7pPr>
            <a:lvl8pPr marL="3200667" indent="0" algn="ctr">
              <a:buNone/>
              <a:defRPr>
                <a:solidFill>
                  <a:schemeClr val="tx1">
                    <a:tint val="75000"/>
                  </a:schemeClr>
                </a:solidFill>
              </a:defRPr>
            </a:lvl8pPr>
            <a:lvl9pPr marL="3657906" indent="0" algn="ctr">
              <a:buNone/>
              <a:defRPr>
                <a:solidFill>
                  <a:schemeClr val="tx1">
                    <a:tint val="75000"/>
                  </a:schemeClr>
                </a:solidFill>
              </a:defRPr>
            </a:lvl9pPr>
          </a:lstStyle>
          <a:p>
            <a:pPr marL="0" lvl="0" indent="0" algn="l" defTabSz="914476"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sp>
        <p:nvSpPr>
          <p:cNvPr id="27" name="Rectangle 3"/>
          <p:cNvSpPr>
            <a:spLocks noChangeArrowheads="1"/>
          </p:cNvSpPr>
          <p:nvPr/>
        </p:nvSpPr>
        <p:spPr bwMode="white">
          <a:xfrm>
            <a:off x="0" y="0"/>
            <a:ext cx="12192000" cy="177800"/>
          </a:xfrm>
          <a:prstGeom prst="rect">
            <a:avLst/>
          </a:prstGeom>
          <a:solidFill>
            <a:schemeClr val="bg2"/>
          </a:solidFill>
          <a:ln w="25400" algn="ctr">
            <a:noFill/>
            <a:miter lim="800000"/>
            <a:headEnd/>
            <a:tailEnd/>
          </a:ln>
          <a:effectLst/>
        </p:spPr>
        <p:txBody>
          <a:bodyPr wrap="none" lIns="91448" tIns="45726" rIns="91448" bIns="45726" anchor="ctr"/>
          <a:lstStyle/>
          <a:p>
            <a:pPr defTabSz="609570"/>
            <a:endParaRPr lang="en-US" sz="2400">
              <a:solidFill>
                <a:srgbClr val="000000"/>
              </a:solidFill>
              <a:latin typeface="CiscoSansTT ExtraLight"/>
            </a:endParaRPr>
          </a:p>
        </p:txBody>
      </p:sp>
      <p:sp>
        <p:nvSpPr>
          <p:cNvPr id="2" name="Title 1"/>
          <p:cNvSpPr>
            <a:spLocks noGrp="1"/>
          </p:cNvSpPr>
          <p:nvPr>
            <p:ph type="ctrTitle" hasCustomPrompt="1"/>
          </p:nvPr>
        </p:nvSpPr>
        <p:spPr>
          <a:xfrm>
            <a:off x="331734" y="3282698"/>
            <a:ext cx="6283409" cy="1022351"/>
          </a:xfrm>
        </p:spPr>
        <p:txBody>
          <a:bodyPr vert="horz" lIns="82303" tIns="45726" rIns="82303" bIns="45726" rtlCol="0" anchor="b" anchorCtr="0">
            <a:noAutofit/>
          </a:bodyPr>
          <a:lstStyle>
            <a:lvl1pPr marL="0" indent="0" algn="l" defTabSz="914476" rtl="0" eaLnBrk="1" latinLnBrk="0" hangingPunct="1">
              <a:lnSpc>
                <a:spcPct val="80000"/>
              </a:lnSpc>
              <a:spcBef>
                <a:spcPct val="0"/>
              </a:spcBef>
              <a:buClr>
                <a:schemeClr val="tx1"/>
              </a:buClr>
              <a:buFont typeface="Ciscolight" pitchFamily="2" charset="0"/>
              <a:buNone/>
              <a:defRPr lang="en-US" sz="6000" b="0" kern="1200" spc="0" baseline="0" dirty="0">
                <a:gradFill>
                  <a:gsLst>
                    <a:gs pos="0">
                      <a:schemeClr val="accent1"/>
                    </a:gs>
                    <a:gs pos="77000">
                      <a:srgbClr val="01BBBB"/>
                    </a:gs>
                    <a:gs pos="100000">
                      <a:schemeClr val="accent6"/>
                    </a:gs>
                  </a:gsLst>
                  <a:lin ang="1200000" scaled="0"/>
                </a:gradFill>
                <a:latin typeface="+mj-lt"/>
                <a:ea typeface="+mj-ea"/>
                <a:cs typeface="+mj-cs"/>
              </a:defRPr>
            </a:lvl1pPr>
          </a:lstStyle>
          <a:p>
            <a:r>
              <a:rPr lang="en-US" dirty="0" smtClean="0"/>
              <a:t>Demo Title</a:t>
            </a:r>
            <a:endParaRPr lang="en-US" dirty="0"/>
          </a:p>
        </p:txBody>
      </p:sp>
      <p:sp>
        <p:nvSpPr>
          <p:cNvPr id="49" name="Rectangle 3"/>
          <p:cNvSpPr>
            <a:spLocks noChangeArrowheads="1"/>
          </p:cNvSpPr>
          <p:nvPr/>
        </p:nvSpPr>
        <p:spPr bwMode="hidden">
          <a:xfrm>
            <a:off x="0" y="0"/>
            <a:ext cx="12192000" cy="177800"/>
          </a:xfrm>
          <a:prstGeom prst="rect">
            <a:avLst/>
          </a:prstGeom>
          <a:solidFill>
            <a:schemeClr val="bg2"/>
          </a:solidFill>
          <a:ln w="25400" algn="ctr">
            <a:noFill/>
            <a:miter lim="800000"/>
            <a:headEnd/>
            <a:tailEnd/>
          </a:ln>
          <a:effectLst/>
        </p:spPr>
        <p:txBody>
          <a:bodyPr wrap="none" lIns="91448" tIns="45726" rIns="91448" bIns="45726" anchor="ctr"/>
          <a:lstStyle/>
          <a:p>
            <a:pPr defTabSz="609570"/>
            <a:endParaRPr lang="en-US" sz="2400">
              <a:solidFill>
                <a:srgbClr val="000000"/>
              </a:solidFill>
              <a:latin typeface="CiscoSansTT ExtraLight"/>
            </a:endParaRPr>
          </a:p>
        </p:txBody>
      </p:sp>
      <p:sp>
        <p:nvSpPr>
          <p:cNvPr id="31" name="Picture Placeholder 30"/>
          <p:cNvSpPr>
            <a:spLocks noGrp="1"/>
          </p:cNvSpPr>
          <p:nvPr>
            <p:ph type="pic" sz="quarter" idx="10" hasCustomPrompt="1"/>
          </p:nvPr>
        </p:nvSpPr>
        <p:spPr>
          <a:xfrm>
            <a:off x="7387170" y="1917701"/>
            <a:ext cx="3568700" cy="2889251"/>
          </a:xfrm>
          <a:prstGeom prst="rect">
            <a:avLst/>
          </a:prstGeom>
        </p:spPr>
        <p:txBody>
          <a:bodyPr lIns="121914" tIns="60957" rIns="121914" bIns="60957" anchor="ctr" anchorCtr="1"/>
          <a:lstStyle>
            <a:lvl1pPr marL="0" indent="0" algn="ctr">
              <a:buNone/>
              <a:defRPr>
                <a:solidFill>
                  <a:schemeClr val="tx2"/>
                </a:solidFill>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341787135"/>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P spid="2" grpId="0"/>
      <p:bldP spid="31" grpId="0"/>
    </p:bld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27" name="Rectangle 3"/>
          <p:cNvSpPr>
            <a:spLocks noChangeArrowheads="1"/>
          </p:cNvSpPr>
          <p:nvPr userDrawn="1"/>
        </p:nvSpPr>
        <p:spPr bwMode="white">
          <a:xfrm>
            <a:off x="0" y="0"/>
            <a:ext cx="12192000" cy="177800"/>
          </a:xfrm>
          <a:prstGeom prst="rect">
            <a:avLst/>
          </a:prstGeom>
          <a:solidFill>
            <a:schemeClr val="bg2"/>
          </a:solidFill>
          <a:ln w="25400" algn="ctr">
            <a:noFill/>
            <a:miter lim="800000"/>
            <a:headEnd/>
            <a:tailEnd/>
          </a:ln>
          <a:effectLst/>
        </p:spPr>
        <p:txBody>
          <a:bodyPr wrap="none" lIns="91444" tIns="45723" rIns="91444" bIns="45723" anchor="ctr"/>
          <a:lstStyle/>
          <a:p>
            <a:pPr defTabSz="609570"/>
            <a:endParaRPr lang="en-US" sz="2400">
              <a:solidFill>
                <a:srgbClr val="000000"/>
              </a:solidFill>
              <a:latin typeface="CiscoSansTT ExtraLight"/>
            </a:endParaRPr>
          </a:p>
        </p:txBody>
      </p:sp>
      <p:sp>
        <p:nvSpPr>
          <p:cNvPr id="47" name="Rectangle 3"/>
          <p:cNvSpPr>
            <a:spLocks noChangeArrowheads="1"/>
          </p:cNvSpPr>
          <p:nvPr userDrawn="1"/>
        </p:nvSpPr>
        <p:spPr bwMode="hidden">
          <a:xfrm>
            <a:off x="0" y="0"/>
            <a:ext cx="12192000" cy="177800"/>
          </a:xfrm>
          <a:prstGeom prst="rect">
            <a:avLst/>
          </a:prstGeom>
          <a:solidFill>
            <a:schemeClr val="bg2"/>
          </a:solidFill>
          <a:ln w="25400" algn="ctr">
            <a:noFill/>
            <a:miter lim="800000"/>
            <a:headEnd/>
            <a:tailEnd/>
          </a:ln>
          <a:effectLst/>
        </p:spPr>
        <p:txBody>
          <a:bodyPr wrap="none" lIns="91444" tIns="45723" rIns="91444" bIns="45723" anchor="ctr"/>
          <a:lstStyle/>
          <a:p>
            <a:pPr defTabSz="609570"/>
            <a:endParaRPr lang="en-US" sz="2400">
              <a:solidFill>
                <a:srgbClr val="000000"/>
              </a:solidFill>
              <a:latin typeface="CiscoSansTT ExtraLight"/>
            </a:endParaRPr>
          </a:p>
        </p:txBody>
      </p:sp>
      <p:sp>
        <p:nvSpPr>
          <p:cNvPr id="5" name="Title 1"/>
          <p:cNvSpPr>
            <a:spLocks noGrp="1"/>
          </p:cNvSpPr>
          <p:nvPr>
            <p:ph type="ctrTitle" hasCustomPrompt="1"/>
          </p:nvPr>
        </p:nvSpPr>
        <p:spPr>
          <a:xfrm>
            <a:off x="327276" y="762100"/>
            <a:ext cx="11068957" cy="3426595"/>
          </a:xfrm>
          <a:prstGeom prst="rect">
            <a:avLst/>
          </a:prstGeom>
        </p:spPr>
        <p:txBody>
          <a:bodyPr anchor="b" anchorCtr="0">
            <a:noAutofit/>
          </a:bodyPr>
          <a:lstStyle>
            <a:lvl1pPr marL="0" indent="0" algn="l">
              <a:lnSpc>
                <a:spcPct val="90000"/>
              </a:lnSpc>
              <a:buFont typeface="Arial" panose="020B0604020202020204" pitchFamily="34" charset="0"/>
              <a:buNone/>
              <a:defRPr sz="6000" b="0" i="0" spc="0" baseline="0">
                <a:gradFill>
                  <a:gsLst>
                    <a:gs pos="0">
                      <a:schemeClr val="accent1"/>
                    </a:gs>
                    <a:gs pos="100000">
                      <a:srgbClr val="01BBBB"/>
                    </a:gs>
                  </a:gsLst>
                  <a:lin ang="1200000" scaled="0"/>
                </a:gradFill>
                <a:latin typeface="+mj-lt"/>
                <a:cs typeface="CiscoSans Thin"/>
              </a:defRPr>
            </a:lvl1pPr>
          </a:lstStyle>
          <a:p>
            <a:r>
              <a:rPr lang="en-US" dirty="0" smtClean="0"/>
              <a:t>Section Title Goes Here</a:t>
            </a:r>
            <a:endParaRPr lang="en-US" dirty="0"/>
          </a:p>
        </p:txBody>
      </p:sp>
    </p:spTree>
    <p:extLst>
      <p:ext uri="{BB962C8B-B14F-4D97-AF65-F5344CB8AC3E}">
        <p14:creationId xmlns:p14="http://schemas.microsoft.com/office/powerpoint/2010/main" val="7810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45489" y="-555"/>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348665" y="1600202"/>
            <a:ext cx="11546635" cy="4525433"/>
          </a:xfrm>
          <a:prstGeom prst="rect">
            <a:avLst/>
          </a:prstGeom>
        </p:spPr>
        <p:txBody>
          <a:bodyPr lIns="121914" tIns="60957" rIns="121914" bIns="60957">
            <a:noAutofit/>
          </a:bodyPr>
          <a:lstStyle>
            <a:lvl1pPr marL="380981" marR="0" indent="-380981" algn="ctr" defTabSz="609570" rtl="0" eaLnBrk="1" fontAlgn="auto" latinLnBrk="0" hangingPunct="1">
              <a:lnSpc>
                <a:spcPct val="100000"/>
              </a:lnSpc>
              <a:spcBef>
                <a:spcPct val="20000"/>
              </a:spcBef>
              <a:spcAft>
                <a:spcPts val="0"/>
              </a:spcAft>
              <a:buClrTx/>
              <a:buSzTx/>
              <a:buFont typeface="Arial"/>
              <a:buNone/>
              <a:tabLst/>
              <a:defRPr sz="2700" b="0" i="0" baseline="0">
                <a:solidFill>
                  <a:schemeClr val="tx2"/>
                </a:solidFill>
                <a:latin typeface="+mn-lt"/>
                <a:cs typeface="CiscoSans ExtraLight"/>
              </a:defRPr>
            </a:lvl1pPr>
          </a:lstStyle>
          <a:p>
            <a:pPr marL="0" marR="0" lvl="0" indent="0" algn="l" defTabSz="609570"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Tree>
    <p:extLst>
      <p:ext uri="{BB962C8B-B14F-4D97-AF65-F5344CB8AC3E}">
        <p14:creationId xmlns:p14="http://schemas.microsoft.com/office/powerpoint/2010/main" val="193772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27275" y="1666619"/>
            <a:ext cx="11443668" cy="4354712"/>
          </a:xfrm>
          <a:prstGeom prst="rect">
            <a:avLst/>
          </a:prstGeom>
        </p:spPr>
        <p:txBody>
          <a:bodyPr lIns="121914" tIns="60957" rIns="121914" bIns="60957">
            <a:noAutofit/>
          </a:bodyPr>
          <a:lstStyle>
            <a:lvl1pPr marL="374632" indent="-298435">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77299" indent="-287851">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996902" indent="-228589">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214906" indent="-228589">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443495" indent="-224356">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hasCustomPrompt="1"/>
          </p:nvPr>
        </p:nvSpPr>
        <p:spPr>
          <a:xfrm>
            <a:off x="346322" y="14432"/>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132780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346322" y="14432"/>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Title Goes Here</a:t>
            </a:r>
            <a:endParaRPr lang="en-US" dirty="0"/>
          </a:p>
        </p:txBody>
      </p:sp>
      <p:sp>
        <p:nvSpPr>
          <p:cNvPr id="6" name="Text Placeholder 3"/>
          <p:cNvSpPr>
            <a:spLocks noGrp="1"/>
          </p:cNvSpPr>
          <p:nvPr>
            <p:ph type="body" sz="quarter" idx="10"/>
          </p:nvPr>
        </p:nvSpPr>
        <p:spPr>
          <a:xfrm>
            <a:off x="327276" y="1666619"/>
            <a:ext cx="5559509" cy="4354712"/>
          </a:xfrm>
          <a:prstGeom prst="rect">
            <a:avLst/>
          </a:prstGeom>
        </p:spPr>
        <p:txBody>
          <a:bodyPr lIns="121914" tIns="60957" rIns="121914" bIns="60957">
            <a:noAutofit/>
          </a:bodyPr>
          <a:lstStyle>
            <a:lvl1pPr marL="304784" indent="-228589">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09570" indent="-287851">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838158" indent="-228589">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066747" indent="-228589">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295336" indent="-228589">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3"/>
          <p:cNvSpPr>
            <a:spLocks noGrp="1"/>
          </p:cNvSpPr>
          <p:nvPr>
            <p:ph type="body" sz="quarter" idx="11"/>
          </p:nvPr>
        </p:nvSpPr>
        <p:spPr>
          <a:xfrm>
            <a:off x="6187992" y="1666619"/>
            <a:ext cx="5559509" cy="4354712"/>
          </a:xfrm>
          <a:prstGeom prst="rect">
            <a:avLst/>
          </a:prstGeom>
        </p:spPr>
        <p:txBody>
          <a:bodyPr lIns="121914" tIns="60957" rIns="121914" bIns="60957">
            <a:noAutofit/>
          </a:bodyPr>
          <a:lstStyle>
            <a:lvl1pPr marL="304784" indent="-228589">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09570" indent="-287851">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838158" indent="-228589">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066747" indent="-228589">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295336" indent="-228589">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80634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_Bullet_Heavy Text">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346322" y="14432"/>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Title Goes Here</a:t>
            </a:r>
            <a:endParaRPr lang="en-US" dirty="0"/>
          </a:p>
        </p:txBody>
      </p:sp>
      <p:sp>
        <p:nvSpPr>
          <p:cNvPr id="9" name="Text Placeholder 3"/>
          <p:cNvSpPr>
            <a:spLocks noGrp="1"/>
          </p:cNvSpPr>
          <p:nvPr>
            <p:ph type="body" sz="quarter" idx="11" hasCustomPrompt="1"/>
          </p:nvPr>
        </p:nvSpPr>
        <p:spPr>
          <a:xfrm>
            <a:off x="327276" y="1666619"/>
            <a:ext cx="5559509" cy="4354712"/>
          </a:xfrm>
          <a:prstGeom prst="rect">
            <a:avLst/>
          </a:prstGeom>
        </p:spPr>
        <p:txBody>
          <a:bodyPr lIns="121914" tIns="60957" rIns="121914" bIns="60957">
            <a:noAutofit/>
          </a:bodyPr>
          <a:lstStyle>
            <a:lvl1pPr marL="311135" indent="-228589">
              <a:lnSpc>
                <a:spcPct val="95000"/>
              </a:lnSpc>
              <a:spcBef>
                <a:spcPts val="1480"/>
              </a:spcBef>
              <a:buClr>
                <a:schemeClr val="tx2"/>
              </a:buClr>
              <a:buSzPct val="80000"/>
              <a:buFont typeface="Wingdings" panose="05000000000000000000" pitchFamily="2" charset="2"/>
              <a:buChar char="§"/>
              <a:defRPr sz="1900" b="0" i="0">
                <a:solidFill>
                  <a:schemeClr val="tx2"/>
                </a:solidFill>
                <a:latin typeface="+mn-lt"/>
                <a:cs typeface="CiscoSans ExtraLight"/>
              </a:defRPr>
            </a:lvl1pPr>
            <a:lvl2pPr>
              <a:lnSpc>
                <a:spcPct val="95000"/>
              </a:lnSpc>
              <a:spcBef>
                <a:spcPts val="600"/>
              </a:spcBef>
              <a:buClrTx/>
              <a:defRPr b="0" i="0">
                <a:solidFill>
                  <a:schemeClr val="tx1"/>
                </a:solidFill>
                <a:latin typeface="+mn-lt"/>
                <a:cs typeface="CiscoSans ExtraLight"/>
              </a:defRPr>
            </a:lvl2pPr>
            <a:lvl3pPr marL="575972" indent="-228589">
              <a:buClr>
                <a:schemeClr val="tx2"/>
              </a:buClr>
              <a:buSzPct val="80000"/>
              <a:buFont typeface="Wingdings" panose="05000000000000000000" pitchFamily="2" charset="2"/>
              <a:buChar char="§"/>
              <a:defRPr sz="16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a:p>
            <a:endParaRPr lang="en-US" dirty="0" smtClean="0"/>
          </a:p>
        </p:txBody>
      </p:sp>
      <p:sp>
        <p:nvSpPr>
          <p:cNvPr id="10" name="Text Placeholder 3"/>
          <p:cNvSpPr>
            <a:spLocks noGrp="1"/>
          </p:cNvSpPr>
          <p:nvPr>
            <p:ph type="body" sz="quarter" idx="12" hasCustomPrompt="1"/>
          </p:nvPr>
        </p:nvSpPr>
        <p:spPr>
          <a:xfrm>
            <a:off x="6187992" y="1666619"/>
            <a:ext cx="5559509" cy="4354712"/>
          </a:xfrm>
          <a:prstGeom prst="rect">
            <a:avLst/>
          </a:prstGeom>
        </p:spPr>
        <p:txBody>
          <a:bodyPr lIns="121914" tIns="60957" rIns="121914" bIns="60957">
            <a:noAutofit/>
          </a:bodyPr>
          <a:lstStyle>
            <a:lvl1pPr marL="298435" indent="-228589">
              <a:lnSpc>
                <a:spcPct val="95000"/>
              </a:lnSpc>
              <a:spcBef>
                <a:spcPts val="1480"/>
              </a:spcBef>
              <a:buClr>
                <a:schemeClr val="tx2"/>
              </a:buClr>
              <a:buSzPct val="80000"/>
              <a:buFont typeface="Wingdings" panose="05000000000000000000" pitchFamily="2" charset="2"/>
              <a:buChar char="§"/>
              <a:defRPr sz="1900" b="0" i="0">
                <a:solidFill>
                  <a:schemeClr val="tx2"/>
                </a:solidFill>
                <a:latin typeface="+mn-lt"/>
                <a:cs typeface="CiscoSans ExtraLight"/>
              </a:defRPr>
            </a:lvl1pPr>
            <a:lvl2pPr>
              <a:lnSpc>
                <a:spcPct val="95000"/>
              </a:lnSpc>
              <a:spcBef>
                <a:spcPts val="600"/>
              </a:spcBef>
              <a:buClrTx/>
              <a:defRPr b="0" i="0">
                <a:solidFill>
                  <a:schemeClr val="tx1"/>
                </a:solidFill>
                <a:latin typeface="+mn-lt"/>
                <a:cs typeface="CiscoSans ExtraLight"/>
              </a:defRPr>
            </a:lvl2pPr>
            <a:lvl3pPr marL="575972" indent="-228589">
              <a:buClr>
                <a:schemeClr val="tx2"/>
              </a:buClr>
              <a:buSzPct val="80000"/>
              <a:buFont typeface="Wingdings" panose="05000000000000000000" pitchFamily="2" charset="2"/>
              <a:buChar char="§"/>
              <a:defRPr sz="16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p:txBody>
      </p:sp>
    </p:spTree>
    <p:extLst>
      <p:ext uri="{BB962C8B-B14F-4D97-AF65-F5344CB8AC3E}">
        <p14:creationId xmlns:p14="http://schemas.microsoft.com/office/powerpoint/2010/main" val="336577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473129" y="1254297"/>
            <a:ext cx="10891027" cy="3838231"/>
          </a:xfrm>
          <a:prstGeom prst="rect">
            <a:avLst/>
          </a:prstGeom>
        </p:spPr>
        <p:txBody>
          <a:bodyPr>
            <a:noAutofit/>
          </a:bodyPr>
          <a:lstStyle>
            <a:lvl1pPr marL="537432" indent="-537432" algn="l">
              <a:lnSpc>
                <a:spcPct val="90000"/>
              </a:lnSpc>
              <a:defRPr sz="8000" b="0" i="1" spc="0" baseline="0">
                <a:gradFill flip="none" rotWithShape="1">
                  <a:gsLst>
                    <a:gs pos="0">
                      <a:srgbClr val="272749"/>
                    </a:gs>
                    <a:gs pos="100000">
                      <a:srgbClr val="39BBB9"/>
                    </a:gs>
                    <a:gs pos="84000">
                      <a:srgbClr val="39BBB9"/>
                    </a:gs>
                    <a:gs pos="29000">
                      <a:srgbClr val="272749"/>
                    </a:gs>
                  </a:gsLst>
                  <a:lin ang="0" scaled="1"/>
                  <a:tileRect/>
                </a:gradFill>
                <a:latin typeface="+mj-lt"/>
                <a:cs typeface="CiscoSans Thin"/>
              </a:defRPr>
            </a:lvl1pPr>
          </a:lstStyle>
          <a:p>
            <a:r>
              <a:rPr lang="en-US" dirty="0" smtClean="0"/>
              <a:t>“Quote goes here.”</a:t>
            </a:r>
            <a:endParaRPr lang="en-US" dirty="0"/>
          </a:p>
        </p:txBody>
      </p:sp>
      <p:sp>
        <p:nvSpPr>
          <p:cNvPr id="3" name="Text Placeholder 9"/>
          <p:cNvSpPr>
            <a:spLocks noGrp="1"/>
          </p:cNvSpPr>
          <p:nvPr>
            <p:ph type="body" sz="quarter" idx="11" hasCustomPrompt="1"/>
          </p:nvPr>
        </p:nvSpPr>
        <p:spPr>
          <a:xfrm>
            <a:off x="965356" y="5820198"/>
            <a:ext cx="9948333" cy="276999"/>
          </a:xfrm>
          <a:prstGeom prst="rect">
            <a:avLst/>
          </a:prstGeom>
        </p:spPr>
        <p:txBody>
          <a:bodyPr wrap="square" lIns="121877" tIns="60940" rIns="121877" bIns="60940" anchor="b" anchorCtr="0">
            <a:noAutofit/>
          </a:bodyPr>
          <a:lstStyle>
            <a:lvl1pPr marL="0" indent="0" algn="l" defTabSz="804637">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183775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46322" y="44407"/>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159479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964383" y="5820187"/>
            <a:ext cx="9948333" cy="276999"/>
          </a:xfrm>
          <a:prstGeom prst="rect">
            <a:avLst/>
          </a:prstGeom>
        </p:spPr>
        <p:txBody>
          <a:bodyPr wrap="square" lIns="121914" tIns="60957" rIns="121914" bIns="60957" anchor="b" anchorCtr="0">
            <a:noAutofit/>
          </a:bodyPr>
          <a:lstStyle>
            <a:lvl1pPr marL="0" indent="0" algn="l" defTabSz="804897">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4" name="Title 1"/>
          <p:cNvSpPr>
            <a:spLocks noGrp="1"/>
          </p:cNvSpPr>
          <p:nvPr>
            <p:ph type="ctrTitle" hasCustomPrompt="1"/>
          </p:nvPr>
        </p:nvSpPr>
        <p:spPr>
          <a:xfrm>
            <a:off x="473121" y="1254282"/>
            <a:ext cx="10891027" cy="3838231"/>
          </a:xfrm>
          <a:prstGeom prst="rect">
            <a:avLst/>
          </a:prstGeom>
        </p:spPr>
        <p:txBody>
          <a:bodyPr>
            <a:noAutofit/>
          </a:bodyPr>
          <a:lstStyle>
            <a:lvl1pPr marL="533373" indent="-533373" algn="l">
              <a:lnSpc>
                <a:spcPct val="90000"/>
              </a:lnSpc>
              <a:defRPr sz="8000" b="0" i="1" spc="0" baseline="0">
                <a:solidFill>
                  <a:schemeClr val="tx2"/>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4290186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473121" y="1254282"/>
            <a:ext cx="10891027" cy="3838231"/>
          </a:xfrm>
          <a:prstGeom prst="rect">
            <a:avLst/>
          </a:prstGeom>
        </p:spPr>
        <p:txBody>
          <a:bodyPr>
            <a:noAutofit/>
          </a:bodyPr>
          <a:lstStyle>
            <a:lvl1pPr marL="537607" indent="-537607" algn="l">
              <a:lnSpc>
                <a:spcPct val="90000"/>
              </a:lnSpc>
              <a:defRPr sz="8000" b="0" i="1" spc="0" baseline="0">
                <a:gradFill flip="none" rotWithShape="1">
                  <a:gsLst>
                    <a:gs pos="0">
                      <a:srgbClr val="272749"/>
                    </a:gs>
                    <a:gs pos="100000">
                      <a:srgbClr val="39BBB9"/>
                    </a:gs>
                    <a:gs pos="84000">
                      <a:srgbClr val="39BBB9"/>
                    </a:gs>
                    <a:gs pos="29000">
                      <a:srgbClr val="272749"/>
                    </a:gs>
                  </a:gsLst>
                  <a:lin ang="0" scaled="1"/>
                  <a:tileRect/>
                </a:gradFill>
                <a:latin typeface="+mj-lt"/>
                <a:cs typeface="CiscoSans Thin"/>
              </a:defRPr>
            </a:lvl1pPr>
          </a:lstStyle>
          <a:p>
            <a:r>
              <a:rPr lang="en-US" dirty="0" smtClean="0"/>
              <a:t>“Quote goes here.”</a:t>
            </a:r>
            <a:endParaRPr lang="en-US" dirty="0"/>
          </a:p>
        </p:txBody>
      </p:sp>
      <p:sp>
        <p:nvSpPr>
          <p:cNvPr id="3" name="Text Placeholder 9"/>
          <p:cNvSpPr>
            <a:spLocks noGrp="1"/>
          </p:cNvSpPr>
          <p:nvPr>
            <p:ph type="body" sz="quarter" idx="11" hasCustomPrompt="1"/>
          </p:nvPr>
        </p:nvSpPr>
        <p:spPr>
          <a:xfrm>
            <a:off x="965352" y="5820187"/>
            <a:ext cx="9948333" cy="276999"/>
          </a:xfrm>
          <a:prstGeom prst="rect">
            <a:avLst/>
          </a:prstGeom>
        </p:spPr>
        <p:txBody>
          <a:bodyPr wrap="square" lIns="121914" tIns="60957" rIns="121914" bIns="60957" anchor="b" anchorCtr="0">
            <a:noAutofit/>
          </a:bodyPr>
          <a:lstStyle>
            <a:lvl1pPr marL="0" indent="0" algn="l" defTabSz="804897">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3087797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Statement_Solid_blu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95192" y="1254282"/>
            <a:ext cx="11068957" cy="3838231"/>
          </a:xfrm>
          <a:prstGeom prst="rect">
            <a:avLst/>
          </a:prstGeom>
        </p:spPr>
        <p:txBody>
          <a:bodyPr anchor="t" anchorCtr="1">
            <a:noAutofit/>
          </a:bodyPr>
          <a:lstStyle>
            <a:lvl1pPr algn="ctr">
              <a:lnSpc>
                <a:spcPct val="90000"/>
              </a:lnSpc>
              <a:defRPr sz="30700" b="0" i="1" spc="0" baseline="0">
                <a:solidFill>
                  <a:srgbClr val="272749"/>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332624" y="5820187"/>
            <a:ext cx="9948333" cy="276999"/>
          </a:xfrm>
          <a:prstGeom prst="rect">
            <a:avLst/>
          </a:prstGeom>
        </p:spPr>
        <p:txBody>
          <a:bodyPr wrap="square" lIns="121914" tIns="60957" rIns="121914" bIns="60957" anchor="b" anchorCtr="0">
            <a:noAutofit/>
          </a:bodyPr>
          <a:lstStyle>
            <a:lvl1pPr marL="0" indent="0" algn="l" defTabSz="804897">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100984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Statement_Gradi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95192" y="1254282"/>
            <a:ext cx="11068957" cy="3838231"/>
          </a:xfrm>
          <a:prstGeom prst="rect">
            <a:avLst/>
          </a:prstGeom>
        </p:spPr>
        <p:txBody>
          <a:bodyPr anchor="t" anchorCtr="1">
            <a:noAutofit/>
          </a:bodyPr>
          <a:lstStyle>
            <a:lvl1pPr algn="ctr">
              <a:lnSpc>
                <a:spcPct val="90000"/>
              </a:lnSpc>
              <a:defRPr sz="30700" b="0" i="1" spc="0" baseline="0">
                <a:gradFill flip="none" rotWithShape="1">
                  <a:gsLst>
                    <a:gs pos="0">
                      <a:schemeClr val="tx2"/>
                    </a:gs>
                    <a:gs pos="100000">
                      <a:srgbClr val="39BBB9"/>
                    </a:gs>
                    <a:gs pos="84000">
                      <a:srgbClr val="39BBB9"/>
                    </a:gs>
                    <a:gs pos="29000">
                      <a:srgbClr val="272749"/>
                    </a:gs>
                  </a:gsLst>
                  <a:lin ang="0" scaled="1"/>
                  <a:tileRect/>
                </a:gra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332624" y="5820187"/>
            <a:ext cx="9948333" cy="276999"/>
          </a:xfrm>
          <a:prstGeom prst="rect">
            <a:avLst/>
          </a:prstGeom>
        </p:spPr>
        <p:txBody>
          <a:bodyPr wrap="square" lIns="121914" tIns="60957" rIns="121914" bIns="60957" anchor="b" anchorCtr="0">
            <a:noAutofit/>
          </a:bodyPr>
          <a:lstStyle>
            <a:lvl1pPr marL="0" indent="0" algn="l" defTabSz="804897">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22475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2_Big Statem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27276" y="940736"/>
            <a:ext cx="11068957" cy="3248691"/>
          </a:xfrm>
          <a:prstGeom prst="rect">
            <a:avLst/>
          </a:prstGeom>
        </p:spPr>
        <p:txBody>
          <a:bodyPr anchor="b" anchorCtr="0">
            <a:noAutofit/>
          </a:bodyPr>
          <a:lstStyle>
            <a:lvl1pPr algn="l">
              <a:lnSpc>
                <a:spcPct val="90000"/>
              </a:lnSpc>
              <a:defRPr sz="6000" b="0" i="0" spc="0" baseline="0">
                <a:gradFill>
                  <a:gsLst>
                    <a:gs pos="29000">
                      <a:srgbClr val="233754"/>
                    </a:gs>
                    <a:gs pos="0">
                      <a:schemeClr val="tx2"/>
                    </a:gs>
                    <a:gs pos="100000">
                      <a:srgbClr val="01BBBB"/>
                    </a:gs>
                  </a:gsLst>
                  <a:lin ang="1200000" scaled="0"/>
                </a:gradFill>
                <a:latin typeface="+mj-lt"/>
                <a:cs typeface="CiscoSans Thin"/>
              </a:defRPr>
            </a:lvl1pPr>
          </a:lstStyle>
          <a:p>
            <a:r>
              <a:rPr lang="en-US" dirty="0" smtClean="0"/>
              <a:t>Statement Goes Here</a:t>
            </a:r>
            <a:endParaRPr lang="en-US" dirty="0"/>
          </a:p>
        </p:txBody>
      </p:sp>
    </p:spTree>
    <p:extLst>
      <p:ext uri="{BB962C8B-B14F-4D97-AF65-F5344CB8AC3E}">
        <p14:creationId xmlns:p14="http://schemas.microsoft.com/office/powerpoint/2010/main" val="95872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38353" y="1918743"/>
            <a:ext cx="5489928" cy="3020519"/>
          </a:xfrm>
        </p:spPr>
        <p:txBody>
          <a:bodyPr vert="horz" lIns="82303" tIns="45726" rIns="82303" bIns="45726" rtlCol="0" anchor="ctr" anchorCtr="0">
            <a:noAutofit/>
          </a:bodyPr>
          <a:lstStyle>
            <a:lvl1pPr marL="0" indent="0" algn="l" defTabSz="914476" rtl="0" eaLnBrk="1" latinLnBrk="0" hangingPunct="1">
              <a:lnSpc>
                <a:spcPct val="80000"/>
              </a:lnSpc>
              <a:spcBef>
                <a:spcPct val="0"/>
              </a:spcBef>
              <a:buClr>
                <a:schemeClr val="tx1"/>
              </a:buClr>
              <a:buFont typeface="Ciscolight" pitchFamily="2" charset="0"/>
              <a:buNone/>
              <a:defRPr lang="en-US" sz="6000" b="0" kern="1200" spc="0" baseline="0" dirty="0">
                <a:gradFill>
                  <a:gsLst>
                    <a:gs pos="0">
                      <a:schemeClr val="tx2"/>
                    </a:gs>
                    <a:gs pos="100000">
                      <a:srgbClr val="01BBBB"/>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3360" y="872691"/>
            <a:ext cx="5193792" cy="5120640"/>
          </a:xfrm>
          <a:prstGeom prst="rect">
            <a:avLst/>
          </a:prstGeom>
        </p:spPr>
        <p:txBody>
          <a:bodyPr lIns="121914" tIns="60957" rIns="121914" bIns="60957" anchor="ctr" anchorCtr="0">
            <a:noAutofit/>
          </a:bodyPr>
          <a:lstStyle>
            <a:lvl1pPr marL="0" indent="0">
              <a:buFontTx/>
              <a:buNone/>
              <a:defRPr sz="2100" baseline="0">
                <a:solidFill>
                  <a:schemeClr val="tx2"/>
                </a:solidFill>
                <a:latin typeface="+mn-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cxnSp>
        <p:nvCxnSpPr>
          <p:cNvPr id="5" name="Straight Connector 4"/>
          <p:cNvCxnSpPr/>
          <p:nvPr userDrawn="1"/>
        </p:nvCxnSpPr>
        <p:spPr>
          <a:xfrm>
            <a:off x="6134100" y="812803"/>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587956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46078" y="-1415"/>
            <a:ext cx="11508439"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Table Title Goes Here</a:t>
            </a:r>
            <a:endParaRPr lang="en-US" dirty="0"/>
          </a:p>
        </p:txBody>
      </p:sp>
      <p:sp>
        <p:nvSpPr>
          <p:cNvPr id="12" name="Table Placeholder 11"/>
          <p:cNvSpPr>
            <a:spLocks noGrp="1"/>
          </p:cNvSpPr>
          <p:nvPr>
            <p:ph type="tbl" sz="quarter" idx="12" hasCustomPrompt="1"/>
          </p:nvPr>
        </p:nvSpPr>
        <p:spPr>
          <a:xfrm>
            <a:off x="493184" y="1583268"/>
            <a:ext cx="11267016" cy="4057651"/>
          </a:xfrm>
          <a:prstGeom prst="rect">
            <a:avLst/>
          </a:prstGeom>
        </p:spPr>
        <p:txBody>
          <a:bodyPr lIns="121914" tIns="60957" rIns="121914" bIns="60957">
            <a:noAutofit/>
          </a:bodyPr>
          <a:lstStyle>
            <a:lvl1pPr marL="0" indent="0" algn="ctr">
              <a:buNone/>
              <a:defRPr sz="2700" baseline="0">
                <a:solidFill>
                  <a:schemeClr val="tx2"/>
                </a:solidFill>
                <a:latin typeface="+mn-lt"/>
              </a:defRPr>
            </a:lvl1pPr>
          </a:lstStyle>
          <a:p>
            <a:r>
              <a:rPr lang="en-GB" dirty="0" smtClean="0"/>
              <a:t>Click icon to add Table</a:t>
            </a:r>
            <a:endParaRPr lang="en-GB" dirty="0"/>
          </a:p>
        </p:txBody>
      </p:sp>
      <p:sp>
        <p:nvSpPr>
          <p:cNvPr id="4" name="Text Placeholder 9"/>
          <p:cNvSpPr>
            <a:spLocks noGrp="1"/>
          </p:cNvSpPr>
          <p:nvPr>
            <p:ph type="body" sz="quarter" idx="11" hasCustomPrompt="1"/>
          </p:nvPr>
        </p:nvSpPr>
        <p:spPr>
          <a:xfrm>
            <a:off x="332624" y="5820187"/>
            <a:ext cx="9948333" cy="276999"/>
          </a:xfrm>
          <a:prstGeom prst="rect">
            <a:avLst/>
          </a:prstGeom>
        </p:spPr>
        <p:txBody>
          <a:bodyPr wrap="square" lIns="121914" tIns="60957" rIns="121914" bIns="60957" anchor="b" anchorCtr="0">
            <a:noAutofit/>
          </a:bodyPr>
          <a:lstStyle>
            <a:lvl1pPr algn="l" defTabSz="804897">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327841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1298305"/>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tement_Solid_blu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95200" y="1254297"/>
            <a:ext cx="11068957" cy="3838231"/>
          </a:xfrm>
          <a:prstGeom prst="rect">
            <a:avLst/>
          </a:prstGeom>
        </p:spPr>
        <p:txBody>
          <a:bodyPr anchor="t" anchorCtr="1">
            <a:noAutofit/>
          </a:bodyPr>
          <a:lstStyle>
            <a:lvl1pPr algn="ctr">
              <a:lnSpc>
                <a:spcPct val="90000"/>
              </a:lnSpc>
              <a:defRPr sz="30700" b="0" i="1" spc="0" baseline="0">
                <a:solidFill>
                  <a:srgbClr val="272749"/>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332624" y="5820198"/>
            <a:ext cx="9948333" cy="276999"/>
          </a:xfrm>
          <a:prstGeom prst="rect">
            <a:avLst/>
          </a:prstGeom>
        </p:spPr>
        <p:txBody>
          <a:bodyPr wrap="square" lIns="121877" tIns="60940" rIns="121877" bIns="60940" anchor="b" anchorCtr="0">
            <a:noAutofit/>
          </a:bodyPr>
          <a:lstStyle>
            <a:lvl1pPr marL="0" indent="0" algn="l" defTabSz="804637">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283641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408745635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tement_Gradi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95200" y="1254297"/>
            <a:ext cx="11068957" cy="3838231"/>
          </a:xfrm>
          <a:prstGeom prst="rect">
            <a:avLst/>
          </a:prstGeom>
        </p:spPr>
        <p:txBody>
          <a:bodyPr anchor="t" anchorCtr="1">
            <a:noAutofit/>
          </a:bodyPr>
          <a:lstStyle>
            <a:lvl1pPr algn="ctr">
              <a:lnSpc>
                <a:spcPct val="90000"/>
              </a:lnSpc>
              <a:defRPr sz="30700" b="0" i="1" spc="0" baseline="0">
                <a:gradFill flip="none" rotWithShape="1">
                  <a:gsLst>
                    <a:gs pos="0">
                      <a:schemeClr val="tx2"/>
                    </a:gs>
                    <a:gs pos="100000">
                      <a:srgbClr val="39BBB9"/>
                    </a:gs>
                    <a:gs pos="84000">
                      <a:srgbClr val="39BBB9"/>
                    </a:gs>
                    <a:gs pos="29000">
                      <a:srgbClr val="272749"/>
                    </a:gs>
                  </a:gsLst>
                  <a:lin ang="0" scaled="1"/>
                  <a:tileRect/>
                </a:gra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332624" y="5820198"/>
            <a:ext cx="9948333" cy="276999"/>
          </a:xfrm>
          <a:prstGeom prst="rect">
            <a:avLst/>
          </a:prstGeom>
        </p:spPr>
        <p:txBody>
          <a:bodyPr wrap="square" lIns="121877" tIns="60940" rIns="121877" bIns="60940" anchor="b" anchorCtr="0">
            <a:noAutofit/>
          </a:bodyPr>
          <a:lstStyle>
            <a:lvl1pPr marL="0" indent="0" algn="l" defTabSz="804637">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206043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ig Statem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27284" y="940737"/>
            <a:ext cx="11068957" cy="3248691"/>
          </a:xfrm>
          <a:prstGeom prst="rect">
            <a:avLst/>
          </a:prstGeom>
        </p:spPr>
        <p:txBody>
          <a:bodyPr anchor="b" anchorCtr="0">
            <a:noAutofit/>
          </a:bodyPr>
          <a:lstStyle>
            <a:lvl1pPr algn="l">
              <a:lnSpc>
                <a:spcPct val="90000"/>
              </a:lnSpc>
              <a:defRPr sz="6000" b="0" i="0" spc="0" baseline="0">
                <a:gradFill>
                  <a:gsLst>
                    <a:gs pos="29000">
                      <a:srgbClr val="233754"/>
                    </a:gs>
                    <a:gs pos="0">
                      <a:schemeClr val="tx2"/>
                    </a:gs>
                    <a:gs pos="100000">
                      <a:srgbClr val="01BBBB"/>
                    </a:gs>
                  </a:gsLst>
                  <a:lin ang="1200000" scaled="0"/>
                </a:gradFill>
                <a:latin typeface="+mj-lt"/>
                <a:cs typeface="CiscoSans Thin"/>
              </a:defRPr>
            </a:lvl1pPr>
          </a:lstStyle>
          <a:p>
            <a:r>
              <a:rPr lang="en-US" dirty="0" smtClean="0"/>
              <a:t>Statement Goes Here</a:t>
            </a:r>
            <a:endParaRPr lang="en-US" dirty="0"/>
          </a:p>
        </p:txBody>
      </p:sp>
    </p:spTree>
    <p:extLst>
      <p:ext uri="{BB962C8B-B14F-4D97-AF65-F5344CB8AC3E}">
        <p14:creationId xmlns:p14="http://schemas.microsoft.com/office/powerpoint/2010/main" val="1930508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38353" y="1918758"/>
            <a:ext cx="5489928" cy="3020519"/>
          </a:xfrm>
        </p:spPr>
        <p:txBody>
          <a:bodyPr vert="horz" lIns="82277" tIns="45718" rIns="82277" bIns="45718" rtlCol="0" anchor="ctr" anchorCtr="0">
            <a:noAutofit/>
          </a:bodyPr>
          <a:lstStyle>
            <a:lvl1pPr marL="0" indent="0" algn="l" defTabSz="914181" rtl="0" eaLnBrk="1" latinLnBrk="0" hangingPunct="1">
              <a:lnSpc>
                <a:spcPct val="80000"/>
              </a:lnSpc>
              <a:spcBef>
                <a:spcPct val="0"/>
              </a:spcBef>
              <a:buClr>
                <a:schemeClr val="tx1"/>
              </a:buClr>
              <a:buFont typeface="Ciscolight" pitchFamily="2" charset="0"/>
              <a:buNone/>
              <a:defRPr lang="en-US" sz="6000" b="0" kern="1200" spc="0" baseline="0" dirty="0">
                <a:gradFill>
                  <a:gsLst>
                    <a:gs pos="0">
                      <a:schemeClr val="tx2"/>
                    </a:gs>
                    <a:gs pos="100000">
                      <a:srgbClr val="01BBBB"/>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3360" y="872691"/>
            <a:ext cx="5193792" cy="5120640"/>
          </a:xfrm>
          <a:prstGeom prst="rect">
            <a:avLst/>
          </a:prstGeom>
        </p:spPr>
        <p:txBody>
          <a:bodyPr lIns="121877" tIns="60940" rIns="121877" bIns="60940" anchor="ctr" anchorCtr="0">
            <a:noAutofit/>
          </a:bodyPr>
          <a:lstStyle>
            <a:lvl1pPr marL="0" indent="0">
              <a:buFontTx/>
              <a:buNone/>
              <a:defRPr sz="2100" baseline="0">
                <a:solidFill>
                  <a:schemeClr val="tx2"/>
                </a:solidFill>
                <a:latin typeface="+mn-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cxnSp>
        <p:nvCxnSpPr>
          <p:cNvPr id="5" name="Straight Connector 4"/>
          <p:cNvCxnSpPr/>
          <p:nvPr userDrawn="1"/>
        </p:nvCxnSpPr>
        <p:spPr>
          <a:xfrm>
            <a:off x="6134100" y="812819"/>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6167823"/>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46091" y="-1412"/>
            <a:ext cx="11508439"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Table Title Goes Here</a:t>
            </a:r>
            <a:endParaRPr lang="en-US" dirty="0"/>
          </a:p>
        </p:txBody>
      </p:sp>
      <p:sp>
        <p:nvSpPr>
          <p:cNvPr id="12" name="Table Placeholder 11"/>
          <p:cNvSpPr>
            <a:spLocks noGrp="1"/>
          </p:cNvSpPr>
          <p:nvPr>
            <p:ph type="tbl" sz="quarter" idx="12" hasCustomPrompt="1"/>
          </p:nvPr>
        </p:nvSpPr>
        <p:spPr>
          <a:xfrm>
            <a:off x="493184" y="1583277"/>
            <a:ext cx="11267016" cy="4057651"/>
          </a:xfrm>
          <a:prstGeom prst="rect">
            <a:avLst/>
          </a:prstGeom>
        </p:spPr>
        <p:txBody>
          <a:bodyPr lIns="121877" tIns="60940" rIns="121877" bIns="60940">
            <a:noAutofit/>
          </a:bodyPr>
          <a:lstStyle>
            <a:lvl1pPr marL="0" indent="0" algn="ctr">
              <a:buNone/>
              <a:defRPr sz="2700" baseline="0">
                <a:solidFill>
                  <a:schemeClr val="tx2"/>
                </a:solidFill>
                <a:latin typeface="+mn-lt"/>
              </a:defRPr>
            </a:lvl1pPr>
          </a:lstStyle>
          <a:p>
            <a:r>
              <a:rPr lang="en-GB" dirty="0" smtClean="0"/>
              <a:t>Click icon to add Table</a:t>
            </a:r>
            <a:endParaRPr lang="en-GB" dirty="0"/>
          </a:p>
        </p:txBody>
      </p:sp>
      <p:sp>
        <p:nvSpPr>
          <p:cNvPr id="4" name="Text Placeholder 9"/>
          <p:cNvSpPr>
            <a:spLocks noGrp="1"/>
          </p:cNvSpPr>
          <p:nvPr>
            <p:ph type="body" sz="quarter" idx="11" hasCustomPrompt="1"/>
          </p:nvPr>
        </p:nvSpPr>
        <p:spPr>
          <a:xfrm>
            <a:off x="332624" y="5820198"/>
            <a:ext cx="9948333" cy="276999"/>
          </a:xfrm>
          <a:prstGeom prst="rect">
            <a:avLst/>
          </a:prstGeom>
        </p:spPr>
        <p:txBody>
          <a:bodyPr wrap="square" lIns="121877" tIns="60940" rIns="121877" bIns="60940" anchor="b" anchorCtr="0">
            <a:noAutofit/>
          </a:bodyPr>
          <a:lstStyle>
            <a:lvl1pPr algn="l" defTabSz="804637">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168060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71183"/>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chemeClr val="accent1">
                  <a:lumMod val="60000"/>
                  <a:lumOff val="40000"/>
                </a:schemeClr>
              </a:buClr>
              <a:defRPr/>
            </a:lvl1pPr>
            <a:lvl2pPr>
              <a:buClr>
                <a:schemeClr val="accent1">
                  <a:lumMod val="60000"/>
                  <a:lumOff val="40000"/>
                </a:schemeClr>
              </a:buClr>
              <a:defRPr/>
            </a:lvl2pPr>
            <a:lvl3pPr>
              <a:buClr>
                <a:schemeClr val="accent1">
                  <a:lumMod val="60000"/>
                  <a:lumOff val="40000"/>
                </a:schemeClr>
              </a:buClr>
              <a:defRPr/>
            </a:lvl3pPr>
            <a:lvl4pPr>
              <a:buClr>
                <a:schemeClr val="accent1">
                  <a:lumMod val="60000"/>
                  <a:lumOff val="40000"/>
                </a:schemeClr>
              </a:buClr>
              <a:defRPr/>
            </a:lvl4pPr>
            <a:lvl5pPr>
              <a:buClr>
                <a:schemeClr val="accent1">
                  <a:lumMod val="60000"/>
                  <a:lumOff val="40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9034272" y="6613447"/>
            <a:ext cx="2286000" cy="228600"/>
          </a:xfrm>
          <a:prstGeom prst="rect">
            <a:avLst/>
          </a:prstGeom>
        </p:spPr>
        <p:txBody>
          <a:bodyPr vert="horz" lIns="91412" tIns="45710" rIns="91412" bIns="45710" rtlCol="0" anchor="ctr"/>
          <a:lstStyle>
            <a:lvl1pPr marL="0" marR="0" indent="0" algn="r" defTabSz="914082"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288940339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 Topbar_A">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9034272" y="6613447"/>
            <a:ext cx="2286000" cy="228600"/>
          </a:xfrm>
          <a:prstGeom prst="rect">
            <a:avLst/>
          </a:prstGeom>
        </p:spPr>
        <p:txBody>
          <a:bodyPr vert="horz" lIns="91412" tIns="45710" rIns="91412" bIns="45710" rtlCol="0" anchor="ctr"/>
          <a:lstStyle>
            <a:lvl1pPr marL="0" marR="0" indent="0" algn="r" defTabSz="914082"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347304354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3"/>
          </p:nvPr>
        </p:nvSpPr>
        <p:spPr>
          <a:xfrm>
            <a:off x="9034272" y="6613447"/>
            <a:ext cx="2286000" cy="228600"/>
          </a:xfrm>
          <a:prstGeom prst="rect">
            <a:avLst/>
          </a:prstGeom>
        </p:spPr>
        <p:txBody>
          <a:bodyPr vert="horz" lIns="91412" tIns="45710" rIns="91412" bIns="45710" rtlCol="0" anchor="ctr"/>
          <a:lstStyle>
            <a:lvl1pPr marL="0" marR="0" indent="0" algn="r" defTabSz="914082"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14342396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_A">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1067598" y="1374591"/>
            <a:ext cx="10063187" cy="3092092"/>
          </a:xfrm>
        </p:spPr>
        <p:txBody>
          <a:bodyPr anchor="ctr">
            <a:normAutofit/>
          </a:bodyPr>
          <a:lstStyle>
            <a:lvl1pPr marL="230108" indent="-230108">
              <a:lnSpc>
                <a:spcPct val="100000"/>
              </a:lnSpc>
              <a:buFontTx/>
              <a:buNone/>
              <a:defRPr sz="4400"/>
            </a:lvl1pPr>
            <a:lvl2pPr marL="457035" indent="0">
              <a:buFontTx/>
              <a:buNone/>
              <a:defRPr/>
            </a:lvl2pPr>
            <a:lvl3pPr marL="914082" indent="0">
              <a:buFontTx/>
              <a:buNone/>
              <a:defRPr/>
            </a:lvl3pPr>
            <a:lvl4pPr marL="1371124" indent="0">
              <a:buFontTx/>
              <a:buNone/>
              <a:defRPr/>
            </a:lvl4pPr>
            <a:lvl5pPr marL="1828168" indent="0">
              <a:buFontTx/>
              <a:buNone/>
              <a:defRPr/>
            </a:lvl5pPr>
          </a:lstStyle>
          <a:p>
            <a:pPr lvl="0"/>
            <a:r>
              <a:rPr lang="en-US" dirty="0" smtClean="0"/>
              <a:t>“Click to edit quote text.”</a:t>
            </a:r>
          </a:p>
        </p:txBody>
      </p:sp>
      <p:sp>
        <p:nvSpPr>
          <p:cNvPr id="7" name="Text Placeholder 6"/>
          <p:cNvSpPr>
            <a:spLocks noGrp="1"/>
          </p:cNvSpPr>
          <p:nvPr>
            <p:ph type="body" sz="quarter" idx="14" hasCustomPrompt="1"/>
          </p:nvPr>
        </p:nvSpPr>
        <p:spPr>
          <a:xfrm>
            <a:off x="1335698" y="4917155"/>
            <a:ext cx="9795091" cy="550863"/>
          </a:xfrm>
        </p:spPr>
        <p:txBody>
          <a:bodyPr/>
          <a:lstStyle>
            <a:lvl1pPr marL="0" indent="0">
              <a:buFontTx/>
              <a:buNone/>
              <a:defRPr>
                <a:solidFill>
                  <a:srgbClr val="00A4AB"/>
                </a:solidFill>
                <a:latin typeface="CiscoSans" panose="020B0503020201020303" pitchFamily="34" charset="0"/>
              </a:defRPr>
            </a:lvl1pPr>
            <a:lvl2pPr marL="457035" indent="0">
              <a:buFontTx/>
              <a:buNone/>
              <a:defRPr>
                <a:solidFill>
                  <a:srgbClr val="01929A"/>
                </a:solidFill>
                <a:latin typeface="CiscoSans" panose="020B0503020201020303" pitchFamily="34" charset="0"/>
              </a:defRPr>
            </a:lvl2pPr>
            <a:lvl3pPr marL="914082" indent="0">
              <a:buFontTx/>
              <a:buNone/>
              <a:defRPr>
                <a:solidFill>
                  <a:srgbClr val="01929A"/>
                </a:solidFill>
                <a:latin typeface="CiscoSans" panose="020B0503020201020303" pitchFamily="34" charset="0"/>
              </a:defRPr>
            </a:lvl3pPr>
            <a:lvl4pPr marL="1371124" indent="0">
              <a:buFontTx/>
              <a:buNone/>
              <a:defRPr>
                <a:solidFill>
                  <a:srgbClr val="01929A"/>
                </a:solidFill>
                <a:latin typeface="CiscoSans" panose="020B0503020201020303" pitchFamily="34" charset="0"/>
              </a:defRPr>
            </a:lvl4pPr>
            <a:lvl5pPr marL="1828168" indent="0">
              <a:buFontTx/>
              <a:buNone/>
              <a:defRPr>
                <a:solidFill>
                  <a:srgbClr val="01929A"/>
                </a:solidFill>
                <a:latin typeface="CiscoSans" panose="020B0503020201020303" pitchFamily="34" charset="0"/>
              </a:defRPr>
            </a:lvl5pPr>
          </a:lstStyle>
          <a:p>
            <a:pPr lvl="0"/>
            <a:r>
              <a:rPr lang="en-US" dirty="0" smtClean="0"/>
              <a:t>Click to edit Attribution</a:t>
            </a:r>
            <a:endParaRPr lang="en-US" dirty="0"/>
          </a:p>
        </p:txBody>
      </p:sp>
      <p:sp>
        <p:nvSpPr>
          <p:cNvPr id="8" name="Footer Placeholder 4"/>
          <p:cNvSpPr>
            <a:spLocks noGrp="1"/>
          </p:cNvSpPr>
          <p:nvPr>
            <p:ph type="ftr" sz="quarter" idx="3"/>
          </p:nvPr>
        </p:nvSpPr>
        <p:spPr>
          <a:xfrm>
            <a:off x="9034272" y="6613447"/>
            <a:ext cx="2286000" cy="228600"/>
          </a:xfrm>
          <a:prstGeom prst="rect">
            <a:avLst/>
          </a:prstGeom>
        </p:spPr>
        <p:txBody>
          <a:bodyPr vert="horz" lIns="91412" tIns="45710" rIns="91412" bIns="45710" rtlCol="0" anchor="ctr"/>
          <a:lstStyle>
            <a:lvl1pPr marL="0" marR="0" indent="0" algn="r" defTabSz="914082"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321012849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27275" y="1666621"/>
            <a:ext cx="11443668" cy="4354712"/>
          </a:xfrm>
          <a:prstGeom prst="rect">
            <a:avLst/>
          </a:prstGeom>
        </p:spPr>
        <p:txBody>
          <a:bodyPr lIns="121672" tIns="60836" rIns="121672" bIns="60836">
            <a:noAutofit/>
          </a:bodyPr>
          <a:lstStyle>
            <a:lvl1pPr marL="373804" indent="-297731">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75862" indent="-287155">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994754" indent="-228108">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212234" indent="-228108">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440291" indent="-223874">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hasCustomPrompt="1"/>
          </p:nvPr>
        </p:nvSpPr>
        <p:spPr>
          <a:xfrm>
            <a:off x="346322" y="404088"/>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173718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ignificant Number_B">
    <p:bg>
      <p:bgPr>
        <a:solidFill>
          <a:schemeClr val="bg1"/>
        </a:solid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89" r="18"/>
          <a:stretch/>
        </p:blipFill>
        <p:spPr>
          <a:xfrm>
            <a:off x="0" y="0"/>
            <a:ext cx="12188952" cy="6858000"/>
          </a:xfrm>
          <a:prstGeom prst="rect">
            <a:avLst/>
          </a:prstGeom>
        </p:spPr>
      </p:pic>
      <p:sp>
        <p:nvSpPr>
          <p:cNvPr id="19" name="Rectangle 18"/>
          <p:cNvSpPr/>
          <p:nvPr userDrawn="1"/>
        </p:nvSpPr>
        <p:spPr>
          <a:xfrm>
            <a:off x="3048" y="0"/>
            <a:ext cx="12188952"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0" rIns="91410" bIns="45710" rtlCol="0" anchor="ctr"/>
          <a:lstStyle/>
          <a:p>
            <a:pPr algn="ctr"/>
            <a:endParaRPr lang="en-US"/>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74820" r="18"/>
          <a:stretch/>
        </p:blipFill>
        <p:spPr>
          <a:xfrm>
            <a:off x="7877911" y="0"/>
            <a:ext cx="4314092" cy="6858000"/>
          </a:xfrm>
          <a:prstGeom prst="rect">
            <a:avLst/>
          </a:prstGeom>
        </p:spPr>
      </p:pic>
      <p:sp>
        <p:nvSpPr>
          <p:cNvPr id="5" name="Text Placeholder 4"/>
          <p:cNvSpPr>
            <a:spLocks noGrp="1"/>
          </p:cNvSpPr>
          <p:nvPr>
            <p:ph type="body" sz="quarter" idx="13" hasCustomPrompt="1"/>
          </p:nvPr>
        </p:nvSpPr>
        <p:spPr>
          <a:xfrm>
            <a:off x="1071171" y="1558851"/>
            <a:ext cx="9074335" cy="2488999"/>
          </a:xfrm>
        </p:spPr>
        <p:txBody>
          <a:bodyPr anchor="ctr">
            <a:noAutofit/>
          </a:bodyPr>
          <a:lstStyle>
            <a:lvl1pPr marL="0" indent="0" algn="ctr">
              <a:buFontTx/>
              <a:buNone/>
              <a:defRPr sz="16000">
                <a:solidFill>
                  <a:schemeClr val="accent1"/>
                </a:solidFill>
              </a:defRPr>
            </a:lvl1pPr>
            <a:lvl2pPr marL="457027" indent="0" algn="ctr">
              <a:buFontTx/>
              <a:buNone/>
              <a:defRPr/>
            </a:lvl2pPr>
            <a:lvl3pPr marL="914061" indent="0" algn="ctr">
              <a:buFontTx/>
              <a:buNone/>
              <a:defRPr/>
            </a:lvl3pPr>
            <a:lvl4pPr marL="1371090" indent="0" algn="ctr">
              <a:buFontTx/>
              <a:buNone/>
              <a:defRPr/>
            </a:lvl4pPr>
            <a:lvl5pPr marL="1828122" indent="0" algn="ctr">
              <a:buFontTx/>
              <a:buNone/>
              <a:defRPr/>
            </a:lvl5pPr>
          </a:lstStyle>
          <a:p>
            <a:pPr lvl="0"/>
            <a:r>
              <a:rPr lang="en-US" dirty="0" smtClean="0"/>
              <a:t>XXX</a:t>
            </a:r>
            <a:endParaRPr lang="en-US" dirty="0"/>
          </a:p>
        </p:txBody>
      </p:sp>
      <p:sp>
        <p:nvSpPr>
          <p:cNvPr id="7" name="Text Placeholder 6"/>
          <p:cNvSpPr>
            <a:spLocks noGrp="1"/>
          </p:cNvSpPr>
          <p:nvPr>
            <p:ph type="body" sz="quarter" idx="14" hasCustomPrompt="1"/>
          </p:nvPr>
        </p:nvSpPr>
        <p:spPr>
          <a:xfrm>
            <a:off x="1067551" y="4114267"/>
            <a:ext cx="9083132" cy="728663"/>
          </a:xfrm>
        </p:spPr>
        <p:txBody>
          <a:bodyPr>
            <a:normAutofit/>
          </a:bodyPr>
          <a:lstStyle>
            <a:lvl1pPr marL="0" indent="0" algn="ctr">
              <a:buFontTx/>
              <a:buNone/>
              <a:defRPr sz="3500" baseline="0"/>
            </a:lvl1pPr>
            <a:lvl2pPr marL="457027" indent="0">
              <a:buFontTx/>
              <a:buNone/>
              <a:defRPr/>
            </a:lvl2pPr>
            <a:lvl3pPr marL="914061" indent="0">
              <a:buFontTx/>
              <a:buNone/>
              <a:defRPr/>
            </a:lvl3pPr>
            <a:lvl4pPr marL="1371090" indent="0">
              <a:buFontTx/>
              <a:buNone/>
              <a:defRPr/>
            </a:lvl4pPr>
            <a:lvl5pPr marL="1828122" indent="0">
              <a:buFontTx/>
              <a:buNone/>
              <a:defRPr/>
            </a:lvl5pPr>
          </a:lstStyle>
          <a:p>
            <a:pPr lvl="0"/>
            <a:r>
              <a:rPr lang="en-US" dirty="0" smtClean="0"/>
              <a:t>Brief descriptive label</a:t>
            </a:r>
          </a:p>
        </p:txBody>
      </p:sp>
      <p:sp>
        <p:nvSpPr>
          <p:cNvPr id="8" name="Footer Placeholder 4"/>
          <p:cNvSpPr>
            <a:spLocks noGrp="1"/>
          </p:cNvSpPr>
          <p:nvPr>
            <p:ph type="ftr" sz="quarter" idx="3"/>
          </p:nvPr>
        </p:nvSpPr>
        <p:spPr>
          <a:xfrm>
            <a:off x="9034272" y="6574536"/>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278474961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45136" y="86332"/>
            <a:ext cx="11217517" cy="95136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384" tIns="60692" rIns="121384" bIns="60692" numCol="1" anchor="b" anchorCtr="0" compatLnSpc="1">
            <a:prstTxWarp prst="textNoShape">
              <a:avLst/>
            </a:prstTxWarp>
          </a:bodyPr>
          <a:lstStyle>
            <a:lvl1pPr>
              <a:defRPr lang="en-US" dirty="0">
                <a:solidFill>
                  <a:srgbClr val="FFFFFF"/>
                </a:solidFill>
              </a:defRPr>
            </a:lvl1pPr>
          </a:lstStyle>
          <a:p>
            <a:pPr lvl="0"/>
            <a:r>
              <a:rPr lang="en-US" dirty="0" smtClean="0"/>
              <a:t>Click to edit Master title style</a:t>
            </a:r>
            <a:endParaRPr lang="en-US" dirty="0"/>
          </a:p>
        </p:txBody>
      </p:sp>
      <p:sp>
        <p:nvSpPr>
          <p:cNvPr id="6" name="Text Placeholder 5"/>
          <p:cNvSpPr>
            <a:spLocks noGrp="1"/>
          </p:cNvSpPr>
          <p:nvPr>
            <p:ph type="body" sz="quarter" idx="10"/>
          </p:nvPr>
        </p:nvSpPr>
        <p:spPr>
          <a:xfrm>
            <a:off x="438912" y="1043205"/>
            <a:ext cx="11204448" cy="41833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1384" tIns="60692" rIns="121384" bIns="60692"/>
          <a:lstStyle>
            <a:lvl1pPr marL="2381" indent="0">
              <a:buFontTx/>
              <a:buNone/>
              <a:defRPr lang="en-US" sz="2400" kern="1200" smtClean="0">
                <a:solidFill>
                  <a:srgbClr val="F37C20"/>
                </a:solidFill>
                <a:latin typeface="CiscoSans"/>
                <a:ea typeface="Apple LiGothic Medium" pitchFamily="2" charset="-120"/>
                <a:cs typeface="CiscoSans"/>
              </a:defRPr>
            </a:lvl1pPr>
            <a:lvl2pPr marL="84137" indent="0">
              <a:buFontTx/>
              <a:buNone/>
              <a:defRPr lang="en-US" sz="2400" kern="1200" smtClean="0">
                <a:solidFill>
                  <a:srgbClr val="FFFFFF"/>
                </a:solidFill>
                <a:latin typeface="Arial" pitchFamily="34" charset="0"/>
                <a:ea typeface="Apple LiGothic Medium" pitchFamily="2" charset="-120"/>
              </a:defRPr>
            </a:lvl2pPr>
            <a:lvl3pPr marL="470607" indent="0">
              <a:buFontTx/>
              <a:buNone/>
              <a:defRPr lang="en-US" sz="2400" kern="1200" smtClean="0">
                <a:solidFill>
                  <a:srgbClr val="FFFFFF"/>
                </a:solidFill>
                <a:latin typeface="Arial" pitchFamily="34" charset="0"/>
                <a:ea typeface="Apple LiGothic Medium" pitchFamily="2" charset="-120"/>
              </a:defRPr>
            </a:lvl3pPr>
            <a:lvl4pPr marL="812070" indent="0">
              <a:buFontTx/>
              <a:buNone/>
              <a:defRPr lang="en-US" sz="2400" kern="1200" smtClean="0">
                <a:solidFill>
                  <a:srgbClr val="FFFFFF"/>
                </a:solidFill>
                <a:latin typeface="Arial" pitchFamily="34" charset="0"/>
                <a:ea typeface="Apple LiGothic Medium" pitchFamily="2" charset="-120"/>
              </a:defRPr>
            </a:lvl4pPr>
            <a:lvl5pPr marL="1276779" indent="0">
              <a:buFontTx/>
              <a:buNone/>
              <a:defRPr lang="en-US" sz="2400" kern="1200">
                <a:solidFill>
                  <a:srgbClr val="FFFFFF"/>
                </a:solidFill>
                <a:latin typeface="Arial" pitchFamily="34" charset="0"/>
                <a:ea typeface="Apple LiGothic Medium" pitchFamily="2" charset="-120"/>
              </a:defRPr>
            </a:lvl5pPr>
          </a:lstStyle>
          <a:p>
            <a:pPr lvl="0">
              <a:spcBef>
                <a:spcPct val="0"/>
              </a:spcBef>
            </a:pPr>
            <a:r>
              <a:rPr lang="en-US" dirty="0" smtClean="0"/>
              <a:t>Click to edit Master text styles</a:t>
            </a:r>
            <a:endParaRPr lang="en-US" dirty="0"/>
          </a:p>
        </p:txBody>
      </p:sp>
    </p:spTree>
    <p:extLst>
      <p:ext uri="{BB962C8B-B14F-4D97-AF65-F5344CB8AC3E}">
        <p14:creationId xmlns:p14="http://schemas.microsoft.com/office/powerpoint/2010/main" val="111111439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smtClean="0">
                <a:solidFill>
                  <a:srgbClr val="2C2C2C">
                    <a:tint val="75000"/>
                  </a:srgbClr>
                </a:solidFill>
              </a:rPr>
              <a:t>© IDC   Visit us at IDC.com and follow us on Twitter: @IDC</a:t>
            </a:r>
            <a:endParaRPr lang="en-US" dirty="0">
              <a:solidFill>
                <a:srgbClr val="2C2C2C">
                  <a:tint val="75000"/>
                </a:srgbClr>
              </a:solidFill>
            </a:endParaRPr>
          </a:p>
        </p:txBody>
      </p:sp>
      <p:sp>
        <p:nvSpPr>
          <p:cNvPr id="6" name="Slide Number Placeholder 5"/>
          <p:cNvSpPr>
            <a:spLocks noGrp="1"/>
          </p:cNvSpPr>
          <p:nvPr>
            <p:ph type="sldNum" sz="quarter" idx="12"/>
          </p:nvPr>
        </p:nvSpPr>
        <p:spPr>
          <a:xfrm>
            <a:off x="8737600" y="6430716"/>
            <a:ext cx="2844800" cy="365125"/>
          </a:xfrm>
          <a:prstGeom prst="rect">
            <a:avLst/>
          </a:prstGeom>
        </p:spPr>
        <p:txBody>
          <a:bodyPr lIns="121728" tIns="60864" rIns="121728" bIns="60864"/>
          <a:lstStyle/>
          <a:p>
            <a:pPr defTabSz="911931"/>
            <a:fld id="{30879362-658A-E344-B7E9-F19991414F7F}" type="slidenum">
              <a:rPr lang="en-US" smtClean="0">
                <a:solidFill>
                  <a:srgbClr val="2C2C2C"/>
                </a:solidFill>
              </a:rPr>
              <a:pPr defTabSz="911931"/>
              <a:t>‹#›</a:t>
            </a:fld>
            <a:endParaRPr lang="en-US">
              <a:solidFill>
                <a:srgbClr val="2C2C2C"/>
              </a:solidFill>
            </a:endParaRPr>
          </a:p>
        </p:txBody>
      </p:sp>
    </p:spTree>
    <p:extLst>
      <p:ext uri="{BB962C8B-B14F-4D97-AF65-F5344CB8AC3E}">
        <p14:creationId xmlns:p14="http://schemas.microsoft.com/office/powerpoint/2010/main" val="23141301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162" tIns="60580" rIns="121162" bIns="60580" numCol="1" anchor="b" anchorCtr="0" compatLnSpc="1">
            <a:prstTxWarp prst="textNoShape">
              <a:avLst/>
            </a:prstTxWarp>
          </a:bodyPr>
          <a:lstStyle>
            <a:lvl1pPr>
              <a:defRPr lang="en-US" dirty="0">
                <a:solidFill>
                  <a:srgbClr val="FFFFFF"/>
                </a:solidFil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21906576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912588" rtl="0" eaLnBrk="1" latinLnBrk="0" hangingPunct="1">
              <a:lnSpc>
                <a:spcPct val="90000"/>
              </a:lnSpc>
              <a:spcBef>
                <a:spcPts val="600"/>
              </a:spcBef>
              <a:buNone/>
              <a:tabLst>
                <a:tab pos="4447387" algn="l"/>
              </a:tabLst>
              <a:defRPr lang="en-US" sz="3200" b="1" kern="1200" cap="all" spc="100" baseline="0" dirty="0">
                <a:solidFill>
                  <a:srgbClr val="B4E7EA"/>
                </a:solidFill>
                <a:latin typeface="Arial Narrow" panose="020B0606020202030204" pitchFamily="34" charset="0"/>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88056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Bullet_Heavy Text">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346322" y="404088"/>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Title Goes Here</a:t>
            </a:r>
            <a:endParaRPr lang="en-US" dirty="0"/>
          </a:p>
        </p:txBody>
      </p:sp>
      <p:sp>
        <p:nvSpPr>
          <p:cNvPr id="6" name="Text Placeholder 3"/>
          <p:cNvSpPr>
            <a:spLocks noGrp="1"/>
          </p:cNvSpPr>
          <p:nvPr>
            <p:ph type="body" sz="quarter" idx="10"/>
          </p:nvPr>
        </p:nvSpPr>
        <p:spPr>
          <a:xfrm>
            <a:off x="327284" y="1666621"/>
            <a:ext cx="5559509" cy="4354712"/>
          </a:xfrm>
          <a:prstGeom prst="rect">
            <a:avLst/>
          </a:prstGeom>
        </p:spPr>
        <p:txBody>
          <a:bodyPr lIns="121837" tIns="60920" rIns="121837" bIns="60920">
            <a:noAutofit/>
          </a:bodyPr>
          <a:lstStyle>
            <a:lvl1pPr marL="304576" indent="-228440">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09151" indent="-287647">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837606" indent="-228440">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066025" indent="-228440">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294469" indent="-228440">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3"/>
          <p:cNvSpPr>
            <a:spLocks noGrp="1"/>
          </p:cNvSpPr>
          <p:nvPr>
            <p:ph type="body" sz="quarter" idx="11"/>
          </p:nvPr>
        </p:nvSpPr>
        <p:spPr>
          <a:xfrm>
            <a:off x="6188000" y="1666621"/>
            <a:ext cx="5559509" cy="4354712"/>
          </a:xfrm>
          <a:prstGeom prst="rect">
            <a:avLst/>
          </a:prstGeom>
        </p:spPr>
        <p:txBody>
          <a:bodyPr lIns="121837" tIns="60920" rIns="121837" bIns="60920">
            <a:noAutofit/>
          </a:bodyPr>
          <a:lstStyle>
            <a:lvl1pPr marL="304576" indent="-228440">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09151" indent="-287647">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837606" indent="-228440">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066025" indent="-228440">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294469" indent="-228440">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0635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533418" y="1262763"/>
            <a:ext cx="11182351" cy="5086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9586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46322" y="404092"/>
            <a:ext cx="11546635" cy="971709"/>
          </a:xfrm>
          <a:prstGeom prst="rect">
            <a:avLst/>
          </a:prstGeom>
        </p:spPr>
        <p:txBody>
          <a:bodyPr anchor="t" anchorCtr="0">
            <a:noAutofit/>
          </a:bodyPr>
          <a:lstStyle>
            <a:lvl1pPr algn="l">
              <a:lnSpc>
                <a:spcPct val="90000"/>
              </a:lnSpc>
              <a:defRPr sz="3700" b="0" i="0" spc="0" baseline="0">
                <a:solidFill>
                  <a:srgbClr val="002D39"/>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370967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Title Slide-animated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95200" y="2811839"/>
            <a:ext cx="11068957"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347263" y="4828031"/>
            <a:ext cx="10816168" cy="384175"/>
          </a:xfrm>
          <a:prstGeom prst="rect">
            <a:avLst/>
          </a:prstGeom>
        </p:spPr>
        <p:txBody>
          <a:bodyPr lIns="121882" tIns="60940" rIns="121882" bIns="60940" anchor="b" anchorCtr="0">
            <a:noAutofit/>
          </a:bodyPr>
          <a:lstStyle>
            <a:lvl1pPr marL="0" indent="0" algn="l">
              <a:buNone/>
              <a:defRPr sz="1600" b="0" i="0">
                <a:solidFill>
                  <a:schemeClr val="tx1"/>
                </a:solidFill>
                <a:latin typeface="+mn-lt"/>
                <a:cs typeface="CiscoSansTT ExtraLight" panose="020B0303020201020303" pitchFamily="34" charset="0"/>
              </a:defRPr>
            </a:lvl1pPr>
            <a:lvl2pPr marL="457091" indent="0" algn="ctr">
              <a:buNone/>
              <a:defRPr>
                <a:solidFill>
                  <a:schemeClr val="tx1">
                    <a:tint val="75000"/>
                  </a:schemeClr>
                </a:solidFill>
              </a:defRPr>
            </a:lvl2pPr>
            <a:lvl3pPr marL="914189" indent="0" algn="ctr">
              <a:buNone/>
              <a:defRPr>
                <a:solidFill>
                  <a:schemeClr val="tx1">
                    <a:tint val="75000"/>
                  </a:schemeClr>
                </a:solidFill>
              </a:defRPr>
            </a:lvl3pPr>
            <a:lvl4pPr marL="1371282" indent="0" algn="ctr">
              <a:buNone/>
              <a:defRPr>
                <a:solidFill>
                  <a:schemeClr val="tx1">
                    <a:tint val="75000"/>
                  </a:schemeClr>
                </a:solidFill>
              </a:defRPr>
            </a:lvl4pPr>
            <a:lvl5pPr marL="1828380" indent="0" algn="ctr">
              <a:buNone/>
              <a:defRPr>
                <a:solidFill>
                  <a:schemeClr val="tx1">
                    <a:tint val="75000"/>
                  </a:schemeClr>
                </a:solidFill>
              </a:defRPr>
            </a:lvl5pPr>
            <a:lvl6pPr marL="2285470" indent="0" algn="ctr">
              <a:buNone/>
              <a:defRPr>
                <a:solidFill>
                  <a:schemeClr val="tx1">
                    <a:tint val="75000"/>
                  </a:schemeClr>
                </a:solidFill>
              </a:defRPr>
            </a:lvl6pPr>
            <a:lvl7pPr marL="2742558" indent="0" algn="ctr">
              <a:buNone/>
              <a:defRPr>
                <a:solidFill>
                  <a:schemeClr val="tx1">
                    <a:tint val="75000"/>
                  </a:schemeClr>
                </a:solidFill>
              </a:defRPr>
            </a:lvl7pPr>
            <a:lvl8pPr marL="3199653" indent="0" algn="ctr">
              <a:buNone/>
              <a:defRPr>
                <a:solidFill>
                  <a:schemeClr val="tx1">
                    <a:tint val="75000"/>
                  </a:schemeClr>
                </a:solidFill>
              </a:defRPr>
            </a:lvl8pPr>
            <a:lvl9pPr marL="3656747"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346501" y="5164917"/>
            <a:ext cx="10816867" cy="384175"/>
          </a:xfrm>
          <a:prstGeom prst="rect">
            <a:avLst/>
          </a:prstGeom>
        </p:spPr>
        <p:txBody>
          <a:bodyPr lIns="121882" tIns="60940" rIns="121882" bIns="60940"/>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335805" y="5938239"/>
            <a:ext cx="10816867" cy="384175"/>
          </a:xfrm>
          <a:prstGeom prst="rect">
            <a:avLst/>
          </a:prstGeom>
        </p:spPr>
        <p:txBody>
          <a:bodyPr lIns="121882" tIns="60940" rIns="121882" bIns="60940"/>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336775" y="3496671"/>
            <a:ext cx="11070167" cy="398668"/>
          </a:xfrm>
          <a:prstGeom prst="rect">
            <a:avLst/>
          </a:prstGeom>
        </p:spPr>
        <p:txBody>
          <a:bodyPr lIns="121882" tIns="60940" rIns="121882" bIns="60940"/>
          <a:lstStyle>
            <a:lvl1pPr marL="0" indent="0">
              <a:buFont typeface="Arial" panose="020B0604020202020204" pitchFamily="34" charset="0"/>
              <a:buNone/>
              <a:defRPr sz="2400" baseline="0">
                <a:solidFill>
                  <a:schemeClr val="tx1"/>
                </a:solidFill>
                <a:latin typeface="+mj-lt"/>
              </a:defRPr>
            </a:lvl1pPr>
            <a:lvl2pPr marL="406325" indent="0">
              <a:buNone/>
              <a:defRPr/>
            </a:lvl2pPr>
            <a:lvl3pPr marL="569806" indent="0">
              <a:buNone/>
              <a:defRPr/>
            </a:lvl3pPr>
            <a:lvl4pPr marL="688844" indent="0">
              <a:buNone/>
              <a:defRPr/>
            </a:lvl4pPr>
            <a:lvl5pPr marL="801535" indent="0">
              <a:buNone/>
              <a:defRPr/>
            </a:lvl5pPr>
          </a:lstStyle>
          <a:p>
            <a:pPr lvl="0"/>
            <a:r>
              <a:rPr lang="en-GB" dirty="0" smtClean="0"/>
              <a:t>Subhead goes here</a:t>
            </a:r>
            <a:endParaRPr lang="en-GB" dirty="0"/>
          </a:p>
        </p:txBody>
      </p:sp>
      <p:cxnSp>
        <p:nvCxnSpPr>
          <p:cNvPr id="27" name="Straight Connector 26"/>
          <p:cNvCxnSpPr/>
          <p:nvPr userDrawn="1"/>
        </p:nvCxnSpPr>
        <p:spPr>
          <a:xfrm>
            <a:off x="0" y="6743700"/>
            <a:ext cx="12192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380231" y="410501"/>
            <a:ext cx="1150319" cy="613107"/>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1217416"/>
              <a:endParaRPr lang="en-US" sz="2400">
                <a:solidFill>
                  <a:srgbClr val="FFFFFF"/>
                </a:solidFill>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1217416"/>
              <a:endParaRPr lang="en-US" sz="2400">
                <a:solidFill>
                  <a:srgbClr val="FFFFFF"/>
                </a:solidFill>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1217416"/>
              <a:endParaRPr lang="en-US" sz="2400">
                <a:solidFill>
                  <a:srgbClr val="FFFFFF"/>
                </a:solidFill>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1217416"/>
              <a:endParaRPr lang="en-US" sz="2400">
                <a:solidFill>
                  <a:srgbClr val="FFFFFF"/>
                </a:solidFill>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1217416"/>
              <a:endParaRPr lang="en-US" sz="2400">
                <a:solidFill>
                  <a:srgbClr val="FFFFFF"/>
                </a:solidFill>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1217416"/>
              <a:endParaRPr lang="en-US" sz="2400">
                <a:solidFill>
                  <a:srgbClr val="FFFFFF"/>
                </a:solidFill>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1217416"/>
              <a:endParaRPr lang="en-US" sz="2400">
                <a:solidFill>
                  <a:srgbClr val="FFFFFF"/>
                </a:solidFill>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1217416"/>
              <a:endParaRPr lang="en-US" sz="2400">
                <a:solidFill>
                  <a:srgbClr val="FFFFFF"/>
                </a:solidFill>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1217416"/>
              <a:endParaRPr lang="en-US" sz="2400">
                <a:solidFill>
                  <a:srgbClr val="FFFFFF"/>
                </a:solidFill>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1217416"/>
              <a:endParaRPr lang="en-US" sz="2400">
                <a:solidFill>
                  <a:srgbClr val="FFFFFF"/>
                </a:solidFill>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1217416"/>
              <a:endParaRPr lang="en-US" sz="2400">
                <a:solidFill>
                  <a:srgbClr val="FFFFFF"/>
                </a:solidFill>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1217416"/>
              <a:endParaRPr lang="en-US" sz="2400">
                <a:solidFill>
                  <a:srgbClr val="FFFFFF"/>
                </a:solidFill>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1217416"/>
              <a:endParaRPr lang="en-US" sz="2400">
                <a:solidFill>
                  <a:srgbClr val="FFFFFF"/>
                </a:solidFill>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1217416"/>
              <a:endParaRPr lang="en-US" sz="2400">
                <a:solidFill>
                  <a:srgbClr val="FFFFFF"/>
                </a:solidFill>
              </a:endParaRPr>
            </a:p>
          </p:txBody>
        </p:sp>
      </p:grpSp>
    </p:spTree>
    <p:extLst>
      <p:ext uri="{BB962C8B-B14F-4D97-AF65-F5344CB8AC3E}">
        <p14:creationId xmlns:p14="http://schemas.microsoft.com/office/powerpoint/2010/main" val="948345612"/>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_Title Slide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95200" y="2811839"/>
            <a:ext cx="11068957"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347263" y="4828031"/>
            <a:ext cx="10816168" cy="384175"/>
          </a:xfrm>
          <a:prstGeom prst="rect">
            <a:avLst/>
          </a:prstGeom>
        </p:spPr>
        <p:txBody>
          <a:bodyPr lIns="121882" tIns="60940" rIns="121882" bIns="60940" anchor="b" anchorCtr="0">
            <a:noAutofit/>
          </a:bodyPr>
          <a:lstStyle>
            <a:lvl1pPr marL="0" indent="0" algn="l">
              <a:buNone/>
              <a:defRPr sz="1600" b="0" i="0">
                <a:solidFill>
                  <a:schemeClr val="tx1"/>
                </a:solidFill>
                <a:latin typeface="+mn-lt"/>
                <a:cs typeface="CiscoSansTT ExtraLight" panose="020B0303020201020303" pitchFamily="34" charset="0"/>
              </a:defRPr>
            </a:lvl1pPr>
            <a:lvl2pPr marL="457091" indent="0" algn="ctr">
              <a:buNone/>
              <a:defRPr>
                <a:solidFill>
                  <a:schemeClr val="tx1">
                    <a:tint val="75000"/>
                  </a:schemeClr>
                </a:solidFill>
              </a:defRPr>
            </a:lvl2pPr>
            <a:lvl3pPr marL="914189" indent="0" algn="ctr">
              <a:buNone/>
              <a:defRPr>
                <a:solidFill>
                  <a:schemeClr val="tx1">
                    <a:tint val="75000"/>
                  </a:schemeClr>
                </a:solidFill>
              </a:defRPr>
            </a:lvl3pPr>
            <a:lvl4pPr marL="1371282" indent="0" algn="ctr">
              <a:buNone/>
              <a:defRPr>
                <a:solidFill>
                  <a:schemeClr val="tx1">
                    <a:tint val="75000"/>
                  </a:schemeClr>
                </a:solidFill>
              </a:defRPr>
            </a:lvl4pPr>
            <a:lvl5pPr marL="1828380" indent="0" algn="ctr">
              <a:buNone/>
              <a:defRPr>
                <a:solidFill>
                  <a:schemeClr val="tx1">
                    <a:tint val="75000"/>
                  </a:schemeClr>
                </a:solidFill>
              </a:defRPr>
            </a:lvl5pPr>
            <a:lvl6pPr marL="2285470" indent="0" algn="ctr">
              <a:buNone/>
              <a:defRPr>
                <a:solidFill>
                  <a:schemeClr val="tx1">
                    <a:tint val="75000"/>
                  </a:schemeClr>
                </a:solidFill>
              </a:defRPr>
            </a:lvl6pPr>
            <a:lvl7pPr marL="2742558" indent="0" algn="ctr">
              <a:buNone/>
              <a:defRPr>
                <a:solidFill>
                  <a:schemeClr val="tx1">
                    <a:tint val="75000"/>
                  </a:schemeClr>
                </a:solidFill>
              </a:defRPr>
            </a:lvl7pPr>
            <a:lvl8pPr marL="3199653" indent="0" algn="ctr">
              <a:buNone/>
              <a:defRPr>
                <a:solidFill>
                  <a:schemeClr val="tx1">
                    <a:tint val="75000"/>
                  </a:schemeClr>
                </a:solidFill>
              </a:defRPr>
            </a:lvl8pPr>
            <a:lvl9pPr marL="3656747"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346501" y="5164917"/>
            <a:ext cx="10816867" cy="384175"/>
          </a:xfrm>
          <a:prstGeom prst="rect">
            <a:avLst/>
          </a:prstGeom>
        </p:spPr>
        <p:txBody>
          <a:bodyPr lIns="121882" tIns="60940" rIns="121882" bIns="60940"/>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335805" y="5938239"/>
            <a:ext cx="10816867" cy="384175"/>
          </a:xfrm>
          <a:prstGeom prst="rect">
            <a:avLst/>
          </a:prstGeom>
        </p:spPr>
        <p:txBody>
          <a:bodyPr lIns="121882" tIns="60940" rIns="121882" bIns="60940"/>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336775" y="3496671"/>
            <a:ext cx="11070167" cy="398668"/>
          </a:xfrm>
          <a:prstGeom prst="rect">
            <a:avLst/>
          </a:prstGeom>
        </p:spPr>
        <p:txBody>
          <a:bodyPr lIns="121882" tIns="60940" rIns="121882" bIns="60940"/>
          <a:lstStyle>
            <a:lvl1pPr marL="0" indent="0">
              <a:buFont typeface="Arial" panose="020B0604020202020204" pitchFamily="34" charset="0"/>
              <a:buNone/>
              <a:defRPr sz="2400" baseline="0">
                <a:solidFill>
                  <a:schemeClr val="tx1"/>
                </a:solidFill>
                <a:latin typeface="+mj-lt"/>
              </a:defRPr>
            </a:lvl1pPr>
            <a:lvl2pPr marL="406325" indent="0">
              <a:buNone/>
              <a:defRPr/>
            </a:lvl2pPr>
            <a:lvl3pPr marL="569806" indent="0">
              <a:buNone/>
              <a:defRPr/>
            </a:lvl3pPr>
            <a:lvl4pPr marL="688844" indent="0">
              <a:buNone/>
              <a:defRPr/>
            </a:lvl4pPr>
            <a:lvl5pPr marL="801535" indent="0">
              <a:buNone/>
              <a:defRPr/>
            </a:lvl5pPr>
          </a:lstStyle>
          <a:p>
            <a:pPr lvl="0"/>
            <a:r>
              <a:rPr lang="en-GB" dirty="0" smtClean="0"/>
              <a:t>Subhead goes here</a:t>
            </a:r>
            <a:endParaRPr lang="en-GB" dirty="0"/>
          </a:p>
        </p:txBody>
      </p:sp>
      <p:cxnSp>
        <p:nvCxnSpPr>
          <p:cNvPr id="27" name="Straight Connector 26"/>
          <p:cNvCxnSpPr/>
          <p:nvPr userDrawn="1"/>
        </p:nvCxnSpPr>
        <p:spPr>
          <a:xfrm>
            <a:off x="0" y="6743700"/>
            <a:ext cx="12192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380231" y="410501"/>
            <a:ext cx="1150319" cy="613107"/>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1217416"/>
              <a:endParaRPr lang="en-US" sz="2400">
                <a:solidFill>
                  <a:srgbClr val="FFFFFF"/>
                </a:solidFill>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1217416"/>
              <a:endParaRPr lang="en-US" sz="2400">
                <a:solidFill>
                  <a:srgbClr val="FFFFFF"/>
                </a:solidFill>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1217416"/>
              <a:endParaRPr lang="en-US" sz="2400">
                <a:solidFill>
                  <a:srgbClr val="FFFFFF"/>
                </a:solidFill>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1217416"/>
              <a:endParaRPr lang="en-US" sz="2400">
                <a:solidFill>
                  <a:srgbClr val="FFFFFF"/>
                </a:solidFill>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1217416"/>
              <a:endParaRPr lang="en-US" sz="2400">
                <a:solidFill>
                  <a:srgbClr val="FFFFFF"/>
                </a:solidFill>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1217416"/>
              <a:endParaRPr lang="en-US" sz="2400">
                <a:solidFill>
                  <a:srgbClr val="FFFFFF"/>
                </a:solidFill>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1217416"/>
              <a:endParaRPr lang="en-US" sz="2400">
                <a:solidFill>
                  <a:srgbClr val="FFFFFF"/>
                </a:solidFill>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1217416"/>
              <a:endParaRPr lang="en-US" sz="2400">
                <a:solidFill>
                  <a:srgbClr val="FFFFFF"/>
                </a:solidFill>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1217416"/>
              <a:endParaRPr lang="en-US" sz="2400">
                <a:solidFill>
                  <a:srgbClr val="FFFFFF"/>
                </a:solidFill>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1217416"/>
              <a:endParaRPr lang="en-US" sz="2400">
                <a:solidFill>
                  <a:srgbClr val="FFFFFF"/>
                </a:solidFill>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1217416"/>
              <a:endParaRPr lang="en-US" sz="2400">
                <a:solidFill>
                  <a:srgbClr val="FFFFFF"/>
                </a:solidFill>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1217416"/>
              <a:endParaRPr lang="en-US" sz="2400">
                <a:solidFill>
                  <a:srgbClr val="FFFFFF"/>
                </a:solidFill>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1217416"/>
              <a:endParaRPr lang="en-US" sz="2400">
                <a:solidFill>
                  <a:srgbClr val="FFFFFF"/>
                </a:solidFill>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1217416"/>
              <a:endParaRPr lang="en-US" sz="2400">
                <a:solidFill>
                  <a:srgbClr val="FFFFFF"/>
                </a:solidFill>
              </a:endParaRPr>
            </a:p>
          </p:txBody>
        </p:sp>
      </p:grpSp>
    </p:spTree>
    <p:extLst>
      <p:ext uri="{BB962C8B-B14F-4D97-AF65-F5344CB8AC3E}">
        <p14:creationId xmlns:p14="http://schemas.microsoft.com/office/powerpoint/2010/main" val="1172883589"/>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68661" y="4279407"/>
            <a:ext cx="6246489" cy="384175"/>
          </a:xfrm>
          <a:prstGeom prst="rect">
            <a:avLst/>
          </a:prstGeom>
        </p:spPr>
        <p:txBody>
          <a:bodyPr vert="horz" lIns="91426" tIns="45718" rIns="91426" bIns="45718" rtlCol="0">
            <a:noAutofit/>
          </a:bodyPr>
          <a:lstStyle>
            <a:lvl1pPr marL="0" indent="0" algn="l" defTabSz="914226" rtl="0" eaLnBrk="1" latinLnBrk="0" hangingPunct="1">
              <a:lnSpc>
                <a:spcPct val="95000"/>
              </a:lnSpc>
              <a:spcBef>
                <a:spcPts val="1440"/>
              </a:spcBef>
              <a:buClr>
                <a:srgbClr val="92D050"/>
              </a:buClr>
              <a:buSzPct val="90000"/>
              <a:buFont typeface="Arial" pitchFamily="34" charset="0"/>
              <a:buNone/>
              <a:tabLst/>
              <a:defRPr lang="en-US" sz="2400" kern="1200" dirty="0">
                <a:solidFill>
                  <a:schemeClr val="tx2"/>
                </a:solidFill>
                <a:latin typeface="+mj-lt"/>
                <a:ea typeface="+mn-ea"/>
                <a:cs typeface="+mn-cs"/>
              </a:defRPr>
            </a:lvl1pPr>
            <a:lvl2pPr marL="457107" indent="0" algn="ctr">
              <a:buNone/>
              <a:defRPr>
                <a:solidFill>
                  <a:schemeClr val="tx1">
                    <a:tint val="75000"/>
                  </a:schemeClr>
                </a:solidFill>
              </a:defRPr>
            </a:lvl2pPr>
            <a:lvl3pPr marL="914226" indent="0" algn="ctr">
              <a:buNone/>
              <a:defRPr>
                <a:solidFill>
                  <a:schemeClr val="tx1">
                    <a:tint val="75000"/>
                  </a:schemeClr>
                </a:solidFill>
              </a:defRPr>
            </a:lvl3pPr>
            <a:lvl4pPr marL="1371340" indent="0" algn="ctr">
              <a:buNone/>
              <a:defRPr>
                <a:solidFill>
                  <a:schemeClr val="tx1">
                    <a:tint val="75000"/>
                  </a:schemeClr>
                </a:solidFill>
              </a:defRPr>
            </a:lvl4pPr>
            <a:lvl5pPr marL="1828456" indent="0" algn="ctr">
              <a:buNone/>
              <a:defRPr>
                <a:solidFill>
                  <a:schemeClr val="tx1">
                    <a:tint val="75000"/>
                  </a:schemeClr>
                </a:solidFill>
              </a:defRPr>
            </a:lvl5pPr>
            <a:lvl6pPr marL="2285566" indent="0" algn="ctr">
              <a:buNone/>
              <a:defRPr>
                <a:solidFill>
                  <a:schemeClr val="tx1">
                    <a:tint val="75000"/>
                  </a:schemeClr>
                </a:solidFill>
              </a:defRPr>
            </a:lvl6pPr>
            <a:lvl7pPr marL="2742674" indent="0" algn="ctr">
              <a:buNone/>
              <a:defRPr>
                <a:solidFill>
                  <a:schemeClr val="tx1">
                    <a:tint val="75000"/>
                  </a:schemeClr>
                </a:solidFill>
              </a:defRPr>
            </a:lvl7pPr>
            <a:lvl8pPr marL="3199787" indent="0" algn="ctr">
              <a:buNone/>
              <a:defRPr>
                <a:solidFill>
                  <a:schemeClr val="tx1">
                    <a:tint val="75000"/>
                  </a:schemeClr>
                </a:solidFill>
              </a:defRPr>
            </a:lvl8pPr>
            <a:lvl9pPr marL="3656899" indent="0" algn="ctr">
              <a:buNone/>
              <a:defRPr>
                <a:solidFill>
                  <a:schemeClr val="tx1">
                    <a:tint val="75000"/>
                  </a:schemeClr>
                </a:solidFill>
              </a:defRPr>
            </a:lvl9pPr>
          </a:lstStyle>
          <a:p>
            <a:pPr marL="0" lvl="0" indent="0" algn="l" defTabSz="914226"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sp>
        <p:nvSpPr>
          <p:cNvPr id="27" name="Rectangle 3"/>
          <p:cNvSpPr>
            <a:spLocks noChangeArrowheads="1"/>
          </p:cNvSpPr>
          <p:nvPr/>
        </p:nvSpPr>
        <p:spPr bwMode="white">
          <a:xfrm>
            <a:off x="0" y="1"/>
            <a:ext cx="12192000" cy="177800"/>
          </a:xfrm>
          <a:prstGeom prst="rect">
            <a:avLst/>
          </a:prstGeom>
          <a:solidFill>
            <a:schemeClr val="bg2"/>
          </a:solidFill>
          <a:ln w="25400" algn="ctr">
            <a:noFill/>
            <a:miter lim="800000"/>
            <a:headEnd/>
            <a:tailEnd/>
          </a:ln>
          <a:effectLst/>
        </p:spPr>
        <p:txBody>
          <a:bodyPr wrap="none" lIns="91426" tIns="45718" rIns="91426" bIns="45718" anchor="ctr"/>
          <a:lstStyle/>
          <a:p>
            <a:pPr defTabSz="1217416"/>
            <a:endParaRPr lang="en-US" sz="2400">
              <a:solidFill>
                <a:srgbClr val="000000"/>
              </a:solidFill>
            </a:endParaRPr>
          </a:p>
        </p:txBody>
      </p:sp>
      <p:sp>
        <p:nvSpPr>
          <p:cNvPr id="2" name="Title 1"/>
          <p:cNvSpPr>
            <a:spLocks noGrp="1"/>
          </p:cNvSpPr>
          <p:nvPr>
            <p:ph type="ctrTitle" hasCustomPrompt="1"/>
          </p:nvPr>
        </p:nvSpPr>
        <p:spPr>
          <a:xfrm>
            <a:off x="331746" y="3282704"/>
            <a:ext cx="6283409" cy="1022351"/>
          </a:xfrm>
        </p:spPr>
        <p:txBody>
          <a:bodyPr vert="horz" lIns="82281" tIns="45718" rIns="82281" bIns="45718" rtlCol="0" anchor="b" anchorCtr="0">
            <a:noAutofit/>
          </a:bodyPr>
          <a:lstStyle>
            <a:lvl1pPr marL="0" indent="0" algn="l" defTabSz="914226" rtl="0" eaLnBrk="1" latinLnBrk="0" hangingPunct="1">
              <a:lnSpc>
                <a:spcPct val="80000"/>
              </a:lnSpc>
              <a:spcBef>
                <a:spcPct val="0"/>
              </a:spcBef>
              <a:buClr>
                <a:schemeClr val="tx1"/>
              </a:buClr>
              <a:buFont typeface="Ciscolight" pitchFamily="2" charset="0"/>
              <a:buNone/>
              <a:defRPr lang="en-US" sz="6000" b="0" kern="1200" spc="0" baseline="0" dirty="0">
                <a:gradFill>
                  <a:gsLst>
                    <a:gs pos="0">
                      <a:schemeClr val="accent1"/>
                    </a:gs>
                    <a:gs pos="77000">
                      <a:srgbClr val="01BBBB"/>
                    </a:gs>
                    <a:gs pos="100000">
                      <a:schemeClr val="accent6"/>
                    </a:gs>
                  </a:gsLst>
                  <a:lin ang="1200000" scaled="0"/>
                </a:gradFill>
                <a:latin typeface="+mj-lt"/>
                <a:ea typeface="+mj-ea"/>
                <a:cs typeface="+mj-cs"/>
              </a:defRPr>
            </a:lvl1pPr>
          </a:lstStyle>
          <a:p>
            <a:r>
              <a:rPr lang="en-US" dirty="0" smtClean="0"/>
              <a:t>Demo Title</a:t>
            </a:r>
            <a:endParaRPr lang="en-US" dirty="0"/>
          </a:p>
        </p:txBody>
      </p:sp>
      <p:sp>
        <p:nvSpPr>
          <p:cNvPr id="49" name="Rectangle 3"/>
          <p:cNvSpPr>
            <a:spLocks noChangeArrowheads="1"/>
          </p:cNvSpPr>
          <p:nvPr/>
        </p:nvSpPr>
        <p:spPr bwMode="hidden">
          <a:xfrm>
            <a:off x="0" y="1"/>
            <a:ext cx="12192000" cy="177800"/>
          </a:xfrm>
          <a:prstGeom prst="rect">
            <a:avLst/>
          </a:prstGeom>
          <a:solidFill>
            <a:schemeClr val="bg2"/>
          </a:solidFill>
          <a:ln w="25400" algn="ctr">
            <a:noFill/>
            <a:miter lim="800000"/>
            <a:headEnd/>
            <a:tailEnd/>
          </a:ln>
          <a:effectLst/>
        </p:spPr>
        <p:txBody>
          <a:bodyPr wrap="none" lIns="91426" tIns="45718" rIns="91426" bIns="45718" anchor="ctr"/>
          <a:lstStyle/>
          <a:p>
            <a:pPr defTabSz="1217416"/>
            <a:endParaRPr lang="en-US" sz="2400">
              <a:solidFill>
                <a:srgbClr val="000000"/>
              </a:solidFill>
            </a:endParaRPr>
          </a:p>
        </p:txBody>
      </p:sp>
      <p:sp>
        <p:nvSpPr>
          <p:cNvPr id="31" name="Picture Placeholder 30"/>
          <p:cNvSpPr>
            <a:spLocks noGrp="1"/>
          </p:cNvSpPr>
          <p:nvPr>
            <p:ph type="pic" sz="quarter" idx="10" hasCustomPrompt="1"/>
          </p:nvPr>
        </p:nvSpPr>
        <p:spPr>
          <a:xfrm>
            <a:off x="7387171" y="1917709"/>
            <a:ext cx="3568700" cy="2889251"/>
          </a:xfrm>
          <a:prstGeom prst="rect">
            <a:avLst/>
          </a:prstGeom>
        </p:spPr>
        <p:txBody>
          <a:bodyPr lIns="121882" tIns="60940" rIns="121882" bIns="60940" anchor="ctr" anchorCtr="1"/>
          <a:lstStyle>
            <a:lvl1pPr marL="0" indent="0" algn="ctr">
              <a:buNone/>
              <a:defRPr>
                <a:solidFill>
                  <a:schemeClr val="tx2"/>
                </a:solidFill>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518712901"/>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P spid="2" grpId="0"/>
      <p:bldP spid="31"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_A">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1067598" y="1374591"/>
            <a:ext cx="10063187" cy="3092092"/>
          </a:xfrm>
        </p:spPr>
        <p:txBody>
          <a:bodyPr anchor="ctr">
            <a:normAutofit/>
          </a:bodyPr>
          <a:lstStyle>
            <a:lvl1pPr marL="230104" indent="-230104">
              <a:lnSpc>
                <a:spcPct val="100000"/>
              </a:lnSpc>
              <a:buFontTx/>
              <a:buNone/>
              <a:defRPr sz="4400"/>
            </a:lvl1pPr>
            <a:lvl2pPr marL="457027" indent="0">
              <a:buFontTx/>
              <a:buNone/>
              <a:defRPr/>
            </a:lvl2pPr>
            <a:lvl3pPr marL="914061" indent="0">
              <a:buFontTx/>
              <a:buNone/>
              <a:defRPr/>
            </a:lvl3pPr>
            <a:lvl4pPr marL="1371090" indent="0">
              <a:buFontTx/>
              <a:buNone/>
              <a:defRPr/>
            </a:lvl4pPr>
            <a:lvl5pPr marL="1828122" indent="0">
              <a:buFontTx/>
              <a:buNone/>
              <a:defRPr/>
            </a:lvl5pPr>
          </a:lstStyle>
          <a:p>
            <a:pPr lvl="0"/>
            <a:r>
              <a:rPr lang="en-US" dirty="0" smtClean="0"/>
              <a:t>“Click to edit quote text.”</a:t>
            </a:r>
          </a:p>
        </p:txBody>
      </p:sp>
      <p:sp>
        <p:nvSpPr>
          <p:cNvPr id="7" name="Text Placeholder 6"/>
          <p:cNvSpPr>
            <a:spLocks noGrp="1"/>
          </p:cNvSpPr>
          <p:nvPr>
            <p:ph type="body" sz="quarter" idx="14" hasCustomPrompt="1"/>
          </p:nvPr>
        </p:nvSpPr>
        <p:spPr>
          <a:xfrm>
            <a:off x="1335698" y="4917155"/>
            <a:ext cx="9795091" cy="550863"/>
          </a:xfrm>
        </p:spPr>
        <p:txBody>
          <a:bodyPr/>
          <a:lstStyle>
            <a:lvl1pPr marL="0" indent="0">
              <a:buFontTx/>
              <a:buNone/>
              <a:defRPr>
                <a:solidFill>
                  <a:srgbClr val="00A4AB"/>
                </a:solidFill>
                <a:latin typeface="CiscoSans" panose="020B0503020201020303" pitchFamily="34" charset="0"/>
              </a:defRPr>
            </a:lvl1pPr>
            <a:lvl2pPr marL="457027" indent="0">
              <a:buFontTx/>
              <a:buNone/>
              <a:defRPr>
                <a:solidFill>
                  <a:srgbClr val="01929A"/>
                </a:solidFill>
                <a:latin typeface="CiscoSans" panose="020B0503020201020303" pitchFamily="34" charset="0"/>
              </a:defRPr>
            </a:lvl2pPr>
            <a:lvl3pPr marL="914061" indent="0">
              <a:buFontTx/>
              <a:buNone/>
              <a:defRPr>
                <a:solidFill>
                  <a:srgbClr val="01929A"/>
                </a:solidFill>
                <a:latin typeface="CiscoSans" panose="020B0503020201020303" pitchFamily="34" charset="0"/>
              </a:defRPr>
            </a:lvl3pPr>
            <a:lvl4pPr marL="1371090" indent="0">
              <a:buFontTx/>
              <a:buNone/>
              <a:defRPr>
                <a:solidFill>
                  <a:srgbClr val="01929A"/>
                </a:solidFill>
                <a:latin typeface="CiscoSans" panose="020B0503020201020303" pitchFamily="34" charset="0"/>
              </a:defRPr>
            </a:lvl4pPr>
            <a:lvl5pPr marL="1828122" indent="0">
              <a:buFontTx/>
              <a:buNone/>
              <a:defRPr>
                <a:solidFill>
                  <a:srgbClr val="01929A"/>
                </a:solidFill>
                <a:latin typeface="CiscoSans" panose="020B0503020201020303" pitchFamily="34" charset="0"/>
              </a:defRPr>
            </a:lvl5pPr>
          </a:lstStyle>
          <a:p>
            <a:pPr lvl="0"/>
            <a:r>
              <a:rPr lang="en-US" dirty="0" smtClean="0"/>
              <a:t>Click to edit Attribution</a:t>
            </a:r>
            <a:endParaRPr lang="en-US" dirty="0"/>
          </a:p>
        </p:txBody>
      </p:sp>
      <p:sp>
        <p:nvSpPr>
          <p:cNvPr id="8" name="Footer Placeholder 4"/>
          <p:cNvSpPr>
            <a:spLocks noGrp="1"/>
          </p:cNvSpPr>
          <p:nvPr>
            <p:ph type="ftr" sz="quarter" idx="3"/>
          </p:nvPr>
        </p:nvSpPr>
        <p:spPr>
          <a:xfrm>
            <a:off x="9034272" y="6613447"/>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290541448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27" name="Rectangle 3"/>
          <p:cNvSpPr>
            <a:spLocks noChangeArrowheads="1"/>
          </p:cNvSpPr>
          <p:nvPr userDrawn="1"/>
        </p:nvSpPr>
        <p:spPr bwMode="white">
          <a:xfrm>
            <a:off x="0" y="1"/>
            <a:ext cx="12192000" cy="177800"/>
          </a:xfrm>
          <a:prstGeom prst="rect">
            <a:avLst/>
          </a:prstGeom>
          <a:solidFill>
            <a:schemeClr val="bg2"/>
          </a:solidFill>
          <a:ln w="25400" algn="ctr">
            <a:noFill/>
            <a:miter lim="800000"/>
            <a:headEnd/>
            <a:tailEnd/>
          </a:ln>
          <a:effectLst/>
        </p:spPr>
        <p:txBody>
          <a:bodyPr wrap="none" lIns="91422" tIns="45714" rIns="91422" bIns="45714" anchor="ctr"/>
          <a:lstStyle/>
          <a:p>
            <a:pPr defTabSz="1217416"/>
            <a:endParaRPr lang="en-US" sz="2400">
              <a:solidFill>
                <a:srgbClr val="000000"/>
              </a:solidFill>
            </a:endParaRPr>
          </a:p>
        </p:txBody>
      </p:sp>
      <p:sp>
        <p:nvSpPr>
          <p:cNvPr id="47" name="Rectangle 3"/>
          <p:cNvSpPr>
            <a:spLocks noChangeArrowheads="1"/>
          </p:cNvSpPr>
          <p:nvPr userDrawn="1"/>
        </p:nvSpPr>
        <p:spPr bwMode="hidden">
          <a:xfrm>
            <a:off x="0" y="1"/>
            <a:ext cx="12192000" cy="177800"/>
          </a:xfrm>
          <a:prstGeom prst="rect">
            <a:avLst/>
          </a:prstGeom>
          <a:solidFill>
            <a:schemeClr val="bg2"/>
          </a:solidFill>
          <a:ln w="25400" algn="ctr">
            <a:noFill/>
            <a:miter lim="800000"/>
            <a:headEnd/>
            <a:tailEnd/>
          </a:ln>
          <a:effectLst/>
        </p:spPr>
        <p:txBody>
          <a:bodyPr wrap="none" lIns="91422" tIns="45714" rIns="91422" bIns="45714" anchor="ctr"/>
          <a:lstStyle/>
          <a:p>
            <a:pPr defTabSz="1217416"/>
            <a:endParaRPr lang="en-US" sz="2400">
              <a:solidFill>
                <a:srgbClr val="000000"/>
              </a:solidFill>
            </a:endParaRPr>
          </a:p>
        </p:txBody>
      </p:sp>
      <p:sp>
        <p:nvSpPr>
          <p:cNvPr id="5" name="Title 1"/>
          <p:cNvSpPr>
            <a:spLocks noGrp="1"/>
          </p:cNvSpPr>
          <p:nvPr>
            <p:ph type="ctrTitle" hasCustomPrompt="1"/>
          </p:nvPr>
        </p:nvSpPr>
        <p:spPr>
          <a:xfrm>
            <a:off x="327284" y="762109"/>
            <a:ext cx="11068957" cy="3426595"/>
          </a:xfrm>
          <a:prstGeom prst="rect">
            <a:avLst/>
          </a:prstGeom>
        </p:spPr>
        <p:txBody>
          <a:bodyPr anchor="b" anchorCtr="0">
            <a:noAutofit/>
          </a:bodyPr>
          <a:lstStyle>
            <a:lvl1pPr marL="0" indent="0" algn="l">
              <a:lnSpc>
                <a:spcPct val="90000"/>
              </a:lnSpc>
              <a:buFont typeface="Arial" panose="020B0604020202020204" pitchFamily="34" charset="0"/>
              <a:buNone/>
              <a:defRPr sz="6000" b="0" i="0" spc="0" baseline="0">
                <a:gradFill>
                  <a:gsLst>
                    <a:gs pos="0">
                      <a:schemeClr val="accent1"/>
                    </a:gs>
                    <a:gs pos="100000">
                      <a:srgbClr val="01BBBB"/>
                    </a:gs>
                  </a:gsLst>
                  <a:lin ang="1200000" scaled="0"/>
                </a:gradFill>
                <a:latin typeface="+mj-lt"/>
                <a:cs typeface="CiscoSans Thin"/>
              </a:defRPr>
            </a:lvl1pPr>
          </a:lstStyle>
          <a:p>
            <a:r>
              <a:rPr lang="en-US" dirty="0" smtClean="0"/>
              <a:t>Section Title Goes Here</a:t>
            </a:r>
            <a:endParaRPr lang="en-US" dirty="0"/>
          </a:p>
        </p:txBody>
      </p:sp>
    </p:spTree>
    <p:extLst>
      <p:ext uri="{BB962C8B-B14F-4D97-AF65-F5344CB8AC3E}">
        <p14:creationId xmlns:p14="http://schemas.microsoft.com/office/powerpoint/2010/main" val="1871217253"/>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45496" y="404088"/>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348673" y="1600214"/>
            <a:ext cx="11546635" cy="4525433"/>
          </a:xfrm>
          <a:prstGeom prst="rect">
            <a:avLst/>
          </a:prstGeom>
        </p:spPr>
        <p:txBody>
          <a:bodyPr lIns="121882" tIns="60940" rIns="121882" bIns="60940">
            <a:noAutofit/>
          </a:bodyPr>
          <a:lstStyle>
            <a:lvl1pPr marL="380880" marR="0" indent="-380880" algn="ctr" defTabSz="609403" rtl="0" eaLnBrk="1" fontAlgn="auto" latinLnBrk="0" hangingPunct="1">
              <a:lnSpc>
                <a:spcPct val="100000"/>
              </a:lnSpc>
              <a:spcBef>
                <a:spcPct val="20000"/>
              </a:spcBef>
              <a:spcAft>
                <a:spcPts val="0"/>
              </a:spcAft>
              <a:buClrTx/>
              <a:buSzTx/>
              <a:buFont typeface="Arial"/>
              <a:buNone/>
              <a:tabLst/>
              <a:defRPr sz="2700" b="0" i="0" baseline="0">
                <a:solidFill>
                  <a:schemeClr val="tx2"/>
                </a:solidFill>
                <a:latin typeface="+mn-lt"/>
                <a:cs typeface="CiscoSans ExtraLight"/>
              </a:defRPr>
            </a:lvl1pPr>
          </a:lstStyle>
          <a:p>
            <a:pPr marL="0" marR="0" lvl="0" indent="0" algn="l" defTabSz="609403"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Tree>
    <p:extLst>
      <p:ext uri="{BB962C8B-B14F-4D97-AF65-F5344CB8AC3E}">
        <p14:creationId xmlns:p14="http://schemas.microsoft.com/office/powerpoint/2010/main" val="3956805186"/>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2" name="Rectangle 1"/>
          <p:cNvSpPr/>
          <p:nvPr userDrawn="1"/>
        </p:nvSpPr>
        <p:spPr>
          <a:xfrm>
            <a:off x="0" y="1424519"/>
            <a:ext cx="12192000" cy="4940300"/>
          </a:xfrm>
          <a:prstGeom prst="rect">
            <a:avLst/>
          </a:prstGeom>
          <a:solidFill>
            <a:schemeClr val="bg1"/>
          </a:solidFill>
          <a:ln>
            <a:noFill/>
          </a:ln>
          <a:effectLst>
            <a:innerShdw blurRad="50800" dist="25400" dir="16200000">
              <a:prstClr val="black">
                <a:alpha val="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21882" tIns="60940" rIns="121882" bIns="60940" rtlCol="0" anchor="ctr"/>
          <a:lstStyle/>
          <a:p>
            <a:pPr algn="ctr" defTabSz="1217416"/>
            <a:endParaRPr lang="en-US" sz="2400" dirty="0" smtClean="0">
              <a:solidFill>
                <a:srgbClr val="FFFFFF"/>
              </a:solidFill>
            </a:endParaRPr>
          </a:p>
        </p:txBody>
      </p:sp>
      <p:sp>
        <p:nvSpPr>
          <p:cNvPr id="4" name="Text Placeholder 3"/>
          <p:cNvSpPr>
            <a:spLocks noGrp="1"/>
          </p:cNvSpPr>
          <p:nvPr>
            <p:ph type="body" sz="quarter" idx="10"/>
          </p:nvPr>
        </p:nvSpPr>
        <p:spPr>
          <a:xfrm>
            <a:off x="327275" y="1666621"/>
            <a:ext cx="11443668" cy="4354712"/>
          </a:xfrm>
          <a:prstGeom prst="rect">
            <a:avLst/>
          </a:prstGeom>
        </p:spPr>
        <p:txBody>
          <a:bodyPr lIns="121882" tIns="60940" rIns="121882" bIns="60940">
            <a:noAutofit/>
          </a:bodyPr>
          <a:lstStyle>
            <a:lvl1pPr marL="374532" indent="-298351">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77114" indent="-287771">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996630" indent="-228525">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214576" indent="-228525">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443099" indent="-224294">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hasCustomPrompt="1"/>
          </p:nvPr>
        </p:nvSpPr>
        <p:spPr>
          <a:xfrm>
            <a:off x="346322" y="404088"/>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227816831"/>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27275" y="1666621"/>
            <a:ext cx="11443668" cy="4354712"/>
          </a:xfrm>
          <a:prstGeom prst="rect">
            <a:avLst/>
          </a:prstGeom>
        </p:spPr>
        <p:txBody>
          <a:bodyPr lIns="121882" tIns="60940" rIns="121882" bIns="60940">
            <a:noAutofit/>
          </a:bodyPr>
          <a:lstStyle>
            <a:lvl1pPr marL="374532" indent="-298351">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77114" indent="-287771">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996630" indent="-228525">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214576" indent="-228525">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443099" indent="-224294">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ctrTitle" hasCustomPrompt="1"/>
          </p:nvPr>
        </p:nvSpPr>
        <p:spPr>
          <a:xfrm>
            <a:off x="346322" y="404088"/>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2831761678"/>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346322" y="404088"/>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Title Goes Here</a:t>
            </a:r>
            <a:endParaRPr lang="en-US" dirty="0"/>
          </a:p>
        </p:txBody>
      </p:sp>
      <p:sp>
        <p:nvSpPr>
          <p:cNvPr id="6" name="Text Placeholder 3"/>
          <p:cNvSpPr>
            <a:spLocks noGrp="1"/>
          </p:cNvSpPr>
          <p:nvPr>
            <p:ph type="body" sz="quarter" idx="10"/>
          </p:nvPr>
        </p:nvSpPr>
        <p:spPr>
          <a:xfrm>
            <a:off x="327284" y="1666621"/>
            <a:ext cx="5559509" cy="4354712"/>
          </a:xfrm>
          <a:prstGeom prst="rect">
            <a:avLst/>
          </a:prstGeom>
        </p:spPr>
        <p:txBody>
          <a:bodyPr lIns="121882" tIns="60940" rIns="121882" bIns="60940">
            <a:noAutofit/>
          </a:bodyPr>
          <a:lstStyle>
            <a:lvl1pPr marL="304699" indent="-228525">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09403" indent="-287771">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837930" indent="-228525">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066451" indent="-228525">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294978" indent="-228525">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3"/>
          <p:cNvSpPr>
            <a:spLocks noGrp="1"/>
          </p:cNvSpPr>
          <p:nvPr>
            <p:ph type="body" sz="quarter" idx="11"/>
          </p:nvPr>
        </p:nvSpPr>
        <p:spPr>
          <a:xfrm>
            <a:off x="6188000" y="1666621"/>
            <a:ext cx="5559509" cy="4354712"/>
          </a:xfrm>
          <a:prstGeom prst="rect">
            <a:avLst/>
          </a:prstGeom>
        </p:spPr>
        <p:txBody>
          <a:bodyPr lIns="121882" tIns="60940" rIns="121882" bIns="60940">
            <a:noAutofit/>
          </a:bodyPr>
          <a:lstStyle>
            <a:lvl1pPr marL="304699" indent="-228525">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09403" indent="-287771">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837930" indent="-228525">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066451" indent="-228525">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294978" indent="-228525">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76803348"/>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Bullet_Heavy Text">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346322" y="404088"/>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Title Goes Here</a:t>
            </a:r>
            <a:endParaRPr lang="en-US" dirty="0"/>
          </a:p>
        </p:txBody>
      </p:sp>
      <p:sp>
        <p:nvSpPr>
          <p:cNvPr id="9" name="Text Placeholder 3"/>
          <p:cNvSpPr>
            <a:spLocks noGrp="1"/>
          </p:cNvSpPr>
          <p:nvPr>
            <p:ph type="body" sz="quarter" idx="11" hasCustomPrompt="1"/>
          </p:nvPr>
        </p:nvSpPr>
        <p:spPr>
          <a:xfrm>
            <a:off x="327284" y="1666621"/>
            <a:ext cx="5559509" cy="4354712"/>
          </a:xfrm>
          <a:prstGeom prst="rect">
            <a:avLst/>
          </a:prstGeom>
        </p:spPr>
        <p:txBody>
          <a:bodyPr lIns="121882" tIns="60940" rIns="121882" bIns="60940">
            <a:noAutofit/>
          </a:bodyPr>
          <a:lstStyle>
            <a:lvl1pPr marL="311051" indent="-228525">
              <a:lnSpc>
                <a:spcPct val="95000"/>
              </a:lnSpc>
              <a:spcBef>
                <a:spcPts val="1480"/>
              </a:spcBef>
              <a:buClr>
                <a:schemeClr val="tx2"/>
              </a:buClr>
              <a:buSzPct val="80000"/>
              <a:buFont typeface="Wingdings" panose="05000000000000000000" pitchFamily="2" charset="2"/>
              <a:buChar char="§"/>
              <a:defRPr sz="1900" b="0" i="0">
                <a:solidFill>
                  <a:schemeClr val="tx2"/>
                </a:solidFill>
                <a:latin typeface="+mn-lt"/>
                <a:cs typeface="CiscoSans ExtraLight"/>
              </a:defRPr>
            </a:lvl1pPr>
            <a:lvl2pPr>
              <a:lnSpc>
                <a:spcPct val="95000"/>
              </a:lnSpc>
              <a:spcBef>
                <a:spcPts val="600"/>
              </a:spcBef>
              <a:buClrTx/>
              <a:defRPr b="0" i="0">
                <a:solidFill>
                  <a:schemeClr val="tx1"/>
                </a:solidFill>
                <a:latin typeface="+mn-lt"/>
                <a:cs typeface="CiscoSans ExtraLight"/>
              </a:defRPr>
            </a:lvl2pPr>
            <a:lvl3pPr marL="575812" indent="-228525">
              <a:buClr>
                <a:schemeClr val="tx2"/>
              </a:buClr>
              <a:buSzPct val="80000"/>
              <a:buFont typeface="Wingdings" panose="05000000000000000000" pitchFamily="2" charset="2"/>
              <a:buChar char="§"/>
              <a:defRPr sz="16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a:p>
            <a:endParaRPr lang="en-US" dirty="0" smtClean="0"/>
          </a:p>
        </p:txBody>
      </p:sp>
      <p:sp>
        <p:nvSpPr>
          <p:cNvPr id="10" name="Text Placeholder 3"/>
          <p:cNvSpPr>
            <a:spLocks noGrp="1"/>
          </p:cNvSpPr>
          <p:nvPr>
            <p:ph type="body" sz="quarter" idx="12" hasCustomPrompt="1"/>
          </p:nvPr>
        </p:nvSpPr>
        <p:spPr>
          <a:xfrm>
            <a:off x="6188000" y="1666621"/>
            <a:ext cx="5559509" cy="4354712"/>
          </a:xfrm>
          <a:prstGeom prst="rect">
            <a:avLst/>
          </a:prstGeom>
        </p:spPr>
        <p:txBody>
          <a:bodyPr lIns="121882" tIns="60940" rIns="121882" bIns="60940">
            <a:noAutofit/>
          </a:bodyPr>
          <a:lstStyle>
            <a:lvl1pPr marL="298351" indent="-228525">
              <a:lnSpc>
                <a:spcPct val="95000"/>
              </a:lnSpc>
              <a:spcBef>
                <a:spcPts val="1480"/>
              </a:spcBef>
              <a:buClr>
                <a:schemeClr val="tx2"/>
              </a:buClr>
              <a:buSzPct val="80000"/>
              <a:buFont typeface="Wingdings" panose="05000000000000000000" pitchFamily="2" charset="2"/>
              <a:buChar char="§"/>
              <a:defRPr sz="1900" b="0" i="0">
                <a:solidFill>
                  <a:schemeClr val="tx2"/>
                </a:solidFill>
                <a:latin typeface="+mn-lt"/>
                <a:cs typeface="CiscoSans ExtraLight"/>
              </a:defRPr>
            </a:lvl1pPr>
            <a:lvl2pPr>
              <a:lnSpc>
                <a:spcPct val="95000"/>
              </a:lnSpc>
              <a:spcBef>
                <a:spcPts val="600"/>
              </a:spcBef>
              <a:buClrTx/>
              <a:defRPr b="0" i="0">
                <a:solidFill>
                  <a:schemeClr val="tx1"/>
                </a:solidFill>
                <a:latin typeface="+mn-lt"/>
                <a:cs typeface="CiscoSans ExtraLight"/>
              </a:defRPr>
            </a:lvl2pPr>
            <a:lvl3pPr marL="575812" indent="-228525">
              <a:buClr>
                <a:schemeClr val="tx2"/>
              </a:buClr>
              <a:buSzPct val="80000"/>
              <a:buFont typeface="Wingdings" panose="05000000000000000000" pitchFamily="2" charset="2"/>
              <a:buChar char="§"/>
              <a:defRPr sz="16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p:txBody>
      </p:sp>
    </p:spTree>
    <p:extLst>
      <p:ext uri="{BB962C8B-B14F-4D97-AF65-F5344CB8AC3E}">
        <p14:creationId xmlns:p14="http://schemas.microsoft.com/office/powerpoint/2010/main" val="1330943153"/>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10" name="Rounded Rectangle 9"/>
          <p:cNvSpPr/>
          <p:nvPr userDrawn="1"/>
        </p:nvSpPr>
        <p:spPr>
          <a:xfrm>
            <a:off x="6857480" y="1639744"/>
            <a:ext cx="4830949" cy="4408475"/>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82" tIns="60940" rIns="121882" bIns="60940" rtlCol="0" anchor="ctr"/>
          <a:lstStyle/>
          <a:p>
            <a:pPr algn="ctr" defTabSz="1217416"/>
            <a:endParaRPr lang="en-US" sz="2400">
              <a:solidFill>
                <a:srgbClr val="FFFFFF"/>
              </a:solidFill>
            </a:endParaRPr>
          </a:p>
        </p:txBody>
      </p:sp>
      <p:sp>
        <p:nvSpPr>
          <p:cNvPr id="12" name="Text Placeholder 11"/>
          <p:cNvSpPr>
            <a:spLocks noGrp="1"/>
          </p:cNvSpPr>
          <p:nvPr>
            <p:ph type="body" sz="quarter" idx="11" hasCustomPrompt="1"/>
          </p:nvPr>
        </p:nvSpPr>
        <p:spPr>
          <a:xfrm>
            <a:off x="6961632" y="1747698"/>
            <a:ext cx="4315968" cy="2440001"/>
          </a:xfrm>
          <a:prstGeom prst="rect">
            <a:avLst/>
          </a:prstGeom>
        </p:spPr>
        <p:txBody>
          <a:bodyPr lIns="121882" tIns="60940" rIns="121882" bIns="60940">
            <a:noAutofit/>
          </a:bodyPr>
          <a:lstStyle>
            <a:lvl1pPr marL="114273" indent="-114273" algn="l" defTabSz="914189" rtl="0" eaLnBrk="1" latinLnBrk="0" hangingPunct="1">
              <a:lnSpc>
                <a:spcPct val="90000"/>
              </a:lnSpc>
              <a:spcBef>
                <a:spcPts val="0"/>
              </a:spcBef>
              <a:buNone/>
              <a:defRPr lang="en-US" sz="2000" kern="1200" dirty="0" smtClean="0">
                <a:gradFill>
                  <a:gsLst>
                    <a:gs pos="0">
                      <a:srgbClr val="272749"/>
                    </a:gs>
                    <a:gs pos="27000">
                      <a:srgbClr val="272749"/>
                    </a:gs>
                    <a:gs pos="100000">
                      <a:srgbClr val="B8E1D0"/>
                    </a:gs>
                    <a:gs pos="83000">
                      <a:srgbClr val="39BBB9"/>
                    </a:gs>
                  </a:gsLst>
                  <a:lin ang="3600000" scaled="0"/>
                </a:gradFill>
                <a:latin typeface="+mn-lt"/>
                <a:ea typeface="+mn-ea"/>
                <a:cs typeface="CiscoSans ExtraLight"/>
              </a:defRPr>
            </a:lvl1pPr>
            <a:lvl2pPr marL="114273" indent="-114273" algn="l" defTabSz="914189" rtl="0" eaLnBrk="1" latinLnBrk="0" hangingPunct="1">
              <a:defRPr lang="en-US" sz="2000" kern="1200" dirty="0" smtClean="0">
                <a:solidFill>
                  <a:schemeClr val="accent2"/>
                </a:solidFill>
                <a:latin typeface="Ciscolight" pitchFamily="2" charset="0"/>
                <a:ea typeface="+mn-ea"/>
                <a:cs typeface="+mn-cs"/>
              </a:defRPr>
            </a:lvl2pPr>
            <a:lvl3pPr marL="114273" indent="-114273" algn="l" defTabSz="914189" rtl="0" eaLnBrk="1" latinLnBrk="0" hangingPunct="1">
              <a:defRPr lang="en-US" sz="2000" kern="1200" dirty="0" smtClean="0">
                <a:solidFill>
                  <a:schemeClr val="accent2"/>
                </a:solidFill>
                <a:latin typeface="Ciscolight" pitchFamily="2" charset="0"/>
                <a:ea typeface="+mn-ea"/>
                <a:cs typeface="+mn-cs"/>
              </a:defRPr>
            </a:lvl3pPr>
            <a:lvl4pPr marL="114273" indent="-114273" algn="l" defTabSz="914189" rtl="0" eaLnBrk="1" latinLnBrk="0" hangingPunct="1">
              <a:defRPr lang="en-US" sz="2000" kern="1200" dirty="0" smtClean="0">
                <a:solidFill>
                  <a:schemeClr val="accent2"/>
                </a:solidFill>
                <a:latin typeface="Ciscolight" pitchFamily="2" charset="0"/>
                <a:ea typeface="+mn-ea"/>
                <a:cs typeface="+mn-cs"/>
              </a:defRPr>
            </a:lvl4pPr>
            <a:lvl5pPr marL="114273" indent="-114273" algn="l" defTabSz="914189"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pull quote.”</a:t>
            </a:r>
          </a:p>
        </p:txBody>
      </p:sp>
      <p:sp>
        <p:nvSpPr>
          <p:cNvPr id="19" name="Text Placeholder 18"/>
          <p:cNvSpPr>
            <a:spLocks noGrp="1"/>
          </p:cNvSpPr>
          <p:nvPr>
            <p:ph type="body" sz="quarter" idx="14" hasCustomPrompt="1"/>
          </p:nvPr>
        </p:nvSpPr>
        <p:spPr>
          <a:xfrm>
            <a:off x="7066410" y="4736592"/>
            <a:ext cx="4434761" cy="338328"/>
          </a:xfrm>
          <a:prstGeom prst="rect">
            <a:avLst/>
          </a:prstGeom>
        </p:spPr>
        <p:txBody>
          <a:bodyPr lIns="121882" tIns="60940" rIns="121882" bIns="60940">
            <a:noAutofit/>
          </a:bodyPr>
          <a:lstStyle>
            <a:lvl1pPr marL="0" indent="0">
              <a:buClr>
                <a:schemeClr val="tx2"/>
              </a:buClr>
              <a:buFontTx/>
              <a:buNone/>
              <a:defRPr sz="1600">
                <a:solidFill>
                  <a:schemeClr val="tx2"/>
                </a:solidFill>
                <a:latin typeface="+mn-lt"/>
                <a:cs typeface="CiscoSans ExtraLight"/>
              </a:defRPr>
            </a:lvl1pPr>
          </a:lstStyle>
          <a:p>
            <a:pPr lvl="0"/>
            <a:r>
              <a:rPr lang="en-US" dirty="0" smtClean="0"/>
              <a:t>Source Name</a:t>
            </a:r>
            <a:endParaRPr lang="en-US" dirty="0"/>
          </a:p>
        </p:txBody>
      </p:sp>
      <p:sp>
        <p:nvSpPr>
          <p:cNvPr id="14" name="Title 1"/>
          <p:cNvSpPr>
            <a:spLocks noGrp="1"/>
          </p:cNvSpPr>
          <p:nvPr>
            <p:ph type="ctrTitle" hasCustomPrompt="1"/>
          </p:nvPr>
        </p:nvSpPr>
        <p:spPr>
          <a:xfrm>
            <a:off x="346322" y="403228"/>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Pull Quote Style</a:t>
            </a:r>
            <a:endParaRPr lang="en-US" dirty="0"/>
          </a:p>
        </p:txBody>
      </p:sp>
      <p:sp>
        <p:nvSpPr>
          <p:cNvPr id="7" name="Text Placeholder 3"/>
          <p:cNvSpPr>
            <a:spLocks noGrp="1"/>
          </p:cNvSpPr>
          <p:nvPr>
            <p:ph type="body" sz="quarter" idx="15" hasCustomPrompt="1"/>
          </p:nvPr>
        </p:nvSpPr>
        <p:spPr>
          <a:xfrm>
            <a:off x="327284" y="1666621"/>
            <a:ext cx="5559509" cy="4354712"/>
          </a:xfrm>
          <a:prstGeom prst="rect">
            <a:avLst/>
          </a:prstGeom>
        </p:spPr>
        <p:txBody>
          <a:bodyPr lIns="121882" tIns="60940" rIns="121882" bIns="60940">
            <a:noAutofit/>
          </a:bodyPr>
          <a:lstStyle>
            <a:lvl1pPr marL="311051" indent="-228525">
              <a:lnSpc>
                <a:spcPct val="95000"/>
              </a:lnSpc>
              <a:spcBef>
                <a:spcPts val="1480"/>
              </a:spcBef>
              <a:buClr>
                <a:schemeClr val="tx2"/>
              </a:buClr>
              <a:buSzPct val="80000"/>
              <a:buFont typeface="Wingdings" panose="05000000000000000000" pitchFamily="2" charset="2"/>
              <a:buChar char="§"/>
              <a:defRPr sz="2100" b="0" i="0">
                <a:solidFill>
                  <a:schemeClr val="tx2"/>
                </a:solidFill>
                <a:latin typeface="+mn-lt"/>
                <a:cs typeface="CiscoSans ExtraLight"/>
              </a:defRPr>
            </a:lvl1pPr>
            <a:lvl2pPr marL="607287" indent="-253922">
              <a:lnSpc>
                <a:spcPct val="95000"/>
              </a:lnSpc>
              <a:spcBef>
                <a:spcPts val="600"/>
              </a:spcBef>
              <a:buClr>
                <a:schemeClr val="tx2"/>
              </a:buClr>
              <a:buSzPct val="80000"/>
              <a:buFont typeface="Wingdings" panose="05000000000000000000" pitchFamily="2" charset="2"/>
              <a:buChar char="§"/>
              <a:defRPr sz="1900" b="0" i="0">
                <a:solidFill>
                  <a:schemeClr val="tx2"/>
                </a:solidFill>
                <a:latin typeface="+mn-lt"/>
                <a:cs typeface="CiscoSans ExtraLight"/>
              </a:defRPr>
            </a:lvl2pPr>
            <a:lvl3pPr>
              <a:buClrTx/>
              <a:defRPr b="0" i="0">
                <a:solidFill>
                  <a:schemeClr val="tx1"/>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a:t>
            </a:r>
            <a:br>
              <a:rPr lang="en-US" dirty="0" smtClean="0"/>
            </a:br>
            <a:r>
              <a:rPr lang="en-US" dirty="0" smtClean="0"/>
              <a:t>slide with a pull quote</a:t>
            </a:r>
          </a:p>
          <a:p>
            <a:pPr lvl="1"/>
            <a:r>
              <a:rPr lang="en-US" dirty="0" smtClean="0"/>
              <a:t>This is where all the second level </a:t>
            </a:r>
            <a:br>
              <a:rPr lang="en-US" dirty="0" smtClean="0"/>
            </a:br>
            <a:r>
              <a:rPr lang="en-US" dirty="0" smtClean="0"/>
              <a:t>information goes</a:t>
            </a:r>
          </a:p>
          <a:p>
            <a:pPr lvl="1"/>
            <a:r>
              <a:rPr lang="en-US" dirty="0" smtClean="0"/>
              <a:t>This is another bullet point</a:t>
            </a:r>
          </a:p>
          <a:p>
            <a:r>
              <a:rPr lang="en-US" dirty="0" smtClean="0"/>
              <a:t>First level bullets are 16 points</a:t>
            </a:r>
            <a:br>
              <a:rPr lang="en-US" dirty="0" smtClean="0"/>
            </a:br>
            <a:r>
              <a:rPr lang="en-US" dirty="0" smtClean="0"/>
              <a:t>and use a bullet point</a:t>
            </a:r>
          </a:p>
          <a:p>
            <a:pPr lvl="1"/>
            <a:r>
              <a:rPr lang="en-US" dirty="0" smtClean="0"/>
              <a:t>Second level bullets are 14 points in size</a:t>
            </a:r>
          </a:p>
          <a:p>
            <a:pPr lvl="1"/>
            <a:r>
              <a:rPr lang="en-US" dirty="0" smtClean="0"/>
              <a:t>It’s important to keep consistency </a:t>
            </a:r>
          </a:p>
        </p:txBody>
      </p:sp>
    </p:spTree>
    <p:extLst>
      <p:ext uri="{BB962C8B-B14F-4D97-AF65-F5344CB8AC3E}">
        <p14:creationId xmlns:p14="http://schemas.microsoft.com/office/powerpoint/2010/main" val="3001441349"/>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9"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9048" y="403341"/>
            <a:ext cx="5340096" cy="838200"/>
          </a:xfrm>
          <a:prstGeom prst="rect">
            <a:avLst/>
          </a:prstGeom>
        </p:spPr>
        <p:txBody>
          <a:bodyPr vert="horz" lIns="82277" tIns="45714" rIns="82277" bIns="45714" rtlCol="0" anchor="t" anchorCtr="0">
            <a:noAutofit/>
          </a:bodyPr>
          <a:lstStyle>
            <a:lvl1pPr algn="l" defTabSz="914189" rtl="0" eaLnBrk="1" latinLnBrk="0" hangingPunct="1">
              <a:lnSpc>
                <a:spcPct val="80000"/>
              </a:lnSpc>
              <a:spcBef>
                <a:spcPct val="0"/>
              </a:spcBef>
              <a:buNone/>
              <a:defRPr lang="en-US" sz="3300" b="0" i="0" kern="1200" spc="-100" baseline="0" dirty="0" smtClean="0">
                <a:solidFill>
                  <a:srgbClr val="00A2BF"/>
                </a:solidFill>
                <a:latin typeface="+mj-lt"/>
                <a:ea typeface="+mj-ea"/>
                <a:cs typeface="CiscoSans Thin"/>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335385" y="1600200"/>
            <a:ext cx="5340096" cy="4526280"/>
          </a:xfrm>
          <a:prstGeom prst="rect">
            <a:avLst/>
          </a:prstGeom>
        </p:spPr>
        <p:txBody>
          <a:bodyPr lIns="121882" tIns="60940" rIns="121882" bIns="60940">
            <a:noAutofit/>
          </a:bodyPr>
          <a:lstStyle>
            <a:lvl1pPr marL="0" indent="0">
              <a:buClr>
                <a:schemeClr val="tx2"/>
              </a:buClr>
              <a:buSzPct val="80000"/>
              <a:buFont typeface="Wingdings" panose="05000000000000000000" pitchFamily="2" charset="2"/>
              <a:buNone/>
              <a:defRPr sz="2100" b="0" i="0">
                <a:solidFill>
                  <a:schemeClr val="tx2"/>
                </a:solidFill>
                <a:latin typeface="+mn-lt"/>
                <a:cs typeface="CiscoSans ExtraLight"/>
              </a:defRPr>
            </a:lvl1pPr>
            <a:lvl2pPr marL="634855" indent="-228548">
              <a:buClr>
                <a:schemeClr val="tx2"/>
              </a:buClr>
              <a:buSzPct val="80000"/>
              <a:buFont typeface="Wingdings" panose="05000000000000000000" pitchFamily="2" charset="2"/>
              <a:buChar char="§"/>
              <a:tabLst/>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6425184" y="1600200"/>
            <a:ext cx="5340096" cy="4526280"/>
          </a:xfrm>
          <a:prstGeom prst="rect">
            <a:avLst/>
          </a:prstGeom>
        </p:spPr>
        <p:txBody>
          <a:bodyPr lIns="121882" tIns="60940" rIns="121882" bIns="60940">
            <a:noAutofit/>
          </a:bodyPr>
          <a:lstStyle>
            <a:lvl1pPr marL="0" indent="0">
              <a:buClr>
                <a:schemeClr val="tx2"/>
              </a:buClr>
              <a:buSzPct val="80000"/>
              <a:buFont typeface="Wingdings" panose="05000000000000000000" pitchFamily="2" charset="2"/>
              <a:buNone/>
              <a:defRPr sz="2100" b="0" i="0">
                <a:solidFill>
                  <a:schemeClr val="tx2"/>
                </a:solidFill>
                <a:latin typeface="+mn-lt"/>
                <a:cs typeface="CiscoSans ExtraLight"/>
              </a:defRPr>
            </a:lvl1pPr>
            <a:lvl2pPr marL="634855" indent="-228548">
              <a:buClr>
                <a:schemeClr val="tx2"/>
              </a:buClr>
              <a:buSzPct val="80000"/>
              <a:buFont typeface="Wingdings" panose="05000000000000000000" pitchFamily="2" charset="2"/>
              <a:buChar char="§"/>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6" name="Text Placeholder 15"/>
          <p:cNvSpPr>
            <a:spLocks noGrp="1"/>
          </p:cNvSpPr>
          <p:nvPr>
            <p:ph type="body" sz="quarter" idx="13" hasCustomPrompt="1"/>
          </p:nvPr>
        </p:nvSpPr>
        <p:spPr>
          <a:xfrm>
            <a:off x="6429905" y="403341"/>
            <a:ext cx="5340096" cy="841248"/>
          </a:xfrm>
          <a:prstGeom prst="rect">
            <a:avLst/>
          </a:prstGeom>
        </p:spPr>
        <p:txBody>
          <a:bodyPr lIns="121882" tIns="60940" rIns="121882" bIns="60940">
            <a:noAutofit/>
          </a:bodyPr>
          <a:lstStyle>
            <a:lvl1pPr marL="0" marR="0" indent="0" algn="l" defTabSz="914189" rtl="0" eaLnBrk="1" fontAlgn="auto" latinLnBrk="0" hangingPunct="1">
              <a:lnSpc>
                <a:spcPct val="80000"/>
              </a:lnSpc>
              <a:spcBef>
                <a:spcPct val="0"/>
              </a:spcBef>
              <a:spcAft>
                <a:spcPts val="0"/>
              </a:spcAft>
              <a:buClrTx/>
              <a:buSzTx/>
              <a:buFontTx/>
              <a:buNone/>
              <a:tabLst/>
              <a:defRPr lang="en-US" sz="3300" b="0" i="0" kern="1200" spc="-100" baseline="0" dirty="0">
                <a:solidFill>
                  <a:srgbClr val="00A2BF"/>
                </a:solidFill>
                <a:latin typeface="+mj-lt"/>
                <a:ea typeface="+mj-ea"/>
                <a:cs typeface="CiscoSans Thin"/>
              </a:defRPr>
            </a:lvl1pPr>
          </a:lstStyle>
          <a:p>
            <a:pPr marL="0" marR="0" lvl="0" indent="0" algn="l" defTabSz="914189"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cxnSp>
        <p:nvCxnSpPr>
          <p:cNvPr id="7" name="Straight Connector 6"/>
          <p:cNvCxnSpPr/>
          <p:nvPr userDrawn="1"/>
        </p:nvCxnSpPr>
        <p:spPr>
          <a:xfrm>
            <a:off x="6134100" y="812815"/>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1987229"/>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292688" y="100584"/>
            <a:ext cx="3557943" cy="1152144"/>
          </a:xfrm>
          <a:prstGeom prst="rect">
            <a:avLst/>
          </a:prstGeom>
        </p:spPr>
        <p:txBody>
          <a:bodyPr lIns="121882" tIns="60940" rIns="121882" bIns="60940" anchor="b" anchorCtr="0">
            <a:noAutofit/>
          </a:bodyPr>
          <a:lstStyle>
            <a:lvl1pPr marL="0" marR="0" indent="0" algn="l" defTabSz="914189"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00A2BF"/>
                </a:solidFill>
                <a:effectLst/>
                <a:uLnTx/>
                <a:uFillTx/>
                <a:latin typeface="+mj-lt"/>
                <a:ea typeface="+mj-ea"/>
                <a:cs typeface="CiscoSans Thin"/>
              </a:defRPr>
            </a:lvl1pPr>
          </a:lstStyle>
          <a:p>
            <a:pPr marL="0" marR="0" lvl="0" indent="0" algn="l" defTabSz="914189"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17"/>
          <p:cNvSpPr>
            <a:spLocks noGrp="1"/>
          </p:cNvSpPr>
          <p:nvPr>
            <p:ph type="body" sz="quarter" idx="19"/>
          </p:nvPr>
        </p:nvSpPr>
        <p:spPr>
          <a:xfrm>
            <a:off x="4344539" y="100584"/>
            <a:ext cx="3466479" cy="1152144"/>
          </a:xfrm>
          <a:prstGeom prst="rect">
            <a:avLst/>
          </a:prstGeom>
        </p:spPr>
        <p:txBody>
          <a:bodyPr lIns="121882" tIns="60940" rIns="121882" bIns="60940" anchor="b" anchorCtr="0">
            <a:noAutofit/>
          </a:bodyPr>
          <a:lstStyle>
            <a:lvl1pPr marL="0" marR="0" indent="0" algn="l" defTabSz="914189"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00A2BF"/>
                </a:solidFill>
                <a:effectLst/>
                <a:uLnTx/>
                <a:uFillTx/>
                <a:latin typeface="+mj-lt"/>
                <a:ea typeface="+mj-ea"/>
                <a:cs typeface="CiscoSans Thin"/>
              </a:defRPr>
            </a:lvl1pPr>
          </a:lstStyle>
          <a:p>
            <a:pPr marL="0" marR="0" lvl="0" indent="0" algn="l" defTabSz="914189"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3" name="Text Placeholder 17"/>
          <p:cNvSpPr>
            <a:spLocks noGrp="1"/>
          </p:cNvSpPr>
          <p:nvPr>
            <p:ph type="body" sz="quarter" idx="20"/>
          </p:nvPr>
        </p:nvSpPr>
        <p:spPr>
          <a:xfrm>
            <a:off x="8362937" y="100584"/>
            <a:ext cx="3512211" cy="1152144"/>
          </a:xfrm>
          <a:prstGeom prst="rect">
            <a:avLst/>
          </a:prstGeom>
        </p:spPr>
        <p:txBody>
          <a:bodyPr lIns="121882" tIns="60940" rIns="121882" bIns="60940" anchor="b" anchorCtr="0">
            <a:noAutofit/>
          </a:bodyPr>
          <a:lstStyle>
            <a:lvl1pPr marL="0" marR="0" indent="0" algn="l" defTabSz="914189"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00A2BF"/>
                </a:solidFill>
                <a:effectLst/>
                <a:uLnTx/>
                <a:uFillTx/>
                <a:latin typeface="+mj-lt"/>
                <a:ea typeface="+mj-ea"/>
                <a:cs typeface="CiscoSans Thin"/>
              </a:defRPr>
            </a:lvl1pPr>
          </a:lstStyle>
          <a:p>
            <a:pPr marL="0" marR="0" lvl="0" indent="0" algn="l" defTabSz="914189"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12" name="Text Placeholder 3"/>
          <p:cNvSpPr>
            <a:spLocks noGrp="1"/>
          </p:cNvSpPr>
          <p:nvPr>
            <p:ph type="body" sz="quarter" idx="10"/>
          </p:nvPr>
        </p:nvSpPr>
        <p:spPr>
          <a:xfrm>
            <a:off x="292688" y="1602098"/>
            <a:ext cx="3557943" cy="4448011"/>
          </a:xfrm>
          <a:prstGeom prst="rect">
            <a:avLst/>
          </a:prstGeom>
        </p:spPr>
        <p:txBody>
          <a:bodyPr lIns="121882" tIns="60940" rIns="121882" bIns="60940">
            <a:noAutofit/>
          </a:bodyPr>
          <a:lstStyle>
            <a:lvl1pPr marL="298351" indent="-228525">
              <a:lnSpc>
                <a:spcPct val="95000"/>
              </a:lnSpc>
              <a:spcBef>
                <a:spcPts val="1480"/>
              </a:spcBef>
              <a:buClr>
                <a:schemeClr val="tx2"/>
              </a:buClr>
              <a:buSzPct val="80000"/>
              <a:buFont typeface="Wingdings" panose="05000000000000000000" pitchFamily="2" charset="2"/>
              <a:buChar char="§"/>
              <a:defRPr sz="2100">
                <a:solidFill>
                  <a:schemeClr val="tx2"/>
                </a:solidFill>
                <a:latin typeface="+mn-lt"/>
                <a:cs typeface="CiscoSans ExtraLight"/>
              </a:defRPr>
            </a:lvl1pPr>
            <a:lvl2pPr marL="537460" indent="-253922">
              <a:lnSpc>
                <a:spcPct val="95000"/>
              </a:lnSpc>
              <a:spcBef>
                <a:spcPts val="600"/>
              </a:spcBef>
              <a:buClr>
                <a:schemeClr val="tx2"/>
              </a:buClr>
              <a:buSzPct val="80000"/>
              <a:buFont typeface="Wingdings" panose="05000000000000000000" pitchFamily="2" charset="2"/>
              <a:buChar char="§"/>
              <a:defRPr sz="1900">
                <a:solidFill>
                  <a:schemeClr val="tx2"/>
                </a:solidFill>
                <a:latin typeface="+mn-lt"/>
                <a:cs typeface="CiscoSans ExtraLight"/>
              </a:defRPr>
            </a:lvl2pPr>
            <a:lvl3pPr marL="759638" indent="-222176">
              <a:buClr>
                <a:schemeClr val="tx2"/>
              </a:buClr>
              <a:buSzPct val="80000"/>
              <a:buFont typeface="Wingdings" panose="05000000000000000000" pitchFamily="2" charset="2"/>
              <a:buChar char="§"/>
              <a:defRPr sz="1600">
                <a:solidFill>
                  <a:schemeClr val="tx2"/>
                </a:solidFill>
                <a:latin typeface="+mn-lt"/>
                <a:cs typeface="CiscoSans ExtraLight"/>
              </a:defRPr>
            </a:lvl3pPr>
            <a:lvl4pPr marL="994518" indent="-228525">
              <a:buClr>
                <a:schemeClr val="tx2"/>
              </a:buClr>
              <a:buSzPct val="80000"/>
              <a:buFont typeface="Wingdings" panose="05000000000000000000" pitchFamily="2" charset="2"/>
              <a:buChar char="§"/>
              <a:defRPr sz="1300">
                <a:solidFill>
                  <a:schemeClr val="tx2"/>
                </a:solidFill>
                <a:latin typeface="+mn-lt"/>
                <a:cs typeface="CiscoSans ExtraLight"/>
              </a:defRPr>
            </a:lvl4pPr>
            <a:lvl5pPr marL="1223039" indent="-228525">
              <a:buClr>
                <a:schemeClr val="tx2"/>
              </a:buClr>
              <a:buSzPct val="80000"/>
              <a:buFont typeface="Wingdings" panose="05000000000000000000" pitchFamily="2" charset="2"/>
              <a:buChar char="§"/>
              <a:defRPr sz="1200">
                <a:solidFill>
                  <a:schemeClr val="tx2"/>
                </a:solidFill>
                <a:latin typeface="+mn-lt"/>
                <a:cs typeface="CiscoSans ExtraLight"/>
              </a:defRPr>
            </a:lvl5pPr>
            <a:lvl6pPr marL="923072"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6" name="Text Placeholder 3"/>
          <p:cNvSpPr>
            <a:spLocks noGrp="1"/>
          </p:cNvSpPr>
          <p:nvPr>
            <p:ph type="body" sz="quarter" idx="21"/>
          </p:nvPr>
        </p:nvSpPr>
        <p:spPr>
          <a:xfrm>
            <a:off x="8362937" y="1578605"/>
            <a:ext cx="3512211" cy="4448011"/>
          </a:xfrm>
          <a:prstGeom prst="rect">
            <a:avLst/>
          </a:prstGeom>
        </p:spPr>
        <p:txBody>
          <a:bodyPr lIns="121882" tIns="60940" rIns="121882" bIns="60940">
            <a:noAutofit/>
          </a:bodyPr>
          <a:lstStyle>
            <a:lvl1pPr marL="228557" indent="-228557">
              <a:lnSpc>
                <a:spcPct val="95000"/>
              </a:lnSpc>
              <a:spcBef>
                <a:spcPts val="1480"/>
              </a:spcBef>
              <a:buClr>
                <a:schemeClr val="tx2"/>
              </a:buClr>
              <a:buSzPct val="80000"/>
              <a:buFont typeface="Wingdings" panose="05000000000000000000" pitchFamily="2" charset="2"/>
              <a:buChar char="§"/>
              <a:defRPr sz="2100">
                <a:solidFill>
                  <a:schemeClr val="tx2"/>
                </a:solidFill>
                <a:latin typeface="+mn-lt"/>
                <a:cs typeface="CiscoSans ExtraLight"/>
              </a:defRPr>
            </a:lvl1pPr>
            <a:lvl2pPr marL="479844" indent="-287907">
              <a:lnSpc>
                <a:spcPct val="95000"/>
              </a:lnSpc>
              <a:spcBef>
                <a:spcPts val="600"/>
              </a:spcBef>
              <a:buClr>
                <a:schemeClr val="tx2"/>
              </a:buClr>
              <a:buSzPct val="80000"/>
              <a:buFont typeface="Wingdings" panose="05000000000000000000" pitchFamily="2" charset="2"/>
              <a:buChar char="§"/>
              <a:defRPr sz="1900">
                <a:solidFill>
                  <a:schemeClr val="tx2"/>
                </a:solidFill>
                <a:latin typeface="+mn-lt"/>
                <a:cs typeface="CiscoSans ExtraLight"/>
              </a:defRPr>
            </a:lvl2pPr>
            <a:lvl3pPr marL="763872" indent="-228525">
              <a:buClr>
                <a:schemeClr val="tx2"/>
              </a:buClr>
              <a:buSzPct val="80000"/>
              <a:buFont typeface="Wingdings" panose="05000000000000000000" pitchFamily="2" charset="2"/>
              <a:buChar char="§"/>
              <a:defRPr sz="1600">
                <a:solidFill>
                  <a:schemeClr val="tx2"/>
                </a:solidFill>
                <a:latin typeface="+mn-lt"/>
                <a:cs typeface="CiscoSans ExtraLight"/>
              </a:defRPr>
            </a:lvl3pPr>
            <a:lvl4pPr marL="994518" indent="-228525">
              <a:buClr>
                <a:schemeClr val="tx2"/>
              </a:buClr>
              <a:buSzPct val="80000"/>
              <a:buFont typeface="Wingdings" panose="05000000000000000000" pitchFamily="2" charset="2"/>
              <a:buChar char="§"/>
              <a:defRPr sz="1300">
                <a:solidFill>
                  <a:schemeClr val="tx2"/>
                </a:solidFill>
                <a:latin typeface="+mn-lt"/>
                <a:cs typeface="CiscoSans ExtraLight"/>
              </a:defRPr>
            </a:lvl4pPr>
            <a:lvl5pPr marL="1223039" indent="-228525">
              <a:buClr>
                <a:schemeClr val="tx2"/>
              </a:buClr>
              <a:buSzPct val="80000"/>
              <a:buFont typeface="Wingdings" panose="05000000000000000000" pitchFamily="2" charset="2"/>
              <a:buChar char="§"/>
              <a:defRPr sz="1200">
                <a:solidFill>
                  <a:schemeClr val="tx2"/>
                </a:solidFill>
                <a:latin typeface="+mn-lt"/>
                <a:cs typeface="CiscoSans ExtraLight"/>
              </a:defRPr>
            </a:lvl5pPr>
            <a:lvl6pPr marL="923072"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7" name="Text Placeholder 3"/>
          <p:cNvSpPr>
            <a:spLocks noGrp="1"/>
          </p:cNvSpPr>
          <p:nvPr>
            <p:ph type="body" sz="quarter" idx="22"/>
          </p:nvPr>
        </p:nvSpPr>
        <p:spPr>
          <a:xfrm>
            <a:off x="4344539" y="1602098"/>
            <a:ext cx="3466479" cy="4448011"/>
          </a:xfrm>
          <a:prstGeom prst="rect">
            <a:avLst/>
          </a:prstGeom>
        </p:spPr>
        <p:txBody>
          <a:bodyPr lIns="121882" tIns="60940" rIns="121882" bIns="60940">
            <a:noAutofit/>
          </a:bodyPr>
          <a:lstStyle>
            <a:lvl1pPr marL="228557" indent="-228557">
              <a:lnSpc>
                <a:spcPct val="95000"/>
              </a:lnSpc>
              <a:spcBef>
                <a:spcPts val="1480"/>
              </a:spcBef>
              <a:buClr>
                <a:schemeClr val="tx2"/>
              </a:buClr>
              <a:buSzPct val="80000"/>
              <a:buFont typeface="Wingdings" panose="05000000000000000000" pitchFamily="2" charset="2"/>
              <a:buChar char="§"/>
              <a:defRPr sz="2100">
                <a:solidFill>
                  <a:schemeClr val="tx2"/>
                </a:solidFill>
                <a:latin typeface="+mn-lt"/>
                <a:cs typeface="CiscoSans ExtraLight"/>
              </a:defRPr>
            </a:lvl1pPr>
            <a:lvl2pPr marL="459167" indent="-234873">
              <a:lnSpc>
                <a:spcPct val="95000"/>
              </a:lnSpc>
              <a:spcBef>
                <a:spcPts val="600"/>
              </a:spcBef>
              <a:buClr>
                <a:schemeClr val="tx2"/>
              </a:buClr>
              <a:buSzPct val="80000"/>
              <a:buFont typeface="Wingdings" panose="05000000000000000000" pitchFamily="2" charset="2"/>
              <a:buChar char="§"/>
              <a:defRPr sz="1900">
                <a:solidFill>
                  <a:schemeClr val="tx2"/>
                </a:solidFill>
                <a:latin typeface="+mn-lt"/>
                <a:cs typeface="CiscoSans ExtraLight"/>
              </a:defRPr>
            </a:lvl2pPr>
            <a:lvl3pPr marL="685582" indent="-228525">
              <a:buClr>
                <a:schemeClr val="tx2"/>
              </a:buClr>
              <a:buSzPct val="80000"/>
              <a:buFont typeface="Wingdings" panose="05000000000000000000" pitchFamily="2" charset="2"/>
              <a:buChar char="§"/>
              <a:defRPr sz="1600">
                <a:solidFill>
                  <a:schemeClr val="tx2"/>
                </a:solidFill>
                <a:latin typeface="+mn-lt"/>
                <a:cs typeface="CiscoSans ExtraLight"/>
              </a:defRPr>
            </a:lvl3pPr>
            <a:lvl4pPr marL="916220" indent="-228525">
              <a:buClr>
                <a:schemeClr val="tx2"/>
              </a:buClr>
              <a:buSzPct val="80000"/>
              <a:buFont typeface="Wingdings" panose="05000000000000000000" pitchFamily="2" charset="2"/>
              <a:buChar char="§"/>
              <a:defRPr sz="1300">
                <a:solidFill>
                  <a:schemeClr val="tx2"/>
                </a:solidFill>
                <a:latin typeface="+mn-lt"/>
                <a:cs typeface="CiscoSans ExtraLight"/>
              </a:defRPr>
            </a:lvl4pPr>
            <a:lvl5pPr marL="1140514" indent="-224294">
              <a:buClr>
                <a:schemeClr val="tx2"/>
              </a:buClr>
              <a:buSzPct val="80000"/>
              <a:buFont typeface="Wingdings" panose="05000000000000000000" pitchFamily="2" charset="2"/>
              <a:buChar char="§"/>
              <a:defRPr sz="1200">
                <a:solidFill>
                  <a:schemeClr val="tx2"/>
                </a:solidFill>
                <a:latin typeface="+mn-lt"/>
                <a:cs typeface="CiscoSans ExtraLight"/>
              </a:defRPr>
            </a:lvl5pPr>
            <a:lvl6pPr marL="923072"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3" name="Straight Connector 2"/>
          <p:cNvCxnSpPr/>
          <p:nvPr userDrawn="1"/>
        </p:nvCxnSpPr>
        <p:spPr>
          <a:xfrm>
            <a:off x="4102100" y="812814"/>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8089900" y="812814"/>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9776358"/>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964384" y="5820195"/>
            <a:ext cx="9948333" cy="276999"/>
          </a:xfrm>
          <a:prstGeom prst="rect">
            <a:avLst/>
          </a:prstGeom>
        </p:spPr>
        <p:txBody>
          <a:bodyPr wrap="square" lIns="121882" tIns="60940" rIns="121882" bIns="60940" anchor="b" anchorCtr="0">
            <a:noAutofit/>
          </a:bodyPr>
          <a:lstStyle>
            <a:lvl1pPr marL="0" indent="0" algn="l" defTabSz="804677">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4" name="Title 1"/>
          <p:cNvSpPr>
            <a:spLocks noGrp="1"/>
          </p:cNvSpPr>
          <p:nvPr>
            <p:ph type="ctrTitle" hasCustomPrompt="1"/>
          </p:nvPr>
        </p:nvSpPr>
        <p:spPr>
          <a:xfrm>
            <a:off x="473129" y="1254295"/>
            <a:ext cx="10891027" cy="3838231"/>
          </a:xfrm>
          <a:prstGeom prst="rect">
            <a:avLst/>
          </a:prstGeom>
        </p:spPr>
        <p:txBody>
          <a:bodyPr>
            <a:noAutofit/>
          </a:bodyPr>
          <a:lstStyle>
            <a:lvl1pPr marL="533229" indent="-533229" algn="l">
              <a:lnSpc>
                <a:spcPct val="90000"/>
              </a:lnSpc>
              <a:defRPr sz="8000" b="0" i="1" spc="0" baseline="0">
                <a:solidFill>
                  <a:schemeClr val="tx2"/>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1021627149"/>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27275" y="1666621"/>
            <a:ext cx="11443668" cy="4354712"/>
          </a:xfrm>
          <a:prstGeom prst="rect">
            <a:avLst/>
          </a:prstGeom>
        </p:spPr>
        <p:txBody>
          <a:bodyPr lIns="121669" tIns="60836" rIns="121669" bIns="60836">
            <a:noAutofit/>
          </a:bodyPr>
          <a:lstStyle>
            <a:lvl1pPr marL="373795" indent="-297723">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75846" indent="-287147">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994730" indent="-228101">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212204" indent="-228101">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440255" indent="-223868">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hasCustomPrompt="1"/>
          </p:nvPr>
        </p:nvSpPr>
        <p:spPr>
          <a:xfrm>
            <a:off x="346322" y="404088"/>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96569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473129" y="1254295"/>
            <a:ext cx="10891027" cy="3838231"/>
          </a:xfrm>
          <a:prstGeom prst="rect">
            <a:avLst/>
          </a:prstGeom>
        </p:spPr>
        <p:txBody>
          <a:bodyPr>
            <a:noAutofit/>
          </a:bodyPr>
          <a:lstStyle>
            <a:lvl1pPr marL="537460" indent="-537460" algn="l">
              <a:lnSpc>
                <a:spcPct val="90000"/>
              </a:lnSpc>
              <a:defRPr sz="8000" b="0" i="1" spc="0" baseline="0">
                <a:gradFill flip="none" rotWithShape="1">
                  <a:gsLst>
                    <a:gs pos="0">
                      <a:srgbClr val="272749"/>
                    </a:gs>
                    <a:gs pos="100000">
                      <a:srgbClr val="39BBB9"/>
                    </a:gs>
                    <a:gs pos="84000">
                      <a:srgbClr val="39BBB9"/>
                    </a:gs>
                    <a:gs pos="29000">
                      <a:srgbClr val="272749"/>
                    </a:gs>
                  </a:gsLst>
                  <a:lin ang="0" scaled="1"/>
                  <a:tileRect/>
                </a:gradFill>
                <a:latin typeface="+mj-lt"/>
                <a:cs typeface="CiscoSans Thin"/>
              </a:defRPr>
            </a:lvl1pPr>
          </a:lstStyle>
          <a:p>
            <a:r>
              <a:rPr lang="en-US" dirty="0" smtClean="0"/>
              <a:t>“Quote goes here.”</a:t>
            </a:r>
            <a:endParaRPr lang="en-US" dirty="0"/>
          </a:p>
        </p:txBody>
      </p:sp>
      <p:sp>
        <p:nvSpPr>
          <p:cNvPr id="3" name="Text Placeholder 9"/>
          <p:cNvSpPr>
            <a:spLocks noGrp="1"/>
          </p:cNvSpPr>
          <p:nvPr>
            <p:ph type="body" sz="quarter" idx="11" hasCustomPrompt="1"/>
          </p:nvPr>
        </p:nvSpPr>
        <p:spPr>
          <a:xfrm>
            <a:off x="965352" y="5820195"/>
            <a:ext cx="9948333" cy="276999"/>
          </a:xfrm>
          <a:prstGeom prst="rect">
            <a:avLst/>
          </a:prstGeom>
        </p:spPr>
        <p:txBody>
          <a:bodyPr wrap="square" lIns="121882" tIns="60940" rIns="121882" bIns="60940" anchor="b" anchorCtr="0">
            <a:noAutofit/>
          </a:bodyPr>
          <a:lstStyle>
            <a:lvl1pPr marL="0" indent="0" algn="l" defTabSz="804677">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2202759909"/>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tatement_Solid_blu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95200" y="1254295"/>
            <a:ext cx="11068957" cy="3838231"/>
          </a:xfrm>
          <a:prstGeom prst="rect">
            <a:avLst/>
          </a:prstGeom>
        </p:spPr>
        <p:txBody>
          <a:bodyPr anchor="t" anchorCtr="1">
            <a:noAutofit/>
          </a:bodyPr>
          <a:lstStyle>
            <a:lvl1pPr algn="ctr">
              <a:lnSpc>
                <a:spcPct val="90000"/>
              </a:lnSpc>
              <a:defRPr sz="30700" b="0" i="1" spc="0" baseline="0">
                <a:solidFill>
                  <a:srgbClr val="272749"/>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332624" y="5820195"/>
            <a:ext cx="9948333" cy="276999"/>
          </a:xfrm>
          <a:prstGeom prst="rect">
            <a:avLst/>
          </a:prstGeom>
        </p:spPr>
        <p:txBody>
          <a:bodyPr wrap="square" lIns="121882" tIns="60940" rIns="121882" bIns="60940" anchor="b" anchorCtr="0">
            <a:noAutofit/>
          </a:bodyPr>
          <a:lstStyle>
            <a:lvl1pPr marL="0" indent="0" algn="l" defTabSz="804677">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1456598188"/>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tatement_Gradi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95200" y="1254295"/>
            <a:ext cx="11068957" cy="3838231"/>
          </a:xfrm>
          <a:prstGeom prst="rect">
            <a:avLst/>
          </a:prstGeom>
        </p:spPr>
        <p:txBody>
          <a:bodyPr anchor="t" anchorCtr="1">
            <a:noAutofit/>
          </a:bodyPr>
          <a:lstStyle>
            <a:lvl1pPr algn="ctr">
              <a:lnSpc>
                <a:spcPct val="90000"/>
              </a:lnSpc>
              <a:defRPr sz="30700" b="0" i="1" spc="0" baseline="0">
                <a:gradFill flip="none" rotWithShape="1">
                  <a:gsLst>
                    <a:gs pos="0">
                      <a:schemeClr val="tx2"/>
                    </a:gs>
                    <a:gs pos="100000">
                      <a:srgbClr val="39BBB9"/>
                    </a:gs>
                    <a:gs pos="84000">
                      <a:srgbClr val="39BBB9"/>
                    </a:gs>
                    <a:gs pos="29000">
                      <a:srgbClr val="272749"/>
                    </a:gs>
                  </a:gsLst>
                  <a:lin ang="0" scaled="1"/>
                  <a:tileRect/>
                </a:gra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332624" y="5820195"/>
            <a:ext cx="9948333" cy="276999"/>
          </a:xfrm>
          <a:prstGeom prst="rect">
            <a:avLst/>
          </a:prstGeom>
        </p:spPr>
        <p:txBody>
          <a:bodyPr wrap="square" lIns="121882" tIns="60940" rIns="121882" bIns="60940" anchor="b" anchorCtr="0">
            <a:noAutofit/>
          </a:bodyPr>
          <a:lstStyle>
            <a:lvl1pPr marL="0" indent="0" algn="l" defTabSz="804677">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788516344"/>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Big Statem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27284" y="940737"/>
            <a:ext cx="11068957" cy="3248691"/>
          </a:xfrm>
          <a:prstGeom prst="rect">
            <a:avLst/>
          </a:prstGeom>
        </p:spPr>
        <p:txBody>
          <a:bodyPr anchor="b" anchorCtr="0">
            <a:noAutofit/>
          </a:bodyPr>
          <a:lstStyle>
            <a:lvl1pPr algn="l">
              <a:lnSpc>
                <a:spcPct val="90000"/>
              </a:lnSpc>
              <a:defRPr sz="6000" b="0" i="0" spc="0" baseline="0">
                <a:gradFill>
                  <a:gsLst>
                    <a:gs pos="29000">
                      <a:srgbClr val="233754"/>
                    </a:gs>
                    <a:gs pos="0">
                      <a:schemeClr val="tx2"/>
                    </a:gs>
                    <a:gs pos="100000">
                      <a:srgbClr val="01BBBB"/>
                    </a:gs>
                  </a:gsLst>
                  <a:lin ang="1200000" scaled="0"/>
                </a:gradFill>
                <a:latin typeface="+mj-lt"/>
                <a:cs typeface="CiscoSans Thin"/>
              </a:defRPr>
            </a:lvl1pPr>
          </a:lstStyle>
          <a:p>
            <a:r>
              <a:rPr lang="en-US" dirty="0" smtClean="0"/>
              <a:t>Statement Goes Here</a:t>
            </a:r>
            <a:endParaRPr lang="en-US" dirty="0"/>
          </a:p>
        </p:txBody>
      </p:sp>
    </p:spTree>
    <p:extLst>
      <p:ext uri="{BB962C8B-B14F-4D97-AF65-F5344CB8AC3E}">
        <p14:creationId xmlns:p14="http://schemas.microsoft.com/office/powerpoint/2010/main" val="4147883209"/>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38353" y="1918755"/>
            <a:ext cx="5489928" cy="3020519"/>
          </a:xfrm>
        </p:spPr>
        <p:txBody>
          <a:bodyPr vert="horz" lIns="82281" tIns="45718" rIns="82281" bIns="45718" rtlCol="0" anchor="ctr" anchorCtr="0">
            <a:noAutofit/>
          </a:bodyPr>
          <a:lstStyle>
            <a:lvl1pPr marL="0" indent="0" algn="l" defTabSz="914226" rtl="0" eaLnBrk="1" latinLnBrk="0" hangingPunct="1">
              <a:lnSpc>
                <a:spcPct val="80000"/>
              </a:lnSpc>
              <a:spcBef>
                <a:spcPct val="0"/>
              </a:spcBef>
              <a:buClr>
                <a:schemeClr val="tx1"/>
              </a:buClr>
              <a:buFont typeface="Ciscolight" pitchFamily="2" charset="0"/>
              <a:buNone/>
              <a:defRPr lang="en-US" sz="6000" b="0" kern="1200" spc="0" baseline="0" dirty="0">
                <a:gradFill>
                  <a:gsLst>
                    <a:gs pos="0">
                      <a:schemeClr val="tx2"/>
                    </a:gs>
                    <a:gs pos="100000">
                      <a:srgbClr val="01BBBB"/>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3360" y="872691"/>
            <a:ext cx="5193792" cy="5120640"/>
          </a:xfrm>
          <a:prstGeom prst="rect">
            <a:avLst/>
          </a:prstGeom>
        </p:spPr>
        <p:txBody>
          <a:bodyPr lIns="121882" tIns="60940" rIns="121882" bIns="60940" anchor="ctr" anchorCtr="0">
            <a:noAutofit/>
          </a:bodyPr>
          <a:lstStyle>
            <a:lvl1pPr marL="0" indent="0">
              <a:buFontTx/>
              <a:buNone/>
              <a:defRPr sz="2100" baseline="0">
                <a:solidFill>
                  <a:schemeClr val="tx2"/>
                </a:solidFill>
                <a:latin typeface="+mn-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cxnSp>
        <p:nvCxnSpPr>
          <p:cNvPr id="5" name="Straight Connector 4"/>
          <p:cNvCxnSpPr/>
          <p:nvPr userDrawn="1"/>
        </p:nvCxnSpPr>
        <p:spPr>
          <a:xfrm>
            <a:off x="6134100" y="812815"/>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6693300"/>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46091" y="403228"/>
            <a:ext cx="11508439"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Table Title Goes Here</a:t>
            </a:r>
            <a:endParaRPr lang="en-US" dirty="0"/>
          </a:p>
        </p:txBody>
      </p:sp>
      <p:sp>
        <p:nvSpPr>
          <p:cNvPr id="12" name="Table Placeholder 11"/>
          <p:cNvSpPr>
            <a:spLocks noGrp="1"/>
          </p:cNvSpPr>
          <p:nvPr>
            <p:ph type="tbl" sz="quarter" idx="12" hasCustomPrompt="1"/>
          </p:nvPr>
        </p:nvSpPr>
        <p:spPr>
          <a:xfrm>
            <a:off x="493184" y="1583277"/>
            <a:ext cx="11267016" cy="4057651"/>
          </a:xfrm>
          <a:prstGeom prst="rect">
            <a:avLst/>
          </a:prstGeom>
        </p:spPr>
        <p:txBody>
          <a:bodyPr lIns="121882" tIns="60940" rIns="121882" bIns="60940">
            <a:noAutofit/>
          </a:bodyPr>
          <a:lstStyle>
            <a:lvl1pPr marL="0" indent="0" algn="ctr">
              <a:buNone/>
              <a:defRPr sz="2700" baseline="0">
                <a:solidFill>
                  <a:schemeClr val="tx2"/>
                </a:solidFill>
                <a:latin typeface="+mn-lt"/>
              </a:defRPr>
            </a:lvl1pPr>
          </a:lstStyle>
          <a:p>
            <a:r>
              <a:rPr lang="en-GB" dirty="0" smtClean="0"/>
              <a:t>Click icon to add Table</a:t>
            </a:r>
            <a:endParaRPr lang="en-GB" dirty="0"/>
          </a:p>
        </p:txBody>
      </p:sp>
      <p:sp>
        <p:nvSpPr>
          <p:cNvPr id="4" name="Text Placeholder 9"/>
          <p:cNvSpPr>
            <a:spLocks noGrp="1"/>
          </p:cNvSpPr>
          <p:nvPr>
            <p:ph type="body" sz="quarter" idx="11" hasCustomPrompt="1"/>
          </p:nvPr>
        </p:nvSpPr>
        <p:spPr>
          <a:xfrm>
            <a:off x="332624" y="5820195"/>
            <a:ext cx="9948333" cy="276999"/>
          </a:xfrm>
          <a:prstGeom prst="rect">
            <a:avLst/>
          </a:prstGeom>
        </p:spPr>
        <p:txBody>
          <a:bodyPr wrap="square" lIns="121882" tIns="60940" rIns="121882" bIns="60940" anchor="b" anchorCtr="0">
            <a:noAutofit/>
          </a:bodyPr>
          <a:lstStyle>
            <a:lvl1pPr algn="l" defTabSz="804677">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3525055695"/>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327644" y="5820195"/>
            <a:ext cx="9948333" cy="276999"/>
          </a:xfrm>
          <a:prstGeom prst="rect">
            <a:avLst/>
          </a:prstGeom>
        </p:spPr>
        <p:txBody>
          <a:bodyPr wrap="square" lIns="121882" tIns="60940" rIns="121882" bIns="60940" anchor="b" anchorCtr="0">
            <a:noAutofit/>
          </a:bodyPr>
          <a:lstStyle>
            <a:lvl1pPr algn="l" defTabSz="804677">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5" name="Title 1"/>
          <p:cNvSpPr>
            <a:spLocks noGrp="1"/>
          </p:cNvSpPr>
          <p:nvPr>
            <p:ph type="ctrTitle" hasCustomPrompt="1"/>
          </p:nvPr>
        </p:nvSpPr>
        <p:spPr>
          <a:xfrm>
            <a:off x="346079" y="403228"/>
            <a:ext cx="11509404"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Chart Title Goes Here</a:t>
            </a:r>
            <a:endParaRPr lang="en-US" dirty="0"/>
          </a:p>
        </p:txBody>
      </p:sp>
      <p:sp>
        <p:nvSpPr>
          <p:cNvPr id="6" name="Chart Placeholder 2"/>
          <p:cNvSpPr>
            <a:spLocks noGrp="1"/>
          </p:cNvSpPr>
          <p:nvPr>
            <p:ph type="chart" sz="quarter" idx="10"/>
          </p:nvPr>
        </p:nvSpPr>
        <p:spPr>
          <a:xfrm>
            <a:off x="493184" y="1583277"/>
            <a:ext cx="11267016" cy="4057651"/>
          </a:xfrm>
          <a:prstGeom prst="rect">
            <a:avLst/>
          </a:prstGeom>
        </p:spPr>
        <p:txBody>
          <a:bodyPr vert="horz" lIns="121882" tIns="60940" rIns="121882" bIns="60940">
            <a:noAutofit/>
          </a:bodyPr>
          <a:lstStyle>
            <a:lvl1pPr marL="0" indent="0" algn="ctr">
              <a:buNone/>
              <a:defRPr sz="2700" b="0" i="0">
                <a:solidFill>
                  <a:schemeClr val="tx2"/>
                </a:solidFill>
                <a:latin typeface="+mn-lt"/>
                <a:cs typeface="CiscoSans ExtraLight"/>
              </a:defRPr>
            </a:lvl1pPr>
          </a:lstStyle>
          <a:p>
            <a:r>
              <a:rPr lang="en-US" smtClean="0"/>
              <a:t>Click icon to add chart</a:t>
            </a:r>
            <a:endParaRPr lang="en-US" dirty="0"/>
          </a:p>
        </p:txBody>
      </p:sp>
    </p:spTree>
    <p:extLst>
      <p:ext uri="{BB962C8B-B14F-4D97-AF65-F5344CB8AC3E}">
        <p14:creationId xmlns:p14="http://schemas.microsoft.com/office/powerpoint/2010/main" val="3973254824"/>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46081" y="403228"/>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340481" y="1559099"/>
            <a:ext cx="5687483" cy="4294544"/>
          </a:xfrm>
          <a:prstGeom prst="rect">
            <a:avLst/>
          </a:prstGeom>
        </p:spPr>
        <p:txBody>
          <a:bodyPr lIns="121882" tIns="60940" rIns="121882" bIns="60940" anchor="ctr" anchorCtr="0">
            <a:noAutofit/>
          </a:bodyPr>
          <a:lstStyle>
            <a:lvl1pPr marL="0" indent="0">
              <a:buNone/>
              <a:defRPr sz="32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3" name="Chart Placeholder 2"/>
          <p:cNvSpPr>
            <a:spLocks noGrp="1"/>
          </p:cNvSpPr>
          <p:nvPr>
            <p:ph type="chart" sz="quarter" idx="12" hasCustomPrompt="1"/>
          </p:nvPr>
        </p:nvSpPr>
        <p:spPr>
          <a:xfrm>
            <a:off x="6381491" y="1559099"/>
            <a:ext cx="5355167" cy="4292600"/>
          </a:xfrm>
          <a:prstGeom prst="rect">
            <a:avLst/>
          </a:prstGeom>
        </p:spPr>
        <p:txBody>
          <a:bodyPr vert="horz" lIns="121882" tIns="60940" rIns="121882" bIns="60940">
            <a:noAutofit/>
          </a:bodyPr>
          <a:lstStyle>
            <a:lvl1pPr marL="0" indent="0" algn="ctr">
              <a:buNone/>
              <a:defRPr sz="2700">
                <a:solidFill>
                  <a:schemeClr val="tx2"/>
                </a:solidFill>
                <a:latin typeface="+mn-lt"/>
                <a:cs typeface="CiscoSans ExtraLight"/>
              </a:defRPr>
            </a:lvl1pPr>
          </a:lstStyle>
          <a:p>
            <a:r>
              <a:rPr lang="en-US" dirty="0" smtClean="0"/>
              <a:t>Insert Chart Here</a:t>
            </a:r>
            <a:endParaRPr lang="en-US" dirty="0"/>
          </a:p>
        </p:txBody>
      </p:sp>
    </p:spTree>
    <p:extLst>
      <p:ext uri="{BB962C8B-B14F-4D97-AF65-F5344CB8AC3E}">
        <p14:creationId xmlns:p14="http://schemas.microsoft.com/office/powerpoint/2010/main" val="3594256361"/>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3" grpId="0"/>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44629" y="404088"/>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340481" y="1559099"/>
            <a:ext cx="5687483" cy="4294544"/>
          </a:xfrm>
          <a:prstGeom prst="rect">
            <a:avLst/>
          </a:prstGeom>
        </p:spPr>
        <p:txBody>
          <a:bodyPr lIns="121882" tIns="60940" rIns="121882" bIns="60940" anchor="ctr" anchorCtr="0">
            <a:noAutofit/>
          </a:bodyPr>
          <a:lstStyle>
            <a:lvl1pPr marL="0" indent="0">
              <a:buNone/>
              <a:defRPr sz="32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1" name="Picture Placeholder 2"/>
          <p:cNvSpPr>
            <a:spLocks noGrp="1"/>
          </p:cNvSpPr>
          <p:nvPr>
            <p:ph type="pic" sz="quarter" idx="10" hasCustomPrompt="1"/>
          </p:nvPr>
        </p:nvSpPr>
        <p:spPr>
          <a:xfrm>
            <a:off x="6383091" y="1559110"/>
            <a:ext cx="5353556" cy="4295015"/>
          </a:xfrm>
          <a:prstGeom prst="rect">
            <a:avLst/>
          </a:prstGeom>
        </p:spPr>
        <p:txBody>
          <a:bodyPr vert="horz" lIns="121882" tIns="60940" rIns="121882" bIns="60940">
            <a:noAutofit/>
          </a:bodyPr>
          <a:lstStyle>
            <a:lvl1pPr marL="0" indent="0" algn="ctr">
              <a:buNone/>
              <a:defRPr sz="2700" b="0" i="0">
                <a:solidFill>
                  <a:schemeClr val="tx2"/>
                </a:solidFill>
                <a:latin typeface="+mn-lt"/>
                <a:cs typeface="CiscoSans ExtraLight"/>
              </a:defRPr>
            </a:lvl1pPr>
          </a:lstStyle>
          <a:p>
            <a:r>
              <a:rPr lang="en-US" dirty="0" smtClean="0"/>
              <a:t>Insert Image Here</a:t>
            </a:r>
            <a:endParaRPr lang="en-US" dirty="0"/>
          </a:p>
        </p:txBody>
      </p:sp>
    </p:spTree>
    <p:extLst>
      <p:ext uri="{BB962C8B-B14F-4D97-AF65-F5344CB8AC3E}">
        <p14:creationId xmlns:p14="http://schemas.microsoft.com/office/powerpoint/2010/main" val="529845592"/>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464" y="0"/>
            <a:ext cx="12192000" cy="6858000"/>
          </a:xfrm>
          <a:prstGeom prst="rect">
            <a:avLst/>
          </a:prstGeom>
        </p:spPr>
        <p:txBody>
          <a:bodyPr vert="horz" lIns="121882" tIns="60940" rIns="121882" bIns="60940"/>
          <a:lstStyle>
            <a:lvl1pPr marL="0" indent="0" algn="ctr">
              <a:buNone/>
              <a:defRPr sz="2000" baseline="0">
                <a:latin typeface="+mn-lt"/>
                <a:cs typeface="CiscoSans ExtraLight"/>
              </a:defRPr>
            </a:lvl1pPr>
          </a:lstStyle>
          <a:p>
            <a:r>
              <a:rPr lang="en-US" smtClean="0"/>
              <a:t>Click icon to add picture</a:t>
            </a:r>
            <a:endParaRPr lang="en-US" dirty="0"/>
          </a:p>
        </p:txBody>
      </p:sp>
    </p:spTree>
    <p:extLst>
      <p:ext uri="{BB962C8B-B14F-4D97-AF65-F5344CB8AC3E}">
        <p14:creationId xmlns:p14="http://schemas.microsoft.com/office/powerpoint/2010/main" val="3983003821"/>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1_Significant Number_B">
    <p:bg>
      <p:bgPr>
        <a:solidFill>
          <a:schemeClr val="bg1"/>
        </a:solidFill>
        <a:effectLst/>
      </p:bgPr>
    </p:bg>
    <p:spTree>
      <p:nvGrpSpPr>
        <p:cNvPr id="1" name=""/>
        <p:cNvGrpSpPr/>
        <p:nvPr/>
      </p:nvGrpSpPr>
      <p:grpSpPr>
        <a:xfrm>
          <a:off x="0" y="0"/>
          <a:ext cx="0" cy="0"/>
          <a:chOff x="0" y="0"/>
          <a:chExt cx="0" cy="0"/>
        </a:xfrm>
      </p:grpSpPr>
      <p:sp>
        <p:nvSpPr>
          <p:cNvPr id="8" name="Footer Placeholder 4"/>
          <p:cNvSpPr>
            <a:spLocks noGrp="1"/>
          </p:cNvSpPr>
          <p:nvPr>
            <p:ph type="ftr" sz="quarter" idx="3"/>
          </p:nvPr>
        </p:nvSpPr>
        <p:spPr>
          <a:xfrm>
            <a:off x="9034272" y="6574536"/>
            <a:ext cx="2286000" cy="228600"/>
          </a:xfrm>
          <a:prstGeom prst="rect">
            <a:avLst/>
          </a:prstGeom>
        </p:spPr>
        <p:txBody>
          <a:bodyPr vert="horz" lIns="91412" tIns="45710" rIns="91412" bIns="45710" rtlCol="0" anchor="ctr"/>
          <a:lstStyle>
            <a:lvl1pPr marL="0" marR="0" indent="0" algn="r" defTabSz="914082"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73703" y="5680585"/>
            <a:ext cx="1566676" cy="839099"/>
          </a:xfrm>
          <a:prstGeom prst="rect">
            <a:avLst/>
          </a:prstGeom>
        </p:spPr>
      </p:pic>
      <p:sp>
        <p:nvSpPr>
          <p:cNvPr id="13" name="Rectangle 12"/>
          <p:cNvSpPr/>
          <p:nvPr userDrawn="1"/>
        </p:nvSpPr>
        <p:spPr>
          <a:xfrm>
            <a:off x="0" y="0"/>
            <a:ext cx="12192000" cy="6858000"/>
          </a:xfrm>
          <a:prstGeom prst="rect">
            <a:avLst/>
          </a:prstGeom>
          <a:gradFill flip="none" rotWithShape="1">
            <a:gsLst>
              <a:gs pos="0">
                <a:schemeClr val="accent1">
                  <a:lumMod val="60000"/>
                  <a:lumOff val="40000"/>
                  <a:alpha val="85000"/>
                </a:schemeClr>
              </a:gs>
              <a:gs pos="100000">
                <a:schemeClr val="accent2">
                  <a:lumMod val="60000"/>
                  <a:lumOff val="40000"/>
                </a:scheme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0" rIns="91412" bIns="45710" rtlCol="0" anchor="ctr"/>
          <a:lstStyle/>
          <a:p>
            <a:pPr algn="ctr"/>
            <a:endParaRPr lang="en-US" dirty="0"/>
          </a:p>
        </p:txBody>
      </p:sp>
      <p:sp>
        <p:nvSpPr>
          <p:cNvPr id="15" name="Text Placeholder 4"/>
          <p:cNvSpPr>
            <a:spLocks noGrp="1"/>
          </p:cNvSpPr>
          <p:nvPr>
            <p:ph type="body" sz="quarter" idx="13" hasCustomPrompt="1"/>
          </p:nvPr>
        </p:nvSpPr>
        <p:spPr>
          <a:xfrm>
            <a:off x="575869" y="1558851"/>
            <a:ext cx="9074335" cy="2488999"/>
          </a:xfrm>
        </p:spPr>
        <p:txBody>
          <a:bodyPr anchor="ctr">
            <a:noAutofit/>
          </a:bodyPr>
          <a:lstStyle>
            <a:lvl1pPr marL="0" indent="0" algn="l">
              <a:buFontTx/>
              <a:buNone/>
              <a:defRPr sz="6000">
                <a:solidFill>
                  <a:schemeClr val="bg1"/>
                </a:solidFill>
              </a:defRPr>
            </a:lvl1pPr>
            <a:lvl2pPr marL="457035" indent="0" algn="ctr">
              <a:buFontTx/>
              <a:buNone/>
              <a:defRPr/>
            </a:lvl2pPr>
            <a:lvl3pPr marL="914082" indent="0" algn="ctr">
              <a:buFontTx/>
              <a:buNone/>
              <a:defRPr/>
            </a:lvl3pPr>
            <a:lvl4pPr marL="1371124" indent="0" algn="ctr">
              <a:buFontTx/>
              <a:buNone/>
              <a:defRPr/>
            </a:lvl4pPr>
            <a:lvl5pPr marL="1828168" indent="0" algn="ctr">
              <a:buFontTx/>
              <a:buNone/>
              <a:defRPr/>
            </a:lvl5pPr>
          </a:lstStyle>
          <a:p>
            <a:pPr lvl="0"/>
            <a:r>
              <a:rPr lang="en-US" dirty="0" smtClean="0"/>
              <a:t>XXX</a:t>
            </a:r>
            <a:endParaRPr lang="en-US" dirty="0"/>
          </a:p>
        </p:txBody>
      </p:sp>
      <p:sp>
        <p:nvSpPr>
          <p:cNvPr id="16" name="Text Placeholder 6"/>
          <p:cNvSpPr>
            <a:spLocks noGrp="1"/>
          </p:cNvSpPr>
          <p:nvPr>
            <p:ph type="body" sz="quarter" idx="14" hasCustomPrompt="1"/>
          </p:nvPr>
        </p:nvSpPr>
        <p:spPr>
          <a:xfrm>
            <a:off x="572251" y="4114267"/>
            <a:ext cx="9083132" cy="728663"/>
          </a:xfrm>
        </p:spPr>
        <p:txBody>
          <a:bodyPr>
            <a:normAutofit/>
          </a:bodyPr>
          <a:lstStyle>
            <a:lvl1pPr marL="0" indent="0" algn="l">
              <a:buFontTx/>
              <a:buNone/>
              <a:defRPr sz="3500" baseline="0">
                <a:solidFill>
                  <a:schemeClr val="bg1">
                    <a:lumMod val="95000"/>
                  </a:schemeClr>
                </a:solidFill>
              </a:defRPr>
            </a:lvl1pPr>
            <a:lvl2pPr marL="457035" indent="0">
              <a:buFontTx/>
              <a:buNone/>
              <a:defRPr/>
            </a:lvl2pPr>
            <a:lvl3pPr marL="914082" indent="0">
              <a:buFontTx/>
              <a:buNone/>
              <a:defRPr/>
            </a:lvl3pPr>
            <a:lvl4pPr marL="1371124" indent="0">
              <a:buFontTx/>
              <a:buNone/>
              <a:defRPr/>
            </a:lvl4pPr>
            <a:lvl5pPr marL="1828168" indent="0">
              <a:buFontTx/>
              <a:buNone/>
              <a:defRPr/>
            </a:lvl5pPr>
          </a:lstStyle>
          <a:p>
            <a:pPr lvl="0"/>
            <a:r>
              <a:rPr lang="en-US" dirty="0" smtClean="0"/>
              <a:t>Brief descriptive label</a:t>
            </a:r>
          </a:p>
        </p:txBody>
      </p:sp>
      <p:sp>
        <p:nvSpPr>
          <p:cNvPr id="17" name="Footer Placeholder 4"/>
          <p:cNvSpPr txBox="1">
            <a:spLocks/>
          </p:cNvSpPr>
          <p:nvPr userDrawn="1"/>
        </p:nvSpPr>
        <p:spPr>
          <a:xfrm>
            <a:off x="9034272" y="6574536"/>
            <a:ext cx="2286000" cy="228600"/>
          </a:xfrm>
          <a:prstGeom prst="rect">
            <a:avLst/>
          </a:prstGeom>
        </p:spPr>
        <p:txBody>
          <a:bodyPr vert="horz" lIns="91412" tIns="45710" rIns="91412" bIns="45710" rtlCol="0" anchor="ctr"/>
          <a:lstStyle>
            <a:defPPr>
              <a:defRPr lang="en-US"/>
            </a:defPPr>
            <a:lvl1pPr marL="0" marR="0" indent="0" algn="r" defTabSz="914400" rtl="0" eaLnBrk="1" fontAlgn="auto" latinLnBrk="0" hangingPunct="1">
              <a:lnSpc>
                <a:spcPct val="100000"/>
              </a:lnSpc>
              <a:spcBef>
                <a:spcPts val="0"/>
              </a:spcBef>
              <a:spcAft>
                <a:spcPts val="0"/>
              </a:spcAft>
              <a:buClrTx/>
              <a:buSzTx/>
              <a:buFontTx/>
              <a:buNone/>
              <a:tabLst/>
              <a:defRPr sz="600" kern="1200">
                <a:solidFill>
                  <a:schemeClr val="tx1">
                    <a:tint val="75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252327042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10679" y="320849"/>
            <a:ext cx="11262708" cy="5877827"/>
          </a:xfrm>
          <a:prstGeom prst="rect">
            <a:avLst/>
          </a:prstGeom>
        </p:spPr>
        <p:txBody>
          <a:bodyPr vert="horz" lIns="121882" tIns="60940" rIns="121882" bIns="60940"/>
          <a:lstStyle>
            <a:lvl1pPr marL="0" indent="0" algn="ctr">
              <a:buNone/>
              <a:defRPr sz="2000" baseline="0">
                <a:latin typeface="+mn-lt"/>
                <a:cs typeface="CiscoSans ExtraLight"/>
              </a:defRPr>
            </a:lvl1pPr>
          </a:lstStyle>
          <a:p>
            <a:r>
              <a:rPr lang="en-US" smtClean="0"/>
              <a:t>Click icon to add picture</a:t>
            </a:r>
            <a:endParaRPr lang="en-US" dirty="0"/>
          </a:p>
        </p:txBody>
      </p:sp>
    </p:spTree>
    <p:extLst>
      <p:ext uri="{BB962C8B-B14F-4D97-AF65-F5344CB8AC3E}">
        <p14:creationId xmlns:p14="http://schemas.microsoft.com/office/powerpoint/2010/main" val="3393739039"/>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622224"/>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wipe dir="r"/>
  </p:transition>
  <p:timing>
    <p:tnLst>
      <p:par>
        <p:cTn xmlns:p14="http://schemas.microsoft.com/office/powerpoint/2010/mai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1_Title Slide-animated White">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95198" y="2811839"/>
            <a:ext cx="11068959"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347263" y="4828033"/>
            <a:ext cx="10816168" cy="384175"/>
          </a:xfrm>
          <a:prstGeom prst="rect">
            <a:avLst/>
          </a:prstGeom>
        </p:spPr>
        <p:txBody>
          <a:bodyPr lIns="121865" tIns="60932" rIns="121865" bIns="60932" anchor="b" anchorCtr="0">
            <a:noAutofit/>
          </a:bodyPr>
          <a:lstStyle>
            <a:lvl1pPr marL="0" indent="0" algn="l">
              <a:buNone/>
              <a:defRPr sz="1600" b="0" i="0">
                <a:solidFill>
                  <a:schemeClr val="tx1"/>
                </a:solidFill>
                <a:latin typeface="+mn-lt"/>
                <a:cs typeface="CiscoSansTT ExtraLight" panose="020B0303020201020303" pitchFamily="34" charset="0"/>
              </a:defRPr>
            </a:lvl1pPr>
            <a:lvl2pPr marL="457019" indent="0" algn="ctr">
              <a:buNone/>
              <a:defRPr>
                <a:solidFill>
                  <a:schemeClr val="tx1">
                    <a:tint val="75000"/>
                  </a:schemeClr>
                </a:solidFill>
              </a:defRPr>
            </a:lvl2pPr>
            <a:lvl3pPr marL="914052" indent="0" algn="ctr">
              <a:buNone/>
              <a:defRPr>
                <a:solidFill>
                  <a:schemeClr val="tx1">
                    <a:tint val="75000"/>
                  </a:schemeClr>
                </a:solidFill>
              </a:defRPr>
            </a:lvl3pPr>
            <a:lvl4pPr marL="1371076" indent="0" algn="ctr">
              <a:buNone/>
              <a:defRPr>
                <a:solidFill>
                  <a:schemeClr val="tx1">
                    <a:tint val="75000"/>
                  </a:schemeClr>
                </a:solidFill>
              </a:defRPr>
            </a:lvl4pPr>
            <a:lvl5pPr marL="1828104" indent="0" algn="ctr">
              <a:buNone/>
              <a:defRPr>
                <a:solidFill>
                  <a:schemeClr val="tx1">
                    <a:tint val="75000"/>
                  </a:schemeClr>
                </a:solidFill>
              </a:defRPr>
            </a:lvl5pPr>
            <a:lvl6pPr marL="2285130" indent="0" algn="ctr">
              <a:buNone/>
              <a:defRPr>
                <a:solidFill>
                  <a:schemeClr val="tx1">
                    <a:tint val="75000"/>
                  </a:schemeClr>
                </a:solidFill>
              </a:defRPr>
            </a:lvl6pPr>
            <a:lvl7pPr marL="2742146" indent="0" algn="ctr">
              <a:buNone/>
              <a:defRPr>
                <a:solidFill>
                  <a:schemeClr val="tx1">
                    <a:tint val="75000"/>
                  </a:schemeClr>
                </a:solidFill>
              </a:defRPr>
            </a:lvl7pPr>
            <a:lvl8pPr marL="3199173" indent="0" algn="ctr">
              <a:buNone/>
              <a:defRPr>
                <a:solidFill>
                  <a:schemeClr val="tx1">
                    <a:tint val="75000"/>
                  </a:schemeClr>
                </a:solidFill>
              </a:defRPr>
            </a:lvl8pPr>
            <a:lvl9pPr marL="3656199"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346497" y="5164918"/>
            <a:ext cx="10816867" cy="384175"/>
          </a:xfrm>
          <a:prstGeom prst="rect">
            <a:avLst/>
          </a:prstGeom>
        </p:spPr>
        <p:txBody>
          <a:bodyPr lIns="121865" tIns="60932" rIns="121865" bIns="60932"/>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335805" y="5938239"/>
            <a:ext cx="10816867" cy="384175"/>
          </a:xfrm>
          <a:prstGeom prst="rect">
            <a:avLst/>
          </a:prstGeom>
        </p:spPr>
        <p:txBody>
          <a:bodyPr lIns="121865" tIns="60932" rIns="121865" bIns="60932"/>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336775" y="3496671"/>
            <a:ext cx="11070167" cy="398668"/>
          </a:xfrm>
          <a:prstGeom prst="rect">
            <a:avLst/>
          </a:prstGeom>
        </p:spPr>
        <p:txBody>
          <a:bodyPr lIns="121865" tIns="60932" rIns="121865" bIns="60932"/>
          <a:lstStyle>
            <a:lvl1pPr marL="0" indent="0">
              <a:buFont typeface="Arial" panose="020B0604020202020204" pitchFamily="34" charset="0"/>
              <a:buNone/>
              <a:defRPr sz="2400" baseline="0">
                <a:solidFill>
                  <a:schemeClr val="tx1"/>
                </a:solidFill>
                <a:latin typeface="+mj-lt"/>
              </a:defRPr>
            </a:lvl1pPr>
            <a:lvl2pPr marL="406265" indent="0">
              <a:buNone/>
              <a:defRPr/>
            </a:lvl2pPr>
            <a:lvl3pPr marL="569720" indent="0">
              <a:buNone/>
              <a:defRPr/>
            </a:lvl3pPr>
            <a:lvl4pPr marL="688740" indent="0">
              <a:buNone/>
              <a:defRPr/>
            </a:lvl4pPr>
            <a:lvl5pPr marL="801415" indent="0">
              <a:buNone/>
              <a:defRPr/>
            </a:lvl5pPr>
          </a:lstStyle>
          <a:p>
            <a:pPr lvl="0"/>
            <a:r>
              <a:rPr lang="en-GB" dirty="0" smtClean="0"/>
              <a:t>Subhead goes here</a:t>
            </a:r>
            <a:endParaRPr lang="en-GB" dirty="0"/>
          </a:p>
        </p:txBody>
      </p:sp>
      <p:cxnSp>
        <p:nvCxnSpPr>
          <p:cNvPr id="27" name="Straight Connector 26"/>
          <p:cNvCxnSpPr/>
          <p:nvPr/>
        </p:nvCxnSpPr>
        <p:spPr>
          <a:xfrm>
            <a:off x="1" y="6743700"/>
            <a:ext cx="12192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p:nvGrpSpPr>
        <p:grpSpPr>
          <a:xfrm>
            <a:off x="380231" y="410501"/>
            <a:ext cx="1150319" cy="613107"/>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914090"/>
              <a:endParaRPr lang="en-US" dirty="0">
                <a:solidFill>
                  <a:srgbClr val="FFFFFF"/>
                </a:solidFill>
                <a:latin typeface="CiscoSansTT ExtraLight"/>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090"/>
              <a:endParaRPr lang="en-US" dirty="0">
                <a:solidFill>
                  <a:srgbClr val="FFFFFF"/>
                </a:solidFill>
                <a:latin typeface="CiscoSansTT ExtraLight"/>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090"/>
              <a:endParaRPr lang="en-US" dirty="0">
                <a:solidFill>
                  <a:srgbClr val="FFFFFF"/>
                </a:solidFill>
                <a:latin typeface="CiscoSansTT ExtraLight"/>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090"/>
              <a:endParaRPr lang="en-US" dirty="0">
                <a:solidFill>
                  <a:srgbClr val="FFFFFF"/>
                </a:solidFill>
                <a:latin typeface="CiscoSansTT ExtraLight"/>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090"/>
              <a:endParaRPr lang="en-US" dirty="0">
                <a:solidFill>
                  <a:srgbClr val="FFFFFF"/>
                </a:solidFill>
                <a:latin typeface="CiscoSansTT ExtraLight"/>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090"/>
              <a:endParaRPr lang="en-US" dirty="0">
                <a:solidFill>
                  <a:srgbClr val="FFFFFF"/>
                </a:solidFill>
                <a:latin typeface="CiscoSansTT ExtraLight"/>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090"/>
              <a:endParaRPr lang="en-US" dirty="0">
                <a:solidFill>
                  <a:srgbClr val="FFFFFF"/>
                </a:solidFill>
                <a:latin typeface="CiscoSansTT ExtraLight"/>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090"/>
              <a:endParaRPr lang="en-US" dirty="0">
                <a:solidFill>
                  <a:srgbClr val="FFFFFF"/>
                </a:solidFill>
                <a:latin typeface="CiscoSansTT ExtraLight"/>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090"/>
              <a:endParaRPr lang="en-US" dirty="0">
                <a:solidFill>
                  <a:srgbClr val="FFFFFF"/>
                </a:solidFill>
                <a:latin typeface="CiscoSansTT ExtraLight"/>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090"/>
              <a:endParaRPr lang="en-US" dirty="0">
                <a:solidFill>
                  <a:srgbClr val="FFFFFF"/>
                </a:solidFill>
                <a:latin typeface="CiscoSansTT ExtraLight"/>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090"/>
              <a:endParaRPr lang="en-US" dirty="0">
                <a:solidFill>
                  <a:srgbClr val="FFFFFF"/>
                </a:solidFill>
                <a:latin typeface="CiscoSansTT ExtraLight"/>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090"/>
              <a:endParaRPr lang="en-US" dirty="0">
                <a:solidFill>
                  <a:srgbClr val="FFFFFF"/>
                </a:solidFill>
                <a:latin typeface="CiscoSansTT ExtraLight"/>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090"/>
              <a:endParaRPr lang="en-US" dirty="0">
                <a:solidFill>
                  <a:srgbClr val="FFFFFF"/>
                </a:solidFill>
                <a:latin typeface="CiscoSansTT ExtraLight"/>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090"/>
              <a:endParaRPr lang="en-US" dirty="0">
                <a:solidFill>
                  <a:srgbClr val="FFFFFF"/>
                </a:solidFill>
                <a:latin typeface="CiscoSansTT ExtraLight"/>
              </a:endParaRPr>
            </a:p>
          </p:txBody>
        </p:sp>
      </p:grpSp>
    </p:spTree>
    <p:extLst>
      <p:ext uri="{BB962C8B-B14F-4D97-AF65-F5344CB8AC3E}">
        <p14:creationId xmlns:p14="http://schemas.microsoft.com/office/powerpoint/2010/main" val="321318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2_Title Slide White">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95198" y="2811839"/>
            <a:ext cx="11068959"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347263" y="4828033"/>
            <a:ext cx="10816168" cy="384175"/>
          </a:xfrm>
          <a:prstGeom prst="rect">
            <a:avLst/>
          </a:prstGeom>
        </p:spPr>
        <p:txBody>
          <a:bodyPr lIns="121865" tIns="60932" rIns="121865" bIns="60932" anchor="b" anchorCtr="0">
            <a:noAutofit/>
          </a:bodyPr>
          <a:lstStyle>
            <a:lvl1pPr marL="0" indent="0" algn="l">
              <a:buNone/>
              <a:defRPr sz="1600" b="0" i="0">
                <a:solidFill>
                  <a:schemeClr val="tx1"/>
                </a:solidFill>
                <a:latin typeface="+mn-lt"/>
                <a:cs typeface="CiscoSansTT ExtraLight" panose="020B0303020201020303" pitchFamily="34" charset="0"/>
              </a:defRPr>
            </a:lvl1pPr>
            <a:lvl2pPr marL="457019" indent="0" algn="ctr">
              <a:buNone/>
              <a:defRPr>
                <a:solidFill>
                  <a:schemeClr val="tx1">
                    <a:tint val="75000"/>
                  </a:schemeClr>
                </a:solidFill>
              </a:defRPr>
            </a:lvl2pPr>
            <a:lvl3pPr marL="914052" indent="0" algn="ctr">
              <a:buNone/>
              <a:defRPr>
                <a:solidFill>
                  <a:schemeClr val="tx1">
                    <a:tint val="75000"/>
                  </a:schemeClr>
                </a:solidFill>
              </a:defRPr>
            </a:lvl3pPr>
            <a:lvl4pPr marL="1371076" indent="0" algn="ctr">
              <a:buNone/>
              <a:defRPr>
                <a:solidFill>
                  <a:schemeClr val="tx1">
                    <a:tint val="75000"/>
                  </a:schemeClr>
                </a:solidFill>
              </a:defRPr>
            </a:lvl4pPr>
            <a:lvl5pPr marL="1828104" indent="0" algn="ctr">
              <a:buNone/>
              <a:defRPr>
                <a:solidFill>
                  <a:schemeClr val="tx1">
                    <a:tint val="75000"/>
                  </a:schemeClr>
                </a:solidFill>
              </a:defRPr>
            </a:lvl5pPr>
            <a:lvl6pPr marL="2285130" indent="0" algn="ctr">
              <a:buNone/>
              <a:defRPr>
                <a:solidFill>
                  <a:schemeClr val="tx1">
                    <a:tint val="75000"/>
                  </a:schemeClr>
                </a:solidFill>
              </a:defRPr>
            </a:lvl6pPr>
            <a:lvl7pPr marL="2742146" indent="0" algn="ctr">
              <a:buNone/>
              <a:defRPr>
                <a:solidFill>
                  <a:schemeClr val="tx1">
                    <a:tint val="75000"/>
                  </a:schemeClr>
                </a:solidFill>
              </a:defRPr>
            </a:lvl7pPr>
            <a:lvl8pPr marL="3199173" indent="0" algn="ctr">
              <a:buNone/>
              <a:defRPr>
                <a:solidFill>
                  <a:schemeClr val="tx1">
                    <a:tint val="75000"/>
                  </a:schemeClr>
                </a:solidFill>
              </a:defRPr>
            </a:lvl8pPr>
            <a:lvl9pPr marL="3656199"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346497" y="5164918"/>
            <a:ext cx="10816867" cy="384175"/>
          </a:xfrm>
          <a:prstGeom prst="rect">
            <a:avLst/>
          </a:prstGeom>
        </p:spPr>
        <p:txBody>
          <a:bodyPr lIns="121865" tIns="60932" rIns="121865" bIns="60932"/>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335805" y="5938239"/>
            <a:ext cx="10816867" cy="384175"/>
          </a:xfrm>
          <a:prstGeom prst="rect">
            <a:avLst/>
          </a:prstGeom>
        </p:spPr>
        <p:txBody>
          <a:bodyPr lIns="121865" tIns="60932" rIns="121865" bIns="60932"/>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336775" y="3496671"/>
            <a:ext cx="11070167" cy="398668"/>
          </a:xfrm>
          <a:prstGeom prst="rect">
            <a:avLst/>
          </a:prstGeom>
        </p:spPr>
        <p:txBody>
          <a:bodyPr lIns="121865" tIns="60932" rIns="121865" bIns="60932"/>
          <a:lstStyle>
            <a:lvl1pPr marL="0" indent="0">
              <a:buFont typeface="Arial" panose="020B0604020202020204" pitchFamily="34" charset="0"/>
              <a:buNone/>
              <a:defRPr sz="2400" baseline="0">
                <a:solidFill>
                  <a:schemeClr val="tx1"/>
                </a:solidFill>
                <a:latin typeface="+mj-lt"/>
              </a:defRPr>
            </a:lvl1pPr>
            <a:lvl2pPr marL="406265" indent="0">
              <a:buNone/>
              <a:defRPr/>
            </a:lvl2pPr>
            <a:lvl3pPr marL="569720" indent="0">
              <a:buNone/>
              <a:defRPr/>
            </a:lvl3pPr>
            <a:lvl4pPr marL="688740" indent="0">
              <a:buNone/>
              <a:defRPr/>
            </a:lvl4pPr>
            <a:lvl5pPr marL="801415" indent="0">
              <a:buNone/>
              <a:defRPr/>
            </a:lvl5pPr>
          </a:lstStyle>
          <a:p>
            <a:pPr lvl="0"/>
            <a:r>
              <a:rPr lang="en-GB" dirty="0" smtClean="0"/>
              <a:t>Subhead goes here</a:t>
            </a:r>
            <a:endParaRPr lang="en-GB" dirty="0"/>
          </a:p>
        </p:txBody>
      </p:sp>
      <p:cxnSp>
        <p:nvCxnSpPr>
          <p:cNvPr id="27" name="Straight Connector 26"/>
          <p:cNvCxnSpPr/>
          <p:nvPr/>
        </p:nvCxnSpPr>
        <p:spPr>
          <a:xfrm>
            <a:off x="1" y="6743700"/>
            <a:ext cx="12192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p:nvGrpSpPr>
        <p:grpSpPr>
          <a:xfrm>
            <a:off x="380231" y="410501"/>
            <a:ext cx="1150319" cy="613107"/>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914090"/>
              <a:endParaRPr lang="en-US" dirty="0">
                <a:solidFill>
                  <a:srgbClr val="FFFFFF"/>
                </a:solidFill>
                <a:latin typeface="CiscoSansTT ExtraLight"/>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090"/>
              <a:endParaRPr lang="en-US" dirty="0">
                <a:solidFill>
                  <a:srgbClr val="FFFFFF"/>
                </a:solidFill>
                <a:latin typeface="CiscoSansTT ExtraLight"/>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090"/>
              <a:endParaRPr lang="en-US" dirty="0">
                <a:solidFill>
                  <a:srgbClr val="FFFFFF"/>
                </a:solidFill>
                <a:latin typeface="CiscoSansTT ExtraLight"/>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090"/>
              <a:endParaRPr lang="en-US" dirty="0">
                <a:solidFill>
                  <a:srgbClr val="FFFFFF"/>
                </a:solidFill>
                <a:latin typeface="CiscoSansTT ExtraLight"/>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090"/>
              <a:endParaRPr lang="en-US" dirty="0">
                <a:solidFill>
                  <a:srgbClr val="FFFFFF"/>
                </a:solidFill>
                <a:latin typeface="CiscoSansTT ExtraLight"/>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090"/>
              <a:endParaRPr lang="en-US" dirty="0">
                <a:solidFill>
                  <a:srgbClr val="FFFFFF"/>
                </a:solidFill>
                <a:latin typeface="CiscoSansTT ExtraLight"/>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090"/>
              <a:endParaRPr lang="en-US" dirty="0">
                <a:solidFill>
                  <a:srgbClr val="FFFFFF"/>
                </a:solidFill>
                <a:latin typeface="CiscoSansTT ExtraLight"/>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090"/>
              <a:endParaRPr lang="en-US" dirty="0">
                <a:solidFill>
                  <a:srgbClr val="FFFFFF"/>
                </a:solidFill>
                <a:latin typeface="CiscoSansTT ExtraLight"/>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090"/>
              <a:endParaRPr lang="en-US" dirty="0">
                <a:solidFill>
                  <a:srgbClr val="FFFFFF"/>
                </a:solidFill>
                <a:latin typeface="CiscoSansTT ExtraLight"/>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090"/>
              <a:endParaRPr lang="en-US" dirty="0">
                <a:solidFill>
                  <a:srgbClr val="FFFFFF"/>
                </a:solidFill>
                <a:latin typeface="CiscoSansTT ExtraLight"/>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090"/>
              <a:endParaRPr lang="en-US" dirty="0">
                <a:solidFill>
                  <a:srgbClr val="FFFFFF"/>
                </a:solidFill>
                <a:latin typeface="CiscoSansTT ExtraLight"/>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090"/>
              <a:endParaRPr lang="en-US" dirty="0">
                <a:solidFill>
                  <a:srgbClr val="FFFFFF"/>
                </a:solidFill>
                <a:latin typeface="CiscoSansTT ExtraLight"/>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090"/>
              <a:endParaRPr lang="en-US" dirty="0">
                <a:solidFill>
                  <a:srgbClr val="FFFFFF"/>
                </a:solidFill>
                <a:latin typeface="CiscoSansTT ExtraLight"/>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090"/>
              <a:endParaRPr lang="en-US" dirty="0">
                <a:solidFill>
                  <a:srgbClr val="FFFFFF"/>
                </a:solidFill>
                <a:latin typeface="CiscoSansTT ExtraLight"/>
              </a:endParaRPr>
            </a:p>
          </p:txBody>
        </p:sp>
      </p:grpSp>
    </p:spTree>
    <p:extLst>
      <p:ext uri="{BB962C8B-B14F-4D97-AF65-F5344CB8AC3E}">
        <p14:creationId xmlns:p14="http://schemas.microsoft.com/office/powerpoint/2010/main" val="1311412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68653" y="4279409"/>
            <a:ext cx="6246491" cy="384175"/>
          </a:xfrm>
          <a:prstGeom prst="rect">
            <a:avLst/>
          </a:prstGeom>
        </p:spPr>
        <p:txBody>
          <a:bodyPr vert="horz" lIns="91412" tIns="45710" rIns="91412" bIns="45710" rtlCol="0">
            <a:noAutofit/>
          </a:bodyPr>
          <a:lstStyle>
            <a:lvl1pPr marL="0" indent="0" algn="l" defTabSz="914090" rtl="0" eaLnBrk="1" latinLnBrk="0" hangingPunct="1">
              <a:lnSpc>
                <a:spcPct val="95000"/>
              </a:lnSpc>
              <a:spcBef>
                <a:spcPts val="1440"/>
              </a:spcBef>
              <a:buClr>
                <a:srgbClr val="92D050"/>
              </a:buClr>
              <a:buSzPct val="90000"/>
              <a:buFont typeface="Arial" pitchFamily="34" charset="0"/>
              <a:buNone/>
              <a:tabLst/>
              <a:defRPr lang="en-US" sz="2400" kern="1200" dirty="0">
                <a:solidFill>
                  <a:schemeClr val="tx2"/>
                </a:solidFill>
                <a:latin typeface="+mj-lt"/>
                <a:ea typeface="+mn-ea"/>
                <a:cs typeface="+mn-cs"/>
              </a:defRPr>
            </a:lvl1pPr>
            <a:lvl2pPr marL="457039" indent="0" algn="ctr">
              <a:buNone/>
              <a:defRPr>
                <a:solidFill>
                  <a:schemeClr val="tx1">
                    <a:tint val="75000"/>
                  </a:schemeClr>
                </a:solidFill>
              </a:defRPr>
            </a:lvl2pPr>
            <a:lvl3pPr marL="914090" indent="0" algn="ctr">
              <a:buNone/>
              <a:defRPr>
                <a:solidFill>
                  <a:schemeClr val="tx1">
                    <a:tint val="75000"/>
                  </a:schemeClr>
                </a:solidFill>
              </a:defRPr>
            </a:lvl3pPr>
            <a:lvl4pPr marL="1371134" indent="0" algn="ctr">
              <a:buNone/>
              <a:defRPr>
                <a:solidFill>
                  <a:schemeClr val="tx1">
                    <a:tint val="75000"/>
                  </a:schemeClr>
                </a:solidFill>
              </a:defRPr>
            </a:lvl4pPr>
            <a:lvl5pPr marL="1828182" indent="0" algn="ctr">
              <a:buNone/>
              <a:defRPr>
                <a:solidFill>
                  <a:schemeClr val="tx1">
                    <a:tint val="75000"/>
                  </a:schemeClr>
                </a:solidFill>
              </a:defRPr>
            </a:lvl5pPr>
            <a:lvl6pPr marL="2285226" indent="0" algn="ctr">
              <a:buNone/>
              <a:defRPr>
                <a:solidFill>
                  <a:schemeClr val="tx1">
                    <a:tint val="75000"/>
                  </a:schemeClr>
                </a:solidFill>
              </a:defRPr>
            </a:lvl6pPr>
            <a:lvl7pPr marL="2742262" indent="0" algn="ctr">
              <a:buNone/>
              <a:defRPr>
                <a:solidFill>
                  <a:schemeClr val="tx1">
                    <a:tint val="75000"/>
                  </a:schemeClr>
                </a:solidFill>
              </a:defRPr>
            </a:lvl7pPr>
            <a:lvl8pPr marL="3199307" indent="0" algn="ctr">
              <a:buNone/>
              <a:defRPr>
                <a:solidFill>
                  <a:schemeClr val="tx1">
                    <a:tint val="75000"/>
                  </a:schemeClr>
                </a:solidFill>
              </a:defRPr>
            </a:lvl8pPr>
            <a:lvl9pPr marL="3656347" indent="0" algn="ctr">
              <a:buNone/>
              <a:defRPr>
                <a:solidFill>
                  <a:schemeClr val="tx1">
                    <a:tint val="75000"/>
                  </a:schemeClr>
                </a:solidFill>
              </a:defRPr>
            </a:lvl9pPr>
          </a:lstStyle>
          <a:p>
            <a:pPr marL="0" lvl="0" indent="0" algn="l" defTabSz="91409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sp>
        <p:nvSpPr>
          <p:cNvPr id="27" name="Rectangle 3"/>
          <p:cNvSpPr>
            <a:spLocks noChangeArrowheads="1"/>
          </p:cNvSpPr>
          <p:nvPr/>
        </p:nvSpPr>
        <p:spPr bwMode="white">
          <a:xfrm>
            <a:off x="1" y="1"/>
            <a:ext cx="12192000" cy="177800"/>
          </a:xfrm>
          <a:prstGeom prst="rect">
            <a:avLst/>
          </a:prstGeom>
          <a:solidFill>
            <a:schemeClr val="bg2"/>
          </a:solidFill>
          <a:ln w="25400" algn="ctr">
            <a:noFill/>
            <a:miter lim="800000"/>
            <a:headEnd/>
            <a:tailEnd/>
          </a:ln>
          <a:effectLst/>
        </p:spPr>
        <p:txBody>
          <a:bodyPr wrap="none" lIns="91412" tIns="45710" rIns="91412" bIns="45710" anchor="ctr"/>
          <a:lstStyle/>
          <a:p>
            <a:pPr defTabSz="914090"/>
            <a:endParaRPr lang="en-US" dirty="0">
              <a:solidFill>
                <a:srgbClr val="000000"/>
              </a:solidFill>
              <a:latin typeface="CiscoSansTT ExtraLight"/>
            </a:endParaRPr>
          </a:p>
        </p:txBody>
      </p:sp>
      <p:sp>
        <p:nvSpPr>
          <p:cNvPr id="2" name="Title 1"/>
          <p:cNvSpPr>
            <a:spLocks noGrp="1"/>
          </p:cNvSpPr>
          <p:nvPr>
            <p:ph type="ctrTitle" hasCustomPrompt="1"/>
          </p:nvPr>
        </p:nvSpPr>
        <p:spPr>
          <a:xfrm>
            <a:off x="331746" y="3282711"/>
            <a:ext cx="6283409" cy="1022351"/>
          </a:xfrm>
        </p:spPr>
        <p:txBody>
          <a:bodyPr vert="horz" lIns="82269" tIns="45710" rIns="82269" bIns="45710" rtlCol="0" anchor="b" anchorCtr="0">
            <a:noAutofit/>
          </a:bodyPr>
          <a:lstStyle>
            <a:lvl1pPr marL="0" indent="0" algn="l" defTabSz="914090" rtl="0" eaLnBrk="1" latinLnBrk="0" hangingPunct="1">
              <a:lnSpc>
                <a:spcPct val="80000"/>
              </a:lnSpc>
              <a:spcBef>
                <a:spcPct val="0"/>
              </a:spcBef>
              <a:buClr>
                <a:schemeClr val="tx1"/>
              </a:buClr>
              <a:buFont typeface="Ciscolight" pitchFamily="2" charset="0"/>
              <a:buNone/>
              <a:defRPr lang="en-US" sz="6000" b="0" kern="1200" spc="0" baseline="0" dirty="0">
                <a:gradFill>
                  <a:gsLst>
                    <a:gs pos="0">
                      <a:schemeClr val="accent1"/>
                    </a:gs>
                    <a:gs pos="77000">
                      <a:srgbClr val="01BBBB"/>
                    </a:gs>
                    <a:gs pos="100000">
                      <a:schemeClr val="accent6"/>
                    </a:gs>
                  </a:gsLst>
                  <a:lin ang="1200000" scaled="0"/>
                </a:gradFill>
                <a:latin typeface="+mj-lt"/>
                <a:ea typeface="+mj-ea"/>
                <a:cs typeface="+mj-cs"/>
              </a:defRPr>
            </a:lvl1pPr>
          </a:lstStyle>
          <a:p>
            <a:r>
              <a:rPr lang="en-US" dirty="0" smtClean="0"/>
              <a:t>Demo Title</a:t>
            </a:r>
            <a:endParaRPr lang="en-US" dirty="0"/>
          </a:p>
        </p:txBody>
      </p:sp>
      <p:sp>
        <p:nvSpPr>
          <p:cNvPr id="49" name="Rectangle 3"/>
          <p:cNvSpPr>
            <a:spLocks noChangeArrowheads="1"/>
          </p:cNvSpPr>
          <p:nvPr/>
        </p:nvSpPr>
        <p:spPr bwMode="hidden">
          <a:xfrm>
            <a:off x="1" y="1"/>
            <a:ext cx="12192000" cy="177800"/>
          </a:xfrm>
          <a:prstGeom prst="rect">
            <a:avLst/>
          </a:prstGeom>
          <a:solidFill>
            <a:schemeClr val="bg2"/>
          </a:solidFill>
          <a:ln w="25400" algn="ctr">
            <a:noFill/>
            <a:miter lim="800000"/>
            <a:headEnd/>
            <a:tailEnd/>
          </a:ln>
          <a:effectLst/>
        </p:spPr>
        <p:txBody>
          <a:bodyPr wrap="none" lIns="91412" tIns="45710" rIns="91412" bIns="45710" anchor="ctr"/>
          <a:lstStyle/>
          <a:p>
            <a:pPr defTabSz="914090"/>
            <a:endParaRPr lang="en-US" dirty="0">
              <a:solidFill>
                <a:srgbClr val="000000"/>
              </a:solidFill>
              <a:latin typeface="CiscoSansTT ExtraLight"/>
            </a:endParaRPr>
          </a:p>
        </p:txBody>
      </p:sp>
      <p:sp>
        <p:nvSpPr>
          <p:cNvPr id="31" name="Picture Placeholder 30"/>
          <p:cNvSpPr>
            <a:spLocks noGrp="1"/>
          </p:cNvSpPr>
          <p:nvPr>
            <p:ph type="pic" sz="quarter" idx="10" hasCustomPrompt="1"/>
          </p:nvPr>
        </p:nvSpPr>
        <p:spPr>
          <a:xfrm>
            <a:off x="7387171" y="1917709"/>
            <a:ext cx="3568700" cy="2889251"/>
          </a:xfrm>
          <a:prstGeom prst="rect">
            <a:avLst/>
          </a:prstGeom>
        </p:spPr>
        <p:txBody>
          <a:bodyPr lIns="121865" tIns="60932" rIns="121865" bIns="60932" anchor="ctr" anchorCtr="1"/>
          <a:lstStyle>
            <a:lvl1pPr marL="0" indent="0" algn="ctr">
              <a:buNone/>
              <a:defRPr>
                <a:solidFill>
                  <a:schemeClr val="tx2"/>
                </a:solidFill>
                <a:latin typeface="+mj-lt"/>
              </a:defRPr>
            </a:lvl1pPr>
          </a:lstStyle>
          <a:p>
            <a:r>
              <a:rPr lang="en-US" dirty="0" smtClean="0"/>
              <a:t>Insert photo here</a:t>
            </a:r>
            <a:endParaRPr lang="en-US" dirty="0"/>
          </a:p>
        </p:txBody>
      </p:sp>
      <p:grpSp>
        <p:nvGrpSpPr>
          <p:cNvPr id="7" name="Group 67"/>
          <p:cNvGrpSpPr/>
          <p:nvPr userDrawn="1"/>
        </p:nvGrpSpPr>
        <p:grpSpPr>
          <a:xfrm>
            <a:off x="455740" y="301893"/>
            <a:ext cx="921373" cy="491083"/>
            <a:chOff x="609606" y="528528"/>
            <a:chExt cx="1444732" cy="763787"/>
          </a:xfrm>
          <a:gradFill flip="none" rotWithShape="1">
            <a:gsLst>
              <a:gs pos="11000">
                <a:schemeClr val="accent2"/>
              </a:gs>
              <a:gs pos="100000">
                <a:schemeClr val="accent5"/>
              </a:gs>
            </a:gsLst>
            <a:lin ang="2700000" scaled="1"/>
            <a:tileRect/>
          </a:gradFill>
        </p:grpSpPr>
        <p:sp>
          <p:nvSpPr>
            <p:cNvPr id="8" name="Rectangle 7"/>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914090"/>
              <a:endParaRPr lang="en-US" dirty="0">
                <a:solidFill>
                  <a:srgbClr val="000000"/>
                </a:solidFill>
                <a:latin typeface="CiscoSansTT ExtraLight"/>
              </a:endParaRPr>
            </a:p>
          </p:txBody>
        </p:sp>
        <p:sp>
          <p:nvSpPr>
            <p:cNvPr id="9" name="Freeform 8"/>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090"/>
              <a:endParaRPr lang="en-US" dirty="0">
                <a:solidFill>
                  <a:srgbClr val="000000"/>
                </a:solidFill>
                <a:latin typeface="CiscoSansTT ExtraLight"/>
              </a:endParaRPr>
            </a:p>
          </p:txBody>
        </p:sp>
        <p:sp>
          <p:nvSpPr>
            <p:cNvPr id="10" name="Freeform 9"/>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090"/>
              <a:endParaRPr lang="en-US" dirty="0">
                <a:solidFill>
                  <a:srgbClr val="000000"/>
                </a:solidFill>
                <a:latin typeface="CiscoSansTT ExtraLight"/>
              </a:endParaRPr>
            </a:p>
          </p:txBody>
        </p:sp>
        <p:sp>
          <p:nvSpPr>
            <p:cNvPr id="11" name="Freeform 10"/>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090"/>
              <a:endParaRPr lang="en-US" dirty="0">
                <a:solidFill>
                  <a:srgbClr val="000000"/>
                </a:solidFill>
                <a:latin typeface="CiscoSansTT ExtraLight"/>
              </a:endParaRPr>
            </a:p>
          </p:txBody>
        </p:sp>
        <p:sp>
          <p:nvSpPr>
            <p:cNvPr id="12" name="Freeform 11"/>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090"/>
              <a:endParaRPr lang="en-US" dirty="0">
                <a:solidFill>
                  <a:srgbClr val="000000"/>
                </a:solidFill>
                <a:latin typeface="CiscoSansTT ExtraLight"/>
              </a:endParaRPr>
            </a:p>
          </p:txBody>
        </p:sp>
        <p:sp>
          <p:nvSpPr>
            <p:cNvPr id="13" name="Freeform 12"/>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090"/>
              <a:endParaRPr lang="en-US" dirty="0">
                <a:solidFill>
                  <a:srgbClr val="000000"/>
                </a:solidFill>
                <a:latin typeface="CiscoSansTT ExtraLight"/>
              </a:endParaRPr>
            </a:p>
          </p:txBody>
        </p:sp>
        <p:sp>
          <p:nvSpPr>
            <p:cNvPr id="14" name="Freeform 13"/>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090"/>
              <a:endParaRPr lang="en-US" dirty="0">
                <a:solidFill>
                  <a:srgbClr val="000000"/>
                </a:solidFill>
                <a:latin typeface="CiscoSansTT ExtraLight"/>
              </a:endParaRPr>
            </a:p>
          </p:txBody>
        </p:sp>
        <p:sp>
          <p:nvSpPr>
            <p:cNvPr id="15" name="Freeform 14"/>
            <p:cNvSpPr>
              <a:spLocks/>
            </p:cNvSpPr>
            <p:nvPr/>
          </p:nvSpPr>
          <p:spPr bwMode="black">
            <a:xfrm>
              <a:off x="954502" y="528528"/>
              <a:ext cx="62081"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090"/>
              <a:endParaRPr lang="en-US" dirty="0">
                <a:solidFill>
                  <a:srgbClr val="000000"/>
                </a:solidFill>
                <a:latin typeface="CiscoSansTT ExtraLight"/>
              </a:endParaRPr>
            </a:p>
          </p:txBody>
        </p:sp>
        <p:sp>
          <p:nvSpPr>
            <p:cNvPr id="16" name="Freeform 15"/>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090"/>
              <a:endParaRPr lang="en-US" dirty="0">
                <a:solidFill>
                  <a:srgbClr val="000000"/>
                </a:solidFill>
                <a:latin typeface="CiscoSansTT ExtraLight"/>
              </a:endParaRPr>
            </a:p>
          </p:txBody>
        </p:sp>
        <p:sp>
          <p:nvSpPr>
            <p:cNvPr id="17" name="Freeform 16"/>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090"/>
              <a:endParaRPr lang="en-US" dirty="0">
                <a:solidFill>
                  <a:srgbClr val="000000"/>
                </a:solidFill>
                <a:latin typeface="CiscoSansTT ExtraLight"/>
              </a:endParaRPr>
            </a:p>
          </p:txBody>
        </p:sp>
        <p:sp>
          <p:nvSpPr>
            <p:cNvPr id="18" name="Freeform 17"/>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090"/>
              <a:endParaRPr lang="en-US" dirty="0">
                <a:solidFill>
                  <a:srgbClr val="000000"/>
                </a:solidFill>
                <a:latin typeface="CiscoSansTT ExtraLight"/>
              </a:endParaRPr>
            </a:p>
          </p:txBody>
        </p:sp>
        <p:sp>
          <p:nvSpPr>
            <p:cNvPr id="19" name="Freeform 18"/>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090"/>
              <a:endParaRPr lang="en-US" dirty="0">
                <a:solidFill>
                  <a:srgbClr val="000000"/>
                </a:solidFill>
                <a:latin typeface="CiscoSansTT ExtraLight"/>
              </a:endParaRPr>
            </a:p>
          </p:txBody>
        </p:sp>
        <p:sp>
          <p:nvSpPr>
            <p:cNvPr id="20" name="Freeform 19"/>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090"/>
              <a:endParaRPr lang="en-US" dirty="0">
                <a:solidFill>
                  <a:srgbClr val="000000"/>
                </a:solidFill>
                <a:latin typeface="CiscoSansTT ExtraLight"/>
              </a:endParaRPr>
            </a:p>
          </p:txBody>
        </p:sp>
        <p:sp>
          <p:nvSpPr>
            <p:cNvPr id="21" name="Freeform 20"/>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090"/>
              <a:endParaRPr lang="en-US" dirty="0">
                <a:solidFill>
                  <a:srgbClr val="000000"/>
                </a:solidFill>
                <a:latin typeface="CiscoSansTT ExtraLight"/>
              </a:endParaRPr>
            </a:p>
          </p:txBody>
        </p:sp>
      </p:grpSp>
    </p:spTree>
    <p:extLst>
      <p:ext uri="{BB962C8B-B14F-4D97-AF65-F5344CB8AC3E}">
        <p14:creationId xmlns:p14="http://schemas.microsoft.com/office/powerpoint/2010/main" val="83908083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P spid="2" grpId="0"/>
      <p:bldP spid="31" grpId="0"/>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27" name="Rectangle 3"/>
          <p:cNvSpPr>
            <a:spLocks noChangeArrowheads="1"/>
          </p:cNvSpPr>
          <p:nvPr/>
        </p:nvSpPr>
        <p:spPr bwMode="white">
          <a:xfrm>
            <a:off x="1" y="1"/>
            <a:ext cx="12192000" cy="177800"/>
          </a:xfrm>
          <a:prstGeom prst="rect">
            <a:avLst/>
          </a:prstGeom>
          <a:solidFill>
            <a:schemeClr val="bg2"/>
          </a:solidFill>
          <a:ln w="25400" algn="ctr">
            <a:noFill/>
            <a:miter lim="800000"/>
            <a:headEnd/>
            <a:tailEnd/>
          </a:ln>
          <a:effectLst/>
        </p:spPr>
        <p:txBody>
          <a:bodyPr wrap="none" lIns="91408" tIns="45710" rIns="91408" bIns="45710" anchor="ctr"/>
          <a:lstStyle/>
          <a:p>
            <a:pPr defTabSz="914090"/>
            <a:endParaRPr lang="en-US" dirty="0">
              <a:solidFill>
                <a:srgbClr val="000000"/>
              </a:solidFill>
              <a:latin typeface="CiscoSansTT ExtraLight"/>
            </a:endParaRPr>
          </a:p>
        </p:txBody>
      </p:sp>
      <p:sp>
        <p:nvSpPr>
          <p:cNvPr id="47" name="Rectangle 3"/>
          <p:cNvSpPr>
            <a:spLocks noChangeArrowheads="1"/>
          </p:cNvSpPr>
          <p:nvPr/>
        </p:nvSpPr>
        <p:spPr bwMode="hidden">
          <a:xfrm>
            <a:off x="1" y="1"/>
            <a:ext cx="12192000" cy="177800"/>
          </a:xfrm>
          <a:prstGeom prst="rect">
            <a:avLst/>
          </a:prstGeom>
          <a:solidFill>
            <a:schemeClr val="bg2"/>
          </a:solidFill>
          <a:ln w="25400" algn="ctr">
            <a:noFill/>
            <a:miter lim="800000"/>
            <a:headEnd/>
            <a:tailEnd/>
          </a:ln>
          <a:effectLst/>
        </p:spPr>
        <p:txBody>
          <a:bodyPr wrap="none" lIns="91408" tIns="45710" rIns="91408" bIns="45710" anchor="ctr"/>
          <a:lstStyle/>
          <a:p>
            <a:pPr defTabSz="914090"/>
            <a:endParaRPr lang="en-US" dirty="0">
              <a:solidFill>
                <a:srgbClr val="000000"/>
              </a:solidFill>
              <a:latin typeface="CiscoSansTT ExtraLight"/>
            </a:endParaRPr>
          </a:p>
        </p:txBody>
      </p:sp>
      <p:sp>
        <p:nvSpPr>
          <p:cNvPr id="5" name="Title 1"/>
          <p:cNvSpPr>
            <a:spLocks noGrp="1"/>
          </p:cNvSpPr>
          <p:nvPr>
            <p:ph type="ctrTitle" hasCustomPrompt="1"/>
          </p:nvPr>
        </p:nvSpPr>
        <p:spPr>
          <a:xfrm>
            <a:off x="327279" y="762109"/>
            <a:ext cx="11068959" cy="3426595"/>
          </a:xfrm>
          <a:prstGeom prst="rect">
            <a:avLst/>
          </a:prstGeom>
        </p:spPr>
        <p:txBody>
          <a:bodyPr anchor="b" anchorCtr="0">
            <a:noAutofit/>
          </a:bodyPr>
          <a:lstStyle>
            <a:lvl1pPr marL="0" indent="0" algn="l">
              <a:lnSpc>
                <a:spcPct val="90000"/>
              </a:lnSpc>
              <a:buFont typeface="Arial" panose="020B0604020202020204" pitchFamily="34" charset="0"/>
              <a:buNone/>
              <a:defRPr sz="6000" b="0" i="0" spc="0" baseline="0">
                <a:gradFill>
                  <a:gsLst>
                    <a:gs pos="0">
                      <a:schemeClr val="accent1"/>
                    </a:gs>
                    <a:gs pos="100000">
                      <a:srgbClr val="01BBBB"/>
                    </a:gs>
                  </a:gsLst>
                  <a:lin ang="1200000" scaled="0"/>
                </a:gradFill>
                <a:latin typeface="+mj-lt"/>
                <a:cs typeface="CiscoSans Thin"/>
              </a:defRPr>
            </a:lvl1pPr>
          </a:lstStyle>
          <a:p>
            <a:r>
              <a:rPr lang="en-US" dirty="0" smtClean="0"/>
              <a:t>Section Title Goes Here</a:t>
            </a:r>
            <a:endParaRPr lang="en-US" dirty="0"/>
          </a:p>
        </p:txBody>
      </p:sp>
      <p:pic>
        <p:nvPicPr>
          <p:cNvPr id="6" name="Picture 5" descr="segue texture.jpg"/>
          <p:cNvPicPr>
            <a:picLocks noChangeAspect="1"/>
          </p:cNvPicPr>
          <p:nvPr userDrawn="1"/>
        </p:nvPicPr>
        <p:blipFill>
          <a:blip r:embed="rId2" cstate="print"/>
          <a:srcRect r="2996"/>
          <a:stretch>
            <a:fillRect/>
          </a:stretch>
        </p:blipFill>
        <p:spPr>
          <a:xfrm>
            <a:off x="444503" y="3106743"/>
            <a:ext cx="11303000" cy="3438525"/>
          </a:xfrm>
          <a:prstGeom prst="rect">
            <a:avLst/>
          </a:prstGeom>
        </p:spPr>
      </p:pic>
      <p:sp>
        <p:nvSpPr>
          <p:cNvPr id="7" name="Rectangle 3"/>
          <p:cNvSpPr>
            <a:spLocks noChangeArrowheads="1"/>
          </p:cNvSpPr>
          <p:nvPr userDrawn="1"/>
        </p:nvSpPr>
        <p:spPr bwMode="white">
          <a:xfrm>
            <a:off x="1" y="1"/>
            <a:ext cx="12192000" cy="177800"/>
          </a:xfrm>
          <a:prstGeom prst="rect">
            <a:avLst/>
          </a:prstGeom>
          <a:solidFill>
            <a:schemeClr val="bg2"/>
          </a:solidFill>
          <a:ln w="25400" algn="ctr">
            <a:noFill/>
            <a:miter lim="800000"/>
            <a:headEnd/>
            <a:tailEnd/>
          </a:ln>
          <a:effectLst/>
        </p:spPr>
        <p:txBody>
          <a:bodyPr wrap="none" lIns="91412" tIns="45710" rIns="91412" bIns="45710" anchor="ctr"/>
          <a:lstStyle/>
          <a:p>
            <a:pPr defTabSz="914090"/>
            <a:endParaRPr lang="en-US" dirty="0">
              <a:solidFill>
                <a:srgbClr val="000000"/>
              </a:solidFill>
              <a:latin typeface="CiscoSansTT ExtraLight"/>
            </a:endParaRPr>
          </a:p>
        </p:txBody>
      </p:sp>
      <p:sp>
        <p:nvSpPr>
          <p:cNvPr id="8" name="Rectangle 3"/>
          <p:cNvSpPr>
            <a:spLocks noChangeArrowheads="1"/>
          </p:cNvSpPr>
          <p:nvPr userDrawn="1"/>
        </p:nvSpPr>
        <p:spPr bwMode="hidden">
          <a:xfrm>
            <a:off x="1" y="1"/>
            <a:ext cx="12192000" cy="177800"/>
          </a:xfrm>
          <a:prstGeom prst="rect">
            <a:avLst/>
          </a:prstGeom>
          <a:solidFill>
            <a:schemeClr val="bg2"/>
          </a:solidFill>
          <a:ln w="25400" algn="ctr">
            <a:noFill/>
            <a:miter lim="800000"/>
            <a:headEnd/>
            <a:tailEnd/>
          </a:ln>
          <a:effectLst/>
        </p:spPr>
        <p:txBody>
          <a:bodyPr wrap="none" lIns="91412" tIns="45710" rIns="91412" bIns="45710" anchor="ctr"/>
          <a:lstStyle/>
          <a:p>
            <a:pPr defTabSz="914090"/>
            <a:endParaRPr lang="en-US" dirty="0">
              <a:solidFill>
                <a:srgbClr val="000000"/>
              </a:solidFill>
              <a:latin typeface="CiscoSansTT ExtraLight"/>
            </a:endParaRPr>
          </a:p>
        </p:txBody>
      </p:sp>
      <p:sp>
        <p:nvSpPr>
          <p:cNvPr id="9" name="Rectangle 5"/>
          <p:cNvSpPr>
            <a:spLocks noChangeArrowheads="1"/>
          </p:cNvSpPr>
          <p:nvPr userDrawn="1"/>
        </p:nvSpPr>
        <p:spPr bwMode="ltGray">
          <a:xfrm>
            <a:off x="10544925" y="6569154"/>
            <a:ext cx="889290" cy="190624"/>
          </a:xfrm>
          <a:prstGeom prst="rect">
            <a:avLst/>
          </a:prstGeom>
          <a:noFill/>
          <a:ln w="9525">
            <a:noFill/>
            <a:miter lim="800000"/>
            <a:headEnd/>
            <a:tailEnd/>
          </a:ln>
          <a:effectLst/>
        </p:spPr>
        <p:txBody>
          <a:bodyPr wrap="none" lIns="82097" tIns="41050" rIns="82097" bIns="41050" anchor="b">
            <a:spAutoFit/>
          </a:bodyPr>
          <a:lstStyle/>
          <a:p>
            <a:pPr algn="r" defTabSz="814113"/>
            <a:r>
              <a:rPr lang="en-US" sz="700" dirty="0">
                <a:solidFill>
                  <a:srgbClr val="C0C0C0"/>
                </a:solidFill>
                <a:latin typeface="CiscoSansTT ExtraLight"/>
              </a:rPr>
              <a:t>Cisco Confidential</a:t>
            </a:r>
          </a:p>
        </p:txBody>
      </p:sp>
      <p:sp>
        <p:nvSpPr>
          <p:cNvPr id="10" name="Rectangle 7"/>
          <p:cNvSpPr>
            <a:spLocks noChangeArrowheads="1"/>
          </p:cNvSpPr>
          <p:nvPr userDrawn="1"/>
        </p:nvSpPr>
        <p:spPr bwMode="ltGray">
          <a:xfrm>
            <a:off x="11566199" y="6565025"/>
            <a:ext cx="275628" cy="190643"/>
          </a:xfrm>
          <a:prstGeom prst="rect">
            <a:avLst/>
          </a:prstGeom>
          <a:noFill/>
          <a:ln w="9525" algn="ctr">
            <a:noFill/>
            <a:miter lim="800000"/>
            <a:headEnd/>
            <a:tailEnd/>
          </a:ln>
          <a:effectLst/>
        </p:spPr>
        <p:txBody>
          <a:bodyPr wrap="none" lIns="82097" tIns="41050" rIns="82097" bIns="41050" anchor="b">
            <a:spAutoFit/>
          </a:bodyPr>
          <a:lstStyle/>
          <a:p>
            <a:pPr algn="r" defTabSz="814113"/>
            <a:fld id="{DFCF27A5-1A5B-48D3-A060-2758FFBB1ADD}" type="slidenum">
              <a:rPr lang="en-US" sz="700">
                <a:solidFill>
                  <a:srgbClr val="C0C0C0"/>
                </a:solidFill>
                <a:latin typeface="CiscoSansTT ExtraLight"/>
              </a:rPr>
              <a:pPr algn="r" defTabSz="814113"/>
              <a:t>‹#›</a:t>
            </a:fld>
            <a:endParaRPr lang="en-US" sz="700" dirty="0">
              <a:solidFill>
                <a:srgbClr val="C0C0C0"/>
              </a:solidFill>
              <a:latin typeface="CiscoSansTT ExtraLight"/>
            </a:endParaRPr>
          </a:p>
        </p:txBody>
      </p:sp>
      <p:pic>
        <p:nvPicPr>
          <p:cNvPr id="11" name="Picture 10" descr="segue texture.jpg"/>
          <p:cNvPicPr>
            <a:picLocks noChangeAspect="1"/>
          </p:cNvPicPr>
          <p:nvPr userDrawn="1"/>
        </p:nvPicPr>
        <p:blipFill>
          <a:blip r:embed="rId2" cstate="print"/>
          <a:srcRect t="95236" r="2996"/>
          <a:stretch>
            <a:fillRect/>
          </a:stretch>
        </p:blipFill>
        <p:spPr>
          <a:xfrm>
            <a:off x="444503" y="6381457"/>
            <a:ext cx="11303000" cy="163808"/>
          </a:xfrm>
          <a:prstGeom prst="rect">
            <a:avLst/>
          </a:prstGeom>
        </p:spPr>
      </p:pic>
      <p:sp>
        <p:nvSpPr>
          <p:cNvPr id="12" name="Rectangle 11"/>
          <p:cNvSpPr/>
          <p:nvPr userDrawn="1"/>
        </p:nvSpPr>
        <p:spPr>
          <a:xfrm>
            <a:off x="289818" y="3022908"/>
            <a:ext cx="11592393" cy="3357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0" rIns="91412" bIns="45710" rtlCol="0" anchor="ctr"/>
          <a:lstStyle/>
          <a:p>
            <a:pPr algn="ctr" defTabSz="914090"/>
            <a:endParaRPr lang="en-US" dirty="0">
              <a:solidFill>
                <a:srgbClr val="FFFFFF"/>
              </a:solidFill>
              <a:latin typeface="CiscoSansTT ExtraLight"/>
            </a:endParaRPr>
          </a:p>
        </p:txBody>
      </p:sp>
      <p:sp>
        <p:nvSpPr>
          <p:cNvPr id="13" name="Rectangle 4"/>
          <p:cNvSpPr>
            <a:spLocks noChangeArrowheads="1"/>
          </p:cNvSpPr>
          <p:nvPr userDrawn="1"/>
        </p:nvSpPr>
        <p:spPr bwMode="ltGray">
          <a:xfrm>
            <a:off x="354231" y="6570865"/>
            <a:ext cx="4560687" cy="190643"/>
          </a:xfrm>
          <a:prstGeom prst="rect">
            <a:avLst/>
          </a:prstGeom>
          <a:noFill/>
          <a:ln w="9525">
            <a:noFill/>
            <a:miter lim="800000"/>
            <a:headEnd/>
            <a:tailEnd/>
          </a:ln>
          <a:effectLst/>
        </p:spPr>
        <p:txBody>
          <a:bodyPr wrap="square" lIns="82097" tIns="41050" rIns="82097" bIns="41050" anchor="b" anchorCtr="0">
            <a:spAutoFit/>
          </a:bodyPr>
          <a:lstStyle/>
          <a:p>
            <a:pPr defTabSz="814113"/>
            <a:r>
              <a:rPr lang="en-US" sz="700" dirty="0" smtClean="0">
                <a:solidFill>
                  <a:srgbClr val="C0C0C0"/>
                </a:solidFill>
                <a:latin typeface="CiscoSansTT ExtraLight"/>
              </a:rPr>
              <a:t>© 2013  Cisco and/or its affiliates. All rights reserved.</a:t>
            </a:r>
            <a:endParaRPr lang="en-US" sz="700" dirty="0">
              <a:solidFill>
                <a:srgbClr val="C0C0C0"/>
              </a:solidFill>
              <a:latin typeface="CiscoSansTT ExtraLight"/>
            </a:endParaRPr>
          </a:p>
        </p:txBody>
      </p:sp>
    </p:spTree>
    <p:extLst>
      <p:ext uri="{BB962C8B-B14F-4D97-AF65-F5344CB8AC3E}">
        <p14:creationId xmlns:p14="http://schemas.microsoft.com/office/powerpoint/2010/main" val="60544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4" presetClass="path" presetSubtype="0" accel="50000" decel="50000" fill="hold" grpId="0" nodeType="withEffect">
                                  <p:stCondLst>
                                    <p:cond delay="0"/>
                                  </p:stCondLst>
                                  <p:childTnLst>
                                    <p:animMotion origin="layout" path="M -1.94444E-6 4.81481E-6 L -1.94444E-6 -0.48102 " pathEditMode="relative" rAng="0" ptsTypes="AA">
                                      <p:cBhvr>
                                        <p:cTn id="9" dur="1600" fill="hold"/>
                                        <p:tgtEl>
                                          <p:spTgt spid="12"/>
                                        </p:tgtEl>
                                        <p:attrNameLst>
                                          <p:attrName>ppt_x</p:attrName>
                                          <p:attrName>ppt_y</p:attrName>
                                        </p:attrNameLst>
                                      </p:cBhvr>
                                      <p:rCtr x="0" y="-2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45496" y="404088"/>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348673" y="1600215"/>
            <a:ext cx="11546635" cy="4525433"/>
          </a:xfrm>
          <a:prstGeom prst="rect">
            <a:avLst/>
          </a:prstGeom>
        </p:spPr>
        <p:txBody>
          <a:bodyPr lIns="121865" tIns="60932" rIns="121865" bIns="60932">
            <a:noAutofit/>
          </a:bodyPr>
          <a:lstStyle>
            <a:lvl1pPr marL="380824" marR="0" indent="-380824" algn="ctr" defTabSz="609311" rtl="0" eaLnBrk="1" fontAlgn="auto" latinLnBrk="0" hangingPunct="1">
              <a:lnSpc>
                <a:spcPct val="100000"/>
              </a:lnSpc>
              <a:spcBef>
                <a:spcPct val="20000"/>
              </a:spcBef>
              <a:spcAft>
                <a:spcPts val="0"/>
              </a:spcAft>
              <a:buClrTx/>
              <a:buSzTx/>
              <a:buFont typeface="Arial"/>
              <a:buNone/>
              <a:tabLst/>
              <a:defRPr sz="2700" b="0" i="0" baseline="0">
                <a:solidFill>
                  <a:schemeClr val="tx2"/>
                </a:solidFill>
                <a:latin typeface="+mn-lt"/>
                <a:cs typeface="CiscoSans ExtraLight"/>
              </a:defRPr>
            </a:lvl1pPr>
          </a:lstStyle>
          <a:p>
            <a:pPr marL="0" marR="0" lvl="0" indent="0" algn="l" defTabSz="609311"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Tree>
    <p:extLst>
      <p:ext uri="{BB962C8B-B14F-4D97-AF65-F5344CB8AC3E}">
        <p14:creationId xmlns:p14="http://schemas.microsoft.com/office/powerpoint/2010/main" val="68147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27275" y="1666621"/>
            <a:ext cx="11443668" cy="4354712"/>
          </a:xfrm>
          <a:prstGeom prst="rect">
            <a:avLst/>
          </a:prstGeom>
        </p:spPr>
        <p:txBody>
          <a:bodyPr lIns="121865" tIns="60932" rIns="121865" bIns="60932">
            <a:noAutofit/>
          </a:bodyPr>
          <a:lstStyle>
            <a:lvl1pPr marL="374476" indent="-298307">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77014" indent="-287727">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996478" indent="-228492">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214394" indent="-228492">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442883" indent="-224258">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dirty="0"/>
          </a:p>
        </p:txBody>
      </p:sp>
      <p:sp>
        <p:nvSpPr>
          <p:cNvPr id="6" name="Title 1"/>
          <p:cNvSpPr>
            <a:spLocks noGrp="1"/>
          </p:cNvSpPr>
          <p:nvPr>
            <p:ph type="ctrTitle" hasCustomPrompt="1"/>
          </p:nvPr>
        </p:nvSpPr>
        <p:spPr>
          <a:xfrm>
            <a:off x="346322" y="404088"/>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348827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346322" y="404088"/>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Title Goes Here</a:t>
            </a:r>
            <a:endParaRPr lang="en-US" dirty="0"/>
          </a:p>
        </p:txBody>
      </p:sp>
      <p:sp>
        <p:nvSpPr>
          <p:cNvPr id="6" name="Text Placeholder 3"/>
          <p:cNvSpPr>
            <a:spLocks noGrp="1"/>
          </p:cNvSpPr>
          <p:nvPr>
            <p:ph type="body" sz="quarter" idx="10"/>
          </p:nvPr>
        </p:nvSpPr>
        <p:spPr>
          <a:xfrm>
            <a:off x="327276" y="1666621"/>
            <a:ext cx="5559511" cy="4354712"/>
          </a:xfrm>
          <a:prstGeom prst="rect">
            <a:avLst/>
          </a:prstGeom>
        </p:spPr>
        <p:txBody>
          <a:bodyPr lIns="121865" tIns="60932" rIns="121865" bIns="60932">
            <a:noAutofit/>
          </a:bodyPr>
          <a:lstStyle>
            <a:lvl1pPr marL="304655" indent="-228492">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09311" indent="-287727">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837806" indent="-228492">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066291" indent="-228492">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294784" indent="-228492">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dirty="0"/>
          </a:p>
        </p:txBody>
      </p:sp>
      <p:sp>
        <p:nvSpPr>
          <p:cNvPr id="7" name="Text Placeholder 3"/>
          <p:cNvSpPr>
            <a:spLocks noGrp="1"/>
          </p:cNvSpPr>
          <p:nvPr>
            <p:ph type="body" sz="quarter" idx="11"/>
          </p:nvPr>
        </p:nvSpPr>
        <p:spPr>
          <a:xfrm>
            <a:off x="6187997" y="1666621"/>
            <a:ext cx="5559511" cy="4354712"/>
          </a:xfrm>
          <a:prstGeom prst="rect">
            <a:avLst/>
          </a:prstGeom>
        </p:spPr>
        <p:txBody>
          <a:bodyPr lIns="121865" tIns="60932" rIns="121865" bIns="60932">
            <a:noAutofit/>
          </a:bodyPr>
          <a:lstStyle>
            <a:lvl1pPr marL="304655" indent="-228492">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09311" indent="-287727">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837806" indent="-228492">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066291" indent="-228492">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294784" indent="-228492">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dirty="0"/>
          </a:p>
        </p:txBody>
      </p:sp>
    </p:spTree>
    <p:extLst>
      <p:ext uri="{BB962C8B-B14F-4D97-AF65-F5344CB8AC3E}">
        <p14:creationId xmlns:p14="http://schemas.microsoft.com/office/powerpoint/2010/main" val="234536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_Bullet_Heavy Text">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346322" y="404088"/>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Title Goes Here</a:t>
            </a:r>
            <a:endParaRPr lang="en-US" dirty="0"/>
          </a:p>
        </p:txBody>
      </p:sp>
      <p:sp>
        <p:nvSpPr>
          <p:cNvPr id="9" name="Text Placeholder 3"/>
          <p:cNvSpPr>
            <a:spLocks noGrp="1"/>
          </p:cNvSpPr>
          <p:nvPr>
            <p:ph type="body" sz="quarter" idx="11" hasCustomPrompt="1"/>
          </p:nvPr>
        </p:nvSpPr>
        <p:spPr>
          <a:xfrm>
            <a:off x="327276" y="1666621"/>
            <a:ext cx="5559511" cy="4354712"/>
          </a:xfrm>
          <a:prstGeom prst="rect">
            <a:avLst/>
          </a:prstGeom>
        </p:spPr>
        <p:txBody>
          <a:bodyPr lIns="121865" tIns="60932" rIns="121865" bIns="60932">
            <a:noAutofit/>
          </a:bodyPr>
          <a:lstStyle>
            <a:lvl1pPr marL="311003" indent="-228492">
              <a:lnSpc>
                <a:spcPct val="95000"/>
              </a:lnSpc>
              <a:spcBef>
                <a:spcPts val="1480"/>
              </a:spcBef>
              <a:buClr>
                <a:schemeClr val="tx2"/>
              </a:buClr>
              <a:buSzPct val="80000"/>
              <a:buFont typeface="Wingdings" panose="05000000000000000000" pitchFamily="2" charset="2"/>
              <a:buChar char="§"/>
              <a:defRPr sz="1900" b="0" i="0">
                <a:solidFill>
                  <a:schemeClr val="tx2"/>
                </a:solidFill>
                <a:latin typeface="+mn-lt"/>
                <a:cs typeface="CiscoSans ExtraLight"/>
              </a:defRPr>
            </a:lvl1pPr>
            <a:lvl2pPr>
              <a:lnSpc>
                <a:spcPct val="95000"/>
              </a:lnSpc>
              <a:spcBef>
                <a:spcPts val="600"/>
              </a:spcBef>
              <a:buClrTx/>
              <a:defRPr b="0" i="0">
                <a:solidFill>
                  <a:schemeClr val="tx1"/>
                </a:solidFill>
                <a:latin typeface="+mn-lt"/>
                <a:cs typeface="CiscoSans ExtraLight"/>
              </a:defRPr>
            </a:lvl2pPr>
            <a:lvl3pPr marL="575724" indent="-228492">
              <a:buClr>
                <a:schemeClr val="tx2"/>
              </a:buClr>
              <a:buSzPct val="80000"/>
              <a:buFont typeface="Wingdings" panose="05000000000000000000" pitchFamily="2" charset="2"/>
              <a:buChar char="§"/>
              <a:defRPr sz="16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a:p>
            <a:endParaRPr lang="en-US" dirty="0" smtClean="0"/>
          </a:p>
        </p:txBody>
      </p:sp>
      <p:sp>
        <p:nvSpPr>
          <p:cNvPr id="10" name="Text Placeholder 3"/>
          <p:cNvSpPr>
            <a:spLocks noGrp="1"/>
          </p:cNvSpPr>
          <p:nvPr>
            <p:ph type="body" sz="quarter" idx="12" hasCustomPrompt="1"/>
          </p:nvPr>
        </p:nvSpPr>
        <p:spPr>
          <a:xfrm>
            <a:off x="6187997" y="1666621"/>
            <a:ext cx="5559511" cy="4354712"/>
          </a:xfrm>
          <a:prstGeom prst="rect">
            <a:avLst/>
          </a:prstGeom>
        </p:spPr>
        <p:txBody>
          <a:bodyPr lIns="121865" tIns="60932" rIns="121865" bIns="60932">
            <a:noAutofit/>
          </a:bodyPr>
          <a:lstStyle>
            <a:lvl1pPr marL="298307" indent="-228492">
              <a:lnSpc>
                <a:spcPct val="95000"/>
              </a:lnSpc>
              <a:spcBef>
                <a:spcPts val="1480"/>
              </a:spcBef>
              <a:buClr>
                <a:schemeClr val="tx2"/>
              </a:buClr>
              <a:buSzPct val="80000"/>
              <a:buFont typeface="Wingdings" panose="05000000000000000000" pitchFamily="2" charset="2"/>
              <a:buChar char="§"/>
              <a:defRPr sz="1900" b="0" i="0">
                <a:solidFill>
                  <a:schemeClr val="tx2"/>
                </a:solidFill>
                <a:latin typeface="+mn-lt"/>
                <a:cs typeface="CiscoSans ExtraLight"/>
              </a:defRPr>
            </a:lvl1pPr>
            <a:lvl2pPr>
              <a:lnSpc>
                <a:spcPct val="95000"/>
              </a:lnSpc>
              <a:spcBef>
                <a:spcPts val="600"/>
              </a:spcBef>
              <a:buClrTx/>
              <a:defRPr b="0" i="0">
                <a:solidFill>
                  <a:schemeClr val="tx1"/>
                </a:solidFill>
                <a:latin typeface="+mn-lt"/>
                <a:cs typeface="CiscoSans ExtraLight"/>
              </a:defRPr>
            </a:lvl2pPr>
            <a:lvl3pPr marL="575724" indent="-228492">
              <a:buClr>
                <a:schemeClr val="tx2"/>
              </a:buClr>
              <a:buSzPct val="80000"/>
              <a:buFont typeface="Wingdings" panose="05000000000000000000" pitchFamily="2" charset="2"/>
              <a:buChar char="§"/>
              <a:defRPr sz="16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p:txBody>
      </p:sp>
    </p:spTree>
    <p:extLst>
      <p:ext uri="{BB962C8B-B14F-4D97-AF65-F5344CB8AC3E}">
        <p14:creationId xmlns:p14="http://schemas.microsoft.com/office/powerpoint/2010/main" val="345237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Bullet_Title only">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46322" y="404085"/>
            <a:ext cx="11546635"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Bullet Title Goes Here</a:t>
            </a:r>
            <a:endParaRPr lang="en-US" dirty="0"/>
          </a:p>
        </p:txBody>
      </p:sp>
      <p:sp>
        <p:nvSpPr>
          <p:cNvPr id="4" name="Rectangle 5"/>
          <p:cNvSpPr>
            <a:spLocks noChangeArrowheads="1"/>
          </p:cNvSpPr>
          <p:nvPr userDrawn="1"/>
        </p:nvSpPr>
        <p:spPr bwMode="ltGray">
          <a:xfrm>
            <a:off x="10417676" y="6327964"/>
            <a:ext cx="1016525" cy="206040"/>
          </a:xfrm>
          <a:prstGeom prst="rect">
            <a:avLst/>
          </a:prstGeom>
          <a:noFill/>
          <a:ln w="9525">
            <a:noFill/>
            <a:miter lim="800000"/>
            <a:headEnd/>
            <a:tailEnd/>
          </a:ln>
          <a:effectLst/>
        </p:spPr>
        <p:txBody>
          <a:bodyPr wrap="none" lIns="82119" tIns="41062" rIns="82119" bIns="41062" anchor="b">
            <a:spAutoFit/>
          </a:bodyPr>
          <a:lstStyle/>
          <a:p>
            <a:pPr algn="r" defTabSz="814341">
              <a:lnSpc>
                <a:spcPct val="100000"/>
              </a:lnSpc>
            </a:pPr>
            <a:r>
              <a:rPr lang="en-US" sz="800" b="0" i="0" dirty="0">
                <a:solidFill>
                  <a:srgbClr val="FFFFFF"/>
                </a:solidFill>
                <a:latin typeface="+mn-lt"/>
                <a:cs typeface="CiscoSans Thin"/>
              </a:rPr>
              <a:t>Cisco Confidential</a:t>
            </a:r>
          </a:p>
        </p:txBody>
      </p:sp>
      <p:sp>
        <p:nvSpPr>
          <p:cNvPr id="5" name="Rectangle 7"/>
          <p:cNvSpPr>
            <a:spLocks noChangeArrowheads="1"/>
          </p:cNvSpPr>
          <p:nvPr userDrawn="1"/>
        </p:nvSpPr>
        <p:spPr bwMode="ltGray">
          <a:xfrm>
            <a:off x="11547730" y="6323867"/>
            <a:ext cx="294103" cy="206039"/>
          </a:xfrm>
          <a:prstGeom prst="rect">
            <a:avLst/>
          </a:prstGeom>
          <a:noFill/>
          <a:ln w="9525" algn="ctr">
            <a:noFill/>
            <a:miter lim="800000"/>
            <a:headEnd/>
            <a:tailEnd/>
          </a:ln>
          <a:effectLst/>
        </p:spPr>
        <p:txBody>
          <a:bodyPr wrap="none" lIns="82119" tIns="41062" rIns="82119" bIns="41062" anchor="b">
            <a:spAutoFit/>
          </a:bodyPr>
          <a:lstStyle/>
          <a:p>
            <a:pPr algn="r" defTabSz="814341">
              <a:lnSpc>
                <a:spcPct val="100000"/>
              </a:lnSpc>
            </a:pPr>
            <a:fld id="{DFCF27A5-1A5B-48D3-A060-2758FFBB1ADD}" type="slidenum">
              <a:rPr lang="en-US" sz="800" b="0" i="0">
                <a:solidFill>
                  <a:srgbClr val="FFFFFF"/>
                </a:solidFill>
                <a:latin typeface="+mn-lt"/>
                <a:cs typeface="CiscoSans Thin"/>
              </a:rPr>
              <a:pPr algn="r" defTabSz="814341">
                <a:lnSpc>
                  <a:spcPct val="100000"/>
                </a:lnSpc>
              </a:pPr>
              <a:t>‹#›</a:t>
            </a:fld>
            <a:endParaRPr lang="en-US" sz="800" b="0" i="0" dirty="0">
              <a:solidFill>
                <a:srgbClr val="FFFFFF"/>
              </a:solidFill>
              <a:latin typeface="+mn-lt"/>
              <a:cs typeface="CiscoSans Thin"/>
            </a:endParaRPr>
          </a:p>
        </p:txBody>
      </p:sp>
      <p:sp>
        <p:nvSpPr>
          <p:cNvPr id="6" name="Rectangle 4"/>
          <p:cNvSpPr>
            <a:spLocks noChangeArrowheads="1"/>
          </p:cNvSpPr>
          <p:nvPr userDrawn="1"/>
        </p:nvSpPr>
        <p:spPr bwMode="ltGray">
          <a:xfrm>
            <a:off x="389398" y="6329697"/>
            <a:ext cx="4560687" cy="206040"/>
          </a:xfrm>
          <a:prstGeom prst="rect">
            <a:avLst/>
          </a:prstGeom>
          <a:noFill/>
          <a:ln w="9525">
            <a:noFill/>
            <a:miter lim="800000"/>
            <a:headEnd/>
            <a:tailEnd/>
          </a:ln>
          <a:effectLst/>
        </p:spPr>
        <p:txBody>
          <a:bodyPr wrap="square" lIns="82119" tIns="41062" rIns="82119" bIns="41062" anchor="b" anchorCtr="0">
            <a:spAutoFit/>
          </a:bodyPr>
          <a:lstStyle/>
          <a:p>
            <a:pPr algn="l" defTabSz="814341">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cxnSp>
        <p:nvCxnSpPr>
          <p:cNvPr id="7" name="Straight Connector 6"/>
          <p:cNvCxnSpPr/>
          <p:nvPr userDrawn="1"/>
        </p:nvCxnSpPr>
        <p:spPr>
          <a:xfrm>
            <a:off x="0" y="6743700"/>
            <a:ext cx="12192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83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Bullet with pull quote">
    <p:spTree>
      <p:nvGrpSpPr>
        <p:cNvPr id="1" name=""/>
        <p:cNvGrpSpPr/>
        <p:nvPr/>
      </p:nvGrpSpPr>
      <p:grpSpPr>
        <a:xfrm>
          <a:off x="0" y="0"/>
          <a:ext cx="0" cy="0"/>
          <a:chOff x="0" y="0"/>
          <a:chExt cx="0" cy="0"/>
        </a:xfrm>
      </p:grpSpPr>
      <p:sp>
        <p:nvSpPr>
          <p:cNvPr id="10" name="Rounded Rectangle 9"/>
          <p:cNvSpPr/>
          <p:nvPr/>
        </p:nvSpPr>
        <p:spPr>
          <a:xfrm>
            <a:off x="6857480" y="1639745"/>
            <a:ext cx="4830949" cy="4408475"/>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65" tIns="60932" rIns="121865" bIns="60932" rtlCol="0" anchor="ctr"/>
          <a:lstStyle/>
          <a:p>
            <a:pPr algn="ctr" defTabSz="914090"/>
            <a:endParaRPr lang="en-US" dirty="0">
              <a:solidFill>
                <a:srgbClr val="FFFFFF"/>
              </a:solidFill>
              <a:latin typeface="CiscoSansTT ExtraLight"/>
            </a:endParaRPr>
          </a:p>
        </p:txBody>
      </p:sp>
      <p:sp>
        <p:nvSpPr>
          <p:cNvPr id="12" name="Text Placeholder 11"/>
          <p:cNvSpPr>
            <a:spLocks noGrp="1"/>
          </p:cNvSpPr>
          <p:nvPr>
            <p:ph type="body" sz="quarter" idx="11" hasCustomPrompt="1"/>
          </p:nvPr>
        </p:nvSpPr>
        <p:spPr>
          <a:xfrm>
            <a:off x="6961632" y="1747700"/>
            <a:ext cx="4315968" cy="2440001"/>
          </a:xfrm>
          <a:prstGeom prst="rect">
            <a:avLst/>
          </a:prstGeom>
        </p:spPr>
        <p:txBody>
          <a:bodyPr lIns="121865" tIns="60932" rIns="121865" bIns="60932">
            <a:noAutofit/>
          </a:bodyPr>
          <a:lstStyle>
            <a:lvl1pPr marL="114257" indent="-114257" algn="l" defTabSz="914052" rtl="0" eaLnBrk="1" latinLnBrk="0" hangingPunct="1">
              <a:lnSpc>
                <a:spcPct val="90000"/>
              </a:lnSpc>
              <a:spcBef>
                <a:spcPts val="0"/>
              </a:spcBef>
              <a:buNone/>
              <a:defRPr lang="en-US" sz="2000" kern="1200" dirty="0" smtClean="0">
                <a:gradFill>
                  <a:gsLst>
                    <a:gs pos="0">
                      <a:srgbClr val="272749"/>
                    </a:gs>
                    <a:gs pos="27000">
                      <a:srgbClr val="272749"/>
                    </a:gs>
                    <a:gs pos="100000">
                      <a:srgbClr val="B8E1D0"/>
                    </a:gs>
                    <a:gs pos="83000">
                      <a:srgbClr val="39BBB9"/>
                    </a:gs>
                  </a:gsLst>
                  <a:lin ang="3600000" scaled="0"/>
                </a:gradFill>
                <a:latin typeface="+mn-lt"/>
                <a:ea typeface="+mn-ea"/>
                <a:cs typeface="CiscoSans ExtraLight"/>
              </a:defRPr>
            </a:lvl1pPr>
            <a:lvl2pPr marL="114257" indent="-114257" algn="l" defTabSz="914052" rtl="0" eaLnBrk="1" latinLnBrk="0" hangingPunct="1">
              <a:defRPr lang="en-US" sz="2000" kern="1200" dirty="0" smtClean="0">
                <a:solidFill>
                  <a:schemeClr val="accent2"/>
                </a:solidFill>
                <a:latin typeface="Ciscolight" pitchFamily="2" charset="0"/>
                <a:ea typeface="+mn-ea"/>
                <a:cs typeface="+mn-cs"/>
              </a:defRPr>
            </a:lvl2pPr>
            <a:lvl3pPr marL="114257" indent="-114257" algn="l" defTabSz="914052" rtl="0" eaLnBrk="1" latinLnBrk="0" hangingPunct="1">
              <a:defRPr lang="en-US" sz="2000" kern="1200" dirty="0" smtClean="0">
                <a:solidFill>
                  <a:schemeClr val="accent2"/>
                </a:solidFill>
                <a:latin typeface="Ciscolight" pitchFamily="2" charset="0"/>
                <a:ea typeface="+mn-ea"/>
                <a:cs typeface="+mn-cs"/>
              </a:defRPr>
            </a:lvl3pPr>
            <a:lvl4pPr marL="114257" indent="-114257" algn="l" defTabSz="914052" rtl="0" eaLnBrk="1" latinLnBrk="0" hangingPunct="1">
              <a:defRPr lang="en-US" sz="2000" kern="1200" dirty="0" smtClean="0">
                <a:solidFill>
                  <a:schemeClr val="accent2"/>
                </a:solidFill>
                <a:latin typeface="Ciscolight" pitchFamily="2" charset="0"/>
                <a:ea typeface="+mn-ea"/>
                <a:cs typeface="+mn-cs"/>
              </a:defRPr>
            </a:lvl4pPr>
            <a:lvl5pPr marL="114257" indent="-114257" algn="l" defTabSz="914052"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pull quote.”</a:t>
            </a:r>
          </a:p>
        </p:txBody>
      </p:sp>
      <p:sp>
        <p:nvSpPr>
          <p:cNvPr id="19" name="Text Placeholder 18"/>
          <p:cNvSpPr>
            <a:spLocks noGrp="1"/>
          </p:cNvSpPr>
          <p:nvPr>
            <p:ph type="body" sz="quarter" idx="14" hasCustomPrompt="1"/>
          </p:nvPr>
        </p:nvSpPr>
        <p:spPr>
          <a:xfrm>
            <a:off x="7066410" y="4736592"/>
            <a:ext cx="4434761" cy="338328"/>
          </a:xfrm>
          <a:prstGeom prst="rect">
            <a:avLst/>
          </a:prstGeom>
        </p:spPr>
        <p:txBody>
          <a:bodyPr lIns="121865" tIns="60932" rIns="121865" bIns="60932">
            <a:noAutofit/>
          </a:bodyPr>
          <a:lstStyle>
            <a:lvl1pPr marL="0" indent="0">
              <a:buClr>
                <a:schemeClr val="tx2"/>
              </a:buClr>
              <a:buFontTx/>
              <a:buNone/>
              <a:defRPr sz="1600">
                <a:solidFill>
                  <a:schemeClr val="tx2"/>
                </a:solidFill>
                <a:latin typeface="+mn-lt"/>
                <a:cs typeface="CiscoSans ExtraLight"/>
              </a:defRPr>
            </a:lvl1pPr>
          </a:lstStyle>
          <a:p>
            <a:pPr lvl="0"/>
            <a:r>
              <a:rPr lang="en-US" dirty="0" smtClean="0"/>
              <a:t>Source Name</a:t>
            </a:r>
            <a:endParaRPr lang="en-US" dirty="0"/>
          </a:p>
        </p:txBody>
      </p:sp>
      <p:sp>
        <p:nvSpPr>
          <p:cNvPr id="14" name="Title 1"/>
          <p:cNvSpPr>
            <a:spLocks noGrp="1"/>
          </p:cNvSpPr>
          <p:nvPr>
            <p:ph type="ctrTitle" hasCustomPrompt="1"/>
          </p:nvPr>
        </p:nvSpPr>
        <p:spPr>
          <a:xfrm>
            <a:off x="346322" y="403229"/>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Pull Quote Style</a:t>
            </a:r>
            <a:endParaRPr lang="en-US" dirty="0"/>
          </a:p>
        </p:txBody>
      </p:sp>
      <p:sp>
        <p:nvSpPr>
          <p:cNvPr id="7" name="Text Placeholder 3"/>
          <p:cNvSpPr>
            <a:spLocks noGrp="1"/>
          </p:cNvSpPr>
          <p:nvPr>
            <p:ph type="body" sz="quarter" idx="15" hasCustomPrompt="1"/>
          </p:nvPr>
        </p:nvSpPr>
        <p:spPr>
          <a:xfrm>
            <a:off x="327276" y="1666621"/>
            <a:ext cx="5559511" cy="4354712"/>
          </a:xfrm>
          <a:prstGeom prst="rect">
            <a:avLst/>
          </a:prstGeom>
        </p:spPr>
        <p:txBody>
          <a:bodyPr lIns="121865" tIns="60932" rIns="121865" bIns="60932">
            <a:noAutofit/>
          </a:bodyPr>
          <a:lstStyle>
            <a:lvl1pPr marL="311003" indent="-228492">
              <a:lnSpc>
                <a:spcPct val="95000"/>
              </a:lnSpc>
              <a:spcBef>
                <a:spcPts val="1480"/>
              </a:spcBef>
              <a:buClr>
                <a:schemeClr val="tx2"/>
              </a:buClr>
              <a:buSzPct val="80000"/>
              <a:buFont typeface="Wingdings" panose="05000000000000000000" pitchFamily="2" charset="2"/>
              <a:buChar char="§"/>
              <a:defRPr sz="2100" b="0" i="0">
                <a:solidFill>
                  <a:schemeClr val="tx2"/>
                </a:solidFill>
                <a:latin typeface="+mn-lt"/>
                <a:cs typeface="CiscoSans ExtraLight"/>
              </a:defRPr>
            </a:lvl1pPr>
            <a:lvl2pPr marL="607195" indent="-253884">
              <a:lnSpc>
                <a:spcPct val="95000"/>
              </a:lnSpc>
              <a:spcBef>
                <a:spcPts val="600"/>
              </a:spcBef>
              <a:buClr>
                <a:schemeClr val="tx2"/>
              </a:buClr>
              <a:buSzPct val="80000"/>
              <a:buFont typeface="Wingdings" panose="05000000000000000000" pitchFamily="2" charset="2"/>
              <a:buChar char="§"/>
              <a:defRPr sz="1900" b="0" i="0">
                <a:solidFill>
                  <a:schemeClr val="tx2"/>
                </a:solidFill>
                <a:latin typeface="+mn-lt"/>
                <a:cs typeface="CiscoSans ExtraLight"/>
              </a:defRPr>
            </a:lvl2pPr>
            <a:lvl3pPr>
              <a:buClrTx/>
              <a:defRPr b="0" i="0">
                <a:solidFill>
                  <a:schemeClr val="tx1"/>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a:t>
            </a:r>
            <a:br>
              <a:rPr lang="en-US" dirty="0" smtClean="0"/>
            </a:br>
            <a:r>
              <a:rPr lang="en-US" dirty="0" smtClean="0"/>
              <a:t>slide with a pull quote</a:t>
            </a:r>
          </a:p>
          <a:p>
            <a:pPr lvl="1"/>
            <a:r>
              <a:rPr lang="en-US" dirty="0" smtClean="0"/>
              <a:t>This is where all the second level </a:t>
            </a:r>
            <a:br>
              <a:rPr lang="en-US" dirty="0" smtClean="0"/>
            </a:br>
            <a:r>
              <a:rPr lang="en-US" dirty="0" smtClean="0"/>
              <a:t>information goes</a:t>
            </a:r>
          </a:p>
          <a:p>
            <a:pPr lvl="1"/>
            <a:r>
              <a:rPr lang="en-US" dirty="0" smtClean="0"/>
              <a:t>This is another bullet point</a:t>
            </a:r>
          </a:p>
          <a:p>
            <a:r>
              <a:rPr lang="en-US" dirty="0" smtClean="0"/>
              <a:t>First level bullets are 16 points</a:t>
            </a:r>
            <a:br>
              <a:rPr lang="en-US" dirty="0" smtClean="0"/>
            </a:br>
            <a:r>
              <a:rPr lang="en-US" dirty="0" smtClean="0"/>
              <a:t>and use a bullet point</a:t>
            </a:r>
          </a:p>
          <a:p>
            <a:pPr lvl="1"/>
            <a:r>
              <a:rPr lang="en-US" dirty="0" smtClean="0"/>
              <a:t>Second level bullets are 14 points in size</a:t>
            </a:r>
          </a:p>
          <a:p>
            <a:pPr lvl="1"/>
            <a:r>
              <a:rPr lang="en-US" dirty="0" smtClean="0"/>
              <a:t>It’s important to keep consistency </a:t>
            </a:r>
          </a:p>
        </p:txBody>
      </p:sp>
      <p:sp>
        <p:nvSpPr>
          <p:cNvPr id="8" name="Rectangle 5"/>
          <p:cNvSpPr>
            <a:spLocks noChangeArrowheads="1"/>
          </p:cNvSpPr>
          <p:nvPr userDrawn="1"/>
        </p:nvSpPr>
        <p:spPr bwMode="ltGray">
          <a:xfrm>
            <a:off x="10544925" y="6569154"/>
            <a:ext cx="889290" cy="190624"/>
          </a:xfrm>
          <a:prstGeom prst="rect">
            <a:avLst/>
          </a:prstGeom>
          <a:noFill/>
          <a:ln w="9525">
            <a:noFill/>
            <a:miter lim="800000"/>
            <a:headEnd/>
            <a:tailEnd/>
          </a:ln>
          <a:effectLst/>
        </p:spPr>
        <p:txBody>
          <a:bodyPr wrap="none" lIns="82097" tIns="41050" rIns="82097" bIns="41050" anchor="b">
            <a:spAutoFit/>
          </a:bodyPr>
          <a:lstStyle/>
          <a:p>
            <a:pPr algn="r" defTabSz="814113"/>
            <a:r>
              <a:rPr lang="en-US" sz="700" dirty="0">
                <a:solidFill>
                  <a:srgbClr val="C0C0C0"/>
                </a:solidFill>
                <a:latin typeface="CiscoSansTT ExtraLight"/>
              </a:rPr>
              <a:t>Cisco Confidential</a:t>
            </a:r>
          </a:p>
        </p:txBody>
      </p:sp>
      <p:sp>
        <p:nvSpPr>
          <p:cNvPr id="9" name="Rectangle 7"/>
          <p:cNvSpPr>
            <a:spLocks noChangeArrowheads="1"/>
          </p:cNvSpPr>
          <p:nvPr userDrawn="1"/>
        </p:nvSpPr>
        <p:spPr bwMode="ltGray">
          <a:xfrm>
            <a:off x="11566199" y="6565025"/>
            <a:ext cx="275628" cy="190643"/>
          </a:xfrm>
          <a:prstGeom prst="rect">
            <a:avLst/>
          </a:prstGeom>
          <a:noFill/>
          <a:ln w="9525" algn="ctr">
            <a:noFill/>
            <a:miter lim="800000"/>
            <a:headEnd/>
            <a:tailEnd/>
          </a:ln>
          <a:effectLst/>
        </p:spPr>
        <p:txBody>
          <a:bodyPr wrap="none" lIns="82097" tIns="41050" rIns="82097" bIns="41050" anchor="b">
            <a:spAutoFit/>
          </a:bodyPr>
          <a:lstStyle/>
          <a:p>
            <a:pPr algn="r" defTabSz="814113"/>
            <a:fld id="{DFCF27A5-1A5B-48D3-A060-2758FFBB1ADD}" type="slidenum">
              <a:rPr lang="en-US" sz="700">
                <a:solidFill>
                  <a:srgbClr val="C0C0C0"/>
                </a:solidFill>
                <a:latin typeface="CiscoSansTT ExtraLight"/>
              </a:rPr>
              <a:pPr algn="r" defTabSz="814113"/>
              <a:t>‹#›</a:t>
            </a:fld>
            <a:endParaRPr lang="en-US" sz="700" dirty="0">
              <a:solidFill>
                <a:srgbClr val="C0C0C0"/>
              </a:solidFill>
              <a:latin typeface="CiscoSansTT ExtraLight"/>
            </a:endParaRPr>
          </a:p>
        </p:txBody>
      </p:sp>
      <p:pic>
        <p:nvPicPr>
          <p:cNvPr id="11" name="Picture 10" descr="segue texture.jpg"/>
          <p:cNvPicPr>
            <a:picLocks noChangeAspect="1"/>
          </p:cNvPicPr>
          <p:nvPr userDrawn="1"/>
        </p:nvPicPr>
        <p:blipFill>
          <a:blip r:embed="rId2" cstate="print"/>
          <a:srcRect t="95236" r="2996"/>
          <a:stretch>
            <a:fillRect/>
          </a:stretch>
        </p:blipFill>
        <p:spPr>
          <a:xfrm>
            <a:off x="444503" y="6381457"/>
            <a:ext cx="11303000" cy="163808"/>
          </a:xfrm>
          <a:prstGeom prst="rect">
            <a:avLst/>
          </a:prstGeom>
        </p:spPr>
      </p:pic>
      <p:sp>
        <p:nvSpPr>
          <p:cNvPr id="13" name="Rectangle 4"/>
          <p:cNvSpPr>
            <a:spLocks noChangeArrowheads="1"/>
          </p:cNvSpPr>
          <p:nvPr userDrawn="1"/>
        </p:nvSpPr>
        <p:spPr bwMode="ltGray">
          <a:xfrm>
            <a:off x="354231" y="6570865"/>
            <a:ext cx="4560687" cy="190643"/>
          </a:xfrm>
          <a:prstGeom prst="rect">
            <a:avLst/>
          </a:prstGeom>
          <a:noFill/>
          <a:ln w="9525">
            <a:noFill/>
            <a:miter lim="800000"/>
            <a:headEnd/>
            <a:tailEnd/>
          </a:ln>
          <a:effectLst/>
        </p:spPr>
        <p:txBody>
          <a:bodyPr wrap="square" lIns="82097" tIns="41050" rIns="82097" bIns="41050" anchor="b" anchorCtr="0">
            <a:spAutoFit/>
          </a:bodyPr>
          <a:lstStyle/>
          <a:p>
            <a:pPr defTabSz="814113"/>
            <a:r>
              <a:rPr lang="en-US" sz="700" dirty="0" smtClean="0">
                <a:solidFill>
                  <a:srgbClr val="C0C0C0"/>
                </a:solidFill>
                <a:latin typeface="CiscoSansTT ExtraLight"/>
              </a:rPr>
              <a:t>© 2013  Cisco and/or its affiliates. All rights reserved.</a:t>
            </a:r>
            <a:endParaRPr lang="en-US" sz="700" dirty="0">
              <a:solidFill>
                <a:srgbClr val="C0C0C0"/>
              </a:solidFill>
              <a:latin typeface="CiscoSansTT ExtraLight"/>
            </a:endParaRPr>
          </a:p>
        </p:txBody>
      </p:sp>
    </p:spTree>
    <p:extLst>
      <p:ext uri="{BB962C8B-B14F-4D97-AF65-F5344CB8AC3E}">
        <p14:creationId xmlns:p14="http://schemas.microsoft.com/office/powerpoint/2010/main" val="411002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9"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46322" y="404088"/>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90964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9048" y="403341"/>
            <a:ext cx="5340096" cy="838200"/>
          </a:xfrm>
          <a:prstGeom prst="rect">
            <a:avLst/>
          </a:prstGeom>
        </p:spPr>
        <p:txBody>
          <a:bodyPr vert="horz" lIns="82265" tIns="45710" rIns="82265" bIns="45710" rtlCol="0" anchor="t" anchorCtr="0">
            <a:noAutofit/>
          </a:bodyPr>
          <a:lstStyle>
            <a:lvl1pPr algn="l" defTabSz="914052" rtl="0" eaLnBrk="1" latinLnBrk="0" hangingPunct="1">
              <a:lnSpc>
                <a:spcPct val="80000"/>
              </a:lnSpc>
              <a:spcBef>
                <a:spcPct val="0"/>
              </a:spcBef>
              <a:buNone/>
              <a:defRPr lang="en-US" sz="3300" b="0" i="0" kern="1200" spc="-100" baseline="0" dirty="0" smtClean="0">
                <a:solidFill>
                  <a:srgbClr val="00A2BF"/>
                </a:solidFill>
                <a:latin typeface="+mj-lt"/>
                <a:ea typeface="+mj-ea"/>
                <a:cs typeface="CiscoSans Thin"/>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335387" y="1600200"/>
            <a:ext cx="5340096" cy="4526280"/>
          </a:xfrm>
          <a:prstGeom prst="rect">
            <a:avLst/>
          </a:prstGeom>
        </p:spPr>
        <p:txBody>
          <a:bodyPr lIns="121865" tIns="60932" rIns="121865" bIns="60932">
            <a:noAutofit/>
          </a:bodyPr>
          <a:lstStyle>
            <a:lvl1pPr marL="0" indent="0">
              <a:buClr>
                <a:schemeClr val="tx2"/>
              </a:buClr>
              <a:buSzPct val="80000"/>
              <a:buFont typeface="Wingdings" panose="05000000000000000000" pitchFamily="2" charset="2"/>
              <a:buNone/>
              <a:defRPr sz="2100" b="0" i="0">
                <a:solidFill>
                  <a:schemeClr val="tx2"/>
                </a:solidFill>
                <a:latin typeface="+mn-lt"/>
                <a:cs typeface="CiscoSans ExtraLight"/>
              </a:defRPr>
            </a:lvl1pPr>
            <a:lvl2pPr marL="634761" indent="-228512">
              <a:buClr>
                <a:schemeClr val="tx2"/>
              </a:buClr>
              <a:buSzPct val="80000"/>
              <a:buFont typeface="Wingdings" panose="05000000000000000000" pitchFamily="2" charset="2"/>
              <a:buChar char="§"/>
              <a:tabLst/>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6425185" y="1600200"/>
            <a:ext cx="5340096" cy="4526280"/>
          </a:xfrm>
          <a:prstGeom prst="rect">
            <a:avLst/>
          </a:prstGeom>
        </p:spPr>
        <p:txBody>
          <a:bodyPr lIns="121865" tIns="60932" rIns="121865" bIns="60932">
            <a:noAutofit/>
          </a:bodyPr>
          <a:lstStyle>
            <a:lvl1pPr marL="0" indent="0">
              <a:buClr>
                <a:schemeClr val="tx2"/>
              </a:buClr>
              <a:buSzPct val="80000"/>
              <a:buFont typeface="Wingdings" panose="05000000000000000000" pitchFamily="2" charset="2"/>
              <a:buNone/>
              <a:defRPr sz="2100" b="0" i="0">
                <a:solidFill>
                  <a:schemeClr val="tx2"/>
                </a:solidFill>
                <a:latin typeface="+mn-lt"/>
                <a:cs typeface="CiscoSans ExtraLight"/>
              </a:defRPr>
            </a:lvl1pPr>
            <a:lvl2pPr marL="634761" indent="-228512">
              <a:buClr>
                <a:schemeClr val="tx2"/>
              </a:buClr>
              <a:buSzPct val="80000"/>
              <a:buFont typeface="Wingdings" panose="05000000000000000000" pitchFamily="2" charset="2"/>
              <a:buChar char="§"/>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6" name="Text Placeholder 15"/>
          <p:cNvSpPr>
            <a:spLocks noGrp="1"/>
          </p:cNvSpPr>
          <p:nvPr>
            <p:ph type="body" sz="quarter" idx="13" hasCustomPrompt="1"/>
          </p:nvPr>
        </p:nvSpPr>
        <p:spPr>
          <a:xfrm>
            <a:off x="6429907" y="403341"/>
            <a:ext cx="5340096" cy="841248"/>
          </a:xfrm>
          <a:prstGeom prst="rect">
            <a:avLst/>
          </a:prstGeom>
        </p:spPr>
        <p:txBody>
          <a:bodyPr lIns="121865" tIns="60932" rIns="121865" bIns="60932">
            <a:noAutofit/>
          </a:bodyPr>
          <a:lstStyle>
            <a:lvl1pPr marL="0" marR="0" indent="0" algn="l" defTabSz="914052" rtl="0" eaLnBrk="1" fontAlgn="auto" latinLnBrk="0" hangingPunct="1">
              <a:lnSpc>
                <a:spcPct val="80000"/>
              </a:lnSpc>
              <a:spcBef>
                <a:spcPct val="0"/>
              </a:spcBef>
              <a:spcAft>
                <a:spcPts val="0"/>
              </a:spcAft>
              <a:buClrTx/>
              <a:buSzTx/>
              <a:buFontTx/>
              <a:buNone/>
              <a:tabLst/>
              <a:defRPr lang="en-US" sz="3300" b="0" i="0" kern="1200" spc="-100" baseline="0" dirty="0">
                <a:solidFill>
                  <a:srgbClr val="00A2BF"/>
                </a:solidFill>
                <a:latin typeface="+mj-lt"/>
                <a:ea typeface="+mj-ea"/>
                <a:cs typeface="CiscoSans Thin"/>
              </a:defRPr>
            </a:lvl1pPr>
          </a:lstStyle>
          <a:p>
            <a:pPr marL="0" marR="0" lvl="0" indent="0" algn="l" defTabSz="914052"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cxnSp>
        <p:nvCxnSpPr>
          <p:cNvPr id="7" name="Straight Connector 6"/>
          <p:cNvCxnSpPr/>
          <p:nvPr/>
        </p:nvCxnSpPr>
        <p:spPr>
          <a:xfrm>
            <a:off x="6134100" y="812817"/>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Rectangle 7"/>
          <p:cNvSpPr>
            <a:spLocks noChangeArrowheads="1"/>
          </p:cNvSpPr>
          <p:nvPr userDrawn="1"/>
        </p:nvSpPr>
        <p:spPr bwMode="ltGray">
          <a:xfrm>
            <a:off x="11566199" y="6565025"/>
            <a:ext cx="275628" cy="190643"/>
          </a:xfrm>
          <a:prstGeom prst="rect">
            <a:avLst/>
          </a:prstGeom>
          <a:noFill/>
          <a:ln w="9525" algn="ctr">
            <a:noFill/>
            <a:miter lim="800000"/>
            <a:headEnd/>
            <a:tailEnd/>
          </a:ln>
          <a:effectLst/>
        </p:spPr>
        <p:txBody>
          <a:bodyPr wrap="none" lIns="82097" tIns="41050" rIns="82097" bIns="41050" anchor="b">
            <a:spAutoFit/>
          </a:bodyPr>
          <a:lstStyle/>
          <a:p>
            <a:pPr algn="r" defTabSz="814113"/>
            <a:fld id="{DFCF27A5-1A5B-48D3-A060-2758FFBB1ADD}" type="slidenum">
              <a:rPr lang="en-US" sz="700">
                <a:solidFill>
                  <a:srgbClr val="C0C0C0"/>
                </a:solidFill>
                <a:latin typeface="CiscoSansTT ExtraLight"/>
              </a:rPr>
              <a:pPr algn="r" defTabSz="814113"/>
              <a:t>‹#›</a:t>
            </a:fld>
            <a:endParaRPr lang="en-US" sz="700" dirty="0">
              <a:solidFill>
                <a:srgbClr val="C0C0C0"/>
              </a:solidFill>
              <a:latin typeface="CiscoSansTT ExtraLight"/>
            </a:endParaRPr>
          </a:p>
        </p:txBody>
      </p:sp>
      <p:pic>
        <p:nvPicPr>
          <p:cNvPr id="10" name="Picture 9" descr="segue texture.jpg"/>
          <p:cNvPicPr>
            <a:picLocks noChangeAspect="1"/>
          </p:cNvPicPr>
          <p:nvPr userDrawn="1"/>
        </p:nvPicPr>
        <p:blipFill>
          <a:blip r:embed="rId2" cstate="print"/>
          <a:srcRect t="95236" r="2996"/>
          <a:stretch>
            <a:fillRect/>
          </a:stretch>
        </p:blipFill>
        <p:spPr>
          <a:xfrm>
            <a:off x="444503" y="6381457"/>
            <a:ext cx="11303000" cy="163808"/>
          </a:xfrm>
          <a:prstGeom prst="rect">
            <a:avLst/>
          </a:prstGeom>
        </p:spPr>
      </p:pic>
      <p:sp>
        <p:nvSpPr>
          <p:cNvPr id="11" name="Rectangle 4"/>
          <p:cNvSpPr>
            <a:spLocks noChangeArrowheads="1"/>
          </p:cNvSpPr>
          <p:nvPr userDrawn="1"/>
        </p:nvSpPr>
        <p:spPr bwMode="ltGray">
          <a:xfrm>
            <a:off x="354231" y="6570865"/>
            <a:ext cx="4560687" cy="190643"/>
          </a:xfrm>
          <a:prstGeom prst="rect">
            <a:avLst/>
          </a:prstGeom>
          <a:noFill/>
          <a:ln w="9525">
            <a:noFill/>
            <a:miter lim="800000"/>
            <a:headEnd/>
            <a:tailEnd/>
          </a:ln>
          <a:effectLst/>
        </p:spPr>
        <p:txBody>
          <a:bodyPr wrap="square" lIns="82097" tIns="41050" rIns="82097" bIns="41050" anchor="b" anchorCtr="0">
            <a:spAutoFit/>
          </a:bodyPr>
          <a:lstStyle/>
          <a:p>
            <a:pPr defTabSz="814113"/>
            <a:r>
              <a:rPr lang="en-US" sz="700" dirty="0" smtClean="0">
                <a:solidFill>
                  <a:srgbClr val="C0C0C0"/>
                </a:solidFill>
                <a:latin typeface="CiscoSansTT ExtraLight"/>
              </a:rPr>
              <a:t>© 2013  Cisco and/or its affiliates. All rights reserved.</a:t>
            </a:r>
            <a:endParaRPr lang="en-US" sz="700" dirty="0">
              <a:solidFill>
                <a:srgbClr val="C0C0C0"/>
              </a:solidFill>
              <a:latin typeface="CiscoSansTT ExtraLight"/>
            </a:endParaRPr>
          </a:p>
        </p:txBody>
      </p:sp>
    </p:spTree>
    <p:extLst>
      <p:ext uri="{BB962C8B-B14F-4D97-AF65-F5344CB8AC3E}">
        <p14:creationId xmlns:p14="http://schemas.microsoft.com/office/powerpoint/2010/main" val="242518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292688" y="100584"/>
            <a:ext cx="3557943" cy="1152144"/>
          </a:xfrm>
          <a:prstGeom prst="rect">
            <a:avLst/>
          </a:prstGeom>
        </p:spPr>
        <p:txBody>
          <a:bodyPr lIns="121865" tIns="60932" rIns="121865" bIns="60932" anchor="b" anchorCtr="0">
            <a:noAutofit/>
          </a:bodyPr>
          <a:lstStyle>
            <a:lvl1pPr marL="0" marR="0" indent="0" algn="l" defTabSz="914052"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00A2BF"/>
                </a:solidFill>
                <a:effectLst/>
                <a:uLnTx/>
                <a:uFillTx/>
                <a:latin typeface="+mj-lt"/>
                <a:ea typeface="+mj-ea"/>
                <a:cs typeface="CiscoSans Thin"/>
              </a:defRPr>
            </a:lvl1pPr>
          </a:lstStyle>
          <a:p>
            <a:pPr marL="0" marR="0" lvl="0" indent="0" algn="l" defTabSz="914052" rtl="0" eaLnBrk="1" fontAlgn="auto" latinLnBrk="0" hangingPunct="1">
              <a:lnSpc>
                <a:spcPct val="80000"/>
              </a:lnSpc>
              <a:spcBef>
                <a:spcPct val="0"/>
              </a:spcBef>
              <a:spcAft>
                <a:spcPts val="0"/>
              </a:spcAft>
              <a:buClrTx/>
              <a:buSzTx/>
              <a:buFontTx/>
              <a:buNone/>
              <a:tabLst/>
              <a:defRPr/>
            </a:pPr>
            <a:r>
              <a:rPr lang="de-CH" smtClean="0"/>
              <a:t>Click to edit Master text styles</a:t>
            </a:r>
          </a:p>
        </p:txBody>
      </p:sp>
      <p:sp>
        <p:nvSpPr>
          <p:cNvPr id="22" name="Text Placeholder 17"/>
          <p:cNvSpPr>
            <a:spLocks noGrp="1"/>
          </p:cNvSpPr>
          <p:nvPr>
            <p:ph type="body" sz="quarter" idx="19"/>
          </p:nvPr>
        </p:nvSpPr>
        <p:spPr>
          <a:xfrm>
            <a:off x="4344539" y="100584"/>
            <a:ext cx="3466479" cy="1152144"/>
          </a:xfrm>
          <a:prstGeom prst="rect">
            <a:avLst/>
          </a:prstGeom>
        </p:spPr>
        <p:txBody>
          <a:bodyPr lIns="121865" tIns="60932" rIns="121865" bIns="60932" anchor="b" anchorCtr="0">
            <a:noAutofit/>
          </a:bodyPr>
          <a:lstStyle>
            <a:lvl1pPr marL="0" marR="0" indent="0" algn="l" defTabSz="914052"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00A2BF"/>
                </a:solidFill>
                <a:effectLst/>
                <a:uLnTx/>
                <a:uFillTx/>
                <a:latin typeface="+mj-lt"/>
                <a:ea typeface="+mj-ea"/>
                <a:cs typeface="CiscoSans Thin"/>
              </a:defRPr>
            </a:lvl1pPr>
          </a:lstStyle>
          <a:p>
            <a:pPr marL="0" marR="0" lvl="0" indent="0" algn="l" defTabSz="914052" rtl="0" eaLnBrk="1" fontAlgn="auto" latinLnBrk="0" hangingPunct="1">
              <a:lnSpc>
                <a:spcPct val="80000"/>
              </a:lnSpc>
              <a:spcBef>
                <a:spcPct val="0"/>
              </a:spcBef>
              <a:spcAft>
                <a:spcPts val="0"/>
              </a:spcAft>
              <a:buClrTx/>
              <a:buSzTx/>
              <a:buFontTx/>
              <a:buNone/>
              <a:tabLst/>
              <a:defRPr/>
            </a:pPr>
            <a:r>
              <a:rPr lang="de-CH" smtClean="0"/>
              <a:t>Click to edit Master text styles</a:t>
            </a:r>
          </a:p>
        </p:txBody>
      </p:sp>
      <p:sp>
        <p:nvSpPr>
          <p:cNvPr id="23" name="Text Placeholder 17"/>
          <p:cNvSpPr>
            <a:spLocks noGrp="1"/>
          </p:cNvSpPr>
          <p:nvPr>
            <p:ph type="body" sz="quarter" idx="20"/>
          </p:nvPr>
        </p:nvSpPr>
        <p:spPr>
          <a:xfrm>
            <a:off x="8362937" y="100584"/>
            <a:ext cx="3512211" cy="1152144"/>
          </a:xfrm>
          <a:prstGeom prst="rect">
            <a:avLst/>
          </a:prstGeom>
        </p:spPr>
        <p:txBody>
          <a:bodyPr lIns="121865" tIns="60932" rIns="121865" bIns="60932" anchor="b" anchorCtr="0">
            <a:noAutofit/>
          </a:bodyPr>
          <a:lstStyle>
            <a:lvl1pPr marL="0" marR="0" indent="0" algn="l" defTabSz="914052"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00A2BF"/>
                </a:solidFill>
                <a:effectLst/>
                <a:uLnTx/>
                <a:uFillTx/>
                <a:latin typeface="+mj-lt"/>
                <a:ea typeface="+mj-ea"/>
                <a:cs typeface="CiscoSans Thin"/>
              </a:defRPr>
            </a:lvl1pPr>
          </a:lstStyle>
          <a:p>
            <a:pPr marL="0" marR="0" lvl="0" indent="0" algn="l" defTabSz="914052" rtl="0" eaLnBrk="1" fontAlgn="auto" latinLnBrk="0" hangingPunct="1">
              <a:lnSpc>
                <a:spcPct val="80000"/>
              </a:lnSpc>
              <a:spcBef>
                <a:spcPct val="0"/>
              </a:spcBef>
              <a:spcAft>
                <a:spcPts val="0"/>
              </a:spcAft>
              <a:buClrTx/>
              <a:buSzTx/>
              <a:buFontTx/>
              <a:buNone/>
              <a:tabLst/>
              <a:defRPr/>
            </a:pPr>
            <a:r>
              <a:rPr lang="de-CH" smtClean="0"/>
              <a:t>Click to edit Master text styles</a:t>
            </a:r>
          </a:p>
        </p:txBody>
      </p:sp>
      <p:sp>
        <p:nvSpPr>
          <p:cNvPr id="12" name="Text Placeholder 3"/>
          <p:cNvSpPr>
            <a:spLocks noGrp="1"/>
          </p:cNvSpPr>
          <p:nvPr>
            <p:ph type="body" sz="quarter" idx="10"/>
          </p:nvPr>
        </p:nvSpPr>
        <p:spPr>
          <a:xfrm>
            <a:off x="292688" y="1602098"/>
            <a:ext cx="3557943" cy="4448011"/>
          </a:xfrm>
          <a:prstGeom prst="rect">
            <a:avLst/>
          </a:prstGeom>
        </p:spPr>
        <p:txBody>
          <a:bodyPr lIns="121865" tIns="60932" rIns="121865" bIns="60932">
            <a:noAutofit/>
          </a:bodyPr>
          <a:lstStyle>
            <a:lvl1pPr marL="298307" indent="-228492">
              <a:lnSpc>
                <a:spcPct val="95000"/>
              </a:lnSpc>
              <a:spcBef>
                <a:spcPts val="1480"/>
              </a:spcBef>
              <a:buClr>
                <a:schemeClr val="tx2"/>
              </a:buClr>
              <a:buSzPct val="80000"/>
              <a:buFont typeface="Wingdings" panose="05000000000000000000" pitchFamily="2" charset="2"/>
              <a:buChar char="§"/>
              <a:defRPr sz="2100">
                <a:solidFill>
                  <a:schemeClr val="tx2"/>
                </a:solidFill>
                <a:latin typeface="+mn-lt"/>
                <a:cs typeface="CiscoSans ExtraLight"/>
              </a:defRPr>
            </a:lvl1pPr>
            <a:lvl2pPr marL="537379" indent="-253884">
              <a:lnSpc>
                <a:spcPct val="95000"/>
              </a:lnSpc>
              <a:spcBef>
                <a:spcPts val="600"/>
              </a:spcBef>
              <a:buClr>
                <a:schemeClr val="tx2"/>
              </a:buClr>
              <a:buSzPct val="80000"/>
              <a:buFont typeface="Wingdings" panose="05000000000000000000" pitchFamily="2" charset="2"/>
              <a:buChar char="§"/>
              <a:defRPr sz="1900">
                <a:solidFill>
                  <a:schemeClr val="tx2"/>
                </a:solidFill>
                <a:latin typeface="+mn-lt"/>
                <a:cs typeface="CiscoSans ExtraLight"/>
              </a:defRPr>
            </a:lvl2pPr>
            <a:lvl3pPr marL="759525" indent="-222144">
              <a:buClr>
                <a:schemeClr val="tx2"/>
              </a:buClr>
              <a:buSzPct val="80000"/>
              <a:buFont typeface="Wingdings" panose="05000000000000000000" pitchFamily="2" charset="2"/>
              <a:buChar char="§"/>
              <a:defRPr sz="1600">
                <a:solidFill>
                  <a:schemeClr val="tx2"/>
                </a:solidFill>
                <a:latin typeface="+mn-lt"/>
                <a:cs typeface="CiscoSans ExtraLight"/>
              </a:defRPr>
            </a:lvl3pPr>
            <a:lvl4pPr marL="994370" indent="-228492">
              <a:buClr>
                <a:schemeClr val="tx2"/>
              </a:buClr>
              <a:buSzPct val="80000"/>
              <a:buFont typeface="Wingdings" panose="05000000000000000000" pitchFamily="2" charset="2"/>
              <a:buChar char="§"/>
              <a:defRPr sz="1300">
                <a:solidFill>
                  <a:schemeClr val="tx2"/>
                </a:solidFill>
                <a:latin typeface="+mn-lt"/>
                <a:cs typeface="CiscoSans ExtraLight"/>
              </a:defRPr>
            </a:lvl4pPr>
            <a:lvl5pPr marL="1222856" indent="-228492">
              <a:buClr>
                <a:schemeClr val="tx2"/>
              </a:buClr>
              <a:buSzPct val="80000"/>
              <a:buFont typeface="Wingdings" panose="05000000000000000000" pitchFamily="2" charset="2"/>
              <a:buChar char="§"/>
              <a:defRPr sz="1200">
                <a:solidFill>
                  <a:schemeClr val="tx2"/>
                </a:solidFill>
                <a:latin typeface="+mn-lt"/>
                <a:cs typeface="CiscoSans ExtraLight"/>
              </a:defRPr>
            </a:lvl5pPr>
            <a:lvl6pPr marL="922933" indent="0">
              <a:buNone/>
              <a:defRPr/>
            </a:lvl6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dirty="0" smtClean="0"/>
          </a:p>
        </p:txBody>
      </p:sp>
      <p:sp>
        <p:nvSpPr>
          <p:cNvPr id="16" name="Text Placeholder 3"/>
          <p:cNvSpPr>
            <a:spLocks noGrp="1"/>
          </p:cNvSpPr>
          <p:nvPr>
            <p:ph type="body" sz="quarter" idx="21"/>
          </p:nvPr>
        </p:nvSpPr>
        <p:spPr>
          <a:xfrm>
            <a:off x="8362937" y="1578605"/>
            <a:ext cx="3512211" cy="4448011"/>
          </a:xfrm>
          <a:prstGeom prst="rect">
            <a:avLst/>
          </a:prstGeom>
        </p:spPr>
        <p:txBody>
          <a:bodyPr lIns="121865" tIns="60932" rIns="121865" bIns="60932">
            <a:noAutofit/>
          </a:bodyPr>
          <a:lstStyle>
            <a:lvl1pPr marL="228522" indent="-228522">
              <a:lnSpc>
                <a:spcPct val="95000"/>
              </a:lnSpc>
              <a:spcBef>
                <a:spcPts val="1480"/>
              </a:spcBef>
              <a:buClr>
                <a:schemeClr val="tx2"/>
              </a:buClr>
              <a:buSzPct val="80000"/>
              <a:buFont typeface="Wingdings" panose="05000000000000000000" pitchFamily="2" charset="2"/>
              <a:buChar char="§"/>
              <a:defRPr sz="2100">
                <a:solidFill>
                  <a:schemeClr val="tx2"/>
                </a:solidFill>
                <a:latin typeface="+mn-lt"/>
                <a:cs typeface="CiscoSans ExtraLight"/>
              </a:defRPr>
            </a:lvl1pPr>
            <a:lvl2pPr marL="479772" indent="-287863">
              <a:lnSpc>
                <a:spcPct val="95000"/>
              </a:lnSpc>
              <a:spcBef>
                <a:spcPts val="600"/>
              </a:spcBef>
              <a:buClr>
                <a:schemeClr val="tx2"/>
              </a:buClr>
              <a:buSzPct val="80000"/>
              <a:buFont typeface="Wingdings" panose="05000000000000000000" pitchFamily="2" charset="2"/>
              <a:buChar char="§"/>
              <a:defRPr sz="1900">
                <a:solidFill>
                  <a:schemeClr val="tx2"/>
                </a:solidFill>
                <a:latin typeface="+mn-lt"/>
                <a:cs typeface="CiscoSans ExtraLight"/>
              </a:defRPr>
            </a:lvl2pPr>
            <a:lvl3pPr marL="763757" indent="-228492">
              <a:buClr>
                <a:schemeClr val="tx2"/>
              </a:buClr>
              <a:buSzPct val="80000"/>
              <a:buFont typeface="Wingdings" panose="05000000000000000000" pitchFamily="2" charset="2"/>
              <a:buChar char="§"/>
              <a:defRPr sz="1600">
                <a:solidFill>
                  <a:schemeClr val="tx2"/>
                </a:solidFill>
                <a:latin typeface="+mn-lt"/>
                <a:cs typeface="CiscoSans ExtraLight"/>
              </a:defRPr>
            </a:lvl3pPr>
            <a:lvl4pPr marL="994370" indent="-228492">
              <a:buClr>
                <a:schemeClr val="tx2"/>
              </a:buClr>
              <a:buSzPct val="80000"/>
              <a:buFont typeface="Wingdings" panose="05000000000000000000" pitchFamily="2" charset="2"/>
              <a:buChar char="§"/>
              <a:defRPr sz="1300">
                <a:solidFill>
                  <a:schemeClr val="tx2"/>
                </a:solidFill>
                <a:latin typeface="+mn-lt"/>
                <a:cs typeface="CiscoSans ExtraLight"/>
              </a:defRPr>
            </a:lvl4pPr>
            <a:lvl5pPr marL="1222856" indent="-228492">
              <a:buClr>
                <a:schemeClr val="tx2"/>
              </a:buClr>
              <a:buSzPct val="80000"/>
              <a:buFont typeface="Wingdings" panose="05000000000000000000" pitchFamily="2" charset="2"/>
              <a:buChar char="§"/>
              <a:defRPr sz="1200">
                <a:solidFill>
                  <a:schemeClr val="tx2"/>
                </a:solidFill>
                <a:latin typeface="+mn-lt"/>
                <a:cs typeface="CiscoSans ExtraLight"/>
              </a:defRPr>
            </a:lvl5pPr>
            <a:lvl6pPr marL="922933" indent="0">
              <a:buNone/>
              <a:defRPr/>
            </a:lvl6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dirty="0" smtClean="0"/>
          </a:p>
        </p:txBody>
      </p:sp>
      <p:sp>
        <p:nvSpPr>
          <p:cNvPr id="17" name="Text Placeholder 3"/>
          <p:cNvSpPr>
            <a:spLocks noGrp="1"/>
          </p:cNvSpPr>
          <p:nvPr>
            <p:ph type="body" sz="quarter" idx="22"/>
          </p:nvPr>
        </p:nvSpPr>
        <p:spPr>
          <a:xfrm>
            <a:off x="4344539" y="1602098"/>
            <a:ext cx="3466479" cy="4448011"/>
          </a:xfrm>
          <a:prstGeom prst="rect">
            <a:avLst/>
          </a:prstGeom>
        </p:spPr>
        <p:txBody>
          <a:bodyPr lIns="121865" tIns="60932" rIns="121865" bIns="60932">
            <a:noAutofit/>
          </a:bodyPr>
          <a:lstStyle>
            <a:lvl1pPr marL="228522" indent="-228522">
              <a:lnSpc>
                <a:spcPct val="95000"/>
              </a:lnSpc>
              <a:spcBef>
                <a:spcPts val="1480"/>
              </a:spcBef>
              <a:buClr>
                <a:schemeClr val="tx2"/>
              </a:buClr>
              <a:buSzPct val="80000"/>
              <a:buFont typeface="Wingdings" panose="05000000000000000000" pitchFamily="2" charset="2"/>
              <a:buChar char="§"/>
              <a:defRPr sz="2100">
                <a:solidFill>
                  <a:schemeClr val="tx2"/>
                </a:solidFill>
                <a:latin typeface="+mn-lt"/>
                <a:cs typeface="CiscoSans ExtraLight"/>
              </a:defRPr>
            </a:lvl1pPr>
            <a:lvl2pPr marL="459095" indent="-234839">
              <a:lnSpc>
                <a:spcPct val="95000"/>
              </a:lnSpc>
              <a:spcBef>
                <a:spcPts val="600"/>
              </a:spcBef>
              <a:buClr>
                <a:schemeClr val="tx2"/>
              </a:buClr>
              <a:buSzPct val="80000"/>
              <a:buFont typeface="Wingdings" panose="05000000000000000000" pitchFamily="2" charset="2"/>
              <a:buChar char="§"/>
              <a:defRPr sz="1900">
                <a:solidFill>
                  <a:schemeClr val="tx2"/>
                </a:solidFill>
                <a:latin typeface="+mn-lt"/>
                <a:cs typeface="CiscoSans ExtraLight"/>
              </a:defRPr>
            </a:lvl2pPr>
            <a:lvl3pPr marL="685478" indent="-228492">
              <a:buClr>
                <a:schemeClr val="tx2"/>
              </a:buClr>
              <a:buSzPct val="80000"/>
              <a:buFont typeface="Wingdings" panose="05000000000000000000" pitchFamily="2" charset="2"/>
              <a:buChar char="§"/>
              <a:defRPr sz="1600">
                <a:solidFill>
                  <a:schemeClr val="tx2"/>
                </a:solidFill>
                <a:latin typeface="+mn-lt"/>
                <a:cs typeface="CiscoSans ExtraLight"/>
              </a:defRPr>
            </a:lvl3pPr>
            <a:lvl4pPr marL="916082" indent="-228492">
              <a:buClr>
                <a:schemeClr val="tx2"/>
              </a:buClr>
              <a:buSzPct val="80000"/>
              <a:buFont typeface="Wingdings" panose="05000000000000000000" pitchFamily="2" charset="2"/>
              <a:buChar char="§"/>
              <a:defRPr sz="1300">
                <a:solidFill>
                  <a:schemeClr val="tx2"/>
                </a:solidFill>
                <a:latin typeface="+mn-lt"/>
                <a:cs typeface="CiscoSans ExtraLight"/>
              </a:defRPr>
            </a:lvl4pPr>
            <a:lvl5pPr marL="1140345" indent="-224258">
              <a:buClr>
                <a:schemeClr val="tx2"/>
              </a:buClr>
              <a:buSzPct val="80000"/>
              <a:buFont typeface="Wingdings" panose="05000000000000000000" pitchFamily="2" charset="2"/>
              <a:buChar char="§"/>
              <a:defRPr sz="1200">
                <a:solidFill>
                  <a:schemeClr val="tx2"/>
                </a:solidFill>
                <a:latin typeface="+mn-lt"/>
                <a:cs typeface="CiscoSans ExtraLight"/>
              </a:defRPr>
            </a:lvl5pPr>
            <a:lvl6pPr marL="922933" indent="0">
              <a:buNone/>
              <a:defRPr/>
            </a:lvl6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dirty="0" smtClean="0"/>
          </a:p>
        </p:txBody>
      </p:sp>
      <p:cxnSp>
        <p:nvCxnSpPr>
          <p:cNvPr id="3" name="Straight Connector 2"/>
          <p:cNvCxnSpPr/>
          <p:nvPr/>
        </p:nvCxnSpPr>
        <p:spPr>
          <a:xfrm>
            <a:off x="4102100" y="812814"/>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089900" y="812814"/>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4820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964389" y="5820195"/>
            <a:ext cx="9948335" cy="276999"/>
          </a:xfrm>
          <a:prstGeom prst="rect">
            <a:avLst/>
          </a:prstGeom>
        </p:spPr>
        <p:txBody>
          <a:bodyPr wrap="square" lIns="121865" tIns="60932" rIns="121865" bIns="60932" anchor="b" anchorCtr="0">
            <a:noAutofit/>
          </a:bodyPr>
          <a:lstStyle>
            <a:lvl1pPr marL="0" indent="0" algn="l" defTabSz="804556">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4" name="Title 1"/>
          <p:cNvSpPr>
            <a:spLocks noGrp="1"/>
          </p:cNvSpPr>
          <p:nvPr>
            <p:ph type="ctrTitle" hasCustomPrompt="1"/>
          </p:nvPr>
        </p:nvSpPr>
        <p:spPr>
          <a:xfrm>
            <a:off x="473121" y="1254295"/>
            <a:ext cx="10891027" cy="3838231"/>
          </a:xfrm>
          <a:prstGeom prst="rect">
            <a:avLst/>
          </a:prstGeom>
        </p:spPr>
        <p:txBody>
          <a:bodyPr>
            <a:noAutofit/>
          </a:bodyPr>
          <a:lstStyle>
            <a:lvl1pPr marL="533149" indent="-533149" algn="l">
              <a:lnSpc>
                <a:spcPct val="90000"/>
              </a:lnSpc>
              <a:defRPr sz="8000" b="0" i="1" spc="0" baseline="0">
                <a:solidFill>
                  <a:schemeClr val="tx2"/>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3010983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1_Quot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473121" y="1254295"/>
            <a:ext cx="10891027" cy="3838231"/>
          </a:xfrm>
          <a:prstGeom prst="rect">
            <a:avLst/>
          </a:prstGeom>
        </p:spPr>
        <p:txBody>
          <a:bodyPr>
            <a:noAutofit/>
          </a:bodyPr>
          <a:lstStyle>
            <a:lvl1pPr marL="537379" indent="-537379" algn="l">
              <a:lnSpc>
                <a:spcPct val="90000"/>
              </a:lnSpc>
              <a:defRPr sz="8000" b="0" i="1" spc="0" baseline="0">
                <a:gradFill flip="none" rotWithShape="1">
                  <a:gsLst>
                    <a:gs pos="0">
                      <a:srgbClr val="272749"/>
                    </a:gs>
                    <a:gs pos="100000">
                      <a:srgbClr val="39BBB9"/>
                    </a:gs>
                    <a:gs pos="84000">
                      <a:srgbClr val="39BBB9"/>
                    </a:gs>
                    <a:gs pos="29000">
                      <a:srgbClr val="272749"/>
                    </a:gs>
                  </a:gsLst>
                  <a:lin ang="0" scaled="1"/>
                  <a:tileRect/>
                </a:gradFill>
                <a:latin typeface="+mj-lt"/>
                <a:cs typeface="CiscoSans Thin"/>
              </a:defRPr>
            </a:lvl1pPr>
          </a:lstStyle>
          <a:p>
            <a:r>
              <a:rPr lang="en-US" dirty="0" smtClean="0"/>
              <a:t>“Quote goes here.”</a:t>
            </a:r>
            <a:endParaRPr lang="en-US" dirty="0"/>
          </a:p>
        </p:txBody>
      </p:sp>
      <p:sp>
        <p:nvSpPr>
          <p:cNvPr id="3" name="Text Placeholder 9"/>
          <p:cNvSpPr>
            <a:spLocks noGrp="1"/>
          </p:cNvSpPr>
          <p:nvPr>
            <p:ph type="body" sz="quarter" idx="11" hasCustomPrompt="1"/>
          </p:nvPr>
        </p:nvSpPr>
        <p:spPr>
          <a:xfrm>
            <a:off x="965358" y="5820195"/>
            <a:ext cx="9948335" cy="276999"/>
          </a:xfrm>
          <a:prstGeom prst="rect">
            <a:avLst/>
          </a:prstGeom>
        </p:spPr>
        <p:txBody>
          <a:bodyPr wrap="square" lIns="121865" tIns="60932" rIns="121865" bIns="60932" anchor="b" anchorCtr="0">
            <a:noAutofit/>
          </a:bodyPr>
          <a:lstStyle>
            <a:lvl1pPr marL="0" indent="0" algn="l" defTabSz="804556">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378870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tatement_Solid_blu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95198" y="1254295"/>
            <a:ext cx="11068959" cy="3838231"/>
          </a:xfrm>
          <a:prstGeom prst="rect">
            <a:avLst/>
          </a:prstGeom>
        </p:spPr>
        <p:txBody>
          <a:bodyPr anchor="t" anchorCtr="1">
            <a:noAutofit/>
          </a:bodyPr>
          <a:lstStyle>
            <a:lvl1pPr algn="ctr">
              <a:lnSpc>
                <a:spcPct val="90000"/>
              </a:lnSpc>
              <a:defRPr sz="30700" b="0" i="1" spc="0" baseline="0">
                <a:solidFill>
                  <a:srgbClr val="272749"/>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332631" y="5820195"/>
            <a:ext cx="9948335" cy="276999"/>
          </a:xfrm>
          <a:prstGeom prst="rect">
            <a:avLst/>
          </a:prstGeom>
        </p:spPr>
        <p:txBody>
          <a:bodyPr wrap="square" lIns="121865" tIns="60932" rIns="121865" bIns="60932" anchor="b" anchorCtr="0">
            <a:noAutofit/>
          </a:bodyPr>
          <a:lstStyle>
            <a:lvl1pPr marL="0" indent="0" algn="l" defTabSz="804556">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88637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Statement_Gradi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95198" y="1254295"/>
            <a:ext cx="11068959" cy="3838231"/>
          </a:xfrm>
          <a:prstGeom prst="rect">
            <a:avLst/>
          </a:prstGeom>
        </p:spPr>
        <p:txBody>
          <a:bodyPr anchor="t" anchorCtr="1">
            <a:noAutofit/>
          </a:bodyPr>
          <a:lstStyle>
            <a:lvl1pPr algn="ctr">
              <a:lnSpc>
                <a:spcPct val="90000"/>
              </a:lnSpc>
              <a:defRPr sz="30700" b="0" i="1" spc="0" baseline="0">
                <a:gradFill flip="none" rotWithShape="1">
                  <a:gsLst>
                    <a:gs pos="0">
                      <a:schemeClr val="tx2"/>
                    </a:gs>
                    <a:gs pos="100000">
                      <a:srgbClr val="39BBB9"/>
                    </a:gs>
                    <a:gs pos="84000">
                      <a:srgbClr val="39BBB9"/>
                    </a:gs>
                    <a:gs pos="29000">
                      <a:srgbClr val="272749"/>
                    </a:gs>
                  </a:gsLst>
                  <a:lin ang="0" scaled="1"/>
                  <a:tileRect/>
                </a:gra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332631" y="5820195"/>
            <a:ext cx="9948335" cy="276999"/>
          </a:xfrm>
          <a:prstGeom prst="rect">
            <a:avLst/>
          </a:prstGeom>
        </p:spPr>
        <p:txBody>
          <a:bodyPr wrap="square" lIns="121865" tIns="60932" rIns="121865" bIns="60932" anchor="b" anchorCtr="0">
            <a:noAutofit/>
          </a:bodyPr>
          <a:lstStyle>
            <a:lvl1pPr marL="0" indent="0" algn="l" defTabSz="804556">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97535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2_Big Statem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27279" y="940737"/>
            <a:ext cx="11068959" cy="3248691"/>
          </a:xfrm>
          <a:prstGeom prst="rect">
            <a:avLst/>
          </a:prstGeom>
        </p:spPr>
        <p:txBody>
          <a:bodyPr anchor="b" anchorCtr="0">
            <a:noAutofit/>
          </a:bodyPr>
          <a:lstStyle>
            <a:lvl1pPr algn="l">
              <a:lnSpc>
                <a:spcPct val="90000"/>
              </a:lnSpc>
              <a:defRPr sz="6000" b="0" i="0" spc="0" baseline="0">
                <a:gradFill>
                  <a:gsLst>
                    <a:gs pos="29000">
                      <a:srgbClr val="233754"/>
                    </a:gs>
                    <a:gs pos="0">
                      <a:schemeClr val="tx2"/>
                    </a:gs>
                    <a:gs pos="100000">
                      <a:srgbClr val="01BBBB"/>
                    </a:gs>
                  </a:gsLst>
                  <a:lin ang="1200000" scaled="0"/>
                </a:gradFill>
                <a:latin typeface="+mj-lt"/>
                <a:cs typeface="CiscoSans Thin"/>
              </a:defRPr>
            </a:lvl1pPr>
          </a:lstStyle>
          <a:p>
            <a:r>
              <a:rPr lang="en-US" dirty="0" smtClean="0"/>
              <a:t>Statement Goes Here</a:t>
            </a:r>
            <a:endParaRPr lang="en-US" dirty="0"/>
          </a:p>
        </p:txBody>
      </p:sp>
    </p:spTree>
    <p:extLst>
      <p:ext uri="{BB962C8B-B14F-4D97-AF65-F5344CB8AC3E}">
        <p14:creationId xmlns:p14="http://schemas.microsoft.com/office/powerpoint/2010/main" val="420985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38353" y="1918757"/>
            <a:ext cx="5489928" cy="3020519"/>
          </a:xfrm>
        </p:spPr>
        <p:txBody>
          <a:bodyPr vert="horz" lIns="82269" tIns="45710" rIns="82269" bIns="45710" rtlCol="0" anchor="ctr" anchorCtr="0">
            <a:noAutofit/>
          </a:bodyPr>
          <a:lstStyle>
            <a:lvl1pPr marL="0" indent="0" algn="l" defTabSz="914090" rtl="0" eaLnBrk="1" latinLnBrk="0" hangingPunct="1">
              <a:lnSpc>
                <a:spcPct val="80000"/>
              </a:lnSpc>
              <a:spcBef>
                <a:spcPct val="0"/>
              </a:spcBef>
              <a:buClr>
                <a:schemeClr val="tx1"/>
              </a:buClr>
              <a:buFont typeface="Ciscolight" pitchFamily="2" charset="0"/>
              <a:buNone/>
              <a:defRPr lang="en-US" sz="6000" b="0" kern="1200" spc="0" baseline="0" dirty="0">
                <a:gradFill>
                  <a:gsLst>
                    <a:gs pos="0">
                      <a:schemeClr val="tx2"/>
                    </a:gs>
                    <a:gs pos="100000">
                      <a:srgbClr val="01BBBB"/>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3360" y="872691"/>
            <a:ext cx="5193792" cy="5120640"/>
          </a:xfrm>
          <a:prstGeom prst="rect">
            <a:avLst/>
          </a:prstGeom>
        </p:spPr>
        <p:txBody>
          <a:bodyPr lIns="121865" tIns="60932" rIns="121865" bIns="60932" anchor="ctr" anchorCtr="0">
            <a:noAutofit/>
          </a:bodyPr>
          <a:lstStyle>
            <a:lvl1pPr marL="0" indent="0">
              <a:buFontTx/>
              <a:buNone/>
              <a:defRPr sz="2100" baseline="0">
                <a:solidFill>
                  <a:schemeClr val="tx2"/>
                </a:solidFill>
                <a:latin typeface="+mn-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cxnSp>
        <p:nvCxnSpPr>
          <p:cNvPr id="5" name="Straight Connector 4"/>
          <p:cNvCxnSpPr/>
          <p:nvPr/>
        </p:nvCxnSpPr>
        <p:spPr>
          <a:xfrm>
            <a:off x="6134100" y="812817"/>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884186"/>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533410" y="1262753"/>
            <a:ext cx="11182351" cy="5086351"/>
          </a:xfrm>
          <a:prstGeom prst="rect">
            <a:avLst/>
          </a:prstGeom>
        </p:spPr>
        <p:txBody>
          <a:bodyPr lIns="91432" tIns="45722" rIns="91432" bIns="4572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5145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46090" y="403229"/>
            <a:ext cx="11508439"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Table Title Goes Here</a:t>
            </a:r>
            <a:endParaRPr lang="en-US" dirty="0"/>
          </a:p>
        </p:txBody>
      </p:sp>
      <p:sp>
        <p:nvSpPr>
          <p:cNvPr id="12" name="Table Placeholder 11"/>
          <p:cNvSpPr>
            <a:spLocks noGrp="1"/>
          </p:cNvSpPr>
          <p:nvPr>
            <p:ph type="tbl" sz="quarter" idx="12" hasCustomPrompt="1"/>
          </p:nvPr>
        </p:nvSpPr>
        <p:spPr>
          <a:xfrm>
            <a:off x="493184" y="1583277"/>
            <a:ext cx="11267016" cy="4057651"/>
          </a:xfrm>
          <a:prstGeom prst="rect">
            <a:avLst/>
          </a:prstGeom>
        </p:spPr>
        <p:txBody>
          <a:bodyPr lIns="121865" tIns="60932" rIns="121865" bIns="60932">
            <a:noAutofit/>
          </a:bodyPr>
          <a:lstStyle>
            <a:lvl1pPr marL="0" indent="0" algn="ctr">
              <a:buNone/>
              <a:defRPr sz="2700" baseline="0">
                <a:solidFill>
                  <a:schemeClr val="tx2"/>
                </a:solidFill>
                <a:latin typeface="+mn-lt"/>
              </a:defRPr>
            </a:lvl1pPr>
          </a:lstStyle>
          <a:p>
            <a:r>
              <a:rPr lang="en-GB" dirty="0" smtClean="0"/>
              <a:t>Click icon to add Table</a:t>
            </a:r>
            <a:endParaRPr lang="en-GB" dirty="0"/>
          </a:p>
        </p:txBody>
      </p:sp>
      <p:sp>
        <p:nvSpPr>
          <p:cNvPr id="4" name="Text Placeholder 9"/>
          <p:cNvSpPr>
            <a:spLocks noGrp="1"/>
          </p:cNvSpPr>
          <p:nvPr>
            <p:ph type="body" sz="quarter" idx="11" hasCustomPrompt="1"/>
          </p:nvPr>
        </p:nvSpPr>
        <p:spPr>
          <a:xfrm>
            <a:off x="332631" y="5820195"/>
            <a:ext cx="9948335" cy="276999"/>
          </a:xfrm>
          <a:prstGeom prst="rect">
            <a:avLst/>
          </a:prstGeom>
        </p:spPr>
        <p:txBody>
          <a:bodyPr wrap="square" lIns="121865" tIns="60932" rIns="121865" bIns="60932" anchor="b" anchorCtr="0">
            <a:noAutofit/>
          </a:bodyPr>
          <a:lstStyle>
            <a:lvl1pPr algn="l" defTabSz="804556">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197435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327645" y="5820195"/>
            <a:ext cx="9948335" cy="276999"/>
          </a:xfrm>
          <a:prstGeom prst="rect">
            <a:avLst/>
          </a:prstGeom>
        </p:spPr>
        <p:txBody>
          <a:bodyPr wrap="square" lIns="121865" tIns="60932" rIns="121865" bIns="60932" anchor="b" anchorCtr="0">
            <a:noAutofit/>
          </a:bodyPr>
          <a:lstStyle>
            <a:lvl1pPr algn="l" defTabSz="804556">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5" name="Title 1"/>
          <p:cNvSpPr>
            <a:spLocks noGrp="1"/>
          </p:cNvSpPr>
          <p:nvPr>
            <p:ph type="ctrTitle" hasCustomPrompt="1"/>
          </p:nvPr>
        </p:nvSpPr>
        <p:spPr>
          <a:xfrm>
            <a:off x="346079" y="403229"/>
            <a:ext cx="11509404"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Chart Title Goes Here</a:t>
            </a:r>
            <a:endParaRPr lang="en-US" dirty="0"/>
          </a:p>
        </p:txBody>
      </p:sp>
      <p:sp>
        <p:nvSpPr>
          <p:cNvPr id="6" name="Chart Placeholder 2"/>
          <p:cNvSpPr>
            <a:spLocks noGrp="1"/>
          </p:cNvSpPr>
          <p:nvPr>
            <p:ph type="chart" sz="quarter" idx="10"/>
          </p:nvPr>
        </p:nvSpPr>
        <p:spPr>
          <a:xfrm>
            <a:off x="493184" y="1583277"/>
            <a:ext cx="11267016" cy="4057651"/>
          </a:xfrm>
          <a:prstGeom prst="rect">
            <a:avLst/>
          </a:prstGeom>
        </p:spPr>
        <p:txBody>
          <a:bodyPr vert="horz" lIns="121865" tIns="60932" rIns="121865" bIns="60932">
            <a:noAutofit/>
          </a:bodyPr>
          <a:lstStyle>
            <a:lvl1pPr marL="0" indent="0" algn="ctr">
              <a:buNone/>
              <a:defRPr sz="2700" b="0" i="0">
                <a:solidFill>
                  <a:schemeClr val="tx2"/>
                </a:solidFill>
                <a:latin typeface="+mn-lt"/>
                <a:cs typeface="CiscoSans ExtraLight"/>
              </a:defRPr>
            </a:lvl1pPr>
          </a:lstStyle>
          <a:p>
            <a:r>
              <a:rPr lang="de-CH" smtClean="0"/>
              <a:t>Click icon to add chart</a:t>
            </a:r>
            <a:endParaRPr lang="en-US" dirty="0"/>
          </a:p>
        </p:txBody>
      </p:sp>
    </p:spTree>
    <p:extLst>
      <p:ext uri="{BB962C8B-B14F-4D97-AF65-F5344CB8AC3E}">
        <p14:creationId xmlns:p14="http://schemas.microsoft.com/office/powerpoint/2010/main" val="1181741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_Title_Chart_and_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46081" y="403229"/>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340481" y="1559099"/>
            <a:ext cx="5687483" cy="4294544"/>
          </a:xfrm>
          <a:prstGeom prst="rect">
            <a:avLst/>
          </a:prstGeom>
        </p:spPr>
        <p:txBody>
          <a:bodyPr lIns="121865" tIns="60932" rIns="121865" bIns="60932" anchor="ctr" anchorCtr="0">
            <a:noAutofit/>
          </a:bodyPr>
          <a:lstStyle>
            <a:lvl1pPr marL="0" indent="0">
              <a:buNone/>
              <a:defRPr sz="32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3" name="Chart Placeholder 2"/>
          <p:cNvSpPr>
            <a:spLocks noGrp="1"/>
          </p:cNvSpPr>
          <p:nvPr>
            <p:ph type="chart" sz="quarter" idx="12" hasCustomPrompt="1"/>
          </p:nvPr>
        </p:nvSpPr>
        <p:spPr>
          <a:xfrm>
            <a:off x="6381491" y="1559099"/>
            <a:ext cx="5355167" cy="4292600"/>
          </a:xfrm>
          <a:prstGeom prst="rect">
            <a:avLst/>
          </a:prstGeom>
        </p:spPr>
        <p:txBody>
          <a:bodyPr vert="horz" lIns="121865" tIns="60932" rIns="121865" bIns="60932">
            <a:noAutofit/>
          </a:bodyPr>
          <a:lstStyle>
            <a:lvl1pPr marL="0" indent="0" algn="ctr">
              <a:buNone/>
              <a:defRPr sz="2700">
                <a:solidFill>
                  <a:schemeClr val="tx2"/>
                </a:solidFill>
                <a:latin typeface="+mn-lt"/>
                <a:cs typeface="CiscoSans ExtraLight"/>
              </a:defRPr>
            </a:lvl1pPr>
          </a:lstStyle>
          <a:p>
            <a:r>
              <a:rPr lang="en-US" dirty="0" smtClean="0"/>
              <a:t>Insert Chart Here</a:t>
            </a:r>
            <a:endParaRPr lang="en-US" dirty="0"/>
          </a:p>
        </p:txBody>
      </p:sp>
    </p:spTree>
    <p:extLst>
      <p:ext uri="{BB962C8B-B14F-4D97-AF65-F5344CB8AC3E}">
        <p14:creationId xmlns:p14="http://schemas.microsoft.com/office/powerpoint/2010/main" val="1163277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3" grpId="0"/>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44629" y="404088"/>
            <a:ext cx="11546635"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340481" y="1559099"/>
            <a:ext cx="5687483" cy="4294544"/>
          </a:xfrm>
          <a:prstGeom prst="rect">
            <a:avLst/>
          </a:prstGeom>
        </p:spPr>
        <p:txBody>
          <a:bodyPr lIns="121865" tIns="60932" rIns="121865" bIns="60932" anchor="ctr" anchorCtr="0">
            <a:noAutofit/>
          </a:bodyPr>
          <a:lstStyle>
            <a:lvl1pPr marL="0" indent="0">
              <a:buNone/>
              <a:defRPr sz="32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1" name="Picture Placeholder 2"/>
          <p:cNvSpPr>
            <a:spLocks noGrp="1"/>
          </p:cNvSpPr>
          <p:nvPr>
            <p:ph type="pic" sz="quarter" idx="10" hasCustomPrompt="1"/>
          </p:nvPr>
        </p:nvSpPr>
        <p:spPr>
          <a:xfrm>
            <a:off x="6383091" y="1559110"/>
            <a:ext cx="5353556" cy="4295015"/>
          </a:xfrm>
          <a:prstGeom prst="rect">
            <a:avLst/>
          </a:prstGeom>
        </p:spPr>
        <p:txBody>
          <a:bodyPr vert="horz" lIns="121865" tIns="60932" rIns="121865" bIns="60932">
            <a:noAutofit/>
          </a:bodyPr>
          <a:lstStyle>
            <a:lvl1pPr marL="0" indent="0" algn="ctr">
              <a:buNone/>
              <a:defRPr sz="2700" b="0" i="0">
                <a:solidFill>
                  <a:schemeClr val="tx2"/>
                </a:solidFill>
                <a:latin typeface="+mn-lt"/>
                <a:cs typeface="CiscoSans ExtraLight"/>
              </a:defRPr>
            </a:lvl1pPr>
          </a:lstStyle>
          <a:p>
            <a:r>
              <a:rPr lang="en-US" dirty="0" smtClean="0"/>
              <a:t>Insert Image Here</a:t>
            </a:r>
            <a:endParaRPr lang="en-US" dirty="0"/>
          </a:p>
        </p:txBody>
      </p:sp>
    </p:spTree>
    <p:extLst>
      <p:ext uri="{BB962C8B-B14F-4D97-AF65-F5344CB8AC3E}">
        <p14:creationId xmlns:p14="http://schemas.microsoft.com/office/powerpoint/2010/main" val="774476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465" y="0"/>
            <a:ext cx="12192000" cy="6858000"/>
          </a:xfrm>
          <a:prstGeom prst="rect">
            <a:avLst/>
          </a:prstGeom>
        </p:spPr>
        <p:txBody>
          <a:bodyPr vert="horz" lIns="121865" tIns="60932" rIns="121865" bIns="60932"/>
          <a:lstStyle>
            <a:lvl1pPr marL="0" indent="0" algn="ctr">
              <a:buNone/>
              <a:defRPr sz="2000" baseline="0">
                <a:latin typeface="+mn-lt"/>
                <a:cs typeface="CiscoSans ExtraLight"/>
              </a:defRPr>
            </a:lvl1pPr>
          </a:lstStyle>
          <a:p>
            <a:r>
              <a:rPr lang="de-CH" smtClean="0"/>
              <a:t>Drag picture to placeholder or click icon to add</a:t>
            </a:r>
            <a:endParaRPr lang="en-US" dirty="0"/>
          </a:p>
        </p:txBody>
      </p:sp>
    </p:spTree>
    <p:extLst>
      <p:ext uri="{BB962C8B-B14F-4D97-AF65-F5344CB8AC3E}">
        <p14:creationId xmlns:p14="http://schemas.microsoft.com/office/powerpoint/2010/main" val="2471796006"/>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10679" y="320849"/>
            <a:ext cx="11262708" cy="5877827"/>
          </a:xfrm>
          <a:prstGeom prst="rect">
            <a:avLst/>
          </a:prstGeom>
        </p:spPr>
        <p:txBody>
          <a:bodyPr vert="horz" lIns="121865" tIns="60932" rIns="121865" bIns="60932"/>
          <a:lstStyle>
            <a:lvl1pPr marL="0" indent="0" algn="ctr">
              <a:buNone/>
              <a:defRPr sz="2000" baseline="0">
                <a:latin typeface="+mn-lt"/>
                <a:cs typeface="CiscoSans ExtraLight"/>
              </a:defRPr>
            </a:lvl1pPr>
          </a:lstStyle>
          <a:p>
            <a:r>
              <a:rPr lang="de-CH" smtClean="0"/>
              <a:t>Drag picture to placeholder or click icon to add</a:t>
            </a:r>
            <a:endParaRPr lang="en-US" dirty="0"/>
          </a:p>
        </p:txBody>
      </p:sp>
    </p:spTree>
    <p:extLst>
      <p:ext uri="{BB962C8B-B14F-4D97-AF65-F5344CB8AC3E}">
        <p14:creationId xmlns:p14="http://schemas.microsoft.com/office/powerpoint/2010/main" val="4161304671"/>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708855"/>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3_Title Slide White">
    <p:spTree>
      <p:nvGrpSpPr>
        <p:cNvPr id="1" name=""/>
        <p:cNvGrpSpPr/>
        <p:nvPr/>
      </p:nvGrpSpPr>
      <p:grpSpPr>
        <a:xfrm>
          <a:off x="0" y="0"/>
          <a:ext cx="0" cy="0"/>
          <a:chOff x="0" y="0"/>
          <a:chExt cx="0" cy="0"/>
        </a:xfrm>
      </p:grpSpPr>
      <p:pic>
        <p:nvPicPr>
          <p:cNvPr id="53" name="Picture 52" descr="segue texture.jpg"/>
          <p:cNvPicPr>
            <a:picLocks noChangeAspect="1"/>
          </p:cNvPicPr>
          <p:nvPr userDrawn="1"/>
        </p:nvPicPr>
        <p:blipFill>
          <a:blip r:embed="rId2" cstate="print"/>
          <a:srcRect t="95236" r="2996"/>
          <a:stretch>
            <a:fillRect/>
          </a:stretch>
        </p:blipFill>
        <p:spPr>
          <a:xfrm>
            <a:off x="444503" y="6381457"/>
            <a:ext cx="11303000" cy="163808"/>
          </a:xfrm>
          <a:prstGeom prst="rect">
            <a:avLst/>
          </a:prstGeom>
        </p:spPr>
      </p:pic>
      <p:sp>
        <p:nvSpPr>
          <p:cNvPr id="49" name="Rectangle 3"/>
          <p:cNvSpPr>
            <a:spLocks noChangeArrowheads="1"/>
          </p:cNvSpPr>
          <p:nvPr/>
        </p:nvSpPr>
        <p:spPr bwMode="hidden">
          <a:xfrm>
            <a:off x="1" y="1"/>
            <a:ext cx="12192000" cy="177800"/>
          </a:xfrm>
          <a:prstGeom prst="rect">
            <a:avLst/>
          </a:prstGeom>
          <a:solidFill>
            <a:schemeClr val="bg2"/>
          </a:solidFill>
          <a:ln w="25400" algn="ctr">
            <a:noFill/>
            <a:miter lim="800000"/>
            <a:headEnd/>
            <a:tailEnd/>
          </a:ln>
          <a:effectLst/>
        </p:spPr>
        <p:txBody>
          <a:bodyPr wrap="none" lIns="91412" tIns="45710" rIns="91412" bIns="45710" anchor="ctr"/>
          <a:lstStyle/>
          <a:p>
            <a:pPr defTabSz="914090"/>
            <a:endParaRPr lang="en-US" dirty="0">
              <a:solidFill>
                <a:srgbClr val="000000"/>
              </a:solidFill>
              <a:latin typeface="CiscoSansTT ExtraLight"/>
            </a:endParaRPr>
          </a:p>
        </p:txBody>
      </p:sp>
      <p:sp>
        <p:nvSpPr>
          <p:cNvPr id="85" name="Rectangle 84"/>
          <p:cNvSpPr/>
          <p:nvPr/>
        </p:nvSpPr>
        <p:spPr>
          <a:xfrm>
            <a:off x="5" y="2385"/>
            <a:ext cx="12172011" cy="6378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0" rIns="91412" bIns="45710" rtlCol="0" anchor="ctr"/>
          <a:lstStyle/>
          <a:p>
            <a:pPr algn="ctr" defTabSz="914090"/>
            <a:endParaRPr lang="en-US" dirty="0">
              <a:solidFill>
                <a:srgbClr val="FFFFFF"/>
              </a:solidFill>
              <a:latin typeface="CiscoSansTT ExtraLight"/>
            </a:endParaRPr>
          </a:p>
        </p:txBody>
      </p:sp>
      <p:sp>
        <p:nvSpPr>
          <p:cNvPr id="44" name="Rectangle 43"/>
          <p:cNvSpPr/>
          <p:nvPr userDrawn="1"/>
        </p:nvSpPr>
        <p:spPr>
          <a:xfrm>
            <a:off x="5" y="6545274"/>
            <a:ext cx="12172011" cy="312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0" rIns="91412" bIns="45710" rtlCol="0" anchor="ctr"/>
          <a:lstStyle/>
          <a:p>
            <a:pPr algn="ctr" defTabSz="914090"/>
            <a:endParaRPr lang="en-US" dirty="0">
              <a:solidFill>
                <a:srgbClr val="FFFFFF"/>
              </a:solidFill>
              <a:latin typeface="CiscoSansTT ExtraLight"/>
            </a:endParaRPr>
          </a:p>
        </p:txBody>
      </p:sp>
      <p:sp>
        <p:nvSpPr>
          <p:cNvPr id="48" name="Subtitle 2"/>
          <p:cNvSpPr>
            <a:spLocks noGrp="1"/>
          </p:cNvSpPr>
          <p:nvPr>
            <p:ph type="subTitle" idx="1" hasCustomPrompt="1"/>
          </p:nvPr>
        </p:nvSpPr>
        <p:spPr>
          <a:xfrm>
            <a:off x="315177" y="4464083"/>
            <a:ext cx="10816168" cy="384175"/>
          </a:xfrm>
          <a:prstGeom prst="rect">
            <a:avLst/>
          </a:prstGeom>
        </p:spPr>
        <p:txBody>
          <a:bodyPr lIns="91416" tIns="45710" rIns="91416" bIns="45710" anchor="b" anchorCtr="0">
            <a:noAutofit/>
          </a:bodyPr>
          <a:lstStyle>
            <a:lvl1pPr marL="0" indent="0" algn="l">
              <a:buNone/>
              <a:defRPr lang="en-US" sz="2000" b="0" kern="1200" dirty="0">
                <a:solidFill>
                  <a:srgbClr val="6DB344"/>
                </a:solidFill>
                <a:latin typeface="+mj-lt"/>
                <a:ea typeface="+mn-ea"/>
                <a:cs typeface="+mn-cs"/>
              </a:defRPr>
            </a:lvl1pPr>
            <a:lvl2pPr marL="457039" indent="0" algn="ctr">
              <a:buNone/>
              <a:defRPr>
                <a:solidFill>
                  <a:schemeClr val="tx1">
                    <a:tint val="75000"/>
                  </a:schemeClr>
                </a:solidFill>
              </a:defRPr>
            </a:lvl2pPr>
            <a:lvl3pPr marL="914090" indent="0" algn="ctr">
              <a:buNone/>
              <a:defRPr>
                <a:solidFill>
                  <a:schemeClr val="tx1">
                    <a:tint val="75000"/>
                  </a:schemeClr>
                </a:solidFill>
              </a:defRPr>
            </a:lvl3pPr>
            <a:lvl4pPr marL="1371134" indent="0" algn="ctr">
              <a:buNone/>
              <a:defRPr>
                <a:solidFill>
                  <a:schemeClr val="tx1">
                    <a:tint val="75000"/>
                  </a:schemeClr>
                </a:solidFill>
              </a:defRPr>
            </a:lvl4pPr>
            <a:lvl5pPr marL="1828182" indent="0" algn="ctr">
              <a:buNone/>
              <a:defRPr>
                <a:solidFill>
                  <a:schemeClr val="tx1">
                    <a:tint val="75000"/>
                  </a:schemeClr>
                </a:solidFill>
              </a:defRPr>
            </a:lvl5pPr>
            <a:lvl6pPr marL="2285226" indent="0" algn="ctr">
              <a:buNone/>
              <a:defRPr>
                <a:solidFill>
                  <a:schemeClr val="tx1">
                    <a:tint val="75000"/>
                  </a:schemeClr>
                </a:solidFill>
              </a:defRPr>
            </a:lvl6pPr>
            <a:lvl7pPr marL="2742262" indent="0" algn="ctr">
              <a:buNone/>
              <a:defRPr>
                <a:solidFill>
                  <a:schemeClr val="tx1">
                    <a:tint val="75000"/>
                  </a:schemeClr>
                </a:solidFill>
              </a:defRPr>
            </a:lvl7pPr>
            <a:lvl8pPr marL="3199307" indent="0" algn="ctr">
              <a:buNone/>
              <a:defRPr>
                <a:solidFill>
                  <a:schemeClr val="tx1">
                    <a:tint val="75000"/>
                  </a:schemeClr>
                </a:solidFill>
              </a:defRPr>
            </a:lvl8pPr>
            <a:lvl9pPr marL="3656347" indent="0" algn="ctr">
              <a:buNone/>
              <a:defRPr>
                <a:solidFill>
                  <a:schemeClr val="tx1">
                    <a:tint val="75000"/>
                  </a:schemeClr>
                </a:solidFill>
              </a:defRPr>
            </a:lvl9pPr>
          </a:lstStyle>
          <a:p>
            <a:pPr marL="0" lvl="0" indent="0" algn="l" defTabSz="914090" rtl="0" eaLnBrk="1" latinLnBrk="0" hangingPunct="1">
              <a:lnSpc>
                <a:spcPct val="95000"/>
              </a:lnSpc>
              <a:spcBef>
                <a:spcPts val="1440"/>
              </a:spcBef>
              <a:buClr>
                <a:srgbClr val="92D050"/>
              </a:buClr>
              <a:buSzPct val="90000"/>
              <a:buFont typeface="Arial" pitchFamily="34" charset="0"/>
              <a:buNone/>
              <a:tabLst/>
            </a:pPr>
            <a:r>
              <a:rPr lang="en-US" dirty="0" smtClean="0"/>
              <a:t>Presenter Name</a:t>
            </a:r>
            <a:endParaRPr lang="en-US" dirty="0"/>
          </a:p>
        </p:txBody>
      </p:sp>
      <p:sp>
        <p:nvSpPr>
          <p:cNvPr id="50" name="Title 1"/>
          <p:cNvSpPr>
            <a:spLocks noGrp="1"/>
          </p:cNvSpPr>
          <p:nvPr>
            <p:ph type="ctrTitle" hasCustomPrompt="1"/>
          </p:nvPr>
        </p:nvSpPr>
        <p:spPr>
          <a:xfrm>
            <a:off x="295199" y="1248245"/>
            <a:ext cx="10816167" cy="2907239"/>
          </a:xfrm>
        </p:spPr>
        <p:txBody>
          <a:bodyPr/>
          <a:lstStyle>
            <a:lvl1pPr algn="l" defTabSz="914090" rtl="0" eaLnBrk="1" latinLnBrk="0" hangingPunct="1">
              <a:lnSpc>
                <a:spcPct val="90000"/>
              </a:lnSpc>
              <a:spcBef>
                <a:spcPct val="0"/>
              </a:spcBef>
              <a:buNone/>
              <a:defRPr lang="en-US" sz="6000" b="0" kern="1200" spc="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grpSp>
        <p:nvGrpSpPr>
          <p:cNvPr id="2" name="Group 67"/>
          <p:cNvGrpSpPr/>
          <p:nvPr userDrawn="1"/>
        </p:nvGrpSpPr>
        <p:grpSpPr>
          <a:xfrm>
            <a:off x="455735" y="301893"/>
            <a:ext cx="840188" cy="447811"/>
            <a:chOff x="609606" y="528528"/>
            <a:chExt cx="1444732" cy="763787"/>
          </a:xfrm>
          <a:gradFill flip="none" rotWithShape="1">
            <a:gsLst>
              <a:gs pos="11000">
                <a:schemeClr val="accent2"/>
              </a:gs>
              <a:gs pos="100000">
                <a:schemeClr val="accent5"/>
              </a:gs>
            </a:gsLst>
            <a:lin ang="2700000" scaled="1"/>
            <a:tileRect/>
          </a:gradFill>
        </p:grpSpPr>
        <p:sp>
          <p:nvSpPr>
            <p:cNvPr id="92" name="Rectangle 9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914090"/>
              <a:endParaRPr lang="en-US" dirty="0">
                <a:solidFill>
                  <a:srgbClr val="000000"/>
                </a:solidFill>
                <a:latin typeface="CiscoSansTT ExtraLight"/>
              </a:endParaRPr>
            </a:p>
          </p:txBody>
        </p:sp>
        <p:sp>
          <p:nvSpPr>
            <p:cNvPr id="93" name="Freeform 92"/>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090"/>
              <a:endParaRPr lang="en-US" dirty="0">
                <a:solidFill>
                  <a:srgbClr val="000000"/>
                </a:solidFill>
                <a:latin typeface="CiscoSansTT ExtraLight"/>
              </a:endParaRPr>
            </a:p>
          </p:txBody>
        </p:sp>
        <p:sp>
          <p:nvSpPr>
            <p:cNvPr id="94" name="Freeform 93"/>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090"/>
              <a:endParaRPr lang="en-US" dirty="0">
                <a:solidFill>
                  <a:srgbClr val="000000"/>
                </a:solidFill>
                <a:latin typeface="CiscoSansTT ExtraLight"/>
              </a:endParaRPr>
            </a:p>
          </p:txBody>
        </p:sp>
        <p:sp>
          <p:nvSpPr>
            <p:cNvPr id="95" name="Freeform 94"/>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090"/>
              <a:endParaRPr lang="en-US" dirty="0">
                <a:solidFill>
                  <a:srgbClr val="000000"/>
                </a:solidFill>
                <a:latin typeface="CiscoSansTT ExtraLight"/>
              </a:endParaRPr>
            </a:p>
          </p:txBody>
        </p:sp>
        <p:sp>
          <p:nvSpPr>
            <p:cNvPr id="96" name="Freeform 95"/>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090"/>
              <a:endParaRPr lang="en-US" dirty="0">
                <a:solidFill>
                  <a:srgbClr val="000000"/>
                </a:solidFill>
                <a:latin typeface="CiscoSansTT ExtraLight"/>
              </a:endParaRPr>
            </a:p>
          </p:txBody>
        </p:sp>
        <p:sp>
          <p:nvSpPr>
            <p:cNvPr id="97" name="Freeform 96"/>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090"/>
              <a:endParaRPr lang="en-US" dirty="0">
                <a:solidFill>
                  <a:srgbClr val="000000"/>
                </a:solidFill>
                <a:latin typeface="CiscoSansTT ExtraLight"/>
              </a:endParaRPr>
            </a:p>
          </p:txBody>
        </p:sp>
        <p:sp>
          <p:nvSpPr>
            <p:cNvPr id="98" name="Freeform 97"/>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090"/>
              <a:endParaRPr lang="en-US" dirty="0">
                <a:solidFill>
                  <a:srgbClr val="000000"/>
                </a:solidFill>
                <a:latin typeface="CiscoSansTT ExtraLight"/>
              </a:endParaRPr>
            </a:p>
          </p:txBody>
        </p:sp>
        <p:sp>
          <p:nvSpPr>
            <p:cNvPr id="99" name="Freeform 98"/>
            <p:cNvSpPr>
              <a:spLocks/>
            </p:cNvSpPr>
            <p:nvPr/>
          </p:nvSpPr>
          <p:spPr bwMode="black">
            <a:xfrm>
              <a:off x="954502" y="528528"/>
              <a:ext cx="62081"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090"/>
              <a:endParaRPr lang="en-US" dirty="0">
                <a:solidFill>
                  <a:srgbClr val="000000"/>
                </a:solidFill>
                <a:latin typeface="CiscoSansTT ExtraLight"/>
              </a:endParaRPr>
            </a:p>
          </p:txBody>
        </p:sp>
        <p:sp>
          <p:nvSpPr>
            <p:cNvPr id="100" name="Freeform 99"/>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090"/>
              <a:endParaRPr lang="en-US" dirty="0">
                <a:solidFill>
                  <a:srgbClr val="000000"/>
                </a:solidFill>
                <a:latin typeface="CiscoSansTT ExtraLight"/>
              </a:endParaRPr>
            </a:p>
          </p:txBody>
        </p:sp>
        <p:sp>
          <p:nvSpPr>
            <p:cNvPr id="105" name="Freeform 104"/>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090"/>
              <a:endParaRPr lang="en-US" dirty="0">
                <a:solidFill>
                  <a:srgbClr val="000000"/>
                </a:solidFill>
                <a:latin typeface="CiscoSansTT ExtraLight"/>
              </a:endParaRPr>
            </a:p>
          </p:txBody>
        </p:sp>
        <p:sp>
          <p:nvSpPr>
            <p:cNvPr id="106" name="Freeform 105"/>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090"/>
              <a:endParaRPr lang="en-US" dirty="0">
                <a:solidFill>
                  <a:srgbClr val="000000"/>
                </a:solidFill>
                <a:latin typeface="CiscoSansTT ExtraLight"/>
              </a:endParaRPr>
            </a:p>
          </p:txBody>
        </p:sp>
        <p:sp>
          <p:nvSpPr>
            <p:cNvPr id="107" name="Freeform 106"/>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090"/>
              <a:endParaRPr lang="en-US" dirty="0">
                <a:solidFill>
                  <a:srgbClr val="000000"/>
                </a:solidFill>
                <a:latin typeface="CiscoSansTT ExtraLight"/>
              </a:endParaRPr>
            </a:p>
          </p:txBody>
        </p:sp>
        <p:sp>
          <p:nvSpPr>
            <p:cNvPr id="108" name="Freeform 107"/>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090"/>
              <a:endParaRPr lang="en-US" dirty="0">
                <a:solidFill>
                  <a:srgbClr val="000000"/>
                </a:solidFill>
                <a:latin typeface="CiscoSansTT ExtraLight"/>
              </a:endParaRPr>
            </a:p>
          </p:txBody>
        </p:sp>
        <p:sp>
          <p:nvSpPr>
            <p:cNvPr id="113" name="Freeform 112"/>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090"/>
              <a:endParaRPr lang="en-US" dirty="0">
                <a:solidFill>
                  <a:srgbClr val="000000"/>
                </a:solidFill>
                <a:latin typeface="CiscoSansTT ExtraLight"/>
              </a:endParaRPr>
            </a:p>
          </p:txBody>
        </p:sp>
      </p:grpSp>
      <p:sp>
        <p:nvSpPr>
          <p:cNvPr id="57" name="Rectangle 5"/>
          <p:cNvSpPr>
            <a:spLocks noChangeArrowheads="1"/>
          </p:cNvSpPr>
          <p:nvPr userDrawn="1"/>
        </p:nvSpPr>
        <p:spPr bwMode="ltGray">
          <a:xfrm>
            <a:off x="10544925" y="6569154"/>
            <a:ext cx="889290" cy="190624"/>
          </a:xfrm>
          <a:prstGeom prst="rect">
            <a:avLst/>
          </a:prstGeom>
          <a:noFill/>
          <a:ln w="9525">
            <a:noFill/>
            <a:miter lim="800000"/>
            <a:headEnd/>
            <a:tailEnd/>
          </a:ln>
          <a:effectLst/>
        </p:spPr>
        <p:txBody>
          <a:bodyPr wrap="none" lIns="82097" tIns="41050" rIns="82097" bIns="41050" anchor="b">
            <a:spAutoFit/>
          </a:bodyPr>
          <a:lstStyle/>
          <a:p>
            <a:pPr algn="r" defTabSz="814113"/>
            <a:r>
              <a:rPr lang="en-US" sz="700" dirty="0">
                <a:solidFill>
                  <a:srgbClr val="C0C0C0"/>
                </a:solidFill>
                <a:latin typeface="CiscoSansTT ExtraLight"/>
              </a:rPr>
              <a:t>Cisco Confidential</a:t>
            </a:r>
          </a:p>
        </p:txBody>
      </p:sp>
      <p:sp>
        <p:nvSpPr>
          <p:cNvPr id="58" name="Rectangle 7"/>
          <p:cNvSpPr>
            <a:spLocks noChangeArrowheads="1"/>
          </p:cNvSpPr>
          <p:nvPr userDrawn="1"/>
        </p:nvSpPr>
        <p:spPr bwMode="ltGray">
          <a:xfrm>
            <a:off x="11566199" y="6565025"/>
            <a:ext cx="275628" cy="190643"/>
          </a:xfrm>
          <a:prstGeom prst="rect">
            <a:avLst/>
          </a:prstGeom>
          <a:noFill/>
          <a:ln w="9525" algn="ctr">
            <a:noFill/>
            <a:miter lim="800000"/>
            <a:headEnd/>
            <a:tailEnd/>
          </a:ln>
          <a:effectLst/>
        </p:spPr>
        <p:txBody>
          <a:bodyPr wrap="none" lIns="82097" tIns="41050" rIns="82097" bIns="41050" anchor="b">
            <a:spAutoFit/>
          </a:bodyPr>
          <a:lstStyle/>
          <a:p>
            <a:pPr algn="r" defTabSz="814113"/>
            <a:fld id="{DFCF27A5-1A5B-48D3-A060-2758FFBB1ADD}" type="slidenum">
              <a:rPr lang="en-US" sz="700">
                <a:solidFill>
                  <a:srgbClr val="C0C0C0"/>
                </a:solidFill>
                <a:latin typeface="CiscoSansTT ExtraLight"/>
              </a:rPr>
              <a:pPr algn="r" defTabSz="814113"/>
              <a:t>‹#›</a:t>
            </a:fld>
            <a:endParaRPr lang="en-US" sz="700" dirty="0">
              <a:solidFill>
                <a:srgbClr val="C0C0C0"/>
              </a:solidFill>
              <a:latin typeface="CiscoSansTT ExtraLight"/>
            </a:endParaRPr>
          </a:p>
        </p:txBody>
      </p:sp>
      <p:sp>
        <p:nvSpPr>
          <p:cNvPr id="51" name="Text Placeholder 50"/>
          <p:cNvSpPr>
            <a:spLocks noGrp="1"/>
          </p:cNvSpPr>
          <p:nvPr>
            <p:ph type="body" sz="quarter" idx="10" hasCustomPrompt="1"/>
          </p:nvPr>
        </p:nvSpPr>
        <p:spPr>
          <a:xfrm>
            <a:off x="314417" y="4785928"/>
            <a:ext cx="10813691" cy="395288"/>
          </a:xfrm>
          <a:prstGeom prst="rect">
            <a:avLst/>
          </a:prstGeom>
        </p:spPr>
        <p:txBody>
          <a:bodyPr lIns="91416" tIns="45710" rIns="91416" bIns="45710"/>
          <a:lstStyle>
            <a:lvl1pPr marL="0" indent="0">
              <a:buFontTx/>
              <a:buNone/>
              <a:defRPr lang="en-US" sz="1900" kern="1200" dirty="0" smtClean="0">
                <a:solidFill>
                  <a:srgbClr val="6DB344"/>
                </a:solidFill>
                <a:latin typeface="+mj-lt"/>
                <a:ea typeface="+mn-ea"/>
                <a:cs typeface="+mn-cs"/>
              </a:defRPr>
            </a:lvl1pPr>
            <a:lvl2pPr>
              <a:buFontTx/>
              <a:buNone/>
              <a:defRPr lang="en-US" sz="2000" kern="1200" dirty="0" smtClean="0">
                <a:solidFill>
                  <a:srgbClr val="6DB344"/>
                </a:solidFill>
                <a:latin typeface="+mj-lt"/>
                <a:ea typeface="+mn-ea"/>
                <a:cs typeface="+mn-cs"/>
              </a:defRPr>
            </a:lvl2pPr>
            <a:lvl3pPr>
              <a:buFontTx/>
              <a:buNone/>
              <a:defRPr lang="en-US" sz="2000" kern="1200" dirty="0" smtClean="0">
                <a:solidFill>
                  <a:srgbClr val="6DB344"/>
                </a:solidFill>
                <a:latin typeface="+mj-lt"/>
                <a:ea typeface="+mn-ea"/>
                <a:cs typeface="+mn-cs"/>
              </a:defRPr>
            </a:lvl3pPr>
            <a:lvl4pPr>
              <a:buFontTx/>
              <a:buNone/>
              <a:defRPr lang="en-US" sz="2000" kern="1200" dirty="0" smtClean="0">
                <a:solidFill>
                  <a:srgbClr val="6DB344"/>
                </a:solidFill>
                <a:latin typeface="+mj-lt"/>
                <a:ea typeface="+mn-ea"/>
                <a:cs typeface="+mn-cs"/>
              </a:defRPr>
            </a:lvl4pPr>
            <a:lvl5pPr>
              <a:buFontTx/>
              <a:buNone/>
              <a:defRPr lang="en-US" sz="2000" kern="1200" dirty="0" smtClean="0">
                <a:solidFill>
                  <a:srgbClr val="6DB344"/>
                </a:solidFill>
                <a:latin typeface="+mj-lt"/>
                <a:ea typeface="+mn-ea"/>
                <a:cs typeface="+mn-cs"/>
              </a:defRPr>
            </a:lvl5pPr>
          </a:lstStyle>
          <a:p>
            <a:pPr lvl="0"/>
            <a:r>
              <a:rPr lang="en-US" dirty="0" smtClean="0"/>
              <a:t>Presenter Title</a:t>
            </a:r>
            <a:endParaRPr lang="en-US" dirty="0"/>
          </a:p>
        </p:txBody>
      </p:sp>
      <p:sp>
        <p:nvSpPr>
          <p:cNvPr id="54" name="Text Placeholder 53"/>
          <p:cNvSpPr>
            <a:spLocks noGrp="1"/>
          </p:cNvSpPr>
          <p:nvPr>
            <p:ph type="body" sz="quarter" idx="11" hasCustomPrompt="1"/>
          </p:nvPr>
        </p:nvSpPr>
        <p:spPr>
          <a:xfrm>
            <a:off x="314417" y="5273685"/>
            <a:ext cx="10832747" cy="400051"/>
          </a:xfrm>
          <a:prstGeom prst="rect">
            <a:avLst/>
          </a:prstGeom>
        </p:spPr>
        <p:txBody>
          <a:bodyPr lIns="91416" tIns="45710" rIns="91416" bIns="45710"/>
          <a:lstStyle>
            <a:lvl1pPr marL="0" indent="0">
              <a:buFontTx/>
              <a:buNone/>
              <a:defRPr lang="en-US" sz="1500" kern="1200" dirty="0" smtClean="0">
                <a:solidFill>
                  <a:srgbClr val="6DB344"/>
                </a:solidFill>
                <a:latin typeface="+mj-lt"/>
                <a:ea typeface="+mn-ea"/>
                <a:cs typeface="+mn-cs"/>
              </a:defRPr>
            </a:lvl1pPr>
            <a:lvl2pPr marL="0" indent="0">
              <a:buFontTx/>
              <a:buNone/>
              <a:defRPr lang="en-US" sz="2000" kern="1200" dirty="0" smtClean="0">
                <a:solidFill>
                  <a:srgbClr val="6DB344"/>
                </a:solidFill>
                <a:latin typeface="+mj-lt"/>
                <a:ea typeface="+mn-ea"/>
                <a:cs typeface="+mn-cs"/>
              </a:defRPr>
            </a:lvl2pPr>
            <a:lvl3pPr marL="0" indent="0">
              <a:buFontTx/>
              <a:buNone/>
              <a:defRPr lang="en-US" sz="2000" kern="1200" dirty="0" smtClean="0">
                <a:solidFill>
                  <a:srgbClr val="6DB344"/>
                </a:solidFill>
                <a:latin typeface="+mj-lt"/>
                <a:ea typeface="+mn-ea"/>
                <a:cs typeface="+mn-cs"/>
              </a:defRPr>
            </a:lvl3pPr>
            <a:lvl4pPr marL="0" indent="0">
              <a:buFontTx/>
              <a:buNone/>
              <a:defRPr lang="en-US" sz="2000" kern="1200" dirty="0" smtClean="0">
                <a:solidFill>
                  <a:srgbClr val="6DB344"/>
                </a:solidFill>
                <a:latin typeface="+mj-lt"/>
                <a:ea typeface="+mn-ea"/>
                <a:cs typeface="+mn-cs"/>
              </a:defRPr>
            </a:lvl4pPr>
            <a:lvl5pPr marL="0" indent="0">
              <a:buFontTx/>
              <a:buNone/>
              <a:defRPr lang="en-US" sz="2000" kern="1200" dirty="0" smtClean="0">
                <a:solidFill>
                  <a:srgbClr val="6DB344"/>
                </a:solidFill>
                <a:latin typeface="+mj-lt"/>
                <a:ea typeface="+mn-ea"/>
                <a:cs typeface="+mn-cs"/>
              </a:defRPr>
            </a:lvl5pPr>
          </a:lstStyle>
          <a:p>
            <a:pPr lvl="0"/>
            <a:r>
              <a:rPr lang="en-US" dirty="0" smtClean="0"/>
              <a:t>Date</a:t>
            </a:r>
            <a:endParaRPr lang="en-US" dirty="0"/>
          </a:p>
        </p:txBody>
      </p:sp>
      <p:sp>
        <p:nvSpPr>
          <p:cNvPr id="28" name="Rectangle 4"/>
          <p:cNvSpPr>
            <a:spLocks noChangeArrowheads="1"/>
          </p:cNvSpPr>
          <p:nvPr userDrawn="1"/>
        </p:nvSpPr>
        <p:spPr bwMode="ltGray">
          <a:xfrm>
            <a:off x="354231" y="6570865"/>
            <a:ext cx="4560687" cy="190643"/>
          </a:xfrm>
          <a:prstGeom prst="rect">
            <a:avLst/>
          </a:prstGeom>
          <a:noFill/>
          <a:ln w="9525">
            <a:noFill/>
            <a:miter lim="800000"/>
            <a:headEnd/>
            <a:tailEnd/>
          </a:ln>
          <a:effectLst/>
        </p:spPr>
        <p:txBody>
          <a:bodyPr wrap="square" lIns="82097" tIns="41050" rIns="82097" bIns="41050" anchor="b" anchorCtr="0">
            <a:spAutoFit/>
          </a:bodyPr>
          <a:lstStyle/>
          <a:p>
            <a:pPr defTabSz="814113"/>
            <a:r>
              <a:rPr lang="en-US" sz="700" dirty="0" smtClean="0">
                <a:solidFill>
                  <a:srgbClr val="C0C0C0"/>
                </a:solidFill>
                <a:latin typeface="CiscoSansTT ExtraLight"/>
              </a:rPr>
              <a:t>© 2013  Cisco and/or its affiliates. All rights reserved.</a:t>
            </a:r>
            <a:endParaRPr lang="en-US" sz="700" dirty="0">
              <a:solidFill>
                <a:srgbClr val="C0C0C0"/>
              </a:solidFill>
              <a:latin typeface="CiscoSansTT ExtraLight"/>
            </a:endParaRPr>
          </a:p>
        </p:txBody>
      </p:sp>
    </p:spTree>
    <p:extLst>
      <p:ext uri="{BB962C8B-B14F-4D97-AF65-F5344CB8AC3E}">
        <p14:creationId xmlns:p14="http://schemas.microsoft.com/office/powerpoint/2010/main" val="354523611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74925769"/>
      </p:ext>
    </p:extLst>
  </p:cSld>
  <p:clrMapOvr>
    <a:masterClrMapping/>
  </p:clrMapOvr>
  <p:transition xmlns:p14="http://schemas.microsoft.com/office/powerpoint/2010/main" spd="slow">
    <p:wip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chemeClr val="accent1">
                  <a:lumMod val="60000"/>
                  <a:lumOff val="40000"/>
                </a:schemeClr>
              </a:buClr>
              <a:defRPr/>
            </a:lvl1pPr>
            <a:lvl2pPr>
              <a:buClr>
                <a:schemeClr val="accent1">
                  <a:lumMod val="60000"/>
                  <a:lumOff val="40000"/>
                </a:schemeClr>
              </a:buClr>
              <a:defRPr/>
            </a:lvl2pPr>
            <a:lvl3pPr>
              <a:buClr>
                <a:schemeClr val="accent1">
                  <a:lumMod val="60000"/>
                  <a:lumOff val="40000"/>
                </a:schemeClr>
              </a:buClr>
              <a:defRPr/>
            </a:lvl3pPr>
            <a:lvl4pPr>
              <a:buClr>
                <a:schemeClr val="accent1">
                  <a:lumMod val="60000"/>
                  <a:lumOff val="40000"/>
                </a:schemeClr>
              </a:buClr>
              <a:defRPr/>
            </a:lvl4pPr>
            <a:lvl5pPr>
              <a:buClr>
                <a:schemeClr val="accent1">
                  <a:lumMod val="60000"/>
                  <a:lumOff val="40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9034272" y="6613447"/>
            <a:ext cx="2286000" cy="228600"/>
          </a:xfrm>
          <a:prstGeom prst="rect">
            <a:avLst/>
          </a:prstGeom>
        </p:spPr>
        <p:txBody>
          <a:bodyPr vert="horz" lIns="91322" tIns="45710" rIns="91322" bIns="45710" rtlCol="0" anchor="ctr"/>
          <a:lstStyle>
            <a:lvl1pPr marL="0" marR="0" indent="0" algn="r" defTabSz="913063"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159876045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18.xml"/><Relationship Id="rId4" Type="http://schemas.openxmlformats.org/officeDocument/2006/relationships/slideLayout" Target="../slideLayouts/slideLayout119.xml"/><Relationship Id="rId5" Type="http://schemas.openxmlformats.org/officeDocument/2006/relationships/slideLayout" Target="../slideLayouts/slideLayout120.xml"/><Relationship Id="rId6" Type="http://schemas.openxmlformats.org/officeDocument/2006/relationships/slideLayout" Target="../slideLayouts/slideLayout121.xml"/><Relationship Id="rId7" Type="http://schemas.openxmlformats.org/officeDocument/2006/relationships/theme" Target="../theme/theme10.xml"/><Relationship Id="rId8" Type="http://schemas.openxmlformats.org/officeDocument/2006/relationships/image" Target="../media/image1.png"/><Relationship Id="rId1" Type="http://schemas.openxmlformats.org/officeDocument/2006/relationships/slideLayout" Target="../slideLayouts/slideLayout116.xml"/><Relationship Id="rId2"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theme" Target="../theme/theme11.xml"/><Relationship Id="rId6" Type="http://schemas.openxmlformats.org/officeDocument/2006/relationships/image" Target="../media/image1.png"/><Relationship Id="rId1" Type="http://schemas.openxmlformats.org/officeDocument/2006/relationships/slideLayout" Target="../slideLayouts/slideLayout122.xml"/><Relationship Id="rId2"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6.xml"/><Relationship Id="rId12" Type="http://schemas.openxmlformats.org/officeDocument/2006/relationships/theme" Target="../theme/theme12.xml"/><Relationship Id="rId13" Type="http://schemas.openxmlformats.org/officeDocument/2006/relationships/image" Target="../media/image1.png"/><Relationship Id="rId1" Type="http://schemas.openxmlformats.org/officeDocument/2006/relationships/slideLayout" Target="../slideLayouts/slideLayout126.xml"/><Relationship Id="rId2" Type="http://schemas.openxmlformats.org/officeDocument/2006/relationships/slideLayout" Target="../slideLayouts/slideLayout127.xml"/><Relationship Id="rId3" Type="http://schemas.openxmlformats.org/officeDocument/2006/relationships/slideLayout" Target="../slideLayouts/slideLayout128.xml"/><Relationship Id="rId4" Type="http://schemas.openxmlformats.org/officeDocument/2006/relationships/slideLayout" Target="../slideLayouts/slideLayout129.xml"/><Relationship Id="rId5" Type="http://schemas.openxmlformats.org/officeDocument/2006/relationships/slideLayout" Target="../slideLayouts/slideLayout130.xml"/><Relationship Id="rId6" Type="http://schemas.openxmlformats.org/officeDocument/2006/relationships/slideLayout" Target="../slideLayouts/slideLayout131.xml"/><Relationship Id="rId7" Type="http://schemas.openxmlformats.org/officeDocument/2006/relationships/slideLayout" Target="../slideLayouts/slideLayout132.xml"/><Relationship Id="rId8" Type="http://schemas.openxmlformats.org/officeDocument/2006/relationships/slideLayout" Target="../slideLayouts/slideLayout133.xml"/><Relationship Id="rId9" Type="http://schemas.openxmlformats.org/officeDocument/2006/relationships/slideLayout" Target="../slideLayouts/slideLayout134.xml"/><Relationship Id="rId10"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39.xml"/><Relationship Id="rId4" Type="http://schemas.openxmlformats.org/officeDocument/2006/relationships/slideLayout" Target="../slideLayouts/slideLayout140.xml"/><Relationship Id="rId5" Type="http://schemas.openxmlformats.org/officeDocument/2006/relationships/theme" Target="../theme/theme13.xml"/><Relationship Id="rId6" Type="http://schemas.openxmlformats.org/officeDocument/2006/relationships/image" Target="../media/image1.png"/><Relationship Id="rId1" Type="http://schemas.openxmlformats.org/officeDocument/2006/relationships/slideLayout" Target="../slideLayouts/slideLayout137.xml"/><Relationship Id="rId2" Type="http://schemas.openxmlformats.org/officeDocument/2006/relationships/slideLayout" Target="../slideLayouts/slideLayout138.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43.xml"/><Relationship Id="rId4" Type="http://schemas.openxmlformats.org/officeDocument/2006/relationships/slideLayout" Target="../slideLayouts/slideLayout144.xml"/><Relationship Id="rId5" Type="http://schemas.openxmlformats.org/officeDocument/2006/relationships/theme" Target="../theme/theme14.xml"/><Relationship Id="rId6" Type="http://schemas.openxmlformats.org/officeDocument/2006/relationships/image" Target="../media/image1.png"/><Relationship Id="rId1" Type="http://schemas.openxmlformats.org/officeDocument/2006/relationships/slideLayout" Target="../slideLayouts/slideLayout141.xml"/><Relationship Id="rId2" Type="http://schemas.openxmlformats.org/officeDocument/2006/relationships/slideLayout" Target="../slideLayouts/slideLayout142.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47.xml"/><Relationship Id="rId4" Type="http://schemas.openxmlformats.org/officeDocument/2006/relationships/slideLayout" Target="../slideLayouts/slideLayout148.xml"/><Relationship Id="rId5" Type="http://schemas.openxmlformats.org/officeDocument/2006/relationships/theme" Target="../theme/theme15.xml"/><Relationship Id="rId6" Type="http://schemas.openxmlformats.org/officeDocument/2006/relationships/image" Target="../media/image1.png"/><Relationship Id="rId1" Type="http://schemas.openxmlformats.org/officeDocument/2006/relationships/slideLayout" Target="../slideLayouts/slideLayout145.xml"/><Relationship Id="rId2" Type="http://schemas.openxmlformats.org/officeDocument/2006/relationships/slideLayout" Target="../slideLayouts/slideLayout146.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51.xml"/><Relationship Id="rId4" Type="http://schemas.openxmlformats.org/officeDocument/2006/relationships/slideLayout" Target="../slideLayouts/slideLayout152.xml"/><Relationship Id="rId5" Type="http://schemas.openxmlformats.org/officeDocument/2006/relationships/theme" Target="../theme/theme16.xml"/><Relationship Id="rId6" Type="http://schemas.openxmlformats.org/officeDocument/2006/relationships/image" Target="../media/image1.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 Type="http://schemas.openxmlformats.org/officeDocument/2006/relationships/slideLayout" Target="../slideLayouts/slideLayout149.xml"/><Relationship Id="rId2" Type="http://schemas.openxmlformats.org/officeDocument/2006/relationships/slideLayout" Target="../slideLayouts/slideLayout150.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55.xml"/><Relationship Id="rId4" Type="http://schemas.openxmlformats.org/officeDocument/2006/relationships/slideLayout" Target="../slideLayouts/slideLayout156.xml"/><Relationship Id="rId5" Type="http://schemas.openxmlformats.org/officeDocument/2006/relationships/theme" Target="../theme/theme17.xml"/><Relationship Id="rId6" Type="http://schemas.openxmlformats.org/officeDocument/2006/relationships/image" Target="../media/image1.png"/><Relationship Id="rId1" Type="http://schemas.openxmlformats.org/officeDocument/2006/relationships/slideLayout" Target="../slideLayouts/slideLayout153.xml"/><Relationship Id="rId2" Type="http://schemas.openxmlformats.org/officeDocument/2006/relationships/slideLayout" Target="../slideLayouts/slideLayout154.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59.xml"/><Relationship Id="rId4" Type="http://schemas.openxmlformats.org/officeDocument/2006/relationships/slideLayout" Target="../slideLayouts/slideLayout160.xml"/><Relationship Id="rId5" Type="http://schemas.openxmlformats.org/officeDocument/2006/relationships/theme" Target="../theme/theme18.xml"/><Relationship Id="rId6" Type="http://schemas.openxmlformats.org/officeDocument/2006/relationships/image" Target="../media/image1.png"/><Relationship Id="rId1" Type="http://schemas.openxmlformats.org/officeDocument/2006/relationships/slideLayout" Target="../slideLayouts/slideLayout157.xml"/><Relationship Id="rId2" Type="http://schemas.openxmlformats.org/officeDocument/2006/relationships/slideLayout" Target="../slideLayouts/slideLayout15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163.xml"/><Relationship Id="rId4" Type="http://schemas.openxmlformats.org/officeDocument/2006/relationships/slideLayout" Target="../slideLayouts/slideLayout164.xml"/><Relationship Id="rId5" Type="http://schemas.openxmlformats.org/officeDocument/2006/relationships/theme" Target="../theme/theme19.xml"/><Relationship Id="rId6" Type="http://schemas.openxmlformats.org/officeDocument/2006/relationships/image" Target="../media/image1.png"/><Relationship Id="rId1" Type="http://schemas.openxmlformats.org/officeDocument/2006/relationships/slideLayout" Target="../slideLayouts/slideLayout161.xml"/><Relationship Id="rId2" Type="http://schemas.openxmlformats.org/officeDocument/2006/relationships/slideLayout" Target="../slideLayouts/slideLayout16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2.xml"/><Relationship Id="rId3" Type="http://schemas.openxmlformats.org/officeDocument/2006/relationships/image" Target="../media/image4.jpeg"/></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167.xml"/><Relationship Id="rId4" Type="http://schemas.openxmlformats.org/officeDocument/2006/relationships/slideLayout" Target="../slideLayouts/slideLayout168.xml"/><Relationship Id="rId5" Type="http://schemas.openxmlformats.org/officeDocument/2006/relationships/slideLayout" Target="../slideLayouts/slideLayout169.xml"/><Relationship Id="rId6" Type="http://schemas.openxmlformats.org/officeDocument/2006/relationships/slideLayout" Target="../slideLayouts/slideLayout170.xml"/><Relationship Id="rId7" Type="http://schemas.openxmlformats.org/officeDocument/2006/relationships/theme" Target="../theme/theme20.xml"/><Relationship Id="rId8" Type="http://schemas.openxmlformats.org/officeDocument/2006/relationships/image" Target="../media/image1.png"/><Relationship Id="rId1" Type="http://schemas.openxmlformats.org/officeDocument/2006/relationships/slideLayout" Target="../slideLayouts/slideLayout165.xml"/><Relationship Id="rId2" Type="http://schemas.openxmlformats.org/officeDocument/2006/relationships/slideLayout" Target="../slideLayouts/slideLayout166.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181.xml"/><Relationship Id="rId12" Type="http://schemas.openxmlformats.org/officeDocument/2006/relationships/slideLayout" Target="../slideLayouts/slideLayout182.xml"/><Relationship Id="rId13" Type="http://schemas.openxmlformats.org/officeDocument/2006/relationships/theme" Target="../theme/theme21.xml"/><Relationship Id="rId14" Type="http://schemas.openxmlformats.org/officeDocument/2006/relationships/image" Target="../media/image1.png"/><Relationship Id="rId1" Type="http://schemas.openxmlformats.org/officeDocument/2006/relationships/slideLayout" Target="../slideLayouts/slideLayout171.xml"/><Relationship Id="rId2" Type="http://schemas.openxmlformats.org/officeDocument/2006/relationships/slideLayout" Target="../slideLayouts/slideLayout172.xml"/><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slideLayout" Target="../slideLayouts/slideLayout177.xml"/><Relationship Id="rId8" Type="http://schemas.openxmlformats.org/officeDocument/2006/relationships/slideLayout" Target="../slideLayouts/slideLayout178.xml"/><Relationship Id="rId9" Type="http://schemas.openxmlformats.org/officeDocument/2006/relationships/slideLayout" Target="../slideLayouts/slideLayout179.xml"/><Relationship Id="rId10" Type="http://schemas.openxmlformats.org/officeDocument/2006/relationships/slideLayout" Target="../slideLayouts/slideLayout180.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185.xml"/><Relationship Id="rId4" Type="http://schemas.openxmlformats.org/officeDocument/2006/relationships/slideLayout" Target="../slideLayouts/slideLayout186.xml"/><Relationship Id="rId5" Type="http://schemas.openxmlformats.org/officeDocument/2006/relationships/slideLayout" Target="../slideLayouts/slideLayout187.xml"/><Relationship Id="rId6" Type="http://schemas.openxmlformats.org/officeDocument/2006/relationships/slideLayout" Target="../slideLayouts/slideLayout188.xml"/><Relationship Id="rId7" Type="http://schemas.openxmlformats.org/officeDocument/2006/relationships/theme" Target="../theme/theme22.xml"/><Relationship Id="rId8" Type="http://schemas.openxmlformats.org/officeDocument/2006/relationships/image" Target="../media/image1.png"/><Relationship Id="rId1" Type="http://schemas.openxmlformats.org/officeDocument/2006/relationships/slideLayout" Target="../slideLayouts/slideLayout183.xml"/><Relationship Id="rId2" Type="http://schemas.openxmlformats.org/officeDocument/2006/relationships/slideLayout" Target="../slideLayouts/slideLayout184.xml"/></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191.xml"/><Relationship Id="rId4" Type="http://schemas.openxmlformats.org/officeDocument/2006/relationships/slideLayout" Target="../slideLayouts/slideLayout192.xml"/><Relationship Id="rId5" Type="http://schemas.openxmlformats.org/officeDocument/2006/relationships/slideLayout" Target="../slideLayouts/slideLayout193.xml"/><Relationship Id="rId6" Type="http://schemas.openxmlformats.org/officeDocument/2006/relationships/slideLayout" Target="../slideLayouts/slideLayout194.xml"/><Relationship Id="rId7" Type="http://schemas.openxmlformats.org/officeDocument/2006/relationships/theme" Target="../theme/theme23.xml"/><Relationship Id="rId8" Type="http://schemas.openxmlformats.org/officeDocument/2006/relationships/image" Target="../media/image1.png"/><Relationship Id="rId1" Type="http://schemas.openxmlformats.org/officeDocument/2006/relationships/slideLayout" Target="../slideLayouts/slideLayout189.xml"/><Relationship Id="rId2" Type="http://schemas.openxmlformats.org/officeDocument/2006/relationships/slideLayout" Target="../slideLayouts/slideLayout190.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197.xml"/><Relationship Id="rId4" Type="http://schemas.openxmlformats.org/officeDocument/2006/relationships/slideLayout" Target="../slideLayouts/slideLayout198.xml"/><Relationship Id="rId5" Type="http://schemas.openxmlformats.org/officeDocument/2006/relationships/slideLayout" Target="../slideLayouts/slideLayout199.xml"/><Relationship Id="rId6" Type="http://schemas.openxmlformats.org/officeDocument/2006/relationships/slideLayout" Target="../slideLayouts/slideLayout200.xml"/><Relationship Id="rId7" Type="http://schemas.openxmlformats.org/officeDocument/2006/relationships/slideLayout" Target="../slideLayouts/slideLayout201.xml"/><Relationship Id="rId8" Type="http://schemas.openxmlformats.org/officeDocument/2006/relationships/theme" Target="../theme/theme24.xml"/><Relationship Id="rId9" Type="http://schemas.openxmlformats.org/officeDocument/2006/relationships/image" Target="../media/image12.png"/><Relationship Id="rId1" Type="http://schemas.openxmlformats.org/officeDocument/2006/relationships/slideLayout" Target="../slideLayouts/slideLayout195.xml"/><Relationship Id="rId2" Type="http://schemas.openxmlformats.org/officeDocument/2006/relationships/slideLayout" Target="../slideLayouts/slideLayout196.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204.xml"/><Relationship Id="rId4" Type="http://schemas.openxmlformats.org/officeDocument/2006/relationships/slideLayout" Target="../slideLayouts/slideLayout205.xml"/><Relationship Id="rId5" Type="http://schemas.openxmlformats.org/officeDocument/2006/relationships/slideLayout" Target="../slideLayouts/slideLayout206.xml"/><Relationship Id="rId6" Type="http://schemas.openxmlformats.org/officeDocument/2006/relationships/theme" Target="../theme/theme25.xml"/><Relationship Id="rId7" Type="http://schemas.openxmlformats.org/officeDocument/2006/relationships/image" Target="../media/image1.png"/><Relationship Id="rId1" Type="http://schemas.openxmlformats.org/officeDocument/2006/relationships/slideLayout" Target="../slideLayouts/slideLayout202.xml"/><Relationship Id="rId2" Type="http://schemas.openxmlformats.org/officeDocument/2006/relationships/slideLayout" Target="../slideLayouts/slideLayout203.xml"/></Relationships>
</file>

<file path=ppt/slideMasters/_rels/slideMaster26.xml.rels><?xml version="1.0" encoding="UTF-8" standalone="yes"?>
<Relationships xmlns="http://schemas.openxmlformats.org/package/2006/relationships"><Relationship Id="rId3" Type="http://schemas.openxmlformats.org/officeDocument/2006/relationships/slideLayout" Target="../slideLayouts/slideLayout209.xml"/><Relationship Id="rId4" Type="http://schemas.openxmlformats.org/officeDocument/2006/relationships/slideLayout" Target="../slideLayouts/slideLayout210.xml"/><Relationship Id="rId5" Type="http://schemas.openxmlformats.org/officeDocument/2006/relationships/slideLayout" Target="../slideLayouts/slideLayout211.xml"/><Relationship Id="rId6" Type="http://schemas.openxmlformats.org/officeDocument/2006/relationships/theme" Target="../theme/theme26.xml"/><Relationship Id="rId7" Type="http://schemas.openxmlformats.org/officeDocument/2006/relationships/image" Target="../media/image1.png"/><Relationship Id="rId1" Type="http://schemas.openxmlformats.org/officeDocument/2006/relationships/slideLayout" Target="../slideLayouts/slideLayout207.xml"/><Relationship Id="rId2" Type="http://schemas.openxmlformats.org/officeDocument/2006/relationships/slideLayout" Target="../slideLayouts/slideLayout208.xml"/></Relationships>
</file>

<file path=ppt/slideMasters/_rels/slideMaster27.xml.rels><?xml version="1.0" encoding="UTF-8" standalone="yes"?>
<Relationships xmlns="http://schemas.openxmlformats.org/package/2006/relationships"><Relationship Id="rId3" Type="http://schemas.openxmlformats.org/officeDocument/2006/relationships/slideLayout" Target="../slideLayouts/slideLayout214.xml"/><Relationship Id="rId4" Type="http://schemas.openxmlformats.org/officeDocument/2006/relationships/slideLayout" Target="../slideLayouts/slideLayout215.xml"/><Relationship Id="rId5" Type="http://schemas.openxmlformats.org/officeDocument/2006/relationships/slideLayout" Target="../slideLayouts/slideLayout216.xml"/><Relationship Id="rId6" Type="http://schemas.openxmlformats.org/officeDocument/2006/relationships/slideLayout" Target="../slideLayouts/slideLayout217.xml"/><Relationship Id="rId7" Type="http://schemas.openxmlformats.org/officeDocument/2006/relationships/theme" Target="../theme/theme27.xml"/><Relationship Id="rId8" Type="http://schemas.openxmlformats.org/officeDocument/2006/relationships/image" Target="../media/image1.png"/><Relationship Id="rId1" Type="http://schemas.openxmlformats.org/officeDocument/2006/relationships/slideLayout" Target="../slideLayouts/slideLayout212.xml"/><Relationship Id="rId2" Type="http://schemas.openxmlformats.org/officeDocument/2006/relationships/slideLayout" Target="../slideLayouts/slideLayout213.xml"/></Relationships>
</file>

<file path=ppt/slideMasters/_rels/slideMaster28.xml.rels><?xml version="1.0" encoding="UTF-8" standalone="yes"?>
<Relationships xmlns="http://schemas.openxmlformats.org/package/2006/relationships"><Relationship Id="rId9" Type="http://schemas.openxmlformats.org/officeDocument/2006/relationships/slideLayout" Target="../slideLayouts/slideLayout226.xml"/><Relationship Id="rId20" Type="http://schemas.openxmlformats.org/officeDocument/2006/relationships/slideLayout" Target="../slideLayouts/slideLayout237.xml"/><Relationship Id="rId21" Type="http://schemas.openxmlformats.org/officeDocument/2006/relationships/slideLayout" Target="../slideLayouts/slideLayout238.xml"/><Relationship Id="rId22" Type="http://schemas.openxmlformats.org/officeDocument/2006/relationships/slideLayout" Target="../slideLayouts/slideLayout239.xml"/><Relationship Id="rId23" Type="http://schemas.openxmlformats.org/officeDocument/2006/relationships/slideLayout" Target="../slideLayouts/slideLayout240.xml"/><Relationship Id="rId24" Type="http://schemas.openxmlformats.org/officeDocument/2006/relationships/slideLayout" Target="../slideLayouts/slideLayout241.xml"/><Relationship Id="rId25" Type="http://schemas.openxmlformats.org/officeDocument/2006/relationships/slideLayout" Target="../slideLayouts/slideLayout242.xml"/><Relationship Id="rId26" Type="http://schemas.openxmlformats.org/officeDocument/2006/relationships/slideLayout" Target="../slideLayouts/slideLayout243.xml"/><Relationship Id="rId27" Type="http://schemas.openxmlformats.org/officeDocument/2006/relationships/slideLayout" Target="../slideLayouts/slideLayout244.xml"/><Relationship Id="rId28" Type="http://schemas.openxmlformats.org/officeDocument/2006/relationships/theme" Target="../theme/theme28.xml"/><Relationship Id="rId10" Type="http://schemas.openxmlformats.org/officeDocument/2006/relationships/slideLayout" Target="../slideLayouts/slideLayout227.xml"/><Relationship Id="rId11" Type="http://schemas.openxmlformats.org/officeDocument/2006/relationships/slideLayout" Target="../slideLayouts/slideLayout228.xml"/><Relationship Id="rId12" Type="http://schemas.openxmlformats.org/officeDocument/2006/relationships/slideLayout" Target="../slideLayouts/slideLayout229.xml"/><Relationship Id="rId13" Type="http://schemas.openxmlformats.org/officeDocument/2006/relationships/slideLayout" Target="../slideLayouts/slideLayout230.xml"/><Relationship Id="rId14" Type="http://schemas.openxmlformats.org/officeDocument/2006/relationships/slideLayout" Target="../slideLayouts/slideLayout231.xml"/><Relationship Id="rId15" Type="http://schemas.openxmlformats.org/officeDocument/2006/relationships/slideLayout" Target="../slideLayouts/slideLayout232.xml"/><Relationship Id="rId16" Type="http://schemas.openxmlformats.org/officeDocument/2006/relationships/slideLayout" Target="../slideLayouts/slideLayout233.xml"/><Relationship Id="rId17" Type="http://schemas.openxmlformats.org/officeDocument/2006/relationships/slideLayout" Target="../slideLayouts/slideLayout234.xml"/><Relationship Id="rId18" Type="http://schemas.openxmlformats.org/officeDocument/2006/relationships/slideLayout" Target="../slideLayouts/slideLayout235.xml"/><Relationship Id="rId19" Type="http://schemas.openxmlformats.org/officeDocument/2006/relationships/slideLayout" Target="../slideLayouts/slideLayout236.xml"/><Relationship Id="rId1" Type="http://schemas.openxmlformats.org/officeDocument/2006/relationships/slideLayout" Target="../slideLayouts/slideLayout218.xml"/><Relationship Id="rId2" Type="http://schemas.openxmlformats.org/officeDocument/2006/relationships/slideLayout" Target="../slideLayouts/slideLayout219.xml"/><Relationship Id="rId3" Type="http://schemas.openxmlformats.org/officeDocument/2006/relationships/slideLayout" Target="../slideLayouts/slideLayout220.xml"/><Relationship Id="rId4" Type="http://schemas.openxmlformats.org/officeDocument/2006/relationships/slideLayout" Target="../slideLayouts/slideLayout221.xml"/><Relationship Id="rId5" Type="http://schemas.openxmlformats.org/officeDocument/2006/relationships/slideLayout" Target="../slideLayouts/slideLayout222.xml"/><Relationship Id="rId6" Type="http://schemas.openxmlformats.org/officeDocument/2006/relationships/slideLayout" Target="../slideLayouts/slideLayout223.xml"/><Relationship Id="rId7" Type="http://schemas.openxmlformats.org/officeDocument/2006/relationships/slideLayout" Target="../slideLayouts/slideLayout224.xml"/><Relationship Id="rId8" Type="http://schemas.openxmlformats.org/officeDocument/2006/relationships/slideLayout" Target="../slideLayouts/slideLayout225.xml"/></Relationships>
</file>

<file path=ppt/slideMasters/_rels/slideMaster29.xml.rels><?xml version="1.0" encoding="UTF-8" standalone="yes"?>
<Relationships xmlns="http://schemas.openxmlformats.org/package/2006/relationships"><Relationship Id="rId9" Type="http://schemas.openxmlformats.org/officeDocument/2006/relationships/slideLayout" Target="../slideLayouts/slideLayout253.xml"/><Relationship Id="rId20" Type="http://schemas.openxmlformats.org/officeDocument/2006/relationships/slideLayout" Target="../slideLayouts/slideLayout264.xml"/><Relationship Id="rId21" Type="http://schemas.openxmlformats.org/officeDocument/2006/relationships/slideLayout" Target="../slideLayouts/slideLayout265.xml"/><Relationship Id="rId22" Type="http://schemas.openxmlformats.org/officeDocument/2006/relationships/slideLayout" Target="../slideLayouts/slideLayout266.xml"/><Relationship Id="rId23" Type="http://schemas.openxmlformats.org/officeDocument/2006/relationships/slideLayout" Target="../slideLayouts/slideLayout267.xml"/><Relationship Id="rId24" Type="http://schemas.openxmlformats.org/officeDocument/2006/relationships/slideLayout" Target="../slideLayouts/slideLayout268.xml"/><Relationship Id="rId25" Type="http://schemas.openxmlformats.org/officeDocument/2006/relationships/slideLayout" Target="../slideLayouts/slideLayout269.xml"/><Relationship Id="rId26" Type="http://schemas.openxmlformats.org/officeDocument/2006/relationships/slideLayout" Target="../slideLayouts/slideLayout270.xml"/><Relationship Id="rId27" Type="http://schemas.openxmlformats.org/officeDocument/2006/relationships/slideLayout" Target="../slideLayouts/slideLayout271.xml"/><Relationship Id="rId28" Type="http://schemas.openxmlformats.org/officeDocument/2006/relationships/theme" Target="../theme/theme29.xml"/><Relationship Id="rId10" Type="http://schemas.openxmlformats.org/officeDocument/2006/relationships/slideLayout" Target="../slideLayouts/slideLayout254.xml"/><Relationship Id="rId11" Type="http://schemas.openxmlformats.org/officeDocument/2006/relationships/slideLayout" Target="../slideLayouts/slideLayout255.xml"/><Relationship Id="rId12" Type="http://schemas.openxmlformats.org/officeDocument/2006/relationships/slideLayout" Target="../slideLayouts/slideLayout256.xml"/><Relationship Id="rId13" Type="http://schemas.openxmlformats.org/officeDocument/2006/relationships/slideLayout" Target="../slideLayouts/slideLayout257.xml"/><Relationship Id="rId14" Type="http://schemas.openxmlformats.org/officeDocument/2006/relationships/slideLayout" Target="../slideLayouts/slideLayout258.xml"/><Relationship Id="rId15" Type="http://schemas.openxmlformats.org/officeDocument/2006/relationships/slideLayout" Target="../slideLayouts/slideLayout259.xml"/><Relationship Id="rId16" Type="http://schemas.openxmlformats.org/officeDocument/2006/relationships/slideLayout" Target="../slideLayouts/slideLayout260.xml"/><Relationship Id="rId17" Type="http://schemas.openxmlformats.org/officeDocument/2006/relationships/slideLayout" Target="../slideLayouts/slideLayout261.xml"/><Relationship Id="rId18" Type="http://schemas.openxmlformats.org/officeDocument/2006/relationships/slideLayout" Target="../slideLayouts/slideLayout262.xml"/><Relationship Id="rId19" Type="http://schemas.openxmlformats.org/officeDocument/2006/relationships/slideLayout" Target="../slideLayouts/slideLayout263.xml"/><Relationship Id="rId1" Type="http://schemas.openxmlformats.org/officeDocument/2006/relationships/slideLayout" Target="../slideLayouts/slideLayout245.xml"/><Relationship Id="rId2" Type="http://schemas.openxmlformats.org/officeDocument/2006/relationships/slideLayout" Target="../slideLayouts/slideLayout246.xml"/><Relationship Id="rId3" Type="http://schemas.openxmlformats.org/officeDocument/2006/relationships/slideLayout" Target="../slideLayouts/slideLayout247.xml"/><Relationship Id="rId4" Type="http://schemas.openxmlformats.org/officeDocument/2006/relationships/slideLayout" Target="../slideLayouts/slideLayout248.xml"/><Relationship Id="rId5" Type="http://schemas.openxmlformats.org/officeDocument/2006/relationships/slideLayout" Target="../slideLayouts/slideLayout249.xml"/><Relationship Id="rId6" Type="http://schemas.openxmlformats.org/officeDocument/2006/relationships/slideLayout" Target="../slideLayouts/slideLayout250.xml"/><Relationship Id="rId7" Type="http://schemas.openxmlformats.org/officeDocument/2006/relationships/slideLayout" Target="../slideLayouts/slideLayout251.xml"/><Relationship Id="rId8" Type="http://schemas.openxmlformats.org/officeDocument/2006/relationships/slideLayout" Target="../slideLayouts/slideLayout25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8.xml"/><Relationship Id="rId12" Type="http://schemas.openxmlformats.org/officeDocument/2006/relationships/slideLayout" Target="../slideLayouts/slideLayout29.xml"/><Relationship Id="rId13" Type="http://schemas.openxmlformats.org/officeDocument/2006/relationships/slideLayout" Target="../slideLayouts/slideLayout30.xml"/><Relationship Id="rId14" Type="http://schemas.openxmlformats.org/officeDocument/2006/relationships/slideLayout" Target="../slideLayouts/slideLayout31.xml"/><Relationship Id="rId15" Type="http://schemas.openxmlformats.org/officeDocument/2006/relationships/slideLayout" Target="../slideLayouts/slideLayout32.xml"/><Relationship Id="rId16" Type="http://schemas.openxmlformats.org/officeDocument/2006/relationships/slideLayout" Target="../slideLayouts/slideLayout33.xml"/><Relationship Id="rId17" Type="http://schemas.openxmlformats.org/officeDocument/2006/relationships/slideLayout" Target="../slideLayouts/slideLayout34.xml"/><Relationship Id="rId18" Type="http://schemas.openxmlformats.org/officeDocument/2006/relationships/theme" Target="../theme/theme3.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282.xml"/><Relationship Id="rId12" Type="http://schemas.openxmlformats.org/officeDocument/2006/relationships/slideLayout" Target="../slideLayouts/slideLayout283.xml"/><Relationship Id="rId13" Type="http://schemas.openxmlformats.org/officeDocument/2006/relationships/slideLayout" Target="../slideLayouts/slideLayout284.xml"/><Relationship Id="rId14" Type="http://schemas.openxmlformats.org/officeDocument/2006/relationships/slideLayout" Target="../slideLayouts/slideLayout285.xml"/><Relationship Id="rId15" Type="http://schemas.openxmlformats.org/officeDocument/2006/relationships/slideLayout" Target="../slideLayouts/slideLayout286.xml"/><Relationship Id="rId16" Type="http://schemas.openxmlformats.org/officeDocument/2006/relationships/slideLayout" Target="../slideLayouts/slideLayout287.xml"/><Relationship Id="rId17" Type="http://schemas.openxmlformats.org/officeDocument/2006/relationships/slideLayout" Target="../slideLayouts/slideLayout288.xml"/><Relationship Id="rId18" Type="http://schemas.openxmlformats.org/officeDocument/2006/relationships/theme" Target="../theme/theme30.xml"/><Relationship Id="rId1" Type="http://schemas.openxmlformats.org/officeDocument/2006/relationships/slideLayout" Target="../slideLayouts/slideLayout272.xml"/><Relationship Id="rId2" Type="http://schemas.openxmlformats.org/officeDocument/2006/relationships/slideLayout" Target="../slideLayouts/slideLayout273.xml"/><Relationship Id="rId3" Type="http://schemas.openxmlformats.org/officeDocument/2006/relationships/slideLayout" Target="../slideLayouts/slideLayout274.xml"/><Relationship Id="rId4" Type="http://schemas.openxmlformats.org/officeDocument/2006/relationships/slideLayout" Target="../slideLayouts/slideLayout275.xml"/><Relationship Id="rId5" Type="http://schemas.openxmlformats.org/officeDocument/2006/relationships/slideLayout" Target="../slideLayouts/slideLayout276.xml"/><Relationship Id="rId6" Type="http://schemas.openxmlformats.org/officeDocument/2006/relationships/slideLayout" Target="../slideLayouts/slideLayout277.xml"/><Relationship Id="rId7" Type="http://schemas.openxmlformats.org/officeDocument/2006/relationships/slideLayout" Target="../slideLayouts/slideLayout278.xml"/><Relationship Id="rId8" Type="http://schemas.openxmlformats.org/officeDocument/2006/relationships/slideLayout" Target="../slideLayouts/slideLayout279.xml"/><Relationship Id="rId9" Type="http://schemas.openxmlformats.org/officeDocument/2006/relationships/slideLayout" Target="../slideLayouts/slideLayout280.xml"/><Relationship Id="rId10" Type="http://schemas.openxmlformats.org/officeDocument/2006/relationships/slideLayout" Target="../slideLayouts/slideLayout28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theme" Target="../theme/theme4.xml"/><Relationship Id="rId14" Type="http://schemas.openxmlformats.org/officeDocument/2006/relationships/image" Target="../media/image1.png"/><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5.xml"/><Relationship Id="rId20" Type="http://schemas.openxmlformats.org/officeDocument/2006/relationships/slideLayout" Target="../slideLayouts/slideLayout66.xml"/><Relationship Id="rId21" Type="http://schemas.openxmlformats.org/officeDocument/2006/relationships/slideLayout" Target="../slideLayouts/slideLayout67.xml"/><Relationship Id="rId22" Type="http://schemas.openxmlformats.org/officeDocument/2006/relationships/slideLayout" Target="../slideLayouts/slideLayout68.xml"/><Relationship Id="rId23" Type="http://schemas.openxmlformats.org/officeDocument/2006/relationships/slideLayout" Target="../slideLayouts/slideLayout69.xml"/><Relationship Id="rId24" Type="http://schemas.openxmlformats.org/officeDocument/2006/relationships/slideLayout" Target="../slideLayouts/slideLayout70.xml"/><Relationship Id="rId25" Type="http://schemas.openxmlformats.org/officeDocument/2006/relationships/slideLayout" Target="../slideLayouts/slideLayout71.xml"/><Relationship Id="rId26" Type="http://schemas.openxmlformats.org/officeDocument/2006/relationships/theme" Target="../theme/theme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Relationship Id="rId15" Type="http://schemas.openxmlformats.org/officeDocument/2006/relationships/slideLayout" Target="../slideLayouts/slideLayout61.xml"/><Relationship Id="rId16" Type="http://schemas.openxmlformats.org/officeDocument/2006/relationships/slideLayout" Target="../slideLayouts/slideLayout62.xml"/><Relationship Id="rId17" Type="http://schemas.openxmlformats.org/officeDocument/2006/relationships/slideLayout" Target="../slideLayouts/slideLayout63.xml"/><Relationship Id="rId18" Type="http://schemas.openxmlformats.org/officeDocument/2006/relationships/slideLayout" Target="../slideLayouts/slideLayout64.xml"/><Relationship Id="rId19" Type="http://schemas.openxmlformats.org/officeDocument/2006/relationships/slideLayout" Target="../slideLayouts/slideLayout65.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80.xml"/><Relationship Id="rId20" Type="http://schemas.openxmlformats.org/officeDocument/2006/relationships/slideLayout" Target="../slideLayouts/slideLayout91.xml"/><Relationship Id="rId21" Type="http://schemas.openxmlformats.org/officeDocument/2006/relationships/slideLayout" Target="../slideLayouts/slideLayout92.xml"/><Relationship Id="rId22" Type="http://schemas.openxmlformats.org/officeDocument/2006/relationships/slideLayout" Target="../slideLayouts/slideLayout93.xml"/><Relationship Id="rId23" Type="http://schemas.openxmlformats.org/officeDocument/2006/relationships/slideLayout" Target="../slideLayouts/slideLayout94.xml"/><Relationship Id="rId24" Type="http://schemas.openxmlformats.org/officeDocument/2006/relationships/slideLayout" Target="../slideLayouts/slideLayout95.xml"/><Relationship Id="rId25" Type="http://schemas.openxmlformats.org/officeDocument/2006/relationships/slideLayout" Target="../slideLayouts/slideLayout96.xml"/><Relationship Id="rId26" Type="http://schemas.openxmlformats.org/officeDocument/2006/relationships/slideLayout" Target="../slideLayouts/slideLayout97.xml"/><Relationship Id="rId27" Type="http://schemas.openxmlformats.org/officeDocument/2006/relationships/slideLayout" Target="../slideLayouts/slideLayout98.xml"/><Relationship Id="rId28" Type="http://schemas.openxmlformats.org/officeDocument/2006/relationships/theme" Target="../theme/theme6.xml"/><Relationship Id="rId29" Type="http://schemas.openxmlformats.org/officeDocument/2006/relationships/vmlDrawing" Target="../drawings/vmlDrawing1.vml"/><Relationship Id="rId30" Type="http://schemas.openxmlformats.org/officeDocument/2006/relationships/tags" Target="../tags/tag1.xml"/><Relationship Id="rId31" Type="http://schemas.openxmlformats.org/officeDocument/2006/relationships/oleObject" Target="../embeddings/oleObject1.bin"/><Relationship Id="rId32" Type="http://schemas.openxmlformats.org/officeDocument/2006/relationships/image" Target="../media/image5.emf"/><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Relationship Id="rId14" Type="http://schemas.openxmlformats.org/officeDocument/2006/relationships/slideLayout" Target="../slideLayouts/slideLayout85.xml"/><Relationship Id="rId15" Type="http://schemas.openxmlformats.org/officeDocument/2006/relationships/slideLayout" Target="../slideLayouts/slideLayout86.xml"/><Relationship Id="rId16" Type="http://schemas.openxmlformats.org/officeDocument/2006/relationships/slideLayout" Target="../slideLayouts/slideLayout87.xml"/><Relationship Id="rId17" Type="http://schemas.openxmlformats.org/officeDocument/2006/relationships/slideLayout" Target="../slideLayouts/slideLayout88.xml"/><Relationship Id="rId18" Type="http://schemas.openxmlformats.org/officeDocument/2006/relationships/slideLayout" Target="../slideLayouts/slideLayout89.xml"/><Relationship Id="rId19" Type="http://schemas.openxmlformats.org/officeDocument/2006/relationships/slideLayout" Target="../slideLayouts/slideLayout90.xml"/><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01.xml"/><Relationship Id="rId4" Type="http://schemas.openxmlformats.org/officeDocument/2006/relationships/slideLayout" Target="../slideLayouts/slideLayout102.xml"/><Relationship Id="rId5" Type="http://schemas.openxmlformats.org/officeDocument/2006/relationships/slideLayout" Target="../slideLayouts/slideLayout103.xml"/><Relationship Id="rId6" Type="http://schemas.openxmlformats.org/officeDocument/2006/relationships/slideLayout" Target="../slideLayouts/slideLayout104.xml"/><Relationship Id="rId7" Type="http://schemas.openxmlformats.org/officeDocument/2006/relationships/slideLayout" Target="../slideLayouts/slideLayout105.xml"/><Relationship Id="rId8" Type="http://schemas.openxmlformats.org/officeDocument/2006/relationships/slideLayout" Target="../slideLayouts/slideLayout106.xml"/><Relationship Id="rId9" Type="http://schemas.openxmlformats.org/officeDocument/2006/relationships/slideLayout" Target="../slideLayouts/slideLayout107.xml"/><Relationship Id="rId10" Type="http://schemas.openxmlformats.org/officeDocument/2006/relationships/theme" Target="../theme/theme7.xml"/><Relationship Id="rId11" Type="http://schemas.openxmlformats.org/officeDocument/2006/relationships/image" Target="../media/image1.png"/><Relationship Id="rId1" Type="http://schemas.openxmlformats.org/officeDocument/2006/relationships/slideLayout" Target="../slideLayouts/slideLayout99.xml"/><Relationship Id="rId2" Type="http://schemas.openxmlformats.org/officeDocument/2006/relationships/slideLayout" Target="../slideLayouts/slideLayout10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10.xml"/><Relationship Id="rId4" Type="http://schemas.openxmlformats.org/officeDocument/2006/relationships/slideLayout" Target="../slideLayouts/slideLayout111.xml"/><Relationship Id="rId5" Type="http://schemas.openxmlformats.org/officeDocument/2006/relationships/theme" Target="../theme/theme8.xml"/><Relationship Id="rId6" Type="http://schemas.openxmlformats.org/officeDocument/2006/relationships/image" Target="../media/image1.png"/><Relationship Id="rId1" Type="http://schemas.openxmlformats.org/officeDocument/2006/relationships/slideLayout" Target="../slideLayouts/slideLayout108.xml"/><Relationship Id="rId2" Type="http://schemas.openxmlformats.org/officeDocument/2006/relationships/slideLayout" Target="../slideLayouts/slideLayout10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14.xml"/><Relationship Id="rId4" Type="http://schemas.openxmlformats.org/officeDocument/2006/relationships/slideLayout" Target="../slideLayouts/slideLayout115.xml"/><Relationship Id="rId5" Type="http://schemas.openxmlformats.org/officeDocument/2006/relationships/theme" Target="../theme/theme9.xml"/><Relationship Id="rId6" Type="http://schemas.openxmlformats.org/officeDocument/2006/relationships/image" Target="../media/image1.png"/><Relationship Id="rId1" Type="http://schemas.openxmlformats.org/officeDocument/2006/relationships/slideLayout" Target="../slideLayouts/slideLayout112.xml"/><Relationship Id="rId2"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18" cstate="print">
            <a:extLst>
              <a:ext uri="{28A0092B-C50C-407E-A947-70E740481C1C}">
                <a14:useLocalDpi xmlns:a14="http://schemas.microsoft.com/office/drawing/2010/main" val="0"/>
              </a:ext>
            </a:extLst>
          </a:blip>
          <a:srcRect l="28889" r="18"/>
          <a:stretch/>
        </p:blipFill>
        <p:spPr>
          <a:xfrm>
            <a:off x="0" y="0"/>
            <a:ext cx="12188952" cy="6858000"/>
          </a:xfrm>
          <a:prstGeom prst="rect">
            <a:avLst/>
          </a:prstGeom>
        </p:spPr>
      </p:pic>
      <p:sp>
        <p:nvSpPr>
          <p:cNvPr id="9" name="Rectangle 8"/>
          <p:cNvSpPr/>
          <p:nvPr userDrawn="1"/>
        </p:nvSpPr>
        <p:spPr>
          <a:xfrm>
            <a:off x="3048" y="0"/>
            <a:ext cx="12188952"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0" rIns="91410" bIns="45710" rtlCol="0" anchor="ctr"/>
          <a:lstStyle/>
          <a:p>
            <a:pPr algn="ctr"/>
            <a:endParaRPr lang="en-US"/>
          </a:p>
        </p:txBody>
      </p:sp>
      <p:sp>
        <p:nvSpPr>
          <p:cNvPr id="2" name="Title Placeholder 1"/>
          <p:cNvSpPr>
            <a:spLocks noGrp="1"/>
          </p:cNvSpPr>
          <p:nvPr>
            <p:ph type="title"/>
          </p:nvPr>
        </p:nvSpPr>
        <p:spPr>
          <a:xfrm>
            <a:off x="533403" y="9"/>
            <a:ext cx="9883140" cy="952499"/>
          </a:xfrm>
          <a:prstGeom prst="rect">
            <a:avLst/>
          </a:prstGeom>
        </p:spPr>
        <p:txBody>
          <a:bodyPr vert="horz" lIns="91410" tIns="45710" rIns="9141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33400" y="1463049"/>
            <a:ext cx="11094720" cy="4713923"/>
          </a:xfrm>
          <a:prstGeom prst="rect">
            <a:avLst/>
          </a:prstGeom>
        </p:spPr>
        <p:txBody>
          <a:bodyPr vert="horz" lIns="0" tIns="45710" rIns="9141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9034272" y="6606619"/>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637380797"/>
      </p:ext>
    </p:extLst>
  </p:cSld>
  <p:clrMap bg1="lt1" tx1="dk1" bg2="lt2" tx2="dk2" accent1="accent1" accent2="accent2" accent3="accent3" accent4="accent4" accent5="accent5" accent6="accent6" hlink="hlink" folHlink="folHlink"/>
  <p:sldLayoutIdLst>
    <p:sldLayoutId id="2147484117" r:id="rId1"/>
    <p:sldLayoutId id="2147484119" r:id="rId2"/>
    <p:sldLayoutId id="2147484121" r:id="rId3"/>
    <p:sldLayoutId id="2147484124" r:id="rId4"/>
    <p:sldLayoutId id="2147484127" r:id="rId5"/>
    <p:sldLayoutId id="2147484167" r:id="rId6"/>
    <p:sldLayoutId id="2147484229" r:id="rId7"/>
    <p:sldLayoutId id="2147484767" r:id="rId8"/>
    <p:sldLayoutId id="2147484770" r:id="rId9"/>
    <p:sldLayoutId id="2147484771" r:id="rId10"/>
    <p:sldLayoutId id="2147484778" r:id="rId11"/>
    <p:sldLayoutId id="2147484779" r:id="rId12"/>
    <p:sldLayoutId id="2147484780" r:id="rId13"/>
    <p:sldLayoutId id="2147484781" r:id="rId14"/>
    <p:sldLayoutId id="2147484946" r:id="rId15"/>
    <p:sldLayoutId id="2147484947" r:id="rId16"/>
  </p:sldLayoutIdLst>
  <p:transition xmlns:p14="http://schemas.microsoft.com/office/powerpoint/2010/main" spd="slow">
    <p:fade/>
  </p:transition>
  <p:timing>
    <p:tnLst>
      <p:par>
        <p:cTn xmlns:p14="http://schemas.microsoft.com/office/powerpoint/2010/main" id="1" dur="indefinite" restart="never" nodeType="tmRoot"/>
      </p:par>
    </p:tnLst>
  </p:timing>
  <p:hf hdr="0" dt="0"/>
  <p:txStyles>
    <p:titleStyle>
      <a:lvl1pPr algn="l" defTabSz="914061" rtl="0" eaLnBrk="1" latinLnBrk="0" hangingPunct="1">
        <a:lnSpc>
          <a:spcPct val="85000"/>
        </a:lnSpc>
        <a:spcBef>
          <a:spcPct val="0"/>
        </a:spcBef>
        <a:buNone/>
        <a:defRPr sz="2800" kern="1200">
          <a:solidFill>
            <a:srgbClr val="0000FF"/>
          </a:solidFill>
          <a:latin typeface="+mj-lt"/>
          <a:ea typeface="+mj-ea"/>
          <a:cs typeface="+mj-cs"/>
        </a:defRPr>
      </a:lvl1pPr>
    </p:titleStyle>
    <p:bodyStyle>
      <a:lvl1pPr marL="228516" indent="-228516" algn="l" defTabSz="914061" rtl="0" eaLnBrk="1" latinLnBrk="0" hangingPunct="1">
        <a:lnSpc>
          <a:spcPct val="90000"/>
        </a:lnSpc>
        <a:spcBef>
          <a:spcPts val="1600"/>
        </a:spcBef>
        <a:buClr>
          <a:schemeClr val="accent1">
            <a:lumMod val="60000"/>
            <a:lumOff val="40000"/>
          </a:schemeClr>
        </a:buClr>
        <a:buSzPct val="100000"/>
        <a:buFont typeface="Webdings" panose="05030102010509060703" pitchFamily="18" charset="2"/>
        <a:buChar char=""/>
        <a:defRPr sz="2400" kern="1200">
          <a:solidFill>
            <a:schemeClr val="tx1"/>
          </a:solidFill>
          <a:latin typeface="+mn-lt"/>
          <a:ea typeface="+mn-ea"/>
          <a:cs typeface="+mn-cs"/>
        </a:defRPr>
      </a:lvl1pPr>
      <a:lvl2pPr marL="685550" indent="-228516" algn="l" defTabSz="914061" rtl="0" eaLnBrk="1" latinLnBrk="0" hangingPunct="1">
        <a:lnSpc>
          <a:spcPct val="90000"/>
        </a:lnSpc>
        <a:spcBef>
          <a:spcPts val="1000"/>
        </a:spcBef>
        <a:buClr>
          <a:schemeClr val="accent1">
            <a:lumMod val="60000"/>
            <a:lumOff val="40000"/>
          </a:schemeClr>
        </a:buClr>
        <a:buFont typeface="Wingdings" panose="05000000000000000000" pitchFamily="2" charset="2"/>
        <a:buChar char="§"/>
        <a:defRPr sz="2000" kern="1200">
          <a:solidFill>
            <a:schemeClr val="tx1"/>
          </a:solidFill>
          <a:latin typeface="+mn-lt"/>
          <a:ea typeface="+mn-ea"/>
          <a:cs typeface="+mn-cs"/>
        </a:defRPr>
      </a:lvl2pPr>
      <a:lvl3pPr marL="1142574" indent="-228516" algn="l" defTabSz="914061"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3pPr>
      <a:lvl4pPr marL="1599600" indent="-228516" algn="l" defTabSz="914061"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4pPr>
      <a:lvl5pPr marL="2056631" indent="-228516" algn="l" defTabSz="914061"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5pPr>
      <a:lvl6pPr marL="2513658"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690"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718"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750"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061" rtl="0" eaLnBrk="1" latinLnBrk="0" hangingPunct="1">
        <a:defRPr sz="1900" kern="1200">
          <a:solidFill>
            <a:schemeClr val="tx1"/>
          </a:solidFill>
          <a:latin typeface="+mn-lt"/>
          <a:ea typeface="+mn-ea"/>
          <a:cs typeface="+mn-cs"/>
        </a:defRPr>
      </a:lvl1pPr>
      <a:lvl2pPr marL="457027" algn="l" defTabSz="914061" rtl="0" eaLnBrk="1" latinLnBrk="0" hangingPunct="1">
        <a:defRPr sz="1900" kern="1200">
          <a:solidFill>
            <a:schemeClr val="tx1"/>
          </a:solidFill>
          <a:latin typeface="+mn-lt"/>
          <a:ea typeface="+mn-ea"/>
          <a:cs typeface="+mn-cs"/>
        </a:defRPr>
      </a:lvl2pPr>
      <a:lvl3pPr marL="914061" algn="l" defTabSz="914061" rtl="0" eaLnBrk="1" latinLnBrk="0" hangingPunct="1">
        <a:defRPr sz="1900" kern="1200">
          <a:solidFill>
            <a:schemeClr val="tx1"/>
          </a:solidFill>
          <a:latin typeface="+mn-lt"/>
          <a:ea typeface="+mn-ea"/>
          <a:cs typeface="+mn-cs"/>
        </a:defRPr>
      </a:lvl3pPr>
      <a:lvl4pPr marL="1371090" algn="l" defTabSz="914061" rtl="0" eaLnBrk="1" latinLnBrk="0" hangingPunct="1">
        <a:defRPr sz="1900" kern="1200">
          <a:solidFill>
            <a:schemeClr val="tx1"/>
          </a:solidFill>
          <a:latin typeface="+mn-lt"/>
          <a:ea typeface="+mn-ea"/>
          <a:cs typeface="+mn-cs"/>
        </a:defRPr>
      </a:lvl4pPr>
      <a:lvl5pPr marL="1828122" algn="l" defTabSz="914061" rtl="0" eaLnBrk="1" latinLnBrk="0" hangingPunct="1">
        <a:defRPr sz="1900" kern="1200">
          <a:solidFill>
            <a:schemeClr val="tx1"/>
          </a:solidFill>
          <a:latin typeface="+mn-lt"/>
          <a:ea typeface="+mn-ea"/>
          <a:cs typeface="+mn-cs"/>
        </a:defRPr>
      </a:lvl5pPr>
      <a:lvl6pPr marL="2285150" algn="l" defTabSz="914061" rtl="0" eaLnBrk="1" latinLnBrk="0" hangingPunct="1">
        <a:defRPr sz="1900" kern="1200">
          <a:solidFill>
            <a:schemeClr val="tx1"/>
          </a:solidFill>
          <a:latin typeface="+mn-lt"/>
          <a:ea typeface="+mn-ea"/>
          <a:cs typeface="+mn-cs"/>
        </a:defRPr>
      </a:lvl6pPr>
      <a:lvl7pPr marL="2742170" algn="l" defTabSz="914061" rtl="0" eaLnBrk="1" latinLnBrk="0" hangingPunct="1">
        <a:defRPr sz="1900" kern="1200">
          <a:solidFill>
            <a:schemeClr val="tx1"/>
          </a:solidFill>
          <a:latin typeface="+mn-lt"/>
          <a:ea typeface="+mn-ea"/>
          <a:cs typeface="+mn-cs"/>
        </a:defRPr>
      </a:lvl7pPr>
      <a:lvl8pPr marL="3199200" algn="l" defTabSz="914061" rtl="0" eaLnBrk="1" latinLnBrk="0" hangingPunct="1">
        <a:defRPr sz="1900" kern="1200">
          <a:solidFill>
            <a:schemeClr val="tx1"/>
          </a:solidFill>
          <a:latin typeface="+mn-lt"/>
          <a:ea typeface="+mn-ea"/>
          <a:cs typeface="+mn-cs"/>
        </a:defRPr>
      </a:lvl8pPr>
      <a:lvl9pPr marL="3656227" algn="l" defTabSz="914061" rtl="0" eaLnBrk="1" latinLnBrk="0" hangingPunct="1">
        <a:defRPr sz="19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p15:clr>
            <a:srgbClr val="F26B43"/>
          </p15:clr>
        </p15:guide>
        <p15:guide id="2" pos="336">
          <p15:clr>
            <a:srgbClr val="F26B43"/>
          </p15:clr>
        </p15:guide>
        <p15:guide id="3" pos="7320">
          <p15:clr>
            <a:srgbClr val="F26B43"/>
          </p15:clr>
        </p15:guide>
        <p15:guide id="4" pos="3840">
          <p15:clr>
            <a:srgbClr val="F26B43"/>
          </p15:clr>
        </p15:guide>
        <p15:guide id="0" orient="horz" pos="456"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8" cstate="print">
            <a:extLst>
              <a:ext uri="{28A0092B-C50C-407E-A947-70E740481C1C}">
                <a14:useLocalDpi xmlns:a14="http://schemas.microsoft.com/office/drawing/2010/main" val="0"/>
              </a:ext>
            </a:extLst>
          </a:blip>
          <a:srcRect l="28889" r="18"/>
          <a:stretch/>
        </p:blipFill>
        <p:spPr>
          <a:xfrm>
            <a:off x="0" y="0"/>
            <a:ext cx="12188952" cy="6858000"/>
          </a:xfrm>
          <a:prstGeom prst="rect">
            <a:avLst/>
          </a:prstGeom>
        </p:spPr>
      </p:pic>
      <p:sp>
        <p:nvSpPr>
          <p:cNvPr id="9" name="Rectangle 8"/>
          <p:cNvSpPr/>
          <p:nvPr userDrawn="1"/>
        </p:nvSpPr>
        <p:spPr>
          <a:xfrm>
            <a:off x="3048" y="0"/>
            <a:ext cx="12188952"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defTabSz="914286"/>
            <a:endParaRPr lang="en-US" sz="1900" dirty="0">
              <a:solidFill>
                <a:prstClr val="white"/>
              </a:solidFill>
            </a:endParaRPr>
          </a:p>
        </p:txBody>
      </p:sp>
      <p:sp>
        <p:nvSpPr>
          <p:cNvPr id="2" name="Title Placeholder 1"/>
          <p:cNvSpPr>
            <a:spLocks noGrp="1"/>
          </p:cNvSpPr>
          <p:nvPr>
            <p:ph type="title"/>
          </p:nvPr>
        </p:nvSpPr>
        <p:spPr>
          <a:xfrm>
            <a:off x="533403" y="1"/>
            <a:ext cx="9883140" cy="952499"/>
          </a:xfrm>
          <a:prstGeom prst="rect">
            <a:avLst/>
          </a:prstGeom>
        </p:spPr>
        <p:txBody>
          <a:bodyPr vert="horz" lIns="91430" tIns="45718" rIns="91430"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33400" y="1463041"/>
            <a:ext cx="11094720" cy="4713923"/>
          </a:xfrm>
          <a:prstGeom prst="rect">
            <a:avLst/>
          </a:prstGeom>
        </p:spPr>
        <p:txBody>
          <a:bodyPr vert="horz" lIns="0" tIns="45718" rIns="91430"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9034272" y="6606619"/>
            <a:ext cx="2286000" cy="228600"/>
          </a:xfrm>
          <a:prstGeom prst="rect">
            <a:avLst/>
          </a:prstGeom>
        </p:spPr>
        <p:txBody>
          <a:bodyPr vert="horz" lIns="91430" tIns="45718" rIns="91430" bIns="45718" rtlCol="0" anchor="ctr"/>
          <a:lstStyle>
            <a:lvl1pPr marL="0" marR="0" indent="0" algn="r" defTabSz="914286"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2130297240"/>
      </p:ext>
    </p:extLst>
  </p:cSld>
  <p:clrMap bg1="lt1" tx1="dk1" bg2="lt2" tx2="dk2" accent1="accent1" accent2="accent2" accent3="accent3" accent4="accent4" accent5="accent5" accent6="accent6" hlink="hlink" folHlink="folHlink"/>
  <p:sldLayoutIdLst>
    <p:sldLayoutId id="2147484524" r:id="rId1"/>
    <p:sldLayoutId id="2147484525" r:id="rId2"/>
    <p:sldLayoutId id="2147484526" r:id="rId3"/>
    <p:sldLayoutId id="2147484528" r:id="rId4"/>
    <p:sldLayoutId id="2147484530" r:id="rId5"/>
    <p:sldLayoutId id="2147484532" r:id="rId6"/>
  </p:sldLayoutIdLst>
  <p:transition xmlns:p14="http://schemas.microsoft.com/office/powerpoint/2010/main" spd="slow">
    <p:fade/>
  </p:transition>
  <p:timing>
    <p:tnLst>
      <p:par>
        <p:cTn xmlns:p14="http://schemas.microsoft.com/office/powerpoint/2010/main" id="1" dur="indefinite" restart="never" nodeType="tmRoot"/>
      </p:par>
    </p:tnLst>
  </p:timing>
  <p:hf hdr="0" dt="0"/>
  <p:txStyles>
    <p:titleStyle>
      <a:lvl1pPr algn="l" defTabSz="914286" rtl="0" eaLnBrk="1" latinLnBrk="0" hangingPunct="1">
        <a:lnSpc>
          <a:spcPct val="85000"/>
        </a:lnSpc>
        <a:spcBef>
          <a:spcPct val="0"/>
        </a:spcBef>
        <a:buNone/>
        <a:defRPr sz="2800" kern="1200">
          <a:solidFill>
            <a:schemeClr val="tx1"/>
          </a:solidFill>
          <a:latin typeface="+mj-lt"/>
          <a:ea typeface="+mj-ea"/>
          <a:cs typeface="+mj-cs"/>
        </a:defRPr>
      </a:lvl1pPr>
    </p:titleStyle>
    <p:bodyStyle>
      <a:lvl1pPr marL="228573" indent="-228573" algn="l" defTabSz="914286" rtl="0" eaLnBrk="1" latinLnBrk="0" hangingPunct="1">
        <a:lnSpc>
          <a:spcPct val="90000"/>
        </a:lnSpc>
        <a:spcBef>
          <a:spcPts val="1600"/>
        </a:spcBef>
        <a:buClr>
          <a:schemeClr val="accent1">
            <a:lumMod val="60000"/>
            <a:lumOff val="40000"/>
          </a:schemeClr>
        </a:buClr>
        <a:buSzPct val="100000"/>
        <a:buFont typeface="Webdings" panose="05030102010509060703" pitchFamily="18" charset="2"/>
        <a:buChar char=""/>
        <a:defRPr sz="2400" kern="1200">
          <a:solidFill>
            <a:schemeClr val="tx1"/>
          </a:solidFill>
          <a:latin typeface="+mn-lt"/>
          <a:ea typeface="+mn-ea"/>
          <a:cs typeface="+mn-cs"/>
        </a:defRPr>
      </a:lvl1pPr>
      <a:lvl2pPr marL="685718" indent="-228573" algn="l" defTabSz="914286" rtl="0" eaLnBrk="1" latinLnBrk="0" hangingPunct="1">
        <a:lnSpc>
          <a:spcPct val="90000"/>
        </a:lnSpc>
        <a:spcBef>
          <a:spcPts val="1000"/>
        </a:spcBef>
        <a:buClr>
          <a:schemeClr val="accent1">
            <a:lumMod val="60000"/>
            <a:lumOff val="40000"/>
          </a:schemeClr>
        </a:buClr>
        <a:buFont typeface="Wingdings" panose="05000000000000000000" pitchFamily="2" charset="2"/>
        <a:buChar char="§"/>
        <a:defRPr sz="2000" kern="1200">
          <a:solidFill>
            <a:schemeClr val="tx1"/>
          </a:solidFill>
          <a:latin typeface="+mn-lt"/>
          <a:ea typeface="+mn-ea"/>
          <a:cs typeface="+mn-cs"/>
        </a:defRPr>
      </a:lvl2pPr>
      <a:lvl3pPr marL="1142858" indent="-228573" algn="l" defTabSz="914286"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3pPr>
      <a:lvl4pPr marL="1600000" indent="-228573" algn="l" defTabSz="914286"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4pPr>
      <a:lvl5pPr marL="2057143" indent="-228573" algn="l" defTabSz="914286"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5pPr>
      <a:lvl6pPr marL="2514286"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86" rtl="0" eaLnBrk="1" latinLnBrk="0" hangingPunct="1">
        <a:defRPr sz="1900" kern="1200">
          <a:solidFill>
            <a:schemeClr val="tx1"/>
          </a:solidFill>
          <a:latin typeface="+mn-lt"/>
          <a:ea typeface="+mn-ea"/>
          <a:cs typeface="+mn-cs"/>
        </a:defRPr>
      </a:lvl1pPr>
      <a:lvl2pPr marL="457143" algn="l" defTabSz="914286" rtl="0" eaLnBrk="1" latinLnBrk="0" hangingPunct="1">
        <a:defRPr sz="1900" kern="1200">
          <a:solidFill>
            <a:schemeClr val="tx1"/>
          </a:solidFill>
          <a:latin typeface="+mn-lt"/>
          <a:ea typeface="+mn-ea"/>
          <a:cs typeface="+mn-cs"/>
        </a:defRPr>
      </a:lvl2pPr>
      <a:lvl3pPr marL="914286" algn="l" defTabSz="914286" rtl="0" eaLnBrk="1" latinLnBrk="0" hangingPunct="1">
        <a:defRPr sz="1900" kern="1200">
          <a:solidFill>
            <a:schemeClr val="tx1"/>
          </a:solidFill>
          <a:latin typeface="+mn-lt"/>
          <a:ea typeface="+mn-ea"/>
          <a:cs typeface="+mn-cs"/>
        </a:defRPr>
      </a:lvl3pPr>
      <a:lvl4pPr marL="1371430" algn="l" defTabSz="914286" rtl="0" eaLnBrk="1" latinLnBrk="0" hangingPunct="1">
        <a:defRPr sz="1900" kern="1200">
          <a:solidFill>
            <a:schemeClr val="tx1"/>
          </a:solidFill>
          <a:latin typeface="+mn-lt"/>
          <a:ea typeface="+mn-ea"/>
          <a:cs typeface="+mn-cs"/>
        </a:defRPr>
      </a:lvl4pPr>
      <a:lvl5pPr marL="1828573" algn="l" defTabSz="914286" rtl="0" eaLnBrk="1" latinLnBrk="0" hangingPunct="1">
        <a:defRPr sz="1900" kern="1200">
          <a:solidFill>
            <a:schemeClr val="tx1"/>
          </a:solidFill>
          <a:latin typeface="+mn-lt"/>
          <a:ea typeface="+mn-ea"/>
          <a:cs typeface="+mn-cs"/>
        </a:defRPr>
      </a:lvl5pPr>
      <a:lvl6pPr marL="2285718" algn="l" defTabSz="914286" rtl="0" eaLnBrk="1" latinLnBrk="0" hangingPunct="1">
        <a:defRPr sz="1900" kern="1200">
          <a:solidFill>
            <a:schemeClr val="tx1"/>
          </a:solidFill>
          <a:latin typeface="+mn-lt"/>
          <a:ea typeface="+mn-ea"/>
          <a:cs typeface="+mn-cs"/>
        </a:defRPr>
      </a:lvl6pPr>
      <a:lvl7pPr marL="2742858" algn="l" defTabSz="914286" rtl="0" eaLnBrk="1" latinLnBrk="0" hangingPunct="1">
        <a:defRPr sz="1900" kern="1200">
          <a:solidFill>
            <a:schemeClr val="tx1"/>
          </a:solidFill>
          <a:latin typeface="+mn-lt"/>
          <a:ea typeface="+mn-ea"/>
          <a:cs typeface="+mn-cs"/>
        </a:defRPr>
      </a:lvl7pPr>
      <a:lvl8pPr marL="3200000" algn="l" defTabSz="914286" rtl="0" eaLnBrk="1" latinLnBrk="0" hangingPunct="1">
        <a:defRPr sz="1900" kern="1200">
          <a:solidFill>
            <a:schemeClr val="tx1"/>
          </a:solidFill>
          <a:latin typeface="+mn-lt"/>
          <a:ea typeface="+mn-ea"/>
          <a:cs typeface="+mn-cs"/>
        </a:defRPr>
      </a:lvl8pPr>
      <a:lvl9pPr marL="3657143" algn="l" defTabSz="914286" rtl="0" eaLnBrk="1" latinLnBrk="0" hangingPunct="1">
        <a:defRPr sz="19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p15:clr>
            <a:srgbClr val="F26B43"/>
          </p15:clr>
        </p15:guide>
        <p15:guide id="2" pos="336">
          <p15:clr>
            <a:srgbClr val="F26B43"/>
          </p15:clr>
        </p15:guide>
        <p15:guide id="3" pos="7320">
          <p15:clr>
            <a:srgbClr val="F26B43"/>
          </p15:clr>
        </p15:guide>
        <p15:guide id="4" pos="3840">
          <p15:clr>
            <a:srgbClr val="F26B43"/>
          </p15:clr>
        </p15:guide>
        <p15:guide id="0" orient="horz" pos="456" userDrawn="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6" cstate="print">
            <a:extLst>
              <a:ext uri="{28A0092B-C50C-407E-A947-70E740481C1C}">
                <a14:useLocalDpi xmlns:a14="http://schemas.microsoft.com/office/drawing/2010/main" val="0"/>
              </a:ext>
            </a:extLst>
          </a:blip>
          <a:srcRect l="28889" r="18"/>
          <a:stretch/>
        </p:blipFill>
        <p:spPr>
          <a:xfrm>
            <a:off x="0" y="0"/>
            <a:ext cx="12188952" cy="6858000"/>
          </a:xfrm>
          <a:prstGeom prst="rect">
            <a:avLst/>
          </a:prstGeom>
        </p:spPr>
      </p:pic>
      <p:sp>
        <p:nvSpPr>
          <p:cNvPr id="9" name="Rectangle 8"/>
          <p:cNvSpPr/>
          <p:nvPr userDrawn="1"/>
        </p:nvSpPr>
        <p:spPr>
          <a:xfrm>
            <a:off x="3048" y="0"/>
            <a:ext cx="12188952"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0" rIns="91410" bIns="45710" rtlCol="0" anchor="ctr"/>
          <a:lstStyle/>
          <a:p>
            <a:pPr algn="ctr"/>
            <a:endParaRPr lang="en-US">
              <a:solidFill>
                <a:prstClr val="white"/>
              </a:solidFill>
            </a:endParaRPr>
          </a:p>
        </p:txBody>
      </p:sp>
      <p:sp>
        <p:nvSpPr>
          <p:cNvPr id="2" name="Title Placeholder 1"/>
          <p:cNvSpPr>
            <a:spLocks noGrp="1"/>
          </p:cNvSpPr>
          <p:nvPr>
            <p:ph type="title"/>
          </p:nvPr>
        </p:nvSpPr>
        <p:spPr>
          <a:xfrm>
            <a:off x="533403" y="9"/>
            <a:ext cx="9883140" cy="952499"/>
          </a:xfrm>
          <a:prstGeom prst="rect">
            <a:avLst/>
          </a:prstGeom>
        </p:spPr>
        <p:txBody>
          <a:bodyPr vert="horz" lIns="91410" tIns="45710" rIns="9141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33400" y="1463049"/>
            <a:ext cx="11094720" cy="4713923"/>
          </a:xfrm>
          <a:prstGeom prst="rect">
            <a:avLst/>
          </a:prstGeom>
        </p:spPr>
        <p:txBody>
          <a:bodyPr vert="horz" lIns="0" tIns="45710" rIns="9141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9034272" y="6606619"/>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736760195"/>
      </p:ext>
    </p:extLst>
  </p:cSld>
  <p:clrMap bg1="lt1" tx1="dk1" bg2="lt2" tx2="dk2" accent1="accent1" accent2="accent2" accent3="accent3" accent4="accent4" accent5="accent5" accent6="accent6" hlink="hlink" folHlink="folHlink"/>
  <p:sldLayoutIdLst>
    <p:sldLayoutId id="2147484551" r:id="rId1"/>
    <p:sldLayoutId id="2147484552" r:id="rId2"/>
    <p:sldLayoutId id="2147484553" r:id="rId3"/>
    <p:sldLayoutId id="2147484555" r:id="rId4"/>
  </p:sldLayoutIdLst>
  <p:transition xmlns:p14="http://schemas.microsoft.com/office/powerpoint/2010/main" spd="slow">
    <p:fade/>
  </p:transition>
  <p:timing>
    <p:tnLst>
      <p:par>
        <p:cTn xmlns:p14="http://schemas.microsoft.com/office/powerpoint/2010/main" id="1" dur="indefinite" restart="never" nodeType="tmRoot"/>
      </p:par>
    </p:tnLst>
  </p:timing>
  <p:hf hdr="0" dt="0"/>
  <p:txStyles>
    <p:titleStyle>
      <a:lvl1pPr algn="l" defTabSz="914061" rtl="0" eaLnBrk="1" latinLnBrk="0" hangingPunct="1">
        <a:lnSpc>
          <a:spcPct val="85000"/>
        </a:lnSpc>
        <a:spcBef>
          <a:spcPct val="0"/>
        </a:spcBef>
        <a:buNone/>
        <a:defRPr sz="2800" kern="1200">
          <a:solidFill>
            <a:schemeClr val="tx1"/>
          </a:solidFill>
          <a:latin typeface="+mj-lt"/>
          <a:ea typeface="+mj-ea"/>
          <a:cs typeface="+mj-cs"/>
        </a:defRPr>
      </a:lvl1pPr>
    </p:titleStyle>
    <p:bodyStyle>
      <a:lvl1pPr marL="228516" indent="-228516" algn="l" defTabSz="914061" rtl="0" eaLnBrk="1" latinLnBrk="0" hangingPunct="1">
        <a:lnSpc>
          <a:spcPct val="90000"/>
        </a:lnSpc>
        <a:spcBef>
          <a:spcPts val="1600"/>
        </a:spcBef>
        <a:buClr>
          <a:schemeClr val="accent1">
            <a:lumMod val="60000"/>
            <a:lumOff val="40000"/>
          </a:schemeClr>
        </a:buClr>
        <a:buSzPct val="100000"/>
        <a:buFont typeface="Webdings" panose="05030102010509060703" pitchFamily="18" charset="2"/>
        <a:buChar char=""/>
        <a:defRPr sz="2400" kern="1200">
          <a:solidFill>
            <a:schemeClr val="tx1"/>
          </a:solidFill>
          <a:latin typeface="+mn-lt"/>
          <a:ea typeface="+mn-ea"/>
          <a:cs typeface="+mn-cs"/>
        </a:defRPr>
      </a:lvl1pPr>
      <a:lvl2pPr marL="685550" indent="-228516" algn="l" defTabSz="914061" rtl="0" eaLnBrk="1" latinLnBrk="0" hangingPunct="1">
        <a:lnSpc>
          <a:spcPct val="90000"/>
        </a:lnSpc>
        <a:spcBef>
          <a:spcPts val="1000"/>
        </a:spcBef>
        <a:buClr>
          <a:schemeClr val="accent1">
            <a:lumMod val="60000"/>
            <a:lumOff val="40000"/>
          </a:schemeClr>
        </a:buClr>
        <a:buFont typeface="Wingdings" panose="05000000000000000000" pitchFamily="2" charset="2"/>
        <a:buChar char="§"/>
        <a:defRPr sz="2000" kern="1200">
          <a:solidFill>
            <a:schemeClr val="tx1"/>
          </a:solidFill>
          <a:latin typeface="+mn-lt"/>
          <a:ea typeface="+mn-ea"/>
          <a:cs typeface="+mn-cs"/>
        </a:defRPr>
      </a:lvl2pPr>
      <a:lvl3pPr marL="1142574" indent="-228516" algn="l" defTabSz="914061"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3pPr>
      <a:lvl4pPr marL="1599600" indent="-228516" algn="l" defTabSz="914061"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4pPr>
      <a:lvl5pPr marL="2056631" indent="-228516" algn="l" defTabSz="914061"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5pPr>
      <a:lvl6pPr marL="2513658"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690"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718"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750"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061" rtl="0" eaLnBrk="1" latinLnBrk="0" hangingPunct="1">
        <a:defRPr sz="1900" kern="1200">
          <a:solidFill>
            <a:schemeClr val="tx1"/>
          </a:solidFill>
          <a:latin typeface="+mn-lt"/>
          <a:ea typeface="+mn-ea"/>
          <a:cs typeface="+mn-cs"/>
        </a:defRPr>
      </a:lvl1pPr>
      <a:lvl2pPr marL="457027" algn="l" defTabSz="914061" rtl="0" eaLnBrk="1" latinLnBrk="0" hangingPunct="1">
        <a:defRPr sz="1900" kern="1200">
          <a:solidFill>
            <a:schemeClr val="tx1"/>
          </a:solidFill>
          <a:latin typeface="+mn-lt"/>
          <a:ea typeface="+mn-ea"/>
          <a:cs typeface="+mn-cs"/>
        </a:defRPr>
      </a:lvl2pPr>
      <a:lvl3pPr marL="914061" algn="l" defTabSz="914061" rtl="0" eaLnBrk="1" latinLnBrk="0" hangingPunct="1">
        <a:defRPr sz="1900" kern="1200">
          <a:solidFill>
            <a:schemeClr val="tx1"/>
          </a:solidFill>
          <a:latin typeface="+mn-lt"/>
          <a:ea typeface="+mn-ea"/>
          <a:cs typeface="+mn-cs"/>
        </a:defRPr>
      </a:lvl3pPr>
      <a:lvl4pPr marL="1371090" algn="l" defTabSz="914061" rtl="0" eaLnBrk="1" latinLnBrk="0" hangingPunct="1">
        <a:defRPr sz="1900" kern="1200">
          <a:solidFill>
            <a:schemeClr val="tx1"/>
          </a:solidFill>
          <a:latin typeface="+mn-lt"/>
          <a:ea typeface="+mn-ea"/>
          <a:cs typeface="+mn-cs"/>
        </a:defRPr>
      </a:lvl4pPr>
      <a:lvl5pPr marL="1828122" algn="l" defTabSz="914061" rtl="0" eaLnBrk="1" latinLnBrk="0" hangingPunct="1">
        <a:defRPr sz="1900" kern="1200">
          <a:solidFill>
            <a:schemeClr val="tx1"/>
          </a:solidFill>
          <a:latin typeface="+mn-lt"/>
          <a:ea typeface="+mn-ea"/>
          <a:cs typeface="+mn-cs"/>
        </a:defRPr>
      </a:lvl5pPr>
      <a:lvl6pPr marL="2285150" algn="l" defTabSz="914061" rtl="0" eaLnBrk="1" latinLnBrk="0" hangingPunct="1">
        <a:defRPr sz="1900" kern="1200">
          <a:solidFill>
            <a:schemeClr val="tx1"/>
          </a:solidFill>
          <a:latin typeface="+mn-lt"/>
          <a:ea typeface="+mn-ea"/>
          <a:cs typeface="+mn-cs"/>
        </a:defRPr>
      </a:lvl6pPr>
      <a:lvl7pPr marL="2742170" algn="l" defTabSz="914061" rtl="0" eaLnBrk="1" latinLnBrk="0" hangingPunct="1">
        <a:defRPr sz="1900" kern="1200">
          <a:solidFill>
            <a:schemeClr val="tx1"/>
          </a:solidFill>
          <a:latin typeface="+mn-lt"/>
          <a:ea typeface="+mn-ea"/>
          <a:cs typeface="+mn-cs"/>
        </a:defRPr>
      </a:lvl7pPr>
      <a:lvl8pPr marL="3199200" algn="l" defTabSz="914061" rtl="0" eaLnBrk="1" latinLnBrk="0" hangingPunct="1">
        <a:defRPr sz="1900" kern="1200">
          <a:solidFill>
            <a:schemeClr val="tx1"/>
          </a:solidFill>
          <a:latin typeface="+mn-lt"/>
          <a:ea typeface="+mn-ea"/>
          <a:cs typeface="+mn-cs"/>
        </a:defRPr>
      </a:lvl8pPr>
      <a:lvl9pPr marL="3656227" algn="l" defTabSz="914061" rtl="0" eaLnBrk="1" latinLnBrk="0" hangingPunct="1">
        <a:defRPr sz="19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p15:clr>
            <a:srgbClr val="F26B43"/>
          </p15:clr>
        </p15:guide>
        <p15:guide id="2" pos="336">
          <p15:clr>
            <a:srgbClr val="F26B43"/>
          </p15:clr>
        </p15:guide>
        <p15:guide id="3" pos="7320">
          <p15:clr>
            <a:srgbClr val="F26B43"/>
          </p15:clr>
        </p15:guide>
        <p15:guide id="4" pos="3840">
          <p15:clr>
            <a:srgbClr val="F26B43"/>
          </p15:clr>
        </p15:guide>
        <p15:guide id="0" orient="horz" pos="456"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13" cstate="print">
            <a:extLst>
              <a:ext uri="{28A0092B-C50C-407E-A947-70E740481C1C}">
                <a14:useLocalDpi xmlns:a14="http://schemas.microsoft.com/office/drawing/2010/main" val="0"/>
              </a:ext>
            </a:extLst>
          </a:blip>
          <a:srcRect l="28889" r="18"/>
          <a:stretch/>
        </p:blipFill>
        <p:spPr>
          <a:xfrm>
            <a:off x="0" y="0"/>
            <a:ext cx="12188952" cy="6858000"/>
          </a:xfrm>
          <a:prstGeom prst="rect">
            <a:avLst/>
          </a:prstGeom>
        </p:spPr>
      </p:pic>
      <p:sp>
        <p:nvSpPr>
          <p:cNvPr id="9" name="Rectangle 8"/>
          <p:cNvSpPr/>
          <p:nvPr userDrawn="1"/>
        </p:nvSpPr>
        <p:spPr>
          <a:xfrm>
            <a:off x="3048" y="0"/>
            <a:ext cx="12188952"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defTabSz="914218"/>
            <a:endParaRPr lang="en-US">
              <a:solidFill>
                <a:prstClr val="white"/>
              </a:solidFill>
            </a:endParaRPr>
          </a:p>
        </p:txBody>
      </p:sp>
      <p:sp>
        <p:nvSpPr>
          <p:cNvPr id="2" name="Title Placeholder 1"/>
          <p:cNvSpPr>
            <a:spLocks noGrp="1"/>
          </p:cNvSpPr>
          <p:nvPr>
            <p:ph type="title"/>
          </p:nvPr>
        </p:nvSpPr>
        <p:spPr>
          <a:xfrm>
            <a:off x="533403" y="1"/>
            <a:ext cx="9883140" cy="952499"/>
          </a:xfrm>
          <a:prstGeom prst="rect">
            <a:avLst/>
          </a:prstGeom>
        </p:spPr>
        <p:txBody>
          <a:bodyPr vert="horz" lIns="91424" tIns="45718" rIns="91424"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33400" y="1463041"/>
            <a:ext cx="11094720" cy="4713923"/>
          </a:xfrm>
          <a:prstGeom prst="rect">
            <a:avLst/>
          </a:prstGeom>
        </p:spPr>
        <p:txBody>
          <a:bodyPr vert="horz" lIns="0" tIns="45718" rIns="91424"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9034272" y="6606619"/>
            <a:ext cx="2286000" cy="228600"/>
          </a:xfrm>
          <a:prstGeom prst="rect">
            <a:avLst/>
          </a:prstGeom>
        </p:spPr>
        <p:txBody>
          <a:bodyPr vert="horz" lIns="91424" tIns="45718" rIns="91424" bIns="45718" rtlCol="0" anchor="ctr"/>
          <a:lstStyle>
            <a:lvl1pPr marL="0" marR="0" indent="0" algn="r" defTabSz="914218"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3702495557"/>
      </p:ext>
    </p:extLst>
  </p:cSld>
  <p:clrMap bg1="lt1" tx1="dk1" bg2="lt2" tx2="dk2" accent1="accent1" accent2="accent2" accent3="accent3" accent4="accent4" accent5="accent5" accent6="accent6" hlink="hlink" folHlink="folHlink"/>
  <p:sldLayoutIdLst>
    <p:sldLayoutId id="2147484562" r:id="rId1"/>
    <p:sldLayoutId id="2147484563" r:id="rId2"/>
    <p:sldLayoutId id="2147484564" r:id="rId3"/>
    <p:sldLayoutId id="2147484566" r:id="rId4"/>
    <p:sldLayoutId id="2147484568" r:id="rId5"/>
    <p:sldLayoutId id="2147484569" r:id="rId6"/>
    <p:sldLayoutId id="2147484570" r:id="rId7"/>
    <p:sldLayoutId id="2147484572" r:id="rId8"/>
    <p:sldLayoutId id="2147484573" r:id="rId9"/>
    <p:sldLayoutId id="2147484574" r:id="rId10"/>
    <p:sldLayoutId id="2147484576" r:id="rId11"/>
  </p:sldLayoutIdLst>
  <p:transition xmlns:p14="http://schemas.microsoft.com/office/powerpoint/2010/main" spd="slow">
    <p:fade/>
  </p:transition>
  <p:timing>
    <p:tnLst>
      <p:par>
        <p:cTn xmlns:p14="http://schemas.microsoft.com/office/powerpoint/2010/main" id="1" dur="indefinite" restart="never" nodeType="tmRoot"/>
      </p:par>
    </p:tnLst>
  </p:timing>
  <p:hf hdr="0" dt="0"/>
  <p:txStyles>
    <p:titleStyle>
      <a:lvl1pPr algn="l" defTabSz="914218" rtl="0" eaLnBrk="1" latinLnBrk="0" hangingPunct="1">
        <a:lnSpc>
          <a:spcPct val="85000"/>
        </a:lnSpc>
        <a:spcBef>
          <a:spcPct val="0"/>
        </a:spcBef>
        <a:buNone/>
        <a:defRPr sz="2800" kern="1200">
          <a:solidFill>
            <a:schemeClr val="tx1"/>
          </a:solidFill>
          <a:latin typeface="+mj-lt"/>
          <a:ea typeface="+mj-ea"/>
          <a:cs typeface="+mj-cs"/>
        </a:defRPr>
      </a:lvl1pPr>
    </p:titleStyle>
    <p:bodyStyle>
      <a:lvl1pPr marL="228557" indent="-228557" algn="l" defTabSz="914218" rtl="0" eaLnBrk="1" latinLnBrk="0" hangingPunct="1">
        <a:lnSpc>
          <a:spcPct val="90000"/>
        </a:lnSpc>
        <a:spcBef>
          <a:spcPts val="1600"/>
        </a:spcBef>
        <a:buClr>
          <a:schemeClr val="accent1">
            <a:lumMod val="60000"/>
            <a:lumOff val="40000"/>
          </a:schemeClr>
        </a:buClr>
        <a:buSzPct val="100000"/>
        <a:buFont typeface="Webdings" panose="05030102010509060703" pitchFamily="18" charset="2"/>
        <a:buChar char=""/>
        <a:defRPr sz="2400" kern="1200">
          <a:solidFill>
            <a:schemeClr val="tx1"/>
          </a:solidFill>
          <a:latin typeface="+mn-lt"/>
          <a:ea typeface="+mn-ea"/>
          <a:cs typeface="+mn-cs"/>
        </a:defRPr>
      </a:lvl1pPr>
      <a:lvl2pPr marL="685670" indent="-228557" algn="l" defTabSz="914218" rtl="0" eaLnBrk="1" latinLnBrk="0" hangingPunct="1">
        <a:lnSpc>
          <a:spcPct val="90000"/>
        </a:lnSpc>
        <a:spcBef>
          <a:spcPts val="1000"/>
        </a:spcBef>
        <a:buClr>
          <a:schemeClr val="accent1">
            <a:lumMod val="60000"/>
            <a:lumOff val="40000"/>
          </a:schemeClr>
        </a:buClr>
        <a:buFont typeface="Wingdings" panose="05000000000000000000" pitchFamily="2" charset="2"/>
        <a:buChar char="§"/>
        <a:defRPr sz="2000" kern="1200">
          <a:solidFill>
            <a:schemeClr val="tx1"/>
          </a:solidFill>
          <a:latin typeface="+mn-lt"/>
          <a:ea typeface="+mn-ea"/>
          <a:cs typeface="+mn-cs"/>
        </a:defRPr>
      </a:lvl2pPr>
      <a:lvl3pPr marL="1142774" indent="-228557" algn="l" defTabSz="914218"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3pPr>
      <a:lvl4pPr marL="1599880" indent="-228557" algn="l" defTabSz="914218"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4pPr>
      <a:lvl5pPr marL="2056987" indent="-228557" algn="l" defTabSz="914218"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5pPr>
      <a:lvl6pPr marL="2514098" indent="-228557" algn="l" defTabSz="91421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208" indent="-228557" algn="l" defTabSz="91421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317" indent="-228557" algn="l" defTabSz="91421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430" indent="-228557" algn="l" defTabSz="91421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18" rtl="0" eaLnBrk="1" latinLnBrk="0" hangingPunct="1">
        <a:defRPr sz="1900" kern="1200">
          <a:solidFill>
            <a:schemeClr val="tx1"/>
          </a:solidFill>
          <a:latin typeface="+mn-lt"/>
          <a:ea typeface="+mn-ea"/>
          <a:cs typeface="+mn-cs"/>
        </a:defRPr>
      </a:lvl1pPr>
      <a:lvl2pPr marL="457107" algn="l" defTabSz="914218" rtl="0" eaLnBrk="1" latinLnBrk="0" hangingPunct="1">
        <a:defRPr sz="1900" kern="1200">
          <a:solidFill>
            <a:schemeClr val="tx1"/>
          </a:solidFill>
          <a:latin typeface="+mn-lt"/>
          <a:ea typeface="+mn-ea"/>
          <a:cs typeface="+mn-cs"/>
        </a:defRPr>
      </a:lvl2pPr>
      <a:lvl3pPr marL="914218" algn="l" defTabSz="914218" rtl="0" eaLnBrk="1" latinLnBrk="0" hangingPunct="1">
        <a:defRPr sz="1900" kern="1200">
          <a:solidFill>
            <a:schemeClr val="tx1"/>
          </a:solidFill>
          <a:latin typeface="+mn-lt"/>
          <a:ea typeface="+mn-ea"/>
          <a:cs typeface="+mn-cs"/>
        </a:defRPr>
      </a:lvl3pPr>
      <a:lvl4pPr marL="1371328" algn="l" defTabSz="914218" rtl="0" eaLnBrk="1" latinLnBrk="0" hangingPunct="1">
        <a:defRPr sz="1900" kern="1200">
          <a:solidFill>
            <a:schemeClr val="tx1"/>
          </a:solidFill>
          <a:latin typeface="+mn-lt"/>
          <a:ea typeface="+mn-ea"/>
          <a:cs typeface="+mn-cs"/>
        </a:defRPr>
      </a:lvl4pPr>
      <a:lvl5pPr marL="1828437" algn="l" defTabSz="914218" rtl="0" eaLnBrk="1" latinLnBrk="0" hangingPunct="1">
        <a:defRPr sz="1900" kern="1200">
          <a:solidFill>
            <a:schemeClr val="tx1"/>
          </a:solidFill>
          <a:latin typeface="+mn-lt"/>
          <a:ea typeface="+mn-ea"/>
          <a:cs typeface="+mn-cs"/>
        </a:defRPr>
      </a:lvl5pPr>
      <a:lvl6pPr marL="2285550" algn="l" defTabSz="914218" rtl="0" eaLnBrk="1" latinLnBrk="0" hangingPunct="1">
        <a:defRPr sz="1900" kern="1200">
          <a:solidFill>
            <a:schemeClr val="tx1"/>
          </a:solidFill>
          <a:latin typeface="+mn-lt"/>
          <a:ea typeface="+mn-ea"/>
          <a:cs typeface="+mn-cs"/>
        </a:defRPr>
      </a:lvl6pPr>
      <a:lvl7pPr marL="2742654" algn="l" defTabSz="914218" rtl="0" eaLnBrk="1" latinLnBrk="0" hangingPunct="1">
        <a:defRPr sz="1900" kern="1200">
          <a:solidFill>
            <a:schemeClr val="tx1"/>
          </a:solidFill>
          <a:latin typeface="+mn-lt"/>
          <a:ea typeface="+mn-ea"/>
          <a:cs typeface="+mn-cs"/>
        </a:defRPr>
      </a:lvl7pPr>
      <a:lvl8pPr marL="3199760" algn="l" defTabSz="914218" rtl="0" eaLnBrk="1" latinLnBrk="0" hangingPunct="1">
        <a:defRPr sz="1900" kern="1200">
          <a:solidFill>
            <a:schemeClr val="tx1"/>
          </a:solidFill>
          <a:latin typeface="+mn-lt"/>
          <a:ea typeface="+mn-ea"/>
          <a:cs typeface="+mn-cs"/>
        </a:defRPr>
      </a:lvl8pPr>
      <a:lvl9pPr marL="3656867" algn="l" defTabSz="914218" rtl="0" eaLnBrk="1" latinLnBrk="0" hangingPunct="1">
        <a:defRPr sz="19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p15:clr>
            <a:srgbClr val="F26B43"/>
          </p15:clr>
        </p15:guide>
        <p15:guide id="2" pos="336">
          <p15:clr>
            <a:srgbClr val="F26B43"/>
          </p15:clr>
        </p15:guide>
        <p15:guide id="3" pos="7320">
          <p15:clr>
            <a:srgbClr val="F26B43"/>
          </p15:clr>
        </p15:guide>
        <p15:guide id="4" pos="3840">
          <p15:clr>
            <a:srgbClr val="F26B43"/>
          </p15:clr>
        </p15:guide>
        <p15:guide id="0" orient="horz" pos="456" userDrawn="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6" cstate="print">
            <a:extLst>
              <a:ext uri="{28A0092B-C50C-407E-A947-70E740481C1C}">
                <a14:useLocalDpi xmlns:a14="http://schemas.microsoft.com/office/drawing/2010/main" val="0"/>
              </a:ext>
            </a:extLst>
          </a:blip>
          <a:srcRect l="28889" r="18"/>
          <a:stretch/>
        </p:blipFill>
        <p:spPr>
          <a:xfrm>
            <a:off x="0" y="0"/>
            <a:ext cx="12188952" cy="6858000"/>
          </a:xfrm>
          <a:prstGeom prst="rect">
            <a:avLst/>
          </a:prstGeom>
        </p:spPr>
      </p:pic>
      <p:sp>
        <p:nvSpPr>
          <p:cNvPr id="9" name="Rectangle 8"/>
          <p:cNvSpPr/>
          <p:nvPr userDrawn="1"/>
        </p:nvSpPr>
        <p:spPr>
          <a:xfrm>
            <a:off x="3048" y="0"/>
            <a:ext cx="12188952"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0" rIns="91410" bIns="45710" rtlCol="0" anchor="ctr"/>
          <a:lstStyle/>
          <a:p>
            <a:pPr algn="ctr"/>
            <a:endParaRPr lang="en-US">
              <a:solidFill>
                <a:prstClr val="white"/>
              </a:solidFill>
            </a:endParaRPr>
          </a:p>
        </p:txBody>
      </p:sp>
      <p:sp>
        <p:nvSpPr>
          <p:cNvPr id="2" name="Title Placeholder 1"/>
          <p:cNvSpPr>
            <a:spLocks noGrp="1"/>
          </p:cNvSpPr>
          <p:nvPr>
            <p:ph type="title"/>
          </p:nvPr>
        </p:nvSpPr>
        <p:spPr>
          <a:xfrm>
            <a:off x="533403" y="9"/>
            <a:ext cx="9883140" cy="952499"/>
          </a:xfrm>
          <a:prstGeom prst="rect">
            <a:avLst/>
          </a:prstGeom>
        </p:spPr>
        <p:txBody>
          <a:bodyPr vert="horz" lIns="91410" tIns="45710" rIns="9141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33400" y="1463049"/>
            <a:ext cx="11094720" cy="4713923"/>
          </a:xfrm>
          <a:prstGeom prst="rect">
            <a:avLst/>
          </a:prstGeom>
        </p:spPr>
        <p:txBody>
          <a:bodyPr vert="horz" lIns="0" tIns="45710" rIns="9141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9034272" y="6606619"/>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1455687895"/>
      </p:ext>
    </p:extLst>
  </p:cSld>
  <p:clrMap bg1="lt1" tx1="dk1" bg2="lt2" tx2="dk2" accent1="accent1" accent2="accent2" accent3="accent3" accent4="accent4" accent5="accent5" accent6="accent6" hlink="hlink" folHlink="folHlink"/>
  <p:sldLayoutIdLst>
    <p:sldLayoutId id="2147484581" r:id="rId1"/>
    <p:sldLayoutId id="2147484582" r:id="rId2"/>
    <p:sldLayoutId id="2147484583" r:id="rId3"/>
    <p:sldLayoutId id="2147484585" r:id="rId4"/>
  </p:sldLayoutIdLst>
  <p:transition xmlns:p14="http://schemas.microsoft.com/office/powerpoint/2010/main" spd="slow">
    <p:fade/>
  </p:transition>
  <p:timing>
    <p:tnLst>
      <p:par>
        <p:cTn xmlns:p14="http://schemas.microsoft.com/office/powerpoint/2010/main" id="1" dur="indefinite" restart="never" nodeType="tmRoot"/>
      </p:par>
    </p:tnLst>
  </p:timing>
  <p:hf hdr="0" dt="0"/>
  <p:txStyles>
    <p:titleStyle>
      <a:lvl1pPr algn="l" defTabSz="914061" rtl="0" eaLnBrk="1" latinLnBrk="0" hangingPunct="1">
        <a:lnSpc>
          <a:spcPct val="85000"/>
        </a:lnSpc>
        <a:spcBef>
          <a:spcPct val="0"/>
        </a:spcBef>
        <a:buNone/>
        <a:defRPr sz="2800" kern="1200">
          <a:solidFill>
            <a:schemeClr val="tx1"/>
          </a:solidFill>
          <a:latin typeface="+mj-lt"/>
          <a:ea typeface="+mj-ea"/>
          <a:cs typeface="+mj-cs"/>
        </a:defRPr>
      </a:lvl1pPr>
    </p:titleStyle>
    <p:bodyStyle>
      <a:lvl1pPr marL="228516" indent="-228516" algn="l" defTabSz="914061" rtl="0" eaLnBrk="1" latinLnBrk="0" hangingPunct="1">
        <a:lnSpc>
          <a:spcPct val="90000"/>
        </a:lnSpc>
        <a:spcBef>
          <a:spcPts val="1600"/>
        </a:spcBef>
        <a:buClr>
          <a:schemeClr val="accent1">
            <a:lumMod val="60000"/>
            <a:lumOff val="40000"/>
          </a:schemeClr>
        </a:buClr>
        <a:buSzPct val="100000"/>
        <a:buFont typeface="Webdings" panose="05030102010509060703" pitchFamily="18" charset="2"/>
        <a:buChar char=""/>
        <a:defRPr sz="2400" kern="1200">
          <a:solidFill>
            <a:schemeClr val="tx1"/>
          </a:solidFill>
          <a:latin typeface="+mn-lt"/>
          <a:ea typeface="+mn-ea"/>
          <a:cs typeface="+mn-cs"/>
        </a:defRPr>
      </a:lvl1pPr>
      <a:lvl2pPr marL="685550" indent="-228516" algn="l" defTabSz="914061" rtl="0" eaLnBrk="1" latinLnBrk="0" hangingPunct="1">
        <a:lnSpc>
          <a:spcPct val="90000"/>
        </a:lnSpc>
        <a:spcBef>
          <a:spcPts val="1000"/>
        </a:spcBef>
        <a:buClr>
          <a:schemeClr val="accent1">
            <a:lumMod val="60000"/>
            <a:lumOff val="40000"/>
          </a:schemeClr>
        </a:buClr>
        <a:buFont typeface="Wingdings" panose="05000000000000000000" pitchFamily="2" charset="2"/>
        <a:buChar char="§"/>
        <a:defRPr sz="2000" kern="1200">
          <a:solidFill>
            <a:schemeClr val="tx1"/>
          </a:solidFill>
          <a:latin typeface="+mn-lt"/>
          <a:ea typeface="+mn-ea"/>
          <a:cs typeface="+mn-cs"/>
        </a:defRPr>
      </a:lvl2pPr>
      <a:lvl3pPr marL="1142574" indent="-228516" algn="l" defTabSz="914061"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3pPr>
      <a:lvl4pPr marL="1599600" indent="-228516" algn="l" defTabSz="914061"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4pPr>
      <a:lvl5pPr marL="2056631" indent="-228516" algn="l" defTabSz="914061"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5pPr>
      <a:lvl6pPr marL="2513658"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690"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718"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750"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061" rtl="0" eaLnBrk="1" latinLnBrk="0" hangingPunct="1">
        <a:defRPr sz="1900" kern="1200">
          <a:solidFill>
            <a:schemeClr val="tx1"/>
          </a:solidFill>
          <a:latin typeface="+mn-lt"/>
          <a:ea typeface="+mn-ea"/>
          <a:cs typeface="+mn-cs"/>
        </a:defRPr>
      </a:lvl1pPr>
      <a:lvl2pPr marL="457027" algn="l" defTabSz="914061" rtl="0" eaLnBrk="1" latinLnBrk="0" hangingPunct="1">
        <a:defRPr sz="1900" kern="1200">
          <a:solidFill>
            <a:schemeClr val="tx1"/>
          </a:solidFill>
          <a:latin typeface="+mn-lt"/>
          <a:ea typeface="+mn-ea"/>
          <a:cs typeface="+mn-cs"/>
        </a:defRPr>
      </a:lvl2pPr>
      <a:lvl3pPr marL="914061" algn="l" defTabSz="914061" rtl="0" eaLnBrk="1" latinLnBrk="0" hangingPunct="1">
        <a:defRPr sz="1900" kern="1200">
          <a:solidFill>
            <a:schemeClr val="tx1"/>
          </a:solidFill>
          <a:latin typeface="+mn-lt"/>
          <a:ea typeface="+mn-ea"/>
          <a:cs typeface="+mn-cs"/>
        </a:defRPr>
      </a:lvl3pPr>
      <a:lvl4pPr marL="1371090" algn="l" defTabSz="914061" rtl="0" eaLnBrk="1" latinLnBrk="0" hangingPunct="1">
        <a:defRPr sz="1900" kern="1200">
          <a:solidFill>
            <a:schemeClr val="tx1"/>
          </a:solidFill>
          <a:latin typeface="+mn-lt"/>
          <a:ea typeface="+mn-ea"/>
          <a:cs typeface="+mn-cs"/>
        </a:defRPr>
      </a:lvl4pPr>
      <a:lvl5pPr marL="1828122" algn="l" defTabSz="914061" rtl="0" eaLnBrk="1" latinLnBrk="0" hangingPunct="1">
        <a:defRPr sz="1900" kern="1200">
          <a:solidFill>
            <a:schemeClr val="tx1"/>
          </a:solidFill>
          <a:latin typeface="+mn-lt"/>
          <a:ea typeface="+mn-ea"/>
          <a:cs typeface="+mn-cs"/>
        </a:defRPr>
      </a:lvl5pPr>
      <a:lvl6pPr marL="2285150" algn="l" defTabSz="914061" rtl="0" eaLnBrk="1" latinLnBrk="0" hangingPunct="1">
        <a:defRPr sz="1900" kern="1200">
          <a:solidFill>
            <a:schemeClr val="tx1"/>
          </a:solidFill>
          <a:latin typeface="+mn-lt"/>
          <a:ea typeface="+mn-ea"/>
          <a:cs typeface="+mn-cs"/>
        </a:defRPr>
      </a:lvl6pPr>
      <a:lvl7pPr marL="2742170" algn="l" defTabSz="914061" rtl="0" eaLnBrk="1" latinLnBrk="0" hangingPunct="1">
        <a:defRPr sz="1900" kern="1200">
          <a:solidFill>
            <a:schemeClr val="tx1"/>
          </a:solidFill>
          <a:latin typeface="+mn-lt"/>
          <a:ea typeface="+mn-ea"/>
          <a:cs typeface="+mn-cs"/>
        </a:defRPr>
      </a:lvl7pPr>
      <a:lvl8pPr marL="3199200" algn="l" defTabSz="914061" rtl="0" eaLnBrk="1" latinLnBrk="0" hangingPunct="1">
        <a:defRPr sz="1900" kern="1200">
          <a:solidFill>
            <a:schemeClr val="tx1"/>
          </a:solidFill>
          <a:latin typeface="+mn-lt"/>
          <a:ea typeface="+mn-ea"/>
          <a:cs typeface="+mn-cs"/>
        </a:defRPr>
      </a:lvl8pPr>
      <a:lvl9pPr marL="3656227" algn="l" defTabSz="914061" rtl="0" eaLnBrk="1" latinLnBrk="0" hangingPunct="1">
        <a:defRPr sz="19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p15:clr>
            <a:srgbClr val="F26B43"/>
          </p15:clr>
        </p15:guide>
        <p15:guide id="2" pos="336">
          <p15:clr>
            <a:srgbClr val="F26B43"/>
          </p15:clr>
        </p15:guide>
        <p15:guide id="3" pos="7320">
          <p15:clr>
            <a:srgbClr val="F26B43"/>
          </p15:clr>
        </p15:guide>
        <p15:guide id="4" pos="3840">
          <p15:clr>
            <a:srgbClr val="F26B43"/>
          </p15:clr>
        </p15:guide>
        <p15:guide id="0" orient="horz" pos="456" userDrawn="1">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6" cstate="print">
            <a:extLst>
              <a:ext uri="{28A0092B-C50C-407E-A947-70E740481C1C}">
                <a14:useLocalDpi xmlns:a14="http://schemas.microsoft.com/office/drawing/2010/main" val="0"/>
              </a:ext>
            </a:extLst>
          </a:blip>
          <a:srcRect l="28889" r="18"/>
          <a:stretch/>
        </p:blipFill>
        <p:spPr>
          <a:xfrm>
            <a:off x="0" y="0"/>
            <a:ext cx="12188952" cy="6858000"/>
          </a:xfrm>
          <a:prstGeom prst="rect">
            <a:avLst/>
          </a:prstGeom>
        </p:spPr>
      </p:pic>
      <p:sp>
        <p:nvSpPr>
          <p:cNvPr id="9" name="Rectangle 8"/>
          <p:cNvSpPr/>
          <p:nvPr userDrawn="1"/>
        </p:nvSpPr>
        <p:spPr>
          <a:xfrm>
            <a:off x="3048" y="0"/>
            <a:ext cx="12188952"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0" rIns="91410" bIns="45710" rtlCol="0" anchor="ctr"/>
          <a:lstStyle/>
          <a:p>
            <a:pPr algn="ctr"/>
            <a:endParaRPr lang="en-US">
              <a:solidFill>
                <a:prstClr val="white"/>
              </a:solidFill>
            </a:endParaRPr>
          </a:p>
        </p:txBody>
      </p:sp>
      <p:sp>
        <p:nvSpPr>
          <p:cNvPr id="2" name="Title Placeholder 1"/>
          <p:cNvSpPr>
            <a:spLocks noGrp="1"/>
          </p:cNvSpPr>
          <p:nvPr>
            <p:ph type="title"/>
          </p:nvPr>
        </p:nvSpPr>
        <p:spPr>
          <a:xfrm>
            <a:off x="533403" y="9"/>
            <a:ext cx="9883140" cy="952499"/>
          </a:xfrm>
          <a:prstGeom prst="rect">
            <a:avLst/>
          </a:prstGeom>
        </p:spPr>
        <p:txBody>
          <a:bodyPr vert="horz" lIns="91410" tIns="45710" rIns="9141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33400" y="1463049"/>
            <a:ext cx="11094720" cy="4713923"/>
          </a:xfrm>
          <a:prstGeom prst="rect">
            <a:avLst/>
          </a:prstGeom>
        </p:spPr>
        <p:txBody>
          <a:bodyPr vert="horz" lIns="0" tIns="45710" rIns="9141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9034272" y="6606619"/>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1057273256"/>
      </p:ext>
    </p:extLst>
  </p:cSld>
  <p:clrMap bg1="lt1" tx1="dk1" bg2="lt2" tx2="dk2" accent1="accent1" accent2="accent2" accent3="accent3" accent4="accent4" accent5="accent5" accent6="accent6" hlink="hlink" folHlink="folHlink"/>
  <p:sldLayoutIdLst>
    <p:sldLayoutId id="2147484597" r:id="rId1"/>
    <p:sldLayoutId id="2147484598" r:id="rId2"/>
    <p:sldLayoutId id="2147484599" r:id="rId3"/>
    <p:sldLayoutId id="2147484601" r:id="rId4"/>
  </p:sldLayoutIdLst>
  <p:transition xmlns:p14="http://schemas.microsoft.com/office/powerpoint/2010/main" spd="slow">
    <p:fade/>
  </p:transition>
  <p:timing>
    <p:tnLst>
      <p:par>
        <p:cTn xmlns:p14="http://schemas.microsoft.com/office/powerpoint/2010/main" id="1" dur="indefinite" restart="never" nodeType="tmRoot"/>
      </p:par>
    </p:tnLst>
  </p:timing>
  <p:hf hdr="0" dt="0"/>
  <p:txStyles>
    <p:titleStyle>
      <a:lvl1pPr algn="l" defTabSz="914061" rtl="0" eaLnBrk="1" latinLnBrk="0" hangingPunct="1">
        <a:lnSpc>
          <a:spcPct val="85000"/>
        </a:lnSpc>
        <a:spcBef>
          <a:spcPct val="0"/>
        </a:spcBef>
        <a:buNone/>
        <a:defRPr sz="2800" kern="1200">
          <a:solidFill>
            <a:schemeClr val="tx1"/>
          </a:solidFill>
          <a:latin typeface="+mj-lt"/>
          <a:ea typeface="+mj-ea"/>
          <a:cs typeface="+mj-cs"/>
        </a:defRPr>
      </a:lvl1pPr>
    </p:titleStyle>
    <p:bodyStyle>
      <a:lvl1pPr marL="228516" indent="-228516" algn="l" defTabSz="914061" rtl="0" eaLnBrk="1" latinLnBrk="0" hangingPunct="1">
        <a:lnSpc>
          <a:spcPct val="90000"/>
        </a:lnSpc>
        <a:spcBef>
          <a:spcPts val="1600"/>
        </a:spcBef>
        <a:buClr>
          <a:schemeClr val="accent1">
            <a:lumMod val="60000"/>
            <a:lumOff val="40000"/>
          </a:schemeClr>
        </a:buClr>
        <a:buSzPct val="100000"/>
        <a:buFont typeface="Webdings" panose="05030102010509060703" pitchFamily="18" charset="2"/>
        <a:buChar char=""/>
        <a:defRPr sz="2400" kern="1200">
          <a:solidFill>
            <a:schemeClr val="tx1"/>
          </a:solidFill>
          <a:latin typeface="+mn-lt"/>
          <a:ea typeface="+mn-ea"/>
          <a:cs typeface="+mn-cs"/>
        </a:defRPr>
      </a:lvl1pPr>
      <a:lvl2pPr marL="685550" indent="-228516" algn="l" defTabSz="914061" rtl="0" eaLnBrk="1" latinLnBrk="0" hangingPunct="1">
        <a:lnSpc>
          <a:spcPct val="90000"/>
        </a:lnSpc>
        <a:spcBef>
          <a:spcPts val="1000"/>
        </a:spcBef>
        <a:buClr>
          <a:schemeClr val="accent1">
            <a:lumMod val="60000"/>
            <a:lumOff val="40000"/>
          </a:schemeClr>
        </a:buClr>
        <a:buFont typeface="Wingdings" panose="05000000000000000000" pitchFamily="2" charset="2"/>
        <a:buChar char="§"/>
        <a:defRPr sz="2000" kern="1200">
          <a:solidFill>
            <a:schemeClr val="tx1"/>
          </a:solidFill>
          <a:latin typeface="+mn-lt"/>
          <a:ea typeface="+mn-ea"/>
          <a:cs typeface="+mn-cs"/>
        </a:defRPr>
      </a:lvl2pPr>
      <a:lvl3pPr marL="1142574" indent="-228516" algn="l" defTabSz="914061"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3pPr>
      <a:lvl4pPr marL="1599600" indent="-228516" algn="l" defTabSz="914061"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4pPr>
      <a:lvl5pPr marL="2056631" indent="-228516" algn="l" defTabSz="914061"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5pPr>
      <a:lvl6pPr marL="2513658"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690"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718"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750"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061" rtl="0" eaLnBrk="1" latinLnBrk="0" hangingPunct="1">
        <a:defRPr sz="1900" kern="1200">
          <a:solidFill>
            <a:schemeClr val="tx1"/>
          </a:solidFill>
          <a:latin typeface="+mn-lt"/>
          <a:ea typeface="+mn-ea"/>
          <a:cs typeface="+mn-cs"/>
        </a:defRPr>
      </a:lvl1pPr>
      <a:lvl2pPr marL="457027" algn="l" defTabSz="914061" rtl="0" eaLnBrk="1" latinLnBrk="0" hangingPunct="1">
        <a:defRPr sz="1900" kern="1200">
          <a:solidFill>
            <a:schemeClr val="tx1"/>
          </a:solidFill>
          <a:latin typeface="+mn-lt"/>
          <a:ea typeface="+mn-ea"/>
          <a:cs typeface="+mn-cs"/>
        </a:defRPr>
      </a:lvl2pPr>
      <a:lvl3pPr marL="914061" algn="l" defTabSz="914061" rtl="0" eaLnBrk="1" latinLnBrk="0" hangingPunct="1">
        <a:defRPr sz="1900" kern="1200">
          <a:solidFill>
            <a:schemeClr val="tx1"/>
          </a:solidFill>
          <a:latin typeface="+mn-lt"/>
          <a:ea typeface="+mn-ea"/>
          <a:cs typeface="+mn-cs"/>
        </a:defRPr>
      </a:lvl3pPr>
      <a:lvl4pPr marL="1371090" algn="l" defTabSz="914061" rtl="0" eaLnBrk="1" latinLnBrk="0" hangingPunct="1">
        <a:defRPr sz="1900" kern="1200">
          <a:solidFill>
            <a:schemeClr val="tx1"/>
          </a:solidFill>
          <a:latin typeface="+mn-lt"/>
          <a:ea typeface="+mn-ea"/>
          <a:cs typeface="+mn-cs"/>
        </a:defRPr>
      </a:lvl4pPr>
      <a:lvl5pPr marL="1828122" algn="l" defTabSz="914061" rtl="0" eaLnBrk="1" latinLnBrk="0" hangingPunct="1">
        <a:defRPr sz="1900" kern="1200">
          <a:solidFill>
            <a:schemeClr val="tx1"/>
          </a:solidFill>
          <a:latin typeface="+mn-lt"/>
          <a:ea typeface="+mn-ea"/>
          <a:cs typeface="+mn-cs"/>
        </a:defRPr>
      </a:lvl5pPr>
      <a:lvl6pPr marL="2285150" algn="l" defTabSz="914061" rtl="0" eaLnBrk="1" latinLnBrk="0" hangingPunct="1">
        <a:defRPr sz="1900" kern="1200">
          <a:solidFill>
            <a:schemeClr val="tx1"/>
          </a:solidFill>
          <a:latin typeface="+mn-lt"/>
          <a:ea typeface="+mn-ea"/>
          <a:cs typeface="+mn-cs"/>
        </a:defRPr>
      </a:lvl6pPr>
      <a:lvl7pPr marL="2742170" algn="l" defTabSz="914061" rtl="0" eaLnBrk="1" latinLnBrk="0" hangingPunct="1">
        <a:defRPr sz="1900" kern="1200">
          <a:solidFill>
            <a:schemeClr val="tx1"/>
          </a:solidFill>
          <a:latin typeface="+mn-lt"/>
          <a:ea typeface="+mn-ea"/>
          <a:cs typeface="+mn-cs"/>
        </a:defRPr>
      </a:lvl7pPr>
      <a:lvl8pPr marL="3199200" algn="l" defTabSz="914061" rtl="0" eaLnBrk="1" latinLnBrk="0" hangingPunct="1">
        <a:defRPr sz="1900" kern="1200">
          <a:solidFill>
            <a:schemeClr val="tx1"/>
          </a:solidFill>
          <a:latin typeface="+mn-lt"/>
          <a:ea typeface="+mn-ea"/>
          <a:cs typeface="+mn-cs"/>
        </a:defRPr>
      </a:lvl8pPr>
      <a:lvl9pPr marL="3656227" algn="l" defTabSz="914061" rtl="0" eaLnBrk="1" latinLnBrk="0" hangingPunct="1">
        <a:defRPr sz="19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p15:clr>
            <a:srgbClr val="F26B43"/>
          </p15:clr>
        </p15:guide>
        <p15:guide id="2" pos="336">
          <p15:clr>
            <a:srgbClr val="F26B43"/>
          </p15:clr>
        </p15:guide>
        <p15:guide id="3" pos="7320">
          <p15:clr>
            <a:srgbClr val="F26B43"/>
          </p15:clr>
        </p15:guide>
        <p15:guide id="4" pos="3840">
          <p15:clr>
            <a:srgbClr val="F26B43"/>
          </p15:clr>
        </p15:guide>
        <p15:guide id="0" orient="horz" pos="456" userDrawn="1">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6" cstate="print">
            <a:extLst>
              <a:ext uri="{28A0092B-C50C-407E-A947-70E740481C1C}">
                <a14:useLocalDpi xmlns:a14="http://schemas.microsoft.com/office/drawing/2010/main" val="0"/>
              </a:ext>
            </a:extLst>
          </a:blip>
          <a:srcRect l="28889" r="18"/>
          <a:stretch/>
        </p:blipFill>
        <p:spPr>
          <a:xfrm>
            <a:off x="0" y="0"/>
            <a:ext cx="12188952" cy="6858000"/>
          </a:xfrm>
          <a:prstGeom prst="rect">
            <a:avLst/>
          </a:prstGeom>
        </p:spPr>
      </p:pic>
      <p:sp>
        <p:nvSpPr>
          <p:cNvPr id="9" name="Rectangle 8"/>
          <p:cNvSpPr/>
          <p:nvPr userDrawn="1"/>
        </p:nvSpPr>
        <p:spPr>
          <a:xfrm>
            <a:off x="3048" y="0"/>
            <a:ext cx="12188952"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0" rIns="91410" bIns="45710" rtlCol="0" anchor="ctr"/>
          <a:lstStyle/>
          <a:p>
            <a:pPr algn="ctr"/>
            <a:endParaRPr lang="en-US">
              <a:solidFill>
                <a:prstClr val="white"/>
              </a:solidFill>
            </a:endParaRPr>
          </a:p>
        </p:txBody>
      </p:sp>
      <p:sp>
        <p:nvSpPr>
          <p:cNvPr id="2" name="Title Placeholder 1"/>
          <p:cNvSpPr>
            <a:spLocks noGrp="1"/>
          </p:cNvSpPr>
          <p:nvPr>
            <p:ph type="title"/>
          </p:nvPr>
        </p:nvSpPr>
        <p:spPr>
          <a:xfrm>
            <a:off x="533403" y="9"/>
            <a:ext cx="9883140" cy="952499"/>
          </a:xfrm>
          <a:prstGeom prst="rect">
            <a:avLst/>
          </a:prstGeom>
        </p:spPr>
        <p:txBody>
          <a:bodyPr vert="horz" lIns="91410" tIns="45710" rIns="9141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33400" y="1463049"/>
            <a:ext cx="11094720" cy="4713923"/>
          </a:xfrm>
          <a:prstGeom prst="rect">
            <a:avLst/>
          </a:prstGeom>
        </p:spPr>
        <p:txBody>
          <a:bodyPr vert="horz" lIns="0" tIns="45710" rIns="9141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9034272" y="6606619"/>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3489415061"/>
      </p:ext>
    </p:extLst>
  </p:cSld>
  <p:clrMap bg1="lt1" tx1="dk1" bg2="lt2" tx2="dk2" accent1="accent1" accent2="accent2" accent3="accent3" accent4="accent4" accent5="accent5" accent6="accent6" hlink="hlink" folHlink="folHlink"/>
  <p:sldLayoutIdLst>
    <p:sldLayoutId id="2147484607" r:id="rId1"/>
    <p:sldLayoutId id="2147484608" r:id="rId2"/>
    <p:sldLayoutId id="2147484609" r:id="rId3"/>
    <p:sldLayoutId id="2147484614" r:id="rId4"/>
  </p:sldLayoutIdLst>
  <p:transition xmlns:p14="http://schemas.microsoft.com/office/powerpoint/2010/main" spd="slow">
    <p:fade/>
  </p:transition>
  <p:timing>
    <p:tnLst>
      <p:par>
        <p:cTn xmlns:p14="http://schemas.microsoft.com/office/powerpoint/2010/main" id="1" dur="indefinite" restart="never" nodeType="tmRoot"/>
      </p:par>
    </p:tnLst>
  </p:timing>
  <p:hf hdr="0" dt="0"/>
  <p:txStyles>
    <p:titleStyle>
      <a:lvl1pPr algn="l" defTabSz="914061" rtl="0" eaLnBrk="1" latinLnBrk="0" hangingPunct="1">
        <a:lnSpc>
          <a:spcPct val="85000"/>
        </a:lnSpc>
        <a:spcBef>
          <a:spcPct val="0"/>
        </a:spcBef>
        <a:buNone/>
        <a:defRPr sz="2800" kern="1200">
          <a:solidFill>
            <a:schemeClr val="tx1"/>
          </a:solidFill>
          <a:latin typeface="+mj-lt"/>
          <a:ea typeface="+mj-ea"/>
          <a:cs typeface="+mj-cs"/>
        </a:defRPr>
      </a:lvl1pPr>
    </p:titleStyle>
    <p:bodyStyle>
      <a:lvl1pPr marL="228516" indent="-228516" algn="l" defTabSz="914061" rtl="0" eaLnBrk="1" latinLnBrk="0" hangingPunct="1">
        <a:lnSpc>
          <a:spcPct val="90000"/>
        </a:lnSpc>
        <a:spcBef>
          <a:spcPts val="1600"/>
        </a:spcBef>
        <a:buClr>
          <a:schemeClr val="accent1">
            <a:lumMod val="60000"/>
            <a:lumOff val="40000"/>
          </a:schemeClr>
        </a:buClr>
        <a:buSzPct val="100000"/>
        <a:buFont typeface="Webdings" panose="05030102010509060703" pitchFamily="18" charset="2"/>
        <a:buChar char=""/>
        <a:defRPr sz="2400" kern="1200">
          <a:solidFill>
            <a:schemeClr val="tx1"/>
          </a:solidFill>
          <a:latin typeface="+mn-lt"/>
          <a:ea typeface="+mn-ea"/>
          <a:cs typeface="+mn-cs"/>
        </a:defRPr>
      </a:lvl1pPr>
      <a:lvl2pPr marL="685550" indent="-228516" algn="l" defTabSz="914061" rtl="0" eaLnBrk="1" latinLnBrk="0" hangingPunct="1">
        <a:lnSpc>
          <a:spcPct val="90000"/>
        </a:lnSpc>
        <a:spcBef>
          <a:spcPts val="1000"/>
        </a:spcBef>
        <a:buClr>
          <a:schemeClr val="accent1">
            <a:lumMod val="60000"/>
            <a:lumOff val="40000"/>
          </a:schemeClr>
        </a:buClr>
        <a:buFont typeface="Wingdings" panose="05000000000000000000" pitchFamily="2" charset="2"/>
        <a:buChar char="§"/>
        <a:defRPr sz="2000" kern="1200">
          <a:solidFill>
            <a:schemeClr val="tx1"/>
          </a:solidFill>
          <a:latin typeface="+mn-lt"/>
          <a:ea typeface="+mn-ea"/>
          <a:cs typeface="+mn-cs"/>
        </a:defRPr>
      </a:lvl2pPr>
      <a:lvl3pPr marL="1142574" indent="-228516" algn="l" defTabSz="914061"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3pPr>
      <a:lvl4pPr marL="1599600" indent="-228516" algn="l" defTabSz="914061"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4pPr>
      <a:lvl5pPr marL="2056631" indent="-228516" algn="l" defTabSz="914061"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5pPr>
      <a:lvl6pPr marL="2513658"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690"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718"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750"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061" rtl="0" eaLnBrk="1" latinLnBrk="0" hangingPunct="1">
        <a:defRPr sz="1900" kern="1200">
          <a:solidFill>
            <a:schemeClr val="tx1"/>
          </a:solidFill>
          <a:latin typeface="+mn-lt"/>
          <a:ea typeface="+mn-ea"/>
          <a:cs typeface="+mn-cs"/>
        </a:defRPr>
      </a:lvl1pPr>
      <a:lvl2pPr marL="457027" algn="l" defTabSz="914061" rtl="0" eaLnBrk="1" latinLnBrk="0" hangingPunct="1">
        <a:defRPr sz="1900" kern="1200">
          <a:solidFill>
            <a:schemeClr val="tx1"/>
          </a:solidFill>
          <a:latin typeface="+mn-lt"/>
          <a:ea typeface="+mn-ea"/>
          <a:cs typeface="+mn-cs"/>
        </a:defRPr>
      </a:lvl2pPr>
      <a:lvl3pPr marL="914061" algn="l" defTabSz="914061" rtl="0" eaLnBrk="1" latinLnBrk="0" hangingPunct="1">
        <a:defRPr sz="1900" kern="1200">
          <a:solidFill>
            <a:schemeClr val="tx1"/>
          </a:solidFill>
          <a:latin typeface="+mn-lt"/>
          <a:ea typeface="+mn-ea"/>
          <a:cs typeface="+mn-cs"/>
        </a:defRPr>
      </a:lvl3pPr>
      <a:lvl4pPr marL="1371090" algn="l" defTabSz="914061" rtl="0" eaLnBrk="1" latinLnBrk="0" hangingPunct="1">
        <a:defRPr sz="1900" kern="1200">
          <a:solidFill>
            <a:schemeClr val="tx1"/>
          </a:solidFill>
          <a:latin typeface="+mn-lt"/>
          <a:ea typeface="+mn-ea"/>
          <a:cs typeface="+mn-cs"/>
        </a:defRPr>
      </a:lvl4pPr>
      <a:lvl5pPr marL="1828122" algn="l" defTabSz="914061" rtl="0" eaLnBrk="1" latinLnBrk="0" hangingPunct="1">
        <a:defRPr sz="1900" kern="1200">
          <a:solidFill>
            <a:schemeClr val="tx1"/>
          </a:solidFill>
          <a:latin typeface="+mn-lt"/>
          <a:ea typeface="+mn-ea"/>
          <a:cs typeface="+mn-cs"/>
        </a:defRPr>
      </a:lvl5pPr>
      <a:lvl6pPr marL="2285150" algn="l" defTabSz="914061" rtl="0" eaLnBrk="1" latinLnBrk="0" hangingPunct="1">
        <a:defRPr sz="1900" kern="1200">
          <a:solidFill>
            <a:schemeClr val="tx1"/>
          </a:solidFill>
          <a:latin typeface="+mn-lt"/>
          <a:ea typeface="+mn-ea"/>
          <a:cs typeface="+mn-cs"/>
        </a:defRPr>
      </a:lvl6pPr>
      <a:lvl7pPr marL="2742170" algn="l" defTabSz="914061" rtl="0" eaLnBrk="1" latinLnBrk="0" hangingPunct="1">
        <a:defRPr sz="1900" kern="1200">
          <a:solidFill>
            <a:schemeClr val="tx1"/>
          </a:solidFill>
          <a:latin typeface="+mn-lt"/>
          <a:ea typeface="+mn-ea"/>
          <a:cs typeface="+mn-cs"/>
        </a:defRPr>
      </a:lvl7pPr>
      <a:lvl8pPr marL="3199200" algn="l" defTabSz="914061" rtl="0" eaLnBrk="1" latinLnBrk="0" hangingPunct="1">
        <a:defRPr sz="1900" kern="1200">
          <a:solidFill>
            <a:schemeClr val="tx1"/>
          </a:solidFill>
          <a:latin typeface="+mn-lt"/>
          <a:ea typeface="+mn-ea"/>
          <a:cs typeface="+mn-cs"/>
        </a:defRPr>
      </a:lvl8pPr>
      <a:lvl9pPr marL="3656227" algn="l" defTabSz="914061" rtl="0" eaLnBrk="1" latinLnBrk="0" hangingPunct="1">
        <a:defRPr sz="19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p15:clr>
            <a:srgbClr val="F26B43"/>
          </p15:clr>
        </p15:guide>
        <p15:guide id="2" pos="336">
          <p15:clr>
            <a:srgbClr val="F26B43"/>
          </p15:clr>
        </p15:guide>
        <p15:guide id="3" pos="7320">
          <p15:clr>
            <a:srgbClr val="F26B43"/>
          </p15:clr>
        </p15:guide>
        <p15:guide id="4" pos="3840">
          <p15:clr>
            <a:srgbClr val="F26B43"/>
          </p15:clr>
        </p15:guide>
        <p15:guide id="0" orient="horz" pos="456" userDrawn="1">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6" cstate="print">
            <a:extLst>
              <a:ext uri="{28A0092B-C50C-407E-A947-70E740481C1C}">
                <a14:useLocalDpi xmlns:a14="http://schemas.microsoft.com/office/drawing/2010/main" val="0"/>
              </a:ext>
            </a:extLst>
          </a:blip>
          <a:srcRect l="28889" r="18"/>
          <a:stretch/>
        </p:blipFill>
        <p:spPr>
          <a:xfrm>
            <a:off x="0" y="0"/>
            <a:ext cx="12188952" cy="6858000"/>
          </a:xfrm>
          <a:prstGeom prst="rect">
            <a:avLst/>
          </a:prstGeom>
        </p:spPr>
      </p:pic>
      <p:sp>
        <p:nvSpPr>
          <p:cNvPr id="9" name="Rectangle 8"/>
          <p:cNvSpPr/>
          <p:nvPr userDrawn="1"/>
        </p:nvSpPr>
        <p:spPr>
          <a:xfrm>
            <a:off x="3048" y="0"/>
            <a:ext cx="12188952"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14" rIns="91416" bIns="45714" rtlCol="0" anchor="ctr"/>
          <a:lstStyle/>
          <a:p>
            <a:pPr algn="ctr" defTabSz="914128"/>
            <a:endParaRPr lang="en-US">
              <a:solidFill>
                <a:prstClr val="white"/>
              </a:solidFill>
            </a:endParaRPr>
          </a:p>
        </p:txBody>
      </p:sp>
      <p:sp>
        <p:nvSpPr>
          <p:cNvPr id="2" name="Title Placeholder 1"/>
          <p:cNvSpPr>
            <a:spLocks noGrp="1"/>
          </p:cNvSpPr>
          <p:nvPr>
            <p:ph type="title"/>
          </p:nvPr>
        </p:nvSpPr>
        <p:spPr>
          <a:xfrm>
            <a:off x="533403" y="5"/>
            <a:ext cx="9883140" cy="952499"/>
          </a:xfrm>
          <a:prstGeom prst="rect">
            <a:avLst/>
          </a:prstGeom>
        </p:spPr>
        <p:txBody>
          <a:bodyPr vert="horz" lIns="91416" tIns="45714" rIns="91416" bIns="45714"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33400" y="1463045"/>
            <a:ext cx="11094720" cy="4713923"/>
          </a:xfrm>
          <a:prstGeom prst="rect">
            <a:avLst/>
          </a:prstGeom>
        </p:spPr>
        <p:txBody>
          <a:bodyPr vert="horz" lIns="0" tIns="45714" rIns="91416" bIns="45714"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9034272" y="6606619"/>
            <a:ext cx="2286000" cy="228600"/>
          </a:xfrm>
          <a:prstGeom prst="rect">
            <a:avLst/>
          </a:prstGeom>
        </p:spPr>
        <p:txBody>
          <a:bodyPr vert="horz" lIns="91416" tIns="45714" rIns="91416" bIns="45714" rtlCol="0" anchor="ctr"/>
          <a:lstStyle>
            <a:lvl1pPr marL="0" marR="0" indent="0" algn="r" defTabSz="914128"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smtClean="0">
                <a:solidFill>
                  <a:prstClr val="black">
                    <a:tint val="75000"/>
                  </a:prstClr>
                </a:solidFill>
              </a:rPr>
              <a:t>Cisco Confidential</a:t>
            </a:r>
            <a:endParaRPr lang="en-US" dirty="0">
              <a:solidFill>
                <a:prstClr val="black">
                  <a:tint val="75000"/>
                </a:prstClr>
              </a:solidFill>
            </a:endParaRPr>
          </a:p>
        </p:txBody>
      </p:sp>
      <p:grpSp>
        <p:nvGrpSpPr>
          <p:cNvPr id="18" name="Group 17"/>
          <p:cNvGrpSpPr/>
          <p:nvPr userDrawn="1"/>
        </p:nvGrpSpPr>
        <p:grpSpPr>
          <a:xfrm>
            <a:off x="0" y="0"/>
            <a:ext cx="12188952" cy="740664"/>
            <a:chOff x="0" y="0"/>
            <a:chExt cx="12188952" cy="740664"/>
          </a:xfrm>
        </p:grpSpPr>
        <p:pic>
          <p:nvPicPr>
            <p:cNvPr id="11" name="Picture 10"/>
            <p:cNvPicPr>
              <a:picLocks noChangeAspect="1"/>
            </p:cNvPicPr>
            <p:nvPr userDrawn="1"/>
          </p:nvPicPr>
          <p:blipFill rotWithShape="1">
            <a:blip r:embed="rId7" cstate="print">
              <a:extLst>
                <a:ext uri="{28A0092B-C50C-407E-A947-70E740481C1C}">
                  <a14:useLocalDpi xmlns:a14="http://schemas.microsoft.com/office/drawing/2010/main" val="0"/>
                </a:ext>
              </a:extLst>
            </a:blip>
            <a:srcRect l="87675" b="89200"/>
            <a:stretch/>
          </p:blipFill>
          <p:spPr>
            <a:xfrm>
              <a:off x="10075816" y="0"/>
              <a:ext cx="2113135" cy="740664"/>
            </a:xfrm>
            <a:prstGeom prst="rect">
              <a:avLst/>
            </a:prstGeom>
          </p:spPr>
        </p:pic>
        <p:pic>
          <p:nvPicPr>
            <p:cNvPr id="15" name="Picture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835250" y="126483"/>
              <a:ext cx="956885" cy="512499"/>
            </a:xfrm>
            <a:prstGeom prst="rect">
              <a:avLst/>
            </a:prstGeom>
          </p:spPr>
        </p:pic>
        <p:pic>
          <p:nvPicPr>
            <p:cNvPr id="17" name="Picture 16"/>
            <p:cNvPicPr>
              <a:picLocks noChangeAspect="1"/>
            </p:cNvPicPr>
            <p:nvPr userDrawn="1"/>
          </p:nvPicPr>
          <p:blipFill rotWithShape="1">
            <a:blip r:embed="rId9" cstate="print">
              <a:extLst>
                <a:ext uri="{28A0092B-C50C-407E-A947-70E740481C1C}">
                  <a14:useLocalDpi xmlns:a14="http://schemas.microsoft.com/office/drawing/2010/main" val="0"/>
                </a:ext>
              </a:extLst>
            </a:blip>
            <a:srcRect l="28907" b="98667"/>
            <a:stretch/>
          </p:blipFill>
          <p:spPr>
            <a:xfrm>
              <a:off x="0" y="0"/>
              <a:ext cx="12188952" cy="91440"/>
            </a:xfrm>
            <a:prstGeom prst="rect">
              <a:avLst/>
            </a:prstGeom>
          </p:spPr>
        </p:pic>
      </p:grpSp>
    </p:spTree>
    <p:extLst>
      <p:ext uri="{BB962C8B-B14F-4D97-AF65-F5344CB8AC3E}">
        <p14:creationId xmlns:p14="http://schemas.microsoft.com/office/powerpoint/2010/main" val="624170540"/>
      </p:ext>
    </p:extLst>
  </p:cSld>
  <p:clrMap bg1="lt1" tx1="dk1" bg2="lt2" tx2="dk2" accent1="accent1" accent2="accent2" accent3="accent3" accent4="accent4" accent5="accent5" accent6="accent6" hlink="hlink" folHlink="folHlink"/>
  <p:sldLayoutIdLst>
    <p:sldLayoutId id="2147484619" r:id="rId1"/>
    <p:sldLayoutId id="2147484620" r:id="rId2"/>
    <p:sldLayoutId id="2147484621" r:id="rId3"/>
    <p:sldLayoutId id="2147484623" r:id="rId4"/>
  </p:sldLayoutIdLst>
  <p:transition xmlns:p14="http://schemas.microsoft.com/office/powerpoint/2010/main" spd="slow">
    <p:fade/>
  </p:transition>
  <p:timing>
    <p:tnLst>
      <p:par>
        <p:cTn xmlns:p14="http://schemas.microsoft.com/office/powerpoint/2010/main" id="1" dur="indefinite" restart="never" nodeType="tmRoot"/>
      </p:par>
    </p:tnLst>
  </p:timing>
  <p:hf hdr="0" dt="0"/>
  <p:txStyles>
    <p:titleStyle>
      <a:lvl1pPr algn="l" defTabSz="914128" rtl="0" eaLnBrk="1" latinLnBrk="0" hangingPunct="1">
        <a:lnSpc>
          <a:spcPct val="85000"/>
        </a:lnSpc>
        <a:spcBef>
          <a:spcPct val="0"/>
        </a:spcBef>
        <a:buNone/>
        <a:defRPr sz="2800" kern="1200">
          <a:solidFill>
            <a:schemeClr val="tx1"/>
          </a:solidFill>
          <a:latin typeface="+mj-lt"/>
          <a:ea typeface="+mj-ea"/>
          <a:cs typeface="+mj-cs"/>
        </a:defRPr>
      </a:lvl1pPr>
    </p:titleStyle>
    <p:bodyStyle>
      <a:lvl1pPr marL="228533" indent="-228533" algn="l" defTabSz="914128" rtl="0" eaLnBrk="1" latinLnBrk="0" hangingPunct="1">
        <a:lnSpc>
          <a:spcPct val="90000"/>
        </a:lnSpc>
        <a:spcBef>
          <a:spcPts val="1600"/>
        </a:spcBef>
        <a:buClr>
          <a:schemeClr val="accent1">
            <a:lumMod val="60000"/>
            <a:lumOff val="40000"/>
          </a:schemeClr>
        </a:buClr>
        <a:buSzPct val="100000"/>
        <a:buFont typeface="Webdings" panose="05030102010509060703" pitchFamily="18" charset="2"/>
        <a:buChar char=""/>
        <a:defRPr sz="2400" kern="1200">
          <a:solidFill>
            <a:schemeClr val="tx1"/>
          </a:solidFill>
          <a:latin typeface="+mn-lt"/>
          <a:ea typeface="+mn-ea"/>
          <a:cs typeface="+mn-cs"/>
        </a:defRPr>
      </a:lvl1pPr>
      <a:lvl2pPr marL="685602" indent="-228533" algn="l" defTabSz="914128" rtl="0" eaLnBrk="1" latinLnBrk="0" hangingPunct="1">
        <a:lnSpc>
          <a:spcPct val="90000"/>
        </a:lnSpc>
        <a:spcBef>
          <a:spcPts val="1000"/>
        </a:spcBef>
        <a:buClr>
          <a:schemeClr val="accent1">
            <a:lumMod val="60000"/>
            <a:lumOff val="40000"/>
          </a:schemeClr>
        </a:buClr>
        <a:buFont typeface="Wingdings" panose="05000000000000000000" pitchFamily="2" charset="2"/>
        <a:buChar char="§"/>
        <a:defRPr sz="2000" kern="1200">
          <a:solidFill>
            <a:schemeClr val="tx1"/>
          </a:solidFill>
          <a:latin typeface="+mn-lt"/>
          <a:ea typeface="+mn-ea"/>
          <a:cs typeface="+mn-cs"/>
        </a:defRPr>
      </a:lvl2pPr>
      <a:lvl3pPr marL="1142658" indent="-228533" algn="l" defTabSz="914128"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3pPr>
      <a:lvl4pPr marL="1599720" indent="-228533" algn="l" defTabSz="914128"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4pPr>
      <a:lvl5pPr marL="2056783" indent="-228533" algn="l" defTabSz="914128"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5pPr>
      <a:lvl6pPr marL="2513848" indent="-228533"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12" indent="-228533"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76" indent="-228533"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42" indent="-228533"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28" rtl="0" eaLnBrk="1" latinLnBrk="0" hangingPunct="1">
        <a:defRPr sz="1900" kern="1200">
          <a:solidFill>
            <a:schemeClr val="tx1"/>
          </a:solidFill>
          <a:latin typeface="+mn-lt"/>
          <a:ea typeface="+mn-ea"/>
          <a:cs typeface="+mn-cs"/>
        </a:defRPr>
      </a:lvl1pPr>
      <a:lvl2pPr marL="457063" algn="l" defTabSz="914128" rtl="0" eaLnBrk="1" latinLnBrk="0" hangingPunct="1">
        <a:defRPr sz="1900" kern="1200">
          <a:solidFill>
            <a:schemeClr val="tx1"/>
          </a:solidFill>
          <a:latin typeface="+mn-lt"/>
          <a:ea typeface="+mn-ea"/>
          <a:cs typeface="+mn-cs"/>
        </a:defRPr>
      </a:lvl2pPr>
      <a:lvl3pPr marL="914128" algn="l" defTabSz="914128" rtl="0" eaLnBrk="1" latinLnBrk="0" hangingPunct="1">
        <a:defRPr sz="1900" kern="1200">
          <a:solidFill>
            <a:schemeClr val="tx1"/>
          </a:solidFill>
          <a:latin typeface="+mn-lt"/>
          <a:ea typeface="+mn-ea"/>
          <a:cs typeface="+mn-cs"/>
        </a:defRPr>
      </a:lvl3pPr>
      <a:lvl4pPr marL="1371192" algn="l" defTabSz="914128" rtl="0" eaLnBrk="1" latinLnBrk="0" hangingPunct="1">
        <a:defRPr sz="1900" kern="1200">
          <a:solidFill>
            <a:schemeClr val="tx1"/>
          </a:solidFill>
          <a:latin typeface="+mn-lt"/>
          <a:ea typeface="+mn-ea"/>
          <a:cs typeface="+mn-cs"/>
        </a:defRPr>
      </a:lvl4pPr>
      <a:lvl5pPr marL="1828257" algn="l" defTabSz="914128" rtl="0" eaLnBrk="1" latinLnBrk="0" hangingPunct="1">
        <a:defRPr sz="1900" kern="1200">
          <a:solidFill>
            <a:schemeClr val="tx1"/>
          </a:solidFill>
          <a:latin typeface="+mn-lt"/>
          <a:ea typeface="+mn-ea"/>
          <a:cs typeface="+mn-cs"/>
        </a:defRPr>
      </a:lvl5pPr>
      <a:lvl6pPr marL="2285322" algn="l" defTabSz="914128" rtl="0" eaLnBrk="1" latinLnBrk="0" hangingPunct="1">
        <a:defRPr sz="1900" kern="1200">
          <a:solidFill>
            <a:schemeClr val="tx1"/>
          </a:solidFill>
          <a:latin typeface="+mn-lt"/>
          <a:ea typeface="+mn-ea"/>
          <a:cs typeface="+mn-cs"/>
        </a:defRPr>
      </a:lvl6pPr>
      <a:lvl7pPr marL="2742378" algn="l" defTabSz="914128" rtl="0" eaLnBrk="1" latinLnBrk="0" hangingPunct="1">
        <a:defRPr sz="1900" kern="1200">
          <a:solidFill>
            <a:schemeClr val="tx1"/>
          </a:solidFill>
          <a:latin typeface="+mn-lt"/>
          <a:ea typeface="+mn-ea"/>
          <a:cs typeface="+mn-cs"/>
        </a:defRPr>
      </a:lvl7pPr>
      <a:lvl8pPr marL="3199440" algn="l" defTabSz="914128" rtl="0" eaLnBrk="1" latinLnBrk="0" hangingPunct="1">
        <a:defRPr sz="1900" kern="1200">
          <a:solidFill>
            <a:schemeClr val="tx1"/>
          </a:solidFill>
          <a:latin typeface="+mn-lt"/>
          <a:ea typeface="+mn-ea"/>
          <a:cs typeface="+mn-cs"/>
        </a:defRPr>
      </a:lvl8pPr>
      <a:lvl9pPr marL="3656503" algn="l" defTabSz="914128" rtl="0" eaLnBrk="1" latinLnBrk="0" hangingPunct="1">
        <a:defRPr sz="19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p15:clr>
            <a:srgbClr val="F26B43"/>
          </p15:clr>
        </p15:guide>
        <p15:guide id="2" pos="336">
          <p15:clr>
            <a:srgbClr val="F26B43"/>
          </p15:clr>
        </p15:guide>
        <p15:guide id="3" pos="7320">
          <p15:clr>
            <a:srgbClr val="F26B43"/>
          </p15:clr>
        </p15:guide>
        <p15:guide id="4" pos="3840">
          <p15:clr>
            <a:srgbClr val="F26B43"/>
          </p15:clr>
        </p15:guide>
        <p15:guide id="0" orient="horz" pos="456" userDrawn="1">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6" cstate="print">
            <a:extLst>
              <a:ext uri="{28A0092B-C50C-407E-A947-70E740481C1C}">
                <a14:useLocalDpi xmlns:a14="http://schemas.microsoft.com/office/drawing/2010/main" val="0"/>
              </a:ext>
            </a:extLst>
          </a:blip>
          <a:srcRect l="28889" r="18"/>
          <a:stretch/>
        </p:blipFill>
        <p:spPr>
          <a:xfrm>
            <a:off x="0" y="0"/>
            <a:ext cx="12188952" cy="6858000"/>
          </a:xfrm>
          <a:prstGeom prst="rect">
            <a:avLst/>
          </a:prstGeom>
        </p:spPr>
      </p:pic>
      <p:sp>
        <p:nvSpPr>
          <p:cNvPr id="9" name="Rectangle 8"/>
          <p:cNvSpPr/>
          <p:nvPr userDrawn="1"/>
        </p:nvSpPr>
        <p:spPr>
          <a:xfrm>
            <a:off x="3048" y="0"/>
            <a:ext cx="12188952"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0" rIns="91410" bIns="45710" rtlCol="0" anchor="ctr"/>
          <a:lstStyle/>
          <a:p>
            <a:pPr algn="ctr"/>
            <a:endParaRPr lang="en-US">
              <a:solidFill>
                <a:prstClr val="white"/>
              </a:solidFill>
            </a:endParaRPr>
          </a:p>
        </p:txBody>
      </p:sp>
      <p:sp>
        <p:nvSpPr>
          <p:cNvPr id="2" name="Title Placeholder 1"/>
          <p:cNvSpPr>
            <a:spLocks noGrp="1"/>
          </p:cNvSpPr>
          <p:nvPr>
            <p:ph type="title"/>
          </p:nvPr>
        </p:nvSpPr>
        <p:spPr>
          <a:xfrm>
            <a:off x="533403" y="9"/>
            <a:ext cx="9883140" cy="952499"/>
          </a:xfrm>
          <a:prstGeom prst="rect">
            <a:avLst/>
          </a:prstGeom>
        </p:spPr>
        <p:txBody>
          <a:bodyPr vert="horz" lIns="91410" tIns="45710" rIns="9141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33400" y="1463049"/>
            <a:ext cx="11094720" cy="4713923"/>
          </a:xfrm>
          <a:prstGeom prst="rect">
            <a:avLst/>
          </a:prstGeom>
        </p:spPr>
        <p:txBody>
          <a:bodyPr vert="horz" lIns="0" tIns="45710" rIns="9141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9034272" y="6606619"/>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3328764997"/>
      </p:ext>
    </p:extLst>
  </p:cSld>
  <p:clrMap bg1="lt1" tx1="dk1" bg2="lt2" tx2="dk2" accent1="accent1" accent2="accent2" accent3="accent3" accent4="accent4" accent5="accent5" accent6="accent6" hlink="hlink" folHlink="folHlink"/>
  <p:sldLayoutIdLst>
    <p:sldLayoutId id="2147484630" r:id="rId1"/>
    <p:sldLayoutId id="2147484631" r:id="rId2"/>
    <p:sldLayoutId id="2147484632" r:id="rId3"/>
    <p:sldLayoutId id="2147484634" r:id="rId4"/>
  </p:sldLayoutIdLst>
  <p:transition xmlns:p14="http://schemas.microsoft.com/office/powerpoint/2010/main" spd="slow">
    <p:fade/>
  </p:transition>
  <p:timing>
    <p:tnLst>
      <p:par>
        <p:cTn xmlns:p14="http://schemas.microsoft.com/office/powerpoint/2010/main" id="1" dur="indefinite" restart="never" nodeType="tmRoot"/>
      </p:par>
    </p:tnLst>
  </p:timing>
  <p:hf hdr="0" dt="0"/>
  <p:txStyles>
    <p:titleStyle>
      <a:lvl1pPr algn="l" defTabSz="914061" rtl="0" eaLnBrk="1" latinLnBrk="0" hangingPunct="1">
        <a:lnSpc>
          <a:spcPct val="85000"/>
        </a:lnSpc>
        <a:spcBef>
          <a:spcPct val="0"/>
        </a:spcBef>
        <a:buNone/>
        <a:defRPr sz="2800" kern="1200">
          <a:solidFill>
            <a:schemeClr val="tx1"/>
          </a:solidFill>
          <a:latin typeface="+mj-lt"/>
          <a:ea typeface="+mj-ea"/>
          <a:cs typeface="+mj-cs"/>
        </a:defRPr>
      </a:lvl1pPr>
    </p:titleStyle>
    <p:bodyStyle>
      <a:lvl1pPr marL="228516" indent="-228516" algn="l" defTabSz="914061" rtl="0" eaLnBrk="1" latinLnBrk="0" hangingPunct="1">
        <a:lnSpc>
          <a:spcPct val="90000"/>
        </a:lnSpc>
        <a:spcBef>
          <a:spcPts val="1600"/>
        </a:spcBef>
        <a:buClr>
          <a:schemeClr val="accent1">
            <a:lumMod val="60000"/>
            <a:lumOff val="40000"/>
          </a:schemeClr>
        </a:buClr>
        <a:buSzPct val="100000"/>
        <a:buFont typeface="Webdings" panose="05030102010509060703" pitchFamily="18" charset="2"/>
        <a:buChar char=""/>
        <a:defRPr sz="2400" kern="1200">
          <a:solidFill>
            <a:schemeClr val="tx1"/>
          </a:solidFill>
          <a:latin typeface="+mn-lt"/>
          <a:ea typeface="+mn-ea"/>
          <a:cs typeface="+mn-cs"/>
        </a:defRPr>
      </a:lvl1pPr>
      <a:lvl2pPr marL="685550" indent="-228516" algn="l" defTabSz="914061" rtl="0" eaLnBrk="1" latinLnBrk="0" hangingPunct="1">
        <a:lnSpc>
          <a:spcPct val="90000"/>
        </a:lnSpc>
        <a:spcBef>
          <a:spcPts val="1000"/>
        </a:spcBef>
        <a:buClr>
          <a:schemeClr val="accent1">
            <a:lumMod val="60000"/>
            <a:lumOff val="40000"/>
          </a:schemeClr>
        </a:buClr>
        <a:buFont typeface="Wingdings" panose="05000000000000000000" pitchFamily="2" charset="2"/>
        <a:buChar char="§"/>
        <a:defRPr sz="2000" kern="1200">
          <a:solidFill>
            <a:schemeClr val="tx1"/>
          </a:solidFill>
          <a:latin typeface="+mn-lt"/>
          <a:ea typeface="+mn-ea"/>
          <a:cs typeface="+mn-cs"/>
        </a:defRPr>
      </a:lvl2pPr>
      <a:lvl3pPr marL="1142574" indent="-228516" algn="l" defTabSz="914061"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3pPr>
      <a:lvl4pPr marL="1599600" indent="-228516" algn="l" defTabSz="914061"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4pPr>
      <a:lvl5pPr marL="2056631" indent="-228516" algn="l" defTabSz="914061"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5pPr>
      <a:lvl6pPr marL="2513658"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690"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718"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750"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061" rtl="0" eaLnBrk="1" latinLnBrk="0" hangingPunct="1">
        <a:defRPr sz="1900" kern="1200">
          <a:solidFill>
            <a:schemeClr val="tx1"/>
          </a:solidFill>
          <a:latin typeface="+mn-lt"/>
          <a:ea typeface="+mn-ea"/>
          <a:cs typeface="+mn-cs"/>
        </a:defRPr>
      </a:lvl1pPr>
      <a:lvl2pPr marL="457027" algn="l" defTabSz="914061" rtl="0" eaLnBrk="1" latinLnBrk="0" hangingPunct="1">
        <a:defRPr sz="1900" kern="1200">
          <a:solidFill>
            <a:schemeClr val="tx1"/>
          </a:solidFill>
          <a:latin typeface="+mn-lt"/>
          <a:ea typeface="+mn-ea"/>
          <a:cs typeface="+mn-cs"/>
        </a:defRPr>
      </a:lvl2pPr>
      <a:lvl3pPr marL="914061" algn="l" defTabSz="914061" rtl="0" eaLnBrk="1" latinLnBrk="0" hangingPunct="1">
        <a:defRPr sz="1900" kern="1200">
          <a:solidFill>
            <a:schemeClr val="tx1"/>
          </a:solidFill>
          <a:latin typeface="+mn-lt"/>
          <a:ea typeface="+mn-ea"/>
          <a:cs typeface="+mn-cs"/>
        </a:defRPr>
      </a:lvl3pPr>
      <a:lvl4pPr marL="1371090" algn="l" defTabSz="914061" rtl="0" eaLnBrk="1" latinLnBrk="0" hangingPunct="1">
        <a:defRPr sz="1900" kern="1200">
          <a:solidFill>
            <a:schemeClr val="tx1"/>
          </a:solidFill>
          <a:latin typeface="+mn-lt"/>
          <a:ea typeface="+mn-ea"/>
          <a:cs typeface="+mn-cs"/>
        </a:defRPr>
      </a:lvl4pPr>
      <a:lvl5pPr marL="1828122" algn="l" defTabSz="914061" rtl="0" eaLnBrk="1" latinLnBrk="0" hangingPunct="1">
        <a:defRPr sz="1900" kern="1200">
          <a:solidFill>
            <a:schemeClr val="tx1"/>
          </a:solidFill>
          <a:latin typeface="+mn-lt"/>
          <a:ea typeface="+mn-ea"/>
          <a:cs typeface="+mn-cs"/>
        </a:defRPr>
      </a:lvl5pPr>
      <a:lvl6pPr marL="2285150" algn="l" defTabSz="914061" rtl="0" eaLnBrk="1" latinLnBrk="0" hangingPunct="1">
        <a:defRPr sz="1900" kern="1200">
          <a:solidFill>
            <a:schemeClr val="tx1"/>
          </a:solidFill>
          <a:latin typeface="+mn-lt"/>
          <a:ea typeface="+mn-ea"/>
          <a:cs typeface="+mn-cs"/>
        </a:defRPr>
      </a:lvl6pPr>
      <a:lvl7pPr marL="2742170" algn="l" defTabSz="914061" rtl="0" eaLnBrk="1" latinLnBrk="0" hangingPunct="1">
        <a:defRPr sz="1900" kern="1200">
          <a:solidFill>
            <a:schemeClr val="tx1"/>
          </a:solidFill>
          <a:latin typeface="+mn-lt"/>
          <a:ea typeface="+mn-ea"/>
          <a:cs typeface="+mn-cs"/>
        </a:defRPr>
      </a:lvl7pPr>
      <a:lvl8pPr marL="3199200" algn="l" defTabSz="914061" rtl="0" eaLnBrk="1" latinLnBrk="0" hangingPunct="1">
        <a:defRPr sz="1900" kern="1200">
          <a:solidFill>
            <a:schemeClr val="tx1"/>
          </a:solidFill>
          <a:latin typeface="+mn-lt"/>
          <a:ea typeface="+mn-ea"/>
          <a:cs typeface="+mn-cs"/>
        </a:defRPr>
      </a:lvl8pPr>
      <a:lvl9pPr marL="3656227" algn="l" defTabSz="914061" rtl="0" eaLnBrk="1" latinLnBrk="0" hangingPunct="1">
        <a:defRPr sz="19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p15:clr>
            <a:srgbClr val="F26B43"/>
          </p15:clr>
        </p15:guide>
        <p15:guide id="2" pos="336">
          <p15:clr>
            <a:srgbClr val="F26B43"/>
          </p15:clr>
        </p15:guide>
        <p15:guide id="3" pos="7320">
          <p15:clr>
            <a:srgbClr val="F26B43"/>
          </p15:clr>
        </p15:guide>
        <p15:guide id="4" pos="3840">
          <p15:clr>
            <a:srgbClr val="F26B43"/>
          </p15:clr>
        </p15:guide>
        <p15:guide id="0" orient="horz" pos="456" userDrawn="1">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6" cstate="print">
            <a:extLst>
              <a:ext uri="{28A0092B-C50C-407E-A947-70E740481C1C}">
                <a14:useLocalDpi xmlns:a14="http://schemas.microsoft.com/office/drawing/2010/main" val="0"/>
              </a:ext>
            </a:extLst>
          </a:blip>
          <a:srcRect l="28889" r="18"/>
          <a:stretch/>
        </p:blipFill>
        <p:spPr>
          <a:xfrm>
            <a:off x="0" y="0"/>
            <a:ext cx="12188952" cy="6858000"/>
          </a:xfrm>
          <a:prstGeom prst="rect">
            <a:avLst/>
          </a:prstGeom>
        </p:spPr>
      </p:pic>
      <p:sp>
        <p:nvSpPr>
          <p:cNvPr id="9" name="Rectangle 8"/>
          <p:cNvSpPr/>
          <p:nvPr userDrawn="1"/>
        </p:nvSpPr>
        <p:spPr>
          <a:xfrm>
            <a:off x="3048" y="0"/>
            <a:ext cx="12188952"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0" rIns="91410" bIns="45710" rtlCol="0" anchor="ctr"/>
          <a:lstStyle/>
          <a:p>
            <a:pPr algn="ctr"/>
            <a:endParaRPr lang="en-US">
              <a:solidFill>
                <a:prstClr val="white"/>
              </a:solidFill>
            </a:endParaRPr>
          </a:p>
        </p:txBody>
      </p:sp>
      <p:sp>
        <p:nvSpPr>
          <p:cNvPr id="2" name="Title Placeholder 1"/>
          <p:cNvSpPr>
            <a:spLocks noGrp="1"/>
          </p:cNvSpPr>
          <p:nvPr>
            <p:ph type="title"/>
          </p:nvPr>
        </p:nvSpPr>
        <p:spPr>
          <a:xfrm>
            <a:off x="533403" y="9"/>
            <a:ext cx="9883140" cy="952499"/>
          </a:xfrm>
          <a:prstGeom prst="rect">
            <a:avLst/>
          </a:prstGeom>
        </p:spPr>
        <p:txBody>
          <a:bodyPr vert="horz" lIns="91410" tIns="45710" rIns="9141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33400" y="1463049"/>
            <a:ext cx="11094720" cy="4713923"/>
          </a:xfrm>
          <a:prstGeom prst="rect">
            <a:avLst/>
          </a:prstGeom>
        </p:spPr>
        <p:txBody>
          <a:bodyPr vert="horz" lIns="0" tIns="45710" rIns="9141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9034272" y="6606619"/>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3402736092"/>
      </p:ext>
    </p:extLst>
  </p:cSld>
  <p:clrMap bg1="lt1" tx1="dk1" bg2="lt2" tx2="dk2" accent1="accent1" accent2="accent2" accent3="accent3" accent4="accent4" accent5="accent5" accent6="accent6" hlink="hlink" folHlink="folHlink"/>
  <p:sldLayoutIdLst>
    <p:sldLayoutId id="2147484642" r:id="rId1"/>
    <p:sldLayoutId id="2147484643" r:id="rId2"/>
    <p:sldLayoutId id="2147484644" r:id="rId3"/>
    <p:sldLayoutId id="2147484646" r:id="rId4"/>
  </p:sldLayoutIdLst>
  <p:transition xmlns:p14="http://schemas.microsoft.com/office/powerpoint/2010/main" spd="slow">
    <p:fade/>
  </p:transition>
  <p:timing>
    <p:tnLst>
      <p:par>
        <p:cTn xmlns:p14="http://schemas.microsoft.com/office/powerpoint/2010/main" id="1" dur="indefinite" restart="never" nodeType="tmRoot"/>
      </p:par>
    </p:tnLst>
  </p:timing>
  <p:hf hdr="0" dt="0"/>
  <p:txStyles>
    <p:titleStyle>
      <a:lvl1pPr algn="l" defTabSz="914061" rtl="0" eaLnBrk="1" latinLnBrk="0" hangingPunct="1">
        <a:lnSpc>
          <a:spcPct val="85000"/>
        </a:lnSpc>
        <a:spcBef>
          <a:spcPct val="0"/>
        </a:spcBef>
        <a:buNone/>
        <a:defRPr sz="2800" kern="1200">
          <a:solidFill>
            <a:schemeClr val="tx1"/>
          </a:solidFill>
          <a:latin typeface="+mj-lt"/>
          <a:ea typeface="+mj-ea"/>
          <a:cs typeface="+mj-cs"/>
        </a:defRPr>
      </a:lvl1pPr>
    </p:titleStyle>
    <p:bodyStyle>
      <a:lvl1pPr marL="228516" indent="-228516" algn="l" defTabSz="914061" rtl="0" eaLnBrk="1" latinLnBrk="0" hangingPunct="1">
        <a:lnSpc>
          <a:spcPct val="90000"/>
        </a:lnSpc>
        <a:spcBef>
          <a:spcPts val="1600"/>
        </a:spcBef>
        <a:buClr>
          <a:schemeClr val="accent1">
            <a:lumMod val="60000"/>
            <a:lumOff val="40000"/>
          </a:schemeClr>
        </a:buClr>
        <a:buSzPct val="100000"/>
        <a:buFont typeface="Webdings" panose="05030102010509060703" pitchFamily="18" charset="2"/>
        <a:buChar char=""/>
        <a:defRPr sz="2400" kern="1200">
          <a:solidFill>
            <a:schemeClr val="tx1"/>
          </a:solidFill>
          <a:latin typeface="+mn-lt"/>
          <a:ea typeface="+mn-ea"/>
          <a:cs typeface="+mn-cs"/>
        </a:defRPr>
      </a:lvl1pPr>
      <a:lvl2pPr marL="685550" indent="-228516" algn="l" defTabSz="914061" rtl="0" eaLnBrk="1" latinLnBrk="0" hangingPunct="1">
        <a:lnSpc>
          <a:spcPct val="90000"/>
        </a:lnSpc>
        <a:spcBef>
          <a:spcPts val="1000"/>
        </a:spcBef>
        <a:buClr>
          <a:schemeClr val="accent1">
            <a:lumMod val="60000"/>
            <a:lumOff val="40000"/>
          </a:schemeClr>
        </a:buClr>
        <a:buFont typeface="Wingdings" panose="05000000000000000000" pitchFamily="2" charset="2"/>
        <a:buChar char="§"/>
        <a:defRPr sz="2000" kern="1200">
          <a:solidFill>
            <a:schemeClr val="tx1"/>
          </a:solidFill>
          <a:latin typeface="+mn-lt"/>
          <a:ea typeface="+mn-ea"/>
          <a:cs typeface="+mn-cs"/>
        </a:defRPr>
      </a:lvl2pPr>
      <a:lvl3pPr marL="1142574" indent="-228516" algn="l" defTabSz="914061"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3pPr>
      <a:lvl4pPr marL="1599600" indent="-228516" algn="l" defTabSz="914061"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4pPr>
      <a:lvl5pPr marL="2056631" indent="-228516" algn="l" defTabSz="914061"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5pPr>
      <a:lvl6pPr marL="2513658"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690"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718"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750"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061" rtl="0" eaLnBrk="1" latinLnBrk="0" hangingPunct="1">
        <a:defRPr sz="1900" kern="1200">
          <a:solidFill>
            <a:schemeClr val="tx1"/>
          </a:solidFill>
          <a:latin typeface="+mn-lt"/>
          <a:ea typeface="+mn-ea"/>
          <a:cs typeface="+mn-cs"/>
        </a:defRPr>
      </a:lvl1pPr>
      <a:lvl2pPr marL="457027" algn="l" defTabSz="914061" rtl="0" eaLnBrk="1" latinLnBrk="0" hangingPunct="1">
        <a:defRPr sz="1900" kern="1200">
          <a:solidFill>
            <a:schemeClr val="tx1"/>
          </a:solidFill>
          <a:latin typeface="+mn-lt"/>
          <a:ea typeface="+mn-ea"/>
          <a:cs typeface="+mn-cs"/>
        </a:defRPr>
      </a:lvl2pPr>
      <a:lvl3pPr marL="914061" algn="l" defTabSz="914061" rtl="0" eaLnBrk="1" latinLnBrk="0" hangingPunct="1">
        <a:defRPr sz="1900" kern="1200">
          <a:solidFill>
            <a:schemeClr val="tx1"/>
          </a:solidFill>
          <a:latin typeface="+mn-lt"/>
          <a:ea typeface="+mn-ea"/>
          <a:cs typeface="+mn-cs"/>
        </a:defRPr>
      </a:lvl3pPr>
      <a:lvl4pPr marL="1371090" algn="l" defTabSz="914061" rtl="0" eaLnBrk="1" latinLnBrk="0" hangingPunct="1">
        <a:defRPr sz="1900" kern="1200">
          <a:solidFill>
            <a:schemeClr val="tx1"/>
          </a:solidFill>
          <a:latin typeface="+mn-lt"/>
          <a:ea typeface="+mn-ea"/>
          <a:cs typeface="+mn-cs"/>
        </a:defRPr>
      </a:lvl4pPr>
      <a:lvl5pPr marL="1828122" algn="l" defTabSz="914061" rtl="0" eaLnBrk="1" latinLnBrk="0" hangingPunct="1">
        <a:defRPr sz="1900" kern="1200">
          <a:solidFill>
            <a:schemeClr val="tx1"/>
          </a:solidFill>
          <a:latin typeface="+mn-lt"/>
          <a:ea typeface="+mn-ea"/>
          <a:cs typeface="+mn-cs"/>
        </a:defRPr>
      </a:lvl5pPr>
      <a:lvl6pPr marL="2285150" algn="l" defTabSz="914061" rtl="0" eaLnBrk="1" latinLnBrk="0" hangingPunct="1">
        <a:defRPr sz="1900" kern="1200">
          <a:solidFill>
            <a:schemeClr val="tx1"/>
          </a:solidFill>
          <a:latin typeface="+mn-lt"/>
          <a:ea typeface="+mn-ea"/>
          <a:cs typeface="+mn-cs"/>
        </a:defRPr>
      </a:lvl6pPr>
      <a:lvl7pPr marL="2742170" algn="l" defTabSz="914061" rtl="0" eaLnBrk="1" latinLnBrk="0" hangingPunct="1">
        <a:defRPr sz="1900" kern="1200">
          <a:solidFill>
            <a:schemeClr val="tx1"/>
          </a:solidFill>
          <a:latin typeface="+mn-lt"/>
          <a:ea typeface="+mn-ea"/>
          <a:cs typeface="+mn-cs"/>
        </a:defRPr>
      </a:lvl7pPr>
      <a:lvl8pPr marL="3199200" algn="l" defTabSz="914061" rtl="0" eaLnBrk="1" latinLnBrk="0" hangingPunct="1">
        <a:defRPr sz="1900" kern="1200">
          <a:solidFill>
            <a:schemeClr val="tx1"/>
          </a:solidFill>
          <a:latin typeface="+mn-lt"/>
          <a:ea typeface="+mn-ea"/>
          <a:cs typeface="+mn-cs"/>
        </a:defRPr>
      </a:lvl8pPr>
      <a:lvl9pPr marL="3656227" algn="l" defTabSz="914061" rtl="0" eaLnBrk="1" latinLnBrk="0" hangingPunct="1">
        <a:defRPr sz="19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p15:clr>
            <a:srgbClr val="F26B43"/>
          </p15:clr>
        </p15:guide>
        <p15:guide id="2" pos="336">
          <p15:clr>
            <a:srgbClr val="F26B43"/>
          </p15:clr>
        </p15:guide>
        <p15:guide id="3" pos="7320">
          <p15:clr>
            <a:srgbClr val="F26B43"/>
          </p15:clr>
        </p15:guide>
        <p15:guide id="4" pos="3840">
          <p15:clr>
            <a:srgbClr val="F26B43"/>
          </p15:clr>
        </p15:guide>
        <p15:guide id="0" orient="horz" pos="456" userDrawn="1">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6" cstate="print">
            <a:extLst>
              <a:ext uri="{28A0092B-C50C-407E-A947-70E740481C1C}">
                <a14:useLocalDpi xmlns:a14="http://schemas.microsoft.com/office/drawing/2010/main" val="0"/>
              </a:ext>
            </a:extLst>
          </a:blip>
          <a:srcRect l="28889" r="18"/>
          <a:stretch/>
        </p:blipFill>
        <p:spPr>
          <a:xfrm>
            <a:off x="0" y="0"/>
            <a:ext cx="12188952" cy="6858000"/>
          </a:xfrm>
          <a:prstGeom prst="rect">
            <a:avLst/>
          </a:prstGeom>
        </p:spPr>
      </p:pic>
      <p:sp>
        <p:nvSpPr>
          <p:cNvPr id="9" name="Rectangle 8"/>
          <p:cNvSpPr/>
          <p:nvPr userDrawn="1"/>
        </p:nvSpPr>
        <p:spPr>
          <a:xfrm>
            <a:off x="3048" y="0"/>
            <a:ext cx="12188952"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0" rIns="91410" bIns="45710" rtlCol="0" anchor="ctr"/>
          <a:lstStyle/>
          <a:p>
            <a:pPr algn="ctr"/>
            <a:endParaRPr lang="en-US">
              <a:solidFill>
                <a:prstClr val="white"/>
              </a:solidFill>
            </a:endParaRPr>
          </a:p>
        </p:txBody>
      </p:sp>
      <p:sp>
        <p:nvSpPr>
          <p:cNvPr id="2" name="Title Placeholder 1"/>
          <p:cNvSpPr>
            <a:spLocks noGrp="1"/>
          </p:cNvSpPr>
          <p:nvPr>
            <p:ph type="title"/>
          </p:nvPr>
        </p:nvSpPr>
        <p:spPr>
          <a:xfrm>
            <a:off x="533403" y="9"/>
            <a:ext cx="9883140" cy="952499"/>
          </a:xfrm>
          <a:prstGeom prst="rect">
            <a:avLst/>
          </a:prstGeom>
        </p:spPr>
        <p:txBody>
          <a:bodyPr vert="horz" lIns="91410" tIns="45710" rIns="9141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33400" y="1463049"/>
            <a:ext cx="11094720" cy="4713923"/>
          </a:xfrm>
          <a:prstGeom prst="rect">
            <a:avLst/>
          </a:prstGeom>
        </p:spPr>
        <p:txBody>
          <a:bodyPr vert="horz" lIns="0" tIns="45710" rIns="9141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9034272" y="6606619"/>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3238501788"/>
      </p:ext>
    </p:extLst>
  </p:cSld>
  <p:clrMap bg1="lt1" tx1="dk1" bg2="lt2" tx2="dk2" accent1="accent1" accent2="accent2" accent3="accent3" accent4="accent4" accent5="accent5" accent6="accent6" hlink="hlink" folHlink="folHlink"/>
  <p:sldLayoutIdLst>
    <p:sldLayoutId id="2147484653" r:id="rId1"/>
    <p:sldLayoutId id="2147484654" r:id="rId2"/>
    <p:sldLayoutId id="2147484655" r:id="rId3"/>
    <p:sldLayoutId id="2147484657" r:id="rId4"/>
  </p:sldLayoutIdLst>
  <p:transition xmlns:p14="http://schemas.microsoft.com/office/powerpoint/2010/main" spd="slow">
    <p:fade/>
  </p:transition>
  <p:timing>
    <p:tnLst>
      <p:par>
        <p:cTn xmlns:p14="http://schemas.microsoft.com/office/powerpoint/2010/main" id="1" dur="indefinite" restart="never" nodeType="tmRoot"/>
      </p:par>
    </p:tnLst>
  </p:timing>
  <p:hf hdr="0" dt="0"/>
  <p:txStyles>
    <p:titleStyle>
      <a:lvl1pPr algn="l" defTabSz="914061" rtl="0" eaLnBrk="1" latinLnBrk="0" hangingPunct="1">
        <a:lnSpc>
          <a:spcPct val="85000"/>
        </a:lnSpc>
        <a:spcBef>
          <a:spcPct val="0"/>
        </a:spcBef>
        <a:buNone/>
        <a:defRPr sz="2800" kern="1200">
          <a:solidFill>
            <a:schemeClr val="tx1"/>
          </a:solidFill>
          <a:latin typeface="+mj-lt"/>
          <a:ea typeface="+mj-ea"/>
          <a:cs typeface="+mj-cs"/>
        </a:defRPr>
      </a:lvl1pPr>
    </p:titleStyle>
    <p:bodyStyle>
      <a:lvl1pPr marL="228516" indent="-228516" algn="l" defTabSz="914061" rtl="0" eaLnBrk="1" latinLnBrk="0" hangingPunct="1">
        <a:lnSpc>
          <a:spcPct val="90000"/>
        </a:lnSpc>
        <a:spcBef>
          <a:spcPts val="1600"/>
        </a:spcBef>
        <a:buClr>
          <a:schemeClr val="accent1">
            <a:lumMod val="60000"/>
            <a:lumOff val="40000"/>
          </a:schemeClr>
        </a:buClr>
        <a:buSzPct val="100000"/>
        <a:buFont typeface="Webdings" panose="05030102010509060703" pitchFamily="18" charset="2"/>
        <a:buChar char=""/>
        <a:defRPr sz="2400" kern="1200">
          <a:solidFill>
            <a:schemeClr val="tx1"/>
          </a:solidFill>
          <a:latin typeface="+mn-lt"/>
          <a:ea typeface="+mn-ea"/>
          <a:cs typeface="+mn-cs"/>
        </a:defRPr>
      </a:lvl1pPr>
      <a:lvl2pPr marL="685550" indent="-228516" algn="l" defTabSz="914061" rtl="0" eaLnBrk="1" latinLnBrk="0" hangingPunct="1">
        <a:lnSpc>
          <a:spcPct val="90000"/>
        </a:lnSpc>
        <a:spcBef>
          <a:spcPts val="1000"/>
        </a:spcBef>
        <a:buClr>
          <a:schemeClr val="accent1">
            <a:lumMod val="60000"/>
            <a:lumOff val="40000"/>
          </a:schemeClr>
        </a:buClr>
        <a:buFont typeface="Wingdings" panose="05000000000000000000" pitchFamily="2" charset="2"/>
        <a:buChar char="§"/>
        <a:defRPr sz="2000" kern="1200">
          <a:solidFill>
            <a:schemeClr val="tx1"/>
          </a:solidFill>
          <a:latin typeface="+mn-lt"/>
          <a:ea typeface="+mn-ea"/>
          <a:cs typeface="+mn-cs"/>
        </a:defRPr>
      </a:lvl2pPr>
      <a:lvl3pPr marL="1142574" indent="-228516" algn="l" defTabSz="914061"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3pPr>
      <a:lvl4pPr marL="1599600" indent="-228516" algn="l" defTabSz="914061"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4pPr>
      <a:lvl5pPr marL="2056631" indent="-228516" algn="l" defTabSz="914061"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5pPr>
      <a:lvl6pPr marL="2513658"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690"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718"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750"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061" rtl="0" eaLnBrk="1" latinLnBrk="0" hangingPunct="1">
        <a:defRPr sz="1900" kern="1200">
          <a:solidFill>
            <a:schemeClr val="tx1"/>
          </a:solidFill>
          <a:latin typeface="+mn-lt"/>
          <a:ea typeface="+mn-ea"/>
          <a:cs typeface="+mn-cs"/>
        </a:defRPr>
      </a:lvl1pPr>
      <a:lvl2pPr marL="457027" algn="l" defTabSz="914061" rtl="0" eaLnBrk="1" latinLnBrk="0" hangingPunct="1">
        <a:defRPr sz="1900" kern="1200">
          <a:solidFill>
            <a:schemeClr val="tx1"/>
          </a:solidFill>
          <a:latin typeface="+mn-lt"/>
          <a:ea typeface="+mn-ea"/>
          <a:cs typeface="+mn-cs"/>
        </a:defRPr>
      </a:lvl2pPr>
      <a:lvl3pPr marL="914061" algn="l" defTabSz="914061" rtl="0" eaLnBrk="1" latinLnBrk="0" hangingPunct="1">
        <a:defRPr sz="1900" kern="1200">
          <a:solidFill>
            <a:schemeClr val="tx1"/>
          </a:solidFill>
          <a:latin typeface="+mn-lt"/>
          <a:ea typeface="+mn-ea"/>
          <a:cs typeface="+mn-cs"/>
        </a:defRPr>
      </a:lvl3pPr>
      <a:lvl4pPr marL="1371090" algn="l" defTabSz="914061" rtl="0" eaLnBrk="1" latinLnBrk="0" hangingPunct="1">
        <a:defRPr sz="1900" kern="1200">
          <a:solidFill>
            <a:schemeClr val="tx1"/>
          </a:solidFill>
          <a:latin typeface="+mn-lt"/>
          <a:ea typeface="+mn-ea"/>
          <a:cs typeface="+mn-cs"/>
        </a:defRPr>
      </a:lvl4pPr>
      <a:lvl5pPr marL="1828122" algn="l" defTabSz="914061" rtl="0" eaLnBrk="1" latinLnBrk="0" hangingPunct="1">
        <a:defRPr sz="1900" kern="1200">
          <a:solidFill>
            <a:schemeClr val="tx1"/>
          </a:solidFill>
          <a:latin typeface="+mn-lt"/>
          <a:ea typeface="+mn-ea"/>
          <a:cs typeface="+mn-cs"/>
        </a:defRPr>
      </a:lvl5pPr>
      <a:lvl6pPr marL="2285150" algn="l" defTabSz="914061" rtl="0" eaLnBrk="1" latinLnBrk="0" hangingPunct="1">
        <a:defRPr sz="1900" kern="1200">
          <a:solidFill>
            <a:schemeClr val="tx1"/>
          </a:solidFill>
          <a:latin typeface="+mn-lt"/>
          <a:ea typeface="+mn-ea"/>
          <a:cs typeface="+mn-cs"/>
        </a:defRPr>
      </a:lvl6pPr>
      <a:lvl7pPr marL="2742170" algn="l" defTabSz="914061" rtl="0" eaLnBrk="1" latinLnBrk="0" hangingPunct="1">
        <a:defRPr sz="1900" kern="1200">
          <a:solidFill>
            <a:schemeClr val="tx1"/>
          </a:solidFill>
          <a:latin typeface="+mn-lt"/>
          <a:ea typeface="+mn-ea"/>
          <a:cs typeface="+mn-cs"/>
        </a:defRPr>
      </a:lvl7pPr>
      <a:lvl8pPr marL="3199200" algn="l" defTabSz="914061" rtl="0" eaLnBrk="1" latinLnBrk="0" hangingPunct="1">
        <a:defRPr sz="1900" kern="1200">
          <a:solidFill>
            <a:schemeClr val="tx1"/>
          </a:solidFill>
          <a:latin typeface="+mn-lt"/>
          <a:ea typeface="+mn-ea"/>
          <a:cs typeface="+mn-cs"/>
        </a:defRPr>
      </a:lvl8pPr>
      <a:lvl9pPr marL="3656227" algn="l" defTabSz="914061" rtl="0" eaLnBrk="1" latinLnBrk="0" hangingPunct="1">
        <a:defRPr sz="19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p15:clr>
            <a:srgbClr val="F26B43"/>
          </p15:clr>
        </p15:guide>
        <p15:guide id="2" pos="336">
          <p15:clr>
            <a:srgbClr val="F26B43"/>
          </p15:clr>
        </p15:guide>
        <p15:guide id="3" pos="7320">
          <p15:clr>
            <a:srgbClr val="F26B43"/>
          </p15:clr>
        </p15:guide>
        <p15:guide id="4" pos="3840">
          <p15:clr>
            <a:srgbClr val="F26B43"/>
          </p15:clr>
        </p15:guide>
        <p15:guide id="0" orient="horz" pos="45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6287" y="432215"/>
            <a:ext cx="11451815" cy="838200"/>
          </a:xfrm>
          <a:prstGeom prst="rect">
            <a:avLst/>
          </a:prstGeom>
        </p:spPr>
        <p:txBody>
          <a:bodyPr vert="horz" lIns="82267" tIns="45710" rIns="82267" bIns="45710"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306286" y="1339750"/>
            <a:ext cx="11401921" cy="4965699"/>
          </a:xfrm>
          <a:prstGeom prst="rect">
            <a:avLst/>
          </a:prstGeom>
        </p:spPr>
        <p:txBody>
          <a:bodyPr vert="horz" lIns="91410" tIns="45710" rIns="91410" bIns="45710"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335178" y="6570863"/>
            <a:ext cx="4560687" cy="190644"/>
          </a:xfrm>
          <a:prstGeom prst="rect">
            <a:avLst/>
          </a:prstGeom>
          <a:noFill/>
          <a:ln w="9525">
            <a:noFill/>
            <a:miter lim="800000"/>
            <a:headEnd/>
            <a:tailEnd/>
          </a:ln>
          <a:effectLst/>
        </p:spPr>
        <p:txBody>
          <a:bodyPr wrap="square" lIns="82095" tIns="41050" rIns="82095" bIns="41050" anchor="b" anchorCtr="0">
            <a:spAutoFit/>
          </a:bodyPr>
          <a:lstStyle/>
          <a:p>
            <a:pPr defTabSz="814088"/>
            <a:r>
              <a:rPr lang="en-US" sz="700" dirty="0" smtClean="0">
                <a:solidFill>
                  <a:srgbClr val="C0C0C0"/>
                </a:solidFill>
              </a:rPr>
              <a:t>© 2010 Cisco and/or its affiliates. All rights reserved.</a:t>
            </a:r>
            <a:endParaRPr lang="en-US" sz="700" dirty="0">
              <a:solidFill>
                <a:srgbClr val="C0C0C0"/>
              </a:solidFill>
            </a:endParaRPr>
          </a:p>
        </p:txBody>
      </p:sp>
      <p:sp>
        <p:nvSpPr>
          <p:cNvPr id="11" name="Rectangle 5"/>
          <p:cNvSpPr>
            <a:spLocks noChangeArrowheads="1"/>
          </p:cNvSpPr>
          <p:nvPr/>
        </p:nvSpPr>
        <p:spPr bwMode="ltGray">
          <a:xfrm>
            <a:off x="10548608" y="6569127"/>
            <a:ext cx="885597" cy="190644"/>
          </a:xfrm>
          <a:prstGeom prst="rect">
            <a:avLst/>
          </a:prstGeom>
          <a:noFill/>
          <a:ln w="9525">
            <a:noFill/>
            <a:miter lim="800000"/>
            <a:headEnd/>
            <a:tailEnd/>
          </a:ln>
          <a:effectLst/>
        </p:spPr>
        <p:txBody>
          <a:bodyPr wrap="none" lIns="82095" tIns="41050" rIns="82095" bIns="41050" anchor="b">
            <a:spAutoFit/>
          </a:bodyPr>
          <a:lstStyle/>
          <a:p>
            <a:pPr algn="r" defTabSz="814088"/>
            <a:r>
              <a:rPr lang="en-US" sz="700" dirty="0">
                <a:solidFill>
                  <a:srgbClr val="C0C0C0"/>
                </a:solidFill>
              </a:rPr>
              <a:t>Cisco Confidential</a:t>
            </a:r>
          </a:p>
        </p:txBody>
      </p:sp>
      <p:sp>
        <p:nvSpPr>
          <p:cNvPr id="9" name="Rectangle 7"/>
          <p:cNvSpPr>
            <a:spLocks noChangeArrowheads="1"/>
          </p:cNvSpPr>
          <p:nvPr/>
        </p:nvSpPr>
        <p:spPr bwMode="ltGray">
          <a:xfrm>
            <a:off x="11590759" y="6565023"/>
            <a:ext cx="276456" cy="190644"/>
          </a:xfrm>
          <a:prstGeom prst="rect">
            <a:avLst/>
          </a:prstGeom>
          <a:noFill/>
          <a:ln w="9525" algn="ctr">
            <a:noFill/>
            <a:miter lim="800000"/>
            <a:headEnd/>
            <a:tailEnd/>
          </a:ln>
          <a:effectLst/>
        </p:spPr>
        <p:txBody>
          <a:bodyPr wrap="none" lIns="82095" tIns="41050" rIns="82095" bIns="41050" anchor="b">
            <a:spAutoFit/>
          </a:bodyPr>
          <a:lstStyle/>
          <a:p>
            <a:pPr algn="r" defTabSz="814088"/>
            <a:fld id="{DFCF27A5-1A5B-48D3-A060-2758FFBB1ADD}" type="slidenum">
              <a:rPr lang="en-US" sz="700">
                <a:solidFill>
                  <a:srgbClr val="C0C0C0"/>
                </a:solidFill>
              </a:rPr>
              <a:pPr algn="r" defTabSz="814088"/>
              <a:t>‹#›</a:t>
            </a:fld>
            <a:endParaRPr lang="en-US" sz="700" dirty="0">
              <a:solidFill>
                <a:srgbClr val="C0C0C0"/>
              </a:solidFill>
            </a:endParaRPr>
          </a:p>
        </p:txBody>
      </p:sp>
      <p:pic>
        <p:nvPicPr>
          <p:cNvPr id="13" name="Picture 12" descr="bottom bar.jpg"/>
          <p:cNvPicPr>
            <a:picLocks noChangeAspect="1"/>
          </p:cNvPicPr>
          <p:nvPr/>
        </p:nvPicPr>
        <p:blipFill>
          <a:blip r:embed="rId3" cstate="print"/>
          <a:stretch>
            <a:fillRect/>
          </a:stretch>
        </p:blipFill>
        <p:spPr>
          <a:xfrm>
            <a:off x="444503" y="6378339"/>
            <a:ext cx="11303000" cy="162912"/>
          </a:xfrm>
          <a:prstGeom prst="rect">
            <a:avLst/>
          </a:prstGeom>
        </p:spPr>
      </p:pic>
    </p:spTree>
    <p:extLst>
      <p:ext uri="{BB962C8B-B14F-4D97-AF65-F5344CB8AC3E}">
        <p14:creationId xmlns:p14="http://schemas.microsoft.com/office/powerpoint/2010/main" val="4279812410"/>
      </p:ext>
    </p:extLst>
  </p:cSld>
  <p:clrMap bg1="lt1" tx1="dk1" bg2="lt2" tx2="dk2" accent1="accent1" accent2="accent2" accent3="accent3" accent4="accent4" accent5="accent5" accent6="accent6" hlink="hlink" folHlink="folHlink"/>
  <p:sldLayoutIdLst>
    <p:sldLayoutId id="2147484214" r:id="rId1"/>
  </p:sldLayoutIdLst>
  <p:transition xmlns:p14="http://schemas.microsoft.com/office/powerpoint/2010/main">
    <p:wipe dir="r"/>
  </p:transition>
  <p:timing>
    <p:tnLst>
      <p:par>
        <p:cTn xmlns:p14="http://schemas.microsoft.com/office/powerpoint/2010/main" id="1" dur="indefinite" restart="never" nodeType="tmRoot"/>
      </p:par>
    </p:tnLst>
  </p:timing>
  <p:txStyles>
    <p:titleStyle>
      <a:lvl1pPr algn="l" defTabSz="914061"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p:titleStyle>
    <p:bodyStyle>
      <a:lvl1pPr marL="228516" indent="-228516" algn="l" defTabSz="914061"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mj-lt"/>
          <a:ea typeface="+mn-ea"/>
          <a:cs typeface="+mn-cs"/>
        </a:defRPr>
      </a:lvl1pPr>
      <a:lvl2pPr marL="406251" indent="0" algn="l" defTabSz="914061" rtl="0" eaLnBrk="1" latinLnBrk="0" hangingPunct="1">
        <a:lnSpc>
          <a:spcPct val="95000"/>
        </a:lnSpc>
        <a:spcBef>
          <a:spcPts val="840"/>
        </a:spcBef>
        <a:buClr>
          <a:schemeClr val="tx2"/>
        </a:buClr>
        <a:buFontTx/>
        <a:buNone/>
        <a:defRPr lang="en-US" sz="1900" kern="1200" dirty="0" smtClean="0">
          <a:solidFill>
            <a:srgbClr val="546568"/>
          </a:solidFill>
          <a:latin typeface="+mj-lt"/>
          <a:ea typeface="+mn-ea"/>
          <a:cs typeface="+mn-cs"/>
        </a:defRPr>
      </a:lvl2pPr>
      <a:lvl3pPr marL="571290" indent="-1588" algn="l" defTabSz="914061"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717" indent="0" algn="l" defTabSz="914061" rtl="0" eaLnBrk="1" latinLnBrk="0" hangingPunct="1">
        <a:lnSpc>
          <a:spcPct val="95000"/>
        </a:lnSpc>
        <a:spcBef>
          <a:spcPts val="840"/>
        </a:spcBef>
        <a:buFont typeface="Arial" pitchFamily="34" charset="0"/>
        <a:buNone/>
        <a:defRPr lang="en-US" sz="1500" kern="1200" dirty="0" smtClean="0">
          <a:solidFill>
            <a:srgbClr val="546568"/>
          </a:solidFill>
          <a:latin typeface="+mj-lt"/>
          <a:ea typeface="+mn-ea"/>
          <a:cs typeface="+mn-cs"/>
        </a:defRPr>
      </a:lvl4pPr>
      <a:lvl5pPr marL="801388" indent="0" algn="l" defTabSz="914061" rtl="0" eaLnBrk="1" latinLnBrk="0" hangingPunct="1">
        <a:lnSpc>
          <a:spcPct val="95000"/>
        </a:lnSpc>
        <a:spcBef>
          <a:spcPts val="840"/>
        </a:spcBef>
        <a:buFont typeface="Arial" pitchFamily="34" charset="0"/>
        <a:buNone/>
        <a:defRPr lang="en-US" sz="1500" kern="1200" dirty="0">
          <a:solidFill>
            <a:srgbClr val="546568"/>
          </a:solidFill>
          <a:latin typeface="+mj-lt"/>
          <a:ea typeface="+mn-ea"/>
          <a:cs typeface="+mn-cs"/>
        </a:defRPr>
      </a:lvl5pPr>
      <a:lvl6pPr marL="2513658" indent="-228516" algn="l" defTabSz="91406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690" indent="-228516" algn="l" defTabSz="91406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718" indent="-228516" algn="l" defTabSz="91406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750" indent="-228516" algn="l" defTabSz="91406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61" rtl="0" eaLnBrk="1" latinLnBrk="0" hangingPunct="1">
        <a:defRPr sz="1900" kern="1200">
          <a:solidFill>
            <a:schemeClr val="tx1"/>
          </a:solidFill>
          <a:latin typeface="+mn-lt"/>
          <a:ea typeface="+mn-ea"/>
          <a:cs typeface="+mn-cs"/>
        </a:defRPr>
      </a:lvl1pPr>
      <a:lvl2pPr marL="457027" algn="l" defTabSz="914061" rtl="0" eaLnBrk="1" latinLnBrk="0" hangingPunct="1">
        <a:defRPr sz="1900" kern="1200">
          <a:solidFill>
            <a:schemeClr val="tx1"/>
          </a:solidFill>
          <a:latin typeface="+mn-lt"/>
          <a:ea typeface="+mn-ea"/>
          <a:cs typeface="+mn-cs"/>
        </a:defRPr>
      </a:lvl2pPr>
      <a:lvl3pPr marL="914061" algn="l" defTabSz="914061" rtl="0" eaLnBrk="1" latinLnBrk="0" hangingPunct="1">
        <a:defRPr sz="1900" kern="1200">
          <a:solidFill>
            <a:schemeClr val="tx1"/>
          </a:solidFill>
          <a:latin typeface="+mn-lt"/>
          <a:ea typeface="+mn-ea"/>
          <a:cs typeface="+mn-cs"/>
        </a:defRPr>
      </a:lvl3pPr>
      <a:lvl4pPr marL="1371090" algn="l" defTabSz="914061" rtl="0" eaLnBrk="1" latinLnBrk="0" hangingPunct="1">
        <a:defRPr sz="1900" kern="1200">
          <a:solidFill>
            <a:schemeClr val="tx1"/>
          </a:solidFill>
          <a:latin typeface="+mn-lt"/>
          <a:ea typeface="+mn-ea"/>
          <a:cs typeface="+mn-cs"/>
        </a:defRPr>
      </a:lvl4pPr>
      <a:lvl5pPr marL="1828122" algn="l" defTabSz="914061" rtl="0" eaLnBrk="1" latinLnBrk="0" hangingPunct="1">
        <a:defRPr sz="1900" kern="1200">
          <a:solidFill>
            <a:schemeClr val="tx1"/>
          </a:solidFill>
          <a:latin typeface="+mn-lt"/>
          <a:ea typeface="+mn-ea"/>
          <a:cs typeface="+mn-cs"/>
        </a:defRPr>
      </a:lvl5pPr>
      <a:lvl6pPr marL="2285150" algn="l" defTabSz="914061" rtl="0" eaLnBrk="1" latinLnBrk="0" hangingPunct="1">
        <a:defRPr sz="1900" kern="1200">
          <a:solidFill>
            <a:schemeClr val="tx1"/>
          </a:solidFill>
          <a:latin typeface="+mn-lt"/>
          <a:ea typeface="+mn-ea"/>
          <a:cs typeface="+mn-cs"/>
        </a:defRPr>
      </a:lvl6pPr>
      <a:lvl7pPr marL="2742170" algn="l" defTabSz="914061" rtl="0" eaLnBrk="1" latinLnBrk="0" hangingPunct="1">
        <a:defRPr sz="1900" kern="1200">
          <a:solidFill>
            <a:schemeClr val="tx1"/>
          </a:solidFill>
          <a:latin typeface="+mn-lt"/>
          <a:ea typeface="+mn-ea"/>
          <a:cs typeface="+mn-cs"/>
        </a:defRPr>
      </a:lvl7pPr>
      <a:lvl8pPr marL="3199200" algn="l" defTabSz="914061" rtl="0" eaLnBrk="1" latinLnBrk="0" hangingPunct="1">
        <a:defRPr sz="1900" kern="1200">
          <a:solidFill>
            <a:schemeClr val="tx1"/>
          </a:solidFill>
          <a:latin typeface="+mn-lt"/>
          <a:ea typeface="+mn-ea"/>
          <a:cs typeface="+mn-cs"/>
        </a:defRPr>
      </a:lvl8pPr>
      <a:lvl9pPr marL="3656227" algn="l" defTabSz="914061" rtl="0" eaLnBrk="1" latinLnBrk="0" hangingPunct="1">
        <a:defRPr sz="19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8" cstate="print">
            <a:extLst>
              <a:ext uri="{28A0092B-C50C-407E-A947-70E740481C1C}">
                <a14:useLocalDpi xmlns:a14="http://schemas.microsoft.com/office/drawing/2010/main" val="0"/>
              </a:ext>
            </a:extLst>
          </a:blip>
          <a:srcRect l="28889" r="18"/>
          <a:stretch/>
        </p:blipFill>
        <p:spPr>
          <a:xfrm>
            <a:off x="0" y="0"/>
            <a:ext cx="12188952" cy="6858000"/>
          </a:xfrm>
          <a:prstGeom prst="rect">
            <a:avLst/>
          </a:prstGeom>
        </p:spPr>
      </p:pic>
      <p:sp>
        <p:nvSpPr>
          <p:cNvPr id="9" name="Rectangle 8"/>
          <p:cNvSpPr/>
          <p:nvPr userDrawn="1"/>
        </p:nvSpPr>
        <p:spPr>
          <a:xfrm>
            <a:off x="3048" y="0"/>
            <a:ext cx="12188952"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defTabSz="914286"/>
            <a:endParaRPr lang="en-US" sz="1900" dirty="0">
              <a:solidFill>
                <a:prstClr val="white"/>
              </a:solidFill>
            </a:endParaRPr>
          </a:p>
        </p:txBody>
      </p:sp>
      <p:sp>
        <p:nvSpPr>
          <p:cNvPr id="2" name="Title Placeholder 1"/>
          <p:cNvSpPr>
            <a:spLocks noGrp="1"/>
          </p:cNvSpPr>
          <p:nvPr>
            <p:ph type="title"/>
          </p:nvPr>
        </p:nvSpPr>
        <p:spPr>
          <a:xfrm>
            <a:off x="533403" y="1"/>
            <a:ext cx="9883140" cy="952499"/>
          </a:xfrm>
          <a:prstGeom prst="rect">
            <a:avLst/>
          </a:prstGeom>
        </p:spPr>
        <p:txBody>
          <a:bodyPr vert="horz" lIns="91430" tIns="45718" rIns="91430"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33400" y="1463041"/>
            <a:ext cx="11094720" cy="4713923"/>
          </a:xfrm>
          <a:prstGeom prst="rect">
            <a:avLst/>
          </a:prstGeom>
        </p:spPr>
        <p:txBody>
          <a:bodyPr vert="horz" lIns="0" tIns="45718" rIns="91430"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9034272" y="6606619"/>
            <a:ext cx="2286000" cy="228600"/>
          </a:xfrm>
          <a:prstGeom prst="rect">
            <a:avLst/>
          </a:prstGeom>
        </p:spPr>
        <p:txBody>
          <a:bodyPr vert="horz" lIns="91430" tIns="45718" rIns="91430" bIns="45718" rtlCol="0" anchor="ctr"/>
          <a:lstStyle>
            <a:lvl1pPr marL="0" marR="0" indent="0" algn="r" defTabSz="914286"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1282437123"/>
      </p:ext>
    </p:extLst>
  </p:cSld>
  <p:clrMap bg1="lt1" tx1="dk1" bg2="lt2" tx2="dk2" accent1="accent1" accent2="accent2" accent3="accent3" accent4="accent4" accent5="accent5" accent6="accent6" hlink="hlink" folHlink="folHlink"/>
  <p:sldLayoutIdLst>
    <p:sldLayoutId id="2147484664" r:id="rId1"/>
    <p:sldLayoutId id="2147484665" r:id="rId2"/>
    <p:sldLayoutId id="2147484666" r:id="rId3"/>
    <p:sldLayoutId id="2147484668" r:id="rId4"/>
    <p:sldLayoutId id="2147484671" r:id="rId5"/>
    <p:sldLayoutId id="2147484673" r:id="rId6"/>
  </p:sldLayoutIdLst>
  <p:transition xmlns:p14="http://schemas.microsoft.com/office/powerpoint/2010/main" spd="slow">
    <p:fade/>
  </p:transition>
  <p:timing>
    <p:tnLst>
      <p:par>
        <p:cTn xmlns:p14="http://schemas.microsoft.com/office/powerpoint/2010/main" id="1" dur="indefinite" restart="never" nodeType="tmRoot"/>
      </p:par>
    </p:tnLst>
  </p:timing>
  <p:hf hdr="0" dt="0"/>
  <p:txStyles>
    <p:titleStyle>
      <a:lvl1pPr algn="l" defTabSz="914286" rtl="0" eaLnBrk="1" latinLnBrk="0" hangingPunct="1">
        <a:lnSpc>
          <a:spcPct val="85000"/>
        </a:lnSpc>
        <a:spcBef>
          <a:spcPct val="0"/>
        </a:spcBef>
        <a:buNone/>
        <a:defRPr sz="2800" kern="1200">
          <a:solidFill>
            <a:schemeClr val="tx1"/>
          </a:solidFill>
          <a:latin typeface="+mj-lt"/>
          <a:ea typeface="+mj-ea"/>
          <a:cs typeface="+mj-cs"/>
        </a:defRPr>
      </a:lvl1pPr>
    </p:titleStyle>
    <p:bodyStyle>
      <a:lvl1pPr marL="228573" indent="-228573" algn="l" defTabSz="914286" rtl="0" eaLnBrk="1" latinLnBrk="0" hangingPunct="1">
        <a:lnSpc>
          <a:spcPct val="90000"/>
        </a:lnSpc>
        <a:spcBef>
          <a:spcPts val="1600"/>
        </a:spcBef>
        <a:buClr>
          <a:schemeClr val="accent1">
            <a:lumMod val="60000"/>
            <a:lumOff val="40000"/>
          </a:schemeClr>
        </a:buClr>
        <a:buSzPct val="100000"/>
        <a:buFont typeface="Webdings" panose="05030102010509060703" pitchFamily="18" charset="2"/>
        <a:buChar char=""/>
        <a:defRPr sz="2400" kern="1200">
          <a:solidFill>
            <a:schemeClr val="tx1"/>
          </a:solidFill>
          <a:latin typeface="+mn-lt"/>
          <a:ea typeface="+mn-ea"/>
          <a:cs typeface="+mn-cs"/>
        </a:defRPr>
      </a:lvl1pPr>
      <a:lvl2pPr marL="685718" indent="-228573" algn="l" defTabSz="914286" rtl="0" eaLnBrk="1" latinLnBrk="0" hangingPunct="1">
        <a:lnSpc>
          <a:spcPct val="90000"/>
        </a:lnSpc>
        <a:spcBef>
          <a:spcPts val="1000"/>
        </a:spcBef>
        <a:buClr>
          <a:schemeClr val="accent1">
            <a:lumMod val="60000"/>
            <a:lumOff val="40000"/>
          </a:schemeClr>
        </a:buClr>
        <a:buFont typeface="Wingdings" panose="05000000000000000000" pitchFamily="2" charset="2"/>
        <a:buChar char="§"/>
        <a:defRPr sz="2000" kern="1200">
          <a:solidFill>
            <a:schemeClr val="tx1"/>
          </a:solidFill>
          <a:latin typeface="+mn-lt"/>
          <a:ea typeface="+mn-ea"/>
          <a:cs typeface="+mn-cs"/>
        </a:defRPr>
      </a:lvl2pPr>
      <a:lvl3pPr marL="1142858" indent="-228573" algn="l" defTabSz="914286"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3pPr>
      <a:lvl4pPr marL="1600000" indent="-228573" algn="l" defTabSz="914286"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4pPr>
      <a:lvl5pPr marL="2057143" indent="-228573" algn="l" defTabSz="914286"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5pPr>
      <a:lvl6pPr marL="2514286"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86" rtl="0" eaLnBrk="1" latinLnBrk="0" hangingPunct="1">
        <a:defRPr sz="1900" kern="1200">
          <a:solidFill>
            <a:schemeClr val="tx1"/>
          </a:solidFill>
          <a:latin typeface="+mn-lt"/>
          <a:ea typeface="+mn-ea"/>
          <a:cs typeface="+mn-cs"/>
        </a:defRPr>
      </a:lvl1pPr>
      <a:lvl2pPr marL="457143" algn="l" defTabSz="914286" rtl="0" eaLnBrk="1" latinLnBrk="0" hangingPunct="1">
        <a:defRPr sz="1900" kern="1200">
          <a:solidFill>
            <a:schemeClr val="tx1"/>
          </a:solidFill>
          <a:latin typeface="+mn-lt"/>
          <a:ea typeface="+mn-ea"/>
          <a:cs typeface="+mn-cs"/>
        </a:defRPr>
      </a:lvl2pPr>
      <a:lvl3pPr marL="914286" algn="l" defTabSz="914286" rtl="0" eaLnBrk="1" latinLnBrk="0" hangingPunct="1">
        <a:defRPr sz="1900" kern="1200">
          <a:solidFill>
            <a:schemeClr val="tx1"/>
          </a:solidFill>
          <a:latin typeface="+mn-lt"/>
          <a:ea typeface="+mn-ea"/>
          <a:cs typeface="+mn-cs"/>
        </a:defRPr>
      </a:lvl3pPr>
      <a:lvl4pPr marL="1371430" algn="l" defTabSz="914286" rtl="0" eaLnBrk="1" latinLnBrk="0" hangingPunct="1">
        <a:defRPr sz="1900" kern="1200">
          <a:solidFill>
            <a:schemeClr val="tx1"/>
          </a:solidFill>
          <a:latin typeface="+mn-lt"/>
          <a:ea typeface="+mn-ea"/>
          <a:cs typeface="+mn-cs"/>
        </a:defRPr>
      </a:lvl4pPr>
      <a:lvl5pPr marL="1828573" algn="l" defTabSz="914286" rtl="0" eaLnBrk="1" latinLnBrk="0" hangingPunct="1">
        <a:defRPr sz="1900" kern="1200">
          <a:solidFill>
            <a:schemeClr val="tx1"/>
          </a:solidFill>
          <a:latin typeface="+mn-lt"/>
          <a:ea typeface="+mn-ea"/>
          <a:cs typeface="+mn-cs"/>
        </a:defRPr>
      </a:lvl5pPr>
      <a:lvl6pPr marL="2285718" algn="l" defTabSz="914286" rtl="0" eaLnBrk="1" latinLnBrk="0" hangingPunct="1">
        <a:defRPr sz="1900" kern="1200">
          <a:solidFill>
            <a:schemeClr val="tx1"/>
          </a:solidFill>
          <a:latin typeface="+mn-lt"/>
          <a:ea typeface="+mn-ea"/>
          <a:cs typeface="+mn-cs"/>
        </a:defRPr>
      </a:lvl6pPr>
      <a:lvl7pPr marL="2742858" algn="l" defTabSz="914286" rtl="0" eaLnBrk="1" latinLnBrk="0" hangingPunct="1">
        <a:defRPr sz="1900" kern="1200">
          <a:solidFill>
            <a:schemeClr val="tx1"/>
          </a:solidFill>
          <a:latin typeface="+mn-lt"/>
          <a:ea typeface="+mn-ea"/>
          <a:cs typeface="+mn-cs"/>
        </a:defRPr>
      </a:lvl7pPr>
      <a:lvl8pPr marL="3200000" algn="l" defTabSz="914286" rtl="0" eaLnBrk="1" latinLnBrk="0" hangingPunct="1">
        <a:defRPr sz="1900" kern="1200">
          <a:solidFill>
            <a:schemeClr val="tx1"/>
          </a:solidFill>
          <a:latin typeface="+mn-lt"/>
          <a:ea typeface="+mn-ea"/>
          <a:cs typeface="+mn-cs"/>
        </a:defRPr>
      </a:lvl8pPr>
      <a:lvl9pPr marL="3657143" algn="l" defTabSz="914286" rtl="0" eaLnBrk="1" latinLnBrk="0" hangingPunct="1">
        <a:defRPr sz="19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p15:clr>
            <a:srgbClr val="F26B43"/>
          </p15:clr>
        </p15:guide>
        <p15:guide id="2" pos="336">
          <p15:clr>
            <a:srgbClr val="F26B43"/>
          </p15:clr>
        </p15:guide>
        <p15:guide id="3" pos="7320">
          <p15:clr>
            <a:srgbClr val="F26B43"/>
          </p15:clr>
        </p15:guide>
        <p15:guide id="4" pos="3840">
          <p15:clr>
            <a:srgbClr val="F26B43"/>
          </p15:clr>
        </p15:guide>
        <p15:guide id="0" orient="horz" pos="456" userDrawn="1">
          <p15:clr>
            <a:srgbClr val="F26B43"/>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14" cstate="print">
            <a:extLst>
              <a:ext uri="{28A0092B-C50C-407E-A947-70E740481C1C}">
                <a14:useLocalDpi xmlns:a14="http://schemas.microsoft.com/office/drawing/2010/main" val="0"/>
              </a:ext>
            </a:extLst>
          </a:blip>
          <a:srcRect l="28889" r="18"/>
          <a:stretch/>
        </p:blipFill>
        <p:spPr>
          <a:xfrm>
            <a:off x="0" y="0"/>
            <a:ext cx="12188952" cy="6858000"/>
          </a:xfrm>
          <a:prstGeom prst="rect">
            <a:avLst/>
          </a:prstGeom>
        </p:spPr>
      </p:pic>
      <p:sp>
        <p:nvSpPr>
          <p:cNvPr id="9" name="Rectangle 8"/>
          <p:cNvSpPr/>
          <p:nvPr userDrawn="1"/>
        </p:nvSpPr>
        <p:spPr>
          <a:xfrm>
            <a:off x="3048" y="0"/>
            <a:ext cx="12188952"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0" rIns="91410" bIns="45710" rtlCol="0" anchor="ctr"/>
          <a:lstStyle/>
          <a:p>
            <a:pPr algn="ctr"/>
            <a:endParaRPr lang="en-US">
              <a:solidFill>
                <a:prstClr val="white"/>
              </a:solidFill>
            </a:endParaRPr>
          </a:p>
        </p:txBody>
      </p:sp>
      <p:sp>
        <p:nvSpPr>
          <p:cNvPr id="2" name="Title Placeholder 1"/>
          <p:cNvSpPr>
            <a:spLocks noGrp="1"/>
          </p:cNvSpPr>
          <p:nvPr>
            <p:ph type="title"/>
          </p:nvPr>
        </p:nvSpPr>
        <p:spPr>
          <a:xfrm>
            <a:off x="533403" y="9"/>
            <a:ext cx="9883140" cy="952499"/>
          </a:xfrm>
          <a:prstGeom prst="rect">
            <a:avLst/>
          </a:prstGeom>
        </p:spPr>
        <p:txBody>
          <a:bodyPr vert="horz" lIns="91410" tIns="45710" rIns="9141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33400" y="1463049"/>
            <a:ext cx="11094720" cy="4713923"/>
          </a:xfrm>
          <a:prstGeom prst="rect">
            <a:avLst/>
          </a:prstGeom>
        </p:spPr>
        <p:txBody>
          <a:bodyPr vert="horz" lIns="0" tIns="45710" rIns="9141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9034272" y="6606619"/>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3405582286"/>
      </p:ext>
    </p:extLst>
  </p:cSld>
  <p:clrMap bg1="lt1" tx1="dk1" bg2="lt2" tx2="dk2" accent1="accent1" accent2="accent2" accent3="accent3" accent4="accent4" accent5="accent5" accent6="accent6" hlink="hlink" folHlink="folHlink"/>
  <p:sldLayoutIdLst>
    <p:sldLayoutId id="2147484678" r:id="rId1"/>
    <p:sldLayoutId id="2147484679" r:id="rId2"/>
    <p:sldLayoutId id="2147484680" r:id="rId3"/>
    <p:sldLayoutId id="2147484682" r:id="rId4"/>
    <p:sldLayoutId id="2147484686" r:id="rId5"/>
    <p:sldLayoutId id="2147484769" r:id="rId6"/>
    <p:sldLayoutId id="2147484773" r:id="rId7"/>
    <p:sldLayoutId id="2147484776" r:id="rId8"/>
    <p:sldLayoutId id="2147484948" r:id="rId9"/>
    <p:sldLayoutId id="2147484949" r:id="rId10"/>
    <p:sldLayoutId id="2147484950" r:id="rId11"/>
    <p:sldLayoutId id="2147484951" r:id="rId12"/>
  </p:sldLayoutIdLst>
  <p:transition xmlns:p14="http://schemas.microsoft.com/office/powerpoint/2010/main" spd="slow">
    <p:fade/>
  </p:transition>
  <p:timing>
    <p:tnLst>
      <p:par>
        <p:cTn xmlns:p14="http://schemas.microsoft.com/office/powerpoint/2010/main" id="1" dur="indefinite" restart="never" nodeType="tmRoot"/>
      </p:par>
    </p:tnLst>
  </p:timing>
  <p:hf hdr="0" dt="0"/>
  <p:txStyles>
    <p:titleStyle>
      <a:lvl1pPr algn="l" defTabSz="914061" rtl="0" eaLnBrk="1" latinLnBrk="0" hangingPunct="1">
        <a:lnSpc>
          <a:spcPct val="85000"/>
        </a:lnSpc>
        <a:spcBef>
          <a:spcPct val="0"/>
        </a:spcBef>
        <a:buNone/>
        <a:defRPr sz="2800" kern="1200">
          <a:solidFill>
            <a:schemeClr val="tx1"/>
          </a:solidFill>
          <a:latin typeface="+mj-lt"/>
          <a:ea typeface="+mj-ea"/>
          <a:cs typeface="+mj-cs"/>
        </a:defRPr>
      </a:lvl1pPr>
    </p:titleStyle>
    <p:bodyStyle>
      <a:lvl1pPr marL="228516" indent="-228516" algn="l" defTabSz="914061" rtl="0" eaLnBrk="1" latinLnBrk="0" hangingPunct="1">
        <a:lnSpc>
          <a:spcPct val="90000"/>
        </a:lnSpc>
        <a:spcBef>
          <a:spcPts val="1600"/>
        </a:spcBef>
        <a:buClr>
          <a:schemeClr val="accent1">
            <a:lumMod val="60000"/>
            <a:lumOff val="40000"/>
          </a:schemeClr>
        </a:buClr>
        <a:buSzPct val="100000"/>
        <a:buFont typeface="Webdings" panose="05030102010509060703" pitchFamily="18" charset="2"/>
        <a:buChar char=""/>
        <a:defRPr sz="2400" kern="1200">
          <a:solidFill>
            <a:schemeClr val="tx1"/>
          </a:solidFill>
          <a:latin typeface="+mn-lt"/>
          <a:ea typeface="+mn-ea"/>
          <a:cs typeface="+mn-cs"/>
        </a:defRPr>
      </a:lvl1pPr>
      <a:lvl2pPr marL="685550" indent="-228516" algn="l" defTabSz="914061" rtl="0" eaLnBrk="1" latinLnBrk="0" hangingPunct="1">
        <a:lnSpc>
          <a:spcPct val="90000"/>
        </a:lnSpc>
        <a:spcBef>
          <a:spcPts val="1000"/>
        </a:spcBef>
        <a:buClr>
          <a:schemeClr val="accent1">
            <a:lumMod val="60000"/>
            <a:lumOff val="40000"/>
          </a:schemeClr>
        </a:buClr>
        <a:buFont typeface="Wingdings" panose="05000000000000000000" pitchFamily="2" charset="2"/>
        <a:buChar char="§"/>
        <a:defRPr sz="2000" kern="1200">
          <a:solidFill>
            <a:schemeClr val="tx1"/>
          </a:solidFill>
          <a:latin typeface="+mn-lt"/>
          <a:ea typeface="+mn-ea"/>
          <a:cs typeface="+mn-cs"/>
        </a:defRPr>
      </a:lvl2pPr>
      <a:lvl3pPr marL="1142574" indent="-228516" algn="l" defTabSz="914061"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3pPr>
      <a:lvl4pPr marL="1599600" indent="-228516" algn="l" defTabSz="914061"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4pPr>
      <a:lvl5pPr marL="2056631" indent="-228516" algn="l" defTabSz="914061"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5pPr>
      <a:lvl6pPr marL="2513658"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690"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718"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750"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061" rtl="0" eaLnBrk="1" latinLnBrk="0" hangingPunct="1">
        <a:defRPr sz="1900" kern="1200">
          <a:solidFill>
            <a:schemeClr val="tx1"/>
          </a:solidFill>
          <a:latin typeface="+mn-lt"/>
          <a:ea typeface="+mn-ea"/>
          <a:cs typeface="+mn-cs"/>
        </a:defRPr>
      </a:lvl1pPr>
      <a:lvl2pPr marL="457027" algn="l" defTabSz="914061" rtl="0" eaLnBrk="1" latinLnBrk="0" hangingPunct="1">
        <a:defRPr sz="1900" kern="1200">
          <a:solidFill>
            <a:schemeClr val="tx1"/>
          </a:solidFill>
          <a:latin typeface="+mn-lt"/>
          <a:ea typeface="+mn-ea"/>
          <a:cs typeface="+mn-cs"/>
        </a:defRPr>
      </a:lvl2pPr>
      <a:lvl3pPr marL="914061" algn="l" defTabSz="914061" rtl="0" eaLnBrk="1" latinLnBrk="0" hangingPunct="1">
        <a:defRPr sz="1900" kern="1200">
          <a:solidFill>
            <a:schemeClr val="tx1"/>
          </a:solidFill>
          <a:latin typeface="+mn-lt"/>
          <a:ea typeface="+mn-ea"/>
          <a:cs typeface="+mn-cs"/>
        </a:defRPr>
      </a:lvl3pPr>
      <a:lvl4pPr marL="1371090" algn="l" defTabSz="914061" rtl="0" eaLnBrk="1" latinLnBrk="0" hangingPunct="1">
        <a:defRPr sz="1900" kern="1200">
          <a:solidFill>
            <a:schemeClr val="tx1"/>
          </a:solidFill>
          <a:latin typeface="+mn-lt"/>
          <a:ea typeface="+mn-ea"/>
          <a:cs typeface="+mn-cs"/>
        </a:defRPr>
      </a:lvl4pPr>
      <a:lvl5pPr marL="1828122" algn="l" defTabSz="914061" rtl="0" eaLnBrk="1" latinLnBrk="0" hangingPunct="1">
        <a:defRPr sz="1900" kern="1200">
          <a:solidFill>
            <a:schemeClr val="tx1"/>
          </a:solidFill>
          <a:latin typeface="+mn-lt"/>
          <a:ea typeface="+mn-ea"/>
          <a:cs typeface="+mn-cs"/>
        </a:defRPr>
      </a:lvl5pPr>
      <a:lvl6pPr marL="2285150" algn="l" defTabSz="914061" rtl="0" eaLnBrk="1" latinLnBrk="0" hangingPunct="1">
        <a:defRPr sz="1900" kern="1200">
          <a:solidFill>
            <a:schemeClr val="tx1"/>
          </a:solidFill>
          <a:latin typeface="+mn-lt"/>
          <a:ea typeface="+mn-ea"/>
          <a:cs typeface="+mn-cs"/>
        </a:defRPr>
      </a:lvl6pPr>
      <a:lvl7pPr marL="2742170" algn="l" defTabSz="914061" rtl="0" eaLnBrk="1" latinLnBrk="0" hangingPunct="1">
        <a:defRPr sz="1900" kern="1200">
          <a:solidFill>
            <a:schemeClr val="tx1"/>
          </a:solidFill>
          <a:latin typeface="+mn-lt"/>
          <a:ea typeface="+mn-ea"/>
          <a:cs typeface="+mn-cs"/>
        </a:defRPr>
      </a:lvl7pPr>
      <a:lvl8pPr marL="3199200" algn="l" defTabSz="914061" rtl="0" eaLnBrk="1" latinLnBrk="0" hangingPunct="1">
        <a:defRPr sz="1900" kern="1200">
          <a:solidFill>
            <a:schemeClr val="tx1"/>
          </a:solidFill>
          <a:latin typeface="+mn-lt"/>
          <a:ea typeface="+mn-ea"/>
          <a:cs typeface="+mn-cs"/>
        </a:defRPr>
      </a:lvl8pPr>
      <a:lvl9pPr marL="3656227" algn="l" defTabSz="914061"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336">
          <p15:clr>
            <a:srgbClr val="F26B43"/>
          </p15:clr>
        </p15:guide>
        <p15:guide id="3" pos="7320">
          <p15:clr>
            <a:srgbClr val="F26B43"/>
          </p15:clr>
        </p15:guide>
        <p15:guide id="4" pos="3840">
          <p15:clr>
            <a:srgbClr val="F26B43"/>
          </p15:clr>
        </p15:guide>
        <p15:guide id="0" orient="horz" pos="456" userDrawn="1">
          <p15:clr>
            <a:srgbClr val="F26B43"/>
          </p15:clr>
        </p15:guide>
      </p15:sldGuideLst>
    </p:ext>
  </p:extLst>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8" cstate="print">
            <a:extLst>
              <a:ext uri="{28A0092B-C50C-407E-A947-70E740481C1C}">
                <a14:useLocalDpi xmlns:a14="http://schemas.microsoft.com/office/drawing/2010/main" val="0"/>
              </a:ext>
            </a:extLst>
          </a:blip>
          <a:srcRect l="28889" r="18"/>
          <a:stretch/>
        </p:blipFill>
        <p:spPr>
          <a:xfrm>
            <a:off x="0" y="0"/>
            <a:ext cx="12188952" cy="6858000"/>
          </a:xfrm>
          <a:prstGeom prst="rect">
            <a:avLst/>
          </a:prstGeom>
        </p:spPr>
      </p:pic>
      <p:sp>
        <p:nvSpPr>
          <p:cNvPr id="9" name="Rectangle 8"/>
          <p:cNvSpPr/>
          <p:nvPr userDrawn="1"/>
        </p:nvSpPr>
        <p:spPr>
          <a:xfrm>
            <a:off x="3048" y="0"/>
            <a:ext cx="12188952"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defTabSz="914286"/>
            <a:endParaRPr lang="en-US" sz="1900" dirty="0">
              <a:solidFill>
                <a:prstClr val="white"/>
              </a:solidFill>
            </a:endParaRPr>
          </a:p>
        </p:txBody>
      </p:sp>
      <p:sp>
        <p:nvSpPr>
          <p:cNvPr id="2" name="Title Placeholder 1"/>
          <p:cNvSpPr>
            <a:spLocks noGrp="1"/>
          </p:cNvSpPr>
          <p:nvPr>
            <p:ph type="title"/>
          </p:nvPr>
        </p:nvSpPr>
        <p:spPr>
          <a:xfrm>
            <a:off x="533403" y="1"/>
            <a:ext cx="9883140" cy="952499"/>
          </a:xfrm>
          <a:prstGeom prst="rect">
            <a:avLst/>
          </a:prstGeom>
        </p:spPr>
        <p:txBody>
          <a:bodyPr vert="horz" lIns="91430" tIns="45718" rIns="91430"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33400" y="1463041"/>
            <a:ext cx="11094720" cy="4713923"/>
          </a:xfrm>
          <a:prstGeom prst="rect">
            <a:avLst/>
          </a:prstGeom>
        </p:spPr>
        <p:txBody>
          <a:bodyPr vert="horz" lIns="0" tIns="45718" rIns="91430"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9034272" y="6606619"/>
            <a:ext cx="2286000" cy="228600"/>
          </a:xfrm>
          <a:prstGeom prst="rect">
            <a:avLst/>
          </a:prstGeom>
        </p:spPr>
        <p:txBody>
          <a:bodyPr vert="horz" lIns="91430" tIns="45718" rIns="91430" bIns="45718" rtlCol="0" anchor="ctr"/>
          <a:lstStyle>
            <a:lvl1pPr marL="0" marR="0" indent="0" algn="r" defTabSz="914286"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3019673701"/>
      </p:ext>
    </p:extLst>
  </p:cSld>
  <p:clrMap bg1="lt1" tx1="dk1" bg2="lt2" tx2="dk2" accent1="accent1" accent2="accent2" accent3="accent3" accent4="accent4" accent5="accent5" accent6="accent6" hlink="hlink" folHlink="folHlink"/>
  <p:sldLayoutIdLst>
    <p:sldLayoutId id="2147484691" r:id="rId1"/>
    <p:sldLayoutId id="2147484692" r:id="rId2"/>
    <p:sldLayoutId id="2147484693" r:id="rId3"/>
    <p:sldLayoutId id="2147484695" r:id="rId4"/>
    <p:sldLayoutId id="2147484698" r:id="rId5"/>
    <p:sldLayoutId id="2147484699" r:id="rId6"/>
  </p:sldLayoutIdLst>
  <p:transition xmlns:p14="http://schemas.microsoft.com/office/powerpoint/2010/main" spd="slow">
    <p:fade/>
  </p:transition>
  <p:timing>
    <p:tnLst>
      <p:par>
        <p:cTn xmlns:p14="http://schemas.microsoft.com/office/powerpoint/2010/main" id="1" dur="indefinite" restart="never" nodeType="tmRoot"/>
      </p:par>
    </p:tnLst>
  </p:timing>
  <p:hf hdr="0" dt="0"/>
  <p:txStyles>
    <p:titleStyle>
      <a:lvl1pPr algn="l" defTabSz="914286" rtl="0" eaLnBrk="1" latinLnBrk="0" hangingPunct="1">
        <a:lnSpc>
          <a:spcPct val="85000"/>
        </a:lnSpc>
        <a:spcBef>
          <a:spcPct val="0"/>
        </a:spcBef>
        <a:buNone/>
        <a:defRPr sz="2800" kern="1200">
          <a:solidFill>
            <a:schemeClr val="tx1"/>
          </a:solidFill>
          <a:latin typeface="+mj-lt"/>
          <a:ea typeface="+mj-ea"/>
          <a:cs typeface="+mj-cs"/>
        </a:defRPr>
      </a:lvl1pPr>
    </p:titleStyle>
    <p:bodyStyle>
      <a:lvl1pPr marL="228573" indent="-228573" algn="l" defTabSz="914286" rtl="0" eaLnBrk="1" latinLnBrk="0" hangingPunct="1">
        <a:lnSpc>
          <a:spcPct val="90000"/>
        </a:lnSpc>
        <a:spcBef>
          <a:spcPts val="1600"/>
        </a:spcBef>
        <a:buClr>
          <a:schemeClr val="accent1">
            <a:lumMod val="60000"/>
            <a:lumOff val="40000"/>
          </a:schemeClr>
        </a:buClr>
        <a:buSzPct val="100000"/>
        <a:buFont typeface="Webdings" panose="05030102010509060703" pitchFamily="18" charset="2"/>
        <a:buChar char=""/>
        <a:defRPr sz="2400" kern="1200">
          <a:solidFill>
            <a:schemeClr val="tx1"/>
          </a:solidFill>
          <a:latin typeface="+mn-lt"/>
          <a:ea typeface="+mn-ea"/>
          <a:cs typeface="+mn-cs"/>
        </a:defRPr>
      </a:lvl1pPr>
      <a:lvl2pPr marL="685718" indent="-228573" algn="l" defTabSz="914286" rtl="0" eaLnBrk="1" latinLnBrk="0" hangingPunct="1">
        <a:lnSpc>
          <a:spcPct val="90000"/>
        </a:lnSpc>
        <a:spcBef>
          <a:spcPts val="1000"/>
        </a:spcBef>
        <a:buClr>
          <a:schemeClr val="accent1">
            <a:lumMod val="60000"/>
            <a:lumOff val="40000"/>
          </a:schemeClr>
        </a:buClr>
        <a:buFont typeface="Wingdings" panose="05000000000000000000" pitchFamily="2" charset="2"/>
        <a:buChar char="§"/>
        <a:defRPr sz="2000" kern="1200">
          <a:solidFill>
            <a:schemeClr val="tx1"/>
          </a:solidFill>
          <a:latin typeface="+mn-lt"/>
          <a:ea typeface="+mn-ea"/>
          <a:cs typeface="+mn-cs"/>
        </a:defRPr>
      </a:lvl2pPr>
      <a:lvl3pPr marL="1142858" indent="-228573" algn="l" defTabSz="914286"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3pPr>
      <a:lvl4pPr marL="1600000" indent="-228573" algn="l" defTabSz="914286"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4pPr>
      <a:lvl5pPr marL="2057143" indent="-228573" algn="l" defTabSz="914286"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5pPr>
      <a:lvl6pPr marL="2514286"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86" rtl="0" eaLnBrk="1" latinLnBrk="0" hangingPunct="1">
        <a:defRPr sz="1900" kern="1200">
          <a:solidFill>
            <a:schemeClr val="tx1"/>
          </a:solidFill>
          <a:latin typeface="+mn-lt"/>
          <a:ea typeface="+mn-ea"/>
          <a:cs typeface="+mn-cs"/>
        </a:defRPr>
      </a:lvl1pPr>
      <a:lvl2pPr marL="457143" algn="l" defTabSz="914286" rtl="0" eaLnBrk="1" latinLnBrk="0" hangingPunct="1">
        <a:defRPr sz="1900" kern="1200">
          <a:solidFill>
            <a:schemeClr val="tx1"/>
          </a:solidFill>
          <a:latin typeface="+mn-lt"/>
          <a:ea typeface="+mn-ea"/>
          <a:cs typeface="+mn-cs"/>
        </a:defRPr>
      </a:lvl2pPr>
      <a:lvl3pPr marL="914286" algn="l" defTabSz="914286" rtl="0" eaLnBrk="1" latinLnBrk="0" hangingPunct="1">
        <a:defRPr sz="1900" kern="1200">
          <a:solidFill>
            <a:schemeClr val="tx1"/>
          </a:solidFill>
          <a:latin typeface="+mn-lt"/>
          <a:ea typeface="+mn-ea"/>
          <a:cs typeface="+mn-cs"/>
        </a:defRPr>
      </a:lvl3pPr>
      <a:lvl4pPr marL="1371430" algn="l" defTabSz="914286" rtl="0" eaLnBrk="1" latinLnBrk="0" hangingPunct="1">
        <a:defRPr sz="1900" kern="1200">
          <a:solidFill>
            <a:schemeClr val="tx1"/>
          </a:solidFill>
          <a:latin typeface="+mn-lt"/>
          <a:ea typeface="+mn-ea"/>
          <a:cs typeface="+mn-cs"/>
        </a:defRPr>
      </a:lvl4pPr>
      <a:lvl5pPr marL="1828573" algn="l" defTabSz="914286" rtl="0" eaLnBrk="1" latinLnBrk="0" hangingPunct="1">
        <a:defRPr sz="1900" kern="1200">
          <a:solidFill>
            <a:schemeClr val="tx1"/>
          </a:solidFill>
          <a:latin typeface="+mn-lt"/>
          <a:ea typeface="+mn-ea"/>
          <a:cs typeface="+mn-cs"/>
        </a:defRPr>
      </a:lvl5pPr>
      <a:lvl6pPr marL="2285718" algn="l" defTabSz="914286" rtl="0" eaLnBrk="1" latinLnBrk="0" hangingPunct="1">
        <a:defRPr sz="1900" kern="1200">
          <a:solidFill>
            <a:schemeClr val="tx1"/>
          </a:solidFill>
          <a:latin typeface="+mn-lt"/>
          <a:ea typeface="+mn-ea"/>
          <a:cs typeface="+mn-cs"/>
        </a:defRPr>
      </a:lvl6pPr>
      <a:lvl7pPr marL="2742858" algn="l" defTabSz="914286" rtl="0" eaLnBrk="1" latinLnBrk="0" hangingPunct="1">
        <a:defRPr sz="1900" kern="1200">
          <a:solidFill>
            <a:schemeClr val="tx1"/>
          </a:solidFill>
          <a:latin typeface="+mn-lt"/>
          <a:ea typeface="+mn-ea"/>
          <a:cs typeface="+mn-cs"/>
        </a:defRPr>
      </a:lvl7pPr>
      <a:lvl8pPr marL="3200000" algn="l" defTabSz="914286" rtl="0" eaLnBrk="1" latinLnBrk="0" hangingPunct="1">
        <a:defRPr sz="1900" kern="1200">
          <a:solidFill>
            <a:schemeClr val="tx1"/>
          </a:solidFill>
          <a:latin typeface="+mn-lt"/>
          <a:ea typeface="+mn-ea"/>
          <a:cs typeface="+mn-cs"/>
        </a:defRPr>
      </a:lvl8pPr>
      <a:lvl9pPr marL="3657143" algn="l" defTabSz="914286"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336">
          <p15:clr>
            <a:srgbClr val="F26B43"/>
          </p15:clr>
        </p15:guide>
        <p15:guide id="3" pos="7320">
          <p15:clr>
            <a:srgbClr val="F26B43"/>
          </p15:clr>
        </p15:guide>
        <p15:guide id="4" pos="3840">
          <p15:clr>
            <a:srgbClr val="F26B43"/>
          </p15:clr>
        </p15:guide>
        <p15:guide id="0" orient="horz" pos="456" userDrawn="1">
          <p15:clr>
            <a:srgbClr val="F26B43"/>
          </p15:clr>
        </p15:guide>
      </p15:sldGuideLst>
    </p:ext>
  </p:extLst>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8" cstate="print">
            <a:extLst>
              <a:ext uri="{28A0092B-C50C-407E-A947-70E740481C1C}">
                <a14:useLocalDpi xmlns:a14="http://schemas.microsoft.com/office/drawing/2010/main" val="0"/>
              </a:ext>
            </a:extLst>
          </a:blip>
          <a:srcRect l="28889" r="18"/>
          <a:stretch/>
        </p:blipFill>
        <p:spPr>
          <a:xfrm>
            <a:off x="0" y="0"/>
            <a:ext cx="12188952" cy="6858000"/>
          </a:xfrm>
          <a:prstGeom prst="rect">
            <a:avLst/>
          </a:prstGeom>
        </p:spPr>
      </p:pic>
      <p:sp>
        <p:nvSpPr>
          <p:cNvPr id="9" name="Rectangle 8"/>
          <p:cNvSpPr/>
          <p:nvPr userDrawn="1"/>
        </p:nvSpPr>
        <p:spPr>
          <a:xfrm>
            <a:off x="3048" y="0"/>
            <a:ext cx="12188952"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0" rIns="91412" bIns="45710" rtlCol="0" anchor="ctr"/>
          <a:lstStyle/>
          <a:p>
            <a:pPr algn="ctr" defTabSz="914082"/>
            <a:endParaRPr lang="en-US">
              <a:solidFill>
                <a:prstClr val="white"/>
              </a:solidFill>
            </a:endParaRPr>
          </a:p>
        </p:txBody>
      </p:sp>
      <p:sp>
        <p:nvSpPr>
          <p:cNvPr id="2" name="Title Placeholder 1"/>
          <p:cNvSpPr>
            <a:spLocks noGrp="1"/>
          </p:cNvSpPr>
          <p:nvPr>
            <p:ph type="title"/>
          </p:nvPr>
        </p:nvSpPr>
        <p:spPr>
          <a:xfrm>
            <a:off x="533403" y="9"/>
            <a:ext cx="9883140" cy="952499"/>
          </a:xfrm>
          <a:prstGeom prst="rect">
            <a:avLst/>
          </a:prstGeom>
        </p:spPr>
        <p:txBody>
          <a:bodyPr vert="horz" lIns="91412" tIns="45710" rIns="91412"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33400" y="1463049"/>
            <a:ext cx="11094720" cy="4713923"/>
          </a:xfrm>
          <a:prstGeom prst="rect">
            <a:avLst/>
          </a:prstGeom>
        </p:spPr>
        <p:txBody>
          <a:bodyPr vert="horz" lIns="0" tIns="45710" rIns="91412"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9034272" y="6606619"/>
            <a:ext cx="2286000" cy="228600"/>
          </a:xfrm>
          <a:prstGeom prst="rect">
            <a:avLst/>
          </a:prstGeom>
        </p:spPr>
        <p:txBody>
          <a:bodyPr vert="horz" lIns="91412" tIns="45710" rIns="91412" bIns="45710" rtlCol="0" anchor="ctr"/>
          <a:lstStyle>
            <a:lvl1pPr marL="0" marR="0" indent="0" algn="r" defTabSz="914082"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2848805097"/>
      </p:ext>
    </p:extLst>
  </p:cSld>
  <p:clrMap bg1="lt1" tx1="dk1" bg2="lt2" tx2="dk2" accent1="accent1" accent2="accent2" accent3="accent3" accent4="accent4" accent5="accent5" accent6="accent6" hlink="hlink" folHlink="folHlink"/>
  <p:sldLayoutIdLst>
    <p:sldLayoutId id="2147484704" r:id="rId1"/>
    <p:sldLayoutId id="2147484705" r:id="rId2"/>
    <p:sldLayoutId id="2147484706" r:id="rId3"/>
    <p:sldLayoutId id="2147484707" r:id="rId4"/>
    <p:sldLayoutId id="2147484708" r:id="rId5"/>
    <p:sldLayoutId id="2147484716" r:id="rId6"/>
  </p:sldLayoutIdLst>
  <p:transition xmlns:p14="http://schemas.microsoft.com/office/powerpoint/2010/main" spd="slow">
    <p:fade/>
  </p:transition>
  <p:timing>
    <p:tnLst>
      <p:par>
        <p:cTn xmlns:p14="http://schemas.microsoft.com/office/powerpoint/2010/main" id="1" dur="indefinite" restart="never" nodeType="tmRoot"/>
      </p:par>
    </p:tnLst>
  </p:timing>
  <p:hf hdr="0" dt="0"/>
  <p:txStyles>
    <p:titleStyle>
      <a:lvl1pPr algn="l" defTabSz="914082" rtl="0" eaLnBrk="1" latinLnBrk="0" hangingPunct="1">
        <a:lnSpc>
          <a:spcPct val="85000"/>
        </a:lnSpc>
        <a:spcBef>
          <a:spcPct val="0"/>
        </a:spcBef>
        <a:buNone/>
        <a:defRPr sz="2800" kern="1200">
          <a:solidFill>
            <a:schemeClr val="tx1"/>
          </a:solidFill>
          <a:latin typeface="+mj-lt"/>
          <a:ea typeface="+mj-ea"/>
          <a:cs typeface="+mj-cs"/>
        </a:defRPr>
      </a:lvl1pPr>
    </p:titleStyle>
    <p:bodyStyle>
      <a:lvl1pPr marL="228521" indent="-228521" algn="l" defTabSz="914082" rtl="0" eaLnBrk="1" latinLnBrk="0" hangingPunct="1">
        <a:lnSpc>
          <a:spcPct val="90000"/>
        </a:lnSpc>
        <a:spcBef>
          <a:spcPts val="1600"/>
        </a:spcBef>
        <a:buClr>
          <a:schemeClr val="accent1">
            <a:lumMod val="60000"/>
            <a:lumOff val="40000"/>
          </a:schemeClr>
        </a:buClr>
        <a:buSzPct val="100000"/>
        <a:buFont typeface="Webdings" panose="05030102010509060703" pitchFamily="18" charset="2"/>
        <a:buChar char=""/>
        <a:defRPr sz="2400" kern="1200">
          <a:solidFill>
            <a:schemeClr val="tx1"/>
          </a:solidFill>
          <a:latin typeface="+mn-lt"/>
          <a:ea typeface="+mn-ea"/>
          <a:cs typeface="+mn-cs"/>
        </a:defRPr>
      </a:lvl1pPr>
      <a:lvl2pPr marL="685566" indent="-228521" algn="l" defTabSz="914082" rtl="0" eaLnBrk="1" latinLnBrk="0" hangingPunct="1">
        <a:lnSpc>
          <a:spcPct val="90000"/>
        </a:lnSpc>
        <a:spcBef>
          <a:spcPts val="1000"/>
        </a:spcBef>
        <a:buClr>
          <a:schemeClr val="accent1">
            <a:lumMod val="60000"/>
            <a:lumOff val="40000"/>
          </a:schemeClr>
        </a:buClr>
        <a:buFont typeface="Wingdings" panose="05000000000000000000" pitchFamily="2" charset="2"/>
        <a:buChar char="§"/>
        <a:defRPr sz="2000" kern="1200">
          <a:solidFill>
            <a:schemeClr val="tx1"/>
          </a:solidFill>
          <a:latin typeface="+mn-lt"/>
          <a:ea typeface="+mn-ea"/>
          <a:cs typeface="+mn-cs"/>
        </a:defRPr>
      </a:lvl2pPr>
      <a:lvl3pPr marL="1142602" indent="-228521" algn="l" defTabSz="914082"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3pPr>
      <a:lvl4pPr marL="1599640" indent="-228521" algn="l" defTabSz="914082"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4pPr>
      <a:lvl5pPr marL="2056683" indent="-228521" algn="l" defTabSz="914082"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5pPr>
      <a:lvl6pPr marL="2513720" indent="-228521" algn="l" defTabSz="91408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764" indent="-228521" algn="l" defTabSz="91408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804" indent="-228521" algn="l" defTabSz="91408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846" indent="-228521" algn="l" defTabSz="91408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082" rtl="0" eaLnBrk="1" latinLnBrk="0" hangingPunct="1">
        <a:defRPr sz="1900" kern="1200">
          <a:solidFill>
            <a:schemeClr val="tx1"/>
          </a:solidFill>
          <a:latin typeface="+mn-lt"/>
          <a:ea typeface="+mn-ea"/>
          <a:cs typeface="+mn-cs"/>
        </a:defRPr>
      </a:lvl1pPr>
      <a:lvl2pPr marL="457035" algn="l" defTabSz="914082" rtl="0" eaLnBrk="1" latinLnBrk="0" hangingPunct="1">
        <a:defRPr sz="1900" kern="1200">
          <a:solidFill>
            <a:schemeClr val="tx1"/>
          </a:solidFill>
          <a:latin typeface="+mn-lt"/>
          <a:ea typeface="+mn-ea"/>
          <a:cs typeface="+mn-cs"/>
        </a:defRPr>
      </a:lvl2pPr>
      <a:lvl3pPr marL="914082" algn="l" defTabSz="914082" rtl="0" eaLnBrk="1" latinLnBrk="0" hangingPunct="1">
        <a:defRPr sz="1900" kern="1200">
          <a:solidFill>
            <a:schemeClr val="tx1"/>
          </a:solidFill>
          <a:latin typeface="+mn-lt"/>
          <a:ea typeface="+mn-ea"/>
          <a:cs typeface="+mn-cs"/>
        </a:defRPr>
      </a:lvl3pPr>
      <a:lvl4pPr marL="1371124" algn="l" defTabSz="914082" rtl="0" eaLnBrk="1" latinLnBrk="0" hangingPunct="1">
        <a:defRPr sz="1900" kern="1200">
          <a:solidFill>
            <a:schemeClr val="tx1"/>
          </a:solidFill>
          <a:latin typeface="+mn-lt"/>
          <a:ea typeface="+mn-ea"/>
          <a:cs typeface="+mn-cs"/>
        </a:defRPr>
      </a:lvl4pPr>
      <a:lvl5pPr marL="1828168" algn="l" defTabSz="914082" rtl="0" eaLnBrk="1" latinLnBrk="0" hangingPunct="1">
        <a:defRPr sz="1900" kern="1200">
          <a:solidFill>
            <a:schemeClr val="tx1"/>
          </a:solidFill>
          <a:latin typeface="+mn-lt"/>
          <a:ea typeface="+mn-ea"/>
          <a:cs typeface="+mn-cs"/>
        </a:defRPr>
      </a:lvl5pPr>
      <a:lvl6pPr marL="2285206" algn="l" defTabSz="914082" rtl="0" eaLnBrk="1" latinLnBrk="0" hangingPunct="1">
        <a:defRPr sz="1900" kern="1200">
          <a:solidFill>
            <a:schemeClr val="tx1"/>
          </a:solidFill>
          <a:latin typeface="+mn-lt"/>
          <a:ea typeface="+mn-ea"/>
          <a:cs typeface="+mn-cs"/>
        </a:defRPr>
      </a:lvl6pPr>
      <a:lvl7pPr marL="2742241" algn="l" defTabSz="914082" rtl="0" eaLnBrk="1" latinLnBrk="0" hangingPunct="1">
        <a:defRPr sz="1900" kern="1200">
          <a:solidFill>
            <a:schemeClr val="tx1"/>
          </a:solidFill>
          <a:latin typeface="+mn-lt"/>
          <a:ea typeface="+mn-ea"/>
          <a:cs typeface="+mn-cs"/>
        </a:defRPr>
      </a:lvl7pPr>
      <a:lvl8pPr marL="3199280" algn="l" defTabSz="914082" rtl="0" eaLnBrk="1" latinLnBrk="0" hangingPunct="1">
        <a:defRPr sz="1900" kern="1200">
          <a:solidFill>
            <a:schemeClr val="tx1"/>
          </a:solidFill>
          <a:latin typeface="+mn-lt"/>
          <a:ea typeface="+mn-ea"/>
          <a:cs typeface="+mn-cs"/>
        </a:defRPr>
      </a:lvl8pPr>
      <a:lvl9pPr marL="3656319" algn="l" defTabSz="914082"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336">
          <p15:clr>
            <a:srgbClr val="F26B43"/>
          </p15:clr>
        </p15:guide>
        <p15:guide id="3" pos="7320">
          <p15:clr>
            <a:srgbClr val="F26B43"/>
          </p15:clr>
        </p15:guide>
        <p15:guide id="4" pos="3840">
          <p15:clr>
            <a:srgbClr val="F26B43"/>
          </p15:clr>
        </p15:guide>
        <p15:guide id="0" orient="horz" pos="456" userDrawn="1">
          <p15:clr>
            <a:srgbClr val="F26B43"/>
          </p15:clr>
        </p15:guide>
      </p15:sldGuideLst>
    </p:ext>
  </p:extLst>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9" cstate="print">
            <a:extLs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9" name="Rectangle 8"/>
          <p:cNvSpPr/>
          <p:nvPr userDrawn="1"/>
        </p:nvSpPr>
        <p:spPr>
          <a:xfrm>
            <a:off x="3048" y="0"/>
            <a:ext cx="12188952"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defTabSz="914218"/>
            <a:endParaRPr lang="en-US">
              <a:solidFill>
                <a:prstClr val="white"/>
              </a:solidFill>
            </a:endParaRPr>
          </a:p>
        </p:txBody>
      </p:sp>
      <p:sp>
        <p:nvSpPr>
          <p:cNvPr id="2" name="Title Placeholder 1"/>
          <p:cNvSpPr>
            <a:spLocks noGrp="1"/>
          </p:cNvSpPr>
          <p:nvPr>
            <p:ph type="title"/>
          </p:nvPr>
        </p:nvSpPr>
        <p:spPr>
          <a:xfrm>
            <a:off x="533403" y="1"/>
            <a:ext cx="9883140" cy="952499"/>
          </a:xfrm>
          <a:prstGeom prst="rect">
            <a:avLst/>
          </a:prstGeom>
        </p:spPr>
        <p:txBody>
          <a:bodyPr vert="horz" lIns="91424" tIns="45718" rIns="91424"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33400" y="1463041"/>
            <a:ext cx="11094720" cy="4713923"/>
          </a:xfrm>
          <a:prstGeom prst="rect">
            <a:avLst/>
          </a:prstGeom>
        </p:spPr>
        <p:txBody>
          <a:bodyPr vert="horz" lIns="0" tIns="45718" rIns="91424"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9034272" y="6606619"/>
            <a:ext cx="2286000" cy="228600"/>
          </a:xfrm>
          <a:prstGeom prst="rect">
            <a:avLst/>
          </a:prstGeom>
        </p:spPr>
        <p:txBody>
          <a:bodyPr vert="horz" lIns="91424" tIns="45718" rIns="91424" bIns="45718" rtlCol="0" anchor="ctr"/>
          <a:lstStyle>
            <a:lvl1pPr marL="0" marR="0" indent="0" algn="r" defTabSz="914218"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343638604"/>
      </p:ext>
    </p:extLst>
  </p:cSld>
  <p:clrMap bg1="lt1" tx1="dk1" bg2="lt2" tx2="dk2" accent1="accent1" accent2="accent2" accent3="accent3" accent4="accent4" accent5="accent5" accent6="accent6" hlink="hlink" folHlink="folHlink"/>
  <p:sldLayoutIdLst>
    <p:sldLayoutId id="2147484722" r:id="rId1"/>
    <p:sldLayoutId id="2147484723" r:id="rId2"/>
    <p:sldLayoutId id="2147484724" r:id="rId3"/>
    <p:sldLayoutId id="2147484725" r:id="rId4"/>
    <p:sldLayoutId id="2147484726" r:id="rId5"/>
    <p:sldLayoutId id="2147484728" r:id="rId6"/>
    <p:sldLayoutId id="2147484730" r:id="rId7"/>
  </p:sldLayoutIdLst>
  <p:transition xmlns:p14="http://schemas.microsoft.com/office/powerpoint/2010/main" spd="slow">
    <p:fade/>
  </p:transition>
  <p:timing>
    <p:tnLst>
      <p:par>
        <p:cTn xmlns:p14="http://schemas.microsoft.com/office/powerpoint/2010/main" id="1" dur="indefinite" restart="never" nodeType="tmRoot"/>
      </p:par>
    </p:tnLst>
  </p:timing>
  <p:hf hdr="0" dt="0"/>
  <p:txStyles>
    <p:titleStyle>
      <a:lvl1pPr algn="l" defTabSz="914218" rtl="0" eaLnBrk="1" latinLnBrk="0" hangingPunct="1">
        <a:lnSpc>
          <a:spcPct val="85000"/>
        </a:lnSpc>
        <a:spcBef>
          <a:spcPct val="0"/>
        </a:spcBef>
        <a:buNone/>
        <a:defRPr sz="2800" kern="1200">
          <a:solidFill>
            <a:schemeClr val="tx1"/>
          </a:solidFill>
          <a:latin typeface="+mj-lt"/>
          <a:ea typeface="+mj-ea"/>
          <a:cs typeface="+mj-cs"/>
        </a:defRPr>
      </a:lvl1pPr>
    </p:titleStyle>
    <p:bodyStyle>
      <a:lvl1pPr marL="228557" indent="-228557" algn="l" defTabSz="914218" rtl="0" eaLnBrk="1" latinLnBrk="0" hangingPunct="1">
        <a:lnSpc>
          <a:spcPct val="90000"/>
        </a:lnSpc>
        <a:spcBef>
          <a:spcPts val="1600"/>
        </a:spcBef>
        <a:buClr>
          <a:schemeClr val="accent1">
            <a:lumMod val="60000"/>
            <a:lumOff val="40000"/>
          </a:schemeClr>
        </a:buClr>
        <a:buSzPct val="100000"/>
        <a:buFont typeface="Webdings" panose="05030102010509060703" pitchFamily="18" charset="2"/>
        <a:buChar char=""/>
        <a:defRPr sz="2400" kern="1200">
          <a:solidFill>
            <a:schemeClr val="tx1"/>
          </a:solidFill>
          <a:latin typeface="+mn-lt"/>
          <a:ea typeface="+mn-ea"/>
          <a:cs typeface="+mn-cs"/>
        </a:defRPr>
      </a:lvl1pPr>
      <a:lvl2pPr marL="685670" indent="-228557" algn="l" defTabSz="914218" rtl="0" eaLnBrk="1" latinLnBrk="0" hangingPunct="1">
        <a:lnSpc>
          <a:spcPct val="90000"/>
        </a:lnSpc>
        <a:spcBef>
          <a:spcPts val="1000"/>
        </a:spcBef>
        <a:buClr>
          <a:schemeClr val="accent1">
            <a:lumMod val="60000"/>
            <a:lumOff val="40000"/>
          </a:schemeClr>
        </a:buClr>
        <a:buFont typeface="Wingdings" panose="05000000000000000000" pitchFamily="2" charset="2"/>
        <a:buChar char="§"/>
        <a:defRPr sz="2000" kern="1200">
          <a:solidFill>
            <a:schemeClr val="tx1"/>
          </a:solidFill>
          <a:latin typeface="+mn-lt"/>
          <a:ea typeface="+mn-ea"/>
          <a:cs typeface="+mn-cs"/>
        </a:defRPr>
      </a:lvl2pPr>
      <a:lvl3pPr marL="1142774" indent="-228557" algn="l" defTabSz="914218"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3pPr>
      <a:lvl4pPr marL="1599880" indent="-228557" algn="l" defTabSz="914218"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4pPr>
      <a:lvl5pPr marL="2056987" indent="-228557" algn="l" defTabSz="914218"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5pPr>
      <a:lvl6pPr marL="2514098" indent="-228557" algn="l" defTabSz="91421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208" indent="-228557" algn="l" defTabSz="91421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317" indent="-228557" algn="l" defTabSz="91421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430" indent="-228557" algn="l" defTabSz="91421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18" rtl="0" eaLnBrk="1" latinLnBrk="0" hangingPunct="1">
        <a:defRPr sz="1900" kern="1200">
          <a:solidFill>
            <a:schemeClr val="tx1"/>
          </a:solidFill>
          <a:latin typeface="+mn-lt"/>
          <a:ea typeface="+mn-ea"/>
          <a:cs typeface="+mn-cs"/>
        </a:defRPr>
      </a:lvl1pPr>
      <a:lvl2pPr marL="457107" algn="l" defTabSz="914218" rtl="0" eaLnBrk="1" latinLnBrk="0" hangingPunct="1">
        <a:defRPr sz="1900" kern="1200">
          <a:solidFill>
            <a:schemeClr val="tx1"/>
          </a:solidFill>
          <a:latin typeface="+mn-lt"/>
          <a:ea typeface="+mn-ea"/>
          <a:cs typeface="+mn-cs"/>
        </a:defRPr>
      </a:lvl2pPr>
      <a:lvl3pPr marL="914218" algn="l" defTabSz="914218" rtl="0" eaLnBrk="1" latinLnBrk="0" hangingPunct="1">
        <a:defRPr sz="1900" kern="1200">
          <a:solidFill>
            <a:schemeClr val="tx1"/>
          </a:solidFill>
          <a:latin typeface="+mn-lt"/>
          <a:ea typeface="+mn-ea"/>
          <a:cs typeface="+mn-cs"/>
        </a:defRPr>
      </a:lvl3pPr>
      <a:lvl4pPr marL="1371328" algn="l" defTabSz="914218" rtl="0" eaLnBrk="1" latinLnBrk="0" hangingPunct="1">
        <a:defRPr sz="1900" kern="1200">
          <a:solidFill>
            <a:schemeClr val="tx1"/>
          </a:solidFill>
          <a:latin typeface="+mn-lt"/>
          <a:ea typeface="+mn-ea"/>
          <a:cs typeface="+mn-cs"/>
        </a:defRPr>
      </a:lvl4pPr>
      <a:lvl5pPr marL="1828437" algn="l" defTabSz="914218" rtl="0" eaLnBrk="1" latinLnBrk="0" hangingPunct="1">
        <a:defRPr sz="1900" kern="1200">
          <a:solidFill>
            <a:schemeClr val="tx1"/>
          </a:solidFill>
          <a:latin typeface="+mn-lt"/>
          <a:ea typeface="+mn-ea"/>
          <a:cs typeface="+mn-cs"/>
        </a:defRPr>
      </a:lvl5pPr>
      <a:lvl6pPr marL="2285550" algn="l" defTabSz="914218" rtl="0" eaLnBrk="1" latinLnBrk="0" hangingPunct="1">
        <a:defRPr sz="1900" kern="1200">
          <a:solidFill>
            <a:schemeClr val="tx1"/>
          </a:solidFill>
          <a:latin typeface="+mn-lt"/>
          <a:ea typeface="+mn-ea"/>
          <a:cs typeface="+mn-cs"/>
        </a:defRPr>
      </a:lvl6pPr>
      <a:lvl7pPr marL="2742654" algn="l" defTabSz="914218" rtl="0" eaLnBrk="1" latinLnBrk="0" hangingPunct="1">
        <a:defRPr sz="1900" kern="1200">
          <a:solidFill>
            <a:schemeClr val="tx1"/>
          </a:solidFill>
          <a:latin typeface="+mn-lt"/>
          <a:ea typeface="+mn-ea"/>
          <a:cs typeface="+mn-cs"/>
        </a:defRPr>
      </a:lvl7pPr>
      <a:lvl8pPr marL="3199760" algn="l" defTabSz="914218" rtl="0" eaLnBrk="1" latinLnBrk="0" hangingPunct="1">
        <a:defRPr sz="1900" kern="1200">
          <a:solidFill>
            <a:schemeClr val="tx1"/>
          </a:solidFill>
          <a:latin typeface="+mn-lt"/>
          <a:ea typeface="+mn-ea"/>
          <a:cs typeface="+mn-cs"/>
        </a:defRPr>
      </a:lvl8pPr>
      <a:lvl9pPr marL="3656867" algn="l" defTabSz="914218"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336">
          <p15:clr>
            <a:srgbClr val="F26B43"/>
          </p15:clr>
        </p15:guide>
        <p15:guide id="3" pos="7320">
          <p15:clr>
            <a:srgbClr val="F26B43"/>
          </p15:clr>
        </p15:guide>
        <p15:guide id="4" pos="3840">
          <p15:clr>
            <a:srgbClr val="F26B43"/>
          </p15:clr>
        </p15:guide>
        <p15:guide id="5" orient="horz" pos="456">
          <p15:clr>
            <a:srgbClr val="F26B43"/>
          </p15:clr>
        </p15:guide>
      </p15:sldGuideLst>
    </p:ext>
  </p:extLst>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7" cstate="print">
            <a:extLst>
              <a:ext uri="{28A0092B-C50C-407E-A947-70E740481C1C}">
                <a14:useLocalDpi xmlns:a14="http://schemas.microsoft.com/office/drawing/2010/main" val="0"/>
              </a:ext>
            </a:extLst>
          </a:blip>
          <a:srcRect l="28889" r="18"/>
          <a:stretch/>
        </p:blipFill>
        <p:spPr>
          <a:xfrm>
            <a:off x="0" y="0"/>
            <a:ext cx="12188952" cy="6858000"/>
          </a:xfrm>
          <a:prstGeom prst="rect">
            <a:avLst/>
          </a:prstGeom>
        </p:spPr>
      </p:pic>
      <p:sp>
        <p:nvSpPr>
          <p:cNvPr id="9" name="Rectangle 8"/>
          <p:cNvSpPr/>
          <p:nvPr userDrawn="1"/>
        </p:nvSpPr>
        <p:spPr>
          <a:xfrm>
            <a:off x="3048" y="0"/>
            <a:ext cx="12188952"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0" rIns="91410" bIns="45710" rtlCol="0" anchor="ctr"/>
          <a:lstStyle/>
          <a:p>
            <a:pPr algn="ctr"/>
            <a:endParaRPr lang="en-US">
              <a:solidFill>
                <a:prstClr val="white"/>
              </a:solidFill>
            </a:endParaRPr>
          </a:p>
        </p:txBody>
      </p:sp>
      <p:sp>
        <p:nvSpPr>
          <p:cNvPr id="2" name="Title Placeholder 1"/>
          <p:cNvSpPr>
            <a:spLocks noGrp="1"/>
          </p:cNvSpPr>
          <p:nvPr>
            <p:ph type="title"/>
          </p:nvPr>
        </p:nvSpPr>
        <p:spPr>
          <a:xfrm>
            <a:off x="533403" y="9"/>
            <a:ext cx="9883140" cy="952499"/>
          </a:xfrm>
          <a:prstGeom prst="rect">
            <a:avLst/>
          </a:prstGeom>
        </p:spPr>
        <p:txBody>
          <a:bodyPr vert="horz" lIns="91410" tIns="45710" rIns="9141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33400" y="1463049"/>
            <a:ext cx="11094720" cy="4713923"/>
          </a:xfrm>
          <a:prstGeom prst="rect">
            <a:avLst/>
          </a:prstGeom>
        </p:spPr>
        <p:txBody>
          <a:bodyPr vert="horz" lIns="0" tIns="45710" rIns="9141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9034272" y="6606619"/>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1824851315"/>
      </p:ext>
    </p:extLst>
  </p:cSld>
  <p:clrMap bg1="lt1" tx1="dk1" bg2="lt2" tx2="dk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Lst>
  <p:transition xmlns:p14="http://schemas.microsoft.com/office/powerpoint/2010/main" spd="slow">
    <p:fade/>
  </p:transition>
  <p:timing>
    <p:tnLst>
      <p:par>
        <p:cTn xmlns:p14="http://schemas.microsoft.com/office/powerpoint/2010/main" id="1" dur="indefinite" restart="never" nodeType="tmRoot"/>
      </p:par>
    </p:tnLst>
  </p:timing>
  <p:hf hdr="0" dt="0"/>
  <p:txStyles>
    <p:titleStyle>
      <a:lvl1pPr algn="l" defTabSz="914061" rtl="0" eaLnBrk="1" latinLnBrk="0" hangingPunct="1">
        <a:lnSpc>
          <a:spcPct val="85000"/>
        </a:lnSpc>
        <a:spcBef>
          <a:spcPct val="0"/>
        </a:spcBef>
        <a:buNone/>
        <a:defRPr sz="2800" kern="1200">
          <a:solidFill>
            <a:schemeClr val="tx1"/>
          </a:solidFill>
          <a:latin typeface="+mj-lt"/>
          <a:ea typeface="+mj-ea"/>
          <a:cs typeface="+mj-cs"/>
        </a:defRPr>
      </a:lvl1pPr>
    </p:titleStyle>
    <p:bodyStyle>
      <a:lvl1pPr marL="228516" indent="-228516" algn="l" defTabSz="914061" rtl="0" eaLnBrk="1" latinLnBrk="0" hangingPunct="1">
        <a:lnSpc>
          <a:spcPct val="90000"/>
        </a:lnSpc>
        <a:spcBef>
          <a:spcPts val="1600"/>
        </a:spcBef>
        <a:buClr>
          <a:schemeClr val="accent1">
            <a:lumMod val="60000"/>
            <a:lumOff val="40000"/>
          </a:schemeClr>
        </a:buClr>
        <a:buSzPct val="100000"/>
        <a:buFont typeface="Webdings" panose="05030102010509060703" pitchFamily="18" charset="2"/>
        <a:buChar char=""/>
        <a:defRPr sz="2400" kern="1200">
          <a:solidFill>
            <a:schemeClr val="tx1"/>
          </a:solidFill>
          <a:latin typeface="+mn-lt"/>
          <a:ea typeface="+mn-ea"/>
          <a:cs typeface="+mn-cs"/>
        </a:defRPr>
      </a:lvl1pPr>
      <a:lvl2pPr marL="685550" indent="-228516" algn="l" defTabSz="914061" rtl="0" eaLnBrk="1" latinLnBrk="0" hangingPunct="1">
        <a:lnSpc>
          <a:spcPct val="90000"/>
        </a:lnSpc>
        <a:spcBef>
          <a:spcPts val="1000"/>
        </a:spcBef>
        <a:buClr>
          <a:schemeClr val="accent1">
            <a:lumMod val="60000"/>
            <a:lumOff val="40000"/>
          </a:schemeClr>
        </a:buClr>
        <a:buFont typeface="Wingdings" panose="05000000000000000000" pitchFamily="2" charset="2"/>
        <a:buChar char="§"/>
        <a:defRPr sz="2000" kern="1200">
          <a:solidFill>
            <a:schemeClr val="tx1"/>
          </a:solidFill>
          <a:latin typeface="+mn-lt"/>
          <a:ea typeface="+mn-ea"/>
          <a:cs typeface="+mn-cs"/>
        </a:defRPr>
      </a:lvl2pPr>
      <a:lvl3pPr marL="1142574" indent="-228516" algn="l" defTabSz="914061"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3pPr>
      <a:lvl4pPr marL="1599600" indent="-228516" algn="l" defTabSz="914061"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4pPr>
      <a:lvl5pPr marL="2056631" indent="-228516" algn="l" defTabSz="914061"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5pPr>
      <a:lvl6pPr marL="2513658"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690"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718"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750"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061" rtl="0" eaLnBrk="1" latinLnBrk="0" hangingPunct="1">
        <a:defRPr sz="1900" kern="1200">
          <a:solidFill>
            <a:schemeClr val="tx1"/>
          </a:solidFill>
          <a:latin typeface="+mn-lt"/>
          <a:ea typeface="+mn-ea"/>
          <a:cs typeface="+mn-cs"/>
        </a:defRPr>
      </a:lvl1pPr>
      <a:lvl2pPr marL="457027" algn="l" defTabSz="914061" rtl="0" eaLnBrk="1" latinLnBrk="0" hangingPunct="1">
        <a:defRPr sz="1900" kern="1200">
          <a:solidFill>
            <a:schemeClr val="tx1"/>
          </a:solidFill>
          <a:latin typeface="+mn-lt"/>
          <a:ea typeface="+mn-ea"/>
          <a:cs typeface="+mn-cs"/>
        </a:defRPr>
      </a:lvl2pPr>
      <a:lvl3pPr marL="914061" algn="l" defTabSz="914061" rtl="0" eaLnBrk="1" latinLnBrk="0" hangingPunct="1">
        <a:defRPr sz="1900" kern="1200">
          <a:solidFill>
            <a:schemeClr val="tx1"/>
          </a:solidFill>
          <a:latin typeface="+mn-lt"/>
          <a:ea typeface="+mn-ea"/>
          <a:cs typeface="+mn-cs"/>
        </a:defRPr>
      </a:lvl3pPr>
      <a:lvl4pPr marL="1371090" algn="l" defTabSz="914061" rtl="0" eaLnBrk="1" latinLnBrk="0" hangingPunct="1">
        <a:defRPr sz="1900" kern="1200">
          <a:solidFill>
            <a:schemeClr val="tx1"/>
          </a:solidFill>
          <a:latin typeface="+mn-lt"/>
          <a:ea typeface="+mn-ea"/>
          <a:cs typeface="+mn-cs"/>
        </a:defRPr>
      </a:lvl4pPr>
      <a:lvl5pPr marL="1828122" algn="l" defTabSz="914061" rtl="0" eaLnBrk="1" latinLnBrk="0" hangingPunct="1">
        <a:defRPr sz="1900" kern="1200">
          <a:solidFill>
            <a:schemeClr val="tx1"/>
          </a:solidFill>
          <a:latin typeface="+mn-lt"/>
          <a:ea typeface="+mn-ea"/>
          <a:cs typeface="+mn-cs"/>
        </a:defRPr>
      </a:lvl5pPr>
      <a:lvl6pPr marL="2285150" algn="l" defTabSz="914061" rtl="0" eaLnBrk="1" latinLnBrk="0" hangingPunct="1">
        <a:defRPr sz="1900" kern="1200">
          <a:solidFill>
            <a:schemeClr val="tx1"/>
          </a:solidFill>
          <a:latin typeface="+mn-lt"/>
          <a:ea typeface="+mn-ea"/>
          <a:cs typeface="+mn-cs"/>
        </a:defRPr>
      </a:lvl6pPr>
      <a:lvl7pPr marL="2742170" algn="l" defTabSz="914061" rtl="0" eaLnBrk="1" latinLnBrk="0" hangingPunct="1">
        <a:defRPr sz="1900" kern="1200">
          <a:solidFill>
            <a:schemeClr val="tx1"/>
          </a:solidFill>
          <a:latin typeface="+mn-lt"/>
          <a:ea typeface="+mn-ea"/>
          <a:cs typeface="+mn-cs"/>
        </a:defRPr>
      </a:lvl7pPr>
      <a:lvl8pPr marL="3199200" algn="l" defTabSz="914061" rtl="0" eaLnBrk="1" latinLnBrk="0" hangingPunct="1">
        <a:defRPr sz="1900" kern="1200">
          <a:solidFill>
            <a:schemeClr val="tx1"/>
          </a:solidFill>
          <a:latin typeface="+mn-lt"/>
          <a:ea typeface="+mn-ea"/>
          <a:cs typeface="+mn-cs"/>
        </a:defRPr>
      </a:lvl8pPr>
      <a:lvl9pPr marL="3656227" algn="l" defTabSz="914061"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336">
          <p15:clr>
            <a:srgbClr val="F26B43"/>
          </p15:clr>
        </p15:guide>
        <p15:guide id="3" pos="7320">
          <p15:clr>
            <a:srgbClr val="F26B43"/>
          </p15:clr>
        </p15:guide>
        <p15:guide id="4" pos="3840">
          <p15:clr>
            <a:srgbClr val="F26B43"/>
          </p15:clr>
        </p15:guide>
        <p15:guide id="0" orient="horz" pos="456" userDrawn="1">
          <p15:clr>
            <a:srgbClr val="F26B43"/>
          </p15:clr>
        </p15:guide>
      </p15:sldGuideLst>
    </p:ext>
  </p:extLst>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l="28889" r="18"/>
          <a:stretch/>
        </p:blipFill>
        <p:spPr>
          <a:xfrm>
            <a:off x="0" y="0"/>
            <a:ext cx="12188952" cy="6858000"/>
          </a:xfrm>
          <a:prstGeom prst="rect">
            <a:avLst/>
          </a:prstGeom>
        </p:spPr>
      </p:pic>
      <p:sp>
        <p:nvSpPr>
          <p:cNvPr id="9" name="Rectangle 8"/>
          <p:cNvSpPr/>
          <p:nvPr/>
        </p:nvSpPr>
        <p:spPr>
          <a:xfrm>
            <a:off x="3048" y="0"/>
            <a:ext cx="12188952"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0" rIns="91410" bIns="45710" rtlCol="0" anchor="ctr"/>
          <a:lstStyle/>
          <a:p>
            <a:pPr algn="ctr"/>
            <a:endParaRPr lang="en-US">
              <a:solidFill>
                <a:prstClr val="white"/>
              </a:solidFill>
            </a:endParaRPr>
          </a:p>
        </p:txBody>
      </p:sp>
      <p:sp>
        <p:nvSpPr>
          <p:cNvPr id="2" name="Title Placeholder 1"/>
          <p:cNvSpPr>
            <a:spLocks noGrp="1"/>
          </p:cNvSpPr>
          <p:nvPr>
            <p:ph type="title"/>
          </p:nvPr>
        </p:nvSpPr>
        <p:spPr>
          <a:xfrm>
            <a:off x="533403" y="9"/>
            <a:ext cx="9883140" cy="952499"/>
          </a:xfrm>
          <a:prstGeom prst="rect">
            <a:avLst/>
          </a:prstGeom>
        </p:spPr>
        <p:txBody>
          <a:bodyPr vert="horz" lIns="91410" tIns="45710" rIns="9141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33400" y="1463049"/>
            <a:ext cx="11094720" cy="4713923"/>
          </a:xfrm>
          <a:prstGeom prst="rect">
            <a:avLst/>
          </a:prstGeom>
        </p:spPr>
        <p:txBody>
          <a:bodyPr vert="horz" lIns="0" tIns="45710" rIns="9141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9034272" y="6606619"/>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55265825"/>
      </p:ext>
    </p:extLst>
  </p:cSld>
  <p:clrMap bg1="lt1" tx1="dk1" bg2="lt2" tx2="dk2" accent1="accent1" accent2="accent2" accent3="accent3" accent4="accent4" accent5="accent5" accent6="accent6" hlink="hlink" folHlink="folHlink"/>
  <p:sldLayoutIdLst>
    <p:sldLayoutId id="2147484746" r:id="rId1"/>
    <p:sldLayoutId id="2147484747" r:id="rId2"/>
    <p:sldLayoutId id="2147484748" r:id="rId3"/>
    <p:sldLayoutId id="2147484749" r:id="rId4"/>
    <p:sldLayoutId id="2147484750" r:id="rId5"/>
  </p:sldLayoutIdLst>
  <p:transition xmlns:p14="http://schemas.microsoft.com/office/powerpoint/2010/main" spd="slow">
    <p:fade/>
  </p:transition>
  <p:timing>
    <p:tnLst>
      <p:par>
        <p:cTn xmlns:p14="http://schemas.microsoft.com/office/powerpoint/2010/main" id="1" dur="indefinite" restart="never" nodeType="tmRoot"/>
      </p:par>
    </p:tnLst>
  </p:timing>
  <p:hf hdr="0" dt="0"/>
  <p:txStyles>
    <p:titleStyle>
      <a:lvl1pPr algn="l" defTabSz="914061" rtl="0" eaLnBrk="1" latinLnBrk="0" hangingPunct="1">
        <a:lnSpc>
          <a:spcPct val="85000"/>
        </a:lnSpc>
        <a:spcBef>
          <a:spcPct val="0"/>
        </a:spcBef>
        <a:buNone/>
        <a:defRPr sz="2800" kern="1200">
          <a:solidFill>
            <a:schemeClr val="tx1"/>
          </a:solidFill>
          <a:latin typeface="+mj-lt"/>
          <a:ea typeface="+mj-ea"/>
          <a:cs typeface="+mj-cs"/>
        </a:defRPr>
      </a:lvl1pPr>
    </p:titleStyle>
    <p:bodyStyle>
      <a:lvl1pPr marL="228516" indent="-228516" algn="l" defTabSz="914061" rtl="0" eaLnBrk="1" latinLnBrk="0" hangingPunct="1">
        <a:lnSpc>
          <a:spcPct val="90000"/>
        </a:lnSpc>
        <a:spcBef>
          <a:spcPts val="1600"/>
        </a:spcBef>
        <a:buClr>
          <a:schemeClr val="accent1">
            <a:lumMod val="60000"/>
            <a:lumOff val="40000"/>
          </a:schemeClr>
        </a:buClr>
        <a:buSzPct val="100000"/>
        <a:buFont typeface="Webdings" panose="05030102010509060703" pitchFamily="18" charset="2"/>
        <a:buChar char=""/>
        <a:defRPr sz="2400" kern="1200">
          <a:solidFill>
            <a:schemeClr val="tx1"/>
          </a:solidFill>
          <a:latin typeface="+mn-lt"/>
          <a:ea typeface="+mn-ea"/>
          <a:cs typeface="+mn-cs"/>
        </a:defRPr>
      </a:lvl1pPr>
      <a:lvl2pPr marL="685550" indent="-228516" algn="l" defTabSz="914061" rtl="0" eaLnBrk="1" latinLnBrk="0" hangingPunct="1">
        <a:lnSpc>
          <a:spcPct val="90000"/>
        </a:lnSpc>
        <a:spcBef>
          <a:spcPts val="1000"/>
        </a:spcBef>
        <a:buClr>
          <a:schemeClr val="accent1">
            <a:lumMod val="60000"/>
            <a:lumOff val="40000"/>
          </a:schemeClr>
        </a:buClr>
        <a:buFont typeface="Wingdings" panose="05000000000000000000" pitchFamily="2" charset="2"/>
        <a:buChar char="§"/>
        <a:defRPr sz="2000" kern="1200">
          <a:solidFill>
            <a:schemeClr val="tx1"/>
          </a:solidFill>
          <a:latin typeface="+mn-lt"/>
          <a:ea typeface="+mn-ea"/>
          <a:cs typeface="+mn-cs"/>
        </a:defRPr>
      </a:lvl2pPr>
      <a:lvl3pPr marL="1142574" indent="-228516" algn="l" defTabSz="914061"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3pPr>
      <a:lvl4pPr marL="1599600" indent="-228516" algn="l" defTabSz="914061"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4pPr>
      <a:lvl5pPr marL="2056631" indent="-228516" algn="l" defTabSz="914061"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5pPr>
      <a:lvl6pPr marL="2513658"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690"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718"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750"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061" rtl="0" eaLnBrk="1" latinLnBrk="0" hangingPunct="1">
        <a:defRPr sz="1900" kern="1200">
          <a:solidFill>
            <a:schemeClr val="tx1"/>
          </a:solidFill>
          <a:latin typeface="+mn-lt"/>
          <a:ea typeface="+mn-ea"/>
          <a:cs typeface="+mn-cs"/>
        </a:defRPr>
      </a:lvl1pPr>
      <a:lvl2pPr marL="457027" algn="l" defTabSz="914061" rtl="0" eaLnBrk="1" latinLnBrk="0" hangingPunct="1">
        <a:defRPr sz="1900" kern="1200">
          <a:solidFill>
            <a:schemeClr val="tx1"/>
          </a:solidFill>
          <a:latin typeface="+mn-lt"/>
          <a:ea typeface="+mn-ea"/>
          <a:cs typeface="+mn-cs"/>
        </a:defRPr>
      </a:lvl2pPr>
      <a:lvl3pPr marL="914061" algn="l" defTabSz="914061" rtl="0" eaLnBrk="1" latinLnBrk="0" hangingPunct="1">
        <a:defRPr sz="1900" kern="1200">
          <a:solidFill>
            <a:schemeClr val="tx1"/>
          </a:solidFill>
          <a:latin typeface="+mn-lt"/>
          <a:ea typeface="+mn-ea"/>
          <a:cs typeface="+mn-cs"/>
        </a:defRPr>
      </a:lvl3pPr>
      <a:lvl4pPr marL="1371090" algn="l" defTabSz="914061" rtl="0" eaLnBrk="1" latinLnBrk="0" hangingPunct="1">
        <a:defRPr sz="1900" kern="1200">
          <a:solidFill>
            <a:schemeClr val="tx1"/>
          </a:solidFill>
          <a:latin typeface="+mn-lt"/>
          <a:ea typeface="+mn-ea"/>
          <a:cs typeface="+mn-cs"/>
        </a:defRPr>
      </a:lvl4pPr>
      <a:lvl5pPr marL="1828122" algn="l" defTabSz="914061" rtl="0" eaLnBrk="1" latinLnBrk="0" hangingPunct="1">
        <a:defRPr sz="1900" kern="1200">
          <a:solidFill>
            <a:schemeClr val="tx1"/>
          </a:solidFill>
          <a:latin typeface="+mn-lt"/>
          <a:ea typeface="+mn-ea"/>
          <a:cs typeface="+mn-cs"/>
        </a:defRPr>
      </a:lvl5pPr>
      <a:lvl6pPr marL="2285150" algn="l" defTabSz="914061" rtl="0" eaLnBrk="1" latinLnBrk="0" hangingPunct="1">
        <a:defRPr sz="1900" kern="1200">
          <a:solidFill>
            <a:schemeClr val="tx1"/>
          </a:solidFill>
          <a:latin typeface="+mn-lt"/>
          <a:ea typeface="+mn-ea"/>
          <a:cs typeface="+mn-cs"/>
        </a:defRPr>
      </a:lvl6pPr>
      <a:lvl7pPr marL="2742170" algn="l" defTabSz="914061" rtl="0" eaLnBrk="1" latinLnBrk="0" hangingPunct="1">
        <a:defRPr sz="1900" kern="1200">
          <a:solidFill>
            <a:schemeClr val="tx1"/>
          </a:solidFill>
          <a:latin typeface="+mn-lt"/>
          <a:ea typeface="+mn-ea"/>
          <a:cs typeface="+mn-cs"/>
        </a:defRPr>
      </a:lvl7pPr>
      <a:lvl8pPr marL="3199200" algn="l" defTabSz="914061" rtl="0" eaLnBrk="1" latinLnBrk="0" hangingPunct="1">
        <a:defRPr sz="1900" kern="1200">
          <a:solidFill>
            <a:schemeClr val="tx1"/>
          </a:solidFill>
          <a:latin typeface="+mn-lt"/>
          <a:ea typeface="+mn-ea"/>
          <a:cs typeface="+mn-cs"/>
        </a:defRPr>
      </a:lvl8pPr>
      <a:lvl9pPr marL="3656227" algn="l" defTabSz="914061"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336">
          <p15:clr>
            <a:srgbClr val="F26B43"/>
          </p15:clr>
        </p15:guide>
        <p15:guide id="3" pos="7320">
          <p15:clr>
            <a:srgbClr val="F26B43"/>
          </p15:clr>
        </p15:guide>
        <p15:guide id="4" pos="3840">
          <p15:clr>
            <a:srgbClr val="F26B43"/>
          </p15:clr>
        </p15:guide>
        <p15:guide id="5" orient="horz" pos="456">
          <p15:clr>
            <a:srgbClr val="F26B43"/>
          </p15:clr>
        </p15:guide>
      </p15:sldGuideLst>
    </p:ext>
  </p:extLst>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8" cstate="print">
            <a:extLst>
              <a:ext uri="{28A0092B-C50C-407E-A947-70E740481C1C}">
                <a14:useLocalDpi xmlns:a14="http://schemas.microsoft.com/office/drawing/2010/main" val="0"/>
              </a:ext>
            </a:extLst>
          </a:blip>
          <a:srcRect l="28889" r="18"/>
          <a:stretch/>
        </p:blipFill>
        <p:spPr>
          <a:xfrm>
            <a:off x="0" y="0"/>
            <a:ext cx="12188952" cy="6858000"/>
          </a:xfrm>
          <a:prstGeom prst="rect">
            <a:avLst/>
          </a:prstGeom>
        </p:spPr>
      </p:pic>
      <p:sp>
        <p:nvSpPr>
          <p:cNvPr id="9" name="Rectangle 8"/>
          <p:cNvSpPr/>
          <p:nvPr userDrawn="1"/>
        </p:nvSpPr>
        <p:spPr>
          <a:xfrm>
            <a:off x="3048" y="0"/>
            <a:ext cx="12188952"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defTabSz="914286"/>
            <a:endParaRPr lang="en-US" sz="1900" dirty="0">
              <a:solidFill>
                <a:prstClr val="white"/>
              </a:solidFill>
            </a:endParaRPr>
          </a:p>
        </p:txBody>
      </p:sp>
      <p:sp>
        <p:nvSpPr>
          <p:cNvPr id="2" name="Title Placeholder 1"/>
          <p:cNvSpPr>
            <a:spLocks noGrp="1"/>
          </p:cNvSpPr>
          <p:nvPr>
            <p:ph type="title"/>
          </p:nvPr>
        </p:nvSpPr>
        <p:spPr>
          <a:xfrm>
            <a:off x="533403" y="1"/>
            <a:ext cx="9883140" cy="952499"/>
          </a:xfrm>
          <a:prstGeom prst="rect">
            <a:avLst/>
          </a:prstGeom>
        </p:spPr>
        <p:txBody>
          <a:bodyPr vert="horz" lIns="91430" tIns="45718" rIns="91430"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33400" y="1463041"/>
            <a:ext cx="11094720" cy="4713923"/>
          </a:xfrm>
          <a:prstGeom prst="rect">
            <a:avLst/>
          </a:prstGeom>
        </p:spPr>
        <p:txBody>
          <a:bodyPr vert="horz" lIns="0" tIns="45718" rIns="91430"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9034272" y="6606619"/>
            <a:ext cx="2286000" cy="228600"/>
          </a:xfrm>
          <a:prstGeom prst="rect">
            <a:avLst/>
          </a:prstGeom>
        </p:spPr>
        <p:txBody>
          <a:bodyPr vert="horz" lIns="91430" tIns="45718" rIns="91430" bIns="45718" rtlCol="0" anchor="ctr"/>
          <a:lstStyle>
            <a:lvl1pPr marL="0" marR="0" indent="0" algn="r" defTabSz="914286"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1382396455"/>
      </p:ext>
    </p:extLst>
  </p:cSld>
  <p:clrMap bg1="lt1" tx1="dk1" bg2="lt2" tx2="dk2" accent1="accent1" accent2="accent2" accent3="accent3" accent4="accent4" accent5="accent5" accent6="accent6" hlink="hlink" folHlink="folHlink"/>
  <p:sldLayoutIdLst>
    <p:sldLayoutId id="2147484758" r:id="rId1"/>
    <p:sldLayoutId id="2147484759" r:id="rId2"/>
    <p:sldLayoutId id="2147484760" r:id="rId3"/>
    <p:sldLayoutId id="2147484761" r:id="rId4"/>
    <p:sldLayoutId id="2147484762" r:id="rId5"/>
    <p:sldLayoutId id="2147484765" r:id="rId6"/>
  </p:sldLayoutIdLst>
  <p:transition xmlns:p14="http://schemas.microsoft.com/office/powerpoint/2010/main" spd="slow">
    <p:fade/>
  </p:transition>
  <p:timing>
    <p:tnLst>
      <p:par>
        <p:cTn xmlns:p14="http://schemas.microsoft.com/office/powerpoint/2010/main" id="1" dur="indefinite" restart="never" nodeType="tmRoot"/>
      </p:par>
    </p:tnLst>
  </p:timing>
  <p:hf hdr="0" dt="0"/>
  <p:txStyles>
    <p:titleStyle>
      <a:lvl1pPr algn="l" defTabSz="914286" rtl="0" eaLnBrk="1" latinLnBrk="0" hangingPunct="1">
        <a:lnSpc>
          <a:spcPct val="85000"/>
        </a:lnSpc>
        <a:spcBef>
          <a:spcPct val="0"/>
        </a:spcBef>
        <a:buNone/>
        <a:defRPr sz="2800" kern="1200">
          <a:solidFill>
            <a:schemeClr val="tx1"/>
          </a:solidFill>
          <a:latin typeface="+mj-lt"/>
          <a:ea typeface="+mj-ea"/>
          <a:cs typeface="+mj-cs"/>
        </a:defRPr>
      </a:lvl1pPr>
    </p:titleStyle>
    <p:bodyStyle>
      <a:lvl1pPr marL="228573" indent="-228573" algn="l" defTabSz="914286" rtl="0" eaLnBrk="1" latinLnBrk="0" hangingPunct="1">
        <a:lnSpc>
          <a:spcPct val="90000"/>
        </a:lnSpc>
        <a:spcBef>
          <a:spcPts val="1600"/>
        </a:spcBef>
        <a:buClr>
          <a:schemeClr val="accent1">
            <a:lumMod val="60000"/>
            <a:lumOff val="40000"/>
          </a:schemeClr>
        </a:buClr>
        <a:buSzPct val="100000"/>
        <a:buFont typeface="Webdings" panose="05030102010509060703" pitchFamily="18" charset="2"/>
        <a:buChar char=""/>
        <a:defRPr sz="2400" kern="1200">
          <a:solidFill>
            <a:schemeClr val="tx1"/>
          </a:solidFill>
          <a:latin typeface="+mn-lt"/>
          <a:ea typeface="+mn-ea"/>
          <a:cs typeface="+mn-cs"/>
        </a:defRPr>
      </a:lvl1pPr>
      <a:lvl2pPr marL="685718" indent="-228573" algn="l" defTabSz="914286" rtl="0" eaLnBrk="1" latinLnBrk="0" hangingPunct="1">
        <a:lnSpc>
          <a:spcPct val="90000"/>
        </a:lnSpc>
        <a:spcBef>
          <a:spcPts val="1000"/>
        </a:spcBef>
        <a:buClr>
          <a:schemeClr val="accent1">
            <a:lumMod val="60000"/>
            <a:lumOff val="40000"/>
          </a:schemeClr>
        </a:buClr>
        <a:buFont typeface="Wingdings" panose="05000000000000000000" pitchFamily="2" charset="2"/>
        <a:buChar char="§"/>
        <a:defRPr sz="2000" kern="1200">
          <a:solidFill>
            <a:schemeClr val="tx1"/>
          </a:solidFill>
          <a:latin typeface="+mn-lt"/>
          <a:ea typeface="+mn-ea"/>
          <a:cs typeface="+mn-cs"/>
        </a:defRPr>
      </a:lvl2pPr>
      <a:lvl3pPr marL="1142858" indent="-228573" algn="l" defTabSz="914286"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3pPr>
      <a:lvl4pPr marL="1600000" indent="-228573" algn="l" defTabSz="914286"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4pPr>
      <a:lvl5pPr marL="2057143" indent="-228573" algn="l" defTabSz="914286"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5pPr>
      <a:lvl6pPr marL="2514286"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86" rtl="0" eaLnBrk="1" latinLnBrk="0" hangingPunct="1">
        <a:defRPr sz="1900" kern="1200">
          <a:solidFill>
            <a:schemeClr val="tx1"/>
          </a:solidFill>
          <a:latin typeface="+mn-lt"/>
          <a:ea typeface="+mn-ea"/>
          <a:cs typeface="+mn-cs"/>
        </a:defRPr>
      </a:lvl1pPr>
      <a:lvl2pPr marL="457143" algn="l" defTabSz="914286" rtl="0" eaLnBrk="1" latinLnBrk="0" hangingPunct="1">
        <a:defRPr sz="1900" kern="1200">
          <a:solidFill>
            <a:schemeClr val="tx1"/>
          </a:solidFill>
          <a:latin typeface="+mn-lt"/>
          <a:ea typeface="+mn-ea"/>
          <a:cs typeface="+mn-cs"/>
        </a:defRPr>
      </a:lvl2pPr>
      <a:lvl3pPr marL="914286" algn="l" defTabSz="914286" rtl="0" eaLnBrk="1" latinLnBrk="0" hangingPunct="1">
        <a:defRPr sz="1900" kern="1200">
          <a:solidFill>
            <a:schemeClr val="tx1"/>
          </a:solidFill>
          <a:latin typeface="+mn-lt"/>
          <a:ea typeface="+mn-ea"/>
          <a:cs typeface="+mn-cs"/>
        </a:defRPr>
      </a:lvl3pPr>
      <a:lvl4pPr marL="1371430" algn="l" defTabSz="914286" rtl="0" eaLnBrk="1" latinLnBrk="0" hangingPunct="1">
        <a:defRPr sz="1900" kern="1200">
          <a:solidFill>
            <a:schemeClr val="tx1"/>
          </a:solidFill>
          <a:latin typeface="+mn-lt"/>
          <a:ea typeface="+mn-ea"/>
          <a:cs typeface="+mn-cs"/>
        </a:defRPr>
      </a:lvl4pPr>
      <a:lvl5pPr marL="1828573" algn="l" defTabSz="914286" rtl="0" eaLnBrk="1" latinLnBrk="0" hangingPunct="1">
        <a:defRPr sz="1900" kern="1200">
          <a:solidFill>
            <a:schemeClr val="tx1"/>
          </a:solidFill>
          <a:latin typeface="+mn-lt"/>
          <a:ea typeface="+mn-ea"/>
          <a:cs typeface="+mn-cs"/>
        </a:defRPr>
      </a:lvl5pPr>
      <a:lvl6pPr marL="2285718" algn="l" defTabSz="914286" rtl="0" eaLnBrk="1" latinLnBrk="0" hangingPunct="1">
        <a:defRPr sz="1900" kern="1200">
          <a:solidFill>
            <a:schemeClr val="tx1"/>
          </a:solidFill>
          <a:latin typeface="+mn-lt"/>
          <a:ea typeface="+mn-ea"/>
          <a:cs typeface="+mn-cs"/>
        </a:defRPr>
      </a:lvl6pPr>
      <a:lvl7pPr marL="2742858" algn="l" defTabSz="914286" rtl="0" eaLnBrk="1" latinLnBrk="0" hangingPunct="1">
        <a:defRPr sz="1900" kern="1200">
          <a:solidFill>
            <a:schemeClr val="tx1"/>
          </a:solidFill>
          <a:latin typeface="+mn-lt"/>
          <a:ea typeface="+mn-ea"/>
          <a:cs typeface="+mn-cs"/>
        </a:defRPr>
      </a:lvl7pPr>
      <a:lvl8pPr marL="3200000" algn="l" defTabSz="914286" rtl="0" eaLnBrk="1" latinLnBrk="0" hangingPunct="1">
        <a:defRPr sz="1900" kern="1200">
          <a:solidFill>
            <a:schemeClr val="tx1"/>
          </a:solidFill>
          <a:latin typeface="+mn-lt"/>
          <a:ea typeface="+mn-ea"/>
          <a:cs typeface="+mn-cs"/>
        </a:defRPr>
      </a:lvl8pPr>
      <a:lvl9pPr marL="3657143" algn="l" defTabSz="914286" rtl="0" eaLnBrk="1" latinLnBrk="0" hangingPunct="1">
        <a:defRPr sz="19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p15:clr>
            <a:srgbClr val="F26B43"/>
          </p15:clr>
        </p15:guide>
        <p15:guide id="2" pos="336">
          <p15:clr>
            <a:srgbClr val="F26B43"/>
          </p15:clr>
        </p15:guide>
        <p15:guide id="3" pos="7320">
          <p15:clr>
            <a:srgbClr val="F26B43"/>
          </p15:clr>
        </p15:guide>
        <p15:guide id="4" pos="3840">
          <p15:clr>
            <a:srgbClr val="F26B43"/>
          </p15:clr>
        </p15:guide>
        <p15:guide id="0" orient="horz" pos="456" userDrawn="1">
          <p15:clr>
            <a:srgbClr val="F26B43"/>
          </p15:clr>
        </p15:guide>
      </p15:sldGuideLst>
    </p:ext>
  </p:extLst>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5"/>
          <p:cNvSpPr>
            <a:spLocks noGrp="1"/>
          </p:cNvSpPr>
          <p:nvPr>
            <p:ph type="title"/>
          </p:nvPr>
        </p:nvSpPr>
        <p:spPr>
          <a:xfrm>
            <a:off x="347493" y="309893"/>
            <a:ext cx="11545824" cy="975360"/>
          </a:xfrm>
          <a:prstGeom prst="rect">
            <a:avLst/>
          </a:prstGeom>
        </p:spPr>
        <p:txBody>
          <a:bodyPr vert="horz" lIns="121882" tIns="60941" rIns="121882" bIns="60941" rtlCol="0" anchor="t" anchorCtr="0">
            <a:noAutofit/>
          </a:bodyPr>
          <a:lstStyle/>
          <a:p>
            <a:r>
              <a:rPr lang="en-US" dirty="0" smtClean="0"/>
              <a:t>Click to edit Master title style</a:t>
            </a:r>
            <a:endParaRPr lang="en-GB" dirty="0"/>
          </a:p>
        </p:txBody>
      </p:sp>
      <p:cxnSp>
        <p:nvCxnSpPr>
          <p:cNvPr id="8" name="Straight Connector 7"/>
          <p:cNvCxnSpPr/>
          <p:nvPr/>
        </p:nvCxnSpPr>
        <p:spPr>
          <a:xfrm>
            <a:off x="0" y="6743700"/>
            <a:ext cx="12192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6743700"/>
            <a:ext cx="12192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9" name="Rectangle 5"/>
          <p:cNvSpPr>
            <a:spLocks noChangeArrowheads="1"/>
          </p:cNvSpPr>
          <p:nvPr/>
        </p:nvSpPr>
        <p:spPr bwMode="ltGray">
          <a:xfrm>
            <a:off x="10417676" y="6646241"/>
            <a:ext cx="1016525" cy="206040"/>
          </a:xfrm>
          <a:prstGeom prst="rect">
            <a:avLst/>
          </a:prstGeom>
          <a:noFill/>
          <a:ln w="9525">
            <a:noFill/>
            <a:miter lim="800000"/>
            <a:headEnd/>
            <a:tailEnd/>
          </a:ln>
          <a:effectLst/>
        </p:spPr>
        <p:txBody>
          <a:bodyPr wrap="none" lIns="82115" tIns="41062" rIns="82115" bIns="41062" anchor="b">
            <a:spAutoFit/>
          </a:bodyPr>
          <a:lstStyle/>
          <a:p>
            <a:pPr algn="r" defTabSz="814301"/>
            <a:r>
              <a:rPr lang="en-US" sz="800" dirty="0">
                <a:solidFill>
                  <a:srgbClr val="FFFFFF"/>
                </a:solidFill>
                <a:latin typeface="Arial" pitchFamily="34" charset="0"/>
                <a:cs typeface="Arial" pitchFamily="34" charset="0"/>
              </a:rPr>
              <a:t>Cisco Confidential</a:t>
            </a:r>
          </a:p>
        </p:txBody>
      </p:sp>
      <p:sp>
        <p:nvSpPr>
          <p:cNvPr id="10" name="Rectangle 7"/>
          <p:cNvSpPr>
            <a:spLocks noChangeArrowheads="1"/>
          </p:cNvSpPr>
          <p:nvPr/>
        </p:nvSpPr>
        <p:spPr bwMode="ltGray">
          <a:xfrm>
            <a:off x="11549866" y="6642137"/>
            <a:ext cx="291969" cy="206040"/>
          </a:xfrm>
          <a:prstGeom prst="rect">
            <a:avLst/>
          </a:prstGeom>
          <a:noFill/>
          <a:ln w="9525" algn="ctr">
            <a:noFill/>
            <a:miter lim="800000"/>
            <a:headEnd/>
            <a:tailEnd/>
          </a:ln>
          <a:effectLst/>
        </p:spPr>
        <p:txBody>
          <a:bodyPr wrap="none" lIns="82115" tIns="41062" rIns="82115" bIns="41062" anchor="b">
            <a:spAutoFit/>
          </a:bodyPr>
          <a:lstStyle/>
          <a:p>
            <a:pPr algn="r" defTabSz="814301"/>
            <a:fld id="{DFCF27A5-1A5B-48D3-A060-2758FFBB1ADD}" type="slidenum">
              <a:rPr lang="en-US" sz="800">
                <a:solidFill>
                  <a:srgbClr val="FFFFFF"/>
                </a:solidFill>
                <a:latin typeface="Arial" pitchFamily="34" charset="0"/>
                <a:cs typeface="Arial" pitchFamily="34" charset="0"/>
              </a:rPr>
              <a:pPr algn="r" defTabSz="814301"/>
              <a:t>‹#›</a:t>
            </a:fld>
            <a:endParaRPr lang="en-US" sz="800" dirty="0">
              <a:solidFill>
                <a:srgbClr val="FFFFFF"/>
              </a:solidFill>
              <a:latin typeface="Arial" pitchFamily="34" charset="0"/>
              <a:cs typeface="Arial" pitchFamily="34" charset="0"/>
            </a:endParaRPr>
          </a:p>
        </p:txBody>
      </p:sp>
      <p:sp>
        <p:nvSpPr>
          <p:cNvPr id="11" name="Rectangle 4"/>
          <p:cNvSpPr>
            <a:spLocks noChangeArrowheads="1"/>
          </p:cNvSpPr>
          <p:nvPr/>
        </p:nvSpPr>
        <p:spPr bwMode="ltGray">
          <a:xfrm>
            <a:off x="389401" y="6647975"/>
            <a:ext cx="4560687" cy="206040"/>
          </a:xfrm>
          <a:prstGeom prst="rect">
            <a:avLst/>
          </a:prstGeom>
          <a:noFill/>
          <a:ln w="9525">
            <a:noFill/>
            <a:miter lim="800000"/>
            <a:headEnd/>
            <a:tailEnd/>
          </a:ln>
          <a:effectLst/>
        </p:spPr>
        <p:txBody>
          <a:bodyPr wrap="square" lIns="82115" tIns="41062" rIns="82115" bIns="41062" anchor="b" anchorCtr="0">
            <a:spAutoFit/>
          </a:bodyPr>
          <a:lstStyle/>
          <a:p>
            <a:pPr defTabSz="814301"/>
            <a:r>
              <a:rPr lang="pt-BR" sz="800" dirty="0" smtClean="0">
                <a:solidFill>
                  <a:srgbClr val="FFFFFF"/>
                </a:solidFill>
                <a:latin typeface="Arial" pitchFamily="34" charset="0"/>
                <a:cs typeface="Arial" pitchFamily="34" charset="0"/>
              </a:rPr>
              <a:t>C97-730728-01</a:t>
            </a:r>
            <a:r>
              <a:rPr lang="en-US" sz="800" dirty="0" smtClean="0">
                <a:solidFill>
                  <a:srgbClr val="FFFFFF"/>
                </a:solidFill>
                <a:latin typeface="Arial" pitchFamily="34" charset="0"/>
                <a:cs typeface="Arial" pitchFamily="34" charset="0"/>
              </a:rPr>
              <a:t> © 2014  Cisco and/or its affiliates. All rights reserved.</a:t>
            </a:r>
            <a:endParaRPr lang="en-US" sz="800"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4095410118"/>
      </p:ext>
    </p:extLst>
  </p:cSld>
  <p:clrMap bg1="lt1" tx1="dk1" bg2="lt2" tx2="dk2" accent1="accent1" accent2="accent2" accent3="accent3" accent4="accent4" accent5="accent5" accent6="accent6" hlink="hlink" folHlink="folHlink"/>
  <p:sldLayoutIdLst>
    <p:sldLayoutId id="2147484783" r:id="rId1"/>
    <p:sldLayoutId id="2147484784" r:id="rId2"/>
    <p:sldLayoutId id="2147484787" r:id="rId3"/>
    <p:sldLayoutId id="2147484788" r:id="rId4"/>
    <p:sldLayoutId id="2147484791" r:id="rId5"/>
    <p:sldLayoutId id="2147484793" r:id="rId6"/>
    <p:sldLayoutId id="2147484794" r:id="rId7"/>
    <p:sldLayoutId id="2147484795" r:id="rId8"/>
    <p:sldLayoutId id="2147484796" r:id="rId9"/>
    <p:sldLayoutId id="2147484797" r:id="rId10"/>
    <p:sldLayoutId id="2147484799" r:id="rId11"/>
    <p:sldLayoutId id="2147484800" r:id="rId12"/>
    <p:sldLayoutId id="2147484801" r:id="rId13"/>
    <p:sldLayoutId id="2147484802" r:id="rId14"/>
    <p:sldLayoutId id="2147484805" r:id="rId15"/>
    <p:sldLayoutId id="2147484806" r:id="rId16"/>
    <p:sldLayoutId id="2147484808" r:id="rId17"/>
    <p:sldLayoutId id="2147484811" r:id="rId18"/>
    <p:sldLayoutId id="2147484812" r:id="rId19"/>
    <p:sldLayoutId id="2147484814" r:id="rId20"/>
    <p:sldLayoutId id="2147484816" r:id="rId21"/>
    <p:sldLayoutId id="2147484818" r:id="rId22"/>
    <p:sldLayoutId id="2147484825" r:id="rId23"/>
    <p:sldLayoutId id="2147484826" r:id="rId24"/>
    <p:sldLayoutId id="2147484833" r:id="rId25"/>
    <p:sldLayoutId id="2147484844" r:id="rId26"/>
    <p:sldLayoutId id="2147484845" r:id="rId27"/>
  </p:sldLayoutIdLst>
  <p:transition xmlns:p14="http://schemas.microsoft.com/office/powerpoint/2010/main" spd="slow">
    <p:wipe/>
  </p:transition>
  <p:timing>
    <p:tnLst>
      <p:par>
        <p:cTn xmlns:p14="http://schemas.microsoft.com/office/powerpoint/2010/main" id="1" dur="indefinite" restart="never" nodeType="tmRoot"/>
      </p:par>
    </p:tnLst>
  </p:timing>
  <p:txStyles>
    <p:titleStyle>
      <a:lvl1pPr algn="l" defTabSz="914225" rtl="0" eaLnBrk="1" latinLnBrk="0" hangingPunct="1">
        <a:lnSpc>
          <a:spcPct val="80000"/>
        </a:lnSpc>
        <a:spcBef>
          <a:spcPct val="0"/>
        </a:spcBef>
        <a:buNone/>
        <a:defRPr lang="en-US" sz="4000" b="0" kern="1200" spc="0" baseline="0" dirty="0">
          <a:solidFill>
            <a:srgbClr val="00A2BF"/>
          </a:solidFill>
          <a:latin typeface="+mj-lt"/>
          <a:ea typeface="+mj-ea"/>
          <a:cs typeface="CiscoSans"/>
        </a:defRPr>
      </a:lvl1pPr>
    </p:titleStyle>
    <p:bodyStyle>
      <a:lvl1pPr marL="228560" indent="-228560" algn="l" defTabSz="914225"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chemeClr val="tx1"/>
          </a:solidFill>
          <a:latin typeface="+mn-lt"/>
          <a:ea typeface="+mn-ea"/>
          <a:cs typeface="CiscoSans"/>
        </a:defRPr>
      </a:lvl1pPr>
      <a:lvl2pPr marL="479844" indent="-287903" algn="l" defTabSz="914225" rtl="0" eaLnBrk="1" latinLnBrk="0" hangingPunct="1">
        <a:lnSpc>
          <a:spcPct val="95000"/>
        </a:lnSpc>
        <a:spcBef>
          <a:spcPts val="800"/>
        </a:spcBef>
        <a:buClr>
          <a:schemeClr val="tx2"/>
        </a:buClr>
        <a:buFont typeface="Arial"/>
        <a:buChar char="•"/>
        <a:defRPr lang="en-US" sz="1900" kern="1200" dirty="0" smtClean="0">
          <a:solidFill>
            <a:schemeClr val="tx1"/>
          </a:solidFill>
          <a:latin typeface="+mn-lt"/>
          <a:ea typeface="+mn-ea"/>
          <a:cs typeface="CiscoSans"/>
        </a:defRPr>
      </a:lvl2pPr>
      <a:lvl3pPr marL="575816" indent="-228529" algn="l" defTabSz="914225" rtl="0" eaLnBrk="1" latinLnBrk="0" hangingPunct="1">
        <a:lnSpc>
          <a:spcPct val="95000"/>
        </a:lnSpc>
        <a:spcBef>
          <a:spcPts val="840"/>
        </a:spcBef>
        <a:buFont typeface="Arial"/>
        <a:buChar char="•"/>
        <a:defRPr lang="en-US" sz="1600" kern="1200" dirty="0" smtClean="0">
          <a:solidFill>
            <a:schemeClr val="tx1"/>
          </a:solidFill>
          <a:latin typeface="+mn-lt"/>
          <a:ea typeface="+mn-ea"/>
          <a:cs typeface="CiscoSans"/>
        </a:defRPr>
      </a:lvl3pPr>
      <a:lvl4pPr marL="671786" indent="-228529" algn="l" defTabSz="914225" rtl="0" eaLnBrk="1" latinLnBrk="0" hangingPunct="1">
        <a:lnSpc>
          <a:spcPct val="95000"/>
        </a:lnSpc>
        <a:spcBef>
          <a:spcPts val="840"/>
        </a:spcBef>
        <a:buFont typeface="Arial"/>
        <a:buChar char="•"/>
        <a:defRPr lang="en-US" sz="1500" kern="1200" dirty="0" smtClean="0">
          <a:solidFill>
            <a:schemeClr val="tx1"/>
          </a:solidFill>
          <a:latin typeface="+mn-lt"/>
          <a:ea typeface="+mn-ea"/>
          <a:cs typeface="CiscoSans"/>
        </a:defRPr>
      </a:lvl4pPr>
      <a:lvl5pPr marL="767747" indent="-228529" algn="l" defTabSz="914225" rtl="0" eaLnBrk="1" latinLnBrk="0" hangingPunct="1">
        <a:lnSpc>
          <a:spcPct val="95000"/>
        </a:lnSpc>
        <a:spcBef>
          <a:spcPts val="840"/>
        </a:spcBef>
        <a:buFont typeface="Arial"/>
        <a:buChar char="•"/>
        <a:defRPr lang="en-US" sz="1500" kern="1200" dirty="0">
          <a:solidFill>
            <a:schemeClr val="tx1"/>
          </a:solidFill>
          <a:latin typeface="+mn-lt"/>
          <a:ea typeface="+mn-ea"/>
          <a:cs typeface="CiscoSans"/>
        </a:defRPr>
      </a:lvl5pPr>
      <a:lvl6pPr marL="1151630" indent="-228560" algn="l" defTabSz="914225"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591" indent="-228529" algn="l" defTabSz="914225"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199787" indent="0" algn="l" defTabSz="914225" rtl="0" eaLnBrk="1" latinLnBrk="0" hangingPunct="1">
        <a:spcBef>
          <a:spcPct val="20000"/>
        </a:spcBef>
        <a:buFont typeface="Arial" pitchFamily="34" charset="0"/>
        <a:buNone/>
        <a:defRPr sz="2000" kern="1200">
          <a:solidFill>
            <a:schemeClr val="tx1"/>
          </a:solidFill>
          <a:latin typeface="+mn-lt"/>
          <a:ea typeface="+mn-ea"/>
          <a:cs typeface="+mn-cs"/>
        </a:defRPr>
      </a:lvl8pPr>
      <a:lvl9pPr marL="3885462" indent="-228560" algn="l" defTabSz="9142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25" rtl="0" eaLnBrk="1" latinLnBrk="0" hangingPunct="1">
        <a:defRPr sz="1900" kern="1200">
          <a:solidFill>
            <a:schemeClr val="tx1"/>
          </a:solidFill>
          <a:latin typeface="+mn-lt"/>
          <a:ea typeface="+mn-ea"/>
          <a:cs typeface="+mn-cs"/>
        </a:defRPr>
      </a:lvl1pPr>
      <a:lvl2pPr marL="457107" algn="l" defTabSz="914225" rtl="0" eaLnBrk="1" latinLnBrk="0" hangingPunct="1">
        <a:defRPr sz="1900" kern="1200">
          <a:solidFill>
            <a:schemeClr val="tx1"/>
          </a:solidFill>
          <a:latin typeface="+mn-lt"/>
          <a:ea typeface="+mn-ea"/>
          <a:cs typeface="+mn-cs"/>
        </a:defRPr>
      </a:lvl2pPr>
      <a:lvl3pPr marL="914225" algn="l" defTabSz="914225" rtl="0" eaLnBrk="1" latinLnBrk="0" hangingPunct="1">
        <a:defRPr sz="1900" kern="1200">
          <a:solidFill>
            <a:schemeClr val="tx1"/>
          </a:solidFill>
          <a:latin typeface="+mn-lt"/>
          <a:ea typeface="+mn-ea"/>
          <a:cs typeface="+mn-cs"/>
        </a:defRPr>
      </a:lvl3pPr>
      <a:lvl4pPr marL="1371338" algn="l" defTabSz="914225" rtl="0" eaLnBrk="1" latinLnBrk="0" hangingPunct="1">
        <a:defRPr sz="1900" kern="1200">
          <a:solidFill>
            <a:schemeClr val="tx1"/>
          </a:solidFill>
          <a:latin typeface="+mn-lt"/>
          <a:ea typeface="+mn-ea"/>
          <a:cs typeface="+mn-cs"/>
        </a:defRPr>
      </a:lvl4pPr>
      <a:lvl5pPr marL="1828453" algn="l" defTabSz="914225" rtl="0" eaLnBrk="1" latinLnBrk="0" hangingPunct="1">
        <a:defRPr sz="1900" kern="1200">
          <a:solidFill>
            <a:schemeClr val="tx1"/>
          </a:solidFill>
          <a:latin typeface="+mn-lt"/>
          <a:ea typeface="+mn-ea"/>
          <a:cs typeface="+mn-cs"/>
        </a:defRPr>
      </a:lvl5pPr>
      <a:lvl6pPr marL="2285566" algn="l" defTabSz="914225" rtl="0" eaLnBrk="1" latinLnBrk="0" hangingPunct="1">
        <a:defRPr sz="1900" kern="1200">
          <a:solidFill>
            <a:schemeClr val="tx1"/>
          </a:solidFill>
          <a:latin typeface="+mn-lt"/>
          <a:ea typeface="+mn-ea"/>
          <a:cs typeface="+mn-cs"/>
        </a:defRPr>
      </a:lvl6pPr>
      <a:lvl7pPr marL="2742678" algn="l" defTabSz="914225" rtl="0" eaLnBrk="1" latinLnBrk="0" hangingPunct="1">
        <a:defRPr sz="1900" kern="1200">
          <a:solidFill>
            <a:schemeClr val="tx1"/>
          </a:solidFill>
          <a:latin typeface="+mn-lt"/>
          <a:ea typeface="+mn-ea"/>
          <a:cs typeface="+mn-cs"/>
        </a:defRPr>
      </a:lvl7pPr>
      <a:lvl8pPr marL="3199787" algn="l" defTabSz="914225" rtl="0" eaLnBrk="1" latinLnBrk="0" hangingPunct="1">
        <a:defRPr sz="1900" kern="1200">
          <a:solidFill>
            <a:schemeClr val="tx1"/>
          </a:solidFill>
          <a:latin typeface="+mn-lt"/>
          <a:ea typeface="+mn-ea"/>
          <a:cs typeface="+mn-cs"/>
        </a:defRPr>
      </a:lvl8pPr>
      <a:lvl9pPr marL="3656899" algn="l" defTabSz="914225" rtl="0" eaLnBrk="1" latinLnBrk="0" hangingPunct="1">
        <a:defRPr sz="19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5"/>
          <p:cNvSpPr>
            <a:spLocks noGrp="1"/>
          </p:cNvSpPr>
          <p:nvPr>
            <p:ph type="title"/>
          </p:nvPr>
        </p:nvSpPr>
        <p:spPr>
          <a:xfrm>
            <a:off x="347493" y="309893"/>
            <a:ext cx="11545824" cy="975360"/>
          </a:xfrm>
          <a:prstGeom prst="rect">
            <a:avLst/>
          </a:prstGeom>
        </p:spPr>
        <p:txBody>
          <a:bodyPr vert="horz" lIns="121885" tIns="60942" rIns="121885" bIns="60942" rtlCol="0" anchor="t" anchorCtr="0">
            <a:noAutofit/>
          </a:bodyPr>
          <a:lstStyle/>
          <a:p>
            <a:r>
              <a:rPr lang="en-US" dirty="0" smtClean="0"/>
              <a:t>Click to edit Master title style</a:t>
            </a:r>
            <a:endParaRPr lang="en-GB" dirty="0"/>
          </a:p>
        </p:txBody>
      </p:sp>
      <p:cxnSp>
        <p:nvCxnSpPr>
          <p:cNvPr id="8" name="Straight Connector 7"/>
          <p:cNvCxnSpPr/>
          <p:nvPr/>
        </p:nvCxnSpPr>
        <p:spPr>
          <a:xfrm>
            <a:off x="0" y="6743700"/>
            <a:ext cx="12192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6743700"/>
            <a:ext cx="12192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9" name="Rectangle 5"/>
          <p:cNvSpPr>
            <a:spLocks noChangeArrowheads="1"/>
          </p:cNvSpPr>
          <p:nvPr/>
        </p:nvSpPr>
        <p:spPr bwMode="ltGray">
          <a:xfrm>
            <a:off x="10417676" y="6646241"/>
            <a:ext cx="1016525" cy="206040"/>
          </a:xfrm>
          <a:prstGeom prst="rect">
            <a:avLst/>
          </a:prstGeom>
          <a:noFill/>
          <a:ln w="9525">
            <a:noFill/>
            <a:miter lim="800000"/>
            <a:headEnd/>
            <a:tailEnd/>
          </a:ln>
          <a:effectLst/>
        </p:spPr>
        <p:txBody>
          <a:bodyPr wrap="none" lIns="82117" tIns="41062" rIns="82117" bIns="41062" anchor="b">
            <a:spAutoFit/>
          </a:bodyPr>
          <a:lstStyle/>
          <a:p>
            <a:pPr algn="r" defTabSz="814321"/>
            <a:r>
              <a:rPr lang="en-US" sz="800" dirty="0">
                <a:solidFill>
                  <a:srgbClr val="FFFFFF"/>
                </a:solidFill>
                <a:latin typeface="Arial" pitchFamily="34" charset="0"/>
                <a:cs typeface="Arial" pitchFamily="34" charset="0"/>
              </a:rPr>
              <a:t>Cisco Confidential</a:t>
            </a:r>
          </a:p>
        </p:txBody>
      </p:sp>
      <p:sp>
        <p:nvSpPr>
          <p:cNvPr id="10" name="Rectangle 7"/>
          <p:cNvSpPr>
            <a:spLocks noChangeArrowheads="1"/>
          </p:cNvSpPr>
          <p:nvPr/>
        </p:nvSpPr>
        <p:spPr bwMode="ltGray">
          <a:xfrm>
            <a:off x="11549865" y="6642137"/>
            <a:ext cx="291969" cy="206040"/>
          </a:xfrm>
          <a:prstGeom prst="rect">
            <a:avLst/>
          </a:prstGeom>
          <a:noFill/>
          <a:ln w="9525" algn="ctr">
            <a:noFill/>
            <a:miter lim="800000"/>
            <a:headEnd/>
            <a:tailEnd/>
          </a:ln>
          <a:effectLst/>
        </p:spPr>
        <p:txBody>
          <a:bodyPr wrap="none" lIns="82117" tIns="41062" rIns="82117" bIns="41062" anchor="b">
            <a:spAutoFit/>
          </a:bodyPr>
          <a:lstStyle/>
          <a:p>
            <a:pPr algn="r" defTabSz="814321"/>
            <a:fld id="{DFCF27A5-1A5B-48D3-A060-2758FFBB1ADD}" type="slidenum">
              <a:rPr lang="en-US" sz="800">
                <a:solidFill>
                  <a:srgbClr val="FFFFFF"/>
                </a:solidFill>
                <a:latin typeface="Arial" pitchFamily="34" charset="0"/>
                <a:cs typeface="Arial" pitchFamily="34" charset="0"/>
              </a:rPr>
              <a:pPr algn="r" defTabSz="814321"/>
              <a:t>‹#›</a:t>
            </a:fld>
            <a:endParaRPr lang="en-US" sz="800" dirty="0">
              <a:solidFill>
                <a:srgbClr val="FFFFFF"/>
              </a:solidFill>
              <a:latin typeface="Arial" pitchFamily="34" charset="0"/>
              <a:cs typeface="Arial" pitchFamily="34" charset="0"/>
            </a:endParaRPr>
          </a:p>
        </p:txBody>
      </p:sp>
      <p:sp>
        <p:nvSpPr>
          <p:cNvPr id="11" name="Rectangle 4"/>
          <p:cNvSpPr>
            <a:spLocks noChangeArrowheads="1"/>
          </p:cNvSpPr>
          <p:nvPr/>
        </p:nvSpPr>
        <p:spPr bwMode="ltGray">
          <a:xfrm>
            <a:off x="389399" y="6647975"/>
            <a:ext cx="4560687" cy="206040"/>
          </a:xfrm>
          <a:prstGeom prst="rect">
            <a:avLst/>
          </a:prstGeom>
          <a:noFill/>
          <a:ln w="9525">
            <a:noFill/>
            <a:miter lim="800000"/>
            <a:headEnd/>
            <a:tailEnd/>
          </a:ln>
          <a:effectLst/>
        </p:spPr>
        <p:txBody>
          <a:bodyPr wrap="square" lIns="82117" tIns="41062" rIns="82117" bIns="41062" anchor="b" anchorCtr="0">
            <a:spAutoFit/>
          </a:bodyPr>
          <a:lstStyle/>
          <a:p>
            <a:pPr defTabSz="814321"/>
            <a:r>
              <a:rPr lang="pt-BR" sz="800" dirty="0" smtClean="0">
                <a:solidFill>
                  <a:srgbClr val="FFFFFF"/>
                </a:solidFill>
                <a:latin typeface="Arial" pitchFamily="34" charset="0"/>
                <a:cs typeface="Arial" pitchFamily="34" charset="0"/>
              </a:rPr>
              <a:t>C97-730728-01</a:t>
            </a:r>
            <a:r>
              <a:rPr lang="en-US" sz="800" dirty="0" smtClean="0">
                <a:solidFill>
                  <a:srgbClr val="FFFFFF"/>
                </a:solidFill>
                <a:latin typeface="Arial" pitchFamily="34" charset="0"/>
                <a:cs typeface="Arial" pitchFamily="34" charset="0"/>
              </a:rPr>
              <a:t> © 2014  Cisco and/or its affiliates. All rights reserved.</a:t>
            </a:r>
            <a:endParaRPr lang="en-US" sz="800"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4095410118"/>
      </p:ext>
    </p:extLst>
  </p:cSld>
  <p:clrMap bg1="lt1" tx1="dk1" bg2="lt2" tx2="dk2" accent1="accent1" accent2="accent2" accent3="accent3" accent4="accent4" accent5="accent5" accent6="accent6" hlink="hlink" folHlink="folHlink"/>
  <p:sldLayoutIdLst>
    <p:sldLayoutId id="2147484848" r:id="rId1"/>
    <p:sldLayoutId id="2147484849" r:id="rId2"/>
    <p:sldLayoutId id="2147484852" r:id="rId3"/>
    <p:sldLayoutId id="2147484853" r:id="rId4"/>
    <p:sldLayoutId id="2147484856" r:id="rId5"/>
    <p:sldLayoutId id="2147484858" r:id="rId6"/>
    <p:sldLayoutId id="2147484859" r:id="rId7"/>
    <p:sldLayoutId id="2147484860" r:id="rId8"/>
    <p:sldLayoutId id="2147484861" r:id="rId9"/>
    <p:sldLayoutId id="2147484862" r:id="rId10"/>
    <p:sldLayoutId id="2147484864" r:id="rId11"/>
    <p:sldLayoutId id="2147484865" r:id="rId12"/>
    <p:sldLayoutId id="2147484866" r:id="rId13"/>
    <p:sldLayoutId id="2147484867" r:id="rId14"/>
    <p:sldLayoutId id="2147484870" r:id="rId15"/>
    <p:sldLayoutId id="2147484871" r:id="rId16"/>
    <p:sldLayoutId id="2147484873" r:id="rId17"/>
    <p:sldLayoutId id="2147484876" r:id="rId18"/>
    <p:sldLayoutId id="2147484877" r:id="rId19"/>
    <p:sldLayoutId id="2147484879" r:id="rId20"/>
    <p:sldLayoutId id="2147484881" r:id="rId21"/>
    <p:sldLayoutId id="2147484883" r:id="rId22"/>
    <p:sldLayoutId id="2147484890" r:id="rId23"/>
    <p:sldLayoutId id="2147484891" r:id="rId24"/>
    <p:sldLayoutId id="2147484898" r:id="rId25"/>
    <p:sldLayoutId id="2147484906" r:id="rId26"/>
    <p:sldLayoutId id="2147484910" r:id="rId27"/>
  </p:sldLayoutIdLst>
  <p:transition xmlns:p14="http://schemas.microsoft.com/office/powerpoint/2010/main" spd="slow">
    <p:wipe/>
  </p:transition>
  <p:timing>
    <p:tnLst>
      <p:par>
        <p:cTn xmlns:p14="http://schemas.microsoft.com/office/powerpoint/2010/main" id="1" dur="indefinite" restart="never" nodeType="tmRoot"/>
      </p:par>
    </p:tnLst>
  </p:timing>
  <p:txStyles>
    <p:titleStyle>
      <a:lvl1pPr algn="l" defTabSz="914248" rtl="0" eaLnBrk="1" latinLnBrk="0" hangingPunct="1">
        <a:lnSpc>
          <a:spcPct val="80000"/>
        </a:lnSpc>
        <a:spcBef>
          <a:spcPct val="0"/>
        </a:spcBef>
        <a:buNone/>
        <a:defRPr lang="en-US" sz="4000" b="0" kern="1200" spc="0" baseline="0" dirty="0">
          <a:solidFill>
            <a:srgbClr val="00A2BF"/>
          </a:solidFill>
          <a:latin typeface="+mj-lt"/>
          <a:ea typeface="+mj-ea"/>
          <a:cs typeface="CiscoSans"/>
        </a:defRPr>
      </a:lvl1pPr>
    </p:titleStyle>
    <p:bodyStyle>
      <a:lvl1pPr marL="228565" indent="-228565" algn="l" defTabSz="914248"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chemeClr val="tx1"/>
          </a:solidFill>
          <a:latin typeface="+mn-lt"/>
          <a:ea typeface="+mn-ea"/>
          <a:cs typeface="CiscoSans"/>
        </a:defRPr>
      </a:lvl1pPr>
      <a:lvl2pPr marL="479856" indent="-287911" algn="l" defTabSz="914248" rtl="0" eaLnBrk="1" latinLnBrk="0" hangingPunct="1">
        <a:lnSpc>
          <a:spcPct val="95000"/>
        </a:lnSpc>
        <a:spcBef>
          <a:spcPts val="800"/>
        </a:spcBef>
        <a:buClr>
          <a:schemeClr val="tx2"/>
        </a:buClr>
        <a:buFont typeface="Arial"/>
        <a:buChar char="•"/>
        <a:defRPr lang="en-US" sz="1900" kern="1200" dirty="0" smtClean="0">
          <a:solidFill>
            <a:schemeClr val="tx1"/>
          </a:solidFill>
          <a:latin typeface="+mn-lt"/>
          <a:ea typeface="+mn-ea"/>
          <a:cs typeface="CiscoSans"/>
        </a:defRPr>
      </a:lvl2pPr>
      <a:lvl3pPr marL="575830" indent="-228534" algn="l" defTabSz="914248" rtl="0" eaLnBrk="1" latinLnBrk="0" hangingPunct="1">
        <a:lnSpc>
          <a:spcPct val="95000"/>
        </a:lnSpc>
        <a:spcBef>
          <a:spcPts val="840"/>
        </a:spcBef>
        <a:buFont typeface="Arial"/>
        <a:buChar char="•"/>
        <a:defRPr lang="en-US" sz="1600" kern="1200" dirty="0" smtClean="0">
          <a:solidFill>
            <a:schemeClr val="tx1"/>
          </a:solidFill>
          <a:latin typeface="+mn-lt"/>
          <a:ea typeface="+mn-ea"/>
          <a:cs typeface="CiscoSans"/>
        </a:defRPr>
      </a:lvl3pPr>
      <a:lvl4pPr marL="671802" indent="-228534" algn="l" defTabSz="914248" rtl="0" eaLnBrk="1" latinLnBrk="0" hangingPunct="1">
        <a:lnSpc>
          <a:spcPct val="95000"/>
        </a:lnSpc>
        <a:spcBef>
          <a:spcPts val="840"/>
        </a:spcBef>
        <a:buFont typeface="Arial"/>
        <a:buChar char="•"/>
        <a:defRPr lang="en-US" sz="1500" kern="1200" dirty="0" smtClean="0">
          <a:solidFill>
            <a:schemeClr val="tx1"/>
          </a:solidFill>
          <a:latin typeface="+mn-lt"/>
          <a:ea typeface="+mn-ea"/>
          <a:cs typeface="CiscoSans"/>
        </a:defRPr>
      </a:lvl4pPr>
      <a:lvl5pPr marL="767767" indent="-228534" algn="l" defTabSz="914248" rtl="0" eaLnBrk="1" latinLnBrk="0" hangingPunct="1">
        <a:lnSpc>
          <a:spcPct val="95000"/>
        </a:lnSpc>
        <a:spcBef>
          <a:spcPts val="840"/>
        </a:spcBef>
        <a:buFont typeface="Arial"/>
        <a:buChar char="•"/>
        <a:defRPr lang="en-US" sz="1500" kern="1200" dirty="0">
          <a:solidFill>
            <a:schemeClr val="tx1"/>
          </a:solidFill>
          <a:latin typeface="+mn-lt"/>
          <a:ea typeface="+mn-ea"/>
          <a:cs typeface="CiscoSans"/>
        </a:defRPr>
      </a:lvl5pPr>
      <a:lvl6pPr marL="1151658" indent="-228565" algn="l" defTabSz="914248"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623" indent="-228534" algn="l" defTabSz="914248"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199867" indent="0" algn="l" defTabSz="914248" rtl="0" eaLnBrk="1" latinLnBrk="0" hangingPunct="1">
        <a:spcBef>
          <a:spcPct val="20000"/>
        </a:spcBef>
        <a:buFont typeface="Arial" pitchFamily="34" charset="0"/>
        <a:buNone/>
        <a:defRPr sz="2000" kern="1200">
          <a:solidFill>
            <a:schemeClr val="tx1"/>
          </a:solidFill>
          <a:latin typeface="+mn-lt"/>
          <a:ea typeface="+mn-ea"/>
          <a:cs typeface="+mn-cs"/>
        </a:defRPr>
      </a:lvl8pPr>
      <a:lvl9pPr marL="3885558" indent="-228565" algn="l" defTabSz="91424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48" rtl="0" eaLnBrk="1" latinLnBrk="0" hangingPunct="1">
        <a:defRPr sz="1900" kern="1200">
          <a:solidFill>
            <a:schemeClr val="tx1"/>
          </a:solidFill>
          <a:latin typeface="+mn-lt"/>
          <a:ea typeface="+mn-ea"/>
          <a:cs typeface="+mn-cs"/>
        </a:defRPr>
      </a:lvl1pPr>
      <a:lvl2pPr marL="457119" algn="l" defTabSz="914248" rtl="0" eaLnBrk="1" latinLnBrk="0" hangingPunct="1">
        <a:defRPr sz="1900" kern="1200">
          <a:solidFill>
            <a:schemeClr val="tx1"/>
          </a:solidFill>
          <a:latin typeface="+mn-lt"/>
          <a:ea typeface="+mn-ea"/>
          <a:cs typeface="+mn-cs"/>
        </a:defRPr>
      </a:lvl2pPr>
      <a:lvl3pPr marL="914248" algn="l" defTabSz="914248" rtl="0" eaLnBrk="1" latinLnBrk="0" hangingPunct="1">
        <a:defRPr sz="1900" kern="1200">
          <a:solidFill>
            <a:schemeClr val="tx1"/>
          </a:solidFill>
          <a:latin typeface="+mn-lt"/>
          <a:ea typeface="+mn-ea"/>
          <a:cs typeface="+mn-cs"/>
        </a:defRPr>
      </a:lvl3pPr>
      <a:lvl4pPr marL="1371372" algn="l" defTabSz="914248" rtl="0" eaLnBrk="1" latinLnBrk="0" hangingPunct="1">
        <a:defRPr sz="1900" kern="1200">
          <a:solidFill>
            <a:schemeClr val="tx1"/>
          </a:solidFill>
          <a:latin typeface="+mn-lt"/>
          <a:ea typeface="+mn-ea"/>
          <a:cs typeface="+mn-cs"/>
        </a:defRPr>
      </a:lvl4pPr>
      <a:lvl5pPr marL="1828498" algn="l" defTabSz="914248" rtl="0" eaLnBrk="1" latinLnBrk="0" hangingPunct="1">
        <a:defRPr sz="1900" kern="1200">
          <a:solidFill>
            <a:schemeClr val="tx1"/>
          </a:solidFill>
          <a:latin typeface="+mn-lt"/>
          <a:ea typeface="+mn-ea"/>
          <a:cs typeface="+mn-cs"/>
        </a:defRPr>
      </a:lvl5pPr>
      <a:lvl6pPr marL="2285622" algn="l" defTabSz="914248" rtl="0" eaLnBrk="1" latinLnBrk="0" hangingPunct="1">
        <a:defRPr sz="1900" kern="1200">
          <a:solidFill>
            <a:schemeClr val="tx1"/>
          </a:solidFill>
          <a:latin typeface="+mn-lt"/>
          <a:ea typeface="+mn-ea"/>
          <a:cs typeface="+mn-cs"/>
        </a:defRPr>
      </a:lvl6pPr>
      <a:lvl7pPr marL="2742746" algn="l" defTabSz="914248" rtl="0" eaLnBrk="1" latinLnBrk="0" hangingPunct="1">
        <a:defRPr sz="1900" kern="1200">
          <a:solidFill>
            <a:schemeClr val="tx1"/>
          </a:solidFill>
          <a:latin typeface="+mn-lt"/>
          <a:ea typeface="+mn-ea"/>
          <a:cs typeface="+mn-cs"/>
        </a:defRPr>
      </a:lvl7pPr>
      <a:lvl8pPr marL="3199867" algn="l" defTabSz="914248" rtl="0" eaLnBrk="1" latinLnBrk="0" hangingPunct="1">
        <a:defRPr sz="1900" kern="1200">
          <a:solidFill>
            <a:schemeClr val="tx1"/>
          </a:solidFill>
          <a:latin typeface="+mn-lt"/>
          <a:ea typeface="+mn-ea"/>
          <a:cs typeface="+mn-cs"/>
        </a:defRPr>
      </a:lvl8pPr>
      <a:lvl9pPr marL="3656991" algn="l" defTabSz="914248"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5"/>
          <p:cNvSpPr>
            <a:spLocks noGrp="1"/>
          </p:cNvSpPr>
          <p:nvPr>
            <p:ph type="title"/>
          </p:nvPr>
        </p:nvSpPr>
        <p:spPr>
          <a:xfrm>
            <a:off x="347492" y="454877"/>
            <a:ext cx="11545824" cy="975360"/>
          </a:xfrm>
          <a:prstGeom prst="rect">
            <a:avLst/>
          </a:prstGeom>
        </p:spPr>
        <p:txBody>
          <a:bodyPr vert="horz" lIns="121877" tIns="60940" rIns="121877" bIns="60940" rtlCol="0" anchor="t" anchorCtr="0">
            <a:noAutofit/>
          </a:bodyPr>
          <a:lstStyle/>
          <a:p>
            <a:r>
              <a:rPr lang="en-US" smtClean="0"/>
              <a:t>Click to edit Master title style</a:t>
            </a:r>
            <a:endParaRPr lang="en-GB" dirty="0"/>
          </a:p>
        </p:txBody>
      </p:sp>
      <p:sp>
        <p:nvSpPr>
          <p:cNvPr id="4" name="Rectangle 5"/>
          <p:cNvSpPr>
            <a:spLocks noChangeArrowheads="1"/>
          </p:cNvSpPr>
          <p:nvPr/>
        </p:nvSpPr>
        <p:spPr bwMode="ltGray">
          <a:xfrm>
            <a:off x="10413553" y="6324125"/>
            <a:ext cx="1020651" cy="209883"/>
          </a:xfrm>
          <a:prstGeom prst="rect">
            <a:avLst/>
          </a:prstGeom>
          <a:noFill/>
          <a:ln w="9525">
            <a:noFill/>
            <a:miter lim="800000"/>
            <a:headEnd/>
            <a:tailEnd/>
          </a:ln>
          <a:effectLst/>
        </p:spPr>
        <p:txBody>
          <a:bodyPr wrap="none" lIns="82101" tIns="41054" rIns="82101" bIns="41054" anchor="b">
            <a:spAutoFit/>
          </a:bodyPr>
          <a:lstStyle/>
          <a:p>
            <a:pPr algn="r" defTabSz="814161"/>
            <a:r>
              <a:rPr lang="en-US" sz="800" dirty="0">
                <a:solidFill>
                  <a:srgbClr val="231F20"/>
                </a:solidFill>
                <a:cs typeface="CiscoSans Thin"/>
              </a:rPr>
              <a:t>Cisco Confidential</a:t>
            </a:r>
          </a:p>
        </p:txBody>
      </p:sp>
      <p:sp>
        <p:nvSpPr>
          <p:cNvPr id="5" name="Rectangle 7"/>
          <p:cNvSpPr>
            <a:spLocks noChangeArrowheads="1"/>
          </p:cNvSpPr>
          <p:nvPr/>
        </p:nvSpPr>
        <p:spPr bwMode="ltGray">
          <a:xfrm>
            <a:off x="11547345" y="6320025"/>
            <a:ext cx="294491" cy="209883"/>
          </a:xfrm>
          <a:prstGeom prst="rect">
            <a:avLst/>
          </a:prstGeom>
          <a:noFill/>
          <a:ln w="9525" algn="ctr">
            <a:noFill/>
            <a:miter lim="800000"/>
            <a:headEnd/>
            <a:tailEnd/>
          </a:ln>
          <a:effectLst/>
        </p:spPr>
        <p:txBody>
          <a:bodyPr wrap="none" lIns="82101" tIns="41054" rIns="82101" bIns="41054" anchor="b">
            <a:spAutoFit/>
          </a:bodyPr>
          <a:lstStyle/>
          <a:p>
            <a:pPr algn="r" defTabSz="814161"/>
            <a:fld id="{DFCF27A5-1A5B-48D3-A060-2758FFBB1ADD}" type="slidenum">
              <a:rPr lang="en-US" sz="800">
                <a:solidFill>
                  <a:srgbClr val="231F20"/>
                </a:solidFill>
                <a:cs typeface="CiscoSans Thin"/>
              </a:rPr>
              <a:pPr algn="r" defTabSz="814161"/>
              <a:t>‹#›</a:t>
            </a:fld>
            <a:endParaRPr lang="en-US" sz="800" dirty="0">
              <a:solidFill>
                <a:srgbClr val="231F20"/>
              </a:solidFill>
              <a:cs typeface="CiscoSans Thin"/>
            </a:endParaRPr>
          </a:p>
        </p:txBody>
      </p:sp>
      <p:sp>
        <p:nvSpPr>
          <p:cNvPr id="6" name="Rectangle 4"/>
          <p:cNvSpPr>
            <a:spLocks noChangeArrowheads="1"/>
          </p:cNvSpPr>
          <p:nvPr/>
        </p:nvSpPr>
        <p:spPr bwMode="ltGray">
          <a:xfrm>
            <a:off x="389403" y="6325857"/>
            <a:ext cx="4560687" cy="209883"/>
          </a:xfrm>
          <a:prstGeom prst="rect">
            <a:avLst/>
          </a:prstGeom>
          <a:noFill/>
          <a:ln w="9525">
            <a:noFill/>
            <a:miter lim="800000"/>
            <a:headEnd/>
            <a:tailEnd/>
          </a:ln>
          <a:effectLst/>
        </p:spPr>
        <p:txBody>
          <a:bodyPr wrap="square" lIns="82101" tIns="41054" rIns="82101" bIns="41054" anchor="b" anchorCtr="0">
            <a:spAutoFit/>
          </a:bodyPr>
          <a:lstStyle/>
          <a:p>
            <a:pPr defTabSz="814161"/>
            <a:r>
              <a:rPr lang="en-US" sz="800" dirty="0" smtClean="0">
                <a:solidFill>
                  <a:srgbClr val="231F20"/>
                </a:solidFill>
                <a:cs typeface="CiscoSans Thin"/>
              </a:rPr>
              <a:t>© 2013-2014  Cisco and/or its affiliates. All rights reserved.</a:t>
            </a:r>
            <a:endParaRPr lang="en-US" sz="800" dirty="0">
              <a:solidFill>
                <a:srgbClr val="231F20"/>
              </a:solidFill>
              <a:cs typeface="CiscoSans Thin"/>
            </a:endParaRPr>
          </a:p>
        </p:txBody>
      </p:sp>
      <p:cxnSp>
        <p:nvCxnSpPr>
          <p:cNvPr id="8" name="Straight Connector 7"/>
          <p:cNvCxnSpPr/>
          <p:nvPr/>
        </p:nvCxnSpPr>
        <p:spPr>
          <a:xfrm>
            <a:off x="0" y="6743700"/>
            <a:ext cx="12192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4057115"/>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5" r:id="rId3"/>
    <p:sldLayoutId id="2147484236" r:id="rId4"/>
    <p:sldLayoutId id="2147484238" r:id="rId5"/>
    <p:sldLayoutId id="2147484239" r:id="rId6"/>
    <p:sldLayoutId id="2147484240" r:id="rId7"/>
    <p:sldLayoutId id="2147484241" r:id="rId8"/>
    <p:sldLayoutId id="2147484242" r:id="rId9"/>
    <p:sldLayoutId id="2147484243" r:id="rId10"/>
    <p:sldLayoutId id="2147484244" r:id="rId11"/>
    <p:sldLayoutId id="2147484247" r:id="rId12"/>
    <p:sldLayoutId id="2147484248" r:id="rId13"/>
    <p:sldLayoutId id="2147484250" r:id="rId14"/>
    <p:sldLayoutId id="2147484253" r:id="rId15"/>
    <p:sldLayoutId id="2147484254" r:id="rId16"/>
    <p:sldLayoutId id="2147484257" r:id="rId17"/>
  </p:sldLayoutIdLst>
  <p:transition xmlns:p14="http://schemas.microsoft.com/office/powerpoint/2010/main" spd="slow">
    <p:wipe/>
  </p:transition>
  <p:timing>
    <p:tnLst>
      <p:par>
        <p:cTn xmlns:p14="http://schemas.microsoft.com/office/powerpoint/2010/main" id="1" dur="indefinite" restart="never" nodeType="tmRoot"/>
      </p:par>
    </p:tnLst>
  </p:timing>
  <p:txStyles>
    <p:titleStyle>
      <a:lvl1pPr algn="l" defTabSz="914181" rtl="0" eaLnBrk="1" latinLnBrk="0" hangingPunct="1">
        <a:lnSpc>
          <a:spcPct val="80000"/>
        </a:lnSpc>
        <a:spcBef>
          <a:spcPct val="0"/>
        </a:spcBef>
        <a:buNone/>
        <a:defRPr lang="en-US" sz="3300" b="0" kern="1200" spc="0" baseline="0" dirty="0">
          <a:solidFill>
            <a:srgbClr val="00A2BF"/>
          </a:solidFill>
          <a:latin typeface="+mj-lt"/>
          <a:ea typeface="+mj-ea"/>
          <a:cs typeface="CiscoSans"/>
        </a:defRPr>
      </a:lvl1pPr>
    </p:titleStyle>
    <p:bodyStyle>
      <a:lvl1pPr marL="228545" indent="-228545" algn="l" defTabSz="914181"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chemeClr val="tx1"/>
          </a:solidFill>
          <a:latin typeface="+mn-lt"/>
          <a:ea typeface="+mn-ea"/>
          <a:cs typeface="CiscoSans"/>
        </a:defRPr>
      </a:lvl1pPr>
      <a:lvl2pPr marL="479820" indent="-287891" algn="l" defTabSz="914181" rtl="0" eaLnBrk="1" latinLnBrk="0" hangingPunct="1">
        <a:lnSpc>
          <a:spcPct val="95000"/>
        </a:lnSpc>
        <a:spcBef>
          <a:spcPts val="800"/>
        </a:spcBef>
        <a:buClr>
          <a:schemeClr val="tx2"/>
        </a:buClr>
        <a:buFont typeface="Arial"/>
        <a:buChar char="•"/>
        <a:defRPr lang="en-US" sz="1900" kern="1200" dirty="0" smtClean="0">
          <a:solidFill>
            <a:schemeClr val="tx1"/>
          </a:solidFill>
          <a:latin typeface="+mn-lt"/>
          <a:ea typeface="+mn-ea"/>
          <a:cs typeface="CiscoSans"/>
        </a:defRPr>
      </a:lvl2pPr>
      <a:lvl3pPr marL="575784" indent="-228516" algn="l" defTabSz="914181" rtl="0" eaLnBrk="1" latinLnBrk="0" hangingPunct="1">
        <a:lnSpc>
          <a:spcPct val="95000"/>
        </a:lnSpc>
        <a:spcBef>
          <a:spcPts val="840"/>
        </a:spcBef>
        <a:buFont typeface="Arial"/>
        <a:buChar char="•"/>
        <a:defRPr lang="en-US" sz="1600" kern="1200" dirty="0" smtClean="0">
          <a:solidFill>
            <a:schemeClr val="tx1"/>
          </a:solidFill>
          <a:latin typeface="+mn-lt"/>
          <a:ea typeface="+mn-ea"/>
          <a:cs typeface="CiscoSans"/>
        </a:defRPr>
      </a:lvl3pPr>
      <a:lvl4pPr marL="671754" indent="-228516" algn="l" defTabSz="914181" rtl="0" eaLnBrk="1" latinLnBrk="0" hangingPunct="1">
        <a:lnSpc>
          <a:spcPct val="95000"/>
        </a:lnSpc>
        <a:spcBef>
          <a:spcPts val="840"/>
        </a:spcBef>
        <a:buFont typeface="Arial"/>
        <a:buChar char="•"/>
        <a:defRPr lang="en-US" sz="1500" kern="1200" dirty="0" smtClean="0">
          <a:solidFill>
            <a:schemeClr val="tx1"/>
          </a:solidFill>
          <a:latin typeface="+mn-lt"/>
          <a:ea typeface="+mn-ea"/>
          <a:cs typeface="CiscoSans"/>
        </a:defRPr>
      </a:lvl4pPr>
      <a:lvl5pPr marL="767711" indent="-228516" algn="l" defTabSz="914181" rtl="0" eaLnBrk="1" latinLnBrk="0" hangingPunct="1">
        <a:lnSpc>
          <a:spcPct val="95000"/>
        </a:lnSpc>
        <a:spcBef>
          <a:spcPts val="840"/>
        </a:spcBef>
        <a:buFont typeface="Arial"/>
        <a:buChar char="•"/>
        <a:defRPr lang="en-US" sz="1500" kern="1200" dirty="0">
          <a:solidFill>
            <a:schemeClr val="tx1"/>
          </a:solidFill>
          <a:latin typeface="+mn-lt"/>
          <a:ea typeface="+mn-ea"/>
          <a:cs typeface="CiscoSans"/>
        </a:defRPr>
      </a:lvl5pPr>
      <a:lvl6pPr marL="1151574" indent="-228545" algn="l" defTabSz="914181"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531" indent="-228516" algn="l" defTabSz="914181"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199627" indent="0" algn="l" defTabSz="914181" rtl="0" eaLnBrk="1" latinLnBrk="0" hangingPunct="1">
        <a:spcBef>
          <a:spcPct val="20000"/>
        </a:spcBef>
        <a:buFont typeface="Arial" pitchFamily="34" charset="0"/>
        <a:buNone/>
        <a:defRPr sz="2000" kern="1200">
          <a:solidFill>
            <a:schemeClr val="tx1"/>
          </a:solidFill>
          <a:latin typeface="+mn-lt"/>
          <a:ea typeface="+mn-ea"/>
          <a:cs typeface="+mn-cs"/>
        </a:defRPr>
      </a:lvl8pPr>
      <a:lvl9pPr marL="3885266" indent="-228545" algn="l" defTabSz="91418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81" rtl="0" eaLnBrk="1" latinLnBrk="0" hangingPunct="1">
        <a:defRPr sz="1900" kern="1200">
          <a:solidFill>
            <a:schemeClr val="tx1"/>
          </a:solidFill>
          <a:latin typeface="+mn-lt"/>
          <a:ea typeface="+mn-ea"/>
          <a:cs typeface="+mn-cs"/>
        </a:defRPr>
      </a:lvl1pPr>
      <a:lvl2pPr marL="457087" algn="l" defTabSz="914181" rtl="0" eaLnBrk="1" latinLnBrk="0" hangingPunct="1">
        <a:defRPr sz="1900" kern="1200">
          <a:solidFill>
            <a:schemeClr val="tx1"/>
          </a:solidFill>
          <a:latin typeface="+mn-lt"/>
          <a:ea typeface="+mn-ea"/>
          <a:cs typeface="+mn-cs"/>
        </a:defRPr>
      </a:lvl2pPr>
      <a:lvl3pPr marL="914181" algn="l" defTabSz="914181" rtl="0" eaLnBrk="1" latinLnBrk="0" hangingPunct="1">
        <a:defRPr sz="1900" kern="1200">
          <a:solidFill>
            <a:schemeClr val="tx1"/>
          </a:solidFill>
          <a:latin typeface="+mn-lt"/>
          <a:ea typeface="+mn-ea"/>
          <a:cs typeface="+mn-cs"/>
        </a:defRPr>
      </a:lvl3pPr>
      <a:lvl4pPr marL="1371272" algn="l" defTabSz="914181" rtl="0" eaLnBrk="1" latinLnBrk="0" hangingPunct="1">
        <a:defRPr sz="1900" kern="1200">
          <a:solidFill>
            <a:schemeClr val="tx1"/>
          </a:solidFill>
          <a:latin typeface="+mn-lt"/>
          <a:ea typeface="+mn-ea"/>
          <a:cs typeface="+mn-cs"/>
        </a:defRPr>
      </a:lvl4pPr>
      <a:lvl5pPr marL="1828365" algn="l" defTabSz="914181" rtl="0" eaLnBrk="1" latinLnBrk="0" hangingPunct="1">
        <a:defRPr sz="1900" kern="1200">
          <a:solidFill>
            <a:schemeClr val="tx1"/>
          </a:solidFill>
          <a:latin typeface="+mn-lt"/>
          <a:ea typeface="+mn-ea"/>
          <a:cs typeface="+mn-cs"/>
        </a:defRPr>
      </a:lvl5pPr>
      <a:lvl6pPr marL="2285454" algn="l" defTabSz="914181" rtl="0" eaLnBrk="1" latinLnBrk="0" hangingPunct="1">
        <a:defRPr sz="1900" kern="1200">
          <a:solidFill>
            <a:schemeClr val="tx1"/>
          </a:solidFill>
          <a:latin typeface="+mn-lt"/>
          <a:ea typeface="+mn-ea"/>
          <a:cs typeface="+mn-cs"/>
        </a:defRPr>
      </a:lvl6pPr>
      <a:lvl7pPr marL="2742538" algn="l" defTabSz="914181" rtl="0" eaLnBrk="1" latinLnBrk="0" hangingPunct="1">
        <a:defRPr sz="1900" kern="1200">
          <a:solidFill>
            <a:schemeClr val="tx1"/>
          </a:solidFill>
          <a:latin typeface="+mn-lt"/>
          <a:ea typeface="+mn-ea"/>
          <a:cs typeface="+mn-cs"/>
        </a:defRPr>
      </a:lvl7pPr>
      <a:lvl8pPr marL="3199627" algn="l" defTabSz="914181" rtl="0" eaLnBrk="1" latinLnBrk="0" hangingPunct="1">
        <a:defRPr sz="1900" kern="1200">
          <a:solidFill>
            <a:schemeClr val="tx1"/>
          </a:solidFill>
          <a:latin typeface="+mn-lt"/>
          <a:ea typeface="+mn-ea"/>
          <a:cs typeface="+mn-cs"/>
        </a:defRPr>
      </a:lvl8pPr>
      <a:lvl9pPr marL="3656715" algn="l" defTabSz="914181" rtl="0" eaLnBrk="1" latinLnBrk="0" hangingPunct="1">
        <a:defRPr sz="19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5"/>
          <p:cNvSpPr>
            <a:spLocks noGrp="1"/>
          </p:cNvSpPr>
          <p:nvPr>
            <p:ph type="title"/>
          </p:nvPr>
        </p:nvSpPr>
        <p:spPr>
          <a:xfrm>
            <a:off x="347492" y="454877"/>
            <a:ext cx="11545824" cy="975360"/>
          </a:xfrm>
          <a:prstGeom prst="rect">
            <a:avLst/>
          </a:prstGeom>
        </p:spPr>
        <p:txBody>
          <a:bodyPr vert="horz" lIns="121914" tIns="60957" rIns="121914" bIns="60957" rtlCol="0" anchor="t" anchorCtr="0">
            <a:noAutofit/>
          </a:bodyPr>
          <a:lstStyle/>
          <a:p>
            <a:r>
              <a:rPr lang="en-US" smtClean="0"/>
              <a:t>Click to edit Master title style</a:t>
            </a:r>
            <a:endParaRPr lang="en-GB" dirty="0"/>
          </a:p>
        </p:txBody>
      </p:sp>
      <p:sp>
        <p:nvSpPr>
          <p:cNvPr id="4" name="Rectangle 5"/>
          <p:cNvSpPr>
            <a:spLocks noChangeArrowheads="1"/>
          </p:cNvSpPr>
          <p:nvPr/>
        </p:nvSpPr>
        <p:spPr bwMode="ltGray">
          <a:xfrm>
            <a:off x="10417676" y="6327964"/>
            <a:ext cx="1016525" cy="206040"/>
          </a:xfrm>
          <a:prstGeom prst="rect">
            <a:avLst/>
          </a:prstGeom>
          <a:noFill/>
          <a:ln w="9525">
            <a:noFill/>
            <a:miter lim="800000"/>
            <a:headEnd/>
            <a:tailEnd/>
          </a:ln>
          <a:effectLst/>
        </p:spPr>
        <p:txBody>
          <a:bodyPr wrap="none" lIns="82127" tIns="41062" rIns="82127" bIns="41062" anchor="b">
            <a:spAutoFit/>
          </a:bodyPr>
          <a:lstStyle/>
          <a:p>
            <a:pPr algn="r" defTabSz="814421"/>
            <a:r>
              <a:rPr lang="en-US" sz="800" dirty="0">
                <a:solidFill>
                  <a:srgbClr val="231F20"/>
                </a:solidFill>
                <a:latin typeface="CiscoSansTT Light"/>
                <a:cs typeface="CiscoSans Thin"/>
              </a:rPr>
              <a:t>Cisco Confidential</a:t>
            </a:r>
          </a:p>
        </p:txBody>
      </p:sp>
      <p:sp>
        <p:nvSpPr>
          <p:cNvPr id="5" name="Rectangle 7"/>
          <p:cNvSpPr>
            <a:spLocks noChangeArrowheads="1"/>
          </p:cNvSpPr>
          <p:nvPr/>
        </p:nvSpPr>
        <p:spPr bwMode="ltGray">
          <a:xfrm>
            <a:off x="11547725" y="6323862"/>
            <a:ext cx="294103" cy="206039"/>
          </a:xfrm>
          <a:prstGeom prst="rect">
            <a:avLst/>
          </a:prstGeom>
          <a:noFill/>
          <a:ln w="9525" algn="ctr">
            <a:noFill/>
            <a:miter lim="800000"/>
            <a:headEnd/>
            <a:tailEnd/>
          </a:ln>
          <a:effectLst/>
        </p:spPr>
        <p:txBody>
          <a:bodyPr wrap="none" lIns="82127" tIns="41062" rIns="82127" bIns="41062" anchor="b">
            <a:spAutoFit/>
          </a:bodyPr>
          <a:lstStyle/>
          <a:p>
            <a:pPr algn="r" defTabSz="814421"/>
            <a:fld id="{DFCF27A5-1A5B-48D3-A060-2758FFBB1ADD}" type="slidenum">
              <a:rPr lang="en-US" sz="800">
                <a:solidFill>
                  <a:srgbClr val="231F20"/>
                </a:solidFill>
                <a:latin typeface="CiscoSansTT Light"/>
                <a:cs typeface="CiscoSans Thin"/>
              </a:rPr>
              <a:pPr algn="r" defTabSz="814421"/>
              <a:t>‹#›</a:t>
            </a:fld>
            <a:endParaRPr lang="en-US" sz="800" dirty="0">
              <a:solidFill>
                <a:srgbClr val="231F20"/>
              </a:solidFill>
              <a:latin typeface="CiscoSansTT Light"/>
              <a:cs typeface="CiscoSans Thin"/>
            </a:endParaRPr>
          </a:p>
        </p:txBody>
      </p:sp>
      <p:sp>
        <p:nvSpPr>
          <p:cNvPr id="6" name="Rectangle 4"/>
          <p:cNvSpPr>
            <a:spLocks noChangeArrowheads="1"/>
          </p:cNvSpPr>
          <p:nvPr/>
        </p:nvSpPr>
        <p:spPr bwMode="ltGray">
          <a:xfrm>
            <a:off x="389393" y="6329697"/>
            <a:ext cx="4560687" cy="206040"/>
          </a:xfrm>
          <a:prstGeom prst="rect">
            <a:avLst/>
          </a:prstGeom>
          <a:noFill/>
          <a:ln w="9525">
            <a:noFill/>
            <a:miter lim="800000"/>
            <a:headEnd/>
            <a:tailEnd/>
          </a:ln>
          <a:effectLst/>
        </p:spPr>
        <p:txBody>
          <a:bodyPr wrap="square" lIns="82127" tIns="41062" rIns="82127" bIns="41062" anchor="b" anchorCtr="0">
            <a:spAutoFit/>
          </a:bodyPr>
          <a:lstStyle/>
          <a:p>
            <a:pPr defTabSz="814421"/>
            <a:r>
              <a:rPr lang="en-US" sz="800" dirty="0" smtClean="0">
                <a:solidFill>
                  <a:srgbClr val="231F20"/>
                </a:solidFill>
                <a:latin typeface="CiscoSansTT Light"/>
                <a:cs typeface="CiscoSans Thin"/>
              </a:rPr>
              <a:t>© 2013-2014  Cisco and/or its affiliates. All rights reserved.</a:t>
            </a:r>
            <a:endParaRPr lang="en-US" sz="800" dirty="0">
              <a:solidFill>
                <a:srgbClr val="231F20"/>
              </a:solidFill>
              <a:latin typeface="CiscoSansTT Light"/>
              <a:cs typeface="CiscoSans Thin"/>
            </a:endParaRPr>
          </a:p>
        </p:txBody>
      </p:sp>
      <p:cxnSp>
        <p:nvCxnSpPr>
          <p:cNvPr id="8" name="Straight Connector 7"/>
          <p:cNvCxnSpPr/>
          <p:nvPr/>
        </p:nvCxnSpPr>
        <p:spPr>
          <a:xfrm>
            <a:off x="0" y="6743700"/>
            <a:ext cx="12192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0484999"/>
      </p:ext>
    </p:extLst>
  </p:cSld>
  <p:clrMap bg1="lt1" tx1="dk1" bg2="lt2" tx2="dk2" accent1="accent1" accent2="accent2" accent3="accent3" accent4="accent4" accent5="accent5" accent6="accent6" hlink="hlink" folHlink="folHlink"/>
  <p:sldLayoutIdLst>
    <p:sldLayoutId id="2147484913" r:id="rId1"/>
    <p:sldLayoutId id="2147484914" r:id="rId2"/>
    <p:sldLayoutId id="2147484917" r:id="rId3"/>
    <p:sldLayoutId id="2147484918" r:id="rId4"/>
    <p:sldLayoutId id="2147484920" r:id="rId5"/>
    <p:sldLayoutId id="2147484921" r:id="rId6"/>
    <p:sldLayoutId id="2147484922" r:id="rId7"/>
    <p:sldLayoutId id="2147484923" r:id="rId8"/>
    <p:sldLayoutId id="2147484924" r:id="rId9"/>
    <p:sldLayoutId id="2147484925" r:id="rId10"/>
    <p:sldLayoutId id="2147484926" r:id="rId11"/>
    <p:sldLayoutId id="2147484929" r:id="rId12"/>
    <p:sldLayoutId id="2147484930" r:id="rId13"/>
    <p:sldLayoutId id="2147484932" r:id="rId14"/>
    <p:sldLayoutId id="2147484935" r:id="rId15"/>
    <p:sldLayoutId id="2147484936" r:id="rId16"/>
    <p:sldLayoutId id="2147484939" r:id="rId17"/>
  </p:sldLayoutIdLst>
  <p:transition xmlns:p14="http://schemas.microsoft.com/office/powerpoint/2010/main" spd="slow">
    <p:wipe/>
  </p:transition>
  <p:timing>
    <p:tnLst>
      <p:par>
        <p:cTn xmlns:p14="http://schemas.microsoft.com/office/powerpoint/2010/main" id="1" dur="indefinite" restart="never" nodeType="tmRoot"/>
      </p:par>
    </p:tnLst>
  </p:timing>
  <p:txStyles>
    <p:titleStyle>
      <a:lvl1pPr algn="l" defTabSz="914476" rtl="0" eaLnBrk="1" latinLnBrk="0" hangingPunct="1">
        <a:lnSpc>
          <a:spcPct val="80000"/>
        </a:lnSpc>
        <a:spcBef>
          <a:spcPct val="0"/>
        </a:spcBef>
        <a:buNone/>
        <a:defRPr lang="en-US" sz="3300" b="0" kern="1200" spc="0" baseline="0" dirty="0">
          <a:solidFill>
            <a:srgbClr val="00A2BF"/>
          </a:solidFill>
          <a:latin typeface="+mj-lt"/>
          <a:ea typeface="+mj-ea"/>
          <a:cs typeface="CiscoSans"/>
        </a:defRPr>
      </a:lvl1pPr>
    </p:titleStyle>
    <p:bodyStyle>
      <a:lvl1pPr marL="228620" indent="-228620" algn="l" defTabSz="914476"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chemeClr val="tx1"/>
          </a:solidFill>
          <a:latin typeface="+mn-lt"/>
          <a:ea typeface="+mn-ea"/>
          <a:cs typeface="CiscoSans"/>
        </a:defRPr>
      </a:lvl1pPr>
      <a:lvl2pPr marL="479976" indent="-287986" algn="l" defTabSz="914476" rtl="0" eaLnBrk="1" latinLnBrk="0" hangingPunct="1">
        <a:lnSpc>
          <a:spcPct val="95000"/>
        </a:lnSpc>
        <a:spcBef>
          <a:spcPts val="800"/>
        </a:spcBef>
        <a:buClr>
          <a:schemeClr val="tx2"/>
        </a:buClr>
        <a:buFont typeface="Arial"/>
        <a:buChar char="•"/>
        <a:defRPr lang="en-US" sz="1900" kern="1200" dirty="0" smtClean="0">
          <a:solidFill>
            <a:schemeClr val="tx1"/>
          </a:solidFill>
          <a:latin typeface="+mn-lt"/>
          <a:ea typeface="+mn-ea"/>
          <a:cs typeface="CiscoSans"/>
        </a:defRPr>
      </a:lvl2pPr>
      <a:lvl3pPr marL="575972" indent="-228589" algn="l" defTabSz="914476" rtl="0" eaLnBrk="1" latinLnBrk="0" hangingPunct="1">
        <a:lnSpc>
          <a:spcPct val="95000"/>
        </a:lnSpc>
        <a:spcBef>
          <a:spcPts val="840"/>
        </a:spcBef>
        <a:buFont typeface="Arial"/>
        <a:buChar char="•"/>
        <a:defRPr lang="en-US" sz="1600" kern="1200" dirty="0" smtClean="0">
          <a:solidFill>
            <a:schemeClr val="tx1"/>
          </a:solidFill>
          <a:latin typeface="+mn-lt"/>
          <a:ea typeface="+mn-ea"/>
          <a:cs typeface="CiscoSans"/>
        </a:defRPr>
      </a:lvl3pPr>
      <a:lvl4pPr marL="671966" indent="-228589" algn="l" defTabSz="914476" rtl="0" eaLnBrk="1" latinLnBrk="0" hangingPunct="1">
        <a:lnSpc>
          <a:spcPct val="95000"/>
        </a:lnSpc>
        <a:spcBef>
          <a:spcPts val="840"/>
        </a:spcBef>
        <a:buFont typeface="Arial"/>
        <a:buChar char="•"/>
        <a:defRPr lang="en-US" sz="1500" kern="1200" dirty="0" smtClean="0">
          <a:solidFill>
            <a:schemeClr val="tx1"/>
          </a:solidFill>
          <a:latin typeface="+mn-lt"/>
          <a:ea typeface="+mn-ea"/>
          <a:cs typeface="CiscoSans"/>
        </a:defRPr>
      </a:lvl4pPr>
      <a:lvl5pPr marL="767962" indent="-228589" algn="l" defTabSz="914476" rtl="0" eaLnBrk="1" latinLnBrk="0" hangingPunct="1">
        <a:lnSpc>
          <a:spcPct val="95000"/>
        </a:lnSpc>
        <a:spcBef>
          <a:spcPts val="840"/>
        </a:spcBef>
        <a:buFont typeface="Arial"/>
        <a:buChar char="•"/>
        <a:defRPr lang="en-US" sz="1500" kern="1200" dirty="0">
          <a:solidFill>
            <a:schemeClr val="tx1"/>
          </a:solidFill>
          <a:latin typeface="+mn-lt"/>
          <a:ea typeface="+mn-ea"/>
          <a:cs typeface="CiscoSans"/>
        </a:defRPr>
      </a:lvl5pPr>
      <a:lvl6pPr marL="1151942" indent="-228620" algn="l" defTabSz="91447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938" indent="-228589" algn="l" defTabSz="914476"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200667" indent="0" algn="l" defTabSz="914476" rtl="0" eaLnBrk="1" latinLnBrk="0" hangingPunct="1">
        <a:spcBef>
          <a:spcPct val="20000"/>
        </a:spcBef>
        <a:buFont typeface="Arial" pitchFamily="34" charset="0"/>
        <a:buNone/>
        <a:defRPr sz="2000" kern="1200">
          <a:solidFill>
            <a:schemeClr val="tx1"/>
          </a:solidFill>
          <a:latin typeface="+mn-lt"/>
          <a:ea typeface="+mn-ea"/>
          <a:cs typeface="+mn-cs"/>
        </a:defRPr>
      </a:lvl8pPr>
      <a:lvl9pPr marL="3886524" indent="-228620" algn="l" defTabSz="9144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76" rtl="0" eaLnBrk="1" latinLnBrk="0" hangingPunct="1">
        <a:defRPr sz="1900" kern="1200">
          <a:solidFill>
            <a:schemeClr val="tx1"/>
          </a:solidFill>
          <a:latin typeface="+mn-lt"/>
          <a:ea typeface="+mn-ea"/>
          <a:cs typeface="+mn-cs"/>
        </a:defRPr>
      </a:lvl1pPr>
      <a:lvl2pPr marL="457239" algn="l" defTabSz="914476" rtl="0" eaLnBrk="1" latinLnBrk="0" hangingPunct="1">
        <a:defRPr sz="1900" kern="1200">
          <a:solidFill>
            <a:schemeClr val="tx1"/>
          </a:solidFill>
          <a:latin typeface="+mn-lt"/>
          <a:ea typeface="+mn-ea"/>
          <a:cs typeface="+mn-cs"/>
        </a:defRPr>
      </a:lvl2pPr>
      <a:lvl3pPr marL="914476" algn="l" defTabSz="914476" rtl="0" eaLnBrk="1" latinLnBrk="0" hangingPunct="1">
        <a:defRPr sz="1900" kern="1200">
          <a:solidFill>
            <a:schemeClr val="tx1"/>
          </a:solidFill>
          <a:latin typeface="+mn-lt"/>
          <a:ea typeface="+mn-ea"/>
          <a:cs typeface="+mn-cs"/>
        </a:defRPr>
      </a:lvl3pPr>
      <a:lvl4pPr marL="1371714" algn="l" defTabSz="914476" rtl="0" eaLnBrk="1" latinLnBrk="0" hangingPunct="1">
        <a:defRPr sz="1900" kern="1200">
          <a:solidFill>
            <a:schemeClr val="tx1"/>
          </a:solidFill>
          <a:latin typeface="+mn-lt"/>
          <a:ea typeface="+mn-ea"/>
          <a:cs typeface="+mn-cs"/>
        </a:defRPr>
      </a:lvl4pPr>
      <a:lvl5pPr marL="1828953" algn="l" defTabSz="914476" rtl="0" eaLnBrk="1" latinLnBrk="0" hangingPunct="1">
        <a:defRPr sz="1900" kern="1200">
          <a:solidFill>
            <a:schemeClr val="tx1"/>
          </a:solidFill>
          <a:latin typeface="+mn-lt"/>
          <a:ea typeface="+mn-ea"/>
          <a:cs typeface="+mn-cs"/>
        </a:defRPr>
      </a:lvl5pPr>
      <a:lvl6pPr marL="2286191" algn="l" defTabSz="914476" rtl="0" eaLnBrk="1" latinLnBrk="0" hangingPunct="1">
        <a:defRPr sz="1900" kern="1200">
          <a:solidFill>
            <a:schemeClr val="tx1"/>
          </a:solidFill>
          <a:latin typeface="+mn-lt"/>
          <a:ea typeface="+mn-ea"/>
          <a:cs typeface="+mn-cs"/>
        </a:defRPr>
      </a:lvl6pPr>
      <a:lvl7pPr marL="2743429" algn="l" defTabSz="914476" rtl="0" eaLnBrk="1" latinLnBrk="0" hangingPunct="1">
        <a:defRPr sz="1900" kern="1200">
          <a:solidFill>
            <a:schemeClr val="tx1"/>
          </a:solidFill>
          <a:latin typeface="+mn-lt"/>
          <a:ea typeface="+mn-ea"/>
          <a:cs typeface="+mn-cs"/>
        </a:defRPr>
      </a:lvl7pPr>
      <a:lvl8pPr marL="3200667" algn="l" defTabSz="914476" rtl="0" eaLnBrk="1" latinLnBrk="0" hangingPunct="1">
        <a:defRPr sz="1900" kern="1200">
          <a:solidFill>
            <a:schemeClr val="tx1"/>
          </a:solidFill>
          <a:latin typeface="+mn-lt"/>
          <a:ea typeface="+mn-ea"/>
          <a:cs typeface="+mn-cs"/>
        </a:defRPr>
      </a:lvl8pPr>
      <a:lvl9pPr marL="3657906" algn="l" defTabSz="914476"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14" cstate="print">
            <a:extLst>
              <a:ext uri="{28A0092B-C50C-407E-A947-70E740481C1C}">
                <a14:useLocalDpi xmlns:a14="http://schemas.microsoft.com/office/drawing/2010/main" val="0"/>
              </a:ext>
            </a:extLst>
          </a:blip>
          <a:srcRect l="28889" r="18"/>
          <a:stretch/>
        </p:blipFill>
        <p:spPr>
          <a:xfrm>
            <a:off x="0" y="0"/>
            <a:ext cx="12188952" cy="6858000"/>
          </a:xfrm>
          <a:prstGeom prst="rect">
            <a:avLst/>
          </a:prstGeom>
        </p:spPr>
      </p:pic>
      <p:sp>
        <p:nvSpPr>
          <p:cNvPr id="9" name="Rectangle 8"/>
          <p:cNvSpPr/>
          <p:nvPr userDrawn="1"/>
        </p:nvSpPr>
        <p:spPr>
          <a:xfrm>
            <a:off x="3048" y="0"/>
            <a:ext cx="12188952"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0" rIns="91412" bIns="45710" rtlCol="0" anchor="ctr"/>
          <a:lstStyle/>
          <a:p>
            <a:pPr algn="ctr" defTabSz="914082"/>
            <a:endParaRPr lang="en-US" sz="1900">
              <a:solidFill>
                <a:prstClr val="white"/>
              </a:solidFill>
            </a:endParaRPr>
          </a:p>
        </p:txBody>
      </p:sp>
      <p:sp>
        <p:nvSpPr>
          <p:cNvPr id="2" name="Title Placeholder 1"/>
          <p:cNvSpPr>
            <a:spLocks noGrp="1"/>
          </p:cNvSpPr>
          <p:nvPr>
            <p:ph type="title"/>
          </p:nvPr>
        </p:nvSpPr>
        <p:spPr>
          <a:xfrm>
            <a:off x="533403" y="9"/>
            <a:ext cx="9883140" cy="952499"/>
          </a:xfrm>
          <a:prstGeom prst="rect">
            <a:avLst/>
          </a:prstGeom>
        </p:spPr>
        <p:txBody>
          <a:bodyPr vert="horz" lIns="91412" tIns="45710" rIns="91412"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33400" y="1463049"/>
            <a:ext cx="11094720" cy="4713923"/>
          </a:xfrm>
          <a:prstGeom prst="rect">
            <a:avLst/>
          </a:prstGeom>
        </p:spPr>
        <p:txBody>
          <a:bodyPr vert="horz" lIns="0" tIns="45710" rIns="91412"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9034272" y="6606619"/>
            <a:ext cx="2286000" cy="228600"/>
          </a:xfrm>
          <a:prstGeom prst="rect">
            <a:avLst/>
          </a:prstGeom>
        </p:spPr>
        <p:txBody>
          <a:bodyPr vert="horz" lIns="91412" tIns="45710" rIns="91412" bIns="45710" rtlCol="0" anchor="ctr"/>
          <a:lstStyle>
            <a:lvl1pPr marL="0" marR="0" indent="0" algn="r" defTabSz="914082"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4234706669"/>
      </p:ext>
    </p:extLst>
  </p:cSld>
  <p:clrMap bg1="lt1" tx1="dk1" bg2="lt2" tx2="dk2" accent1="accent1" accent2="accent2" accent3="accent3" accent4="accent4" accent5="accent5" accent6="accent6" hlink="hlink" folHlink="folHlink"/>
  <p:sldLayoutIdLst>
    <p:sldLayoutId id="2147484279" r:id="rId1"/>
    <p:sldLayoutId id="2147484280" r:id="rId2"/>
    <p:sldLayoutId id="2147484281" r:id="rId3"/>
    <p:sldLayoutId id="2147484283" r:id="rId4"/>
    <p:sldLayoutId id="2147484285" r:id="rId5"/>
    <p:sldLayoutId id="2147484286" r:id="rId6"/>
    <p:sldLayoutId id="2147484287" r:id="rId7"/>
    <p:sldLayoutId id="2147484288" r:id="rId8"/>
    <p:sldLayoutId id="2147484290" r:id="rId9"/>
    <p:sldLayoutId id="2147484291" r:id="rId10"/>
    <p:sldLayoutId id="2147484292" r:id="rId11"/>
    <p:sldLayoutId id="2147484293" r:id="rId12"/>
  </p:sldLayoutIdLst>
  <p:transition xmlns:p14="http://schemas.microsoft.com/office/powerpoint/2010/main" spd="slow">
    <p:fade/>
  </p:transition>
  <p:timing>
    <p:tnLst>
      <p:par>
        <p:cTn xmlns:p14="http://schemas.microsoft.com/office/powerpoint/2010/main" id="1" dur="indefinite" restart="never" nodeType="tmRoot"/>
      </p:par>
    </p:tnLst>
  </p:timing>
  <p:hf hdr="0" dt="0"/>
  <p:txStyles>
    <p:titleStyle>
      <a:lvl1pPr algn="l" defTabSz="914082" rtl="0" eaLnBrk="1" latinLnBrk="0" hangingPunct="1">
        <a:lnSpc>
          <a:spcPct val="85000"/>
        </a:lnSpc>
        <a:spcBef>
          <a:spcPct val="0"/>
        </a:spcBef>
        <a:buNone/>
        <a:defRPr sz="2800" kern="1200">
          <a:solidFill>
            <a:schemeClr val="tx1"/>
          </a:solidFill>
          <a:latin typeface="+mj-lt"/>
          <a:ea typeface="+mj-ea"/>
          <a:cs typeface="+mj-cs"/>
        </a:defRPr>
      </a:lvl1pPr>
    </p:titleStyle>
    <p:bodyStyle>
      <a:lvl1pPr marL="228521" indent="-228521" algn="l" defTabSz="914082" rtl="0" eaLnBrk="1" latinLnBrk="0" hangingPunct="1">
        <a:lnSpc>
          <a:spcPct val="90000"/>
        </a:lnSpc>
        <a:spcBef>
          <a:spcPts val="1600"/>
        </a:spcBef>
        <a:buClr>
          <a:schemeClr val="accent1">
            <a:lumMod val="60000"/>
            <a:lumOff val="40000"/>
          </a:schemeClr>
        </a:buClr>
        <a:buSzPct val="100000"/>
        <a:buFont typeface="Webdings" panose="05030102010509060703" pitchFamily="18" charset="2"/>
        <a:buChar char=""/>
        <a:defRPr sz="2400" kern="1200">
          <a:solidFill>
            <a:schemeClr val="tx1"/>
          </a:solidFill>
          <a:latin typeface="+mn-lt"/>
          <a:ea typeface="+mn-ea"/>
          <a:cs typeface="+mn-cs"/>
        </a:defRPr>
      </a:lvl1pPr>
      <a:lvl2pPr marL="685566" indent="-228521" algn="l" defTabSz="914082" rtl="0" eaLnBrk="1" latinLnBrk="0" hangingPunct="1">
        <a:lnSpc>
          <a:spcPct val="90000"/>
        </a:lnSpc>
        <a:spcBef>
          <a:spcPts val="1000"/>
        </a:spcBef>
        <a:buClr>
          <a:schemeClr val="accent1">
            <a:lumMod val="60000"/>
            <a:lumOff val="40000"/>
          </a:schemeClr>
        </a:buClr>
        <a:buFont typeface="Wingdings" panose="05000000000000000000" pitchFamily="2" charset="2"/>
        <a:buChar char="§"/>
        <a:defRPr sz="2000" kern="1200">
          <a:solidFill>
            <a:schemeClr val="tx1"/>
          </a:solidFill>
          <a:latin typeface="+mn-lt"/>
          <a:ea typeface="+mn-ea"/>
          <a:cs typeface="+mn-cs"/>
        </a:defRPr>
      </a:lvl2pPr>
      <a:lvl3pPr marL="1142602" indent="-228521" algn="l" defTabSz="914082"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3pPr>
      <a:lvl4pPr marL="1599640" indent="-228521" algn="l" defTabSz="914082"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4pPr>
      <a:lvl5pPr marL="2056683" indent="-228521" algn="l" defTabSz="914082"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5pPr>
      <a:lvl6pPr marL="2513720" indent="-228521" algn="l" defTabSz="91408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764" indent="-228521" algn="l" defTabSz="91408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804" indent="-228521" algn="l" defTabSz="91408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846" indent="-228521" algn="l" defTabSz="91408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082" rtl="0" eaLnBrk="1" latinLnBrk="0" hangingPunct="1">
        <a:defRPr sz="1900" kern="1200">
          <a:solidFill>
            <a:schemeClr val="tx1"/>
          </a:solidFill>
          <a:latin typeface="+mn-lt"/>
          <a:ea typeface="+mn-ea"/>
          <a:cs typeface="+mn-cs"/>
        </a:defRPr>
      </a:lvl1pPr>
      <a:lvl2pPr marL="457035" algn="l" defTabSz="914082" rtl="0" eaLnBrk="1" latinLnBrk="0" hangingPunct="1">
        <a:defRPr sz="1900" kern="1200">
          <a:solidFill>
            <a:schemeClr val="tx1"/>
          </a:solidFill>
          <a:latin typeface="+mn-lt"/>
          <a:ea typeface="+mn-ea"/>
          <a:cs typeface="+mn-cs"/>
        </a:defRPr>
      </a:lvl2pPr>
      <a:lvl3pPr marL="914082" algn="l" defTabSz="914082" rtl="0" eaLnBrk="1" latinLnBrk="0" hangingPunct="1">
        <a:defRPr sz="1900" kern="1200">
          <a:solidFill>
            <a:schemeClr val="tx1"/>
          </a:solidFill>
          <a:latin typeface="+mn-lt"/>
          <a:ea typeface="+mn-ea"/>
          <a:cs typeface="+mn-cs"/>
        </a:defRPr>
      </a:lvl3pPr>
      <a:lvl4pPr marL="1371124" algn="l" defTabSz="914082" rtl="0" eaLnBrk="1" latinLnBrk="0" hangingPunct="1">
        <a:defRPr sz="1900" kern="1200">
          <a:solidFill>
            <a:schemeClr val="tx1"/>
          </a:solidFill>
          <a:latin typeface="+mn-lt"/>
          <a:ea typeface="+mn-ea"/>
          <a:cs typeface="+mn-cs"/>
        </a:defRPr>
      </a:lvl4pPr>
      <a:lvl5pPr marL="1828168" algn="l" defTabSz="914082" rtl="0" eaLnBrk="1" latinLnBrk="0" hangingPunct="1">
        <a:defRPr sz="1900" kern="1200">
          <a:solidFill>
            <a:schemeClr val="tx1"/>
          </a:solidFill>
          <a:latin typeface="+mn-lt"/>
          <a:ea typeface="+mn-ea"/>
          <a:cs typeface="+mn-cs"/>
        </a:defRPr>
      </a:lvl5pPr>
      <a:lvl6pPr marL="2285206" algn="l" defTabSz="914082" rtl="0" eaLnBrk="1" latinLnBrk="0" hangingPunct="1">
        <a:defRPr sz="1900" kern="1200">
          <a:solidFill>
            <a:schemeClr val="tx1"/>
          </a:solidFill>
          <a:latin typeface="+mn-lt"/>
          <a:ea typeface="+mn-ea"/>
          <a:cs typeface="+mn-cs"/>
        </a:defRPr>
      </a:lvl6pPr>
      <a:lvl7pPr marL="2742241" algn="l" defTabSz="914082" rtl="0" eaLnBrk="1" latinLnBrk="0" hangingPunct="1">
        <a:defRPr sz="1900" kern="1200">
          <a:solidFill>
            <a:schemeClr val="tx1"/>
          </a:solidFill>
          <a:latin typeface="+mn-lt"/>
          <a:ea typeface="+mn-ea"/>
          <a:cs typeface="+mn-cs"/>
        </a:defRPr>
      </a:lvl7pPr>
      <a:lvl8pPr marL="3199280" algn="l" defTabSz="914082" rtl="0" eaLnBrk="1" latinLnBrk="0" hangingPunct="1">
        <a:defRPr sz="1900" kern="1200">
          <a:solidFill>
            <a:schemeClr val="tx1"/>
          </a:solidFill>
          <a:latin typeface="+mn-lt"/>
          <a:ea typeface="+mn-ea"/>
          <a:cs typeface="+mn-cs"/>
        </a:defRPr>
      </a:lvl8pPr>
      <a:lvl9pPr marL="3656319" algn="l" defTabSz="914082" rtl="0" eaLnBrk="1" latinLnBrk="0" hangingPunct="1">
        <a:defRPr sz="19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p15:clr>
            <a:srgbClr val="F26B43"/>
          </p15:clr>
        </p15:guide>
        <p15:guide id="2" pos="336">
          <p15:clr>
            <a:srgbClr val="F26B43"/>
          </p15:clr>
        </p15:guide>
        <p15:guide id="3" pos="7320">
          <p15:clr>
            <a:srgbClr val="F26B43"/>
          </p15:clr>
        </p15:guide>
        <p15:guide id="4" pos="3840">
          <p15:clr>
            <a:srgbClr val="F26B43"/>
          </p15:clr>
        </p15:guide>
        <p15:guide id="0" orient="horz" pos="456"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5"/>
          <p:cNvSpPr>
            <a:spLocks noGrp="1"/>
          </p:cNvSpPr>
          <p:nvPr>
            <p:ph type="title"/>
          </p:nvPr>
        </p:nvSpPr>
        <p:spPr>
          <a:xfrm>
            <a:off x="347492" y="454877"/>
            <a:ext cx="11545824" cy="975360"/>
          </a:xfrm>
          <a:prstGeom prst="rect">
            <a:avLst/>
          </a:prstGeom>
        </p:spPr>
        <p:txBody>
          <a:bodyPr vert="horz" lIns="121882" tIns="60940" rIns="121882" bIns="60940" rtlCol="0" anchor="t" anchorCtr="0">
            <a:noAutofit/>
          </a:bodyPr>
          <a:lstStyle/>
          <a:p>
            <a:r>
              <a:rPr lang="en-US" dirty="0" smtClean="0"/>
              <a:t>Click to edit Master title style</a:t>
            </a:r>
            <a:endParaRPr lang="en-GB" dirty="0"/>
          </a:p>
        </p:txBody>
      </p:sp>
      <p:sp>
        <p:nvSpPr>
          <p:cNvPr id="4" name="Rectangle 5"/>
          <p:cNvSpPr>
            <a:spLocks noChangeArrowheads="1"/>
          </p:cNvSpPr>
          <p:nvPr/>
        </p:nvSpPr>
        <p:spPr bwMode="ltGray">
          <a:xfrm>
            <a:off x="10413549" y="6411413"/>
            <a:ext cx="1020659" cy="209883"/>
          </a:xfrm>
          <a:prstGeom prst="rect">
            <a:avLst/>
          </a:prstGeom>
          <a:noFill/>
          <a:ln w="9525">
            <a:noFill/>
            <a:miter lim="800000"/>
            <a:headEnd/>
            <a:tailEnd/>
          </a:ln>
          <a:effectLst/>
        </p:spPr>
        <p:txBody>
          <a:bodyPr wrap="none" lIns="82105" tIns="41054" rIns="82105" bIns="41054" anchor="b">
            <a:spAutoFit/>
          </a:bodyPr>
          <a:lstStyle/>
          <a:p>
            <a:pPr algn="r" defTabSz="814201"/>
            <a:r>
              <a:rPr lang="en-US" sz="800" dirty="0">
                <a:solidFill>
                  <a:srgbClr val="7F7F7F"/>
                </a:solidFill>
                <a:cs typeface="CiscoSans Thin"/>
              </a:rPr>
              <a:t>Cisco Confidential</a:t>
            </a:r>
          </a:p>
        </p:txBody>
      </p:sp>
      <p:sp>
        <p:nvSpPr>
          <p:cNvPr id="5" name="Rectangle 7"/>
          <p:cNvSpPr>
            <a:spLocks noChangeArrowheads="1"/>
          </p:cNvSpPr>
          <p:nvPr/>
        </p:nvSpPr>
        <p:spPr bwMode="ltGray">
          <a:xfrm>
            <a:off x="11547331" y="6411413"/>
            <a:ext cx="294500" cy="209883"/>
          </a:xfrm>
          <a:prstGeom prst="rect">
            <a:avLst/>
          </a:prstGeom>
          <a:noFill/>
          <a:ln w="9525" algn="ctr">
            <a:noFill/>
            <a:miter lim="800000"/>
            <a:headEnd/>
            <a:tailEnd/>
          </a:ln>
          <a:effectLst/>
        </p:spPr>
        <p:txBody>
          <a:bodyPr wrap="none" lIns="82105" tIns="41054" rIns="82105" bIns="41054" anchor="b">
            <a:spAutoFit/>
          </a:bodyPr>
          <a:lstStyle/>
          <a:p>
            <a:pPr algn="r" defTabSz="814201"/>
            <a:fld id="{DFCF27A5-1A5B-48D3-A060-2758FFBB1ADD}" type="slidenum">
              <a:rPr lang="en-US" sz="800">
                <a:solidFill>
                  <a:srgbClr val="7F7F7F"/>
                </a:solidFill>
                <a:cs typeface="CiscoSans Thin"/>
              </a:rPr>
              <a:pPr algn="r" defTabSz="814201"/>
              <a:t>‹#›</a:t>
            </a:fld>
            <a:endParaRPr lang="en-US" sz="800" dirty="0">
              <a:solidFill>
                <a:srgbClr val="7F7F7F"/>
              </a:solidFill>
              <a:cs typeface="CiscoSans Thin"/>
            </a:endParaRPr>
          </a:p>
        </p:txBody>
      </p:sp>
      <p:sp>
        <p:nvSpPr>
          <p:cNvPr id="6" name="Rectangle 4"/>
          <p:cNvSpPr>
            <a:spLocks noChangeArrowheads="1"/>
          </p:cNvSpPr>
          <p:nvPr/>
        </p:nvSpPr>
        <p:spPr bwMode="ltGray">
          <a:xfrm>
            <a:off x="389399" y="6411413"/>
            <a:ext cx="4560687" cy="209883"/>
          </a:xfrm>
          <a:prstGeom prst="rect">
            <a:avLst/>
          </a:prstGeom>
          <a:noFill/>
          <a:ln w="9525">
            <a:noFill/>
            <a:miter lim="800000"/>
            <a:headEnd/>
            <a:tailEnd/>
          </a:ln>
          <a:effectLst/>
        </p:spPr>
        <p:txBody>
          <a:bodyPr wrap="square" lIns="82105" tIns="41054" rIns="82105" bIns="41054" anchor="b" anchorCtr="0">
            <a:spAutoFit/>
          </a:bodyPr>
          <a:lstStyle/>
          <a:p>
            <a:pPr defTabSz="814201"/>
            <a:r>
              <a:rPr lang="en-US" sz="800" dirty="0" err="1" smtClean="0">
                <a:solidFill>
                  <a:srgbClr val="7F7F7F"/>
                </a:solidFill>
                <a:cs typeface="CiscoSans Thin"/>
              </a:rPr>
              <a:t>C97</a:t>
            </a:r>
            <a:r>
              <a:rPr lang="en-US" sz="800" dirty="0" smtClean="0">
                <a:solidFill>
                  <a:srgbClr val="7F7F7F"/>
                </a:solidFill>
                <a:cs typeface="CiscoSans Thin"/>
              </a:rPr>
              <a:t>-732424-00 © 2014  Cisco and/or its affiliates. All rights reserved.</a:t>
            </a:r>
            <a:endParaRPr lang="en-US" sz="800" dirty="0">
              <a:solidFill>
                <a:srgbClr val="7F7F7F"/>
              </a:solidFill>
              <a:cs typeface="CiscoSans Thin"/>
            </a:endParaRPr>
          </a:p>
        </p:txBody>
      </p:sp>
      <p:cxnSp>
        <p:nvCxnSpPr>
          <p:cNvPr id="8" name="Straight Connector 7"/>
          <p:cNvCxnSpPr/>
          <p:nvPr/>
        </p:nvCxnSpPr>
        <p:spPr>
          <a:xfrm>
            <a:off x="0" y="6743700"/>
            <a:ext cx="12192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8834913"/>
      </p:ext>
    </p:extLst>
  </p:cSld>
  <p:clrMap bg1="lt1" tx1="dk1" bg2="lt2" tx2="dk2" accent1="accent1" accent2="accent2" accent3="accent3" accent4="accent4" accent5="accent5" accent6="accent6" hlink="hlink" folHlink="folHlink"/>
  <p:sldLayoutIdLst>
    <p:sldLayoutId id="2147484322" r:id="rId1"/>
    <p:sldLayoutId id="2147484323" r:id="rId2"/>
    <p:sldLayoutId id="2147484326" r:id="rId3"/>
    <p:sldLayoutId id="2147484327" r:id="rId4"/>
    <p:sldLayoutId id="2147484330" r:id="rId5"/>
    <p:sldLayoutId id="2147484332" r:id="rId6"/>
    <p:sldLayoutId id="2147484334" r:id="rId7"/>
    <p:sldLayoutId id="2147484335" r:id="rId8"/>
    <p:sldLayoutId id="2147484336" r:id="rId9"/>
    <p:sldLayoutId id="2147484337" r:id="rId10"/>
    <p:sldLayoutId id="2147484340" r:id="rId11"/>
    <p:sldLayoutId id="2147484341" r:id="rId12"/>
    <p:sldLayoutId id="2147484342" r:id="rId13"/>
    <p:sldLayoutId id="2147484343" r:id="rId14"/>
    <p:sldLayoutId id="2147484346" r:id="rId15"/>
    <p:sldLayoutId id="2147484347" r:id="rId16"/>
    <p:sldLayoutId id="2147484349" r:id="rId17"/>
    <p:sldLayoutId id="2147484352" r:id="rId18"/>
    <p:sldLayoutId id="2147484353" r:id="rId19"/>
    <p:sldLayoutId id="2147484355" r:id="rId20"/>
    <p:sldLayoutId id="2147484357" r:id="rId21"/>
    <p:sldLayoutId id="2147484359" r:id="rId22"/>
    <p:sldLayoutId id="2147484366" r:id="rId23"/>
    <p:sldLayoutId id="2147484367" r:id="rId24"/>
    <p:sldLayoutId id="2147484374" r:id="rId25"/>
  </p:sldLayoutIdLst>
  <p:transition xmlns:p14="http://schemas.microsoft.com/office/powerpoint/2010/main" spd="med">
    <p:wipe dir="r"/>
  </p:transition>
  <p:timing>
    <p:tnLst>
      <p:par>
        <p:cTn xmlns:p14="http://schemas.microsoft.com/office/powerpoint/2010/main" id="1" dur="indefinite" restart="never" nodeType="tmRoot"/>
      </p:par>
    </p:tnLst>
  </p:timing>
  <p:txStyles>
    <p:titleStyle>
      <a:lvl1pPr algn="l" defTabSz="914226" rtl="0" eaLnBrk="1" latinLnBrk="0" hangingPunct="1">
        <a:lnSpc>
          <a:spcPct val="80000"/>
        </a:lnSpc>
        <a:spcBef>
          <a:spcPct val="0"/>
        </a:spcBef>
        <a:buNone/>
        <a:defRPr lang="en-US" sz="3300" b="0" kern="1200" spc="0" baseline="0" dirty="0">
          <a:solidFill>
            <a:srgbClr val="00A2BF"/>
          </a:solidFill>
          <a:latin typeface="+mj-lt"/>
          <a:ea typeface="+mj-ea"/>
          <a:cs typeface="CiscoSans"/>
        </a:defRPr>
      </a:lvl1pPr>
    </p:titleStyle>
    <p:bodyStyle>
      <a:lvl1pPr marL="228557" indent="-228557" algn="l" defTabSz="914226"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chemeClr val="tx1"/>
          </a:solidFill>
          <a:latin typeface="+mn-lt"/>
          <a:ea typeface="+mn-ea"/>
          <a:cs typeface="CiscoSans"/>
        </a:defRPr>
      </a:lvl1pPr>
      <a:lvl2pPr marL="479844" indent="-287907" algn="l" defTabSz="914226" rtl="0" eaLnBrk="1" latinLnBrk="0" hangingPunct="1">
        <a:lnSpc>
          <a:spcPct val="95000"/>
        </a:lnSpc>
        <a:spcBef>
          <a:spcPts val="800"/>
        </a:spcBef>
        <a:buClr>
          <a:schemeClr val="tx2"/>
        </a:buClr>
        <a:buFont typeface="Arial"/>
        <a:buChar char="•"/>
        <a:defRPr lang="en-US" sz="1900" kern="1200" dirty="0" smtClean="0">
          <a:solidFill>
            <a:schemeClr val="tx1"/>
          </a:solidFill>
          <a:latin typeface="+mn-lt"/>
          <a:ea typeface="+mn-ea"/>
          <a:cs typeface="CiscoSans"/>
        </a:defRPr>
      </a:lvl2pPr>
      <a:lvl3pPr marL="575812" indent="-228525" algn="l" defTabSz="914226" rtl="0" eaLnBrk="1" latinLnBrk="0" hangingPunct="1">
        <a:lnSpc>
          <a:spcPct val="95000"/>
        </a:lnSpc>
        <a:spcBef>
          <a:spcPts val="840"/>
        </a:spcBef>
        <a:buFont typeface="Arial"/>
        <a:buChar char="•"/>
        <a:defRPr lang="en-US" sz="1600" kern="1200" dirty="0" smtClean="0">
          <a:solidFill>
            <a:schemeClr val="tx1"/>
          </a:solidFill>
          <a:latin typeface="+mn-lt"/>
          <a:ea typeface="+mn-ea"/>
          <a:cs typeface="CiscoSans"/>
        </a:defRPr>
      </a:lvl3pPr>
      <a:lvl4pPr marL="671786" indent="-228525" algn="l" defTabSz="914226" rtl="0" eaLnBrk="1" latinLnBrk="0" hangingPunct="1">
        <a:lnSpc>
          <a:spcPct val="95000"/>
        </a:lnSpc>
        <a:spcBef>
          <a:spcPts val="840"/>
        </a:spcBef>
        <a:buFont typeface="Arial"/>
        <a:buChar char="•"/>
        <a:defRPr lang="en-US" sz="1500" kern="1200" dirty="0" smtClean="0">
          <a:solidFill>
            <a:schemeClr val="tx1"/>
          </a:solidFill>
          <a:latin typeface="+mn-lt"/>
          <a:ea typeface="+mn-ea"/>
          <a:cs typeface="CiscoSans"/>
        </a:defRPr>
      </a:lvl4pPr>
      <a:lvl5pPr marL="767751" indent="-228525" algn="l" defTabSz="914226" rtl="0" eaLnBrk="1" latinLnBrk="0" hangingPunct="1">
        <a:lnSpc>
          <a:spcPct val="95000"/>
        </a:lnSpc>
        <a:spcBef>
          <a:spcPts val="840"/>
        </a:spcBef>
        <a:buFont typeface="Arial"/>
        <a:buChar char="•"/>
        <a:defRPr lang="en-US" sz="1500" kern="1200" dirty="0">
          <a:solidFill>
            <a:schemeClr val="tx1"/>
          </a:solidFill>
          <a:latin typeface="+mn-lt"/>
          <a:ea typeface="+mn-ea"/>
          <a:cs typeface="CiscoSans"/>
        </a:defRPr>
      </a:lvl5pPr>
      <a:lvl6pPr marL="1151630" indent="-228557" algn="l" defTabSz="91422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595" indent="-228525" algn="l" defTabSz="914226"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199787" indent="0" algn="l" defTabSz="91422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462" indent="-228557" algn="l" defTabSz="91422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26" rtl="0" eaLnBrk="1" latinLnBrk="0" hangingPunct="1">
        <a:defRPr sz="1900" kern="1200">
          <a:solidFill>
            <a:schemeClr val="tx1"/>
          </a:solidFill>
          <a:latin typeface="+mn-lt"/>
          <a:ea typeface="+mn-ea"/>
          <a:cs typeface="+mn-cs"/>
        </a:defRPr>
      </a:lvl1pPr>
      <a:lvl2pPr marL="457107" algn="l" defTabSz="914226" rtl="0" eaLnBrk="1" latinLnBrk="0" hangingPunct="1">
        <a:defRPr sz="1900" kern="1200">
          <a:solidFill>
            <a:schemeClr val="tx1"/>
          </a:solidFill>
          <a:latin typeface="+mn-lt"/>
          <a:ea typeface="+mn-ea"/>
          <a:cs typeface="+mn-cs"/>
        </a:defRPr>
      </a:lvl2pPr>
      <a:lvl3pPr marL="914226" algn="l" defTabSz="914226" rtl="0" eaLnBrk="1" latinLnBrk="0" hangingPunct="1">
        <a:defRPr sz="1900" kern="1200">
          <a:solidFill>
            <a:schemeClr val="tx1"/>
          </a:solidFill>
          <a:latin typeface="+mn-lt"/>
          <a:ea typeface="+mn-ea"/>
          <a:cs typeface="+mn-cs"/>
        </a:defRPr>
      </a:lvl3pPr>
      <a:lvl4pPr marL="1371340" algn="l" defTabSz="914226" rtl="0" eaLnBrk="1" latinLnBrk="0" hangingPunct="1">
        <a:defRPr sz="1900" kern="1200">
          <a:solidFill>
            <a:schemeClr val="tx1"/>
          </a:solidFill>
          <a:latin typeface="+mn-lt"/>
          <a:ea typeface="+mn-ea"/>
          <a:cs typeface="+mn-cs"/>
        </a:defRPr>
      </a:lvl4pPr>
      <a:lvl5pPr marL="1828456" algn="l" defTabSz="914226" rtl="0" eaLnBrk="1" latinLnBrk="0" hangingPunct="1">
        <a:defRPr sz="1900" kern="1200">
          <a:solidFill>
            <a:schemeClr val="tx1"/>
          </a:solidFill>
          <a:latin typeface="+mn-lt"/>
          <a:ea typeface="+mn-ea"/>
          <a:cs typeface="+mn-cs"/>
        </a:defRPr>
      </a:lvl5pPr>
      <a:lvl6pPr marL="2285566" algn="l" defTabSz="914226" rtl="0" eaLnBrk="1" latinLnBrk="0" hangingPunct="1">
        <a:defRPr sz="1900" kern="1200">
          <a:solidFill>
            <a:schemeClr val="tx1"/>
          </a:solidFill>
          <a:latin typeface="+mn-lt"/>
          <a:ea typeface="+mn-ea"/>
          <a:cs typeface="+mn-cs"/>
        </a:defRPr>
      </a:lvl6pPr>
      <a:lvl7pPr marL="2742674" algn="l" defTabSz="914226" rtl="0" eaLnBrk="1" latinLnBrk="0" hangingPunct="1">
        <a:defRPr sz="1900" kern="1200">
          <a:solidFill>
            <a:schemeClr val="tx1"/>
          </a:solidFill>
          <a:latin typeface="+mn-lt"/>
          <a:ea typeface="+mn-ea"/>
          <a:cs typeface="+mn-cs"/>
        </a:defRPr>
      </a:lvl7pPr>
      <a:lvl8pPr marL="3199787" algn="l" defTabSz="914226" rtl="0" eaLnBrk="1" latinLnBrk="0" hangingPunct="1">
        <a:defRPr sz="1900" kern="1200">
          <a:solidFill>
            <a:schemeClr val="tx1"/>
          </a:solidFill>
          <a:latin typeface="+mn-lt"/>
          <a:ea typeface="+mn-ea"/>
          <a:cs typeface="+mn-cs"/>
        </a:defRPr>
      </a:lvl8pPr>
      <a:lvl9pPr marL="3656899" algn="l" defTabSz="914226"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5"/>
          <p:cNvSpPr>
            <a:spLocks noGrp="1"/>
          </p:cNvSpPr>
          <p:nvPr>
            <p:ph type="title"/>
          </p:nvPr>
        </p:nvSpPr>
        <p:spPr>
          <a:xfrm>
            <a:off x="347493" y="454877"/>
            <a:ext cx="11545824" cy="975360"/>
          </a:xfrm>
          <a:prstGeom prst="rect">
            <a:avLst/>
          </a:prstGeom>
        </p:spPr>
        <p:txBody>
          <a:bodyPr vert="horz" lIns="121865" tIns="60932" rIns="121865" bIns="60932" rtlCol="0" anchor="t" anchorCtr="0">
            <a:noAutofit/>
          </a:bodyPr>
          <a:lstStyle/>
          <a:p>
            <a:r>
              <a:rPr lang="de-CH" smtClean="0"/>
              <a:t>Click to edit Master title style</a:t>
            </a:r>
            <a:endParaRPr lang="en-GB" dirty="0"/>
          </a:p>
        </p:txBody>
      </p:sp>
      <p:sp>
        <p:nvSpPr>
          <p:cNvPr id="4" name="Rectangle 5"/>
          <p:cNvSpPr>
            <a:spLocks noChangeArrowheads="1"/>
          </p:cNvSpPr>
          <p:nvPr/>
        </p:nvSpPr>
        <p:spPr bwMode="ltGray">
          <a:xfrm>
            <a:off x="10413571" y="6324141"/>
            <a:ext cx="1020632" cy="209871"/>
          </a:xfrm>
          <a:prstGeom prst="rect">
            <a:avLst/>
          </a:prstGeom>
          <a:noFill/>
          <a:ln w="9525">
            <a:noFill/>
            <a:miter lim="800000"/>
            <a:headEnd/>
            <a:tailEnd/>
          </a:ln>
          <a:effectLst/>
        </p:spPr>
        <p:txBody>
          <a:bodyPr wrap="none" lIns="82093" tIns="41050" rIns="82093" bIns="41050" anchor="b">
            <a:spAutoFit/>
          </a:bodyPr>
          <a:lstStyle/>
          <a:p>
            <a:pPr algn="r" defTabSz="814078"/>
            <a:r>
              <a:rPr lang="en-US" sz="800" dirty="0">
                <a:solidFill>
                  <a:srgbClr val="231F20"/>
                </a:solidFill>
                <a:cs typeface="CiscoSans Thin"/>
              </a:rPr>
              <a:t>Cisco Confidential</a:t>
            </a:r>
          </a:p>
        </p:txBody>
      </p:sp>
      <p:sp>
        <p:nvSpPr>
          <p:cNvPr id="5" name="Rectangle 7"/>
          <p:cNvSpPr>
            <a:spLocks noChangeArrowheads="1"/>
          </p:cNvSpPr>
          <p:nvPr/>
        </p:nvSpPr>
        <p:spPr bwMode="ltGray">
          <a:xfrm>
            <a:off x="11547357" y="6320039"/>
            <a:ext cx="294472" cy="209871"/>
          </a:xfrm>
          <a:prstGeom prst="rect">
            <a:avLst/>
          </a:prstGeom>
          <a:noFill/>
          <a:ln w="9525" algn="ctr">
            <a:noFill/>
            <a:miter lim="800000"/>
            <a:headEnd/>
            <a:tailEnd/>
          </a:ln>
          <a:effectLst/>
        </p:spPr>
        <p:txBody>
          <a:bodyPr wrap="none" lIns="82093" tIns="41050" rIns="82093" bIns="41050" anchor="b">
            <a:spAutoFit/>
          </a:bodyPr>
          <a:lstStyle/>
          <a:p>
            <a:pPr algn="r" defTabSz="814078"/>
            <a:fld id="{DFCF27A5-1A5B-48D3-A060-2758FFBB1ADD}" type="slidenum">
              <a:rPr lang="en-US" sz="800">
                <a:solidFill>
                  <a:srgbClr val="231F20"/>
                </a:solidFill>
                <a:cs typeface="CiscoSans Thin"/>
              </a:rPr>
              <a:pPr algn="r" defTabSz="814078"/>
              <a:t>‹#›</a:t>
            </a:fld>
            <a:endParaRPr lang="en-US" sz="800" dirty="0">
              <a:solidFill>
                <a:srgbClr val="231F20"/>
              </a:solidFill>
              <a:cs typeface="CiscoSans Thin"/>
            </a:endParaRPr>
          </a:p>
        </p:txBody>
      </p:sp>
      <p:sp>
        <p:nvSpPr>
          <p:cNvPr id="6" name="Rectangle 4"/>
          <p:cNvSpPr>
            <a:spLocks noChangeArrowheads="1"/>
          </p:cNvSpPr>
          <p:nvPr/>
        </p:nvSpPr>
        <p:spPr bwMode="ltGray">
          <a:xfrm>
            <a:off x="389399" y="6325875"/>
            <a:ext cx="4560687" cy="209871"/>
          </a:xfrm>
          <a:prstGeom prst="rect">
            <a:avLst/>
          </a:prstGeom>
          <a:noFill/>
          <a:ln w="9525">
            <a:noFill/>
            <a:miter lim="800000"/>
            <a:headEnd/>
            <a:tailEnd/>
          </a:ln>
          <a:effectLst/>
        </p:spPr>
        <p:txBody>
          <a:bodyPr wrap="square" lIns="82093" tIns="41050" rIns="82093" bIns="41050" anchor="b" anchorCtr="0">
            <a:spAutoFit/>
          </a:bodyPr>
          <a:lstStyle/>
          <a:p>
            <a:pPr defTabSz="814078"/>
            <a:r>
              <a:rPr lang="en-US" sz="800" dirty="0" smtClean="0">
                <a:solidFill>
                  <a:srgbClr val="231F20"/>
                </a:solidFill>
                <a:cs typeface="CiscoSans Thin"/>
              </a:rPr>
              <a:t>© 2013-2014  Cisco and/or its affiliates. All rights reserved.</a:t>
            </a:r>
            <a:endParaRPr lang="en-US" sz="800" dirty="0">
              <a:solidFill>
                <a:srgbClr val="231F20"/>
              </a:solidFill>
              <a:cs typeface="CiscoSans Thin"/>
            </a:endParaRPr>
          </a:p>
        </p:txBody>
      </p:sp>
      <p:cxnSp>
        <p:nvCxnSpPr>
          <p:cNvPr id="8" name="Straight Connector 7"/>
          <p:cNvCxnSpPr/>
          <p:nvPr/>
        </p:nvCxnSpPr>
        <p:spPr>
          <a:xfrm>
            <a:off x="1" y="6743700"/>
            <a:ext cx="12192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9" name="Rectangle 4"/>
          <p:cNvSpPr>
            <a:spLocks noChangeArrowheads="1"/>
          </p:cNvSpPr>
          <p:nvPr/>
        </p:nvSpPr>
        <p:spPr bwMode="ltGray">
          <a:xfrm>
            <a:off x="3832499" y="6302011"/>
            <a:ext cx="4560687" cy="267596"/>
          </a:xfrm>
          <a:prstGeom prst="rect">
            <a:avLst/>
          </a:prstGeom>
          <a:noFill/>
          <a:ln w="9525">
            <a:noFill/>
            <a:miter lim="800000"/>
            <a:headEnd/>
            <a:tailEnd/>
          </a:ln>
          <a:effectLst/>
        </p:spPr>
        <p:txBody>
          <a:bodyPr wrap="square" lIns="82093" tIns="41050" rIns="82093" bIns="41050" anchor="b" anchorCtr="0">
            <a:spAutoFit/>
          </a:bodyPr>
          <a:lstStyle/>
          <a:p>
            <a:pPr algn="ctr" defTabSz="814078"/>
            <a:r>
              <a:rPr lang="en-US" sz="1200" dirty="0" smtClean="0">
                <a:solidFill>
                  <a:srgbClr val="231F20"/>
                </a:solidFill>
                <a:cs typeface="CiscoSans Thin"/>
              </a:rPr>
              <a:t>Cisco Consulting Services</a:t>
            </a:r>
            <a:endParaRPr lang="en-US" sz="1200" dirty="0">
              <a:solidFill>
                <a:srgbClr val="231F20"/>
              </a:solidFill>
              <a:cs typeface="CiscoSans Thin"/>
            </a:endParaRPr>
          </a:p>
        </p:txBody>
      </p:sp>
      <p:graphicFrame>
        <p:nvGraphicFramePr>
          <p:cNvPr id="10" name="Object 9" hidden="1"/>
          <p:cNvGraphicFramePr>
            <a:graphicFrameLocks noChangeAspect="1"/>
          </p:cNvGraphicFramePr>
          <p:nvPr userDrawn="1">
            <p:custDataLst>
              <p:tags r:id="rId30"/>
            </p:custDataLst>
            <p:extLst>
              <p:ext uri="{D42A27DB-BD31-4B8C-83A1-F6EECF244321}">
                <p14:modId xmlns:p14="http://schemas.microsoft.com/office/powerpoint/2010/main" val="19242631"/>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463" name="think-cell Slide" r:id="rId31" imgW="360" imgH="360" progId="TCLayout.ActiveDocument.1">
                  <p:embed/>
                </p:oleObj>
              </mc:Choice>
              <mc:Fallback>
                <p:oleObj name="think-cell Slide" r:id="rId31" imgW="360" imgH="360" progId="TCLayout.ActiveDocument.1">
                  <p:embed/>
                  <p:pic>
                    <p:nvPicPr>
                      <p:cNvPr id="0" name=""/>
                      <p:cNvPicPr/>
                      <p:nvPr/>
                    </p:nvPicPr>
                    <p:blipFill>
                      <a:blip r:embed="rId32"/>
                      <a:stretch>
                        <a:fillRect/>
                      </a:stretch>
                    </p:blipFill>
                    <p:spPr>
                      <a:xfrm>
                        <a:off x="1589" y="1589"/>
                        <a:ext cx="1587" cy="1587"/>
                      </a:xfrm>
                      <a:prstGeom prst="rect">
                        <a:avLst/>
                      </a:prstGeom>
                    </p:spPr>
                  </p:pic>
                </p:oleObj>
              </mc:Fallback>
            </mc:AlternateContent>
          </a:graphicData>
        </a:graphic>
      </p:graphicFrame>
    </p:spTree>
    <p:extLst>
      <p:ext uri="{BB962C8B-B14F-4D97-AF65-F5344CB8AC3E}">
        <p14:creationId xmlns:p14="http://schemas.microsoft.com/office/powerpoint/2010/main" val="3669364939"/>
      </p:ext>
    </p:extLst>
  </p:cSld>
  <p:clrMap bg1="lt1" tx1="dk1" bg2="lt2" tx2="dk2" accent1="accent1" accent2="accent2" accent3="accent3" accent4="accent4" accent5="accent5" accent6="accent6" hlink="hlink" folHlink="folHlink"/>
  <p:sldLayoutIdLst>
    <p:sldLayoutId id="2147484387" r:id="rId1"/>
    <p:sldLayoutId id="2147484388" r:id="rId2"/>
    <p:sldLayoutId id="2147484391" r:id="rId3"/>
    <p:sldLayoutId id="2147484392" r:id="rId4"/>
    <p:sldLayoutId id="2147484395" r:id="rId5"/>
    <p:sldLayoutId id="2147484397" r:id="rId6"/>
    <p:sldLayoutId id="2147484398" r:id="rId7"/>
    <p:sldLayoutId id="2147484399" r:id="rId8"/>
    <p:sldLayoutId id="2147484400" r:id="rId9"/>
    <p:sldLayoutId id="2147484401" r:id="rId10"/>
    <p:sldLayoutId id="2147484403" r:id="rId11"/>
    <p:sldLayoutId id="2147484404" r:id="rId12"/>
    <p:sldLayoutId id="2147484405" r:id="rId13"/>
    <p:sldLayoutId id="2147484406" r:id="rId14"/>
    <p:sldLayoutId id="2147484409" r:id="rId15"/>
    <p:sldLayoutId id="2147484410" r:id="rId16"/>
    <p:sldLayoutId id="2147484412" r:id="rId17"/>
    <p:sldLayoutId id="2147484415" r:id="rId18"/>
    <p:sldLayoutId id="2147484416" r:id="rId19"/>
    <p:sldLayoutId id="2147484418" r:id="rId20"/>
    <p:sldLayoutId id="2147484420" r:id="rId21"/>
    <p:sldLayoutId id="2147484422" r:id="rId22"/>
    <p:sldLayoutId id="2147484429" r:id="rId23"/>
    <p:sldLayoutId id="2147484430" r:id="rId24"/>
    <p:sldLayoutId id="2147484437" r:id="rId25"/>
    <p:sldLayoutId id="2147484443" r:id="rId26"/>
    <p:sldLayoutId id="2147484444" r:id="rId27"/>
  </p:sldLayoutIdLst>
  <p:transition xmlns:p14="http://schemas.microsoft.com/office/powerpoint/2010/main" spd="slow">
    <p:wipe/>
  </p:transition>
  <p:timing>
    <p:tnLst>
      <p:par>
        <p:cTn xmlns:p14="http://schemas.microsoft.com/office/powerpoint/2010/main" id="1" dur="indefinite" restart="never" nodeType="tmRoot"/>
      </p:par>
    </p:tnLst>
  </p:timing>
  <p:txStyles>
    <p:titleStyle>
      <a:lvl1pPr algn="l" defTabSz="914090" rtl="0" eaLnBrk="1" latinLnBrk="0" hangingPunct="1">
        <a:lnSpc>
          <a:spcPct val="80000"/>
        </a:lnSpc>
        <a:spcBef>
          <a:spcPct val="0"/>
        </a:spcBef>
        <a:buNone/>
        <a:defRPr lang="en-US" sz="3300" b="0" kern="1200" spc="0" baseline="0" dirty="0">
          <a:solidFill>
            <a:srgbClr val="00A2BF"/>
          </a:solidFill>
          <a:latin typeface="+mj-lt"/>
          <a:ea typeface="+mj-ea"/>
          <a:cs typeface="CiscoSans"/>
        </a:defRPr>
      </a:lvl1pPr>
    </p:titleStyle>
    <p:bodyStyle>
      <a:lvl1pPr marL="228522" indent="-228522" algn="l" defTabSz="91409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chemeClr val="tx1"/>
          </a:solidFill>
          <a:latin typeface="+mn-lt"/>
          <a:ea typeface="+mn-ea"/>
          <a:cs typeface="CiscoSans"/>
        </a:defRPr>
      </a:lvl1pPr>
      <a:lvl2pPr marL="479772" indent="-287863" algn="l" defTabSz="914090" rtl="0" eaLnBrk="1" latinLnBrk="0" hangingPunct="1">
        <a:lnSpc>
          <a:spcPct val="95000"/>
        </a:lnSpc>
        <a:spcBef>
          <a:spcPts val="800"/>
        </a:spcBef>
        <a:buClr>
          <a:schemeClr val="tx2"/>
        </a:buClr>
        <a:buFont typeface="Arial"/>
        <a:buChar char="•"/>
        <a:defRPr lang="en-US" sz="1900" kern="1200" dirty="0" smtClean="0">
          <a:solidFill>
            <a:schemeClr val="tx1"/>
          </a:solidFill>
          <a:latin typeface="+mn-lt"/>
          <a:ea typeface="+mn-ea"/>
          <a:cs typeface="CiscoSans"/>
        </a:defRPr>
      </a:lvl2pPr>
      <a:lvl3pPr marL="575724" indent="-228492" algn="l" defTabSz="914090" rtl="0" eaLnBrk="1" latinLnBrk="0" hangingPunct="1">
        <a:lnSpc>
          <a:spcPct val="95000"/>
        </a:lnSpc>
        <a:spcBef>
          <a:spcPts val="840"/>
        </a:spcBef>
        <a:buFont typeface="Arial"/>
        <a:buChar char="•"/>
        <a:defRPr lang="en-US" sz="1600" kern="1200" dirty="0" smtClean="0">
          <a:solidFill>
            <a:schemeClr val="tx1"/>
          </a:solidFill>
          <a:latin typeface="+mn-lt"/>
          <a:ea typeface="+mn-ea"/>
          <a:cs typeface="CiscoSans"/>
        </a:defRPr>
      </a:lvl3pPr>
      <a:lvl4pPr marL="671686" indent="-228492" algn="l" defTabSz="914090" rtl="0" eaLnBrk="1" latinLnBrk="0" hangingPunct="1">
        <a:lnSpc>
          <a:spcPct val="95000"/>
        </a:lnSpc>
        <a:spcBef>
          <a:spcPts val="840"/>
        </a:spcBef>
        <a:buFont typeface="Arial"/>
        <a:buChar char="•"/>
        <a:defRPr lang="en-US" sz="1500" kern="1200" dirty="0" smtClean="0">
          <a:solidFill>
            <a:schemeClr val="tx1"/>
          </a:solidFill>
          <a:latin typeface="+mn-lt"/>
          <a:ea typeface="+mn-ea"/>
          <a:cs typeface="CiscoSans"/>
        </a:defRPr>
      </a:lvl4pPr>
      <a:lvl5pPr marL="767635" indent="-228492" algn="l" defTabSz="914090" rtl="0" eaLnBrk="1" latinLnBrk="0" hangingPunct="1">
        <a:lnSpc>
          <a:spcPct val="95000"/>
        </a:lnSpc>
        <a:spcBef>
          <a:spcPts val="840"/>
        </a:spcBef>
        <a:buFont typeface="Arial"/>
        <a:buChar char="•"/>
        <a:defRPr lang="en-US" sz="1500" kern="1200" dirty="0">
          <a:solidFill>
            <a:schemeClr val="tx1"/>
          </a:solidFill>
          <a:latin typeface="+mn-lt"/>
          <a:ea typeface="+mn-ea"/>
          <a:cs typeface="CiscoSans"/>
        </a:defRPr>
      </a:lvl5pPr>
      <a:lvl6pPr marL="1151458" indent="-228522" algn="l" defTabSz="914090"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407" indent="-228492" algn="l" defTabSz="914090"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199307" indent="0" algn="l" defTabSz="914090" rtl="0" eaLnBrk="1" latinLnBrk="0" hangingPunct="1">
        <a:spcBef>
          <a:spcPct val="20000"/>
        </a:spcBef>
        <a:buFont typeface="Arial" pitchFamily="34" charset="0"/>
        <a:buNone/>
        <a:defRPr sz="2000" kern="1200">
          <a:solidFill>
            <a:schemeClr val="tx1"/>
          </a:solidFill>
          <a:latin typeface="+mn-lt"/>
          <a:ea typeface="+mn-ea"/>
          <a:cs typeface="+mn-cs"/>
        </a:defRPr>
      </a:lvl8pPr>
      <a:lvl9pPr marL="3884878" indent="-228522" algn="l" defTabSz="91409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90" rtl="0" eaLnBrk="1" latinLnBrk="0" hangingPunct="1">
        <a:defRPr sz="1900" kern="1200">
          <a:solidFill>
            <a:schemeClr val="tx1"/>
          </a:solidFill>
          <a:latin typeface="+mn-lt"/>
          <a:ea typeface="+mn-ea"/>
          <a:cs typeface="+mn-cs"/>
        </a:defRPr>
      </a:lvl1pPr>
      <a:lvl2pPr marL="457039" algn="l" defTabSz="914090" rtl="0" eaLnBrk="1" latinLnBrk="0" hangingPunct="1">
        <a:defRPr sz="1900" kern="1200">
          <a:solidFill>
            <a:schemeClr val="tx1"/>
          </a:solidFill>
          <a:latin typeface="+mn-lt"/>
          <a:ea typeface="+mn-ea"/>
          <a:cs typeface="+mn-cs"/>
        </a:defRPr>
      </a:lvl2pPr>
      <a:lvl3pPr marL="914090" algn="l" defTabSz="914090" rtl="0" eaLnBrk="1" latinLnBrk="0" hangingPunct="1">
        <a:defRPr sz="1900" kern="1200">
          <a:solidFill>
            <a:schemeClr val="tx1"/>
          </a:solidFill>
          <a:latin typeface="+mn-lt"/>
          <a:ea typeface="+mn-ea"/>
          <a:cs typeface="+mn-cs"/>
        </a:defRPr>
      </a:lvl3pPr>
      <a:lvl4pPr marL="1371134" algn="l" defTabSz="914090" rtl="0" eaLnBrk="1" latinLnBrk="0" hangingPunct="1">
        <a:defRPr sz="1900" kern="1200">
          <a:solidFill>
            <a:schemeClr val="tx1"/>
          </a:solidFill>
          <a:latin typeface="+mn-lt"/>
          <a:ea typeface="+mn-ea"/>
          <a:cs typeface="+mn-cs"/>
        </a:defRPr>
      </a:lvl4pPr>
      <a:lvl5pPr marL="1828182" algn="l" defTabSz="914090" rtl="0" eaLnBrk="1" latinLnBrk="0" hangingPunct="1">
        <a:defRPr sz="1900" kern="1200">
          <a:solidFill>
            <a:schemeClr val="tx1"/>
          </a:solidFill>
          <a:latin typeface="+mn-lt"/>
          <a:ea typeface="+mn-ea"/>
          <a:cs typeface="+mn-cs"/>
        </a:defRPr>
      </a:lvl5pPr>
      <a:lvl6pPr marL="2285226" algn="l" defTabSz="914090" rtl="0" eaLnBrk="1" latinLnBrk="0" hangingPunct="1">
        <a:defRPr sz="1900" kern="1200">
          <a:solidFill>
            <a:schemeClr val="tx1"/>
          </a:solidFill>
          <a:latin typeface="+mn-lt"/>
          <a:ea typeface="+mn-ea"/>
          <a:cs typeface="+mn-cs"/>
        </a:defRPr>
      </a:lvl6pPr>
      <a:lvl7pPr marL="2742262" algn="l" defTabSz="914090" rtl="0" eaLnBrk="1" latinLnBrk="0" hangingPunct="1">
        <a:defRPr sz="1900" kern="1200">
          <a:solidFill>
            <a:schemeClr val="tx1"/>
          </a:solidFill>
          <a:latin typeface="+mn-lt"/>
          <a:ea typeface="+mn-ea"/>
          <a:cs typeface="+mn-cs"/>
        </a:defRPr>
      </a:lvl7pPr>
      <a:lvl8pPr marL="3199307" algn="l" defTabSz="914090" rtl="0" eaLnBrk="1" latinLnBrk="0" hangingPunct="1">
        <a:defRPr sz="1900" kern="1200">
          <a:solidFill>
            <a:schemeClr val="tx1"/>
          </a:solidFill>
          <a:latin typeface="+mn-lt"/>
          <a:ea typeface="+mn-ea"/>
          <a:cs typeface="+mn-cs"/>
        </a:defRPr>
      </a:lvl8pPr>
      <a:lvl9pPr marL="3656347" algn="l" defTabSz="914090"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1" cstate="print">
            <a:extLst>
              <a:ext uri="{28A0092B-C50C-407E-A947-70E740481C1C}">
                <a14:useLocalDpi xmlns:a14="http://schemas.microsoft.com/office/drawing/2010/main" val="0"/>
              </a:ext>
            </a:extLst>
          </a:blip>
          <a:srcRect l="28889" r="18"/>
          <a:stretch/>
        </p:blipFill>
        <p:spPr>
          <a:xfrm>
            <a:off x="0" y="0"/>
            <a:ext cx="12188952" cy="6858000"/>
          </a:xfrm>
          <a:prstGeom prst="rect">
            <a:avLst/>
          </a:prstGeom>
        </p:spPr>
      </p:pic>
      <p:sp>
        <p:nvSpPr>
          <p:cNvPr id="9" name="Rectangle 8"/>
          <p:cNvSpPr/>
          <p:nvPr/>
        </p:nvSpPr>
        <p:spPr>
          <a:xfrm>
            <a:off x="3048" y="0"/>
            <a:ext cx="12188952"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22" tIns="45710" rIns="91322" bIns="45710" rtlCol="0" anchor="ctr"/>
          <a:lstStyle/>
          <a:p>
            <a:pPr algn="ctr" defTabSz="913063"/>
            <a:endParaRPr lang="en-US">
              <a:solidFill>
                <a:prstClr val="white"/>
              </a:solidFill>
            </a:endParaRPr>
          </a:p>
        </p:txBody>
      </p:sp>
      <p:sp>
        <p:nvSpPr>
          <p:cNvPr id="2" name="Title Placeholder 1"/>
          <p:cNvSpPr>
            <a:spLocks noGrp="1"/>
          </p:cNvSpPr>
          <p:nvPr>
            <p:ph type="title"/>
          </p:nvPr>
        </p:nvSpPr>
        <p:spPr>
          <a:xfrm>
            <a:off x="533403" y="9"/>
            <a:ext cx="9883140" cy="952499"/>
          </a:xfrm>
          <a:prstGeom prst="rect">
            <a:avLst/>
          </a:prstGeom>
        </p:spPr>
        <p:txBody>
          <a:bodyPr vert="horz" lIns="91322" tIns="45710" rIns="91322"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33416" y="1463049"/>
            <a:ext cx="11094720" cy="4713923"/>
          </a:xfrm>
          <a:prstGeom prst="rect">
            <a:avLst/>
          </a:prstGeom>
        </p:spPr>
        <p:txBody>
          <a:bodyPr vert="horz" lIns="0" tIns="45710" rIns="91322"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9034272" y="6606619"/>
            <a:ext cx="2286000" cy="228600"/>
          </a:xfrm>
          <a:prstGeom prst="rect">
            <a:avLst/>
          </a:prstGeom>
        </p:spPr>
        <p:txBody>
          <a:bodyPr vert="horz" lIns="91322" tIns="45710" rIns="91322" bIns="45710" rtlCol="0" anchor="ctr"/>
          <a:lstStyle>
            <a:lvl1pPr marL="0" marR="0" indent="0" algn="r" defTabSz="913063"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764522194"/>
      </p:ext>
    </p:extLst>
  </p:cSld>
  <p:clrMap bg1="lt1" tx1="dk1" bg2="lt2" tx2="dk2" accent1="accent1" accent2="accent2" accent3="accent3" accent4="accent4" accent5="accent5" accent6="accent6" hlink="hlink" folHlink="folHlink"/>
  <p:sldLayoutIdLst>
    <p:sldLayoutId id="2147484450" r:id="rId1"/>
    <p:sldLayoutId id="2147484451" r:id="rId2"/>
    <p:sldLayoutId id="2147484452" r:id="rId3"/>
    <p:sldLayoutId id="2147484454" r:id="rId4"/>
    <p:sldLayoutId id="2147484456" r:id="rId5"/>
    <p:sldLayoutId id="2147484457" r:id="rId6"/>
    <p:sldLayoutId id="2147484458" r:id="rId7"/>
    <p:sldLayoutId id="2147484459" r:id="rId8"/>
    <p:sldLayoutId id="2147484460" r:id="rId9"/>
  </p:sldLayoutIdLst>
  <p:transition xmlns:p14="http://schemas.microsoft.com/office/powerpoint/2010/main" spd="slow">
    <p:fade/>
  </p:transition>
  <p:timing>
    <p:tnLst>
      <p:par>
        <p:cTn xmlns:p14="http://schemas.microsoft.com/office/powerpoint/2010/main" id="1" dur="indefinite" restart="never" nodeType="tmRoot"/>
      </p:par>
    </p:tnLst>
  </p:timing>
  <p:hf hdr="0" dt="0"/>
  <p:txStyles>
    <p:titleStyle>
      <a:lvl1pPr algn="l" defTabSz="913063" rtl="0" eaLnBrk="1" latinLnBrk="0" hangingPunct="1">
        <a:lnSpc>
          <a:spcPct val="85000"/>
        </a:lnSpc>
        <a:spcBef>
          <a:spcPct val="0"/>
        </a:spcBef>
        <a:buNone/>
        <a:defRPr sz="2800" kern="1200">
          <a:solidFill>
            <a:schemeClr val="tx1"/>
          </a:solidFill>
          <a:latin typeface="+mj-lt"/>
          <a:ea typeface="+mj-ea"/>
          <a:cs typeface="+mj-cs"/>
        </a:defRPr>
      </a:lvl1pPr>
    </p:titleStyle>
    <p:bodyStyle>
      <a:lvl1pPr marL="228281" indent="-228281" algn="l" defTabSz="913063" rtl="0" eaLnBrk="1" latinLnBrk="0" hangingPunct="1">
        <a:lnSpc>
          <a:spcPct val="90000"/>
        </a:lnSpc>
        <a:spcBef>
          <a:spcPts val="1600"/>
        </a:spcBef>
        <a:buClr>
          <a:schemeClr val="accent1">
            <a:lumMod val="60000"/>
            <a:lumOff val="40000"/>
          </a:schemeClr>
        </a:buClr>
        <a:buSzPct val="100000"/>
        <a:buFont typeface="Webdings" panose="05030102010509060703" pitchFamily="18" charset="2"/>
        <a:buChar char=""/>
        <a:defRPr sz="2400" kern="1200">
          <a:solidFill>
            <a:schemeClr val="tx1"/>
          </a:solidFill>
          <a:latin typeface="+mn-lt"/>
          <a:ea typeface="+mn-ea"/>
          <a:cs typeface="+mn-cs"/>
        </a:defRPr>
      </a:lvl1pPr>
      <a:lvl2pPr marL="684846" indent="-228281" algn="l" defTabSz="913063" rtl="0" eaLnBrk="1" latinLnBrk="0" hangingPunct="1">
        <a:lnSpc>
          <a:spcPct val="90000"/>
        </a:lnSpc>
        <a:spcBef>
          <a:spcPts val="1000"/>
        </a:spcBef>
        <a:buClr>
          <a:schemeClr val="accent1">
            <a:lumMod val="60000"/>
            <a:lumOff val="40000"/>
          </a:schemeClr>
        </a:buClr>
        <a:buFont typeface="Wingdings" panose="05000000000000000000" pitchFamily="2" charset="2"/>
        <a:buChar char="§"/>
        <a:defRPr sz="2000" kern="1200">
          <a:solidFill>
            <a:schemeClr val="tx1"/>
          </a:solidFill>
          <a:latin typeface="+mn-lt"/>
          <a:ea typeface="+mn-ea"/>
          <a:cs typeface="+mn-cs"/>
        </a:defRPr>
      </a:lvl2pPr>
      <a:lvl3pPr marL="1141342" indent="-228281" algn="l" defTabSz="913063"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3pPr>
      <a:lvl4pPr marL="1597840" indent="-228281" algn="l" defTabSz="913063"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4pPr>
      <a:lvl5pPr marL="2054343" indent="-228281" algn="l" defTabSz="913063"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5pPr>
      <a:lvl6pPr marL="2510901" indent="-228281" algn="l" defTabSz="91306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7434" indent="-228281" algn="l" defTabSz="91306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3964" indent="-228281" algn="l" defTabSz="91306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0526" indent="-228281" algn="l" defTabSz="91306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063" rtl="0" eaLnBrk="1" latinLnBrk="0" hangingPunct="1">
        <a:defRPr sz="1900" kern="1200">
          <a:solidFill>
            <a:schemeClr val="tx1"/>
          </a:solidFill>
          <a:latin typeface="+mn-lt"/>
          <a:ea typeface="+mn-ea"/>
          <a:cs typeface="+mn-cs"/>
        </a:defRPr>
      </a:lvl1pPr>
      <a:lvl2pPr marL="456499" algn="l" defTabSz="913063" rtl="0" eaLnBrk="1" latinLnBrk="0" hangingPunct="1">
        <a:defRPr sz="1900" kern="1200">
          <a:solidFill>
            <a:schemeClr val="tx1"/>
          </a:solidFill>
          <a:latin typeface="+mn-lt"/>
          <a:ea typeface="+mn-ea"/>
          <a:cs typeface="+mn-cs"/>
        </a:defRPr>
      </a:lvl2pPr>
      <a:lvl3pPr marL="913063" algn="l" defTabSz="913063" rtl="0" eaLnBrk="1" latinLnBrk="0" hangingPunct="1">
        <a:defRPr sz="1900" kern="1200">
          <a:solidFill>
            <a:schemeClr val="tx1"/>
          </a:solidFill>
          <a:latin typeface="+mn-lt"/>
          <a:ea typeface="+mn-ea"/>
          <a:cs typeface="+mn-cs"/>
        </a:defRPr>
      </a:lvl3pPr>
      <a:lvl4pPr marL="1369594" algn="l" defTabSz="913063" rtl="0" eaLnBrk="1" latinLnBrk="0" hangingPunct="1">
        <a:defRPr sz="1900" kern="1200">
          <a:solidFill>
            <a:schemeClr val="tx1"/>
          </a:solidFill>
          <a:latin typeface="+mn-lt"/>
          <a:ea typeface="+mn-ea"/>
          <a:cs typeface="+mn-cs"/>
        </a:defRPr>
      </a:lvl4pPr>
      <a:lvl5pPr marL="1826128" algn="l" defTabSz="913063" rtl="0" eaLnBrk="1" latinLnBrk="0" hangingPunct="1">
        <a:defRPr sz="1900" kern="1200">
          <a:solidFill>
            <a:schemeClr val="tx1"/>
          </a:solidFill>
          <a:latin typeface="+mn-lt"/>
          <a:ea typeface="+mn-ea"/>
          <a:cs typeface="+mn-cs"/>
        </a:defRPr>
      </a:lvl5pPr>
      <a:lvl6pPr marL="2282686" algn="l" defTabSz="913063" rtl="0" eaLnBrk="1" latinLnBrk="0" hangingPunct="1">
        <a:defRPr sz="1900" kern="1200">
          <a:solidFill>
            <a:schemeClr val="tx1"/>
          </a:solidFill>
          <a:latin typeface="+mn-lt"/>
          <a:ea typeface="+mn-ea"/>
          <a:cs typeface="+mn-cs"/>
        </a:defRPr>
      </a:lvl6pPr>
      <a:lvl7pPr marL="2739181" algn="l" defTabSz="913063" rtl="0" eaLnBrk="1" latinLnBrk="0" hangingPunct="1">
        <a:defRPr sz="1900" kern="1200">
          <a:solidFill>
            <a:schemeClr val="tx1"/>
          </a:solidFill>
          <a:latin typeface="+mn-lt"/>
          <a:ea typeface="+mn-ea"/>
          <a:cs typeface="+mn-cs"/>
        </a:defRPr>
      </a:lvl7pPr>
      <a:lvl8pPr marL="3195680" algn="l" defTabSz="913063" rtl="0" eaLnBrk="1" latinLnBrk="0" hangingPunct="1">
        <a:defRPr sz="1900" kern="1200">
          <a:solidFill>
            <a:schemeClr val="tx1"/>
          </a:solidFill>
          <a:latin typeface="+mn-lt"/>
          <a:ea typeface="+mn-ea"/>
          <a:cs typeface="+mn-cs"/>
        </a:defRPr>
      </a:lvl8pPr>
      <a:lvl9pPr marL="3652183" algn="l" defTabSz="913063" rtl="0" eaLnBrk="1" latinLnBrk="0" hangingPunct="1">
        <a:defRPr sz="19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p15:clr>
            <a:srgbClr val="F26B43"/>
          </p15:clr>
        </p15:guide>
        <p15:guide id="2" pos="336">
          <p15:clr>
            <a:srgbClr val="F26B43"/>
          </p15:clr>
        </p15:guide>
        <p15:guide id="3" pos="7320">
          <p15:clr>
            <a:srgbClr val="F26B43"/>
          </p15:clr>
        </p15:guide>
        <p15:guide id="4" pos="3840">
          <p15:clr>
            <a:srgbClr val="F26B43"/>
          </p15:clr>
        </p15:guide>
        <p15:guide id="0" orient="horz" pos="456"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6" cstate="print">
            <a:extLst>
              <a:ext uri="{28A0092B-C50C-407E-A947-70E740481C1C}">
                <a14:useLocalDpi xmlns:a14="http://schemas.microsoft.com/office/drawing/2010/main" val="0"/>
              </a:ext>
            </a:extLst>
          </a:blip>
          <a:srcRect l="28889" r="18"/>
          <a:stretch/>
        </p:blipFill>
        <p:spPr>
          <a:xfrm>
            <a:off x="0" y="0"/>
            <a:ext cx="12188952" cy="6858000"/>
          </a:xfrm>
          <a:prstGeom prst="rect">
            <a:avLst/>
          </a:prstGeom>
        </p:spPr>
      </p:pic>
      <p:sp>
        <p:nvSpPr>
          <p:cNvPr id="9" name="Rectangle 8"/>
          <p:cNvSpPr/>
          <p:nvPr userDrawn="1"/>
        </p:nvSpPr>
        <p:spPr>
          <a:xfrm>
            <a:off x="3048" y="0"/>
            <a:ext cx="12188952"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14" rIns="91416" bIns="45714" rtlCol="0" anchor="ctr"/>
          <a:lstStyle/>
          <a:p>
            <a:pPr algn="ctr" defTabSz="914128"/>
            <a:endParaRPr lang="en-US">
              <a:solidFill>
                <a:prstClr val="white"/>
              </a:solidFill>
            </a:endParaRPr>
          </a:p>
        </p:txBody>
      </p:sp>
      <p:sp>
        <p:nvSpPr>
          <p:cNvPr id="2" name="Title Placeholder 1"/>
          <p:cNvSpPr>
            <a:spLocks noGrp="1"/>
          </p:cNvSpPr>
          <p:nvPr>
            <p:ph type="title"/>
          </p:nvPr>
        </p:nvSpPr>
        <p:spPr>
          <a:xfrm>
            <a:off x="533403" y="5"/>
            <a:ext cx="9883140" cy="952499"/>
          </a:xfrm>
          <a:prstGeom prst="rect">
            <a:avLst/>
          </a:prstGeom>
        </p:spPr>
        <p:txBody>
          <a:bodyPr vert="horz" lIns="91416" tIns="45714" rIns="91416" bIns="45714"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33400" y="1463045"/>
            <a:ext cx="11094720" cy="4713923"/>
          </a:xfrm>
          <a:prstGeom prst="rect">
            <a:avLst/>
          </a:prstGeom>
        </p:spPr>
        <p:txBody>
          <a:bodyPr vert="horz" lIns="0" tIns="45714" rIns="91416" bIns="45714"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9034272" y="6606619"/>
            <a:ext cx="2286000" cy="228600"/>
          </a:xfrm>
          <a:prstGeom prst="rect">
            <a:avLst/>
          </a:prstGeom>
        </p:spPr>
        <p:txBody>
          <a:bodyPr vert="horz" lIns="91416" tIns="45714" rIns="91416" bIns="45714" rtlCol="0" anchor="ctr"/>
          <a:lstStyle>
            <a:lvl1pPr marL="0" marR="0" indent="0" algn="r" defTabSz="914128"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769106305"/>
      </p:ext>
    </p:extLst>
  </p:cSld>
  <p:clrMap bg1="lt1" tx1="dk1" bg2="lt2" tx2="dk2" accent1="accent1" accent2="accent2" accent3="accent3" accent4="accent4" accent5="accent5" accent6="accent6" hlink="hlink" folHlink="folHlink"/>
  <p:sldLayoutIdLst>
    <p:sldLayoutId id="2147484481" r:id="rId1"/>
    <p:sldLayoutId id="2147484482" r:id="rId2"/>
    <p:sldLayoutId id="2147484483" r:id="rId3"/>
    <p:sldLayoutId id="2147484485" r:id="rId4"/>
  </p:sldLayoutIdLst>
  <p:transition xmlns:p14="http://schemas.microsoft.com/office/powerpoint/2010/main" spd="slow">
    <p:fade/>
  </p:transition>
  <p:timing>
    <p:tnLst>
      <p:par>
        <p:cTn xmlns:p14="http://schemas.microsoft.com/office/powerpoint/2010/main" id="1" dur="indefinite" restart="never" nodeType="tmRoot"/>
      </p:par>
    </p:tnLst>
  </p:timing>
  <p:hf hdr="0" dt="0"/>
  <p:txStyles>
    <p:titleStyle>
      <a:lvl1pPr algn="l" defTabSz="914128" rtl="0" eaLnBrk="1" latinLnBrk="0" hangingPunct="1">
        <a:lnSpc>
          <a:spcPct val="85000"/>
        </a:lnSpc>
        <a:spcBef>
          <a:spcPct val="0"/>
        </a:spcBef>
        <a:buNone/>
        <a:defRPr sz="2800" kern="1200">
          <a:solidFill>
            <a:schemeClr val="tx1"/>
          </a:solidFill>
          <a:latin typeface="+mj-lt"/>
          <a:ea typeface="+mj-ea"/>
          <a:cs typeface="+mj-cs"/>
        </a:defRPr>
      </a:lvl1pPr>
    </p:titleStyle>
    <p:bodyStyle>
      <a:lvl1pPr marL="228533" indent="-228533" algn="l" defTabSz="914128" rtl="0" eaLnBrk="1" latinLnBrk="0" hangingPunct="1">
        <a:lnSpc>
          <a:spcPct val="90000"/>
        </a:lnSpc>
        <a:spcBef>
          <a:spcPts val="1600"/>
        </a:spcBef>
        <a:buClr>
          <a:schemeClr val="accent1">
            <a:lumMod val="60000"/>
            <a:lumOff val="40000"/>
          </a:schemeClr>
        </a:buClr>
        <a:buSzPct val="100000"/>
        <a:buFont typeface="Webdings" panose="05030102010509060703" pitchFamily="18" charset="2"/>
        <a:buChar char=""/>
        <a:defRPr sz="2400" kern="1200">
          <a:solidFill>
            <a:schemeClr val="tx1"/>
          </a:solidFill>
          <a:latin typeface="+mn-lt"/>
          <a:ea typeface="+mn-ea"/>
          <a:cs typeface="+mn-cs"/>
        </a:defRPr>
      </a:lvl1pPr>
      <a:lvl2pPr marL="685602" indent="-228533" algn="l" defTabSz="914128" rtl="0" eaLnBrk="1" latinLnBrk="0" hangingPunct="1">
        <a:lnSpc>
          <a:spcPct val="90000"/>
        </a:lnSpc>
        <a:spcBef>
          <a:spcPts val="1000"/>
        </a:spcBef>
        <a:buClr>
          <a:schemeClr val="accent1">
            <a:lumMod val="60000"/>
            <a:lumOff val="40000"/>
          </a:schemeClr>
        </a:buClr>
        <a:buFont typeface="Wingdings" panose="05000000000000000000" pitchFamily="2" charset="2"/>
        <a:buChar char="§"/>
        <a:defRPr sz="2000" kern="1200">
          <a:solidFill>
            <a:schemeClr val="tx1"/>
          </a:solidFill>
          <a:latin typeface="+mn-lt"/>
          <a:ea typeface="+mn-ea"/>
          <a:cs typeface="+mn-cs"/>
        </a:defRPr>
      </a:lvl2pPr>
      <a:lvl3pPr marL="1142658" indent="-228533" algn="l" defTabSz="914128"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3pPr>
      <a:lvl4pPr marL="1599720" indent="-228533" algn="l" defTabSz="914128"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4pPr>
      <a:lvl5pPr marL="2056783" indent="-228533" algn="l" defTabSz="914128"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5pPr>
      <a:lvl6pPr marL="2513848" indent="-228533"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12" indent="-228533"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76" indent="-228533"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42" indent="-228533"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28" rtl="0" eaLnBrk="1" latinLnBrk="0" hangingPunct="1">
        <a:defRPr sz="1900" kern="1200">
          <a:solidFill>
            <a:schemeClr val="tx1"/>
          </a:solidFill>
          <a:latin typeface="+mn-lt"/>
          <a:ea typeface="+mn-ea"/>
          <a:cs typeface="+mn-cs"/>
        </a:defRPr>
      </a:lvl1pPr>
      <a:lvl2pPr marL="457063" algn="l" defTabSz="914128" rtl="0" eaLnBrk="1" latinLnBrk="0" hangingPunct="1">
        <a:defRPr sz="1900" kern="1200">
          <a:solidFill>
            <a:schemeClr val="tx1"/>
          </a:solidFill>
          <a:latin typeface="+mn-lt"/>
          <a:ea typeface="+mn-ea"/>
          <a:cs typeface="+mn-cs"/>
        </a:defRPr>
      </a:lvl2pPr>
      <a:lvl3pPr marL="914128" algn="l" defTabSz="914128" rtl="0" eaLnBrk="1" latinLnBrk="0" hangingPunct="1">
        <a:defRPr sz="1900" kern="1200">
          <a:solidFill>
            <a:schemeClr val="tx1"/>
          </a:solidFill>
          <a:latin typeface="+mn-lt"/>
          <a:ea typeface="+mn-ea"/>
          <a:cs typeface="+mn-cs"/>
        </a:defRPr>
      </a:lvl3pPr>
      <a:lvl4pPr marL="1371192" algn="l" defTabSz="914128" rtl="0" eaLnBrk="1" latinLnBrk="0" hangingPunct="1">
        <a:defRPr sz="1900" kern="1200">
          <a:solidFill>
            <a:schemeClr val="tx1"/>
          </a:solidFill>
          <a:latin typeface="+mn-lt"/>
          <a:ea typeface="+mn-ea"/>
          <a:cs typeface="+mn-cs"/>
        </a:defRPr>
      </a:lvl4pPr>
      <a:lvl5pPr marL="1828257" algn="l" defTabSz="914128" rtl="0" eaLnBrk="1" latinLnBrk="0" hangingPunct="1">
        <a:defRPr sz="1900" kern="1200">
          <a:solidFill>
            <a:schemeClr val="tx1"/>
          </a:solidFill>
          <a:latin typeface="+mn-lt"/>
          <a:ea typeface="+mn-ea"/>
          <a:cs typeface="+mn-cs"/>
        </a:defRPr>
      </a:lvl5pPr>
      <a:lvl6pPr marL="2285322" algn="l" defTabSz="914128" rtl="0" eaLnBrk="1" latinLnBrk="0" hangingPunct="1">
        <a:defRPr sz="1900" kern="1200">
          <a:solidFill>
            <a:schemeClr val="tx1"/>
          </a:solidFill>
          <a:latin typeface="+mn-lt"/>
          <a:ea typeface="+mn-ea"/>
          <a:cs typeface="+mn-cs"/>
        </a:defRPr>
      </a:lvl6pPr>
      <a:lvl7pPr marL="2742378" algn="l" defTabSz="914128" rtl="0" eaLnBrk="1" latinLnBrk="0" hangingPunct="1">
        <a:defRPr sz="1900" kern="1200">
          <a:solidFill>
            <a:schemeClr val="tx1"/>
          </a:solidFill>
          <a:latin typeface="+mn-lt"/>
          <a:ea typeface="+mn-ea"/>
          <a:cs typeface="+mn-cs"/>
        </a:defRPr>
      </a:lvl7pPr>
      <a:lvl8pPr marL="3199440" algn="l" defTabSz="914128" rtl="0" eaLnBrk="1" latinLnBrk="0" hangingPunct="1">
        <a:defRPr sz="1900" kern="1200">
          <a:solidFill>
            <a:schemeClr val="tx1"/>
          </a:solidFill>
          <a:latin typeface="+mn-lt"/>
          <a:ea typeface="+mn-ea"/>
          <a:cs typeface="+mn-cs"/>
        </a:defRPr>
      </a:lvl8pPr>
      <a:lvl9pPr marL="3656503" algn="l" defTabSz="914128" rtl="0" eaLnBrk="1" latinLnBrk="0" hangingPunct="1">
        <a:defRPr sz="19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p15:clr>
            <a:srgbClr val="F26B43"/>
          </p15:clr>
        </p15:guide>
        <p15:guide id="2" pos="336">
          <p15:clr>
            <a:srgbClr val="F26B43"/>
          </p15:clr>
        </p15:guide>
        <p15:guide id="3" pos="7320">
          <p15:clr>
            <a:srgbClr val="F26B43"/>
          </p15:clr>
        </p15:guide>
        <p15:guide id="4" pos="3840">
          <p15:clr>
            <a:srgbClr val="F26B43"/>
          </p15:clr>
        </p15:guide>
        <p15:guide id="0" orient="horz" pos="456"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6" cstate="print">
            <a:extLst>
              <a:ext uri="{28A0092B-C50C-407E-A947-70E740481C1C}">
                <a14:useLocalDpi xmlns:a14="http://schemas.microsoft.com/office/drawing/2010/main" val="0"/>
              </a:ext>
            </a:extLst>
          </a:blip>
          <a:srcRect l="28889" r="18"/>
          <a:stretch/>
        </p:blipFill>
        <p:spPr>
          <a:xfrm>
            <a:off x="0" y="0"/>
            <a:ext cx="12188952" cy="6858000"/>
          </a:xfrm>
          <a:prstGeom prst="rect">
            <a:avLst/>
          </a:prstGeom>
        </p:spPr>
      </p:pic>
      <p:sp>
        <p:nvSpPr>
          <p:cNvPr id="9" name="Rectangle 8"/>
          <p:cNvSpPr/>
          <p:nvPr userDrawn="1"/>
        </p:nvSpPr>
        <p:spPr>
          <a:xfrm>
            <a:off x="3048" y="0"/>
            <a:ext cx="12188952"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0" rIns="91410" bIns="45710" rtlCol="0" anchor="ctr"/>
          <a:lstStyle/>
          <a:p>
            <a:pPr algn="ctr"/>
            <a:endParaRPr lang="en-US">
              <a:solidFill>
                <a:prstClr val="white"/>
              </a:solidFill>
            </a:endParaRPr>
          </a:p>
        </p:txBody>
      </p:sp>
      <p:sp>
        <p:nvSpPr>
          <p:cNvPr id="2" name="Title Placeholder 1"/>
          <p:cNvSpPr>
            <a:spLocks noGrp="1"/>
          </p:cNvSpPr>
          <p:nvPr>
            <p:ph type="title"/>
          </p:nvPr>
        </p:nvSpPr>
        <p:spPr>
          <a:xfrm>
            <a:off x="533403" y="9"/>
            <a:ext cx="9883140" cy="952499"/>
          </a:xfrm>
          <a:prstGeom prst="rect">
            <a:avLst/>
          </a:prstGeom>
        </p:spPr>
        <p:txBody>
          <a:bodyPr vert="horz" lIns="91410" tIns="45710" rIns="9141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33400" y="1463049"/>
            <a:ext cx="11094720" cy="4713923"/>
          </a:xfrm>
          <a:prstGeom prst="rect">
            <a:avLst/>
          </a:prstGeom>
        </p:spPr>
        <p:txBody>
          <a:bodyPr vert="horz" lIns="0" tIns="45710" rIns="9141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9034272" y="6606619"/>
            <a:ext cx="2286000" cy="228600"/>
          </a:xfrm>
          <a:prstGeom prst="rect">
            <a:avLst/>
          </a:prstGeom>
        </p:spPr>
        <p:txBody>
          <a:bodyPr vert="horz" lIns="91410" tIns="45710" rIns="91410" bIns="45710" rtlCol="0" anchor="ctr"/>
          <a:lstStyle>
            <a:lvl1pPr marL="0" marR="0" indent="0" algn="r" defTabSz="914061"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1783754204"/>
      </p:ext>
    </p:extLst>
  </p:cSld>
  <p:clrMap bg1="lt1" tx1="dk1" bg2="lt2" tx2="dk2" accent1="accent1" accent2="accent2" accent3="accent3" accent4="accent4" accent5="accent5" accent6="accent6" hlink="hlink" folHlink="folHlink"/>
  <p:sldLayoutIdLst>
    <p:sldLayoutId id="2147484513" r:id="rId1"/>
    <p:sldLayoutId id="2147484514" r:id="rId2"/>
    <p:sldLayoutId id="2147484515" r:id="rId3"/>
    <p:sldLayoutId id="2147484517" r:id="rId4"/>
  </p:sldLayoutIdLst>
  <p:transition xmlns:p14="http://schemas.microsoft.com/office/powerpoint/2010/main" spd="slow">
    <p:fade/>
  </p:transition>
  <p:timing>
    <p:tnLst>
      <p:par>
        <p:cTn xmlns:p14="http://schemas.microsoft.com/office/powerpoint/2010/main" id="1" dur="indefinite" restart="never" nodeType="tmRoot"/>
      </p:par>
    </p:tnLst>
  </p:timing>
  <p:hf hdr="0" dt="0"/>
  <p:txStyles>
    <p:titleStyle>
      <a:lvl1pPr algn="l" defTabSz="914061" rtl="0" eaLnBrk="1" latinLnBrk="0" hangingPunct="1">
        <a:lnSpc>
          <a:spcPct val="85000"/>
        </a:lnSpc>
        <a:spcBef>
          <a:spcPct val="0"/>
        </a:spcBef>
        <a:buNone/>
        <a:defRPr sz="2800" kern="1200">
          <a:solidFill>
            <a:schemeClr val="tx1"/>
          </a:solidFill>
          <a:latin typeface="+mj-lt"/>
          <a:ea typeface="+mj-ea"/>
          <a:cs typeface="+mj-cs"/>
        </a:defRPr>
      </a:lvl1pPr>
    </p:titleStyle>
    <p:bodyStyle>
      <a:lvl1pPr marL="228516" indent="-228516" algn="l" defTabSz="914061" rtl="0" eaLnBrk="1" latinLnBrk="0" hangingPunct="1">
        <a:lnSpc>
          <a:spcPct val="90000"/>
        </a:lnSpc>
        <a:spcBef>
          <a:spcPts val="1600"/>
        </a:spcBef>
        <a:buClr>
          <a:schemeClr val="accent1">
            <a:lumMod val="60000"/>
            <a:lumOff val="40000"/>
          </a:schemeClr>
        </a:buClr>
        <a:buSzPct val="100000"/>
        <a:buFont typeface="Webdings" panose="05030102010509060703" pitchFamily="18" charset="2"/>
        <a:buChar char=""/>
        <a:defRPr sz="2400" kern="1200">
          <a:solidFill>
            <a:schemeClr val="tx1"/>
          </a:solidFill>
          <a:latin typeface="+mn-lt"/>
          <a:ea typeface="+mn-ea"/>
          <a:cs typeface="+mn-cs"/>
        </a:defRPr>
      </a:lvl1pPr>
      <a:lvl2pPr marL="685550" indent="-228516" algn="l" defTabSz="914061" rtl="0" eaLnBrk="1" latinLnBrk="0" hangingPunct="1">
        <a:lnSpc>
          <a:spcPct val="90000"/>
        </a:lnSpc>
        <a:spcBef>
          <a:spcPts val="1000"/>
        </a:spcBef>
        <a:buClr>
          <a:schemeClr val="accent1">
            <a:lumMod val="60000"/>
            <a:lumOff val="40000"/>
          </a:schemeClr>
        </a:buClr>
        <a:buFont typeface="Wingdings" panose="05000000000000000000" pitchFamily="2" charset="2"/>
        <a:buChar char="§"/>
        <a:defRPr sz="2000" kern="1200">
          <a:solidFill>
            <a:schemeClr val="tx1"/>
          </a:solidFill>
          <a:latin typeface="+mn-lt"/>
          <a:ea typeface="+mn-ea"/>
          <a:cs typeface="+mn-cs"/>
        </a:defRPr>
      </a:lvl2pPr>
      <a:lvl3pPr marL="1142574" indent="-228516" algn="l" defTabSz="914061"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3pPr>
      <a:lvl4pPr marL="1599600" indent="-228516" algn="l" defTabSz="914061"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4pPr>
      <a:lvl5pPr marL="2056631" indent="-228516" algn="l" defTabSz="914061"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900" kern="1200">
          <a:solidFill>
            <a:schemeClr val="tx1"/>
          </a:solidFill>
          <a:latin typeface="+mn-lt"/>
          <a:ea typeface="+mn-ea"/>
          <a:cs typeface="+mn-cs"/>
        </a:defRPr>
      </a:lvl5pPr>
      <a:lvl6pPr marL="2513658"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690"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718"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750" indent="-228516" algn="l" defTabSz="9140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061" rtl="0" eaLnBrk="1" latinLnBrk="0" hangingPunct="1">
        <a:defRPr sz="1900" kern="1200">
          <a:solidFill>
            <a:schemeClr val="tx1"/>
          </a:solidFill>
          <a:latin typeface="+mn-lt"/>
          <a:ea typeface="+mn-ea"/>
          <a:cs typeface="+mn-cs"/>
        </a:defRPr>
      </a:lvl1pPr>
      <a:lvl2pPr marL="457027" algn="l" defTabSz="914061" rtl="0" eaLnBrk="1" latinLnBrk="0" hangingPunct="1">
        <a:defRPr sz="1900" kern="1200">
          <a:solidFill>
            <a:schemeClr val="tx1"/>
          </a:solidFill>
          <a:latin typeface="+mn-lt"/>
          <a:ea typeface="+mn-ea"/>
          <a:cs typeface="+mn-cs"/>
        </a:defRPr>
      </a:lvl2pPr>
      <a:lvl3pPr marL="914061" algn="l" defTabSz="914061" rtl="0" eaLnBrk="1" latinLnBrk="0" hangingPunct="1">
        <a:defRPr sz="1900" kern="1200">
          <a:solidFill>
            <a:schemeClr val="tx1"/>
          </a:solidFill>
          <a:latin typeface="+mn-lt"/>
          <a:ea typeface="+mn-ea"/>
          <a:cs typeface="+mn-cs"/>
        </a:defRPr>
      </a:lvl3pPr>
      <a:lvl4pPr marL="1371090" algn="l" defTabSz="914061" rtl="0" eaLnBrk="1" latinLnBrk="0" hangingPunct="1">
        <a:defRPr sz="1900" kern="1200">
          <a:solidFill>
            <a:schemeClr val="tx1"/>
          </a:solidFill>
          <a:latin typeface="+mn-lt"/>
          <a:ea typeface="+mn-ea"/>
          <a:cs typeface="+mn-cs"/>
        </a:defRPr>
      </a:lvl4pPr>
      <a:lvl5pPr marL="1828122" algn="l" defTabSz="914061" rtl="0" eaLnBrk="1" latinLnBrk="0" hangingPunct="1">
        <a:defRPr sz="1900" kern="1200">
          <a:solidFill>
            <a:schemeClr val="tx1"/>
          </a:solidFill>
          <a:latin typeface="+mn-lt"/>
          <a:ea typeface="+mn-ea"/>
          <a:cs typeface="+mn-cs"/>
        </a:defRPr>
      </a:lvl5pPr>
      <a:lvl6pPr marL="2285150" algn="l" defTabSz="914061" rtl="0" eaLnBrk="1" latinLnBrk="0" hangingPunct="1">
        <a:defRPr sz="1900" kern="1200">
          <a:solidFill>
            <a:schemeClr val="tx1"/>
          </a:solidFill>
          <a:latin typeface="+mn-lt"/>
          <a:ea typeface="+mn-ea"/>
          <a:cs typeface="+mn-cs"/>
        </a:defRPr>
      </a:lvl6pPr>
      <a:lvl7pPr marL="2742170" algn="l" defTabSz="914061" rtl="0" eaLnBrk="1" latinLnBrk="0" hangingPunct="1">
        <a:defRPr sz="1900" kern="1200">
          <a:solidFill>
            <a:schemeClr val="tx1"/>
          </a:solidFill>
          <a:latin typeface="+mn-lt"/>
          <a:ea typeface="+mn-ea"/>
          <a:cs typeface="+mn-cs"/>
        </a:defRPr>
      </a:lvl7pPr>
      <a:lvl8pPr marL="3199200" algn="l" defTabSz="914061" rtl="0" eaLnBrk="1" latinLnBrk="0" hangingPunct="1">
        <a:defRPr sz="1900" kern="1200">
          <a:solidFill>
            <a:schemeClr val="tx1"/>
          </a:solidFill>
          <a:latin typeface="+mn-lt"/>
          <a:ea typeface="+mn-ea"/>
          <a:cs typeface="+mn-cs"/>
        </a:defRPr>
      </a:lvl8pPr>
      <a:lvl9pPr marL="3656227" algn="l" defTabSz="914061" rtl="0" eaLnBrk="1" latinLnBrk="0" hangingPunct="1">
        <a:defRPr sz="19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p15:clr>
            <a:srgbClr val="F26B43"/>
          </p15:clr>
        </p15:guide>
        <p15:guide id="2" pos="336">
          <p15:clr>
            <a:srgbClr val="F26B43"/>
          </p15:clr>
        </p15:guide>
        <p15:guide id="3" pos="7320">
          <p15:clr>
            <a:srgbClr val="F26B43"/>
          </p15:clr>
        </p15:guide>
        <p15:guide id="4" pos="3840">
          <p15:clr>
            <a:srgbClr val="F26B43"/>
          </p15:clr>
        </p15:guide>
        <p15:guide id="0" orient="horz" pos="45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0.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1" Type="http://schemas.microsoft.com/office/2007/relationships/hdphoto" Target="../media/hdphoto4.wdp"/><Relationship Id="rId12" Type="http://schemas.openxmlformats.org/officeDocument/2006/relationships/image" Target="../media/image30.png"/><Relationship Id="rId13" Type="http://schemas.openxmlformats.org/officeDocument/2006/relationships/image" Target="../media/image31.png"/><Relationship Id="rId14"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image" Target="../media/image16.png"/><Relationship Id="rId3" Type="http://schemas.openxmlformats.org/officeDocument/2006/relationships/image" Target="../media/image25.png"/><Relationship Id="rId4" Type="http://schemas.openxmlformats.org/officeDocument/2006/relationships/image" Target="../media/image26.png"/><Relationship Id="rId5" Type="http://schemas.microsoft.com/office/2007/relationships/hdphoto" Target="../media/hdphoto1.wdp"/><Relationship Id="rId6" Type="http://schemas.openxmlformats.org/officeDocument/2006/relationships/image" Target="../media/image27.png"/><Relationship Id="rId7" Type="http://schemas.microsoft.com/office/2007/relationships/hdphoto" Target="../media/hdphoto2.wdp"/><Relationship Id="rId8" Type="http://schemas.openxmlformats.org/officeDocument/2006/relationships/image" Target="../media/image28.png"/><Relationship Id="rId9" Type="http://schemas.microsoft.com/office/2007/relationships/hdphoto" Target="../media/hdphoto3.wdp"/><Relationship Id="rId10" Type="http://schemas.openxmlformats.org/officeDocument/2006/relationships/image" Target="../media/image29.png"/></Relationships>
</file>

<file path=ppt/slides/_rels/slide12.xml.rels><?xml version="1.0" encoding="UTF-8" standalone="yes"?>
<Relationships xmlns="http://schemas.openxmlformats.org/package/2006/relationships"><Relationship Id="rId11" Type="http://schemas.microsoft.com/office/2007/relationships/hdphoto" Target="../media/hdphoto7.wdp"/><Relationship Id="rId12" Type="http://schemas.openxmlformats.org/officeDocument/2006/relationships/image" Target="../media/image39.png"/><Relationship Id="rId13" Type="http://schemas.microsoft.com/office/2007/relationships/hdphoto" Target="../media/hdphoto8.wdp"/><Relationship Id="rId14" Type="http://schemas.openxmlformats.org/officeDocument/2006/relationships/image" Target="../media/image25.png"/><Relationship Id="rId15" Type="http://schemas.openxmlformats.org/officeDocument/2006/relationships/image" Target="../media/image40.png"/><Relationship Id="rId16" Type="http://schemas.openxmlformats.org/officeDocument/2006/relationships/image" Target="../media/image41.png"/><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3.jpeg"/><Relationship Id="rId4" Type="http://schemas.openxmlformats.org/officeDocument/2006/relationships/image" Target="../media/image34.png"/><Relationship Id="rId5" Type="http://schemas.openxmlformats.org/officeDocument/2006/relationships/image" Target="../media/image35.jpeg"/><Relationship Id="rId6" Type="http://schemas.openxmlformats.org/officeDocument/2006/relationships/image" Target="../media/image36.png"/><Relationship Id="rId7" Type="http://schemas.microsoft.com/office/2007/relationships/hdphoto" Target="../media/hdphoto5.wdp"/><Relationship Id="rId8" Type="http://schemas.openxmlformats.org/officeDocument/2006/relationships/image" Target="../media/image37.png"/><Relationship Id="rId9" Type="http://schemas.microsoft.com/office/2007/relationships/hdphoto" Target="../media/hdphoto6.wdp"/><Relationship Id="rId10"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42.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5.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9" Type="http://schemas.openxmlformats.org/officeDocument/2006/relationships/tags" Target="../tags/tag10.xml"/><Relationship Id="rId20" Type="http://schemas.microsoft.com/office/2007/relationships/hdphoto" Target="../media/hdphoto9.wdp"/><Relationship Id="rId21" Type="http://schemas.openxmlformats.org/officeDocument/2006/relationships/image" Target="../media/image47.png"/><Relationship Id="rId22" Type="http://schemas.openxmlformats.org/officeDocument/2006/relationships/image" Target="../media/image48.png"/><Relationship Id="rId23" Type="http://schemas.openxmlformats.org/officeDocument/2006/relationships/image" Target="../media/image49.emf"/><Relationship Id="rId24" Type="http://schemas.openxmlformats.org/officeDocument/2006/relationships/image" Target="../media/image50.jpeg"/><Relationship Id="rId25" Type="http://schemas.openxmlformats.org/officeDocument/2006/relationships/image" Target="../media/image51.png"/><Relationship Id="rId26" Type="http://schemas.openxmlformats.org/officeDocument/2006/relationships/image" Target="../media/image52.png"/><Relationship Id="rId27" Type="http://schemas.microsoft.com/office/2007/relationships/hdphoto" Target="../media/hdphoto10.wdp"/><Relationship Id="rId10" Type="http://schemas.openxmlformats.org/officeDocument/2006/relationships/tags" Target="../tags/tag11.xml"/><Relationship Id="rId11" Type="http://schemas.openxmlformats.org/officeDocument/2006/relationships/tags" Target="../tags/tag12.xml"/><Relationship Id="rId12" Type="http://schemas.openxmlformats.org/officeDocument/2006/relationships/tags" Target="../tags/tag13.xml"/><Relationship Id="rId13" Type="http://schemas.openxmlformats.org/officeDocument/2006/relationships/tags" Target="../tags/tag14.xml"/><Relationship Id="rId14" Type="http://schemas.openxmlformats.org/officeDocument/2006/relationships/slideLayout" Target="../slideLayouts/slideLayout182.xml"/><Relationship Id="rId15" Type="http://schemas.openxmlformats.org/officeDocument/2006/relationships/notesSlide" Target="../notesSlides/notesSlide12.xml"/><Relationship Id="rId16" Type="http://schemas.openxmlformats.org/officeDocument/2006/relationships/image" Target="../media/image43.emf"/><Relationship Id="rId17" Type="http://schemas.openxmlformats.org/officeDocument/2006/relationships/image" Target="../media/image44.png"/><Relationship Id="rId18" Type="http://schemas.openxmlformats.org/officeDocument/2006/relationships/image" Target="../media/image45.png"/><Relationship Id="rId19" Type="http://schemas.openxmlformats.org/officeDocument/2006/relationships/image" Target="../media/image46.png"/><Relationship Id="rId1" Type="http://schemas.openxmlformats.org/officeDocument/2006/relationships/tags" Target="../tags/tag2.xml"/><Relationship Id="rId2" Type="http://schemas.openxmlformats.org/officeDocument/2006/relationships/tags" Target="../tags/tag3.xml"/><Relationship Id="rId3" Type="http://schemas.openxmlformats.org/officeDocument/2006/relationships/tags" Target="../tags/tag4.xml"/><Relationship Id="rId4" Type="http://schemas.openxmlformats.org/officeDocument/2006/relationships/tags" Target="../tags/tag5.xml"/><Relationship Id="rId5" Type="http://schemas.openxmlformats.org/officeDocument/2006/relationships/tags" Target="../tags/tag6.xml"/><Relationship Id="rId6" Type="http://schemas.openxmlformats.org/officeDocument/2006/relationships/tags" Target="../tags/tag7.xml"/><Relationship Id="rId7" Type="http://schemas.openxmlformats.org/officeDocument/2006/relationships/tags" Target="../tags/tag8.xml"/><Relationship Id="rId8" Type="http://schemas.openxmlformats.org/officeDocument/2006/relationships/tags" Target="../tags/tag9.xml"/></Relationships>
</file>

<file path=ppt/slides/_rels/slide16.xml.rels><?xml version="1.0" encoding="UTF-8" standalone="yes"?>
<Relationships xmlns="http://schemas.openxmlformats.org/package/2006/relationships"><Relationship Id="rId46" Type="http://schemas.openxmlformats.org/officeDocument/2006/relationships/image" Target="../media/image90.png"/><Relationship Id="rId47" Type="http://schemas.microsoft.com/office/2007/relationships/hdphoto" Target="../media/hdphoto16.wdp"/><Relationship Id="rId48" Type="http://schemas.openxmlformats.org/officeDocument/2006/relationships/image" Target="../media/image91.png"/><Relationship Id="rId49" Type="http://schemas.openxmlformats.org/officeDocument/2006/relationships/image" Target="../media/image92.png"/><Relationship Id="rId20" Type="http://schemas.openxmlformats.org/officeDocument/2006/relationships/image" Target="../media/image70.png"/><Relationship Id="rId21" Type="http://schemas.openxmlformats.org/officeDocument/2006/relationships/image" Target="../media/image71.png"/><Relationship Id="rId22" Type="http://schemas.microsoft.com/office/2007/relationships/hdphoto" Target="../media/hdphoto11.wdp"/><Relationship Id="rId23" Type="http://schemas.openxmlformats.org/officeDocument/2006/relationships/image" Target="../media/image72.png"/><Relationship Id="rId24" Type="http://schemas.openxmlformats.org/officeDocument/2006/relationships/image" Target="../media/image73.jpeg"/><Relationship Id="rId25" Type="http://schemas.openxmlformats.org/officeDocument/2006/relationships/image" Target="../media/image74.png"/><Relationship Id="rId26" Type="http://schemas.openxmlformats.org/officeDocument/2006/relationships/image" Target="../media/image75.jpeg"/><Relationship Id="rId27" Type="http://schemas.openxmlformats.org/officeDocument/2006/relationships/hyperlink" Target="http://www.hsvsummit.com/images/sponsor_logos/CA_Technologies.JPG" TargetMode="External"/><Relationship Id="rId28" Type="http://schemas.openxmlformats.org/officeDocument/2006/relationships/image" Target="../media/image76.jpeg"/><Relationship Id="rId29" Type="http://schemas.openxmlformats.org/officeDocument/2006/relationships/image" Target="../media/image77.png"/><Relationship Id="rId50" Type="http://schemas.openxmlformats.org/officeDocument/2006/relationships/image" Target="../media/image93.emf"/><Relationship Id="rId51" Type="http://schemas.openxmlformats.org/officeDocument/2006/relationships/image" Target="../media/image94.emf"/><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30" Type="http://schemas.openxmlformats.org/officeDocument/2006/relationships/image" Target="../media/image78.png"/><Relationship Id="rId31" Type="http://schemas.openxmlformats.org/officeDocument/2006/relationships/image" Target="../media/image79.jpeg"/><Relationship Id="rId32" Type="http://schemas.openxmlformats.org/officeDocument/2006/relationships/image" Target="../media/image80.png"/><Relationship Id="rId9" Type="http://schemas.openxmlformats.org/officeDocument/2006/relationships/image" Target="../media/image59.jpeg"/><Relationship Id="rId6" Type="http://schemas.openxmlformats.org/officeDocument/2006/relationships/image" Target="../media/image56.gif"/><Relationship Id="rId7" Type="http://schemas.openxmlformats.org/officeDocument/2006/relationships/image" Target="../media/image57.emf"/><Relationship Id="rId8" Type="http://schemas.openxmlformats.org/officeDocument/2006/relationships/image" Target="../media/image58.png"/><Relationship Id="rId33" Type="http://schemas.openxmlformats.org/officeDocument/2006/relationships/image" Target="../media/image81.png"/><Relationship Id="rId34" Type="http://schemas.openxmlformats.org/officeDocument/2006/relationships/image" Target="../media/image82.jpeg"/><Relationship Id="rId35" Type="http://schemas.openxmlformats.org/officeDocument/2006/relationships/image" Target="../media/image83.png"/><Relationship Id="rId36" Type="http://schemas.openxmlformats.org/officeDocument/2006/relationships/image" Target="../media/image84.emf"/><Relationship Id="rId10" Type="http://schemas.openxmlformats.org/officeDocument/2006/relationships/image" Target="../media/image60.emf"/><Relationship Id="rId11" Type="http://schemas.openxmlformats.org/officeDocument/2006/relationships/image" Target="../media/image61.emf"/><Relationship Id="rId12" Type="http://schemas.openxmlformats.org/officeDocument/2006/relationships/image" Target="../media/image62.emf"/><Relationship Id="rId13" Type="http://schemas.openxmlformats.org/officeDocument/2006/relationships/image" Target="../media/image63.emf"/><Relationship Id="rId14" Type="http://schemas.openxmlformats.org/officeDocument/2006/relationships/image" Target="../media/image64.emf"/><Relationship Id="rId15" Type="http://schemas.openxmlformats.org/officeDocument/2006/relationships/image" Target="../media/image65.png"/><Relationship Id="rId16" Type="http://schemas.openxmlformats.org/officeDocument/2006/relationships/image" Target="../media/image66.png"/><Relationship Id="rId17" Type="http://schemas.openxmlformats.org/officeDocument/2006/relationships/image" Target="../media/image67.jpeg"/><Relationship Id="rId18" Type="http://schemas.openxmlformats.org/officeDocument/2006/relationships/image" Target="../media/image68.jpeg"/><Relationship Id="rId19" Type="http://schemas.openxmlformats.org/officeDocument/2006/relationships/image" Target="../media/image69.emf"/><Relationship Id="rId37" Type="http://schemas.openxmlformats.org/officeDocument/2006/relationships/image" Target="../media/image85.emf"/><Relationship Id="rId38" Type="http://schemas.openxmlformats.org/officeDocument/2006/relationships/image" Target="../media/image86.png"/><Relationship Id="rId39" Type="http://schemas.microsoft.com/office/2007/relationships/hdphoto" Target="../media/hdphoto12.wdp"/><Relationship Id="rId40" Type="http://schemas.openxmlformats.org/officeDocument/2006/relationships/image" Target="../media/image87.png"/><Relationship Id="rId41" Type="http://schemas.microsoft.com/office/2007/relationships/hdphoto" Target="../media/hdphoto13.wdp"/><Relationship Id="rId42" Type="http://schemas.openxmlformats.org/officeDocument/2006/relationships/image" Target="../media/image88.png"/><Relationship Id="rId43" Type="http://schemas.microsoft.com/office/2007/relationships/hdphoto" Target="../media/hdphoto14.wdp"/><Relationship Id="rId44" Type="http://schemas.openxmlformats.org/officeDocument/2006/relationships/image" Target="../media/image89.png"/><Relationship Id="rId45" Type="http://schemas.microsoft.com/office/2007/relationships/hdphoto" Target="../media/hdphoto15.wdp"/></Relationships>
</file>

<file path=ppt/slides/_rels/slide17.xml.rels><?xml version="1.0" encoding="UTF-8" standalone="yes"?>
<Relationships xmlns="http://schemas.openxmlformats.org/package/2006/relationships"><Relationship Id="rId9" Type="http://schemas.openxmlformats.org/officeDocument/2006/relationships/image" Target="../media/image95.png"/><Relationship Id="rId20" Type="http://schemas.openxmlformats.org/officeDocument/2006/relationships/image" Target="../media/image94.emf"/><Relationship Id="rId21" Type="http://schemas.openxmlformats.org/officeDocument/2006/relationships/image" Target="../media/image92.png"/><Relationship Id="rId22" Type="http://schemas.openxmlformats.org/officeDocument/2006/relationships/image" Target="../media/image97.png"/><Relationship Id="rId10" Type="http://schemas.microsoft.com/office/2007/relationships/hdphoto" Target="../media/hdphoto17.wdp"/><Relationship Id="rId11" Type="http://schemas.openxmlformats.org/officeDocument/2006/relationships/image" Target="../media/image81.png"/><Relationship Id="rId12" Type="http://schemas.openxmlformats.org/officeDocument/2006/relationships/image" Target="../media/image82.jpeg"/><Relationship Id="rId13" Type="http://schemas.openxmlformats.org/officeDocument/2006/relationships/image" Target="../media/image91.png"/><Relationship Id="rId14" Type="http://schemas.openxmlformats.org/officeDocument/2006/relationships/image" Target="../media/image84.emf"/><Relationship Id="rId15" Type="http://schemas.openxmlformats.org/officeDocument/2006/relationships/image" Target="../media/image96.emf"/><Relationship Id="rId16" Type="http://schemas.openxmlformats.org/officeDocument/2006/relationships/image" Target="../media/image85.emf"/><Relationship Id="rId17" Type="http://schemas.openxmlformats.org/officeDocument/2006/relationships/image" Target="../media/image86.png"/><Relationship Id="rId18" Type="http://schemas.microsoft.com/office/2007/relationships/hdphoto" Target="../media/hdphoto12.wdp"/><Relationship Id="rId19" Type="http://schemas.openxmlformats.org/officeDocument/2006/relationships/image" Target="../media/image93.emf"/><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5.png"/><Relationship Id="rId4" Type="http://schemas.openxmlformats.org/officeDocument/2006/relationships/image" Target="../media/image25.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16.png"/><Relationship Id="rId8" Type="http://schemas.openxmlformats.org/officeDocument/2006/relationships/image" Target="../media/image69.emf"/></Relationships>
</file>

<file path=ppt/slides/_rels/slide18.xml.rels><?xml version="1.0" encoding="UTF-8" standalone="yes"?>
<Relationships xmlns="http://schemas.openxmlformats.org/package/2006/relationships"><Relationship Id="rId11" Type="http://schemas.openxmlformats.org/officeDocument/2006/relationships/image" Target="../media/image104.png"/><Relationship Id="rId12" Type="http://schemas.openxmlformats.org/officeDocument/2006/relationships/image" Target="../media/image105.png"/><Relationship Id="rId13" Type="http://schemas.openxmlformats.org/officeDocument/2006/relationships/image" Target="../media/image106.png"/><Relationship Id="rId14" Type="http://schemas.openxmlformats.org/officeDocument/2006/relationships/image" Target="../media/image107.png"/><Relationship Id="rId15" Type="http://schemas.openxmlformats.org/officeDocument/2006/relationships/image" Target="../media/image108.png"/><Relationship Id="rId16" Type="http://schemas.openxmlformats.org/officeDocument/2006/relationships/image" Target="../media/image109.png"/><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png"/><Relationship Id="rId7" Type="http://schemas.openxmlformats.org/officeDocument/2006/relationships/image" Target="../media/image69.emf"/><Relationship Id="rId8" Type="http://schemas.openxmlformats.org/officeDocument/2006/relationships/image" Target="../media/image102.png"/><Relationship Id="rId9" Type="http://schemas.openxmlformats.org/officeDocument/2006/relationships/image" Target="../media/image103.png"/><Relationship Id="rId10" Type="http://schemas.microsoft.com/office/2007/relationships/hdphoto" Target="../media/hdphoto18.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6.png"/><Relationship Id="rId5" Type="http://schemas.openxmlformats.org/officeDocument/2006/relationships/image" Target="../media/image111.png"/><Relationship Id="rId6" Type="http://schemas.microsoft.com/office/2007/relationships/hdphoto" Target="../media/hdphoto19.wdp"/><Relationship Id="rId7" Type="http://schemas.openxmlformats.org/officeDocument/2006/relationships/image" Target="../media/image112.jpeg"/><Relationship Id="rId8" Type="http://schemas.openxmlformats.org/officeDocument/2006/relationships/image" Target="../media/image113.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7.xml"/><Relationship Id="rId5" Type="http://schemas.openxmlformats.org/officeDocument/2006/relationships/image" Target="../media/image114.png"/><Relationship Id="rId1" Type="http://schemas.microsoft.com/office/2007/relationships/media" Target="../media/media1.m4v"/><Relationship Id="rId2" Type="http://schemas.openxmlformats.org/officeDocument/2006/relationships/video" Target="../media/media1.m4v"/></Relationships>
</file>

<file path=ppt/slides/_rels/slide22.xml.rels><?xml version="1.0" encoding="UTF-8" standalone="yes"?>
<Relationships xmlns="http://schemas.openxmlformats.org/package/2006/relationships"><Relationship Id="rId11" Type="http://schemas.openxmlformats.org/officeDocument/2006/relationships/image" Target="../media/image123.png"/><Relationship Id="rId12" Type="http://schemas.openxmlformats.org/officeDocument/2006/relationships/image" Target="../media/image124.png"/><Relationship Id="rId13" Type="http://schemas.openxmlformats.org/officeDocument/2006/relationships/image" Target="../media/image125.png"/><Relationship Id="rId14" Type="http://schemas.openxmlformats.org/officeDocument/2006/relationships/image" Target="../media/image126.png"/><Relationship Id="rId15" Type="http://schemas.openxmlformats.org/officeDocument/2006/relationships/image" Target="../media/image127.png"/><Relationship Id="rId16" Type="http://schemas.openxmlformats.org/officeDocument/2006/relationships/image" Target="../media/image16.png"/><Relationship Id="rId17" Type="http://schemas.openxmlformats.org/officeDocument/2006/relationships/image" Target="../media/image128.png"/><Relationship Id="rId18" Type="http://schemas.openxmlformats.org/officeDocument/2006/relationships/image" Target="../media/image129.png"/><Relationship Id="rId19" Type="http://schemas.openxmlformats.org/officeDocument/2006/relationships/image" Target="../media/image130.png"/><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6" Type="http://schemas.openxmlformats.org/officeDocument/2006/relationships/image" Target="../media/image118.png"/><Relationship Id="rId7" Type="http://schemas.openxmlformats.org/officeDocument/2006/relationships/image" Target="../media/image119.png"/><Relationship Id="rId8" Type="http://schemas.openxmlformats.org/officeDocument/2006/relationships/image" Target="../media/image120.png"/><Relationship Id="rId9" Type="http://schemas.openxmlformats.org/officeDocument/2006/relationships/image" Target="../media/image121.png"/><Relationship Id="rId10" Type="http://schemas.openxmlformats.org/officeDocument/2006/relationships/image" Target="../media/image122.png"/></Relationships>
</file>

<file path=ppt/slides/_rels/slide23.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132.png"/><Relationship Id="rId5" Type="http://schemas.openxmlformats.org/officeDocument/2006/relationships/image" Target="../media/image133.png"/><Relationship Id="rId6" Type="http://schemas.openxmlformats.org/officeDocument/2006/relationships/image" Target="../media/image134.png"/><Relationship Id="rId7" Type="http://schemas.openxmlformats.org/officeDocument/2006/relationships/image" Target="../media/image135.png"/><Relationship Id="rId8" Type="http://schemas.openxmlformats.org/officeDocument/2006/relationships/image" Target="../media/image136.png"/><Relationship Id="rId9" Type="http://schemas.openxmlformats.org/officeDocument/2006/relationships/image" Target="../media/image137.png"/><Relationship Id="rId10" Type="http://schemas.microsoft.com/office/2007/relationships/hdphoto" Target="../media/hdphoto20.wdp"/><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9.png"/><Relationship Id="rId5" Type="http://schemas.openxmlformats.org/officeDocument/2006/relationships/image" Target="../media/image140.png"/><Relationship Id="rId6" Type="http://schemas.openxmlformats.org/officeDocument/2006/relationships/image" Target="../media/image141.png"/><Relationship Id="rId7" Type="http://schemas.openxmlformats.org/officeDocument/2006/relationships/image" Target="../media/image142.pn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11" Type="http://schemas.openxmlformats.org/officeDocument/2006/relationships/image" Target="../media/image147.png"/><Relationship Id="rId12" Type="http://schemas.openxmlformats.org/officeDocument/2006/relationships/image" Target="../media/image148.emf"/><Relationship Id="rId13" Type="http://schemas.openxmlformats.org/officeDocument/2006/relationships/image" Target="../media/image149.png"/><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69.emf"/><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143.jpeg"/><Relationship Id="rId7" Type="http://schemas.openxmlformats.org/officeDocument/2006/relationships/image" Target="../media/image63.emf"/><Relationship Id="rId8" Type="http://schemas.openxmlformats.org/officeDocument/2006/relationships/image" Target="../media/image144.jpeg"/><Relationship Id="rId9" Type="http://schemas.openxmlformats.org/officeDocument/2006/relationships/image" Target="../media/image145.png"/><Relationship Id="rId10" Type="http://schemas.openxmlformats.org/officeDocument/2006/relationships/image" Target="../media/image146.png"/></Relationships>
</file>

<file path=ppt/slides/_rels/slide26.xml.rels><?xml version="1.0" encoding="UTF-8" standalone="yes"?>
<Relationships xmlns="http://schemas.openxmlformats.org/package/2006/relationships"><Relationship Id="rId20" Type="http://schemas.microsoft.com/office/2007/relationships/hdphoto" Target="../media/hdphoto11.wdp"/><Relationship Id="rId21" Type="http://schemas.openxmlformats.org/officeDocument/2006/relationships/image" Target="../media/image72.png"/><Relationship Id="rId22" Type="http://schemas.openxmlformats.org/officeDocument/2006/relationships/image" Target="../media/image154.jpeg"/><Relationship Id="rId23" Type="http://schemas.openxmlformats.org/officeDocument/2006/relationships/image" Target="../media/image155.jpeg"/><Relationship Id="rId24" Type="http://schemas.openxmlformats.org/officeDocument/2006/relationships/hyperlink" Target="http://www.hsvsummit.com/images/sponsor_logos/CA_Technologies.JPG" TargetMode="External"/><Relationship Id="rId25" Type="http://schemas.openxmlformats.org/officeDocument/2006/relationships/image" Target="../media/image76.jpeg"/><Relationship Id="rId26" Type="http://schemas.openxmlformats.org/officeDocument/2006/relationships/image" Target="../media/image78.png"/><Relationship Id="rId27" Type="http://schemas.openxmlformats.org/officeDocument/2006/relationships/image" Target="../media/image74.png"/><Relationship Id="rId28" Type="http://schemas.openxmlformats.org/officeDocument/2006/relationships/image" Target="../media/image156.jpeg"/><Relationship Id="rId29" Type="http://schemas.openxmlformats.org/officeDocument/2006/relationships/image" Target="../media/image157.jpeg"/><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69.emf"/><Relationship Id="rId4" Type="http://schemas.openxmlformats.org/officeDocument/2006/relationships/image" Target="../media/image53.png"/><Relationship Id="rId5" Type="http://schemas.openxmlformats.org/officeDocument/2006/relationships/image" Target="../media/image54.png"/><Relationship Id="rId30" Type="http://schemas.openxmlformats.org/officeDocument/2006/relationships/image" Target="../media/image158.png"/><Relationship Id="rId31" Type="http://schemas.openxmlformats.org/officeDocument/2006/relationships/image" Target="../media/image80.png"/><Relationship Id="rId32" Type="http://schemas.openxmlformats.org/officeDocument/2006/relationships/image" Target="../media/image159.jpeg"/><Relationship Id="rId9" Type="http://schemas.openxmlformats.org/officeDocument/2006/relationships/image" Target="../media/image151.jpeg"/><Relationship Id="rId6" Type="http://schemas.openxmlformats.org/officeDocument/2006/relationships/image" Target="../media/image57.emf"/><Relationship Id="rId7" Type="http://schemas.openxmlformats.org/officeDocument/2006/relationships/image" Target="../media/image150.png"/><Relationship Id="rId8" Type="http://schemas.openxmlformats.org/officeDocument/2006/relationships/image" Target="../media/image56.gif"/><Relationship Id="rId33" Type="http://schemas.openxmlformats.org/officeDocument/2006/relationships/image" Target="../media/image160.png"/><Relationship Id="rId34" Type="http://schemas.openxmlformats.org/officeDocument/2006/relationships/image" Target="../media/image161.png"/><Relationship Id="rId35" Type="http://schemas.openxmlformats.org/officeDocument/2006/relationships/image" Target="../media/image143.jpeg"/><Relationship Id="rId36" Type="http://schemas.openxmlformats.org/officeDocument/2006/relationships/image" Target="../media/image144.jpeg"/><Relationship Id="rId10" Type="http://schemas.openxmlformats.org/officeDocument/2006/relationships/image" Target="../media/image65.png"/><Relationship Id="rId11" Type="http://schemas.openxmlformats.org/officeDocument/2006/relationships/image" Target="../media/image152.png"/><Relationship Id="rId12" Type="http://schemas.openxmlformats.org/officeDocument/2006/relationships/image" Target="../media/image153.jpeg"/><Relationship Id="rId13" Type="http://schemas.openxmlformats.org/officeDocument/2006/relationships/image" Target="../media/image60.emf"/><Relationship Id="rId14" Type="http://schemas.openxmlformats.org/officeDocument/2006/relationships/image" Target="../media/image61.emf"/><Relationship Id="rId15" Type="http://schemas.openxmlformats.org/officeDocument/2006/relationships/image" Target="../media/image63.emf"/><Relationship Id="rId16" Type="http://schemas.openxmlformats.org/officeDocument/2006/relationships/image" Target="../media/image62.emf"/><Relationship Id="rId17" Type="http://schemas.openxmlformats.org/officeDocument/2006/relationships/image" Target="../media/image64.emf"/><Relationship Id="rId18" Type="http://schemas.openxmlformats.org/officeDocument/2006/relationships/image" Target="../media/image70.png"/><Relationship Id="rId19" Type="http://schemas.openxmlformats.org/officeDocument/2006/relationships/image" Target="../media/image71.png"/><Relationship Id="rId37" Type="http://schemas.openxmlformats.org/officeDocument/2006/relationships/image" Target="../media/image145.png"/><Relationship Id="rId38" Type="http://schemas.openxmlformats.org/officeDocument/2006/relationships/image" Target="../media/image146.png"/><Relationship Id="rId39" Type="http://schemas.openxmlformats.org/officeDocument/2006/relationships/image" Target="../media/image147.png"/><Relationship Id="rId40" Type="http://schemas.openxmlformats.org/officeDocument/2006/relationships/image" Target="../media/image148.emf"/></Relationships>
</file>

<file path=ppt/slides/_rels/slide27.xml.rels><?xml version="1.0" encoding="UTF-8" standalone="yes"?>
<Relationships xmlns="http://schemas.openxmlformats.org/package/2006/relationships"><Relationship Id="rId3" Type="http://schemas.openxmlformats.org/officeDocument/2006/relationships/image" Target="../media/image162.png"/><Relationship Id="rId4" Type="http://schemas.openxmlformats.org/officeDocument/2006/relationships/image" Target="../media/image163.png"/><Relationship Id="rId5" Type="http://schemas.openxmlformats.org/officeDocument/2006/relationships/image" Target="../media/image164.png"/><Relationship Id="rId6" Type="http://schemas.openxmlformats.org/officeDocument/2006/relationships/image" Target="../media/image165.png"/><Relationship Id="rId7" Type="http://schemas.openxmlformats.org/officeDocument/2006/relationships/image" Target="../media/image166.png"/><Relationship Id="rId8" Type="http://schemas.openxmlformats.org/officeDocument/2006/relationships/image" Target="../media/image167.png"/><Relationship Id="rId9" Type="http://schemas.openxmlformats.org/officeDocument/2006/relationships/image" Target="../media/image168.png"/><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69.emf"/></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69.emf"/><Relationship Id="rId5" Type="http://schemas.openxmlformats.org/officeDocument/2006/relationships/image" Target="../media/image170.png"/><Relationship Id="rId6" Type="http://schemas.openxmlformats.org/officeDocument/2006/relationships/image" Target="../media/image171.png"/><Relationship Id="rId7" Type="http://schemas.openxmlformats.org/officeDocument/2006/relationships/image" Target="../media/image172.png"/><Relationship Id="rId8" Type="http://schemas.openxmlformats.org/officeDocument/2006/relationships/image" Target="../media/image69.emf"/><Relationship Id="rId9" Type="http://schemas.openxmlformats.org/officeDocument/2006/relationships/image" Target="../media/image173.png"/><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5.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9" Type="http://schemas.openxmlformats.org/officeDocument/2006/relationships/image" Target="../media/image176.png"/><Relationship Id="rId20" Type="http://schemas.microsoft.com/office/2007/relationships/hdphoto" Target="../media/hdphoto22.wdp"/><Relationship Id="rId21" Type="http://schemas.openxmlformats.org/officeDocument/2006/relationships/image" Target="../media/image183.png"/><Relationship Id="rId22" Type="http://schemas.microsoft.com/office/2007/relationships/hdphoto" Target="../media/hdphoto23.wdp"/><Relationship Id="rId10" Type="http://schemas.openxmlformats.org/officeDocument/2006/relationships/image" Target="../media/image177.png"/><Relationship Id="rId11" Type="http://schemas.openxmlformats.org/officeDocument/2006/relationships/image" Target="../media/image178.png"/><Relationship Id="rId12" Type="http://schemas.openxmlformats.org/officeDocument/2006/relationships/image" Target="../media/image179.png"/><Relationship Id="rId13" Type="http://schemas.openxmlformats.org/officeDocument/2006/relationships/image" Target="../media/image180.png"/><Relationship Id="rId14" Type="http://schemas.openxmlformats.org/officeDocument/2006/relationships/image" Target="../media/image181.png"/><Relationship Id="rId15" Type="http://schemas.openxmlformats.org/officeDocument/2006/relationships/image" Target="../media/image36.png"/><Relationship Id="rId16" Type="http://schemas.microsoft.com/office/2007/relationships/hdphoto" Target="../media/hdphoto5.wdp"/><Relationship Id="rId17" Type="http://schemas.openxmlformats.org/officeDocument/2006/relationships/image" Target="../media/image39.png"/><Relationship Id="rId18" Type="http://schemas.microsoft.com/office/2007/relationships/hdphoto" Target="../media/hdphoto21.wdp"/><Relationship Id="rId19" Type="http://schemas.openxmlformats.org/officeDocument/2006/relationships/image" Target="../media/image182.png"/><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4.png"/><Relationship Id="rId4" Type="http://schemas.openxmlformats.org/officeDocument/2006/relationships/image" Target="../media/image69.emf"/><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174.png"/><Relationship Id="rId8" Type="http://schemas.openxmlformats.org/officeDocument/2006/relationships/image" Target="../media/image175.png"/></Relationships>
</file>

<file path=ppt/slides/_rels/slide31.xml.rels><?xml version="1.0" encoding="UTF-8" standalone="yes"?>
<Relationships xmlns="http://schemas.openxmlformats.org/package/2006/relationships"><Relationship Id="rId11" Type="http://schemas.openxmlformats.org/officeDocument/2006/relationships/image" Target="../media/image109.png"/><Relationship Id="rId12" Type="http://schemas.openxmlformats.org/officeDocument/2006/relationships/image" Target="../media/image98.png"/><Relationship Id="rId13" Type="http://schemas.openxmlformats.org/officeDocument/2006/relationships/image" Target="../media/image190.png"/><Relationship Id="rId14" Type="http://schemas.openxmlformats.org/officeDocument/2006/relationships/image" Target="../media/image191.png"/><Relationship Id="rId15" Type="http://schemas.openxmlformats.org/officeDocument/2006/relationships/image" Target="../media/image192.png"/><Relationship Id="rId16" Type="http://schemas.openxmlformats.org/officeDocument/2006/relationships/image" Target="../media/image193.png"/><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6.png"/><Relationship Id="rId4" Type="http://schemas.openxmlformats.org/officeDocument/2006/relationships/image" Target="../media/image168.png"/><Relationship Id="rId5" Type="http://schemas.openxmlformats.org/officeDocument/2006/relationships/image" Target="../media/image184.png"/><Relationship Id="rId6" Type="http://schemas.openxmlformats.org/officeDocument/2006/relationships/image" Target="../media/image185.png"/><Relationship Id="rId7" Type="http://schemas.openxmlformats.org/officeDocument/2006/relationships/image" Target="../media/image186.png"/><Relationship Id="rId8" Type="http://schemas.openxmlformats.org/officeDocument/2006/relationships/image" Target="../media/image187.png"/><Relationship Id="rId9" Type="http://schemas.openxmlformats.org/officeDocument/2006/relationships/image" Target="../media/image188.png"/><Relationship Id="rId10" Type="http://schemas.openxmlformats.org/officeDocument/2006/relationships/image" Target="../media/image189.png"/></Relationships>
</file>

<file path=ppt/slides/_rels/slide32.xml.rels><?xml version="1.0" encoding="UTF-8" standalone="yes"?>
<Relationships xmlns="http://schemas.openxmlformats.org/package/2006/relationships"><Relationship Id="rId3" Type="http://schemas.openxmlformats.org/officeDocument/2006/relationships/image" Target="../media/image69.emf"/><Relationship Id="rId4" Type="http://schemas.openxmlformats.org/officeDocument/2006/relationships/image" Target="../media/image195.emf"/><Relationship Id="rId5" Type="http://schemas.openxmlformats.org/officeDocument/2006/relationships/image" Target="../media/image196.emf"/><Relationship Id="rId6" Type="http://schemas.openxmlformats.org/officeDocument/2006/relationships/image" Target="../media/image197.png"/><Relationship Id="rId7" Type="http://schemas.openxmlformats.org/officeDocument/2006/relationships/image" Target="../media/image198.png"/><Relationship Id="rId8" Type="http://schemas.openxmlformats.org/officeDocument/2006/relationships/image" Target="../media/image199.png"/><Relationship Id="rId9" Type="http://schemas.openxmlformats.org/officeDocument/2006/relationships/image" Target="../media/image99.png"/><Relationship Id="rId10" Type="http://schemas.openxmlformats.org/officeDocument/2006/relationships/image" Target="../media/image100.png"/><Relationship Id="rId11" Type="http://schemas.openxmlformats.org/officeDocument/2006/relationships/image" Target="../media/image200.png"/><Relationship Id="rId1" Type="http://schemas.openxmlformats.org/officeDocument/2006/relationships/slideLayout" Target="../slideLayouts/slideLayout3.xml"/><Relationship Id="rId2" Type="http://schemas.openxmlformats.org/officeDocument/2006/relationships/image" Target="../media/image19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13" Type="http://schemas.openxmlformats.org/officeDocument/2006/relationships/image" Target="../media/image209.png"/><Relationship Id="rId14" Type="http://schemas.microsoft.com/office/2007/relationships/hdphoto" Target="../media/hdphoto25.wdp"/><Relationship Id="rId15" Type="http://schemas.openxmlformats.org/officeDocument/2006/relationships/image" Target="../media/image210.png"/><Relationship Id="rId16" Type="http://schemas.openxmlformats.org/officeDocument/2006/relationships/image" Target="../media/image211.png"/><Relationship Id="rId17" Type="http://schemas.microsoft.com/office/2007/relationships/hdphoto" Target="../media/hdphoto26.wdp"/><Relationship Id="rId18" Type="http://schemas.openxmlformats.org/officeDocument/2006/relationships/image" Target="../media/image212.png"/><Relationship Id="rId19" Type="http://schemas.microsoft.com/office/2007/relationships/hdphoto" Target="../media/hdphoto27.wdp"/><Relationship Id="rId63" Type="http://schemas.openxmlformats.org/officeDocument/2006/relationships/image" Target="../media/image238.emf"/><Relationship Id="rId64" Type="http://schemas.openxmlformats.org/officeDocument/2006/relationships/image" Target="../media/image239.png"/><Relationship Id="rId65" Type="http://schemas.microsoft.com/office/2007/relationships/hdphoto" Target="../media/hdphoto46.wdp"/><Relationship Id="rId66" Type="http://schemas.openxmlformats.org/officeDocument/2006/relationships/image" Target="../media/image240.png"/><Relationship Id="rId67" Type="http://schemas.openxmlformats.org/officeDocument/2006/relationships/image" Target="../media/image241.png"/><Relationship Id="rId68" Type="http://schemas.microsoft.com/office/2007/relationships/hdphoto" Target="../media/hdphoto47.wdp"/><Relationship Id="rId69" Type="http://schemas.openxmlformats.org/officeDocument/2006/relationships/image" Target="../media/image242.emf"/><Relationship Id="rId50" Type="http://schemas.microsoft.com/office/2007/relationships/hdphoto" Target="../media/hdphoto42.wdp"/><Relationship Id="rId51" Type="http://schemas.openxmlformats.org/officeDocument/2006/relationships/image" Target="../media/image229.png"/><Relationship Id="rId52" Type="http://schemas.microsoft.com/office/2007/relationships/hdphoto" Target="../media/hdphoto43.wdp"/><Relationship Id="rId53" Type="http://schemas.openxmlformats.org/officeDocument/2006/relationships/image" Target="../media/image230.png"/><Relationship Id="rId54" Type="http://schemas.microsoft.com/office/2007/relationships/hdphoto" Target="../media/hdphoto44.wdp"/><Relationship Id="rId55" Type="http://schemas.openxmlformats.org/officeDocument/2006/relationships/image" Target="../media/image231.png"/><Relationship Id="rId56" Type="http://schemas.microsoft.com/office/2007/relationships/hdphoto" Target="../media/hdphoto45.wdp"/><Relationship Id="rId57" Type="http://schemas.openxmlformats.org/officeDocument/2006/relationships/image" Target="../media/image232.emf"/><Relationship Id="rId58" Type="http://schemas.openxmlformats.org/officeDocument/2006/relationships/image" Target="../media/image233.png"/><Relationship Id="rId59" Type="http://schemas.openxmlformats.org/officeDocument/2006/relationships/image" Target="../media/image234.emf"/><Relationship Id="rId40" Type="http://schemas.microsoft.com/office/2007/relationships/hdphoto" Target="../media/hdphoto37.wdp"/><Relationship Id="rId41" Type="http://schemas.openxmlformats.org/officeDocument/2006/relationships/image" Target="../media/image224.png"/><Relationship Id="rId42" Type="http://schemas.microsoft.com/office/2007/relationships/hdphoto" Target="../media/hdphoto38.wdp"/><Relationship Id="rId43" Type="http://schemas.openxmlformats.org/officeDocument/2006/relationships/image" Target="../media/image225.png"/><Relationship Id="rId44" Type="http://schemas.microsoft.com/office/2007/relationships/hdphoto" Target="../media/hdphoto39.wdp"/><Relationship Id="rId45" Type="http://schemas.openxmlformats.org/officeDocument/2006/relationships/image" Target="../media/image226.png"/><Relationship Id="rId46" Type="http://schemas.microsoft.com/office/2007/relationships/hdphoto" Target="../media/hdphoto40.wdp"/><Relationship Id="rId47" Type="http://schemas.openxmlformats.org/officeDocument/2006/relationships/image" Target="../media/image227.png"/><Relationship Id="rId48" Type="http://schemas.microsoft.com/office/2007/relationships/hdphoto" Target="../media/hdphoto41.wdp"/><Relationship Id="rId49" Type="http://schemas.openxmlformats.org/officeDocument/2006/relationships/image" Target="../media/image228.png"/><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6.png"/><Relationship Id="rId4" Type="http://schemas.openxmlformats.org/officeDocument/2006/relationships/image" Target="../media/image201.png"/><Relationship Id="rId5" Type="http://schemas.openxmlformats.org/officeDocument/2006/relationships/image" Target="../media/image202.png"/><Relationship Id="rId6" Type="http://schemas.openxmlformats.org/officeDocument/2006/relationships/image" Target="../media/image203.png"/><Relationship Id="rId7" Type="http://schemas.openxmlformats.org/officeDocument/2006/relationships/image" Target="../media/image204.png"/><Relationship Id="rId8" Type="http://schemas.openxmlformats.org/officeDocument/2006/relationships/image" Target="../media/image205.png"/><Relationship Id="rId9" Type="http://schemas.openxmlformats.org/officeDocument/2006/relationships/image" Target="../media/image206.png"/><Relationship Id="rId30" Type="http://schemas.openxmlformats.org/officeDocument/2006/relationships/image" Target="../media/image218.png"/><Relationship Id="rId31" Type="http://schemas.openxmlformats.org/officeDocument/2006/relationships/image" Target="../media/image219.png"/><Relationship Id="rId32" Type="http://schemas.microsoft.com/office/2007/relationships/hdphoto" Target="../media/hdphoto33.wdp"/><Relationship Id="rId33" Type="http://schemas.openxmlformats.org/officeDocument/2006/relationships/image" Target="../media/image220.png"/><Relationship Id="rId34" Type="http://schemas.microsoft.com/office/2007/relationships/hdphoto" Target="../media/hdphoto34.wdp"/><Relationship Id="rId35" Type="http://schemas.openxmlformats.org/officeDocument/2006/relationships/image" Target="../media/image221.png"/><Relationship Id="rId36" Type="http://schemas.microsoft.com/office/2007/relationships/hdphoto" Target="../media/hdphoto35.wdp"/><Relationship Id="rId37" Type="http://schemas.openxmlformats.org/officeDocument/2006/relationships/image" Target="../media/image222.png"/><Relationship Id="rId38" Type="http://schemas.microsoft.com/office/2007/relationships/hdphoto" Target="../media/hdphoto36.wdp"/><Relationship Id="rId39" Type="http://schemas.openxmlformats.org/officeDocument/2006/relationships/image" Target="../media/image223.png"/><Relationship Id="rId70" Type="http://schemas.openxmlformats.org/officeDocument/2006/relationships/image" Target="../media/image243.png"/><Relationship Id="rId71" Type="http://schemas.microsoft.com/office/2007/relationships/hdphoto" Target="../media/hdphoto48.wdp"/><Relationship Id="rId72" Type="http://schemas.openxmlformats.org/officeDocument/2006/relationships/image" Target="../media/image244.png"/><Relationship Id="rId20" Type="http://schemas.openxmlformats.org/officeDocument/2006/relationships/image" Target="../media/image213.png"/><Relationship Id="rId21" Type="http://schemas.microsoft.com/office/2007/relationships/hdphoto" Target="../media/hdphoto28.wdp"/><Relationship Id="rId22" Type="http://schemas.openxmlformats.org/officeDocument/2006/relationships/image" Target="../media/image214.png"/><Relationship Id="rId23" Type="http://schemas.microsoft.com/office/2007/relationships/hdphoto" Target="../media/hdphoto29.wdp"/><Relationship Id="rId24" Type="http://schemas.openxmlformats.org/officeDocument/2006/relationships/image" Target="../media/image215.png"/><Relationship Id="rId25" Type="http://schemas.microsoft.com/office/2007/relationships/hdphoto" Target="../media/hdphoto30.wdp"/><Relationship Id="rId26" Type="http://schemas.openxmlformats.org/officeDocument/2006/relationships/image" Target="../media/image216.png"/><Relationship Id="rId27" Type="http://schemas.microsoft.com/office/2007/relationships/hdphoto" Target="../media/hdphoto31.wdp"/><Relationship Id="rId28" Type="http://schemas.openxmlformats.org/officeDocument/2006/relationships/image" Target="../media/image217.png"/><Relationship Id="rId29" Type="http://schemas.microsoft.com/office/2007/relationships/hdphoto" Target="../media/hdphoto32.wdp"/><Relationship Id="rId60" Type="http://schemas.openxmlformats.org/officeDocument/2006/relationships/image" Target="../media/image235.emf"/><Relationship Id="rId61" Type="http://schemas.openxmlformats.org/officeDocument/2006/relationships/image" Target="../media/image236.emf"/><Relationship Id="rId62" Type="http://schemas.openxmlformats.org/officeDocument/2006/relationships/image" Target="../media/image237.emf"/><Relationship Id="rId10" Type="http://schemas.openxmlformats.org/officeDocument/2006/relationships/image" Target="../media/image207.png"/><Relationship Id="rId11" Type="http://schemas.openxmlformats.org/officeDocument/2006/relationships/image" Target="../media/image208.png"/><Relationship Id="rId12" Type="http://schemas.microsoft.com/office/2007/relationships/hdphoto" Target="../media/hdphoto24.wdp"/></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45.png"/><Relationship Id="rId5" Type="http://schemas.openxmlformats.org/officeDocument/2006/relationships/image" Target="../media/image246.png"/><Relationship Id="rId6" Type="http://schemas.openxmlformats.org/officeDocument/2006/relationships/image" Target="../media/image247.jpg"/><Relationship Id="rId7" Type="http://schemas.openxmlformats.org/officeDocument/2006/relationships/image" Target="../media/image248.jpg"/><Relationship Id="rId8" Type="http://schemas.openxmlformats.org/officeDocument/2006/relationships/image" Target="../media/image249.jpeg"/><Relationship Id="rId9" Type="http://schemas.openxmlformats.org/officeDocument/2006/relationships/image" Target="../media/image250.emf"/><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1.xml"/><Relationship Id="rId3" Type="http://schemas.openxmlformats.org/officeDocument/2006/relationships/image" Target="../media/image25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2.xml"/><Relationship Id="rId3" Type="http://schemas.openxmlformats.org/officeDocument/2006/relationships/image" Target="../media/image2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3.xml"/><Relationship Id="rId3" Type="http://schemas.openxmlformats.org/officeDocument/2006/relationships/image" Target="../media/image25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5.xml"/><Relationship Id="rId2" Type="http://schemas.openxmlformats.org/officeDocument/2006/relationships/notesSlide" Target="../notesSlides/notesSlide34.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emf"/><Relationship Id="rId6" Type="http://schemas.openxmlformats.org/officeDocument/2006/relationships/image" Target="../media/image19.jpeg"/><Relationship Id="rId7" Type="http://schemas.openxmlformats.org/officeDocument/2006/relationships/image" Target="../media/image20.jpe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3.png"/><Relationship Id="rId11" Type="http://schemas.openxmlformats.org/officeDocument/2006/relationships/image" Target="../media/image24.jpe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1" Type="http://schemas.openxmlformats.org/officeDocument/2006/relationships/image" Target="../media/image260.png"/><Relationship Id="rId12" Type="http://schemas.microsoft.com/office/2007/relationships/hdphoto" Target="../media/hdphoto50.wdp"/><Relationship Id="rId13" Type="http://schemas.openxmlformats.org/officeDocument/2006/relationships/image" Target="../media/image261.png"/><Relationship Id="rId14" Type="http://schemas.microsoft.com/office/2007/relationships/hdphoto" Target="../media/hdphoto51.wdp"/><Relationship Id="rId1" Type="http://schemas.openxmlformats.org/officeDocument/2006/relationships/slideLayout" Target="../slideLayouts/slideLayout178.xml"/><Relationship Id="rId2" Type="http://schemas.openxmlformats.org/officeDocument/2006/relationships/notesSlide" Target="../notesSlides/notesSlide35.xml"/><Relationship Id="rId3" Type="http://schemas.openxmlformats.org/officeDocument/2006/relationships/image" Target="../media/image254.png"/><Relationship Id="rId4" Type="http://schemas.microsoft.com/office/2007/relationships/hdphoto" Target="../media/hdphoto49.wdp"/><Relationship Id="rId5" Type="http://schemas.openxmlformats.org/officeDocument/2006/relationships/image" Target="../media/image255.png"/><Relationship Id="rId6" Type="http://schemas.openxmlformats.org/officeDocument/2006/relationships/image" Target="../media/image203.png"/><Relationship Id="rId7" Type="http://schemas.openxmlformats.org/officeDocument/2006/relationships/image" Target="../media/image256.emf"/><Relationship Id="rId8" Type="http://schemas.openxmlformats.org/officeDocument/2006/relationships/image" Target="../media/image257.png"/><Relationship Id="rId9" Type="http://schemas.openxmlformats.org/officeDocument/2006/relationships/image" Target="../media/image258.png"/><Relationship Id="rId10" Type="http://schemas.openxmlformats.org/officeDocument/2006/relationships/image" Target="../media/image259.png"/></Relationships>
</file>

<file path=ppt/slides/_rels/slide41.xml.rels><?xml version="1.0" encoding="UTF-8" standalone="yes"?>
<Relationships xmlns="http://schemas.openxmlformats.org/package/2006/relationships"><Relationship Id="rId3" Type="http://schemas.openxmlformats.org/officeDocument/2006/relationships/image" Target="../media/image262.png"/><Relationship Id="rId4" Type="http://schemas.openxmlformats.org/officeDocument/2006/relationships/image" Target="../media/image263.png"/><Relationship Id="rId5" Type="http://schemas.openxmlformats.org/officeDocument/2006/relationships/image" Target="../media/image264.png"/><Relationship Id="rId6" Type="http://schemas.openxmlformats.org/officeDocument/2006/relationships/image" Target="../media/image265.png"/><Relationship Id="rId7" Type="http://schemas.openxmlformats.org/officeDocument/2006/relationships/image" Target="../media/image266.png"/><Relationship Id="rId8" Type="http://schemas.openxmlformats.org/officeDocument/2006/relationships/image" Target="../media/image267.png"/><Relationship Id="rId9" Type="http://schemas.openxmlformats.org/officeDocument/2006/relationships/image" Target="../media/image268.png"/><Relationship Id="rId1" Type="http://schemas.openxmlformats.org/officeDocument/2006/relationships/slideLayout" Target="../slideLayouts/slideLayout179.xml"/><Relationship Id="rId2"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11" Type="http://schemas.openxmlformats.org/officeDocument/2006/relationships/image" Target="../media/image277.jpeg"/><Relationship Id="rId12" Type="http://schemas.openxmlformats.org/officeDocument/2006/relationships/image" Target="../media/image278.jpeg"/><Relationship Id="rId13" Type="http://schemas.openxmlformats.org/officeDocument/2006/relationships/image" Target="../media/image279.jpeg"/><Relationship Id="rId14" Type="http://schemas.openxmlformats.org/officeDocument/2006/relationships/image" Target="../media/image280.jpeg"/><Relationship Id="rId15" Type="http://schemas.openxmlformats.org/officeDocument/2006/relationships/image" Target="../media/image281.png"/><Relationship Id="rId16" Type="http://schemas.openxmlformats.org/officeDocument/2006/relationships/image" Target="../media/image282.jpeg"/><Relationship Id="rId1" Type="http://schemas.openxmlformats.org/officeDocument/2006/relationships/slideLayout" Target="../slideLayouts/slideLayout179.xml"/><Relationship Id="rId2" Type="http://schemas.openxmlformats.org/officeDocument/2006/relationships/notesSlide" Target="../notesSlides/notesSlide37.xml"/><Relationship Id="rId3" Type="http://schemas.openxmlformats.org/officeDocument/2006/relationships/image" Target="../media/image269.jpeg"/><Relationship Id="rId4" Type="http://schemas.openxmlformats.org/officeDocument/2006/relationships/image" Target="../media/image270.jpeg"/><Relationship Id="rId5" Type="http://schemas.openxmlformats.org/officeDocument/2006/relationships/image" Target="../media/image271.png"/><Relationship Id="rId6" Type="http://schemas.openxmlformats.org/officeDocument/2006/relationships/image" Target="../media/image272.png"/><Relationship Id="rId7" Type="http://schemas.openxmlformats.org/officeDocument/2006/relationships/image" Target="../media/image273.png"/><Relationship Id="rId8" Type="http://schemas.openxmlformats.org/officeDocument/2006/relationships/image" Target="../media/image274.png"/><Relationship Id="rId9" Type="http://schemas.openxmlformats.org/officeDocument/2006/relationships/image" Target="../media/image275.png"/><Relationship Id="rId10" Type="http://schemas.openxmlformats.org/officeDocument/2006/relationships/image" Target="../media/image27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9.xml"/><Relationship Id="rId2" Type="http://schemas.openxmlformats.org/officeDocument/2006/relationships/image" Target="../media/image28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45.xml.rels><?xml version="1.0" encoding="UTF-8" standalone="yes"?>
<Relationships xmlns="http://schemas.openxmlformats.org/package/2006/relationships"><Relationship Id="rId20" Type="http://schemas.openxmlformats.org/officeDocument/2006/relationships/image" Target="../media/image295.png"/><Relationship Id="rId21" Type="http://schemas.microsoft.com/office/2007/relationships/hdphoto" Target="../media/hdphoto56.wdp"/><Relationship Id="rId22" Type="http://schemas.openxmlformats.org/officeDocument/2006/relationships/image" Target="../media/image62.emf"/><Relationship Id="rId23" Type="http://schemas.openxmlformats.org/officeDocument/2006/relationships/image" Target="../media/image296.emf"/><Relationship Id="rId24" Type="http://schemas.openxmlformats.org/officeDocument/2006/relationships/image" Target="../media/image148.emf"/><Relationship Id="rId25" Type="http://schemas.openxmlformats.org/officeDocument/2006/relationships/image" Target="../media/image297.png"/><Relationship Id="rId26" Type="http://schemas.microsoft.com/office/2007/relationships/hdphoto" Target="../media/hdphoto57.wdp"/><Relationship Id="rId27" Type="http://schemas.openxmlformats.org/officeDocument/2006/relationships/image" Target="../media/image298.png"/><Relationship Id="rId28" Type="http://schemas.microsoft.com/office/2007/relationships/hdphoto" Target="../media/hdphoto58.wdp"/><Relationship Id="rId29" Type="http://schemas.openxmlformats.org/officeDocument/2006/relationships/image" Target="../media/image299.png"/><Relationship Id="rId1" Type="http://schemas.openxmlformats.org/officeDocument/2006/relationships/slideLayout" Target="../slideLayouts/slideLayout180.xml"/><Relationship Id="rId2" Type="http://schemas.openxmlformats.org/officeDocument/2006/relationships/notesSlide" Target="../notesSlides/notesSlide38.xml"/><Relationship Id="rId3" Type="http://schemas.openxmlformats.org/officeDocument/2006/relationships/image" Target="../media/image284.png"/><Relationship Id="rId4" Type="http://schemas.openxmlformats.org/officeDocument/2006/relationships/image" Target="../media/image285.png"/><Relationship Id="rId5" Type="http://schemas.openxmlformats.org/officeDocument/2006/relationships/image" Target="../media/image286.png"/><Relationship Id="rId30" Type="http://schemas.openxmlformats.org/officeDocument/2006/relationships/image" Target="../media/image300.png"/><Relationship Id="rId31" Type="http://schemas.microsoft.com/office/2007/relationships/hdphoto" Target="../media/hdphoto59.wdp"/><Relationship Id="rId32" Type="http://schemas.openxmlformats.org/officeDocument/2006/relationships/image" Target="../media/image301.png"/><Relationship Id="rId9" Type="http://schemas.openxmlformats.org/officeDocument/2006/relationships/image" Target="../media/image289.png"/><Relationship Id="rId6" Type="http://schemas.openxmlformats.org/officeDocument/2006/relationships/image" Target="../media/image287.png"/><Relationship Id="rId7" Type="http://schemas.openxmlformats.org/officeDocument/2006/relationships/image" Target="../media/image288.png"/><Relationship Id="rId8" Type="http://schemas.openxmlformats.org/officeDocument/2006/relationships/image" Target="../media/image234.emf"/><Relationship Id="rId33" Type="http://schemas.openxmlformats.org/officeDocument/2006/relationships/image" Target="../media/image302.jpg"/><Relationship Id="rId34" Type="http://schemas.openxmlformats.org/officeDocument/2006/relationships/image" Target="../media/image303.png"/><Relationship Id="rId10" Type="http://schemas.microsoft.com/office/2007/relationships/hdphoto" Target="../media/hdphoto52.wdp"/><Relationship Id="rId11" Type="http://schemas.openxmlformats.org/officeDocument/2006/relationships/image" Target="../media/image244.png"/><Relationship Id="rId12" Type="http://schemas.openxmlformats.org/officeDocument/2006/relationships/image" Target="../media/image290.png"/><Relationship Id="rId13" Type="http://schemas.openxmlformats.org/officeDocument/2006/relationships/image" Target="../media/image291.png"/><Relationship Id="rId14" Type="http://schemas.microsoft.com/office/2007/relationships/hdphoto" Target="../media/hdphoto53.wdp"/><Relationship Id="rId15" Type="http://schemas.openxmlformats.org/officeDocument/2006/relationships/image" Target="../media/image292.png"/><Relationship Id="rId16" Type="http://schemas.microsoft.com/office/2007/relationships/hdphoto" Target="../media/hdphoto54.wdp"/><Relationship Id="rId17" Type="http://schemas.openxmlformats.org/officeDocument/2006/relationships/image" Target="../media/image293.png"/><Relationship Id="rId18" Type="http://schemas.microsoft.com/office/2007/relationships/hdphoto" Target="../media/hdphoto55.wdp"/><Relationship Id="rId19" Type="http://schemas.openxmlformats.org/officeDocument/2006/relationships/image" Target="../media/image294.png"/></Relationships>
</file>

<file path=ppt/slides/_rels/slide46.xml.rels><?xml version="1.0" encoding="UTF-8" standalone="yes"?>
<Relationships xmlns="http://schemas.openxmlformats.org/package/2006/relationships"><Relationship Id="rId3" Type="http://schemas.openxmlformats.org/officeDocument/2006/relationships/image" Target="../media/image304.png"/><Relationship Id="rId4" Type="http://schemas.openxmlformats.org/officeDocument/2006/relationships/image" Target="../media/image305.png"/><Relationship Id="rId5" Type="http://schemas.openxmlformats.org/officeDocument/2006/relationships/image" Target="../media/image306.png"/><Relationship Id="rId6" Type="http://schemas.openxmlformats.org/officeDocument/2006/relationships/image" Target="../media/image307.png"/><Relationship Id="rId7" Type="http://schemas.openxmlformats.org/officeDocument/2006/relationships/image" Target="../media/image308.png"/><Relationship Id="rId1" Type="http://schemas.openxmlformats.org/officeDocument/2006/relationships/slideLayout" Target="../slideLayouts/slideLayout177.xml"/><Relationship Id="rId2" Type="http://schemas.openxmlformats.org/officeDocument/2006/relationships/notesSlide" Target="../notesSlides/notesSlide3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7.xml"/><Relationship Id="rId2" Type="http://schemas.openxmlformats.org/officeDocument/2006/relationships/notesSlide" Target="../notesSlides/notesSlide40.xml"/></Relationships>
</file>

<file path=ppt/slides/_rels/slide48.xml.rels><?xml version="1.0" encoding="UTF-8" standalone="yes"?>
<Relationships xmlns="http://schemas.openxmlformats.org/package/2006/relationships"><Relationship Id="rId3" Type="http://schemas.openxmlformats.org/officeDocument/2006/relationships/image" Target="../media/image309.png"/><Relationship Id="rId4" Type="http://schemas.openxmlformats.org/officeDocument/2006/relationships/image" Target="../media/image310.png"/><Relationship Id="rId5" Type="http://schemas.microsoft.com/office/2007/relationships/hdphoto" Target="../media/hdphoto60.wdp"/><Relationship Id="rId6" Type="http://schemas.openxmlformats.org/officeDocument/2006/relationships/image" Target="../media/image311.emf"/><Relationship Id="rId7" Type="http://schemas.openxmlformats.org/officeDocument/2006/relationships/image" Target="../media/image307.png"/><Relationship Id="rId1" Type="http://schemas.openxmlformats.org/officeDocument/2006/relationships/slideLayout" Target="../slideLayouts/slideLayout181.xml"/><Relationship Id="rId2" Type="http://schemas.openxmlformats.org/officeDocument/2006/relationships/notesSlide" Target="../notesSlides/notesSlide41.xml"/></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101.png"/><Relationship Id="rId6" Type="http://schemas.openxmlformats.org/officeDocument/2006/relationships/image" Target="../media/image312.emf"/><Relationship Id="rId7" Type="http://schemas.openxmlformats.org/officeDocument/2006/relationships/image" Target="../media/image313.png"/><Relationship Id="rId1" Type="http://schemas.openxmlformats.org/officeDocument/2006/relationships/slideLayout" Target="../slideLayouts/slideLayout181.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3.xml"/><Relationship Id="rId2"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2.xml"/><Relationship Id="rId2" Type="http://schemas.openxmlformats.org/officeDocument/2006/relationships/notesSlide" Target="../notesSlides/notesSlide43.xml"/><Relationship Id="rId3" Type="http://schemas.openxmlformats.org/officeDocument/2006/relationships/image" Target="../media/image31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7.xml"/><Relationship Id="rId2" Type="http://schemas.openxmlformats.org/officeDocument/2006/relationships/notesSlide" Target="../notesSlides/notesSlide44.xml"/><Relationship Id="rId3" Type="http://schemas.openxmlformats.org/officeDocument/2006/relationships/image" Target="../media/image31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7.xml"/><Relationship Id="rId2" Type="http://schemas.openxmlformats.org/officeDocument/2006/relationships/notesSlide" Target="../notesSlides/notesSlide45.xml"/></Relationships>
</file>

<file path=ppt/slides/_rels/slide53.xml.rels><?xml version="1.0" encoding="UTF-8" standalone="yes"?>
<Relationships xmlns="http://schemas.openxmlformats.org/package/2006/relationships"><Relationship Id="rId11" Type="http://schemas.openxmlformats.org/officeDocument/2006/relationships/image" Target="../media/image323.emf"/><Relationship Id="rId12" Type="http://schemas.openxmlformats.org/officeDocument/2006/relationships/image" Target="../media/image69.emf"/><Relationship Id="rId13" Type="http://schemas.openxmlformats.org/officeDocument/2006/relationships/image" Target="../media/image324.png"/><Relationship Id="rId14" Type="http://schemas.openxmlformats.org/officeDocument/2006/relationships/image" Target="../media/image325.png"/><Relationship Id="rId1" Type="http://schemas.openxmlformats.org/officeDocument/2006/relationships/slideLayout" Target="../slideLayouts/slideLayout177.xml"/><Relationship Id="rId2" Type="http://schemas.openxmlformats.org/officeDocument/2006/relationships/notesSlide" Target="../notesSlides/notesSlide46.xml"/><Relationship Id="rId3" Type="http://schemas.openxmlformats.org/officeDocument/2006/relationships/image" Target="../media/image316.png"/><Relationship Id="rId4" Type="http://schemas.openxmlformats.org/officeDocument/2006/relationships/image" Target="../media/image317.emf"/><Relationship Id="rId5" Type="http://schemas.openxmlformats.org/officeDocument/2006/relationships/image" Target="../media/image318.emf"/><Relationship Id="rId6" Type="http://schemas.openxmlformats.org/officeDocument/2006/relationships/image" Target="../media/image319.png"/><Relationship Id="rId7" Type="http://schemas.openxmlformats.org/officeDocument/2006/relationships/image" Target="../media/image320.png"/><Relationship Id="rId8" Type="http://schemas.microsoft.com/office/2007/relationships/hdphoto" Target="../media/hdphoto61.wdp"/><Relationship Id="rId9" Type="http://schemas.openxmlformats.org/officeDocument/2006/relationships/image" Target="../media/image321.png"/><Relationship Id="rId10" Type="http://schemas.openxmlformats.org/officeDocument/2006/relationships/image" Target="../media/image322.png"/></Relationships>
</file>

<file path=ppt/slides/_rels/slide54.xml.rels><?xml version="1.0" encoding="UTF-8" standalone="yes"?>
<Relationships xmlns="http://schemas.openxmlformats.org/package/2006/relationships"><Relationship Id="rId3" Type="http://schemas.openxmlformats.org/officeDocument/2006/relationships/image" Target="../media/image310.png"/><Relationship Id="rId4" Type="http://schemas.microsoft.com/office/2007/relationships/hdphoto" Target="../media/hdphoto60.wdp"/><Relationship Id="rId5" Type="http://schemas.openxmlformats.org/officeDocument/2006/relationships/image" Target="../media/image326.png"/><Relationship Id="rId6" Type="http://schemas.microsoft.com/office/2007/relationships/hdphoto" Target="../media/hdphoto62.wdp"/><Relationship Id="rId7" Type="http://schemas.openxmlformats.org/officeDocument/2006/relationships/image" Target="../media/image309.png"/><Relationship Id="rId8" Type="http://schemas.openxmlformats.org/officeDocument/2006/relationships/image" Target="../media/image327.png"/><Relationship Id="rId1" Type="http://schemas.openxmlformats.org/officeDocument/2006/relationships/slideLayout" Target="../slideLayouts/slideLayout177.xml"/><Relationship Id="rId2" Type="http://schemas.openxmlformats.org/officeDocument/2006/relationships/notesSlide" Target="../notesSlides/notesSlide4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8.xml"/><Relationship Id="rId2" Type="http://schemas.openxmlformats.org/officeDocument/2006/relationships/notesSlide" Target="../notesSlides/notesSlide48.xml"/><Relationship Id="rId3" Type="http://schemas.openxmlformats.org/officeDocument/2006/relationships/image" Target="../media/image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7.xml"/><Relationship Id="rId2" Type="http://schemas.openxmlformats.org/officeDocument/2006/relationships/notesSlide" Target="../notesSlides/notesSlide49.xml"/><Relationship Id="rId3" Type="http://schemas.openxmlformats.org/officeDocument/2006/relationships/chart" Target="../charts/char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27.xml"/><Relationship Id="rId2" Type="http://schemas.openxmlformats.org/officeDocument/2006/relationships/notesSlide" Target="../notesSlides/notesSlide5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24.xml"/><Relationship Id="rId2" Type="http://schemas.openxmlformats.org/officeDocument/2006/relationships/notesSlide" Target="../notesSlides/notesSlide5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27.xml"/><Relationship Id="rId2"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3" Type="http://schemas.openxmlformats.org/officeDocument/2006/relationships/image" Target="../media/image329.png"/><Relationship Id="rId4" Type="http://schemas.openxmlformats.org/officeDocument/2006/relationships/image" Target="../media/image330.emf"/><Relationship Id="rId5" Type="http://schemas.openxmlformats.org/officeDocument/2006/relationships/image" Target="../media/image331.png"/><Relationship Id="rId6" Type="http://schemas.openxmlformats.org/officeDocument/2006/relationships/image" Target="../media/image332.png"/><Relationship Id="rId7" Type="http://schemas.openxmlformats.org/officeDocument/2006/relationships/image" Target="../media/image333.png"/><Relationship Id="rId8" Type="http://schemas.openxmlformats.org/officeDocument/2006/relationships/image" Target="../media/image334.png"/><Relationship Id="rId9" Type="http://schemas.openxmlformats.org/officeDocument/2006/relationships/image" Target="../media/image335.png"/><Relationship Id="rId10" Type="http://schemas.openxmlformats.org/officeDocument/2006/relationships/hyperlink" Target="http://www.gartner.com/newsroom/id/2208015" TargetMode="External"/><Relationship Id="rId11" Type="http://schemas.openxmlformats.org/officeDocument/2006/relationships/hyperlink" Target="http://www.gartner.com/newsroom/id/1862714" TargetMode="External"/><Relationship Id="rId1" Type="http://schemas.openxmlformats.org/officeDocument/2006/relationships/slideLayout" Target="../slideLayouts/slideLayout223.xml"/><Relationship Id="rId2" Type="http://schemas.openxmlformats.org/officeDocument/2006/relationships/image" Target="../media/image328.png"/></Relationships>
</file>

<file path=ppt/slides/_rels/slide61.xml.rels><?xml version="1.0" encoding="UTF-8" standalone="yes"?>
<Relationships xmlns="http://schemas.openxmlformats.org/package/2006/relationships"><Relationship Id="rId11" Type="http://schemas.openxmlformats.org/officeDocument/2006/relationships/image" Target="../media/image344.png"/><Relationship Id="rId12" Type="http://schemas.openxmlformats.org/officeDocument/2006/relationships/image" Target="../media/image345.png"/><Relationship Id="rId13" Type="http://schemas.openxmlformats.org/officeDocument/2006/relationships/image" Target="../media/image346.png"/><Relationship Id="rId14" Type="http://schemas.openxmlformats.org/officeDocument/2006/relationships/image" Target="../media/image347.png"/><Relationship Id="rId1" Type="http://schemas.openxmlformats.org/officeDocument/2006/relationships/slideLayout" Target="../slideLayouts/slideLayout227.xml"/><Relationship Id="rId2" Type="http://schemas.openxmlformats.org/officeDocument/2006/relationships/notesSlide" Target="../notesSlides/notesSlide53.xml"/><Relationship Id="rId3" Type="http://schemas.openxmlformats.org/officeDocument/2006/relationships/image" Target="../media/image336.png"/><Relationship Id="rId4" Type="http://schemas.openxmlformats.org/officeDocument/2006/relationships/image" Target="../media/image337.jpeg"/><Relationship Id="rId5" Type="http://schemas.openxmlformats.org/officeDocument/2006/relationships/image" Target="../media/image338.png"/><Relationship Id="rId6" Type="http://schemas.openxmlformats.org/officeDocument/2006/relationships/image" Target="../media/image339.jpeg"/><Relationship Id="rId7" Type="http://schemas.openxmlformats.org/officeDocument/2006/relationships/image" Target="../media/image340.jpeg"/><Relationship Id="rId8" Type="http://schemas.openxmlformats.org/officeDocument/2006/relationships/image" Target="../media/image341.jpeg"/><Relationship Id="rId9" Type="http://schemas.openxmlformats.org/officeDocument/2006/relationships/image" Target="../media/image342.gif"/><Relationship Id="rId10" Type="http://schemas.openxmlformats.org/officeDocument/2006/relationships/image" Target="../media/image34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63.xml.rels><?xml version="1.0" encoding="UTF-8" standalone="yes"?>
<Relationships xmlns="http://schemas.openxmlformats.org/package/2006/relationships"><Relationship Id="rId3" Type="http://schemas.openxmlformats.org/officeDocument/2006/relationships/image" Target="../media/image348.emf"/><Relationship Id="rId4" Type="http://schemas.openxmlformats.org/officeDocument/2006/relationships/image" Target="../media/image349.png"/><Relationship Id="rId5" Type="http://schemas.microsoft.com/office/2007/relationships/hdphoto" Target="../media/hdphoto63.wdp"/><Relationship Id="rId6" Type="http://schemas.openxmlformats.org/officeDocument/2006/relationships/image" Target="../media/image350.png"/><Relationship Id="rId7" Type="http://schemas.microsoft.com/office/2007/relationships/hdphoto" Target="../media/hdphoto64.wdp"/><Relationship Id="rId8" Type="http://schemas.openxmlformats.org/officeDocument/2006/relationships/image" Target="../media/image351.png"/><Relationship Id="rId9" Type="http://schemas.openxmlformats.org/officeDocument/2006/relationships/image" Target="../media/image352.png"/><Relationship Id="rId10" Type="http://schemas.openxmlformats.org/officeDocument/2006/relationships/image" Target="../media/image353.png"/><Relationship Id="rId1" Type="http://schemas.openxmlformats.org/officeDocument/2006/relationships/slideLayout" Target="../slideLayouts/slideLayout227.xml"/><Relationship Id="rId2" Type="http://schemas.openxmlformats.org/officeDocument/2006/relationships/notesSlide" Target="../notesSlides/notesSlide54.xml"/></Relationships>
</file>

<file path=ppt/slides/_rels/slide64.xml.rels><?xml version="1.0" encoding="UTF-8" standalone="yes"?>
<Relationships xmlns="http://schemas.openxmlformats.org/package/2006/relationships"><Relationship Id="rId3" Type="http://schemas.openxmlformats.org/officeDocument/2006/relationships/image" Target="../media/image354.png"/><Relationship Id="rId4" Type="http://schemas.openxmlformats.org/officeDocument/2006/relationships/image" Target="../media/image355.jpeg"/><Relationship Id="rId5" Type="http://schemas.openxmlformats.org/officeDocument/2006/relationships/image" Target="../media/image356.png"/><Relationship Id="rId6" Type="http://schemas.openxmlformats.org/officeDocument/2006/relationships/image" Target="../media/image357.png"/><Relationship Id="rId7" Type="http://schemas.openxmlformats.org/officeDocument/2006/relationships/image" Target="../media/image358.png"/><Relationship Id="rId8" Type="http://schemas.openxmlformats.org/officeDocument/2006/relationships/image" Target="../media/image359.jpeg"/><Relationship Id="rId1" Type="http://schemas.openxmlformats.org/officeDocument/2006/relationships/slideLayout" Target="../slideLayouts/slideLayout243.xml"/><Relationship Id="rId2" Type="http://schemas.openxmlformats.org/officeDocument/2006/relationships/notesSlide" Target="../notesSlides/notesSlide55.xml"/></Relationships>
</file>

<file path=ppt/slides/_rels/slide65.xml.rels><?xml version="1.0" encoding="UTF-8" standalone="yes"?>
<Relationships xmlns="http://schemas.openxmlformats.org/package/2006/relationships"><Relationship Id="rId3" Type="http://schemas.openxmlformats.org/officeDocument/2006/relationships/tags" Target="../tags/tag17.xml"/><Relationship Id="rId4" Type="http://schemas.openxmlformats.org/officeDocument/2006/relationships/tags" Target="../tags/tag18.xml"/><Relationship Id="rId5" Type="http://schemas.openxmlformats.org/officeDocument/2006/relationships/slideLayout" Target="../slideLayouts/slideLayout243.xml"/><Relationship Id="rId6" Type="http://schemas.openxmlformats.org/officeDocument/2006/relationships/image" Target="../media/image360.png"/><Relationship Id="rId7" Type="http://schemas.openxmlformats.org/officeDocument/2006/relationships/image" Target="../media/image361.png"/><Relationship Id="rId8" Type="http://schemas.openxmlformats.org/officeDocument/2006/relationships/image" Target="../media/image362.jpeg"/><Relationship Id="rId9" Type="http://schemas.openxmlformats.org/officeDocument/2006/relationships/image" Target="../media/image240.png"/><Relationship Id="rId1" Type="http://schemas.openxmlformats.org/officeDocument/2006/relationships/tags" Target="../tags/tag15.xml"/><Relationship Id="rId2" Type="http://schemas.openxmlformats.org/officeDocument/2006/relationships/tags" Target="../tags/tag16.xml"/></Relationships>
</file>

<file path=ppt/slides/_rels/slide66.xml.rels><?xml version="1.0" encoding="UTF-8" standalone="yes"?>
<Relationships xmlns="http://schemas.openxmlformats.org/package/2006/relationships"><Relationship Id="rId3" Type="http://schemas.openxmlformats.org/officeDocument/2006/relationships/image" Target="../media/image364.jpeg"/><Relationship Id="rId4" Type="http://schemas.openxmlformats.org/officeDocument/2006/relationships/image" Target="../media/image365.png"/><Relationship Id="rId1" Type="http://schemas.openxmlformats.org/officeDocument/2006/relationships/slideLayout" Target="../slideLayouts/slideLayout243.xml"/><Relationship Id="rId2" Type="http://schemas.openxmlformats.org/officeDocument/2006/relationships/image" Target="../media/image363.png"/></Relationships>
</file>

<file path=ppt/slides/_rels/slide67.xml.rels><?xml version="1.0" encoding="UTF-8" standalone="yes"?>
<Relationships xmlns="http://schemas.openxmlformats.org/package/2006/relationships"><Relationship Id="rId3" Type="http://schemas.openxmlformats.org/officeDocument/2006/relationships/image" Target="../media/image366.png"/><Relationship Id="rId4" Type="http://schemas.microsoft.com/office/2007/relationships/hdphoto" Target="../media/hdphoto65.wdp"/><Relationship Id="rId5" Type="http://schemas.openxmlformats.org/officeDocument/2006/relationships/image" Target="../media/image367.png"/><Relationship Id="rId6" Type="http://schemas.openxmlformats.org/officeDocument/2006/relationships/image" Target="../media/image368.emf"/><Relationship Id="rId1" Type="http://schemas.openxmlformats.org/officeDocument/2006/relationships/slideLayout" Target="../slideLayouts/slideLayout243.xml"/><Relationship Id="rId2" Type="http://schemas.openxmlformats.org/officeDocument/2006/relationships/notesSlide" Target="../notesSlides/notesSlide5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7.xml"/><Relationship Id="rId2" Type="http://schemas.openxmlformats.org/officeDocument/2006/relationships/notesSlide" Target="../notesSlides/notesSlide57.xml"/><Relationship Id="rId3" Type="http://schemas.openxmlformats.org/officeDocument/2006/relationships/image" Target="../media/image36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27.xml"/><Relationship Id="rId2" Type="http://schemas.openxmlformats.org/officeDocument/2006/relationships/notesSlide" Target="../notesSlides/notesSlide58.xml"/><Relationship Id="rId3" Type="http://schemas.openxmlformats.org/officeDocument/2006/relationships/image" Target="../media/image37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8.xml"/><Relationship Id="rId2" Type="http://schemas.openxmlformats.org/officeDocument/2006/relationships/notesSlide" Target="../notesSlides/notesSlide59.xml"/><Relationship Id="rId3" Type="http://schemas.openxmlformats.org/officeDocument/2006/relationships/image" Target="../media/image2.png"/></Relationships>
</file>

<file path=ppt/slides/_rels/slide71.xml.rels><?xml version="1.0" encoding="UTF-8" standalone="yes"?>
<Relationships xmlns="http://schemas.openxmlformats.org/package/2006/relationships"><Relationship Id="rId11" Type="http://schemas.openxmlformats.org/officeDocument/2006/relationships/image" Target="../media/image379.png"/><Relationship Id="rId12" Type="http://schemas.openxmlformats.org/officeDocument/2006/relationships/image" Target="../media/image380.png"/><Relationship Id="rId1" Type="http://schemas.openxmlformats.org/officeDocument/2006/relationships/slideLayout" Target="../slideLayouts/slideLayout3.xml"/><Relationship Id="rId2" Type="http://schemas.openxmlformats.org/officeDocument/2006/relationships/image" Target="../media/image371.png"/><Relationship Id="rId3" Type="http://schemas.openxmlformats.org/officeDocument/2006/relationships/image" Target="../media/image372.png"/><Relationship Id="rId4" Type="http://schemas.openxmlformats.org/officeDocument/2006/relationships/image" Target="../media/image373.png"/><Relationship Id="rId5" Type="http://schemas.openxmlformats.org/officeDocument/2006/relationships/image" Target="../media/image374.png"/><Relationship Id="rId6" Type="http://schemas.openxmlformats.org/officeDocument/2006/relationships/image" Target="../media/image375.png"/><Relationship Id="rId7" Type="http://schemas.openxmlformats.org/officeDocument/2006/relationships/image" Target="../media/image376.png"/><Relationship Id="rId8" Type="http://schemas.openxmlformats.org/officeDocument/2006/relationships/image" Target="../media/image377.png"/><Relationship Id="rId9" Type="http://schemas.openxmlformats.org/officeDocument/2006/relationships/image" Target="../media/image378.png"/><Relationship Id="rId10" Type="http://schemas.openxmlformats.org/officeDocument/2006/relationships/image" Target="../media/image16.png"/></Relationships>
</file>

<file path=ppt/slides/_rels/slide72.xml.rels><?xml version="1.0" encoding="UTF-8" standalone="yes"?>
<Relationships xmlns="http://schemas.openxmlformats.org/package/2006/relationships"><Relationship Id="rId11" Type="http://schemas.openxmlformats.org/officeDocument/2006/relationships/image" Target="../media/image53.png"/><Relationship Id="rId12" Type="http://schemas.openxmlformats.org/officeDocument/2006/relationships/image" Target="../media/image54.png"/><Relationship Id="rId13" Type="http://schemas.openxmlformats.org/officeDocument/2006/relationships/image" Target="../media/image16.png"/><Relationship Id="rId14" Type="http://schemas.openxmlformats.org/officeDocument/2006/relationships/image" Target="../media/image379.png"/><Relationship Id="rId15" Type="http://schemas.openxmlformats.org/officeDocument/2006/relationships/image" Target="../media/image381.png"/><Relationship Id="rId16" Type="http://schemas.openxmlformats.org/officeDocument/2006/relationships/image" Target="../media/image380.png"/><Relationship Id="rId1" Type="http://schemas.openxmlformats.org/officeDocument/2006/relationships/slideLayout" Target="../slideLayouts/slideLayout3.xml"/><Relationship Id="rId2" Type="http://schemas.openxmlformats.org/officeDocument/2006/relationships/image" Target="../media/image371.png"/><Relationship Id="rId3" Type="http://schemas.openxmlformats.org/officeDocument/2006/relationships/image" Target="../media/image372.png"/><Relationship Id="rId4" Type="http://schemas.openxmlformats.org/officeDocument/2006/relationships/image" Target="../media/image373.png"/><Relationship Id="rId5" Type="http://schemas.openxmlformats.org/officeDocument/2006/relationships/image" Target="../media/image374.png"/><Relationship Id="rId6" Type="http://schemas.openxmlformats.org/officeDocument/2006/relationships/image" Target="../media/image375.png"/><Relationship Id="rId7" Type="http://schemas.openxmlformats.org/officeDocument/2006/relationships/image" Target="../media/image376.png"/><Relationship Id="rId8" Type="http://schemas.openxmlformats.org/officeDocument/2006/relationships/image" Target="../media/image377.png"/><Relationship Id="rId9" Type="http://schemas.openxmlformats.org/officeDocument/2006/relationships/image" Target="../media/image378.png"/><Relationship Id="rId10" Type="http://schemas.openxmlformats.org/officeDocument/2006/relationships/image" Target="../media/image69.emf"/></Relationships>
</file>

<file path=ppt/slides/_rels/slide73.xml.rels><?xml version="1.0" encoding="UTF-8" standalone="yes"?>
<Relationships xmlns="http://schemas.openxmlformats.org/package/2006/relationships"><Relationship Id="rId11" Type="http://schemas.openxmlformats.org/officeDocument/2006/relationships/image" Target="../media/image69.emf"/><Relationship Id="rId12" Type="http://schemas.openxmlformats.org/officeDocument/2006/relationships/image" Target="../media/image53.png"/><Relationship Id="rId13" Type="http://schemas.openxmlformats.org/officeDocument/2006/relationships/image" Target="../media/image54.png"/><Relationship Id="rId14" Type="http://schemas.openxmlformats.org/officeDocument/2006/relationships/image" Target="../media/image16.png"/><Relationship Id="rId15" Type="http://schemas.openxmlformats.org/officeDocument/2006/relationships/image" Target="../media/image379.png"/><Relationship Id="rId16" Type="http://schemas.openxmlformats.org/officeDocument/2006/relationships/image" Target="../media/image380.png"/><Relationship Id="rId1" Type="http://schemas.openxmlformats.org/officeDocument/2006/relationships/slideLayout" Target="../slideLayouts/slideLayout3.xml"/><Relationship Id="rId2" Type="http://schemas.openxmlformats.org/officeDocument/2006/relationships/image" Target="../media/image25.png"/><Relationship Id="rId3" Type="http://schemas.openxmlformats.org/officeDocument/2006/relationships/image" Target="../media/image374.png"/><Relationship Id="rId4" Type="http://schemas.openxmlformats.org/officeDocument/2006/relationships/image" Target="../media/image375.png"/><Relationship Id="rId5" Type="http://schemas.openxmlformats.org/officeDocument/2006/relationships/image" Target="../media/image371.png"/><Relationship Id="rId6" Type="http://schemas.openxmlformats.org/officeDocument/2006/relationships/image" Target="../media/image372.png"/><Relationship Id="rId7" Type="http://schemas.openxmlformats.org/officeDocument/2006/relationships/image" Target="../media/image378.png"/><Relationship Id="rId8" Type="http://schemas.openxmlformats.org/officeDocument/2006/relationships/image" Target="../media/image382.png"/><Relationship Id="rId9" Type="http://schemas.openxmlformats.org/officeDocument/2006/relationships/image" Target="../media/image383.emf"/><Relationship Id="rId10" Type="http://schemas.openxmlformats.org/officeDocument/2006/relationships/image" Target="../media/image384.emf"/></Relationships>
</file>

<file path=ppt/slides/_rels/slide74.xml.rels><?xml version="1.0" encoding="UTF-8" standalone="yes"?>
<Relationships xmlns="http://schemas.openxmlformats.org/package/2006/relationships"><Relationship Id="rId11" Type="http://schemas.openxmlformats.org/officeDocument/2006/relationships/image" Target="../media/image386.png"/><Relationship Id="rId12" Type="http://schemas.openxmlformats.org/officeDocument/2006/relationships/image" Target="../media/image387.png"/><Relationship Id="rId13" Type="http://schemas.openxmlformats.org/officeDocument/2006/relationships/image" Target="../media/image388.png"/><Relationship Id="rId14" Type="http://schemas.openxmlformats.org/officeDocument/2006/relationships/image" Target="../media/image16.png"/><Relationship Id="rId15" Type="http://schemas.openxmlformats.org/officeDocument/2006/relationships/image" Target="../media/image379.png"/><Relationship Id="rId16" Type="http://schemas.openxmlformats.org/officeDocument/2006/relationships/image" Target="../media/image380.png"/><Relationship Id="rId1" Type="http://schemas.openxmlformats.org/officeDocument/2006/relationships/slideLayout" Target="../slideLayouts/slideLayout3.xml"/><Relationship Id="rId2" Type="http://schemas.openxmlformats.org/officeDocument/2006/relationships/image" Target="../media/image371.png"/><Relationship Id="rId3" Type="http://schemas.openxmlformats.org/officeDocument/2006/relationships/image" Target="../media/image372.png"/><Relationship Id="rId4" Type="http://schemas.openxmlformats.org/officeDocument/2006/relationships/image" Target="../media/image373.png"/><Relationship Id="rId5" Type="http://schemas.openxmlformats.org/officeDocument/2006/relationships/image" Target="../media/image374.png"/><Relationship Id="rId6" Type="http://schemas.openxmlformats.org/officeDocument/2006/relationships/image" Target="../media/image375.png"/><Relationship Id="rId7" Type="http://schemas.openxmlformats.org/officeDocument/2006/relationships/image" Target="../media/image376.png"/><Relationship Id="rId8" Type="http://schemas.openxmlformats.org/officeDocument/2006/relationships/image" Target="../media/image377.png"/><Relationship Id="rId9" Type="http://schemas.openxmlformats.org/officeDocument/2006/relationships/image" Target="../media/image378.png"/><Relationship Id="rId10" Type="http://schemas.openxmlformats.org/officeDocument/2006/relationships/image" Target="../media/image385.png"/></Relationships>
</file>

<file path=ppt/slides/_rels/slide75.xml.rels><?xml version="1.0" encoding="UTF-8" standalone="yes"?>
<Relationships xmlns="http://schemas.openxmlformats.org/package/2006/relationships"><Relationship Id="rId11" Type="http://schemas.openxmlformats.org/officeDocument/2006/relationships/image" Target="../media/image389.png"/><Relationship Id="rId12" Type="http://schemas.openxmlformats.org/officeDocument/2006/relationships/image" Target="../media/image53.png"/><Relationship Id="rId13" Type="http://schemas.openxmlformats.org/officeDocument/2006/relationships/image" Target="../media/image54.png"/><Relationship Id="rId14" Type="http://schemas.openxmlformats.org/officeDocument/2006/relationships/image" Target="../media/image16.png"/><Relationship Id="rId15" Type="http://schemas.openxmlformats.org/officeDocument/2006/relationships/image" Target="../media/image379.png"/><Relationship Id="rId16" Type="http://schemas.openxmlformats.org/officeDocument/2006/relationships/image" Target="../media/image380.png"/><Relationship Id="rId1" Type="http://schemas.openxmlformats.org/officeDocument/2006/relationships/slideLayout" Target="../slideLayouts/slideLayout3.xml"/><Relationship Id="rId2" Type="http://schemas.openxmlformats.org/officeDocument/2006/relationships/image" Target="../media/image374.png"/><Relationship Id="rId3" Type="http://schemas.openxmlformats.org/officeDocument/2006/relationships/image" Target="../media/image375.png"/><Relationship Id="rId4" Type="http://schemas.openxmlformats.org/officeDocument/2006/relationships/image" Target="../media/image376.png"/><Relationship Id="rId5" Type="http://schemas.openxmlformats.org/officeDocument/2006/relationships/image" Target="../media/image378.png"/><Relationship Id="rId6" Type="http://schemas.openxmlformats.org/officeDocument/2006/relationships/image" Target="../media/image371.png"/><Relationship Id="rId7" Type="http://schemas.openxmlformats.org/officeDocument/2006/relationships/image" Target="../media/image372.png"/><Relationship Id="rId8" Type="http://schemas.openxmlformats.org/officeDocument/2006/relationships/image" Target="../media/image385.png"/><Relationship Id="rId9" Type="http://schemas.openxmlformats.org/officeDocument/2006/relationships/image" Target="../media/image386.png"/><Relationship Id="rId10" Type="http://schemas.openxmlformats.org/officeDocument/2006/relationships/image" Target="../media/image387.png"/></Relationships>
</file>

<file path=ppt/slides/_rels/slide76.xml.rels><?xml version="1.0" encoding="UTF-8" standalone="yes"?>
<Relationships xmlns="http://schemas.openxmlformats.org/package/2006/relationships"><Relationship Id="rId11" Type="http://schemas.openxmlformats.org/officeDocument/2006/relationships/image" Target="../media/image139.png"/><Relationship Id="rId12" Type="http://schemas.openxmlformats.org/officeDocument/2006/relationships/image" Target="../media/image53.png"/><Relationship Id="rId13" Type="http://schemas.openxmlformats.org/officeDocument/2006/relationships/image" Target="../media/image54.png"/><Relationship Id="rId14" Type="http://schemas.openxmlformats.org/officeDocument/2006/relationships/image" Target="../media/image389.png"/><Relationship Id="rId15" Type="http://schemas.openxmlformats.org/officeDocument/2006/relationships/image" Target="../media/image16.png"/><Relationship Id="rId16" Type="http://schemas.openxmlformats.org/officeDocument/2006/relationships/image" Target="../media/image379.png"/><Relationship Id="rId17" Type="http://schemas.openxmlformats.org/officeDocument/2006/relationships/image" Target="../media/image69.emf"/><Relationship Id="rId18" Type="http://schemas.openxmlformats.org/officeDocument/2006/relationships/image" Target="../media/image381.png"/><Relationship Id="rId19" Type="http://schemas.openxmlformats.org/officeDocument/2006/relationships/image" Target="../media/image380.png"/><Relationship Id="rId1" Type="http://schemas.openxmlformats.org/officeDocument/2006/relationships/slideLayout" Target="../slideLayouts/slideLayout3.xml"/><Relationship Id="rId2" Type="http://schemas.openxmlformats.org/officeDocument/2006/relationships/image" Target="../media/image374.png"/><Relationship Id="rId3" Type="http://schemas.openxmlformats.org/officeDocument/2006/relationships/image" Target="../media/image375.png"/><Relationship Id="rId4" Type="http://schemas.openxmlformats.org/officeDocument/2006/relationships/image" Target="../media/image376.png"/><Relationship Id="rId5" Type="http://schemas.openxmlformats.org/officeDocument/2006/relationships/image" Target="../media/image378.png"/><Relationship Id="rId6" Type="http://schemas.openxmlformats.org/officeDocument/2006/relationships/image" Target="../media/image371.png"/><Relationship Id="rId7" Type="http://schemas.openxmlformats.org/officeDocument/2006/relationships/image" Target="../media/image372.png"/><Relationship Id="rId8" Type="http://schemas.openxmlformats.org/officeDocument/2006/relationships/image" Target="../media/image385.png"/><Relationship Id="rId9" Type="http://schemas.openxmlformats.org/officeDocument/2006/relationships/image" Target="../media/image386.png"/><Relationship Id="rId10" Type="http://schemas.openxmlformats.org/officeDocument/2006/relationships/image" Target="../media/image38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2.png"/></Relationships>
</file>

<file path=ppt/slides/_rels/slide79.xml.rels><?xml version="1.0" encoding="UTF-8" standalone="yes"?>
<Relationships xmlns="http://schemas.openxmlformats.org/package/2006/relationships"><Relationship Id="rId9" Type="http://schemas.openxmlformats.org/officeDocument/2006/relationships/image" Target="../media/image394.png"/><Relationship Id="rId20" Type="http://schemas.openxmlformats.org/officeDocument/2006/relationships/image" Target="../media/image404.png"/><Relationship Id="rId21" Type="http://schemas.openxmlformats.org/officeDocument/2006/relationships/image" Target="../media/image405.png"/><Relationship Id="rId10" Type="http://schemas.openxmlformats.org/officeDocument/2006/relationships/image" Target="../media/image395.png"/><Relationship Id="rId11" Type="http://schemas.openxmlformats.org/officeDocument/2006/relationships/image" Target="../media/image374.png"/><Relationship Id="rId12" Type="http://schemas.openxmlformats.org/officeDocument/2006/relationships/image" Target="../media/image396.png"/><Relationship Id="rId13" Type="http://schemas.openxmlformats.org/officeDocument/2006/relationships/image" Target="../media/image397.png"/><Relationship Id="rId14" Type="http://schemas.openxmlformats.org/officeDocument/2006/relationships/image" Target="../media/image398.png"/><Relationship Id="rId15" Type="http://schemas.openxmlformats.org/officeDocument/2006/relationships/image" Target="../media/image399.png"/><Relationship Id="rId16" Type="http://schemas.openxmlformats.org/officeDocument/2006/relationships/image" Target="../media/image400.png"/><Relationship Id="rId17" Type="http://schemas.openxmlformats.org/officeDocument/2006/relationships/image" Target="../media/image401.png"/><Relationship Id="rId18" Type="http://schemas.openxmlformats.org/officeDocument/2006/relationships/image" Target="../media/image402.png"/><Relationship Id="rId19" Type="http://schemas.openxmlformats.org/officeDocument/2006/relationships/image" Target="../media/image403.png"/><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16.png"/><Relationship Id="rId4" Type="http://schemas.openxmlformats.org/officeDocument/2006/relationships/image" Target="../media/image390.png"/><Relationship Id="rId5" Type="http://schemas.openxmlformats.org/officeDocument/2006/relationships/image" Target="../media/image391.png"/><Relationship Id="rId6" Type="http://schemas.openxmlformats.org/officeDocument/2006/relationships/image" Target="../media/image197.png"/><Relationship Id="rId7" Type="http://schemas.openxmlformats.org/officeDocument/2006/relationships/image" Target="../media/image392.png"/><Relationship Id="rId8" Type="http://schemas.openxmlformats.org/officeDocument/2006/relationships/image" Target="../media/image39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3" Type="http://schemas.openxmlformats.org/officeDocument/2006/relationships/image" Target="../media/image407.jpeg"/><Relationship Id="rId4" Type="http://schemas.openxmlformats.org/officeDocument/2006/relationships/image" Target="../media/image408.jpg"/><Relationship Id="rId1" Type="http://schemas.openxmlformats.org/officeDocument/2006/relationships/slideLayout" Target="../slideLayouts/slideLayout3.xml"/><Relationship Id="rId2" Type="http://schemas.openxmlformats.org/officeDocument/2006/relationships/image" Target="../media/image406.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409.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410.png"/><Relationship Id="rId4" Type="http://schemas.openxmlformats.org/officeDocument/2006/relationships/image" Target="../media/image411.png"/><Relationship Id="rId5" Type="http://schemas.openxmlformats.org/officeDocument/2006/relationships/image" Target="../media/image412.png"/><Relationship Id="rId6" Type="http://schemas.openxmlformats.org/officeDocument/2006/relationships/image" Target="../media/image413.png"/><Relationship Id="rId7" Type="http://schemas.openxmlformats.org/officeDocument/2006/relationships/image" Target="../media/image414.emf"/><Relationship Id="rId8" Type="http://schemas.openxmlformats.org/officeDocument/2006/relationships/image" Target="../media/image415.wmf"/><Relationship Id="rId1" Type="http://schemas.openxmlformats.org/officeDocument/2006/relationships/slideLayout" Target="../slideLayouts/slideLayout12.xml"/><Relationship Id="rId2" Type="http://schemas.openxmlformats.org/officeDocument/2006/relationships/notesSlide" Target="../notesSlides/notesSlide6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dirty="0" smtClean="0">
                <a:solidFill>
                  <a:prstClr val="black">
                    <a:tint val="75000"/>
                  </a:prstClr>
                </a:solidFill>
              </a:rPr>
              <a:t>Cisco Confidential</a:t>
            </a:r>
            <a:endParaRPr lang="en-US" dirty="0">
              <a:solidFill>
                <a:prstClr val="black">
                  <a:tint val="75000"/>
                </a:prstClr>
              </a:solidFill>
            </a:endParaRPr>
          </a:p>
        </p:txBody>
      </p:sp>
      <p:sp>
        <p:nvSpPr>
          <p:cNvPr id="3" name="Text Placeholder 2"/>
          <p:cNvSpPr>
            <a:spLocks noGrp="1"/>
          </p:cNvSpPr>
          <p:nvPr>
            <p:ph type="body" sz="quarter" idx="13"/>
          </p:nvPr>
        </p:nvSpPr>
        <p:spPr>
          <a:xfrm>
            <a:off x="364173" y="2273135"/>
            <a:ext cx="10984056" cy="2488999"/>
          </a:xfrm>
        </p:spPr>
        <p:txBody>
          <a:bodyPr/>
          <a:lstStyle/>
          <a:p>
            <a:r>
              <a:rPr lang="en-US" sz="4800" dirty="0"/>
              <a:t>An Introduction to:</a:t>
            </a:r>
          </a:p>
          <a:p>
            <a:r>
              <a:rPr lang="en-US" sz="4800" dirty="0">
                <a:solidFill>
                  <a:srgbClr val="FFFF00"/>
                </a:solidFill>
              </a:rPr>
              <a:t>Application Centric Infrastructure</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74820" r="18"/>
          <a:stretch/>
        </p:blipFill>
        <p:spPr>
          <a:xfrm>
            <a:off x="7877910" y="0"/>
            <a:ext cx="4314092" cy="6858000"/>
          </a:xfrm>
          <a:prstGeom prst="rect">
            <a:avLst/>
          </a:prstGeom>
        </p:spPr>
      </p:pic>
      <p:sp>
        <p:nvSpPr>
          <p:cNvPr id="9" name="TextBox 8"/>
          <p:cNvSpPr txBox="1"/>
          <p:nvPr/>
        </p:nvSpPr>
        <p:spPr>
          <a:xfrm>
            <a:off x="508002" y="4842933"/>
            <a:ext cx="2205791" cy="1000271"/>
          </a:xfrm>
          <a:prstGeom prst="rect">
            <a:avLst/>
          </a:prstGeom>
          <a:noFill/>
        </p:spPr>
        <p:txBody>
          <a:bodyPr wrap="none" lIns="121914" tIns="60957" rIns="121914" bIns="60957" rtlCol="0">
            <a:spAutoFit/>
          </a:bodyPr>
          <a:lstStyle/>
          <a:p>
            <a:r>
              <a:rPr lang="en-US" dirty="0" smtClean="0">
                <a:solidFill>
                  <a:schemeClr val="bg1"/>
                </a:solidFill>
              </a:rPr>
              <a:t>&lt;Speaker Name&gt;</a:t>
            </a:r>
          </a:p>
          <a:p>
            <a:r>
              <a:rPr lang="en-US" dirty="0" smtClean="0">
                <a:solidFill>
                  <a:schemeClr val="bg1"/>
                </a:solidFill>
              </a:rPr>
              <a:t>&lt;Speaker Title&gt;</a:t>
            </a:r>
          </a:p>
          <a:p>
            <a:r>
              <a:rPr lang="en-US" dirty="0" smtClean="0">
                <a:solidFill>
                  <a:schemeClr val="bg1"/>
                </a:solidFill>
              </a:rPr>
              <a:t>&lt;Date&gt;</a:t>
            </a:r>
            <a:endParaRPr lang="en-US" dirty="0">
              <a:solidFill>
                <a:schemeClr val="bg1"/>
              </a:solidFill>
            </a:endParaRPr>
          </a:p>
        </p:txBody>
      </p:sp>
    </p:spTree>
    <p:extLst>
      <p:ext uri="{BB962C8B-B14F-4D97-AF65-F5344CB8AC3E}">
        <p14:creationId xmlns:p14="http://schemas.microsoft.com/office/powerpoint/2010/main" val="286437044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668937" y="3074467"/>
            <a:ext cx="4809016" cy="1066800"/>
          </a:xfrm>
          <a:prstGeom prst="roundRect">
            <a:avLst/>
          </a:prstGeom>
          <a:solidFill>
            <a:schemeClr val="accent1"/>
          </a:solidFill>
          <a:ln w="44450">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r>
              <a:rPr lang="en-US" b="1" dirty="0">
                <a:solidFill>
                  <a:srgbClr val="FFFFFF"/>
                </a:solidFill>
                <a:effectLst>
                  <a:outerShdw blurRad="38100" dist="38100" dir="2700000" algn="tl">
                    <a:srgbClr val="000000">
                      <a:alpha val="43137"/>
                    </a:srgbClr>
                  </a:outerShdw>
                </a:effectLst>
              </a:rPr>
              <a:t>Network</a:t>
            </a:r>
          </a:p>
        </p:txBody>
      </p:sp>
      <p:sp>
        <p:nvSpPr>
          <p:cNvPr id="4" name="Rounded Rectangle 3"/>
          <p:cNvSpPr/>
          <p:nvPr/>
        </p:nvSpPr>
        <p:spPr>
          <a:xfrm>
            <a:off x="5328355" y="1863735"/>
            <a:ext cx="1490132" cy="1066800"/>
          </a:xfrm>
          <a:prstGeom prst="roundRect">
            <a:avLst/>
          </a:prstGeom>
          <a:solidFill>
            <a:schemeClr val="accent3"/>
          </a:solidFill>
          <a:ln w="44450">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r>
              <a:rPr lang="en-US" b="1" dirty="0">
                <a:solidFill>
                  <a:srgbClr val="FFFFFF"/>
                </a:solidFill>
                <a:effectLst>
                  <a:outerShdw blurRad="38100" dist="38100" dir="2700000" algn="tl">
                    <a:srgbClr val="000000">
                      <a:alpha val="43137"/>
                    </a:srgbClr>
                  </a:outerShdw>
                </a:effectLst>
              </a:rPr>
              <a:t>App 2</a:t>
            </a:r>
          </a:p>
        </p:txBody>
      </p:sp>
      <p:sp>
        <p:nvSpPr>
          <p:cNvPr id="5" name="Rounded Rectangle 4"/>
          <p:cNvSpPr/>
          <p:nvPr/>
        </p:nvSpPr>
        <p:spPr>
          <a:xfrm>
            <a:off x="3668891" y="1863735"/>
            <a:ext cx="1490132" cy="1066800"/>
          </a:xfrm>
          <a:prstGeom prst="roundRect">
            <a:avLst/>
          </a:prstGeom>
          <a:solidFill>
            <a:schemeClr val="accent6"/>
          </a:solidFill>
          <a:ln w="44450">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r>
              <a:rPr lang="en-US" b="1" dirty="0">
                <a:solidFill>
                  <a:srgbClr val="FFFFFF"/>
                </a:solidFill>
                <a:effectLst>
                  <a:outerShdw blurRad="38100" dist="38100" dir="2700000" algn="tl">
                    <a:srgbClr val="000000">
                      <a:alpha val="43137"/>
                    </a:srgbClr>
                  </a:outerShdw>
                </a:effectLst>
              </a:rPr>
              <a:t>App 1</a:t>
            </a:r>
          </a:p>
        </p:txBody>
      </p:sp>
      <p:sp>
        <p:nvSpPr>
          <p:cNvPr id="6" name="Rounded Rectangle 5"/>
          <p:cNvSpPr/>
          <p:nvPr/>
        </p:nvSpPr>
        <p:spPr>
          <a:xfrm>
            <a:off x="7021691" y="1863735"/>
            <a:ext cx="1490132" cy="1066800"/>
          </a:xfrm>
          <a:prstGeom prst="roundRect">
            <a:avLst/>
          </a:prstGeom>
          <a:solidFill>
            <a:schemeClr val="accent4"/>
          </a:solidFill>
          <a:ln w="44450">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r>
              <a:rPr lang="en-US" b="1" dirty="0">
                <a:solidFill>
                  <a:srgbClr val="FFFFFF"/>
                </a:solidFill>
                <a:effectLst>
                  <a:outerShdw blurRad="38100" dist="38100" dir="2700000" algn="tl">
                    <a:srgbClr val="000000">
                      <a:alpha val="43137"/>
                    </a:srgbClr>
                  </a:outerShdw>
                </a:effectLst>
              </a:rPr>
              <a:t>App 3</a:t>
            </a:r>
          </a:p>
        </p:txBody>
      </p:sp>
      <p:grpSp>
        <p:nvGrpSpPr>
          <p:cNvPr id="7" name="Group 6"/>
          <p:cNvGrpSpPr/>
          <p:nvPr/>
        </p:nvGrpSpPr>
        <p:grpSpPr>
          <a:xfrm>
            <a:off x="4140536" y="4394299"/>
            <a:ext cx="825392" cy="601036"/>
            <a:chOff x="990600" y="2763805"/>
            <a:chExt cx="479595" cy="465644"/>
          </a:xfrm>
        </p:grpSpPr>
        <p:sp>
          <p:nvSpPr>
            <p:cNvPr id="8" name="Oval 263"/>
            <p:cNvSpPr>
              <a:spLocks/>
            </p:cNvSpPr>
            <p:nvPr/>
          </p:nvSpPr>
          <p:spPr bwMode="auto">
            <a:xfrm>
              <a:off x="990600" y="2763805"/>
              <a:ext cx="479595" cy="465644"/>
            </a:xfrm>
            <a:prstGeom prst="ellipse">
              <a:avLst/>
            </a:prstGeom>
            <a:solidFill>
              <a:schemeClr val="tx2"/>
            </a:solidFill>
            <a:ln w="12700" cap="flat" cmpd="sng" algn="ctr">
              <a:solidFill>
                <a:sysClr val="window" lastClr="FFFFFF"/>
              </a:solidFill>
              <a:prstDash val="solid"/>
            </a:ln>
            <a:effectLst>
              <a:outerShdw blurRad="63500" sx="102000" sy="102000" algn="ctr" rotWithShape="0">
                <a:prstClr val="black">
                  <a:alpha val="40000"/>
                </a:prstClr>
              </a:outerShdw>
            </a:effectLst>
            <a:scene3d>
              <a:camera prst="orthographicFront"/>
              <a:lightRig rig="threePt" dir="t"/>
            </a:scene3d>
            <a:sp3d>
              <a:bevelT h="38100"/>
              <a:bevelB h="38100"/>
            </a:sp3d>
          </p:spPr>
          <p:txBody>
            <a:bodyPr rtlCol="0" anchor="ctr"/>
            <a:lstStyle/>
            <a:p>
              <a:pPr algn="ctr" eaLnBrk="0" hangingPunct="0">
                <a:lnSpc>
                  <a:spcPct val="90000"/>
                </a:lnSpc>
                <a:defRPr/>
              </a:pPr>
              <a:endParaRPr lang="en-US" kern="0" dirty="0">
                <a:solidFill>
                  <a:srgbClr val="FFFFFF"/>
                </a:solidFill>
              </a:endParaRPr>
            </a:p>
          </p:txBody>
        </p:sp>
        <p:sp>
          <p:nvSpPr>
            <p:cNvPr id="9" name="Right Arrow 8"/>
            <p:cNvSpPr/>
            <p:nvPr/>
          </p:nvSpPr>
          <p:spPr>
            <a:xfrm>
              <a:off x="1114565" y="2859841"/>
              <a:ext cx="295135" cy="111959"/>
            </a:xfrm>
            <a:prstGeom prst="rightArrow">
              <a:avLst/>
            </a:prstGeom>
            <a:solidFill>
              <a:schemeClr val="bg1"/>
            </a:solidFill>
            <a:ln w="15875">
              <a:noFill/>
            </a:ln>
            <a:effectLst>
              <a:outerShdw blurRad="76200" dist="50800" dir="5400000" algn="ctr" rotWithShape="0">
                <a:srgbClr val="000000">
                  <a:alpha val="27000"/>
                </a:srgbClr>
              </a:outerShdw>
            </a:effectLst>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31"/>
              <a:endParaRPr lang="en-US" dirty="0">
                <a:solidFill>
                  <a:srgbClr val="FFFFFF"/>
                </a:solidFill>
              </a:endParaRPr>
            </a:p>
          </p:txBody>
        </p:sp>
        <p:sp>
          <p:nvSpPr>
            <p:cNvPr id="10" name="Right Arrow 9"/>
            <p:cNvSpPr/>
            <p:nvPr/>
          </p:nvSpPr>
          <p:spPr>
            <a:xfrm rot="10800000">
              <a:off x="1052442" y="3013559"/>
              <a:ext cx="295135" cy="111959"/>
            </a:xfrm>
            <a:prstGeom prst="rightArrow">
              <a:avLst/>
            </a:prstGeom>
            <a:solidFill>
              <a:schemeClr val="bg1"/>
            </a:solidFill>
            <a:ln w="15875">
              <a:noFill/>
            </a:ln>
            <a:effectLst>
              <a:outerShdw blurRad="76200" dist="50800" dir="5400000" algn="ctr" rotWithShape="0">
                <a:srgbClr val="000000">
                  <a:alpha val="27000"/>
                </a:srgbClr>
              </a:outerShdw>
            </a:effectLst>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31"/>
              <a:endParaRPr lang="en-US" dirty="0">
                <a:solidFill>
                  <a:srgbClr val="FFFFFF"/>
                </a:solidFill>
              </a:endParaRPr>
            </a:p>
          </p:txBody>
        </p:sp>
      </p:grpSp>
      <p:grpSp>
        <p:nvGrpSpPr>
          <p:cNvPr id="11" name="Group 10"/>
          <p:cNvGrpSpPr/>
          <p:nvPr/>
        </p:nvGrpSpPr>
        <p:grpSpPr>
          <a:xfrm>
            <a:off x="7155851" y="4394299"/>
            <a:ext cx="825392" cy="601036"/>
            <a:chOff x="990600" y="2763805"/>
            <a:chExt cx="479595" cy="465644"/>
          </a:xfrm>
        </p:grpSpPr>
        <p:sp>
          <p:nvSpPr>
            <p:cNvPr id="12" name="Oval 263"/>
            <p:cNvSpPr>
              <a:spLocks/>
            </p:cNvSpPr>
            <p:nvPr/>
          </p:nvSpPr>
          <p:spPr bwMode="auto">
            <a:xfrm>
              <a:off x="990600" y="2763805"/>
              <a:ext cx="479595" cy="465644"/>
            </a:xfrm>
            <a:prstGeom prst="ellipse">
              <a:avLst/>
            </a:prstGeom>
            <a:solidFill>
              <a:schemeClr val="tx2"/>
            </a:solidFill>
            <a:ln w="12700" cap="flat" cmpd="sng" algn="ctr">
              <a:solidFill>
                <a:sysClr val="window" lastClr="FFFFFF"/>
              </a:solidFill>
              <a:prstDash val="solid"/>
            </a:ln>
            <a:effectLst>
              <a:outerShdw blurRad="63500" sx="102000" sy="102000" algn="ctr" rotWithShape="0">
                <a:prstClr val="black">
                  <a:alpha val="40000"/>
                </a:prstClr>
              </a:outerShdw>
            </a:effectLst>
            <a:scene3d>
              <a:camera prst="orthographicFront"/>
              <a:lightRig rig="threePt" dir="t"/>
            </a:scene3d>
            <a:sp3d>
              <a:bevelT h="38100"/>
              <a:bevelB h="38100"/>
            </a:sp3d>
          </p:spPr>
          <p:txBody>
            <a:bodyPr rtlCol="0" anchor="ctr"/>
            <a:lstStyle/>
            <a:p>
              <a:pPr algn="ctr" eaLnBrk="0" hangingPunct="0">
                <a:lnSpc>
                  <a:spcPct val="90000"/>
                </a:lnSpc>
                <a:defRPr/>
              </a:pPr>
              <a:endParaRPr lang="en-US" kern="0" dirty="0">
                <a:solidFill>
                  <a:srgbClr val="FFFFFF"/>
                </a:solidFill>
              </a:endParaRPr>
            </a:p>
          </p:txBody>
        </p:sp>
        <p:sp>
          <p:nvSpPr>
            <p:cNvPr id="13" name="Right Arrow 12"/>
            <p:cNvSpPr/>
            <p:nvPr/>
          </p:nvSpPr>
          <p:spPr>
            <a:xfrm>
              <a:off x="1114565" y="2859841"/>
              <a:ext cx="295135" cy="111959"/>
            </a:xfrm>
            <a:prstGeom prst="rightArrow">
              <a:avLst/>
            </a:prstGeom>
            <a:solidFill>
              <a:schemeClr val="bg1"/>
            </a:solidFill>
            <a:ln w="15875">
              <a:noFill/>
            </a:ln>
            <a:effectLst>
              <a:outerShdw blurRad="76200" dist="50800" dir="5400000" algn="ctr" rotWithShape="0">
                <a:srgbClr val="000000">
                  <a:alpha val="27000"/>
                </a:srgbClr>
              </a:outerShdw>
            </a:effectLst>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31"/>
              <a:endParaRPr lang="en-US" dirty="0">
                <a:solidFill>
                  <a:srgbClr val="FFFFFF"/>
                </a:solidFill>
              </a:endParaRPr>
            </a:p>
          </p:txBody>
        </p:sp>
        <p:sp>
          <p:nvSpPr>
            <p:cNvPr id="14" name="Right Arrow 13"/>
            <p:cNvSpPr/>
            <p:nvPr/>
          </p:nvSpPr>
          <p:spPr>
            <a:xfrm rot="10800000">
              <a:off x="1052442" y="3013559"/>
              <a:ext cx="295135" cy="111959"/>
            </a:xfrm>
            <a:prstGeom prst="rightArrow">
              <a:avLst/>
            </a:prstGeom>
            <a:solidFill>
              <a:schemeClr val="bg1"/>
            </a:solidFill>
            <a:ln w="15875">
              <a:noFill/>
            </a:ln>
            <a:effectLst>
              <a:outerShdw blurRad="76200" dist="50800" dir="5400000" algn="ctr" rotWithShape="0">
                <a:srgbClr val="000000">
                  <a:alpha val="27000"/>
                </a:srgbClr>
              </a:outerShdw>
            </a:effectLst>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31"/>
              <a:endParaRPr lang="en-US" dirty="0">
                <a:solidFill>
                  <a:srgbClr val="FFFFFF"/>
                </a:solidFill>
              </a:endParaRPr>
            </a:p>
          </p:txBody>
        </p:sp>
      </p:grpSp>
      <p:grpSp>
        <p:nvGrpSpPr>
          <p:cNvPr id="15" name="Group 14"/>
          <p:cNvGrpSpPr/>
          <p:nvPr/>
        </p:nvGrpSpPr>
        <p:grpSpPr>
          <a:xfrm>
            <a:off x="5162197" y="4411242"/>
            <a:ext cx="787055" cy="573121"/>
            <a:chOff x="6084802" y="4575136"/>
            <a:chExt cx="479595" cy="465644"/>
          </a:xfrm>
        </p:grpSpPr>
        <p:sp>
          <p:nvSpPr>
            <p:cNvPr id="16" name="Oval 263"/>
            <p:cNvSpPr>
              <a:spLocks/>
            </p:cNvSpPr>
            <p:nvPr/>
          </p:nvSpPr>
          <p:spPr bwMode="auto">
            <a:xfrm>
              <a:off x="6084802" y="4575136"/>
              <a:ext cx="479595" cy="465644"/>
            </a:xfrm>
            <a:prstGeom prst="ellipse">
              <a:avLst/>
            </a:prstGeom>
            <a:solidFill>
              <a:schemeClr val="accent2"/>
            </a:solidFill>
            <a:ln w="12700" cap="flat" cmpd="sng" algn="ctr">
              <a:solidFill>
                <a:sysClr val="window" lastClr="FFFFFF"/>
              </a:solidFill>
              <a:prstDash val="solid"/>
            </a:ln>
            <a:effectLst>
              <a:outerShdw blurRad="63500" sx="102000" sy="102000" algn="ctr" rotWithShape="0">
                <a:prstClr val="black">
                  <a:alpha val="40000"/>
                </a:prstClr>
              </a:outerShdw>
            </a:effectLst>
            <a:scene3d>
              <a:camera prst="orthographicFront"/>
              <a:lightRig rig="threePt" dir="t"/>
            </a:scene3d>
            <a:sp3d>
              <a:bevelT h="38100"/>
              <a:bevelB h="38100"/>
            </a:sp3d>
          </p:spPr>
          <p:txBody>
            <a:bodyPr rtlCol="0" anchor="ctr"/>
            <a:lstStyle/>
            <a:p>
              <a:pPr algn="ctr" eaLnBrk="0" hangingPunct="0">
                <a:lnSpc>
                  <a:spcPct val="90000"/>
                </a:lnSpc>
                <a:defRPr/>
              </a:pPr>
              <a:endParaRPr lang="en-US" kern="0" dirty="0">
                <a:solidFill>
                  <a:srgbClr val="FFFFFF"/>
                </a:solidFill>
              </a:endParaRPr>
            </a:p>
          </p:txBody>
        </p:sp>
        <p:grpSp>
          <p:nvGrpSpPr>
            <p:cNvPr id="17" name="Group 157"/>
            <p:cNvGrpSpPr>
              <a:grpSpLocks noChangeAspect="1"/>
            </p:cNvGrpSpPr>
            <p:nvPr/>
          </p:nvGrpSpPr>
          <p:grpSpPr bwMode="auto">
            <a:xfrm>
              <a:off x="6144171" y="4691248"/>
              <a:ext cx="359977" cy="216032"/>
              <a:chOff x="13636625" y="1373188"/>
              <a:chExt cx="1330325" cy="825500"/>
            </a:xfrm>
            <a:solidFill>
              <a:sysClr val="window" lastClr="FFFFFF"/>
            </a:solidFill>
          </p:grpSpPr>
          <p:sp>
            <p:nvSpPr>
              <p:cNvPr id="18" name="Rectangle 17"/>
              <p:cNvSpPr>
                <a:spLocks noChangeArrowheads="1"/>
              </p:cNvSpPr>
              <p:nvPr/>
            </p:nvSpPr>
            <p:spPr bwMode="auto">
              <a:xfrm>
                <a:off x="13636625" y="1373188"/>
                <a:ext cx="406400"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19" name="Rectangle 18"/>
              <p:cNvSpPr>
                <a:spLocks noChangeArrowheads="1"/>
              </p:cNvSpPr>
              <p:nvPr/>
            </p:nvSpPr>
            <p:spPr bwMode="auto">
              <a:xfrm>
                <a:off x="14100175" y="1373188"/>
                <a:ext cx="406400"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20" name="Rectangle 19"/>
              <p:cNvSpPr>
                <a:spLocks noChangeArrowheads="1"/>
              </p:cNvSpPr>
              <p:nvPr/>
            </p:nvSpPr>
            <p:spPr bwMode="auto">
              <a:xfrm>
                <a:off x="14560550" y="1373188"/>
                <a:ext cx="406400"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21" name="Rectangle 20"/>
              <p:cNvSpPr>
                <a:spLocks noChangeArrowheads="1"/>
              </p:cNvSpPr>
              <p:nvPr/>
            </p:nvSpPr>
            <p:spPr bwMode="auto">
              <a:xfrm>
                <a:off x="13868400" y="1519238"/>
                <a:ext cx="406400"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22" name="Rectangle 21"/>
              <p:cNvSpPr>
                <a:spLocks noChangeArrowheads="1"/>
              </p:cNvSpPr>
              <p:nvPr/>
            </p:nvSpPr>
            <p:spPr bwMode="auto">
              <a:xfrm>
                <a:off x="14328775" y="1519238"/>
                <a:ext cx="406400"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23" name="Rectangle 22"/>
              <p:cNvSpPr>
                <a:spLocks noChangeArrowheads="1"/>
              </p:cNvSpPr>
              <p:nvPr/>
            </p:nvSpPr>
            <p:spPr bwMode="auto">
              <a:xfrm>
                <a:off x="13636625" y="1519238"/>
                <a:ext cx="174625"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24" name="Rectangle 23"/>
              <p:cNvSpPr>
                <a:spLocks noChangeArrowheads="1"/>
              </p:cNvSpPr>
              <p:nvPr/>
            </p:nvSpPr>
            <p:spPr bwMode="auto">
              <a:xfrm>
                <a:off x="14792325" y="1519238"/>
                <a:ext cx="174625"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25" name="Rectangle 24"/>
              <p:cNvSpPr>
                <a:spLocks noChangeArrowheads="1"/>
              </p:cNvSpPr>
              <p:nvPr/>
            </p:nvSpPr>
            <p:spPr bwMode="auto">
              <a:xfrm>
                <a:off x="13636625" y="1665288"/>
                <a:ext cx="406400"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26" name="Rectangle 25"/>
              <p:cNvSpPr>
                <a:spLocks noChangeArrowheads="1"/>
              </p:cNvSpPr>
              <p:nvPr/>
            </p:nvSpPr>
            <p:spPr bwMode="auto">
              <a:xfrm>
                <a:off x="14100175" y="1665288"/>
                <a:ext cx="406400"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27" name="Rectangle 26"/>
              <p:cNvSpPr>
                <a:spLocks noChangeArrowheads="1"/>
              </p:cNvSpPr>
              <p:nvPr/>
            </p:nvSpPr>
            <p:spPr bwMode="auto">
              <a:xfrm>
                <a:off x="14560550" y="1665288"/>
                <a:ext cx="406400"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28" name="Rectangle 27"/>
              <p:cNvSpPr>
                <a:spLocks noChangeArrowheads="1"/>
              </p:cNvSpPr>
              <p:nvPr/>
            </p:nvSpPr>
            <p:spPr bwMode="auto">
              <a:xfrm>
                <a:off x="13868400" y="1814513"/>
                <a:ext cx="406400"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29" name="Rectangle 28"/>
              <p:cNvSpPr>
                <a:spLocks noChangeArrowheads="1"/>
              </p:cNvSpPr>
              <p:nvPr/>
            </p:nvSpPr>
            <p:spPr bwMode="auto">
              <a:xfrm>
                <a:off x="14328775" y="1814513"/>
                <a:ext cx="406400"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30" name="Rectangle 29"/>
              <p:cNvSpPr>
                <a:spLocks noChangeArrowheads="1"/>
              </p:cNvSpPr>
              <p:nvPr/>
            </p:nvSpPr>
            <p:spPr bwMode="auto">
              <a:xfrm>
                <a:off x="13636625" y="1814513"/>
                <a:ext cx="174625"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31" name="Rectangle 30"/>
              <p:cNvSpPr>
                <a:spLocks noChangeArrowheads="1"/>
              </p:cNvSpPr>
              <p:nvPr/>
            </p:nvSpPr>
            <p:spPr bwMode="auto">
              <a:xfrm>
                <a:off x="14792325" y="1814513"/>
                <a:ext cx="174625"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32" name="Rectangle 31"/>
              <p:cNvSpPr>
                <a:spLocks noChangeArrowheads="1"/>
              </p:cNvSpPr>
              <p:nvPr/>
            </p:nvSpPr>
            <p:spPr bwMode="auto">
              <a:xfrm>
                <a:off x="13636625" y="1960563"/>
                <a:ext cx="406400"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33" name="Rectangle 32"/>
              <p:cNvSpPr>
                <a:spLocks noChangeArrowheads="1"/>
              </p:cNvSpPr>
              <p:nvPr/>
            </p:nvSpPr>
            <p:spPr bwMode="auto">
              <a:xfrm>
                <a:off x="14100175" y="1960563"/>
                <a:ext cx="406400"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34" name="Rectangle 33"/>
              <p:cNvSpPr>
                <a:spLocks noChangeArrowheads="1"/>
              </p:cNvSpPr>
              <p:nvPr/>
            </p:nvSpPr>
            <p:spPr bwMode="auto">
              <a:xfrm>
                <a:off x="14560550" y="1960563"/>
                <a:ext cx="406400"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35" name="Rectangle 34"/>
              <p:cNvSpPr>
                <a:spLocks noChangeArrowheads="1"/>
              </p:cNvSpPr>
              <p:nvPr/>
            </p:nvSpPr>
            <p:spPr bwMode="auto">
              <a:xfrm>
                <a:off x="13868400" y="2106613"/>
                <a:ext cx="406400"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36" name="Rectangle 35"/>
              <p:cNvSpPr>
                <a:spLocks noChangeArrowheads="1"/>
              </p:cNvSpPr>
              <p:nvPr/>
            </p:nvSpPr>
            <p:spPr bwMode="auto">
              <a:xfrm>
                <a:off x="14328775" y="2106613"/>
                <a:ext cx="406400"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37" name="Rectangle 36"/>
              <p:cNvSpPr>
                <a:spLocks noChangeArrowheads="1"/>
              </p:cNvSpPr>
              <p:nvPr/>
            </p:nvSpPr>
            <p:spPr bwMode="auto">
              <a:xfrm>
                <a:off x="13636625" y="2106613"/>
                <a:ext cx="174625"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38" name="Rectangle 37"/>
              <p:cNvSpPr>
                <a:spLocks noChangeArrowheads="1"/>
              </p:cNvSpPr>
              <p:nvPr/>
            </p:nvSpPr>
            <p:spPr bwMode="auto">
              <a:xfrm>
                <a:off x="14792325" y="2106613"/>
                <a:ext cx="174625"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grpSp>
      </p:grpSp>
      <p:grpSp>
        <p:nvGrpSpPr>
          <p:cNvPr id="39" name="Group 38"/>
          <p:cNvGrpSpPr/>
          <p:nvPr/>
        </p:nvGrpSpPr>
        <p:grpSpPr>
          <a:xfrm>
            <a:off x="6200775" y="4411244"/>
            <a:ext cx="787055" cy="573121"/>
            <a:chOff x="8303345" y="3638412"/>
            <a:chExt cx="479595" cy="465644"/>
          </a:xfrm>
        </p:grpSpPr>
        <p:sp>
          <p:nvSpPr>
            <p:cNvPr id="40" name="Oval 263"/>
            <p:cNvSpPr>
              <a:spLocks/>
            </p:cNvSpPr>
            <p:nvPr/>
          </p:nvSpPr>
          <p:spPr bwMode="auto">
            <a:xfrm>
              <a:off x="8303345" y="3638412"/>
              <a:ext cx="479595" cy="465644"/>
            </a:xfrm>
            <a:prstGeom prst="ellipse">
              <a:avLst/>
            </a:prstGeom>
            <a:solidFill>
              <a:schemeClr val="accent5"/>
            </a:solidFill>
            <a:ln w="12700" cap="flat" cmpd="sng" algn="ctr">
              <a:solidFill>
                <a:sysClr val="window" lastClr="FFFFFF"/>
              </a:solidFill>
              <a:prstDash val="solid"/>
            </a:ln>
            <a:effectLst>
              <a:outerShdw blurRad="63500" sx="102000" sy="102000" algn="ctr" rotWithShape="0">
                <a:prstClr val="black">
                  <a:alpha val="40000"/>
                </a:prstClr>
              </a:outerShdw>
            </a:effectLst>
            <a:scene3d>
              <a:camera prst="orthographicFront"/>
              <a:lightRig rig="threePt" dir="t"/>
            </a:scene3d>
            <a:sp3d>
              <a:bevelT h="38100"/>
              <a:bevelB h="38100"/>
            </a:sp3d>
          </p:spPr>
          <p:txBody>
            <a:bodyPr rtlCol="0" anchor="ctr"/>
            <a:lstStyle/>
            <a:p>
              <a:pPr algn="ctr" eaLnBrk="0" hangingPunct="0">
                <a:lnSpc>
                  <a:spcPct val="90000"/>
                </a:lnSpc>
                <a:defRPr/>
              </a:pPr>
              <a:endParaRPr lang="en-US" kern="0" dirty="0">
                <a:solidFill>
                  <a:srgbClr val="FFFFFF"/>
                </a:solidFill>
              </a:endParaRPr>
            </a:p>
          </p:txBody>
        </p:sp>
        <p:sp>
          <p:nvSpPr>
            <p:cNvPr id="41" name="Left-Right-Up Arrow 40"/>
            <p:cNvSpPr/>
            <p:nvPr/>
          </p:nvSpPr>
          <p:spPr>
            <a:xfrm>
              <a:off x="8363692" y="3677773"/>
              <a:ext cx="381000" cy="346937"/>
            </a:xfrm>
            <a:prstGeom prst="leftRightUpArrow">
              <a:avLst/>
            </a:prstGeom>
            <a:solidFill>
              <a:schemeClr val="bg1"/>
            </a:solidFill>
            <a:ln w="15875">
              <a:noFill/>
            </a:ln>
            <a:effectLst>
              <a:outerShdw blurRad="76200" dist="50800" dir="5400000" algn="ctr" rotWithShape="0">
                <a:srgbClr val="000000">
                  <a:alpha val="27000"/>
                </a:srgbClr>
              </a:outerShdw>
            </a:effectLst>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grpSp>
      <p:grpSp>
        <p:nvGrpSpPr>
          <p:cNvPr id="42" name="Group 41"/>
          <p:cNvGrpSpPr/>
          <p:nvPr/>
        </p:nvGrpSpPr>
        <p:grpSpPr>
          <a:xfrm>
            <a:off x="474132" y="1837267"/>
            <a:ext cx="3352800" cy="1066800"/>
            <a:chOff x="355599" y="1837267"/>
            <a:chExt cx="2514600" cy="1066800"/>
          </a:xfrm>
        </p:grpSpPr>
        <p:sp>
          <p:nvSpPr>
            <p:cNvPr id="43" name="Rounded Rectangle 42"/>
            <p:cNvSpPr/>
            <p:nvPr/>
          </p:nvSpPr>
          <p:spPr>
            <a:xfrm>
              <a:off x="355599" y="1837267"/>
              <a:ext cx="2514600" cy="1066800"/>
            </a:xfrm>
            <a:prstGeom prst="roundRect">
              <a:avLst/>
            </a:prstGeom>
            <a:noFill/>
            <a:ln w="44450">
              <a:solidFill>
                <a:schemeClr val="accent6"/>
              </a:solid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4" name="Left-Right Arrow 43"/>
            <p:cNvSpPr/>
            <p:nvPr/>
          </p:nvSpPr>
          <p:spPr>
            <a:xfrm>
              <a:off x="389470" y="2197101"/>
              <a:ext cx="2463837" cy="381000"/>
            </a:xfrm>
            <a:prstGeom prst="leftRightArrow">
              <a:avLst/>
            </a:prstGeom>
            <a:noFill/>
            <a:ln w="44450">
              <a:solidFill>
                <a:schemeClr val="accent6"/>
              </a:solid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5" name="Rounded Rectangle 44"/>
            <p:cNvSpPr/>
            <p:nvPr/>
          </p:nvSpPr>
          <p:spPr>
            <a:xfrm>
              <a:off x="668866" y="2052317"/>
              <a:ext cx="601133" cy="631191"/>
            </a:xfrm>
            <a:prstGeom prst="roundRect">
              <a:avLst/>
            </a:prstGeom>
            <a:solidFill>
              <a:schemeClr val="accent6"/>
            </a:solidFill>
            <a:ln w="44450">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FFFF"/>
                  </a:solidFill>
                  <a:effectLst>
                    <a:outerShdw blurRad="38100" dist="38100" dir="2700000" algn="tl">
                      <a:srgbClr val="000000">
                        <a:alpha val="43137"/>
                      </a:srgbClr>
                    </a:outerShdw>
                  </a:effectLst>
                </a:rPr>
                <a:t>Web</a:t>
              </a:r>
            </a:p>
          </p:txBody>
        </p:sp>
        <p:sp>
          <p:nvSpPr>
            <p:cNvPr id="46" name="Rounded Rectangle 45"/>
            <p:cNvSpPr/>
            <p:nvPr/>
          </p:nvSpPr>
          <p:spPr>
            <a:xfrm>
              <a:off x="1312328" y="2060359"/>
              <a:ext cx="601133" cy="631191"/>
            </a:xfrm>
            <a:prstGeom prst="roundRect">
              <a:avLst/>
            </a:prstGeom>
            <a:solidFill>
              <a:schemeClr val="accent6"/>
            </a:solidFill>
            <a:ln w="44450">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FFFF"/>
                  </a:solidFill>
                  <a:effectLst>
                    <a:outerShdw blurRad="38100" dist="38100" dir="2700000" algn="tl">
                      <a:srgbClr val="000000">
                        <a:alpha val="43137"/>
                      </a:srgbClr>
                    </a:outerShdw>
                  </a:effectLst>
                </a:rPr>
                <a:t>App</a:t>
              </a:r>
            </a:p>
          </p:txBody>
        </p:sp>
        <p:sp>
          <p:nvSpPr>
            <p:cNvPr id="47" name="Rounded Rectangle 46"/>
            <p:cNvSpPr/>
            <p:nvPr/>
          </p:nvSpPr>
          <p:spPr>
            <a:xfrm>
              <a:off x="1955799" y="2068826"/>
              <a:ext cx="601133" cy="631191"/>
            </a:xfrm>
            <a:prstGeom prst="roundRect">
              <a:avLst/>
            </a:prstGeom>
            <a:solidFill>
              <a:schemeClr val="accent6"/>
            </a:solidFill>
            <a:ln w="44450">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FFFF"/>
                  </a:solidFill>
                  <a:effectLst>
                    <a:outerShdw blurRad="38100" dist="38100" dir="2700000" algn="tl">
                      <a:srgbClr val="000000">
                        <a:alpha val="43137"/>
                      </a:srgbClr>
                    </a:outerShdw>
                  </a:effectLst>
                </a:rPr>
                <a:t>DB</a:t>
              </a:r>
            </a:p>
          </p:txBody>
        </p:sp>
      </p:grpSp>
      <p:grpSp>
        <p:nvGrpSpPr>
          <p:cNvPr id="48" name="Group 47"/>
          <p:cNvGrpSpPr/>
          <p:nvPr/>
        </p:nvGrpSpPr>
        <p:grpSpPr>
          <a:xfrm>
            <a:off x="4413953" y="1828800"/>
            <a:ext cx="3352800" cy="1066800"/>
            <a:chOff x="3310465" y="1828800"/>
            <a:chExt cx="2514600" cy="1066800"/>
          </a:xfrm>
        </p:grpSpPr>
        <p:sp>
          <p:nvSpPr>
            <p:cNvPr id="49" name="Rounded Rectangle 48"/>
            <p:cNvSpPr/>
            <p:nvPr/>
          </p:nvSpPr>
          <p:spPr>
            <a:xfrm>
              <a:off x="3310465" y="1828800"/>
              <a:ext cx="2514600" cy="1066800"/>
            </a:xfrm>
            <a:prstGeom prst="roundRect">
              <a:avLst/>
            </a:prstGeom>
            <a:noFill/>
            <a:ln w="44450">
              <a:solidFill>
                <a:schemeClr val="accent3"/>
              </a:solid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0" name="Left-Right Arrow 49"/>
            <p:cNvSpPr/>
            <p:nvPr/>
          </p:nvSpPr>
          <p:spPr>
            <a:xfrm>
              <a:off x="3344333" y="2202184"/>
              <a:ext cx="2463837" cy="381000"/>
            </a:xfrm>
            <a:prstGeom prst="leftRightArrow">
              <a:avLst/>
            </a:prstGeom>
            <a:noFill/>
            <a:ln w="44450">
              <a:solidFill>
                <a:schemeClr val="accent3"/>
              </a:solid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Rounded Rectangle 50"/>
            <p:cNvSpPr/>
            <p:nvPr/>
          </p:nvSpPr>
          <p:spPr>
            <a:xfrm>
              <a:off x="3623729" y="2057400"/>
              <a:ext cx="601133" cy="631191"/>
            </a:xfrm>
            <a:prstGeom prst="roundRect">
              <a:avLst/>
            </a:prstGeom>
            <a:solidFill>
              <a:schemeClr val="accent3"/>
            </a:solidFill>
            <a:ln w="44450">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FFFF"/>
                  </a:solidFill>
                  <a:effectLst>
                    <a:outerShdw blurRad="38100" dist="38100" dir="2700000" algn="tl">
                      <a:srgbClr val="000000">
                        <a:alpha val="43137"/>
                      </a:srgbClr>
                    </a:outerShdw>
                  </a:effectLst>
                </a:rPr>
                <a:t>Web</a:t>
              </a:r>
            </a:p>
          </p:txBody>
        </p:sp>
        <p:sp>
          <p:nvSpPr>
            <p:cNvPr id="52" name="Rounded Rectangle 51"/>
            <p:cNvSpPr/>
            <p:nvPr/>
          </p:nvSpPr>
          <p:spPr>
            <a:xfrm>
              <a:off x="4267191" y="2065442"/>
              <a:ext cx="601133" cy="631191"/>
            </a:xfrm>
            <a:prstGeom prst="roundRect">
              <a:avLst/>
            </a:prstGeom>
            <a:solidFill>
              <a:schemeClr val="accent3"/>
            </a:solidFill>
            <a:ln w="44450">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FFFF"/>
                  </a:solidFill>
                  <a:effectLst>
                    <a:outerShdw blurRad="38100" dist="38100" dir="2700000" algn="tl">
                      <a:srgbClr val="000000">
                        <a:alpha val="43137"/>
                      </a:srgbClr>
                    </a:outerShdw>
                  </a:effectLst>
                </a:rPr>
                <a:t>App</a:t>
              </a:r>
            </a:p>
          </p:txBody>
        </p:sp>
        <p:sp>
          <p:nvSpPr>
            <p:cNvPr id="53" name="Rounded Rectangle 52"/>
            <p:cNvSpPr/>
            <p:nvPr/>
          </p:nvSpPr>
          <p:spPr>
            <a:xfrm>
              <a:off x="4910662" y="2073909"/>
              <a:ext cx="601133" cy="631191"/>
            </a:xfrm>
            <a:prstGeom prst="roundRect">
              <a:avLst/>
            </a:prstGeom>
            <a:solidFill>
              <a:schemeClr val="accent3"/>
            </a:solidFill>
            <a:ln w="44450">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FFFF"/>
                  </a:solidFill>
                  <a:effectLst>
                    <a:outerShdw blurRad="38100" dist="38100" dir="2700000" algn="tl">
                      <a:srgbClr val="000000">
                        <a:alpha val="43137"/>
                      </a:srgbClr>
                    </a:outerShdw>
                  </a:effectLst>
                </a:rPr>
                <a:t>DB</a:t>
              </a:r>
            </a:p>
          </p:txBody>
        </p:sp>
      </p:grpSp>
      <p:grpSp>
        <p:nvGrpSpPr>
          <p:cNvPr id="54" name="Group 53"/>
          <p:cNvGrpSpPr/>
          <p:nvPr/>
        </p:nvGrpSpPr>
        <p:grpSpPr>
          <a:xfrm>
            <a:off x="8150579" y="1828800"/>
            <a:ext cx="3352800" cy="1066800"/>
            <a:chOff x="6112934" y="1828800"/>
            <a:chExt cx="2514600" cy="1066800"/>
          </a:xfrm>
        </p:grpSpPr>
        <p:sp>
          <p:nvSpPr>
            <p:cNvPr id="55" name="Rounded Rectangle 54"/>
            <p:cNvSpPr/>
            <p:nvPr/>
          </p:nvSpPr>
          <p:spPr>
            <a:xfrm>
              <a:off x="6112934" y="1828800"/>
              <a:ext cx="2514600" cy="1066800"/>
            </a:xfrm>
            <a:prstGeom prst="roundRect">
              <a:avLst/>
            </a:prstGeom>
            <a:noFill/>
            <a:ln w="44450">
              <a:solidFill>
                <a:schemeClr val="accent4"/>
              </a:solid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6" name="Left-Right Arrow 55"/>
            <p:cNvSpPr/>
            <p:nvPr/>
          </p:nvSpPr>
          <p:spPr>
            <a:xfrm>
              <a:off x="6146763" y="2202184"/>
              <a:ext cx="2463837" cy="381000"/>
            </a:xfrm>
            <a:prstGeom prst="leftRightArrow">
              <a:avLst/>
            </a:prstGeom>
            <a:noFill/>
            <a:ln w="44450">
              <a:solidFill>
                <a:schemeClr val="accent4"/>
              </a:solid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7" name="Rounded Rectangle 56"/>
            <p:cNvSpPr/>
            <p:nvPr/>
          </p:nvSpPr>
          <p:spPr>
            <a:xfrm>
              <a:off x="6426159" y="2057400"/>
              <a:ext cx="601133" cy="631191"/>
            </a:xfrm>
            <a:prstGeom prst="roundRect">
              <a:avLst/>
            </a:prstGeom>
            <a:solidFill>
              <a:schemeClr val="accent4"/>
            </a:solidFill>
            <a:ln w="44450">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FFFF"/>
                  </a:solidFill>
                  <a:effectLst>
                    <a:outerShdw blurRad="38100" dist="38100" dir="2700000" algn="tl">
                      <a:srgbClr val="000000">
                        <a:alpha val="43137"/>
                      </a:srgbClr>
                    </a:outerShdw>
                  </a:effectLst>
                </a:rPr>
                <a:t>Web</a:t>
              </a:r>
            </a:p>
          </p:txBody>
        </p:sp>
        <p:sp>
          <p:nvSpPr>
            <p:cNvPr id="58" name="Rounded Rectangle 57"/>
            <p:cNvSpPr/>
            <p:nvPr/>
          </p:nvSpPr>
          <p:spPr>
            <a:xfrm>
              <a:off x="7069621" y="2065442"/>
              <a:ext cx="601133" cy="631191"/>
            </a:xfrm>
            <a:prstGeom prst="roundRect">
              <a:avLst/>
            </a:prstGeom>
            <a:solidFill>
              <a:schemeClr val="accent4"/>
            </a:solidFill>
            <a:ln w="44450">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FFFF"/>
                  </a:solidFill>
                  <a:effectLst>
                    <a:outerShdw blurRad="38100" dist="38100" dir="2700000" algn="tl">
                      <a:srgbClr val="000000">
                        <a:alpha val="43137"/>
                      </a:srgbClr>
                    </a:outerShdw>
                  </a:effectLst>
                </a:rPr>
                <a:t>App</a:t>
              </a:r>
            </a:p>
          </p:txBody>
        </p:sp>
        <p:sp>
          <p:nvSpPr>
            <p:cNvPr id="59" name="Rounded Rectangle 58"/>
            <p:cNvSpPr/>
            <p:nvPr/>
          </p:nvSpPr>
          <p:spPr>
            <a:xfrm>
              <a:off x="7713092" y="2073909"/>
              <a:ext cx="601133" cy="631191"/>
            </a:xfrm>
            <a:prstGeom prst="roundRect">
              <a:avLst/>
            </a:prstGeom>
            <a:solidFill>
              <a:schemeClr val="accent4"/>
            </a:solidFill>
            <a:ln w="44450">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FFFF"/>
                  </a:solidFill>
                  <a:effectLst>
                    <a:outerShdw blurRad="38100" dist="38100" dir="2700000" algn="tl">
                      <a:srgbClr val="000000">
                        <a:alpha val="43137"/>
                      </a:srgbClr>
                    </a:outerShdw>
                  </a:effectLst>
                </a:rPr>
                <a:t>DB</a:t>
              </a:r>
            </a:p>
          </p:txBody>
        </p:sp>
      </p:grpSp>
      <p:sp>
        <p:nvSpPr>
          <p:cNvPr id="60" name="TextBox 59"/>
          <p:cNvSpPr txBox="1"/>
          <p:nvPr/>
        </p:nvSpPr>
        <p:spPr>
          <a:xfrm>
            <a:off x="711200" y="5334007"/>
            <a:ext cx="10871200" cy="969495"/>
          </a:xfrm>
          <a:prstGeom prst="rect">
            <a:avLst/>
          </a:prstGeom>
          <a:noFill/>
        </p:spPr>
        <p:txBody>
          <a:bodyPr wrap="square" lIns="91428" tIns="45718" rIns="91428" bIns="45718" rtlCol="0">
            <a:spAutoFit/>
          </a:bodyPr>
          <a:lstStyle/>
          <a:p>
            <a:pPr algn="ctr"/>
            <a:r>
              <a:rPr lang="en-US" dirty="0">
                <a:solidFill>
                  <a:srgbClr val="2C2C2C"/>
                </a:solidFill>
              </a:rPr>
              <a:t>Rather than looking at the applications as individual network end-points, policy is driven viewing the application as a whole; the grouping of end-points and connectivity policies that makes up an application or service.</a:t>
            </a:r>
          </a:p>
        </p:txBody>
      </p:sp>
      <p:sp>
        <p:nvSpPr>
          <p:cNvPr id="62" name="Title 3"/>
          <p:cNvSpPr txBox="1">
            <a:spLocks/>
          </p:cNvSpPr>
          <p:nvPr/>
        </p:nvSpPr>
        <p:spPr>
          <a:xfrm>
            <a:off x="762000" y="381000"/>
            <a:ext cx="10972800" cy="838200"/>
          </a:xfrm>
          <a:prstGeom prst="rect">
            <a:avLst/>
          </a:prstGeom>
        </p:spPr>
        <p:txBody>
          <a:bodyPr vert="horz" lIns="91410" tIns="45710" rIns="91410" bIns="45710" rtlCol="0" anchor="ctr">
            <a:noAutofit/>
          </a:bodyPr>
          <a:lstStyle>
            <a:lvl1pPr algn="l" defTabSz="913860" rtl="0" eaLnBrk="1" latinLnBrk="0" hangingPunct="1">
              <a:lnSpc>
                <a:spcPct val="90000"/>
              </a:lnSpc>
              <a:spcBef>
                <a:spcPts val="600"/>
              </a:spcBef>
              <a:buNone/>
              <a:tabLst>
                <a:tab pos="4453695" algn="l"/>
              </a:tabLst>
              <a:defRPr lang="en-US" sz="3200" b="1" kern="1200" cap="all" spc="100" baseline="0" dirty="0">
                <a:solidFill>
                  <a:srgbClr val="B4E7EA"/>
                </a:solidFill>
                <a:latin typeface="Arial Narrow" panose="020B0606020202030204" pitchFamily="34" charset="0"/>
                <a:ea typeface="+mj-ea"/>
                <a:cs typeface="+mj-cs"/>
              </a:defRPr>
            </a:lvl1pPr>
          </a:lstStyle>
          <a:p>
            <a:r>
              <a:rPr lang="en-US" sz="2800" b="0" cap="none" dirty="0" smtClean="0">
                <a:solidFill>
                  <a:srgbClr val="0000FF"/>
                </a:solidFill>
                <a:latin typeface="+mj-lt"/>
              </a:rPr>
              <a:t>Policy Based</a:t>
            </a:r>
            <a:r>
              <a:rPr lang="en-US" sz="2800" b="0" cap="none" dirty="0" smtClean="0">
                <a:solidFill>
                  <a:srgbClr val="0000FF"/>
                </a:solidFill>
              </a:rPr>
              <a:t> </a:t>
            </a:r>
            <a:r>
              <a:rPr lang="en-US" sz="2800" b="0" cap="none" dirty="0" smtClean="0">
                <a:solidFill>
                  <a:srgbClr val="0000FF"/>
                </a:solidFill>
                <a:latin typeface="+mj-lt"/>
              </a:rPr>
              <a:t>Fabric - Advantages</a:t>
            </a:r>
            <a:endParaRPr lang="en-US" sz="2800" b="0" cap="none" dirty="0">
              <a:solidFill>
                <a:srgbClr val="0000FF"/>
              </a:solidFill>
              <a:latin typeface="+mj-lt"/>
            </a:endParaRPr>
          </a:p>
        </p:txBody>
      </p:sp>
    </p:spTree>
    <p:extLst>
      <p:ext uri="{BB962C8B-B14F-4D97-AF65-F5344CB8AC3E}">
        <p14:creationId xmlns:p14="http://schemas.microsoft.com/office/powerpoint/2010/main" val="254370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8.33333E-7 2.96296E-6 L -0.18698 2.96296E-6 " pathEditMode="relative" rAng="0" ptsTypes="AA">
                                      <p:cBhvr>
                                        <p:cTn id="6" dur="2000" fill="hold"/>
                                        <p:tgtEl>
                                          <p:spTgt spid="5"/>
                                        </p:tgtEl>
                                        <p:attrNameLst>
                                          <p:attrName>ppt_x</p:attrName>
                                          <p:attrName>ppt_y</p:attrName>
                                        </p:attrNameLst>
                                      </p:cBhvr>
                                      <p:rCtr x="-9358" y="0"/>
                                    </p:animMotion>
                                  </p:childTnLst>
                                </p:cTn>
                              </p:par>
                              <p:par>
                                <p:cTn id="7" presetID="42" presetClass="path" presetSubtype="0" accel="50000" decel="50000" fill="hold" grpId="0" nodeType="withEffect">
                                  <p:stCondLst>
                                    <p:cond delay="0"/>
                                  </p:stCondLst>
                                  <p:childTnLst>
                                    <p:animMotion origin="layout" path="M 8.33333E-7 2.96296E-6 L 0.17969 2.96296E-6 " pathEditMode="relative" rAng="0" ptsTypes="AA">
                                      <p:cBhvr>
                                        <p:cTn id="8" dur="2000" fill="hold"/>
                                        <p:tgtEl>
                                          <p:spTgt spid="6"/>
                                        </p:tgtEl>
                                        <p:attrNameLst>
                                          <p:attrName>ppt_x</p:attrName>
                                          <p:attrName>ppt_y</p:attrName>
                                        </p:attrNameLst>
                                      </p:cBhvr>
                                      <p:rCtr x="8976" y="0"/>
                                    </p:animMotion>
                                  </p:childTnLst>
                                </p:cTn>
                              </p:par>
                            </p:childTnLst>
                          </p:cTn>
                        </p:par>
                        <p:par>
                          <p:cTn id="9" fill="hold">
                            <p:stCondLst>
                              <p:cond delay="2000"/>
                            </p:stCondLst>
                            <p:childTnLst>
                              <p:par>
                                <p:cTn id="10" presetID="10" presetClass="exit" presetSubtype="0" fill="hold" grpId="1" nodeType="after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0" presetClass="exit" presetSubtype="0" fill="hold" grpId="1" nodeType="with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par>
                                <p:cTn id="22" presetID="10" presetClass="entr" presetSubtype="0" fill="hold"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fade">
                                      <p:cBhvr>
                                        <p:cTn id="24" dur="500"/>
                                        <p:tgtEl>
                                          <p:spTgt spid="48"/>
                                        </p:tgtEl>
                                      </p:cBhvr>
                                    </p:animEffect>
                                  </p:childTnLst>
                                </p:cTn>
                              </p:par>
                              <p:par>
                                <p:cTn id="25" presetID="1" presetClass="entr" presetSubtype="0"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par>
                                <p:cTn id="27" presetID="10" presetClass="entr" presetSubtype="0" fill="hold" grpId="0"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fade">
                                      <p:cBhvr>
                                        <p:cTn id="2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6" grpId="1" animBg="1"/>
      <p:bldP spid="6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Infrastructure: State of Affairs</a:t>
            </a:r>
            <a:br>
              <a:rPr lang="en-US" dirty="0" smtClean="0"/>
            </a:br>
            <a:r>
              <a:rPr lang="en-US" sz="2400" dirty="0">
                <a:solidFill>
                  <a:srgbClr val="3366FF"/>
                </a:solidFill>
              </a:rPr>
              <a:t>Two Types of Languages </a:t>
            </a:r>
            <a:endParaRPr lang="en-US" dirty="0">
              <a:solidFill>
                <a:srgbClr val="3366FF"/>
              </a:solidFill>
            </a:endParaRPr>
          </a:p>
        </p:txBody>
      </p:sp>
      <p:sp>
        <p:nvSpPr>
          <p:cNvPr id="3" name="Footer Placeholder 2"/>
          <p:cNvSpPr>
            <a:spLocks noGrp="1"/>
          </p:cNvSpPr>
          <p:nvPr>
            <p:ph type="ftr" sz="quarter" idx="3"/>
          </p:nvPr>
        </p:nvSpPr>
        <p:spPr/>
        <p:txBody>
          <a:bodyPr/>
          <a:lstStyle/>
          <a:p>
            <a:r>
              <a:rPr lang="en-US" smtClean="0">
                <a:solidFill>
                  <a:prstClr val="black">
                    <a:tint val="75000"/>
                  </a:prstClr>
                </a:solidFill>
              </a:rPr>
              <a:t>Cisco Confidential</a:t>
            </a:r>
            <a:endParaRPr lang="en-US" dirty="0">
              <a:solidFill>
                <a:prstClr val="black">
                  <a:tint val="75000"/>
                </a:prstClr>
              </a:solidFill>
            </a:endParaRPr>
          </a:p>
        </p:txBody>
      </p:sp>
      <p:sp>
        <p:nvSpPr>
          <p:cNvPr id="32" name="TextBox 18"/>
          <p:cNvSpPr txBox="1"/>
          <p:nvPr/>
        </p:nvSpPr>
        <p:spPr>
          <a:xfrm>
            <a:off x="5755833" y="2285999"/>
            <a:ext cx="778720" cy="1569660"/>
          </a:xfrm>
          <a:prstGeom prst="rect">
            <a:avLst/>
          </a:prstGeom>
          <a:noFill/>
        </p:spPr>
        <p:txBody>
          <a:bodyPr wrap="square" lIns="91430" tIns="45718" rIns="91430" bIns="45718"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41"/>
            <a:r>
              <a:rPr lang="en-US" sz="9600" b="1" dirty="0">
                <a:gradFill flip="none" rotWithShape="1">
                  <a:gsLst>
                    <a:gs pos="0">
                      <a:srgbClr val="130F65">
                        <a:lumMod val="60000"/>
                        <a:lumOff val="40000"/>
                      </a:srgbClr>
                    </a:gs>
                    <a:gs pos="100000">
                      <a:srgbClr val="130F65"/>
                    </a:gs>
                  </a:gsLst>
                  <a:path path="circle">
                    <a:fillToRect r="100000" b="100000"/>
                  </a:path>
                  <a:tileRect l="-100000" t="-100000"/>
                </a:gradFill>
              </a:rPr>
              <a:t>?</a:t>
            </a:r>
          </a:p>
        </p:txBody>
      </p:sp>
      <p:grpSp>
        <p:nvGrpSpPr>
          <p:cNvPr id="4" name="Group 3"/>
          <p:cNvGrpSpPr/>
          <p:nvPr/>
        </p:nvGrpSpPr>
        <p:grpSpPr>
          <a:xfrm>
            <a:off x="796636" y="1304636"/>
            <a:ext cx="4629728" cy="4474005"/>
            <a:chOff x="439517" y="977945"/>
            <a:chExt cx="5240732" cy="4996969"/>
          </a:xfrm>
        </p:grpSpPr>
        <p:sp>
          <p:nvSpPr>
            <p:cNvPr id="34" name="Rectangle 33"/>
            <p:cNvSpPr/>
            <p:nvPr/>
          </p:nvSpPr>
          <p:spPr>
            <a:xfrm>
              <a:off x="442226" y="977945"/>
              <a:ext cx="5232064" cy="1402000"/>
            </a:xfrm>
            <a:prstGeom prst="rect">
              <a:avLst/>
            </a:prstGeom>
            <a:solidFill>
              <a:srgbClr val="3C86EC"/>
            </a:solidFill>
            <a:ln w="25400" cap="flat" cmpd="sng" algn="ctr">
              <a:noFill/>
              <a:prstDash val="solid"/>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defTabSz="913984">
                <a:lnSpc>
                  <a:spcPct val="90000"/>
                </a:lnSpc>
              </a:pPr>
              <a:endParaRPr lang="en-US" sz="1500" dirty="0">
                <a:solidFill>
                  <a:prstClr val="white"/>
                </a:solidFill>
              </a:endParaRPr>
            </a:p>
          </p:txBody>
        </p:sp>
        <p:sp>
          <p:nvSpPr>
            <p:cNvPr id="10" name="Rectangle 9"/>
            <p:cNvSpPr/>
            <p:nvPr/>
          </p:nvSpPr>
          <p:spPr>
            <a:xfrm rot="10800000">
              <a:off x="439517" y="1526598"/>
              <a:ext cx="5240732" cy="4448316"/>
            </a:xfrm>
            <a:prstGeom prst="rect">
              <a:avLst/>
            </a:prstGeom>
            <a:gradFill flip="none" rotWithShape="1">
              <a:gsLst>
                <a:gs pos="41700">
                  <a:srgbClr val="2161E0"/>
                </a:gs>
                <a:gs pos="100000">
                  <a:schemeClr val="accent2">
                    <a:alpha val="90000"/>
                  </a:schemeClr>
                </a:gs>
                <a:gs pos="0">
                  <a:schemeClr val="accent1">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241"/>
              <a:endParaRPr lang="en-US" sz="1900">
                <a:solidFill>
                  <a:srgbClr val="E7E6E6"/>
                </a:solidFill>
              </a:endParaRPr>
            </a:p>
          </p:txBody>
        </p:sp>
        <p:sp>
          <p:nvSpPr>
            <p:cNvPr id="7" name="Rectangle 6"/>
            <p:cNvSpPr/>
            <p:nvPr/>
          </p:nvSpPr>
          <p:spPr>
            <a:xfrm>
              <a:off x="1028891" y="1037177"/>
              <a:ext cx="4088005" cy="412499"/>
            </a:xfrm>
            <a:prstGeom prst="rect">
              <a:avLst/>
            </a:prstGeom>
          </p:spPr>
          <p:txBody>
            <a:bodyPr wrap="square" lIns="91354" tIns="45718" rIns="91354"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41"/>
              <a:r>
                <a:rPr lang="en-US" dirty="0">
                  <a:solidFill>
                    <a:prstClr val="white"/>
                  </a:solidFill>
                  <a:cs typeface="AngsanaUPC" panose="02020603050405020304" pitchFamily="18" charset="-34"/>
                </a:rPr>
                <a:t>Application Language</a:t>
              </a:r>
            </a:p>
          </p:txBody>
        </p:sp>
        <p:sp>
          <p:nvSpPr>
            <p:cNvPr id="13" name="TextBox 6"/>
            <p:cNvSpPr txBox="1"/>
            <p:nvPr/>
          </p:nvSpPr>
          <p:spPr>
            <a:xfrm>
              <a:off x="1044050" y="2549952"/>
              <a:ext cx="4606570" cy="332294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858" indent="-342858" defTabSz="912705">
                <a:spcBef>
                  <a:spcPts val="400"/>
                </a:spcBef>
                <a:buFont typeface="Arial" panose="020B0604020202020204" pitchFamily="34" charset="0"/>
                <a:buChar char="•"/>
              </a:pPr>
              <a:r>
                <a:rPr lang="en-US" dirty="0" smtClean="0">
                  <a:solidFill>
                    <a:srgbClr val="E7E6E6"/>
                  </a:solidFill>
                  <a:ea typeface="ＭＳ Ｐゴシック" charset="0"/>
                </a:rPr>
                <a:t>Application tier policy and dependencies</a:t>
              </a:r>
            </a:p>
            <a:p>
              <a:pPr marL="342858" indent="-342858" defTabSz="912705">
                <a:spcBef>
                  <a:spcPts val="400"/>
                </a:spcBef>
                <a:buFont typeface="Arial" panose="020B0604020202020204" pitchFamily="34" charset="0"/>
                <a:buChar char="•"/>
              </a:pPr>
              <a:r>
                <a:rPr lang="en-US" dirty="0" smtClean="0">
                  <a:solidFill>
                    <a:srgbClr val="E7E6E6"/>
                  </a:solidFill>
                  <a:ea typeface="ＭＳ Ｐゴシック" charset="0"/>
                </a:rPr>
                <a:t>Security requirements</a:t>
              </a:r>
              <a:endParaRPr lang="en-US" dirty="0">
                <a:solidFill>
                  <a:srgbClr val="E7E6E6"/>
                </a:solidFill>
                <a:ea typeface="ＭＳ Ｐゴシック" charset="0"/>
              </a:endParaRPr>
            </a:p>
            <a:p>
              <a:pPr marL="342858" indent="-342858" defTabSz="912705">
                <a:spcBef>
                  <a:spcPts val="400"/>
                </a:spcBef>
                <a:buFont typeface="Arial" panose="020B0604020202020204" pitchFamily="34" charset="0"/>
                <a:buChar char="•"/>
              </a:pPr>
              <a:r>
                <a:rPr lang="en-US" dirty="0" smtClean="0">
                  <a:solidFill>
                    <a:srgbClr val="E7E6E6"/>
                  </a:solidFill>
                  <a:ea typeface="ＭＳ Ｐゴシック" charset="0"/>
                </a:rPr>
                <a:t>Service level agreement</a:t>
              </a:r>
            </a:p>
            <a:p>
              <a:pPr marL="342858" indent="-342858" defTabSz="912705">
                <a:spcBef>
                  <a:spcPts val="400"/>
                </a:spcBef>
                <a:buFont typeface="Arial" panose="020B0604020202020204" pitchFamily="34" charset="0"/>
                <a:buChar char="•"/>
              </a:pPr>
              <a:r>
                <a:rPr lang="en-US" dirty="0" smtClean="0">
                  <a:solidFill>
                    <a:srgbClr val="E7E6E6"/>
                  </a:solidFill>
                  <a:ea typeface="ＭＳ Ｐゴシック" charset="0"/>
                </a:rPr>
                <a:t>Application performance</a:t>
              </a:r>
            </a:p>
            <a:p>
              <a:pPr marL="342858" indent="-342858" defTabSz="912705">
                <a:spcBef>
                  <a:spcPts val="400"/>
                </a:spcBef>
                <a:buFont typeface="Arial" panose="020B0604020202020204" pitchFamily="34" charset="0"/>
                <a:buChar char="•"/>
              </a:pPr>
              <a:r>
                <a:rPr lang="en-US" dirty="0">
                  <a:solidFill>
                    <a:srgbClr val="E7E6E6"/>
                  </a:solidFill>
                  <a:ea typeface="ＭＳ Ｐゴシック" charset="0"/>
                </a:rPr>
                <a:t>Compliance</a:t>
              </a:r>
            </a:p>
            <a:p>
              <a:pPr marL="342858" indent="-342858" defTabSz="912705">
                <a:spcBef>
                  <a:spcPts val="400"/>
                </a:spcBef>
                <a:buFont typeface="Arial" panose="020B0604020202020204" pitchFamily="34" charset="0"/>
                <a:buChar char="•"/>
              </a:pPr>
              <a:r>
                <a:rPr lang="en-US" dirty="0" smtClean="0">
                  <a:solidFill>
                    <a:srgbClr val="E7E6E6"/>
                  </a:solidFill>
                  <a:ea typeface="ＭＳ Ｐゴシック" charset="0"/>
                </a:rPr>
                <a:t>Geo dependencies</a:t>
              </a:r>
            </a:p>
            <a:p>
              <a:pPr marL="342858" indent="-342858" defTabSz="912705">
                <a:spcBef>
                  <a:spcPts val="400"/>
                </a:spcBef>
                <a:buFont typeface="Arial" panose="020B0604020202020204" pitchFamily="34" charset="0"/>
                <a:buChar char="•"/>
              </a:pPr>
              <a:r>
                <a:rPr lang="en-US" dirty="0" smtClean="0">
                  <a:solidFill>
                    <a:srgbClr val="E7E6E6"/>
                  </a:solidFill>
                  <a:ea typeface="ＭＳ Ｐゴシック" charset="0"/>
                </a:rPr>
                <a:t>Etc.</a:t>
              </a:r>
            </a:p>
            <a:p>
              <a:pPr defTabSz="912705">
                <a:spcBef>
                  <a:spcPts val="400"/>
                </a:spcBef>
              </a:pPr>
              <a:endParaRPr lang="en-US" sz="2000" dirty="0">
                <a:solidFill>
                  <a:srgbClr val="E7E6E6"/>
                </a:solidFill>
                <a:ea typeface="ＭＳ Ｐゴシック" charset="0"/>
              </a:endParaRPr>
            </a:p>
          </p:txBody>
        </p:sp>
      </p:grpSp>
      <p:grpSp>
        <p:nvGrpSpPr>
          <p:cNvPr id="5" name="Group 4"/>
          <p:cNvGrpSpPr/>
          <p:nvPr/>
        </p:nvGrpSpPr>
        <p:grpSpPr>
          <a:xfrm>
            <a:off x="6892639" y="1304643"/>
            <a:ext cx="4552136" cy="4468091"/>
            <a:chOff x="6630081" y="977945"/>
            <a:chExt cx="5357327" cy="4996969"/>
          </a:xfrm>
        </p:grpSpPr>
        <p:sp>
          <p:nvSpPr>
            <p:cNvPr id="37" name="Rectangle 36"/>
            <p:cNvSpPr/>
            <p:nvPr/>
          </p:nvSpPr>
          <p:spPr>
            <a:xfrm>
              <a:off x="6717766" y="977945"/>
              <a:ext cx="5232064" cy="1402000"/>
            </a:xfrm>
            <a:prstGeom prst="rect">
              <a:avLst/>
            </a:prstGeom>
            <a:solidFill>
              <a:srgbClr val="3C86EC"/>
            </a:solidFill>
            <a:ln w="25400" cap="flat" cmpd="sng" algn="ctr">
              <a:noFill/>
              <a:prstDash val="solid"/>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defTabSz="913984">
                <a:lnSpc>
                  <a:spcPct val="90000"/>
                </a:lnSpc>
              </a:pPr>
              <a:endParaRPr lang="en-US" sz="1500" dirty="0">
                <a:solidFill>
                  <a:prstClr val="white"/>
                </a:solidFill>
              </a:endParaRPr>
            </a:p>
          </p:txBody>
        </p:sp>
        <p:sp>
          <p:nvSpPr>
            <p:cNvPr id="38" name="Rectangle 37"/>
            <p:cNvSpPr/>
            <p:nvPr/>
          </p:nvSpPr>
          <p:spPr>
            <a:xfrm>
              <a:off x="6630081" y="1319055"/>
              <a:ext cx="5357327" cy="3616200"/>
            </a:xfrm>
            <a:prstGeom prst="rect">
              <a:avLst/>
            </a:prstGeom>
            <a:blipFill dpi="0" rotWithShape="1">
              <a:blip r:embed="rId2">
                <a:alphaModFix amt="23000"/>
              </a:blip>
              <a:srcRect/>
              <a:tile tx="0" ty="0" sx="100000" sy="100000" flip="none" algn="ctr"/>
            </a:blipFill>
            <a:ln w="25400" cap="flat" cmpd="sng" algn="ctr">
              <a:noFill/>
              <a:prstDash val="solid"/>
            </a:ln>
            <a:effectLst/>
          </p:spPr>
          <p:txBody>
            <a:bodyPr spcFirstLastPara="0" vert="horz" wrap="none" lIns="132435" tIns="94358" rIns="132435" bIns="94358" numCol="1" spcCol="1271"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88300">
                <a:lnSpc>
                  <a:spcPct val="90000"/>
                </a:lnSpc>
                <a:spcBef>
                  <a:spcPct val="0"/>
                </a:spcBef>
                <a:spcAft>
                  <a:spcPct val="35000"/>
                </a:spcAft>
              </a:pPr>
              <a:endParaRPr lang="en-US" dirty="0">
                <a:solidFill>
                  <a:srgbClr val="2C2C2C"/>
                </a:solidFill>
              </a:endParaRPr>
            </a:p>
          </p:txBody>
        </p:sp>
        <p:sp>
          <p:nvSpPr>
            <p:cNvPr id="39" name="Rectangle 38"/>
            <p:cNvSpPr/>
            <p:nvPr/>
          </p:nvSpPr>
          <p:spPr>
            <a:xfrm rot="10800000">
              <a:off x="6715057" y="1526598"/>
              <a:ext cx="5240732" cy="4448316"/>
            </a:xfrm>
            <a:prstGeom prst="rect">
              <a:avLst/>
            </a:prstGeom>
            <a:gradFill flip="none" rotWithShape="1">
              <a:gsLst>
                <a:gs pos="41700">
                  <a:srgbClr val="2161E0"/>
                </a:gs>
                <a:gs pos="100000">
                  <a:schemeClr val="accent2">
                    <a:alpha val="90000"/>
                  </a:schemeClr>
                </a:gs>
                <a:gs pos="0">
                  <a:schemeClr val="accent1">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241"/>
              <a:endParaRPr lang="en-US" sz="1900" dirty="0">
                <a:solidFill>
                  <a:srgbClr val="E7E6E6"/>
                </a:solidFill>
              </a:endParaRPr>
            </a:p>
          </p:txBody>
        </p:sp>
        <p:sp>
          <p:nvSpPr>
            <p:cNvPr id="9" name="Rectangle 8"/>
            <p:cNvSpPr/>
            <p:nvPr/>
          </p:nvSpPr>
          <p:spPr>
            <a:xfrm>
              <a:off x="7291420" y="1037178"/>
              <a:ext cx="4088003" cy="516307"/>
            </a:xfrm>
            <a:prstGeom prst="rect">
              <a:avLst/>
            </a:prstGeom>
          </p:spPr>
          <p:txBody>
            <a:bodyPr wrap="square" lIns="91354" tIns="45718" rIns="91354" bIns="45718">
              <a:spAutoFit/>
            </a:bodyPr>
            <a:lstStyle/>
            <a:p>
              <a:pPr algn="ctr" defTabSz="914241"/>
              <a:r>
                <a:rPr lang="en-US" sz="2400" dirty="0">
                  <a:solidFill>
                    <a:prstClr val="white"/>
                  </a:solidFill>
                  <a:cs typeface="AngsanaUPC" panose="02020603050405020304" pitchFamily="18" charset="-34"/>
                </a:rPr>
                <a:t>Network Language</a:t>
              </a:r>
            </a:p>
          </p:txBody>
        </p:sp>
        <p:sp>
          <p:nvSpPr>
            <p:cNvPr id="12" name="TextBox 69"/>
            <p:cNvSpPr txBox="1"/>
            <p:nvPr/>
          </p:nvSpPr>
          <p:spPr>
            <a:xfrm>
              <a:off x="7942780" y="2840854"/>
              <a:ext cx="3138551" cy="28683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858" indent="-342858" defTabSz="912705">
                <a:spcBef>
                  <a:spcPts val="200"/>
                </a:spcBef>
                <a:buFont typeface="Arial" panose="020B0604020202020204" pitchFamily="34" charset="0"/>
                <a:buChar char="•"/>
              </a:pPr>
              <a:r>
                <a:rPr lang="en-US" dirty="0" smtClean="0">
                  <a:solidFill>
                    <a:srgbClr val="FFFFFF"/>
                  </a:solidFill>
                  <a:ea typeface="ＭＳ Ｐゴシック" charset="0"/>
                </a:rPr>
                <a:t>VLAN</a:t>
              </a:r>
            </a:p>
            <a:p>
              <a:pPr marL="342858" indent="-342858" defTabSz="912705">
                <a:spcBef>
                  <a:spcPts val="200"/>
                </a:spcBef>
                <a:buFont typeface="Arial" panose="020B0604020202020204" pitchFamily="34" charset="0"/>
                <a:buChar char="•"/>
              </a:pPr>
              <a:r>
                <a:rPr lang="en-US" dirty="0" smtClean="0">
                  <a:solidFill>
                    <a:srgbClr val="FFFFFF"/>
                  </a:solidFill>
                  <a:ea typeface="ＭＳ Ｐゴシック" charset="0"/>
                </a:rPr>
                <a:t>IP address</a:t>
              </a:r>
            </a:p>
            <a:p>
              <a:pPr marL="342858" indent="-342858" defTabSz="912705">
                <a:spcBef>
                  <a:spcPts val="200"/>
                </a:spcBef>
                <a:buFont typeface="Arial" panose="020B0604020202020204" pitchFamily="34" charset="0"/>
                <a:buChar char="•"/>
              </a:pPr>
              <a:r>
                <a:rPr lang="en-US" dirty="0" smtClean="0">
                  <a:solidFill>
                    <a:srgbClr val="FFFFFF"/>
                  </a:solidFill>
                  <a:ea typeface="ＭＳ Ｐゴシック" charset="0"/>
                </a:rPr>
                <a:t>Subnets</a:t>
              </a:r>
            </a:p>
            <a:p>
              <a:pPr marL="342858" indent="-342858" defTabSz="912705">
                <a:spcBef>
                  <a:spcPts val="200"/>
                </a:spcBef>
                <a:buFont typeface="Arial" panose="020B0604020202020204" pitchFamily="34" charset="0"/>
                <a:buChar char="•"/>
              </a:pPr>
              <a:r>
                <a:rPr lang="en-US" dirty="0" smtClean="0">
                  <a:solidFill>
                    <a:srgbClr val="FFFFFF"/>
                  </a:solidFill>
                  <a:ea typeface="ＭＳ Ｐゴシック" charset="0"/>
                </a:rPr>
                <a:t>Firewalls </a:t>
              </a:r>
            </a:p>
            <a:p>
              <a:pPr marL="342858" indent="-342858" defTabSz="912705">
                <a:spcBef>
                  <a:spcPts val="200"/>
                </a:spcBef>
                <a:buFont typeface="Arial" panose="020B0604020202020204" pitchFamily="34" charset="0"/>
                <a:buChar char="•"/>
              </a:pPr>
              <a:r>
                <a:rPr lang="en-US" dirty="0" smtClean="0">
                  <a:solidFill>
                    <a:srgbClr val="FFFFFF"/>
                  </a:solidFill>
                  <a:ea typeface="ＭＳ Ｐゴシック" charset="0"/>
                </a:rPr>
                <a:t>Quality of service </a:t>
              </a:r>
            </a:p>
            <a:p>
              <a:pPr marL="342858" indent="-342858" defTabSz="912705">
                <a:spcBef>
                  <a:spcPts val="200"/>
                </a:spcBef>
                <a:buFont typeface="Arial" panose="020B0604020202020204" pitchFamily="34" charset="0"/>
                <a:buChar char="•"/>
              </a:pPr>
              <a:r>
                <a:rPr lang="en-US" dirty="0" smtClean="0">
                  <a:solidFill>
                    <a:srgbClr val="FFFFFF"/>
                  </a:solidFill>
                  <a:ea typeface="ＭＳ Ｐゴシック" charset="0"/>
                </a:rPr>
                <a:t>Load balancer</a:t>
              </a:r>
            </a:p>
            <a:p>
              <a:pPr marL="342858" indent="-342858" defTabSz="912705">
                <a:spcBef>
                  <a:spcPts val="200"/>
                </a:spcBef>
                <a:buFont typeface="Arial" panose="020B0604020202020204" pitchFamily="34" charset="0"/>
                <a:buChar char="•"/>
              </a:pPr>
              <a:r>
                <a:rPr lang="en-US" dirty="0" smtClean="0">
                  <a:solidFill>
                    <a:srgbClr val="FFFFFF"/>
                  </a:solidFill>
                  <a:ea typeface="ＭＳ Ｐゴシック" charset="0"/>
                </a:rPr>
                <a:t>Access lists</a:t>
              </a:r>
            </a:p>
            <a:p>
              <a:pPr marL="342858" indent="-342858" defTabSz="912705">
                <a:spcBef>
                  <a:spcPts val="200"/>
                </a:spcBef>
                <a:buFont typeface="Arial" panose="020B0604020202020204" pitchFamily="34" charset="0"/>
                <a:buChar char="•"/>
              </a:pPr>
              <a:endParaRPr lang="en-US" sz="2300" dirty="0">
                <a:solidFill>
                  <a:srgbClr val="FFFFFF"/>
                </a:solidFill>
                <a:ea typeface="ＭＳ Ｐゴシック" charset="0"/>
              </a:endParaRPr>
            </a:p>
          </p:txBody>
        </p:sp>
      </p:grpSp>
      <p:sp>
        <p:nvSpPr>
          <p:cNvPr id="33" name="Right Arrow 32"/>
          <p:cNvSpPr/>
          <p:nvPr/>
        </p:nvSpPr>
        <p:spPr>
          <a:xfrm>
            <a:off x="5745207" y="3826621"/>
            <a:ext cx="944356" cy="460383"/>
          </a:xfrm>
          <a:prstGeom prst="rightArrow">
            <a:avLst>
              <a:gd name="adj1" fmla="val 50000"/>
              <a:gd name="adj2" fmla="val 59951"/>
            </a:avLst>
          </a:prstGeom>
          <a:solidFill>
            <a:srgbClr val="130F6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241"/>
            <a:endParaRPr lang="en-US" sz="1900">
              <a:solidFill>
                <a:srgbClr val="E7E6E6"/>
              </a:solidFill>
            </a:endParaRPr>
          </a:p>
        </p:txBody>
      </p:sp>
      <p:grpSp>
        <p:nvGrpSpPr>
          <p:cNvPr id="40" name="Group 39"/>
          <p:cNvGrpSpPr/>
          <p:nvPr/>
        </p:nvGrpSpPr>
        <p:grpSpPr>
          <a:xfrm>
            <a:off x="0" y="5943600"/>
            <a:ext cx="12192000" cy="914400"/>
            <a:chOff x="6300806" y="1681968"/>
            <a:chExt cx="5169334" cy="831331"/>
          </a:xfrm>
        </p:grpSpPr>
        <p:sp>
          <p:nvSpPr>
            <p:cNvPr id="43" name="Rectangle 42"/>
            <p:cNvSpPr/>
            <p:nvPr/>
          </p:nvSpPr>
          <p:spPr>
            <a:xfrm>
              <a:off x="6310294" y="1681968"/>
              <a:ext cx="5159845" cy="831331"/>
            </a:xfrm>
            <a:prstGeom prst="rect">
              <a:avLst/>
            </a:prstGeom>
            <a:blipFill dpi="0" rotWithShape="1">
              <a:blip r:embed="rId3" cstate="email">
                <a:extLst>
                  <a:ext uri="{28A0092B-C50C-407E-A947-70E740481C1C}">
                    <a14:useLocalDpi xmlns:a14="http://schemas.microsoft.com/office/drawing/2010/main"/>
                  </a:ext>
                </a:extLst>
              </a:blip>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4" name="Rectangle 43"/>
            <p:cNvSpPr/>
            <p:nvPr/>
          </p:nvSpPr>
          <p:spPr>
            <a:xfrm>
              <a:off x="6300806" y="1681968"/>
              <a:ext cx="5169334" cy="831331"/>
            </a:xfrm>
            <a:prstGeom prst="rect">
              <a:avLst/>
            </a:prstGeom>
            <a:gradFill>
              <a:gsLst>
                <a:gs pos="100000">
                  <a:srgbClr val="3C86EC">
                    <a:lumMod val="76000"/>
                  </a:srgbClr>
                </a:gs>
                <a:gs pos="0">
                  <a:srgbClr val="3C86EC">
                    <a:alpha val="71000"/>
                  </a:srgbClr>
                </a:gs>
              </a:gsLst>
              <a:lin ang="5400000" scaled="0"/>
            </a:gradFill>
            <a:ln w="9525" cap="flat" cmpd="sng" algn="ctr">
              <a:noFill/>
              <a:prstDash val="solid"/>
            </a:ln>
            <a:effectLst/>
          </p:spPr>
          <p:txBody>
            <a:bodyPr lIns="68586" tIns="34294" rIns="68586" bIns="34294" rtlCol="0" anchor="ctr"/>
            <a:lstStyle/>
            <a:p>
              <a:pPr algn="ctr" defTabSz="685606">
                <a:lnSpc>
                  <a:spcPct val="90000"/>
                </a:lnSpc>
              </a:pPr>
              <a:endParaRPr lang="en-US" sz="1500" kern="0" dirty="0">
                <a:solidFill>
                  <a:prstClr val="white"/>
                </a:solidFill>
                <a:latin typeface="Arial" panose="020B0604020202020204" pitchFamily="34" charset="0"/>
                <a:ea typeface="Apple LiGothic Medium"/>
                <a:cs typeface="Apple LiGothic Medium"/>
              </a:endParaRPr>
            </a:p>
          </p:txBody>
        </p:sp>
      </p:grpSp>
      <p:sp>
        <p:nvSpPr>
          <p:cNvPr id="45" name="TextBox 44"/>
          <p:cNvSpPr txBox="1"/>
          <p:nvPr/>
        </p:nvSpPr>
        <p:spPr>
          <a:xfrm>
            <a:off x="1069824" y="6169982"/>
            <a:ext cx="10052352" cy="461665"/>
          </a:xfrm>
          <a:prstGeom prst="rect">
            <a:avLst/>
          </a:prstGeom>
          <a:noFill/>
        </p:spPr>
        <p:txBody>
          <a:bodyPr wrap="square" lIns="91416" tIns="45710" rIns="91416" bIns="45710" rtlCol="0">
            <a:spAutoFit/>
          </a:bodyPr>
          <a:lstStyle/>
          <a:p>
            <a:pPr marL="0" lvl="2" algn="ctr" defTabSz="1218226">
              <a:spcBef>
                <a:spcPts val="392"/>
              </a:spcBef>
              <a:spcAft>
                <a:spcPts val="392"/>
              </a:spcAft>
            </a:pPr>
            <a:r>
              <a:rPr lang="en-US" sz="2400" b="1" dirty="0">
                <a:solidFill>
                  <a:prstClr val="white"/>
                </a:solidFill>
                <a:latin typeface="CiscoSansTT Light" panose="020B0503020201020303" pitchFamily="34" charset="0"/>
                <a:ea typeface="Apple LiGothic Medium"/>
                <a:cs typeface="Apple LiGothic Medium"/>
              </a:rPr>
              <a:t>Requires an Application Centric Infrastructure</a:t>
            </a:r>
          </a:p>
        </p:txBody>
      </p:sp>
      <p:sp>
        <p:nvSpPr>
          <p:cNvPr id="35" name="Rectangle 34"/>
          <p:cNvSpPr/>
          <p:nvPr/>
        </p:nvSpPr>
        <p:spPr>
          <a:xfrm>
            <a:off x="773547" y="1616364"/>
            <a:ext cx="4641273" cy="196272"/>
          </a:xfrm>
          <a:prstGeom prst="rect">
            <a:avLst/>
          </a:prstGeom>
          <a:blipFill dpi="0" rotWithShape="1">
            <a:blip r:embed="rId2">
              <a:alphaModFix amt="23000"/>
            </a:blip>
            <a:srcRect/>
            <a:tile tx="0" ty="0" sx="100000" sy="100000" flip="none" algn="ctr"/>
          </a:blipFill>
          <a:ln w="25400" cap="flat" cmpd="sng" algn="ctr">
            <a:noFill/>
            <a:prstDash val="solid"/>
          </a:ln>
          <a:effectLst/>
        </p:spPr>
        <p:txBody>
          <a:bodyPr spcFirstLastPara="0" vert="horz" wrap="none" lIns="132415" tIns="94348" rIns="132415" bIns="94348" numCol="1" spcCol="1271"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88300">
              <a:lnSpc>
                <a:spcPct val="90000"/>
              </a:lnSpc>
              <a:spcBef>
                <a:spcPct val="0"/>
              </a:spcBef>
              <a:spcAft>
                <a:spcPct val="35000"/>
              </a:spcAft>
            </a:pPr>
            <a:endParaRPr lang="en-US" dirty="0">
              <a:solidFill>
                <a:srgbClr val="2C2C2C"/>
              </a:solidFill>
            </a:endParaRPr>
          </a:p>
        </p:txBody>
      </p:sp>
      <p:pic>
        <p:nvPicPr>
          <p:cNvPr id="46" name="Picture 2" descr="C:\Users\rmuta\Desktop\hadoop.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133971" y="2223407"/>
            <a:ext cx="989360" cy="27737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7"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374070" y="2201858"/>
            <a:ext cx="584100" cy="32047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47"/>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072926" y="2181693"/>
            <a:ext cx="1244383" cy="395444"/>
          </a:xfrm>
          <a:prstGeom prst="rect">
            <a:avLst/>
          </a:prstGeom>
        </p:spPr>
      </p:pic>
      <p:pic>
        <p:nvPicPr>
          <p:cNvPr id="49" name="Picture 48"/>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58892" y="2147048"/>
            <a:ext cx="1255752" cy="430088"/>
          </a:xfrm>
          <a:prstGeom prst="rect">
            <a:avLst/>
          </a:prstGeom>
        </p:spPr>
      </p:pic>
      <p:pic>
        <p:nvPicPr>
          <p:cNvPr id="50" name="Picture 2" descr="C:\Users\anlouis\AppData\Local\Temp\Temp1_30067_Device_router.zip\30067_Device_router_unreachable_256.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69391" y="1881821"/>
            <a:ext cx="1254795" cy="125479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 descr="C:\Users\anlouis\AppData\Local\Temp\Temp1_30080_Device_switch.zip\30080_Device_switch_unreachable_256.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06491" y="1943678"/>
            <a:ext cx="1242111" cy="124211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 descr="C:\Users\anlouis\AppData\Local\Temp\Temp1_30029_Device_firewall.zip\30029_Device_firewall_unreachable_256.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40955" y="2068210"/>
            <a:ext cx="923343" cy="923343"/>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p:cNvSpPr/>
          <p:nvPr/>
        </p:nvSpPr>
        <p:spPr>
          <a:xfrm>
            <a:off x="10316939" y="2212801"/>
            <a:ext cx="1042099" cy="612935"/>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a:ln>
            <a:noFill/>
          </a:ln>
          <a:effectLst>
            <a:outerShdw blurRad="57785" dist="33020" dir="318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cxnSp>
        <p:nvCxnSpPr>
          <p:cNvPr id="59" name="Straight Arrow Connector 58"/>
          <p:cNvCxnSpPr/>
          <p:nvPr/>
        </p:nvCxnSpPr>
        <p:spPr>
          <a:xfrm>
            <a:off x="10407707" y="2520848"/>
            <a:ext cx="357599" cy="2803"/>
          </a:xfrm>
          <a:prstGeom prst="straightConnector1">
            <a:avLst/>
          </a:prstGeom>
          <a:ln w="28575">
            <a:solidFill>
              <a:schemeClr val="tx1"/>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10827106" y="2277096"/>
            <a:ext cx="357599" cy="154656"/>
          </a:xfrm>
          <a:prstGeom prst="straightConnector1">
            <a:avLst/>
          </a:prstGeom>
          <a:ln w="28575">
            <a:solidFill>
              <a:schemeClr val="tx1"/>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10858420" y="2616841"/>
            <a:ext cx="335429" cy="128792"/>
          </a:xfrm>
          <a:prstGeom prst="straightConnector1">
            <a:avLst/>
          </a:prstGeom>
          <a:ln w="28575">
            <a:solidFill>
              <a:schemeClr val="tx1"/>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10838114" y="2520848"/>
            <a:ext cx="357599" cy="2803"/>
          </a:xfrm>
          <a:prstGeom prst="straightConnector1">
            <a:avLst/>
          </a:prstGeom>
          <a:ln w="28575">
            <a:solidFill>
              <a:schemeClr val="tx1"/>
            </a:solidFill>
            <a:tailEnd type="arrow"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351755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rent.DUARTE\Desktop\Checklist, Templates, Guides, etc\Images\A20423x03C.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520" b="42983"/>
          <a:stretch/>
        </p:blipFill>
        <p:spPr bwMode="auto">
          <a:xfrm>
            <a:off x="6435725" y="4431401"/>
            <a:ext cx="5363051" cy="1349935"/>
          </a:xfrm>
          <a:prstGeom prst="roundRect">
            <a:avLst>
              <a:gd name="adj" fmla="val 8500"/>
            </a:avLst>
          </a:prstGeom>
          <a:ln w="31750">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229" name="Oval 228"/>
          <p:cNvSpPr/>
          <p:nvPr/>
        </p:nvSpPr>
        <p:spPr>
          <a:xfrm>
            <a:off x="2364420" y="533406"/>
            <a:ext cx="7463175" cy="3998999"/>
          </a:xfrm>
          <a:prstGeom prst="ellipse">
            <a:avLst/>
          </a:prstGeom>
          <a:gradFill flip="none" rotWithShape="1">
            <a:gsLst>
              <a:gs pos="100000">
                <a:srgbClr val="3C86EC">
                  <a:alpha val="0"/>
                </a:srgbClr>
              </a:gs>
              <a:gs pos="0">
                <a:srgbClr val="3C86EC"/>
              </a:gs>
            </a:gsLst>
            <a:path path="shape">
              <a:fillToRect l="50000" t="50000" r="50000" b="50000"/>
            </a:path>
            <a:tileRect/>
          </a:gradFill>
          <a:ln w="25400"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lIns="91416" tIns="45710" rIns="91416" bIns="45710" rtlCol="0" anchor="ctr"/>
          <a:lstStyle/>
          <a:p>
            <a:pPr algn="ctr"/>
            <a:endParaRPr lang="en-US" dirty="0">
              <a:solidFill>
                <a:prstClr val="white"/>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6462" y="913377"/>
            <a:ext cx="5316345" cy="2971755"/>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25175" b="37067"/>
          <a:stretch/>
        </p:blipFill>
        <p:spPr>
          <a:xfrm>
            <a:off x="406400" y="4437648"/>
            <a:ext cx="5363051" cy="1349933"/>
          </a:xfrm>
          <a:prstGeom prst="roundRect">
            <a:avLst>
              <a:gd name="adj" fmla="val 8500"/>
            </a:avLst>
          </a:prstGeom>
          <a:ln w="31750">
            <a:solidFill>
              <a:schemeClr val="bg1">
                <a:lumMod val="75000"/>
              </a:schemeClr>
            </a:solidFill>
          </a:ln>
        </p:spPr>
      </p:pic>
      <p:sp>
        <p:nvSpPr>
          <p:cNvPr id="217" name="Title 216"/>
          <p:cNvSpPr>
            <a:spLocks noGrp="1"/>
          </p:cNvSpPr>
          <p:nvPr>
            <p:ph type="title"/>
          </p:nvPr>
        </p:nvSpPr>
        <p:spPr>
          <a:xfrm>
            <a:off x="533403" y="139709"/>
            <a:ext cx="9883140" cy="952499"/>
          </a:xfrm>
        </p:spPr>
        <p:txBody>
          <a:bodyPr>
            <a:noAutofit/>
          </a:bodyPr>
          <a:lstStyle/>
          <a:p>
            <a:pPr algn="ctr"/>
            <a:r>
              <a:rPr lang="en-US" dirty="0"/>
              <a:t>ACI Vision</a:t>
            </a:r>
            <a:r>
              <a:rPr lang="en-US" sz="2400" dirty="0"/>
              <a:t/>
            </a:r>
            <a:br>
              <a:rPr lang="en-US" sz="2400" dirty="0"/>
            </a:br>
            <a:r>
              <a:rPr lang="en-US" sz="2400" i="1" dirty="0"/>
              <a:t>Rapid deployment of applications onto DC and Cloud deployments</a:t>
            </a:r>
            <a:br>
              <a:rPr lang="en-US" sz="2400" i="1" dirty="0"/>
            </a:br>
            <a:r>
              <a:rPr lang="en-US" sz="2400" i="1" dirty="0"/>
              <a:t>with scale, security and full visibility</a:t>
            </a:r>
          </a:p>
        </p:txBody>
      </p:sp>
      <p:grpSp>
        <p:nvGrpSpPr>
          <p:cNvPr id="3" name="Group 2"/>
          <p:cNvGrpSpPr/>
          <p:nvPr/>
        </p:nvGrpSpPr>
        <p:grpSpPr>
          <a:xfrm>
            <a:off x="858441" y="3799694"/>
            <a:ext cx="10504035" cy="2049289"/>
            <a:chOff x="858438" y="3799680"/>
            <a:chExt cx="10504035" cy="2049289"/>
          </a:xfrm>
        </p:grpSpPr>
        <p:grpSp>
          <p:nvGrpSpPr>
            <p:cNvPr id="444" name="Group 443" descr="Custom:  Group 598"/>
            <p:cNvGrpSpPr/>
            <p:nvPr/>
          </p:nvGrpSpPr>
          <p:grpSpPr>
            <a:xfrm>
              <a:off x="858438" y="3799680"/>
              <a:ext cx="1534886" cy="2049289"/>
              <a:chOff x="667351" y="3078156"/>
              <a:chExt cx="1534886" cy="2049289"/>
            </a:xfrm>
          </p:grpSpPr>
          <p:grpSp>
            <p:nvGrpSpPr>
              <p:cNvPr id="445" name="Group 444"/>
              <p:cNvGrpSpPr/>
              <p:nvPr/>
            </p:nvGrpSpPr>
            <p:grpSpPr>
              <a:xfrm>
                <a:off x="667351" y="3078156"/>
                <a:ext cx="1534886" cy="2049289"/>
                <a:chOff x="647700" y="2801689"/>
                <a:chExt cx="1534886" cy="2049289"/>
              </a:xfrm>
            </p:grpSpPr>
            <p:sp>
              <p:nvSpPr>
                <p:cNvPr id="454" name="Rounded Rectangle 453"/>
                <p:cNvSpPr/>
                <p:nvPr/>
              </p:nvSpPr>
              <p:spPr>
                <a:xfrm>
                  <a:off x="647700" y="2801689"/>
                  <a:ext cx="1534886" cy="2049289"/>
                </a:xfrm>
                <a:prstGeom prst="roundRect">
                  <a:avLst>
                    <a:gd name="adj" fmla="val 2539"/>
                  </a:avLst>
                </a:prstGeom>
                <a:solidFill>
                  <a:schemeClr val="bg1">
                    <a:alpha val="32000"/>
                  </a:schemeClr>
                </a:solidFill>
                <a:ln w="25400" cap="flat" cmpd="sng" algn="ctr">
                  <a:noFill/>
                  <a:prstDash val="solid"/>
                </a:ln>
                <a:effectLst/>
              </p:spPr>
              <p:txBody>
                <a:bodyPr rtlCol="0" anchor="ctr"/>
                <a:lstStyle/>
                <a:p>
                  <a:pPr algn="ctr" defTabSz="913825" fontAlgn="base">
                    <a:spcBef>
                      <a:spcPct val="0"/>
                    </a:spcBef>
                    <a:spcAft>
                      <a:spcPct val="0"/>
                    </a:spcAft>
                  </a:pPr>
                  <a:endParaRPr lang="en-US" kern="0">
                    <a:solidFill>
                      <a:prstClr val="white"/>
                    </a:solidFill>
                    <a:latin typeface="Arial"/>
                  </a:endParaRPr>
                </a:p>
              </p:txBody>
            </p:sp>
            <p:sp>
              <p:nvSpPr>
                <p:cNvPr id="455" name="Freeform 63"/>
                <p:cNvSpPr>
                  <a:spLocks noEditPoints="1"/>
                </p:cNvSpPr>
                <p:nvPr/>
              </p:nvSpPr>
              <p:spPr bwMode="auto">
                <a:xfrm rot="16200000">
                  <a:off x="1874317" y="2901983"/>
                  <a:ext cx="210412" cy="208756"/>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chemeClr val="bg1">
                    <a:lumMod val="50000"/>
                  </a:scheme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082"/>
                  <a:endParaRPr lang="en-US">
                    <a:solidFill>
                      <a:srgbClr val="FFFFFF"/>
                    </a:solidFill>
                  </a:endParaRPr>
                </a:p>
              </p:txBody>
            </p:sp>
          </p:grpSp>
          <p:grpSp>
            <p:nvGrpSpPr>
              <p:cNvPr id="446" name="Group 445"/>
              <p:cNvGrpSpPr/>
              <p:nvPr/>
            </p:nvGrpSpPr>
            <p:grpSpPr>
              <a:xfrm>
                <a:off x="746391" y="3145756"/>
                <a:ext cx="1376818" cy="1901662"/>
                <a:chOff x="726734" y="2869294"/>
                <a:chExt cx="1376818" cy="1901662"/>
              </a:xfrm>
            </p:grpSpPr>
            <p:sp>
              <p:nvSpPr>
                <p:cNvPr id="447" name="Rounded Rectangle 446"/>
                <p:cNvSpPr/>
                <p:nvPr/>
              </p:nvSpPr>
              <p:spPr>
                <a:xfrm>
                  <a:off x="746385" y="3433440"/>
                  <a:ext cx="1337516" cy="1337516"/>
                </a:xfrm>
                <a:prstGeom prst="roundRect">
                  <a:avLst>
                    <a:gd name="adj" fmla="val 2539"/>
                  </a:avLst>
                </a:prstGeom>
                <a:gradFill flip="none" rotWithShape="1">
                  <a:gsLst>
                    <a:gs pos="833">
                      <a:srgbClr val="3C86EC">
                        <a:lumMod val="46000"/>
                      </a:srgbClr>
                    </a:gs>
                    <a:gs pos="100000">
                      <a:srgbClr val="3C86EC"/>
                    </a:gs>
                    <a:gs pos="47000">
                      <a:srgbClr val="3C86EC">
                        <a:lumMod val="81000"/>
                      </a:srgbClr>
                    </a:gs>
                  </a:gsLst>
                  <a:lin ang="16200000" scaled="1"/>
                  <a:tileRect/>
                </a:gradFill>
                <a:ln w="25400" cap="flat" cmpd="sng" algn="ctr">
                  <a:noFill/>
                  <a:prstDash val="solid"/>
                </a:ln>
                <a:effectLst>
                  <a:outerShdw blurRad="635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32492" tIns="94392" rIns="132492" bIns="94392" numCol="1" spcCol="1270" anchor="ctr" anchorCtr="0">
                  <a:noAutofit/>
                </a:bodyPr>
                <a:lstStyle/>
                <a:p>
                  <a:pPr algn="ctr" defTabSz="888476">
                    <a:spcBef>
                      <a:spcPct val="0"/>
                    </a:spcBef>
                    <a:spcAft>
                      <a:spcPct val="35000"/>
                    </a:spcAft>
                  </a:pPr>
                  <a:endParaRPr lang="en-US" sz="2000" b="1">
                    <a:solidFill>
                      <a:srgbClr val="FFFFFF"/>
                    </a:solidFill>
                    <a:latin typeface="CiscoSansTT Light" panose="020B0503020201020303" pitchFamily="34" charset="0"/>
                    <a:cs typeface="Arial" panose="020B0604020202020204" pitchFamily="34" charset="0"/>
                  </a:endParaRPr>
                </a:p>
              </p:txBody>
            </p:sp>
            <p:sp>
              <p:nvSpPr>
                <p:cNvPr id="448" name="TextBox 447"/>
                <p:cNvSpPr txBox="1"/>
                <p:nvPr/>
              </p:nvSpPr>
              <p:spPr>
                <a:xfrm>
                  <a:off x="726734" y="2869294"/>
                  <a:ext cx="1376818" cy="410882"/>
                </a:xfrm>
                <a:prstGeom prst="rect">
                  <a:avLst/>
                </a:prstGeom>
                <a:noFill/>
              </p:spPr>
              <p:txBody>
                <a:bodyPr wrap="square" lIns="45720" rtlCol="0">
                  <a:spAutoFit/>
                </a:bodyPr>
                <a:lstStyle/>
                <a:p>
                  <a:pPr defTabSz="914082">
                    <a:lnSpc>
                      <a:spcPct val="85000"/>
                    </a:lnSpc>
                  </a:pPr>
                  <a:r>
                    <a:rPr lang="en-US" sz="1200" dirty="0">
                      <a:solidFill>
                        <a:srgbClr val="2C2C2C">
                          <a:lumMod val="75000"/>
                          <a:lumOff val="25000"/>
                        </a:srgbClr>
                      </a:solidFill>
                    </a:rPr>
                    <a:t>Physical Networking</a:t>
                  </a:r>
                </a:p>
              </p:txBody>
            </p:sp>
            <p:grpSp>
              <p:nvGrpSpPr>
                <p:cNvPr id="449" name="Group 448"/>
                <p:cNvGrpSpPr/>
                <p:nvPr/>
              </p:nvGrpSpPr>
              <p:grpSpPr>
                <a:xfrm>
                  <a:off x="939761" y="3762725"/>
                  <a:ext cx="950764" cy="792704"/>
                  <a:chOff x="1219200" y="3183401"/>
                  <a:chExt cx="855673" cy="398923"/>
                </a:xfrm>
              </p:grpSpPr>
              <p:cxnSp>
                <p:nvCxnSpPr>
                  <p:cNvPr id="450" name="Straight Arrow Connector 449"/>
                  <p:cNvCxnSpPr/>
                  <p:nvPr/>
                </p:nvCxnSpPr>
                <p:spPr>
                  <a:xfrm>
                    <a:off x="1466613" y="3183401"/>
                    <a:ext cx="608260" cy="0"/>
                  </a:xfrm>
                  <a:prstGeom prst="straightConnector1">
                    <a:avLst/>
                  </a:prstGeom>
                  <a:noFill/>
                  <a:ln w="34925" cap="rnd">
                    <a:solidFill>
                      <a:schemeClr val="bg1"/>
                    </a:solidFill>
                    <a:round/>
                    <a:headEnd/>
                    <a:tailEnd type="arrow" w="lg" len="med"/>
                  </a:ln>
                  <a:effectLst/>
                </p:spPr>
              </p:cxnSp>
              <p:cxnSp>
                <p:nvCxnSpPr>
                  <p:cNvPr id="451" name="Straight Arrow Connector 450"/>
                  <p:cNvCxnSpPr/>
                  <p:nvPr/>
                </p:nvCxnSpPr>
                <p:spPr>
                  <a:xfrm flipH="1">
                    <a:off x="1219200" y="3309274"/>
                    <a:ext cx="608260" cy="0"/>
                  </a:xfrm>
                  <a:prstGeom prst="straightConnector1">
                    <a:avLst/>
                  </a:prstGeom>
                  <a:noFill/>
                  <a:ln w="34925" cap="rnd">
                    <a:solidFill>
                      <a:schemeClr val="bg1"/>
                    </a:solidFill>
                    <a:round/>
                    <a:headEnd/>
                    <a:tailEnd type="arrow" w="lg" len="med"/>
                  </a:ln>
                  <a:effectLst/>
                </p:spPr>
              </p:cxnSp>
              <p:cxnSp>
                <p:nvCxnSpPr>
                  <p:cNvPr id="452" name="Straight Arrow Connector 451"/>
                  <p:cNvCxnSpPr/>
                  <p:nvPr/>
                </p:nvCxnSpPr>
                <p:spPr>
                  <a:xfrm>
                    <a:off x="1466613" y="3456451"/>
                    <a:ext cx="608260" cy="0"/>
                  </a:xfrm>
                  <a:prstGeom prst="straightConnector1">
                    <a:avLst/>
                  </a:prstGeom>
                  <a:noFill/>
                  <a:ln w="34925" cap="rnd">
                    <a:solidFill>
                      <a:schemeClr val="bg1"/>
                    </a:solidFill>
                    <a:round/>
                    <a:headEnd/>
                    <a:tailEnd type="arrow" w="lg" len="med"/>
                  </a:ln>
                  <a:effectLst/>
                </p:spPr>
              </p:cxnSp>
              <p:cxnSp>
                <p:nvCxnSpPr>
                  <p:cNvPr id="453" name="Straight Arrow Connector 452"/>
                  <p:cNvCxnSpPr/>
                  <p:nvPr/>
                </p:nvCxnSpPr>
                <p:spPr>
                  <a:xfrm flipH="1">
                    <a:off x="1219200" y="3582324"/>
                    <a:ext cx="608260" cy="0"/>
                  </a:xfrm>
                  <a:prstGeom prst="straightConnector1">
                    <a:avLst/>
                  </a:prstGeom>
                  <a:noFill/>
                  <a:ln w="34925" cap="rnd">
                    <a:solidFill>
                      <a:schemeClr val="bg1"/>
                    </a:solidFill>
                    <a:round/>
                    <a:headEnd/>
                    <a:tailEnd type="arrow" w="lg" len="med"/>
                  </a:ln>
                  <a:effectLst/>
                </p:spPr>
              </p:cxnSp>
            </p:grpSp>
          </p:grpSp>
        </p:grpSp>
        <p:grpSp>
          <p:nvGrpSpPr>
            <p:cNvPr id="670" name="Group 669" descr="Custom:  Group 602"/>
            <p:cNvGrpSpPr/>
            <p:nvPr/>
          </p:nvGrpSpPr>
          <p:grpSpPr>
            <a:xfrm>
              <a:off x="4446098" y="3799680"/>
              <a:ext cx="1534886" cy="2049289"/>
              <a:chOff x="4412037" y="3078156"/>
              <a:chExt cx="1534886" cy="2049289"/>
            </a:xfrm>
          </p:grpSpPr>
          <p:grpSp>
            <p:nvGrpSpPr>
              <p:cNvPr id="671" name="Group 670"/>
              <p:cNvGrpSpPr/>
              <p:nvPr/>
            </p:nvGrpSpPr>
            <p:grpSpPr>
              <a:xfrm>
                <a:off x="4412037" y="3078156"/>
                <a:ext cx="1534886" cy="2049289"/>
                <a:chOff x="4392386" y="2801689"/>
                <a:chExt cx="1534886" cy="2049289"/>
              </a:xfrm>
            </p:grpSpPr>
            <p:sp>
              <p:nvSpPr>
                <p:cNvPr id="691" name="Rounded Rectangle 690"/>
                <p:cNvSpPr/>
                <p:nvPr/>
              </p:nvSpPr>
              <p:spPr>
                <a:xfrm>
                  <a:off x="4392386" y="2801689"/>
                  <a:ext cx="1534886" cy="2049289"/>
                </a:xfrm>
                <a:prstGeom prst="roundRect">
                  <a:avLst>
                    <a:gd name="adj" fmla="val 2539"/>
                  </a:avLst>
                </a:prstGeom>
                <a:solidFill>
                  <a:schemeClr val="bg1">
                    <a:alpha val="32000"/>
                  </a:schemeClr>
                </a:solidFill>
                <a:ln w="25400" cap="flat" cmpd="sng" algn="ctr">
                  <a:noFill/>
                  <a:prstDash val="solid"/>
                </a:ln>
                <a:effectLst/>
              </p:spPr>
              <p:txBody>
                <a:bodyPr rtlCol="0" anchor="ctr"/>
                <a:lstStyle/>
                <a:p>
                  <a:pPr algn="ctr" defTabSz="913825" fontAlgn="base">
                    <a:spcBef>
                      <a:spcPct val="0"/>
                    </a:spcBef>
                    <a:spcAft>
                      <a:spcPct val="0"/>
                    </a:spcAft>
                  </a:pPr>
                  <a:endParaRPr lang="en-US" kern="0">
                    <a:solidFill>
                      <a:prstClr val="white"/>
                    </a:solidFill>
                    <a:latin typeface="Arial"/>
                  </a:endParaRPr>
                </a:p>
              </p:txBody>
            </p:sp>
            <p:sp>
              <p:nvSpPr>
                <p:cNvPr id="692" name="Freeform 63"/>
                <p:cNvSpPr>
                  <a:spLocks noEditPoints="1"/>
                </p:cNvSpPr>
                <p:nvPr/>
              </p:nvSpPr>
              <p:spPr bwMode="auto">
                <a:xfrm rot="16200000">
                  <a:off x="5638654" y="2901983"/>
                  <a:ext cx="210412" cy="208756"/>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chemeClr val="bg1">
                    <a:lumMod val="50000"/>
                  </a:scheme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082"/>
                  <a:endParaRPr lang="en-US">
                    <a:solidFill>
                      <a:srgbClr val="FFFFFF"/>
                    </a:solidFill>
                  </a:endParaRPr>
                </a:p>
              </p:txBody>
            </p:sp>
          </p:grpSp>
          <p:grpSp>
            <p:nvGrpSpPr>
              <p:cNvPr id="672" name="Group 671"/>
              <p:cNvGrpSpPr/>
              <p:nvPr/>
            </p:nvGrpSpPr>
            <p:grpSpPr>
              <a:xfrm>
                <a:off x="4491077" y="3145756"/>
                <a:ext cx="1376818" cy="1901662"/>
                <a:chOff x="4471420" y="2543507"/>
                <a:chExt cx="1376818" cy="1901662"/>
              </a:xfrm>
            </p:grpSpPr>
            <p:sp>
              <p:nvSpPr>
                <p:cNvPr id="673" name="TextBox 672"/>
                <p:cNvSpPr txBox="1"/>
                <p:nvPr/>
              </p:nvSpPr>
              <p:spPr>
                <a:xfrm>
                  <a:off x="4471420" y="2543507"/>
                  <a:ext cx="1376818" cy="253916"/>
                </a:xfrm>
                <a:prstGeom prst="rect">
                  <a:avLst/>
                </a:prstGeom>
                <a:noFill/>
              </p:spPr>
              <p:txBody>
                <a:bodyPr wrap="square" lIns="45720" rtlCol="0">
                  <a:spAutoFit/>
                </a:bodyPr>
                <a:lstStyle>
                  <a:defPPr>
                    <a:defRPr lang="en-US"/>
                  </a:defPPr>
                  <a:lvl1pPr>
                    <a:defRPr sz="1400" b="1">
                      <a:solidFill>
                        <a:schemeClr val="tx2">
                          <a:lumMod val="75000"/>
                          <a:lumOff val="25000"/>
                        </a:schemeClr>
                      </a:solidFill>
                    </a:defRPr>
                  </a:lvl1pPr>
                </a:lstStyle>
                <a:p>
                  <a:pPr defTabSz="914082">
                    <a:lnSpc>
                      <a:spcPct val="85000"/>
                    </a:lnSpc>
                  </a:pPr>
                  <a:r>
                    <a:rPr lang="en-US" sz="1200" b="0" dirty="0">
                      <a:solidFill>
                        <a:srgbClr val="2C2C2C">
                          <a:lumMod val="75000"/>
                          <a:lumOff val="25000"/>
                        </a:srgbClr>
                      </a:solidFill>
                    </a:rPr>
                    <a:t>Compute</a:t>
                  </a:r>
                </a:p>
              </p:txBody>
            </p:sp>
            <p:sp>
              <p:nvSpPr>
                <p:cNvPr id="674" name="Rounded Rectangle 673"/>
                <p:cNvSpPr/>
                <p:nvPr/>
              </p:nvSpPr>
              <p:spPr>
                <a:xfrm>
                  <a:off x="4491071" y="3107653"/>
                  <a:ext cx="1337516" cy="1337516"/>
                </a:xfrm>
                <a:prstGeom prst="roundRect">
                  <a:avLst>
                    <a:gd name="adj" fmla="val 2539"/>
                  </a:avLst>
                </a:prstGeom>
                <a:gradFill flip="none" rotWithShape="1">
                  <a:gsLst>
                    <a:gs pos="833">
                      <a:srgbClr val="3C86EC">
                        <a:lumMod val="46000"/>
                      </a:srgbClr>
                    </a:gs>
                    <a:gs pos="100000">
                      <a:srgbClr val="3C86EC"/>
                    </a:gs>
                    <a:gs pos="47000">
                      <a:srgbClr val="3C86EC">
                        <a:lumMod val="81000"/>
                      </a:srgbClr>
                    </a:gs>
                  </a:gsLst>
                  <a:lin ang="16200000" scaled="1"/>
                  <a:tileRect/>
                </a:gradFill>
                <a:ln w="25400" cap="flat" cmpd="sng" algn="ctr">
                  <a:noFill/>
                  <a:prstDash val="solid"/>
                </a:ln>
                <a:effectLst>
                  <a:outerShdw blurRad="635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32492" tIns="94392" rIns="132492" bIns="94392" numCol="1" spcCol="1270" anchor="ctr" anchorCtr="0">
                  <a:noAutofit/>
                </a:bodyPr>
                <a:lstStyle/>
                <a:p>
                  <a:pPr algn="ctr" defTabSz="888476">
                    <a:spcBef>
                      <a:spcPct val="0"/>
                    </a:spcBef>
                    <a:spcAft>
                      <a:spcPct val="35000"/>
                    </a:spcAft>
                  </a:pPr>
                  <a:endParaRPr lang="en-US" sz="2000" b="1">
                    <a:solidFill>
                      <a:srgbClr val="FFFFFF"/>
                    </a:solidFill>
                    <a:latin typeface="CiscoSansTT Light" panose="020B0503020201020303" pitchFamily="34" charset="0"/>
                    <a:cs typeface="Arial" panose="020B0604020202020204" pitchFamily="34" charset="0"/>
                  </a:endParaRPr>
                </a:p>
              </p:txBody>
            </p:sp>
            <p:grpSp>
              <p:nvGrpSpPr>
                <p:cNvPr id="675" name="Group 674"/>
                <p:cNvGrpSpPr/>
                <p:nvPr/>
              </p:nvGrpSpPr>
              <p:grpSpPr>
                <a:xfrm>
                  <a:off x="4706448" y="3320160"/>
                  <a:ext cx="909482" cy="909482"/>
                  <a:chOff x="4706448" y="3320160"/>
                  <a:chExt cx="909482" cy="909482"/>
                </a:xfrm>
              </p:grpSpPr>
              <p:sp>
                <p:nvSpPr>
                  <p:cNvPr id="676" name="Rounded Rectangle 675"/>
                  <p:cNvSpPr/>
                  <p:nvPr/>
                </p:nvSpPr>
                <p:spPr>
                  <a:xfrm>
                    <a:off x="4888618" y="3505200"/>
                    <a:ext cx="542422" cy="542422"/>
                  </a:xfrm>
                  <a:prstGeom prst="roundRect">
                    <a:avLst>
                      <a:gd name="adj" fmla="val 9643"/>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grpSp>
                <p:nvGrpSpPr>
                  <p:cNvPr id="677" name="Group 676"/>
                  <p:cNvGrpSpPr/>
                  <p:nvPr/>
                </p:nvGrpSpPr>
                <p:grpSpPr>
                  <a:xfrm rot="5400000">
                    <a:off x="4933949" y="3320160"/>
                    <a:ext cx="454480" cy="909482"/>
                    <a:chOff x="4933949" y="3320160"/>
                    <a:chExt cx="454480" cy="909482"/>
                  </a:xfrm>
                </p:grpSpPr>
                <p:sp>
                  <p:nvSpPr>
                    <p:cNvPr id="685" name="Round Same Side Corner Rectangle 684"/>
                    <p:cNvSpPr/>
                    <p:nvPr/>
                  </p:nvSpPr>
                  <p:spPr>
                    <a:xfrm>
                      <a:off x="4933949" y="3320160"/>
                      <a:ext cx="68262" cy="116778"/>
                    </a:xfrm>
                    <a:prstGeom prst="round2SameRect">
                      <a:avLst>
                        <a:gd name="adj1" fmla="val 50000"/>
                        <a:gd name="adj2" fmla="val 0"/>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sp>
                  <p:nvSpPr>
                    <p:cNvPr id="686" name="Round Same Side Corner Rectangle 685"/>
                    <p:cNvSpPr/>
                    <p:nvPr/>
                  </p:nvSpPr>
                  <p:spPr>
                    <a:xfrm>
                      <a:off x="5127058" y="3320160"/>
                      <a:ext cx="68262" cy="116778"/>
                    </a:xfrm>
                    <a:prstGeom prst="round2SameRect">
                      <a:avLst>
                        <a:gd name="adj1" fmla="val 50000"/>
                        <a:gd name="adj2" fmla="val 0"/>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sp>
                  <p:nvSpPr>
                    <p:cNvPr id="687" name="Round Same Side Corner Rectangle 686"/>
                    <p:cNvSpPr/>
                    <p:nvPr/>
                  </p:nvSpPr>
                  <p:spPr>
                    <a:xfrm>
                      <a:off x="5320167" y="3320160"/>
                      <a:ext cx="68262" cy="116778"/>
                    </a:xfrm>
                    <a:prstGeom prst="round2SameRect">
                      <a:avLst>
                        <a:gd name="adj1" fmla="val 50000"/>
                        <a:gd name="adj2" fmla="val 0"/>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sp>
                  <p:nvSpPr>
                    <p:cNvPr id="688" name="Round Same Side Corner Rectangle 687"/>
                    <p:cNvSpPr/>
                    <p:nvPr/>
                  </p:nvSpPr>
                  <p:spPr>
                    <a:xfrm flipV="1">
                      <a:off x="4933949" y="4112864"/>
                      <a:ext cx="68262" cy="116778"/>
                    </a:xfrm>
                    <a:prstGeom prst="round2SameRect">
                      <a:avLst>
                        <a:gd name="adj1" fmla="val 50000"/>
                        <a:gd name="adj2" fmla="val 0"/>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sp>
                  <p:nvSpPr>
                    <p:cNvPr id="689" name="Round Same Side Corner Rectangle 688"/>
                    <p:cNvSpPr/>
                    <p:nvPr/>
                  </p:nvSpPr>
                  <p:spPr>
                    <a:xfrm flipV="1">
                      <a:off x="5127058" y="4112864"/>
                      <a:ext cx="68262" cy="116778"/>
                    </a:xfrm>
                    <a:prstGeom prst="round2SameRect">
                      <a:avLst>
                        <a:gd name="adj1" fmla="val 50000"/>
                        <a:gd name="adj2" fmla="val 0"/>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sp>
                  <p:nvSpPr>
                    <p:cNvPr id="690" name="Round Same Side Corner Rectangle 689"/>
                    <p:cNvSpPr/>
                    <p:nvPr/>
                  </p:nvSpPr>
                  <p:spPr>
                    <a:xfrm flipV="1">
                      <a:off x="5320167" y="4112864"/>
                      <a:ext cx="68262" cy="116778"/>
                    </a:xfrm>
                    <a:prstGeom prst="round2SameRect">
                      <a:avLst>
                        <a:gd name="adj1" fmla="val 50000"/>
                        <a:gd name="adj2" fmla="val 0"/>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grpSp>
              <p:grpSp>
                <p:nvGrpSpPr>
                  <p:cNvPr id="678" name="Group 677"/>
                  <p:cNvGrpSpPr/>
                  <p:nvPr/>
                </p:nvGrpSpPr>
                <p:grpSpPr>
                  <a:xfrm>
                    <a:off x="4933949" y="3320160"/>
                    <a:ext cx="454480" cy="909482"/>
                    <a:chOff x="4933949" y="3320160"/>
                    <a:chExt cx="454480" cy="909482"/>
                  </a:xfrm>
                </p:grpSpPr>
                <p:sp>
                  <p:nvSpPr>
                    <p:cNvPr id="679" name="Round Same Side Corner Rectangle 678"/>
                    <p:cNvSpPr/>
                    <p:nvPr/>
                  </p:nvSpPr>
                  <p:spPr>
                    <a:xfrm>
                      <a:off x="4933949" y="3320160"/>
                      <a:ext cx="68262" cy="116778"/>
                    </a:xfrm>
                    <a:prstGeom prst="round2SameRect">
                      <a:avLst>
                        <a:gd name="adj1" fmla="val 50000"/>
                        <a:gd name="adj2" fmla="val 0"/>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sp>
                  <p:nvSpPr>
                    <p:cNvPr id="680" name="Round Same Side Corner Rectangle 679"/>
                    <p:cNvSpPr/>
                    <p:nvPr/>
                  </p:nvSpPr>
                  <p:spPr>
                    <a:xfrm>
                      <a:off x="5127058" y="3320160"/>
                      <a:ext cx="68262" cy="116778"/>
                    </a:xfrm>
                    <a:prstGeom prst="round2SameRect">
                      <a:avLst>
                        <a:gd name="adj1" fmla="val 50000"/>
                        <a:gd name="adj2" fmla="val 0"/>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sp>
                  <p:nvSpPr>
                    <p:cNvPr id="681" name="Round Same Side Corner Rectangle 680"/>
                    <p:cNvSpPr/>
                    <p:nvPr/>
                  </p:nvSpPr>
                  <p:spPr>
                    <a:xfrm>
                      <a:off x="5320167" y="3320160"/>
                      <a:ext cx="68262" cy="116778"/>
                    </a:xfrm>
                    <a:prstGeom prst="round2SameRect">
                      <a:avLst>
                        <a:gd name="adj1" fmla="val 50000"/>
                        <a:gd name="adj2" fmla="val 0"/>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sp>
                  <p:nvSpPr>
                    <p:cNvPr id="682" name="Round Same Side Corner Rectangle 681"/>
                    <p:cNvSpPr/>
                    <p:nvPr/>
                  </p:nvSpPr>
                  <p:spPr>
                    <a:xfrm flipV="1">
                      <a:off x="4933949" y="4112864"/>
                      <a:ext cx="68262" cy="116778"/>
                    </a:xfrm>
                    <a:prstGeom prst="round2SameRect">
                      <a:avLst>
                        <a:gd name="adj1" fmla="val 50000"/>
                        <a:gd name="adj2" fmla="val 0"/>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sp>
                  <p:nvSpPr>
                    <p:cNvPr id="683" name="Round Same Side Corner Rectangle 682"/>
                    <p:cNvSpPr/>
                    <p:nvPr/>
                  </p:nvSpPr>
                  <p:spPr>
                    <a:xfrm flipV="1">
                      <a:off x="5127058" y="4112864"/>
                      <a:ext cx="68262" cy="116778"/>
                    </a:xfrm>
                    <a:prstGeom prst="round2SameRect">
                      <a:avLst>
                        <a:gd name="adj1" fmla="val 50000"/>
                        <a:gd name="adj2" fmla="val 0"/>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sp>
                  <p:nvSpPr>
                    <p:cNvPr id="684" name="Round Same Side Corner Rectangle 683"/>
                    <p:cNvSpPr/>
                    <p:nvPr/>
                  </p:nvSpPr>
                  <p:spPr>
                    <a:xfrm flipV="1">
                      <a:off x="5320167" y="4112864"/>
                      <a:ext cx="68262" cy="116778"/>
                    </a:xfrm>
                    <a:prstGeom prst="round2SameRect">
                      <a:avLst>
                        <a:gd name="adj1" fmla="val 50000"/>
                        <a:gd name="adj2" fmla="val 0"/>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grpSp>
            </p:grpSp>
          </p:grpSp>
        </p:grpSp>
        <p:grpSp>
          <p:nvGrpSpPr>
            <p:cNvPr id="693" name="Group 692" descr="Custom:  Group 601"/>
            <p:cNvGrpSpPr/>
            <p:nvPr/>
          </p:nvGrpSpPr>
          <p:grpSpPr>
            <a:xfrm>
              <a:off x="6239928" y="3799680"/>
              <a:ext cx="1534886" cy="2049289"/>
              <a:chOff x="6284380" y="3078156"/>
              <a:chExt cx="1534886" cy="2049289"/>
            </a:xfrm>
          </p:grpSpPr>
          <p:grpSp>
            <p:nvGrpSpPr>
              <p:cNvPr id="694" name="Group 693"/>
              <p:cNvGrpSpPr/>
              <p:nvPr/>
            </p:nvGrpSpPr>
            <p:grpSpPr>
              <a:xfrm>
                <a:off x="6284380" y="3078156"/>
                <a:ext cx="1534886" cy="2049289"/>
                <a:chOff x="6264729" y="2801689"/>
                <a:chExt cx="1534886" cy="2049289"/>
              </a:xfrm>
            </p:grpSpPr>
            <p:sp>
              <p:nvSpPr>
                <p:cNvPr id="720" name="Rounded Rectangle 719"/>
                <p:cNvSpPr/>
                <p:nvPr/>
              </p:nvSpPr>
              <p:spPr>
                <a:xfrm>
                  <a:off x="6264729" y="2801689"/>
                  <a:ext cx="1534886" cy="2049289"/>
                </a:xfrm>
                <a:prstGeom prst="roundRect">
                  <a:avLst>
                    <a:gd name="adj" fmla="val 2539"/>
                  </a:avLst>
                </a:prstGeom>
                <a:solidFill>
                  <a:schemeClr val="bg1">
                    <a:alpha val="32000"/>
                  </a:schemeClr>
                </a:solidFill>
                <a:ln w="25400" cap="flat" cmpd="sng" algn="ctr">
                  <a:noFill/>
                  <a:prstDash val="solid"/>
                </a:ln>
                <a:effectLst/>
              </p:spPr>
              <p:txBody>
                <a:bodyPr rtlCol="0" anchor="ctr"/>
                <a:lstStyle/>
                <a:p>
                  <a:pPr algn="ctr" defTabSz="913825" fontAlgn="base">
                    <a:spcBef>
                      <a:spcPct val="0"/>
                    </a:spcBef>
                    <a:spcAft>
                      <a:spcPct val="0"/>
                    </a:spcAft>
                  </a:pPr>
                  <a:endParaRPr lang="en-US" kern="0">
                    <a:solidFill>
                      <a:prstClr val="white"/>
                    </a:solidFill>
                    <a:latin typeface="Arial"/>
                  </a:endParaRPr>
                </a:p>
              </p:txBody>
            </p:sp>
            <p:sp>
              <p:nvSpPr>
                <p:cNvPr id="721" name="Freeform 63"/>
                <p:cNvSpPr>
                  <a:spLocks noEditPoints="1"/>
                </p:cNvSpPr>
                <p:nvPr/>
              </p:nvSpPr>
              <p:spPr bwMode="auto">
                <a:xfrm rot="16200000">
                  <a:off x="7491346" y="2901983"/>
                  <a:ext cx="210412" cy="208756"/>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chemeClr val="bg1">
                    <a:lumMod val="50000"/>
                  </a:scheme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082"/>
                  <a:endParaRPr lang="en-US">
                    <a:solidFill>
                      <a:srgbClr val="FFFFFF"/>
                    </a:solidFill>
                  </a:endParaRPr>
                </a:p>
              </p:txBody>
            </p:sp>
          </p:grpSp>
          <p:grpSp>
            <p:nvGrpSpPr>
              <p:cNvPr id="695" name="Group 694"/>
              <p:cNvGrpSpPr/>
              <p:nvPr/>
            </p:nvGrpSpPr>
            <p:grpSpPr>
              <a:xfrm>
                <a:off x="6369881" y="3145756"/>
                <a:ext cx="1376818" cy="1901662"/>
                <a:chOff x="6343763" y="2543507"/>
                <a:chExt cx="1376818" cy="1901662"/>
              </a:xfrm>
            </p:grpSpPr>
            <p:sp>
              <p:nvSpPr>
                <p:cNvPr id="696" name="TextBox 695"/>
                <p:cNvSpPr txBox="1"/>
                <p:nvPr/>
              </p:nvSpPr>
              <p:spPr>
                <a:xfrm>
                  <a:off x="6343763" y="2543507"/>
                  <a:ext cx="1376818" cy="427809"/>
                </a:xfrm>
                <a:prstGeom prst="rect">
                  <a:avLst/>
                </a:prstGeom>
                <a:noFill/>
              </p:spPr>
              <p:txBody>
                <a:bodyPr wrap="square" lIns="45720" rtlCol="0">
                  <a:spAutoFit/>
                </a:bodyPr>
                <a:lstStyle>
                  <a:defPPr>
                    <a:defRPr lang="en-US"/>
                  </a:defPPr>
                  <a:lvl1pPr>
                    <a:defRPr sz="1400" b="1">
                      <a:solidFill>
                        <a:schemeClr val="tx2">
                          <a:lumMod val="75000"/>
                          <a:lumOff val="25000"/>
                        </a:schemeClr>
                      </a:solidFill>
                    </a:defRPr>
                  </a:lvl1pPr>
                </a:lstStyle>
                <a:p>
                  <a:pPr defTabSz="914082">
                    <a:lnSpc>
                      <a:spcPct val="90000"/>
                    </a:lnSpc>
                  </a:pPr>
                  <a:r>
                    <a:rPr lang="en-US" sz="1200" b="0" dirty="0">
                      <a:solidFill>
                        <a:srgbClr val="2C2C2C">
                          <a:lumMod val="75000"/>
                          <a:lumOff val="25000"/>
                        </a:srgbClr>
                      </a:solidFill>
                    </a:rPr>
                    <a:t>L4–L7</a:t>
                  </a:r>
                </a:p>
                <a:p>
                  <a:pPr defTabSz="914082">
                    <a:lnSpc>
                      <a:spcPct val="90000"/>
                    </a:lnSpc>
                  </a:pPr>
                  <a:r>
                    <a:rPr lang="en-US" sz="1200" b="0" dirty="0">
                      <a:solidFill>
                        <a:srgbClr val="2C2C2C">
                          <a:lumMod val="75000"/>
                          <a:lumOff val="25000"/>
                        </a:srgbClr>
                      </a:solidFill>
                    </a:rPr>
                    <a:t>Services</a:t>
                  </a:r>
                </a:p>
              </p:txBody>
            </p:sp>
            <p:sp>
              <p:nvSpPr>
                <p:cNvPr id="697" name="Rounded Rectangle 696"/>
                <p:cNvSpPr/>
                <p:nvPr/>
              </p:nvSpPr>
              <p:spPr>
                <a:xfrm>
                  <a:off x="6363414" y="3107653"/>
                  <a:ext cx="1337516" cy="1337516"/>
                </a:xfrm>
                <a:prstGeom prst="roundRect">
                  <a:avLst>
                    <a:gd name="adj" fmla="val 2539"/>
                  </a:avLst>
                </a:prstGeom>
                <a:gradFill flip="none" rotWithShape="1">
                  <a:gsLst>
                    <a:gs pos="833">
                      <a:srgbClr val="3C86EC">
                        <a:lumMod val="46000"/>
                      </a:srgbClr>
                    </a:gs>
                    <a:gs pos="100000">
                      <a:srgbClr val="3C86EC"/>
                    </a:gs>
                    <a:gs pos="47000">
                      <a:srgbClr val="3C86EC">
                        <a:lumMod val="81000"/>
                      </a:srgbClr>
                    </a:gs>
                  </a:gsLst>
                  <a:lin ang="16200000" scaled="1"/>
                  <a:tileRect/>
                </a:gradFill>
                <a:ln w="25400" cap="flat" cmpd="sng" algn="ctr">
                  <a:noFill/>
                  <a:prstDash val="solid"/>
                </a:ln>
                <a:effectLst>
                  <a:outerShdw blurRad="635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32492" tIns="94392" rIns="132492" bIns="94392" numCol="1" spcCol="1270" anchor="ctr" anchorCtr="0">
                  <a:noAutofit/>
                </a:bodyPr>
                <a:lstStyle/>
                <a:p>
                  <a:pPr algn="ctr" defTabSz="888476">
                    <a:spcBef>
                      <a:spcPct val="0"/>
                    </a:spcBef>
                    <a:spcAft>
                      <a:spcPct val="35000"/>
                    </a:spcAft>
                  </a:pPr>
                  <a:endParaRPr lang="en-US" sz="2000" b="1">
                    <a:solidFill>
                      <a:srgbClr val="FFFFFF"/>
                    </a:solidFill>
                    <a:latin typeface="CiscoSansTT Light" panose="020B0503020201020303" pitchFamily="34" charset="0"/>
                    <a:cs typeface="Arial" panose="020B0604020202020204" pitchFamily="34" charset="0"/>
                  </a:endParaRPr>
                </a:p>
              </p:txBody>
            </p:sp>
            <p:grpSp>
              <p:nvGrpSpPr>
                <p:cNvPr id="698" name="Group 157"/>
                <p:cNvGrpSpPr>
                  <a:grpSpLocks noChangeAspect="1"/>
                </p:cNvGrpSpPr>
                <p:nvPr/>
              </p:nvGrpSpPr>
              <p:grpSpPr>
                <a:xfrm>
                  <a:off x="6577431" y="3494233"/>
                  <a:ext cx="909482" cy="564356"/>
                  <a:chOff x="13636625" y="1373188"/>
                  <a:chExt cx="1330325" cy="825500"/>
                </a:xfrm>
                <a:solidFill>
                  <a:srgbClr val="292929"/>
                </a:solidFill>
              </p:grpSpPr>
              <p:sp>
                <p:nvSpPr>
                  <p:cNvPr id="699" name="Rectangle 17"/>
                  <p:cNvSpPr>
                    <a:spLocks noChangeArrowheads="1"/>
                  </p:cNvSpPr>
                  <p:nvPr/>
                </p:nvSpPr>
                <p:spPr bwMode="auto">
                  <a:xfrm>
                    <a:off x="13636625" y="1373188"/>
                    <a:ext cx="406400" cy="88900"/>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082">
                      <a:lnSpc>
                        <a:spcPct val="90000"/>
                      </a:lnSpc>
                    </a:pPr>
                    <a:endParaRPr lang="en-US">
                      <a:solidFill>
                        <a:srgbClr val="FFFFFF"/>
                      </a:solidFill>
                    </a:endParaRPr>
                  </a:p>
                </p:txBody>
              </p:sp>
              <p:sp>
                <p:nvSpPr>
                  <p:cNvPr id="700" name="Rectangle 18"/>
                  <p:cNvSpPr>
                    <a:spLocks noChangeArrowheads="1"/>
                  </p:cNvSpPr>
                  <p:nvPr/>
                </p:nvSpPr>
                <p:spPr bwMode="auto">
                  <a:xfrm>
                    <a:off x="14100175" y="1373188"/>
                    <a:ext cx="406400" cy="88900"/>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082">
                      <a:lnSpc>
                        <a:spcPct val="90000"/>
                      </a:lnSpc>
                    </a:pPr>
                    <a:endParaRPr lang="en-US">
                      <a:solidFill>
                        <a:srgbClr val="FFFFFF"/>
                      </a:solidFill>
                    </a:endParaRPr>
                  </a:p>
                </p:txBody>
              </p:sp>
              <p:sp>
                <p:nvSpPr>
                  <p:cNvPr id="701" name="Rectangle 19"/>
                  <p:cNvSpPr>
                    <a:spLocks noChangeArrowheads="1"/>
                  </p:cNvSpPr>
                  <p:nvPr/>
                </p:nvSpPr>
                <p:spPr bwMode="auto">
                  <a:xfrm>
                    <a:off x="14560550" y="1373188"/>
                    <a:ext cx="406400" cy="88900"/>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082">
                      <a:lnSpc>
                        <a:spcPct val="90000"/>
                      </a:lnSpc>
                    </a:pPr>
                    <a:endParaRPr lang="en-US">
                      <a:solidFill>
                        <a:srgbClr val="FFFFFF"/>
                      </a:solidFill>
                    </a:endParaRPr>
                  </a:p>
                </p:txBody>
              </p:sp>
              <p:sp>
                <p:nvSpPr>
                  <p:cNvPr id="702" name="Rectangle 20"/>
                  <p:cNvSpPr>
                    <a:spLocks noChangeArrowheads="1"/>
                  </p:cNvSpPr>
                  <p:nvPr/>
                </p:nvSpPr>
                <p:spPr bwMode="auto">
                  <a:xfrm>
                    <a:off x="13868400" y="1519238"/>
                    <a:ext cx="406400" cy="92075"/>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082">
                      <a:lnSpc>
                        <a:spcPct val="90000"/>
                      </a:lnSpc>
                    </a:pPr>
                    <a:endParaRPr lang="en-US">
                      <a:solidFill>
                        <a:srgbClr val="FFFFFF"/>
                      </a:solidFill>
                    </a:endParaRPr>
                  </a:p>
                </p:txBody>
              </p:sp>
              <p:sp>
                <p:nvSpPr>
                  <p:cNvPr id="703" name="Rectangle 21"/>
                  <p:cNvSpPr>
                    <a:spLocks noChangeArrowheads="1"/>
                  </p:cNvSpPr>
                  <p:nvPr/>
                </p:nvSpPr>
                <p:spPr bwMode="auto">
                  <a:xfrm>
                    <a:off x="14328775" y="1519238"/>
                    <a:ext cx="406400" cy="92075"/>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082">
                      <a:lnSpc>
                        <a:spcPct val="90000"/>
                      </a:lnSpc>
                    </a:pPr>
                    <a:endParaRPr lang="en-US">
                      <a:solidFill>
                        <a:srgbClr val="FFFFFF"/>
                      </a:solidFill>
                    </a:endParaRPr>
                  </a:p>
                </p:txBody>
              </p:sp>
              <p:sp>
                <p:nvSpPr>
                  <p:cNvPr id="704" name="Rectangle 22"/>
                  <p:cNvSpPr>
                    <a:spLocks noChangeArrowheads="1"/>
                  </p:cNvSpPr>
                  <p:nvPr/>
                </p:nvSpPr>
                <p:spPr bwMode="auto">
                  <a:xfrm>
                    <a:off x="13636625" y="1519238"/>
                    <a:ext cx="174625" cy="92075"/>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082">
                      <a:lnSpc>
                        <a:spcPct val="90000"/>
                      </a:lnSpc>
                    </a:pPr>
                    <a:endParaRPr lang="en-US">
                      <a:solidFill>
                        <a:srgbClr val="FFFFFF"/>
                      </a:solidFill>
                    </a:endParaRPr>
                  </a:p>
                </p:txBody>
              </p:sp>
              <p:sp>
                <p:nvSpPr>
                  <p:cNvPr id="705" name="Rectangle 23"/>
                  <p:cNvSpPr>
                    <a:spLocks noChangeArrowheads="1"/>
                  </p:cNvSpPr>
                  <p:nvPr/>
                </p:nvSpPr>
                <p:spPr bwMode="auto">
                  <a:xfrm>
                    <a:off x="14792325" y="1519238"/>
                    <a:ext cx="174625" cy="92075"/>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082">
                      <a:lnSpc>
                        <a:spcPct val="90000"/>
                      </a:lnSpc>
                    </a:pPr>
                    <a:endParaRPr lang="en-US">
                      <a:solidFill>
                        <a:srgbClr val="FFFFFF"/>
                      </a:solidFill>
                    </a:endParaRPr>
                  </a:p>
                </p:txBody>
              </p:sp>
              <p:sp>
                <p:nvSpPr>
                  <p:cNvPr id="706" name="Rectangle 24"/>
                  <p:cNvSpPr>
                    <a:spLocks noChangeArrowheads="1"/>
                  </p:cNvSpPr>
                  <p:nvPr/>
                </p:nvSpPr>
                <p:spPr bwMode="auto">
                  <a:xfrm>
                    <a:off x="13636625" y="1665288"/>
                    <a:ext cx="406400" cy="92075"/>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082">
                      <a:lnSpc>
                        <a:spcPct val="90000"/>
                      </a:lnSpc>
                    </a:pPr>
                    <a:endParaRPr lang="en-US">
                      <a:solidFill>
                        <a:srgbClr val="FFFFFF"/>
                      </a:solidFill>
                    </a:endParaRPr>
                  </a:p>
                </p:txBody>
              </p:sp>
              <p:sp>
                <p:nvSpPr>
                  <p:cNvPr id="707" name="Rectangle 25"/>
                  <p:cNvSpPr>
                    <a:spLocks noChangeArrowheads="1"/>
                  </p:cNvSpPr>
                  <p:nvPr/>
                </p:nvSpPr>
                <p:spPr bwMode="auto">
                  <a:xfrm>
                    <a:off x="14100175" y="1665288"/>
                    <a:ext cx="406400" cy="92075"/>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082">
                      <a:lnSpc>
                        <a:spcPct val="90000"/>
                      </a:lnSpc>
                    </a:pPr>
                    <a:endParaRPr lang="en-US">
                      <a:solidFill>
                        <a:srgbClr val="FFFFFF"/>
                      </a:solidFill>
                    </a:endParaRPr>
                  </a:p>
                </p:txBody>
              </p:sp>
              <p:sp>
                <p:nvSpPr>
                  <p:cNvPr id="708" name="Rectangle 26"/>
                  <p:cNvSpPr>
                    <a:spLocks noChangeArrowheads="1"/>
                  </p:cNvSpPr>
                  <p:nvPr/>
                </p:nvSpPr>
                <p:spPr bwMode="auto">
                  <a:xfrm>
                    <a:off x="14560550" y="1665288"/>
                    <a:ext cx="406400" cy="92075"/>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082">
                      <a:lnSpc>
                        <a:spcPct val="90000"/>
                      </a:lnSpc>
                    </a:pPr>
                    <a:endParaRPr lang="en-US">
                      <a:solidFill>
                        <a:srgbClr val="FFFFFF"/>
                      </a:solidFill>
                    </a:endParaRPr>
                  </a:p>
                </p:txBody>
              </p:sp>
              <p:sp>
                <p:nvSpPr>
                  <p:cNvPr id="709" name="Rectangle 27"/>
                  <p:cNvSpPr>
                    <a:spLocks noChangeArrowheads="1"/>
                  </p:cNvSpPr>
                  <p:nvPr/>
                </p:nvSpPr>
                <p:spPr bwMode="auto">
                  <a:xfrm>
                    <a:off x="13868400" y="1814513"/>
                    <a:ext cx="406400" cy="88900"/>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082">
                      <a:lnSpc>
                        <a:spcPct val="90000"/>
                      </a:lnSpc>
                    </a:pPr>
                    <a:endParaRPr lang="en-US">
                      <a:solidFill>
                        <a:srgbClr val="FFFFFF"/>
                      </a:solidFill>
                    </a:endParaRPr>
                  </a:p>
                </p:txBody>
              </p:sp>
              <p:sp>
                <p:nvSpPr>
                  <p:cNvPr id="710" name="Rectangle 28"/>
                  <p:cNvSpPr>
                    <a:spLocks noChangeArrowheads="1"/>
                  </p:cNvSpPr>
                  <p:nvPr/>
                </p:nvSpPr>
                <p:spPr bwMode="auto">
                  <a:xfrm>
                    <a:off x="14328775" y="1814513"/>
                    <a:ext cx="406400" cy="88900"/>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082">
                      <a:lnSpc>
                        <a:spcPct val="90000"/>
                      </a:lnSpc>
                    </a:pPr>
                    <a:endParaRPr lang="en-US">
                      <a:solidFill>
                        <a:srgbClr val="FFFFFF"/>
                      </a:solidFill>
                    </a:endParaRPr>
                  </a:p>
                </p:txBody>
              </p:sp>
              <p:sp>
                <p:nvSpPr>
                  <p:cNvPr id="711" name="Rectangle 29"/>
                  <p:cNvSpPr>
                    <a:spLocks noChangeArrowheads="1"/>
                  </p:cNvSpPr>
                  <p:nvPr/>
                </p:nvSpPr>
                <p:spPr bwMode="auto">
                  <a:xfrm>
                    <a:off x="13636625" y="1814513"/>
                    <a:ext cx="174625" cy="88900"/>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082">
                      <a:lnSpc>
                        <a:spcPct val="90000"/>
                      </a:lnSpc>
                    </a:pPr>
                    <a:endParaRPr lang="en-US">
                      <a:solidFill>
                        <a:srgbClr val="FFFFFF"/>
                      </a:solidFill>
                    </a:endParaRPr>
                  </a:p>
                </p:txBody>
              </p:sp>
              <p:sp>
                <p:nvSpPr>
                  <p:cNvPr id="712" name="Rectangle 30"/>
                  <p:cNvSpPr>
                    <a:spLocks noChangeArrowheads="1"/>
                  </p:cNvSpPr>
                  <p:nvPr/>
                </p:nvSpPr>
                <p:spPr bwMode="auto">
                  <a:xfrm>
                    <a:off x="14792325" y="1814513"/>
                    <a:ext cx="174625" cy="88900"/>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082">
                      <a:lnSpc>
                        <a:spcPct val="90000"/>
                      </a:lnSpc>
                    </a:pPr>
                    <a:endParaRPr lang="en-US">
                      <a:solidFill>
                        <a:srgbClr val="FFFFFF"/>
                      </a:solidFill>
                    </a:endParaRPr>
                  </a:p>
                </p:txBody>
              </p:sp>
              <p:sp>
                <p:nvSpPr>
                  <p:cNvPr id="713" name="Rectangle 31"/>
                  <p:cNvSpPr>
                    <a:spLocks noChangeArrowheads="1"/>
                  </p:cNvSpPr>
                  <p:nvPr/>
                </p:nvSpPr>
                <p:spPr bwMode="auto">
                  <a:xfrm>
                    <a:off x="13636625" y="1960563"/>
                    <a:ext cx="406400" cy="88900"/>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082">
                      <a:lnSpc>
                        <a:spcPct val="90000"/>
                      </a:lnSpc>
                    </a:pPr>
                    <a:endParaRPr lang="en-US">
                      <a:solidFill>
                        <a:srgbClr val="FFFFFF"/>
                      </a:solidFill>
                    </a:endParaRPr>
                  </a:p>
                </p:txBody>
              </p:sp>
              <p:sp>
                <p:nvSpPr>
                  <p:cNvPr id="714" name="Rectangle 32"/>
                  <p:cNvSpPr>
                    <a:spLocks noChangeArrowheads="1"/>
                  </p:cNvSpPr>
                  <p:nvPr/>
                </p:nvSpPr>
                <p:spPr bwMode="auto">
                  <a:xfrm>
                    <a:off x="14100175" y="1960563"/>
                    <a:ext cx="406400" cy="88900"/>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082">
                      <a:lnSpc>
                        <a:spcPct val="90000"/>
                      </a:lnSpc>
                    </a:pPr>
                    <a:endParaRPr lang="en-US">
                      <a:solidFill>
                        <a:srgbClr val="FFFFFF"/>
                      </a:solidFill>
                    </a:endParaRPr>
                  </a:p>
                </p:txBody>
              </p:sp>
              <p:sp>
                <p:nvSpPr>
                  <p:cNvPr id="715" name="Rectangle 33"/>
                  <p:cNvSpPr>
                    <a:spLocks noChangeArrowheads="1"/>
                  </p:cNvSpPr>
                  <p:nvPr/>
                </p:nvSpPr>
                <p:spPr bwMode="auto">
                  <a:xfrm>
                    <a:off x="14560550" y="1960563"/>
                    <a:ext cx="406400" cy="88900"/>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082">
                      <a:lnSpc>
                        <a:spcPct val="90000"/>
                      </a:lnSpc>
                    </a:pPr>
                    <a:endParaRPr lang="en-US">
                      <a:solidFill>
                        <a:srgbClr val="FFFFFF"/>
                      </a:solidFill>
                    </a:endParaRPr>
                  </a:p>
                </p:txBody>
              </p:sp>
              <p:sp>
                <p:nvSpPr>
                  <p:cNvPr id="716" name="Rectangle 34"/>
                  <p:cNvSpPr>
                    <a:spLocks noChangeArrowheads="1"/>
                  </p:cNvSpPr>
                  <p:nvPr/>
                </p:nvSpPr>
                <p:spPr bwMode="auto">
                  <a:xfrm>
                    <a:off x="13868400" y="2106613"/>
                    <a:ext cx="406400" cy="92075"/>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082">
                      <a:lnSpc>
                        <a:spcPct val="90000"/>
                      </a:lnSpc>
                    </a:pPr>
                    <a:endParaRPr lang="en-US">
                      <a:solidFill>
                        <a:srgbClr val="FFFFFF"/>
                      </a:solidFill>
                    </a:endParaRPr>
                  </a:p>
                </p:txBody>
              </p:sp>
              <p:sp>
                <p:nvSpPr>
                  <p:cNvPr id="717" name="Rectangle 35"/>
                  <p:cNvSpPr>
                    <a:spLocks noChangeArrowheads="1"/>
                  </p:cNvSpPr>
                  <p:nvPr/>
                </p:nvSpPr>
                <p:spPr bwMode="auto">
                  <a:xfrm>
                    <a:off x="14328775" y="2106613"/>
                    <a:ext cx="406400" cy="92075"/>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082">
                      <a:lnSpc>
                        <a:spcPct val="90000"/>
                      </a:lnSpc>
                    </a:pPr>
                    <a:endParaRPr lang="en-US">
                      <a:solidFill>
                        <a:srgbClr val="FFFFFF"/>
                      </a:solidFill>
                    </a:endParaRPr>
                  </a:p>
                </p:txBody>
              </p:sp>
              <p:sp>
                <p:nvSpPr>
                  <p:cNvPr id="718" name="Rectangle 36"/>
                  <p:cNvSpPr>
                    <a:spLocks noChangeArrowheads="1"/>
                  </p:cNvSpPr>
                  <p:nvPr/>
                </p:nvSpPr>
                <p:spPr bwMode="auto">
                  <a:xfrm>
                    <a:off x="13636625" y="2106613"/>
                    <a:ext cx="174625" cy="92075"/>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082">
                      <a:lnSpc>
                        <a:spcPct val="90000"/>
                      </a:lnSpc>
                    </a:pPr>
                    <a:endParaRPr lang="en-US">
                      <a:solidFill>
                        <a:srgbClr val="FFFFFF"/>
                      </a:solidFill>
                    </a:endParaRPr>
                  </a:p>
                </p:txBody>
              </p:sp>
              <p:sp>
                <p:nvSpPr>
                  <p:cNvPr id="719" name="Rectangle 37"/>
                  <p:cNvSpPr>
                    <a:spLocks noChangeArrowheads="1"/>
                  </p:cNvSpPr>
                  <p:nvPr/>
                </p:nvSpPr>
                <p:spPr bwMode="auto">
                  <a:xfrm>
                    <a:off x="14792325" y="2106613"/>
                    <a:ext cx="174625" cy="92075"/>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082">
                      <a:lnSpc>
                        <a:spcPct val="90000"/>
                      </a:lnSpc>
                    </a:pPr>
                    <a:endParaRPr lang="en-US">
                      <a:solidFill>
                        <a:srgbClr val="FFFFFF"/>
                      </a:solidFill>
                    </a:endParaRPr>
                  </a:p>
                </p:txBody>
              </p:sp>
            </p:grpSp>
          </p:grpSp>
        </p:grpSp>
        <p:grpSp>
          <p:nvGrpSpPr>
            <p:cNvPr id="722" name="Group 721" descr="Custom:  Group 600"/>
            <p:cNvGrpSpPr/>
            <p:nvPr/>
          </p:nvGrpSpPr>
          <p:grpSpPr>
            <a:xfrm>
              <a:off x="8033758" y="3799680"/>
              <a:ext cx="1534886" cy="2049289"/>
              <a:chOff x="8156723" y="3078156"/>
              <a:chExt cx="1534886" cy="2049289"/>
            </a:xfrm>
          </p:grpSpPr>
          <p:grpSp>
            <p:nvGrpSpPr>
              <p:cNvPr id="723" name="Group 722"/>
              <p:cNvGrpSpPr/>
              <p:nvPr/>
            </p:nvGrpSpPr>
            <p:grpSpPr>
              <a:xfrm>
                <a:off x="8156723" y="3078156"/>
                <a:ext cx="1534886" cy="2049289"/>
                <a:chOff x="8137072" y="2801689"/>
                <a:chExt cx="1534886" cy="2049289"/>
              </a:xfrm>
            </p:grpSpPr>
            <p:sp>
              <p:nvSpPr>
                <p:cNvPr id="730" name="Rounded Rectangle 729"/>
                <p:cNvSpPr/>
                <p:nvPr/>
              </p:nvSpPr>
              <p:spPr>
                <a:xfrm>
                  <a:off x="8137072" y="2801689"/>
                  <a:ext cx="1534886" cy="2049289"/>
                </a:xfrm>
                <a:prstGeom prst="roundRect">
                  <a:avLst>
                    <a:gd name="adj" fmla="val 2539"/>
                  </a:avLst>
                </a:prstGeom>
                <a:solidFill>
                  <a:schemeClr val="bg1">
                    <a:alpha val="32000"/>
                  </a:schemeClr>
                </a:solidFill>
                <a:ln w="25400" cap="flat" cmpd="sng" algn="ctr">
                  <a:noFill/>
                  <a:prstDash val="solid"/>
                </a:ln>
                <a:effectLst/>
              </p:spPr>
              <p:txBody>
                <a:bodyPr rtlCol="0" anchor="ctr"/>
                <a:lstStyle/>
                <a:p>
                  <a:pPr algn="ctr" defTabSz="913825" fontAlgn="base">
                    <a:spcBef>
                      <a:spcPct val="0"/>
                    </a:spcBef>
                    <a:spcAft>
                      <a:spcPct val="0"/>
                    </a:spcAft>
                  </a:pPr>
                  <a:endParaRPr lang="en-US" kern="0">
                    <a:solidFill>
                      <a:prstClr val="white"/>
                    </a:solidFill>
                    <a:latin typeface="Arial"/>
                  </a:endParaRPr>
                </a:p>
              </p:txBody>
            </p:sp>
            <p:sp>
              <p:nvSpPr>
                <p:cNvPr id="731" name="Freeform 63"/>
                <p:cNvSpPr>
                  <a:spLocks noEditPoints="1"/>
                </p:cNvSpPr>
                <p:nvPr/>
              </p:nvSpPr>
              <p:spPr bwMode="auto">
                <a:xfrm rot="16200000">
                  <a:off x="9361341" y="2901983"/>
                  <a:ext cx="210412" cy="208756"/>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chemeClr val="bg1">
                    <a:lumMod val="50000"/>
                  </a:scheme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082"/>
                  <a:endParaRPr lang="en-US">
                    <a:solidFill>
                      <a:srgbClr val="FFFFFF"/>
                    </a:solidFill>
                  </a:endParaRPr>
                </a:p>
              </p:txBody>
            </p:sp>
          </p:grpSp>
          <p:grpSp>
            <p:nvGrpSpPr>
              <p:cNvPr id="724" name="Group 723"/>
              <p:cNvGrpSpPr/>
              <p:nvPr/>
            </p:nvGrpSpPr>
            <p:grpSpPr>
              <a:xfrm>
                <a:off x="8235763" y="3145756"/>
                <a:ext cx="1376818" cy="1901662"/>
                <a:chOff x="-1981200" y="3465359"/>
                <a:chExt cx="1376818" cy="1901662"/>
              </a:xfrm>
            </p:grpSpPr>
            <p:sp>
              <p:nvSpPr>
                <p:cNvPr id="725" name="TextBox 724"/>
                <p:cNvSpPr txBox="1"/>
                <p:nvPr/>
              </p:nvSpPr>
              <p:spPr>
                <a:xfrm>
                  <a:off x="-1981200" y="3465359"/>
                  <a:ext cx="1376818" cy="253916"/>
                </a:xfrm>
                <a:prstGeom prst="rect">
                  <a:avLst/>
                </a:prstGeom>
                <a:noFill/>
              </p:spPr>
              <p:txBody>
                <a:bodyPr wrap="square" lIns="45720" rtlCol="0">
                  <a:spAutoFit/>
                </a:bodyPr>
                <a:lstStyle>
                  <a:defPPr>
                    <a:defRPr lang="en-US"/>
                  </a:defPPr>
                  <a:lvl1pPr>
                    <a:defRPr sz="1400" b="1">
                      <a:solidFill>
                        <a:schemeClr val="tx2">
                          <a:lumMod val="75000"/>
                          <a:lumOff val="25000"/>
                        </a:schemeClr>
                      </a:solidFill>
                    </a:defRPr>
                  </a:lvl1pPr>
                </a:lstStyle>
                <a:p>
                  <a:pPr defTabSz="914082">
                    <a:lnSpc>
                      <a:spcPct val="85000"/>
                    </a:lnSpc>
                  </a:pPr>
                  <a:r>
                    <a:rPr lang="en-US" sz="1200" b="0" dirty="0">
                      <a:solidFill>
                        <a:srgbClr val="2C2C2C">
                          <a:lumMod val="75000"/>
                          <a:lumOff val="25000"/>
                        </a:srgbClr>
                      </a:solidFill>
                    </a:rPr>
                    <a:t>Storage</a:t>
                  </a:r>
                </a:p>
              </p:txBody>
            </p:sp>
            <p:sp>
              <p:nvSpPr>
                <p:cNvPr id="726" name="Rounded Rectangle 725"/>
                <p:cNvSpPr/>
                <p:nvPr/>
              </p:nvSpPr>
              <p:spPr>
                <a:xfrm>
                  <a:off x="-1963897" y="4029505"/>
                  <a:ext cx="1337516" cy="1337516"/>
                </a:xfrm>
                <a:prstGeom prst="roundRect">
                  <a:avLst>
                    <a:gd name="adj" fmla="val 2539"/>
                  </a:avLst>
                </a:prstGeom>
                <a:gradFill flip="none" rotWithShape="1">
                  <a:gsLst>
                    <a:gs pos="833">
                      <a:srgbClr val="3C86EC">
                        <a:lumMod val="46000"/>
                      </a:srgbClr>
                    </a:gs>
                    <a:gs pos="100000">
                      <a:srgbClr val="3C86EC"/>
                    </a:gs>
                    <a:gs pos="47000">
                      <a:srgbClr val="3C86EC">
                        <a:lumMod val="81000"/>
                      </a:srgbClr>
                    </a:gs>
                  </a:gsLst>
                  <a:lin ang="16200000" scaled="1"/>
                  <a:tileRect/>
                </a:gradFill>
                <a:ln w="25400" cap="flat" cmpd="sng" algn="ctr">
                  <a:noFill/>
                  <a:prstDash val="solid"/>
                </a:ln>
                <a:effectLst>
                  <a:outerShdw blurRad="635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32492" tIns="94392" rIns="132492" bIns="94392" numCol="1" spcCol="1270" anchor="ctr" anchorCtr="0">
                  <a:noAutofit/>
                </a:bodyPr>
                <a:lstStyle/>
                <a:p>
                  <a:pPr algn="ctr" defTabSz="888476">
                    <a:spcBef>
                      <a:spcPct val="0"/>
                    </a:spcBef>
                    <a:spcAft>
                      <a:spcPct val="35000"/>
                    </a:spcAft>
                  </a:pPr>
                  <a:endParaRPr lang="en-US" sz="2000" b="1">
                    <a:solidFill>
                      <a:srgbClr val="FFFFFF"/>
                    </a:solidFill>
                    <a:latin typeface="CiscoSansTT Light" panose="020B0503020201020303" pitchFamily="34" charset="0"/>
                    <a:cs typeface="Arial" panose="020B0604020202020204" pitchFamily="34" charset="0"/>
                  </a:endParaRPr>
                </a:p>
              </p:txBody>
            </p:sp>
            <p:sp>
              <p:nvSpPr>
                <p:cNvPr id="727" name="Freeform 6"/>
                <p:cNvSpPr>
                  <a:spLocks noEditPoints="1"/>
                </p:cNvSpPr>
                <p:nvPr/>
              </p:nvSpPr>
              <p:spPr bwMode="auto">
                <a:xfrm>
                  <a:off x="-1217839" y="4761691"/>
                  <a:ext cx="478809" cy="445436"/>
                </a:xfrm>
                <a:custGeom>
                  <a:avLst/>
                  <a:gdLst>
                    <a:gd name="T0" fmla="*/ 81 w 163"/>
                    <a:gd name="T1" fmla="*/ 53 h 152"/>
                    <a:gd name="T2" fmla="*/ 163 w 163"/>
                    <a:gd name="T3" fmla="*/ 27 h 152"/>
                    <a:gd name="T4" fmla="*/ 81 w 163"/>
                    <a:gd name="T5" fmla="*/ 0 h 152"/>
                    <a:gd name="T6" fmla="*/ 0 w 163"/>
                    <a:gd name="T7" fmla="*/ 27 h 152"/>
                    <a:gd name="T8" fmla="*/ 81 w 163"/>
                    <a:gd name="T9" fmla="*/ 53 h 152"/>
                    <a:gd name="T10" fmla="*/ 0 w 163"/>
                    <a:gd name="T11" fmla="*/ 38 h 152"/>
                    <a:gd name="T12" fmla="*/ 0 w 163"/>
                    <a:gd name="T13" fmla="*/ 38 h 152"/>
                    <a:gd name="T14" fmla="*/ 0 w 163"/>
                    <a:gd name="T15" fmla="*/ 38 h 152"/>
                    <a:gd name="T16" fmla="*/ 0 w 163"/>
                    <a:gd name="T17" fmla="*/ 38 h 152"/>
                    <a:gd name="T18" fmla="*/ 81 w 163"/>
                    <a:gd name="T19" fmla="*/ 61 h 152"/>
                    <a:gd name="T20" fmla="*/ 0 w 163"/>
                    <a:gd name="T21" fmla="*/ 39 h 152"/>
                    <a:gd name="T22" fmla="*/ 0 w 163"/>
                    <a:gd name="T23" fmla="*/ 127 h 152"/>
                    <a:gd name="T24" fmla="*/ 0 w 163"/>
                    <a:gd name="T25" fmla="*/ 127 h 152"/>
                    <a:gd name="T26" fmla="*/ 24 w 163"/>
                    <a:gd name="T27" fmla="*/ 144 h 152"/>
                    <a:gd name="T28" fmla="*/ 24 w 163"/>
                    <a:gd name="T29" fmla="*/ 144 h 152"/>
                    <a:gd name="T30" fmla="*/ 67 w 163"/>
                    <a:gd name="T31" fmla="*/ 151 h 152"/>
                    <a:gd name="T32" fmla="*/ 68 w 163"/>
                    <a:gd name="T33" fmla="*/ 151 h 152"/>
                    <a:gd name="T34" fmla="*/ 81 w 163"/>
                    <a:gd name="T35" fmla="*/ 152 h 152"/>
                    <a:gd name="T36" fmla="*/ 132 w 163"/>
                    <a:gd name="T37" fmla="*/ 146 h 152"/>
                    <a:gd name="T38" fmla="*/ 132 w 163"/>
                    <a:gd name="T39" fmla="*/ 146 h 152"/>
                    <a:gd name="T40" fmla="*/ 163 w 163"/>
                    <a:gd name="T41" fmla="*/ 127 h 152"/>
                    <a:gd name="T42" fmla="*/ 163 w 163"/>
                    <a:gd name="T43" fmla="*/ 127 h 152"/>
                    <a:gd name="T44" fmla="*/ 163 w 163"/>
                    <a:gd name="T45" fmla="*/ 39 h 152"/>
                    <a:gd name="T46" fmla="*/ 81 w 163"/>
                    <a:gd name="T47" fmla="*/ 61 h 152"/>
                    <a:gd name="T48" fmla="*/ 163 w 163"/>
                    <a:gd name="T49" fmla="*/ 39 h 152"/>
                    <a:gd name="T50" fmla="*/ 163 w 163"/>
                    <a:gd name="T51" fmla="*/ 38 h 152"/>
                    <a:gd name="T52" fmla="*/ 163 w 163"/>
                    <a:gd name="T53" fmla="*/ 38 h 152"/>
                    <a:gd name="T54" fmla="*/ 163 w 163"/>
                    <a:gd name="T55" fmla="*/ 3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3" h="152">
                      <a:moveTo>
                        <a:pt x="81" y="53"/>
                      </a:moveTo>
                      <a:cubicBezTo>
                        <a:pt x="126" y="53"/>
                        <a:pt x="163" y="41"/>
                        <a:pt x="163" y="27"/>
                      </a:cubicBezTo>
                      <a:cubicBezTo>
                        <a:pt x="163" y="12"/>
                        <a:pt x="126" y="0"/>
                        <a:pt x="81" y="0"/>
                      </a:cubicBezTo>
                      <a:cubicBezTo>
                        <a:pt x="36" y="0"/>
                        <a:pt x="0" y="12"/>
                        <a:pt x="0" y="27"/>
                      </a:cubicBezTo>
                      <a:cubicBezTo>
                        <a:pt x="0" y="41"/>
                        <a:pt x="36" y="53"/>
                        <a:pt x="81" y="53"/>
                      </a:cubicBezTo>
                      <a:close/>
                      <a:moveTo>
                        <a:pt x="0" y="38"/>
                      </a:moveTo>
                      <a:cubicBezTo>
                        <a:pt x="0" y="38"/>
                        <a:pt x="0" y="38"/>
                        <a:pt x="0" y="38"/>
                      </a:cubicBezTo>
                      <a:cubicBezTo>
                        <a:pt x="0" y="38"/>
                        <a:pt x="0" y="38"/>
                        <a:pt x="0" y="38"/>
                      </a:cubicBezTo>
                      <a:cubicBezTo>
                        <a:pt x="0" y="38"/>
                        <a:pt x="0" y="38"/>
                        <a:pt x="0" y="38"/>
                      </a:cubicBezTo>
                      <a:close/>
                      <a:moveTo>
                        <a:pt x="81" y="61"/>
                      </a:moveTo>
                      <a:cubicBezTo>
                        <a:pt x="37" y="61"/>
                        <a:pt x="1" y="51"/>
                        <a:pt x="0" y="39"/>
                      </a:cubicBezTo>
                      <a:cubicBezTo>
                        <a:pt x="0" y="127"/>
                        <a:pt x="0" y="127"/>
                        <a:pt x="0" y="127"/>
                      </a:cubicBezTo>
                      <a:cubicBezTo>
                        <a:pt x="0" y="127"/>
                        <a:pt x="0" y="127"/>
                        <a:pt x="0" y="127"/>
                      </a:cubicBezTo>
                      <a:cubicBezTo>
                        <a:pt x="0" y="134"/>
                        <a:pt x="9" y="140"/>
                        <a:pt x="24" y="144"/>
                      </a:cubicBezTo>
                      <a:cubicBezTo>
                        <a:pt x="24" y="144"/>
                        <a:pt x="24" y="144"/>
                        <a:pt x="24" y="144"/>
                      </a:cubicBezTo>
                      <a:cubicBezTo>
                        <a:pt x="35" y="148"/>
                        <a:pt x="50" y="150"/>
                        <a:pt x="67" y="151"/>
                      </a:cubicBezTo>
                      <a:cubicBezTo>
                        <a:pt x="68" y="151"/>
                        <a:pt x="68" y="151"/>
                        <a:pt x="68" y="151"/>
                      </a:cubicBezTo>
                      <a:cubicBezTo>
                        <a:pt x="72" y="152"/>
                        <a:pt x="76" y="152"/>
                        <a:pt x="81" y="152"/>
                      </a:cubicBezTo>
                      <a:cubicBezTo>
                        <a:pt x="100" y="152"/>
                        <a:pt x="118" y="150"/>
                        <a:pt x="132" y="146"/>
                      </a:cubicBezTo>
                      <a:cubicBezTo>
                        <a:pt x="132" y="146"/>
                        <a:pt x="132" y="146"/>
                        <a:pt x="132" y="146"/>
                      </a:cubicBezTo>
                      <a:cubicBezTo>
                        <a:pt x="151" y="142"/>
                        <a:pt x="163" y="135"/>
                        <a:pt x="163" y="127"/>
                      </a:cubicBezTo>
                      <a:cubicBezTo>
                        <a:pt x="163" y="127"/>
                        <a:pt x="163" y="127"/>
                        <a:pt x="163" y="127"/>
                      </a:cubicBezTo>
                      <a:cubicBezTo>
                        <a:pt x="163" y="39"/>
                        <a:pt x="163" y="39"/>
                        <a:pt x="163" y="39"/>
                      </a:cubicBezTo>
                      <a:cubicBezTo>
                        <a:pt x="163" y="51"/>
                        <a:pt x="126" y="61"/>
                        <a:pt x="81" y="61"/>
                      </a:cubicBezTo>
                      <a:close/>
                      <a:moveTo>
                        <a:pt x="163" y="39"/>
                      </a:moveTo>
                      <a:cubicBezTo>
                        <a:pt x="163" y="38"/>
                        <a:pt x="163" y="38"/>
                        <a:pt x="163" y="38"/>
                      </a:cubicBezTo>
                      <a:cubicBezTo>
                        <a:pt x="163" y="38"/>
                        <a:pt x="163" y="38"/>
                        <a:pt x="163" y="38"/>
                      </a:cubicBezTo>
                      <a:cubicBezTo>
                        <a:pt x="163" y="39"/>
                        <a:pt x="163" y="39"/>
                        <a:pt x="163" y="39"/>
                      </a:cubicBezTo>
                      <a:close/>
                    </a:path>
                  </a:pathLst>
                </a:cu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cxnSp>
              <p:nvCxnSpPr>
                <p:cNvPr id="728" name="Straight Connector 727"/>
                <p:cNvCxnSpPr/>
                <p:nvPr/>
              </p:nvCxnSpPr>
              <p:spPr>
                <a:xfrm flipV="1">
                  <a:off x="-1800495" y="4192907"/>
                  <a:ext cx="1010713" cy="1010712"/>
                </a:xfrm>
                <a:prstGeom prst="line">
                  <a:avLst/>
                </a:prstGeom>
                <a:noFill/>
                <a:ln w="34925" cap="rnd">
                  <a:solidFill>
                    <a:schemeClr val="bg1"/>
                  </a:solidFill>
                  <a:round/>
                  <a:headEnd/>
                  <a:tailEnd type="none" w="lg" len="med"/>
                </a:ln>
                <a:effectLst/>
              </p:spPr>
            </p:cxnSp>
            <p:sp>
              <p:nvSpPr>
                <p:cNvPr id="729" name="Freeform 16"/>
                <p:cNvSpPr>
                  <a:spLocks noEditPoints="1"/>
                </p:cNvSpPr>
                <p:nvPr/>
              </p:nvSpPr>
              <p:spPr bwMode="auto">
                <a:xfrm>
                  <a:off x="-1800495" y="4192907"/>
                  <a:ext cx="489147" cy="489147"/>
                </a:xfrm>
                <a:custGeom>
                  <a:avLst/>
                  <a:gdLst>
                    <a:gd name="T0" fmla="*/ 2173 w 2321"/>
                    <a:gd name="T1" fmla="*/ 0 h 2321"/>
                    <a:gd name="T2" fmla="*/ 148 w 2321"/>
                    <a:gd name="T3" fmla="*/ 0 h 2321"/>
                    <a:gd name="T4" fmla="*/ 0 w 2321"/>
                    <a:gd name="T5" fmla="*/ 148 h 2321"/>
                    <a:gd name="T6" fmla="*/ 0 w 2321"/>
                    <a:gd name="T7" fmla="*/ 2173 h 2321"/>
                    <a:gd name="T8" fmla="*/ 148 w 2321"/>
                    <a:gd name="T9" fmla="*/ 2321 h 2321"/>
                    <a:gd name="T10" fmla="*/ 2173 w 2321"/>
                    <a:gd name="T11" fmla="*/ 2321 h 2321"/>
                    <a:gd name="T12" fmla="*/ 2321 w 2321"/>
                    <a:gd name="T13" fmla="*/ 2173 h 2321"/>
                    <a:gd name="T14" fmla="*/ 2321 w 2321"/>
                    <a:gd name="T15" fmla="*/ 148 h 2321"/>
                    <a:gd name="T16" fmla="*/ 2173 w 2321"/>
                    <a:gd name="T17" fmla="*/ 0 h 2321"/>
                    <a:gd name="T18" fmla="*/ 1887 w 2321"/>
                    <a:gd name="T19" fmla="*/ 1114 h 2321"/>
                    <a:gd name="T20" fmla="*/ 830 w 2321"/>
                    <a:gd name="T21" fmla="*/ 2154 h 2321"/>
                    <a:gd name="T22" fmla="*/ 793 w 2321"/>
                    <a:gd name="T23" fmla="*/ 2169 h 2321"/>
                    <a:gd name="T24" fmla="*/ 765 w 2321"/>
                    <a:gd name="T25" fmla="*/ 2160 h 2321"/>
                    <a:gd name="T26" fmla="*/ 744 w 2321"/>
                    <a:gd name="T27" fmla="*/ 2098 h 2321"/>
                    <a:gd name="T28" fmla="*/ 1019 w 2321"/>
                    <a:gd name="T29" fmla="*/ 1364 h 2321"/>
                    <a:gd name="T30" fmla="*/ 469 w 2321"/>
                    <a:gd name="T31" fmla="*/ 1347 h 2321"/>
                    <a:gd name="T32" fmla="*/ 423 w 2321"/>
                    <a:gd name="T33" fmla="*/ 1313 h 2321"/>
                    <a:gd name="T34" fmla="*/ 434 w 2321"/>
                    <a:gd name="T35" fmla="*/ 1257 h 2321"/>
                    <a:gd name="T36" fmla="*/ 1535 w 2321"/>
                    <a:gd name="T37" fmla="*/ 168 h 2321"/>
                    <a:gd name="T38" fmla="*/ 1600 w 2321"/>
                    <a:gd name="T39" fmla="*/ 161 h 2321"/>
                    <a:gd name="T40" fmla="*/ 1621 w 2321"/>
                    <a:gd name="T41" fmla="*/ 223 h 2321"/>
                    <a:gd name="T42" fmla="*/ 1325 w 2321"/>
                    <a:gd name="T43" fmla="*/ 1025 h 2321"/>
                    <a:gd name="T44" fmla="*/ 1850 w 2321"/>
                    <a:gd name="T45" fmla="*/ 1025 h 2321"/>
                    <a:gd name="T46" fmla="*/ 1898 w 2321"/>
                    <a:gd name="T47" fmla="*/ 1057 h 2321"/>
                    <a:gd name="T48" fmla="*/ 1887 w 2321"/>
                    <a:gd name="T49" fmla="*/ 1114 h 2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21" h="2321">
                      <a:moveTo>
                        <a:pt x="2173" y="0"/>
                      </a:moveTo>
                      <a:cubicBezTo>
                        <a:pt x="148" y="0"/>
                        <a:pt x="148" y="0"/>
                        <a:pt x="148" y="0"/>
                      </a:cubicBezTo>
                      <a:cubicBezTo>
                        <a:pt x="66" y="0"/>
                        <a:pt x="0" y="67"/>
                        <a:pt x="0" y="148"/>
                      </a:cubicBezTo>
                      <a:cubicBezTo>
                        <a:pt x="0" y="2173"/>
                        <a:pt x="0" y="2173"/>
                        <a:pt x="0" y="2173"/>
                      </a:cubicBezTo>
                      <a:cubicBezTo>
                        <a:pt x="0" y="2255"/>
                        <a:pt x="66" y="2321"/>
                        <a:pt x="148" y="2321"/>
                      </a:cubicBezTo>
                      <a:cubicBezTo>
                        <a:pt x="2173" y="2321"/>
                        <a:pt x="2173" y="2321"/>
                        <a:pt x="2173" y="2321"/>
                      </a:cubicBezTo>
                      <a:cubicBezTo>
                        <a:pt x="2255" y="2321"/>
                        <a:pt x="2321" y="2255"/>
                        <a:pt x="2321" y="2173"/>
                      </a:cubicBezTo>
                      <a:cubicBezTo>
                        <a:pt x="2321" y="148"/>
                        <a:pt x="2321" y="148"/>
                        <a:pt x="2321" y="148"/>
                      </a:cubicBezTo>
                      <a:cubicBezTo>
                        <a:pt x="2321" y="67"/>
                        <a:pt x="2255" y="0"/>
                        <a:pt x="2173" y="0"/>
                      </a:cubicBezTo>
                      <a:close/>
                      <a:moveTo>
                        <a:pt x="1887" y="1114"/>
                      </a:moveTo>
                      <a:cubicBezTo>
                        <a:pt x="830" y="2154"/>
                        <a:pt x="830" y="2154"/>
                        <a:pt x="830" y="2154"/>
                      </a:cubicBezTo>
                      <a:cubicBezTo>
                        <a:pt x="820" y="2164"/>
                        <a:pt x="806" y="2169"/>
                        <a:pt x="793" y="2169"/>
                      </a:cubicBezTo>
                      <a:cubicBezTo>
                        <a:pt x="783" y="2169"/>
                        <a:pt x="773" y="2166"/>
                        <a:pt x="765" y="2160"/>
                      </a:cubicBezTo>
                      <a:cubicBezTo>
                        <a:pt x="744" y="2147"/>
                        <a:pt x="736" y="2121"/>
                        <a:pt x="744" y="2098"/>
                      </a:cubicBezTo>
                      <a:cubicBezTo>
                        <a:pt x="1019" y="1364"/>
                        <a:pt x="1019" y="1364"/>
                        <a:pt x="1019" y="1364"/>
                      </a:cubicBezTo>
                      <a:cubicBezTo>
                        <a:pt x="469" y="1347"/>
                        <a:pt x="469" y="1347"/>
                        <a:pt x="469" y="1347"/>
                      </a:cubicBezTo>
                      <a:cubicBezTo>
                        <a:pt x="449" y="1346"/>
                        <a:pt x="430" y="1333"/>
                        <a:pt x="423" y="1313"/>
                      </a:cubicBezTo>
                      <a:cubicBezTo>
                        <a:pt x="415" y="1294"/>
                        <a:pt x="420" y="1272"/>
                        <a:pt x="434" y="1257"/>
                      </a:cubicBezTo>
                      <a:cubicBezTo>
                        <a:pt x="1535" y="168"/>
                        <a:pt x="1535" y="168"/>
                        <a:pt x="1535" y="168"/>
                      </a:cubicBezTo>
                      <a:cubicBezTo>
                        <a:pt x="1552" y="151"/>
                        <a:pt x="1579" y="148"/>
                        <a:pt x="1600" y="161"/>
                      </a:cubicBezTo>
                      <a:cubicBezTo>
                        <a:pt x="1620" y="175"/>
                        <a:pt x="1629" y="200"/>
                        <a:pt x="1621" y="223"/>
                      </a:cubicBezTo>
                      <a:cubicBezTo>
                        <a:pt x="1325" y="1025"/>
                        <a:pt x="1325" y="1025"/>
                        <a:pt x="1325" y="1025"/>
                      </a:cubicBezTo>
                      <a:cubicBezTo>
                        <a:pt x="1850" y="1025"/>
                        <a:pt x="1850" y="1025"/>
                        <a:pt x="1850" y="1025"/>
                      </a:cubicBezTo>
                      <a:cubicBezTo>
                        <a:pt x="1871" y="1025"/>
                        <a:pt x="1890" y="1038"/>
                        <a:pt x="1898" y="1057"/>
                      </a:cubicBezTo>
                      <a:cubicBezTo>
                        <a:pt x="1906" y="1077"/>
                        <a:pt x="1902" y="1100"/>
                        <a:pt x="1887" y="1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082"/>
                  <a:endParaRPr lang="en-US">
                    <a:solidFill>
                      <a:srgbClr val="FFFFFF"/>
                    </a:solidFill>
                  </a:endParaRPr>
                </a:p>
              </p:txBody>
            </p:sp>
          </p:grpSp>
        </p:grpSp>
        <p:grpSp>
          <p:nvGrpSpPr>
            <p:cNvPr id="456" name="Group 455" descr="Custom:  Group 603"/>
            <p:cNvGrpSpPr/>
            <p:nvPr/>
          </p:nvGrpSpPr>
          <p:grpSpPr>
            <a:xfrm>
              <a:off x="2652268" y="3799680"/>
              <a:ext cx="1534886" cy="2049289"/>
              <a:chOff x="2539694" y="3078156"/>
              <a:chExt cx="1534886" cy="2049289"/>
            </a:xfrm>
          </p:grpSpPr>
          <p:grpSp>
            <p:nvGrpSpPr>
              <p:cNvPr id="457" name="Group 456"/>
              <p:cNvGrpSpPr/>
              <p:nvPr/>
            </p:nvGrpSpPr>
            <p:grpSpPr>
              <a:xfrm>
                <a:off x="2539694" y="3078156"/>
                <a:ext cx="1534886" cy="2049289"/>
                <a:chOff x="2520043" y="2801689"/>
                <a:chExt cx="1534886" cy="2049289"/>
              </a:xfrm>
            </p:grpSpPr>
            <p:sp>
              <p:nvSpPr>
                <p:cNvPr id="668" name="Rounded Rectangle 667"/>
                <p:cNvSpPr/>
                <p:nvPr/>
              </p:nvSpPr>
              <p:spPr>
                <a:xfrm>
                  <a:off x="2520043" y="2801689"/>
                  <a:ext cx="1534886" cy="2049289"/>
                </a:xfrm>
                <a:prstGeom prst="roundRect">
                  <a:avLst>
                    <a:gd name="adj" fmla="val 2539"/>
                  </a:avLst>
                </a:prstGeom>
                <a:solidFill>
                  <a:schemeClr val="bg1">
                    <a:alpha val="32000"/>
                  </a:schemeClr>
                </a:solidFill>
                <a:ln w="25400" cap="flat" cmpd="sng" algn="ctr">
                  <a:noFill/>
                  <a:prstDash val="solid"/>
                </a:ln>
                <a:effectLst/>
              </p:spPr>
              <p:txBody>
                <a:bodyPr rtlCol="0" anchor="ctr"/>
                <a:lstStyle/>
                <a:p>
                  <a:pPr algn="ctr" defTabSz="913825" fontAlgn="base">
                    <a:spcBef>
                      <a:spcPct val="0"/>
                    </a:spcBef>
                    <a:spcAft>
                      <a:spcPct val="0"/>
                    </a:spcAft>
                  </a:pPr>
                  <a:endParaRPr lang="en-US" kern="0">
                    <a:solidFill>
                      <a:prstClr val="white"/>
                    </a:solidFill>
                    <a:latin typeface="Arial"/>
                  </a:endParaRPr>
                </a:p>
              </p:txBody>
            </p:sp>
            <p:sp>
              <p:nvSpPr>
                <p:cNvPr id="669" name="Freeform 63"/>
                <p:cNvSpPr>
                  <a:spLocks noEditPoints="1"/>
                </p:cNvSpPr>
                <p:nvPr/>
              </p:nvSpPr>
              <p:spPr bwMode="auto">
                <a:xfrm rot="16200000">
                  <a:off x="3746662" y="2901983"/>
                  <a:ext cx="210412" cy="208756"/>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chemeClr val="bg1">
                    <a:lumMod val="50000"/>
                  </a:scheme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082"/>
                  <a:endParaRPr lang="en-US">
                    <a:solidFill>
                      <a:srgbClr val="FFFFFF"/>
                    </a:solidFill>
                  </a:endParaRPr>
                </a:p>
              </p:txBody>
            </p:sp>
          </p:grpSp>
          <p:grpSp>
            <p:nvGrpSpPr>
              <p:cNvPr id="458" name="Group 457"/>
              <p:cNvGrpSpPr/>
              <p:nvPr/>
            </p:nvGrpSpPr>
            <p:grpSpPr>
              <a:xfrm>
                <a:off x="2574814" y="3151969"/>
                <a:ext cx="1464646" cy="1901662"/>
                <a:chOff x="-2057400" y="4108297"/>
                <a:chExt cx="1464646" cy="1901662"/>
              </a:xfrm>
            </p:grpSpPr>
            <p:sp>
              <p:nvSpPr>
                <p:cNvPr id="459" name="TextBox 458"/>
                <p:cNvSpPr txBox="1"/>
                <p:nvPr/>
              </p:nvSpPr>
              <p:spPr>
                <a:xfrm>
                  <a:off x="-2057400" y="4108297"/>
                  <a:ext cx="1464646" cy="567848"/>
                </a:xfrm>
                <a:prstGeom prst="rect">
                  <a:avLst/>
                </a:prstGeom>
                <a:noFill/>
              </p:spPr>
              <p:txBody>
                <a:bodyPr wrap="square" lIns="45720" rtlCol="0">
                  <a:spAutoFit/>
                </a:bodyPr>
                <a:lstStyle>
                  <a:defPPr>
                    <a:defRPr lang="en-US"/>
                  </a:defPPr>
                  <a:lvl1pPr>
                    <a:defRPr sz="1400" b="1">
                      <a:solidFill>
                        <a:schemeClr val="tx2">
                          <a:lumMod val="75000"/>
                          <a:lumOff val="25000"/>
                        </a:schemeClr>
                      </a:solidFill>
                    </a:defRPr>
                  </a:lvl1pPr>
                </a:lstStyle>
                <a:p>
                  <a:pPr defTabSz="914082">
                    <a:lnSpc>
                      <a:spcPct val="85000"/>
                    </a:lnSpc>
                  </a:pPr>
                  <a:r>
                    <a:rPr lang="en-US" sz="1200" b="0" dirty="0">
                      <a:solidFill>
                        <a:srgbClr val="2C2C2C">
                          <a:lumMod val="75000"/>
                          <a:lumOff val="25000"/>
                        </a:srgbClr>
                      </a:solidFill>
                    </a:rPr>
                    <a:t>Hypervisors </a:t>
                  </a:r>
                  <a:br>
                    <a:rPr lang="en-US" sz="1200" b="0" dirty="0">
                      <a:solidFill>
                        <a:srgbClr val="2C2C2C">
                          <a:lumMod val="75000"/>
                          <a:lumOff val="25000"/>
                        </a:srgbClr>
                      </a:solidFill>
                    </a:rPr>
                  </a:br>
                  <a:r>
                    <a:rPr lang="en-US" sz="1200" b="0" dirty="0">
                      <a:solidFill>
                        <a:srgbClr val="2C2C2C">
                          <a:lumMod val="75000"/>
                          <a:lumOff val="25000"/>
                        </a:srgbClr>
                      </a:solidFill>
                    </a:rPr>
                    <a:t>and Virtual Networking</a:t>
                  </a:r>
                </a:p>
              </p:txBody>
            </p:sp>
            <p:sp>
              <p:nvSpPr>
                <p:cNvPr id="460" name="Rounded Rectangle 459"/>
                <p:cNvSpPr/>
                <p:nvPr/>
              </p:nvSpPr>
              <p:spPr>
                <a:xfrm>
                  <a:off x="-2000380" y="4672443"/>
                  <a:ext cx="1337516" cy="1337516"/>
                </a:xfrm>
                <a:prstGeom prst="roundRect">
                  <a:avLst>
                    <a:gd name="adj" fmla="val 2539"/>
                  </a:avLst>
                </a:prstGeom>
                <a:gradFill flip="none" rotWithShape="1">
                  <a:gsLst>
                    <a:gs pos="833">
                      <a:srgbClr val="3C86EC">
                        <a:lumMod val="46000"/>
                      </a:srgbClr>
                    </a:gs>
                    <a:gs pos="100000">
                      <a:srgbClr val="3C86EC"/>
                    </a:gs>
                    <a:gs pos="47000">
                      <a:srgbClr val="3C86EC">
                        <a:lumMod val="81000"/>
                      </a:srgbClr>
                    </a:gs>
                  </a:gsLst>
                  <a:lin ang="16200000" scaled="1"/>
                  <a:tileRect/>
                </a:gradFill>
                <a:ln w="25400" cap="flat" cmpd="sng" algn="ctr">
                  <a:noFill/>
                  <a:prstDash val="solid"/>
                </a:ln>
                <a:effectLst>
                  <a:outerShdw blurRad="635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32492" tIns="94392" rIns="132492" bIns="94392" numCol="1" spcCol="1270" anchor="ctr" anchorCtr="0">
                  <a:noAutofit/>
                </a:bodyPr>
                <a:lstStyle/>
                <a:p>
                  <a:pPr algn="ctr" defTabSz="888476">
                    <a:spcBef>
                      <a:spcPct val="0"/>
                    </a:spcBef>
                    <a:spcAft>
                      <a:spcPct val="35000"/>
                    </a:spcAft>
                  </a:pPr>
                  <a:endParaRPr lang="en-US" sz="2000" b="1">
                    <a:solidFill>
                      <a:srgbClr val="FFFFFF"/>
                    </a:solidFill>
                    <a:latin typeface="CiscoSansTT Light" panose="020B0503020201020303" pitchFamily="34" charset="0"/>
                    <a:cs typeface="Arial" panose="020B0604020202020204" pitchFamily="34" charset="0"/>
                  </a:endParaRPr>
                </a:p>
              </p:txBody>
            </p:sp>
            <p:grpSp>
              <p:nvGrpSpPr>
                <p:cNvPr id="461" name="Group 10"/>
                <p:cNvGrpSpPr>
                  <a:grpSpLocks noChangeAspect="1"/>
                </p:cNvGrpSpPr>
                <p:nvPr/>
              </p:nvGrpSpPr>
              <p:grpSpPr bwMode="auto">
                <a:xfrm>
                  <a:off x="-1806512" y="5341172"/>
                  <a:ext cx="892630" cy="257198"/>
                  <a:chOff x="1776" y="5806"/>
                  <a:chExt cx="1770" cy="510"/>
                </a:xfrm>
                <a:solidFill>
                  <a:schemeClr val="bg1">
                    <a:lumMod val="50000"/>
                  </a:schemeClr>
                </a:solidFill>
              </p:grpSpPr>
              <p:sp>
                <p:nvSpPr>
                  <p:cNvPr id="654" name="Freeform 11"/>
                  <p:cNvSpPr>
                    <a:spLocks/>
                  </p:cNvSpPr>
                  <p:nvPr/>
                </p:nvSpPr>
                <p:spPr bwMode="auto">
                  <a:xfrm>
                    <a:off x="2076" y="6221"/>
                    <a:ext cx="57" cy="29"/>
                  </a:xfrm>
                  <a:custGeom>
                    <a:avLst/>
                    <a:gdLst>
                      <a:gd name="T0" fmla="*/ 22 w 24"/>
                      <a:gd name="T1" fmla="*/ 1 h 12"/>
                      <a:gd name="T2" fmla="*/ 22 w 24"/>
                      <a:gd name="T3" fmla="*/ 6 h 12"/>
                      <a:gd name="T4" fmla="*/ 19 w 24"/>
                      <a:gd name="T5" fmla="*/ 9 h 12"/>
                      <a:gd name="T6" fmla="*/ 10 w 24"/>
                      <a:gd name="T7" fmla="*/ 9 h 12"/>
                      <a:gd name="T8" fmla="*/ 4 w 24"/>
                      <a:gd name="T9" fmla="*/ 8 h 12"/>
                      <a:gd name="T10" fmla="*/ 1 w 24"/>
                      <a:gd name="T11" fmla="*/ 4 h 12"/>
                      <a:gd name="T12" fmla="*/ 10 w 24"/>
                      <a:gd name="T13" fmla="*/ 3 h 12"/>
                      <a:gd name="T14" fmla="*/ 18 w 24"/>
                      <a:gd name="T15" fmla="*/ 4 h 12"/>
                      <a:gd name="T16" fmla="*/ 21 w 24"/>
                      <a:gd name="T17" fmla="*/ 1 h 12"/>
                      <a:gd name="T18" fmla="*/ 22 w 24"/>
                      <a:gd name="T19" fmla="*/ 1 h 12"/>
                      <a:gd name="T20" fmla="*/ 22 w 24"/>
                      <a:gd name="T21"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2">
                        <a:moveTo>
                          <a:pt x="22" y="1"/>
                        </a:moveTo>
                        <a:cubicBezTo>
                          <a:pt x="23" y="1"/>
                          <a:pt x="24" y="3"/>
                          <a:pt x="22" y="6"/>
                        </a:cubicBezTo>
                        <a:cubicBezTo>
                          <a:pt x="22" y="7"/>
                          <a:pt x="21" y="8"/>
                          <a:pt x="19" y="9"/>
                        </a:cubicBezTo>
                        <a:cubicBezTo>
                          <a:pt x="18" y="11"/>
                          <a:pt x="14" y="12"/>
                          <a:pt x="10" y="9"/>
                        </a:cubicBezTo>
                        <a:cubicBezTo>
                          <a:pt x="7" y="8"/>
                          <a:pt x="7" y="7"/>
                          <a:pt x="4" y="8"/>
                        </a:cubicBezTo>
                        <a:cubicBezTo>
                          <a:pt x="1" y="8"/>
                          <a:pt x="0" y="6"/>
                          <a:pt x="1" y="4"/>
                        </a:cubicBezTo>
                        <a:cubicBezTo>
                          <a:pt x="2" y="2"/>
                          <a:pt x="6" y="0"/>
                          <a:pt x="10" y="3"/>
                        </a:cubicBezTo>
                        <a:cubicBezTo>
                          <a:pt x="12" y="4"/>
                          <a:pt x="15" y="6"/>
                          <a:pt x="18" y="4"/>
                        </a:cubicBezTo>
                        <a:cubicBezTo>
                          <a:pt x="19" y="3"/>
                          <a:pt x="20" y="2"/>
                          <a:pt x="21" y="1"/>
                        </a:cubicBezTo>
                        <a:cubicBezTo>
                          <a:pt x="22" y="1"/>
                          <a:pt x="22" y="1"/>
                          <a:pt x="22" y="1"/>
                        </a:cubicBezTo>
                        <a:cubicBezTo>
                          <a:pt x="22" y="1"/>
                          <a:pt x="22" y="1"/>
                          <a:pt x="22"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sp>
                <p:nvSpPr>
                  <p:cNvPr id="655" name="Freeform 12"/>
                  <p:cNvSpPr>
                    <a:spLocks noEditPoints="1"/>
                  </p:cNvSpPr>
                  <p:nvPr/>
                </p:nvSpPr>
                <p:spPr bwMode="auto">
                  <a:xfrm>
                    <a:off x="1776" y="5806"/>
                    <a:ext cx="577" cy="510"/>
                  </a:xfrm>
                  <a:custGeom>
                    <a:avLst/>
                    <a:gdLst>
                      <a:gd name="T0" fmla="*/ 122 w 244"/>
                      <a:gd name="T1" fmla="*/ 0 h 216"/>
                      <a:gd name="T2" fmla="*/ 0 w 244"/>
                      <a:gd name="T3" fmla="*/ 122 h 216"/>
                      <a:gd name="T4" fmla="*/ 7 w 244"/>
                      <a:gd name="T5" fmla="*/ 161 h 216"/>
                      <a:gd name="T6" fmla="*/ 15 w 244"/>
                      <a:gd name="T7" fmla="*/ 161 h 216"/>
                      <a:gd name="T8" fmla="*/ 36 w 244"/>
                      <a:gd name="T9" fmla="*/ 156 h 216"/>
                      <a:gd name="T10" fmla="*/ 40 w 244"/>
                      <a:gd name="T11" fmla="*/ 154 h 216"/>
                      <a:gd name="T12" fmla="*/ 49 w 244"/>
                      <a:gd name="T13" fmla="*/ 159 h 216"/>
                      <a:gd name="T14" fmla="*/ 55 w 244"/>
                      <a:gd name="T15" fmla="*/ 165 h 216"/>
                      <a:gd name="T16" fmla="*/ 62 w 244"/>
                      <a:gd name="T17" fmla="*/ 167 h 216"/>
                      <a:gd name="T18" fmla="*/ 67 w 244"/>
                      <a:gd name="T19" fmla="*/ 165 h 216"/>
                      <a:gd name="T20" fmla="*/ 64 w 244"/>
                      <a:gd name="T21" fmla="*/ 161 h 216"/>
                      <a:gd name="T22" fmla="*/ 59 w 244"/>
                      <a:gd name="T23" fmla="*/ 154 h 216"/>
                      <a:gd name="T24" fmla="*/ 52 w 244"/>
                      <a:gd name="T25" fmla="*/ 144 h 216"/>
                      <a:gd name="T26" fmla="*/ 65 w 244"/>
                      <a:gd name="T27" fmla="*/ 133 h 216"/>
                      <a:gd name="T28" fmla="*/ 77 w 244"/>
                      <a:gd name="T29" fmla="*/ 145 h 216"/>
                      <a:gd name="T30" fmla="*/ 83 w 244"/>
                      <a:gd name="T31" fmla="*/ 146 h 216"/>
                      <a:gd name="T32" fmla="*/ 90 w 244"/>
                      <a:gd name="T33" fmla="*/ 147 h 216"/>
                      <a:gd name="T34" fmla="*/ 114 w 244"/>
                      <a:gd name="T35" fmla="*/ 164 h 216"/>
                      <a:gd name="T36" fmla="*/ 138 w 244"/>
                      <a:gd name="T37" fmla="*/ 162 h 216"/>
                      <a:gd name="T38" fmla="*/ 145 w 244"/>
                      <a:gd name="T39" fmla="*/ 164 h 216"/>
                      <a:gd name="T40" fmla="*/ 156 w 244"/>
                      <a:gd name="T41" fmla="*/ 161 h 216"/>
                      <a:gd name="T42" fmla="*/ 166 w 244"/>
                      <a:gd name="T43" fmla="*/ 164 h 216"/>
                      <a:gd name="T44" fmla="*/ 178 w 244"/>
                      <a:gd name="T45" fmla="*/ 161 h 216"/>
                      <a:gd name="T46" fmla="*/ 174 w 244"/>
                      <a:gd name="T47" fmla="*/ 173 h 216"/>
                      <a:gd name="T48" fmla="*/ 173 w 244"/>
                      <a:gd name="T49" fmla="*/ 183 h 216"/>
                      <a:gd name="T50" fmla="*/ 168 w 244"/>
                      <a:gd name="T51" fmla="*/ 192 h 216"/>
                      <a:gd name="T52" fmla="*/ 160 w 244"/>
                      <a:gd name="T53" fmla="*/ 203 h 216"/>
                      <a:gd name="T54" fmla="*/ 152 w 244"/>
                      <a:gd name="T55" fmla="*/ 214 h 216"/>
                      <a:gd name="T56" fmla="*/ 164 w 244"/>
                      <a:gd name="T57" fmla="*/ 211 h 216"/>
                      <a:gd name="T58" fmla="*/ 181 w 244"/>
                      <a:gd name="T59" fmla="*/ 198 h 216"/>
                      <a:gd name="T60" fmla="*/ 187 w 244"/>
                      <a:gd name="T61" fmla="*/ 192 h 216"/>
                      <a:gd name="T62" fmla="*/ 186 w 244"/>
                      <a:gd name="T63" fmla="*/ 192 h 216"/>
                      <a:gd name="T64" fmla="*/ 187 w 244"/>
                      <a:gd name="T65" fmla="*/ 190 h 216"/>
                      <a:gd name="T66" fmla="*/ 210 w 244"/>
                      <a:gd name="T67" fmla="*/ 186 h 216"/>
                      <a:gd name="T68" fmla="*/ 224 w 244"/>
                      <a:gd name="T69" fmla="*/ 188 h 216"/>
                      <a:gd name="T70" fmla="*/ 244 w 244"/>
                      <a:gd name="T71" fmla="*/ 122 h 216"/>
                      <a:gd name="T72" fmla="*/ 122 w 244"/>
                      <a:gd name="T73" fmla="*/ 0 h 216"/>
                      <a:gd name="T74" fmla="*/ 221 w 244"/>
                      <a:gd name="T75" fmla="*/ 119 h 216"/>
                      <a:gd name="T76" fmla="*/ 112 w 244"/>
                      <a:gd name="T77" fmla="*/ 147 h 216"/>
                      <a:gd name="T78" fmla="*/ 26 w 244"/>
                      <a:gd name="T79" fmla="*/ 85 h 216"/>
                      <a:gd name="T80" fmla="*/ 65 w 244"/>
                      <a:gd name="T81" fmla="*/ 73 h 216"/>
                      <a:gd name="T82" fmla="*/ 76 w 244"/>
                      <a:gd name="T83" fmla="*/ 96 h 216"/>
                      <a:gd name="T84" fmla="*/ 130 w 244"/>
                      <a:gd name="T85" fmla="*/ 113 h 216"/>
                      <a:gd name="T86" fmla="*/ 133 w 244"/>
                      <a:gd name="T87" fmla="*/ 110 h 216"/>
                      <a:gd name="T88" fmla="*/ 127 w 244"/>
                      <a:gd name="T89" fmla="*/ 98 h 216"/>
                      <a:gd name="T90" fmla="*/ 107 w 244"/>
                      <a:gd name="T91" fmla="*/ 87 h 216"/>
                      <a:gd name="T92" fmla="*/ 70 w 244"/>
                      <a:gd name="T93" fmla="*/ 62 h 216"/>
                      <a:gd name="T94" fmla="*/ 75 w 244"/>
                      <a:gd name="T95" fmla="*/ 40 h 216"/>
                      <a:gd name="T96" fmla="*/ 105 w 244"/>
                      <a:gd name="T97" fmla="*/ 28 h 216"/>
                      <a:gd name="T98" fmla="*/ 132 w 244"/>
                      <a:gd name="T99" fmla="*/ 26 h 216"/>
                      <a:gd name="T100" fmla="*/ 162 w 244"/>
                      <a:gd name="T101" fmla="*/ 32 h 216"/>
                      <a:gd name="T102" fmla="*/ 183 w 244"/>
                      <a:gd name="T103" fmla="*/ 78 h 216"/>
                      <a:gd name="T104" fmla="*/ 184 w 244"/>
                      <a:gd name="T105" fmla="*/ 93 h 216"/>
                      <a:gd name="T106" fmla="*/ 179 w 244"/>
                      <a:gd name="T107" fmla="*/ 101 h 216"/>
                      <a:gd name="T108" fmla="*/ 180 w 244"/>
                      <a:gd name="T109" fmla="*/ 102 h 216"/>
                      <a:gd name="T110" fmla="*/ 191 w 244"/>
                      <a:gd name="T111" fmla="*/ 89 h 216"/>
                      <a:gd name="T112" fmla="*/ 221 w 244"/>
                      <a:gd name="T113" fmla="*/ 11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4" h="216">
                        <a:moveTo>
                          <a:pt x="122" y="0"/>
                        </a:moveTo>
                        <a:cubicBezTo>
                          <a:pt x="55" y="0"/>
                          <a:pt x="0" y="54"/>
                          <a:pt x="0" y="122"/>
                        </a:cubicBezTo>
                        <a:cubicBezTo>
                          <a:pt x="0" y="135"/>
                          <a:pt x="3" y="148"/>
                          <a:pt x="7" y="161"/>
                        </a:cubicBezTo>
                        <a:cubicBezTo>
                          <a:pt x="15" y="161"/>
                          <a:pt x="15" y="161"/>
                          <a:pt x="15" y="161"/>
                        </a:cubicBezTo>
                        <a:cubicBezTo>
                          <a:pt x="23" y="161"/>
                          <a:pt x="30" y="159"/>
                          <a:pt x="36" y="156"/>
                        </a:cubicBezTo>
                        <a:cubicBezTo>
                          <a:pt x="37" y="155"/>
                          <a:pt x="39" y="154"/>
                          <a:pt x="40" y="154"/>
                        </a:cubicBezTo>
                        <a:cubicBezTo>
                          <a:pt x="44" y="154"/>
                          <a:pt x="47" y="156"/>
                          <a:pt x="49" y="159"/>
                        </a:cubicBezTo>
                        <a:cubicBezTo>
                          <a:pt x="51" y="162"/>
                          <a:pt x="53" y="164"/>
                          <a:pt x="55" y="165"/>
                        </a:cubicBezTo>
                        <a:cubicBezTo>
                          <a:pt x="57" y="166"/>
                          <a:pt x="59" y="167"/>
                          <a:pt x="62" y="167"/>
                        </a:cubicBezTo>
                        <a:cubicBezTo>
                          <a:pt x="64" y="167"/>
                          <a:pt x="66" y="167"/>
                          <a:pt x="67" y="165"/>
                        </a:cubicBezTo>
                        <a:cubicBezTo>
                          <a:pt x="68" y="163"/>
                          <a:pt x="67" y="162"/>
                          <a:pt x="64" y="161"/>
                        </a:cubicBezTo>
                        <a:cubicBezTo>
                          <a:pt x="61" y="159"/>
                          <a:pt x="60" y="157"/>
                          <a:pt x="59" y="154"/>
                        </a:cubicBezTo>
                        <a:cubicBezTo>
                          <a:pt x="57" y="151"/>
                          <a:pt x="53" y="149"/>
                          <a:pt x="52" y="144"/>
                        </a:cubicBezTo>
                        <a:cubicBezTo>
                          <a:pt x="52" y="138"/>
                          <a:pt x="56" y="131"/>
                          <a:pt x="65" y="133"/>
                        </a:cubicBezTo>
                        <a:cubicBezTo>
                          <a:pt x="72" y="135"/>
                          <a:pt x="76" y="143"/>
                          <a:pt x="77" y="145"/>
                        </a:cubicBezTo>
                        <a:cubicBezTo>
                          <a:pt x="78" y="147"/>
                          <a:pt x="81" y="148"/>
                          <a:pt x="83" y="146"/>
                        </a:cubicBezTo>
                        <a:cubicBezTo>
                          <a:pt x="86" y="144"/>
                          <a:pt x="88" y="144"/>
                          <a:pt x="90" y="147"/>
                        </a:cubicBezTo>
                        <a:cubicBezTo>
                          <a:pt x="91" y="149"/>
                          <a:pt x="102" y="164"/>
                          <a:pt x="114" y="164"/>
                        </a:cubicBezTo>
                        <a:cubicBezTo>
                          <a:pt x="126" y="165"/>
                          <a:pt x="132" y="161"/>
                          <a:pt x="138" y="162"/>
                        </a:cubicBezTo>
                        <a:cubicBezTo>
                          <a:pt x="141" y="162"/>
                          <a:pt x="143" y="164"/>
                          <a:pt x="145" y="164"/>
                        </a:cubicBezTo>
                        <a:cubicBezTo>
                          <a:pt x="149" y="165"/>
                          <a:pt x="152" y="161"/>
                          <a:pt x="156" y="161"/>
                        </a:cubicBezTo>
                        <a:cubicBezTo>
                          <a:pt x="159" y="162"/>
                          <a:pt x="163" y="164"/>
                          <a:pt x="166" y="164"/>
                        </a:cubicBezTo>
                        <a:cubicBezTo>
                          <a:pt x="170" y="164"/>
                          <a:pt x="178" y="159"/>
                          <a:pt x="178" y="161"/>
                        </a:cubicBezTo>
                        <a:cubicBezTo>
                          <a:pt x="178" y="164"/>
                          <a:pt x="175" y="170"/>
                          <a:pt x="174" y="173"/>
                        </a:cubicBezTo>
                        <a:cubicBezTo>
                          <a:pt x="174" y="175"/>
                          <a:pt x="174" y="179"/>
                          <a:pt x="173" y="183"/>
                        </a:cubicBezTo>
                        <a:cubicBezTo>
                          <a:pt x="172" y="186"/>
                          <a:pt x="169" y="191"/>
                          <a:pt x="168" y="192"/>
                        </a:cubicBezTo>
                        <a:cubicBezTo>
                          <a:pt x="165" y="197"/>
                          <a:pt x="163" y="198"/>
                          <a:pt x="160" y="203"/>
                        </a:cubicBezTo>
                        <a:cubicBezTo>
                          <a:pt x="158" y="208"/>
                          <a:pt x="153" y="213"/>
                          <a:pt x="152" y="214"/>
                        </a:cubicBezTo>
                        <a:cubicBezTo>
                          <a:pt x="151" y="216"/>
                          <a:pt x="160" y="214"/>
                          <a:pt x="164" y="211"/>
                        </a:cubicBezTo>
                        <a:cubicBezTo>
                          <a:pt x="167" y="208"/>
                          <a:pt x="172" y="200"/>
                          <a:pt x="181" y="198"/>
                        </a:cubicBezTo>
                        <a:cubicBezTo>
                          <a:pt x="186" y="197"/>
                          <a:pt x="187" y="194"/>
                          <a:pt x="187" y="192"/>
                        </a:cubicBezTo>
                        <a:cubicBezTo>
                          <a:pt x="186" y="192"/>
                          <a:pt x="186" y="192"/>
                          <a:pt x="186" y="192"/>
                        </a:cubicBezTo>
                        <a:cubicBezTo>
                          <a:pt x="186" y="191"/>
                          <a:pt x="187" y="190"/>
                          <a:pt x="187" y="190"/>
                        </a:cubicBezTo>
                        <a:cubicBezTo>
                          <a:pt x="193" y="188"/>
                          <a:pt x="201" y="186"/>
                          <a:pt x="210" y="186"/>
                        </a:cubicBezTo>
                        <a:cubicBezTo>
                          <a:pt x="215" y="186"/>
                          <a:pt x="220" y="187"/>
                          <a:pt x="224" y="188"/>
                        </a:cubicBezTo>
                        <a:cubicBezTo>
                          <a:pt x="237" y="169"/>
                          <a:pt x="244" y="146"/>
                          <a:pt x="244" y="122"/>
                        </a:cubicBezTo>
                        <a:cubicBezTo>
                          <a:pt x="244" y="54"/>
                          <a:pt x="189" y="0"/>
                          <a:pt x="122" y="0"/>
                        </a:cubicBezTo>
                        <a:close/>
                        <a:moveTo>
                          <a:pt x="221" y="119"/>
                        </a:moveTo>
                        <a:cubicBezTo>
                          <a:pt x="215" y="151"/>
                          <a:pt x="163" y="162"/>
                          <a:pt x="112" y="147"/>
                        </a:cubicBezTo>
                        <a:cubicBezTo>
                          <a:pt x="63" y="132"/>
                          <a:pt x="21" y="103"/>
                          <a:pt x="26" y="85"/>
                        </a:cubicBezTo>
                        <a:cubicBezTo>
                          <a:pt x="28" y="75"/>
                          <a:pt x="44" y="71"/>
                          <a:pt x="65" y="73"/>
                        </a:cubicBezTo>
                        <a:cubicBezTo>
                          <a:pt x="62" y="80"/>
                          <a:pt x="62" y="88"/>
                          <a:pt x="76" y="96"/>
                        </a:cubicBezTo>
                        <a:cubicBezTo>
                          <a:pt x="94" y="106"/>
                          <a:pt x="122" y="114"/>
                          <a:pt x="130" y="113"/>
                        </a:cubicBezTo>
                        <a:cubicBezTo>
                          <a:pt x="133" y="113"/>
                          <a:pt x="136" y="112"/>
                          <a:pt x="133" y="110"/>
                        </a:cubicBezTo>
                        <a:cubicBezTo>
                          <a:pt x="131" y="108"/>
                          <a:pt x="128" y="105"/>
                          <a:pt x="127" y="98"/>
                        </a:cubicBezTo>
                        <a:cubicBezTo>
                          <a:pt x="126" y="95"/>
                          <a:pt x="125" y="90"/>
                          <a:pt x="107" y="87"/>
                        </a:cubicBezTo>
                        <a:cubicBezTo>
                          <a:pt x="67" y="79"/>
                          <a:pt x="69" y="68"/>
                          <a:pt x="70" y="62"/>
                        </a:cubicBezTo>
                        <a:cubicBezTo>
                          <a:pt x="70" y="62"/>
                          <a:pt x="73" y="46"/>
                          <a:pt x="75" y="40"/>
                        </a:cubicBezTo>
                        <a:cubicBezTo>
                          <a:pt x="76" y="35"/>
                          <a:pt x="80" y="22"/>
                          <a:pt x="105" y="28"/>
                        </a:cubicBezTo>
                        <a:cubicBezTo>
                          <a:pt x="120" y="31"/>
                          <a:pt x="128" y="27"/>
                          <a:pt x="132" y="26"/>
                        </a:cubicBezTo>
                        <a:cubicBezTo>
                          <a:pt x="143" y="23"/>
                          <a:pt x="155" y="25"/>
                          <a:pt x="162" y="32"/>
                        </a:cubicBezTo>
                        <a:cubicBezTo>
                          <a:pt x="169" y="39"/>
                          <a:pt x="178" y="61"/>
                          <a:pt x="183" y="78"/>
                        </a:cubicBezTo>
                        <a:cubicBezTo>
                          <a:pt x="185" y="86"/>
                          <a:pt x="185" y="90"/>
                          <a:pt x="184" y="93"/>
                        </a:cubicBezTo>
                        <a:cubicBezTo>
                          <a:pt x="183" y="95"/>
                          <a:pt x="182" y="96"/>
                          <a:pt x="179" y="101"/>
                        </a:cubicBezTo>
                        <a:cubicBezTo>
                          <a:pt x="179" y="102"/>
                          <a:pt x="179" y="103"/>
                          <a:pt x="180" y="102"/>
                        </a:cubicBezTo>
                        <a:cubicBezTo>
                          <a:pt x="188" y="98"/>
                          <a:pt x="190" y="93"/>
                          <a:pt x="191" y="89"/>
                        </a:cubicBezTo>
                        <a:cubicBezTo>
                          <a:pt x="212" y="94"/>
                          <a:pt x="224" y="105"/>
                          <a:pt x="221" y="11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sp>
                <p:nvSpPr>
                  <p:cNvPr id="656" name="Freeform 13"/>
                  <p:cNvSpPr>
                    <a:spLocks noEditPoints="1"/>
                  </p:cNvSpPr>
                  <p:nvPr/>
                </p:nvSpPr>
                <p:spPr bwMode="auto">
                  <a:xfrm>
                    <a:off x="2341" y="6231"/>
                    <a:ext cx="7" cy="12"/>
                  </a:xfrm>
                  <a:custGeom>
                    <a:avLst/>
                    <a:gdLst>
                      <a:gd name="T0" fmla="*/ 0 w 3"/>
                      <a:gd name="T1" fmla="*/ 2 h 5"/>
                      <a:gd name="T2" fmla="*/ 1 w 3"/>
                      <a:gd name="T3" fmla="*/ 2 h 5"/>
                      <a:gd name="T4" fmla="*/ 2 w 3"/>
                      <a:gd name="T5" fmla="*/ 5 h 5"/>
                      <a:gd name="T6" fmla="*/ 3 w 3"/>
                      <a:gd name="T7" fmla="*/ 5 h 5"/>
                      <a:gd name="T8" fmla="*/ 2 w 3"/>
                      <a:gd name="T9" fmla="*/ 2 h 5"/>
                      <a:gd name="T10" fmla="*/ 3 w 3"/>
                      <a:gd name="T11" fmla="*/ 1 h 5"/>
                      <a:gd name="T12" fmla="*/ 2 w 3"/>
                      <a:gd name="T13" fmla="*/ 0 h 5"/>
                      <a:gd name="T14" fmla="*/ 0 w 3"/>
                      <a:gd name="T15" fmla="*/ 0 h 5"/>
                      <a:gd name="T16" fmla="*/ 0 w 3"/>
                      <a:gd name="T17" fmla="*/ 5 h 5"/>
                      <a:gd name="T18" fmla="*/ 0 w 3"/>
                      <a:gd name="T19" fmla="*/ 5 h 5"/>
                      <a:gd name="T20" fmla="*/ 0 w 3"/>
                      <a:gd name="T21" fmla="*/ 2 h 5"/>
                      <a:gd name="T22" fmla="*/ 0 w 3"/>
                      <a:gd name="T23" fmla="*/ 2 h 5"/>
                      <a:gd name="T24" fmla="*/ 0 w 3"/>
                      <a:gd name="T25" fmla="*/ 0 h 5"/>
                      <a:gd name="T26" fmla="*/ 1 w 3"/>
                      <a:gd name="T27" fmla="*/ 0 h 5"/>
                      <a:gd name="T28" fmla="*/ 2 w 3"/>
                      <a:gd name="T29" fmla="*/ 1 h 5"/>
                      <a:gd name="T30" fmla="*/ 1 w 3"/>
                      <a:gd name="T31" fmla="*/ 2 h 5"/>
                      <a:gd name="T32" fmla="*/ 0 w 3"/>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5">
                        <a:moveTo>
                          <a:pt x="0" y="2"/>
                        </a:moveTo>
                        <a:cubicBezTo>
                          <a:pt x="1" y="2"/>
                          <a:pt x="1" y="2"/>
                          <a:pt x="1" y="2"/>
                        </a:cubicBezTo>
                        <a:cubicBezTo>
                          <a:pt x="2" y="5"/>
                          <a:pt x="2" y="5"/>
                          <a:pt x="2" y="5"/>
                        </a:cubicBezTo>
                        <a:cubicBezTo>
                          <a:pt x="3" y="5"/>
                          <a:pt x="3" y="5"/>
                          <a:pt x="3" y="5"/>
                        </a:cubicBezTo>
                        <a:cubicBezTo>
                          <a:pt x="2" y="2"/>
                          <a:pt x="2" y="2"/>
                          <a:pt x="2" y="2"/>
                        </a:cubicBezTo>
                        <a:cubicBezTo>
                          <a:pt x="3" y="2"/>
                          <a:pt x="3" y="2"/>
                          <a:pt x="3" y="1"/>
                        </a:cubicBezTo>
                        <a:cubicBezTo>
                          <a:pt x="3" y="0"/>
                          <a:pt x="3" y="0"/>
                          <a:pt x="2" y="0"/>
                        </a:cubicBezTo>
                        <a:cubicBezTo>
                          <a:pt x="0" y="0"/>
                          <a:pt x="0" y="0"/>
                          <a:pt x="0" y="0"/>
                        </a:cubicBezTo>
                        <a:cubicBezTo>
                          <a:pt x="0" y="5"/>
                          <a:pt x="0" y="5"/>
                          <a:pt x="0" y="5"/>
                        </a:cubicBezTo>
                        <a:cubicBezTo>
                          <a:pt x="0" y="5"/>
                          <a:pt x="0" y="5"/>
                          <a:pt x="0" y="5"/>
                        </a:cubicBezTo>
                        <a:cubicBezTo>
                          <a:pt x="0" y="2"/>
                          <a:pt x="0" y="2"/>
                          <a:pt x="0" y="2"/>
                        </a:cubicBezTo>
                        <a:close/>
                        <a:moveTo>
                          <a:pt x="0" y="2"/>
                        </a:moveTo>
                        <a:cubicBezTo>
                          <a:pt x="0" y="0"/>
                          <a:pt x="0" y="0"/>
                          <a:pt x="0" y="0"/>
                        </a:cubicBezTo>
                        <a:cubicBezTo>
                          <a:pt x="1" y="0"/>
                          <a:pt x="1" y="0"/>
                          <a:pt x="1" y="0"/>
                        </a:cubicBezTo>
                        <a:cubicBezTo>
                          <a:pt x="2" y="0"/>
                          <a:pt x="2" y="1"/>
                          <a:pt x="2" y="1"/>
                        </a:cubicBezTo>
                        <a:cubicBezTo>
                          <a:pt x="2" y="2"/>
                          <a:pt x="2" y="2"/>
                          <a:pt x="1"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sp>
                <p:nvSpPr>
                  <p:cNvPr id="657" name="Freeform 14"/>
                  <p:cNvSpPr>
                    <a:spLocks noEditPoints="1"/>
                  </p:cNvSpPr>
                  <p:nvPr/>
                </p:nvSpPr>
                <p:spPr bwMode="auto">
                  <a:xfrm>
                    <a:off x="2334" y="6226"/>
                    <a:ext cx="21" cy="21"/>
                  </a:xfrm>
                  <a:custGeom>
                    <a:avLst/>
                    <a:gdLst>
                      <a:gd name="T0" fmla="*/ 9 w 9"/>
                      <a:gd name="T1" fmla="*/ 4 h 9"/>
                      <a:gd name="T2" fmla="*/ 4 w 9"/>
                      <a:gd name="T3" fmla="*/ 9 h 9"/>
                      <a:gd name="T4" fmla="*/ 0 w 9"/>
                      <a:gd name="T5" fmla="*/ 4 h 9"/>
                      <a:gd name="T6" fmla="*/ 4 w 9"/>
                      <a:gd name="T7" fmla="*/ 0 h 9"/>
                      <a:gd name="T8" fmla="*/ 9 w 9"/>
                      <a:gd name="T9" fmla="*/ 4 h 9"/>
                      <a:gd name="T10" fmla="*/ 4 w 9"/>
                      <a:gd name="T11" fmla="*/ 0 h 9"/>
                      <a:gd name="T12" fmla="*/ 0 w 9"/>
                      <a:gd name="T13" fmla="*/ 4 h 9"/>
                      <a:gd name="T14" fmla="*/ 4 w 9"/>
                      <a:gd name="T15" fmla="*/ 8 h 9"/>
                      <a:gd name="T16" fmla="*/ 8 w 9"/>
                      <a:gd name="T17" fmla="*/ 4 h 9"/>
                      <a:gd name="T18" fmla="*/ 4 w 9"/>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9" y="4"/>
                        </a:moveTo>
                        <a:cubicBezTo>
                          <a:pt x="9" y="7"/>
                          <a:pt x="7" y="9"/>
                          <a:pt x="4" y="9"/>
                        </a:cubicBezTo>
                        <a:cubicBezTo>
                          <a:pt x="2" y="9"/>
                          <a:pt x="0" y="7"/>
                          <a:pt x="0" y="4"/>
                        </a:cubicBezTo>
                        <a:cubicBezTo>
                          <a:pt x="0" y="2"/>
                          <a:pt x="2" y="0"/>
                          <a:pt x="4" y="0"/>
                        </a:cubicBezTo>
                        <a:cubicBezTo>
                          <a:pt x="7" y="0"/>
                          <a:pt x="9" y="2"/>
                          <a:pt x="9" y="4"/>
                        </a:cubicBezTo>
                        <a:close/>
                        <a:moveTo>
                          <a:pt x="4" y="0"/>
                        </a:moveTo>
                        <a:cubicBezTo>
                          <a:pt x="2" y="0"/>
                          <a:pt x="0" y="2"/>
                          <a:pt x="0" y="4"/>
                        </a:cubicBezTo>
                        <a:cubicBezTo>
                          <a:pt x="0" y="6"/>
                          <a:pt x="2" y="8"/>
                          <a:pt x="4" y="8"/>
                        </a:cubicBezTo>
                        <a:cubicBezTo>
                          <a:pt x="6" y="8"/>
                          <a:pt x="8" y="6"/>
                          <a:pt x="8" y="4"/>
                        </a:cubicBezTo>
                        <a:cubicBezTo>
                          <a:pt x="8" y="2"/>
                          <a:pt x="6" y="0"/>
                          <a:pt x="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sp>
                <p:nvSpPr>
                  <p:cNvPr id="658" name="Freeform 15"/>
                  <p:cNvSpPr>
                    <a:spLocks/>
                  </p:cNvSpPr>
                  <p:nvPr/>
                </p:nvSpPr>
                <p:spPr bwMode="auto">
                  <a:xfrm>
                    <a:off x="1963" y="5910"/>
                    <a:ext cx="97" cy="54"/>
                  </a:xfrm>
                  <a:custGeom>
                    <a:avLst/>
                    <a:gdLst>
                      <a:gd name="T0" fmla="*/ 34 w 41"/>
                      <a:gd name="T1" fmla="*/ 14 h 23"/>
                      <a:gd name="T2" fmla="*/ 16 w 41"/>
                      <a:gd name="T3" fmla="*/ 19 h 23"/>
                      <a:gd name="T4" fmla="*/ 7 w 41"/>
                      <a:gd name="T5" fmla="*/ 14 h 23"/>
                      <a:gd name="T6" fmla="*/ 2 w 41"/>
                      <a:gd name="T7" fmla="*/ 4 h 23"/>
                      <a:gd name="T8" fmla="*/ 9 w 41"/>
                      <a:gd name="T9" fmla="*/ 3 h 23"/>
                      <a:gd name="T10" fmla="*/ 17 w 41"/>
                      <a:gd name="T11" fmla="*/ 7 h 23"/>
                      <a:gd name="T12" fmla="*/ 31 w 41"/>
                      <a:gd name="T13" fmla="*/ 6 h 23"/>
                      <a:gd name="T14" fmla="*/ 41 w 41"/>
                      <a:gd name="T15" fmla="*/ 10 h 23"/>
                      <a:gd name="T16" fmla="*/ 34 w 41"/>
                      <a:gd name="T17"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23">
                        <a:moveTo>
                          <a:pt x="34" y="14"/>
                        </a:moveTo>
                        <a:cubicBezTo>
                          <a:pt x="20" y="15"/>
                          <a:pt x="18" y="16"/>
                          <a:pt x="16" y="19"/>
                        </a:cubicBezTo>
                        <a:cubicBezTo>
                          <a:pt x="12" y="23"/>
                          <a:pt x="7" y="14"/>
                          <a:pt x="7" y="14"/>
                        </a:cubicBezTo>
                        <a:cubicBezTo>
                          <a:pt x="4" y="13"/>
                          <a:pt x="0" y="9"/>
                          <a:pt x="2" y="4"/>
                        </a:cubicBezTo>
                        <a:cubicBezTo>
                          <a:pt x="4" y="0"/>
                          <a:pt x="8" y="1"/>
                          <a:pt x="9" y="3"/>
                        </a:cubicBezTo>
                        <a:cubicBezTo>
                          <a:pt x="10" y="4"/>
                          <a:pt x="13" y="7"/>
                          <a:pt x="17" y="7"/>
                        </a:cubicBezTo>
                        <a:cubicBezTo>
                          <a:pt x="20" y="7"/>
                          <a:pt x="25" y="6"/>
                          <a:pt x="31" y="6"/>
                        </a:cubicBezTo>
                        <a:cubicBezTo>
                          <a:pt x="37" y="6"/>
                          <a:pt x="41" y="8"/>
                          <a:pt x="41" y="10"/>
                        </a:cubicBezTo>
                        <a:cubicBezTo>
                          <a:pt x="41" y="12"/>
                          <a:pt x="40" y="13"/>
                          <a:pt x="34" y="1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sp>
                <p:nvSpPr>
                  <p:cNvPr id="659" name="Freeform 16"/>
                  <p:cNvSpPr>
                    <a:spLocks/>
                  </p:cNvSpPr>
                  <p:nvPr/>
                </p:nvSpPr>
                <p:spPr bwMode="auto">
                  <a:xfrm>
                    <a:off x="2076" y="5879"/>
                    <a:ext cx="74" cy="31"/>
                  </a:xfrm>
                  <a:custGeom>
                    <a:avLst/>
                    <a:gdLst>
                      <a:gd name="T0" fmla="*/ 0 w 31"/>
                      <a:gd name="T1" fmla="*/ 4 h 13"/>
                      <a:gd name="T2" fmla="*/ 0 w 31"/>
                      <a:gd name="T3" fmla="*/ 4 h 13"/>
                      <a:gd name="T4" fmla="*/ 0 w 31"/>
                      <a:gd name="T5" fmla="*/ 3 h 13"/>
                      <a:gd name="T6" fmla="*/ 0 w 31"/>
                      <a:gd name="T7" fmla="*/ 3 h 13"/>
                      <a:gd name="T8" fmla="*/ 12 w 31"/>
                      <a:gd name="T9" fmla="*/ 0 h 13"/>
                      <a:gd name="T10" fmla="*/ 16 w 31"/>
                      <a:gd name="T11" fmla="*/ 0 h 13"/>
                      <a:gd name="T12" fmla="*/ 16 w 31"/>
                      <a:gd name="T13" fmla="*/ 0 h 13"/>
                      <a:gd name="T14" fmla="*/ 30 w 31"/>
                      <a:gd name="T15" fmla="*/ 6 h 13"/>
                      <a:gd name="T16" fmla="*/ 16 w 31"/>
                      <a:gd name="T17" fmla="*/ 13 h 13"/>
                      <a:gd name="T18" fmla="*/ 9 w 31"/>
                      <a:gd name="T19" fmla="*/ 12 h 13"/>
                      <a:gd name="T20" fmla="*/ 9 w 31"/>
                      <a:gd name="T21" fmla="*/ 11 h 13"/>
                      <a:gd name="T22" fmla="*/ 9 w 31"/>
                      <a:gd name="T23" fmla="*/ 11 h 13"/>
                      <a:gd name="T24" fmla="*/ 17 w 31"/>
                      <a:gd name="T25" fmla="*/ 6 h 13"/>
                      <a:gd name="T26" fmla="*/ 3 w 31"/>
                      <a:gd name="T27" fmla="*/ 3 h 13"/>
                      <a:gd name="T28" fmla="*/ 0 w 31"/>
                      <a:gd name="T29"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13">
                        <a:moveTo>
                          <a:pt x="0" y="4"/>
                        </a:moveTo>
                        <a:cubicBezTo>
                          <a:pt x="0" y="4"/>
                          <a:pt x="0" y="4"/>
                          <a:pt x="0" y="4"/>
                        </a:cubicBezTo>
                        <a:cubicBezTo>
                          <a:pt x="0" y="4"/>
                          <a:pt x="0" y="3"/>
                          <a:pt x="0" y="3"/>
                        </a:cubicBezTo>
                        <a:cubicBezTo>
                          <a:pt x="0" y="3"/>
                          <a:pt x="0" y="3"/>
                          <a:pt x="0" y="3"/>
                        </a:cubicBezTo>
                        <a:cubicBezTo>
                          <a:pt x="3" y="1"/>
                          <a:pt x="7" y="0"/>
                          <a:pt x="12" y="0"/>
                        </a:cubicBezTo>
                        <a:cubicBezTo>
                          <a:pt x="13" y="0"/>
                          <a:pt x="14" y="0"/>
                          <a:pt x="16" y="0"/>
                        </a:cubicBezTo>
                        <a:cubicBezTo>
                          <a:pt x="16" y="0"/>
                          <a:pt x="16" y="0"/>
                          <a:pt x="16" y="0"/>
                        </a:cubicBezTo>
                        <a:cubicBezTo>
                          <a:pt x="24" y="0"/>
                          <a:pt x="31" y="3"/>
                          <a:pt x="30" y="6"/>
                        </a:cubicBezTo>
                        <a:cubicBezTo>
                          <a:pt x="30" y="10"/>
                          <a:pt x="24" y="13"/>
                          <a:pt x="16" y="13"/>
                        </a:cubicBezTo>
                        <a:cubicBezTo>
                          <a:pt x="14" y="13"/>
                          <a:pt x="11" y="12"/>
                          <a:pt x="9" y="12"/>
                        </a:cubicBezTo>
                        <a:cubicBezTo>
                          <a:pt x="9" y="12"/>
                          <a:pt x="9" y="11"/>
                          <a:pt x="9" y="11"/>
                        </a:cubicBezTo>
                        <a:cubicBezTo>
                          <a:pt x="9" y="11"/>
                          <a:pt x="9" y="11"/>
                          <a:pt x="9" y="11"/>
                        </a:cubicBezTo>
                        <a:cubicBezTo>
                          <a:pt x="14" y="10"/>
                          <a:pt x="17" y="8"/>
                          <a:pt x="17" y="6"/>
                        </a:cubicBezTo>
                        <a:cubicBezTo>
                          <a:pt x="17" y="4"/>
                          <a:pt x="10" y="2"/>
                          <a:pt x="3" y="3"/>
                        </a:cubicBezTo>
                        <a:cubicBezTo>
                          <a:pt x="2" y="3"/>
                          <a:pt x="1" y="3"/>
                          <a:pt x="0" y="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sp>
                <p:nvSpPr>
                  <p:cNvPr id="660" name="Freeform 17"/>
                  <p:cNvSpPr>
                    <a:spLocks/>
                  </p:cNvSpPr>
                  <p:nvPr/>
                </p:nvSpPr>
                <p:spPr bwMode="auto">
                  <a:xfrm>
                    <a:off x="2502" y="6056"/>
                    <a:ext cx="111" cy="198"/>
                  </a:xfrm>
                  <a:custGeom>
                    <a:avLst/>
                    <a:gdLst>
                      <a:gd name="T0" fmla="*/ 1 w 47"/>
                      <a:gd name="T1" fmla="*/ 28 h 84"/>
                      <a:gd name="T2" fmla="*/ 0 w 47"/>
                      <a:gd name="T3" fmla="*/ 2 h 84"/>
                      <a:gd name="T4" fmla="*/ 18 w 47"/>
                      <a:gd name="T5" fmla="*/ 2 h 84"/>
                      <a:gd name="T6" fmla="*/ 19 w 47"/>
                      <a:gd name="T7" fmla="*/ 17 h 84"/>
                      <a:gd name="T8" fmla="*/ 19 w 47"/>
                      <a:gd name="T9" fmla="*/ 17 h 84"/>
                      <a:gd name="T10" fmla="*/ 42 w 47"/>
                      <a:gd name="T11" fmla="*/ 0 h 84"/>
                      <a:gd name="T12" fmla="*/ 47 w 47"/>
                      <a:gd name="T13" fmla="*/ 0 h 84"/>
                      <a:gd name="T14" fmla="*/ 47 w 47"/>
                      <a:gd name="T15" fmla="*/ 20 h 84"/>
                      <a:gd name="T16" fmla="*/ 40 w 47"/>
                      <a:gd name="T17" fmla="*/ 19 h 84"/>
                      <a:gd name="T18" fmla="*/ 22 w 47"/>
                      <a:gd name="T19" fmla="*/ 35 h 84"/>
                      <a:gd name="T20" fmla="*/ 21 w 47"/>
                      <a:gd name="T21" fmla="*/ 41 h 84"/>
                      <a:gd name="T22" fmla="*/ 21 w 47"/>
                      <a:gd name="T23" fmla="*/ 84 h 84"/>
                      <a:gd name="T24" fmla="*/ 1 w 47"/>
                      <a:gd name="T25" fmla="*/ 84 h 84"/>
                      <a:gd name="T26" fmla="*/ 1 w 47"/>
                      <a:gd name="T2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84">
                        <a:moveTo>
                          <a:pt x="1" y="28"/>
                        </a:moveTo>
                        <a:cubicBezTo>
                          <a:pt x="1" y="17"/>
                          <a:pt x="1" y="9"/>
                          <a:pt x="0" y="2"/>
                        </a:cubicBezTo>
                        <a:cubicBezTo>
                          <a:pt x="18" y="2"/>
                          <a:pt x="18" y="2"/>
                          <a:pt x="18" y="2"/>
                        </a:cubicBezTo>
                        <a:cubicBezTo>
                          <a:pt x="19" y="17"/>
                          <a:pt x="19" y="17"/>
                          <a:pt x="19" y="17"/>
                        </a:cubicBezTo>
                        <a:cubicBezTo>
                          <a:pt x="19" y="17"/>
                          <a:pt x="19" y="17"/>
                          <a:pt x="19" y="17"/>
                        </a:cubicBezTo>
                        <a:cubicBezTo>
                          <a:pt x="24" y="6"/>
                          <a:pt x="33" y="0"/>
                          <a:pt x="42" y="0"/>
                        </a:cubicBezTo>
                        <a:cubicBezTo>
                          <a:pt x="44" y="0"/>
                          <a:pt x="45" y="0"/>
                          <a:pt x="47" y="0"/>
                        </a:cubicBezTo>
                        <a:cubicBezTo>
                          <a:pt x="47" y="20"/>
                          <a:pt x="47" y="20"/>
                          <a:pt x="47" y="20"/>
                        </a:cubicBezTo>
                        <a:cubicBezTo>
                          <a:pt x="45" y="20"/>
                          <a:pt x="43" y="19"/>
                          <a:pt x="40" y="19"/>
                        </a:cubicBezTo>
                        <a:cubicBezTo>
                          <a:pt x="31" y="19"/>
                          <a:pt x="24" y="26"/>
                          <a:pt x="22" y="35"/>
                        </a:cubicBezTo>
                        <a:cubicBezTo>
                          <a:pt x="22" y="37"/>
                          <a:pt x="21" y="39"/>
                          <a:pt x="21" y="41"/>
                        </a:cubicBezTo>
                        <a:cubicBezTo>
                          <a:pt x="21" y="84"/>
                          <a:pt x="21" y="84"/>
                          <a:pt x="21" y="84"/>
                        </a:cubicBezTo>
                        <a:cubicBezTo>
                          <a:pt x="1" y="84"/>
                          <a:pt x="1" y="84"/>
                          <a:pt x="1" y="84"/>
                        </a:cubicBezTo>
                        <a:cubicBezTo>
                          <a:pt x="1" y="28"/>
                          <a:pt x="1" y="28"/>
                          <a:pt x="1" y="2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sp>
                <p:nvSpPr>
                  <p:cNvPr id="661" name="Freeform 18"/>
                  <p:cNvSpPr>
                    <a:spLocks noEditPoints="1"/>
                  </p:cNvSpPr>
                  <p:nvPr/>
                </p:nvSpPr>
                <p:spPr bwMode="auto">
                  <a:xfrm>
                    <a:off x="2624" y="6056"/>
                    <a:ext cx="178" cy="201"/>
                  </a:xfrm>
                  <a:custGeom>
                    <a:avLst/>
                    <a:gdLst>
                      <a:gd name="T0" fmla="*/ 20 w 75"/>
                      <a:gd name="T1" fmla="*/ 48 h 85"/>
                      <a:gd name="T2" fmla="*/ 45 w 75"/>
                      <a:gd name="T3" fmla="*/ 70 h 85"/>
                      <a:gd name="T4" fmla="*/ 67 w 75"/>
                      <a:gd name="T5" fmla="*/ 66 h 85"/>
                      <a:gd name="T6" fmla="*/ 70 w 75"/>
                      <a:gd name="T7" fmla="*/ 80 h 85"/>
                      <a:gd name="T8" fmla="*/ 42 w 75"/>
                      <a:gd name="T9" fmla="*/ 85 h 85"/>
                      <a:gd name="T10" fmla="*/ 0 w 75"/>
                      <a:gd name="T11" fmla="*/ 44 h 85"/>
                      <a:gd name="T12" fmla="*/ 40 w 75"/>
                      <a:gd name="T13" fmla="*/ 0 h 85"/>
                      <a:gd name="T14" fmla="*/ 75 w 75"/>
                      <a:gd name="T15" fmla="*/ 40 h 85"/>
                      <a:gd name="T16" fmla="*/ 74 w 75"/>
                      <a:gd name="T17" fmla="*/ 48 h 85"/>
                      <a:gd name="T18" fmla="*/ 20 w 75"/>
                      <a:gd name="T19" fmla="*/ 48 h 85"/>
                      <a:gd name="T20" fmla="*/ 56 w 75"/>
                      <a:gd name="T21" fmla="*/ 34 h 85"/>
                      <a:gd name="T22" fmla="*/ 39 w 75"/>
                      <a:gd name="T23" fmla="*/ 14 h 85"/>
                      <a:gd name="T24" fmla="*/ 20 w 75"/>
                      <a:gd name="T25" fmla="*/ 34 h 85"/>
                      <a:gd name="T26" fmla="*/ 56 w 75"/>
                      <a:gd name="T27" fmla="*/ 3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85">
                        <a:moveTo>
                          <a:pt x="20" y="48"/>
                        </a:moveTo>
                        <a:cubicBezTo>
                          <a:pt x="20" y="63"/>
                          <a:pt x="32" y="70"/>
                          <a:pt x="45" y="70"/>
                        </a:cubicBezTo>
                        <a:cubicBezTo>
                          <a:pt x="54" y="70"/>
                          <a:pt x="61" y="68"/>
                          <a:pt x="67" y="66"/>
                        </a:cubicBezTo>
                        <a:cubicBezTo>
                          <a:pt x="70" y="80"/>
                          <a:pt x="70" y="80"/>
                          <a:pt x="70" y="80"/>
                        </a:cubicBezTo>
                        <a:cubicBezTo>
                          <a:pt x="63" y="83"/>
                          <a:pt x="54" y="85"/>
                          <a:pt x="42" y="85"/>
                        </a:cubicBezTo>
                        <a:cubicBezTo>
                          <a:pt x="15" y="85"/>
                          <a:pt x="0" y="69"/>
                          <a:pt x="0" y="44"/>
                        </a:cubicBezTo>
                        <a:cubicBezTo>
                          <a:pt x="0" y="21"/>
                          <a:pt x="14" y="0"/>
                          <a:pt x="40" y="0"/>
                        </a:cubicBezTo>
                        <a:cubicBezTo>
                          <a:pt x="66" y="0"/>
                          <a:pt x="75" y="22"/>
                          <a:pt x="75" y="40"/>
                        </a:cubicBezTo>
                        <a:cubicBezTo>
                          <a:pt x="75" y="43"/>
                          <a:pt x="75" y="47"/>
                          <a:pt x="74" y="48"/>
                        </a:cubicBezTo>
                        <a:cubicBezTo>
                          <a:pt x="20" y="48"/>
                          <a:pt x="20" y="48"/>
                          <a:pt x="20" y="48"/>
                        </a:cubicBezTo>
                        <a:close/>
                        <a:moveTo>
                          <a:pt x="56" y="34"/>
                        </a:moveTo>
                        <a:cubicBezTo>
                          <a:pt x="56" y="26"/>
                          <a:pt x="52" y="14"/>
                          <a:pt x="39" y="14"/>
                        </a:cubicBezTo>
                        <a:cubicBezTo>
                          <a:pt x="26" y="14"/>
                          <a:pt x="21" y="26"/>
                          <a:pt x="20" y="34"/>
                        </a:cubicBezTo>
                        <a:cubicBezTo>
                          <a:pt x="56" y="34"/>
                          <a:pt x="56" y="34"/>
                          <a:pt x="56" y="3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sp>
                <p:nvSpPr>
                  <p:cNvPr id="662" name="Freeform 19"/>
                  <p:cNvSpPr>
                    <a:spLocks noEditPoints="1"/>
                  </p:cNvSpPr>
                  <p:nvPr/>
                </p:nvSpPr>
                <p:spPr bwMode="auto">
                  <a:xfrm>
                    <a:off x="3236" y="6058"/>
                    <a:ext cx="140" cy="199"/>
                  </a:xfrm>
                  <a:custGeom>
                    <a:avLst/>
                    <a:gdLst>
                      <a:gd name="T0" fmla="*/ 57 w 59"/>
                      <a:gd name="T1" fmla="*/ 63 h 84"/>
                      <a:gd name="T2" fmla="*/ 59 w 59"/>
                      <a:gd name="T3" fmla="*/ 83 h 84"/>
                      <a:gd name="T4" fmla="*/ 51 w 59"/>
                      <a:gd name="T5" fmla="*/ 83 h 84"/>
                      <a:gd name="T6" fmla="*/ 50 w 59"/>
                      <a:gd name="T7" fmla="*/ 71 h 84"/>
                      <a:gd name="T8" fmla="*/ 50 w 59"/>
                      <a:gd name="T9" fmla="*/ 71 h 84"/>
                      <a:gd name="T10" fmla="*/ 24 w 59"/>
                      <a:gd name="T11" fmla="*/ 84 h 84"/>
                      <a:gd name="T12" fmla="*/ 0 w 59"/>
                      <a:gd name="T13" fmla="*/ 62 h 84"/>
                      <a:gd name="T14" fmla="*/ 49 w 59"/>
                      <a:gd name="T15" fmla="*/ 33 h 84"/>
                      <a:gd name="T16" fmla="*/ 49 w 59"/>
                      <a:gd name="T17" fmla="*/ 31 h 84"/>
                      <a:gd name="T18" fmla="*/ 29 w 59"/>
                      <a:gd name="T19" fmla="*/ 7 h 84"/>
                      <a:gd name="T20" fmla="*/ 9 w 59"/>
                      <a:gd name="T21" fmla="*/ 13 h 84"/>
                      <a:gd name="T22" fmla="*/ 6 w 59"/>
                      <a:gd name="T23" fmla="*/ 7 h 84"/>
                      <a:gd name="T24" fmla="*/ 30 w 59"/>
                      <a:gd name="T25" fmla="*/ 0 h 84"/>
                      <a:gd name="T26" fmla="*/ 57 w 59"/>
                      <a:gd name="T27" fmla="*/ 32 h 84"/>
                      <a:gd name="T28" fmla="*/ 57 w 59"/>
                      <a:gd name="T29" fmla="*/ 63 h 84"/>
                      <a:gd name="T30" fmla="*/ 49 w 59"/>
                      <a:gd name="T31" fmla="*/ 40 h 84"/>
                      <a:gd name="T32" fmla="*/ 9 w 59"/>
                      <a:gd name="T33" fmla="*/ 61 h 84"/>
                      <a:gd name="T34" fmla="*/ 25 w 59"/>
                      <a:gd name="T35" fmla="*/ 78 h 84"/>
                      <a:gd name="T36" fmla="*/ 49 w 59"/>
                      <a:gd name="T37" fmla="*/ 62 h 84"/>
                      <a:gd name="T38" fmla="*/ 49 w 59"/>
                      <a:gd name="T39" fmla="*/ 57 h 84"/>
                      <a:gd name="T40" fmla="*/ 49 w 59"/>
                      <a:gd name="T41" fmla="*/ 4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84">
                        <a:moveTo>
                          <a:pt x="57" y="63"/>
                        </a:moveTo>
                        <a:cubicBezTo>
                          <a:pt x="57" y="70"/>
                          <a:pt x="58" y="76"/>
                          <a:pt x="59" y="83"/>
                        </a:cubicBezTo>
                        <a:cubicBezTo>
                          <a:pt x="51" y="83"/>
                          <a:pt x="51" y="83"/>
                          <a:pt x="51" y="83"/>
                        </a:cubicBezTo>
                        <a:cubicBezTo>
                          <a:pt x="50" y="71"/>
                          <a:pt x="50" y="71"/>
                          <a:pt x="50" y="71"/>
                        </a:cubicBezTo>
                        <a:cubicBezTo>
                          <a:pt x="50" y="71"/>
                          <a:pt x="50" y="71"/>
                          <a:pt x="50" y="71"/>
                        </a:cubicBezTo>
                        <a:cubicBezTo>
                          <a:pt x="46" y="77"/>
                          <a:pt x="37" y="84"/>
                          <a:pt x="24" y="84"/>
                        </a:cubicBezTo>
                        <a:cubicBezTo>
                          <a:pt x="8" y="84"/>
                          <a:pt x="0" y="73"/>
                          <a:pt x="0" y="62"/>
                        </a:cubicBezTo>
                        <a:cubicBezTo>
                          <a:pt x="0" y="44"/>
                          <a:pt x="17" y="32"/>
                          <a:pt x="49" y="33"/>
                        </a:cubicBezTo>
                        <a:cubicBezTo>
                          <a:pt x="49" y="31"/>
                          <a:pt x="49" y="31"/>
                          <a:pt x="49" y="31"/>
                        </a:cubicBezTo>
                        <a:cubicBezTo>
                          <a:pt x="49" y="23"/>
                          <a:pt x="48" y="7"/>
                          <a:pt x="29" y="7"/>
                        </a:cubicBezTo>
                        <a:cubicBezTo>
                          <a:pt x="22" y="7"/>
                          <a:pt x="14" y="9"/>
                          <a:pt x="9" y="13"/>
                        </a:cubicBezTo>
                        <a:cubicBezTo>
                          <a:pt x="6" y="7"/>
                          <a:pt x="6" y="7"/>
                          <a:pt x="6" y="7"/>
                        </a:cubicBezTo>
                        <a:cubicBezTo>
                          <a:pt x="13" y="2"/>
                          <a:pt x="22" y="0"/>
                          <a:pt x="30" y="0"/>
                        </a:cubicBezTo>
                        <a:cubicBezTo>
                          <a:pt x="53" y="0"/>
                          <a:pt x="57" y="18"/>
                          <a:pt x="57" y="32"/>
                        </a:cubicBezTo>
                        <a:cubicBezTo>
                          <a:pt x="57" y="63"/>
                          <a:pt x="57" y="63"/>
                          <a:pt x="57" y="63"/>
                        </a:cubicBezTo>
                        <a:close/>
                        <a:moveTo>
                          <a:pt x="49" y="40"/>
                        </a:moveTo>
                        <a:cubicBezTo>
                          <a:pt x="32" y="39"/>
                          <a:pt x="9" y="42"/>
                          <a:pt x="9" y="61"/>
                        </a:cubicBezTo>
                        <a:cubicBezTo>
                          <a:pt x="9" y="73"/>
                          <a:pt x="16" y="78"/>
                          <a:pt x="25" y="78"/>
                        </a:cubicBezTo>
                        <a:cubicBezTo>
                          <a:pt x="38" y="78"/>
                          <a:pt x="46" y="69"/>
                          <a:pt x="49" y="62"/>
                        </a:cubicBezTo>
                        <a:cubicBezTo>
                          <a:pt x="49" y="60"/>
                          <a:pt x="49" y="58"/>
                          <a:pt x="49" y="57"/>
                        </a:cubicBezTo>
                        <a:cubicBezTo>
                          <a:pt x="49" y="40"/>
                          <a:pt x="49" y="40"/>
                          <a:pt x="49" y="4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sp>
                <p:nvSpPr>
                  <p:cNvPr id="663" name="Freeform 20"/>
                  <p:cNvSpPr>
                    <a:spLocks/>
                  </p:cNvSpPr>
                  <p:nvPr/>
                </p:nvSpPr>
                <p:spPr bwMode="auto">
                  <a:xfrm>
                    <a:off x="3399" y="6021"/>
                    <a:ext cx="104" cy="236"/>
                  </a:xfrm>
                  <a:custGeom>
                    <a:avLst/>
                    <a:gdLst>
                      <a:gd name="T0" fmla="*/ 21 w 44"/>
                      <a:gd name="T1" fmla="*/ 0 h 100"/>
                      <a:gd name="T2" fmla="*/ 21 w 44"/>
                      <a:gd name="T3" fmla="*/ 18 h 100"/>
                      <a:gd name="T4" fmla="*/ 44 w 44"/>
                      <a:gd name="T5" fmla="*/ 18 h 100"/>
                      <a:gd name="T6" fmla="*/ 44 w 44"/>
                      <a:gd name="T7" fmla="*/ 24 h 100"/>
                      <a:gd name="T8" fmla="*/ 21 w 44"/>
                      <a:gd name="T9" fmla="*/ 24 h 100"/>
                      <a:gd name="T10" fmla="*/ 21 w 44"/>
                      <a:gd name="T11" fmla="*/ 77 h 100"/>
                      <a:gd name="T12" fmla="*/ 33 w 44"/>
                      <a:gd name="T13" fmla="*/ 94 h 100"/>
                      <a:gd name="T14" fmla="*/ 42 w 44"/>
                      <a:gd name="T15" fmla="*/ 92 h 100"/>
                      <a:gd name="T16" fmla="*/ 43 w 44"/>
                      <a:gd name="T17" fmla="*/ 98 h 100"/>
                      <a:gd name="T18" fmla="*/ 32 w 44"/>
                      <a:gd name="T19" fmla="*/ 100 h 100"/>
                      <a:gd name="T20" fmla="*/ 18 w 44"/>
                      <a:gd name="T21" fmla="*/ 95 h 100"/>
                      <a:gd name="T22" fmla="*/ 13 w 44"/>
                      <a:gd name="T23" fmla="*/ 75 h 100"/>
                      <a:gd name="T24" fmla="*/ 13 w 44"/>
                      <a:gd name="T25" fmla="*/ 24 h 100"/>
                      <a:gd name="T26" fmla="*/ 0 w 44"/>
                      <a:gd name="T27" fmla="*/ 24 h 100"/>
                      <a:gd name="T28" fmla="*/ 0 w 44"/>
                      <a:gd name="T29" fmla="*/ 18 h 100"/>
                      <a:gd name="T30" fmla="*/ 13 w 44"/>
                      <a:gd name="T31" fmla="*/ 18 h 100"/>
                      <a:gd name="T32" fmla="*/ 13 w 44"/>
                      <a:gd name="T33" fmla="*/ 3 h 100"/>
                      <a:gd name="T34" fmla="*/ 21 w 44"/>
                      <a:gd name="T3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100">
                        <a:moveTo>
                          <a:pt x="21" y="0"/>
                        </a:moveTo>
                        <a:cubicBezTo>
                          <a:pt x="21" y="18"/>
                          <a:pt x="21" y="18"/>
                          <a:pt x="21" y="18"/>
                        </a:cubicBezTo>
                        <a:cubicBezTo>
                          <a:pt x="44" y="18"/>
                          <a:pt x="44" y="18"/>
                          <a:pt x="44" y="18"/>
                        </a:cubicBezTo>
                        <a:cubicBezTo>
                          <a:pt x="44" y="24"/>
                          <a:pt x="44" y="24"/>
                          <a:pt x="44" y="24"/>
                        </a:cubicBezTo>
                        <a:cubicBezTo>
                          <a:pt x="21" y="24"/>
                          <a:pt x="21" y="24"/>
                          <a:pt x="21" y="24"/>
                        </a:cubicBezTo>
                        <a:cubicBezTo>
                          <a:pt x="21" y="77"/>
                          <a:pt x="21" y="77"/>
                          <a:pt x="21" y="77"/>
                        </a:cubicBezTo>
                        <a:cubicBezTo>
                          <a:pt x="21" y="87"/>
                          <a:pt x="24" y="94"/>
                          <a:pt x="33" y="94"/>
                        </a:cubicBezTo>
                        <a:cubicBezTo>
                          <a:pt x="37" y="94"/>
                          <a:pt x="40" y="93"/>
                          <a:pt x="42" y="92"/>
                        </a:cubicBezTo>
                        <a:cubicBezTo>
                          <a:pt x="43" y="98"/>
                          <a:pt x="43" y="98"/>
                          <a:pt x="43" y="98"/>
                        </a:cubicBezTo>
                        <a:cubicBezTo>
                          <a:pt x="41" y="100"/>
                          <a:pt x="37" y="100"/>
                          <a:pt x="32" y="100"/>
                        </a:cubicBezTo>
                        <a:cubicBezTo>
                          <a:pt x="26" y="100"/>
                          <a:pt x="21" y="99"/>
                          <a:pt x="18" y="95"/>
                        </a:cubicBezTo>
                        <a:cubicBezTo>
                          <a:pt x="15" y="90"/>
                          <a:pt x="13" y="84"/>
                          <a:pt x="13" y="75"/>
                        </a:cubicBezTo>
                        <a:cubicBezTo>
                          <a:pt x="13" y="24"/>
                          <a:pt x="13" y="24"/>
                          <a:pt x="13" y="24"/>
                        </a:cubicBezTo>
                        <a:cubicBezTo>
                          <a:pt x="0" y="24"/>
                          <a:pt x="0" y="24"/>
                          <a:pt x="0" y="24"/>
                        </a:cubicBezTo>
                        <a:cubicBezTo>
                          <a:pt x="0" y="18"/>
                          <a:pt x="0" y="18"/>
                          <a:pt x="0" y="18"/>
                        </a:cubicBezTo>
                        <a:cubicBezTo>
                          <a:pt x="13" y="18"/>
                          <a:pt x="13" y="18"/>
                          <a:pt x="13" y="18"/>
                        </a:cubicBezTo>
                        <a:cubicBezTo>
                          <a:pt x="13" y="3"/>
                          <a:pt x="13" y="3"/>
                          <a:pt x="13" y="3"/>
                        </a:cubicBezTo>
                        <a:cubicBezTo>
                          <a:pt x="21" y="0"/>
                          <a:pt x="21" y="0"/>
                          <a:pt x="2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sp>
                <p:nvSpPr>
                  <p:cNvPr id="664" name="Freeform 21"/>
                  <p:cNvSpPr>
                    <a:spLocks/>
                  </p:cNvSpPr>
                  <p:nvPr/>
                </p:nvSpPr>
                <p:spPr bwMode="auto">
                  <a:xfrm>
                    <a:off x="3057" y="5997"/>
                    <a:ext cx="149" cy="257"/>
                  </a:xfrm>
                  <a:custGeom>
                    <a:avLst/>
                    <a:gdLst>
                      <a:gd name="T0" fmla="*/ 35 w 63"/>
                      <a:gd name="T1" fmla="*/ 26 h 109"/>
                      <a:gd name="T2" fmla="*/ 19 w 63"/>
                      <a:gd name="T3" fmla="*/ 31 h 109"/>
                      <a:gd name="T4" fmla="*/ 8 w 63"/>
                      <a:gd name="T5" fmla="*/ 42 h 109"/>
                      <a:gd name="T6" fmla="*/ 7 w 63"/>
                      <a:gd name="T7" fmla="*/ 42 h 109"/>
                      <a:gd name="T8" fmla="*/ 7 w 63"/>
                      <a:gd name="T9" fmla="*/ 3 h 109"/>
                      <a:gd name="T10" fmla="*/ 0 w 63"/>
                      <a:gd name="T11" fmla="*/ 0 h 109"/>
                      <a:gd name="T12" fmla="*/ 0 w 63"/>
                      <a:gd name="T13" fmla="*/ 109 h 109"/>
                      <a:gd name="T14" fmla="*/ 7 w 63"/>
                      <a:gd name="T15" fmla="*/ 109 h 109"/>
                      <a:gd name="T16" fmla="*/ 7 w 63"/>
                      <a:gd name="T17" fmla="*/ 59 h 109"/>
                      <a:gd name="T18" fmla="*/ 9 w 63"/>
                      <a:gd name="T19" fmla="*/ 51 h 109"/>
                      <a:gd name="T20" fmla="*/ 33 w 63"/>
                      <a:gd name="T21" fmla="*/ 33 h 109"/>
                      <a:gd name="T22" fmla="*/ 55 w 63"/>
                      <a:gd name="T23" fmla="*/ 61 h 109"/>
                      <a:gd name="T24" fmla="*/ 55 w 63"/>
                      <a:gd name="T25" fmla="*/ 109 h 109"/>
                      <a:gd name="T26" fmla="*/ 63 w 63"/>
                      <a:gd name="T27" fmla="*/ 109 h 109"/>
                      <a:gd name="T28" fmla="*/ 63 w 63"/>
                      <a:gd name="T29" fmla="*/ 60 h 109"/>
                      <a:gd name="T30" fmla="*/ 35 w 63"/>
                      <a:gd name="T31" fmla="*/ 2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109">
                        <a:moveTo>
                          <a:pt x="35" y="26"/>
                        </a:moveTo>
                        <a:cubicBezTo>
                          <a:pt x="29" y="26"/>
                          <a:pt x="23" y="28"/>
                          <a:pt x="19" y="31"/>
                        </a:cubicBezTo>
                        <a:cubicBezTo>
                          <a:pt x="14" y="34"/>
                          <a:pt x="10" y="38"/>
                          <a:pt x="8" y="42"/>
                        </a:cubicBezTo>
                        <a:cubicBezTo>
                          <a:pt x="7" y="42"/>
                          <a:pt x="7" y="42"/>
                          <a:pt x="7" y="42"/>
                        </a:cubicBezTo>
                        <a:cubicBezTo>
                          <a:pt x="7" y="3"/>
                          <a:pt x="7" y="3"/>
                          <a:pt x="7" y="3"/>
                        </a:cubicBezTo>
                        <a:cubicBezTo>
                          <a:pt x="0" y="0"/>
                          <a:pt x="0" y="0"/>
                          <a:pt x="0" y="0"/>
                        </a:cubicBezTo>
                        <a:cubicBezTo>
                          <a:pt x="0" y="109"/>
                          <a:pt x="0" y="109"/>
                          <a:pt x="0" y="109"/>
                        </a:cubicBezTo>
                        <a:cubicBezTo>
                          <a:pt x="7" y="109"/>
                          <a:pt x="7" y="109"/>
                          <a:pt x="7" y="109"/>
                        </a:cubicBezTo>
                        <a:cubicBezTo>
                          <a:pt x="7" y="59"/>
                          <a:pt x="7" y="59"/>
                          <a:pt x="7" y="59"/>
                        </a:cubicBezTo>
                        <a:cubicBezTo>
                          <a:pt x="7" y="56"/>
                          <a:pt x="8" y="54"/>
                          <a:pt x="9" y="51"/>
                        </a:cubicBezTo>
                        <a:cubicBezTo>
                          <a:pt x="12" y="41"/>
                          <a:pt x="21" y="33"/>
                          <a:pt x="33" y="33"/>
                        </a:cubicBezTo>
                        <a:cubicBezTo>
                          <a:pt x="49" y="33"/>
                          <a:pt x="55" y="46"/>
                          <a:pt x="55" y="61"/>
                        </a:cubicBezTo>
                        <a:cubicBezTo>
                          <a:pt x="55" y="109"/>
                          <a:pt x="55" y="109"/>
                          <a:pt x="55" y="109"/>
                        </a:cubicBezTo>
                        <a:cubicBezTo>
                          <a:pt x="63" y="109"/>
                          <a:pt x="63" y="109"/>
                          <a:pt x="63" y="109"/>
                        </a:cubicBezTo>
                        <a:cubicBezTo>
                          <a:pt x="63" y="60"/>
                          <a:pt x="63" y="60"/>
                          <a:pt x="63" y="60"/>
                        </a:cubicBezTo>
                        <a:cubicBezTo>
                          <a:pt x="63" y="30"/>
                          <a:pt x="43" y="26"/>
                          <a:pt x="35" y="2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sp>
                <p:nvSpPr>
                  <p:cNvPr id="665" name="Freeform 22"/>
                  <p:cNvSpPr>
                    <a:spLocks noEditPoints="1"/>
                  </p:cNvSpPr>
                  <p:nvPr/>
                </p:nvSpPr>
                <p:spPr bwMode="auto">
                  <a:xfrm>
                    <a:off x="2821" y="5973"/>
                    <a:ext cx="193" cy="284"/>
                  </a:xfrm>
                  <a:custGeom>
                    <a:avLst/>
                    <a:gdLst>
                      <a:gd name="T0" fmla="*/ 81 w 82"/>
                      <a:gd name="T1" fmla="*/ 5 h 120"/>
                      <a:gd name="T2" fmla="*/ 60 w 82"/>
                      <a:gd name="T3" fmla="*/ 0 h 120"/>
                      <a:gd name="T4" fmla="*/ 60 w 82"/>
                      <a:gd name="T5" fmla="*/ 46 h 120"/>
                      <a:gd name="T6" fmla="*/ 60 w 82"/>
                      <a:gd name="T7" fmla="*/ 46 h 120"/>
                      <a:gd name="T8" fmla="*/ 37 w 82"/>
                      <a:gd name="T9" fmla="*/ 35 h 120"/>
                      <a:gd name="T10" fmla="*/ 1 w 82"/>
                      <a:gd name="T11" fmla="*/ 79 h 120"/>
                      <a:gd name="T12" fmla="*/ 35 w 82"/>
                      <a:gd name="T13" fmla="*/ 120 h 120"/>
                      <a:gd name="T14" fmla="*/ 62 w 82"/>
                      <a:gd name="T15" fmla="*/ 106 h 120"/>
                      <a:gd name="T16" fmla="*/ 62 w 82"/>
                      <a:gd name="T17" fmla="*/ 106 h 120"/>
                      <a:gd name="T18" fmla="*/ 63 w 82"/>
                      <a:gd name="T19" fmla="*/ 119 h 120"/>
                      <a:gd name="T20" fmla="*/ 82 w 82"/>
                      <a:gd name="T21" fmla="*/ 119 h 120"/>
                      <a:gd name="T22" fmla="*/ 81 w 82"/>
                      <a:gd name="T23" fmla="*/ 96 h 120"/>
                      <a:gd name="T24" fmla="*/ 81 w 82"/>
                      <a:gd name="T25" fmla="*/ 5 h 120"/>
                      <a:gd name="T26" fmla="*/ 60 w 82"/>
                      <a:gd name="T27" fmla="*/ 83 h 120"/>
                      <a:gd name="T28" fmla="*/ 60 w 82"/>
                      <a:gd name="T29" fmla="*/ 89 h 120"/>
                      <a:gd name="T30" fmla="*/ 42 w 82"/>
                      <a:gd name="T31" fmla="*/ 104 h 120"/>
                      <a:gd name="T32" fmla="*/ 21 w 82"/>
                      <a:gd name="T33" fmla="*/ 78 h 120"/>
                      <a:gd name="T34" fmla="*/ 42 w 82"/>
                      <a:gd name="T35" fmla="*/ 51 h 120"/>
                      <a:gd name="T36" fmla="*/ 60 w 82"/>
                      <a:gd name="T37" fmla="*/ 66 h 120"/>
                      <a:gd name="T38" fmla="*/ 60 w 82"/>
                      <a:gd name="T39" fmla="*/ 71 h 120"/>
                      <a:gd name="T40" fmla="*/ 60 w 82"/>
                      <a:gd name="T41" fmla="*/ 8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120">
                        <a:moveTo>
                          <a:pt x="81" y="5"/>
                        </a:moveTo>
                        <a:cubicBezTo>
                          <a:pt x="60" y="0"/>
                          <a:pt x="60" y="0"/>
                          <a:pt x="60" y="0"/>
                        </a:cubicBezTo>
                        <a:cubicBezTo>
                          <a:pt x="60" y="46"/>
                          <a:pt x="60" y="46"/>
                          <a:pt x="60" y="46"/>
                        </a:cubicBezTo>
                        <a:cubicBezTo>
                          <a:pt x="60" y="46"/>
                          <a:pt x="60" y="46"/>
                          <a:pt x="60" y="46"/>
                        </a:cubicBezTo>
                        <a:cubicBezTo>
                          <a:pt x="56" y="40"/>
                          <a:pt x="48" y="35"/>
                          <a:pt x="37" y="35"/>
                        </a:cubicBezTo>
                        <a:cubicBezTo>
                          <a:pt x="17" y="35"/>
                          <a:pt x="0" y="51"/>
                          <a:pt x="1" y="79"/>
                        </a:cubicBezTo>
                        <a:cubicBezTo>
                          <a:pt x="1" y="104"/>
                          <a:pt x="16" y="120"/>
                          <a:pt x="35" y="120"/>
                        </a:cubicBezTo>
                        <a:cubicBezTo>
                          <a:pt x="47" y="120"/>
                          <a:pt x="57" y="115"/>
                          <a:pt x="62" y="106"/>
                        </a:cubicBezTo>
                        <a:cubicBezTo>
                          <a:pt x="62" y="106"/>
                          <a:pt x="62" y="106"/>
                          <a:pt x="62" y="106"/>
                        </a:cubicBezTo>
                        <a:cubicBezTo>
                          <a:pt x="63" y="119"/>
                          <a:pt x="63" y="119"/>
                          <a:pt x="63" y="119"/>
                        </a:cubicBezTo>
                        <a:cubicBezTo>
                          <a:pt x="82" y="119"/>
                          <a:pt x="82" y="119"/>
                          <a:pt x="82" y="119"/>
                        </a:cubicBezTo>
                        <a:cubicBezTo>
                          <a:pt x="81" y="113"/>
                          <a:pt x="81" y="104"/>
                          <a:pt x="81" y="96"/>
                        </a:cubicBezTo>
                        <a:cubicBezTo>
                          <a:pt x="81" y="5"/>
                          <a:pt x="81" y="5"/>
                          <a:pt x="81" y="5"/>
                        </a:cubicBezTo>
                        <a:close/>
                        <a:moveTo>
                          <a:pt x="60" y="83"/>
                        </a:moveTo>
                        <a:cubicBezTo>
                          <a:pt x="60" y="85"/>
                          <a:pt x="60" y="87"/>
                          <a:pt x="60" y="89"/>
                        </a:cubicBezTo>
                        <a:cubicBezTo>
                          <a:pt x="58" y="98"/>
                          <a:pt x="50" y="104"/>
                          <a:pt x="42" y="104"/>
                        </a:cubicBezTo>
                        <a:cubicBezTo>
                          <a:pt x="29" y="104"/>
                          <a:pt x="21" y="93"/>
                          <a:pt x="21" y="78"/>
                        </a:cubicBezTo>
                        <a:cubicBezTo>
                          <a:pt x="21" y="63"/>
                          <a:pt x="29" y="51"/>
                          <a:pt x="42" y="51"/>
                        </a:cubicBezTo>
                        <a:cubicBezTo>
                          <a:pt x="51" y="51"/>
                          <a:pt x="58" y="58"/>
                          <a:pt x="60" y="66"/>
                        </a:cubicBezTo>
                        <a:cubicBezTo>
                          <a:pt x="60" y="67"/>
                          <a:pt x="60" y="69"/>
                          <a:pt x="60" y="71"/>
                        </a:cubicBezTo>
                        <a:cubicBezTo>
                          <a:pt x="60" y="83"/>
                          <a:pt x="60" y="83"/>
                          <a:pt x="60" y="8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sp>
                <p:nvSpPr>
                  <p:cNvPr id="666" name="Freeform 23"/>
                  <p:cNvSpPr>
                    <a:spLocks noEditPoints="1"/>
                  </p:cNvSpPr>
                  <p:nvPr/>
                </p:nvSpPr>
                <p:spPr bwMode="auto">
                  <a:xfrm>
                    <a:off x="3527" y="6238"/>
                    <a:ext cx="12" cy="12"/>
                  </a:xfrm>
                  <a:custGeom>
                    <a:avLst/>
                    <a:gdLst>
                      <a:gd name="T0" fmla="*/ 1 w 5"/>
                      <a:gd name="T1" fmla="*/ 3 h 5"/>
                      <a:gd name="T2" fmla="*/ 2 w 5"/>
                      <a:gd name="T3" fmla="*/ 3 h 5"/>
                      <a:gd name="T4" fmla="*/ 4 w 5"/>
                      <a:gd name="T5" fmla="*/ 5 h 5"/>
                      <a:gd name="T6" fmla="*/ 5 w 5"/>
                      <a:gd name="T7" fmla="*/ 5 h 5"/>
                      <a:gd name="T8" fmla="*/ 3 w 5"/>
                      <a:gd name="T9" fmla="*/ 3 h 5"/>
                      <a:gd name="T10" fmla="*/ 4 w 5"/>
                      <a:gd name="T11" fmla="*/ 1 h 5"/>
                      <a:gd name="T12" fmla="*/ 2 w 5"/>
                      <a:gd name="T13" fmla="*/ 0 h 5"/>
                      <a:gd name="T14" fmla="*/ 0 w 5"/>
                      <a:gd name="T15" fmla="*/ 0 h 5"/>
                      <a:gd name="T16" fmla="*/ 0 w 5"/>
                      <a:gd name="T17" fmla="*/ 5 h 5"/>
                      <a:gd name="T18" fmla="*/ 1 w 5"/>
                      <a:gd name="T19" fmla="*/ 5 h 5"/>
                      <a:gd name="T20" fmla="*/ 1 w 5"/>
                      <a:gd name="T21" fmla="*/ 3 h 5"/>
                      <a:gd name="T22" fmla="*/ 1 w 5"/>
                      <a:gd name="T23" fmla="*/ 2 h 5"/>
                      <a:gd name="T24" fmla="*/ 1 w 5"/>
                      <a:gd name="T25" fmla="*/ 1 h 5"/>
                      <a:gd name="T26" fmla="*/ 2 w 5"/>
                      <a:gd name="T27" fmla="*/ 1 h 5"/>
                      <a:gd name="T28" fmla="*/ 4 w 5"/>
                      <a:gd name="T29" fmla="*/ 1 h 5"/>
                      <a:gd name="T30" fmla="*/ 2 w 5"/>
                      <a:gd name="T31" fmla="*/ 2 h 5"/>
                      <a:gd name="T32" fmla="*/ 1 w 5"/>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5">
                        <a:moveTo>
                          <a:pt x="1" y="3"/>
                        </a:moveTo>
                        <a:cubicBezTo>
                          <a:pt x="2" y="3"/>
                          <a:pt x="2" y="3"/>
                          <a:pt x="2" y="3"/>
                        </a:cubicBezTo>
                        <a:cubicBezTo>
                          <a:pt x="4" y="5"/>
                          <a:pt x="4" y="5"/>
                          <a:pt x="4" y="5"/>
                        </a:cubicBezTo>
                        <a:cubicBezTo>
                          <a:pt x="5" y="5"/>
                          <a:pt x="5" y="5"/>
                          <a:pt x="5" y="5"/>
                        </a:cubicBezTo>
                        <a:cubicBezTo>
                          <a:pt x="3" y="3"/>
                          <a:pt x="3" y="3"/>
                          <a:pt x="3" y="3"/>
                        </a:cubicBezTo>
                        <a:cubicBezTo>
                          <a:pt x="4" y="3"/>
                          <a:pt x="4" y="2"/>
                          <a:pt x="4" y="1"/>
                        </a:cubicBezTo>
                        <a:cubicBezTo>
                          <a:pt x="4" y="0"/>
                          <a:pt x="4" y="0"/>
                          <a:pt x="2" y="0"/>
                        </a:cubicBezTo>
                        <a:cubicBezTo>
                          <a:pt x="0" y="0"/>
                          <a:pt x="0" y="0"/>
                          <a:pt x="0" y="0"/>
                        </a:cubicBezTo>
                        <a:cubicBezTo>
                          <a:pt x="0" y="5"/>
                          <a:pt x="0" y="5"/>
                          <a:pt x="0" y="5"/>
                        </a:cubicBezTo>
                        <a:cubicBezTo>
                          <a:pt x="1" y="5"/>
                          <a:pt x="1" y="5"/>
                          <a:pt x="1" y="5"/>
                        </a:cubicBezTo>
                        <a:cubicBezTo>
                          <a:pt x="1" y="3"/>
                          <a:pt x="1" y="3"/>
                          <a:pt x="1" y="3"/>
                        </a:cubicBezTo>
                        <a:close/>
                        <a:moveTo>
                          <a:pt x="1" y="2"/>
                        </a:moveTo>
                        <a:cubicBezTo>
                          <a:pt x="1" y="1"/>
                          <a:pt x="1" y="1"/>
                          <a:pt x="1" y="1"/>
                        </a:cubicBezTo>
                        <a:cubicBezTo>
                          <a:pt x="2" y="1"/>
                          <a:pt x="2" y="1"/>
                          <a:pt x="2" y="1"/>
                        </a:cubicBezTo>
                        <a:cubicBezTo>
                          <a:pt x="3" y="1"/>
                          <a:pt x="4" y="1"/>
                          <a:pt x="4" y="1"/>
                        </a:cubicBezTo>
                        <a:cubicBezTo>
                          <a:pt x="4" y="2"/>
                          <a:pt x="3" y="2"/>
                          <a:pt x="2"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sp>
                <p:nvSpPr>
                  <p:cNvPr id="667" name="Freeform 24"/>
                  <p:cNvSpPr>
                    <a:spLocks noEditPoints="1"/>
                  </p:cNvSpPr>
                  <p:nvPr/>
                </p:nvSpPr>
                <p:spPr bwMode="auto">
                  <a:xfrm>
                    <a:off x="3520" y="6231"/>
                    <a:ext cx="26" cy="26"/>
                  </a:xfrm>
                  <a:custGeom>
                    <a:avLst/>
                    <a:gdLst>
                      <a:gd name="T0" fmla="*/ 11 w 11"/>
                      <a:gd name="T1" fmla="*/ 6 h 11"/>
                      <a:gd name="T2" fmla="*/ 5 w 11"/>
                      <a:gd name="T3" fmla="*/ 11 h 11"/>
                      <a:gd name="T4" fmla="*/ 0 w 11"/>
                      <a:gd name="T5" fmla="*/ 6 h 11"/>
                      <a:gd name="T6" fmla="*/ 5 w 11"/>
                      <a:gd name="T7" fmla="*/ 0 h 11"/>
                      <a:gd name="T8" fmla="*/ 11 w 11"/>
                      <a:gd name="T9" fmla="*/ 6 h 11"/>
                      <a:gd name="T10" fmla="*/ 5 w 11"/>
                      <a:gd name="T11" fmla="*/ 1 h 11"/>
                      <a:gd name="T12" fmla="*/ 1 w 11"/>
                      <a:gd name="T13" fmla="*/ 6 h 11"/>
                      <a:gd name="T14" fmla="*/ 5 w 11"/>
                      <a:gd name="T15" fmla="*/ 10 h 11"/>
                      <a:gd name="T16" fmla="*/ 10 w 11"/>
                      <a:gd name="T17" fmla="*/ 6 h 11"/>
                      <a:gd name="T18" fmla="*/ 5 w 11"/>
                      <a:gd name="T19"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6"/>
                        </a:moveTo>
                        <a:cubicBezTo>
                          <a:pt x="11" y="9"/>
                          <a:pt x="8" y="11"/>
                          <a:pt x="5" y="11"/>
                        </a:cubicBezTo>
                        <a:cubicBezTo>
                          <a:pt x="2" y="11"/>
                          <a:pt x="0" y="9"/>
                          <a:pt x="0" y="6"/>
                        </a:cubicBezTo>
                        <a:cubicBezTo>
                          <a:pt x="0" y="3"/>
                          <a:pt x="2" y="0"/>
                          <a:pt x="5" y="0"/>
                        </a:cubicBezTo>
                        <a:cubicBezTo>
                          <a:pt x="8" y="0"/>
                          <a:pt x="11" y="3"/>
                          <a:pt x="11" y="6"/>
                        </a:cubicBezTo>
                        <a:close/>
                        <a:moveTo>
                          <a:pt x="5" y="1"/>
                        </a:moveTo>
                        <a:cubicBezTo>
                          <a:pt x="3" y="1"/>
                          <a:pt x="1" y="3"/>
                          <a:pt x="1" y="6"/>
                        </a:cubicBezTo>
                        <a:cubicBezTo>
                          <a:pt x="1" y="8"/>
                          <a:pt x="3" y="10"/>
                          <a:pt x="5" y="10"/>
                        </a:cubicBezTo>
                        <a:cubicBezTo>
                          <a:pt x="8" y="10"/>
                          <a:pt x="10" y="8"/>
                          <a:pt x="10" y="6"/>
                        </a:cubicBezTo>
                        <a:cubicBezTo>
                          <a:pt x="10" y="3"/>
                          <a:pt x="8" y="1"/>
                          <a:pt x="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grpSp>
            <p:grpSp>
              <p:nvGrpSpPr>
                <p:cNvPr id="462" name="Group 37"/>
                <p:cNvGrpSpPr>
                  <a:grpSpLocks noChangeAspect="1"/>
                </p:cNvGrpSpPr>
                <p:nvPr/>
              </p:nvGrpSpPr>
              <p:grpSpPr bwMode="auto">
                <a:xfrm>
                  <a:off x="-1806511" y="5116509"/>
                  <a:ext cx="892628" cy="139872"/>
                  <a:chOff x="-3625" y="3872"/>
                  <a:chExt cx="3912" cy="613"/>
                </a:xfrm>
                <a:solidFill>
                  <a:schemeClr val="bg1">
                    <a:lumMod val="50000"/>
                  </a:schemeClr>
                </a:solidFill>
              </p:grpSpPr>
              <p:sp>
                <p:nvSpPr>
                  <p:cNvPr id="648" name="Freeform 38"/>
                  <p:cNvSpPr>
                    <a:spLocks/>
                  </p:cNvSpPr>
                  <p:nvPr/>
                </p:nvSpPr>
                <p:spPr bwMode="auto">
                  <a:xfrm>
                    <a:off x="-2099" y="3894"/>
                    <a:ext cx="832" cy="585"/>
                  </a:xfrm>
                  <a:custGeom>
                    <a:avLst/>
                    <a:gdLst>
                      <a:gd name="T0" fmla="*/ 32 w 152"/>
                      <a:gd name="T1" fmla="*/ 100 h 107"/>
                      <a:gd name="T2" fmla="*/ 1 w 152"/>
                      <a:gd name="T3" fmla="*/ 12 h 107"/>
                      <a:gd name="T4" fmla="*/ 0 w 152"/>
                      <a:gd name="T5" fmla="*/ 8 h 107"/>
                      <a:gd name="T6" fmla="*/ 8 w 152"/>
                      <a:gd name="T7" fmla="*/ 0 h 107"/>
                      <a:gd name="T8" fmla="*/ 15 w 152"/>
                      <a:gd name="T9" fmla="*/ 7 h 107"/>
                      <a:gd name="T10" fmla="*/ 42 w 152"/>
                      <a:gd name="T11" fmla="*/ 82 h 107"/>
                      <a:gd name="T12" fmla="*/ 68 w 152"/>
                      <a:gd name="T13" fmla="*/ 7 h 107"/>
                      <a:gd name="T14" fmla="*/ 75 w 152"/>
                      <a:gd name="T15" fmla="*/ 0 h 107"/>
                      <a:gd name="T16" fmla="*/ 76 w 152"/>
                      <a:gd name="T17" fmla="*/ 0 h 107"/>
                      <a:gd name="T18" fmla="*/ 84 w 152"/>
                      <a:gd name="T19" fmla="*/ 7 h 107"/>
                      <a:gd name="T20" fmla="*/ 110 w 152"/>
                      <a:gd name="T21" fmla="*/ 82 h 107"/>
                      <a:gd name="T22" fmla="*/ 137 w 152"/>
                      <a:gd name="T23" fmla="*/ 6 h 107"/>
                      <a:gd name="T24" fmla="*/ 144 w 152"/>
                      <a:gd name="T25" fmla="*/ 0 h 107"/>
                      <a:gd name="T26" fmla="*/ 152 w 152"/>
                      <a:gd name="T27" fmla="*/ 8 h 107"/>
                      <a:gd name="T28" fmla="*/ 151 w 152"/>
                      <a:gd name="T29" fmla="*/ 12 h 107"/>
                      <a:gd name="T30" fmla="*/ 119 w 152"/>
                      <a:gd name="T31" fmla="*/ 100 h 107"/>
                      <a:gd name="T32" fmla="*/ 111 w 152"/>
                      <a:gd name="T33" fmla="*/ 107 h 107"/>
                      <a:gd name="T34" fmla="*/ 110 w 152"/>
                      <a:gd name="T35" fmla="*/ 107 h 107"/>
                      <a:gd name="T36" fmla="*/ 102 w 152"/>
                      <a:gd name="T37" fmla="*/ 100 h 107"/>
                      <a:gd name="T38" fmla="*/ 76 w 152"/>
                      <a:gd name="T39" fmla="*/ 25 h 107"/>
                      <a:gd name="T40" fmla="*/ 50 w 152"/>
                      <a:gd name="T41" fmla="*/ 100 h 107"/>
                      <a:gd name="T42" fmla="*/ 41 w 152"/>
                      <a:gd name="T43" fmla="*/ 107 h 107"/>
                      <a:gd name="T44" fmla="*/ 41 w 152"/>
                      <a:gd name="T45" fmla="*/ 107 h 107"/>
                      <a:gd name="T46" fmla="*/ 32 w 152"/>
                      <a:gd name="T47" fmla="*/ 10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107">
                        <a:moveTo>
                          <a:pt x="32" y="100"/>
                        </a:moveTo>
                        <a:cubicBezTo>
                          <a:pt x="1" y="12"/>
                          <a:pt x="1" y="12"/>
                          <a:pt x="1" y="12"/>
                        </a:cubicBezTo>
                        <a:cubicBezTo>
                          <a:pt x="0" y="11"/>
                          <a:pt x="0" y="9"/>
                          <a:pt x="0" y="8"/>
                        </a:cubicBezTo>
                        <a:cubicBezTo>
                          <a:pt x="0" y="4"/>
                          <a:pt x="3" y="0"/>
                          <a:pt x="8" y="0"/>
                        </a:cubicBezTo>
                        <a:cubicBezTo>
                          <a:pt x="12" y="0"/>
                          <a:pt x="14" y="3"/>
                          <a:pt x="15" y="7"/>
                        </a:cubicBezTo>
                        <a:cubicBezTo>
                          <a:pt x="42" y="82"/>
                          <a:pt x="42" y="82"/>
                          <a:pt x="42" y="82"/>
                        </a:cubicBezTo>
                        <a:cubicBezTo>
                          <a:pt x="68" y="7"/>
                          <a:pt x="68" y="7"/>
                          <a:pt x="68" y="7"/>
                        </a:cubicBezTo>
                        <a:cubicBezTo>
                          <a:pt x="69" y="3"/>
                          <a:pt x="71" y="0"/>
                          <a:pt x="75" y="0"/>
                        </a:cubicBezTo>
                        <a:cubicBezTo>
                          <a:pt x="76" y="0"/>
                          <a:pt x="76" y="0"/>
                          <a:pt x="76" y="0"/>
                        </a:cubicBezTo>
                        <a:cubicBezTo>
                          <a:pt x="81" y="0"/>
                          <a:pt x="83" y="3"/>
                          <a:pt x="84" y="7"/>
                        </a:cubicBezTo>
                        <a:cubicBezTo>
                          <a:pt x="110" y="82"/>
                          <a:pt x="110" y="82"/>
                          <a:pt x="110" y="82"/>
                        </a:cubicBezTo>
                        <a:cubicBezTo>
                          <a:pt x="137" y="6"/>
                          <a:pt x="137" y="6"/>
                          <a:pt x="137" y="6"/>
                        </a:cubicBezTo>
                        <a:cubicBezTo>
                          <a:pt x="138" y="3"/>
                          <a:pt x="140" y="0"/>
                          <a:pt x="144" y="0"/>
                        </a:cubicBezTo>
                        <a:cubicBezTo>
                          <a:pt x="149" y="0"/>
                          <a:pt x="152" y="4"/>
                          <a:pt x="152" y="8"/>
                        </a:cubicBezTo>
                        <a:cubicBezTo>
                          <a:pt x="152" y="9"/>
                          <a:pt x="151" y="11"/>
                          <a:pt x="151" y="12"/>
                        </a:cubicBezTo>
                        <a:cubicBezTo>
                          <a:pt x="119" y="100"/>
                          <a:pt x="119" y="100"/>
                          <a:pt x="119" y="100"/>
                        </a:cubicBezTo>
                        <a:cubicBezTo>
                          <a:pt x="118" y="104"/>
                          <a:pt x="114" y="107"/>
                          <a:pt x="111" y="107"/>
                        </a:cubicBezTo>
                        <a:cubicBezTo>
                          <a:pt x="110" y="107"/>
                          <a:pt x="110" y="107"/>
                          <a:pt x="110" y="107"/>
                        </a:cubicBezTo>
                        <a:cubicBezTo>
                          <a:pt x="106" y="107"/>
                          <a:pt x="103" y="104"/>
                          <a:pt x="102" y="100"/>
                        </a:cubicBezTo>
                        <a:cubicBezTo>
                          <a:pt x="76" y="25"/>
                          <a:pt x="76" y="25"/>
                          <a:pt x="76" y="25"/>
                        </a:cubicBezTo>
                        <a:cubicBezTo>
                          <a:pt x="50" y="100"/>
                          <a:pt x="50" y="100"/>
                          <a:pt x="50" y="100"/>
                        </a:cubicBezTo>
                        <a:cubicBezTo>
                          <a:pt x="48" y="104"/>
                          <a:pt x="45" y="107"/>
                          <a:pt x="41" y="107"/>
                        </a:cubicBezTo>
                        <a:cubicBezTo>
                          <a:pt x="41" y="107"/>
                          <a:pt x="41" y="107"/>
                          <a:pt x="41" y="107"/>
                        </a:cubicBezTo>
                        <a:cubicBezTo>
                          <a:pt x="37" y="107"/>
                          <a:pt x="34" y="104"/>
                          <a:pt x="32" y="10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sp>
                <p:nvSpPr>
                  <p:cNvPr id="649" name="Freeform 39"/>
                  <p:cNvSpPr>
                    <a:spLocks/>
                  </p:cNvSpPr>
                  <p:nvPr/>
                </p:nvSpPr>
                <p:spPr bwMode="auto">
                  <a:xfrm>
                    <a:off x="-665" y="3894"/>
                    <a:ext cx="323" cy="585"/>
                  </a:xfrm>
                  <a:custGeom>
                    <a:avLst/>
                    <a:gdLst>
                      <a:gd name="T0" fmla="*/ 0 w 59"/>
                      <a:gd name="T1" fmla="*/ 8 h 107"/>
                      <a:gd name="T2" fmla="*/ 8 w 59"/>
                      <a:gd name="T3" fmla="*/ 0 h 107"/>
                      <a:gd name="T4" fmla="*/ 16 w 59"/>
                      <a:gd name="T5" fmla="*/ 8 h 107"/>
                      <a:gd name="T6" fmla="*/ 16 w 59"/>
                      <a:gd name="T7" fmla="*/ 26 h 107"/>
                      <a:gd name="T8" fmla="*/ 51 w 59"/>
                      <a:gd name="T9" fmla="*/ 0 h 107"/>
                      <a:gd name="T10" fmla="*/ 59 w 59"/>
                      <a:gd name="T11" fmla="*/ 8 h 107"/>
                      <a:gd name="T12" fmla="*/ 52 w 59"/>
                      <a:gd name="T13" fmla="*/ 16 h 107"/>
                      <a:gd name="T14" fmla="*/ 16 w 59"/>
                      <a:gd name="T15" fmla="*/ 64 h 107"/>
                      <a:gd name="T16" fmla="*/ 16 w 59"/>
                      <a:gd name="T17" fmla="*/ 99 h 107"/>
                      <a:gd name="T18" fmla="*/ 8 w 59"/>
                      <a:gd name="T19" fmla="*/ 107 h 107"/>
                      <a:gd name="T20" fmla="*/ 0 w 59"/>
                      <a:gd name="T21" fmla="*/ 99 h 107"/>
                      <a:gd name="T22" fmla="*/ 0 w 59"/>
                      <a:gd name="T23" fmla="*/ 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107">
                        <a:moveTo>
                          <a:pt x="0" y="8"/>
                        </a:moveTo>
                        <a:cubicBezTo>
                          <a:pt x="0" y="4"/>
                          <a:pt x="4" y="0"/>
                          <a:pt x="8" y="0"/>
                        </a:cubicBezTo>
                        <a:cubicBezTo>
                          <a:pt x="12" y="0"/>
                          <a:pt x="16" y="4"/>
                          <a:pt x="16" y="8"/>
                        </a:cubicBezTo>
                        <a:cubicBezTo>
                          <a:pt x="16" y="26"/>
                          <a:pt x="16" y="26"/>
                          <a:pt x="16" y="26"/>
                        </a:cubicBezTo>
                        <a:cubicBezTo>
                          <a:pt x="23" y="9"/>
                          <a:pt x="40" y="0"/>
                          <a:pt x="51" y="0"/>
                        </a:cubicBezTo>
                        <a:cubicBezTo>
                          <a:pt x="56" y="0"/>
                          <a:pt x="59" y="4"/>
                          <a:pt x="59" y="8"/>
                        </a:cubicBezTo>
                        <a:cubicBezTo>
                          <a:pt x="59" y="12"/>
                          <a:pt x="56" y="15"/>
                          <a:pt x="52" y="16"/>
                        </a:cubicBezTo>
                        <a:cubicBezTo>
                          <a:pt x="32" y="18"/>
                          <a:pt x="16" y="34"/>
                          <a:pt x="16" y="64"/>
                        </a:cubicBezTo>
                        <a:cubicBezTo>
                          <a:pt x="16" y="99"/>
                          <a:pt x="16" y="99"/>
                          <a:pt x="16" y="99"/>
                        </a:cubicBezTo>
                        <a:cubicBezTo>
                          <a:pt x="16" y="103"/>
                          <a:pt x="12" y="107"/>
                          <a:pt x="8" y="107"/>
                        </a:cubicBezTo>
                        <a:cubicBezTo>
                          <a:pt x="4" y="107"/>
                          <a:pt x="0" y="103"/>
                          <a:pt x="0" y="99"/>
                        </a:cubicBezTo>
                        <a:cubicBezTo>
                          <a:pt x="0" y="8"/>
                          <a:pt x="0" y="8"/>
                          <a:pt x="0" y="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sp>
                <p:nvSpPr>
                  <p:cNvPr id="650" name="Freeform 40"/>
                  <p:cNvSpPr>
                    <a:spLocks noEditPoints="1"/>
                  </p:cNvSpPr>
                  <p:nvPr/>
                </p:nvSpPr>
                <p:spPr bwMode="auto">
                  <a:xfrm>
                    <a:off x="-348" y="3894"/>
                    <a:ext cx="525" cy="591"/>
                  </a:xfrm>
                  <a:custGeom>
                    <a:avLst/>
                    <a:gdLst>
                      <a:gd name="T0" fmla="*/ 81 w 96"/>
                      <a:gd name="T1" fmla="*/ 48 h 108"/>
                      <a:gd name="T2" fmla="*/ 48 w 96"/>
                      <a:gd name="T3" fmla="*/ 13 h 108"/>
                      <a:gd name="T4" fmla="*/ 15 w 96"/>
                      <a:gd name="T5" fmla="*/ 48 h 108"/>
                      <a:gd name="T6" fmla="*/ 81 w 96"/>
                      <a:gd name="T7" fmla="*/ 48 h 108"/>
                      <a:gd name="T8" fmla="*/ 51 w 96"/>
                      <a:gd name="T9" fmla="*/ 108 h 108"/>
                      <a:gd name="T10" fmla="*/ 0 w 96"/>
                      <a:gd name="T11" fmla="*/ 54 h 108"/>
                      <a:gd name="T12" fmla="*/ 0 w 96"/>
                      <a:gd name="T13" fmla="*/ 54 h 108"/>
                      <a:gd name="T14" fmla="*/ 49 w 96"/>
                      <a:gd name="T15" fmla="*/ 0 h 108"/>
                      <a:gd name="T16" fmla="*/ 96 w 96"/>
                      <a:gd name="T17" fmla="*/ 52 h 108"/>
                      <a:gd name="T18" fmla="*/ 89 w 96"/>
                      <a:gd name="T19" fmla="*/ 59 h 108"/>
                      <a:gd name="T20" fmla="*/ 15 w 96"/>
                      <a:gd name="T21" fmla="*/ 59 h 108"/>
                      <a:gd name="T22" fmla="*/ 51 w 96"/>
                      <a:gd name="T23" fmla="*/ 94 h 108"/>
                      <a:gd name="T24" fmla="*/ 81 w 96"/>
                      <a:gd name="T25" fmla="*/ 82 h 108"/>
                      <a:gd name="T26" fmla="*/ 85 w 96"/>
                      <a:gd name="T27" fmla="*/ 81 h 108"/>
                      <a:gd name="T28" fmla="*/ 92 w 96"/>
                      <a:gd name="T29" fmla="*/ 87 h 108"/>
                      <a:gd name="T30" fmla="*/ 89 w 96"/>
                      <a:gd name="T31" fmla="*/ 92 h 108"/>
                      <a:gd name="T32" fmla="*/ 51 w 96"/>
                      <a:gd name="T33"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6" h="108">
                        <a:moveTo>
                          <a:pt x="81" y="48"/>
                        </a:moveTo>
                        <a:cubicBezTo>
                          <a:pt x="79" y="29"/>
                          <a:pt x="69" y="13"/>
                          <a:pt x="48" y="13"/>
                        </a:cubicBezTo>
                        <a:cubicBezTo>
                          <a:pt x="31" y="13"/>
                          <a:pt x="17" y="28"/>
                          <a:pt x="15" y="48"/>
                        </a:cubicBezTo>
                        <a:cubicBezTo>
                          <a:pt x="81" y="48"/>
                          <a:pt x="81" y="48"/>
                          <a:pt x="81" y="48"/>
                        </a:cubicBezTo>
                        <a:close/>
                        <a:moveTo>
                          <a:pt x="51" y="108"/>
                        </a:moveTo>
                        <a:cubicBezTo>
                          <a:pt x="23" y="108"/>
                          <a:pt x="0" y="86"/>
                          <a:pt x="0" y="54"/>
                        </a:cubicBezTo>
                        <a:cubicBezTo>
                          <a:pt x="0" y="54"/>
                          <a:pt x="0" y="54"/>
                          <a:pt x="0" y="54"/>
                        </a:cubicBezTo>
                        <a:cubicBezTo>
                          <a:pt x="0" y="24"/>
                          <a:pt x="21" y="0"/>
                          <a:pt x="49" y="0"/>
                        </a:cubicBezTo>
                        <a:cubicBezTo>
                          <a:pt x="79" y="0"/>
                          <a:pt x="96" y="25"/>
                          <a:pt x="96" y="52"/>
                        </a:cubicBezTo>
                        <a:cubicBezTo>
                          <a:pt x="96" y="56"/>
                          <a:pt x="93" y="59"/>
                          <a:pt x="89" y="59"/>
                        </a:cubicBezTo>
                        <a:cubicBezTo>
                          <a:pt x="15" y="59"/>
                          <a:pt x="15" y="59"/>
                          <a:pt x="15" y="59"/>
                        </a:cubicBezTo>
                        <a:cubicBezTo>
                          <a:pt x="17" y="82"/>
                          <a:pt x="33" y="94"/>
                          <a:pt x="51" y="94"/>
                        </a:cubicBezTo>
                        <a:cubicBezTo>
                          <a:pt x="64" y="94"/>
                          <a:pt x="73" y="89"/>
                          <a:pt x="81" y="82"/>
                        </a:cubicBezTo>
                        <a:cubicBezTo>
                          <a:pt x="82" y="81"/>
                          <a:pt x="83" y="81"/>
                          <a:pt x="85" y="81"/>
                        </a:cubicBezTo>
                        <a:cubicBezTo>
                          <a:pt x="89" y="81"/>
                          <a:pt x="92" y="84"/>
                          <a:pt x="92" y="87"/>
                        </a:cubicBezTo>
                        <a:cubicBezTo>
                          <a:pt x="92" y="89"/>
                          <a:pt x="91" y="91"/>
                          <a:pt x="89" y="92"/>
                        </a:cubicBezTo>
                        <a:cubicBezTo>
                          <a:pt x="80" y="101"/>
                          <a:pt x="68" y="108"/>
                          <a:pt x="51" y="10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sp>
                <p:nvSpPr>
                  <p:cNvPr id="651" name="Freeform 41"/>
                  <p:cNvSpPr>
                    <a:spLocks noEditPoints="1"/>
                  </p:cNvSpPr>
                  <p:nvPr/>
                </p:nvSpPr>
                <p:spPr bwMode="auto">
                  <a:xfrm>
                    <a:off x="-1267" y="3894"/>
                    <a:ext cx="498" cy="591"/>
                  </a:xfrm>
                  <a:custGeom>
                    <a:avLst/>
                    <a:gdLst>
                      <a:gd name="T0" fmla="*/ 77 w 91"/>
                      <a:gd name="T1" fmla="*/ 67 h 108"/>
                      <a:gd name="T2" fmla="*/ 77 w 91"/>
                      <a:gd name="T3" fmla="*/ 57 h 108"/>
                      <a:gd name="T4" fmla="*/ 46 w 91"/>
                      <a:gd name="T5" fmla="*/ 53 h 108"/>
                      <a:gd name="T6" fmla="*/ 16 w 91"/>
                      <a:gd name="T7" fmla="*/ 74 h 108"/>
                      <a:gd name="T8" fmla="*/ 16 w 91"/>
                      <a:gd name="T9" fmla="*/ 75 h 108"/>
                      <a:gd name="T10" fmla="*/ 42 w 91"/>
                      <a:gd name="T11" fmla="*/ 95 h 108"/>
                      <a:gd name="T12" fmla="*/ 77 w 91"/>
                      <a:gd name="T13" fmla="*/ 67 h 108"/>
                      <a:gd name="T14" fmla="*/ 0 w 91"/>
                      <a:gd name="T15" fmla="*/ 75 h 108"/>
                      <a:gd name="T16" fmla="*/ 0 w 91"/>
                      <a:gd name="T17" fmla="*/ 75 h 108"/>
                      <a:gd name="T18" fmla="*/ 45 w 91"/>
                      <a:gd name="T19" fmla="*/ 41 h 108"/>
                      <a:gd name="T20" fmla="*/ 77 w 91"/>
                      <a:gd name="T21" fmla="*/ 46 h 108"/>
                      <a:gd name="T22" fmla="*/ 77 w 91"/>
                      <a:gd name="T23" fmla="*/ 42 h 108"/>
                      <a:gd name="T24" fmla="*/ 46 w 91"/>
                      <a:gd name="T25" fmla="*/ 14 h 108"/>
                      <a:gd name="T26" fmla="*/ 21 w 91"/>
                      <a:gd name="T27" fmla="*/ 19 h 108"/>
                      <a:gd name="T28" fmla="*/ 19 w 91"/>
                      <a:gd name="T29" fmla="*/ 19 h 108"/>
                      <a:gd name="T30" fmla="*/ 12 w 91"/>
                      <a:gd name="T31" fmla="*/ 13 h 108"/>
                      <a:gd name="T32" fmla="*/ 16 w 91"/>
                      <a:gd name="T33" fmla="*/ 6 h 108"/>
                      <a:gd name="T34" fmla="*/ 47 w 91"/>
                      <a:gd name="T35" fmla="*/ 0 h 108"/>
                      <a:gd name="T36" fmla="*/ 81 w 91"/>
                      <a:gd name="T37" fmla="*/ 12 h 108"/>
                      <a:gd name="T38" fmla="*/ 91 w 91"/>
                      <a:gd name="T39" fmla="*/ 42 h 108"/>
                      <a:gd name="T40" fmla="*/ 91 w 91"/>
                      <a:gd name="T41" fmla="*/ 99 h 108"/>
                      <a:gd name="T42" fmla="*/ 84 w 91"/>
                      <a:gd name="T43" fmla="*/ 107 h 108"/>
                      <a:gd name="T44" fmla="*/ 77 w 91"/>
                      <a:gd name="T45" fmla="*/ 100 h 108"/>
                      <a:gd name="T46" fmla="*/ 77 w 91"/>
                      <a:gd name="T47" fmla="*/ 90 h 108"/>
                      <a:gd name="T48" fmla="*/ 39 w 91"/>
                      <a:gd name="T49" fmla="*/ 108 h 108"/>
                      <a:gd name="T50" fmla="*/ 0 w 91"/>
                      <a:gd name="T51" fmla="*/ 7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 h="108">
                        <a:moveTo>
                          <a:pt x="77" y="67"/>
                        </a:moveTo>
                        <a:cubicBezTo>
                          <a:pt x="77" y="57"/>
                          <a:pt x="77" y="57"/>
                          <a:pt x="77" y="57"/>
                        </a:cubicBezTo>
                        <a:cubicBezTo>
                          <a:pt x="69" y="55"/>
                          <a:pt x="59" y="53"/>
                          <a:pt x="46" y="53"/>
                        </a:cubicBezTo>
                        <a:cubicBezTo>
                          <a:pt x="27" y="53"/>
                          <a:pt x="16" y="61"/>
                          <a:pt x="16" y="74"/>
                        </a:cubicBezTo>
                        <a:cubicBezTo>
                          <a:pt x="16" y="75"/>
                          <a:pt x="16" y="75"/>
                          <a:pt x="16" y="75"/>
                        </a:cubicBezTo>
                        <a:cubicBezTo>
                          <a:pt x="16" y="88"/>
                          <a:pt x="28" y="95"/>
                          <a:pt x="42" y="95"/>
                        </a:cubicBezTo>
                        <a:cubicBezTo>
                          <a:pt x="61" y="95"/>
                          <a:pt x="77" y="84"/>
                          <a:pt x="77" y="67"/>
                        </a:cubicBezTo>
                        <a:moveTo>
                          <a:pt x="0" y="75"/>
                        </a:moveTo>
                        <a:cubicBezTo>
                          <a:pt x="0" y="75"/>
                          <a:pt x="0" y="75"/>
                          <a:pt x="0" y="75"/>
                        </a:cubicBezTo>
                        <a:cubicBezTo>
                          <a:pt x="0" y="53"/>
                          <a:pt x="18" y="41"/>
                          <a:pt x="45" y="41"/>
                        </a:cubicBezTo>
                        <a:cubicBezTo>
                          <a:pt x="58" y="41"/>
                          <a:pt x="67" y="43"/>
                          <a:pt x="77" y="46"/>
                        </a:cubicBezTo>
                        <a:cubicBezTo>
                          <a:pt x="77" y="42"/>
                          <a:pt x="77" y="42"/>
                          <a:pt x="77" y="42"/>
                        </a:cubicBezTo>
                        <a:cubicBezTo>
                          <a:pt x="77" y="24"/>
                          <a:pt x="65" y="14"/>
                          <a:pt x="46" y="14"/>
                        </a:cubicBezTo>
                        <a:cubicBezTo>
                          <a:pt x="35" y="14"/>
                          <a:pt x="29" y="15"/>
                          <a:pt x="21" y="19"/>
                        </a:cubicBezTo>
                        <a:cubicBezTo>
                          <a:pt x="20" y="19"/>
                          <a:pt x="19" y="19"/>
                          <a:pt x="19" y="19"/>
                        </a:cubicBezTo>
                        <a:cubicBezTo>
                          <a:pt x="15" y="19"/>
                          <a:pt x="12" y="16"/>
                          <a:pt x="12" y="13"/>
                        </a:cubicBezTo>
                        <a:cubicBezTo>
                          <a:pt x="12" y="10"/>
                          <a:pt x="13" y="8"/>
                          <a:pt x="16" y="6"/>
                        </a:cubicBezTo>
                        <a:cubicBezTo>
                          <a:pt x="26" y="2"/>
                          <a:pt x="34" y="0"/>
                          <a:pt x="47" y="0"/>
                        </a:cubicBezTo>
                        <a:cubicBezTo>
                          <a:pt x="62" y="0"/>
                          <a:pt x="73" y="4"/>
                          <a:pt x="81" y="12"/>
                        </a:cubicBezTo>
                        <a:cubicBezTo>
                          <a:pt x="88" y="19"/>
                          <a:pt x="91" y="29"/>
                          <a:pt x="91" y="42"/>
                        </a:cubicBezTo>
                        <a:cubicBezTo>
                          <a:pt x="91" y="99"/>
                          <a:pt x="91" y="99"/>
                          <a:pt x="91" y="99"/>
                        </a:cubicBezTo>
                        <a:cubicBezTo>
                          <a:pt x="91" y="104"/>
                          <a:pt x="88" y="107"/>
                          <a:pt x="84" y="107"/>
                        </a:cubicBezTo>
                        <a:cubicBezTo>
                          <a:pt x="80" y="107"/>
                          <a:pt x="77" y="104"/>
                          <a:pt x="77" y="100"/>
                        </a:cubicBezTo>
                        <a:cubicBezTo>
                          <a:pt x="77" y="90"/>
                          <a:pt x="77" y="90"/>
                          <a:pt x="77" y="90"/>
                        </a:cubicBezTo>
                        <a:cubicBezTo>
                          <a:pt x="69" y="99"/>
                          <a:pt x="57" y="108"/>
                          <a:pt x="39" y="108"/>
                        </a:cubicBezTo>
                        <a:cubicBezTo>
                          <a:pt x="20" y="108"/>
                          <a:pt x="0" y="97"/>
                          <a:pt x="0" y="7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sp>
                <p:nvSpPr>
                  <p:cNvPr id="652" name="Freeform 42"/>
                  <p:cNvSpPr>
                    <a:spLocks/>
                  </p:cNvSpPr>
                  <p:nvPr/>
                </p:nvSpPr>
                <p:spPr bwMode="auto">
                  <a:xfrm>
                    <a:off x="-3625" y="3872"/>
                    <a:ext cx="1488" cy="613"/>
                  </a:xfrm>
                  <a:custGeom>
                    <a:avLst/>
                    <a:gdLst>
                      <a:gd name="T0" fmla="*/ 30 w 272"/>
                      <a:gd name="T1" fmla="*/ 11 h 112"/>
                      <a:gd name="T2" fmla="*/ 11 w 272"/>
                      <a:gd name="T3" fmla="*/ 4 h 112"/>
                      <a:gd name="T4" fmla="*/ 3 w 272"/>
                      <a:gd name="T5" fmla="*/ 23 h 112"/>
                      <a:gd name="T6" fmla="*/ 36 w 272"/>
                      <a:gd name="T7" fmla="*/ 95 h 112"/>
                      <a:gd name="T8" fmla="*/ 57 w 272"/>
                      <a:gd name="T9" fmla="*/ 112 h 112"/>
                      <a:gd name="T10" fmla="*/ 78 w 272"/>
                      <a:gd name="T11" fmla="*/ 95 h 112"/>
                      <a:gd name="T12" fmla="*/ 107 w 272"/>
                      <a:gd name="T13" fmla="*/ 32 h 112"/>
                      <a:gd name="T14" fmla="*/ 111 w 272"/>
                      <a:gd name="T15" fmla="*/ 29 h 112"/>
                      <a:gd name="T16" fmla="*/ 116 w 272"/>
                      <a:gd name="T17" fmla="*/ 34 h 112"/>
                      <a:gd name="T18" fmla="*/ 116 w 272"/>
                      <a:gd name="T19" fmla="*/ 95 h 112"/>
                      <a:gd name="T20" fmla="*/ 131 w 272"/>
                      <a:gd name="T21" fmla="*/ 112 h 112"/>
                      <a:gd name="T22" fmla="*/ 147 w 272"/>
                      <a:gd name="T23" fmla="*/ 95 h 112"/>
                      <a:gd name="T24" fmla="*/ 147 w 272"/>
                      <a:gd name="T25" fmla="*/ 45 h 112"/>
                      <a:gd name="T26" fmla="*/ 163 w 272"/>
                      <a:gd name="T27" fmla="*/ 29 h 112"/>
                      <a:gd name="T28" fmla="*/ 179 w 272"/>
                      <a:gd name="T29" fmla="*/ 45 h 112"/>
                      <a:gd name="T30" fmla="*/ 179 w 272"/>
                      <a:gd name="T31" fmla="*/ 95 h 112"/>
                      <a:gd name="T32" fmla="*/ 194 w 272"/>
                      <a:gd name="T33" fmla="*/ 112 h 112"/>
                      <a:gd name="T34" fmla="*/ 209 w 272"/>
                      <a:gd name="T35" fmla="*/ 95 h 112"/>
                      <a:gd name="T36" fmla="*/ 209 w 272"/>
                      <a:gd name="T37" fmla="*/ 45 h 112"/>
                      <a:gd name="T38" fmla="*/ 226 w 272"/>
                      <a:gd name="T39" fmla="*/ 29 h 112"/>
                      <a:gd name="T40" fmla="*/ 241 w 272"/>
                      <a:gd name="T41" fmla="*/ 45 h 112"/>
                      <a:gd name="T42" fmla="*/ 241 w 272"/>
                      <a:gd name="T43" fmla="*/ 95 h 112"/>
                      <a:gd name="T44" fmla="*/ 257 w 272"/>
                      <a:gd name="T45" fmla="*/ 112 h 112"/>
                      <a:gd name="T46" fmla="*/ 272 w 272"/>
                      <a:gd name="T47" fmla="*/ 95 h 112"/>
                      <a:gd name="T48" fmla="*/ 272 w 272"/>
                      <a:gd name="T49" fmla="*/ 38 h 112"/>
                      <a:gd name="T50" fmla="*/ 235 w 272"/>
                      <a:gd name="T51" fmla="*/ 2 h 112"/>
                      <a:gd name="T52" fmla="*/ 202 w 272"/>
                      <a:gd name="T53" fmla="*/ 16 h 112"/>
                      <a:gd name="T54" fmla="*/ 171 w 272"/>
                      <a:gd name="T55" fmla="*/ 2 h 112"/>
                      <a:gd name="T56" fmla="*/ 139 w 272"/>
                      <a:gd name="T57" fmla="*/ 16 h 112"/>
                      <a:gd name="T58" fmla="*/ 112 w 272"/>
                      <a:gd name="T59" fmla="*/ 2 h 112"/>
                      <a:gd name="T60" fmla="*/ 78 w 272"/>
                      <a:gd name="T61" fmla="*/ 25 h 112"/>
                      <a:gd name="T62" fmla="*/ 57 w 272"/>
                      <a:gd name="T63" fmla="*/ 74 h 112"/>
                      <a:gd name="T64" fmla="*/ 30 w 272"/>
                      <a:gd name="T65" fmla="*/ 1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2" h="112">
                        <a:moveTo>
                          <a:pt x="30" y="11"/>
                        </a:moveTo>
                        <a:cubicBezTo>
                          <a:pt x="27" y="3"/>
                          <a:pt x="19" y="0"/>
                          <a:pt x="11" y="4"/>
                        </a:cubicBezTo>
                        <a:cubicBezTo>
                          <a:pt x="3" y="7"/>
                          <a:pt x="0" y="16"/>
                          <a:pt x="3" y="23"/>
                        </a:cubicBezTo>
                        <a:cubicBezTo>
                          <a:pt x="36" y="95"/>
                          <a:pt x="36" y="95"/>
                          <a:pt x="36" y="95"/>
                        </a:cubicBezTo>
                        <a:cubicBezTo>
                          <a:pt x="42" y="106"/>
                          <a:pt x="47" y="112"/>
                          <a:pt x="57" y="112"/>
                        </a:cubicBezTo>
                        <a:cubicBezTo>
                          <a:pt x="68" y="112"/>
                          <a:pt x="73" y="105"/>
                          <a:pt x="78" y="95"/>
                        </a:cubicBezTo>
                        <a:cubicBezTo>
                          <a:pt x="78" y="95"/>
                          <a:pt x="107" y="32"/>
                          <a:pt x="107" y="32"/>
                        </a:cubicBezTo>
                        <a:cubicBezTo>
                          <a:pt x="107" y="31"/>
                          <a:pt x="108" y="29"/>
                          <a:pt x="111" y="29"/>
                        </a:cubicBezTo>
                        <a:cubicBezTo>
                          <a:pt x="114" y="29"/>
                          <a:pt x="116" y="31"/>
                          <a:pt x="116" y="34"/>
                        </a:cubicBezTo>
                        <a:cubicBezTo>
                          <a:pt x="116" y="95"/>
                          <a:pt x="116" y="95"/>
                          <a:pt x="116" y="95"/>
                        </a:cubicBezTo>
                        <a:cubicBezTo>
                          <a:pt x="116" y="104"/>
                          <a:pt x="121" y="112"/>
                          <a:pt x="131" y="112"/>
                        </a:cubicBezTo>
                        <a:cubicBezTo>
                          <a:pt x="141" y="112"/>
                          <a:pt x="147" y="104"/>
                          <a:pt x="147" y="95"/>
                        </a:cubicBezTo>
                        <a:cubicBezTo>
                          <a:pt x="147" y="45"/>
                          <a:pt x="147" y="45"/>
                          <a:pt x="147" y="45"/>
                        </a:cubicBezTo>
                        <a:cubicBezTo>
                          <a:pt x="147" y="35"/>
                          <a:pt x="154" y="29"/>
                          <a:pt x="163" y="29"/>
                        </a:cubicBezTo>
                        <a:cubicBezTo>
                          <a:pt x="172" y="29"/>
                          <a:pt x="179" y="35"/>
                          <a:pt x="179" y="45"/>
                        </a:cubicBezTo>
                        <a:cubicBezTo>
                          <a:pt x="179" y="95"/>
                          <a:pt x="179" y="95"/>
                          <a:pt x="179" y="95"/>
                        </a:cubicBezTo>
                        <a:cubicBezTo>
                          <a:pt x="179" y="104"/>
                          <a:pt x="184" y="112"/>
                          <a:pt x="194" y="112"/>
                        </a:cubicBezTo>
                        <a:cubicBezTo>
                          <a:pt x="204" y="112"/>
                          <a:pt x="209" y="104"/>
                          <a:pt x="209" y="95"/>
                        </a:cubicBezTo>
                        <a:cubicBezTo>
                          <a:pt x="209" y="45"/>
                          <a:pt x="209" y="45"/>
                          <a:pt x="209" y="45"/>
                        </a:cubicBezTo>
                        <a:cubicBezTo>
                          <a:pt x="209" y="35"/>
                          <a:pt x="216" y="29"/>
                          <a:pt x="226" y="29"/>
                        </a:cubicBezTo>
                        <a:cubicBezTo>
                          <a:pt x="235" y="29"/>
                          <a:pt x="241" y="35"/>
                          <a:pt x="241" y="45"/>
                        </a:cubicBezTo>
                        <a:cubicBezTo>
                          <a:pt x="241" y="95"/>
                          <a:pt x="241" y="95"/>
                          <a:pt x="241" y="95"/>
                        </a:cubicBezTo>
                        <a:cubicBezTo>
                          <a:pt x="241" y="104"/>
                          <a:pt x="247" y="112"/>
                          <a:pt x="257" y="112"/>
                        </a:cubicBezTo>
                        <a:cubicBezTo>
                          <a:pt x="267" y="112"/>
                          <a:pt x="272" y="104"/>
                          <a:pt x="272" y="95"/>
                        </a:cubicBezTo>
                        <a:cubicBezTo>
                          <a:pt x="272" y="38"/>
                          <a:pt x="272" y="38"/>
                          <a:pt x="272" y="38"/>
                        </a:cubicBezTo>
                        <a:cubicBezTo>
                          <a:pt x="272" y="17"/>
                          <a:pt x="255" y="2"/>
                          <a:pt x="235" y="2"/>
                        </a:cubicBezTo>
                        <a:cubicBezTo>
                          <a:pt x="215" y="2"/>
                          <a:pt x="202" y="16"/>
                          <a:pt x="202" y="16"/>
                        </a:cubicBezTo>
                        <a:cubicBezTo>
                          <a:pt x="196" y="7"/>
                          <a:pt x="186" y="2"/>
                          <a:pt x="171" y="2"/>
                        </a:cubicBezTo>
                        <a:cubicBezTo>
                          <a:pt x="154" y="2"/>
                          <a:pt x="139" y="16"/>
                          <a:pt x="139" y="16"/>
                        </a:cubicBezTo>
                        <a:cubicBezTo>
                          <a:pt x="133" y="7"/>
                          <a:pt x="121" y="2"/>
                          <a:pt x="112" y="2"/>
                        </a:cubicBezTo>
                        <a:cubicBezTo>
                          <a:pt x="97" y="2"/>
                          <a:pt x="85" y="9"/>
                          <a:pt x="78" y="25"/>
                        </a:cubicBezTo>
                        <a:cubicBezTo>
                          <a:pt x="57" y="74"/>
                          <a:pt x="57" y="74"/>
                          <a:pt x="57" y="74"/>
                        </a:cubicBezTo>
                        <a:cubicBezTo>
                          <a:pt x="30" y="11"/>
                          <a:pt x="30" y="11"/>
                          <a:pt x="30" y="1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sp>
                <p:nvSpPr>
                  <p:cNvPr id="653" name="Freeform 43"/>
                  <p:cNvSpPr>
                    <a:spLocks noEditPoints="1"/>
                  </p:cNvSpPr>
                  <p:nvPr/>
                </p:nvSpPr>
                <p:spPr bwMode="auto">
                  <a:xfrm>
                    <a:off x="227" y="3932"/>
                    <a:ext cx="60" cy="66"/>
                  </a:xfrm>
                  <a:custGeom>
                    <a:avLst/>
                    <a:gdLst>
                      <a:gd name="T0" fmla="*/ 6 w 11"/>
                      <a:gd name="T1" fmla="*/ 6 h 12"/>
                      <a:gd name="T2" fmla="*/ 8 w 11"/>
                      <a:gd name="T3" fmla="*/ 4 h 12"/>
                      <a:gd name="T4" fmla="*/ 8 w 11"/>
                      <a:gd name="T5" fmla="*/ 4 h 12"/>
                      <a:gd name="T6" fmla="*/ 6 w 11"/>
                      <a:gd name="T7" fmla="*/ 2 h 12"/>
                      <a:gd name="T8" fmla="*/ 3 w 11"/>
                      <a:gd name="T9" fmla="*/ 2 h 12"/>
                      <a:gd name="T10" fmla="*/ 3 w 11"/>
                      <a:gd name="T11" fmla="*/ 6 h 12"/>
                      <a:gd name="T12" fmla="*/ 6 w 11"/>
                      <a:gd name="T13" fmla="*/ 6 h 12"/>
                      <a:gd name="T14" fmla="*/ 0 w 11"/>
                      <a:gd name="T15" fmla="*/ 1 h 12"/>
                      <a:gd name="T16" fmla="*/ 2 w 11"/>
                      <a:gd name="T17" fmla="*/ 0 h 12"/>
                      <a:gd name="T18" fmla="*/ 6 w 11"/>
                      <a:gd name="T19" fmla="*/ 0 h 12"/>
                      <a:gd name="T20" fmla="*/ 10 w 11"/>
                      <a:gd name="T21" fmla="*/ 1 h 12"/>
                      <a:gd name="T22" fmla="*/ 11 w 11"/>
                      <a:gd name="T23" fmla="*/ 4 h 12"/>
                      <a:gd name="T24" fmla="*/ 11 w 11"/>
                      <a:gd name="T25" fmla="*/ 4 h 12"/>
                      <a:gd name="T26" fmla="*/ 8 w 11"/>
                      <a:gd name="T27" fmla="*/ 7 h 12"/>
                      <a:gd name="T28" fmla="*/ 10 w 11"/>
                      <a:gd name="T29" fmla="*/ 10 h 12"/>
                      <a:gd name="T30" fmla="*/ 10 w 11"/>
                      <a:gd name="T31" fmla="*/ 11 h 12"/>
                      <a:gd name="T32" fmla="*/ 9 w 11"/>
                      <a:gd name="T33" fmla="*/ 12 h 12"/>
                      <a:gd name="T34" fmla="*/ 8 w 11"/>
                      <a:gd name="T35" fmla="*/ 11 h 12"/>
                      <a:gd name="T36" fmla="*/ 5 w 11"/>
                      <a:gd name="T37" fmla="*/ 8 h 12"/>
                      <a:gd name="T38" fmla="*/ 3 w 11"/>
                      <a:gd name="T39" fmla="*/ 8 h 12"/>
                      <a:gd name="T40" fmla="*/ 3 w 11"/>
                      <a:gd name="T41" fmla="*/ 11 h 12"/>
                      <a:gd name="T42" fmla="*/ 2 w 11"/>
                      <a:gd name="T43" fmla="*/ 12 h 12"/>
                      <a:gd name="T44" fmla="*/ 0 w 11"/>
                      <a:gd name="T45" fmla="*/ 11 h 12"/>
                      <a:gd name="T46" fmla="*/ 0 w 11"/>
                      <a:gd name="T47"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 h="12">
                        <a:moveTo>
                          <a:pt x="6" y="6"/>
                        </a:moveTo>
                        <a:cubicBezTo>
                          <a:pt x="7" y="6"/>
                          <a:pt x="8" y="5"/>
                          <a:pt x="8" y="4"/>
                        </a:cubicBezTo>
                        <a:cubicBezTo>
                          <a:pt x="8" y="4"/>
                          <a:pt x="8" y="4"/>
                          <a:pt x="8" y="4"/>
                        </a:cubicBezTo>
                        <a:cubicBezTo>
                          <a:pt x="8" y="3"/>
                          <a:pt x="7" y="2"/>
                          <a:pt x="6" y="2"/>
                        </a:cubicBezTo>
                        <a:cubicBezTo>
                          <a:pt x="3" y="2"/>
                          <a:pt x="3" y="2"/>
                          <a:pt x="3" y="2"/>
                        </a:cubicBezTo>
                        <a:cubicBezTo>
                          <a:pt x="3" y="6"/>
                          <a:pt x="3" y="6"/>
                          <a:pt x="3" y="6"/>
                        </a:cubicBezTo>
                        <a:cubicBezTo>
                          <a:pt x="6" y="6"/>
                          <a:pt x="6" y="6"/>
                          <a:pt x="6" y="6"/>
                        </a:cubicBezTo>
                        <a:close/>
                        <a:moveTo>
                          <a:pt x="0" y="1"/>
                        </a:moveTo>
                        <a:cubicBezTo>
                          <a:pt x="0" y="0"/>
                          <a:pt x="1" y="0"/>
                          <a:pt x="2" y="0"/>
                        </a:cubicBezTo>
                        <a:cubicBezTo>
                          <a:pt x="6" y="0"/>
                          <a:pt x="6" y="0"/>
                          <a:pt x="6" y="0"/>
                        </a:cubicBezTo>
                        <a:cubicBezTo>
                          <a:pt x="8" y="0"/>
                          <a:pt x="9" y="0"/>
                          <a:pt x="10" y="1"/>
                        </a:cubicBezTo>
                        <a:cubicBezTo>
                          <a:pt x="10" y="2"/>
                          <a:pt x="11" y="3"/>
                          <a:pt x="11" y="4"/>
                        </a:cubicBezTo>
                        <a:cubicBezTo>
                          <a:pt x="11" y="4"/>
                          <a:pt x="11" y="4"/>
                          <a:pt x="11" y="4"/>
                        </a:cubicBezTo>
                        <a:cubicBezTo>
                          <a:pt x="11" y="6"/>
                          <a:pt x="10" y="7"/>
                          <a:pt x="8" y="7"/>
                        </a:cubicBezTo>
                        <a:cubicBezTo>
                          <a:pt x="10" y="10"/>
                          <a:pt x="10" y="10"/>
                          <a:pt x="10" y="10"/>
                        </a:cubicBezTo>
                        <a:cubicBezTo>
                          <a:pt x="10" y="10"/>
                          <a:pt x="10" y="10"/>
                          <a:pt x="10" y="11"/>
                        </a:cubicBezTo>
                        <a:cubicBezTo>
                          <a:pt x="10" y="12"/>
                          <a:pt x="10" y="12"/>
                          <a:pt x="9" y="12"/>
                        </a:cubicBezTo>
                        <a:cubicBezTo>
                          <a:pt x="9" y="12"/>
                          <a:pt x="8" y="12"/>
                          <a:pt x="8" y="11"/>
                        </a:cubicBezTo>
                        <a:cubicBezTo>
                          <a:pt x="5" y="8"/>
                          <a:pt x="5" y="8"/>
                          <a:pt x="5" y="8"/>
                        </a:cubicBezTo>
                        <a:cubicBezTo>
                          <a:pt x="3" y="8"/>
                          <a:pt x="3" y="8"/>
                          <a:pt x="3" y="8"/>
                        </a:cubicBezTo>
                        <a:cubicBezTo>
                          <a:pt x="3" y="11"/>
                          <a:pt x="3" y="11"/>
                          <a:pt x="3" y="11"/>
                        </a:cubicBezTo>
                        <a:cubicBezTo>
                          <a:pt x="3" y="11"/>
                          <a:pt x="2" y="12"/>
                          <a:pt x="2" y="12"/>
                        </a:cubicBezTo>
                        <a:cubicBezTo>
                          <a:pt x="1" y="12"/>
                          <a:pt x="0" y="11"/>
                          <a:pt x="0" y="11"/>
                        </a:cubicBezTo>
                        <a:cubicBezTo>
                          <a:pt x="0" y="1"/>
                          <a:pt x="0"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grpSp>
            <p:grpSp>
              <p:nvGrpSpPr>
                <p:cNvPr id="463" name="Group 47"/>
                <p:cNvGrpSpPr>
                  <a:grpSpLocks noChangeAspect="1"/>
                </p:cNvGrpSpPr>
                <p:nvPr/>
              </p:nvGrpSpPr>
              <p:grpSpPr bwMode="auto">
                <a:xfrm>
                  <a:off x="-1046064" y="5648469"/>
                  <a:ext cx="260150" cy="264052"/>
                  <a:chOff x="3175" y="2379"/>
                  <a:chExt cx="933" cy="947"/>
                </a:xfrm>
                <a:solidFill>
                  <a:schemeClr val="bg1">
                    <a:lumMod val="50000"/>
                  </a:schemeClr>
                </a:solidFill>
              </p:grpSpPr>
              <p:sp>
                <p:nvSpPr>
                  <p:cNvPr id="644" name="Freeform 48"/>
                  <p:cNvSpPr>
                    <a:spLocks/>
                  </p:cNvSpPr>
                  <p:nvPr/>
                </p:nvSpPr>
                <p:spPr bwMode="auto">
                  <a:xfrm>
                    <a:off x="3588" y="2379"/>
                    <a:ext cx="520" cy="453"/>
                  </a:xfrm>
                  <a:custGeom>
                    <a:avLst/>
                    <a:gdLst>
                      <a:gd name="T0" fmla="*/ 520 w 520"/>
                      <a:gd name="T1" fmla="*/ 453 h 453"/>
                      <a:gd name="T2" fmla="*/ 520 w 520"/>
                      <a:gd name="T3" fmla="*/ 0 h 453"/>
                      <a:gd name="T4" fmla="*/ 0 w 520"/>
                      <a:gd name="T5" fmla="*/ 76 h 453"/>
                      <a:gd name="T6" fmla="*/ 0 w 520"/>
                      <a:gd name="T7" fmla="*/ 453 h 453"/>
                      <a:gd name="T8" fmla="*/ 520 w 520"/>
                      <a:gd name="T9" fmla="*/ 453 h 453"/>
                    </a:gdLst>
                    <a:ahLst/>
                    <a:cxnLst>
                      <a:cxn ang="0">
                        <a:pos x="T0" y="T1"/>
                      </a:cxn>
                      <a:cxn ang="0">
                        <a:pos x="T2" y="T3"/>
                      </a:cxn>
                      <a:cxn ang="0">
                        <a:pos x="T4" y="T5"/>
                      </a:cxn>
                      <a:cxn ang="0">
                        <a:pos x="T6" y="T7"/>
                      </a:cxn>
                      <a:cxn ang="0">
                        <a:pos x="T8" y="T9"/>
                      </a:cxn>
                    </a:cxnLst>
                    <a:rect l="0" t="0" r="r" b="b"/>
                    <a:pathLst>
                      <a:path w="520" h="453">
                        <a:moveTo>
                          <a:pt x="520" y="453"/>
                        </a:moveTo>
                        <a:lnTo>
                          <a:pt x="520" y="0"/>
                        </a:lnTo>
                        <a:lnTo>
                          <a:pt x="0" y="76"/>
                        </a:lnTo>
                        <a:lnTo>
                          <a:pt x="0" y="453"/>
                        </a:lnTo>
                        <a:lnTo>
                          <a:pt x="520" y="45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sp>
                <p:nvSpPr>
                  <p:cNvPr id="645" name="Freeform 49"/>
                  <p:cNvSpPr>
                    <a:spLocks/>
                  </p:cNvSpPr>
                  <p:nvPr/>
                </p:nvSpPr>
                <p:spPr bwMode="auto">
                  <a:xfrm>
                    <a:off x="3175" y="2459"/>
                    <a:ext cx="375" cy="373"/>
                  </a:xfrm>
                  <a:custGeom>
                    <a:avLst/>
                    <a:gdLst>
                      <a:gd name="T0" fmla="*/ 375 w 375"/>
                      <a:gd name="T1" fmla="*/ 0 h 373"/>
                      <a:gd name="T2" fmla="*/ 0 w 375"/>
                      <a:gd name="T3" fmla="*/ 57 h 373"/>
                      <a:gd name="T4" fmla="*/ 0 w 375"/>
                      <a:gd name="T5" fmla="*/ 373 h 373"/>
                      <a:gd name="T6" fmla="*/ 375 w 375"/>
                      <a:gd name="T7" fmla="*/ 373 h 373"/>
                      <a:gd name="T8" fmla="*/ 375 w 375"/>
                      <a:gd name="T9" fmla="*/ 0 h 373"/>
                    </a:gdLst>
                    <a:ahLst/>
                    <a:cxnLst>
                      <a:cxn ang="0">
                        <a:pos x="T0" y="T1"/>
                      </a:cxn>
                      <a:cxn ang="0">
                        <a:pos x="T2" y="T3"/>
                      </a:cxn>
                      <a:cxn ang="0">
                        <a:pos x="T4" y="T5"/>
                      </a:cxn>
                      <a:cxn ang="0">
                        <a:pos x="T6" y="T7"/>
                      </a:cxn>
                      <a:cxn ang="0">
                        <a:pos x="T8" y="T9"/>
                      </a:cxn>
                    </a:cxnLst>
                    <a:rect l="0" t="0" r="r" b="b"/>
                    <a:pathLst>
                      <a:path w="375" h="373">
                        <a:moveTo>
                          <a:pt x="375" y="0"/>
                        </a:moveTo>
                        <a:lnTo>
                          <a:pt x="0" y="57"/>
                        </a:lnTo>
                        <a:lnTo>
                          <a:pt x="0" y="373"/>
                        </a:lnTo>
                        <a:lnTo>
                          <a:pt x="375" y="373"/>
                        </a:lnTo>
                        <a:lnTo>
                          <a:pt x="37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sp>
                <p:nvSpPr>
                  <p:cNvPr id="646" name="Freeform 50"/>
                  <p:cNvSpPr>
                    <a:spLocks/>
                  </p:cNvSpPr>
                  <p:nvPr/>
                </p:nvSpPr>
                <p:spPr bwMode="auto">
                  <a:xfrm>
                    <a:off x="3175" y="2868"/>
                    <a:ext cx="375" cy="375"/>
                  </a:xfrm>
                  <a:custGeom>
                    <a:avLst/>
                    <a:gdLst>
                      <a:gd name="T0" fmla="*/ 0 w 375"/>
                      <a:gd name="T1" fmla="*/ 0 h 375"/>
                      <a:gd name="T2" fmla="*/ 0 w 375"/>
                      <a:gd name="T3" fmla="*/ 321 h 375"/>
                      <a:gd name="T4" fmla="*/ 375 w 375"/>
                      <a:gd name="T5" fmla="*/ 375 h 375"/>
                      <a:gd name="T6" fmla="*/ 375 w 375"/>
                      <a:gd name="T7" fmla="*/ 0 h 375"/>
                      <a:gd name="T8" fmla="*/ 0 w 375"/>
                      <a:gd name="T9" fmla="*/ 0 h 375"/>
                    </a:gdLst>
                    <a:ahLst/>
                    <a:cxnLst>
                      <a:cxn ang="0">
                        <a:pos x="T0" y="T1"/>
                      </a:cxn>
                      <a:cxn ang="0">
                        <a:pos x="T2" y="T3"/>
                      </a:cxn>
                      <a:cxn ang="0">
                        <a:pos x="T4" y="T5"/>
                      </a:cxn>
                      <a:cxn ang="0">
                        <a:pos x="T6" y="T7"/>
                      </a:cxn>
                      <a:cxn ang="0">
                        <a:pos x="T8" y="T9"/>
                      </a:cxn>
                    </a:cxnLst>
                    <a:rect l="0" t="0" r="r" b="b"/>
                    <a:pathLst>
                      <a:path w="375" h="375">
                        <a:moveTo>
                          <a:pt x="0" y="0"/>
                        </a:moveTo>
                        <a:lnTo>
                          <a:pt x="0" y="321"/>
                        </a:lnTo>
                        <a:lnTo>
                          <a:pt x="375" y="375"/>
                        </a:lnTo>
                        <a:lnTo>
                          <a:pt x="375"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sp>
                <p:nvSpPr>
                  <p:cNvPr id="647" name="Freeform 51"/>
                  <p:cNvSpPr>
                    <a:spLocks/>
                  </p:cNvSpPr>
                  <p:nvPr/>
                </p:nvSpPr>
                <p:spPr bwMode="auto">
                  <a:xfrm>
                    <a:off x="3588" y="2868"/>
                    <a:ext cx="520" cy="458"/>
                  </a:xfrm>
                  <a:custGeom>
                    <a:avLst/>
                    <a:gdLst>
                      <a:gd name="T0" fmla="*/ 0 w 520"/>
                      <a:gd name="T1" fmla="*/ 382 h 458"/>
                      <a:gd name="T2" fmla="*/ 520 w 520"/>
                      <a:gd name="T3" fmla="*/ 458 h 458"/>
                      <a:gd name="T4" fmla="*/ 520 w 520"/>
                      <a:gd name="T5" fmla="*/ 0 h 458"/>
                      <a:gd name="T6" fmla="*/ 0 w 520"/>
                      <a:gd name="T7" fmla="*/ 0 h 458"/>
                      <a:gd name="T8" fmla="*/ 0 w 520"/>
                      <a:gd name="T9" fmla="*/ 382 h 458"/>
                    </a:gdLst>
                    <a:ahLst/>
                    <a:cxnLst>
                      <a:cxn ang="0">
                        <a:pos x="T0" y="T1"/>
                      </a:cxn>
                      <a:cxn ang="0">
                        <a:pos x="T2" y="T3"/>
                      </a:cxn>
                      <a:cxn ang="0">
                        <a:pos x="T4" y="T5"/>
                      </a:cxn>
                      <a:cxn ang="0">
                        <a:pos x="T6" y="T7"/>
                      </a:cxn>
                      <a:cxn ang="0">
                        <a:pos x="T8" y="T9"/>
                      </a:cxn>
                    </a:cxnLst>
                    <a:rect l="0" t="0" r="r" b="b"/>
                    <a:pathLst>
                      <a:path w="520" h="458">
                        <a:moveTo>
                          <a:pt x="0" y="382"/>
                        </a:moveTo>
                        <a:lnTo>
                          <a:pt x="520" y="458"/>
                        </a:lnTo>
                        <a:lnTo>
                          <a:pt x="520" y="0"/>
                        </a:lnTo>
                        <a:lnTo>
                          <a:pt x="0" y="0"/>
                        </a:lnTo>
                        <a:lnTo>
                          <a:pt x="0" y="38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grpSp>
            <p:grpSp>
              <p:nvGrpSpPr>
                <p:cNvPr id="464" name="Group 55"/>
                <p:cNvGrpSpPr>
                  <a:grpSpLocks noChangeAspect="1"/>
                </p:cNvGrpSpPr>
                <p:nvPr/>
              </p:nvGrpSpPr>
              <p:grpSpPr bwMode="auto">
                <a:xfrm>
                  <a:off x="-1842429" y="5683161"/>
                  <a:ext cx="537138" cy="242738"/>
                  <a:chOff x="2295" y="2246"/>
                  <a:chExt cx="2693" cy="1217"/>
                </a:xfrm>
                <a:solidFill>
                  <a:schemeClr val="bg1">
                    <a:lumMod val="50000"/>
                  </a:schemeClr>
                </a:solidFill>
              </p:grpSpPr>
              <p:sp>
                <p:nvSpPr>
                  <p:cNvPr id="639" name="Freeform 56"/>
                  <p:cNvSpPr>
                    <a:spLocks noEditPoints="1"/>
                  </p:cNvSpPr>
                  <p:nvPr/>
                </p:nvSpPr>
                <p:spPr bwMode="auto">
                  <a:xfrm>
                    <a:off x="2416" y="2246"/>
                    <a:ext cx="1212" cy="1217"/>
                  </a:xfrm>
                  <a:custGeom>
                    <a:avLst/>
                    <a:gdLst>
                      <a:gd name="T0" fmla="*/ 256 w 513"/>
                      <a:gd name="T1" fmla="*/ 515 h 515"/>
                      <a:gd name="T2" fmla="*/ 0 w 513"/>
                      <a:gd name="T3" fmla="*/ 257 h 515"/>
                      <a:gd name="T4" fmla="*/ 256 w 513"/>
                      <a:gd name="T5" fmla="*/ 0 h 515"/>
                      <a:gd name="T6" fmla="*/ 513 w 513"/>
                      <a:gd name="T7" fmla="*/ 257 h 515"/>
                      <a:gd name="T8" fmla="*/ 256 w 513"/>
                      <a:gd name="T9" fmla="*/ 515 h 515"/>
                      <a:gd name="T10" fmla="*/ 256 w 513"/>
                      <a:gd name="T11" fmla="*/ 24 h 515"/>
                      <a:gd name="T12" fmla="*/ 24 w 513"/>
                      <a:gd name="T13" fmla="*/ 257 h 515"/>
                      <a:gd name="T14" fmla="*/ 256 w 513"/>
                      <a:gd name="T15" fmla="*/ 491 h 515"/>
                      <a:gd name="T16" fmla="*/ 488 w 513"/>
                      <a:gd name="T17" fmla="*/ 257 h 515"/>
                      <a:gd name="T18" fmla="*/ 256 w 513"/>
                      <a:gd name="T19" fmla="*/ 24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3" h="515">
                        <a:moveTo>
                          <a:pt x="256" y="515"/>
                        </a:moveTo>
                        <a:cubicBezTo>
                          <a:pt x="115" y="515"/>
                          <a:pt x="0" y="400"/>
                          <a:pt x="0" y="257"/>
                        </a:cubicBezTo>
                        <a:cubicBezTo>
                          <a:pt x="0" y="115"/>
                          <a:pt x="115" y="0"/>
                          <a:pt x="256" y="0"/>
                        </a:cubicBezTo>
                        <a:cubicBezTo>
                          <a:pt x="398" y="0"/>
                          <a:pt x="513" y="115"/>
                          <a:pt x="513" y="257"/>
                        </a:cubicBezTo>
                        <a:cubicBezTo>
                          <a:pt x="513" y="400"/>
                          <a:pt x="398" y="515"/>
                          <a:pt x="256" y="515"/>
                        </a:cubicBezTo>
                        <a:close/>
                        <a:moveTo>
                          <a:pt x="256" y="24"/>
                        </a:moveTo>
                        <a:cubicBezTo>
                          <a:pt x="128" y="24"/>
                          <a:pt x="24" y="129"/>
                          <a:pt x="24" y="257"/>
                        </a:cubicBezTo>
                        <a:cubicBezTo>
                          <a:pt x="24" y="386"/>
                          <a:pt x="128" y="491"/>
                          <a:pt x="256" y="491"/>
                        </a:cubicBezTo>
                        <a:cubicBezTo>
                          <a:pt x="384" y="491"/>
                          <a:pt x="488" y="386"/>
                          <a:pt x="488" y="257"/>
                        </a:cubicBezTo>
                        <a:cubicBezTo>
                          <a:pt x="488" y="129"/>
                          <a:pt x="384" y="24"/>
                          <a:pt x="256" y="2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sp>
                <p:nvSpPr>
                  <p:cNvPr id="640" name="Freeform 57"/>
                  <p:cNvSpPr>
                    <a:spLocks/>
                  </p:cNvSpPr>
                  <p:nvPr/>
                </p:nvSpPr>
                <p:spPr bwMode="auto">
                  <a:xfrm>
                    <a:off x="2295" y="2516"/>
                    <a:ext cx="1446" cy="760"/>
                  </a:xfrm>
                  <a:custGeom>
                    <a:avLst/>
                    <a:gdLst>
                      <a:gd name="T0" fmla="*/ 1446 w 1446"/>
                      <a:gd name="T1" fmla="*/ 0 h 760"/>
                      <a:gd name="T2" fmla="*/ 1011 w 1446"/>
                      <a:gd name="T3" fmla="*/ 0 h 760"/>
                      <a:gd name="T4" fmla="*/ 763 w 1446"/>
                      <a:gd name="T5" fmla="*/ 186 h 760"/>
                      <a:gd name="T6" fmla="*/ 619 w 1446"/>
                      <a:gd name="T7" fmla="*/ 0 h 760"/>
                      <a:gd name="T8" fmla="*/ 272 w 1446"/>
                      <a:gd name="T9" fmla="*/ 0 h 760"/>
                      <a:gd name="T10" fmla="*/ 544 w 1446"/>
                      <a:gd name="T11" fmla="*/ 352 h 760"/>
                      <a:gd name="T12" fmla="*/ 0 w 1446"/>
                      <a:gd name="T13" fmla="*/ 760 h 760"/>
                      <a:gd name="T14" fmla="*/ 435 w 1446"/>
                      <a:gd name="T15" fmla="*/ 760 h 760"/>
                      <a:gd name="T16" fmla="*/ 704 w 1446"/>
                      <a:gd name="T17" fmla="*/ 557 h 760"/>
                      <a:gd name="T18" fmla="*/ 863 w 1446"/>
                      <a:gd name="T19" fmla="*/ 760 h 760"/>
                      <a:gd name="T20" fmla="*/ 1210 w 1446"/>
                      <a:gd name="T21" fmla="*/ 760 h 760"/>
                      <a:gd name="T22" fmla="*/ 924 w 1446"/>
                      <a:gd name="T23" fmla="*/ 392 h 760"/>
                      <a:gd name="T24" fmla="*/ 1446 w 1446"/>
                      <a:gd name="T25" fmla="*/ 0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46" h="760">
                        <a:moveTo>
                          <a:pt x="1446" y="0"/>
                        </a:moveTo>
                        <a:lnTo>
                          <a:pt x="1011" y="0"/>
                        </a:lnTo>
                        <a:lnTo>
                          <a:pt x="763" y="186"/>
                        </a:lnTo>
                        <a:lnTo>
                          <a:pt x="619" y="0"/>
                        </a:lnTo>
                        <a:lnTo>
                          <a:pt x="272" y="0"/>
                        </a:lnTo>
                        <a:lnTo>
                          <a:pt x="544" y="352"/>
                        </a:lnTo>
                        <a:lnTo>
                          <a:pt x="0" y="760"/>
                        </a:lnTo>
                        <a:lnTo>
                          <a:pt x="435" y="760"/>
                        </a:lnTo>
                        <a:lnTo>
                          <a:pt x="704" y="557"/>
                        </a:lnTo>
                        <a:lnTo>
                          <a:pt x="863" y="760"/>
                        </a:lnTo>
                        <a:lnTo>
                          <a:pt x="1210" y="760"/>
                        </a:lnTo>
                        <a:lnTo>
                          <a:pt x="924" y="392"/>
                        </a:lnTo>
                        <a:lnTo>
                          <a:pt x="144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sp>
                <p:nvSpPr>
                  <p:cNvPr id="641" name="Freeform 58"/>
                  <p:cNvSpPr>
                    <a:spLocks/>
                  </p:cNvSpPr>
                  <p:nvPr/>
                </p:nvSpPr>
                <p:spPr bwMode="auto">
                  <a:xfrm>
                    <a:off x="4093" y="2672"/>
                    <a:ext cx="780" cy="441"/>
                  </a:xfrm>
                  <a:custGeom>
                    <a:avLst/>
                    <a:gdLst>
                      <a:gd name="T0" fmla="*/ 245 w 330"/>
                      <a:gd name="T1" fmla="*/ 0 h 187"/>
                      <a:gd name="T2" fmla="*/ 144 w 330"/>
                      <a:gd name="T3" fmla="*/ 37 h 187"/>
                      <a:gd name="T4" fmla="*/ 150 w 330"/>
                      <a:gd name="T5" fmla="*/ 9 h 187"/>
                      <a:gd name="T6" fmla="*/ 39 w 330"/>
                      <a:gd name="T7" fmla="*/ 9 h 187"/>
                      <a:gd name="T8" fmla="*/ 0 w 330"/>
                      <a:gd name="T9" fmla="*/ 187 h 187"/>
                      <a:gd name="T10" fmla="*/ 116 w 330"/>
                      <a:gd name="T11" fmla="*/ 187 h 187"/>
                      <a:gd name="T12" fmla="*/ 136 w 330"/>
                      <a:gd name="T13" fmla="*/ 83 h 187"/>
                      <a:gd name="T14" fmla="*/ 180 w 330"/>
                      <a:gd name="T15" fmla="*/ 55 h 187"/>
                      <a:gd name="T16" fmla="*/ 202 w 330"/>
                      <a:gd name="T17" fmla="*/ 98 h 187"/>
                      <a:gd name="T18" fmla="*/ 186 w 330"/>
                      <a:gd name="T19" fmla="*/ 184 h 187"/>
                      <a:gd name="T20" fmla="*/ 299 w 330"/>
                      <a:gd name="T21" fmla="*/ 184 h 187"/>
                      <a:gd name="T22" fmla="*/ 314 w 330"/>
                      <a:gd name="T23" fmla="*/ 108 h 187"/>
                      <a:gd name="T24" fmla="*/ 245 w 330"/>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187">
                        <a:moveTo>
                          <a:pt x="245" y="0"/>
                        </a:moveTo>
                        <a:cubicBezTo>
                          <a:pt x="200" y="0"/>
                          <a:pt x="164" y="22"/>
                          <a:pt x="144" y="37"/>
                        </a:cubicBezTo>
                        <a:cubicBezTo>
                          <a:pt x="150" y="9"/>
                          <a:pt x="150" y="9"/>
                          <a:pt x="150" y="9"/>
                        </a:cubicBezTo>
                        <a:cubicBezTo>
                          <a:pt x="39" y="9"/>
                          <a:pt x="39" y="9"/>
                          <a:pt x="39" y="9"/>
                        </a:cubicBezTo>
                        <a:cubicBezTo>
                          <a:pt x="0" y="187"/>
                          <a:pt x="0" y="187"/>
                          <a:pt x="0" y="187"/>
                        </a:cubicBezTo>
                        <a:cubicBezTo>
                          <a:pt x="116" y="187"/>
                          <a:pt x="116" y="187"/>
                          <a:pt x="116" y="187"/>
                        </a:cubicBezTo>
                        <a:cubicBezTo>
                          <a:pt x="136" y="83"/>
                          <a:pt x="136" y="83"/>
                          <a:pt x="136" y="83"/>
                        </a:cubicBezTo>
                        <a:cubicBezTo>
                          <a:pt x="145" y="71"/>
                          <a:pt x="162" y="55"/>
                          <a:pt x="180" y="55"/>
                        </a:cubicBezTo>
                        <a:cubicBezTo>
                          <a:pt x="211" y="55"/>
                          <a:pt x="204" y="79"/>
                          <a:pt x="202" y="98"/>
                        </a:cubicBezTo>
                        <a:cubicBezTo>
                          <a:pt x="186" y="184"/>
                          <a:pt x="186" y="184"/>
                          <a:pt x="186" y="184"/>
                        </a:cubicBezTo>
                        <a:cubicBezTo>
                          <a:pt x="299" y="184"/>
                          <a:pt x="299" y="184"/>
                          <a:pt x="299" y="184"/>
                        </a:cubicBezTo>
                        <a:cubicBezTo>
                          <a:pt x="299" y="184"/>
                          <a:pt x="312" y="116"/>
                          <a:pt x="314" y="108"/>
                        </a:cubicBezTo>
                        <a:cubicBezTo>
                          <a:pt x="330" y="34"/>
                          <a:pt x="311" y="0"/>
                          <a:pt x="24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sp>
                <p:nvSpPr>
                  <p:cNvPr id="642" name="Freeform 59"/>
                  <p:cNvSpPr>
                    <a:spLocks noEditPoints="1"/>
                  </p:cNvSpPr>
                  <p:nvPr/>
                </p:nvSpPr>
                <p:spPr bwMode="auto">
                  <a:xfrm>
                    <a:off x="4884" y="2681"/>
                    <a:ext cx="104" cy="106"/>
                  </a:xfrm>
                  <a:custGeom>
                    <a:avLst/>
                    <a:gdLst>
                      <a:gd name="T0" fmla="*/ 22 w 44"/>
                      <a:gd name="T1" fmla="*/ 0 h 45"/>
                      <a:gd name="T2" fmla="*/ 44 w 44"/>
                      <a:gd name="T3" fmla="*/ 22 h 45"/>
                      <a:gd name="T4" fmla="*/ 22 w 44"/>
                      <a:gd name="T5" fmla="*/ 45 h 45"/>
                      <a:gd name="T6" fmla="*/ 0 w 44"/>
                      <a:gd name="T7" fmla="*/ 22 h 45"/>
                      <a:gd name="T8" fmla="*/ 22 w 44"/>
                      <a:gd name="T9" fmla="*/ 0 h 45"/>
                      <a:gd name="T10" fmla="*/ 22 w 44"/>
                      <a:gd name="T11" fmla="*/ 4 h 45"/>
                      <a:gd name="T12" fmla="*/ 4 w 44"/>
                      <a:gd name="T13" fmla="*/ 22 h 45"/>
                      <a:gd name="T14" fmla="*/ 22 w 44"/>
                      <a:gd name="T15" fmla="*/ 41 h 45"/>
                      <a:gd name="T16" fmla="*/ 40 w 44"/>
                      <a:gd name="T17" fmla="*/ 23 h 45"/>
                      <a:gd name="T18" fmla="*/ 22 w 44"/>
                      <a:gd name="T19" fmla="*/ 4 h 45"/>
                      <a:gd name="T20" fmla="*/ 18 w 44"/>
                      <a:gd name="T21" fmla="*/ 35 h 45"/>
                      <a:gd name="T22" fmla="*/ 14 w 44"/>
                      <a:gd name="T23" fmla="*/ 35 h 45"/>
                      <a:gd name="T24" fmla="*/ 14 w 44"/>
                      <a:gd name="T25" fmla="*/ 11 h 45"/>
                      <a:gd name="T26" fmla="*/ 21 w 44"/>
                      <a:gd name="T27" fmla="*/ 10 h 45"/>
                      <a:gd name="T28" fmla="*/ 29 w 44"/>
                      <a:gd name="T29" fmla="*/ 12 h 45"/>
                      <a:gd name="T30" fmla="*/ 31 w 44"/>
                      <a:gd name="T31" fmla="*/ 17 h 45"/>
                      <a:gd name="T32" fmla="*/ 26 w 44"/>
                      <a:gd name="T33" fmla="*/ 23 h 45"/>
                      <a:gd name="T34" fmla="*/ 26 w 44"/>
                      <a:gd name="T35" fmla="*/ 23 h 45"/>
                      <a:gd name="T36" fmla="*/ 30 w 44"/>
                      <a:gd name="T37" fmla="*/ 29 h 45"/>
                      <a:gd name="T38" fmla="*/ 32 w 44"/>
                      <a:gd name="T39" fmla="*/ 35 h 45"/>
                      <a:gd name="T40" fmla="*/ 28 w 44"/>
                      <a:gd name="T41" fmla="*/ 35 h 45"/>
                      <a:gd name="T42" fmla="*/ 26 w 44"/>
                      <a:gd name="T43" fmla="*/ 29 h 45"/>
                      <a:gd name="T44" fmla="*/ 21 w 44"/>
                      <a:gd name="T45" fmla="*/ 25 h 45"/>
                      <a:gd name="T46" fmla="*/ 18 w 44"/>
                      <a:gd name="T47" fmla="*/ 25 h 45"/>
                      <a:gd name="T48" fmla="*/ 18 w 44"/>
                      <a:gd name="T49" fmla="*/ 35 h 45"/>
                      <a:gd name="T50" fmla="*/ 18 w 44"/>
                      <a:gd name="T51" fmla="*/ 22 h 45"/>
                      <a:gd name="T52" fmla="*/ 21 w 44"/>
                      <a:gd name="T53" fmla="*/ 22 h 45"/>
                      <a:gd name="T54" fmla="*/ 27 w 44"/>
                      <a:gd name="T55" fmla="*/ 17 h 45"/>
                      <a:gd name="T56" fmla="*/ 21 w 44"/>
                      <a:gd name="T57" fmla="*/ 13 h 45"/>
                      <a:gd name="T58" fmla="*/ 18 w 44"/>
                      <a:gd name="T59" fmla="*/ 13 h 45"/>
                      <a:gd name="T60" fmla="*/ 18 w 44"/>
                      <a:gd name="T61"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 h="45">
                        <a:moveTo>
                          <a:pt x="22" y="0"/>
                        </a:moveTo>
                        <a:cubicBezTo>
                          <a:pt x="34" y="0"/>
                          <a:pt x="44" y="10"/>
                          <a:pt x="44" y="22"/>
                        </a:cubicBezTo>
                        <a:cubicBezTo>
                          <a:pt x="44" y="35"/>
                          <a:pt x="34" y="45"/>
                          <a:pt x="22" y="45"/>
                        </a:cubicBezTo>
                        <a:cubicBezTo>
                          <a:pt x="10" y="45"/>
                          <a:pt x="0" y="35"/>
                          <a:pt x="0" y="22"/>
                        </a:cubicBezTo>
                        <a:cubicBezTo>
                          <a:pt x="0" y="10"/>
                          <a:pt x="10" y="0"/>
                          <a:pt x="22" y="0"/>
                        </a:cubicBezTo>
                        <a:close/>
                        <a:moveTo>
                          <a:pt x="22" y="4"/>
                        </a:moveTo>
                        <a:cubicBezTo>
                          <a:pt x="12" y="4"/>
                          <a:pt x="4" y="12"/>
                          <a:pt x="4" y="22"/>
                        </a:cubicBezTo>
                        <a:cubicBezTo>
                          <a:pt x="4" y="33"/>
                          <a:pt x="12" y="41"/>
                          <a:pt x="22" y="41"/>
                        </a:cubicBezTo>
                        <a:cubicBezTo>
                          <a:pt x="32" y="41"/>
                          <a:pt x="40" y="33"/>
                          <a:pt x="40" y="23"/>
                        </a:cubicBezTo>
                        <a:cubicBezTo>
                          <a:pt x="40" y="12"/>
                          <a:pt x="32" y="4"/>
                          <a:pt x="22" y="4"/>
                        </a:cubicBezTo>
                        <a:close/>
                        <a:moveTo>
                          <a:pt x="18" y="35"/>
                        </a:moveTo>
                        <a:cubicBezTo>
                          <a:pt x="14" y="35"/>
                          <a:pt x="14" y="35"/>
                          <a:pt x="14" y="35"/>
                        </a:cubicBezTo>
                        <a:cubicBezTo>
                          <a:pt x="14" y="11"/>
                          <a:pt x="14" y="11"/>
                          <a:pt x="14" y="11"/>
                        </a:cubicBezTo>
                        <a:cubicBezTo>
                          <a:pt x="16" y="10"/>
                          <a:pt x="18" y="10"/>
                          <a:pt x="21" y="10"/>
                        </a:cubicBezTo>
                        <a:cubicBezTo>
                          <a:pt x="25" y="10"/>
                          <a:pt x="27" y="11"/>
                          <a:pt x="29" y="12"/>
                        </a:cubicBezTo>
                        <a:cubicBezTo>
                          <a:pt x="30" y="13"/>
                          <a:pt x="31" y="15"/>
                          <a:pt x="31" y="17"/>
                        </a:cubicBezTo>
                        <a:cubicBezTo>
                          <a:pt x="31" y="20"/>
                          <a:pt x="29" y="22"/>
                          <a:pt x="26" y="23"/>
                        </a:cubicBezTo>
                        <a:cubicBezTo>
                          <a:pt x="26" y="23"/>
                          <a:pt x="26" y="23"/>
                          <a:pt x="26" y="23"/>
                        </a:cubicBezTo>
                        <a:cubicBezTo>
                          <a:pt x="28" y="24"/>
                          <a:pt x="30" y="26"/>
                          <a:pt x="30" y="29"/>
                        </a:cubicBezTo>
                        <a:cubicBezTo>
                          <a:pt x="31" y="33"/>
                          <a:pt x="31" y="35"/>
                          <a:pt x="32" y="35"/>
                        </a:cubicBezTo>
                        <a:cubicBezTo>
                          <a:pt x="28" y="35"/>
                          <a:pt x="28" y="35"/>
                          <a:pt x="28" y="35"/>
                        </a:cubicBezTo>
                        <a:cubicBezTo>
                          <a:pt x="27" y="35"/>
                          <a:pt x="26" y="32"/>
                          <a:pt x="26" y="29"/>
                        </a:cubicBezTo>
                        <a:cubicBezTo>
                          <a:pt x="25" y="26"/>
                          <a:pt x="24" y="25"/>
                          <a:pt x="21" y="25"/>
                        </a:cubicBezTo>
                        <a:cubicBezTo>
                          <a:pt x="18" y="25"/>
                          <a:pt x="18" y="25"/>
                          <a:pt x="18" y="25"/>
                        </a:cubicBezTo>
                        <a:lnTo>
                          <a:pt x="18" y="35"/>
                        </a:lnTo>
                        <a:close/>
                        <a:moveTo>
                          <a:pt x="18" y="22"/>
                        </a:moveTo>
                        <a:cubicBezTo>
                          <a:pt x="21" y="22"/>
                          <a:pt x="21" y="22"/>
                          <a:pt x="21" y="22"/>
                        </a:cubicBezTo>
                        <a:cubicBezTo>
                          <a:pt x="24" y="22"/>
                          <a:pt x="27" y="21"/>
                          <a:pt x="27" y="17"/>
                        </a:cubicBezTo>
                        <a:cubicBezTo>
                          <a:pt x="27" y="15"/>
                          <a:pt x="25" y="13"/>
                          <a:pt x="21" y="13"/>
                        </a:cubicBezTo>
                        <a:cubicBezTo>
                          <a:pt x="19" y="13"/>
                          <a:pt x="19" y="13"/>
                          <a:pt x="18" y="13"/>
                        </a:cubicBezTo>
                        <a:lnTo>
                          <a:pt x="18" y="2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sp>
                <p:nvSpPr>
                  <p:cNvPr id="643" name="Freeform 60"/>
                  <p:cNvSpPr>
                    <a:spLocks noEditPoints="1"/>
                  </p:cNvSpPr>
                  <p:nvPr/>
                </p:nvSpPr>
                <p:spPr bwMode="auto">
                  <a:xfrm>
                    <a:off x="3344" y="2669"/>
                    <a:ext cx="846" cy="461"/>
                  </a:xfrm>
                  <a:custGeom>
                    <a:avLst/>
                    <a:gdLst>
                      <a:gd name="T0" fmla="*/ 314 w 358"/>
                      <a:gd name="T1" fmla="*/ 113 h 195"/>
                      <a:gd name="T2" fmla="*/ 196 w 358"/>
                      <a:gd name="T3" fmla="*/ 0 h 195"/>
                      <a:gd name="T4" fmla="*/ 20 w 358"/>
                      <a:gd name="T5" fmla="*/ 113 h 195"/>
                      <a:gd name="T6" fmla="*/ 158 w 358"/>
                      <a:gd name="T7" fmla="*/ 195 h 195"/>
                      <a:gd name="T8" fmla="*/ 309 w 358"/>
                      <a:gd name="T9" fmla="*/ 135 h 195"/>
                      <a:gd name="T10" fmla="*/ 193 w 358"/>
                      <a:gd name="T11" fmla="*/ 135 h 195"/>
                      <a:gd name="T12" fmla="*/ 160 w 358"/>
                      <a:gd name="T13" fmla="*/ 159 h 195"/>
                      <a:gd name="T14" fmla="*/ 127 w 358"/>
                      <a:gd name="T15" fmla="*/ 113 h 195"/>
                      <a:gd name="T16" fmla="*/ 314 w 358"/>
                      <a:gd name="T17" fmla="*/ 113 h 195"/>
                      <a:gd name="T18" fmla="*/ 183 w 358"/>
                      <a:gd name="T19" fmla="*/ 41 h 195"/>
                      <a:gd name="T20" fmla="*/ 211 w 358"/>
                      <a:gd name="T21" fmla="*/ 78 h 195"/>
                      <a:gd name="T22" fmla="*/ 141 w 358"/>
                      <a:gd name="T23" fmla="*/ 78 h 195"/>
                      <a:gd name="T24" fmla="*/ 183 w 358"/>
                      <a:gd name="T25" fmla="*/ 4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195">
                        <a:moveTo>
                          <a:pt x="314" y="113"/>
                        </a:moveTo>
                        <a:cubicBezTo>
                          <a:pt x="314" y="113"/>
                          <a:pt x="358" y="0"/>
                          <a:pt x="196" y="0"/>
                        </a:cubicBezTo>
                        <a:cubicBezTo>
                          <a:pt x="33" y="0"/>
                          <a:pt x="20" y="113"/>
                          <a:pt x="20" y="113"/>
                        </a:cubicBezTo>
                        <a:cubicBezTo>
                          <a:pt x="20" y="113"/>
                          <a:pt x="0" y="195"/>
                          <a:pt x="158" y="195"/>
                        </a:cubicBezTo>
                        <a:cubicBezTo>
                          <a:pt x="316" y="195"/>
                          <a:pt x="309" y="135"/>
                          <a:pt x="309" y="135"/>
                        </a:cubicBezTo>
                        <a:cubicBezTo>
                          <a:pt x="193" y="135"/>
                          <a:pt x="193" y="135"/>
                          <a:pt x="193" y="135"/>
                        </a:cubicBezTo>
                        <a:cubicBezTo>
                          <a:pt x="193" y="135"/>
                          <a:pt x="184" y="159"/>
                          <a:pt x="160" y="159"/>
                        </a:cubicBezTo>
                        <a:cubicBezTo>
                          <a:pt x="136" y="159"/>
                          <a:pt x="121" y="150"/>
                          <a:pt x="127" y="113"/>
                        </a:cubicBezTo>
                        <a:lnTo>
                          <a:pt x="314" y="113"/>
                        </a:lnTo>
                        <a:close/>
                        <a:moveTo>
                          <a:pt x="183" y="41"/>
                        </a:moveTo>
                        <a:cubicBezTo>
                          <a:pt x="223" y="41"/>
                          <a:pt x="211" y="78"/>
                          <a:pt x="211" y="78"/>
                        </a:cubicBezTo>
                        <a:cubicBezTo>
                          <a:pt x="141" y="78"/>
                          <a:pt x="141" y="78"/>
                          <a:pt x="141" y="78"/>
                        </a:cubicBezTo>
                        <a:cubicBezTo>
                          <a:pt x="141" y="78"/>
                          <a:pt x="143" y="41"/>
                          <a:pt x="183" y="4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grpSp>
            <p:grpSp>
              <p:nvGrpSpPr>
                <p:cNvPr id="606" name="Group 5"/>
                <p:cNvGrpSpPr>
                  <a:grpSpLocks noChangeAspect="1"/>
                </p:cNvGrpSpPr>
                <p:nvPr/>
              </p:nvGrpSpPr>
              <p:grpSpPr bwMode="auto">
                <a:xfrm>
                  <a:off x="-1607982" y="4770278"/>
                  <a:ext cx="495570" cy="261440"/>
                  <a:chOff x="3159" y="1804"/>
                  <a:chExt cx="1361" cy="718"/>
                </a:xfrm>
                <a:solidFill>
                  <a:schemeClr val="bg1">
                    <a:lumMod val="50000"/>
                  </a:schemeClr>
                </a:solidFill>
              </p:grpSpPr>
              <p:sp>
                <p:nvSpPr>
                  <p:cNvPr id="608" name="Rectangle 6"/>
                  <p:cNvSpPr>
                    <a:spLocks noChangeArrowheads="1"/>
                  </p:cNvSpPr>
                  <p:nvPr/>
                </p:nvSpPr>
                <p:spPr bwMode="auto">
                  <a:xfrm>
                    <a:off x="3544" y="2281"/>
                    <a:ext cx="59" cy="2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082"/>
                    <a:endParaRPr lang="en-US">
                      <a:solidFill>
                        <a:srgbClr val="FFFFFF"/>
                      </a:solidFill>
                    </a:endParaRPr>
                  </a:p>
                </p:txBody>
              </p:sp>
              <p:sp>
                <p:nvSpPr>
                  <p:cNvPr id="610" name="Freeform 7"/>
                  <p:cNvSpPr>
                    <a:spLocks/>
                  </p:cNvSpPr>
                  <p:nvPr/>
                </p:nvSpPr>
                <p:spPr bwMode="auto">
                  <a:xfrm>
                    <a:off x="3903" y="2277"/>
                    <a:ext cx="182" cy="245"/>
                  </a:xfrm>
                  <a:custGeom>
                    <a:avLst/>
                    <a:gdLst>
                      <a:gd name="T0" fmla="*/ 77 w 77"/>
                      <a:gd name="T1" fmla="*/ 30 h 104"/>
                      <a:gd name="T2" fmla="*/ 56 w 77"/>
                      <a:gd name="T3" fmla="*/ 25 h 104"/>
                      <a:gd name="T4" fmla="*/ 28 w 77"/>
                      <a:gd name="T5" fmla="*/ 52 h 104"/>
                      <a:gd name="T6" fmla="*/ 56 w 77"/>
                      <a:gd name="T7" fmla="*/ 78 h 104"/>
                      <a:gd name="T8" fmla="*/ 77 w 77"/>
                      <a:gd name="T9" fmla="*/ 73 h 104"/>
                      <a:gd name="T10" fmla="*/ 77 w 77"/>
                      <a:gd name="T11" fmla="*/ 100 h 104"/>
                      <a:gd name="T12" fmla="*/ 54 w 77"/>
                      <a:gd name="T13" fmla="*/ 104 h 104"/>
                      <a:gd name="T14" fmla="*/ 0 w 77"/>
                      <a:gd name="T15" fmla="*/ 52 h 104"/>
                      <a:gd name="T16" fmla="*/ 54 w 77"/>
                      <a:gd name="T17" fmla="*/ 0 h 104"/>
                      <a:gd name="T18" fmla="*/ 77 w 77"/>
                      <a:gd name="T19" fmla="*/ 4 h 104"/>
                      <a:gd name="T20" fmla="*/ 77 w 77"/>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04">
                        <a:moveTo>
                          <a:pt x="77" y="30"/>
                        </a:moveTo>
                        <a:cubicBezTo>
                          <a:pt x="76" y="30"/>
                          <a:pt x="68" y="25"/>
                          <a:pt x="56" y="25"/>
                        </a:cubicBezTo>
                        <a:cubicBezTo>
                          <a:pt x="39" y="25"/>
                          <a:pt x="28" y="36"/>
                          <a:pt x="28" y="52"/>
                        </a:cubicBezTo>
                        <a:cubicBezTo>
                          <a:pt x="28" y="67"/>
                          <a:pt x="39" y="78"/>
                          <a:pt x="56" y="78"/>
                        </a:cubicBezTo>
                        <a:cubicBezTo>
                          <a:pt x="67" y="78"/>
                          <a:pt x="76" y="74"/>
                          <a:pt x="77" y="73"/>
                        </a:cubicBezTo>
                        <a:cubicBezTo>
                          <a:pt x="77" y="100"/>
                          <a:pt x="77" y="100"/>
                          <a:pt x="77" y="100"/>
                        </a:cubicBezTo>
                        <a:cubicBezTo>
                          <a:pt x="74" y="101"/>
                          <a:pt x="65" y="104"/>
                          <a:pt x="54" y="104"/>
                        </a:cubicBezTo>
                        <a:cubicBezTo>
                          <a:pt x="25" y="104"/>
                          <a:pt x="0" y="84"/>
                          <a:pt x="0" y="52"/>
                        </a:cubicBezTo>
                        <a:cubicBezTo>
                          <a:pt x="0" y="22"/>
                          <a:pt x="23" y="0"/>
                          <a:pt x="54" y="0"/>
                        </a:cubicBezTo>
                        <a:cubicBezTo>
                          <a:pt x="66" y="0"/>
                          <a:pt x="74" y="3"/>
                          <a:pt x="77" y="4"/>
                        </a:cubicBezTo>
                        <a:lnTo>
                          <a:pt x="77" y="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82"/>
                    <a:endParaRPr lang="en-US">
                      <a:solidFill>
                        <a:srgbClr val="FFFFFF"/>
                      </a:solidFill>
                    </a:endParaRPr>
                  </a:p>
                </p:txBody>
              </p:sp>
              <p:sp>
                <p:nvSpPr>
                  <p:cNvPr id="612" name="Freeform 8"/>
                  <p:cNvSpPr>
                    <a:spLocks/>
                  </p:cNvSpPr>
                  <p:nvPr/>
                </p:nvSpPr>
                <p:spPr bwMode="auto">
                  <a:xfrm>
                    <a:off x="3282" y="2277"/>
                    <a:ext cx="179" cy="245"/>
                  </a:xfrm>
                  <a:custGeom>
                    <a:avLst/>
                    <a:gdLst>
                      <a:gd name="T0" fmla="*/ 76 w 76"/>
                      <a:gd name="T1" fmla="*/ 30 h 104"/>
                      <a:gd name="T2" fmla="*/ 55 w 76"/>
                      <a:gd name="T3" fmla="*/ 25 h 104"/>
                      <a:gd name="T4" fmla="*/ 27 w 76"/>
                      <a:gd name="T5" fmla="*/ 52 h 104"/>
                      <a:gd name="T6" fmla="*/ 55 w 76"/>
                      <a:gd name="T7" fmla="*/ 78 h 104"/>
                      <a:gd name="T8" fmla="*/ 76 w 76"/>
                      <a:gd name="T9" fmla="*/ 73 h 104"/>
                      <a:gd name="T10" fmla="*/ 76 w 76"/>
                      <a:gd name="T11" fmla="*/ 100 h 104"/>
                      <a:gd name="T12" fmla="*/ 53 w 76"/>
                      <a:gd name="T13" fmla="*/ 104 h 104"/>
                      <a:gd name="T14" fmla="*/ 0 w 76"/>
                      <a:gd name="T15" fmla="*/ 52 h 104"/>
                      <a:gd name="T16" fmla="*/ 53 w 76"/>
                      <a:gd name="T17" fmla="*/ 0 h 104"/>
                      <a:gd name="T18" fmla="*/ 76 w 76"/>
                      <a:gd name="T19" fmla="*/ 4 h 104"/>
                      <a:gd name="T20" fmla="*/ 76 w 76"/>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76" y="30"/>
                        </a:moveTo>
                        <a:cubicBezTo>
                          <a:pt x="75" y="30"/>
                          <a:pt x="67" y="25"/>
                          <a:pt x="55" y="25"/>
                        </a:cubicBezTo>
                        <a:cubicBezTo>
                          <a:pt x="39" y="25"/>
                          <a:pt x="27" y="36"/>
                          <a:pt x="27" y="52"/>
                        </a:cubicBezTo>
                        <a:cubicBezTo>
                          <a:pt x="27" y="67"/>
                          <a:pt x="38" y="78"/>
                          <a:pt x="55" y="78"/>
                        </a:cubicBezTo>
                        <a:cubicBezTo>
                          <a:pt x="67" y="78"/>
                          <a:pt x="75" y="74"/>
                          <a:pt x="76" y="73"/>
                        </a:cubicBezTo>
                        <a:cubicBezTo>
                          <a:pt x="76" y="100"/>
                          <a:pt x="76" y="100"/>
                          <a:pt x="76" y="100"/>
                        </a:cubicBezTo>
                        <a:cubicBezTo>
                          <a:pt x="73" y="101"/>
                          <a:pt x="64" y="104"/>
                          <a:pt x="53" y="104"/>
                        </a:cubicBezTo>
                        <a:cubicBezTo>
                          <a:pt x="25" y="104"/>
                          <a:pt x="0" y="84"/>
                          <a:pt x="0" y="52"/>
                        </a:cubicBezTo>
                        <a:cubicBezTo>
                          <a:pt x="0" y="22"/>
                          <a:pt x="22" y="0"/>
                          <a:pt x="53" y="0"/>
                        </a:cubicBezTo>
                        <a:cubicBezTo>
                          <a:pt x="65" y="0"/>
                          <a:pt x="74" y="3"/>
                          <a:pt x="76" y="4"/>
                        </a:cubicBezTo>
                        <a:lnTo>
                          <a:pt x="76" y="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82"/>
                    <a:endParaRPr lang="en-US">
                      <a:solidFill>
                        <a:srgbClr val="FFFFFF"/>
                      </a:solidFill>
                    </a:endParaRPr>
                  </a:p>
                </p:txBody>
              </p:sp>
              <p:sp>
                <p:nvSpPr>
                  <p:cNvPr id="614" name="Freeform 9"/>
                  <p:cNvSpPr>
                    <a:spLocks noEditPoints="1"/>
                  </p:cNvSpPr>
                  <p:nvPr/>
                </p:nvSpPr>
                <p:spPr bwMode="auto">
                  <a:xfrm>
                    <a:off x="4147" y="2277"/>
                    <a:ext cx="250" cy="245"/>
                  </a:xfrm>
                  <a:custGeom>
                    <a:avLst/>
                    <a:gdLst>
                      <a:gd name="T0" fmla="*/ 106 w 106"/>
                      <a:gd name="T1" fmla="*/ 52 h 104"/>
                      <a:gd name="T2" fmla="*/ 53 w 106"/>
                      <a:gd name="T3" fmla="*/ 104 h 104"/>
                      <a:gd name="T4" fmla="*/ 0 w 106"/>
                      <a:gd name="T5" fmla="*/ 52 h 104"/>
                      <a:gd name="T6" fmla="*/ 53 w 106"/>
                      <a:gd name="T7" fmla="*/ 0 h 104"/>
                      <a:gd name="T8" fmla="*/ 106 w 106"/>
                      <a:gd name="T9" fmla="*/ 52 h 104"/>
                      <a:gd name="T10" fmla="*/ 53 w 106"/>
                      <a:gd name="T11" fmla="*/ 25 h 104"/>
                      <a:gd name="T12" fmla="*/ 27 w 106"/>
                      <a:gd name="T13" fmla="*/ 52 h 104"/>
                      <a:gd name="T14" fmla="*/ 53 w 106"/>
                      <a:gd name="T15" fmla="*/ 78 h 104"/>
                      <a:gd name="T16" fmla="*/ 79 w 106"/>
                      <a:gd name="T17" fmla="*/ 52 h 104"/>
                      <a:gd name="T18" fmla="*/ 53 w 106"/>
                      <a:gd name="T19" fmla="*/ 2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4">
                        <a:moveTo>
                          <a:pt x="106" y="52"/>
                        </a:moveTo>
                        <a:cubicBezTo>
                          <a:pt x="106" y="80"/>
                          <a:pt x="84" y="104"/>
                          <a:pt x="53" y="104"/>
                        </a:cubicBezTo>
                        <a:cubicBezTo>
                          <a:pt x="22" y="104"/>
                          <a:pt x="0" y="80"/>
                          <a:pt x="0" y="52"/>
                        </a:cubicBezTo>
                        <a:cubicBezTo>
                          <a:pt x="0" y="23"/>
                          <a:pt x="22" y="0"/>
                          <a:pt x="53" y="0"/>
                        </a:cubicBezTo>
                        <a:cubicBezTo>
                          <a:pt x="84" y="0"/>
                          <a:pt x="106" y="23"/>
                          <a:pt x="106" y="52"/>
                        </a:cubicBezTo>
                        <a:close/>
                        <a:moveTo>
                          <a:pt x="53" y="25"/>
                        </a:moveTo>
                        <a:cubicBezTo>
                          <a:pt x="38" y="25"/>
                          <a:pt x="27" y="37"/>
                          <a:pt x="27" y="52"/>
                        </a:cubicBezTo>
                        <a:cubicBezTo>
                          <a:pt x="27" y="66"/>
                          <a:pt x="38" y="78"/>
                          <a:pt x="53" y="78"/>
                        </a:cubicBezTo>
                        <a:cubicBezTo>
                          <a:pt x="68" y="78"/>
                          <a:pt x="79" y="66"/>
                          <a:pt x="79" y="52"/>
                        </a:cubicBezTo>
                        <a:cubicBezTo>
                          <a:pt x="79" y="37"/>
                          <a:pt x="68" y="25"/>
                          <a:pt x="53" y="2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82"/>
                    <a:endParaRPr lang="en-US">
                      <a:solidFill>
                        <a:srgbClr val="FFFFFF"/>
                      </a:solidFill>
                    </a:endParaRPr>
                  </a:p>
                </p:txBody>
              </p:sp>
              <p:sp>
                <p:nvSpPr>
                  <p:cNvPr id="616" name="Freeform 10"/>
                  <p:cNvSpPr>
                    <a:spLocks/>
                  </p:cNvSpPr>
                  <p:nvPr/>
                </p:nvSpPr>
                <p:spPr bwMode="auto">
                  <a:xfrm>
                    <a:off x="3684" y="2277"/>
                    <a:ext cx="163" cy="245"/>
                  </a:xfrm>
                  <a:custGeom>
                    <a:avLst/>
                    <a:gdLst>
                      <a:gd name="T0" fmla="*/ 62 w 69"/>
                      <a:gd name="T1" fmla="*/ 24 h 104"/>
                      <a:gd name="T2" fmla="*/ 42 w 69"/>
                      <a:gd name="T3" fmla="*/ 21 h 104"/>
                      <a:gd name="T4" fmla="*/ 27 w 69"/>
                      <a:gd name="T5" fmla="*/ 30 h 104"/>
                      <a:gd name="T6" fmla="*/ 38 w 69"/>
                      <a:gd name="T7" fmla="*/ 39 h 104"/>
                      <a:gd name="T8" fmla="*/ 45 w 69"/>
                      <a:gd name="T9" fmla="*/ 41 h 104"/>
                      <a:gd name="T10" fmla="*/ 69 w 69"/>
                      <a:gd name="T11" fmla="*/ 70 h 104"/>
                      <a:gd name="T12" fmla="*/ 28 w 69"/>
                      <a:gd name="T13" fmla="*/ 104 h 104"/>
                      <a:gd name="T14" fmla="*/ 0 w 69"/>
                      <a:gd name="T15" fmla="*/ 101 h 104"/>
                      <a:gd name="T16" fmla="*/ 0 w 69"/>
                      <a:gd name="T17" fmla="*/ 78 h 104"/>
                      <a:gd name="T18" fmla="*/ 24 w 69"/>
                      <a:gd name="T19" fmla="*/ 82 h 104"/>
                      <a:gd name="T20" fmla="*/ 42 w 69"/>
                      <a:gd name="T21" fmla="*/ 72 h 104"/>
                      <a:gd name="T22" fmla="*/ 31 w 69"/>
                      <a:gd name="T23" fmla="*/ 62 h 104"/>
                      <a:gd name="T24" fmla="*/ 26 w 69"/>
                      <a:gd name="T25" fmla="*/ 60 h 104"/>
                      <a:gd name="T26" fmla="*/ 0 w 69"/>
                      <a:gd name="T27" fmla="*/ 31 h 104"/>
                      <a:gd name="T28" fmla="*/ 37 w 69"/>
                      <a:gd name="T29" fmla="*/ 0 h 104"/>
                      <a:gd name="T30" fmla="*/ 62 w 69"/>
                      <a:gd name="T31" fmla="*/ 3 h 104"/>
                      <a:gd name="T32" fmla="*/ 62 w 69"/>
                      <a:gd name="T33" fmla="*/ 2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04">
                        <a:moveTo>
                          <a:pt x="62" y="24"/>
                        </a:moveTo>
                        <a:cubicBezTo>
                          <a:pt x="62" y="24"/>
                          <a:pt x="51" y="21"/>
                          <a:pt x="42" y="21"/>
                        </a:cubicBezTo>
                        <a:cubicBezTo>
                          <a:pt x="32" y="21"/>
                          <a:pt x="27" y="25"/>
                          <a:pt x="27" y="30"/>
                        </a:cubicBezTo>
                        <a:cubicBezTo>
                          <a:pt x="27" y="36"/>
                          <a:pt x="34" y="38"/>
                          <a:pt x="38" y="39"/>
                        </a:cubicBezTo>
                        <a:cubicBezTo>
                          <a:pt x="45" y="41"/>
                          <a:pt x="45" y="41"/>
                          <a:pt x="45" y="41"/>
                        </a:cubicBezTo>
                        <a:cubicBezTo>
                          <a:pt x="62" y="47"/>
                          <a:pt x="69" y="58"/>
                          <a:pt x="69" y="70"/>
                        </a:cubicBezTo>
                        <a:cubicBezTo>
                          <a:pt x="69" y="95"/>
                          <a:pt x="47" y="104"/>
                          <a:pt x="28" y="104"/>
                        </a:cubicBezTo>
                        <a:cubicBezTo>
                          <a:pt x="14" y="104"/>
                          <a:pt x="2" y="101"/>
                          <a:pt x="0" y="101"/>
                        </a:cubicBezTo>
                        <a:cubicBezTo>
                          <a:pt x="0" y="78"/>
                          <a:pt x="0" y="78"/>
                          <a:pt x="0" y="78"/>
                        </a:cubicBezTo>
                        <a:cubicBezTo>
                          <a:pt x="3" y="78"/>
                          <a:pt x="13" y="82"/>
                          <a:pt x="24" y="82"/>
                        </a:cubicBezTo>
                        <a:cubicBezTo>
                          <a:pt x="37" y="82"/>
                          <a:pt x="42" y="78"/>
                          <a:pt x="42" y="72"/>
                        </a:cubicBezTo>
                        <a:cubicBezTo>
                          <a:pt x="42" y="67"/>
                          <a:pt x="37" y="64"/>
                          <a:pt x="31" y="62"/>
                        </a:cubicBezTo>
                        <a:cubicBezTo>
                          <a:pt x="30" y="62"/>
                          <a:pt x="27" y="61"/>
                          <a:pt x="26" y="60"/>
                        </a:cubicBezTo>
                        <a:cubicBezTo>
                          <a:pt x="12" y="56"/>
                          <a:pt x="0" y="48"/>
                          <a:pt x="0" y="31"/>
                        </a:cubicBezTo>
                        <a:cubicBezTo>
                          <a:pt x="0" y="12"/>
                          <a:pt x="14" y="0"/>
                          <a:pt x="37" y="0"/>
                        </a:cubicBezTo>
                        <a:cubicBezTo>
                          <a:pt x="50" y="0"/>
                          <a:pt x="61" y="3"/>
                          <a:pt x="62" y="3"/>
                        </a:cubicBezTo>
                        <a:lnTo>
                          <a:pt x="62" y="2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82"/>
                    <a:endParaRPr lang="en-US">
                      <a:solidFill>
                        <a:srgbClr val="FFFFFF"/>
                      </a:solidFill>
                    </a:endParaRPr>
                  </a:p>
                </p:txBody>
              </p:sp>
              <p:sp>
                <p:nvSpPr>
                  <p:cNvPr id="627" name="Freeform 11"/>
                  <p:cNvSpPr>
                    <a:spLocks/>
                  </p:cNvSpPr>
                  <p:nvPr/>
                </p:nvSpPr>
                <p:spPr bwMode="auto">
                  <a:xfrm>
                    <a:off x="3159" y="1998"/>
                    <a:ext cx="59" cy="12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82"/>
                    <a:endParaRPr lang="en-US">
                      <a:solidFill>
                        <a:srgbClr val="FFFFFF"/>
                      </a:solidFill>
                    </a:endParaRPr>
                  </a:p>
                </p:txBody>
              </p:sp>
              <p:sp>
                <p:nvSpPr>
                  <p:cNvPr id="628" name="Freeform 12"/>
                  <p:cNvSpPr>
                    <a:spLocks/>
                  </p:cNvSpPr>
                  <p:nvPr/>
                </p:nvSpPr>
                <p:spPr bwMode="auto">
                  <a:xfrm>
                    <a:off x="3322" y="1915"/>
                    <a:ext cx="59" cy="20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6" y="0"/>
                          <a:pt x="0" y="6"/>
                          <a:pt x="0" y="13"/>
                        </a:cubicBezTo>
                        <a:cubicBezTo>
                          <a:pt x="0" y="73"/>
                          <a:pt x="0" y="73"/>
                          <a:pt x="0" y="73"/>
                        </a:cubicBezTo>
                        <a:cubicBezTo>
                          <a:pt x="0" y="80"/>
                          <a:pt x="6" y="86"/>
                          <a:pt x="12" y="86"/>
                        </a:cubicBezTo>
                        <a:cubicBezTo>
                          <a:pt x="19" y="86"/>
                          <a:pt x="25" y="80"/>
                          <a:pt x="25" y="73"/>
                        </a:cubicBezTo>
                        <a:lnTo>
                          <a:pt x="25" y="1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82"/>
                    <a:endParaRPr lang="en-US">
                      <a:solidFill>
                        <a:srgbClr val="FFFFFF"/>
                      </a:solidFill>
                    </a:endParaRPr>
                  </a:p>
                </p:txBody>
              </p:sp>
              <p:sp>
                <p:nvSpPr>
                  <p:cNvPr id="629" name="Freeform 13"/>
                  <p:cNvSpPr>
                    <a:spLocks/>
                  </p:cNvSpPr>
                  <p:nvPr/>
                </p:nvSpPr>
                <p:spPr bwMode="auto">
                  <a:xfrm>
                    <a:off x="3485" y="1804"/>
                    <a:ext cx="59" cy="373"/>
                  </a:xfrm>
                  <a:custGeom>
                    <a:avLst/>
                    <a:gdLst>
                      <a:gd name="T0" fmla="*/ 25 w 25"/>
                      <a:gd name="T1" fmla="*/ 12 h 158"/>
                      <a:gd name="T2" fmla="*/ 12 w 25"/>
                      <a:gd name="T3" fmla="*/ 0 h 158"/>
                      <a:gd name="T4" fmla="*/ 0 w 25"/>
                      <a:gd name="T5" fmla="*/ 12 h 158"/>
                      <a:gd name="T6" fmla="*/ 0 w 25"/>
                      <a:gd name="T7" fmla="*/ 145 h 158"/>
                      <a:gd name="T8" fmla="*/ 12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19" y="0"/>
                          <a:pt x="12" y="0"/>
                        </a:cubicBezTo>
                        <a:cubicBezTo>
                          <a:pt x="5" y="0"/>
                          <a:pt x="0" y="6"/>
                          <a:pt x="0" y="12"/>
                        </a:cubicBezTo>
                        <a:cubicBezTo>
                          <a:pt x="0" y="145"/>
                          <a:pt x="0" y="145"/>
                          <a:pt x="0" y="145"/>
                        </a:cubicBezTo>
                        <a:cubicBezTo>
                          <a:pt x="0" y="152"/>
                          <a:pt x="5" y="158"/>
                          <a:pt x="12" y="158"/>
                        </a:cubicBezTo>
                        <a:cubicBezTo>
                          <a:pt x="19" y="158"/>
                          <a:pt x="25" y="152"/>
                          <a:pt x="25" y="145"/>
                        </a:cubicBezTo>
                        <a:lnTo>
                          <a:pt x="25"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82"/>
                    <a:endParaRPr lang="en-US">
                      <a:solidFill>
                        <a:srgbClr val="FFFFFF"/>
                      </a:solidFill>
                    </a:endParaRPr>
                  </a:p>
                </p:txBody>
              </p:sp>
              <p:sp>
                <p:nvSpPr>
                  <p:cNvPr id="633" name="Freeform 14"/>
                  <p:cNvSpPr>
                    <a:spLocks/>
                  </p:cNvSpPr>
                  <p:nvPr/>
                </p:nvSpPr>
                <p:spPr bwMode="auto">
                  <a:xfrm>
                    <a:off x="3648" y="1915"/>
                    <a:ext cx="59" cy="20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5" y="0"/>
                          <a:pt x="0" y="6"/>
                          <a:pt x="0" y="13"/>
                        </a:cubicBezTo>
                        <a:cubicBezTo>
                          <a:pt x="0" y="73"/>
                          <a:pt x="0" y="73"/>
                          <a:pt x="0" y="73"/>
                        </a:cubicBezTo>
                        <a:cubicBezTo>
                          <a:pt x="0" y="80"/>
                          <a:pt x="5" y="86"/>
                          <a:pt x="12" y="86"/>
                        </a:cubicBezTo>
                        <a:cubicBezTo>
                          <a:pt x="19" y="86"/>
                          <a:pt x="25" y="80"/>
                          <a:pt x="25" y="73"/>
                        </a:cubicBezTo>
                        <a:lnTo>
                          <a:pt x="25" y="1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82"/>
                    <a:endParaRPr lang="en-US">
                      <a:solidFill>
                        <a:srgbClr val="FFFFFF"/>
                      </a:solidFill>
                    </a:endParaRPr>
                  </a:p>
                </p:txBody>
              </p:sp>
              <p:sp>
                <p:nvSpPr>
                  <p:cNvPr id="634" name="Freeform 15"/>
                  <p:cNvSpPr>
                    <a:spLocks/>
                  </p:cNvSpPr>
                  <p:nvPr/>
                </p:nvSpPr>
                <p:spPr bwMode="auto">
                  <a:xfrm>
                    <a:off x="3811" y="1998"/>
                    <a:ext cx="59" cy="120"/>
                  </a:xfrm>
                  <a:custGeom>
                    <a:avLst/>
                    <a:gdLst>
                      <a:gd name="T0" fmla="*/ 25 w 25"/>
                      <a:gd name="T1" fmla="*/ 12 h 51"/>
                      <a:gd name="T2" fmla="*/ 12 w 25"/>
                      <a:gd name="T3" fmla="*/ 0 h 51"/>
                      <a:gd name="T4" fmla="*/ 0 w 25"/>
                      <a:gd name="T5" fmla="*/ 12 h 51"/>
                      <a:gd name="T6" fmla="*/ 0 w 25"/>
                      <a:gd name="T7" fmla="*/ 38 h 51"/>
                      <a:gd name="T8" fmla="*/ 12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2" y="0"/>
                        </a:cubicBezTo>
                        <a:cubicBezTo>
                          <a:pt x="5" y="0"/>
                          <a:pt x="0" y="5"/>
                          <a:pt x="0" y="12"/>
                        </a:cubicBezTo>
                        <a:cubicBezTo>
                          <a:pt x="0" y="38"/>
                          <a:pt x="0" y="38"/>
                          <a:pt x="0" y="38"/>
                        </a:cubicBezTo>
                        <a:cubicBezTo>
                          <a:pt x="0" y="45"/>
                          <a:pt x="5" y="51"/>
                          <a:pt x="12" y="51"/>
                        </a:cubicBezTo>
                        <a:cubicBezTo>
                          <a:pt x="19" y="51"/>
                          <a:pt x="25" y="45"/>
                          <a:pt x="25" y="38"/>
                        </a:cubicBezTo>
                        <a:lnTo>
                          <a:pt x="25"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82"/>
                    <a:endParaRPr lang="en-US">
                      <a:solidFill>
                        <a:srgbClr val="FFFFFF"/>
                      </a:solidFill>
                    </a:endParaRPr>
                  </a:p>
                </p:txBody>
              </p:sp>
              <p:sp>
                <p:nvSpPr>
                  <p:cNvPr id="635" name="Freeform 16"/>
                  <p:cNvSpPr>
                    <a:spLocks/>
                  </p:cNvSpPr>
                  <p:nvPr/>
                </p:nvSpPr>
                <p:spPr bwMode="auto">
                  <a:xfrm>
                    <a:off x="3972" y="1915"/>
                    <a:ext cx="59" cy="20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82"/>
                    <a:endParaRPr lang="en-US">
                      <a:solidFill>
                        <a:srgbClr val="FFFFFF"/>
                      </a:solidFill>
                    </a:endParaRPr>
                  </a:p>
                </p:txBody>
              </p:sp>
              <p:sp>
                <p:nvSpPr>
                  <p:cNvPr id="636" name="Freeform 17"/>
                  <p:cNvSpPr>
                    <a:spLocks/>
                  </p:cNvSpPr>
                  <p:nvPr/>
                </p:nvSpPr>
                <p:spPr bwMode="auto">
                  <a:xfrm>
                    <a:off x="4135" y="1804"/>
                    <a:ext cx="59" cy="373"/>
                  </a:xfrm>
                  <a:custGeom>
                    <a:avLst/>
                    <a:gdLst>
                      <a:gd name="T0" fmla="*/ 25 w 25"/>
                      <a:gd name="T1" fmla="*/ 12 h 158"/>
                      <a:gd name="T2" fmla="*/ 13 w 25"/>
                      <a:gd name="T3" fmla="*/ 0 h 158"/>
                      <a:gd name="T4" fmla="*/ 0 w 25"/>
                      <a:gd name="T5" fmla="*/ 12 h 158"/>
                      <a:gd name="T6" fmla="*/ 0 w 25"/>
                      <a:gd name="T7" fmla="*/ 145 h 158"/>
                      <a:gd name="T8" fmla="*/ 13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20" y="0"/>
                          <a:pt x="13" y="0"/>
                        </a:cubicBezTo>
                        <a:cubicBezTo>
                          <a:pt x="6" y="0"/>
                          <a:pt x="0" y="6"/>
                          <a:pt x="0" y="12"/>
                        </a:cubicBezTo>
                        <a:cubicBezTo>
                          <a:pt x="0" y="145"/>
                          <a:pt x="0" y="145"/>
                          <a:pt x="0" y="145"/>
                        </a:cubicBezTo>
                        <a:cubicBezTo>
                          <a:pt x="0" y="152"/>
                          <a:pt x="6" y="158"/>
                          <a:pt x="13" y="158"/>
                        </a:cubicBezTo>
                        <a:cubicBezTo>
                          <a:pt x="20" y="158"/>
                          <a:pt x="25" y="152"/>
                          <a:pt x="25" y="145"/>
                        </a:cubicBezTo>
                        <a:lnTo>
                          <a:pt x="25"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82"/>
                    <a:endParaRPr lang="en-US">
                      <a:solidFill>
                        <a:srgbClr val="FFFFFF"/>
                      </a:solidFill>
                    </a:endParaRPr>
                  </a:p>
                </p:txBody>
              </p:sp>
              <p:sp>
                <p:nvSpPr>
                  <p:cNvPr id="637" name="Freeform 18"/>
                  <p:cNvSpPr>
                    <a:spLocks/>
                  </p:cNvSpPr>
                  <p:nvPr/>
                </p:nvSpPr>
                <p:spPr bwMode="auto">
                  <a:xfrm>
                    <a:off x="4298" y="1915"/>
                    <a:ext cx="59" cy="20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82"/>
                    <a:endParaRPr lang="en-US">
                      <a:solidFill>
                        <a:srgbClr val="FFFFFF"/>
                      </a:solidFill>
                    </a:endParaRPr>
                  </a:p>
                </p:txBody>
              </p:sp>
              <p:sp>
                <p:nvSpPr>
                  <p:cNvPr id="638" name="Freeform 19"/>
                  <p:cNvSpPr>
                    <a:spLocks/>
                  </p:cNvSpPr>
                  <p:nvPr/>
                </p:nvSpPr>
                <p:spPr bwMode="auto">
                  <a:xfrm>
                    <a:off x="4461" y="1998"/>
                    <a:ext cx="59" cy="12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82"/>
                    <a:endParaRPr lang="en-US">
                      <a:solidFill>
                        <a:srgbClr val="FFFFFF"/>
                      </a:solidFill>
                    </a:endParaRPr>
                  </a:p>
                </p:txBody>
              </p:sp>
            </p:grpSp>
          </p:grpSp>
        </p:grpSp>
        <p:grpSp>
          <p:nvGrpSpPr>
            <p:cNvPr id="732" name="Group 731" descr="Custom:  Group 599"/>
            <p:cNvGrpSpPr/>
            <p:nvPr/>
          </p:nvGrpSpPr>
          <p:grpSpPr>
            <a:xfrm>
              <a:off x="9827587" y="3799680"/>
              <a:ext cx="1534886" cy="2049289"/>
              <a:chOff x="10029065" y="3078156"/>
              <a:chExt cx="1534886" cy="2049289"/>
            </a:xfrm>
          </p:grpSpPr>
          <p:grpSp>
            <p:nvGrpSpPr>
              <p:cNvPr id="733" name="Group 732"/>
              <p:cNvGrpSpPr/>
              <p:nvPr/>
            </p:nvGrpSpPr>
            <p:grpSpPr>
              <a:xfrm>
                <a:off x="10029065" y="3078156"/>
                <a:ext cx="1534886" cy="2049289"/>
                <a:chOff x="10009414" y="2801689"/>
                <a:chExt cx="1534886" cy="2049289"/>
              </a:xfrm>
            </p:grpSpPr>
            <p:sp>
              <p:nvSpPr>
                <p:cNvPr id="741" name="Rounded Rectangle 740"/>
                <p:cNvSpPr/>
                <p:nvPr/>
              </p:nvSpPr>
              <p:spPr>
                <a:xfrm>
                  <a:off x="10009414" y="2801689"/>
                  <a:ext cx="1534886" cy="2049289"/>
                </a:xfrm>
                <a:prstGeom prst="roundRect">
                  <a:avLst>
                    <a:gd name="adj" fmla="val 2539"/>
                  </a:avLst>
                </a:prstGeom>
                <a:solidFill>
                  <a:schemeClr val="bg1">
                    <a:alpha val="32000"/>
                  </a:schemeClr>
                </a:solidFill>
                <a:ln w="25400" cap="flat" cmpd="sng" algn="ctr">
                  <a:noFill/>
                  <a:prstDash val="solid"/>
                </a:ln>
                <a:effectLst/>
              </p:spPr>
              <p:txBody>
                <a:bodyPr rtlCol="0" anchor="ctr"/>
                <a:lstStyle/>
                <a:p>
                  <a:pPr algn="ctr" defTabSz="913825" fontAlgn="base">
                    <a:spcBef>
                      <a:spcPct val="0"/>
                    </a:spcBef>
                    <a:spcAft>
                      <a:spcPct val="0"/>
                    </a:spcAft>
                  </a:pPr>
                  <a:endParaRPr lang="en-US" kern="0">
                    <a:solidFill>
                      <a:prstClr val="white"/>
                    </a:solidFill>
                    <a:latin typeface="Arial"/>
                  </a:endParaRPr>
                </a:p>
              </p:txBody>
            </p:sp>
            <p:sp>
              <p:nvSpPr>
                <p:cNvPr id="742" name="Freeform 63"/>
                <p:cNvSpPr>
                  <a:spLocks noEditPoints="1"/>
                </p:cNvSpPr>
                <p:nvPr/>
              </p:nvSpPr>
              <p:spPr bwMode="auto">
                <a:xfrm rot="16200000">
                  <a:off x="11236031" y="2901983"/>
                  <a:ext cx="210412" cy="208756"/>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chemeClr val="bg1">
                    <a:lumMod val="50000"/>
                  </a:scheme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082"/>
                  <a:endParaRPr lang="en-US">
                    <a:solidFill>
                      <a:srgbClr val="FFFFFF"/>
                    </a:solidFill>
                  </a:endParaRPr>
                </a:p>
              </p:txBody>
            </p:sp>
          </p:grpSp>
          <p:grpSp>
            <p:nvGrpSpPr>
              <p:cNvPr id="734" name="Group 733"/>
              <p:cNvGrpSpPr/>
              <p:nvPr/>
            </p:nvGrpSpPr>
            <p:grpSpPr>
              <a:xfrm>
                <a:off x="10076382" y="3151969"/>
                <a:ext cx="1455853" cy="1901662"/>
                <a:chOff x="12649200" y="2869294"/>
                <a:chExt cx="1455853" cy="1901662"/>
              </a:xfrm>
            </p:grpSpPr>
            <p:sp>
              <p:nvSpPr>
                <p:cNvPr id="735" name="TextBox 734"/>
                <p:cNvSpPr txBox="1"/>
                <p:nvPr/>
              </p:nvSpPr>
              <p:spPr>
                <a:xfrm>
                  <a:off x="12649200" y="2869294"/>
                  <a:ext cx="1455853" cy="410882"/>
                </a:xfrm>
                <a:prstGeom prst="rect">
                  <a:avLst/>
                </a:prstGeom>
                <a:noFill/>
              </p:spPr>
              <p:txBody>
                <a:bodyPr wrap="square" lIns="45720" rtlCol="0">
                  <a:spAutoFit/>
                </a:bodyPr>
                <a:lstStyle>
                  <a:defPPr>
                    <a:defRPr lang="en-US"/>
                  </a:defPPr>
                  <a:lvl1pPr>
                    <a:defRPr sz="1400" b="1">
                      <a:solidFill>
                        <a:schemeClr val="tx2">
                          <a:lumMod val="75000"/>
                          <a:lumOff val="25000"/>
                        </a:schemeClr>
                      </a:solidFill>
                    </a:defRPr>
                  </a:lvl1pPr>
                </a:lstStyle>
                <a:p>
                  <a:pPr defTabSz="914082">
                    <a:lnSpc>
                      <a:spcPct val="85000"/>
                    </a:lnSpc>
                  </a:pPr>
                  <a:r>
                    <a:rPr lang="en-US" sz="1200" b="0" dirty="0">
                      <a:solidFill>
                        <a:srgbClr val="2C2C2C">
                          <a:lumMod val="75000"/>
                          <a:lumOff val="25000"/>
                        </a:srgbClr>
                      </a:solidFill>
                    </a:rPr>
                    <a:t>Multi DC </a:t>
                  </a:r>
                  <a:br>
                    <a:rPr lang="en-US" sz="1200" b="0" dirty="0">
                      <a:solidFill>
                        <a:srgbClr val="2C2C2C">
                          <a:lumMod val="75000"/>
                          <a:lumOff val="25000"/>
                        </a:srgbClr>
                      </a:solidFill>
                    </a:rPr>
                  </a:br>
                  <a:r>
                    <a:rPr lang="en-US" sz="1200" b="0" dirty="0">
                      <a:solidFill>
                        <a:srgbClr val="2C2C2C">
                          <a:lumMod val="75000"/>
                          <a:lumOff val="25000"/>
                        </a:srgbClr>
                      </a:solidFill>
                    </a:rPr>
                    <a:t>WAN and Cloud</a:t>
                  </a:r>
                </a:p>
              </p:txBody>
            </p:sp>
            <p:grpSp>
              <p:nvGrpSpPr>
                <p:cNvPr id="736" name="Group 735"/>
                <p:cNvGrpSpPr/>
                <p:nvPr/>
              </p:nvGrpSpPr>
              <p:grpSpPr>
                <a:xfrm>
                  <a:off x="12701904" y="3433440"/>
                  <a:ext cx="1337516" cy="1337516"/>
                  <a:chOff x="12701904" y="3433440"/>
                  <a:chExt cx="1337516" cy="1337516"/>
                </a:xfrm>
              </p:grpSpPr>
              <p:sp>
                <p:nvSpPr>
                  <p:cNvPr id="737" name="Rounded Rectangle 736"/>
                  <p:cNvSpPr/>
                  <p:nvPr/>
                </p:nvSpPr>
                <p:spPr>
                  <a:xfrm>
                    <a:off x="12701904" y="3433440"/>
                    <a:ext cx="1337516" cy="1337516"/>
                  </a:xfrm>
                  <a:prstGeom prst="roundRect">
                    <a:avLst>
                      <a:gd name="adj" fmla="val 2539"/>
                    </a:avLst>
                  </a:prstGeom>
                  <a:gradFill flip="none" rotWithShape="1">
                    <a:gsLst>
                      <a:gs pos="833">
                        <a:srgbClr val="3C86EC">
                          <a:lumMod val="46000"/>
                        </a:srgbClr>
                      </a:gs>
                      <a:gs pos="100000">
                        <a:srgbClr val="3C86EC"/>
                      </a:gs>
                      <a:gs pos="47000">
                        <a:srgbClr val="3C86EC">
                          <a:lumMod val="81000"/>
                        </a:srgbClr>
                      </a:gs>
                    </a:gsLst>
                    <a:lin ang="16200000" scaled="1"/>
                    <a:tileRect/>
                  </a:gradFill>
                  <a:ln w="25400" cap="flat" cmpd="sng" algn="ctr">
                    <a:noFill/>
                    <a:prstDash val="solid"/>
                  </a:ln>
                  <a:effectLst>
                    <a:outerShdw blurRad="635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32492" tIns="94392" rIns="132492" bIns="94392" numCol="1" spcCol="1270" anchor="ctr" anchorCtr="0">
                    <a:noAutofit/>
                  </a:bodyPr>
                  <a:lstStyle/>
                  <a:p>
                    <a:pPr algn="ctr" defTabSz="888476">
                      <a:spcBef>
                        <a:spcPct val="0"/>
                      </a:spcBef>
                      <a:spcAft>
                        <a:spcPct val="35000"/>
                      </a:spcAft>
                    </a:pPr>
                    <a:endParaRPr lang="en-US" sz="2000" b="1">
                      <a:solidFill>
                        <a:srgbClr val="FFFFFF"/>
                      </a:solidFill>
                      <a:latin typeface="CiscoSansTT Light" panose="020B0503020201020303" pitchFamily="34" charset="0"/>
                      <a:cs typeface="Arial" panose="020B0604020202020204" pitchFamily="34" charset="0"/>
                    </a:endParaRPr>
                  </a:p>
                </p:txBody>
              </p:sp>
              <p:grpSp>
                <p:nvGrpSpPr>
                  <p:cNvPr id="738" name="Group 737"/>
                  <p:cNvGrpSpPr/>
                  <p:nvPr/>
                </p:nvGrpSpPr>
                <p:grpSpPr>
                  <a:xfrm>
                    <a:off x="12882333" y="3778164"/>
                    <a:ext cx="910557" cy="648068"/>
                    <a:chOff x="6806295" y="1580965"/>
                    <a:chExt cx="3518806" cy="2504428"/>
                  </a:xfrm>
                </p:grpSpPr>
                <p:sp>
                  <p:nvSpPr>
                    <p:cNvPr id="739" name="Freeform 32"/>
                    <p:cNvSpPr>
                      <a:spLocks/>
                    </p:cNvSpPr>
                    <p:nvPr/>
                  </p:nvSpPr>
                  <p:spPr bwMode="auto">
                    <a:xfrm>
                      <a:off x="6806295" y="1580965"/>
                      <a:ext cx="3518806" cy="2504428"/>
                    </a:xfrm>
                    <a:custGeom>
                      <a:avLst/>
                      <a:gdLst>
                        <a:gd name="T0" fmla="*/ 159 w 260"/>
                        <a:gd name="T1" fmla="*/ 185 h 185"/>
                        <a:gd name="T2" fmla="*/ 128 w 260"/>
                        <a:gd name="T3" fmla="*/ 173 h 185"/>
                        <a:gd name="T4" fmla="*/ 119 w 260"/>
                        <a:gd name="T5" fmla="*/ 175 h 185"/>
                        <a:gd name="T6" fmla="*/ 97 w 260"/>
                        <a:gd name="T7" fmla="*/ 166 h 185"/>
                        <a:gd name="T8" fmla="*/ 57 w 260"/>
                        <a:gd name="T9" fmla="*/ 166 h 185"/>
                        <a:gd name="T10" fmla="*/ 0 w 260"/>
                        <a:gd name="T11" fmla="*/ 109 h 185"/>
                        <a:gd name="T12" fmla="*/ 56 w 260"/>
                        <a:gd name="T13" fmla="*/ 51 h 185"/>
                        <a:gd name="T14" fmla="*/ 133 w 260"/>
                        <a:gd name="T15" fmla="*/ 0 h 185"/>
                        <a:gd name="T16" fmla="*/ 213 w 260"/>
                        <a:gd name="T17" fmla="*/ 63 h 185"/>
                        <a:gd name="T18" fmla="*/ 260 w 260"/>
                        <a:gd name="T19" fmla="*/ 114 h 185"/>
                        <a:gd name="T20" fmla="*/ 208 w 260"/>
                        <a:gd name="T21" fmla="*/ 166 h 185"/>
                        <a:gd name="T22" fmla="*/ 196 w 260"/>
                        <a:gd name="T23" fmla="*/ 166 h 185"/>
                        <a:gd name="T24" fmla="*/ 159 w 260"/>
                        <a:gd name="T25"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0" h="185">
                          <a:moveTo>
                            <a:pt x="159" y="185"/>
                          </a:moveTo>
                          <a:cubicBezTo>
                            <a:pt x="147" y="185"/>
                            <a:pt x="137" y="181"/>
                            <a:pt x="128" y="173"/>
                          </a:cubicBezTo>
                          <a:cubicBezTo>
                            <a:pt x="125" y="174"/>
                            <a:pt x="122" y="175"/>
                            <a:pt x="119" y="175"/>
                          </a:cubicBezTo>
                          <a:cubicBezTo>
                            <a:pt x="111" y="175"/>
                            <a:pt x="103" y="172"/>
                            <a:pt x="97" y="166"/>
                          </a:cubicBezTo>
                          <a:cubicBezTo>
                            <a:pt x="57" y="166"/>
                            <a:pt x="57" y="166"/>
                            <a:pt x="57" y="166"/>
                          </a:cubicBezTo>
                          <a:cubicBezTo>
                            <a:pt x="26" y="166"/>
                            <a:pt x="0" y="141"/>
                            <a:pt x="0" y="109"/>
                          </a:cubicBezTo>
                          <a:cubicBezTo>
                            <a:pt x="0" y="78"/>
                            <a:pt x="25" y="52"/>
                            <a:pt x="56" y="51"/>
                          </a:cubicBezTo>
                          <a:cubicBezTo>
                            <a:pt x="68" y="20"/>
                            <a:pt x="99" y="0"/>
                            <a:pt x="133" y="0"/>
                          </a:cubicBezTo>
                          <a:cubicBezTo>
                            <a:pt x="171" y="0"/>
                            <a:pt x="204" y="26"/>
                            <a:pt x="213" y="63"/>
                          </a:cubicBezTo>
                          <a:cubicBezTo>
                            <a:pt x="239" y="66"/>
                            <a:pt x="260" y="88"/>
                            <a:pt x="260" y="114"/>
                          </a:cubicBezTo>
                          <a:cubicBezTo>
                            <a:pt x="260" y="143"/>
                            <a:pt x="236" y="166"/>
                            <a:pt x="208" y="166"/>
                          </a:cubicBezTo>
                          <a:cubicBezTo>
                            <a:pt x="196" y="166"/>
                            <a:pt x="196" y="166"/>
                            <a:pt x="196" y="166"/>
                          </a:cubicBezTo>
                          <a:cubicBezTo>
                            <a:pt x="187" y="178"/>
                            <a:pt x="174" y="185"/>
                            <a:pt x="159" y="185"/>
                          </a:cubicBezTo>
                          <a:close/>
                        </a:path>
                      </a:pathLst>
                    </a:custGeom>
                    <a:solidFill>
                      <a:schemeClr val="bg1">
                        <a:lumMod val="90000"/>
                      </a:scheme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sp>
                  <p:nvSpPr>
                    <p:cNvPr id="740" name="Freeform 6"/>
                    <p:cNvSpPr>
                      <a:spLocks/>
                    </p:cNvSpPr>
                    <p:nvPr/>
                  </p:nvSpPr>
                  <p:spPr bwMode="auto">
                    <a:xfrm>
                      <a:off x="6931210" y="1697505"/>
                      <a:ext cx="3250342" cy="2249486"/>
                    </a:xfrm>
                    <a:custGeom>
                      <a:avLst/>
                      <a:gdLst>
                        <a:gd name="T0" fmla="*/ 232 w 283"/>
                        <a:gd name="T1" fmla="*/ 73 h 196"/>
                        <a:gd name="T2" fmla="*/ 231 w 283"/>
                        <a:gd name="T3" fmla="*/ 73 h 196"/>
                        <a:gd name="T4" fmla="*/ 145 w 283"/>
                        <a:gd name="T5" fmla="*/ 0 h 196"/>
                        <a:gd name="T6" fmla="*/ 62 w 283"/>
                        <a:gd name="T7" fmla="*/ 60 h 196"/>
                        <a:gd name="T8" fmla="*/ 58 w 283"/>
                        <a:gd name="T9" fmla="*/ 60 h 196"/>
                        <a:gd name="T10" fmla="*/ 0 w 283"/>
                        <a:gd name="T11" fmla="*/ 117 h 196"/>
                        <a:gd name="T12" fmla="*/ 58 w 283"/>
                        <a:gd name="T13" fmla="*/ 175 h 196"/>
                        <a:gd name="T14" fmla="*/ 108 w 283"/>
                        <a:gd name="T15" fmla="*/ 175 h 196"/>
                        <a:gd name="T16" fmla="*/ 129 w 283"/>
                        <a:gd name="T17" fmla="*/ 185 h 196"/>
                        <a:gd name="T18" fmla="*/ 142 w 283"/>
                        <a:gd name="T19" fmla="*/ 182 h 196"/>
                        <a:gd name="T20" fmla="*/ 176 w 283"/>
                        <a:gd name="T21" fmla="*/ 196 h 196"/>
                        <a:gd name="T22" fmla="*/ 214 w 283"/>
                        <a:gd name="T23" fmla="*/ 175 h 196"/>
                        <a:gd name="T24" fmla="*/ 232 w 283"/>
                        <a:gd name="T25" fmla="*/ 175 h 196"/>
                        <a:gd name="T26" fmla="*/ 283 w 283"/>
                        <a:gd name="T27" fmla="*/ 124 h 196"/>
                        <a:gd name="T28" fmla="*/ 232 w 283"/>
                        <a:gd name="T29" fmla="*/ 7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3" h="196">
                          <a:moveTo>
                            <a:pt x="232" y="73"/>
                          </a:moveTo>
                          <a:cubicBezTo>
                            <a:pt x="232" y="73"/>
                            <a:pt x="232" y="73"/>
                            <a:pt x="231" y="73"/>
                          </a:cubicBezTo>
                          <a:cubicBezTo>
                            <a:pt x="224" y="32"/>
                            <a:pt x="188" y="0"/>
                            <a:pt x="145" y="0"/>
                          </a:cubicBezTo>
                          <a:cubicBezTo>
                            <a:pt x="106" y="0"/>
                            <a:pt x="73" y="25"/>
                            <a:pt x="62" y="60"/>
                          </a:cubicBezTo>
                          <a:cubicBezTo>
                            <a:pt x="60" y="60"/>
                            <a:pt x="59" y="60"/>
                            <a:pt x="58" y="60"/>
                          </a:cubicBezTo>
                          <a:cubicBezTo>
                            <a:pt x="26" y="60"/>
                            <a:pt x="0" y="86"/>
                            <a:pt x="0" y="117"/>
                          </a:cubicBezTo>
                          <a:cubicBezTo>
                            <a:pt x="0" y="149"/>
                            <a:pt x="26" y="175"/>
                            <a:pt x="58" y="175"/>
                          </a:cubicBezTo>
                          <a:cubicBezTo>
                            <a:pt x="108" y="175"/>
                            <a:pt x="108" y="175"/>
                            <a:pt x="108" y="175"/>
                          </a:cubicBezTo>
                          <a:cubicBezTo>
                            <a:pt x="113" y="181"/>
                            <a:pt x="120" y="185"/>
                            <a:pt x="129" y="185"/>
                          </a:cubicBezTo>
                          <a:cubicBezTo>
                            <a:pt x="134" y="185"/>
                            <a:pt x="138" y="184"/>
                            <a:pt x="142" y="182"/>
                          </a:cubicBezTo>
                          <a:cubicBezTo>
                            <a:pt x="150" y="191"/>
                            <a:pt x="162" y="196"/>
                            <a:pt x="176" y="196"/>
                          </a:cubicBezTo>
                          <a:cubicBezTo>
                            <a:pt x="192" y="196"/>
                            <a:pt x="206" y="188"/>
                            <a:pt x="214" y="175"/>
                          </a:cubicBezTo>
                          <a:cubicBezTo>
                            <a:pt x="232" y="175"/>
                            <a:pt x="232" y="175"/>
                            <a:pt x="232" y="175"/>
                          </a:cubicBezTo>
                          <a:cubicBezTo>
                            <a:pt x="261" y="175"/>
                            <a:pt x="283" y="152"/>
                            <a:pt x="283" y="124"/>
                          </a:cubicBezTo>
                          <a:cubicBezTo>
                            <a:pt x="283" y="96"/>
                            <a:pt x="261" y="73"/>
                            <a:pt x="232" y="73"/>
                          </a:cubicBezTo>
                          <a:close/>
                        </a:path>
                      </a:pathLst>
                    </a:custGeom>
                    <a:solidFill>
                      <a:schemeClr val="bg1"/>
                    </a:solidFill>
                    <a:ln w="60325" cap="flat">
                      <a:solidFill>
                        <a:schemeClr val="bg1"/>
                      </a:solidFill>
                      <a:prstDash val="solid"/>
                      <a:miter lim="800000"/>
                      <a:headEnd/>
                      <a:tailEnd/>
                    </a:ln>
                    <a:effectLst/>
                  </p:spPr>
                  <p:txBody>
                    <a:bodyPr vert="horz" wrap="square" lIns="91440" tIns="45720" rIns="91440" bIns="45720" numCol="1" anchor="t" anchorCtr="0" compatLnSpc="1">
                      <a:prstTxWarp prst="textNoShape">
                        <a:avLst/>
                      </a:prstTxWarp>
                    </a:bodyPr>
                    <a:lstStyle/>
                    <a:p>
                      <a:pPr defTabSz="914082">
                        <a:lnSpc>
                          <a:spcPct val="85000"/>
                        </a:lnSpc>
                      </a:pPr>
                      <a:endParaRPr lang="en-US" sz="1200">
                        <a:solidFill>
                          <a:srgbClr val="FFFFFF"/>
                        </a:solidFill>
                      </a:endParaRPr>
                    </a:p>
                  </p:txBody>
                </p:sp>
              </p:grpSp>
            </p:grpSp>
          </p:grpSp>
        </p:grpSp>
      </p:grpSp>
      <p:grpSp>
        <p:nvGrpSpPr>
          <p:cNvPr id="745" name="Group 744" descr="Down:  Group 348"/>
          <p:cNvGrpSpPr/>
          <p:nvPr/>
        </p:nvGrpSpPr>
        <p:grpSpPr>
          <a:xfrm>
            <a:off x="3697719" y="1694739"/>
            <a:ext cx="583640" cy="583636"/>
            <a:chOff x="1981187" y="1880943"/>
            <a:chExt cx="583640" cy="583636"/>
          </a:xfrm>
        </p:grpSpPr>
        <p:sp>
          <p:nvSpPr>
            <p:cNvPr id="746" name="Rounded Rectangle 745"/>
            <p:cNvSpPr/>
            <p:nvPr/>
          </p:nvSpPr>
          <p:spPr>
            <a:xfrm rot="2700000">
              <a:off x="1981189" y="1880941"/>
              <a:ext cx="583636" cy="583640"/>
            </a:xfrm>
            <a:prstGeom prst="roundRect">
              <a:avLst>
                <a:gd name="adj" fmla="val 11287"/>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9525" cap="flat" cmpd="sng" algn="ctr">
              <a:noFill/>
              <a:prstDash val="solid"/>
            </a:ln>
            <a:effectLst>
              <a:outerShdw blurRad="63500" algn="ctr" rotWithShape="0">
                <a:prstClr val="black">
                  <a:alpha val="40000"/>
                </a:prstClr>
              </a:outerShdw>
            </a:effectLst>
          </p:spPr>
          <p:txBody>
            <a:bodyPr wrap="none" lIns="68586" tIns="34294" rIns="68586" bIns="34294" rtlCol="0" anchor="ctr"/>
            <a:lstStyle/>
            <a:p>
              <a:pPr algn="ctr" defTabSz="888476">
                <a:spcBef>
                  <a:spcPct val="0"/>
                </a:spcBef>
                <a:spcAft>
                  <a:spcPct val="35000"/>
                </a:spcAft>
              </a:pPr>
              <a:endParaRPr lang="en-US" b="1">
                <a:solidFill>
                  <a:srgbClr val="FFFFFF"/>
                </a:solidFill>
                <a:latin typeface="CiscoSansTT Light" panose="020B0503020201020303" pitchFamily="34" charset="0"/>
                <a:cs typeface="Arial" panose="020B0604020202020204" pitchFamily="34" charset="0"/>
              </a:endParaRPr>
            </a:p>
          </p:txBody>
        </p:sp>
        <p:pic>
          <p:nvPicPr>
            <p:cNvPr id="747"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076321" y="2074240"/>
              <a:ext cx="393372" cy="19704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48" name="Group 747" descr="Down:  Group 351"/>
          <p:cNvGrpSpPr/>
          <p:nvPr/>
        </p:nvGrpSpPr>
        <p:grpSpPr>
          <a:xfrm>
            <a:off x="4441967" y="2172387"/>
            <a:ext cx="583640" cy="583636"/>
            <a:chOff x="3441993" y="1880943"/>
            <a:chExt cx="583640" cy="583636"/>
          </a:xfrm>
        </p:grpSpPr>
        <p:sp>
          <p:nvSpPr>
            <p:cNvPr id="749" name="Rounded Rectangle 748"/>
            <p:cNvSpPr/>
            <p:nvPr/>
          </p:nvSpPr>
          <p:spPr>
            <a:xfrm rot="2700000">
              <a:off x="3441995" y="1880941"/>
              <a:ext cx="583636" cy="583640"/>
            </a:xfrm>
            <a:prstGeom prst="roundRect">
              <a:avLst>
                <a:gd name="adj" fmla="val 11287"/>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9525" cap="flat" cmpd="sng" algn="ctr">
              <a:noFill/>
              <a:prstDash val="solid"/>
            </a:ln>
            <a:effectLst>
              <a:outerShdw blurRad="63500" algn="ctr" rotWithShape="0">
                <a:prstClr val="black">
                  <a:alpha val="40000"/>
                </a:prstClr>
              </a:outerShdw>
            </a:effectLst>
          </p:spPr>
          <p:txBody>
            <a:bodyPr wrap="none" lIns="68586" tIns="34294" rIns="68586" bIns="34294" rtlCol="0" anchor="ctr"/>
            <a:lstStyle/>
            <a:p>
              <a:pPr algn="ctr" defTabSz="888476">
                <a:spcBef>
                  <a:spcPct val="0"/>
                </a:spcBef>
                <a:spcAft>
                  <a:spcPct val="35000"/>
                </a:spcAft>
              </a:pPr>
              <a:endParaRPr lang="en-US" b="1">
                <a:solidFill>
                  <a:srgbClr val="FFFFFF"/>
                </a:solidFill>
                <a:latin typeface="CiscoSansTT Light" panose="020B0503020201020303" pitchFamily="34" charset="0"/>
                <a:cs typeface="Arial" panose="020B0604020202020204" pitchFamily="34" charset="0"/>
              </a:endParaRPr>
            </a:p>
          </p:txBody>
        </p:sp>
        <p:pic>
          <p:nvPicPr>
            <p:cNvPr id="750"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552373" y="2002376"/>
              <a:ext cx="362880" cy="34077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51" name="Group 750" descr="Down:  Group 354"/>
          <p:cNvGrpSpPr/>
          <p:nvPr/>
        </p:nvGrpSpPr>
        <p:grpSpPr>
          <a:xfrm>
            <a:off x="5124745" y="1663179"/>
            <a:ext cx="583640" cy="583636"/>
            <a:chOff x="4457235" y="1880943"/>
            <a:chExt cx="583640" cy="583636"/>
          </a:xfrm>
        </p:grpSpPr>
        <p:sp>
          <p:nvSpPr>
            <p:cNvPr id="752" name="Rounded Rectangle 751"/>
            <p:cNvSpPr/>
            <p:nvPr/>
          </p:nvSpPr>
          <p:spPr>
            <a:xfrm rot="2700000">
              <a:off x="4457237" y="1880941"/>
              <a:ext cx="583636" cy="583640"/>
            </a:xfrm>
            <a:prstGeom prst="roundRect">
              <a:avLst>
                <a:gd name="adj" fmla="val 11287"/>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9525" cap="flat" cmpd="sng" algn="ctr">
              <a:noFill/>
              <a:prstDash val="solid"/>
            </a:ln>
            <a:effectLst>
              <a:outerShdw blurRad="63500" algn="ctr" rotWithShape="0">
                <a:prstClr val="black">
                  <a:alpha val="40000"/>
                </a:prstClr>
              </a:outerShdw>
            </a:effectLst>
          </p:spPr>
          <p:txBody>
            <a:bodyPr wrap="none" lIns="68586" tIns="34294" rIns="68586" bIns="34294" rtlCol="0" anchor="ctr"/>
            <a:lstStyle/>
            <a:p>
              <a:pPr algn="ctr" defTabSz="888476">
                <a:spcBef>
                  <a:spcPct val="0"/>
                </a:spcBef>
                <a:spcAft>
                  <a:spcPct val="35000"/>
                </a:spcAft>
              </a:pPr>
              <a:endParaRPr lang="en-US" b="1">
                <a:solidFill>
                  <a:srgbClr val="FFFFFF"/>
                </a:solidFill>
                <a:latin typeface="CiscoSansTT Light" panose="020B0503020201020303" pitchFamily="34" charset="0"/>
                <a:cs typeface="Arial" panose="020B0604020202020204" pitchFamily="34" charset="0"/>
              </a:endParaRPr>
            </a:p>
          </p:txBody>
        </p:sp>
        <p:pic>
          <p:nvPicPr>
            <p:cNvPr id="753" name="Picture 4"/>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556375" y="2002376"/>
              <a:ext cx="385360" cy="30113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54" name="Group 753" descr="Down:  Group 357"/>
          <p:cNvGrpSpPr/>
          <p:nvPr/>
        </p:nvGrpSpPr>
        <p:grpSpPr>
          <a:xfrm>
            <a:off x="5838073" y="2085303"/>
            <a:ext cx="583640" cy="583636"/>
            <a:chOff x="5668063" y="1880943"/>
            <a:chExt cx="583640" cy="583636"/>
          </a:xfrm>
        </p:grpSpPr>
        <p:sp>
          <p:nvSpPr>
            <p:cNvPr id="755" name="Rounded Rectangle 754"/>
            <p:cNvSpPr/>
            <p:nvPr/>
          </p:nvSpPr>
          <p:spPr>
            <a:xfrm rot="2700000">
              <a:off x="5668065" y="1880941"/>
              <a:ext cx="583636" cy="583640"/>
            </a:xfrm>
            <a:prstGeom prst="roundRect">
              <a:avLst>
                <a:gd name="adj" fmla="val 11287"/>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9525" cap="flat" cmpd="sng" algn="ctr">
              <a:noFill/>
              <a:prstDash val="solid"/>
            </a:ln>
            <a:effectLst>
              <a:outerShdw blurRad="63500" algn="ctr" rotWithShape="0">
                <a:prstClr val="black">
                  <a:alpha val="40000"/>
                </a:prstClr>
              </a:outerShdw>
            </a:effectLst>
          </p:spPr>
          <p:txBody>
            <a:bodyPr wrap="none" lIns="68586" tIns="34294" rIns="68586" bIns="34294" rtlCol="0" anchor="ctr"/>
            <a:lstStyle/>
            <a:p>
              <a:pPr algn="ctr" defTabSz="888476">
                <a:spcBef>
                  <a:spcPct val="0"/>
                </a:spcBef>
                <a:spcAft>
                  <a:spcPct val="35000"/>
                </a:spcAft>
              </a:pPr>
              <a:endParaRPr lang="en-US" b="1">
                <a:solidFill>
                  <a:srgbClr val="FFFFFF"/>
                </a:solidFill>
                <a:latin typeface="CiscoSansTT Light" panose="020B0503020201020303" pitchFamily="34" charset="0"/>
                <a:cs typeface="Arial" panose="020B0604020202020204" pitchFamily="34" charset="0"/>
              </a:endParaRPr>
            </a:p>
          </p:txBody>
        </p:sp>
        <p:pic>
          <p:nvPicPr>
            <p:cNvPr id="756" name="Picture 2" descr="C:\Users\rmuta\Desktop\hadoop.png"/>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685556" y="2102547"/>
              <a:ext cx="548654" cy="14042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757" name="Group 756" descr="Down:  Group 363"/>
          <p:cNvGrpSpPr/>
          <p:nvPr/>
        </p:nvGrpSpPr>
        <p:grpSpPr>
          <a:xfrm>
            <a:off x="7005155" y="2210447"/>
            <a:ext cx="583640" cy="583636"/>
            <a:chOff x="1981187" y="1880943"/>
            <a:chExt cx="583640" cy="583636"/>
          </a:xfrm>
        </p:grpSpPr>
        <p:sp>
          <p:nvSpPr>
            <p:cNvPr id="758" name="Rounded Rectangle 757"/>
            <p:cNvSpPr/>
            <p:nvPr/>
          </p:nvSpPr>
          <p:spPr>
            <a:xfrm rot="2700000">
              <a:off x="1981189" y="1880941"/>
              <a:ext cx="583636" cy="583640"/>
            </a:xfrm>
            <a:prstGeom prst="roundRect">
              <a:avLst>
                <a:gd name="adj" fmla="val 11287"/>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9525" cap="flat" cmpd="sng" algn="ctr">
              <a:noFill/>
              <a:prstDash val="solid"/>
            </a:ln>
            <a:effectLst>
              <a:outerShdw blurRad="63500" algn="ctr" rotWithShape="0">
                <a:prstClr val="black">
                  <a:alpha val="40000"/>
                </a:prstClr>
              </a:outerShdw>
            </a:effectLst>
          </p:spPr>
          <p:txBody>
            <a:bodyPr wrap="none" lIns="68586" tIns="34294" rIns="68586" bIns="34294" rtlCol="0" anchor="ctr"/>
            <a:lstStyle/>
            <a:p>
              <a:pPr algn="ctr" defTabSz="888476">
                <a:spcBef>
                  <a:spcPct val="0"/>
                </a:spcBef>
                <a:spcAft>
                  <a:spcPct val="35000"/>
                </a:spcAft>
              </a:pPr>
              <a:endParaRPr lang="en-US" b="1">
                <a:solidFill>
                  <a:srgbClr val="FFFFFF"/>
                </a:solidFill>
                <a:latin typeface="CiscoSansTT Light" panose="020B0503020201020303" pitchFamily="34" charset="0"/>
                <a:cs typeface="Arial" panose="020B0604020202020204" pitchFamily="34" charset="0"/>
              </a:endParaRPr>
            </a:p>
          </p:txBody>
        </p:sp>
        <p:pic>
          <p:nvPicPr>
            <p:cNvPr id="759"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076321" y="2074240"/>
              <a:ext cx="393372" cy="19704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60" name="Group 759" descr="Down:  Group 369"/>
          <p:cNvGrpSpPr/>
          <p:nvPr/>
        </p:nvGrpSpPr>
        <p:grpSpPr>
          <a:xfrm>
            <a:off x="2962263" y="2086659"/>
            <a:ext cx="583640" cy="583636"/>
            <a:chOff x="5668063" y="1880943"/>
            <a:chExt cx="583640" cy="583636"/>
          </a:xfrm>
        </p:grpSpPr>
        <p:sp>
          <p:nvSpPr>
            <p:cNvPr id="761" name="Rounded Rectangle 760"/>
            <p:cNvSpPr/>
            <p:nvPr/>
          </p:nvSpPr>
          <p:spPr>
            <a:xfrm rot="2700000">
              <a:off x="5668065" y="1880941"/>
              <a:ext cx="583636" cy="583640"/>
            </a:xfrm>
            <a:prstGeom prst="roundRect">
              <a:avLst>
                <a:gd name="adj" fmla="val 11287"/>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9525" cap="flat" cmpd="sng" algn="ctr">
              <a:noFill/>
              <a:prstDash val="solid"/>
            </a:ln>
            <a:effectLst>
              <a:outerShdw blurRad="63500" algn="ctr" rotWithShape="0">
                <a:prstClr val="black">
                  <a:alpha val="40000"/>
                </a:prstClr>
              </a:outerShdw>
            </a:effectLst>
          </p:spPr>
          <p:txBody>
            <a:bodyPr wrap="none" lIns="68586" tIns="34294" rIns="68586" bIns="34294" rtlCol="0" anchor="ctr"/>
            <a:lstStyle/>
            <a:p>
              <a:pPr algn="ctr" defTabSz="888476">
                <a:spcBef>
                  <a:spcPct val="0"/>
                </a:spcBef>
                <a:spcAft>
                  <a:spcPct val="35000"/>
                </a:spcAft>
              </a:pPr>
              <a:endParaRPr lang="en-US" b="1">
                <a:solidFill>
                  <a:srgbClr val="FFFFFF"/>
                </a:solidFill>
                <a:latin typeface="CiscoSansTT Light" panose="020B0503020201020303" pitchFamily="34" charset="0"/>
                <a:cs typeface="Arial" panose="020B0604020202020204" pitchFamily="34" charset="0"/>
              </a:endParaRPr>
            </a:p>
          </p:txBody>
        </p:sp>
        <p:pic>
          <p:nvPicPr>
            <p:cNvPr id="762" name="Picture 2" descr="C:\Users\rmuta\Desktop\hadoop.png"/>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685556" y="2102547"/>
              <a:ext cx="548654" cy="14042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763" name="Group 762" descr="Down:  Group 429"/>
          <p:cNvGrpSpPr/>
          <p:nvPr/>
        </p:nvGrpSpPr>
        <p:grpSpPr>
          <a:xfrm>
            <a:off x="7895371" y="1812219"/>
            <a:ext cx="583640" cy="583636"/>
            <a:chOff x="3441993" y="1880943"/>
            <a:chExt cx="583640" cy="583636"/>
          </a:xfrm>
        </p:grpSpPr>
        <p:sp>
          <p:nvSpPr>
            <p:cNvPr id="764" name="Rounded Rectangle 763"/>
            <p:cNvSpPr/>
            <p:nvPr/>
          </p:nvSpPr>
          <p:spPr>
            <a:xfrm rot="2700000">
              <a:off x="3441995" y="1880941"/>
              <a:ext cx="583636" cy="583640"/>
            </a:xfrm>
            <a:prstGeom prst="roundRect">
              <a:avLst>
                <a:gd name="adj" fmla="val 11287"/>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9525" cap="flat" cmpd="sng" algn="ctr">
              <a:noFill/>
              <a:prstDash val="solid"/>
            </a:ln>
            <a:effectLst>
              <a:outerShdw blurRad="63500" algn="ctr" rotWithShape="0">
                <a:prstClr val="black">
                  <a:alpha val="40000"/>
                </a:prstClr>
              </a:outerShdw>
            </a:effectLst>
          </p:spPr>
          <p:txBody>
            <a:bodyPr wrap="none" lIns="68586" tIns="34294" rIns="68586" bIns="34294" rtlCol="0" anchor="ctr"/>
            <a:lstStyle/>
            <a:p>
              <a:pPr algn="ctr" defTabSz="888476">
                <a:spcBef>
                  <a:spcPct val="0"/>
                </a:spcBef>
                <a:spcAft>
                  <a:spcPct val="35000"/>
                </a:spcAft>
              </a:pPr>
              <a:endParaRPr lang="en-US" b="1">
                <a:solidFill>
                  <a:srgbClr val="FFFFFF"/>
                </a:solidFill>
                <a:latin typeface="CiscoSansTT Light" panose="020B0503020201020303" pitchFamily="34" charset="0"/>
                <a:cs typeface="Arial" panose="020B0604020202020204" pitchFamily="34" charset="0"/>
              </a:endParaRPr>
            </a:p>
          </p:txBody>
        </p:sp>
        <p:pic>
          <p:nvPicPr>
            <p:cNvPr id="765"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552373" y="2002376"/>
              <a:ext cx="362880" cy="34077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85" name="Group 784" descr="Down:  Group 348"/>
          <p:cNvGrpSpPr/>
          <p:nvPr/>
        </p:nvGrpSpPr>
        <p:grpSpPr>
          <a:xfrm>
            <a:off x="5025604" y="3872819"/>
            <a:ext cx="583640" cy="583636"/>
            <a:chOff x="1981187" y="1880943"/>
            <a:chExt cx="583640" cy="583636"/>
          </a:xfrm>
        </p:grpSpPr>
        <p:sp>
          <p:nvSpPr>
            <p:cNvPr id="786" name="Rounded Rectangle 785"/>
            <p:cNvSpPr/>
            <p:nvPr/>
          </p:nvSpPr>
          <p:spPr>
            <a:xfrm rot="2700000">
              <a:off x="1981189" y="1880941"/>
              <a:ext cx="583636" cy="583640"/>
            </a:xfrm>
            <a:prstGeom prst="roundRect">
              <a:avLst>
                <a:gd name="adj" fmla="val 11287"/>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9525" cap="flat" cmpd="sng" algn="ctr">
              <a:noFill/>
              <a:prstDash val="solid"/>
            </a:ln>
            <a:effectLst>
              <a:outerShdw blurRad="63500" algn="ctr" rotWithShape="0">
                <a:prstClr val="black">
                  <a:alpha val="40000"/>
                </a:prstClr>
              </a:outerShdw>
            </a:effectLst>
          </p:spPr>
          <p:txBody>
            <a:bodyPr wrap="none" lIns="68586" tIns="34294" rIns="68586" bIns="34294" rtlCol="0" anchor="ctr"/>
            <a:lstStyle/>
            <a:p>
              <a:pPr algn="ctr" defTabSz="888476">
                <a:spcBef>
                  <a:spcPct val="0"/>
                </a:spcBef>
                <a:spcAft>
                  <a:spcPct val="35000"/>
                </a:spcAft>
              </a:pPr>
              <a:endParaRPr lang="en-US" b="1">
                <a:solidFill>
                  <a:srgbClr val="FFFFFF"/>
                </a:solidFill>
                <a:latin typeface="CiscoSansTT Light" panose="020B0503020201020303" pitchFamily="34" charset="0"/>
                <a:cs typeface="Arial" panose="020B0604020202020204" pitchFamily="34" charset="0"/>
              </a:endParaRPr>
            </a:p>
          </p:txBody>
        </p:sp>
        <p:pic>
          <p:nvPicPr>
            <p:cNvPr id="787"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076321" y="2074240"/>
              <a:ext cx="393372" cy="19704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73" name="Group 772" descr="Down:  Group 369"/>
          <p:cNvGrpSpPr/>
          <p:nvPr/>
        </p:nvGrpSpPr>
        <p:grpSpPr>
          <a:xfrm>
            <a:off x="6606852" y="3866523"/>
            <a:ext cx="583640" cy="583636"/>
            <a:chOff x="5668063" y="1880943"/>
            <a:chExt cx="583640" cy="583636"/>
          </a:xfrm>
        </p:grpSpPr>
        <p:sp>
          <p:nvSpPr>
            <p:cNvPr id="774" name="Rounded Rectangle 773"/>
            <p:cNvSpPr/>
            <p:nvPr/>
          </p:nvSpPr>
          <p:spPr>
            <a:xfrm rot="2700000">
              <a:off x="5668065" y="1880941"/>
              <a:ext cx="583636" cy="583640"/>
            </a:xfrm>
            <a:prstGeom prst="roundRect">
              <a:avLst>
                <a:gd name="adj" fmla="val 11287"/>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9525" cap="flat" cmpd="sng" algn="ctr">
              <a:noFill/>
              <a:prstDash val="solid"/>
            </a:ln>
            <a:effectLst>
              <a:outerShdw blurRad="63500" algn="ctr" rotWithShape="0">
                <a:prstClr val="black">
                  <a:alpha val="40000"/>
                </a:prstClr>
              </a:outerShdw>
            </a:effectLst>
          </p:spPr>
          <p:txBody>
            <a:bodyPr wrap="none" lIns="68586" tIns="34294" rIns="68586" bIns="34294" rtlCol="0" anchor="ctr"/>
            <a:lstStyle/>
            <a:p>
              <a:pPr algn="ctr" defTabSz="888476">
                <a:spcBef>
                  <a:spcPct val="0"/>
                </a:spcBef>
                <a:spcAft>
                  <a:spcPct val="35000"/>
                </a:spcAft>
              </a:pPr>
              <a:endParaRPr lang="en-US" b="1">
                <a:solidFill>
                  <a:srgbClr val="FFFFFF"/>
                </a:solidFill>
                <a:latin typeface="CiscoSansTT Light" panose="020B0503020201020303" pitchFamily="34" charset="0"/>
                <a:cs typeface="Arial" panose="020B0604020202020204" pitchFamily="34" charset="0"/>
              </a:endParaRPr>
            </a:p>
          </p:txBody>
        </p:sp>
        <p:pic>
          <p:nvPicPr>
            <p:cNvPr id="775" name="Picture 2" descr="C:\Users\rmuta\Desktop\hadoop.png"/>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685556" y="2102547"/>
              <a:ext cx="548654" cy="14042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784" name="Rounded Rectangle 2"/>
          <p:cNvSpPr/>
          <p:nvPr/>
        </p:nvSpPr>
        <p:spPr>
          <a:xfrm>
            <a:off x="5317437" y="3793408"/>
            <a:ext cx="3140777" cy="780559"/>
          </a:xfrm>
          <a:custGeom>
            <a:avLst/>
            <a:gdLst/>
            <a:ahLst/>
            <a:cxnLst/>
            <a:rect l="l" t="t" r="r" b="b"/>
            <a:pathLst>
              <a:path w="1972660" h="780558">
                <a:moveTo>
                  <a:pt x="57476" y="0"/>
                </a:moveTo>
                <a:cubicBezTo>
                  <a:pt x="296793" y="166755"/>
                  <a:pt x="624692" y="269287"/>
                  <a:pt x="986330" y="269287"/>
                </a:cubicBezTo>
                <a:cubicBezTo>
                  <a:pt x="1347968" y="269287"/>
                  <a:pt x="1675867" y="166755"/>
                  <a:pt x="1915184" y="0"/>
                </a:cubicBezTo>
                <a:cubicBezTo>
                  <a:pt x="1950611" y="23094"/>
                  <a:pt x="1972660" y="63402"/>
                  <a:pt x="1972660" y="108861"/>
                </a:cubicBezTo>
                <a:lnTo>
                  <a:pt x="1972660" y="659115"/>
                </a:lnTo>
                <a:cubicBezTo>
                  <a:pt x="1972660" y="712744"/>
                  <a:pt x="1941974" y="759205"/>
                  <a:pt x="1896523" y="780558"/>
                </a:cubicBezTo>
                <a:cubicBezTo>
                  <a:pt x="1659249" y="620717"/>
                  <a:pt x="1338816" y="523309"/>
                  <a:pt x="986330" y="523309"/>
                </a:cubicBezTo>
                <a:cubicBezTo>
                  <a:pt x="633844" y="523309"/>
                  <a:pt x="313411" y="620717"/>
                  <a:pt x="76138" y="780558"/>
                </a:cubicBezTo>
                <a:cubicBezTo>
                  <a:pt x="30687" y="759205"/>
                  <a:pt x="0" y="712744"/>
                  <a:pt x="0" y="659115"/>
                </a:cubicBezTo>
                <a:lnTo>
                  <a:pt x="0" y="108861"/>
                </a:lnTo>
                <a:cubicBezTo>
                  <a:pt x="0" y="63402"/>
                  <a:pt x="22049" y="23094"/>
                  <a:pt x="57476" y="0"/>
                </a:cubicBezTo>
                <a:close/>
              </a:path>
            </a:pathLst>
          </a:custGeom>
          <a:gradFill flip="none" rotWithShape="1">
            <a:gsLst>
              <a:gs pos="100000">
                <a:schemeClr val="accent2">
                  <a:alpha val="0"/>
                </a:schemeClr>
              </a:gs>
              <a:gs pos="50000">
                <a:schemeClr val="accent2">
                  <a:lumMod val="75000"/>
                </a:scheme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10" rIns="91416" bIns="45710" rtlCol="0" anchor="ctr"/>
          <a:lstStyle/>
          <a:p>
            <a:pPr algn="ctr" defTabSz="914082"/>
            <a:endParaRPr lang="en-US">
              <a:solidFill>
                <a:srgbClr val="E7E6E6"/>
              </a:solidFill>
            </a:endParaRPr>
          </a:p>
        </p:txBody>
      </p:sp>
      <p:sp>
        <p:nvSpPr>
          <p:cNvPr id="800" name="Rounded Rectangle 2"/>
          <p:cNvSpPr/>
          <p:nvPr/>
        </p:nvSpPr>
        <p:spPr>
          <a:xfrm>
            <a:off x="3528417" y="3793408"/>
            <a:ext cx="4929791" cy="780559"/>
          </a:xfrm>
          <a:custGeom>
            <a:avLst/>
            <a:gdLst/>
            <a:ahLst/>
            <a:cxnLst/>
            <a:rect l="l" t="t" r="r" b="b"/>
            <a:pathLst>
              <a:path w="1972660" h="780558">
                <a:moveTo>
                  <a:pt x="57476" y="0"/>
                </a:moveTo>
                <a:cubicBezTo>
                  <a:pt x="296793" y="166755"/>
                  <a:pt x="624692" y="269287"/>
                  <a:pt x="986330" y="269287"/>
                </a:cubicBezTo>
                <a:cubicBezTo>
                  <a:pt x="1347968" y="269287"/>
                  <a:pt x="1675867" y="166755"/>
                  <a:pt x="1915184" y="0"/>
                </a:cubicBezTo>
                <a:cubicBezTo>
                  <a:pt x="1950611" y="23094"/>
                  <a:pt x="1972660" y="63402"/>
                  <a:pt x="1972660" y="108861"/>
                </a:cubicBezTo>
                <a:lnTo>
                  <a:pt x="1972660" y="659115"/>
                </a:lnTo>
                <a:cubicBezTo>
                  <a:pt x="1972660" y="712744"/>
                  <a:pt x="1941974" y="759205"/>
                  <a:pt x="1896523" y="780558"/>
                </a:cubicBezTo>
                <a:cubicBezTo>
                  <a:pt x="1659249" y="620717"/>
                  <a:pt x="1338816" y="523309"/>
                  <a:pt x="986330" y="523309"/>
                </a:cubicBezTo>
                <a:cubicBezTo>
                  <a:pt x="633844" y="523309"/>
                  <a:pt x="313411" y="620717"/>
                  <a:pt x="76138" y="780558"/>
                </a:cubicBezTo>
                <a:cubicBezTo>
                  <a:pt x="30687" y="759205"/>
                  <a:pt x="0" y="712744"/>
                  <a:pt x="0" y="659115"/>
                </a:cubicBezTo>
                <a:lnTo>
                  <a:pt x="0" y="108861"/>
                </a:lnTo>
                <a:cubicBezTo>
                  <a:pt x="0" y="63402"/>
                  <a:pt x="22049" y="23094"/>
                  <a:pt x="57476" y="0"/>
                </a:cubicBezTo>
                <a:close/>
              </a:path>
            </a:pathLst>
          </a:custGeom>
          <a:gradFill flip="none" rotWithShape="1">
            <a:gsLst>
              <a:gs pos="100000">
                <a:schemeClr val="accent2">
                  <a:alpha val="0"/>
                </a:schemeClr>
              </a:gs>
              <a:gs pos="50000">
                <a:schemeClr val="accent2">
                  <a:lumMod val="75000"/>
                </a:scheme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10" rIns="91416" bIns="45710" rtlCol="0" anchor="ctr"/>
          <a:lstStyle/>
          <a:p>
            <a:pPr algn="ctr" defTabSz="914082"/>
            <a:endParaRPr lang="en-US">
              <a:solidFill>
                <a:srgbClr val="E7E6E6"/>
              </a:solidFill>
            </a:endParaRPr>
          </a:p>
        </p:txBody>
      </p:sp>
      <p:sp>
        <p:nvSpPr>
          <p:cNvPr id="772" name="Rounded Rectangle 2"/>
          <p:cNvSpPr/>
          <p:nvPr/>
        </p:nvSpPr>
        <p:spPr>
          <a:xfrm>
            <a:off x="5034711" y="3774359"/>
            <a:ext cx="1972660" cy="780559"/>
          </a:xfrm>
          <a:custGeom>
            <a:avLst/>
            <a:gdLst/>
            <a:ahLst/>
            <a:cxnLst/>
            <a:rect l="l" t="t" r="r" b="b"/>
            <a:pathLst>
              <a:path w="1972660" h="780558">
                <a:moveTo>
                  <a:pt x="57476" y="0"/>
                </a:moveTo>
                <a:cubicBezTo>
                  <a:pt x="296793" y="166755"/>
                  <a:pt x="624692" y="269287"/>
                  <a:pt x="986330" y="269287"/>
                </a:cubicBezTo>
                <a:cubicBezTo>
                  <a:pt x="1347968" y="269287"/>
                  <a:pt x="1675867" y="166755"/>
                  <a:pt x="1915184" y="0"/>
                </a:cubicBezTo>
                <a:cubicBezTo>
                  <a:pt x="1950611" y="23094"/>
                  <a:pt x="1972660" y="63402"/>
                  <a:pt x="1972660" y="108861"/>
                </a:cubicBezTo>
                <a:lnTo>
                  <a:pt x="1972660" y="659115"/>
                </a:lnTo>
                <a:cubicBezTo>
                  <a:pt x="1972660" y="712744"/>
                  <a:pt x="1941974" y="759205"/>
                  <a:pt x="1896523" y="780558"/>
                </a:cubicBezTo>
                <a:cubicBezTo>
                  <a:pt x="1659249" y="620717"/>
                  <a:pt x="1338816" y="523309"/>
                  <a:pt x="986330" y="523309"/>
                </a:cubicBezTo>
                <a:cubicBezTo>
                  <a:pt x="633844" y="523309"/>
                  <a:pt x="313411" y="620717"/>
                  <a:pt x="76138" y="780558"/>
                </a:cubicBezTo>
                <a:cubicBezTo>
                  <a:pt x="30687" y="759205"/>
                  <a:pt x="0" y="712744"/>
                  <a:pt x="0" y="659115"/>
                </a:cubicBezTo>
                <a:lnTo>
                  <a:pt x="0" y="108861"/>
                </a:lnTo>
                <a:cubicBezTo>
                  <a:pt x="0" y="63402"/>
                  <a:pt x="22049" y="23094"/>
                  <a:pt x="57476" y="0"/>
                </a:cubicBezTo>
                <a:close/>
              </a:path>
            </a:pathLst>
          </a:custGeom>
          <a:gradFill flip="none" rotWithShape="1">
            <a:gsLst>
              <a:gs pos="80000">
                <a:schemeClr val="accent2">
                  <a:alpha val="0"/>
                </a:schemeClr>
              </a:gs>
              <a:gs pos="50000">
                <a:schemeClr val="accent2">
                  <a:lumMod val="75000"/>
                </a:schemeClr>
              </a:gs>
              <a:gs pos="2000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10" rIns="91416" bIns="45710" rtlCol="0" anchor="ctr"/>
          <a:lstStyle/>
          <a:p>
            <a:pPr algn="ctr" defTabSz="914082"/>
            <a:endParaRPr lang="en-US">
              <a:solidFill>
                <a:srgbClr val="E7E6E6"/>
              </a:solidFill>
            </a:endParaRPr>
          </a:p>
        </p:txBody>
      </p:sp>
      <p:grpSp>
        <p:nvGrpSpPr>
          <p:cNvPr id="797" name="Group 796" descr="Down:  Group 432"/>
          <p:cNvGrpSpPr/>
          <p:nvPr/>
        </p:nvGrpSpPr>
        <p:grpSpPr>
          <a:xfrm>
            <a:off x="3241467" y="3872819"/>
            <a:ext cx="583640" cy="583636"/>
            <a:chOff x="3441993" y="1880943"/>
            <a:chExt cx="583640" cy="583636"/>
          </a:xfrm>
        </p:grpSpPr>
        <p:sp>
          <p:nvSpPr>
            <p:cNvPr id="798" name="Rounded Rectangle 797"/>
            <p:cNvSpPr/>
            <p:nvPr/>
          </p:nvSpPr>
          <p:spPr>
            <a:xfrm rot="2700000">
              <a:off x="3441995" y="1880941"/>
              <a:ext cx="583636" cy="583640"/>
            </a:xfrm>
            <a:prstGeom prst="roundRect">
              <a:avLst>
                <a:gd name="adj" fmla="val 11287"/>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9525" cap="flat" cmpd="sng" algn="ctr">
              <a:noFill/>
              <a:prstDash val="solid"/>
            </a:ln>
            <a:effectLst>
              <a:outerShdw blurRad="63500" algn="ctr" rotWithShape="0">
                <a:prstClr val="black">
                  <a:alpha val="40000"/>
                </a:prstClr>
              </a:outerShdw>
            </a:effectLst>
          </p:spPr>
          <p:txBody>
            <a:bodyPr wrap="none" lIns="68586" tIns="34294" rIns="68586" bIns="34294" rtlCol="0" anchor="ctr"/>
            <a:lstStyle/>
            <a:p>
              <a:pPr algn="ctr" defTabSz="888476">
                <a:spcBef>
                  <a:spcPct val="0"/>
                </a:spcBef>
                <a:spcAft>
                  <a:spcPct val="35000"/>
                </a:spcAft>
              </a:pPr>
              <a:endParaRPr lang="en-US" b="1">
                <a:solidFill>
                  <a:srgbClr val="FFFFFF"/>
                </a:solidFill>
                <a:latin typeface="CiscoSansTT Light" panose="020B0503020201020303" pitchFamily="34" charset="0"/>
                <a:cs typeface="Arial" panose="020B0604020202020204" pitchFamily="34" charset="0"/>
              </a:endParaRPr>
            </a:p>
          </p:txBody>
        </p:sp>
        <p:pic>
          <p:nvPicPr>
            <p:cNvPr id="799"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552373" y="2002376"/>
              <a:ext cx="362880" cy="34077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30" name="Rectangle 229"/>
          <p:cNvSpPr/>
          <p:nvPr/>
        </p:nvSpPr>
        <p:spPr>
          <a:xfrm>
            <a:off x="3" y="5943605"/>
            <a:ext cx="12169620" cy="8728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10" rIns="91416" bIns="45710" rtlCol="0" anchor="ctr"/>
          <a:lstStyle/>
          <a:p>
            <a:pPr algn="ctr"/>
            <a:endParaRPr lang="en-US" dirty="0">
              <a:solidFill>
                <a:prstClr val="white"/>
              </a:solidFill>
            </a:endParaRPr>
          </a:p>
        </p:txBody>
      </p:sp>
      <p:grpSp>
        <p:nvGrpSpPr>
          <p:cNvPr id="7" name="Group 6"/>
          <p:cNvGrpSpPr/>
          <p:nvPr/>
        </p:nvGrpSpPr>
        <p:grpSpPr>
          <a:xfrm>
            <a:off x="0" y="5943600"/>
            <a:ext cx="12192000" cy="914400"/>
            <a:chOff x="0" y="5943600"/>
            <a:chExt cx="12192000" cy="914400"/>
          </a:xfrm>
        </p:grpSpPr>
        <p:grpSp>
          <p:nvGrpSpPr>
            <p:cNvPr id="231" name="Group 230"/>
            <p:cNvGrpSpPr/>
            <p:nvPr/>
          </p:nvGrpSpPr>
          <p:grpSpPr>
            <a:xfrm>
              <a:off x="0" y="5943600"/>
              <a:ext cx="12192000" cy="914400"/>
              <a:chOff x="6300806" y="1681968"/>
              <a:chExt cx="5169334" cy="831331"/>
            </a:xfrm>
          </p:grpSpPr>
          <p:sp>
            <p:nvSpPr>
              <p:cNvPr id="232" name="Rectangle 231"/>
              <p:cNvSpPr/>
              <p:nvPr/>
            </p:nvSpPr>
            <p:spPr>
              <a:xfrm>
                <a:off x="6300806" y="1681968"/>
                <a:ext cx="5169333" cy="831331"/>
              </a:xfrm>
              <a:prstGeom prst="rect">
                <a:avLst/>
              </a:prstGeom>
              <a:blipFill dpi="0" rotWithShape="1">
                <a:blip r:embed="rId14" cstate="email">
                  <a:extLst>
                    <a:ext uri="{28A0092B-C50C-407E-A947-70E740481C1C}">
                      <a14:useLocalDpi xmlns:a14="http://schemas.microsoft.com/office/drawing/2010/main"/>
                    </a:ext>
                  </a:extLst>
                </a:blip>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3" name="Rectangle 232"/>
              <p:cNvSpPr/>
              <p:nvPr/>
            </p:nvSpPr>
            <p:spPr>
              <a:xfrm>
                <a:off x="6300806" y="1681968"/>
                <a:ext cx="5169334" cy="831331"/>
              </a:xfrm>
              <a:prstGeom prst="rect">
                <a:avLst/>
              </a:prstGeom>
              <a:gradFill>
                <a:gsLst>
                  <a:gs pos="100000">
                    <a:srgbClr val="3C86EC">
                      <a:lumMod val="76000"/>
                    </a:srgbClr>
                  </a:gs>
                  <a:gs pos="0">
                    <a:srgbClr val="3C86EC">
                      <a:alpha val="71000"/>
                    </a:srgbClr>
                  </a:gs>
                </a:gsLst>
                <a:lin ang="5400000" scaled="0"/>
              </a:gradFill>
              <a:ln w="9525" cap="flat" cmpd="sng" algn="ctr">
                <a:noFill/>
                <a:prstDash val="solid"/>
              </a:ln>
              <a:effectLst/>
            </p:spPr>
            <p:txBody>
              <a:bodyPr lIns="68586" tIns="34294" rIns="68586" bIns="34294" rtlCol="0" anchor="ctr"/>
              <a:lstStyle/>
              <a:p>
                <a:pPr algn="ctr" defTabSz="685606">
                  <a:lnSpc>
                    <a:spcPct val="90000"/>
                  </a:lnSpc>
                </a:pPr>
                <a:endParaRPr lang="en-US" sz="1500" kern="0" dirty="0">
                  <a:solidFill>
                    <a:prstClr val="white"/>
                  </a:solidFill>
                  <a:latin typeface="Arial" panose="020B0604020202020204" pitchFamily="34" charset="0"/>
                  <a:ea typeface="Apple LiGothic Medium"/>
                  <a:cs typeface="Apple LiGothic Medium"/>
                </a:endParaRPr>
              </a:p>
            </p:txBody>
          </p:sp>
        </p:grpSp>
        <p:sp>
          <p:nvSpPr>
            <p:cNvPr id="234" name="TextBox 233"/>
            <p:cNvSpPr txBox="1"/>
            <p:nvPr/>
          </p:nvSpPr>
          <p:spPr>
            <a:xfrm>
              <a:off x="1069824" y="6169968"/>
              <a:ext cx="10052352" cy="461665"/>
            </a:xfrm>
            <a:prstGeom prst="rect">
              <a:avLst/>
            </a:prstGeom>
            <a:noFill/>
          </p:spPr>
          <p:txBody>
            <a:bodyPr wrap="square" rtlCol="0">
              <a:spAutoFit/>
            </a:bodyPr>
            <a:lstStyle/>
            <a:p>
              <a:pPr marL="0" lvl="2" algn="ctr" defTabSz="1218226">
                <a:spcBef>
                  <a:spcPts val="392"/>
                </a:spcBef>
                <a:spcAft>
                  <a:spcPts val="392"/>
                </a:spcAft>
              </a:pPr>
              <a:r>
                <a:rPr lang="en-US" sz="2400" b="1" dirty="0">
                  <a:solidFill>
                    <a:prstClr val="white"/>
                  </a:solidFill>
                  <a:latin typeface="CiscoSansTT Light" panose="020B0503020201020303" pitchFamily="34" charset="0"/>
                  <a:ea typeface="Apple LiGothic Medium"/>
                  <a:cs typeface="Apple LiGothic Medium"/>
                </a:rPr>
                <a:t>Enabled by physical and virtual integration</a:t>
              </a:r>
            </a:p>
          </p:txBody>
        </p:sp>
      </p:grpSp>
      <p:sp>
        <p:nvSpPr>
          <p:cNvPr id="5" name="Rectangle 4"/>
          <p:cNvSpPr/>
          <p:nvPr/>
        </p:nvSpPr>
        <p:spPr>
          <a:xfrm>
            <a:off x="704051" y="825281"/>
            <a:ext cx="992575" cy="403955"/>
          </a:xfrm>
          <a:prstGeom prst="rect">
            <a:avLst/>
          </a:prstGeom>
        </p:spPr>
        <p:txBody>
          <a:bodyPr wrap="none" lIns="91416" tIns="45710" rIns="91416" bIns="45710">
            <a:spAutoFit/>
          </a:bodyPr>
          <a:lstStyle/>
          <a:p>
            <a:r>
              <a:rPr lang="en-US" sz="2000" kern="0" dirty="0">
                <a:solidFill>
                  <a:srgbClr val="2C2C2C"/>
                </a:solidFill>
                <a:latin typeface="Arial"/>
              </a:rPr>
              <a:t>Tenant</a:t>
            </a:r>
            <a:endParaRPr lang="en-US" dirty="0">
              <a:solidFill>
                <a:srgbClr val="2C2C2C"/>
              </a:solidFill>
            </a:endParaRPr>
          </a:p>
        </p:txBody>
      </p:sp>
      <p:sp>
        <p:nvSpPr>
          <p:cNvPr id="227" name="Rectangle 226"/>
          <p:cNvSpPr/>
          <p:nvPr/>
        </p:nvSpPr>
        <p:spPr>
          <a:xfrm>
            <a:off x="9927615" y="820825"/>
            <a:ext cx="1456463" cy="400096"/>
          </a:xfrm>
          <a:prstGeom prst="rect">
            <a:avLst/>
          </a:prstGeom>
        </p:spPr>
        <p:txBody>
          <a:bodyPr wrap="none" lIns="91416" tIns="45710" rIns="91416" bIns="45710">
            <a:spAutoFit/>
          </a:bodyPr>
          <a:lstStyle/>
          <a:p>
            <a:r>
              <a:rPr lang="en-US" sz="2000" kern="0" dirty="0">
                <a:solidFill>
                  <a:srgbClr val="2C2C2C"/>
                </a:solidFill>
                <a:latin typeface="Arial"/>
              </a:rPr>
              <a:t>Application</a:t>
            </a:r>
            <a:endParaRPr lang="en-US" dirty="0">
              <a:solidFill>
                <a:srgbClr val="2C2C2C"/>
              </a:solidFill>
            </a:endParaRPr>
          </a:p>
        </p:txBody>
      </p:sp>
      <p:grpSp>
        <p:nvGrpSpPr>
          <p:cNvPr id="236" name="Group 235"/>
          <p:cNvGrpSpPr/>
          <p:nvPr/>
        </p:nvGrpSpPr>
        <p:grpSpPr>
          <a:xfrm>
            <a:off x="12967583" y="784885"/>
            <a:ext cx="4147335" cy="4659187"/>
            <a:chOff x="13258863" y="796734"/>
            <a:chExt cx="4147335" cy="4659186"/>
          </a:xfrm>
        </p:grpSpPr>
        <p:sp>
          <p:nvSpPr>
            <p:cNvPr id="237" name="Rounded Rectangle 236"/>
            <p:cNvSpPr/>
            <p:nvPr/>
          </p:nvSpPr>
          <p:spPr>
            <a:xfrm>
              <a:off x="13258863" y="796734"/>
              <a:ext cx="4147335" cy="4659186"/>
            </a:xfrm>
            <a:prstGeom prst="roundRect">
              <a:avLst>
                <a:gd name="adj" fmla="val 2668"/>
              </a:avLst>
            </a:prstGeom>
            <a:solidFill>
              <a:srgbClr val="000000"/>
            </a:solidFill>
            <a:ln w="6350">
              <a:gradFill flip="none" rotWithShape="1">
                <a:gsLst>
                  <a:gs pos="0">
                    <a:schemeClr val="bg1">
                      <a:lumMod val="25000"/>
                    </a:schemeClr>
                  </a:gs>
                  <a:gs pos="50000">
                    <a:schemeClr val="accent4"/>
                  </a:gs>
                  <a:gs pos="100000">
                    <a:schemeClr val="bg1">
                      <a:lumMod val="25000"/>
                    </a:schemeClr>
                  </a:gs>
                </a:gsLst>
                <a:lin ang="162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2"/>
              <a:endParaRPr lang="en-US">
                <a:solidFill>
                  <a:srgbClr val="E7E6E6"/>
                </a:solidFill>
              </a:endParaRPr>
            </a:p>
          </p:txBody>
        </p:sp>
        <p:sp>
          <p:nvSpPr>
            <p:cNvPr id="248" name="Rounded Rectangle 247"/>
            <p:cNvSpPr/>
            <p:nvPr/>
          </p:nvSpPr>
          <p:spPr>
            <a:xfrm>
              <a:off x="13348185" y="868172"/>
              <a:ext cx="3949641" cy="970153"/>
            </a:xfrm>
            <a:prstGeom prst="roundRect">
              <a:avLst>
                <a:gd name="adj" fmla="val 2668"/>
              </a:avLst>
            </a:prstGeom>
            <a:gradFill>
              <a:gsLst>
                <a:gs pos="50000">
                  <a:schemeClr val="bg1">
                    <a:lumMod val="25000"/>
                    <a:alpha val="40000"/>
                  </a:schemeClr>
                </a:gs>
                <a:gs pos="100000">
                  <a:schemeClr val="bg1">
                    <a:lumMod val="50000"/>
                    <a:alpha val="40000"/>
                  </a:schemeClr>
                </a:gs>
                <a:gs pos="0">
                  <a:schemeClr val="bg1">
                    <a:lumMod val="50000"/>
                    <a:alpha val="40000"/>
                  </a:schemeClr>
                </a:gs>
              </a:gsLst>
              <a:lin ang="14400000" scaled="0"/>
            </a:gradFill>
            <a:ln w="3175">
              <a:solidFill>
                <a:schemeClr val="bg1">
                  <a:lumMod val="25000"/>
                </a:schemeClr>
              </a:solidFill>
            </a:ln>
            <a:effectLst>
              <a:outerShdw blurRad="152400" dist="88900" dir="5400000" sx="90000" sy="-19000"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2"/>
              <a:endParaRPr lang="en-US">
                <a:solidFill>
                  <a:srgbClr val="E7E6E6"/>
                </a:solidFill>
              </a:endParaRPr>
            </a:p>
          </p:txBody>
        </p:sp>
        <p:sp>
          <p:nvSpPr>
            <p:cNvPr id="252" name="Rounded Rectangle 251"/>
            <p:cNvSpPr/>
            <p:nvPr/>
          </p:nvSpPr>
          <p:spPr>
            <a:xfrm>
              <a:off x="13348185" y="1896873"/>
              <a:ext cx="3949641" cy="969264"/>
            </a:xfrm>
            <a:prstGeom prst="roundRect">
              <a:avLst>
                <a:gd name="adj" fmla="val 2668"/>
              </a:avLst>
            </a:prstGeom>
            <a:gradFill>
              <a:gsLst>
                <a:gs pos="50000">
                  <a:schemeClr val="bg1">
                    <a:lumMod val="25000"/>
                    <a:alpha val="40000"/>
                  </a:schemeClr>
                </a:gs>
                <a:gs pos="100000">
                  <a:schemeClr val="bg1">
                    <a:lumMod val="50000"/>
                    <a:alpha val="40000"/>
                  </a:schemeClr>
                </a:gs>
                <a:gs pos="0">
                  <a:schemeClr val="bg1">
                    <a:lumMod val="50000"/>
                    <a:alpha val="40000"/>
                  </a:schemeClr>
                </a:gs>
              </a:gsLst>
              <a:lin ang="14400000" scaled="0"/>
            </a:gradFill>
            <a:ln w="3175">
              <a:solidFill>
                <a:schemeClr val="bg1">
                  <a:lumMod val="25000"/>
                </a:schemeClr>
              </a:solidFill>
            </a:ln>
            <a:effectLst>
              <a:outerShdw blurRad="152400" dist="88900" dir="5400000" sx="90000" sy="-19000"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2"/>
              <a:endParaRPr lang="en-US">
                <a:solidFill>
                  <a:srgbClr val="E7E6E6"/>
                </a:solidFill>
              </a:endParaRPr>
            </a:p>
          </p:txBody>
        </p:sp>
        <p:sp>
          <p:nvSpPr>
            <p:cNvPr id="257" name="Rounded Rectangle 256"/>
            <p:cNvSpPr/>
            <p:nvPr/>
          </p:nvSpPr>
          <p:spPr>
            <a:xfrm>
              <a:off x="13348185" y="2924417"/>
              <a:ext cx="3949641" cy="969264"/>
            </a:xfrm>
            <a:prstGeom prst="roundRect">
              <a:avLst>
                <a:gd name="adj" fmla="val 2668"/>
              </a:avLst>
            </a:prstGeom>
            <a:gradFill>
              <a:gsLst>
                <a:gs pos="50000">
                  <a:schemeClr val="bg1">
                    <a:lumMod val="25000"/>
                    <a:alpha val="40000"/>
                  </a:schemeClr>
                </a:gs>
                <a:gs pos="100000">
                  <a:schemeClr val="bg1">
                    <a:lumMod val="50000"/>
                    <a:alpha val="40000"/>
                  </a:schemeClr>
                </a:gs>
                <a:gs pos="0">
                  <a:schemeClr val="bg1">
                    <a:lumMod val="50000"/>
                    <a:alpha val="40000"/>
                  </a:schemeClr>
                </a:gs>
              </a:gsLst>
              <a:lin ang="14400000" scaled="0"/>
            </a:gradFill>
            <a:ln w="3175">
              <a:solidFill>
                <a:schemeClr val="bg1">
                  <a:lumMod val="25000"/>
                </a:schemeClr>
              </a:solidFill>
            </a:ln>
            <a:effectLst>
              <a:outerShdw blurRad="152400" dist="88900" dir="5400000" sx="90000" sy="-19000"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2"/>
              <a:endParaRPr lang="en-US">
                <a:solidFill>
                  <a:srgbClr val="E7E6E6"/>
                </a:solidFill>
              </a:endParaRPr>
            </a:p>
          </p:txBody>
        </p:sp>
        <p:sp>
          <p:nvSpPr>
            <p:cNvPr id="273" name="Title 1"/>
            <p:cNvSpPr txBox="1">
              <a:spLocks/>
            </p:cNvSpPr>
            <p:nvPr/>
          </p:nvSpPr>
          <p:spPr>
            <a:xfrm>
              <a:off x="13421631" y="875575"/>
              <a:ext cx="3788647" cy="374457"/>
            </a:xfrm>
            <a:prstGeom prst="rect">
              <a:avLst/>
            </a:prstGeom>
          </p:spPr>
          <p:txBody>
            <a:bodyPr vert="horz" wrap="square" lIns="91436" tIns="45718" rIns="91436" bIns="45718" rtlCol="0" anchor="b" anchorCtr="0">
              <a:spAutoFit/>
            </a:bodyPr>
            <a:lstStyle>
              <a:lvl1pPr algn="l" defTabSz="914354" rtl="0" eaLnBrk="1" latinLnBrk="0" hangingPunct="1">
                <a:lnSpc>
                  <a:spcPct val="90000"/>
                </a:lnSpc>
                <a:spcBef>
                  <a:spcPts val="600"/>
                </a:spcBef>
                <a:buNone/>
                <a:tabLst>
                  <a:tab pos="4456113" algn="l"/>
                </a:tabLst>
                <a:defRPr lang="en-US" sz="3200" b="1" kern="1200" cap="all" spc="100" baseline="0" dirty="0">
                  <a:solidFill>
                    <a:srgbClr val="B4E7EA"/>
                  </a:solidFill>
                  <a:latin typeface="Arial Narrow" panose="020B0606020202030204" pitchFamily="34" charset="0"/>
                  <a:ea typeface="+mj-ea"/>
                  <a:cs typeface="+mj-cs"/>
                </a:defRPr>
              </a:lvl1pPr>
            </a:lstStyle>
            <a:p>
              <a:r>
                <a:rPr sz="2000">
                  <a:solidFill>
                    <a:srgbClr val="A4ECD6">
                      <a:lumMod val="60000"/>
                      <a:lumOff val="40000"/>
                    </a:srgbClr>
                  </a:solidFill>
                </a:rPr>
                <a:t>HEALTH SCORE</a:t>
              </a:r>
              <a:endParaRPr sz="1500" b="0">
                <a:solidFill>
                  <a:srgbClr val="A4ECD6">
                    <a:lumMod val="60000"/>
                    <a:lumOff val="40000"/>
                  </a:srgbClr>
                </a:solidFill>
                <a:latin typeface="Arial"/>
              </a:endParaRPr>
            </a:p>
          </p:txBody>
        </p:sp>
        <p:sp>
          <p:nvSpPr>
            <p:cNvPr id="276" name="Title 1"/>
            <p:cNvSpPr txBox="1">
              <a:spLocks/>
            </p:cNvSpPr>
            <p:nvPr/>
          </p:nvSpPr>
          <p:spPr>
            <a:xfrm>
              <a:off x="13421631" y="1888451"/>
              <a:ext cx="3788647" cy="374457"/>
            </a:xfrm>
            <a:prstGeom prst="rect">
              <a:avLst/>
            </a:prstGeom>
          </p:spPr>
          <p:txBody>
            <a:bodyPr vert="horz" wrap="square" lIns="91436" tIns="45718" rIns="91436" bIns="45718" rtlCol="0" anchor="b" anchorCtr="0">
              <a:spAutoFit/>
            </a:bodyPr>
            <a:lstStyle>
              <a:lvl1pPr algn="l" defTabSz="914354" rtl="0" eaLnBrk="1" latinLnBrk="0" hangingPunct="1">
                <a:lnSpc>
                  <a:spcPct val="90000"/>
                </a:lnSpc>
                <a:spcBef>
                  <a:spcPts val="600"/>
                </a:spcBef>
                <a:buNone/>
                <a:tabLst>
                  <a:tab pos="4456113" algn="l"/>
                </a:tabLst>
                <a:defRPr lang="en-US" sz="3200" b="1" kern="1200" cap="all" spc="100" baseline="0" dirty="0">
                  <a:solidFill>
                    <a:srgbClr val="B4E7EA"/>
                  </a:solidFill>
                  <a:latin typeface="Arial Narrow" panose="020B0606020202030204" pitchFamily="34" charset="0"/>
                  <a:ea typeface="+mj-ea"/>
                  <a:cs typeface="+mj-cs"/>
                </a:defRPr>
              </a:lvl1pPr>
            </a:lstStyle>
            <a:p>
              <a:r>
                <a:rPr sz="2000">
                  <a:solidFill>
                    <a:srgbClr val="A4ECD6">
                      <a:lumMod val="60000"/>
                      <a:lumOff val="40000"/>
                    </a:srgbClr>
                  </a:solidFill>
                </a:rPr>
                <a:t>LATENCY</a:t>
              </a:r>
              <a:endParaRPr sz="1500" b="0">
                <a:solidFill>
                  <a:srgbClr val="A4ECD6">
                    <a:lumMod val="60000"/>
                    <a:lumOff val="40000"/>
                  </a:srgbClr>
                </a:solidFill>
                <a:latin typeface="Arial"/>
              </a:endParaRPr>
            </a:p>
          </p:txBody>
        </p:sp>
        <p:sp>
          <p:nvSpPr>
            <p:cNvPr id="277" name="Title 1"/>
            <p:cNvSpPr txBox="1">
              <a:spLocks/>
            </p:cNvSpPr>
            <p:nvPr/>
          </p:nvSpPr>
          <p:spPr>
            <a:xfrm>
              <a:off x="13421631" y="2941407"/>
              <a:ext cx="3788647" cy="374457"/>
            </a:xfrm>
            <a:prstGeom prst="rect">
              <a:avLst/>
            </a:prstGeom>
          </p:spPr>
          <p:txBody>
            <a:bodyPr vert="horz" wrap="square" lIns="91436" tIns="45718" rIns="91436" bIns="45718" rtlCol="0" anchor="b" anchorCtr="0">
              <a:spAutoFit/>
            </a:bodyPr>
            <a:lstStyle>
              <a:lvl1pPr algn="l" defTabSz="914354" rtl="0" eaLnBrk="1" latinLnBrk="0" hangingPunct="1">
                <a:lnSpc>
                  <a:spcPct val="90000"/>
                </a:lnSpc>
                <a:spcBef>
                  <a:spcPts val="600"/>
                </a:spcBef>
                <a:buNone/>
                <a:tabLst>
                  <a:tab pos="4456113" algn="l"/>
                </a:tabLst>
                <a:defRPr lang="en-US" sz="3200" b="1" kern="1200" cap="all" spc="100" baseline="0" dirty="0">
                  <a:solidFill>
                    <a:srgbClr val="B4E7EA"/>
                  </a:solidFill>
                  <a:latin typeface="Arial Narrow" panose="020B0606020202030204" pitchFamily="34" charset="0"/>
                  <a:ea typeface="+mj-ea"/>
                  <a:cs typeface="+mj-cs"/>
                </a:defRPr>
              </a:lvl1pPr>
            </a:lstStyle>
            <a:p>
              <a:r>
                <a:rPr sz="2000">
                  <a:solidFill>
                    <a:srgbClr val="A4ECD6">
                      <a:lumMod val="60000"/>
                      <a:lumOff val="40000"/>
                    </a:srgbClr>
                  </a:solidFill>
                </a:rPr>
                <a:t>DROP COUNT</a:t>
              </a:r>
              <a:endParaRPr sz="1500" b="0">
                <a:solidFill>
                  <a:srgbClr val="A4ECD6">
                    <a:lumMod val="60000"/>
                    <a:lumOff val="40000"/>
                  </a:srgbClr>
                </a:solidFill>
                <a:latin typeface="Arial"/>
              </a:endParaRPr>
            </a:p>
          </p:txBody>
        </p:sp>
        <p:sp>
          <p:nvSpPr>
            <p:cNvPr id="278" name="Rounded Rectangle 277"/>
            <p:cNvSpPr/>
            <p:nvPr/>
          </p:nvSpPr>
          <p:spPr>
            <a:xfrm>
              <a:off x="13412623" y="1234885"/>
              <a:ext cx="3820765" cy="527240"/>
            </a:xfrm>
            <a:prstGeom prst="roundRect">
              <a:avLst>
                <a:gd name="adj" fmla="val 2668"/>
              </a:avLst>
            </a:prstGeom>
            <a:solidFill>
              <a:srgbClr val="000000"/>
            </a:solidFill>
            <a:ln w="3175">
              <a:solidFill>
                <a:schemeClr val="bg1">
                  <a:lumMod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2"/>
              <a:endParaRPr lang="en-US">
                <a:solidFill>
                  <a:srgbClr val="E7E6E6"/>
                </a:solidFill>
              </a:endParaRPr>
            </a:p>
          </p:txBody>
        </p:sp>
        <p:sp>
          <p:nvSpPr>
            <p:cNvPr id="279" name="Rounded Rectangle 278"/>
            <p:cNvSpPr/>
            <p:nvPr/>
          </p:nvSpPr>
          <p:spPr>
            <a:xfrm>
              <a:off x="13412623" y="2262504"/>
              <a:ext cx="3820765" cy="530352"/>
            </a:xfrm>
            <a:prstGeom prst="roundRect">
              <a:avLst>
                <a:gd name="adj" fmla="val 2668"/>
              </a:avLst>
            </a:prstGeom>
            <a:solidFill>
              <a:srgbClr val="000000"/>
            </a:solidFill>
            <a:ln w="3175">
              <a:solidFill>
                <a:schemeClr val="bg1">
                  <a:lumMod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2"/>
              <a:endParaRPr lang="en-US">
                <a:solidFill>
                  <a:srgbClr val="E7E6E6"/>
                </a:solidFill>
              </a:endParaRPr>
            </a:p>
          </p:txBody>
        </p:sp>
        <p:sp>
          <p:nvSpPr>
            <p:cNvPr id="280" name="Rounded Rectangle 279"/>
            <p:cNvSpPr/>
            <p:nvPr/>
          </p:nvSpPr>
          <p:spPr>
            <a:xfrm>
              <a:off x="13412623" y="3309353"/>
              <a:ext cx="3820765" cy="530352"/>
            </a:xfrm>
            <a:prstGeom prst="roundRect">
              <a:avLst>
                <a:gd name="adj" fmla="val 2668"/>
              </a:avLst>
            </a:prstGeom>
            <a:solidFill>
              <a:srgbClr val="000000"/>
            </a:solidFill>
            <a:ln w="3175">
              <a:solidFill>
                <a:schemeClr val="bg1">
                  <a:lumMod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2"/>
              <a:endParaRPr lang="en-US">
                <a:solidFill>
                  <a:srgbClr val="E7E6E6"/>
                </a:solidFill>
              </a:endParaRPr>
            </a:p>
          </p:txBody>
        </p:sp>
        <p:sp>
          <p:nvSpPr>
            <p:cNvPr id="281" name="Rounded Rectangle 280"/>
            <p:cNvSpPr/>
            <p:nvPr/>
          </p:nvSpPr>
          <p:spPr>
            <a:xfrm>
              <a:off x="13355833" y="3943494"/>
              <a:ext cx="3949641" cy="1413366"/>
            </a:xfrm>
            <a:prstGeom prst="roundRect">
              <a:avLst>
                <a:gd name="adj" fmla="val 2668"/>
              </a:avLst>
            </a:prstGeom>
            <a:gradFill>
              <a:gsLst>
                <a:gs pos="50000">
                  <a:schemeClr val="bg1">
                    <a:lumMod val="25000"/>
                    <a:alpha val="40000"/>
                  </a:schemeClr>
                </a:gs>
                <a:gs pos="100000">
                  <a:schemeClr val="bg1">
                    <a:lumMod val="50000"/>
                    <a:alpha val="40000"/>
                  </a:schemeClr>
                </a:gs>
                <a:gs pos="0">
                  <a:schemeClr val="bg1">
                    <a:lumMod val="50000"/>
                    <a:alpha val="40000"/>
                  </a:schemeClr>
                </a:gs>
              </a:gsLst>
              <a:lin ang="14400000" scaled="0"/>
            </a:gradFill>
            <a:ln w="3175">
              <a:solidFill>
                <a:schemeClr val="bg1">
                  <a:lumMod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2"/>
              <a:endParaRPr lang="en-US">
                <a:solidFill>
                  <a:srgbClr val="E7E6E6"/>
                </a:solidFill>
              </a:endParaRPr>
            </a:p>
          </p:txBody>
        </p:sp>
        <p:sp>
          <p:nvSpPr>
            <p:cNvPr id="282" name="Title 1"/>
            <p:cNvSpPr txBox="1">
              <a:spLocks/>
            </p:cNvSpPr>
            <p:nvPr/>
          </p:nvSpPr>
          <p:spPr>
            <a:xfrm>
              <a:off x="13429279" y="3935084"/>
              <a:ext cx="3788647" cy="374457"/>
            </a:xfrm>
            <a:prstGeom prst="rect">
              <a:avLst/>
            </a:prstGeom>
          </p:spPr>
          <p:txBody>
            <a:bodyPr vert="horz" wrap="square" lIns="91436" tIns="45718" rIns="91436" bIns="45718" rtlCol="0" anchor="b" anchorCtr="0">
              <a:spAutoFit/>
            </a:bodyPr>
            <a:lstStyle>
              <a:lvl1pPr algn="l" defTabSz="914354" rtl="0" eaLnBrk="1" latinLnBrk="0" hangingPunct="1">
                <a:lnSpc>
                  <a:spcPct val="90000"/>
                </a:lnSpc>
                <a:spcBef>
                  <a:spcPts val="600"/>
                </a:spcBef>
                <a:buNone/>
                <a:tabLst>
                  <a:tab pos="4456113" algn="l"/>
                </a:tabLst>
                <a:defRPr lang="en-US" sz="3200" b="1" kern="1200" cap="all" spc="100" baseline="0" dirty="0">
                  <a:solidFill>
                    <a:srgbClr val="B4E7EA"/>
                  </a:solidFill>
                  <a:latin typeface="Arial Narrow" panose="020B0606020202030204" pitchFamily="34" charset="0"/>
                  <a:ea typeface="+mj-ea"/>
                  <a:cs typeface="+mj-cs"/>
                </a:defRPr>
              </a:lvl1pPr>
            </a:lstStyle>
            <a:p>
              <a:r>
                <a:rPr sz="2000">
                  <a:solidFill>
                    <a:srgbClr val="A4ECD6">
                      <a:lumMod val="60000"/>
                      <a:lumOff val="40000"/>
                    </a:srgbClr>
                  </a:solidFill>
                </a:rPr>
                <a:t>VISIBILITY</a:t>
              </a:r>
              <a:endParaRPr sz="1500" b="0">
                <a:solidFill>
                  <a:srgbClr val="A4ECD6">
                    <a:lumMod val="60000"/>
                    <a:lumOff val="40000"/>
                  </a:srgbClr>
                </a:solidFill>
                <a:latin typeface="Arial"/>
              </a:endParaRPr>
            </a:p>
          </p:txBody>
        </p:sp>
        <p:sp>
          <p:nvSpPr>
            <p:cNvPr id="283" name="Rounded Rectangle 282"/>
            <p:cNvSpPr/>
            <p:nvPr/>
          </p:nvSpPr>
          <p:spPr>
            <a:xfrm>
              <a:off x="13420271" y="4322080"/>
              <a:ext cx="3820765" cy="981440"/>
            </a:xfrm>
            <a:prstGeom prst="roundRect">
              <a:avLst>
                <a:gd name="adj" fmla="val 2668"/>
              </a:avLst>
            </a:prstGeom>
            <a:solidFill>
              <a:srgbClr val="000000"/>
            </a:solidFill>
            <a:ln w="3175">
              <a:solidFill>
                <a:schemeClr val="bg1">
                  <a:lumMod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2"/>
              <a:endParaRPr lang="en-US">
                <a:solidFill>
                  <a:srgbClr val="E7E6E6"/>
                </a:solidFill>
              </a:endParaRPr>
            </a:p>
          </p:txBody>
        </p:sp>
        <p:sp>
          <p:nvSpPr>
            <p:cNvPr id="284" name="Rectangle 283"/>
            <p:cNvSpPr/>
            <p:nvPr/>
          </p:nvSpPr>
          <p:spPr>
            <a:xfrm>
              <a:off x="13513070" y="4408131"/>
              <a:ext cx="337656" cy="377424"/>
            </a:xfrm>
            <a:prstGeom prst="rect">
              <a:avLst/>
            </a:prstGeom>
            <a:solidFill>
              <a:srgbClr val="FFFFFF">
                <a:alpha val="1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2"/>
              <a:endParaRPr lang="en-US">
                <a:solidFill>
                  <a:srgbClr val="E7E6E6"/>
                </a:solidFill>
              </a:endParaRPr>
            </a:p>
          </p:txBody>
        </p:sp>
        <p:sp>
          <p:nvSpPr>
            <p:cNvPr id="285" name="TextBox 284"/>
            <p:cNvSpPr txBox="1"/>
            <p:nvPr/>
          </p:nvSpPr>
          <p:spPr>
            <a:xfrm>
              <a:off x="13891554" y="4491047"/>
              <a:ext cx="485576" cy="211596"/>
            </a:xfrm>
            <a:prstGeom prst="rect">
              <a:avLst/>
            </a:prstGeom>
            <a:noFill/>
          </p:spPr>
          <p:txBody>
            <a:bodyPr wrap="square" lIns="0" tIns="0" rIns="0" bIns="0" rtlCol="0" anchor="ctr">
              <a:spAutoFit/>
            </a:bodyPr>
            <a:lstStyle/>
            <a:p>
              <a:pPr defTabSz="914082">
                <a:lnSpc>
                  <a:spcPct val="90000"/>
                </a:lnSpc>
              </a:pPr>
              <a:r>
                <a:rPr lang="en-US" sz="1500" dirty="0">
                  <a:solidFill>
                    <a:srgbClr val="FFFFFF"/>
                  </a:solidFill>
                </a:rPr>
                <a:t>VMs</a:t>
              </a:r>
            </a:p>
          </p:txBody>
        </p:sp>
        <p:sp>
          <p:nvSpPr>
            <p:cNvPr id="286" name="Rectangle 285"/>
            <p:cNvSpPr/>
            <p:nvPr/>
          </p:nvSpPr>
          <p:spPr>
            <a:xfrm>
              <a:off x="13512612" y="4852631"/>
              <a:ext cx="337656" cy="377424"/>
            </a:xfrm>
            <a:prstGeom prst="rect">
              <a:avLst/>
            </a:prstGeom>
            <a:solidFill>
              <a:srgbClr val="FFFFFF">
                <a:alpha val="1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2"/>
              <a:endParaRPr lang="en-US">
                <a:solidFill>
                  <a:srgbClr val="E7E6E6"/>
                </a:solidFill>
              </a:endParaRPr>
            </a:p>
          </p:txBody>
        </p:sp>
        <p:sp>
          <p:nvSpPr>
            <p:cNvPr id="287" name="TextBox 286"/>
            <p:cNvSpPr txBox="1"/>
            <p:nvPr/>
          </p:nvSpPr>
          <p:spPr>
            <a:xfrm>
              <a:off x="13892022" y="4935547"/>
              <a:ext cx="852209" cy="211596"/>
            </a:xfrm>
            <a:prstGeom prst="rect">
              <a:avLst/>
            </a:prstGeom>
            <a:noFill/>
          </p:spPr>
          <p:txBody>
            <a:bodyPr wrap="square" lIns="0" tIns="0" rIns="0" bIns="0" rtlCol="0" anchor="ctr">
              <a:spAutoFit/>
            </a:bodyPr>
            <a:lstStyle/>
            <a:p>
              <a:pPr defTabSz="914082">
                <a:lnSpc>
                  <a:spcPct val="90000"/>
                </a:lnSpc>
              </a:pPr>
              <a:r>
                <a:rPr lang="en-US" sz="1500" dirty="0">
                  <a:solidFill>
                    <a:srgbClr val="FFFFFF"/>
                  </a:solidFill>
                </a:rPr>
                <a:t>Physical</a:t>
              </a:r>
            </a:p>
          </p:txBody>
        </p:sp>
        <p:sp>
          <p:nvSpPr>
            <p:cNvPr id="288" name="Rectangle 287"/>
            <p:cNvSpPr/>
            <p:nvPr/>
          </p:nvSpPr>
          <p:spPr>
            <a:xfrm>
              <a:off x="14750587" y="4972873"/>
              <a:ext cx="147307" cy="146692"/>
            </a:xfrm>
            <a:prstGeom prst="rect">
              <a:avLst/>
            </a:prstGeom>
            <a:solidFill>
              <a:srgbClr val="FFFFFF">
                <a:alpha val="1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2"/>
              <a:endParaRPr lang="en-US">
                <a:solidFill>
                  <a:srgbClr val="E7E6E6"/>
                </a:solidFill>
              </a:endParaRPr>
            </a:p>
          </p:txBody>
        </p:sp>
        <p:sp>
          <p:nvSpPr>
            <p:cNvPr id="289" name="TextBox 288"/>
            <p:cNvSpPr txBox="1"/>
            <p:nvPr/>
          </p:nvSpPr>
          <p:spPr>
            <a:xfrm>
              <a:off x="14986000" y="4392048"/>
              <a:ext cx="2199130" cy="419346"/>
            </a:xfrm>
            <a:prstGeom prst="rect">
              <a:avLst/>
            </a:prstGeom>
            <a:noFill/>
          </p:spPr>
          <p:txBody>
            <a:bodyPr wrap="square" lIns="0" tIns="0" rIns="0" bIns="0" rtlCol="0" anchor="ctr">
              <a:spAutoFit/>
            </a:bodyPr>
            <a:lstStyle/>
            <a:p>
              <a:pPr defTabSz="914082">
                <a:lnSpc>
                  <a:spcPct val="90000"/>
                </a:lnSpc>
              </a:pPr>
              <a:r>
                <a:rPr lang="en-US" sz="1500" spc="-51" dirty="0">
                  <a:solidFill>
                    <a:srgbClr val="FFFFFF"/>
                  </a:solidFill>
                </a:rPr>
                <a:t>Application</a:t>
              </a:r>
              <a:r>
                <a:rPr lang="en-US" sz="1500" spc="-151" dirty="0">
                  <a:solidFill>
                    <a:srgbClr val="FFFFFF"/>
                  </a:solidFill>
                </a:rPr>
                <a:t> </a:t>
              </a:r>
              <a:r>
                <a:rPr lang="en-US" sz="1500" spc="-51" dirty="0">
                  <a:solidFill>
                    <a:srgbClr val="FFFFFF"/>
                  </a:solidFill>
                </a:rPr>
                <a:t>Delivery</a:t>
              </a:r>
              <a:r>
                <a:rPr lang="en-US" sz="1500" spc="-151" dirty="0">
                  <a:solidFill>
                    <a:srgbClr val="FFFFFF"/>
                  </a:solidFill>
                </a:rPr>
                <a:t> </a:t>
              </a:r>
              <a:r>
                <a:rPr lang="en-US" sz="1500" spc="-51" dirty="0">
                  <a:solidFill>
                    <a:srgbClr val="FFFFFF"/>
                  </a:solidFill>
                </a:rPr>
                <a:t>Controller</a:t>
              </a:r>
            </a:p>
          </p:txBody>
        </p:sp>
        <p:sp>
          <p:nvSpPr>
            <p:cNvPr id="290" name="TextBox 289"/>
            <p:cNvSpPr txBox="1"/>
            <p:nvPr/>
          </p:nvSpPr>
          <p:spPr>
            <a:xfrm>
              <a:off x="14986000" y="4940423"/>
              <a:ext cx="904180" cy="211596"/>
            </a:xfrm>
            <a:prstGeom prst="rect">
              <a:avLst/>
            </a:prstGeom>
            <a:noFill/>
          </p:spPr>
          <p:txBody>
            <a:bodyPr wrap="square" lIns="0" tIns="0" rIns="0" bIns="0" rtlCol="0" anchor="ctr">
              <a:spAutoFit/>
            </a:bodyPr>
            <a:lstStyle/>
            <a:p>
              <a:pPr defTabSz="914082">
                <a:lnSpc>
                  <a:spcPct val="90000"/>
                </a:lnSpc>
              </a:pPr>
              <a:r>
                <a:rPr lang="en-US" sz="1500" spc="-51" dirty="0">
                  <a:solidFill>
                    <a:srgbClr val="FFFFFF"/>
                  </a:solidFill>
                </a:rPr>
                <a:t>Firewall</a:t>
              </a:r>
            </a:p>
          </p:txBody>
        </p:sp>
        <p:sp>
          <p:nvSpPr>
            <p:cNvPr id="291" name="TextBox 290"/>
            <p:cNvSpPr txBox="1"/>
            <p:nvPr/>
          </p:nvSpPr>
          <p:spPr>
            <a:xfrm>
              <a:off x="13553874" y="1333731"/>
              <a:ext cx="701120" cy="338555"/>
            </a:xfrm>
            <a:prstGeom prst="rect">
              <a:avLst/>
            </a:prstGeom>
            <a:noFill/>
          </p:spPr>
          <p:txBody>
            <a:bodyPr wrap="square" lIns="0" tIns="0" rIns="0" bIns="0" rtlCol="0" anchor="ctr">
              <a:spAutoFit/>
            </a:bodyPr>
            <a:lstStyle/>
            <a:p>
              <a:pPr defTabSz="914082">
                <a:lnSpc>
                  <a:spcPct val="90000"/>
                </a:lnSpc>
              </a:pPr>
              <a:r>
                <a:rPr lang="en-US" sz="2400" b="1" dirty="0">
                  <a:solidFill>
                    <a:srgbClr val="FFFFFF"/>
                  </a:solidFill>
                </a:rPr>
                <a:t>96</a:t>
              </a:r>
              <a:r>
                <a:rPr lang="en-US" sz="2400" baseline="30000" dirty="0">
                  <a:solidFill>
                    <a:srgbClr val="FFFFFF"/>
                  </a:solidFill>
                </a:rPr>
                <a:t>%</a:t>
              </a:r>
            </a:p>
          </p:txBody>
        </p:sp>
        <p:sp>
          <p:nvSpPr>
            <p:cNvPr id="292" name="Rounded Rectangle 291"/>
            <p:cNvSpPr/>
            <p:nvPr/>
          </p:nvSpPr>
          <p:spPr>
            <a:xfrm>
              <a:off x="14525499" y="1335232"/>
              <a:ext cx="2478247" cy="335557"/>
            </a:xfrm>
            <a:prstGeom prst="roundRect">
              <a:avLst>
                <a:gd name="adj" fmla="val 50000"/>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2"/>
              <a:endParaRPr lang="en-US">
                <a:solidFill>
                  <a:srgbClr val="E7E6E6"/>
                </a:solidFill>
              </a:endParaRPr>
            </a:p>
          </p:txBody>
        </p:sp>
        <p:grpSp>
          <p:nvGrpSpPr>
            <p:cNvPr id="293" name="Group 292"/>
            <p:cNvGrpSpPr/>
            <p:nvPr/>
          </p:nvGrpSpPr>
          <p:grpSpPr>
            <a:xfrm>
              <a:off x="13529384" y="2374959"/>
              <a:ext cx="3667613" cy="338555"/>
              <a:chOff x="7904708" y="3531404"/>
              <a:chExt cx="3667613" cy="338555"/>
            </a:xfrm>
          </p:grpSpPr>
          <p:sp>
            <p:nvSpPr>
              <p:cNvPr id="305" name="TextBox 304"/>
              <p:cNvSpPr txBox="1"/>
              <p:nvPr/>
            </p:nvSpPr>
            <p:spPr>
              <a:xfrm>
                <a:off x="8638444" y="3531404"/>
                <a:ext cx="2933877" cy="338555"/>
              </a:xfrm>
              <a:prstGeom prst="rect">
                <a:avLst/>
              </a:prstGeom>
              <a:noFill/>
            </p:spPr>
            <p:txBody>
              <a:bodyPr wrap="square" lIns="0" tIns="0" rIns="0" bIns="0" rtlCol="0" anchor="ctr">
                <a:spAutoFit/>
              </a:bodyPr>
              <a:lstStyle/>
              <a:p>
                <a:pPr defTabSz="914082">
                  <a:lnSpc>
                    <a:spcPct val="90000"/>
                  </a:lnSpc>
                </a:pPr>
                <a:r>
                  <a:rPr lang="en-US" sz="2400" dirty="0">
                    <a:solidFill>
                      <a:srgbClr val="FFFFFF"/>
                    </a:solidFill>
                  </a:rPr>
                  <a:t>Microsecond(s)</a:t>
                </a:r>
              </a:p>
            </p:txBody>
          </p:sp>
          <p:cxnSp>
            <p:nvCxnSpPr>
              <p:cNvPr id="306" name="Straight Connector 305"/>
              <p:cNvCxnSpPr/>
              <p:nvPr/>
            </p:nvCxnSpPr>
            <p:spPr>
              <a:xfrm>
                <a:off x="7904708" y="3808855"/>
                <a:ext cx="6508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4" name="Group 293"/>
            <p:cNvGrpSpPr/>
            <p:nvPr/>
          </p:nvGrpSpPr>
          <p:grpSpPr>
            <a:xfrm>
              <a:off x="13529384" y="3410339"/>
              <a:ext cx="3667613" cy="338555"/>
              <a:chOff x="7904708" y="4932608"/>
              <a:chExt cx="3667613" cy="338555"/>
            </a:xfrm>
          </p:grpSpPr>
          <p:sp>
            <p:nvSpPr>
              <p:cNvPr id="303" name="TextBox 302"/>
              <p:cNvSpPr txBox="1"/>
              <p:nvPr/>
            </p:nvSpPr>
            <p:spPr>
              <a:xfrm>
                <a:off x="8638444" y="4932608"/>
                <a:ext cx="2933877" cy="338555"/>
              </a:xfrm>
              <a:prstGeom prst="rect">
                <a:avLst/>
              </a:prstGeom>
              <a:noFill/>
            </p:spPr>
            <p:txBody>
              <a:bodyPr wrap="square" lIns="0" tIns="0" rIns="0" bIns="0" rtlCol="0" anchor="ctr">
                <a:spAutoFit/>
              </a:bodyPr>
              <a:lstStyle/>
              <a:p>
                <a:pPr defTabSz="914082">
                  <a:lnSpc>
                    <a:spcPct val="90000"/>
                  </a:lnSpc>
                </a:pPr>
                <a:r>
                  <a:rPr lang="en-US" sz="2400" dirty="0">
                    <a:solidFill>
                      <a:srgbClr val="FFFFFF"/>
                    </a:solidFill>
                  </a:rPr>
                  <a:t>Packets Dropped</a:t>
                </a:r>
              </a:p>
            </p:txBody>
          </p:sp>
          <p:cxnSp>
            <p:nvCxnSpPr>
              <p:cNvPr id="304" name="Straight Connector 303"/>
              <p:cNvCxnSpPr/>
              <p:nvPr/>
            </p:nvCxnSpPr>
            <p:spPr>
              <a:xfrm>
                <a:off x="7904708" y="5262380"/>
                <a:ext cx="6508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5" name="Rectangle 294"/>
            <p:cNvSpPr/>
            <p:nvPr/>
          </p:nvSpPr>
          <p:spPr>
            <a:xfrm>
              <a:off x="13675468" y="2243338"/>
              <a:ext cx="355837" cy="461665"/>
            </a:xfrm>
            <a:prstGeom prst="rect">
              <a:avLst/>
            </a:prstGeom>
          </p:spPr>
          <p:txBody>
            <a:bodyPr wrap="none">
              <a:spAutoFit/>
            </a:bodyPr>
            <a:lstStyle/>
            <a:p>
              <a:pPr algn="ctr" defTabSz="914082"/>
              <a:r>
                <a:rPr lang="en-US" sz="2400" b="1" dirty="0">
                  <a:solidFill>
                    <a:srgbClr val="FFFFFF"/>
                  </a:solidFill>
                </a:rPr>
                <a:t>5</a:t>
              </a:r>
              <a:endParaRPr lang="en-US" sz="2000" b="1" dirty="0">
                <a:solidFill>
                  <a:srgbClr val="FFFFFF"/>
                </a:solidFill>
              </a:endParaRPr>
            </a:p>
          </p:txBody>
        </p:sp>
        <p:sp>
          <p:nvSpPr>
            <p:cNvPr id="296" name="Rectangle 295"/>
            <p:cNvSpPr/>
            <p:nvPr/>
          </p:nvSpPr>
          <p:spPr>
            <a:xfrm>
              <a:off x="13648445" y="3277758"/>
              <a:ext cx="527007" cy="461665"/>
            </a:xfrm>
            <a:prstGeom prst="rect">
              <a:avLst/>
            </a:prstGeom>
          </p:spPr>
          <p:txBody>
            <a:bodyPr wrap="none">
              <a:spAutoFit/>
            </a:bodyPr>
            <a:lstStyle/>
            <a:p>
              <a:pPr algn="ctr" defTabSz="914082"/>
              <a:r>
                <a:rPr lang="en-US" sz="2400" b="1" dirty="0">
                  <a:solidFill>
                    <a:srgbClr val="FFFFFF"/>
                  </a:solidFill>
                </a:rPr>
                <a:t>25 </a:t>
              </a:r>
              <a:endParaRPr lang="en-US" sz="2000" b="1" dirty="0">
                <a:solidFill>
                  <a:srgbClr val="FFFFFF"/>
                </a:solidFill>
              </a:endParaRPr>
            </a:p>
          </p:txBody>
        </p:sp>
        <p:sp>
          <p:nvSpPr>
            <p:cNvPr id="297" name="Rectangle 296"/>
            <p:cNvSpPr/>
            <p:nvPr/>
          </p:nvSpPr>
          <p:spPr>
            <a:xfrm>
              <a:off x="13437293" y="4412177"/>
              <a:ext cx="441146" cy="384721"/>
            </a:xfrm>
            <a:prstGeom prst="rect">
              <a:avLst/>
            </a:prstGeom>
          </p:spPr>
          <p:txBody>
            <a:bodyPr wrap="none">
              <a:spAutoFit/>
            </a:bodyPr>
            <a:lstStyle/>
            <a:p>
              <a:pPr algn="ctr" defTabSz="914082"/>
              <a:r>
                <a:rPr lang="en-US" b="1" spc="-80" dirty="0">
                  <a:solidFill>
                    <a:srgbClr val="FFFFFF"/>
                  </a:solidFill>
                </a:rPr>
                <a:t>16</a:t>
              </a:r>
              <a:endParaRPr lang="en-US" sz="1600" b="1" spc="-80" dirty="0">
                <a:solidFill>
                  <a:srgbClr val="FFFFFF"/>
                </a:solidFill>
              </a:endParaRPr>
            </a:p>
          </p:txBody>
        </p:sp>
        <p:sp>
          <p:nvSpPr>
            <p:cNvPr id="298" name="Rectangle 297"/>
            <p:cNvSpPr/>
            <p:nvPr/>
          </p:nvSpPr>
          <p:spPr>
            <a:xfrm>
              <a:off x="13529971" y="4856677"/>
              <a:ext cx="320176" cy="384721"/>
            </a:xfrm>
            <a:prstGeom prst="rect">
              <a:avLst/>
            </a:prstGeom>
          </p:spPr>
          <p:txBody>
            <a:bodyPr wrap="none">
              <a:spAutoFit/>
            </a:bodyPr>
            <a:lstStyle/>
            <a:p>
              <a:pPr algn="ctr" defTabSz="914082"/>
              <a:r>
                <a:rPr lang="en-US" b="1" dirty="0">
                  <a:solidFill>
                    <a:srgbClr val="FFFFFF"/>
                  </a:solidFill>
                </a:rPr>
                <a:t>8</a:t>
              </a:r>
              <a:endParaRPr lang="en-US" sz="1600" b="1" dirty="0">
                <a:solidFill>
                  <a:srgbClr val="FFFFFF"/>
                </a:solidFill>
              </a:endParaRPr>
            </a:p>
          </p:txBody>
        </p:sp>
        <p:sp>
          <p:nvSpPr>
            <p:cNvPr id="299" name="Freeform 6"/>
            <p:cNvSpPr>
              <a:spLocks/>
            </p:cNvSpPr>
            <p:nvPr/>
          </p:nvSpPr>
          <p:spPr bwMode="auto">
            <a:xfrm>
              <a:off x="14777604" y="4962655"/>
              <a:ext cx="160699" cy="129029"/>
            </a:xfrm>
            <a:custGeom>
              <a:avLst/>
              <a:gdLst>
                <a:gd name="T0" fmla="*/ 274 w 274"/>
                <a:gd name="T1" fmla="*/ 43 h 220"/>
                <a:gd name="T2" fmla="*/ 229 w 274"/>
                <a:gd name="T3" fmla="*/ 0 h 220"/>
                <a:gd name="T4" fmla="*/ 97 w 274"/>
                <a:gd name="T5" fmla="*/ 131 h 220"/>
                <a:gd name="T6" fmla="*/ 45 w 274"/>
                <a:gd name="T7" fmla="*/ 79 h 220"/>
                <a:gd name="T8" fmla="*/ 0 w 274"/>
                <a:gd name="T9" fmla="*/ 123 h 220"/>
                <a:gd name="T10" fmla="*/ 97 w 274"/>
                <a:gd name="T11" fmla="*/ 220 h 220"/>
                <a:gd name="T12" fmla="*/ 97 w 274"/>
                <a:gd name="T13" fmla="*/ 220 h 220"/>
                <a:gd name="T14" fmla="*/ 274 w 274"/>
                <a:gd name="T15" fmla="*/ 43 h 2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4" h="220">
                  <a:moveTo>
                    <a:pt x="274" y="43"/>
                  </a:moveTo>
                  <a:lnTo>
                    <a:pt x="229" y="0"/>
                  </a:lnTo>
                  <a:lnTo>
                    <a:pt x="97" y="131"/>
                  </a:lnTo>
                  <a:lnTo>
                    <a:pt x="45" y="79"/>
                  </a:lnTo>
                  <a:lnTo>
                    <a:pt x="0" y="123"/>
                  </a:lnTo>
                  <a:lnTo>
                    <a:pt x="97" y="220"/>
                  </a:lnTo>
                  <a:lnTo>
                    <a:pt x="97" y="220"/>
                  </a:lnTo>
                  <a:lnTo>
                    <a:pt x="274" y="4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082"/>
              <a:endParaRPr lang="en-US">
                <a:solidFill>
                  <a:srgbClr val="FFFFFF"/>
                </a:solidFill>
              </a:endParaRPr>
            </a:p>
          </p:txBody>
        </p:sp>
        <p:sp>
          <p:nvSpPr>
            <p:cNvPr id="300" name="Rounded Rectangle 299"/>
            <p:cNvSpPr/>
            <p:nvPr/>
          </p:nvSpPr>
          <p:spPr>
            <a:xfrm>
              <a:off x="14544725" y="1350163"/>
              <a:ext cx="2258760" cy="305692"/>
            </a:xfrm>
            <a:prstGeom prst="roundRect">
              <a:avLst>
                <a:gd name="adj" fmla="val 50000"/>
              </a:avLst>
            </a:prstGeom>
            <a:gradFill flip="none" rotWithShape="1">
              <a:gsLst>
                <a:gs pos="66000">
                  <a:schemeClr val="accent6"/>
                </a:gs>
                <a:gs pos="3000">
                  <a:schemeClr val="accent6">
                    <a:lumMod val="50000"/>
                  </a:schemeClr>
                </a:gs>
              </a:gsLst>
              <a:lin ang="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2"/>
              <a:endParaRPr lang="en-US">
                <a:solidFill>
                  <a:srgbClr val="E7E6E6"/>
                </a:solidFill>
              </a:endParaRPr>
            </a:p>
          </p:txBody>
        </p:sp>
        <p:sp>
          <p:nvSpPr>
            <p:cNvPr id="301" name="Rectangle 300"/>
            <p:cNvSpPr/>
            <p:nvPr/>
          </p:nvSpPr>
          <p:spPr>
            <a:xfrm>
              <a:off x="14750587" y="4528373"/>
              <a:ext cx="147307" cy="146692"/>
            </a:xfrm>
            <a:prstGeom prst="rect">
              <a:avLst/>
            </a:prstGeom>
            <a:solidFill>
              <a:srgbClr val="FFFFFF">
                <a:alpha val="1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2"/>
              <a:endParaRPr lang="en-US">
                <a:solidFill>
                  <a:srgbClr val="E7E6E6"/>
                </a:solidFill>
              </a:endParaRPr>
            </a:p>
          </p:txBody>
        </p:sp>
        <p:sp>
          <p:nvSpPr>
            <p:cNvPr id="302" name="Freeform 6"/>
            <p:cNvSpPr>
              <a:spLocks/>
            </p:cNvSpPr>
            <p:nvPr/>
          </p:nvSpPr>
          <p:spPr bwMode="auto">
            <a:xfrm>
              <a:off x="14777604" y="4518155"/>
              <a:ext cx="160699" cy="129029"/>
            </a:xfrm>
            <a:custGeom>
              <a:avLst/>
              <a:gdLst>
                <a:gd name="T0" fmla="*/ 274 w 274"/>
                <a:gd name="T1" fmla="*/ 43 h 220"/>
                <a:gd name="T2" fmla="*/ 229 w 274"/>
                <a:gd name="T3" fmla="*/ 0 h 220"/>
                <a:gd name="T4" fmla="*/ 97 w 274"/>
                <a:gd name="T5" fmla="*/ 131 h 220"/>
                <a:gd name="T6" fmla="*/ 45 w 274"/>
                <a:gd name="T7" fmla="*/ 79 h 220"/>
                <a:gd name="T8" fmla="*/ 0 w 274"/>
                <a:gd name="T9" fmla="*/ 123 h 220"/>
                <a:gd name="T10" fmla="*/ 97 w 274"/>
                <a:gd name="T11" fmla="*/ 220 h 220"/>
                <a:gd name="T12" fmla="*/ 97 w 274"/>
                <a:gd name="T13" fmla="*/ 220 h 220"/>
                <a:gd name="T14" fmla="*/ 274 w 274"/>
                <a:gd name="T15" fmla="*/ 43 h 2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4" h="220">
                  <a:moveTo>
                    <a:pt x="274" y="43"/>
                  </a:moveTo>
                  <a:lnTo>
                    <a:pt x="229" y="0"/>
                  </a:lnTo>
                  <a:lnTo>
                    <a:pt x="97" y="131"/>
                  </a:lnTo>
                  <a:lnTo>
                    <a:pt x="45" y="79"/>
                  </a:lnTo>
                  <a:lnTo>
                    <a:pt x="0" y="123"/>
                  </a:lnTo>
                  <a:lnTo>
                    <a:pt x="97" y="220"/>
                  </a:lnTo>
                  <a:lnTo>
                    <a:pt x="97" y="220"/>
                  </a:lnTo>
                  <a:lnTo>
                    <a:pt x="274" y="4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082"/>
              <a:endParaRPr lang="en-US">
                <a:solidFill>
                  <a:srgbClr val="FFFFFF"/>
                </a:solidFill>
              </a:endParaRPr>
            </a:p>
          </p:txBody>
        </p:sp>
      </p:grpSp>
      <p:grpSp>
        <p:nvGrpSpPr>
          <p:cNvPr id="312" name="Group 311"/>
          <p:cNvGrpSpPr>
            <a:grpSpLocks noChangeAspect="1"/>
          </p:cNvGrpSpPr>
          <p:nvPr/>
        </p:nvGrpSpPr>
        <p:grpSpPr>
          <a:xfrm>
            <a:off x="-5143408" y="-654828"/>
            <a:ext cx="4147335" cy="4659187"/>
            <a:chOff x="13258863" y="796734"/>
            <a:chExt cx="4147335" cy="4659186"/>
          </a:xfrm>
        </p:grpSpPr>
        <p:sp>
          <p:nvSpPr>
            <p:cNvPr id="313" name="Rounded Rectangle 312"/>
            <p:cNvSpPr/>
            <p:nvPr/>
          </p:nvSpPr>
          <p:spPr>
            <a:xfrm>
              <a:off x="13258863" y="796734"/>
              <a:ext cx="4147335" cy="4659186"/>
            </a:xfrm>
            <a:prstGeom prst="roundRect">
              <a:avLst>
                <a:gd name="adj" fmla="val 2668"/>
              </a:avLst>
            </a:prstGeom>
            <a:solidFill>
              <a:srgbClr val="000000"/>
            </a:solidFill>
            <a:ln w="6350">
              <a:gradFill flip="none" rotWithShape="1">
                <a:gsLst>
                  <a:gs pos="0">
                    <a:schemeClr val="bg1">
                      <a:lumMod val="25000"/>
                    </a:schemeClr>
                  </a:gs>
                  <a:gs pos="50000">
                    <a:schemeClr val="accent4"/>
                  </a:gs>
                  <a:gs pos="100000">
                    <a:schemeClr val="bg1">
                      <a:lumMod val="25000"/>
                    </a:schemeClr>
                  </a:gs>
                </a:gsLst>
                <a:lin ang="162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2"/>
              <a:endParaRPr lang="en-US">
                <a:solidFill>
                  <a:srgbClr val="E7E6E6"/>
                </a:solidFill>
              </a:endParaRPr>
            </a:p>
          </p:txBody>
        </p:sp>
        <p:sp>
          <p:nvSpPr>
            <p:cNvPr id="314" name="Rounded Rectangle 313"/>
            <p:cNvSpPr/>
            <p:nvPr/>
          </p:nvSpPr>
          <p:spPr>
            <a:xfrm>
              <a:off x="13348185" y="868172"/>
              <a:ext cx="3949641" cy="970153"/>
            </a:xfrm>
            <a:prstGeom prst="roundRect">
              <a:avLst>
                <a:gd name="adj" fmla="val 2668"/>
              </a:avLst>
            </a:prstGeom>
            <a:gradFill>
              <a:gsLst>
                <a:gs pos="50000">
                  <a:schemeClr val="bg1">
                    <a:lumMod val="25000"/>
                    <a:alpha val="40000"/>
                  </a:schemeClr>
                </a:gs>
                <a:gs pos="100000">
                  <a:schemeClr val="bg1">
                    <a:lumMod val="50000"/>
                    <a:alpha val="40000"/>
                  </a:schemeClr>
                </a:gs>
                <a:gs pos="0">
                  <a:schemeClr val="bg1">
                    <a:lumMod val="50000"/>
                    <a:alpha val="40000"/>
                  </a:schemeClr>
                </a:gs>
              </a:gsLst>
              <a:lin ang="14400000" scaled="0"/>
            </a:gradFill>
            <a:ln w="3175">
              <a:solidFill>
                <a:schemeClr val="bg1">
                  <a:lumMod val="25000"/>
                </a:schemeClr>
              </a:solidFill>
            </a:ln>
            <a:effectLst>
              <a:outerShdw blurRad="152400" dist="88900" dir="5400000" sx="90000" sy="-19000"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2"/>
              <a:endParaRPr lang="en-US">
                <a:solidFill>
                  <a:srgbClr val="E7E6E6"/>
                </a:solidFill>
              </a:endParaRPr>
            </a:p>
          </p:txBody>
        </p:sp>
        <p:sp>
          <p:nvSpPr>
            <p:cNvPr id="315" name="Rounded Rectangle 314"/>
            <p:cNvSpPr/>
            <p:nvPr/>
          </p:nvSpPr>
          <p:spPr>
            <a:xfrm>
              <a:off x="13348185" y="1896873"/>
              <a:ext cx="3949641" cy="969264"/>
            </a:xfrm>
            <a:prstGeom prst="roundRect">
              <a:avLst>
                <a:gd name="adj" fmla="val 2668"/>
              </a:avLst>
            </a:prstGeom>
            <a:gradFill>
              <a:gsLst>
                <a:gs pos="50000">
                  <a:schemeClr val="bg1">
                    <a:lumMod val="25000"/>
                    <a:alpha val="40000"/>
                  </a:schemeClr>
                </a:gs>
                <a:gs pos="100000">
                  <a:schemeClr val="bg1">
                    <a:lumMod val="50000"/>
                    <a:alpha val="40000"/>
                  </a:schemeClr>
                </a:gs>
                <a:gs pos="0">
                  <a:schemeClr val="bg1">
                    <a:lumMod val="50000"/>
                    <a:alpha val="40000"/>
                  </a:schemeClr>
                </a:gs>
              </a:gsLst>
              <a:lin ang="14400000" scaled="0"/>
            </a:gradFill>
            <a:ln w="3175">
              <a:solidFill>
                <a:schemeClr val="bg1">
                  <a:lumMod val="25000"/>
                </a:schemeClr>
              </a:solidFill>
            </a:ln>
            <a:effectLst>
              <a:outerShdw blurRad="152400" dist="88900" dir="5400000" sx="90000" sy="-19000"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2"/>
              <a:endParaRPr lang="en-US">
                <a:solidFill>
                  <a:srgbClr val="E7E6E6"/>
                </a:solidFill>
              </a:endParaRPr>
            </a:p>
          </p:txBody>
        </p:sp>
        <p:sp>
          <p:nvSpPr>
            <p:cNvPr id="316" name="Rounded Rectangle 315"/>
            <p:cNvSpPr/>
            <p:nvPr/>
          </p:nvSpPr>
          <p:spPr>
            <a:xfrm>
              <a:off x="13348185" y="2924417"/>
              <a:ext cx="3949641" cy="969264"/>
            </a:xfrm>
            <a:prstGeom prst="roundRect">
              <a:avLst>
                <a:gd name="adj" fmla="val 2668"/>
              </a:avLst>
            </a:prstGeom>
            <a:gradFill>
              <a:gsLst>
                <a:gs pos="50000">
                  <a:schemeClr val="bg1">
                    <a:lumMod val="25000"/>
                    <a:alpha val="40000"/>
                  </a:schemeClr>
                </a:gs>
                <a:gs pos="100000">
                  <a:schemeClr val="bg1">
                    <a:lumMod val="50000"/>
                    <a:alpha val="40000"/>
                  </a:schemeClr>
                </a:gs>
                <a:gs pos="0">
                  <a:schemeClr val="bg1">
                    <a:lumMod val="50000"/>
                    <a:alpha val="40000"/>
                  </a:schemeClr>
                </a:gs>
              </a:gsLst>
              <a:lin ang="14400000" scaled="0"/>
            </a:gradFill>
            <a:ln w="3175">
              <a:solidFill>
                <a:schemeClr val="bg1">
                  <a:lumMod val="25000"/>
                </a:schemeClr>
              </a:solidFill>
            </a:ln>
            <a:effectLst>
              <a:outerShdw blurRad="152400" dist="88900" dir="5400000" sx="90000" sy="-19000"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2"/>
              <a:endParaRPr lang="en-US">
                <a:solidFill>
                  <a:srgbClr val="E7E6E6"/>
                </a:solidFill>
              </a:endParaRPr>
            </a:p>
          </p:txBody>
        </p:sp>
        <p:sp>
          <p:nvSpPr>
            <p:cNvPr id="317" name="Title 1"/>
            <p:cNvSpPr txBox="1">
              <a:spLocks/>
            </p:cNvSpPr>
            <p:nvPr/>
          </p:nvSpPr>
          <p:spPr>
            <a:xfrm>
              <a:off x="13421631" y="875575"/>
              <a:ext cx="3788647" cy="374457"/>
            </a:xfrm>
            <a:prstGeom prst="rect">
              <a:avLst/>
            </a:prstGeom>
          </p:spPr>
          <p:txBody>
            <a:bodyPr vert="horz" wrap="square" lIns="91436" tIns="45718" rIns="91436" bIns="45718" rtlCol="0" anchor="b" anchorCtr="0">
              <a:spAutoFit/>
            </a:bodyPr>
            <a:lstStyle>
              <a:lvl1pPr algn="l" defTabSz="914354" rtl="0" eaLnBrk="1" latinLnBrk="0" hangingPunct="1">
                <a:lnSpc>
                  <a:spcPct val="90000"/>
                </a:lnSpc>
                <a:spcBef>
                  <a:spcPts val="600"/>
                </a:spcBef>
                <a:buNone/>
                <a:tabLst>
                  <a:tab pos="4456113" algn="l"/>
                </a:tabLst>
                <a:defRPr lang="en-US" sz="3200" b="1" kern="1200" cap="all" spc="100" baseline="0" dirty="0">
                  <a:solidFill>
                    <a:srgbClr val="B4E7EA"/>
                  </a:solidFill>
                  <a:latin typeface="Arial Narrow" panose="020B0606020202030204" pitchFamily="34" charset="0"/>
                  <a:ea typeface="+mj-ea"/>
                  <a:cs typeface="+mj-cs"/>
                </a:defRPr>
              </a:lvl1pPr>
            </a:lstStyle>
            <a:p>
              <a:r>
                <a:rPr sz="2000">
                  <a:solidFill>
                    <a:srgbClr val="A4ECD6">
                      <a:lumMod val="60000"/>
                      <a:lumOff val="40000"/>
                    </a:srgbClr>
                  </a:solidFill>
                </a:rPr>
                <a:t>HEALTH SCORE</a:t>
              </a:r>
              <a:endParaRPr sz="1500" b="0">
                <a:solidFill>
                  <a:srgbClr val="A4ECD6">
                    <a:lumMod val="60000"/>
                    <a:lumOff val="40000"/>
                  </a:srgbClr>
                </a:solidFill>
                <a:latin typeface="Arial"/>
              </a:endParaRPr>
            </a:p>
          </p:txBody>
        </p:sp>
        <p:sp>
          <p:nvSpPr>
            <p:cNvPr id="318" name="Title 1"/>
            <p:cNvSpPr txBox="1">
              <a:spLocks/>
            </p:cNvSpPr>
            <p:nvPr/>
          </p:nvSpPr>
          <p:spPr>
            <a:xfrm>
              <a:off x="13421631" y="1888451"/>
              <a:ext cx="3788647" cy="374457"/>
            </a:xfrm>
            <a:prstGeom prst="rect">
              <a:avLst/>
            </a:prstGeom>
          </p:spPr>
          <p:txBody>
            <a:bodyPr vert="horz" wrap="square" lIns="91436" tIns="45718" rIns="91436" bIns="45718" rtlCol="0" anchor="b" anchorCtr="0">
              <a:spAutoFit/>
            </a:bodyPr>
            <a:lstStyle>
              <a:lvl1pPr algn="l" defTabSz="914354" rtl="0" eaLnBrk="1" latinLnBrk="0" hangingPunct="1">
                <a:lnSpc>
                  <a:spcPct val="90000"/>
                </a:lnSpc>
                <a:spcBef>
                  <a:spcPts val="600"/>
                </a:spcBef>
                <a:buNone/>
                <a:tabLst>
                  <a:tab pos="4456113" algn="l"/>
                </a:tabLst>
                <a:defRPr lang="en-US" sz="3200" b="1" kern="1200" cap="all" spc="100" baseline="0" dirty="0">
                  <a:solidFill>
                    <a:srgbClr val="B4E7EA"/>
                  </a:solidFill>
                  <a:latin typeface="Arial Narrow" panose="020B0606020202030204" pitchFamily="34" charset="0"/>
                  <a:ea typeface="+mj-ea"/>
                  <a:cs typeface="+mj-cs"/>
                </a:defRPr>
              </a:lvl1pPr>
            </a:lstStyle>
            <a:p>
              <a:r>
                <a:rPr sz="2000">
                  <a:solidFill>
                    <a:srgbClr val="A4ECD6">
                      <a:lumMod val="60000"/>
                      <a:lumOff val="40000"/>
                    </a:srgbClr>
                  </a:solidFill>
                </a:rPr>
                <a:t>LATENCY</a:t>
              </a:r>
              <a:endParaRPr sz="1500" b="0">
                <a:solidFill>
                  <a:srgbClr val="A4ECD6">
                    <a:lumMod val="60000"/>
                    <a:lumOff val="40000"/>
                  </a:srgbClr>
                </a:solidFill>
                <a:latin typeface="Arial"/>
              </a:endParaRPr>
            </a:p>
          </p:txBody>
        </p:sp>
        <p:sp>
          <p:nvSpPr>
            <p:cNvPr id="319" name="Title 1"/>
            <p:cNvSpPr txBox="1">
              <a:spLocks/>
            </p:cNvSpPr>
            <p:nvPr/>
          </p:nvSpPr>
          <p:spPr>
            <a:xfrm>
              <a:off x="13421631" y="2941407"/>
              <a:ext cx="3788647" cy="374457"/>
            </a:xfrm>
            <a:prstGeom prst="rect">
              <a:avLst/>
            </a:prstGeom>
          </p:spPr>
          <p:txBody>
            <a:bodyPr vert="horz" wrap="square" lIns="91436" tIns="45718" rIns="91436" bIns="45718" rtlCol="0" anchor="b" anchorCtr="0">
              <a:spAutoFit/>
            </a:bodyPr>
            <a:lstStyle>
              <a:lvl1pPr algn="l" defTabSz="914354" rtl="0" eaLnBrk="1" latinLnBrk="0" hangingPunct="1">
                <a:lnSpc>
                  <a:spcPct val="90000"/>
                </a:lnSpc>
                <a:spcBef>
                  <a:spcPts val="600"/>
                </a:spcBef>
                <a:buNone/>
                <a:tabLst>
                  <a:tab pos="4456113" algn="l"/>
                </a:tabLst>
                <a:defRPr lang="en-US" sz="3200" b="1" kern="1200" cap="all" spc="100" baseline="0" dirty="0">
                  <a:solidFill>
                    <a:srgbClr val="B4E7EA"/>
                  </a:solidFill>
                  <a:latin typeface="Arial Narrow" panose="020B0606020202030204" pitchFamily="34" charset="0"/>
                  <a:ea typeface="+mj-ea"/>
                  <a:cs typeface="+mj-cs"/>
                </a:defRPr>
              </a:lvl1pPr>
            </a:lstStyle>
            <a:p>
              <a:r>
                <a:rPr sz="2000">
                  <a:solidFill>
                    <a:srgbClr val="A4ECD6">
                      <a:lumMod val="60000"/>
                      <a:lumOff val="40000"/>
                    </a:srgbClr>
                  </a:solidFill>
                </a:rPr>
                <a:t>DROP COUNT</a:t>
              </a:r>
              <a:endParaRPr sz="1500" b="0">
                <a:solidFill>
                  <a:srgbClr val="A4ECD6">
                    <a:lumMod val="60000"/>
                    <a:lumOff val="40000"/>
                  </a:srgbClr>
                </a:solidFill>
                <a:latin typeface="Arial"/>
              </a:endParaRPr>
            </a:p>
          </p:txBody>
        </p:sp>
        <p:sp>
          <p:nvSpPr>
            <p:cNvPr id="320" name="Rounded Rectangle 319"/>
            <p:cNvSpPr/>
            <p:nvPr/>
          </p:nvSpPr>
          <p:spPr>
            <a:xfrm>
              <a:off x="13412623" y="1234885"/>
              <a:ext cx="3820765" cy="527240"/>
            </a:xfrm>
            <a:prstGeom prst="roundRect">
              <a:avLst>
                <a:gd name="adj" fmla="val 2668"/>
              </a:avLst>
            </a:prstGeom>
            <a:solidFill>
              <a:srgbClr val="000000"/>
            </a:solidFill>
            <a:ln w="3175">
              <a:solidFill>
                <a:schemeClr val="bg1">
                  <a:lumMod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2"/>
              <a:endParaRPr lang="en-US">
                <a:solidFill>
                  <a:srgbClr val="E7E6E6"/>
                </a:solidFill>
              </a:endParaRPr>
            </a:p>
          </p:txBody>
        </p:sp>
        <p:sp>
          <p:nvSpPr>
            <p:cNvPr id="321" name="Rounded Rectangle 320"/>
            <p:cNvSpPr/>
            <p:nvPr/>
          </p:nvSpPr>
          <p:spPr>
            <a:xfrm>
              <a:off x="13412623" y="2262504"/>
              <a:ext cx="3820765" cy="530352"/>
            </a:xfrm>
            <a:prstGeom prst="roundRect">
              <a:avLst>
                <a:gd name="adj" fmla="val 2668"/>
              </a:avLst>
            </a:prstGeom>
            <a:solidFill>
              <a:srgbClr val="000000"/>
            </a:solidFill>
            <a:ln w="3175">
              <a:solidFill>
                <a:schemeClr val="bg1">
                  <a:lumMod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2"/>
              <a:endParaRPr lang="en-US">
                <a:solidFill>
                  <a:srgbClr val="E7E6E6"/>
                </a:solidFill>
              </a:endParaRPr>
            </a:p>
          </p:txBody>
        </p:sp>
        <p:sp>
          <p:nvSpPr>
            <p:cNvPr id="322" name="Rounded Rectangle 321"/>
            <p:cNvSpPr/>
            <p:nvPr/>
          </p:nvSpPr>
          <p:spPr>
            <a:xfrm>
              <a:off x="13412623" y="3309353"/>
              <a:ext cx="3820765" cy="530352"/>
            </a:xfrm>
            <a:prstGeom prst="roundRect">
              <a:avLst>
                <a:gd name="adj" fmla="val 2668"/>
              </a:avLst>
            </a:prstGeom>
            <a:solidFill>
              <a:srgbClr val="000000"/>
            </a:solidFill>
            <a:ln w="3175">
              <a:solidFill>
                <a:schemeClr val="bg1">
                  <a:lumMod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2"/>
              <a:endParaRPr lang="en-US">
                <a:solidFill>
                  <a:srgbClr val="E7E6E6"/>
                </a:solidFill>
              </a:endParaRPr>
            </a:p>
          </p:txBody>
        </p:sp>
        <p:sp>
          <p:nvSpPr>
            <p:cNvPr id="323" name="Rounded Rectangle 322"/>
            <p:cNvSpPr/>
            <p:nvPr/>
          </p:nvSpPr>
          <p:spPr>
            <a:xfrm>
              <a:off x="13355833" y="3943494"/>
              <a:ext cx="3949641" cy="1413366"/>
            </a:xfrm>
            <a:prstGeom prst="roundRect">
              <a:avLst>
                <a:gd name="adj" fmla="val 2668"/>
              </a:avLst>
            </a:prstGeom>
            <a:gradFill>
              <a:gsLst>
                <a:gs pos="50000">
                  <a:schemeClr val="bg1">
                    <a:lumMod val="25000"/>
                    <a:alpha val="40000"/>
                  </a:schemeClr>
                </a:gs>
                <a:gs pos="100000">
                  <a:schemeClr val="bg1">
                    <a:lumMod val="50000"/>
                    <a:alpha val="40000"/>
                  </a:schemeClr>
                </a:gs>
                <a:gs pos="0">
                  <a:schemeClr val="bg1">
                    <a:lumMod val="50000"/>
                    <a:alpha val="40000"/>
                  </a:schemeClr>
                </a:gs>
              </a:gsLst>
              <a:lin ang="14400000" scaled="0"/>
            </a:gradFill>
            <a:ln w="3175">
              <a:solidFill>
                <a:schemeClr val="bg1">
                  <a:lumMod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2"/>
              <a:endParaRPr lang="en-US">
                <a:solidFill>
                  <a:srgbClr val="E7E6E6"/>
                </a:solidFill>
              </a:endParaRPr>
            </a:p>
          </p:txBody>
        </p:sp>
        <p:sp>
          <p:nvSpPr>
            <p:cNvPr id="324" name="Title 1"/>
            <p:cNvSpPr txBox="1">
              <a:spLocks/>
            </p:cNvSpPr>
            <p:nvPr/>
          </p:nvSpPr>
          <p:spPr>
            <a:xfrm>
              <a:off x="13429279" y="3935084"/>
              <a:ext cx="3788647" cy="374457"/>
            </a:xfrm>
            <a:prstGeom prst="rect">
              <a:avLst/>
            </a:prstGeom>
          </p:spPr>
          <p:txBody>
            <a:bodyPr vert="horz" wrap="square" lIns="91436" tIns="45718" rIns="91436" bIns="45718" rtlCol="0" anchor="b" anchorCtr="0">
              <a:spAutoFit/>
            </a:bodyPr>
            <a:lstStyle>
              <a:lvl1pPr algn="l" defTabSz="914354" rtl="0" eaLnBrk="1" latinLnBrk="0" hangingPunct="1">
                <a:lnSpc>
                  <a:spcPct val="90000"/>
                </a:lnSpc>
                <a:spcBef>
                  <a:spcPts val="600"/>
                </a:spcBef>
                <a:buNone/>
                <a:tabLst>
                  <a:tab pos="4456113" algn="l"/>
                </a:tabLst>
                <a:defRPr lang="en-US" sz="3200" b="1" kern="1200" cap="all" spc="100" baseline="0" dirty="0">
                  <a:solidFill>
                    <a:srgbClr val="B4E7EA"/>
                  </a:solidFill>
                  <a:latin typeface="Arial Narrow" panose="020B0606020202030204" pitchFamily="34" charset="0"/>
                  <a:ea typeface="+mj-ea"/>
                  <a:cs typeface="+mj-cs"/>
                </a:defRPr>
              </a:lvl1pPr>
            </a:lstStyle>
            <a:p>
              <a:r>
                <a:rPr sz="2000">
                  <a:solidFill>
                    <a:srgbClr val="A4ECD6">
                      <a:lumMod val="60000"/>
                      <a:lumOff val="40000"/>
                    </a:srgbClr>
                  </a:solidFill>
                </a:rPr>
                <a:t>VISIBILITY</a:t>
              </a:r>
              <a:endParaRPr sz="1500" b="0">
                <a:solidFill>
                  <a:srgbClr val="A4ECD6">
                    <a:lumMod val="60000"/>
                    <a:lumOff val="40000"/>
                  </a:srgbClr>
                </a:solidFill>
                <a:latin typeface="Arial"/>
              </a:endParaRPr>
            </a:p>
          </p:txBody>
        </p:sp>
        <p:sp>
          <p:nvSpPr>
            <p:cNvPr id="325" name="Rounded Rectangle 324"/>
            <p:cNvSpPr/>
            <p:nvPr/>
          </p:nvSpPr>
          <p:spPr>
            <a:xfrm>
              <a:off x="13420271" y="4322080"/>
              <a:ext cx="3820765" cy="981440"/>
            </a:xfrm>
            <a:prstGeom prst="roundRect">
              <a:avLst>
                <a:gd name="adj" fmla="val 2668"/>
              </a:avLst>
            </a:prstGeom>
            <a:solidFill>
              <a:srgbClr val="000000"/>
            </a:solidFill>
            <a:ln w="3175">
              <a:solidFill>
                <a:schemeClr val="bg1">
                  <a:lumMod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2"/>
              <a:endParaRPr lang="en-US">
                <a:solidFill>
                  <a:srgbClr val="E7E6E6"/>
                </a:solidFill>
              </a:endParaRPr>
            </a:p>
          </p:txBody>
        </p:sp>
        <p:sp>
          <p:nvSpPr>
            <p:cNvPr id="326" name="Rectangle 325"/>
            <p:cNvSpPr/>
            <p:nvPr/>
          </p:nvSpPr>
          <p:spPr>
            <a:xfrm>
              <a:off x="13513070" y="4408131"/>
              <a:ext cx="337656" cy="377424"/>
            </a:xfrm>
            <a:prstGeom prst="rect">
              <a:avLst/>
            </a:prstGeom>
            <a:solidFill>
              <a:srgbClr val="FFFFFF">
                <a:alpha val="1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2"/>
              <a:endParaRPr lang="en-US">
                <a:solidFill>
                  <a:srgbClr val="E7E6E6"/>
                </a:solidFill>
              </a:endParaRPr>
            </a:p>
          </p:txBody>
        </p:sp>
        <p:sp>
          <p:nvSpPr>
            <p:cNvPr id="327" name="TextBox 326"/>
            <p:cNvSpPr txBox="1"/>
            <p:nvPr/>
          </p:nvSpPr>
          <p:spPr>
            <a:xfrm>
              <a:off x="13891554" y="4491047"/>
              <a:ext cx="485576" cy="211596"/>
            </a:xfrm>
            <a:prstGeom prst="rect">
              <a:avLst/>
            </a:prstGeom>
            <a:noFill/>
          </p:spPr>
          <p:txBody>
            <a:bodyPr wrap="square" lIns="0" tIns="0" rIns="0" bIns="0" rtlCol="0" anchor="ctr">
              <a:spAutoFit/>
            </a:bodyPr>
            <a:lstStyle/>
            <a:p>
              <a:pPr defTabSz="914082">
                <a:lnSpc>
                  <a:spcPct val="90000"/>
                </a:lnSpc>
              </a:pPr>
              <a:r>
                <a:rPr lang="en-US" sz="1500" dirty="0">
                  <a:solidFill>
                    <a:srgbClr val="FFFFFF"/>
                  </a:solidFill>
                </a:rPr>
                <a:t>VMs</a:t>
              </a:r>
            </a:p>
          </p:txBody>
        </p:sp>
        <p:sp>
          <p:nvSpPr>
            <p:cNvPr id="328" name="Rectangle 327"/>
            <p:cNvSpPr/>
            <p:nvPr/>
          </p:nvSpPr>
          <p:spPr>
            <a:xfrm>
              <a:off x="13512612" y="4852631"/>
              <a:ext cx="337656" cy="377424"/>
            </a:xfrm>
            <a:prstGeom prst="rect">
              <a:avLst/>
            </a:prstGeom>
            <a:solidFill>
              <a:srgbClr val="FFFFFF">
                <a:alpha val="1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2"/>
              <a:endParaRPr lang="en-US">
                <a:solidFill>
                  <a:srgbClr val="E7E6E6"/>
                </a:solidFill>
              </a:endParaRPr>
            </a:p>
          </p:txBody>
        </p:sp>
        <p:sp>
          <p:nvSpPr>
            <p:cNvPr id="329" name="TextBox 328"/>
            <p:cNvSpPr txBox="1"/>
            <p:nvPr/>
          </p:nvSpPr>
          <p:spPr>
            <a:xfrm>
              <a:off x="13892022" y="4935547"/>
              <a:ext cx="852209" cy="211596"/>
            </a:xfrm>
            <a:prstGeom prst="rect">
              <a:avLst/>
            </a:prstGeom>
            <a:noFill/>
          </p:spPr>
          <p:txBody>
            <a:bodyPr wrap="square" lIns="0" tIns="0" rIns="0" bIns="0" rtlCol="0" anchor="ctr">
              <a:spAutoFit/>
            </a:bodyPr>
            <a:lstStyle/>
            <a:p>
              <a:pPr defTabSz="914082">
                <a:lnSpc>
                  <a:spcPct val="90000"/>
                </a:lnSpc>
              </a:pPr>
              <a:r>
                <a:rPr lang="en-US" sz="1500" dirty="0">
                  <a:solidFill>
                    <a:srgbClr val="FFFFFF"/>
                  </a:solidFill>
                </a:rPr>
                <a:t>Physical</a:t>
              </a:r>
            </a:p>
          </p:txBody>
        </p:sp>
        <p:sp>
          <p:nvSpPr>
            <p:cNvPr id="330" name="Rectangle 329"/>
            <p:cNvSpPr/>
            <p:nvPr/>
          </p:nvSpPr>
          <p:spPr>
            <a:xfrm>
              <a:off x="14750587" y="4972873"/>
              <a:ext cx="147307" cy="146692"/>
            </a:xfrm>
            <a:prstGeom prst="rect">
              <a:avLst/>
            </a:prstGeom>
            <a:solidFill>
              <a:srgbClr val="FFFFFF">
                <a:alpha val="1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2"/>
              <a:endParaRPr lang="en-US">
                <a:solidFill>
                  <a:srgbClr val="E7E6E6"/>
                </a:solidFill>
              </a:endParaRPr>
            </a:p>
          </p:txBody>
        </p:sp>
        <p:sp>
          <p:nvSpPr>
            <p:cNvPr id="331" name="TextBox 330"/>
            <p:cNvSpPr txBox="1"/>
            <p:nvPr/>
          </p:nvSpPr>
          <p:spPr>
            <a:xfrm>
              <a:off x="14986000" y="4392048"/>
              <a:ext cx="2199130" cy="419346"/>
            </a:xfrm>
            <a:prstGeom prst="rect">
              <a:avLst/>
            </a:prstGeom>
            <a:noFill/>
          </p:spPr>
          <p:txBody>
            <a:bodyPr wrap="square" lIns="0" tIns="0" rIns="0" bIns="0" rtlCol="0" anchor="ctr">
              <a:spAutoFit/>
            </a:bodyPr>
            <a:lstStyle/>
            <a:p>
              <a:pPr defTabSz="914082">
                <a:lnSpc>
                  <a:spcPct val="90000"/>
                </a:lnSpc>
              </a:pPr>
              <a:r>
                <a:rPr lang="en-US" sz="1500" spc="-51" dirty="0">
                  <a:solidFill>
                    <a:srgbClr val="FFFFFF"/>
                  </a:solidFill>
                </a:rPr>
                <a:t>Application</a:t>
              </a:r>
              <a:r>
                <a:rPr lang="en-US" sz="1500" spc="-151" dirty="0">
                  <a:solidFill>
                    <a:srgbClr val="FFFFFF"/>
                  </a:solidFill>
                </a:rPr>
                <a:t> </a:t>
              </a:r>
              <a:r>
                <a:rPr lang="en-US" sz="1500" spc="-51" dirty="0">
                  <a:solidFill>
                    <a:srgbClr val="FFFFFF"/>
                  </a:solidFill>
                </a:rPr>
                <a:t>Delivery</a:t>
              </a:r>
              <a:r>
                <a:rPr lang="en-US" sz="1500" spc="-151" dirty="0">
                  <a:solidFill>
                    <a:srgbClr val="FFFFFF"/>
                  </a:solidFill>
                </a:rPr>
                <a:t> </a:t>
              </a:r>
              <a:r>
                <a:rPr lang="en-US" sz="1500" spc="-51" dirty="0">
                  <a:solidFill>
                    <a:srgbClr val="FFFFFF"/>
                  </a:solidFill>
                </a:rPr>
                <a:t>Controller</a:t>
              </a:r>
            </a:p>
          </p:txBody>
        </p:sp>
        <p:sp>
          <p:nvSpPr>
            <p:cNvPr id="332" name="TextBox 331"/>
            <p:cNvSpPr txBox="1"/>
            <p:nvPr/>
          </p:nvSpPr>
          <p:spPr>
            <a:xfrm>
              <a:off x="14986000" y="4940423"/>
              <a:ext cx="904180" cy="211596"/>
            </a:xfrm>
            <a:prstGeom prst="rect">
              <a:avLst/>
            </a:prstGeom>
            <a:noFill/>
          </p:spPr>
          <p:txBody>
            <a:bodyPr wrap="square" lIns="0" tIns="0" rIns="0" bIns="0" rtlCol="0" anchor="ctr">
              <a:spAutoFit/>
            </a:bodyPr>
            <a:lstStyle/>
            <a:p>
              <a:pPr defTabSz="914082">
                <a:lnSpc>
                  <a:spcPct val="90000"/>
                </a:lnSpc>
              </a:pPr>
              <a:r>
                <a:rPr lang="en-US" sz="1500" spc="-51" dirty="0">
                  <a:solidFill>
                    <a:srgbClr val="FFFFFF"/>
                  </a:solidFill>
                </a:rPr>
                <a:t>Firewall</a:t>
              </a:r>
            </a:p>
          </p:txBody>
        </p:sp>
        <p:sp>
          <p:nvSpPr>
            <p:cNvPr id="333" name="TextBox 332"/>
            <p:cNvSpPr txBox="1"/>
            <p:nvPr/>
          </p:nvSpPr>
          <p:spPr>
            <a:xfrm>
              <a:off x="13553874" y="1333731"/>
              <a:ext cx="701120" cy="338555"/>
            </a:xfrm>
            <a:prstGeom prst="rect">
              <a:avLst/>
            </a:prstGeom>
            <a:noFill/>
          </p:spPr>
          <p:txBody>
            <a:bodyPr wrap="square" lIns="0" tIns="0" rIns="0" bIns="0" rtlCol="0" anchor="ctr">
              <a:spAutoFit/>
            </a:bodyPr>
            <a:lstStyle/>
            <a:p>
              <a:pPr defTabSz="914082">
                <a:lnSpc>
                  <a:spcPct val="90000"/>
                </a:lnSpc>
              </a:pPr>
              <a:r>
                <a:rPr lang="en-US" sz="2400" b="1" dirty="0">
                  <a:solidFill>
                    <a:srgbClr val="FFFFFF"/>
                  </a:solidFill>
                </a:rPr>
                <a:t>78</a:t>
              </a:r>
              <a:r>
                <a:rPr lang="en-US" sz="2400" baseline="30000" dirty="0">
                  <a:solidFill>
                    <a:srgbClr val="FFFFFF"/>
                  </a:solidFill>
                </a:rPr>
                <a:t>%</a:t>
              </a:r>
            </a:p>
          </p:txBody>
        </p:sp>
        <p:sp>
          <p:nvSpPr>
            <p:cNvPr id="334" name="Rounded Rectangle 333"/>
            <p:cNvSpPr/>
            <p:nvPr/>
          </p:nvSpPr>
          <p:spPr>
            <a:xfrm>
              <a:off x="14525499" y="1335232"/>
              <a:ext cx="2478247" cy="335557"/>
            </a:xfrm>
            <a:prstGeom prst="roundRect">
              <a:avLst>
                <a:gd name="adj" fmla="val 50000"/>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2"/>
              <a:endParaRPr lang="en-US">
                <a:solidFill>
                  <a:srgbClr val="E7E6E6"/>
                </a:solidFill>
              </a:endParaRPr>
            </a:p>
          </p:txBody>
        </p:sp>
        <p:grpSp>
          <p:nvGrpSpPr>
            <p:cNvPr id="335" name="Group 334"/>
            <p:cNvGrpSpPr/>
            <p:nvPr/>
          </p:nvGrpSpPr>
          <p:grpSpPr>
            <a:xfrm>
              <a:off x="13529384" y="2374959"/>
              <a:ext cx="3667613" cy="338555"/>
              <a:chOff x="7904708" y="3531404"/>
              <a:chExt cx="3667613" cy="338555"/>
            </a:xfrm>
          </p:grpSpPr>
          <p:sp>
            <p:nvSpPr>
              <p:cNvPr id="347" name="TextBox 346"/>
              <p:cNvSpPr txBox="1"/>
              <p:nvPr/>
            </p:nvSpPr>
            <p:spPr>
              <a:xfrm>
                <a:off x="8638444" y="3531404"/>
                <a:ext cx="2933877" cy="338555"/>
              </a:xfrm>
              <a:prstGeom prst="rect">
                <a:avLst/>
              </a:prstGeom>
              <a:noFill/>
            </p:spPr>
            <p:txBody>
              <a:bodyPr wrap="square" lIns="0" tIns="0" rIns="0" bIns="0" rtlCol="0" anchor="ctr">
                <a:spAutoFit/>
              </a:bodyPr>
              <a:lstStyle/>
              <a:p>
                <a:pPr defTabSz="914082">
                  <a:lnSpc>
                    <a:spcPct val="90000"/>
                  </a:lnSpc>
                </a:pPr>
                <a:r>
                  <a:rPr lang="en-US" sz="2400" dirty="0">
                    <a:solidFill>
                      <a:srgbClr val="FFFFFF"/>
                    </a:solidFill>
                  </a:rPr>
                  <a:t>Microsecond(s)</a:t>
                </a:r>
              </a:p>
            </p:txBody>
          </p:sp>
          <p:cxnSp>
            <p:nvCxnSpPr>
              <p:cNvPr id="348" name="Straight Connector 347"/>
              <p:cNvCxnSpPr/>
              <p:nvPr/>
            </p:nvCxnSpPr>
            <p:spPr>
              <a:xfrm>
                <a:off x="7904708" y="3808855"/>
                <a:ext cx="6508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6" name="Group 335"/>
            <p:cNvGrpSpPr/>
            <p:nvPr/>
          </p:nvGrpSpPr>
          <p:grpSpPr>
            <a:xfrm>
              <a:off x="13529384" y="3410339"/>
              <a:ext cx="3667613" cy="338555"/>
              <a:chOff x="7904708" y="4932608"/>
              <a:chExt cx="3667613" cy="338555"/>
            </a:xfrm>
          </p:grpSpPr>
          <p:sp>
            <p:nvSpPr>
              <p:cNvPr id="345" name="TextBox 344"/>
              <p:cNvSpPr txBox="1"/>
              <p:nvPr/>
            </p:nvSpPr>
            <p:spPr>
              <a:xfrm>
                <a:off x="8638444" y="4932608"/>
                <a:ext cx="2933877" cy="338555"/>
              </a:xfrm>
              <a:prstGeom prst="rect">
                <a:avLst/>
              </a:prstGeom>
              <a:noFill/>
            </p:spPr>
            <p:txBody>
              <a:bodyPr wrap="square" lIns="0" tIns="0" rIns="0" bIns="0" rtlCol="0" anchor="ctr">
                <a:spAutoFit/>
              </a:bodyPr>
              <a:lstStyle/>
              <a:p>
                <a:pPr defTabSz="914082">
                  <a:lnSpc>
                    <a:spcPct val="90000"/>
                  </a:lnSpc>
                </a:pPr>
                <a:r>
                  <a:rPr lang="en-US" sz="2400" dirty="0">
                    <a:solidFill>
                      <a:srgbClr val="FFFFFF"/>
                    </a:solidFill>
                  </a:rPr>
                  <a:t>Packets Dropped</a:t>
                </a:r>
              </a:p>
            </p:txBody>
          </p:sp>
          <p:cxnSp>
            <p:nvCxnSpPr>
              <p:cNvPr id="346" name="Straight Connector 345"/>
              <p:cNvCxnSpPr/>
              <p:nvPr/>
            </p:nvCxnSpPr>
            <p:spPr>
              <a:xfrm>
                <a:off x="7904708" y="5262380"/>
                <a:ext cx="6508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7" name="Rectangle 336"/>
            <p:cNvSpPr/>
            <p:nvPr/>
          </p:nvSpPr>
          <p:spPr>
            <a:xfrm>
              <a:off x="13675468" y="2243338"/>
              <a:ext cx="355837" cy="461665"/>
            </a:xfrm>
            <a:prstGeom prst="rect">
              <a:avLst/>
            </a:prstGeom>
          </p:spPr>
          <p:txBody>
            <a:bodyPr wrap="none">
              <a:spAutoFit/>
            </a:bodyPr>
            <a:lstStyle/>
            <a:p>
              <a:pPr algn="ctr" defTabSz="914082"/>
              <a:r>
                <a:rPr lang="en-US" sz="2400" b="1" dirty="0">
                  <a:solidFill>
                    <a:srgbClr val="FFFFFF"/>
                  </a:solidFill>
                </a:rPr>
                <a:t>5</a:t>
              </a:r>
              <a:endParaRPr lang="en-US" sz="2000" b="1" dirty="0">
                <a:solidFill>
                  <a:srgbClr val="FFFFFF"/>
                </a:solidFill>
              </a:endParaRPr>
            </a:p>
          </p:txBody>
        </p:sp>
        <p:sp>
          <p:nvSpPr>
            <p:cNvPr id="338" name="Rectangle 337"/>
            <p:cNvSpPr/>
            <p:nvPr/>
          </p:nvSpPr>
          <p:spPr>
            <a:xfrm>
              <a:off x="13648445" y="3277758"/>
              <a:ext cx="527007" cy="461665"/>
            </a:xfrm>
            <a:prstGeom prst="rect">
              <a:avLst/>
            </a:prstGeom>
          </p:spPr>
          <p:txBody>
            <a:bodyPr wrap="none">
              <a:spAutoFit/>
            </a:bodyPr>
            <a:lstStyle/>
            <a:p>
              <a:pPr algn="ctr" defTabSz="914082"/>
              <a:r>
                <a:rPr lang="en-US" sz="2400" b="1" dirty="0">
                  <a:solidFill>
                    <a:srgbClr val="FFFFFF"/>
                  </a:solidFill>
                </a:rPr>
                <a:t>25 </a:t>
              </a:r>
              <a:endParaRPr lang="en-US" sz="2000" b="1" dirty="0">
                <a:solidFill>
                  <a:srgbClr val="FFFFFF"/>
                </a:solidFill>
              </a:endParaRPr>
            </a:p>
          </p:txBody>
        </p:sp>
        <p:sp>
          <p:nvSpPr>
            <p:cNvPr id="339" name="Rectangle 338"/>
            <p:cNvSpPr/>
            <p:nvPr/>
          </p:nvSpPr>
          <p:spPr>
            <a:xfrm>
              <a:off x="13437293" y="4412177"/>
              <a:ext cx="441146" cy="384721"/>
            </a:xfrm>
            <a:prstGeom prst="rect">
              <a:avLst/>
            </a:prstGeom>
          </p:spPr>
          <p:txBody>
            <a:bodyPr wrap="none">
              <a:spAutoFit/>
            </a:bodyPr>
            <a:lstStyle/>
            <a:p>
              <a:pPr algn="ctr" defTabSz="914082"/>
              <a:r>
                <a:rPr lang="en-US" b="1" spc="-80" dirty="0">
                  <a:solidFill>
                    <a:srgbClr val="FFFFFF"/>
                  </a:solidFill>
                </a:rPr>
                <a:t>16</a:t>
              </a:r>
              <a:endParaRPr lang="en-US" sz="1600" b="1" spc="-80" dirty="0">
                <a:solidFill>
                  <a:srgbClr val="FFFFFF"/>
                </a:solidFill>
              </a:endParaRPr>
            </a:p>
          </p:txBody>
        </p:sp>
        <p:sp>
          <p:nvSpPr>
            <p:cNvPr id="340" name="Rectangle 339"/>
            <p:cNvSpPr/>
            <p:nvPr/>
          </p:nvSpPr>
          <p:spPr>
            <a:xfrm>
              <a:off x="13529971" y="4856677"/>
              <a:ext cx="320176" cy="384721"/>
            </a:xfrm>
            <a:prstGeom prst="rect">
              <a:avLst/>
            </a:prstGeom>
          </p:spPr>
          <p:txBody>
            <a:bodyPr wrap="none">
              <a:spAutoFit/>
            </a:bodyPr>
            <a:lstStyle/>
            <a:p>
              <a:pPr algn="ctr" defTabSz="914082"/>
              <a:r>
                <a:rPr lang="en-US" b="1" dirty="0">
                  <a:solidFill>
                    <a:srgbClr val="FFFFFF"/>
                  </a:solidFill>
                </a:rPr>
                <a:t>8</a:t>
              </a:r>
              <a:endParaRPr lang="en-US" sz="1600" b="1" dirty="0">
                <a:solidFill>
                  <a:srgbClr val="FFFFFF"/>
                </a:solidFill>
              </a:endParaRPr>
            </a:p>
          </p:txBody>
        </p:sp>
        <p:sp>
          <p:nvSpPr>
            <p:cNvPr id="341" name="Freeform 6"/>
            <p:cNvSpPr>
              <a:spLocks/>
            </p:cNvSpPr>
            <p:nvPr/>
          </p:nvSpPr>
          <p:spPr bwMode="auto">
            <a:xfrm>
              <a:off x="14777604" y="4962655"/>
              <a:ext cx="160699" cy="129029"/>
            </a:xfrm>
            <a:custGeom>
              <a:avLst/>
              <a:gdLst>
                <a:gd name="T0" fmla="*/ 274 w 274"/>
                <a:gd name="T1" fmla="*/ 43 h 220"/>
                <a:gd name="T2" fmla="*/ 229 w 274"/>
                <a:gd name="T3" fmla="*/ 0 h 220"/>
                <a:gd name="T4" fmla="*/ 97 w 274"/>
                <a:gd name="T5" fmla="*/ 131 h 220"/>
                <a:gd name="T6" fmla="*/ 45 w 274"/>
                <a:gd name="T7" fmla="*/ 79 h 220"/>
                <a:gd name="T8" fmla="*/ 0 w 274"/>
                <a:gd name="T9" fmla="*/ 123 h 220"/>
                <a:gd name="T10" fmla="*/ 97 w 274"/>
                <a:gd name="T11" fmla="*/ 220 h 220"/>
                <a:gd name="T12" fmla="*/ 97 w 274"/>
                <a:gd name="T13" fmla="*/ 220 h 220"/>
                <a:gd name="T14" fmla="*/ 274 w 274"/>
                <a:gd name="T15" fmla="*/ 43 h 2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4" h="220">
                  <a:moveTo>
                    <a:pt x="274" y="43"/>
                  </a:moveTo>
                  <a:lnTo>
                    <a:pt x="229" y="0"/>
                  </a:lnTo>
                  <a:lnTo>
                    <a:pt x="97" y="131"/>
                  </a:lnTo>
                  <a:lnTo>
                    <a:pt x="45" y="79"/>
                  </a:lnTo>
                  <a:lnTo>
                    <a:pt x="0" y="123"/>
                  </a:lnTo>
                  <a:lnTo>
                    <a:pt x="97" y="220"/>
                  </a:lnTo>
                  <a:lnTo>
                    <a:pt x="97" y="220"/>
                  </a:lnTo>
                  <a:lnTo>
                    <a:pt x="274" y="4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082"/>
              <a:endParaRPr lang="en-US">
                <a:solidFill>
                  <a:srgbClr val="FFFFFF"/>
                </a:solidFill>
              </a:endParaRPr>
            </a:p>
          </p:txBody>
        </p:sp>
        <p:sp>
          <p:nvSpPr>
            <p:cNvPr id="342" name="Rounded Rectangle 341"/>
            <p:cNvSpPr/>
            <p:nvPr/>
          </p:nvSpPr>
          <p:spPr>
            <a:xfrm>
              <a:off x="14544725" y="1350163"/>
              <a:ext cx="1663758" cy="305692"/>
            </a:xfrm>
            <a:prstGeom prst="roundRect">
              <a:avLst>
                <a:gd name="adj" fmla="val 50000"/>
              </a:avLst>
            </a:prstGeom>
            <a:gradFill flip="none" rotWithShape="1">
              <a:gsLst>
                <a:gs pos="100000">
                  <a:srgbClr val="FFFF00"/>
                </a:gs>
                <a:gs pos="3000">
                  <a:srgbClr val="A6A200"/>
                </a:gs>
              </a:gsLst>
              <a:lin ang="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2"/>
              <a:endParaRPr lang="en-US">
                <a:solidFill>
                  <a:srgbClr val="E7E6E6"/>
                </a:solidFill>
              </a:endParaRPr>
            </a:p>
          </p:txBody>
        </p:sp>
        <p:sp>
          <p:nvSpPr>
            <p:cNvPr id="343" name="Rectangle 342"/>
            <p:cNvSpPr/>
            <p:nvPr/>
          </p:nvSpPr>
          <p:spPr>
            <a:xfrm>
              <a:off x="14750587" y="4528373"/>
              <a:ext cx="147307" cy="146692"/>
            </a:xfrm>
            <a:prstGeom prst="rect">
              <a:avLst/>
            </a:prstGeom>
            <a:solidFill>
              <a:srgbClr val="FFFFFF">
                <a:alpha val="1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2"/>
              <a:endParaRPr lang="en-US">
                <a:solidFill>
                  <a:srgbClr val="E7E6E6"/>
                </a:solidFill>
              </a:endParaRPr>
            </a:p>
          </p:txBody>
        </p:sp>
        <p:sp>
          <p:nvSpPr>
            <p:cNvPr id="344" name="Freeform 6"/>
            <p:cNvSpPr>
              <a:spLocks/>
            </p:cNvSpPr>
            <p:nvPr/>
          </p:nvSpPr>
          <p:spPr bwMode="auto">
            <a:xfrm>
              <a:off x="14777604" y="4518155"/>
              <a:ext cx="160699" cy="129029"/>
            </a:xfrm>
            <a:custGeom>
              <a:avLst/>
              <a:gdLst>
                <a:gd name="T0" fmla="*/ 274 w 274"/>
                <a:gd name="T1" fmla="*/ 43 h 220"/>
                <a:gd name="T2" fmla="*/ 229 w 274"/>
                <a:gd name="T3" fmla="*/ 0 h 220"/>
                <a:gd name="T4" fmla="*/ 97 w 274"/>
                <a:gd name="T5" fmla="*/ 131 h 220"/>
                <a:gd name="T6" fmla="*/ 45 w 274"/>
                <a:gd name="T7" fmla="*/ 79 h 220"/>
                <a:gd name="T8" fmla="*/ 0 w 274"/>
                <a:gd name="T9" fmla="*/ 123 h 220"/>
                <a:gd name="T10" fmla="*/ 97 w 274"/>
                <a:gd name="T11" fmla="*/ 220 h 220"/>
                <a:gd name="T12" fmla="*/ 97 w 274"/>
                <a:gd name="T13" fmla="*/ 220 h 220"/>
                <a:gd name="T14" fmla="*/ 274 w 274"/>
                <a:gd name="T15" fmla="*/ 43 h 2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4" h="220">
                  <a:moveTo>
                    <a:pt x="274" y="43"/>
                  </a:moveTo>
                  <a:lnTo>
                    <a:pt x="229" y="0"/>
                  </a:lnTo>
                  <a:lnTo>
                    <a:pt x="97" y="131"/>
                  </a:lnTo>
                  <a:lnTo>
                    <a:pt x="45" y="79"/>
                  </a:lnTo>
                  <a:lnTo>
                    <a:pt x="0" y="123"/>
                  </a:lnTo>
                  <a:lnTo>
                    <a:pt x="97" y="220"/>
                  </a:lnTo>
                  <a:lnTo>
                    <a:pt x="97" y="220"/>
                  </a:lnTo>
                  <a:lnTo>
                    <a:pt x="274" y="4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082"/>
              <a:endParaRPr lang="en-US">
                <a:solidFill>
                  <a:srgbClr val="FFFFFF"/>
                </a:solidFill>
              </a:endParaRPr>
            </a:p>
          </p:txBody>
        </p:sp>
      </p:grpSp>
      <p:pic>
        <p:nvPicPr>
          <p:cNvPr id="12" name="Picture 11"/>
          <p:cNvPicPr>
            <a:picLocks noChangeAspect="1"/>
          </p:cNvPicPr>
          <p:nvPr/>
        </p:nvPicPr>
        <p:blipFill>
          <a:blip r:embed="rId15"/>
          <a:stretch>
            <a:fillRect/>
          </a:stretch>
        </p:blipFill>
        <p:spPr>
          <a:xfrm>
            <a:off x="227220" y="1264543"/>
            <a:ext cx="2678045" cy="3008376"/>
          </a:xfrm>
          <a:prstGeom prst="rect">
            <a:avLst/>
          </a:prstGeom>
        </p:spPr>
      </p:pic>
      <p:pic>
        <p:nvPicPr>
          <p:cNvPr id="6" name="Picture 5"/>
          <p:cNvPicPr>
            <a:picLocks noChangeAspect="1"/>
          </p:cNvPicPr>
          <p:nvPr/>
        </p:nvPicPr>
        <p:blipFill>
          <a:blip r:embed="rId16"/>
          <a:stretch>
            <a:fillRect/>
          </a:stretch>
        </p:blipFill>
        <p:spPr>
          <a:xfrm>
            <a:off x="9129789" y="1264543"/>
            <a:ext cx="2681977" cy="3008376"/>
          </a:xfrm>
          <a:prstGeom prst="rect">
            <a:avLst/>
          </a:prstGeom>
        </p:spPr>
      </p:pic>
    </p:spTree>
    <p:extLst>
      <p:ext uri="{BB962C8B-B14F-4D97-AF65-F5344CB8AC3E}">
        <p14:creationId xmlns:p14="http://schemas.microsoft.com/office/powerpoint/2010/main" val="417171162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250"/>
                                  </p:stCondLst>
                                  <p:childTnLst>
                                    <p:animEffect transition="out" filter="fade">
                                      <p:cBhvr>
                                        <p:cTn id="6" dur="750"/>
                                        <p:tgtEl>
                                          <p:spTgt spid="3"/>
                                        </p:tgtEl>
                                      </p:cBhvr>
                                    </p:animEffect>
                                    <p:set>
                                      <p:cBhvr>
                                        <p:cTn id="7" dur="1" fill="hold">
                                          <p:stCondLst>
                                            <p:cond delay="749"/>
                                          </p:stCondLst>
                                        </p:cTn>
                                        <p:tgtEl>
                                          <p:spTgt spid="3"/>
                                        </p:tgtEl>
                                        <p:attrNameLst>
                                          <p:attrName>style.visibility</p:attrName>
                                        </p:attrNameLst>
                                      </p:cBhvr>
                                      <p:to>
                                        <p:strVal val="hidden"/>
                                      </p:to>
                                    </p:set>
                                  </p:childTnLst>
                                </p:cTn>
                              </p:par>
                              <p:par>
                                <p:cTn id="8" presetID="6" presetClass="emph" presetSubtype="0" fill="hold" nodeType="withEffect">
                                  <p:stCondLst>
                                    <p:cond delay="250"/>
                                  </p:stCondLst>
                                  <p:childTnLst>
                                    <p:animScale>
                                      <p:cBhvr>
                                        <p:cTn id="9" dur="750" fill="hold"/>
                                        <p:tgtEl>
                                          <p:spTgt spid="3"/>
                                        </p:tgtEl>
                                      </p:cBhvr>
                                      <p:by x="50000" y="50000"/>
                                    </p:animScale>
                                  </p:childTnLst>
                                </p:cTn>
                              </p:par>
                              <p:par>
                                <p:cTn id="10" presetID="42" presetClass="path" presetSubtype="0" fill="hold" nodeType="withEffect">
                                  <p:stCondLst>
                                    <p:cond delay="250"/>
                                  </p:stCondLst>
                                  <p:childTnLst>
                                    <p:animMotion origin="layout" path="M -1.39547E-6 -2.71802E-6 L -0.24342 0.06801 " pathEditMode="relative" rAng="0" ptsTypes="AA">
                                      <p:cBhvr>
                                        <p:cTn id="11" dur="750" fill="hold"/>
                                        <p:tgtEl>
                                          <p:spTgt spid="3"/>
                                        </p:tgtEl>
                                        <p:attrNameLst>
                                          <p:attrName>ppt_x</p:attrName>
                                          <p:attrName>ppt_y</p:attrName>
                                        </p:attrNameLst>
                                      </p:cBhvr>
                                      <p:rCtr x="-12171" y="3400"/>
                                    </p:animMotion>
                                  </p:childTnLst>
                                </p:cTn>
                              </p:par>
                              <p:par>
                                <p:cTn id="12" presetID="10" presetClass="entr" presetSubtype="0" fill="hold" nodeType="withEffect">
                                  <p:stCondLst>
                                    <p:cond delay="75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250"/>
                            </p:stCondLst>
                            <p:childTnLst>
                              <p:par>
                                <p:cTn id="16" presetID="10" presetClass="entr" presetSubtype="0"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500"/>
                                        <p:tgtEl>
                                          <p:spTgt spid="2050"/>
                                        </p:tgtEl>
                                      </p:cBhvr>
                                    </p:animEffect>
                                  </p:childTnLst>
                                </p:cTn>
                              </p:par>
                            </p:childTnLst>
                          </p:cTn>
                        </p:par>
                        <p:par>
                          <p:cTn id="19" fill="hold">
                            <p:stCondLst>
                              <p:cond delay="1750"/>
                            </p:stCondLst>
                            <p:childTnLst>
                              <p:par>
                                <p:cTn id="20" presetID="42" presetClass="path" presetSubtype="0" fill="hold" nodeType="afterEffect">
                                  <p:stCondLst>
                                    <p:cond delay="0"/>
                                  </p:stCondLst>
                                  <p:childTnLst>
                                    <p:animMotion origin="layout" path="M 2.91667E-6 7.40741E-7 L 0.16875 0.25972 " pathEditMode="relative" rAng="0" ptsTypes="AA">
                                      <p:cBhvr>
                                        <p:cTn id="21" dur="500" fill="hold"/>
                                        <p:tgtEl>
                                          <p:spTgt spid="760"/>
                                        </p:tgtEl>
                                        <p:attrNameLst>
                                          <p:attrName>ppt_x</p:attrName>
                                          <p:attrName>ppt_y</p:attrName>
                                        </p:attrNameLst>
                                      </p:cBhvr>
                                      <p:rCtr x="8438" y="12986"/>
                                    </p:animMotion>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anim calcmode="lin" valueType="num">
                                      <p:cBhvr>
                                        <p:cTn id="25" dur="500" fill="hold"/>
                                        <p:tgtEl>
                                          <p:spTgt spid="12"/>
                                        </p:tgtEl>
                                        <p:attrNameLst>
                                          <p:attrName>ppt_x</p:attrName>
                                        </p:attrNameLst>
                                      </p:cBhvr>
                                      <p:tavLst>
                                        <p:tav tm="0">
                                          <p:val>
                                            <p:strVal val="#ppt_x"/>
                                          </p:val>
                                        </p:tav>
                                        <p:tav tm="100000">
                                          <p:val>
                                            <p:strVal val="#ppt_x"/>
                                          </p:val>
                                        </p:tav>
                                      </p:tavLst>
                                    </p:anim>
                                    <p:anim calcmode="lin" valueType="num">
                                      <p:cBhvr>
                                        <p:cTn id="26" dur="5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anim calcmode="lin" valueType="num">
                                      <p:cBhvr>
                                        <p:cTn id="30" dur="500" fill="hold"/>
                                        <p:tgtEl>
                                          <p:spTgt spid="6"/>
                                        </p:tgtEl>
                                        <p:attrNameLst>
                                          <p:attrName>ppt_x</p:attrName>
                                        </p:attrNameLst>
                                      </p:cBhvr>
                                      <p:tavLst>
                                        <p:tav tm="0">
                                          <p:val>
                                            <p:strVal val="#ppt_x"/>
                                          </p:val>
                                        </p:tav>
                                        <p:tav tm="100000">
                                          <p:val>
                                            <p:strVal val="#ppt_x"/>
                                          </p:val>
                                        </p:tav>
                                      </p:tavLst>
                                    </p:anim>
                                    <p:anim calcmode="lin" valueType="num">
                                      <p:cBhvr>
                                        <p:cTn id="31" dur="500" fill="hold"/>
                                        <p:tgtEl>
                                          <p:spTgt spid="6"/>
                                        </p:tgtEl>
                                        <p:attrNameLst>
                                          <p:attrName>ppt_y</p:attrName>
                                        </p:attrNameLst>
                                      </p:cBhvr>
                                      <p:tavLst>
                                        <p:tav tm="0">
                                          <p:val>
                                            <p:strVal val="#ppt_y+.1"/>
                                          </p:val>
                                        </p:tav>
                                        <p:tav tm="100000">
                                          <p:val>
                                            <p:strVal val="#ppt_y"/>
                                          </p:val>
                                        </p:tav>
                                      </p:tavLst>
                                    </p:anim>
                                  </p:childTnLst>
                                </p:cTn>
                              </p:par>
                              <p:par>
                                <p:cTn id="32" presetID="1"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27"/>
                                        </p:tgtEl>
                                        <p:attrNameLst>
                                          <p:attrName>style.visibility</p:attrName>
                                        </p:attrNameLst>
                                      </p:cBhvr>
                                      <p:to>
                                        <p:strVal val="visible"/>
                                      </p:to>
                                    </p:set>
                                  </p:childTnLst>
                                </p:cTn>
                              </p:par>
                            </p:childTnLst>
                          </p:cTn>
                        </p:par>
                        <p:par>
                          <p:cTn id="36" fill="hold">
                            <p:stCondLst>
                              <p:cond delay="2250"/>
                            </p:stCondLst>
                            <p:childTnLst>
                              <p:par>
                                <p:cTn id="37" presetID="22" presetClass="exit" presetSubtype="8" fill="hold" nodeType="afterEffect">
                                  <p:stCondLst>
                                    <p:cond delay="500"/>
                                  </p:stCondLst>
                                  <p:childTnLst>
                                    <p:animEffect transition="out" filter="wipe(left)">
                                      <p:cBhvr>
                                        <p:cTn id="38" dur="500"/>
                                        <p:tgtEl>
                                          <p:spTgt spid="760"/>
                                        </p:tgtEl>
                                      </p:cBhvr>
                                    </p:animEffect>
                                    <p:set>
                                      <p:cBhvr>
                                        <p:cTn id="39" dur="1" fill="hold">
                                          <p:stCondLst>
                                            <p:cond delay="499"/>
                                          </p:stCondLst>
                                        </p:cTn>
                                        <p:tgtEl>
                                          <p:spTgt spid="760"/>
                                        </p:tgtEl>
                                        <p:attrNameLst>
                                          <p:attrName>style.visibility</p:attrName>
                                        </p:attrNameLst>
                                      </p:cBhvr>
                                      <p:to>
                                        <p:strVal val="hidden"/>
                                      </p:to>
                                    </p:set>
                                  </p:childTnLst>
                                </p:cTn>
                              </p:par>
                              <p:par>
                                <p:cTn id="40" presetID="22" presetClass="entr" presetSubtype="8" fill="hold" grpId="0" nodeType="withEffect">
                                  <p:stCondLst>
                                    <p:cond delay="500"/>
                                  </p:stCondLst>
                                  <p:childTnLst>
                                    <p:set>
                                      <p:cBhvr>
                                        <p:cTn id="41" dur="1" fill="hold">
                                          <p:stCondLst>
                                            <p:cond delay="0"/>
                                          </p:stCondLst>
                                        </p:cTn>
                                        <p:tgtEl>
                                          <p:spTgt spid="772"/>
                                        </p:tgtEl>
                                        <p:attrNameLst>
                                          <p:attrName>style.visibility</p:attrName>
                                        </p:attrNameLst>
                                      </p:cBhvr>
                                      <p:to>
                                        <p:strVal val="visible"/>
                                      </p:to>
                                    </p:set>
                                    <p:animEffect transition="in" filter="wipe(left)">
                                      <p:cBhvr>
                                        <p:cTn id="42" dur="500"/>
                                        <p:tgtEl>
                                          <p:spTgt spid="772"/>
                                        </p:tgtEl>
                                      </p:cBhvr>
                                    </p:animEffect>
                                  </p:childTnLst>
                                </p:cTn>
                              </p:par>
                              <p:par>
                                <p:cTn id="43" presetID="22" presetClass="exit" presetSubtype="8" fill="hold" grpId="1" nodeType="withEffect">
                                  <p:stCondLst>
                                    <p:cond delay="750"/>
                                  </p:stCondLst>
                                  <p:childTnLst>
                                    <p:animEffect transition="out" filter="wipe(left)">
                                      <p:cBhvr>
                                        <p:cTn id="44" dur="500"/>
                                        <p:tgtEl>
                                          <p:spTgt spid="772"/>
                                        </p:tgtEl>
                                      </p:cBhvr>
                                    </p:animEffect>
                                    <p:set>
                                      <p:cBhvr>
                                        <p:cTn id="45" dur="1" fill="hold">
                                          <p:stCondLst>
                                            <p:cond delay="499"/>
                                          </p:stCondLst>
                                        </p:cTn>
                                        <p:tgtEl>
                                          <p:spTgt spid="772"/>
                                        </p:tgtEl>
                                        <p:attrNameLst>
                                          <p:attrName>style.visibility</p:attrName>
                                        </p:attrNameLst>
                                      </p:cBhvr>
                                      <p:to>
                                        <p:strVal val="hidden"/>
                                      </p:to>
                                    </p:set>
                                  </p:childTnLst>
                                </p:cTn>
                              </p:par>
                              <p:par>
                                <p:cTn id="46" presetID="22" presetClass="entr" presetSubtype="8" fill="hold" nodeType="withEffect">
                                  <p:stCondLst>
                                    <p:cond delay="750"/>
                                  </p:stCondLst>
                                  <p:childTnLst>
                                    <p:set>
                                      <p:cBhvr>
                                        <p:cTn id="47" dur="1" fill="hold">
                                          <p:stCondLst>
                                            <p:cond delay="0"/>
                                          </p:stCondLst>
                                        </p:cTn>
                                        <p:tgtEl>
                                          <p:spTgt spid="773"/>
                                        </p:tgtEl>
                                        <p:attrNameLst>
                                          <p:attrName>style.visibility</p:attrName>
                                        </p:attrNameLst>
                                      </p:cBhvr>
                                      <p:to>
                                        <p:strVal val="visible"/>
                                      </p:to>
                                    </p:set>
                                    <p:animEffect transition="in" filter="wipe(left)">
                                      <p:cBhvr>
                                        <p:cTn id="48" dur="500"/>
                                        <p:tgtEl>
                                          <p:spTgt spid="773"/>
                                        </p:tgtEl>
                                      </p:cBhvr>
                                    </p:animEffect>
                                  </p:childTnLst>
                                </p:cTn>
                              </p:par>
                            </p:childTnLst>
                          </p:cTn>
                        </p:par>
                        <p:par>
                          <p:cTn id="49" fill="hold">
                            <p:stCondLst>
                              <p:cond delay="3500"/>
                            </p:stCondLst>
                            <p:childTnLst>
                              <p:par>
                                <p:cTn id="50" presetID="0" presetClass="path" presetSubtype="0" fill="hold" nodeType="afterEffect">
                                  <p:stCondLst>
                                    <p:cond delay="0"/>
                                  </p:stCondLst>
                                  <p:childTnLst>
                                    <p:animMotion origin="layout" path="M 2.5E-6 0.00047 L 0.09765 0.24237 " pathEditMode="relative" rAng="0" ptsTypes="AA">
                                      <p:cBhvr>
                                        <p:cTn id="51" dur="500" fill="hold"/>
                                        <p:tgtEl>
                                          <p:spTgt spid="757"/>
                                        </p:tgtEl>
                                        <p:attrNameLst>
                                          <p:attrName>ppt_x</p:attrName>
                                          <p:attrName>ppt_y</p:attrName>
                                        </p:attrNameLst>
                                      </p:cBhvr>
                                      <p:rCtr x="4883" y="12083"/>
                                    </p:animMotion>
                                  </p:childTnLst>
                                </p:cTn>
                              </p:par>
                            </p:childTnLst>
                          </p:cTn>
                        </p:par>
                        <p:par>
                          <p:cTn id="52" fill="hold">
                            <p:stCondLst>
                              <p:cond delay="4000"/>
                            </p:stCondLst>
                            <p:childTnLst>
                              <p:par>
                                <p:cTn id="53" presetID="22" presetClass="exit" presetSubtype="2" fill="hold" nodeType="afterEffect">
                                  <p:stCondLst>
                                    <p:cond delay="500"/>
                                  </p:stCondLst>
                                  <p:childTnLst>
                                    <p:animEffect transition="out" filter="wipe(right)">
                                      <p:cBhvr>
                                        <p:cTn id="54" dur="500"/>
                                        <p:tgtEl>
                                          <p:spTgt spid="757"/>
                                        </p:tgtEl>
                                      </p:cBhvr>
                                    </p:animEffect>
                                    <p:set>
                                      <p:cBhvr>
                                        <p:cTn id="55" dur="1" fill="hold">
                                          <p:stCondLst>
                                            <p:cond delay="499"/>
                                          </p:stCondLst>
                                        </p:cTn>
                                        <p:tgtEl>
                                          <p:spTgt spid="757"/>
                                        </p:tgtEl>
                                        <p:attrNameLst>
                                          <p:attrName>style.visibility</p:attrName>
                                        </p:attrNameLst>
                                      </p:cBhvr>
                                      <p:to>
                                        <p:strVal val="hidden"/>
                                      </p:to>
                                    </p:set>
                                  </p:childTnLst>
                                </p:cTn>
                              </p:par>
                              <p:par>
                                <p:cTn id="56" presetID="22" presetClass="entr" presetSubtype="2" fill="hold" grpId="0" nodeType="withEffect">
                                  <p:stCondLst>
                                    <p:cond delay="500"/>
                                  </p:stCondLst>
                                  <p:childTnLst>
                                    <p:set>
                                      <p:cBhvr>
                                        <p:cTn id="57" dur="1" fill="hold">
                                          <p:stCondLst>
                                            <p:cond delay="0"/>
                                          </p:stCondLst>
                                        </p:cTn>
                                        <p:tgtEl>
                                          <p:spTgt spid="784"/>
                                        </p:tgtEl>
                                        <p:attrNameLst>
                                          <p:attrName>style.visibility</p:attrName>
                                        </p:attrNameLst>
                                      </p:cBhvr>
                                      <p:to>
                                        <p:strVal val="visible"/>
                                      </p:to>
                                    </p:set>
                                    <p:animEffect transition="in" filter="wipe(right)">
                                      <p:cBhvr>
                                        <p:cTn id="58" dur="500"/>
                                        <p:tgtEl>
                                          <p:spTgt spid="784"/>
                                        </p:tgtEl>
                                      </p:cBhvr>
                                    </p:animEffect>
                                  </p:childTnLst>
                                </p:cTn>
                              </p:par>
                              <p:par>
                                <p:cTn id="59" presetID="22" presetClass="exit" presetSubtype="2" fill="hold" grpId="1" nodeType="withEffect">
                                  <p:stCondLst>
                                    <p:cond delay="750"/>
                                  </p:stCondLst>
                                  <p:childTnLst>
                                    <p:animEffect transition="out" filter="wipe(right)">
                                      <p:cBhvr>
                                        <p:cTn id="60" dur="500"/>
                                        <p:tgtEl>
                                          <p:spTgt spid="784"/>
                                        </p:tgtEl>
                                      </p:cBhvr>
                                    </p:animEffect>
                                    <p:set>
                                      <p:cBhvr>
                                        <p:cTn id="61" dur="1" fill="hold">
                                          <p:stCondLst>
                                            <p:cond delay="499"/>
                                          </p:stCondLst>
                                        </p:cTn>
                                        <p:tgtEl>
                                          <p:spTgt spid="784"/>
                                        </p:tgtEl>
                                        <p:attrNameLst>
                                          <p:attrName>style.visibility</p:attrName>
                                        </p:attrNameLst>
                                      </p:cBhvr>
                                      <p:to>
                                        <p:strVal val="hidden"/>
                                      </p:to>
                                    </p:set>
                                  </p:childTnLst>
                                </p:cTn>
                              </p:par>
                              <p:par>
                                <p:cTn id="62" presetID="22" presetClass="entr" presetSubtype="2" fill="hold" nodeType="withEffect">
                                  <p:stCondLst>
                                    <p:cond delay="750"/>
                                  </p:stCondLst>
                                  <p:childTnLst>
                                    <p:set>
                                      <p:cBhvr>
                                        <p:cTn id="63" dur="1" fill="hold">
                                          <p:stCondLst>
                                            <p:cond delay="0"/>
                                          </p:stCondLst>
                                        </p:cTn>
                                        <p:tgtEl>
                                          <p:spTgt spid="785"/>
                                        </p:tgtEl>
                                        <p:attrNameLst>
                                          <p:attrName>style.visibility</p:attrName>
                                        </p:attrNameLst>
                                      </p:cBhvr>
                                      <p:to>
                                        <p:strVal val="visible"/>
                                      </p:to>
                                    </p:set>
                                    <p:animEffect transition="in" filter="wipe(right)">
                                      <p:cBhvr>
                                        <p:cTn id="64" dur="500"/>
                                        <p:tgtEl>
                                          <p:spTgt spid="785"/>
                                        </p:tgtEl>
                                      </p:cBhvr>
                                    </p:animEffect>
                                  </p:childTnLst>
                                </p:cTn>
                              </p:par>
                            </p:childTnLst>
                          </p:cTn>
                        </p:par>
                        <p:par>
                          <p:cTn id="65" fill="hold">
                            <p:stCondLst>
                              <p:cond delay="5250"/>
                            </p:stCondLst>
                            <p:childTnLst>
                              <p:par>
                                <p:cTn id="66" presetID="0" presetClass="path" presetSubtype="0" fill="hold" nodeType="afterEffect">
                                  <p:stCondLst>
                                    <p:cond delay="0"/>
                                  </p:stCondLst>
                                  <p:childTnLst>
                                    <p:animMotion origin="layout" path="M 0.00079 -2.96296E-6 L 0.02331 0.29885 " pathEditMode="relative" rAng="0" ptsTypes="AA">
                                      <p:cBhvr>
                                        <p:cTn id="67" dur="500" fill="hold"/>
                                        <p:tgtEl>
                                          <p:spTgt spid="763"/>
                                        </p:tgtEl>
                                        <p:attrNameLst>
                                          <p:attrName>ppt_x</p:attrName>
                                          <p:attrName>ppt_y</p:attrName>
                                        </p:attrNameLst>
                                      </p:cBhvr>
                                      <p:rCtr x="1120" y="14931"/>
                                    </p:animMotion>
                                  </p:childTnLst>
                                </p:cTn>
                              </p:par>
                            </p:childTnLst>
                          </p:cTn>
                        </p:par>
                        <p:par>
                          <p:cTn id="68" fill="hold">
                            <p:stCondLst>
                              <p:cond delay="5750"/>
                            </p:stCondLst>
                            <p:childTnLst>
                              <p:par>
                                <p:cTn id="69" presetID="22" presetClass="exit" presetSubtype="2" fill="hold" nodeType="afterEffect">
                                  <p:stCondLst>
                                    <p:cond delay="0"/>
                                  </p:stCondLst>
                                  <p:childTnLst>
                                    <p:animEffect transition="out" filter="wipe(right)">
                                      <p:cBhvr>
                                        <p:cTn id="70" dur="500"/>
                                        <p:tgtEl>
                                          <p:spTgt spid="763"/>
                                        </p:tgtEl>
                                      </p:cBhvr>
                                    </p:animEffect>
                                    <p:set>
                                      <p:cBhvr>
                                        <p:cTn id="71" dur="1" fill="hold">
                                          <p:stCondLst>
                                            <p:cond delay="499"/>
                                          </p:stCondLst>
                                        </p:cTn>
                                        <p:tgtEl>
                                          <p:spTgt spid="763"/>
                                        </p:tgtEl>
                                        <p:attrNameLst>
                                          <p:attrName>style.visibility</p:attrName>
                                        </p:attrNameLst>
                                      </p:cBhvr>
                                      <p:to>
                                        <p:strVal val="hidden"/>
                                      </p:to>
                                    </p:set>
                                  </p:childTnLst>
                                </p:cTn>
                              </p:par>
                              <p:par>
                                <p:cTn id="72" presetID="22" presetClass="entr" presetSubtype="2" fill="hold" grpId="0" nodeType="withEffect">
                                  <p:stCondLst>
                                    <p:cond delay="500"/>
                                  </p:stCondLst>
                                  <p:childTnLst>
                                    <p:set>
                                      <p:cBhvr>
                                        <p:cTn id="73" dur="1" fill="hold">
                                          <p:stCondLst>
                                            <p:cond delay="0"/>
                                          </p:stCondLst>
                                        </p:cTn>
                                        <p:tgtEl>
                                          <p:spTgt spid="800"/>
                                        </p:tgtEl>
                                        <p:attrNameLst>
                                          <p:attrName>style.visibility</p:attrName>
                                        </p:attrNameLst>
                                      </p:cBhvr>
                                      <p:to>
                                        <p:strVal val="visible"/>
                                      </p:to>
                                    </p:set>
                                    <p:animEffect transition="in" filter="wipe(right)">
                                      <p:cBhvr>
                                        <p:cTn id="74" dur="500"/>
                                        <p:tgtEl>
                                          <p:spTgt spid="800"/>
                                        </p:tgtEl>
                                      </p:cBhvr>
                                    </p:animEffect>
                                  </p:childTnLst>
                                </p:cTn>
                              </p:par>
                              <p:par>
                                <p:cTn id="75" presetID="22" presetClass="exit" presetSubtype="2" fill="hold" grpId="1" nodeType="withEffect">
                                  <p:stCondLst>
                                    <p:cond delay="750"/>
                                  </p:stCondLst>
                                  <p:childTnLst>
                                    <p:animEffect transition="out" filter="wipe(right)">
                                      <p:cBhvr>
                                        <p:cTn id="76" dur="500"/>
                                        <p:tgtEl>
                                          <p:spTgt spid="800"/>
                                        </p:tgtEl>
                                      </p:cBhvr>
                                    </p:animEffect>
                                    <p:set>
                                      <p:cBhvr>
                                        <p:cTn id="77" dur="1" fill="hold">
                                          <p:stCondLst>
                                            <p:cond delay="499"/>
                                          </p:stCondLst>
                                        </p:cTn>
                                        <p:tgtEl>
                                          <p:spTgt spid="800"/>
                                        </p:tgtEl>
                                        <p:attrNameLst>
                                          <p:attrName>style.visibility</p:attrName>
                                        </p:attrNameLst>
                                      </p:cBhvr>
                                      <p:to>
                                        <p:strVal val="hidden"/>
                                      </p:to>
                                    </p:set>
                                  </p:childTnLst>
                                </p:cTn>
                              </p:par>
                              <p:par>
                                <p:cTn id="78" presetID="22" presetClass="entr" presetSubtype="2" fill="hold" nodeType="withEffect">
                                  <p:stCondLst>
                                    <p:cond delay="750"/>
                                  </p:stCondLst>
                                  <p:childTnLst>
                                    <p:set>
                                      <p:cBhvr>
                                        <p:cTn id="79" dur="1" fill="hold">
                                          <p:stCondLst>
                                            <p:cond delay="0"/>
                                          </p:stCondLst>
                                        </p:cTn>
                                        <p:tgtEl>
                                          <p:spTgt spid="797"/>
                                        </p:tgtEl>
                                        <p:attrNameLst>
                                          <p:attrName>style.visibility</p:attrName>
                                        </p:attrNameLst>
                                      </p:cBhvr>
                                      <p:to>
                                        <p:strVal val="visible"/>
                                      </p:to>
                                    </p:set>
                                    <p:animEffect transition="in" filter="wipe(right)">
                                      <p:cBhvr>
                                        <p:cTn id="80" dur="500"/>
                                        <p:tgtEl>
                                          <p:spTgt spid="797"/>
                                        </p:tgtEl>
                                      </p:cBhvr>
                                    </p:animEffect>
                                  </p:childTnLst>
                                </p:cTn>
                              </p:par>
                            </p:childTnLst>
                          </p:cTn>
                        </p:par>
                        <p:par>
                          <p:cTn id="81" fill="hold">
                            <p:stCondLst>
                              <p:cond delay="7000"/>
                            </p:stCondLst>
                            <p:childTnLst>
                              <p:par>
                                <p:cTn id="82" presetID="10" presetClass="exit" presetSubtype="0" fill="hold" nodeType="afterEffect">
                                  <p:stCondLst>
                                    <p:cond delay="0"/>
                                  </p:stCondLst>
                                  <p:childTnLst>
                                    <p:animEffect transition="out" filter="fade">
                                      <p:cBhvr>
                                        <p:cTn id="83" dur="500"/>
                                        <p:tgtEl>
                                          <p:spTgt spid="745"/>
                                        </p:tgtEl>
                                      </p:cBhvr>
                                    </p:animEffect>
                                    <p:set>
                                      <p:cBhvr>
                                        <p:cTn id="84" dur="1" fill="hold">
                                          <p:stCondLst>
                                            <p:cond delay="499"/>
                                          </p:stCondLst>
                                        </p:cTn>
                                        <p:tgtEl>
                                          <p:spTgt spid="745"/>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748"/>
                                        </p:tgtEl>
                                      </p:cBhvr>
                                    </p:animEffect>
                                    <p:set>
                                      <p:cBhvr>
                                        <p:cTn id="87" dur="1" fill="hold">
                                          <p:stCondLst>
                                            <p:cond delay="499"/>
                                          </p:stCondLst>
                                        </p:cTn>
                                        <p:tgtEl>
                                          <p:spTgt spid="748"/>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751"/>
                                        </p:tgtEl>
                                      </p:cBhvr>
                                    </p:animEffect>
                                    <p:set>
                                      <p:cBhvr>
                                        <p:cTn id="90" dur="1" fill="hold">
                                          <p:stCondLst>
                                            <p:cond delay="499"/>
                                          </p:stCondLst>
                                        </p:cTn>
                                        <p:tgtEl>
                                          <p:spTgt spid="751"/>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754"/>
                                        </p:tgtEl>
                                      </p:cBhvr>
                                    </p:animEffect>
                                    <p:set>
                                      <p:cBhvr>
                                        <p:cTn id="93" dur="1" fill="hold">
                                          <p:stCondLst>
                                            <p:cond delay="499"/>
                                          </p:stCondLst>
                                        </p:cTn>
                                        <p:tgtEl>
                                          <p:spTgt spid="754"/>
                                        </p:tgtEl>
                                        <p:attrNameLst>
                                          <p:attrName>style.visibility</p:attrName>
                                        </p:attrNameLst>
                                      </p:cBhvr>
                                      <p:to>
                                        <p:strVal val="hidden"/>
                                      </p:to>
                                    </p:set>
                                  </p:childTnLst>
                                </p:cTn>
                              </p:par>
                              <p:par>
                                <p:cTn id="94" presetID="42" presetClass="entr" presetSubtype="0" fill="hold" nodeType="withEffect">
                                  <p:stCondLst>
                                    <p:cond delay="0"/>
                                  </p:stCondLst>
                                  <p:childTnLst>
                                    <p:set>
                                      <p:cBhvr>
                                        <p:cTn id="95" dur="1" fill="hold">
                                          <p:stCondLst>
                                            <p:cond delay="0"/>
                                          </p:stCondLst>
                                        </p:cTn>
                                        <p:tgtEl>
                                          <p:spTgt spid="2"/>
                                        </p:tgtEl>
                                        <p:attrNameLst>
                                          <p:attrName>style.visibility</p:attrName>
                                        </p:attrNameLst>
                                      </p:cBhvr>
                                      <p:to>
                                        <p:strVal val="visible"/>
                                      </p:to>
                                    </p:set>
                                    <p:animEffect transition="in" filter="fade">
                                      <p:cBhvr>
                                        <p:cTn id="96" dur="500"/>
                                        <p:tgtEl>
                                          <p:spTgt spid="2"/>
                                        </p:tgtEl>
                                      </p:cBhvr>
                                    </p:animEffect>
                                    <p:anim calcmode="lin" valueType="num">
                                      <p:cBhvr>
                                        <p:cTn id="97" dur="500" fill="hold"/>
                                        <p:tgtEl>
                                          <p:spTgt spid="2"/>
                                        </p:tgtEl>
                                        <p:attrNameLst>
                                          <p:attrName>ppt_x</p:attrName>
                                        </p:attrNameLst>
                                      </p:cBhvr>
                                      <p:tavLst>
                                        <p:tav tm="0">
                                          <p:val>
                                            <p:strVal val="#ppt_x"/>
                                          </p:val>
                                        </p:tav>
                                        <p:tav tm="100000">
                                          <p:val>
                                            <p:strVal val="#ppt_x"/>
                                          </p:val>
                                        </p:tav>
                                      </p:tavLst>
                                    </p:anim>
                                    <p:anim calcmode="lin" valueType="num">
                                      <p:cBhvr>
                                        <p:cTn id="98" dur="500" fill="hold"/>
                                        <p:tgtEl>
                                          <p:spTgt spid="2"/>
                                        </p:tgtEl>
                                        <p:attrNameLst>
                                          <p:attrName>ppt_y</p:attrName>
                                        </p:attrNameLst>
                                      </p:cBhvr>
                                      <p:tavLst>
                                        <p:tav tm="0">
                                          <p:val>
                                            <p:strVal val="#ppt_y+.1"/>
                                          </p:val>
                                        </p:tav>
                                        <p:tav tm="100000">
                                          <p:val>
                                            <p:strVal val="#ppt_y"/>
                                          </p:val>
                                        </p:tav>
                                      </p:tavLst>
                                    </p:anim>
                                  </p:childTnLst>
                                </p:cTn>
                              </p:par>
                            </p:childTnLst>
                          </p:cTn>
                        </p:par>
                        <p:par>
                          <p:cTn id="99" fill="hold">
                            <p:stCondLst>
                              <p:cond delay="7500"/>
                            </p:stCondLst>
                            <p:childTnLst>
                              <p:par>
                                <p:cTn id="100" presetID="42" presetClass="path" presetSubtype="0" fill="hold" nodeType="afterEffect">
                                  <p:stCondLst>
                                    <p:cond delay="500"/>
                                  </p:stCondLst>
                                  <p:childTnLst>
                                    <p:animMotion origin="layout" path="M -3.75E-6 -3.98844E-6 L 0.15157 -0.27167 " pathEditMode="relative" rAng="0" ptsTypes="AA">
                                      <p:cBhvr>
                                        <p:cTn id="101" dur="750" fill="hold"/>
                                        <p:tgtEl>
                                          <p:spTgt spid="797"/>
                                        </p:tgtEl>
                                        <p:attrNameLst>
                                          <p:attrName>ppt_x</p:attrName>
                                          <p:attrName>ppt_y</p:attrName>
                                        </p:attrNameLst>
                                      </p:cBhvr>
                                      <p:rCtr x="7578" y="-13595"/>
                                    </p:animMotion>
                                  </p:childTnLst>
                                </p:cTn>
                              </p:par>
                            </p:childTnLst>
                          </p:cTn>
                        </p:par>
                        <p:par>
                          <p:cTn id="102" fill="hold">
                            <p:stCondLst>
                              <p:cond delay="8750"/>
                            </p:stCondLst>
                            <p:childTnLst>
                              <p:par>
                                <p:cTn id="103" presetID="10" presetClass="entr" presetSubtype="0" fill="hold" nodeType="afterEffect">
                                  <p:stCondLst>
                                    <p:cond delay="500"/>
                                  </p:stCondLst>
                                  <p:childTnLst>
                                    <p:set>
                                      <p:cBhvr>
                                        <p:cTn id="104" dur="1" fill="hold">
                                          <p:stCondLst>
                                            <p:cond delay="0"/>
                                          </p:stCondLst>
                                        </p:cTn>
                                        <p:tgtEl>
                                          <p:spTgt spid="7"/>
                                        </p:tgtEl>
                                        <p:attrNameLst>
                                          <p:attrName>style.visibility</p:attrName>
                                        </p:attrNameLst>
                                      </p:cBhvr>
                                      <p:to>
                                        <p:strVal val="visible"/>
                                      </p:to>
                                    </p:set>
                                    <p:animEffect transition="in" filter="fade">
                                      <p:cBhvr>
                                        <p:cTn id="10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 grpId="0" animBg="1"/>
      <p:bldP spid="784" grpId="1" animBg="1"/>
      <p:bldP spid="800" grpId="0" animBg="1"/>
      <p:bldP spid="800" grpId="1" animBg="1"/>
      <p:bldP spid="772" grpId="0" animBg="1"/>
      <p:bldP spid="772" grpId="1" animBg="1"/>
      <p:bldP spid="5" grpId="0"/>
      <p:bldP spid="2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128"/>
          <p:cNvSpPr/>
          <p:nvPr/>
        </p:nvSpPr>
        <p:spPr>
          <a:xfrm>
            <a:off x="55551" y="1833291"/>
            <a:ext cx="2932509" cy="4017027"/>
          </a:xfrm>
          <a:prstGeom prst="rect">
            <a:avLst/>
          </a:prstGeom>
          <a:gradFill flip="none" rotWithShape="1">
            <a:gsLst>
              <a:gs pos="0">
                <a:schemeClr val="bg1">
                  <a:lumMod val="95000"/>
                </a:schemeClr>
              </a:gs>
              <a:gs pos="100000">
                <a:srgbClr val="FFFFFF">
                  <a:alpha val="0"/>
                </a:srgbClr>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402" tIns="91402" rIns="91402" bIns="91402" rtlCol="0" anchor="t"/>
          <a:lstStyle/>
          <a:p>
            <a:pPr defTabSz="385640"/>
            <a:endParaRPr lang="en-US" sz="1100" dirty="0">
              <a:latin typeface="CiscoSansTT ExtraLight"/>
              <a:ea typeface="Arial" pitchFamily="-107" charset="0"/>
              <a:cs typeface="Arial" pitchFamily="-107" charset="0"/>
            </a:endParaRPr>
          </a:p>
        </p:txBody>
      </p:sp>
      <p:sp>
        <p:nvSpPr>
          <p:cNvPr id="130" name="Rectangle 129"/>
          <p:cNvSpPr/>
          <p:nvPr/>
        </p:nvSpPr>
        <p:spPr>
          <a:xfrm>
            <a:off x="3123839" y="1833291"/>
            <a:ext cx="2902279" cy="4017027"/>
          </a:xfrm>
          <a:prstGeom prst="rect">
            <a:avLst/>
          </a:prstGeom>
          <a:gradFill flip="none" rotWithShape="1">
            <a:gsLst>
              <a:gs pos="0">
                <a:schemeClr val="bg1">
                  <a:lumMod val="95000"/>
                </a:schemeClr>
              </a:gs>
              <a:gs pos="100000">
                <a:srgbClr val="FFFFFF">
                  <a:alpha val="0"/>
                </a:srgbClr>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402" tIns="91402" rIns="91402" bIns="91402" rtlCol="0" anchor="t"/>
          <a:lstStyle/>
          <a:p>
            <a:pPr defTabSz="385640"/>
            <a:endParaRPr lang="en-US" sz="1100" dirty="0">
              <a:latin typeface="CiscoSansTT ExtraLight"/>
              <a:ea typeface="Arial" pitchFamily="-107" charset="0"/>
              <a:cs typeface="Arial" pitchFamily="-107" charset="0"/>
            </a:endParaRPr>
          </a:p>
        </p:txBody>
      </p:sp>
      <p:sp>
        <p:nvSpPr>
          <p:cNvPr id="131" name="Rectangle 130"/>
          <p:cNvSpPr/>
          <p:nvPr/>
        </p:nvSpPr>
        <p:spPr>
          <a:xfrm>
            <a:off x="6146430" y="1833291"/>
            <a:ext cx="2883852" cy="4017027"/>
          </a:xfrm>
          <a:prstGeom prst="rect">
            <a:avLst/>
          </a:prstGeom>
          <a:gradFill flip="none" rotWithShape="1">
            <a:gsLst>
              <a:gs pos="0">
                <a:schemeClr val="bg1">
                  <a:lumMod val="95000"/>
                </a:schemeClr>
              </a:gs>
              <a:gs pos="100000">
                <a:srgbClr val="FFFFFF">
                  <a:alpha val="0"/>
                </a:srgbClr>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402" tIns="91402" rIns="91402" bIns="91402" rtlCol="0" anchor="t"/>
          <a:lstStyle/>
          <a:p>
            <a:pPr defTabSz="385640"/>
            <a:endParaRPr lang="en-US" sz="1100" dirty="0">
              <a:latin typeface="CiscoSansTT ExtraLight"/>
              <a:ea typeface="Arial" pitchFamily="-107" charset="0"/>
              <a:cs typeface="Arial" pitchFamily="-107" charset="0"/>
            </a:endParaRPr>
          </a:p>
        </p:txBody>
      </p:sp>
      <p:sp>
        <p:nvSpPr>
          <p:cNvPr id="132" name="Rectangle 131"/>
          <p:cNvSpPr/>
          <p:nvPr/>
        </p:nvSpPr>
        <p:spPr>
          <a:xfrm>
            <a:off x="9178927" y="1833291"/>
            <a:ext cx="2883852" cy="4017027"/>
          </a:xfrm>
          <a:prstGeom prst="rect">
            <a:avLst/>
          </a:prstGeom>
          <a:gradFill flip="none" rotWithShape="1">
            <a:gsLst>
              <a:gs pos="0">
                <a:schemeClr val="bg1">
                  <a:lumMod val="95000"/>
                </a:schemeClr>
              </a:gs>
              <a:gs pos="100000">
                <a:srgbClr val="FFFFFF">
                  <a:alpha val="0"/>
                </a:srgbClr>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402" tIns="91402" rIns="91402" bIns="91402" rtlCol="0" anchor="t"/>
          <a:lstStyle/>
          <a:p>
            <a:pPr defTabSz="385640"/>
            <a:endParaRPr lang="en-US" sz="1100" dirty="0">
              <a:latin typeface="CiscoSansTT ExtraLight"/>
              <a:ea typeface="Arial" pitchFamily="-107" charset="0"/>
              <a:cs typeface="Arial" pitchFamily="-107" charset="0"/>
            </a:endParaRPr>
          </a:p>
        </p:txBody>
      </p:sp>
      <p:sp>
        <p:nvSpPr>
          <p:cNvPr id="127" name="Rectangle 126"/>
          <p:cNvSpPr/>
          <p:nvPr/>
        </p:nvSpPr>
        <p:spPr>
          <a:xfrm>
            <a:off x="0" y="5809262"/>
            <a:ext cx="12192000" cy="501068"/>
          </a:xfrm>
          <a:prstGeom prst="rect">
            <a:avLst/>
          </a:prstGeom>
          <a:solidFill>
            <a:schemeClr val="accent4"/>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91402" tIns="45710" rIns="91402" bIns="45710" rtlCol="0" anchor="ctr"/>
          <a:lstStyle/>
          <a:p>
            <a:pPr defTabSz="913893">
              <a:lnSpc>
                <a:spcPct val="90000"/>
              </a:lnSpc>
            </a:pPr>
            <a:endParaRPr lang="en-US" sz="1500" dirty="0">
              <a:solidFill>
                <a:prstClr val="white"/>
              </a:solidFill>
            </a:endParaRPr>
          </a:p>
        </p:txBody>
      </p:sp>
      <p:sp>
        <p:nvSpPr>
          <p:cNvPr id="2" name="Title 1"/>
          <p:cNvSpPr>
            <a:spLocks noGrp="1"/>
          </p:cNvSpPr>
          <p:nvPr>
            <p:ph type="title"/>
          </p:nvPr>
        </p:nvSpPr>
        <p:spPr/>
        <p:txBody>
          <a:bodyPr>
            <a:normAutofit/>
          </a:bodyPr>
          <a:lstStyle/>
          <a:p>
            <a:pPr defTabSz="913969"/>
            <a:r>
              <a:rPr lang="en-US" dirty="0"/>
              <a:t>Cisco – </a:t>
            </a:r>
            <a:r>
              <a:rPr lang="en-US" dirty="0" smtClean="0"/>
              <a:t>Leading The Data Center Transformation</a:t>
            </a:r>
            <a:endParaRPr lang="en-US" sz="2300" dirty="0">
              <a:solidFill>
                <a:srgbClr val="3C86EC"/>
              </a:solidFill>
            </a:endParaRPr>
          </a:p>
        </p:txBody>
      </p:sp>
      <p:grpSp>
        <p:nvGrpSpPr>
          <p:cNvPr id="17" name="Group 16"/>
          <p:cNvGrpSpPr/>
          <p:nvPr/>
        </p:nvGrpSpPr>
        <p:grpSpPr>
          <a:xfrm>
            <a:off x="1558157" y="3176221"/>
            <a:ext cx="2228179" cy="539635"/>
            <a:chOff x="1557741" y="2140597"/>
            <a:chExt cx="2227598" cy="652962"/>
          </a:xfrm>
        </p:grpSpPr>
        <p:sp>
          <p:nvSpPr>
            <p:cNvPr id="27" name="Right Arrow 26"/>
            <p:cNvSpPr/>
            <p:nvPr/>
          </p:nvSpPr>
          <p:spPr bwMode="auto">
            <a:xfrm>
              <a:off x="2185137" y="2148013"/>
              <a:ext cx="1600200" cy="638123"/>
            </a:xfrm>
            <a:prstGeom prst="rightArrow">
              <a:avLst>
                <a:gd name="adj1" fmla="val 100000"/>
                <a:gd name="adj2" fmla="val 27610"/>
              </a:avLst>
            </a:prstGeom>
            <a:gradFill flip="none" rotWithShape="1">
              <a:gsLst>
                <a:gs pos="0">
                  <a:schemeClr val="accent3"/>
                </a:gs>
                <a:gs pos="100000">
                  <a:schemeClr val="accent3">
                    <a:alpha val="0"/>
                  </a:schemeClr>
                </a:gs>
              </a:gsLst>
              <a:lin ang="10800000" scaled="1"/>
              <a:tileRect/>
            </a:gradFill>
            <a:ln w="12700" cap="flat">
              <a:noFill/>
              <a:miter lim="800000"/>
              <a:headEnd type="none" w="med" len="med"/>
              <a:tailEnd type="none" w="med" len="med"/>
            </a:ln>
          </p:spPr>
          <p:txBody>
            <a:bodyPr lIns="0" tIns="0" rIns="0" bIns="0" rtlCol="0" anchor="ctr"/>
            <a:lstStyle/>
            <a:p>
              <a:pPr algn="ctr" defTabSz="514262"/>
              <a:endParaRPr lang="en-US" sz="1500" dirty="0" err="1">
                <a:solidFill>
                  <a:srgbClr val="FFFFFF"/>
                </a:solidFill>
                <a:ea typeface="Arial" pitchFamily="-107" charset="0"/>
                <a:cs typeface="Arial" pitchFamily="-107" charset="0"/>
                <a:sym typeface="Arial" pitchFamily="-107" charset="0"/>
              </a:endParaRPr>
            </a:p>
          </p:txBody>
        </p:sp>
        <p:sp>
          <p:nvSpPr>
            <p:cNvPr id="15" name="TextBox 14"/>
            <p:cNvSpPr txBox="1"/>
            <p:nvPr/>
          </p:nvSpPr>
          <p:spPr>
            <a:xfrm>
              <a:off x="1557741" y="2140597"/>
              <a:ext cx="2227598" cy="652962"/>
            </a:xfrm>
            <a:prstGeom prst="rect">
              <a:avLst/>
            </a:prstGeom>
            <a:noFill/>
          </p:spPr>
          <p:txBody>
            <a:bodyPr wrap="square" rIns="182880" rtlCol="0" anchor="ctr">
              <a:spAutoFit/>
            </a:bodyPr>
            <a:lstStyle/>
            <a:p>
              <a:pPr algn="r" defTabSz="606891">
                <a:lnSpc>
                  <a:spcPct val="90000"/>
                </a:lnSpc>
              </a:pPr>
              <a:r>
                <a:rPr lang="en-US" sz="1600" dirty="0">
                  <a:solidFill>
                    <a:srgbClr val="FFFFFF"/>
                  </a:solidFill>
                </a:rPr>
                <a:t>VM-Fabric</a:t>
              </a:r>
              <a:br>
                <a:rPr lang="en-US" sz="1600" dirty="0">
                  <a:solidFill>
                    <a:srgbClr val="FFFFFF"/>
                  </a:solidFill>
                </a:rPr>
              </a:br>
              <a:r>
                <a:rPr lang="en-US" sz="1600" dirty="0">
                  <a:solidFill>
                    <a:srgbClr val="FFFFFF"/>
                  </a:solidFill>
                </a:rPr>
                <a:t>Integration</a:t>
              </a:r>
            </a:p>
          </p:txBody>
        </p:sp>
      </p:grpSp>
      <p:grpSp>
        <p:nvGrpSpPr>
          <p:cNvPr id="20" name="Group 19"/>
          <p:cNvGrpSpPr/>
          <p:nvPr/>
        </p:nvGrpSpPr>
        <p:grpSpPr>
          <a:xfrm>
            <a:off x="5130454" y="2570349"/>
            <a:ext cx="1654623" cy="539635"/>
            <a:chOff x="5129108" y="2140596"/>
            <a:chExt cx="1654192" cy="652960"/>
          </a:xfrm>
        </p:grpSpPr>
        <p:sp>
          <p:nvSpPr>
            <p:cNvPr id="51" name="Right Arrow 50"/>
            <p:cNvSpPr/>
            <p:nvPr/>
          </p:nvSpPr>
          <p:spPr bwMode="auto">
            <a:xfrm>
              <a:off x="5183099" y="2148013"/>
              <a:ext cx="1600200" cy="638123"/>
            </a:xfrm>
            <a:prstGeom prst="rightArrow">
              <a:avLst>
                <a:gd name="adj1" fmla="val 100000"/>
                <a:gd name="adj2" fmla="val 27610"/>
              </a:avLst>
            </a:prstGeom>
            <a:gradFill flip="none" rotWithShape="1">
              <a:gsLst>
                <a:gs pos="0">
                  <a:schemeClr val="accent3"/>
                </a:gs>
                <a:gs pos="100000">
                  <a:schemeClr val="accent3">
                    <a:alpha val="0"/>
                  </a:schemeClr>
                </a:gs>
              </a:gsLst>
              <a:lin ang="10800000" scaled="1"/>
              <a:tileRect/>
            </a:gradFill>
            <a:ln w="12700" cap="flat">
              <a:noFill/>
              <a:miter lim="800000"/>
              <a:headEnd type="none" w="med" len="med"/>
              <a:tailEnd type="none" w="med" len="med"/>
            </a:ln>
          </p:spPr>
          <p:txBody>
            <a:bodyPr lIns="0" tIns="0" rIns="0" bIns="0" rtlCol="0" anchor="ctr"/>
            <a:lstStyle/>
            <a:p>
              <a:pPr algn="ctr" defTabSz="514262"/>
              <a:endParaRPr lang="en-US" sz="1500" dirty="0" err="1">
                <a:solidFill>
                  <a:srgbClr val="FFFFFF"/>
                </a:solidFill>
                <a:ea typeface="Arial" pitchFamily="-107" charset="0"/>
                <a:cs typeface="Arial" pitchFamily="-107" charset="0"/>
                <a:sym typeface="Arial" pitchFamily="-107" charset="0"/>
              </a:endParaRPr>
            </a:p>
          </p:txBody>
        </p:sp>
        <p:sp>
          <p:nvSpPr>
            <p:cNvPr id="52" name="TextBox 51"/>
            <p:cNvSpPr txBox="1"/>
            <p:nvPr/>
          </p:nvSpPr>
          <p:spPr>
            <a:xfrm>
              <a:off x="5129108" y="2140596"/>
              <a:ext cx="1654192" cy="652960"/>
            </a:xfrm>
            <a:prstGeom prst="rect">
              <a:avLst/>
            </a:prstGeom>
            <a:noFill/>
          </p:spPr>
          <p:txBody>
            <a:bodyPr wrap="square" rIns="182880" rtlCol="0" anchor="ctr">
              <a:spAutoFit/>
            </a:bodyPr>
            <a:lstStyle>
              <a:defPPr>
                <a:defRPr lang="en-US"/>
              </a:defPPr>
              <a:lvl1pPr algn="r" defTabSz="607058">
                <a:lnSpc>
                  <a:spcPct val="90000"/>
                </a:lnSpc>
                <a:defRPr sz="1600">
                  <a:solidFill>
                    <a:srgbClr val="FFFFFF"/>
                  </a:solidFill>
                </a:defRPr>
              </a:lvl1pPr>
            </a:lstStyle>
            <a:p>
              <a:r>
                <a:rPr lang="en-US" dirty="0"/>
                <a:t>Open</a:t>
              </a:r>
              <a:br>
                <a:rPr lang="en-US" dirty="0"/>
              </a:br>
              <a:r>
                <a:rPr lang="en-US" dirty="0"/>
                <a:t>Networking</a:t>
              </a:r>
            </a:p>
          </p:txBody>
        </p:sp>
      </p:grpSp>
      <p:grpSp>
        <p:nvGrpSpPr>
          <p:cNvPr id="49" name="Group 48"/>
          <p:cNvGrpSpPr/>
          <p:nvPr/>
        </p:nvGrpSpPr>
        <p:grpSpPr>
          <a:xfrm>
            <a:off x="1203696" y="3162303"/>
            <a:ext cx="7887710" cy="3033538"/>
            <a:chOff x="1203379" y="3162300"/>
            <a:chExt cx="7885657" cy="3033538"/>
          </a:xfrm>
        </p:grpSpPr>
        <p:cxnSp>
          <p:nvCxnSpPr>
            <p:cNvPr id="100" name="Straight Connector 99"/>
            <p:cNvCxnSpPr/>
            <p:nvPr/>
          </p:nvCxnSpPr>
          <p:spPr bwMode="auto">
            <a:xfrm flipV="1">
              <a:off x="9089036" y="3162300"/>
              <a:ext cx="0" cy="2628325"/>
            </a:xfrm>
            <a:prstGeom prst="line">
              <a:avLst/>
            </a:prstGeom>
            <a:solidFill>
              <a:srgbClr val="0183B7"/>
            </a:solidFill>
            <a:ln w="19050" cap="flat" cmpd="sng" algn="ctr">
              <a:gradFill flip="none" rotWithShape="1">
                <a:gsLst>
                  <a:gs pos="0">
                    <a:schemeClr val="bg1"/>
                  </a:gs>
                  <a:gs pos="100000">
                    <a:schemeClr val="bg1">
                      <a:lumMod val="50000"/>
                    </a:schemeClr>
                  </a:gs>
                </a:gsLst>
                <a:lin ang="16200000" scaled="1"/>
                <a:tileRect/>
              </a:gradFill>
              <a:prstDash val="sysDot"/>
              <a:round/>
              <a:headEnd type="none" w="med" len="med"/>
              <a:tailEnd type="none" w="med" len="med"/>
            </a:ln>
            <a:effectLst/>
          </p:spPr>
        </p:cxnSp>
        <p:cxnSp>
          <p:nvCxnSpPr>
            <p:cNvPr id="99" name="Straight Connector 98"/>
            <p:cNvCxnSpPr/>
            <p:nvPr/>
          </p:nvCxnSpPr>
          <p:spPr bwMode="auto">
            <a:xfrm flipV="1">
              <a:off x="6081889" y="3162300"/>
              <a:ext cx="0" cy="2628325"/>
            </a:xfrm>
            <a:prstGeom prst="line">
              <a:avLst/>
            </a:prstGeom>
            <a:solidFill>
              <a:srgbClr val="0183B7"/>
            </a:solidFill>
            <a:ln w="19050" cap="flat" cmpd="sng" algn="ctr">
              <a:gradFill flip="none" rotWithShape="1">
                <a:gsLst>
                  <a:gs pos="0">
                    <a:schemeClr val="bg1">
                      <a:alpha val="0"/>
                    </a:schemeClr>
                  </a:gs>
                  <a:gs pos="100000">
                    <a:schemeClr val="bg1">
                      <a:lumMod val="50000"/>
                    </a:schemeClr>
                  </a:gs>
                </a:gsLst>
                <a:lin ang="16200000" scaled="1"/>
                <a:tileRect/>
              </a:gradFill>
              <a:prstDash val="sysDot"/>
              <a:round/>
              <a:headEnd type="none" w="med" len="med"/>
              <a:tailEnd type="none" w="med" len="med"/>
            </a:ln>
            <a:effectLst/>
          </p:spPr>
        </p:cxnSp>
        <p:cxnSp>
          <p:nvCxnSpPr>
            <p:cNvPr id="103" name="Straight Connector 102"/>
            <p:cNvCxnSpPr/>
            <p:nvPr/>
          </p:nvCxnSpPr>
          <p:spPr bwMode="auto">
            <a:xfrm flipV="1">
              <a:off x="3046412" y="3162300"/>
              <a:ext cx="0" cy="2628325"/>
            </a:xfrm>
            <a:prstGeom prst="line">
              <a:avLst/>
            </a:prstGeom>
            <a:solidFill>
              <a:srgbClr val="0183B7"/>
            </a:solidFill>
            <a:ln w="19050" cap="flat" cmpd="sng" algn="ctr">
              <a:gradFill flip="none" rotWithShape="1">
                <a:gsLst>
                  <a:gs pos="0">
                    <a:schemeClr val="bg1">
                      <a:alpha val="0"/>
                    </a:schemeClr>
                  </a:gs>
                  <a:gs pos="100000">
                    <a:schemeClr val="bg1">
                      <a:lumMod val="50000"/>
                    </a:schemeClr>
                  </a:gs>
                </a:gsLst>
                <a:lin ang="16200000" scaled="1"/>
                <a:tileRect/>
              </a:gradFill>
              <a:prstDash val="sysDot"/>
              <a:round/>
              <a:headEnd type="none" w="med" len="med"/>
              <a:tailEnd type="none" w="med" len="med"/>
            </a:ln>
            <a:effectLst/>
          </p:spPr>
        </p:cxnSp>
        <p:grpSp>
          <p:nvGrpSpPr>
            <p:cNvPr id="85" name="Group 84"/>
            <p:cNvGrpSpPr/>
            <p:nvPr/>
          </p:nvGrpSpPr>
          <p:grpSpPr>
            <a:xfrm>
              <a:off x="1203379" y="5790625"/>
              <a:ext cx="6765277" cy="405213"/>
              <a:chOff x="1203379" y="5790625"/>
              <a:chExt cx="6765277" cy="405213"/>
            </a:xfrm>
          </p:grpSpPr>
          <p:sp>
            <p:nvSpPr>
              <p:cNvPr id="39" name="TextBox 38"/>
              <p:cNvSpPr txBox="1"/>
              <p:nvPr/>
            </p:nvSpPr>
            <p:spPr>
              <a:xfrm>
                <a:off x="4220185" y="5790625"/>
                <a:ext cx="816523" cy="405213"/>
              </a:xfrm>
              <a:prstGeom prst="rect">
                <a:avLst/>
              </a:prstGeom>
              <a:noFill/>
            </p:spPr>
            <p:txBody>
              <a:bodyPr wrap="none" lIns="121893" tIns="60947" rIns="121893" bIns="60947" rtlCol="0">
                <a:spAutoFit/>
              </a:bodyPr>
              <a:lstStyle/>
              <a:p>
                <a:pPr algn="ctr" defTabSz="606891">
                  <a:lnSpc>
                    <a:spcPct val="90000"/>
                  </a:lnSpc>
                  <a:spcBef>
                    <a:spcPts val="800"/>
                  </a:spcBef>
                </a:pPr>
                <a:r>
                  <a:rPr lang="en-US" sz="2000" dirty="0">
                    <a:solidFill>
                      <a:schemeClr val="bg1"/>
                    </a:solidFill>
                  </a:rPr>
                  <a:t>2009</a:t>
                </a:r>
              </a:p>
            </p:txBody>
          </p:sp>
          <p:sp>
            <p:nvSpPr>
              <p:cNvPr id="40" name="TextBox 39"/>
              <p:cNvSpPr txBox="1"/>
              <p:nvPr/>
            </p:nvSpPr>
            <p:spPr>
              <a:xfrm>
                <a:off x="7152133" y="5790625"/>
                <a:ext cx="816523" cy="405213"/>
              </a:xfrm>
              <a:prstGeom prst="rect">
                <a:avLst/>
              </a:prstGeom>
              <a:noFill/>
            </p:spPr>
            <p:txBody>
              <a:bodyPr wrap="none" lIns="121893" tIns="60947" rIns="121893" bIns="60947" rtlCol="0">
                <a:spAutoFit/>
              </a:bodyPr>
              <a:lstStyle/>
              <a:p>
                <a:pPr algn="ctr" defTabSz="606891">
                  <a:lnSpc>
                    <a:spcPct val="90000"/>
                  </a:lnSpc>
                  <a:spcBef>
                    <a:spcPts val="800"/>
                  </a:spcBef>
                </a:pPr>
                <a:r>
                  <a:rPr lang="en-US" sz="2000" dirty="0">
                    <a:solidFill>
                      <a:schemeClr val="bg1"/>
                    </a:solidFill>
                  </a:rPr>
                  <a:t>2014</a:t>
                </a:r>
              </a:p>
            </p:txBody>
          </p:sp>
          <p:sp>
            <p:nvSpPr>
              <p:cNvPr id="80" name="TextBox 79"/>
              <p:cNvSpPr txBox="1"/>
              <p:nvPr/>
            </p:nvSpPr>
            <p:spPr>
              <a:xfrm>
                <a:off x="1203379" y="5790625"/>
                <a:ext cx="816523" cy="405213"/>
              </a:xfrm>
              <a:prstGeom prst="rect">
                <a:avLst/>
              </a:prstGeom>
              <a:noFill/>
            </p:spPr>
            <p:txBody>
              <a:bodyPr wrap="none" lIns="121893" tIns="60947" rIns="121893" bIns="60947" rtlCol="0">
                <a:spAutoFit/>
              </a:bodyPr>
              <a:lstStyle/>
              <a:p>
                <a:pPr algn="ctr" defTabSz="606891">
                  <a:lnSpc>
                    <a:spcPct val="90000"/>
                  </a:lnSpc>
                  <a:spcBef>
                    <a:spcPts val="800"/>
                  </a:spcBef>
                </a:pPr>
                <a:r>
                  <a:rPr lang="en-US" sz="2000" dirty="0">
                    <a:solidFill>
                      <a:schemeClr val="bg1"/>
                    </a:solidFill>
                  </a:rPr>
                  <a:t>2008</a:t>
                </a:r>
              </a:p>
            </p:txBody>
          </p:sp>
        </p:grpSp>
      </p:grpSp>
      <p:sp>
        <p:nvSpPr>
          <p:cNvPr id="75" name="Freeform 74"/>
          <p:cNvSpPr/>
          <p:nvPr/>
        </p:nvSpPr>
        <p:spPr bwMode="auto">
          <a:xfrm>
            <a:off x="-382686" y="3868925"/>
            <a:ext cx="3594491" cy="1187849"/>
          </a:xfrm>
          <a:custGeom>
            <a:avLst/>
            <a:gdLst>
              <a:gd name="connsiteX0" fmla="*/ 0 w 8600792"/>
              <a:gd name="connsiteY0" fmla="*/ 2960484 h 2960484"/>
              <a:gd name="connsiteX1" fmla="*/ 8600792 w 8600792"/>
              <a:gd name="connsiteY1" fmla="*/ 0 h 2960484"/>
              <a:gd name="connsiteX0" fmla="*/ 0 w 8600792"/>
              <a:gd name="connsiteY0" fmla="*/ 2960484 h 2960484"/>
              <a:gd name="connsiteX1" fmla="*/ 8600792 w 8600792"/>
              <a:gd name="connsiteY1" fmla="*/ 0 h 2960484"/>
              <a:gd name="connsiteX0" fmla="*/ 0 w 8700380"/>
              <a:gd name="connsiteY0" fmla="*/ 3041965 h 3041965"/>
              <a:gd name="connsiteX1" fmla="*/ 8700380 w 8700380"/>
              <a:gd name="connsiteY1" fmla="*/ 0 h 3041965"/>
              <a:gd name="connsiteX0" fmla="*/ 0 w 8700380"/>
              <a:gd name="connsiteY0" fmla="*/ 3041965 h 3041965"/>
              <a:gd name="connsiteX1" fmla="*/ 8700380 w 8700380"/>
              <a:gd name="connsiteY1" fmla="*/ 0 h 3041965"/>
              <a:gd name="connsiteX0" fmla="*/ 0 w 8836182"/>
              <a:gd name="connsiteY0" fmla="*/ 2779415 h 2779415"/>
              <a:gd name="connsiteX1" fmla="*/ 8836182 w 8836182"/>
              <a:gd name="connsiteY1" fmla="*/ 0 h 2779415"/>
              <a:gd name="connsiteX0" fmla="*/ 0 w 8836182"/>
              <a:gd name="connsiteY0" fmla="*/ 2779415 h 2779415"/>
              <a:gd name="connsiteX1" fmla="*/ 8836182 w 8836182"/>
              <a:gd name="connsiteY1" fmla="*/ 0 h 2779415"/>
              <a:gd name="connsiteX0" fmla="*/ 0 w 8836182"/>
              <a:gd name="connsiteY0" fmla="*/ 2779415 h 2779415"/>
              <a:gd name="connsiteX1" fmla="*/ 8836182 w 8836182"/>
              <a:gd name="connsiteY1" fmla="*/ 0 h 2779415"/>
              <a:gd name="connsiteX0" fmla="*/ 0 w 8836182"/>
              <a:gd name="connsiteY0" fmla="*/ 2779422 h 2779422"/>
              <a:gd name="connsiteX1" fmla="*/ 8836182 w 8836182"/>
              <a:gd name="connsiteY1" fmla="*/ 7 h 2779422"/>
              <a:gd name="connsiteX0" fmla="*/ 0 w 7181211"/>
              <a:gd name="connsiteY0" fmla="*/ 2703997 h 2703997"/>
              <a:gd name="connsiteX1" fmla="*/ 7181211 w 7181211"/>
              <a:gd name="connsiteY1" fmla="*/ 7 h 2703997"/>
            </a:gdLst>
            <a:ahLst/>
            <a:cxnLst>
              <a:cxn ang="0">
                <a:pos x="connsiteX0" y="connsiteY0"/>
              </a:cxn>
              <a:cxn ang="0">
                <a:pos x="connsiteX1" y="connsiteY1"/>
              </a:cxn>
            </a:cxnLst>
            <a:rect l="l" t="t" r="r" b="b"/>
            <a:pathLst>
              <a:path w="7181211" h="2703997">
                <a:moveTo>
                  <a:pt x="0" y="2703997"/>
                </a:moveTo>
                <a:cubicBezTo>
                  <a:pt x="5715046" y="2689656"/>
                  <a:pt x="2061223" y="-5258"/>
                  <a:pt x="7181211" y="7"/>
                </a:cubicBezTo>
              </a:path>
            </a:pathLst>
          </a:custGeom>
          <a:noFill/>
          <a:ln w="127000" cap="rnd">
            <a:gradFill flip="none" rotWithShape="1">
              <a:gsLst>
                <a:gs pos="0">
                  <a:schemeClr val="bg1">
                    <a:alpha val="0"/>
                  </a:schemeClr>
                </a:gs>
                <a:gs pos="87000">
                  <a:schemeClr val="tx1">
                    <a:lumMod val="50000"/>
                    <a:lumOff val="50000"/>
                  </a:schemeClr>
                </a:gs>
                <a:gs pos="14000">
                  <a:schemeClr val="tx1">
                    <a:lumMod val="50000"/>
                    <a:lumOff val="50000"/>
                  </a:schemeClr>
                </a:gs>
                <a:gs pos="100000">
                  <a:schemeClr val="bg1">
                    <a:alpha val="0"/>
                  </a:schemeClr>
                </a:gs>
              </a:gsLst>
              <a:lin ang="0" scaled="1"/>
              <a:tileRect/>
            </a:gradFill>
            <a:miter lim="800000"/>
            <a:headEnd type="none" w="med" len="med"/>
            <a:tailEnd type="none" w="med" len="med"/>
          </a:ln>
        </p:spPr>
        <p:txBody>
          <a:bodyPr lIns="121872" tIns="60937" rIns="121872" bIns="60937" rtlCol="0" anchor="ctr"/>
          <a:lstStyle/>
          <a:p>
            <a:pPr algn="ctr" defTabSz="606891"/>
            <a:endParaRPr lang="en-US" sz="2400">
              <a:solidFill>
                <a:srgbClr val="000000"/>
              </a:solidFill>
            </a:endParaRPr>
          </a:p>
        </p:txBody>
      </p:sp>
      <p:sp>
        <p:nvSpPr>
          <p:cNvPr id="96" name="Freeform 95"/>
          <p:cNvSpPr/>
          <p:nvPr/>
        </p:nvSpPr>
        <p:spPr bwMode="auto">
          <a:xfrm>
            <a:off x="2776021" y="3267989"/>
            <a:ext cx="3594491" cy="1187851"/>
          </a:xfrm>
          <a:custGeom>
            <a:avLst/>
            <a:gdLst>
              <a:gd name="connsiteX0" fmla="*/ 0 w 8600792"/>
              <a:gd name="connsiteY0" fmla="*/ 2960484 h 2960484"/>
              <a:gd name="connsiteX1" fmla="*/ 8600792 w 8600792"/>
              <a:gd name="connsiteY1" fmla="*/ 0 h 2960484"/>
              <a:gd name="connsiteX0" fmla="*/ 0 w 8600792"/>
              <a:gd name="connsiteY0" fmla="*/ 2960484 h 2960484"/>
              <a:gd name="connsiteX1" fmla="*/ 8600792 w 8600792"/>
              <a:gd name="connsiteY1" fmla="*/ 0 h 2960484"/>
              <a:gd name="connsiteX0" fmla="*/ 0 w 8700380"/>
              <a:gd name="connsiteY0" fmla="*/ 3041965 h 3041965"/>
              <a:gd name="connsiteX1" fmla="*/ 8700380 w 8700380"/>
              <a:gd name="connsiteY1" fmla="*/ 0 h 3041965"/>
              <a:gd name="connsiteX0" fmla="*/ 0 w 8700380"/>
              <a:gd name="connsiteY0" fmla="*/ 3041965 h 3041965"/>
              <a:gd name="connsiteX1" fmla="*/ 8700380 w 8700380"/>
              <a:gd name="connsiteY1" fmla="*/ 0 h 3041965"/>
              <a:gd name="connsiteX0" fmla="*/ 0 w 8836182"/>
              <a:gd name="connsiteY0" fmla="*/ 2779415 h 2779415"/>
              <a:gd name="connsiteX1" fmla="*/ 8836182 w 8836182"/>
              <a:gd name="connsiteY1" fmla="*/ 0 h 2779415"/>
              <a:gd name="connsiteX0" fmla="*/ 0 w 8836182"/>
              <a:gd name="connsiteY0" fmla="*/ 2779415 h 2779415"/>
              <a:gd name="connsiteX1" fmla="*/ 8836182 w 8836182"/>
              <a:gd name="connsiteY1" fmla="*/ 0 h 2779415"/>
              <a:gd name="connsiteX0" fmla="*/ 0 w 8836182"/>
              <a:gd name="connsiteY0" fmla="*/ 2779415 h 2779415"/>
              <a:gd name="connsiteX1" fmla="*/ 8836182 w 8836182"/>
              <a:gd name="connsiteY1" fmla="*/ 0 h 2779415"/>
              <a:gd name="connsiteX0" fmla="*/ 0 w 8836182"/>
              <a:gd name="connsiteY0" fmla="*/ 2779422 h 2779422"/>
              <a:gd name="connsiteX1" fmla="*/ 8836182 w 8836182"/>
              <a:gd name="connsiteY1" fmla="*/ 7 h 2779422"/>
              <a:gd name="connsiteX0" fmla="*/ 0 w 7181211"/>
              <a:gd name="connsiteY0" fmla="*/ 2703997 h 2703997"/>
              <a:gd name="connsiteX1" fmla="*/ 7181211 w 7181211"/>
              <a:gd name="connsiteY1" fmla="*/ 7 h 2703997"/>
            </a:gdLst>
            <a:ahLst/>
            <a:cxnLst>
              <a:cxn ang="0">
                <a:pos x="connsiteX0" y="connsiteY0"/>
              </a:cxn>
              <a:cxn ang="0">
                <a:pos x="connsiteX1" y="connsiteY1"/>
              </a:cxn>
            </a:cxnLst>
            <a:rect l="l" t="t" r="r" b="b"/>
            <a:pathLst>
              <a:path w="7181211" h="2703997">
                <a:moveTo>
                  <a:pt x="0" y="2703997"/>
                </a:moveTo>
                <a:cubicBezTo>
                  <a:pt x="5715046" y="2689656"/>
                  <a:pt x="2061223" y="-5258"/>
                  <a:pt x="7181211" y="7"/>
                </a:cubicBezTo>
              </a:path>
            </a:pathLst>
          </a:custGeom>
          <a:noFill/>
          <a:ln w="127000" cap="rnd">
            <a:gradFill flip="none" rotWithShape="1">
              <a:gsLst>
                <a:gs pos="0">
                  <a:schemeClr val="bg1">
                    <a:alpha val="0"/>
                  </a:schemeClr>
                </a:gs>
                <a:gs pos="87000">
                  <a:schemeClr val="tx1">
                    <a:lumMod val="50000"/>
                    <a:lumOff val="50000"/>
                  </a:schemeClr>
                </a:gs>
                <a:gs pos="14000">
                  <a:schemeClr val="tx1">
                    <a:lumMod val="50000"/>
                    <a:lumOff val="50000"/>
                  </a:schemeClr>
                </a:gs>
                <a:gs pos="100000">
                  <a:schemeClr val="bg1">
                    <a:alpha val="0"/>
                  </a:schemeClr>
                </a:gs>
              </a:gsLst>
              <a:lin ang="0" scaled="1"/>
              <a:tileRect/>
            </a:gradFill>
            <a:miter lim="800000"/>
            <a:headEnd type="none" w="med" len="med"/>
            <a:tailEnd type="none" w="med" len="med"/>
          </a:ln>
        </p:spPr>
        <p:txBody>
          <a:bodyPr lIns="121872" tIns="60937" rIns="121872" bIns="60937" rtlCol="0" anchor="ctr"/>
          <a:lstStyle/>
          <a:p>
            <a:pPr algn="ctr" defTabSz="606891"/>
            <a:endParaRPr lang="en-US" sz="2400">
              <a:solidFill>
                <a:srgbClr val="000000"/>
              </a:solidFill>
            </a:endParaRPr>
          </a:p>
        </p:txBody>
      </p:sp>
      <p:sp>
        <p:nvSpPr>
          <p:cNvPr id="97" name="Freeform 96"/>
          <p:cNvSpPr/>
          <p:nvPr/>
        </p:nvSpPr>
        <p:spPr bwMode="auto">
          <a:xfrm>
            <a:off x="5666809" y="2730369"/>
            <a:ext cx="3594491" cy="1187851"/>
          </a:xfrm>
          <a:custGeom>
            <a:avLst/>
            <a:gdLst>
              <a:gd name="connsiteX0" fmla="*/ 0 w 8600792"/>
              <a:gd name="connsiteY0" fmla="*/ 2960484 h 2960484"/>
              <a:gd name="connsiteX1" fmla="*/ 8600792 w 8600792"/>
              <a:gd name="connsiteY1" fmla="*/ 0 h 2960484"/>
              <a:gd name="connsiteX0" fmla="*/ 0 w 8600792"/>
              <a:gd name="connsiteY0" fmla="*/ 2960484 h 2960484"/>
              <a:gd name="connsiteX1" fmla="*/ 8600792 w 8600792"/>
              <a:gd name="connsiteY1" fmla="*/ 0 h 2960484"/>
              <a:gd name="connsiteX0" fmla="*/ 0 w 8700380"/>
              <a:gd name="connsiteY0" fmla="*/ 3041965 h 3041965"/>
              <a:gd name="connsiteX1" fmla="*/ 8700380 w 8700380"/>
              <a:gd name="connsiteY1" fmla="*/ 0 h 3041965"/>
              <a:gd name="connsiteX0" fmla="*/ 0 w 8700380"/>
              <a:gd name="connsiteY0" fmla="*/ 3041965 h 3041965"/>
              <a:gd name="connsiteX1" fmla="*/ 8700380 w 8700380"/>
              <a:gd name="connsiteY1" fmla="*/ 0 h 3041965"/>
              <a:gd name="connsiteX0" fmla="*/ 0 w 8836182"/>
              <a:gd name="connsiteY0" fmla="*/ 2779415 h 2779415"/>
              <a:gd name="connsiteX1" fmla="*/ 8836182 w 8836182"/>
              <a:gd name="connsiteY1" fmla="*/ 0 h 2779415"/>
              <a:gd name="connsiteX0" fmla="*/ 0 w 8836182"/>
              <a:gd name="connsiteY0" fmla="*/ 2779415 h 2779415"/>
              <a:gd name="connsiteX1" fmla="*/ 8836182 w 8836182"/>
              <a:gd name="connsiteY1" fmla="*/ 0 h 2779415"/>
              <a:gd name="connsiteX0" fmla="*/ 0 w 8836182"/>
              <a:gd name="connsiteY0" fmla="*/ 2779415 h 2779415"/>
              <a:gd name="connsiteX1" fmla="*/ 8836182 w 8836182"/>
              <a:gd name="connsiteY1" fmla="*/ 0 h 2779415"/>
              <a:gd name="connsiteX0" fmla="*/ 0 w 8836182"/>
              <a:gd name="connsiteY0" fmla="*/ 2779422 h 2779422"/>
              <a:gd name="connsiteX1" fmla="*/ 8836182 w 8836182"/>
              <a:gd name="connsiteY1" fmla="*/ 7 h 2779422"/>
              <a:gd name="connsiteX0" fmla="*/ 0 w 7181211"/>
              <a:gd name="connsiteY0" fmla="*/ 2703997 h 2703997"/>
              <a:gd name="connsiteX1" fmla="*/ 7181211 w 7181211"/>
              <a:gd name="connsiteY1" fmla="*/ 7 h 2703997"/>
            </a:gdLst>
            <a:ahLst/>
            <a:cxnLst>
              <a:cxn ang="0">
                <a:pos x="connsiteX0" y="connsiteY0"/>
              </a:cxn>
              <a:cxn ang="0">
                <a:pos x="connsiteX1" y="connsiteY1"/>
              </a:cxn>
            </a:cxnLst>
            <a:rect l="l" t="t" r="r" b="b"/>
            <a:pathLst>
              <a:path w="7181211" h="2703997">
                <a:moveTo>
                  <a:pt x="0" y="2703997"/>
                </a:moveTo>
                <a:cubicBezTo>
                  <a:pt x="5715046" y="2689656"/>
                  <a:pt x="2061223" y="-5258"/>
                  <a:pt x="7181211" y="7"/>
                </a:cubicBezTo>
              </a:path>
            </a:pathLst>
          </a:custGeom>
          <a:noFill/>
          <a:ln w="127000" cap="rnd">
            <a:gradFill flip="none" rotWithShape="1">
              <a:gsLst>
                <a:gs pos="0">
                  <a:schemeClr val="bg1">
                    <a:alpha val="0"/>
                  </a:schemeClr>
                </a:gs>
                <a:gs pos="87000">
                  <a:schemeClr val="tx1">
                    <a:lumMod val="50000"/>
                    <a:lumOff val="50000"/>
                  </a:schemeClr>
                </a:gs>
                <a:gs pos="14000">
                  <a:schemeClr val="tx1">
                    <a:lumMod val="50000"/>
                    <a:lumOff val="50000"/>
                  </a:schemeClr>
                </a:gs>
                <a:gs pos="100000">
                  <a:schemeClr val="bg1">
                    <a:alpha val="0"/>
                  </a:schemeClr>
                </a:gs>
              </a:gsLst>
              <a:lin ang="0" scaled="1"/>
              <a:tileRect/>
            </a:gradFill>
            <a:miter lim="800000"/>
            <a:headEnd type="none" w="med" len="med"/>
            <a:tailEnd type="none" w="med" len="med"/>
          </a:ln>
        </p:spPr>
        <p:txBody>
          <a:bodyPr lIns="121872" tIns="60937" rIns="121872" bIns="60937" rtlCol="0" anchor="ctr"/>
          <a:lstStyle/>
          <a:p>
            <a:pPr algn="ctr" defTabSz="606891"/>
            <a:endParaRPr lang="en-US" sz="2400">
              <a:solidFill>
                <a:srgbClr val="000000"/>
              </a:solidFill>
            </a:endParaRPr>
          </a:p>
        </p:txBody>
      </p:sp>
      <p:sp>
        <p:nvSpPr>
          <p:cNvPr id="98" name="Freeform 97"/>
          <p:cNvSpPr/>
          <p:nvPr/>
        </p:nvSpPr>
        <p:spPr bwMode="auto">
          <a:xfrm>
            <a:off x="8446669" y="2148021"/>
            <a:ext cx="3594491" cy="1187851"/>
          </a:xfrm>
          <a:custGeom>
            <a:avLst/>
            <a:gdLst>
              <a:gd name="connsiteX0" fmla="*/ 0 w 8600792"/>
              <a:gd name="connsiteY0" fmla="*/ 2960484 h 2960484"/>
              <a:gd name="connsiteX1" fmla="*/ 8600792 w 8600792"/>
              <a:gd name="connsiteY1" fmla="*/ 0 h 2960484"/>
              <a:gd name="connsiteX0" fmla="*/ 0 w 8600792"/>
              <a:gd name="connsiteY0" fmla="*/ 2960484 h 2960484"/>
              <a:gd name="connsiteX1" fmla="*/ 8600792 w 8600792"/>
              <a:gd name="connsiteY1" fmla="*/ 0 h 2960484"/>
              <a:gd name="connsiteX0" fmla="*/ 0 w 8700380"/>
              <a:gd name="connsiteY0" fmla="*/ 3041965 h 3041965"/>
              <a:gd name="connsiteX1" fmla="*/ 8700380 w 8700380"/>
              <a:gd name="connsiteY1" fmla="*/ 0 h 3041965"/>
              <a:gd name="connsiteX0" fmla="*/ 0 w 8700380"/>
              <a:gd name="connsiteY0" fmla="*/ 3041965 h 3041965"/>
              <a:gd name="connsiteX1" fmla="*/ 8700380 w 8700380"/>
              <a:gd name="connsiteY1" fmla="*/ 0 h 3041965"/>
              <a:gd name="connsiteX0" fmla="*/ 0 w 8836182"/>
              <a:gd name="connsiteY0" fmla="*/ 2779415 h 2779415"/>
              <a:gd name="connsiteX1" fmla="*/ 8836182 w 8836182"/>
              <a:gd name="connsiteY1" fmla="*/ 0 h 2779415"/>
              <a:gd name="connsiteX0" fmla="*/ 0 w 8836182"/>
              <a:gd name="connsiteY0" fmla="*/ 2779415 h 2779415"/>
              <a:gd name="connsiteX1" fmla="*/ 8836182 w 8836182"/>
              <a:gd name="connsiteY1" fmla="*/ 0 h 2779415"/>
              <a:gd name="connsiteX0" fmla="*/ 0 w 8836182"/>
              <a:gd name="connsiteY0" fmla="*/ 2779415 h 2779415"/>
              <a:gd name="connsiteX1" fmla="*/ 8836182 w 8836182"/>
              <a:gd name="connsiteY1" fmla="*/ 0 h 2779415"/>
              <a:gd name="connsiteX0" fmla="*/ 0 w 8836182"/>
              <a:gd name="connsiteY0" fmla="*/ 2779422 h 2779422"/>
              <a:gd name="connsiteX1" fmla="*/ 8836182 w 8836182"/>
              <a:gd name="connsiteY1" fmla="*/ 7 h 2779422"/>
              <a:gd name="connsiteX0" fmla="*/ 0 w 7181211"/>
              <a:gd name="connsiteY0" fmla="*/ 2703997 h 2703997"/>
              <a:gd name="connsiteX1" fmla="*/ 7181211 w 7181211"/>
              <a:gd name="connsiteY1" fmla="*/ 7 h 2703997"/>
            </a:gdLst>
            <a:ahLst/>
            <a:cxnLst>
              <a:cxn ang="0">
                <a:pos x="connsiteX0" y="connsiteY0"/>
              </a:cxn>
              <a:cxn ang="0">
                <a:pos x="connsiteX1" y="connsiteY1"/>
              </a:cxn>
            </a:cxnLst>
            <a:rect l="l" t="t" r="r" b="b"/>
            <a:pathLst>
              <a:path w="7181211" h="2703997">
                <a:moveTo>
                  <a:pt x="0" y="2703997"/>
                </a:moveTo>
                <a:cubicBezTo>
                  <a:pt x="5715046" y="2689656"/>
                  <a:pt x="2061223" y="-5258"/>
                  <a:pt x="7181211" y="7"/>
                </a:cubicBezTo>
              </a:path>
            </a:pathLst>
          </a:custGeom>
          <a:noFill/>
          <a:ln w="127000" cap="rnd">
            <a:gradFill flip="none" rotWithShape="1">
              <a:gsLst>
                <a:gs pos="0">
                  <a:schemeClr val="bg1">
                    <a:alpha val="0"/>
                  </a:schemeClr>
                </a:gs>
                <a:gs pos="87000">
                  <a:schemeClr val="tx1">
                    <a:lumMod val="50000"/>
                    <a:lumOff val="50000"/>
                  </a:schemeClr>
                </a:gs>
                <a:gs pos="14000">
                  <a:schemeClr val="tx1">
                    <a:lumMod val="50000"/>
                    <a:lumOff val="50000"/>
                  </a:schemeClr>
                </a:gs>
                <a:gs pos="100000">
                  <a:schemeClr val="bg1">
                    <a:alpha val="0"/>
                  </a:schemeClr>
                </a:gs>
              </a:gsLst>
              <a:lin ang="0" scaled="1"/>
              <a:tileRect/>
            </a:gradFill>
            <a:miter lim="800000"/>
            <a:headEnd type="none" w="med" len="med"/>
            <a:tailEnd type="none" w="med" len="med"/>
          </a:ln>
        </p:spPr>
        <p:txBody>
          <a:bodyPr lIns="121872" tIns="60937" rIns="121872" bIns="60937" rtlCol="0" anchor="ctr"/>
          <a:lstStyle/>
          <a:p>
            <a:pPr algn="ctr" defTabSz="606891"/>
            <a:endParaRPr lang="en-US" sz="2400">
              <a:solidFill>
                <a:srgbClr val="000000"/>
              </a:solidFill>
            </a:endParaRPr>
          </a:p>
        </p:txBody>
      </p:sp>
      <p:grpSp>
        <p:nvGrpSpPr>
          <p:cNvPr id="31" name="Group 30"/>
          <p:cNvGrpSpPr/>
          <p:nvPr/>
        </p:nvGrpSpPr>
        <p:grpSpPr>
          <a:xfrm>
            <a:off x="896651" y="1672221"/>
            <a:ext cx="1552729" cy="3939589"/>
            <a:chOff x="896417" y="1672209"/>
            <a:chExt cx="1552326" cy="3939583"/>
          </a:xfrm>
        </p:grpSpPr>
        <p:sp>
          <p:nvSpPr>
            <p:cNvPr id="8" name="TextBox 7"/>
            <p:cNvSpPr txBox="1"/>
            <p:nvPr/>
          </p:nvSpPr>
          <p:spPr>
            <a:xfrm>
              <a:off x="896417" y="1672209"/>
              <a:ext cx="1552326" cy="318036"/>
            </a:xfrm>
            <a:prstGeom prst="rect">
              <a:avLst/>
            </a:prstGeom>
            <a:noFill/>
          </p:spPr>
          <p:txBody>
            <a:bodyPr wrap="none" rtlCol="0" anchor="b">
              <a:spAutoFit/>
            </a:bodyPr>
            <a:lstStyle/>
            <a:p>
              <a:pPr algn="ctr" defTabSz="606891">
                <a:lnSpc>
                  <a:spcPct val="90000"/>
                </a:lnSpc>
              </a:pPr>
              <a:r>
                <a:rPr lang="en-US" sz="1600" b="1" dirty="0">
                  <a:solidFill>
                    <a:schemeClr val="accent4">
                      <a:lumMod val="75000"/>
                    </a:schemeClr>
                  </a:solidFill>
                </a:rPr>
                <a:t>Unified Fabric</a:t>
              </a:r>
            </a:p>
          </p:txBody>
        </p:sp>
        <p:grpSp>
          <p:nvGrpSpPr>
            <p:cNvPr id="10" name="Group 9"/>
            <p:cNvGrpSpPr/>
            <p:nvPr/>
          </p:nvGrpSpPr>
          <p:grpSpPr>
            <a:xfrm>
              <a:off x="1061695" y="4862335"/>
              <a:ext cx="1269583" cy="749457"/>
              <a:chOff x="767088" y="3899264"/>
              <a:chExt cx="1858796" cy="1097280"/>
            </a:xfrm>
          </p:grpSpPr>
          <p:grpSp>
            <p:nvGrpSpPr>
              <p:cNvPr id="19" name="Group 18"/>
              <p:cNvGrpSpPr/>
              <p:nvPr/>
            </p:nvGrpSpPr>
            <p:grpSpPr>
              <a:xfrm>
                <a:off x="767088" y="3899264"/>
                <a:ext cx="1096994" cy="1097280"/>
                <a:chOff x="851940" y="3899264"/>
                <a:chExt cx="1096994" cy="1097280"/>
              </a:xfrm>
            </p:grpSpPr>
            <p:sp>
              <p:nvSpPr>
                <p:cNvPr id="4" name="Oval 3"/>
                <p:cNvSpPr/>
                <p:nvPr/>
              </p:nvSpPr>
              <p:spPr bwMode="auto">
                <a:xfrm>
                  <a:off x="851940" y="3899264"/>
                  <a:ext cx="1096994" cy="1097280"/>
                </a:xfrm>
                <a:prstGeom prst="ellipse">
                  <a:avLst/>
                </a:prstGeom>
                <a:solidFill>
                  <a:schemeClr val="accent1">
                    <a:lumMod val="40000"/>
                    <a:lumOff val="60000"/>
                    <a:alpha val="58000"/>
                  </a:schemeClr>
                </a:solidFill>
                <a:ln w="12700" cap="flat">
                  <a:noFill/>
                  <a:miter lim="800000"/>
                  <a:headEnd type="none" w="med" len="med"/>
                  <a:tailEnd type="none" w="med" len="med"/>
                </a:ln>
              </p:spPr>
              <p:txBody>
                <a:bodyPr lIns="0" tIns="0" rIns="0" bIns="0" rtlCol="0" anchor="ctr"/>
                <a:lstStyle/>
                <a:p>
                  <a:pPr algn="ctr" defTabSz="685526"/>
                  <a:endParaRPr lang="en-US" sz="1600" dirty="0">
                    <a:solidFill>
                      <a:srgbClr val="FFFFFF"/>
                    </a:solidFill>
                    <a:ea typeface="Arial" pitchFamily="-107" charset="0"/>
                    <a:cs typeface="Arial" pitchFamily="-107" charset="0"/>
                    <a:sym typeface="Arial" pitchFamily="-107" charset="0"/>
                  </a:endParaRPr>
                </a:p>
              </p:txBody>
            </p:sp>
            <p:sp>
              <p:nvSpPr>
                <p:cNvPr id="6" name="TextBox 5"/>
                <p:cNvSpPr txBox="1"/>
                <p:nvPr/>
              </p:nvSpPr>
              <p:spPr>
                <a:xfrm>
                  <a:off x="971429" y="4290940"/>
                  <a:ext cx="733225" cy="383023"/>
                </a:xfrm>
                <a:prstGeom prst="rect">
                  <a:avLst/>
                </a:prstGeom>
                <a:noFill/>
              </p:spPr>
              <p:txBody>
                <a:bodyPr wrap="none" rtlCol="0">
                  <a:spAutoFit/>
                </a:bodyPr>
                <a:lstStyle/>
                <a:p>
                  <a:pPr algn="ctr" defTabSz="606939">
                    <a:lnSpc>
                      <a:spcPct val="90000"/>
                    </a:lnSpc>
                    <a:spcBef>
                      <a:spcPts val="600"/>
                    </a:spcBef>
                  </a:pPr>
                  <a:r>
                    <a:rPr lang="en-US" sz="1200" b="1" dirty="0">
                      <a:solidFill>
                        <a:srgbClr val="FFFFFF"/>
                      </a:solidFill>
                    </a:rPr>
                    <a:t>LAN</a:t>
                  </a:r>
                </a:p>
              </p:txBody>
            </p:sp>
          </p:grpSp>
          <p:grpSp>
            <p:nvGrpSpPr>
              <p:cNvPr id="7" name="Group 6"/>
              <p:cNvGrpSpPr/>
              <p:nvPr/>
            </p:nvGrpSpPr>
            <p:grpSpPr>
              <a:xfrm>
                <a:off x="1528890" y="3899264"/>
                <a:ext cx="1096994" cy="1097280"/>
                <a:chOff x="1613742" y="3899264"/>
                <a:chExt cx="1096994" cy="1097280"/>
              </a:xfrm>
            </p:grpSpPr>
            <p:sp>
              <p:nvSpPr>
                <p:cNvPr id="5" name="Oval 4"/>
                <p:cNvSpPr/>
                <p:nvPr/>
              </p:nvSpPr>
              <p:spPr bwMode="auto">
                <a:xfrm>
                  <a:off x="1613742" y="3899264"/>
                  <a:ext cx="1096994" cy="1097280"/>
                </a:xfrm>
                <a:prstGeom prst="ellipse">
                  <a:avLst/>
                </a:prstGeom>
                <a:solidFill>
                  <a:schemeClr val="accent1">
                    <a:lumMod val="40000"/>
                    <a:lumOff val="60000"/>
                    <a:alpha val="58000"/>
                  </a:schemeClr>
                </a:solidFill>
                <a:ln w="12700" cap="flat">
                  <a:noFill/>
                  <a:miter lim="800000"/>
                  <a:headEnd type="none" w="med" len="med"/>
                  <a:tailEnd type="none" w="med" len="med"/>
                </a:ln>
              </p:spPr>
              <p:txBody>
                <a:bodyPr lIns="0" tIns="0" rIns="0" bIns="0" rtlCol="0" anchor="ctr"/>
                <a:lstStyle/>
                <a:p>
                  <a:pPr algn="ctr" defTabSz="685526"/>
                  <a:endParaRPr lang="en-US" sz="1600" dirty="0">
                    <a:solidFill>
                      <a:srgbClr val="FFFFFF"/>
                    </a:solidFill>
                    <a:ea typeface="Arial" pitchFamily="-107" charset="0"/>
                    <a:cs typeface="Arial" pitchFamily="-107" charset="0"/>
                    <a:sym typeface="Arial" pitchFamily="-107" charset="0"/>
                  </a:endParaRPr>
                </a:p>
              </p:txBody>
            </p:sp>
            <p:sp>
              <p:nvSpPr>
                <p:cNvPr id="50" name="TextBox 49"/>
                <p:cNvSpPr txBox="1"/>
                <p:nvPr/>
              </p:nvSpPr>
              <p:spPr>
                <a:xfrm>
                  <a:off x="1793194" y="4290940"/>
                  <a:ext cx="745874" cy="383023"/>
                </a:xfrm>
                <a:prstGeom prst="rect">
                  <a:avLst/>
                </a:prstGeom>
                <a:noFill/>
              </p:spPr>
              <p:txBody>
                <a:bodyPr wrap="none" rtlCol="0">
                  <a:spAutoFit/>
                </a:bodyPr>
                <a:lstStyle/>
                <a:p>
                  <a:pPr algn="ctr" defTabSz="606939">
                    <a:lnSpc>
                      <a:spcPct val="90000"/>
                    </a:lnSpc>
                    <a:spcBef>
                      <a:spcPts val="600"/>
                    </a:spcBef>
                  </a:pPr>
                  <a:r>
                    <a:rPr lang="en-US" sz="1200" b="1" dirty="0">
                      <a:solidFill>
                        <a:srgbClr val="FFFFFF"/>
                      </a:solidFill>
                    </a:rPr>
                    <a:t>SAN</a:t>
                  </a:r>
                </a:p>
              </p:txBody>
            </p:sp>
          </p:grpSp>
        </p:grpSp>
      </p:grpSp>
      <p:grpSp>
        <p:nvGrpSpPr>
          <p:cNvPr id="32" name="Group 31"/>
          <p:cNvGrpSpPr/>
          <p:nvPr/>
        </p:nvGrpSpPr>
        <p:grpSpPr>
          <a:xfrm>
            <a:off x="3910770" y="1450626"/>
            <a:ext cx="1352520" cy="4069162"/>
            <a:chOff x="3909751" y="1450615"/>
            <a:chExt cx="1352169" cy="4069163"/>
          </a:xfrm>
        </p:grpSpPr>
        <p:sp>
          <p:nvSpPr>
            <p:cNvPr id="11" name="TextBox 10"/>
            <p:cNvSpPr txBox="1"/>
            <p:nvPr/>
          </p:nvSpPr>
          <p:spPr>
            <a:xfrm>
              <a:off x="3994955" y="1450615"/>
              <a:ext cx="1266965" cy="539635"/>
            </a:xfrm>
            <a:prstGeom prst="rect">
              <a:avLst/>
            </a:prstGeom>
            <a:noFill/>
          </p:spPr>
          <p:txBody>
            <a:bodyPr wrap="none" rtlCol="0" anchor="b">
              <a:spAutoFit/>
            </a:bodyPr>
            <a:lstStyle/>
            <a:p>
              <a:pPr algn="ctr" defTabSz="606891">
                <a:lnSpc>
                  <a:spcPct val="90000"/>
                </a:lnSpc>
              </a:pPr>
              <a:r>
                <a:rPr lang="en-US" sz="1600" b="1" dirty="0">
                  <a:solidFill>
                    <a:schemeClr val="accent4">
                      <a:lumMod val="75000"/>
                    </a:schemeClr>
                  </a:solidFill>
                </a:rPr>
                <a:t>Fabric</a:t>
              </a:r>
            </a:p>
            <a:p>
              <a:pPr algn="ctr" defTabSz="606891">
                <a:lnSpc>
                  <a:spcPct val="90000"/>
                </a:lnSpc>
              </a:pPr>
              <a:r>
                <a:rPr lang="en-US" sz="1600" b="1" dirty="0">
                  <a:solidFill>
                    <a:schemeClr val="accent4">
                      <a:lumMod val="75000"/>
                    </a:schemeClr>
                  </a:solidFill>
                </a:rPr>
                <a:t>Computing</a:t>
              </a:r>
            </a:p>
          </p:txBody>
        </p:sp>
        <p:grpSp>
          <p:nvGrpSpPr>
            <p:cNvPr id="12" name="Group 11"/>
            <p:cNvGrpSpPr/>
            <p:nvPr/>
          </p:nvGrpSpPr>
          <p:grpSpPr>
            <a:xfrm>
              <a:off x="3909751" y="4373793"/>
              <a:ext cx="1322076" cy="1145985"/>
              <a:chOff x="3590784" y="3077359"/>
              <a:chExt cx="1935651" cy="1677836"/>
            </a:xfrm>
          </p:grpSpPr>
          <p:grpSp>
            <p:nvGrpSpPr>
              <p:cNvPr id="62" name="Group 61"/>
              <p:cNvGrpSpPr/>
              <p:nvPr/>
            </p:nvGrpSpPr>
            <p:grpSpPr>
              <a:xfrm>
                <a:off x="4037012" y="3077359"/>
                <a:ext cx="1096994" cy="1097280"/>
                <a:chOff x="1613742" y="3899264"/>
                <a:chExt cx="1096994" cy="1097280"/>
              </a:xfrm>
            </p:grpSpPr>
            <p:sp>
              <p:nvSpPr>
                <p:cNvPr id="63" name="Oval 62"/>
                <p:cNvSpPr/>
                <p:nvPr/>
              </p:nvSpPr>
              <p:spPr bwMode="auto">
                <a:xfrm>
                  <a:off x="1613742" y="3899264"/>
                  <a:ext cx="1096994" cy="1097280"/>
                </a:xfrm>
                <a:prstGeom prst="ellipse">
                  <a:avLst/>
                </a:prstGeom>
                <a:solidFill>
                  <a:schemeClr val="accent3">
                    <a:alpha val="77000"/>
                  </a:schemeClr>
                </a:solidFill>
                <a:ln w="12700" cap="flat">
                  <a:noFill/>
                  <a:miter lim="800000"/>
                  <a:headEnd type="none" w="med" len="med"/>
                  <a:tailEnd type="none" w="med" len="med"/>
                </a:ln>
              </p:spPr>
              <p:txBody>
                <a:bodyPr lIns="0" tIns="0" rIns="0" bIns="0" rtlCol="0" anchor="ctr"/>
                <a:lstStyle/>
                <a:p>
                  <a:pPr algn="ctr" defTabSz="685526"/>
                  <a:endParaRPr lang="en-US" sz="1200" dirty="0">
                    <a:solidFill>
                      <a:srgbClr val="FFFFFF"/>
                    </a:solidFill>
                    <a:ea typeface="Arial" pitchFamily="-107" charset="0"/>
                    <a:cs typeface="Arial" pitchFamily="-107" charset="0"/>
                    <a:sym typeface="Arial" pitchFamily="-107" charset="0"/>
                  </a:endParaRPr>
                </a:p>
              </p:txBody>
            </p:sp>
            <p:sp>
              <p:nvSpPr>
                <p:cNvPr id="64" name="TextBox 63"/>
                <p:cNvSpPr txBox="1"/>
                <p:nvPr/>
              </p:nvSpPr>
              <p:spPr>
                <a:xfrm>
                  <a:off x="1619778" y="4149638"/>
                  <a:ext cx="1084920" cy="362371"/>
                </a:xfrm>
                <a:prstGeom prst="rect">
                  <a:avLst/>
                </a:prstGeom>
                <a:noFill/>
              </p:spPr>
              <p:txBody>
                <a:bodyPr wrap="none" rtlCol="0">
                  <a:spAutoFit/>
                </a:bodyPr>
                <a:lstStyle/>
                <a:p>
                  <a:pPr algn="ctr" defTabSz="606939">
                    <a:lnSpc>
                      <a:spcPct val="90000"/>
                    </a:lnSpc>
                    <a:spcBef>
                      <a:spcPts val="600"/>
                    </a:spcBef>
                  </a:pPr>
                  <a:r>
                    <a:rPr lang="en-US" sz="1100" b="1" dirty="0">
                      <a:solidFill>
                        <a:srgbClr val="FFFFFF"/>
                      </a:solidFill>
                    </a:rPr>
                    <a:t>Network</a:t>
                  </a:r>
                </a:p>
              </p:txBody>
            </p:sp>
          </p:grpSp>
          <p:grpSp>
            <p:nvGrpSpPr>
              <p:cNvPr id="54" name="Group 53"/>
              <p:cNvGrpSpPr/>
              <p:nvPr/>
            </p:nvGrpSpPr>
            <p:grpSpPr>
              <a:xfrm>
                <a:off x="3590784" y="3657915"/>
                <a:ext cx="1173849" cy="1097280"/>
                <a:chOff x="775085" y="3899264"/>
                <a:chExt cx="1173849" cy="1097280"/>
              </a:xfrm>
            </p:grpSpPr>
            <p:sp>
              <p:nvSpPr>
                <p:cNvPr id="55" name="Oval 54"/>
                <p:cNvSpPr/>
                <p:nvPr/>
              </p:nvSpPr>
              <p:spPr bwMode="auto">
                <a:xfrm>
                  <a:off x="851940" y="3899264"/>
                  <a:ext cx="1096994" cy="1097280"/>
                </a:xfrm>
                <a:prstGeom prst="ellipse">
                  <a:avLst/>
                </a:prstGeom>
                <a:solidFill>
                  <a:schemeClr val="accent4">
                    <a:alpha val="66000"/>
                  </a:schemeClr>
                </a:solidFill>
                <a:ln w="12700" cap="flat">
                  <a:noFill/>
                  <a:miter lim="800000"/>
                  <a:headEnd type="none" w="med" len="med"/>
                  <a:tailEnd type="none" w="med" len="med"/>
                </a:ln>
              </p:spPr>
              <p:txBody>
                <a:bodyPr lIns="0" tIns="0" rIns="0" bIns="0" rtlCol="0" anchor="ctr"/>
                <a:lstStyle/>
                <a:p>
                  <a:pPr algn="ctr" defTabSz="685526"/>
                  <a:endParaRPr lang="en-US" sz="1200" dirty="0">
                    <a:solidFill>
                      <a:srgbClr val="FFFFFF"/>
                    </a:solidFill>
                    <a:ea typeface="Arial" pitchFamily="-107" charset="0"/>
                    <a:cs typeface="Arial" pitchFamily="-107" charset="0"/>
                    <a:sym typeface="Arial" pitchFamily="-107" charset="0"/>
                  </a:endParaRPr>
                </a:p>
              </p:txBody>
            </p:sp>
            <p:sp>
              <p:nvSpPr>
                <p:cNvPr id="58" name="TextBox 57"/>
                <p:cNvSpPr txBox="1"/>
                <p:nvPr/>
              </p:nvSpPr>
              <p:spPr>
                <a:xfrm>
                  <a:off x="775085" y="4271166"/>
                  <a:ext cx="1171295" cy="362371"/>
                </a:xfrm>
                <a:prstGeom prst="rect">
                  <a:avLst/>
                </a:prstGeom>
                <a:noFill/>
              </p:spPr>
              <p:txBody>
                <a:bodyPr wrap="none" rtlCol="0" anchor="b">
                  <a:spAutoFit/>
                </a:bodyPr>
                <a:lstStyle/>
                <a:p>
                  <a:pPr algn="ctr" defTabSz="606939">
                    <a:lnSpc>
                      <a:spcPct val="90000"/>
                    </a:lnSpc>
                    <a:spcBef>
                      <a:spcPts val="600"/>
                    </a:spcBef>
                  </a:pPr>
                  <a:r>
                    <a:rPr lang="en-US" sz="1100" b="1" dirty="0">
                      <a:solidFill>
                        <a:srgbClr val="FFFFFF"/>
                      </a:solidFill>
                    </a:rPr>
                    <a:t>Compute</a:t>
                  </a:r>
                </a:p>
              </p:txBody>
            </p:sp>
          </p:grpSp>
          <p:grpSp>
            <p:nvGrpSpPr>
              <p:cNvPr id="59" name="Group 58"/>
              <p:cNvGrpSpPr/>
              <p:nvPr/>
            </p:nvGrpSpPr>
            <p:grpSpPr>
              <a:xfrm>
                <a:off x="4429441" y="3657915"/>
                <a:ext cx="1096994" cy="1097280"/>
                <a:chOff x="1613742" y="3899264"/>
                <a:chExt cx="1096994" cy="1097280"/>
              </a:xfrm>
            </p:grpSpPr>
            <p:sp>
              <p:nvSpPr>
                <p:cNvPr id="60" name="Oval 59"/>
                <p:cNvSpPr/>
                <p:nvPr/>
              </p:nvSpPr>
              <p:spPr bwMode="auto">
                <a:xfrm>
                  <a:off x="1613742" y="3899264"/>
                  <a:ext cx="1096994" cy="1097280"/>
                </a:xfrm>
                <a:prstGeom prst="ellipse">
                  <a:avLst/>
                </a:prstGeom>
                <a:solidFill>
                  <a:schemeClr val="accent2">
                    <a:alpha val="63000"/>
                  </a:schemeClr>
                </a:solidFill>
                <a:ln w="12700" cap="flat">
                  <a:noFill/>
                  <a:miter lim="800000"/>
                  <a:headEnd type="none" w="med" len="med"/>
                  <a:tailEnd type="none" w="med" len="med"/>
                </a:ln>
              </p:spPr>
              <p:txBody>
                <a:bodyPr lIns="0" tIns="0" rIns="0" bIns="0" rtlCol="0" anchor="ctr"/>
                <a:lstStyle/>
                <a:p>
                  <a:pPr algn="ctr" defTabSz="685526"/>
                  <a:endParaRPr lang="en-US" sz="1200" dirty="0">
                    <a:solidFill>
                      <a:srgbClr val="FFFFFF"/>
                    </a:solidFill>
                    <a:ea typeface="Arial" pitchFamily="-107" charset="0"/>
                    <a:cs typeface="Arial" pitchFamily="-107" charset="0"/>
                    <a:sym typeface="Arial" pitchFamily="-107" charset="0"/>
                  </a:endParaRPr>
                </a:p>
              </p:txBody>
            </p:sp>
            <p:sp>
              <p:nvSpPr>
                <p:cNvPr id="61" name="TextBox 60"/>
                <p:cNvSpPr txBox="1"/>
                <p:nvPr/>
              </p:nvSpPr>
              <p:spPr>
                <a:xfrm>
                  <a:off x="1668867" y="4152946"/>
                  <a:ext cx="1039901" cy="585425"/>
                </a:xfrm>
                <a:prstGeom prst="rect">
                  <a:avLst/>
                </a:prstGeom>
                <a:noFill/>
              </p:spPr>
              <p:txBody>
                <a:bodyPr wrap="none" rtlCol="0" anchor="b">
                  <a:spAutoFit/>
                </a:bodyPr>
                <a:lstStyle/>
                <a:p>
                  <a:pPr algn="ctr" defTabSz="606939">
                    <a:lnSpc>
                      <a:spcPct val="90000"/>
                    </a:lnSpc>
                    <a:spcBef>
                      <a:spcPts val="600"/>
                    </a:spcBef>
                  </a:pPr>
                  <a:r>
                    <a:rPr lang="en-US" sz="1100" b="1" dirty="0">
                      <a:solidFill>
                        <a:srgbClr val="FFFFFF"/>
                      </a:solidFill>
                    </a:rPr>
                    <a:t>Storage</a:t>
                  </a:r>
                  <a:br>
                    <a:rPr lang="en-US" sz="1100" b="1" dirty="0">
                      <a:solidFill>
                        <a:srgbClr val="FFFFFF"/>
                      </a:solidFill>
                    </a:rPr>
                  </a:br>
                  <a:r>
                    <a:rPr lang="en-US" sz="1100" b="1" dirty="0">
                      <a:solidFill>
                        <a:srgbClr val="FFFFFF"/>
                      </a:solidFill>
                    </a:rPr>
                    <a:t>Access</a:t>
                  </a:r>
                </a:p>
              </p:txBody>
            </p:sp>
          </p:grpSp>
        </p:grpSp>
      </p:grpSp>
      <p:grpSp>
        <p:nvGrpSpPr>
          <p:cNvPr id="44" name="Group 43"/>
          <p:cNvGrpSpPr/>
          <p:nvPr/>
        </p:nvGrpSpPr>
        <p:grpSpPr>
          <a:xfrm>
            <a:off x="6421078" y="1450626"/>
            <a:ext cx="2282596" cy="4069162"/>
            <a:chOff x="6419391" y="1450615"/>
            <a:chExt cx="2282002" cy="4069163"/>
          </a:xfrm>
        </p:grpSpPr>
        <p:sp>
          <p:nvSpPr>
            <p:cNvPr id="26" name="TextBox 25"/>
            <p:cNvSpPr txBox="1"/>
            <p:nvPr/>
          </p:nvSpPr>
          <p:spPr>
            <a:xfrm>
              <a:off x="6419391" y="1450615"/>
              <a:ext cx="2282002" cy="539635"/>
            </a:xfrm>
            <a:prstGeom prst="rect">
              <a:avLst/>
            </a:prstGeom>
            <a:solidFill>
              <a:schemeClr val="accent4"/>
            </a:solidFill>
          </p:spPr>
          <p:txBody>
            <a:bodyPr wrap="none" rtlCol="0" anchor="b">
              <a:spAutoFit/>
            </a:bodyPr>
            <a:lstStyle/>
            <a:p>
              <a:pPr algn="ctr" defTabSz="606891">
                <a:lnSpc>
                  <a:spcPct val="90000"/>
                </a:lnSpc>
              </a:pPr>
              <a:r>
                <a:rPr lang="en-US" sz="1600" b="1" dirty="0">
                  <a:solidFill>
                    <a:schemeClr val="bg1"/>
                  </a:solidFill>
                </a:rPr>
                <a:t>Application</a:t>
              </a:r>
            </a:p>
            <a:p>
              <a:pPr algn="ctr" defTabSz="606891">
                <a:lnSpc>
                  <a:spcPct val="90000"/>
                </a:lnSpc>
              </a:pPr>
              <a:r>
                <a:rPr lang="en-US" sz="1600" b="1" dirty="0">
                  <a:solidFill>
                    <a:schemeClr val="bg1"/>
                  </a:solidFill>
                </a:rPr>
                <a:t>Centric Infrastructure</a:t>
              </a:r>
            </a:p>
          </p:txBody>
        </p:sp>
        <p:grpSp>
          <p:nvGrpSpPr>
            <p:cNvPr id="13" name="Group 12"/>
            <p:cNvGrpSpPr/>
            <p:nvPr/>
          </p:nvGrpSpPr>
          <p:grpSpPr>
            <a:xfrm>
              <a:off x="6946140" y="4373793"/>
              <a:ext cx="1269583" cy="1145985"/>
              <a:chOff x="6651533" y="2373264"/>
              <a:chExt cx="1858796" cy="1677836"/>
            </a:xfrm>
          </p:grpSpPr>
          <p:grpSp>
            <p:nvGrpSpPr>
              <p:cNvPr id="71" name="Group 70"/>
              <p:cNvGrpSpPr/>
              <p:nvPr/>
            </p:nvGrpSpPr>
            <p:grpSpPr>
              <a:xfrm>
                <a:off x="7020906" y="2373264"/>
                <a:ext cx="1096994" cy="1097280"/>
                <a:chOff x="1613742" y="3899264"/>
                <a:chExt cx="1096994" cy="1097280"/>
              </a:xfrm>
            </p:grpSpPr>
            <p:sp>
              <p:nvSpPr>
                <p:cNvPr id="72" name="Oval 71"/>
                <p:cNvSpPr/>
                <p:nvPr/>
              </p:nvSpPr>
              <p:spPr bwMode="auto">
                <a:xfrm>
                  <a:off x="1613742" y="3899264"/>
                  <a:ext cx="1096994" cy="1097280"/>
                </a:xfrm>
                <a:prstGeom prst="ellipse">
                  <a:avLst/>
                </a:prstGeom>
                <a:solidFill>
                  <a:schemeClr val="accent3">
                    <a:alpha val="77000"/>
                  </a:schemeClr>
                </a:solidFill>
                <a:ln w="12700" cap="flat">
                  <a:noFill/>
                  <a:miter lim="800000"/>
                  <a:headEnd type="none" w="med" len="med"/>
                  <a:tailEnd type="none" w="med" len="med"/>
                </a:ln>
              </p:spPr>
              <p:txBody>
                <a:bodyPr lIns="0" tIns="0" rIns="0" bIns="0" rtlCol="0" anchor="ctr"/>
                <a:lstStyle/>
                <a:p>
                  <a:pPr algn="ctr" defTabSz="685526"/>
                  <a:endParaRPr lang="en-US" sz="1200" dirty="0">
                    <a:solidFill>
                      <a:srgbClr val="FFFFFF"/>
                    </a:solidFill>
                    <a:ea typeface="Arial" pitchFamily="-107" charset="0"/>
                    <a:cs typeface="Arial" pitchFamily="-107" charset="0"/>
                    <a:sym typeface="Arial" pitchFamily="-107" charset="0"/>
                  </a:endParaRPr>
                </a:p>
              </p:txBody>
            </p:sp>
            <p:sp>
              <p:nvSpPr>
                <p:cNvPr id="73" name="TextBox 72"/>
                <p:cNvSpPr txBox="1"/>
                <p:nvPr/>
              </p:nvSpPr>
              <p:spPr>
                <a:xfrm>
                  <a:off x="1619780" y="4149638"/>
                  <a:ext cx="1084920" cy="362371"/>
                </a:xfrm>
                <a:prstGeom prst="rect">
                  <a:avLst/>
                </a:prstGeom>
                <a:noFill/>
              </p:spPr>
              <p:txBody>
                <a:bodyPr wrap="none" rtlCol="0">
                  <a:spAutoFit/>
                </a:bodyPr>
                <a:lstStyle/>
                <a:p>
                  <a:pPr algn="ctr" defTabSz="606939">
                    <a:lnSpc>
                      <a:spcPct val="90000"/>
                    </a:lnSpc>
                    <a:spcBef>
                      <a:spcPts val="600"/>
                    </a:spcBef>
                  </a:pPr>
                  <a:r>
                    <a:rPr lang="en-US" sz="1100" b="1" dirty="0">
                      <a:solidFill>
                        <a:srgbClr val="FFFFFF"/>
                      </a:solidFill>
                    </a:rPr>
                    <a:t>Network</a:t>
                  </a:r>
                </a:p>
              </p:txBody>
            </p:sp>
          </p:grpSp>
          <p:grpSp>
            <p:nvGrpSpPr>
              <p:cNvPr id="65" name="Group 64"/>
              <p:cNvGrpSpPr/>
              <p:nvPr/>
            </p:nvGrpSpPr>
            <p:grpSpPr>
              <a:xfrm>
                <a:off x="6651533" y="2953820"/>
                <a:ext cx="1096994" cy="1097280"/>
                <a:chOff x="851940" y="3899264"/>
                <a:chExt cx="1096994" cy="1097280"/>
              </a:xfrm>
            </p:grpSpPr>
            <p:sp>
              <p:nvSpPr>
                <p:cNvPr id="66" name="Oval 65"/>
                <p:cNvSpPr/>
                <p:nvPr/>
              </p:nvSpPr>
              <p:spPr bwMode="auto">
                <a:xfrm>
                  <a:off x="851940" y="3899264"/>
                  <a:ext cx="1096994" cy="1097280"/>
                </a:xfrm>
                <a:prstGeom prst="ellipse">
                  <a:avLst/>
                </a:prstGeom>
                <a:solidFill>
                  <a:schemeClr val="accent5">
                    <a:alpha val="72000"/>
                  </a:schemeClr>
                </a:solidFill>
                <a:ln w="12700" cap="flat">
                  <a:noFill/>
                  <a:miter lim="800000"/>
                  <a:headEnd type="none" w="med" len="med"/>
                  <a:tailEnd type="none" w="med" len="med"/>
                </a:ln>
              </p:spPr>
              <p:txBody>
                <a:bodyPr lIns="0" tIns="0" rIns="0" bIns="0" rtlCol="0" anchor="b"/>
                <a:lstStyle/>
                <a:p>
                  <a:pPr algn="ctr" defTabSz="685526"/>
                  <a:endParaRPr lang="en-US" sz="1200" dirty="0">
                    <a:solidFill>
                      <a:srgbClr val="FFFFFF"/>
                    </a:solidFill>
                    <a:ea typeface="Arial" pitchFamily="-107" charset="0"/>
                    <a:cs typeface="Arial" pitchFamily="-107" charset="0"/>
                    <a:sym typeface="Arial" pitchFamily="-107" charset="0"/>
                  </a:endParaRPr>
                </a:p>
              </p:txBody>
            </p:sp>
            <p:sp>
              <p:nvSpPr>
                <p:cNvPr id="67" name="TextBox 66"/>
                <p:cNvSpPr txBox="1"/>
                <p:nvPr/>
              </p:nvSpPr>
              <p:spPr>
                <a:xfrm>
                  <a:off x="935410" y="4271166"/>
                  <a:ext cx="805266" cy="362371"/>
                </a:xfrm>
                <a:prstGeom prst="rect">
                  <a:avLst/>
                </a:prstGeom>
                <a:noFill/>
              </p:spPr>
              <p:txBody>
                <a:bodyPr wrap="none" rtlCol="0" anchor="b">
                  <a:spAutoFit/>
                </a:bodyPr>
                <a:lstStyle/>
                <a:p>
                  <a:pPr algn="ctr" defTabSz="606939">
                    <a:lnSpc>
                      <a:spcPct val="90000"/>
                    </a:lnSpc>
                    <a:spcBef>
                      <a:spcPts val="600"/>
                    </a:spcBef>
                  </a:pPr>
                  <a:r>
                    <a:rPr lang="en-US" sz="1100" b="1" dirty="0">
                      <a:solidFill>
                        <a:srgbClr val="FFFFFF"/>
                      </a:solidFill>
                    </a:rPr>
                    <a:t>Apps</a:t>
                  </a:r>
                </a:p>
              </p:txBody>
            </p:sp>
          </p:grpSp>
          <p:grpSp>
            <p:nvGrpSpPr>
              <p:cNvPr id="68" name="Group 67"/>
              <p:cNvGrpSpPr/>
              <p:nvPr/>
            </p:nvGrpSpPr>
            <p:grpSpPr>
              <a:xfrm>
                <a:off x="7413335" y="2953820"/>
                <a:ext cx="1096994" cy="1097280"/>
                <a:chOff x="1613742" y="3899264"/>
                <a:chExt cx="1096994" cy="1097280"/>
              </a:xfrm>
            </p:grpSpPr>
            <p:sp>
              <p:nvSpPr>
                <p:cNvPr id="69" name="Oval 68"/>
                <p:cNvSpPr/>
                <p:nvPr/>
              </p:nvSpPr>
              <p:spPr bwMode="auto">
                <a:xfrm>
                  <a:off x="1613742" y="3899264"/>
                  <a:ext cx="1096994" cy="1097280"/>
                </a:xfrm>
                <a:prstGeom prst="ellipse">
                  <a:avLst/>
                </a:prstGeom>
                <a:solidFill>
                  <a:schemeClr val="accent4">
                    <a:lumMod val="75000"/>
                    <a:alpha val="64000"/>
                  </a:schemeClr>
                </a:solidFill>
                <a:ln w="12700" cap="flat">
                  <a:noFill/>
                  <a:miter lim="800000"/>
                  <a:headEnd type="none" w="med" len="med"/>
                  <a:tailEnd type="none" w="med" len="med"/>
                </a:ln>
              </p:spPr>
              <p:txBody>
                <a:bodyPr lIns="0" tIns="0" rIns="0" bIns="0" rtlCol="0" anchor="b"/>
                <a:lstStyle/>
                <a:p>
                  <a:pPr algn="ctr" defTabSz="685526"/>
                  <a:endParaRPr lang="en-US" sz="1200" dirty="0">
                    <a:solidFill>
                      <a:srgbClr val="FFFFFF"/>
                    </a:solidFill>
                    <a:ea typeface="Arial" pitchFamily="-107" charset="0"/>
                    <a:cs typeface="Arial" pitchFamily="-107" charset="0"/>
                    <a:sym typeface="Arial" pitchFamily="-107" charset="0"/>
                  </a:endParaRPr>
                </a:p>
              </p:txBody>
            </p:sp>
            <p:sp>
              <p:nvSpPr>
                <p:cNvPr id="70" name="TextBox 69"/>
                <p:cNvSpPr txBox="1"/>
                <p:nvPr/>
              </p:nvSpPr>
              <p:spPr>
                <a:xfrm>
                  <a:off x="1749544" y="4271166"/>
                  <a:ext cx="878543" cy="362371"/>
                </a:xfrm>
                <a:prstGeom prst="rect">
                  <a:avLst/>
                </a:prstGeom>
                <a:noFill/>
              </p:spPr>
              <p:txBody>
                <a:bodyPr wrap="none" rtlCol="0" anchor="b">
                  <a:spAutoFit/>
                </a:bodyPr>
                <a:lstStyle/>
                <a:p>
                  <a:pPr algn="ctr" defTabSz="606939">
                    <a:lnSpc>
                      <a:spcPct val="90000"/>
                    </a:lnSpc>
                    <a:spcBef>
                      <a:spcPts val="600"/>
                    </a:spcBef>
                  </a:pPr>
                  <a:r>
                    <a:rPr lang="en-US" sz="1100" b="1" dirty="0">
                      <a:solidFill>
                        <a:srgbClr val="FFFFFF"/>
                      </a:solidFill>
                    </a:rPr>
                    <a:t>Policy</a:t>
                  </a:r>
                </a:p>
              </p:txBody>
            </p:sp>
          </p:grpSp>
        </p:grpSp>
      </p:grpSp>
      <p:sp>
        <p:nvSpPr>
          <p:cNvPr id="37" name="TextBox 36"/>
          <p:cNvSpPr txBox="1"/>
          <p:nvPr/>
        </p:nvSpPr>
        <p:spPr>
          <a:xfrm>
            <a:off x="9601082" y="1571689"/>
            <a:ext cx="2120519" cy="393251"/>
          </a:xfrm>
          <a:prstGeom prst="rect">
            <a:avLst/>
          </a:prstGeom>
          <a:noFill/>
        </p:spPr>
        <p:txBody>
          <a:bodyPr wrap="none" lIns="91418" tIns="45710" rIns="91418" bIns="45710" rtlCol="0">
            <a:spAutoFit/>
          </a:bodyPr>
          <a:lstStyle/>
          <a:p>
            <a:pPr algn="ctr" defTabSz="606891">
              <a:lnSpc>
                <a:spcPct val="90000"/>
              </a:lnSpc>
              <a:spcBef>
                <a:spcPts val="800"/>
              </a:spcBef>
            </a:pPr>
            <a:r>
              <a:rPr lang="en-US" sz="2100" b="1" dirty="0">
                <a:solidFill>
                  <a:schemeClr val="accent2"/>
                </a:solidFill>
                <a:cs typeface="Arial"/>
              </a:rPr>
              <a:t>The Next Wave</a:t>
            </a:r>
          </a:p>
        </p:txBody>
      </p:sp>
      <p:sp>
        <p:nvSpPr>
          <p:cNvPr id="122" name="TextBox 121"/>
          <p:cNvSpPr txBox="1"/>
          <p:nvPr/>
        </p:nvSpPr>
        <p:spPr>
          <a:xfrm>
            <a:off x="623816" y="2150584"/>
            <a:ext cx="2066251" cy="318017"/>
          </a:xfrm>
          <a:prstGeom prst="rect">
            <a:avLst/>
          </a:prstGeom>
          <a:noFill/>
          <a:ln>
            <a:noFill/>
          </a:ln>
        </p:spPr>
        <p:txBody>
          <a:bodyPr wrap="none" lIns="91418" tIns="45710" rIns="91418" bIns="45710" rtlCol="0">
            <a:spAutoFit/>
          </a:bodyPr>
          <a:lstStyle/>
          <a:p>
            <a:pPr defTabSz="911999">
              <a:lnSpc>
                <a:spcPct val="90000"/>
              </a:lnSpc>
              <a:spcBef>
                <a:spcPts val="600"/>
              </a:spcBef>
            </a:pPr>
            <a:r>
              <a:rPr lang="en-US" sz="1600" dirty="0">
                <a:solidFill>
                  <a:schemeClr val="tx1">
                    <a:lumMod val="90000"/>
                    <a:lumOff val="10000"/>
                  </a:schemeClr>
                </a:solidFill>
              </a:rPr>
              <a:t>#1 in DC Networking</a:t>
            </a:r>
          </a:p>
        </p:txBody>
      </p:sp>
      <p:sp>
        <p:nvSpPr>
          <p:cNvPr id="123" name="TextBox 122"/>
          <p:cNvSpPr txBox="1"/>
          <p:nvPr/>
        </p:nvSpPr>
        <p:spPr>
          <a:xfrm>
            <a:off x="3256859" y="2150584"/>
            <a:ext cx="2545648" cy="318017"/>
          </a:xfrm>
          <a:prstGeom prst="rect">
            <a:avLst/>
          </a:prstGeom>
          <a:noFill/>
          <a:ln>
            <a:noFill/>
          </a:ln>
        </p:spPr>
        <p:txBody>
          <a:bodyPr wrap="none" lIns="91418" tIns="45710" rIns="91418" bIns="45710" rtlCol="0">
            <a:spAutoFit/>
          </a:bodyPr>
          <a:lstStyle/>
          <a:p>
            <a:pPr defTabSz="911999">
              <a:lnSpc>
                <a:spcPct val="90000"/>
              </a:lnSpc>
              <a:spcBef>
                <a:spcPts val="600"/>
              </a:spcBef>
            </a:pPr>
            <a:r>
              <a:rPr lang="en-US" sz="1600" dirty="0">
                <a:solidFill>
                  <a:schemeClr val="tx1">
                    <a:lumMod val="90000"/>
                    <a:lumOff val="10000"/>
                  </a:schemeClr>
                </a:solidFill>
              </a:rPr>
              <a:t>#1/2 in Unified Computing</a:t>
            </a:r>
          </a:p>
        </p:txBody>
      </p:sp>
      <p:sp>
        <p:nvSpPr>
          <p:cNvPr id="124" name="TextBox 123"/>
          <p:cNvSpPr txBox="1"/>
          <p:nvPr/>
        </p:nvSpPr>
        <p:spPr>
          <a:xfrm>
            <a:off x="6284630" y="2150584"/>
            <a:ext cx="1914265" cy="318017"/>
          </a:xfrm>
          <a:prstGeom prst="rect">
            <a:avLst/>
          </a:prstGeom>
          <a:noFill/>
          <a:ln>
            <a:noFill/>
          </a:ln>
        </p:spPr>
        <p:txBody>
          <a:bodyPr wrap="none" lIns="91418" tIns="45710" rIns="91418" bIns="45710" rtlCol="0">
            <a:spAutoFit/>
          </a:bodyPr>
          <a:lstStyle/>
          <a:p>
            <a:pPr defTabSz="911999">
              <a:lnSpc>
                <a:spcPct val="90000"/>
              </a:lnSpc>
              <a:spcBef>
                <a:spcPts val="600"/>
              </a:spcBef>
            </a:pPr>
            <a:r>
              <a:rPr lang="en-US" sz="1600" dirty="0">
                <a:solidFill>
                  <a:schemeClr val="tx1">
                    <a:lumMod val="90000"/>
                    <a:lumOff val="10000"/>
                  </a:schemeClr>
                </a:solidFill>
              </a:rPr>
              <a:t>#1 IT Infrastructure</a:t>
            </a:r>
          </a:p>
        </p:txBody>
      </p:sp>
      <p:sp>
        <p:nvSpPr>
          <p:cNvPr id="128" name="Rectangle 127"/>
          <p:cNvSpPr/>
          <p:nvPr/>
        </p:nvSpPr>
        <p:spPr>
          <a:xfrm>
            <a:off x="-1" y="6185473"/>
            <a:ext cx="12192001" cy="112907"/>
          </a:xfrm>
          <a:prstGeom prst="rect">
            <a:avLst/>
          </a:prstGeom>
          <a:blipFill dpi="0" rotWithShape="1">
            <a:blip r:embed="rId3">
              <a:alphaModFix amt="23000"/>
            </a:blip>
            <a:srcRect/>
            <a:tile tx="0" ty="4191000" sx="100000" sy="100000" flip="none" algn="ctr"/>
          </a:blipFill>
          <a:ln w="25400" cap="flat" cmpd="sng" algn="ctr">
            <a:noFill/>
            <a:prstDash val="solid"/>
          </a:ln>
          <a:effectLst/>
        </p:spPr>
        <p:txBody>
          <a:bodyPr spcFirstLastPara="0" vert="horz" wrap="none" lIns="132407" tIns="94340" rIns="132407" bIns="94340" numCol="1" spcCol="1271" anchor="ctr" anchorCtr="0">
            <a:noAutofit/>
          </a:bodyPr>
          <a:lstStyle/>
          <a:p>
            <a:pPr algn="ctr" defTabSz="888212">
              <a:lnSpc>
                <a:spcPct val="90000"/>
              </a:lnSpc>
              <a:spcBef>
                <a:spcPct val="0"/>
              </a:spcBef>
              <a:spcAft>
                <a:spcPct val="35000"/>
              </a:spcAft>
            </a:pPr>
            <a:endParaRPr lang="en-US" sz="2400" kern="0" dirty="0">
              <a:solidFill>
                <a:srgbClr val="FFFFFF"/>
              </a:solidFill>
              <a:latin typeface="Arial" panose="020B0604020202020204" pitchFamily="34" charset="0"/>
              <a:cs typeface="Arial" panose="020B0604020202020204" pitchFamily="34" charset="0"/>
            </a:endParaRPr>
          </a:p>
        </p:txBody>
      </p:sp>
      <p:sp>
        <p:nvSpPr>
          <p:cNvPr id="133" name="Rectangle 132"/>
          <p:cNvSpPr/>
          <p:nvPr/>
        </p:nvSpPr>
        <p:spPr>
          <a:xfrm flipV="1">
            <a:off x="-6140" y="5763638"/>
            <a:ext cx="12198141" cy="45719"/>
          </a:xfrm>
          <a:prstGeom prst="rect">
            <a:avLst/>
          </a:prstGeom>
          <a:gradFill>
            <a:gsLst>
              <a:gs pos="0">
                <a:srgbClr val="000000">
                  <a:alpha val="26000"/>
                </a:srgbClr>
              </a:gs>
              <a:gs pos="100000">
                <a:srgbClr val="000000">
                  <a:alpha val="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45" tIns="60921" rIns="121845" bIns="60921" rtlCol="0" anchor="ctr"/>
          <a:lstStyle/>
          <a:p>
            <a:pPr algn="ctr" defTabSz="913665"/>
            <a:endParaRPr lang="en-US" dirty="0">
              <a:gradFill>
                <a:gsLst>
                  <a:gs pos="0">
                    <a:srgbClr val="000000"/>
                  </a:gs>
                  <a:gs pos="100000">
                    <a:srgbClr val="000000">
                      <a:alpha val="0"/>
                    </a:srgbClr>
                  </a:gs>
                </a:gsLst>
                <a:lin ang="5400000" scaled="1"/>
              </a:gradFill>
              <a:latin typeface="Arial"/>
            </a:endParaRPr>
          </a:p>
        </p:txBody>
      </p:sp>
      <p:grpSp>
        <p:nvGrpSpPr>
          <p:cNvPr id="24" name="Group 23"/>
          <p:cNvGrpSpPr/>
          <p:nvPr/>
        </p:nvGrpSpPr>
        <p:grpSpPr>
          <a:xfrm>
            <a:off x="9364260" y="2816439"/>
            <a:ext cx="2499042" cy="1820075"/>
            <a:chOff x="9364256" y="2816428"/>
            <a:chExt cx="2499039" cy="1820074"/>
          </a:xfrm>
        </p:grpSpPr>
        <p:sp>
          <p:nvSpPr>
            <p:cNvPr id="111" name="TextBox 110"/>
            <p:cNvSpPr txBox="1"/>
            <p:nvPr/>
          </p:nvSpPr>
          <p:spPr>
            <a:xfrm>
              <a:off x="9364256" y="4230987"/>
              <a:ext cx="1427173" cy="388568"/>
            </a:xfrm>
            <a:prstGeom prst="rect">
              <a:avLst/>
            </a:prstGeom>
            <a:noFill/>
          </p:spPr>
          <p:txBody>
            <a:bodyPr wrap="none" rtlCol="0">
              <a:spAutoFit/>
            </a:bodyPr>
            <a:lstStyle/>
            <a:p>
              <a:pPr algn="r" defTabSz="606891">
                <a:lnSpc>
                  <a:spcPct val="90000"/>
                </a:lnSpc>
                <a:spcBef>
                  <a:spcPts val="800"/>
                </a:spcBef>
              </a:pPr>
              <a:r>
                <a:rPr lang="en-US" sz="2100" dirty="0" err="1">
                  <a:solidFill>
                    <a:schemeClr val="tx1">
                      <a:lumMod val="90000"/>
                      <a:lumOff val="10000"/>
                    </a:schemeClr>
                  </a:solidFill>
                </a:rPr>
                <a:t>InterCloud</a:t>
              </a:r>
              <a:endParaRPr lang="en-US" sz="2100" dirty="0">
                <a:solidFill>
                  <a:schemeClr val="tx1">
                    <a:lumMod val="90000"/>
                    <a:lumOff val="10000"/>
                  </a:schemeClr>
                </a:solidFill>
              </a:endParaRPr>
            </a:p>
          </p:txBody>
        </p:sp>
        <p:grpSp>
          <p:nvGrpSpPr>
            <p:cNvPr id="112" name="Group 111"/>
            <p:cNvGrpSpPr/>
            <p:nvPr/>
          </p:nvGrpSpPr>
          <p:grpSpPr>
            <a:xfrm>
              <a:off x="10970497" y="4099971"/>
              <a:ext cx="836316" cy="536531"/>
              <a:chOff x="5489683" y="5528597"/>
              <a:chExt cx="1199116" cy="620539"/>
            </a:xfrm>
          </p:grpSpPr>
          <p:sp>
            <p:nvSpPr>
              <p:cNvPr id="113" name="Freeform 27"/>
              <p:cNvSpPr>
                <a:spLocks/>
              </p:cNvSpPr>
              <p:nvPr/>
            </p:nvSpPr>
            <p:spPr bwMode="auto">
              <a:xfrm>
                <a:off x="5489683" y="5528597"/>
                <a:ext cx="1199116" cy="620539"/>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rgbClr val="3C86EC">
                      <a:shade val="30000"/>
                      <a:satMod val="115000"/>
                    </a:srgbClr>
                  </a:gs>
                  <a:gs pos="50000">
                    <a:srgbClr val="3C86EC">
                      <a:shade val="67500"/>
                      <a:satMod val="115000"/>
                    </a:srgbClr>
                  </a:gs>
                  <a:gs pos="100000">
                    <a:srgbClr val="3C86EC">
                      <a:shade val="100000"/>
                      <a:satMod val="115000"/>
                    </a:srgbClr>
                  </a:gs>
                </a:gsLst>
                <a:lin ang="13500000" scaled="1"/>
                <a:tileRect/>
              </a:gradFill>
              <a:ln>
                <a:noFill/>
              </a:ln>
              <a:effectLst/>
            </p:spPr>
            <p:txBody>
              <a:bodyPr vert="horz" wrap="square" lIns="21238" tIns="10632" rIns="21238" bIns="10632" numCol="1" anchor="t" anchorCtr="0" compatLnSpc="1">
                <a:prstTxWarp prst="textNoShape">
                  <a:avLst/>
                </a:prstTxWarp>
              </a:bodyPr>
              <a:lstStyle/>
              <a:p>
                <a:pPr defTabSz="283125"/>
                <a:endParaRPr lang="en-US" sz="2100">
                  <a:solidFill>
                    <a:srgbClr val="000000"/>
                  </a:solidFill>
                </a:endParaRPr>
              </a:p>
            </p:txBody>
          </p:sp>
          <p:cxnSp>
            <p:nvCxnSpPr>
              <p:cNvPr id="114" name="Straight Connector 113"/>
              <p:cNvCxnSpPr/>
              <p:nvPr/>
            </p:nvCxnSpPr>
            <p:spPr>
              <a:xfrm flipH="1">
                <a:off x="5721712" y="5681657"/>
                <a:ext cx="264535" cy="247716"/>
              </a:xfrm>
              <a:prstGeom prst="line">
                <a:avLst/>
              </a:prstGeom>
              <a:ln w="28575" cap="rnd">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6226929" y="5680127"/>
                <a:ext cx="264535" cy="247716"/>
              </a:xfrm>
              <a:prstGeom prst="line">
                <a:avLst/>
              </a:prstGeom>
              <a:ln w="28575" cap="rnd">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V="1">
                <a:off x="6221256" y="5933042"/>
                <a:ext cx="221888" cy="127789"/>
              </a:xfrm>
              <a:prstGeom prst="line">
                <a:avLst/>
              </a:prstGeom>
              <a:ln w="28575" cap="rnd">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117" name="Freeform 27"/>
              <p:cNvSpPr>
                <a:spLocks/>
              </p:cNvSpPr>
              <p:nvPr/>
            </p:nvSpPr>
            <p:spPr bwMode="auto">
              <a:xfrm>
                <a:off x="6355761" y="5816217"/>
                <a:ext cx="281803" cy="158066"/>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chemeClr val="bg1"/>
              </a:solidFill>
              <a:ln>
                <a:noFill/>
              </a:ln>
              <a:effectLst/>
            </p:spPr>
            <p:txBody>
              <a:bodyPr vert="horz" wrap="square" lIns="21238" tIns="10632" rIns="21238" bIns="10632" numCol="1" anchor="t" anchorCtr="0" compatLnSpc="1">
                <a:prstTxWarp prst="textNoShape">
                  <a:avLst/>
                </a:prstTxWarp>
              </a:bodyPr>
              <a:lstStyle/>
              <a:p>
                <a:pPr defTabSz="283125"/>
                <a:endParaRPr lang="en-US" sz="2400">
                  <a:solidFill>
                    <a:srgbClr val="000000"/>
                  </a:solidFill>
                </a:endParaRPr>
              </a:p>
            </p:txBody>
          </p:sp>
          <p:sp>
            <p:nvSpPr>
              <p:cNvPr id="118" name="Freeform 27"/>
              <p:cNvSpPr>
                <a:spLocks/>
              </p:cNvSpPr>
              <p:nvPr/>
            </p:nvSpPr>
            <p:spPr bwMode="auto">
              <a:xfrm>
                <a:off x="5975197" y="5575918"/>
                <a:ext cx="281803" cy="158066"/>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chemeClr val="bg1"/>
              </a:solidFill>
              <a:ln>
                <a:noFill/>
              </a:ln>
              <a:effectLst/>
            </p:spPr>
            <p:txBody>
              <a:bodyPr vert="horz" wrap="square" lIns="21238" tIns="10632" rIns="21238" bIns="10632" numCol="1" anchor="t" anchorCtr="0" compatLnSpc="1">
                <a:prstTxWarp prst="textNoShape">
                  <a:avLst/>
                </a:prstTxWarp>
              </a:bodyPr>
              <a:lstStyle/>
              <a:p>
                <a:pPr defTabSz="283125"/>
                <a:endParaRPr lang="en-US" sz="2400">
                  <a:solidFill>
                    <a:srgbClr val="000000"/>
                  </a:solidFill>
                </a:endParaRPr>
              </a:p>
            </p:txBody>
          </p:sp>
          <p:cxnSp>
            <p:nvCxnSpPr>
              <p:cNvPr id="119" name="Straight Connector 118"/>
              <p:cNvCxnSpPr/>
              <p:nvPr/>
            </p:nvCxnSpPr>
            <p:spPr>
              <a:xfrm flipH="1" flipV="1">
                <a:off x="5789606" y="5933042"/>
                <a:ext cx="232860" cy="127789"/>
              </a:xfrm>
              <a:prstGeom prst="line">
                <a:avLst/>
              </a:prstGeom>
              <a:ln w="28575" cap="rnd">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120" name="Freeform 27"/>
              <p:cNvSpPr>
                <a:spLocks/>
              </p:cNvSpPr>
              <p:nvPr/>
            </p:nvSpPr>
            <p:spPr bwMode="auto">
              <a:xfrm>
                <a:off x="5975197" y="5938219"/>
                <a:ext cx="281803" cy="158066"/>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chemeClr val="bg1"/>
              </a:solidFill>
              <a:ln>
                <a:noFill/>
              </a:ln>
              <a:effectLst/>
            </p:spPr>
            <p:txBody>
              <a:bodyPr vert="horz" wrap="square" lIns="21238" tIns="10632" rIns="21238" bIns="10632" numCol="1" anchor="t" anchorCtr="0" compatLnSpc="1">
                <a:prstTxWarp prst="textNoShape">
                  <a:avLst/>
                </a:prstTxWarp>
              </a:bodyPr>
              <a:lstStyle/>
              <a:p>
                <a:pPr defTabSz="283125"/>
                <a:endParaRPr lang="en-US" sz="2400">
                  <a:solidFill>
                    <a:srgbClr val="000000"/>
                  </a:solidFill>
                </a:endParaRPr>
              </a:p>
            </p:txBody>
          </p:sp>
          <p:sp>
            <p:nvSpPr>
              <p:cNvPr id="121" name="Freeform 27"/>
              <p:cNvSpPr>
                <a:spLocks/>
              </p:cNvSpPr>
              <p:nvPr/>
            </p:nvSpPr>
            <p:spPr bwMode="auto">
              <a:xfrm>
                <a:off x="5550532" y="5816217"/>
                <a:ext cx="281803" cy="158066"/>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chemeClr val="bg1"/>
              </a:solidFill>
              <a:ln>
                <a:noFill/>
              </a:ln>
              <a:effectLst/>
            </p:spPr>
            <p:txBody>
              <a:bodyPr vert="horz" wrap="square" lIns="21238" tIns="10632" rIns="21238" bIns="10632" numCol="1" anchor="t" anchorCtr="0" compatLnSpc="1">
                <a:prstTxWarp prst="textNoShape">
                  <a:avLst/>
                </a:prstTxWarp>
              </a:bodyPr>
              <a:lstStyle/>
              <a:p>
                <a:pPr defTabSz="283125"/>
                <a:endParaRPr lang="en-US" sz="2400">
                  <a:solidFill>
                    <a:srgbClr val="000000"/>
                  </a:solidFill>
                </a:endParaRPr>
              </a:p>
            </p:txBody>
          </p:sp>
        </p:grpSp>
        <p:sp>
          <p:nvSpPr>
            <p:cNvPr id="110" name="TextBox 109"/>
            <p:cNvSpPr txBox="1"/>
            <p:nvPr/>
          </p:nvSpPr>
          <p:spPr>
            <a:xfrm>
              <a:off x="10202535" y="3237077"/>
              <a:ext cx="588885" cy="388568"/>
            </a:xfrm>
            <a:prstGeom prst="rect">
              <a:avLst/>
            </a:prstGeom>
            <a:noFill/>
          </p:spPr>
          <p:txBody>
            <a:bodyPr wrap="none" rtlCol="0">
              <a:spAutoFit/>
            </a:bodyPr>
            <a:lstStyle/>
            <a:p>
              <a:pPr algn="r" defTabSz="606891">
                <a:lnSpc>
                  <a:spcPct val="90000"/>
                </a:lnSpc>
                <a:spcBef>
                  <a:spcPts val="800"/>
                </a:spcBef>
              </a:pPr>
              <a:r>
                <a:rPr lang="en-US" sz="2100" dirty="0" err="1">
                  <a:solidFill>
                    <a:schemeClr val="tx1">
                      <a:lumMod val="90000"/>
                      <a:lumOff val="10000"/>
                    </a:schemeClr>
                  </a:solidFill>
                </a:rPr>
                <a:t>IoE</a:t>
              </a:r>
              <a:endParaRPr lang="en-US" sz="2100" dirty="0">
                <a:solidFill>
                  <a:schemeClr val="tx1">
                    <a:lumMod val="90000"/>
                    <a:lumOff val="10000"/>
                  </a:schemeClr>
                </a:solidFill>
              </a:endParaRPr>
            </a:p>
          </p:txBody>
        </p:sp>
        <p:grpSp>
          <p:nvGrpSpPr>
            <p:cNvPr id="23" name="Group 22"/>
            <p:cNvGrpSpPr/>
            <p:nvPr/>
          </p:nvGrpSpPr>
          <p:grpSpPr>
            <a:xfrm>
              <a:off x="10797225" y="2816428"/>
              <a:ext cx="1066070" cy="1066070"/>
              <a:chOff x="10797225" y="2816428"/>
              <a:chExt cx="1066070" cy="1066070"/>
            </a:xfrm>
          </p:grpSpPr>
          <p:sp>
            <p:nvSpPr>
              <p:cNvPr id="3" name="Oval 2"/>
              <p:cNvSpPr/>
              <p:nvPr/>
            </p:nvSpPr>
            <p:spPr>
              <a:xfrm>
                <a:off x="10797225" y="2816428"/>
                <a:ext cx="1066070" cy="1066070"/>
              </a:xfrm>
              <a:prstGeom prst="ellipse">
                <a:avLst/>
              </a:prstGeom>
              <a:noFill/>
              <a:ln>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1154331" y="3184846"/>
                <a:ext cx="371668" cy="371664"/>
              </a:xfrm>
              <a:prstGeom prst="ellipse">
                <a:avLst/>
              </a:prstGeom>
              <a:gradFill flip="none" rotWithShape="1">
                <a:gsLst>
                  <a:gs pos="0">
                    <a:srgbClr val="3C86EC">
                      <a:shade val="30000"/>
                      <a:satMod val="115000"/>
                    </a:srgbClr>
                  </a:gs>
                  <a:gs pos="50000">
                    <a:srgbClr val="3C86EC">
                      <a:shade val="67500"/>
                      <a:satMod val="115000"/>
                    </a:srgbClr>
                  </a:gs>
                  <a:gs pos="100000">
                    <a:srgbClr val="3C86EC">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Freeform 81"/>
              <p:cNvSpPr>
                <a:spLocks noEditPoints="1"/>
              </p:cNvSpPr>
              <p:nvPr/>
            </p:nvSpPr>
            <p:spPr bwMode="auto">
              <a:xfrm>
                <a:off x="11277608" y="3355240"/>
                <a:ext cx="116482" cy="136842"/>
              </a:xfrm>
              <a:custGeom>
                <a:avLst/>
                <a:gdLst/>
                <a:ahLst/>
                <a:cxnLst>
                  <a:cxn ang="0">
                    <a:pos x="51" y="106"/>
                  </a:cxn>
                  <a:cxn ang="0">
                    <a:pos x="82" y="128"/>
                  </a:cxn>
                  <a:cxn ang="0">
                    <a:pos x="90" y="123"/>
                  </a:cxn>
                  <a:cxn ang="0">
                    <a:pos x="89" y="93"/>
                  </a:cxn>
                  <a:cxn ang="0">
                    <a:pos x="129" y="85"/>
                  </a:cxn>
                  <a:cxn ang="0">
                    <a:pos x="183" y="109"/>
                  </a:cxn>
                  <a:cxn ang="0">
                    <a:pos x="134" y="52"/>
                  </a:cxn>
                  <a:cxn ang="0">
                    <a:pos x="88" y="38"/>
                  </a:cxn>
                  <a:cxn ang="0">
                    <a:pos x="87" y="9"/>
                  </a:cxn>
                  <a:cxn ang="0">
                    <a:pos x="79" y="3"/>
                  </a:cxn>
                  <a:cxn ang="0">
                    <a:pos x="49" y="27"/>
                  </a:cxn>
                  <a:cxn ang="0">
                    <a:pos x="34" y="38"/>
                  </a:cxn>
                  <a:cxn ang="0">
                    <a:pos x="4" y="62"/>
                  </a:cxn>
                  <a:cxn ang="0">
                    <a:pos x="5" y="73"/>
                  </a:cxn>
                  <a:cxn ang="0">
                    <a:pos x="36" y="95"/>
                  </a:cxn>
                  <a:cxn ang="0">
                    <a:pos x="51" y="106"/>
                  </a:cxn>
                  <a:cxn ang="0">
                    <a:pos x="202" y="168"/>
                  </a:cxn>
                  <a:cxn ang="0">
                    <a:pos x="171" y="145"/>
                  </a:cxn>
                  <a:cxn ang="0">
                    <a:pos x="155" y="134"/>
                  </a:cxn>
                  <a:cxn ang="0">
                    <a:pos x="124" y="112"/>
                  </a:cxn>
                  <a:cxn ang="0">
                    <a:pos x="117" y="118"/>
                  </a:cxn>
                  <a:cxn ang="0">
                    <a:pos x="117" y="148"/>
                  </a:cxn>
                  <a:cxn ang="0">
                    <a:pos x="77" y="156"/>
                  </a:cxn>
                  <a:cxn ang="0">
                    <a:pos x="23" y="132"/>
                  </a:cxn>
                  <a:cxn ang="0">
                    <a:pos x="72" y="189"/>
                  </a:cxn>
                  <a:cxn ang="0">
                    <a:pos x="119" y="203"/>
                  </a:cxn>
                  <a:cxn ang="0">
                    <a:pos x="119" y="232"/>
                  </a:cxn>
                  <a:cxn ang="0">
                    <a:pos x="127" y="238"/>
                  </a:cxn>
                  <a:cxn ang="0">
                    <a:pos x="157" y="214"/>
                  </a:cxn>
                  <a:cxn ang="0">
                    <a:pos x="172" y="202"/>
                  </a:cxn>
                  <a:cxn ang="0">
                    <a:pos x="202" y="179"/>
                  </a:cxn>
                  <a:cxn ang="0">
                    <a:pos x="202" y="168"/>
                  </a:cxn>
                </a:cxnLst>
                <a:rect l="0" t="0" r="r" b="b"/>
                <a:pathLst>
                  <a:path w="206" h="241">
                    <a:moveTo>
                      <a:pt x="51" y="106"/>
                    </a:moveTo>
                    <a:cubicBezTo>
                      <a:pt x="82" y="128"/>
                      <a:pt x="82" y="128"/>
                      <a:pt x="82" y="128"/>
                    </a:cubicBezTo>
                    <a:cubicBezTo>
                      <a:pt x="86" y="131"/>
                      <a:pt x="90" y="129"/>
                      <a:pt x="90" y="123"/>
                    </a:cubicBezTo>
                    <a:cubicBezTo>
                      <a:pt x="89" y="93"/>
                      <a:pt x="89" y="93"/>
                      <a:pt x="89" y="93"/>
                    </a:cubicBezTo>
                    <a:cubicBezTo>
                      <a:pt x="102" y="88"/>
                      <a:pt x="116" y="86"/>
                      <a:pt x="129" y="85"/>
                    </a:cubicBezTo>
                    <a:cubicBezTo>
                      <a:pt x="149" y="84"/>
                      <a:pt x="170" y="89"/>
                      <a:pt x="183" y="109"/>
                    </a:cubicBezTo>
                    <a:cubicBezTo>
                      <a:pt x="180" y="84"/>
                      <a:pt x="158" y="62"/>
                      <a:pt x="134" y="52"/>
                    </a:cubicBezTo>
                    <a:cubicBezTo>
                      <a:pt x="119" y="45"/>
                      <a:pt x="104" y="41"/>
                      <a:pt x="88" y="38"/>
                    </a:cubicBezTo>
                    <a:cubicBezTo>
                      <a:pt x="87" y="9"/>
                      <a:pt x="87" y="9"/>
                      <a:pt x="87" y="9"/>
                    </a:cubicBezTo>
                    <a:cubicBezTo>
                      <a:pt x="87" y="2"/>
                      <a:pt x="83" y="0"/>
                      <a:pt x="79" y="3"/>
                    </a:cubicBezTo>
                    <a:cubicBezTo>
                      <a:pt x="49" y="27"/>
                      <a:pt x="49" y="27"/>
                      <a:pt x="49" y="27"/>
                    </a:cubicBezTo>
                    <a:cubicBezTo>
                      <a:pt x="45" y="30"/>
                      <a:pt x="38" y="35"/>
                      <a:pt x="34" y="38"/>
                    </a:cubicBezTo>
                    <a:cubicBezTo>
                      <a:pt x="4" y="62"/>
                      <a:pt x="4" y="62"/>
                      <a:pt x="4" y="62"/>
                    </a:cubicBezTo>
                    <a:cubicBezTo>
                      <a:pt x="0" y="65"/>
                      <a:pt x="0" y="70"/>
                      <a:pt x="5" y="73"/>
                    </a:cubicBezTo>
                    <a:cubicBezTo>
                      <a:pt x="36" y="95"/>
                      <a:pt x="36" y="95"/>
                      <a:pt x="36" y="95"/>
                    </a:cubicBezTo>
                    <a:cubicBezTo>
                      <a:pt x="40" y="98"/>
                      <a:pt x="47" y="103"/>
                      <a:pt x="51" y="106"/>
                    </a:cubicBezTo>
                    <a:close/>
                    <a:moveTo>
                      <a:pt x="202" y="168"/>
                    </a:moveTo>
                    <a:cubicBezTo>
                      <a:pt x="171" y="145"/>
                      <a:pt x="171" y="145"/>
                      <a:pt x="171" y="145"/>
                    </a:cubicBezTo>
                    <a:cubicBezTo>
                      <a:pt x="166" y="142"/>
                      <a:pt x="159" y="137"/>
                      <a:pt x="155" y="134"/>
                    </a:cubicBezTo>
                    <a:cubicBezTo>
                      <a:pt x="124" y="112"/>
                      <a:pt x="124" y="112"/>
                      <a:pt x="124" y="112"/>
                    </a:cubicBezTo>
                    <a:cubicBezTo>
                      <a:pt x="120" y="109"/>
                      <a:pt x="117" y="112"/>
                      <a:pt x="117" y="118"/>
                    </a:cubicBezTo>
                    <a:cubicBezTo>
                      <a:pt x="117" y="148"/>
                      <a:pt x="117" y="148"/>
                      <a:pt x="117" y="148"/>
                    </a:cubicBezTo>
                    <a:cubicBezTo>
                      <a:pt x="104" y="152"/>
                      <a:pt x="90" y="155"/>
                      <a:pt x="77" y="156"/>
                    </a:cubicBezTo>
                    <a:cubicBezTo>
                      <a:pt x="57" y="157"/>
                      <a:pt x="36" y="152"/>
                      <a:pt x="23" y="132"/>
                    </a:cubicBezTo>
                    <a:cubicBezTo>
                      <a:pt x="26" y="157"/>
                      <a:pt x="48" y="179"/>
                      <a:pt x="72" y="189"/>
                    </a:cubicBezTo>
                    <a:cubicBezTo>
                      <a:pt x="88" y="195"/>
                      <a:pt x="103" y="200"/>
                      <a:pt x="119" y="203"/>
                    </a:cubicBezTo>
                    <a:cubicBezTo>
                      <a:pt x="119" y="232"/>
                      <a:pt x="119" y="232"/>
                      <a:pt x="119" y="232"/>
                    </a:cubicBezTo>
                    <a:cubicBezTo>
                      <a:pt x="120" y="239"/>
                      <a:pt x="123" y="241"/>
                      <a:pt x="127" y="238"/>
                    </a:cubicBezTo>
                    <a:cubicBezTo>
                      <a:pt x="157" y="214"/>
                      <a:pt x="157" y="214"/>
                      <a:pt x="157" y="214"/>
                    </a:cubicBezTo>
                    <a:cubicBezTo>
                      <a:pt x="161" y="211"/>
                      <a:pt x="168" y="206"/>
                      <a:pt x="172" y="202"/>
                    </a:cubicBezTo>
                    <a:cubicBezTo>
                      <a:pt x="202" y="179"/>
                      <a:pt x="202" y="179"/>
                      <a:pt x="202" y="179"/>
                    </a:cubicBezTo>
                    <a:cubicBezTo>
                      <a:pt x="206" y="176"/>
                      <a:pt x="206" y="171"/>
                      <a:pt x="202" y="168"/>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Oval 135"/>
              <p:cNvSpPr/>
              <p:nvPr/>
            </p:nvSpPr>
            <p:spPr>
              <a:xfrm>
                <a:off x="11441769" y="3386942"/>
                <a:ext cx="255046" cy="255044"/>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a:off x="11219172" y="2986512"/>
                <a:ext cx="255046" cy="255044"/>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11012936" y="3386942"/>
                <a:ext cx="255046" cy="255044"/>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384"/>
              <p:cNvGrpSpPr/>
              <p:nvPr/>
            </p:nvGrpSpPr>
            <p:grpSpPr>
              <a:xfrm>
                <a:off x="11316822" y="3006493"/>
                <a:ext cx="57874" cy="210323"/>
                <a:chOff x="10585716" y="3379083"/>
                <a:chExt cx="54118" cy="196672"/>
              </a:xfrm>
              <a:effectLst/>
            </p:grpSpPr>
            <p:sp>
              <p:nvSpPr>
                <p:cNvPr id="140" name="AutoShape 15"/>
                <p:cNvSpPr>
                  <a:spLocks noChangeArrowheads="1"/>
                </p:cNvSpPr>
                <p:nvPr/>
              </p:nvSpPr>
              <p:spPr bwMode="auto">
                <a:xfrm>
                  <a:off x="10588723" y="3379083"/>
                  <a:ext cx="48105" cy="44954"/>
                </a:xfrm>
                <a:custGeom>
                  <a:avLst/>
                  <a:gdLst>
                    <a:gd name="T0" fmla="*/ 1 w 21600"/>
                    <a:gd name="T1" fmla="*/ 0 h 21600"/>
                    <a:gd name="T2" fmla="*/ 0 w 21600"/>
                    <a:gd name="T3" fmla="*/ 0 h 21600"/>
                    <a:gd name="T4" fmla="*/ 0 w 21600"/>
                    <a:gd name="T5" fmla="*/ 1 h 21600"/>
                    <a:gd name="T6" fmla="*/ 0 w 21600"/>
                    <a:gd name="T7" fmla="*/ 2 h 21600"/>
                    <a:gd name="T8" fmla="*/ 1 w 21600"/>
                    <a:gd name="T9" fmla="*/ 3 h 21600"/>
                    <a:gd name="T10" fmla="*/ 2 w 21600"/>
                    <a:gd name="T11" fmla="*/ 2 h 21600"/>
                    <a:gd name="T12" fmla="*/ 3 w 21600"/>
                    <a:gd name="T13" fmla="*/ 1 h 21600"/>
                    <a:gd name="T14" fmla="*/ 2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600" y="10800"/>
                      </a:moveTo>
                      <a:cubicBezTo>
                        <a:pt x="3600" y="14776"/>
                        <a:pt x="6824" y="18000"/>
                        <a:pt x="10800" y="18000"/>
                      </a:cubicBezTo>
                      <a:cubicBezTo>
                        <a:pt x="14776" y="18000"/>
                        <a:pt x="18000" y="14776"/>
                        <a:pt x="18000" y="10800"/>
                      </a:cubicBezTo>
                      <a:cubicBezTo>
                        <a:pt x="18000" y="6824"/>
                        <a:pt x="14776" y="3600"/>
                        <a:pt x="10800" y="3600"/>
                      </a:cubicBezTo>
                      <a:cubicBezTo>
                        <a:pt x="6824" y="3600"/>
                        <a:pt x="3600" y="6824"/>
                        <a:pt x="3600" y="10800"/>
                      </a:cubicBezTo>
                      <a:close/>
                    </a:path>
                  </a:pathLst>
                </a:custGeom>
                <a:solidFill>
                  <a:srgbClr val="FFFFFF"/>
                </a:solidFill>
                <a:ln w="9525" algn="ctr">
                  <a:noFill/>
                  <a:round/>
                  <a:headEnd/>
                  <a:tailEnd/>
                </a:ln>
              </p:spPr>
              <p:txBody>
                <a:bodyPr wrap="none" anchor="ctr"/>
                <a:lstStyle/>
                <a:p>
                  <a:pPr>
                    <a:spcBef>
                      <a:spcPct val="0"/>
                    </a:spcBef>
                    <a:defRPr/>
                  </a:pPr>
                  <a:endParaRPr lang="en-US" kern="0">
                    <a:solidFill>
                      <a:sysClr val="windowText" lastClr="000000"/>
                    </a:solidFill>
                  </a:endParaRPr>
                </a:p>
              </p:txBody>
            </p:sp>
            <p:sp>
              <p:nvSpPr>
                <p:cNvPr id="141" name="AutoShape 16"/>
                <p:cNvSpPr>
                  <a:spLocks noChangeArrowheads="1"/>
                </p:cNvSpPr>
                <p:nvPr/>
              </p:nvSpPr>
              <p:spPr bwMode="auto">
                <a:xfrm>
                  <a:off x="10585716" y="3428532"/>
                  <a:ext cx="54118" cy="69678"/>
                </a:xfrm>
                <a:prstGeom prst="roundRect">
                  <a:avLst>
                    <a:gd name="adj" fmla="val 16667"/>
                  </a:avLst>
                </a:prstGeom>
                <a:solidFill>
                  <a:srgbClr val="FFFFFF"/>
                </a:solidFill>
                <a:ln w="9525" algn="ctr">
                  <a:noFill/>
                  <a:round/>
                  <a:headEnd/>
                  <a:tailEnd/>
                </a:ln>
              </p:spPr>
              <p:txBody>
                <a:bodyPr wrap="none" anchor="ctr"/>
                <a:lstStyle/>
                <a:p>
                  <a:pPr>
                    <a:spcBef>
                      <a:spcPct val="0"/>
                    </a:spcBef>
                    <a:defRPr/>
                  </a:pPr>
                  <a:endParaRPr lang="en-US" kern="0">
                    <a:solidFill>
                      <a:sysClr val="windowText" lastClr="000000"/>
                    </a:solidFill>
                  </a:endParaRPr>
                </a:p>
              </p:txBody>
            </p:sp>
            <p:sp>
              <p:nvSpPr>
                <p:cNvPr id="142" name="AutoShape 17"/>
                <p:cNvSpPr>
                  <a:spLocks noChangeArrowheads="1"/>
                </p:cNvSpPr>
                <p:nvPr/>
              </p:nvSpPr>
              <p:spPr bwMode="auto">
                <a:xfrm>
                  <a:off x="10594736" y="3484724"/>
                  <a:ext cx="36079" cy="76421"/>
                </a:xfrm>
                <a:custGeom>
                  <a:avLst/>
                  <a:gdLst>
                    <a:gd name="T0" fmla="*/ 1 w 21600"/>
                    <a:gd name="T1" fmla="*/ 4 h 21600"/>
                    <a:gd name="T2" fmla="*/ 1 w 21600"/>
                    <a:gd name="T3" fmla="*/ 8 h 21600"/>
                    <a:gd name="T4" fmla="*/ 0 w 21600"/>
                    <a:gd name="T5" fmla="*/ 4 h 21600"/>
                    <a:gd name="T6" fmla="*/ 1 w 21600"/>
                    <a:gd name="T7" fmla="*/ 0 h 21600"/>
                    <a:gd name="T8" fmla="*/ 0 60000 65536"/>
                    <a:gd name="T9" fmla="*/ 0 60000 65536"/>
                    <a:gd name="T10" fmla="*/ 0 60000 65536"/>
                    <a:gd name="T11" fmla="*/ 0 60000 65536"/>
                    <a:gd name="T12" fmla="*/ 3720 w 21600"/>
                    <a:gd name="T13" fmla="*/ 3759 h 21600"/>
                    <a:gd name="T14" fmla="*/ 17880 w 21600"/>
                    <a:gd name="T15" fmla="*/ 17841 h 21600"/>
                  </a:gdLst>
                  <a:ahLst/>
                  <a:cxnLst>
                    <a:cxn ang="T8">
                      <a:pos x="T0" y="T1"/>
                    </a:cxn>
                    <a:cxn ang="T9">
                      <a:pos x="T2" y="T3"/>
                    </a:cxn>
                    <a:cxn ang="T10">
                      <a:pos x="T4" y="T5"/>
                    </a:cxn>
                    <a:cxn ang="T11">
                      <a:pos x="T6" y="T7"/>
                    </a:cxn>
                  </a:cxnLst>
                  <a:rect l="T12" t="T13" r="T14" b="T15"/>
                  <a:pathLst>
                    <a:path w="21600" h="21600">
                      <a:moveTo>
                        <a:pt x="0" y="0"/>
                      </a:moveTo>
                      <a:lnTo>
                        <a:pt x="3960" y="21600"/>
                      </a:lnTo>
                      <a:lnTo>
                        <a:pt x="17640" y="21600"/>
                      </a:lnTo>
                      <a:lnTo>
                        <a:pt x="21600" y="0"/>
                      </a:lnTo>
                      <a:close/>
                    </a:path>
                  </a:pathLst>
                </a:custGeom>
                <a:solidFill>
                  <a:srgbClr val="FFFFFF"/>
                </a:solidFill>
                <a:ln w="9525" algn="ctr">
                  <a:noFill/>
                  <a:miter lim="800000"/>
                  <a:headEnd/>
                  <a:tailEnd/>
                </a:ln>
              </p:spPr>
              <p:txBody>
                <a:bodyPr wrap="none" anchor="ctr"/>
                <a:lstStyle/>
                <a:p>
                  <a:pPr>
                    <a:spcBef>
                      <a:spcPct val="0"/>
                    </a:spcBef>
                    <a:defRPr/>
                  </a:pPr>
                  <a:endParaRPr lang="en-US" kern="0">
                    <a:solidFill>
                      <a:sysClr val="windowText" lastClr="000000"/>
                    </a:solidFill>
                  </a:endParaRPr>
                </a:p>
              </p:txBody>
            </p:sp>
            <p:sp>
              <p:nvSpPr>
                <p:cNvPr id="143" name="AutoShape 18"/>
                <p:cNvSpPr>
                  <a:spLocks noChangeArrowheads="1"/>
                </p:cNvSpPr>
                <p:nvPr/>
              </p:nvSpPr>
              <p:spPr bwMode="auto">
                <a:xfrm flipV="1">
                  <a:off x="10594736" y="3565640"/>
                  <a:ext cx="36079" cy="10115"/>
                </a:xfrm>
                <a:custGeom>
                  <a:avLst/>
                  <a:gdLst>
                    <a:gd name="T0" fmla="*/ 1 w 21600"/>
                    <a:gd name="T1" fmla="*/ 0 h 21600"/>
                    <a:gd name="T2" fmla="*/ 1 w 21600"/>
                    <a:gd name="T3" fmla="*/ 0 h 21600"/>
                    <a:gd name="T4" fmla="*/ 0 w 21600"/>
                    <a:gd name="T5" fmla="*/ 0 h 21600"/>
                    <a:gd name="T6" fmla="*/ 1 w 21600"/>
                    <a:gd name="T7" fmla="*/ 0 h 21600"/>
                    <a:gd name="T8" fmla="*/ 0 60000 65536"/>
                    <a:gd name="T9" fmla="*/ 0 60000 65536"/>
                    <a:gd name="T10" fmla="*/ 0 60000 65536"/>
                    <a:gd name="T11" fmla="*/ 0 60000 65536"/>
                    <a:gd name="T12" fmla="*/ 3720 w 21600"/>
                    <a:gd name="T13" fmla="*/ 3600 h 21600"/>
                    <a:gd name="T14" fmla="*/ 17880 w 21600"/>
                    <a:gd name="T15" fmla="*/ 18000 h 21600"/>
                  </a:gdLst>
                  <a:ahLst/>
                  <a:cxnLst>
                    <a:cxn ang="T8">
                      <a:pos x="T0" y="T1"/>
                    </a:cxn>
                    <a:cxn ang="T9">
                      <a:pos x="T2" y="T3"/>
                    </a:cxn>
                    <a:cxn ang="T10">
                      <a:pos x="T4" y="T5"/>
                    </a:cxn>
                    <a:cxn ang="T11">
                      <a:pos x="T6" y="T7"/>
                    </a:cxn>
                  </a:cxnLst>
                  <a:rect l="T12" t="T13" r="T14" b="T15"/>
                  <a:pathLst>
                    <a:path w="21600" h="21600">
                      <a:moveTo>
                        <a:pt x="0" y="0"/>
                      </a:moveTo>
                      <a:lnTo>
                        <a:pt x="3960" y="21600"/>
                      </a:lnTo>
                      <a:lnTo>
                        <a:pt x="17640" y="21600"/>
                      </a:lnTo>
                      <a:lnTo>
                        <a:pt x="21600" y="0"/>
                      </a:lnTo>
                      <a:close/>
                    </a:path>
                  </a:pathLst>
                </a:custGeom>
                <a:solidFill>
                  <a:srgbClr val="FFFFFF"/>
                </a:solidFill>
                <a:ln w="9525" algn="ctr">
                  <a:noFill/>
                  <a:miter lim="800000"/>
                  <a:headEnd/>
                  <a:tailEnd/>
                </a:ln>
              </p:spPr>
              <p:txBody>
                <a:bodyPr rot="10800000" wrap="none" anchor="ctr"/>
                <a:lstStyle/>
                <a:p>
                  <a:pPr>
                    <a:spcBef>
                      <a:spcPct val="0"/>
                    </a:spcBef>
                    <a:defRPr/>
                  </a:pPr>
                  <a:endParaRPr lang="en-US" kern="0">
                    <a:solidFill>
                      <a:sysClr val="windowText" lastClr="000000"/>
                    </a:solidFill>
                  </a:endParaRPr>
                </a:p>
              </p:txBody>
            </p:sp>
          </p:grpSp>
          <p:sp>
            <p:nvSpPr>
              <p:cNvPr id="144" name="Freeform 6"/>
              <p:cNvSpPr>
                <a:spLocks/>
              </p:cNvSpPr>
              <p:nvPr/>
            </p:nvSpPr>
            <p:spPr bwMode="auto">
              <a:xfrm>
                <a:off x="11059740" y="3423356"/>
                <a:ext cx="154721" cy="173817"/>
              </a:xfrm>
              <a:custGeom>
                <a:avLst/>
                <a:gdLst>
                  <a:gd name="T0" fmla="*/ 380 w 669"/>
                  <a:gd name="T1" fmla="*/ 448 h 751"/>
                  <a:gd name="T2" fmla="*/ 669 w 669"/>
                  <a:gd name="T3" fmla="*/ 565 h 751"/>
                  <a:gd name="T4" fmla="*/ 669 w 669"/>
                  <a:gd name="T5" fmla="*/ 514 h 751"/>
                  <a:gd name="T6" fmla="*/ 380 w 669"/>
                  <a:gd name="T7" fmla="*/ 305 h 751"/>
                  <a:gd name="T8" fmla="*/ 380 w 669"/>
                  <a:gd name="T9" fmla="*/ 117 h 751"/>
                  <a:gd name="T10" fmla="*/ 370 w 669"/>
                  <a:gd name="T11" fmla="*/ 63 h 751"/>
                  <a:gd name="T12" fmla="*/ 352 w 669"/>
                  <a:gd name="T13" fmla="*/ 12 h 751"/>
                  <a:gd name="T14" fmla="*/ 335 w 669"/>
                  <a:gd name="T15" fmla="*/ 0 h 751"/>
                  <a:gd name="T16" fmla="*/ 317 w 669"/>
                  <a:gd name="T17" fmla="*/ 12 h 751"/>
                  <a:gd name="T18" fmla="*/ 299 w 669"/>
                  <a:gd name="T19" fmla="*/ 63 h 751"/>
                  <a:gd name="T20" fmla="*/ 289 w 669"/>
                  <a:gd name="T21" fmla="*/ 117 h 751"/>
                  <a:gd name="T22" fmla="*/ 289 w 669"/>
                  <a:gd name="T23" fmla="*/ 305 h 751"/>
                  <a:gd name="T24" fmla="*/ 0 w 669"/>
                  <a:gd name="T25" fmla="*/ 514 h 751"/>
                  <a:gd name="T26" fmla="*/ 0 w 669"/>
                  <a:gd name="T27" fmla="*/ 565 h 751"/>
                  <a:gd name="T28" fmla="*/ 289 w 669"/>
                  <a:gd name="T29" fmla="*/ 448 h 751"/>
                  <a:gd name="T30" fmla="*/ 289 w 669"/>
                  <a:gd name="T31" fmla="*/ 526 h 751"/>
                  <a:gd name="T32" fmla="*/ 300 w 669"/>
                  <a:gd name="T33" fmla="*/ 612 h 751"/>
                  <a:gd name="T34" fmla="*/ 175 w 669"/>
                  <a:gd name="T35" fmla="*/ 706 h 751"/>
                  <a:gd name="T36" fmla="*/ 175 w 669"/>
                  <a:gd name="T37" fmla="*/ 751 h 751"/>
                  <a:gd name="T38" fmla="*/ 335 w 669"/>
                  <a:gd name="T39" fmla="*/ 697 h 751"/>
                  <a:gd name="T40" fmla="*/ 495 w 669"/>
                  <a:gd name="T41" fmla="*/ 751 h 751"/>
                  <a:gd name="T42" fmla="*/ 495 w 669"/>
                  <a:gd name="T43" fmla="*/ 706 h 751"/>
                  <a:gd name="T44" fmla="*/ 369 w 669"/>
                  <a:gd name="T45" fmla="*/ 612 h 751"/>
                  <a:gd name="T46" fmla="*/ 380 w 669"/>
                  <a:gd name="T47" fmla="*/ 526 h 751"/>
                  <a:gd name="T48" fmla="*/ 380 w 669"/>
                  <a:gd name="T49" fmla="*/ 448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9" h="751">
                    <a:moveTo>
                      <a:pt x="380" y="448"/>
                    </a:moveTo>
                    <a:cubicBezTo>
                      <a:pt x="380" y="448"/>
                      <a:pt x="380" y="448"/>
                      <a:pt x="669" y="565"/>
                    </a:cubicBezTo>
                    <a:cubicBezTo>
                      <a:pt x="669" y="565"/>
                      <a:pt x="669" y="565"/>
                      <a:pt x="669" y="514"/>
                    </a:cubicBezTo>
                    <a:cubicBezTo>
                      <a:pt x="380" y="305"/>
                      <a:pt x="380" y="305"/>
                      <a:pt x="380" y="305"/>
                    </a:cubicBezTo>
                    <a:cubicBezTo>
                      <a:pt x="380" y="305"/>
                      <a:pt x="380" y="305"/>
                      <a:pt x="380" y="117"/>
                    </a:cubicBezTo>
                    <a:cubicBezTo>
                      <a:pt x="381" y="102"/>
                      <a:pt x="376" y="76"/>
                      <a:pt x="370" y="63"/>
                    </a:cubicBezTo>
                    <a:cubicBezTo>
                      <a:pt x="370" y="63"/>
                      <a:pt x="370" y="63"/>
                      <a:pt x="352" y="12"/>
                    </a:cubicBezTo>
                    <a:cubicBezTo>
                      <a:pt x="350" y="6"/>
                      <a:pt x="342" y="0"/>
                      <a:pt x="335" y="0"/>
                    </a:cubicBezTo>
                    <a:cubicBezTo>
                      <a:pt x="327" y="0"/>
                      <a:pt x="319" y="6"/>
                      <a:pt x="317" y="12"/>
                    </a:cubicBezTo>
                    <a:cubicBezTo>
                      <a:pt x="299" y="63"/>
                      <a:pt x="299" y="63"/>
                      <a:pt x="299" y="63"/>
                    </a:cubicBezTo>
                    <a:cubicBezTo>
                      <a:pt x="293" y="76"/>
                      <a:pt x="289" y="102"/>
                      <a:pt x="289" y="117"/>
                    </a:cubicBezTo>
                    <a:cubicBezTo>
                      <a:pt x="289" y="305"/>
                      <a:pt x="289" y="305"/>
                      <a:pt x="289" y="305"/>
                    </a:cubicBezTo>
                    <a:cubicBezTo>
                      <a:pt x="0" y="514"/>
                      <a:pt x="0" y="514"/>
                      <a:pt x="0" y="514"/>
                    </a:cubicBezTo>
                    <a:cubicBezTo>
                      <a:pt x="0" y="565"/>
                      <a:pt x="0" y="565"/>
                      <a:pt x="0" y="565"/>
                    </a:cubicBezTo>
                    <a:cubicBezTo>
                      <a:pt x="289" y="448"/>
                      <a:pt x="289" y="448"/>
                      <a:pt x="289" y="448"/>
                    </a:cubicBezTo>
                    <a:cubicBezTo>
                      <a:pt x="289" y="526"/>
                      <a:pt x="289" y="526"/>
                      <a:pt x="289" y="526"/>
                    </a:cubicBezTo>
                    <a:cubicBezTo>
                      <a:pt x="290" y="549"/>
                      <a:pt x="295" y="590"/>
                      <a:pt x="300" y="612"/>
                    </a:cubicBezTo>
                    <a:cubicBezTo>
                      <a:pt x="175" y="706"/>
                      <a:pt x="175" y="706"/>
                      <a:pt x="175" y="706"/>
                    </a:cubicBezTo>
                    <a:cubicBezTo>
                      <a:pt x="175" y="751"/>
                      <a:pt x="175" y="751"/>
                      <a:pt x="175" y="751"/>
                    </a:cubicBezTo>
                    <a:cubicBezTo>
                      <a:pt x="335" y="697"/>
                      <a:pt x="335" y="697"/>
                      <a:pt x="335" y="697"/>
                    </a:cubicBezTo>
                    <a:cubicBezTo>
                      <a:pt x="335" y="697"/>
                      <a:pt x="335" y="697"/>
                      <a:pt x="495" y="751"/>
                    </a:cubicBezTo>
                    <a:cubicBezTo>
                      <a:pt x="495" y="751"/>
                      <a:pt x="495" y="751"/>
                      <a:pt x="495" y="706"/>
                    </a:cubicBezTo>
                    <a:cubicBezTo>
                      <a:pt x="495" y="706"/>
                      <a:pt x="495" y="706"/>
                      <a:pt x="369" y="612"/>
                    </a:cubicBezTo>
                    <a:cubicBezTo>
                      <a:pt x="374" y="590"/>
                      <a:pt x="379" y="549"/>
                      <a:pt x="380" y="526"/>
                    </a:cubicBezTo>
                    <a:cubicBezTo>
                      <a:pt x="380" y="526"/>
                      <a:pt x="380" y="526"/>
                      <a:pt x="380" y="44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21" name="Picture 20"/>
              <p:cNvPicPr>
                <a:picLocks noChangeAspect="1"/>
              </p:cNvPicPr>
              <p:nvPr/>
            </p:nvPicPr>
            <p:blipFill>
              <a:blip r:embed="rId4"/>
              <a:stretch>
                <a:fillRect/>
              </a:stretch>
            </p:blipFill>
            <p:spPr>
              <a:xfrm>
                <a:off x="11475154" y="3420854"/>
                <a:ext cx="184649" cy="197343"/>
              </a:xfrm>
              <a:prstGeom prst="rect">
                <a:avLst/>
              </a:prstGeom>
            </p:spPr>
          </p:pic>
          <p:sp>
            <p:nvSpPr>
              <p:cNvPr id="22" name="TextBox 21"/>
              <p:cNvSpPr txBox="1"/>
              <p:nvPr/>
            </p:nvSpPr>
            <p:spPr>
              <a:xfrm>
                <a:off x="11105151" y="3200665"/>
                <a:ext cx="518091" cy="200055"/>
              </a:xfrm>
              <a:prstGeom prst="rect">
                <a:avLst/>
              </a:prstGeom>
              <a:noFill/>
            </p:spPr>
            <p:txBody>
              <a:bodyPr wrap="none" rtlCol="0">
                <a:spAutoFit/>
              </a:bodyPr>
              <a:lstStyle/>
              <a:p>
                <a:r>
                  <a:rPr lang="en-US" sz="700" dirty="0">
                    <a:solidFill>
                      <a:schemeClr val="bg1"/>
                    </a:solidFill>
                  </a:rPr>
                  <a:t>Process</a:t>
                </a:r>
              </a:p>
            </p:txBody>
          </p:sp>
          <p:sp>
            <p:nvSpPr>
              <p:cNvPr id="145" name="TextBox 144"/>
              <p:cNvSpPr txBox="1"/>
              <p:nvPr/>
            </p:nvSpPr>
            <p:spPr>
              <a:xfrm>
                <a:off x="11087517" y="2830895"/>
                <a:ext cx="466794" cy="200055"/>
              </a:xfrm>
              <a:prstGeom prst="rect">
                <a:avLst/>
              </a:prstGeom>
              <a:noFill/>
            </p:spPr>
            <p:txBody>
              <a:bodyPr wrap="none" rtlCol="0">
                <a:spAutoFit/>
              </a:bodyPr>
              <a:lstStyle/>
              <a:p>
                <a:pPr algn="ctr"/>
                <a:r>
                  <a:rPr lang="en-US" sz="700" dirty="0">
                    <a:solidFill>
                      <a:schemeClr val="tx1">
                        <a:lumMod val="50000"/>
                        <a:lumOff val="50000"/>
                      </a:schemeClr>
                    </a:solidFill>
                  </a:rPr>
                  <a:t>People</a:t>
                </a:r>
              </a:p>
            </p:txBody>
          </p:sp>
          <p:sp>
            <p:nvSpPr>
              <p:cNvPr id="146" name="TextBox 145"/>
              <p:cNvSpPr txBox="1"/>
              <p:nvPr/>
            </p:nvSpPr>
            <p:spPr>
              <a:xfrm>
                <a:off x="10901057" y="3607642"/>
                <a:ext cx="466794" cy="200055"/>
              </a:xfrm>
              <a:prstGeom prst="rect">
                <a:avLst/>
              </a:prstGeom>
              <a:noFill/>
            </p:spPr>
            <p:txBody>
              <a:bodyPr wrap="none" rtlCol="0">
                <a:spAutoFit/>
              </a:bodyPr>
              <a:lstStyle/>
              <a:p>
                <a:pPr algn="ctr"/>
                <a:r>
                  <a:rPr lang="en-US" sz="700" dirty="0">
                    <a:solidFill>
                      <a:schemeClr val="tx1">
                        <a:lumMod val="50000"/>
                        <a:lumOff val="50000"/>
                      </a:schemeClr>
                    </a:solidFill>
                  </a:rPr>
                  <a:t>Things</a:t>
                </a:r>
              </a:p>
            </p:txBody>
          </p:sp>
          <p:sp>
            <p:nvSpPr>
              <p:cNvPr id="147" name="TextBox 146"/>
              <p:cNvSpPr txBox="1"/>
              <p:nvPr/>
            </p:nvSpPr>
            <p:spPr>
              <a:xfrm>
                <a:off x="11383501" y="3607642"/>
                <a:ext cx="377026" cy="200055"/>
              </a:xfrm>
              <a:prstGeom prst="rect">
                <a:avLst/>
              </a:prstGeom>
              <a:noFill/>
            </p:spPr>
            <p:txBody>
              <a:bodyPr wrap="none" rtlCol="0">
                <a:spAutoFit/>
              </a:bodyPr>
              <a:lstStyle/>
              <a:p>
                <a:pPr algn="ctr"/>
                <a:r>
                  <a:rPr lang="en-US" sz="700" dirty="0">
                    <a:solidFill>
                      <a:schemeClr val="tx1">
                        <a:lumMod val="50000"/>
                        <a:lumOff val="50000"/>
                      </a:schemeClr>
                    </a:solidFill>
                  </a:rPr>
                  <a:t>Data</a:t>
                </a:r>
              </a:p>
            </p:txBody>
          </p:sp>
        </p:grpSp>
      </p:grpSp>
    </p:spTree>
    <p:extLst>
      <p:ext uri="{BB962C8B-B14F-4D97-AF65-F5344CB8AC3E}">
        <p14:creationId xmlns:p14="http://schemas.microsoft.com/office/powerpoint/2010/main" val="317134052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left)">
                                      <p:cBhvr>
                                        <p:cTn id="7" dur="500"/>
                                        <p:tgtEl>
                                          <p:spTgt spid="7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2"/>
                                        </p:tgtEl>
                                        <p:attrNameLst>
                                          <p:attrName>style.visibility</p:attrName>
                                        </p:attrNameLst>
                                      </p:cBhvr>
                                      <p:to>
                                        <p:strVal val="visible"/>
                                      </p:to>
                                    </p:set>
                                    <p:animEffect transition="in" filter="fade">
                                      <p:cBhvr>
                                        <p:cTn id="14" dur="500"/>
                                        <p:tgtEl>
                                          <p:spTgt spid="122"/>
                                        </p:tgtEl>
                                      </p:cBhvr>
                                    </p:animEffect>
                                  </p:childTnLst>
                                </p:cTn>
                              </p:par>
                            </p:childTnLst>
                          </p:cTn>
                        </p:par>
                        <p:par>
                          <p:cTn id="15" fill="hold">
                            <p:stCondLst>
                              <p:cond delay="1750"/>
                            </p:stCondLst>
                            <p:childTnLst>
                              <p:par>
                                <p:cTn id="16" presetID="10"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35" presetClass="path" presetSubtype="0" decel="100000" fill="hold" nodeType="withEffect">
                                  <p:stCondLst>
                                    <p:cond delay="0"/>
                                  </p:stCondLst>
                                  <p:childTnLst>
                                    <p:animMotion origin="layout" path="M -6.25E-7 -4.81481E-6 L -0.03997 -4.81481E-6 " pathEditMode="relative" rAng="0" ptsTypes="AA">
                                      <p:cBhvr>
                                        <p:cTn id="20" dur="500" spd="-100000" fill="hold"/>
                                        <p:tgtEl>
                                          <p:spTgt spid="17"/>
                                        </p:tgtEl>
                                        <p:attrNameLst>
                                          <p:attrName>ppt_x</p:attrName>
                                          <p:attrName>ppt_y</p:attrName>
                                        </p:attrNameLst>
                                      </p:cBhvr>
                                      <p:rCtr x="-2005" y="0"/>
                                    </p:animMotion>
                                  </p:childTnLst>
                                </p:cTn>
                              </p:par>
                            </p:childTnLst>
                          </p:cTn>
                        </p:par>
                        <p:par>
                          <p:cTn id="21" fill="hold">
                            <p:stCondLst>
                              <p:cond delay="2250"/>
                            </p:stCondLst>
                            <p:childTnLst>
                              <p:par>
                                <p:cTn id="22" presetID="22" presetClass="entr" presetSubtype="8" fill="hold" grpId="0" nodeType="afterEffect">
                                  <p:stCondLst>
                                    <p:cond delay="0"/>
                                  </p:stCondLst>
                                  <p:childTnLst>
                                    <p:set>
                                      <p:cBhvr>
                                        <p:cTn id="23" dur="1" fill="hold">
                                          <p:stCondLst>
                                            <p:cond delay="0"/>
                                          </p:stCondLst>
                                        </p:cTn>
                                        <p:tgtEl>
                                          <p:spTgt spid="96"/>
                                        </p:tgtEl>
                                        <p:attrNameLst>
                                          <p:attrName>style.visibility</p:attrName>
                                        </p:attrNameLst>
                                      </p:cBhvr>
                                      <p:to>
                                        <p:strVal val="visible"/>
                                      </p:to>
                                    </p:set>
                                    <p:animEffect transition="in" filter="wipe(left)">
                                      <p:cBhvr>
                                        <p:cTn id="24" dur="500"/>
                                        <p:tgtEl>
                                          <p:spTgt spid="96"/>
                                        </p:tgtEl>
                                      </p:cBhvr>
                                    </p:animEffect>
                                  </p:childTnLst>
                                </p:cTn>
                              </p:par>
                            </p:childTnLst>
                          </p:cTn>
                        </p:par>
                        <p:par>
                          <p:cTn id="25" fill="hold">
                            <p:stCondLst>
                              <p:cond delay="2750"/>
                            </p:stCondLst>
                            <p:childTnLst>
                              <p:par>
                                <p:cTn id="26" presetID="10"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3"/>
                                        </p:tgtEl>
                                        <p:attrNameLst>
                                          <p:attrName>style.visibility</p:attrName>
                                        </p:attrNameLst>
                                      </p:cBhvr>
                                      <p:to>
                                        <p:strVal val="visible"/>
                                      </p:to>
                                    </p:set>
                                    <p:animEffect transition="in" filter="fade">
                                      <p:cBhvr>
                                        <p:cTn id="31" dur="500"/>
                                        <p:tgtEl>
                                          <p:spTgt spid="123"/>
                                        </p:tgtEl>
                                      </p:cBhvr>
                                    </p:animEffect>
                                  </p:childTnLst>
                                </p:cTn>
                              </p:par>
                            </p:childTnLst>
                          </p:cTn>
                        </p:par>
                        <p:par>
                          <p:cTn id="32" fill="hold">
                            <p:stCondLst>
                              <p:cond delay="3250"/>
                            </p:stCondLst>
                            <p:childTnLst>
                              <p:par>
                                <p:cTn id="33" presetID="10" presetClass="entr" presetSubtype="0"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35" presetClass="path" presetSubtype="0" decel="100000" fill="hold" nodeType="withEffect">
                                  <p:stCondLst>
                                    <p:cond delay="0"/>
                                  </p:stCondLst>
                                  <p:childTnLst>
                                    <p:animMotion origin="layout" path="M -3.75E-6 4.44444E-6 L -0.03997 4.44444E-6 " pathEditMode="relative" rAng="0" ptsTypes="AA">
                                      <p:cBhvr>
                                        <p:cTn id="37" dur="500" spd="-100000" fill="hold"/>
                                        <p:tgtEl>
                                          <p:spTgt spid="20"/>
                                        </p:tgtEl>
                                        <p:attrNameLst>
                                          <p:attrName>ppt_x</p:attrName>
                                          <p:attrName>ppt_y</p:attrName>
                                        </p:attrNameLst>
                                      </p:cBhvr>
                                      <p:rCtr x="-2005" y="0"/>
                                    </p:animMotion>
                                  </p:childTnLst>
                                </p:cTn>
                              </p:par>
                            </p:childTnLst>
                          </p:cTn>
                        </p:par>
                        <p:par>
                          <p:cTn id="38" fill="hold">
                            <p:stCondLst>
                              <p:cond delay="3750"/>
                            </p:stCondLst>
                            <p:childTnLst>
                              <p:par>
                                <p:cTn id="39" presetID="22" presetClass="entr" presetSubtype="8" fill="hold" grpId="0" nodeType="afterEffect">
                                  <p:stCondLst>
                                    <p:cond delay="0"/>
                                  </p:stCondLst>
                                  <p:childTnLst>
                                    <p:set>
                                      <p:cBhvr>
                                        <p:cTn id="40" dur="1" fill="hold">
                                          <p:stCondLst>
                                            <p:cond delay="0"/>
                                          </p:stCondLst>
                                        </p:cTn>
                                        <p:tgtEl>
                                          <p:spTgt spid="97"/>
                                        </p:tgtEl>
                                        <p:attrNameLst>
                                          <p:attrName>style.visibility</p:attrName>
                                        </p:attrNameLst>
                                      </p:cBhvr>
                                      <p:to>
                                        <p:strVal val="visible"/>
                                      </p:to>
                                    </p:set>
                                    <p:animEffect transition="in" filter="wipe(left)">
                                      <p:cBhvr>
                                        <p:cTn id="41" dur="500"/>
                                        <p:tgtEl>
                                          <p:spTgt spid="9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4"/>
                                        </p:tgtEl>
                                        <p:attrNameLst>
                                          <p:attrName>style.visibility</p:attrName>
                                        </p:attrNameLst>
                                      </p:cBhvr>
                                      <p:to>
                                        <p:strVal val="visible"/>
                                      </p:to>
                                    </p:set>
                                    <p:animEffect transition="in" filter="fade">
                                      <p:cBhvr>
                                        <p:cTn id="44" dur="500"/>
                                        <p:tgtEl>
                                          <p:spTgt spid="124"/>
                                        </p:tgtEl>
                                      </p:cBhvr>
                                    </p:animEffect>
                                  </p:childTnLst>
                                </p:cTn>
                              </p:par>
                              <p:par>
                                <p:cTn id="45" presetID="10" presetClass="entr" presetSubtype="0" fill="hold" nodeType="with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98"/>
                                        </p:tgtEl>
                                        <p:attrNameLst>
                                          <p:attrName>style.visibility</p:attrName>
                                        </p:attrNameLst>
                                      </p:cBhvr>
                                      <p:to>
                                        <p:strVal val="visible"/>
                                      </p:to>
                                    </p:set>
                                    <p:animEffect transition="in" filter="wipe(left)">
                                      <p:cBhvr>
                                        <p:cTn id="52" dur="500"/>
                                        <p:tgtEl>
                                          <p:spTgt spid="98"/>
                                        </p:tgtEl>
                                      </p:cBhvr>
                                    </p:animEffect>
                                  </p:childTnLst>
                                </p:cTn>
                              </p:par>
                              <p:par>
                                <p:cTn id="53" presetID="10"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96" grpId="0" animBg="1"/>
      <p:bldP spid="97" grpId="0" animBg="1"/>
      <p:bldP spid="98" grpId="0" animBg="1"/>
      <p:bldP spid="37" grpId="0"/>
      <p:bldP spid="122" grpId="0"/>
      <p:bldP spid="123" grpId="0"/>
      <p:bldP spid="1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dirty="0" smtClean="0">
                <a:solidFill>
                  <a:prstClr val="black">
                    <a:tint val="75000"/>
                  </a:prstClr>
                </a:solidFill>
              </a:rPr>
              <a:t>Cisco Confidential</a:t>
            </a:r>
            <a:endParaRPr lang="en-US" dirty="0">
              <a:solidFill>
                <a:prstClr val="black">
                  <a:tint val="75000"/>
                </a:prstClr>
              </a:solidFill>
            </a:endParaRPr>
          </a:p>
        </p:txBody>
      </p:sp>
      <p:sp>
        <p:nvSpPr>
          <p:cNvPr id="3" name="Text Placeholder 2"/>
          <p:cNvSpPr>
            <a:spLocks noGrp="1"/>
          </p:cNvSpPr>
          <p:nvPr>
            <p:ph type="body" sz="quarter" idx="13"/>
          </p:nvPr>
        </p:nvSpPr>
        <p:spPr>
          <a:xfrm>
            <a:off x="203200" y="3032977"/>
            <a:ext cx="10434320" cy="2488999"/>
          </a:xfrm>
        </p:spPr>
        <p:txBody>
          <a:bodyPr/>
          <a:lstStyle/>
          <a:p>
            <a:r>
              <a:rPr lang="en-US" dirty="0"/>
              <a:t>An Introduction to Application Centric Infrastructure</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74820" r="18"/>
          <a:stretch/>
        </p:blipFill>
        <p:spPr>
          <a:xfrm>
            <a:off x="7877911" y="0"/>
            <a:ext cx="4314092" cy="6858000"/>
          </a:xfrm>
          <a:prstGeom prst="rect">
            <a:avLst/>
          </a:prstGeom>
        </p:spPr>
      </p:pic>
    </p:spTree>
    <p:extLst>
      <p:ext uri="{BB962C8B-B14F-4D97-AF65-F5344CB8AC3E}">
        <p14:creationId xmlns:p14="http://schemas.microsoft.com/office/powerpoint/2010/main" val="357463396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444693" y="1191198"/>
            <a:ext cx="5346632" cy="1574980"/>
            <a:chOff x="5100220" y="893397"/>
            <a:chExt cx="4009974" cy="1181235"/>
          </a:xfrm>
        </p:grpSpPr>
        <p:sp>
          <p:nvSpPr>
            <p:cNvPr id="17" name="Rounded Rectangular Callout 16"/>
            <p:cNvSpPr/>
            <p:nvPr/>
          </p:nvSpPr>
          <p:spPr bwMode="auto">
            <a:xfrm flipH="1">
              <a:off x="7370543" y="893397"/>
              <a:ext cx="1739651" cy="531092"/>
            </a:xfrm>
            <a:prstGeom prst="wedgeRoundRectCallout">
              <a:avLst>
                <a:gd name="adj1" fmla="val -2677"/>
                <a:gd name="adj2" fmla="val 87288"/>
                <a:gd name="adj3" fmla="val 16667"/>
              </a:avLst>
            </a:prstGeom>
            <a:solidFill>
              <a:schemeClr val="accent3">
                <a:lumMod val="75000"/>
              </a:schemeClr>
            </a:solidFill>
            <a:effectLst>
              <a:outerShdw blurRad="127000" dist="38100" dir="5400000" algn="t" rotWithShape="0">
                <a:prstClr val="black">
                  <a:alpha val="19000"/>
                </a:prstClr>
              </a:outerShdw>
            </a:effectLst>
          </p:spPr>
          <p:txBody>
            <a:bodyPr lIns="0" tIns="0" rIns="0" bIns="0" rtlCol="0" anchor="ctr"/>
            <a:lstStyle/>
            <a:p>
              <a:pPr algn="ctr" defTabSz="685382"/>
              <a:r>
                <a:rPr lang="en-US" sz="1500" dirty="0">
                  <a:solidFill>
                    <a:schemeClr val="bg1"/>
                  </a:solidFill>
                  <a:ea typeface="Arial" pitchFamily="-107" charset="0"/>
                  <a:cs typeface="Arial" pitchFamily="-107" charset="0"/>
                  <a:sym typeface="Arial" pitchFamily="-107" charset="0"/>
                </a:rPr>
                <a:t>40G Aggregation</a:t>
              </a:r>
            </a:p>
            <a:p>
              <a:pPr algn="ctr" defTabSz="685382"/>
              <a:r>
                <a:rPr lang="en-US" sz="1500" dirty="0">
                  <a:solidFill>
                    <a:schemeClr val="bg1"/>
                  </a:solidFill>
                  <a:ea typeface="Arial" pitchFamily="-107" charset="0"/>
                  <a:cs typeface="Arial" pitchFamily="-107" charset="0"/>
                  <a:sym typeface="Arial" pitchFamily="-107" charset="0"/>
                </a:rPr>
                <a:t>Scale and Performance</a:t>
              </a:r>
            </a:p>
          </p:txBody>
        </p:sp>
        <p:sp>
          <p:nvSpPr>
            <p:cNvPr id="18" name="Rounded Rectangular Callout 17"/>
            <p:cNvSpPr/>
            <p:nvPr/>
          </p:nvSpPr>
          <p:spPr bwMode="auto">
            <a:xfrm flipH="1">
              <a:off x="5141710" y="918848"/>
              <a:ext cx="1899300" cy="678000"/>
            </a:xfrm>
            <a:prstGeom prst="wedgeRoundRectCallout">
              <a:avLst>
                <a:gd name="adj1" fmla="val -2552"/>
                <a:gd name="adj2" fmla="val 69904"/>
                <a:gd name="adj3" fmla="val 16667"/>
              </a:avLst>
            </a:prstGeom>
            <a:solidFill>
              <a:schemeClr val="accent3">
                <a:lumMod val="75000"/>
              </a:schemeClr>
            </a:solidFill>
            <a:effectLst>
              <a:outerShdw blurRad="127000" dist="38100" dir="5400000" algn="t" rotWithShape="0">
                <a:prstClr val="black">
                  <a:alpha val="19000"/>
                </a:prstClr>
              </a:outerShdw>
            </a:effectLst>
          </p:spPr>
          <p:txBody>
            <a:bodyPr lIns="0" tIns="0" rIns="0" bIns="0" rtlCol="0" anchor="ctr"/>
            <a:lstStyle/>
            <a:p>
              <a:pPr algn="ctr" defTabSz="685382"/>
              <a:r>
                <a:rPr lang="en-US" sz="1500" dirty="0">
                  <a:solidFill>
                    <a:schemeClr val="bg1"/>
                  </a:solidFill>
                  <a:ea typeface="Arial" pitchFamily="-107" charset="0"/>
                  <a:cs typeface="Arial" pitchFamily="-107" charset="0"/>
                  <a:sym typeface="Arial" pitchFamily="-107" charset="0"/>
                </a:rPr>
                <a:t>Low latency, High Transaction Processing Capabilities  </a:t>
              </a:r>
            </a:p>
          </p:txBody>
        </p:sp>
        <p:pic>
          <p:nvPicPr>
            <p:cNvPr id="54"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003320" y="1741972"/>
              <a:ext cx="786865" cy="22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5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100220" y="1767313"/>
              <a:ext cx="1589365" cy="307319"/>
            </a:xfrm>
            <a:prstGeom prst="rect">
              <a:avLst/>
            </a:prstGeom>
          </p:spPr>
        </p:pic>
      </p:grpSp>
      <p:grpSp>
        <p:nvGrpSpPr>
          <p:cNvPr id="15" name="Group 14"/>
          <p:cNvGrpSpPr/>
          <p:nvPr/>
        </p:nvGrpSpPr>
        <p:grpSpPr>
          <a:xfrm>
            <a:off x="354957" y="1575429"/>
            <a:ext cx="4217848" cy="3316187"/>
            <a:chOff x="266218" y="1181571"/>
            <a:chExt cx="3163386" cy="2487140"/>
          </a:xfrm>
        </p:grpSpPr>
        <p:grpSp>
          <p:nvGrpSpPr>
            <p:cNvPr id="7" name="Group 6"/>
            <p:cNvGrpSpPr/>
            <p:nvPr/>
          </p:nvGrpSpPr>
          <p:grpSpPr>
            <a:xfrm>
              <a:off x="266218" y="1181571"/>
              <a:ext cx="3163386" cy="2099242"/>
              <a:chOff x="266218" y="1181571"/>
              <a:chExt cx="3163386" cy="2099242"/>
            </a:xfrm>
          </p:grpSpPr>
          <p:sp>
            <p:nvSpPr>
              <p:cNvPr id="24" name="Rounded Rectangular Callout 23"/>
              <p:cNvSpPr/>
              <p:nvPr/>
            </p:nvSpPr>
            <p:spPr>
              <a:xfrm>
                <a:off x="1972913" y="1972881"/>
                <a:ext cx="1456691" cy="476677"/>
              </a:xfrm>
              <a:prstGeom prst="wedgeRoundRectCallout">
                <a:avLst>
                  <a:gd name="adj1" fmla="val -25357"/>
                  <a:gd name="adj2" fmla="val 106186"/>
                  <a:gd name="adj3" fmla="val 16667"/>
                </a:avLst>
              </a:prstGeom>
              <a:solidFill>
                <a:srgbClr val="8C163D"/>
              </a:solidFill>
              <a:effectLst>
                <a:outerShdw blurRad="127000" dist="38100" dir="5400000" algn="t" rotWithShape="0">
                  <a:prstClr val="black">
                    <a:alpha val="17000"/>
                  </a:prstClr>
                </a:outerShdw>
              </a:effectLst>
            </p:spPr>
            <p:txBody>
              <a:bodyPr wrap="square" lIns="91396" tIns="45698" rIns="91396" bIns="45698">
                <a:spAutoFit/>
              </a:bodyPr>
              <a:lstStyle/>
              <a:p>
                <a:pPr algn="ctr" defTabSz="685382"/>
                <a:r>
                  <a:rPr lang="en-US" sz="1500" dirty="0">
                    <a:solidFill>
                      <a:schemeClr val="bg1"/>
                    </a:solidFill>
                    <a:ea typeface="Arial" pitchFamily="-107" charset="0"/>
                    <a:cs typeface="Arial" pitchFamily="-107" charset="0"/>
                    <a:sym typeface="Arial" pitchFamily="-107" charset="0"/>
                  </a:rPr>
                  <a:t>Scalable</a:t>
                </a:r>
                <a:br>
                  <a:rPr lang="en-US" sz="1500" dirty="0">
                    <a:solidFill>
                      <a:schemeClr val="bg1"/>
                    </a:solidFill>
                    <a:ea typeface="Arial" pitchFamily="-107" charset="0"/>
                    <a:cs typeface="Arial" pitchFamily="-107" charset="0"/>
                    <a:sym typeface="Arial" pitchFamily="-107" charset="0"/>
                  </a:rPr>
                </a:br>
                <a:r>
                  <a:rPr lang="en-US" sz="1500" dirty="0">
                    <a:solidFill>
                      <a:schemeClr val="bg1"/>
                    </a:solidFill>
                    <a:ea typeface="Arial" pitchFamily="-107" charset="0"/>
                    <a:cs typeface="Arial" pitchFamily="-107" charset="0"/>
                    <a:sym typeface="Arial" pitchFamily="-107" charset="0"/>
                  </a:rPr>
                  <a:t>multi-tenancy</a:t>
                </a:r>
              </a:p>
            </p:txBody>
          </p:sp>
          <p:sp>
            <p:nvSpPr>
              <p:cNvPr id="27" name="Rounded Rectangular Callout 26"/>
              <p:cNvSpPr/>
              <p:nvPr/>
            </p:nvSpPr>
            <p:spPr>
              <a:xfrm>
                <a:off x="602024" y="1181571"/>
                <a:ext cx="1574019" cy="476677"/>
              </a:xfrm>
              <a:prstGeom prst="wedgeRoundRectCallout">
                <a:avLst>
                  <a:gd name="adj1" fmla="val -35540"/>
                  <a:gd name="adj2" fmla="val 106208"/>
                  <a:gd name="adj3" fmla="val 16667"/>
                </a:avLst>
              </a:prstGeom>
              <a:solidFill>
                <a:srgbClr val="8C163D"/>
              </a:solidFill>
              <a:effectLst>
                <a:outerShdw blurRad="127000" dist="38100" dir="5400000" algn="t" rotWithShape="0">
                  <a:prstClr val="black">
                    <a:alpha val="17000"/>
                  </a:prstClr>
                </a:outerShdw>
              </a:effectLst>
            </p:spPr>
            <p:txBody>
              <a:bodyPr wrap="square" lIns="91396" tIns="45698" rIns="91396" bIns="45698">
                <a:spAutoFit/>
              </a:bodyPr>
              <a:lstStyle/>
              <a:p>
                <a:pPr algn="ctr" defTabSz="685382"/>
                <a:r>
                  <a:rPr lang="en-US" sz="1500" dirty="0">
                    <a:solidFill>
                      <a:schemeClr val="bg1"/>
                    </a:solidFill>
                    <a:ea typeface="Arial" pitchFamily="-107" charset="0"/>
                    <a:cs typeface="Arial" pitchFamily="-107" charset="0"/>
                    <a:sym typeface="Arial" pitchFamily="-107" charset="0"/>
                  </a:rPr>
                  <a:t>Availability with</a:t>
                </a:r>
              </a:p>
              <a:p>
                <a:pPr algn="ctr" defTabSz="685382"/>
                <a:r>
                  <a:rPr lang="en-US" sz="1500" dirty="0">
                    <a:solidFill>
                      <a:schemeClr val="bg1"/>
                    </a:solidFill>
                    <a:ea typeface="Arial" pitchFamily="-107" charset="0"/>
                    <a:cs typeface="Arial" pitchFamily="-107" charset="0"/>
                    <a:sym typeface="Arial" pitchFamily="-107" charset="0"/>
                  </a:rPr>
                  <a:t>Multi-tenant scale</a:t>
                </a:r>
              </a:p>
            </p:txBody>
          </p:sp>
          <p:pic>
            <p:nvPicPr>
              <p:cNvPr id="58" name="Picture 5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80571" y="2783595"/>
                <a:ext cx="665155" cy="211640"/>
              </a:xfrm>
              <a:prstGeom prst="rect">
                <a:avLst/>
              </a:prstGeom>
            </p:spPr>
          </p:pic>
          <p:sp>
            <p:nvSpPr>
              <p:cNvPr id="53" name="Rounded Rectangular Callout 52"/>
              <p:cNvSpPr/>
              <p:nvPr/>
            </p:nvSpPr>
            <p:spPr>
              <a:xfrm>
                <a:off x="266218" y="2804136"/>
                <a:ext cx="1246143" cy="476677"/>
              </a:xfrm>
              <a:prstGeom prst="wedgeRoundRectCallout">
                <a:avLst>
                  <a:gd name="adj1" fmla="val 50901"/>
                  <a:gd name="adj2" fmla="val 91638"/>
                  <a:gd name="adj3" fmla="val 16667"/>
                </a:avLst>
              </a:prstGeom>
              <a:solidFill>
                <a:srgbClr val="8C163D"/>
              </a:solidFill>
              <a:effectLst>
                <a:outerShdw blurRad="127000" dist="38100" dir="5400000" algn="t" rotWithShape="0">
                  <a:prstClr val="black">
                    <a:alpha val="17000"/>
                  </a:prstClr>
                </a:outerShdw>
              </a:effectLst>
            </p:spPr>
            <p:txBody>
              <a:bodyPr wrap="square" lIns="91396" tIns="45698" rIns="91396" bIns="45698">
                <a:spAutoFit/>
              </a:bodyPr>
              <a:lstStyle/>
              <a:p>
                <a:pPr algn="ctr" defTabSz="685382"/>
                <a:r>
                  <a:rPr lang="en-US" sz="1500" dirty="0">
                    <a:solidFill>
                      <a:schemeClr val="bg1"/>
                    </a:solidFill>
                    <a:ea typeface="Arial" pitchFamily="-107" charset="0"/>
                    <a:cs typeface="Arial" pitchFamily="-107" charset="0"/>
                    <a:sym typeface="Arial" pitchFamily="-107" charset="0"/>
                  </a:rPr>
                  <a:t>End-host scale for v4/v6</a:t>
                </a:r>
              </a:p>
            </p:txBody>
          </p:sp>
          <p:pic>
            <p:nvPicPr>
              <p:cNvPr id="10" name="Picture 9"/>
              <p:cNvPicPr>
                <a:picLocks noChangeAspect="1"/>
              </p:cNvPicPr>
              <p:nvPr/>
            </p:nvPicPr>
            <p:blipFill>
              <a:blip r:embed="rId19" cstate="print">
                <a:extLst>
                  <a:ext uri="{BEBA8EAE-BF5A-486C-A8C5-ECC9F3942E4B}">
                    <a14:imgProps xmlns:a14="http://schemas.microsoft.com/office/drawing/2010/main">
                      <a14:imgLayer r:embed="rId2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4915" y="1786951"/>
                <a:ext cx="1275650" cy="575537"/>
              </a:xfrm>
              <a:prstGeom prst="rect">
                <a:avLst/>
              </a:prstGeom>
            </p:spPr>
          </p:pic>
        </p:grpSp>
        <p:pic>
          <p:nvPicPr>
            <p:cNvPr id="1026" name="Picture 2"/>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610679" y="3414810"/>
              <a:ext cx="955356" cy="253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6" name="Group 15"/>
          <p:cNvGrpSpPr/>
          <p:nvPr/>
        </p:nvGrpSpPr>
        <p:grpSpPr>
          <a:xfrm>
            <a:off x="3938365" y="1466246"/>
            <a:ext cx="2292283" cy="1287489"/>
            <a:chOff x="7686362" y="1034951"/>
            <a:chExt cx="1719212" cy="965617"/>
          </a:xfrm>
        </p:grpSpPr>
        <p:sp>
          <p:nvSpPr>
            <p:cNvPr id="193" name="Rounded Rectangular Callout 192"/>
            <p:cNvSpPr/>
            <p:nvPr/>
          </p:nvSpPr>
          <p:spPr>
            <a:xfrm>
              <a:off x="7686362" y="1034951"/>
              <a:ext cx="1284789" cy="476677"/>
            </a:xfrm>
            <a:prstGeom prst="wedgeRoundRectCallout">
              <a:avLst>
                <a:gd name="adj1" fmla="val 51362"/>
                <a:gd name="adj2" fmla="val 91314"/>
                <a:gd name="adj3" fmla="val 16667"/>
              </a:avLst>
            </a:prstGeom>
            <a:solidFill>
              <a:srgbClr val="8C163D"/>
            </a:solidFill>
            <a:effectLst>
              <a:outerShdw blurRad="127000" dist="38100" dir="5400000" algn="t" rotWithShape="0">
                <a:prstClr val="black">
                  <a:alpha val="17000"/>
                </a:prstClr>
              </a:outerShdw>
            </a:effectLst>
          </p:spPr>
          <p:txBody>
            <a:bodyPr wrap="square" lIns="91396" tIns="45698" rIns="91396" bIns="45698">
              <a:spAutoFit/>
            </a:bodyPr>
            <a:lstStyle/>
            <a:p>
              <a:pPr algn="ctr" defTabSz="685382"/>
              <a:r>
                <a:rPr lang="en-US" sz="1500" dirty="0">
                  <a:solidFill>
                    <a:schemeClr val="bg1"/>
                  </a:solidFill>
                  <a:ea typeface="Arial" pitchFamily="-107" charset="0"/>
                  <a:cs typeface="Arial" pitchFamily="-107" charset="0"/>
                  <a:sym typeface="Arial" pitchFamily="-107" charset="0"/>
                </a:rPr>
                <a:t>Secure Multi-</a:t>
              </a:r>
              <a:br>
                <a:rPr lang="en-US" sz="1500" dirty="0">
                  <a:solidFill>
                    <a:schemeClr val="bg1"/>
                  </a:solidFill>
                  <a:ea typeface="Arial" pitchFamily="-107" charset="0"/>
                  <a:cs typeface="Arial" pitchFamily="-107" charset="0"/>
                  <a:sym typeface="Arial" pitchFamily="-107" charset="0"/>
                </a:rPr>
              </a:br>
              <a:r>
                <a:rPr lang="en-US" sz="1500" dirty="0">
                  <a:solidFill>
                    <a:schemeClr val="bg1"/>
                  </a:solidFill>
                  <a:ea typeface="Arial" pitchFamily="-107" charset="0"/>
                  <a:cs typeface="Arial" pitchFamily="-107" charset="0"/>
                  <a:sym typeface="Arial" pitchFamily="-107" charset="0"/>
                </a:rPr>
                <a:t>tenant cloud </a:t>
              </a:r>
            </a:p>
          </p:txBody>
        </p:sp>
        <p:pic>
          <p:nvPicPr>
            <p:cNvPr id="1027" name="Picture 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447518" y="1749764"/>
              <a:ext cx="958056" cy="250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3163751" y="3737181"/>
            <a:ext cx="7269249" cy="2824635"/>
            <a:chOff x="2372810" y="2852608"/>
            <a:chExt cx="5451937" cy="2118476"/>
          </a:xfrm>
        </p:grpSpPr>
        <p:sp>
          <p:nvSpPr>
            <p:cNvPr id="12" name="Rounded Rectangular Callout 11"/>
            <p:cNvSpPr/>
            <p:nvPr/>
          </p:nvSpPr>
          <p:spPr bwMode="auto">
            <a:xfrm>
              <a:off x="3979091" y="3315269"/>
              <a:ext cx="1963736" cy="476677"/>
            </a:xfrm>
            <a:prstGeom prst="wedgeRoundRectCallout">
              <a:avLst>
                <a:gd name="adj1" fmla="val -12773"/>
                <a:gd name="adj2" fmla="val -86262"/>
                <a:gd name="adj3" fmla="val 16667"/>
              </a:avLst>
            </a:prstGeom>
            <a:solidFill>
              <a:schemeClr val="accent4"/>
            </a:solidFill>
            <a:effectLst>
              <a:outerShdw blurRad="127000" dist="12700" dir="5400000" algn="t" rotWithShape="0">
                <a:prstClr val="black">
                  <a:alpha val="47000"/>
                </a:prstClr>
              </a:outerShdw>
            </a:effectLst>
          </p:spPr>
          <p:txBody>
            <a:bodyPr wrap="square" lIns="91396" tIns="45698" rIns="91396" bIns="45698">
              <a:spAutoFit/>
            </a:bodyPr>
            <a:lstStyle/>
            <a:p>
              <a:pPr algn="ctr" defTabSz="685382"/>
              <a:r>
                <a:rPr lang="en-US" sz="1500" dirty="0">
                  <a:solidFill>
                    <a:schemeClr val="bg1"/>
                  </a:solidFill>
                  <a:ea typeface="Arial" pitchFamily="-107" charset="0"/>
                  <a:cs typeface="Arial" pitchFamily="-107" charset="0"/>
                  <a:sym typeface="Arial" pitchFamily="-107" charset="0"/>
                </a:rPr>
                <a:t>Solution based on </a:t>
              </a:r>
              <a:br>
                <a:rPr lang="en-US" sz="1500" dirty="0">
                  <a:solidFill>
                    <a:schemeClr val="bg1"/>
                  </a:solidFill>
                  <a:ea typeface="Arial" pitchFamily="-107" charset="0"/>
                  <a:cs typeface="Arial" pitchFamily="-107" charset="0"/>
                  <a:sym typeface="Arial" pitchFamily="-107" charset="0"/>
                </a:rPr>
              </a:br>
              <a:r>
                <a:rPr lang="en-US" sz="1500" dirty="0">
                  <a:solidFill>
                    <a:schemeClr val="bg1"/>
                  </a:solidFill>
                  <a:ea typeface="Arial" pitchFamily="-107" charset="0"/>
                  <a:cs typeface="Arial" pitchFamily="-107" charset="0"/>
                  <a:sym typeface="Arial" pitchFamily="-107" charset="0"/>
                </a:rPr>
                <a:t>Openness, Service Agility</a:t>
              </a:r>
            </a:p>
          </p:txBody>
        </p:sp>
        <p:sp>
          <p:nvSpPr>
            <p:cNvPr id="14" name="Rounded Rectangular Callout 13"/>
            <p:cNvSpPr/>
            <p:nvPr/>
          </p:nvSpPr>
          <p:spPr bwMode="auto">
            <a:xfrm>
              <a:off x="2372810" y="3953411"/>
              <a:ext cx="2013953" cy="663962"/>
            </a:xfrm>
            <a:prstGeom prst="wedgeRoundRectCallout">
              <a:avLst>
                <a:gd name="adj1" fmla="val 33466"/>
                <a:gd name="adj2" fmla="val 79593"/>
                <a:gd name="adj3" fmla="val 16667"/>
              </a:avLst>
            </a:prstGeom>
            <a:solidFill>
              <a:schemeClr val="accent4"/>
            </a:solidFill>
            <a:effectLst>
              <a:outerShdw blurRad="127000" dist="12700" dir="5400000" algn="t" rotWithShape="0">
                <a:prstClr val="black">
                  <a:alpha val="47000"/>
                </a:prstClr>
              </a:outerShdw>
            </a:effectLst>
          </p:spPr>
          <p:txBody>
            <a:bodyPr wrap="square" lIns="91396" tIns="45698" rIns="91396" bIns="45698">
              <a:spAutoFit/>
            </a:bodyPr>
            <a:lstStyle/>
            <a:p>
              <a:pPr algn="ctr" defTabSz="685382"/>
              <a:r>
                <a:rPr lang="en-US" sz="1500" dirty="0">
                  <a:solidFill>
                    <a:schemeClr val="bg1"/>
                  </a:solidFill>
                  <a:ea typeface="Arial" pitchFamily="-107" charset="0"/>
                  <a:cs typeface="Arial" pitchFamily="-107" charset="0"/>
                  <a:sym typeface="Arial" pitchFamily="-107" charset="0"/>
                </a:rPr>
                <a:t>Open, Extensible </a:t>
              </a:r>
              <a:br>
                <a:rPr lang="en-US" sz="1500" dirty="0">
                  <a:solidFill>
                    <a:schemeClr val="bg1"/>
                  </a:solidFill>
                  <a:ea typeface="Arial" pitchFamily="-107" charset="0"/>
                  <a:cs typeface="Arial" pitchFamily="-107" charset="0"/>
                  <a:sym typeface="Arial" pitchFamily="-107" charset="0"/>
                </a:rPr>
              </a:br>
              <a:r>
                <a:rPr lang="en-US" sz="1500" dirty="0">
                  <a:solidFill>
                    <a:schemeClr val="bg1"/>
                  </a:solidFill>
                  <a:ea typeface="Arial" pitchFamily="-107" charset="0"/>
                  <a:cs typeface="Arial" pitchFamily="-107" charset="0"/>
                  <a:sym typeface="Arial" pitchFamily="-107" charset="0"/>
                </a:rPr>
                <a:t>Framework, </a:t>
              </a:r>
              <a:br>
                <a:rPr lang="en-US" sz="1500" dirty="0">
                  <a:solidFill>
                    <a:schemeClr val="bg1"/>
                  </a:solidFill>
                  <a:ea typeface="Arial" pitchFamily="-107" charset="0"/>
                  <a:cs typeface="Arial" pitchFamily="-107" charset="0"/>
                  <a:sym typeface="Arial" pitchFamily="-107" charset="0"/>
                </a:rPr>
              </a:br>
              <a:r>
                <a:rPr lang="en-US" sz="1500" dirty="0">
                  <a:solidFill>
                    <a:schemeClr val="bg1"/>
                  </a:solidFill>
                  <a:ea typeface="Arial" pitchFamily="-107" charset="0"/>
                  <a:cs typeface="Arial" pitchFamily="-107" charset="0"/>
                  <a:sym typeface="Arial" pitchFamily="-107" charset="0"/>
                </a:rPr>
                <a:t>Multi-hypervisor Support</a:t>
              </a:r>
            </a:p>
          </p:txBody>
        </p:sp>
        <p:sp>
          <p:nvSpPr>
            <p:cNvPr id="37" name="Rounded Rectangular Callout 36"/>
            <p:cNvSpPr/>
            <p:nvPr/>
          </p:nvSpPr>
          <p:spPr bwMode="auto">
            <a:xfrm flipH="1">
              <a:off x="5930526" y="4066694"/>
              <a:ext cx="1427409" cy="401951"/>
            </a:xfrm>
            <a:prstGeom prst="wedgeRoundRectCallout">
              <a:avLst>
                <a:gd name="adj1" fmla="val -26786"/>
                <a:gd name="adj2" fmla="val -84765"/>
                <a:gd name="adj3" fmla="val 16667"/>
              </a:avLst>
            </a:prstGeom>
            <a:solidFill>
              <a:schemeClr val="accent4"/>
            </a:solidFill>
            <a:effectLst>
              <a:outerShdw blurRad="127000" dist="12700" dir="5400000" algn="t" rotWithShape="0">
                <a:prstClr val="black">
                  <a:alpha val="47000"/>
                </a:prstClr>
              </a:outerShdw>
            </a:effectLst>
          </p:spPr>
          <p:txBody>
            <a:bodyPr wrap="square" lIns="91396" tIns="45698" rIns="91396" bIns="45698" anchor="ctr">
              <a:noAutofit/>
            </a:bodyPr>
            <a:lstStyle/>
            <a:p>
              <a:pPr algn="ctr" defTabSz="685382"/>
              <a:r>
                <a:rPr lang="en-US" sz="1500" dirty="0">
                  <a:solidFill>
                    <a:schemeClr val="bg1"/>
                  </a:solidFill>
                  <a:ea typeface="Arial" pitchFamily="-107" charset="0"/>
                  <a:cs typeface="Arial" pitchFamily="-107" charset="0"/>
                  <a:sym typeface="Arial" pitchFamily="-107" charset="0"/>
                </a:rPr>
                <a:t>Agility, Automation</a:t>
              </a:r>
            </a:p>
          </p:txBody>
        </p:sp>
        <p:pic>
          <p:nvPicPr>
            <p:cNvPr id="52" name="Picture 22"/>
            <p:cNvPicPr>
              <a:picLocks noChangeAspect="1" noChangeArrowheads="1"/>
            </p:cNvPicPr>
            <p:nvPr/>
          </p:nvPicPr>
          <p:blipFill>
            <a:blip r:embed="rId23" cstate="print"/>
            <a:srcRect/>
            <a:stretch>
              <a:fillRect/>
            </a:stretch>
          </p:blipFill>
          <p:spPr bwMode="auto">
            <a:xfrm>
              <a:off x="4495175" y="2852608"/>
              <a:ext cx="859435" cy="223795"/>
            </a:xfrm>
            <a:prstGeom prst="rect">
              <a:avLst/>
            </a:prstGeom>
            <a:noFill/>
            <a:ln w="9525" algn="ctr">
              <a:noFill/>
              <a:miter lim="800000"/>
              <a:headEnd/>
              <a:tailEnd/>
            </a:ln>
          </p:spPr>
        </p:pic>
        <p:pic>
          <p:nvPicPr>
            <p:cNvPr id="61" name="Picture 85" descr="DuLogo2"/>
            <p:cNvPicPr>
              <a:picLocks noChangeAspect="1" noChangeArrowheads="1"/>
            </p:cNvPicPr>
            <p:nvPr/>
          </p:nvPicPr>
          <p:blipFill>
            <a:blip r:embed="rId24" cstate="print">
              <a:clrChange>
                <a:clrFrom>
                  <a:srgbClr val="FFFFFF"/>
                </a:clrFrom>
                <a:clrTo>
                  <a:srgbClr val="FFFFFF">
                    <a:alpha val="0"/>
                  </a:srgbClr>
                </a:clrTo>
              </a:clrChange>
              <a:grayscl/>
              <a:biLevel thresh="50000"/>
            </a:blip>
            <a:srcRect/>
            <a:stretch>
              <a:fillRect/>
            </a:stretch>
          </p:blipFill>
          <p:spPr bwMode="auto">
            <a:xfrm>
              <a:off x="4210173" y="4691277"/>
              <a:ext cx="365615" cy="279807"/>
            </a:xfrm>
            <a:prstGeom prst="rect">
              <a:avLst/>
            </a:prstGeom>
            <a:noFill/>
            <a:ln w="9525">
              <a:noFill/>
              <a:miter lim="800000"/>
              <a:headEnd/>
              <a:tailEnd/>
            </a:ln>
          </p:spPr>
        </p:pic>
        <p:pic>
          <p:nvPicPr>
            <p:cNvPr id="4" name="Picture 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476059" y="3681948"/>
              <a:ext cx="1348688" cy="211043"/>
            </a:xfrm>
            <a:prstGeom prst="rect">
              <a:avLst/>
            </a:prstGeom>
          </p:spPr>
        </p:pic>
      </p:grpSp>
      <p:grpSp>
        <p:nvGrpSpPr>
          <p:cNvPr id="6" name="Group 5"/>
          <p:cNvGrpSpPr/>
          <p:nvPr/>
        </p:nvGrpSpPr>
        <p:grpSpPr>
          <a:xfrm>
            <a:off x="465439" y="4908558"/>
            <a:ext cx="2098692" cy="1527937"/>
            <a:chOff x="456517" y="3270465"/>
            <a:chExt cx="1574019" cy="1145953"/>
          </a:xfrm>
        </p:grpSpPr>
        <p:sp>
          <p:nvSpPr>
            <p:cNvPr id="41" name="TextBox 40"/>
            <p:cNvSpPr txBox="1"/>
            <p:nvPr/>
          </p:nvSpPr>
          <p:spPr>
            <a:xfrm>
              <a:off x="791538" y="3270465"/>
              <a:ext cx="735806" cy="276965"/>
            </a:xfrm>
            <a:prstGeom prst="rect">
              <a:avLst/>
            </a:prstGeom>
            <a:noFill/>
          </p:spPr>
          <p:txBody>
            <a:bodyPr wrap="square" lIns="91396" tIns="45698" rIns="91396" bIns="45698" rtlCol="0">
              <a:spAutoFit/>
            </a:bodyPr>
            <a:lstStyle/>
            <a:p>
              <a:pPr>
                <a:lnSpc>
                  <a:spcPct val="90000"/>
                </a:lnSpc>
                <a:spcBef>
                  <a:spcPts val="800"/>
                </a:spcBef>
              </a:pPr>
              <a:r>
                <a:rPr lang="en-US" sz="2000" b="1" dirty="0">
                  <a:solidFill>
                    <a:schemeClr val="bg1"/>
                  </a:solidFill>
                </a:rPr>
                <a:t>CTC</a:t>
              </a:r>
            </a:p>
          </p:txBody>
        </p:sp>
        <p:sp>
          <p:nvSpPr>
            <p:cNvPr id="46" name="Rounded Rectangular Callout 45"/>
            <p:cNvSpPr/>
            <p:nvPr/>
          </p:nvSpPr>
          <p:spPr>
            <a:xfrm>
              <a:off x="456517" y="3752456"/>
              <a:ext cx="1574019" cy="663962"/>
            </a:xfrm>
            <a:prstGeom prst="wedgeRoundRectCallout">
              <a:avLst>
                <a:gd name="adj1" fmla="val -15685"/>
                <a:gd name="adj2" fmla="val -81325"/>
                <a:gd name="adj3" fmla="val 16667"/>
              </a:avLst>
            </a:prstGeom>
            <a:solidFill>
              <a:srgbClr val="2D2E55"/>
            </a:solidFill>
            <a:effectLst>
              <a:outerShdw blurRad="127000" dist="12700" dir="5400000" algn="t" rotWithShape="0">
                <a:prstClr val="black">
                  <a:alpha val="55000"/>
                </a:prstClr>
              </a:outerShdw>
            </a:effectLst>
          </p:spPr>
          <p:txBody>
            <a:bodyPr wrap="square" lIns="91396" tIns="45698" rIns="91396" bIns="45698">
              <a:spAutoFit/>
            </a:bodyPr>
            <a:lstStyle/>
            <a:p>
              <a:pPr algn="ctr" defTabSz="685382"/>
              <a:r>
                <a:rPr lang="en-US" sz="1500" dirty="0">
                  <a:solidFill>
                    <a:schemeClr val="bg1"/>
                  </a:solidFill>
                  <a:ea typeface="Arial" pitchFamily="-107" charset="0"/>
                  <a:cs typeface="Arial" pitchFamily="-107" charset="0"/>
                  <a:sym typeface="Arial" pitchFamily="-107" charset="0"/>
                </a:rPr>
                <a:t>Programmability, Telemetry, Troubleshooting  </a:t>
              </a:r>
            </a:p>
          </p:txBody>
        </p:sp>
      </p:grpSp>
      <p:sp>
        <p:nvSpPr>
          <p:cNvPr id="2" name="Title 1"/>
          <p:cNvSpPr>
            <a:spLocks noGrp="1"/>
          </p:cNvSpPr>
          <p:nvPr>
            <p:ph type="title"/>
          </p:nvPr>
        </p:nvSpPr>
        <p:spPr/>
        <p:txBody>
          <a:bodyPr/>
          <a:lstStyle/>
          <a:p>
            <a:r>
              <a:rPr lang="en-US" dirty="0" smtClean="0">
                <a:solidFill>
                  <a:schemeClr val="tx1"/>
                </a:solidFill>
              </a:rPr>
              <a:t>What Customers </a:t>
            </a:r>
            <a:r>
              <a:rPr lang="en-US" dirty="0" smtClean="0">
                <a:solidFill>
                  <a:schemeClr val="tx1"/>
                </a:solidFill>
              </a:rPr>
              <a:t>Asked</a:t>
            </a:r>
            <a:r>
              <a:rPr lang="en-US" dirty="0"/>
              <a:t> </a:t>
            </a:r>
            <a:r>
              <a:rPr lang="en-US" dirty="0" smtClean="0"/>
              <a:t>For</a:t>
            </a:r>
            <a:endParaRPr lang="en-US" dirty="0">
              <a:solidFill>
                <a:schemeClr val="tx1"/>
              </a:solidFill>
            </a:endParaRPr>
          </a:p>
        </p:txBody>
      </p:sp>
      <p:grpSp>
        <p:nvGrpSpPr>
          <p:cNvPr id="5" name="Group 4"/>
          <p:cNvGrpSpPr/>
          <p:nvPr/>
        </p:nvGrpSpPr>
        <p:grpSpPr>
          <a:xfrm>
            <a:off x="8473057" y="2918667"/>
            <a:ext cx="2925155" cy="1378905"/>
            <a:chOff x="6594739" y="2205571"/>
            <a:chExt cx="2193866" cy="1034179"/>
          </a:xfrm>
        </p:grpSpPr>
        <p:sp>
          <p:nvSpPr>
            <p:cNvPr id="34" name="Rounded Rectangular Callout 33"/>
            <p:cNvSpPr/>
            <p:nvPr/>
          </p:nvSpPr>
          <p:spPr bwMode="auto">
            <a:xfrm flipH="1">
              <a:off x="6676220" y="2205571"/>
              <a:ext cx="2112385" cy="486601"/>
            </a:xfrm>
            <a:prstGeom prst="wedgeRoundRectCallout">
              <a:avLst>
                <a:gd name="adj1" fmla="val 33758"/>
                <a:gd name="adj2" fmla="val 88125"/>
                <a:gd name="adj3" fmla="val 16667"/>
              </a:avLst>
            </a:prstGeom>
            <a:solidFill>
              <a:schemeClr val="accent6">
                <a:lumMod val="60000"/>
                <a:lumOff val="40000"/>
              </a:schemeClr>
            </a:solidFill>
            <a:effectLst>
              <a:outerShdw blurRad="127000" dist="38100" dir="5400000" algn="t" rotWithShape="0">
                <a:prstClr val="black">
                  <a:alpha val="19000"/>
                </a:prstClr>
              </a:outerShdw>
            </a:effectLst>
          </p:spPr>
          <p:txBody>
            <a:bodyPr lIns="0" tIns="0" rIns="0" bIns="0" rtlCol="0" anchor="ctr"/>
            <a:lstStyle/>
            <a:p>
              <a:pPr algn="ctr" defTabSz="685382"/>
              <a:r>
                <a:rPr lang="en-US" sz="1500" dirty="0">
                  <a:solidFill>
                    <a:schemeClr val="bg1"/>
                  </a:solidFill>
                  <a:ea typeface="Arial" pitchFamily="-107" charset="0"/>
                  <a:cs typeface="Arial" pitchFamily="-107" charset="0"/>
                  <a:sym typeface="Arial" pitchFamily="-107" charset="0"/>
                </a:rPr>
                <a:t>Future Proof Investment in</a:t>
              </a:r>
              <a:br>
                <a:rPr lang="en-US" sz="1500" dirty="0">
                  <a:solidFill>
                    <a:schemeClr val="bg1"/>
                  </a:solidFill>
                  <a:ea typeface="Arial" pitchFamily="-107" charset="0"/>
                  <a:cs typeface="Arial" pitchFamily="-107" charset="0"/>
                  <a:sym typeface="Arial" pitchFamily="-107" charset="0"/>
                </a:rPr>
              </a:br>
              <a:r>
                <a:rPr lang="en-US" sz="1500" dirty="0">
                  <a:solidFill>
                    <a:schemeClr val="bg1"/>
                  </a:solidFill>
                  <a:ea typeface="Arial" pitchFamily="-107" charset="0"/>
                  <a:cs typeface="Arial" pitchFamily="-107" charset="0"/>
                  <a:sym typeface="Arial" pitchFamily="-107" charset="0"/>
                </a:rPr>
                <a:t>SDN, Open Solution, 10/40G</a:t>
              </a:r>
            </a:p>
          </p:txBody>
        </p:sp>
        <p:pic>
          <p:nvPicPr>
            <p:cNvPr id="44" name="Picture 43"/>
            <p:cNvPicPr>
              <a:picLocks noChangeAspect="1"/>
            </p:cNvPicPr>
            <p:nvPr/>
          </p:nvPicPr>
          <p:blipFill rotWithShape="1">
            <a:blip r:embed="rId26" cstate="print">
              <a:extLst>
                <a:ext uri="{BEBA8EAE-BF5A-486C-A8C5-ECC9F3942E4B}">
                  <a14:imgProps xmlns:a14="http://schemas.microsoft.com/office/drawing/2010/main">
                    <a14:imgLayer r:embed="rId27">
                      <a14:imgEffect>
                        <a14:saturation sat="0"/>
                      </a14:imgEffect>
                    </a14:imgLayer>
                  </a14:imgProps>
                </a:ext>
                <a:ext uri="{28A0092B-C50C-407E-A947-70E740481C1C}">
                  <a14:useLocalDpi xmlns:a14="http://schemas.microsoft.com/office/drawing/2010/main" val="0"/>
                </a:ext>
              </a:extLst>
            </a:blip>
            <a:srcRect t="1" b="24547"/>
            <a:stretch/>
          </p:blipFill>
          <p:spPr>
            <a:xfrm>
              <a:off x="6594739" y="2989858"/>
              <a:ext cx="636048" cy="249892"/>
            </a:xfrm>
            <a:prstGeom prst="rect">
              <a:avLst/>
            </a:prstGeom>
          </p:spPr>
        </p:pic>
      </p:grpSp>
      <p:sp>
        <p:nvSpPr>
          <p:cNvPr id="82" name="Rectangle 81"/>
          <p:cNvSpPr/>
          <p:nvPr>
            <p:custDataLst>
              <p:tags r:id="rId1"/>
            </p:custDataLst>
          </p:nvPr>
        </p:nvSpPr>
        <p:spPr>
          <a:xfrm flipV="1">
            <a:off x="2" y="1137614"/>
            <a:ext cx="12191999" cy="5720383"/>
          </a:xfrm>
          <a:prstGeom prst="rect">
            <a:avLst/>
          </a:pr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62511" tIns="81253" rIns="162511" bIns="81253" rtlCol="0" anchor="ctr"/>
          <a:lstStyle/>
          <a:p>
            <a:pPr algn="ctr" defTabSz="1215654"/>
            <a:endParaRPr lang="en-US" sz="1600" dirty="0">
              <a:solidFill>
                <a:srgbClr val="FFFFFF"/>
              </a:solidFill>
              <a:latin typeface="CiscoSans"/>
              <a:ea typeface="Apple LiGothic Medium"/>
              <a:cs typeface="Apple LiGothic Medium"/>
            </a:endParaRPr>
          </a:p>
        </p:txBody>
      </p:sp>
      <p:sp>
        <p:nvSpPr>
          <p:cNvPr id="57" name="Rectangle 56"/>
          <p:cNvSpPr/>
          <p:nvPr>
            <p:custDataLst>
              <p:tags r:id="rId2"/>
            </p:custDataLst>
          </p:nvPr>
        </p:nvSpPr>
        <p:spPr>
          <a:xfrm rot="10800000" flipV="1">
            <a:off x="391210" y="1175464"/>
            <a:ext cx="1801639" cy="5002405"/>
          </a:xfrm>
          <a:prstGeom prst="rect">
            <a:avLst/>
          </a:prstGeom>
          <a:solidFill>
            <a:schemeClr val="accent6"/>
          </a:solidFill>
          <a:ln w="9525">
            <a:gradFill>
              <a:gsLst>
                <a:gs pos="0">
                  <a:schemeClr val="accent1">
                    <a:tint val="66000"/>
                    <a:satMod val="160000"/>
                    <a:alpha val="0"/>
                  </a:schemeClr>
                </a:gs>
                <a:gs pos="100000">
                  <a:schemeClr val="bg2">
                    <a:lumMod val="75000"/>
                  </a:schemeClr>
                </a:gs>
              </a:gsLst>
              <a:lin ang="5400000" scaled="0"/>
            </a:gradFill>
          </a:ln>
          <a:effectLst>
            <a:outerShdw blurRad="1524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62511" tIns="81253" rIns="162511" bIns="81253" rtlCol="0" anchor="ctr"/>
          <a:lstStyle/>
          <a:p>
            <a:pPr algn="ctr" defTabSz="685550"/>
            <a:endParaRPr lang="en-US" sz="1600" b="1" dirty="0">
              <a:solidFill>
                <a:schemeClr val="accent2"/>
              </a:solidFill>
              <a:ea typeface="Arial" pitchFamily="-107" charset="0"/>
              <a:cs typeface="Arial" pitchFamily="-107" charset="0"/>
              <a:sym typeface="Arial" pitchFamily="-107" charset="0"/>
            </a:endParaRPr>
          </a:p>
        </p:txBody>
      </p:sp>
      <p:sp>
        <p:nvSpPr>
          <p:cNvPr id="63" name="Rectangle 50"/>
          <p:cNvSpPr/>
          <p:nvPr>
            <p:custDataLst>
              <p:tags r:id="rId3"/>
            </p:custDataLst>
          </p:nvPr>
        </p:nvSpPr>
        <p:spPr>
          <a:xfrm rot="10800000" flipV="1">
            <a:off x="4238906" y="1175464"/>
            <a:ext cx="1801639" cy="5002405"/>
          </a:xfrm>
          <a:prstGeom prst="rect">
            <a:avLst/>
          </a:prstGeom>
          <a:solidFill>
            <a:schemeClr val="accent6"/>
          </a:solidFill>
          <a:ln w="9525">
            <a:gradFill>
              <a:gsLst>
                <a:gs pos="0">
                  <a:schemeClr val="accent1">
                    <a:tint val="66000"/>
                    <a:satMod val="160000"/>
                    <a:alpha val="0"/>
                  </a:schemeClr>
                </a:gs>
                <a:gs pos="100000">
                  <a:schemeClr val="bg2">
                    <a:lumMod val="75000"/>
                  </a:schemeClr>
                </a:gs>
              </a:gsLst>
              <a:lin ang="5400000" scaled="0"/>
            </a:gradFill>
          </a:ln>
          <a:effectLst>
            <a:outerShdw blurRad="1524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62511" tIns="81253" rIns="162511" bIns="81253" rtlCol="0" anchor="ctr"/>
          <a:lstStyle/>
          <a:p>
            <a:pPr algn="ctr" defTabSz="685550"/>
            <a:endParaRPr lang="en-US" sz="1600" b="1" dirty="0">
              <a:solidFill>
                <a:schemeClr val="accent2"/>
              </a:solidFill>
              <a:ea typeface="Arial" pitchFamily="-107" charset="0"/>
              <a:cs typeface="Arial" pitchFamily="-107" charset="0"/>
              <a:sym typeface="Arial" pitchFamily="-107" charset="0"/>
            </a:endParaRPr>
          </a:p>
        </p:txBody>
      </p:sp>
      <p:sp>
        <p:nvSpPr>
          <p:cNvPr id="64" name="Rectangle 50"/>
          <p:cNvSpPr/>
          <p:nvPr>
            <p:custDataLst>
              <p:tags r:id="rId4"/>
            </p:custDataLst>
          </p:nvPr>
        </p:nvSpPr>
        <p:spPr>
          <a:xfrm rot="10800000" flipV="1">
            <a:off x="8086602" y="1175464"/>
            <a:ext cx="1801639" cy="5002405"/>
          </a:xfrm>
          <a:prstGeom prst="rect">
            <a:avLst/>
          </a:prstGeom>
          <a:solidFill>
            <a:schemeClr val="accent6"/>
          </a:solidFill>
          <a:ln w="9525">
            <a:gradFill>
              <a:gsLst>
                <a:gs pos="0">
                  <a:schemeClr val="accent1">
                    <a:tint val="66000"/>
                    <a:satMod val="160000"/>
                    <a:alpha val="0"/>
                  </a:schemeClr>
                </a:gs>
                <a:gs pos="100000">
                  <a:schemeClr val="bg2">
                    <a:lumMod val="75000"/>
                  </a:schemeClr>
                </a:gs>
              </a:gsLst>
              <a:lin ang="5400000" scaled="0"/>
            </a:gradFill>
          </a:ln>
          <a:effectLst>
            <a:outerShdw blurRad="1524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62511" tIns="81253" rIns="162511" bIns="81253" rtlCol="0" anchor="ctr"/>
          <a:lstStyle/>
          <a:p>
            <a:pPr algn="ctr" defTabSz="685550"/>
            <a:endParaRPr lang="en-US" sz="1600" b="1" dirty="0">
              <a:solidFill>
                <a:schemeClr val="accent2"/>
              </a:solidFill>
              <a:ea typeface="Arial" pitchFamily="-107" charset="0"/>
              <a:cs typeface="Arial" pitchFamily="-107" charset="0"/>
              <a:sym typeface="Arial" pitchFamily="-107" charset="0"/>
            </a:endParaRPr>
          </a:p>
        </p:txBody>
      </p:sp>
      <p:grpSp>
        <p:nvGrpSpPr>
          <p:cNvPr id="65" name="Group 64"/>
          <p:cNvGrpSpPr/>
          <p:nvPr>
            <p:custDataLst>
              <p:tags r:id="rId5"/>
            </p:custDataLst>
          </p:nvPr>
        </p:nvGrpSpPr>
        <p:grpSpPr>
          <a:xfrm>
            <a:off x="2315057" y="1175464"/>
            <a:ext cx="1808807" cy="5002405"/>
            <a:chOff x="1703394" y="1194848"/>
            <a:chExt cx="1356605" cy="3373141"/>
          </a:xfrm>
          <a:solidFill>
            <a:schemeClr val="accent6"/>
          </a:solidFill>
        </p:grpSpPr>
        <p:sp>
          <p:nvSpPr>
            <p:cNvPr id="66" name="Rectangle 50"/>
            <p:cNvSpPr/>
            <p:nvPr/>
          </p:nvSpPr>
          <p:spPr>
            <a:xfrm rot="10800000">
              <a:off x="1703394" y="1194848"/>
              <a:ext cx="1351229" cy="3373141"/>
            </a:xfrm>
            <a:prstGeom prst="rect">
              <a:avLst/>
            </a:prstGeom>
            <a:grpFill/>
            <a:ln w="9525">
              <a:gradFill>
                <a:gsLst>
                  <a:gs pos="0">
                    <a:schemeClr val="accent1">
                      <a:tint val="66000"/>
                      <a:satMod val="160000"/>
                      <a:alpha val="0"/>
                    </a:schemeClr>
                  </a:gs>
                  <a:gs pos="100000">
                    <a:schemeClr val="bg2">
                      <a:lumMod val="75000"/>
                    </a:schemeClr>
                  </a:gs>
                </a:gsLst>
                <a:lin ang="5400000" scaled="0"/>
              </a:gradFill>
            </a:ln>
            <a:effectLst>
              <a:outerShdw blurRad="1524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defTabSz="685550"/>
              <a:endParaRPr lang="en-US" sz="1600" b="1" dirty="0">
                <a:solidFill>
                  <a:schemeClr val="accent2"/>
                </a:solidFill>
                <a:ea typeface="Arial" pitchFamily="-107" charset="0"/>
                <a:cs typeface="Arial" pitchFamily="-107" charset="0"/>
                <a:sym typeface="Arial" pitchFamily="-107" charset="0"/>
              </a:endParaRPr>
            </a:p>
          </p:txBody>
        </p:sp>
        <p:sp>
          <p:nvSpPr>
            <p:cNvPr id="67" name="Rectangle 50"/>
            <p:cNvSpPr/>
            <p:nvPr/>
          </p:nvSpPr>
          <p:spPr>
            <a:xfrm rot="10800000" flipV="1">
              <a:off x="1708770" y="2315318"/>
              <a:ext cx="1351229" cy="1132199"/>
            </a:xfrm>
            <a:prstGeom prst="rect">
              <a:avLst/>
            </a:prstGeom>
            <a:grp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defTabSz="685550"/>
              <a:endParaRPr lang="en-US" sz="1600" b="1" dirty="0">
                <a:solidFill>
                  <a:schemeClr val="accent2"/>
                </a:solidFill>
                <a:ea typeface="Arial" pitchFamily="-107" charset="0"/>
                <a:cs typeface="Arial" pitchFamily="-107" charset="0"/>
                <a:sym typeface="Arial" pitchFamily="-107" charset="0"/>
              </a:endParaRPr>
            </a:p>
          </p:txBody>
        </p:sp>
      </p:grpSp>
      <p:grpSp>
        <p:nvGrpSpPr>
          <p:cNvPr id="73" name="Group 72"/>
          <p:cNvGrpSpPr/>
          <p:nvPr>
            <p:custDataLst>
              <p:tags r:id="rId6"/>
            </p:custDataLst>
          </p:nvPr>
        </p:nvGrpSpPr>
        <p:grpSpPr>
          <a:xfrm>
            <a:off x="6162756" y="1175464"/>
            <a:ext cx="1807073" cy="5002405"/>
            <a:chOff x="4589166" y="1194848"/>
            <a:chExt cx="1355305" cy="3373141"/>
          </a:xfrm>
          <a:solidFill>
            <a:schemeClr val="accent6"/>
          </a:solidFill>
        </p:grpSpPr>
        <p:sp>
          <p:nvSpPr>
            <p:cNvPr id="74" name="Rectangle 50"/>
            <p:cNvSpPr/>
            <p:nvPr/>
          </p:nvSpPr>
          <p:spPr>
            <a:xfrm rot="10800000">
              <a:off x="4589166" y="1194848"/>
              <a:ext cx="1351229" cy="3373141"/>
            </a:xfrm>
            <a:prstGeom prst="rect">
              <a:avLst/>
            </a:prstGeom>
            <a:grpFill/>
            <a:ln w="9525">
              <a:gradFill>
                <a:gsLst>
                  <a:gs pos="0">
                    <a:schemeClr val="accent1">
                      <a:tint val="66000"/>
                      <a:satMod val="160000"/>
                      <a:alpha val="0"/>
                    </a:schemeClr>
                  </a:gs>
                  <a:gs pos="100000">
                    <a:schemeClr val="bg2">
                      <a:lumMod val="75000"/>
                    </a:schemeClr>
                  </a:gs>
                </a:gsLst>
                <a:lin ang="5400000" scaled="0"/>
              </a:gradFill>
            </a:ln>
            <a:effectLst>
              <a:outerShdw blurRad="1524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defTabSz="685550"/>
              <a:endParaRPr lang="en-US" sz="1600" b="1" dirty="0">
                <a:solidFill>
                  <a:schemeClr val="accent2"/>
                </a:solidFill>
                <a:ea typeface="Arial" pitchFamily="-107" charset="0"/>
                <a:cs typeface="Arial" pitchFamily="-107" charset="0"/>
                <a:sym typeface="Arial" pitchFamily="-107" charset="0"/>
              </a:endParaRPr>
            </a:p>
          </p:txBody>
        </p:sp>
        <p:sp>
          <p:nvSpPr>
            <p:cNvPr id="75" name="Rectangle 50"/>
            <p:cNvSpPr/>
            <p:nvPr/>
          </p:nvSpPr>
          <p:spPr>
            <a:xfrm rot="10800000" flipV="1">
              <a:off x="4593242" y="2315318"/>
              <a:ext cx="1351229" cy="1132199"/>
            </a:xfrm>
            <a:prstGeom prst="rect">
              <a:avLst/>
            </a:prstGeom>
            <a:grp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defTabSz="685550"/>
              <a:endParaRPr lang="en-US" sz="1600" b="1" dirty="0">
                <a:solidFill>
                  <a:schemeClr val="accent2"/>
                </a:solidFill>
                <a:ea typeface="Arial" pitchFamily="-107" charset="0"/>
                <a:cs typeface="Arial" pitchFamily="-107" charset="0"/>
                <a:sym typeface="Arial" pitchFamily="-107" charset="0"/>
              </a:endParaRPr>
            </a:p>
          </p:txBody>
        </p:sp>
      </p:grpSp>
      <p:grpSp>
        <p:nvGrpSpPr>
          <p:cNvPr id="76" name="Group 75"/>
          <p:cNvGrpSpPr/>
          <p:nvPr>
            <p:custDataLst>
              <p:tags r:id="rId7"/>
            </p:custDataLst>
          </p:nvPr>
        </p:nvGrpSpPr>
        <p:grpSpPr>
          <a:xfrm>
            <a:off x="10010453" y="1175464"/>
            <a:ext cx="1801639" cy="5002405"/>
            <a:chOff x="7474939" y="1194848"/>
            <a:chExt cx="1351229" cy="3373141"/>
          </a:xfrm>
          <a:solidFill>
            <a:schemeClr val="accent6"/>
          </a:solidFill>
        </p:grpSpPr>
        <p:sp>
          <p:nvSpPr>
            <p:cNvPr id="77" name="Rectangle 50"/>
            <p:cNvSpPr/>
            <p:nvPr/>
          </p:nvSpPr>
          <p:spPr>
            <a:xfrm rot="10800000">
              <a:off x="7474939" y="1194848"/>
              <a:ext cx="1351229" cy="3373141"/>
            </a:xfrm>
            <a:prstGeom prst="rect">
              <a:avLst/>
            </a:prstGeom>
            <a:grpFill/>
            <a:ln w="9525">
              <a:gradFill>
                <a:gsLst>
                  <a:gs pos="0">
                    <a:schemeClr val="accent1">
                      <a:tint val="66000"/>
                      <a:satMod val="160000"/>
                      <a:alpha val="0"/>
                    </a:schemeClr>
                  </a:gs>
                  <a:gs pos="100000">
                    <a:schemeClr val="bg2">
                      <a:lumMod val="75000"/>
                    </a:schemeClr>
                  </a:gs>
                </a:gsLst>
                <a:lin ang="5400000" scaled="0"/>
              </a:gradFill>
            </a:ln>
            <a:effectLst>
              <a:outerShdw blurRad="1524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defTabSz="685550"/>
              <a:endParaRPr lang="en-US" sz="1600" b="1" dirty="0">
                <a:solidFill>
                  <a:schemeClr val="accent2"/>
                </a:solidFill>
                <a:ea typeface="Arial" pitchFamily="-107" charset="0"/>
                <a:cs typeface="Arial" pitchFamily="-107" charset="0"/>
                <a:sym typeface="Arial" pitchFamily="-107" charset="0"/>
              </a:endParaRPr>
            </a:p>
          </p:txBody>
        </p:sp>
        <p:sp>
          <p:nvSpPr>
            <p:cNvPr id="81" name="Rectangle 50"/>
            <p:cNvSpPr/>
            <p:nvPr/>
          </p:nvSpPr>
          <p:spPr>
            <a:xfrm rot="10800000" flipV="1">
              <a:off x="7474939" y="2315318"/>
              <a:ext cx="1351229" cy="1132199"/>
            </a:xfrm>
            <a:prstGeom prst="rect">
              <a:avLst/>
            </a:prstGeom>
            <a:grp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defTabSz="685550"/>
              <a:endParaRPr lang="en-US" sz="1600" b="1" dirty="0">
                <a:solidFill>
                  <a:schemeClr val="accent2"/>
                </a:solidFill>
                <a:ea typeface="Arial" pitchFamily="-107" charset="0"/>
                <a:cs typeface="Arial" pitchFamily="-107" charset="0"/>
                <a:sym typeface="Arial" pitchFamily="-107" charset="0"/>
              </a:endParaRPr>
            </a:p>
          </p:txBody>
        </p:sp>
      </p:grpSp>
      <p:grpSp>
        <p:nvGrpSpPr>
          <p:cNvPr id="83" name="Group 82"/>
          <p:cNvGrpSpPr/>
          <p:nvPr>
            <p:custDataLst>
              <p:tags r:id="rId8"/>
            </p:custDataLst>
          </p:nvPr>
        </p:nvGrpSpPr>
        <p:grpSpPr>
          <a:xfrm>
            <a:off x="535775" y="2000974"/>
            <a:ext cx="1590092" cy="2361444"/>
            <a:chOff x="211568" y="2100291"/>
            <a:chExt cx="1192569" cy="1771083"/>
          </a:xfrm>
        </p:grpSpPr>
        <p:grpSp>
          <p:nvGrpSpPr>
            <p:cNvPr id="85" name="Group 84"/>
            <p:cNvGrpSpPr/>
            <p:nvPr/>
          </p:nvGrpSpPr>
          <p:grpSpPr>
            <a:xfrm>
              <a:off x="377611" y="2100291"/>
              <a:ext cx="801290" cy="616844"/>
              <a:chOff x="11912136" y="7042150"/>
              <a:chExt cx="8572500" cy="6599238"/>
            </a:xfrm>
          </p:grpSpPr>
          <p:sp>
            <p:nvSpPr>
              <p:cNvPr id="87" name="Freeform 7"/>
              <p:cNvSpPr>
                <a:spLocks/>
              </p:cNvSpPr>
              <p:nvPr/>
            </p:nvSpPr>
            <p:spPr bwMode="auto">
              <a:xfrm>
                <a:off x="16929100" y="9131300"/>
                <a:ext cx="1371600" cy="3351213"/>
              </a:xfrm>
              <a:custGeom>
                <a:avLst/>
                <a:gdLst>
                  <a:gd name="T0" fmla="*/ 176 w 366"/>
                  <a:gd name="T1" fmla="*/ 420 h 894"/>
                  <a:gd name="T2" fmla="*/ 163 w 366"/>
                  <a:gd name="T3" fmla="*/ 420 h 894"/>
                  <a:gd name="T4" fmla="*/ 5 w 366"/>
                  <a:gd name="T5" fmla="*/ 596 h 894"/>
                  <a:gd name="T6" fmla="*/ 74 w 366"/>
                  <a:gd name="T7" fmla="*/ 723 h 894"/>
                  <a:gd name="T8" fmla="*/ 41 w 366"/>
                  <a:gd name="T9" fmla="*/ 830 h 894"/>
                  <a:gd name="T10" fmla="*/ 71 w 366"/>
                  <a:gd name="T11" fmla="*/ 886 h 894"/>
                  <a:gd name="T12" fmla="*/ 127 w 366"/>
                  <a:gd name="T13" fmla="*/ 856 h 894"/>
                  <a:gd name="T14" fmla="*/ 159 w 366"/>
                  <a:gd name="T15" fmla="*/ 754 h 894"/>
                  <a:gd name="T16" fmla="*/ 181 w 366"/>
                  <a:gd name="T17" fmla="*/ 755 h 894"/>
                  <a:gd name="T18" fmla="*/ 340 w 366"/>
                  <a:gd name="T19" fmla="*/ 579 h 894"/>
                  <a:gd name="T20" fmla="*/ 278 w 366"/>
                  <a:gd name="T21" fmla="*/ 458 h 894"/>
                  <a:gd name="T22" fmla="*/ 366 w 366"/>
                  <a:gd name="T23" fmla="*/ 0 h 894"/>
                  <a:gd name="T24" fmla="*/ 176 w 366"/>
                  <a:gd name="T25" fmla="*/ 420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6" h="894">
                    <a:moveTo>
                      <a:pt x="176" y="420"/>
                    </a:moveTo>
                    <a:cubicBezTo>
                      <a:pt x="172" y="420"/>
                      <a:pt x="168" y="420"/>
                      <a:pt x="163" y="420"/>
                    </a:cubicBezTo>
                    <a:cubicBezTo>
                      <a:pt x="71" y="425"/>
                      <a:pt x="0" y="504"/>
                      <a:pt x="5" y="596"/>
                    </a:cubicBezTo>
                    <a:cubicBezTo>
                      <a:pt x="8" y="649"/>
                      <a:pt x="34" y="694"/>
                      <a:pt x="74" y="723"/>
                    </a:cubicBezTo>
                    <a:cubicBezTo>
                      <a:pt x="41" y="830"/>
                      <a:pt x="41" y="830"/>
                      <a:pt x="41" y="830"/>
                    </a:cubicBezTo>
                    <a:cubicBezTo>
                      <a:pt x="33" y="854"/>
                      <a:pt x="47" y="879"/>
                      <a:pt x="71" y="886"/>
                    </a:cubicBezTo>
                    <a:cubicBezTo>
                      <a:pt x="95" y="894"/>
                      <a:pt x="120" y="880"/>
                      <a:pt x="127" y="856"/>
                    </a:cubicBezTo>
                    <a:cubicBezTo>
                      <a:pt x="159" y="754"/>
                      <a:pt x="159" y="754"/>
                      <a:pt x="159" y="754"/>
                    </a:cubicBezTo>
                    <a:cubicBezTo>
                      <a:pt x="166" y="755"/>
                      <a:pt x="174" y="755"/>
                      <a:pt x="181" y="755"/>
                    </a:cubicBezTo>
                    <a:cubicBezTo>
                      <a:pt x="274" y="750"/>
                      <a:pt x="344" y="671"/>
                      <a:pt x="340" y="579"/>
                    </a:cubicBezTo>
                    <a:cubicBezTo>
                      <a:pt x="337" y="530"/>
                      <a:pt x="313" y="487"/>
                      <a:pt x="278" y="458"/>
                    </a:cubicBezTo>
                    <a:cubicBezTo>
                      <a:pt x="366" y="0"/>
                      <a:pt x="366" y="0"/>
                      <a:pt x="366" y="0"/>
                    </a:cubicBezTo>
                    <a:lnTo>
                      <a:pt x="176" y="4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88" name="Freeform 8"/>
              <p:cNvSpPr>
                <a:spLocks noEditPoints="1"/>
              </p:cNvSpPr>
              <p:nvPr/>
            </p:nvSpPr>
            <p:spPr bwMode="auto">
              <a:xfrm>
                <a:off x="11912136" y="7042150"/>
                <a:ext cx="8572500" cy="6599238"/>
              </a:xfrm>
              <a:custGeom>
                <a:avLst/>
                <a:gdLst>
                  <a:gd name="T0" fmla="*/ 1143 w 2286"/>
                  <a:gd name="T1" fmla="*/ 0 h 1760"/>
                  <a:gd name="T2" fmla="*/ 0 w 2286"/>
                  <a:gd name="T3" fmla="*/ 1143 h 1760"/>
                  <a:gd name="T4" fmla="*/ 182 w 2286"/>
                  <a:gd name="T5" fmla="*/ 1760 h 1760"/>
                  <a:gd name="T6" fmla="*/ 189 w 2286"/>
                  <a:gd name="T7" fmla="*/ 1760 h 1760"/>
                  <a:gd name="T8" fmla="*/ 459 w 2286"/>
                  <a:gd name="T9" fmla="*/ 1760 h 1760"/>
                  <a:gd name="T10" fmla="*/ 1829 w 2286"/>
                  <a:gd name="T11" fmla="*/ 1760 h 1760"/>
                  <a:gd name="T12" fmla="*/ 2048 w 2286"/>
                  <a:gd name="T13" fmla="*/ 1760 h 1760"/>
                  <a:gd name="T14" fmla="*/ 2104 w 2286"/>
                  <a:gd name="T15" fmla="*/ 1760 h 1760"/>
                  <a:gd name="T16" fmla="*/ 2286 w 2286"/>
                  <a:gd name="T17" fmla="*/ 1143 h 1760"/>
                  <a:gd name="T18" fmla="*/ 1143 w 2286"/>
                  <a:gd name="T19" fmla="*/ 0 h 1760"/>
                  <a:gd name="T20" fmla="*/ 2069 w 2286"/>
                  <a:gd name="T21" fmla="*/ 1177 h 1760"/>
                  <a:gd name="T22" fmla="*/ 1973 w 2286"/>
                  <a:gd name="T23" fmla="*/ 1555 h 1760"/>
                  <a:gd name="T24" fmla="*/ 317 w 2286"/>
                  <a:gd name="T25" fmla="*/ 1555 h 1760"/>
                  <a:gd name="T26" fmla="*/ 217 w 2286"/>
                  <a:gd name="T27" fmla="*/ 1177 h 1760"/>
                  <a:gd name="T28" fmla="*/ 423 w 2286"/>
                  <a:gd name="T29" fmla="*/ 1177 h 1760"/>
                  <a:gd name="T30" fmla="*/ 423 w 2286"/>
                  <a:gd name="T31" fmla="*/ 1097 h 1760"/>
                  <a:gd name="T32" fmla="*/ 217 w 2286"/>
                  <a:gd name="T33" fmla="*/ 1097 h 1760"/>
                  <a:gd name="T34" fmla="*/ 309 w 2286"/>
                  <a:gd name="T35" fmla="*/ 738 h 1760"/>
                  <a:gd name="T36" fmla="*/ 451 w 2286"/>
                  <a:gd name="T37" fmla="*/ 828 h 1760"/>
                  <a:gd name="T38" fmla="*/ 494 w 2286"/>
                  <a:gd name="T39" fmla="*/ 761 h 1760"/>
                  <a:gd name="T40" fmla="*/ 348 w 2286"/>
                  <a:gd name="T41" fmla="*/ 668 h 1760"/>
                  <a:gd name="T42" fmla="*/ 491 w 2286"/>
                  <a:gd name="T43" fmla="*/ 492 h 1760"/>
                  <a:gd name="T44" fmla="*/ 637 w 2286"/>
                  <a:gd name="T45" fmla="*/ 373 h 1760"/>
                  <a:gd name="T46" fmla="*/ 713 w 2286"/>
                  <a:gd name="T47" fmla="*/ 534 h 1760"/>
                  <a:gd name="T48" fmla="*/ 785 w 2286"/>
                  <a:gd name="T49" fmla="*/ 500 h 1760"/>
                  <a:gd name="T50" fmla="*/ 706 w 2286"/>
                  <a:gd name="T51" fmla="*/ 331 h 1760"/>
                  <a:gd name="T52" fmla="*/ 1109 w 2286"/>
                  <a:gd name="T53" fmla="*/ 217 h 1760"/>
                  <a:gd name="T54" fmla="*/ 1109 w 2286"/>
                  <a:gd name="T55" fmla="*/ 412 h 1760"/>
                  <a:gd name="T56" fmla="*/ 1189 w 2286"/>
                  <a:gd name="T57" fmla="*/ 412 h 1760"/>
                  <a:gd name="T58" fmla="*/ 1189 w 2286"/>
                  <a:gd name="T59" fmla="*/ 217 h 1760"/>
                  <a:gd name="T60" fmla="*/ 1563 w 2286"/>
                  <a:gd name="T61" fmla="*/ 317 h 1760"/>
                  <a:gd name="T62" fmla="*/ 1487 w 2286"/>
                  <a:gd name="T63" fmla="*/ 479 h 1760"/>
                  <a:gd name="T64" fmla="*/ 1559 w 2286"/>
                  <a:gd name="T65" fmla="*/ 513 h 1760"/>
                  <a:gd name="T66" fmla="*/ 1633 w 2286"/>
                  <a:gd name="T67" fmla="*/ 357 h 1760"/>
                  <a:gd name="T68" fmla="*/ 1794 w 2286"/>
                  <a:gd name="T69" fmla="*/ 492 h 1760"/>
                  <a:gd name="T70" fmla="*/ 1925 w 2286"/>
                  <a:gd name="T71" fmla="*/ 647 h 1760"/>
                  <a:gd name="T72" fmla="*/ 1779 w 2286"/>
                  <a:gd name="T73" fmla="*/ 740 h 1760"/>
                  <a:gd name="T74" fmla="*/ 1821 w 2286"/>
                  <a:gd name="T75" fmla="*/ 807 h 1760"/>
                  <a:gd name="T76" fmla="*/ 1965 w 2286"/>
                  <a:gd name="T77" fmla="*/ 716 h 1760"/>
                  <a:gd name="T78" fmla="*/ 2069 w 2286"/>
                  <a:gd name="T79" fmla="*/ 1097 h 1760"/>
                  <a:gd name="T80" fmla="*/ 1863 w 2286"/>
                  <a:gd name="T81" fmla="*/ 1097 h 1760"/>
                  <a:gd name="T82" fmla="*/ 1863 w 2286"/>
                  <a:gd name="T83" fmla="*/ 1177 h 1760"/>
                  <a:gd name="T84" fmla="*/ 2069 w 2286"/>
                  <a:gd name="T85" fmla="*/ 1177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86" h="1760">
                    <a:moveTo>
                      <a:pt x="1143" y="0"/>
                    </a:moveTo>
                    <a:cubicBezTo>
                      <a:pt x="514" y="0"/>
                      <a:pt x="0" y="515"/>
                      <a:pt x="0" y="1143"/>
                    </a:cubicBezTo>
                    <a:cubicBezTo>
                      <a:pt x="0" y="1370"/>
                      <a:pt x="67" y="1582"/>
                      <a:pt x="182" y="1760"/>
                    </a:cubicBezTo>
                    <a:cubicBezTo>
                      <a:pt x="189" y="1760"/>
                      <a:pt x="189" y="1760"/>
                      <a:pt x="189" y="1760"/>
                    </a:cubicBezTo>
                    <a:cubicBezTo>
                      <a:pt x="459" y="1760"/>
                      <a:pt x="459" y="1760"/>
                      <a:pt x="459" y="1760"/>
                    </a:cubicBezTo>
                    <a:cubicBezTo>
                      <a:pt x="1829" y="1760"/>
                      <a:pt x="1829" y="1760"/>
                      <a:pt x="1829" y="1760"/>
                    </a:cubicBezTo>
                    <a:cubicBezTo>
                      <a:pt x="2048" y="1760"/>
                      <a:pt x="2048" y="1760"/>
                      <a:pt x="2048" y="1760"/>
                    </a:cubicBezTo>
                    <a:cubicBezTo>
                      <a:pt x="2104" y="1760"/>
                      <a:pt x="2104" y="1760"/>
                      <a:pt x="2104" y="1760"/>
                    </a:cubicBezTo>
                    <a:cubicBezTo>
                      <a:pt x="2219" y="1582"/>
                      <a:pt x="2286" y="1370"/>
                      <a:pt x="2286" y="1143"/>
                    </a:cubicBezTo>
                    <a:cubicBezTo>
                      <a:pt x="2286" y="515"/>
                      <a:pt x="1772" y="0"/>
                      <a:pt x="1143" y="0"/>
                    </a:cubicBezTo>
                    <a:close/>
                    <a:moveTo>
                      <a:pt x="2069" y="1177"/>
                    </a:moveTo>
                    <a:cubicBezTo>
                      <a:pt x="2062" y="1313"/>
                      <a:pt x="2030" y="1440"/>
                      <a:pt x="1973" y="1555"/>
                    </a:cubicBezTo>
                    <a:cubicBezTo>
                      <a:pt x="317" y="1555"/>
                      <a:pt x="317" y="1555"/>
                      <a:pt x="317" y="1555"/>
                    </a:cubicBezTo>
                    <a:cubicBezTo>
                      <a:pt x="259" y="1440"/>
                      <a:pt x="224" y="1313"/>
                      <a:pt x="217" y="1177"/>
                    </a:cubicBezTo>
                    <a:cubicBezTo>
                      <a:pt x="423" y="1177"/>
                      <a:pt x="423" y="1177"/>
                      <a:pt x="423" y="1177"/>
                    </a:cubicBezTo>
                    <a:cubicBezTo>
                      <a:pt x="423" y="1097"/>
                      <a:pt x="423" y="1097"/>
                      <a:pt x="423" y="1097"/>
                    </a:cubicBezTo>
                    <a:cubicBezTo>
                      <a:pt x="217" y="1097"/>
                      <a:pt x="217" y="1097"/>
                      <a:pt x="217" y="1097"/>
                    </a:cubicBezTo>
                    <a:cubicBezTo>
                      <a:pt x="223" y="969"/>
                      <a:pt x="256" y="847"/>
                      <a:pt x="309" y="738"/>
                    </a:cubicBezTo>
                    <a:cubicBezTo>
                      <a:pt x="451" y="828"/>
                      <a:pt x="451" y="828"/>
                      <a:pt x="451" y="828"/>
                    </a:cubicBezTo>
                    <a:cubicBezTo>
                      <a:pt x="494" y="761"/>
                      <a:pt x="494" y="761"/>
                      <a:pt x="494" y="761"/>
                    </a:cubicBezTo>
                    <a:cubicBezTo>
                      <a:pt x="348" y="668"/>
                      <a:pt x="348" y="668"/>
                      <a:pt x="348" y="668"/>
                    </a:cubicBezTo>
                    <a:cubicBezTo>
                      <a:pt x="388" y="602"/>
                      <a:pt x="436" y="543"/>
                      <a:pt x="491" y="492"/>
                    </a:cubicBezTo>
                    <a:cubicBezTo>
                      <a:pt x="536" y="447"/>
                      <a:pt x="585" y="407"/>
                      <a:pt x="637" y="373"/>
                    </a:cubicBezTo>
                    <a:cubicBezTo>
                      <a:pt x="713" y="534"/>
                      <a:pt x="713" y="534"/>
                      <a:pt x="713" y="534"/>
                    </a:cubicBezTo>
                    <a:cubicBezTo>
                      <a:pt x="785" y="500"/>
                      <a:pt x="785" y="500"/>
                      <a:pt x="785" y="500"/>
                    </a:cubicBezTo>
                    <a:cubicBezTo>
                      <a:pt x="706" y="331"/>
                      <a:pt x="706" y="331"/>
                      <a:pt x="706" y="331"/>
                    </a:cubicBezTo>
                    <a:cubicBezTo>
                      <a:pt x="827" y="265"/>
                      <a:pt x="963" y="224"/>
                      <a:pt x="1109" y="217"/>
                    </a:cubicBezTo>
                    <a:cubicBezTo>
                      <a:pt x="1109" y="412"/>
                      <a:pt x="1109" y="412"/>
                      <a:pt x="1109" y="412"/>
                    </a:cubicBezTo>
                    <a:cubicBezTo>
                      <a:pt x="1189" y="412"/>
                      <a:pt x="1189" y="412"/>
                      <a:pt x="1189" y="412"/>
                    </a:cubicBezTo>
                    <a:cubicBezTo>
                      <a:pt x="1189" y="217"/>
                      <a:pt x="1189" y="217"/>
                      <a:pt x="1189" y="217"/>
                    </a:cubicBezTo>
                    <a:cubicBezTo>
                      <a:pt x="1323" y="224"/>
                      <a:pt x="1451" y="259"/>
                      <a:pt x="1563" y="317"/>
                    </a:cubicBezTo>
                    <a:cubicBezTo>
                      <a:pt x="1487" y="479"/>
                      <a:pt x="1487" y="479"/>
                      <a:pt x="1487" y="479"/>
                    </a:cubicBezTo>
                    <a:cubicBezTo>
                      <a:pt x="1559" y="513"/>
                      <a:pt x="1559" y="513"/>
                      <a:pt x="1559" y="513"/>
                    </a:cubicBezTo>
                    <a:cubicBezTo>
                      <a:pt x="1633" y="357"/>
                      <a:pt x="1633" y="357"/>
                      <a:pt x="1633" y="357"/>
                    </a:cubicBezTo>
                    <a:cubicBezTo>
                      <a:pt x="1693" y="395"/>
                      <a:pt x="1747" y="441"/>
                      <a:pt x="1794" y="492"/>
                    </a:cubicBezTo>
                    <a:cubicBezTo>
                      <a:pt x="1844" y="537"/>
                      <a:pt x="1887" y="589"/>
                      <a:pt x="1925" y="647"/>
                    </a:cubicBezTo>
                    <a:cubicBezTo>
                      <a:pt x="1779" y="740"/>
                      <a:pt x="1779" y="740"/>
                      <a:pt x="1779" y="740"/>
                    </a:cubicBezTo>
                    <a:cubicBezTo>
                      <a:pt x="1821" y="807"/>
                      <a:pt x="1821" y="807"/>
                      <a:pt x="1821" y="807"/>
                    </a:cubicBezTo>
                    <a:cubicBezTo>
                      <a:pt x="1965" y="716"/>
                      <a:pt x="1965" y="716"/>
                      <a:pt x="1965" y="716"/>
                    </a:cubicBezTo>
                    <a:cubicBezTo>
                      <a:pt x="2025" y="830"/>
                      <a:pt x="2062" y="960"/>
                      <a:pt x="2069" y="1097"/>
                    </a:cubicBezTo>
                    <a:cubicBezTo>
                      <a:pt x="1863" y="1097"/>
                      <a:pt x="1863" y="1097"/>
                      <a:pt x="1863" y="1097"/>
                    </a:cubicBezTo>
                    <a:cubicBezTo>
                      <a:pt x="1863" y="1177"/>
                      <a:pt x="1863" y="1177"/>
                      <a:pt x="1863" y="1177"/>
                    </a:cubicBezTo>
                    <a:cubicBezTo>
                      <a:pt x="2069" y="1177"/>
                      <a:pt x="2069" y="1177"/>
                      <a:pt x="2069" y="117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sp>
          <p:nvSpPr>
            <p:cNvPr id="86" name="Rectangle 85"/>
            <p:cNvSpPr/>
            <p:nvPr/>
          </p:nvSpPr>
          <p:spPr>
            <a:xfrm>
              <a:off x="211568" y="3225043"/>
              <a:ext cx="1192569" cy="646331"/>
            </a:xfrm>
            <a:prstGeom prst="rect">
              <a:avLst/>
            </a:prstGeom>
          </p:spPr>
          <p:txBody>
            <a:bodyPr wrap="square" lIns="0" tIns="0" rIns="0" bIns="0" anchor="t" anchorCtr="0">
              <a:noAutofit/>
            </a:bodyPr>
            <a:lstStyle/>
            <a:p>
              <a:pPr algn="ctr">
                <a:spcAft>
                  <a:spcPts val="1200"/>
                </a:spcAft>
              </a:pPr>
              <a:r>
                <a:rPr lang="en-US" b="1" dirty="0">
                  <a:solidFill>
                    <a:schemeClr val="bg1"/>
                  </a:solidFill>
                  <a:sym typeface="Arial" pitchFamily="-107" charset="0"/>
                </a:rPr>
                <a:t>Scale 10/40/100G</a:t>
              </a:r>
            </a:p>
          </p:txBody>
        </p:sp>
      </p:grpSp>
      <p:grpSp>
        <p:nvGrpSpPr>
          <p:cNvPr id="89" name="Group 88"/>
          <p:cNvGrpSpPr/>
          <p:nvPr>
            <p:custDataLst>
              <p:tags r:id="rId9"/>
            </p:custDataLst>
          </p:nvPr>
        </p:nvGrpSpPr>
        <p:grpSpPr>
          <a:xfrm>
            <a:off x="2221940" y="2044704"/>
            <a:ext cx="1978509" cy="1849539"/>
            <a:chOff x="1602218" y="2095500"/>
            <a:chExt cx="1483882" cy="1387154"/>
          </a:xfrm>
        </p:grpSpPr>
        <p:sp>
          <p:nvSpPr>
            <p:cNvPr id="90" name="Rectangle 89"/>
            <p:cNvSpPr/>
            <p:nvPr/>
          </p:nvSpPr>
          <p:spPr>
            <a:xfrm>
              <a:off x="1602218" y="3205655"/>
              <a:ext cx="1483882" cy="276999"/>
            </a:xfrm>
            <a:prstGeom prst="rect">
              <a:avLst/>
            </a:prstGeom>
          </p:spPr>
          <p:txBody>
            <a:bodyPr wrap="square" lIns="0" tIns="0" rIns="0" bIns="0" anchor="t" anchorCtr="0">
              <a:noAutofit/>
            </a:bodyPr>
            <a:lstStyle/>
            <a:p>
              <a:pPr algn="ctr">
                <a:spcAft>
                  <a:spcPts val="1200"/>
                </a:spcAft>
              </a:pPr>
              <a:r>
                <a:rPr lang="en-US" sz="2100" b="1" dirty="0">
                  <a:solidFill>
                    <a:schemeClr val="bg1"/>
                  </a:solidFill>
                  <a:sym typeface="Arial" pitchFamily="-107" charset="0"/>
                </a:rPr>
                <a:t>Open</a:t>
              </a:r>
            </a:p>
          </p:txBody>
        </p:sp>
        <p:grpSp>
          <p:nvGrpSpPr>
            <p:cNvPr id="91" name="Group 90"/>
            <p:cNvGrpSpPr/>
            <p:nvPr/>
          </p:nvGrpSpPr>
          <p:grpSpPr>
            <a:xfrm>
              <a:off x="1963153" y="2095500"/>
              <a:ext cx="795432" cy="701664"/>
              <a:chOff x="9677400" y="5586413"/>
              <a:chExt cx="808038" cy="712787"/>
            </a:xfrm>
            <a:solidFill>
              <a:schemeClr val="bg1"/>
            </a:solidFill>
          </p:grpSpPr>
          <p:sp>
            <p:nvSpPr>
              <p:cNvPr id="92" name="Freeform 7"/>
              <p:cNvSpPr>
                <a:spLocks noEditPoints="1"/>
              </p:cNvSpPr>
              <p:nvPr/>
            </p:nvSpPr>
            <p:spPr bwMode="auto">
              <a:xfrm>
                <a:off x="9677400" y="5586413"/>
                <a:ext cx="808038" cy="449262"/>
              </a:xfrm>
              <a:custGeom>
                <a:avLst/>
                <a:gdLst>
                  <a:gd name="T0" fmla="*/ 763 w 1906"/>
                  <a:gd name="T1" fmla="*/ 1064 h 1064"/>
                  <a:gd name="T2" fmla="*/ 76 w 1906"/>
                  <a:gd name="T3" fmla="*/ 875 h 1064"/>
                  <a:gd name="T4" fmla="*/ 266 w 1906"/>
                  <a:gd name="T5" fmla="*/ 494 h 1064"/>
                  <a:gd name="T6" fmla="*/ 0 w 1906"/>
                  <a:gd name="T7" fmla="*/ 190 h 1064"/>
                  <a:gd name="T8" fmla="*/ 144 w 1906"/>
                  <a:gd name="T9" fmla="*/ 150 h 1064"/>
                  <a:gd name="T10" fmla="*/ 667 w 1906"/>
                  <a:gd name="T11" fmla="*/ 5 h 1064"/>
                  <a:gd name="T12" fmla="*/ 701 w 1906"/>
                  <a:gd name="T13" fmla="*/ 16 h 1064"/>
                  <a:gd name="T14" fmla="*/ 939 w 1906"/>
                  <a:gd name="T15" fmla="*/ 289 h 1064"/>
                  <a:gd name="T16" fmla="*/ 953 w 1906"/>
                  <a:gd name="T17" fmla="*/ 305 h 1064"/>
                  <a:gd name="T18" fmla="*/ 1054 w 1906"/>
                  <a:gd name="T19" fmla="*/ 189 h 1064"/>
                  <a:gd name="T20" fmla="*/ 1208 w 1906"/>
                  <a:gd name="T21" fmla="*/ 13 h 1064"/>
                  <a:gd name="T22" fmla="*/ 1233 w 1906"/>
                  <a:gd name="T23" fmla="*/ 4 h 1064"/>
                  <a:gd name="T24" fmla="*/ 1887 w 1906"/>
                  <a:gd name="T25" fmla="*/ 184 h 1064"/>
                  <a:gd name="T26" fmla="*/ 1906 w 1906"/>
                  <a:gd name="T27" fmla="*/ 191 h 1064"/>
                  <a:gd name="T28" fmla="*/ 1640 w 1906"/>
                  <a:gd name="T29" fmla="*/ 494 h 1064"/>
                  <a:gd name="T30" fmla="*/ 1830 w 1906"/>
                  <a:gd name="T31" fmla="*/ 875 h 1064"/>
                  <a:gd name="T32" fmla="*/ 1143 w 1906"/>
                  <a:gd name="T33" fmla="*/ 1064 h 1064"/>
                  <a:gd name="T34" fmla="*/ 953 w 1906"/>
                  <a:gd name="T35" fmla="*/ 684 h 1064"/>
                  <a:gd name="T36" fmla="*/ 763 w 1906"/>
                  <a:gd name="T37" fmla="*/ 1064 h 1064"/>
                  <a:gd name="T38" fmla="*/ 1638 w 1906"/>
                  <a:gd name="T39" fmla="*/ 495 h 1064"/>
                  <a:gd name="T40" fmla="*/ 1621 w 1906"/>
                  <a:gd name="T41" fmla="*/ 489 h 1064"/>
                  <a:gd name="T42" fmla="*/ 961 w 1906"/>
                  <a:gd name="T43" fmla="*/ 307 h 1064"/>
                  <a:gd name="T44" fmla="*/ 946 w 1906"/>
                  <a:gd name="T45" fmla="*/ 307 h 1064"/>
                  <a:gd name="T46" fmla="*/ 326 w 1906"/>
                  <a:gd name="T47" fmla="*/ 477 h 1064"/>
                  <a:gd name="T48" fmla="*/ 267 w 1906"/>
                  <a:gd name="T49" fmla="*/ 495 h 1064"/>
                  <a:gd name="T50" fmla="*/ 902 w 1906"/>
                  <a:gd name="T51" fmla="*/ 670 h 1064"/>
                  <a:gd name="T52" fmla="*/ 1006 w 1906"/>
                  <a:gd name="T53" fmla="*/ 670 h 1064"/>
                  <a:gd name="T54" fmla="*/ 1638 w 1906"/>
                  <a:gd name="T55" fmla="*/ 495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06" h="1064">
                    <a:moveTo>
                      <a:pt x="763" y="1064"/>
                    </a:moveTo>
                    <a:cubicBezTo>
                      <a:pt x="534" y="1001"/>
                      <a:pt x="306" y="938"/>
                      <a:pt x="76" y="875"/>
                    </a:cubicBezTo>
                    <a:cubicBezTo>
                      <a:pt x="139" y="747"/>
                      <a:pt x="202" y="621"/>
                      <a:pt x="266" y="494"/>
                    </a:cubicBezTo>
                    <a:cubicBezTo>
                      <a:pt x="178" y="393"/>
                      <a:pt x="89" y="293"/>
                      <a:pt x="0" y="190"/>
                    </a:cubicBezTo>
                    <a:cubicBezTo>
                      <a:pt x="49" y="176"/>
                      <a:pt x="97" y="163"/>
                      <a:pt x="144" y="150"/>
                    </a:cubicBezTo>
                    <a:cubicBezTo>
                      <a:pt x="318" y="102"/>
                      <a:pt x="493" y="54"/>
                      <a:pt x="667" y="5"/>
                    </a:cubicBezTo>
                    <a:cubicBezTo>
                      <a:pt x="683" y="1"/>
                      <a:pt x="691" y="5"/>
                      <a:pt x="701" y="16"/>
                    </a:cubicBezTo>
                    <a:cubicBezTo>
                      <a:pt x="780" y="107"/>
                      <a:pt x="859" y="198"/>
                      <a:pt x="939" y="289"/>
                    </a:cubicBezTo>
                    <a:cubicBezTo>
                      <a:pt x="943" y="294"/>
                      <a:pt x="947" y="299"/>
                      <a:pt x="953" y="305"/>
                    </a:cubicBezTo>
                    <a:cubicBezTo>
                      <a:pt x="988" y="265"/>
                      <a:pt x="1021" y="227"/>
                      <a:pt x="1054" y="189"/>
                    </a:cubicBezTo>
                    <a:cubicBezTo>
                      <a:pt x="1106" y="131"/>
                      <a:pt x="1157" y="72"/>
                      <a:pt x="1208" y="13"/>
                    </a:cubicBezTo>
                    <a:cubicBezTo>
                      <a:pt x="1215" y="5"/>
                      <a:pt x="1221" y="0"/>
                      <a:pt x="1233" y="4"/>
                    </a:cubicBezTo>
                    <a:cubicBezTo>
                      <a:pt x="1451" y="64"/>
                      <a:pt x="1669" y="124"/>
                      <a:pt x="1887" y="184"/>
                    </a:cubicBezTo>
                    <a:cubicBezTo>
                      <a:pt x="1893" y="186"/>
                      <a:pt x="1898" y="188"/>
                      <a:pt x="1906" y="191"/>
                    </a:cubicBezTo>
                    <a:cubicBezTo>
                      <a:pt x="1816" y="293"/>
                      <a:pt x="1728" y="394"/>
                      <a:pt x="1640" y="494"/>
                    </a:cubicBezTo>
                    <a:cubicBezTo>
                      <a:pt x="1704" y="621"/>
                      <a:pt x="1767" y="747"/>
                      <a:pt x="1830" y="875"/>
                    </a:cubicBezTo>
                    <a:cubicBezTo>
                      <a:pt x="1601" y="938"/>
                      <a:pt x="1373" y="1001"/>
                      <a:pt x="1143" y="1064"/>
                    </a:cubicBezTo>
                    <a:cubicBezTo>
                      <a:pt x="1081" y="938"/>
                      <a:pt x="1018" y="813"/>
                      <a:pt x="953" y="684"/>
                    </a:cubicBezTo>
                    <a:cubicBezTo>
                      <a:pt x="888" y="812"/>
                      <a:pt x="826" y="938"/>
                      <a:pt x="763" y="1064"/>
                    </a:cubicBezTo>
                    <a:close/>
                    <a:moveTo>
                      <a:pt x="1638" y="495"/>
                    </a:moveTo>
                    <a:cubicBezTo>
                      <a:pt x="1629" y="492"/>
                      <a:pt x="1625" y="490"/>
                      <a:pt x="1621" y="489"/>
                    </a:cubicBezTo>
                    <a:cubicBezTo>
                      <a:pt x="1401" y="428"/>
                      <a:pt x="1181" y="367"/>
                      <a:pt x="961" y="307"/>
                    </a:cubicBezTo>
                    <a:cubicBezTo>
                      <a:pt x="956" y="306"/>
                      <a:pt x="950" y="305"/>
                      <a:pt x="946" y="307"/>
                    </a:cubicBezTo>
                    <a:cubicBezTo>
                      <a:pt x="739" y="363"/>
                      <a:pt x="533" y="420"/>
                      <a:pt x="326" y="477"/>
                    </a:cubicBezTo>
                    <a:cubicBezTo>
                      <a:pt x="308" y="482"/>
                      <a:pt x="290" y="488"/>
                      <a:pt x="267" y="495"/>
                    </a:cubicBezTo>
                    <a:cubicBezTo>
                      <a:pt x="482" y="554"/>
                      <a:pt x="692" y="611"/>
                      <a:pt x="902" y="670"/>
                    </a:cubicBezTo>
                    <a:cubicBezTo>
                      <a:pt x="938" y="680"/>
                      <a:pt x="970" y="680"/>
                      <a:pt x="1006" y="670"/>
                    </a:cubicBezTo>
                    <a:cubicBezTo>
                      <a:pt x="1215" y="611"/>
                      <a:pt x="1424" y="554"/>
                      <a:pt x="1638" y="49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93" name="Freeform 8"/>
              <p:cNvSpPr>
                <a:spLocks/>
              </p:cNvSpPr>
              <p:nvPr/>
            </p:nvSpPr>
            <p:spPr bwMode="auto">
              <a:xfrm>
                <a:off x="10101263" y="5989638"/>
                <a:ext cx="271463" cy="309562"/>
              </a:xfrm>
              <a:custGeom>
                <a:avLst/>
                <a:gdLst>
                  <a:gd name="T0" fmla="*/ 3 w 639"/>
                  <a:gd name="T1" fmla="*/ 0 h 732"/>
                  <a:gd name="T2" fmla="*/ 91 w 639"/>
                  <a:gd name="T3" fmla="*/ 176 h 732"/>
                  <a:gd name="T4" fmla="*/ 639 w 639"/>
                  <a:gd name="T5" fmla="*/ 26 h 732"/>
                  <a:gd name="T6" fmla="*/ 639 w 639"/>
                  <a:gd name="T7" fmla="*/ 154 h 732"/>
                  <a:gd name="T8" fmla="*/ 637 w 639"/>
                  <a:gd name="T9" fmla="*/ 443 h 732"/>
                  <a:gd name="T10" fmla="*/ 638 w 639"/>
                  <a:gd name="T11" fmla="*/ 543 h 732"/>
                  <a:gd name="T12" fmla="*/ 626 w 639"/>
                  <a:gd name="T13" fmla="*/ 562 h 732"/>
                  <a:gd name="T14" fmla="*/ 4 w 639"/>
                  <a:gd name="T15" fmla="*/ 731 h 732"/>
                  <a:gd name="T16" fmla="*/ 0 w 639"/>
                  <a:gd name="T17" fmla="*/ 731 h 732"/>
                  <a:gd name="T18" fmla="*/ 0 w 639"/>
                  <a:gd name="T19" fmla="*/ 1 h 732"/>
                  <a:gd name="T20" fmla="*/ 3 w 639"/>
                  <a:gd name="T21" fmla="*/ 0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9" h="732">
                    <a:moveTo>
                      <a:pt x="3" y="0"/>
                    </a:moveTo>
                    <a:cubicBezTo>
                      <a:pt x="32" y="58"/>
                      <a:pt x="61" y="117"/>
                      <a:pt x="91" y="176"/>
                    </a:cubicBezTo>
                    <a:cubicBezTo>
                      <a:pt x="273" y="126"/>
                      <a:pt x="455" y="76"/>
                      <a:pt x="639" y="26"/>
                    </a:cubicBezTo>
                    <a:cubicBezTo>
                      <a:pt x="639" y="70"/>
                      <a:pt x="639" y="112"/>
                      <a:pt x="639" y="154"/>
                    </a:cubicBezTo>
                    <a:cubicBezTo>
                      <a:pt x="638" y="344"/>
                      <a:pt x="637" y="253"/>
                      <a:pt x="637" y="443"/>
                    </a:cubicBezTo>
                    <a:cubicBezTo>
                      <a:pt x="637" y="477"/>
                      <a:pt x="637" y="510"/>
                      <a:pt x="638" y="543"/>
                    </a:cubicBezTo>
                    <a:cubicBezTo>
                      <a:pt x="638" y="553"/>
                      <a:pt x="637" y="559"/>
                      <a:pt x="626" y="562"/>
                    </a:cubicBezTo>
                    <a:cubicBezTo>
                      <a:pt x="418" y="618"/>
                      <a:pt x="211" y="675"/>
                      <a:pt x="4" y="731"/>
                    </a:cubicBezTo>
                    <a:cubicBezTo>
                      <a:pt x="3" y="732"/>
                      <a:pt x="2" y="731"/>
                      <a:pt x="0" y="731"/>
                    </a:cubicBezTo>
                    <a:cubicBezTo>
                      <a:pt x="0" y="394"/>
                      <a:pt x="0" y="338"/>
                      <a:pt x="0" y="1"/>
                    </a:cubicBezTo>
                    <a:cubicBezTo>
                      <a:pt x="1" y="1"/>
                      <a:pt x="2" y="0"/>
                      <a:pt x="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94" name="Freeform 9"/>
              <p:cNvSpPr>
                <a:spLocks/>
              </p:cNvSpPr>
              <p:nvPr/>
            </p:nvSpPr>
            <p:spPr bwMode="auto">
              <a:xfrm>
                <a:off x="9790113" y="5989638"/>
                <a:ext cx="269875" cy="309562"/>
              </a:xfrm>
              <a:custGeom>
                <a:avLst/>
                <a:gdLst>
                  <a:gd name="T0" fmla="*/ 636 w 636"/>
                  <a:gd name="T1" fmla="*/ 732 h 732"/>
                  <a:gd name="T2" fmla="*/ 449 w 636"/>
                  <a:gd name="T3" fmla="*/ 681 h 732"/>
                  <a:gd name="T4" fmla="*/ 18 w 636"/>
                  <a:gd name="T5" fmla="*/ 563 h 732"/>
                  <a:gd name="T6" fmla="*/ 0 w 636"/>
                  <a:gd name="T7" fmla="*/ 541 h 732"/>
                  <a:gd name="T8" fmla="*/ 0 w 636"/>
                  <a:gd name="T9" fmla="*/ 45 h 732"/>
                  <a:gd name="T10" fmla="*/ 2 w 636"/>
                  <a:gd name="T11" fmla="*/ 27 h 732"/>
                  <a:gd name="T12" fmla="*/ 545 w 636"/>
                  <a:gd name="T13" fmla="*/ 176 h 732"/>
                  <a:gd name="T14" fmla="*/ 633 w 636"/>
                  <a:gd name="T15" fmla="*/ 0 h 732"/>
                  <a:gd name="T16" fmla="*/ 636 w 636"/>
                  <a:gd name="T17" fmla="*/ 1 h 732"/>
                  <a:gd name="T18" fmla="*/ 636 w 636"/>
                  <a:gd name="T19" fmla="*/ 732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6" h="732">
                    <a:moveTo>
                      <a:pt x="636" y="732"/>
                    </a:moveTo>
                    <a:cubicBezTo>
                      <a:pt x="573" y="715"/>
                      <a:pt x="511" y="698"/>
                      <a:pt x="449" y="681"/>
                    </a:cubicBezTo>
                    <a:cubicBezTo>
                      <a:pt x="305" y="642"/>
                      <a:pt x="161" y="602"/>
                      <a:pt x="18" y="563"/>
                    </a:cubicBezTo>
                    <a:cubicBezTo>
                      <a:pt x="4" y="560"/>
                      <a:pt x="0" y="554"/>
                      <a:pt x="0" y="541"/>
                    </a:cubicBezTo>
                    <a:cubicBezTo>
                      <a:pt x="1" y="282"/>
                      <a:pt x="0" y="304"/>
                      <a:pt x="0" y="45"/>
                    </a:cubicBezTo>
                    <a:cubicBezTo>
                      <a:pt x="0" y="40"/>
                      <a:pt x="1" y="35"/>
                      <a:pt x="2" y="27"/>
                    </a:cubicBezTo>
                    <a:cubicBezTo>
                      <a:pt x="183" y="77"/>
                      <a:pt x="363" y="126"/>
                      <a:pt x="545" y="176"/>
                    </a:cubicBezTo>
                    <a:cubicBezTo>
                      <a:pt x="574" y="117"/>
                      <a:pt x="604" y="59"/>
                      <a:pt x="633" y="0"/>
                    </a:cubicBezTo>
                    <a:cubicBezTo>
                      <a:pt x="634" y="0"/>
                      <a:pt x="635" y="1"/>
                      <a:pt x="636" y="1"/>
                    </a:cubicBezTo>
                    <a:cubicBezTo>
                      <a:pt x="636" y="338"/>
                      <a:pt x="636" y="394"/>
                      <a:pt x="636" y="73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grpSp>
        <p:nvGrpSpPr>
          <p:cNvPr id="95" name="Group 94"/>
          <p:cNvGrpSpPr/>
          <p:nvPr>
            <p:custDataLst>
              <p:tags r:id="rId10"/>
            </p:custDataLst>
          </p:nvPr>
        </p:nvGrpSpPr>
        <p:grpSpPr>
          <a:xfrm>
            <a:off x="4254504" y="1910536"/>
            <a:ext cx="1760921" cy="2439181"/>
            <a:chOff x="3175108" y="2071075"/>
            <a:chExt cx="1320691" cy="1829386"/>
          </a:xfrm>
        </p:grpSpPr>
        <p:sp>
          <p:nvSpPr>
            <p:cNvPr id="96" name="Rectangle 95"/>
            <p:cNvSpPr/>
            <p:nvPr/>
          </p:nvSpPr>
          <p:spPr>
            <a:xfrm>
              <a:off x="3175108" y="3254130"/>
              <a:ext cx="1320691" cy="646331"/>
            </a:xfrm>
            <a:prstGeom prst="rect">
              <a:avLst/>
            </a:prstGeom>
          </p:spPr>
          <p:txBody>
            <a:bodyPr wrap="square" lIns="0" tIns="0" rIns="0" bIns="0" anchor="t" anchorCtr="0">
              <a:noAutofit/>
            </a:bodyPr>
            <a:lstStyle/>
            <a:p>
              <a:pPr algn="ctr">
                <a:spcAft>
                  <a:spcPts val="1200"/>
                </a:spcAft>
              </a:pPr>
              <a:r>
                <a:rPr lang="en-US" sz="2100" b="1" dirty="0">
                  <a:solidFill>
                    <a:schemeClr val="bg1"/>
                  </a:solidFill>
                  <a:sym typeface="Arial" pitchFamily="-107" charset="0"/>
                </a:rPr>
                <a:t>Policy Automation</a:t>
              </a:r>
            </a:p>
          </p:txBody>
        </p:sp>
        <p:grpSp>
          <p:nvGrpSpPr>
            <p:cNvPr id="97" name="Group 96"/>
            <p:cNvGrpSpPr/>
            <p:nvPr/>
          </p:nvGrpSpPr>
          <p:grpSpPr>
            <a:xfrm>
              <a:off x="3365823" y="2071075"/>
              <a:ext cx="797860" cy="665594"/>
              <a:chOff x="3365823" y="2071075"/>
              <a:chExt cx="797860" cy="665594"/>
            </a:xfrm>
          </p:grpSpPr>
          <p:grpSp>
            <p:nvGrpSpPr>
              <p:cNvPr id="98" name="Group 97"/>
              <p:cNvGrpSpPr/>
              <p:nvPr/>
            </p:nvGrpSpPr>
            <p:grpSpPr>
              <a:xfrm>
                <a:off x="3670803" y="2071075"/>
                <a:ext cx="492880" cy="665594"/>
                <a:chOff x="3661200" y="2081842"/>
                <a:chExt cx="539326" cy="728316"/>
              </a:xfrm>
            </p:grpSpPr>
            <p:sp>
              <p:nvSpPr>
                <p:cNvPr id="103" name="Freeform 39"/>
                <p:cNvSpPr>
                  <a:spLocks noEditPoints="1"/>
                </p:cNvSpPr>
                <p:nvPr/>
              </p:nvSpPr>
              <p:spPr bwMode="auto">
                <a:xfrm>
                  <a:off x="3661200" y="2084664"/>
                  <a:ext cx="539324" cy="725494"/>
                </a:xfrm>
                <a:custGeom>
                  <a:avLst/>
                  <a:gdLst/>
                  <a:ahLst/>
                  <a:cxnLst>
                    <a:cxn ang="0">
                      <a:pos x="0" y="514"/>
                    </a:cxn>
                    <a:cxn ang="0">
                      <a:pos x="0" y="6"/>
                    </a:cxn>
                    <a:cxn ang="0">
                      <a:pos x="0" y="0"/>
                    </a:cxn>
                    <a:cxn ang="0">
                      <a:pos x="288" y="0"/>
                    </a:cxn>
                    <a:cxn ang="0">
                      <a:pos x="382" y="92"/>
                    </a:cxn>
                    <a:cxn ang="0">
                      <a:pos x="382" y="514"/>
                    </a:cxn>
                    <a:cxn ang="0">
                      <a:pos x="0" y="514"/>
                    </a:cxn>
                    <a:cxn ang="0">
                      <a:pos x="0" y="514"/>
                    </a:cxn>
                    <a:cxn ang="0">
                      <a:pos x="12" y="502"/>
                    </a:cxn>
                    <a:cxn ang="0">
                      <a:pos x="370" y="502"/>
                    </a:cxn>
                    <a:cxn ang="0">
                      <a:pos x="370" y="98"/>
                    </a:cxn>
                    <a:cxn ang="0">
                      <a:pos x="284" y="12"/>
                    </a:cxn>
                    <a:cxn ang="0">
                      <a:pos x="12" y="12"/>
                    </a:cxn>
                    <a:cxn ang="0">
                      <a:pos x="12" y="502"/>
                    </a:cxn>
                    <a:cxn ang="0">
                      <a:pos x="12" y="502"/>
                    </a:cxn>
                  </a:cxnLst>
                  <a:rect l="0" t="0" r="r" b="b"/>
                  <a:pathLst>
                    <a:path w="382" h="514">
                      <a:moveTo>
                        <a:pt x="0" y="514"/>
                      </a:moveTo>
                      <a:lnTo>
                        <a:pt x="0" y="6"/>
                      </a:lnTo>
                      <a:lnTo>
                        <a:pt x="0" y="0"/>
                      </a:lnTo>
                      <a:lnTo>
                        <a:pt x="288" y="0"/>
                      </a:lnTo>
                      <a:lnTo>
                        <a:pt x="382" y="92"/>
                      </a:lnTo>
                      <a:lnTo>
                        <a:pt x="382" y="514"/>
                      </a:lnTo>
                      <a:lnTo>
                        <a:pt x="0" y="514"/>
                      </a:lnTo>
                      <a:lnTo>
                        <a:pt x="0" y="514"/>
                      </a:lnTo>
                      <a:close/>
                      <a:moveTo>
                        <a:pt x="12" y="502"/>
                      </a:moveTo>
                      <a:lnTo>
                        <a:pt x="370" y="502"/>
                      </a:lnTo>
                      <a:lnTo>
                        <a:pt x="370" y="98"/>
                      </a:lnTo>
                      <a:lnTo>
                        <a:pt x="284" y="12"/>
                      </a:lnTo>
                      <a:lnTo>
                        <a:pt x="12" y="12"/>
                      </a:lnTo>
                      <a:lnTo>
                        <a:pt x="12" y="502"/>
                      </a:lnTo>
                      <a:lnTo>
                        <a:pt x="12" y="50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04" name="Freeform 40"/>
                <p:cNvSpPr>
                  <a:spLocks noEditPoints="1"/>
                </p:cNvSpPr>
                <p:nvPr/>
              </p:nvSpPr>
              <p:spPr bwMode="auto">
                <a:xfrm>
                  <a:off x="3737440" y="2225812"/>
                  <a:ext cx="395316" cy="479899"/>
                </a:xfrm>
                <a:custGeom>
                  <a:avLst/>
                  <a:gdLst/>
                  <a:ahLst/>
                  <a:cxnLst>
                    <a:cxn ang="0">
                      <a:pos x="0" y="322"/>
                    </a:cxn>
                    <a:cxn ang="0">
                      <a:pos x="280" y="322"/>
                    </a:cxn>
                    <a:cxn ang="0">
                      <a:pos x="280" y="340"/>
                    </a:cxn>
                    <a:cxn ang="0">
                      <a:pos x="0" y="340"/>
                    </a:cxn>
                    <a:cxn ang="0">
                      <a:pos x="0" y="322"/>
                    </a:cxn>
                    <a:cxn ang="0">
                      <a:pos x="0" y="322"/>
                    </a:cxn>
                    <a:cxn ang="0">
                      <a:pos x="0" y="268"/>
                    </a:cxn>
                    <a:cxn ang="0">
                      <a:pos x="280" y="268"/>
                    </a:cxn>
                    <a:cxn ang="0">
                      <a:pos x="280" y="286"/>
                    </a:cxn>
                    <a:cxn ang="0">
                      <a:pos x="0" y="286"/>
                    </a:cxn>
                    <a:cxn ang="0">
                      <a:pos x="0" y="268"/>
                    </a:cxn>
                    <a:cxn ang="0">
                      <a:pos x="0" y="268"/>
                    </a:cxn>
                    <a:cxn ang="0">
                      <a:pos x="0" y="214"/>
                    </a:cxn>
                    <a:cxn ang="0">
                      <a:pos x="280" y="214"/>
                    </a:cxn>
                    <a:cxn ang="0">
                      <a:pos x="280" y="234"/>
                    </a:cxn>
                    <a:cxn ang="0">
                      <a:pos x="0" y="234"/>
                    </a:cxn>
                    <a:cxn ang="0">
                      <a:pos x="0" y="214"/>
                    </a:cxn>
                    <a:cxn ang="0">
                      <a:pos x="0" y="214"/>
                    </a:cxn>
                    <a:cxn ang="0">
                      <a:pos x="0" y="160"/>
                    </a:cxn>
                    <a:cxn ang="0">
                      <a:pos x="280" y="160"/>
                    </a:cxn>
                    <a:cxn ang="0">
                      <a:pos x="280" y="180"/>
                    </a:cxn>
                    <a:cxn ang="0">
                      <a:pos x="0" y="180"/>
                    </a:cxn>
                    <a:cxn ang="0">
                      <a:pos x="0" y="160"/>
                    </a:cxn>
                    <a:cxn ang="0">
                      <a:pos x="0" y="160"/>
                    </a:cxn>
                    <a:cxn ang="0">
                      <a:pos x="0" y="106"/>
                    </a:cxn>
                    <a:cxn ang="0">
                      <a:pos x="280" y="106"/>
                    </a:cxn>
                    <a:cxn ang="0">
                      <a:pos x="280" y="126"/>
                    </a:cxn>
                    <a:cxn ang="0">
                      <a:pos x="0" y="126"/>
                    </a:cxn>
                    <a:cxn ang="0">
                      <a:pos x="0" y="106"/>
                    </a:cxn>
                    <a:cxn ang="0">
                      <a:pos x="0" y="106"/>
                    </a:cxn>
                    <a:cxn ang="0">
                      <a:pos x="0" y="52"/>
                    </a:cxn>
                    <a:cxn ang="0">
                      <a:pos x="280" y="52"/>
                    </a:cxn>
                    <a:cxn ang="0">
                      <a:pos x="280" y="72"/>
                    </a:cxn>
                    <a:cxn ang="0">
                      <a:pos x="0" y="72"/>
                    </a:cxn>
                    <a:cxn ang="0">
                      <a:pos x="0" y="52"/>
                    </a:cxn>
                    <a:cxn ang="0">
                      <a:pos x="0" y="52"/>
                    </a:cxn>
                    <a:cxn ang="0">
                      <a:pos x="0" y="0"/>
                    </a:cxn>
                    <a:cxn ang="0">
                      <a:pos x="206" y="0"/>
                    </a:cxn>
                    <a:cxn ang="0">
                      <a:pos x="206" y="18"/>
                    </a:cxn>
                    <a:cxn ang="0">
                      <a:pos x="0" y="18"/>
                    </a:cxn>
                    <a:cxn ang="0">
                      <a:pos x="0" y="0"/>
                    </a:cxn>
                    <a:cxn ang="0">
                      <a:pos x="0" y="0"/>
                    </a:cxn>
                  </a:cxnLst>
                  <a:rect l="0" t="0" r="r" b="b"/>
                  <a:pathLst>
                    <a:path w="280" h="340">
                      <a:moveTo>
                        <a:pt x="0" y="322"/>
                      </a:moveTo>
                      <a:lnTo>
                        <a:pt x="280" y="322"/>
                      </a:lnTo>
                      <a:lnTo>
                        <a:pt x="280" y="340"/>
                      </a:lnTo>
                      <a:lnTo>
                        <a:pt x="0" y="340"/>
                      </a:lnTo>
                      <a:lnTo>
                        <a:pt x="0" y="322"/>
                      </a:lnTo>
                      <a:lnTo>
                        <a:pt x="0" y="322"/>
                      </a:lnTo>
                      <a:close/>
                      <a:moveTo>
                        <a:pt x="0" y="268"/>
                      </a:moveTo>
                      <a:lnTo>
                        <a:pt x="280" y="268"/>
                      </a:lnTo>
                      <a:lnTo>
                        <a:pt x="280" y="286"/>
                      </a:lnTo>
                      <a:lnTo>
                        <a:pt x="0" y="286"/>
                      </a:lnTo>
                      <a:lnTo>
                        <a:pt x="0" y="268"/>
                      </a:lnTo>
                      <a:lnTo>
                        <a:pt x="0" y="268"/>
                      </a:lnTo>
                      <a:close/>
                      <a:moveTo>
                        <a:pt x="0" y="214"/>
                      </a:moveTo>
                      <a:lnTo>
                        <a:pt x="280" y="214"/>
                      </a:lnTo>
                      <a:lnTo>
                        <a:pt x="280" y="234"/>
                      </a:lnTo>
                      <a:lnTo>
                        <a:pt x="0" y="234"/>
                      </a:lnTo>
                      <a:lnTo>
                        <a:pt x="0" y="214"/>
                      </a:lnTo>
                      <a:lnTo>
                        <a:pt x="0" y="214"/>
                      </a:lnTo>
                      <a:close/>
                      <a:moveTo>
                        <a:pt x="0" y="160"/>
                      </a:moveTo>
                      <a:lnTo>
                        <a:pt x="280" y="160"/>
                      </a:lnTo>
                      <a:lnTo>
                        <a:pt x="280" y="180"/>
                      </a:lnTo>
                      <a:lnTo>
                        <a:pt x="0" y="180"/>
                      </a:lnTo>
                      <a:lnTo>
                        <a:pt x="0" y="160"/>
                      </a:lnTo>
                      <a:lnTo>
                        <a:pt x="0" y="160"/>
                      </a:lnTo>
                      <a:close/>
                      <a:moveTo>
                        <a:pt x="0" y="106"/>
                      </a:moveTo>
                      <a:lnTo>
                        <a:pt x="280" y="106"/>
                      </a:lnTo>
                      <a:lnTo>
                        <a:pt x="280" y="126"/>
                      </a:lnTo>
                      <a:lnTo>
                        <a:pt x="0" y="126"/>
                      </a:lnTo>
                      <a:lnTo>
                        <a:pt x="0" y="106"/>
                      </a:lnTo>
                      <a:lnTo>
                        <a:pt x="0" y="106"/>
                      </a:lnTo>
                      <a:close/>
                      <a:moveTo>
                        <a:pt x="0" y="52"/>
                      </a:moveTo>
                      <a:lnTo>
                        <a:pt x="280" y="52"/>
                      </a:lnTo>
                      <a:lnTo>
                        <a:pt x="280" y="72"/>
                      </a:lnTo>
                      <a:lnTo>
                        <a:pt x="0" y="72"/>
                      </a:lnTo>
                      <a:lnTo>
                        <a:pt x="0" y="52"/>
                      </a:lnTo>
                      <a:lnTo>
                        <a:pt x="0" y="52"/>
                      </a:lnTo>
                      <a:close/>
                      <a:moveTo>
                        <a:pt x="0" y="0"/>
                      </a:moveTo>
                      <a:lnTo>
                        <a:pt x="206" y="0"/>
                      </a:lnTo>
                      <a:lnTo>
                        <a:pt x="206" y="18"/>
                      </a:lnTo>
                      <a:lnTo>
                        <a:pt x="0" y="18"/>
                      </a:lnTo>
                      <a:lnTo>
                        <a:pt x="0" y="0"/>
                      </a:lnTo>
                      <a:lnTo>
                        <a:pt x="0"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05" name="Freeform 41"/>
                <p:cNvSpPr>
                  <a:spLocks/>
                </p:cNvSpPr>
                <p:nvPr/>
              </p:nvSpPr>
              <p:spPr bwMode="auto">
                <a:xfrm>
                  <a:off x="4056518" y="2081842"/>
                  <a:ext cx="144008" cy="143970"/>
                </a:xfrm>
                <a:custGeom>
                  <a:avLst/>
                  <a:gdLst/>
                  <a:ahLst/>
                  <a:cxnLst>
                    <a:cxn ang="0">
                      <a:pos x="0" y="0"/>
                    </a:cxn>
                    <a:cxn ang="0">
                      <a:pos x="0" y="102"/>
                    </a:cxn>
                    <a:cxn ang="0">
                      <a:pos x="102" y="102"/>
                    </a:cxn>
                    <a:cxn ang="0">
                      <a:pos x="0" y="0"/>
                    </a:cxn>
                    <a:cxn ang="0">
                      <a:pos x="0" y="0"/>
                    </a:cxn>
                  </a:cxnLst>
                  <a:rect l="0" t="0" r="r" b="b"/>
                  <a:pathLst>
                    <a:path w="102" h="102">
                      <a:moveTo>
                        <a:pt x="0" y="0"/>
                      </a:moveTo>
                      <a:lnTo>
                        <a:pt x="0" y="102"/>
                      </a:lnTo>
                      <a:lnTo>
                        <a:pt x="102" y="102"/>
                      </a:lnTo>
                      <a:lnTo>
                        <a:pt x="0" y="0"/>
                      </a:lnTo>
                      <a:lnTo>
                        <a:pt x="0"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06" name="Freeform 42"/>
                <p:cNvSpPr>
                  <a:spLocks noEditPoints="1"/>
                </p:cNvSpPr>
                <p:nvPr/>
              </p:nvSpPr>
              <p:spPr bwMode="auto">
                <a:xfrm>
                  <a:off x="3661200" y="2084664"/>
                  <a:ext cx="539324" cy="725494"/>
                </a:xfrm>
                <a:custGeom>
                  <a:avLst/>
                  <a:gdLst/>
                  <a:ahLst/>
                  <a:cxnLst>
                    <a:cxn ang="0">
                      <a:pos x="0" y="514"/>
                    </a:cxn>
                    <a:cxn ang="0">
                      <a:pos x="0" y="6"/>
                    </a:cxn>
                    <a:cxn ang="0">
                      <a:pos x="0" y="0"/>
                    </a:cxn>
                    <a:cxn ang="0">
                      <a:pos x="288" y="0"/>
                    </a:cxn>
                    <a:cxn ang="0">
                      <a:pos x="382" y="92"/>
                    </a:cxn>
                    <a:cxn ang="0">
                      <a:pos x="382" y="514"/>
                    </a:cxn>
                    <a:cxn ang="0">
                      <a:pos x="0" y="514"/>
                    </a:cxn>
                    <a:cxn ang="0">
                      <a:pos x="0" y="514"/>
                    </a:cxn>
                    <a:cxn ang="0">
                      <a:pos x="12" y="502"/>
                    </a:cxn>
                    <a:cxn ang="0">
                      <a:pos x="370" y="502"/>
                    </a:cxn>
                    <a:cxn ang="0">
                      <a:pos x="370" y="98"/>
                    </a:cxn>
                    <a:cxn ang="0">
                      <a:pos x="284" y="12"/>
                    </a:cxn>
                    <a:cxn ang="0">
                      <a:pos x="12" y="12"/>
                    </a:cxn>
                    <a:cxn ang="0">
                      <a:pos x="12" y="502"/>
                    </a:cxn>
                    <a:cxn ang="0">
                      <a:pos x="12" y="502"/>
                    </a:cxn>
                  </a:cxnLst>
                  <a:rect l="0" t="0" r="r" b="b"/>
                  <a:pathLst>
                    <a:path w="382" h="514">
                      <a:moveTo>
                        <a:pt x="0" y="514"/>
                      </a:moveTo>
                      <a:lnTo>
                        <a:pt x="0" y="6"/>
                      </a:lnTo>
                      <a:lnTo>
                        <a:pt x="0" y="0"/>
                      </a:lnTo>
                      <a:lnTo>
                        <a:pt x="288" y="0"/>
                      </a:lnTo>
                      <a:lnTo>
                        <a:pt x="382" y="92"/>
                      </a:lnTo>
                      <a:lnTo>
                        <a:pt x="382" y="514"/>
                      </a:lnTo>
                      <a:lnTo>
                        <a:pt x="0" y="514"/>
                      </a:lnTo>
                      <a:lnTo>
                        <a:pt x="0" y="514"/>
                      </a:lnTo>
                      <a:close/>
                      <a:moveTo>
                        <a:pt x="12" y="502"/>
                      </a:moveTo>
                      <a:lnTo>
                        <a:pt x="370" y="502"/>
                      </a:lnTo>
                      <a:lnTo>
                        <a:pt x="370" y="98"/>
                      </a:lnTo>
                      <a:lnTo>
                        <a:pt x="284" y="12"/>
                      </a:lnTo>
                      <a:lnTo>
                        <a:pt x="12" y="12"/>
                      </a:lnTo>
                      <a:lnTo>
                        <a:pt x="12" y="502"/>
                      </a:lnTo>
                      <a:lnTo>
                        <a:pt x="12" y="502"/>
                      </a:lnTo>
                      <a:close/>
                    </a:path>
                  </a:pathLst>
                </a:custGeom>
                <a:solidFill>
                  <a:schemeClr val="bg1">
                    <a:lumMod val="90000"/>
                  </a:schemeClr>
                </a:solidFill>
                <a:ln w="19050" cap="flat" cmpd="sng">
                  <a:noFill/>
                  <a:prstDash val="solid"/>
                  <a:round/>
                  <a:headEnd type="none" w="med" len="med"/>
                  <a:tailEnd type="none" w="med" len="med"/>
                </a:ln>
                <a:effectLst/>
              </p:spPr>
              <p:txBody>
                <a:bodyPr/>
                <a:lstStyle/>
                <a:p>
                  <a:pPr defTabSz="1190085"/>
                  <a:endParaRPr lang="en-US" smtClean="0">
                    <a:solidFill>
                      <a:schemeClr val="bg1"/>
                    </a:solidFill>
                  </a:endParaRPr>
                </a:p>
              </p:txBody>
            </p:sp>
            <p:sp>
              <p:nvSpPr>
                <p:cNvPr id="107" name="Freeform 43"/>
                <p:cNvSpPr>
                  <a:spLocks noEditPoints="1"/>
                </p:cNvSpPr>
                <p:nvPr/>
              </p:nvSpPr>
              <p:spPr bwMode="auto">
                <a:xfrm>
                  <a:off x="3737446" y="2225812"/>
                  <a:ext cx="395316" cy="479899"/>
                </a:xfrm>
                <a:custGeom>
                  <a:avLst/>
                  <a:gdLst/>
                  <a:ahLst/>
                  <a:cxnLst>
                    <a:cxn ang="0">
                      <a:pos x="0" y="322"/>
                    </a:cxn>
                    <a:cxn ang="0">
                      <a:pos x="280" y="322"/>
                    </a:cxn>
                    <a:cxn ang="0">
                      <a:pos x="280" y="340"/>
                    </a:cxn>
                    <a:cxn ang="0">
                      <a:pos x="0" y="340"/>
                    </a:cxn>
                    <a:cxn ang="0">
                      <a:pos x="0" y="322"/>
                    </a:cxn>
                    <a:cxn ang="0">
                      <a:pos x="0" y="322"/>
                    </a:cxn>
                    <a:cxn ang="0">
                      <a:pos x="0" y="268"/>
                    </a:cxn>
                    <a:cxn ang="0">
                      <a:pos x="280" y="268"/>
                    </a:cxn>
                    <a:cxn ang="0">
                      <a:pos x="280" y="286"/>
                    </a:cxn>
                    <a:cxn ang="0">
                      <a:pos x="0" y="286"/>
                    </a:cxn>
                    <a:cxn ang="0">
                      <a:pos x="0" y="268"/>
                    </a:cxn>
                    <a:cxn ang="0">
                      <a:pos x="0" y="268"/>
                    </a:cxn>
                    <a:cxn ang="0">
                      <a:pos x="0" y="214"/>
                    </a:cxn>
                    <a:cxn ang="0">
                      <a:pos x="280" y="214"/>
                    </a:cxn>
                    <a:cxn ang="0">
                      <a:pos x="280" y="234"/>
                    </a:cxn>
                    <a:cxn ang="0">
                      <a:pos x="0" y="234"/>
                    </a:cxn>
                    <a:cxn ang="0">
                      <a:pos x="0" y="214"/>
                    </a:cxn>
                    <a:cxn ang="0">
                      <a:pos x="0" y="214"/>
                    </a:cxn>
                    <a:cxn ang="0">
                      <a:pos x="0" y="160"/>
                    </a:cxn>
                    <a:cxn ang="0">
                      <a:pos x="280" y="160"/>
                    </a:cxn>
                    <a:cxn ang="0">
                      <a:pos x="280" y="180"/>
                    </a:cxn>
                    <a:cxn ang="0">
                      <a:pos x="0" y="180"/>
                    </a:cxn>
                    <a:cxn ang="0">
                      <a:pos x="0" y="160"/>
                    </a:cxn>
                    <a:cxn ang="0">
                      <a:pos x="0" y="160"/>
                    </a:cxn>
                    <a:cxn ang="0">
                      <a:pos x="0" y="106"/>
                    </a:cxn>
                    <a:cxn ang="0">
                      <a:pos x="280" y="106"/>
                    </a:cxn>
                    <a:cxn ang="0">
                      <a:pos x="280" y="126"/>
                    </a:cxn>
                    <a:cxn ang="0">
                      <a:pos x="0" y="126"/>
                    </a:cxn>
                    <a:cxn ang="0">
                      <a:pos x="0" y="106"/>
                    </a:cxn>
                    <a:cxn ang="0">
                      <a:pos x="0" y="106"/>
                    </a:cxn>
                    <a:cxn ang="0">
                      <a:pos x="0" y="52"/>
                    </a:cxn>
                    <a:cxn ang="0">
                      <a:pos x="280" y="52"/>
                    </a:cxn>
                    <a:cxn ang="0">
                      <a:pos x="280" y="72"/>
                    </a:cxn>
                    <a:cxn ang="0">
                      <a:pos x="0" y="72"/>
                    </a:cxn>
                    <a:cxn ang="0">
                      <a:pos x="0" y="52"/>
                    </a:cxn>
                    <a:cxn ang="0">
                      <a:pos x="0" y="52"/>
                    </a:cxn>
                    <a:cxn ang="0">
                      <a:pos x="0" y="0"/>
                    </a:cxn>
                    <a:cxn ang="0">
                      <a:pos x="206" y="0"/>
                    </a:cxn>
                    <a:cxn ang="0">
                      <a:pos x="206" y="18"/>
                    </a:cxn>
                    <a:cxn ang="0">
                      <a:pos x="0" y="18"/>
                    </a:cxn>
                    <a:cxn ang="0">
                      <a:pos x="0" y="0"/>
                    </a:cxn>
                    <a:cxn ang="0">
                      <a:pos x="0" y="0"/>
                    </a:cxn>
                  </a:cxnLst>
                  <a:rect l="0" t="0" r="r" b="b"/>
                  <a:pathLst>
                    <a:path w="280" h="340">
                      <a:moveTo>
                        <a:pt x="0" y="322"/>
                      </a:moveTo>
                      <a:lnTo>
                        <a:pt x="280" y="322"/>
                      </a:lnTo>
                      <a:lnTo>
                        <a:pt x="280" y="340"/>
                      </a:lnTo>
                      <a:lnTo>
                        <a:pt x="0" y="340"/>
                      </a:lnTo>
                      <a:lnTo>
                        <a:pt x="0" y="322"/>
                      </a:lnTo>
                      <a:lnTo>
                        <a:pt x="0" y="322"/>
                      </a:lnTo>
                      <a:close/>
                      <a:moveTo>
                        <a:pt x="0" y="268"/>
                      </a:moveTo>
                      <a:lnTo>
                        <a:pt x="280" y="268"/>
                      </a:lnTo>
                      <a:lnTo>
                        <a:pt x="280" y="286"/>
                      </a:lnTo>
                      <a:lnTo>
                        <a:pt x="0" y="286"/>
                      </a:lnTo>
                      <a:lnTo>
                        <a:pt x="0" y="268"/>
                      </a:lnTo>
                      <a:lnTo>
                        <a:pt x="0" y="268"/>
                      </a:lnTo>
                      <a:close/>
                      <a:moveTo>
                        <a:pt x="0" y="214"/>
                      </a:moveTo>
                      <a:lnTo>
                        <a:pt x="280" y="214"/>
                      </a:lnTo>
                      <a:lnTo>
                        <a:pt x="280" y="234"/>
                      </a:lnTo>
                      <a:lnTo>
                        <a:pt x="0" y="234"/>
                      </a:lnTo>
                      <a:lnTo>
                        <a:pt x="0" y="214"/>
                      </a:lnTo>
                      <a:lnTo>
                        <a:pt x="0" y="214"/>
                      </a:lnTo>
                      <a:close/>
                      <a:moveTo>
                        <a:pt x="0" y="160"/>
                      </a:moveTo>
                      <a:lnTo>
                        <a:pt x="280" y="160"/>
                      </a:lnTo>
                      <a:lnTo>
                        <a:pt x="280" y="180"/>
                      </a:lnTo>
                      <a:lnTo>
                        <a:pt x="0" y="180"/>
                      </a:lnTo>
                      <a:lnTo>
                        <a:pt x="0" y="160"/>
                      </a:lnTo>
                      <a:lnTo>
                        <a:pt x="0" y="160"/>
                      </a:lnTo>
                      <a:close/>
                      <a:moveTo>
                        <a:pt x="0" y="106"/>
                      </a:moveTo>
                      <a:lnTo>
                        <a:pt x="280" y="106"/>
                      </a:lnTo>
                      <a:lnTo>
                        <a:pt x="280" y="126"/>
                      </a:lnTo>
                      <a:lnTo>
                        <a:pt x="0" y="126"/>
                      </a:lnTo>
                      <a:lnTo>
                        <a:pt x="0" y="106"/>
                      </a:lnTo>
                      <a:lnTo>
                        <a:pt x="0" y="106"/>
                      </a:lnTo>
                      <a:close/>
                      <a:moveTo>
                        <a:pt x="0" y="52"/>
                      </a:moveTo>
                      <a:lnTo>
                        <a:pt x="280" y="52"/>
                      </a:lnTo>
                      <a:lnTo>
                        <a:pt x="280" y="72"/>
                      </a:lnTo>
                      <a:lnTo>
                        <a:pt x="0" y="72"/>
                      </a:lnTo>
                      <a:lnTo>
                        <a:pt x="0" y="52"/>
                      </a:lnTo>
                      <a:lnTo>
                        <a:pt x="0" y="52"/>
                      </a:lnTo>
                      <a:close/>
                      <a:moveTo>
                        <a:pt x="0" y="0"/>
                      </a:moveTo>
                      <a:lnTo>
                        <a:pt x="206" y="0"/>
                      </a:lnTo>
                      <a:lnTo>
                        <a:pt x="206" y="18"/>
                      </a:lnTo>
                      <a:lnTo>
                        <a:pt x="0" y="18"/>
                      </a:lnTo>
                      <a:lnTo>
                        <a:pt x="0" y="0"/>
                      </a:lnTo>
                      <a:lnTo>
                        <a:pt x="0" y="0"/>
                      </a:lnTo>
                      <a:close/>
                    </a:path>
                  </a:pathLst>
                </a:custGeom>
                <a:solidFill>
                  <a:schemeClr val="bg1"/>
                </a:solidFill>
                <a:ln w="19050" cap="flat" cmpd="sng">
                  <a:noFill/>
                  <a:prstDash val="solid"/>
                  <a:round/>
                  <a:headEnd type="none" w="med" len="med"/>
                  <a:tailEnd type="none" w="med" len="med"/>
                </a:ln>
                <a:effectLst/>
              </p:spPr>
              <p:txBody>
                <a:bodyPr/>
                <a:lstStyle/>
                <a:p>
                  <a:pPr defTabSz="1190085"/>
                  <a:endParaRPr lang="en-US" smtClean="0">
                    <a:solidFill>
                      <a:schemeClr val="bg1"/>
                    </a:solidFill>
                  </a:endParaRPr>
                </a:p>
              </p:txBody>
            </p:sp>
            <p:sp>
              <p:nvSpPr>
                <p:cNvPr id="108" name="Freeform 44"/>
                <p:cNvSpPr>
                  <a:spLocks/>
                </p:cNvSpPr>
                <p:nvPr/>
              </p:nvSpPr>
              <p:spPr bwMode="auto">
                <a:xfrm>
                  <a:off x="4056516" y="2081844"/>
                  <a:ext cx="144008" cy="143970"/>
                </a:xfrm>
                <a:custGeom>
                  <a:avLst/>
                  <a:gdLst/>
                  <a:ahLst/>
                  <a:cxnLst>
                    <a:cxn ang="0">
                      <a:pos x="0" y="0"/>
                    </a:cxn>
                    <a:cxn ang="0">
                      <a:pos x="0" y="102"/>
                    </a:cxn>
                    <a:cxn ang="0">
                      <a:pos x="102" y="102"/>
                    </a:cxn>
                    <a:cxn ang="0">
                      <a:pos x="0" y="0"/>
                    </a:cxn>
                    <a:cxn ang="0">
                      <a:pos x="0" y="0"/>
                    </a:cxn>
                  </a:cxnLst>
                  <a:rect l="0" t="0" r="r" b="b"/>
                  <a:pathLst>
                    <a:path w="102" h="102">
                      <a:moveTo>
                        <a:pt x="0" y="0"/>
                      </a:moveTo>
                      <a:lnTo>
                        <a:pt x="0" y="102"/>
                      </a:lnTo>
                      <a:lnTo>
                        <a:pt x="102" y="102"/>
                      </a:lnTo>
                      <a:lnTo>
                        <a:pt x="0" y="0"/>
                      </a:lnTo>
                      <a:lnTo>
                        <a:pt x="0" y="0"/>
                      </a:lnTo>
                      <a:close/>
                    </a:path>
                  </a:pathLst>
                </a:custGeom>
                <a:solidFill>
                  <a:schemeClr val="bg1">
                    <a:lumMod val="90000"/>
                  </a:schemeClr>
                </a:solidFill>
                <a:ln w="19050" cap="flat" cmpd="sng">
                  <a:noFill/>
                  <a:prstDash val="solid"/>
                  <a:round/>
                  <a:headEnd type="none" w="med" len="med"/>
                  <a:tailEnd type="none" w="med" len="med"/>
                </a:ln>
                <a:effectLst/>
              </p:spPr>
              <p:txBody>
                <a:bodyPr/>
                <a:lstStyle/>
                <a:p>
                  <a:pPr defTabSz="1190085"/>
                  <a:endParaRPr lang="en-US" smtClean="0">
                    <a:solidFill>
                      <a:schemeClr val="bg1"/>
                    </a:solidFill>
                  </a:endParaRPr>
                </a:p>
              </p:txBody>
            </p:sp>
          </p:grpSp>
          <p:sp>
            <p:nvSpPr>
              <p:cNvPr id="99" name="Oval 98"/>
              <p:cNvSpPr/>
              <p:nvPr/>
            </p:nvSpPr>
            <p:spPr bwMode="auto">
              <a:xfrm>
                <a:off x="3612357" y="2466977"/>
                <a:ext cx="123824" cy="123824"/>
              </a:xfrm>
              <a:prstGeom prst="ellipse">
                <a:avLst/>
              </a:prstGeom>
              <a:solidFill>
                <a:schemeClr val="tx1"/>
              </a:solidFill>
              <a:ln w="12700" cap="flat">
                <a:noFill/>
                <a:miter lim="800000"/>
                <a:headEnd type="none" w="med" len="med"/>
                <a:tailEnd type="none" w="med" len="med"/>
              </a:ln>
            </p:spPr>
            <p:txBody>
              <a:bodyPr lIns="0" tIns="0" rIns="0" bIns="0" rtlCol="0" anchor="ctr"/>
              <a:lstStyle/>
              <a:p>
                <a:pPr algn="ctr" defTabSz="685710"/>
                <a:endParaRPr lang="en-US" dirty="0" err="1">
                  <a:solidFill>
                    <a:schemeClr val="bg1"/>
                  </a:solidFill>
                  <a:ea typeface="Arial" pitchFamily="-107" charset="0"/>
                  <a:cs typeface="Arial" pitchFamily="-107" charset="0"/>
                  <a:sym typeface="Arial" pitchFamily="-107" charset="0"/>
                </a:endParaRPr>
              </a:p>
            </p:txBody>
          </p:sp>
          <p:grpSp>
            <p:nvGrpSpPr>
              <p:cNvPr id="100" name="Group 99"/>
              <p:cNvGrpSpPr/>
              <p:nvPr/>
            </p:nvGrpSpPr>
            <p:grpSpPr>
              <a:xfrm flipH="1">
                <a:off x="3365823" y="2208174"/>
                <a:ext cx="470863" cy="478497"/>
                <a:chOff x="14465300" y="1358900"/>
                <a:chExt cx="440532" cy="447675"/>
              </a:xfrm>
            </p:grpSpPr>
            <p:sp>
              <p:nvSpPr>
                <p:cNvPr id="101" name="Freeform 57"/>
                <p:cNvSpPr>
                  <a:spLocks noEditPoints="1"/>
                </p:cNvSpPr>
                <p:nvPr/>
              </p:nvSpPr>
              <p:spPr bwMode="auto">
                <a:xfrm>
                  <a:off x="14465300" y="1508125"/>
                  <a:ext cx="298450" cy="298450"/>
                </a:xfrm>
                <a:custGeom>
                  <a:avLst/>
                  <a:gdLst/>
                  <a:ahLst/>
                  <a:cxnLst>
                    <a:cxn ang="0">
                      <a:pos x="153" y="80"/>
                    </a:cxn>
                    <a:cxn ang="0">
                      <a:pos x="137" y="70"/>
                    </a:cxn>
                    <a:cxn ang="0">
                      <a:pos x="155" y="61"/>
                    </a:cxn>
                    <a:cxn ang="0">
                      <a:pos x="146" y="38"/>
                    </a:cxn>
                    <a:cxn ang="0">
                      <a:pos x="140" y="36"/>
                    </a:cxn>
                    <a:cxn ang="0">
                      <a:pos x="121" y="38"/>
                    </a:cxn>
                    <a:cxn ang="0">
                      <a:pos x="130" y="20"/>
                    </a:cxn>
                    <a:cxn ang="0">
                      <a:pos x="110" y="6"/>
                    </a:cxn>
                    <a:cxn ang="0">
                      <a:pos x="95" y="22"/>
                    </a:cxn>
                    <a:cxn ang="0">
                      <a:pos x="87" y="4"/>
                    </a:cxn>
                    <a:cxn ang="0">
                      <a:pos x="82" y="0"/>
                    </a:cxn>
                    <a:cxn ang="0">
                      <a:pos x="57" y="7"/>
                    </a:cxn>
                    <a:cxn ang="0">
                      <a:pos x="53" y="26"/>
                    </a:cxn>
                    <a:cxn ang="0">
                      <a:pos x="36" y="13"/>
                    </a:cxn>
                    <a:cxn ang="0">
                      <a:pos x="18" y="29"/>
                    </a:cxn>
                    <a:cxn ang="0">
                      <a:pos x="30" y="45"/>
                    </a:cxn>
                    <a:cxn ang="0">
                      <a:pos x="10" y="47"/>
                    </a:cxn>
                    <a:cxn ang="0">
                      <a:pos x="5" y="50"/>
                    </a:cxn>
                    <a:cxn ang="0">
                      <a:pos x="1" y="74"/>
                    </a:cxn>
                    <a:cxn ang="0">
                      <a:pos x="20" y="80"/>
                    </a:cxn>
                    <a:cxn ang="0">
                      <a:pos x="5" y="93"/>
                    </a:cxn>
                    <a:cxn ang="0">
                      <a:pos x="11" y="118"/>
                    </a:cxn>
                    <a:cxn ang="0">
                      <a:pos x="17" y="121"/>
                    </a:cxn>
                    <a:cxn ang="0">
                      <a:pos x="37" y="119"/>
                    </a:cxn>
                    <a:cxn ang="0">
                      <a:pos x="29" y="140"/>
                    </a:cxn>
                    <a:cxn ang="0">
                      <a:pos x="51" y="151"/>
                    </a:cxn>
                    <a:cxn ang="0">
                      <a:pos x="62" y="134"/>
                    </a:cxn>
                    <a:cxn ang="0">
                      <a:pos x="70" y="153"/>
                    </a:cxn>
                    <a:cxn ang="0">
                      <a:pos x="73" y="157"/>
                    </a:cxn>
                    <a:cxn ang="0">
                      <a:pos x="96" y="155"/>
                    </a:cxn>
                    <a:cxn ang="0">
                      <a:pos x="100" y="150"/>
                    </a:cxn>
                    <a:cxn ang="0">
                      <a:pos x="104" y="131"/>
                    </a:cxn>
                    <a:cxn ang="0">
                      <a:pos x="119" y="145"/>
                    </a:cxn>
                    <a:cxn ang="0">
                      <a:pos x="138" y="130"/>
                    </a:cxn>
                    <a:cxn ang="0">
                      <a:pos x="138" y="124"/>
                    </a:cxn>
                    <a:cxn ang="0">
                      <a:pos x="130" y="106"/>
                    </a:cxn>
                    <a:cxn ang="0">
                      <a:pos x="150" y="109"/>
                    </a:cxn>
                    <a:cxn ang="0">
                      <a:pos x="157" y="86"/>
                    </a:cxn>
                    <a:cxn ang="0">
                      <a:pos x="99" y="83"/>
                    </a:cxn>
                    <a:cxn ang="0">
                      <a:pos x="58" y="74"/>
                    </a:cxn>
                    <a:cxn ang="0">
                      <a:pos x="99" y="83"/>
                    </a:cxn>
                  </a:cxnLst>
                  <a:rect l="0" t="0" r="r" b="b"/>
                  <a:pathLst>
                    <a:path w="157" h="157">
                      <a:moveTo>
                        <a:pt x="156" y="82"/>
                      </a:moveTo>
                      <a:cubicBezTo>
                        <a:pt x="156" y="81"/>
                        <a:pt x="155" y="81"/>
                        <a:pt x="153" y="80"/>
                      </a:cubicBezTo>
                      <a:cubicBezTo>
                        <a:pt x="137" y="77"/>
                        <a:pt x="137" y="77"/>
                        <a:pt x="137" y="77"/>
                      </a:cubicBezTo>
                      <a:cubicBezTo>
                        <a:pt x="137" y="70"/>
                        <a:pt x="137" y="70"/>
                        <a:pt x="137" y="70"/>
                      </a:cubicBezTo>
                      <a:cubicBezTo>
                        <a:pt x="152" y="63"/>
                        <a:pt x="152" y="63"/>
                        <a:pt x="152" y="63"/>
                      </a:cubicBezTo>
                      <a:cubicBezTo>
                        <a:pt x="153" y="63"/>
                        <a:pt x="154" y="62"/>
                        <a:pt x="155" y="61"/>
                      </a:cubicBezTo>
                      <a:cubicBezTo>
                        <a:pt x="155" y="60"/>
                        <a:pt x="155" y="59"/>
                        <a:pt x="154" y="58"/>
                      </a:cubicBezTo>
                      <a:cubicBezTo>
                        <a:pt x="146" y="38"/>
                        <a:pt x="146" y="38"/>
                        <a:pt x="146" y="38"/>
                      </a:cubicBezTo>
                      <a:cubicBezTo>
                        <a:pt x="146" y="37"/>
                        <a:pt x="145" y="36"/>
                        <a:pt x="144" y="36"/>
                      </a:cubicBezTo>
                      <a:cubicBezTo>
                        <a:pt x="143" y="35"/>
                        <a:pt x="141" y="36"/>
                        <a:pt x="140" y="36"/>
                      </a:cubicBezTo>
                      <a:cubicBezTo>
                        <a:pt x="125" y="43"/>
                        <a:pt x="125" y="43"/>
                        <a:pt x="125" y="43"/>
                      </a:cubicBezTo>
                      <a:cubicBezTo>
                        <a:pt x="121" y="38"/>
                        <a:pt x="121" y="38"/>
                        <a:pt x="121" y="38"/>
                      </a:cubicBezTo>
                      <a:cubicBezTo>
                        <a:pt x="129" y="23"/>
                        <a:pt x="129" y="23"/>
                        <a:pt x="129" y="23"/>
                      </a:cubicBezTo>
                      <a:cubicBezTo>
                        <a:pt x="130" y="22"/>
                        <a:pt x="130" y="21"/>
                        <a:pt x="130" y="20"/>
                      </a:cubicBezTo>
                      <a:cubicBezTo>
                        <a:pt x="130" y="19"/>
                        <a:pt x="129" y="18"/>
                        <a:pt x="128" y="17"/>
                      </a:cubicBezTo>
                      <a:cubicBezTo>
                        <a:pt x="110" y="6"/>
                        <a:pt x="110" y="6"/>
                        <a:pt x="110" y="6"/>
                      </a:cubicBezTo>
                      <a:cubicBezTo>
                        <a:pt x="108" y="5"/>
                        <a:pt x="105" y="6"/>
                        <a:pt x="104" y="8"/>
                      </a:cubicBezTo>
                      <a:cubicBezTo>
                        <a:pt x="95" y="22"/>
                        <a:pt x="95" y="22"/>
                        <a:pt x="95" y="22"/>
                      </a:cubicBezTo>
                      <a:cubicBezTo>
                        <a:pt x="89" y="21"/>
                        <a:pt x="89" y="21"/>
                        <a:pt x="89" y="21"/>
                      </a:cubicBezTo>
                      <a:cubicBezTo>
                        <a:pt x="87" y="4"/>
                        <a:pt x="87" y="4"/>
                        <a:pt x="87" y="4"/>
                      </a:cubicBezTo>
                      <a:cubicBezTo>
                        <a:pt x="87" y="3"/>
                        <a:pt x="87" y="2"/>
                        <a:pt x="86" y="1"/>
                      </a:cubicBezTo>
                      <a:cubicBezTo>
                        <a:pt x="85" y="0"/>
                        <a:pt x="84" y="0"/>
                        <a:pt x="82" y="0"/>
                      </a:cubicBezTo>
                      <a:cubicBezTo>
                        <a:pt x="61" y="2"/>
                        <a:pt x="61" y="2"/>
                        <a:pt x="61" y="2"/>
                      </a:cubicBezTo>
                      <a:cubicBezTo>
                        <a:pt x="59" y="2"/>
                        <a:pt x="57" y="4"/>
                        <a:pt x="57" y="7"/>
                      </a:cubicBezTo>
                      <a:cubicBezTo>
                        <a:pt x="59" y="23"/>
                        <a:pt x="59" y="23"/>
                        <a:pt x="59" y="23"/>
                      </a:cubicBezTo>
                      <a:cubicBezTo>
                        <a:pt x="53" y="26"/>
                        <a:pt x="53" y="26"/>
                        <a:pt x="53" y="26"/>
                      </a:cubicBezTo>
                      <a:cubicBezTo>
                        <a:pt x="42" y="13"/>
                        <a:pt x="42" y="13"/>
                        <a:pt x="42" y="13"/>
                      </a:cubicBezTo>
                      <a:cubicBezTo>
                        <a:pt x="40" y="11"/>
                        <a:pt x="37" y="11"/>
                        <a:pt x="36" y="13"/>
                      </a:cubicBezTo>
                      <a:cubicBezTo>
                        <a:pt x="20" y="26"/>
                        <a:pt x="20" y="26"/>
                        <a:pt x="20" y="26"/>
                      </a:cubicBezTo>
                      <a:cubicBezTo>
                        <a:pt x="19" y="27"/>
                        <a:pt x="18" y="28"/>
                        <a:pt x="18" y="29"/>
                      </a:cubicBezTo>
                      <a:cubicBezTo>
                        <a:pt x="18" y="31"/>
                        <a:pt x="19" y="32"/>
                        <a:pt x="19" y="33"/>
                      </a:cubicBezTo>
                      <a:cubicBezTo>
                        <a:pt x="30" y="45"/>
                        <a:pt x="30" y="45"/>
                        <a:pt x="30" y="45"/>
                      </a:cubicBezTo>
                      <a:cubicBezTo>
                        <a:pt x="27" y="51"/>
                        <a:pt x="27" y="51"/>
                        <a:pt x="27" y="51"/>
                      </a:cubicBezTo>
                      <a:cubicBezTo>
                        <a:pt x="10" y="47"/>
                        <a:pt x="10" y="47"/>
                        <a:pt x="10" y="47"/>
                      </a:cubicBezTo>
                      <a:cubicBezTo>
                        <a:pt x="9" y="47"/>
                        <a:pt x="8" y="47"/>
                        <a:pt x="7" y="48"/>
                      </a:cubicBezTo>
                      <a:cubicBezTo>
                        <a:pt x="6" y="48"/>
                        <a:pt x="5" y="49"/>
                        <a:pt x="5" y="50"/>
                      </a:cubicBezTo>
                      <a:cubicBezTo>
                        <a:pt x="1" y="71"/>
                        <a:pt x="1" y="71"/>
                        <a:pt x="1" y="71"/>
                      </a:cubicBezTo>
                      <a:cubicBezTo>
                        <a:pt x="0" y="72"/>
                        <a:pt x="1" y="73"/>
                        <a:pt x="1" y="74"/>
                      </a:cubicBezTo>
                      <a:cubicBezTo>
                        <a:pt x="2" y="75"/>
                        <a:pt x="3" y="76"/>
                        <a:pt x="4" y="76"/>
                      </a:cubicBezTo>
                      <a:cubicBezTo>
                        <a:pt x="20" y="80"/>
                        <a:pt x="20" y="80"/>
                        <a:pt x="20" y="80"/>
                      </a:cubicBezTo>
                      <a:cubicBezTo>
                        <a:pt x="21" y="86"/>
                        <a:pt x="21" y="86"/>
                        <a:pt x="21" y="86"/>
                      </a:cubicBezTo>
                      <a:cubicBezTo>
                        <a:pt x="5" y="93"/>
                        <a:pt x="5" y="93"/>
                        <a:pt x="5" y="93"/>
                      </a:cubicBezTo>
                      <a:cubicBezTo>
                        <a:pt x="3" y="94"/>
                        <a:pt x="2" y="97"/>
                        <a:pt x="3" y="99"/>
                      </a:cubicBezTo>
                      <a:cubicBezTo>
                        <a:pt x="11" y="118"/>
                        <a:pt x="11" y="118"/>
                        <a:pt x="11" y="118"/>
                      </a:cubicBezTo>
                      <a:cubicBezTo>
                        <a:pt x="12" y="119"/>
                        <a:pt x="13" y="120"/>
                        <a:pt x="14" y="121"/>
                      </a:cubicBezTo>
                      <a:cubicBezTo>
                        <a:pt x="15" y="121"/>
                        <a:pt x="16" y="121"/>
                        <a:pt x="17" y="121"/>
                      </a:cubicBezTo>
                      <a:cubicBezTo>
                        <a:pt x="32" y="114"/>
                        <a:pt x="32" y="114"/>
                        <a:pt x="32" y="114"/>
                      </a:cubicBezTo>
                      <a:cubicBezTo>
                        <a:pt x="37" y="119"/>
                        <a:pt x="37" y="119"/>
                        <a:pt x="37" y="119"/>
                      </a:cubicBezTo>
                      <a:cubicBezTo>
                        <a:pt x="28" y="134"/>
                        <a:pt x="28" y="134"/>
                        <a:pt x="28" y="134"/>
                      </a:cubicBezTo>
                      <a:cubicBezTo>
                        <a:pt x="27" y="136"/>
                        <a:pt x="27" y="138"/>
                        <a:pt x="29" y="140"/>
                      </a:cubicBezTo>
                      <a:cubicBezTo>
                        <a:pt x="48" y="150"/>
                        <a:pt x="48" y="150"/>
                        <a:pt x="48" y="150"/>
                      </a:cubicBezTo>
                      <a:cubicBezTo>
                        <a:pt x="49" y="151"/>
                        <a:pt x="50" y="151"/>
                        <a:pt x="51" y="151"/>
                      </a:cubicBezTo>
                      <a:cubicBezTo>
                        <a:pt x="52" y="150"/>
                        <a:pt x="53" y="150"/>
                        <a:pt x="54" y="149"/>
                      </a:cubicBezTo>
                      <a:cubicBezTo>
                        <a:pt x="62" y="134"/>
                        <a:pt x="62" y="134"/>
                        <a:pt x="62" y="134"/>
                      </a:cubicBezTo>
                      <a:cubicBezTo>
                        <a:pt x="69" y="136"/>
                        <a:pt x="69" y="136"/>
                        <a:pt x="69" y="136"/>
                      </a:cubicBezTo>
                      <a:cubicBezTo>
                        <a:pt x="70" y="153"/>
                        <a:pt x="70" y="153"/>
                        <a:pt x="70" y="153"/>
                      </a:cubicBezTo>
                      <a:cubicBezTo>
                        <a:pt x="70" y="154"/>
                        <a:pt x="71" y="155"/>
                        <a:pt x="72" y="156"/>
                      </a:cubicBezTo>
                      <a:cubicBezTo>
                        <a:pt x="72" y="156"/>
                        <a:pt x="73" y="157"/>
                        <a:pt x="73" y="157"/>
                      </a:cubicBezTo>
                      <a:cubicBezTo>
                        <a:pt x="74" y="157"/>
                        <a:pt x="74" y="157"/>
                        <a:pt x="75" y="157"/>
                      </a:cubicBezTo>
                      <a:cubicBezTo>
                        <a:pt x="96" y="155"/>
                        <a:pt x="96" y="155"/>
                        <a:pt x="96" y="155"/>
                      </a:cubicBezTo>
                      <a:cubicBezTo>
                        <a:pt x="97" y="155"/>
                        <a:pt x="98" y="154"/>
                        <a:pt x="99" y="153"/>
                      </a:cubicBezTo>
                      <a:cubicBezTo>
                        <a:pt x="100" y="152"/>
                        <a:pt x="100" y="151"/>
                        <a:pt x="100" y="150"/>
                      </a:cubicBezTo>
                      <a:cubicBezTo>
                        <a:pt x="98" y="133"/>
                        <a:pt x="98" y="133"/>
                        <a:pt x="98" y="133"/>
                      </a:cubicBezTo>
                      <a:cubicBezTo>
                        <a:pt x="104" y="131"/>
                        <a:pt x="104" y="131"/>
                        <a:pt x="104" y="131"/>
                      </a:cubicBezTo>
                      <a:cubicBezTo>
                        <a:pt x="116" y="144"/>
                        <a:pt x="116" y="144"/>
                        <a:pt x="116" y="144"/>
                      </a:cubicBezTo>
                      <a:cubicBezTo>
                        <a:pt x="116" y="144"/>
                        <a:pt x="117" y="145"/>
                        <a:pt x="119" y="145"/>
                      </a:cubicBezTo>
                      <a:cubicBezTo>
                        <a:pt x="120" y="145"/>
                        <a:pt x="121" y="145"/>
                        <a:pt x="122" y="144"/>
                      </a:cubicBezTo>
                      <a:cubicBezTo>
                        <a:pt x="138" y="130"/>
                        <a:pt x="138" y="130"/>
                        <a:pt x="138" y="130"/>
                      </a:cubicBezTo>
                      <a:cubicBezTo>
                        <a:pt x="138" y="129"/>
                        <a:pt x="139" y="128"/>
                        <a:pt x="139" y="127"/>
                      </a:cubicBezTo>
                      <a:cubicBezTo>
                        <a:pt x="139" y="126"/>
                        <a:pt x="139" y="125"/>
                        <a:pt x="138" y="124"/>
                      </a:cubicBezTo>
                      <a:cubicBezTo>
                        <a:pt x="127" y="111"/>
                        <a:pt x="127" y="111"/>
                        <a:pt x="127" y="111"/>
                      </a:cubicBezTo>
                      <a:cubicBezTo>
                        <a:pt x="130" y="106"/>
                        <a:pt x="130" y="106"/>
                        <a:pt x="130" y="106"/>
                      </a:cubicBezTo>
                      <a:cubicBezTo>
                        <a:pt x="147" y="109"/>
                        <a:pt x="147" y="109"/>
                        <a:pt x="147" y="109"/>
                      </a:cubicBezTo>
                      <a:cubicBezTo>
                        <a:pt x="148" y="110"/>
                        <a:pt x="149" y="109"/>
                        <a:pt x="150" y="109"/>
                      </a:cubicBezTo>
                      <a:cubicBezTo>
                        <a:pt x="151" y="108"/>
                        <a:pt x="152" y="107"/>
                        <a:pt x="152" y="106"/>
                      </a:cubicBezTo>
                      <a:cubicBezTo>
                        <a:pt x="157" y="86"/>
                        <a:pt x="157" y="86"/>
                        <a:pt x="157" y="86"/>
                      </a:cubicBezTo>
                      <a:cubicBezTo>
                        <a:pt x="157" y="84"/>
                        <a:pt x="157" y="83"/>
                        <a:pt x="156" y="82"/>
                      </a:cubicBezTo>
                      <a:close/>
                      <a:moveTo>
                        <a:pt x="99" y="83"/>
                      </a:moveTo>
                      <a:cubicBezTo>
                        <a:pt x="97" y="94"/>
                        <a:pt x="85" y="102"/>
                        <a:pt x="74" y="99"/>
                      </a:cubicBezTo>
                      <a:cubicBezTo>
                        <a:pt x="63" y="96"/>
                        <a:pt x="55" y="85"/>
                        <a:pt x="58" y="74"/>
                      </a:cubicBezTo>
                      <a:cubicBezTo>
                        <a:pt x="60" y="62"/>
                        <a:pt x="72" y="55"/>
                        <a:pt x="83" y="58"/>
                      </a:cubicBezTo>
                      <a:cubicBezTo>
                        <a:pt x="95" y="60"/>
                        <a:pt x="102" y="71"/>
                        <a:pt x="99" y="8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02" name="Freeform 58"/>
                <p:cNvSpPr>
                  <a:spLocks noEditPoints="1"/>
                </p:cNvSpPr>
                <p:nvPr/>
              </p:nvSpPr>
              <p:spPr bwMode="auto">
                <a:xfrm>
                  <a:off x="14694694" y="1358900"/>
                  <a:ext cx="211138" cy="211138"/>
                </a:xfrm>
                <a:custGeom>
                  <a:avLst/>
                  <a:gdLst/>
                  <a:ahLst/>
                  <a:cxnLst>
                    <a:cxn ang="0">
                      <a:pos x="98" y="87"/>
                    </a:cxn>
                    <a:cxn ang="0">
                      <a:pos x="92" y="74"/>
                    </a:cxn>
                    <a:cxn ang="0">
                      <a:pos x="106" y="76"/>
                    </a:cxn>
                    <a:cxn ang="0">
                      <a:pos x="111" y="60"/>
                    </a:cxn>
                    <a:cxn ang="0">
                      <a:pos x="108" y="56"/>
                    </a:cxn>
                    <a:cxn ang="0">
                      <a:pos x="96" y="49"/>
                    </a:cxn>
                    <a:cxn ang="0">
                      <a:pos x="109" y="43"/>
                    </a:cxn>
                    <a:cxn ang="0">
                      <a:pos x="103" y="27"/>
                    </a:cxn>
                    <a:cxn ang="0">
                      <a:pos x="88" y="30"/>
                    </a:cxn>
                    <a:cxn ang="0">
                      <a:pos x="91" y="16"/>
                    </a:cxn>
                    <a:cxn ang="0">
                      <a:pos x="89" y="12"/>
                    </a:cxn>
                    <a:cxn ang="0">
                      <a:pos x="72" y="6"/>
                    </a:cxn>
                    <a:cxn ang="0">
                      <a:pos x="62" y="15"/>
                    </a:cxn>
                    <a:cxn ang="0">
                      <a:pos x="57" y="0"/>
                    </a:cxn>
                    <a:cxn ang="0">
                      <a:pos x="40" y="3"/>
                    </a:cxn>
                    <a:cxn ang="0">
                      <a:pos x="41" y="17"/>
                    </a:cxn>
                    <a:cxn ang="0">
                      <a:pos x="29" y="10"/>
                    </a:cxn>
                    <a:cxn ang="0">
                      <a:pos x="24" y="10"/>
                    </a:cxn>
                    <a:cxn ang="0">
                      <a:pos x="12" y="22"/>
                    </a:cxn>
                    <a:cxn ang="0">
                      <a:pos x="21" y="33"/>
                    </a:cxn>
                    <a:cxn ang="0">
                      <a:pos x="7" y="34"/>
                    </a:cxn>
                    <a:cxn ang="0">
                      <a:pos x="0" y="51"/>
                    </a:cxn>
                    <a:cxn ang="0">
                      <a:pos x="3" y="55"/>
                    </a:cxn>
                    <a:cxn ang="0">
                      <a:pos x="15" y="62"/>
                    </a:cxn>
                    <a:cxn ang="0">
                      <a:pos x="2" y="71"/>
                    </a:cxn>
                    <a:cxn ang="0">
                      <a:pos x="10" y="86"/>
                    </a:cxn>
                    <a:cxn ang="0">
                      <a:pos x="23" y="81"/>
                    </a:cxn>
                    <a:cxn ang="0">
                      <a:pos x="20" y="95"/>
                    </a:cxn>
                    <a:cxn ang="0">
                      <a:pos x="21" y="99"/>
                    </a:cxn>
                    <a:cxn ang="0">
                      <a:pos x="34" y="107"/>
                    </a:cxn>
                    <a:cxn ang="0">
                      <a:pos x="39" y="106"/>
                    </a:cxn>
                    <a:cxn ang="0">
                      <a:pos x="49" y="97"/>
                    </a:cxn>
                    <a:cxn ang="0">
                      <a:pos x="51" y="111"/>
                    </a:cxn>
                    <a:cxn ang="0">
                      <a:pos x="69" y="110"/>
                    </a:cxn>
                    <a:cxn ang="0">
                      <a:pos x="71" y="106"/>
                    </a:cxn>
                    <a:cxn ang="0">
                      <a:pos x="74" y="93"/>
                    </a:cxn>
                    <a:cxn ang="0">
                      <a:pos x="84" y="102"/>
                    </a:cxn>
                    <a:cxn ang="0">
                      <a:pos x="98" y="92"/>
                    </a:cxn>
                    <a:cxn ang="0">
                      <a:pos x="66" y="67"/>
                    </a:cxn>
                    <a:cxn ang="0">
                      <a:pos x="45" y="45"/>
                    </a:cxn>
                    <a:cxn ang="0">
                      <a:pos x="66" y="67"/>
                    </a:cxn>
                  </a:cxnLst>
                  <a:rect l="0" t="0" r="r" b="b"/>
                  <a:pathLst>
                    <a:path w="111" h="111">
                      <a:moveTo>
                        <a:pt x="99" y="89"/>
                      </a:moveTo>
                      <a:cubicBezTo>
                        <a:pt x="99" y="89"/>
                        <a:pt x="98" y="88"/>
                        <a:pt x="98" y="87"/>
                      </a:cubicBezTo>
                      <a:cubicBezTo>
                        <a:pt x="90" y="78"/>
                        <a:pt x="90" y="78"/>
                        <a:pt x="90" y="78"/>
                      </a:cubicBezTo>
                      <a:cubicBezTo>
                        <a:pt x="92" y="74"/>
                        <a:pt x="92" y="74"/>
                        <a:pt x="92" y="74"/>
                      </a:cubicBezTo>
                      <a:cubicBezTo>
                        <a:pt x="104" y="77"/>
                        <a:pt x="104" y="77"/>
                        <a:pt x="104" y="77"/>
                      </a:cubicBezTo>
                      <a:cubicBezTo>
                        <a:pt x="105" y="77"/>
                        <a:pt x="106" y="77"/>
                        <a:pt x="106" y="76"/>
                      </a:cubicBezTo>
                      <a:cubicBezTo>
                        <a:pt x="107" y="76"/>
                        <a:pt x="108" y="75"/>
                        <a:pt x="108" y="74"/>
                      </a:cubicBezTo>
                      <a:cubicBezTo>
                        <a:pt x="111" y="60"/>
                        <a:pt x="111" y="60"/>
                        <a:pt x="111" y="60"/>
                      </a:cubicBezTo>
                      <a:cubicBezTo>
                        <a:pt x="111" y="59"/>
                        <a:pt x="111" y="58"/>
                        <a:pt x="110" y="58"/>
                      </a:cubicBezTo>
                      <a:cubicBezTo>
                        <a:pt x="110" y="57"/>
                        <a:pt x="109" y="56"/>
                        <a:pt x="108" y="56"/>
                      </a:cubicBezTo>
                      <a:cubicBezTo>
                        <a:pt x="97" y="54"/>
                        <a:pt x="97" y="54"/>
                        <a:pt x="97" y="54"/>
                      </a:cubicBezTo>
                      <a:cubicBezTo>
                        <a:pt x="96" y="49"/>
                        <a:pt x="96" y="49"/>
                        <a:pt x="96" y="49"/>
                      </a:cubicBezTo>
                      <a:cubicBezTo>
                        <a:pt x="107" y="44"/>
                        <a:pt x="107" y="44"/>
                        <a:pt x="107" y="44"/>
                      </a:cubicBezTo>
                      <a:cubicBezTo>
                        <a:pt x="108" y="44"/>
                        <a:pt x="109" y="43"/>
                        <a:pt x="109" y="43"/>
                      </a:cubicBezTo>
                      <a:cubicBezTo>
                        <a:pt x="109" y="42"/>
                        <a:pt x="109" y="41"/>
                        <a:pt x="109" y="40"/>
                      </a:cubicBezTo>
                      <a:cubicBezTo>
                        <a:pt x="103" y="27"/>
                        <a:pt x="103" y="27"/>
                        <a:pt x="103" y="27"/>
                      </a:cubicBezTo>
                      <a:cubicBezTo>
                        <a:pt x="102" y="25"/>
                        <a:pt x="100" y="24"/>
                        <a:pt x="99" y="25"/>
                      </a:cubicBezTo>
                      <a:cubicBezTo>
                        <a:pt x="88" y="30"/>
                        <a:pt x="88" y="30"/>
                        <a:pt x="88" y="30"/>
                      </a:cubicBezTo>
                      <a:cubicBezTo>
                        <a:pt x="85" y="26"/>
                        <a:pt x="85" y="26"/>
                        <a:pt x="85" y="26"/>
                      </a:cubicBezTo>
                      <a:cubicBezTo>
                        <a:pt x="91" y="16"/>
                        <a:pt x="91" y="16"/>
                        <a:pt x="91" y="16"/>
                      </a:cubicBezTo>
                      <a:cubicBezTo>
                        <a:pt x="91" y="15"/>
                        <a:pt x="91" y="14"/>
                        <a:pt x="91" y="14"/>
                      </a:cubicBezTo>
                      <a:cubicBezTo>
                        <a:pt x="91" y="13"/>
                        <a:pt x="90" y="12"/>
                        <a:pt x="89" y="12"/>
                      </a:cubicBezTo>
                      <a:cubicBezTo>
                        <a:pt x="76" y="4"/>
                        <a:pt x="76" y="4"/>
                        <a:pt x="76" y="4"/>
                      </a:cubicBezTo>
                      <a:cubicBezTo>
                        <a:pt x="75" y="4"/>
                        <a:pt x="73" y="4"/>
                        <a:pt x="72" y="6"/>
                      </a:cubicBezTo>
                      <a:cubicBezTo>
                        <a:pt x="66" y="16"/>
                        <a:pt x="66" y="16"/>
                        <a:pt x="66" y="16"/>
                      </a:cubicBezTo>
                      <a:cubicBezTo>
                        <a:pt x="62" y="15"/>
                        <a:pt x="62" y="15"/>
                        <a:pt x="62" y="15"/>
                      </a:cubicBezTo>
                      <a:cubicBezTo>
                        <a:pt x="61" y="3"/>
                        <a:pt x="61" y="3"/>
                        <a:pt x="61" y="3"/>
                      </a:cubicBezTo>
                      <a:cubicBezTo>
                        <a:pt x="60" y="1"/>
                        <a:pt x="59" y="0"/>
                        <a:pt x="57" y="0"/>
                      </a:cubicBezTo>
                      <a:cubicBezTo>
                        <a:pt x="42" y="2"/>
                        <a:pt x="42" y="2"/>
                        <a:pt x="42" y="2"/>
                      </a:cubicBezTo>
                      <a:cubicBezTo>
                        <a:pt x="42" y="2"/>
                        <a:pt x="41" y="2"/>
                        <a:pt x="40" y="3"/>
                      </a:cubicBezTo>
                      <a:cubicBezTo>
                        <a:pt x="40" y="4"/>
                        <a:pt x="40" y="4"/>
                        <a:pt x="40" y="5"/>
                      </a:cubicBezTo>
                      <a:cubicBezTo>
                        <a:pt x="41" y="17"/>
                        <a:pt x="41" y="17"/>
                        <a:pt x="41" y="17"/>
                      </a:cubicBezTo>
                      <a:cubicBezTo>
                        <a:pt x="37" y="19"/>
                        <a:pt x="37" y="19"/>
                        <a:pt x="37" y="19"/>
                      </a:cubicBezTo>
                      <a:cubicBezTo>
                        <a:pt x="29" y="10"/>
                        <a:pt x="29" y="10"/>
                        <a:pt x="29" y="10"/>
                      </a:cubicBezTo>
                      <a:cubicBezTo>
                        <a:pt x="28" y="9"/>
                        <a:pt x="27" y="9"/>
                        <a:pt x="26" y="9"/>
                      </a:cubicBezTo>
                      <a:cubicBezTo>
                        <a:pt x="26" y="9"/>
                        <a:pt x="25" y="9"/>
                        <a:pt x="24" y="10"/>
                      </a:cubicBezTo>
                      <a:cubicBezTo>
                        <a:pt x="13" y="20"/>
                        <a:pt x="13" y="20"/>
                        <a:pt x="13" y="20"/>
                      </a:cubicBezTo>
                      <a:cubicBezTo>
                        <a:pt x="13" y="20"/>
                        <a:pt x="12" y="21"/>
                        <a:pt x="12" y="22"/>
                      </a:cubicBezTo>
                      <a:cubicBezTo>
                        <a:pt x="12" y="23"/>
                        <a:pt x="12" y="24"/>
                        <a:pt x="13" y="24"/>
                      </a:cubicBezTo>
                      <a:cubicBezTo>
                        <a:pt x="21" y="33"/>
                        <a:pt x="21" y="33"/>
                        <a:pt x="21" y="33"/>
                      </a:cubicBezTo>
                      <a:cubicBezTo>
                        <a:pt x="19" y="37"/>
                        <a:pt x="19" y="37"/>
                        <a:pt x="19" y="37"/>
                      </a:cubicBezTo>
                      <a:cubicBezTo>
                        <a:pt x="7" y="34"/>
                        <a:pt x="7" y="34"/>
                        <a:pt x="7" y="34"/>
                      </a:cubicBezTo>
                      <a:cubicBezTo>
                        <a:pt x="5" y="34"/>
                        <a:pt x="4" y="35"/>
                        <a:pt x="3" y="37"/>
                      </a:cubicBezTo>
                      <a:cubicBezTo>
                        <a:pt x="0" y="51"/>
                        <a:pt x="0" y="51"/>
                        <a:pt x="0" y="51"/>
                      </a:cubicBezTo>
                      <a:cubicBezTo>
                        <a:pt x="0" y="52"/>
                        <a:pt x="0" y="53"/>
                        <a:pt x="1" y="54"/>
                      </a:cubicBezTo>
                      <a:cubicBezTo>
                        <a:pt x="1" y="54"/>
                        <a:pt x="2" y="55"/>
                        <a:pt x="3" y="55"/>
                      </a:cubicBezTo>
                      <a:cubicBezTo>
                        <a:pt x="14" y="58"/>
                        <a:pt x="14" y="58"/>
                        <a:pt x="14" y="58"/>
                      </a:cubicBezTo>
                      <a:cubicBezTo>
                        <a:pt x="15" y="62"/>
                        <a:pt x="15" y="62"/>
                        <a:pt x="15" y="62"/>
                      </a:cubicBezTo>
                      <a:cubicBezTo>
                        <a:pt x="4" y="67"/>
                        <a:pt x="4" y="67"/>
                        <a:pt x="4" y="67"/>
                      </a:cubicBezTo>
                      <a:cubicBezTo>
                        <a:pt x="2" y="68"/>
                        <a:pt x="1" y="70"/>
                        <a:pt x="2" y="71"/>
                      </a:cubicBezTo>
                      <a:cubicBezTo>
                        <a:pt x="8" y="85"/>
                        <a:pt x="8" y="85"/>
                        <a:pt x="8" y="85"/>
                      </a:cubicBezTo>
                      <a:cubicBezTo>
                        <a:pt x="9" y="86"/>
                        <a:pt x="9" y="86"/>
                        <a:pt x="10" y="86"/>
                      </a:cubicBezTo>
                      <a:cubicBezTo>
                        <a:pt x="11" y="87"/>
                        <a:pt x="12" y="87"/>
                        <a:pt x="12" y="86"/>
                      </a:cubicBezTo>
                      <a:cubicBezTo>
                        <a:pt x="23" y="81"/>
                        <a:pt x="23" y="81"/>
                        <a:pt x="23" y="81"/>
                      </a:cubicBezTo>
                      <a:cubicBezTo>
                        <a:pt x="26" y="85"/>
                        <a:pt x="26" y="85"/>
                        <a:pt x="26" y="85"/>
                      </a:cubicBezTo>
                      <a:cubicBezTo>
                        <a:pt x="20" y="95"/>
                        <a:pt x="20" y="95"/>
                        <a:pt x="20" y="95"/>
                      </a:cubicBezTo>
                      <a:cubicBezTo>
                        <a:pt x="20" y="96"/>
                        <a:pt x="20" y="97"/>
                        <a:pt x="20" y="98"/>
                      </a:cubicBezTo>
                      <a:cubicBezTo>
                        <a:pt x="20" y="98"/>
                        <a:pt x="20" y="99"/>
                        <a:pt x="21" y="99"/>
                      </a:cubicBezTo>
                      <a:cubicBezTo>
                        <a:pt x="21" y="99"/>
                        <a:pt x="21" y="99"/>
                        <a:pt x="21" y="100"/>
                      </a:cubicBezTo>
                      <a:cubicBezTo>
                        <a:pt x="34" y="107"/>
                        <a:pt x="34" y="107"/>
                        <a:pt x="34" y="107"/>
                      </a:cubicBezTo>
                      <a:cubicBezTo>
                        <a:pt x="35" y="107"/>
                        <a:pt x="36" y="107"/>
                        <a:pt x="37" y="107"/>
                      </a:cubicBezTo>
                      <a:cubicBezTo>
                        <a:pt x="38" y="107"/>
                        <a:pt x="38" y="106"/>
                        <a:pt x="39" y="106"/>
                      </a:cubicBezTo>
                      <a:cubicBezTo>
                        <a:pt x="44" y="95"/>
                        <a:pt x="44" y="95"/>
                        <a:pt x="44" y="95"/>
                      </a:cubicBezTo>
                      <a:cubicBezTo>
                        <a:pt x="49" y="97"/>
                        <a:pt x="49" y="97"/>
                        <a:pt x="49" y="97"/>
                      </a:cubicBezTo>
                      <a:cubicBezTo>
                        <a:pt x="50" y="108"/>
                        <a:pt x="50" y="108"/>
                        <a:pt x="50" y="108"/>
                      </a:cubicBezTo>
                      <a:cubicBezTo>
                        <a:pt x="50" y="109"/>
                        <a:pt x="51" y="110"/>
                        <a:pt x="51" y="111"/>
                      </a:cubicBezTo>
                      <a:cubicBezTo>
                        <a:pt x="52" y="111"/>
                        <a:pt x="53" y="111"/>
                        <a:pt x="54" y="111"/>
                      </a:cubicBezTo>
                      <a:cubicBezTo>
                        <a:pt x="69" y="110"/>
                        <a:pt x="69" y="110"/>
                        <a:pt x="69" y="110"/>
                      </a:cubicBezTo>
                      <a:cubicBezTo>
                        <a:pt x="69" y="109"/>
                        <a:pt x="70" y="109"/>
                        <a:pt x="71" y="108"/>
                      </a:cubicBezTo>
                      <a:cubicBezTo>
                        <a:pt x="71" y="108"/>
                        <a:pt x="71" y="107"/>
                        <a:pt x="71" y="106"/>
                      </a:cubicBezTo>
                      <a:cubicBezTo>
                        <a:pt x="70" y="94"/>
                        <a:pt x="70" y="94"/>
                        <a:pt x="70" y="94"/>
                      </a:cubicBezTo>
                      <a:cubicBezTo>
                        <a:pt x="74" y="93"/>
                        <a:pt x="74" y="93"/>
                        <a:pt x="74" y="93"/>
                      </a:cubicBezTo>
                      <a:cubicBezTo>
                        <a:pt x="82" y="101"/>
                        <a:pt x="82" y="101"/>
                        <a:pt x="82" y="101"/>
                      </a:cubicBezTo>
                      <a:cubicBezTo>
                        <a:pt x="83" y="102"/>
                        <a:pt x="84" y="102"/>
                        <a:pt x="84" y="102"/>
                      </a:cubicBezTo>
                      <a:cubicBezTo>
                        <a:pt x="85" y="102"/>
                        <a:pt x="86" y="102"/>
                        <a:pt x="87" y="102"/>
                      </a:cubicBezTo>
                      <a:cubicBezTo>
                        <a:pt x="98" y="92"/>
                        <a:pt x="98" y="92"/>
                        <a:pt x="98" y="92"/>
                      </a:cubicBezTo>
                      <a:cubicBezTo>
                        <a:pt x="98" y="91"/>
                        <a:pt x="99" y="90"/>
                        <a:pt x="99" y="89"/>
                      </a:cubicBezTo>
                      <a:close/>
                      <a:moveTo>
                        <a:pt x="66" y="67"/>
                      </a:moveTo>
                      <a:cubicBezTo>
                        <a:pt x="59" y="72"/>
                        <a:pt x="50" y="72"/>
                        <a:pt x="44" y="66"/>
                      </a:cubicBezTo>
                      <a:cubicBezTo>
                        <a:pt x="39" y="60"/>
                        <a:pt x="39" y="50"/>
                        <a:pt x="45" y="45"/>
                      </a:cubicBezTo>
                      <a:cubicBezTo>
                        <a:pt x="51" y="39"/>
                        <a:pt x="61" y="39"/>
                        <a:pt x="67" y="46"/>
                      </a:cubicBezTo>
                      <a:cubicBezTo>
                        <a:pt x="72" y="52"/>
                        <a:pt x="72" y="61"/>
                        <a:pt x="66" y="6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grpSp>
      <p:grpSp>
        <p:nvGrpSpPr>
          <p:cNvPr id="109" name="Group 108"/>
          <p:cNvGrpSpPr/>
          <p:nvPr>
            <p:custDataLst>
              <p:tags r:id="rId11"/>
            </p:custDataLst>
          </p:nvPr>
        </p:nvGrpSpPr>
        <p:grpSpPr>
          <a:xfrm>
            <a:off x="6107464" y="1994817"/>
            <a:ext cx="1978509" cy="2119561"/>
            <a:chOff x="4545443" y="2048560"/>
            <a:chExt cx="1483882" cy="1589671"/>
          </a:xfrm>
        </p:grpSpPr>
        <p:sp>
          <p:nvSpPr>
            <p:cNvPr id="110" name="Rectangle 109"/>
            <p:cNvSpPr/>
            <p:nvPr/>
          </p:nvSpPr>
          <p:spPr>
            <a:xfrm>
              <a:off x="4545443" y="3176566"/>
              <a:ext cx="1483882" cy="461665"/>
            </a:xfrm>
            <a:prstGeom prst="rect">
              <a:avLst/>
            </a:prstGeom>
          </p:spPr>
          <p:txBody>
            <a:bodyPr wrap="square" lIns="0" tIns="0" rIns="0" bIns="0" anchor="t" anchorCtr="0">
              <a:noAutofit/>
            </a:bodyPr>
            <a:lstStyle/>
            <a:p>
              <a:pPr algn="ctr" defTabSz="685550"/>
              <a:r>
                <a:rPr lang="en-US" sz="2100" b="1" dirty="0">
                  <a:solidFill>
                    <a:schemeClr val="bg1"/>
                  </a:solidFill>
                  <a:ea typeface="Arial" pitchFamily="-107" charset="0"/>
                  <a:cs typeface="Arial" pitchFamily="-107" charset="0"/>
                  <a:sym typeface="Arial" pitchFamily="-107" charset="0"/>
                </a:rPr>
                <a:t>Multi-Tenant Security </a:t>
              </a:r>
              <a:br>
                <a:rPr lang="en-US" sz="2100" b="1" dirty="0">
                  <a:solidFill>
                    <a:schemeClr val="bg1"/>
                  </a:solidFill>
                  <a:ea typeface="Arial" pitchFamily="-107" charset="0"/>
                  <a:cs typeface="Arial" pitchFamily="-107" charset="0"/>
                  <a:sym typeface="Arial" pitchFamily="-107" charset="0"/>
                </a:rPr>
              </a:br>
              <a:endParaRPr lang="en-US" sz="2100" b="1" dirty="0">
                <a:solidFill>
                  <a:schemeClr val="bg1"/>
                </a:solidFill>
                <a:ea typeface="Arial" pitchFamily="-107" charset="0"/>
                <a:cs typeface="Arial" pitchFamily="-107" charset="0"/>
                <a:sym typeface="Arial" pitchFamily="-107" charset="0"/>
              </a:endParaRPr>
            </a:p>
          </p:txBody>
        </p:sp>
        <p:sp>
          <p:nvSpPr>
            <p:cNvPr id="111" name="Oval 110"/>
            <p:cNvSpPr/>
            <p:nvPr/>
          </p:nvSpPr>
          <p:spPr bwMode="auto">
            <a:xfrm>
              <a:off x="5119688" y="2269332"/>
              <a:ext cx="304800" cy="304800"/>
            </a:xfrm>
            <a:prstGeom prst="ellipse">
              <a:avLst/>
            </a:prstGeom>
            <a:noFill/>
            <a:ln w="22225" cap="flat">
              <a:solidFill>
                <a:schemeClr val="bg1"/>
              </a:solidFill>
              <a:miter lim="800000"/>
              <a:headEnd type="none" w="med" len="med"/>
              <a:tailEnd type="none" w="med" len="med"/>
            </a:ln>
          </p:spPr>
          <p:txBody>
            <a:bodyPr lIns="0" tIns="0" rIns="0" bIns="0" rtlCol="0" anchor="ctr"/>
            <a:lstStyle/>
            <a:p>
              <a:pPr algn="ctr" defTabSz="685710"/>
              <a:endParaRPr lang="en-US" dirty="0" err="1">
                <a:solidFill>
                  <a:schemeClr val="bg1"/>
                </a:solidFill>
                <a:ea typeface="Arial" pitchFamily="-107" charset="0"/>
                <a:cs typeface="Arial" pitchFamily="-107" charset="0"/>
                <a:sym typeface="Arial" pitchFamily="-107" charset="0"/>
              </a:endParaRPr>
            </a:p>
          </p:txBody>
        </p:sp>
        <p:grpSp>
          <p:nvGrpSpPr>
            <p:cNvPr id="112" name="Group 111"/>
            <p:cNvGrpSpPr/>
            <p:nvPr/>
          </p:nvGrpSpPr>
          <p:grpSpPr>
            <a:xfrm>
              <a:off x="4886324" y="2048560"/>
              <a:ext cx="771526" cy="762930"/>
              <a:chOff x="4844727" y="2007426"/>
              <a:chExt cx="854720" cy="845197"/>
            </a:xfrm>
          </p:grpSpPr>
          <p:sp>
            <p:nvSpPr>
              <p:cNvPr id="113" name="Freeform 93"/>
              <p:cNvSpPr>
                <a:spLocks noEditPoints="1"/>
              </p:cNvSpPr>
              <p:nvPr/>
            </p:nvSpPr>
            <p:spPr bwMode="auto">
              <a:xfrm>
                <a:off x="5203499" y="2317954"/>
                <a:ext cx="142543" cy="196742"/>
              </a:xfrm>
              <a:custGeom>
                <a:avLst/>
                <a:gdLst/>
                <a:ahLst/>
                <a:cxnLst>
                  <a:cxn ang="0">
                    <a:pos x="54" y="54"/>
                  </a:cxn>
                  <a:cxn ang="0">
                    <a:pos x="81" y="27"/>
                  </a:cxn>
                  <a:cxn ang="0">
                    <a:pos x="107" y="54"/>
                  </a:cxn>
                  <a:cxn ang="0">
                    <a:pos x="107" y="75"/>
                  </a:cxn>
                  <a:cxn ang="0">
                    <a:pos x="135" y="75"/>
                  </a:cxn>
                  <a:cxn ang="0">
                    <a:pos x="135" y="54"/>
                  </a:cxn>
                  <a:cxn ang="0">
                    <a:pos x="81" y="0"/>
                  </a:cxn>
                  <a:cxn ang="0">
                    <a:pos x="27" y="54"/>
                  </a:cxn>
                  <a:cxn ang="0">
                    <a:pos x="27" y="75"/>
                  </a:cxn>
                  <a:cxn ang="0">
                    <a:pos x="54" y="75"/>
                  </a:cxn>
                  <a:cxn ang="0">
                    <a:pos x="54" y="54"/>
                  </a:cxn>
                  <a:cxn ang="0">
                    <a:pos x="145" y="87"/>
                  </a:cxn>
                  <a:cxn ang="0">
                    <a:pos x="17" y="87"/>
                  </a:cxn>
                  <a:cxn ang="0">
                    <a:pos x="0" y="104"/>
                  </a:cxn>
                  <a:cxn ang="0">
                    <a:pos x="0" y="206"/>
                  </a:cxn>
                  <a:cxn ang="0">
                    <a:pos x="17" y="222"/>
                  </a:cxn>
                  <a:cxn ang="0">
                    <a:pos x="145" y="222"/>
                  </a:cxn>
                  <a:cxn ang="0">
                    <a:pos x="161" y="206"/>
                  </a:cxn>
                  <a:cxn ang="0">
                    <a:pos x="161" y="104"/>
                  </a:cxn>
                  <a:cxn ang="0">
                    <a:pos x="145" y="87"/>
                  </a:cxn>
                  <a:cxn ang="0">
                    <a:pos x="95" y="170"/>
                  </a:cxn>
                  <a:cxn ang="0">
                    <a:pos x="81" y="182"/>
                  </a:cxn>
                  <a:cxn ang="0">
                    <a:pos x="67" y="170"/>
                  </a:cxn>
                  <a:cxn ang="0">
                    <a:pos x="67" y="131"/>
                  </a:cxn>
                  <a:cxn ang="0">
                    <a:pos x="81" y="118"/>
                  </a:cxn>
                  <a:cxn ang="0">
                    <a:pos x="95" y="131"/>
                  </a:cxn>
                  <a:cxn ang="0">
                    <a:pos x="95" y="170"/>
                  </a:cxn>
                </a:cxnLst>
                <a:rect l="0" t="0" r="r" b="b"/>
                <a:pathLst>
                  <a:path w="161" h="222">
                    <a:moveTo>
                      <a:pt x="54" y="54"/>
                    </a:moveTo>
                    <a:cubicBezTo>
                      <a:pt x="54" y="39"/>
                      <a:pt x="66" y="27"/>
                      <a:pt x="81" y="27"/>
                    </a:cubicBezTo>
                    <a:cubicBezTo>
                      <a:pt x="95" y="27"/>
                      <a:pt x="107" y="39"/>
                      <a:pt x="107" y="54"/>
                    </a:cubicBezTo>
                    <a:cubicBezTo>
                      <a:pt x="107" y="75"/>
                      <a:pt x="107" y="75"/>
                      <a:pt x="107" y="75"/>
                    </a:cubicBezTo>
                    <a:cubicBezTo>
                      <a:pt x="135" y="75"/>
                      <a:pt x="135" y="75"/>
                      <a:pt x="135" y="75"/>
                    </a:cubicBezTo>
                    <a:cubicBezTo>
                      <a:pt x="135" y="54"/>
                      <a:pt x="135" y="54"/>
                      <a:pt x="135" y="54"/>
                    </a:cubicBezTo>
                    <a:cubicBezTo>
                      <a:pt x="135" y="24"/>
                      <a:pt x="111" y="0"/>
                      <a:pt x="81" y="0"/>
                    </a:cubicBezTo>
                    <a:cubicBezTo>
                      <a:pt x="51" y="0"/>
                      <a:pt x="27" y="24"/>
                      <a:pt x="27" y="54"/>
                    </a:cubicBezTo>
                    <a:cubicBezTo>
                      <a:pt x="27" y="75"/>
                      <a:pt x="27" y="75"/>
                      <a:pt x="27" y="75"/>
                    </a:cubicBezTo>
                    <a:cubicBezTo>
                      <a:pt x="54" y="75"/>
                      <a:pt x="54" y="75"/>
                      <a:pt x="54" y="75"/>
                    </a:cubicBezTo>
                    <a:lnTo>
                      <a:pt x="54" y="54"/>
                    </a:lnTo>
                    <a:close/>
                    <a:moveTo>
                      <a:pt x="145" y="87"/>
                    </a:moveTo>
                    <a:cubicBezTo>
                      <a:pt x="17" y="87"/>
                      <a:pt x="17" y="87"/>
                      <a:pt x="17" y="87"/>
                    </a:cubicBezTo>
                    <a:cubicBezTo>
                      <a:pt x="8" y="87"/>
                      <a:pt x="0" y="95"/>
                      <a:pt x="0" y="104"/>
                    </a:cubicBezTo>
                    <a:cubicBezTo>
                      <a:pt x="0" y="206"/>
                      <a:pt x="0" y="206"/>
                      <a:pt x="0" y="206"/>
                    </a:cubicBezTo>
                    <a:cubicBezTo>
                      <a:pt x="0" y="215"/>
                      <a:pt x="8" y="222"/>
                      <a:pt x="17" y="222"/>
                    </a:cubicBezTo>
                    <a:cubicBezTo>
                      <a:pt x="145" y="222"/>
                      <a:pt x="145" y="222"/>
                      <a:pt x="145" y="222"/>
                    </a:cubicBezTo>
                    <a:cubicBezTo>
                      <a:pt x="154" y="222"/>
                      <a:pt x="161" y="215"/>
                      <a:pt x="161" y="206"/>
                    </a:cubicBezTo>
                    <a:cubicBezTo>
                      <a:pt x="161" y="104"/>
                      <a:pt x="161" y="104"/>
                      <a:pt x="161" y="104"/>
                    </a:cubicBezTo>
                    <a:cubicBezTo>
                      <a:pt x="161" y="95"/>
                      <a:pt x="154" y="87"/>
                      <a:pt x="145" y="87"/>
                    </a:cubicBezTo>
                    <a:close/>
                    <a:moveTo>
                      <a:pt x="95" y="170"/>
                    </a:moveTo>
                    <a:cubicBezTo>
                      <a:pt x="95" y="177"/>
                      <a:pt x="88" y="182"/>
                      <a:pt x="81" y="182"/>
                    </a:cubicBezTo>
                    <a:cubicBezTo>
                      <a:pt x="73" y="182"/>
                      <a:pt x="67" y="177"/>
                      <a:pt x="67" y="170"/>
                    </a:cubicBezTo>
                    <a:cubicBezTo>
                      <a:pt x="67" y="131"/>
                      <a:pt x="67" y="131"/>
                      <a:pt x="67" y="131"/>
                    </a:cubicBezTo>
                    <a:cubicBezTo>
                      <a:pt x="67" y="124"/>
                      <a:pt x="73" y="118"/>
                      <a:pt x="81" y="118"/>
                    </a:cubicBezTo>
                    <a:cubicBezTo>
                      <a:pt x="88" y="118"/>
                      <a:pt x="95" y="124"/>
                      <a:pt x="95" y="131"/>
                    </a:cubicBezTo>
                    <a:lnTo>
                      <a:pt x="95" y="170"/>
                    </a:lnTo>
                    <a:close/>
                  </a:path>
                </a:pathLst>
              </a:custGeom>
              <a:solidFill>
                <a:schemeClr val="bg1"/>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nvGrpSpPr>
              <p:cNvPr id="114" name="Group 113"/>
              <p:cNvGrpSpPr/>
              <p:nvPr/>
            </p:nvGrpSpPr>
            <p:grpSpPr>
              <a:xfrm rot="5400000">
                <a:off x="5245728" y="2007430"/>
                <a:ext cx="62244" cy="845194"/>
                <a:chOff x="5245728" y="2007430"/>
                <a:chExt cx="62244" cy="845194"/>
              </a:xfrm>
            </p:grpSpPr>
            <p:grpSp>
              <p:nvGrpSpPr>
                <p:cNvPr id="160" name="Group 384"/>
                <p:cNvGrpSpPr/>
                <p:nvPr/>
              </p:nvGrpSpPr>
              <p:grpSpPr>
                <a:xfrm>
                  <a:off x="5245728" y="2007430"/>
                  <a:ext cx="62244" cy="209400"/>
                  <a:chOff x="10585716" y="3379083"/>
                  <a:chExt cx="54118" cy="182062"/>
                </a:xfrm>
                <a:effectLst/>
              </p:grpSpPr>
              <p:sp>
                <p:nvSpPr>
                  <p:cNvPr id="165" name="AutoShape 15"/>
                  <p:cNvSpPr>
                    <a:spLocks noChangeArrowheads="1"/>
                  </p:cNvSpPr>
                  <p:nvPr/>
                </p:nvSpPr>
                <p:spPr bwMode="auto">
                  <a:xfrm>
                    <a:off x="10588723" y="3379083"/>
                    <a:ext cx="48105" cy="44954"/>
                  </a:xfrm>
                  <a:custGeom>
                    <a:avLst/>
                    <a:gdLst>
                      <a:gd name="T0" fmla="*/ 1 w 21600"/>
                      <a:gd name="T1" fmla="*/ 0 h 21600"/>
                      <a:gd name="T2" fmla="*/ 0 w 21600"/>
                      <a:gd name="T3" fmla="*/ 0 h 21600"/>
                      <a:gd name="T4" fmla="*/ 0 w 21600"/>
                      <a:gd name="T5" fmla="*/ 1 h 21600"/>
                      <a:gd name="T6" fmla="*/ 0 w 21600"/>
                      <a:gd name="T7" fmla="*/ 2 h 21600"/>
                      <a:gd name="T8" fmla="*/ 1 w 21600"/>
                      <a:gd name="T9" fmla="*/ 3 h 21600"/>
                      <a:gd name="T10" fmla="*/ 2 w 21600"/>
                      <a:gd name="T11" fmla="*/ 2 h 21600"/>
                      <a:gd name="T12" fmla="*/ 3 w 21600"/>
                      <a:gd name="T13" fmla="*/ 1 h 21600"/>
                      <a:gd name="T14" fmla="*/ 2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600" y="10800"/>
                        </a:moveTo>
                        <a:cubicBezTo>
                          <a:pt x="3600" y="14776"/>
                          <a:pt x="6824" y="18000"/>
                          <a:pt x="10800" y="18000"/>
                        </a:cubicBezTo>
                        <a:cubicBezTo>
                          <a:pt x="14776" y="18000"/>
                          <a:pt x="18000" y="14776"/>
                          <a:pt x="18000" y="10800"/>
                        </a:cubicBezTo>
                        <a:cubicBezTo>
                          <a:pt x="18000" y="6824"/>
                          <a:pt x="14776" y="3600"/>
                          <a:pt x="10800" y="3600"/>
                        </a:cubicBezTo>
                        <a:cubicBezTo>
                          <a:pt x="6824" y="3600"/>
                          <a:pt x="3600" y="6824"/>
                          <a:pt x="3600" y="10800"/>
                        </a:cubicBezTo>
                        <a:close/>
                      </a:path>
                    </a:pathLst>
                  </a:custGeom>
                  <a:solidFill>
                    <a:srgbClr val="FFFFFF"/>
                  </a:solidFill>
                  <a:ln w="9525" algn="ctr">
                    <a:noFill/>
                    <a:round/>
                    <a:headEnd/>
                    <a:tailEnd/>
                  </a:ln>
                </p:spPr>
                <p:txBody>
                  <a:bodyPr wrap="none" anchor="ctr"/>
                  <a:lstStyle/>
                  <a:p>
                    <a:pPr defTabSz="1219038">
                      <a:spcBef>
                        <a:spcPct val="0"/>
                      </a:spcBef>
                      <a:defRPr/>
                    </a:pPr>
                    <a:endParaRPr lang="en-US" kern="0">
                      <a:solidFill>
                        <a:schemeClr val="bg1"/>
                      </a:solidFill>
                    </a:endParaRPr>
                  </a:p>
                </p:txBody>
              </p:sp>
              <p:sp>
                <p:nvSpPr>
                  <p:cNvPr id="166" name="AutoShape 16"/>
                  <p:cNvSpPr>
                    <a:spLocks noChangeArrowheads="1"/>
                  </p:cNvSpPr>
                  <p:nvPr/>
                </p:nvSpPr>
                <p:spPr bwMode="auto">
                  <a:xfrm>
                    <a:off x="10585716" y="3428532"/>
                    <a:ext cx="54118" cy="69678"/>
                  </a:xfrm>
                  <a:prstGeom prst="roundRect">
                    <a:avLst>
                      <a:gd name="adj" fmla="val 16667"/>
                    </a:avLst>
                  </a:prstGeom>
                  <a:solidFill>
                    <a:srgbClr val="FFFFFF"/>
                  </a:solidFill>
                  <a:ln w="9525" algn="ctr">
                    <a:noFill/>
                    <a:round/>
                    <a:headEnd/>
                    <a:tailEnd/>
                  </a:ln>
                </p:spPr>
                <p:txBody>
                  <a:bodyPr wrap="none" anchor="ctr"/>
                  <a:lstStyle/>
                  <a:p>
                    <a:pPr defTabSz="1219038">
                      <a:spcBef>
                        <a:spcPct val="0"/>
                      </a:spcBef>
                      <a:defRPr/>
                    </a:pPr>
                    <a:endParaRPr lang="en-US" kern="0">
                      <a:solidFill>
                        <a:schemeClr val="bg1"/>
                      </a:solidFill>
                    </a:endParaRPr>
                  </a:p>
                </p:txBody>
              </p:sp>
              <p:sp>
                <p:nvSpPr>
                  <p:cNvPr id="167" name="AutoShape 17"/>
                  <p:cNvSpPr>
                    <a:spLocks noChangeArrowheads="1"/>
                  </p:cNvSpPr>
                  <p:nvPr/>
                </p:nvSpPr>
                <p:spPr bwMode="auto">
                  <a:xfrm>
                    <a:off x="10594736" y="3484724"/>
                    <a:ext cx="36079" cy="76421"/>
                  </a:xfrm>
                  <a:custGeom>
                    <a:avLst/>
                    <a:gdLst>
                      <a:gd name="T0" fmla="*/ 1 w 21600"/>
                      <a:gd name="T1" fmla="*/ 4 h 21600"/>
                      <a:gd name="T2" fmla="*/ 1 w 21600"/>
                      <a:gd name="T3" fmla="*/ 8 h 21600"/>
                      <a:gd name="T4" fmla="*/ 0 w 21600"/>
                      <a:gd name="T5" fmla="*/ 4 h 21600"/>
                      <a:gd name="T6" fmla="*/ 1 w 21600"/>
                      <a:gd name="T7" fmla="*/ 0 h 21600"/>
                      <a:gd name="T8" fmla="*/ 0 60000 65536"/>
                      <a:gd name="T9" fmla="*/ 0 60000 65536"/>
                      <a:gd name="T10" fmla="*/ 0 60000 65536"/>
                      <a:gd name="T11" fmla="*/ 0 60000 65536"/>
                      <a:gd name="T12" fmla="*/ 3720 w 21600"/>
                      <a:gd name="T13" fmla="*/ 3759 h 21600"/>
                      <a:gd name="T14" fmla="*/ 17880 w 21600"/>
                      <a:gd name="T15" fmla="*/ 17841 h 21600"/>
                    </a:gdLst>
                    <a:ahLst/>
                    <a:cxnLst>
                      <a:cxn ang="T8">
                        <a:pos x="T0" y="T1"/>
                      </a:cxn>
                      <a:cxn ang="T9">
                        <a:pos x="T2" y="T3"/>
                      </a:cxn>
                      <a:cxn ang="T10">
                        <a:pos x="T4" y="T5"/>
                      </a:cxn>
                      <a:cxn ang="T11">
                        <a:pos x="T6" y="T7"/>
                      </a:cxn>
                    </a:cxnLst>
                    <a:rect l="T12" t="T13" r="T14" b="T15"/>
                    <a:pathLst>
                      <a:path w="21600" h="21600">
                        <a:moveTo>
                          <a:pt x="0" y="0"/>
                        </a:moveTo>
                        <a:lnTo>
                          <a:pt x="3960" y="21600"/>
                        </a:lnTo>
                        <a:lnTo>
                          <a:pt x="17640" y="21600"/>
                        </a:lnTo>
                        <a:lnTo>
                          <a:pt x="21600" y="0"/>
                        </a:lnTo>
                        <a:close/>
                      </a:path>
                    </a:pathLst>
                  </a:custGeom>
                  <a:solidFill>
                    <a:srgbClr val="FFFFFF"/>
                  </a:solidFill>
                  <a:ln w="9525" algn="ctr">
                    <a:noFill/>
                    <a:miter lim="800000"/>
                    <a:headEnd/>
                    <a:tailEnd/>
                  </a:ln>
                </p:spPr>
                <p:txBody>
                  <a:bodyPr wrap="none" anchor="ctr"/>
                  <a:lstStyle/>
                  <a:p>
                    <a:pPr defTabSz="1219038">
                      <a:spcBef>
                        <a:spcPct val="0"/>
                      </a:spcBef>
                      <a:defRPr/>
                    </a:pPr>
                    <a:endParaRPr lang="en-US" kern="0">
                      <a:solidFill>
                        <a:schemeClr val="bg1"/>
                      </a:solidFill>
                    </a:endParaRPr>
                  </a:p>
                </p:txBody>
              </p:sp>
            </p:grpSp>
            <p:grpSp>
              <p:nvGrpSpPr>
                <p:cNvPr id="161" name="Group 384"/>
                <p:cNvGrpSpPr/>
                <p:nvPr/>
              </p:nvGrpSpPr>
              <p:grpSpPr>
                <a:xfrm flipV="1">
                  <a:off x="5245728" y="2643224"/>
                  <a:ext cx="62244" cy="209400"/>
                  <a:chOff x="10585716" y="3379083"/>
                  <a:chExt cx="54118" cy="182062"/>
                </a:xfrm>
                <a:effectLst/>
              </p:grpSpPr>
              <p:sp>
                <p:nvSpPr>
                  <p:cNvPr id="162" name="AutoShape 15"/>
                  <p:cNvSpPr>
                    <a:spLocks noChangeArrowheads="1"/>
                  </p:cNvSpPr>
                  <p:nvPr/>
                </p:nvSpPr>
                <p:spPr bwMode="auto">
                  <a:xfrm>
                    <a:off x="10588723" y="3379083"/>
                    <a:ext cx="48105" cy="44954"/>
                  </a:xfrm>
                  <a:custGeom>
                    <a:avLst/>
                    <a:gdLst>
                      <a:gd name="T0" fmla="*/ 1 w 21600"/>
                      <a:gd name="T1" fmla="*/ 0 h 21600"/>
                      <a:gd name="T2" fmla="*/ 0 w 21600"/>
                      <a:gd name="T3" fmla="*/ 0 h 21600"/>
                      <a:gd name="T4" fmla="*/ 0 w 21600"/>
                      <a:gd name="T5" fmla="*/ 1 h 21600"/>
                      <a:gd name="T6" fmla="*/ 0 w 21600"/>
                      <a:gd name="T7" fmla="*/ 2 h 21600"/>
                      <a:gd name="T8" fmla="*/ 1 w 21600"/>
                      <a:gd name="T9" fmla="*/ 3 h 21600"/>
                      <a:gd name="T10" fmla="*/ 2 w 21600"/>
                      <a:gd name="T11" fmla="*/ 2 h 21600"/>
                      <a:gd name="T12" fmla="*/ 3 w 21600"/>
                      <a:gd name="T13" fmla="*/ 1 h 21600"/>
                      <a:gd name="T14" fmla="*/ 2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600" y="10800"/>
                        </a:moveTo>
                        <a:cubicBezTo>
                          <a:pt x="3600" y="14776"/>
                          <a:pt x="6824" y="18000"/>
                          <a:pt x="10800" y="18000"/>
                        </a:cubicBezTo>
                        <a:cubicBezTo>
                          <a:pt x="14776" y="18000"/>
                          <a:pt x="18000" y="14776"/>
                          <a:pt x="18000" y="10800"/>
                        </a:cubicBezTo>
                        <a:cubicBezTo>
                          <a:pt x="18000" y="6824"/>
                          <a:pt x="14776" y="3600"/>
                          <a:pt x="10800" y="3600"/>
                        </a:cubicBezTo>
                        <a:cubicBezTo>
                          <a:pt x="6824" y="3600"/>
                          <a:pt x="3600" y="6824"/>
                          <a:pt x="3600" y="10800"/>
                        </a:cubicBezTo>
                        <a:close/>
                      </a:path>
                    </a:pathLst>
                  </a:custGeom>
                  <a:solidFill>
                    <a:srgbClr val="FFFFFF"/>
                  </a:solidFill>
                  <a:ln w="9525" algn="ctr">
                    <a:noFill/>
                    <a:round/>
                    <a:headEnd/>
                    <a:tailEnd/>
                  </a:ln>
                </p:spPr>
                <p:txBody>
                  <a:bodyPr wrap="none" anchor="ctr"/>
                  <a:lstStyle/>
                  <a:p>
                    <a:pPr defTabSz="1219038">
                      <a:spcBef>
                        <a:spcPct val="0"/>
                      </a:spcBef>
                      <a:defRPr/>
                    </a:pPr>
                    <a:endParaRPr lang="en-US" kern="0">
                      <a:solidFill>
                        <a:schemeClr val="bg1"/>
                      </a:solidFill>
                    </a:endParaRPr>
                  </a:p>
                </p:txBody>
              </p:sp>
              <p:sp>
                <p:nvSpPr>
                  <p:cNvPr id="163" name="AutoShape 16"/>
                  <p:cNvSpPr>
                    <a:spLocks noChangeArrowheads="1"/>
                  </p:cNvSpPr>
                  <p:nvPr/>
                </p:nvSpPr>
                <p:spPr bwMode="auto">
                  <a:xfrm>
                    <a:off x="10585716" y="3428532"/>
                    <a:ext cx="54118" cy="69678"/>
                  </a:xfrm>
                  <a:prstGeom prst="roundRect">
                    <a:avLst>
                      <a:gd name="adj" fmla="val 16667"/>
                    </a:avLst>
                  </a:prstGeom>
                  <a:solidFill>
                    <a:srgbClr val="FFFFFF"/>
                  </a:solidFill>
                  <a:ln w="9525" algn="ctr">
                    <a:noFill/>
                    <a:round/>
                    <a:headEnd/>
                    <a:tailEnd/>
                  </a:ln>
                </p:spPr>
                <p:txBody>
                  <a:bodyPr wrap="none" anchor="ctr"/>
                  <a:lstStyle/>
                  <a:p>
                    <a:pPr defTabSz="1219038">
                      <a:spcBef>
                        <a:spcPct val="0"/>
                      </a:spcBef>
                      <a:defRPr/>
                    </a:pPr>
                    <a:endParaRPr lang="en-US" kern="0">
                      <a:solidFill>
                        <a:schemeClr val="bg1"/>
                      </a:solidFill>
                    </a:endParaRPr>
                  </a:p>
                </p:txBody>
              </p:sp>
              <p:sp>
                <p:nvSpPr>
                  <p:cNvPr id="164" name="AutoShape 17"/>
                  <p:cNvSpPr>
                    <a:spLocks noChangeArrowheads="1"/>
                  </p:cNvSpPr>
                  <p:nvPr/>
                </p:nvSpPr>
                <p:spPr bwMode="auto">
                  <a:xfrm>
                    <a:off x="10594736" y="3484724"/>
                    <a:ext cx="36079" cy="76421"/>
                  </a:xfrm>
                  <a:custGeom>
                    <a:avLst/>
                    <a:gdLst>
                      <a:gd name="T0" fmla="*/ 1 w 21600"/>
                      <a:gd name="T1" fmla="*/ 4 h 21600"/>
                      <a:gd name="T2" fmla="*/ 1 w 21600"/>
                      <a:gd name="T3" fmla="*/ 8 h 21600"/>
                      <a:gd name="T4" fmla="*/ 0 w 21600"/>
                      <a:gd name="T5" fmla="*/ 4 h 21600"/>
                      <a:gd name="T6" fmla="*/ 1 w 21600"/>
                      <a:gd name="T7" fmla="*/ 0 h 21600"/>
                      <a:gd name="T8" fmla="*/ 0 60000 65536"/>
                      <a:gd name="T9" fmla="*/ 0 60000 65536"/>
                      <a:gd name="T10" fmla="*/ 0 60000 65536"/>
                      <a:gd name="T11" fmla="*/ 0 60000 65536"/>
                      <a:gd name="T12" fmla="*/ 3720 w 21600"/>
                      <a:gd name="T13" fmla="*/ 3759 h 21600"/>
                      <a:gd name="T14" fmla="*/ 17880 w 21600"/>
                      <a:gd name="T15" fmla="*/ 17841 h 21600"/>
                    </a:gdLst>
                    <a:ahLst/>
                    <a:cxnLst>
                      <a:cxn ang="T8">
                        <a:pos x="T0" y="T1"/>
                      </a:cxn>
                      <a:cxn ang="T9">
                        <a:pos x="T2" y="T3"/>
                      </a:cxn>
                      <a:cxn ang="T10">
                        <a:pos x="T4" y="T5"/>
                      </a:cxn>
                      <a:cxn ang="T11">
                        <a:pos x="T6" y="T7"/>
                      </a:cxn>
                    </a:cxnLst>
                    <a:rect l="T12" t="T13" r="T14" b="T15"/>
                    <a:pathLst>
                      <a:path w="21600" h="21600">
                        <a:moveTo>
                          <a:pt x="0" y="0"/>
                        </a:moveTo>
                        <a:lnTo>
                          <a:pt x="3960" y="21600"/>
                        </a:lnTo>
                        <a:lnTo>
                          <a:pt x="17640" y="21600"/>
                        </a:lnTo>
                        <a:lnTo>
                          <a:pt x="21600" y="0"/>
                        </a:lnTo>
                        <a:close/>
                      </a:path>
                    </a:pathLst>
                  </a:custGeom>
                  <a:solidFill>
                    <a:srgbClr val="FFFFFF"/>
                  </a:solidFill>
                  <a:ln w="9525" algn="ctr">
                    <a:noFill/>
                    <a:miter lim="800000"/>
                    <a:headEnd/>
                    <a:tailEnd/>
                  </a:ln>
                </p:spPr>
                <p:txBody>
                  <a:bodyPr wrap="none" anchor="ctr"/>
                  <a:lstStyle/>
                  <a:p>
                    <a:pPr defTabSz="1219038">
                      <a:spcBef>
                        <a:spcPct val="0"/>
                      </a:spcBef>
                      <a:defRPr/>
                    </a:pPr>
                    <a:endParaRPr lang="en-US" kern="0">
                      <a:solidFill>
                        <a:schemeClr val="bg1"/>
                      </a:solidFill>
                    </a:endParaRPr>
                  </a:p>
                </p:txBody>
              </p:sp>
            </p:grpSp>
          </p:grpSp>
          <p:grpSp>
            <p:nvGrpSpPr>
              <p:cNvPr id="115" name="Group 114"/>
              <p:cNvGrpSpPr/>
              <p:nvPr/>
            </p:nvGrpSpPr>
            <p:grpSpPr>
              <a:xfrm rot="3600000">
                <a:off x="5245728" y="2000285"/>
                <a:ext cx="62244" cy="845194"/>
                <a:chOff x="5245728" y="2007430"/>
                <a:chExt cx="62244" cy="845194"/>
              </a:xfrm>
            </p:grpSpPr>
            <p:grpSp>
              <p:nvGrpSpPr>
                <p:cNvPr id="152" name="Group 384"/>
                <p:cNvGrpSpPr/>
                <p:nvPr/>
              </p:nvGrpSpPr>
              <p:grpSpPr>
                <a:xfrm>
                  <a:off x="5245728" y="2007430"/>
                  <a:ext cx="62244" cy="209400"/>
                  <a:chOff x="10585716" y="3379083"/>
                  <a:chExt cx="54118" cy="182062"/>
                </a:xfrm>
                <a:effectLst/>
              </p:grpSpPr>
              <p:sp>
                <p:nvSpPr>
                  <p:cNvPr id="157" name="AutoShape 15"/>
                  <p:cNvSpPr>
                    <a:spLocks noChangeArrowheads="1"/>
                  </p:cNvSpPr>
                  <p:nvPr/>
                </p:nvSpPr>
                <p:spPr bwMode="auto">
                  <a:xfrm>
                    <a:off x="10588723" y="3379083"/>
                    <a:ext cx="48105" cy="44954"/>
                  </a:xfrm>
                  <a:custGeom>
                    <a:avLst/>
                    <a:gdLst>
                      <a:gd name="T0" fmla="*/ 1 w 21600"/>
                      <a:gd name="T1" fmla="*/ 0 h 21600"/>
                      <a:gd name="T2" fmla="*/ 0 w 21600"/>
                      <a:gd name="T3" fmla="*/ 0 h 21600"/>
                      <a:gd name="T4" fmla="*/ 0 w 21600"/>
                      <a:gd name="T5" fmla="*/ 1 h 21600"/>
                      <a:gd name="T6" fmla="*/ 0 w 21600"/>
                      <a:gd name="T7" fmla="*/ 2 h 21600"/>
                      <a:gd name="T8" fmla="*/ 1 w 21600"/>
                      <a:gd name="T9" fmla="*/ 3 h 21600"/>
                      <a:gd name="T10" fmla="*/ 2 w 21600"/>
                      <a:gd name="T11" fmla="*/ 2 h 21600"/>
                      <a:gd name="T12" fmla="*/ 3 w 21600"/>
                      <a:gd name="T13" fmla="*/ 1 h 21600"/>
                      <a:gd name="T14" fmla="*/ 2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600" y="10800"/>
                        </a:moveTo>
                        <a:cubicBezTo>
                          <a:pt x="3600" y="14776"/>
                          <a:pt x="6824" y="18000"/>
                          <a:pt x="10800" y="18000"/>
                        </a:cubicBezTo>
                        <a:cubicBezTo>
                          <a:pt x="14776" y="18000"/>
                          <a:pt x="18000" y="14776"/>
                          <a:pt x="18000" y="10800"/>
                        </a:cubicBezTo>
                        <a:cubicBezTo>
                          <a:pt x="18000" y="6824"/>
                          <a:pt x="14776" y="3600"/>
                          <a:pt x="10800" y="3600"/>
                        </a:cubicBezTo>
                        <a:cubicBezTo>
                          <a:pt x="6824" y="3600"/>
                          <a:pt x="3600" y="6824"/>
                          <a:pt x="3600" y="10800"/>
                        </a:cubicBezTo>
                        <a:close/>
                      </a:path>
                    </a:pathLst>
                  </a:custGeom>
                  <a:solidFill>
                    <a:srgbClr val="FFFFFF"/>
                  </a:solidFill>
                  <a:ln w="9525" algn="ctr">
                    <a:noFill/>
                    <a:round/>
                    <a:headEnd/>
                    <a:tailEnd/>
                  </a:ln>
                </p:spPr>
                <p:txBody>
                  <a:bodyPr wrap="none" anchor="ctr"/>
                  <a:lstStyle/>
                  <a:p>
                    <a:pPr defTabSz="1219038">
                      <a:spcBef>
                        <a:spcPct val="0"/>
                      </a:spcBef>
                      <a:defRPr/>
                    </a:pPr>
                    <a:endParaRPr lang="en-US" kern="0">
                      <a:solidFill>
                        <a:schemeClr val="bg1"/>
                      </a:solidFill>
                    </a:endParaRPr>
                  </a:p>
                </p:txBody>
              </p:sp>
              <p:sp>
                <p:nvSpPr>
                  <p:cNvPr id="158" name="AutoShape 16"/>
                  <p:cNvSpPr>
                    <a:spLocks noChangeArrowheads="1"/>
                  </p:cNvSpPr>
                  <p:nvPr/>
                </p:nvSpPr>
                <p:spPr bwMode="auto">
                  <a:xfrm>
                    <a:off x="10585716" y="3428532"/>
                    <a:ext cx="54118" cy="69678"/>
                  </a:xfrm>
                  <a:prstGeom prst="roundRect">
                    <a:avLst>
                      <a:gd name="adj" fmla="val 16667"/>
                    </a:avLst>
                  </a:prstGeom>
                  <a:solidFill>
                    <a:srgbClr val="FFFFFF"/>
                  </a:solidFill>
                  <a:ln w="9525" algn="ctr">
                    <a:noFill/>
                    <a:round/>
                    <a:headEnd/>
                    <a:tailEnd/>
                  </a:ln>
                </p:spPr>
                <p:txBody>
                  <a:bodyPr wrap="none" anchor="ctr"/>
                  <a:lstStyle/>
                  <a:p>
                    <a:pPr defTabSz="1219038">
                      <a:spcBef>
                        <a:spcPct val="0"/>
                      </a:spcBef>
                      <a:defRPr/>
                    </a:pPr>
                    <a:endParaRPr lang="en-US" kern="0">
                      <a:solidFill>
                        <a:schemeClr val="bg1"/>
                      </a:solidFill>
                    </a:endParaRPr>
                  </a:p>
                </p:txBody>
              </p:sp>
              <p:sp>
                <p:nvSpPr>
                  <p:cNvPr id="159" name="AutoShape 17"/>
                  <p:cNvSpPr>
                    <a:spLocks noChangeArrowheads="1"/>
                  </p:cNvSpPr>
                  <p:nvPr/>
                </p:nvSpPr>
                <p:spPr bwMode="auto">
                  <a:xfrm>
                    <a:off x="10594736" y="3484724"/>
                    <a:ext cx="36079" cy="76421"/>
                  </a:xfrm>
                  <a:custGeom>
                    <a:avLst/>
                    <a:gdLst>
                      <a:gd name="T0" fmla="*/ 1 w 21600"/>
                      <a:gd name="T1" fmla="*/ 4 h 21600"/>
                      <a:gd name="T2" fmla="*/ 1 w 21600"/>
                      <a:gd name="T3" fmla="*/ 8 h 21600"/>
                      <a:gd name="T4" fmla="*/ 0 w 21600"/>
                      <a:gd name="T5" fmla="*/ 4 h 21600"/>
                      <a:gd name="T6" fmla="*/ 1 w 21600"/>
                      <a:gd name="T7" fmla="*/ 0 h 21600"/>
                      <a:gd name="T8" fmla="*/ 0 60000 65536"/>
                      <a:gd name="T9" fmla="*/ 0 60000 65536"/>
                      <a:gd name="T10" fmla="*/ 0 60000 65536"/>
                      <a:gd name="T11" fmla="*/ 0 60000 65536"/>
                      <a:gd name="T12" fmla="*/ 3720 w 21600"/>
                      <a:gd name="T13" fmla="*/ 3759 h 21600"/>
                      <a:gd name="T14" fmla="*/ 17880 w 21600"/>
                      <a:gd name="T15" fmla="*/ 17841 h 21600"/>
                    </a:gdLst>
                    <a:ahLst/>
                    <a:cxnLst>
                      <a:cxn ang="T8">
                        <a:pos x="T0" y="T1"/>
                      </a:cxn>
                      <a:cxn ang="T9">
                        <a:pos x="T2" y="T3"/>
                      </a:cxn>
                      <a:cxn ang="T10">
                        <a:pos x="T4" y="T5"/>
                      </a:cxn>
                      <a:cxn ang="T11">
                        <a:pos x="T6" y="T7"/>
                      </a:cxn>
                    </a:cxnLst>
                    <a:rect l="T12" t="T13" r="T14" b="T15"/>
                    <a:pathLst>
                      <a:path w="21600" h="21600">
                        <a:moveTo>
                          <a:pt x="0" y="0"/>
                        </a:moveTo>
                        <a:lnTo>
                          <a:pt x="3960" y="21600"/>
                        </a:lnTo>
                        <a:lnTo>
                          <a:pt x="17640" y="21600"/>
                        </a:lnTo>
                        <a:lnTo>
                          <a:pt x="21600" y="0"/>
                        </a:lnTo>
                        <a:close/>
                      </a:path>
                    </a:pathLst>
                  </a:custGeom>
                  <a:solidFill>
                    <a:srgbClr val="FFFFFF"/>
                  </a:solidFill>
                  <a:ln w="9525" algn="ctr">
                    <a:noFill/>
                    <a:miter lim="800000"/>
                    <a:headEnd/>
                    <a:tailEnd/>
                  </a:ln>
                </p:spPr>
                <p:txBody>
                  <a:bodyPr wrap="none" anchor="ctr"/>
                  <a:lstStyle/>
                  <a:p>
                    <a:pPr defTabSz="1219038">
                      <a:spcBef>
                        <a:spcPct val="0"/>
                      </a:spcBef>
                      <a:defRPr/>
                    </a:pPr>
                    <a:endParaRPr lang="en-US" kern="0">
                      <a:solidFill>
                        <a:schemeClr val="bg1"/>
                      </a:solidFill>
                    </a:endParaRPr>
                  </a:p>
                </p:txBody>
              </p:sp>
            </p:grpSp>
            <p:grpSp>
              <p:nvGrpSpPr>
                <p:cNvPr id="153" name="Group 384"/>
                <p:cNvGrpSpPr/>
                <p:nvPr/>
              </p:nvGrpSpPr>
              <p:grpSpPr>
                <a:xfrm flipV="1">
                  <a:off x="5245728" y="2643224"/>
                  <a:ext cx="62244" cy="209400"/>
                  <a:chOff x="10585716" y="3379083"/>
                  <a:chExt cx="54118" cy="182062"/>
                </a:xfrm>
                <a:effectLst/>
              </p:grpSpPr>
              <p:sp>
                <p:nvSpPr>
                  <p:cNvPr id="154" name="AutoShape 15"/>
                  <p:cNvSpPr>
                    <a:spLocks noChangeArrowheads="1"/>
                  </p:cNvSpPr>
                  <p:nvPr/>
                </p:nvSpPr>
                <p:spPr bwMode="auto">
                  <a:xfrm>
                    <a:off x="10588723" y="3379083"/>
                    <a:ext cx="48105" cy="44954"/>
                  </a:xfrm>
                  <a:custGeom>
                    <a:avLst/>
                    <a:gdLst>
                      <a:gd name="T0" fmla="*/ 1 w 21600"/>
                      <a:gd name="T1" fmla="*/ 0 h 21600"/>
                      <a:gd name="T2" fmla="*/ 0 w 21600"/>
                      <a:gd name="T3" fmla="*/ 0 h 21600"/>
                      <a:gd name="T4" fmla="*/ 0 w 21600"/>
                      <a:gd name="T5" fmla="*/ 1 h 21600"/>
                      <a:gd name="T6" fmla="*/ 0 w 21600"/>
                      <a:gd name="T7" fmla="*/ 2 h 21600"/>
                      <a:gd name="T8" fmla="*/ 1 w 21600"/>
                      <a:gd name="T9" fmla="*/ 3 h 21600"/>
                      <a:gd name="T10" fmla="*/ 2 w 21600"/>
                      <a:gd name="T11" fmla="*/ 2 h 21600"/>
                      <a:gd name="T12" fmla="*/ 3 w 21600"/>
                      <a:gd name="T13" fmla="*/ 1 h 21600"/>
                      <a:gd name="T14" fmla="*/ 2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600" y="10800"/>
                        </a:moveTo>
                        <a:cubicBezTo>
                          <a:pt x="3600" y="14776"/>
                          <a:pt x="6824" y="18000"/>
                          <a:pt x="10800" y="18000"/>
                        </a:cubicBezTo>
                        <a:cubicBezTo>
                          <a:pt x="14776" y="18000"/>
                          <a:pt x="18000" y="14776"/>
                          <a:pt x="18000" y="10800"/>
                        </a:cubicBezTo>
                        <a:cubicBezTo>
                          <a:pt x="18000" y="6824"/>
                          <a:pt x="14776" y="3600"/>
                          <a:pt x="10800" y="3600"/>
                        </a:cubicBezTo>
                        <a:cubicBezTo>
                          <a:pt x="6824" y="3600"/>
                          <a:pt x="3600" y="6824"/>
                          <a:pt x="3600" y="10800"/>
                        </a:cubicBezTo>
                        <a:close/>
                      </a:path>
                    </a:pathLst>
                  </a:custGeom>
                  <a:solidFill>
                    <a:srgbClr val="FFFFFF"/>
                  </a:solidFill>
                  <a:ln w="9525" algn="ctr">
                    <a:noFill/>
                    <a:round/>
                    <a:headEnd/>
                    <a:tailEnd/>
                  </a:ln>
                </p:spPr>
                <p:txBody>
                  <a:bodyPr wrap="none" anchor="ctr"/>
                  <a:lstStyle/>
                  <a:p>
                    <a:pPr defTabSz="1219038">
                      <a:spcBef>
                        <a:spcPct val="0"/>
                      </a:spcBef>
                      <a:defRPr/>
                    </a:pPr>
                    <a:endParaRPr lang="en-US" kern="0">
                      <a:solidFill>
                        <a:schemeClr val="bg1"/>
                      </a:solidFill>
                    </a:endParaRPr>
                  </a:p>
                </p:txBody>
              </p:sp>
              <p:sp>
                <p:nvSpPr>
                  <p:cNvPr id="155" name="AutoShape 16"/>
                  <p:cNvSpPr>
                    <a:spLocks noChangeArrowheads="1"/>
                  </p:cNvSpPr>
                  <p:nvPr/>
                </p:nvSpPr>
                <p:spPr bwMode="auto">
                  <a:xfrm>
                    <a:off x="10585716" y="3428532"/>
                    <a:ext cx="54118" cy="69678"/>
                  </a:xfrm>
                  <a:prstGeom prst="roundRect">
                    <a:avLst>
                      <a:gd name="adj" fmla="val 16667"/>
                    </a:avLst>
                  </a:prstGeom>
                  <a:solidFill>
                    <a:srgbClr val="FFFFFF"/>
                  </a:solidFill>
                  <a:ln w="9525" algn="ctr">
                    <a:noFill/>
                    <a:round/>
                    <a:headEnd/>
                    <a:tailEnd/>
                  </a:ln>
                </p:spPr>
                <p:txBody>
                  <a:bodyPr wrap="none" anchor="ctr"/>
                  <a:lstStyle/>
                  <a:p>
                    <a:pPr defTabSz="1219038">
                      <a:spcBef>
                        <a:spcPct val="0"/>
                      </a:spcBef>
                      <a:defRPr/>
                    </a:pPr>
                    <a:endParaRPr lang="en-US" kern="0">
                      <a:solidFill>
                        <a:schemeClr val="bg1"/>
                      </a:solidFill>
                    </a:endParaRPr>
                  </a:p>
                </p:txBody>
              </p:sp>
              <p:sp>
                <p:nvSpPr>
                  <p:cNvPr id="156" name="AutoShape 17"/>
                  <p:cNvSpPr>
                    <a:spLocks noChangeArrowheads="1"/>
                  </p:cNvSpPr>
                  <p:nvPr/>
                </p:nvSpPr>
                <p:spPr bwMode="auto">
                  <a:xfrm>
                    <a:off x="10594736" y="3484724"/>
                    <a:ext cx="36079" cy="76421"/>
                  </a:xfrm>
                  <a:custGeom>
                    <a:avLst/>
                    <a:gdLst>
                      <a:gd name="T0" fmla="*/ 1 w 21600"/>
                      <a:gd name="T1" fmla="*/ 4 h 21600"/>
                      <a:gd name="T2" fmla="*/ 1 w 21600"/>
                      <a:gd name="T3" fmla="*/ 8 h 21600"/>
                      <a:gd name="T4" fmla="*/ 0 w 21600"/>
                      <a:gd name="T5" fmla="*/ 4 h 21600"/>
                      <a:gd name="T6" fmla="*/ 1 w 21600"/>
                      <a:gd name="T7" fmla="*/ 0 h 21600"/>
                      <a:gd name="T8" fmla="*/ 0 60000 65536"/>
                      <a:gd name="T9" fmla="*/ 0 60000 65536"/>
                      <a:gd name="T10" fmla="*/ 0 60000 65536"/>
                      <a:gd name="T11" fmla="*/ 0 60000 65536"/>
                      <a:gd name="T12" fmla="*/ 3720 w 21600"/>
                      <a:gd name="T13" fmla="*/ 3759 h 21600"/>
                      <a:gd name="T14" fmla="*/ 17880 w 21600"/>
                      <a:gd name="T15" fmla="*/ 17841 h 21600"/>
                    </a:gdLst>
                    <a:ahLst/>
                    <a:cxnLst>
                      <a:cxn ang="T8">
                        <a:pos x="T0" y="T1"/>
                      </a:cxn>
                      <a:cxn ang="T9">
                        <a:pos x="T2" y="T3"/>
                      </a:cxn>
                      <a:cxn ang="T10">
                        <a:pos x="T4" y="T5"/>
                      </a:cxn>
                      <a:cxn ang="T11">
                        <a:pos x="T6" y="T7"/>
                      </a:cxn>
                    </a:cxnLst>
                    <a:rect l="T12" t="T13" r="T14" b="T15"/>
                    <a:pathLst>
                      <a:path w="21600" h="21600">
                        <a:moveTo>
                          <a:pt x="0" y="0"/>
                        </a:moveTo>
                        <a:lnTo>
                          <a:pt x="3960" y="21600"/>
                        </a:lnTo>
                        <a:lnTo>
                          <a:pt x="17640" y="21600"/>
                        </a:lnTo>
                        <a:lnTo>
                          <a:pt x="21600" y="0"/>
                        </a:lnTo>
                        <a:close/>
                      </a:path>
                    </a:pathLst>
                  </a:custGeom>
                  <a:solidFill>
                    <a:srgbClr val="FFFFFF"/>
                  </a:solidFill>
                  <a:ln w="9525" algn="ctr">
                    <a:noFill/>
                    <a:miter lim="800000"/>
                    <a:headEnd/>
                    <a:tailEnd/>
                  </a:ln>
                </p:spPr>
                <p:txBody>
                  <a:bodyPr wrap="none" anchor="ctr"/>
                  <a:lstStyle/>
                  <a:p>
                    <a:pPr defTabSz="1219038">
                      <a:spcBef>
                        <a:spcPct val="0"/>
                      </a:spcBef>
                      <a:defRPr/>
                    </a:pPr>
                    <a:endParaRPr lang="en-US" kern="0">
                      <a:solidFill>
                        <a:schemeClr val="bg1"/>
                      </a:solidFill>
                    </a:endParaRPr>
                  </a:p>
                </p:txBody>
              </p:sp>
            </p:grpSp>
          </p:grpSp>
          <p:grpSp>
            <p:nvGrpSpPr>
              <p:cNvPr id="116" name="Group 115"/>
              <p:cNvGrpSpPr/>
              <p:nvPr/>
            </p:nvGrpSpPr>
            <p:grpSpPr>
              <a:xfrm rot="1800000">
                <a:off x="5245728" y="2007426"/>
                <a:ext cx="62244" cy="845194"/>
                <a:chOff x="5245728" y="2007430"/>
                <a:chExt cx="62244" cy="845194"/>
              </a:xfrm>
            </p:grpSpPr>
            <p:grpSp>
              <p:nvGrpSpPr>
                <p:cNvPr id="144" name="Group 384"/>
                <p:cNvGrpSpPr/>
                <p:nvPr/>
              </p:nvGrpSpPr>
              <p:grpSpPr>
                <a:xfrm>
                  <a:off x="5245728" y="2007430"/>
                  <a:ext cx="62244" cy="209400"/>
                  <a:chOff x="10585716" y="3379083"/>
                  <a:chExt cx="54118" cy="182062"/>
                </a:xfrm>
                <a:effectLst/>
              </p:grpSpPr>
              <p:sp>
                <p:nvSpPr>
                  <p:cNvPr id="149" name="AutoShape 15"/>
                  <p:cNvSpPr>
                    <a:spLocks noChangeArrowheads="1"/>
                  </p:cNvSpPr>
                  <p:nvPr/>
                </p:nvSpPr>
                <p:spPr bwMode="auto">
                  <a:xfrm>
                    <a:off x="10588723" y="3379083"/>
                    <a:ext cx="48105" cy="44954"/>
                  </a:xfrm>
                  <a:custGeom>
                    <a:avLst/>
                    <a:gdLst>
                      <a:gd name="T0" fmla="*/ 1 w 21600"/>
                      <a:gd name="T1" fmla="*/ 0 h 21600"/>
                      <a:gd name="T2" fmla="*/ 0 w 21600"/>
                      <a:gd name="T3" fmla="*/ 0 h 21600"/>
                      <a:gd name="T4" fmla="*/ 0 w 21600"/>
                      <a:gd name="T5" fmla="*/ 1 h 21600"/>
                      <a:gd name="T6" fmla="*/ 0 w 21600"/>
                      <a:gd name="T7" fmla="*/ 2 h 21600"/>
                      <a:gd name="T8" fmla="*/ 1 w 21600"/>
                      <a:gd name="T9" fmla="*/ 3 h 21600"/>
                      <a:gd name="T10" fmla="*/ 2 w 21600"/>
                      <a:gd name="T11" fmla="*/ 2 h 21600"/>
                      <a:gd name="T12" fmla="*/ 3 w 21600"/>
                      <a:gd name="T13" fmla="*/ 1 h 21600"/>
                      <a:gd name="T14" fmla="*/ 2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600" y="10800"/>
                        </a:moveTo>
                        <a:cubicBezTo>
                          <a:pt x="3600" y="14776"/>
                          <a:pt x="6824" y="18000"/>
                          <a:pt x="10800" y="18000"/>
                        </a:cubicBezTo>
                        <a:cubicBezTo>
                          <a:pt x="14776" y="18000"/>
                          <a:pt x="18000" y="14776"/>
                          <a:pt x="18000" y="10800"/>
                        </a:cubicBezTo>
                        <a:cubicBezTo>
                          <a:pt x="18000" y="6824"/>
                          <a:pt x="14776" y="3600"/>
                          <a:pt x="10800" y="3600"/>
                        </a:cubicBezTo>
                        <a:cubicBezTo>
                          <a:pt x="6824" y="3600"/>
                          <a:pt x="3600" y="6824"/>
                          <a:pt x="3600" y="10800"/>
                        </a:cubicBezTo>
                        <a:close/>
                      </a:path>
                    </a:pathLst>
                  </a:custGeom>
                  <a:solidFill>
                    <a:srgbClr val="FFFFFF"/>
                  </a:solidFill>
                  <a:ln w="9525" algn="ctr">
                    <a:noFill/>
                    <a:round/>
                    <a:headEnd/>
                    <a:tailEnd/>
                  </a:ln>
                </p:spPr>
                <p:txBody>
                  <a:bodyPr wrap="none" anchor="ctr"/>
                  <a:lstStyle/>
                  <a:p>
                    <a:pPr defTabSz="1219038">
                      <a:spcBef>
                        <a:spcPct val="0"/>
                      </a:spcBef>
                      <a:defRPr/>
                    </a:pPr>
                    <a:endParaRPr lang="en-US" kern="0">
                      <a:solidFill>
                        <a:schemeClr val="bg1"/>
                      </a:solidFill>
                    </a:endParaRPr>
                  </a:p>
                </p:txBody>
              </p:sp>
              <p:sp>
                <p:nvSpPr>
                  <p:cNvPr id="150" name="AutoShape 16"/>
                  <p:cNvSpPr>
                    <a:spLocks noChangeArrowheads="1"/>
                  </p:cNvSpPr>
                  <p:nvPr/>
                </p:nvSpPr>
                <p:spPr bwMode="auto">
                  <a:xfrm>
                    <a:off x="10585716" y="3428532"/>
                    <a:ext cx="54118" cy="69678"/>
                  </a:xfrm>
                  <a:prstGeom prst="roundRect">
                    <a:avLst>
                      <a:gd name="adj" fmla="val 16667"/>
                    </a:avLst>
                  </a:prstGeom>
                  <a:solidFill>
                    <a:srgbClr val="FFFFFF"/>
                  </a:solidFill>
                  <a:ln w="9525" algn="ctr">
                    <a:noFill/>
                    <a:round/>
                    <a:headEnd/>
                    <a:tailEnd/>
                  </a:ln>
                </p:spPr>
                <p:txBody>
                  <a:bodyPr wrap="none" anchor="ctr"/>
                  <a:lstStyle/>
                  <a:p>
                    <a:pPr defTabSz="1219038">
                      <a:spcBef>
                        <a:spcPct val="0"/>
                      </a:spcBef>
                      <a:defRPr/>
                    </a:pPr>
                    <a:endParaRPr lang="en-US" kern="0">
                      <a:solidFill>
                        <a:schemeClr val="bg1"/>
                      </a:solidFill>
                    </a:endParaRPr>
                  </a:p>
                </p:txBody>
              </p:sp>
              <p:sp>
                <p:nvSpPr>
                  <p:cNvPr id="151" name="AutoShape 17"/>
                  <p:cNvSpPr>
                    <a:spLocks noChangeArrowheads="1"/>
                  </p:cNvSpPr>
                  <p:nvPr/>
                </p:nvSpPr>
                <p:spPr bwMode="auto">
                  <a:xfrm>
                    <a:off x="10594736" y="3484724"/>
                    <a:ext cx="36079" cy="76421"/>
                  </a:xfrm>
                  <a:custGeom>
                    <a:avLst/>
                    <a:gdLst>
                      <a:gd name="T0" fmla="*/ 1 w 21600"/>
                      <a:gd name="T1" fmla="*/ 4 h 21600"/>
                      <a:gd name="T2" fmla="*/ 1 w 21600"/>
                      <a:gd name="T3" fmla="*/ 8 h 21600"/>
                      <a:gd name="T4" fmla="*/ 0 w 21600"/>
                      <a:gd name="T5" fmla="*/ 4 h 21600"/>
                      <a:gd name="T6" fmla="*/ 1 w 21600"/>
                      <a:gd name="T7" fmla="*/ 0 h 21600"/>
                      <a:gd name="T8" fmla="*/ 0 60000 65536"/>
                      <a:gd name="T9" fmla="*/ 0 60000 65536"/>
                      <a:gd name="T10" fmla="*/ 0 60000 65536"/>
                      <a:gd name="T11" fmla="*/ 0 60000 65536"/>
                      <a:gd name="T12" fmla="*/ 3720 w 21600"/>
                      <a:gd name="T13" fmla="*/ 3759 h 21600"/>
                      <a:gd name="T14" fmla="*/ 17880 w 21600"/>
                      <a:gd name="T15" fmla="*/ 17841 h 21600"/>
                    </a:gdLst>
                    <a:ahLst/>
                    <a:cxnLst>
                      <a:cxn ang="T8">
                        <a:pos x="T0" y="T1"/>
                      </a:cxn>
                      <a:cxn ang="T9">
                        <a:pos x="T2" y="T3"/>
                      </a:cxn>
                      <a:cxn ang="T10">
                        <a:pos x="T4" y="T5"/>
                      </a:cxn>
                      <a:cxn ang="T11">
                        <a:pos x="T6" y="T7"/>
                      </a:cxn>
                    </a:cxnLst>
                    <a:rect l="T12" t="T13" r="T14" b="T15"/>
                    <a:pathLst>
                      <a:path w="21600" h="21600">
                        <a:moveTo>
                          <a:pt x="0" y="0"/>
                        </a:moveTo>
                        <a:lnTo>
                          <a:pt x="3960" y="21600"/>
                        </a:lnTo>
                        <a:lnTo>
                          <a:pt x="17640" y="21600"/>
                        </a:lnTo>
                        <a:lnTo>
                          <a:pt x="21600" y="0"/>
                        </a:lnTo>
                        <a:close/>
                      </a:path>
                    </a:pathLst>
                  </a:custGeom>
                  <a:solidFill>
                    <a:srgbClr val="FFFFFF"/>
                  </a:solidFill>
                  <a:ln w="9525" algn="ctr">
                    <a:noFill/>
                    <a:miter lim="800000"/>
                    <a:headEnd/>
                    <a:tailEnd/>
                  </a:ln>
                </p:spPr>
                <p:txBody>
                  <a:bodyPr wrap="none" anchor="ctr"/>
                  <a:lstStyle/>
                  <a:p>
                    <a:pPr defTabSz="1219038">
                      <a:spcBef>
                        <a:spcPct val="0"/>
                      </a:spcBef>
                      <a:defRPr/>
                    </a:pPr>
                    <a:endParaRPr lang="en-US" kern="0">
                      <a:solidFill>
                        <a:schemeClr val="bg1"/>
                      </a:solidFill>
                    </a:endParaRPr>
                  </a:p>
                </p:txBody>
              </p:sp>
            </p:grpSp>
            <p:grpSp>
              <p:nvGrpSpPr>
                <p:cNvPr id="145" name="Group 384"/>
                <p:cNvGrpSpPr/>
                <p:nvPr/>
              </p:nvGrpSpPr>
              <p:grpSpPr>
                <a:xfrm flipV="1">
                  <a:off x="5245728" y="2643224"/>
                  <a:ext cx="62244" cy="209400"/>
                  <a:chOff x="10585716" y="3379083"/>
                  <a:chExt cx="54118" cy="182062"/>
                </a:xfrm>
                <a:effectLst/>
              </p:grpSpPr>
              <p:sp>
                <p:nvSpPr>
                  <p:cNvPr id="146" name="AutoShape 15"/>
                  <p:cNvSpPr>
                    <a:spLocks noChangeArrowheads="1"/>
                  </p:cNvSpPr>
                  <p:nvPr/>
                </p:nvSpPr>
                <p:spPr bwMode="auto">
                  <a:xfrm>
                    <a:off x="10588723" y="3379083"/>
                    <a:ext cx="48105" cy="44954"/>
                  </a:xfrm>
                  <a:custGeom>
                    <a:avLst/>
                    <a:gdLst>
                      <a:gd name="T0" fmla="*/ 1 w 21600"/>
                      <a:gd name="T1" fmla="*/ 0 h 21600"/>
                      <a:gd name="T2" fmla="*/ 0 w 21600"/>
                      <a:gd name="T3" fmla="*/ 0 h 21600"/>
                      <a:gd name="T4" fmla="*/ 0 w 21600"/>
                      <a:gd name="T5" fmla="*/ 1 h 21600"/>
                      <a:gd name="T6" fmla="*/ 0 w 21600"/>
                      <a:gd name="T7" fmla="*/ 2 h 21600"/>
                      <a:gd name="T8" fmla="*/ 1 w 21600"/>
                      <a:gd name="T9" fmla="*/ 3 h 21600"/>
                      <a:gd name="T10" fmla="*/ 2 w 21600"/>
                      <a:gd name="T11" fmla="*/ 2 h 21600"/>
                      <a:gd name="T12" fmla="*/ 3 w 21600"/>
                      <a:gd name="T13" fmla="*/ 1 h 21600"/>
                      <a:gd name="T14" fmla="*/ 2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600" y="10800"/>
                        </a:moveTo>
                        <a:cubicBezTo>
                          <a:pt x="3600" y="14776"/>
                          <a:pt x="6824" y="18000"/>
                          <a:pt x="10800" y="18000"/>
                        </a:cubicBezTo>
                        <a:cubicBezTo>
                          <a:pt x="14776" y="18000"/>
                          <a:pt x="18000" y="14776"/>
                          <a:pt x="18000" y="10800"/>
                        </a:cubicBezTo>
                        <a:cubicBezTo>
                          <a:pt x="18000" y="6824"/>
                          <a:pt x="14776" y="3600"/>
                          <a:pt x="10800" y="3600"/>
                        </a:cubicBezTo>
                        <a:cubicBezTo>
                          <a:pt x="6824" y="3600"/>
                          <a:pt x="3600" y="6824"/>
                          <a:pt x="3600" y="10800"/>
                        </a:cubicBezTo>
                        <a:close/>
                      </a:path>
                    </a:pathLst>
                  </a:custGeom>
                  <a:solidFill>
                    <a:srgbClr val="FFFFFF"/>
                  </a:solidFill>
                  <a:ln w="9525" algn="ctr">
                    <a:noFill/>
                    <a:round/>
                    <a:headEnd/>
                    <a:tailEnd/>
                  </a:ln>
                </p:spPr>
                <p:txBody>
                  <a:bodyPr wrap="none" anchor="ctr"/>
                  <a:lstStyle/>
                  <a:p>
                    <a:pPr defTabSz="1219038">
                      <a:spcBef>
                        <a:spcPct val="0"/>
                      </a:spcBef>
                      <a:defRPr/>
                    </a:pPr>
                    <a:endParaRPr lang="en-US" kern="0">
                      <a:solidFill>
                        <a:schemeClr val="bg1"/>
                      </a:solidFill>
                    </a:endParaRPr>
                  </a:p>
                </p:txBody>
              </p:sp>
              <p:sp>
                <p:nvSpPr>
                  <p:cNvPr id="147" name="AutoShape 16"/>
                  <p:cNvSpPr>
                    <a:spLocks noChangeArrowheads="1"/>
                  </p:cNvSpPr>
                  <p:nvPr/>
                </p:nvSpPr>
                <p:spPr bwMode="auto">
                  <a:xfrm>
                    <a:off x="10585716" y="3428532"/>
                    <a:ext cx="54118" cy="69678"/>
                  </a:xfrm>
                  <a:prstGeom prst="roundRect">
                    <a:avLst>
                      <a:gd name="adj" fmla="val 16667"/>
                    </a:avLst>
                  </a:prstGeom>
                  <a:solidFill>
                    <a:srgbClr val="FFFFFF"/>
                  </a:solidFill>
                  <a:ln w="9525" algn="ctr">
                    <a:noFill/>
                    <a:round/>
                    <a:headEnd/>
                    <a:tailEnd/>
                  </a:ln>
                </p:spPr>
                <p:txBody>
                  <a:bodyPr wrap="none" anchor="ctr"/>
                  <a:lstStyle/>
                  <a:p>
                    <a:pPr defTabSz="1219038">
                      <a:spcBef>
                        <a:spcPct val="0"/>
                      </a:spcBef>
                      <a:defRPr/>
                    </a:pPr>
                    <a:endParaRPr lang="en-US" kern="0">
                      <a:solidFill>
                        <a:schemeClr val="bg1"/>
                      </a:solidFill>
                    </a:endParaRPr>
                  </a:p>
                </p:txBody>
              </p:sp>
              <p:sp>
                <p:nvSpPr>
                  <p:cNvPr id="148" name="AutoShape 17"/>
                  <p:cNvSpPr>
                    <a:spLocks noChangeArrowheads="1"/>
                  </p:cNvSpPr>
                  <p:nvPr/>
                </p:nvSpPr>
                <p:spPr bwMode="auto">
                  <a:xfrm>
                    <a:off x="10594736" y="3484724"/>
                    <a:ext cx="36079" cy="76421"/>
                  </a:xfrm>
                  <a:custGeom>
                    <a:avLst/>
                    <a:gdLst>
                      <a:gd name="T0" fmla="*/ 1 w 21600"/>
                      <a:gd name="T1" fmla="*/ 4 h 21600"/>
                      <a:gd name="T2" fmla="*/ 1 w 21600"/>
                      <a:gd name="T3" fmla="*/ 8 h 21600"/>
                      <a:gd name="T4" fmla="*/ 0 w 21600"/>
                      <a:gd name="T5" fmla="*/ 4 h 21600"/>
                      <a:gd name="T6" fmla="*/ 1 w 21600"/>
                      <a:gd name="T7" fmla="*/ 0 h 21600"/>
                      <a:gd name="T8" fmla="*/ 0 60000 65536"/>
                      <a:gd name="T9" fmla="*/ 0 60000 65536"/>
                      <a:gd name="T10" fmla="*/ 0 60000 65536"/>
                      <a:gd name="T11" fmla="*/ 0 60000 65536"/>
                      <a:gd name="T12" fmla="*/ 3720 w 21600"/>
                      <a:gd name="T13" fmla="*/ 3759 h 21600"/>
                      <a:gd name="T14" fmla="*/ 17880 w 21600"/>
                      <a:gd name="T15" fmla="*/ 17841 h 21600"/>
                    </a:gdLst>
                    <a:ahLst/>
                    <a:cxnLst>
                      <a:cxn ang="T8">
                        <a:pos x="T0" y="T1"/>
                      </a:cxn>
                      <a:cxn ang="T9">
                        <a:pos x="T2" y="T3"/>
                      </a:cxn>
                      <a:cxn ang="T10">
                        <a:pos x="T4" y="T5"/>
                      </a:cxn>
                      <a:cxn ang="T11">
                        <a:pos x="T6" y="T7"/>
                      </a:cxn>
                    </a:cxnLst>
                    <a:rect l="T12" t="T13" r="T14" b="T15"/>
                    <a:pathLst>
                      <a:path w="21600" h="21600">
                        <a:moveTo>
                          <a:pt x="0" y="0"/>
                        </a:moveTo>
                        <a:lnTo>
                          <a:pt x="3960" y="21600"/>
                        </a:lnTo>
                        <a:lnTo>
                          <a:pt x="17640" y="21600"/>
                        </a:lnTo>
                        <a:lnTo>
                          <a:pt x="21600" y="0"/>
                        </a:lnTo>
                        <a:close/>
                      </a:path>
                    </a:pathLst>
                  </a:custGeom>
                  <a:solidFill>
                    <a:srgbClr val="FFFFFF"/>
                  </a:solidFill>
                  <a:ln w="9525" algn="ctr">
                    <a:noFill/>
                    <a:miter lim="800000"/>
                    <a:headEnd/>
                    <a:tailEnd/>
                  </a:ln>
                </p:spPr>
                <p:txBody>
                  <a:bodyPr wrap="none" anchor="ctr"/>
                  <a:lstStyle/>
                  <a:p>
                    <a:pPr defTabSz="1219038">
                      <a:spcBef>
                        <a:spcPct val="0"/>
                      </a:spcBef>
                      <a:defRPr/>
                    </a:pPr>
                    <a:endParaRPr lang="en-US" kern="0">
                      <a:solidFill>
                        <a:schemeClr val="bg1"/>
                      </a:solidFill>
                    </a:endParaRPr>
                  </a:p>
                </p:txBody>
              </p:sp>
            </p:grpSp>
          </p:grpSp>
          <p:grpSp>
            <p:nvGrpSpPr>
              <p:cNvPr id="117" name="Group 116"/>
              <p:cNvGrpSpPr/>
              <p:nvPr/>
            </p:nvGrpSpPr>
            <p:grpSpPr>
              <a:xfrm>
                <a:off x="5229059" y="2007429"/>
                <a:ext cx="62244" cy="845194"/>
                <a:chOff x="5245728" y="2007430"/>
                <a:chExt cx="62244" cy="845194"/>
              </a:xfrm>
            </p:grpSpPr>
            <p:grpSp>
              <p:nvGrpSpPr>
                <p:cNvPr id="136" name="Group 384"/>
                <p:cNvGrpSpPr/>
                <p:nvPr/>
              </p:nvGrpSpPr>
              <p:grpSpPr>
                <a:xfrm>
                  <a:off x="5245728" y="2007430"/>
                  <a:ext cx="62244" cy="209400"/>
                  <a:chOff x="10585716" y="3379083"/>
                  <a:chExt cx="54118" cy="182062"/>
                </a:xfrm>
                <a:effectLst/>
              </p:grpSpPr>
              <p:sp>
                <p:nvSpPr>
                  <p:cNvPr id="141" name="AutoShape 15"/>
                  <p:cNvSpPr>
                    <a:spLocks noChangeArrowheads="1"/>
                  </p:cNvSpPr>
                  <p:nvPr/>
                </p:nvSpPr>
                <p:spPr bwMode="auto">
                  <a:xfrm>
                    <a:off x="10588723" y="3379083"/>
                    <a:ext cx="48105" cy="44954"/>
                  </a:xfrm>
                  <a:custGeom>
                    <a:avLst/>
                    <a:gdLst>
                      <a:gd name="T0" fmla="*/ 1 w 21600"/>
                      <a:gd name="T1" fmla="*/ 0 h 21600"/>
                      <a:gd name="T2" fmla="*/ 0 w 21600"/>
                      <a:gd name="T3" fmla="*/ 0 h 21600"/>
                      <a:gd name="T4" fmla="*/ 0 w 21600"/>
                      <a:gd name="T5" fmla="*/ 1 h 21600"/>
                      <a:gd name="T6" fmla="*/ 0 w 21600"/>
                      <a:gd name="T7" fmla="*/ 2 h 21600"/>
                      <a:gd name="T8" fmla="*/ 1 w 21600"/>
                      <a:gd name="T9" fmla="*/ 3 h 21600"/>
                      <a:gd name="T10" fmla="*/ 2 w 21600"/>
                      <a:gd name="T11" fmla="*/ 2 h 21600"/>
                      <a:gd name="T12" fmla="*/ 3 w 21600"/>
                      <a:gd name="T13" fmla="*/ 1 h 21600"/>
                      <a:gd name="T14" fmla="*/ 2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600" y="10800"/>
                        </a:moveTo>
                        <a:cubicBezTo>
                          <a:pt x="3600" y="14776"/>
                          <a:pt x="6824" y="18000"/>
                          <a:pt x="10800" y="18000"/>
                        </a:cubicBezTo>
                        <a:cubicBezTo>
                          <a:pt x="14776" y="18000"/>
                          <a:pt x="18000" y="14776"/>
                          <a:pt x="18000" y="10800"/>
                        </a:cubicBezTo>
                        <a:cubicBezTo>
                          <a:pt x="18000" y="6824"/>
                          <a:pt x="14776" y="3600"/>
                          <a:pt x="10800" y="3600"/>
                        </a:cubicBezTo>
                        <a:cubicBezTo>
                          <a:pt x="6824" y="3600"/>
                          <a:pt x="3600" y="6824"/>
                          <a:pt x="3600" y="10800"/>
                        </a:cubicBezTo>
                        <a:close/>
                      </a:path>
                    </a:pathLst>
                  </a:custGeom>
                  <a:solidFill>
                    <a:srgbClr val="FFFFFF"/>
                  </a:solidFill>
                  <a:ln w="9525" algn="ctr">
                    <a:noFill/>
                    <a:round/>
                    <a:headEnd/>
                    <a:tailEnd/>
                  </a:ln>
                </p:spPr>
                <p:txBody>
                  <a:bodyPr wrap="none" anchor="ctr"/>
                  <a:lstStyle/>
                  <a:p>
                    <a:pPr defTabSz="1219038">
                      <a:spcBef>
                        <a:spcPct val="0"/>
                      </a:spcBef>
                      <a:defRPr/>
                    </a:pPr>
                    <a:endParaRPr lang="en-US" kern="0">
                      <a:solidFill>
                        <a:schemeClr val="bg1"/>
                      </a:solidFill>
                    </a:endParaRPr>
                  </a:p>
                </p:txBody>
              </p:sp>
              <p:sp>
                <p:nvSpPr>
                  <p:cNvPr id="142" name="AutoShape 16"/>
                  <p:cNvSpPr>
                    <a:spLocks noChangeArrowheads="1"/>
                  </p:cNvSpPr>
                  <p:nvPr/>
                </p:nvSpPr>
                <p:spPr bwMode="auto">
                  <a:xfrm>
                    <a:off x="10585716" y="3428532"/>
                    <a:ext cx="54118" cy="69678"/>
                  </a:xfrm>
                  <a:prstGeom prst="roundRect">
                    <a:avLst>
                      <a:gd name="adj" fmla="val 16667"/>
                    </a:avLst>
                  </a:prstGeom>
                  <a:solidFill>
                    <a:srgbClr val="FFFFFF"/>
                  </a:solidFill>
                  <a:ln w="9525" algn="ctr">
                    <a:noFill/>
                    <a:round/>
                    <a:headEnd/>
                    <a:tailEnd/>
                  </a:ln>
                </p:spPr>
                <p:txBody>
                  <a:bodyPr wrap="none" anchor="ctr"/>
                  <a:lstStyle/>
                  <a:p>
                    <a:pPr defTabSz="1219038">
                      <a:spcBef>
                        <a:spcPct val="0"/>
                      </a:spcBef>
                      <a:defRPr/>
                    </a:pPr>
                    <a:endParaRPr lang="en-US" kern="0">
                      <a:solidFill>
                        <a:schemeClr val="bg1"/>
                      </a:solidFill>
                    </a:endParaRPr>
                  </a:p>
                </p:txBody>
              </p:sp>
              <p:sp>
                <p:nvSpPr>
                  <p:cNvPr id="143" name="AutoShape 17"/>
                  <p:cNvSpPr>
                    <a:spLocks noChangeArrowheads="1"/>
                  </p:cNvSpPr>
                  <p:nvPr/>
                </p:nvSpPr>
                <p:spPr bwMode="auto">
                  <a:xfrm>
                    <a:off x="10594736" y="3484724"/>
                    <a:ext cx="36079" cy="76421"/>
                  </a:xfrm>
                  <a:custGeom>
                    <a:avLst/>
                    <a:gdLst>
                      <a:gd name="T0" fmla="*/ 1 w 21600"/>
                      <a:gd name="T1" fmla="*/ 4 h 21600"/>
                      <a:gd name="T2" fmla="*/ 1 w 21600"/>
                      <a:gd name="T3" fmla="*/ 8 h 21600"/>
                      <a:gd name="T4" fmla="*/ 0 w 21600"/>
                      <a:gd name="T5" fmla="*/ 4 h 21600"/>
                      <a:gd name="T6" fmla="*/ 1 w 21600"/>
                      <a:gd name="T7" fmla="*/ 0 h 21600"/>
                      <a:gd name="T8" fmla="*/ 0 60000 65536"/>
                      <a:gd name="T9" fmla="*/ 0 60000 65536"/>
                      <a:gd name="T10" fmla="*/ 0 60000 65536"/>
                      <a:gd name="T11" fmla="*/ 0 60000 65536"/>
                      <a:gd name="T12" fmla="*/ 3720 w 21600"/>
                      <a:gd name="T13" fmla="*/ 3759 h 21600"/>
                      <a:gd name="T14" fmla="*/ 17880 w 21600"/>
                      <a:gd name="T15" fmla="*/ 17841 h 21600"/>
                    </a:gdLst>
                    <a:ahLst/>
                    <a:cxnLst>
                      <a:cxn ang="T8">
                        <a:pos x="T0" y="T1"/>
                      </a:cxn>
                      <a:cxn ang="T9">
                        <a:pos x="T2" y="T3"/>
                      </a:cxn>
                      <a:cxn ang="T10">
                        <a:pos x="T4" y="T5"/>
                      </a:cxn>
                      <a:cxn ang="T11">
                        <a:pos x="T6" y="T7"/>
                      </a:cxn>
                    </a:cxnLst>
                    <a:rect l="T12" t="T13" r="T14" b="T15"/>
                    <a:pathLst>
                      <a:path w="21600" h="21600">
                        <a:moveTo>
                          <a:pt x="0" y="0"/>
                        </a:moveTo>
                        <a:lnTo>
                          <a:pt x="3960" y="21600"/>
                        </a:lnTo>
                        <a:lnTo>
                          <a:pt x="17640" y="21600"/>
                        </a:lnTo>
                        <a:lnTo>
                          <a:pt x="21600" y="0"/>
                        </a:lnTo>
                        <a:close/>
                      </a:path>
                    </a:pathLst>
                  </a:custGeom>
                  <a:solidFill>
                    <a:srgbClr val="FFFFFF"/>
                  </a:solidFill>
                  <a:ln w="9525" algn="ctr">
                    <a:noFill/>
                    <a:miter lim="800000"/>
                    <a:headEnd/>
                    <a:tailEnd/>
                  </a:ln>
                </p:spPr>
                <p:txBody>
                  <a:bodyPr wrap="none" anchor="ctr"/>
                  <a:lstStyle/>
                  <a:p>
                    <a:pPr defTabSz="1219038">
                      <a:spcBef>
                        <a:spcPct val="0"/>
                      </a:spcBef>
                      <a:defRPr/>
                    </a:pPr>
                    <a:endParaRPr lang="en-US" kern="0">
                      <a:solidFill>
                        <a:schemeClr val="bg1"/>
                      </a:solidFill>
                    </a:endParaRPr>
                  </a:p>
                </p:txBody>
              </p:sp>
            </p:grpSp>
            <p:grpSp>
              <p:nvGrpSpPr>
                <p:cNvPr id="137" name="Group 384"/>
                <p:cNvGrpSpPr/>
                <p:nvPr/>
              </p:nvGrpSpPr>
              <p:grpSpPr>
                <a:xfrm flipV="1">
                  <a:off x="5245728" y="2643224"/>
                  <a:ext cx="62244" cy="209400"/>
                  <a:chOff x="10585716" y="3379083"/>
                  <a:chExt cx="54118" cy="182062"/>
                </a:xfrm>
                <a:effectLst/>
              </p:grpSpPr>
              <p:sp>
                <p:nvSpPr>
                  <p:cNvPr id="138" name="AutoShape 15"/>
                  <p:cNvSpPr>
                    <a:spLocks noChangeArrowheads="1"/>
                  </p:cNvSpPr>
                  <p:nvPr/>
                </p:nvSpPr>
                <p:spPr bwMode="auto">
                  <a:xfrm>
                    <a:off x="10588723" y="3379083"/>
                    <a:ext cx="48105" cy="44954"/>
                  </a:xfrm>
                  <a:custGeom>
                    <a:avLst/>
                    <a:gdLst>
                      <a:gd name="T0" fmla="*/ 1 w 21600"/>
                      <a:gd name="T1" fmla="*/ 0 h 21600"/>
                      <a:gd name="T2" fmla="*/ 0 w 21600"/>
                      <a:gd name="T3" fmla="*/ 0 h 21600"/>
                      <a:gd name="T4" fmla="*/ 0 w 21600"/>
                      <a:gd name="T5" fmla="*/ 1 h 21600"/>
                      <a:gd name="T6" fmla="*/ 0 w 21600"/>
                      <a:gd name="T7" fmla="*/ 2 h 21600"/>
                      <a:gd name="T8" fmla="*/ 1 w 21600"/>
                      <a:gd name="T9" fmla="*/ 3 h 21600"/>
                      <a:gd name="T10" fmla="*/ 2 w 21600"/>
                      <a:gd name="T11" fmla="*/ 2 h 21600"/>
                      <a:gd name="T12" fmla="*/ 3 w 21600"/>
                      <a:gd name="T13" fmla="*/ 1 h 21600"/>
                      <a:gd name="T14" fmla="*/ 2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600" y="10800"/>
                        </a:moveTo>
                        <a:cubicBezTo>
                          <a:pt x="3600" y="14776"/>
                          <a:pt x="6824" y="18000"/>
                          <a:pt x="10800" y="18000"/>
                        </a:cubicBezTo>
                        <a:cubicBezTo>
                          <a:pt x="14776" y="18000"/>
                          <a:pt x="18000" y="14776"/>
                          <a:pt x="18000" y="10800"/>
                        </a:cubicBezTo>
                        <a:cubicBezTo>
                          <a:pt x="18000" y="6824"/>
                          <a:pt x="14776" y="3600"/>
                          <a:pt x="10800" y="3600"/>
                        </a:cubicBezTo>
                        <a:cubicBezTo>
                          <a:pt x="6824" y="3600"/>
                          <a:pt x="3600" y="6824"/>
                          <a:pt x="3600" y="10800"/>
                        </a:cubicBezTo>
                        <a:close/>
                      </a:path>
                    </a:pathLst>
                  </a:custGeom>
                  <a:solidFill>
                    <a:srgbClr val="FFFFFF"/>
                  </a:solidFill>
                  <a:ln w="9525" algn="ctr">
                    <a:noFill/>
                    <a:round/>
                    <a:headEnd/>
                    <a:tailEnd/>
                  </a:ln>
                </p:spPr>
                <p:txBody>
                  <a:bodyPr wrap="none" anchor="ctr"/>
                  <a:lstStyle/>
                  <a:p>
                    <a:pPr defTabSz="1219038">
                      <a:spcBef>
                        <a:spcPct val="0"/>
                      </a:spcBef>
                      <a:defRPr/>
                    </a:pPr>
                    <a:endParaRPr lang="en-US" kern="0">
                      <a:solidFill>
                        <a:schemeClr val="bg1"/>
                      </a:solidFill>
                    </a:endParaRPr>
                  </a:p>
                </p:txBody>
              </p:sp>
              <p:sp>
                <p:nvSpPr>
                  <p:cNvPr id="139" name="AutoShape 16"/>
                  <p:cNvSpPr>
                    <a:spLocks noChangeArrowheads="1"/>
                  </p:cNvSpPr>
                  <p:nvPr/>
                </p:nvSpPr>
                <p:spPr bwMode="auto">
                  <a:xfrm>
                    <a:off x="10585716" y="3428532"/>
                    <a:ext cx="54118" cy="69678"/>
                  </a:xfrm>
                  <a:prstGeom prst="roundRect">
                    <a:avLst>
                      <a:gd name="adj" fmla="val 16667"/>
                    </a:avLst>
                  </a:prstGeom>
                  <a:solidFill>
                    <a:srgbClr val="FFFFFF"/>
                  </a:solidFill>
                  <a:ln w="9525" algn="ctr">
                    <a:noFill/>
                    <a:round/>
                    <a:headEnd/>
                    <a:tailEnd/>
                  </a:ln>
                </p:spPr>
                <p:txBody>
                  <a:bodyPr wrap="none" anchor="ctr"/>
                  <a:lstStyle/>
                  <a:p>
                    <a:pPr defTabSz="1219038">
                      <a:spcBef>
                        <a:spcPct val="0"/>
                      </a:spcBef>
                      <a:defRPr/>
                    </a:pPr>
                    <a:endParaRPr lang="en-US" kern="0">
                      <a:solidFill>
                        <a:schemeClr val="bg1"/>
                      </a:solidFill>
                    </a:endParaRPr>
                  </a:p>
                </p:txBody>
              </p:sp>
              <p:sp>
                <p:nvSpPr>
                  <p:cNvPr id="140" name="AutoShape 17"/>
                  <p:cNvSpPr>
                    <a:spLocks noChangeArrowheads="1"/>
                  </p:cNvSpPr>
                  <p:nvPr/>
                </p:nvSpPr>
                <p:spPr bwMode="auto">
                  <a:xfrm>
                    <a:off x="10594736" y="3484724"/>
                    <a:ext cx="36079" cy="76421"/>
                  </a:xfrm>
                  <a:custGeom>
                    <a:avLst/>
                    <a:gdLst>
                      <a:gd name="T0" fmla="*/ 1 w 21600"/>
                      <a:gd name="T1" fmla="*/ 4 h 21600"/>
                      <a:gd name="T2" fmla="*/ 1 w 21600"/>
                      <a:gd name="T3" fmla="*/ 8 h 21600"/>
                      <a:gd name="T4" fmla="*/ 0 w 21600"/>
                      <a:gd name="T5" fmla="*/ 4 h 21600"/>
                      <a:gd name="T6" fmla="*/ 1 w 21600"/>
                      <a:gd name="T7" fmla="*/ 0 h 21600"/>
                      <a:gd name="T8" fmla="*/ 0 60000 65536"/>
                      <a:gd name="T9" fmla="*/ 0 60000 65536"/>
                      <a:gd name="T10" fmla="*/ 0 60000 65536"/>
                      <a:gd name="T11" fmla="*/ 0 60000 65536"/>
                      <a:gd name="T12" fmla="*/ 3720 w 21600"/>
                      <a:gd name="T13" fmla="*/ 3759 h 21600"/>
                      <a:gd name="T14" fmla="*/ 17880 w 21600"/>
                      <a:gd name="T15" fmla="*/ 17841 h 21600"/>
                    </a:gdLst>
                    <a:ahLst/>
                    <a:cxnLst>
                      <a:cxn ang="T8">
                        <a:pos x="T0" y="T1"/>
                      </a:cxn>
                      <a:cxn ang="T9">
                        <a:pos x="T2" y="T3"/>
                      </a:cxn>
                      <a:cxn ang="T10">
                        <a:pos x="T4" y="T5"/>
                      </a:cxn>
                      <a:cxn ang="T11">
                        <a:pos x="T6" y="T7"/>
                      </a:cxn>
                    </a:cxnLst>
                    <a:rect l="T12" t="T13" r="T14" b="T15"/>
                    <a:pathLst>
                      <a:path w="21600" h="21600">
                        <a:moveTo>
                          <a:pt x="0" y="0"/>
                        </a:moveTo>
                        <a:lnTo>
                          <a:pt x="3960" y="21600"/>
                        </a:lnTo>
                        <a:lnTo>
                          <a:pt x="17640" y="21600"/>
                        </a:lnTo>
                        <a:lnTo>
                          <a:pt x="21600" y="0"/>
                        </a:lnTo>
                        <a:close/>
                      </a:path>
                    </a:pathLst>
                  </a:custGeom>
                  <a:solidFill>
                    <a:srgbClr val="FFFFFF"/>
                  </a:solidFill>
                  <a:ln w="9525" algn="ctr">
                    <a:noFill/>
                    <a:miter lim="800000"/>
                    <a:headEnd/>
                    <a:tailEnd/>
                  </a:ln>
                </p:spPr>
                <p:txBody>
                  <a:bodyPr wrap="none" anchor="ctr"/>
                  <a:lstStyle/>
                  <a:p>
                    <a:pPr defTabSz="1219038">
                      <a:spcBef>
                        <a:spcPct val="0"/>
                      </a:spcBef>
                      <a:defRPr/>
                    </a:pPr>
                    <a:endParaRPr lang="en-US" kern="0">
                      <a:solidFill>
                        <a:schemeClr val="bg1"/>
                      </a:solidFill>
                    </a:endParaRPr>
                  </a:p>
                </p:txBody>
              </p:sp>
            </p:grpSp>
          </p:grpSp>
          <p:grpSp>
            <p:nvGrpSpPr>
              <p:cNvPr id="118" name="Group 117"/>
              <p:cNvGrpSpPr/>
              <p:nvPr/>
            </p:nvGrpSpPr>
            <p:grpSpPr>
              <a:xfrm rot="18061830">
                <a:off x="5236202" y="2009810"/>
                <a:ext cx="62244" cy="845194"/>
                <a:chOff x="5245728" y="2007430"/>
                <a:chExt cx="62244" cy="845194"/>
              </a:xfrm>
            </p:grpSpPr>
            <p:grpSp>
              <p:nvGrpSpPr>
                <p:cNvPr id="128" name="Group 384"/>
                <p:cNvGrpSpPr/>
                <p:nvPr/>
              </p:nvGrpSpPr>
              <p:grpSpPr>
                <a:xfrm>
                  <a:off x="5245728" y="2007430"/>
                  <a:ext cx="62244" cy="209400"/>
                  <a:chOff x="10585716" y="3379083"/>
                  <a:chExt cx="54118" cy="182062"/>
                </a:xfrm>
                <a:effectLst/>
              </p:grpSpPr>
              <p:sp>
                <p:nvSpPr>
                  <p:cNvPr id="133" name="AutoShape 15"/>
                  <p:cNvSpPr>
                    <a:spLocks noChangeArrowheads="1"/>
                  </p:cNvSpPr>
                  <p:nvPr/>
                </p:nvSpPr>
                <p:spPr bwMode="auto">
                  <a:xfrm>
                    <a:off x="10588723" y="3379083"/>
                    <a:ext cx="48105" cy="44954"/>
                  </a:xfrm>
                  <a:custGeom>
                    <a:avLst/>
                    <a:gdLst>
                      <a:gd name="T0" fmla="*/ 1 w 21600"/>
                      <a:gd name="T1" fmla="*/ 0 h 21600"/>
                      <a:gd name="T2" fmla="*/ 0 w 21600"/>
                      <a:gd name="T3" fmla="*/ 0 h 21600"/>
                      <a:gd name="T4" fmla="*/ 0 w 21600"/>
                      <a:gd name="T5" fmla="*/ 1 h 21600"/>
                      <a:gd name="T6" fmla="*/ 0 w 21600"/>
                      <a:gd name="T7" fmla="*/ 2 h 21600"/>
                      <a:gd name="T8" fmla="*/ 1 w 21600"/>
                      <a:gd name="T9" fmla="*/ 3 h 21600"/>
                      <a:gd name="T10" fmla="*/ 2 w 21600"/>
                      <a:gd name="T11" fmla="*/ 2 h 21600"/>
                      <a:gd name="T12" fmla="*/ 3 w 21600"/>
                      <a:gd name="T13" fmla="*/ 1 h 21600"/>
                      <a:gd name="T14" fmla="*/ 2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600" y="10800"/>
                        </a:moveTo>
                        <a:cubicBezTo>
                          <a:pt x="3600" y="14776"/>
                          <a:pt x="6824" y="18000"/>
                          <a:pt x="10800" y="18000"/>
                        </a:cubicBezTo>
                        <a:cubicBezTo>
                          <a:pt x="14776" y="18000"/>
                          <a:pt x="18000" y="14776"/>
                          <a:pt x="18000" y="10800"/>
                        </a:cubicBezTo>
                        <a:cubicBezTo>
                          <a:pt x="18000" y="6824"/>
                          <a:pt x="14776" y="3600"/>
                          <a:pt x="10800" y="3600"/>
                        </a:cubicBezTo>
                        <a:cubicBezTo>
                          <a:pt x="6824" y="3600"/>
                          <a:pt x="3600" y="6824"/>
                          <a:pt x="3600" y="10800"/>
                        </a:cubicBezTo>
                        <a:close/>
                      </a:path>
                    </a:pathLst>
                  </a:custGeom>
                  <a:solidFill>
                    <a:srgbClr val="FFFFFF"/>
                  </a:solidFill>
                  <a:ln w="9525" algn="ctr">
                    <a:noFill/>
                    <a:round/>
                    <a:headEnd/>
                    <a:tailEnd/>
                  </a:ln>
                </p:spPr>
                <p:txBody>
                  <a:bodyPr wrap="none" anchor="ctr"/>
                  <a:lstStyle/>
                  <a:p>
                    <a:pPr defTabSz="1219038">
                      <a:spcBef>
                        <a:spcPct val="0"/>
                      </a:spcBef>
                      <a:defRPr/>
                    </a:pPr>
                    <a:endParaRPr lang="en-US" kern="0">
                      <a:solidFill>
                        <a:schemeClr val="bg1"/>
                      </a:solidFill>
                    </a:endParaRPr>
                  </a:p>
                </p:txBody>
              </p:sp>
              <p:sp>
                <p:nvSpPr>
                  <p:cNvPr id="134" name="AutoShape 16"/>
                  <p:cNvSpPr>
                    <a:spLocks noChangeArrowheads="1"/>
                  </p:cNvSpPr>
                  <p:nvPr/>
                </p:nvSpPr>
                <p:spPr bwMode="auto">
                  <a:xfrm>
                    <a:off x="10585716" y="3428532"/>
                    <a:ext cx="54118" cy="69678"/>
                  </a:xfrm>
                  <a:prstGeom prst="roundRect">
                    <a:avLst>
                      <a:gd name="adj" fmla="val 16667"/>
                    </a:avLst>
                  </a:prstGeom>
                  <a:solidFill>
                    <a:srgbClr val="FFFFFF"/>
                  </a:solidFill>
                  <a:ln w="9525" algn="ctr">
                    <a:noFill/>
                    <a:round/>
                    <a:headEnd/>
                    <a:tailEnd/>
                  </a:ln>
                </p:spPr>
                <p:txBody>
                  <a:bodyPr wrap="none" anchor="ctr"/>
                  <a:lstStyle/>
                  <a:p>
                    <a:pPr defTabSz="1219038">
                      <a:spcBef>
                        <a:spcPct val="0"/>
                      </a:spcBef>
                      <a:defRPr/>
                    </a:pPr>
                    <a:endParaRPr lang="en-US" kern="0">
                      <a:solidFill>
                        <a:schemeClr val="bg1"/>
                      </a:solidFill>
                    </a:endParaRPr>
                  </a:p>
                </p:txBody>
              </p:sp>
              <p:sp>
                <p:nvSpPr>
                  <p:cNvPr id="135" name="AutoShape 17"/>
                  <p:cNvSpPr>
                    <a:spLocks noChangeArrowheads="1"/>
                  </p:cNvSpPr>
                  <p:nvPr/>
                </p:nvSpPr>
                <p:spPr bwMode="auto">
                  <a:xfrm>
                    <a:off x="10594736" y="3484724"/>
                    <a:ext cx="36079" cy="76421"/>
                  </a:xfrm>
                  <a:custGeom>
                    <a:avLst/>
                    <a:gdLst>
                      <a:gd name="T0" fmla="*/ 1 w 21600"/>
                      <a:gd name="T1" fmla="*/ 4 h 21600"/>
                      <a:gd name="T2" fmla="*/ 1 w 21600"/>
                      <a:gd name="T3" fmla="*/ 8 h 21600"/>
                      <a:gd name="T4" fmla="*/ 0 w 21600"/>
                      <a:gd name="T5" fmla="*/ 4 h 21600"/>
                      <a:gd name="T6" fmla="*/ 1 w 21600"/>
                      <a:gd name="T7" fmla="*/ 0 h 21600"/>
                      <a:gd name="T8" fmla="*/ 0 60000 65536"/>
                      <a:gd name="T9" fmla="*/ 0 60000 65536"/>
                      <a:gd name="T10" fmla="*/ 0 60000 65536"/>
                      <a:gd name="T11" fmla="*/ 0 60000 65536"/>
                      <a:gd name="T12" fmla="*/ 3720 w 21600"/>
                      <a:gd name="T13" fmla="*/ 3759 h 21600"/>
                      <a:gd name="T14" fmla="*/ 17880 w 21600"/>
                      <a:gd name="T15" fmla="*/ 17841 h 21600"/>
                    </a:gdLst>
                    <a:ahLst/>
                    <a:cxnLst>
                      <a:cxn ang="T8">
                        <a:pos x="T0" y="T1"/>
                      </a:cxn>
                      <a:cxn ang="T9">
                        <a:pos x="T2" y="T3"/>
                      </a:cxn>
                      <a:cxn ang="T10">
                        <a:pos x="T4" y="T5"/>
                      </a:cxn>
                      <a:cxn ang="T11">
                        <a:pos x="T6" y="T7"/>
                      </a:cxn>
                    </a:cxnLst>
                    <a:rect l="T12" t="T13" r="T14" b="T15"/>
                    <a:pathLst>
                      <a:path w="21600" h="21600">
                        <a:moveTo>
                          <a:pt x="0" y="0"/>
                        </a:moveTo>
                        <a:lnTo>
                          <a:pt x="3960" y="21600"/>
                        </a:lnTo>
                        <a:lnTo>
                          <a:pt x="17640" y="21600"/>
                        </a:lnTo>
                        <a:lnTo>
                          <a:pt x="21600" y="0"/>
                        </a:lnTo>
                        <a:close/>
                      </a:path>
                    </a:pathLst>
                  </a:custGeom>
                  <a:solidFill>
                    <a:srgbClr val="FFFFFF"/>
                  </a:solidFill>
                  <a:ln w="9525" algn="ctr">
                    <a:noFill/>
                    <a:miter lim="800000"/>
                    <a:headEnd/>
                    <a:tailEnd/>
                  </a:ln>
                </p:spPr>
                <p:txBody>
                  <a:bodyPr wrap="none" anchor="ctr"/>
                  <a:lstStyle/>
                  <a:p>
                    <a:pPr defTabSz="1219038">
                      <a:spcBef>
                        <a:spcPct val="0"/>
                      </a:spcBef>
                      <a:defRPr/>
                    </a:pPr>
                    <a:endParaRPr lang="en-US" kern="0">
                      <a:solidFill>
                        <a:schemeClr val="bg1"/>
                      </a:solidFill>
                    </a:endParaRPr>
                  </a:p>
                </p:txBody>
              </p:sp>
            </p:grpSp>
            <p:grpSp>
              <p:nvGrpSpPr>
                <p:cNvPr id="129" name="Group 384"/>
                <p:cNvGrpSpPr/>
                <p:nvPr/>
              </p:nvGrpSpPr>
              <p:grpSpPr>
                <a:xfrm flipV="1">
                  <a:off x="5245728" y="2643224"/>
                  <a:ext cx="62244" cy="209400"/>
                  <a:chOff x="10585716" y="3379083"/>
                  <a:chExt cx="54118" cy="182062"/>
                </a:xfrm>
                <a:effectLst/>
              </p:grpSpPr>
              <p:sp>
                <p:nvSpPr>
                  <p:cNvPr id="130" name="AutoShape 15"/>
                  <p:cNvSpPr>
                    <a:spLocks noChangeArrowheads="1"/>
                  </p:cNvSpPr>
                  <p:nvPr/>
                </p:nvSpPr>
                <p:spPr bwMode="auto">
                  <a:xfrm>
                    <a:off x="10588723" y="3379083"/>
                    <a:ext cx="48105" cy="44954"/>
                  </a:xfrm>
                  <a:custGeom>
                    <a:avLst/>
                    <a:gdLst>
                      <a:gd name="T0" fmla="*/ 1 w 21600"/>
                      <a:gd name="T1" fmla="*/ 0 h 21600"/>
                      <a:gd name="T2" fmla="*/ 0 w 21600"/>
                      <a:gd name="T3" fmla="*/ 0 h 21600"/>
                      <a:gd name="T4" fmla="*/ 0 w 21600"/>
                      <a:gd name="T5" fmla="*/ 1 h 21600"/>
                      <a:gd name="T6" fmla="*/ 0 w 21600"/>
                      <a:gd name="T7" fmla="*/ 2 h 21600"/>
                      <a:gd name="T8" fmla="*/ 1 w 21600"/>
                      <a:gd name="T9" fmla="*/ 3 h 21600"/>
                      <a:gd name="T10" fmla="*/ 2 w 21600"/>
                      <a:gd name="T11" fmla="*/ 2 h 21600"/>
                      <a:gd name="T12" fmla="*/ 3 w 21600"/>
                      <a:gd name="T13" fmla="*/ 1 h 21600"/>
                      <a:gd name="T14" fmla="*/ 2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600" y="10800"/>
                        </a:moveTo>
                        <a:cubicBezTo>
                          <a:pt x="3600" y="14776"/>
                          <a:pt x="6824" y="18000"/>
                          <a:pt x="10800" y="18000"/>
                        </a:cubicBezTo>
                        <a:cubicBezTo>
                          <a:pt x="14776" y="18000"/>
                          <a:pt x="18000" y="14776"/>
                          <a:pt x="18000" y="10800"/>
                        </a:cubicBezTo>
                        <a:cubicBezTo>
                          <a:pt x="18000" y="6824"/>
                          <a:pt x="14776" y="3600"/>
                          <a:pt x="10800" y="3600"/>
                        </a:cubicBezTo>
                        <a:cubicBezTo>
                          <a:pt x="6824" y="3600"/>
                          <a:pt x="3600" y="6824"/>
                          <a:pt x="3600" y="10800"/>
                        </a:cubicBezTo>
                        <a:close/>
                      </a:path>
                    </a:pathLst>
                  </a:custGeom>
                  <a:solidFill>
                    <a:srgbClr val="FFFFFF"/>
                  </a:solidFill>
                  <a:ln w="9525" algn="ctr">
                    <a:noFill/>
                    <a:round/>
                    <a:headEnd/>
                    <a:tailEnd/>
                  </a:ln>
                </p:spPr>
                <p:txBody>
                  <a:bodyPr wrap="none" anchor="ctr"/>
                  <a:lstStyle/>
                  <a:p>
                    <a:pPr defTabSz="1219038">
                      <a:spcBef>
                        <a:spcPct val="0"/>
                      </a:spcBef>
                      <a:defRPr/>
                    </a:pPr>
                    <a:endParaRPr lang="en-US" kern="0">
                      <a:solidFill>
                        <a:schemeClr val="bg1"/>
                      </a:solidFill>
                    </a:endParaRPr>
                  </a:p>
                </p:txBody>
              </p:sp>
              <p:sp>
                <p:nvSpPr>
                  <p:cNvPr id="131" name="AutoShape 16"/>
                  <p:cNvSpPr>
                    <a:spLocks noChangeArrowheads="1"/>
                  </p:cNvSpPr>
                  <p:nvPr/>
                </p:nvSpPr>
                <p:spPr bwMode="auto">
                  <a:xfrm>
                    <a:off x="10585716" y="3428532"/>
                    <a:ext cx="54118" cy="69678"/>
                  </a:xfrm>
                  <a:prstGeom prst="roundRect">
                    <a:avLst>
                      <a:gd name="adj" fmla="val 16667"/>
                    </a:avLst>
                  </a:prstGeom>
                  <a:solidFill>
                    <a:srgbClr val="FFFFFF"/>
                  </a:solidFill>
                  <a:ln w="9525" algn="ctr">
                    <a:noFill/>
                    <a:round/>
                    <a:headEnd/>
                    <a:tailEnd/>
                  </a:ln>
                </p:spPr>
                <p:txBody>
                  <a:bodyPr wrap="none" anchor="ctr"/>
                  <a:lstStyle/>
                  <a:p>
                    <a:pPr defTabSz="1219038">
                      <a:spcBef>
                        <a:spcPct val="0"/>
                      </a:spcBef>
                      <a:defRPr/>
                    </a:pPr>
                    <a:endParaRPr lang="en-US" kern="0">
                      <a:solidFill>
                        <a:schemeClr val="bg1"/>
                      </a:solidFill>
                    </a:endParaRPr>
                  </a:p>
                </p:txBody>
              </p:sp>
              <p:sp>
                <p:nvSpPr>
                  <p:cNvPr id="132" name="AutoShape 17"/>
                  <p:cNvSpPr>
                    <a:spLocks noChangeArrowheads="1"/>
                  </p:cNvSpPr>
                  <p:nvPr/>
                </p:nvSpPr>
                <p:spPr bwMode="auto">
                  <a:xfrm>
                    <a:off x="10594736" y="3484724"/>
                    <a:ext cx="36079" cy="76421"/>
                  </a:xfrm>
                  <a:custGeom>
                    <a:avLst/>
                    <a:gdLst>
                      <a:gd name="T0" fmla="*/ 1 w 21600"/>
                      <a:gd name="T1" fmla="*/ 4 h 21600"/>
                      <a:gd name="T2" fmla="*/ 1 w 21600"/>
                      <a:gd name="T3" fmla="*/ 8 h 21600"/>
                      <a:gd name="T4" fmla="*/ 0 w 21600"/>
                      <a:gd name="T5" fmla="*/ 4 h 21600"/>
                      <a:gd name="T6" fmla="*/ 1 w 21600"/>
                      <a:gd name="T7" fmla="*/ 0 h 21600"/>
                      <a:gd name="T8" fmla="*/ 0 60000 65536"/>
                      <a:gd name="T9" fmla="*/ 0 60000 65536"/>
                      <a:gd name="T10" fmla="*/ 0 60000 65536"/>
                      <a:gd name="T11" fmla="*/ 0 60000 65536"/>
                      <a:gd name="T12" fmla="*/ 3720 w 21600"/>
                      <a:gd name="T13" fmla="*/ 3759 h 21600"/>
                      <a:gd name="T14" fmla="*/ 17880 w 21600"/>
                      <a:gd name="T15" fmla="*/ 17841 h 21600"/>
                    </a:gdLst>
                    <a:ahLst/>
                    <a:cxnLst>
                      <a:cxn ang="T8">
                        <a:pos x="T0" y="T1"/>
                      </a:cxn>
                      <a:cxn ang="T9">
                        <a:pos x="T2" y="T3"/>
                      </a:cxn>
                      <a:cxn ang="T10">
                        <a:pos x="T4" y="T5"/>
                      </a:cxn>
                      <a:cxn ang="T11">
                        <a:pos x="T6" y="T7"/>
                      </a:cxn>
                    </a:cxnLst>
                    <a:rect l="T12" t="T13" r="T14" b="T15"/>
                    <a:pathLst>
                      <a:path w="21600" h="21600">
                        <a:moveTo>
                          <a:pt x="0" y="0"/>
                        </a:moveTo>
                        <a:lnTo>
                          <a:pt x="3960" y="21600"/>
                        </a:lnTo>
                        <a:lnTo>
                          <a:pt x="17640" y="21600"/>
                        </a:lnTo>
                        <a:lnTo>
                          <a:pt x="21600" y="0"/>
                        </a:lnTo>
                        <a:close/>
                      </a:path>
                    </a:pathLst>
                  </a:custGeom>
                  <a:solidFill>
                    <a:srgbClr val="FFFFFF"/>
                  </a:solidFill>
                  <a:ln w="9525" algn="ctr">
                    <a:noFill/>
                    <a:miter lim="800000"/>
                    <a:headEnd/>
                    <a:tailEnd/>
                  </a:ln>
                </p:spPr>
                <p:txBody>
                  <a:bodyPr wrap="none" anchor="ctr"/>
                  <a:lstStyle/>
                  <a:p>
                    <a:pPr defTabSz="1219038">
                      <a:spcBef>
                        <a:spcPct val="0"/>
                      </a:spcBef>
                      <a:defRPr/>
                    </a:pPr>
                    <a:endParaRPr lang="en-US" kern="0">
                      <a:solidFill>
                        <a:schemeClr val="bg1"/>
                      </a:solidFill>
                    </a:endParaRPr>
                  </a:p>
                </p:txBody>
              </p:sp>
            </p:grpSp>
          </p:grpSp>
          <p:grpSp>
            <p:nvGrpSpPr>
              <p:cNvPr id="119" name="Group 118"/>
              <p:cNvGrpSpPr/>
              <p:nvPr/>
            </p:nvGrpSpPr>
            <p:grpSpPr>
              <a:xfrm rot="19800000">
                <a:off x="5229059" y="2007429"/>
                <a:ext cx="62244" cy="845194"/>
                <a:chOff x="5245728" y="2007430"/>
                <a:chExt cx="62244" cy="845194"/>
              </a:xfrm>
            </p:grpSpPr>
            <p:grpSp>
              <p:nvGrpSpPr>
                <p:cNvPr id="120" name="Group 384"/>
                <p:cNvGrpSpPr/>
                <p:nvPr/>
              </p:nvGrpSpPr>
              <p:grpSpPr>
                <a:xfrm>
                  <a:off x="5245728" y="2007430"/>
                  <a:ext cx="62244" cy="209400"/>
                  <a:chOff x="10585716" y="3379083"/>
                  <a:chExt cx="54118" cy="182062"/>
                </a:xfrm>
                <a:effectLst/>
              </p:grpSpPr>
              <p:sp>
                <p:nvSpPr>
                  <p:cNvPr id="125" name="AutoShape 15"/>
                  <p:cNvSpPr>
                    <a:spLocks noChangeArrowheads="1"/>
                  </p:cNvSpPr>
                  <p:nvPr/>
                </p:nvSpPr>
                <p:spPr bwMode="auto">
                  <a:xfrm>
                    <a:off x="10588723" y="3379083"/>
                    <a:ext cx="48105" cy="44954"/>
                  </a:xfrm>
                  <a:custGeom>
                    <a:avLst/>
                    <a:gdLst>
                      <a:gd name="T0" fmla="*/ 1 w 21600"/>
                      <a:gd name="T1" fmla="*/ 0 h 21600"/>
                      <a:gd name="T2" fmla="*/ 0 w 21600"/>
                      <a:gd name="T3" fmla="*/ 0 h 21600"/>
                      <a:gd name="T4" fmla="*/ 0 w 21600"/>
                      <a:gd name="T5" fmla="*/ 1 h 21600"/>
                      <a:gd name="T6" fmla="*/ 0 w 21600"/>
                      <a:gd name="T7" fmla="*/ 2 h 21600"/>
                      <a:gd name="T8" fmla="*/ 1 w 21600"/>
                      <a:gd name="T9" fmla="*/ 3 h 21600"/>
                      <a:gd name="T10" fmla="*/ 2 w 21600"/>
                      <a:gd name="T11" fmla="*/ 2 h 21600"/>
                      <a:gd name="T12" fmla="*/ 3 w 21600"/>
                      <a:gd name="T13" fmla="*/ 1 h 21600"/>
                      <a:gd name="T14" fmla="*/ 2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600" y="10800"/>
                        </a:moveTo>
                        <a:cubicBezTo>
                          <a:pt x="3600" y="14776"/>
                          <a:pt x="6824" y="18000"/>
                          <a:pt x="10800" y="18000"/>
                        </a:cubicBezTo>
                        <a:cubicBezTo>
                          <a:pt x="14776" y="18000"/>
                          <a:pt x="18000" y="14776"/>
                          <a:pt x="18000" y="10800"/>
                        </a:cubicBezTo>
                        <a:cubicBezTo>
                          <a:pt x="18000" y="6824"/>
                          <a:pt x="14776" y="3600"/>
                          <a:pt x="10800" y="3600"/>
                        </a:cubicBezTo>
                        <a:cubicBezTo>
                          <a:pt x="6824" y="3600"/>
                          <a:pt x="3600" y="6824"/>
                          <a:pt x="3600" y="10800"/>
                        </a:cubicBezTo>
                        <a:close/>
                      </a:path>
                    </a:pathLst>
                  </a:custGeom>
                  <a:solidFill>
                    <a:srgbClr val="FFFFFF"/>
                  </a:solidFill>
                  <a:ln w="9525" algn="ctr">
                    <a:noFill/>
                    <a:round/>
                    <a:headEnd/>
                    <a:tailEnd/>
                  </a:ln>
                </p:spPr>
                <p:txBody>
                  <a:bodyPr wrap="none" anchor="ctr"/>
                  <a:lstStyle/>
                  <a:p>
                    <a:pPr defTabSz="1219038">
                      <a:spcBef>
                        <a:spcPct val="0"/>
                      </a:spcBef>
                      <a:defRPr/>
                    </a:pPr>
                    <a:endParaRPr lang="en-US" kern="0">
                      <a:solidFill>
                        <a:schemeClr val="bg1"/>
                      </a:solidFill>
                    </a:endParaRPr>
                  </a:p>
                </p:txBody>
              </p:sp>
              <p:sp>
                <p:nvSpPr>
                  <p:cNvPr id="126" name="AutoShape 16"/>
                  <p:cNvSpPr>
                    <a:spLocks noChangeArrowheads="1"/>
                  </p:cNvSpPr>
                  <p:nvPr/>
                </p:nvSpPr>
                <p:spPr bwMode="auto">
                  <a:xfrm>
                    <a:off x="10585716" y="3428532"/>
                    <a:ext cx="54118" cy="69678"/>
                  </a:xfrm>
                  <a:prstGeom prst="roundRect">
                    <a:avLst>
                      <a:gd name="adj" fmla="val 16667"/>
                    </a:avLst>
                  </a:prstGeom>
                  <a:solidFill>
                    <a:srgbClr val="FFFFFF"/>
                  </a:solidFill>
                  <a:ln w="9525" algn="ctr">
                    <a:noFill/>
                    <a:round/>
                    <a:headEnd/>
                    <a:tailEnd/>
                  </a:ln>
                </p:spPr>
                <p:txBody>
                  <a:bodyPr wrap="none" anchor="ctr"/>
                  <a:lstStyle/>
                  <a:p>
                    <a:pPr defTabSz="1219038">
                      <a:spcBef>
                        <a:spcPct val="0"/>
                      </a:spcBef>
                      <a:defRPr/>
                    </a:pPr>
                    <a:endParaRPr lang="en-US" kern="0">
                      <a:solidFill>
                        <a:schemeClr val="bg1"/>
                      </a:solidFill>
                    </a:endParaRPr>
                  </a:p>
                </p:txBody>
              </p:sp>
              <p:sp>
                <p:nvSpPr>
                  <p:cNvPr id="127" name="AutoShape 17"/>
                  <p:cNvSpPr>
                    <a:spLocks noChangeArrowheads="1"/>
                  </p:cNvSpPr>
                  <p:nvPr/>
                </p:nvSpPr>
                <p:spPr bwMode="auto">
                  <a:xfrm>
                    <a:off x="10594736" y="3484724"/>
                    <a:ext cx="36079" cy="76421"/>
                  </a:xfrm>
                  <a:custGeom>
                    <a:avLst/>
                    <a:gdLst>
                      <a:gd name="T0" fmla="*/ 1 w 21600"/>
                      <a:gd name="T1" fmla="*/ 4 h 21600"/>
                      <a:gd name="T2" fmla="*/ 1 w 21600"/>
                      <a:gd name="T3" fmla="*/ 8 h 21600"/>
                      <a:gd name="T4" fmla="*/ 0 w 21600"/>
                      <a:gd name="T5" fmla="*/ 4 h 21600"/>
                      <a:gd name="T6" fmla="*/ 1 w 21600"/>
                      <a:gd name="T7" fmla="*/ 0 h 21600"/>
                      <a:gd name="T8" fmla="*/ 0 60000 65536"/>
                      <a:gd name="T9" fmla="*/ 0 60000 65536"/>
                      <a:gd name="T10" fmla="*/ 0 60000 65536"/>
                      <a:gd name="T11" fmla="*/ 0 60000 65536"/>
                      <a:gd name="T12" fmla="*/ 3720 w 21600"/>
                      <a:gd name="T13" fmla="*/ 3759 h 21600"/>
                      <a:gd name="T14" fmla="*/ 17880 w 21600"/>
                      <a:gd name="T15" fmla="*/ 17841 h 21600"/>
                    </a:gdLst>
                    <a:ahLst/>
                    <a:cxnLst>
                      <a:cxn ang="T8">
                        <a:pos x="T0" y="T1"/>
                      </a:cxn>
                      <a:cxn ang="T9">
                        <a:pos x="T2" y="T3"/>
                      </a:cxn>
                      <a:cxn ang="T10">
                        <a:pos x="T4" y="T5"/>
                      </a:cxn>
                      <a:cxn ang="T11">
                        <a:pos x="T6" y="T7"/>
                      </a:cxn>
                    </a:cxnLst>
                    <a:rect l="T12" t="T13" r="T14" b="T15"/>
                    <a:pathLst>
                      <a:path w="21600" h="21600">
                        <a:moveTo>
                          <a:pt x="0" y="0"/>
                        </a:moveTo>
                        <a:lnTo>
                          <a:pt x="3960" y="21600"/>
                        </a:lnTo>
                        <a:lnTo>
                          <a:pt x="17640" y="21600"/>
                        </a:lnTo>
                        <a:lnTo>
                          <a:pt x="21600" y="0"/>
                        </a:lnTo>
                        <a:close/>
                      </a:path>
                    </a:pathLst>
                  </a:custGeom>
                  <a:solidFill>
                    <a:srgbClr val="FFFFFF"/>
                  </a:solidFill>
                  <a:ln w="9525" algn="ctr">
                    <a:noFill/>
                    <a:miter lim="800000"/>
                    <a:headEnd/>
                    <a:tailEnd/>
                  </a:ln>
                </p:spPr>
                <p:txBody>
                  <a:bodyPr wrap="none" anchor="ctr"/>
                  <a:lstStyle/>
                  <a:p>
                    <a:pPr defTabSz="1219038">
                      <a:spcBef>
                        <a:spcPct val="0"/>
                      </a:spcBef>
                      <a:defRPr/>
                    </a:pPr>
                    <a:endParaRPr lang="en-US" kern="0">
                      <a:solidFill>
                        <a:schemeClr val="bg1"/>
                      </a:solidFill>
                    </a:endParaRPr>
                  </a:p>
                </p:txBody>
              </p:sp>
            </p:grpSp>
            <p:grpSp>
              <p:nvGrpSpPr>
                <p:cNvPr id="121" name="Group 384"/>
                <p:cNvGrpSpPr/>
                <p:nvPr/>
              </p:nvGrpSpPr>
              <p:grpSpPr>
                <a:xfrm flipV="1">
                  <a:off x="5245728" y="2643224"/>
                  <a:ext cx="62244" cy="209400"/>
                  <a:chOff x="10585716" y="3379083"/>
                  <a:chExt cx="54118" cy="182062"/>
                </a:xfrm>
                <a:effectLst/>
              </p:grpSpPr>
              <p:sp>
                <p:nvSpPr>
                  <p:cNvPr id="122" name="AutoShape 15"/>
                  <p:cNvSpPr>
                    <a:spLocks noChangeArrowheads="1"/>
                  </p:cNvSpPr>
                  <p:nvPr/>
                </p:nvSpPr>
                <p:spPr bwMode="auto">
                  <a:xfrm>
                    <a:off x="10588723" y="3379083"/>
                    <a:ext cx="48105" cy="44954"/>
                  </a:xfrm>
                  <a:custGeom>
                    <a:avLst/>
                    <a:gdLst>
                      <a:gd name="T0" fmla="*/ 1 w 21600"/>
                      <a:gd name="T1" fmla="*/ 0 h 21600"/>
                      <a:gd name="T2" fmla="*/ 0 w 21600"/>
                      <a:gd name="T3" fmla="*/ 0 h 21600"/>
                      <a:gd name="T4" fmla="*/ 0 w 21600"/>
                      <a:gd name="T5" fmla="*/ 1 h 21600"/>
                      <a:gd name="T6" fmla="*/ 0 w 21600"/>
                      <a:gd name="T7" fmla="*/ 2 h 21600"/>
                      <a:gd name="T8" fmla="*/ 1 w 21600"/>
                      <a:gd name="T9" fmla="*/ 3 h 21600"/>
                      <a:gd name="T10" fmla="*/ 2 w 21600"/>
                      <a:gd name="T11" fmla="*/ 2 h 21600"/>
                      <a:gd name="T12" fmla="*/ 3 w 21600"/>
                      <a:gd name="T13" fmla="*/ 1 h 21600"/>
                      <a:gd name="T14" fmla="*/ 2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600" y="10800"/>
                        </a:moveTo>
                        <a:cubicBezTo>
                          <a:pt x="3600" y="14776"/>
                          <a:pt x="6824" y="18000"/>
                          <a:pt x="10800" y="18000"/>
                        </a:cubicBezTo>
                        <a:cubicBezTo>
                          <a:pt x="14776" y="18000"/>
                          <a:pt x="18000" y="14776"/>
                          <a:pt x="18000" y="10800"/>
                        </a:cubicBezTo>
                        <a:cubicBezTo>
                          <a:pt x="18000" y="6824"/>
                          <a:pt x="14776" y="3600"/>
                          <a:pt x="10800" y="3600"/>
                        </a:cubicBezTo>
                        <a:cubicBezTo>
                          <a:pt x="6824" y="3600"/>
                          <a:pt x="3600" y="6824"/>
                          <a:pt x="3600" y="10800"/>
                        </a:cubicBezTo>
                        <a:close/>
                      </a:path>
                    </a:pathLst>
                  </a:custGeom>
                  <a:solidFill>
                    <a:srgbClr val="FFFFFF"/>
                  </a:solidFill>
                  <a:ln w="9525" algn="ctr">
                    <a:noFill/>
                    <a:round/>
                    <a:headEnd/>
                    <a:tailEnd/>
                  </a:ln>
                </p:spPr>
                <p:txBody>
                  <a:bodyPr wrap="none" anchor="ctr"/>
                  <a:lstStyle/>
                  <a:p>
                    <a:pPr defTabSz="1219038">
                      <a:spcBef>
                        <a:spcPct val="0"/>
                      </a:spcBef>
                      <a:defRPr/>
                    </a:pPr>
                    <a:endParaRPr lang="en-US" kern="0">
                      <a:solidFill>
                        <a:schemeClr val="bg1"/>
                      </a:solidFill>
                    </a:endParaRPr>
                  </a:p>
                </p:txBody>
              </p:sp>
              <p:sp>
                <p:nvSpPr>
                  <p:cNvPr id="123" name="AutoShape 16"/>
                  <p:cNvSpPr>
                    <a:spLocks noChangeArrowheads="1"/>
                  </p:cNvSpPr>
                  <p:nvPr/>
                </p:nvSpPr>
                <p:spPr bwMode="auto">
                  <a:xfrm>
                    <a:off x="10585716" y="3428532"/>
                    <a:ext cx="54118" cy="69678"/>
                  </a:xfrm>
                  <a:prstGeom prst="roundRect">
                    <a:avLst>
                      <a:gd name="adj" fmla="val 16667"/>
                    </a:avLst>
                  </a:prstGeom>
                  <a:solidFill>
                    <a:srgbClr val="FFFFFF"/>
                  </a:solidFill>
                  <a:ln w="9525" algn="ctr">
                    <a:noFill/>
                    <a:round/>
                    <a:headEnd/>
                    <a:tailEnd/>
                  </a:ln>
                </p:spPr>
                <p:txBody>
                  <a:bodyPr wrap="none" anchor="ctr"/>
                  <a:lstStyle/>
                  <a:p>
                    <a:pPr defTabSz="1219038">
                      <a:spcBef>
                        <a:spcPct val="0"/>
                      </a:spcBef>
                      <a:defRPr/>
                    </a:pPr>
                    <a:endParaRPr lang="en-US" kern="0">
                      <a:solidFill>
                        <a:schemeClr val="bg1"/>
                      </a:solidFill>
                    </a:endParaRPr>
                  </a:p>
                </p:txBody>
              </p:sp>
              <p:sp>
                <p:nvSpPr>
                  <p:cNvPr id="124" name="AutoShape 17"/>
                  <p:cNvSpPr>
                    <a:spLocks noChangeArrowheads="1"/>
                  </p:cNvSpPr>
                  <p:nvPr/>
                </p:nvSpPr>
                <p:spPr bwMode="auto">
                  <a:xfrm>
                    <a:off x="10594736" y="3484724"/>
                    <a:ext cx="36079" cy="76421"/>
                  </a:xfrm>
                  <a:custGeom>
                    <a:avLst/>
                    <a:gdLst>
                      <a:gd name="T0" fmla="*/ 1 w 21600"/>
                      <a:gd name="T1" fmla="*/ 4 h 21600"/>
                      <a:gd name="T2" fmla="*/ 1 w 21600"/>
                      <a:gd name="T3" fmla="*/ 8 h 21600"/>
                      <a:gd name="T4" fmla="*/ 0 w 21600"/>
                      <a:gd name="T5" fmla="*/ 4 h 21600"/>
                      <a:gd name="T6" fmla="*/ 1 w 21600"/>
                      <a:gd name="T7" fmla="*/ 0 h 21600"/>
                      <a:gd name="T8" fmla="*/ 0 60000 65536"/>
                      <a:gd name="T9" fmla="*/ 0 60000 65536"/>
                      <a:gd name="T10" fmla="*/ 0 60000 65536"/>
                      <a:gd name="T11" fmla="*/ 0 60000 65536"/>
                      <a:gd name="T12" fmla="*/ 3720 w 21600"/>
                      <a:gd name="T13" fmla="*/ 3759 h 21600"/>
                      <a:gd name="T14" fmla="*/ 17880 w 21600"/>
                      <a:gd name="T15" fmla="*/ 17841 h 21600"/>
                    </a:gdLst>
                    <a:ahLst/>
                    <a:cxnLst>
                      <a:cxn ang="T8">
                        <a:pos x="T0" y="T1"/>
                      </a:cxn>
                      <a:cxn ang="T9">
                        <a:pos x="T2" y="T3"/>
                      </a:cxn>
                      <a:cxn ang="T10">
                        <a:pos x="T4" y="T5"/>
                      </a:cxn>
                      <a:cxn ang="T11">
                        <a:pos x="T6" y="T7"/>
                      </a:cxn>
                    </a:cxnLst>
                    <a:rect l="T12" t="T13" r="T14" b="T15"/>
                    <a:pathLst>
                      <a:path w="21600" h="21600">
                        <a:moveTo>
                          <a:pt x="0" y="0"/>
                        </a:moveTo>
                        <a:lnTo>
                          <a:pt x="3960" y="21600"/>
                        </a:lnTo>
                        <a:lnTo>
                          <a:pt x="17640" y="21600"/>
                        </a:lnTo>
                        <a:lnTo>
                          <a:pt x="21600" y="0"/>
                        </a:lnTo>
                        <a:close/>
                      </a:path>
                    </a:pathLst>
                  </a:custGeom>
                  <a:solidFill>
                    <a:srgbClr val="FFFFFF"/>
                  </a:solidFill>
                  <a:ln w="9525" algn="ctr">
                    <a:noFill/>
                    <a:miter lim="800000"/>
                    <a:headEnd/>
                    <a:tailEnd/>
                  </a:ln>
                </p:spPr>
                <p:txBody>
                  <a:bodyPr wrap="none" anchor="ctr"/>
                  <a:lstStyle/>
                  <a:p>
                    <a:pPr defTabSz="1219038">
                      <a:spcBef>
                        <a:spcPct val="0"/>
                      </a:spcBef>
                      <a:defRPr/>
                    </a:pPr>
                    <a:endParaRPr lang="en-US" kern="0">
                      <a:solidFill>
                        <a:schemeClr val="bg1"/>
                      </a:solidFill>
                    </a:endParaRPr>
                  </a:p>
                </p:txBody>
              </p:sp>
            </p:grpSp>
          </p:grpSp>
        </p:grpSp>
      </p:grpSp>
      <p:grpSp>
        <p:nvGrpSpPr>
          <p:cNvPr id="168" name="Group 167"/>
          <p:cNvGrpSpPr/>
          <p:nvPr>
            <p:custDataLst>
              <p:tags r:id="rId12"/>
            </p:custDataLst>
          </p:nvPr>
        </p:nvGrpSpPr>
        <p:grpSpPr>
          <a:xfrm>
            <a:off x="8013591" y="2089152"/>
            <a:ext cx="1978509" cy="2259427"/>
            <a:chOff x="5994426" y="2157413"/>
            <a:chExt cx="1483882" cy="1694570"/>
          </a:xfrm>
        </p:grpSpPr>
        <p:sp>
          <p:nvSpPr>
            <p:cNvPr id="169" name="Rectangle 168"/>
            <p:cNvSpPr/>
            <p:nvPr/>
          </p:nvSpPr>
          <p:spPr>
            <a:xfrm>
              <a:off x="5994426" y="3205652"/>
              <a:ext cx="1483882" cy="646331"/>
            </a:xfrm>
            <a:prstGeom prst="rect">
              <a:avLst/>
            </a:prstGeom>
          </p:spPr>
          <p:txBody>
            <a:bodyPr wrap="square" lIns="0" tIns="0" rIns="0" bIns="0" anchor="t" anchorCtr="0">
              <a:noAutofit/>
            </a:bodyPr>
            <a:lstStyle/>
            <a:p>
              <a:pPr algn="ctr" defTabSz="685550"/>
              <a:r>
                <a:rPr lang="en-US" sz="2100" b="1" dirty="0">
                  <a:solidFill>
                    <a:schemeClr val="bg1"/>
                  </a:solidFill>
                  <a:ea typeface="Arial" pitchFamily="-107" charset="0"/>
                  <a:cs typeface="Arial" pitchFamily="-107" charset="0"/>
                  <a:sym typeface="Arial" pitchFamily="-107" charset="0"/>
                </a:rPr>
                <a:t>Telemetry</a:t>
              </a:r>
              <a:endParaRPr lang="en-US" sz="2100" b="1" spc="-67" dirty="0">
                <a:solidFill>
                  <a:schemeClr val="bg1"/>
                </a:solidFill>
                <a:ea typeface="Arial" pitchFamily="-107" charset="0"/>
                <a:cs typeface="Arial" pitchFamily="-107" charset="0"/>
                <a:sym typeface="Arial" pitchFamily="-107" charset="0"/>
              </a:endParaRPr>
            </a:p>
          </p:txBody>
        </p:sp>
        <p:grpSp>
          <p:nvGrpSpPr>
            <p:cNvPr id="170" name="Group 169"/>
            <p:cNvGrpSpPr/>
            <p:nvPr/>
          </p:nvGrpSpPr>
          <p:grpSpPr>
            <a:xfrm>
              <a:off x="6317981" y="2157413"/>
              <a:ext cx="770096" cy="670792"/>
              <a:chOff x="6270942" y="2090170"/>
              <a:chExt cx="929958" cy="810040"/>
            </a:xfrm>
          </p:grpSpPr>
          <p:grpSp>
            <p:nvGrpSpPr>
              <p:cNvPr id="171" name="Group 170"/>
              <p:cNvGrpSpPr/>
              <p:nvPr/>
            </p:nvGrpSpPr>
            <p:grpSpPr>
              <a:xfrm rot="18934879">
                <a:off x="6270942" y="2090170"/>
                <a:ext cx="441323" cy="810040"/>
                <a:chOff x="5324768" y="1032461"/>
                <a:chExt cx="246063" cy="451644"/>
              </a:xfrm>
              <a:solidFill>
                <a:schemeClr val="bg1"/>
              </a:solidFill>
              <a:effectLst/>
            </p:grpSpPr>
            <p:sp>
              <p:nvSpPr>
                <p:cNvPr id="175" name="Freeform 6"/>
                <p:cNvSpPr>
                  <a:spLocks noEditPoints="1"/>
                </p:cNvSpPr>
                <p:nvPr/>
              </p:nvSpPr>
              <p:spPr bwMode="auto">
                <a:xfrm>
                  <a:off x="5324768" y="1032461"/>
                  <a:ext cx="246063" cy="246063"/>
                </a:xfrm>
                <a:custGeom>
                  <a:avLst/>
                  <a:gdLst/>
                  <a:ahLst/>
                  <a:cxnLst>
                    <a:cxn ang="0">
                      <a:pos x="107" y="0"/>
                    </a:cxn>
                    <a:cxn ang="0">
                      <a:pos x="0" y="107"/>
                    </a:cxn>
                    <a:cxn ang="0">
                      <a:pos x="107" y="214"/>
                    </a:cxn>
                    <a:cxn ang="0">
                      <a:pos x="214" y="107"/>
                    </a:cxn>
                    <a:cxn ang="0">
                      <a:pos x="107" y="0"/>
                    </a:cxn>
                    <a:cxn ang="0">
                      <a:pos x="107" y="184"/>
                    </a:cxn>
                    <a:cxn ang="0">
                      <a:pos x="31" y="107"/>
                    </a:cxn>
                    <a:cxn ang="0">
                      <a:pos x="107" y="31"/>
                    </a:cxn>
                    <a:cxn ang="0">
                      <a:pos x="184" y="107"/>
                    </a:cxn>
                    <a:cxn ang="0">
                      <a:pos x="107" y="184"/>
                    </a:cxn>
                  </a:cxnLst>
                  <a:rect l="0" t="0" r="r" b="b"/>
                  <a:pathLst>
                    <a:path w="214" h="214">
                      <a:moveTo>
                        <a:pt x="107" y="0"/>
                      </a:moveTo>
                      <a:cubicBezTo>
                        <a:pt x="48" y="0"/>
                        <a:pt x="0" y="48"/>
                        <a:pt x="0" y="107"/>
                      </a:cubicBezTo>
                      <a:cubicBezTo>
                        <a:pt x="0" y="166"/>
                        <a:pt x="48" y="214"/>
                        <a:pt x="107" y="214"/>
                      </a:cubicBezTo>
                      <a:cubicBezTo>
                        <a:pt x="166" y="214"/>
                        <a:pt x="214" y="166"/>
                        <a:pt x="214" y="107"/>
                      </a:cubicBezTo>
                      <a:cubicBezTo>
                        <a:pt x="214" y="48"/>
                        <a:pt x="166" y="0"/>
                        <a:pt x="107" y="0"/>
                      </a:cubicBezTo>
                      <a:close/>
                      <a:moveTo>
                        <a:pt x="107" y="184"/>
                      </a:moveTo>
                      <a:cubicBezTo>
                        <a:pt x="65" y="184"/>
                        <a:pt x="31" y="149"/>
                        <a:pt x="31" y="107"/>
                      </a:cubicBezTo>
                      <a:cubicBezTo>
                        <a:pt x="31" y="65"/>
                        <a:pt x="65" y="31"/>
                        <a:pt x="107" y="31"/>
                      </a:cubicBezTo>
                      <a:cubicBezTo>
                        <a:pt x="149" y="31"/>
                        <a:pt x="184" y="65"/>
                        <a:pt x="184" y="107"/>
                      </a:cubicBezTo>
                      <a:cubicBezTo>
                        <a:pt x="184" y="149"/>
                        <a:pt x="149" y="184"/>
                        <a:pt x="107" y="18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76" name="Freeform 7"/>
                <p:cNvSpPr>
                  <a:spLocks/>
                </p:cNvSpPr>
                <p:nvPr/>
              </p:nvSpPr>
              <p:spPr bwMode="auto">
                <a:xfrm rot="20700000">
                  <a:off x="5364164" y="1090405"/>
                  <a:ext cx="88900" cy="87313"/>
                </a:xfrm>
                <a:custGeom>
                  <a:avLst/>
                  <a:gdLst/>
                  <a:ahLst/>
                  <a:cxnLst>
                    <a:cxn ang="0">
                      <a:pos x="72" y="0"/>
                    </a:cxn>
                    <a:cxn ang="0">
                      <a:pos x="72" y="0"/>
                    </a:cxn>
                    <a:cxn ang="0">
                      <a:pos x="0" y="71"/>
                    </a:cxn>
                    <a:cxn ang="0">
                      <a:pos x="0" y="71"/>
                    </a:cxn>
                    <a:cxn ang="0">
                      <a:pos x="0" y="71"/>
                    </a:cxn>
                    <a:cxn ang="0">
                      <a:pos x="0" y="71"/>
                    </a:cxn>
                    <a:cxn ang="0">
                      <a:pos x="0" y="71"/>
                    </a:cxn>
                    <a:cxn ang="0">
                      <a:pos x="6" y="77"/>
                    </a:cxn>
                    <a:cxn ang="0">
                      <a:pos x="11" y="71"/>
                    </a:cxn>
                    <a:cxn ang="0">
                      <a:pos x="12" y="71"/>
                    </a:cxn>
                    <a:cxn ang="0">
                      <a:pos x="72" y="11"/>
                    </a:cxn>
                    <a:cxn ang="0">
                      <a:pos x="72" y="11"/>
                    </a:cxn>
                    <a:cxn ang="0">
                      <a:pos x="77" y="6"/>
                    </a:cxn>
                    <a:cxn ang="0">
                      <a:pos x="72" y="0"/>
                    </a:cxn>
                  </a:cxnLst>
                  <a:rect l="0" t="0" r="r" b="b"/>
                  <a:pathLst>
                    <a:path w="77" h="77">
                      <a:moveTo>
                        <a:pt x="72" y="0"/>
                      </a:moveTo>
                      <a:cubicBezTo>
                        <a:pt x="72" y="0"/>
                        <a:pt x="72" y="0"/>
                        <a:pt x="72" y="0"/>
                      </a:cubicBezTo>
                      <a:cubicBezTo>
                        <a:pt x="33" y="2"/>
                        <a:pt x="3" y="33"/>
                        <a:pt x="0" y="71"/>
                      </a:cubicBezTo>
                      <a:cubicBezTo>
                        <a:pt x="0" y="71"/>
                        <a:pt x="0" y="71"/>
                        <a:pt x="0" y="71"/>
                      </a:cubicBezTo>
                      <a:cubicBezTo>
                        <a:pt x="0" y="71"/>
                        <a:pt x="0" y="71"/>
                        <a:pt x="0" y="71"/>
                      </a:cubicBezTo>
                      <a:cubicBezTo>
                        <a:pt x="0" y="71"/>
                        <a:pt x="0" y="71"/>
                        <a:pt x="0" y="71"/>
                      </a:cubicBezTo>
                      <a:cubicBezTo>
                        <a:pt x="0" y="71"/>
                        <a:pt x="0" y="71"/>
                        <a:pt x="0" y="71"/>
                      </a:cubicBezTo>
                      <a:cubicBezTo>
                        <a:pt x="0" y="74"/>
                        <a:pt x="3" y="77"/>
                        <a:pt x="6" y="77"/>
                      </a:cubicBezTo>
                      <a:cubicBezTo>
                        <a:pt x="9" y="77"/>
                        <a:pt x="11" y="74"/>
                        <a:pt x="11" y="71"/>
                      </a:cubicBezTo>
                      <a:cubicBezTo>
                        <a:pt x="12" y="71"/>
                        <a:pt x="12" y="71"/>
                        <a:pt x="12" y="71"/>
                      </a:cubicBezTo>
                      <a:cubicBezTo>
                        <a:pt x="14" y="39"/>
                        <a:pt x="40" y="14"/>
                        <a:pt x="72" y="11"/>
                      </a:cubicBezTo>
                      <a:cubicBezTo>
                        <a:pt x="72" y="11"/>
                        <a:pt x="72" y="11"/>
                        <a:pt x="72" y="11"/>
                      </a:cubicBezTo>
                      <a:cubicBezTo>
                        <a:pt x="75" y="11"/>
                        <a:pt x="77" y="9"/>
                        <a:pt x="77" y="6"/>
                      </a:cubicBezTo>
                      <a:cubicBezTo>
                        <a:pt x="77" y="3"/>
                        <a:pt x="75" y="0"/>
                        <a:pt x="72"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77" name="Freeform 8"/>
                <p:cNvSpPr>
                  <a:spLocks/>
                </p:cNvSpPr>
                <p:nvPr/>
              </p:nvSpPr>
              <p:spPr bwMode="auto">
                <a:xfrm rot="18900000">
                  <a:off x="5362074" y="1312655"/>
                  <a:ext cx="171450" cy="171450"/>
                </a:xfrm>
                <a:custGeom>
                  <a:avLst/>
                  <a:gdLst/>
                  <a:ahLst/>
                  <a:cxnLst>
                    <a:cxn ang="0">
                      <a:pos x="107" y="0"/>
                    </a:cxn>
                    <a:cxn ang="0">
                      <a:pos x="12" y="92"/>
                    </a:cxn>
                    <a:cxn ang="0">
                      <a:pos x="12" y="135"/>
                    </a:cxn>
                    <a:cxn ang="0">
                      <a:pos x="55" y="136"/>
                    </a:cxn>
                    <a:cxn ang="0">
                      <a:pos x="150" y="44"/>
                    </a:cxn>
                    <a:cxn ang="0">
                      <a:pos x="107" y="0"/>
                    </a:cxn>
                  </a:cxnLst>
                  <a:rect l="0" t="0" r="r" b="b"/>
                  <a:pathLst>
                    <a:path w="150" h="148">
                      <a:moveTo>
                        <a:pt x="107" y="0"/>
                      </a:moveTo>
                      <a:cubicBezTo>
                        <a:pt x="12" y="92"/>
                        <a:pt x="12" y="92"/>
                        <a:pt x="12" y="92"/>
                      </a:cubicBezTo>
                      <a:cubicBezTo>
                        <a:pt x="0" y="104"/>
                        <a:pt x="0" y="123"/>
                        <a:pt x="12" y="135"/>
                      </a:cubicBezTo>
                      <a:cubicBezTo>
                        <a:pt x="23" y="147"/>
                        <a:pt x="43" y="148"/>
                        <a:pt x="55" y="136"/>
                      </a:cubicBezTo>
                      <a:cubicBezTo>
                        <a:pt x="150" y="44"/>
                        <a:pt x="150" y="44"/>
                        <a:pt x="150" y="44"/>
                      </a:cubicBezTo>
                      <a:lnTo>
                        <a:pt x="107"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78" name="Freeform 5"/>
                <p:cNvSpPr>
                  <a:spLocks/>
                </p:cNvSpPr>
                <p:nvPr/>
              </p:nvSpPr>
              <p:spPr bwMode="auto">
                <a:xfrm rot="18900000">
                  <a:off x="5409699" y="1248362"/>
                  <a:ext cx="76200" cy="74613"/>
                </a:xfrm>
                <a:custGeom>
                  <a:avLst/>
                  <a:gdLst/>
                  <a:ahLst/>
                  <a:cxnLst>
                    <a:cxn ang="0">
                      <a:pos x="48" y="18"/>
                    </a:cxn>
                    <a:cxn ang="0">
                      <a:pos x="18" y="47"/>
                    </a:cxn>
                    <a:cxn ang="0">
                      <a:pos x="0" y="30"/>
                    </a:cxn>
                    <a:cxn ang="0">
                      <a:pos x="31" y="0"/>
                    </a:cxn>
                    <a:cxn ang="0">
                      <a:pos x="48" y="18"/>
                    </a:cxn>
                  </a:cxnLst>
                  <a:rect l="0" t="0" r="r" b="b"/>
                  <a:pathLst>
                    <a:path w="48" h="47">
                      <a:moveTo>
                        <a:pt x="48" y="18"/>
                      </a:moveTo>
                      <a:lnTo>
                        <a:pt x="18" y="47"/>
                      </a:lnTo>
                      <a:lnTo>
                        <a:pt x="0" y="30"/>
                      </a:lnTo>
                      <a:lnTo>
                        <a:pt x="31" y="0"/>
                      </a:lnTo>
                      <a:lnTo>
                        <a:pt x="48" y="1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172" name="Group 171"/>
              <p:cNvGrpSpPr>
                <a:grpSpLocks noChangeAspect="1"/>
              </p:cNvGrpSpPr>
              <p:nvPr/>
            </p:nvGrpSpPr>
            <p:grpSpPr>
              <a:xfrm>
                <a:off x="6412336" y="2115503"/>
                <a:ext cx="788564" cy="522246"/>
                <a:chOff x="9740900" y="450850"/>
                <a:chExt cx="4216400" cy="2792413"/>
              </a:xfrm>
              <a:solidFill>
                <a:schemeClr val="bg1"/>
              </a:solidFill>
              <a:effectLst/>
            </p:grpSpPr>
            <p:sp>
              <p:nvSpPr>
                <p:cNvPr id="173" name="Freeform 76"/>
                <p:cNvSpPr>
                  <a:spLocks noEditPoints="1"/>
                </p:cNvSpPr>
                <p:nvPr/>
              </p:nvSpPr>
              <p:spPr bwMode="auto">
                <a:xfrm>
                  <a:off x="9740900" y="450850"/>
                  <a:ext cx="4216400" cy="2792413"/>
                </a:xfrm>
                <a:custGeom>
                  <a:avLst/>
                  <a:gdLst/>
                  <a:ahLst/>
                  <a:cxnLst>
                    <a:cxn ang="0">
                      <a:pos x="0" y="1759"/>
                    </a:cxn>
                    <a:cxn ang="0">
                      <a:pos x="0" y="0"/>
                    </a:cxn>
                    <a:cxn ang="0">
                      <a:pos x="2656" y="0"/>
                    </a:cxn>
                    <a:cxn ang="0">
                      <a:pos x="2656" y="1721"/>
                    </a:cxn>
                    <a:cxn ang="0">
                      <a:pos x="2656" y="1759"/>
                    </a:cxn>
                    <a:cxn ang="0">
                      <a:pos x="0" y="1759"/>
                    </a:cxn>
                    <a:cxn ang="0">
                      <a:pos x="0" y="1759"/>
                    </a:cxn>
                    <a:cxn ang="0">
                      <a:pos x="2618" y="1721"/>
                    </a:cxn>
                    <a:cxn ang="0">
                      <a:pos x="2618" y="1683"/>
                    </a:cxn>
                    <a:cxn ang="0">
                      <a:pos x="2618" y="1721"/>
                    </a:cxn>
                    <a:cxn ang="0">
                      <a:pos x="2618" y="1721"/>
                    </a:cxn>
                    <a:cxn ang="0">
                      <a:pos x="76" y="1683"/>
                    </a:cxn>
                    <a:cxn ang="0">
                      <a:pos x="2580" y="1683"/>
                    </a:cxn>
                    <a:cxn ang="0">
                      <a:pos x="2580" y="75"/>
                    </a:cxn>
                    <a:cxn ang="0">
                      <a:pos x="76" y="75"/>
                    </a:cxn>
                    <a:cxn ang="0">
                      <a:pos x="76" y="1683"/>
                    </a:cxn>
                    <a:cxn ang="0">
                      <a:pos x="76" y="1683"/>
                    </a:cxn>
                  </a:cxnLst>
                  <a:rect l="0" t="0" r="r" b="b"/>
                  <a:pathLst>
                    <a:path w="2656" h="1759">
                      <a:moveTo>
                        <a:pt x="0" y="1759"/>
                      </a:moveTo>
                      <a:lnTo>
                        <a:pt x="0" y="0"/>
                      </a:lnTo>
                      <a:lnTo>
                        <a:pt x="2656" y="0"/>
                      </a:lnTo>
                      <a:lnTo>
                        <a:pt x="2656" y="1721"/>
                      </a:lnTo>
                      <a:lnTo>
                        <a:pt x="2656" y="1759"/>
                      </a:lnTo>
                      <a:lnTo>
                        <a:pt x="0" y="1759"/>
                      </a:lnTo>
                      <a:lnTo>
                        <a:pt x="0" y="1759"/>
                      </a:lnTo>
                      <a:close/>
                      <a:moveTo>
                        <a:pt x="2618" y="1721"/>
                      </a:moveTo>
                      <a:lnTo>
                        <a:pt x="2618" y="1683"/>
                      </a:lnTo>
                      <a:lnTo>
                        <a:pt x="2618" y="1721"/>
                      </a:lnTo>
                      <a:lnTo>
                        <a:pt x="2618" y="1721"/>
                      </a:lnTo>
                      <a:close/>
                      <a:moveTo>
                        <a:pt x="76" y="1683"/>
                      </a:moveTo>
                      <a:lnTo>
                        <a:pt x="2580" y="1683"/>
                      </a:lnTo>
                      <a:lnTo>
                        <a:pt x="2580" y="75"/>
                      </a:lnTo>
                      <a:lnTo>
                        <a:pt x="76" y="75"/>
                      </a:lnTo>
                      <a:lnTo>
                        <a:pt x="76" y="1683"/>
                      </a:lnTo>
                      <a:lnTo>
                        <a:pt x="76" y="16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74" name="Freeform 86"/>
                <p:cNvSpPr>
                  <a:spLocks/>
                </p:cNvSpPr>
                <p:nvPr/>
              </p:nvSpPr>
              <p:spPr bwMode="auto">
                <a:xfrm>
                  <a:off x="10820403" y="980517"/>
                  <a:ext cx="2576672" cy="1598716"/>
                </a:xfrm>
                <a:custGeom>
                  <a:avLst/>
                  <a:gdLst/>
                  <a:ahLst/>
                  <a:cxnLst>
                    <a:cxn ang="0">
                      <a:pos x="668" y="266"/>
                    </a:cxn>
                    <a:cxn ang="0">
                      <a:pos x="574" y="354"/>
                    </a:cxn>
                    <a:cxn ang="0">
                      <a:pos x="477" y="193"/>
                    </a:cxn>
                    <a:cxn ang="0">
                      <a:pos x="392" y="432"/>
                    </a:cxn>
                    <a:cxn ang="0">
                      <a:pos x="281" y="359"/>
                    </a:cxn>
                    <a:cxn ang="0">
                      <a:pos x="241" y="441"/>
                    </a:cxn>
                    <a:cxn ang="0">
                      <a:pos x="120" y="205"/>
                    </a:cxn>
                    <a:cxn ang="0">
                      <a:pos x="42" y="333"/>
                    </a:cxn>
                    <a:cxn ang="0">
                      <a:pos x="0" y="307"/>
                    </a:cxn>
                    <a:cxn ang="0">
                      <a:pos x="123" y="108"/>
                    </a:cxn>
                    <a:cxn ang="0">
                      <a:pos x="238" y="333"/>
                    </a:cxn>
                    <a:cxn ang="0">
                      <a:pos x="260" y="290"/>
                    </a:cxn>
                    <a:cxn ang="0">
                      <a:pos x="368" y="359"/>
                    </a:cxn>
                    <a:cxn ang="0">
                      <a:pos x="465" y="85"/>
                    </a:cxn>
                    <a:cxn ang="0">
                      <a:pos x="586" y="281"/>
                    </a:cxn>
                    <a:cxn ang="0">
                      <a:pos x="692" y="181"/>
                    </a:cxn>
                    <a:cxn ang="0">
                      <a:pos x="734" y="323"/>
                    </a:cxn>
                    <a:cxn ang="0">
                      <a:pos x="907" y="0"/>
                    </a:cxn>
                    <a:cxn ang="0">
                      <a:pos x="949" y="21"/>
                    </a:cxn>
                    <a:cxn ang="0">
                      <a:pos x="723" y="444"/>
                    </a:cxn>
                    <a:cxn ang="0">
                      <a:pos x="668" y="266"/>
                    </a:cxn>
                    <a:cxn ang="0">
                      <a:pos x="668" y="266"/>
                    </a:cxn>
                  </a:cxnLst>
                  <a:rect l="0" t="0" r="r" b="b"/>
                  <a:pathLst>
                    <a:path w="949" h="444">
                      <a:moveTo>
                        <a:pt x="668" y="266"/>
                      </a:moveTo>
                      <a:lnTo>
                        <a:pt x="574" y="354"/>
                      </a:lnTo>
                      <a:lnTo>
                        <a:pt x="477" y="193"/>
                      </a:lnTo>
                      <a:lnTo>
                        <a:pt x="392" y="432"/>
                      </a:lnTo>
                      <a:lnTo>
                        <a:pt x="281" y="359"/>
                      </a:lnTo>
                      <a:lnTo>
                        <a:pt x="241" y="441"/>
                      </a:lnTo>
                      <a:lnTo>
                        <a:pt x="120" y="205"/>
                      </a:lnTo>
                      <a:lnTo>
                        <a:pt x="42" y="333"/>
                      </a:lnTo>
                      <a:lnTo>
                        <a:pt x="0" y="307"/>
                      </a:lnTo>
                      <a:lnTo>
                        <a:pt x="123" y="108"/>
                      </a:lnTo>
                      <a:lnTo>
                        <a:pt x="238" y="333"/>
                      </a:lnTo>
                      <a:lnTo>
                        <a:pt x="260" y="290"/>
                      </a:lnTo>
                      <a:lnTo>
                        <a:pt x="368" y="359"/>
                      </a:lnTo>
                      <a:lnTo>
                        <a:pt x="465" y="85"/>
                      </a:lnTo>
                      <a:lnTo>
                        <a:pt x="586" y="281"/>
                      </a:lnTo>
                      <a:lnTo>
                        <a:pt x="692" y="181"/>
                      </a:lnTo>
                      <a:lnTo>
                        <a:pt x="734" y="323"/>
                      </a:lnTo>
                      <a:lnTo>
                        <a:pt x="907" y="0"/>
                      </a:lnTo>
                      <a:lnTo>
                        <a:pt x="949" y="21"/>
                      </a:lnTo>
                      <a:lnTo>
                        <a:pt x="723" y="444"/>
                      </a:lnTo>
                      <a:lnTo>
                        <a:pt x="668" y="266"/>
                      </a:lnTo>
                      <a:lnTo>
                        <a:pt x="668" y="2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grpSp>
      <p:grpSp>
        <p:nvGrpSpPr>
          <p:cNvPr id="179" name="Group 178"/>
          <p:cNvGrpSpPr/>
          <p:nvPr>
            <p:custDataLst>
              <p:tags r:id="rId13"/>
            </p:custDataLst>
          </p:nvPr>
        </p:nvGrpSpPr>
        <p:grpSpPr>
          <a:xfrm>
            <a:off x="9942412" y="1816985"/>
            <a:ext cx="1978509" cy="2299667"/>
            <a:chOff x="7441043" y="2010437"/>
            <a:chExt cx="1483882" cy="1724750"/>
          </a:xfrm>
        </p:grpSpPr>
        <p:sp>
          <p:nvSpPr>
            <p:cNvPr id="180" name="Rectangle 179"/>
            <p:cNvSpPr/>
            <p:nvPr/>
          </p:nvSpPr>
          <p:spPr>
            <a:xfrm>
              <a:off x="7441043" y="3273522"/>
              <a:ext cx="1483882" cy="461665"/>
            </a:xfrm>
            <a:prstGeom prst="rect">
              <a:avLst/>
            </a:prstGeom>
          </p:spPr>
          <p:txBody>
            <a:bodyPr wrap="square" lIns="0" tIns="0" rIns="0" bIns="0" anchor="t" anchorCtr="0">
              <a:noAutofit/>
            </a:bodyPr>
            <a:lstStyle/>
            <a:p>
              <a:pPr algn="ctr" defTabSz="685550"/>
              <a:r>
                <a:rPr lang="en-US" sz="2100" b="1" dirty="0">
                  <a:solidFill>
                    <a:schemeClr val="bg1"/>
                  </a:solidFill>
                  <a:ea typeface="Arial" pitchFamily="-107" charset="0"/>
                  <a:cs typeface="Arial" pitchFamily="-107" charset="0"/>
                  <a:sym typeface="Arial" pitchFamily="-107" charset="0"/>
                </a:rPr>
                <a:t>Investment</a:t>
              </a:r>
              <a:br>
                <a:rPr lang="en-US" sz="2100" b="1" dirty="0">
                  <a:solidFill>
                    <a:schemeClr val="bg1"/>
                  </a:solidFill>
                  <a:ea typeface="Arial" pitchFamily="-107" charset="0"/>
                  <a:cs typeface="Arial" pitchFamily="-107" charset="0"/>
                  <a:sym typeface="Arial" pitchFamily="-107" charset="0"/>
                </a:rPr>
              </a:br>
              <a:r>
                <a:rPr lang="en-US" sz="2100" b="1" dirty="0">
                  <a:solidFill>
                    <a:schemeClr val="bg1"/>
                  </a:solidFill>
                  <a:ea typeface="Arial" pitchFamily="-107" charset="0"/>
                  <a:cs typeface="Arial" pitchFamily="-107" charset="0"/>
                  <a:sym typeface="Arial" pitchFamily="-107" charset="0"/>
                </a:rPr>
                <a:t>Protection</a:t>
              </a:r>
            </a:p>
          </p:txBody>
        </p:sp>
        <p:grpSp>
          <p:nvGrpSpPr>
            <p:cNvPr id="181" name="Group 180"/>
            <p:cNvGrpSpPr/>
            <p:nvPr/>
          </p:nvGrpSpPr>
          <p:grpSpPr>
            <a:xfrm>
              <a:off x="7818459" y="2010437"/>
              <a:ext cx="738946" cy="829244"/>
              <a:chOff x="10044113" y="339725"/>
              <a:chExt cx="5456237" cy="6122988"/>
            </a:xfrm>
          </p:grpSpPr>
          <p:sp>
            <p:nvSpPr>
              <p:cNvPr id="182" name="Freeform 6"/>
              <p:cNvSpPr>
                <a:spLocks/>
              </p:cNvSpPr>
              <p:nvPr/>
            </p:nvSpPr>
            <p:spPr bwMode="auto">
              <a:xfrm>
                <a:off x="10044113" y="339725"/>
                <a:ext cx="5456237" cy="2711450"/>
              </a:xfrm>
              <a:custGeom>
                <a:avLst/>
                <a:gdLst>
                  <a:gd name="T0" fmla="*/ 683 w 1455"/>
                  <a:gd name="T1" fmla="*/ 672 h 723"/>
                  <a:gd name="T2" fmla="*/ 671 w 1455"/>
                  <a:gd name="T3" fmla="*/ 648 h 723"/>
                  <a:gd name="T4" fmla="*/ 369 w 1455"/>
                  <a:gd name="T5" fmla="*/ 709 h 723"/>
                  <a:gd name="T6" fmla="*/ 361 w 1455"/>
                  <a:gd name="T7" fmla="*/ 722 h 723"/>
                  <a:gd name="T8" fmla="*/ 186 w 1455"/>
                  <a:gd name="T9" fmla="*/ 605 h 723"/>
                  <a:gd name="T10" fmla="*/ 0 w 1455"/>
                  <a:gd name="T11" fmla="*/ 705 h 723"/>
                  <a:gd name="T12" fmla="*/ 681 w 1455"/>
                  <a:gd name="T13" fmla="*/ 44 h 723"/>
                  <a:gd name="T14" fmla="*/ 729 w 1455"/>
                  <a:gd name="T15" fmla="*/ 1 h 723"/>
                  <a:gd name="T16" fmla="*/ 773 w 1455"/>
                  <a:gd name="T17" fmla="*/ 45 h 723"/>
                  <a:gd name="T18" fmla="*/ 1232 w 1455"/>
                  <a:gd name="T19" fmla="*/ 246 h 723"/>
                  <a:gd name="T20" fmla="*/ 1455 w 1455"/>
                  <a:gd name="T21" fmla="*/ 698 h 723"/>
                  <a:gd name="T22" fmla="*/ 1269 w 1455"/>
                  <a:gd name="T23" fmla="*/ 605 h 723"/>
                  <a:gd name="T24" fmla="*/ 1099 w 1455"/>
                  <a:gd name="T25" fmla="*/ 723 h 723"/>
                  <a:gd name="T26" fmla="*/ 1035 w 1455"/>
                  <a:gd name="T27" fmla="*/ 644 h 723"/>
                  <a:gd name="T28" fmla="*/ 778 w 1455"/>
                  <a:gd name="T29" fmla="*/ 657 h 723"/>
                  <a:gd name="T30" fmla="*/ 771 w 1455"/>
                  <a:gd name="T31" fmla="*/ 678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55" h="723">
                    <a:moveTo>
                      <a:pt x="683" y="672"/>
                    </a:moveTo>
                    <a:cubicBezTo>
                      <a:pt x="683" y="664"/>
                      <a:pt x="677" y="654"/>
                      <a:pt x="671" y="648"/>
                    </a:cubicBezTo>
                    <a:cubicBezTo>
                      <a:pt x="575" y="570"/>
                      <a:pt x="428" y="599"/>
                      <a:pt x="369" y="709"/>
                    </a:cubicBezTo>
                    <a:cubicBezTo>
                      <a:pt x="366" y="713"/>
                      <a:pt x="364" y="717"/>
                      <a:pt x="361" y="722"/>
                    </a:cubicBezTo>
                    <a:cubicBezTo>
                      <a:pt x="323" y="650"/>
                      <a:pt x="266" y="609"/>
                      <a:pt x="186" y="605"/>
                    </a:cubicBezTo>
                    <a:cubicBezTo>
                      <a:pt x="106" y="601"/>
                      <a:pt x="45" y="636"/>
                      <a:pt x="0" y="705"/>
                    </a:cubicBezTo>
                    <a:cubicBezTo>
                      <a:pt x="26" y="390"/>
                      <a:pt x="285" y="73"/>
                      <a:pt x="681" y="44"/>
                    </a:cubicBezTo>
                    <a:cubicBezTo>
                      <a:pt x="693" y="12"/>
                      <a:pt x="706" y="0"/>
                      <a:pt x="729" y="1"/>
                    </a:cubicBezTo>
                    <a:cubicBezTo>
                      <a:pt x="751" y="2"/>
                      <a:pt x="764" y="15"/>
                      <a:pt x="773" y="45"/>
                    </a:cubicBezTo>
                    <a:cubicBezTo>
                      <a:pt x="949" y="57"/>
                      <a:pt x="1103" y="123"/>
                      <a:pt x="1232" y="246"/>
                    </a:cubicBezTo>
                    <a:cubicBezTo>
                      <a:pt x="1359" y="368"/>
                      <a:pt x="1434" y="517"/>
                      <a:pt x="1455" y="698"/>
                    </a:cubicBezTo>
                    <a:cubicBezTo>
                      <a:pt x="1407" y="633"/>
                      <a:pt x="1347" y="599"/>
                      <a:pt x="1269" y="605"/>
                    </a:cubicBezTo>
                    <a:cubicBezTo>
                      <a:pt x="1191" y="611"/>
                      <a:pt x="1136" y="652"/>
                      <a:pt x="1099" y="723"/>
                    </a:cubicBezTo>
                    <a:cubicBezTo>
                      <a:pt x="1083" y="691"/>
                      <a:pt x="1062" y="665"/>
                      <a:pt x="1035" y="644"/>
                    </a:cubicBezTo>
                    <a:cubicBezTo>
                      <a:pt x="959" y="587"/>
                      <a:pt x="847" y="592"/>
                      <a:pt x="778" y="657"/>
                    </a:cubicBezTo>
                    <a:cubicBezTo>
                      <a:pt x="774" y="662"/>
                      <a:pt x="771" y="671"/>
                      <a:pt x="771" y="67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83" name="Freeform 7"/>
              <p:cNvSpPr>
                <a:spLocks noEditPoints="1"/>
              </p:cNvSpPr>
              <p:nvPr/>
            </p:nvSpPr>
            <p:spPr bwMode="auto">
              <a:xfrm>
                <a:off x="11761788" y="2439988"/>
                <a:ext cx="1806575" cy="4022725"/>
              </a:xfrm>
              <a:custGeom>
                <a:avLst/>
                <a:gdLst>
                  <a:gd name="T0" fmla="*/ 112 w 482"/>
                  <a:gd name="T1" fmla="*/ 809 h 1073"/>
                  <a:gd name="T2" fmla="*/ 86 w 482"/>
                  <a:gd name="T3" fmla="*/ 789 h 1073"/>
                  <a:gd name="T4" fmla="*/ 28 w 482"/>
                  <a:gd name="T5" fmla="*/ 789 h 1073"/>
                  <a:gd name="T6" fmla="*/ 0 w 482"/>
                  <a:gd name="T7" fmla="*/ 815 h 1073"/>
                  <a:gd name="T8" fmla="*/ 1 w 482"/>
                  <a:gd name="T9" fmla="*/ 821 h 1073"/>
                  <a:gd name="T10" fmla="*/ 193 w 482"/>
                  <a:gd name="T11" fmla="*/ 1015 h 1073"/>
                  <a:gd name="T12" fmla="*/ 193 w 482"/>
                  <a:gd name="T13" fmla="*/ 900 h 1073"/>
                  <a:gd name="T14" fmla="*/ 112 w 482"/>
                  <a:gd name="T15" fmla="*/ 809 h 1073"/>
                  <a:gd name="T16" fmla="*/ 36 w 482"/>
                  <a:gd name="T17" fmla="*/ 441 h 1073"/>
                  <a:gd name="T18" fmla="*/ 193 w 482"/>
                  <a:gd name="T19" fmla="*/ 640 h 1073"/>
                  <a:gd name="T20" fmla="*/ 193 w 482"/>
                  <a:gd name="T21" fmla="*/ 522 h 1073"/>
                  <a:gd name="T22" fmla="*/ 146 w 482"/>
                  <a:gd name="T23" fmla="*/ 441 h 1073"/>
                  <a:gd name="T24" fmla="*/ 193 w 482"/>
                  <a:gd name="T25" fmla="*/ 360 h 1073"/>
                  <a:gd name="T26" fmla="*/ 193 w 482"/>
                  <a:gd name="T27" fmla="*/ 242 h 1073"/>
                  <a:gd name="T28" fmla="*/ 36 w 482"/>
                  <a:gd name="T29" fmla="*/ 441 h 1073"/>
                  <a:gd name="T30" fmla="*/ 301 w 482"/>
                  <a:gd name="T31" fmla="*/ 542 h 1073"/>
                  <a:gd name="T32" fmla="*/ 301 w 482"/>
                  <a:gd name="T33" fmla="*/ 372 h 1073"/>
                  <a:gd name="T34" fmla="*/ 328 w 482"/>
                  <a:gd name="T35" fmla="*/ 412 h 1073"/>
                  <a:gd name="T36" fmla="*/ 354 w 482"/>
                  <a:gd name="T37" fmla="*/ 430 h 1073"/>
                  <a:gd name="T38" fmla="*/ 413 w 482"/>
                  <a:gd name="T39" fmla="*/ 430 h 1073"/>
                  <a:gd name="T40" fmla="*/ 439 w 482"/>
                  <a:gd name="T41" fmla="*/ 403 h 1073"/>
                  <a:gd name="T42" fmla="*/ 439 w 482"/>
                  <a:gd name="T43" fmla="*/ 396 h 1073"/>
                  <a:gd name="T44" fmla="*/ 301 w 482"/>
                  <a:gd name="T45" fmla="*/ 247 h 1073"/>
                  <a:gd name="T46" fmla="*/ 301 w 482"/>
                  <a:gd name="T47" fmla="*/ 31 h 1073"/>
                  <a:gd name="T48" fmla="*/ 270 w 482"/>
                  <a:gd name="T49" fmla="*/ 0 h 1073"/>
                  <a:gd name="T50" fmla="*/ 239 w 482"/>
                  <a:gd name="T51" fmla="*/ 31 h 1073"/>
                  <a:gd name="T52" fmla="*/ 239 w 482"/>
                  <a:gd name="T53" fmla="*/ 986 h 1073"/>
                  <a:gd name="T54" fmla="*/ 239 w 482"/>
                  <a:gd name="T55" fmla="*/ 986 h 1073"/>
                  <a:gd name="T56" fmla="*/ 239 w 482"/>
                  <a:gd name="T57" fmla="*/ 1043 h 1073"/>
                  <a:gd name="T58" fmla="*/ 269 w 482"/>
                  <a:gd name="T59" fmla="*/ 1073 h 1073"/>
                  <a:gd name="T60" fmla="*/ 300 w 482"/>
                  <a:gd name="T61" fmla="*/ 1043 h 1073"/>
                  <a:gd name="T62" fmla="*/ 300 w 482"/>
                  <a:gd name="T63" fmla="*/ 1012 h 1073"/>
                  <a:gd name="T64" fmla="*/ 482 w 482"/>
                  <a:gd name="T65" fmla="*/ 777 h 1073"/>
                  <a:gd name="T66" fmla="*/ 301 w 482"/>
                  <a:gd name="T67" fmla="*/ 542 h 1073"/>
                  <a:gd name="T68" fmla="*/ 301 w 482"/>
                  <a:gd name="T69" fmla="*/ 893 h 1073"/>
                  <a:gd name="T70" fmla="*/ 301 w 482"/>
                  <a:gd name="T71" fmla="*/ 661 h 1073"/>
                  <a:gd name="T72" fmla="*/ 371 w 482"/>
                  <a:gd name="T73" fmla="*/ 777 h 1073"/>
                  <a:gd name="T74" fmla="*/ 301 w 482"/>
                  <a:gd name="T75" fmla="*/ 893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2" h="1073">
                    <a:moveTo>
                      <a:pt x="112" y="809"/>
                    </a:moveTo>
                    <a:cubicBezTo>
                      <a:pt x="109" y="797"/>
                      <a:pt x="98" y="789"/>
                      <a:pt x="86" y="789"/>
                    </a:cubicBezTo>
                    <a:cubicBezTo>
                      <a:pt x="28" y="789"/>
                      <a:pt x="28" y="789"/>
                      <a:pt x="28" y="789"/>
                    </a:cubicBezTo>
                    <a:cubicBezTo>
                      <a:pt x="13" y="789"/>
                      <a:pt x="0" y="800"/>
                      <a:pt x="0" y="815"/>
                    </a:cubicBezTo>
                    <a:cubicBezTo>
                      <a:pt x="1" y="821"/>
                      <a:pt x="1" y="821"/>
                      <a:pt x="1" y="821"/>
                    </a:cubicBezTo>
                    <a:cubicBezTo>
                      <a:pt x="19" y="918"/>
                      <a:pt x="98" y="996"/>
                      <a:pt x="193" y="1015"/>
                    </a:cubicBezTo>
                    <a:cubicBezTo>
                      <a:pt x="193" y="900"/>
                      <a:pt x="193" y="900"/>
                      <a:pt x="193" y="900"/>
                    </a:cubicBezTo>
                    <a:cubicBezTo>
                      <a:pt x="154" y="884"/>
                      <a:pt x="123" y="851"/>
                      <a:pt x="112" y="809"/>
                    </a:cubicBezTo>
                    <a:close/>
                    <a:moveTo>
                      <a:pt x="36" y="441"/>
                    </a:moveTo>
                    <a:cubicBezTo>
                      <a:pt x="36" y="538"/>
                      <a:pt x="103" y="619"/>
                      <a:pt x="193" y="640"/>
                    </a:cubicBezTo>
                    <a:cubicBezTo>
                      <a:pt x="193" y="522"/>
                      <a:pt x="193" y="522"/>
                      <a:pt x="193" y="522"/>
                    </a:cubicBezTo>
                    <a:cubicBezTo>
                      <a:pt x="166" y="506"/>
                      <a:pt x="146" y="476"/>
                      <a:pt x="146" y="441"/>
                    </a:cubicBezTo>
                    <a:cubicBezTo>
                      <a:pt x="146" y="406"/>
                      <a:pt x="166" y="377"/>
                      <a:pt x="193" y="360"/>
                    </a:cubicBezTo>
                    <a:cubicBezTo>
                      <a:pt x="193" y="242"/>
                      <a:pt x="193" y="242"/>
                      <a:pt x="193" y="242"/>
                    </a:cubicBezTo>
                    <a:cubicBezTo>
                      <a:pt x="103" y="263"/>
                      <a:pt x="36" y="344"/>
                      <a:pt x="36" y="441"/>
                    </a:cubicBezTo>
                    <a:close/>
                    <a:moveTo>
                      <a:pt x="301" y="542"/>
                    </a:moveTo>
                    <a:cubicBezTo>
                      <a:pt x="301" y="372"/>
                      <a:pt x="301" y="372"/>
                      <a:pt x="301" y="372"/>
                    </a:cubicBezTo>
                    <a:cubicBezTo>
                      <a:pt x="313" y="382"/>
                      <a:pt x="323" y="396"/>
                      <a:pt x="328" y="412"/>
                    </a:cubicBezTo>
                    <a:cubicBezTo>
                      <a:pt x="332" y="423"/>
                      <a:pt x="342" y="430"/>
                      <a:pt x="354" y="430"/>
                    </a:cubicBezTo>
                    <a:cubicBezTo>
                      <a:pt x="413" y="430"/>
                      <a:pt x="413" y="430"/>
                      <a:pt x="413" y="430"/>
                    </a:cubicBezTo>
                    <a:cubicBezTo>
                      <a:pt x="428" y="430"/>
                      <a:pt x="439" y="418"/>
                      <a:pt x="439" y="403"/>
                    </a:cubicBezTo>
                    <a:cubicBezTo>
                      <a:pt x="439" y="396"/>
                      <a:pt x="439" y="396"/>
                      <a:pt x="439" y="396"/>
                    </a:cubicBezTo>
                    <a:cubicBezTo>
                      <a:pt x="420" y="324"/>
                      <a:pt x="367" y="268"/>
                      <a:pt x="301" y="247"/>
                    </a:cubicBezTo>
                    <a:cubicBezTo>
                      <a:pt x="301" y="191"/>
                      <a:pt x="301" y="31"/>
                      <a:pt x="301" y="31"/>
                    </a:cubicBezTo>
                    <a:cubicBezTo>
                      <a:pt x="301" y="13"/>
                      <a:pt x="287" y="0"/>
                      <a:pt x="270" y="0"/>
                    </a:cubicBezTo>
                    <a:cubicBezTo>
                      <a:pt x="253" y="0"/>
                      <a:pt x="239" y="13"/>
                      <a:pt x="239" y="31"/>
                    </a:cubicBezTo>
                    <a:cubicBezTo>
                      <a:pt x="239" y="825"/>
                      <a:pt x="239" y="986"/>
                      <a:pt x="239" y="986"/>
                    </a:cubicBezTo>
                    <a:cubicBezTo>
                      <a:pt x="239" y="986"/>
                      <a:pt x="239" y="986"/>
                      <a:pt x="239" y="986"/>
                    </a:cubicBezTo>
                    <a:cubicBezTo>
                      <a:pt x="239" y="1043"/>
                      <a:pt x="239" y="1043"/>
                      <a:pt x="239" y="1043"/>
                    </a:cubicBezTo>
                    <a:cubicBezTo>
                      <a:pt x="242" y="1073"/>
                      <a:pt x="269" y="1073"/>
                      <a:pt x="269" y="1073"/>
                    </a:cubicBezTo>
                    <a:cubicBezTo>
                      <a:pt x="300" y="1071"/>
                      <a:pt x="300" y="1043"/>
                      <a:pt x="300" y="1043"/>
                    </a:cubicBezTo>
                    <a:cubicBezTo>
                      <a:pt x="300" y="1012"/>
                      <a:pt x="300" y="1012"/>
                      <a:pt x="300" y="1012"/>
                    </a:cubicBezTo>
                    <a:cubicBezTo>
                      <a:pt x="405" y="984"/>
                      <a:pt x="482" y="890"/>
                      <a:pt x="482" y="777"/>
                    </a:cubicBezTo>
                    <a:cubicBezTo>
                      <a:pt x="482" y="664"/>
                      <a:pt x="405" y="570"/>
                      <a:pt x="301" y="542"/>
                    </a:cubicBezTo>
                    <a:close/>
                    <a:moveTo>
                      <a:pt x="301" y="893"/>
                    </a:moveTo>
                    <a:cubicBezTo>
                      <a:pt x="301" y="661"/>
                      <a:pt x="301" y="661"/>
                      <a:pt x="301" y="661"/>
                    </a:cubicBezTo>
                    <a:cubicBezTo>
                      <a:pt x="342" y="683"/>
                      <a:pt x="371" y="726"/>
                      <a:pt x="371" y="777"/>
                    </a:cubicBezTo>
                    <a:cubicBezTo>
                      <a:pt x="371" y="828"/>
                      <a:pt x="342" y="871"/>
                      <a:pt x="301" y="8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sp>
        <p:nvSpPr>
          <p:cNvPr id="184" name="Rectangle 183"/>
          <p:cNvSpPr/>
          <p:nvPr/>
        </p:nvSpPr>
        <p:spPr bwMode="auto">
          <a:xfrm>
            <a:off x="400690" y="5062720"/>
            <a:ext cx="11426163" cy="836741"/>
          </a:xfrm>
          <a:prstGeom prst="rect">
            <a:avLst/>
          </a:prstGeom>
          <a:gradFill flip="none" rotWithShape="1">
            <a:gsLst>
              <a:gs pos="20000">
                <a:srgbClr val="0F5079">
                  <a:alpha val="65000"/>
                </a:srgbClr>
              </a:gs>
              <a:gs pos="0">
                <a:schemeClr val="accent1">
                  <a:lumMod val="75000"/>
                  <a:alpha val="0"/>
                </a:schemeClr>
              </a:gs>
              <a:gs pos="80000">
                <a:srgbClr val="0F5079">
                  <a:alpha val="65000"/>
                </a:srgbClr>
              </a:gs>
              <a:gs pos="100000">
                <a:schemeClr val="accent1">
                  <a:lumMod val="75000"/>
                  <a:alpha val="0"/>
                </a:schemeClr>
              </a:gs>
              <a:gs pos="50000">
                <a:schemeClr val="accent1">
                  <a:lumMod val="50000"/>
                </a:schemeClr>
              </a:gs>
            </a:gsLst>
            <a:lin ang="0" scaled="1"/>
            <a:tileRect/>
          </a:gradFill>
          <a:ln w="12700" cap="flat">
            <a:noFill/>
            <a:miter lim="800000"/>
            <a:headEnd type="none" w="med" len="med"/>
            <a:tailEnd type="none" w="med" len="med"/>
          </a:ln>
        </p:spPr>
        <p:txBody>
          <a:bodyPr lIns="0" tIns="0" rIns="0" bIns="0" rtlCol="0" anchor="ctr"/>
          <a:lstStyle/>
          <a:p>
            <a:pPr algn="ctr">
              <a:lnSpc>
                <a:spcPct val="90000"/>
              </a:lnSpc>
              <a:spcBef>
                <a:spcPts val="800"/>
              </a:spcBef>
            </a:pPr>
            <a:r>
              <a:rPr lang="en-US" sz="2700" dirty="0">
                <a:solidFill>
                  <a:schemeClr val="bg1"/>
                </a:solidFill>
                <a:ea typeface="Arial" pitchFamily="-107" charset="0"/>
                <a:cs typeface="Arial" pitchFamily="-107" charset="0"/>
              </a:rPr>
              <a:t>Physical </a:t>
            </a:r>
            <a:r>
              <a:rPr lang="en-US" sz="2700" dirty="0">
                <a:solidFill>
                  <a:srgbClr val="FFC000"/>
                </a:solidFill>
                <a:ea typeface="Arial" pitchFamily="-107" charset="0"/>
                <a:cs typeface="Arial" pitchFamily="-107" charset="0"/>
              </a:rPr>
              <a:t>AND</a:t>
            </a:r>
            <a:r>
              <a:rPr lang="en-US" sz="2700" dirty="0">
                <a:solidFill>
                  <a:schemeClr val="bg1"/>
                </a:solidFill>
                <a:ea typeface="Arial" pitchFamily="-107" charset="0"/>
                <a:cs typeface="Arial" pitchFamily="-107" charset="0"/>
              </a:rPr>
              <a:t> Virtual</a:t>
            </a:r>
          </a:p>
        </p:txBody>
      </p:sp>
    </p:spTree>
    <p:extLst>
      <p:ext uri="{BB962C8B-B14F-4D97-AF65-F5344CB8AC3E}">
        <p14:creationId xmlns:p14="http://schemas.microsoft.com/office/powerpoint/2010/main" val="320822806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2"/>
                                        </p:tgtEl>
                                        <p:attrNameLst>
                                          <p:attrName>style.visibility</p:attrName>
                                        </p:attrNameLst>
                                      </p:cBhvr>
                                      <p:to>
                                        <p:strVal val="visible"/>
                                      </p:to>
                                    </p:set>
                                    <p:animEffect transition="in" filter="fade">
                                      <p:cBhvr>
                                        <p:cTn id="43" dur="500"/>
                                        <p:tgtEl>
                                          <p:spTgt spid="82"/>
                                        </p:tgtEl>
                                      </p:cBhvr>
                                    </p:animEffect>
                                  </p:childTnLst>
                                </p:cTn>
                              </p:par>
                            </p:childTnLst>
                          </p:cTn>
                        </p:par>
                        <p:par>
                          <p:cTn id="44" fill="hold">
                            <p:stCondLst>
                              <p:cond delay="500"/>
                            </p:stCondLst>
                            <p:childTnLst>
                              <p:par>
                                <p:cTn id="45" presetID="47" presetClass="entr" presetSubtype="0" fill="hold" grpId="0" nodeType="after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1000"/>
                                        <p:tgtEl>
                                          <p:spTgt spid="57"/>
                                        </p:tgtEl>
                                      </p:cBhvr>
                                    </p:animEffect>
                                    <p:anim calcmode="lin" valueType="num">
                                      <p:cBhvr>
                                        <p:cTn id="48" dur="1000" fill="hold"/>
                                        <p:tgtEl>
                                          <p:spTgt spid="57"/>
                                        </p:tgtEl>
                                        <p:attrNameLst>
                                          <p:attrName>ppt_x</p:attrName>
                                        </p:attrNameLst>
                                      </p:cBhvr>
                                      <p:tavLst>
                                        <p:tav tm="0">
                                          <p:val>
                                            <p:strVal val="#ppt_x"/>
                                          </p:val>
                                        </p:tav>
                                        <p:tav tm="100000">
                                          <p:val>
                                            <p:strVal val="#ppt_x"/>
                                          </p:val>
                                        </p:tav>
                                      </p:tavLst>
                                    </p:anim>
                                    <p:anim calcmode="lin" valueType="num">
                                      <p:cBhvr>
                                        <p:cTn id="49" dur="1000" fill="hold"/>
                                        <p:tgtEl>
                                          <p:spTgt spid="5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63"/>
                                        </p:tgtEl>
                                        <p:attrNameLst>
                                          <p:attrName>style.visibility</p:attrName>
                                        </p:attrNameLst>
                                      </p:cBhvr>
                                      <p:to>
                                        <p:strVal val="visible"/>
                                      </p:to>
                                    </p:set>
                                    <p:animEffect transition="in" filter="fade">
                                      <p:cBhvr>
                                        <p:cTn id="52" dur="1000"/>
                                        <p:tgtEl>
                                          <p:spTgt spid="63"/>
                                        </p:tgtEl>
                                      </p:cBhvr>
                                    </p:animEffect>
                                    <p:anim calcmode="lin" valueType="num">
                                      <p:cBhvr>
                                        <p:cTn id="53" dur="1000" fill="hold"/>
                                        <p:tgtEl>
                                          <p:spTgt spid="63"/>
                                        </p:tgtEl>
                                        <p:attrNameLst>
                                          <p:attrName>ppt_x</p:attrName>
                                        </p:attrNameLst>
                                      </p:cBhvr>
                                      <p:tavLst>
                                        <p:tav tm="0">
                                          <p:val>
                                            <p:strVal val="#ppt_x"/>
                                          </p:val>
                                        </p:tav>
                                        <p:tav tm="100000">
                                          <p:val>
                                            <p:strVal val="#ppt_x"/>
                                          </p:val>
                                        </p:tav>
                                      </p:tavLst>
                                    </p:anim>
                                    <p:anim calcmode="lin" valueType="num">
                                      <p:cBhvr>
                                        <p:cTn id="54" dur="1000" fill="hold"/>
                                        <p:tgtEl>
                                          <p:spTgt spid="63"/>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64"/>
                                        </p:tgtEl>
                                        <p:attrNameLst>
                                          <p:attrName>style.visibility</p:attrName>
                                        </p:attrNameLst>
                                      </p:cBhvr>
                                      <p:to>
                                        <p:strVal val="visible"/>
                                      </p:to>
                                    </p:set>
                                    <p:animEffect transition="in" filter="fade">
                                      <p:cBhvr>
                                        <p:cTn id="57" dur="1000"/>
                                        <p:tgtEl>
                                          <p:spTgt spid="64"/>
                                        </p:tgtEl>
                                      </p:cBhvr>
                                    </p:animEffect>
                                    <p:anim calcmode="lin" valueType="num">
                                      <p:cBhvr>
                                        <p:cTn id="58" dur="1000" fill="hold"/>
                                        <p:tgtEl>
                                          <p:spTgt spid="64"/>
                                        </p:tgtEl>
                                        <p:attrNameLst>
                                          <p:attrName>ppt_x</p:attrName>
                                        </p:attrNameLst>
                                      </p:cBhvr>
                                      <p:tavLst>
                                        <p:tav tm="0">
                                          <p:val>
                                            <p:strVal val="#ppt_x"/>
                                          </p:val>
                                        </p:tav>
                                        <p:tav tm="100000">
                                          <p:val>
                                            <p:strVal val="#ppt_x"/>
                                          </p:val>
                                        </p:tav>
                                      </p:tavLst>
                                    </p:anim>
                                    <p:anim calcmode="lin" valueType="num">
                                      <p:cBhvr>
                                        <p:cTn id="59" dur="1000" fill="hold"/>
                                        <p:tgtEl>
                                          <p:spTgt spid="64"/>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fade">
                                      <p:cBhvr>
                                        <p:cTn id="62" dur="1000"/>
                                        <p:tgtEl>
                                          <p:spTgt spid="65"/>
                                        </p:tgtEl>
                                      </p:cBhvr>
                                    </p:animEffect>
                                    <p:anim calcmode="lin" valueType="num">
                                      <p:cBhvr>
                                        <p:cTn id="63" dur="1000" fill="hold"/>
                                        <p:tgtEl>
                                          <p:spTgt spid="65"/>
                                        </p:tgtEl>
                                        <p:attrNameLst>
                                          <p:attrName>ppt_x</p:attrName>
                                        </p:attrNameLst>
                                      </p:cBhvr>
                                      <p:tavLst>
                                        <p:tav tm="0">
                                          <p:val>
                                            <p:strVal val="#ppt_x"/>
                                          </p:val>
                                        </p:tav>
                                        <p:tav tm="100000">
                                          <p:val>
                                            <p:strVal val="#ppt_x"/>
                                          </p:val>
                                        </p:tav>
                                      </p:tavLst>
                                    </p:anim>
                                    <p:anim calcmode="lin" valueType="num">
                                      <p:cBhvr>
                                        <p:cTn id="64" dur="1000" fill="hold"/>
                                        <p:tgtEl>
                                          <p:spTgt spid="6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73"/>
                                        </p:tgtEl>
                                        <p:attrNameLst>
                                          <p:attrName>style.visibility</p:attrName>
                                        </p:attrNameLst>
                                      </p:cBhvr>
                                      <p:to>
                                        <p:strVal val="visible"/>
                                      </p:to>
                                    </p:set>
                                    <p:animEffect transition="in" filter="fade">
                                      <p:cBhvr>
                                        <p:cTn id="67" dur="1000"/>
                                        <p:tgtEl>
                                          <p:spTgt spid="73"/>
                                        </p:tgtEl>
                                      </p:cBhvr>
                                    </p:animEffect>
                                    <p:anim calcmode="lin" valueType="num">
                                      <p:cBhvr>
                                        <p:cTn id="68" dur="1000" fill="hold"/>
                                        <p:tgtEl>
                                          <p:spTgt spid="73"/>
                                        </p:tgtEl>
                                        <p:attrNameLst>
                                          <p:attrName>ppt_x</p:attrName>
                                        </p:attrNameLst>
                                      </p:cBhvr>
                                      <p:tavLst>
                                        <p:tav tm="0">
                                          <p:val>
                                            <p:strVal val="#ppt_x"/>
                                          </p:val>
                                        </p:tav>
                                        <p:tav tm="100000">
                                          <p:val>
                                            <p:strVal val="#ppt_x"/>
                                          </p:val>
                                        </p:tav>
                                      </p:tavLst>
                                    </p:anim>
                                    <p:anim calcmode="lin" valueType="num">
                                      <p:cBhvr>
                                        <p:cTn id="69" dur="1000" fill="hold"/>
                                        <p:tgtEl>
                                          <p:spTgt spid="73"/>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76"/>
                                        </p:tgtEl>
                                        <p:attrNameLst>
                                          <p:attrName>style.visibility</p:attrName>
                                        </p:attrNameLst>
                                      </p:cBhvr>
                                      <p:to>
                                        <p:strVal val="visible"/>
                                      </p:to>
                                    </p:set>
                                    <p:animEffect transition="in" filter="fade">
                                      <p:cBhvr>
                                        <p:cTn id="72" dur="1000"/>
                                        <p:tgtEl>
                                          <p:spTgt spid="76"/>
                                        </p:tgtEl>
                                      </p:cBhvr>
                                    </p:animEffect>
                                    <p:anim calcmode="lin" valueType="num">
                                      <p:cBhvr>
                                        <p:cTn id="73" dur="1000" fill="hold"/>
                                        <p:tgtEl>
                                          <p:spTgt spid="76"/>
                                        </p:tgtEl>
                                        <p:attrNameLst>
                                          <p:attrName>ppt_x</p:attrName>
                                        </p:attrNameLst>
                                      </p:cBhvr>
                                      <p:tavLst>
                                        <p:tav tm="0">
                                          <p:val>
                                            <p:strVal val="#ppt_x"/>
                                          </p:val>
                                        </p:tav>
                                        <p:tav tm="100000">
                                          <p:val>
                                            <p:strVal val="#ppt_x"/>
                                          </p:val>
                                        </p:tav>
                                      </p:tavLst>
                                    </p:anim>
                                    <p:anim calcmode="lin" valueType="num">
                                      <p:cBhvr>
                                        <p:cTn id="74" dur="1000" fill="hold"/>
                                        <p:tgtEl>
                                          <p:spTgt spid="76"/>
                                        </p:tgtEl>
                                        <p:attrNameLst>
                                          <p:attrName>ppt_y</p:attrName>
                                        </p:attrNameLst>
                                      </p:cBhvr>
                                      <p:tavLst>
                                        <p:tav tm="0">
                                          <p:val>
                                            <p:strVal val="#ppt_y+.1"/>
                                          </p:val>
                                        </p:tav>
                                        <p:tav tm="100000">
                                          <p:val>
                                            <p:strVal val="#ppt_y"/>
                                          </p:val>
                                        </p:tav>
                                      </p:tavLst>
                                    </p:anim>
                                  </p:childTnLst>
                                </p:cTn>
                              </p:par>
                              <p:par>
                                <p:cTn id="75" presetID="47" presetClass="entr" presetSubtype="0" fill="hold" nodeType="withEffect">
                                  <p:stCondLst>
                                    <p:cond delay="0"/>
                                  </p:stCondLst>
                                  <p:childTnLst>
                                    <p:set>
                                      <p:cBhvr>
                                        <p:cTn id="76" dur="1" fill="hold">
                                          <p:stCondLst>
                                            <p:cond delay="0"/>
                                          </p:stCondLst>
                                        </p:cTn>
                                        <p:tgtEl>
                                          <p:spTgt spid="83"/>
                                        </p:tgtEl>
                                        <p:attrNameLst>
                                          <p:attrName>style.visibility</p:attrName>
                                        </p:attrNameLst>
                                      </p:cBhvr>
                                      <p:to>
                                        <p:strVal val="visible"/>
                                      </p:to>
                                    </p:set>
                                    <p:animEffect transition="in" filter="fade">
                                      <p:cBhvr>
                                        <p:cTn id="77" dur="1000"/>
                                        <p:tgtEl>
                                          <p:spTgt spid="83"/>
                                        </p:tgtEl>
                                      </p:cBhvr>
                                    </p:animEffect>
                                    <p:anim calcmode="lin" valueType="num">
                                      <p:cBhvr>
                                        <p:cTn id="78" dur="1000" fill="hold"/>
                                        <p:tgtEl>
                                          <p:spTgt spid="83"/>
                                        </p:tgtEl>
                                        <p:attrNameLst>
                                          <p:attrName>ppt_x</p:attrName>
                                        </p:attrNameLst>
                                      </p:cBhvr>
                                      <p:tavLst>
                                        <p:tav tm="0">
                                          <p:val>
                                            <p:strVal val="#ppt_x"/>
                                          </p:val>
                                        </p:tav>
                                        <p:tav tm="100000">
                                          <p:val>
                                            <p:strVal val="#ppt_x"/>
                                          </p:val>
                                        </p:tav>
                                      </p:tavLst>
                                    </p:anim>
                                    <p:anim calcmode="lin" valueType="num">
                                      <p:cBhvr>
                                        <p:cTn id="79" dur="1000" fill="hold"/>
                                        <p:tgtEl>
                                          <p:spTgt spid="83"/>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9"/>
                                        </p:tgtEl>
                                        <p:attrNameLst>
                                          <p:attrName>style.visibility</p:attrName>
                                        </p:attrNameLst>
                                      </p:cBhvr>
                                      <p:to>
                                        <p:strVal val="visible"/>
                                      </p:to>
                                    </p:set>
                                    <p:animEffect transition="in" filter="fade">
                                      <p:cBhvr>
                                        <p:cTn id="82" dur="1000"/>
                                        <p:tgtEl>
                                          <p:spTgt spid="89"/>
                                        </p:tgtEl>
                                      </p:cBhvr>
                                    </p:animEffect>
                                    <p:anim calcmode="lin" valueType="num">
                                      <p:cBhvr>
                                        <p:cTn id="83" dur="1000" fill="hold"/>
                                        <p:tgtEl>
                                          <p:spTgt spid="89"/>
                                        </p:tgtEl>
                                        <p:attrNameLst>
                                          <p:attrName>ppt_x</p:attrName>
                                        </p:attrNameLst>
                                      </p:cBhvr>
                                      <p:tavLst>
                                        <p:tav tm="0">
                                          <p:val>
                                            <p:strVal val="#ppt_x"/>
                                          </p:val>
                                        </p:tav>
                                        <p:tav tm="100000">
                                          <p:val>
                                            <p:strVal val="#ppt_x"/>
                                          </p:val>
                                        </p:tav>
                                      </p:tavLst>
                                    </p:anim>
                                    <p:anim calcmode="lin" valueType="num">
                                      <p:cBhvr>
                                        <p:cTn id="84" dur="1000" fill="hold"/>
                                        <p:tgtEl>
                                          <p:spTgt spid="89"/>
                                        </p:tgtEl>
                                        <p:attrNameLst>
                                          <p:attrName>ppt_y</p:attrName>
                                        </p:attrNameLst>
                                      </p:cBhvr>
                                      <p:tavLst>
                                        <p:tav tm="0">
                                          <p:val>
                                            <p:strVal val="#ppt_y+.1"/>
                                          </p:val>
                                        </p:tav>
                                        <p:tav tm="100000">
                                          <p:val>
                                            <p:strVal val="#ppt_y"/>
                                          </p:val>
                                        </p:tav>
                                      </p:tavLst>
                                    </p:anim>
                                  </p:childTnLst>
                                </p:cTn>
                              </p:par>
                              <p:par>
                                <p:cTn id="85" presetID="47" presetClass="entr" presetSubtype="0" fill="hold" nodeType="withEffect">
                                  <p:stCondLst>
                                    <p:cond delay="0"/>
                                  </p:stCondLst>
                                  <p:childTnLst>
                                    <p:set>
                                      <p:cBhvr>
                                        <p:cTn id="86" dur="1" fill="hold">
                                          <p:stCondLst>
                                            <p:cond delay="0"/>
                                          </p:stCondLst>
                                        </p:cTn>
                                        <p:tgtEl>
                                          <p:spTgt spid="95"/>
                                        </p:tgtEl>
                                        <p:attrNameLst>
                                          <p:attrName>style.visibility</p:attrName>
                                        </p:attrNameLst>
                                      </p:cBhvr>
                                      <p:to>
                                        <p:strVal val="visible"/>
                                      </p:to>
                                    </p:set>
                                    <p:animEffect transition="in" filter="fade">
                                      <p:cBhvr>
                                        <p:cTn id="87" dur="1000"/>
                                        <p:tgtEl>
                                          <p:spTgt spid="95"/>
                                        </p:tgtEl>
                                      </p:cBhvr>
                                    </p:animEffect>
                                    <p:anim calcmode="lin" valueType="num">
                                      <p:cBhvr>
                                        <p:cTn id="88" dur="1000" fill="hold"/>
                                        <p:tgtEl>
                                          <p:spTgt spid="95"/>
                                        </p:tgtEl>
                                        <p:attrNameLst>
                                          <p:attrName>ppt_x</p:attrName>
                                        </p:attrNameLst>
                                      </p:cBhvr>
                                      <p:tavLst>
                                        <p:tav tm="0">
                                          <p:val>
                                            <p:strVal val="#ppt_x"/>
                                          </p:val>
                                        </p:tav>
                                        <p:tav tm="100000">
                                          <p:val>
                                            <p:strVal val="#ppt_x"/>
                                          </p:val>
                                        </p:tav>
                                      </p:tavLst>
                                    </p:anim>
                                    <p:anim calcmode="lin" valueType="num">
                                      <p:cBhvr>
                                        <p:cTn id="89" dur="1000" fill="hold"/>
                                        <p:tgtEl>
                                          <p:spTgt spid="95"/>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109"/>
                                        </p:tgtEl>
                                        <p:attrNameLst>
                                          <p:attrName>style.visibility</p:attrName>
                                        </p:attrNameLst>
                                      </p:cBhvr>
                                      <p:to>
                                        <p:strVal val="visible"/>
                                      </p:to>
                                    </p:set>
                                    <p:animEffect transition="in" filter="fade">
                                      <p:cBhvr>
                                        <p:cTn id="92" dur="1000"/>
                                        <p:tgtEl>
                                          <p:spTgt spid="109"/>
                                        </p:tgtEl>
                                      </p:cBhvr>
                                    </p:animEffect>
                                    <p:anim calcmode="lin" valueType="num">
                                      <p:cBhvr>
                                        <p:cTn id="93" dur="1000" fill="hold"/>
                                        <p:tgtEl>
                                          <p:spTgt spid="109"/>
                                        </p:tgtEl>
                                        <p:attrNameLst>
                                          <p:attrName>ppt_x</p:attrName>
                                        </p:attrNameLst>
                                      </p:cBhvr>
                                      <p:tavLst>
                                        <p:tav tm="0">
                                          <p:val>
                                            <p:strVal val="#ppt_x"/>
                                          </p:val>
                                        </p:tav>
                                        <p:tav tm="100000">
                                          <p:val>
                                            <p:strVal val="#ppt_x"/>
                                          </p:val>
                                        </p:tav>
                                      </p:tavLst>
                                    </p:anim>
                                    <p:anim calcmode="lin" valueType="num">
                                      <p:cBhvr>
                                        <p:cTn id="94" dur="1000" fill="hold"/>
                                        <p:tgtEl>
                                          <p:spTgt spid="109"/>
                                        </p:tgtEl>
                                        <p:attrNameLst>
                                          <p:attrName>ppt_y</p:attrName>
                                        </p:attrNameLst>
                                      </p:cBhvr>
                                      <p:tavLst>
                                        <p:tav tm="0">
                                          <p:val>
                                            <p:strVal val="#ppt_y+.1"/>
                                          </p:val>
                                        </p:tav>
                                        <p:tav tm="100000">
                                          <p:val>
                                            <p:strVal val="#ppt_y"/>
                                          </p:val>
                                        </p:tav>
                                      </p:tavLst>
                                    </p:anim>
                                  </p:childTnLst>
                                </p:cTn>
                              </p:par>
                              <p:par>
                                <p:cTn id="95" presetID="47" presetClass="entr" presetSubtype="0" fill="hold" nodeType="withEffect">
                                  <p:stCondLst>
                                    <p:cond delay="0"/>
                                  </p:stCondLst>
                                  <p:childTnLst>
                                    <p:set>
                                      <p:cBhvr>
                                        <p:cTn id="96" dur="1" fill="hold">
                                          <p:stCondLst>
                                            <p:cond delay="0"/>
                                          </p:stCondLst>
                                        </p:cTn>
                                        <p:tgtEl>
                                          <p:spTgt spid="168"/>
                                        </p:tgtEl>
                                        <p:attrNameLst>
                                          <p:attrName>style.visibility</p:attrName>
                                        </p:attrNameLst>
                                      </p:cBhvr>
                                      <p:to>
                                        <p:strVal val="visible"/>
                                      </p:to>
                                    </p:set>
                                    <p:animEffect transition="in" filter="fade">
                                      <p:cBhvr>
                                        <p:cTn id="97" dur="1000"/>
                                        <p:tgtEl>
                                          <p:spTgt spid="168"/>
                                        </p:tgtEl>
                                      </p:cBhvr>
                                    </p:animEffect>
                                    <p:anim calcmode="lin" valueType="num">
                                      <p:cBhvr>
                                        <p:cTn id="98" dur="1000" fill="hold"/>
                                        <p:tgtEl>
                                          <p:spTgt spid="168"/>
                                        </p:tgtEl>
                                        <p:attrNameLst>
                                          <p:attrName>ppt_x</p:attrName>
                                        </p:attrNameLst>
                                      </p:cBhvr>
                                      <p:tavLst>
                                        <p:tav tm="0">
                                          <p:val>
                                            <p:strVal val="#ppt_x"/>
                                          </p:val>
                                        </p:tav>
                                        <p:tav tm="100000">
                                          <p:val>
                                            <p:strVal val="#ppt_x"/>
                                          </p:val>
                                        </p:tav>
                                      </p:tavLst>
                                    </p:anim>
                                    <p:anim calcmode="lin" valueType="num">
                                      <p:cBhvr>
                                        <p:cTn id="99" dur="1000" fill="hold"/>
                                        <p:tgtEl>
                                          <p:spTgt spid="168"/>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179"/>
                                        </p:tgtEl>
                                        <p:attrNameLst>
                                          <p:attrName>style.visibility</p:attrName>
                                        </p:attrNameLst>
                                      </p:cBhvr>
                                      <p:to>
                                        <p:strVal val="visible"/>
                                      </p:to>
                                    </p:set>
                                    <p:animEffect transition="in" filter="fade">
                                      <p:cBhvr>
                                        <p:cTn id="102" dur="1000"/>
                                        <p:tgtEl>
                                          <p:spTgt spid="179"/>
                                        </p:tgtEl>
                                      </p:cBhvr>
                                    </p:animEffect>
                                    <p:anim calcmode="lin" valueType="num">
                                      <p:cBhvr>
                                        <p:cTn id="103" dur="1000" fill="hold"/>
                                        <p:tgtEl>
                                          <p:spTgt spid="179"/>
                                        </p:tgtEl>
                                        <p:attrNameLst>
                                          <p:attrName>ppt_x</p:attrName>
                                        </p:attrNameLst>
                                      </p:cBhvr>
                                      <p:tavLst>
                                        <p:tav tm="0">
                                          <p:val>
                                            <p:strVal val="#ppt_x"/>
                                          </p:val>
                                        </p:tav>
                                        <p:tav tm="100000">
                                          <p:val>
                                            <p:strVal val="#ppt_x"/>
                                          </p:val>
                                        </p:tav>
                                      </p:tavLst>
                                    </p:anim>
                                    <p:anim calcmode="lin" valueType="num">
                                      <p:cBhvr>
                                        <p:cTn id="104" dur="1000" fill="hold"/>
                                        <p:tgtEl>
                                          <p:spTgt spid="179"/>
                                        </p:tgtEl>
                                        <p:attrNameLst>
                                          <p:attrName>ppt_y</p:attrName>
                                        </p:attrNameLst>
                                      </p:cBhvr>
                                      <p:tavLst>
                                        <p:tav tm="0">
                                          <p:val>
                                            <p:strVal val="#ppt_y+.1"/>
                                          </p:val>
                                        </p:tav>
                                        <p:tav tm="100000">
                                          <p:val>
                                            <p:strVal val="#ppt_y"/>
                                          </p:val>
                                        </p:tav>
                                      </p:tavLst>
                                    </p:anim>
                                  </p:childTnLst>
                                </p:cTn>
                              </p:par>
                              <p:par>
                                <p:cTn id="105" presetID="1" presetClass="entr" presetSubtype="0" fill="hold" grpId="0" nodeType="withEffect">
                                  <p:stCondLst>
                                    <p:cond delay="0"/>
                                  </p:stCondLst>
                                  <p:childTnLst>
                                    <p:set>
                                      <p:cBhvr>
                                        <p:cTn id="106" dur="1" fill="hold">
                                          <p:stCondLst>
                                            <p:cond delay="0"/>
                                          </p:stCondLst>
                                        </p:cTn>
                                        <p:tgtEl>
                                          <p:spTgt spid="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57" grpId="0" animBg="1"/>
      <p:bldP spid="63" grpId="0" animBg="1"/>
      <p:bldP spid="64" grpId="0" animBg="1"/>
      <p:bldP spid="18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3" name="Group 612"/>
          <p:cNvGrpSpPr/>
          <p:nvPr/>
        </p:nvGrpSpPr>
        <p:grpSpPr>
          <a:xfrm rot="10800000">
            <a:off x="1451217" y="1267726"/>
            <a:ext cx="9277779" cy="4182815"/>
            <a:chOff x="287623" y="-1385259"/>
            <a:chExt cx="2218938" cy="4182814"/>
          </a:xfrm>
        </p:grpSpPr>
        <p:sp>
          <p:nvSpPr>
            <p:cNvPr id="547" name="Rectangle 546"/>
            <p:cNvSpPr/>
            <p:nvPr/>
          </p:nvSpPr>
          <p:spPr>
            <a:xfrm rot="10800000" flipV="1">
              <a:off x="287623" y="-1385259"/>
              <a:ext cx="2218937" cy="4182814"/>
            </a:xfrm>
            <a:prstGeom prst="rect">
              <a:avLst/>
            </a:prstGeom>
            <a:gradFill flip="none" rotWithShape="1">
              <a:gsLst>
                <a:gs pos="0">
                  <a:schemeClr val="bg1"/>
                </a:gs>
                <a:gs pos="100000">
                  <a:schemeClr val="bg1">
                    <a:alpha val="0"/>
                  </a:schemeClr>
                </a:gs>
              </a:gsLst>
              <a:lin ang="16200000" scaled="1"/>
              <a:tileRect/>
            </a:gradFill>
            <a:ln w="12700" cap="flat">
              <a:noFill/>
              <a:miter lim="800000"/>
              <a:headEnd type="none" w="med" len="med"/>
              <a:tailEnd type="none" w="med" len="med"/>
            </a:ln>
            <a:effectLst/>
          </p:spPr>
          <p:txBody>
            <a:bodyPr lIns="91424" tIns="91424" rIns="91424" bIns="91424" rtlCol="0" anchor="t"/>
            <a:lstStyle/>
            <a:p>
              <a:pPr defTabSz="385693"/>
              <a:endParaRPr lang="en-US" sz="1100">
                <a:solidFill>
                  <a:srgbClr val="2C2C2C"/>
                </a:solidFill>
                <a:latin typeface="CiscoSansTT ExtraLight"/>
                <a:ea typeface="Arial" pitchFamily="-107" charset="0"/>
                <a:cs typeface="Arial" pitchFamily="-107" charset="0"/>
              </a:endParaRPr>
            </a:p>
          </p:txBody>
        </p:sp>
        <p:cxnSp>
          <p:nvCxnSpPr>
            <p:cNvPr id="549" name="Straight Connector 548"/>
            <p:cNvCxnSpPr/>
            <p:nvPr/>
          </p:nvCxnSpPr>
          <p:spPr>
            <a:xfrm>
              <a:off x="287626" y="2797553"/>
              <a:ext cx="2218935" cy="0"/>
            </a:xfrm>
            <a:prstGeom prst="line">
              <a:avLst/>
            </a:prstGeom>
            <a:ln>
              <a:solidFill>
                <a:srgbClr val="3370E4"/>
              </a:solidFill>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1856219" y="3668562"/>
            <a:ext cx="8356092" cy="1651777"/>
            <a:chOff x="1856219" y="3668555"/>
            <a:chExt cx="8356092" cy="1651777"/>
          </a:xfrm>
        </p:grpSpPr>
        <p:sp>
          <p:nvSpPr>
            <p:cNvPr id="813" name="Trapezoid 812"/>
            <p:cNvSpPr/>
            <p:nvPr/>
          </p:nvSpPr>
          <p:spPr>
            <a:xfrm>
              <a:off x="1856219" y="4178563"/>
              <a:ext cx="8356092" cy="1141769"/>
            </a:xfrm>
            <a:prstGeom prst="trapezoid">
              <a:avLst>
                <a:gd name="adj" fmla="val 119472"/>
              </a:avLst>
            </a:prstGeom>
            <a:gradFill flip="none" rotWithShape="1">
              <a:gsLst>
                <a:gs pos="0">
                  <a:schemeClr val="bg1">
                    <a:lumMod val="95000"/>
                  </a:schemeClr>
                </a:gs>
                <a:gs pos="100000">
                  <a:schemeClr val="bg1">
                    <a:alpha val="0"/>
                  </a:schemeClr>
                </a:gs>
              </a:gsLst>
              <a:lin ang="16200000" scaled="1"/>
              <a:tileRect/>
            </a:gradFill>
            <a:ln w="12700" cap="flat">
              <a:gradFill flip="none" rotWithShape="1">
                <a:gsLst>
                  <a:gs pos="0">
                    <a:schemeClr val="accent1">
                      <a:tint val="66000"/>
                      <a:satMod val="160000"/>
                    </a:schemeClr>
                  </a:gs>
                  <a:gs pos="100000">
                    <a:schemeClr val="accent1">
                      <a:tint val="44500"/>
                      <a:satMod val="160000"/>
                      <a:alpha val="0"/>
                    </a:schemeClr>
                  </a:gs>
                </a:gsLst>
                <a:lin ang="16200000" scaled="1"/>
                <a:tileRect/>
              </a:gradFill>
              <a:miter lim="800000"/>
              <a:headEnd type="none" w="med" len="med"/>
              <a:tailEnd type="none" w="med" len="med"/>
            </a:ln>
            <a:effectLst>
              <a:outerShdw blurRad="63500" algn="ctr" rotWithShape="0">
                <a:prstClr val="black">
                  <a:alpha val="40000"/>
                </a:prstClr>
              </a:outerShdw>
            </a:effectLst>
          </p:spPr>
          <p:txBody>
            <a:bodyPr lIns="91424" tIns="91424" rIns="91424" bIns="91424" rtlCol="0" anchor="t"/>
            <a:lstStyle/>
            <a:p>
              <a:pPr defTabSz="385693"/>
              <a:endParaRPr lang="en-US" sz="1100">
                <a:solidFill>
                  <a:srgbClr val="2C2C2C"/>
                </a:solidFill>
                <a:latin typeface="CiscoSansTT ExtraLight"/>
                <a:ea typeface="Arial" pitchFamily="-107" charset="0"/>
                <a:cs typeface="Arial" pitchFamily="-107" charset="0"/>
              </a:endParaRPr>
            </a:p>
          </p:txBody>
        </p:sp>
        <p:grpSp>
          <p:nvGrpSpPr>
            <p:cNvPr id="814" name="Group 813"/>
            <p:cNvGrpSpPr/>
            <p:nvPr/>
          </p:nvGrpSpPr>
          <p:grpSpPr>
            <a:xfrm>
              <a:off x="3673617" y="3668555"/>
              <a:ext cx="4721296" cy="1545777"/>
              <a:chOff x="7017846" y="2148487"/>
              <a:chExt cx="4721296" cy="1545777"/>
            </a:xfrm>
          </p:grpSpPr>
          <p:grpSp>
            <p:nvGrpSpPr>
              <p:cNvPr id="815" name="Group 814"/>
              <p:cNvGrpSpPr/>
              <p:nvPr/>
            </p:nvGrpSpPr>
            <p:grpSpPr>
              <a:xfrm>
                <a:off x="7236258" y="2148487"/>
                <a:ext cx="4260172" cy="1534631"/>
                <a:chOff x="1721639" y="2649253"/>
                <a:chExt cx="2622767" cy="712646"/>
              </a:xfrm>
              <a:effectLst>
                <a:outerShdw blurRad="50800" dist="12700" dir="5400000" algn="t" rotWithShape="0">
                  <a:prstClr val="black">
                    <a:alpha val="20000"/>
                  </a:prstClr>
                </a:outerShdw>
              </a:effectLst>
            </p:grpSpPr>
            <p:grpSp>
              <p:nvGrpSpPr>
                <p:cNvPr id="818" name="Group 817"/>
                <p:cNvGrpSpPr/>
                <p:nvPr/>
              </p:nvGrpSpPr>
              <p:grpSpPr>
                <a:xfrm>
                  <a:off x="1721641" y="3031567"/>
                  <a:ext cx="2622756" cy="249733"/>
                  <a:chOff x="1856748" y="4521199"/>
                  <a:chExt cx="4949076" cy="323663"/>
                </a:xfrm>
              </p:grpSpPr>
              <p:cxnSp>
                <p:nvCxnSpPr>
                  <p:cNvPr id="850" name="Straight Connector 849"/>
                  <p:cNvCxnSpPr/>
                  <p:nvPr/>
                </p:nvCxnSpPr>
                <p:spPr>
                  <a:xfrm>
                    <a:off x="2688974" y="4521199"/>
                    <a:ext cx="157589" cy="323663"/>
                  </a:xfrm>
                  <a:prstGeom prst="line">
                    <a:avLst/>
                  </a:prstGeom>
                  <a:noFill/>
                  <a:ln w="0" cap="flat" cmpd="sng" algn="ctr">
                    <a:solidFill>
                      <a:srgbClr val="E7E6E6">
                        <a:lumMod val="50000"/>
                      </a:srgbClr>
                    </a:solidFill>
                    <a:prstDash val="solid"/>
                    <a:miter lim="800000"/>
                  </a:ln>
                  <a:effectLst/>
                </p:spPr>
              </p:cxnSp>
              <p:cxnSp>
                <p:nvCxnSpPr>
                  <p:cNvPr id="851" name="Straight Connector 850"/>
                  <p:cNvCxnSpPr/>
                  <p:nvPr/>
                </p:nvCxnSpPr>
                <p:spPr>
                  <a:xfrm flipH="1">
                    <a:off x="1856748" y="4521200"/>
                    <a:ext cx="832227" cy="323662"/>
                  </a:xfrm>
                  <a:prstGeom prst="line">
                    <a:avLst/>
                  </a:prstGeom>
                  <a:noFill/>
                  <a:ln w="0" cap="flat" cmpd="sng" algn="ctr">
                    <a:solidFill>
                      <a:srgbClr val="FFFFFF">
                        <a:lumMod val="65000"/>
                      </a:srgbClr>
                    </a:solidFill>
                    <a:prstDash val="solid"/>
                    <a:miter lim="800000"/>
                  </a:ln>
                  <a:effectLst/>
                </p:spPr>
              </p:cxnSp>
              <p:cxnSp>
                <p:nvCxnSpPr>
                  <p:cNvPr id="852" name="Straight Connector 851"/>
                  <p:cNvCxnSpPr/>
                  <p:nvPr/>
                </p:nvCxnSpPr>
                <p:spPr>
                  <a:xfrm>
                    <a:off x="2688976" y="4521200"/>
                    <a:ext cx="1147402" cy="323662"/>
                  </a:xfrm>
                  <a:prstGeom prst="line">
                    <a:avLst/>
                  </a:prstGeom>
                  <a:noFill/>
                  <a:ln w="0" cap="flat" cmpd="sng" algn="ctr">
                    <a:solidFill>
                      <a:srgbClr val="FFFFFF">
                        <a:lumMod val="65000"/>
                      </a:srgbClr>
                    </a:solidFill>
                    <a:prstDash val="solid"/>
                    <a:miter lim="800000"/>
                  </a:ln>
                  <a:effectLst/>
                </p:spPr>
              </p:cxnSp>
              <p:cxnSp>
                <p:nvCxnSpPr>
                  <p:cNvPr id="853" name="Straight Connector 852"/>
                  <p:cNvCxnSpPr/>
                  <p:nvPr/>
                </p:nvCxnSpPr>
                <p:spPr>
                  <a:xfrm>
                    <a:off x="2688975" y="4521200"/>
                    <a:ext cx="2137218" cy="323662"/>
                  </a:xfrm>
                  <a:prstGeom prst="line">
                    <a:avLst/>
                  </a:prstGeom>
                  <a:noFill/>
                  <a:ln w="0" cap="flat" cmpd="sng" algn="ctr">
                    <a:solidFill>
                      <a:srgbClr val="E7E6E6">
                        <a:lumMod val="50000"/>
                      </a:srgbClr>
                    </a:solidFill>
                    <a:prstDash val="solid"/>
                    <a:miter lim="800000"/>
                  </a:ln>
                  <a:effectLst/>
                </p:spPr>
              </p:cxnSp>
              <p:cxnSp>
                <p:nvCxnSpPr>
                  <p:cNvPr id="854" name="Straight Connector 853"/>
                  <p:cNvCxnSpPr/>
                  <p:nvPr/>
                </p:nvCxnSpPr>
                <p:spPr>
                  <a:xfrm>
                    <a:off x="2688975" y="4521200"/>
                    <a:ext cx="3127033" cy="323662"/>
                  </a:xfrm>
                  <a:prstGeom prst="line">
                    <a:avLst/>
                  </a:prstGeom>
                  <a:noFill/>
                  <a:ln w="0" cap="flat" cmpd="sng" algn="ctr">
                    <a:solidFill>
                      <a:srgbClr val="FFFFFF">
                        <a:lumMod val="65000"/>
                      </a:srgbClr>
                    </a:solidFill>
                    <a:prstDash val="solid"/>
                    <a:miter lim="800000"/>
                  </a:ln>
                  <a:effectLst/>
                </p:spPr>
              </p:cxnSp>
              <p:cxnSp>
                <p:nvCxnSpPr>
                  <p:cNvPr id="855" name="Straight Connector 854"/>
                  <p:cNvCxnSpPr/>
                  <p:nvPr/>
                </p:nvCxnSpPr>
                <p:spPr>
                  <a:xfrm>
                    <a:off x="2688975" y="4521200"/>
                    <a:ext cx="4116849" cy="323662"/>
                  </a:xfrm>
                  <a:prstGeom prst="line">
                    <a:avLst/>
                  </a:prstGeom>
                  <a:noFill/>
                  <a:ln w="0" cap="flat" cmpd="sng" algn="ctr">
                    <a:solidFill>
                      <a:srgbClr val="E7E6E6">
                        <a:lumMod val="50000"/>
                      </a:srgbClr>
                    </a:solidFill>
                    <a:prstDash val="solid"/>
                    <a:miter lim="800000"/>
                  </a:ln>
                  <a:effectLst/>
                </p:spPr>
              </p:cxnSp>
            </p:grpSp>
            <p:grpSp>
              <p:nvGrpSpPr>
                <p:cNvPr id="819" name="Group 818"/>
                <p:cNvGrpSpPr/>
                <p:nvPr/>
              </p:nvGrpSpPr>
              <p:grpSpPr>
                <a:xfrm flipH="1">
                  <a:off x="1721650" y="3031565"/>
                  <a:ext cx="2622756" cy="249735"/>
                  <a:chOff x="1856748" y="4521199"/>
                  <a:chExt cx="4949076" cy="323663"/>
                </a:xfrm>
              </p:grpSpPr>
              <p:cxnSp>
                <p:nvCxnSpPr>
                  <p:cNvPr id="844" name="Straight Connector 843"/>
                  <p:cNvCxnSpPr/>
                  <p:nvPr/>
                </p:nvCxnSpPr>
                <p:spPr>
                  <a:xfrm>
                    <a:off x="2688974" y="4521199"/>
                    <a:ext cx="157589" cy="323663"/>
                  </a:xfrm>
                  <a:prstGeom prst="line">
                    <a:avLst/>
                  </a:prstGeom>
                  <a:noFill/>
                  <a:ln w="0" cap="flat" cmpd="sng" algn="ctr">
                    <a:solidFill>
                      <a:srgbClr val="E7E6E6">
                        <a:lumMod val="50000"/>
                      </a:srgbClr>
                    </a:solidFill>
                    <a:prstDash val="solid"/>
                    <a:miter lim="800000"/>
                  </a:ln>
                  <a:effectLst/>
                </p:spPr>
              </p:cxnSp>
              <p:cxnSp>
                <p:nvCxnSpPr>
                  <p:cNvPr id="845" name="Straight Connector 844"/>
                  <p:cNvCxnSpPr/>
                  <p:nvPr/>
                </p:nvCxnSpPr>
                <p:spPr>
                  <a:xfrm flipH="1">
                    <a:off x="1856748" y="4521200"/>
                    <a:ext cx="832227" cy="323662"/>
                  </a:xfrm>
                  <a:prstGeom prst="line">
                    <a:avLst/>
                  </a:prstGeom>
                  <a:noFill/>
                  <a:ln w="0" cap="flat" cmpd="sng" algn="ctr">
                    <a:solidFill>
                      <a:srgbClr val="FFFFFF">
                        <a:lumMod val="65000"/>
                      </a:srgbClr>
                    </a:solidFill>
                    <a:prstDash val="solid"/>
                    <a:miter lim="800000"/>
                  </a:ln>
                  <a:effectLst/>
                </p:spPr>
              </p:cxnSp>
              <p:cxnSp>
                <p:nvCxnSpPr>
                  <p:cNvPr id="846" name="Straight Connector 845"/>
                  <p:cNvCxnSpPr/>
                  <p:nvPr/>
                </p:nvCxnSpPr>
                <p:spPr>
                  <a:xfrm>
                    <a:off x="2688976" y="4521200"/>
                    <a:ext cx="1147402" cy="323662"/>
                  </a:xfrm>
                  <a:prstGeom prst="line">
                    <a:avLst/>
                  </a:prstGeom>
                  <a:noFill/>
                  <a:ln w="0" cap="flat" cmpd="sng" algn="ctr">
                    <a:solidFill>
                      <a:srgbClr val="FFFFFF">
                        <a:lumMod val="65000"/>
                      </a:srgbClr>
                    </a:solidFill>
                    <a:prstDash val="solid"/>
                    <a:miter lim="800000"/>
                  </a:ln>
                  <a:effectLst/>
                </p:spPr>
              </p:cxnSp>
              <p:cxnSp>
                <p:nvCxnSpPr>
                  <p:cNvPr id="847" name="Straight Connector 846"/>
                  <p:cNvCxnSpPr/>
                  <p:nvPr/>
                </p:nvCxnSpPr>
                <p:spPr>
                  <a:xfrm>
                    <a:off x="2688975" y="4521200"/>
                    <a:ext cx="2137218" cy="323662"/>
                  </a:xfrm>
                  <a:prstGeom prst="line">
                    <a:avLst/>
                  </a:prstGeom>
                  <a:noFill/>
                  <a:ln w="0" cap="flat" cmpd="sng" algn="ctr">
                    <a:solidFill>
                      <a:srgbClr val="E7E6E6">
                        <a:lumMod val="50000"/>
                      </a:srgbClr>
                    </a:solidFill>
                    <a:prstDash val="solid"/>
                    <a:miter lim="800000"/>
                  </a:ln>
                  <a:effectLst/>
                </p:spPr>
              </p:cxnSp>
              <p:cxnSp>
                <p:nvCxnSpPr>
                  <p:cNvPr id="848" name="Straight Connector 847"/>
                  <p:cNvCxnSpPr/>
                  <p:nvPr/>
                </p:nvCxnSpPr>
                <p:spPr>
                  <a:xfrm>
                    <a:off x="2688975" y="4521200"/>
                    <a:ext cx="3127033" cy="323662"/>
                  </a:xfrm>
                  <a:prstGeom prst="line">
                    <a:avLst/>
                  </a:prstGeom>
                  <a:noFill/>
                  <a:ln w="0" cap="flat" cmpd="sng" algn="ctr">
                    <a:solidFill>
                      <a:srgbClr val="FFFFFF">
                        <a:lumMod val="65000"/>
                      </a:srgbClr>
                    </a:solidFill>
                    <a:prstDash val="solid"/>
                    <a:miter lim="800000"/>
                  </a:ln>
                  <a:effectLst/>
                </p:spPr>
              </p:cxnSp>
              <p:cxnSp>
                <p:nvCxnSpPr>
                  <p:cNvPr id="849" name="Straight Connector 848"/>
                  <p:cNvCxnSpPr/>
                  <p:nvPr/>
                </p:nvCxnSpPr>
                <p:spPr>
                  <a:xfrm>
                    <a:off x="2688975" y="4521200"/>
                    <a:ext cx="4116849" cy="323662"/>
                  </a:xfrm>
                  <a:prstGeom prst="line">
                    <a:avLst/>
                  </a:prstGeom>
                  <a:noFill/>
                  <a:ln w="0" cap="flat" cmpd="sng" algn="ctr">
                    <a:solidFill>
                      <a:srgbClr val="E7E6E6">
                        <a:lumMod val="50000"/>
                      </a:srgbClr>
                    </a:solidFill>
                    <a:prstDash val="solid"/>
                    <a:miter lim="800000"/>
                  </a:ln>
                  <a:effectLst/>
                </p:spPr>
              </p:cxnSp>
            </p:grpSp>
            <p:grpSp>
              <p:nvGrpSpPr>
                <p:cNvPr id="820" name="Group 819"/>
                <p:cNvGrpSpPr/>
                <p:nvPr/>
              </p:nvGrpSpPr>
              <p:grpSpPr>
                <a:xfrm>
                  <a:off x="1721644" y="3031567"/>
                  <a:ext cx="2622761" cy="249734"/>
                  <a:chOff x="1856748" y="4521200"/>
                  <a:chExt cx="4949076" cy="323662"/>
                </a:xfrm>
              </p:grpSpPr>
              <p:cxnSp>
                <p:nvCxnSpPr>
                  <p:cNvPr id="838" name="Straight Connector 837"/>
                  <p:cNvCxnSpPr/>
                  <p:nvPr/>
                </p:nvCxnSpPr>
                <p:spPr>
                  <a:xfrm flipH="1">
                    <a:off x="2846563" y="4521200"/>
                    <a:ext cx="937286" cy="323662"/>
                  </a:xfrm>
                  <a:prstGeom prst="line">
                    <a:avLst/>
                  </a:prstGeom>
                  <a:noFill/>
                  <a:ln w="0" cap="flat" cmpd="sng" algn="ctr">
                    <a:solidFill>
                      <a:srgbClr val="E7E6E6">
                        <a:lumMod val="50000"/>
                      </a:srgbClr>
                    </a:solidFill>
                    <a:prstDash val="solid"/>
                    <a:miter lim="800000"/>
                  </a:ln>
                  <a:effectLst/>
                </p:spPr>
              </p:cxnSp>
              <p:cxnSp>
                <p:nvCxnSpPr>
                  <p:cNvPr id="839" name="Straight Connector 838"/>
                  <p:cNvCxnSpPr/>
                  <p:nvPr/>
                </p:nvCxnSpPr>
                <p:spPr>
                  <a:xfrm flipH="1">
                    <a:off x="1856748" y="4521200"/>
                    <a:ext cx="1927101" cy="323662"/>
                  </a:xfrm>
                  <a:prstGeom prst="line">
                    <a:avLst/>
                  </a:prstGeom>
                  <a:noFill/>
                  <a:ln w="0" cap="flat" cmpd="sng" algn="ctr">
                    <a:solidFill>
                      <a:srgbClr val="FFFFFF">
                        <a:lumMod val="65000"/>
                      </a:srgbClr>
                    </a:solidFill>
                    <a:prstDash val="solid"/>
                    <a:miter lim="800000"/>
                  </a:ln>
                  <a:effectLst/>
                </p:spPr>
              </p:cxnSp>
              <p:cxnSp>
                <p:nvCxnSpPr>
                  <p:cNvPr id="840" name="Straight Connector 839"/>
                  <p:cNvCxnSpPr/>
                  <p:nvPr/>
                </p:nvCxnSpPr>
                <p:spPr>
                  <a:xfrm>
                    <a:off x="3783849" y="4521200"/>
                    <a:ext cx="52529" cy="323662"/>
                  </a:xfrm>
                  <a:prstGeom prst="line">
                    <a:avLst/>
                  </a:prstGeom>
                  <a:noFill/>
                  <a:ln w="0" cap="flat" cmpd="sng" algn="ctr">
                    <a:solidFill>
                      <a:srgbClr val="FFFFFF">
                        <a:lumMod val="65000"/>
                      </a:srgbClr>
                    </a:solidFill>
                    <a:prstDash val="solid"/>
                    <a:miter lim="800000"/>
                  </a:ln>
                  <a:effectLst/>
                </p:spPr>
              </p:cxnSp>
              <p:cxnSp>
                <p:nvCxnSpPr>
                  <p:cNvPr id="841" name="Straight Connector 840"/>
                  <p:cNvCxnSpPr/>
                  <p:nvPr/>
                </p:nvCxnSpPr>
                <p:spPr>
                  <a:xfrm>
                    <a:off x="3783849" y="4521200"/>
                    <a:ext cx="1042344" cy="323662"/>
                  </a:xfrm>
                  <a:prstGeom prst="line">
                    <a:avLst/>
                  </a:prstGeom>
                  <a:noFill/>
                  <a:ln w="0" cap="flat" cmpd="sng" algn="ctr">
                    <a:solidFill>
                      <a:srgbClr val="E7E6E6">
                        <a:lumMod val="50000"/>
                      </a:srgbClr>
                    </a:solidFill>
                    <a:prstDash val="solid"/>
                    <a:miter lim="800000"/>
                  </a:ln>
                  <a:effectLst/>
                </p:spPr>
              </p:cxnSp>
              <p:cxnSp>
                <p:nvCxnSpPr>
                  <p:cNvPr id="842" name="Straight Connector 841"/>
                  <p:cNvCxnSpPr/>
                  <p:nvPr/>
                </p:nvCxnSpPr>
                <p:spPr>
                  <a:xfrm>
                    <a:off x="3783849" y="4521200"/>
                    <a:ext cx="2032159" cy="323662"/>
                  </a:xfrm>
                  <a:prstGeom prst="line">
                    <a:avLst/>
                  </a:prstGeom>
                  <a:noFill/>
                  <a:ln w="0" cap="flat" cmpd="sng" algn="ctr">
                    <a:solidFill>
                      <a:srgbClr val="FFFFFF">
                        <a:lumMod val="65000"/>
                      </a:srgbClr>
                    </a:solidFill>
                    <a:prstDash val="solid"/>
                    <a:miter lim="800000"/>
                  </a:ln>
                  <a:effectLst/>
                </p:spPr>
              </p:cxnSp>
              <p:cxnSp>
                <p:nvCxnSpPr>
                  <p:cNvPr id="843" name="Straight Connector 842"/>
                  <p:cNvCxnSpPr/>
                  <p:nvPr/>
                </p:nvCxnSpPr>
                <p:spPr>
                  <a:xfrm>
                    <a:off x="3783849" y="4521200"/>
                    <a:ext cx="3021975" cy="323662"/>
                  </a:xfrm>
                  <a:prstGeom prst="line">
                    <a:avLst/>
                  </a:prstGeom>
                  <a:noFill/>
                  <a:ln w="0" cap="flat" cmpd="sng" algn="ctr">
                    <a:solidFill>
                      <a:srgbClr val="E7E6E6">
                        <a:lumMod val="50000"/>
                      </a:srgbClr>
                    </a:solidFill>
                    <a:prstDash val="solid"/>
                    <a:miter lim="800000"/>
                  </a:ln>
                  <a:effectLst/>
                </p:spPr>
              </p:cxnSp>
            </p:grpSp>
            <p:grpSp>
              <p:nvGrpSpPr>
                <p:cNvPr id="821" name="Group 820"/>
                <p:cNvGrpSpPr/>
                <p:nvPr/>
              </p:nvGrpSpPr>
              <p:grpSpPr>
                <a:xfrm flipH="1">
                  <a:off x="1721639" y="3031565"/>
                  <a:ext cx="2622766" cy="250783"/>
                  <a:chOff x="1856748" y="4521200"/>
                  <a:chExt cx="4949076" cy="323662"/>
                </a:xfrm>
              </p:grpSpPr>
              <p:cxnSp>
                <p:nvCxnSpPr>
                  <p:cNvPr id="832" name="Straight Connector 831"/>
                  <p:cNvCxnSpPr/>
                  <p:nvPr/>
                </p:nvCxnSpPr>
                <p:spPr>
                  <a:xfrm flipH="1">
                    <a:off x="2846563" y="4521200"/>
                    <a:ext cx="937286" cy="323662"/>
                  </a:xfrm>
                  <a:prstGeom prst="line">
                    <a:avLst/>
                  </a:prstGeom>
                  <a:noFill/>
                  <a:ln w="0" cap="flat" cmpd="sng" algn="ctr">
                    <a:solidFill>
                      <a:srgbClr val="E7E6E6">
                        <a:lumMod val="50000"/>
                      </a:srgbClr>
                    </a:solidFill>
                    <a:prstDash val="solid"/>
                    <a:miter lim="800000"/>
                  </a:ln>
                  <a:effectLst/>
                </p:spPr>
              </p:cxnSp>
              <p:cxnSp>
                <p:nvCxnSpPr>
                  <p:cNvPr id="833" name="Straight Connector 832"/>
                  <p:cNvCxnSpPr/>
                  <p:nvPr/>
                </p:nvCxnSpPr>
                <p:spPr>
                  <a:xfrm flipH="1">
                    <a:off x="1856748" y="4521200"/>
                    <a:ext cx="1927101" cy="323662"/>
                  </a:xfrm>
                  <a:prstGeom prst="line">
                    <a:avLst/>
                  </a:prstGeom>
                  <a:noFill/>
                  <a:ln w="0" cap="flat" cmpd="sng" algn="ctr">
                    <a:solidFill>
                      <a:srgbClr val="FFFFFF">
                        <a:lumMod val="65000"/>
                      </a:srgbClr>
                    </a:solidFill>
                    <a:prstDash val="solid"/>
                    <a:miter lim="800000"/>
                  </a:ln>
                  <a:effectLst/>
                </p:spPr>
              </p:cxnSp>
              <p:cxnSp>
                <p:nvCxnSpPr>
                  <p:cNvPr id="834" name="Straight Connector 833"/>
                  <p:cNvCxnSpPr/>
                  <p:nvPr/>
                </p:nvCxnSpPr>
                <p:spPr>
                  <a:xfrm>
                    <a:off x="3783849" y="4521200"/>
                    <a:ext cx="52529" cy="323662"/>
                  </a:xfrm>
                  <a:prstGeom prst="line">
                    <a:avLst/>
                  </a:prstGeom>
                  <a:noFill/>
                  <a:ln w="0" cap="flat" cmpd="sng" algn="ctr">
                    <a:solidFill>
                      <a:srgbClr val="FFFFFF">
                        <a:lumMod val="65000"/>
                      </a:srgbClr>
                    </a:solidFill>
                    <a:prstDash val="solid"/>
                    <a:miter lim="800000"/>
                  </a:ln>
                  <a:effectLst/>
                </p:spPr>
              </p:cxnSp>
              <p:cxnSp>
                <p:nvCxnSpPr>
                  <p:cNvPr id="835" name="Straight Connector 834"/>
                  <p:cNvCxnSpPr/>
                  <p:nvPr/>
                </p:nvCxnSpPr>
                <p:spPr>
                  <a:xfrm>
                    <a:off x="3783849" y="4521200"/>
                    <a:ext cx="1042344" cy="323662"/>
                  </a:xfrm>
                  <a:prstGeom prst="line">
                    <a:avLst/>
                  </a:prstGeom>
                  <a:noFill/>
                  <a:ln w="0" cap="flat" cmpd="sng" algn="ctr">
                    <a:solidFill>
                      <a:srgbClr val="E7E6E6">
                        <a:lumMod val="50000"/>
                      </a:srgbClr>
                    </a:solidFill>
                    <a:prstDash val="solid"/>
                    <a:miter lim="800000"/>
                  </a:ln>
                  <a:effectLst/>
                </p:spPr>
              </p:cxnSp>
              <p:cxnSp>
                <p:nvCxnSpPr>
                  <p:cNvPr id="836" name="Straight Connector 835"/>
                  <p:cNvCxnSpPr/>
                  <p:nvPr/>
                </p:nvCxnSpPr>
                <p:spPr>
                  <a:xfrm>
                    <a:off x="3783849" y="4521200"/>
                    <a:ext cx="2032159" cy="323662"/>
                  </a:xfrm>
                  <a:prstGeom prst="line">
                    <a:avLst/>
                  </a:prstGeom>
                  <a:noFill/>
                  <a:ln w="0" cap="flat" cmpd="sng" algn="ctr">
                    <a:solidFill>
                      <a:srgbClr val="FFFFFF">
                        <a:lumMod val="65000"/>
                      </a:srgbClr>
                    </a:solidFill>
                    <a:prstDash val="solid"/>
                    <a:miter lim="800000"/>
                  </a:ln>
                  <a:effectLst/>
                </p:spPr>
              </p:cxnSp>
              <p:cxnSp>
                <p:nvCxnSpPr>
                  <p:cNvPr id="837" name="Straight Connector 836"/>
                  <p:cNvCxnSpPr/>
                  <p:nvPr/>
                </p:nvCxnSpPr>
                <p:spPr>
                  <a:xfrm>
                    <a:off x="3783849" y="4521200"/>
                    <a:ext cx="3021975" cy="323662"/>
                  </a:xfrm>
                  <a:prstGeom prst="line">
                    <a:avLst/>
                  </a:prstGeom>
                  <a:noFill/>
                  <a:ln w="0" cap="flat" cmpd="sng" algn="ctr">
                    <a:solidFill>
                      <a:srgbClr val="E7E6E6">
                        <a:lumMod val="50000"/>
                      </a:srgbClr>
                    </a:solidFill>
                    <a:prstDash val="solid"/>
                    <a:miter lim="800000"/>
                  </a:ln>
                  <a:effectLst/>
                </p:spPr>
              </p:cxnSp>
            </p:grpSp>
            <p:grpSp>
              <p:nvGrpSpPr>
                <p:cNvPr id="822" name="Group 821"/>
                <p:cNvGrpSpPr/>
                <p:nvPr/>
              </p:nvGrpSpPr>
              <p:grpSpPr>
                <a:xfrm>
                  <a:off x="2037207" y="2649253"/>
                  <a:ext cx="2011321" cy="382316"/>
                  <a:chOff x="1571888" y="3137327"/>
                  <a:chExt cx="5433782" cy="1032854"/>
                </a:xfrm>
              </p:grpSpPr>
              <p:pic>
                <p:nvPicPr>
                  <p:cNvPr id="828" name="Picture 827" descr="C:\Users\rmuta\Desktop\spi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1888" y="3137327"/>
                    <a:ext cx="784365" cy="1032854"/>
                  </a:xfrm>
                  <a:prstGeom prst="rect">
                    <a:avLst/>
                  </a:prstGeom>
                  <a:noFill/>
                  <a:extLst>
                    <a:ext uri="{909E8E84-426E-40dd-AFC4-6F175D3DCCD1}">
                      <a14:hiddenFill xmlns:a14="http://schemas.microsoft.com/office/drawing/2010/main">
                        <a:solidFill>
                          <a:srgbClr val="FFFFFF"/>
                        </a:solidFill>
                      </a14:hiddenFill>
                    </a:ext>
                  </a:extLst>
                </p:spPr>
              </p:pic>
              <p:pic>
                <p:nvPicPr>
                  <p:cNvPr id="829" name="Picture 828" descr="C:\Users\rmuta\Desktop\spi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6224" y="3137327"/>
                    <a:ext cx="784365" cy="1032854"/>
                  </a:xfrm>
                  <a:prstGeom prst="rect">
                    <a:avLst/>
                  </a:prstGeom>
                  <a:noFill/>
                  <a:extLst>
                    <a:ext uri="{909E8E84-426E-40dd-AFC4-6F175D3DCCD1}">
                      <a14:hiddenFill xmlns:a14="http://schemas.microsoft.com/office/drawing/2010/main">
                        <a:solidFill>
                          <a:srgbClr val="FFFFFF"/>
                        </a:solidFill>
                      </a14:hiddenFill>
                    </a:ext>
                  </a:extLst>
                </p:spPr>
              </p:pic>
              <p:pic>
                <p:nvPicPr>
                  <p:cNvPr id="830" name="Picture 829" descr="C:\Users\rmuta\Desktop\spi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3769" y="3137327"/>
                    <a:ext cx="784365" cy="1032854"/>
                  </a:xfrm>
                  <a:prstGeom prst="rect">
                    <a:avLst/>
                  </a:prstGeom>
                  <a:noFill/>
                  <a:extLst>
                    <a:ext uri="{909E8E84-426E-40dd-AFC4-6F175D3DCCD1}">
                      <a14:hiddenFill xmlns:a14="http://schemas.microsoft.com/office/drawing/2010/main">
                        <a:solidFill>
                          <a:srgbClr val="FFFFFF"/>
                        </a:solidFill>
                      </a14:hiddenFill>
                    </a:ext>
                  </a:extLst>
                </p:spPr>
              </p:pic>
              <p:pic>
                <p:nvPicPr>
                  <p:cNvPr id="831" name="Picture 830" descr="C:\Users\rmuta\Desktop\spi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1305" y="3137327"/>
                    <a:ext cx="784365" cy="10328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23" name="Group 822"/>
                <p:cNvGrpSpPr/>
                <p:nvPr/>
              </p:nvGrpSpPr>
              <p:grpSpPr>
                <a:xfrm>
                  <a:off x="2063569" y="3281300"/>
                  <a:ext cx="1917764" cy="80599"/>
                  <a:chOff x="2450725" y="4888404"/>
                  <a:chExt cx="5181028" cy="217748"/>
                </a:xfrm>
              </p:grpSpPr>
              <p:pic>
                <p:nvPicPr>
                  <p:cNvPr id="824" name="Picture 823" descr="C:\Users\rmuta\Desktop\leaf.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0725" y="4888404"/>
                    <a:ext cx="895350" cy="217748"/>
                  </a:xfrm>
                  <a:prstGeom prst="rect">
                    <a:avLst/>
                  </a:prstGeom>
                  <a:noFill/>
                  <a:extLst>
                    <a:ext uri="{909E8E84-426E-40dd-AFC4-6F175D3DCCD1}">
                      <a14:hiddenFill xmlns:a14="http://schemas.microsoft.com/office/drawing/2010/main">
                        <a:solidFill>
                          <a:srgbClr val="FFFFFF"/>
                        </a:solidFill>
                      </a14:hiddenFill>
                    </a:ext>
                  </a:extLst>
                </p:spPr>
              </p:pic>
              <p:pic>
                <p:nvPicPr>
                  <p:cNvPr id="825" name="Picture 824" descr="C:\Users\rmuta\Desktop\leaf.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9284" y="4888404"/>
                    <a:ext cx="895350" cy="217748"/>
                  </a:xfrm>
                  <a:prstGeom prst="rect">
                    <a:avLst/>
                  </a:prstGeom>
                  <a:noFill/>
                  <a:extLst>
                    <a:ext uri="{909E8E84-426E-40dd-AFC4-6F175D3DCCD1}">
                      <a14:hiddenFill xmlns:a14="http://schemas.microsoft.com/office/drawing/2010/main">
                        <a:solidFill>
                          <a:srgbClr val="FFFFFF"/>
                        </a:solidFill>
                      </a14:hiddenFill>
                    </a:ext>
                  </a:extLst>
                </p:spPr>
              </p:pic>
              <p:pic>
                <p:nvPicPr>
                  <p:cNvPr id="826" name="Picture 825" descr="C:\Users\rmuta\Desktop\leaf.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7844" y="4888404"/>
                    <a:ext cx="895350" cy="217748"/>
                  </a:xfrm>
                  <a:prstGeom prst="rect">
                    <a:avLst/>
                  </a:prstGeom>
                  <a:noFill/>
                  <a:extLst>
                    <a:ext uri="{909E8E84-426E-40dd-AFC4-6F175D3DCCD1}">
                      <a14:hiddenFill xmlns:a14="http://schemas.microsoft.com/office/drawing/2010/main">
                        <a:solidFill>
                          <a:srgbClr val="FFFFFF"/>
                        </a:solidFill>
                      </a14:hiddenFill>
                    </a:ext>
                  </a:extLst>
                </p:spPr>
              </p:pic>
              <p:pic>
                <p:nvPicPr>
                  <p:cNvPr id="827" name="Picture 826" descr="C:\Users\rmuta\Desktop\leaf.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6403" y="4888404"/>
                    <a:ext cx="895350" cy="217748"/>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816" name="Picture 815" descr="C:\Users\rmuta\Desktop\leaf.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7846" y="3520700"/>
                <a:ext cx="538319" cy="173564"/>
              </a:xfrm>
              <a:prstGeom prst="rect">
                <a:avLst/>
              </a:prstGeom>
              <a:noFill/>
              <a:extLst>
                <a:ext uri="{909E8E84-426E-40dd-AFC4-6F175D3DCCD1}">
                  <a14:hiddenFill xmlns:a14="http://schemas.microsoft.com/office/drawing/2010/main">
                    <a:solidFill>
                      <a:srgbClr val="FFFFFF"/>
                    </a:solidFill>
                  </a14:hiddenFill>
                </a:ext>
              </a:extLst>
            </p:spPr>
          </p:pic>
          <p:pic>
            <p:nvPicPr>
              <p:cNvPr id="817" name="Picture 816" descr="C:\Users\rmuta\Desktop\leaf.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00823" y="3515828"/>
                <a:ext cx="538319" cy="17356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 name="Title 1"/>
          <p:cNvSpPr>
            <a:spLocks noGrp="1"/>
          </p:cNvSpPr>
          <p:nvPr>
            <p:ph type="title"/>
          </p:nvPr>
        </p:nvSpPr>
        <p:spPr/>
        <p:txBody>
          <a:bodyPr/>
          <a:lstStyle/>
          <a:p>
            <a:r>
              <a:rPr lang="en-US" dirty="0" smtClean="0"/>
              <a:t>Application Centric Infrastructure Components</a:t>
            </a:r>
            <a:endParaRPr lang="en-US" dirty="0"/>
          </a:p>
        </p:txBody>
      </p:sp>
      <p:pic>
        <p:nvPicPr>
          <p:cNvPr id="20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7768" y="2557089"/>
            <a:ext cx="635565" cy="830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4" name="TextBox 253"/>
          <p:cNvSpPr txBox="1"/>
          <p:nvPr/>
        </p:nvSpPr>
        <p:spPr>
          <a:xfrm>
            <a:off x="2619401" y="2663099"/>
            <a:ext cx="1488808" cy="553988"/>
          </a:xfrm>
          <a:prstGeom prst="rect">
            <a:avLst/>
          </a:prstGeom>
          <a:noFill/>
        </p:spPr>
        <p:txBody>
          <a:bodyPr wrap="none" lIns="91422" tIns="45714" rIns="91422" bIns="45714" rtlCol="0" anchor="ctr">
            <a:spAutoFit/>
          </a:bodyPr>
          <a:lstStyle/>
          <a:p>
            <a:pPr algn="r" defTabSz="914128"/>
            <a:r>
              <a:rPr lang="en-US" sz="1500" dirty="0">
                <a:solidFill>
                  <a:srgbClr val="FF6A39"/>
                </a:solidFill>
                <a:cs typeface="Arial"/>
              </a:rPr>
              <a:t>Application </a:t>
            </a:r>
            <a:br>
              <a:rPr lang="en-US" sz="1500" dirty="0">
                <a:solidFill>
                  <a:srgbClr val="FF6A39"/>
                </a:solidFill>
                <a:cs typeface="Arial"/>
              </a:rPr>
            </a:br>
            <a:r>
              <a:rPr lang="en-US" sz="1500" dirty="0">
                <a:solidFill>
                  <a:srgbClr val="FF6A39"/>
                </a:solidFill>
                <a:cs typeface="Arial"/>
              </a:rPr>
              <a:t>Network Profile</a:t>
            </a:r>
          </a:p>
        </p:txBody>
      </p:sp>
      <p:grpSp>
        <p:nvGrpSpPr>
          <p:cNvPr id="570" name="Group 569"/>
          <p:cNvGrpSpPr/>
          <p:nvPr/>
        </p:nvGrpSpPr>
        <p:grpSpPr>
          <a:xfrm>
            <a:off x="8752212" y="1396726"/>
            <a:ext cx="1460101" cy="851420"/>
            <a:chOff x="17622838" y="-1337134"/>
            <a:chExt cx="3038911" cy="1772062"/>
          </a:xfrm>
        </p:grpSpPr>
        <p:sp>
          <p:nvSpPr>
            <p:cNvPr id="473" name="Rectangle 472"/>
            <p:cNvSpPr/>
            <p:nvPr/>
          </p:nvSpPr>
          <p:spPr>
            <a:xfrm>
              <a:off x="17622838" y="-1337134"/>
              <a:ext cx="3038911" cy="1772062"/>
            </a:xfrm>
            <a:prstGeom prst="rect">
              <a:avLst/>
            </a:prstGeom>
            <a:solidFill>
              <a:schemeClr val="bg1"/>
            </a:solidFill>
            <a:ln w="12700" cap="flat" cmpd="sng" algn="ctr">
              <a:solidFill>
                <a:srgbClr val="3370E4"/>
              </a:solidFill>
              <a:prstDash val="solid"/>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5720" bIns="91440" rtlCol="0" anchor="t"/>
            <a:lstStyle/>
            <a:p>
              <a:pPr algn="ctr" defTabSz="914029">
                <a:lnSpc>
                  <a:spcPct val="90000"/>
                </a:lnSpc>
              </a:pPr>
              <a:r>
                <a:rPr lang="en-US" sz="1100" b="1" dirty="0">
                  <a:solidFill>
                    <a:srgbClr val="3370E4"/>
                  </a:solidFill>
                </a:rPr>
                <a:t>Systems Management</a:t>
              </a:r>
            </a:p>
          </p:txBody>
        </p:sp>
        <p:pic>
          <p:nvPicPr>
            <p:cNvPr id="476" name="Picture 2" descr="http://www.ibp-katalog.de/sites/default/files/category_pictures/ibm_tivoli.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661984" y="-619226"/>
              <a:ext cx="960619" cy="371281"/>
            </a:xfrm>
            <a:prstGeom prst="rect">
              <a:avLst/>
            </a:prstGeom>
            <a:noFill/>
            <a:extLst>
              <a:ext uri="{909E8E84-426E-40dd-AFC4-6F175D3DCCD1}">
                <a14:hiddenFill xmlns:a14="http://schemas.microsoft.com/office/drawing/2010/main">
                  <a:solidFill>
                    <a:srgbClr val="FFFFFF"/>
                  </a:solidFill>
                </a14:hiddenFill>
              </a:ext>
            </a:extLst>
          </p:spPr>
        </p:pic>
        <p:grpSp>
          <p:nvGrpSpPr>
            <p:cNvPr id="569" name="Group 568"/>
            <p:cNvGrpSpPr/>
            <p:nvPr/>
          </p:nvGrpSpPr>
          <p:grpSpPr>
            <a:xfrm>
              <a:off x="17761715" y="-203218"/>
              <a:ext cx="2761157" cy="533404"/>
              <a:chOff x="17732788" y="-203218"/>
              <a:chExt cx="2761157" cy="533404"/>
            </a:xfrm>
          </p:grpSpPr>
          <p:pic>
            <p:nvPicPr>
              <p:cNvPr id="474" name="Picture 473"/>
              <p:cNvPicPr>
                <a:picLocks noChangeAspect="1" noChangeArrowheads="1"/>
              </p:cNvPicPr>
              <p:nvPr/>
            </p:nvPicPr>
            <p:blipFill rotWithShape="1">
              <a:blip r:embed="rId7" cstate="print"/>
              <a:srcRect r="4170" b="25146"/>
              <a:stretch/>
            </p:blipFill>
            <p:spPr bwMode="auto">
              <a:xfrm>
                <a:off x="18903089" y="-168089"/>
                <a:ext cx="741358" cy="463147"/>
              </a:xfrm>
              <a:prstGeom prst="rect">
                <a:avLst/>
              </a:prstGeom>
              <a:noFill/>
              <a:ln>
                <a:noFill/>
              </a:ln>
            </p:spPr>
          </p:pic>
          <p:pic>
            <p:nvPicPr>
              <p:cNvPr id="475" name="Picture 13" descr="C:\Users\rmuta\Desktop\Computer_Associates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783433" y="-173161"/>
                <a:ext cx="710512" cy="473290"/>
              </a:xfrm>
              <a:prstGeom prst="rect">
                <a:avLst/>
              </a:prstGeom>
              <a:noFill/>
              <a:extLst>
                <a:ext uri="{909E8E84-426E-40dd-AFC4-6F175D3DCCD1}">
                  <a14:hiddenFill xmlns:a14="http://schemas.microsoft.com/office/drawing/2010/main">
                    <a:solidFill>
                      <a:srgbClr val="FFFFFF"/>
                    </a:solidFill>
                  </a14:hiddenFill>
                </a:ext>
              </a:extLst>
            </p:spPr>
          </p:pic>
          <p:pic>
            <p:nvPicPr>
              <p:cNvPr id="477" name="Picture 4" descr="http://www.storsimple.com/Portals/65157/images/BMC%20logo.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516" t="20567" r="51639" b="19319"/>
              <a:stretch/>
            </p:blipFill>
            <p:spPr bwMode="auto">
              <a:xfrm>
                <a:off x="17732788" y="-203218"/>
                <a:ext cx="1031316" cy="5334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632" name="Group 631"/>
          <p:cNvGrpSpPr/>
          <p:nvPr/>
        </p:nvGrpSpPr>
        <p:grpSpPr>
          <a:xfrm>
            <a:off x="3682027" y="1396726"/>
            <a:ext cx="1574956" cy="855060"/>
            <a:chOff x="3281031" y="1258708"/>
            <a:chExt cx="1574956" cy="855060"/>
          </a:xfrm>
        </p:grpSpPr>
        <p:sp>
          <p:nvSpPr>
            <p:cNvPr id="460" name="Rectangle 459"/>
            <p:cNvSpPr/>
            <p:nvPr/>
          </p:nvSpPr>
          <p:spPr>
            <a:xfrm>
              <a:off x="3281031" y="1258708"/>
              <a:ext cx="1574956" cy="855060"/>
            </a:xfrm>
            <a:prstGeom prst="rect">
              <a:avLst/>
            </a:prstGeom>
            <a:solidFill>
              <a:schemeClr val="bg1"/>
            </a:solidFill>
            <a:ln w="12700" cap="flat" cmpd="sng" algn="ctr">
              <a:solidFill>
                <a:srgbClr val="3370E4"/>
              </a:solidFill>
              <a:prstDash val="solid"/>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5720" bIns="91440" rtlCol="0" anchor="t"/>
            <a:lstStyle/>
            <a:p>
              <a:pPr algn="ctr" defTabSz="914029">
                <a:lnSpc>
                  <a:spcPct val="90000"/>
                </a:lnSpc>
              </a:pPr>
              <a:r>
                <a:rPr lang="en-US" sz="1100" b="1" dirty="0">
                  <a:solidFill>
                    <a:srgbClr val="3370E4"/>
                  </a:solidFill>
                </a:rPr>
                <a:t>Hypervisor Management</a:t>
              </a:r>
            </a:p>
          </p:txBody>
        </p:sp>
        <p:grpSp>
          <p:nvGrpSpPr>
            <p:cNvPr id="629" name="Group 628"/>
            <p:cNvGrpSpPr/>
            <p:nvPr/>
          </p:nvGrpSpPr>
          <p:grpSpPr>
            <a:xfrm>
              <a:off x="3359664" y="1875793"/>
              <a:ext cx="1417690" cy="191475"/>
              <a:chOff x="13946503" y="826515"/>
              <a:chExt cx="2985590" cy="403238"/>
            </a:xfrm>
          </p:grpSpPr>
          <p:pic>
            <p:nvPicPr>
              <p:cNvPr id="461"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534379" y="826515"/>
                <a:ext cx="397714" cy="4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2"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594880" y="838732"/>
                <a:ext cx="836850" cy="378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4"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946503" y="912272"/>
                <a:ext cx="1545728" cy="23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30" name="Group 629"/>
            <p:cNvGrpSpPr/>
            <p:nvPr/>
          </p:nvGrpSpPr>
          <p:grpSpPr>
            <a:xfrm>
              <a:off x="3414787" y="1642616"/>
              <a:ext cx="1307444" cy="213127"/>
              <a:chOff x="14065095" y="256318"/>
              <a:chExt cx="2753416" cy="448835"/>
            </a:xfrm>
          </p:grpSpPr>
          <p:pic>
            <p:nvPicPr>
              <p:cNvPr id="463"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065095" y="256318"/>
                <a:ext cx="1308543" cy="371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65" name="Group 464"/>
              <p:cNvGrpSpPr/>
              <p:nvPr/>
            </p:nvGrpSpPr>
            <p:grpSpPr>
              <a:xfrm>
                <a:off x="15599100" y="267278"/>
                <a:ext cx="1219411" cy="437875"/>
                <a:chOff x="9623403" y="1825630"/>
                <a:chExt cx="542343" cy="194748"/>
              </a:xfrm>
            </p:grpSpPr>
            <p:pic>
              <p:nvPicPr>
                <p:cNvPr id="466"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623403" y="1825630"/>
                  <a:ext cx="542343" cy="68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67" name="Straight Connector 466"/>
                <p:cNvCxnSpPr/>
                <p:nvPr/>
              </p:nvCxnSpPr>
              <p:spPr>
                <a:xfrm>
                  <a:off x="9623403" y="1911728"/>
                  <a:ext cx="518531" cy="0"/>
                </a:xfrm>
                <a:prstGeom prst="line">
                  <a:avLst/>
                </a:prstGeom>
                <a:noFill/>
                <a:ln w="3175" cap="flat" cmpd="sng" algn="ctr">
                  <a:solidFill>
                    <a:srgbClr val="272848">
                      <a:lumMod val="50000"/>
                      <a:lumOff val="50000"/>
                    </a:srgbClr>
                  </a:solidFill>
                  <a:prstDash val="solid"/>
                </a:ln>
                <a:effectLst/>
              </p:spPr>
            </p:cxnSp>
            <p:sp>
              <p:nvSpPr>
                <p:cNvPr id="468" name="TextBox 467"/>
                <p:cNvSpPr txBox="1"/>
                <p:nvPr/>
              </p:nvSpPr>
              <p:spPr>
                <a:xfrm>
                  <a:off x="9772100" y="1919481"/>
                  <a:ext cx="192184" cy="100897"/>
                </a:xfrm>
                <a:prstGeom prst="rect">
                  <a:avLst/>
                </a:prstGeom>
                <a:noFill/>
              </p:spPr>
              <p:txBody>
                <a:bodyPr wrap="none" lIns="0" tIns="0" rIns="0" bIns="0" rtlCol="0">
                  <a:spAutoFit/>
                </a:bodyPr>
                <a:lstStyle/>
                <a:p>
                  <a:pPr algn="ctr" defTabSz="456911">
                    <a:defRPr/>
                  </a:pPr>
                  <a:r>
                    <a:rPr lang="en-US" sz="700" kern="0" dirty="0">
                      <a:solidFill>
                        <a:srgbClr val="2C2C2C">
                          <a:lumMod val="50000"/>
                          <a:lumOff val="50000"/>
                        </a:srgbClr>
                      </a:solidFill>
                      <a:latin typeface="Arial"/>
                      <a:cs typeface="Arial"/>
                    </a:rPr>
                    <a:t>OVM</a:t>
                  </a:r>
                </a:p>
              </p:txBody>
            </p:sp>
          </p:grpSp>
        </p:grpSp>
      </p:grpSp>
      <p:grpSp>
        <p:nvGrpSpPr>
          <p:cNvPr id="575" name="Group 574"/>
          <p:cNvGrpSpPr/>
          <p:nvPr/>
        </p:nvGrpSpPr>
        <p:grpSpPr>
          <a:xfrm>
            <a:off x="7093591" y="1390733"/>
            <a:ext cx="1470375" cy="857411"/>
            <a:chOff x="7272791" y="1252717"/>
            <a:chExt cx="1470375" cy="857411"/>
          </a:xfrm>
        </p:grpSpPr>
        <p:sp>
          <p:nvSpPr>
            <p:cNvPr id="469" name="Rectangle 468"/>
            <p:cNvSpPr/>
            <p:nvPr/>
          </p:nvSpPr>
          <p:spPr>
            <a:xfrm>
              <a:off x="7272791" y="1252717"/>
              <a:ext cx="1470375" cy="857411"/>
            </a:xfrm>
            <a:prstGeom prst="rect">
              <a:avLst/>
            </a:prstGeom>
            <a:solidFill>
              <a:schemeClr val="bg1"/>
            </a:solidFill>
            <a:ln w="12700" cap="flat" cmpd="sng" algn="ctr">
              <a:solidFill>
                <a:srgbClr val="3370E4"/>
              </a:solidFill>
              <a:prstDash val="solid"/>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5720" bIns="91440" rtlCol="0" anchor="t"/>
            <a:lstStyle/>
            <a:p>
              <a:pPr algn="ctr" defTabSz="914029">
                <a:lnSpc>
                  <a:spcPct val="90000"/>
                </a:lnSpc>
              </a:pPr>
              <a:r>
                <a:rPr lang="en-US" sz="1100" b="1" dirty="0">
                  <a:solidFill>
                    <a:srgbClr val="3370E4"/>
                  </a:solidFill>
                </a:rPr>
                <a:t>Orchestration Frameworks</a:t>
              </a:r>
            </a:p>
          </p:txBody>
        </p:sp>
        <p:grpSp>
          <p:nvGrpSpPr>
            <p:cNvPr id="574" name="Group 573"/>
            <p:cNvGrpSpPr/>
            <p:nvPr/>
          </p:nvGrpSpPr>
          <p:grpSpPr>
            <a:xfrm>
              <a:off x="7319669" y="1603640"/>
              <a:ext cx="1376619" cy="255235"/>
              <a:chOff x="7319832" y="1603640"/>
              <a:chExt cx="1376619" cy="255235"/>
            </a:xfrm>
          </p:grpSpPr>
          <p:pic>
            <p:nvPicPr>
              <p:cNvPr id="470" name="Picture 2"/>
              <p:cNvPicPr>
                <a:picLocks noChangeAspect="1" noChangeArrowheads="1"/>
              </p:cNvPicPr>
              <p:nvPr/>
            </p:nvPicPr>
            <p:blipFill>
              <a:blip r:embed="rId15" cstate="print">
                <a:extLst>
                  <a:ext uri="{28A0092B-C50C-407E-A947-70E740481C1C}">
                    <a14:useLocalDpi xmlns:a14="http://schemas.microsoft.com/office/drawing/2010/main"/>
                  </a:ext>
                </a:extLst>
              </a:blip>
              <a:stretch>
                <a:fillRect/>
              </a:stretch>
            </p:blipFill>
            <p:spPr bwMode="auto">
              <a:xfrm>
                <a:off x="7573716" y="1662032"/>
                <a:ext cx="613055" cy="196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 name="Picture 5" descr="C:\Users\anlouis\Documents\Temp\Logos_Cisco_Live\cloupia-logo_full.pn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7676" t="16000" r="10634" b="25052"/>
              <a:stretch/>
            </p:blipFill>
            <p:spPr bwMode="auto">
              <a:xfrm>
                <a:off x="8195703" y="1618043"/>
                <a:ext cx="500748" cy="24083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72" name="Picture 15" descr="http://4.bp.blogspot.com/-gzuZFy4PSpA/UIFyY-3YC8I/AAAAAAAAKJE/p0q77dvKBpc/s1600/OpenStackLogo.jpeg"/>
              <p:cNvPicPr>
                <a:picLocks noChangeAspect="1" noChangeArrowheads="1"/>
              </p:cNvPicPr>
              <p:nvPr/>
            </p:nvPicPr>
            <p:blipFill>
              <a:blip r:embed="rId17" cstate="print">
                <a:extLst>
                  <a:ext uri="{28A0092B-C50C-407E-A947-70E740481C1C}">
                    <a14:useLocalDpi xmlns:a14="http://schemas.microsoft.com/office/drawing/2010/main" val="0"/>
                  </a:ext>
                </a:extLst>
              </a:blip>
              <a:stretch>
                <a:fillRect/>
              </a:stretch>
            </p:blipFill>
            <p:spPr bwMode="auto">
              <a:xfrm>
                <a:off x="7319832" y="1603640"/>
                <a:ext cx="244953" cy="255235"/>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572" name="Group 571"/>
            <p:cNvGrpSpPr/>
            <p:nvPr/>
          </p:nvGrpSpPr>
          <p:grpSpPr>
            <a:xfrm>
              <a:off x="7369599" y="1881713"/>
              <a:ext cx="1276759" cy="179723"/>
              <a:chOff x="14942651" y="1296865"/>
              <a:chExt cx="2638754" cy="371445"/>
            </a:xfrm>
          </p:grpSpPr>
          <p:pic>
            <p:nvPicPr>
              <p:cNvPr id="397" name="Picture 2" descr="http://t0.gstatic.com/images?q=tbn:ANd9GcToFO6Q2FOjLnxsSxoysdBAoT-wsTIXCU1gZgNWFkfwFdDIc399eQ"/>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319591" y="1331389"/>
                <a:ext cx="1261814" cy="302397"/>
              </a:xfrm>
              <a:prstGeom prst="rect">
                <a:avLst/>
              </a:prstGeom>
              <a:noFill/>
              <a:extLst>
                <a:ext uri="{909E8E84-426E-40dd-AFC4-6F175D3DCCD1}">
                  <a14:hiddenFill xmlns:a14="http://schemas.microsoft.com/office/drawing/2010/main">
                    <a:solidFill>
                      <a:srgbClr val="FFFFFF"/>
                    </a:solidFill>
                  </a14:hiddenFill>
                </a:ext>
              </a:extLst>
            </p:spPr>
          </p:pic>
          <p:pic>
            <p:nvPicPr>
              <p:cNvPr id="400"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942651" y="1296865"/>
                <a:ext cx="1308544" cy="371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241" name="Content Placeholder 3"/>
          <p:cNvSpPr txBox="1">
            <a:spLocks/>
          </p:cNvSpPr>
          <p:nvPr/>
        </p:nvSpPr>
        <p:spPr>
          <a:xfrm>
            <a:off x="7256777" y="2454775"/>
            <a:ext cx="3179343" cy="1138647"/>
          </a:xfrm>
          <a:prstGeom prst="rect">
            <a:avLst/>
          </a:prstGeom>
        </p:spPr>
        <p:txBody>
          <a:bodyPr vert="horz" wrap="square" lIns="121784" tIns="60892" rIns="121784" bIns="60892" rtlCol="0" anchor="ctr">
            <a:spAutoFit/>
          </a:bodyPr>
          <a:lstStyle>
            <a:lvl1pPr marL="342900" indent="-342900" algn="l" defTabSz="914400" rtl="0" eaLnBrk="1" latinLnBrk="0" hangingPunct="1">
              <a:spcBef>
                <a:spcPct val="20000"/>
              </a:spcBef>
              <a:buFont typeface="Arial" pitchFamily="34" charset="0"/>
              <a:buChar char="•"/>
              <a:defRPr sz="3200" kern="1200">
                <a:solidFill>
                  <a:srgbClr val="1F497D"/>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1F497D"/>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1F497D"/>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1F497D"/>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1F497D"/>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28">
              <a:buNone/>
            </a:pPr>
            <a:r>
              <a:rPr lang="en-US" sz="1500" dirty="0">
                <a:solidFill>
                  <a:srgbClr val="FF6A39"/>
                </a:solidFill>
                <a:latin typeface="CiscoSansTT"/>
              </a:rPr>
              <a:t>Centralized Policy Management</a:t>
            </a:r>
          </a:p>
          <a:p>
            <a:pPr marL="0" indent="0" defTabSz="914128">
              <a:buNone/>
            </a:pPr>
            <a:r>
              <a:rPr lang="en-US" sz="1500" dirty="0">
                <a:solidFill>
                  <a:srgbClr val="FF6A39"/>
                </a:solidFill>
                <a:latin typeface="CiscoSansTT"/>
              </a:rPr>
              <a:t>Open APIs, Open Source, </a:t>
            </a:r>
            <a:br>
              <a:rPr lang="en-US" sz="1500" dirty="0">
                <a:solidFill>
                  <a:srgbClr val="FF6A39"/>
                </a:solidFill>
                <a:latin typeface="CiscoSansTT"/>
              </a:rPr>
            </a:br>
            <a:r>
              <a:rPr lang="en-US" sz="1500" dirty="0">
                <a:solidFill>
                  <a:srgbClr val="FF6A39"/>
                </a:solidFill>
                <a:latin typeface="CiscoSansTT"/>
              </a:rPr>
              <a:t>Open Standards</a:t>
            </a:r>
          </a:p>
          <a:p>
            <a:pPr marL="0" indent="0" defTabSz="914128">
              <a:buNone/>
            </a:pPr>
            <a:endParaRPr lang="en-US" sz="1500" dirty="0">
              <a:solidFill>
                <a:srgbClr val="FF6A39"/>
              </a:solidFill>
              <a:latin typeface="CiscoSansTT"/>
            </a:endParaRPr>
          </a:p>
        </p:txBody>
      </p:sp>
      <p:grpSp>
        <p:nvGrpSpPr>
          <p:cNvPr id="448" name="APIC"/>
          <p:cNvGrpSpPr/>
          <p:nvPr/>
        </p:nvGrpSpPr>
        <p:grpSpPr>
          <a:xfrm>
            <a:off x="5297353" y="2484203"/>
            <a:ext cx="1375043" cy="1331748"/>
            <a:chOff x="4869174" y="1646464"/>
            <a:chExt cx="1553552" cy="1579931"/>
          </a:xfrm>
        </p:grpSpPr>
        <p:sp>
          <p:nvSpPr>
            <p:cNvPr id="449" name="Rounded Rectangle 448"/>
            <p:cNvSpPr/>
            <p:nvPr/>
          </p:nvSpPr>
          <p:spPr>
            <a:xfrm rot="2700000">
              <a:off x="5003450" y="1814788"/>
              <a:ext cx="1319770" cy="1319769"/>
            </a:xfrm>
            <a:prstGeom prst="roundRect">
              <a:avLst>
                <a:gd name="adj" fmla="val 5947"/>
              </a:avLst>
            </a:prstGeom>
            <a:gradFill flip="none" rotWithShape="1">
              <a:gsLst>
                <a:gs pos="100000">
                  <a:srgbClr val="706D6D">
                    <a:alpha val="0"/>
                  </a:srgbClr>
                </a:gs>
                <a:gs pos="2083">
                  <a:srgbClr val="EAB430">
                    <a:lumMod val="50000"/>
                  </a:srgbClr>
                </a:gs>
              </a:gsLst>
              <a:path path="shape">
                <a:fillToRect l="50000" t="50000" r="50000" b="50000"/>
              </a:path>
              <a:tileRect/>
            </a:gra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100" kern="0">
                <a:solidFill>
                  <a:srgbClr val="E7E6E6"/>
                </a:solidFill>
              </a:endParaRPr>
            </a:p>
          </p:txBody>
        </p:sp>
        <p:grpSp>
          <p:nvGrpSpPr>
            <p:cNvPr id="450" name="Group 449"/>
            <p:cNvGrpSpPr/>
            <p:nvPr/>
          </p:nvGrpSpPr>
          <p:grpSpPr>
            <a:xfrm>
              <a:off x="5112843" y="1886403"/>
              <a:ext cx="1176540" cy="1176540"/>
              <a:chOff x="5112848" y="1886403"/>
              <a:chExt cx="1176541" cy="1176541"/>
            </a:xfrm>
          </p:grpSpPr>
          <p:sp>
            <p:nvSpPr>
              <p:cNvPr id="458" name="Rounded Rectangle 457"/>
              <p:cNvSpPr/>
              <p:nvPr/>
            </p:nvSpPr>
            <p:spPr>
              <a:xfrm rot="2700000">
                <a:off x="5112848" y="1886403"/>
                <a:ext cx="1176541" cy="1176541"/>
              </a:xfrm>
              <a:prstGeom prst="roundRect">
                <a:avLst>
                  <a:gd name="adj" fmla="val 5947"/>
                </a:avLst>
              </a:prstGeom>
              <a:gradFill flip="none" rotWithShape="1">
                <a:gsLst>
                  <a:gs pos="89000">
                    <a:srgbClr val="706D6D">
                      <a:alpha val="0"/>
                    </a:srgbClr>
                  </a:gs>
                  <a:gs pos="100000">
                    <a:srgbClr val="EAB430">
                      <a:lumMod val="50000"/>
                    </a:srgbClr>
                  </a:gs>
                </a:gsLst>
                <a:path path="shape">
                  <a:fillToRect l="50000" t="50000" r="50000" b="50000"/>
                </a:path>
                <a:tileRect/>
              </a:gra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100" kern="0">
                  <a:solidFill>
                    <a:srgbClr val="E7E6E6"/>
                  </a:solidFill>
                </a:endParaRPr>
              </a:p>
            </p:txBody>
          </p:sp>
          <p:sp>
            <p:nvSpPr>
              <p:cNvPr id="459" name="Rounded Rectangle 458"/>
              <p:cNvSpPr/>
              <p:nvPr/>
            </p:nvSpPr>
            <p:spPr>
              <a:xfrm rot="2700000">
                <a:off x="5282468" y="2056023"/>
                <a:ext cx="837300" cy="837300"/>
              </a:xfrm>
              <a:prstGeom prst="roundRect">
                <a:avLst>
                  <a:gd name="adj" fmla="val 5947"/>
                </a:avLst>
              </a:prstGeom>
              <a:gradFill flip="none" rotWithShape="1">
                <a:gsLst>
                  <a:gs pos="0">
                    <a:srgbClr val="EAB430">
                      <a:alpha val="90000"/>
                    </a:srgbClr>
                  </a:gs>
                  <a:gs pos="100000">
                    <a:srgbClr val="EAB430">
                      <a:lumMod val="50000"/>
                      <a:alpha val="90000"/>
                    </a:srgbClr>
                  </a:gs>
                </a:gsLst>
                <a:lin ang="2700000" scaled="1"/>
                <a:tileRect/>
              </a:gradFill>
              <a:ln w="76200" cap="flat" cmpd="sng" algn="ctr">
                <a:gradFill>
                  <a:gsLst>
                    <a:gs pos="0">
                      <a:srgbClr val="EAB430">
                        <a:lumMod val="60000"/>
                        <a:lumOff val="40000"/>
                      </a:srgbClr>
                    </a:gs>
                    <a:gs pos="100000">
                      <a:srgbClr val="EAB430">
                        <a:lumMod val="75000"/>
                      </a:srgbClr>
                    </a:gs>
                  </a:gsLst>
                  <a:lin ang="5400000" scaled="0"/>
                </a:gra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100" kern="0">
                  <a:solidFill>
                    <a:srgbClr val="E7E6E6"/>
                  </a:solidFill>
                </a:endParaRPr>
              </a:p>
            </p:txBody>
          </p:sp>
        </p:grpSp>
        <p:sp>
          <p:nvSpPr>
            <p:cNvPr id="451" name="Rectangle 450"/>
            <p:cNvSpPr/>
            <p:nvPr/>
          </p:nvSpPr>
          <p:spPr>
            <a:xfrm>
              <a:off x="5324670" y="2287639"/>
              <a:ext cx="762498" cy="401647"/>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600" b="1" kern="0" dirty="0">
                  <a:solidFill>
                    <a:srgbClr val="5E460A"/>
                  </a:solidFill>
                  <a:effectLst>
                    <a:innerShdw blurRad="63500" dist="50800" dir="16200000">
                      <a:prstClr val="black">
                        <a:alpha val="50000"/>
                      </a:prstClr>
                    </a:innerShdw>
                  </a:effectLst>
                </a:rPr>
                <a:t>APIC</a:t>
              </a:r>
            </a:p>
          </p:txBody>
        </p:sp>
        <p:pic>
          <p:nvPicPr>
            <p:cNvPr id="452" name="Picture 451"/>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570088" y="1646464"/>
              <a:ext cx="262045" cy="304653"/>
            </a:xfrm>
            <a:prstGeom prst="rect">
              <a:avLst/>
            </a:prstGeom>
            <a:noFill/>
            <a:ln>
              <a:noFill/>
            </a:ln>
            <a:effectLst>
              <a:outerShdw blurRad="25400" dist="254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3" name="Freeform 452"/>
            <p:cNvSpPr>
              <a:spLocks noEditPoints="1"/>
            </p:cNvSpPr>
            <p:nvPr/>
          </p:nvSpPr>
          <p:spPr bwMode="auto">
            <a:xfrm>
              <a:off x="4869174" y="2359127"/>
              <a:ext cx="387171" cy="191852"/>
            </a:xfrm>
            <a:custGeom>
              <a:avLst/>
              <a:gdLst>
                <a:gd name="T0" fmla="*/ 260 w 520"/>
                <a:gd name="T1" fmla="*/ 0 h 258"/>
                <a:gd name="T2" fmla="*/ 0 w 520"/>
                <a:gd name="T3" fmla="*/ 226 h 258"/>
                <a:gd name="T4" fmla="*/ 44 w 520"/>
                <a:gd name="T5" fmla="*/ 258 h 258"/>
                <a:gd name="T6" fmla="*/ 476 w 520"/>
                <a:gd name="T7" fmla="*/ 258 h 258"/>
                <a:gd name="T8" fmla="*/ 520 w 520"/>
                <a:gd name="T9" fmla="*/ 226 h 258"/>
                <a:gd name="T10" fmla="*/ 260 w 520"/>
                <a:gd name="T11" fmla="*/ 0 h 258"/>
                <a:gd name="T12" fmla="*/ 42 w 520"/>
                <a:gd name="T13" fmla="*/ 173 h 258"/>
                <a:gd name="T14" fmla="*/ 28 w 520"/>
                <a:gd name="T15" fmla="*/ 179 h 258"/>
                <a:gd name="T16" fmla="*/ 16 w 520"/>
                <a:gd name="T17" fmla="*/ 174 h 258"/>
                <a:gd name="T18" fmla="*/ 22 w 520"/>
                <a:gd name="T19" fmla="*/ 154 h 258"/>
                <a:gd name="T20" fmla="*/ 36 w 520"/>
                <a:gd name="T21" fmla="*/ 160 h 258"/>
                <a:gd name="T22" fmla="*/ 42 w 520"/>
                <a:gd name="T23" fmla="*/ 173 h 258"/>
                <a:gd name="T24" fmla="*/ 345 w 520"/>
                <a:gd name="T25" fmla="*/ 32 h 258"/>
                <a:gd name="T26" fmla="*/ 349 w 520"/>
                <a:gd name="T27" fmla="*/ 22 h 258"/>
                <a:gd name="T28" fmla="*/ 369 w 520"/>
                <a:gd name="T29" fmla="*/ 29 h 258"/>
                <a:gd name="T30" fmla="*/ 364 w 520"/>
                <a:gd name="T31" fmla="*/ 40 h 258"/>
                <a:gd name="T32" fmla="*/ 351 w 520"/>
                <a:gd name="T33" fmla="*/ 45 h 258"/>
                <a:gd name="T34" fmla="*/ 345 w 520"/>
                <a:gd name="T35" fmla="*/ 32 h 258"/>
                <a:gd name="T36" fmla="*/ 250 w 520"/>
                <a:gd name="T37" fmla="*/ 9 h 258"/>
                <a:gd name="T38" fmla="*/ 260 w 520"/>
                <a:gd name="T39" fmla="*/ 8 h 258"/>
                <a:gd name="T40" fmla="*/ 271 w 520"/>
                <a:gd name="T41" fmla="*/ 9 h 258"/>
                <a:gd name="T42" fmla="*/ 271 w 520"/>
                <a:gd name="T43" fmla="*/ 17 h 258"/>
                <a:gd name="T44" fmla="*/ 260 w 520"/>
                <a:gd name="T45" fmla="*/ 27 h 258"/>
                <a:gd name="T46" fmla="*/ 250 w 520"/>
                <a:gd name="T47" fmla="*/ 17 h 258"/>
                <a:gd name="T48" fmla="*/ 250 w 520"/>
                <a:gd name="T49" fmla="*/ 9 h 258"/>
                <a:gd name="T50" fmla="*/ 93 w 520"/>
                <a:gd name="T51" fmla="*/ 97 h 258"/>
                <a:gd name="T52" fmla="*/ 79 w 520"/>
                <a:gd name="T53" fmla="*/ 97 h 258"/>
                <a:gd name="T54" fmla="*/ 68 w 520"/>
                <a:gd name="T55" fmla="*/ 86 h 258"/>
                <a:gd name="T56" fmla="*/ 83 w 520"/>
                <a:gd name="T57" fmla="*/ 71 h 258"/>
                <a:gd name="T58" fmla="*/ 93 w 520"/>
                <a:gd name="T59" fmla="*/ 82 h 258"/>
                <a:gd name="T60" fmla="*/ 93 w 520"/>
                <a:gd name="T61" fmla="*/ 97 h 258"/>
                <a:gd name="T62" fmla="*/ 170 w 520"/>
                <a:gd name="T63" fmla="*/ 45 h 258"/>
                <a:gd name="T64" fmla="*/ 156 w 520"/>
                <a:gd name="T65" fmla="*/ 40 h 258"/>
                <a:gd name="T66" fmla="*/ 152 w 520"/>
                <a:gd name="T67" fmla="*/ 30 h 258"/>
                <a:gd name="T68" fmla="*/ 172 w 520"/>
                <a:gd name="T69" fmla="*/ 22 h 258"/>
                <a:gd name="T70" fmla="*/ 175 w 520"/>
                <a:gd name="T71" fmla="*/ 32 h 258"/>
                <a:gd name="T72" fmla="*/ 170 w 520"/>
                <a:gd name="T73" fmla="*/ 45 h 258"/>
                <a:gd name="T74" fmla="*/ 283 w 520"/>
                <a:gd name="T75" fmla="*/ 229 h 258"/>
                <a:gd name="T76" fmla="*/ 250 w 520"/>
                <a:gd name="T77" fmla="*/ 231 h 258"/>
                <a:gd name="T78" fmla="*/ 248 w 520"/>
                <a:gd name="T79" fmla="*/ 197 h 258"/>
                <a:gd name="T80" fmla="*/ 374 w 520"/>
                <a:gd name="T81" fmla="*/ 88 h 258"/>
                <a:gd name="T82" fmla="*/ 378 w 520"/>
                <a:gd name="T83" fmla="*/ 91 h 258"/>
                <a:gd name="T84" fmla="*/ 283 w 520"/>
                <a:gd name="T85" fmla="*/ 229 h 258"/>
                <a:gd name="T86" fmla="*/ 442 w 520"/>
                <a:gd name="T87" fmla="*/ 97 h 258"/>
                <a:gd name="T88" fmla="*/ 427 w 520"/>
                <a:gd name="T89" fmla="*/ 97 h 258"/>
                <a:gd name="T90" fmla="*/ 427 w 520"/>
                <a:gd name="T91" fmla="*/ 82 h 258"/>
                <a:gd name="T92" fmla="*/ 438 w 520"/>
                <a:gd name="T93" fmla="*/ 71 h 258"/>
                <a:gd name="T94" fmla="*/ 453 w 520"/>
                <a:gd name="T95" fmla="*/ 86 h 258"/>
                <a:gd name="T96" fmla="*/ 442 w 520"/>
                <a:gd name="T97" fmla="*/ 97 h 258"/>
                <a:gd name="T98" fmla="*/ 492 w 520"/>
                <a:gd name="T99" fmla="*/ 179 h 258"/>
                <a:gd name="T100" fmla="*/ 479 w 520"/>
                <a:gd name="T101" fmla="*/ 173 h 258"/>
                <a:gd name="T102" fmla="*/ 484 w 520"/>
                <a:gd name="T103" fmla="*/ 159 h 258"/>
                <a:gd name="T104" fmla="*/ 498 w 520"/>
                <a:gd name="T105" fmla="*/ 154 h 258"/>
                <a:gd name="T106" fmla="*/ 505 w 520"/>
                <a:gd name="T107" fmla="*/ 173 h 258"/>
                <a:gd name="T108" fmla="*/ 492 w 520"/>
                <a:gd name="T109" fmla="*/ 17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20" h="258">
                  <a:moveTo>
                    <a:pt x="260" y="0"/>
                  </a:moveTo>
                  <a:cubicBezTo>
                    <a:pt x="117" y="0"/>
                    <a:pt x="0" y="101"/>
                    <a:pt x="0" y="226"/>
                  </a:cubicBezTo>
                  <a:cubicBezTo>
                    <a:pt x="0" y="247"/>
                    <a:pt x="15" y="258"/>
                    <a:pt x="44" y="258"/>
                  </a:cubicBezTo>
                  <a:cubicBezTo>
                    <a:pt x="476" y="258"/>
                    <a:pt x="476" y="258"/>
                    <a:pt x="476" y="258"/>
                  </a:cubicBezTo>
                  <a:cubicBezTo>
                    <a:pt x="506" y="258"/>
                    <a:pt x="520" y="247"/>
                    <a:pt x="520" y="226"/>
                  </a:cubicBezTo>
                  <a:cubicBezTo>
                    <a:pt x="520" y="101"/>
                    <a:pt x="404" y="0"/>
                    <a:pt x="260" y="0"/>
                  </a:cubicBezTo>
                  <a:close/>
                  <a:moveTo>
                    <a:pt x="42" y="173"/>
                  </a:moveTo>
                  <a:cubicBezTo>
                    <a:pt x="40" y="179"/>
                    <a:pt x="34" y="181"/>
                    <a:pt x="28" y="179"/>
                  </a:cubicBezTo>
                  <a:cubicBezTo>
                    <a:pt x="16" y="174"/>
                    <a:pt x="16" y="174"/>
                    <a:pt x="16" y="174"/>
                  </a:cubicBezTo>
                  <a:cubicBezTo>
                    <a:pt x="18" y="167"/>
                    <a:pt x="20" y="160"/>
                    <a:pt x="22" y="154"/>
                  </a:cubicBezTo>
                  <a:cubicBezTo>
                    <a:pt x="36" y="160"/>
                    <a:pt x="36" y="160"/>
                    <a:pt x="36" y="160"/>
                  </a:cubicBezTo>
                  <a:cubicBezTo>
                    <a:pt x="42" y="162"/>
                    <a:pt x="44" y="168"/>
                    <a:pt x="42" y="173"/>
                  </a:cubicBezTo>
                  <a:close/>
                  <a:moveTo>
                    <a:pt x="345" y="32"/>
                  </a:moveTo>
                  <a:cubicBezTo>
                    <a:pt x="349" y="22"/>
                    <a:pt x="349" y="22"/>
                    <a:pt x="349" y="22"/>
                  </a:cubicBezTo>
                  <a:cubicBezTo>
                    <a:pt x="356" y="24"/>
                    <a:pt x="362" y="27"/>
                    <a:pt x="369" y="29"/>
                  </a:cubicBezTo>
                  <a:cubicBezTo>
                    <a:pt x="364" y="40"/>
                    <a:pt x="364" y="40"/>
                    <a:pt x="364" y="40"/>
                  </a:cubicBezTo>
                  <a:cubicBezTo>
                    <a:pt x="362" y="45"/>
                    <a:pt x="356" y="48"/>
                    <a:pt x="351" y="45"/>
                  </a:cubicBezTo>
                  <a:cubicBezTo>
                    <a:pt x="345" y="43"/>
                    <a:pt x="343" y="37"/>
                    <a:pt x="345" y="32"/>
                  </a:cubicBezTo>
                  <a:close/>
                  <a:moveTo>
                    <a:pt x="250" y="9"/>
                  </a:moveTo>
                  <a:cubicBezTo>
                    <a:pt x="253" y="8"/>
                    <a:pt x="257" y="8"/>
                    <a:pt x="260" y="8"/>
                  </a:cubicBezTo>
                  <a:cubicBezTo>
                    <a:pt x="264" y="8"/>
                    <a:pt x="267" y="8"/>
                    <a:pt x="271" y="9"/>
                  </a:cubicBezTo>
                  <a:cubicBezTo>
                    <a:pt x="271" y="17"/>
                    <a:pt x="271" y="17"/>
                    <a:pt x="271" y="17"/>
                  </a:cubicBezTo>
                  <a:cubicBezTo>
                    <a:pt x="271" y="23"/>
                    <a:pt x="266" y="27"/>
                    <a:pt x="260" y="27"/>
                  </a:cubicBezTo>
                  <a:cubicBezTo>
                    <a:pt x="255" y="27"/>
                    <a:pt x="250" y="23"/>
                    <a:pt x="250" y="17"/>
                  </a:cubicBezTo>
                  <a:lnTo>
                    <a:pt x="250" y="9"/>
                  </a:lnTo>
                  <a:close/>
                  <a:moveTo>
                    <a:pt x="93" y="97"/>
                  </a:moveTo>
                  <a:cubicBezTo>
                    <a:pt x="89" y="101"/>
                    <a:pt x="83" y="101"/>
                    <a:pt x="79" y="97"/>
                  </a:cubicBezTo>
                  <a:cubicBezTo>
                    <a:pt x="68" y="86"/>
                    <a:pt x="68" y="86"/>
                    <a:pt x="68" y="86"/>
                  </a:cubicBezTo>
                  <a:cubicBezTo>
                    <a:pt x="73" y="81"/>
                    <a:pt x="78" y="76"/>
                    <a:pt x="83" y="71"/>
                  </a:cubicBezTo>
                  <a:cubicBezTo>
                    <a:pt x="93" y="82"/>
                    <a:pt x="93" y="82"/>
                    <a:pt x="93" y="82"/>
                  </a:cubicBezTo>
                  <a:cubicBezTo>
                    <a:pt x="97" y="86"/>
                    <a:pt x="97" y="93"/>
                    <a:pt x="93" y="97"/>
                  </a:cubicBezTo>
                  <a:close/>
                  <a:moveTo>
                    <a:pt x="170" y="45"/>
                  </a:moveTo>
                  <a:cubicBezTo>
                    <a:pt x="164" y="48"/>
                    <a:pt x="158" y="45"/>
                    <a:pt x="156" y="40"/>
                  </a:cubicBezTo>
                  <a:cubicBezTo>
                    <a:pt x="152" y="30"/>
                    <a:pt x="152" y="30"/>
                    <a:pt x="152" y="30"/>
                  </a:cubicBezTo>
                  <a:cubicBezTo>
                    <a:pt x="158" y="27"/>
                    <a:pt x="165" y="24"/>
                    <a:pt x="172" y="22"/>
                  </a:cubicBezTo>
                  <a:cubicBezTo>
                    <a:pt x="175" y="32"/>
                    <a:pt x="175" y="32"/>
                    <a:pt x="175" y="32"/>
                  </a:cubicBezTo>
                  <a:cubicBezTo>
                    <a:pt x="178" y="37"/>
                    <a:pt x="175" y="43"/>
                    <a:pt x="170" y="45"/>
                  </a:cubicBezTo>
                  <a:close/>
                  <a:moveTo>
                    <a:pt x="283" y="229"/>
                  </a:moveTo>
                  <a:cubicBezTo>
                    <a:pt x="275" y="239"/>
                    <a:pt x="259" y="240"/>
                    <a:pt x="250" y="231"/>
                  </a:cubicBezTo>
                  <a:cubicBezTo>
                    <a:pt x="240" y="222"/>
                    <a:pt x="239" y="207"/>
                    <a:pt x="248" y="197"/>
                  </a:cubicBezTo>
                  <a:cubicBezTo>
                    <a:pt x="374" y="88"/>
                    <a:pt x="374" y="88"/>
                    <a:pt x="374" y="88"/>
                  </a:cubicBezTo>
                  <a:cubicBezTo>
                    <a:pt x="378" y="91"/>
                    <a:pt x="378" y="91"/>
                    <a:pt x="378" y="91"/>
                  </a:cubicBezTo>
                  <a:lnTo>
                    <a:pt x="283" y="229"/>
                  </a:lnTo>
                  <a:close/>
                  <a:moveTo>
                    <a:pt x="442" y="97"/>
                  </a:moveTo>
                  <a:cubicBezTo>
                    <a:pt x="438" y="101"/>
                    <a:pt x="431" y="101"/>
                    <a:pt x="427" y="97"/>
                  </a:cubicBezTo>
                  <a:cubicBezTo>
                    <a:pt x="423" y="93"/>
                    <a:pt x="423" y="86"/>
                    <a:pt x="427" y="82"/>
                  </a:cubicBezTo>
                  <a:cubicBezTo>
                    <a:pt x="438" y="71"/>
                    <a:pt x="438" y="71"/>
                    <a:pt x="438" y="71"/>
                  </a:cubicBezTo>
                  <a:cubicBezTo>
                    <a:pt x="443" y="76"/>
                    <a:pt x="448" y="81"/>
                    <a:pt x="453" y="86"/>
                  </a:cubicBezTo>
                  <a:lnTo>
                    <a:pt x="442" y="97"/>
                  </a:lnTo>
                  <a:close/>
                  <a:moveTo>
                    <a:pt x="492" y="179"/>
                  </a:moveTo>
                  <a:cubicBezTo>
                    <a:pt x="487" y="181"/>
                    <a:pt x="481" y="178"/>
                    <a:pt x="479" y="173"/>
                  </a:cubicBezTo>
                  <a:cubicBezTo>
                    <a:pt x="476" y="168"/>
                    <a:pt x="479" y="162"/>
                    <a:pt x="484" y="159"/>
                  </a:cubicBezTo>
                  <a:cubicBezTo>
                    <a:pt x="498" y="154"/>
                    <a:pt x="498" y="154"/>
                    <a:pt x="498" y="154"/>
                  </a:cubicBezTo>
                  <a:cubicBezTo>
                    <a:pt x="501" y="160"/>
                    <a:pt x="503" y="167"/>
                    <a:pt x="505" y="173"/>
                  </a:cubicBezTo>
                  <a:lnTo>
                    <a:pt x="492" y="179"/>
                  </a:lnTo>
                  <a:close/>
                </a:path>
              </a:pathLst>
            </a:custGeom>
            <a:solidFill>
              <a:srgbClr val="FFFFFF"/>
            </a:solidFill>
            <a:ln>
              <a:noFill/>
            </a:ln>
            <a:effectLst>
              <a:outerShdw blurRad="25400" dist="254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100" kern="0">
                <a:solidFill>
                  <a:sysClr val="windowText" lastClr="000000"/>
                </a:solidFill>
              </a:endParaRPr>
            </a:p>
          </p:txBody>
        </p:sp>
        <p:grpSp>
          <p:nvGrpSpPr>
            <p:cNvPr id="454" name="Group 453"/>
            <p:cNvGrpSpPr>
              <a:grpSpLocks noChangeAspect="1"/>
            </p:cNvGrpSpPr>
            <p:nvPr/>
          </p:nvGrpSpPr>
          <p:grpSpPr bwMode="auto">
            <a:xfrm>
              <a:off x="5560380" y="2912897"/>
              <a:ext cx="269484" cy="313498"/>
              <a:chOff x="5451" y="1149"/>
              <a:chExt cx="349" cy="406"/>
            </a:xfrm>
            <a:effectLst>
              <a:outerShdw blurRad="25400" dist="25400" dir="5400000" algn="t" rotWithShape="0">
                <a:prstClr val="black">
                  <a:alpha val="40000"/>
                </a:prstClr>
              </a:outerShdw>
            </a:effectLst>
          </p:grpSpPr>
          <p:sp>
            <p:nvSpPr>
              <p:cNvPr id="456" name="Freeform 455"/>
              <p:cNvSpPr>
                <a:spLocks noEditPoints="1"/>
              </p:cNvSpPr>
              <p:nvPr/>
            </p:nvSpPr>
            <p:spPr bwMode="auto">
              <a:xfrm>
                <a:off x="5451" y="1204"/>
                <a:ext cx="349" cy="351"/>
              </a:xfrm>
              <a:custGeom>
                <a:avLst/>
                <a:gdLst>
                  <a:gd name="T0" fmla="*/ 110 w 221"/>
                  <a:gd name="T1" fmla="*/ 0 h 222"/>
                  <a:gd name="T2" fmla="*/ 0 w 221"/>
                  <a:gd name="T3" fmla="*/ 111 h 222"/>
                  <a:gd name="T4" fmla="*/ 110 w 221"/>
                  <a:gd name="T5" fmla="*/ 222 h 222"/>
                  <a:gd name="T6" fmla="*/ 221 w 221"/>
                  <a:gd name="T7" fmla="*/ 111 h 222"/>
                  <a:gd name="T8" fmla="*/ 110 w 221"/>
                  <a:gd name="T9" fmla="*/ 0 h 222"/>
                  <a:gd name="T10" fmla="*/ 181 w 221"/>
                  <a:gd name="T11" fmla="*/ 152 h 222"/>
                  <a:gd name="T12" fmla="*/ 170 w 221"/>
                  <a:gd name="T13" fmla="*/ 156 h 222"/>
                  <a:gd name="T14" fmla="*/ 102 w 221"/>
                  <a:gd name="T15" fmla="*/ 121 h 222"/>
                  <a:gd name="T16" fmla="*/ 98 w 221"/>
                  <a:gd name="T17" fmla="*/ 114 h 222"/>
                  <a:gd name="T18" fmla="*/ 98 w 221"/>
                  <a:gd name="T19" fmla="*/ 113 h 222"/>
                  <a:gd name="T20" fmla="*/ 98 w 221"/>
                  <a:gd name="T21" fmla="*/ 38 h 222"/>
                  <a:gd name="T22" fmla="*/ 106 w 221"/>
                  <a:gd name="T23" fmla="*/ 29 h 222"/>
                  <a:gd name="T24" fmla="*/ 115 w 221"/>
                  <a:gd name="T25" fmla="*/ 38 h 222"/>
                  <a:gd name="T26" fmla="*/ 115 w 221"/>
                  <a:gd name="T27" fmla="*/ 109 h 222"/>
                  <a:gd name="T28" fmla="*/ 177 w 221"/>
                  <a:gd name="T29" fmla="*/ 141 h 222"/>
                  <a:gd name="T30" fmla="*/ 181 w 221"/>
                  <a:gd name="T31" fmla="*/ 15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1" h="222">
                    <a:moveTo>
                      <a:pt x="110" y="0"/>
                    </a:moveTo>
                    <a:cubicBezTo>
                      <a:pt x="49" y="0"/>
                      <a:pt x="0" y="50"/>
                      <a:pt x="0" y="111"/>
                    </a:cubicBezTo>
                    <a:cubicBezTo>
                      <a:pt x="0" y="172"/>
                      <a:pt x="49" y="222"/>
                      <a:pt x="110" y="222"/>
                    </a:cubicBezTo>
                    <a:cubicBezTo>
                      <a:pt x="172" y="222"/>
                      <a:pt x="221" y="172"/>
                      <a:pt x="221" y="111"/>
                    </a:cubicBezTo>
                    <a:cubicBezTo>
                      <a:pt x="221" y="50"/>
                      <a:pt x="172" y="0"/>
                      <a:pt x="110" y="0"/>
                    </a:cubicBezTo>
                    <a:close/>
                    <a:moveTo>
                      <a:pt x="181" y="152"/>
                    </a:moveTo>
                    <a:cubicBezTo>
                      <a:pt x="179" y="156"/>
                      <a:pt x="174" y="158"/>
                      <a:pt x="170" y="156"/>
                    </a:cubicBezTo>
                    <a:cubicBezTo>
                      <a:pt x="102" y="121"/>
                      <a:pt x="102" y="121"/>
                      <a:pt x="102" y="121"/>
                    </a:cubicBezTo>
                    <a:cubicBezTo>
                      <a:pt x="99" y="120"/>
                      <a:pt x="98" y="117"/>
                      <a:pt x="98" y="114"/>
                    </a:cubicBezTo>
                    <a:cubicBezTo>
                      <a:pt x="98" y="114"/>
                      <a:pt x="98" y="114"/>
                      <a:pt x="98" y="113"/>
                    </a:cubicBezTo>
                    <a:cubicBezTo>
                      <a:pt x="98" y="38"/>
                      <a:pt x="98" y="38"/>
                      <a:pt x="98" y="38"/>
                    </a:cubicBezTo>
                    <a:cubicBezTo>
                      <a:pt x="98" y="33"/>
                      <a:pt x="102" y="29"/>
                      <a:pt x="106" y="29"/>
                    </a:cubicBezTo>
                    <a:cubicBezTo>
                      <a:pt x="111" y="29"/>
                      <a:pt x="115" y="33"/>
                      <a:pt x="115" y="38"/>
                    </a:cubicBezTo>
                    <a:cubicBezTo>
                      <a:pt x="115" y="109"/>
                      <a:pt x="115" y="109"/>
                      <a:pt x="115" y="109"/>
                    </a:cubicBezTo>
                    <a:cubicBezTo>
                      <a:pt x="177" y="141"/>
                      <a:pt x="177" y="141"/>
                      <a:pt x="177" y="141"/>
                    </a:cubicBezTo>
                    <a:cubicBezTo>
                      <a:pt x="182" y="143"/>
                      <a:pt x="183" y="148"/>
                      <a:pt x="181" y="1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100" kern="0">
                  <a:solidFill>
                    <a:sysClr val="windowText" lastClr="000000"/>
                  </a:solidFill>
                </a:endParaRPr>
              </a:p>
            </p:txBody>
          </p:sp>
          <p:sp>
            <p:nvSpPr>
              <p:cNvPr id="457" name="Freeform 456"/>
              <p:cNvSpPr>
                <a:spLocks/>
              </p:cNvSpPr>
              <p:nvPr/>
            </p:nvSpPr>
            <p:spPr bwMode="auto">
              <a:xfrm>
                <a:off x="5523" y="1149"/>
                <a:ext cx="205" cy="26"/>
              </a:xfrm>
              <a:custGeom>
                <a:avLst/>
                <a:gdLst>
                  <a:gd name="T0" fmla="*/ 87 w 87"/>
                  <a:gd name="T1" fmla="*/ 5 h 11"/>
                  <a:gd name="T2" fmla="*/ 81 w 87"/>
                  <a:gd name="T3" fmla="*/ 11 h 11"/>
                  <a:gd name="T4" fmla="*/ 5 w 87"/>
                  <a:gd name="T5" fmla="*/ 11 h 11"/>
                  <a:gd name="T6" fmla="*/ 0 w 87"/>
                  <a:gd name="T7" fmla="*/ 5 h 11"/>
                  <a:gd name="T8" fmla="*/ 0 w 87"/>
                  <a:gd name="T9" fmla="*/ 5 h 11"/>
                  <a:gd name="T10" fmla="*/ 5 w 87"/>
                  <a:gd name="T11" fmla="*/ 0 h 11"/>
                  <a:gd name="T12" fmla="*/ 81 w 87"/>
                  <a:gd name="T13" fmla="*/ 0 h 11"/>
                  <a:gd name="T14" fmla="*/ 87 w 87"/>
                  <a:gd name="T15" fmla="*/ 5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1">
                    <a:moveTo>
                      <a:pt x="87" y="5"/>
                    </a:moveTo>
                    <a:cubicBezTo>
                      <a:pt x="87" y="8"/>
                      <a:pt x="84" y="11"/>
                      <a:pt x="81" y="11"/>
                    </a:cubicBezTo>
                    <a:cubicBezTo>
                      <a:pt x="5" y="11"/>
                      <a:pt x="5" y="11"/>
                      <a:pt x="5" y="11"/>
                    </a:cubicBezTo>
                    <a:cubicBezTo>
                      <a:pt x="2" y="11"/>
                      <a:pt x="0" y="8"/>
                      <a:pt x="0" y="5"/>
                    </a:cubicBezTo>
                    <a:cubicBezTo>
                      <a:pt x="0" y="5"/>
                      <a:pt x="0" y="5"/>
                      <a:pt x="0" y="5"/>
                    </a:cubicBezTo>
                    <a:cubicBezTo>
                      <a:pt x="0" y="2"/>
                      <a:pt x="2" y="0"/>
                      <a:pt x="5" y="0"/>
                    </a:cubicBezTo>
                    <a:cubicBezTo>
                      <a:pt x="81" y="0"/>
                      <a:pt x="81" y="0"/>
                      <a:pt x="81" y="0"/>
                    </a:cubicBezTo>
                    <a:cubicBezTo>
                      <a:pt x="84" y="0"/>
                      <a:pt x="87" y="2"/>
                      <a:pt x="87"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100" kern="0">
                  <a:solidFill>
                    <a:sysClr val="windowText" lastClr="000000"/>
                  </a:solidFill>
                </a:endParaRPr>
              </a:p>
            </p:txBody>
          </p:sp>
        </p:grpSp>
        <p:sp>
          <p:nvSpPr>
            <p:cNvPr id="455" name="Freeform 454"/>
            <p:cNvSpPr>
              <a:spLocks noEditPoints="1"/>
            </p:cNvSpPr>
            <p:nvPr/>
          </p:nvSpPr>
          <p:spPr bwMode="auto">
            <a:xfrm>
              <a:off x="6198303" y="2302812"/>
              <a:ext cx="224423" cy="297362"/>
            </a:xfrm>
            <a:custGeom>
              <a:avLst/>
              <a:gdLst>
                <a:gd name="T0" fmla="*/ 165 w 178"/>
                <a:gd name="T1" fmla="*/ 83 h 235"/>
                <a:gd name="T2" fmla="*/ 154 w 178"/>
                <a:gd name="T3" fmla="*/ 83 h 235"/>
                <a:gd name="T4" fmla="*/ 154 w 178"/>
                <a:gd name="T5" fmla="*/ 77 h 235"/>
                <a:gd name="T6" fmla="*/ 151 w 178"/>
                <a:gd name="T7" fmla="*/ 77 h 235"/>
                <a:gd name="T8" fmla="*/ 151 w 178"/>
                <a:gd name="T9" fmla="*/ 61 h 235"/>
                <a:gd name="T10" fmla="*/ 89 w 178"/>
                <a:gd name="T11" fmla="*/ 0 h 235"/>
                <a:gd name="T12" fmla="*/ 27 w 178"/>
                <a:gd name="T13" fmla="*/ 61 h 235"/>
                <a:gd name="T14" fmla="*/ 27 w 178"/>
                <a:gd name="T15" fmla="*/ 77 h 235"/>
                <a:gd name="T16" fmla="*/ 24 w 178"/>
                <a:gd name="T17" fmla="*/ 77 h 235"/>
                <a:gd name="T18" fmla="*/ 24 w 178"/>
                <a:gd name="T19" fmla="*/ 83 h 235"/>
                <a:gd name="T20" fmla="*/ 13 w 178"/>
                <a:gd name="T21" fmla="*/ 83 h 235"/>
                <a:gd name="T22" fmla="*/ 0 w 178"/>
                <a:gd name="T23" fmla="*/ 96 h 235"/>
                <a:gd name="T24" fmla="*/ 0 w 178"/>
                <a:gd name="T25" fmla="*/ 222 h 235"/>
                <a:gd name="T26" fmla="*/ 13 w 178"/>
                <a:gd name="T27" fmla="*/ 235 h 235"/>
                <a:gd name="T28" fmla="*/ 165 w 178"/>
                <a:gd name="T29" fmla="*/ 235 h 235"/>
                <a:gd name="T30" fmla="*/ 178 w 178"/>
                <a:gd name="T31" fmla="*/ 222 h 235"/>
                <a:gd name="T32" fmla="*/ 178 w 178"/>
                <a:gd name="T33" fmla="*/ 96 h 235"/>
                <a:gd name="T34" fmla="*/ 165 w 178"/>
                <a:gd name="T35" fmla="*/ 83 h 235"/>
                <a:gd name="T36" fmla="*/ 47 w 178"/>
                <a:gd name="T37" fmla="*/ 61 h 235"/>
                <a:gd name="T38" fmla="*/ 89 w 178"/>
                <a:gd name="T39" fmla="*/ 19 h 235"/>
                <a:gd name="T40" fmla="*/ 131 w 178"/>
                <a:gd name="T41" fmla="*/ 61 h 235"/>
                <a:gd name="T42" fmla="*/ 131 w 178"/>
                <a:gd name="T43" fmla="*/ 77 h 235"/>
                <a:gd name="T44" fmla="*/ 128 w 178"/>
                <a:gd name="T45" fmla="*/ 77 h 235"/>
                <a:gd name="T46" fmla="*/ 128 w 178"/>
                <a:gd name="T47" fmla="*/ 83 h 235"/>
                <a:gd name="T48" fmla="*/ 50 w 178"/>
                <a:gd name="T49" fmla="*/ 83 h 235"/>
                <a:gd name="T50" fmla="*/ 50 w 178"/>
                <a:gd name="T51" fmla="*/ 77 h 235"/>
                <a:gd name="T52" fmla="*/ 47 w 178"/>
                <a:gd name="T53" fmla="*/ 77 h 235"/>
                <a:gd name="T54" fmla="*/ 47 w 178"/>
                <a:gd name="T55" fmla="*/ 6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8" h="235">
                  <a:moveTo>
                    <a:pt x="165" y="83"/>
                  </a:moveTo>
                  <a:cubicBezTo>
                    <a:pt x="154" y="83"/>
                    <a:pt x="154" y="83"/>
                    <a:pt x="154" y="83"/>
                  </a:cubicBezTo>
                  <a:cubicBezTo>
                    <a:pt x="154" y="77"/>
                    <a:pt x="154" y="77"/>
                    <a:pt x="154" y="77"/>
                  </a:cubicBezTo>
                  <a:cubicBezTo>
                    <a:pt x="151" y="77"/>
                    <a:pt x="151" y="77"/>
                    <a:pt x="151" y="77"/>
                  </a:cubicBezTo>
                  <a:cubicBezTo>
                    <a:pt x="151" y="61"/>
                    <a:pt x="151" y="61"/>
                    <a:pt x="151" y="61"/>
                  </a:cubicBezTo>
                  <a:cubicBezTo>
                    <a:pt x="151" y="27"/>
                    <a:pt x="123" y="0"/>
                    <a:pt x="89" y="0"/>
                  </a:cubicBezTo>
                  <a:cubicBezTo>
                    <a:pt x="55" y="0"/>
                    <a:pt x="27" y="27"/>
                    <a:pt x="27" y="61"/>
                  </a:cubicBezTo>
                  <a:cubicBezTo>
                    <a:pt x="27" y="77"/>
                    <a:pt x="27" y="77"/>
                    <a:pt x="27" y="77"/>
                  </a:cubicBezTo>
                  <a:cubicBezTo>
                    <a:pt x="24" y="77"/>
                    <a:pt x="24" y="77"/>
                    <a:pt x="24" y="77"/>
                  </a:cubicBezTo>
                  <a:cubicBezTo>
                    <a:pt x="24" y="83"/>
                    <a:pt x="24" y="83"/>
                    <a:pt x="24" y="83"/>
                  </a:cubicBezTo>
                  <a:cubicBezTo>
                    <a:pt x="13" y="83"/>
                    <a:pt x="13" y="83"/>
                    <a:pt x="13" y="83"/>
                  </a:cubicBezTo>
                  <a:cubicBezTo>
                    <a:pt x="6" y="83"/>
                    <a:pt x="0" y="88"/>
                    <a:pt x="0" y="96"/>
                  </a:cubicBezTo>
                  <a:cubicBezTo>
                    <a:pt x="0" y="222"/>
                    <a:pt x="0" y="222"/>
                    <a:pt x="0" y="222"/>
                  </a:cubicBezTo>
                  <a:cubicBezTo>
                    <a:pt x="0" y="229"/>
                    <a:pt x="6" y="235"/>
                    <a:pt x="13" y="235"/>
                  </a:cubicBezTo>
                  <a:cubicBezTo>
                    <a:pt x="165" y="235"/>
                    <a:pt x="165" y="235"/>
                    <a:pt x="165" y="235"/>
                  </a:cubicBezTo>
                  <a:cubicBezTo>
                    <a:pt x="172" y="235"/>
                    <a:pt x="178" y="229"/>
                    <a:pt x="178" y="222"/>
                  </a:cubicBezTo>
                  <a:cubicBezTo>
                    <a:pt x="178" y="96"/>
                    <a:pt x="178" y="96"/>
                    <a:pt x="178" y="96"/>
                  </a:cubicBezTo>
                  <a:cubicBezTo>
                    <a:pt x="178" y="88"/>
                    <a:pt x="172" y="83"/>
                    <a:pt x="165" y="83"/>
                  </a:cubicBezTo>
                  <a:close/>
                  <a:moveTo>
                    <a:pt x="47" y="61"/>
                  </a:moveTo>
                  <a:cubicBezTo>
                    <a:pt x="47" y="38"/>
                    <a:pt x="66" y="19"/>
                    <a:pt x="89" y="19"/>
                  </a:cubicBezTo>
                  <a:cubicBezTo>
                    <a:pt x="112" y="19"/>
                    <a:pt x="131" y="38"/>
                    <a:pt x="131" y="61"/>
                  </a:cubicBezTo>
                  <a:cubicBezTo>
                    <a:pt x="131" y="77"/>
                    <a:pt x="131" y="77"/>
                    <a:pt x="131" y="77"/>
                  </a:cubicBezTo>
                  <a:cubicBezTo>
                    <a:pt x="128" y="77"/>
                    <a:pt x="128" y="77"/>
                    <a:pt x="128" y="77"/>
                  </a:cubicBezTo>
                  <a:cubicBezTo>
                    <a:pt x="128" y="83"/>
                    <a:pt x="128" y="83"/>
                    <a:pt x="128" y="83"/>
                  </a:cubicBezTo>
                  <a:cubicBezTo>
                    <a:pt x="50" y="83"/>
                    <a:pt x="50" y="83"/>
                    <a:pt x="50" y="83"/>
                  </a:cubicBezTo>
                  <a:cubicBezTo>
                    <a:pt x="50" y="77"/>
                    <a:pt x="50" y="77"/>
                    <a:pt x="50" y="77"/>
                  </a:cubicBezTo>
                  <a:cubicBezTo>
                    <a:pt x="47" y="77"/>
                    <a:pt x="47" y="77"/>
                    <a:pt x="47" y="77"/>
                  </a:cubicBezTo>
                  <a:lnTo>
                    <a:pt x="47" y="61"/>
                  </a:lnTo>
                  <a:close/>
                </a:path>
              </a:pathLst>
            </a:custGeom>
            <a:solidFill>
              <a:srgbClr val="E7E6E6"/>
            </a:solidFill>
            <a:ln w="34925" cap="rnd">
              <a:noFill/>
              <a:round/>
              <a:headEnd/>
              <a:tailEnd/>
            </a:ln>
            <a:effectLst>
              <a:outerShdw blurRad="254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100" kern="0">
                <a:solidFill>
                  <a:sysClr val="windowText" lastClr="000000"/>
                </a:solidFill>
              </a:endParaRPr>
            </a:p>
          </p:txBody>
        </p:sp>
      </p:grpSp>
      <p:sp>
        <p:nvSpPr>
          <p:cNvPr id="550" name="Content Placeholder 3"/>
          <p:cNvSpPr txBox="1">
            <a:spLocks/>
          </p:cNvSpPr>
          <p:nvPr/>
        </p:nvSpPr>
        <p:spPr>
          <a:xfrm>
            <a:off x="8587315" y="4314480"/>
            <a:ext cx="1828800" cy="584638"/>
          </a:xfrm>
          <a:prstGeom prst="rect">
            <a:avLst/>
          </a:prstGeom>
        </p:spPr>
        <p:txBody>
          <a:bodyPr vert="horz" wrap="square" lIns="121784" tIns="60892" rIns="121784" bIns="60892" rtlCol="0" anchor="ctr">
            <a:spAutoFit/>
          </a:bodyPr>
          <a:lstStyle>
            <a:lvl1pPr marL="342900" indent="-342900" algn="l" defTabSz="914400" rtl="0" eaLnBrk="1" latinLnBrk="0" hangingPunct="1">
              <a:spcBef>
                <a:spcPct val="20000"/>
              </a:spcBef>
              <a:buFont typeface="Arial" pitchFamily="34" charset="0"/>
              <a:buChar char="•"/>
              <a:defRPr sz="3200" kern="1200">
                <a:solidFill>
                  <a:srgbClr val="1F497D"/>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1F497D"/>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1F497D"/>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1F497D"/>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1F497D"/>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28">
              <a:buNone/>
            </a:pPr>
            <a:r>
              <a:rPr lang="en-US" sz="1500" dirty="0">
                <a:solidFill>
                  <a:srgbClr val="FF6A39"/>
                </a:solidFill>
                <a:latin typeface="CiscoSansTT"/>
              </a:rPr>
              <a:t>Nexus 9000 Fabric</a:t>
            </a:r>
          </a:p>
        </p:txBody>
      </p:sp>
      <p:grpSp>
        <p:nvGrpSpPr>
          <p:cNvPr id="627" name="Group 626"/>
          <p:cNvGrpSpPr/>
          <p:nvPr/>
        </p:nvGrpSpPr>
        <p:grpSpPr>
          <a:xfrm>
            <a:off x="1967901" y="1390949"/>
            <a:ext cx="1525872" cy="860835"/>
            <a:chOff x="12290315" y="1318229"/>
            <a:chExt cx="4497167" cy="2537115"/>
          </a:xfrm>
        </p:grpSpPr>
        <p:sp>
          <p:nvSpPr>
            <p:cNvPr id="417" name="Rectangle 416"/>
            <p:cNvSpPr/>
            <p:nvPr/>
          </p:nvSpPr>
          <p:spPr>
            <a:xfrm>
              <a:off x="12290315" y="1318229"/>
              <a:ext cx="4497167" cy="2537115"/>
            </a:xfrm>
            <a:prstGeom prst="rect">
              <a:avLst/>
            </a:prstGeom>
            <a:solidFill>
              <a:schemeClr val="bg1"/>
            </a:solidFill>
            <a:ln w="12700" cap="flat" cmpd="sng" algn="ctr">
              <a:solidFill>
                <a:srgbClr val="3370E4"/>
              </a:solidFill>
              <a:prstDash val="solid"/>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5720" bIns="91440" rtlCol="0" anchor="t"/>
            <a:lstStyle/>
            <a:p>
              <a:pPr algn="ctr" defTabSz="914029">
                <a:lnSpc>
                  <a:spcPct val="90000"/>
                </a:lnSpc>
              </a:pPr>
              <a:r>
                <a:rPr lang="en-US" sz="1100" b="1" dirty="0">
                  <a:solidFill>
                    <a:srgbClr val="3370E4"/>
                  </a:solidFill>
                </a:rPr>
                <a:t>Automation </a:t>
              </a:r>
            </a:p>
            <a:p>
              <a:pPr algn="ctr" defTabSz="914029">
                <a:lnSpc>
                  <a:spcPct val="90000"/>
                </a:lnSpc>
              </a:pPr>
              <a:endParaRPr lang="en-US" sz="1100" b="1" dirty="0">
                <a:solidFill>
                  <a:srgbClr val="3370E4"/>
                </a:solidFill>
              </a:endParaRPr>
            </a:p>
          </p:txBody>
        </p:sp>
        <p:grpSp>
          <p:nvGrpSpPr>
            <p:cNvPr id="626" name="Group 625"/>
            <p:cNvGrpSpPr/>
            <p:nvPr/>
          </p:nvGrpSpPr>
          <p:grpSpPr>
            <a:xfrm>
              <a:off x="12518473" y="2649427"/>
              <a:ext cx="4040851" cy="1044014"/>
              <a:chOff x="12550079" y="2772869"/>
              <a:chExt cx="4040851" cy="1044014"/>
            </a:xfrm>
          </p:grpSpPr>
          <p:pic>
            <p:nvPicPr>
              <p:cNvPr id="421" name="Picture 420"/>
              <p:cNvPicPr>
                <a:picLocks noChangeAspect="1"/>
              </p:cNvPicPr>
              <p:nvPr/>
            </p:nvPicPr>
            <p:blipFill>
              <a:blip r:embed="rId20" cstate="print"/>
              <a:stretch>
                <a:fillRect/>
              </a:stretch>
            </p:blipFill>
            <p:spPr>
              <a:xfrm>
                <a:off x="12550079" y="2772869"/>
                <a:ext cx="2245568" cy="1044014"/>
              </a:xfrm>
              <a:prstGeom prst="rect">
                <a:avLst/>
              </a:prstGeom>
              <a:noFill/>
              <a:ln>
                <a:noFill/>
              </a:ln>
            </p:spPr>
          </p:pic>
          <p:pic>
            <p:nvPicPr>
              <p:cNvPr id="422" name="Picture 421"/>
              <p:cNvPicPr>
                <a:picLocks noChangeAspect="1"/>
              </p:cNvPicPr>
              <p:nvPr/>
            </p:nvPicPr>
            <p:blipFill rotWithShape="1">
              <a:blip r:embed="rId21" cstate="print">
                <a:extLst>
                  <a:ext uri="{BEBA8EAE-BF5A-486C-A8C5-ECC9F3942E4B}">
                    <a14:imgProps xmlns:a14="http://schemas.microsoft.com/office/drawing/2010/main">
                      <a14:imgLayer r:embed="rId22">
                        <a14:imgEffect>
                          <a14:brightnessContrast bright="-100000"/>
                        </a14:imgEffect>
                      </a14:imgLayer>
                    </a14:imgProps>
                  </a:ext>
                </a:extLst>
              </a:blip>
              <a:srcRect b="22458"/>
              <a:stretch/>
            </p:blipFill>
            <p:spPr>
              <a:xfrm>
                <a:off x="14990392" y="2851748"/>
                <a:ext cx="1600538" cy="886254"/>
              </a:xfrm>
              <a:prstGeom prst="rect">
                <a:avLst/>
              </a:prstGeom>
              <a:noFill/>
              <a:ln>
                <a:noFill/>
              </a:ln>
            </p:spPr>
          </p:pic>
        </p:grpSp>
        <p:grpSp>
          <p:nvGrpSpPr>
            <p:cNvPr id="625" name="Group 624"/>
            <p:cNvGrpSpPr/>
            <p:nvPr/>
          </p:nvGrpSpPr>
          <p:grpSpPr>
            <a:xfrm>
              <a:off x="12528658" y="1901472"/>
              <a:ext cx="4020480" cy="864750"/>
              <a:chOff x="12654168" y="1901472"/>
              <a:chExt cx="4020480" cy="864750"/>
            </a:xfrm>
          </p:grpSpPr>
          <p:pic>
            <p:nvPicPr>
              <p:cNvPr id="425" name="Picture 424"/>
              <p:cNvPicPr>
                <a:picLocks noChangeAspect="1"/>
              </p:cNvPicPr>
              <p:nvPr/>
            </p:nvPicPr>
            <p:blipFill>
              <a:blip r:embed="rId23" cstate="print"/>
              <a:stretch>
                <a:fillRect/>
              </a:stretch>
            </p:blipFill>
            <p:spPr>
              <a:xfrm>
                <a:off x="12654168" y="2189393"/>
                <a:ext cx="1332139" cy="288909"/>
              </a:xfrm>
              <a:prstGeom prst="rect">
                <a:avLst/>
              </a:prstGeom>
              <a:noFill/>
              <a:ln>
                <a:noFill/>
              </a:ln>
            </p:spPr>
          </p:pic>
          <p:pic>
            <p:nvPicPr>
              <p:cNvPr id="416" name="Picture 4" descr="https://encrypted-tbn1.gstatic.com/images?q=tbn:ANd9GcQyv0s7uJABl79KMKhnOanieCWegKEBjZuN2F8w37fUt1j0mN0WraLEEMBQ"/>
              <p:cNvPicPr>
                <a:picLocks noChangeAspect="1" noChangeArrowheads="1"/>
              </p:cNvPicPr>
              <p:nvPr/>
            </p:nvPicPr>
            <p:blipFill rotWithShape="1">
              <a:blip r:embed="rId24" cstate="print">
                <a:extLst>
                  <a:ext uri="{28A0092B-C50C-407E-A947-70E740481C1C}">
                    <a14:useLocalDpi xmlns:a14="http://schemas.microsoft.com/office/drawing/2010/main" val="0"/>
                  </a:ext>
                </a:extLst>
              </a:blip>
              <a:stretch/>
            </p:blipFill>
            <p:spPr bwMode="auto">
              <a:xfrm>
                <a:off x="14174348" y="1901472"/>
                <a:ext cx="2500300" cy="864750"/>
              </a:xfrm>
              <a:prstGeom prst="rect">
                <a:avLst/>
              </a:prstGeom>
              <a:noFill/>
              <a:ln>
                <a:noFill/>
              </a:ln>
              <a:extLst>
                <a:ext uri="{909E8E84-426E-40dd-AFC4-6F175D3DCCD1}">
                  <a14:hiddenFill xmlns:a14="http://schemas.microsoft.com/office/drawing/2010/main">
                    <a:solidFill>
                      <a:srgbClr val="FFFFFF"/>
                    </a:solidFill>
                  </a14:hiddenFill>
                </a:ext>
              </a:extLst>
            </p:spPr>
          </p:pic>
        </p:grpSp>
      </p:grpSp>
      <p:grpSp>
        <p:nvGrpSpPr>
          <p:cNvPr id="639" name="Group 638"/>
          <p:cNvGrpSpPr/>
          <p:nvPr/>
        </p:nvGrpSpPr>
        <p:grpSpPr>
          <a:xfrm>
            <a:off x="5445238" y="1396724"/>
            <a:ext cx="1460103" cy="851421"/>
            <a:chOff x="4995753" y="1258708"/>
            <a:chExt cx="1460103" cy="851421"/>
          </a:xfrm>
        </p:grpSpPr>
        <p:sp>
          <p:nvSpPr>
            <p:cNvPr id="560" name="Rectangle 559"/>
            <p:cNvSpPr/>
            <p:nvPr/>
          </p:nvSpPr>
          <p:spPr>
            <a:xfrm>
              <a:off x="4995753" y="1258708"/>
              <a:ext cx="1460103" cy="851421"/>
            </a:xfrm>
            <a:prstGeom prst="rect">
              <a:avLst/>
            </a:prstGeom>
            <a:solidFill>
              <a:schemeClr val="bg1"/>
            </a:solidFill>
            <a:ln w="12700" cap="flat" cmpd="sng" algn="ctr">
              <a:solidFill>
                <a:srgbClr val="3370E4"/>
              </a:solidFill>
              <a:prstDash val="solid"/>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5720" bIns="91440" rtlCol="0" anchor="t"/>
            <a:lstStyle/>
            <a:p>
              <a:pPr algn="ctr" defTabSz="914029">
                <a:lnSpc>
                  <a:spcPct val="90000"/>
                </a:lnSpc>
              </a:pPr>
              <a:r>
                <a:rPr lang="en-US" sz="1100" b="1" dirty="0">
                  <a:solidFill>
                    <a:srgbClr val="3370E4"/>
                  </a:solidFill>
                </a:rPr>
                <a:t>Enterprise Monitoring</a:t>
              </a:r>
            </a:p>
          </p:txBody>
        </p:sp>
        <p:grpSp>
          <p:nvGrpSpPr>
            <p:cNvPr id="637" name="Group 636"/>
            <p:cNvGrpSpPr/>
            <p:nvPr/>
          </p:nvGrpSpPr>
          <p:grpSpPr>
            <a:xfrm>
              <a:off x="5043456" y="1914565"/>
              <a:ext cx="1364033" cy="141465"/>
              <a:chOff x="5043456" y="1914565"/>
              <a:chExt cx="1364033" cy="141465"/>
            </a:xfrm>
          </p:grpSpPr>
          <p:pic>
            <p:nvPicPr>
              <p:cNvPr id="563" name="Picture 562"/>
              <p:cNvPicPr>
                <a:picLocks noChangeAspect="1"/>
              </p:cNvPicPr>
              <p:nvPr/>
            </p:nvPicPr>
            <p:blipFill rotWithShape="1">
              <a:blip r:embed="rId25"/>
              <a:srcRect r="41286" b="26837"/>
              <a:stretch/>
            </p:blipFill>
            <p:spPr>
              <a:xfrm>
                <a:off x="5798731" y="1926844"/>
                <a:ext cx="608758" cy="116907"/>
              </a:xfrm>
              <a:prstGeom prst="rect">
                <a:avLst/>
              </a:prstGeom>
            </p:spPr>
          </p:pic>
          <p:pic>
            <p:nvPicPr>
              <p:cNvPr id="565" name="Picture 564" descr="http://www.netpoleons.com/wp-content/uploads/2009/11/NetScout_Logo_LG.jp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043456" y="1914565"/>
                <a:ext cx="704323" cy="1414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8" name="Group 637"/>
            <p:cNvGrpSpPr/>
            <p:nvPr/>
          </p:nvGrpSpPr>
          <p:grpSpPr>
            <a:xfrm>
              <a:off x="5031814" y="1470207"/>
              <a:ext cx="1387981" cy="249413"/>
              <a:chOff x="5020173" y="1437547"/>
              <a:chExt cx="1387981" cy="249413"/>
            </a:xfrm>
          </p:grpSpPr>
          <p:pic>
            <p:nvPicPr>
              <p:cNvPr id="561" name="Picture 560" descr="See full size image">
                <a:hlinkClick r:id="rId27"/>
              </p:cNvPr>
              <p:cNvPicPr>
                <a:picLocks noChangeAspect="1" noChangeArrowheads="1"/>
              </p:cNvPicPr>
              <p:nvPr/>
            </p:nvPicPr>
            <p:blipFill>
              <a:blip r:embed="rId28" cstate="print">
                <a:clrChange>
                  <a:clrFrom>
                    <a:srgbClr val="FFFFFF"/>
                  </a:clrFrom>
                  <a:clrTo>
                    <a:srgbClr val="FFFFFF">
                      <a:alpha val="0"/>
                    </a:srgbClr>
                  </a:clrTo>
                </a:clrChange>
              </a:blip>
              <a:srcRect/>
              <a:stretch>
                <a:fillRect/>
              </a:stretch>
            </p:blipFill>
            <p:spPr bwMode="auto">
              <a:xfrm>
                <a:off x="5020173" y="1437547"/>
                <a:ext cx="300286" cy="249413"/>
              </a:xfrm>
              <a:prstGeom prst="rect">
                <a:avLst/>
              </a:prstGeom>
              <a:noFill/>
            </p:spPr>
          </p:pic>
          <p:pic>
            <p:nvPicPr>
              <p:cNvPr id="566" name="Picture 2" descr="http://www.niksun.com/images/NIKSUN_Logo12.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165302" y="1438178"/>
                <a:ext cx="242852" cy="2481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5" name="Group 634"/>
            <p:cNvGrpSpPr/>
            <p:nvPr/>
          </p:nvGrpSpPr>
          <p:grpSpPr>
            <a:xfrm>
              <a:off x="5049135" y="1728540"/>
              <a:ext cx="1353340" cy="144445"/>
              <a:chOff x="6349035" y="2829770"/>
              <a:chExt cx="4754941" cy="507506"/>
            </a:xfrm>
          </p:grpSpPr>
          <p:pic>
            <p:nvPicPr>
              <p:cNvPr id="562" name="Shape 2074664"/>
              <p:cNvPicPr>
                <a:picLocks noChangeAspect="1" noChangeArrowheads="1"/>
              </p:cNvPicPr>
              <p:nvPr/>
            </p:nvPicPr>
            <p:blipFill>
              <a:blip r:embed="rId30"/>
              <a:srcRect/>
              <a:stretch>
                <a:fillRect/>
              </a:stretch>
            </p:blipFill>
            <p:spPr>
              <a:xfrm>
                <a:off x="6349035" y="2843244"/>
                <a:ext cx="1433422" cy="480558"/>
              </a:xfrm>
              <a:prstGeom prst="rect">
                <a:avLst/>
              </a:prstGeom>
            </p:spPr>
          </p:pic>
          <p:pic>
            <p:nvPicPr>
              <p:cNvPr id="564" name="Picture 563" descr="http://northalabama.issa.org/sites/default/files/splunk.jp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8003897" y="2829770"/>
                <a:ext cx="1426352" cy="507506"/>
              </a:xfrm>
              <a:prstGeom prst="rect">
                <a:avLst/>
              </a:prstGeom>
              <a:solidFill>
                <a:srgbClr val="FFFFFF"/>
              </a:solidFill>
              <a:extLst/>
            </p:spPr>
          </p:pic>
          <p:pic>
            <p:nvPicPr>
              <p:cNvPr id="567" name="Picture 566"/>
              <p:cNvPicPr>
                <a:picLocks noChangeAspect="1"/>
              </p:cNvPicPr>
              <p:nvPr/>
            </p:nvPicPr>
            <p:blipFill>
              <a:blip r:embed="rId32" cstate="print"/>
              <a:stretch>
                <a:fillRect/>
              </a:stretch>
            </p:blipFill>
            <p:spPr>
              <a:xfrm>
                <a:off x="9651689" y="2864622"/>
                <a:ext cx="1452287" cy="437803"/>
              </a:xfrm>
              <a:prstGeom prst="rect">
                <a:avLst/>
              </a:prstGeom>
              <a:ln>
                <a:noFill/>
              </a:ln>
            </p:spPr>
          </p:pic>
        </p:grpSp>
      </p:grpSp>
      <p:sp>
        <p:nvSpPr>
          <p:cNvPr id="568" name="TextBox 567"/>
          <p:cNvSpPr txBox="1"/>
          <p:nvPr/>
        </p:nvSpPr>
        <p:spPr>
          <a:xfrm>
            <a:off x="-282788" y="1425079"/>
            <a:ext cx="1546112" cy="784820"/>
          </a:xfrm>
          <a:prstGeom prst="rect">
            <a:avLst/>
          </a:prstGeom>
          <a:noFill/>
        </p:spPr>
        <p:txBody>
          <a:bodyPr wrap="square" lIns="91422" tIns="45714" rIns="91422" bIns="45714" rtlCol="0" anchor="ctr">
            <a:spAutoFit/>
          </a:bodyPr>
          <a:lstStyle/>
          <a:p>
            <a:pPr algn="r" defTabSz="914128"/>
            <a:r>
              <a:rPr lang="en-US" sz="1500" dirty="0">
                <a:solidFill>
                  <a:srgbClr val="FF6A39"/>
                </a:solidFill>
                <a:cs typeface="Arial"/>
              </a:rPr>
              <a:t>ACI </a:t>
            </a:r>
            <a:br>
              <a:rPr lang="en-US" sz="1500" dirty="0">
                <a:solidFill>
                  <a:srgbClr val="FF6A39"/>
                </a:solidFill>
                <a:cs typeface="Arial"/>
              </a:rPr>
            </a:br>
            <a:r>
              <a:rPr lang="en-US" sz="1500" dirty="0">
                <a:solidFill>
                  <a:srgbClr val="FF6A39"/>
                </a:solidFill>
                <a:cs typeface="Arial"/>
              </a:rPr>
              <a:t>Ecosystem Partners</a:t>
            </a:r>
          </a:p>
        </p:txBody>
      </p:sp>
      <p:sp>
        <p:nvSpPr>
          <p:cNvPr id="869" name="Content Placeholder 3"/>
          <p:cNvSpPr txBox="1">
            <a:spLocks/>
          </p:cNvSpPr>
          <p:nvPr/>
        </p:nvSpPr>
        <p:spPr>
          <a:xfrm>
            <a:off x="10528601" y="5591666"/>
            <a:ext cx="1310515" cy="861647"/>
          </a:xfrm>
          <a:prstGeom prst="rect">
            <a:avLst/>
          </a:prstGeom>
        </p:spPr>
        <p:txBody>
          <a:bodyPr vert="horz" wrap="square" lIns="121784" tIns="60892" rIns="121784" bIns="60892" rtlCol="0" anchor="ctr">
            <a:spAutoFit/>
          </a:bodyPr>
          <a:lstStyle>
            <a:lvl1pPr marL="342900" indent="-342900" algn="l" defTabSz="914400" rtl="0" eaLnBrk="1" latinLnBrk="0" hangingPunct="1">
              <a:spcBef>
                <a:spcPct val="20000"/>
              </a:spcBef>
              <a:buFont typeface="Arial" pitchFamily="34" charset="0"/>
              <a:buChar char="•"/>
              <a:defRPr sz="3200" kern="1200">
                <a:solidFill>
                  <a:srgbClr val="1F497D"/>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1F497D"/>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1F497D"/>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1F497D"/>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1F497D"/>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defTabSz="914128">
              <a:buNone/>
            </a:pPr>
            <a:r>
              <a:rPr lang="en-US" sz="1500" dirty="0">
                <a:solidFill>
                  <a:srgbClr val="FF6A39"/>
                </a:solidFill>
                <a:latin typeface="CiscoSansTT"/>
              </a:rPr>
              <a:t>End Points</a:t>
            </a:r>
          </a:p>
          <a:p>
            <a:pPr marL="0" indent="0" algn="r" defTabSz="914128">
              <a:buNone/>
            </a:pPr>
            <a:r>
              <a:rPr lang="en-US" sz="1500" dirty="0">
                <a:solidFill>
                  <a:srgbClr val="FF6A39"/>
                </a:solidFill>
                <a:latin typeface="CiscoSansTT"/>
              </a:rPr>
              <a:t>Physical &amp; Virtual</a:t>
            </a:r>
          </a:p>
        </p:txBody>
      </p:sp>
      <p:sp>
        <p:nvSpPr>
          <p:cNvPr id="3" name="Right Arrow 2"/>
          <p:cNvSpPr/>
          <p:nvPr/>
        </p:nvSpPr>
        <p:spPr>
          <a:xfrm>
            <a:off x="1281357" y="1591539"/>
            <a:ext cx="600763" cy="395623"/>
          </a:xfrm>
          <a:prstGeom prst="rightArrow">
            <a:avLst/>
          </a:prstGeom>
          <a:gradFill flip="none" rotWithShape="1">
            <a:gsLst>
              <a:gs pos="3000">
                <a:schemeClr val="accent4">
                  <a:alpha val="0"/>
                </a:schemeClr>
              </a:gs>
              <a:gs pos="64000">
                <a:schemeClr val="accent4"/>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a:solidFill>
                <a:prstClr val="white"/>
              </a:solidFill>
            </a:endParaRPr>
          </a:p>
        </p:txBody>
      </p:sp>
      <p:sp>
        <p:nvSpPr>
          <p:cNvPr id="159" name="Right Arrow 158"/>
          <p:cNvSpPr/>
          <p:nvPr/>
        </p:nvSpPr>
        <p:spPr>
          <a:xfrm flipH="1">
            <a:off x="8007405" y="4408990"/>
            <a:ext cx="600763" cy="395623"/>
          </a:xfrm>
          <a:prstGeom prst="rightArrow">
            <a:avLst/>
          </a:prstGeom>
          <a:gradFill flip="none" rotWithShape="1">
            <a:gsLst>
              <a:gs pos="3000">
                <a:schemeClr val="accent4">
                  <a:alpha val="0"/>
                </a:schemeClr>
              </a:gs>
              <a:gs pos="64000">
                <a:schemeClr val="accent4"/>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r>
              <a:rPr lang="en-US" dirty="0" smtClean="0">
                <a:solidFill>
                  <a:prstClr val="white"/>
                </a:solidFill>
              </a:rPr>
              <a:t> </a:t>
            </a:r>
            <a:endParaRPr lang="en-US" dirty="0">
              <a:solidFill>
                <a:prstClr val="white"/>
              </a:solidFill>
            </a:endParaRPr>
          </a:p>
        </p:txBody>
      </p:sp>
      <p:sp>
        <p:nvSpPr>
          <p:cNvPr id="161" name="Right Arrow 160"/>
          <p:cNvSpPr/>
          <p:nvPr/>
        </p:nvSpPr>
        <p:spPr>
          <a:xfrm flipH="1">
            <a:off x="6656009" y="2646599"/>
            <a:ext cx="600763" cy="395623"/>
          </a:xfrm>
          <a:prstGeom prst="rightArrow">
            <a:avLst/>
          </a:prstGeom>
          <a:gradFill flip="none" rotWithShape="1">
            <a:gsLst>
              <a:gs pos="3000">
                <a:schemeClr val="accent4">
                  <a:alpha val="0"/>
                </a:schemeClr>
              </a:gs>
              <a:gs pos="64000">
                <a:schemeClr val="accent4"/>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a:solidFill>
                <a:prstClr val="white"/>
              </a:solidFill>
            </a:endParaRPr>
          </a:p>
        </p:txBody>
      </p:sp>
      <p:sp>
        <p:nvSpPr>
          <p:cNvPr id="162" name="Right Arrow 161"/>
          <p:cNvSpPr/>
          <p:nvPr/>
        </p:nvSpPr>
        <p:spPr>
          <a:xfrm>
            <a:off x="4148769" y="2760215"/>
            <a:ext cx="600763" cy="395623"/>
          </a:xfrm>
          <a:prstGeom prst="rightArrow">
            <a:avLst/>
          </a:prstGeom>
          <a:gradFill flip="none" rotWithShape="1">
            <a:gsLst>
              <a:gs pos="3000">
                <a:schemeClr val="accent4">
                  <a:alpha val="0"/>
                </a:schemeClr>
              </a:gs>
              <a:gs pos="64000">
                <a:schemeClr val="accent4"/>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a:solidFill>
                <a:prstClr val="white"/>
              </a:solidFill>
            </a:endParaRPr>
          </a:p>
        </p:txBody>
      </p:sp>
      <p:sp>
        <p:nvSpPr>
          <p:cNvPr id="163" name="Right Arrow 162"/>
          <p:cNvSpPr/>
          <p:nvPr/>
        </p:nvSpPr>
        <p:spPr>
          <a:xfrm flipH="1">
            <a:off x="10074561" y="5783855"/>
            <a:ext cx="600763" cy="395623"/>
          </a:xfrm>
          <a:prstGeom prst="rightArrow">
            <a:avLst/>
          </a:prstGeom>
          <a:gradFill flip="none" rotWithShape="1">
            <a:gsLst>
              <a:gs pos="3000">
                <a:schemeClr val="accent4">
                  <a:alpha val="0"/>
                </a:schemeClr>
              </a:gs>
              <a:gs pos="64000">
                <a:schemeClr val="accent4"/>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a:solidFill>
                <a:prstClr val="white"/>
              </a:solidFill>
            </a:endParaRPr>
          </a:p>
        </p:txBody>
      </p:sp>
      <p:sp>
        <p:nvSpPr>
          <p:cNvPr id="693" name="Rounded Rectangle 692"/>
          <p:cNvSpPr/>
          <p:nvPr/>
        </p:nvSpPr>
        <p:spPr>
          <a:xfrm>
            <a:off x="2052271" y="5466176"/>
            <a:ext cx="1187532" cy="1174853"/>
          </a:xfrm>
          <a:prstGeom prst="roundRect">
            <a:avLst>
              <a:gd name="adj" fmla="val 2539"/>
            </a:avLst>
          </a:prstGeom>
          <a:solidFill>
            <a:srgbClr val="DCDCDD"/>
          </a:solidFill>
          <a:ln w="25400" cap="flat" cmpd="sng" algn="ctr">
            <a:noFill/>
            <a:prstDash val="solid"/>
          </a:ln>
          <a:effectLst/>
        </p:spPr>
        <p:txBody>
          <a:bodyPr lIns="91430" tIns="45718" rIns="91430" bIns="45718" rtlCol="0" anchor="ctr"/>
          <a:lstStyle/>
          <a:p>
            <a:pPr algn="ctr" defTabSz="913982" fontAlgn="base">
              <a:spcBef>
                <a:spcPct val="0"/>
              </a:spcBef>
              <a:spcAft>
                <a:spcPct val="0"/>
              </a:spcAft>
            </a:pPr>
            <a:endParaRPr lang="en-US" sz="1100" kern="0">
              <a:solidFill>
                <a:prstClr val="white"/>
              </a:solidFill>
              <a:latin typeface="Arial"/>
            </a:endParaRPr>
          </a:p>
        </p:txBody>
      </p:sp>
      <p:sp>
        <p:nvSpPr>
          <p:cNvPr id="694" name="Freeform 63"/>
          <p:cNvSpPr>
            <a:spLocks noEditPoints="1"/>
          </p:cNvSpPr>
          <p:nvPr/>
        </p:nvSpPr>
        <p:spPr bwMode="auto">
          <a:xfrm rot="16200000">
            <a:off x="2911093" y="5529115"/>
            <a:ext cx="214275" cy="212588"/>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chemeClr val="bg1">
              <a:lumMod val="50000"/>
            </a:schemeClr>
          </a:solidFill>
          <a:ln w="34925" cap="rnd">
            <a:noFill/>
            <a:round/>
            <a:headEnd/>
            <a:tailEnd/>
          </a:ln>
          <a:effectLst/>
        </p:spPr>
        <p:txBody>
          <a:bodyPr vert="horz" wrap="square" lIns="91430" tIns="45718" rIns="91430" bIns="45718" numCol="1" anchor="t" anchorCtr="0" compatLnSpc="1">
            <a:prstTxWarp prst="textNoShape">
              <a:avLst/>
            </a:prstTxWarp>
          </a:bodyPr>
          <a:lstStyle/>
          <a:p>
            <a:pPr defTabSz="914241"/>
            <a:endParaRPr lang="en-US" sz="1100">
              <a:solidFill>
                <a:srgbClr val="FFFFFF"/>
              </a:solidFill>
            </a:endParaRPr>
          </a:p>
        </p:txBody>
      </p:sp>
      <p:sp>
        <p:nvSpPr>
          <p:cNvPr id="686" name="Rounded Rectangle 685"/>
          <p:cNvSpPr/>
          <p:nvPr/>
        </p:nvSpPr>
        <p:spPr>
          <a:xfrm>
            <a:off x="2167555" y="5805479"/>
            <a:ext cx="956975" cy="718356"/>
          </a:xfrm>
          <a:prstGeom prst="roundRect">
            <a:avLst>
              <a:gd name="adj" fmla="val 2539"/>
            </a:avLst>
          </a:prstGeom>
          <a:gradFill flip="none" rotWithShape="1">
            <a:gsLst>
              <a:gs pos="833">
                <a:srgbClr val="3C86EC">
                  <a:lumMod val="46000"/>
                </a:srgbClr>
              </a:gs>
              <a:gs pos="100000">
                <a:srgbClr val="3C86EC"/>
              </a:gs>
              <a:gs pos="47000">
                <a:srgbClr val="3C86EC">
                  <a:lumMod val="81000"/>
                </a:srgbClr>
              </a:gs>
            </a:gsLst>
            <a:lin ang="16200000" scaled="1"/>
            <a:tileRect/>
          </a:gra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132475" tIns="94382" rIns="132475" bIns="94382" numCol="1" spcCol="1271" anchor="ctr" anchorCtr="0">
            <a:noAutofit/>
          </a:bodyPr>
          <a:lstStyle/>
          <a:p>
            <a:pPr algn="ctr" defTabSz="888630">
              <a:spcBef>
                <a:spcPct val="0"/>
              </a:spcBef>
              <a:spcAft>
                <a:spcPct val="35000"/>
              </a:spcAft>
            </a:pPr>
            <a:endParaRPr lang="en-US" sz="1100" b="1">
              <a:solidFill>
                <a:srgbClr val="FFFFFF"/>
              </a:solidFill>
              <a:latin typeface="CiscoSansTT Light" panose="020B0503020201020303" pitchFamily="34" charset="0"/>
              <a:cs typeface="Arial" panose="020B0604020202020204" pitchFamily="34" charset="0"/>
            </a:endParaRPr>
          </a:p>
        </p:txBody>
      </p:sp>
      <p:sp>
        <p:nvSpPr>
          <p:cNvPr id="687" name="TextBox 686"/>
          <p:cNvSpPr txBox="1"/>
          <p:nvPr/>
        </p:nvSpPr>
        <p:spPr>
          <a:xfrm>
            <a:off x="2081480" y="5488549"/>
            <a:ext cx="739464" cy="304699"/>
          </a:xfrm>
          <a:prstGeom prst="rect">
            <a:avLst/>
          </a:prstGeom>
          <a:noFill/>
        </p:spPr>
        <p:txBody>
          <a:bodyPr wrap="square" lIns="45718" tIns="45718" rIns="91430" bIns="45718" rtlCol="0">
            <a:spAutoFit/>
          </a:bodyPr>
          <a:lstStyle/>
          <a:p>
            <a:pPr defTabSz="914241">
              <a:lnSpc>
                <a:spcPct val="85000"/>
              </a:lnSpc>
            </a:pPr>
            <a:r>
              <a:rPr lang="en-US" sz="800" dirty="0">
                <a:solidFill>
                  <a:srgbClr val="2C2C2C">
                    <a:lumMod val="75000"/>
                    <a:lumOff val="25000"/>
                  </a:srgbClr>
                </a:solidFill>
              </a:rPr>
              <a:t>Physical Networking</a:t>
            </a:r>
          </a:p>
        </p:txBody>
      </p:sp>
      <p:sp>
        <p:nvSpPr>
          <p:cNvPr id="729" name="TextBox 728"/>
          <p:cNvSpPr txBox="1"/>
          <p:nvPr/>
        </p:nvSpPr>
        <p:spPr>
          <a:xfrm>
            <a:off x="2162527" y="6348315"/>
            <a:ext cx="960215" cy="215444"/>
          </a:xfrm>
          <a:prstGeom prst="rect">
            <a:avLst/>
          </a:prstGeom>
          <a:noFill/>
        </p:spPr>
        <p:txBody>
          <a:bodyPr wrap="square" lIns="91430" tIns="45718" rIns="91430" bIns="45718" rtlCol="0">
            <a:spAutoFit/>
          </a:bodyPr>
          <a:lstStyle/>
          <a:p>
            <a:pPr algn="ctr" defTabSz="914218"/>
            <a:r>
              <a:rPr lang="en-US" sz="800" dirty="0">
                <a:solidFill>
                  <a:prstClr val="white"/>
                </a:solidFill>
              </a:rPr>
              <a:t>Nexus 2K</a:t>
            </a:r>
          </a:p>
        </p:txBody>
      </p:sp>
      <p:grpSp>
        <p:nvGrpSpPr>
          <p:cNvPr id="8" name="Group 7"/>
          <p:cNvGrpSpPr/>
          <p:nvPr/>
        </p:nvGrpSpPr>
        <p:grpSpPr>
          <a:xfrm>
            <a:off x="2419369" y="6314965"/>
            <a:ext cx="473759" cy="57783"/>
            <a:chOff x="3079409" y="7440051"/>
            <a:chExt cx="473758" cy="57783"/>
          </a:xfrm>
        </p:grpSpPr>
        <p:pic>
          <p:nvPicPr>
            <p:cNvPr id="730" name="Picture 2" descr="C:\Users\rmuta\Desktop\spine.png"/>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a:stretch/>
          </p:blipFill>
          <p:spPr bwMode="auto">
            <a:xfrm>
              <a:off x="3079409" y="7440051"/>
              <a:ext cx="473758" cy="22542"/>
            </a:xfrm>
            <a:prstGeom prst="rect">
              <a:avLst/>
            </a:prstGeom>
            <a:noFill/>
            <a:extLst>
              <a:ext uri="{909E8E84-426E-40dd-AFC4-6F175D3DCCD1}">
                <a14:hiddenFill xmlns:a14="http://schemas.microsoft.com/office/drawing/2010/main">
                  <a:solidFill>
                    <a:srgbClr val="FFFFFF"/>
                  </a:solidFill>
                </a14:hiddenFill>
              </a:ext>
            </a:extLst>
          </p:spPr>
        </p:pic>
        <p:pic>
          <p:nvPicPr>
            <p:cNvPr id="731" name="Picture 3" descr="C:\Users\rmuta\Desktop\33-120-402-03.jpg"/>
            <p:cNvPicPr>
              <a:picLocks noChangeAspect="1" noChangeArrowheads="1"/>
            </p:cNvPicPr>
            <p:nvPr/>
          </p:nvPicPr>
          <p:blipFill rotWithShape="1">
            <a:blip r:embed="rId34" cstate="print">
              <a:extLst>
                <a:ext uri="{28A0092B-C50C-407E-A947-70E740481C1C}">
                  <a14:useLocalDpi xmlns:a14="http://schemas.microsoft.com/office/drawing/2010/main" val="0"/>
                </a:ext>
              </a:extLst>
            </a:blip>
            <a:srcRect/>
            <a:stretch/>
          </p:blipFill>
          <p:spPr bwMode="auto">
            <a:xfrm>
              <a:off x="3085490" y="7460512"/>
              <a:ext cx="461596" cy="37322"/>
            </a:xfrm>
            <a:prstGeom prst="rect">
              <a:avLst/>
            </a:prstGeom>
            <a:noFill/>
            <a:extLst>
              <a:ext uri="{909E8E84-426E-40dd-AFC4-6F175D3DCCD1}">
                <a14:hiddenFill xmlns:a14="http://schemas.microsoft.com/office/drawing/2010/main">
                  <a:solidFill>
                    <a:srgbClr val="FFFFFF"/>
                  </a:solidFill>
                </a14:hiddenFill>
              </a:ext>
            </a:extLst>
          </p:spPr>
        </p:pic>
      </p:grpSp>
      <p:sp>
        <p:nvSpPr>
          <p:cNvPr id="732" name="TextBox 731"/>
          <p:cNvSpPr txBox="1"/>
          <p:nvPr/>
        </p:nvSpPr>
        <p:spPr>
          <a:xfrm>
            <a:off x="2162527" y="5765375"/>
            <a:ext cx="960215" cy="215444"/>
          </a:xfrm>
          <a:prstGeom prst="rect">
            <a:avLst/>
          </a:prstGeom>
          <a:noFill/>
        </p:spPr>
        <p:txBody>
          <a:bodyPr wrap="square" lIns="91430" tIns="45718" rIns="91430" bIns="45718" rtlCol="0">
            <a:spAutoFit/>
          </a:bodyPr>
          <a:lstStyle/>
          <a:p>
            <a:pPr algn="ctr" defTabSz="914218"/>
            <a:r>
              <a:rPr lang="en-US" sz="800" dirty="0">
                <a:solidFill>
                  <a:prstClr val="white"/>
                </a:solidFill>
              </a:rPr>
              <a:t>Nexus 7K</a:t>
            </a:r>
          </a:p>
        </p:txBody>
      </p:sp>
      <p:pic>
        <p:nvPicPr>
          <p:cNvPr id="733" name="Picture 5"/>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2526473" y="5947971"/>
            <a:ext cx="234691" cy="329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4" name="Rounded Rectangle 433"/>
          <p:cNvSpPr/>
          <p:nvPr/>
        </p:nvSpPr>
        <p:spPr>
          <a:xfrm>
            <a:off x="3380027" y="5466176"/>
            <a:ext cx="1187532" cy="1174853"/>
          </a:xfrm>
          <a:prstGeom prst="roundRect">
            <a:avLst>
              <a:gd name="adj" fmla="val 2539"/>
            </a:avLst>
          </a:prstGeom>
          <a:solidFill>
            <a:srgbClr val="DCDCDD"/>
          </a:solidFill>
          <a:ln w="25400" cap="flat" cmpd="sng" algn="ctr">
            <a:noFill/>
            <a:prstDash val="solid"/>
          </a:ln>
          <a:effectLst/>
        </p:spPr>
        <p:txBody>
          <a:bodyPr lIns="91430" tIns="45718" rIns="91430" bIns="45718" rtlCol="0" anchor="ctr"/>
          <a:lstStyle/>
          <a:p>
            <a:pPr algn="ctr" defTabSz="913982" fontAlgn="base">
              <a:spcBef>
                <a:spcPct val="0"/>
              </a:spcBef>
              <a:spcAft>
                <a:spcPct val="0"/>
              </a:spcAft>
            </a:pPr>
            <a:endParaRPr lang="en-US" sz="1100" kern="0">
              <a:solidFill>
                <a:prstClr val="white"/>
              </a:solidFill>
              <a:latin typeface="Arial"/>
            </a:endParaRPr>
          </a:p>
        </p:txBody>
      </p:sp>
      <p:sp>
        <p:nvSpPr>
          <p:cNvPr id="436" name="Rounded Rectangle 435"/>
          <p:cNvSpPr/>
          <p:nvPr/>
        </p:nvSpPr>
        <p:spPr>
          <a:xfrm>
            <a:off x="3493732" y="5805479"/>
            <a:ext cx="960120" cy="718356"/>
          </a:xfrm>
          <a:prstGeom prst="roundRect">
            <a:avLst>
              <a:gd name="adj" fmla="val 2539"/>
            </a:avLst>
          </a:prstGeom>
          <a:gradFill flip="none" rotWithShape="1">
            <a:gsLst>
              <a:gs pos="833">
                <a:srgbClr val="3C86EC">
                  <a:lumMod val="46000"/>
                </a:srgbClr>
              </a:gs>
              <a:gs pos="100000">
                <a:srgbClr val="3C86EC"/>
              </a:gs>
              <a:gs pos="47000">
                <a:srgbClr val="3C86EC">
                  <a:lumMod val="81000"/>
                </a:srgbClr>
              </a:gs>
            </a:gsLst>
            <a:lin ang="16200000" scaled="1"/>
            <a:tileRect/>
          </a:gra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132475" tIns="94382" rIns="132475" bIns="94382" numCol="1" spcCol="1271" anchor="ctr" anchorCtr="0">
            <a:noAutofit/>
          </a:bodyPr>
          <a:lstStyle/>
          <a:p>
            <a:pPr algn="ctr" defTabSz="888630">
              <a:spcBef>
                <a:spcPct val="0"/>
              </a:spcBef>
              <a:spcAft>
                <a:spcPct val="35000"/>
              </a:spcAft>
            </a:pPr>
            <a:endParaRPr lang="en-US" sz="1100" b="1">
              <a:solidFill>
                <a:srgbClr val="FFFFFF"/>
              </a:solidFill>
              <a:latin typeface="CiscoSansTT Light" panose="020B0503020201020303" pitchFamily="34" charset="0"/>
              <a:cs typeface="Arial" panose="020B0604020202020204" pitchFamily="34" charset="0"/>
            </a:endParaRPr>
          </a:p>
        </p:txBody>
      </p:sp>
      <p:sp>
        <p:nvSpPr>
          <p:cNvPr id="437" name="TextBox 436"/>
          <p:cNvSpPr txBox="1"/>
          <p:nvPr/>
        </p:nvSpPr>
        <p:spPr>
          <a:xfrm>
            <a:off x="3381739" y="5488549"/>
            <a:ext cx="1158320" cy="304699"/>
          </a:xfrm>
          <a:prstGeom prst="rect">
            <a:avLst/>
          </a:prstGeom>
          <a:noFill/>
        </p:spPr>
        <p:txBody>
          <a:bodyPr wrap="square" lIns="45718" tIns="45718" rIns="91430" bIns="45718" rtlCol="0">
            <a:spAutoFit/>
          </a:bodyPr>
          <a:lstStyle/>
          <a:p>
            <a:pPr defTabSz="914241">
              <a:lnSpc>
                <a:spcPct val="85000"/>
              </a:lnSpc>
            </a:pPr>
            <a:r>
              <a:rPr lang="en-US" sz="800" dirty="0">
                <a:solidFill>
                  <a:srgbClr val="2C2C2C">
                    <a:lumMod val="75000"/>
                    <a:lumOff val="25000"/>
                  </a:srgbClr>
                </a:solidFill>
              </a:rPr>
              <a:t>Hypervisors and Virtual Networking</a:t>
            </a:r>
          </a:p>
        </p:txBody>
      </p:sp>
      <p:sp>
        <p:nvSpPr>
          <p:cNvPr id="444" name="Rounded Rectangle 443"/>
          <p:cNvSpPr/>
          <p:nvPr/>
        </p:nvSpPr>
        <p:spPr>
          <a:xfrm>
            <a:off x="4707787" y="5466176"/>
            <a:ext cx="1187532" cy="1174853"/>
          </a:xfrm>
          <a:prstGeom prst="roundRect">
            <a:avLst>
              <a:gd name="adj" fmla="val 2539"/>
            </a:avLst>
          </a:prstGeom>
          <a:solidFill>
            <a:srgbClr val="DCDCDD"/>
          </a:solidFill>
          <a:ln w="25400" cap="flat" cmpd="sng" algn="ctr">
            <a:noFill/>
            <a:prstDash val="solid"/>
          </a:ln>
          <a:effectLst/>
        </p:spPr>
        <p:txBody>
          <a:bodyPr lIns="91430" tIns="45718" rIns="91430" bIns="45718" rtlCol="0" anchor="ctr"/>
          <a:lstStyle/>
          <a:p>
            <a:pPr algn="ctr" defTabSz="913982" fontAlgn="base">
              <a:spcBef>
                <a:spcPct val="0"/>
              </a:spcBef>
              <a:spcAft>
                <a:spcPct val="0"/>
              </a:spcAft>
            </a:pPr>
            <a:endParaRPr lang="en-US" sz="1100" kern="0">
              <a:solidFill>
                <a:prstClr val="white"/>
              </a:solidFill>
              <a:latin typeface="Arial"/>
            </a:endParaRPr>
          </a:p>
        </p:txBody>
      </p:sp>
      <p:sp>
        <p:nvSpPr>
          <p:cNvPr id="445" name="Freeform 63"/>
          <p:cNvSpPr>
            <a:spLocks noEditPoints="1"/>
          </p:cNvSpPr>
          <p:nvPr/>
        </p:nvSpPr>
        <p:spPr bwMode="auto">
          <a:xfrm rot="16200000">
            <a:off x="5566609" y="5529115"/>
            <a:ext cx="214275" cy="212588"/>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chemeClr val="bg1">
              <a:lumMod val="50000"/>
            </a:schemeClr>
          </a:solidFill>
          <a:ln w="34925" cap="rnd">
            <a:noFill/>
            <a:round/>
            <a:headEnd/>
            <a:tailEnd/>
          </a:ln>
          <a:effectLst/>
        </p:spPr>
        <p:txBody>
          <a:bodyPr vert="horz" wrap="square" lIns="91430" tIns="45718" rIns="91430" bIns="45718" numCol="1" anchor="t" anchorCtr="0" compatLnSpc="1">
            <a:prstTxWarp prst="textNoShape">
              <a:avLst/>
            </a:prstTxWarp>
          </a:bodyPr>
          <a:lstStyle/>
          <a:p>
            <a:pPr defTabSz="914241"/>
            <a:endParaRPr lang="en-US" sz="1100">
              <a:solidFill>
                <a:srgbClr val="FFFFFF"/>
              </a:solidFill>
            </a:endParaRPr>
          </a:p>
        </p:txBody>
      </p:sp>
      <p:sp>
        <p:nvSpPr>
          <p:cNvPr id="446" name="Rounded Rectangle 445"/>
          <p:cNvSpPr/>
          <p:nvPr/>
        </p:nvSpPr>
        <p:spPr>
          <a:xfrm>
            <a:off x="4820379" y="5805479"/>
            <a:ext cx="960120" cy="718356"/>
          </a:xfrm>
          <a:prstGeom prst="roundRect">
            <a:avLst>
              <a:gd name="adj" fmla="val 2539"/>
            </a:avLst>
          </a:prstGeom>
          <a:gradFill flip="none" rotWithShape="1">
            <a:gsLst>
              <a:gs pos="833">
                <a:srgbClr val="3C86EC">
                  <a:lumMod val="46000"/>
                </a:srgbClr>
              </a:gs>
              <a:gs pos="100000">
                <a:srgbClr val="3C86EC"/>
              </a:gs>
              <a:gs pos="47000">
                <a:srgbClr val="3C86EC">
                  <a:lumMod val="81000"/>
                </a:srgbClr>
              </a:gs>
            </a:gsLst>
            <a:lin ang="16200000" scaled="1"/>
            <a:tileRect/>
          </a:gra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132475" tIns="94382" rIns="132475" bIns="94382" numCol="1" spcCol="1271" anchor="ctr" anchorCtr="0">
            <a:noAutofit/>
          </a:bodyPr>
          <a:lstStyle/>
          <a:p>
            <a:pPr algn="ctr" defTabSz="888630">
              <a:spcBef>
                <a:spcPct val="0"/>
              </a:spcBef>
              <a:spcAft>
                <a:spcPct val="35000"/>
              </a:spcAft>
            </a:pPr>
            <a:endParaRPr lang="en-US" sz="1100" b="1">
              <a:solidFill>
                <a:srgbClr val="FFFFFF"/>
              </a:solidFill>
              <a:latin typeface="CiscoSansTT Light" panose="020B0503020201020303" pitchFamily="34" charset="0"/>
              <a:cs typeface="Arial" panose="020B0604020202020204" pitchFamily="34" charset="0"/>
            </a:endParaRPr>
          </a:p>
        </p:txBody>
      </p:sp>
      <p:sp>
        <p:nvSpPr>
          <p:cNvPr id="447" name="TextBox 446"/>
          <p:cNvSpPr txBox="1"/>
          <p:nvPr/>
        </p:nvSpPr>
        <p:spPr>
          <a:xfrm>
            <a:off x="4736996" y="5488555"/>
            <a:ext cx="739464" cy="200055"/>
          </a:xfrm>
          <a:prstGeom prst="rect">
            <a:avLst/>
          </a:prstGeom>
          <a:noFill/>
        </p:spPr>
        <p:txBody>
          <a:bodyPr wrap="square" lIns="45718" tIns="45718" rIns="91430" bIns="45718" rtlCol="0">
            <a:spAutoFit/>
          </a:bodyPr>
          <a:lstStyle/>
          <a:p>
            <a:pPr defTabSz="914241">
              <a:lnSpc>
                <a:spcPct val="85000"/>
              </a:lnSpc>
            </a:pPr>
            <a:r>
              <a:rPr lang="en-US" sz="800" dirty="0">
                <a:solidFill>
                  <a:srgbClr val="2C2C2C">
                    <a:lumMod val="75000"/>
                    <a:lumOff val="25000"/>
                  </a:srgbClr>
                </a:solidFill>
              </a:rPr>
              <a:t>Compute</a:t>
            </a:r>
          </a:p>
        </p:txBody>
      </p:sp>
      <p:sp>
        <p:nvSpPr>
          <p:cNvPr id="484" name="Rounded Rectangle 483"/>
          <p:cNvSpPr/>
          <p:nvPr/>
        </p:nvSpPr>
        <p:spPr>
          <a:xfrm>
            <a:off x="6034083" y="5466176"/>
            <a:ext cx="1187532" cy="1174853"/>
          </a:xfrm>
          <a:prstGeom prst="roundRect">
            <a:avLst>
              <a:gd name="adj" fmla="val 2539"/>
            </a:avLst>
          </a:prstGeom>
          <a:solidFill>
            <a:srgbClr val="DCDCDD"/>
          </a:solidFill>
          <a:ln w="25400" cap="flat" cmpd="sng" algn="ctr">
            <a:noFill/>
            <a:prstDash val="solid"/>
          </a:ln>
          <a:effectLst/>
        </p:spPr>
        <p:txBody>
          <a:bodyPr lIns="91430" tIns="45718" rIns="91430" bIns="45718" rtlCol="0" anchor="ctr"/>
          <a:lstStyle/>
          <a:p>
            <a:pPr algn="ctr" defTabSz="913982" fontAlgn="base">
              <a:spcBef>
                <a:spcPct val="0"/>
              </a:spcBef>
              <a:spcAft>
                <a:spcPct val="0"/>
              </a:spcAft>
            </a:pPr>
            <a:endParaRPr lang="en-US" sz="1100" kern="0">
              <a:solidFill>
                <a:prstClr val="white"/>
              </a:solidFill>
              <a:latin typeface="Arial"/>
            </a:endParaRPr>
          </a:p>
        </p:txBody>
      </p:sp>
      <p:sp>
        <p:nvSpPr>
          <p:cNvPr id="485" name="Freeform 63"/>
          <p:cNvSpPr>
            <a:spLocks noEditPoints="1"/>
          </p:cNvSpPr>
          <p:nvPr/>
        </p:nvSpPr>
        <p:spPr bwMode="auto">
          <a:xfrm rot="16200000">
            <a:off x="6892909" y="5529115"/>
            <a:ext cx="214275" cy="212588"/>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chemeClr val="bg1">
              <a:lumMod val="50000"/>
            </a:schemeClr>
          </a:solidFill>
          <a:ln w="34925" cap="rnd">
            <a:noFill/>
            <a:round/>
            <a:headEnd/>
            <a:tailEnd/>
          </a:ln>
          <a:effectLst/>
        </p:spPr>
        <p:txBody>
          <a:bodyPr vert="horz" wrap="square" lIns="91430" tIns="45718" rIns="91430" bIns="45718" numCol="1" anchor="t" anchorCtr="0" compatLnSpc="1">
            <a:prstTxWarp prst="textNoShape">
              <a:avLst/>
            </a:prstTxWarp>
          </a:bodyPr>
          <a:lstStyle/>
          <a:p>
            <a:pPr defTabSz="914241"/>
            <a:endParaRPr lang="en-US" sz="1100">
              <a:solidFill>
                <a:srgbClr val="FFFFFF"/>
              </a:solidFill>
            </a:endParaRPr>
          </a:p>
        </p:txBody>
      </p:sp>
      <p:sp>
        <p:nvSpPr>
          <p:cNvPr id="486" name="Rounded Rectangle 485"/>
          <p:cNvSpPr/>
          <p:nvPr/>
        </p:nvSpPr>
        <p:spPr>
          <a:xfrm>
            <a:off x="6138571" y="5805479"/>
            <a:ext cx="960120" cy="718356"/>
          </a:xfrm>
          <a:prstGeom prst="roundRect">
            <a:avLst>
              <a:gd name="adj" fmla="val 2539"/>
            </a:avLst>
          </a:prstGeom>
          <a:gradFill flip="none" rotWithShape="1">
            <a:gsLst>
              <a:gs pos="833">
                <a:srgbClr val="3C86EC">
                  <a:lumMod val="46000"/>
                </a:srgbClr>
              </a:gs>
              <a:gs pos="100000">
                <a:srgbClr val="3C86EC"/>
              </a:gs>
              <a:gs pos="47000">
                <a:srgbClr val="3C86EC">
                  <a:lumMod val="81000"/>
                </a:srgbClr>
              </a:gs>
            </a:gsLst>
            <a:lin ang="16200000" scaled="1"/>
            <a:tileRect/>
          </a:gra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132475" tIns="94382" rIns="132475" bIns="94382" numCol="1" spcCol="1271" anchor="ctr" anchorCtr="0">
            <a:noAutofit/>
          </a:bodyPr>
          <a:lstStyle/>
          <a:p>
            <a:pPr algn="ctr" defTabSz="888630">
              <a:spcBef>
                <a:spcPct val="0"/>
              </a:spcBef>
              <a:spcAft>
                <a:spcPct val="35000"/>
              </a:spcAft>
            </a:pPr>
            <a:endParaRPr lang="en-US" sz="1100" b="1">
              <a:solidFill>
                <a:srgbClr val="FFFFFF"/>
              </a:solidFill>
              <a:latin typeface="CiscoSansTT Light" panose="020B0503020201020303" pitchFamily="34" charset="0"/>
              <a:cs typeface="Arial" panose="020B0604020202020204" pitchFamily="34" charset="0"/>
            </a:endParaRPr>
          </a:p>
        </p:txBody>
      </p:sp>
      <p:sp>
        <p:nvSpPr>
          <p:cNvPr id="487" name="TextBox 486"/>
          <p:cNvSpPr txBox="1"/>
          <p:nvPr/>
        </p:nvSpPr>
        <p:spPr>
          <a:xfrm>
            <a:off x="6063295" y="5488551"/>
            <a:ext cx="739464" cy="313932"/>
          </a:xfrm>
          <a:prstGeom prst="rect">
            <a:avLst/>
          </a:prstGeom>
          <a:noFill/>
        </p:spPr>
        <p:txBody>
          <a:bodyPr wrap="square" lIns="45718" tIns="45718" rIns="91430" bIns="45718" rtlCol="0">
            <a:spAutoFit/>
          </a:bodyPr>
          <a:lstStyle/>
          <a:p>
            <a:pPr defTabSz="914241">
              <a:lnSpc>
                <a:spcPct val="90000"/>
              </a:lnSpc>
            </a:pPr>
            <a:r>
              <a:rPr lang="en-US" sz="800" dirty="0">
                <a:solidFill>
                  <a:srgbClr val="2C2C2C">
                    <a:lumMod val="75000"/>
                    <a:lumOff val="25000"/>
                  </a:srgbClr>
                </a:solidFill>
              </a:rPr>
              <a:t>L4–L7</a:t>
            </a:r>
          </a:p>
          <a:p>
            <a:pPr defTabSz="914241">
              <a:lnSpc>
                <a:spcPct val="90000"/>
              </a:lnSpc>
            </a:pPr>
            <a:r>
              <a:rPr lang="en-US" sz="800" dirty="0">
                <a:solidFill>
                  <a:srgbClr val="2C2C2C">
                    <a:lumMod val="75000"/>
                    <a:lumOff val="25000"/>
                  </a:srgbClr>
                </a:solidFill>
              </a:rPr>
              <a:t>Services</a:t>
            </a:r>
          </a:p>
        </p:txBody>
      </p:sp>
      <p:sp>
        <p:nvSpPr>
          <p:cNvPr id="494" name="Rounded Rectangle 493"/>
          <p:cNvSpPr/>
          <p:nvPr/>
        </p:nvSpPr>
        <p:spPr>
          <a:xfrm>
            <a:off x="7361843" y="5466176"/>
            <a:ext cx="1187532" cy="1174853"/>
          </a:xfrm>
          <a:prstGeom prst="roundRect">
            <a:avLst>
              <a:gd name="adj" fmla="val 2539"/>
            </a:avLst>
          </a:prstGeom>
          <a:solidFill>
            <a:srgbClr val="DCDCDD"/>
          </a:solidFill>
          <a:ln w="25400" cap="flat" cmpd="sng" algn="ctr">
            <a:noFill/>
            <a:prstDash val="solid"/>
          </a:ln>
          <a:effectLst/>
        </p:spPr>
        <p:txBody>
          <a:bodyPr lIns="91430" tIns="45718" rIns="91430" bIns="45718" rtlCol="0" anchor="ctr"/>
          <a:lstStyle/>
          <a:p>
            <a:pPr algn="ctr" defTabSz="913982" fontAlgn="base">
              <a:spcBef>
                <a:spcPct val="0"/>
              </a:spcBef>
              <a:spcAft>
                <a:spcPct val="0"/>
              </a:spcAft>
            </a:pPr>
            <a:endParaRPr lang="en-US" sz="1100" kern="0">
              <a:solidFill>
                <a:prstClr val="white"/>
              </a:solidFill>
              <a:latin typeface="Arial"/>
            </a:endParaRPr>
          </a:p>
        </p:txBody>
      </p:sp>
      <p:sp>
        <p:nvSpPr>
          <p:cNvPr id="495" name="Freeform 63"/>
          <p:cNvSpPr>
            <a:spLocks noEditPoints="1"/>
          </p:cNvSpPr>
          <p:nvPr/>
        </p:nvSpPr>
        <p:spPr bwMode="auto">
          <a:xfrm rot="16200000">
            <a:off x="8220665" y="5529115"/>
            <a:ext cx="214275" cy="212588"/>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chemeClr val="bg1">
              <a:lumMod val="50000"/>
            </a:schemeClr>
          </a:solidFill>
          <a:ln w="34925" cap="rnd">
            <a:noFill/>
            <a:round/>
            <a:headEnd/>
            <a:tailEnd/>
          </a:ln>
          <a:effectLst/>
        </p:spPr>
        <p:txBody>
          <a:bodyPr vert="horz" wrap="square" lIns="91430" tIns="45718" rIns="91430" bIns="45718" numCol="1" anchor="t" anchorCtr="0" compatLnSpc="1">
            <a:prstTxWarp prst="textNoShape">
              <a:avLst/>
            </a:prstTxWarp>
          </a:bodyPr>
          <a:lstStyle/>
          <a:p>
            <a:pPr defTabSz="914241"/>
            <a:endParaRPr lang="en-US" sz="1100">
              <a:solidFill>
                <a:srgbClr val="FFFFFF"/>
              </a:solidFill>
            </a:endParaRPr>
          </a:p>
        </p:txBody>
      </p:sp>
      <p:sp>
        <p:nvSpPr>
          <p:cNvPr id="496" name="Rounded Rectangle 495"/>
          <p:cNvSpPr/>
          <p:nvPr/>
        </p:nvSpPr>
        <p:spPr>
          <a:xfrm>
            <a:off x="7465299" y="5805479"/>
            <a:ext cx="960120" cy="718356"/>
          </a:xfrm>
          <a:prstGeom prst="roundRect">
            <a:avLst>
              <a:gd name="adj" fmla="val 2539"/>
            </a:avLst>
          </a:prstGeom>
          <a:gradFill flip="none" rotWithShape="1">
            <a:gsLst>
              <a:gs pos="833">
                <a:srgbClr val="3C86EC">
                  <a:lumMod val="46000"/>
                </a:srgbClr>
              </a:gs>
              <a:gs pos="100000">
                <a:srgbClr val="3C86EC"/>
              </a:gs>
              <a:gs pos="47000">
                <a:srgbClr val="3C86EC">
                  <a:lumMod val="81000"/>
                </a:srgbClr>
              </a:gs>
            </a:gsLst>
            <a:lin ang="16200000" scaled="1"/>
            <a:tileRect/>
          </a:gra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132475" tIns="94382" rIns="132475" bIns="94382" numCol="1" spcCol="1271" anchor="ctr" anchorCtr="0">
            <a:noAutofit/>
          </a:bodyPr>
          <a:lstStyle/>
          <a:p>
            <a:pPr algn="ctr" defTabSz="888630">
              <a:spcBef>
                <a:spcPct val="0"/>
              </a:spcBef>
              <a:spcAft>
                <a:spcPct val="35000"/>
              </a:spcAft>
            </a:pPr>
            <a:endParaRPr lang="en-US" sz="1100" b="1">
              <a:solidFill>
                <a:srgbClr val="FFFFFF"/>
              </a:solidFill>
              <a:latin typeface="CiscoSansTT Light" panose="020B0503020201020303" pitchFamily="34" charset="0"/>
              <a:cs typeface="Arial" panose="020B0604020202020204" pitchFamily="34" charset="0"/>
            </a:endParaRPr>
          </a:p>
        </p:txBody>
      </p:sp>
      <p:sp>
        <p:nvSpPr>
          <p:cNvPr id="497" name="TextBox 496"/>
          <p:cNvSpPr txBox="1"/>
          <p:nvPr/>
        </p:nvSpPr>
        <p:spPr>
          <a:xfrm>
            <a:off x="7391053" y="5488555"/>
            <a:ext cx="739464" cy="200055"/>
          </a:xfrm>
          <a:prstGeom prst="rect">
            <a:avLst/>
          </a:prstGeom>
          <a:noFill/>
        </p:spPr>
        <p:txBody>
          <a:bodyPr wrap="square" lIns="45718" tIns="45718" rIns="91430" bIns="45718" rtlCol="0">
            <a:spAutoFit/>
          </a:bodyPr>
          <a:lstStyle/>
          <a:p>
            <a:pPr defTabSz="914241">
              <a:lnSpc>
                <a:spcPct val="85000"/>
              </a:lnSpc>
            </a:pPr>
            <a:r>
              <a:rPr lang="en-US" sz="800" dirty="0">
                <a:solidFill>
                  <a:srgbClr val="2C2C2C">
                    <a:lumMod val="75000"/>
                    <a:lumOff val="25000"/>
                  </a:srgbClr>
                </a:solidFill>
              </a:rPr>
              <a:t>Storage</a:t>
            </a:r>
          </a:p>
        </p:txBody>
      </p:sp>
      <p:sp>
        <p:nvSpPr>
          <p:cNvPr id="504" name="Rounded Rectangle 503"/>
          <p:cNvSpPr/>
          <p:nvPr/>
        </p:nvSpPr>
        <p:spPr>
          <a:xfrm>
            <a:off x="8652439" y="5466176"/>
            <a:ext cx="1187532" cy="1174853"/>
          </a:xfrm>
          <a:prstGeom prst="roundRect">
            <a:avLst>
              <a:gd name="adj" fmla="val 2539"/>
            </a:avLst>
          </a:prstGeom>
          <a:solidFill>
            <a:srgbClr val="DCDCDD"/>
          </a:solidFill>
          <a:ln w="25400" cap="flat" cmpd="sng" algn="ctr">
            <a:noFill/>
            <a:prstDash val="solid"/>
          </a:ln>
          <a:effectLst/>
        </p:spPr>
        <p:txBody>
          <a:bodyPr lIns="91430" tIns="45718" rIns="91430" bIns="45718" rtlCol="0" anchor="ctr"/>
          <a:lstStyle/>
          <a:p>
            <a:pPr algn="ctr" defTabSz="913982" fontAlgn="base">
              <a:spcBef>
                <a:spcPct val="0"/>
              </a:spcBef>
              <a:spcAft>
                <a:spcPct val="0"/>
              </a:spcAft>
            </a:pPr>
            <a:endParaRPr lang="en-US" sz="1100" kern="0">
              <a:solidFill>
                <a:prstClr val="white"/>
              </a:solidFill>
              <a:latin typeface="Arial"/>
            </a:endParaRPr>
          </a:p>
        </p:txBody>
      </p:sp>
      <p:sp>
        <p:nvSpPr>
          <p:cNvPr id="505" name="Freeform 63"/>
          <p:cNvSpPr>
            <a:spLocks noEditPoints="1"/>
          </p:cNvSpPr>
          <p:nvPr/>
        </p:nvSpPr>
        <p:spPr bwMode="auto">
          <a:xfrm rot="16200000">
            <a:off x="9511265" y="5529115"/>
            <a:ext cx="214275" cy="212588"/>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chemeClr val="bg1">
              <a:lumMod val="50000"/>
            </a:schemeClr>
          </a:solidFill>
          <a:ln w="34925" cap="rnd">
            <a:noFill/>
            <a:round/>
            <a:headEnd/>
            <a:tailEnd/>
          </a:ln>
          <a:effectLst/>
        </p:spPr>
        <p:txBody>
          <a:bodyPr vert="horz" wrap="square" lIns="91430" tIns="45718" rIns="91430" bIns="45718" numCol="1" anchor="t" anchorCtr="0" compatLnSpc="1">
            <a:prstTxWarp prst="textNoShape">
              <a:avLst/>
            </a:prstTxWarp>
          </a:bodyPr>
          <a:lstStyle/>
          <a:p>
            <a:pPr defTabSz="914241"/>
            <a:endParaRPr lang="en-US" sz="1100">
              <a:solidFill>
                <a:srgbClr val="FFFFFF"/>
              </a:solidFill>
            </a:endParaRPr>
          </a:p>
        </p:txBody>
      </p:sp>
      <p:sp>
        <p:nvSpPr>
          <p:cNvPr id="506" name="Rounded Rectangle 505"/>
          <p:cNvSpPr/>
          <p:nvPr/>
        </p:nvSpPr>
        <p:spPr>
          <a:xfrm>
            <a:off x="8757943" y="5805479"/>
            <a:ext cx="960120" cy="718356"/>
          </a:xfrm>
          <a:prstGeom prst="roundRect">
            <a:avLst>
              <a:gd name="adj" fmla="val 2539"/>
            </a:avLst>
          </a:prstGeom>
          <a:gradFill flip="none" rotWithShape="1">
            <a:gsLst>
              <a:gs pos="833">
                <a:srgbClr val="3C86EC">
                  <a:lumMod val="46000"/>
                </a:srgbClr>
              </a:gs>
              <a:gs pos="100000">
                <a:srgbClr val="3C86EC"/>
              </a:gs>
              <a:gs pos="47000">
                <a:srgbClr val="3C86EC">
                  <a:lumMod val="81000"/>
                </a:srgbClr>
              </a:gs>
            </a:gsLst>
            <a:lin ang="16200000" scaled="1"/>
            <a:tileRect/>
          </a:gra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132475" tIns="94382" rIns="132475" bIns="94382" numCol="1" spcCol="1271" anchor="ctr" anchorCtr="0">
            <a:noAutofit/>
          </a:bodyPr>
          <a:lstStyle/>
          <a:p>
            <a:pPr algn="ctr" defTabSz="888630">
              <a:spcBef>
                <a:spcPct val="0"/>
              </a:spcBef>
              <a:spcAft>
                <a:spcPct val="35000"/>
              </a:spcAft>
            </a:pPr>
            <a:endParaRPr lang="en-US" sz="1100" b="1">
              <a:solidFill>
                <a:srgbClr val="FFFFFF"/>
              </a:solidFill>
              <a:latin typeface="CiscoSansTT Light" panose="020B0503020201020303" pitchFamily="34" charset="0"/>
              <a:cs typeface="Arial" panose="020B0604020202020204" pitchFamily="34" charset="0"/>
            </a:endParaRPr>
          </a:p>
        </p:txBody>
      </p:sp>
      <p:sp>
        <p:nvSpPr>
          <p:cNvPr id="507" name="TextBox 506"/>
          <p:cNvSpPr txBox="1"/>
          <p:nvPr/>
        </p:nvSpPr>
        <p:spPr>
          <a:xfrm>
            <a:off x="8681651" y="5488549"/>
            <a:ext cx="1031384" cy="304699"/>
          </a:xfrm>
          <a:prstGeom prst="rect">
            <a:avLst/>
          </a:prstGeom>
          <a:noFill/>
        </p:spPr>
        <p:txBody>
          <a:bodyPr wrap="square" lIns="45718" tIns="45718" rIns="91430" bIns="45718" rtlCol="0">
            <a:spAutoFit/>
          </a:bodyPr>
          <a:lstStyle/>
          <a:p>
            <a:pPr defTabSz="914241">
              <a:lnSpc>
                <a:spcPct val="85000"/>
              </a:lnSpc>
            </a:pPr>
            <a:r>
              <a:rPr lang="en-US" sz="800" dirty="0">
                <a:solidFill>
                  <a:srgbClr val="2C2C2C">
                    <a:lumMod val="75000"/>
                    <a:lumOff val="25000"/>
                  </a:srgbClr>
                </a:solidFill>
              </a:rPr>
              <a:t>Multi DC </a:t>
            </a:r>
            <a:br>
              <a:rPr lang="en-US" sz="800" dirty="0">
                <a:solidFill>
                  <a:srgbClr val="2C2C2C">
                    <a:lumMod val="75000"/>
                    <a:lumOff val="25000"/>
                  </a:srgbClr>
                </a:solidFill>
              </a:rPr>
            </a:br>
            <a:r>
              <a:rPr lang="en-US" sz="800" dirty="0">
                <a:solidFill>
                  <a:srgbClr val="2C2C2C">
                    <a:lumMod val="75000"/>
                    <a:lumOff val="25000"/>
                  </a:srgbClr>
                </a:solidFill>
              </a:rPr>
              <a:t>WAN and Cloud</a:t>
            </a:r>
          </a:p>
        </p:txBody>
      </p:sp>
      <p:sp>
        <p:nvSpPr>
          <p:cNvPr id="513" name="Freeform 63"/>
          <p:cNvSpPr>
            <a:spLocks noEditPoints="1"/>
          </p:cNvSpPr>
          <p:nvPr/>
        </p:nvSpPr>
        <p:spPr bwMode="auto">
          <a:xfrm rot="16200000">
            <a:off x="4329997" y="5529115"/>
            <a:ext cx="214275" cy="212588"/>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chemeClr val="bg1">
              <a:lumMod val="50000"/>
            </a:schemeClr>
          </a:solidFill>
          <a:ln w="34925" cap="rnd">
            <a:noFill/>
            <a:round/>
            <a:headEnd/>
            <a:tailEnd/>
          </a:ln>
          <a:effectLst/>
        </p:spPr>
        <p:txBody>
          <a:bodyPr vert="horz" wrap="square" lIns="91430" tIns="45718" rIns="91430" bIns="45718" numCol="1" anchor="t" anchorCtr="0" compatLnSpc="1">
            <a:prstTxWarp prst="textNoShape">
              <a:avLst/>
            </a:prstTxWarp>
          </a:bodyPr>
          <a:lstStyle/>
          <a:p>
            <a:pPr defTabSz="914241"/>
            <a:endParaRPr lang="en-US" sz="1100">
              <a:solidFill>
                <a:srgbClr val="FFFFFF"/>
              </a:solidFill>
            </a:endParaRPr>
          </a:p>
        </p:txBody>
      </p:sp>
      <p:grpSp>
        <p:nvGrpSpPr>
          <p:cNvPr id="514" name="Group 5"/>
          <p:cNvGrpSpPr>
            <a:grpSpLocks noChangeAspect="1"/>
          </p:cNvGrpSpPr>
          <p:nvPr/>
        </p:nvGrpSpPr>
        <p:grpSpPr bwMode="auto">
          <a:xfrm>
            <a:off x="6501605" y="5882469"/>
            <a:ext cx="266163" cy="140415"/>
            <a:chOff x="3159" y="1804"/>
            <a:chExt cx="1361" cy="718"/>
          </a:xfrm>
          <a:solidFill>
            <a:schemeClr val="bg1">
              <a:lumMod val="50000"/>
            </a:schemeClr>
          </a:solidFill>
        </p:grpSpPr>
        <p:sp>
          <p:nvSpPr>
            <p:cNvPr id="515" name="Rectangle 6"/>
            <p:cNvSpPr>
              <a:spLocks noChangeArrowheads="1"/>
            </p:cNvSpPr>
            <p:nvPr/>
          </p:nvSpPr>
          <p:spPr bwMode="auto">
            <a:xfrm>
              <a:off x="3544" y="2281"/>
              <a:ext cx="59" cy="2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516" name="Freeform 7"/>
            <p:cNvSpPr>
              <a:spLocks/>
            </p:cNvSpPr>
            <p:nvPr/>
          </p:nvSpPr>
          <p:spPr bwMode="auto">
            <a:xfrm>
              <a:off x="3903" y="2277"/>
              <a:ext cx="182" cy="245"/>
            </a:xfrm>
            <a:custGeom>
              <a:avLst/>
              <a:gdLst>
                <a:gd name="T0" fmla="*/ 77 w 77"/>
                <a:gd name="T1" fmla="*/ 30 h 104"/>
                <a:gd name="T2" fmla="*/ 56 w 77"/>
                <a:gd name="T3" fmla="*/ 25 h 104"/>
                <a:gd name="T4" fmla="*/ 28 w 77"/>
                <a:gd name="T5" fmla="*/ 52 h 104"/>
                <a:gd name="T6" fmla="*/ 56 w 77"/>
                <a:gd name="T7" fmla="*/ 78 h 104"/>
                <a:gd name="T8" fmla="*/ 77 w 77"/>
                <a:gd name="T9" fmla="*/ 73 h 104"/>
                <a:gd name="T10" fmla="*/ 77 w 77"/>
                <a:gd name="T11" fmla="*/ 100 h 104"/>
                <a:gd name="T12" fmla="*/ 54 w 77"/>
                <a:gd name="T13" fmla="*/ 104 h 104"/>
                <a:gd name="T14" fmla="*/ 0 w 77"/>
                <a:gd name="T15" fmla="*/ 52 h 104"/>
                <a:gd name="T16" fmla="*/ 54 w 77"/>
                <a:gd name="T17" fmla="*/ 0 h 104"/>
                <a:gd name="T18" fmla="*/ 77 w 77"/>
                <a:gd name="T19" fmla="*/ 4 h 104"/>
                <a:gd name="T20" fmla="*/ 77 w 77"/>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04">
                  <a:moveTo>
                    <a:pt x="77" y="30"/>
                  </a:moveTo>
                  <a:cubicBezTo>
                    <a:pt x="76" y="30"/>
                    <a:pt x="68" y="25"/>
                    <a:pt x="56" y="25"/>
                  </a:cubicBezTo>
                  <a:cubicBezTo>
                    <a:pt x="39" y="25"/>
                    <a:pt x="28" y="36"/>
                    <a:pt x="28" y="52"/>
                  </a:cubicBezTo>
                  <a:cubicBezTo>
                    <a:pt x="28" y="67"/>
                    <a:pt x="39" y="78"/>
                    <a:pt x="56" y="78"/>
                  </a:cubicBezTo>
                  <a:cubicBezTo>
                    <a:pt x="67" y="78"/>
                    <a:pt x="76" y="74"/>
                    <a:pt x="77" y="73"/>
                  </a:cubicBezTo>
                  <a:cubicBezTo>
                    <a:pt x="77" y="100"/>
                    <a:pt x="77" y="100"/>
                    <a:pt x="77" y="100"/>
                  </a:cubicBezTo>
                  <a:cubicBezTo>
                    <a:pt x="74" y="101"/>
                    <a:pt x="65" y="104"/>
                    <a:pt x="54" y="104"/>
                  </a:cubicBezTo>
                  <a:cubicBezTo>
                    <a:pt x="25" y="104"/>
                    <a:pt x="0" y="84"/>
                    <a:pt x="0" y="52"/>
                  </a:cubicBezTo>
                  <a:cubicBezTo>
                    <a:pt x="0" y="22"/>
                    <a:pt x="23" y="0"/>
                    <a:pt x="54" y="0"/>
                  </a:cubicBezTo>
                  <a:cubicBezTo>
                    <a:pt x="66" y="0"/>
                    <a:pt x="74" y="3"/>
                    <a:pt x="77" y="4"/>
                  </a:cubicBezTo>
                  <a:lnTo>
                    <a:pt x="77" y="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517" name="Freeform 8"/>
            <p:cNvSpPr>
              <a:spLocks/>
            </p:cNvSpPr>
            <p:nvPr/>
          </p:nvSpPr>
          <p:spPr bwMode="auto">
            <a:xfrm>
              <a:off x="3282" y="2277"/>
              <a:ext cx="179" cy="245"/>
            </a:xfrm>
            <a:custGeom>
              <a:avLst/>
              <a:gdLst>
                <a:gd name="T0" fmla="*/ 76 w 76"/>
                <a:gd name="T1" fmla="*/ 30 h 104"/>
                <a:gd name="T2" fmla="*/ 55 w 76"/>
                <a:gd name="T3" fmla="*/ 25 h 104"/>
                <a:gd name="T4" fmla="*/ 27 w 76"/>
                <a:gd name="T5" fmla="*/ 52 h 104"/>
                <a:gd name="T6" fmla="*/ 55 w 76"/>
                <a:gd name="T7" fmla="*/ 78 h 104"/>
                <a:gd name="T8" fmla="*/ 76 w 76"/>
                <a:gd name="T9" fmla="*/ 73 h 104"/>
                <a:gd name="T10" fmla="*/ 76 w 76"/>
                <a:gd name="T11" fmla="*/ 100 h 104"/>
                <a:gd name="T12" fmla="*/ 53 w 76"/>
                <a:gd name="T13" fmla="*/ 104 h 104"/>
                <a:gd name="T14" fmla="*/ 0 w 76"/>
                <a:gd name="T15" fmla="*/ 52 h 104"/>
                <a:gd name="T16" fmla="*/ 53 w 76"/>
                <a:gd name="T17" fmla="*/ 0 h 104"/>
                <a:gd name="T18" fmla="*/ 76 w 76"/>
                <a:gd name="T19" fmla="*/ 4 h 104"/>
                <a:gd name="T20" fmla="*/ 76 w 76"/>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76" y="30"/>
                  </a:moveTo>
                  <a:cubicBezTo>
                    <a:pt x="75" y="30"/>
                    <a:pt x="67" y="25"/>
                    <a:pt x="55" y="25"/>
                  </a:cubicBezTo>
                  <a:cubicBezTo>
                    <a:pt x="39" y="25"/>
                    <a:pt x="27" y="36"/>
                    <a:pt x="27" y="52"/>
                  </a:cubicBezTo>
                  <a:cubicBezTo>
                    <a:pt x="27" y="67"/>
                    <a:pt x="38" y="78"/>
                    <a:pt x="55" y="78"/>
                  </a:cubicBezTo>
                  <a:cubicBezTo>
                    <a:pt x="67" y="78"/>
                    <a:pt x="75" y="74"/>
                    <a:pt x="76" y="73"/>
                  </a:cubicBezTo>
                  <a:cubicBezTo>
                    <a:pt x="76" y="100"/>
                    <a:pt x="76" y="100"/>
                    <a:pt x="76" y="100"/>
                  </a:cubicBezTo>
                  <a:cubicBezTo>
                    <a:pt x="73" y="101"/>
                    <a:pt x="64" y="104"/>
                    <a:pt x="53" y="104"/>
                  </a:cubicBezTo>
                  <a:cubicBezTo>
                    <a:pt x="25" y="104"/>
                    <a:pt x="0" y="84"/>
                    <a:pt x="0" y="52"/>
                  </a:cubicBezTo>
                  <a:cubicBezTo>
                    <a:pt x="0" y="22"/>
                    <a:pt x="22" y="0"/>
                    <a:pt x="53" y="0"/>
                  </a:cubicBezTo>
                  <a:cubicBezTo>
                    <a:pt x="65" y="0"/>
                    <a:pt x="74" y="3"/>
                    <a:pt x="76" y="4"/>
                  </a:cubicBezTo>
                  <a:lnTo>
                    <a:pt x="76" y="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518" name="Freeform 9"/>
            <p:cNvSpPr>
              <a:spLocks noEditPoints="1"/>
            </p:cNvSpPr>
            <p:nvPr/>
          </p:nvSpPr>
          <p:spPr bwMode="auto">
            <a:xfrm>
              <a:off x="4147" y="2277"/>
              <a:ext cx="250" cy="245"/>
            </a:xfrm>
            <a:custGeom>
              <a:avLst/>
              <a:gdLst>
                <a:gd name="T0" fmla="*/ 106 w 106"/>
                <a:gd name="T1" fmla="*/ 52 h 104"/>
                <a:gd name="T2" fmla="*/ 53 w 106"/>
                <a:gd name="T3" fmla="*/ 104 h 104"/>
                <a:gd name="T4" fmla="*/ 0 w 106"/>
                <a:gd name="T5" fmla="*/ 52 h 104"/>
                <a:gd name="T6" fmla="*/ 53 w 106"/>
                <a:gd name="T7" fmla="*/ 0 h 104"/>
                <a:gd name="T8" fmla="*/ 106 w 106"/>
                <a:gd name="T9" fmla="*/ 52 h 104"/>
                <a:gd name="T10" fmla="*/ 53 w 106"/>
                <a:gd name="T11" fmla="*/ 25 h 104"/>
                <a:gd name="T12" fmla="*/ 27 w 106"/>
                <a:gd name="T13" fmla="*/ 52 h 104"/>
                <a:gd name="T14" fmla="*/ 53 w 106"/>
                <a:gd name="T15" fmla="*/ 78 h 104"/>
                <a:gd name="T16" fmla="*/ 79 w 106"/>
                <a:gd name="T17" fmla="*/ 52 h 104"/>
                <a:gd name="T18" fmla="*/ 53 w 106"/>
                <a:gd name="T19" fmla="*/ 2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4">
                  <a:moveTo>
                    <a:pt x="106" y="52"/>
                  </a:moveTo>
                  <a:cubicBezTo>
                    <a:pt x="106" y="80"/>
                    <a:pt x="84" y="104"/>
                    <a:pt x="53" y="104"/>
                  </a:cubicBezTo>
                  <a:cubicBezTo>
                    <a:pt x="22" y="104"/>
                    <a:pt x="0" y="80"/>
                    <a:pt x="0" y="52"/>
                  </a:cubicBezTo>
                  <a:cubicBezTo>
                    <a:pt x="0" y="23"/>
                    <a:pt x="22" y="0"/>
                    <a:pt x="53" y="0"/>
                  </a:cubicBezTo>
                  <a:cubicBezTo>
                    <a:pt x="84" y="0"/>
                    <a:pt x="106" y="23"/>
                    <a:pt x="106" y="52"/>
                  </a:cubicBezTo>
                  <a:close/>
                  <a:moveTo>
                    <a:pt x="53" y="25"/>
                  </a:moveTo>
                  <a:cubicBezTo>
                    <a:pt x="38" y="25"/>
                    <a:pt x="27" y="37"/>
                    <a:pt x="27" y="52"/>
                  </a:cubicBezTo>
                  <a:cubicBezTo>
                    <a:pt x="27" y="66"/>
                    <a:pt x="38" y="78"/>
                    <a:pt x="53" y="78"/>
                  </a:cubicBezTo>
                  <a:cubicBezTo>
                    <a:pt x="68" y="78"/>
                    <a:pt x="79" y="66"/>
                    <a:pt x="79" y="52"/>
                  </a:cubicBezTo>
                  <a:cubicBezTo>
                    <a:pt x="79" y="37"/>
                    <a:pt x="68" y="25"/>
                    <a:pt x="53" y="2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519" name="Freeform 10"/>
            <p:cNvSpPr>
              <a:spLocks/>
            </p:cNvSpPr>
            <p:nvPr/>
          </p:nvSpPr>
          <p:spPr bwMode="auto">
            <a:xfrm>
              <a:off x="3684" y="2277"/>
              <a:ext cx="163" cy="245"/>
            </a:xfrm>
            <a:custGeom>
              <a:avLst/>
              <a:gdLst>
                <a:gd name="T0" fmla="*/ 62 w 69"/>
                <a:gd name="T1" fmla="*/ 24 h 104"/>
                <a:gd name="T2" fmla="*/ 42 w 69"/>
                <a:gd name="T3" fmla="*/ 21 h 104"/>
                <a:gd name="T4" fmla="*/ 27 w 69"/>
                <a:gd name="T5" fmla="*/ 30 h 104"/>
                <a:gd name="T6" fmla="*/ 38 w 69"/>
                <a:gd name="T7" fmla="*/ 39 h 104"/>
                <a:gd name="T8" fmla="*/ 45 w 69"/>
                <a:gd name="T9" fmla="*/ 41 h 104"/>
                <a:gd name="T10" fmla="*/ 69 w 69"/>
                <a:gd name="T11" fmla="*/ 70 h 104"/>
                <a:gd name="T12" fmla="*/ 28 w 69"/>
                <a:gd name="T13" fmla="*/ 104 h 104"/>
                <a:gd name="T14" fmla="*/ 0 w 69"/>
                <a:gd name="T15" fmla="*/ 101 h 104"/>
                <a:gd name="T16" fmla="*/ 0 w 69"/>
                <a:gd name="T17" fmla="*/ 78 h 104"/>
                <a:gd name="T18" fmla="*/ 24 w 69"/>
                <a:gd name="T19" fmla="*/ 82 h 104"/>
                <a:gd name="T20" fmla="*/ 42 w 69"/>
                <a:gd name="T21" fmla="*/ 72 h 104"/>
                <a:gd name="T22" fmla="*/ 31 w 69"/>
                <a:gd name="T23" fmla="*/ 62 h 104"/>
                <a:gd name="T24" fmla="*/ 26 w 69"/>
                <a:gd name="T25" fmla="*/ 60 h 104"/>
                <a:gd name="T26" fmla="*/ 0 w 69"/>
                <a:gd name="T27" fmla="*/ 31 h 104"/>
                <a:gd name="T28" fmla="*/ 37 w 69"/>
                <a:gd name="T29" fmla="*/ 0 h 104"/>
                <a:gd name="T30" fmla="*/ 62 w 69"/>
                <a:gd name="T31" fmla="*/ 3 h 104"/>
                <a:gd name="T32" fmla="*/ 62 w 69"/>
                <a:gd name="T33" fmla="*/ 2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04">
                  <a:moveTo>
                    <a:pt x="62" y="24"/>
                  </a:moveTo>
                  <a:cubicBezTo>
                    <a:pt x="62" y="24"/>
                    <a:pt x="51" y="21"/>
                    <a:pt x="42" y="21"/>
                  </a:cubicBezTo>
                  <a:cubicBezTo>
                    <a:pt x="32" y="21"/>
                    <a:pt x="27" y="25"/>
                    <a:pt x="27" y="30"/>
                  </a:cubicBezTo>
                  <a:cubicBezTo>
                    <a:pt x="27" y="36"/>
                    <a:pt x="34" y="38"/>
                    <a:pt x="38" y="39"/>
                  </a:cubicBezTo>
                  <a:cubicBezTo>
                    <a:pt x="45" y="41"/>
                    <a:pt x="45" y="41"/>
                    <a:pt x="45" y="41"/>
                  </a:cubicBezTo>
                  <a:cubicBezTo>
                    <a:pt x="62" y="47"/>
                    <a:pt x="69" y="58"/>
                    <a:pt x="69" y="70"/>
                  </a:cubicBezTo>
                  <a:cubicBezTo>
                    <a:pt x="69" y="95"/>
                    <a:pt x="47" y="104"/>
                    <a:pt x="28" y="104"/>
                  </a:cubicBezTo>
                  <a:cubicBezTo>
                    <a:pt x="14" y="104"/>
                    <a:pt x="2" y="101"/>
                    <a:pt x="0" y="101"/>
                  </a:cubicBezTo>
                  <a:cubicBezTo>
                    <a:pt x="0" y="78"/>
                    <a:pt x="0" y="78"/>
                    <a:pt x="0" y="78"/>
                  </a:cubicBezTo>
                  <a:cubicBezTo>
                    <a:pt x="3" y="78"/>
                    <a:pt x="13" y="82"/>
                    <a:pt x="24" y="82"/>
                  </a:cubicBezTo>
                  <a:cubicBezTo>
                    <a:pt x="37" y="82"/>
                    <a:pt x="42" y="78"/>
                    <a:pt x="42" y="72"/>
                  </a:cubicBezTo>
                  <a:cubicBezTo>
                    <a:pt x="42" y="67"/>
                    <a:pt x="37" y="64"/>
                    <a:pt x="31" y="62"/>
                  </a:cubicBezTo>
                  <a:cubicBezTo>
                    <a:pt x="30" y="62"/>
                    <a:pt x="27" y="61"/>
                    <a:pt x="26" y="60"/>
                  </a:cubicBezTo>
                  <a:cubicBezTo>
                    <a:pt x="12" y="56"/>
                    <a:pt x="0" y="48"/>
                    <a:pt x="0" y="31"/>
                  </a:cubicBezTo>
                  <a:cubicBezTo>
                    <a:pt x="0" y="12"/>
                    <a:pt x="14" y="0"/>
                    <a:pt x="37" y="0"/>
                  </a:cubicBezTo>
                  <a:cubicBezTo>
                    <a:pt x="50" y="0"/>
                    <a:pt x="61" y="3"/>
                    <a:pt x="62" y="3"/>
                  </a:cubicBezTo>
                  <a:lnTo>
                    <a:pt x="62" y="2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520" name="Freeform 11"/>
            <p:cNvSpPr>
              <a:spLocks/>
            </p:cNvSpPr>
            <p:nvPr/>
          </p:nvSpPr>
          <p:spPr bwMode="auto">
            <a:xfrm>
              <a:off x="3159" y="1998"/>
              <a:ext cx="59" cy="12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521" name="Freeform 12"/>
            <p:cNvSpPr>
              <a:spLocks/>
            </p:cNvSpPr>
            <p:nvPr/>
          </p:nvSpPr>
          <p:spPr bwMode="auto">
            <a:xfrm>
              <a:off x="3322" y="1915"/>
              <a:ext cx="59" cy="20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6" y="0"/>
                    <a:pt x="0" y="6"/>
                    <a:pt x="0" y="13"/>
                  </a:cubicBezTo>
                  <a:cubicBezTo>
                    <a:pt x="0" y="73"/>
                    <a:pt x="0" y="73"/>
                    <a:pt x="0" y="73"/>
                  </a:cubicBezTo>
                  <a:cubicBezTo>
                    <a:pt x="0" y="80"/>
                    <a:pt x="6" y="86"/>
                    <a:pt x="12" y="86"/>
                  </a:cubicBezTo>
                  <a:cubicBezTo>
                    <a:pt x="19" y="86"/>
                    <a:pt x="25" y="80"/>
                    <a:pt x="25" y="73"/>
                  </a:cubicBezTo>
                  <a:lnTo>
                    <a:pt x="25" y="1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522" name="Freeform 13"/>
            <p:cNvSpPr>
              <a:spLocks/>
            </p:cNvSpPr>
            <p:nvPr/>
          </p:nvSpPr>
          <p:spPr bwMode="auto">
            <a:xfrm>
              <a:off x="3485" y="1804"/>
              <a:ext cx="59" cy="373"/>
            </a:xfrm>
            <a:custGeom>
              <a:avLst/>
              <a:gdLst>
                <a:gd name="T0" fmla="*/ 25 w 25"/>
                <a:gd name="T1" fmla="*/ 12 h 158"/>
                <a:gd name="T2" fmla="*/ 12 w 25"/>
                <a:gd name="T3" fmla="*/ 0 h 158"/>
                <a:gd name="T4" fmla="*/ 0 w 25"/>
                <a:gd name="T5" fmla="*/ 12 h 158"/>
                <a:gd name="T6" fmla="*/ 0 w 25"/>
                <a:gd name="T7" fmla="*/ 145 h 158"/>
                <a:gd name="T8" fmla="*/ 12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19" y="0"/>
                    <a:pt x="12" y="0"/>
                  </a:cubicBezTo>
                  <a:cubicBezTo>
                    <a:pt x="5" y="0"/>
                    <a:pt x="0" y="6"/>
                    <a:pt x="0" y="12"/>
                  </a:cubicBezTo>
                  <a:cubicBezTo>
                    <a:pt x="0" y="145"/>
                    <a:pt x="0" y="145"/>
                    <a:pt x="0" y="145"/>
                  </a:cubicBezTo>
                  <a:cubicBezTo>
                    <a:pt x="0" y="152"/>
                    <a:pt x="5" y="158"/>
                    <a:pt x="12" y="158"/>
                  </a:cubicBezTo>
                  <a:cubicBezTo>
                    <a:pt x="19" y="158"/>
                    <a:pt x="25" y="152"/>
                    <a:pt x="25" y="145"/>
                  </a:cubicBezTo>
                  <a:lnTo>
                    <a:pt x="25"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523" name="Freeform 14"/>
            <p:cNvSpPr>
              <a:spLocks/>
            </p:cNvSpPr>
            <p:nvPr/>
          </p:nvSpPr>
          <p:spPr bwMode="auto">
            <a:xfrm>
              <a:off x="3648" y="1915"/>
              <a:ext cx="59" cy="20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5" y="0"/>
                    <a:pt x="0" y="6"/>
                    <a:pt x="0" y="13"/>
                  </a:cubicBezTo>
                  <a:cubicBezTo>
                    <a:pt x="0" y="73"/>
                    <a:pt x="0" y="73"/>
                    <a:pt x="0" y="73"/>
                  </a:cubicBezTo>
                  <a:cubicBezTo>
                    <a:pt x="0" y="80"/>
                    <a:pt x="5" y="86"/>
                    <a:pt x="12" y="86"/>
                  </a:cubicBezTo>
                  <a:cubicBezTo>
                    <a:pt x="19" y="86"/>
                    <a:pt x="25" y="80"/>
                    <a:pt x="25" y="73"/>
                  </a:cubicBezTo>
                  <a:lnTo>
                    <a:pt x="25" y="1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711" name="Freeform 15"/>
            <p:cNvSpPr>
              <a:spLocks/>
            </p:cNvSpPr>
            <p:nvPr/>
          </p:nvSpPr>
          <p:spPr bwMode="auto">
            <a:xfrm>
              <a:off x="3811" y="1998"/>
              <a:ext cx="59" cy="120"/>
            </a:xfrm>
            <a:custGeom>
              <a:avLst/>
              <a:gdLst>
                <a:gd name="T0" fmla="*/ 25 w 25"/>
                <a:gd name="T1" fmla="*/ 12 h 51"/>
                <a:gd name="T2" fmla="*/ 12 w 25"/>
                <a:gd name="T3" fmla="*/ 0 h 51"/>
                <a:gd name="T4" fmla="*/ 0 w 25"/>
                <a:gd name="T5" fmla="*/ 12 h 51"/>
                <a:gd name="T6" fmla="*/ 0 w 25"/>
                <a:gd name="T7" fmla="*/ 38 h 51"/>
                <a:gd name="T8" fmla="*/ 12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2" y="0"/>
                  </a:cubicBezTo>
                  <a:cubicBezTo>
                    <a:pt x="5" y="0"/>
                    <a:pt x="0" y="5"/>
                    <a:pt x="0" y="12"/>
                  </a:cubicBezTo>
                  <a:cubicBezTo>
                    <a:pt x="0" y="38"/>
                    <a:pt x="0" y="38"/>
                    <a:pt x="0" y="38"/>
                  </a:cubicBezTo>
                  <a:cubicBezTo>
                    <a:pt x="0" y="45"/>
                    <a:pt x="5" y="51"/>
                    <a:pt x="12" y="51"/>
                  </a:cubicBezTo>
                  <a:cubicBezTo>
                    <a:pt x="19" y="51"/>
                    <a:pt x="25" y="45"/>
                    <a:pt x="25" y="38"/>
                  </a:cubicBezTo>
                  <a:lnTo>
                    <a:pt x="25"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737" name="Freeform 16"/>
            <p:cNvSpPr>
              <a:spLocks/>
            </p:cNvSpPr>
            <p:nvPr/>
          </p:nvSpPr>
          <p:spPr bwMode="auto">
            <a:xfrm>
              <a:off x="3972" y="1915"/>
              <a:ext cx="59" cy="20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738" name="Freeform 17"/>
            <p:cNvSpPr>
              <a:spLocks/>
            </p:cNvSpPr>
            <p:nvPr/>
          </p:nvSpPr>
          <p:spPr bwMode="auto">
            <a:xfrm>
              <a:off x="4135" y="1804"/>
              <a:ext cx="59" cy="373"/>
            </a:xfrm>
            <a:custGeom>
              <a:avLst/>
              <a:gdLst>
                <a:gd name="T0" fmla="*/ 25 w 25"/>
                <a:gd name="T1" fmla="*/ 12 h 158"/>
                <a:gd name="T2" fmla="*/ 13 w 25"/>
                <a:gd name="T3" fmla="*/ 0 h 158"/>
                <a:gd name="T4" fmla="*/ 0 w 25"/>
                <a:gd name="T5" fmla="*/ 12 h 158"/>
                <a:gd name="T6" fmla="*/ 0 w 25"/>
                <a:gd name="T7" fmla="*/ 145 h 158"/>
                <a:gd name="T8" fmla="*/ 13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20" y="0"/>
                    <a:pt x="13" y="0"/>
                  </a:cubicBezTo>
                  <a:cubicBezTo>
                    <a:pt x="6" y="0"/>
                    <a:pt x="0" y="6"/>
                    <a:pt x="0" y="12"/>
                  </a:cubicBezTo>
                  <a:cubicBezTo>
                    <a:pt x="0" y="145"/>
                    <a:pt x="0" y="145"/>
                    <a:pt x="0" y="145"/>
                  </a:cubicBezTo>
                  <a:cubicBezTo>
                    <a:pt x="0" y="152"/>
                    <a:pt x="6" y="158"/>
                    <a:pt x="13" y="158"/>
                  </a:cubicBezTo>
                  <a:cubicBezTo>
                    <a:pt x="20" y="158"/>
                    <a:pt x="25" y="152"/>
                    <a:pt x="25" y="145"/>
                  </a:cubicBezTo>
                  <a:lnTo>
                    <a:pt x="25"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739" name="Freeform 18"/>
            <p:cNvSpPr>
              <a:spLocks/>
            </p:cNvSpPr>
            <p:nvPr/>
          </p:nvSpPr>
          <p:spPr bwMode="auto">
            <a:xfrm>
              <a:off x="4298" y="1915"/>
              <a:ext cx="59" cy="20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740" name="Freeform 19"/>
            <p:cNvSpPr>
              <a:spLocks/>
            </p:cNvSpPr>
            <p:nvPr/>
          </p:nvSpPr>
          <p:spPr bwMode="auto">
            <a:xfrm>
              <a:off x="4461" y="1998"/>
              <a:ext cx="59" cy="12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grpSp>
      <p:pic>
        <p:nvPicPr>
          <p:cNvPr id="741" name="Picture 6"/>
          <p:cNvPicPr>
            <a:picLocks noChangeAspect="1" noChangeArrowheads="1"/>
          </p:cNvPicPr>
          <p:nvPr/>
        </p:nvPicPr>
        <p:blipFill>
          <a:blip r:embed="rId36" cstate="print">
            <a:lum bright="100000"/>
            <a:extLst>
              <a:ext uri="{28A0092B-C50C-407E-A947-70E740481C1C}">
                <a14:useLocalDpi xmlns:a14="http://schemas.microsoft.com/office/drawing/2010/main" val="0"/>
              </a:ext>
            </a:extLst>
          </a:blip>
          <a:srcRect/>
          <a:stretch>
            <a:fillRect/>
          </a:stretch>
        </p:blipFill>
        <p:spPr bwMode="auto">
          <a:xfrm>
            <a:off x="6501607" y="6104429"/>
            <a:ext cx="288572" cy="112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2" name="Picture 7"/>
          <p:cNvPicPr>
            <a:picLocks noChangeAspect="1" noChangeArrowheads="1"/>
          </p:cNvPicPr>
          <p:nvPr/>
        </p:nvPicPr>
        <p:blipFill>
          <a:blip r:embed="rId37" cstate="print">
            <a:lum bright="100000"/>
            <a:extLst>
              <a:ext uri="{28A0092B-C50C-407E-A947-70E740481C1C}">
                <a14:useLocalDpi xmlns:a14="http://schemas.microsoft.com/office/drawing/2010/main" val="0"/>
              </a:ext>
            </a:extLst>
          </a:blip>
          <a:srcRect/>
          <a:stretch>
            <a:fillRect/>
          </a:stretch>
        </p:blipFill>
        <p:spPr bwMode="auto">
          <a:xfrm>
            <a:off x="6302158" y="6255819"/>
            <a:ext cx="210831" cy="19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3" name="Picture 2" descr="http://siliconangle.com/files/2013/07/sourcefire-logo.png"/>
          <p:cNvPicPr>
            <a:picLocks noChangeAspect="1" noChangeArrowheads="1"/>
          </p:cNvPicPr>
          <p:nvPr/>
        </p:nvPicPr>
        <p:blipFill>
          <a:blip r:embed="rId38" cstate="print">
            <a:extLst>
              <a:ext uri="{BEBA8EAE-BF5A-486C-A8C5-ECC9F3942E4B}">
                <a14:imgProps xmlns:a14="http://schemas.microsoft.com/office/drawing/2010/main">
                  <a14:imgLayer r:embed="rId3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83945" y="6291592"/>
            <a:ext cx="345763" cy="122709"/>
          </a:xfrm>
          <a:prstGeom prst="rect">
            <a:avLst/>
          </a:prstGeom>
          <a:noFill/>
          <a:extLst>
            <a:ext uri="{909E8E84-426E-40dd-AFC4-6F175D3DCCD1}">
              <a14:hiddenFill xmlns:a14="http://schemas.microsoft.com/office/drawing/2010/main">
                <a:solidFill>
                  <a:srgbClr val="FFFFFF"/>
                </a:solidFill>
              </a14:hiddenFill>
            </a:ext>
          </a:extLst>
        </p:spPr>
      </p:pic>
      <p:pic>
        <p:nvPicPr>
          <p:cNvPr id="744" name="Picture 743"/>
          <p:cNvPicPr>
            <a:picLocks noChangeAspect="1"/>
          </p:cNvPicPr>
          <p:nvPr/>
        </p:nvPicPr>
        <p:blipFill>
          <a:blip r:embed="rId40" cstate="print">
            <a:extLst>
              <a:ext uri="{BEBA8EAE-BF5A-486C-A8C5-ECC9F3942E4B}">
                <a14:imgProps xmlns:a14="http://schemas.microsoft.com/office/drawing/2010/main">
                  <a14:imgLayer r:embed="rId4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75105" y="6325337"/>
            <a:ext cx="664931" cy="211304"/>
          </a:xfrm>
          <a:prstGeom prst="rect">
            <a:avLst/>
          </a:prstGeom>
        </p:spPr>
      </p:pic>
      <p:pic>
        <p:nvPicPr>
          <p:cNvPr id="745" name="Picture 744"/>
          <p:cNvPicPr>
            <a:picLocks noChangeAspect="1"/>
          </p:cNvPicPr>
          <p:nvPr/>
        </p:nvPicPr>
        <p:blipFill>
          <a:blip r:embed="rId42" cstate="print">
            <a:extLst>
              <a:ext uri="{BEBA8EAE-BF5A-486C-A8C5-ECC9F3942E4B}">
                <a14:imgProps xmlns:a14="http://schemas.microsoft.com/office/drawing/2010/main">
                  <a14:imgLayer r:embed="rId4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006504" y="6002623"/>
            <a:ext cx="635105" cy="217520"/>
          </a:xfrm>
          <a:prstGeom prst="rect">
            <a:avLst/>
          </a:prstGeom>
        </p:spPr>
      </p:pic>
      <p:pic>
        <p:nvPicPr>
          <p:cNvPr id="746" name="Picture 6"/>
          <p:cNvPicPr>
            <a:picLocks noChangeAspect="1" noChangeArrowheads="1"/>
          </p:cNvPicPr>
          <p:nvPr/>
        </p:nvPicPr>
        <p:blipFill>
          <a:blip r:embed="rId44" cstate="print">
            <a:extLst>
              <a:ext uri="{BEBA8EAE-BF5A-486C-A8C5-ECC9F3942E4B}">
                <a14:imgProps xmlns:a14="http://schemas.microsoft.com/office/drawing/2010/main">
                  <a14:imgLayer r:embed="rId4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209167" y="6205394"/>
            <a:ext cx="236071" cy="12952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7" name="Picture 2"/>
          <p:cNvPicPr>
            <a:picLocks noChangeAspect="1" noChangeArrowheads="1"/>
          </p:cNvPicPr>
          <p:nvPr/>
        </p:nvPicPr>
        <p:blipFill>
          <a:blip r:embed="rId46" cstate="print">
            <a:clrChange>
              <a:clrFrom>
                <a:srgbClr val="FFFFFF"/>
              </a:clrFrom>
              <a:clrTo>
                <a:srgbClr val="FFFFFF">
                  <a:alpha val="0"/>
                </a:srgbClr>
              </a:clrTo>
            </a:clrChange>
            <a:extLst>
              <a:ext uri="{BEBA8EAE-BF5A-486C-A8C5-ECC9F3942E4B}">
                <a14:imgProps xmlns:a14="http://schemas.microsoft.com/office/drawing/2010/main">
                  <a14:imgLayer r:embed="rId47">
                    <a14:imgEffect>
                      <a14:backgroundRemoval t="7595" b="95570" l="4561" r="98246">
                        <a14:foregroundMark x1="54035" y1="12025" x2="54035" y2="12025"/>
                        <a14:foregroundMark x1="60000" y1="12025" x2="60000" y2="12025"/>
                        <a14:foregroundMark x1="65263" y1="11392" x2="65263" y2="11392"/>
                        <a14:foregroundMark x1="75088" y1="12658" x2="75088" y2="12658"/>
                        <a14:foregroundMark x1="69825" y1="12658" x2="69825" y2="12658"/>
                        <a14:foregroundMark x1="78596" y1="13291" x2="78596" y2="13291"/>
                        <a14:foregroundMark x1="81404" y1="13924" x2="81404" y2="13924"/>
                        <a14:foregroundMark x1="96491" y1="17722" x2="96491" y2="17722"/>
                        <a14:foregroundMark x1="95088" y1="33544" x2="95088" y2="33544"/>
                        <a14:foregroundMark x1="84211" y1="13291" x2="84211" y2="13291"/>
                        <a14:foregroundMark x1="88421" y1="13924" x2="88421" y2="13924"/>
                        <a14:foregroundMark x1="96140" y1="47468" x2="96140" y2="47468"/>
                        <a14:foregroundMark x1="85965" y1="13291" x2="85965" y2="13291"/>
                      </a14:backgroundRemoval>
                    </a14:imgEffect>
                  </a14:imgLayer>
                </a14:imgProps>
              </a:ext>
              <a:ext uri="{28A0092B-C50C-407E-A947-70E740481C1C}">
                <a14:useLocalDpi xmlns:a14="http://schemas.microsoft.com/office/drawing/2010/main" val="0"/>
              </a:ext>
            </a:extLst>
          </a:blip>
          <a:srcRect/>
          <a:stretch>
            <a:fillRect/>
          </a:stretch>
        </p:blipFill>
        <p:spPr bwMode="auto">
          <a:xfrm>
            <a:off x="5063639" y="5821531"/>
            <a:ext cx="437831" cy="242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48" name="Group 747"/>
          <p:cNvGrpSpPr/>
          <p:nvPr/>
        </p:nvGrpSpPr>
        <p:grpSpPr>
          <a:xfrm>
            <a:off x="8897829" y="5891458"/>
            <a:ext cx="632491" cy="391593"/>
            <a:chOff x="10383452" y="7405101"/>
            <a:chExt cx="1366274" cy="845902"/>
          </a:xfrm>
        </p:grpSpPr>
        <p:pic>
          <p:nvPicPr>
            <p:cNvPr id="749" name="Picture 5"/>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10383452" y="7405101"/>
              <a:ext cx="602167" cy="845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0" name="Picture 4"/>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11191287" y="7405101"/>
              <a:ext cx="558439" cy="840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51" name="Rectangle 750"/>
          <p:cNvSpPr/>
          <p:nvPr/>
        </p:nvSpPr>
        <p:spPr>
          <a:xfrm>
            <a:off x="8692551" y="6250877"/>
            <a:ext cx="1020484" cy="307777"/>
          </a:xfrm>
          <a:prstGeom prst="rect">
            <a:avLst/>
          </a:prstGeom>
          <a:noFill/>
        </p:spPr>
        <p:txBody>
          <a:bodyPr wrap="square" lIns="91430" tIns="45718" rIns="91430" bIns="45718" rtlCol="0">
            <a:spAutoFit/>
          </a:bodyPr>
          <a:lstStyle/>
          <a:p>
            <a:pPr algn="ctr" defTabSz="914218"/>
            <a:r>
              <a:rPr lang="en-US" sz="700" dirty="0">
                <a:solidFill>
                  <a:prstClr val="white"/>
                </a:solidFill>
              </a:rPr>
              <a:t>Integrated </a:t>
            </a:r>
            <a:br>
              <a:rPr lang="en-US" sz="700" dirty="0">
                <a:solidFill>
                  <a:prstClr val="white"/>
                </a:solidFill>
              </a:rPr>
            </a:br>
            <a:r>
              <a:rPr lang="en-US" sz="700" dirty="0">
                <a:solidFill>
                  <a:prstClr val="white"/>
                </a:solidFill>
              </a:rPr>
              <a:t>WAN Edge</a:t>
            </a:r>
          </a:p>
        </p:txBody>
      </p:sp>
      <p:pic>
        <p:nvPicPr>
          <p:cNvPr id="752" name="Picture 8"/>
          <p:cNvPicPr>
            <a:picLocks noChangeAspect="1" noChangeArrowheads="1"/>
          </p:cNvPicPr>
          <p:nvPr/>
        </p:nvPicPr>
        <p:blipFill>
          <a:blip r:embed="rId50" cstate="print">
            <a:lum bright="100000"/>
            <a:extLst>
              <a:ext uri="{28A0092B-C50C-407E-A947-70E740481C1C}">
                <a14:useLocalDpi xmlns:a14="http://schemas.microsoft.com/office/drawing/2010/main" val="0"/>
              </a:ext>
            </a:extLst>
          </a:blip>
          <a:srcRect/>
          <a:stretch>
            <a:fillRect/>
          </a:stretch>
        </p:blipFill>
        <p:spPr bwMode="auto">
          <a:xfrm>
            <a:off x="7747427" y="5917995"/>
            <a:ext cx="451999" cy="145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3" name="Picture 9"/>
          <p:cNvPicPr>
            <a:picLocks noChangeAspect="1" noChangeArrowheads="1"/>
          </p:cNvPicPr>
          <p:nvPr/>
        </p:nvPicPr>
        <p:blipFill>
          <a:blip r:embed="rId51" cstate="print">
            <a:lum bright="100000"/>
            <a:extLst>
              <a:ext uri="{28A0092B-C50C-407E-A947-70E740481C1C}">
                <a14:useLocalDpi xmlns:a14="http://schemas.microsoft.com/office/drawing/2010/main" val="0"/>
              </a:ext>
            </a:extLst>
          </a:blip>
          <a:srcRect/>
          <a:stretch>
            <a:fillRect/>
          </a:stretch>
        </p:blipFill>
        <p:spPr bwMode="auto">
          <a:xfrm>
            <a:off x="7823531" y="6132819"/>
            <a:ext cx="230892" cy="267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56" name="Group 10"/>
          <p:cNvGrpSpPr>
            <a:grpSpLocks noChangeAspect="1"/>
          </p:cNvGrpSpPr>
          <p:nvPr/>
        </p:nvGrpSpPr>
        <p:grpSpPr bwMode="auto">
          <a:xfrm>
            <a:off x="3732527" y="6163872"/>
            <a:ext cx="479415" cy="138136"/>
            <a:chOff x="1776" y="5806"/>
            <a:chExt cx="1770" cy="510"/>
          </a:xfrm>
          <a:solidFill>
            <a:schemeClr val="bg1">
              <a:lumMod val="50000"/>
            </a:schemeClr>
          </a:solidFill>
        </p:grpSpPr>
        <p:sp>
          <p:nvSpPr>
            <p:cNvPr id="757" name="Freeform 11"/>
            <p:cNvSpPr>
              <a:spLocks/>
            </p:cNvSpPr>
            <p:nvPr/>
          </p:nvSpPr>
          <p:spPr bwMode="auto">
            <a:xfrm>
              <a:off x="2076" y="6221"/>
              <a:ext cx="57" cy="29"/>
            </a:xfrm>
            <a:custGeom>
              <a:avLst/>
              <a:gdLst>
                <a:gd name="T0" fmla="*/ 22 w 24"/>
                <a:gd name="T1" fmla="*/ 1 h 12"/>
                <a:gd name="T2" fmla="*/ 22 w 24"/>
                <a:gd name="T3" fmla="*/ 6 h 12"/>
                <a:gd name="T4" fmla="*/ 19 w 24"/>
                <a:gd name="T5" fmla="*/ 9 h 12"/>
                <a:gd name="T6" fmla="*/ 10 w 24"/>
                <a:gd name="T7" fmla="*/ 9 h 12"/>
                <a:gd name="T8" fmla="*/ 4 w 24"/>
                <a:gd name="T9" fmla="*/ 8 h 12"/>
                <a:gd name="T10" fmla="*/ 1 w 24"/>
                <a:gd name="T11" fmla="*/ 4 h 12"/>
                <a:gd name="T12" fmla="*/ 10 w 24"/>
                <a:gd name="T13" fmla="*/ 3 h 12"/>
                <a:gd name="T14" fmla="*/ 18 w 24"/>
                <a:gd name="T15" fmla="*/ 4 h 12"/>
                <a:gd name="T16" fmla="*/ 21 w 24"/>
                <a:gd name="T17" fmla="*/ 1 h 12"/>
                <a:gd name="T18" fmla="*/ 22 w 24"/>
                <a:gd name="T19" fmla="*/ 1 h 12"/>
                <a:gd name="T20" fmla="*/ 22 w 24"/>
                <a:gd name="T21"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2">
                  <a:moveTo>
                    <a:pt x="22" y="1"/>
                  </a:moveTo>
                  <a:cubicBezTo>
                    <a:pt x="23" y="1"/>
                    <a:pt x="24" y="3"/>
                    <a:pt x="22" y="6"/>
                  </a:cubicBezTo>
                  <a:cubicBezTo>
                    <a:pt x="22" y="7"/>
                    <a:pt x="21" y="8"/>
                    <a:pt x="19" y="9"/>
                  </a:cubicBezTo>
                  <a:cubicBezTo>
                    <a:pt x="18" y="11"/>
                    <a:pt x="14" y="12"/>
                    <a:pt x="10" y="9"/>
                  </a:cubicBezTo>
                  <a:cubicBezTo>
                    <a:pt x="7" y="8"/>
                    <a:pt x="7" y="7"/>
                    <a:pt x="4" y="8"/>
                  </a:cubicBezTo>
                  <a:cubicBezTo>
                    <a:pt x="1" y="8"/>
                    <a:pt x="0" y="6"/>
                    <a:pt x="1" y="4"/>
                  </a:cubicBezTo>
                  <a:cubicBezTo>
                    <a:pt x="2" y="2"/>
                    <a:pt x="6" y="0"/>
                    <a:pt x="10" y="3"/>
                  </a:cubicBezTo>
                  <a:cubicBezTo>
                    <a:pt x="12" y="4"/>
                    <a:pt x="15" y="6"/>
                    <a:pt x="18" y="4"/>
                  </a:cubicBezTo>
                  <a:cubicBezTo>
                    <a:pt x="19" y="3"/>
                    <a:pt x="20" y="2"/>
                    <a:pt x="21" y="1"/>
                  </a:cubicBezTo>
                  <a:cubicBezTo>
                    <a:pt x="22" y="1"/>
                    <a:pt x="22" y="1"/>
                    <a:pt x="22" y="1"/>
                  </a:cubicBezTo>
                  <a:cubicBezTo>
                    <a:pt x="22" y="1"/>
                    <a:pt x="22" y="1"/>
                    <a:pt x="22"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58" name="Freeform 12"/>
            <p:cNvSpPr>
              <a:spLocks noEditPoints="1"/>
            </p:cNvSpPr>
            <p:nvPr/>
          </p:nvSpPr>
          <p:spPr bwMode="auto">
            <a:xfrm>
              <a:off x="1776" y="5806"/>
              <a:ext cx="577" cy="510"/>
            </a:xfrm>
            <a:custGeom>
              <a:avLst/>
              <a:gdLst>
                <a:gd name="T0" fmla="*/ 122 w 244"/>
                <a:gd name="T1" fmla="*/ 0 h 216"/>
                <a:gd name="T2" fmla="*/ 0 w 244"/>
                <a:gd name="T3" fmla="*/ 122 h 216"/>
                <a:gd name="T4" fmla="*/ 7 w 244"/>
                <a:gd name="T5" fmla="*/ 161 h 216"/>
                <a:gd name="T6" fmla="*/ 15 w 244"/>
                <a:gd name="T7" fmla="*/ 161 h 216"/>
                <a:gd name="T8" fmla="*/ 36 w 244"/>
                <a:gd name="T9" fmla="*/ 156 h 216"/>
                <a:gd name="T10" fmla="*/ 40 w 244"/>
                <a:gd name="T11" fmla="*/ 154 h 216"/>
                <a:gd name="T12" fmla="*/ 49 w 244"/>
                <a:gd name="T13" fmla="*/ 159 h 216"/>
                <a:gd name="T14" fmla="*/ 55 w 244"/>
                <a:gd name="T15" fmla="*/ 165 h 216"/>
                <a:gd name="T16" fmla="*/ 62 w 244"/>
                <a:gd name="T17" fmla="*/ 167 h 216"/>
                <a:gd name="T18" fmla="*/ 67 w 244"/>
                <a:gd name="T19" fmla="*/ 165 h 216"/>
                <a:gd name="T20" fmla="*/ 64 w 244"/>
                <a:gd name="T21" fmla="*/ 161 h 216"/>
                <a:gd name="T22" fmla="*/ 59 w 244"/>
                <a:gd name="T23" fmla="*/ 154 h 216"/>
                <a:gd name="T24" fmla="*/ 52 w 244"/>
                <a:gd name="T25" fmla="*/ 144 h 216"/>
                <a:gd name="T26" fmla="*/ 65 w 244"/>
                <a:gd name="T27" fmla="*/ 133 h 216"/>
                <a:gd name="T28" fmla="*/ 77 w 244"/>
                <a:gd name="T29" fmla="*/ 145 h 216"/>
                <a:gd name="T30" fmla="*/ 83 w 244"/>
                <a:gd name="T31" fmla="*/ 146 h 216"/>
                <a:gd name="T32" fmla="*/ 90 w 244"/>
                <a:gd name="T33" fmla="*/ 147 h 216"/>
                <a:gd name="T34" fmla="*/ 114 w 244"/>
                <a:gd name="T35" fmla="*/ 164 h 216"/>
                <a:gd name="T36" fmla="*/ 138 w 244"/>
                <a:gd name="T37" fmla="*/ 162 h 216"/>
                <a:gd name="T38" fmla="*/ 145 w 244"/>
                <a:gd name="T39" fmla="*/ 164 h 216"/>
                <a:gd name="T40" fmla="*/ 156 w 244"/>
                <a:gd name="T41" fmla="*/ 161 h 216"/>
                <a:gd name="T42" fmla="*/ 166 w 244"/>
                <a:gd name="T43" fmla="*/ 164 h 216"/>
                <a:gd name="T44" fmla="*/ 178 w 244"/>
                <a:gd name="T45" fmla="*/ 161 h 216"/>
                <a:gd name="T46" fmla="*/ 174 w 244"/>
                <a:gd name="T47" fmla="*/ 173 h 216"/>
                <a:gd name="T48" fmla="*/ 173 w 244"/>
                <a:gd name="T49" fmla="*/ 183 h 216"/>
                <a:gd name="T50" fmla="*/ 168 w 244"/>
                <a:gd name="T51" fmla="*/ 192 h 216"/>
                <a:gd name="T52" fmla="*/ 160 w 244"/>
                <a:gd name="T53" fmla="*/ 203 h 216"/>
                <a:gd name="T54" fmla="*/ 152 w 244"/>
                <a:gd name="T55" fmla="*/ 214 h 216"/>
                <a:gd name="T56" fmla="*/ 164 w 244"/>
                <a:gd name="T57" fmla="*/ 211 h 216"/>
                <a:gd name="T58" fmla="*/ 181 w 244"/>
                <a:gd name="T59" fmla="*/ 198 h 216"/>
                <a:gd name="T60" fmla="*/ 187 w 244"/>
                <a:gd name="T61" fmla="*/ 192 h 216"/>
                <a:gd name="T62" fmla="*/ 186 w 244"/>
                <a:gd name="T63" fmla="*/ 192 h 216"/>
                <a:gd name="T64" fmla="*/ 187 w 244"/>
                <a:gd name="T65" fmla="*/ 190 h 216"/>
                <a:gd name="T66" fmla="*/ 210 w 244"/>
                <a:gd name="T67" fmla="*/ 186 h 216"/>
                <a:gd name="T68" fmla="*/ 224 w 244"/>
                <a:gd name="T69" fmla="*/ 188 h 216"/>
                <a:gd name="T70" fmla="*/ 244 w 244"/>
                <a:gd name="T71" fmla="*/ 122 h 216"/>
                <a:gd name="T72" fmla="*/ 122 w 244"/>
                <a:gd name="T73" fmla="*/ 0 h 216"/>
                <a:gd name="T74" fmla="*/ 221 w 244"/>
                <a:gd name="T75" fmla="*/ 119 h 216"/>
                <a:gd name="T76" fmla="*/ 112 w 244"/>
                <a:gd name="T77" fmla="*/ 147 h 216"/>
                <a:gd name="T78" fmla="*/ 26 w 244"/>
                <a:gd name="T79" fmla="*/ 85 h 216"/>
                <a:gd name="T80" fmla="*/ 65 w 244"/>
                <a:gd name="T81" fmla="*/ 73 h 216"/>
                <a:gd name="T82" fmla="*/ 76 w 244"/>
                <a:gd name="T83" fmla="*/ 96 h 216"/>
                <a:gd name="T84" fmla="*/ 130 w 244"/>
                <a:gd name="T85" fmla="*/ 113 h 216"/>
                <a:gd name="T86" fmla="*/ 133 w 244"/>
                <a:gd name="T87" fmla="*/ 110 h 216"/>
                <a:gd name="T88" fmla="*/ 127 w 244"/>
                <a:gd name="T89" fmla="*/ 98 h 216"/>
                <a:gd name="T90" fmla="*/ 107 w 244"/>
                <a:gd name="T91" fmla="*/ 87 h 216"/>
                <a:gd name="T92" fmla="*/ 70 w 244"/>
                <a:gd name="T93" fmla="*/ 62 h 216"/>
                <a:gd name="T94" fmla="*/ 75 w 244"/>
                <a:gd name="T95" fmla="*/ 40 h 216"/>
                <a:gd name="T96" fmla="*/ 105 w 244"/>
                <a:gd name="T97" fmla="*/ 28 h 216"/>
                <a:gd name="T98" fmla="*/ 132 w 244"/>
                <a:gd name="T99" fmla="*/ 26 h 216"/>
                <a:gd name="T100" fmla="*/ 162 w 244"/>
                <a:gd name="T101" fmla="*/ 32 h 216"/>
                <a:gd name="T102" fmla="*/ 183 w 244"/>
                <a:gd name="T103" fmla="*/ 78 h 216"/>
                <a:gd name="T104" fmla="*/ 184 w 244"/>
                <a:gd name="T105" fmla="*/ 93 h 216"/>
                <a:gd name="T106" fmla="*/ 179 w 244"/>
                <a:gd name="T107" fmla="*/ 101 h 216"/>
                <a:gd name="T108" fmla="*/ 180 w 244"/>
                <a:gd name="T109" fmla="*/ 102 h 216"/>
                <a:gd name="T110" fmla="*/ 191 w 244"/>
                <a:gd name="T111" fmla="*/ 89 h 216"/>
                <a:gd name="T112" fmla="*/ 221 w 244"/>
                <a:gd name="T113" fmla="*/ 11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4" h="216">
                  <a:moveTo>
                    <a:pt x="122" y="0"/>
                  </a:moveTo>
                  <a:cubicBezTo>
                    <a:pt x="55" y="0"/>
                    <a:pt x="0" y="54"/>
                    <a:pt x="0" y="122"/>
                  </a:cubicBezTo>
                  <a:cubicBezTo>
                    <a:pt x="0" y="135"/>
                    <a:pt x="3" y="148"/>
                    <a:pt x="7" y="161"/>
                  </a:cubicBezTo>
                  <a:cubicBezTo>
                    <a:pt x="15" y="161"/>
                    <a:pt x="15" y="161"/>
                    <a:pt x="15" y="161"/>
                  </a:cubicBezTo>
                  <a:cubicBezTo>
                    <a:pt x="23" y="161"/>
                    <a:pt x="30" y="159"/>
                    <a:pt x="36" y="156"/>
                  </a:cubicBezTo>
                  <a:cubicBezTo>
                    <a:pt x="37" y="155"/>
                    <a:pt x="39" y="154"/>
                    <a:pt x="40" y="154"/>
                  </a:cubicBezTo>
                  <a:cubicBezTo>
                    <a:pt x="44" y="154"/>
                    <a:pt x="47" y="156"/>
                    <a:pt x="49" y="159"/>
                  </a:cubicBezTo>
                  <a:cubicBezTo>
                    <a:pt x="51" y="162"/>
                    <a:pt x="53" y="164"/>
                    <a:pt x="55" y="165"/>
                  </a:cubicBezTo>
                  <a:cubicBezTo>
                    <a:pt x="57" y="166"/>
                    <a:pt x="59" y="167"/>
                    <a:pt x="62" y="167"/>
                  </a:cubicBezTo>
                  <a:cubicBezTo>
                    <a:pt x="64" y="167"/>
                    <a:pt x="66" y="167"/>
                    <a:pt x="67" y="165"/>
                  </a:cubicBezTo>
                  <a:cubicBezTo>
                    <a:pt x="68" y="163"/>
                    <a:pt x="67" y="162"/>
                    <a:pt x="64" y="161"/>
                  </a:cubicBezTo>
                  <a:cubicBezTo>
                    <a:pt x="61" y="159"/>
                    <a:pt x="60" y="157"/>
                    <a:pt x="59" y="154"/>
                  </a:cubicBezTo>
                  <a:cubicBezTo>
                    <a:pt x="57" y="151"/>
                    <a:pt x="53" y="149"/>
                    <a:pt x="52" y="144"/>
                  </a:cubicBezTo>
                  <a:cubicBezTo>
                    <a:pt x="52" y="138"/>
                    <a:pt x="56" y="131"/>
                    <a:pt x="65" y="133"/>
                  </a:cubicBezTo>
                  <a:cubicBezTo>
                    <a:pt x="72" y="135"/>
                    <a:pt x="76" y="143"/>
                    <a:pt x="77" y="145"/>
                  </a:cubicBezTo>
                  <a:cubicBezTo>
                    <a:pt x="78" y="147"/>
                    <a:pt x="81" y="148"/>
                    <a:pt x="83" y="146"/>
                  </a:cubicBezTo>
                  <a:cubicBezTo>
                    <a:pt x="86" y="144"/>
                    <a:pt x="88" y="144"/>
                    <a:pt x="90" y="147"/>
                  </a:cubicBezTo>
                  <a:cubicBezTo>
                    <a:pt x="91" y="149"/>
                    <a:pt x="102" y="164"/>
                    <a:pt x="114" y="164"/>
                  </a:cubicBezTo>
                  <a:cubicBezTo>
                    <a:pt x="126" y="165"/>
                    <a:pt x="132" y="161"/>
                    <a:pt x="138" y="162"/>
                  </a:cubicBezTo>
                  <a:cubicBezTo>
                    <a:pt x="141" y="162"/>
                    <a:pt x="143" y="164"/>
                    <a:pt x="145" y="164"/>
                  </a:cubicBezTo>
                  <a:cubicBezTo>
                    <a:pt x="149" y="165"/>
                    <a:pt x="152" y="161"/>
                    <a:pt x="156" y="161"/>
                  </a:cubicBezTo>
                  <a:cubicBezTo>
                    <a:pt x="159" y="162"/>
                    <a:pt x="163" y="164"/>
                    <a:pt x="166" y="164"/>
                  </a:cubicBezTo>
                  <a:cubicBezTo>
                    <a:pt x="170" y="164"/>
                    <a:pt x="178" y="159"/>
                    <a:pt x="178" y="161"/>
                  </a:cubicBezTo>
                  <a:cubicBezTo>
                    <a:pt x="178" y="164"/>
                    <a:pt x="175" y="170"/>
                    <a:pt x="174" y="173"/>
                  </a:cubicBezTo>
                  <a:cubicBezTo>
                    <a:pt x="174" y="175"/>
                    <a:pt x="174" y="179"/>
                    <a:pt x="173" y="183"/>
                  </a:cubicBezTo>
                  <a:cubicBezTo>
                    <a:pt x="172" y="186"/>
                    <a:pt x="169" y="191"/>
                    <a:pt x="168" y="192"/>
                  </a:cubicBezTo>
                  <a:cubicBezTo>
                    <a:pt x="165" y="197"/>
                    <a:pt x="163" y="198"/>
                    <a:pt x="160" y="203"/>
                  </a:cubicBezTo>
                  <a:cubicBezTo>
                    <a:pt x="158" y="208"/>
                    <a:pt x="153" y="213"/>
                    <a:pt x="152" y="214"/>
                  </a:cubicBezTo>
                  <a:cubicBezTo>
                    <a:pt x="151" y="216"/>
                    <a:pt x="160" y="214"/>
                    <a:pt x="164" y="211"/>
                  </a:cubicBezTo>
                  <a:cubicBezTo>
                    <a:pt x="167" y="208"/>
                    <a:pt x="172" y="200"/>
                    <a:pt x="181" y="198"/>
                  </a:cubicBezTo>
                  <a:cubicBezTo>
                    <a:pt x="186" y="197"/>
                    <a:pt x="187" y="194"/>
                    <a:pt x="187" y="192"/>
                  </a:cubicBezTo>
                  <a:cubicBezTo>
                    <a:pt x="186" y="192"/>
                    <a:pt x="186" y="192"/>
                    <a:pt x="186" y="192"/>
                  </a:cubicBezTo>
                  <a:cubicBezTo>
                    <a:pt x="186" y="191"/>
                    <a:pt x="187" y="190"/>
                    <a:pt x="187" y="190"/>
                  </a:cubicBezTo>
                  <a:cubicBezTo>
                    <a:pt x="193" y="188"/>
                    <a:pt x="201" y="186"/>
                    <a:pt x="210" y="186"/>
                  </a:cubicBezTo>
                  <a:cubicBezTo>
                    <a:pt x="215" y="186"/>
                    <a:pt x="220" y="187"/>
                    <a:pt x="224" y="188"/>
                  </a:cubicBezTo>
                  <a:cubicBezTo>
                    <a:pt x="237" y="169"/>
                    <a:pt x="244" y="146"/>
                    <a:pt x="244" y="122"/>
                  </a:cubicBezTo>
                  <a:cubicBezTo>
                    <a:pt x="244" y="54"/>
                    <a:pt x="189" y="0"/>
                    <a:pt x="122" y="0"/>
                  </a:cubicBezTo>
                  <a:close/>
                  <a:moveTo>
                    <a:pt x="221" y="119"/>
                  </a:moveTo>
                  <a:cubicBezTo>
                    <a:pt x="215" y="151"/>
                    <a:pt x="163" y="162"/>
                    <a:pt x="112" y="147"/>
                  </a:cubicBezTo>
                  <a:cubicBezTo>
                    <a:pt x="63" y="132"/>
                    <a:pt x="21" y="103"/>
                    <a:pt x="26" y="85"/>
                  </a:cubicBezTo>
                  <a:cubicBezTo>
                    <a:pt x="28" y="75"/>
                    <a:pt x="44" y="71"/>
                    <a:pt x="65" y="73"/>
                  </a:cubicBezTo>
                  <a:cubicBezTo>
                    <a:pt x="62" y="80"/>
                    <a:pt x="62" y="88"/>
                    <a:pt x="76" y="96"/>
                  </a:cubicBezTo>
                  <a:cubicBezTo>
                    <a:pt x="94" y="106"/>
                    <a:pt x="122" y="114"/>
                    <a:pt x="130" y="113"/>
                  </a:cubicBezTo>
                  <a:cubicBezTo>
                    <a:pt x="133" y="113"/>
                    <a:pt x="136" y="112"/>
                    <a:pt x="133" y="110"/>
                  </a:cubicBezTo>
                  <a:cubicBezTo>
                    <a:pt x="131" y="108"/>
                    <a:pt x="128" y="105"/>
                    <a:pt x="127" y="98"/>
                  </a:cubicBezTo>
                  <a:cubicBezTo>
                    <a:pt x="126" y="95"/>
                    <a:pt x="125" y="90"/>
                    <a:pt x="107" y="87"/>
                  </a:cubicBezTo>
                  <a:cubicBezTo>
                    <a:pt x="67" y="79"/>
                    <a:pt x="69" y="68"/>
                    <a:pt x="70" y="62"/>
                  </a:cubicBezTo>
                  <a:cubicBezTo>
                    <a:pt x="70" y="62"/>
                    <a:pt x="73" y="46"/>
                    <a:pt x="75" y="40"/>
                  </a:cubicBezTo>
                  <a:cubicBezTo>
                    <a:pt x="76" y="35"/>
                    <a:pt x="80" y="22"/>
                    <a:pt x="105" y="28"/>
                  </a:cubicBezTo>
                  <a:cubicBezTo>
                    <a:pt x="120" y="31"/>
                    <a:pt x="128" y="27"/>
                    <a:pt x="132" y="26"/>
                  </a:cubicBezTo>
                  <a:cubicBezTo>
                    <a:pt x="143" y="23"/>
                    <a:pt x="155" y="25"/>
                    <a:pt x="162" y="32"/>
                  </a:cubicBezTo>
                  <a:cubicBezTo>
                    <a:pt x="169" y="39"/>
                    <a:pt x="178" y="61"/>
                    <a:pt x="183" y="78"/>
                  </a:cubicBezTo>
                  <a:cubicBezTo>
                    <a:pt x="185" y="86"/>
                    <a:pt x="185" y="90"/>
                    <a:pt x="184" y="93"/>
                  </a:cubicBezTo>
                  <a:cubicBezTo>
                    <a:pt x="183" y="95"/>
                    <a:pt x="182" y="96"/>
                    <a:pt x="179" y="101"/>
                  </a:cubicBezTo>
                  <a:cubicBezTo>
                    <a:pt x="179" y="102"/>
                    <a:pt x="179" y="103"/>
                    <a:pt x="180" y="102"/>
                  </a:cubicBezTo>
                  <a:cubicBezTo>
                    <a:pt x="188" y="98"/>
                    <a:pt x="190" y="93"/>
                    <a:pt x="191" y="89"/>
                  </a:cubicBezTo>
                  <a:cubicBezTo>
                    <a:pt x="212" y="94"/>
                    <a:pt x="224" y="105"/>
                    <a:pt x="221" y="11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59" name="Freeform 13"/>
            <p:cNvSpPr>
              <a:spLocks noEditPoints="1"/>
            </p:cNvSpPr>
            <p:nvPr/>
          </p:nvSpPr>
          <p:spPr bwMode="auto">
            <a:xfrm>
              <a:off x="2341" y="6231"/>
              <a:ext cx="7" cy="12"/>
            </a:xfrm>
            <a:custGeom>
              <a:avLst/>
              <a:gdLst>
                <a:gd name="T0" fmla="*/ 0 w 3"/>
                <a:gd name="T1" fmla="*/ 2 h 5"/>
                <a:gd name="T2" fmla="*/ 1 w 3"/>
                <a:gd name="T3" fmla="*/ 2 h 5"/>
                <a:gd name="T4" fmla="*/ 2 w 3"/>
                <a:gd name="T5" fmla="*/ 5 h 5"/>
                <a:gd name="T6" fmla="*/ 3 w 3"/>
                <a:gd name="T7" fmla="*/ 5 h 5"/>
                <a:gd name="T8" fmla="*/ 2 w 3"/>
                <a:gd name="T9" fmla="*/ 2 h 5"/>
                <a:gd name="T10" fmla="*/ 3 w 3"/>
                <a:gd name="T11" fmla="*/ 1 h 5"/>
                <a:gd name="T12" fmla="*/ 2 w 3"/>
                <a:gd name="T13" fmla="*/ 0 h 5"/>
                <a:gd name="T14" fmla="*/ 0 w 3"/>
                <a:gd name="T15" fmla="*/ 0 h 5"/>
                <a:gd name="T16" fmla="*/ 0 w 3"/>
                <a:gd name="T17" fmla="*/ 5 h 5"/>
                <a:gd name="T18" fmla="*/ 0 w 3"/>
                <a:gd name="T19" fmla="*/ 5 h 5"/>
                <a:gd name="T20" fmla="*/ 0 w 3"/>
                <a:gd name="T21" fmla="*/ 2 h 5"/>
                <a:gd name="T22" fmla="*/ 0 w 3"/>
                <a:gd name="T23" fmla="*/ 2 h 5"/>
                <a:gd name="T24" fmla="*/ 0 w 3"/>
                <a:gd name="T25" fmla="*/ 0 h 5"/>
                <a:gd name="T26" fmla="*/ 1 w 3"/>
                <a:gd name="T27" fmla="*/ 0 h 5"/>
                <a:gd name="T28" fmla="*/ 2 w 3"/>
                <a:gd name="T29" fmla="*/ 1 h 5"/>
                <a:gd name="T30" fmla="*/ 1 w 3"/>
                <a:gd name="T31" fmla="*/ 2 h 5"/>
                <a:gd name="T32" fmla="*/ 0 w 3"/>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5">
                  <a:moveTo>
                    <a:pt x="0" y="2"/>
                  </a:moveTo>
                  <a:cubicBezTo>
                    <a:pt x="1" y="2"/>
                    <a:pt x="1" y="2"/>
                    <a:pt x="1" y="2"/>
                  </a:cubicBezTo>
                  <a:cubicBezTo>
                    <a:pt x="2" y="5"/>
                    <a:pt x="2" y="5"/>
                    <a:pt x="2" y="5"/>
                  </a:cubicBezTo>
                  <a:cubicBezTo>
                    <a:pt x="3" y="5"/>
                    <a:pt x="3" y="5"/>
                    <a:pt x="3" y="5"/>
                  </a:cubicBezTo>
                  <a:cubicBezTo>
                    <a:pt x="2" y="2"/>
                    <a:pt x="2" y="2"/>
                    <a:pt x="2" y="2"/>
                  </a:cubicBezTo>
                  <a:cubicBezTo>
                    <a:pt x="3" y="2"/>
                    <a:pt x="3" y="2"/>
                    <a:pt x="3" y="1"/>
                  </a:cubicBezTo>
                  <a:cubicBezTo>
                    <a:pt x="3" y="0"/>
                    <a:pt x="3" y="0"/>
                    <a:pt x="2" y="0"/>
                  </a:cubicBezTo>
                  <a:cubicBezTo>
                    <a:pt x="0" y="0"/>
                    <a:pt x="0" y="0"/>
                    <a:pt x="0" y="0"/>
                  </a:cubicBezTo>
                  <a:cubicBezTo>
                    <a:pt x="0" y="5"/>
                    <a:pt x="0" y="5"/>
                    <a:pt x="0" y="5"/>
                  </a:cubicBezTo>
                  <a:cubicBezTo>
                    <a:pt x="0" y="5"/>
                    <a:pt x="0" y="5"/>
                    <a:pt x="0" y="5"/>
                  </a:cubicBezTo>
                  <a:cubicBezTo>
                    <a:pt x="0" y="2"/>
                    <a:pt x="0" y="2"/>
                    <a:pt x="0" y="2"/>
                  </a:cubicBezTo>
                  <a:close/>
                  <a:moveTo>
                    <a:pt x="0" y="2"/>
                  </a:moveTo>
                  <a:cubicBezTo>
                    <a:pt x="0" y="0"/>
                    <a:pt x="0" y="0"/>
                    <a:pt x="0" y="0"/>
                  </a:cubicBezTo>
                  <a:cubicBezTo>
                    <a:pt x="1" y="0"/>
                    <a:pt x="1" y="0"/>
                    <a:pt x="1" y="0"/>
                  </a:cubicBezTo>
                  <a:cubicBezTo>
                    <a:pt x="2" y="0"/>
                    <a:pt x="2" y="1"/>
                    <a:pt x="2" y="1"/>
                  </a:cubicBezTo>
                  <a:cubicBezTo>
                    <a:pt x="2" y="2"/>
                    <a:pt x="2" y="2"/>
                    <a:pt x="1"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60" name="Freeform 14"/>
            <p:cNvSpPr>
              <a:spLocks noEditPoints="1"/>
            </p:cNvSpPr>
            <p:nvPr/>
          </p:nvSpPr>
          <p:spPr bwMode="auto">
            <a:xfrm>
              <a:off x="2334" y="6226"/>
              <a:ext cx="21" cy="21"/>
            </a:xfrm>
            <a:custGeom>
              <a:avLst/>
              <a:gdLst>
                <a:gd name="T0" fmla="*/ 9 w 9"/>
                <a:gd name="T1" fmla="*/ 4 h 9"/>
                <a:gd name="T2" fmla="*/ 4 w 9"/>
                <a:gd name="T3" fmla="*/ 9 h 9"/>
                <a:gd name="T4" fmla="*/ 0 w 9"/>
                <a:gd name="T5" fmla="*/ 4 h 9"/>
                <a:gd name="T6" fmla="*/ 4 w 9"/>
                <a:gd name="T7" fmla="*/ 0 h 9"/>
                <a:gd name="T8" fmla="*/ 9 w 9"/>
                <a:gd name="T9" fmla="*/ 4 h 9"/>
                <a:gd name="T10" fmla="*/ 4 w 9"/>
                <a:gd name="T11" fmla="*/ 0 h 9"/>
                <a:gd name="T12" fmla="*/ 0 w 9"/>
                <a:gd name="T13" fmla="*/ 4 h 9"/>
                <a:gd name="T14" fmla="*/ 4 w 9"/>
                <a:gd name="T15" fmla="*/ 8 h 9"/>
                <a:gd name="T16" fmla="*/ 8 w 9"/>
                <a:gd name="T17" fmla="*/ 4 h 9"/>
                <a:gd name="T18" fmla="*/ 4 w 9"/>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9" y="4"/>
                  </a:moveTo>
                  <a:cubicBezTo>
                    <a:pt x="9" y="7"/>
                    <a:pt x="7" y="9"/>
                    <a:pt x="4" y="9"/>
                  </a:cubicBezTo>
                  <a:cubicBezTo>
                    <a:pt x="2" y="9"/>
                    <a:pt x="0" y="7"/>
                    <a:pt x="0" y="4"/>
                  </a:cubicBezTo>
                  <a:cubicBezTo>
                    <a:pt x="0" y="2"/>
                    <a:pt x="2" y="0"/>
                    <a:pt x="4" y="0"/>
                  </a:cubicBezTo>
                  <a:cubicBezTo>
                    <a:pt x="7" y="0"/>
                    <a:pt x="9" y="2"/>
                    <a:pt x="9" y="4"/>
                  </a:cubicBezTo>
                  <a:close/>
                  <a:moveTo>
                    <a:pt x="4" y="0"/>
                  </a:moveTo>
                  <a:cubicBezTo>
                    <a:pt x="2" y="0"/>
                    <a:pt x="0" y="2"/>
                    <a:pt x="0" y="4"/>
                  </a:cubicBezTo>
                  <a:cubicBezTo>
                    <a:pt x="0" y="6"/>
                    <a:pt x="2" y="8"/>
                    <a:pt x="4" y="8"/>
                  </a:cubicBezTo>
                  <a:cubicBezTo>
                    <a:pt x="6" y="8"/>
                    <a:pt x="8" y="6"/>
                    <a:pt x="8" y="4"/>
                  </a:cubicBezTo>
                  <a:cubicBezTo>
                    <a:pt x="8" y="2"/>
                    <a:pt x="6" y="0"/>
                    <a:pt x="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61" name="Freeform 15"/>
            <p:cNvSpPr>
              <a:spLocks/>
            </p:cNvSpPr>
            <p:nvPr/>
          </p:nvSpPr>
          <p:spPr bwMode="auto">
            <a:xfrm>
              <a:off x="1963" y="5910"/>
              <a:ext cx="97" cy="54"/>
            </a:xfrm>
            <a:custGeom>
              <a:avLst/>
              <a:gdLst>
                <a:gd name="T0" fmla="*/ 34 w 41"/>
                <a:gd name="T1" fmla="*/ 14 h 23"/>
                <a:gd name="T2" fmla="*/ 16 w 41"/>
                <a:gd name="T3" fmla="*/ 19 h 23"/>
                <a:gd name="T4" fmla="*/ 7 w 41"/>
                <a:gd name="T5" fmla="*/ 14 h 23"/>
                <a:gd name="T6" fmla="*/ 2 w 41"/>
                <a:gd name="T7" fmla="*/ 4 h 23"/>
                <a:gd name="T8" fmla="*/ 9 w 41"/>
                <a:gd name="T9" fmla="*/ 3 h 23"/>
                <a:gd name="T10" fmla="*/ 17 w 41"/>
                <a:gd name="T11" fmla="*/ 7 h 23"/>
                <a:gd name="T12" fmla="*/ 31 w 41"/>
                <a:gd name="T13" fmla="*/ 6 h 23"/>
                <a:gd name="T14" fmla="*/ 41 w 41"/>
                <a:gd name="T15" fmla="*/ 10 h 23"/>
                <a:gd name="T16" fmla="*/ 34 w 41"/>
                <a:gd name="T17"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23">
                  <a:moveTo>
                    <a:pt x="34" y="14"/>
                  </a:moveTo>
                  <a:cubicBezTo>
                    <a:pt x="20" y="15"/>
                    <a:pt x="18" y="16"/>
                    <a:pt x="16" y="19"/>
                  </a:cubicBezTo>
                  <a:cubicBezTo>
                    <a:pt x="12" y="23"/>
                    <a:pt x="7" y="14"/>
                    <a:pt x="7" y="14"/>
                  </a:cubicBezTo>
                  <a:cubicBezTo>
                    <a:pt x="4" y="13"/>
                    <a:pt x="0" y="9"/>
                    <a:pt x="2" y="4"/>
                  </a:cubicBezTo>
                  <a:cubicBezTo>
                    <a:pt x="4" y="0"/>
                    <a:pt x="8" y="1"/>
                    <a:pt x="9" y="3"/>
                  </a:cubicBezTo>
                  <a:cubicBezTo>
                    <a:pt x="10" y="4"/>
                    <a:pt x="13" y="7"/>
                    <a:pt x="17" y="7"/>
                  </a:cubicBezTo>
                  <a:cubicBezTo>
                    <a:pt x="20" y="7"/>
                    <a:pt x="25" y="6"/>
                    <a:pt x="31" y="6"/>
                  </a:cubicBezTo>
                  <a:cubicBezTo>
                    <a:pt x="37" y="6"/>
                    <a:pt x="41" y="8"/>
                    <a:pt x="41" y="10"/>
                  </a:cubicBezTo>
                  <a:cubicBezTo>
                    <a:pt x="41" y="12"/>
                    <a:pt x="40" y="13"/>
                    <a:pt x="34" y="1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62" name="Freeform 16"/>
            <p:cNvSpPr>
              <a:spLocks/>
            </p:cNvSpPr>
            <p:nvPr/>
          </p:nvSpPr>
          <p:spPr bwMode="auto">
            <a:xfrm>
              <a:off x="2076" y="5879"/>
              <a:ext cx="74" cy="31"/>
            </a:xfrm>
            <a:custGeom>
              <a:avLst/>
              <a:gdLst>
                <a:gd name="T0" fmla="*/ 0 w 31"/>
                <a:gd name="T1" fmla="*/ 4 h 13"/>
                <a:gd name="T2" fmla="*/ 0 w 31"/>
                <a:gd name="T3" fmla="*/ 4 h 13"/>
                <a:gd name="T4" fmla="*/ 0 w 31"/>
                <a:gd name="T5" fmla="*/ 3 h 13"/>
                <a:gd name="T6" fmla="*/ 0 w 31"/>
                <a:gd name="T7" fmla="*/ 3 h 13"/>
                <a:gd name="T8" fmla="*/ 12 w 31"/>
                <a:gd name="T9" fmla="*/ 0 h 13"/>
                <a:gd name="T10" fmla="*/ 16 w 31"/>
                <a:gd name="T11" fmla="*/ 0 h 13"/>
                <a:gd name="T12" fmla="*/ 16 w 31"/>
                <a:gd name="T13" fmla="*/ 0 h 13"/>
                <a:gd name="T14" fmla="*/ 30 w 31"/>
                <a:gd name="T15" fmla="*/ 6 h 13"/>
                <a:gd name="T16" fmla="*/ 16 w 31"/>
                <a:gd name="T17" fmla="*/ 13 h 13"/>
                <a:gd name="T18" fmla="*/ 9 w 31"/>
                <a:gd name="T19" fmla="*/ 12 h 13"/>
                <a:gd name="T20" fmla="*/ 9 w 31"/>
                <a:gd name="T21" fmla="*/ 11 h 13"/>
                <a:gd name="T22" fmla="*/ 9 w 31"/>
                <a:gd name="T23" fmla="*/ 11 h 13"/>
                <a:gd name="T24" fmla="*/ 17 w 31"/>
                <a:gd name="T25" fmla="*/ 6 h 13"/>
                <a:gd name="T26" fmla="*/ 3 w 31"/>
                <a:gd name="T27" fmla="*/ 3 h 13"/>
                <a:gd name="T28" fmla="*/ 0 w 31"/>
                <a:gd name="T29"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13">
                  <a:moveTo>
                    <a:pt x="0" y="4"/>
                  </a:moveTo>
                  <a:cubicBezTo>
                    <a:pt x="0" y="4"/>
                    <a:pt x="0" y="4"/>
                    <a:pt x="0" y="4"/>
                  </a:cubicBezTo>
                  <a:cubicBezTo>
                    <a:pt x="0" y="4"/>
                    <a:pt x="0" y="3"/>
                    <a:pt x="0" y="3"/>
                  </a:cubicBezTo>
                  <a:cubicBezTo>
                    <a:pt x="0" y="3"/>
                    <a:pt x="0" y="3"/>
                    <a:pt x="0" y="3"/>
                  </a:cubicBezTo>
                  <a:cubicBezTo>
                    <a:pt x="3" y="1"/>
                    <a:pt x="7" y="0"/>
                    <a:pt x="12" y="0"/>
                  </a:cubicBezTo>
                  <a:cubicBezTo>
                    <a:pt x="13" y="0"/>
                    <a:pt x="14" y="0"/>
                    <a:pt x="16" y="0"/>
                  </a:cubicBezTo>
                  <a:cubicBezTo>
                    <a:pt x="16" y="0"/>
                    <a:pt x="16" y="0"/>
                    <a:pt x="16" y="0"/>
                  </a:cubicBezTo>
                  <a:cubicBezTo>
                    <a:pt x="24" y="0"/>
                    <a:pt x="31" y="3"/>
                    <a:pt x="30" y="6"/>
                  </a:cubicBezTo>
                  <a:cubicBezTo>
                    <a:pt x="30" y="10"/>
                    <a:pt x="24" y="13"/>
                    <a:pt x="16" y="13"/>
                  </a:cubicBezTo>
                  <a:cubicBezTo>
                    <a:pt x="14" y="13"/>
                    <a:pt x="11" y="12"/>
                    <a:pt x="9" y="12"/>
                  </a:cubicBezTo>
                  <a:cubicBezTo>
                    <a:pt x="9" y="12"/>
                    <a:pt x="9" y="11"/>
                    <a:pt x="9" y="11"/>
                  </a:cubicBezTo>
                  <a:cubicBezTo>
                    <a:pt x="9" y="11"/>
                    <a:pt x="9" y="11"/>
                    <a:pt x="9" y="11"/>
                  </a:cubicBezTo>
                  <a:cubicBezTo>
                    <a:pt x="14" y="10"/>
                    <a:pt x="17" y="8"/>
                    <a:pt x="17" y="6"/>
                  </a:cubicBezTo>
                  <a:cubicBezTo>
                    <a:pt x="17" y="4"/>
                    <a:pt x="10" y="2"/>
                    <a:pt x="3" y="3"/>
                  </a:cubicBezTo>
                  <a:cubicBezTo>
                    <a:pt x="2" y="3"/>
                    <a:pt x="1" y="3"/>
                    <a:pt x="0" y="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63" name="Freeform 17"/>
            <p:cNvSpPr>
              <a:spLocks/>
            </p:cNvSpPr>
            <p:nvPr/>
          </p:nvSpPr>
          <p:spPr bwMode="auto">
            <a:xfrm>
              <a:off x="2502" y="6056"/>
              <a:ext cx="111" cy="198"/>
            </a:xfrm>
            <a:custGeom>
              <a:avLst/>
              <a:gdLst>
                <a:gd name="T0" fmla="*/ 1 w 47"/>
                <a:gd name="T1" fmla="*/ 28 h 84"/>
                <a:gd name="T2" fmla="*/ 0 w 47"/>
                <a:gd name="T3" fmla="*/ 2 h 84"/>
                <a:gd name="T4" fmla="*/ 18 w 47"/>
                <a:gd name="T5" fmla="*/ 2 h 84"/>
                <a:gd name="T6" fmla="*/ 19 w 47"/>
                <a:gd name="T7" fmla="*/ 17 h 84"/>
                <a:gd name="T8" fmla="*/ 19 w 47"/>
                <a:gd name="T9" fmla="*/ 17 h 84"/>
                <a:gd name="T10" fmla="*/ 42 w 47"/>
                <a:gd name="T11" fmla="*/ 0 h 84"/>
                <a:gd name="T12" fmla="*/ 47 w 47"/>
                <a:gd name="T13" fmla="*/ 0 h 84"/>
                <a:gd name="T14" fmla="*/ 47 w 47"/>
                <a:gd name="T15" fmla="*/ 20 h 84"/>
                <a:gd name="T16" fmla="*/ 40 w 47"/>
                <a:gd name="T17" fmla="*/ 19 h 84"/>
                <a:gd name="T18" fmla="*/ 22 w 47"/>
                <a:gd name="T19" fmla="*/ 35 h 84"/>
                <a:gd name="T20" fmla="*/ 21 w 47"/>
                <a:gd name="T21" fmla="*/ 41 h 84"/>
                <a:gd name="T22" fmla="*/ 21 w 47"/>
                <a:gd name="T23" fmla="*/ 84 h 84"/>
                <a:gd name="T24" fmla="*/ 1 w 47"/>
                <a:gd name="T25" fmla="*/ 84 h 84"/>
                <a:gd name="T26" fmla="*/ 1 w 47"/>
                <a:gd name="T2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84">
                  <a:moveTo>
                    <a:pt x="1" y="28"/>
                  </a:moveTo>
                  <a:cubicBezTo>
                    <a:pt x="1" y="17"/>
                    <a:pt x="1" y="9"/>
                    <a:pt x="0" y="2"/>
                  </a:cubicBezTo>
                  <a:cubicBezTo>
                    <a:pt x="18" y="2"/>
                    <a:pt x="18" y="2"/>
                    <a:pt x="18" y="2"/>
                  </a:cubicBezTo>
                  <a:cubicBezTo>
                    <a:pt x="19" y="17"/>
                    <a:pt x="19" y="17"/>
                    <a:pt x="19" y="17"/>
                  </a:cubicBezTo>
                  <a:cubicBezTo>
                    <a:pt x="19" y="17"/>
                    <a:pt x="19" y="17"/>
                    <a:pt x="19" y="17"/>
                  </a:cubicBezTo>
                  <a:cubicBezTo>
                    <a:pt x="24" y="6"/>
                    <a:pt x="33" y="0"/>
                    <a:pt x="42" y="0"/>
                  </a:cubicBezTo>
                  <a:cubicBezTo>
                    <a:pt x="44" y="0"/>
                    <a:pt x="45" y="0"/>
                    <a:pt x="47" y="0"/>
                  </a:cubicBezTo>
                  <a:cubicBezTo>
                    <a:pt x="47" y="20"/>
                    <a:pt x="47" y="20"/>
                    <a:pt x="47" y="20"/>
                  </a:cubicBezTo>
                  <a:cubicBezTo>
                    <a:pt x="45" y="20"/>
                    <a:pt x="43" y="19"/>
                    <a:pt x="40" y="19"/>
                  </a:cubicBezTo>
                  <a:cubicBezTo>
                    <a:pt x="31" y="19"/>
                    <a:pt x="24" y="26"/>
                    <a:pt x="22" y="35"/>
                  </a:cubicBezTo>
                  <a:cubicBezTo>
                    <a:pt x="22" y="37"/>
                    <a:pt x="21" y="39"/>
                    <a:pt x="21" y="41"/>
                  </a:cubicBezTo>
                  <a:cubicBezTo>
                    <a:pt x="21" y="84"/>
                    <a:pt x="21" y="84"/>
                    <a:pt x="21" y="84"/>
                  </a:cubicBezTo>
                  <a:cubicBezTo>
                    <a:pt x="1" y="84"/>
                    <a:pt x="1" y="84"/>
                    <a:pt x="1" y="84"/>
                  </a:cubicBezTo>
                  <a:cubicBezTo>
                    <a:pt x="1" y="28"/>
                    <a:pt x="1" y="28"/>
                    <a:pt x="1" y="2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64" name="Freeform 18"/>
            <p:cNvSpPr>
              <a:spLocks noEditPoints="1"/>
            </p:cNvSpPr>
            <p:nvPr/>
          </p:nvSpPr>
          <p:spPr bwMode="auto">
            <a:xfrm>
              <a:off x="2624" y="6056"/>
              <a:ext cx="178" cy="201"/>
            </a:xfrm>
            <a:custGeom>
              <a:avLst/>
              <a:gdLst>
                <a:gd name="T0" fmla="*/ 20 w 75"/>
                <a:gd name="T1" fmla="*/ 48 h 85"/>
                <a:gd name="T2" fmla="*/ 45 w 75"/>
                <a:gd name="T3" fmla="*/ 70 h 85"/>
                <a:gd name="T4" fmla="*/ 67 w 75"/>
                <a:gd name="T5" fmla="*/ 66 h 85"/>
                <a:gd name="T6" fmla="*/ 70 w 75"/>
                <a:gd name="T7" fmla="*/ 80 h 85"/>
                <a:gd name="T8" fmla="*/ 42 w 75"/>
                <a:gd name="T9" fmla="*/ 85 h 85"/>
                <a:gd name="T10" fmla="*/ 0 w 75"/>
                <a:gd name="T11" fmla="*/ 44 h 85"/>
                <a:gd name="T12" fmla="*/ 40 w 75"/>
                <a:gd name="T13" fmla="*/ 0 h 85"/>
                <a:gd name="T14" fmla="*/ 75 w 75"/>
                <a:gd name="T15" fmla="*/ 40 h 85"/>
                <a:gd name="T16" fmla="*/ 74 w 75"/>
                <a:gd name="T17" fmla="*/ 48 h 85"/>
                <a:gd name="T18" fmla="*/ 20 w 75"/>
                <a:gd name="T19" fmla="*/ 48 h 85"/>
                <a:gd name="T20" fmla="*/ 56 w 75"/>
                <a:gd name="T21" fmla="*/ 34 h 85"/>
                <a:gd name="T22" fmla="*/ 39 w 75"/>
                <a:gd name="T23" fmla="*/ 14 h 85"/>
                <a:gd name="T24" fmla="*/ 20 w 75"/>
                <a:gd name="T25" fmla="*/ 34 h 85"/>
                <a:gd name="T26" fmla="*/ 56 w 75"/>
                <a:gd name="T27" fmla="*/ 3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85">
                  <a:moveTo>
                    <a:pt x="20" y="48"/>
                  </a:moveTo>
                  <a:cubicBezTo>
                    <a:pt x="20" y="63"/>
                    <a:pt x="32" y="70"/>
                    <a:pt x="45" y="70"/>
                  </a:cubicBezTo>
                  <a:cubicBezTo>
                    <a:pt x="54" y="70"/>
                    <a:pt x="61" y="68"/>
                    <a:pt x="67" y="66"/>
                  </a:cubicBezTo>
                  <a:cubicBezTo>
                    <a:pt x="70" y="80"/>
                    <a:pt x="70" y="80"/>
                    <a:pt x="70" y="80"/>
                  </a:cubicBezTo>
                  <a:cubicBezTo>
                    <a:pt x="63" y="83"/>
                    <a:pt x="54" y="85"/>
                    <a:pt x="42" y="85"/>
                  </a:cubicBezTo>
                  <a:cubicBezTo>
                    <a:pt x="15" y="85"/>
                    <a:pt x="0" y="69"/>
                    <a:pt x="0" y="44"/>
                  </a:cubicBezTo>
                  <a:cubicBezTo>
                    <a:pt x="0" y="21"/>
                    <a:pt x="14" y="0"/>
                    <a:pt x="40" y="0"/>
                  </a:cubicBezTo>
                  <a:cubicBezTo>
                    <a:pt x="66" y="0"/>
                    <a:pt x="75" y="22"/>
                    <a:pt x="75" y="40"/>
                  </a:cubicBezTo>
                  <a:cubicBezTo>
                    <a:pt x="75" y="43"/>
                    <a:pt x="75" y="47"/>
                    <a:pt x="74" y="48"/>
                  </a:cubicBezTo>
                  <a:cubicBezTo>
                    <a:pt x="20" y="48"/>
                    <a:pt x="20" y="48"/>
                    <a:pt x="20" y="48"/>
                  </a:cubicBezTo>
                  <a:close/>
                  <a:moveTo>
                    <a:pt x="56" y="34"/>
                  </a:moveTo>
                  <a:cubicBezTo>
                    <a:pt x="56" y="26"/>
                    <a:pt x="52" y="14"/>
                    <a:pt x="39" y="14"/>
                  </a:cubicBezTo>
                  <a:cubicBezTo>
                    <a:pt x="26" y="14"/>
                    <a:pt x="21" y="26"/>
                    <a:pt x="20" y="34"/>
                  </a:cubicBezTo>
                  <a:cubicBezTo>
                    <a:pt x="56" y="34"/>
                    <a:pt x="56" y="34"/>
                    <a:pt x="56" y="3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65" name="Freeform 19"/>
            <p:cNvSpPr>
              <a:spLocks noEditPoints="1"/>
            </p:cNvSpPr>
            <p:nvPr/>
          </p:nvSpPr>
          <p:spPr bwMode="auto">
            <a:xfrm>
              <a:off x="3236" y="6058"/>
              <a:ext cx="140" cy="199"/>
            </a:xfrm>
            <a:custGeom>
              <a:avLst/>
              <a:gdLst>
                <a:gd name="T0" fmla="*/ 57 w 59"/>
                <a:gd name="T1" fmla="*/ 63 h 84"/>
                <a:gd name="T2" fmla="*/ 59 w 59"/>
                <a:gd name="T3" fmla="*/ 83 h 84"/>
                <a:gd name="T4" fmla="*/ 51 w 59"/>
                <a:gd name="T5" fmla="*/ 83 h 84"/>
                <a:gd name="T6" fmla="*/ 50 w 59"/>
                <a:gd name="T7" fmla="*/ 71 h 84"/>
                <a:gd name="T8" fmla="*/ 50 w 59"/>
                <a:gd name="T9" fmla="*/ 71 h 84"/>
                <a:gd name="T10" fmla="*/ 24 w 59"/>
                <a:gd name="T11" fmla="*/ 84 h 84"/>
                <a:gd name="T12" fmla="*/ 0 w 59"/>
                <a:gd name="T13" fmla="*/ 62 h 84"/>
                <a:gd name="T14" fmla="*/ 49 w 59"/>
                <a:gd name="T15" fmla="*/ 33 h 84"/>
                <a:gd name="T16" fmla="*/ 49 w 59"/>
                <a:gd name="T17" fmla="*/ 31 h 84"/>
                <a:gd name="T18" fmla="*/ 29 w 59"/>
                <a:gd name="T19" fmla="*/ 7 h 84"/>
                <a:gd name="T20" fmla="*/ 9 w 59"/>
                <a:gd name="T21" fmla="*/ 13 h 84"/>
                <a:gd name="T22" fmla="*/ 6 w 59"/>
                <a:gd name="T23" fmla="*/ 7 h 84"/>
                <a:gd name="T24" fmla="*/ 30 w 59"/>
                <a:gd name="T25" fmla="*/ 0 h 84"/>
                <a:gd name="T26" fmla="*/ 57 w 59"/>
                <a:gd name="T27" fmla="*/ 32 h 84"/>
                <a:gd name="T28" fmla="*/ 57 w 59"/>
                <a:gd name="T29" fmla="*/ 63 h 84"/>
                <a:gd name="T30" fmla="*/ 49 w 59"/>
                <a:gd name="T31" fmla="*/ 40 h 84"/>
                <a:gd name="T32" fmla="*/ 9 w 59"/>
                <a:gd name="T33" fmla="*/ 61 h 84"/>
                <a:gd name="T34" fmla="*/ 25 w 59"/>
                <a:gd name="T35" fmla="*/ 78 h 84"/>
                <a:gd name="T36" fmla="*/ 49 w 59"/>
                <a:gd name="T37" fmla="*/ 62 h 84"/>
                <a:gd name="T38" fmla="*/ 49 w 59"/>
                <a:gd name="T39" fmla="*/ 57 h 84"/>
                <a:gd name="T40" fmla="*/ 49 w 59"/>
                <a:gd name="T41" fmla="*/ 4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84">
                  <a:moveTo>
                    <a:pt x="57" y="63"/>
                  </a:moveTo>
                  <a:cubicBezTo>
                    <a:pt x="57" y="70"/>
                    <a:pt x="58" y="76"/>
                    <a:pt x="59" y="83"/>
                  </a:cubicBezTo>
                  <a:cubicBezTo>
                    <a:pt x="51" y="83"/>
                    <a:pt x="51" y="83"/>
                    <a:pt x="51" y="83"/>
                  </a:cubicBezTo>
                  <a:cubicBezTo>
                    <a:pt x="50" y="71"/>
                    <a:pt x="50" y="71"/>
                    <a:pt x="50" y="71"/>
                  </a:cubicBezTo>
                  <a:cubicBezTo>
                    <a:pt x="50" y="71"/>
                    <a:pt x="50" y="71"/>
                    <a:pt x="50" y="71"/>
                  </a:cubicBezTo>
                  <a:cubicBezTo>
                    <a:pt x="46" y="77"/>
                    <a:pt x="37" y="84"/>
                    <a:pt x="24" y="84"/>
                  </a:cubicBezTo>
                  <a:cubicBezTo>
                    <a:pt x="8" y="84"/>
                    <a:pt x="0" y="73"/>
                    <a:pt x="0" y="62"/>
                  </a:cubicBezTo>
                  <a:cubicBezTo>
                    <a:pt x="0" y="44"/>
                    <a:pt x="17" y="32"/>
                    <a:pt x="49" y="33"/>
                  </a:cubicBezTo>
                  <a:cubicBezTo>
                    <a:pt x="49" y="31"/>
                    <a:pt x="49" y="31"/>
                    <a:pt x="49" y="31"/>
                  </a:cubicBezTo>
                  <a:cubicBezTo>
                    <a:pt x="49" y="23"/>
                    <a:pt x="48" y="7"/>
                    <a:pt x="29" y="7"/>
                  </a:cubicBezTo>
                  <a:cubicBezTo>
                    <a:pt x="22" y="7"/>
                    <a:pt x="14" y="9"/>
                    <a:pt x="9" y="13"/>
                  </a:cubicBezTo>
                  <a:cubicBezTo>
                    <a:pt x="6" y="7"/>
                    <a:pt x="6" y="7"/>
                    <a:pt x="6" y="7"/>
                  </a:cubicBezTo>
                  <a:cubicBezTo>
                    <a:pt x="13" y="2"/>
                    <a:pt x="22" y="0"/>
                    <a:pt x="30" y="0"/>
                  </a:cubicBezTo>
                  <a:cubicBezTo>
                    <a:pt x="53" y="0"/>
                    <a:pt x="57" y="18"/>
                    <a:pt x="57" y="32"/>
                  </a:cubicBezTo>
                  <a:cubicBezTo>
                    <a:pt x="57" y="63"/>
                    <a:pt x="57" y="63"/>
                    <a:pt x="57" y="63"/>
                  </a:cubicBezTo>
                  <a:close/>
                  <a:moveTo>
                    <a:pt x="49" y="40"/>
                  </a:moveTo>
                  <a:cubicBezTo>
                    <a:pt x="32" y="39"/>
                    <a:pt x="9" y="42"/>
                    <a:pt x="9" y="61"/>
                  </a:cubicBezTo>
                  <a:cubicBezTo>
                    <a:pt x="9" y="73"/>
                    <a:pt x="16" y="78"/>
                    <a:pt x="25" y="78"/>
                  </a:cubicBezTo>
                  <a:cubicBezTo>
                    <a:pt x="38" y="78"/>
                    <a:pt x="46" y="69"/>
                    <a:pt x="49" y="62"/>
                  </a:cubicBezTo>
                  <a:cubicBezTo>
                    <a:pt x="49" y="60"/>
                    <a:pt x="49" y="58"/>
                    <a:pt x="49" y="57"/>
                  </a:cubicBezTo>
                  <a:cubicBezTo>
                    <a:pt x="49" y="40"/>
                    <a:pt x="49" y="40"/>
                    <a:pt x="49" y="4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66" name="Freeform 20"/>
            <p:cNvSpPr>
              <a:spLocks/>
            </p:cNvSpPr>
            <p:nvPr/>
          </p:nvSpPr>
          <p:spPr bwMode="auto">
            <a:xfrm>
              <a:off x="3399" y="6021"/>
              <a:ext cx="104" cy="236"/>
            </a:xfrm>
            <a:custGeom>
              <a:avLst/>
              <a:gdLst>
                <a:gd name="T0" fmla="*/ 21 w 44"/>
                <a:gd name="T1" fmla="*/ 0 h 100"/>
                <a:gd name="T2" fmla="*/ 21 w 44"/>
                <a:gd name="T3" fmla="*/ 18 h 100"/>
                <a:gd name="T4" fmla="*/ 44 w 44"/>
                <a:gd name="T5" fmla="*/ 18 h 100"/>
                <a:gd name="T6" fmla="*/ 44 w 44"/>
                <a:gd name="T7" fmla="*/ 24 h 100"/>
                <a:gd name="T8" fmla="*/ 21 w 44"/>
                <a:gd name="T9" fmla="*/ 24 h 100"/>
                <a:gd name="T10" fmla="*/ 21 w 44"/>
                <a:gd name="T11" fmla="*/ 77 h 100"/>
                <a:gd name="T12" fmla="*/ 33 w 44"/>
                <a:gd name="T13" fmla="*/ 94 h 100"/>
                <a:gd name="T14" fmla="*/ 42 w 44"/>
                <a:gd name="T15" fmla="*/ 92 h 100"/>
                <a:gd name="T16" fmla="*/ 43 w 44"/>
                <a:gd name="T17" fmla="*/ 98 h 100"/>
                <a:gd name="T18" fmla="*/ 32 w 44"/>
                <a:gd name="T19" fmla="*/ 100 h 100"/>
                <a:gd name="T20" fmla="*/ 18 w 44"/>
                <a:gd name="T21" fmla="*/ 95 h 100"/>
                <a:gd name="T22" fmla="*/ 13 w 44"/>
                <a:gd name="T23" fmla="*/ 75 h 100"/>
                <a:gd name="T24" fmla="*/ 13 w 44"/>
                <a:gd name="T25" fmla="*/ 24 h 100"/>
                <a:gd name="T26" fmla="*/ 0 w 44"/>
                <a:gd name="T27" fmla="*/ 24 h 100"/>
                <a:gd name="T28" fmla="*/ 0 w 44"/>
                <a:gd name="T29" fmla="*/ 18 h 100"/>
                <a:gd name="T30" fmla="*/ 13 w 44"/>
                <a:gd name="T31" fmla="*/ 18 h 100"/>
                <a:gd name="T32" fmla="*/ 13 w 44"/>
                <a:gd name="T33" fmla="*/ 3 h 100"/>
                <a:gd name="T34" fmla="*/ 21 w 44"/>
                <a:gd name="T3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100">
                  <a:moveTo>
                    <a:pt x="21" y="0"/>
                  </a:moveTo>
                  <a:cubicBezTo>
                    <a:pt x="21" y="18"/>
                    <a:pt x="21" y="18"/>
                    <a:pt x="21" y="18"/>
                  </a:cubicBezTo>
                  <a:cubicBezTo>
                    <a:pt x="44" y="18"/>
                    <a:pt x="44" y="18"/>
                    <a:pt x="44" y="18"/>
                  </a:cubicBezTo>
                  <a:cubicBezTo>
                    <a:pt x="44" y="24"/>
                    <a:pt x="44" y="24"/>
                    <a:pt x="44" y="24"/>
                  </a:cubicBezTo>
                  <a:cubicBezTo>
                    <a:pt x="21" y="24"/>
                    <a:pt x="21" y="24"/>
                    <a:pt x="21" y="24"/>
                  </a:cubicBezTo>
                  <a:cubicBezTo>
                    <a:pt x="21" y="77"/>
                    <a:pt x="21" y="77"/>
                    <a:pt x="21" y="77"/>
                  </a:cubicBezTo>
                  <a:cubicBezTo>
                    <a:pt x="21" y="87"/>
                    <a:pt x="24" y="94"/>
                    <a:pt x="33" y="94"/>
                  </a:cubicBezTo>
                  <a:cubicBezTo>
                    <a:pt x="37" y="94"/>
                    <a:pt x="40" y="93"/>
                    <a:pt x="42" y="92"/>
                  </a:cubicBezTo>
                  <a:cubicBezTo>
                    <a:pt x="43" y="98"/>
                    <a:pt x="43" y="98"/>
                    <a:pt x="43" y="98"/>
                  </a:cubicBezTo>
                  <a:cubicBezTo>
                    <a:pt x="41" y="100"/>
                    <a:pt x="37" y="100"/>
                    <a:pt x="32" y="100"/>
                  </a:cubicBezTo>
                  <a:cubicBezTo>
                    <a:pt x="26" y="100"/>
                    <a:pt x="21" y="99"/>
                    <a:pt x="18" y="95"/>
                  </a:cubicBezTo>
                  <a:cubicBezTo>
                    <a:pt x="15" y="90"/>
                    <a:pt x="13" y="84"/>
                    <a:pt x="13" y="75"/>
                  </a:cubicBezTo>
                  <a:cubicBezTo>
                    <a:pt x="13" y="24"/>
                    <a:pt x="13" y="24"/>
                    <a:pt x="13" y="24"/>
                  </a:cubicBezTo>
                  <a:cubicBezTo>
                    <a:pt x="0" y="24"/>
                    <a:pt x="0" y="24"/>
                    <a:pt x="0" y="24"/>
                  </a:cubicBezTo>
                  <a:cubicBezTo>
                    <a:pt x="0" y="18"/>
                    <a:pt x="0" y="18"/>
                    <a:pt x="0" y="18"/>
                  </a:cubicBezTo>
                  <a:cubicBezTo>
                    <a:pt x="13" y="18"/>
                    <a:pt x="13" y="18"/>
                    <a:pt x="13" y="18"/>
                  </a:cubicBezTo>
                  <a:cubicBezTo>
                    <a:pt x="13" y="3"/>
                    <a:pt x="13" y="3"/>
                    <a:pt x="13" y="3"/>
                  </a:cubicBezTo>
                  <a:cubicBezTo>
                    <a:pt x="21" y="0"/>
                    <a:pt x="21" y="0"/>
                    <a:pt x="2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67" name="Freeform 21"/>
            <p:cNvSpPr>
              <a:spLocks/>
            </p:cNvSpPr>
            <p:nvPr/>
          </p:nvSpPr>
          <p:spPr bwMode="auto">
            <a:xfrm>
              <a:off x="3057" y="5997"/>
              <a:ext cx="149" cy="257"/>
            </a:xfrm>
            <a:custGeom>
              <a:avLst/>
              <a:gdLst>
                <a:gd name="T0" fmla="*/ 35 w 63"/>
                <a:gd name="T1" fmla="*/ 26 h 109"/>
                <a:gd name="T2" fmla="*/ 19 w 63"/>
                <a:gd name="T3" fmla="*/ 31 h 109"/>
                <a:gd name="T4" fmla="*/ 8 w 63"/>
                <a:gd name="T5" fmla="*/ 42 h 109"/>
                <a:gd name="T6" fmla="*/ 7 w 63"/>
                <a:gd name="T7" fmla="*/ 42 h 109"/>
                <a:gd name="T8" fmla="*/ 7 w 63"/>
                <a:gd name="T9" fmla="*/ 3 h 109"/>
                <a:gd name="T10" fmla="*/ 0 w 63"/>
                <a:gd name="T11" fmla="*/ 0 h 109"/>
                <a:gd name="T12" fmla="*/ 0 w 63"/>
                <a:gd name="T13" fmla="*/ 109 h 109"/>
                <a:gd name="T14" fmla="*/ 7 w 63"/>
                <a:gd name="T15" fmla="*/ 109 h 109"/>
                <a:gd name="T16" fmla="*/ 7 w 63"/>
                <a:gd name="T17" fmla="*/ 59 h 109"/>
                <a:gd name="T18" fmla="*/ 9 w 63"/>
                <a:gd name="T19" fmla="*/ 51 h 109"/>
                <a:gd name="T20" fmla="*/ 33 w 63"/>
                <a:gd name="T21" fmla="*/ 33 h 109"/>
                <a:gd name="T22" fmla="*/ 55 w 63"/>
                <a:gd name="T23" fmla="*/ 61 h 109"/>
                <a:gd name="T24" fmla="*/ 55 w 63"/>
                <a:gd name="T25" fmla="*/ 109 h 109"/>
                <a:gd name="T26" fmla="*/ 63 w 63"/>
                <a:gd name="T27" fmla="*/ 109 h 109"/>
                <a:gd name="T28" fmla="*/ 63 w 63"/>
                <a:gd name="T29" fmla="*/ 60 h 109"/>
                <a:gd name="T30" fmla="*/ 35 w 63"/>
                <a:gd name="T31" fmla="*/ 2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109">
                  <a:moveTo>
                    <a:pt x="35" y="26"/>
                  </a:moveTo>
                  <a:cubicBezTo>
                    <a:pt x="29" y="26"/>
                    <a:pt x="23" y="28"/>
                    <a:pt x="19" y="31"/>
                  </a:cubicBezTo>
                  <a:cubicBezTo>
                    <a:pt x="14" y="34"/>
                    <a:pt x="10" y="38"/>
                    <a:pt x="8" y="42"/>
                  </a:cubicBezTo>
                  <a:cubicBezTo>
                    <a:pt x="7" y="42"/>
                    <a:pt x="7" y="42"/>
                    <a:pt x="7" y="42"/>
                  </a:cubicBezTo>
                  <a:cubicBezTo>
                    <a:pt x="7" y="3"/>
                    <a:pt x="7" y="3"/>
                    <a:pt x="7" y="3"/>
                  </a:cubicBezTo>
                  <a:cubicBezTo>
                    <a:pt x="0" y="0"/>
                    <a:pt x="0" y="0"/>
                    <a:pt x="0" y="0"/>
                  </a:cubicBezTo>
                  <a:cubicBezTo>
                    <a:pt x="0" y="109"/>
                    <a:pt x="0" y="109"/>
                    <a:pt x="0" y="109"/>
                  </a:cubicBezTo>
                  <a:cubicBezTo>
                    <a:pt x="7" y="109"/>
                    <a:pt x="7" y="109"/>
                    <a:pt x="7" y="109"/>
                  </a:cubicBezTo>
                  <a:cubicBezTo>
                    <a:pt x="7" y="59"/>
                    <a:pt x="7" y="59"/>
                    <a:pt x="7" y="59"/>
                  </a:cubicBezTo>
                  <a:cubicBezTo>
                    <a:pt x="7" y="56"/>
                    <a:pt x="8" y="54"/>
                    <a:pt x="9" y="51"/>
                  </a:cubicBezTo>
                  <a:cubicBezTo>
                    <a:pt x="12" y="41"/>
                    <a:pt x="21" y="33"/>
                    <a:pt x="33" y="33"/>
                  </a:cubicBezTo>
                  <a:cubicBezTo>
                    <a:pt x="49" y="33"/>
                    <a:pt x="55" y="46"/>
                    <a:pt x="55" y="61"/>
                  </a:cubicBezTo>
                  <a:cubicBezTo>
                    <a:pt x="55" y="109"/>
                    <a:pt x="55" y="109"/>
                    <a:pt x="55" y="109"/>
                  </a:cubicBezTo>
                  <a:cubicBezTo>
                    <a:pt x="63" y="109"/>
                    <a:pt x="63" y="109"/>
                    <a:pt x="63" y="109"/>
                  </a:cubicBezTo>
                  <a:cubicBezTo>
                    <a:pt x="63" y="60"/>
                    <a:pt x="63" y="60"/>
                    <a:pt x="63" y="60"/>
                  </a:cubicBezTo>
                  <a:cubicBezTo>
                    <a:pt x="63" y="30"/>
                    <a:pt x="43" y="26"/>
                    <a:pt x="35" y="2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68" name="Freeform 22"/>
            <p:cNvSpPr>
              <a:spLocks noEditPoints="1"/>
            </p:cNvSpPr>
            <p:nvPr/>
          </p:nvSpPr>
          <p:spPr bwMode="auto">
            <a:xfrm>
              <a:off x="2821" y="5973"/>
              <a:ext cx="193" cy="284"/>
            </a:xfrm>
            <a:custGeom>
              <a:avLst/>
              <a:gdLst>
                <a:gd name="T0" fmla="*/ 81 w 82"/>
                <a:gd name="T1" fmla="*/ 5 h 120"/>
                <a:gd name="T2" fmla="*/ 60 w 82"/>
                <a:gd name="T3" fmla="*/ 0 h 120"/>
                <a:gd name="T4" fmla="*/ 60 w 82"/>
                <a:gd name="T5" fmla="*/ 46 h 120"/>
                <a:gd name="T6" fmla="*/ 60 w 82"/>
                <a:gd name="T7" fmla="*/ 46 h 120"/>
                <a:gd name="T8" fmla="*/ 37 w 82"/>
                <a:gd name="T9" fmla="*/ 35 h 120"/>
                <a:gd name="T10" fmla="*/ 1 w 82"/>
                <a:gd name="T11" fmla="*/ 79 h 120"/>
                <a:gd name="T12" fmla="*/ 35 w 82"/>
                <a:gd name="T13" fmla="*/ 120 h 120"/>
                <a:gd name="T14" fmla="*/ 62 w 82"/>
                <a:gd name="T15" fmla="*/ 106 h 120"/>
                <a:gd name="T16" fmla="*/ 62 w 82"/>
                <a:gd name="T17" fmla="*/ 106 h 120"/>
                <a:gd name="T18" fmla="*/ 63 w 82"/>
                <a:gd name="T19" fmla="*/ 119 h 120"/>
                <a:gd name="T20" fmla="*/ 82 w 82"/>
                <a:gd name="T21" fmla="*/ 119 h 120"/>
                <a:gd name="T22" fmla="*/ 81 w 82"/>
                <a:gd name="T23" fmla="*/ 96 h 120"/>
                <a:gd name="T24" fmla="*/ 81 w 82"/>
                <a:gd name="T25" fmla="*/ 5 h 120"/>
                <a:gd name="T26" fmla="*/ 60 w 82"/>
                <a:gd name="T27" fmla="*/ 83 h 120"/>
                <a:gd name="T28" fmla="*/ 60 w 82"/>
                <a:gd name="T29" fmla="*/ 89 h 120"/>
                <a:gd name="T30" fmla="*/ 42 w 82"/>
                <a:gd name="T31" fmla="*/ 104 h 120"/>
                <a:gd name="T32" fmla="*/ 21 w 82"/>
                <a:gd name="T33" fmla="*/ 78 h 120"/>
                <a:gd name="T34" fmla="*/ 42 w 82"/>
                <a:gd name="T35" fmla="*/ 51 h 120"/>
                <a:gd name="T36" fmla="*/ 60 w 82"/>
                <a:gd name="T37" fmla="*/ 66 h 120"/>
                <a:gd name="T38" fmla="*/ 60 w 82"/>
                <a:gd name="T39" fmla="*/ 71 h 120"/>
                <a:gd name="T40" fmla="*/ 60 w 82"/>
                <a:gd name="T41" fmla="*/ 8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120">
                  <a:moveTo>
                    <a:pt x="81" y="5"/>
                  </a:moveTo>
                  <a:cubicBezTo>
                    <a:pt x="60" y="0"/>
                    <a:pt x="60" y="0"/>
                    <a:pt x="60" y="0"/>
                  </a:cubicBezTo>
                  <a:cubicBezTo>
                    <a:pt x="60" y="46"/>
                    <a:pt x="60" y="46"/>
                    <a:pt x="60" y="46"/>
                  </a:cubicBezTo>
                  <a:cubicBezTo>
                    <a:pt x="60" y="46"/>
                    <a:pt x="60" y="46"/>
                    <a:pt x="60" y="46"/>
                  </a:cubicBezTo>
                  <a:cubicBezTo>
                    <a:pt x="56" y="40"/>
                    <a:pt x="48" y="35"/>
                    <a:pt x="37" y="35"/>
                  </a:cubicBezTo>
                  <a:cubicBezTo>
                    <a:pt x="17" y="35"/>
                    <a:pt x="0" y="51"/>
                    <a:pt x="1" y="79"/>
                  </a:cubicBezTo>
                  <a:cubicBezTo>
                    <a:pt x="1" y="104"/>
                    <a:pt x="16" y="120"/>
                    <a:pt x="35" y="120"/>
                  </a:cubicBezTo>
                  <a:cubicBezTo>
                    <a:pt x="47" y="120"/>
                    <a:pt x="57" y="115"/>
                    <a:pt x="62" y="106"/>
                  </a:cubicBezTo>
                  <a:cubicBezTo>
                    <a:pt x="62" y="106"/>
                    <a:pt x="62" y="106"/>
                    <a:pt x="62" y="106"/>
                  </a:cubicBezTo>
                  <a:cubicBezTo>
                    <a:pt x="63" y="119"/>
                    <a:pt x="63" y="119"/>
                    <a:pt x="63" y="119"/>
                  </a:cubicBezTo>
                  <a:cubicBezTo>
                    <a:pt x="82" y="119"/>
                    <a:pt x="82" y="119"/>
                    <a:pt x="82" y="119"/>
                  </a:cubicBezTo>
                  <a:cubicBezTo>
                    <a:pt x="81" y="113"/>
                    <a:pt x="81" y="104"/>
                    <a:pt x="81" y="96"/>
                  </a:cubicBezTo>
                  <a:cubicBezTo>
                    <a:pt x="81" y="5"/>
                    <a:pt x="81" y="5"/>
                    <a:pt x="81" y="5"/>
                  </a:cubicBezTo>
                  <a:close/>
                  <a:moveTo>
                    <a:pt x="60" y="83"/>
                  </a:moveTo>
                  <a:cubicBezTo>
                    <a:pt x="60" y="85"/>
                    <a:pt x="60" y="87"/>
                    <a:pt x="60" y="89"/>
                  </a:cubicBezTo>
                  <a:cubicBezTo>
                    <a:pt x="58" y="98"/>
                    <a:pt x="50" y="104"/>
                    <a:pt x="42" y="104"/>
                  </a:cubicBezTo>
                  <a:cubicBezTo>
                    <a:pt x="29" y="104"/>
                    <a:pt x="21" y="93"/>
                    <a:pt x="21" y="78"/>
                  </a:cubicBezTo>
                  <a:cubicBezTo>
                    <a:pt x="21" y="63"/>
                    <a:pt x="29" y="51"/>
                    <a:pt x="42" y="51"/>
                  </a:cubicBezTo>
                  <a:cubicBezTo>
                    <a:pt x="51" y="51"/>
                    <a:pt x="58" y="58"/>
                    <a:pt x="60" y="66"/>
                  </a:cubicBezTo>
                  <a:cubicBezTo>
                    <a:pt x="60" y="67"/>
                    <a:pt x="60" y="69"/>
                    <a:pt x="60" y="71"/>
                  </a:cubicBezTo>
                  <a:cubicBezTo>
                    <a:pt x="60" y="83"/>
                    <a:pt x="60" y="83"/>
                    <a:pt x="60" y="8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69" name="Freeform 23"/>
            <p:cNvSpPr>
              <a:spLocks noEditPoints="1"/>
            </p:cNvSpPr>
            <p:nvPr/>
          </p:nvSpPr>
          <p:spPr bwMode="auto">
            <a:xfrm>
              <a:off x="3527" y="6238"/>
              <a:ext cx="12" cy="12"/>
            </a:xfrm>
            <a:custGeom>
              <a:avLst/>
              <a:gdLst>
                <a:gd name="T0" fmla="*/ 1 w 5"/>
                <a:gd name="T1" fmla="*/ 3 h 5"/>
                <a:gd name="T2" fmla="*/ 2 w 5"/>
                <a:gd name="T3" fmla="*/ 3 h 5"/>
                <a:gd name="T4" fmla="*/ 4 w 5"/>
                <a:gd name="T5" fmla="*/ 5 h 5"/>
                <a:gd name="T6" fmla="*/ 5 w 5"/>
                <a:gd name="T7" fmla="*/ 5 h 5"/>
                <a:gd name="T8" fmla="*/ 3 w 5"/>
                <a:gd name="T9" fmla="*/ 3 h 5"/>
                <a:gd name="T10" fmla="*/ 4 w 5"/>
                <a:gd name="T11" fmla="*/ 1 h 5"/>
                <a:gd name="T12" fmla="*/ 2 w 5"/>
                <a:gd name="T13" fmla="*/ 0 h 5"/>
                <a:gd name="T14" fmla="*/ 0 w 5"/>
                <a:gd name="T15" fmla="*/ 0 h 5"/>
                <a:gd name="T16" fmla="*/ 0 w 5"/>
                <a:gd name="T17" fmla="*/ 5 h 5"/>
                <a:gd name="T18" fmla="*/ 1 w 5"/>
                <a:gd name="T19" fmla="*/ 5 h 5"/>
                <a:gd name="T20" fmla="*/ 1 w 5"/>
                <a:gd name="T21" fmla="*/ 3 h 5"/>
                <a:gd name="T22" fmla="*/ 1 w 5"/>
                <a:gd name="T23" fmla="*/ 2 h 5"/>
                <a:gd name="T24" fmla="*/ 1 w 5"/>
                <a:gd name="T25" fmla="*/ 1 h 5"/>
                <a:gd name="T26" fmla="*/ 2 w 5"/>
                <a:gd name="T27" fmla="*/ 1 h 5"/>
                <a:gd name="T28" fmla="*/ 4 w 5"/>
                <a:gd name="T29" fmla="*/ 1 h 5"/>
                <a:gd name="T30" fmla="*/ 2 w 5"/>
                <a:gd name="T31" fmla="*/ 2 h 5"/>
                <a:gd name="T32" fmla="*/ 1 w 5"/>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5">
                  <a:moveTo>
                    <a:pt x="1" y="3"/>
                  </a:moveTo>
                  <a:cubicBezTo>
                    <a:pt x="2" y="3"/>
                    <a:pt x="2" y="3"/>
                    <a:pt x="2" y="3"/>
                  </a:cubicBezTo>
                  <a:cubicBezTo>
                    <a:pt x="4" y="5"/>
                    <a:pt x="4" y="5"/>
                    <a:pt x="4" y="5"/>
                  </a:cubicBezTo>
                  <a:cubicBezTo>
                    <a:pt x="5" y="5"/>
                    <a:pt x="5" y="5"/>
                    <a:pt x="5" y="5"/>
                  </a:cubicBezTo>
                  <a:cubicBezTo>
                    <a:pt x="3" y="3"/>
                    <a:pt x="3" y="3"/>
                    <a:pt x="3" y="3"/>
                  </a:cubicBezTo>
                  <a:cubicBezTo>
                    <a:pt x="4" y="3"/>
                    <a:pt x="4" y="2"/>
                    <a:pt x="4" y="1"/>
                  </a:cubicBezTo>
                  <a:cubicBezTo>
                    <a:pt x="4" y="0"/>
                    <a:pt x="4" y="0"/>
                    <a:pt x="2" y="0"/>
                  </a:cubicBezTo>
                  <a:cubicBezTo>
                    <a:pt x="0" y="0"/>
                    <a:pt x="0" y="0"/>
                    <a:pt x="0" y="0"/>
                  </a:cubicBezTo>
                  <a:cubicBezTo>
                    <a:pt x="0" y="5"/>
                    <a:pt x="0" y="5"/>
                    <a:pt x="0" y="5"/>
                  </a:cubicBezTo>
                  <a:cubicBezTo>
                    <a:pt x="1" y="5"/>
                    <a:pt x="1" y="5"/>
                    <a:pt x="1" y="5"/>
                  </a:cubicBezTo>
                  <a:cubicBezTo>
                    <a:pt x="1" y="3"/>
                    <a:pt x="1" y="3"/>
                    <a:pt x="1" y="3"/>
                  </a:cubicBezTo>
                  <a:close/>
                  <a:moveTo>
                    <a:pt x="1" y="2"/>
                  </a:moveTo>
                  <a:cubicBezTo>
                    <a:pt x="1" y="1"/>
                    <a:pt x="1" y="1"/>
                    <a:pt x="1" y="1"/>
                  </a:cubicBezTo>
                  <a:cubicBezTo>
                    <a:pt x="2" y="1"/>
                    <a:pt x="2" y="1"/>
                    <a:pt x="2" y="1"/>
                  </a:cubicBezTo>
                  <a:cubicBezTo>
                    <a:pt x="3" y="1"/>
                    <a:pt x="4" y="1"/>
                    <a:pt x="4" y="1"/>
                  </a:cubicBezTo>
                  <a:cubicBezTo>
                    <a:pt x="4" y="2"/>
                    <a:pt x="3" y="2"/>
                    <a:pt x="2"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70" name="Freeform 24"/>
            <p:cNvSpPr>
              <a:spLocks noEditPoints="1"/>
            </p:cNvSpPr>
            <p:nvPr/>
          </p:nvSpPr>
          <p:spPr bwMode="auto">
            <a:xfrm>
              <a:off x="3520" y="6231"/>
              <a:ext cx="26" cy="26"/>
            </a:xfrm>
            <a:custGeom>
              <a:avLst/>
              <a:gdLst>
                <a:gd name="T0" fmla="*/ 11 w 11"/>
                <a:gd name="T1" fmla="*/ 6 h 11"/>
                <a:gd name="T2" fmla="*/ 5 w 11"/>
                <a:gd name="T3" fmla="*/ 11 h 11"/>
                <a:gd name="T4" fmla="*/ 0 w 11"/>
                <a:gd name="T5" fmla="*/ 6 h 11"/>
                <a:gd name="T6" fmla="*/ 5 w 11"/>
                <a:gd name="T7" fmla="*/ 0 h 11"/>
                <a:gd name="T8" fmla="*/ 11 w 11"/>
                <a:gd name="T9" fmla="*/ 6 h 11"/>
                <a:gd name="T10" fmla="*/ 5 w 11"/>
                <a:gd name="T11" fmla="*/ 1 h 11"/>
                <a:gd name="T12" fmla="*/ 1 w 11"/>
                <a:gd name="T13" fmla="*/ 6 h 11"/>
                <a:gd name="T14" fmla="*/ 5 w 11"/>
                <a:gd name="T15" fmla="*/ 10 h 11"/>
                <a:gd name="T16" fmla="*/ 10 w 11"/>
                <a:gd name="T17" fmla="*/ 6 h 11"/>
                <a:gd name="T18" fmla="*/ 5 w 11"/>
                <a:gd name="T19"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6"/>
                  </a:moveTo>
                  <a:cubicBezTo>
                    <a:pt x="11" y="9"/>
                    <a:pt x="8" y="11"/>
                    <a:pt x="5" y="11"/>
                  </a:cubicBezTo>
                  <a:cubicBezTo>
                    <a:pt x="2" y="11"/>
                    <a:pt x="0" y="9"/>
                    <a:pt x="0" y="6"/>
                  </a:cubicBezTo>
                  <a:cubicBezTo>
                    <a:pt x="0" y="3"/>
                    <a:pt x="2" y="0"/>
                    <a:pt x="5" y="0"/>
                  </a:cubicBezTo>
                  <a:cubicBezTo>
                    <a:pt x="8" y="0"/>
                    <a:pt x="11" y="3"/>
                    <a:pt x="11" y="6"/>
                  </a:cubicBezTo>
                  <a:close/>
                  <a:moveTo>
                    <a:pt x="5" y="1"/>
                  </a:moveTo>
                  <a:cubicBezTo>
                    <a:pt x="3" y="1"/>
                    <a:pt x="1" y="3"/>
                    <a:pt x="1" y="6"/>
                  </a:cubicBezTo>
                  <a:cubicBezTo>
                    <a:pt x="1" y="8"/>
                    <a:pt x="3" y="10"/>
                    <a:pt x="5" y="10"/>
                  </a:cubicBezTo>
                  <a:cubicBezTo>
                    <a:pt x="8" y="10"/>
                    <a:pt x="10" y="8"/>
                    <a:pt x="10" y="6"/>
                  </a:cubicBezTo>
                  <a:cubicBezTo>
                    <a:pt x="10" y="3"/>
                    <a:pt x="8" y="1"/>
                    <a:pt x="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grpSp>
      <p:grpSp>
        <p:nvGrpSpPr>
          <p:cNvPr id="771" name="Group 37"/>
          <p:cNvGrpSpPr>
            <a:grpSpLocks noChangeAspect="1"/>
          </p:cNvGrpSpPr>
          <p:nvPr/>
        </p:nvGrpSpPr>
        <p:grpSpPr bwMode="auto">
          <a:xfrm>
            <a:off x="3748535" y="6038977"/>
            <a:ext cx="479415" cy="75123"/>
            <a:chOff x="-3625" y="3872"/>
            <a:chExt cx="3912" cy="613"/>
          </a:xfrm>
          <a:solidFill>
            <a:schemeClr val="bg1">
              <a:lumMod val="50000"/>
            </a:schemeClr>
          </a:solidFill>
        </p:grpSpPr>
        <p:sp>
          <p:nvSpPr>
            <p:cNvPr id="772" name="Freeform 38"/>
            <p:cNvSpPr>
              <a:spLocks/>
            </p:cNvSpPr>
            <p:nvPr/>
          </p:nvSpPr>
          <p:spPr bwMode="auto">
            <a:xfrm>
              <a:off x="-2099" y="3894"/>
              <a:ext cx="832" cy="585"/>
            </a:xfrm>
            <a:custGeom>
              <a:avLst/>
              <a:gdLst>
                <a:gd name="T0" fmla="*/ 32 w 152"/>
                <a:gd name="T1" fmla="*/ 100 h 107"/>
                <a:gd name="T2" fmla="*/ 1 w 152"/>
                <a:gd name="T3" fmla="*/ 12 h 107"/>
                <a:gd name="T4" fmla="*/ 0 w 152"/>
                <a:gd name="T5" fmla="*/ 8 h 107"/>
                <a:gd name="T6" fmla="*/ 8 w 152"/>
                <a:gd name="T7" fmla="*/ 0 h 107"/>
                <a:gd name="T8" fmla="*/ 15 w 152"/>
                <a:gd name="T9" fmla="*/ 7 h 107"/>
                <a:gd name="T10" fmla="*/ 42 w 152"/>
                <a:gd name="T11" fmla="*/ 82 h 107"/>
                <a:gd name="T12" fmla="*/ 68 w 152"/>
                <a:gd name="T13" fmla="*/ 7 h 107"/>
                <a:gd name="T14" fmla="*/ 75 w 152"/>
                <a:gd name="T15" fmla="*/ 0 h 107"/>
                <a:gd name="T16" fmla="*/ 76 w 152"/>
                <a:gd name="T17" fmla="*/ 0 h 107"/>
                <a:gd name="T18" fmla="*/ 84 w 152"/>
                <a:gd name="T19" fmla="*/ 7 h 107"/>
                <a:gd name="T20" fmla="*/ 110 w 152"/>
                <a:gd name="T21" fmla="*/ 82 h 107"/>
                <a:gd name="T22" fmla="*/ 137 w 152"/>
                <a:gd name="T23" fmla="*/ 6 h 107"/>
                <a:gd name="T24" fmla="*/ 144 w 152"/>
                <a:gd name="T25" fmla="*/ 0 h 107"/>
                <a:gd name="T26" fmla="*/ 152 w 152"/>
                <a:gd name="T27" fmla="*/ 8 h 107"/>
                <a:gd name="T28" fmla="*/ 151 w 152"/>
                <a:gd name="T29" fmla="*/ 12 h 107"/>
                <a:gd name="T30" fmla="*/ 119 w 152"/>
                <a:gd name="T31" fmla="*/ 100 h 107"/>
                <a:gd name="T32" fmla="*/ 111 w 152"/>
                <a:gd name="T33" fmla="*/ 107 h 107"/>
                <a:gd name="T34" fmla="*/ 110 w 152"/>
                <a:gd name="T35" fmla="*/ 107 h 107"/>
                <a:gd name="T36" fmla="*/ 102 w 152"/>
                <a:gd name="T37" fmla="*/ 100 h 107"/>
                <a:gd name="T38" fmla="*/ 76 w 152"/>
                <a:gd name="T39" fmla="*/ 25 h 107"/>
                <a:gd name="T40" fmla="*/ 50 w 152"/>
                <a:gd name="T41" fmla="*/ 100 h 107"/>
                <a:gd name="T42" fmla="*/ 41 w 152"/>
                <a:gd name="T43" fmla="*/ 107 h 107"/>
                <a:gd name="T44" fmla="*/ 41 w 152"/>
                <a:gd name="T45" fmla="*/ 107 h 107"/>
                <a:gd name="T46" fmla="*/ 32 w 152"/>
                <a:gd name="T47" fmla="*/ 10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107">
                  <a:moveTo>
                    <a:pt x="32" y="100"/>
                  </a:moveTo>
                  <a:cubicBezTo>
                    <a:pt x="1" y="12"/>
                    <a:pt x="1" y="12"/>
                    <a:pt x="1" y="12"/>
                  </a:cubicBezTo>
                  <a:cubicBezTo>
                    <a:pt x="0" y="11"/>
                    <a:pt x="0" y="9"/>
                    <a:pt x="0" y="8"/>
                  </a:cubicBezTo>
                  <a:cubicBezTo>
                    <a:pt x="0" y="4"/>
                    <a:pt x="3" y="0"/>
                    <a:pt x="8" y="0"/>
                  </a:cubicBezTo>
                  <a:cubicBezTo>
                    <a:pt x="12" y="0"/>
                    <a:pt x="14" y="3"/>
                    <a:pt x="15" y="7"/>
                  </a:cubicBezTo>
                  <a:cubicBezTo>
                    <a:pt x="42" y="82"/>
                    <a:pt x="42" y="82"/>
                    <a:pt x="42" y="82"/>
                  </a:cubicBezTo>
                  <a:cubicBezTo>
                    <a:pt x="68" y="7"/>
                    <a:pt x="68" y="7"/>
                    <a:pt x="68" y="7"/>
                  </a:cubicBezTo>
                  <a:cubicBezTo>
                    <a:pt x="69" y="3"/>
                    <a:pt x="71" y="0"/>
                    <a:pt x="75" y="0"/>
                  </a:cubicBezTo>
                  <a:cubicBezTo>
                    <a:pt x="76" y="0"/>
                    <a:pt x="76" y="0"/>
                    <a:pt x="76" y="0"/>
                  </a:cubicBezTo>
                  <a:cubicBezTo>
                    <a:pt x="81" y="0"/>
                    <a:pt x="83" y="3"/>
                    <a:pt x="84" y="7"/>
                  </a:cubicBezTo>
                  <a:cubicBezTo>
                    <a:pt x="110" y="82"/>
                    <a:pt x="110" y="82"/>
                    <a:pt x="110" y="82"/>
                  </a:cubicBezTo>
                  <a:cubicBezTo>
                    <a:pt x="137" y="6"/>
                    <a:pt x="137" y="6"/>
                    <a:pt x="137" y="6"/>
                  </a:cubicBezTo>
                  <a:cubicBezTo>
                    <a:pt x="138" y="3"/>
                    <a:pt x="140" y="0"/>
                    <a:pt x="144" y="0"/>
                  </a:cubicBezTo>
                  <a:cubicBezTo>
                    <a:pt x="149" y="0"/>
                    <a:pt x="152" y="4"/>
                    <a:pt x="152" y="8"/>
                  </a:cubicBezTo>
                  <a:cubicBezTo>
                    <a:pt x="152" y="9"/>
                    <a:pt x="151" y="11"/>
                    <a:pt x="151" y="12"/>
                  </a:cubicBezTo>
                  <a:cubicBezTo>
                    <a:pt x="119" y="100"/>
                    <a:pt x="119" y="100"/>
                    <a:pt x="119" y="100"/>
                  </a:cubicBezTo>
                  <a:cubicBezTo>
                    <a:pt x="118" y="104"/>
                    <a:pt x="114" y="107"/>
                    <a:pt x="111" y="107"/>
                  </a:cubicBezTo>
                  <a:cubicBezTo>
                    <a:pt x="110" y="107"/>
                    <a:pt x="110" y="107"/>
                    <a:pt x="110" y="107"/>
                  </a:cubicBezTo>
                  <a:cubicBezTo>
                    <a:pt x="106" y="107"/>
                    <a:pt x="103" y="104"/>
                    <a:pt x="102" y="100"/>
                  </a:cubicBezTo>
                  <a:cubicBezTo>
                    <a:pt x="76" y="25"/>
                    <a:pt x="76" y="25"/>
                    <a:pt x="76" y="25"/>
                  </a:cubicBezTo>
                  <a:cubicBezTo>
                    <a:pt x="50" y="100"/>
                    <a:pt x="50" y="100"/>
                    <a:pt x="50" y="100"/>
                  </a:cubicBezTo>
                  <a:cubicBezTo>
                    <a:pt x="48" y="104"/>
                    <a:pt x="45" y="107"/>
                    <a:pt x="41" y="107"/>
                  </a:cubicBezTo>
                  <a:cubicBezTo>
                    <a:pt x="41" y="107"/>
                    <a:pt x="41" y="107"/>
                    <a:pt x="41" y="107"/>
                  </a:cubicBezTo>
                  <a:cubicBezTo>
                    <a:pt x="37" y="107"/>
                    <a:pt x="34" y="104"/>
                    <a:pt x="32" y="10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73" name="Freeform 39"/>
            <p:cNvSpPr>
              <a:spLocks/>
            </p:cNvSpPr>
            <p:nvPr/>
          </p:nvSpPr>
          <p:spPr bwMode="auto">
            <a:xfrm>
              <a:off x="-665" y="3894"/>
              <a:ext cx="323" cy="585"/>
            </a:xfrm>
            <a:custGeom>
              <a:avLst/>
              <a:gdLst>
                <a:gd name="T0" fmla="*/ 0 w 59"/>
                <a:gd name="T1" fmla="*/ 8 h 107"/>
                <a:gd name="T2" fmla="*/ 8 w 59"/>
                <a:gd name="T3" fmla="*/ 0 h 107"/>
                <a:gd name="T4" fmla="*/ 16 w 59"/>
                <a:gd name="T5" fmla="*/ 8 h 107"/>
                <a:gd name="T6" fmla="*/ 16 w 59"/>
                <a:gd name="T7" fmla="*/ 26 h 107"/>
                <a:gd name="T8" fmla="*/ 51 w 59"/>
                <a:gd name="T9" fmla="*/ 0 h 107"/>
                <a:gd name="T10" fmla="*/ 59 w 59"/>
                <a:gd name="T11" fmla="*/ 8 h 107"/>
                <a:gd name="T12" fmla="*/ 52 w 59"/>
                <a:gd name="T13" fmla="*/ 16 h 107"/>
                <a:gd name="T14" fmla="*/ 16 w 59"/>
                <a:gd name="T15" fmla="*/ 64 h 107"/>
                <a:gd name="T16" fmla="*/ 16 w 59"/>
                <a:gd name="T17" fmla="*/ 99 h 107"/>
                <a:gd name="T18" fmla="*/ 8 w 59"/>
                <a:gd name="T19" fmla="*/ 107 h 107"/>
                <a:gd name="T20" fmla="*/ 0 w 59"/>
                <a:gd name="T21" fmla="*/ 99 h 107"/>
                <a:gd name="T22" fmla="*/ 0 w 59"/>
                <a:gd name="T23" fmla="*/ 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107">
                  <a:moveTo>
                    <a:pt x="0" y="8"/>
                  </a:moveTo>
                  <a:cubicBezTo>
                    <a:pt x="0" y="4"/>
                    <a:pt x="4" y="0"/>
                    <a:pt x="8" y="0"/>
                  </a:cubicBezTo>
                  <a:cubicBezTo>
                    <a:pt x="12" y="0"/>
                    <a:pt x="16" y="4"/>
                    <a:pt x="16" y="8"/>
                  </a:cubicBezTo>
                  <a:cubicBezTo>
                    <a:pt x="16" y="26"/>
                    <a:pt x="16" y="26"/>
                    <a:pt x="16" y="26"/>
                  </a:cubicBezTo>
                  <a:cubicBezTo>
                    <a:pt x="23" y="9"/>
                    <a:pt x="40" y="0"/>
                    <a:pt x="51" y="0"/>
                  </a:cubicBezTo>
                  <a:cubicBezTo>
                    <a:pt x="56" y="0"/>
                    <a:pt x="59" y="4"/>
                    <a:pt x="59" y="8"/>
                  </a:cubicBezTo>
                  <a:cubicBezTo>
                    <a:pt x="59" y="12"/>
                    <a:pt x="56" y="15"/>
                    <a:pt x="52" y="16"/>
                  </a:cubicBezTo>
                  <a:cubicBezTo>
                    <a:pt x="32" y="18"/>
                    <a:pt x="16" y="34"/>
                    <a:pt x="16" y="64"/>
                  </a:cubicBezTo>
                  <a:cubicBezTo>
                    <a:pt x="16" y="99"/>
                    <a:pt x="16" y="99"/>
                    <a:pt x="16" y="99"/>
                  </a:cubicBezTo>
                  <a:cubicBezTo>
                    <a:pt x="16" y="103"/>
                    <a:pt x="12" y="107"/>
                    <a:pt x="8" y="107"/>
                  </a:cubicBezTo>
                  <a:cubicBezTo>
                    <a:pt x="4" y="107"/>
                    <a:pt x="0" y="103"/>
                    <a:pt x="0" y="99"/>
                  </a:cubicBezTo>
                  <a:cubicBezTo>
                    <a:pt x="0" y="8"/>
                    <a:pt x="0" y="8"/>
                    <a:pt x="0" y="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74" name="Freeform 40"/>
            <p:cNvSpPr>
              <a:spLocks noEditPoints="1"/>
            </p:cNvSpPr>
            <p:nvPr/>
          </p:nvSpPr>
          <p:spPr bwMode="auto">
            <a:xfrm>
              <a:off x="-348" y="3894"/>
              <a:ext cx="525" cy="591"/>
            </a:xfrm>
            <a:custGeom>
              <a:avLst/>
              <a:gdLst>
                <a:gd name="T0" fmla="*/ 81 w 96"/>
                <a:gd name="T1" fmla="*/ 48 h 108"/>
                <a:gd name="T2" fmla="*/ 48 w 96"/>
                <a:gd name="T3" fmla="*/ 13 h 108"/>
                <a:gd name="T4" fmla="*/ 15 w 96"/>
                <a:gd name="T5" fmla="*/ 48 h 108"/>
                <a:gd name="T6" fmla="*/ 81 w 96"/>
                <a:gd name="T7" fmla="*/ 48 h 108"/>
                <a:gd name="T8" fmla="*/ 51 w 96"/>
                <a:gd name="T9" fmla="*/ 108 h 108"/>
                <a:gd name="T10" fmla="*/ 0 w 96"/>
                <a:gd name="T11" fmla="*/ 54 h 108"/>
                <a:gd name="T12" fmla="*/ 0 w 96"/>
                <a:gd name="T13" fmla="*/ 54 h 108"/>
                <a:gd name="T14" fmla="*/ 49 w 96"/>
                <a:gd name="T15" fmla="*/ 0 h 108"/>
                <a:gd name="T16" fmla="*/ 96 w 96"/>
                <a:gd name="T17" fmla="*/ 52 h 108"/>
                <a:gd name="T18" fmla="*/ 89 w 96"/>
                <a:gd name="T19" fmla="*/ 59 h 108"/>
                <a:gd name="T20" fmla="*/ 15 w 96"/>
                <a:gd name="T21" fmla="*/ 59 h 108"/>
                <a:gd name="T22" fmla="*/ 51 w 96"/>
                <a:gd name="T23" fmla="*/ 94 h 108"/>
                <a:gd name="T24" fmla="*/ 81 w 96"/>
                <a:gd name="T25" fmla="*/ 82 h 108"/>
                <a:gd name="T26" fmla="*/ 85 w 96"/>
                <a:gd name="T27" fmla="*/ 81 h 108"/>
                <a:gd name="T28" fmla="*/ 92 w 96"/>
                <a:gd name="T29" fmla="*/ 87 h 108"/>
                <a:gd name="T30" fmla="*/ 89 w 96"/>
                <a:gd name="T31" fmla="*/ 92 h 108"/>
                <a:gd name="T32" fmla="*/ 51 w 96"/>
                <a:gd name="T33"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6" h="108">
                  <a:moveTo>
                    <a:pt x="81" y="48"/>
                  </a:moveTo>
                  <a:cubicBezTo>
                    <a:pt x="79" y="29"/>
                    <a:pt x="69" y="13"/>
                    <a:pt x="48" y="13"/>
                  </a:cubicBezTo>
                  <a:cubicBezTo>
                    <a:pt x="31" y="13"/>
                    <a:pt x="17" y="28"/>
                    <a:pt x="15" y="48"/>
                  </a:cubicBezTo>
                  <a:cubicBezTo>
                    <a:pt x="81" y="48"/>
                    <a:pt x="81" y="48"/>
                    <a:pt x="81" y="48"/>
                  </a:cubicBezTo>
                  <a:close/>
                  <a:moveTo>
                    <a:pt x="51" y="108"/>
                  </a:moveTo>
                  <a:cubicBezTo>
                    <a:pt x="23" y="108"/>
                    <a:pt x="0" y="86"/>
                    <a:pt x="0" y="54"/>
                  </a:cubicBezTo>
                  <a:cubicBezTo>
                    <a:pt x="0" y="54"/>
                    <a:pt x="0" y="54"/>
                    <a:pt x="0" y="54"/>
                  </a:cubicBezTo>
                  <a:cubicBezTo>
                    <a:pt x="0" y="24"/>
                    <a:pt x="21" y="0"/>
                    <a:pt x="49" y="0"/>
                  </a:cubicBezTo>
                  <a:cubicBezTo>
                    <a:pt x="79" y="0"/>
                    <a:pt x="96" y="25"/>
                    <a:pt x="96" y="52"/>
                  </a:cubicBezTo>
                  <a:cubicBezTo>
                    <a:pt x="96" y="56"/>
                    <a:pt x="93" y="59"/>
                    <a:pt x="89" y="59"/>
                  </a:cubicBezTo>
                  <a:cubicBezTo>
                    <a:pt x="15" y="59"/>
                    <a:pt x="15" y="59"/>
                    <a:pt x="15" y="59"/>
                  </a:cubicBezTo>
                  <a:cubicBezTo>
                    <a:pt x="17" y="82"/>
                    <a:pt x="33" y="94"/>
                    <a:pt x="51" y="94"/>
                  </a:cubicBezTo>
                  <a:cubicBezTo>
                    <a:pt x="64" y="94"/>
                    <a:pt x="73" y="89"/>
                    <a:pt x="81" y="82"/>
                  </a:cubicBezTo>
                  <a:cubicBezTo>
                    <a:pt x="82" y="81"/>
                    <a:pt x="83" y="81"/>
                    <a:pt x="85" y="81"/>
                  </a:cubicBezTo>
                  <a:cubicBezTo>
                    <a:pt x="89" y="81"/>
                    <a:pt x="92" y="84"/>
                    <a:pt x="92" y="87"/>
                  </a:cubicBezTo>
                  <a:cubicBezTo>
                    <a:pt x="92" y="89"/>
                    <a:pt x="91" y="91"/>
                    <a:pt x="89" y="92"/>
                  </a:cubicBezTo>
                  <a:cubicBezTo>
                    <a:pt x="80" y="101"/>
                    <a:pt x="68" y="108"/>
                    <a:pt x="51" y="10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75" name="Freeform 41"/>
            <p:cNvSpPr>
              <a:spLocks noEditPoints="1"/>
            </p:cNvSpPr>
            <p:nvPr/>
          </p:nvSpPr>
          <p:spPr bwMode="auto">
            <a:xfrm>
              <a:off x="-1267" y="3894"/>
              <a:ext cx="498" cy="591"/>
            </a:xfrm>
            <a:custGeom>
              <a:avLst/>
              <a:gdLst>
                <a:gd name="T0" fmla="*/ 77 w 91"/>
                <a:gd name="T1" fmla="*/ 67 h 108"/>
                <a:gd name="T2" fmla="*/ 77 w 91"/>
                <a:gd name="T3" fmla="*/ 57 h 108"/>
                <a:gd name="T4" fmla="*/ 46 w 91"/>
                <a:gd name="T5" fmla="*/ 53 h 108"/>
                <a:gd name="T6" fmla="*/ 16 w 91"/>
                <a:gd name="T7" fmla="*/ 74 h 108"/>
                <a:gd name="T8" fmla="*/ 16 w 91"/>
                <a:gd name="T9" fmla="*/ 75 h 108"/>
                <a:gd name="T10" fmla="*/ 42 w 91"/>
                <a:gd name="T11" fmla="*/ 95 h 108"/>
                <a:gd name="T12" fmla="*/ 77 w 91"/>
                <a:gd name="T13" fmla="*/ 67 h 108"/>
                <a:gd name="T14" fmla="*/ 0 w 91"/>
                <a:gd name="T15" fmla="*/ 75 h 108"/>
                <a:gd name="T16" fmla="*/ 0 w 91"/>
                <a:gd name="T17" fmla="*/ 75 h 108"/>
                <a:gd name="T18" fmla="*/ 45 w 91"/>
                <a:gd name="T19" fmla="*/ 41 h 108"/>
                <a:gd name="T20" fmla="*/ 77 w 91"/>
                <a:gd name="T21" fmla="*/ 46 h 108"/>
                <a:gd name="T22" fmla="*/ 77 w 91"/>
                <a:gd name="T23" fmla="*/ 42 h 108"/>
                <a:gd name="T24" fmla="*/ 46 w 91"/>
                <a:gd name="T25" fmla="*/ 14 h 108"/>
                <a:gd name="T26" fmla="*/ 21 w 91"/>
                <a:gd name="T27" fmla="*/ 19 h 108"/>
                <a:gd name="T28" fmla="*/ 19 w 91"/>
                <a:gd name="T29" fmla="*/ 19 h 108"/>
                <a:gd name="T30" fmla="*/ 12 w 91"/>
                <a:gd name="T31" fmla="*/ 13 h 108"/>
                <a:gd name="T32" fmla="*/ 16 w 91"/>
                <a:gd name="T33" fmla="*/ 6 h 108"/>
                <a:gd name="T34" fmla="*/ 47 w 91"/>
                <a:gd name="T35" fmla="*/ 0 h 108"/>
                <a:gd name="T36" fmla="*/ 81 w 91"/>
                <a:gd name="T37" fmla="*/ 12 h 108"/>
                <a:gd name="T38" fmla="*/ 91 w 91"/>
                <a:gd name="T39" fmla="*/ 42 h 108"/>
                <a:gd name="T40" fmla="*/ 91 w 91"/>
                <a:gd name="T41" fmla="*/ 99 h 108"/>
                <a:gd name="T42" fmla="*/ 84 w 91"/>
                <a:gd name="T43" fmla="*/ 107 h 108"/>
                <a:gd name="T44" fmla="*/ 77 w 91"/>
                <a:gd name="T45" fmla="*/ 100 h 108"/>
                <a:gd name="T46" fmla="*/ 77 w 91"/>
                <a:gd name="T47" fmla="*/ 90 h 108"/>
                <a:gd name="T48" fmla="*/ 39 w 91"/>
                <a:gd name="T49" fmla="*/ 108 h 108"/>
                <a:gd name="T50" fmla="*/ 0 w 91"/>
                <a:gd name="T51" fmla="*/ 7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 h="108">
                  <a:moveTo>
                    <a:pt x="77" y="67"/>
                  </a:moveTo>
                  <a:cubicBezTo>
                    <a:pt x="77" y="57"/>
                    <a:pt x="77" y="57"/>
                    <a:pt x="77" y="57"/>
                  </a:cubicBezTo>
                  <a:cubicBezTo>
                    <a:pt x="69" y="55"/>
                    <a:pt x="59" y="53"/>
                    <a:pt x="46" y="53"/>
                  </a:cubicBezTo>
                  <a:cubicBezTo>
                    <a:pt x="27" y="53"/>
                    <a:pt x="16" y="61"/>
                    <a:pt x="16" y="74"/>
                  </a:cubicBezTo>
                  <a:cubicBezTo>
                    <a:pt x="16" y="75"/>
                    <a:pt x="16" y="75"/>
                    <a:pt x="16" y="75"/>
                  </a:cubicBezTo>
                  <a:cubicBezTo>
                    <a:pt x="16" y="88"/>
                    <a:pt x="28" y="95"/>
                    <a:pt x="42" y="95"/>
                  </a:cubicBezTo>
                  <a:cubicBezTo>
                    <a:pt x="61" y="95"/>
                    <a:pt x="77" y="84"/>
                    <a:pt x="77" y="67"/>
                  </a:cubicBezTo>
                  <a:moveTo>
                    <a:pt x="0" y="75"/>
                  </a:moveTo>
                  <a:cubicBezTo>
                    <a:pt x="0" y="75"/>
                    <a:pt x="0" y="75"/>
                    <a:pt x="0" y="75"/>
                  </a:cubicBezTo>
                  <a:cubicBezTo>
                    <a:pt x="0" y="53"/>
                    <a:pt x="18" y="41"/>
                    <a:pt x="45" y="41"/>
                  </a:cubicBezTo>
                  <a:cubicBezTo>
                    <a:pt x="58" y="41"/>
                    <a:pt x="67" y="43"/>
                    <a:pt x="77" y="46"/>
                  </a:cubicBezTo>
                  <a:cubicBezTo>
                    <a:pt x="77" y="42"/>
                    <a:pt x="77" y="42"/>
                    <a:pt x="77" y="42"/>
                  </a:cubicBezTo>
                  <a:cubicBezTo>
                    <a:pt x="77" y="24"/>
                    <a:pt x="65" y="14"/>
                    <a:pt x="46" y="14"/>
                  </a:cubicBezTo>
                  <a:cubicBezTo>
                    <a:pt x="35" y="14"/>
                    <a:pt x="29" y="15"/>
                    <a:pt x="21" y="19"/>
                  </a:cubicBezTo>
                  <a:cubicBezTo>
                    <a:pt x="20" y="19"/>
                    <a:pt x="19" y="19"/>
                    <a:pt x="19" y="19"/>
                  </a:cubicBezTo>
                  <a:cubicBezTo>
                    <a:pt x="15" y="19"/>
                    <a:pt x="12" y="16"/>
                    <a:pt x="12" y="13"/>
                  </a:cubicBezTo>
                  <a:cubicBezTo>
                    <a:pt x="12" y="10"/>
                    <a:pt x="13" y="8"/>
                    <a:pt x="16" y="6"/>
                  </a:cubicBezTo>
                  <a:cubicBezTo>
                    <a:pt x="26" y="2"/>
                    <a:pt x="34" y="0"/>
                    <a:pt x="47" y="0"/>
                  </a:cubicBezTo>
                  <a:cubicBezTo>
                    <a:pt x="62" y="0"/>
                    <a:pt x="73" y="4"/>
                    <a:pt x="81" y="12"/>
                  </a:cubicBezTo>
                  <a:cubicBezTo>
                    <a:pt x="88" y="19"/>
                    <a:pt x="91" y="29"/>
                    <a:pt x="91" y="42"/>
                  </a:cubicBezTo>
                  <a:cubicBezTo>
                    <a:pt x="91" y="99"/>
                    <a:pt x="91" y="99"/>
                    <a:pt x="91" y="99"/>
                  </a:cubicBezTo>
                  <a:cubicBezTo>
                    <a:pt x="91" y="104"/>
                    <a:pt x="88" y="107"/>
                    <a:pt x="84" y="107"/>
                  </a:cubicBezTo>
                  <a:cubicBezTo>
                    <a:pt x="80" y="107"/>
                    <a:pt x="77" y="104"/>
                    <a:pt x="77" y="100"/>
                  </a:cubicBezTo>
                  <a:cubicBezTo>
                    <a:pt x="77" y="90"/>
                    <a:pt x="77" y="90"/>
                    <a:pt x="77" y="90"/>
                  </a:cubicBezTo>
                  <a:cubicBezTo>
                    <a:pt x="69" y="99"/>
                    <a:pt x="57" y="108"/>
                    <a:pt x="39" y="108"/>
                  </a:cubicBezTo>
                  <a:cubicBezTo>
                    <a:pt x="20" y="108"/>
                    <a:pt x="0" y="97"/>
                    <a:pt x="0" y="7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76" name="Freeform 42"/>
            <p:cNvSpPr>
              <a:spLocks/>
            </p:cNvSpPr>
            <p:nvPr/>
          </p:nvSpPr>
          <p:spPr bwMode="auto">
            <a:xfrm>
              <a:off x="-3625" y="3872"/>
              <a:ext cx="1488" cy="613"/>
            </a:xfrm>
            <a:custGeom>
              <a:avLst/>
              <a:gdLst>
                <a:gd name="T0" fmla="*/ 30 w 272"/>
                <a:gd name="T1" fmla="*/ 11 h 112"/>
                <a:gd name="T2" fmla="*/ 11 w 272"/>
                <a:gd name="T3" fmla="*/ 4 h 112"/>
                <a:gd name="T4" fmla="*/ 3 w 272"/>
                <a:gd name="T5" fmla="*/ 23 h 112"/>
                <a:gd name="T6" fmla="*/ 36 w 272"/>
                <a:gd name="T7" fmla="*/ 95 h 112"/>
                <a:gd name="T8" fmla="*/ 57 w 272"/>
                <a:gd name="T9" fmla="*/ 112 h 112"/>
                <a:gd name="T10" fmla="*/ 78 w 272"/>
                <a:gd name="T11" fmla="*/ 95 h 112"/>
                <a:gd name="T12" fmla="*/ 107 w 272"/>
                <a:gd name="T13" fmla="*/ 32 h 112"/>
                <a:gd name="T14" fmla="*/ 111 w 272"/>
                <a:gd name="T15" fmla="*/ 29 h 112"/>
                <a:gd name="T16" fmla="*/ 116 w 272"/>
                <a:gd name="T17" fmla="*/ 34 h 112"/>
                <a:gd name="T18" fmla="*/ 116 w 272"/>
                <a:gd name="T19" fmla="*/ 95 h 112"/>
                <a:gd name="T20" fmla="*/ 131 w 272"/>
                <a:gd name="T21" fmla="*/ 112 h 112"/>
                <a:gd name="T22" fmla="*/ 147 w 272"/>
                <a:gd name="T23" fmla="*/ 95 h 112"/>
                <a:gd name="T24" fmla="*/ 147 w 272"/>
                <a:gd name="T25" fmla="*/ 45 h 112"/>
                <a:gd name="T26" fmla="*/ 163 w 272"/>
                <a:gd name="T27" fmla="*/ 29 h 112"/>
                <a:gd name="T28" fmla="*/ 179 w 272"/>
                <a:gd name="T29" fmla="*/ 45 h 112"/>
                <a:gd name="T30" fmla="*/ 179 w 272"/>
                <a:gd name="T31" fmla="*/ 95 h 112"/>
                <a:gd name="T32" fmla="*/ 194 w 272"/>
                <a:gd name="T33" fmla="*/ 112 h 112"/>
                <a:gd name="T34" fmla="*/ 209 w 272"/>
                <a:gd name="T35" fmla="*/ 95 h 112"/>
                <a:gd name="T36" fmla="*/ 209 w 272"/>
                <a:gd name="T37" fmla="*/ 45 h 112"/>
                <a:gd name="T38" fmla="*/ 226 w 272"/>
                <a:gd name="T39" fmla="*/ 29 h 112"/>
                <a:gd name="T40" fmla="*/ 241 w 272"/>
                <a:gd name="T41" fmla="*/ 45 h 112"/>
                <a:gd name="T42" fmla="*/ 241 w 272"/>
                <a:gd name="T43" fmla="*/ 95 h 112"/>
                <a:gd name="T44" fmla="*/ 257 w 272"/>
                <a:gd name="T45" fmla="*/ 112 h 112"/>
                <a:gd name="T46" fmla="*/ 272 w 272"/>
                <a:gd name="T47" fmla="*/ 95 h 112"/>
                <a:gd name="T48" fmla="*/ 272 w 272"/>
                <a:gd name="T49" fmla="*/ 38 h 112"/>
                <a:gd name="T50" fmla="*/ 235 w 272"/>
                <a:gd name="T51" fmla="*/ 2 h 112"/>
                <a:gd name="T52" fmla="*/ 202 w 272"/>
                <a:gd name="T53" fmla="*/ 16 h 112"/>
                <a:gd name="T54" fmla="*/ 171 w 272"/>
                <a:gd name="T55" fmla="*/ 2 h 112"/>
                <a:gd name="T56" fmla="*/ 139 w 272"/>
                <a:gd name="T57" fmla="*/ 16 h 112"/>
                <a:gd name="T58" fmla="*/ 112 w 272"/>
                <a:gd name="T59" fmla="*/ 2 h 112"/>
                <a:gd name="T60" fmla="*/ 78 w 272"/>
                <a:gd name="T61" fmla="*/ 25 h 112"/>
                <a:gd name="T62" fmla="*/ 57 w 272"/>
                <a:gd name="T63" fmla="*/ 74 h 112"/>
                <a:gd name="T64" fmla="*/ 30 w 272"/>
                <a:gd name="T65" fmla="*/ 1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2" h="112">
                  <a:moveTo>
                    <a:pt x="30" y="11"/>
                  </a:moveTo>
                  <a:cubicBezTo>
                    <a:pt x="27" y="3"/>
                    <a:pt x="19" y="0"/>
                    <a:pt x="11" y="4"/>
                  </a:cubicBezTo>
                  <a:cubicBezTo>
                    <a:pt x="3" y="7"/>
                    <a:pt x="0" y="16"/>
                    <a:pt x="3" y="23"/>
                  </a:cubicBezTo>
                  <a:cubicBezTo>
                    <a:pt x="36" y="95"/>
                    <a:pt x="36" y="95"/>
                    <a:pt x="36" y="95"/>
                  </a:cubicBezTo>
                  <a:cubicBezTo>
                    <a:pt x="42" y="106"/>
                    <a:pt x="47" y="112"/>
                    <a:pt x="57" y="112"/>
                  </a:cubicBezTo>
                  <a:cubicBezTo>
                    <a:pt x="68" y="112"/>
                    <a:pt x="73" y="105"/>
                    <a:pt x="78" y="95"/>
                  </a:cubicBezTo>
                  <a:cubicBezTo>
                    <a:pt x="78" y="95"/>
                    <a:pt x="107" y="32"/>
                    <a:pt x="107" y="32"/>
                  </a:cubicBezTo>
                  <a:cubicBezTo>
                    <a:pt x="107" y="31"/>
                    <a:pt x="108" y="29"/>
                    <a:pt x="111" y="29"/>
                  </a:cubicBezTo>
                  <a:cubicBezTo>
                    <a:pt x="114" y="29"/>
                    <a:pt x="116" y="31"/>
                    <a:pt x="116" y="34"/>
                  </a:cubicBezTo>
                  <a:cubicBezTo>
                    <a:pt x="116" y="95"/>
                    <a:pt x="116" y="95"/>
                    <a:pt x="116" y="95"/>
                  </a:cubicBezTo>
                  <a:cubicBezTo>
                    <a:pt x="116" y="104"/>
                    <a:pt x="121" y="112"/>
                    <a:pt x="131" y="112"/>
                  </a:cubicBezTo>
                  <a:cubicBezTo>
                    <a:pt x="141" y="112"/>
                    <a:pt x="147" y="104"/>
                    <a:pt x="147" y="95"/>
                  </a:cubicBezTo>
                  <a:cubicBezTo>
                    <a:pt x="147" y="45"/>
                    <a:pt x="147" y="45"/>
                    <a:pt x="147" y="45"/>
                  </a:cubicBezTo>
                  <a:cubicBezTo>
                    <a:pt x="147" y="35"/>
                    <a:pt x="154" y="29"/>
                    <a:pt x="163" y="29"/>
                  </a:cubicBezTo>
                  <a:cubicBezTo>
                    <a:pt x="172" y="29"/>
                    <a:pt x="179" y="35"/>
                    <a:pt x="179" y="45"/>
                  </a:cubicBezTo>
                  <a:cubicBezTo>
                    <a:pt x="179" y="95"/>
                    <a:pt x="179" y="95"/>
                    <a:pt x="179" y="95"/>
                  </a:cubicBezTo>
                  <a:cubicBezTo>
                    <a:pt x="179" y="104"/>
                    <a:pt x="184" y="112"/>
                    <a:pt x="194" y="112"/>
                  </a:cubicBezTo>
                  <a:cubicBezTo>
                    <a:pt x="204" y="112"/>
                    <a:pt x="209" y="104"/>
                    <a:pt x="209" y="95"/>
                  </a:cubicBezTo>
                  <a:cubicBezTo>
                    <a:pt x="209" y="45"/>
                    <a:pt x="209" y="45"/>
                    <a:pt x="209" y="45"/>
                  </a:cubicBezTo>
                  <a:cubicBezTo>
                    <a:pt x="209" y="35"/>
                    <a:pt x="216" y="29"/>
                    <a:pt x="226" y="29"/>
                  </a:cubicBezTo>
                  <a:cubicBezTo>
                    <a:pt x="235" y="29"/>
                    <a:pt x="241" y="35"/>
                    <a:pt x="241" y="45"/>
                  </a:cubicBezTo>
                  <a:cubicBezTo>
                    <a:pt x="241" y="95"/>
                    <a:pt x="241" y="95"/>
                    <a:pt x="241" y="95"/>
                  </a:cubicBezTo>
                  <a:cubicBezTo>
                    <a:pt x="241" y="104"/>
                    <a:pt x="247" y="112"/>
                    <a:pt x="257" y="112"/>
                  </a:cubicBezTo>
                  <a:cubicBezTo>
                    <a:pt x="267" y="112"/>
                    <a:pt x="272" y="104"/>
                    <a:pt x="272" y="95"/>
                  </a:cubicBezTo>
                  <a:cubicBezTo>
                    <a:pt x="272" y="38"/>
                    <a:pt x="272" y="38"/>
                    <a:pt x="272" y="38"/>
                  </a:cubicBezTo>
                  <a:cubicBezTo>
                    <a:pt x="272" y="17"/>
                    <a:pt x="255" y="2"/>
                    <a:pt x="235" y="2"/>
                  </a:cubicBezTo>
                  <a:cubicBezTo>
                    <a:pt x="215" y="2"/>
                    <a:pt x="202" y="16"/>
                    <a:pt x="202" y="16"/>
                  </a:cubicBezTo>
                  <a:cubicBezTo>
                    <a:pt x="196" y="7"/>
                    <a:pt x="186" y="2"/>
                    <a:pt x="171" y="2"/>
                  </a:cubicBezTo>
                  <a:cubicBezTo>
                    <a:pt x="154" y="2"/>
                    <a:pt x="139" y="16"/>
                    <a:pt x="139" y="16"/>
                  </a:cubicBezTo>
                  <a:cubicBezTo>
                    <a:pt x="133" y="7"/>
                    <a:pt x="121" y="2"/>
                    <a:pt x="112" y="2"/>
                  </a:cubicBezTo>
                  <a:cubicBezTo>
                    <a:pt x="97" y="2"/>
                    <a:pt x="85" y="9"/>
                    <a:pt x="78" y="25"/>
                  </a:cubicBezTo>
                  <a:cubicBezTo>
                    <a:pt x="57" y="74"/>
                    <a:pt x="57" y="74"/>
                    <a:pt x="57" y="74"/>
                  </a:cubicBezTo>
                  <a:cubicBezTo>
                    <a:pt x="30" y="11"/>
                    <a:pt x="30" y="11"/>
                    <a:pt x="30" y="1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77" name="Freeform 43"/>
            <p:cNvSpPr>
              <a:spLocks noEditPoints="1"/>
            </p:cNvSpPr>
            <p:nvPr/>
          </p:nvSpPr>
          <p:spPr bwMode="auto">
            <a:xfrm>
              <a:off x="227" y="3932"/>
              <a:ext cx="60" cy="66"/>
            </a:xfrm>
            <a:custGeom>
              <a:avLst/>
              <a:gdLst>
                <a:gd name="T0" fmla="*/ 6 w 11"/>
                <a:gd name="T1" fmla="*/ 6 h 12"/>
                <a:gd name="T2" fmla="*/ 8 w 11"/>
                <a:gd name="T3" fmla="*/ 4 h 12"/>
                <a:gd name="T4" fmla="*/ 8 w 11"/>
                <a:gd name="T5" fmla="*/ 4 h 12"/>
                <a:gd name="T6" fmla="*/ 6 w 11"/>
                <a:gd name="T7" fmla="*/ 2 h 12"/>
                <a:gd name="T8" fmla="*/ 3 w 11"/>
                <a:gd name="T9" fmla="*/ 2 h 12"/>
                <a:gd name="T10" fmla="*/ 3 w 11"/>
                <a:gd name="T11" fmla="*/ 6 h 12"/>
                <a:gd name="T12" fmla="*/ 6 w 11"/>
                <a:gd name="T13" fmla="*/ 6 h 12"/>
                <a:gd name="T14" fmla="*/ 0 w 11"/>
                <a:gd name="T15" fmla="*/ 1 h 12"/>
                <a:gd name="T16" fmla="*/ 2 w 11"/>
                <a:gd name="T17" fmla="*/ 0 h 12"/>
                <a:gd name="T18" fmla="*/ 6 w 11"/>
                <a:gd name="T19" fmla="*/ 0 h 12"/>
                <a:gd name="T20" fmla="*/ 10 w 11"/>
                <a:gd name="T21" fmla="*/ 1 h 12"/>
                <a:gd name="T22" fmla="*/ 11 w 11"/>
                <a:gd name="T23" fmla="*/ 4 h 12"/>
                <a:gd name="T24" fmla="*/ 11 w 11"/>
                <a:gd name="T25" fmla="*/ 4 h 12"/>
                <a:gd name="T26" fmla="*/ 8 w 11"/>
                <a:gd name="T27" fmla="*/ 7 h 12"/>
                <a:gd name="T28" fmla="*/ 10 w 11"/>
                <a:gd name="T29" fmla="*/ 10 h 12"/>
                <a:gd name="T30" fmla="*/ 10 w 11"/>
                <a:gd name="T31" fmla="*/ 11 h 12"/>
                <a:gd name="T32" fmla="*/ 9 w 11"/>
                <a:gd name="T33" fmla="*/ 12 h 12"/>
                <a:gd name="T34" fmla="*/ 8 w 11"/>
                <a:gd name="T35" fmla="*/ 11 h 12"/>
                <a:gd name="T36" fmla="*/ 5 w 11"/>
                <a:gd name="T37" fmla="*/ 8 h 12"/>
                <a:gd name="T38" fmla="*/ 3 w 11"/>
                <a:gd name="T39" fmla="*/ 8 h 12"/>
                <a:gd name="T40" fmla="*/ 3 w 11"/>
                <a:gd name="T41" fmla="*/ 11 h 12"/>
                <a:gd name="T42" fmla="*/ 2 w 11"/>
                <a:gd name="T43" fmla="*/ 12 h 12"/>
                <a:gd name="T44" fmla="*/ 0 w 11"/>
                <a:gd name="T45" fmla="*/ 11 h 12"/>
                <a:gd name="T46" fmla="*/ 0 w 11"/>
                <a:gd name="T47"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 h="12">
                  <a:moveTo>
                    <a:pt x="6" y="6"/>
                  </a:moveTo>
                  <a:cubicBezTo>
                    <a:pt x="7" y="6"/>
                    <a:pt x="8" y="5"/>
                    <a:pt x="8" y="4"/>
                  </a:cubicBezTo>
                  <a:cubicBezTo>
                    <a:pt x="8" y="4"/>
                    <a:pt x="8" y="4"/>
                    <a:pt x="8" y="4"/>
                  </a:cubicBezTo>
                  <a:cubicBezTo>
                    <a:pt x="8" y="3"/>
                    <a:pt x="7" y="2"/>
                    <a:pt x="6" y="2"/>
                  </a:cubicBezTo>
                  <a:cubicBezTo>
                    <a:pt x="3" y="2"/>
                    <a:pt x="3" y="2"/>
                    <a:pt x="3" y="2"/>
                  </a:cubicBezTo>
                  <a:cubicBezTo>
                    <a:pt x="3" y="6"/>
                    <a:pt x="3" y="6"/>
                    <a:pt x="3" y="6"/>
                  </a:cubicBezTo>
                  <a:cubicBezTo>
                    <a:pt x="6" y="6"/>
                    <a:pt x="6" y="6"/>
                    <a:pt x="6" y="6"/>
                  </a:cubicBezTo>
                  <a:close/>
                  <a:moveTo>
                    <a:pt x="0" y="1"/>
                  </a:moveTo>
                  <a:cubicBezTo>
                    <a:pt x="0" y="0"/>
                    <a:pt x="1" y="0"/>
                    <a:pt x="2" y="0"/>
                  </a:cubicBezTo>
                  <a:cubicBezTo>
                    <a:pt x="6" y="0"/>
                    <a:pt x="6" y="0"/>
                    <a:pt x="6" y="0"/>
                  </a:cubicBezTo>
                  <a:cubicBezTo>
                    <a:pt x="8" y="0"/>
                    <a:pt x="9" y="0"/>
                    <a:pt x="10" y="1"/>
                  </a:cubicBezTo>
                  <a:cubicBezTo>
                    <a:pt x="10" y="2"/>
                    <a:pt x="11" y="3"/>
                    <a:pt x="11" y="4"/>
                  </a:cubicBezTo>
                  <a:cubicBezTo>
                    <a:pt x="11" y="4"/>
                    <a:pt x="11" y="4"/>
                    <a:pt x="11" y="4"/>
                  </a:cubicBezTo>
                  <a:cubicBezTo>
                    <a:pt x="11" y="6"/>
                    <a:pt x="10" y="7"/>
                    <a:pt x="8" y="7"/>
                  </a:cubicBezTo>
                  <a:cubicBezTo>
                    <a:pt x="10" y="10"/>
                    <a:pt x="10" y="10"/>
                    <a:pt x="10" y="10"/>
                  </a:cubicBezTo>
                  <a:cubicBezTo>
                    <a:pt x="10" y="10"/>
                    <a:pt x="10" y="10"/>
                    <a:pt x="10" y="11"/>
                  </a:cubicBezTo>
                  <a:cubicBezTo>
                    <a:pt x="10" y="12"/>
                    <a:pt x="10" y="12"/>
                    <a:pt x="9" y="12"/>
                  </a:cubicBezTo>
                  <a:cubicBezTo>
                    <a:pt x="9" y="12"/>
                    <a:pt x="8" y="12"/>
                    <a:pt x="8" y="11"/>
                  </a:cubicBezTo>
                  <a:cubicBezTo>
                    <a:pt x="5" y="8"/>
                    <a:pt x="5" y="8"/>
                    <a:pt x="5" y="8"/>
                  </a:cubicBezTo>
                  <a:cubicBezTo>
                    <a:pt x="3" y="8"/>
                    <a:pt x="3" y="8"/>
                    <a:pt x="3" y="8"/>
                  </a:cubicBezTo>
                  <a:cubicBezTo>
                    <a:pt x="3" y="11"/>
                    <a:pt x="3" y="11"/>
                    <a:pt x="3" y="11"/>
                  </a:cubicBezTo>
                  <a:cubicBezTo>
                    <a:pt x="3" y="11"/>
                    <a:pt x="2" y="12"/>
                    <a:pt x="2" y="12"/>
                  </a:cubicBezTo>
                  <a:cubicBezTo>
                    <a:pt x="1" y="12"/>
                    <a:pt x="0" y="11"/>
                    <a:pt x="0" y="11"/>
                  </a:cubicBezTo>
                  <a:cubicBezTo>
                    <a:pt x="0" y="1"/>
                    <a:pt x="0"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grpSp>
      <p:grpSp>
        <p:nvGrpSpPr>
          <p:cNvPr id="778" name="Group 47"/>
          <p:cNvGrpSpPr>
            <a:grpSpLocks noChangeAspect="1"/>
          </p:cNvGrpSpPr>
          <p:nvPr/>
        </p:nvGrpSpPr>
        <p:grpSpPr bwMode="auto">
          <a:xfrm>
            <a:off x="4126457" y="6344877"/>
            <a:ext cx="139723" cy="141819"/>
            <a:chOff x="3175" y="2379"/>
            <a:chExt cx="933" cy="947"/>
          </a:xfrm>
          <a:solidFill>
            <a:schemeClr val="bg1">
              <a:lumMod val="50000"/>
            </a:schemeClr>
          </a:solidFill>
        </p:grpSpPr>
        <p:sp>
          <p:nvSpPr>
            <p:cNvPr id="779" name="Freeform 48"/>
            <p:cNvSpPr>
              <a:spLocks/>
            </p:cNvSpPr>
            <p:nvPr/>
          </p:nvSpPr>
          <p:spPr bwMode="auto">
            <a:xfrm>
              <a:off x="3588" y="2379"/>
              <a:ext cx="520" cy="453"/>
            </a:xfrm>
            <a:custGeom>
              <a:avLst/>
              <a:gdLst>
                <a:gd name="T0" fmla="*/ 520 w 520"/>
                <a:gd name="T1" fmla="*/ 453 h 453"/>
                <a:gd name="T2" fmla="*/ 520 w 520"/>
                <a:gd name="T3" fmla="*/ 0 h 453"/>
                <a:gd name="T4" fmla="*/ 0 w 520"/>
                <a:gd name="T5" fmla="*/ 76 h 453"/>
                <a:gd name="T6" fmla="*/ 0 w 520"/>
                <a:gd name="T7" fmla="*/ 453 h 453"/>
                <a:gd name="T8" fmla="*/ 520 w 520"/>
                <a:gd name="T9" fmla="*/ 453 h 453"/>
              </a:gdLst>
              <a:ahLst/>
              <a:cxnLst>
                <a:cxn ang="0">
                  <a:pos x="T0" y="T1"/>
                </a:cxn>
                <a:cxn ang="0">
                  <a:pos x="T2" y="T3"/>
                </a:cxn>
                <a:cxn ang="0">
                  <a:pos x="T4" y="T5"/>
                </a:cxn>
                <a:cxn ang="0">
                  <a:pos x="T6" y="T7"/>
                </a:cxn>
                <a:cxn ang="0">
                  <a:pos x="T8" y="T9"/>
                </a:cxn>
              </a:cxnLst>
              <a:rect l="0" t="0" r="r" b="b"/>
              <a:pathLst>
                <a:path w="520" h="453">
                  <a:moveTo>
                    <a:pt x="520" y="453"/>
                  </a:moveTo>
                  <a:lnTo>
                    <a:pt x="520" y="0"/>
                  </a:lnTo>
                  <a:lnTo>
                    <a:pt x="0" y="76"/>
                  </a:lnTo>
                  <a:lnTo>
                    <a:pt x="0" y="453"/>
                  </a:lnTo>
                  <a:lnTo>
                    <a:pt x="520" y="45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80" name="Freeform 49"/>
            <p:cNvSpPr>
              <a:spLocks/>
            </p:cNvSpPr>
            <p:nvPr/>
          </p:nvSpPr>
          <p:spPr bwMode="auto">
            <a:xfrm>
              <a:off x="3175" y="2459"/>
              <a:ext cx="375" cy="373"/>
            </a:xfrm>
            <a:custGeom>
              <a:avLst/>
              <a:gdLst>
                <a:gd name="T0" fmla="*/ 375 w 375"/>
                <a:gd name="T1" fmla="*/ 0 h 373"/>
                <a:gd name="T2" fmla="*/ 0 w 375"/>
                <a:gd name="T3" fmla="*/ 57 h 373"/>
                <a:gd name="T4" fmla="*/ 0 w 375"/>
                <a:gd name="T5" fmla="*/ 373 h 373"/>
                <a:gd name="T6" fmla="*/ 375 w 375"/>
                <a:gd name="T7" fmla="*/ 373 h 373"/>
                <a:gd name="T8" fmla="*/ 375 w 375"/>
                <a:gd name="T9" fmla="*/ 0 h 373"/>
              </a:gdLst>
              <a:ahLst/>
              <a:cxnLst>
                <a:cxn ang="0">
                  <a:pos x="T0" y="T1"/>
                </a:cxn>
                <a:cxn ang="0">
                  <a:pos x="T2" y="T3"/>
                </a:cxn>
                <a:cxn ang="0">
                  <a:pos x="T4" y="T5"/>
                </a:cxn>
                <a:cxn ang="0">
                  <a:pos x="T6" y="T7"/>
                </a:cxn>
                <a:cxn ang="0">
                  <a:pos x="T8" y="T9"/>
                </a:cxn>
              </a:cxnLst>
              <a:rect l="0" t="0" r="r" b="b"/>
              <a:pathLst>
                <a:path w="375" h="373">
                  <a:moveTo>
                    <a:pt x="375" y="0"/>
                  </a:moveTo>
                  <a:lnTo>
                    <a:pt x="0" y="57"/>
                  </a:lnTo>
                  <a:lnTo>
                    <a:pt x="0" y="373"/>
                  </a:lnTo>
                  <a:lnTo>
                    <a:pt x="375" y="373"/>
                  </a:lnTo>
                  <a:lnTo>
                    <a:pt x="37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81" name="Freeform 50"/>
            <p:cNvSpPr>
              <a:spLocks/>
            </p:cNvSpPr>
            <p:nvPr/>
          </p:nvSpPr>
          <p:spPr bwMode="auto">
            <a:xfrm>
              <a:off x="3175" y="2868"/>
              <a:ext cx="375" cy="375"/>
            </a:xfrm>
            <a:custGeom>
              <a:avLst/>
              <a:gdLst>
                <a:gd name="T0" fmla="*/ 0 w 375"/>
                <a:gd name="T1" fmla="*/ 0 h 375"/>
                <a:gd name="T2" fmla="*/ 0 w 375"/>
                <a:gd name="T3" fmla="*/ 321 h 375"/>
                <a:gd name="T4" fmla="*/ 375 w 375"/>
                <a:gd name="T5" fmla="*/ 375 h 375"/>
                <a:gd name="T6" fmla="*/ 375 w 375"/>
                <a:gd name="T7" fmla="*/ 0 h 375"/>
                <a:gd name="T8" fmla="*/ 0 w 375"/>
                <a:gd name="T9" fmla="*/ 0 h 375"/>
              </a:gdLst>
              <a:ahLst/>
              <a:cxnLst>
                <a:cxn ang="0">
                  <a:pos x="T0" y="T1"/>
                </a:cxn>
                <a:cxn ang="0">
                  <a:pos x="T2" y="T3"/>
                </a:cxn>
                <a:cxn ang="0">
                  <a:pos x="T4" y="T5"/>
                </a:cxn>
                <a:cxn ang="0">
                  <a:pos x="T6" y="T7"/>
                </a:cxn>
                <a:cxn ang="0">
                  <a:pos x="T8" y="T9"/>
                </a:cxn>
              </a:cxnLst>
              <a:rect l="0" t="0" r="r" b="b"/>
              <a:pathLst>
                <a:path w="375" h="375">
                  <a:moveTo>
                    <a:pt x="0" y="0"/>
                  </a:moveTo>
                  <a:lnTo>
                    <a:pt x="0" y="321"/>
                  </a:lnTo>
                  <a:lnTo>
                    <a:pt x="375" y="375"/>
                  </a:lnTo>
                  <a:lnTo>
                    <a:pt x="375"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82" name="Freeform 51"/>
            <p:cNvSpPr>
              <a:spLocks/>
            </p:cNvSpPr>
            <p:nvPr/>
          </p:nvSpPr>
          <p:spPr bwMode="auto">
            <a:xfrm>
              <a:off x="3588" y="2868"/>
              <a:ext cx="520" cy="458"/>
            </a:xfrm>
            <a:custGeom>
              <a:avLst/>
              <a:gdLst>
                <a:gd name="T0" fmla="*/ 0 w 520"/>
                <a:gd name="T1" fmla="*/ 382 h 458"/>
                <a:gd name="T2" fmla="*/ 520 w 520"/>
                <a:gd name="T3" fmla="*/ 458 h 458"/>
                <a:gd name="T4" fmla="*/ 520 w 520"/>
                <a:gd name="T5" fmla="*/ 0 h 458"/>
                <a:gd name="T6" fmla="*/ 0 w 520"/>
                <a:gd name="T7" fmla="*/ 0 h 458"/>
                <a:gd name="T8" fmla="*/ 0 w 520"/>
                <a:gd name="T9" fmla="*/ 382 h 458"/>
              </a:gdLst>
              <a:ahLst/>
              <a:cxnLst>
                <a:cxn ang="0">
                  <a:pos x="T0" y="T1"/>
                </a:cxn>
                <a:cxn ang="0">
                  <a:pos x="T2" y="T3"/>
                </a:cxn>
                <a:cxn ang="0">
                  <a:pos x="T4" y="T5"/>
                </a:cxn>
                <a:cxn ang="0">
                  <a:pos x="T6" y="T7"/>
                </a:cxn>
                <a:cxn ang="0">
                  <a:pos x="T8" y="T9"/>
                </a:cxn>
              </a:cxnLst>
              <a:rect l="0" t="0" r="r" b="b"/>
              <a:pathLst>
                <a:path w="520" h="458">
                  <a:moveTo>
                    <a:pt x="0" y="382"/>
                  </a:moveTo>
                  <a:lnTo>
                    <a:pt x="520" y="458"/>
                  </a:lnTo>
                  <a:lnTo>
                    <a:pt x="520" y="0"/>
                  </a:lnTo>
                  <a:lnTo>
                    <a:pt x="0" y="0"/>
                  </a:lnTo>
                  <a:lnTo>
                    <a:pt x="0" y="38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grpSp>
      <p:grpSp>
        <p:nvGrpSpPr>
          <p:cNvPr id="783" name="Group 55"/>
          <p:cNvGrpSpPr>
            <a:grpSpLocks noChangeAspect="1"/>
          </p:cNvGrpSpPr>
          <p:nvPr/>
        </p:nvGrpSpPr>
        <p:grpSpPr bwMode="auto">
          <a:xfrm>
            <a:off x="3591356" y="6356637"/>
            <a:ext cx="288487" cy="130371"/>
            <a:chOff x="2295" y="2246"/>
            <a:chExt cx="2693" cy="1217"/>
          </a:xfrm>
          <a:solidFill>
            <a:schemeClr val="bg1">
              <a:lumMod val="50000"/>
            </a:schemeClr>
          </a:solidFill>
        </p:grpSpPr>
        <p:sp>
          <p:nvSpPr>
            <p:cNvPr id="784" name="Freeform 56"/>
            <p:cNvSpPr>
              <a:spLocks noEditPoints="1"/>
            </p:cNvSpPr>
            <p:nvPr/>
          </p:nvSpPr>
          <p:spPr bwMode="auto">
            <a:xfrm>
              <a:off x="2416" y="2246"/>
              <a:ext cx="1212" cy="1217"/>
            </a:xfrm>
            <a:custGeom>
              <a:avLst/>
              <a:gdLst>
                <a:gd name="T0" fmla="*/ 256 w 513"/>
                <a:gd name="T1" fmla="*/ 515 h 515"/>
                <a:gd name="T2" fmla="*/ 0 w 513"/>
                <a:gd name="T3" fmla="*/ 257 h 515"/>
                <a:gd name="T4" fmla="*/ 256 w 513"/>
                <a:gd name="T5" fmla="*/ 0 h 515"/>
                <a:gd name="T6" fmla="*/ 513 w 513"/>
                <a:gd name="T7" fmla="*/ 257 h 515"/>
                <a:gd name="T8" fmla="*/ 256 w 513"/>
                <a:gd name="T9" fmla="*/ 515 h 515"/>
                <a:gd name="T10" fmla="*/ 256 w 513"/>
                <a:gd name="T11" fmla="*/ 24 h 515"/>
                <a:gd name="T12" fmla="*/ 24 w 513"/>
                <a:gd name="T13" fmla="*/ 257 h 515"/>
                <a:gd name="T14" fmla="*/ 256 w 513"/>
                <a:gd name="T15" fmla="*/ 491 h 515"/>
                <a:gd name="T16" fmla="*/ 488 w 513"/>
                <a:gd name="T17" fmla="*/ 257 h 515"/>
                <a:gd name="T18" fmla="*/ 256 w 513"/>
                <a:gd name="T19" fmla="*/ 24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3" h="515">
                  <a:moveTo>
                    <a:pt x="256" y="515"/>
                  </a:moveTo>
                  <a:cubicBezTo>
                    <a:pt x="115" y="515"/>
                    <a:pt x="0" y="400"/>
                    <a:pt x="0" y="257"/>
                  </a:cubicBezTo>
                  <a:cubicBezTo>
                    <a:pt x="0" y="115"/>
                    <a:pt x="115" y="0"/>
                    <a:pt x="256" y="0"/>
                  </a:cubicBezTo>
                  <a:cubicBezTo>
                    <a:pt x="398" y="0"/>
                    <a:pt x="513" y="115"/>
                    <a:pt x="513" y="257"/>
                  </a:cubicBezTo>
                  <a:cubicBezTo>
                    <a:pt x="513" y="400"/>
                    <a:pt x="398" y="515"/>
                    <a:pt x="256" y="515"/>
                  </a:cubicBezTo>
                  <a:close/>
                  <a:moveTo>
                    <a:pt x="256" y="24"/>
                  </a:moveTo>
                  <a:cubicBezTo>
                    <a:pt x="128" y="24"/>
                    <a:pt x="24" y="129"/>
                    <a:pt x="24" y="257"/>
                  </a:cubicBezTo>
                  <a:cubicBezTo>
                    <a:pt x="24" y="386"/>
                    <a:pt x="128" y="491"/>
                    <a:pt x="256" y="491"/>
                  </a:cubicBezTo>
                  <a:cubicBezTo>
                    <a:pt x="384" y="491"/>
                    <a:pt x="488" y="386"/>
                    <a:pt x="488" y="257"/>
                  </a:cubicBezTo>
                  <a:cubicBezTo>
                    <a:pt x="488" y="129"/>
                    <a:pt x="384" y="24"/>
                    <a:pt x="256" y="2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85" name="Freeform 57"/>
            <p:cNvSpPr>
              <a:spLocks/>
            </p:cNvSpPr>
            <p:nvPr/>
          </p:nvSpPr>
          <p:spPr bwMode="auto">
            <a:xfrm>
              <a:off x="2295" y="2516"/>
              <a:ext cx="1446" cy="760"/>
            </a:xfrm>
            <a:custGeom>
              <a:avLst/>
              <a:gdLst>
                <a:gd name="T0" fmla="*/ 1446 w 1446"/>
                <a:gd name="T1" fmla="*/ 0 h 760"/>
                <a:gd name="T2" fmla="*/ 1011 w 1446"/>
                <a:gd name="T3" fmla="*/ 0 h 760"/>
                <a:gd name="T4" fmla="*/ 763 w 1446"/>
                <a:gd name="T5" fmla="*/ 186 h 760"/>
                <a:gd name="T6" fmla="*/ 619 w 1446"/>
                <a:gd name="T7" fmla="*/ 0 h 760"/>
                <a:gd name="T8" fmla="*/ 272 w 1446"/>
                <a:gd name="T9" fmla="*/ 0 h 760"/>
                <a:gd name="T10" fmla="*/ 544 w 1446"/>
                <a:gd name="T11" fmla="*/ 352 h 760"/>
                <a:gd name="T12" fmla="*/ 0 w 1446"/>
                <a:gd name="T13" fmla="*/ 760 h 760"/>
                <a:gd name="T14" fmla="*/ 435 w 1446"/>
                <a:gd name="T15" fmla="*/ 760 h 760"/>
                <a:gd name="T16" fmla="*/ 704 w 1446"/>
                <a:gd name="T17" fmla="*/ 557 h 760"/>
                <a:gd name="T18" fmla="*/ 863 w 1446"/>
                <a:gd name="T19" fmla="*/ 760 h 760"/>
                <a:gd name="T20" fmla="*/ 1210 w 1446"/>
                <a:gd name="T21" fmla="*/ 760 h 760"/>
                <a:gd name="T22" fmla="*/ 924 w 1446"/>
                <a:gd name="T23" fmla="*/ 392 h 760"/>
                <a:gd name="T24" fmla="*/ 1446 w 1446"/>
                <a:gd name="T25" fmla="*/ 0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46" h="760">
                  <a:moveTo>
                    <a:pt x="1446" y="0"/>
                  </a:moveTo>
                  <a:lnTo>
                    <a:pt x="1011" y="0"/>
                  </a:lnTo>
                  <a:lnTo>
                    <a:pt x="763" y="186"/>
                  </a:lnTo>
                  <a:lnTo>
                    <a:pt x="619" y="0"/>
                  </a:lnTo>
                  <a:lnTo>
                    <a:pt x="272" y="0"/>
                  </a:lnTo>
                  <a:lnTo>
                    <a:pt x="544" y="352"/>
                  </a:lnTo>
                  <a:lnTo>
                    <a:pt x="0" y="760"/>
                  </a:lnTo>
                  <a:lnTo>
                    <a:pt x="435" y="760"/>
                  </a:lnTo>
                  <a:lnTo>
                    <a:pt x="704" y="557"/>
                  </a:lnTo>
                  <a:lnTo>
                    <a:pt x="863" y="760"/>
                  </a:lnTo>
                  <a:lnTo>
                    <a:pt x="1210" y="760"/>
                  </a:lnTo>
                  <a:lnTo>
                    <a:pt x="924" y="392"/>
                  </a:lnTo>
                  <a:lnTo>
                    <a:pt x="144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86" name="Freeform 58"/>
            <p:cNvSpPr>
              <a:spLocks/>
            </p:cNvSpPr>
            <p:nvPr/>
          </p:nvSpPr>
          <p:spPr bwMode="auto">
            <a:xfrm>
              <a:off x="4093" y="2672"/>
              <a:ext cx="780" cy="441"/>
            </a:xfrm>
            <a:custGeom>
              <a:avLst/>
              <a:gdLst>
                <a:gd name="T0" fmla="*/ 245 w 330"/>
                <a:gd name="T1" fmla="*/ 0 h 187"/>
                <a:gd name="T2" fmla="*/ 144 w 330"/>
                <a:gd name="T3" fmla="*/ 37 h 187"/>
                <a:gd name="T4" fmla="*/ 150 w 330"/>
                <a:gd name="T5" fmla="*/ 9 h 187"/>
                <a:gd name="T6" fmla="*/ 39 w 330"/>
                <a:gd name="T7" fmla="*/ 9 h 187"/>
                <a:gd name="T8" fmla="*/ 0 w 330"/>
                <a:gd name="T9" fmla="*/ 187 h 187"/>
                <a:gd name="T10" fmla="*/ 116 w 330"/>
                <a:gd name="T11" fmla="*/ 187 h 187"/>
                <a:gd name="T12" fmla="*/ 136 w 330"/>
                <a:gd name="T13" fmla="*/ 83 h 187"/>
                <a:gd name="T14" fmla="*/ 180 w 330"/>
                <a:gd name="T15" fmla="*/ 55 h 187"/>
                <a:gd name="T16" fmla="*/ 202 w 330"/>
                <a:gd name="T17" fmla="*/ 98 h 187"/>
                <a:gd name="T18" fmla="*/ 186 w 330"/>
                <a:gd name="T19" fmla="*/ 184 h 187"/>
                <a:gd name="T20" fmla="*/ 299 w 330"/>
                <a:gd name="T21" fmla="*/ 184 h 187"/>
                <a:gd name="T22" fmla="*/ 314 w 330"/>
                <a:gd name="T23" fmla="*/ 108 h 187"/>
                <a:gd name="T24" fmla="*/ 245 w 330"/>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187">
                  <a:moveTo>
                    <a:pt x="245" y="0"/>
                  </a:moveTo>
                  <a:cubicBezTo>
                    <a:pt x="200" y="0"/>
                    <a:pt x="164" y="22"/>
                    <a:pt x="144" y="37"/>
                  </a:cubicBezTo>
                  <a:cubicBezTo>
                    <a:pt x="150" y="9"/>
                    <a:pt x="150" y="9"/>
                    <a:pt x="150" y="9"/>
                  </a:cubicBezTo>
                  <a:cubicBezTo>
                    <a:pt x="39" y="9"/>
                    <a:pt x="39" y="9"/>
                    <a:pt x="39" y="9"/>
                  </a:cubicBezTo>
                  <a:cubicBezTo>
                    <a:pt x="0" y="187"/>
                    <a:pt x="0" y="187"/>
                    <a:pt x="0" y="187"/>
                  </a:cubicBezTo>
                  <a:cubicBezTo>
                    <a:pt x="116" y="187"/>
                    <a:pt x="116" y="187"/>
                    <a:pt x="116" y="187"/>
                  </a:cubicBezTo>
                  <a:cubicBezTo>
                    <a:pt x="136" y="83"/>
                    <a:pt x="136" y="83"/>
                    <a:pt x="136" y="83"/>
                  </a:cubicBezTo>
                  <a:cubicBezTo>
                    <a:pt x="145" y="71"/>
                    <a:pt x="162" y="55"/>
                    <a:pt x="180" y="55"/>
                  </a:cubicBezTo>
                  <a:cubicBezTo>
                    <a:pt x="211" y="55"/>
                    <a:pt x="204" y="79"/>
                    <a:pt x="202" y="98"/>
                  </a:cubicBezTo>
                  <a:cubicBezTo>
                    <a:pt x="186" y="184"/>
                    <a:pt x="186" y="184"/>
                    <a:pt x="186" y="184"/>
                  </a:cubicBezTo>
                  <a:cubicBezTo>
                    <a:pt x="299" y="184"/>
                    <a:pt x="299" y="184"/>
                    <a:pt x="299" y="184"/>
                  </a:cubicBezTo>
                  <a:cubicBezTo>
                    <a:pt x="299" y="184"/>
                    <a:pt x="312" y="116"/>
                    <a:pt x="314" y="108"/>
                  </a:cubicBezTo>
                  <a:cubicBezTo>
                    <a:pt x="330" y="34"/>
                    <a:pt x="311" y="0"/>
                    <a:pt x="24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87" name="Freeform 59"/>
            <p:cNvSpPr>
              <a:spLocks noEditPoints="1"/>
            </p:cNvSpPr>
            <p:nvPr/>
          </p:nvSpPr>
          <p:spPr bwMode="auto">
            <a:xfrm>
              <a:off x="4884" y="2681"/>
              <a:ext cx="104" cy="106"/>
            </a:xfrm>
            <a:custGeom>
              <a:avLst/>
              <a:gdLst>
                <a:gd name="T0" fmla="*/ 22 w 44"/>
                <a:gd name="T1" fmla="*/ 0 h 45"/>
                <a:gd name="T2" fmla="*/ 44 w 44"/>
                <a:gd name="T3" fmla="*/ 22 h 45"/>
                <a:gd name="T4" fmla="*/ 22 w 44"/>
                <a:gd name="T5" fmla="*/ 45 h 45"/>
                <a:gd name="T6" fmla="*/ 0 w 44"/>
                <a:gd name="T7" fmla="*/ 22 h 45"/>
                <a:gd name="T8" fmla="*/ 22 w 44"/>
                <a:gd name="T9" fmla="*/ 0 h 45"/>
                <a:gd name="T10" fmla="*/ 22 w 44"/>
                <a:gd name="T11" fmla="*/ 4 h 45"/>
                <a:gd name="T12" fmla="*/ 4 w 44"/>
                <a:gd name="T13" fmla="*/ 22 h 45"/>
                <a:gd name="T14" fmla="*/ 22 w 44"/>
                <a:gd name="T15" fmla="*/ 41 h 45"/>
                <a:gd name="T16" fmla="*/ 40 w 44"/>
                <a:gd name="T17" fmla="*/ 23 h 45"/>
                <a:gd name="T18" fmla="*/ 22 w 44"/>
                <a:gd name="T19" fmla="*/ 4 h 45"/>
                <a:gd name="T20" fmla="*/ 18 w 44"/>
                <a:gd name="T21" fmla="*/ 35 h 45"/>
                <a:gd name="T22" fmla="*/ 14 w 44"/>
                <a:gd name="T23" fmla="*/ 35 h 45"/>
                <a:gd name="T24" fmla="*/ 14 w 44"/>
                <a:gd name="T25" fmla="*/ 11 h 45"/>
                <a:gd name="T26" fmla="*/ 21 w 44"/>
                <a:gd name="T27" fmla="*/ 10 h 45"/>
                <a:gd name="T28" fmla="*/ 29 w 44"/>
                <a:gd name="T29" fmla="*/ 12 h 45"/>
                <a:gd name="T30" fmla="*/ 31 w 44"/>
                <a:gd name="T31" fmla="*/ 17 h 45"/>
                <a:gd name="T32" fmla="*/ 26 w 44"/>
                <a:gd name="T33" fmla="*/ 23 h 45"/>
                <a:gd name="T34" fmla="*/ 26 w 44"/>
                <a:gd name="T35" fmla="*/ 23 h 45"/>
                <a:gd name="T36" fmla="*/ 30 w 44"/>
                <a:gd name="T37" fmla="*/ 29 h 45"/>
                <a:gd name="T38" fmla="*/ 32 w 44"/>
                <a:gd name="T39" fmla="*/ 35 h 45"/>
                <a:gd name="T40" fmla="*/ 28 w 44"/>
                <a:gd name="T41" fmla="*/ 35 h 45"/>
                <a:gd name="T42" fmla="*/ 26 w 44"/>
                <a:gd name="T43" fmla="*/ 29 h 45"/>
                <a:gd name="T44" fmla="*/ 21 w 44"/>
                <a:gd name="T45" fmla="*/ 25 h 45"/>
                <a:gd name="T46" fmla="*/ 18 w 44"/>
                <a:gd name="T47" fmla="*/ 25 h 45"/>
                <a:gd name="T48" fmla="*/ 18 w 44"/>
                <a:gd name="T49" fmla="*/ 35 h 45"/>
                <a:gd name="T50" fmla="*/ 18 w 44"/>
                <a:gd name="T51" fmla="*/ 22 h 45"/>
                <a:gd name="T52" fmla="*/ 21 w 44"/>
                <a:gd name="T53" fmla="*/ 22 h 45"/>
                <a:gd name="T54" fmla="*/ 27 w 44"/>
                <a:gd name="T55" fmla="*/ 17 h 45"/>
                <a:gd name="T56" fmla="*/ 21 w 44"/>
                <a:gd name="T57" fmla="*/ 13 h 45"/>
                <a:gd name="T58" fmla="*/ 18 w 44"/>
                <a:gd name="T59" fmla="*/ 13 h 45"/>
                <a:gd name="T60" fmla="*/ 18 w 44"/>
                <a:gd name="T61"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 h="45">
                  <a:moveTo>
                    <a:pt x="22" y="0"/>
                  </a:moveTo>
                  <a:cubicBezTo>
                    <a:pt x="34" y="0"/>
                    <a:pt x="44" y="10"/>
                    <a:pt x="44" y="22"/>
                  </a:cubicBezTo>
                  <a:cubicBezTo>
                    <a:pt x="44" y="35"/>
                    <a:pt x="34" y="45"/>
                    <a:pt x="22" y="45"/>
                  </a:cubicBezTo>
                  <a:cubicBezTo>
                    <a:pt x="10" y="45"/>
                    <a:pt x="0" y="35"/>
                    <a:pt x="0" y="22"/>
                  </a:cubicBezTo>
                  <a:cubicBezTo>
                    <a:pt x="0" y="10"/>
                    <a:pt x="10" y="0"/>
                    <a:pt x="22" y="0"/>
                  </a:cubicBezTo>
                  <a:close/>
                  <a:moveTo>
                    <a:pt x="22" y="4"/>
                  </a:moveTo>
                  <a:cubicBezTo>
                    <a:pt x="12" y="4"/>
                    <a:pt x="4" y="12"/>
                    <a:pt x="4" y="22"/>
                  </a:cubicBezTo>
                  <a:cubicBezTo>
                    <a:pt x="4" y="33"/>
                    <a:pt x="12" y="41"/>
                    <a:pt x="22" y="41"/>
                  </a:cubicBezTo>
                  <a:cubicBezTo>
                    <a:pt x="32" y="41"/>
                    <a:pt x="40" y="33"/>
                    <a:pt x="40" y="23"/>
                  </a:cubicBezTo>
                  <a:cubicBezTo>
                    <a:pt x="40" y="12"/>
                    <a:pt x="32" y="4"/>
                    <a:pt x="22" y="4"/>
                  </a:cubicBezTo>
                  <a:close/>
                  <a:moveTo>
                    <a:pt x="18" y="35"/>
                  </a:moveTo>
                  <a:cubicBezTo>
                    <a:pt x="14" y="35"/>
                    <a:pt x="14" y="35"/>
                    <a:pt x="14" y="35"/>
                  </a:cubicBezTo>
                  <a:cubicBezTo>
                    <a:pt x="14" y="11"/>
                    <a:pt x="14" y="11"/>
                    <a:pt x="14" y="11"/>
                  </a:cubicBezTo>
                  <a:cubicBezTo>
                    <a:pt x="16" y="10"/>
                    <a:pt x="18" y="10"/>
                    <a:pt x="21" y="10"/>
                  </a:cubicBezTo>
                  <a:cubicBezTo>
                    <a:pt x="25" y="10"/>
                    <a:pt x="27" y="11"/>
                    <a:pt x="29" y="12"/>
                  </a:cubicBezTo>
                  <a:cubicBezTo>
                    <a:pt x="30" y="13"/>
                    <a:pt x="31" y="15"/>
                    <a:pt x="31" y="17"/>
                  </a:cubicBezTo>
                  <a:cubicBezTo>
                    <a:pt x="31" y="20"/>
                    <a:pt x="29" y="22"/>
                    <a:pt x="26" y="23"/>
                  </a:cubicBezTo>
                  <a:cubicBezTo>
                    <a:pt x="26" y="23"/>
                    <a:pt x="26" y="23"/>
                    <a:pt x="26" y="23"/>
                  </a:cubicBezTo>
                  <a:cubicBezTo>
                    <a:pt x="28" y="24"/>
                    <a:pt x="30" y="26"/>
                    <a:pt x="30" y="29"/>
                  </a:cubicBezTo>
                  <a:cubicBezTo>
                    <a:pt x="31" y="33"/>
                    <a:pt x="31" y="35"/>
                    <a:pt x="32" y="35"/>
                  </a:cubicBezTo>
                  <a:cubicBezTo>
                    <a:pt x="28" y="35"/>
                    <a:pt x="28" y="35"/>
                    <a:pt x="28" y="35"/>
                  </a:cubicBezTo>
                  <a:cubicBezTo>
                    <a:pt x="27" y="35"/>
                    <a:pt x="26" y="32"/>
                    <a:pt x="26" y="29"/>
                  </a:cubicBezTo>
                  <a:cubicBezTo>
                    <a:pt x="25" y="26"/>
                    <a:pt x="24" y="25"/>
                    <a:pt x="21" y="25"/>
                  </a:cubicBezTo>
                  <a:cubicBezTo>
                    <a:pt x="18" y="25"/>
                    <a:pt x="18" y="25"/>
                    <a:pt x="18" y="25"/>
                  </a:cubicBezTo>
                  <a:lnTo>
                    <a:pt x="18" y="35"/>
                  </a:lnTo>
                  <a:close/>
                  <a:moveTo>
                    <a:pt x="18" y="22"/>
                  </a:moveTo>
                  <a:cubicBezTo>
                    <a:pt x="21" y="22"/>
                    <a:pt x="21" y="22"/>
                    <a:pt x="21" y="22"/>
                  </a:cubicBezTo>
                  <a:cubicBezTo>
                    <a:pt x="24" y="22"/>
                    <a:pt x="27" y="21"/>
                    <a:pt x="27" y="17"/>
                  </a:cubicBezTo>
                  <a:cubicBezTo>
                    <a:pt x="27" y="15"/>
                    <a:pt x="25" y="13"/>
                    <a:pt x="21" y="13"/>
                  </a:cubicBezTo>
                  <a:cubicBezTo>
                    <a:pt x="19" y="13"/>
                    <a:pt x="19" y="13"/>
                    <a:pt x="18" y="13"/>
                  </a:cubicBezTo>
                  <a:lnTo>
                    <a:pt x="18" y="2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88" name="Freeform 60"/>
            <p:cNvSpPr>
              <a:spLocks noEditPoints="1"/>
            </p:cNvSpPr>
            <p:nvPr/>
          </p:nvSpPr>
          <p:spPr bwMode="auto">
            <a:xfrm>
              <a:off x="3344" y="2669"/>
              <a:ext cx="846" cy="461"/>
            </a:xfrm>
            <a:custGeom>
              <a:avLst/>
              <a:gdLst>
                <a:gd name="T0" fmla="*/ 314 w 358"/>
                <a:gd name="T1" fmla="*/ 113 h 195"/>
                <a:gd name="T2" fmla="*/ 196 w 358"/>
                <a:gd name="T3" fmla="*/ 0 h 195"/>
                <a:gd name="T4" fmla="*/ 20 w 358"/>
                <a:gd name="T5" fmla="*/ 113 h 195"/>
                <a:gd name="T6" fmla="*/ 158 w 358"/>
                <a:gd name="T7" fmla="*/ 195 h 195"/>
                <a:gd name="T8" fmla="*/ 309 w 358"/>
                <a:gd name="T9" fmla="*/ 135 h 195"/>
                <a:gd name="T10" fmla="*/ 193 w 358"/>
                <a:gd name="T11" fmla="*/ 135 h 195"/>
                <a:gd name="T12" fmla="*/ 160 w 358"/>
                <a:gd name="T13" fmla="*/ 159 h 195"/>
                <a:gd name="T14" fmla="*/ 127 w 358"/>
                <a:gd name="T15" fmla="*/ 113 h 195"/>
                <a:gd name="T16" fmla="*/ 314 w 358"/>
                <a:gd name="T17" fmla="*/ 113 h 195"/>
                <a:gd name="T18" fmla="*/ 183 w 358"/>
                <a:gd name="T19" fmla="*/ 41 h 195"/>
                <a:gd name="T20" fmla="*/ 211 w 358"/>
                <a:gd name="T21" fmla="*/ 78 h 195"/>
                <a:gd name="T22" fmla="*/ 141 w 358"/>
                <a:gd name="T23" fmla="*/ 78 h 195"/>
                <a:gd name="T24" fmla="*/ 183 w 358"/>
                <a:gd name="T25" fmla="*/ 4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195">
                  <a:moveTo>
                    <a:pt x="314" y="113"/>
                  </a:moveTo>
                  <a:cubicBezTo>
                    <a:pt x="314" y="113"/>
                    <a:pt x="358" y="0"/>
                    <a:pt x="196" y="0"/>
                  </a:cubicBezTo>
                  <a:cubicBezTo>
                    <a:pt x="33" y="0"/>
                    <a:pt x="20" y="113"/>
                    <a:pt x="20" y="113"/>
                  </a:cubicBezTo>
                  <a:cubicBezTo>
                    <a:pt x="20" y="113"/>
                    <a:pt x="0" y="195"/>
                    <a:pt x="158" y="195"/>
                  </a:cubicBezTo>
                  <a:cubicBezTo>
                    <a:pt x="316" y="195"/>
                    <a:pt x="309" y="135"/>
                    <a:pt x="309" y="135"/>
                  </a:cubicBezTo>
                  <a:cubicBezTo>
                    <a:pt x="193" y="135"/>
                    <a:pt x="193" y="135"/>
                    <a:pt x="193" y="135"/>
                  </a:cubicBezTo>
                  <a:cubicBezTo>
                    <a:pt x="193" y="135"/>
                    <a:pt x="184" y="159"/>
                    <a:pt x="160" y="159"/>
                  </a:cubicBezTo>
                  <a:cubicBezTo>
                    <a:pt x="136" y="159"/>
                    <a:pt x="121" y="150"/>
                    <a:pt x="127" y="113"/>
                  </a:cubicBezTo>
                  <a:lnTo>
                    <a:pt x="314" y="113"/>
                  </a:lnTo>
                  <a:close/>
                  <a:moveTo>
                    <a:pt x="183" y="41"/>
                  </a:moveTo>
                  <a:cubicBezTo>
                    <a:pt x="223" y="41"/>
                    <a:pt x="211" y="78"/>
                    <a:pt x="211" y="78"/>
                  </a:cubicBezTo>
                  <a:cubicBezTo>
                    <a:pt x="141" y="78"/>
                    <a:pt x="141" y="78"/>
                    <a:pt x="141" y="78"/>
                  </a:cubicBezTo>
                  <a:cubicBezTo>
                    <a:pt x="141" y="78"/>
                    <a:pt x="143" y="41"/>
                    <a:pt x="183" y="4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grpSp>
      <p:grpSp>
        <p:nvGrpSpPr>
          <p:cNvPr id="789" name="Group 5"/>
          <p:cNvGrpSpPr>
            <a:grpSpLocks noChangeAspect="1"/>
          </p:cNvGrpSpPr>
          <p:nvPr/>
        </p:nvGrpSpPr>
        <p:grpSpPr bwMode="auto">
          <a:xfrm>
            <a:off x="3831148" y="5839149"/>
            <a:ext cx="266161" cy="140415"/>
            <a:chOff x="3159" y="1804"/>
            <a:chExt cx="1361" cy="718"/>
          </a:xfrm>
          <a:solidFill>
            <a:schemeClr val="bg1">
              <a:lumMod val="50000"/>
            </a:schemeClr>
          </a:solidFill>
        </p:grpSpPr>
        <p:sp>
          <p:nvSpPr>
            <p:cNvPr id="790" name="Rectangle 6"/>
            <p:cNvSpPr>
              <a:spLocks noChangeArrowheads="1"/>
            </p:cNvSpPr>
            <p:nvPr/>
          </p:nvSpPr>
          <p:spPr bwMode="auto">
            <a:xfrm>
              <a:off x="3544" y="2281"/>
              <a:ext cx="59" cy="2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791" name="Freeform 7"/>
            <p:cNvSpPr>
              <a:spLocks/>
            </p:cNvSpPr>
            <p:nvPr/>
          </p:nvSpPr>
          <p:spPr bwMode="auto">
            <a:xfrm>
              <a:off x="3903" y="2277"/>
              <a:ext cx="182" cy="245"/>
            </a:xfrm>
            <a:custGeom>
              <a:avLst/>
              <a:gdLst>
                <a:gd name="T0" fmla="*/ 77 w 77"/>
                <a:gd name="T1" fmla="*/ 30 h 104"/>
                <a:gd name="T2" fmla="*/ 56 w 77"/>
                <a:gd name="T3" fmla="*/ 25 h 104"/>
                <a:gd name="T4" fmla="*/ 28 w 77"/>
                <a:gd name="T5" fmla="*/ 52 h 104"/>
                <a:gd name="T6" fmla="*/ 56 w 77"/>
                <a:gd name="T7" fmla="*/ 78 h 104"/>
                <a:gd name="T8" fmla="*/ 77 w 77"/>
                <a:gd name="T9" fmla="*/ 73 h 104"/>
                <a:gd name="T10" fmla="*/ 77 w 77"/>
                <a:gd name="T11" fmla="*/ 100 h 104"/>
                <a:gd name="T12" fmla="*/ 54 w 77"/>
                <a:gd name="T13" fmla="*/ 104 h 104"/>
                <a:gd name="T14" fmla="*/ 0 w 77"/>
                <a:gd name="T15" fmla="*/ 52 h 104"/>
                <a:gd name="T16" fmla="*/ 54 w 77"/>
                <a:gd name="T17" fmla="*/ 0 h 104"/>
                <a:gd name="T18" fmla="*/ 77 w 77"/>
                <a:gd name="T19" fmla="*/ 4 h 104"/>
                <a:gd name="T20" fmla="*/ 77 w 77"/>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04">
                  <a:moveTo>
                    <a:pt x="77" y="30"/>
                  </a:moveTo>
                  <a:cubicBezTo>
                    <a:pt x="76" y="30"/>
                    <a:pt x="68" y="25"/>
                    <a:pt x="56" y="25"/>
                  </a:cubicBezTo>
                  <a:cubicBezTo>
                    <a:pt x="39" y="25"/>
                    <a:pt x="28" y="36"/>
                    <a:pt x="28" y="52"/>
                  </a:cubicBezTo>
                  <a:cubicBezTo>
                    <a:pt x="28" y="67"/>
                    <a:pt x="39" y="78"/>
                    <a:pt x="56" y="78"/>
                  </a:cubicBezTo>
                  <a:cubicBezTo>
                    <a:pt x="67" y="78"/>
                    <a:pt x="76" y="74"/>
                    <a:pt x="77" y="73"/>
                  </a:cubicBezTo>
                  <a:cubicBezTo>
                    <a:pt x="77" y="100"/>
                    <a:pt x="77" y="100"/>
                    <a:pt x="77" y="100"/>
                  </a:cubicBezTo>
                  <a:cubicBezTo>
                    <a:pt x="74" y="101"/>
                    <a:pt x="65" y="104"/>
                    <a:pt x="54" y="104"/>
                  </a:cubicBezTo>
                  <a:cubicBezTo>
                    <a:pt x="25" y="104"/>
                    <a:pt x="0" y="84"/>
                    <a:pt x="0" y="52"/>
                  </a:cubicBezTo>
                  <a:cubicBezTo>
                    <a:pt x="0" y="22"/>
                    <a:pt x="23" y="0"/>
                    <a:pt x="54" y="0"/>
                  </a:cubicBezTo>
                  <a:cubicBezTo>
                    <a:pt x="66" y="0"/>
                    <a:pt x="74" y="3"/>
                    <a:pt x="77" y="4"/>
                  </a:cubicBezTo>
                  <a:lnTo>
                    <a:pt x="77" y="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792" name="Freeform 8"/>
            <p:cNvSpPr>
              <a:spLocks/>
            </p:cNvSpPr>
            <p:nvPr/>
          </p:nvSpPr>
          <p:spPr bwMode="auto">
            <a:xfrm>
              <a:off x="3282" y="2277"/>
              <a:ext cx="179" cy="245"/>
            </a:xfrm>
            <a:custGeom>
              <a:avLst/>
              <a:gdLst>
                <a:gd name="T0" fmla="*/ 76 w 76"/>
                <a:gd name="T1" fmla="*/ 30 h 104"/>
                <a:gd name="T2" fmla="*/ 55 w 76"/>
                <a:gd name="T3" fmla="*/ 25 h 104"/>
                <a:gd name="T4" fmla="*/ 27 w 76"/>
                <a:gd name="T5" fmla="*/ 52 h 104"/>
                <a:gd name="T6" fmla="*/ 55 w 76"/>
                <a:gd name="T7" fmla="*/ 78 h 104"/>
                <a:gd name="T8" fmla="*/ 76 w 76"/>
                <a:gd name="T9" fmla="*/ 73 h 104"/>
                <a:gd name="T10" fmla="*/ 76 w 76"/>
                <a:gd name="T11" fmla="*/ 100 h 104"/>
                <a:gd name="T12" fmla="*/ 53 w 76"/>
                <a:gd name="T13" fmla="*/ 104 h 104"/>
                <a:gd name="T14" fmla="*/ 0 w 76"/>
                <a:gd name="T15" fmla="*/ 52 h 104"/>
                <a:gd name="T16" fmla="*/ 53 w 76"/>
                <a:gd name="T17" fmla="*/ 0 h 104"/>
                <a:gd name="T18" fmla="*/ 76 w 76"/>
                <a:gd name="T19" fmla="*/ 4 h 104"/>
                <a:gd name="T20" fmla="*/ 76 w 76"/>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76" y="30"/>
                  </a:moveTo>
                  <a:cubicBezTo>
                    <a:pt x="75" y="30"/>
                    <a:pt x="67" y="25"/>
                    <a:pt x="55" y="25"/>
                  </a:cubicBezTo>
                  <a:cubicBezTo>
                    <a:pt x="39" y="25"/>
                    <a:pt x="27" y="36"/>
                    <a:pt x="27" y="52"/>
                  </a:cubicBezTo>
                  <a:cubicBezTo>
                    <a:pt x="27" y="67"/>
                    <a:pt x="38" y="78"/>
                    <a:pt x="55" y="78"/>
                  </a:cubicBezTo>
                  <a:cubicBezTo>
                    <a:pt x="67" y="78"/>
                    <a:pt x="75" y="74"/>
                    <a:pt x="76" y="73"/>
                  </a:cubicBezTo>
                  <a:cubicBezTo>
                    <a:pt x="76" y="100"/>
                    <a:pt x="76" y="100"/>
                    <a:pt x="76" y="100"/>
                  </a:cubicBezTo>
                  <a:cubicBezTo>
                    <a:pt x="73" y="101"/>
                    <a:pt x="64" y="104"/>
                    <a:pt x="53" y="104"/>
                  </a:cubicBezTo>
                  <a:cubicBezTo>
                    <a:pt x="25" y="104"/>
                    <a:pt x="0" y="84"/>
                    <a:pt x="0" y="52"/>
                  </a:cubicBezTo>
                  <a:cubicBezTo>
                    <a:pt x="0" y="22"/>
                    <a:pt x="22" y="0"/>
                    <a:pt x="53" y="0"/>
                  </a:cubicBezTo>
                  <a:cubicBezTo>
                    <a:pt x="65" y="0"/>
                    <a:pt x="74" y="3"/>
                    <a:pt x="76" y="4"/>
                  </a:cubicBezTo>
                  <a:lnTo>
                    <a:pt x="76" y="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793" name="Freeform 9"/>
            <p:cNvSpPr>
              <a:spLocks noEditPoints="1"/>
            </p:cNvSpPr>
            <p:nvPr/>
          </p:nvSpPr>
          <p:spPr bwMode="auto">
            <a:xfrm>
              <a:off x="4147" y="2277"/>
              <a:ext cx="250" cy="245"/>
            </a:xfrm>
            <a:custGeom>
              <a:avLst/>
              <a:gdLst>
                <a:gd name="T0" fmla="*/ 106 w 106"/>
                <a:gd name="T1" fmla="*/ 52 h 104"/>
                <a:gd name="T2" fmla="*/ 53 w 106"/>
                <a:gd name="T3" fmla="*/ 104 h 104"/>
                <a:gd name="T4" fmla="*/ 0 w 106"/>
                <a:gd name="T5" fmla="*/ 52 h 104"/>
                <a:gd name="T6" fmla="*/ 53 w 106"/>
                <a:gd name="T7" fmla="*/ 0 h 104"/>
                <a:gd name="T8" fmla="*/ 106 w 106"/>
                <a:gd name="T9" fmla="*/ 52 h 104"/>
                <a:gd name="T10" fmla="*/ 53 w 106"/>
                <a:gd name="T11" fmla="*/ 25 h 104"/>
                <a:gd name="T12" fmla="*/ 27 w 106"/>
                <a:gd name="T13" fmla="*/ 52 h 104"/>
                <a:gd name="T14" fmla="*/ 53 w 106"/>
                <a:gd name="T15" fmla="*/ 78 h 104"/>
                <a:gd name="T16" fmla="*/ 79 w 106"/>
                <a:gd name="T17" fmla="*/ 52 h 104"/>
                <a:gd name="T18" fmla="*/ 53 w 106"/>
                <a:gd name="T19" fmla="*/ 2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4">
                  <a:moveTo>
                    <a:pt x="106" y="52"/>
                  </a:moveTo>
                  <a:cubicBezTo>
                    <a:pt x="106" y="80"/>
                    <a:pt x="84" y="104"/>
                    <a:pt x="53" y="104"/>
                  </a:cubicBezTo>
                  <a:cubicBezTo>
                    <a:pt x="22" y="104"/>
                    <a:pt x="0" y="80"/>
                    <a:pt x="0" y="52"/>
                  </a:cubicBezTo>
                  <a:cubicBezTo>
                    <a:pt x="0" y="23"/>
                    <a:pt x="22" y="0"/>
                    <a:pt x="53" y="0"/>
                  </a:cubicBezTo>
                  <a:cubicBezTo>
                    <a:pt x="84" y="0"/>
                    <a:pt x="106" y="23"/>
                    <a:pt x="106" y="52"/>
                  </a:cubicBezTo>
                  <a:close/>
                  <a:moveTo>
                    <a:pt x="53" y="25"/>
                  </a:moveTo>
                  <a:cubicBezTo>
                    <a:pt x="38" y="25"/>
                    <a:pt x="27" y="37"/>
                    <a:pt x="27" y="52"/>
                  </a:cubicBezTo>
                  <a:cubicBezTo>
                    <a:pt x="27" y="66"/>
                    <a:pt x="38" y="78"/>
                    <a:pt x="53" y="78"/>
                  </a:cubicBezTo>
                  <a:cubicBezTo>
                    <a:pt x="68" y="78"/>
                    <a:pt x="79" y="66"/>
                    <a:pt x="79" y="52"/>
                  </a:cubicBezTo>
                  <a:cubicBezTo>
                    <a:pt x="79" y="37"/>
                    <a:pt x="68" y="25"/>
                    <a:pt x="53" y="2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794" name="Freeform 10"/>
            <p:cNvSpPr>
              <a:spLocks/>
            </p:cNvSpPr>
            <p:nvPr/>
          </p:nvSpPr>
          <p:spPr bwMode="auto">
            <a:xfrm>
              <a:off x="3684" y="2277"/>
              <a:ext cx="163" cy="245"/>
            </a:xfrm>
            <a:custGeom>
              <a:avLst/>
              <a:gdLst>
                <a:gd name="T0" fmla="*/ 62 w 69"/>
                <a:gd name="T1" fmla="*/ 24 h 104"/>
                <a:gd name="T2" fmla="*/ 42 w 69"/>
                <a:gd name="T3" fmla="*/ 21 h 104"/>
                <a:gd name="T4" fmla="*/ 27 w 69"/>
                <a:gd name="T5" fmla="*/ 30 h 104"/>
                <a:gd name="T6" fmla="*/ 38 w 69"/>
                <a:gd name="T7" fmla="*/ 39 h 104"/>
                <a:gd name="T8" fmla="*/ 45 w 69"/>
                <a:gd name="T9" fmla="*/ 41 h 104"/>
                <a:gd name="T10" fmla="*/ 69 w 69"/>
                <a:gd name="T11" fmla="*/ 70 h 104"/>
                <a:gd name="T12" fmla="*/ 28 w 69"/>
                <a:gd name="T13" fmla="*/ 104 h 104"/>
                <a:gd name="T14" fmla="*/ 0 w 69"/>
                <a:gd name="T15" fmla="*/ 101 h 104"/>
                <a:gd name="T16" fmla="*/ 0 w 69"/>
                <a:gd name="T17" fmla="*/ 78 h 104"/>
                <a:gd name="T18" fmla="*/ 24 w 69"/>
                <a:gd name="T19" fmla="*/ 82 h 104"/>
                <a:gd name="T20" fmla="*/ 42 w 69"/>
                <a:gd name="T21" fmla="*/ 72 h 104"/>
                <a:gd name="T22" fmla="*/ 31 w 69"/>
                <a:gd name="T23" fmla="*/ 62 h 104"/>
                <a:gd name="T24" fmla="*/ 26 w 69"/>
                <a:gd name="T25" fmla="*/ 60 h 104"/>
                <a:gd name="T26" fmla="*/ 0 w 69"/>
                <a:gd name="T27" fmla="*/ 31 h 104"/>
                <a:gd name="T28" fmla="*/ 37 w 69"/>
                <a:gd name="T29" fmla="*/ 0 h 104"/>
                <a:gd name="T30" fmla="*/ 62 w 69"/>
                <a:gd name="T31" fmla="*/ 3 h 104"/>
                <a:gd name="T32" fmla="*/ 62 w 69"/>
                <a:gd name="T33" fmla="*/ 2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04">
                  <a:moveTo>
                    <a:pt x="62" y="24"/>
                  </a:moveTo>
                  <a:cubicBezTo>
                    <a:pt x="62" y="24"/>
                    <a:pt x="51" y="21"/>
                    <a:pt x="42" y="21"/>
                  </a:cubicBezTo>
                  <a:cubicBezTo>
                    <a:pt x="32" y="21"/>
                    <a:pt x="27" y="25"/>
                    <a:pt x="27" y="30"/>
                  </a:cubicBezTo>
                  <a:cubicBezTo>
                    <a:pt x="27" y="36"/>
                    <a:pt x="34" y="38"/>
                    <a:pt x="38" y="39"/>
                  </a:cubicBezTo>
                  <a:cubicBezTo>
                    <a:pt x="45" y="41"/>
                    <a:pt x="45" y="41"/>
                    <a:pt x="45" y="41"/>
                  </a:cubicBezTo>
                  <a:cubicBezTo>
                    <a:pt x="62" y="47"/>
                    <a:pt x="69" y="58"/>
                    <a:pt x="69" y="70"/>
                  </a:cubicBezTo>
                  <a:cubicBezTo>
                    <a:pt x="69" y="95"/>
                    <a:pt x="47" y="104"/>
                    <a:pt x="28" y="104"/>
                  </a:cubicBezTo>
                  <a:cubicBezTo>
                    <a:pt x="14" y="104"/>
                    <a:pt x="2" y="101"/>
                    <a:pt x="0" y="101"/>
                  </a:cubicBezTo>
                  <a:cubicBezTo>
                    <a:pt x="0" y="78"/>
                    <a:pt x="0" y="78"/>
                    <a:pt x="0" y="78"/>
                  </a:cubicBezTo>
                  <a:cubicBezTo>
                    <a:pt x="3" y="78"/>
                    <a:pt x="13" y="82"/>
                    <a:pt x="24" y="82"/>
                  </a:cubicBezTo>
                  <a:cubicBezTo>
                    <a:pt x="37" y="82"/>
                    <a:pt x="42" y="78"/>
                    <a:pt x="42" y="72"/>
                  </a:cubicBezTo>
                  <a:cubicBezTo>
                    <a:pt x="42" y="67"/>
                    <a:pt x="37" y="64"/>
                    <a:pt x="31" y="62"/>
                  </a:cubicBezTo>
                  <a:cubicBezTo>
                    <a:pt x="30" y="62"/>
                    <a:pt x="27" y="61"/>
                    <a:pt x="26" y="60"/>
                  </a:cubicBezTo>
                  <a:cubicBezTo>
                    <a:pt x="12" y="56"/>
                    <a:pt x="0" y="48"/>
                    <a:pt x="0" y="31"/>
                  </a:cubicBezTo>
                  <a:cubicBezTo>
                    <a:pt x="0" y="12"/>
                    <a:pt x="14" y="0"/>
                    <a:pt x="37" y="0"/>
                  </a:cubicBezTo>
                  <a:cubicBezTo>
                    <a:pt x="50" y="0"/>
                    <a:pt x="61" y="3"/>
                    <a:pt x="62" y="3"/>
                  </a:cubicBezTo>
                  <a:lnTo>
                    <a:pt x="62" y="2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795" name="Freeform 11"/>
            <p:cNvSpPr>
              <a:spLocks/>
            </p:cNvSpPr>
            <p:nvPr/>
          </p:nvSpPr>
          <p:spPr bwMode="auto">
            <a:xfrm>
              <a:off x="3159" y="1998"/>
              <a:ext cx="59" cy="12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796" name="Freeform 12"/>
            <p:cNvSpPr>
              <a:spLocks/>
            </p:cNvSpPr>
            <p:nvPr/>
          </p:nvSpPr>
          <p:spPr bwMode="auto">
            <a:xfrm>
              <a:off x="3322" y="1915"/>
              <a:ext cx="59" cy="20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6" y="0"/>
                    <a:pt x="0" y="6"/>
                    <a:pt x="0" y="13"/>
                  </a:cubicBezTo>
                  <a:cubicBezTo>
                    <a:pt x="0" y="73"/>
                    <a:pt x="0" y="73"/>
                    <a:pt x="0" y="73"/>
                  </a:cubicBezTo>
                  <a:cubicBezTo>
                    <a:pt x="0" y="80"/>
                    <a:pt x="6" y="86"/>
                    <a:pt x="12" y="86"/>
                  </a:cubicBezTo>
                  <a:cubicBezTo>
                    <a:pt x="19" y="86"/>
                    <a:pt x="25" y="80"/>
                    <a:pt x="25" y="73"/>
                  </a:cubicBezTo>
                  <a:lnTo>
                    <a:pt x="25" y="1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797" name="Freeform 13"/>
            <p:cNvSpPr>
              <a:spLocks/>
            </p:cNvSpPr>
            <p:nvPr/>
          </p:nvSpPr>
          <p:spPr bwMode="auto">
            <a:xfrm>
              <a:off x="3485" y="1804"/>
              <a:ext cx="59" cy="373"/>
            </a:xfrm>
            <a:custGeom>
              <a:avLst/>
              <a:gdLst>
                <a:gd name="T0" fmla="*/ 25 w 25"/>
                <a:gd name="T1" fmla="*/ 12 h 158"/>
                <a:gd name="T2" fmla="*/ 12 w 25"/>
                <a:gd name="T3" fmla="*/ 0 h 158"/>
                <a:gd name="T4" fmla="*/ 0 w 25"/>
                <a:gd name="T5" fmla="*/ 12 h 158"/>
                <a:gd name="T6" fmla="*/ 0 w 25"/>
                <a:gd name="T7" fmla="*/ 145 h 158"/>
                <a:gd name="T8" fmla="*/ 12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19" y="0"/>
                    <a:pt x="12" y="0"/>
                  </a:cubicBezTo>
                  <a:cubicBezTo>
                    <a:pt x="5" y="0"/>
                    <a:pt x="0" y="6"/>
                    <a:pt x="0" y="12"/>
                  </a:cubicBezTo>
                  <a:cubicBezTo>
                    <a:pt x="0" y="145"/>
                    <a:pt x="0" y="145"/>
                    <a:pt x="0" y="145"/>
                  </a:cubicBezTo>
                  <a:cubicBezTo>
                    <a:pt x="0" y="152"/>
                    <a:pt x="5" y="158"/>
                    <a:pt x="12" y="158"/>
                  </a:cubicBezTo>
                  <a:cubicBezTo>
                    <a:pt x="19" y="158"/>
                    <a:pt x="25" y="152"/>
                    <a:pt x="25" y="145"/>
                  </a:cubicBezTo>
                  <a:lnTo>
                    <a:pt x="25"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798" name="Freeform 14"/>
            <p:cNvSpPr>
              <a:spLocks/>
            </p:cNvSpPr>
            <p:nvPr/>
          </p:nvSpPr>
          <p:spPr bwMode="auto">
            <a:xfrm>
              <a:off x="3648" y="1915"/>
              <a:ext cx="59" cy="20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5" y="0"/>
                    <a:pt x="0" y="6"/>
                    <a:pt x="0" y="13"/>
                  </a:cubicBezTo>
                  <a:cubicBezTo>
                    <a:pt x="0" y="73"/>
                    <a:pt x="0" y="73"/>
                    <a:pt x="0" y="73"/>
                  </a:cubicBezTo>
                  <a:cubicBezTo>
                    <a:pt x="0" y="80"/>
                    <a:pt x="5" y="86"/>
                    <a:pt x="12" y="86"/>
                  </a:cubicBezTo>
                  <a:cubicBezTo>
                    <a:pt x="19" y="86"/>
                    <a:pt x="25" y="80"/>
                    <a:pt x="25" y="73"/>
                  </a:cubicBezTo>
                  <a:lnTo>
                    <a:pt x="25" y="1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799" name="Freeform 15"/>
            <p:cNvSpPr>
              <a:spLocks/>
            </p:cNvSpPr>
            <p:nvPr/>
          </p:nvSpPr>
          <p:spPr bwMode="auto">
            <a:xfrm>
              <a:off x="3811" y="1998"/>
              <a:ext cx="59" cy="120"/>
            </a:xfrm>
            <a:custGeom>
              <a:avLst/>
              <a:gdLst>
                <a:gd name="T0" fmla="*/ 25 w 25"/>
                <a:gd name="T1" fmla="*/ 12 h 51"/>
                <a:gd name="T2" fmla="*/ 12 w 25"/>
                <a:gd name="T3" fmla="*/ 0 h 51"/>
                <a:gd name="T4" fmla="*/ 0 w 25"/>
                <a:gd name="T5" fmla="*/ 12 h 51"/>
                <a:gd name="T6" fmla="*/ 0 w 25"/>
                <a:gd name="T7" fmla="*/ 38 h 51"/>
                <a:gd name="T8" fmla="*/ 12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2" y="0"/>
                  </a:cubicBezTo>
                  <a:cubicBezTo>
                    <a:pt x="5" y="0"/>
                    <a:pt x="0" y="5"/>
                    <a:pt x="0" y="12"/>
                  </a:cubicBezTo>
                  <a:cubicBezTo>
                    <a:pt x="0" y="38"/>
                    <a:pt x="0" y="38"/>
                    <a:pt x="0" y="38"/>
                  </a:cubicBezTo>
                  <a:cubicBezTo>
                    <a:pt x="0" y="45"/>
                    <a:pt x="5" y="51"/>
                    <a:pt x="12" y="51"/>
                  </a:cubicBezTo>
                  <a:cubicBezTo>
                    <a:pt x="19" y="51"/>
                    <a:pt x="25" y="45"/>
                    <a:pt x="25" y="38"/>
                  </a:cubicBezTo>
                  <a:lnTo>
                    <a:pt x="25"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800" name="Freeform 16"/>
            <p:cNvSpPr>
              <a:spLocks/>
            </p:cNvSpPr>
            <p:nvPr/>
          </p:nvSpPr>
          <p:spPr bwMode="auto">
            <a:xfrm>
              <a:off x="3972" y="1915"/>
              <a:ext cx="59" cy="20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801" name="Freeform 17"/>
            <p:cNvSpPr>
              <a:spLocks/>
            </p:cNvSpPr>
            <p:nvPr/>
          </p:nvSpPr>
          <p:spPr bwMode="auto">
            <a:xfrm>
              <a:off x="4135" y="1804"/>
              <a:ext cx="59" cy="373"/>
            </a:xfrm>
            <a:custGeom>
              <a:avLst/>
              <a:gdLst>
                <a:gd name="T0" fmla="*/ 25 w 25"/>
                <a:gd name="T1" fmla="*/ 12 h 158"/>
                <a:gd name="T2" fmla="*/ 13 w 25"/>
                <a:gd name="T3" fmla="*/ 0 h 158"/>
                <a:gd name="T4" fmla="*/ 0 w 25"/>
                <a:gd name="T5" fmla="*/ 12 h 158"/>
                <a:gd name="T6" fmla="*/ 0 w 25"/>
                <a:gd name="T7" fmla="*/ 145 h 158"/>
                <a:gd name="T8" fmla="*/ 13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20" y="0"/>
                    <a:pt x="13" y="0"/>
                  </a:cubicBezTo>
                  <a:cubicBezTo>
                    <a:pt x="6" y="0"/>
                    <a:pt x="0" y="6"/>
                    <a:pt x="0" y="12"/>
                  </a:cubicBezTo>
                  <a:cubicBezTo>
                    <a:pt x="0" y="145"/>
                    <a:pt x="0" y="145"/>
                    <a:pt x="0" y="145"/>
                  </a:cubicBezTo>
                  <a:cubicBezTo>
                    <a:pt x="0" y="152"/>
                    <a:pt x="6" y="158"/>
                    <a:pt x="13" y="158"/>
                  </a:cubicBezTo>
                  <a:cubicBezTo>
                    <a:pt x="20" y="158"/>
                    <a:pt x="25" y="152"/>
                    <a:pt x="25" y="145"/>
                  </a:cubicBezTo>
                  <a:lnTo>
                    <a:pt x="25"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802" name="Freeform 18"/>
            <p:cNvSpPr>
              <a:spLocks/>
            </p:cNvSpPr>
            <p:nvPr/>
          </p:nvSpPr>
          <p:spPr bwMode="auto">
            <a:xfrm>
              <a:off x="4298" y="1915"/>
              <a:ext cx="59" cy="20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803" name="Freeform 19"/>
            <p:cNvSpPr>
              <a:spLocks/>
            </p:cNvSpPr>
            <p:nvPr/>
          </p:nvSpPr>
          <p:spPr bwMode="auto">
            <a:xfrm>
              <a:off x="4461" y="1998"/>
              <a:ext cx="59" cy="12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grpSp>
    </p:spTree>
    <p:extLst>
      <p:ext uri="{BB962C8B-B14F-4D97-AF65-F5344CB8AC3E}">
        <p14:creationId xmlns:p14="http://schemas.microsoft.com/office/powerpoint/2010/main" val="348054189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93"/>
                                        </p:tgtEl>
                                        <p:attrNameLst>
                                          <p:attrName>style.visibility</p:attrName>
                                        </p:attrNameLst>
                                      </p:cBhvr>
                                      <p:to>
                                        <p:strVal val="visible"/>
                                      </p:to>
                                    </p:set>
                                    <p:animEffect transition="in" filter="fade">
                                      <p:cBhvr>
                                        <p:cTn id="7" dur="1000"/>
                                        <p:tgtEl>
                                          <p:spTgt spid="693"/>
                                        </p:tgtEl>
                                      </p:cBhvr>
                                    </p:animEffect>
                                    <p:anim calcmode="lin" valueType="num">
                                      <p:cBhvr>
                                        <p:cTn id="8" dur="1000" fill="hold"/>
                                        <p:tgtEl>
                                          <p:spTgt spid="693"/>
                                        </p:tgtEl>
                                        <p:attrNameLst>
                                          <p:attrName>ppt_x</p:attrName>
                                        </p:attrNameLst>
                                      </p:cBhvr>
                                      <p:tavLst>
                                        <p:tav tm="0">
                                          <p:val>
                                            <p:strVal val="#ppt_x"/>
                                          </p:val>
                                        </p:tav>
                                        <p:tav tm="100000">
                                          <p:val>
                                            <p:strVal val="#ppt_x"/>
                                          </p:val>
                                        </p:tav>
                                      </p:tavLst>
                                    </p:anim>
                                    <p:anim calcmode="lin" valueType="num">
                                      <p:cBhvr>
                                        <p:cTn id="9" dur="1000" fill="hold"/>
                                        <p:tgtEl>
                                          <p:spTgt spid="69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94"/>
                                        </p:tgtEl>
                                        <p:attrNameLst>
                                          <p:attrName>style.visibility</p:attrName>
                                        </p:attrNameLst>
                                      </p:cBhvr>
                                      <p:to>
                                        <p:strVal val="visible"/>
                                      </p:to>
                                    </p:set>
                                    <p:animEffect transition="in" filter="fade">
                                      <p:cBhvr>
                                        <p:cTn id="12" dur="1000"/>
                                        <p:tgtEl>
                                          <p:spTgt spid="694"/>
                                        </p:tgtEl>
                                      </p:cBhvr>
                                    </p:animEffect>
                                    <p:anim calcmode="lin" valueType="num">
                                      <p:cBhvr>
                                        <p:cTn id="13" dur="1000" fill="hold"/>
                                        <p:tgtEl>
                                          <p:spTgt spid="694"/>
                                        </p:tgtEl>
                                        <p:attrNameLst>
                                          <p:attrName>ppt_x</p:attrName>
                                        </p:attrNameLst>
                                      </p:cBhvr>
                                      <p:tavLst>
                                        <p:tav tm="0">
                                          <p:val>
                                            <p:strVal val="#ppt_x"/>
                                          </p:val>
                                        </p:tav>
                                        <p:tav tm="100000">
                                          <p:val>
                                            <p:strVal val="#ppt_x"/>
                                          </p:val>
                                        </p:tav>
                                      </p:tavLst>
                                    </p:anim>
                                    <p:anim calcmode="lin" valueType="num">
                                      <p:cBhvr>
                                        <p:cTn id="14" dur="1000" fill="hold"/>
                                        <p:tgtEl>
                                          <p:spTgt spid="69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86"/>
                                        </p:tgtEl>
                                        <p:attrNameLst>
                                          <p:attrName>style.visibility</p:attrName>
                                        </p:attrNameLst>
                                      </p:cBhvr>
                                      <p:to>
                                        <p:strVal val="visible"/>
                                      </p:to>
                                    </p:set>
                                    <p:animEffect transition="in" filter="fade">
                                      <p:cBhvr>
                                        <p:cTn id="17" dur="1000"/>
                                        <p:tgtEl>
                                          <p:spTgt spid="686"/>
                                        </p:tgtEl>
                                      </p:cBhvr>
                                    </p:animEffect>
                                    <p:anim calcmode="lin" valueType="num">
                                      <p:cBhvr>
                                        <p:cTn id="18" dur="1000" fill="hold"/>
                                        <p:tgtEl>
                                          <p:spTgt spid="686"/>
                                        </p:tgtEl>
                                        <p:attrNameLst>
                                          <p:attrName>ppt_x</p:attrName>
                                        </p:attrNameLst>
                                      </p:cBhvr>
                                      <p:tavLst>
                                        <p:tav tm="0">
                                          <p:val>
                                            <p:strVal val="#ppt_x"/>
                                          </p:val>
                                        </p:tav>
                                        <p:tav tm="100000">
                                          <p:val>
                                            <p:strVal val="#ppt_x"/>
                                          </p:val>
                                        </p:tav>
                                      </p:tavLst>
                                    </p:anim>
                                    <p:anim calcmode="lin" valueType="num">
                                      <p:cBhvr>
                                        <p:cTn id="19" dur="1000" fill="hold"/>
                                        <p:tgtEl>
                                          <p:spTgt spid="68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87"/>
                                        </p:tgtEl>
                                        <p:attrNameLst>
                                          <p:attrName>style.visibility</p:attrName>
                                        </p:attrNameLst>
                                      </p:cBhvr>
                                      <p:to>
                                        <p:strVal val="visible"/>
                                      </p:to>
                                    </p:set>
                                    <p:animEffect transition="in" filter="fade">
                                      <p:cBhvr>
                                        <p:cTn id="22" dur="1000"/>
                                        <p:tgtEl>
                                          <p:spTgt spid="687"/>
                                        </p:tgtEl>
                                      </p:cBhvr>
                                    </p:animEffect>
                                    <p:anim calcmode="lin" valueType="num">
                                      <p:cBhvr>
                                        <p:cTn id="23" dur="1000" fill="hold"/>
                                        <p:tgtEl>
                                          <p:spTgt spid="687"/>
                                        </p:tgtEl>
                                        <p:attrNameLst>
                                          <p:attrName>ppt_x</p:attrName>
                                        </p:attrNameLst>
                                      </p:cBhvr>
                                      <p:tavLst>
                                        <p:tav tm="0">
                                          <p:val>
                                            <p:strVal val="#ppt_x"/>
                                          </p:val>
                                        </p:tav>
                                        <p:tav tm="100000">
                                          <p:val>
                                            <p:strVal val="#ppt_x"/>
                                          </p:val>
                                        </p:tav>
                                      </p:tavLst>
                                    </p:anim>
                                    <p:anim calcmode="lin" valueType="num">
                                      <p:cBhvr>
                                        <p:cTn id="24" dur="1000" fill="hold"/>
                                        <p:tgtEl>
                                          <p:spTgt spid="68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29"/>
                                        </p:tgtEl>
                                        <p:attrNameLst>
                                          <p:attrName>style.visibility</p:attrName>
                                        </p:attrNameLst>
                                      </p:cBhvr>
                                      <p:to>
                                        <p:strVal val="visible"/>
                                      </p:to>
                                    </p:set>
                                    <p:animEffect transition="in" filter="fade">
                                      <p:cBhvr>
                                        <p:cTn id="27" dur="1000"/>
                                        <p:tgtEl>
                                          <p:spTgt spid="729"/>
                                        </p:tgtEl>
                                      </p:cBhvr>
                                    </p:animEffect>
                                    <p:anim calcmode="lin" valueType="num">
                                      <p:cBhvr>
                                        <p:cTn id="28" dur="1000" fill="hold"/>
                                        <p:tgtEl>
                                          <p:spTgt spid="729"/>
                                        </p:tgtEl>
                                        <p:attrNameLst>
                                          <p:attrName>ppt_x</p:attrName>
                                        </p:attrNameLst>
                                      </p:cBhvr>
                                      <p:tavLst>
                                        <p:tav tm="0">
                                          <p:val>
                                            <p:strVal val="#ppt_x"/>
                                          </p:val>
                                        </p:tav>
                                        <p:tav tm="100000">
                                          <p:val>
                                            <p:strVal val="#ppt_x"/>
                                          </p:val>
                                        </p:tav>
                                      </p:tavLst>
                                    </p:anim>
                                    <p:anim calcmode="lin" valueType="num">
                                      <p:cBhvr>
                                        <p:cTn id="29" dur="1000" fill="hold"/>
                                        <p:tgtEl>
                                          <p:spTgt spid="72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732"/>
                                        </p:tgtEl>
                                        <p:attrNameLst>
                                          <p:attrName>style.visibility</p:attrName>
                                        </p:attrNameLst>
                                      </p:cBhvr>
                                      <p:to>
                                        <p:strVal val="visible"/>
                                      </p:to>
                                    </p:set>
                                    <p:animEffect transition="in" filter="fade">
                                      <p:cBhvr>
                                        <p:cTn id="37" dur="1000"/>
                                        <p:tgtEl>
                                          <p:spTgt spid="732"/>
                                        </p:tgtEl>
                                      </p:cBhvr>
                                    </p:animEffect>
                                    <p:anim calcmode="lin" valueType="num">
                                      <p:cBhvr>
                                        <p:cTn id="38" dur="1000" fill="hold"/>
                                        <p:tgtEl>
                                          <p:spTgt spid="732"/>
                                        </p:tgtEl>
                                        <p:attrNameLst>
                                          <p:attrName>ppt_x</p:attrName>
                                        </p:attrNameLst>
                                      </p:cBhvr>
                                      <p:tavLst>
                                        <p:tav tm="0">
                                          <p:val>
                                            <p:strVal val="#ppt_x"/>
                                          </p:val>
                                        </p:tav>
                                        <p:tav tm="100000">
                                          <p:val>
                                            <p:strVal val="#ppt_x"/>
                                          </p:val>
                                        </p:tav>
                                      </p:tavLst>
                                    </p:anim>
                                    <p:anim calcmode="lin" valueType="num">
                                      <p:cBhvr>
                                        <p:cTn id="39" dur="1000" fill="hold"/>
                                        <p:tgtEl>
                                          <p:spTgt spid="73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733"/>
                                        </p:tgtEl>
                                        <p:attrNameLst>
                                          <p:attrName>style.visibility</p:attrName>
                                        </p:attrNameLst>
                                      </p:cBhvr>
                                      <p:to>
                                        <p:strVal val="visible"/>
                                      </p:to>
                                    </p:set>
                                    <p:animEffect transition="in" filter="fade">
                                      <p:cBhvr>
                                        <p:cTn id="42" dur="1000"/>
                                        <p:tgtEl>
                                          <p:spTgt spid="733"/>
                                        </p:tgtEl>
                                      </p:cBhvr>
                                    </p:animEffect>
                                    <p:anim calcmode="lin" valueType="num">
                                      <p:cBhvr>
                                        <p:cTn id="43" dur="1000" fill="hold"/>
                                        <p:tgtEl>
                                          <p:spTgt spid="733"/>
                                        </p:tgtEl>
                                        <p:attrNameLst>
                                          <p:attrName>ppt_x</p:attrName>
                                        </p:attrNameLst>
                                      </p:cBhvr>
                                      <p:tavLst>
                                        <p:tav tm="0">
                                          <p:val>
                                            <p:strVal val="#ppt_x"/>
                                          </p:val>
                                        </p:tav>
                                        <p:tav tm="100000">
                                          <p:val>
                                            <p:strVal val="#ppt_x"/>
                                          </p:val>
                                        </p:tav>
                                      </p:tavLst>
                                    </p:anim>
                                    <p:anim calcmode="lin" valueType="num">
                                      <p:cBhvr>
                                        <p:cTn id="44" dur="1000" fill="hold"/>
                                        <p:tgtEl>
                                          <p:spTgt spid="73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34"/>
                                        </p:tgtEl>
                                        <p:attrNameLst>
                                          <p:attrName>style.visibility</p:attrName>
                                        </p:attrNameLst>
                                      </p:cBhvr>
                                      <p:to>
                                        <p:strVal val="visible"/>
                                      </p:to>
                                    </p:set>
                                    <p:animEffect transition="in" filter="fade">
                                      <p:cBhvr>
                                        <p:cTn id="47" dur="1000"/>
                                        <p:tgtEl>
                                          <p:spTgt spid="434"/>
                                        </p:tgtEl>
                                      </p:cBhvr>
                                    </p:animEffect>
                                    <p:anim calcmode="lin" valueType="num">
                                      <p:cBhvr>
                                        <p:cTn id="48" dur="1000" fill="hold"/>
                                        <p:tgtEl>
                                          <p:spTgt spid="434"/>
                                        </p:tgtEl>
                                        <p:attrNameLst>
                                          <p:attrName>ppt_x</p:attrName>
                                        </p:attrNameLst>
                                      </p:cBhvr>
                                      <p:tavLst>
                                        <p:tav tm="0">
                                          <p:val>
                                            <p:strVal val="#ppt_x"/>
                                          </p:val>
                                        </p:tav>
                                        <p:tav tm="100000">
                                          <p:val>
                                            <p:strVal val="#ppt_x"/>
                                          </p:val>
                                        </p:tav>
                                      </p:tavLst>
                                    </p:anim>
                                    <p:anim calcmode="lin" valueType="num">
                                      <p:cBhvr>
                                        <p:cTn id="49" dur="1000" fill="hold"/>
                                        <p:tgtEl>
                                          <p:spTgt spid="43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36"/>
                                        </p:tgtEl>
                                        <p:attrNameLst>
                                          <p:attrName>style.visibility</p:attrName>
                                        </p:attrNameLst>
                                      </p:cBhvr>
                                      <p:to>
                                        <p:strVal val="visible"/>
                                      </p:to>
                                    </p:set>
                                    <p:animEffect transition="in" filter="fade">
                                      <p:cBhvr>
                                        <p:cTn id="52" dur="1000"/>
                                        <p:tgtEl>
                                          <p:spTgt spid="436"/>
                                        </p:tgtEl>
                                      </p:cBhvr>
                                    </p:animEffect>
                                    <p:anim calcmode="lin" valueType="num">
                                      <p:cBhvr>
                                        <p:cTn id="53" dur="1000" fill="hold"/>
                                        <p:tgtEl>
                                          <p:spTgt spid="436"/>
                                        </p:tgtEl>
                                        <p:attrNameLst>
                                          <p:attrName>ppt_x</p:attrName>
                                        </p:attrNameLst>
                                      </p:cBhvr>
                                      <p:tavLst>
                                        <p:tav tm="0">
                                          <p:val>
                                            <p:strVal val="#ppt_x"/>
                                          </p:val>
                                        </p:tav>
                                        <p:tav tm="100000">
                                          <p:val>
                                            <p:strVal val="#ppt_x"/>
                                          </p:val>
                                        </p:tav>
                                      </p:tavLst>
                                    </p:anim>
                                    <p:anim calcmode="lin" valueType="num">
                                      <p:cBhvr>
                                        <p:cTn id="54" dur="1000" fill="hold"/>
                                        <p:tgtEl>
                                          <p:spTgt spid="43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37"/>
                                        </p:tgtEl>
                                        <p:attrNameLst>
                                          <p:attrName>style.visibility</p:attrName>
                                        </p:attrNameLst>
                                      </p:cBhvr>
                                      <p:to>
                                        <p:strVal val="visible"/>
                                      </p:to>
                                    </p:set>
                                    <p:animEffect transition="in" filter="fade">
                                      <p:cBhvr>
                                        <p:cTn id="57" dur="1000"/>
                                        <p:tgtEl>
                                          <p:spTgt spid="437"/>
                                        </p:tgtEl>
                                      </p:cBhvr>
                                    </p:animEffect>
                                    <p:anim calcmode="lin" valueType="num">
                                      <p:cBhvr>
                                        <p:cTn id="58" dur="1000" fill="hold"/>
                                        <p:tgtEl>
                                          <p:spTgt spid="437"/>
                                        </p:tgtEl>
                                        <p:attrNameLst>
                                          <p:attrName>ppt_x</p:attrName>
                                        </p:attrNameLst>
                                      </p:cBhvr>
                                      <p:tavLst>
                                        <p:tav tm="0">
                                          <p:val>
                                            <p:strVal val="#ppt_x"/>
                                          </p:val>
                                        </p:tav>
                                        <p:tav tm="100000">
                                          <p:val>
                                            <p:strVal val="#ppt_x"/>
                                          </p:val>
                                        </p:tav>
                                      </p:tavLst>
                                    </p:anim>
                                    <p:anim calcmode="lin" valueType="num">
                                      <p:cBhvr>
                                        <p:cTn id="59" dur="1000" fill="hold"/>
                                        <p:tgtEl>
                                          <p:spTgt spid="43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44"/>
                                        </p:tgtEl>
                                        <p:attrNameLst>
                                          <p:attrName>style.visibility</p:attrName>
                                        </p:attrNameLst>
                                      </p:cBhvr>
                                      <p:to>
                                        <p:strVal val="visible"/>
                                      </p:to>
                                    </p:set>
                                    <p:animEffect transition="in" filter="fade">
                                      <p:cBhvr>
                                        <p:cTn id="62" dur="1000"/>
                                        <p:tgtEl>
                                          <p:spTgt spid="444"/>
                                        </p:tgtEl>
                                      </p:cBhvr>
                                    </p:animEffect>
                                    <p:anim calcmode="lin" valueType="num">
                                      <p:cBhvr>
                                        <p:cTn id="63" dur="1000" fill="hold"/>
                                        <p:tgtEl>
                                          <p:spTgt spid="444"/>
                                        </p:tgtEl>
                                        <p:attrNameLst>
                                          <p:attrName>ppt_x</p:attrName>
                                        </p:attrNameLst>
                                      </p:cBhvr>
                                      <p:tavLst>
                                        <p:tav tm="0">
                                          <p:val>
                                            <p:strVal val="#ppt_x"/>
                                          </p:val>
                                        </p:tav>
                                        <p:tav tm="100000">
                                          <p:val>
                                            <p:strVal val="#ppt_x"/>
                                          </p:val>
                                        </p:tav>
                                      </p:tavLst>
                                    </p:anim>
                                    <p:anim calcmode="lin" valueType="num">
                                      <p:cBhvr>
                                        <p:cTn id="64" dur="1000" fill="hold"/>
                                        <p:tgtEl>
                                          <p:spTgt spid="444"/>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445"/>
                                        </p:tgtEl>
                                        <p:attrNameLst>
                                          <p:attrName>style.visibility</p:attrName>
                                        </p:attrNameLst>
                                      </p:cBhvr>
                                      <p:to>
                                        <p:strVal val="visible"/>
                                      </p:to>
                                    </p:set>
                                    <p:animEffect transition="in" filter="fade">
                                      <p:cBhvr>
                                        <p:cTn id="67" dur="1000"/>
                                        <p:tgtEl>
                                          <p:spTgt spid="445"/>
                                        </p:tgtEl>
                                      </p:cBhvr>
                                    </p:animEffect>
                                    <p:anim calcmode="lin" valueType="num">
                                      <p:cBhvr>
                                        <p:cTn id="68" dur="1000" fill="hold"/>
                                        <p:tgtEl>
                                          <p:spTgt spid="445"/>
                                        </p:tgtEl>
                                        <p:attrNameLst>
                                          <p:attrName>ppt_x</p:attrName>
                                        </p:attrNameLst>
                                      </p:cBhvr>
                                      <p:tavLst>
                                        <p:tav tm="0">
                                          <p:val>
                                            <p:strVal val="#ppt_x"/>
                                          </p:val>
                                        </p:tav>
                                        <p:tav tm="100000">
                                          <p:val>
                                            <p:strVal val="#ppt_x"/>
                                          </p:val>
                                        </p:tav>
                                      </p:tavLst>
                                    </p:anim>
                                    <p:anim calcmode="lin" valueType="num">
                                      <p:cBhvr>
                                        <p:cTn id="69" dur="1000" fill="hold"/>
                                        <p:tgtEl>
                                          <p:spTgt spid="445"/>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446"/>
                                        </p:tgtEl>
                                        <p:attrNameLst>
                                          <p:attrName>style.visibility</p:attrName>
                                        </p:attrNameLst>
                                      </p:cBhvr>
                                      <p:to>
                                        <p:strVal val="visible"/>
                                      </p:to>
                                    </p:set>
                                    <p:animEffect transition="in" filter="fade">
                                      <p:cBhvr>
                                        <p:cTn id="72" dur="1000"/>
                                        <p:tgtEl>
                                          <p:spTgt spid="446"/>
                                        </p:tgtEl>
                                      </p:cBhvr>
                                    </p:animEffect>
                                    <p:anim calcmode="lin" valueType="num">
                                      <p:cBhvr>
                                        <p:cTn id="73" dur="1000" fill="hold"/>
                                        <p:tgtEl>
                                          <p:spTgt spid="446"/>
                                        </p:tgtEl>
                                        <p:attrNameLst>
                                          <p:attrName>ppt_x</p:attrName>
                                        </p:attrNameLst>
                                      </p:cBhvr>
                                      <p:tavLst>
                                        <p:tav tm="0">
                                          <p:val>
                                            <p:strVal val="#ppt_x"/>
                                          </p:val>
                                        </p:tav>
                                        <p:tav tm="100000">
                                          <p:val>
                                            <p:strVal val="#ppt_x"/>
                                          </p:val>
                                        </p:tav>
                                      </p:tavLst>
                                    </p:anim>
                                    <p:anim calcmode="lin" valueType="num">
                                      <p:cBhvr>
                                        <p:cTn id="74" dur="1000" fill="hold"/>
                                        <p:tgtEl>
                                          <p:spTgt spid="446"/>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447"/>
                                        </p:tgtEl>
                                        <p:attrNameLst>
                                          <p:attrName>style.visibility</p:attrName>
                                        </p:attrNameLst>
                                      </p:cBhvr>
                                      <p:to>
                                        <p:strVal val="visible"/>
                                      </p:to>
                                    </p:set>
                                    <p:animEffect transition="in" filter="fade">
                                      <p:cBhvr>
                                        <p:cTn id="77" dur="1000"/>
                                        <p:tgtEl>
                                          <p:spTgt spid="447"/>
                                        </p:tgtEl>
                                      </p:cBhvr>
                                    </p:animEffect>
                                    <p:anim calcmode="lin" valueType="num">
                                      <p:cBhvr>
                                        <p:cTn id="78" dur="1000" fill="hold"/>
                                        <p:tgtEl>
                                          <p:spTgt spid="447"/>
                                        </p:tgtEl>
                                        <p:attrNameLst>
                                          <p:attrName>ppt_x</p:attrName>
                                        </p:attrNameLst>
                                      </p:cBhvr>
                                      <p:tavLst>
                                        <p:tav tm="0">
                                          <p:val>
                                            <p:strVal val="#ppt_x"/>
                                          </p:val>
                                        </p:tav>
                                        <p:tav tm="100000">
                                          <p:val>
                                            <p:strVal val="#ppt_x"/>
                                          </p:val>
                                        </p:tav>
                                      </p:tavLst>
                                    </p:anim>
                                    <p:anim calcmode="lin" valueType="num">
                                      <p:cBhvr>
                                        <p:cTn id="79" dur="1000" fill="hold"/>
                                        <p:tgtEl>
                                          <p:spTgt spid="447"/>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484"/>
                                        </p:tgtEl>
                                        <p:attrNameLst>
                                          <p:attrName>style.visibility</p:attrName>
                                        </p:attrNameLst>
                                      </p:cBhvr>
                                      <p:to>
                                        <p:strVal val="visible"/>
                                      </p:to>
                                    </p:set>
                                    <p:animEffect transition="in" filter="fade">
                                      <p:cBhvr>
                                        <p:cTn id="82" dur="1000"/>
                                        <p:tgtEl>
                                          <p:spTgt spid="484"/>
                                        </p:tgtEl>
                                      </p:cBhvr>
                                    </p:animEffect>
                                    <p:anim calcmode="lin" valueType="num">
                                      <p:cBhvr>
                                        <p:cTn id="83" dur="1000" fill="hold"/>
                                        <p:tgtEl>
                                          <p:spTgt spid="484"/>
                                        </p:tgtEl>
                                        <p:attrNameLst>
                                          <p:attrName>ppt_x</p:attrName>
                                        </p:attrNameLst>
                                      </p:cBhvr>
                                      <p:tavLst>
                                        <p:tav tm="0">
                                          <p:val>
                                            <p:strVal val="#ppt_x"/>
                                          </p:val>
                                        </p:tav>
                                        <p:tav tm="100000">
                                          <p:val>
                                            <p:strVal val="#ppt_x"/>
                                          </p:val>
                                        </p:tav>
                                      </p:tavLst>
                                    </p:anim>
                                    <p:anim calcmode="lin" valueType="num">
                                      <p:cBhvr>
                                        <p:cTn id="84" dur="1000" fill="hold"/>
                                        <p:tgtEl>
                                          <p:spTgt spid="484"/>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485"/>
                                        </p:tgtEl>
                                        <p:attrNameLst>
                                          <p:attrName>style.visibility</p:attrName>
                                        </p:attrNameLst>
                                      </p:cBhvr>
                                      <p:to>
                                        <p:strVal val="visible"/>
                                      </p:to>
                                    </p:set>
                                    <p:animEffect transition="in" filter="fade">
                                      <p:cBhvr>
                                        <p:cTn id="87" dur="1000"/>
                                        <p:tgtEl>
                                          <p:spTgt spid="485"/>
                                        </p:tgtEl>
                                      </p:cBhvr>
                                    </p:animEffect>
                                    <p:anim calcmode="lin" valueType="num">
                                      <p:cBhvr>
                                        <p:cTn id="88" dur="1000" fill="hold"/>
                                        <p:tgtEl>
                                          <p:spTgt spid="485"/>
                                        </p:tgtEl>
                                        <p:attrNameLst>
                                          <p:attrName>ppt_x</p:attrName>
                                        </p:attrNameLst>
                                      </p:cBhvr>
                                      <p:tavLst>
                                        <p:tav tm="0">
                                          <p:val>
                                            <p:strVal val="#ppt_x"/>
                                          </p:val>
                                        </p:tav>
                                        <p:tav tm="100000">
                                          <p:val>
                                            <p:strVal val="#ppt_x"/>
                                          </p:val>
                                        </p:tav>
                                      </p:tavLst>
                                    </p:anim>
                                    <p:anim calcmode="lin" valueType="num">
                                      <p:cBhvr>
                                        <p:cTn id="89" dur="1000" fill="hold"/>
                                        <p:tgtEl>
                                          <p:spTgt spid="485"/>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486"/>
                                        </p:tgtEl>
                                        <p:attrNameLst>
                                          <p:attrName>style.visibility</p:attrName>
                                        </p:attrNameLst>
                                      </p:cBhvr>
                                      <p:to>
                                        <p:strVal val="visible"/>
                                      </p:to>
                                    </p:set>
                                    <p:animEffect transition="in" filter="fade">
                                      <p:cBhvr>
                                        <p:cTn id="92" dur="1000"/>
                                        <p:tgtEl>
                                          <p:spTgt spid="486"/>
                                        </p:tgtEl>
                                      </p:cBhvr>
                                    </p:animEffect>
                                    <p:anim calcmode="lin" valueType="num">
                                      <p:cBhvr>
                                        <p:cTn id="93" dur="1000" fill="hold"/>
                                        <p:tgtEl>
                                          <p:spTgt spid="486"/>
                                        </p:tgtEl>
                                        <p:attrNameLst>
                                          <p:attrName>ppt_x</p:attrName>
                                        </p:attrNameLst>
                                      </p:cBhvr>
                                      <p:tavLst>
                                        <p:tav tm="0">
                                          <p:val>
                                            <p:strVal val="#ppt_x"/>
                                          </p:val>
                                        </p:tav>
                                        <p:tav tm="100000">
                                          <p:val>
                                            <p:strVal val="#ppt_x"/>
                                          </p:val>
                                        </p:tav>
                                      </p:tavLst>
                                    </p:anim>
                                    <p:anim calcmode="lin" valueType="num">
                                      <p:cBhvr>
                                        <p:cTn id="94" dur="1000" fill="hold"/>
                                        <p:tgtEl>
                                          <p:spTgt spid="486"/>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487"/>
                                        </p:tgtEl>
                                        <p:attrNameLst>
                                          <p:attrName>style.visibility</p:attrName>
                                        </p:attrNameLst>
                                      </p:cBhvr>
                                      <p:to>
                                        <p:strVal val="visible"/>
                                      </p:to>
                                    </p:set>
                                    <p:animEffect transition="in" filter="fade">
                                      <p:cBhvr>
                                        <p:cTn id="97" dur="1000"/>
                                        <p:tgtEl>
                                          <p:spTgt spid="487"/>
                                        </p:tgtEl>
                                      </p:cBhvr>
                                    </p:animEffect>
                                    <p:anim calcmode="lin" valueType="num">
                                      <p:cBhvr>
                                        <p:cTn id="98" dur="1000" fill="hold"/>
                                        <p:tgtEl>
                                          <p:spTgt spid="487"/>
                                        </p:tgtEl>
                                        <p:attrNameLst>
                                          <p:attrName>ppt_x</p:attrName>
                                        </p:attrNameLst>
                                      </p:cBhvr>
                                      <p:tavLst>
                                        <p:tav tm="0">
                                          <p:val>
                                            <p:strVal val="#ppt_x"/>
                                          </p:val>
                                        </p:tav>
                                        <p:tav tm="100000">
                                          <p:val>
                                            <p:strVal val="#ppt_x"/>
                                          </p:val>
                                        </p:tav>
                                      </p:tavLst>
                                    </p:anim>
                                    <p:anim calcmode="lin" valueType="num">
                                      <p:cBhvr>
                                        <p:cTn id="99" dur="1000" fill="hold"/>
                                        <p:tgtEl>
                                          <p:spTgt spid="487"/>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494"/>
                                        </p:tgtEl>
                                        <p:attrNameLst>
                                          <p:attrName>style.visibility</p:attrName>
                                        </p:attrNameLst>
                                      </p:cBhvr>
                                      <p:to>
                                        <p:strVal val="visible"/>
                                      </p:to>
                                    </p:set>
                                    <p:animEffect transition="in" filter="fade">
                                      <p:cBhvr>
                                        <p:cTn id="102" dur="1000"/>
                                        <p:tgtEl>
                                          <p:spTgt spid="494"/>
                                        </p:tgtEl>
                                      </p:cBhvr>
                                    </p:animEffect>
                                    <p:anim calcmode="lin" valueType="num">
                                      <p:cBhvr>
                                        <p:cTn id="103" dur="1000" fill="hold"/>
                                        <p:tgtEl>
                                          <p:spTgt spid="494"/>
                                        </p:tgtEl>
                                        <p:attrNameLst>
                                          <p:attrName>ppt_x</p:attrName>
                                        </p:attrNameLst>
                                      </p:cBhvr>
                                      <p:tavLst>
                                        <p:tav tm="0">
                                          <p:val>
                                            <p:strVal val="#ppt_x"/>
                                          </p:val>
                                        </p:tav>
                                        <p:tav tm="100000">
                                          <p:val>
                                            <p:strVal val="#ppt_x"/>
                                          </p:val>
                                        </p:tav>
                                      </p:tavLst>
                                    </p:anim>
                                    <p:anim calcmode="lin" valueType="num">
                                      <p:cBhvr>
                                        <p:cTn id="104" dur="1000" fill="hold"/>
                                        <p:tgtEl>
                                          <p:spTgt spid="494"/>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495"/>
                                        </p:tgtEl>
                                        <p:attrNameLst>
                                          <p:attrName>style.visibility</p:attrName>
                                        </p:attrNameLst>
                                      </p:cBhvr>
                                      <p:to>
                                        <p:strVal val="visible"/>
                                      </p:to>
                                    </p:set>
                                    <p:animEffect transition="in" filter="fade">
                                      <p:cBhvr>
                                        <p:cTn id="107" dur="1000"/>
                                        <p:tgtEl>
                                          <p:spTgt spid="495"/>
                                        </p:tgtEl>
                                      </p:cBhvr>
                                    </p:animEffect>
                                    <p:anim calcmode="lin" valueType="num">
                                      <p:cBhvr>
                                        <p:cTn id="108" dur="1000" fill="hold"/>
                                        <p:tgtEl>
                                          <p:spTgt spid="495"/>
                                        </p:tgtEl>
                                        <p:attrNameLst>
                                          <p:attrName>ppt_x</p:attrName>
                                        </p:attrNameLst>
                                      </p:cBhvr>
                                      <p:tavLst>
                                        <p:tav tm="0">
                                          <p:val>
                                            <p:strVal val="#ppt_x"/>
                                          </p:val>
                                        </p:tav>
                                        <p:tav tm="100000">
                                          <p:val>
                                            <p:strVal val="#ppt_x"/>
                                          </p:val>
                                        </p:tav>
                                      </p:tavLst>
                                    </p:anim>
                                    <p:anim calcmode="lin" valueType="num">
                                      <p:cBhvr>
                                        <p:cTn id="109" dur="1000" fill="hold"/>
                                        <p:tgtEl>
                                          <p:spTgt spid="495"/>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496"/>
                                        </p:tgtEl>
                                        <p:attrNameLst>
                                          <p:attrName>style.visibility</p:attrName>
                                        </p:attrNameLst>
                                      </p:cBhvr>
                                      <p:to>
                                        <p:strVal val="visible"/>
                                      </p:to>
                                    </p:set>
                                    <p:animEffect transition="in" filter="fade">
                                      <p:cBhvr>
                                        <p:cTn id="112" dur="1000"/>
                                        <p:tgtEl>
                                          <p:spTgt spid="496"/>
                                        </p:tgtEl>
                                      </p:cBhvr>
                                    </p:animEffect>
                                    <p:anim calcmode="lin" valueType="num">
                                      <p:cBhvr>
                                        <p:cTn id="113" dur="1000" fill="hold"/>
                                        <p:tgtEl>
                                          <p:spTgt spid="496"/>
                                        </p:tgtEl>
                                        <p:attrNameLst>
                                          <p:attrName>ppt_x</p:attrName>
                                        </p:attrNameLst>
                                      </p:cBhvr>
                                      <p:tavLst>
                                        <p:tav tm="0">
                                          <p:val>
                                            <p:strVal val="#ppt_x"/>
                                          </p:val>
                                        </p:tav>
                                        <p:tav tm="100000">
                                          <p:val>
                                            <p:strVal val="#ppt_x"/>
                                          </p:val>
                                        </p:tav>
                                      </p:tavLst>
                                    </p:anim>
                                    <p:anim calcmode="lin" valueType="num">
                                      <p:cBhvr>
                                        <p:cTn id="114" dur="1000" fill="hold"/>
                                        <p:tgtEl>
                                          <p:spTgt spid="496"/>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497"/>
                                        </p:tgtEl>
                                        <p:attrNameLst>
                                          <p:attrName>style.visibility</p:attrName>
                                        </p:attrNameLst>
                                      </p:cBhvr>
                                      <p:to>
                                        <p:strVal val="visible"/>
                                      </p:to>
                                    </p:set>
                                    <p:animEffect transition="in" filter="fade">
                                      <p:cBhvr>
                                        <p:cTn id="117" dur="1000"/>
                                        <p:tgtEl>
                                          <p:spTgt spid="497"/>
                                        </p:tgtEl>
                                      </p:cBhvr>
                                    </p:animEffect>
                                    <p:anim calcmode="lin" valueType="num">
                                      <p:cBhvr>
                                        <p:cTn id="118" dur="1000" fill="hold"/>
                                        <p:tgtEl>
                                          <p:spTgt spid="497"/>
                                        </p:tgtEl>
                                        <p:attrNameLst>
                                          <p:attrName>ppt_x</p:attrName>
                                        </p:attrNameLst>
                                      </p:cBhvr>
                                      <p:tavLst>
                                        <p:tav tm="0">
                                          <p:val>
                                            <p:strVal val="#ppt_x"/>
                                          </p:val>
                                        </p:tav>
                                        <p:tav tm="100000">
                                          <p:val>
                                            <p:strVal val="#ppt_x"/>
                                          </p:val>
                                        </p:tav>
                                      </p:tavLst>
                                    </p:anim>
                                    <p:anim calcmode="lin" valueType="num">
                                      <p:cBhvr>
                                        <p:cTn id="119" dur="1000" fill="hold"/>
                                        <p:tgtEl>
                                          <p:spTgt spid="497"/>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504"/>
                                        </p:tgtEl>
                                        <p:attrNameLst>
                                          <p:attrName>style.visibility</p:attrName>
                                        </p:attrNameLst>
                                      </p:cBhvr>
                                      <p:to>
                                        <p:strVal val="visible"/>
                                      </p:to>
                                    </p:set>
                                    <p:animEffect transition="in" filter="fade">
                                      <p:cBhvr>
                                        <p:cTn id="122" dur="1000"/>
                                        <p:tgtEl>
                                          <p:spTgt spid="504"/>
                                        </p:tgtEl>
                                      </p:cBhvr>
                                    </p:animEffect>
                                    <p:anim calcmode="lin" valueType="num">
                                      <p:cBhvr>
                                        <p:cTn id="123" dur="1000" fill="hold"/>
                                        <p:tgtEl>
                                          <p:spTgt spid="504"/>
                                        </p:tgtEl>
                                        <p:attrNameLst>
                                          <p:attrName>ppt_x</p:attrName>
                                        </p:attrNameLst>
                                      </p:cBhvr>
                                      <p:tavLst>
                                        <p:tav tm="0">
                                          <p:val>
                                            <p:strVal val="#ppt_x"/>
                                          </p:val>
                                        </p:tav>
                                        <p:tav tm="100000">
                                          <p:val>
                                            <p:strVal val="#ppt_x"/>
                                          </p:val>
                                        </p:tav>
                                      </p:tavLst>
                                    </p:anim>
                                    <p:anim calcmode="lin" valueType="num">
                                      <p:cBhvr>
                                        <p:cTn id="124" dur="1000" fill="hold"/>
                                        <p:tgtEl>
                                          <p:spTgt spid="504"/>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505"/>
                                        </p:tgtEl>
                                        <p:attrNameLst>
                                          <p:attrName>style.visibility</p:attrName>
                                        </p:attrNameLst>
                                      </p:cBhvr>
                                      <p:to>
                                        <p:strVal val="visible"/>
                                      </p:to>
                                    </p:set>
                                    <p:animEffect transition="in" filter="fade">
                                      <p:cBhvr>
                                        <p:cTn id="127" dur="1000"/>
                                        <p:tgtEl>
                                          <p:spTgt spid="505"/>
                                        </p:tgtEl>
                                      </p:cBhvr>
                                    </p:animEffect>
                                    <p:anim calcmode="lin" valueType="num">
                                      <p:cBhvr>
                                        <p:cTn id="128" dur="1000" fill="hold"/>
                                        <p:tgtEl>
                                          <p:spTgt spid="505"/>
                                        </p:tgtEl>
                                        <p:attrNameLst>
                                          <p:attrName>ppt_x</p:attrName>
                                        </p:attrNameLst>
                                      </p:cBhvr>
                                      <p:tavLst>
                                        <p:tav tm="0">
                                          <p:val>
                                            <p:strVal val="#ppt_x"/>
                                          </p:val>
                                        </p:tav>
                                        <p:tav tm="100000">
                                          <p:val>
                                            <p:strVal val="#ppt_x"/>
                                          </p:val>
                                        </p:tav>
                                      </p:tavLst>
                                    </p:anim>
                                    <p:anim calcmode="lin" valueType="num">
                                      <p:cBhvr>
                                        <p:cTn id="129" dur="1000" fill="hold"/>
                                        <p:tgtEl>
                                          <p:spTgt spid="505"/>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506"/>
                                        </p:tgtEl>
                                        <p:attrNameLst>
                                          <p:attrName>style.visibility</p:attrName>
                                        </p:attrNameLst>
                                      </p:cBhvr>
                                      <p:to>
                                        <p:strVal val="visible"/>
                                      </p:to>
                                    </p:set>
                                    <p:animEffect transition="in" filter="fade">
                                      <p:cBhvr>
                                        <p:cTn id="132" dur="1000"/>
                                        <p:tgtEl>
                                          <p:spTgt spid="506"/>
                                        </p:tgtEl>
                                      </p:cBhvr>
                                    </p:animEffect>
                                    <p:anim calcmode="lin" valueType="num">
                                      <p:cBhvr>
                                        <p:cTn id="133" dur="1000" fill="hold"/>
                                        <p:tgtEl>
                                          <p:spTgt spid="506"/>
                                        </p:tgtEl>
                                        <p:attrNameLst>
                                          <p:attrName>ppt_x</p:attrName>
                                        </p:attrNameLst>
                                      </p:cBhvr>
                                      <p:tavLst>
                                        <p:tav tm="0">
                                          <p:val>
                                            <p:strVal val="#ppt_x"/>
                                          </p:val>
                                        </p:tav>
                                        <p:tav tm="100000">
                                          <p:val>
                                            <p:strVal val="#ppt_x"/>
                                          </p:val>
                                        </p:tav>
                                      </p:tavLst>
                                    </p:anim>
                                    <p:anim calcmode="lin" valueType="num">
                                      <p:cBhvr>
                                        <p:cTn id="134" dur="1000" fill="hold"/>
                                        <p:tgtEl>
                                          <p:spTgt spid="506"/>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507"/>
                                        </p:tgtEl>
                                        <p:attrNameLst>
                                          <p:attrName>style.visibility</p:attrName>
                                        </p:attrNameLst>
                                      </p:cBhvr>
                                      <p:to>
                                        <p:strVal val="visible"/>
                                      </p:to>
                                    </p:set>
                                    <p:animEffect transition="in" filter="fade">
                                      <p:cBhvr>
                                        <p:cTn id="137" dur="1000"/>
                                        <p:tgtEl>
                                          <p:spTgt spid="507"/>
                                        </p:tgtEl>
                                      </p:cBhvr>
                                    </p:animEffect>
                                    <p:anim calcmode="lin" valueType="num">
                                      <p:cBhvr>
                                        <p:cTn id="138" dur="1000" fill="hold"/>
                                        <p:tgtEl>
                                          <p:spTgt spid="507"/>
                                        </p:tgtEl>
                                        <p:attrNameLst>
                                          <p:attrName>ppt_x</p:attrName>
                                        </p:attrNameLst>
                                      </p:cBhvr>
                                      <p:tavLst>
                                        <p:tav tm="0">
                                          <p:val>
                                            <p:strVal val="#ppt_x"/>
                                          </p:val>
                                        </p:tav>
                                        <p:tav tm="100000">
                                          <p:val>
                                            <p:strVal val="#ppt_x"/>
                                          </p:val>
                                        </p:tav>
                                      </p:tavLst>
                                    </p:anim>
                                    <p:anim calcmode="lin" valueType="num">
                                      <p:cBhvr>
                                        <p:cTn id="139" dur="1000" fill="hold"/>
                                        <p:tgtEl>
                                          <p:spTgt spid="507"/>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513"/>
                                        </p:tgtEl>
                                        <p:attrNameLst>
                                          <p:attrName>style.visibility</p:attrName>
                                        </p:attrNameLst>
                                      </p:cBhvr>
                                      <p:to>
                                        <p:strVal val="visible"/>
                                      </p:to>
                                    </p:set>
                                    <p:animEffect transition="in" filter="fade">
                                      <p:cBhvr>
                                        <p:cTn id="142" dur="1000"/>
                                        <p:tgtEl>
                                          <p:spTgt spid="513"/>
                                        </p:tgtEl>
                                      </p:cBhvr>
                                    </p:animEffect>
                                    <p:anim calcmode="lin" valueType="num">
                                      <p:cBhvr>
                                        <p:cTn id="143" dur="1000" fill="hold"/>
                                        <p:tgtEl>
                                          <p:spTgt spid="513"/>
                                        </p:tgtEl>
                                        <p:attrNameLst>
                                          <p:attrName>ppt_x</p:attrName>
                                        </p:attrNameLst>
                                      </p:cBhvr>
                                      <p:tavLst>
                                        <p:tav tm="0">
                                          <p:val>
                                            <p:strVal val="#ppt_x"/>
                                          </p:val>
                                        </p:tav>
                                        <p:tav tm="100000">
                                          <p:val>
                                            <p:strVal val="#ppt_x"/>
                                          </p:val>
                                        </p:tav>
                                      </p:tavLst>
                                    </p:anim>
                                    <p:anim calcmode="lin" valueType="num">
                                      <p:cBhvr>
                                        <p:cTn id="144" dur="1000" fill="hold"/>
                                        <p:tgtEl>
                                          <p:spTgt spid="513"/>
                                        </p:tgtEl>
                                        <p:attrNameLst>
                                          <p:attrName>ppt_y</p:attrName>
                                        </p:attrNameLst>
                                      </p:cBhvr>
                                      <p:tavLst>
                                        <p:tav tm="0">
                                          <p:val>
                                            <p:strVal val="#ppt_y+.1"/>
                                          </p:val>
                                        </p:tav>
                                        <p:tav tm="100000">
                                          <p:val>
                                            <p:strVal val="#ppt_y"/>
                                          </p:val>
                                        </p:tav>
                                      </p:tavLst>
                                    </p:anim>
                                  </p:childTnLst>
                                </p:cTn>
                              </p:par>
                              <p:par>
                                <p:cTn id="145" presetID="42" presetClass="entr" presetSubtype="0" fill="hold" nodeType="withEffect">
                                  <p:stCondLst>
                                    <p:cond delay="0"/>
                                  </p:stCondLst>
                                  <p:childTnLst>
                                    <p:set>
                                      <p:cBhvr>
                                        <p:cTn id="146" dur="1" fill="hold">
                                          <p:stCondLst>
                                            <p:cond delay="0"/>
                                          </p:stCondLst>
                                        </p:cTn>
                                        <p:tgtEl>
                                          <p:spTgt spid="514"/>
                                        </p:tgtEl>
                                        <p:attrNameLst>
                                          <p:attrName>style.visibility</p:attrName>
                                        </p:attrNameLst>
                                      </p:cBhvr>
                                      <p:to>
                                        <p:strVal val="visible"/>
                                      </p:to>
                                    </p:set>
                                    <p:animEffect transition="in" filter="fade">
                                      <p:cBhvr>
                                        <p:cTn id="147" dur="1000"/>
                                        <p:tgtEl>
                                          <p:spTgt spid="514"/>
                                        </p:tgtEl>
                                      </p:cBhvr>
                                    </p:animEffect>
                                    <p:anim calcmode="lin" valueType="num">
                                      <p:cBhvr>
                                        <p:cTn id="148" dur="1000" fill="hold"/>
                                        <p:tgtEl>
                                          <p:spTgt spid="514"/>
                                        </p:tgtEl>
                                        <p:attrNameLst>
                                          <p:attrName>ppt_x</p:attrName>
                                        </p:attrNameLst>
                                      </p:cBhvr>
                                      <p:tavLst>
                                        <p:tav tm="0">
                                          <p:val>
                                            <p:strVal val="#ppt_x"/>
                                          </p:val>
                                        </p:tav>
                                        <p:tav tm="100000">
                                          <p:val>
                                            <p:strVal val="#ppt_x"/>
                                          </p:val>
                                        </p:tav>
                                      </p:tavLst>
                                    </p:anim>
                                    <p:anim calcmode="lin" valueType="num">
                                      <p:cBhvr>
                                        <p:cTn id="149" dur="1000" fill="hold"/>
                                        <p:tgtEl>
                                          <p:spTgt spid="514"/>
                                        </p:tgtEl>
                                        <p:attrNameLst>
                                          <p:attrName>ppt_y</p:attrName>
                                        </p:attrNameLst>
                                      </p:cBhvr>
                                      <p:tavLst>
                                        <p:tav tm="0">
                                          <p:val>
                                            <p:strVal val="#ppt_y+.1"/>
                                          </p:val>
                                        </p:tav>
                                        <p:tav tm="100000">
                                          <p:val>
                                            <p:strVal val="#ppt_y"/>
                                          </p:val>
                                        </p:tav>
                                      </p:tavLst>
                                    </p:anim>
                                  </p:childTnLst>
                                </p:cTn>
                              </p:par>
                              <p:par>
                                <p:cTn id="150" presetID="42" presetClass="entr" presetSubtype="0" fill="hold" nodeType="withEffect">
                                  <p:stCondLst>
                                    <p:cond delay="0"/>
                                  </p:stCondLst>
                                  <p:childTnLst>
                                    <p:set>
                                      <p:cBhvr>
                                        <p:cTn id="151" dur="1" fill="hold">
                                          <p:stCondLst>
                                            <p:cond delay="0"/>
                                          </p:stCondLst>
                                        </p:cTn>
                                        <p:tgtEl>
                                          <p:spTgt spid="741"/>
                                        </p:tgtEl>
                                        <p:attrNameLst>
                                          <p:attrName>style.visibility</p:attrName>
                                        </p:attrNameLst>
                                      </p:cBhvr>
                                      <p:to>
                                        <p:strVal val="visible"/>
                                      </p:to>
                                    </p:set>
                                    <p:animEffect transition="in" filter="fade">
                                      <p:cBhvr>
                                        <p:cTn id="152" dur="1000"/>
                                        <p:tgtEl>
                                          <p:spTgt spid="741"/>
                                        </p:tgtEl>
                                      </p:cBhvr>
                                    </p:animEffect>
                                    <p:anim calcmode="lin" valueType="num">
                                      <p:cBhvr>
                                        <p:cTn id="153" dur="1000" fill="hold"/>
                                        <p:tgtEl>
                                          <p:spTgt spid="741"/>
                                        </p:tgtEl>
                                        <p:attrNameLst>
                                          <p:attrName>ppt_x</p:attrName>
                                        </p:attrNameLst>
                                      </p:cBhvr>
                                      <p:tavLst>
                                        <p:tav tm="0">
                                          <p:val>
                                            <p:strVal val="#ppt_x"/>
                                          </p:val>
                                        </p:tav>
                                        <p:tav tm="100000">
                                          <p:val>
                                            <p:strVal val="#ppt_x"/>
                                          </p:val>
                                        </p:tav>
                                      </p:tavLst>
                                    </p:anim>
                                    <p:anim calcmode="lin" valueType="num">
                                      <p:cBhvr>
                                        <p:cTn id="154" dur="1000" fill="hold"/>
                                        <p:tgtEl>
                                          <p:spTgt spid="741"/>
                                        </p:tgtEl>
                                        <p:attrNameLst>
                                          <p:attrName>ppt_y</p:attrName>
                                        </p:attrNameLst>
                                      </p:cBhvr>
                                      <p:tavLst>
                                        <p:tav tm="0">
                                          <p:val>
                                            <p:strVal val="#ppt_y+.1"/>
                                          </p:val>
                                        </p:tav>
                                        <p:tav tm="100000">
                                          <p:val>
                                            <p:strVal val="#ppt_y"/>
                                          </p:val>
                                        </p:tav>
                                      </p:tavLst>
                                    </p:anim>
                                  </p:childTnLst>
                                </p:cTn>
                              </p:par>
                              <p:par>
                                <p:cTn id="155" presetID="42" presetClass="entr" presetSubtype="0" fill="hold" nodeType="withEffect">
                                  <p:stCondLst>
                                    <p:cond delay="0"/>
                                  </p:stCondLst>
                                  <p:childTnLst>
                                    <p:set>
                                      <p:cBhvr>
                                        <p:cTn id="156" dur="1" fill="hold">
                                          <p:stCondLst>
                                            <p:cond delay="0"/>
                                          </p:stCondLst>
                                        </p:cTn>
                                        <p:tgtEl>
                                          <p:spTgt spid="742"/>
                                        </p:tgtEl>
                                        <p:attrNameLst>
                                          <p:attrName>style.visibility</p:attrName>
                                        </p:attrNameLst>
                                      </p:cBhvr>
                                      <p:to>
                                        <p:strVal val="visible"/>
                                      </p:to>
                                    </p:set>
                                    <p:animEffect transition="in" filter="fade">
                                      <p:cBhvr>
                                        <p:cTn id="157" dur="1000"/>
                                        <p:tgtEl>
                                          <p:spTgt spid="742"/>
                                        </p:tgtEl>
                                      </p:cBhvr>
                                    </p:animEffect>
                                    <p:anim calcmode="lin" valueType="num">
                                      <p:cBhvr>
                                        <p:cTn id="158" dur="1000" fill="hold"/>
                                        <p:tgtEl>
                                          <p:spTgt spid="742"/>
                                        </p:tgtEl>
                                        <p:attrNameLst>
                                          <p:attrName>ppt_x</p:attrName>
                                        </p:attrNameLst>
                                      </p:cBhvr>
                                      <p:tavLst>
                                        <p:tav tm="0">
                                          <p:val>
                                            <p:strVal val="#ppt_x"/>
                                          </p:val>
                                        </p:tav>
                                        <p:tav tm="100000">
                                          <p:val>
                                            <p:strVal val="#ppt_x"/>
                                          </p:val>
                                        </p:tav>
                                      </p:tavLst>
                                    </p:anim>
                                    <p:anim calcmode="lin" valueType="num">
                                      <p:cBhvr>
                                        <p:cTn id="159" dur="1000" fill="hold"/>
                                        <p:tgtEl>
                                          <p:spTgt spid="742"/>
                                        </p:tgtEl>
                                        <p:attrNameLst>
                                          <p:attrName>ppt_y</p:attrName>
                                        </p:attrNameLst>
                                      </p:cBhvr>
                                      <p:tavLst>
                                        <p:tav tm="0">
                                          <p:val>
                                            <p:strVal val="#ppt_y+.1"/>
                                          </p:val>
                                        </p:tav>
                                        <p:tav tm="100000">
                                          <p:val>
                                            <p:strVal val="#ppt_y"/>
                                          </p:val>
                                        </p:tav>
                                      </p:tavLst>
                                    </p:anim>
                                  </p:childTnLst>
                                </p:cTn>
                              </p:par>
                              <p:par>
                                <p:cTn id="160" presetID="42" presetClass="entr" presetSubtype="0" fill="hold" nodeType="withEffect">
                                  <p:stCondLst>
                                    <p:cond delay="0"/>
                                  </p:stCondLst>
                                  <p:childTnLst>
                                    <p:set>
                                      <p:cBhvr>
                                        <p:cTn id="161" dur="1" fill="hold">
                                          <p:stCondLst>
                                            <p:cond delay="0"/>
                                          </p:stCondLst>
                                        </p:cTn>
                                        <p:tgtEl>
                                          <p:spTgt spid="743"/>
                                        </p:tgtEl>
                                        <p:attrNameLst>
                                          <p:attrName>style.visibility</p:attrName>
                                        </p:attrNameLst>
                                      </p:cBhvr>
                                      <p:to>
                                        <p:strVal val="visible"/>
                                      </p:to>
                                    </p:set>
                                    <p:animEffect transition="in" filter="fade">
                                      <p:cBhvr>
                                        <p:cTn id="162" dur="1000"/>
                                        <p:tgtEl>
                                          <p:spTgt spid="743"/>
                                        </p:tgtEl>
                                      </p:cBhvr>
                                    </p:animEffect>
                                    <p:anim calcmode="lin" valueType="num">
                                      <p:cBhvr>
                                        <p:cTn id="163" dur="1000" fill="hold"/>
                                        <p:tgtEl>
                                          <p:spTgt spid="743"/>
                                        </p:tgtEl>
                                        <p:attrNameLst>
                                          <p:attrName>ppt_x</p:attrName>
                                        </p:attrNameLst>
                                      </p:cBhvr>
                                      <p:tavLst>
                                        <p:tav tm="0">
                                          <p:val>
                                            <p:strVal val="#ppt_x"/>
                                          </p:val>
                                        </p:tav>
                                        <p:tav tm="100000">
                                          <p:val>
                                            <p:strVal val="#ppt_x"/>
                                          </p:val>
                                        </p:tav>
                                      </p:tavLst>
                                    </p:anim>
                                    <p:anim calcmode="lin" valueType="num">
                                      <p:cBhvr>
                                        <p:cTn id="164" dur="1000" fill="hold"/>
                                        <p:tgtEl>
                                          <p:spTgt spid="743"/>
                                        </p:tgtEl>
                                        <p:attrNameLst>
                                          <p:attrName>ppt_y</p:attrName>
                                        </p:attrNameLst>
                                      </p:cBhvr>
                                      <p:tavLst>
                                        <p:tav tm="0">
                                          <p:val>
                                            <p:strVal val="#ppt_y+.1"/>
                                          </p:val>
                                        </p:tav>
                                        <p:tav tm="100000">
                                          <p:val>
                                            <p:strVal val="#ppt_y"/>
                                          </p:val>
                                        </p:tav>
                                      </p:tavLst>
                                    </p:anim>
                                  </p:childTnLst>
                                </p:cTn>
                              </p:par>
                              <p:par>
                                <p:cTn id="165" presetID="42" presetClass="entr" presetSubtype="0" fill="hold" nodeType="withEffect">
                                  <p:stCondLst>
                                    <p:cond delay="0"/>
                                  </p:stCondLst>
                                  <p:childTnLst>
                                    <p:set>
                                      <p:cBhvr>
                                        <p:cTn id="166" dur="1" fill="hold">
                                          <p:stCondLst>
                                            <p:cond delay="0"/>
                                          </p:stCondLst>
                                        </p:cTn>
                                        <p:tgtEl>
                                          <p:spTgt spid="744"/>
                                        </p:tgtEl>
                                        <p:attrNameLst>
                                          <p:attrName>style.visibility</p:attrName>
                                        </p:attrNameLst>
                                      </p:cBhvr>
                                      <p:to>
                                        <p:strVal val="visible"/>
                                      </p:to>
                                    </p:set>
                                    <p:animEffect transition="in" filter="fade">
                                      <p:cBhvr>
                                        <p:cTn id="167" dur="1000"/>
                                        <p:tgtEl>
                                          <p:spTgt spid="744"/>
                                        </p:tgtEl>
                                      </p:cBhvr>
                                    </p:animEffect>
                                    <p:anim calcmode="lin" valueType="num">
                                      <p:cBhvr>
                                        <p:cTn id="168" dur="1000" fill="hold"/>
                                        <p:tgtEl>
                                          <p:spTgt spid="744"/>
                                        </p:tgtEl>
                                        <p:attrNameLst>
                                          <p:attrName>ppt_x</p:attrName>
                                        </p:attrNameLst>
                                      </p:cBhvr>
                                      <p:tavLst>
                                        <p:tav tm="0">
                                          <p:val>
                                            <p:strVal val="#ppt_x"/>
                                          </p:val>
                                        </p:tav>
                                        <p:tav tm="100000">
                                          <p:val>
                                            <p:strVal val="#ppt_x"/>
                                          </p:val>
                                        </p:tav>
                                      </p:tavLst>
                                    </p:anim>
                                    <p:anim calcmode="lin" valueType="num">
                                      <p:cBhvr>
                                        <p:cTn id="169" dur="1000" fill="hold"/>
                                        <p:tgtEl>
                                          <p:spTgt spid="744"/>
                                        </p:tgtEl>
                                        <p:attrNameLst>
                                          <p:attrName>ppt_y</p:attrName>
                                        </p:attrNameLst>
                                      </p:cBhvr>
                                      <p:tavLst>
                                        <p:tav tm="0">
                                          <p:val>
                                            <p:strVal val="#ppt_y+.1"/>
                                          </p:val>
                                        </p:tav>
                                        <p:tav tm="100000">
                                          <p:val>
                                            <p:strVal val="#ppt_y"/>
                                          </p:val>
                                        </p:tav>
                                      </p:tavLst>
                                    </p:anim>
                                  </p:childTnLst>
                                </p:cTn>
                              </p:par>
                              <p:par>
                                <p:cTn id="170" presetID="42" presetClass="entr" presetSubtype="0" fill="hold" nodeType="withEffect">
                                  <p:stCondLst>
                                    <p:cond delay="0"/>
                                  </p:stCondLst>
                                  <p:childTnLst>
                                    <p:set>
                                      <p:cBhvr>
                                        <p:cTn id="171" dur="1" fill="hold">
                                          <p:stCondLst>
                                            <p:cond delay="0"/>
                                          </p:stCondLst>
                                        </p:cTn>
                                        <p:tgtEl>
                                          <p:spTgt spid="745"/>
                                        </p:tgtEl>
                                        <p:attrNameLst>
                                          <p:attrName>style.visibility</p:attrName>
                                        </p:attrNameLst>
                                      </p:cBhvr>
                                      <p:to>
                                        <p:strVal val="visible"/>
                                      </p:to>
                                    </p:set>
                                    <p:animEffect transition="in" filter="fade">
                                      <p:cBhvr>
                                        <p:cTn id="172" dur="1000"/>
                                        <p:tgtEl>
                                          <p:spTgt spid="745"/>
                                        </p:tgtEl>
                                      </p:cBhvr>
                                    </p:animEffect>
                                    <p:anim calcmode="lin" valueType="num">
                                      <p:cBhvr>
                                        <p:cTn id="173" dur="1000" fill="hold"/>
                                        <p:tgtEl>
                                          <p:spTgt spid="745"/>
                                        </p:tgtEl>
                                        <p:attrNameLst>
                                          <p:attrName>ppt_x</p:attrName>
                                        </p:attrNameLst>
                                      </p:cBhvr>
                                      <p:tavLst>
                                        <p:tav tm="0">
                                          <p:val>
                                            <p:strVal val="#ppt_x"/>
                                          </p:val>
                                        </p:tav>
                                        <p:tav tm="100000">
                                          <p:val>
                                            <p:strVal val="#ppt_x"/>
                                          </p:val>
                                        </p:tav>
                                      </p:tavLst>
                                    </p:anim>
                                    <p:anim calcmode="lin" valueType="num">
                                      <p:cBhvr>
                                        <p:cTn id="174" dur="1000" fill="hold"/>
                                        <p:tgtEl>
                                          <p:spTgt spid="745"/>
                                        </p:tgtEl>
                                        <p:attrNameLst>
                                          <p:attrName>ppt_y</p:attrName>
                                        </p:attrNameLst>
                                      </p:cBhvr>
                                      <p:tavLst>
                                        <p:tav tm="0">
                                          <p:val>
                                            <p:strVal val="#ppt_y+.1"/>
                                          </p:val>
                                        </p:tav>
                                        <p:tav tm="100000">
                                          <p:val>
                                            <p:strVal val="#ppt_y"/>
                                          </p:val>
                                        </p:tav>
                                      </p:tavLst>
                                    </p:anim>
                                  </p:childTnLst>
                                </p:cTn>
                              </p:par>
                              <p:par>
                                <p:cTn id="175" presetID="42" presetClass="entr" presetSubtype="0" fill="hold" nodeType="withEffect">
                                  <p:stCondLst>
                                    <p:cond delay="0"/>
                                  </p:stCondLst>
                                  <p:childTnLst>
                                    <p:set>
                                      <p:cBhvr>
                                        <p:cTn id="176" dur="1" fill="hold">
                                          <p:stCondLst>
                                            <p:cond delay="0"/>
                                          </p:stCondLst>
                                        </p:cTn>
                                        <p:tgtEl>
                                          <p:spTgt spid="746"/>
                                        </p:tgtEl>
                                        <p:attrNameLst>
                                          <p:attrName>style.visibility</p:attrName>
                                        </p:attrNameLst>
                                      </p:cBhvr>
                                      <p:to>
                                        <p:strVal val="visible"/>
                                      </p:to>
                                    </p:set>
                                    <p:animEffect transition="in" filter="fade">
                                      <p:cBhvr>
                                        <p:cTn id="177" dur="1000"/>
                                        <p:tgtEl>
                                          <p:spTgt spid="746"/>
                                        </p:tgtEl>
                                      </p:cBhvr>
                                    </p:animEffect>
                                    <p:anim calcmode="lin" valueType="num">
                                      <p:cBhvr>
                                        <p:cTn id="178" dur="1000" fill="hold"/>
                                        <p:tgtEl>
                                          <p:spTgt spid="746"/>
                                        </p:tgtEl>
                                        <p:attrNameLst>
                                          <p:attrName>ppt_x</p:attrName>
                                        </p:attrNameLst>
                                      </p:cBhvr>
                                      <p:tavLst>
                                        <p:tav tm="0">
                                          <p:val>
                                            <p:strVal val="#ppt_x"/>
                                          </p:val>
                                        </p:tav>
                                        <p:tav tm="100000">
                                          <p:val>
                                            <p:strVal val="#ppt_x"/>
                                          </p:val>
                                        </p:tav>
                                      </p:tavLst>
                                    </p:anim>
                                    <p:anim calcmode="lin" valueType="num">
                                      <p:cBhvr>
                                        <p:cTn id="179" dur="1000" fill="hold"/>
                                        <p:tgtEl>
                                          <p:spTgt spid="746"/>
                                        </p:tgtEl>
                                        <p:attrNameLst>
                                          <p:attrName>ppt_y</p:attrName>
                                        </p:attrNameLst>
                                      </p:cBhvr>
                                      <p:tavLst>
                                        <p:tav tm="0">
                                          <p:val>
                                            <p:strVal val="#ppt_y+.1"/>
                                          </p:val>
                                        </p:tav>
                                        <p:tav tm="100000">
                                          <p:val>
                                            <p:strVal val="#ppt_y"/>
                                          </p:val>
                                        </p:tav>
                                      </p:tavLst>
                                    </p:anim>
                                  </p:childTnLst>
                                </p:cTn>
                              </p:par>
                              <p:par>
                                <p:cTn id="180" presetID="42" presetClass="entr" presetSubtype="0" fill="hold" nodeType="withEffect">
                                  <p:stCondLst>
                                    <p:cond delay="0"/>
                                  </p:stCondLst>
                                  <p:childTnLst>
                                    <p:set>
                                      <p:cBhvr>
                                        <p:cTn id="181" dur="1" fill="hold">
                                          <p:stCondLst>
                                            <p:cond delay="0"/>
                                          </p:stCondLst>
                                        </p:cTn>
                                        <p:tgtEl>
                                          <p:spTgt spid="747"/>
                                        </p:tgtEl>
                                        <p:attrNameLst>
                                          <p:attrName>style.visibility</p:attrName>
                                        </p:attrNameLst>
                                      </p:cBhvr>
                                      <p:to>
                                        <p:strVal val="visible"/>
                                      </p:to>
                                    </p:set>
                                    <p:animEffect transition="in" filter="fade">
                                      <p:cBhvr>
                                        <p:cTn id="182" dur="1000"/>
                                        <p:tgtEl>
                                          <p:spTgt spid="747"/>
                                        </p:tgtEl>
                                      </p:cBhvr>
                                    </p:animEffect>
                                    <p:anim calcmode="lin" valueType="num">
                                      <p:cBhvr>
                                        <p:cTn id="183" dur="1000" fill="hold"/>
                                        <p:tgtEl>
                                          <p:spTgt spid="747"/>
                                        </p:tgtEl>
                                        <p:attrNameLst>
                                          <p:attrName>ppt_x</p:attrName>
                                        </p:attrNameLst>
                                      </p:cBhvr>
                                      <p:tavLst>
                                        <p:tav tm="0">
                                          <p:val>
                                            <p:strVal val="#ppt_x"/>
                                          </p:val>
                                        </p:tav>
                                        <p:tav tm="100000">
                                          <p:val>
                                            <p:strVal val="#ppt_x"/>
                                          </p:val>
                                        </p:tav>
                                      </p:tavLst>
                                    </p:anim>
                                    <p:anim calcmode="lin" valueType="num">
                                      <p:cBhvr>
                                        <p:cTn id="184" dur="1000" fill="hold"/>
                                        <p:tgtEl>
                                          <p:spTgt spid="747"/>
                                        </p:tgtEl>
                                        <p:attrNameLst>
                                          <p:attrName>ppt_y</p:attrName>
                                        </p:attrNameLst>
                                      </p:cBhvr>
                                      <p:tavLst>
                                        <p:tav tm="0">
                                          <p:val>
                                            <p:strVal val="#ppt_y+.1"/>
                                          </p:val>
                                        </p:tav>
                                        <p:tav tm="100000">
                                          <p:val>
                                            <p:strVal val="#ppt_y"/>
                                          </p:val>
                                        </p:tav>
                                      </p:tavLst>
                                    </p:anim>
                                  </p:childTnLst>
                                </p:cTn>
                              </p:par>
                              <p:par>
                                <p:cTn id="185" presetID="42" presetClass="entr" presetSubtype="0" fill="hold" nodeType="withEffect">
                                  <p:stCondLst>
                                    <p:cond delay="0"/>
                                  </p:stCondLst>
                                  <p:childTnLst>
                                    <p:set>
                                      <p:cBhvr>
                                        <p:cTn id="186" dur="1" fill="hold">
                                          <p:stCondLst>
                                            <p:cond delay="0"/>
                                          </p:stCondLst>
                                        </p:cTn>
                                        <p:tgtEl>
                                          <p:spTgt spid="748"/>
                                        </p:tgtEl>
                                        <p:attrNameLst>
                                          <p:attrName>style.visibility</p:attrName>
                                        </p:attrNameLst>
                                      </p:cBhvr>
                                      <p:to>
                                        <p:strVal val="visible"/>
                                      </p:to>
                                    </p:set>
                                    <p:animEffect transition="in" filter="fade">
                                      <p:cBhvr>
                                        <p:cTn id="187" dur="1000"/>
                                        <p:tgtEl>
                                          <p:spTgt spid="748"/>
                                        </p:tgtEl>
                                      </p:cBhvr>
                                    </p:animEffect>
                                    <p:anim calcmode="lin" valueType="num">
                                      <p:cBhvr>
                                        <p:cTn id="188" dur="1000" fill="hold"/>
                                        <p:tgtEl>
                                          <p:spTgt spid="748"/>
                                        </p:tgtEl>
                                        <p:attrNameLst>
                                          <p:attrName>ppt_x</p:attrName>
                                        </p:attrNameLst>
                                      </p:cBhvr>
                                      <p:tavLst>
                                        <p:tav tm="0">
                                          <p:val>
                                            <p:strVal val="#ppt_x"/>
                                          </p:val>
                                        </p:tav>
                                        <p:tav tm="100000">
                                          <p:val>
                                            <p:strVal val="#ppt_x"/>
                                          </p:val>
                                        </p:tav>
                                      </p:tavLst>
                                    </p:anim>
                                    <p:anim calcmode="lin" valueType="num">
                                      <p:cBhvr>
                                        <p:cTn id="189" dur="1000" fill="hold"/>
                                        <p:tgtEl>
                                          <p:spTgt spid="748"/>
                                        </p:tgtEl>
                                        <p:attrNameLst>
                                          <p:attrName>ppt_y</p:attrName>
                                        </p:attrNameLst>
                                      </p:cBhvr>
                                      <p:tavLst>
                                        <p:tav tm="0">
                                          <p:val>
                                            <p:strVal val="#ppt_y+.1"/>
                                          </p:val>
                                        </p:tav>
                                        <p:tav tm="100000">
                                          <p:val>
                                            <p:strVal val="#ppt_y"/>
                                          </p:val>
                                        </p:tav>
                                      </p:tavLst>
                                    </p:anim>
                                  </p:childTnLst>
                                </p:cTn>
                              </p:par>
                              <p:par>
                                <p:cTn id="190" presetID="42" presetClass="entr" presetSubtype="0" fill="hold" grpId="0" nodeType="withEffect">
                                  <p:stCondLst>
                                    <p:cond delay="0"/>
                                  </p:stCondLst>
                                  <p:childTnLst>
                                    <p:set>
                                      <p:cBhvr>
                                        <p:cTn id="191" dur="1" fill="hold">
                                          <p:stCondLst>
                                            <p:cond delay="0"/>
                                          </p:stCondLst>
                                        </p:cTn>
                                        <p:tgtEl>
                                          <p:spTgt spid="751"/>
                                        </p:tgtEl>
                                        <p:attrNameLst>
                                          <p:attrName>style.visibility</p:attrName>
                                        </p:attrNameLst>
                                      </p:cBhvr>
                                      <p:to>
                                        <p:strVal val="visible"/>
                                      </p:to>
                                    </p:set>
                                    <p:animEffect transition="in" filter="fade">
                                      <p:cBhvr>
                                        <p:cTn id="192" dur="1000"/>
                                        <p:tgtEl>
                                          <p:spTgt spid="751"/>
                                        </p:tgtEl>
                                      </p:cBhvr>
                                    </p:animEffect>
                                    <p:anim calcmode="lin" valueType="num">
                                      <p:cBhvr>
                                        <p:cTn id="193" dur="1000" fill="hold"/>
                                        <p:tgtEl>
                                          <p:spTgt spid="751"/>
                                        </p:tgtEl>
                                        <p:attrNameLst>
                                          <p:attrName>ppt_x</p:attrName>
                                        </p:attrNameLst>
                                      </p:cBhvr>
                                      <p:tavLst>
                                        <p:tav tm="0">
                                          <p:val>
                                            <p:strVal val="#ppt_x"/>
                                          </p:val>
                                        </p:tav>
                                        <p:tav tm="100000">
                                          <p:val>
                                            <p:strVal val="#ppt_x"/>
                                          </p:val>
                                        </p:tav>
                                      </p:tavLst>
                                    </p:anim>
                                    <p:anim calcmode="lin" valueType="num">
                                      <p:cBhvr>
                                        <p:cTn id="194" dur="1000" fill="hold"/>
                                        <p:tgtEl>
                                          <p:spTgt spid="751"/>
                                        </p:tgtEl>
                                        <p:attrNameLst>
                                          <p:attrName>ppt_y</p:attrName>
                                        </p:attrNameLst>
                                      </p:cBhvr>
                                      <p:tavLst>
                                        <p:tav tm="0">
                                          <p:val>
                                            <p:strVal val="#ppt_y+.1"/>
                                          </p:val>
                                        </p:tav>
                                        <p:tav tm="100000">
                                          <p:val>
                                            <p:strVal val="#ppt_y"/>
                                          </p:val>
                                        </p:tav>
                                      </p:tavLst>
                                    </p:anim>
                                  </p:childTnLst>
                                </p:cTn>
                              </p:par>
                              <p:par>
                                <p:cTn id="195" presetID="42" presetClass="entr" presetSubtype="0" fill="hold" nodeType="withEffect">
                                  <p:stCondLst>
                                    <p:cond delay="0"/>
                                  </p:stCondLst>
                                  <p:childTnLst>
                                    <p:set>
                                      <p:cBhvr>
                                        <p:cTn id="196" dur="1" fill="hold">
                                          <p:stCondLst>
                                            <p:cond delay="0"/>
                                          </p:stCondLst>
                                        </p:cTn>
                                        <p:tgtEl>
                                          <p:spTgt spid="752"/>
                                        </p:tgtEl>
                                        <p:attrNameLst>
                                          <p:attrName>style.visibility</p:attrName>
                                        </p:attrNameLst>
                                      </p:cBhvr>
                                      <p:to>
                                        <p:strVal val="visible"/>
                                      </p:to>
                                    </p:set>
                                    <p:animEffect transition="in" filter="fade">
                                      <p:cBhvr>
                                        <p:cTn id="197" dur="1000"/>
                                        <p:tgtEl>
                                          <p:spTgt spid="752"/>
                                        </p:tgtEl>
                                      </p:cBhvr>
                                    </p:animEffect>
                                    <p:anim calcmode="lin" valueType="num">
                                      <p:cBhvr>
                                        <p:cTn id="198" dur="1000" fill="hold"/>
                                        <p:tgtEl>
                                          <p:spTgt spid="752"/>
                                        </p:tgtEl>
                                        <p:attrNameLst>
                                          <p:attrName>ppt_x</p:attrName>
                                        </p:attrNameLst>
                                      </p:cBhvr>
                                      <p:tavLst>
                                        <p:tav tm="0">
                                          <p:val>
                                            <p:strVal val="#ppt_x"/>
                                          </p:val>
                                        </p:tav>
                                        <p:tav tm="100000">
                                          <p:val>
                                            <p:strVal val="#ppt_x"/>
                                          </p:val>
                                        </p:tav>
                                      </p:tavLst>
                                    </p:anim>
                                    <p:anim calcmode="lin" valueType="num">
                                      <p:cBhvr>
                                        <p:cTn id="199" dur="1000" fill="hold"/>
                                        <p:tgtEl>
                                          <p:spTgt spid="752"/>
                                        </p:tgtEl>
                                        <p:attrNameLst>
                                          <p:attrName>ppt_y</p:attrName>
                                        </p:attrNameLst>
                                      </p:cBhvr>
                                      <p:tavLst>
                                        <p:tav tm="0">
                                          <p:val>
                                            <p:strVal val="#ppt_y+.1"/>
                                          </p:val>
                                        </p:tav>
                                        <p:tav tm="100000">
                                          <p:val>
                                            <p:strVal val="#ppt_y"/>
                                          </p:val>
                                        </p:tav>
                                      </p:tavLst>
                                    </p:anim>
                                  </p:childTnLst>
                                </p:cTn>
                              </p:par>
                              <p:par>
                                <p:cTn id="200" presetID="42" presetClass="entr" presetSubtype="0" fill="hold" nodeType="withEffect">
                                  <p:stCondLst>
                                    <p:cond delay="0"/>
                                  </p:stCondLst>
                                  <p:childTnLst>
                                    <p:set>
                                      <p:cBhvr>
                                        <p:cTn id="201" dur="1" fill="hold">
                                          <p:stCondLst>
                                            <p:cond delay="0"/>
                                          </p:stCondLst>
                                        </p:cTn>
                                        <p:tgtEl>
                                          <p:spTgt spid="753"/>
                                        </p:tgtEl>
                                        <p:attrNameLst>
                                          <p:attrName>style.visibility</p:attrName>
                                        </p:attrNameLst>
                                      </p:cBhvr>
                                      <p:to>
                                        <p:strVal val="visible"/>
                                      </p:to>
                                    </p:set>
                                    <p:animEffect transition="in" filter="fade">
                                      <p:cBhvr>
                                        <p:cTn id="202" dur="1000"/>
                                        <p:tgtEl>
                                          <p:spTgt spid="753"/>
                                        </p:tgtEl>
                                      </p:cBhvr>
                                    </p:animEffect>
                                    <p:anim calcmode="lin" valueType="num">
                                      <p:cBhvr>
                                        <p:cTn id="203" dur="1000" fill="hold"/>
                                        <p:tgtEl>
                                          <p:spTgt spid="753"/>
                                        </p:tgtEl>
                                        <p:attrNameLst>
                                          <p:attrName>ppt_x</p:attrName>
                                        </p:attrNameLst>
                                      </p:cBhvr>
                                      <p:tavLst>
                                        <p:tav tm="0">
                                          <p:val>
                                            <p:strVal val="#ppt_x"/>
                                          </p:val>
                                        </p:tav>
                                        <p:tav tm="100000">
                                          <p:val>
                                            <p:strVal val="#ppt_x"/>
                                          </p:val>
                                        </p:tav>
                                      </p:tavLst>
                                    </p:anim>
                                    <p:anim calcmode="lin" valueType="num">
                                      <p:cBhvr>
                                        <p:cTn id="204" dur="1000" fill="hold"/>
                                        <p:tgtEl>
                                          <p:spTgt spid="753"/>
                                        </p:tgtEl>
                                        <p:attrNameLst>
                                          <p:attrName>ppt_y</p:attrName>
                                        </p:attrNameLst>
                                      </p:cBhvr>
                                      <p:tavLst>
                                        <p:tav tm="0">
                                          <p:val>
                                            <p:strVal val="#ppt_y+.1"/>
                                          </p:val>
                                        </p:tav>
                                        <p:tav tm="100000">
                                          <p:val>
                                            <p:strVal val="#ppt_y"/>
                                          </p:val>
                                        </p:tav>
                                      </p:tavLst>
                                    </p:anim>
                                  </p:childTnLst>
                                </p:cTn>
                              </p:par>
                              <p:par>
                                <p:cTn id="205" presetID="42" presetClass="entr" presetSubtype="0" fill="hold" nodeType="withEffect">
                                  <p:stCondLst>
                                    <p:cond delay="0"/>
                                  </p:stCondLst>
                                  <p:childTnLst>
                                    <p:set>
                                      <p:cBhvr>
                                        <p:cTn id="206" dur="1" fill="hold">
                                          <p:stCondLst>
                                            <p:cond delay="0"/>
                                          </p:stCondLst>
                                        </p:cTn>
                                        <p:tgtEl>
                                          <p:spTgt spid="756"/>
                                        </p:tgtEl>
                                        <p:attrNameLst>
                                          <p:attrName>style.visibility</p:attrName>
                                        </p:attrNameLst>
                                      </p:cBhvr>
                                      <p:to>
                                        <p:strVal val="visible"/>
                                      </p:to>
                                    </p:set>
                                    <p:animEffect transition="in" filter="fade">
                                      <p:cBhvr>
                                        <p:cTn id="207" dur="1000"/>
                                        <p:tgtEl>
                                          <p:spTgt spid="756"/>
                                        </p:tgtEl>
                                      </p:cBhvr>
                                    </p:animEffect>
                                    <p:anim calcmode="lin" valueType="num">
                                      <p:cBhvr>
                                        <p:cTn id="208" dur="1000" fill="hold"/>
                                        <p:tgtEl>
                                          <p:spTgt spid="756"/>
                                        </p:tgtEl>
                                        <p:attrNameLst>
                                          <p:attrName>ppt_x</p:attrName>
                                        </p:attrNameLst>
                                      </p:cBhvr>
                                      <p:tavLst>
                                        <p:tav tm="0">
                                          <p:val>
                                            <p:strVal val="#ppt_x"/>
                                          </p:val>
                                        </p:tav>
                                        <p:tav tm="100000">
                                          <p:val>
                                            <p:strVal val="#ppt_x"/>
                                          </p:val>
                                        </p:tav>
                                      </p:tavLst>
                                    </p:anim>
                                    <p:anim calcmode="lin" valueType="num">
                                      <p:cBhvr>
                                        <p:cTn id="209" dur="1000" fill="hold"/>
                                        <p:tgtEl>
                                          <p:spTgt spid="756"/>
                                        </p:tgtEl>
                                        <p:attrNameLst>
                                          <p:attrName>ppt_y</p:attrName>
                                        </p:attrNameLst>
                                      </p:cBhvr>
                                      <p:tavLst>
                                        <p:tav tm="0">
                                          <p:val>
                                            <p:strVal val="#ppt_y+.1"/>
                                          </p:val>
                                        </p:tav>
                                        <p:tav tm="100000">
                                          <p:val>
                                            <p:strVal val="#ppt_y"/>
                                          </p:val>
                                        </p:tav>
                                      </p:tavLst>
                                    </p:anim>
                                  </p:childTnLst>
                                </p:cTn>
                              </p:par>
                              <p:par>
                                <p:cTn id="210" presetID="42" presetClass="entr" presetSubtype="0" fill="hold" nodeType="withEffect">
                                  <p:stCondLst>
                                    <p:cond delay="0"/>
                                  </p:stCondLst>
                                  <p:childTnLst>
                                    <p:set>
                                      <p:cBhvr>
                                        <p:cTn id="211" dur="1" fill="hold">
                                          <p:stCondLst>
                                            <p:cond delay="0"/>
                                          </p:stCondLst>
                                        </p:cTn>
                                        <p:tgtEl>
                                          <p:spTgt spid="771"/>
                                        </p:tgtEl>
                                        <p:attrNameLst>
                                          <p:attrName>style.visibility</p:attrName>
                                        </p:attrNameLst>
                                      </p:cBhvr>
                                      <p:to>
                                        <p:strVal val="visible"/>
                                      </p:to>
                                    </p:set>
                                    <p:animEffect transition="in" filter="fade">
                                      <p:cBhvr>
                                        <p:cTn id="212" dur="1000"/>
                                        <p:tgtEl>
                                          <p:spTgt spid="771"/>
                                        </p:tgtEl>
                                      </p:cBhvr>
                                    </p:animEffect>
                                    <p:anim calcmode="lin" valueType="num">
                                      <p:cBhvr>
                                        <p:cTn id="213" dur="1000" fill="hold"/>
                                        <p:tgtEl>
                                          <p:spTgt spid="771"/>
                                        </p:tgtEl>
                                        <p:attrNameLst>
                                          <p:attrName>ppt_x</p:attrName>
                                        </p:attrNameLst>
                                      </p:cBhvr>
                                      <p:tavLst>
                                        <p:tav tm="0">
                                          <p:val>
                                            <p:strVal val="#ppt_x"/>
                                          </p:val>
                                        </p:tav>
                                        <p:tav tm="100000">
                                          <p:val>
                                            <p:strVal val="#ppt_x"/>
                                          </p:val>
                                        </p:tav>
                                      </p:tavLst>
                                    </p:anim>
                                    <p:anim calcmode="lin" valueType="num">
                                      <p:cBhvr>
                                        <p:cTn id="214" dur="1000" fill="hold"/>
                                        <p:tgtEl>
                                          <p:spTgt spid="771"/>
                                        </p:tgtEl>
                                        <p:attrNameLst>
                                          <p:attrName>ppt_y</p:attrName>
                                        </p:attrNameLst>
                                      </p:cBhvr>
                                      <p:tavLst>
                                        <p:tav tm="0">
                                          <p:val>
                                            <p:strVal val="#ppt_y+.1"/>
                                          </p:val>
                                        </p:tav>
                                        <p:tav tm="100000">
                                          <p:val>
                                            <p:strVal val="#ppt_y"/>
                                          </p:val>
                                        </p:tav>
                                      </p:tavLst>
                                    </p:anim>
                                  </p:childTnLst>
                                </p:cTn>
                              </p:par>
                              <p:par>
                                <p:cTn id="215" presetID="42" presetClass="entr" presetSubtype="0" fill="hold" nodeType="withEffect">
                                  <p:stCondLst>
                                    <p:cond delay="0"/>
                                  </p:stCondLst>
                                  <p:childTnLst>
                                    <p:set>
                                      <p:cBhvr>
                                        <p:cTn id="216" dur="1" fill="hold">
                                          <p:stCondLst>
                                            <p:cond delay="0"/>
                                          </p:stCondLst>
                                        </p:cTn>
                                        <p:tgtEl>
                                          <p:spTgt spid="778"/>
                                        </p:tgtEl>
                                        <p:attrNameLst>
                                          <p:attrName>style.visibility</p:attrName>
                                        </p:attrNameLst>
                                      </p:cBhvr>
                                      <p:to>
                                        <p:strVal val="visible"/>
                                      </p:to>
                                    </p:set>
                                    <p:animEffect transition="in" filter="fade">
                                      <p:cBhvr>
                                        <p:cTn id="217" dur="1000"/>
                                        <p:tgtEl>
                                          <p:spTgt spid="778"/>
                                        </p:tgtEl>
                                      </p:cBhvr>
                                    </p:animEffect>
                                    <p:anim calcmode="lin" valueType="num">
                                      <p:cBhvr>
                                        <p:cTn id="218" dur="1000" fill="hold"/>
                                        <p:tgtEl>
                                          <p:spTgt spid="778"/>
                                        </p:tgtEl>
                                        <p:attrNameLst>
                                          <p:attrName>ppt_x</p:attrName>
                                        </p:attrNameLst>
                                      </p:cBhvr>
                                      <p:tavLst>
                                        <p:tav tm="0">
                                          <p:val>
                                            <p:strVal val="#ppt_x"/>
                                          </p:val>
                                        </p:tav>
                                        <p:tav tm="100000">
                                          <p:val>
                                            <p:strVal val="#ppt_x"/>
                                          </p:val>
                                        </p:tav>
                                      </p:tavLst>
                                    </p:anim>
                                    <p:anim calcmode="lin" valueType="num">
                                      <p:cBhvr>
                                        <p:cTn id="219" dur="1000" fill="hold"/>
                                        <p:tgtEl>
                                          <p:spTgt spid="778"/>
                                        </p:tgtEl>
                                        <p:attrNameLst>
                                          <p:attrName>ppt_y</p:attrName>
                                        </p:attrNameLst>
                                      </p:cBhvr>
                                      <p:tavLst>
                                        <p:tav tm="0">
                                          <p:val>
                                            <p:strVal val="#ppt_y+.1"/>
                                          </p:val>
                                        </p:tav>
                                        <p:tav tm="100000">
                                          <p:val>
                                            <p:strVal val="#ppt_y"/>
                                          </p:val>
                                        </p:tav>
                                      </p:tavLst>
                                    </p:anim>
                                  </p:childTnLst>
                                </p:cTn>
                              </p:par>
                              <p:par>
                                <p:cTn id="220" presetID="42" presetClass="entr" presetSubtype="0" fill="hold" nodeType="withEffect">
                                  <p:stCondLst>
                                    <p:cond delay="0"/>
                                  </p:stCondLst>
                                  <p:childTnLst>
                                    <p:set>
                                      <p:cBhvr>
                                        <p:cTn id="221" dur="1" fill="hold">
                                          <p:stCondLst>
                                            <p:cond delay="0"/>
                                          </p:stCondLst>
                                        </p:cTn>
                                        <p:tgtEl>
                                          <p:spTgt spid="783"/>
                                        </p:tgtEl>
                                        <p:attrNameLst>
                                          <p:attrName>style.visibility</p:attrName>
                                        </p:attrNameLst>
                                      </p:cBhvr>
                                      <p:to>
                                        <p:strVal val="visible"/>
                                      </p:to>
                                    </p:set>
                                    <p:animEffect transition="in" filter="fade">
                                      <p:cBhvr>
                                        <p:cTn id="222" dur="1000"/>
                                        <p:tgtEl>
                                          <p:spTgt spid="783"/>
                                        </p:tgtEl>
                                      </p:cBhvr>
                                    </p:animEffect>
                                    <p:anim calcmode="lin" valueType="num">
                                      <p:cBhvr>
                                        <p:cTn id="223" dur="1000" fill="hold"/>
                                        <p:tgtEl>
                                          <p:spTgt spid="783"/>
                                        </p:tgtEl>
                                        <p:attrNameLst>
                                          <p:attrName>ppt_x</p:attrName>
                                        </p:attrNameLst>
                                      </p:cBhvr>
                                      <p:tavLst>
                                        <p:tav tm="0">
                                          <p:val>
                                            <p:strVal val="#ppt_x"/>
                                          </p:val>
                                        </p:tav>
                                        <p:tav tm="100000">
                                          <p:val>
                                            <p:strVal val="#ppt_x"/>
                                          </p:val>
                                        </p:tav>
                                      </p:tavLst>
                                    </p:anim>
                                    <p:anim calcmode="lin" valueType="num">
                                      <p:cBhvr>
                                        <p:cTn id="224" dur="1000" fill="hold"/>
                                        <p:tgtEl>
                                          <p:spTgt spid="783"/>
                                        </p:tgtEl>
                                        <p:attrNameLst>
                                          <p:attrName>ppt_y</p:attrName>
                                        </p:attrNameLst>
                                      </p:cBhvr>
                                      <p:tavLst>
                                        <p:tav tm="0">
                                          <p:val>
                                            <p:strVal val="#ppt_y+.1"/>
                                          </p:val>
                                        </p:tav>
                                        <p:tav tm="100000">
                                          <p:val>
                                            <p:strVal val="#ppt_y"/>
                                          </p:val>
                                        </p:tav>
                                      </p:tavLst>
                                    </p:anim>
                                  </p:childTnLst>
                                </p:cTn>
                              </p:par>
                              <p:par>
                                <p:cTn id="225" presetID="42" presetClass="entr" presetSubtype="0" fill="hold" nodeType="withEffect">
                                  <p:stCondLst>
                                    <p:cond delay="0"/>
                                  </p:stCondLst>
                                  <p:childTnLst>
                                    <p:set>
                                      <p:cBhvr>
                                        <p:cTn id="226" dur="1" fill="hold">
                                          <p:stCondLst>
                                            <p:cond delay="0"/>
                                          </p:stCondLst>
                                        </p:cTn>
                                        <p:tgtEl>
                                          <p:spTgt spid="789"/>
                                        </p:tgtEl>
                                        <p:attrNameLst>
                                          <p:attrName>style.visibility</p:attrName>
                                        </p:attrNameLst>
                                      </p:cBhvr>
                                      <p:to>
                                        <p:strVal val="visible"/>
                                      </p:to>
                                    </p:set>
                                    <p:animEffect transition="in" filter="fade">
                                      <p:cBhvr>
                                        <p:cTn id="227" dur="1000"/>
                                        <p:tgtEl>
                                          <p:spTgt spid="789"/>
                                        </p:tgtEl>
                                      </p:cBhvr>
                                    </p:animEffect>
                                    <p:anim calcmode="lin" valueType="num">
                                      <p:cBhvr>
                                        <p:cTn id="228" dur="1000" fill="hold"/>
                                        <p:tgtEl>
                                          <p:spTgt spid="789"/>
                                        </p:tgtEl>
                                        <p:attrNameLst>
                                          <p:attrName>ppt_x</p:attrName>
                                        </p:attrNameLst>
                                      </p:cBhvr>
                                      <p:tavLst>
                                        <p:tav tm="0">
                                          <p:val>
                                            <p:strVal val="#ppt_x"/>
                                          </p:val>
                                        </p:tav>
                                        <p:tav tm="100000">
                                          <p:val>
                                            <p:strVal val="#ppt_x"/>
                                          </p:val>
                                        </p:tav>
                                      </p:tavLst>
                                    </p:anim>
                                    <p:anim calcmode="lin" valueType="num">
                                      <p:cBhvr>
                                        <p:cTn id="229" dur="1000" fill="hold"/>
                                        <p:tgtEl>
                                          <p:spTgt spid="789"/>
                                        </p:tgtEl>
                                        <p:attrNameLst>
                                          <p:attrName>ppt_y</p:attrName>
                                        </p:attrNameLst>
                                      </p:cBhvr>
                                      <p:tavLst>
                                        <p:tav tm="0">
                                          <p:val>
                                            <p:strVal val="#ppt_y+.1"/>
                                          </p:val>
                                        </p:tav>
                                        <p:tav tm="100000">
                                          <p:val>
                                            <p:strVal val="#ppt_y"/>
                                          </p:val>
                                        </p:tav>
                                      </p:tavLst>
                                    </p:anim>
                                  </p:childTnLst>
                                </p:cTn>
                              </p:par>
                            </p:childTnLst>
                          </p:cTn>
                        </p:par>
                        <p:par>
                          <p:cTn id="230" fill="hold">
                            <p:stCondLst>
                              <p:cond delay="1000"/>
                            </p:stCondLst>
                            <p:childTnLst>
                              <p:par>
                                <p:cTn id="231" presetID="22" presetClass="entr" presetSubtype="2" fill="hold" grpId="0" nodeType="afterEffect">
                                  <p:stCondLst>
                                    <p:cond delay="250"/>
                                  </p:stCondLst>
                                  <p:childTnLst>
                                    <p:set>
                                      <p:cBhvr>
                                        <p:cTn id="232" dur="1" fill="hold">
                                          <p:stCondLst>
                                            <p:cond delay="0"/>
                                          </p:stCondLst>
                                        </p:cTn>
                                        <p:tgtEl>
                                          <p:spTgt spid="163"/>
                                        </p:tgtEl>
                                        <p:attrNameLst>
                                          <p:attrName>style.visibility</p:attrName>
                                        </p:attrNameLst>
                                      </p:cBhvr>
                                      <p:to>
                                        <p:strVal val="visible"/>
                                      </p:to>
                                    </p:set>
                                    <p:animEffect transition="in" filter="wipe(right)">
                                      <p:cBhvr>
                                        <p:cTn id="233" dur="500"/>
                                        <p:tgtEl>
                                          <p:spTgt spid="163"/>
                                        </p:tgtEl>
                                      </p:cBhvr>
                                    </p:animEffect>
                                  </p:childTnLst>
                                </p:cTn>
                              </p:par>
                              <p:par>
                                <p:cTn id="234" presetID="22" presetClass="entr" presetSubtype="2" fill="hold" grpId="0" nodeType="withEffect">
                                  <p:stCondLst>
                                    <p:cond delay="250"/>
                                  </p:stCondLst>
                                  <p:childTnLst>
                                    <p:set>
                                      <p:cBhvr>
                                        <p:cTn id="235" dur="1" fill="hold">
                                          <p:stCondLst>
                                            <p:cond delay="0"/>
                                          </p:stCondLst>
                                        </p:cTn>
                                        <p:tgtEl>
                                          <p:spTgt spid="869"/>
                                        </p:tgtEl>
                                        <p:attrNameLst>
                                          <p:attrName>style.visibility</p:attrName>
                                        </p:attrNameLst>
                                      </p:cBhvr>
                                      <p:to>
                                        <p:strVal val="visible"/>
                                      </p:to>
                                    </p:set>
                                    <p:animEffect transition="in" filter="wipe(right)">
                                      <p:cBhvr>
                                        <p:cTn id="236" dur="500"/>
                                        <p:tgtEl>
                                          <p:spTgt spid="869"/>
                                        </p:tgtEl>
                                      </p:cBhvr>
                                    </p:animEffect>
                                  </p:childTnLst>
                                </p:cTn>
                              </p:par>
                            </p:childTnLst>
                          </p:cTn>
                        </p:par>
                        <p:par>
                          <p:cTn id="237" fill="hold">
                            <p:stCondLst>
                              <p:cond delay="1750"/>
                            </p:stCondLst>
                            <p:childTnLst>
                              <p:par>
                                <p:cTn id="238" presetID="22" presetClass="entr" presetSubtype="4" fill="hold" nodeType="afterEffect">
                                  <p:stCondLst>
                                    <p:cond delay="250"/>
                                  </p:stCondLst>
                                  <p:childTnLst>
                                    <p:set>
                                      <p:cBhvr>
                                        <p:cTn id="239" dur="1" fill="hold">
                                          <p:stCondLst>
                                            <p:cond delay="0"/>
                                          </p:stCondLst>
                                        </p:cTn>
                                        <p:tgtEl>
                                          <p:spTgt spid="9"/>
                                        </p:tgtEl>
                                        <p:attrNameLst>
                                          <p:attrName>style.visibility</p:attrName>
                                        </p:attrNameLst>
                                      </p:cBhvr>
                                      <p:to>
                                        <p:strVal val="visible"/>
                                      </p:to>
                                    </p:set>
                                    <p:animEffect transition="in" filter="wipe(down)">
                                      <p:cBhvr>
                                        <p:cTn id="240" dur="500"/>
                                        <p:tgtEl>
                                          <p:spTgt spid="9"/>
                                        </p:tgtEl>
                                      </p:cBhvr>
                                    </p:animEffect>
                                  </p:childTnLst>
                                </p:cTn>
                              </p:par>
                            </p:childTnLst>
                          </p:cTn>
                        </p:par>
                        <p:par>
                          <p:cTn id="241" fill="hold">
                            <p:stCondLst>
                              <p:cond delay="2500"/>
                            </p:stCondLst>
                            <p:childTnLst>
                              <p:par>
                                <p:cTn id="242" presetID="22" presetClass="entr" presetSubtype="2" fill="hold" grpId="0" nodeType="afterEffect">
                                  <p:stCondLst>
                                    <p:cond delay="0"/>
                                  </p:stCondLst>
                                  <p:childTnLst>
                                    <p:set>
                                      <p:cBhvr>
                                        <p:cTn id="243" dur="1" fill="hold">
                                          <p:stCondLst>
                                            <p:cond delay="0"/>
                                          </p:stCondLst>
                                        </p:cTn>
                                        <p:tgtEl>
                                          <p:spTgt spid="159"/>
                                        </p:tgtEl>
                                        <p:attrNameLst>
                                          <p:attrName>style.visibility</p:attrName>
                                        </p:attrNameLst>
                                      </p:cBhvr>
                                      <p:to>
                                        <p:strVal val="visible"/>
                                      </p:to>
                                    </p:set>
                                    <p:animEffect transition="in" filter="wipe(right)">
                                      <p:cBhvr>
                                        <p:cTn id="244" dur="500"/>
                                        <p:tgtEl>
                                          <p:spTgt spid="159"/>
                                        </p:tgtEl>
                                      </p:cBhvr>
                                    </p:animEffect>
                                  </p:childTnLst>
                                </p:cTn>
                              </p:par>
                              <p:par>
                                <p:cTn id="245" presetID="22" presetClass="entr" presetSubtype="2" fill="hold" grpId="0" nodeType="withEffect">
                                  <p:stCondLst>
                                    <p:cond delay="0"/>
                                  </p:stCondLst>
                                  <p:childTnLst>
                                    <p:set>
                                      <p:cBhvr>
                                        <p:cTn id="246" dur="1" fill="hold">
                                          <p:stCondLst>
                                            <p:cond delay="0"/>
                                          </p:stCondLst>
                                        </p:cTn>
                                        <p:tgtEl>
                                          <p:spTgt spid="550"/>
                                        </p:tgtEl>
                                        <p:attrNameLst>
                                          <p:attrName>style.visibility</p:attrName>
                                        </p:attrNameLst>
                                      </p:cBhvr>
                                      <p:to>
                                        <p:strVal val="visible"/>
                                      </p:to>
                                    </p:set>
                                    <p:animEffect transition="in" filter="wipe(right)">
                                      <p:cBhvr>
                                        <p:cTn id="247" dur="500"/>
                                        <p:tgtEl>
                                          <p:spTgt spid="550"/>
                                        </p:tgtEl>
                                      </p:cBhvr>
                                    </p:animEffect>
                                  </p:childTnLst>
                                </p:cTn>
                              </p:par>
                            </p:childTnLst>
                          </p:cTn>
                        </p:par>
                        <p:par>
                          <p:cTn id="248" fill="hold">
                            <p:stCondLst>
                              <p:cond delay="3000"/>
                            </p:stCondLst>
                            <p:childTnLst>
                              <p:par>
                                <p:cTn id="249" presetID="42" presetClass="entr" presetSubtype="0" fill="hold" nodeType="afterEffect">
                                  <p:stCondLst>
                                    <p:cond delay="250"/>
                                  </p:stCondLst>
                                  <p:childTnLst>
                                    <p:set>
                                      <p:cBhvr>
                                        <p:cTn id="250" dur="1" fill="hold">
                                          <p:stCondLst>
                                            <p:cond delay="0"/>
                                          </p:stCondLst>
                                        </p:cTn>
                                        <p:tgtEl>
                                          <p:spTgt spid="448"/>
                                        </p:tgtEl>
                                        <p:attrNameLst>
                                          <p:attrName>style.visibility</p:attrName>
                                        </p:attrNameLst>
                                      </p:cBhvr>
                                      <p:to>
                                        <p:strVal val="visible"/>
                                      </p:to>
                                    </p:set>
                                    <p:animEffect transition="in" filter="fade">
                                      <p:cBhvr>
                                        <p:cTn id="251" dur="1000"/>
                                        <p:tgtEl>
                                          <p:spTgt spid="448"/>
                                        </p:tgtEl>
                                      </p:cBhvr>
                                    </p:animEffect>
                                    <p:anim calcmode="lin" valueType="num">
                                      <p:cBhvr>
                                        <p:cTn id="252" dur="1000" fill="hold"/>
                                        <p:tgtEl>
                                          <p:spTgt spid="448"/>
                                        </p:tgtEl>
                                        <p:attrNameLst>
                                          <p:attrName>ppt_x</p:attrName>
                                        </p:attrNameLst>
                                      </p:cBhvr>
                                      <p:tavLst>
                                        <p:tav tm="0">
                                          <p:val>
                                            <p:strVal val="#ppt_x"/>
                                          </p:val>
                                        </p:tav>
                                        <p:tav tm="100000">
                                          <p:val>
                                            <p:strVal val="#ppt_x"/>
                                          </p:val>
                                        </p:tav>
                                      </p:tavLst>
                                    </p:anim>
                                    <p:anim calcmode="lin" valueType="num">
                                      <p:cBhvr>
                                        <p:cTn id="253" dur="1000" fill="hold"/>
                                        <p:tgtEl>
                                          <p:spTgt spid="448"/>
                                        </p:tgtEl>
                                        <p:attrNameLst>
                                          <p:attrName>ppt_y</p:attrName>
                                        </p:attrNameLst>
                                      </p:cBhvr>
                                      <p:tavLst>
                                        <p:tav tm="0">
                                          <p:val>
                                            <p:strVal val="#ppt_y+.1"/>
                                          </p:val>
                                        </p:tav>
                                        <p:tav tm="100000">
                                          <p:val>
                                            <p:strVal val="#ppt_y"/>
                                          </p:val>
                                        </p:tav>
                                      </p:tavLst>
                                    </p:anim>
                                  </p:childTnLst>
                                </p:cTn>
                              </p:par>
                            </p:childTnLst>
                          </p:cTn>
                        </p:par>
                        <p:par>
                          <p:cTn id="254" fill="hold">
                            <p:stCondLst>
                              <p:cond delay="4250"/>
                            </p:stCondLst>
                            <p:childTnLst>
                              <p:par>
                                <p:cTn id="255" presetID="22" presetClass="entr" presetSubtype="2" fill="hold" grpId="0" nodeType="afterEffect">
                                  <p:stCondLst>
                                    <p:cond delay="0"/>
                                  </p:stCondLst>
                                  <p:childTnLst>
                                    <p:set>
                                      <p:cBhvr>
                                        <p:cTn id="256" dur="1" fill="hold">
                                          <p:stCondLst>
                                            <p:cond delay="0"/>
                                          </p:stCondLst>
                                        </p:cTn>
                                        <p:tgtEl>
                                          <p:spTgt spid="161"/>
                                        </p:tgtEl>
                                        <p:attrNameLst>
                                          <p:attrName>style.visibility</p:attrName>
                                        </p:attrNameLst>
                                      </p:cBhvr>
                                      <p:to>
                                        <p:strVal val="visible"/>
                                      </p:to>
                                    </p:set>
                                    <p:animEffect transition="in" filter="wipe(right)">
                                      <p:cBhvr>
                                        <p:cTn id="257" dur="500"/>
                                        <p:tgtEl>
                                          <p:spTgt spid="161"/>
                                        </p:tgtEl>
                                      </p:cBhvr>
                                    </p:animEffect>
                                  </p:childTnLst>
                                </p:cTn>
                              </p:par>
                              <p:par>
                                <p:cTn id="258" presetID="22" presetClass="entr" presetSubtype="2" fill="hold" grpId="0" nodeType="withEffect">
                                  <p:stCondLst>
                                    <p:cond delay="0"/>
                                  </p:stCondLst>
                                  <p:childTnLst>
                                    <p:set>
                                      <p:cBhvr>
                                        <p:cTn id="259" dur="1" fill="hold">
                                          <p:stCondLst>
                                            <p:cond delay="0"/>
                                          </p:stCondLst>
                                        </p:cTn>
                                        <p:tgtEl>
                                          <p:spTgt spid="241"/>
                                        </p:tgtEl>
                                        <p:attrNameLst>
                                          <p:attrName>style.visibility</p:attrName>
                                        </p:attrNameLst>
                                      </p:cBhvr>
                                      <p:to>
                                        <p:strVal val="visible"/>
                                      </p:to>
                                    </p:set>
                                    <p:animEffect transition="in" filter="wipe(right)">
                                      <p:cBhvr>
                                        <p:cTn id="260" dur="500"/>
                                        <p:tgtEl>
                                          <p:spTgt spid="241"/>
                                        </p:tgtEl>
                                      </p:cBhvr>
                                    </p:animEffect>
                                  </p:childTnLst>
                                </p:cTn>
                              </p:par>
                            </p:childTnLst>
                          </p:cTn>
                        </p:par>
                        <p:par>
                          <p:cTn id="261" fill="hold">
                            <p:stCondLst>
                              <p:cond delay="4750"/>
                            </p:stCondLst>
                            <p:childTnLst>
                              <p:par>
                                <p:cTn id="262" presetID="12" presetClass="entr" presetSubtype="2" fill="hold" nodeType="afterEffect">
                                  <p:stCondLst>
                                    <p:cond delay="250"/>
                                  </p:stCondLst>
                                  <p:childTnLst>
                                    <p:set>
                                      <p:cBhvr>
                                        <p:cTn id="263" dur="1" fill="hold">
                                          <p:stCondLst>
                                            <p:cond delay="0"/>
                                          </p:stCondLst>
                                        </p:cTn>
                                        <p:tgtEl>
                                          <p:spTgt spid="209"/>
                                        </p:tgtEl>
                                        <p:attrNameLst>
                                          <p:attrName>style.visibility</p:attrName>
                                        </p:attrNameLst>
                                      </p:cBhvr>
                                      <p:to>
                                        <p:strVal val="visible"/>
                                      </p:to>
                                    </p:set>
                                    <p:anim calcmode="lin" valueType="num">
                                      <p:cBhvr additive="base">
                                        <p:cTn id="264" dur="500"/>
                                        <p:tgtEl>
                                          <p:spTgt spid="209"/>
                                        </p:tgtEl>
                                        <p:attrNameLst>
                                          <p:attrName>ppt_x</p:attrName>
                                        </p:attrNameLst>
                                      </p:cBhvr>
                                      <p:tavLst>
                                        <p:tav tm="0">
                                          <p:val>
                                            <p:strVal val="#ppt_x+#ppt_w*1.125000"/>
                                          </p:val>
                                        </p:tav>
                                        <p:tav tm="100000">
                                          <p:val>
                                            <p:strVal val="#ppt_x"/>
                                          </p:val>
                                        </p:tav>
                                      </p:tavLst>
                                    </p:anim>
                                    <p:animEffect transition="in" filter="wipe(left)">
                                      <p:cBhvr>
                                        <p:cTn id="265" dur="500"/>
                                        <p:tgtEl>
                                          <p:spTgt spid="209"/>
                                        </p:tgtEl>
                                      </p:cBhvr>
                                    </p:animEffect>
                                  </p:childTnLst>
                                </p:cTn>
                              </p:par>
                            </p:childTnLst>
                          </p:cTn>
                        </p:par>
                        <p:par>
                          <p:cTn id="266" fill="hold">
                            <p:stCondLst>
                              <p:cond delay="5500"/>
                            </p:stCondLst>
                            <p:childTnLst>
                              <p:par>
                                <p:cTn id="267" presetID="22" presetClass="entr" presetSubtype="8" fill="hold" grpId="0" nodeType="afterEffect">
                                  <p:stCondLst>
                                    <p:cond delay="0"/>
                                  </p:stCondLst>
                                  <p:childTnLst>
                                    <p:set>
                                      <p:cBhvr>
                                        <p:cTn id="268" dur="1" fill="hold">
                                          <p:stCondLst>
                                            <p:cond delay="0"/>
                                          </p:stCondLst>
                                        </p:cTn>
                                        <p:tgtEl>
                                          <p:spTgt spid="162"/>
                                        </p:tgtEl>
                                        <p:attrNameLst>
                                          <p:attrName>style.visibility</p:attrName>
                                        </p:attrNameLst>
                                      </p:cBhvr>
                                      <p:to>
                                        <p:strVal val="visible"/>
                                      </p:to>
                                    </p:set>
                                    <p:animEffect transition="in" filter="wipe(left)">
                                      <p:cBhvr>
                                        <p:cTn id="269" dur="500"/>
                                        <p:tgtEl>
                                          <p:spTgt spid="162"/>
                                        </p:tgtEl>
                                      </p:cBhvr>
                                    </p:animEffect>
                                  </p:childTnLst>
                                </p:cTn>
                              </p:par>
                              <p:par>
                                <p:cTn id="270" presetID="22" presetClass="entr" presetSubtype="4" fill="hold" grpId="0" nodeType="withEffect">
                                  <p:stCondLst>
                                    <p:cond delay="0"/>
                                  </p:stCondLst>
                                  <p:childTnLst>
                                    <p:set>
                                      <p:cBhvr>
                                        <p:cTn id="271" dur="1" fill="hold">
                                          <p:stCondLst>
                                            <p:cond delay="0"/>
                                          </p:stCondLst>
                                        </p:cTn>
                                        <p:tgtEl>
                                          <p:spTgt spid="254"/>
                                        </p:tgtEl>
                                        <p:attrNameLst>
                                          <p:attrName>style.visibility</p:attrName>
                                        </p:attrNameLst>
                                      </p:cBhvr>
                                      <p:to>
                                        <p:strVal val="visible"/>
                                      </p:to>
                                    </p:set>
                                    <p:animEffect transition="in" filter="wipe(down)">
                                      <p:cBhvr>
                                        <p:cTn id="272" dur="500"/>
                                        <p:tgtEl>
                                          <p:spTgt spid="254"/>
                                        </p:tgtEl>
                                      </p:cBhvr>
                                    </p:animEffect>
                                  </p:childTnLst>
                                </p:cTn>
                              </p:par>
                              <p:par>
                                <p:cTn id="273" presetID="42" presetClass="entr" presetSubtype="0" fill="hold" nodeType="withEffect">
                                  <p:stCondLst>
                                    <p:cond delay="0"/>
                                  </p:stCondLst>
                                  <p:childTnLst>
                                    <p:set>
                                      <p:cBhvr>
                                        <p:cTn id="274" dur="1" fill="hold">
                                          <p:stCondLst>
                                            <p:cond delay="0"/>
                                          </p:stCondLst>
                                        </p:cTn>
                                        <p:tgtEl>
                                          <p:spTgt spid="570"/>
                                        </p:tgtEl>
                                        <p:attrNameLst>
                                          <p:attrName>style.visibility</p:attrName>
                                        </p:attrNameLst>
                                      </p:cBhvr>
                                      <p:to>
                                        <p:strVal val="visible"/>
                                      </p:to>
                                    </p:set>
                                    <p:animEffect transition="in" filter="fade">
                                      <p:cBhvr>
                                        <p:cTn id="275" dur="1000"/>
                                        <p:tgtEl>
                                          <p:spTgt spid="570"/>
                                        </p:tgtEl>
                                      </p:cBhvr>
                                    </p:animEffect>
                                    <p:anim calcmode="lin" valueType="num">
                                      <p:cBhvr>
                                        <p:cTn id="276" dur="1000" fill="hold"/>
                                        <p:tgtEl>
                                          <p:spTgt spid="570"/>
                                        </p:tgtEl>
                                        <p:attrNameLst>
                                          <p:attrName>ppt_x</p:attrName>
                                        </p:attrNameLst>
                                      </p:cBhvr>
                                      <p:tavLst>
                                        <p:tav tm="0">
                                          <p:val>
                                            <p:strVal val="#ppt_x"/>
                                          </p:val>
                                        </p:tav>
                                        <p:tav tm="100000">
                                          <p:val>
                                            <p:strVal val="#ppt_x"/>
                                          </p:val>
                                        </p:tav>
                                      </p:tavLst>
                                    </p:anim>
                                    <p:anim calcmode="lin" valueType="num">
                                      <p:cBhvr>
                                        <p:cTn id="277" dur="1000" fill="hold"/>
                                        <p:tgtEl>
                                          <p:spTgt spid="570"/>
                                        </p:tgtEl>
                                        <p:attrNameLst>
                                          <p:attrName>ppt_y</p:attrName>
                                        </p:attrNameLst>
                                      </p:cBhvr>
                                      <p:tavLst>
                                        <p:tav tm="0">
                                          <p:val>
                                            <p:strVal val="#ppt_y+.1"/>
                                          </p:val>
                                        </p:tav>
                                        <p:tav tm="100000">
                                          <p:val>
                                            <p:strVal val="#ppt_y"/>
                                          </p:val>
                                        </p:tav>
                                      </p:tavLst>
                                    </p:anim>
                                  </p:childTnLst>
                                </p:cTn>
                              </p:par>
                              <p:par>
                                <p:cTn id="278" presetID="42" presetClass="entr" presetSubtype="0" fill="hold" nodeType="withEffect">
                                  <p:stCondLst>
                                    <p:cond delay="0"/>
                                  </p:stCondLst>
                                  <p:childTnLst>
                                    <p:set>
                                      <p:cBhvr>
                                        <p:cTn id="279" dur="1" fill="hold">
                                          <p:stCondLst>
                                            <p:cond delay="0"/>
                                          </p:stCondLst>
                                        </p:cTn>
                                        <p:tgtEl>
                                          <p:spTgt spid="632"/>
                                        </p:tgtEl>
                                        <p:attrNameLst>
                                          <p:attrName>style.visibility</p:attrName>
                                        </p:attrNameLst>
                                      </p:cBhvr>
                                      <p:to>
                                        <p:strVal val="visible"/>
                                      </p:to>
                                    </p:set>
                                    <p:animEffect transition="in" filter="fade">
                                      <p:cBhvr>
                                        <p:cTn id="280" dur="1000"/>
                                        <p:tgtEl>
                                          <p:spTgt spid="632"/>
                                        </p:tgtEl>
                                      </p:cBhvr>
                                    </p:animEffect>
                                    <p:anim calcmode="lin" valueType="num">
                                      <p:cBhvr>
                                        <p:cTn id="281" dur="1000" fill="hold"/>
                                        <p:tgtEl>
                                          <p:spTgt spid="632"/>
                                        </p:tgtEl>
                                        <p:attrNameLst>
                                          <p:attrName>ppt_x</p:attrName>
                                        </p:attrNameLst>
                                      </p:cBhvr>
                                      <p:tavLst>
                                        <p:tav tm="0">
                                          <p:val>
                                            <p:strVal val="#ppt_x"/>
                                          </p:val>
                                        </p:tav>
                                        <p:tav tm="100000">
                                          <p:val>
                                            <p:strVal val="#ppt_x"/>
                                          </p:val>
                                        </p:tav>
                                      </p:tavLst>
                                    </p:anim>
                                    <p:anim calcmode="lin" valueType="num">
                                      <p:cBhvr>
                                        <p:cTn id="282" dur="1000" fill="hold"/>
                                        <p:tgtEl>
                                          <p:spTgt spid="632"/>
                                        </p:tgtEl>
                                        <p:attrNameLst>
                                          <p:attrName>ppt_y</p:attrName>
                                        </p:attrNameLst>
                                      </p:cBhvr>
                                      <p:tavLst>
                                        <p:tav tm="0">
                                          <p:val>
                                            <p:strVal val="#ppt_y+.1"/>
                                          </p:val>
                                        </p:tav>
                                        <p:tav tm="100000">
                                          <p:val>
                                            <p:strVal val="#ppt_y"/>
                                          </p:val>
                                        </p:tav>
                                      </p:tavLst>
                                    </p:anim>
                                  </p:childTnLst>
                                </p:cTn>
                              </p:par>
                              <p:par>
                                <p:cTn id="283" presetID="42" presetClass="entr" presetSubtype="0" fill="hold" nodeType="withEffect">
                                  <p:stCondLst>
                                    <p:cond delay="0"/>
                                  </p:stCondLst>
                                  <p:childTnLst>
                                    <p:set>
                                      <p:cBhvr>
                                        <p:cTn id="284" dur="1" fill="hold">
                                          <p:stCondLst>
                                            <p:cond delay="0"/>
                                          </p:stCondLst>
                                        </p:cTn>
                                        <p:tgtEl>
                                          <p:spTgt spid="575"/>
                                        </p:tgtEl>
                                        <p:attrNameLst>
                                          <p:attrName>style.visibility</p:attrName>
                                        </p:attrNameLst>
                                      </p:cBhvr>
                                      <p:to>
                                        <p:strVal val="visible"/>
                                      </p:to>
                                    </p:set>
                                    <p:animEffect transition="in" filter="fade">
                                      <p:cBhvr>
                                        <p:cTn id="285" dur="1000"/>
                                        <p:tgtEl>
                                          <p:spTgt spid="575"/>
                                        </p:tgtEl>
                                      </p:cBhvr>
                                    </p:animEffect>
                                    <p:anim calcmode="lin" valueType="num">
                                      <p:cBhvr>
                                        <p:cTn id="286" dur="1000" fill="hold"/>
                                        <p:tgtEl>
                                          <p:spTgt spid="575"/>
                                        </p:tgtEl>
                                        <p:attrNameLst>
                                          <p:attrName>ppt_x</p:attrName>
                                        </p:attrNameLst>
                                      </p:cBhvr>
                                      <p:tavLst>
                                        <p:tav tm="0">
                                          <p:val>
                                            <p:strVal val="#ppt_x"/>
                                          </p:val>
                                        </p:tav>
                                        <p:tav tm="100000">
                                          <p:val>
                                            <p:strVal val="#ppt_x"/>
                                          </p:val>
                                        </p:tav>
                                      </p:tavLst>
                                    </p:anim>
                                    <p:anim calcmode="lin" valueType="num">
                                      <p:cBhvr>
                                        <p:cTn id="287" dur="1000" fill="hold"/>
                                        <p:tgtEl>
                                          <p:spTgt spid="575"/>
                                        </p:tgtEl>
                                        <p:attrNameLst>
                                          <p:attrName>ppt_y</p:attrName>
                                        </p:attrNameLst>
                                      </p:cBhvr>
                                      <p:tavLst>
                                        <p:tav tm="0">
                                          <p:val>
                                            <p:strVal val="#ppt_y+.1"/>
                                          </p:val>
                                        </p:tav>
                                        <p:tav tm="100000">
                                          <p:val>
                                            <p:strVal val="#ppt_y"/>
                                          </p:val>
                                        </p:tav>
                                      </p:tavLst>
                                    </p:anim>
                                  </p:childTnLst>
                                </p:cTn>
                              </p:par>
                              <p:par>
                                <p:cTn id="288" presetID="42" presetClass="entr" presetSubtype="0" fill="hold" nodeType="withEffect">
                                  <p:stCondLst>
                                    <p:cond delay="0"/>
                                  </p:stCondLst>
                                  <p:childTnLst>
                                    <p:set>
                                      <p:cBhvr>
                                        <p:cTn id="289" dur="1" fill="hold">
                                          <p:stCondLst>
                                            <p:cond delay="0"/>
                                          </p:stCondLst>
                                        </p:cTn>
                                        <p:tgtEl>
                                          <p:spTgt spid="627"/>
                                        </p:tgtEl>
                                        <p:attrNameLst>
                                          <p:attrName>style.visibility</p:attrName>
                                        </p:attrNameLst>
                                      </p:cBhvr>
                                      <p:to>
                                        <p:strVal val="visible"/>
                                      </p:to>
                                    </p:set>
                                    <p:animEffect transition="in" filter="fade">
                                      <p:cBhvr>
                                        <p:cTn id="290" dur="1000"/>
                                        <p:tgtEl>
                                          <p:spTgt spid="627"/>
                                        </p:tgtEl>
                                      </p:cBhvr>
                                    </p:animEffect>
                                    <p:anim calcmode="lin" valueType="num">
                                      <p:cBhvr>
                                        <p:cTn id="291" dur="1000" fill="hold"/>
                                        <p:tgtEl>
                                          <p:spTgt spid="627"/>
                                        </p:tgtEl>
                                        <p:attrNameLst>
                                          <p:attrName>ppt_x</p:attrName>
                                        </p:attrNameLst>
                                      </p:cBhvr>
                                      <p:tavLst>
                                        <p:tav tm="0">
                                          <p:val>
                                            <p:strVal val="#ppt_x"/>
                                          </p:val>
                                        </p:tav>
                                        <p:tav tm="100000">
                                          <p:val>
                                            <p:strVal val="#ppt_x"/>
                                          </p:val>
                                        </p:tav>
                                      </p:tavLst>
                                    </p:anim>
                                    <p:anim calcmode="lin" valueType="num">
                                      <p:cBhvr>
                                        <p:cTn id="292" dur="1000" fill="hold"/>
                                        <p:tgtEl>
                                          <p:spTgt spid="627"/>
                                        </p:tgtEl>
                                        <p:attrNameLst>
                                          <p:attrName>ppt_y</p:attrName>
                                        </p:attrNameLst>
                                      </p:cBhvr>
                                      <p:tavLst>
                                        <p:tav tm="0">
                                          <p:val>
                                            <p:strVal val="#ppt_y+.1"/>
                                          </p:val>
                                        </p:tav>
                                        <p:tav tm="100000">
                                          <p:val>
                                            <p:strVal val="#ppt_y"/>
                                          </p:val>
                                        </p:tav>
                                      </p:tavLst>
                                    </p:anim>
                                  </p:childTnLst>
                                </p:cTn>
                              </p:par>
                              <p:par>
                                <p:cTn id="293" presetID="42" presetClass="entr" presetSubtype="0" fill="hold" nodeType="withEffect">
                                  <p:stCondLst>
                                    <p:cond delay="0"/>
                                  </p:stCondLst>
                                  <p:childTnLst>
                                    <p:set>
                                      <p:cBhvr>
                                        <p:cTn id="294" dur="1" fill="hold">
                                          <p:stCondLst>
                                            <p:cond delay="0"/>
                                          </p:stCondLst>
                                        </p:cTn>
                                        <p:tgtEl>
                                          <p:spTgt spid="639"/>
                                        </p:tgtEl>
                                        <p:attrNameLst>
                                          <p:attrName>style.visibility</p:attrName>
                                        </p:attrNameLst>
                                      </p:cBhvr>
                                      <p:to>
                                        <p:strVal val="visible"/>
                                      </p:to>
                                    </p:set>
                                    <p:animEffect transition="in" filter="fade">
                                      <p:cBhvr>
                                        <p:cTn id="295" dur="1000"/>
                                        <p:tgtEl>
                                          <p:spTgt spid="639"/>
                                        </p:tgtEl>
                                      </p:cBhvr>
                                    </p:animEffect>
                                    <p:anim calcmode="lin" valueType="num">
                                      <p:cBhvr>
                                        <p:cTn id="296" dur="1000" fill="hold"/>
                                        <p:tgtEl>
                                          <p:spTgt spid="639"/>
                                        </p:tgtEl>
                                        <p:attrNameLst>
                                          <p:attrName>ppt_x</p:attrName>
                                        </p:attrNameLst>
                                      </p:cBhvr>
                                      <p:tavLst>
                                        <p:tav tm="0">
                                          <p:val>
                                            <p:strVal val="#ppt_x"/>
                                          </p:val>
                                        </p:tav>
                                        <p:tav tm="100000">
                                          <p:val>
                                            <p:strVal val="#ppt_x"/>
                                          </p:val>
                                        </p:tav>
                                      </p:tavLst>
                                    </p:anim>
                                    <p:anim calcmode="lin" valueType="num">
                                      <p:cBhvr>
                                        <p:cTn id="297" dur="1000" fill="hold"/>
                                        <p:tgtEl>
                                          <p:spTgt spid="639"/>
                                        </p:tgtEl>
                                        <p:attrNameLst>
                                          <p:attrName>ppt_y</p:attrName>
                                        </p:attrNameLst>
                                      </p:cBhvr>
                                      <p:tavLst>
                                        <p:tav tm="0">
                                          <p:val>
                                            <p:strVal val="#ppt_y+.1"/>
                                          </p:val>
                                        </p:tav>
                                        <p:tav tm="100000">
                                          <p:val>
                                            <p:strVal val="#ppt_y"/>
                                          </p:val>
                                        </p:tav>
                                      </p:tavLst>
                                    </p:anim>
                                  </p:childTnLst>
                                </p:cTn>
                              </p:par>
                              <p:par>
                                <p:cTn id="298" presetID="42" presetClass="entr" presetSubtype="0" fill="hold" nodeType="withEffect">
                                  <p:stCondLst>
                                    <p:cond delay="0"/>
                                  </p:stCondLst>
                                  <p:childTnLst>
                                    <p:set>
                                      <p:cBhvr>
                                        <p:cTn id="299" dur="1" fill="hold">
                                          <p:stCondLst>
                                            <p:cond delay="0"/>
                                          </p:stCondLst>
                                        </p:cTn>
                                        <p:tgtEl>
                                          <p:spTgt spid="613"/>
                                        </p:tgtEl>
                                        <p:attrNameLst>
                                          <p:attrName>style.visibility</p:attrName>
                                        </p:attrNameLst>
                                      </p:cBhvr>
                                      <p:to>
                                        <p:strVal val="visible"/>
                                      </p:to>
                                    </p:set>
                                    <p:animEffect transition="in" filter="fade">
                                      <p:cBhvr>
                                        <p:cTn id="300" dur="1000"/>
                                        <p:tgtEl>
                                          <p:spTgt spid="613"/>
                                        </p:tgtEl>
                                      </p:cBhvr>
                                    </p:animEffect>
                                    <p:anim calcmode="lin" valueType="num">
                                      <p:cBhvr>
                                        <p:cTn id="301" dur="1000" fill="hold"/>
                                        <p:tgtEl>
                                          <p:spTgt spid="613"/>
                                        </p:tgtEl>
                                        <p:attrNameLst>
                                          <p:attrName>ppt_x</p:attrName>
                                        </p:attrNameLst>
                                      </p:cBhvr>
                                      <p:tavLst>
                                        <p:tav tm="0">
                                          <p:val>
                                            <p:strVal val="#ppt_x"/>
                                          </p:val>
                                        </p:tav>
                                        <p:tav tm="100000">
                                          <p:val>
                                            <p:strVal val="#ppt_x"/>
                                          </p:val>
                                        </p:tav>
                                      </p:tavLst>
                                    </p:anim>
                                    <p:anim calcmode="lin" valueType="num">
                                      <p:cBhvr>
                                        <p:cTn id="302" dur="1000" fill="hold"/>
                                        <p:tgtEl>
                                          <p:spTgt spid="613"/>
                                        </p:tgtEl>
                                        <p:attrNameLst>
                                          <p:attrName>ppt_y</p:attrName>
                                        </p:attrNameLst>
                                      </p:cBhvr>
                                      <p:tavLst>
                                        <p:tav tm="0">
                                          <p:val>
                                            <p:strVal val="#ppt_y+.1"/>
                                          </p:val>
                                        </p:tav>
                                        <p:tav tm="100000">
                                          <p:val>
                                            <p:strVal val="#ppt_y"/>
                                          </p:val>
                                        </p:tav>
                                      </p:tavLst>
                                    </p:anim>
                                  </p:childTnLst>
                                </p:cTn>
                              </p:par>
                            </p:childTnLst>
                          </p:cTn>
                        </p:par>
                        <p:par>
                          <p:cTn id="303" fill="hold">
                            <p:stCondLst>
                              <p:cond delay="6500"/>
                            </p:stCondLst>
                            <p:childTnLst>
                              <p:par>
                                <p:cTn id="304" presetID="22" presetClass="entr" presetSubtype="8" fill="hold" grpId="0" nodeType="afterEffect">
                                  <p:stCondLst>
                                    <p:cond delay="0"/>
                                  </p:stCondLst>
                                  <p:childTnLst>
                                    <p:set>
                                      <p:cBhvr>
                                        <p:cTn id="305" dur="1" fill="hold">
                                          <p:stCondLst>
                                            <p:cond delay="0"/>
                                          </p:stCondLst>
                                        </p:cTn>
                                        <p:tgtEl>
                                          <p:spTgt spid="3"/>
                                        </p:tgtEl>
                                        <p:attrNameLst>
                                          <p:attrName>style.visibility</p:attrName>
                                        </p:attrNameLst>
                                      </p:cBhvr>
                                      <p:to>
                                        <p:strVal val="visible"/>
                                      </p:to>
                                    </p:set>
                                    <p:animEffect transition="in" filter="wipe(left)">
                                      <p:cBhvr>
                                        <p:cTn id="306" dur="500"/>
                                        <p:tgtEl>
                                          <p:spTgt spid="3"/>
                                        </p:tgtEl>
                                      </p:cBhvr>
                                    </p:animEffect>
                                  </p:childTnLst>
                                </p:cTn>
                              </p:par>
                              <p:par>
                                <p:cTn id="307" presetID="22" presetClass="entr" presetSubtype="8" fill="hold" grpId="0" nodeType="withEffect">
                                  <p:stCondLst>
                                    <p:cond delay="0"/>
                                  </p:stCondLst>
                                  <p:childTnLst>
                                    <p:set>
                                      <p:cBhvr>
                                        <p:cTn id="308" dur="1" fill="hold">
                                          <p:stCondLst>
                                            <p:cond delay="0"/>
                                          </p:stCondLst>
                                        </p:cTn>
                                        <p:tgtEl>
                                          <p:spTgt spid="568"/>
                                        </p:tgtEl>
                                        <p:attrNameLst>
                                          <p:attrName>style.visibility</p:attrName>
                                        </p:attrNameLst>
                                      </p:cBhvr>
                                      <p:to>
                                        <p:strVal val="visible"/>
                                      </p:to>
                                    </p:set>
                                    <p:animEffect transition="in" filter="wipe(left)">
                                      <p:cBhvr>
                                        <p:cTn id="309" dur="500"/>
                                        <p:tgtEl>
                                          <p:spTgt spid="5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 grpId="0"/>
      <p:bldP spid="241" grpId="0"/>
      <p:bldP spid="550" grpId="0"/>
      <p:bldP spid="568" grpId="0"/>
      <p:bldP spid="869" grpId="0"/>
      <p:bldP spid="3" grpId="0" animBg="1"/>
      <p:bldP spid="159" grpId="0" animBg="1"/>
      <p:bldP spid="161" grpId="0" animBg="1"/>
      <p:bldP spid="162" grpId="0" animBg="1"/>
      <p:bldP spid="163" grpId="0" animBg="1"/>
      <p:bldP spid="693" grpId="0" animBg="1"/>
      <p:bldP spid="694" grpId="0" animBg="1"/>
      <p:bldP spid="686" grpId="0" animBg="1"/>
      <p:bldP spid="687" grpId="0"/>
      <p:bldP spid="729" grpId="0"/>
      <p:bldP spid="732" grpId="0"/>
      <p:bldP spid="434" grpId="0" animBg="1"/>
      <p:bldP spid="436" grpId="0" animBg="1"/>
      <p:bldP spid="437" grpId="0"/>
      <p:bldP spid="444" grpId="0" animBg="1"/>
      <p:bldP spid="445" grpId="0" animBg="1"/>
      <p:bldP spid="446" grpId="0" animBg="1"/>
      <p:bldP spid="447" grpId="0"/>
      <p:bldP spid="484" grpId="0" animBg="1"/>
      <p:bldP spid="485" grpId="0" animBg="1"/>
      <p:bldP spid="486" grpId="0" animBg="1"/>
      <p:bldP spid="487" grpId="0"/>
      <p:bldP spid="494" grpId="0" animBg="1"/>
      <p:bldP spid="495" grpId="0" animBg="1"/>
      <p:bldP spid="496" grpId="0" animBg="1"/>
      <p:bldP spid="497" grpId="0"/>
      <p:bldP spid="504" grpId="0" animBg="1"/>
      <p:bldP spid="505" grpId="0" animBg="1"/>
      <p:bldP spid="506" grpId="0" animBg="1"/>
      <p:bldP spid="507" grpId="0"/>
      <p:bldP spid="513" grpId="0" animBg="1"/>
      <p:bldP spid="75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Trapezoid 502"/>
          <p:cNvSpPr/>
          <p:nvPr/>
        </p:nvSpPr>
        <p:spPr>
          <a:xfrm>
            <a:off x="6422323" y="2048205"/>
            <a:ext cx="5440639" cy="1141769"/>
          </a:xfrm>
          <a:prstGeom prst="trapezoid">
            <a:avLst>
              <a:gd name="adj" fmla="val 119472"/>
            </a:avLst>
          </a:prstGeom>
          <a:gradFill flip="none" rotWithShape="1">
            <a:gsLst>
              <a:gs pos="0">
                <a:schemeClr val="bg1">
                  <a:lumMod val="95000"/>
                </a:schemeClr>
              </a:gs>
              <a:gs pos="100000">
                <a:schemeClr val="bg1">
                  <a:alpha val="0"/>
                </a:schemeClr>
              </a:gs>
            </a:gsLst>
            <a:lin ang="16200000" scaled="1"/>
            <a:tileRect/>
          </a:gradFill>
          <a:ln w="12700" cap="flat">
            <a:gradFill flip="none" rotWithShape="1">
              <a:gsLst>
                <a:gs pos="0">
                  <a:schemeClr val="accent1">
                    <a:tint val="66000"/>
                    <a:satMod val="160000"/>
                  </a:schemeClr>
                </a:gs>
                <a:gs pos="100000">
                  <a:schemeClr val="accent1">
                    <a:tint val="44500"/>
                    <a:satMod val="160000"/>
                    <a:alpha val="0"/>
                  </a:schemeClr>
                </a:gs>
              </a:gsLst>
              <a:lin ang="16200000" scaled="1"/>
              <a:tileRect/>
            </a:gradFill>
            <a:miter lim="800000"/>
            <a:headEnd type="none" w="med" len="med"/>
            <a:tailEnd type="none" w="med" len="med"/>
          </a:ln>
          <a:effectLst>
            <a:outerShdw blurRad="63500" algn="ctr" rotWithShape="0">
              <a:prstClr val="black">
                <a:alpha val="40000"/>
              </a:prstClr>
            </a:outerShdw>
          </a:effectLst>
        </p:spPr>
        <p:txBody>
          <a:bodyPr lIns="91414" tIns="91414" rIns="91414" bIns="91414" rtlCol="0" anchor="t"/>
          <a:lstStyle/>
          <a:p>
            <a:pPr defTabSz="385693"/>
            <a:endParaRPr lang="en-US" sz="1100">
              <a:solidFill>
                <a:srgbClr val="2C2C2C"/>
              </a:solidFill>
              <a:latin typeface="CiscoSansTT ExtraLight"/>
              <a:ea typeface="Arial" pitchFamily="-107" charset="0"/>
              <a:cs typeface="Arial" pitchFamily="-107" charset="0"/>
            </a:endParaRPr>
          </a:p>
        </p:txBody>
      </p:sp>
      <p:sp>
        <p:nvSpPr>
          <p:cNvPr id="502" name="Trapezoid 501"/>
          <p:cNvSpPr/>
          <p:nvPr/>
        </p:nvSpPr>
        <p:spPr>
          <a:xfrm rot="16200000">
            <a:off x="1882584" y="2139173"/>
            <a:ext cx="3519013" cy="1340579"/>
          </a:xfrm>
          <a:prstGeom prst="trapezoid">
            <a:avLst>
              <a:gd name="adj" fmla="val 48330"/>
            </a:avLst>
          </a:prstGeom>
          <a:gradFill>
            <a:gsLst>
              <a:gs pos="0">
                <a:schemeClr val="accent2">
                  <a:lumMod val="60000"/>
                  <a:lumOff val="40000"/>
                </a:schemeClr>
              </a:gs>
              <a:gs pos="100000">
                <a:srgbClr val="2E5CE0">
                  <a:alpha val="37000"/>
                  <a:lumMod val="8000"/>
                  <a:lumOff val="92000"/>
                </a:srgbClr>
              </a:gs>
            </a:gsLst>
          </a:gradFill>
          <a:ln>
            <a:noFill/>
          </a:ln>
          <a:effectLst>
            <a:softEdge rad="88900"/>
          </a:effectLst>
        </p:spPr>
        <p:style>
          <a:lnRef idx="1">
            <a:schemeClr val="accent1"/>
          </a:lnRef>
          <a:fillRef idx="3">
            <a:schemeClr val="accent1"/>
          </a:fillRef>
          <a:effectRef idx="2">
            <a:schemeClr val="accent1"/>
          </a:effectRef>
          <a:fontRef idx="minor">
            <a:schemeClr val="lt1"/>
          </a:fontRef>
        </p:style>
        <p:txBody>
          <a:bodyPr lIns="91430" tIns="45718" rIns="91430" bIns="45718" rtlCol="0" anchor="ctr"/>
          <a:lstStyle/>
          <a:p>
            <a:pPr algn="ctr" defTabSz="914218"/>
            <a:endParaRPr lang="en-US" dirty="0">
              <a:solidFill>
                <a:prstClr val="white"/>
              </a:solidFill>
            </a:endParaRPr>
          </a:p>
        </p:txBody>
      </p:sp>
      <p:sp>
        <p:nvSpPr>
          <p:cNvPr id="323" name="Pentagon 322"/>
          <p:cNvSpPr/>
          <p:nvPr/>
        </p:nvSpPr>
        <p:spPr>
          <a:xfrm>
            <a:off x="857444" y="4724769"/>
            <a:ext cx="2190557" cy="1155331"/>
          </a:xfrm>
          <a:prstGeom prst="homePlate">
            <a:avLst>
              <a:gd name="adj" fmla="val 33291"/>
            </a:avLst>
          </a:prstGeom>
          <a:gradFill flip="none" rotWithShape="1">
            <a:gsLst>
              <a:gs pos="100000">
                <a:schemeClr val="accent2">
                  <a:alpha val="52000"/>
                </a:schemeClr>
              </a:gs>
              <a:gs pos="0">
                <a:schemeClr val="bg1">
                  <a:alpha val="0"/>
                </a:schemeClr>
              </a:gs>
            </a:gsLst>
            <a:lin ang="0" scaled="1"/>
            <a:tileRect/>
          </a:gradFill>
          <a:ln>
            <a:noFill/>
          </a:ln>
          <a:effectLst>
            <a:outerShdw blurRad="76200" dist="50800" dir="5400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10" tIns="45710" rIns="91410" bIns="45710" rtlCol="0" anchor="ctr"/>
          <a:lstStyle/>
          <a:p>
            <a:pPr defTabSz="608835">
              <a:lnSpc>
                <a:spcPct val="90000"/>
              </a:lnSpc>
              <a:spcBef>
                <a:spcPts val="600"/>
              </a:spcBef>
            </a:pPr>
            <a:r>
              <a:rPr lang="en-US" sz="1500" dirty="0">
                <a:solidFill>
                  <a:srgbClr val="2C2C2C"/>
                </a:solidFill>
              </a:rPr>
              <a:t>Subject Matter Expert Define Policies</a:t>
            </a:r>
          </a:p>
        </p:txBody>
      </p:sp>
      <p:grpSp>
        <p:nvGrpSpPr>
          <p:cNvPr id="325" name="Group 324"/>
          <p:cNvGrpSpPr/>
          <p:nvPr/>
        </p:nvGrpSpPr>
        <p:grpSpPr>
          <a:xfrm>
            <a:off x="62099" y="4912913"/>
            <a:ext cx="795344" cy="779055"/>
            <a:chOff x="9376858" y="1437313"/>
            <a:chExt cx="1610351" cy="1577368"/>
          </a:xfrm>
        </p:grpSpPr>
        <p:sp>
          <p:nvSpPr>
            <p:cNvPr id="327" name="Oval 326"/>
            <p:cNvSpPr/>
            <p:nvPr/>
          </p:nvSpPr>
          <p:spPr>
            <a:xfrm>
              <a:off x="9376858" y="1437313"/>
              <a:ext cx="1610351" cy="1577368"/>
            </a:xfrm>
            <a:prstGeom prst="ellipse">
              <a:avLst/>
            </a:prstGeom>
            <a:gradFill flip="none" rotWithShape="1">
              <a:gsLst>
                <a:gs pos="0">
                  <a:schemeClr val="bg1">
                    <a:lumMod val="75000"/>
                    <a:alpha val="0"/>
                  </a:schemeClr>
                </a:gs>
                <a:gs pos="100000">
                  <a:schemeClr val="bg1">
                    <a:lumMod val="40000"/>
                    <a:lumOff val="60000"/>
                    <a:alpha val="38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24" fontAlgn="base">
                <a:spcBef>
                  <a:spcPct val="0"/>
                </a:spcBef>
                <a:spcAft>
                  <a:spcPct val="0"/>
                </a:spcAft>
              </a:pPr>
              <a:endParaRPr lang="en-US" dirty="0">
                <a:solidFill>
                  <a:prstClr val="white"/>
                </a:solidFill>
                <a:latin typeface="Arial"/>
              </a:endParaRPr>
            </a:p>
          </p:txBody>
        </p:sp>
        <p:sp>
          <p:nvSpPr>
            <p:cNvPr id="328" name="Freeform 9"/>
            <p:cNvSpPr>
              <a:spLocks/>
            </p:cNvSpPr>
            <p:nvPr/>
          </p:nvSpPr>
          <p:spPr bwMode="auto">
            <a:xfrm>
              <a:off x="9492176" y="1549994"/>
              <a:ext cx="1379711" cy="1352005"/>
            </a:xfrm>
            <a:prstGeom prst="ellips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9525" cap="flat" cmpd="sng" algn="ctr">
              <a:noFill/>
              <a:prstDash val="solid"/>
            </a:ln>
            <a:effectLst/>
          </p:spPr>
          <p:txBody>
            <a:bodyPr lIns="68586" tIns="34294" rIns="68586" bIns="34294" rtlCol="0" anchor="ctr"/>
            <a:lstStyle/>
            <a:p>
              <a:pPr algn="ctr" defTabSz="685610">
                <a:lnSpc>
                  <a:spcPct val="90000"/>
                </a:lnSpc>
                <a:defRPr/>
              </a:pPr>
              <a:r>
                <a:rPr lang="en-US" sz="2000" kern="0" dirty="0">
                  <a:solidFill>
                    <a:prstClr val="white"/>
                  </a:solidFill>
                  <a:ea typeface="Apple LiGothic Medium"/>
                  <a:cs typeface="Apple LiGothic Medium"/>
                </a:rPr>
                <a:t>1</a:t>
              </a:r>
            </a:p>
          </p:txBody>
        </p:sp>
      </p:grpSp>
      <p:sp>
        <p:nvSpPr>
          <p:cNvPr id="2" name="Title 1"/>
          <p:cNvSpPr>
            <a:spLocks noGrp="1"/>
          </p:cNvSpPr>
          <p:nvPr>
            <p:ph type="title"/>
          </p:nvPr>
        </p:nvSpPr>
        <p:spPr/>
        <p:txBody>
          <a:bodyPr/>
          <a:lstStyle/>
          <a:p>
            <a:r>
              <a:rPr lang="en-US" dirty="0" smtClean="0"/>
              <a:t>Cisco Application Centric Infrastructure: </a:t>
            </a:r>
            <a:br>
              <a:rPr lang="en-US" dirty="0" smtClean="0"/>
            </a:br>
            <a:r>
              <a:rPr lang="en-US" dirty="0" smtClean="0"/>
              <a:t>Building on the Transformative Approach of UCS</a:t>
            </a:r>
            <a:endParaRPr lang="en-US" dirty="0"/>
          </a:p>
        </p:txBody>
      </p:sp>
      <p:pic>
        <p:nvPicPr>
          <p:cNvPr id="209" name="Picture 3"/>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3569327" y="1837777"/>
            <a:ext cx="1486108" cy="1943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83" name="Group 282"/>
          <p:cNvGrpSpPr/>
          <p:nvPr/>
        </p:nvGrpSpPr>
        <p:grpSpPr>
          <a:xfrm>
            <a:off x="0" y="5943600"/>
            <a:ext cx="12192000" cy="914400"/>
            <a:chOff x="0" y="5943600"/>
            <a:chExt cx="12192000" cy="914400"/>
          </a:xfrm>
        </p:grpSpPr>
        <p:grpSp>
          <p:nvGrpSpPr>
            <p:cNvPr id="284" name="Group 283"/>
            <p:cNvGrpSpPr/>
            <p:nvPr/>
          </p:nvGrpSpPr>
          <p:grpSpPr>
            <a:xfrm>
              <a:off x="0" y="5943600"/>
              <a:ext cx="12192000" cy="914400"/>
              <a:chOff x="6300806" y="1681968"/>
              <a:chExt cx="5169334" cy="831331"/>
            </a:xfrm>
          </p:grpSpPr>
          <p:sp>
            <p:nvSpPr>
              <p:cNvPr id="287" name="Rectangle 286"/>
              <p:cNvSpPr/>
              <p:nvPr/>
            </p:nvSpPr>
            <p:spPr>
              <a:xfrm>
                <a:off x="6310294" y="1681968"/>
                <a:ext cx="5159845" cy="831331"/>
              </a:xfrm>
              <a:prstGeom prst="rect">
                <a:avLst/>
              </a:prstGeom>
              <a:blipFill dpi="0" rotWithShape="1">
                <a:blip r:embed="rId4" cstate="email">
                  <a:extLst>
                    <a:ext uri="{28A0092B-C50C-407E-A947-70E740481C1C}">
                      <a14:useLocalDpi xmlns:a14="http://schemas.microsoft.com/office/drawing/2010/main"/>
                    </a:ext>
                  </a:extLst>
                </a:blip>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8"/>
                <a:endParaRPr lang="en-US" dirty="0">
                  <a:solidFill>
                    <a:prstClr val="white"/>
                  </a:solidFill>
                </a:endParaRPr>
              </a:p>
            </p:txBody>
          </p:sp>
          <p:sp>
            <p:nvSpPr>
              <p:cNvPr id="289" name="Rectangle 288"/>
              <p:cNvSpPr/>
              <p:nvPr/>
            </p:nvSpPr>
            <p:spPr>
              <a:xfrm>
                <a:off x="6300806" y="1681968"/>
                <a:ext cx="5169334" cy="831331"/>
              </a:xfrm>
              <a:prstGeom prst="rect">
                <a:avLst/>
              </a:prstGeom>
              <a:gradFill>
                <a:gsLst>
                  <a:gs pos="100000">
                    <a:srgbClr val="3C86EC">
                      <a:lumMod val="76000"/>
                    </a:srgbClr>
                  </a:gs>
                  <a:gs pos="0">
                    <a:srgbClr val="3C86EC">
                      <a:alpha val="71000"/>
                    </a:srgbClr>
                  </a:gs>
                </a:gsLst>
                <a:lin ang="5400000" scaled="0"/>
              </a:gradFill>
              <a:ln w="9525" cap="flat" cmpd="sng" algn="ctr">
                <a:noFill/>
                <a:prstDash val="solid"/>
              </a:ln>
              <a:effectLst/>
            </p:spPr>
            <p:txBody>
              <a:bodyPr lIns="68586" tIns="34294" rIns="68586" bIns="34294" rtlCol="0" anchor="ctr"/>
              <a:lstStyle/>
              <a:p>
                <a:pPr algn="ctr" defTabSz="685690">
                  <a:lnSpc>
                    <a:spcPct val="90000"/>
                  </a:lnSpc>
                </a:pPr>
                <a:endParaRPr lang="en-US" sz="1500" kern="0" dirty="0">
                  <a:solidFill>
                    <a:prstClr val="white"/>
                  </a:solidFill>
                  <a:latin typeface="Arial" panose="020B0604020202020204" pitchFamily="34" charset="0"/>
                  <a:ea typeface="Apple LiGothic Medium"/>
                  <a:cs typeface="Apple LiGothic Medium"/>
                </a:endParaRPr>
              </a:p>
            </p:txBody>
          </p:sp>
        </p:grpSp>
        <p:sp>
          <p:nvSpPr>
            <p:cNvPr id="286" name="TextBox 285"/>
            <p:cNvSpPr txBox="1"/>
            <p:nvPr/>
          </p:nvSpPr>
          <p:spPr>
            <a:xfrm>
              <a:off x="329045" y="5985303"/>
              <a:ext cx="11533911" cy="861769"/>
            </a:xfrm>
            <a:prstGeom prst="rect">
              <a:avLst/>
            </a:prstGeom>
            <a:noFill/>
          </p:spPr>
          <p:txBody>
            <a:bodyPr wrap="square" lIns="91436" tIns="45718" rIns="91436" bIns="45718" rtlCol="0">
              <a:spAutoFit/>
            </a:bodyPr>
            <a:lstStyle/>
            <a:p>
              <a:pPr algn="ctr" defTabSz="914218"/>
              <a:r>
                <a:rPr lang="en-US" sz="2400" dirty="0">
                  <a:solidFill>
                    <a:srgbClr val="FFFF00"/>
                  </a:solidFill>
                </a:rPr>
                <a:t>SYSTEMS APPROACH: </a:t>
              </a:r>
              <a:r>
                <a:rPr lang="en-US" sz="2400" dirty="0">
                  <a:solidFill>
                    <a:prstClr val="white"/>
                  </a:solidFill>
                </a:rPr>
                <a:t/>
              </a:r>
              <a:br>
                <a:rPr lang="en-US" sz="2400" dirty="0">
                  <a:solidFill>
                    <a:prstClr val="white"/>
                  </a:solidFill>
                </a:rPr>
              </a:br>
              <a:r>
                <a:rPr lang="en-US" sz="2400" dirty="0">
                  <a:solidFill>
                    <a:prstClr val="white"/>
                  </a:solidFill>
                </a:rPr>
                <a:t>Rapid Deployment of Applications with Scale, Security and Full Visibility</a:t>
              </a:r>
            </a:p>
          </p:txBody>
        </p:sp>
      </p:grpSp>
      <p:grpSp>
        <p:nvGrpSpPr>
          <p:cNvPr id="430" name="Group 429"/>
          <p:cNvGrpSpPr/>
          <p:nvPr/>
        </p:nvGrpSpPr>
        <p:grpSpPr>
          <a:xfrm>
            <a:off x="6781989" y="1538197"/>
            <a:ext cx="4721296" cy="1545777"/>
            <a:chOff x="7017846" y="2148487"/>
            <a:chExt cx="4721296" cy="1545777"/>
          </a:xfrm>
        </p:grpSpPr>
        <p:grpSp>
          <p:nvGrpSpPr>
            <p:cNvPr id="431" name="Group 430"/>
            <p:cNvGrpSpPr/>
            <p:nvPr/>
          </p:nvGrpSpPr>
          <p:grpSpPr>
            <a:xfrm>
              <a:off x="7236258" y="2148487"/>
              <a:ext cx="4260172" cy="1534631"/>
              <a:chOff x="1721639" y="2649253"/>
              <a:chExt cx="2622767" cy="712646"/>
            </a:xfrm>
            <a:effectLst>
              <a:outerShdw blurRad="50800" dist="12700" dir="5400000" algn="t" rotWithShape="0">
                <a:prstClr val="black">
                  <a:alpha val="20000"/>
                </a:prstClr>
              </a:outerShdw>
            </a:effectLst>
          </p:grpSpPr>
          <p:grpSp>
            <p:nvGrpSpPr>
              <p:cNvPr id="434" name="Group 433"/>
              <p:cNvGrpSpPr/>
              <p:nvPr/>
            </p:nvGrpSpPr>
            <p:grpSpPr>
              <a:xfrm>
                <a:off x="1721641" y="3031567"/>
                <a:ext cx="2622756" cy="249733"/>
                <a:chOff x="1856748" y="4521199"/>
                <a:chExt cx="4949076" cy="323663"/>
              </a:xfrm>
            </p:grpSpPr>
            <p:cxnSp>
              <p:nvCxnSpPr>
                <p:cNvPr id="466" name="Straight Connector 465"/>
                <p:cNvCxnSpPr/>
                <p:nvPr/>
              </p:nvCxnSpPr>
              <p:spPr>
                <a:xfrm>
                  <a:off x="2688974" y="4521199"/>
                  <a:ext cx="157589" cy="323663"/>
                </a:xfrm>
                <a:prstGeom prst="line">
                  <a:avLst/>
                </a:prstGeom>
                <a:noFill/>
                <a:ln w="0" cap="flat" cmpd="sng" algn="ctr">
                  <a:solidFill>
                    <a:srgbClr val="E7E6E6">
                      <a:lumMod val="50000"/>
                    </a:srgbClr>
                  </a:solidFill>
                  <a:prstDash val="solid"/>
                  <a:miter lim="800000"/>
                </a:ln>
                <a:effectLst/>
              </p:spPr>
            </p:cxnSp>
            <p:cxnSp>
              <p:nvCxnSpPr>
                <p:cNvPr id="467" name="Straight Connector 466"/>
                <p:cNvCxnSpPr/>
                <p:nvPr/>
              </p:nvCxnSpPr>
              <p:spPr>
                <a:xfrm flipH="1">
                  <a:off x="1856748" y="4521200"/>
                  <a:ext cx="832227" cy="323662"/>
                </a:xfrm>
                <a:prstGeom prst="line">
                  <a:avLst/>
                </a:prstGeom>
                <a:noFill/>
                <a:ln w="0" cap="flat" cmpd="sng" algn="ctr">
                  <a:solidFill>
                    <a:srgbClr val="FFFFFF">
                      <a:lumMod val="65000"/>
                    </a:srgbClr>
                  </a:solidFill>
                  <a:prstDash val="solid"/>
                  <a:miter lim="800000"/>
                </a:ln>
                <a:effectLst/>
              </p:spPr>
            </p:cxnSp>
            <p:cxnSp>
              <p:nvCxnSpPr>
                <p:cNvPr id="468" name="Straight Connector 467"/>
                <p:cNvCxnSpPr/>
                <p:nvPr/>
              </p:nvCxnSpPr>
              <p:spPr>
                <a:xfrm>
                  <a:off x="2688976" y="4521200"/>
                  <a:ext cx="1147402" cy="323662"/>
                </a:xfrm>
                <a:prstGeom prst="line">
                  <a:avLst/>
                </a:prstGeom>
                <a:noFill/>
                <a:ln w="0" cap="flat" cmpd="sng" algn="ctr">
                  <a:solidFill>
                    <a:srgbClr val="FFFFFF">
                      <a:lumMod val="65000"/>
                    </a:srgbClr>
                  </a:solidFill>
                  <a:prstDash val="solid"/>
                  <a:miter lim="800000"/>
                </a:ln>
                <a:effectLst/>
              </p:spPr>
            </p:cxnSp>
            <p:cxnSp>
              <p:nvCxnSpPr>
                <p:cNvPr id="469" name="Straight Connector 468"/>
                <p:cNvCxnSpPr/>
                <p:nvPr/>
              </p:nvCxnSpPr>
              <p:spPr>
                <a:xfrm>
                  <a:off x="2688975" y="4521200"/>
                  <a:ext cx="2137218" cy="323662"/>
                </a:xfrm>
                <a:prstGeom prst="line">
                  <a:avLst/>
                </a:prstGeom>
                <a:noFill/>
                <a:ln w="0" cap="flat" cmpd="sng" algn="ctr">
                  <a:solidFill>
                    <a:srgbClr val="E7E6E6">
                      <a:lumMod val="50000"/>
                    </a:srgbClr>
                  </a:solidFill>
                  <a:prstDash val="solid"/>
                  <a:miter lim="800000"/>
                </a:ln>
                <a:effectLst/>
              </p:spPr>
            </p:cxnSp>
            <p:cxnSp>
              <p:nvCxnSpPr>
                <p:cNvPr id="470" name="Straight Connector 469"/>
                <p:cNvCxnSpPr/>
                <p:nvPr/>
              </p:nvCxnSpPr>
              <p:spPr>
                <a:xfrm>
                  <a:off x="2688975" y="4521200"/>
                  <a:ext cx="3127033" cy="323662"/>
                </a:xfrm>
                <a:prstGeom prst="line">
                  <a:avLst/>
                </a:prstGeom>
                <a:noFill/>
                <a:ln w="0" cap="flat" cmpd="sng" algn="ctr">
                  <a:solidFill>
                    <a:srgbClr val="FFFFFF">
                      <a:lumMod val="65000"/>
                    </a:srgbClr>
                  </a:solidFill>
                  <a:prstDash val="solid"/>
                  <a:miter lim="800000"/>
                </a:ln>
                <a:effectLst/>
              </p:spPr>
            </p:cxnSp>
            <p:cxnSp>
              <p:nvCxnSpPr>
                <p:cNvPr id="471" name="Straight Connector 470"/>
                <p:cNvCxnSpPr/>
                <p:nvPr/>
              </p:nvCxnSpPr>
              <p:spPr>
                <a:xfrm>
                  <a:off x="2688975" y="4521200"/>
                  <a:ext cx="4116849" cy="323662"/>
                </a:xfrm>
                <a:prstGeom prst="line">
                  <a:avLst/>
                </a:prstGeom>
                <a:noFill/>
                <a:ln w="0" cap="flat" cmpd="sng" algn="ctr">
                  <a:solidFill>
                    <a:srgbClr val="E7E6E6">
                      <a:lumMod val="50000"/>
                    </a:srgbClr>
                  </a:solidFill>
                  <a:prstDash val="solid"/>
                  <a:miter lim="800000"/>
                </a:ln>
                <a:effectLst/>
              </p:spPr>
            </p:cxnSp>
          </p:grpSp>
          <p:grpSp>
            <p:nvGrpSpPr>
              <p:cNvPr id="435" name="Group 434"/>
              <p:cNvGrpSpPr/>
              <p:nvPr/>
            </p:nvGrpSpPr>
            <p:grpSpPr>
              <a:xfrm flipH="1">
                <a:off x="1721650" y="3031565"/>
                <a:ext cx="2622756" cy="249735"/>
                <a:chOff x="1856748" y="4521199"/>
                <a:chExt cx="4949076" cy="323663"/>
              </a:xfrm>
            </p:grpSpPr>
            <p:cxnSp>
              <p:nvCxnSpPr>
                <p:cNvPr id="460" name="Straight Connector 459"/>
                <p:cNvCxnSpPr/>
                <p:nvPr/>
              </p:nvCxnSpPr>
              <p:spPr>
                <a:xfrm>
                  <a:off x="2688974" y="4521199"/>
                  <a:ext cx="157589" cy="323663"/>
                </a:xfrm>
                <a:prstGeom prst="line">
                  <a:avLst/>
                </a:prstGeom>
                <a:noFill/>
                <a:ln w="0" cap="flat" cmpd="sng" algn="ctr">
                  <a:solidFill>
                    <a:srgbClr val="E7E6E6">
                      <a:lumMod val="50000"/>
                    </a:srgbClr>
                  </a:solidFill>
                  <a:prstDash val="solid"/>
                  <a:miter lim="800000"/>
                </a:ln>
                <a:effectLst/>
              </p:spPr>
            </p:cxnSp>
            <p:cxnSp>
              <p:nvCxnSpPr>
                <p:cNvPr id="461" name="Straight Connector 460"/>
                <p:cNvCxnSpPr/>
                <p:nvPr/>
              </p:nvCxnSpPr>
              <p:spPr>
                <a:xfrm flipH="1">
                  <a:off x="1856748" y="4521200"/>
                  <a:ext cx="832227" cy="323662"/>
                </a:xfrm>
                <a:prstGeom prst="line">
                  <a:avLst/>
                </a:prstGeom>
                <a:noFill/>
                <a:ln w="0" cap="flat" cmpd="sng" algn="ctr">
                  <a:solidFill>
                    <a:srgbClr val="FFFFFF">
                      <a:lumMod val="65000"/>
                    </a:srgbClr>
                  </a:solidFill>
                  <a:prstDash val="solid"/>
                  <a:miter lim="800000"/>
                </a:ln>
                <a:effectLst/>
              </p:spPr>
            </p:cxnSp>
            <p:cxnSp>
              <p:nvCxnSpPr>
                <p:cNvPr id="462" name="Straight Connector 461"/>
                <p:cNvCxnSpPr/>
                <p:nvPr/>
              </p:nvCxnSpPr>
              <p:spPr>
                <a:xfrm>
                  <a:off x="2688976" y="4521200"/>
                  <a:ext cx="1147402" cy="323662"/>
                </a:xfrm>
                <a:prstGeom prst="line">
                  <a:avLst/>
                </a:prstGeom>
                <a:noFill/>
                <a:ln w="0" cap="flat" cmpd="sng" algn="ctr">
                  <a:solidFill>
                    <a:srgbClr val="FFFFFF">
                      <a:lumMod val="65000"/>
                    </a:srgbClr>
                  </a:solidFill>
                  <a:prstDash val="solid"/>
                  <a:miter lim="800000"/>
                </a:ln>
                <a:effectLst/>
              </p:spPr>
            </p:cxnSp>
            <p:cxnSp>
              <p:nvCxnSpPr>
                <p:cNvPr id="463" name="Straight Connector 462"/>
                <p:cNvCxnSpPr/>
                <p:nvPr/>
              </p:nvCxnSpPr>
              <p:spPr>
                <a:xfrm>
                  <a:off x="2688975" y="4521200"/>
                  <a:ext cx="2137218" cy="323662"/>
                </a:xfrm>
                <a:prstGeom prst="line">
                  <a:avLst/>
                </a:prstGeom>
                <a:noFill/>
                <a:ln w="0" cap="flat" cmpd="sng" algn="ctr">
                  <a:solidFill>
                    <a:srgbClr val="E7E6E6">
                      <a:lumMod val="50000"/>
                    </a:srgbClr>
                  </a:solidFill>
                  <a:prstDash val="solid"/>
                  <a:miter lim="800000"/>
                </a:ln>
                <a:effectLst/>
              </p:spPr>
            </p:cxnSp>
            <p:cxnSp>
              <p:nvCxnSpPr>
                <p:cNvPr id="464" name="Straight Connector 463"/>
                <p:cNvCxnSpPr/>
                <p:nvPr/>
              </p:nvCxnSpPr>
              <p:spPr>
                <a:xfrm>
                  <a:off x="2688975" y="4521200"/>
                  <a:ext cx="3127033" cy="323662"/>
                </a:xfrm>
                <a:prstGeom prst="line">
                  <a:avLst/>
                </a:prstGeom>
                <a:noFill/>
                <a:ln w="0" cap="flat" cmpd="sng" algn="ctr">
                  <a:solidFill>
                    <a:srgbClr val="FFFFFF">
                      <a:lumMod val="65000"/>
                    </a:srgbClr>
                  </a:solidFill>
                  <a:prstDash val="solid"/>
                  <a:miter lim="800000"/>
                </a:ln>
                <a:effectLst/>
              </p:spPr>
            </p:cxnSp>
            <p:cxnSp>
              <p:nvCxnSpPr>
                <p:cNvPr id="465" name="Straight Connector 464"/>
                <p:cNvCxnSpPr/>
                <p:nvPr/>
              </p:nvCxnSpPr>
              <p:spPr>
                <a:xfrm>
                  <a:off x="2688975" y="4521200"/>
                  <a:ext cx="4116849" cy="323662"/>
                </a:xfrm>
                <a:prstGeom prst="line">
                  <a:avLst/>
                </a:prstGeom>
                <a:noFill/>
                <a:ln w="0" cap="flat" cmpd="sng" algn="ctr">
                  <a:solidFill>
                    <a:srgbClr val="E7E6E6">
                      <a:lumMod val="50000"/>
                    </a:srgbClr>
                  </a:solidFill>
                  <a:prstDash val="solid"/>
                  <a:miter lim="800000"/>
                </a:ln>
                <a:effectLst/>
              </p:spPr>
            </p:cxnSp>
          </p:grpSp>
          <p:grpSp>
            <p:nvGrpSpPr>
              <p:cNvPr id="436" name="Group 435"/>
              <p:cNvGrpSpPr/>
              <p:nvPr/>
            </p:nvGrpSpPr>
            <p:grpSpPr>
              <a:xfrm>
                <a:off x="1721644" y="3031567"/>
                <a:ext cx="2622761" cy="249734"/>
                <a:chOff x="1856748" y="4521200"/>
                <a:chExt cx="4949076" cy="323662"/>
              </a:xfrm>
            </p:grpSpPr>
            <p:cxnSp>
              <p:nvCxnSpPr>
                <p:cNvPr id="454" name="Straight Connector 453"/>
                <p:cNvCxnSpPr/>
                <p:nvPr/>
              </p:nvCxnSpPr>
              <p:spPr>
                <a:xfrm flipH="1">
                  <a:off x="2846563" y="4521200"/>
                  <a:ext cx="937286" cy="323662"/>
                </a:xfrm>
                <a:prstGeom prst="line">
                  <a:avLst/>
                </a:prstGeom>
                <a:noFill/>
                <a:ln w="0" cap="flat" cmpd="sng" algn="ctr">
                  <a:solidFill>
                    <a:srgbClr val="E7E6E6">
                      <a:lumMod val="50000"/>
                    </a:srgbClr>
                  </a:solidFill>
                  <a:prstDash val="solid"/>
                  <a:miter lim="800000"/>
                </a:ln>
                <a:effectLst/>
              </p:spPr>
            </p:cxnSp>
            <p:cxnSp>
              <p:nvCxnSpPr>
                <p:cNvPr id="455" name="Straight Connector 454"/>
                <p:cNvCxnSpPr/>
                <p:nvPr/>
              </p:nvCxnSpPr>
              <p:spPr>
                <a:xfrm flipH="1">
                  <a:off x="1856748" y="4521200"/>
                  <a:ext cx="1927101" cy="323662"/>
                </a:xfrm>
                <a:prstGeom prst="line">
                  <a:avLst/>
                </a:prstGeom>
                <a:noFill/>
                <a:ln w="0" cap="flat" cmpd="sng" algn="ctr">
                  <a:solidFill>
                    <a:srgbClr val="FFFFFF">
                      <a:lumMod val="65000"/>
                    </a:srgbClr>
                  </a:solidFill>
                  <a:prstDash val="solid"/>
                  <a:miter lim="800000"/>
                </a:ln>
                <a:effectLst/>
              </p:spPr>
            </p:cxnSp>
            <p:cxnSp>
              <p:nvCxnSpPr>
                <p:cNvPr id="456" name="Straight Connector 455"/>
                <p:cNvCxnSpPr/>
                <p:nvPr/>
              </p:nvCxnSpPr>
              <p:spPr>
                <a:xfrm>
                  <a:off x="3783849" y="4521200"/>
                  <a:ext cx="52529" cy="323662"/>
                </a:xfrm>
                <a:prstGeom prst="line">
                  <a:avLst/>
                </a:prstGeom>
                <a:noFill/>
                <a:ln w="0" cap="flat" cmpd="sng" algn="ctr">
                  <a:solidFill>
                    <a:srgbClr val="FFFFFF">
                      <a:lumMod val="65000"/>
                    </a:srgbClr>
                  </a:solidFill>
                  <a:prstDash val="solid"/>
                  <a:miter lim="800000"/>
                </a:ln>
                <a:effectLst/>
              </p:spPr>
            </p:cxnSp>
            <p:cxnSp>
              <p:nvCxnSpPr>
                <p:cNvPr id="457" name="Straight Connector 456"/>
                <p:cNvCxnSpPr/>
                <p:nvPr/>
              </p:nvCxnSpPr>
              <p:spPr>
                <a:xfrm>
                  <a:off x="3783849" y="4521200"/>
                  <a:ext cx="1042344" cy="323662"/>
                </a:xfrm>
                <a:prstGeom prst="line">
                  <a:avLst/>
                </a:prstGeom>
                <a:noFill/>
                <a:ln w="0" cap="flat" cmpd="sng" algn="ctr">
                  <a:solidFill>
                    <a:srgbClr val="E7E6E6">
                      <a:lumMod val="50000"/>
                    </a:srgbClr>
                  </a:solidFill>
                  <a:prstDash val="solid"/>
                  <a:miter lim="800000"/>
                </a:ln>
                <a:effectLst/>
              </p:spPr>
            </p:cxnSp>
            <p:cxnSp>
              <p:nvCxnSpPr>
                <p:cNvPr id="458" name="Straight Connector 457"/>
                <p:cNvCxnSpPr/>
                <p:nvPr/>
              </p:nvCxnSpPr>
              <p:spPr>
                <a:xfrm>
                  <a:off x="3783849" y="4521200"/>
                  <a:ext cx="2032159" cy="323662"/>
                </a:xfrm>
                <a:prstGeom prst="line">
                  <a:avLst/>
                </a:prstGeom>
                <a:noFill/>
                <a:ln w="0" cap="flat" cmpd="sng" algn="ctr">
                  <a:solidFill>
                    <a:srgbClr val="FFFFFF">
                      <a:lumMod val="65000"/>
                    </a:srgbClr>
                  </a:solidFill>
                  <a:prstDash val="solid"/>
                  <a:miter lim="800000"/>
                </a:ln>
                <a:effectLst/>
              </p:spPr>
            </p:cxnSp>
            <p:cxnSp>
              <p:nvCxnSpPr>
                <p:cNvPr id="459" name="Straight Connector 458"/>
                <p:cNvCxnSpPr/>
                <p:nvPr/>
              </p:nvCxnSpPr>
              <p:spPr>
                <a:xfrm>
                  <a:off x="3783849" y="4521200"/>
                  <a:ext cx="3021975" cy="323662"/>
                </a:xfrm>
                <a:prstGeom prst="line">
                  <a:avLst/>
                </a:prstGeom>
                <a:noFill/>
                <a:ln w="0" cap="flat" cmpd="sng" algn="ctr">
                  <a:solidFill>
                    <a:srgbClr val="E7E6E6">
                      <a:lumMod val="50000"/>
                    </a:srgbClr>
                  </a:solidFill>
                  <a:prstDash val="solid"/>
                  <a:miter lim="800000"/>
                </a:ln>
                <a:effectLst/>
              </p:spPr>
            </p:cxnSp>
          </p:grpSp>
          <p:grpSp>
            <p:nvGrpSpPr>
              <p:cNvPr id="437" name="Group 436"/>
              <p:cNvGrpSpPr/>
              <p:nvPr/>
            </p:nvGrpSpPr>
            <p:grpSpPr>
              <a:xfrm flipH="1">
                <a:off x="1721639" y="3031565"/>
                <a:ext cx="2622766" cy="250783"/>
                <a:chOff x="1856748" y="4521200"/>
                <a:chExt cx="4949076" cy="323662"/>
              </a:xfrm>
            </p:grpSpPr>
            <p:cxnSp>
              <p:nvCxnSpPr>
                <p:cNvPr id="448" name="Straight Connector 447"/>
                <p:cNvCxnSpPr/>
                <p:nvPr/>
              </p:nvCxnSpPr>
              <p:spPr>
                <a:xfrm flipH="1">
                  <a:off x="2846563" y="4521200"/>
                  <a:ext cx="937286" cy="323662"/>
                </a:xfrm>
                <a:prstGeom prst="line">
                  <a:avLst/>
                </a:prstGeom>
                <a:noFill/>
                <a:ln w="0" cap="flat" cmpd="sng" algn="ctr">
                  <a:solidFill>
                    <a:srgbClr val="E7E6E6">
                      <a:lumMod val="50000"/>
                    </a:srgbClr>
                  </a:solidFill>
                  <a:prstDash val="solid"/>
                  <a:miter lim="800000"/>
                </a:ln>
                <a:effectLst/>
              </p:spPr>
            </p:cxnSp>
            <p:cxnSp>
              <p:nvCxnSpPr>
                <p:cNvPr id="449" name="Straight Connector 448"/>
                <p:cNvCxnSpPr/>
                <p:nvPr/>
              </p:nvCxnSpPr>
              <p:spPr>
                <a:xfrm flipH="1">
                  <a:off x="1856748" y="4521200"/>
                  <a:ext cx="1927101" cy="323662"/>
                </a:xfrm>
                <a:prstGeom prst="line">
                  <a:avLst/>
                </a:prstGeom>
                <a:noFill/>
                <a:ln w="0" cap="flat" cmpd="sng" algn="ctr">
                  <a:solidFill>
                    <a:srgbClr val="FFFFFF">
                      <a:lumMod val="65000"/>
                    </a:srgbClr>
                  </a:solidFill>
                  <a:prstDash val="solid"/>
                  <a:miter lim="800000"/>
                </a:ln>
                <a:effectLst/>
              </p:spPr>
            </p:cxnSp>
            <p:cxnSp>
              <p:nvCxnSpPr>
                <p:cNvPr id="450" name="Straight Connector 449"/>
                <p:cNvCxnSpPr/>
                <p:nvPr/>
              </p:nvCxnSpPr>
              <p:spPr>
                <a:xfrm>
                  <a:off x="3783849" y="4521200"/>
                  <a:ext cx="52529" cy="323662"/>
                </a:xfrm>
                <a:prstGeom prst="line">
                  <a:avLst/>
                </a:prstGeom>
                <a:noFill/>
                <a:ln w="0" cap="flat" cmpd="sng" algn="ctr">
                  <a:solidFill>
                    <a:srgbClr val="FFFFFF">
                      <a:lumMod val="65000"/>
                    </a:srgbClr>
                  </a:solidFill>
                  <a:prstDash val="solid"/>
                  <a:miter lim="800000"/>
                </a:ln>
                <a:effectLst/>
              </p:spPr>
            </p:cxnSp>
            <p:cxnSp>
              <p:nvCxnSpPr>
                <p:cNvPr id="451" name="Straight Connector 450"/>
                <p:cNvCxnSpPr/>
                <p:nvPr/>
              </p:nvCxnSpPr>
              <p:spPr>
                <a:xfrm>
                  <a:off x="3783849" y="4521200"/>
                  <a:ext cx="1042344" cy="323662"/>
                </a:xfrm>
                <a:prstGeom prst="line">
                  <a:avLst/>
                </a:prstGeom>
                <a:noFill/>
                <a:ln w="0" cap="flat" cmpd="sng" algn="ctr">
                  <a:solidFill>
                    <a:srgbClr val="E7E6E6">
                      <a:lumMod val="50000"/>
                    </a:srgbClr>
                  </a:solidFill>
                  <a:prstDash val="solid"/>
                  <a:miter lim="800000"/>
                </a:ln>
                <a:effectLst/>
              </p:spPr>
            </p:cxnSp>
            <p:cxnSp>
              <p:nvCxnSpPr>
                <p:cNvPr id="452" name="Straight Connector 451"/>
                <p:cNvCxnSpPr/>
                <p:nvPr/>
              </p:nvCxnSpPr>
              <p:spPr>
                <a:xfrm>
                  <a:off x="3783849" y="4521200"/>
                  <a:ext cx="2032159" cy="323662"/>
                </a:xfrm>
                <a:prstGeom prst="line">
                  <a:avLst/>
                </a:prstGeom>
                <a:noFill/>
                <a:ln w="0" cap="flat" cmpd="sng" algn="ctr">
                  <a:solidFill>
                    <a:srgbClr val="FFFFFF">
                      <a:lumMod val="65000"/>
                    </a:srgbClr>
                  </a:solidFill>
                  <a:prstDash val="solid"/>
                  <a:miter lim="800000"/>
                </a:ln>
                <a:effectLst/>
              </p:spPr>
            </p:cxnSp>
            <p:cxnSp>
              <p:nvCxnSpPr>
                <p:cNvPr id="453" name="Straight Connector 452"/>
                <p:cNvCxnSpPr/>
                <p:nvPr/>
              </p:nvCxnSpPr>
              <p:spPr>
                <a:xfrm>
                  <a:off x="3783849" y="4521200"/>
                  <a:ext cx="3021975" cy="323662"/>
                </a:xfrm>
                <a:prstGeom prst="line">
                  <a:avLst/>
                </a:prstGeom>
                <a:noFill/>
                <a:ln w="0" cap="flat" cmpd="sng" algn="ctr">
                  <a:solidFill>
                    <a:srgbClr val="E7E6E6">
                      <a:lumMod val="50000"/>
                    </a:srgbClr>
                  </a:solidFill>
                  <a:prstDash val="solid"/>
                  <a:miter lim="800000"/>
                </a:ln>
                <a:effectLst/>
              </p:spPr>
            </p:cxnSp>
          </p:grpSp>
          <p:grpSp>
            <p:nvGrpSpPr>
              <p:cNvPr id="438" name="Group 437"/>
              <p:cNvGrpSpPr/>
              <p:nvPr/>
            </p:nvGrpSpPr>
            <p:grpSpPr>
              <a:xfrm>
                <a:off x="2037207" y="2649253"/>
                <a:ext cx="2011321" cy="382316"/>
                <a:chOff x="1571888" y="3137327"/>
                <a:chExt cx="5433782" cy="1032854"/>
              </a:xfrm>
            </p:grpSpPr>
            <p:pic>
              <p:nvPicPr>
                <p:cNvPr id="444" name="Picture 443" descr="C:\Users\rmuta\Desktop\spin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71888" y="3137327"/>
                  <a:ext cx="784365" cy="1032854"/>
                </a:xfrm>
                <a:prstGeom prst="rect">
                  <a:avLst/>
                </a:prstGeom>
                <a:noFill/>
                <a:extLst>
                  <a:ext uri="{909E8E84-426E-40dd-AFC4-6F175D3DCCD1}">
                    <a14:hiddenFill xmlns:a14="http://schemas.microsoft.com/office/drawing/2010/main">
                      <a:solidFill>
                        <a:srgbClr val="FFFFFF"/>
                      </a:solidFill>
                    </a14:hiddenFill>
                  </a:ext>
                </a:extLst>
              </p:spPr>
            </p:pic>
            <p:pic>
              <p:nvPicPr>
                <p:cNvPr id="445" name="Picture 444" descr="C:\Users\rmuta\Desktop\spin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86224" y="3137327"/>
                  <a:ext cx="784365" cy="1032854"/>
                </a:xfrm>
                <a:prstGeom prst="rect">
                  <a:avLst/>
                </a:prstGeom>
                <a:noFill/>
                <a:extLst>
                  <a:ext uri="{909E8E84-426E-40dd-AFC4-6F175D3DCCD1}">
                    <a14:hiddenFill xmlns:a14="http://schemas.microsoft.com/office/drawing/2010/main">
                      <a:solidFill>
                        <a:srgbClr val="FFFFFF"/>
                      </a:solidFill>
                    </a14:hiddenFill>
                  </a:ext>
                </a:extLst>
              </p:spPr>
            </p:pic>
            <p:pic>
              <p:nvPicPr>
                <p:cNvPr id="446" name="Picture 445" descr="C:\Users\rmuta\Desktop\spin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3769" y="3137327"/>
                  <a:ext cx="784365" cy="1032854"/>
                </a:xfrm>
                <a:prstGeom prst="rect">
                  <a:avLst/>
                </a:prstGeom>
                <a:noFill/>
                <a:extLst>
                  <a:ext uri="{909E8E84-426E-40dd-AFC4-6F175D3DCCD1}">
                    <a14:hiddenFill xmlns:a14="http://schemas.microsoft.com/office/drawing/2010/main">
                      <a:solidFill>
                        <a:srgbClr val="FFFFFF"/>
                      </a:solidFill>
                    </a14:hiddenFill>
                  </a:ext>
                </a:extLst>
              </p:spPr>
            </p:pic>
            <p:pic>
              <p:nvPicPr>
                <p:cNvPr id="447" name="Picture 446" descr="C:\Users\rmuta\Desktop\spin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1305" y="3137327"/>
                  <a:ext cx="784365" cy="10328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9" name="Group 438"/>
              <p:cNvGrpSpPr/>
              <p:nvPr/>
            </p:nvGrpSpPr>
            <p:grpSpPr>
              <a:xfrm>
                <a:off x="2063569" y="3281300"/>
                <a:ext cx="1917764" cy="80599"/>
                <a:chOff x="2450725" y="4888404"/>
                <a:chExt cx="5181028" cy="217748"/>
              </a:xfrm>
            </p:grpSpPr>
            <p:pic>
              <p:nvPicPr>
                <p:cNvPr id="440" name="Picture 439" descr="C:\Users\rmuta\Desktop\leaf.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0725" y="4888404"/>
                  <a:ext cx="895350" cy="217748"/>
                </a:xfrm>
                <a:prstGeom prst="rect">
                  <a:avLst/>
                </a:prstGeom>
                <a:noFill/>
                <a:extLst>
                  <a:ext uri="{909E8E84-426E-40dd-AFC4-6F175D3DCCD1}">
                    <a14:hiddenFill xmlns:a14="http://schemas.microsoft.com/office/drawing/2010/main">
                      <a:solidFill>
                        <a:srgbClr val="FFFFFF"/>
                      </a:solidFill>
                    </a14:hiddenFill>
                  </a:ext>
                </a:extLst>
              </p:spPr>
            </p:pic>
            <p:pic>
              <p:nvPicPr>
                <p:cNvPr id="441" name="Picture 440" descr="C:\Users\rmuta\Desktop\leaf.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79284" y="4888404"/>
                  <a:ext cx="895350" cy="217748"/>
                </a:xfrm>
                <a:prstGeom prst="rect">
                  <a:avLst/>
                </a:prstGeom>
                <a:noFill/>
                <a:extLst>
                  <a:ext uri="{909E8E84-426E-40dd-AFC4-6F175D3DCCD1}">
                    <a14:hiddenFill xmlns:a14="http://schemas.microsoft.com/office/drawing/2010/main">
                      <a:solidFill>
                        <a:srgbClr val="FFFFFF"/>
                      </a:solidFill>
                    </a14:hiddenFill>
                  </a:ext>
                </a:extLst>
              </p:spPr>
            </p:pic>
            <p:pic>
              <p:nvPicPr>
                <p:cNvPr id="442" name="Picture 441" descr="C:\Users\rmuta\Desktop\leaf.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07844" y="4888404"/>
                  <a:ext cx="895350" cy="217748"/>
                </a:xfrm>
                <a:prstGeom prst="rect">
                  <a:avLst/>
                </a:prstGeom>
                <a:noFill/>
                <a:extLst>
                  <a:ext uri="{909E8E84-426E-40dd-AFC4-6F175D3DCCD1}">
                    <a14:hiddenFill xmlns:a14="http://schemas.microsoft.com/office/drawing/2010/main">
                      <a:solidFill>
                        <a:srgbClr val="FFFFFF"/>
                      </a:solidFill>
                    </a14:hiddenFill>
                  </a:ext>
                </a:extLst>
              </p:spPr>
            </p:pic>
            <p:pic>
              <p:nvPicPr>
                <p:cNvPr id="443" name="Picture 442" descr="C:\Users\rmuta\Desktop\leaf.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6403" y="4888404"/>
                  <a:ext cx="895350" cy="217748"/>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32" name="Picture 431" descr="C:\Users\rmuta\Desktop\leaf.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17846" y="3520700"/>
              <a:ext cx="538319" cy="173564"/>
            </a:xfrm>
            <a:prstGeom prst="rect">
              <a:avLst/>
            </a:prstGeom>
            <a:noFill/>
            <a:extLst>
              <a:ext uri="{909E8E84-426E-40dd-AFC4-6F175D3DCCD1}">
                <a14:hiddenFill xmlns:a14="http://schemas.microsoft.com/office/drawing/2010/main">
                  <a:solidFill>
                    <a:srgbClr val="FFFFFF"/>
                  </a:solidFill>
                </a14:hiddenFill>
              </a:ext>
            </a:extLst>
          </p:spPr>
        </p:pic>
        <p:pic>
          <p:nvPicPr>
            <p:cNvPr id="433" name="Picture 432" descr="C:\Users\rmuta\Desktop\leaf.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00823" y="3515828"/>
              <a:ext cx="538319" cy="1735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119059" y="1049956"/>
            <a:ext cx="2939607" cy="3519013"/>
            <a:chOff x="119053" y="1049955"/>
            <a:chExt cx="2939607" cy="3519013"/>
          </a:xfrm>
        </p:grpSpPr>
        <p:grpSp>
          <p:nvGrpSpPr>
            <p:cNvPr id="308" name="Group 307"/>
            <p:cNvGrpSpPr/>
            <p:nvPr/>
          </p:nvGrpSpPr>
          <p:grpSpPr>
            <a:xfrm>
              <a:off x="119053" y="1049955"/>
              <a:ext cx="2939607" cy="3519013"/>
              <a:chOff x="7228307" y="1485263"/>
              <a:chExt cx="4698055" cy="3569819"/>
            </a:xfrm>
          </p:grpSpPr>
          <p:sp>
            <p:nvSpPr>
              <p:cNvPr id="309" name="Rectangle 308"/>
              <p:cNvSpPr/>
              <p:nvPr/>
            </p:nvSpPr>
            <p:spPr>
              <a:xfrm>
                <a:off x="7228310" y="1485263"/>
                <a:ext cx="4698052" cy="357984"/>
              </a:xfrm>
              <a:prstGeom prst="rect">
                <a:avLst/>
              </a:prstGeom>
              <a:solidFill>
                <a:srgbClr val="3C86EC"/>
              </a:solidFill>
              <a:ln w="25400" cap="flat" cmpd="sng" algn="ctr">
                <a:noFill/>
                <a:prstDash val="solid"/>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029">
                  <a:lnSpc>
                    <a:spcPct val="90000"/>
                  </a:lnSpc>
                </a:pPr>
                <a:endParaRPr lang="en-US" sz="1500" dirty="0">
                  <a:solidFill>
                    <a:prstClr val="white"/>
                  </a:solidFill>
                </a:endParaRPr>
              </a:p>
            </p:txBody>
          </p:sp>
          <p:sp>
            <p:nvSpPr>
              <p:cNvPr id="310" name="Rectangle 309"/>
              <p:cNvSpPr/>
              <p:nvPr/>
            </p:nvSpPr>
            <p:spPr>
              <a:xfrm>
                <a:off x="7228307" y="1664256"/>
                <a:ext cx="4697170" cy="3390825"/>
              </a:xfrm>
              <a:prstGeom prst="rect">
                <a:avLst/>
              </a:prstGeom>
              <a:blipFill dpi="0" rotWithShape="1">
                <a:blip r:embed="rId7">
                  <a:alphaModFix amt="23000"/>
                </a:blip>
                <a:srcRect/>
                <a:tile tx="0" ty="4191000" sx="100000" sy="100000" flip="none" algn="ctr"/>
              </a:blipFill>
              <a:ln w="25400" cap="flat" cmpd="sng" algn="ctr">
                <a:noFill/>
                <a:prstDash val="solid"/>
              </a:ln>
              <a:effectLst/>
            </p:spPr>
            <p:txBody>
              <a:bodyPr spcFirstLastPara="0" vert="horz" wrap="none" lIns="132475" tIns="94379" rIns="132475" bIns="94379" numCol="1" spcCol="1270" anchor="ctr" anchorCtr="0">
                <a:noAutofit/>
              </a:bodyPr>
              <a:lstStyle/>
              <a:p>
                <a:pPr algn="ctr" defTabSz="888344">
                  <a:lnSpc>
                    <a:spcPct val="90000"/>
                  </a:lnSpc>
                  <a:spcBef>
                    <a:spcPct val="0"/>
                  </a:spcBef>
                  <a:spcAft>
                    <a:spcPct val="35000"/>
                  </a:spcAft>
                </a:pPr>
                <a:endParaRPr lang="en-US" sz="2400" kern="0" dirty="0">
                  <a:solidFill>
                    <a:srgbClr val="FFFFFF"/>
                  </a:solidFill>
                  <a:latin typeface="Arial" panose="020B0604020202020204" pitchFamily="34" charset="0"/>
                  <a:cs typeface="Arial" panose="020B0604020202020204" pitchFamily="34" charset="0"/>
                </a:endParaRPr>
              </a:p>
            </p:txBody>
          </p:sp>
          <p:sp>
            <p:nvSpPr>
              <p:cNvPr id="319" name="Rectangle 318"/>
              <p:cNvSpPr/>
              <p:nvPr/>
            </p:nvSpPr>
            <p:spPr>
              <a:xfrm>
                <a:off x="7228310" y="1843246"/>
                <a:ext cx="4698052" cy="3211836"/>
              </a:xfrm>
              <a:prstGeom prst="rect">
                <a:avLst/>
              </a:prstGeom>
              <a:gradFill flip="none" rotWithShape="1">
                <a:gsLst>
                  <a:gs pos="0">
                    <a:schemeClr val="bg1">
                      <a:lumMod val="95000"/>
                    </a:schemeClr>
                  </a:gs>
                  <a:gs pos="100000">
                    <a:srgbClr val="FFFFFF">
                      <a:alpha val="0"/>
                    </a:srgbClr>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440" tIns="91440" rIns="91440" bIns="91440" rtlCol="0" anchor="t"/>
              <a:lstStyle/>
              <a:p>
                <a:pPr defTabSz="385693"/>
                <a:endParaRPr lang="en-US" sz="1100" dirty="0">
                  <a:solidFill>
                    <a:srgbClr val="2C2C2C"/>
                  </a:solidFill>
                  <a:latin typeface="CiscoSansTT ExtraLight"/>
                  <a:ea typeface="Arial" pitchFamily="-107" charset="0"/>
                  <a:cs typeface="Arial" pitchFamily="-107" charset="0"/>
                </a:endParaRPr>
              </a:p>
            </p:txBody>
          </p:sp>
          <p:sp>
            <p:nvSpPr>
              <p:cNvPr id="320" name="Rectangle 319"/>
              <p:cNvSpPr/>
              <p:nvPr/>
            </p:nvSpPr>
            <p:spPr>
              <a:xfrm>
                <a:off x="7228307" y="1843247"/>
                <a:ext cx="4697169" cy="110968"/>
              </a:xfrm>
              <a:prstGeom prst="rect">
                <a:avLst/>
              </a:prstGeom>
              <a:gradFill>
                <a:gsLst>
                  <a:gs pos="0">
                    <a:srgbClr val="000000">
                      <a:alpha val="26000"/>
                    </a:srgbClr>
                  </a:gs>
                  <a:gs pos="100000">
                    <a:srgbClr val="000000">
                      <a:alpha val="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defTabSz="913800"/>
                <a:endParaRPr lang="en-US" dirty="0">
                  <a:gradFill>
                    <a:gsLst>
                      <a:gs pos="0">
                        <a:srgbClr val="000000"/>
                      </a:gs>
                      <a:gs pos="100000">
                        <a:srgbClr val="000000">
                          <a:alpha val="0"/>
                        </a:srgbClr>
                      </a:gs>
                    </a:gsLst>
                    <a:lin ang="5400000" scaled="1"/>
                  </a:gradFill>
                  <a:latin typeface="Arial"/>
                </a:endParaRPr>
              </a:p>
            </p:txBody>
          </p:sp>
          <p:cxnSp>
            <p:nvCxnSpPr>
              <p:cNvPr id="311" name="Straight Connector 310"/>
              <p:cNvCxnSpPr/>
              <p:nvPr/>
            </p:nvCxnSpPr>
            <p:spPr>
              <a:xfrm flipV="1">
                <a:off x="7228310" y="5046199"/>
                <a:ext cx="4697170" cy="0"/>
              </a:xfrm>
              <a:prstGeom prst="line">
                <a:avLst/>
              </a:prstGeom>
              <a:ln w="31750">
                <a:solidFill>
                  <a:srgbClr val="3C86EC"/>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119053" y="2389188"/>
              <a:ext cx="2928947" cy="419346"/>
              <a:chOff x="-64065" y="2666754"/>
              <a:chExt cx="3112065" cy="419346"/>
            </a:xfrm>
          </p:grpSpPr>
          <p:sp>
            <p:nvSpPr>
              <p:cNvPr id="270" name="Rectangle 269"/>
              <p:cNvSpPr/>
              <p:nvPr/>
            </p:nvSpPr>
            <p:spPr>
              <a:xfrm>
                <a:off x="-64065" y="2666754"/>
                <a:ext cx="1131363" cy="419346"/>
              </a:xfrm>
              <a:prstGeom prst="rect">
                <a:avLst/>
              </a:prstGeom>
              <a:noFill/>
              <a:ln w="25400" cap="flat" cmpd="sng" algn="ctr">
                <a:noFill/>
                <a:prstDash val="solid"/>
              </a:ln>
              <a:effectLst/>
            </p:spPr>
            <p:txBody>
              <a:bodyPr wrap="square" lIns="0" tIns="0" rIns="0" bIns="0" rtlCol="0" anchor="ctr">
                <a:spAutoFit/>
              </a:bodyPr>
              <a:lstStyle/>
              <a:p>
                <a:pPr algn="ctr" defTabSz="684662" fontAlgn="base">
                  <a:lnSpc>
                    <a:spcPct val="90000"/>
                  </a:lnSpc>
                  <a:spcBef>
                    <a:spcPct val="0"/>
                  </a:spcBef>
                  <a:spcAft>
                    <a:spcPct val="0"/>
                  </a:spcAft>
                  <a:tabLst>
                    <a:tab pos="389932" algn="l"/>
                  </a:tabLst>
                  <a:defRPr/>
                </a:pPr>
                <a:r>
                  <a:rPr lang="en-US" sz="1500" kern="0" dirty="0">
                    <a:solidFill>
                      <a:srgbClr val="00A3E0"/>
                    </a:solidFill>
                    <a:ea typeface="ＭＳ Ｐゴシック" charset="-128"/>
                    <a:sym typeface="Arial" pitchFamily="34" charset="0"/>
                  </a:rPr>
                  <a:t>Network</a:t>
                </a:r>
                <a:br>
                  <a:rPr lang="en-US" sz="1500" kern="0" dirty="0">
                    <a:solidFill>
                      <a:srgbClr val="00A3E0"/>
                    </a:solidFill>
                    <a:ea typeface="ＭＳ Ｐゴシック" charset="-128"/>
                    <a:sym typeface="Arial" pitchFamily="34" charset="0"/>
                  </a:rPr>
                </a:br>
                <a:r>
                  <a:rPr lang="en-US" sz="1500" kern="0" dirty="0">
                    <a:solidFill>
                      <a:srgbClr val="00A3E0"/>
                    </a:solidFill>
                    <a:ea typeface="ＭＳ Ｐゴシック" charset="-128"/>
                    <a:sym typeface="Arial" pitchFamily="34" charset="0"/>
                  </a:rPr>
                  <a:t>SME</a:t>
                </a:r>
              </a:p>
            </p:txBody>
          </p:sp>
          <p:sp>
            <p:nvSpPr>
              <p:cNvPr id="271" name="Rectangle 270"/>
              <p:cNvSpPr/>
              <p:nvPr/>
            </p:nvSpPr>
            <p:spPr>
              <a:xfrm>
                <a:off x="995440" y="2666754"/>
                <a:ext cx="1005712" cy="419346"/>
              </a:xfrm>
              <a:prstGeom prst="rect">
                <a:avLst/>
              </a:prstGeom>
              <a:noFill/>
              <a:ln w="25400" cap="flat" cmpd="sng" algn="ctr">
                <a:noFill/>
                <a:prstDash val="solid"/>
              </a:ln>
              <a:effectLst/>
            </p:spPr>
            <p:txBody>
              <a:bodyPr wrap="square" lIns="0" tIns="0" rIns="0" bIns="0" rtlCol="0" anchor="ctr">
                <a:spAutoFit/>
              </a:bodyPr>
              <a:lstStyle/>
              <a:p>
                <a:pPr algn="ctr" defTabSz="684662" fontAlgn="base">
                  <a:lnSpc>
                    <a:spcPct val="90000"/>
                  </a:lnSpc>
                  <a:spcBef>
                    <a:spcPct val="0"/>
                  </a:spcBef>
                  <a:spcAft>
                    <a:spcPct val="0"/>
                  </a:spcAft>
                  <a:defRPr/>
                </a:pPr>
                <a:r>
                  <a:rPr lang="en-US" sz="1500" kern="0" dirty="0">
                    <a:solidFill>
                      <a:srgbClr val="00A3E0"/>
                    </a:solidFill>
                    <a:ea typeface="ＭＳ Ｐゴシック" charset="-128"/>
                    <a:sym typeface="Arial" pitchFamily="34" charset="0"/>
                  </a:rPr>
                  <a:t>Security</a:t>
                </a:r>
                <a:br>
                  <a:rPr lang="en-US" sz="1500" kern="0" dirty="0">
                    <a:solidFill>
                      <a:srgbClr val="00A3E0"/>
                    </a:solidFill>
                    <a:ea typeface="ＭＳ Ｐゴシック" charset="-128"/>
                    <a:sym typeface="Arial" pitchFamily="34" charset="0"/>
                  </a:rPr>
                </a:br>
                <a:r>
                  <a:rPr lang="en-US" sz="1500" kern="0" dirty="0">
                    <a:solidFill>
                      <a:srgbClr val="00A3E0"/>
                    </a:solidFill>
                    <a:ea typeface="ＭＳ Ｐゴシック" charset="-128"/>
                    <a:sym typeface="Arial" pitchFamily="34" charset="0"/>
                  </a:rPr>
                  <a:t>SME</a:t>
                </a:r>
              </a:p>
            </p:txBody>
          </p:sp>
          <p:sp>
            <p:nvSpPr>
              <p:cNvPr id="272" name="Rectangle 271"/>
              <p:cNvSpPr/>
              <p:nvPr/>
            </p:nvSpPr>
            <p:spPr>
              <a:xfrm>
                <a:off x="1929295" y="2666754"/>
                <a:ext cx="1118705" cy="419346"/>
              </a:xfrm>
              <a:prstGeom prst="rect">
                <a:avLst/>
              </a:prstGeom>
              <a:noFill/>
              <a:ln w="25400" cap="flat" cmpd="sng" algn="ctr">
                <a:noFill/>
                <a:prstDash val="solid"/>
              </a:ln>
              <a:effectLst/>
            </p:spPr>
            <p:txBody>
              <a:bodyPr wrap="square" lIns="0" tIns="0" rIns="0" bIns="0" rtlCol="0" anchor="ctr">
                <a:spAutoFit/>
              </a:bodyPr>
              <a:lstStyle/>
              <a:p>
                <a:pPr algn="ctr" defTabSz="684662" fontAlgn="base">
                  <a:lnSpc>
                    <a:spcPct val="90000"/>
                  </a:lnSpc>
                  <a:spcBef>
                    <a:spcPct val="0"/>
                  </a:spcBef>
                  <a:spcAft>
                    <a:spcPct val="0"/>
                  </a:spcAft>
                  <a:defRPr/>
                </a:pPr>
                <a:r>
                  <a:rPr lang="en-US" sz="1500" kern="0" dirty="0">
                    <a:solidFill>
                      <a:srgbClr val="00A3E0"/>
                    </a:solidFill>
                    <a:ea typeface="ＭＳ Ｐゴシック" charset="-128"/>
                    <a:sym typeface="Arial" pitchFamily="34" charset="0"/>
                  </a:rPr>
                  <a:t>Application </a:t>
                </a:r>
                <a:r>
                  <a:rPr lang="en-US" sz="1500" kern="0" dirty="0" err="1">
                    <a:solidFill>
                      <a:srgbClr val="00A3E0"/>
                    </a:solidFill>
                    <a:ea typeface="ＭＳ Ｐゴシック" charset="-128"/>
                    <a:sym typeface="Arial" pitchFamily="34" charset="0"/>
                  </a:rPr>
                  <a:t>SME</a:t>
                </a:r>
                <a:endParaRPr lang="en-US" sz="1500" kern="0" dirty="0">
                  <a:solidFill>
                    <a:srgbClr val="00A3E0"/>
                  </a:solidFill>
                  <a:ea typeface="ＭＳ Ｐゴシック" charset="-128"/>
                  <a:sym typeface="Arial" pitchFamily="34" charset="0"/>
                </a:endParaRPr>
              </a:p>
            </p:txBody>
          </p:sp>
        </p:grpSp>
        <p:grpSp>
          <p:nvGrpSpPr>
            <p:cNvPr id="472" name="APIC"/>
            <p:cNvGrpSpPr/>
            <p:nvPr/>
          </p:nvGrpSpPr>
          <p:grpSpPr>
            <a:xfrm>
              <a:off x="767395" y="2838277"/>
              <a:ext cx="1490897" cy="1515817"/>
              <a:chOff x="4869174" y="1646464"/>
              <a:chExt cx="1553552" cy="1579931"/>
            </a:xfrm>
          </p:grpSpPr>
          <p:sp>
            <p:nvSpPr>
              <p:cNvPr id="473" name="Rounded Rectangle 472"/>
              <p:cNvSpPr/>
              <p:nvPr/>
            </p:nvSpPr>
            <p:spPr>
              <a:xfrm rot="2700000">
                <a:off x="5003450" y="1814788"/>
                <a:ext cx="1319770" cy="1319769"/>
              </a:xfrm>
              <a:prstGeom prst="roundRect">
                <a:avLst>
                  <a:gd name="adj" fmla="val 5947"/>
                </a:avLst>
              </a:prstGeom>
              <a:gradFill flip="none" rotWithShape="1">
                <a:gsLst>
                  <a:gs pos="100000">
                    <a:srgbClr val="706D6D">
                      <a:alpha val="0"/>
                    </a:srgbClr>
                  </a:gs>
                  <a:gs pos="2083">
                    <a:srgbClr val="EAB430">
                      <a:lumMod val="50000"/>
                    </a:srgbClr>
                  </a:gs>
                </a:gsLst>
                <a:path path="shape">
                  <a:fillToRect l="50000" t="50000" r="50000" b="50000"/>
                </a:path>
                <a:tileRect/>
              </a:gra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600" kern="0">
                  <a:solidFill>
                    <a:srgbClr val="E7E6E6"/>
                  </a:solidFill>
                  <a:cs typeface="Arial"/>
                </a:endParaRPr>
              </a:p>
            </p:txBody>
          </p:sp>
          <p:grpSp>
            <p:nvGrpSpPr>
              <p:cNvPr id="474" name="Group 473"/>
              <p:cNvGrpSpPr/>
              <p:nvPr/>
            </p:nvGrpSpPr>
            <p:grpSpPr>
              <a:xfrm>
                <a:off x="5112843" y="1886403"/>
                <a:ext cx="1176540" cy="1176540"/>
                <a:chOff x="5112848" y="1886403"/>
                <a:chExt cx="1176541" cy="1176541"/>
              </a:xfrm>
            </p:grpSpPr>
            <p:sp>
              <p:nvSpPr>
                <p:cNvPr id="482" name="Rounded Rectangle 481"/>
                <p:cNvSpPr/>
                <p:nvPr/>
              </p:nvSpPr>
              <p:spPr>
                <a:xfrm rot="2700000">
                  <a:off x="5112848" y="1886403"/>
                  <a:ext cx="1176541" cy="1176541"/>
                </a:xfrm>
                <a:prstGeom prst="roundRect">
                  <a:avLst>
                    <a:gd name="adj" fmla="val 5947"/>
                  </a:avLst>
                </a:prstGeom>
                <a:gradFill flip="none" rotWithShape="1">
                  <a:gsLst>
                    <a:gs pos="89000">
                      <a:srgbClr val="706D6D">
                        <a:alpha val="0"/>
                      </a:srgbClr>
                    </a:gs>
                    <a:gs pos="100000">
                      <a:srgbClr val="EAB430">
                        <a:lumMod val="50000"/>
                      </a:srgbClr>
                    </a:gs>
                  </a:gsLst>
                  <a:path path="shape">
                    <a:fillToRect l="50000" t="50000" r="50000" b="50000"/>
                  </a:path>
                  <a:tileRect/>
                </a:gra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600" kern="0">
                    <a:solidFill>
                      <a:srgbClr val="E7E6E6"/>
                    </a:solidFill>
                    <a:cs typeface="Arial"/>
                  </a:endParaRPr>
                </a:p>
              </p:txBody>
            </p:sp>
            <p:sp>
              <p:nvSpPr>
                <p:cNvPr id="483" name="Rounded Rectangle 482"/>
                <p:cNvSpPr/>
                <p:nvPr/>
              </p:nvSpPr>
              <p:spPr>
                <a:xfrm rot="2700000">
                  <a:off x="5282468" y="2056023"/>
                  <a:ext cx="837300" cy="837300"/>
                </a:xfrm>
                <a:prstGeom prst="roundRect">
                  <a:avLst>
                    <a:gd name="adj" fmla="val 5947"/>
                  </a:avLst>
                </a:prstGeom>
                <a:gradFill flip="none" rotWithShape="1">
                  <a:gsLst>
                    <a:gs pos="0">
                      <a:srgbClr val="EAB430">
                        <a:alpha val="90000"/>
                      </a:srgbClr>
                    </a:gs>
                    <a:gs pos="100000">
                      <a:srgbClr val="EAB430">
                        <a:lumMod val="50000"/>
                        <a:alpha val="90000"/>
                      </a:srgbClr>
                    </a:gs>
                  </a:gsLst>
                  <a:lin ang="2700000" scaled="1"/>
                  <a:tileRect/>
                </a:gradFill>
                <a:ln w="76200" cap="flat" cmpd="sng" algn="ctr">
                  <a:gradFill>
                    <a:gsLst>
                      <a:gs pos="0">
                        <a:srgbClr val="EAB430">
                          <a:lumMod val="60000"/>
                          <a:lumOff val="40000"/>
                        </a:srgbClr>
                      </a:gs>
                      <a:gs pos="100000">
                        <a:srgbClr val="EAB430">
                          <a:lumMod val="75000"/>
                        </a:srgbClr>
                      </a:gs>
                    </a:gsLst>
                    <a:lin ang="5400000" scaled="0"/>
                  </a:gra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600" kern="0">
                    <a:solidFill>
                      <a:srgbClr val="E7E6E6"/>
                    </a:solidFill>
                    <a:cs typeface="Arial"/>
                  </a:endParaRPr>
                </a:p>
              </p:txBody>
            </p:sp>
          </p:grpSp>
          <p:sp>
            <p:nvSpPr>
              <p:cNvPr id="475" name="Rectangle 474"/>
              <p:cNvSpPr/>
              <p:nvPr/>
            </p:nvSpPr>
            <p:spPr>
              <a:xfrm>
                <a:off x="5285637" y="2269137"/>
                <a:ext cx="830951" cy="41703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2000" b="1" kern="0" dirty="0">
                    <a:solidFill>
                      <a:srgbClr val="5E460A"/>
                    </a:solidFill>
                    <a:effectLst>
                      <a:innerShdw blurRad="63500" dist="50800" dir="16200000">
                        <a:prstClr val="black">
                          <a:alpha val="50000"/>
                        </a:prstClr>
                      </a:innerShdw>
                    </a:effectLst>
                    <a:cs typeface="Arial"/>
                  </a:rPr>
                  <a:t>APIC</a:t>
                </a:r>
              </a:p>
            </p:txBody>
          </p:sp>
          <p:pic>
            <p:nvPicPr>
              <p:cNvPr id="476" name="Picture 47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70088" y="1646464"/>
                <a:ext cx="262045" cy="304653"/>
              </a:xfrm>
              <a:prstGeom prst="rect">
                <a:avLst/>
              </a:prstGeom>
              <a:noFill/>
              <a:ln>
                <a:noFill/>
              </a:ln>
              <a:effectLst>
                <a:outerShdw blurRad="25400" dist="254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7" name="Freeform 476"/>
              <p:cNvSpPr>
                <a:spLocks noEditPoints="1"/>
              </p:cNvSpPr>
              <p:nvPr/>
            </p:nvSpPr>
            <p:spPr bwMode="auto">
              <a:xfrm>
                <a:off x="4869174" y="2359127"/>
                <a:ext cx="387171" cy="191852"/>
              </a:xfrm>
              <a:custGeom>
                <a:avLst/>
                <a:gdLst>
                  <a:gd name="T0" fmla="*/ 260 w 520"/>
                  <a:gd name="T1" fmla="*/ 0 h 258"/>
                  <a:gd name="T2" fmla="*/ 0 w 520"/>
                  <a:gd name="T3" fmla="*/ 226 h 258"/>
                  <a:gd name="T4" fmla="*/ 44 w 520"/>
                  <a:gd name="T5" fmla="*/ 258 h 258"/>
                  <a:gd name="T6" fmla="*/ 476 w 520"/>
                  <a:gd name="T7" fmla="*/ 258 h 258"/>
                  <a:gd name="T8" fmla="*/ 520 w 520"/>
                  <a:gd name="T9" fmla="*/ 226 h 258"/>
                  <a:gd name="T10" fmla="*/ 260 w 520"/>
                  <a:gd name="T11" fmla="*/ 0 h 258"/>
                  <a:gd name="T12" fmla="*/ 42 w 520"/>
                  <a:gd name="T13" fmla="*/ 173 h 258"/>
                  <a:gd name="T14" fmla="*/ 28 w 520"/>
                  <a:gd name="T15" fmla="*/ 179 h 258"/>
                  <a:gd name="T16" fmla="*/ 16 w 520"/>
                  <a:gd name="T17" fmla="*/ 174 h 258"/>
                  <a:gd name="T18" fmla="*/ 22 w 520"/>
                  <a:gd name="T19" fmla="*/ 154 h 258"/>
                  <a:gd name="T20" fmla="*/ 36 w 520"/>
                  <a:gd name="T21" fmla="*/ 160 h 258"/>
                  <a:gd name="T22" fmla="*/ 42 w 520"/>
                  <a:gd name="T23" fmla="*/ 173 h 258"/>
                  <a:gd name="T24" fmla="*/ 345 w 520"/>
                  <a:gd name="T25" fmla="*/ 32 h 258"/>
                  <a:gd name="T26" fmla="*/ 349 w 520"/>
                  <a:gd name="T27" fmla="*/ 22 h 258"/>
                  <a:gd name="T28" fmla="*/ 369 w 520"/>
                  <a:gd name="T29" fmla="*/ 29 h 258"/>
                  <a:gd name="T30" fmla="*/ 364 w 520"/>
                  <a:gd name="T31" fmla="*/ 40 h 258"/>
                  <a:gd name="T32" fmla="*/ 351 w 520"/>
                  <a:gd name="T33" fmla="*/ 45 h 258"/>
                  <a:gd name="T34" fmla="*/ 345 w 520"/>
                  <a:gd name="T35" fmla="*/ 32 h 258"/>
                  <a:gd name="T36" fmla="*/ 250 w 520"/>
                  <a:gd name="T37" fmla="*/ 9 h 258"/>
                  <a:gd name="T38" fmla="*/ 260 w 520"/>
                  <a:gd name="T39" fmla="*/ 8 h 258"/>
                  <a:gd name="T40" fmla="*/ 271 w 520"/>
                  <a:gd name="T41" fmla="*/ 9 h 258"/>
                  <a:gd name="T42" fmla="*/ 271 w 520"/>
                  <a:gd name="T43" fmla="*/ 17 h 258"/>
                  <a:gd name="T44" fmla="*/ 260 w 520"/>
                  <a:gd name="T45" fmla="*/ 27 h 258"/>
                  <a:gd name="T46" fmla="*/ 250 w 520"/>
                  <a:gd name="T47" fmla="*/ 17 h 258"/>
                  <a:gd name="T48" fmla="*/ 250 w 520"/>
                  <a:gd name="T49" fmla="*/ 9 h 258"/>
                  <a:gd name="T50" fmla="*/ 93 w 520"/>
                  <a:gd name="T51" fmla="*/ 97 h 258"/>
                  <a:gd name="T52" fmla="*/ 79 w 520"/>
                  <a:gd name="T53" fmla="*/ 97 h 258"/>
                  <a:gd name="T54" fmla="*/ 68 w 520"/>
                  <a:gd name="T55" fmla="*/ 86 h 258"/>
                  <a:gd name="T56" fmla="*/ 83 w 520"/>
                  <a:gd name="T57" fmla="*/ 71 h 258"/>
                  <a:gd name="T58" fmla="*/ 93 w 520"/>
                  <a:gd name="T59" fmla="*/ 82 h 258"/>
                  <a:gd name="T60" fmla="*/ 93 w 520"/>
                  <a:gd name="T61" fmla="*/ 97 h 258"/>
                  <a:gd name="T62" fmla="*/ 170 w 520"/>
                  <a:gd name="T63" fmla="*/ 45 h 258"/>
                  <a:gd name="T64" fmla="*/ 156 w 520"/>
                  <a:gd name="T65" fmla="*/ 40 h 258"/>
                  <a:gd name="T66" fmla="*/ 152 w 520"/>
                  <a:gd name="T67" fmla="*/ 30 h 258"/>
                  <a:gd name="T68" fmla="*/ 172 w 520"/>
                  <a:gd name="T69" fmla="*/ 22 h 258"/>
                  <a:gd name="T70" fmla="*/ 175 w 520"/>
                  <a:gd name="T71" fmla="*/ 32 h 258"/>
                  <a:gd name="T72" fmla="*/ 170 w 520"/>
                  <a:gd name="T73" fmla="*/ 45 h 258"/>
                  <a:gd name="T74" fmla="*/ 283 w 520"/>
                  <a:gd name="T75" fmla="*/ 229 h 258"/>
                  <a:gd name="T76" fmla="*/ 250 w 520"/>
                  <a:gd name="T77" fmla="*/ 231 h 258"/>
                  <a:gd name="T78" fmla="*/ 248 w 520"/>
                  <a:gd name="T79" fmla="*/ 197 h 258"/>
                  <a:gd name="T80" fmla="*/ 374 w 520"/>
                  <a:gd name="T81" fmla="*/ 88 h 258"/>
                  <a:gd name="T82" fmla="*/ 378 w 520"/>
                  <a:gd name="T83" fmla="*/ 91 h 258"/>
                  <a:gd name="T84" fmla="*/ 283 w 520"/>
                  <a:gd name="T85" fmla="*/ 229 h 258"/>
                  <a:gd name="T86" fmla="*/ 442 w 520"/>
                  <a:gd name="T87" fmla="*/ 97 h 258"/>
                  <a:gd name="T88" fmla="*/ 427 w 520"/>
                  <a:gd name="T89" fmla="*/ 97 h 258"/>
                  <a:gd name="T90" fmla="*/ 427 w 520"/>
                  <a:gd name="T91" fmla="*/ 82 h 258"/>
                  <a:gd name="T92" fmla="*/ 438 w 520"/>
                  <a:gd name="T93" fmla="*/ 71 h 258"/>
                  <a:gd name="T94" fmla="*/ 453 w 520"/>
                  <a:gd name="T95" fmla="*/ 86 h 258"/>
                  <a:gd name="T96" fmla="*/ 442 w 520"/>
                  <a:gd name="T97" fmla="*/ 97 h 258"/>
                  <a:gd name="T98" fmla="*/ 492 w 520"/>
                  <a:gd name="T99" fmla="*/ 179 h 258"/>
                  <a:gd name="T100" fmla="*/ 479 w 520"/>
                  <a:gd name="T101" fmla="*/ 173 h 258"/>
                  <a:gd name="T102" fmla="*/ 484 w 520"/>
                  <a:gd name="T103" fmla="*/ 159 h 258"/>
                  <a:gd name="T104" fmla="*/ 498 w 520"/>
                  <a:gd name="T105" fmla="*/ 154 h 258"/>
                  <a:gd name="T106" fmla="*/ 505 w 520"/>
                  <a:gd name="T107" fmla="*/ 173 h 258"/>
                  <a:gd name="T108" fmla="*/ 492 w 520"/>
                  <a:gd name="T109" fmla="*/ 17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20" h="258">
                    <a:moveTo>
                      <a:pt x="260" y="0"/>
                    </a:moveTo>
                    <a:cubicBezTo>
                      <a:pt x="117" y="0"/>
                      <a:pt x="0" y="101"/>
                      <a:pt x="0" y="226"/>
                    </a:cubicBezTo>
                    <a:cubicBezTo>
                      <a:pt x="0" y="247"/>
                      <a:pt x="15" y="258"/>
                      <a:pt x="44" y="258"/>
                    </a:cubicBezTo>
                    <a:cubicBezTo>
                      <a:pt x="476" y="258"/>
                      <a:pt x="476" y="258"/>
                      <a:pt x="476" y="258"/>
                    </a:cubicBezTo>
                    <a:cubicBezTo>
                      <a:pt x="506" y="258"/>
                      <a:pt x="520" y="247"/>
                      <a:pt x="520" y="226"/>
                    </a:cubicBezTo>
                    <a:cubicBezTo>
                      <a:pt x="520" y="101"/>
                      <a:pt x="404" y="0"/>
                      <a:pt x="260" y="0"/>
                    </a:cubicBezTo>
                    <a:close/>
                    <a:moveTo>
                      <a:pt x="42" y="173"/>
                    </a:moveTo>
                    <a:cubicBezTo>
                      <a:pt x="40" y="179"/>
                      <a:pt x="34" y="181"/>
                      <a:pt x="28" y="179"/>
                    </a:cubicBezTo>
                    <a:cubicBezTo>
                      <a:pt x="16" y="174"/>
                      <a:pt x="16" y="174"/>
                      <a:pt x="16" y="174"/>
                    </a:cubicBezTo>
                    <a:cubicBezTo>
                      <a:pt x="18" y="167"/>
                      <a:pt x="20" y="160"/>
                      <a:pt x="22" y="154"/>
                    </a:cubicBezTo>
                    <a:cubicBezTo>
                      <a:pt x="36" y="160"/>
                      <a:pt x="36" y="160"/>
                      <a:pt x="36" y="160"/>
                    </a:cubicBezTo>
                    <a:cubicBezTo>
                      <a:pt x="42" y="162"/>
                      <a:pt x="44" y="168"/>
                      <a:pt x="42" y="173"/>
                    </a:cubicBezTo>
                    <a:close/>
                    <a:moveTo>
                      <a:pt x="345" y="32"/>
                    </a:moveTo>
                    <a:cubicBezTo>
                      <a:pt x="349" y="22"/>
                      <a:pt x="349" y="22"/>
                      <a:pt x="349" y="22"/>
                    </a:cubicBezTo>
                    <a:cubicBezTo>
                      <a:pt x="356" y="24"/>
                      <a:pt x="362" y="27"/>
                      <a:pt x="369" y="29"/>
                    </a:cubicBezTo>
                    <a:cubicBezTo>
                      <a:pt x="364" y="40"/>
                      <a:pt x="364" y="40"/>
                      <a:pt x="364" y="40"/>
                    </a:cubicBezTo>
                    <a:cubicBezTo>
                      <a:pt x="362" y="45"/>
                      <a:pt x="356" y="48"/>
                      <a:pt x="351" y="45"/>
                    </a:cubicBezTo>
                    <a:cubicBezTo>
                      <a:pt x="345" y="43"/>
                      <a:pt x="343" y="37"/>
                      <a:pt x="345" y="32"/>
                    </a:cubicBezTo>
                    <a:close/>
                    <a:moveTo>
                      <a:pt x="250" y="9"/>
                    </a:moveTo>
                    <a:cubicBezTo>
                      <a:pt x="253" y="8"/>
                      <a:pt x="257" y="8"/>
                      <a:pt x="260" y="8"/>
                    </a:cubicBezTo>
                    <a:cubicBezTo>
                      <a:pt x="264" y="8"/>
                      <a:pt x="267" y="8"/>
                      <a:pt x="271" y="9"/>
                    </a:cubicBezTo>
                    <a:cubicBezTo>
                      <a:pt x="271" y="17"/>
                      <a:pt x="271" y="17"/>
                      <a:pt x="271" y="17"/>
                    </a:cubicBezTo>
                    <a:cubicBezTo>
                      <a:pt x="271" y="23"/>
                      <a:pt x="266" y="27"/>
                      <a:pt x="260" y="27"/>
                    </a:cubicBezTo>
                    <a:cubicBezTo>
                      <a:pt x="255" y="27"/>
                      <a:pt x="250" y="23"/>
                      <a:pt x="250" y="17"/>
                    </a:cubicBezTo>
                    <a:lnTo>
                      <a:pt x="250" y="9"/>
                    </a:lnTo>
                    <a:close/>
                    <a:moveTo>
                      <a:pt x="93" y="97"/>
                    </a:moveTo>
                    <a:cubicBezTo>
                      <a:pt x="89" y="101"/>
                      <a:pt x="83" y="101"/>
                      <a:pt x="79" y="97"/>
                    </a:cubicBezTo>
                    <a:cubicBezTo>
                      <a:pt x="68" y="86"/>
                      <a:pt x="68" y="86"/>
                      <a:pt x="68" y="86"/>
                    </a:cubicBezTo>
                    <a:cubicBezTo>
                      <a:pt x="73" y="81"/>
                      <a:pt x="78" y="76"/>
                      <a:pt x="83" y="71"/>
                    </a:cubicBezTo>
                    <a:cubicBezTo>
                      <a:pt x="93" y="82"/>
                      <a:pt x="93" y="82"/>
                      <a:pt x="93" y="82"/>
                    </a:cubicBezTo>
                    <a:cubicBezTo>
                      <a:pt x="97" y="86"/>
                      <a:pt x="97" y="93"/>
                      <a:pt x="93" y="97"/>
                    </a:cubicBezTo>
                    <a:close/>
                    <a:moveTo>
                      <a:pt x="170" y="45"/>
                    </a:moveTo>
                    <a:cubicBezTo>
                      <a:pt x="164" y="48"/>
                      <a:pt x="158" y="45"/>
                      <a:pt x="156" y="40"/>
                    </a:cubicBezTo>
                    <a:cubicBezTo>
                      <a:pt x="152" y="30"/>
                      <a:pt x="152" y="30"/>
                      <a:pt x="152" y="30"/>
                    </a:cubicBezTo>
                    <a:cubicBezTo>
                      <a:pt x="158" y="27"/>
                      <a:pt x="165" y="24"/>
                      <a:pt x="172" y="22"/>
                    </a:cubicBezTo>
                    <a:cubicBezTo>
                      <a:pt x="175" y="32"/>
                      <a:pt x="175" y="32"/>
                      <a:pt x="175" y="32"/>
                    </a:cubicBezTo>
                    <a:cubicBezTo>
                      <a:pt x="178" y="37"/>
                      <a:pt x="175" y="43"/>
                      <a:pt x="170" y="45"/>
                    </a:cubicBezTo>
                    <a:close/>
                    <a:moveTo>
                      <a:pt x="283" y="229"/>
                    </a:moveTo>
                    <a:cubicBezTo>
                      <a:pt x="275" y="239"/>
                      <a:pt x="259" y="240"/>
                      <a:pt x="250" y="231"/>
                    </a:cubicBezTo>
                    <a:cubicBezTo>
                      <a:pt x="240" y="222"/>
                      <a:pt x="239" y="207"/>
                      <a:pt x="248" y="197"/>
                    </a:cubicBezTo>
                    <a:cubicBezTo>
                      <a:pt x="374" y="88"/>
                      <a:pt x="374" y="88"/>
                      <a:pt x="374" y="88"/>
                    </a:cubicBezTo>
                    <a:cubicBezTo>
                      <a:pt x="378" y="91"/>
                      <a:pt x="378" y="91"/>
                      <a:pt x="378" y="91"/>
                    </a:cubicBezTo>
                    <a:lnTo>
                      <a:pt x="283" y="229"/>
                    </a:lnTo>
                    <a:close/>
                    <a:moveTo>
                      <a:pt x="442" y="97"/>
                    </a:moveTo>
                    <a:cubicBezTo>
                      <a:pt x="438" y="101"/>
                      <a:pt x="431" y="101"/>
                      <a:pt x="427" y="97"/>
                    </a:cubicBezTo>
                    <a:cubicBezTo>
                      <a:pt x="423" y="93"/>
                      <a:pt x="423" y="86"/>
                      <a:pt x="427" y="82"/>
                    </a:cubicBezTo>
                    <a:cubicBezTo>
                      <a:pt x="438" y="71"/>
                      <a:pt x="438" y="71"/>
                      <a:pt x="438" y="71"/>
                    </a:cubicBezTo>
                    <a:cubicBezTo>
                      <a:pt x="443" y="76"/>
                      <a:pt x="448" y="81"/>
                      <a:pt x="453" y="86"/>
                    </a:cubicBezTo>
                    <a:lnTo>
                      <a:pt x="442" y="97"/>
                    </a:lnTo>
                    <a:close/>
                    <a:moveTo>
                      <a:pt x="492" y="179"/>
                    </a:moveTo>
                    <a:cubicBezTo>
                      <a:pt x="487" y="181"/>
                      <a:pt x="481" y="178"/>
                      <a:pt x="479" y="173"/>
                    </a:cubicBezTo>
                    <a:cubicBezTo>
                      <a:pt x="476" y="168"/>
                      <a:pt x="479" y="162"/>
                      <a:pt x="484" y="159"/>
                    </a:cubicBezTo>
                    <a:cubicBezTo>
                      <a:pt x="498" y="154"/>
                      <a:pt x="498" y="154"/>
                      <a:pt x="498" y="154"/>
                    </a:cubicBezTo>
                    <a:cubicBezTo>
                      <a:pt x="501" y="160"/>
                      <a:pt x="503" y="167"/>
                      <a:pt x="505" y="173"/>
                    </a:cubicBezTo>
                    <a:lnTo>
                      <a:pt x="492" y="179"/>
                    </a:lnTo>
                    <a:close/>
                  </a:path>
                </a:pathLst>
              </a:custGeom>
              <a:solidFill>
                <a:srgbClr val="FFFFFF"/>
              </a:solidFill>
              <a:ln>
                <a:noFill/>
              </a:ln>
              <a:effectLst>
                <a:outerShdw blurRad="25400" dist="254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600" kern="0">
                  <a:solidFill>
                    <a:sysClr val="windowText" lastClr="000000"/>
                  </a:solidFill>
                  <a:cs typeface="Arial"/>
                </a:endParaRPr>
              </a:p>
            </p:txBody>
          </p:sp>
          <p:grpSp>
            <p:nvGrpSpPr>
              <p:cNvPr id="478" name="Group 477"/>
              <p:cNvGrpSpPr>
                <a:grpSpLocks noChangeAspect="1"/>
              </p:cNvGrpSpPr>
              <p:nvPr/>
            </p:nvGrpSpPr>
            <p:grpSpPr bwMode="auto">
              <a:xfrm>
                <a:off x="5560380" y="2912897"/>
                <a:ext cx="269484" cy="313498"/>
                <a:chOff x="5451" y="1149"/>
                <a:chExt cx="349" cy="406"/>
              </a:xfrm>
              <a:effectLst>
                <a:outerShdw blurRad="25400" dist="25400" dir="5400000" algn="t" rotWithShape="0">
                  <a:prstClr val="black">
                    <a:alpha val="40000"/>
                  </a:prstClr>
                </a:outerShdw>
              </a:effectLst>
            </p:grpSpPr>
            <p:sp>
              <p:nvSpPr>
                <p:cNvPr id="480" name="Freeform 479"/>
                <p:cNvSpPr>
                  <a:spLocks noEditPoints="1"/>
                </p:cNvSpPr>
                <p:nvPr/>
              </p:nvSpPr>
              <p:spPr bwMode="auto">
                <a:xfrm>
                  <a:off x="5451" y="1204"/>
                  <a:ext cx="349" cy="351"/>
                </a:xfrm>
                <a:custGeom>
                  <a:avLst/>
                  <a:gdLst>
                    <a:gd name="T0" fmla="*/ 110 w 221"/>
                    <a:gd name="T1" fmla="*/ 0 h 222"/>
                    <a:gd name="T2" fmla="*/ 0 w 221"/>
                    <a:gd name="T3" fmla="*/ 111 h 222"/>
                    <a:gd name="T4" fmla="*/ 110 w 221"/>
                    <a:gd name="T5" fmla="*/ 222 h 222"/>
                    <a:gd name="T6" fmla="*/ 221 w 221"/>
                    <a:gd name="T7" fmla="*/ 111 h 222"/>
                    <a:gd name="T8" fmla="*/ 110 w 221"/>
                    <a:gd name="T9" fmla="*/ 0 h 222"/>
                    <a:gd name="T10" fmla="*/ 181 w 221"/>
                    <a:gd name="T11" fmla="*/ 152 h 222"/>
                    <a:gd name="T12" fmla="*/ 170 w 221"/>
                    <a:gd name="T13" fmla="*/ 156 h 222"/>
                    <a:gd name="T14" fmla="*/ 102 w 221"/>
                    <a:gd name="T15" fmla="*/ 121 h 222"/>
                    <a:gd name="T16" fmla="*/ 98 w 221"/>
                    <a:gd name="T17" fmla="*/ 114 h 222"/>
                    <a:gd name="T18" fmla="*/ 98 w 221"/>
                    <a:gd name="T19" fmla="*/ 113 h 222"/>
                    <a:gd name="T20" fmla="*/ 98 w 221"/>
                    <a:gd name="T21" fmla="*/ 38 h 222"/>
                    <a:gd name="T22" fmla="*/ 106 w 221"/>
                    <a:gd name="T23" fmla="*/ 29 h 222"/>
                    <a:gd name="T24" fmla="*/ 115 w 221"/>
                    <a:gd name="T25" fmla="*/ 38 h 222"/>
                    <a:gd name="T26" fmla="*/ 115 w 221"/>
                    <a:gd name="T27" fmla="*/ 109 h 222"/>
                    <a:gd name="T28" fmla="*/ 177 w 221"/>
                    <a:gd name="T29" fmla="*/ 141 h 222"/>
                    <a:gd name="T30" fmla="*/ 181 w 221"/>
                    <a:gd name="T31" fmla="*/ 15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1" h="222">
                      <a:moveTo>
                        <a:pt x="110" y="0"/>
                      </a:moveTo>
                      <a:cubicBezTo>
                        <a:pt x="49" y="0"/>
                        <a:pt x="0" y="50"/>
                        <a:pt x="0" y="111"/>
                      </a:cubicBezTo>
                      <a:cubicBezTo>
                        <a:pt x="0" y="172"/>
                        <a:pt x="49" y="222"/>
                        <a:pt x="110" y="222"/>
                      </a:cubicBezTo>
                      <a:cubicBezTo>
                        <a:pt x="172" y="222"/>
                        <a:pt x="221" y="172"/>
                        <a:pt x="221" y="111"/>
                      </a:cubicBezTo>
                      <a:cubicBezTo>
                        <a:pt x="221" y="50"/>
                        <a:pt x="172" y="0"/>
                        <a:pt x="110" y="0"/>
                      </a:cubicBezTo>
                      <a:close/>
                      <a:moveTo>
                        <a:pt x="181" y="152"/>
                      </a:moveTo>
                      <a:cubicBezTo>
                        <a:pt x="179" y="156"/>
                        <a:pt x="174" y="158"/>
                        <a:pt x="170" y="156"/>
                      </a:cubicBezTo>
                      <a:cubicBezTo>
                        <a:pt x="102" y="121"/>
                        <a:pt x="102" y="121"/>
                        <a:pt x="102" y="121"/>
                      </a:cubicBezTo>
                      <a:cubicBezTo>
                        <a:pt x="99" y="120"/>
                        <a:pt x="98" y="117"/>
                        <a:pt x="98" y="114"/>
                      </a:cubicBezTo>
                      <a:cubicBezTo>
                        <a:pt x="98" y="114"/>
                        <a:pt x="98" y="114"/>
                        <a:pt x="98" y="113"/>
                      </a:cubicBezTo>
                      <a:cubicBezTo>
                        <a:pt x="98" y="38"/>
                        <a:pt x="98" y="38"/>
                        <a:pt x="98" y="38"/>
                      </a:cubicBezTo>
                      <a:cubicBezTo>
                        <a:pt x="98" y="33"/>
                        <a:pt x="102" y="29"/>
                        <a:pt x="106" y="29"/>
                      </a:cubicBezTo>
                      <a:cubicBezTo>
                        <a:pt x="111" y="29"/>
                        <a:pt x="115" y="33"/>
                        <a:pt x="115" y="38"/>
                      </a:cubicBezTo>
                      <a:cubicBezTo>
                        <a:pt x="115" y="109"/>
                        <a:pt x="115" y="109"/>
                        <a:pt x="115" y="109"/>
                      </a:cubicBezTo>
                      <a:cubicBezTo>
                        <a:pt x="177" y="141"/>
                        <a:pt x="177" y="141"/>
                        <a:pt x="177" y="141"/>
                      </a:cubicBezTo>
                      <a:cubicBezTo>
                        <a:pt x="182" y="143"/>
                        <a:pt x="183" y="148"/>
                        <a:pt x="181" y="1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600" kern="0">
                    <a:solidFill>
                      <a:sysClr val="windowText" lastClr="000000"/>
                    </a:solidFill>
                    <a:cs typeface="Arial"/>
                  </a:endParaRPr>
                </a:p>
              </p:txBody>
            </p:sp>
            <p:sp>
              <p:nvSpPr>
                <p:cNvPr id="481" name="Freeform 480"/>
                <p:cNvSpPr>
                  <a:spLocks/>
                </p:cNvSpPr>
                <p:nvPr/>
              </p:nvSpPr>
              <p:spPr bwMode="auto">
                <a:xfrm>
                  <a:off x="5523" y="1149"/>
                  <a:ext cx="205" cy="26"/>
                </a:xfrm>
                <a:custGeom>
                  <a:avLst/>
                  <a:gdLst>
                    <a:gd name="T0" fmla="*/ 87 w 87"/>
                    <a:gd name="T1" fmla="*/ 5 h 11"/>
                    <a:gd name="T2" fmla="*/ 81 w 87"/>
                    <a:gd name="T3" fmla="*/ 11 h 11"/>
                    <a:gd name="T4" fmla="*/ 5 w 87"/>
                    <a:gd name="T5" fmla="*/ 11 h 11"/>
                    <a:gd name="T6" fmla="*/ 0 w 87"/>
                    <a:gd name="T7" fmla="*/ 5 h 11"/>
                    <a:gd name="T8" fmla="*/ 0 w 87"/>
                    <a:gd name="T9" fmla="*/ 5 h 11"/>
                    <a:gd name="T10" fmla="*/ 5 w 87"/>
                    <a:gd name="T11" fmla="*/ 0 h 11"/>
                    <a:gd name="T12" fmla="*/ 81 w 87"/>
                    <a:gd name="T13" fmla="*/ 0 h 11"/>
                    <a:gd name="T14" fmla="*/ 87 w 87"/>
                    <a:gd name="T15" fmla="*/ 5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1">
                      <a:moveTo>
                        <a:pt x="87" y="5"/>
                      </a:moveTo>
                      <a:cubicBezTo>
                        <a:pt x="87" y="8"/>
                        <a:pt x="84" y="11"/>
                        <a:pt x="81" y="11"/>
                      </a:cubicBezTo>
                      <a:cubicBezTo>
                        <a:pt x="5" y="11"/>
                        <a:pt x="5" y="11"/>
                        <a:pt x="5" y="11"/>
                      </a:cubicBezTo>
                      <a:cubicBezTo>
                        <a:pt x="2" y="11"/>
                        <a:pt x="0" y="8"/>
                        <a:pt x="0" y="5"/>
                      </a:cubicBezTo>
                      <a:cubicBezTo>
                        <a:pt x="0" y="5"/>
                        <a:pt x="0" y="5"/>
                        <a:pt x="0" y="5"/>
                      </a:cubicBezTo>
                      <a:cubicBezTo>
                        <a:pt x="0" y="2"/>
                        <a:pt x="2" y="0"/>
                        <a:pt x="5" y="0"/>
                      </a:cubicBezTo>
                      <a:cubicBezTo>
                        <a:pt x="81" y="0"/>
                        <a:pt x="81" y="0"/>
                        <a:pt x="81" y="0"/>
                      </a:cubicBezTo>
                      <a:cubicBezTo>
                        <a:pt x="84" y="0"/>
                        <a:pt x="87" y="2"/>
                        <a:pt x="87"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600" kern="0">
                    <a:solidFill>
                      <a:sysClr val="windowText" lastClr="000000"/>
                    </a:solidFill>
                    <a:cs typeface="Arial"/>
                  </a:endParaRPr>
                </a:p>
              </p:txBody>
            </p:sp>
          </p:grpSp>
          <p:sp>
            <p:nvSpPr>
              <p:cNvPr id="479" name="Freeform 478"/>
              <p:cNvSpPr>
                <a:spLocks noEditPoints="1"/>
              </p:cNvSpPr>
              <p:nvPr/>
            </p:nvSpPr>
            <p:spPr bwMode="auto">
              <a:xfrm>
                <a:off x="6198303" y="2302812"/>
                <a:ext cx="224423" cy="297362"/>
              </a:xfrm>
              <a:custGeom>
                <a:avLst/>
                <a:gdLst>
                  <a:gd name="T0" fmla="*/ 165 w 178"/>
                  <a:gd name="T1" fmla="*/ 83 h 235"/>
                  <a:gd name="T2" fmla="*/ 154 w 178"/>
                  <a:gd name="T3" fmla="*/ 83 h 235"/>
                  <a:gd name="T4" fmla="*/ 154 w 178"/>
                  <a:gd name="T5" fmla="*/ 77 h 235"/>
                  <a:gd name="T6" fmla="*/ 151 w 178"/>
                  <a:gd name="T7" fmla="*/ 77 h 235"/>
                  <a:gd name="T8" fmla="*/ 151 w 178"/>
                  <a:gd name="T9" fmla="*/ 61 h 235"/>
                  <a:gd name="T10" fmla="*/ 89 w 178"/>
                  <a:gd name="T11" fmla="*/ 0 h 235"/>
                  <a:gd name="T12" fmla="*/ 27 w 178"/>
                  <a:gd name="T13" fmla="*/ 61 h 235"/>
                  <a:gd name="T14" fmla="*/ 27 w 178"/>
                  <a:gd name="T15" fmla="*/ 77 h 235"/>
                  <a:gd name="T16" fmla="*/ 24 w 178"/>
                  <a:gd name="T17" fmla="*/ 77 h 235"/>
                  <a:gd name="T18" fmla="*/ 24 w 178"/>
                  <a:gd name="T19" fmla="*/ 83 h 235"/>
                  <a:gd name="T20" fmla="*/ 13 w 178"/>
                  <a:gd name="T21" fmla="*/ 83 h 235"/>
                  <a:gd name="T22" fmla="*/ 0 w 178"/>
                  <a:gd name="T23" fmla="*/ 96 h 235"/>
                  <a:gd name="T24" fmla="*/ 0 w 178"/>
                  <a:gd name="T25" fmla="*/ 222 h 235"/>
                  <a:gd name="T26" fmla="*/ 13 w 178"/>
                  <a:gd name="T27" fmla="*/ 235 h 235"/>
                  <a:gd name="T28" fmla="*/ 165 w 178"/>
                  <a:gd name="T29" fmla="*/ 235 h 235"/>
                  <a:gd name="T30" fmla="*/ 178 w 178"/>
                  <a:gd name="T31" fmla="*/ 222 h 235"/>
                  <a:gd name="T32" fmla="*/ 178 w 178"/>
                  <a:gd name="T33" fmla="*/ 96 h 235"/>
                  <a:gd name="T34" fmla="*/ 165 w 178"/>
                  <a:gd name="T35" fmla="*/ 83 h 235"/>
                  <a:gd name="T36" fmla="*/ 47 w 178"/>
                  <a:gd name="T37" fmla="*/ 61 h 235"/>
                  <a:gd name="T38" fmla="*/ 89 w 178"/>
                  <a:gd name="T39" fmla="*/ 19 h 235"/>
                  <a:gd name="T40" fmla="*/ 131 w 178"/>
                  <a:gd name="T41" fmla="*/ 61 h 235"/>
                  <a:gd name="T42" fmla="*/ 131 w 178"/>
                  <a:gd name="T43" fmla="*/ 77 h 235"/>
                  <a:gd name="T44" fmla="*/ 128 w 178"/>
                  <a:gd name="T45" fmla="*/ 77 h 235"/>
                  <a:gd name="T46" fmla="*/ 128 w 178"/>
                  <a:gd name="T47" fmla="*/ 83 h 235"/>
                  <a:gd name="T48" fmla="*/ 50 w 178"/>
                  <a:gd name="T49" fmla="*/ 83 h 235"/>
                  <a:gd name="T50" fmla="*/ 50 w 178"/>
                  <a:gd name="T51" fmla="*/ 77 h 235"/>
                  <a:gd name="T52" fmla="*/ 47 w 178"/>
                  <a:gd name="T53" fmla="*/ 77 h 235"/>
                  <a:gd name="T54" fmla="*/ 47 w 178"/>
                  <a:gd name="T55" fmla="*/ 6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8" h="235">
                    <a:moveTo>
                      <a:pt x="165" y="83"/>
                    </a:moveTo>
                    <a:cubicBezTo>
                      <a:pt x="154" y="83"/>
                      <a:pt x="154" y="83"/>
                      <a:pt x="154" y="83"/>
                    </a:cubicBezTo>
                    <a:cubicBezTo>
                      <a:pt x="154" y="77"/>
                      <a:pt x="154" y="77"/>
                      <a:pt x="154" y="77"/>
                    </a:cubicBezTo>
                    <a:cubicBezTo>
                      <a:pt x="151" y="77"/>
                      <a:pt x="151" y="77"/>
                      <a:pt x="151" y="77"/>
                    </a:cubicBezTo>
                    <a:cubicBezTo>
                      <a:pt x="151" y="61"/>
                      <a:pt x="151" y="61"/>
                      <a:pt x="151" y="61"/>
                    </a:cubicBezTo>
                    <a:cubicBezTo>
                      <a:pt x="151" y="27"/>
                      <a:pt x="123" y="0"/>
                      <a:pt x="89" y="0"/>
                    </a:cubicBezTo>
                    <a:cubicBezTo>
                      <a:pt x="55" y="0"/>
                      <a:pt x="27" y="27"/>
                      <a:pt x="27" y="61"/>
                    </a:cubicBezTo>
                    <a:cubicBezTo>
                      <a:pt x="27" y="77"/>
                      <a:pt x="27" y="77"/>
                      <a:pt x="27" y="77"/>
                    </a:cubicBezTo>
                    <a:cubicBezTo>
                      <a:pt x="24" y="77"/>
                      <a:pt x="24" y="77"/>
                      <a:pt x="24" y="77"/>
                    </a:cubicBezTo>
                    <a:cubicBezTo>
                      <a:pt x="24" y="83"/>
                      <a:pt x="24" y="83"/>
                      <a:pt x="24" y="83"/>
                    </a:cubicBezTo>
                    <a:cubicBezTo>
                      <a:pt x="13" y="83"/>
                      <a:pt x="13" y="83"/>
                      <a:pt x="13" y="83"/>
                    </a:cubicBezTo>
                    <a:cubicBezTo>
                      <a:pt x="6" y="83"/>
                      <a:pt x="0" y="88"/>
                      <a:pt x="0" y="96"/>
                    </a:cubicBezTo>
                    <a:cubicBezTo>
                      <a:pt x="0" y="222"/>
                      <a:pt x="0" y="222"/>
                      <a:pt x="0" y="222"/>
                    </a:cubicBezTo>
                    <a:cubicBezTo>
                      <a:pt x="0" y="229"/>
                      <a:pt x="6" y="235"/>
                      <a:pt x="13" y="235"/>
                    </a:cubicBezTo>
                    <a:cubicBezTo>
                      <a:pt x="165" y="235"/>
                      <a:pt x="165" y="235"/>
                      <a:pt x="165" y="235"/>
                    </a:cubicBezTo>
                    <a:cubicBezTo>
                      <a:pt x="172" y="235"/>
                      <a:pt x="178" y="229"/>
                      <a:pt x="178" y="222"/>
                    </a:cubicBezTo>
                    <a:cubicBezTo>
                      <a:pt x="178" y="96"/>
                      <a:pt x="178" y="96"/>
                      <a:pt x="178" y="96"/>
                    </a:cubicBezTo>
                    <a:cubicBezTo>
                      <a:pt x="178" y="88"/>
                      <a:pt x="172" y="83"/>
                      <a:pt x="165" y="83"/>
                    </a:cubicBezTo>
                    <a:close/>
                    <a:moveTo>
                      <a:pt x="47" y="61"/>
                    </a:moveTo>
                    <a:cubicBezTo>
                      <a:pt x="47" y="38"/>
                      <a:pt x="66" y="19"/>
                      <a:pt x="89" y="19"/>
                    </a:cubicBezTo>
                    <a:cubicBezTo>
                      <a:pt x="112" y="19"/>
                      <a:pt x="131" y="38"/>
                      <a:pt x="131" y="61"/>
                    </a:cubicBezTo>
                    <a:cubicBezTo>
                      <a:pt x="131" y="77"/>
                      <a:pt x="131" y="77"/>
                      <a:pt x="131" y="77"/>
                    </a:cubicBezTo>
                    <a:cubicBezTo>
                      <a:pt x="128" y="77"/>
                      <a:pt x="128" y="77"/>
                      <a:pt x="128" y="77"/>
                    </a:cubicBezTo>
                    <a:cubicBezTo>
                      <a:pt x="128" y="83"/>
                      <a:pt x="128" y="83"/>
                      <a:pt x="128" y="83"/>
                    </a:cubicBezTo>
                    <a:cubicBezTo>
                      <a:pt x="50" y="83"/>
                      <a:pt x="50" y="83"/>
                      <a:pt x="50" y="83"/>
                    </a:cubicBezTo>
                    <a:cubicBezTo>
                      <a:pt x="50" y="77"/>
                      <a:pt x="50" y="77"/>
                      <a:pt x="50" y="77"/>
                    </a:cubicBezTo>
                    <a:cubicBezTo>
                      <a:pt x="47" y="77"/>
                      <a:pt x="47" y="77"/>
                      <a:pt x="47" y="77"/>
                    </a:cubicBezTo>
                    <a:lnTo>
                      <a:pt x="47" y="61"/>
                    </a:lnTo>
                    <a:close/>
                  </a:path>
                </a:pathLst>
              </a:custGeom>
              <a:solidFill>
                <a:srgbClr val="E7E6E6"/>
              </a:solidFill>
              <a:ln w="34925" cap="rnd">
                <a:noFill/>
                <a:round/>
                <a:headEnd/>
                <a:tailEnd/>
              </a:ln>
              <a:effectLst>
                <a:outerShdw blurRad="254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600" kern="0">
                  <a:solidFill>
                    <a:sysClr val="windowText" lastClr="000000"/>
                  </a:solidFill>
                  <a:cs typeface="Arial"/>
                </a:endParaRPr>
              </a:p>
            </p:txBody>
          </p:sp>
        </p:grpSp>
        <p:grpSp>
          <p:nvGrpSpPr>
            <p:cNvPr id="10" name="Group 9"/>
            <p:cNvGrpSpPr/>
            <p:nvPr/>
          </p:nvGrpSpPr>
          <p:grpSpPr>
            <a:xfrm>
              <a:off x="387559" y="1595144"/>
              <a:ext cx="2402594" cy="710021"/>
              <a:chOff x="656066" y="1972506"/>
              <a:chExt cx="2402594" cy="710021"/>
            </a:xfrm>
          </p:grpSpPr>
          <p:grpSp>
            <p:nvGrpSpPr>
              <p:cNvPr id="6" name="Group 5"/>
              <p:cNvGrpSpPr/>
              <p:nvPr/>
            </p:nvGrpSpPr>
            <p:grpSpPr>
              <a:xfrm>
                <a:off x="1502351" y="1972506"/>
                <a:ext cx="710023" cy="710021"/>
                <a:chOff x="1461386" y="1062951"/>
                <a:chExt cx="786814" cy="786813"/>
              </a:xfrm>
            </p:grpSpPr>
            <p:sp>
              <p:nvSpPr>
                <p:cNvPr id="295" name="Oval 294"/>
                <p:cNvSpPr/>
                <p:nvPr/>
              </p:nvSpPr>
              <p:spPr bwMode="auto">
                <a:xfrm>
                  <a:off x="1461386" y="1062951"/>
                  <a:ext cx="786814" cy="786813"/>
                </a:xfrm>
                <a:prstGeom prst="ellipse">
                  <a:avLst/>
                </a:prstGeom>
                <a:gradFill>
                  <a:gsLst>
                    <a:gs pos="0">
                      <a:schemeClr val="accent1">
                        <a:lumMod val="60000"/>
                        <a:lumOff val="40000"/>
                      </a:schemeClr>
                    </a:gs>
                    <a:gs pos="100000">
                      <a:schemeClr val="accent2">
                        <a:lumMod val="60000"/>
                        <a:lumOff val="40000"/>
                      </a:schemeClr>
                    </a:gs>
                  </a:gsLst>
                  <a:lin ang="16200000" scaled="1"/>
                </a:gradFill>
                <a:ln w="34925" cap="rnd">
                  <a:noFill/>
                  <a:round/>
                  <a:headEnd/>
                  <a:tailEnd/>
                </a:ln>
                <a:effectLst>
                  <a:outerShdw blurRad="762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3801"/>
                  <a:endParaRPr lang="en-US" sz="2400" kern="0" dirty="0">
                    <a:solidFill>
                      <a:srgbClr val="FFFFFF"/>
                    </a:solidFill>
                    <a:ea typeface="ＭＳ Ｐゴシック" charset="0"/>
                    <a:cs typeface="Arial"/>
                    <a:sym typeface="Arial" pitchFamily="-107" charset="0"/>
                  </a:endParaRPr>
                </a:p>
              </p:txBody>
            </p:sp>
            <p:sp>
              <p:nvSpPr>
                <p:cNvPr id="282" name="Freeform 20"/>
                <p:cNvSpPr>
                  <a:spLocks noEditPoints="1"/>
                </p:cNvSpPr>
                <p:nvPr/>
              </p:nvSpPr>
              <p:spPr bwMode="auto">
                <a:xfrm>
                  <a:off x="1640099" y="1217893"/>
                  <a:ext cx="429388" cy="476928"/>
                </a:xfrm>
                <a:custGeom>
                  <a:avLst/>
                  <a:gdLst/>
                  <a:ahLst/>
                  <a:cxnLst>
                    <a:cxn ang="0">
                      <a:pos x="117" y="0"/>
                    </a:cxn>
                    <a:cxn ang="0">
                      <a:pos x="117" y="74"/>
                    </a:cxn>
                    <a:cxn ang="0">
                      <a:pos x="272" y="381"/>
                    </a:cxn>
                    <a:cxn ang="0">
                      <a:pos x="207" y="406"/>
                    </a:cxn>
                    <a:cxn ang="0">
                      <a:pos x="362" y="381"/>
                    </a:cxn>
                    <a:cxn ang="0">
                      <a:pos x="324" y="238"/>
                    </a:cxn>
                    <a:cxn ang="0">
                      <a:pos x="362" y="218"/>
                    </a:cxn>
                    <a:cxn ang="0">
                      <a:pos x="166" y="194"/>
                    </a:cxn>
                    <a:cxn ang="0">
                      <a:pos x="147" y="218"/>
                    </a:cxn>
                    <a:cxn ang="0">
                      <a:pos x="272" y="218"/>
                    </a:cxn>
                    <a:cxn ang="0">
                      <a:pos x="272" y="381"/>
                    </a:cxn>
                    <a:cxn ang="0">
                      <a:pos x="0" y="297"/>
                    </a:cxn>
                    <a:cxn ang="0">
                      <a:pos x="47" y="309"/>
                    </a:cxn>
                    <a:cxn ang="0">
                      <a:pos x="53" y="342"/>
                    </a:cxn>
                    <a:cxn ang="0">
                      <a:pos x="8" y="377"/>
                    </a:cxn>
                    <a:cxn ang="0">
                      <a:pos x="12" y="387"/>
                    </a:cxn>
                    <a:cxn ang="0">
                      <a:pos x="7" y="398"/>
                    </a:cxn>
                    <a:cxn ang="0">
                      <a:pos x="24" y="398"/>
                    </a:cxn>
                    <a:cxn ang="0">
                      <a:pos x="18" y="387"/>
                    </a:cxn>
                    <a:cxn ang="0">
                      <a:pos x="53" y="386"/>
                    </a:cxn>
                    <a:cxn ang="0">
                      <a:pos x="54" y="400"/>
                    </a:cxn>
                    <a:cxn ang="0">
                      <a:pos x="57" y="408"/>
                    </a:cxn>
                    <a:cxn ang="0">
                      <a:pos x="65" y="400"/>
                    </a:cxn>
                    <a:cxn ang="0">
                      <a:pos x="68" y="386"/>
                    </a:cxn>
                    <a:cxn ang="0">
                      <a:pos x="69" y="383"/>
                    </a:cxn>
                    <a:cxn ang="0">
                      <a:pos x="103" y="390"/>
                    </a:cxn>
                    <a:cxn ang="0">
                      <a:pos x="106" y="407"/>
                    </a:cxn>
                    <a:cxn ang="0">
                      <a:pos x="109" y="390"/>
                    </a:cxn>
                    <a:cxn ang="0">
                      <a:pos x="114" y="388"/>
                    </a:cxn>
                    <a:cxn ang="0">
                      <a:pos x="69" y="365"/>
                    </a:cxn>
                    <a:cxn ang="0">
                      <a:pos x="75" y="342"/>
                    </a:cxn>
                    <a:cxn ang="0">
                      <a:pos x="117" y="309"/>
                    </a:cxn>
                    <a:cxn ang="0">
                      <a:pos x="129" y="294"/>
                    </a:cxn>
                    <a:cxn ang="0">
                      <a:pos x="153" y="285"/>
                    </a:cxn>
                    <a:cxn ang="0">
                      <a:pos x="154" y="401"/>
                    </a:cxn>
                    <a:cxn ang="0">
                      <a:pos x="205" y="265"/>
                    </a:cxn>
                    <a:cxn ang="0">
                      <a:pos x="205" y="264"/>
                    </a:cxn>
                    <a:cxn ang="0">
                      <a:pos x="205" y="264"/>
                    </a:cxn>
                    <a:cxn ang="0">
                      <a:pos x="181" y="235"/>
                    </a:cxn>
                    <a:cxn ang="0">
                      <a:pos x="119" y="194"/>
                    </a:cxn>
                    <a:cxn ang="0">
                      <a:pos x="206" y="194"/>
                    </a:cxn>
                    <a:cxn ang="0">
                      <a:pos x="311" y="188"/>
                    </a:cxn>
                    <a:cxn ang="0">
                      <a:pos x="315" y="176"/>
                    </a:cxn>
                    <a:cxn ang="0">
                      <a:pos x="367" y="68"/>
                    </a:cxn>
                    <a:cxn ang="0">
                      <a:pos x="312" y="171"/>
                    </a:cxn>
                    <a:cxn ang="0">
                      <a:pos x="307" y="174"/>
                    </a:cxn>
                    <a:cxn ang="0">
                      <a:pos x="206" y="154"/>
                    </a:cxn>
                    <a:cxn ang="0">
                      <a:pos x="132" y="132"/>
                    </a:cxn>
                    <a:cxn ang="0">
                      <a:pos x="92" y="86"/>
                    </a:cxn>
                    <a:cxn ang="0">
                      <a:pos x="38" y="168"/>
                    </a:cxn>
                    <a:cxn ang="0">
                      <a:pos x="35" y="168"/>
                    </a:cxn>
                    <a:cxn ang="0">
                      <a:pos x="23" y="133"/>
                    </a:cxn>
                    <a:cxn ang="0">
                      <a:pos x="2" y="145"/>
                    </a:cxn>
                    <a:cxn ang="0">
                      <a:pos x="2" y="230"/>
                    </a:cxn>
                    <a:cxn ang="0">
                      <a:pos x="12" y="282"/>
                    </a:cxn>
                    <a:cxn ang="0">
                      <a:pos x="0" y="294"/>
                    </a:cxn>
                    <a:cxn ang="0">
                      <a:pos x="35" y="282"/>
                    </a:cxn>
                    <a:cxn ang="0">
                      <a:pos x="24" y="272"/>
                    </a:cxn>
                  </a:cxnLst>
                  <a:rect l="0" t="0" r="r" b="b"/>
                  <a:pathLst>
                    <a:path w="367" h="408">
                      <a:moveTo>
                        <a:pt x="154" y="37"/>
                      </a:moveTo>
                      <a:cubicBezTo>
                        <a:pt x="154" y="16"/>
                        <a:pt x="137" y="0"/>
                        <a:pt x="117" y="0"/>
                      </a:cubicBezTo>
                      <a:cubicBezTo>
                        <a:pt x="97" y="0"/>
                        <a:pt x="80" y="16"/>
                        <a:pt x="80" y="37"/>
                      </a:cubicBezTo>
                      <a:cubicBezTo>
                        <a:pt x="80" y="57"/>
                        <a:pt x="97" y="74"/>
                        <a:pt x="117" y="74"/>
                      </a:cubicBezTo>
                      <a:cubicBezTo>
                        <a:pt x="137" y="74"/>
                        <a:pt x="154" y="57"/>
                        <a:pt x="154" y="37"/>
                      </a:cubicBezTo>
                      <a:close/>
                      <a:moveTo>
                        <a:pt x="272" y="381"/>
                      </a:moveTo>
                      <a:cubicBezTo>
                        <a:pt x="207" y="381"/>
                        <a:pt x="207" y="381"/>
                        <a:pt x="207" y="381"/>
                      </a:cubicBezTo>
                      <a:cubicBezTo>
                        <a:pt x="207" y="406"/>
                        <a:pt x="207" y="406"/>
                        <a:pt x="207" y="406"/>
                      </a:cubicBezTo>
                      <a:cubicBezTo>
                        <a:pt x="362" y="406"/>
                        <a:pt x="362" y="406"/>
                        <a:pt x="362" y="406"/>
                      </a:cubicBezTo>
                      <a:cubicBezTo>
                        <a:pt x="362" y="381"/>
                        <a:pt x="362" y="381"/>
                        <a:pt x="362" y="381"/>
                      </a:cubicBezTo>
                      <a:cubicBezTo>
                        <a:pt x="324" y="381"/>
                        <a:pt x="324" y="381"/>
                        <a:pt x="324" y="381"/>
                      </a:cubicBezTo>
                      <a:cubicBezTo>
                        <a:pt x="324" y="238"/>
                        <a:pt x="324" y="238"/>
                        <a:pt x="324" y="238"/>
                      </a:cubicBezTo>
                      <a:cubicBezTo>
                        <a:pt x="324" y="218"/>
                        <a:pt x="324" y="218"/>
                        <a:pt x="324" y="218"/>
                      </a:cubicBezTo>
                      <a:cubicBezTo>
                        <a:pt x="362" y="218"/>
                        <a:pt x="362" y="218"/>
                        <a:pt x="362" y="218"/>
                      </a:cubicBezTo>
                      <a:cubicBezTo>
                        <a:pt x="362" y="194"/>
                        <a:pt x="362" y="194"/>
                        <a:pt x="362" y="194"/>
                      </a:cubicBezTo>
                      <a:cubicBezTo>
                        <a:pt x="166" y="194"/>
                        <a:pt x="166" y="194"/>
                        <a:pt x="166" y="194"/>
                      </a:cubicBezTo>
                      <a:cubicBezTo>
                        <a:pt x="147" y="194"/>
                        <a:pt x="147" y="194"/>
                        <a:pt x="147" y="194"/>
                      </a:cubicBezTo>
                      <a:cubicBezTo>
                        <a:pt x="147" y="218"/>
                        <a:pt x="147" y="218"/>
                        <a:pt x="147" y="218"/>
                      </a:cubicBezTo>
                      <a:cubicBezTo>
                        <a:pt x="221" y="218"/>
                        <a:pt x="221" y="218"/>
                        <a:pt x="221" y="218"/>
                      </a:cubicBezTo>
                      <a:cubicBezTo>
                        <a:pt x="272" y="218"/>
                        <a:pt x="272" y="218"/>
                        <a:pt x="272" y="218"/>
                      </a:cubicBezTo>
                      <a:cubicBezTo>
                        <a:pt x="272" y="233"/>
                        <a:pt x="272" y="233"/>
                        <a:pt x="272" y="233"/>
                      </a:cubicBezTo>
                      <a:lnTo>
                        <a:pt x="272" y="381"/>
                      </a:lnTo>
                      <a:close/>
                      <a:moveTo>
                        <a:pt x="0" y="294"/>
                      </a:moveTo>
                      <a:cubicBezTo>
                        <a:pt x="0" y="297"/>
                        <a:pt x="0" y="297"/>
                        <a:pt x="0" y="297"/>
                      </a:cubicBezTo>
                      <a:cubicBezTo>
                        <a:pt x="0" y="303"/>
                        <a:pt x="6" y="309"/>
                        <a:pt x="12" y="309"/>
                      </a:cubicBezTo>
                      <a:cubicBezTo>
                        <a:pt x="47" y="309"/>
                        <a:pt x="47" y="309"/>
                        <a:pt x="47" y="309"/>
                      </a:cubicBezTo>
                      <a:cubicBezTo>
                        <a:pt x="47" y="342"/>
                        <a:pt x="47" y="342"/>
                        <a:pt x="47" y="342"/>
                      </a:cubicBezTo>
                      <a:cubicBezTo>
                        <a:pt x="53" y="342"/>
                        <a:pt x="53" y="342"/>
                        <a:pt x="53" y="342"/>
                      </a:cubicBezTo>
                      <a:cubicBezTo>
                        <a:pt x="53" y="365"/>
                        <a:pt x="53" y="365"/>
                        <a:pt x="53" y="365"/>
                      </a:cubicBezTo>
                      <a:cubicBezTo>
                        <a:pt x="8" y="377"/>
                        <a:pt x="8" y="377"/>
                        <a:pt x="8" y="377"/>
                      </a:cubicBezTo>
                      <a:cubicBezTo>
                        <a:pt x="8" y="388"/>
                        <a:pt x="8" y="388"/>
                        <a:pt x="8" y="388"/>
                      </a:cubicBezTo>
                      <a:cubicBezTo>
                        <a:pt x="12" y="387"/>
                        <a:pt x="12" y="387"/>
                        <a:pt x="12" y="387"/>
                      </a:cubicBezTo>
                      <a:cubicBezTo>
                        <a:pt x="12" y="390"/>
                        <a:pt x="12" y="390"/>
                        <a:pt x="12" y="390"/>
                      </a:cubicBezTo>
                      <a:cubicBezTo>
                        <a:pt x="9" y="391"/>
                        <a:pt x="7" y="394"/>
                        <a:pt x="7" y="398"/>
                      </a:cubicBezTo>
                      <a:cubicBezTo>
                        <a:pt x="7" y="403"/>
                        <a:pt x="11" y="407"/>
                        <a:pt x="15" y="407"/>
                      </a:cubicBezTo>
                      <a:cubicBezTo>
                        <a:pt x="20" y="407"/>
                        <a:pt x="24" y="403"/>
                        <a:pt x="24" y="398"/>
                      </a:cubicBezTo>
                      <a:cubicBezTo>
                        <a:pt x="24" y="394"/>
                        <a:pt x="22" y="391"/>
                        <a:pt x="18" y="390"/>
                      </a:cubicBezTo>
                      <a:cubicBezTo>
                        <a:pt x="18" y="387"/>
                        <a:pt x="18" y="387"/>
                        <a:pt x="18" y="387"/>
                      </a:cubicBezTo>
                      <a:cubicBezTo>
                        <a:pt x="53" y="383"/>
                        <a:pt x="53" y="383"/>
                        <a:pt x="53" y="383"/>
                      </a:cubicBezTo>
                      <a:cubicBezTo>
                        <a:pt x="53" y="386"/>
                        <a:pt x="53" y="386"/>
                        <a:pt x="53" y="386"/>
                      </a:cubicBezTo>
                      <a:cubicBezTo>
                        <a:pt x="54" y="386"/>
                        <a:pt x="54" y="386"/>
                        <a:pt x="54" y="386"/>
                      </a:cubicBezTo>
                      <a:cubicBezTo>
                        <a:pt x="54" y="400"/>
                        <a:pt x="54" y="400"/>
                        <a:pt x="54" y="400"/>
                      </a:cubicBezTo>
                      <a:cubicBezTo>
                        <a:pt x="57" y="400"/>
                        <a:pt x="57" y="400"/>
                        <a:pt x="57" y="400"/>
                      </a:cubicBezTo>
                      <a:cubicBezTo>
                        <a:pt x="57" y="408"/>
                        <a:pt x="57" y="408"/>
                        <a:pt x="57" y="408"/>
                      </a:cubicBezTo>
                      <a:cubicBezTo>
                        <a:pt x="65" y="408"/>
                        <a:pt x="65" y="408"/>
                        <a:pt x="65" y="408"/>
                      </a:cubicBezTo>
                      <a:cubicBezTo>
                        <a:pt x="65" y="400"/>
                        <a:pt x="65" y="400"/>
                        <a:pt x="65" y="400"/>
                      </a:cubicBezTo>
                      <a:cubicBezTo>
                        <a:pt x="68" y="400"/>
                        <a:pt x="68" y="400"/>
                        <a:pt x="68" y="400"/>
                      </a:cubicBezTo>
                      <a:cubicBezTo>
                        <a:pt x="68" y="386"/>
                        <a:pt x="68" y="386"/>
                        <a:pt x="68" y="386"/>
                      </a:cubicBezTo>
                      <a:cubicBezTo>
                        <a:pt x="69" y="386"/>
                        <a:pt x="69" y="386"/>
                        <a:pt x="69" y="386"/>
                      </a:cubicBezTo>
                      <a:cubicBezTo>
                        <a:pt x="69" y="383"/>
                        <a:pt x="69" y="383"/>
                        <a:pt x="69" y="383"/>
                      </a:cubicBezTo>
                      <a:cubicBezTo>
                        <a:pt x="103" y="387"/>
                        <a:pt x="103" y="387"/>
                        <a:pt x="103" y="387"/>
                      </a:cubicBezTo>
                      <a:cubicBezTo>
                        <a:pt x="103" y="390"/>
                        <a:pt x="103" y="390"/>
                        <a:pt x="103" y="390"/>
                      </a:cubicBezTo>
                      <a:cubicBezTo>
                        <a:pt x="100" y="391"/>
                        <a:pt x="97" y="394"/>
                        <a:pt x="97" y="398"/>
                      </a:cubicBezTo>
                      <a:cubicBezTo>
                        <a:pt x="97" y="403"/>
                        <a:pt x="101" y="407"/>
                        <a:pt x="106" y="407"/>
                      </a:cubicBezTo>
                      <a:cubicBezTo>
                        <a:pt x="111" y="407"/>
                        <a:pt x="115" y="403"/>
                        <a:pt x="115" y="398"/>
                      </a:cubicBezTo>
                      <a:cubicBezTo>
                        <a:pt x="115" y="394"/>
                        <a:pt x="112" y="391"/>
                        <a:pt x="109" y="390"/>
                      </a:cubicBezTo>
                      <a:cubicBezTo>
                        <a:pt x="109" y="387"/>
                        <a:pt x="109" y="387"/>
                        <a:pt x="109" y="387"/>
                      </a:cubicBezTo>
                      <a:cubicBezTo>
                        <a:pt x="114" y="388"/>
                        <a:pt x="114" y="388"/>
                        <a:pt x="114" y="388"/>
                      </a:cubicBezTo>
                      <a:cubicBezTo>
                        <a:pt x="114" y="377"/>
                        <a:pt x="114" y="377"/>
                        <a:pt x="114" y="377"/>
                      </a:cubicBezTo>
                      <a:cubicBezTo>
                        <a:pt x="69" y="365"/>
                        <a:pt x="69" y="365"/>
                        <a:pt x="69" y="365"/>
                      </a:cubicBezTo>
                      <a:cubicBezTo>
                        <a:pt x="69" y="342"/>
                        <a:pt x="69" y="342"/>
                        <a:pt x="69" y="342"/>
                      </a:cubicBezTo>
                      <a:cubicBezTo>
                        <a:pt x="75" y="342"/>
                        <a:pt x="75" y="342"/>
                        <a:pt x="75" y="342"/>
                      </a:cubicBezTo>
                      <a:cubicBezTo>
                        <a:pt x="75" y="309"/>
                        <a:pt x="75" y="309"/>
                        <a:pt x="75" y="309"/>
                      </a:cubicBezTo>
                      <a:cubicBezTo>
                        <a:pt x="117" y="309"/>
                        <a:pt x="117" y="309"/>
                        <a:pt x="117" y="309"/>
                      </a:cubicBezTo>
                      <a:cubicBezTo>
                        <a:pt x="124" y="309"/>
                        <a:pt x="129" y="303"/>
                        <a:pt x="129" y="297"/>
                      </a:cubicBezTo>
                      <a:cubicBezTo>
                        <a:pt x="129" y="294"/>
                        <a:pt x="129" y="294"/>
                        <a:pt x="129" y="294"/>
                      </a:cubicBezTo>
                      <a:cubicBezTo>
                        <a:pt x="129" y="290"/>
                        <a:pt x="127" y="287"/>
                        <a:pt x="124" y="285"/>
                      </a:cubicBezTo>
                      <a:cubicBezTo>
                        <a:pt x="153" y="285"/>
                        <a:pt x="153" y="285"/>
                        <a:pt x="153" y="285"/>
                      </a:cubicBezTo>
                      <a:cubicBezTo>
                        <a:pt x="135" y="374"/>
                        <a:pt x="135" y="374"/>
                        <a:pt x="135" y="374"/>
                      </a:cubicBezTo>
                      <a:cubicBezTo>
                        <a:pt x="133" y="386"/>
                        <a:pt x="141" y="398"/>
                        <a:pt x="154" y="401"/>
                      </a:cubicBezTo>
                      <a:cubicBezTo>
                        <a:pt x="167" y="403"/>
                        <a:pt x="179" y="395"/>
                        <a:pt x="181" y="384"/>
                      </a:cubicBezTo>
                      <a:cubicBezTo>
                        <a:pt x="205" y="265"/>
                        <a:pt x="205" y="265"/>
                        <a:pt x="205" y="265"/>
                      </a:cubicBezTo>
                      <a:cubicBezTo>
                        <a:pt x="205" y="265"/>
                        <a:pt x="205" y="265"/>
                        <a:pt x="205" y="264"/>
                      </a:cubicBezTo>
                      <a:cubicBezTo>
                        <a:pt x="205" y="264"/>
                        <a:pt x="205" y="264"/>
                        <a:pt x="205" y="264"/>
                      </a:cubicBezTo>
                      <a:cubicBezTo>
                        <a:pt x="205" y="264"/>
                        <a:pt x="205" y="264"/>
                        <a:pt x="205" y="264"/>
                      </a:cubicBezTo>
                      <a:cubicBezTo>
                        <a:pt x="205" y="264"/>
                        <a:pt x="205" y="264"/>
                        <a:pt x="205" y="264"/>
                      </a:cubicBezTo>
                      <a:cubicBezTo>
                        <a:pt x="205" y="262"/>
                        <a:pt x="205" y="260"/>
                        <a:pt x="205" y="258"/>
                      </a:cubicBezTo>
                      <a:cubicBezTo>
                        <a:pt x="204" y="245"/>
                        <a:pt x="194" y="235"/>
                        <a:pt x="181" y="235"/>
                      </a:cubicBezTo>
                      <a:cubicBezTo>
                        <a:pt x="110" y="235"/>
                        <a:pt x="110" y="235"/>
                        <a:pt x="110" y="235"/>
                      </a:cubicBezTo>
                      <a:cubicBezTo>
                        <a:pt x="119" y="194"/>
                        <a:pt x="119" y="194"/>
                        <a:pt x="119" y="194"/>
                      </a:cubicBezTo>
                      <a:cubicBezTo>
                        <a:pt x="166" y="194"/>
                        <a:pt x="166" y="194"/>
                        <a:pt x="166" y="194"/>
                      </a:cubicBezTo>
                      <a:cubicBezTo>
                        <a:pt x="206" y="194"/>
                        <a:pt x="206" y="194"/>
                        <a:pt x="206" y="194"/>
                      </a:cubicBezTo>
                      <a:cubicBezTo>
                        <a:pt x="213" y="194"/>
                        <a:pt x="217" y="190"/>
                        <a:pt x="219" y="188"/>
                      </a:cubicBezTo>
                      <a:cubicBezTo>
                        <a:pt x="311" y="188"/>
                        <a:pt x="311" y="188"/>
                        <a:pt x="311" y="188"/>
                      </a:cubicBezTo>
                      <a:cubicBezTo>
                        <a:pt x="311" y="178"/>
                        <a:pt x="311" y="178"/>
                        <a:pt x="311" y="178"/>
                      </a:cubicBezTo>
                      <a:cubicBezTo>
                        <a:pt x="313" y="178"/>
                        <a:pt x="314" y="177"/>
                        <a:pt x="315" y="176"/>
                      </a:cubicBezTo>
                      <a:cubicBezTo>
                        <a:pt x="325" y="180"/>
                        <a:pt x="325" y="180"/>
                        <a:pt x="325" y="180"/>
                      </a:cubicBezTo>
                      <a:cubicBezTo>
                        <a:pt x="367" y="68"/>
                        <a:pt x="367" y="68"/>
                        <a:pt x="367" y="68"/>
                      </a:cubicBezTo>
                      <a:cubicBezTo>
                        <a:pt x="353" y="63"/>
                        <a:pt x="353" y="63"/>
                        <a:pt x="353" y="63"/>
                      </a:cubicBezTo>
                      <a:cubicBezTo>
                        <a:pt x="312" y="171"/>
                        <a:pt x="312" y="171"/>
                        <a:pt x="312" y="171"/>
                      </a:cubicBezTo>
                      <a:cubicBezTo>
                        <a:pt x="312" y="171"/>
                        <a:pt x="311" y="170"/>
                        <a:pt x="311" y="170"/>
                      </a:cubicBezTo>
                      <a:cubicBezTo>
                        <a:pt x="309" y="170"/>
                        <a:pt x="307" y="172"/>
                        <a:pt x="307" y="174"/>
                      </a:cubicBezTo>
                      <a:cubicBezTo>
                        <a:pt x="307" y="174"/>
                        <a:pt x="225" y="174"/>
                        <a:pt x="225" y="174"/>
                      </a:cubicBezTo>
                      <a:cubicBezTo>
                        <a:pt x="225" y="163"/>
                        <a:pt x="217" y="154"/>
                        <a:pt x="206" y="154"/>
                      </a:cubicBezTo>
                      <a:cubicBezTo>
                        <a:pt x="127" y="154"/>
                        <a:pt x="127" y="154"/>
                        <a:pt x="127" y="154"/>
                      </a:cubicBezTo>
                      <a:cubicBezTo>
                        <a:pt x="132" y="132"/>
                        <a:pt x="132" y="132"/>
                        <a:pt x="132" y="132"/>
                      </a:cubicBezTo>
                      <a:cubicBezTo>
                        <a:pt x="136" y="112"/>
                        <a:pt x="124" y="93"/>
                        <a:pt x="104" y="89"/>
                      </a:cubicBezTo>
                      <a:cubicBezTo>
                        <a:pt x="92" y="86"/>
                        <a:pt x="92" y="86"/>
                        <a:pt x="92" y="86"/>
                      </a:cubicBezTo>
                      <a:cubicBezTo>
                        <a:pt x="73" y="82"/>
                        <a:pt x="53" y="95"/>
                        <a:pt x="49" y="114"/>
                      </a:cubicBezTo>
                      <a:cubicBezTo>
                        <a:pt x="38" y="168"/>
                        <a:pt x="38" y="168"/>
                        <a:pt x="38" y="168"/>
                      </a:cubicBezTo>
                      <a:cubicBezTo>
                        <a:pt x="35" y="183"/>
                        <a:pt x="35" y="183"/>
                        <a:pt x="35" y="183"/>
                      </a:cubicBezTo>
                      <a:cubicBezTo>
                        <a:pt x="35" y="168"/>
                        <a:pt x="35" y="168"/>
                        <a:pt x="35" y="168"/>
                      </a:cubicBezTo>
                      <a:cubicBezTo>
                        <a:pt x="35" y="145"/>
                        <a:pt x="35" y="145"/>
                        <a:pt x="35" y="145"/>
                      </a:cubicBezTo>
                      <a:cubicBezTo>
                        <a:pt x="35" y="138"/>
                        <a:pt x="29" y="133"/>
                        <a:pt x="23" y="133"/>
                      </a:cubicBezTo>
                      <a:cubicBezTo>
                        <a:pt x="14" y="133"/>
                        <a:pt x="14" y="133"/>
                        <a:pt x="14" y="133"/>
                      </a:cubicBezTo>
                      <a:cubicBezTo>
                        <a:pt x="7" y="133"/>
                        <a:pt x="2" y="138"/>
                        <a:pt x="2" y="145"/>
                      </a:cubicBezTo>
                      <a:cubicBezTo>
                        <a:pt x="2" y="170"/>
                        <a:pt x="2" y="170"/>
                        <a:pt x="2" y="170"/>
                      </a:cubicBezTo>
                      <a:cubicBezTo>
                        <a:pt x="2" y="230"/>
                        <a:pt x="2" y="230"/>
                        <a:pt x="2" y="230"/>
                      </a:cubicBezTo>
                      <a:cubicBezTo>
                        <a:pt x="2" y="237"/>
                        <a:pt x="6" y="242"/>
                        <a:pt x="12" y="242"/>
                      </a:cubicBezTo>
                      <a:cubicBezTo>
                        <a:pt x="12" y="282"/>
                        <a:pt x="12" y="282"/>
                        <a:pt x="12" y="282"/>
                      </a:cubicBezTo>
                      <a:cubicBezTo>
                        <a:pt x="12" y="282"/>
                        <a:pt x="12" y="282"/>
                        <a:pt x="12" y="282"/>
                      </a:cubicBezTo>
                      <a:cubicBezTo>
                        <a:pt x="6" y="282"/>
                        <a:pt x="0" y="288"/>
                        <a:pt x="0" y="294"/>
                      </a:cubicBezTo>
                      <a:close/>
                      <a:moveTo>
                        <a:pt x="24" y="272"/>
                      </a:moveTo>
                      <a:cubicBezTo>
                        <a:pt x="27" y="276"/>
                        <a:pt x="30" y="280"/>
                        <a:pt x="35" y="282"/>
                      </a:cubicBezTo>
                      <a:cubicBezTo>
                        <a:pt x="24" y="282"/>
                        <a:pt x="24" y="282"/>
                        <a:pt x="24" y="282"/>
                      </a:cubicBezTo>
                      <a:lnTo>
                        <a:pt x="24" y="272"/>
                      </a:lnTo>
                      <a:close/>
                    </a:path>
                  </a:pathLst>
                </a:custGeom>
                <a:solidFill>
                  <a:srgbClr val="FFFFFF"/>
                </a:solidFill>
                <a:ln w="3175" cap="flat" cmpd="sng" algn="ctr">
                  <a:noFill/>
                  <a:prstDash val="solid"/>
                </a:ln>
                <a:effectLst>
                  <a:outerShdw blurRad="63500" sx="102000" sy="102000" algn="ctr" rotWithShape="0">
                    <a:prstClr val="black">
                      <a:alpha val="40000"/>
                    </a:prstClr>
                  </a:outerShdw>
                </a:effectLst>
              </p:spPr>
              <p:txBody>
                <a:bodyPr lIns="68483" tIns="34247" rIns="68483" bIns="34247" anchor="ctr"/>
                <a:lstStyle/>
                <a:p>
                  <a:pPr algn="ctr" defTabSz="685650" fontAlgn="base">
                    <a:spcBef>
                      <a:spcPct val="0"/>
                    </a:spcBef>
                    <a:spcAft>
                      <a:spcPct val="0"/>
                    </a:spcAft>
                    <a:defRPr/>
                  </a:pPr>
                  <a:endParaRPr lang="en-US" sz="2400" kern="0" baseline="-25000" dirty="0">
                    <a:solidFill>
                      <a:srgbClr val="0096D6"/>
                    </a:solidFill>
                    <a:latin typeface="Arial"/>
                    <a:sym typeface="Arial" pitchFamily="34" charset="0"/>
                  </a:endParaRPr>
                </a:p>
              </p:txBody>
            </p:sp>
          </p:grpSp>
          <p:grpSp>
            <p:nvGrpSpPr>
              <p:cNvPr id="484" name="Group 483"/>
              <p:cNvGrpSpPr/>
              <p:nvPr/>
            </p:nvGrpSpPr>
            <p:grpSpPr>
              <a:xfrm>
                <a:off x="656066" y="1972506"/>
                <a:ext cx="710023" cy="710021"/>
                <a:chOff x="1461386" y="1062951"/>
                <a:chExt cx="786814" cy="786813"/>
              </a:xfrm>
            </p:grpSpPr>
            <p:sp>
              <p:nvSpPr>
                <p:cNvPr id="485" name="Oval 484"/>
                <p:cNvSpPr/>
                <p:nvPr/>
              </p:nvSpPr>
              <p:spPr bwMode="auto">
                <a:xfrm>
                  <a:off x="1461386" y="1062951"/>
                  <a:ext cx="786814" cy="786813"/>
                </a:xfrm>
                <a:prstGeom prst="ellipse">
                  <a:avLst/>
                </a:prstGeom>
                <a:gradFill>
                  <a:gsLst>
                    <a:gs pos="0">
                      <a:schemeClr val="accent1">
                        <a:lumMod val="60000"/>
                        <a:lumOff val="40000"/>
                      </a:schemeClr>
                    </a:gs>
                    <a:gs pos="100000">
                      <a:schemeClr val="accent2">
                        <a:lumMod val="60000"/>
                        <a:lumOff val="40000"/>
                      </a:schemeClr>
                    </a:gs>
                  </a:gsLst>
                  <a:lin ang="16200000" scaled="1"/>
                </a:gradFill>
                <a:ln w="34925" cap="rnd">
                  <a:noFill/>
                  <a:round/>
                  <a:headEnd/>
                  <a:tailEnd/>
                </a:ln>
                <a:effectLst>
                  <a:outerShdw blurRad="762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3801"/>
                  <a:endParaRPr lang="en-US" sz="2400" kern="0" dirty="0">
                    <a:solidFill>
                      <a:srgbClr val="FFFFFF"/>
                    </a:solidFill>
                    <a:ea typeface="ＭＳ Ｐゴシック" charset="0"/>
                    <a:cs typeface="Arial"/>
                    <a:sym typeface="Arial" pitchFamily="-107" charset="0"/>
                  </a:endParaRPr>
                </a:p>
              </p:txBody>
            </p:sp>
            <p:sp>
              <p:nvSpPr>
                <p:cNvPr id="486" name="Freeform 20"/>
                <p:cNvSpPr>
                  <a:spLocks noEditPoints="1"/>
                </p:cNvSpPr>
                <p:nvPr/>
              </p:nvSpPr>
              <p:spPr bwMode="auto">
                <a:xfrm>
                  <a:off x="1640099" y="1217893"/>
                  <a:ext cx="429388" cy="476928"/>
                </a:xfrm>
                <a:custGeom>
                  <a:avLst/>
                  <a:gdLst/>
                  <a:ahLst/>
                  <a:cxnLst>
                    <a:cxn ang="0">
                      <a:pos x="117" y="0"/>
                    </a:cxn>
                    <a:cxn ang="0">
                      <a:pos x="117" y="74"/>
                    </a:cxn>
                    <a:cxn ang="0">
                      <a:pos x="272" y="381"/>
                    </a:cxn>
                    <a:cxn ang="0">
                      <a:pos x="207" y="406"/>
                    </a:cxn>
                    <a:cxn ang="0">
                      <a:pos x="362" y="381"/>
                    </a:cxn>
                    <a:cxn ang="0">
                      <a:pos x="324" y="238"/>
                    </a:cxn>
                    <a:cxn ang="0">
                      <a:pos x="362" y="218"/>
                    </a:cxn>
                    <a:cxn ang="0">
                      <a:pos x="166" y="194"/>
                    </a:cxn>
                    <a:cxn ang="0">
                      <a:pos x="147" y="218"/>
                    </a:cxn>
                    <a:cxn ang="0">
                      <a:pos x="272" y="218"/>
                    </a:cxn>
                    <a:cxn ang="0">
                      <a:pos x="272" y="381"/>
                    </a:cxn>
                    <a:cxn ang="0">
                      <a:pos x="0" y="297"/>
                    </a:cxn>
                    <a:cxn ang="0">
                      <a:pos x="47" y="309"/>
                    </a:cxn>
                    <a:cxn ang="0">
                      <a:pos x="53" y="342"/>
                    </a:cxn>
                    <a:cxn ang="0">
                      <a:pos x="8" y="377"/>
                    </a:cxn>
                    <a:cxn ang="0">
                      <a:pos x="12" y="387"/>
                    </a:cxn>
                    <a:cxn ang="0">
                      <a:pos x="7" y="398"/>
                    </a:cxn>
                    <a:cxn ang="0">
                      <a:pos x="24" y="398"/>
                    </a:cxn>
                    <a:cxn ang="0">
                      <a:pos x="18" y="387"/>
                    </a:cxn>
                    <a:cxn ang="0">
                      <a:pos x="53" y="386"/>
                    </a:cxn>
                    <a:cxn ang="0">
                      <a:pos x="54" y="400"/>
                    </a:cxn>
                    <a:cxn ang="0">
                      <a:pos x="57" y="408"/>
                    </a:cxn>
                    <a:cxn ang="0">
                      <a:pos x="65" y="400"/>
                    </a:cxn>
                    <a:cxn ang="0">
                      <a:pos x="68" y="386"/>
                    </a:cxn>
                    <a:cxn ang="0">
                      <a:pos x="69" y="383"/>
                    </a:cxn>
                    <a:cxn ang="0">
                      <a:pos x="103" y="390"/>
                    </a:cxn>
                    <a:cxn ang="0">
                      <a:pos x="106" y="407"/>
                    </a:cxn>
                    <a:cxn ang="0">
                      <a:pos x="109" y="390"/>
                    </a:cxn>
                    <a:cxn ang="0">
                      <a:pos x="114" y="388"/>
                    </a:cxn>
                    <a:cxn ang="0">
                      <a:pos x="69" y="365"/>
                    </a:cxn>
                    <a:cxn ang="0">
                      <a:pos x="75" y="342"/>
                    </a:cxn>
                    <a:cxn ang="0">
                      <a:pos x="117" y="309"/>
                    </a:cxn>
                    <a:cxn ang="0">
                      <a:pos x="129" y="294"/>
                    </a:cxn>
                    <a:cxn ang="0">
                      <a:pos x="153" y="285"/>
                    </a:cxn>
                    <a:cxn ang="0">
                      <a:pos x="154" y="401"/>
                    </a:cxn>
                    <a:cxn ang="0">
                      <a:pos x="205" y="265"/>
                    </a:cxn>
                    <a:cxn ang="0">
                      <a:pos x="205" y="264"/>
                    </a:cxn>
                    <a:cxn ang="0">
                      <a:pos x="205" y="264"/>
                    </a:cxn>
                    <a:cxn ang="0">
                      <a:pos x="181" y="235"/>
                    </a:cxn>
                    <a:cxn ang="0">
                      <a:pos x="119" y="194"/>
                    </a:cxn>
                    <a:cxn ang="0">
                      <a:pos x="206" y="194"/>
                    </a:cxn>
                    <a:cxn ang="0">
                      <a:pos x="311" y="188"/>
                    </a:cxn>
                    <a:cxn ang="0">
                      <a:pos x="315" y="176"/>
                    </a:cxn>
                    <a:cxn ang="0">
                      <a:pos x="367" y="68"/>
                    </a:cxn>
                    <a:cxn ang="0">
                      <a:pos x="312" y="171"/>
                    </a:cxn>
                    <a:cxn ang="0">
                      <a:pos x="307" y="174"/>
                    </a:cxn>
                    <a:cxn ang="0">
                      <a:pos x="206" y="154"/>
                    </a:cxn>
                    <a:cxn ang="0">
                      <a:pos x="132" y="132"/>
                    </a:cxn>
                    <a:cxn ang="0">
                      <a:pos x="92" y="86"/>
                    </a:cxn>
                    <a:cxn ang="0">
                      <a:pos x="38" y="168"/>
                    </a:cxn>
                    <a:cxn ang="0">
                      <a:pos x="35" y="168"/>
                    </a:cxn>
                    <a:cxn ang="0">
                      <a:pos x="23" y="133"/>
                    </a:cxn>
                    <a:cxn ang="0">
                      <a:pos x="2" y="145"/>
                    </a:cxn>
                    <a:cxn ang="0">
                      <a:pos x="2" y="230"/>
                    </a:cxn>
                    <a:cxn ang="0">
                      <a:pos x="12" y="282"/>
                    </a:cxn>
                    <a:cxn ang="0">
                      <a:pos x="0" y="294"/>
                    </a:cxn>
                    <a:cxn ang="0">
                      <a:pos x="35" y="282"/>
                    </a:cxn>
                    <a:cxn ang="0">
                      <a:pos x="24" y="272"/>
                    </a:cxn>
                  </a:cxnLst>
                  <a:rect l="0" t="0" r="r" b="b"/>
                  <a:pathLst>
                    <a:path w="367" h="408">
                      <a:moveTo>
                        <a:pt x="154" y="37"/>
                      </a:moveTo>
                      <a:cubicBezTo>
                        <a:pt x="154" y="16"/>
                        <a:pt x="137" y="0"/>
                        <a:pt x="117" y="0"/>
                      </a:cubicBezTo>
                      <a:cubicBezTo>
                        <a:pt x="97" y="0"/>
                        <a:pt x="80" y="16"/>
                        <a:pt x="80" y="37"/>
                      </a:cubicBezTo>
                      <a:cubicBezTo>
                        <a:pt x="80" y="57"/>
                        <a:pt x="97" y="74"/>
                        <a:pt x="117" y="74"/>
                      </a:cubicBezTo>
                      <a:cubicBezTo>
                        <a:pt x="137" y="74"/>
                        <a:pt x="154" y="57"/>
                        <a:pt x="154" y="37"/>
                      </a:cubicBezTo>
                      <a:close/>
                      <a:moveTo>
                        <a:pt x="272" y="381"/>
                      </a:moveTo>
                      <a:cubicBezTo>
                        <a:pt x="207" y="381"/>
                        <a:pt x="207" y="381"/>
                        <a:pt x="207" y="381"/>
                      </a:cubicBezTo>
                      <a:cubicBezTo>
                        <a:pt x="207" y="406"/>
                        <a:pt x="207" y="406"/>
                        <a:pt x="207" y="406"/>
                      </a:cubicBezTo>
                      <a:cubicBezTo>
                        <a:pt x="362" y="406"/>
                        <a:pt x="362" y="406"/>
                        <a:pt x="362" y="406"/>
                      </a:cubicBezTo>
                      <a:cubicBezTo>
                        <a:pt x="362" y="381"/>
                        <a:pt x="362" y="381"/>
                        <a:pt x="362" y="381"/>
                      </a:cubicBezTo>
                      <a:cubicBezTo>
                        <a:pt x="324" y="381"/>
                        <a:pt x="324" y="381"/>
                        <a:pt x="324" y="381"/>
                      </a:cubicBezTo>
                      <a:cubicBezTo>
                        <a:pt x="324" y="238"/>
                        <a:pt x="324" y="238"/>
                        <a:pt x="324" y="238"/>
                      </a:cubicBezTo>
                      <a:cubicBezTo>
                        <a:pt x="324" y="218"/>
                        <a:pt x="324" y="218"/>
                        <a:pt x="324" y="218"/>
                      </a:cubicBezTo>
                      <a:cubicBezTo>
                        <a:pt x="362" y="218"/>
                        <a:pt x="362" y="218"/>
                        <a:pt x="362" y="218"/>
                      </a:cubicBezTo>
                      <a:cubicBezTo>
                        <a:pt x="362" y="194"/>
                        <a:pt x="362" y="194"/>
                        <a:pt x="362" y="194"/>
                      </a:cubicBezTo>
                      <a:cubicBezTo>
                        <a:pt x="166" y="194"/>
                        <a:pt x="166" y="194"/>
                        <a:pt x="166" y="194"/>
                      </a:cubicBezTo>
                      <a:cubicBezTo>
                        <a:pt x="147" y="194"/>
                        <a:pt x="147" y="194"/>
                        <a:pt x="147" y="194"/>
                      </a:cubicBezTo>
                      <a:cubicBezTo>
                        <a:pt x="147" y="218"/>
                        <a:pt x="147" y="218"/>
                        <a:pt x="147" y="218"/>
                      </a:cubicBezTo>
                      <a:cubicBezTo>
                        <a:pt x="221" y="218"/>
                        <a:pt x="221" y="218"/>
                        <a:pt x="221" y="218"/>
                      </a:cubicBezTo>
                      <a:cubicBezTo>
                        <a:pt x="272" y="218"/>
                        <a:pt x="272" y="218"/>
                        <a:pt x="272" y="218"/>
                      </a:cubicBezTo>
                      <a:cubicBezTo>
                        <a:pt x="272" y="233"/>
                        <a:pt x="272" y="233"/>
                        <a:pt x="272" y="233"/>
                      </a:cubicBezTo>
                      <a:lnTo>
                        <a:pt x="272" y="381"/>
                      </a:lnTo>
                      <a:close/>
                      <a:moveTo>
                        <a:pt x="0" y="294"/>
                      </a:moveTo>
                      <a:cubicBezTo>
                        <a:pt x="0" y="297"/>
                        <a:pt x="0" y="297"/>
                        <a:pt x="0" y="297"/>
                      </a:cubicBezTo>
                      <a:cubicBezTo>
                        <a:pt x="0" y="303"/>
                        <a:pt x="6" y="309"/>
                        <a:pt x="12" y="309"/>
                      </a:cubicBezTo>
                      <a:cubicBezTo>
                        <a:pt x="47" y="309"/>
                        <a:pt x="47" y="309"/>
                        <a:pt x="47" y="309"/>
                      </a:cubicBezTo>
                      <a:cubicBezTo>
                        <a:pt x="47" y="342"/>
                        <a:pt x="47" y="342"/>
                        <a:pt x="47" y="342"/>
                      </a:cubicBezTo>
                      <a:cubicBezTo>
                        <a:pt x="53" y="342"/>
                        <a:pt x="53" y="342"/>
                        <a:pt x="53" y="342"/>
                      </a:cubicBezTo>
                      <a:cubicBezTo>
                        <a:pt x="53" y="365"/>
                        <a:pt x="53" y="365"/>
                        <a:pt x="53" y="365"/>
                      </a:cubicBezTo>
                      <a:cubicBezTo>
                        <a:pt x="8" y="377"/>
                        <a:pt x="8" y="377"/>
                        <a:pt x="8" y="377"/>
                      </a:cubicBezTo>
                      <a:cubicBezTo>
                        <a:pt x="8" y="388"/>
                        <a:pt x="8" y="388"/>
                        <a:pt x="8" y="388"/>
                      </a:cubicBezTo>
                      <a:cubicBezTo>
                        <a:pt x="12" y="387"/>
                        <a:pt x="12" y="387"/>
                        <a:pt x="12" y="387"/>
                      </a:cubicBezTo>
                      <a:cubicBezTo>
                        <a:pt x="12" y="390"/>
                        <a:pt x="12" y="390"/>
                        <a:pt x="12" y="390"/>
                      </a:cubicBezTo>
                      <a:cubicBezTo>
                        <a:pt x="9" y="391"/>
                        <a:pt x="7" y="394"/>
                        <a:pt x="7" y="398"/>
                      </a:cubicBezTo>
                      <a:cubicBezTo>
                        <a:pt x="7" y="403"/>
                        <a:pt x="11" y="407"/>
                        <a:pt x="15" y="407"/>
                      </a:cubicBezTo>
                      <a:cubicBezTo>
                        <a:pt x="20" y="407"/>
                        <a:pt x="24" y="403"/>
                        <a:pt x="24" y="398"/>
                      </a:cubicBezTo>
                      <a:cubicBezTo>
                        <a:pt x="24" y="394"/>
                        <a:pt x="22" y="391"/>
                        <a:pt x="18" y="390"/>
                      </a:cubicBezTo>
                      <a:cubicBezTo>
                        <a:pt x="18" y="387"/>
                        <a:pt x="18" y="387"/>
                        <a:pt x="18" y="387"/>
                      </a:cubicBezTo>
                      <a:cubicBezTo>
                        <a:pt x="53" y="383"/>
                        <a:pt x="53" y="383"/>
                        <a:pt x="53" y="383"/>
                      </a:cubicBezTo>
                      <a:cubicBezTo>
                        <a:pt x="53" y="386"/>
                        <a:pt x="53" y="386"/>
                        <a:pt x="53" y="386"/>
                      </a:cubicBezTo>
                      <a:cubicBezTo>
                        <a:pt x="54" y="386"/>
                        <a:pt x="54" y="386"/>
                        <a:pt x="54" y="386"/>
                      </a:cubicBezTo>
                      <a:cubicBezTo>
                        <a:pt x="54" y="400"/>
                        <a:pt x="54" y="400"/>
                        <a:pt x="54" y="400"/>
                      </a:cubicBezTo>
                      <a:cubicBezTo>
                        <a:pt x="57" y="400"/>
                        <a:pt x="57" y="400"/>
                        <a:pt x="57" y="400"/>
                      </a:cubicBezTo>
                      <a:cubicBezTo>
                        <a:pt x="57" y="408"/>
                        <a:pt x="57" y="408"/>
                        <a:pt x="57" y="408"/>
                      </a:cubicBezTo>
                      <a:cubicBezTo>
                        <a:pt x="65" y="408"/>
                        <a:pt x="65" y="408"/>
                        <a:pt x="65" y="408"/>
                      </a:cubicBezTo>
                      <a:cubicBezTo>
                        <a:pt x="65" y="400"/>
                        <a:pt x="65" y="400"/>
                        <a:pt x="65" y="400"/>
                      </a:cubicBezTo>
                      <a:cubicBezTo>
                        <a:pt x="68" y="400"/>
                        <a:pt x="68" y="400"/>
                        <a:pt x="68" y="400"/>
                      </a:cubicBezTo>
                      <a:cubicBezTo>
                        <a:pt x="68" y="386"/>
                        <a:pt x="68" y="386"/>
                        <a:pt x="68" y="386"/>
                      </a:cubicBezTo>
                      <a:cubicBezTo>
                        <a:pt x="69" y="386"/>
                        <a:pt x="69" y="386"/>
                        <a:pt x="69" y="386"/>
                      </a:cubicBezTo>
                      <a:cubicBezTo>
                        <a:pt x="69" y="383"/>
                        <a:pt x="69" y="383"/>
                        <a:pt x="69" y="383"/>
                      </a:cubicBezTo>
                      <a:cubicBezTo>
                        <a:pt x="103" y="387"/>
                        <a:pt x="103" y="387"/>
                        <a:pt x="103" y="387"/>
                      </a:cubicBezTo>
                      <a:cubicBezTo>
                        <a:pt x="103" y="390"/>
                        <a:pt x="103" y="390"/>
                        <a:pt x="103" y="390"/>
                      </a:cubicBezTo>
                      <a:cubicBezTo>
                        <a:pt x="100" y="391"/>
                        <a:pt x="97" y="394"/>
                        <a:pt x="97" y="398"/>
                      </a:cubicBezTo>
                      <a:cubicBezTo>
                        <a:pt x="97" y="403"/>
                        <a:pt x="101" y="407"/>
                        <a:pt x="106" y="407"/>
                      </a:cubicBezTo>
                      <a:cubicBezTo>
                        <a:pt x="111" y="407"/>
                        <a:pt x="115" y="403"/>
                        <a:pt x="115" y="398"/>
                      </a:cubicBezTo>
                      <a:cubicBezTo>
                        <a:pt x="115" y="394"/>
                        <a:pt x="112" y="391"/>
                        <a:pt x="109" y="390"/>
                      </a:cubicBezTo>
                      <a:cubicBezTo>
                        <a:pt x="109" y="387"/>
                        <a:pt x="109" y="387"/>
                        <a:pt x="109" y="387"/>
                      </a:cubicBezTo>
                      <a:cubicBezTo>
                        <a:pt x="114" y="388"/>
                        <a:pt x="114" y="388"/>
                        <a:pt x="114" y="388"/>
                      </a:cubicBezTo>
                      <a:cubicBezTo>
                        <a:pt x="114" y="377"/>
                        <a:pt x="114" y="377"/>
                        <a:pt x="114" y="377"/>
                      </a:cubicBezTo>
                      <a:cubicBezTo>
                        <a:pt x="69" y="365"/>
                        <a:pt x="69" y="365"/>
                        <a:pt x="69" y="365"/>
                      </a:cubicBezTo>
                      <a:cubicBezTo>
                        <a:pt x="69" y="342"/>
                        <a:pt x="69" y="342"/>
                        <a:pt x="69" y="342"/>
                      </a:cubicBezTo>
                      <a:cubicBezTo>
                        <a:pt x="75" y="342"/>
                        <a:pt x="75" y="342"/>
                        <a:pt x="75" y="342"/>
                      </a:cubicBezTo>
                      <a:cubicBezTo>
                        <a:pt x="75" y="309"/>
                        <a:pt x="75" y="309"/>
                        <a:pt x="75" y="309"/>
                      </a:cubicBezTo>
                      <a:cubicBezTo>
                        <a:pt x="117" y="309"/>
                        <a:pt x="117" y="309"/>
                        <a:pt x="117" y="309"/>
                      </a:cubicBezTo>
                      <a:cubicBezTo>
                        <a:pt x="124" y="309"/>
                        <a:pt x="129" y="303"/>
                        <a:pt x="129" y="297"/>
                      </a:cubicBezTo>
                      <a:cubicBezTo>
                        <a:pt x="129" y="294"/>
                        <a:pt x="129" y="294"/>
                        <a:pt x="129" y="294"/>
                      </a:cubicBezTo>
                      <a:cubicBezTo>
                        <a:pt x="129" y="290"/>
                        <a:pt x="127" y="287"/>
                        <a:pt x="124" y="285"/>
                      </a:cubicBezTo>
                      <a:cubicBezTo>
                        <a:pt x="153" y="285"/>
                        <a:pt x="153" y="285"/>
                        <a:pt x="153" y="285"/>
                      </a:cubicBezTo>
                      <a:cubicBezTo>
                        <a:pt x="135" y="374"/>
                        <a:pt x="135" y="374"/>
                        <a:pt x="135" y="374"/>
                      </a:cubicBezTo>
                      <a:cubicBezTo>
                        <a:pt x="133" y="386"/>
                        <a:pt x="141" y="398"/>
                        <a:pt x="154" y="401"/>
                      </a:cubicBezTo>
                      <a:cubicBezTo>
                        <a:pt x="167" y="403"/>
                        <a:pt x="179" y="395"/>
                        <a:pt x="181" y="384"/>
                      </a:cubicBezTo>
                      <a:cubicBezTo>
                        <a:pt x="205" y="265"/>
                        <a:pt x="205" y="265"/>
                        <a:pt x="205" y="265"/>
                      </a:cubicBezTo>
                      <a:cubicBezTo>
                        <a:pt x="205" y="265"/>
                        <a:pt x="205" y="265"/>
                        <a:pt x="205" y="264"/>
                      </a:cubicBezTo>
                      <a:cubicBezTo>
                        <a:pt x="205" y="264"/>
                        <a:pt x="205" y="264"/>
                        <a:pt x="205" y="264"/>
                      </a:cubicBezTo>
                      <a:cubicBezTo>
                        <a:pt x="205" y="264"/>
                        <a:pt x="205" y="264"/>
                        <a:pt x="205" y="264"/>
                      </a:cubicBezTo>
                      <a:cubicBezTo>
                        <a:pt x="205" y="264"/>
                        <a:pt x="205" y="264"/>
                        <a:pt x="205" y="264"/>
                      </a:cubicBezTo>
                      <a:cubicBezTo>
                        <a:pt x="205" y="262"/>
                        <a:pt x="205" y="260"/>
                        <a:pt x="205" y="258"/>
                      </a:cubicBezTo>
                      <a:cubicBezTo>
                        <a:pt x="204" y="245"/>
                        <a:pt x="194" y="235"/>
                        <a:pt x="181" y="235"/>
                      </a:cubicBezTo>
                      <a:cubicBezTo>
                        <a:pt x="110" y="235"/>
                        <a:pt x="110" y="235"/>
                        <a:pt x="110" y="235"/>
                      </a:cubicBezTo>
                      <a:cubicBezTo>
                        <a:pt x="119" y="194"/>
                        <a:pt x="119" y="194"/>
                        <a:pt x="119" y="194"/>
                      </a:cubicBezTo>
                      <a:cubicBezTo>
                        <a:pt x="166" y="194"/>
                        <a:pt x="166" y="194"/>
                        <a:pt x="166" y="194"/>
                      </a:cubicBezTo>
                      <a:cubicBezTo>
                        <a:pt x="206" y="194"/>
                        <a:pt x="206" y="194"/>
                        <a:pt x="206" y="194"/>
                      </a:cubicBezTo>
                      <a:cubicBezTo>
                        <a:pt x="213" y="194"/>
                        <a:pt x="217" y="190"/>
                        <a:pt x="219" y="188"/>
                      </a:cubicBezTo>
                      <a:cubicBezTo>
                        <a:pt x="311" y="188"/>
                        <a:pt x="311" y="188"/>
                        <a:pt x="311" y="188"/>
                      </a:cubicBezTo>
                      <a:cubicBezTo>
                        <a:pt x="311" y="178"/>
                        <a:pt x="311" y="178"/>
                        <a:pt x="311" y="178"/>
                      </a:cubicBezTo>
                      <a:cubicBezTo>
                        <a:pt x="313" y="178"/>
                        <a:pt x="314" y="177"/>
                        <a:pt x="315" y="176"/>
                      </a:cubicBezTo>
                      <a:cubicBezTo>
                        <a:pt x="325" y="180"/>
                        <a:pt x="325" y="180"/>
                        <a:pt x="325" y="180"/>
                      </a:cubicBezTo>
                      <a:cubicBezTo>
                        <a:pt x="367" y="68"/>
                        <a:pt x="367" y="68"/>
                        <a:pt x="367" y="68"/>
                      </a:cubicBezTo>
                      <a:cubicBezTo>
                        <a:pt x="353" y="63"/>
                        <a:pt x="353" y="63"/>
                        <a:pt x="353" y="63"/>
                      </a:cubicBezTo>
                      <a:cubicBezTo>
                        <a:pt x="312" y="171"/>
                        <a:pt x="312" y="171"/>
                        <a:pt x="312" y="171"/>
                      </a:cubicBezTo>
                      <a:cubicBezTo>
                        <a:pt x="312" y="171"/>
                        <a:pt x="311" y="170"/>
                        <a:pt x="311" y="170"/>
                      </a:cubicBezTo>
                      <a:cubicBezTo>
                        <a:pt x="309" y="170"/>
                        <a:pt x="307" y="172"/>
                        <a:pt x="307" y="174"/>
                      </a:cubicBezTo>
                      <a:cubicBezTo>
                        <a:pt x="307" y="174"/>
                        <a:pt x="225" y="174"/>
                        <a:pt x="225" y="174"/>
                      </a:cubicBezTo>
                      <a:cubicBezTo>
                        <a:pt x="225" y="163"/>
                        <a:pt x="217" y="154"/>
                        <a:pt x="206" y="154"/>
                      </a:cubicBezTo>
                      <a:cubicBezTo>
                        <a:pt x="127" y="154"/>
                        <a:pt x="127" y="154"/>
                        <a:pt x="127" y="154"/>
                      </a:cubicBezTo>
                      <a:cubicBezTo>
                        <a:pt x="132" y="132"/>
                        <a:pt x="132" y="132"/>
                        <a:pt x="132" y="132"/>
                      </a:cubicBezTo>
                      <a:cubicBezTo>
                        <a:pt x="136" y="112"/>
                        <a:pt x="124" y="93"/>
                        <a:pt x="104" y="89"/>
                      </a:cubicBezTo>
                      <a:cubicBezTo>
                        <a:pt x="92" y="86"/>
                        <a:pt x="92" y="86"/>
                        <a:pt x="92" y="86"/>
                      </a:cubicBezTo>
                      <a:cubicBezTo>
                        <a:pt x="73" y="82"/>
                        <a:pt x="53" y="95"/>
                        <a:pt x="49" y="114"/>
                      </a:cubicBezTo>
                      <a:cubicBezTo>
                        <a:pt x="38" y="168"/>
                        <a:pt x="38" y="168"/>
                        <a:pt x="38" y="168"/>
                      </a:cubicBezTo>
                      <a:cubicBezTo>
                        <a:pt x="35" y="183"/>
                        <a:pt x="35" y="183"/>
                        <a:pt x="35" y="183"/>
                      </a:cubicBezTo>
                      <a:cubicBezTo>
                        <a:pt x="35" y="168"/>
                        <a:pt x="35" y="168"/>
                        <a:pt x="35" y="168"/>
                      </a:cubicBezTo>
                      <a:cubicBezTo>
                        <a:pt x="35" y="145"/>
                        <a:pt x="35" y="145"/>
                        <a:pt x="35" y="145"/>
                      </a:cubicBezTo>
                      <a:cubicBezTo>
                        <a:pt x="35" y="138"/>
                        <a:pt x="29" y="133"/>
                        <a:pt x="23" y="133"/>
                      </a:cubicBezTo>
                      <a:cubicBezTo>
                        <a:pt x="14" y="133"/>
                        <a:pt x="14" y="133"/>
                        <a:pt x="14" y="133"/>
                      </a:cubicBezTo>
                      <a:cubicBezTo>
                        <a:pt x="7" y="133"/>
                        <a:pt x="2" y="138"/>
                        <a:pt x="2" y="145"/>
                      </a:cubicBezTo>
                      <a:cubicBezTo>
                        <a:pt x="2" y="170"/>
                        <a:pt x="2" y="170"/>
                        <a:pt x="2" y="170"/>
                      </a:cubicBezTo>
                      <a:cubicBezTo>
                        <a:pt x="2" y="230"/>
                        <a:pt x="2" y="230"/>
                        <a:pt x="2" y="230"/>
                      </a:cubicBezTo>
                      <a:cubicBezTo>
                        <a:pt x="2" y="237"/>
                        <a:pt x="6" y="242"/>
                        <a:pt x="12" y="242"/>
                      </a:cubicBezTo>
                      <a:cubicBezTo>
                        <a:pt x="12" y="282"/>
                        <a:pt x="12" y="282"/>
                        <a:pt x="12" y="282"/>
                      </a:cubicBezTo>
                      <a:cubicBezTo>
                        <a:pt x="12" y="282"/>
                        <a:pt x="12" y="282"/>
                        <a:pt x="12" y="282"/>
                      </a:cubicBezTo>
                      <a:cubicBezTo>
                        <a:pt x="6" y="282"/>
                        <a:pt x="0" y="288"/>
                        <a:pt x="0" y="294"/>
                      </a:cubicBezTo>
                      <a:close/>
                      <a:moveTo>
                        <a:pt x="24" y="272"/>
                      </a:moveTo>
                      <a:cubicBezTo>
                        <a:pt x="27" y="276"/>
                        <a:pt x="30" y="280"/>
                        <a:pt x="35" y="282"/>
                      </a:cubicBezTo>
                      <a:cubicBezTo>
                        <a:pt x="24" y="282"/>
                        <a:pt x="24" y="282"/>
                        <a:pt x="24" y="282"/>
                      </a:cubicBezTo>
                      <a:lnTo>
                        <a:pt x="24" y="272"/>
                      </a:lnTo>
                      <a:close/>
                    </a:path>
                  </a:pathLst>
                </a:custGeom>
                <a:solidFill>
                  <a:srgbClr val="FFFFFF"/>
                </a:solidFill>
                <a:ln w="3175" cap="flat" cmpd="sng" algn="ctr">
                  <a:noFill/>
                  <a:prstDash val="solid"/>
                </a:ln>
                <a:effectLst>
                  <a:outerShdw blurRad="63500" sx="102000" sy="102000" algn="ctr" rotWithShape="0">
                    <a:prstClr val="black">
                      <a:alpha val="40000"/>
                    </a:prstClr>
                  </a:outerShdw>
                </a:effectLst>
              </p:spPr>
              <p:txBody>
                <a:bodyPr lIns="68483" tIns="34247" rIns="68483" bIns="34247" anchor="ctr"/>
                <a:lstStyle/>
                <a:p>
                  <a:pPr algn="ctr" defTabSz="685650" fontAlgn="base">
                    <a:spcBef>
                      <a:spcPct val="0"/>
                    </a:spcBef>
                    <a:spcAft>
                      <a:spcPct val="0"/>
                    </a:spcAft>
                    <a:defRPr/>
                  </a:pPr>
                  <a:endParaRPr lang="en-US" sz="2400" kern="0" baseline="-25000" dirty="0">
                    <a:solidFill>
                      <a:srgbClr val="0096D6"/>
                    </a:solidFill>
                    <a:latin typeface="Arial"/>
                    <a:sym typeface="Arial" pitchFamily="34" charset="0"/>
                  </a:endParaRPr>
                </a:p>
              </p:txBody>
            </p:sp>
          </p:grpSp>
          <p:grpSp>
            <p:nvGrpSpPr>
              <p:cNvPr id="487" name="Group 486"/>
              <p:cNvGrpSpPr/>
              <p:nvPr/>
            </p:nvGrpSpPr>
            <p:grpSpPr>
              <a:xfrm>
                <a:off x="2348637" y="1972506"/>
                <a:ext cx="710023" cy="710021"/>
                <a:chOff x="1461386" y="1062951"/>
                <a:chExt cx="786814" cy="786813"/>
              </a:xfrm>
            </p:grpSpPr>
            <p:sp>
              <p:nvSpPr>
                <p:cNvPr id="488" name="Oval 487"/>
                <p:cNvSpPr/>
                <p:nvPr/>
              </p:nvSpPr>
              <p:spPr bwMode="auto">
                <a:xfrm>
                  <a:off x="1461386" y="1062951"/>
                  <a:ext cx="786814" cy="786813"/>
                </a:xfrm>
                <a:prstGeom prst="ellipse">
                  <a:avLst/>
                </a:prstGeom>
                <a:gradFill>
                  <a:gsLst>
                    <a:gs pos="0">
                      <a:schemeClr val="accent1">
                        <a:lumMod val="60000"/>
                        <a:lumOff val="40000"/>
                      </a:schemeClr>
                    </a:gs>
                    <a:gs pos="100000">
                      <a:schemeClr val="accent2">
                        <a:lumMod val="60000"/>
                        <a:lumOff val="40000"/>
                      </a:schemeClr>
                    </a:gs>
                  </a:gsLst>
                  <a:lin ang="16200000" scaled="1"/>
                </a:gradFill>
                <a:ln w="34925" cap="rnd">
                  <a:noFill/>
                  <a:round/>
                  <a:headEnd/>
                  <a:tailEnd/>
                </a:ln>
                <a:effectLst>
                  <a:outerShdw blurRad="762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3801"/>
                  <a:endParaRPr lang="en-US" sz="2400" kern="0" dirty="0">
                    <a:solidFill>
                      <a:srgbClr val="FFFFFF"/>
                    </a:solidFill>
                    <a:ea typeface="ＭＳ Ｐゴシック" charset="0"/>
                    <a:cs typeface="Arial"/>
                    <a:sym typeface="Arial" pitchFamily="-107" charset="0"/>
                  </a:endParaRPr>
                </a:p>
              </p:txBody>
            </p:sp>
            <p:sp>
              <p:nvSpPr>
                <p:cNvPr id="489" name="Freeform 20"/>
                <p:cNvSpPr>
                  <a:spLocks noEditPoints="1"/>
                </p:cNvSpPr>
                <p:nvPr/>
              </p:nvSpPr>
              <p:spPr bwMode="auto">
                <a:xfrm>
                  <a:off x="1640099" y="1217893"/>
                  <a:ext cx="429388" cy="476928"/>
                </a:xfrm>
                <a:custGeom>
                  <a:avLst/>
                  <a:gdLst/>
                  <a:ahLst/>
                  <a:cxnLst>
                    <a:cxn ang="0">
                      <a:pos x="117" y="0"/>
                    </a:cxn>
                    <a:cxn ang="0">
                      <a:pos x="117" y="74"/>
                    </a:cxn>
                    <a:cxn ang="0">
                      <a:pos x="272" y="381"/>
                    </a:cxn>
                    <a:cxn ang="0">
                      <a:pos x="207" y="406"/>
                    </a:cxn>
                    <a:cxn ang="0">
                      <a:pos x="362" y="381"/>
                    </a:cxn>
                    <a:cxn ang="0">
                      <a:pos x="324" y="238"/>
                    </a:cxn>
                    <a:cxn ang="0">
                      <a:pos x="362" y="218"/>
                    </a:cxn>
                    <a:cxn ang="0">
                      <a:pos x="166" y="194"/>
                    </a:cxn>
                    <a:cxn ang="0">
                      <a:pos x="147" y="218"/>
                    </a:cxn>
                    <a:cxn ang="0">
                      <a:pos x="272" y="218"/>
                    </a:cxn>
                    <a:cxn ang="0">
                      <a:pos x="272" y="381"/>
                    </a:cxn>
                    <a:cxn ang="0">
                      <a:pos x="0" y="297"/>
                    </a:cxn>
                    <a:cxn ang="0">
                      <a:pos x="47" y="309"/>
                    </a:cxn>
                    <a:cxn ang="0">
                      <a:pos x="53" y="342"/>
                    </a:cxn>
                    <a:cxn ang="0">
                      <a:pos x="8" y="377"/>
                    </a:cxn>
                    <a:cxn ang="0">
                      <a:pos x="12" y="387"/>
                    </a:cxn>
                    <a:cxn ang="0">
                      <a:pos x="7" y="398"/>
                    </a:cxn>
                    <a:cxn ang="0">
                      <a:pos x="24" y="398"/>
                    </a:cxn>
                    <a:cxn ang="0">
                      <a:pos x="18" y="387"/>
                    </a:cxn>
                    <a:cxn ang="0">
                      <a:pos x="53" y="386"/>
                    </a:cxn>
                    <a:cxn ang="0">
                      <a:pos x="54" y="400"/>
                    </a:cxn>
                    <a:cxn ang="0">
                      <a:pos x="57" y="408"/>
                    </a:cxn>
                    <a:cxn ang="0">
                      <a:pos x="65" y="400"/>
                    </a:cxn>
                    <a:cxn ang="0">
                      <a:pos x="68" y="386"/>
                    </a:cxn>
                    <a:cxn ang="0">
                      <a:pos x="69" y="383"/>
                    </a:cxn>
                    <a:cxn ang="0">
                      <a:pos x="103" y="390"/>
                    </a:cxn>
                    <a:cxn ang="0">
                      <a:pos x="106" y="407"/>
                    </a:cxn>
                    <a:cxn ang="0">
                      <a:pos x="109" y="390"/>
                    </a:cxn>
                    <a:cxn ang="0">
                      <a:pos x="114" y="388"/>
                    </a:cxn>
                    <a:cxn ang="0">
                      <a:pos x="69" y="365"/>
                    </a:cxn>
                    <a:cxn ang="0">
                      <a:pos x="75" y="342"/>
                    </a:cxn>
                    <a:cxn ang="0">
                      <a:pos x="117" y="309"/>
                    </a:cxn>
                    <a:cxn ang="0">
                      <a:pos x="129" y="294"/>
                    </a:cxn>
                    <a:cxn ang="0">
                      <a:pos x="153" y="285"/>
                    </a:cxn>
                    <a:cxn ang="0">
                      <a:pos x="154" y="401"/>
                    </a:cxn>
                    <a:cxn ang="0">
                      <a:pos x="205" y="265"/>
                    </a:cxn>
                    <a:cxn ang="0">
                      <a:pos x="205" y="264"/>
                    </a:cxn>
                    <a:cxn ang="0">
                      <a:pos x="205" y="264"/>
                    </a:cxn>
                    <a:cxn ang="0">
                      <a:pos x="181" y="235"/>
                    </a:cxn>
                    <a:cxn ang="0">
                      <a:pos x="119" y="194"/>
                    </a:cxn>
                    <a:cxn ang="0">
                      <a:pos x="206" y="194"/>
                    </a:cxn>
                    <a:cxn ang="0">
                      <a:pos x="311" y="188"/>
                    </a:cxn>
                    <a:cxn ang="0">
                      <a:pos x="315" y="176"/>
                    </a:cxn>
                    <a:cxn ang="0">
                      <a:pos x="367" y="68"/>
                    </a:cxn>
                    <a:cxn ang="0">
                      <a:pos x="312" y="171"/>
                    </a:cxn>
                    <a:cxn ang="0">
                      <a:pos x="307" y="174"/>
                    </a:cxn>
                    <a:cxn ang="0">
                      <a:pos x="206" y="154"/>
                    </a:cxn>
                    <a:cxn ang="0">
                      <a:pos x="132" y="132"/>
                    </a:cxn>
                    <a:cxn ang="0">
                      <a:pos x="92" y="86"/>
                    </a:cxn>
                    <a:cxn ang="0">
                      <a:pos x="38" y="168"/>
                    </a:cxn>
                    <a:cxn ang="0">
                      <a:pos x="35" y="168"/>
                    </a:cxn>
                    <a:cxn ang="0">
                      <a:pos x="23" y="133"/>
                    </a:cxn>
                    <a:cxn ang="0">
                      <a:pos x="2" y="145"/>
                    </a:cxn>
                    <a:cxn ang="0">
                      <a:pos x="2" y="230"/>
                    </a:cxn>
                    <a:cxn ang="0">
                      <a:pos x="12" y="282"/>
                    </a:cxn>
                    <a:cxn ang="0">
                      <a:pos x="0" y="294"/>
                    </a:cxn>
                    <a:cxn ang="0">
                      <a:pos x="35" y="282"/>
                    </a:cxn>
                    <a:cxn ang="0">
                      <a:pos x="24" y="272"/>
                    </a:cxn>
                  </a:cxnLst>
                  <a:rect l="0" t="0" r="r" b="b"/>
                  <a:pathLst>
                    <a:path w="367" h="408">
                      <a:moveTo>
                        <a:pt x="154" y="37"/>
                      </a:moveTo>
                      <a:cubicBezTo>
                        <a:pt x="154" y="16"/>
                        <a:pt x="137" y="0"/>
                        <a:pt x="117" y="0"/>
                      </a:cubicBezTo>
                      <a:cubicBezTo>
                        <a:pt x="97" y="0"/>
                        <a:pt x="80" y="16"/>
                        <a:pt x="80" y="37"/>
                      </a:cubicBezTo>
                      <a:cubicBezTo>
                        <a:pt x="80" y="57"/>
                        <a:pt x="97" y="74"/>
                        <a:pt x="117" y="74"/>
                      </a:cubicBezTo>
                      <a:cubicBezTo>
                        <a:pt x="137" y="74"/>
                        <a:pt x="154" y="57"/>
                        <a:pt x="154" y="37"/>
                      </a:cubicBezTo>
                      <a:close/>
                      <a:moveTo>
                        <a:pt x="272" y="381"/>
                      </a:moveTo>
                      <a:cubicBezTo>
                        <a:pt x="207" y="381"/>
                        <a:pt x="207" y="381"/>
                        <a:pt x="207" y="381"/>
                      </a:cubicBezTo>
                      <a:cubicBezTo>
                        <a:pt x="207" y="406"/>
                        <a:pt x="207" y="406"/>
                        <a:pt x="207" y="406"/>
                      </a:cubicBezTo>
                      <a:cubicBezTo>
                        <a:pt x="362" y="406"/>
                        <a:pt x="362" y="406"/>
                        <a:pt x="362" y="406"/>
                      </a:cubicBezTo>
                      <a:cubicBezTo>
                        <a:pt x="362" y="381"/>
                        <a:pt x="362" y="381"/>
                        <a:pt x="362" y="381"/>
                      </a:cubicBezTo>
                      <a:cubicBezTo>
                        <a:pt x="324" y="381"/>
                        <a:pt x="324" y="381"/>
                        <a:pt x="324" y="381"/>
                      </a:cubicBezTo>
                      <a:cubicBezTo>
                        <a:pt x="324" y="238"/>
                        <a:pt x="324" y="238"/>
                        <a:pt x="324" y="238"/>
                      </a:cubicBezTo>
                      <a:cubicBezTo>
                        <a:pt x="324" y="218"/>
                        <a:pt x="324" y="218"/>
                        <a:pt x="324" y="218"/>
                      </a:cubicBezTo>
                      <a:cubicBezTo>
                        <a:pt x="362" y="218"/>
                        <a:pt x="362" y="218"/>
                        <a:pt x="362" y="218"/>
                      </a:cubicBezTo>
                      <a:cubicBezTo>
                        <a:pt x="362" y="194"/>
                        <a:pt x="362" y="194"/>
                        <a:pt x="362" y="194"/>
                      </a:cubicBezTo>
                      <a:cubicBezTo>
                        <a:pt x="166" y="194"/>
                        <a:pt x="166" y="194"/>
                        <a:pt x="166" y="194"/>
                      </a:cubicBezTo>
                      <a:cubicBezTo>
                        <a:pt x="147" y="194"/>
                        <a:pt x="147" y="194"/>
                        <a:pt x="147" y="194"/>
                      </a:cubicBezTo>
                      <a:cubicBezTo>
                        <a:pt x="147" y="218"/>
                        <a:pt x="147" y="218"/>
                        <a:pt x="147" y="218"/>
                      </a:cubicBezTo>
                      <a:cubicBezTo>
                        <a:pt x="221" y="218"/>
                        <a:pt x="221" y="218"/>
                        <a:pt x="221" y="218"/>
                      </a:cubicBezTo>
                      <a:cubicBezTo>
                        <a:pt x="272" y="218"/>
                        <a:pt x="272" y="218"/>
                        <a:pt x="272" y="218"/>
                      </a:cubicBezTo>
                      <a:cubicBezTo>
                        <a:pt x="272" y="233"/>
                        <a:pt x="272" y="233"/>
                        <a:pt x="272" y="233"/>
                      </a:cubicBezTo>
                      <a:lnTo>
                        <a:pt x="272" y="381"/>
                      </a:lnTo>
                      <a:close/>
                      <a:moveTo>
                        <a:pt x="0" y="294"/>
                      </a:moveTo>
                      <a:cubicBezTo>
                        <a:pt x="0" y="297"/>
                        <a:pt x="0" y="297"/>
                        <a:pt x="0" y="297"/>
                      </a:cubicBezTo>
                      <a:cubicBezTo>
                        <a:pt x="0" y="303"/>
                        <a:pt x="6" y="309"/>
                        <a:pt x="12" y="309"/>
                      </a:cubicBezTo>
                      <a:cubicBezTo>
                        <a:pt x="47" y="309"/>
                        <a:pt x="47" y="309"/>
                        <a:pt x="47" y="309"/>
                      </a:cubicBezTo>
                      <a:cubicBezTo>
                        <a:pt x="47" y="342"/>
                        <a:pt x="47" y="342"/>
                        <a:pt x="47" y="342"/>
                      </a:cubicBezTo>
                      <a:cubicBezTo>
                        <a:pt x="53" y="342"/>
                        <a:pt x="53" y="342"/>
                        <a:pt x="53" y="342"/>
                      </a:cubicBezTo>
                      <a:cubicBezTo>
                        <a:pt x="53" y="365"/>
                        <a:pt x="53" y="365"/>
                        <a:pt x="53" y="365"/>
                      </a:cubicBezTo>
                      <a:cubicBezTo>
                        <a:pt x="8" y="377"/>
                        <a:pt x="8" y="377"/>
                        <a:pt x="8" y="377"/>
                      </a:cubicBezTo>
                      <a:cubicBezTo>
                        <a:pt x="8" y="388"/>
                        <a:pt x="8" y="388"/>
                        <a:pt x="8" y="388"/>
                      </a:cubicBezTo>
                      <a:cubicBezTo>
                        <a:pt x="12" y="387"/>
                        <a:pt x="12" y="387"/>
                        <a:pt x="12" y="387"/>
                      </a:cubicBezTo>
                      <a:cubicBezTo>
                        <a:pt x="12" y="390"/>
                        <a:pt x="12" y="390"/>
                        <a:pt x="12" y="390"/>
                      </a:cubicBezTo>
                      <a:cubicBezTo>
                        <a:pt x="9" y="391"/>
                        <a:pt x="7" y="394"/>
                        <a:pt x="7" y="398"/>
                      </a:cubicBezTo>
                      <a:cubicBezTo>
                        <a:pt x="7" y="403"/>
                        <a:pt x="11" y="407"/>
                        <a:pt x="15" y="407"/>
                      </a:cubicBezTo>
                      <a:cubicBezTo>
                        <a:pt x="20" y="407"/>
                        <a:pt x="24" y="403"/>
                        <a:pt x="24" y="398"/>
                      </a:cubicBezTo>
                      <a:cubicBezTo>
                        <a:pt x="24" y="394"/>
                        <a:pt x="22" y="391"/>
                        <a:pt x="18" y="390"/>
                      </a:cubicBezTo>
                      <a:cubicBezTo>
                        <a:pt x="18" y="387"/>
                        <a:pt x="18" y="387"/>
                        <a:pt x="18" y="387"/>
                      </a:cubicBezTo>
                      <a:cubicBezTo>
                        <a:pt x="53" y="383"/>
                        <a:pt x="53" y="383"/>
                        <a:pt x="53" y="383"/>
                      </a:cubicBezTo>
                      <a:cubicBezTo>
                        <a:pt x="53" y="386"/>
                        <a:pt x="53" y="386"/>
                        <a:pt x="53" y="386"/>
                      </a:cubicBezTo>
                      <a:cubicBezTo>
                        <a:pt x="54" y="386"/>
                        <a:pt x="54" y="386"/>
                        <a:pt x="54" y="386"/>
                      </a:cubicBezTo>
                      <a:cubicBezTo>
                        <a:pt x="54" y="400"/>
                        <a:pt x="54" y="400"/>
                        <a:pt x="54" y="400"/>
                      </a:cubicBezTo>
                      <a:cubicBezTo>
                        <a:pt x="57" y="400"/>
                        <a:pt x="57" y="400"/>
                        <a:pt x="57" y="400"/>
                      </a:cubicBezTo>
                      <a:cubicBezTo>
                        <a:pt x="57" y="408"/>
                        <a:pt x="57" y="408"/>
                        <a:pt x="57" y="408"/>
                      </a:cubicBezTo>
                      <a:cubicBezTo>
                        <a:pt x="65" y="408"/>
                        <a:pt x="65" y="408"/>
                        <a:pt x="65" y="408"/>
                      </a:cubicBezTo>
                      <a:cubicBezTo>
                        <a:pt x="65" y="400"/>
                        <a:pt x="65" y="400"/>
                        <a:pt x="65" y="400"/>
                      </a:cubicBezTo>
                      <a:cubicBezTo>
                        <a:pt x="68" y="400"/>
                        <a:pt x="68" y="400"/>
                        <a:pt x="68" y="400"/>
                      </a:cubicBezTo>
                      <a:cubicBezTo>
                        <a:pt x="68" y="386"/>
                        <a:pt x="68" y="386"/>
                        <a:pt x="68" y="386"/>
                      </a:cubicBezTo>
                      <a:cubicBezTo>
                        <a:pt x="69" y="386"/>
                        <a:pt x="69" y="386"/>
                        <a:pt x="69" y="386"/>
                      </a:cubicBezTo>
                      <a:cubicBezTo>
                        <a:pt x="69" y="383"/>
                        <a:pt x="69" y="383"/>
                        <a:pt x="69" y="383"/>
                      </a:cubicBezTo>
                      <a:cubicBezTo>
                        <a:pt x="103" y="387"/>
                        <a:pt x="103" y="387"/>
                        <a:pt x="103" y="387"/>
                      </a:cubicBezTo>
                      <a:cubicBezTo>
                        <a:pt x="103" y="390"/>
                        <a:pt x="103" y="390"/>
                        <a:pt x="103" y="390"/>
                      </a:cubicBezTo>
                      <a:cubicBezTo>
                        <a:pt x="100" y="391"/>
                        <a:pt x="97" y="394"/>
                        <a:pt x="97" y="398"/>
                      </a:cubicBezTo>
                      <a:cubicBezTo>
                        <a:pt x="97" y="403"/>
                        <a:pt x="101" y="407"/>
                        <a:pt x="106" y="407"/>
                      </a:cubicBezTo>
                      <a:cubicBezTo>
                        <a:pt x="111" y="407"/>
                        <a:pt x="115" y="403"/>
                        <a:pt x="115" y="398"/>
                      </a:cubicBezTo>
                      <a:cubicBezTo>
                        <a:pt x="115" y="394"/>
                        <a:pt x="112" y="391"/>
                        <a:pt x="109" y="390"/>
                      </a:cubicBezTo>
                      <a:cubicBezTo>
                        <a:pt x="109" y="387"/>
                        <a:pt x="109" y="387"/>
                        <a:pt x="109" y="387"/>
                      </a:cubicBezTo>
                      <a:cubicBezTo>
                        <a:pt x="114" y="388"/>
                        <a:pt x="114" y="388"/>
                        <a:pt x="114" y="388"/>
                      </a:cubicBezTo>
                      <a:cubicBezTo>
                        <a:pt x="114" y="377"/>
                        <a:pt x="114" y="377"/>
                        <a:pt x="114" y="377"/>
                      </a:cubicBezTo>
                      <a:cubicBezTo>
                        <a:pt x="69" y="365"/>
                        <a:pt x="69" y="365"/>
                        <a:pt x="69" y="365"/>
                      </a:cubicBezTo>
                      <a:cubicBezTo>
                        <a:pt x="69" y="342"/>
                        <a:pt x="69" y="342"/>
                        <a:pt x="69" y="342"/>
                      </a:cubicBezTo>
                      <a:cubicBezTo>
                        <a:pt x="75" y="342"/>
                        <a:pt x="75" y="342"/>
                        <a:pt x="75" y="342"/>
                      </a:cubicBezTo>
                      <a:cubicBezTo>
                        <a:pt x="75" y="309"/>
                        <a:pt x="75" y="309"/>
                        <a:pt x="75" y="309"/>
                      </a:cubicBezTo>
                      <a:cubicBezTo>
                        <a:pt x="117" y="309"/>
                        <a:pt x="117" y="309"/>
                        <a:pt x="117" y="309"/>
                      </a:cubicBezTo>
                      <a:cubicBezTo>
                        <a:pt x="124" y="309"/>
                        <a:pt x="129" y="303"/>
                        <a:pt x="129" y="297"/>
                      </a:cubicBezTo>
                      <a:cubicBezTo>
                        <a:pt x="129" y="294"/>
                        <a:pt x="129" y="294"/>
                        <a:pt x="129" y="294"/>
                      </a:cubicBezTo>
                      <a:cubicBezTo>
                        <a:pt x="129" y="290"/>
                        <a:pt x="127" y="287"/>
                        <a:pt x="124" y="285"/>
                      </a:cubicBezTo>
                      <a:cubicBezTo>
                        <a:pt x="153" y="285"/>
                        <a:pt x="153" y="285"/>
                        <a:pt x="153" y="285"/>
                      </a:cubicBezTo>
                      <a:cubicBezTo>
                        <a:pt x="135" y="374"/>
                        <a:pt x="135" y="374"/>
                        <a:pt x="135" y="374"/>
                      </a:cubicBezTo>
                      <a:cubicBezTo>
                        <a:pt x="133" y="386"/>
                        <a:pt x="141" y="398"/>
                        <a:pt x="154" y="401"/>
                      </a:cubicBezTo>
                      <a:cubicBezTo>
                        <a:pt x="167" y="403"/>
                        <a:pt x="179" y="395"/>
                        <a:pt x="181" y="384"/>
                      </a:cubicBezTo>
                      <a:cubicBezTo>
                        <a:pt x="205" y="265"/>
                        <a:pt x="205" y="265"/>
                        <a:pt x="205" y="265"/>
                      </a:cubicBezTo>
                      <a:cubicBezTo>
                        <a:pt x="205" y="265"/>
                        <a:pt x="205" y="265"/>
                        <a:pt x="205" y="264"/>
                      </a:cubicBezTo>
                      <a:cubicBezTo>
                        <a:pt x="205" y="264"/>
                        <a:pt x="205" y="264"/>
                        <a:pt x="205" y="264"/>
                      </a:cubicBezTo>
                      <a:cubicBezTo>
                        <a:pt x="205" y="264"/>
                        <a:pt x="205" y="264"/>
                        <a:pt x="205" y="264"/>
                      </a:cubicBezTo>
                      <a:cubicBezTo>
                        <a:pt x="205" y="264"/>
                        <a:pt x="205" y="264"/>
                        <a:pt x="205" y="264"/>
                      </a:cubicBezTo>
                      <a:cubicBezTo>
                        <a:pt x="205" y="262"/>
                        <a:pt x="205" y="260"/>
                        <a:pt x="205" y="258"/>
                      </a:cubicBezTo>
                      <a:cubicBezTo>
                        <a:pt x="204" y="245"/>
                        <a:pt x="194" y="235"/>
                        <a:pt x="181" y="235"/>
                      </a:cubicBezTo>
                      <a:cubicBezTo>
                        <a:pt x="110" y="235"/>
                        <a:pt x="110" y="235"/>
                        <a:pt x="110" y="235"/>
                      </a:cubicBezTo>
                      <a:cubicBezTo>
                        <a:pt x="119" y="194"/>
                        <a:pt x="119" y="194"/>
                        <a:pt x="119" y="194"/>
                      </a:cubicBezTo>
                      <a:cubicBezTo>
                        <a:pt x="166" y="194"/>
                        <a:pt x="166" y="194"/>
                        <a:pt x="166" y="194"/>
                      </a:cubicBezTo>
                      <a:cubicBezTo>
                        <a:pt x="206" y="194"/>
                        <a:pt x="206" y="194"/>
                        <a:pt x="206" y="194"/>
                      </a:cubicBezTo>
                      <a:cubicBezTo>
                        <a:pt x="213" y="194"/>
                        <a:pt x="217" y="190"/>
                        <a:pt x="219" y="188"/>
                      </a:cubicBezTo>
                      <a:cubicBezTo>
                        <a:pt x="311" y="188"/>
                        <a:pt x="311" y="188"/>
                        <a:pt x="311" y="188"/>
                      </a:cubicBezTo>
                      <a:cubicBezTo>
                        <a:pt x="311" y="178"/>
                        <a:pt x="311" y="178"/>
                        <a:pt x="311" y="178"/>
                      </a:cubicBezTo>
                      <a:cubicBezTo>
                        <a:pt x="313" y="178"/>
                        <a:pt x="314" y="177"/>
                        <a:pt x="315" y="176"/>
                      </a:cubicBezTo>
                      <a:cubicBezTo>
                        <a:pt x="325" y="180"/>
                        <a:pt x="325" y="180"/>
                        <a:pt x="325" y="180"/>
                      </a:cubicBezTo>
                      <a:cubicBezTo>
                        <a:pt x="367" y="68"/>
                        <a:pt x="367" y="68"/>
                        <a:pt x="367" y="68"/>
                      </a:cubicBezTo>
                      <a:cubicBezTo>
                        <a:pt x="353" y="63"/>
                        <a:pt x="353" y="63"/>
                        <a:pt x="353" y="63"/>
                      </a:cubicBezTo>
                      <a:cubicBezTo>
                        <a:pt x="312" y="171"/>
                        <a:pt x="312" y="171"/>
                        <a:pt x="312" y="171"/>
                      </a:cubicBezTo>
                      <a:cubicBezTo>
                        <a:pt x="312" y="171"/>
                        <a:pt x="311" y="170"/>
                        <a:pt x="311" y="170"/>
                      </a:cubicBezTo>
                      <a:cubicBezTo>
                        <a:pt x="309" y="170"/>
                        <a:pt x="307" y="172"/>
                        <a:pt x="307" y="174"/>
                      </a:cubicBezTo>
                      <a:cubicBezTo>
                        <a:pt x="307" y="174"/>
                        <a:pt x="225" y="174"/>
                        <a:pt x="225" y="174"/>
                      </a:cubicBezTo>
                      <a:cubicBezTo>
                        <a:pt x="225" y="163"/>
                        <a:pt x="217" y="154"/>
                        <a:pt x="206" y="154"/>
                      </a:cubicBezTo>
                      <a:cubicBezTo>
                        <a:pt x="127" y="154"/>
                        <a:pt x="127" y="154"/>
                        <a:pt x="127" y="154"/>
                      </a:cubicBezTo>
                      <a:cubicBezTo>
                        <a:pt x="132" y="132"/>
                        <a:pt x="132" y="132"/>
                        <a:pt x="132" y="132"/>
                      </a:cubicBezTo>
                      <a:cubicBezTo>
                        <a:pt x="136" y="112"/>
                        <a:pt x="124" y="93"/>
                        <a:pt x="104" y="89"/>
                      </a:cubicBezTo>
                      <a:cubicBezTo>
                        <a:pt x="92" y="86"/>
                        <a:pt x="92" y="86"/>
                        <a:pt x="92" y="86"/>
                      </a:cubicBezTo>
                      <a:cubicBezTo>
                        <a:pt x="73" y="82"/>
                        <a:pt x="53" y="95"/>
                        <a:pt x="49" y="114"/>
                      </a:cubicBezTo>
                      <a:cubicBezTo>
                        <a:pt x="38" y="168"/>
                        <a:pt x="38" y="168"/>
                        <a:pt x="38" y="168"/>
                      </a:cubicBezTo>
                      <a:cubicBezTo>
                        <a:pt x="35" y="183"/>
                        <a:pt x="35" y="183"/>
                        <a:pt x="35" y="183"/>
                      </a:cubicBezTo>
                      <a:cubicBezTo>
                        <a:pt x="35" y="168"/>
                        <a:pt x="35" y="168"/>
                        <a:pt x="35" y="168"/>
                      </a:cubicBezTo>
                      <a:cubicBezTo>
                        <a:pt x="35" y="145"/>
                        <a:pt x="35" y="145"/>
                        <a:pt x="35" y="145"/>
                      </a:cubicBezTo>
                      <a:cubicBezTo>
                        <a:pt x="35" y="138"/>
                        <a:pt x="29" y="133"/>
                        <a:pt x="23" y="133"/>
                      </a:cubicBezTo>
                      <a:cubicBezTo>
                        <a:pt x="14" y="133"/>
                        <a:pt x="14" y="133"/>
                        <a:pt x="14" y="133"/>
                      </a:cubicBezTo>
                      <a:cubicBezTo>
                        <a:pt x="7" y="133"/>
                        <a:pt x="2" y="138"/>
                        <a:pt x="2" y="145"/>
                      </a:cubicBezTo>
                      <a:cubicBezTo>
                        <a:pt x="2" y="170"/>
                        <a:pt x="2" y="170"/>
                        <a:pt x="2" y="170"/>
                      </a:cubicBezTo>
                      <a:cubicBezTo>
                        <a:pt x="2" y="230"/>
                        <a:pt x="2" y="230"/>
                        <a:pt x="2" y="230"/>
                      </a:cubicBezTo>
                      <a:cubicBezTo>
                        <a:pt x="2" y="237"/>
                        <a:pt x="6" y="242"/>
                        <a:pt x="12" y="242"/>
                      </a:cubicBezTo>
                      <a:cubicBezTo>
                        <a:pt x="12" y="282"/>
                        <a:pt x="12" y="282"/>
                        <a:pt x="12" y="282"/>
                      </a:cubicBezTo>
                      <a:cubicBezTo>
                        <a:pt x="12" y="282"/>
                        <a:pt x="12" y="282"/>
                        <a:pt x="12" y="282"/>
                      </a:cubicBezTo>
                      <a:cubicBezTo>
                        <a:pt x="6" y="282"/>
                        <a:pt x="0" y="288"/>
                        <a:pt x="0" y="294"/>
                      </a:cubicBezTo>
                      <a:close/>
                      <a:moveTo>
                        <a:pt x="24" y="272"/>
                      </a:moveTo>
                      <a:cubicBezTo>
                        <a:pt x="27" y="276"/>
                        <a:pt x="30" y="280"/>
                        <a:pt x="35" y="282"/>
                      </a:cubicBezTo>
                      <a:cubicBezTo>
                        <a:pt x="24" y="282"/>
                        <a:pt x="24" y="282"/>
                        <a:pt x="24" y="282"/>
                      </a:cubicBezTo>
                      <a:lnTo>
                        <a:pt x="24" y="272"/>
                      </a:lnTo>
                      <a:close/>
                    </a:path>
                  </a:pathLst>
                </a:custGeom>
                <a:solidFill>
                  <a:srgbClr val="FFFFFF"/>
                </a:solidFill>
                <a:ln w="3175" cap="flat" cmpd="sng" algn="ctr">
                  <a:noFill/>
                  <a:prstDash val="solid"/>
                </a:ln>
                <a:effectLst>
                  <a:outerShdw blurRad="63500" sx="102000" sy="102000" algn="ctr" rotWithShape="0">
                    <a:prstClr val="black">
                      <a:alpha val="40000"/>
                    </a:prstClr>
                  </a:outerShdw>
                </a:effectLst>
              </p:spPr>
              <p:txBody>
                <a:bodyPr lIns="68483" tIns="34247" rIns="68483" bIns="34247" anchor="ctr"/>
                <a:lstStyle/>
                <a:p>
                  <a:pPr algn="ctr" defTabSz="685650" fontAlgn="base">
                    <a:spcBef>
                      <a:spcPct val="0"/>
                    </a:spcBef>
                    <a:spcAft>
                      <a:spcPct val="0"/>
                    </a:spcAft>
                    <a:defRPr/>
                  </a:pPr>
                  <a:endParaRPr lang="en-US" sz="2400" kern="0" baseline="-25000" dirty="0">
                    <a:solidFill>
                      <a:srgbClr val="0096D6"/>
                    </a:solidFill>
                    <a:latin typeface="Arial"/>
                    <a:sym typeface="Arial" pitchFamily="34" charset="0"/>
                  </a:endParaRPr>
                </a:p>
              </p:txBody>
            </p:sp>
          </p:grpSp>
        </p:grpSp>
      </p:grpSp>
      <p:grpSp>
        <p:nvGrpSpPr>
          <p:cNvPr id="490" name="Group 489"/>
          <p:cNvGrpSpPr/>
          <p:nvPr/>
        </p:nvGrpSpPr>
        <p:grpSpPr>
          <a:xfrm>
            <a:off x="3061607" y="4912913"/>
            <a:ext cx="795344" cy="779055"/>
            <a:chOff x="9376858" y="1437313"/>
            <a:chExt cx="1610351" cy="1577368"/>
          </a:xfrm>
        </p:grpSpPr>
        <p:sp>
          <p:nvSpPr>
            <p:cNvPr id="491" name="Oval 490"/>
            <p:cNvSpPr/>
            <p:nvPr/>
          </p:nvSpPr>
          <p:spPr>
            <a:xfrm>
              <a:off x="9376858" y="1437313"/>
              <a:ext cx="1610351" cy="1577368"/>
            </a:xfrm>
            <a:prstGeom prst="ellipse">
              <a:avLst/>
            </a:prstGeom>
            <a:gradFill flip="none" rotWithShape="1">
              <a:gsLst>
                <a:gs pos="0">
                  <a:schemeClr val="bg1">
                    <a:lumMod val="75000"/>
                    <a:alpha val="0"/>
                  </a:schemeClr>
                </a:gs>
                <a:gs pos="100000">
                  <a:schemeClr val="bg1">
                    <a:lumMod val="40000"/>
                    <a:lumOff val="60000"/>
                    <a:alpha val="38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24" fontAlgn="base">
                <a:spcBef>
                  <a:spcPct val="0"/>
                </a:spcBef>
                <a:spcAft>
                  <a:spcPct val="0"/>
                </a:spcAft>
              </a:pPr>
              <a:endParaRPr lang="en-US" dirty="0">
                <a:solidFill>
                  <a:prstClr val="white"/>
                </a:solidFill>
                <a:latin typeface="Arial"/>
              </a:endParaRPr>
            </a:p>
          </p:txBody>
        </p:sp>
        <p:sp>
          <p:nvSpPr>
            <p:cNvPr id="492" name="Freeform 9"/>
            <p:cNvSpPr>
              <a:spLocks/>
            </p:cNvSpPr>
            <p:nvPr/>
          </p:nvSpPr>
          <p:spPr bwMode="auto">
            <a:xfrm>
              <a:off x="9492176" y="1549994"/>
              <a:ext cx="1379711" cy="1352005"/>
            </a:xfrm>
            <a:prstGeom prst="ellips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9525" cap="flat" cmpd="sng" algn="ctr">
              <a:noFill/>
              <a:prstDash val="solid"/>
            </a:ln>
            <a:effectLst/>
          </p:spPr>
          <p:txBody>
            <a:bodyPr lIns="68586" tIns="34294" rIns="68586" bIns="34294" rtlCol="0" anchor="ctr"/>
            <a:lstStyle/>
            <a:p>
              <a:pPr algn="ctr" defTabSz="685610">
                <a:lnSpc>
                  <a:spcPct val="90000"/>
                </a:lnSpc>
                <a:defRPr/>
              </a:pPr>
              <a:r>
                <a:rPr lang="en-US" sz="2000" kern="0" dirty="0">
                  <a:solidFill>
                    <a:prstClr val="white"/>
                  </a:solidFill>
                  <a:ea typeface="Apple LiGothic Medium"/>
                  <a:cs typeface="Apple LiGothic Medium"/>
                </a:rPr>
                <a:t>2</a:t>
              </a:r>
            </a:p>
          </p:txBody>
        </p:sp>
      </p:grpSp>
      <p:sp>
        <p:nvSpPr>
          <p:cNvPr id="493" name="Pentagon 492"/>
          <p:cNvSpPr/>
          <p:nvPr/>
        </p:nvSpPr>
        <p:spPr>
          <a:xfrm>
            <a:off x="3799999" y="4724769"/>
            <a:ext cx="2296007" cy="1155331"/>
          </a:xfrm>
          <a:prstGeom prst="homePlate">
            <a:avLst>
              <a:gd name="adj" fmla="val 33291"/>
            </a:avLst>
          </a:prstGeom>
          <a:gradFill flip="none" rotWithShape="1">
            <a:gsLst>
              <a:gs pos="100000">
                <a:schemeClr val="accent2">
                  <a:alpha val="52000"/>
                </a:schemeClr>
              </a:gs>
              <a:gs pos="0">
                <a:schemeClr val="bg1">
                  <a:alpha val="0"/>
                </a:schemeClr>
              </a:gs>
            </a:gsLst>
            <a:lin ang="0" scaled="1"/>
            <a:tileRect/>
          </a:gradFill>
          <a:ln>
            <a:noFill/>
          </a:ln>
          <a:effectLst>
            <a:outerShdw blurRad="76200" dist="50800" dir="5400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10" tIns="45710" rIns="91410" bIns="45710" rtlCol="0" anchor="ctr"/>
          <a:lstStyle/>
          <a:p>
            <a:pPr defTabSz="608835">
              <a:lnSpc>
                <a:spcPct val="90000"/>
              </a:lnSpc>
              <a:spcBef>
                <a:spcPts val="600"/>
              </a:spcBef>
            </a:pPr>
            <a:r>
              <a:rPr lang="en-US" sz="1500" dirty="0">
                <a:solidFill>
                  <a:srgbClr val="2C2C2C"/>
                </a:solidFill>
              </a:rPr>
              <a:t>Policies Used To </a:t>
            </a:r>
            <a:br>
              <a:rPr lang="en-US" sz="1500" dirty="0">
                <a:solidFill>
                  <a:srgbClr val="2C2C2C"/>
                </a:solidFill>
              </a:rPr>
            </a:br>
            <a:r>
              <a:rPr lang="en-US" sz="1500" dirty="0">
                <a:solidFill>
                  <a:srgbClr val="2C2C2C"/>
                </a:solidFill>
              </a:rPr>
              <a:t>Create Application Network Profile Templates</a:t>
            </a:r>
          </a:p>
        </p:txBody>
      </p:sp>
      <p:grpSp>
        <p:nvGrpSpPr>
          <p:cNvPr id="494" name="Group 493"/>
          <p:cNvGrpSpPr/>
          <p:nvPr/>
        </p:nvGrpSpPr>
        <p:grpSpPr>
          <a:xfrm>
            <a:off x="6096000" y="4912913"/>
            <a:ext cx="795344" cy="779055"/>
            <a:chOff x="9376858" y="1437313"/>
            <a:chExt cx="1610351" cy="1577368"/>
          </a:xfrm>
        </p:grpSpPr>
        <p:sp>
          <p:nvSpPr>
            <p:cNvPr id="495" name="Oval 494"/>
            <p:cNvSpPr/>
            <p:nvPr/>
          </p:nvSpPr>
          <p:spPr>
            <a:xfrm>
              <a:off x="9376858" y="1437313"/>
              <a:ext cx="1610351" cy="1577368"/>
            </a:xfrm>
            <a:prstGeom prst="ellipse">
              <a:avLst/>
            </a:prstGeom>
            <a:gradFill flip="none" rotWithShape="1">
              <a:gsLst>
                <a:gs pos="0">
                  <a:schemeClr val="bg1">
                    <a:lumMod val="75000"/>
                    <a:alpha val="0"/>
                  </a:schemeClr>
                </a:gs>
                <a:gs pos="100000">
                  <a:schemeClr val="bg1">
                    <a:lumMod val="40000"/>
                    <a:lumOff val="60000"/>
                    <a:alpha val="38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24" fontAlgn="base">
                <a:spcBef>
                  <a:spcPct val="0"/>
                </a:spcBef>
                <a:spcAft>
                  <a:spcPct val="0"/>
                </a:spcAft>
              </a:pPr>
              <a:endParaRPr lang="en-US" dirty="0">
                <a:solidFill>
                  <a:prstClr val="white"/>
                </a:solidFill>
                <a:latin typeface="Arial"/>
              </a:endParaRPr>
            </a:p>
          </p:txBody>
        </p:sp>
        <p:sp>
          <p:nvSpPr>
            <p:cNvPr id="496" name="Freeform 9"/>
            <p:cNvSpPr>
              <a:spLocks/>
            </p:cNvSpPr>
            <p:nvPr/>
          </p:nvSpPr>
          <p:spPr bwMode="auto">
            <a:xfrm>
              <a:off x="9492176" y="1549994"/>
              <a:ext cx="1379711" cy="1352005"/>
            </a:xfrm>
            <a:prstGeom prst="ellips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9525" cap="flat" cmpd="sng" algn="ctr">
              <a:noFill/>
              <a:prstDash val="solid"/>
            </a:ln>
            <a:effectLst/>
          </p:spPr>
          <p:txBody>
            <a:bodyPr lIns="68586" tIns="34294" rIns="68586" bIns="34294" rtlCol="0" anchor="ctr"/>
            <a:lstStyle/>
            <a:p>
              <a:pPr algn="ctr" defTabSz="685610">
                <a:lnSpc>
                  <a:spcPct val="90000"/>
                </a:lnSpc>
                <a:defRPr/>
              </a:pPr>
              <a:r>
                <a:rPr lang="en-US" sz="2000" kern="0" dirty="0">
                  <a:solidFill>
                    <a:prstClr val="white"/>
                  </a:solidFill>
                  <a:ea typeface="Apple LiGothic Medium"/>
                  <a:cs typeface="Apple LiGothic Medium"/>
                </a:rPr>
                <a:t>3</a:t>
              </a:r>
            </a:p>
          </p:txBody>
        </p:sp>
      </p:grpSp>
      <p:sp>
        <p:nvSpPr>
          <p:cNvPr id="497" name="Pentagon 496"/>
          <p:cNvSpPr/>
          <p:nvPr/>
        </p:nvSpPr>
        <p:spPr>
          <a:xfrm>
            <a:off x="6858006" y="4724769"/>
            <a:ext cx="2296007" cy="1155331"/>
          </a:xfrm>
          <a:prstGeom prst="homePlate">
            <a:avLst>
              <a:gd name="adj" fmla="val 33291"/>
            </a:avLst>
          </a:prstGeom>
          <a:gradFill flip="none" rotWithShape="1">
            <a:gsLst>
              <a:gs pos="100000">
                <a:schemeClr val="accent2">
                  <a:alpha val="52000"/>
                </a:schemeClr>
              </a:gs>
              <a:gs pos="0">
                <a:schemeClr val="bg1">
                  <a:alpha val="0"/>
                </a:schemeClr>
              </a:gs>
            </a:gsLst>
            <a:lin ang="0" scaled="1"/>
            <a:tileRect/>
          </a:gradFill>
          <a:ln>
            <a:noFill/>
          </a:ln>
          <a:effectLst>
            <a:outerShdw blurRad="76200" dist="50800" dir="5400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10" tIns="45710" rIns="91410" bIns="45710" rtlCol="0" anchor="ctr"/>
          <a:lstStyle/>
          <a:p>
            <a:pPr defTabSz="608835">
              <a:lnSpc>
                <a:spcPct val="90000"/>
              </a:lnSpc>
              <a:spcBef>
                <a:spcPts val="600"/>
              </a:spcBef>
            </a:pPr>
            <a:r>
              <a:rPr lang="en-US" sz="1500" dirty="0">
                <a:solidFill>
                  <a:srgbClr val="2C2C2C"/>
                </a:solidFill>
              </a:rPr>
              <a:t>Automated policy configuration across the infrastructure</a:t>
            </a:r>
          </a:p>
        </p:txBody>
      </p:sp>
      <p:sp>
        <p:nvSpPr>
          <p:cNvPr id="498" name="Pentagon 497"/>
          <p:cNvSpPr/>
          <p:nvPr/>
        </p:nvSpPr>
        <p:spPr>
          <a:xfrm>
            <a:off x="9829806" y="4724769"/>
            <a:ext cx="2296007" cy="1155331"/>
          </a:xfrm>
          <a:prstGeom prst="homePlate">
            <a:avLst>
              <a:gd name="adj" fmla="val 33291"/>
            </a:avLst>
          </a:prstGeom>
          <a:gradFill flip="none" rotWithShape="1">
            <a:gsLst>
              <a:gs pos="100000">
                <a:schemeClr val="accent2">
                  <a:alpha val="52000"/>
                </a:schemeClr>
              </a:gs>
              <a:gs pos="0">
                <a:schemeClr val="bg1">
                  <a:alpha val="0"/>
                </a:schemeClr>
              </a:gs>
            </a:gsLst>
            <a:lin ang="0" scaled="1"/>
            <a:tileRect/>
          </a:gradFill>
          <a:ln>
            <a:noFill/>
          </a:ln>
          <a:effectLst>
            <a:outerShdw blurRad="76200" dist="50800" dir="5400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10" tIns="45710" rIns="91410" bIns="45710" rtlCol="0" anchor="ctr"/>
          <a:lstStyle/>
          <a:p>
            <a:pPr defTabSz="608835">
              <a:lnSpc>
                <a:spcPct val="90000"/>
              </a:lnSpc>
              <a:spcBef>
                <a:spcPts val="600"/>
              </a:spcBef>
            </a:pPr>
            <a:r>
              <a:rPr lang="en-US" sz="1500" dirty="0">
                <a:solidFill>
                  <a:srgbClr val="2C2C2C"/>
                </a:solidFill>
              </a:rPr>
              <a:t>Life cycle management for day 1, day 2 operations</a:t>
            </a:r>
          </a:p>
        </p:txBody>
      </p:sp>
      <p:grpSp>
        <p:nvGrpSpPr>
          <p:cNvPr id="499" name="Group 498"/>
          <p:cNvGrpSpPr/>
          <p:nvPr/>
        </p:nvGrpSpPr>
        <p:grpSpPr>
          <a:xfrm>
            <a:off x="9154007" y="4912913"/>
            <a:ext cx="795344" cy="779055"/>
            <a:chOff x="9376858" y="1437313"/>
            <a:chExt cx="1610351" cy="1577368"/>
          </a:xfrm>
        </p:grpSpPr>
        <p:sp>
          <p:nvSpPr>
            <p:cNvPr id="500" name="Oval 499"/>
            <p:cNvSpPr/>
            <p:nvPr/>
          </p:nvSpPr>
          <p:spPr>
            <a:xfrm>
              <a:off x="9376858" y="1437313"/>
              <a:ext cx="1610351" cy="1577368"/>
            </a:xfrm>
            <a:prstGeom prst="ellipse">
              <a:avLst/>
            </a:prstGeom>
            <a:gradFill flip="none" rotWithShape="1">
              <a:gsLst>
                <a:gs pos="0">
                  <a:schemeClr val="bg1">
                    <a:lumMod val="75000"/>
                    <a:alpha val="0"/>
                  </a:schemeClr>
                </a:gs>
                <a:gs pos="100000">
                  <a:schemeClr val="bg1">
                    <a:lumMod val="40000"/>
                    <a:lumOff val="60000"/>
                    <a:alpha val="38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24" fontAlgn="base">
                <a:spcBef>
                  <a:spcPct val="0"/>
                </a:spcBef>
                <a:spcAft>
                  <a:spcPct val="0"/>
                </a:spcAft>
              </a:pPr>
              <a:endParaRPr lang="en-US" dirty="0">
                <a:solidFill>
                  <a:prstClr val="white"/>
                </a:solidFill>
                <a:latin typeface="Arial"/>
              </a:endParaRPr>
            </a:p>
          </p:txBody>
        </p:sp>
        <p:sp>
          <p:nvSpPr>
            <p:cNvPr id="501" name="Freeform 9"/>
            <p:cNvSpPr>
              <a:spLocks/>
            </p:cNvSpPr>
            <p:nvPr/>
          </p:nvSpPr>
          <p:spPr bwMode="auto">
            <a:xfrm>
              <a:off x="9492176" y="1549994"/>
              <a:ext cx="1379711" cy="1352005"/>
            </a:xfrm>
            <a:prstGeom prst="ellips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9525" cap="flat" cmpd="sng" algn="ctr">
              <a:noFill/>
              <a:prstDash val="solid"/>
            </a:ln>
            <a:effectLst/>
          </p:spPr>
          <p:txBody>
            <a:bodyPr lIns="68586" tIns="34294" rIns="68586" bIns="34294" rtlCol="0" anchor="ctr"/>
            <a:lstStyle/>
            <a:p>
              <a:pPr algn="ctr" defTabSz="685610">
                <a:lnSpc>
                  <a:spcPct val="90000"/>
                </a:lnSpc>
                <a:defRPr/>
              </a:pPr>
              <a:r>
                <a:rPr lang="en-US" sz="2000" kern="0" dirty="0">
                  <a:solidFill>
                    <a:prstClr val="white"/>
                  </a:solidFill>
                  <a:ea typeface="Apple LiGothic Medium"/>
                  <a:cs typeface="Apple LiGothic Medium"/>
                </a:rPr>
                <a:t>4</a:t>
              </a:r>
            </a:p>
          </p:txBody>
        </p:sp>
      </p:grpSp>
      <p:grpSp>
        <p:nvGrpSpPr>
          <p:cNvPr id="504" name="Group 503"/>
          <p:cNvGrpSpPr/>
          <p:nvPr/>
        </p:nvGrpSpPr>
        <p:grpSpPr>
          <a:xfrm>
            <a:off x="6321879" y="3286350"/>
            <a:ext cx="5641527" cy="1140529"/>
            <a:chOff x="858438" y="3725404"/>
            <a:chExt cx="10504035" cy="2123565"/>
          </a:xfrm>
        </p:grpSpPr>
        <p:grpSp>
          <p:nvGrpSpPr>
            <p:cNvPr id="505" name="Group 504" descr="Custom:  Group 598"/>
            <p:cNvGrpSpPr/>
            <p:nvPr/>
          </p:nvGrpSpPr>
          <p:grpSpPr>
            <a:xfrm>
              <a:off x="858438" y="3725404"/>
              <a:ext cx="1534886" cy="2123565"/>
              <a:chOff x="667351" y="3003880"/>
              <a:chExt cx="1534886" cy="2123565"/>
            </a:xfrm>
          </p:grpSpPr>
          <p:grpSp>
            <p:nvGrpSpPr>
              <p:cNvPr id="816" name="Group 815"/>
              <p:cNvGrpSpPr/>
              <p:nvPr/>
            </p:nvGrpSpPr>
            <p:grpSpPr>
              <a:xfrm>
                <a:off x="667351" y="3078156"/>
                <a:ext cx="1534886" cy="2049289"/>
                <a:chOff x="647700" y="2801689"/>
                <a:chExt cx="1534886" cy="2049289"/>
              </a:xfrm>
            </p:grpSpPr>
            <p:sp>
              <p:nvSpPr>
                <p:cNvPr id="825" name="Rounded Rectangle 824"/>
                <p:cNvSpPr/>
                <p:nvPr/>
              </p:nvSpPr>
              <p:spPr>
                <a:xfrm>
                  <a:off x="647700" y="2801689"/>
                  <a:ext cx="1534886" cy="2049289"/>
                </a:xfrm>
                <a:prstGeom prst="roundRect">
                  <a:avLst>
                    <a:gd name="adj" fmla="val 2539"/>
                  </a:avLst>
                </a:prstGeom>
                <a:solidFill>
                  <a:schemeClr val="bg1">
                    <a:alpha val="32000"/>
                  </a:schemeClr>
                </a:solidFill>
                <a:ln w="25400" cap="flat" cmpd="sng" algn="ctr">
                  <a:noFill/>
                  <a:prstDash val="solid"/>
                </a:ln>
                <a:effectLst/>
              </p:spPr>
              <p:txBody>
                <a:bodyPr rtlCol="0" anchor="ctr"/>
                <a:lstStyle/>
                <a:p>
                  <a:pPr algn="ctr" defTabSz="913982" fontAlgn="base">
                    <a:spcBef>
                      <a:spcPct val="0"/>
                    </a:spcBef>
                    <a:spcAft>
                      <a:spcPct val="0"/>
                    </a:spcAft>
                  </a:pPr>
                  <a:endParaRPr lang="en-US" sz="1100" kern="0">
                    <a:solidFill>
                      <a:prstClr val="white"/>
                    </a:solidFill>
                    <a:latin typeface="Arial"/>
                  </a:endParaRPr>
                </a:p>
              </p:txBody>
            </p:sp>
            <p:sp>
              <p:nvSpPr>
                <p:cNvPr id="826" name="Freeform 63"/>
                <p:cNvSpPr>
                  <a:spLocks noEditPoints="1"/>
                </p:cNvSpPr>
                <p:nvPr/>
              </p:nvSpPr>
              <p:spPr bwMode="auto">
                <a:xfrm rot="16200000">
                  <a:off x="1874317" y="2901983"/>
                  <a:ext cx="210412" cy="208756"/>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chemeClr val="bg1">
                    <a:lumMod val="50000"/>
                  </a:scheme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grpSp>
          <p:grpSp>
            <p:nvGrpSpPr>
              <p:cNvPr id="817" name="Group 816"/>
              <p:cNvGrpSpPr/>
              <p:nvPr/>
            </p:nvGrpSpPr>
            <p:grpSpPr>
              <a:xfrm>
                <a:off x="746391" y="3003880"/>
                <a:ext cx="1376818" cy="2043538"/>
                <a:chOff x="726734" y="2727418"/>
                <a:chExt cx="1376818" cy="2043538"/>
              </a:xfrm>
            </p:grpSpPr>
            <p:sp>
              <p:nvSpPr>
                <p:cNvPr id="818" name="Rounded Rectangle 817"/>
                <p:cNvSpPr/>
                <p:nvPr/>
              </p:nvSpPr>
              <p:spPr>
                <a:xfrm>
                  <a:off x="746385" y="3433440"/>
                  <a:ext cx="1337516" cy="1337516"/>
                </a:xfrm>
                <a:prstGeom prst="roundRect">
                  <a:avLst>
                    <a:gd name="adj" fmla="val 2539"/>
                  </a:avLst>
                </a:prstGeom>
                <a:gradFill flip="none" rotWithShape="1">
                  <a:gsLst>
                    <a:gs pos="833">
                      <a:srgbClr val="3C86EC">
                        <a:lumMod val="46000"/>
                      </a:srgbClr>
                    </a:gs>
                    <a:gs pos="100000">
                      <a:srgbClr val="3C86EC"/>
                    </a:gs>
                    <a:gs pos="47000">
                      <a:srgbClr val="3C86EC">
                        <a:lumMod val="81000"/>
                      </a:srgbClr>
                    </a:gs>
                  </a:gsLst>
                  <a:lin ang="16200000" scaled="1"/>
                  <a:tileRect/>
                </a:gradFill>
                <a:ln w="25400" cap="flat" cmpd="sng" algn="ctr">
                  <a:noFill/>
                  <a:prstDash val="solid"/>
                </a:ln>
                <a:effectLst>
                  <a:outerShdw blurRad="635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32492" tIns="94392" rIns="132492" bIns="94392" numCol="1" spcCol="1270" anchor="ctr" anchorCtr="0">
                  <a:noAutofit/>
                </a:bodyPr>
                <a:lstStyle/>
                <a:p>
                  <a:pPr algn="ctr" defTabSz="888630">
                    <a:spcBef>
                      <a:spcPct val="0"/>
                    </a:spcBef>
                    <a:spcAft>
                      <a:spcPct val="35000"/>
                    </a:spcAft>
                  </a:pPr>
                  <a:endParaRPr lang="en-US" sz="1100" b="1">
                    <a:solidFill>
                      <a:srgbClr val="FFFFFF"/>
                    </a:solidFill>
                    <a:latin typeface="CiscoSansTT Light" panose="020B0503020201020303" pitchFamily="34" charset="0"/>
                    <a:cs typeface="Arial" panose="020B0604020202020204" pitchFamily="34" charset="0"/>
                  </a:endParaRPr>
                </a:p>
              </p:txBody>
            </p:sp>
            <p:sp>
              <p:nvSpPr>
                <p:cNvPr id="819" name="TextBox 818"/>
                <p:cNvSpPr txBox="1"/>
                <p:nvPr/>
              </p:nvSpPr>
              <p:spPr>
                <a:xfrm>
                  <a:off x="726734" y="2727418"/>
                  <a:ext cx="1376818" cy="517896"/>
                </a:xfrm>
                <a:prstGeom prst="rect">
                  <a:avLst/>
                </a:prstGeom>
                <a:noFill/>
              </p:spPr>
              <p:txBody>
                <a:bodyPr wrap="square" lIns="45720" rtlCol="0">
                  <a:spAutoFit/>
                </a:bodyPr>
                <a:lstStyle/>
                <a:p>
                  <a:pPr defTabSz="914241">
                    <a:lnSpc>
                      <a:spcPct val="85000"/>
                    </a:lnSpc>
                  </a:pPr>
                  <a:r>
                    <a:rPr lang="en-US" sz="700" dirty="0">
                      <a:solidFill>
                        <a:srgbClr val="2C2C2C">
                          <a:lumMod val="75000"/>
                          <a:lumOff val="25000"/>
                        </a:srgbClr>
                      </a:solidFill>
                    </a:rPr>
                    <a:t>Physical Networking</a:t>
                  </a:r>
                </a:p>
              </p:txBody>
            </p:sp>
            <p:grpSp>
              <p:nvGrpSpPr>
                <p:cNvPr id="820" name="Group 819"/>
                <p:cNvGrpSpPr/>
                <p:nvPr/>
              </p:nvGrpSpPr>
              <p:grpSpPr>
                <a:xfrm>
                  <a:off x="939761" y="3762725"/>
                  <a:ext cx="950764" cy="792704"/>
                  <a:chOff x="1219200" y="3183401"/>
                  <a:chExt cx="855673" cy="398923"/>
                </a:xfrm>
              </p:grpSpPr>
              <p:cxnSp>
                <p:nvCxnSpPr>
                  <p:cNvPr id="821" name="Straight Arrow Connector 820"/>
                  <p:cNvCxnSpPr/>
                  <p:nvPr/>
                </p:nvCxnSpPr>
                <p:spPr>
                  <a:xfrm>
                    <a:off x="1466613" y="3183401"/>
                    <a:ext cx="608260" cy="0"/>
                  </a:xfrm>
                  <a:prstGeom prst="straightConnector1">
                    <a:avLst/>
                  </a:prstGeom>
                  <a:noFill/>
                  <a:ln w="34925" cap="rnd">
                    <a:solidFill>
                      <a:schemeClr val="bg1"/>
                    </a:solidFill>
                    <a:round/>
                    <a:headEnd/>
                    <a:tailEnd type="arrow" w="lg" len="med"/>
                  </a:ln>
                  <a:effectLst/>
                </p:spPr>
              </p:cxnSp>
              <p:cxnSp>
                <p:nvCxnSpPr>
                  <p:cNvPr id="822" name="Straight Arrow Connector 821"/>
                  <p:cNvCxnSpPr/>
                  <p:nvPr/>
                </p:nvCxnSpPr>
                <p:spPr>
                  <a:xfrm flipH="1">
                    <a:off x="1219200" y="3309274"/>
                    <a:ext cx="608260" cy="0"/>
                  </a:xfrm>
                  <a:prstGeom prst="straightConnector1">
                    <a:avLst/>
                  </a:prstGeom>
                  <a:noFill/>
                  <a:ln w="34925" cap="rnd">
                    <a:solidFill>
                      <a:schemeClr val="bg1"/>
                    </a:solidFill>
                    <a:round/>
                    <a:headEnd/>
                    <a:tailEnd type="arrow" w="lg" len="med"/>
                  </a:ln>
                  <a:effectLst/>
                </p:spPr>
              </p:cxnSp>
              <p:cxnSp>
                <p:nvCxnSpPr>
                  <p:cNvPr id="823" name="Straight Arrow Connector 822"/>
                  <p:cNvCxnSpPr/>
                  <p:nvPr/>
                </p:nvCxnSpPr>
                <p:spPr>
                  <a:xfrm>
                    <a:off x="1466613" y="3456451"/>
                    <a:ext cx="608260" cy="0"/>
                  </a:xfrm>
                  <a:prstGeom prst="straightConnector1">
                    <a:avLst/>
                  </a:prstGeom>
                  <a:noFill/>
                  <a:ln w="34925" cap="rnd">
                    <a:solidFill>
                      <a:schemeClr val="bg1"/>
                    </a:solidFill>
                    <a:round/>
                    <a:headEnd/>
                    <a:tailEnd type="arrow" w="lg" len="med"/>
                  </a:ln>
                  <a:effectLst/>
                </p:spPr>
              </p:cxnSp>
              <p:cxnSp>
                <p:nvCxnSpPr>
                  <p:cNvPr id="824" name="Straight Arrow Connector 823"/>
                  <p:cNvCxnSpPr/>
                  <p:nvPr/>
                </p:nvCxnSpPr>
                <p:spPr>
                  <a:xfrm flipH="1">
                    <a:off x="1219200" y="3582324"/>
                    <a:ext cx="608260" cy="0"/>
                  </a:xfrm>
                  <a:prstGeom prst="straightConnector1">
                    <a:avLst/>
                  </a:prstGeom>
                  <a:noFill/>
                  <a:ln w="34925" cap="rnd">
                    <a:solidFill>
                      <a:schemeClr val="bg1"/>
                    </a:solidFill>
                    <a:round/>
                    <a:headEnd/>
                    <a:tailEnd type="arrow" w="lg" len="med"/>
                  </a:ln>
                  <a:effectLst/>
                </p:spPr>
              </p:cxnSp>
            </p:grpSp>
          </p:grpSp>
        </p:grpSp>
        <p:grpSp>
          <p:nvGrpSpPr>
            <p:cNvPr id="506" name="Group 505" descr="Custom:  Group 602"/>
            <p:cNvGrpSpPr/>
            <p:nvPr/>
          </p:nvGrpSpPr>
          <p:grpSpPr>
            <a:xfrm>
              <a:off x="4446098" y="3725404"/>
              <a:ext cx="1534886" cy="2123565"/>
              <a:chOff x="4412037" y="3003880"/>
              <a:chExt cx="1534886" cy="2123565"/>
            </a:xfrm>
          </p:grpSpPr>
          <p:grpSp>
            <p:nvGrpSpPr>
              <p:cNvPr id="794" name="Group 793"/>
              <p:cNvGrpSpPr/>
              <p:nvPr/>
            </p:nvGrpSpPr>
            <p:grpSpPr>
              <a:xfrm>
                <a:off x="4412037" y="3078156"/>
                <a:ext cx="1534886" cy="2049289"/>
                <a:chOff x="4392386" y="2801689"/>
                <a:chExt cx="1534886" cy="2049289"/>
              </a:xfrm>
            </p:grpSpPr>
            <p:sp>
              <p:nvSpPr>
                <p:cNvPr id="814" name="Rounded Rectangle 813"/>
                <p:cNvSpPr/>
                <p:nvPr/>
              </p:nvSpPr>
              <p:spPr>
                <a:xfrm>
                  <a:off x="4392386" y="2801689"/>
                  <a:ext cx="1534886" cy="2049289"/>
                </a:xfrm>
                <a:prstGeom prst="roundRect">
                  <a:avLst>
                    <a:gd name="adj" fmla="val 2539"/>
                  </a:avLst>
                </a:prstGeom>
                <a:solidFill>
                  <a:schemeClr val="bg1">
                    <a:alpha val="32000"/>
                  </a:schemeClr>
                </a:solidFill>
                <a:ln w="25400" cap="flat" cmpd="sng" algn="ctr">
                  <a:noFill/>
                  <a:prstDash val="solid"/>
                </a:ln>
                <a:effectLst/>
              </p:spPr>
              <p:txBody>
                <a:bodyPr rtlCol="0" anchor="ctr"/>
                <a:lstStyle/>
                <a:p>
                  <a:pPr algn="ctr" defTabSz="913982" fontAlgn="base">
                    <a:spcBef>
                      <a:spcPct val="0"/>
                    </a:spcBef>
                    <a:spcAft>
                      <a:spcPct val="0"/>
                    </a:spcAft>
                  </a:pPr>
                  <a:endParaRPr lang="en-US" sz="1100" kern="0">
                    <a:solidFill>
                      <a:prstClr val="white"/>
                    </a:solidFill>
                    <a:latin typeface="Arial"/>
                  </a:endParaRPr>
                </a:p>
              </p:txBody>
            </p:sp>
            <p:sp>
              <p:nvSpPr>
                <p:cNvPr id="815" name="Freeform 63"/>
                <p:cNvSpPr>
                  <a:spLocks noEditPoints="1"/>
                </p:cNvSpPr>
                <p:nvPr/>
              </p:nvSpPr>
              <p:spPr bwMode="auto">
                <a:xfrm rot="16200000">
                  <a:off x="5638654" y="2901983"/>
                  <a:ext cx="210412" cy="208756"/>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chemeClr val="bg1">
                    <a:lumMod val="50000"/>
                  </a:scheme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grpSp>
          <p:grpSp>
            <p:nvGrpSpPr>
              <p:cNvPr id="795" name="Group 794"/>
              <p:cNvGrpSpPr/>
              <p:nvPr/>
            </p:nvGrpSpPr>
            <p:grpSpPr>
              <a:xfrm>
                <a:off x="4491077" y="3003880"/>
                <a:ext cx="1376818" cy="2043538"/>
                <a:chOff x="4471420" y="2401631"/>
                <a:chExt cx="1376818" cy="2043538"/>
              </a:xfrm>
            </p:grpSpPr>
            <p:sp>
              <p:nvSpPr>
                <p:cNvPr id="796" name="TextBox 795"/>
                <p:cNvSpPr txBox="1"/>
                <p:nvPr/>
              </p:nvSpPr>
              <p:spPr>
                <a:xfrm>
                  <a:off x="4471420" y="2401631"/>
                  <a:ext cx="1376818" cy="347414"/>
                </a:xfrm>
                <a:prstGeom prst="rect">
                  <a:avLst/>
                </a:prstGeom>
                <a:noFill/>
              </p:spPr>
              <p:txBody>
                <a:bodyPr wrap="square" lIns="45720" rtlCol="0">
                  <a:spAutoFit/>
                </a:bodyPr>
                <a:lstStyle>
                  <a:defPPr>
                    <a:defRPr lang="en-US"/>
                  </a:defPPr>
                  <a:lvl1pPr>
                    <a:defRPr sz="1400" b="1">
                      <a:solidFill>
                        <a:schemeClr val="tx2">
                          <a:lumMod val="75000"/>
                          <a:lumOff val="25000"/>
                        </a:schemeClr>
                      </a:solidFill>
                    </a:defRPr>
                  </a:lvl1pPr>
                </a:lstStyle>
                <a:p>
                  <a:pPr defTabSz="914241">
                    <a:lnSpc>
                      <a:spcPct val="85000"/>
                    </a:lnSpc>
                  </a:pPr>
                  <a:r>
                    <a:rPr lang="en-US" sz="700" b="0" dirty="0">
                      <a:solidFill>
                        <a:srgbClr val="2C2C2C">
                          <a:lumMod val="75000"/>
                          <a:lumOff val="25000"/>
                        </a:srgbClr>
                      </a:solidFill>
                    </a:rPr>
                    <a:t>Compute</a:t>
                  </a:r>
                </a:p>
              </p:txBody>
            </p:sp>
            <p:sp>
              <p:nvSpPr>
                <p:cNvPr id="797" name="Rounded Rectangle 796"/>
                <p:cNvSpPr/>
                <p:nvPr/>
              </p:nvSpPr>
              <p:spPr>
                <a:xfrm>
                  <a:off x="4491071" y="3107653"/>
                  <a:ext cx="1337516" cy="1337516"/>
                </a:xfrm>
                <a:prstGeom prst="roundRect">
                  <a:avLst>
                    <a:gd name="adj" fmla="val 2539"/>
                  </a:avLst>
                </a:prstGeom>
                <a:gradFill flip="none" rotWithShape="1">
                  <a:gsLst>
                    <a:gs pos="833">
                      <a:srgbClr val="3C86EC">
                        <a:lumMod val="46000"/>
                      </a:srgbClr>
                    </a:gs>
                    <a:gs pos="100000">
                      <a:srgbClr val="3C86EC"/>
                    </a:gs>
                    <a:gs pos="47000">
                      <a:srgbClr val="3C86EC">
                        <a:lumMod val="81000"/>
                      </a:srgbClr>
                    </a:gs>
                  </a:gsLst>
                  <a:lin ang="16200000" scaled="1"/>
                  <a:tileRect/>
                </a:gradFill>
                <a:ln w="25400" cap="flat" cmpd="sng" algn="ctr">
                  <a:noFill/>
                  <a:prstDash val="solid"/>
                </a:ln>
                <a:effectLst>
                  <a:outerShdw blurRad="635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32492" tIns="94392" rIns="132492" bIns="94392" numCol="1" spcCol="1270" anchor="ctr" anchorCtr="0">
                  <a:noAutofit/>
                </a:bodyPr>
                <a:lstStyle/>
                <a:p>
                  <a:pPr algn="ctr" defTabSz="888630">
                    <a:spcBef>
                      <a:spcPct val="0"/>
                    </a:spcBef>
                    <a:spcAft>
                      <a:spcPct val="35000"/>
                    </a:spcAft>
                  </a:pPr>
                  <a:endParaRPr lang="en-US" sz="1100" b="1">
                    <a:solidFill>
                      <a:srgbClr val="FFFFFF"/>
                    </a:solidFill>
                    <a:latin typeface="CiscoSansTT Light" panose="020B0503020201020303" pitchFamily="34" charset="0"/>
                    <a:cs typeface="Arial" panose="020B0604020202020204" pitchFamily="34" charset="0"/>
                  </a:endParaRPr>
                </a:p>
              </p:txBody>
            </p:sp>
            <p:grpSp>
              <p:nvGrpSpPr>
                <p:cNvPr id="798" name="Group 797"/>
                <p:cNvGrpSpPr/>
                <p:nvPr/>
              </p:nvGrpSpPr>
              <p:grpSpPr>
                <a:xfrm>
                  <a:off x="4706448" y="3320160"/>
                  <a:ext cx="909482" cy="909482"/>
                  <a:chOff x="4706448" y="3320160"/>
                  <a:chExt cx="909482" cy="909482"/>
                </a:xfrm>
              </p:grpSpPr>
              <p:sp>
                <p:nvSpPr>
                  <p:cNvPr id="799" name="Rounded Rectangle 798"/>
                  <p:cNvSpPr/>
                  <p:nvPr/>
                </p:nvSpPr>
                <p:spPr>
                  <a:xfrm>
                    <a:off x="4888618" y="3505200"/>
                    <a:ext cx="542422" cy="542422"/>
                  </a:xfrm>
                  <a:prstGeom prst="roundRect">
                    <a:avLst>
                      <a:gd name="adj" fmla="val 9643"/>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grpSp>
                <p:nvGrpSpPr>
                  <p:cNvPr id="800" name="Group 799"/>
                  <p:cNvGrpSpPr/>
                  <p:nvPr/>
                </p:nvGrpSpPr>
                <p:grpSpPr>
                  <a:xfrm rot="5400000">
                    <a:off x="4933949" y="3320160"/>
                    <a:ext cx="454480" cy="909482"/>
                    <a:chOff x="4933949" y="3320160"/>
                    <a:chExt cx="454480" cy="909482"/>
                  </a:xfrm>
                </p:grpSpPr>
                <p:sp>
                  <p:nvSpPr>
                    <p:cNvPr id="808" name="Round Same Side Corner Rectangle 807"/>
                    <p:cNvSpPr/>
                    <p:nvPr/>
                  </p:nvSpPr>
                  <p:spPr>
                    <a:xfrm>
                      <a:off x="4933949" y="3320160"/>
                      <a:ext cx="68262" cy="116778"/>
                    </a:xfrm>
                    <a:prstGeom prst="round2SameRect">
                      <a:avLst>
                        <a:gd name="adj1" fmla="val 50000"/>
                        <a:gd name="adj2" fmla="val 0"/>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809" name="Round Same Side Corner Rectangle 808"/>
                    <p:cNvSpPr/>
                    <p:nvPr/>
                  </p:nvSpPr>
                  <p:spPr>
                    <a:xfrm>
                      <a:off x="5127058" y="3320160"/>
                      <a:ext cx="68262" cy="116778"/>
                    </a:xfrm>
                    <a:prstGeom prst="round2SameRect">
                      <a:avLst>
                        <a:gd name="adj1" fmla="val 50000"/>
                        <a:gd name="adj2" fmla="val 0"/>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810" name="Round Same Side Corner Rectangle 809"/>
                    <p:cNvSpPr/>
                    <p:nvPr/>
                  </p:nvSpPr>
                  <p:spPr>
                    <a:xfrm>
                      <a:off x="5320167" y="3320160"/>
                      <a:ext cx="68262" cy="116778"/>
                    </a:xfrm>
                    <a:prstGeom prst="round2SameRect">
                      <a:avLst>
                        <a:gd name="adj1" fmla="val 50000"/>
                        <a:gd name="adj2" fmla="val 0"/>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811" name="Round Same Side Corner Rectangle 810"/>
                    <p:cNvSpPr/>
                    <p:nvPr/>
                  </p:nvSpPr>
                  <p:spPr>
                    <a:xfrm flipV="1">
                      <a:off x="4933949" y="4112864"/>
                      <a:ext cx="68262" cy="116778"/>
                    </a:xfrm>
                    <a:prstGeom prst="round2SameRect">
                      <a:avLst>
                        <a:gd name="adj1" fmla="val 50000"/>
                        <a:gd name="adj2" fmla="val 0"/>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812" name="Round Same Side Corner Rectangle 811"/>
                    <p:cNvSpPr/>
                    <p:nvPr/>
                  </p:nvSpPr>
                  <p:spPr>
                    <a:xfrm flipV="1">
                      <a:off x="5127058" y="4112864"/>
                      <a:ext cx="68262" cy="116778"/>
                    </a:xfrm>
                    <a:prstGeom prst="round2SameRect">
                      <a:avLst>
                        <a:gd name="adj1" fmla="val 50000"/>
                        <a:gd name="adj2" fmla="val 0"/>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813" name="Round Same Side Corner Rectangle 812"/>
                    <p:cNvSpPr/>
                    <p:nvPr/>
                  </p:nvSpPr>
                  <p:spPr>
                    <a:xfrm flipV="1">
                      <a:off x="5320167" y="4112864"/>
                      <a:ext cx="68262" cy="116778"/>
                    </a:xfrm>
                    <a:prstGeom prst="round2SameRect">
                      <a:avLst>
                        <a:gd name="adj1" fmla="val 50000"/>
                        <a:gd name="adj2" fmla="val 0"/>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grpSp>
              <p:grpSp>
                <p:nvGrpSpPr>
                  <p:cNvPr id="801" name="Group 800"/>
                  <p:cNvGrpSpPr/>
                  <p:nvPr/>
                </p:nvGrpSpPr>
                <p:grpSpPr>
                  <a:xfrm>
                    <a:off x="4933949" y="3320160"/>
                    <a:ext cx="454480" cy="909482"/>
                    <a:chOff x="4933949" y="3320160"/>
                    <a:chExt cx="454480" cy="909482"/>
                  </a:xfrm>
                </p:grpSpPr>
                <p:sp>
                  <p:nvSpPr>
                    <p:cNvPr id="802" name="Round Same Side Corner Rectangle 801"/>
                    <p:cNvSpPr/>
                    <p:nvPr/>
                  </p:nvSpPr>
                  <p:spPr>
                    <a:xfrm>
                      <a:off x="4933949" y="3320160"/>
                      <a:ext cx="68262" cy="116778"/>
                    </a:xfrm>
                    <a:prstGeom prst="round2SameRect">
                      <a:avLst>
                        <a:gd name="adj1" fmla="val 50000"/>
                        <a:gd name="adj2" fmla="val 0"/>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803" name="Round Same Side Corner Rectangle 802"/>
                    <p:cNvSpPr/>
                    <p:nvPr/>
                  </p:nvSpPr>
                  <p:spPr>
                    <a:xfrm>
                      <a:off x="5127058" y="3320160"/>
                      <a:ext cx="68262" cy="116778"/>
                    </a:xfrm>
                    <a:prstGeom prst="round2SameRect">
                      <a:avLst>
                        <a:gd name="adj1" fmla="val 50000"/>
                        <a:gd name="adj2" fmla="val 0"/>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804" name="Round Same Side Corner Rectangle 803"/>
                    <p:cNvSpPr/>
                    <p:nvPr/>
                  </p:nvSpPr>
                  <p:spPr>
                    <a:xfrm>
                      <a:off x="5320167" y="3320160"/>
                      <a:ext cx="68262" cy="116778"/>
                    </a:xfrm>
                    <a:prstGeom prst="round2SameRect">
                      <a:avLst>
                        <a:gd name="adj1" fmla="val 50000"/>
                        <a:gd name="adj2" fmla="val 0"/>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805" name="Round Same Side Corner Rectangle 804"/>
                    <p:cNvSpPr/>
                    <p:nvPr/>
                  </p:nvSpPr>
                  <p:spPr>
                    <a:xfrm flipV="1">
                      <a:off x="4933949" y="4112864"/>
                      <a:ext cx="68262" cy="116778"/>
                    </a:xfrm>
                    <a:prstGeom prst="round2SameRect">
                      <a:avLst>
                        <a:gd name="adj1" fmla="val 50000"/>
                        <a:gd name="adj2" fmla="val 0"/>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806" name="Round Same Side Corner Rectangle 805"/>
                    <p:cNvSpPr/>
                    <p:nvPr/>
                  </p:nvSpPr>
                  <p:spPr>
                    <a:xfrm flipV="1">
                      <a:off x="5127058" y="4112864"/>
                      <a:ext cx="68262" cy="116778"/>
                    </a:xfrm>
                    <a:prstGeom prst="round2SameRect">
                      <a:avLst>
                        <a:gd name="adj1" fmla="val 50000"/>
                        <a:gd name="adj2" fmla="val 0"/>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807" name="Round Same Side Corner Rectangle 806"/>
                    <p:cNvSpPr/>
                    <p:nvPr/>
                  </p:nvSpPr>
                  <p:spPr>
                    <a:xfrm flipV="1">
                      <a:off x="5320167" y="4112864"/>
                      <a:ext cx="68262" cy="116778"/>
                    </a:xfrm>
                    <a:prstGeom prst="round2SameRect">
                      <a:avLst>
                        <a:gd name="adj1" fmla="val 50000"/>
                        <a:gd name="adj2" fmla="val 0"/>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grpSp>
            </p:grpSp>
          </p:grpSp>
        </p:grpSp>
        <p:grpSp>
          <p:nvGrpSpPr>
            <p:cNvPr id="507" name="Group 506" descr="Custom:  Group 601"/>
            <p:cNvGrpSpPr/>
            <p:nvPr/>
          </p:nvGrpSpPr>
          <p:grpSpPr>
            <a:xfrm>
              <a:off x="6239928" y="3725404"/>
              <a:ext cx="1534886" cy="2123565"/>
              <a:chOff x="6284380" y="3003880"/>
              <a:chExt cx="1534886" cy="2123565"/>
            </a:xfrm>
          </p:grpSpPr>
          <p:grpSp>
            <p:nvGrpSpPr>
              <p:cNvPr id="766" name="Group 765"/>
              <p:cNvGrpSpPr/>
              <p:nvPr/>
            </p:nvGrpSpPr>
            <p:grpSpPr>
              <a:xfrm>
                <a:off x="6284380" y="3078156"/>
                <a:ext cx="1534886" cy="2049289"/>
                <a:chOff x="6264729" y="2801689"/>
                <a:chExt cx="1534886" cy="2049289"/>
              </a:xfrm>
            </p:grpSpPr>
            <p:sp>
              <p:nvSpPr>
                <p:cNvPr id="792" name="Rounded Rectangle 791"/>
                <p:cNvSpPr/>
                <p:nvPr/>
              </p:nvSpPr>
              <p:spPr>
                <a:xfrm>
                  <a:off x="6264729" y="2801689"/>
                  <a:ext cx="1534886" cy="2049289"/>
                </a:xfrm>
                <a:prstGeom prst="roundRect">
                  <a:avLst>
                    <a:gd name="adj" fmla="val 2539"/>
                  </a:avLst>
                </a:prstGeom>
                <a:solidFill>
                  <a:schemeClr val="bg1">
                    <a:alpha val="32000"/>
                  </a:schemeClr>
                </a:solidFill>
                <a:ln w="25400" cap="flat" cmpd="sng" algn="ctr">
                  <a:noFill/>
                  <a:prstDash val="solid"/>
                </a:ln>
                <a:effectLst/>
              </p:spPr>
              <p:txBody>
                <a:bodyPr rtlCol="0" anchor="ctr"/>
                <a:lstStyle/>
                <a:p>
                  <a:pPr algn="ctr" defTabSz="913982" fontAlgn="base">
                    <a:spcBef>
                      <a:spcPct val="0"/>
                    </a:spcBef>
                    <a:spcAft>
                      <a:spcPct val="0"/>
                    </a:spcAft>
                  </a:pPr>
                  <a:endParaRPr lang="en-US" sz="1100" kern="0">
                    <a:solidFill>
                      <a:prstClr val="white"/>
                    </a:solidFill>
                    <a:latin typeface="Arial"/>
                  </a:endParaRPr>
                </a:p>
              </p:txBody>
            </p:sp>
            <p:sp>
              <p:nvSpPr>
                <p:cNvPr id="793" name="Freeform 63"/>
                <p:cNvSpPr>
                  <a:spLocks noEditPoints="1"/>
                </p:cNvSpPr>
                <p:nvPr/>
              </p:nvSpPr>
              <p:spPr bwMode="auto">
                <a:xfrm rot="16200000">
                  <a:off x="7491346" y="2901983"/>
                  <a:ext cx="210412" cy="208756"/>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chemeClr val="bg1">
                    <a:lumMod val="50000"/>
                  </a:scheme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grpSp>
          <p:grpSp>
            <p:nvGrpSpPr>
              <p:cNvPr id="767" name="Group 766"/>
              <p:cNvGrpSpPr/>
              <p:nvPr/>
            </p:nvGrpSpPr>
            <p:grpSpPr>
              <a:xfrm>
                <a:off x="6369881" y="3003880"/>
                <a:ext cx="1376818" cy="2043538"/>
                <a:chOff x="6343763" y="2401631"/>
                <a:chExt cx="1376818" cy="2043538"/>
              </a:xfrm>
            </p:grpSpPr>
            <p:sp>
              <p:nvSpPr>
                <p:cNvPr id="768" name="TextBox 767"/>
                <p:cNvSpPr txBox="1"/>
                <p:nvPr/>
              </p:nvSpPr>
              <p:spPr>
                <a:xfrm>
                  <a:off x="6343763" y="2401631"/>
                  <a:ext cx="1376818" cy="536283"/>
                </a:xfrm>
                <a:prstGeom prst="rect">
                  <a:avLst/>
                </a:prstGeom>
                <a:noFill/>
              </p:spPr>
              <p:txBody>
                <a:bodyPr wrap="square" lIns="45720" rtlCol="0">
                  <a:spAutoFit/>
                </a:bodyPr>
                <a:lstStyle>
                  <a:defPPr>
                    <a:defRPr lang="en-US"/>
                  </a:defPPr>
                  <a:lvl1pPr>
                    <a:defRPr sz="1400" b="1">
                      <a:solidFill>
                        <a:schemeClr val="tx2">
                          <a:lumMod val="75000"/>
                          <a:lumOff val="25000"/>
                        </a:schemeClr>
                      </a:solidFill>
                    </a:defRPr>
                  </a:lvl1pPr>
                </a:lstStyle>
                <a:p>
                  <a:pPr defTabSz="914241">
                    <a:lnSpc>
                      <a:spcPct val="90000"/>
                    </a:lnSpc>
                  </a:pPr>
                  <a:r>
                    <a:rPr lang="en-US" sz="700" b="0" dirty="0">
                      <a:solidFill>
                        <a:srgbClr val="2C2C2C">
                          <a:lumMod val="75000"/>
                          <a:lumOff val="25000"/>
                        </a:srgbClr>
                      </a:solidFill>
                    </a:rPr>
                    <a:t>L4–L7</a:t>
                  </a:r>
                </a:p>
                <a:p>
                  <a:pPr defTabSz="914241">
                    <a:lnSpc>
                      <a:spcPct val="90000"/>
                    </a:lnSpc>
                  </a:pPr>
                  <a:r>
                    <a:rPr lang="en-US" sz="700" b="0" dirty="0">
                      <a:solidFill>
                        <a:srgbClr val="2C2C2C">
                          <a:lumMod val="75000"/>
                          <a:lumOff val="25000"/>
                        </a:srgbClr>
                      </a:solidFill>
                    </a:rPr>
                    <a:t>Services</a:t>
                  </a:r>
                </a:p>
              </p:txBody>
            </p:sp>
            <p:sp>
              <p:nvSpPr>
                <p:cNvPr id="769" name="Rounded Rectangle 768"/>
                <p:cNvSpPr/>
                <p:nvPr/>
              </p:nvSpPr>
              <p:spPr>
                <a:xfrm>
                  <a:off x="6363414" y="3107653"/>
                  <a:ext cx="1337516" cy="1337516"/>
                </a:xfrm>
                <a:prstGeom prst="roundRect">
                  <a:avLst>
                    <a:gd name="adj" fmla="val 2539"/>
                  </a:avLst>
                </a:prstGeom>
                <a:gradFill flip="none" rotWithShape="1">
                  <a:gsLst>
                    <a:gs pos="833">
                      <a:srgbClr val="3C86EC">
                        <a:lumMod val="46000"/>
                      </a:srgbClr>
                    </a:gs>
                    <a:gs pos="100000">
                      <a:srgbClr val="3C86EC"/>
                    </a:gs>
                    <a:gs pos="47000">
                      <a:srgbClr val="3C86EC">
                        <a:lumMod val="81000"/>
                      </a:srgbClr>
                    </a:gs>
                  </a:gsLst>
                  <a:lin ang="16200000" scaled="1"/>
                  <a:tileRect/>
                </a:gradFill>
                <a:ln w="25400" cap="flat" cmpd="sng" algn="ctr">
                  <a:noFill/>
                  <a:prstDash val="solid"/>
                </a:ln>
                <a:effectLst>
                  <a:outerShdw blurRad="635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32492" tIns="94392" rIns="132492" bIns="94392" numCol="1" spcCol="1270" anchor="ctr" anchorCtr="0">
                  <a:noAutofit/>
                </a:bodyPr>
                <a:lstStyle/>
                <a:p>
                  <a:pPr algn="ctr" defTabSz="888630">
                    <a:spcBef>
                      <a:spcPct val="0"/>
                    </a:spcBef>
                    <a:spcAft>
                      <a:spcPct val="35000"/>
                    </a:spcAft>
                  </a:pPr>
                  <a:endParaRPr lang="en-US" sz="1100" b="1">
                    <a:solidFill>
                      <a:srgbClr val="FFFFFF"/>
                    </a:solidFill>
                    <a:latin typeface="CiscoSansTT Light" panose="020B0503020201020303" pitchFamily="34" charset="0"/>
                    <a:cs typeface="Arial" panose="020B0604020202020204" pitchFamily="34" charset="0"/>
                  </a:endParaRPr>
                </a:p>
              </p:txBody>
            </p:sp>
            <p:grpSp>
              <p:nvGrpSpPr>
                <p:cNvPr id="770" name="Group 157"/>
                <p:cNvGrpSpPr>
                  <a:grpSpLocks noChangeAspect="1"/>
                </p:cNvGrpSpPr>
                <p:nvPr/>
              </p:nvGrpSpPr>
              <p:grpSpPr>
                <a:xfrm>
                  <a:off x="6577431" y="3494233"/>
                  <a:ext cx="909482" cy="564356"/>
                  <a:chOff x="13636625" y="1373188"/>
                  <a:chExt cx="1330325" cy="825500"/>
                </a:xfrm>
                <a:solidFill>
                  <a:srgbClr val="292929"/>
                </a:solidFill>
              </p:grpSpPr>
              <p:sp>
                <p:nvSpPr>
                  <p:cNvPr id="771" name="Rectangle 17"/>
                  <p:cNvSpPr>
                    <a:spLocks noChangeArrowheads="1"/>
                  </p:cNvSpPr>
                  <p:nvPr/>
                </p:nvSpPr>
                <p:spPr bwMode="auto">
                  <a:xfrm>
                    <a:off x="13636625" y="1373188"/>
                    <a:ext cx="406400" cy="88900"/>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241">
                      <a:lnSpc>
                        <a:spcPct val="90000"/>
                      </a:lnSpc>
                    </a:pPr>
                    <a:endParaRPr lang="en-US" sz="1100">
                      <a:solidFill>
                        <a:srgbClr val="FFFFFF"/>
                      </a:solidFill>
                    </a:endParaRPr>
                  </a:p>
                </p:txBody>
              </p:sp>
              <p:sp>
                <p:nvSpPr>
                  <p:cNvPr id="772" name="Rectangle 18"/>
                  <p:cNvSpPr>
                    <a:spLocks noChangeArrowheads="1"/>
                  </p:cNvSpPr>
                  <p:nvPr/>
                </p:nvSpPr>
                <p:spPr bwMode="auto">
                  <a:xfrm>
                    <a:off x="14100175" y="1373188"/>
                    <a:ext cx="406400" cy="88900"/>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241">
                      <a:lnSpc>
                        <a:spcPct val="90000"/>
                      </a:lnSpc>
                    </a:pPr>
                    <a:endParaRPr lang="en-US" sz="1100">
                      <a:solidFill>
                        <a:srgbClr val="FFFFFF"/>
                      </a:solidFill>
                    </a:endParaRPr>
                  </a:p>
                </p:txBody>
              </p:sp>
              <p:sp>
                <p:nvSpPr>
                  <p:cNvPr id="773" name="Rectangle 19"/>
                  <p:cNvSpPr>
                    <a:spLocks noChangeArrowheads="1"/>
                  </p:cNvSpPr>
                  <p:nvPr/>
                </p:nvSpPr>
                <p:spPr bwMode="auto">
                  <a:xfrm>
                    <a:off x="14560550" y="1373188"/>
                    <a:ext cx="406400" cy="88900"/>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241">
                      <a:lnSpc>
                        <a:spcPct val="90000"/>
                      </a:lnSpc>
                    </a:pPr>
                    <a:endParaRPr lang="en-US" sz="1100">
                      <a:solidFill>
                        <a:srgbClr val="FFFFFF"/>
                      </a:solidFill>
                    </a:endParaRPr>
                  </a:p>
                </p:txBody>
              </p:sp>
              <p:sp>
                <p:nvSpPr>
                  <p:cNvPr id="774" name="Rectangle 20"/>
                  <p:cNvSpPr>
                    <a:spLocks noChangeArrowheads="1"/>
                  </p:cNvSpPr>
                  <p:nvPr/>
                </p:nvSpPr>
                <p:spPr bwMode="auto">
                  <a:xfrm>
                    <a:off x="13868400" y="1519238"/>
                    <a:ext cx="406400" cy="92075"/>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241">
                      <a:lnSpc>
                        <a:spcPct val="90000"/>
                      </a:lnSpc>
                    </a:pPr>
                    <a:endParaRPr lang="en-US" sz="1100">
                      <a:solidFill>
                        <a:srgbClr val="FFFFFF"/>
                      </a:solidFill>
                    </a:endParaRPr>
                  </a:p>
                </p:txBody>
              </p:sp>
              <p:sp>
                <p:nvSpPr>
                  <p:cNvPr id="775" name="Rectangle 21"/>
                  <p:cNvSpPr>
                    <a:spLocks noChangeArrowheads="1"/>
                  </p:cNvSpPr>
                  <p:nvPr/>
                </p:nvSpPr>
                <p:spPr bwMode="auto">
                  <a:xfrm>
                    <a:off x="14328775" y="1519238"/>
                    <a:ext cx="406400" cy="92075"/>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241">
                      <a:lnSpc>
                        <a:spcPct val="90000"/>
                      </a:lnSpc>
                    </a:pPr>
                    <a:endParaRPr lang="en-US" sz="1100">
                      <a:solidFill>
                        <a:srgbClr val="FFFFFF"/>
                      </a:solidFill>
                    </a:endParaRPr>
                  </a:p>
                </p:txBody>
              </p:sp>
              <p:sp>
                <p:nvSpPr>
                  <p:cNvPr id="776" name="Rectangle 22"/>
                  <p:cNvSpPr>
                    <a:spLocks noChangeArrowheads="1"/>
                  </p:cNvSpPr>
                  <p:nvPr/>
                </p:nvSpPr>
                <p:spPr bwMode="auto">
                  <a:xfrm>
                    <a:off x="13636625" y="1519238"/>
                    <a:ext cx="174625" cy="92075"/>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241">
                      <a:lnSpc>
                        <a:spcPct val="90000"/>
                      </a:lnSpc>
                    </a:pPr>
                    <a:endParaRPr lang="en-US" sz="1100">
                      <a:solidFill>
                        <a:srgbClr val="FFFFFF"/>
                      </a:solidFill>
                    </a:endParaRPr>
                  </a:p>
                </p:txBody>
              </p:sp>
              <p:sp>
                <p:nvSpPr>
                  <p:cNvPr id="777" name="Rectangle 23"/>
                  <p:cNvSpPr>
                    <a:spLocks noChangeArrowheads="1"/>
                  </p:cNvSpPr>
                  <p:nvPr/>
                </p:nvSpPr>
                <p:spPr bwMode="auto">
                  <a:xfrm>
                    <a:off x="14792325" y="1519238"/>
                    <a:ext cx="174625" cy="92075"/>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241">
                      <a:lnSpc>
                        <a:spcPct val="90000"/>
                      </a:lnSpc>
                    </a:pPr>
                    <a:endParaRPr lang="en-US" sz="1100">
                      <a:solidFill>
                        <a:srgbClr val="FFFFFF"/>
                      </a:solidFill>
                    </a:endParaRPr>
                  </a:p>
                </p:txBody>
              </p:sp>
              <p:sp>
                <p:nvSpPr>
                  <p:cNvPr id="778" name="Rectangle 24"/>
                  <p:cNvSpPr>
                    <a:spLocks noChangeArrowheads="1"/>
                  </p:cNvSpPr>
                  <p:nvPr/>
                </p:nvSpPr>
                <p:spPr bwMode="auto">
                  <a:xfrm>
                    <a:off x="13636625" y="1665288"/>
                    <a:ext cx="406400" cy="92075"/>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241">
                      <a:lnSpc>
                        <a:spcPct val="90000"/>
                      </a:lnSpc>
                    </a:pPr>
                    <a:endParaRPr lang="en-US" sz="1100">
                      <a:solidFill>
                        <a:srgbClr val="FFFFFF"/>
                      </a:solidFill>
                    </a:endParaRPr>
                  </a:p>
                </p:txBody>
              </p:sp>
              <p:sp>
                <p:nvSpPr>
                  <p:cNvPr id="779" name="Rectangle 25"/>
                  <p:cNvSpPr>
                    <a:spLocks noChangeArrowheads="1"/>
                  </p:cNvSpPr>
                  <p:nvPr/>
                </p:nvSpPr>
                <p:spPr bwMode="auto">
                  <a:xfrm>
                    <a:off x="14100175" y="1665288"/>
                    <a:ext cx="406400" cy="92075"/>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241">
                      <a:lnSpc>
                        <a:spcPct val="90000"/>
                      </a:lnSpc>
                    </a:pPr>
                    <a:endParaRPr lang="en-US" sz="1100">
                      <a:solidFill>
                        <a:srgbClr val="FFFFFF"/>
                      </a:solidFill>
                    </a:endParaRPr>
                  </a:p>
                </p:txBody>
              </p:sp>
              <p:sp>
                <p:nvSpPr>
                  <p:cNvPr id="780" name="Rectangle 26"/>
                  <p:cNvSpPr>
                    <a:spLocks noChangeArrowheads="1"/>
                  </p:cNvSpPr>
                  <p:nvPr/>
                </p:nvSpPr>
                <p:spPr bwMode="auto">
                  <a:xfrm>
                    <a:off x="14560550" y="1665288"/>
                    <a:ext cx="406400" cy="92075"/>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241">
                      <a:lnSpc>
                        <a:spcPct val="90000"/>
                      </a:lnSpc>
                    </a:pPr>
                    <a:endParaRPr lang="en-US" sz="1100">
                      <a:solidFill>
                        <a:srgbClr val="FFFFFF"/>
                      </a:solidFill>
                    </a:endParaRPr>
                  </a:p>
                </p:txBody>
              </p:sp>
              <p:sp>
                <p:nvSpPr>
                  <p:cNvPr id="781" name="Rectangle 27"/>
                  <p:cNvSpPr>
                    <a:spLocks noChangeArrowheads="1"/>
                  </p:cNvSpPr>
                  <p:nvPr/>
                </p:nvSpPr>
                <p:spPr bwMode="auto">
                  <a:xfrm>
                    <a:off x="13868400" y="1814513"/>
                    <a:ext cx="406400" cy="88900"/>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241">
                      <a:lnSpc>
                        <a:spcPct val="90000"/>
                      </a:lnSpc>
                    </a:pPr>
                    <a:endParaRPr lang="en-US" sz="1100">
                      <a:solidFill>
                        <a:srgbClr val="FFFFFF"/>
                      </a:solidFill>
                    </a:endParaRPr>
                  </a:p>
                </p:txBody>
              </p:sp>
              <p:sp>
                <p:nvSpPr>
                  <p:cNvPr id="782" name="Rectangle 28"/>
                  <p:cNvSpPr>
                    <a:spLocks noChangeArrowheads="1"/>
                  </p:cNvSpPr>
                  <p:nvPr/>
                </p:nvSpPr>
                <p:spPr bwMode="auto">
                  <a:xfrm>
                    <a:off x="14328775" y="1814513"/>
                    <a:ext cx="406400" cy="88900"/>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241">
                      <a:lnSpc>
                        <a:spcPct val="90000"/>
                      </a:lnSpc>
                    </a:pPr>
                    <a:endParaRPr lang="en-US" sz="1100">
                      <a:solidFill>
                        <a:srgbClr val="FFFFFF"/>
                      </a:solidFill>
                    </a:endParaRPr>
                  </a:p>
                </p:txBody>
              </p:sp>
              <p:sp>
                <p:nvSpPr>
                  <p:cNvPr id="783" name="Rectangle 29"/>
                  <p:cNvSpPr>
                    <a:spLocks noChangeArrowheads="1"/>
                  </p:cNvSpPr>
                  <p:nvPr/>
                </p:nvSpPr>
                <p:spPr bwMode="auto">
                  <a:xfrm>
                    <a:off x="13636625" y="1814513"/>
                    <a:ext cx="174625" cy="88900"/>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241">
                      <a:lnSpc>
                        <a:spcPct val="90000"/>
                      </a:lnSpc>
                    </a:pPr>
                    <a:endParaRPr lang="en-US" sz="1100">
                      <a:solidFill>
                        <a:srgbClr val="FFFFFF"/>
                      </a:solidFill>
                    </a:endParaRPr>
                  </a:p>
                </p:txBody>
              </p:sp>
              <p:sp>
                <p:nvSpPr>
                  <p:cNvPr id="784" name="Rectangle 30"/>
                  <p:cNvSpPr>
                    <a:spLocks noChangeArrowheads="1"/>
                  </p:cNvSpPr>
                  <p:nvPr/>
                </p:nvSpPr>
                <p:spPr bwMode="auto">
                  <a:xfrm>
                    <a:off x="14792325" y="1814513"/>
                    <a:ext cx="174625" cy="88900"/>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241">
                      <a:lnSpc>
                        <a:spcPct val="90000"/>
                      </a:lnSpc>
                    </a:pPr>
                    <a:endParaRPr lang="en-US" sz="1100">
                      <a:solidFill>
                        <a:srgbClr val="FFFFFF"/>
                      </a:solidFill>
                    </a:endParaRPr>
                  </a:p>
                </p:txBody>
              </p:sp>
              <p:sp>
                <p:nvSpPr>
                  <p:cNvPr id="785" name="Rectangle 31"/>
                  <p:cNvSpPr>
                    <a:spLocks noChangeArrowheads="1"/>
                  </p:cNvSpPr>
                  <p:nvPr/>
                </p:nvSpPr>
                <p:spPr bwMode="auto">
                  <a:xfrm>
                    <a:off x="13636625" y="1960563"/>
                    <a:ext cx="406400" cy="88900"/>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241">
                      <a:lnSpc>
                        <a:spcPct val="90000"/>
                      </a:lnSpc>
                    </a:pPr>
                    <a:endParaRPr lang="en-US" sz="1100">
                      <a:solidFill>
                        <a:srgbClr val="FFFFFF"/>
                      </a:solidFill>
                    </a:endParaRPr>
                  </a:p>
                </p:txBody>
              </p:sp>
              <p:sp>
                <p:nvSpPr>
                  <p:cNvPr id="786" name="Rectangle 32"/>
                  <p:cNvSpPr>
                    <a:spLocks noChangeArrowheads="1"/>
                  </p:cNvSpPr>
                  <p:nvPr/>
                </p:nvSpPr>
                <p:spPr bwMode="auto">
                  <a:xfrm>
                    <a:off x="14100175" y="1960563"/>
                    <a:ext cx="406400" cy="88900"/>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241">
                      <a:lnSpc>
                        <a:spcPct val="90000"/>
                      </a:lnSpc>
                    </a:pPr>
                    <a:endParaRPr lang="en-US" sz="1100">
                      <a:solidFill>
                        <a:srgbClr val="FFFFFF"/>
                      </a:solidFill>
                    </a:endParaRPr>
                  </a:p>
                </p:txBody>
              </p:sp>
              <p:sp>
                <p:nvSpPr>
                  <p:cNvPr id="787" name="Rectangle 33"/>
                  <p:cNvSpPr>
                    <a:spLocks noChangeArrowheads="1"/>
                  </p:cNvSpPr>
                  <p:nvPr/>
                </p:nvSpPr>
                <p:spPr bwMode="auto">
                  <a:xfrm>
                    <a:off x="14560550" y="1960563"/>
                    <a:ext cx="406400" cy="88900"/>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241">
                      <a:lnSpc>
                        <a:spcPct val="90000"/>
                      </a:lnSpc>
                    </a:pPr>
                    <a:endParaRPr lang="en-US" sz="1100">
                      <a:solidFill>
                        <a:srgbClr val="FFFFFF"/>
                      </a:solidFill>
                    </a:endParaRPr>
                  </a:p>
                </p:txBody>
              </p:sp>
              <p:sp>
                <p:nvSpPr>
                  <p:cNvPr id="788" name="Rectangle 34"/>
                  <p:cNvSpPr>
                    <a:spLocks noChangeArrowheads="1"/>
                  </p:cNvSpPr>
                  <p:nvPr/>
                </p:nvSpPr>
                <p:spPr bwMode="auto">
                  <a:xfrm>
                    <a:off x="13868400" y="2106613"/>
                    <a:ext cx="406400" cy="92075"/>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241">
                      <a:lnSpc>
                        <a:spcPct val="90000"/>
                      </a:lnSpc>
                    </a:pPr>
                    <a:endParaRPr lang="en-US" sz="1100">
                      <a:solidFill>
                        <a:srgbClr val="FFFFFF"/>
                      </a:solidFill>
                    </a:endParaRPr>
                  </a:p>
                </p:txBody>
              </p:sp>
              <p:sp>
                <p:nvSpPr>
                  <p:cNvPr id="789" name="Rectangle 35"/>
                  <p:cNvSpPr>
                    <a:spLocks noChangeArrowheads="1"/>
                  </p:cNvSpPr>
                  <p:nvPr/>
                </p:nvSpPr>
                <p:spPr bwMode="auto">
                  <a:xfrm>
                    <a:off x="14328775" y="2106613"/>
                    <a:ext cx="406400" cy="92075"/>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241">
                      <a:lnSpc>
                        <a:spcPct val="90000"/>
                      </a:lnSpc>
                    </a:pPr>
                    <a:endParaRPr lang="en-US" sz="1100">
                      <a:solidFill>
                        <a:srgbClr val="FFFFFF"/>
                      </a:solidFill>
                    </a:endParaRPr>
                  </a:p>
                </p:txBody>
              </p:sp>
              <p:sp>
                <p:nvSpPr>
                  <p:cNvPr id="790" name="Rectangle 36"/>
                  <p:cNvSpPr>
                    <a:spLocks noChangeArrowheads="1"/>
                  </p:cNvSpPr>
                  <p:nvPr/>
                </p:nvSpPr>
                <p:spPr bwMode="auto">
                  <a:xfrm>
                    <a:off x="13636625" y="2106613"/>
                    <a:ext cx="174625" cy="92075"/>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241">
                      <a:lnSpc>
                        <a:spcPct val="90000"/>
                      </a:lnSpc>
                    </a:pPr>
                    <a:endParaRPr lang="en-US" sz="1100">
                      <a:solidFill>
                        <a:srgbClr val="FFFFFF"/>
                      </a:solidFill>
                    </a:endParaRPr>
                  </a:p>
                </p:txBody>
              </p:sp>
              <p:sp>
                <p:nvSpPr>
                  <p:cNvPr id="791" name="Rectangle 37"/>
                  <p:cNvSpPr>
                    <a:spLocks noChangeArrowheads="1"/>
                  </p:cNvSpPr>
                  <p:nvPr/>
                </p:nvSpPr>
                <p:spPr bwMode="auto">
                  <a:xfrm>
                    <a:off x="14792325" y="2106613"/>
                    <a:ext cx="174625" cy="92075"/>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241">
                      <a:lnSpc>
                        <a:spcPct val="90000"/>
                      </a:lnSpc>
                    </a:pPr>
                    <a:endParaRPr lang="en-US" sz="1100">
                      <a:solidFill>
                        <a:srgbClr val="FFFFFF"/>
                      </a:solidFill>
                    </a:endParaRPr>
                  </a:p>
                </p:txBody>
              </p:sp>
            </p:grpSp>
          </p:grpSp>
        </p:grpSp>
        <p:grpSp>
          <p:nvGrpSpPr>
            <p:cNvPr id="508" name="Group 507" descr="Custom:  Group 600"/>
            <p:cNvGrpSpPr/>
            <p:nvPr/>
          </p:nvGrpSpPr>
          <p:grpSpPr>
            <a:xfrm>
              <a:off x="8033758" y="3725404"/>
              <a:ext cx="1534886" cy="2123565"/>
              <a:chOff x="8156723" y="3003880"/>
              <a:chExt cx="1534886" cy="2123565"/>
            </a:xfrm>
          </p:grpSpPr>
          <p:grpSp>
            <p:nvGrpSpPr>
              <p:cNvPr id="757" name="Group 756"/>
              <p:cNvGrpSpPr/>
              <p:nvPr/>
            </p:nvGrpSpPr>
            <p:grpSpPr>
              <a:xfrm>
                <a:off x="8156723" y="3078156"/>
                <a:ext cx="1534886" cy="2049289"/>
                <a:chOff x="8137072" y="2801689"/>
                <a:chExt cx="1534886" cy="2049289"/>
              </a:xfrm>
            </p:grpSpPr>
            <p:sp>
              <p:nvSpPr>
                <p:cNvPr id="764" name="Rounded Rectangle 763"/>
                <p:cNvSpPr/>
                <p:nvPr/>
              </p:nvSpPr>
              <p:spPr>
                <a:xfrm>
                  <a:off x="8137072" y="2801689"/>
                  <a:ext cx="1534886" cy="2049289"/>
                </a:xfrm>
                <a:prstGeom prst="roundRect">
                  <a:avLst>
                    <a:gd name="adj" fmla="val 2539"/>
                  </a:avLst>
                </a:prstGeom>
                <a:solidFill>
                  <a:schemeClr val="bg1">
                    <a:alpha val="32000"/>
                  </a:schemeClr>
                </a:solidFill>
                <a:ln w="25400" cap="flat" cmpd="sng" algn="ctr">
                  <a:noFill/>
                  <a:prstDash val="solid"/>
                </a:ln>
                <a:effectLst/>
              </p:spPr>
              <p:txBody>
                <a:bodyPr rtlCol="0" anchor="ctr"/>
                <a:lstStyle/>
                <a:p>
                  <a:pPr algn="ctr" defTabSz="913982" fontAlgn="base">
                    <a:spcBef>
                      <a:spcPct val="0"/>
                    </a:spcBef>
                    <a:spcAft>
                      <a:spcPct val="0"/>
                    </a:spcAft>
                  </a:pPr>
                  <a:endParaRPr lang="en-US" sz="1100" kern="0">
                    <a:solidFill>
                      <a:prstClr val="white"/>
                    </a:solidFill>
                    <a:latin typeface="Arial"/>
                  </a:endParaRPr>
                </a:p>
              </p:txBody>
            </p:sp>
            <p:sp>
              <p:nvSpPr>
                <p:cNvPr id="765" name="Freeform 63"/>
                <p:cNvSpPr>
                  <a:spLocks noEditPoints="1"/>
                </p:cNvSpPr>
                <p:nvPr/>
              </p:nvSpPr>
              <p:spPr bwMode="auto">
                <a:xfrm rot="16200000">
                  <a:off x="9361341" y="2901983"/>
                  <a:ext cx="210412" cy="208756"/>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chemeClr val="bg1">
                    <a:lumMod val="50000"/>
                  </a:scheme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grpSp>
          <p:grpSp>
            <p:nvGrpSpPr>
              <p:cNvPr id="758" name="Group 757"/>
              <p:cNvGrpSpPr/>
              <p:nvPr/>
            </p:nvGrpSpPr>
            <p:grpSpPr>
              <a:xfrm>
                <a:off x="8235763" y="3003880"/>
                <a:ext cx="1376818" cy="2043538"/>
                <a:chOff x="-1981200" y="3323483"/>
                <a:chExt cx="1376818" cy="2043538"/>
              </a:xfrm>
            </p:grpSpPr>
            <p:sp>
              <p:nvSpPr>
                <p:cNvPr id="759" name="TextBox 758"/>
                <p:cNvSpPr txBox="1"/>
                <p:nvPr/>
              </p:nvSpPr>
              <p:spPr>
                <a:xfrm>
                  <a:off x="-1981200" y="3323483"/>
                  <a:ext cx="1376818" cy="347414"/>
                </a:xfrm>
                <a:prstGeom prst="rect">
                  <a:avLst/>
                </a:prstGeom>
                <a:noFill/>
              </p:spPr>
              <p:txBody>
                <a:bodyPr wrap="square" lIns="45720" rtlCol="0">
                  <a:spAutoFit/>
                </a:bodyPr>
                <a:lstStyle>
                  <a:defPPr>
                    <a:defRPr lang="en-US"/>
                  </a:defPPr>
                  <a:lvl1pPr>
                    <a:defRPr sz="1400" b="1">
                      <a:solidFill>
                        <a:schemeClr val="tx2">
                          <a:lumMod val="75000"/>
                          <a:lumOff val="25000"/>
                        </a:schemeClr>
                      </a:solidFill>
                    </a:defRPr>
                  </a:lvl1pPr>
                </a:lstStyle>
                <a:p>
                  <a:pPr defTabSz="914241">
                    <a:lnSpc>
                      <a:spcPct val="85000"/>
                    </a:lnSpc>
                  </a:pPr>
                  <a:r>
                    <a:rPr lang="en-US" sz="700" b="0" dirty="0">
                      <a:solidFill>
                        <a:srgbClr val="2C2C2C">
                          <a:lumMod val="75000"/>
                          <a:lumOff val="25000"/>
                        </a:srgbClr>
                      </a:solidFill>
                    </a:rPr>
                    <a:t>Storage</a:t>
                  </a:r>
                </a:p>
              </p:txBody>
            </p:sp>
            <p:sp>
              <p:nvSpPr>
                <p:cNvPr id="760" name="Rounded Rectangle 759"/>
                <p:cNvSpPr/>
                <p:nvPr/>
              </p:nvSpPr>
              <p:spPr>
                <a:xfrm>
                  <a:off x="-1963897" y="4029505"/>
                  <a:ext cx="1337516" cy="1337516"/>
                </a:xfrm>
                <a:prstGeom prst="roundRect">
                  <a:avLst>
                    <a:gd name="adj" fmla="val 2539"/>
                  </a:avLst>
                </a:prstGeom>
                <a:gradFill flip="none" rotWithShape="1">
                  <a:gsLst>
                    <a:gs pos="833">
                      <a:srgbClr val="3C86EC">
                        <a:lumMod val="46000"/>
                      </a:srgbClr>
                    </a:gs>
                    <a:gs pos="100000">
                      <a:srgbClr val="3C86EC"/>
                    </a:gs>
                    <a:gs pos="47000">
                      <a:srgbClr val="3C86EC">
                        <a:lumMod val="81000"/>
                      </a:srgbClr>
                    </a:gs>
                  </a:gsLst>
                  <a:lin ang="16200000" scaled="1"/>
                  <a:tileRect/>
                </a:gradFill>
                <a:ln w="25400" cap="flat" cmpd="sng" algn="ctr">
                  <a:noFill/>
                  <a:prstDash val="solid"/>
                </a:ln>
                <a:effectLst>
                  <a:outerShdw blurRad="635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32492" tIns="94392" rIns="132492" bIns="94392" numCol="1" spcCol="1270" anchor="ctr" anchorCtr="0">
                  <a:noAutofit/>
                </a:bodyPr>
                <a:lstStyle/>
                <a:p>
                  <a:pPr algn="ctr" defTabSz="888630">
                    <a:spcBef>
                      <a:spcPct val="0"/>
                    </a:spcBef>
                    <a:spcAft>
                      <a:spcPct val="35000"/>
                    </a:spcAft>
                  </a:pPr>
                  <a:endParaRPr lang="en-US" sz="1100" b="1">
                    <a:solidFill>
                      <a:srgbClr val="FFFFFF"/>
                    </a:solidFill>
                    <a:latin typeface="CiscoSansTT Light" panose="020B0503020201020303" pitchFamily="34" charset="0"/>
                    <a:cs typeface="Arial" panose="020B0604020202020204" pitchFamily="34" charset="0"/>
                  </a:endParaRPr>
                </a:p>
              </p:txBody>
            </p:sp>
            <p:sp>
              <p:nvSpPr>
                <p:cNvPr id="761" name="Freeform 6"/>
                <p:cNvSpPr>
                  <a:spLocks noEditPoints="1"/>
                </p:cNvSpPr>
                <p:nvPr/>
              </p:nvSpPr>
              <p:spPr bwMode="auto">
                <a:xfrm>
                  <a:off x="-1217839" y="4761691"/>
                  <a:ext cx="478809" cy="445436"/>
                </a:xfrm>
                <a:custGeom>
                  <a:avLst/>
                  <a:gdLst>
                    <a:gd name="T0" fmla="*/ 81 w 163"/>
                    <a:gd name="T1" fmla="*/ 53 h 152"/>
                    <a:gd name="T2" fmla="*/ 163 w 163"/>
                    <a:gd name="T3" fmla="*/ 27 h 152"/>
                    <a:gd name="T4" fmla="*/ 81 w 163"/>
                    <a:gd name="T5" fmla="*/ 0 h 152"/>
                    <a:gd name="T6" fmla="*/ 0 w 163"/>
                    <a:gd name="T7" fmla="*/ 27 h 152"/>
                    <a:gd name="T8" fmla="*/ 81 w 163"/>
                    <a:gd name="T9" fmla="*/ 53 h 152"/>
                    <a:gd name="T10" fmla="*/ 0 w 163"/>
                    <a:gd name="T11" fmla="*/ 38 h 152"/>
                    <a:gd name="T12" fmla="*/ 0 w 163"/>
                    <a:gd name="T13" fmla="*/ 38 h 152"/>
                    <a:gd name="T14" fmla="*/ 0 w 163"/>
                    <a:gd name="T15" fmla="*/ 38 h 152"/>
                    <a:gd name="T16" fmla="*/ 0 w 163"/>
                    <a:gd name="T17" fmla="*/ 38 h 152"/>
                    <a:gd name="T18" fmla="*/ 81 w 163"/>
                    <a:gd name="T19" fmla="*/ 61 h 152"/>
                    <a:gd name="T20" fmla="*/ 0 w 163"/>
                    <a:gd name="T21" fmla="*/ 39 h 152"/>
                    <a:gd name="T22" fmla="*/ 0 w 163"/>
                    <a:gd name="T23" fmla="*/ 127 h 152"/>
                    <a:gd name="T24" fmla="*/ 0 w 163"/>
                    <a:gd name="T25" fmla="*/ 127 h 152"/>
                    <a:gd name="T26" fmla="*/ 24 w 163"/>
                    <a:gd name="T27" fmla="*/ 144 h 152"/>
                    <a:gd name="T28" fmla="*/ 24 w 163"/>
                    <a:gd name="T29" fmla="*/ 144 h 152"/>
                    <a:gd name="T30" fmla="*/ 67 w 163"/>
                    <a:gd name="T31" fmla="*/ 151 h 152"/>
                    <a:gd name="T32" fmla="*/ 68 w 163"/>
                    <a:gd name="T33" fmla="*/ 151 h 152"/>
                    <a:gd name="T34" fmla="*/ 81 w 163"/>
                    <a:gd name="T35" fmla="*/ 152 h 152"/>
                    <a:gd name="T36" fmla="*/ 132 w 163"/>
                    <a:gd name="T37" fmla="*/ 146 h 152"/>
                    <a:gd name="T38" fmla="*/ 132 w 163"/>
                    <a:gd name="T39" fmla="*/ 146 h 152"/>
                    <a:gd name="T40" fmla="*/ 163 w 163"/>
                    <a:gd name="T41" fmla="*/ 127 h 152"/>
                    <a:gd name="T42" fmla="*/ 163 w 163"/>
                    <a:gd name="T43" fmla="*/ 127 h 152"/>
                    <a:gd name="T44" fmla="*/ 163 w 163"/>
                    <a:gd name="T45" fmla="*/ 39 h 152"/>
                    <a:gd name="T46" fmla="*/ 81 w 163"/>
                    <a:gd name="T47" fmla="*/ 61 h 152"/>
                    <a:gd name="T48" fmla="*/ 163 w 163"/>
                    <a:gd name="T49" fmla="*/ 39 h 152"/>
                    <a:gd name="T50" fmla="*/ 163 w 163"/>
                    <a:gd name="T51" fmla="*/ 38 h 152"/>
                    <a:gd name="T52" fmla="*/ 163 w 163"/>
                    <a:gd name="T53" fmla="*/ 38 h 152"/>
                    <a:gd name="T54" fmla="*/ 163 w 163"/>
                    <a:gd name="T55" fmla="*/ 3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3" h="152">
                      <a:moveTo>
                        <a:pt x="81" y="53"/>
                      </a:moveTo>
                      <a:cubicBezTo>
                        <a:pt x="126" y="53"/>
                        <a:pt x="163" y="41"/>
                        <a:pt x="163" y="27"/>
                      </a:cubicBezTo>
                      <a:cubicBezTo>
                        <a:pt x="163" y="12"/>
                        <a:pt x="126" y="0"/>
                        <a:pt x="81" y="0"/>
                      </a:cubicBezTo>
                      <a:cubicBezTo>
                        <a:pt x="36" y="0"/>
                        <a:pt x="0" y="12"/>
                        <a:pt x="0" y="27"/>
                      </a:cubicBezTo>
                      <a:cubicBezTo>
                        <a:pt x="0" y="41"/>
                        <a:pt x="36" y="53"/>
                        <a:pt x="81" y="53"/>
                      </a:cubicBezTo>
                      <a:close/>
                      <a:moveTo>
                        <a:pt x="0" y="38"/>
                      </a:moveTo>
                      <a:cubicBezTo>
                        <a:pt x="0" y="38"/>
                        <a:pt x="0" y="38"/>
                        <a:pt x="0" y="38"/>
                      </a:cubicBezTo>
                      <a:cubicBezTo>
                        <a:pt x="0" y="38"/>
                        <a:pt x="0" y="38"/>
                        <a:pt x="0" y="38"/>
                      </a:cubicBezTo>
                      <a:cubicBezTo>
                        <a:pt x="0" y="38"/>
                        <a:pt x="0" y="38"/>
                        <a:pt x="0" y="38"/>
                      </a:cubicBezTo>
                      <a:close/>
                      <a:moveTo>
                        <a:pt x="81" y="61"/>
                      </a:moveTo>
                      <a:cubicBezTo>
                        <a:pt x="37" y="61"/>
                        <a:pt x="1" y="51"/>
                        <a:pt x="0" y="39"/>
                      </a:cubicBezTo>
                      <a:cubicBezTo>
                        <a:pt x="0" y="127"/>
                        <a:pt x="0" y="127"/>
                        <a:pt x="0" y="127"/>
                      </a:cubicBezTo>
                      <a:cubicBezTo>
                        <a:pt x="0" y="127"/>
                        <a:pt x="0" y="127"/>
                        <a:pt x="0" y="127"/>
                      </a:cubicBezTo>
                      <a:cubicBezTo>
                        <a:pt x="0" y="134"/>
                        <a:pt x="9" y="140"/>
                        <a:pt x="24" y="144"/>
                      </a:cubicBezTo>
                      <a:cubicBezTo>
                        <a:pt x="24" y="144"/>
                        <a:pt x="24" y="144"/>
                        <a:pt x="24" y="144"/>
                      </a:cubicBezTo>
                      <a:cubicBezTo>
                        <a:pt x="35" y="148"/>
                        <a:pt x="50" y="150"/>
                        <a:pt x="67" y="151"/>
                      </a:cubicBezTo>
                      <a:cubicBezTo>
                        <a:pt x="68" y="151"/>
                        <a:pt x="68" y="151"/>
                        <a:pt x="68" y="151"/>
                      </a:cubicBezTo>
                      <a:cubicBezTo>
                        <a:pt x="72" y="152"/>
                        <a:pt x="76" y="152"/>
                        <a:pt x="81" y="152"/>
                      </a:cubicBezTo>
                      <a:cubicBezTo>
                        <a:pt x="100" y="152"/>
                        <a:pt x="118" y="150"/>
                        <a:pt x="132" y="146"/>
                      </a:cubicBezTo>
                      <a:cubicBezTo>
                        <a:pt x="132" y="146"/>
                        <a:pt x="132" y="146"/>
                        <a:pt x="132" y="146"/>
                      </a:cubicBezTo>
                      <a:cubicBezTo>
                        <a:pt x="151" y="142"/>
                        <a:pt x="163" y="135"/>
                        <a:pt x="163" y="127"/>
                      </a:cubicBezTo>
                      <a:cubicBezTo>
                        <a:pt x="163" y="127"/>
                        <a:pt x="163" y="127"/>
                        <a:pt x="163" y="127"/>
                      </a:cubicBezTo>
                      <a:cubicBezTo>
                        <a:pt x="163" y="39"/>
                        <a:pt x="163" y="39"/>
                        <a:pt x="163" y="39"/>
                      </a:cubicBezTo>
                      <a:cubicBezTo>
                        <a:pt x="163" y="51"/>
                        <a:pt x="126" y="61"/>
                        <a:pt x="81" y="61"/>
                      </a:cubicBezTo>
                      <a:close/>
                      <a:moveTo>
                        <a:pt x="163" y="39"/>
                      </a:moveTo>
                      <a:cubicBezTo>
                        <a:pt x="163" y="38"/>
                        <a:pt x="163" y="38"/>
                        <a:pt x="163" y="38"/>
                      </a:cubicBezTo>
                      <a:cubicBezTo>
                        <a:pt x="163" y="38"/>
                        <a:pt x="163" y="38"/>
                        <a:pt x="163" y="38"/>
                      </a:cubicBezTo>
                      <a:cubicBezTo>
                        <a:pt x="163" y="39"/>
                        <a:pt x="163" y="39"/>
                        <a:pt x="163" y="39"/>
                      </a:cubicBezTo>
                      <a:close/>
                    </a:path>
                  </a:pathLst>
                </a:cu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cxnSp>
              <p:nvCxnSpPr>
                <p:cNvPr id="762" name="Straight Connector 761"/>
                <p:cNvCxnSpPr/>
                <p:nvPr/>
              </p:nvCxnSpPr>
              <p:spPr>
                <a:xfrm flipV="1">
                  <a:off x="-1800495" y="4192907"/>
                  <a:ext cx="1010713" cy="1010712"/>
                </a:xfrm>
                <a:prstGeom prst="line">
                  <a:avLst/>
                </a:prstGeom>
                <a:noFill/>
                <a:ln w="34925" cap="rnd">
                  <a:solidFill>
                    <a:schemeClr val="bg1"/>
                  </a:solidFill>
                  <a:round/>
                  <a:headEnd/>
                  <a:tailEnd type="none" w="lg" len="med"/>
                </a:ln>
                <a:effectLst/>
              </p:spPr>
            </p:cxnSp>
            <p:sp>
              <p:nvSpPr>
                <p:cNvPr id="763" name="Freeform 16"/>
                <p:cNvSpPr>
                  <a:spLocks noEditPoints="1"/>
                </p:cNvSpPr>
                <p:nvPr/>
              </p:nvSpPr>
              <p:spPr bwMode="auto">
                <a:xfrm>
                  <a:off x="-1800495" y="4192907"/>
                  <a:ext cx="489147" cy="489147"/>
                </a:xfrm>
                <a:custGeom>
                  <a:avLst/>
                  <a:gdLst>
                    <a:gd name="T0" fmla="*/ 2173 w 2321"/>
                    <a:gd name="T1" fmla="*/ 0 h 2321"/>
                    <a:gd name="T2" fmla="*/ 148 w 2321"/>
                    <a:gd name="T3" fmla="*/ 0 h 2321"/>
                    <a:gd name="T4" fmla="*/ 0 w 2321"/>
                    <a:gd name="T5" fmla="*/ 148 h 2321"/>
                    <a:gd name="T6" fmla="*/ 0 w 2321"/>
                    <a:gd name="T7" fmla="*/ 2173 h 2321"/>
                    <a:gd name="T8" fmla="*/ 148 w 2321"/>
                    <a:gd name="T9" fmla="*/ 2321 h 2321"/>
                    <a:gd name="T10" fmla="*/ 2173 w 2321"/>
                    <a:gd name="T11" fmla="*/ 2321 h 2321"/>
                    <a:gd name="T12" fmla="*/ 2321 w 2321"/>
                    <a:gd name="T13" fmla="*/ 2173 h 2321"/>
                    <a:gd name="T14" fmla="*/ 2321 w 2321"/>
                    <a:gd name="T15" fmla="*/ 148 h 2321"/>
                    <a:gd name="T16" fmla="*/ 2173 w 2321"/>
                    <a:gd name="T17" fmla="*/ 0 h 2321"/>
                    <a:gd name="T18" fmla="*/ 1887 w 2321"/>
                    <a:gd name="T19" fmla="*/ 1114 h 2321"/>
                    <a:gd name="T20" fmla="*/ 830 w 2321"/>
                    <a:gd name="T21" fmla="*/ 2154 h 2321"/>
                    <a:gd name="T22" fmla="*/ 793 w 2321"/>
                    <a:gd name="T23" fmla="*/ 2169 h 2321"/>
                    <a:gd name="T24" fmla="*/ 765 w 2321"/>
                    <a:gd name="T25" fmla="*/ 2160 h 2321"/>
                    <a:gd name="T26" fmla="*/ 744 w 2321"/>
                    <a:gd name="T27" fmla="*/ 2098 h 2321"/>
                    <a:gd name="T28" fmla="*/ 1019 w 2321"/>
                    <a:gd name="T29" fmla="*/ 1364 h 2321"/>
                    <a:gd name="T30" fmla="*/ 469 w 2321"/>
                    <a:gd name="T31" fmla="*/ 1347 h 2321"/>
                    <a:gd name="T32" fmla="*/ 423 w 2321"/>
                    <a:gd name="T33" fmla="*/ 1313 h 2321"/>
                    <a:gd name="T34" fmla="*/ 434 w 2321"/>
                    <a:gd name="T35" fmla="*/ 1257 h 2321"/>
                    <a:gd name="T36" fmla="*/ 1535 w 2321"/>
                    <a:gd name="T37" fmla="*/ 168 h 2321"/>
                    <a:gd name="T38" fmla="*/ 1600 w 2321"/>
                    <a:gd name="T39" fmla="*/ 161 h 2321"/>
                    <a:gd name="T40" fmla="*/ 1621 w 2321"/>
                    <a:gd name="T41" fmla="*/ 223 h 2321"/>
                    <a:gd name="T42" fmla="*/ 1325 w 2321"/>
                    <a:gd name="T43" fmla="*/ 1025 h 2321"/>
                    <a:gd name="T44" fmla="*/ 1850 w 2321"/>
                    <a:gd name="T45" fmla="*/ 1025 h 2321"/>
                    <a:gd name="T46" fmla="*/ 1898 w 2321"/>
                    <a:gd name="T47" fmla="*/ 1057 h 2321"/>
                    <a:gd name="T48" fmla="*/ 1887 w 2321"/>
                    <a:gd name="T49" fmla="*/ 1114 h 2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21" h="2321">
                      <a:moveTo>
                        <a:pt x="2173" y="0"/>
                      </a:moveTo>
                      <a:cubicBezTo>
                        <a:pt x="148" y="0"/>
                        <a:pt x="148" y="0"/>
                        <a:pt x="148" y="0"/>
                      </a:cubicBezTo>
                      <a:cubicBezTo>
                        <a:pt x="66" y="0"/>
                        <a:pt x="0" y="67"/>
                        <a:pt x="0" y="148"/>
                      </a:cubicBezTo>
                      <a:cubicBezTo>
                        <a:pt x="0" y="2173"/>
                        <a:pt x="0" y="2173"/>
                        <a:pt x="0" y="2173"/>
                      </a:cubicBezTo>
                      <a:cubicBezTo>
                        <a:pt x="0" y="2255"/>
                        <a:pt x="66" y="2321"/>
                        <a:pt x="148" y="2321"/>
                      </a:cubicBezTo>
                      <a:cubicBezTo>
                        <a:pt x="2173" y="2321"/>
                        <a:pt x="2173" y="2321"/>
                        <a:pt x="2173" y="2321"/>
                      </a:cubicBezTo>
                      <a:cubicBezTo>
                        <a:pt x="2255" y="2321"/>
                        <a:pt x="2321" y="2255"/>
                        <a:pt x="2321" y="2173"/>
                      </a:cubicBezTo>
                      <a:cubicBezTo>
                        <a:pt x="2321" y="148"/>
                        <a:pt x="2321" y="148"/>
                        <a:pt x="2321" y="148"/>
                      </a:cubicBezTo>
                      <a:cubicBezTo>
                        <a:pt x="2321" y="67"/>
                        <a:pt x="2255" y="0"/>
                        <a:pt x="2173" y="0"/>
                      </a:cubicBezTo>
                      <a:close/>
                      <a:moveTo>
                        <a:pt x="1887" y="1114"/>
                      </a:moveTo>
                      <a:cubicBezTo>
                        <a:pt x="830" y="2154"/>
                        <a:pt x="830" y="2154"/>
                        <a:pt x="830" y="2154"/>
                      </a:cubicBezTo>
                      <a:cubicBezTo>
                        <a:pt x="820" y="2164"/>
                        <a:pt x="806" y="2169"/>
                        <a:pt x="793" y="2169"/>
                      </a:cubicBezTo>
                      <a:cubicBezTo>
                        <a:pt x="783" y="2169"/>
                        <a:pt x="773" y="2166"/>
                        <a:pt x="765" y="2160"/>
                      </a:cubicBezTo>
                      <a:cubicBezTo>
                        <a:pt x="744" y="2147"/>
                        <a:pt x="736" y="2121"/>
                        <a:pt x="744" y="2098"/>
                      </a:cubicBezTo>
                      <a:cubicBezTo>
                        <a:pt x="1019" y="1364"/>
                        <a:pt x="1019" y="1364"/>
                        <a:pt x="1019" y="1364"/>
                      </a:cubicBezTo>
                      <a:cubicBezTo>
                        <a:pt x="469" y="1347"/>
                        <a:pt x="469" y="1347"/>
                        <a:pt x="469" y="1347"/>
                      </a:cubicBezTo>
                      <a:cubicBezTo>
                        <a:pt x="449" y="1346"/>
                        <a:pt x="430" y="1333"/>
                        <a:pt x="423" y="1313"/>
                      </a:cubicBezTo>
                      <a:cubicBezTo>
                        <a:pt x="415" y="1294"/>
                        <a:pt x="420" y="1272"/>
                        <a:pt x="434" y="1257"/>
                      </a:cubicBezTo>
                      <a:cubicBezTo>
                        <a:pt x="1535" y="168"/>
                        <a:pt x="1535" y="168"/>
                        <a:pt x="1535" y="168"/>
                      </a:cubicBezTo>
                      <a:cubicBezTo>
                        <a:pt x="1552" y="151"/>
                        <a:pt x="1579" y="148"/>
                        <a:pt x="1600" y="161"/>
                      </a:cubicBezTo>
                      <a:cubicBezTo>
                        <a:pt x="1620" y="175"/>
                        <a:pt x="1629" y="200"/>
                        <a:pt x="1621" y="223"/>
                      </a:cubicBezTo>
                      <a:cubicBezTo>
                        <a:pt x="1325" y="1025"/>
                        <a:pt x="1325" y="1025"/>
                        <a:pt x="1325" y="1025"/>
                      </a:cubicBezTo>
                      <a:cubicBezTo>
                        <a:pt x="1850" y="1025"/>
                        <a:pt x="1850" y="1025"/>
                        <a:pt x="1850" y="1025"/>
                      </a:cubicBezTo>
                      <a:cubicBezTo>
                        <a:pt x="1871" y="1025"/>
                        <a:pt x="1890" y="1038"/>
                        <a:pt x="1898" y="1057"/>
                      </a:cubicBezTo>
                      <a:cubicBezTo>
                        <a:pt x="1906" y="1077"/>
                        <a:pt x="1902" y="1100"/>
                        <a:pt x="1887" y="1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grpSp>
        </p:grpSp>
        <p:grpSp>
          <p:nvGrpSpPr>
            <p:cNvPr id="509" name="Group 508" descr="Custom:  Group 603"/>
            <p:cNvGrpSpPr/>
            <p:nvPr/>
          </p:nvGrpSpPr>
          <p:grpSpPr>
            <a:xfrm>
              <a:off x="2652268" y="3731617"/>
              <a:ext cx="1534886" cy="2117352"/>
              <a:chOff x="2539694" y="3010093"/>
              <a:chExt cx="1534886" cy="2117352"/>
            </a:xfrm>
          </p:grpSpPr>
          <p:grpSp>
            <p:nvGrpSpPr>
              <p:cNvPr id="703" name="Group 702"/>
              <p:cNvGrpSpPr/>
              <p:nvPr/>
            </p:nvGrpSpPr>
            <p:grpSpPr>
              <a:xfrm>
                <a:off x="2539694" y="3078156"/>
                <a:ext cx="1534886" cy="2049289"/>
                <a:chOff x="2520043" y="2801689"/>
                <a:chExt cx="1534886" cy="2049289"/>
              </a:xfrm>
            </p:grpSpPr>
            <p:sp>
              <p:nvSpPr>
                <p:cNvPr id="755" name="Rounded Rectangle 754"/>
                <p:cNvSpPr/>
                <p:nvPr/>
              </p:nvSpPr>
              <p:spPr>
                <a:xfrm>
                  <a:off x="2520043" y="2801689"/>
                  <a:ext cx="1534886" cy="2049289"/>
                </a:xfrm>
                <a:prstGeom prst="roundRect">
                  <a:avLst>
                    <a:gd name="adj" fmla="val 2539"/>
                  </a:avLst>
                </a:prstGeom>
                <a:solidFill>
                  <a:schemeClr val="bg1">
                    <a:alpha val="32000"/>
                  </a:schemeClr>
                </a:solidFill>
                <a:ln w="25400" cap="flat" cmpd="sng" algn="ctr">
                  <a:noFill/>
                  <a:prstDash val="solid"/>
                </a:ln>
                <a:effectLst/>
              </p:spPr>
              <p:txBody>
                <a:bodyPr rtlCol="0" anchor="ctr"/>
                <a:lstStyle/>
                <a:p>
                  <a:pPr algn="ctr" defTabSz="913982" fontAlgn="base">
                    <a:spcBef>
                      <a:spcPct val="0"/>
                    </a:spcBef>
                    <a:spcAft>
                      <a:spcPct val="0"/>
                    </a:spcAft>
                  </a:pPr>
                  <a:endParaRPr lang="en-US" sz="1100" kern="0">
                    <a:solidFill>
                      <a:prstClr val="white"/>
                    </a:solidFill>
                    <a:latin typeface="Arial"/>
                  </a:endParaRPr>
                </a:p>
              </p:txBody>
            </p:sp>
            <p:sp>
              <p:nvSpPr>
                <p:cNvPr id="756" name="Freeform 63"/>
                <p:cNvSpPr>
                  <a:spLocks noEditPoints="1"/>
                </p:cNvSpPr>
                <p:nvPr/>
              </p:nvSpPr>
              <p:spPr bwMode="auto">
                <a:xfrm rot="16200000">
                  <a:off x="3746662" y="2901983"/>
                  <a:ext cx="210412" cy="208756"/>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chemeClr val="bg1">
                    <a:lumMod val="50000"/>
                  </a:scheme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grpSp>
          <p:grpSp>
            <p:nvGrpSpPr>
              <p:cNvPr id="704" name="Group 703"/>
              <p:cNvGrpSpPr/>
              <p:nvPr/>
            </p:nvGrpSpPr>
            <p:grpSpPr>
              <a:xfrm>
                <a:off x="2574814" y="3010093"/>
                <a:ext cx="1464646" cy="2043538"/>
                <a:chOff x="-2057400" y="3966421"/>
                <a:chExt cx="1464646" cy="2043538"/>
              </a:xfrm>
            </p:grpSpPr>
            <p:sp>
              <p:nvSpPr>
                <p:cNvPr id="705" name="TextBox 704"/>
                <p:cNvSpPr txBox="1"/>
                <p:nvPr/>
              </p:nvSpPr>
              <p:spPr>
                <a:xfrm>
                  <a:off x="-2057400" y="3966421"/>
                  <a:ext cx="1464646" cy="688381"/>
                </a:xfrm>
                <a:prstGeom prst="rect">
                  <a:avLst/>
                </a:prstGeom>
                <a:noFill/>
              </p:spPr>
              <p:txBody>
                <a:bodyPr wrap="square" lIns="45720" rtlCol="0">
                  <a:spAutoFit/>
                </a:bodyPr>
                <a:lstStyle>
                  <a:defPPr>
                    <a:defRPr lang="en-US"/>
                  </a:defPPr>
                  <a:lvl1pPr>
                    <a:defRPr sz="1400" b="1">
                      <a:solidFill>
                        <a:schemeClr val="tx2">
                          <a:lumMod val="75000"/>
                          <a:lumOff val="25000"/>
                        </a:schemeClr>
                      </a:solidFill>
                    </a:defRPr>
                  </a:lvl1pPr>
                </a:lstStyle>
                <a:p>
                  <a:pPr defTabSz="914241">
                    <a:lnSpc>
                      <a:spcPct val="85000"/>
                    </a:lnSpc>
                  </a:pPr>
                  <a:r>
                    <a:rPr lang="en-US" sz="700" b="0" dirty="0">
                      <a:solidFill>
                        <a:srgbClr val="2C2C2C">
                          <a:lumMod val="75000"/>
                          <a:lumOff val="25000"/>
                        </a:srgbClr>
                      </a:solidFill>
                    </a:rPr>
                    <a:t>Hypervisors </a:t>
                  </a:r>
                  <a:br>
                    <a:rPr lang="en-US" sz="700" b="0" dirty="0">
                      <a:solidFill>
                        <a:srgbClr val="2C2C2C">
                          <a:lumMod val="75000"/>
                          <a:lumOff val="25000"/>
                        </a:srgbClr>
                      </a:solidFill>
                    </a:rPr>
                  </a:br>
                  <a:r>
                    <a:rPr lang="en-US" sz="700" b="0" dirty="0">
                      <a:solidFill>
                        <a:srgbClr val="2C2C2C">
                          <a:lumMod val="75000"/>
                          <a:lumOff val="25000"/>
                        </a:srgbClr>
                      </a:solidFill>
                    </a:rPr>
                    <a:t>and Virtual Networking</a:t>
                  </a:r>
                </a:p>
              </p:txBody>
            </p:sp>
            <p:sp>
              <p:nvSpPr>
                <p:cNvPr id="706" name="Rounded Rectangle 705"/>
                <p:cNvSpPr/>
                <p:nvPr/>
              </p:nvSpPr>
              <p:spPr>
                <a:xfrm>
                  <a:off x="-2000380" y="4672443"/>
                  <a:ext cx="1337516" cy="1337516"/>
                </a:xfrm>
                <a:prstGeom prst="roundRect">
                  <a:avLst>
                    <a:gd name="adj" fmla="val 2539"/>
                  </a:avLst>
                </a:prstGeom>
                <a:gradFill flip="none" rotWithShape="1">
                  <a:gsLst>
                    <a:gs pos="833">
                      <a:srgbClr val="3C86EC">
                        <a:lumMod val="46000"/>
                      </a:srgbClr>
                    </a:gs>
                    <a:gs pos="100000">
                      <a:srgbClr val="3C86EC"/>
                    </a:gs>
                    <a:gs pos="47000">
                      <a:srgbClr val="3C86EC">
                        <a:lumMod val="81000"/>
                      </a:srgbClr>
                    </a:gs>
                  </a:gsLst>
                  <a:lin ang="16200000" scaled="1"/>
                  <a:tileRect/>
                </a:gradFill>
                <a:ln w="25400" cap="flat" cmpd="sng" algn="ctr">
                  <a:noFill/>
                  <a:prstDash val="solid"/>
                </a:ln>
                <a:effectLst>
                  <a:outerShdw blurRad="635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32492" tIns="94392" rIns="132492" bIns="94392" numCol="1" spcCol="1270" anchor="ctr" anchorCtr="0">
                  <a:noAutofit/>
                </a:bodyPr>
                <a:lstStyle/>
                <a:p>
                  <a:pPr algn="ctr" defTabSz="888630">
                    <a:spcBef>
                      <a:spcPct val="0"/>
                    </a:spcBef>
                    <a:spcAft>
                      <a:spcPct val="35000"/>
                    </a:spcAft>
                  </a:pPr>
                  <a:endParaRPr lang="en-US" sz="1100" b="1">
                    <a:solidFill>
                      <a:srgbClr val="FFFFFF"/>
                    </a:solidFill>
                    <a:latin typeface="CiscoSansTT Light" panose="020B0503020201020303" pitchFamily="34" charset="0"/>
                    <a:cs typeface="Arial" panose="020B0604020202020204" pitchFamily="34" charset="0"/>
                  </a:endParaRPr>
                </a:p>
              </p:txBody>
            </p:sp>
            <p:grpSp>
              <p:nvGrpSpPr>
                <p:cNvPr id="707" name="Group 10"/>
                <p:cNvGrpSpPr>
                  <a:grpSpLocks noChangeAspect="1"/>
                </p:cNvGrpSpPr>
                <p:nvPr/>
              </p:nvGrpSpPr>
              <p:grpSpPr bwMode="auto">
                <a:xfrm>
                  <a:off x="-1806512" y="5341172"/>
                  <a:ext cx="892630" cy="257198"/>
                  <a:chOff x="1776" y="5806"/>
                  <a:chExt cx="1770" cy="510"/>
                </a:xfrm>
                <a:solidFill>
                  <a:schemeClr val="bg1">
                    <a:lumMod val="50000"/>
                  </a:schemeClr>
                </a:solidFill>
              </p:grpSpPr>
              <p:sp>
                <p:nvSpPr>
                  <p:cNvPr id="741" name="Freeform 11"/>
                  <p:cNvSpPr>
                    <a:spLocks/>
                  </p:cNvSpPr>
                  <p:nvPr/>
                </p:nvSpPr>
                <p:spPr bwMode="auto">
                  <a:xfrm>
                    <a:off x="2076" y="6221"/>
                    <a:ext cx="57" cy="29"/>
                  </a:xfrm>
                  <a:custGeom>
                    <a:avLst/>
                    <a:gdLst>
                      <a:gd name="T0" fmla="*/ 22 w 24"/>
                      <a:gd name="T1" fmla="*/ 1 h 12"/>
                      <a:gd name="T2" fmla="*/ 22 w 24"/>
                      <a:gd name="T3" fmla="*/ 6 h 12"/>
                      <a:gd name="T4" fmla="*/ 19 w 24"/>
                      <a:gd name="T5" fmla="*/ 9 h 12"/>
                      <a:gd name="T6" fmla="*/ 10 w 24"/>
                      <a:gd name="T7" fmla="*/ 9 h 12"/>
                      <a:gd name="T8" fmla="*/ 4 w 24"/>
                      <a:gd name="T9" fmla="*/ 8 h 12"/>
                      <a:gd name="T10" fmla="*/ 1 w 24"/>
                      <a:gd name="T11" fmla="*/ 4 h 12"/>
                      <a:gd name="T12" fmla="*/ 10 w 24"/>
                      <a:gd name="T13" fmla="*/ 3 h 12"/>
                      <a:gd name="T14" fmla="*/ 18 w 24"/>
                      <a:gd name="T15" fmla="*/ 4 h 12"/>
                      <a:gd name="T16" fmla="*/ 21 w 24"/>
                      <a:gd name="T17" fmla="*/ 1 h 12"/>
                      <a:gd name="T18" fmla="*/ 22 w 24"/>
                      <a:gd name="T19" fmla="*/ 1 h 12"/>
                      <a:gd name="T20" fmla="*/ 22 w 24"/>
                      <a:gd name="T21"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2">
                        <a:moveTo>
                          <a:pt x="22" y="1"/>
                        </a:moveTo>
                        <a:cubicBezTo>
                          <a:pt x="23" y="1"/>
                          <a:pt x="24" y="3"/>
                          <a:pt x="22" y="6"/>
                        </a:cubicBezTo>
                        <a:cubicBezTo>
                          <a:pt x="22" y="7"/>
                          <a:pt x="21" y="8"/>
                          <a:pt x="19" y="9"/>
                        </a:cubicBezTo>
                        <a:cubicBezTo>
                          <a:pt x="18" y="11"/>
                          <a:pt x="14" y="12"/>
                          <a:pt x="10" y="9"/>
                        </a:cubicBezTo>
                        <a:cubicBezTo>
                          <a:pt x="7" y="8"/>
                          <a:pt x="7" y="7"/>
                          <a:pt x="4" y="8"/>
                        </a:cubicBezTo>
                        <a:cubicBezTo>
                          <a:pt x="1" y="8"/>
                          <a:pt x="0" y="6"/>
                          <a:pt x="1" y="4"/>
                        </a:cubicBezTo>
                        <a:cubicBezTo>
                          <a:pt x="2" y="2"/>
                          <a:pt x="6" y="0"/>
                          <a:pt x="10" y="3"/>
                        </a:cubicBezTo>
                        <a:cubicBezTo>
                          <a:pt x="12" y="4"/>
                          <a:pt x="15" y="6"/>
                          <a:pt x="18" y="4"/>
                        </a:cubicBezTo>
                        <a:cubicBezTo>
                          <a:pt x="19" y="3"/>
                          <a:pt x="20" y="2"/>
                          <a:pt x="21" y="1"/>
                        </a:cubicBezTo>
                        <a:cubicBezTo>
                          <a:pt x="22" y="1"/>
                          <a:pt x="22" y="1"/>
                          <a:pt x="22" y="1"/>
                        </a:cubicBezTo>
                        <a:cubicBezTo>
                          <a:pt x="22" y="1"/>
                          <a:pt x="22" y="1"/>
                          <a:pt x="22"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42" name="Freeform 12"/>
                  <p:cNvSpPr>
                    <a:spLocks noEditPoints="1"/>
                  </p:cNvSpPr>
                  <p:nvPr/>
                </p:nvSpPr>
                <p:spPr bwMode="auto">
                  <a:xfrm>
                    <a:off x="1776" y="5806"/>
                    <a:ext cx="577" cy="510"/>
                  </a:xfrm>
                  <a:custGeom>
                    <a:avLst/>
                    <a:gdLst>
                      <a:gd name="T0" fmla="*/ 122 w 244"/>
                      <a:gd name="T1" fmla="*/ 0 h 216"/>
                      <a:gd name="T2" fmla="*/ 0 w 244"/>
                      <a:gd name="T3" fmla="*/ 122 h 216"/>
                      <a:gd name="T4" fmla="*/ 7 w 244"/>
                      <a:gd name="T5" fmla="*/ 161 h 216"/>
                      <a:gd name="T6" fmla="*/ 15 w 244"/>
                      <a:gd name="T7" fmla="*/ 161 h 216"/>
                      <a:gd name="T8" fmla="*/ 36 w 244"/>
                      <a:gd name="T9" fmla="*/ 156 h 216"/>
                      <a:gd name="T10" fmla="*/ 40 w 244"/>
                      <a:gd name="T11" fmla="*/ 154 h 216"/>
                      <a:gd name="T12" fmla="*/ 49 w 244"/>
                      <a:gd name="T13" fmla="*/ 159 h 216"/>
                      <a:gd name="T14" fmla="*/ 55 w 244"/>
                      <a:gd name="T15" fmla="*/ 165 h 216"/>
                      <a:gd name="T16" fmla="*/ 62 w 244"/>
                      <a:gd name="T17" fmla="*/ 167 h 216"/>
                      <a:gd name="T18" fmla="*/ 67 w 244"/>
                      <a:gd name="T19" fmla="*/ 165 h 216"/>
                      <a:gd name="T20" fmla="*/ 64 w 244"/>
                      <a:gd name="T21" fmla="*/ 161 h 216"/>
                      <a:gd name="T22" fmla="*/ 59 w 244"/>
                      <a:gd name="T23" fmla="*/ 154 h 216"/>
                      <a:gd name="T24" fmla="*/ 52 w 244"/>
                      <a:gd name="T25" fmla="*/ 144 h 216"/>
                      <a:gd name="T26" fmla="*/ 65 w 244"/>
                      <a:gd name="T27" fmla="*/ 133 h 216"/>
                      <a:gd name="T28" fmla="*/ 77 w 244"/>
                      <a:gd name="T29" fmla="*/ 145 h 216"/>
                      <a:gd name="T30" fmla="*/ 83 w 244"/>
                      <a:gd name="T31" fmla="*/ 146 h 216"/>
                      <a:gd name="T32" fmla="*/ 90 w 244"/>
                      <a:gd name="T33" fmla="*/ 147 h 216"/>
                      <a:gd name="T34" fmla="*/ 114 w 244"/>
                      <a:gd name="T35" fmla="*/ 164 h 216"/>
                      <a:gd name="T36" fmla="*/ 138 w 244"/>
                      <a:gd name="T37" fmla="*/ 162 h 216"/>
                      <a:gd name="T38" fmla="*/ 145 w 244"/>
                      <a:gd name="T39" fmla="*/ 164 h 216"/>
                      <a:gd name="T40" fmla="*/ 156 w 244"/>
                      <a:gd name="T41" fmla="*/ 161 h 216"/>
                      <a:gd name="T42" fmla="*/ 166 w 244"/>
                      <a:gd name="T43" fmla="*/ 164 h 216"/>
                      <a:gd name="T44" fmla="*/ 178 w 244"/>
                      <a:gd name="T45" fmla="*/ 161 h 216"/>
                      <a:gd name="T46" fmla="*/ 174 w 244"/>
                      <a:gd name="T47" fmla="*/ 173 h 216"/>
                      <a:gd name="T48" fmla="*/ 173 w 244"/>
                      <a:gd name="T49" fmla="*/ 183 h 216"/>
                      <a:gd name="T50" fmla="*/ 168 w 244"/>
                      <a:gd name="T51" fmla="*/ 192 h 216"/>
                      <a:gd name="T52" fmla="*/ 160 w 244"/>
                      <a:gd name="T53" fmla="*/ 203 h 216"/>
                      <a:gd name="T54" fmla="*/ 152 w 244"/>
                      <a:gd name="T55" fmla="*/ 214 h 216"/>
                      <a:gd name="T56" fmla="*/ 164 w 244"/>
                      <a:gd name="T57" fmla="*/ 211 h 216"/>
                      <a:gd name="T58" fmla="*/ 181 w 244"/>
                      <a:gd name="T59" fmla="*/ 198 h 216"/>
                      <a:gd name="T60" fmla="*/ 187 w 244"/>
                      <a:gd name="T61" fmla="*/ 192 h 216"/>
                      <a:gd name="T62" fmla="*/ 186 w 244"/>
                      <a:gd name="T63" fmla="*/ 192 h 216"/>
                      <a:gd name="T64" fmla="*/ 187 w 244"/>
                      <a:gd name="T65" fmla="*/ 190 h 216"/>
                      <a:gd name="T66" fmla="*/ 210 w 244"/>
                      <a:gd name="T67" fmla="*/ 186 h 216"/>
                      <a:gd name="T68" fmla="*/ 224 w 244"/>
                      <a:gd name="T69" fmla="*/ 188 h 216"/>
                      <a:gd name="T70" fmla="*/ 244 w 244"/>
                      <a:gd name="T71" fmla="*/ 122 h 216"/>
                      <a:gd name="T72" fmla="*/ 122 w 244"/>
                      <a:gd name="T73" fmla="*/ 0 h 216"/>
                      <a:gd name="T74" fmla="*/ 221 w 244"/>
                      <a:gd name="T75" fmla="*/ 119 h 216"/>
                      <a:gd name="T76" fmla="*/ 112 w 244"/>
                      <a:gd name="T77" fmla="*/ 147 h 216"/>
                      <a:gd name="T78" fmla="*/ 26 w 244"/>
                      <a:gd name="T79" fmla="*/ 85 h 216"/>
                      <a:gd name="T80" fmla="*/ 65 w 244"/>
                      <a:gd name="T81" fmla="*/ 73 h 216"/>
                      <a:gd name="T82" fmla="*/ 76 w 244"/>
                      <a:gd name="T83" fmla="*/ 96 h 216"/>
                      <a:gd name="T84" fmla="*/ 130 w 244"/>
                      <a:gd name="T85" fmla="*/ 113 h 216"/>
                      <a:gd name="T86" fmla="*/ 133 w 244"/>
                      <a:gd name="T87" fmla="*/ 110 h 216"/>
                      <a:gd name="T88" fmla="*/ 127 w 244"/>
                      <a:gd name="T89" fmla="*/ 98 h 216"/>
                      <a:gd name="T90" fmla="*/ 107 w 244"/>
                      <a:gd name="T91" fmla="*/ 87 h 216"/>
                      <a:gd name="T92" fmla="*/ 70 w 244"/>
                      <a:gd name="T93" fmla="*/ 62 h 216"/>
                      <a:gd name="T94" fmla="*/ 75 w 244"/>
                      <a:gd name="T95" fmla="*/ 40 h 216"/>
                      <a:gd name="T96" fmla="*/ 105 w 244"/>
                      <a:gd name="T97" fmla="*/ 28 h 216"/>
                      <a:gd name="T98" fmla="*/ 132 w 244"/>
                      <a:gd name="T99" fmla="*/ 26 h 216"/>
                      <a:gd name="T100" fmla="*/ 162 w 244"/>
                      <a:gd name="T101" fmla="*/ 32 h 216"/>
                      <a:gd name="T102" fmla="*/ 183 w 244"/>
                      <a:gd name="T103" fmla="*/ 78 h 216"/>
                      <a:gd name="T104" fmla="*/ 184 w 244"/>
                      <a:gd name="T105" fmla="*/ 93 h 216"/>
                      <a:gd name="T106" fmla="*/ 179 w 244"/>
                      <a:gd name="T107" fmla="*/ 101 h 216"/>
                      <a:gd name="T108" fmla="*/ 180 w 244"/>
                      <a:gd name="T109" fmla="*/ 102 h 216"/>
                      <a:gd name="T110" fmla="*/ 191 w 244"/>
                      <a:gd name="T111" fmla="*/ 89 h 216"/>
                      <a:gd name="T112" fmla="*/ 221 w 244"/>
                      <a:gd name="T113" fmla="*/ 11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4" h="216">
                        <a:moveTo>
                          <a:pt x="122" y="0"/>
                        </a:moveTo>
                        <a:cubicBezTo>
                          <a:pt x="55" y="0"/>
                          <a:pt x="0" y="54"/>
                          <a:pt x="0" y="122"/>
                        </a:cubicBezTo>
                        <a:cubicBezTo>
                          <a:pt x="0" y="135"/>
                          <a:pt x="3" y="148"/>
                          <a:pt x="7" y="161"/>
                        </a:cubicBezTo>
                        <a:cubicBezTo>
                          <a:pt x="15" y="161"/>
                          <a:pt x="15" y="161"/>
                          <a:pt x="15" y="161"/>
                        </a:cubicBezTo>
                        <a:cubicBezTo>
                          <a:pt x="23" y="161"/>
                          <a:pt x="30" y="159"/>
                          <a:pt x="36" y="156"/>
                        </a:cubicBezTo>
                        <a:cubicBezTo>
                          <a:pt x="37" y="155"/>
                          <a:pt x="39" y="154"/>
                          <a:pt x="40" y="154"/>
                        </a:cubicBezTo>
                        <a:cubicBezTo>
                          <a:pt x="44" y="154"/>
                          <a:pt x="47" y="156"/>
                          <a:pt x="49" y="159"/>
                        </a:cubicBezTo>
                        <a:cubicBezTo>
                          <a:pt x="51" y="162"/>
                          <a:pt x="53" y="164"/>
                          <a:pt x="55" y="165"/>
                        </a:cubicBezTo>
                        <a:cubicBezTo>
                          <a:pt x="57" y="166"/>
                          <a:pt x="59" y="167"/>
                          <a:pt x="62" y="167"/>
                        </a:cubicBezTo>
                        <a:cubicBezTo>
                          <a:pt x="64" y="167"/>
                          <a:pt x="66" y="167"/>
                          <a:pt x="67" y="165"/>
                        </a:cubicBezTo>
                        <a:cubicBezTo>
                          <a:pt x="68" y="163"/>
                          <a:pt x="67" y="162"/>
                          <a:pt x="64" y="161"/>
                        </a:cubicBezTo>
                        <a:cubicBezTo>
                          <a:pt x="61" y="159"/>
                          <a:pt x="60" y="157"/>
                          <a:pt x="59" y="154"/>
                        </a:cubicBezTo>
                        <a:cubicBezTo>
                          <a:pt x="57" y="151"/>
                          <a:pt x="53" y="149"/>
                          <a:pt x="52" y="144"/>
                        </a:cubicBezTo>
                        <a:cubicBezTo>
                          <a:pt x="52" y="138"/>
                          <a:pt x="56" y="131"/>
                          <a:pt x="65" y="133"/>
                        </a:cubicBezTo>
                        <a:cubicBezTo>
                          <a:pt x="72" y="135"/>
                          <a:pt x="76" y="143"/>
                          <a:pt x="77" y="145"/>
                        </a:cubicBezTo>
                        <a:cubicBezTo>
                          <a:pt x="78" y="147"/>
                          <a:pt x="81" y="148"/>
                          <a:pt x="83" y="146"/>
                        </a:cubicBezTo>
                        <a:cubicBezTo>
                          <a:pt x="86" y="144"/>
                          <a:pt x="88" y="144"/>
                          <a:pt x="90" y="147"/>
                        </a:cubicBezTo>
                        <a:cubicBezTo>
                          <a:pt x="91" y="149"/>
                          <a:pt x="102" y="164"/>
                          <a:pt x="114" y="164"/>
                        </a:cubicBezTo>
                        <a:cubicBezTo>
                          <a:pt x="126" y="165"/>
                          <a:pt x="132" y="161"/>
                          <a:pt x="138" y="162"/>
                        </a:cubicBezTo>
                        <a:cubicBezTo>
                          <a:pt x="141" y="162"/>
                          <a:pt x="143" y="164"/>
                          <a:pt x="145" y="164"/>
                        </a:cubicBezTo>
                        <a:cubicBezTo>
                          <a:pt x="149" y="165"/>
                          <a:pt x="152" y="161"/>
                          <a:pt x="156" y="161"/>
                        </a:cubicBezTo>
                        <a:cubicBezTo>
                          <a:pt x="159" y="162"/>
                          <a:pt x="163" y="164"/>
                          <a:pt x="166" y="164"/>
                        </a:cubicBezTo>
                        <a:cubicBezTo>
                          <a:pt x="170" y="164"/>
                          <a:pt x="178" y="159"/>
                          <a:pt x="178" y="161"/>
                        </a:cubicBezTo>
                        <a:cubicBezTo>
                          <a:pt x="178" y="164"/>
                          <a:pt x="175" y="170"/>
                          <a:pt x="174" y="173"/>
                        </a:cubicBezTo>
                        <a:cubicBezTo>
                          <a:pt x="174" y="175"/>
                          <a:pt x="174" y="179"/>
                          <a:pt x="173" y="183"/>
                        </a:cubicBezTo>
                        <a:cubicBezTo>
                          <a:pt x="172" y="186"/>
                          <a:pt x="169" y="191"/>
                          <a:pt x="168" y="192"/>
                        </a:cubicBezTo>
                        <a:cubicBezTo>
                          <a:pt x="165" y="197"/>
                          <a:pt x="163" y="198"/>
                          <a:pt x="160" y="203"/>
                        </a:cubicBezTo>
                        <a:cubicBezTo>
                          <a:pt x="158" y="208"/>
                          <a:pt x="153" y="213"/>
                          <a:pt x="152" y="214"/>
                        </a:cubicBezTo>
                        <a:cubicBezTo>
                          <a:pt x="151" y="216"/>
                          <a:pt x="160" y="214"/>
                          <a:pt x="164" y="211"/>
                        </a:cubicBezTo>
                        <a:cubicBezTo>
                          <a:pt x="167" y="208"/>
                          <a:pt x="172" y="200"/>
                          <a:pt x="181" y="198"/>
                        </a:cubicBezTo>
                        <a:cubicBezTo>
                          <a:pt x="186" y="197"/>
                          <a:pt x="187" y="194"/>
                          <a:pt x="187" y="192"/>
                        </a:cubicBezTo>
                        <a:cubicBezTo>
                          <a:pt x="186" y="192"/>
                          <a:pt x="186" y="192"/>
                          <a:pt x="186" y="192"/>
                        </a:cubicBezTo>
                        <a:cubicBezTo>
                          <a:pt x="186" y="191"/>
                          <a:pt x="187" y="190"/>
                          <a:pt x="187" y="190"/>
                        </a:cubicBezTo>
                        <a:cubicBezTo>
                          <a:pt x="193" y="188"/>
                          <a:pt x="201" y="186"/>
                          <a:pt x="210" y="186"/>
                        </a:cubicBezTo>
                        <a:cubicBezTo>
                          <a:pt x="215" y="186"/>
                          <a:pt x="220" y="187"/>
                          <a:pt x="224" y="188"/>
                        </a:cubicBezTo>
                        <a:cubicBezTo>
                          <a:pt x="237" y="169"/>
                          <a:pt x="244" y="146"/>
                          <a:pt x="244" y="122"/>
                        </a:cubicBezTo>
                        <a:cubicBezTo>
                          <a:pt x="244" y="54"/>
                          <a:pt x="189" y="0"/>
                          <a:pt x="122" y="0"/>
                        </a:cubicBezTo>
                        <a:close/>
                        <a:moveTo>
                          <a:pt x="221" y="119"/>
                        </a:moveTo>
                        <a:cubicBezTo>
                          <a:pt x="215" y="151"/>
                          <a:pt x="163" y="162"/>
                          <a:pt x="112" y="147"/>
                        </a:cubicBezTo>
                        <a:cubicBezTo>
                          <a:pt x="63" y="132"/>
                          <a:pt x="21" y="103"/>
                          <a:pt x="26" y="85"/>
                        </a:cubicBezTo>
                        <a:cubicBezTo>
                          <a:pt x="28" y="75"/>
                          <a:pt x="44" y="71"/>
                          <a:pt x="65" y="73"/>
                        </a:cubicBezTo>
                        <a:cubicBezTo>
                          <a:pt x="62" y="80"/>
                          <a:pt x="62" y="88"/>
                          <a:pt x="76" y="96"/>
                        </a:cubicBezTo>
                        <a:cubicBezTo>
                          <a:pt x="94" y="106"/>
                          <a:pt x="122" y="114"/>
                          <a:pt x="130" y="113"/>
                        </a:cubicBezTo>
                        <a:cubicBezTo>
                          <a:pt x="133" y="113"/>
                          <a:pt x="136" y="112"/>
                          <a:pt x="133" y="110"/>
                        </a:cubicBezTo>
                        <a:cubicBezTo>
                          <a:pt x="131" y="108"/>
                          <a:pt x="128" y="105"/>
                          <a:pt x="127" y="98"/>
                        </a:cubicBezTo>
                        <a:cubicBezTo>
                          <a:pt x="126" y="95"/>
                          <a:pt x="125" y="90"/>
                          <a:pt x="107" y="87"/>
                        </a:cubicBezTo>
                        <a:cubicBezTo>
                          <a:pt x="67" y="79"/>
                          <a:pt x="69" y="68"/>
                          <a:pt x="70" y="62"/>
                        </a:cubicBezTo>
                        <a:cubicBezTo>
                          <a:pt x="70" y="62"/>
                          <a:pt x="73" y="46"/>
                          <a:pt x="75" y="40"/>
                        </a:cubicBezTo>
                        <a:cubicBezTo>
                          <a:pt x="76" y="35"/>
                          <a:pt x="80" y="22"/>
                          <a:pt x="105" y="28"/>
                        </a:cubicBezTo>
                        <a:cubicBezTo>
                          <a:pt x="120" y="31"/>
                          <a:pt x="128" y="27"/>
                          <a:pt x="132" y="26"/>
                        </a:cubicBezTo>
                        <a:cubicBezTo>
                          <a:pt x="143" y="23"/>
                          <a:pt x="155" y="25"/>
                          <a:pt x="162" y="32"/>
                        </a:cubicBezTo>
                        <a:cubicBezTo>
                          <a:pt x="169" y="39"/>
                          <a:pt x="178" y="61"/>
                          <a:pt x="183" y="78"/>
                        </a:cubicBezTo>
                        <a:cubicBezTo>
                          <a:pt x="185" y="86"/>
                          <a:pt x="185" y="90"/>
                          <a:pt x="184" y="93"/>
                        </a:cubicBezTo>
                        <a:cubicBezTo>
                          <a:pt x="183" y="95"/>
                          <a:pt x="182" y="96"/>
                          <a:pt x="179" y="101"/>
                        </a:cubicBezTo>
                        <a:cubicBezTo>
                          <a:pt x="179" y="102"/>
                          <a:pt x="179" y="103"/>
                          <a:pt x="180" y="102"/>
                        </a:cubicBezTo>
                        <a:cubicBezTo>
                          <a:pt x="188" y="98"/>
                          <a:pt x="190" y="93"/>
                          <a:pt x="191" y="89"/>
                        </a:cubicBezTo>
                        <a:cubicBezTo>
                          <a:pt x="212" y="94"/>
                          <a:pt x="224" y="105"/>
                          <a:pt x="221" y="11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43" name="Freeform 13"/>
                  <p:cNvSpPr>
                    <a:spLocks noEditPoints="1"/>
                  </p:cNvSpPr>
                  <p:nvPr/>
                </p:nvSpPr>
                <p:spPr bwMode="auto">
                  <a:xfrm>
                    <a:off x="2341" y="6231"/>
                    <a:ext cx="7" cy="12"/>
                  </a:xfrm>
                  <a:custGeom>
                    <a:avLst/>
                    <a:gdLst>
                      <a:gd name="T0" fmla="*/ 0 w 3"/>
                      <a:gd name="T1" fmla="*/ 2 h 5"/>
                      <a:gd name="T2" fmla="*/ 1 w 3"/>
                      <a:gd name="T3" fmla="*/ 2 h 5"/>
                      <a:gd name="T4" fmla="*/ 2 w 3"/>
                      <a:gd name="T5" fmla="*/ 5 h 5"/>
                      <a:gd name="T6" fmla="*/ 3 w 3"/>
                      <a:gd name="T7" fmla="*/ 5 h 5"/>
                      <a:gd name="T8" fmla="*/ 2 w 3"/>
                      <a:gd name="T9" fmla="*/ 2 h 5"/>
                      <a:gd name="T10" fmla="*/ 3 w 3"/>
                      <a:gd name="T11" fmla="*/ 1 h 5"/>
                      <a:gd name="T12" fmla="*/ 2 w 3"/>
                      <a:gd name="T13" fmla="*/ 0 h 5"/>
                      <a:gd name="T14" fmla="*/ 0 w 3"/>
                      <a:gd name="T15" fmla="*/ 0 h 5"/>
                      <a:gd name="T16" fmla="*/ 0 w 3"/>
                      <a:gd name="T17" fmla="*/ 5 h 5"/>
                      <a:gd name="T18" fmla="*/ 0 w 3"/>
                      <a:gd name="T19" fmla="*/ 5 h 5"/>
                      <a:gd name="T20" fmla="*/ 0 w 3"/>
                      <a:gd name="T21" fmla="*/ 2 h 5"/>
                      <a:gd name="T22" fmla="*/ 0 w 3"/>
                      <a:gd name="T23" fmla="*/ 2 h 5"/>
                      <a:gd name="T24" fmla="*/ 0 w 3"/>
                      <a:gd name="T25" fmla="*/ 0 h 5"/>
                      <a:gd name="T26" fmla="*/ 1 w 3"/>
                      <a:gd name="T27" fmla="*/ 0 h 5"/>
                      <a:gd name="T28" fmla="*/ 2 w 3"/>
                      <a:gd name="T29" fmla="*/ 1 h 5"/>
                      <a:gd name="T30" fmla="*/ 1 w 3"/>
                      <a:gd name="T31" fmla="*/ 2 h 5"/>
                      <a:gd name="T32" fmla="*/ 0 w 3"/>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5">
                        <a:moveTo>
                          <a:pt x="0" y="2"/>
                        </a:moveTo>
                        <a:cubicBezTo>
                          <a:pt x="1" y="2"/>
                          <a:pt x="1" y="2"/>
                          <a:pt x="1" y="2"/>
                        </a:cubicBezTo>
                        <a:cubicBezTo>
                          <a:pt x="2" y="5"/>
                          <a:pt x="2" y="5"/>
                          <a:pt x="2" y="5"/>
                        </a:cubicBezTo>
                        <a:cubicBezTo>
                          <a:pt x="3" y="5"/>
                          <a:pt x="3" y="5"/>
                          <a:pt x="3" y="5"/>
                        </a:cubicBezTo>
                        <a:cubicBezTo>
                          <a:pt x="2" y="2"/>
                          <a:pt x="2" y="2"/>
                          <a:pt x="2" y="2"/>
                        </a:cubicBezTo>
                        <a:cubicBezTo>
                          <a:pt x="3" y="2"/>
                          <a:pt x="3" y="2"/>
                          <a:pt x="3" y="1"/>
                        </a:cubicBezTo>
                        <a:cubicBezTo>
                          <a:pt x="3" y="0"/>
                          <a:pt x="3" y="0"/>
                          <a:pt x="2" y="0"/>
                        </a:cubicBezTo>
                        <a:cubicBezTo>
                          <a:pt x="0" y="0"/>
                          <a:pt x="0" y="0"/>
                          <a:pt x="0" y="0"/>
                        </a:cubicBezTo>
                        <a:cubicBezTo>
                          <a:pt x="0" y="5"/>
                          <a:pt x="0" y="5"/>
                          <a:pt x="0" y="5"/>
                        </a:cubicBezTo>
                        <a:cubicBezTo>
                          <a:pt x="0" y="5"/>
                          <a:pt x="0" y="5"/>
                          <a:pt x="0" y="5"/>
                        </a:cubicBezTo>
                        <a:cubicBezTo>
                          <a:pt x="0" y="2"/>
                          <a:pt x="0" y="2"/>
                          <a:pt x="0" y="2"/>
                        </a:cubicBezTo>
                        <a:close/>
                        <a:moveTo>
                          <a:pt x="0" y="2"/>
                        </a:moveTo>
                        <a:cubicBezTo>
                          <a:pt x="0" y="0"/>
                          <a:pt x="0" y="0"/>
                          <a:pt x="0" y="0"/>
                        </a:cubicBezTo>
                        <a:cubicBezTo>
                          <a:pt x="1" y="0"/>
                          <a:pt x="1" y="0"/>
                          <a:pt x="1" y="0"/>
                        </a:cubicBezTo>
                        <a:cubicBezTo>
                          <a:pt x="2" y="0"/>
                          <a:pt x="2" y="1"/>
                          <a:pt x="2" y="1"/>
                        </a:cubicBezTo>
                        <a:cubicBezTo>
                          <a:pt x="2" y="2"/>
                          <a:pt x="2" y="2"/>
                          <a:pt x="1"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44" name="Freeform 14"/>
                  <p:cNvSpPr>
                    <a:spLocks noEditPoints="1"/>
                  </p:cNvSpPr>
                  <p:nvPr/>
                </p:nvSpPr>
                <p:spPr bwMode="auto">
                  <a:xfrm>
                    <a:off x="2334" y="6226"/>
                    <a:ext cx="21" cy="21"/>
                  </a:xfrm>
                  <a:custGeom>
                    <a:avLst/>
                    <a:gdLst>
                      <a:gd name="T0" fmla="*/ 9 w 9"/>
                      <a:gd name="T1" fmla="*/ 4 h 9"/>
                      <a:gd name="T2" fmla="*/ 4 w 9"/>
                      <a:gd name="T3" fmla="*/ 9 h 9"/>
                      <a:gd name="T4" fmla="*/ 0 w 9"/>
                      <a:gd name="T5" fmla="*/ 4 h 9"/>
                      <a:gd name="T6" fmla="*/ 4 w 9"/>
                      <a:gd name="T7" fmla="*/ 0 h 9"/>
                      <a:gd name="T8" fmla="*/ 9 w 9"/>
                      <a:gd name="T9" fmla="*/ 4 h 9"/>
                      <a:gd name="T10" fmla="*/ 4 w 9"/>
                      <a:gd name="T11" fmla="*/ 0 h 9"/>
                      <a:gd name="T12" fmla="*/ 0 w 9"/>
                      <a:gd name="T13" fmla="*/ 4 h 9"/>
                      <a:gd name="T14" fmla="*/ 4 w 9"/>
                      <a:gd name="T15" fmla="*/ 8 h 9"/>
                      <a:gd name="T16" fmla="*/ 8 w 9"/>
                      <a:gd name="T17" fmla="*/ 4 h 9"/>
                      <a:gd name="T18" fmla="*/ 4 w 9"/>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9" y="4"/>
                        </a:moveTo>
                        <a:cubicBezTo>
                          <a:pt x="9" y="7"/>
                          <a:pt x="7" y="9"/>
                          <a:pt x="4" y="9"/>
                        </a:cubicBezTo>
                        <a:cubicBezTo>
                          <a:pt x="2" y="9"/>
                          <a:pt x="0" y="7"/>
                          <a:pt x="0" y="4"/>
                        </a:cubicBezTo>
                        <a:cubicBezTo>
                          <a:pt x="0" y="2"/>
                          <a:pt x="2" y="0"/>
                          <a:pt x="4" y="0"/>
                        </a:cubicBezTo>
                        <a:cubicBezTo>
                          <a:pt x="7" y="0"/>
                          <a:pt x="9" y="2"/>
                          <a:pt x="9" y="4"/>
                        </a:cubicBezTo>
                        <a:close/>
                        <a:moveTo>
                          <a:pt x="4" y="0"/>
                        </a:moveTo>
                        <a:cubicBezTo>
                          <a:pt x="2" y="0"/>
                          <a:pt x="0" y="2"/>
                          <a:pt x="0" y="4"/>
                        </a:cubicBezTo>
                        <a:cubicBezTo>
                          <a:pt x="0" y="6"/>
                          <a:pt x="2" y="8"/>
                          <a:pt x="4" y="8"/>
                        </a:cubicBezTo>
                        <a:cubicBezTo>
                          <a:pt x="6" y="8"/>
                          <a:pt x="8" y="6"/>
                          <a:pt x="8" y="4"/>
                        </a:cubicBezTo>
                        <a:cubicBezTo>
                          <a:pt x="8" y="2"/>
                          <a:pt x="6" y="0"/>
                          <a:pt x="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45" name="Freeform 15"/>
                  <p:cNvSpPr>
                    <a:spLocks/>
                  </p:cNvSpPr>
                  <p:nvPr/>
                </p:nvSpPr>
                <p:spPr bwMode="auto">
                  <a:xfrm>
                    <a:off x="1963" y="5910"/>
                    <a:ext cx="97" cy="54"/>
                  </a:xfrm>
                  <a:custGeom>
                    <a:avLst/>
                    <a:gdLst>
                      <a:gd name="T0" fmla="*/ 34 w 41"/>
                      <a:gd name="T1" fmla="*/ 14 h 23"/>
                      <a:gd name="T2" fmla="*/ 16 w 41"/>
                      <a:gd name="T3" fmla="*/ 19 h 23"/>
                      <a:gd name="T4" fmla="*/ 7 w 41"/>
                      <a:gd name="T5" fmla="*/ 14 h 23"/>
                      <a:gd name="T6" fmla="*/ 2 w 41"/>
                      <a:gd name="T7" fmla="*/ 4 h 23"/>
                      <a:gd name="T8" fmla="*/ 9 w 41"/>
                      <a:gd name="T9" fmla="*/ 3 h 23"/>
                      <a:gd name="T10" fmla="*/ 17 w 41"/>
                      <a:gd name="T11" fmla="*/ 7 h 23"/>
                      <a:gd name="T12" fmla="*/ 31 w 41"/>
                      <a:gd name="T13" fmla="*/ 6 h 23"/>
                      <a:gd name="T14" fmla="*/ 41 w 41"/>
                      <a:gd name="T15" fmla="*/ 10 h 23"/>
                      <a:gd name="T16" fmla="*/ 34 w 41"/>
                      <a:gd name="T17"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23">
                        <a:moveTo>
                          <a:pt x="34" y="14"/>
                        </a:moveTo>
                        <a:cubicBezTo>
                          <a:pt x="20" y="15"/>
                          <a:pt x="18" y="16"/>
                          <a:pt x="16" y="19"/>
                        </a:cubicBezTo>
                        <a:cubicBezTo>
                          <a:pt x="12" y="23"/>
                          <a:pt x="7" y="14"/>
                          <a:pt x="7" y="14"/>
                        </a:cubicBezTo>
                        <a:cubicBezTo>
                          <a:pt x="4" y="13"/>
                          <a:pt x="0" y="9"/>
                          <a:pt x="2" y="4"/>
                        </a:cubicBezTo>
                        <a:cubicBezTo>
                          <a:pt x="4" y="0"/>
                          <a:pt x="8" y="1"/>
                          <a:pt x="9" y="3"/>
                        </a:cubicBezTo>
                        <a:cubicBezTo>
                          <a:pt x="10" y="4"/>
                          <a:pt x="13" y="7"/>
                          <a:pt x="17" y="7"/>
                        </a:cubicBezTo>
                        <a:cubicBezTo>
                          <a:pt x="20" y="7"/>
                          <a:pt x="25" y="6"/>
                          <a:pt x="31" y="6"/>
                        </a:cubicBezTo>
                        <a:cubicBezTo>
                          <a:pt x="37" y="6"/>
                          <a:pt x="41" y="8"/>
                          <a:pt x="41" y="10"/>
                        </a:cubicBezTo>
                        <a:cubicBezTo>
                          <a:pt x="41" y="12"/>
                          <a:pt x="40" y="13"/>
                          <a:pt x="34" y="1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46" name="Freeform 16"/>
                  <p:cNvSpPr>
                    <a:spLocks/>
                  </p:cNvSpPr>
                  <p:nvPr/>
                </p:nvSpPr>
                <p:spPr bwMode="auto">
                  <a:xfrm>
                    <a:off x="2076" y="5879"/>
                    <a:ext cx="74" cy="31"/>
                  </a:xfrm>
                  <a:custGeom>
                    <a:avLst/>
                    <a:gdLst>
                      <a:gd name="T0" fmla="*/ 0 w 31"/>
                      <a:gd name="T1" fmla="*/ 4 h 13"/>
                      <a:gd name="T2" fmla="*/ 0 w 31"/>
                      <a:gd name="T3" fmla="*/ 4 h 13"/>
                      <a:gd name="T4" fmla="*/ 0 w 31"/>
                      <a:gd name="T5" fmla="*/ 3 h 13"/>
                      <a:gd name="T6" fmla="*/ 0 w 31"/>
                      <a:gd name="T7" fmla="*/ 3 h 13"/>
                      <a:gd name="T8" fmla="*/ 12 w 31"/>
                      <a:gd name="T9" fmla="*/ 0 h 13"/>
                      <a:gd name="T10" fmla="*/ 16 w 31"/>
                      <a:gd name="T11" fmla="*/ 0 h 13"/>
                      <a:gd name="T12" fmla="*/ 16 w 31"/>
                      <a:gd name="T13" fmla="*/ 0 h 13"/>
                      <a:gd name="T14" fmla="*/ 30 w 31"/>
                      <a:gd name="T15" fmla="*/ 6 h 13"/>
                      <a:gd name="T16" fmla="*/ 16 w 31"/>
                      <a:gd name="T17" fmla="*/ 13 h 13"/>
                      <a:gd name="T18" fmla="*/ 9 w 31"/>
                      <a:gd name="T19" fmla="*/ 12 h 13"/>
                      <a:gd name="T20" fmla="*/ 9 w 31"/>
                      <a:gd name="T21" fmla="*/ 11 h 13"/>
                      <a:gd name="T22" fmla="*/ 9 w 31"/>
                      <a:gd name="T23" fmla="*/ 11 h 13"/>
                      <a:gd name="T24" fmla="*/ 17 w 31"/>
                      <a:gd name="T25" fmla="*/ 6 h 13"/>
                      <a:gd name="T26" fmla="*/ 3 w 31"/>
                      <a:gd name="T27" fmla="*/ 3 h 13"/>
                      <a:gd name="T28" fmla="*/ 0 w 31"/>
                      <a:gd name="T29"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13">
                        <a:moveTo>
                          <a:pt x="0" y="4"/>
                        </a:moveTo>
                        <a:cubicBezTo>
                          <a:pt x="0" y="4"/>
                          <a:pt x="0" y="4"/>
                          <a:pt x="0" y="4"/>
                        </a:cubicBezTo>
                        <a:cubicBezTo>
                          <a:pt x="0" y="4"/>
                          <a:pt x="0" y="3"/>
                          <a:pt x="0" y="3"/>
                        </a:cubicBezTo>
                        <a:cubicBezTo>
                          <a:pt x="0" y="3"/>
                          <a:pt x="0" y="3"/>
                          <a:pt x="0" y="3"/>
                        </a:cubicBezTo>
                        <a:cubicBezTo>
                          <a:pt x="3" y="1"/>
                          <a:pt x="7" y="0"/>
                          <a:pt x="12" y="0"/>
                        </a:cubicBezTo>
                        <a:cubicBezTo>
                          <a:pt x="13" y="0"/>
                          <a:pt x="14" y="0"/>
                          <a:pt x="16" y="0"/>
                        </a:cubicBezTo>
                        <a:cubicBezTo>
                          <a:pt x="16" y="0"/>
                          <a:pt x="16" y="0"/>
                          <a:pt x="16" y="0"/>
                        </a:cubicBezTo>
                        <a:cubicBezTo>
                          <a:pt x="24" y="0"/>
                          <a:pt x="31" y="3"/>
                          <a:pt x="30" y="6"/>
                        </a:cubicBezTo>
                        <a:cubicBezTo>
                          <a:pt x="30" y="10"/>
                          <a:pt x="24" y="13"/>
                          <a:pt x="16" y="13"/>
                        </a:cubicBezTo>
                        <a:cubicBezTo>
                          <a:pt x="14" y="13"/>
                          <a:pt x="11" y="12"/>
                          <a:pt x="9" y="12"/>
                        </a:cubicBezTo>
                        <a:cubicBezTo>
                          <a:pt x="9" y="12"/>
                          <a:pt x="9" y="11"/>
                          <a:pt x="9" y="11"/>
                        </a:cubicBezTo>
                        <a:cubicBezTo>
                          <a:pt x="9" y="11"/>
                          <a:pt x="9" y="11"/>
                          <a:pt x="9" y="11"/>
                        </a:cubicBezTo>
                        <a:cubicBezTo>
                          <a:pt x="14" y="10"/>
                          <a:pt x="17" y="8"/>
                          <a:pt x="17" y="6"/>
                        </a:cubicBezTo>
                        <a:cubicBezTo>
                          <a:pt x="17" y="4"/>
                          <a:pt x="10" y="2"/>
                          <a:pt x="3" y="3"/>
                        </a:cubicBezTo>
                        <a:cubicBezTo>
                          <a:pt x="2" y="3"/>
                          <a:pt x="1" y="3"/>
                          <a:pt x="0" y="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47" name="Freeform 17"/>
                  <p:cNvSpPr>
                    <a:spLocks/>
                  </p:cNvSpPr>
                  <p:nvPr/>
                </p:nvSpPr>
                <p:spPr bwMode="auto">
                  <a:xfrm>
                    <a:off x="2502" y="6056"/>
                    <a:ext cx="111" cy="198"/>
                  </a:xfrm>
                  <a:custGeom>
                    <a:avLst/>
                    <a:gdLst>
                      <a:gd name="T0" fmla="*/ 1 w 47"/>
                      <a:gd name="T1" fmla="*/ 28 h 84"/>
                      <a:gd name="T2" fmla="*/ 0 w 47"/>
                      <a:gd name="T3" fmla="*/ 2 h 84"/>
                      <a:gd name="T4" fmla="*/ 18 w 47"/>
                      <a:gd name="T5" fmla="*/ 2 h 84"/>
                      <a:gd name="T6" fmla="*/ 19 w 47"/>
                      <a:gd name="T7" fmla="*/ 17 h 84"/>
                      <a:gd name="T8" fmla="*/ 19 w 47"/>
                      <a:gd name="T9" fmla="*/ 17 h 84"/>
                      <a:gd name="T10" fmla="*/ 42 w 47"/>
                      <a:gd name="T11" fmla="*/ 0 h 84"/>
                      <a:gd name="T12" fmla="*/ 47 w 47"/>
                      <a:gd name="T13" fmla="*/ 0 h 84"/>
                      <a:gd name="T14" fmla="*/ 47 w 47"/>
                      <a:gd name="T15" fmla="*/ 20 h 84"/>
                      <a:gd name="T16" fmla="*/ 40 w 47"/>
                      <a:gd name="T17" fmla="*/ 19 h 84"/>
                      <a:gd name="T18" fmla="*/ 22 w 47"/>
                      <a:gd name="T19" fmla="*/ 35 h 84"/>
                      <a:gd name="T20" fmla="*/ 21 w 47"/>
                      <a:gd name="T21" fmla="*/ 41 h 84"/>
                      <a:gd name="T22" fmla="*/ 21 w 47"/>
                      <a:gd name="T23" fmla="*/ 84 h 84"/>
                      <a:gd name="T24" fmla="*/ 1 w 47"/>
                      <a:gd name="T25" fmla="*/ 84 h 84"/>
                      <a:gd name="T26" fmla="*/ 1 w 47"/>
                      <a:gd name="T2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84">
                        <a:moveTo>
                          <a:pt x="1" y="28"/>
                        </a:moveTo>
                        <a:cubicBezTo>
                          <a:pt x="1" y="17"/>
                          <a:pt x="1" y="9"/>
                          <a:pt x="0" y="2"/>
                        </a:cubicBezTo>
                        <a:cubicBezTo>
                          <a:pt x="18" y="2"/>
                          <a:pt x="18" y="2"/>
                          <a:pt x="18" y="2"/>
                        </a:cubicBezTo>
                        <a:cubicBezTo>
                          <a:pt x="19" y="17"/>
                          <a:pt x="19" y="17"/>
                          <a:pt x="19" y="17"/>
                        </a:cubicBezTo>
                        <a:cubicBezTo>
                          <a:pt x="19" y="17"/>
                          <a:pt x="19" y="17"/>
                          <a:pt x="19" y="17"/>
                        </a:cubicBezTo>
                        <a:cubicBezTo>
                          <a:pt x="24" y="6"/>
                          <a:pt x="33" y="0"/>
                          <a:pt x="42" y="0"/>
                        </a:cubicBezTo>
                        <a:cubicBezTo>
                          <a:pt x="44" y="0"/>
                          <a:pt x="45" y="0"/>
                          <a:pt x="47" y="0"/>
                        </a:cubicBezTo>
                        <a:cubicBezTo>
                          <a:pt x="47" y="20"/>
                          <a:pt x="47" y="20"/>
                          <a:pt x="47" y="20"/>
                        </a:cubicBezTo>
                        <a:cubicBezTo>
                          <a:pt x="45" y="20"/>
                          <a:pt x="43" y="19"/>
                          <a:pt x="40" y="19"/>
                        </a:cubicBezTo>
                        <a:cubicBezTo>
                          <a:pt x="31" y="19"/>
                          <a:pt x="24" y="26"/>
                          <a:pt x="22" y="35"/>
                        </a:cubicBezTo>
                        <a:cubicBezTo>
                          <a:pt x="22" y="37"/>
                          <a:pt x="21" y="39"/>
                          <a:pt x="21" y="41"/>
                        </a:cubicBezTo>
                        <a:cubicBezTo>
                          <a:pt x="21" y="84"/>
                          <a:pt x="21" y="84"/>
                          <a:pt x="21" y="84"/>
                        </a:cubicBezTo>
                        <a:cubicBezTo>
                          <a:pt x="1" y="84"/>
                          <a:pt x="1" y="84"/>
                          <a:pt x="1" y="84"/>
                        </a:cubicBezTo>
                        <a:cubicBezTo>
                          <a:pt x="1" y="28"/>
                          <a:pt x="1" y="28"/>
                          <a:pt x="1" y="2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48" name="Freeform 18"/>
                  <p:cNvSpPr>
                    <a:spLocks noEditPoints="1"/>
                  </p:cNvSpPr>
                  <p:nvPr/>
                </p:nvSpPr>
                <p:spPr bwMode="auto">
                  <a:xfrm>
                    <a:off x="2624" y="6056"/>
                    <a:ext cx="178" cy="201"/>
                  </a:xfrm>
                  <a:custGeom>
                    <a:avLst/>
                    <a:gdLst>
                      <a:gd name="T0" fmla="*/ 20 w 75"/>
                      <a:gd name="T1" fmla="*/ 48 h 85"/>
                      <a:gd name="T2" fmla="*/ 45 w 75"/>
                      <a:gd name="T3" fmla="*/ 70 h 85"/>
                      <a:gd name="T4" fmla="*/ 67 w 75"/>
                      <a:gd name="T5" fmla="*/ 66 h 85"/>
                      <a:gd name="T6" fmla="*/ 70 w 75"/>
                      <a:gd name="T7" fmla="*/ 80 h 85"/>
                      <a:gd name="T8" fmla="*/ 42 w 75"/>
                      <a:gd name="T9" fmla="*/ 85 h 85"/>
                      <a:gd name="T10" fmla="*/ 0 w 75"/>
                      <a:gd name="T11" fmla="*/ 44 h 85"/>
                      <a:gd name="T12" fmla="*/ 40 w 75"/>
                      <a:gd name="T13" fmla="*/ 0 h 85"/>
                      <a:gd name="T14" fmla="*/ 75 w 75"/>
                      <a:gd name="T15" fmla="*/ 40 h 85"/>
                      <a:gd name="T16" fmla="*/ 74 w 75"/>
                      <a:gd name="T17" fmla="*/ 48 h 85"/>
                      <a:gd name="T18" fmla="*/ 20 w 75"/>
                      <a:gd name="T19" fmla="*/ 48 h 85"/>
                      <a:gd name="T20" fmla="*/ 56 w 75"/>
                      <a:gd name="T21" fmla="*/ 34 h 85"/>
                      <a:gd name="T22" fmla="*/ 39 w 75"/>
                      <a:gd name="T23" fmla="*/ 14 h 85"/>
                      <a:gd name="T24" fmla="*/ 20 w 75"/>
                      <a:gd name="T25" fmla="*/ 34 h 85"/>
                      <a:gd name="T26" fmla="*/ 56 w 75"/>
                      <a:gd name="T27" fmla="*/ 3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85">
                        <a:moveTo>
                          <a:pt x="20" y="48"/>
                        </a:moveTo>
                        <a:cubicBezTo>
                          <a:pt x="20" y="63"/>
                          <a:pt x="32" y="70"/>
                          <a:pt x="45" y="70"/>
                        </a:cubicBezTo>
                        <a:cubicBezTo>
                          <a:pt x="54" y="70"/>
                          <a:pt x="61" y="68"/>
                          <a:pt x="67" y="66"/>
                        </a:cubicBezTo>
                        <a:cubicBezTo>
                          <a:pt x="70" y="80"/>
                          <a:pt x="70" y="80"/>
                          <a:pt x="70" y="80"/>
                        </a:cubicBezTo>
                        <a:cubicBezTo>
                          <a:pt x="63" y="83"/>
                          <a:pt x="54" y="85"/>
                          <a:pt x="42" y="85"/>
                        </a:cubicBezTo>
                        <a:cubicBezTo>
                          <a:pt x="15" y="85"/>
                          <a:pt x="0" y="69"/>
                          <a:pt x="0" y="44"/>
                        </a:cubicBezTo>
                        <a:cubicBezTo>
                          <a:pt x="0" y="21"/>
                          <a:pt x="14" y="0"/>
                          <a:pt x="40" y="0"/>
                        </a:cubicBezTo>
                        <a:cubicBezTo>
                          <a:pt x="66" y="0"/>
                          <a:pt x="75" y="22"/>
                          <a:pt x="75" y="40"/>
                        </a:cubicBezTo>
                        <a:cubicBezTo>
                          <a:pt x="75" y="43"/>
                          <a:pt x="75" y="47"/>
                          <a:pt x="74" y="48"/>
                        </a:cubicBezTo>
                        <a:cubicBezTo>
                          <a:pt x="20" y="48"/>
                          <a:pt x="20" y="48"/>
                          <a:pt x="20" y="48"/>
                        </a:cubicBezTo>
                        <a:close/>
                        <a:moveTo>
                          <a:pt x="56" y="34"/>
                        </a:moveTo>
                        <a:cubicBezTo>
                          <a:pt x="56" y="26"/>
                          <a:pt x="52" y="14"/>
                          <a:pt x="39" y="14"/>
                        </a:cubicBezTo>
                        <a:cubicBezTo>
                          <a:pt x="26" y="14"/>
                          <a:pt x="21" y="26"/>
                          <a:pt x="20" y="34"/>
                        </a:cubicBezTo>
                        <a:cubicBezTo>
                          <a:pt x="56" y="34"/>
                          <a:pt x="56" y="34"/>
                          <a:pt x="56" y="3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49" name="Freeform 19"/>
                  <p:cNvSpPr>
                    <a:spLocks noEditPoints="1"/>
                  </p:cNvSpPr>
                  <p:nvPr/>
                </p:nvSpPr>
                <p:spPr bwMode="auto">
                  <a:xfrm>
                    <a:off x="3236" y="6058"/>
                    <a:ext cx="140" cy="199"/>
                  </a:xfrm>
                  <a:custGeom>
                    <a:avLst/>
                    <a:gdLst>
                      <a:gd name="T0" fmla="*/ 57 w 59"/>
                      <a:gd name="T1" fmla="*/ 63 h 84"/>
                      <a:gd name="T2" fmla="*/ 59 w 59"/>
                      <a:gd name="T3" fmla="*/ 83 h 84"/>
                      <a:gd name="T4" fmla="*/ 51 w 59"/>
                      <a:gd name="T5" fmla="*/ 83 h 84"/>
                      <a:gd name="T6" fmla="*/ 50 w 59"/>
                      <a:gd name="T7" fmla="*/ 71 h 84"/>
                      <a:gd name="T8" fmla="*/ 50 w 59"/>
                      <a:gd name="T9" fmla="*/ 71 h 84"/>
                      <a:gd name="T10" fmla="*/ 24 w 59"/>
                      <a:gd name="T11" fmla="*/ 84 h 84"/>
                      <a:gd name="T12" fmla="*/ 0 w 59"/>
                      <a:gd name="T13" fmla="*/ 62 h 84"/>
                      <a:gd name="T14" fmla="*/ 49 w 59"/>
                      <a:gd name="T15" fmla="*/ 33 h 84"/>
                      <a:gd name="T16" fmla="*/ 49 w 59"/>
                      <a:gd name="T17" fmla="*/ 31 h 84"/>
                      <a:gd name="T18" fmla="*/ 29 w 59"/>
                      <a:gd name="T19" fmla="*/ 7 h 84"/>
                      <a:gd name="T20" fmla="*/ 9 w 59"/>
                      <a:gd name="T21" fmla="*/ 13 h 84"/>
                      <a:gd name="T22" fmla="*/ 6 w 59"/>
                      <a:gd name="T23" fmla="*/ 7 h 84"/>
                      <a:gd name="T24" fmla="*/ 30 w 59"/>
                      <a:gd name="T25" fmla="*/ 0 h 84"/>
                      <a:gd name="T26" fmla="*/ 57 w 59"/>
                      <a:gd name="T27" fmla="*/ 32 h 84"/>
                      <a:gd name="T28" fmla="*/ 57 w 59"/>
                      <a:gd name="T29" fmla="*/ 63 h 84"/>
                      <a:gd name="T30" fmla="*/ 49 w 59"/>
                      <a:gd name="T31" fmla="*/ 40 h 84"/>
                      <a:gd name="T32" fmla="*/ 9 w 59"/>
                      <a:gd name="T33" fmla="*/ 61 h 84"/>
                      <a:gd name="T34" fmla="*/ 25 w 59"/>
                      <a:gd name="T35" fmla="*/ 78 h 84"/>
                      <a:gd name="T36" fmla="*/ 49 w 59"/>
                      <a:gd name="T37" fmla="*/ 62 h 84"/>
                      <a:gd name="T38" fmla="*/ 49 w 59"/>
                      <a:gd name="T39" fmla="*/ 57 h 84"/>
                      <a:gd name="T40" fmla="*/ 49 w 59"/>
                      <a:gd name="T41" fmla="*/ 4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84">
                        <a:moveTo>
                          <a:pt x="57" y="63"/>
                        </a:moveTo>
                        <a:cubicBezTo>
                          <a:pt x="57" y="70"/>
                          <a:pt x="58" y="76"/>
                          <a:pt x="59" y="83"/>
                        </a:cubicBezTo>
                        <a:cubicBezTo>
                          <a:pt x="51" y="83"/>
                          <a:pt x="51" y="83"/>
                          <a:pt x="51" y="83"/>
                        </a:cubicBezTo>
                        <a:cubicBezTo>
                          <a:pt x="50" y="71"/>
                          <a:pt x="50" y="71"/>
                          <a:pt x="50" y="71"/>
                        </a:cubicBezTo>
                        <a:cubicBezTo>
                          <a:pt x="50" y="71"/>
                          <a:pt x="50" y="71"/>
                          <a:pt x="50" y="71"/>
                        </a:cubicBezTo>
                        <a:cubicBezTo>
                          <a:pt x="46" y="77"/>
                          <a:pt x="37" y="84"/>
                          <a:pt x="24" y="84"/>
                        </a:cubicBezTo>
                        <a:cubicBezTo>
                          <a:pt x="8" y="84"/>
                          <a:pt x="0" y="73"/>
                          <a:pt x="0" y="62"/>
                        </a:cubicBezTo>
                        <a:cubicBezTo>
                          <a:pt x="0" y="44"/>
                          <a:pt x="17" y="32"/>
                          <a:pt x="49" y="33"/>
                        </a:cubicBezTo>
                        <a:cubicBezTo>
                          <a:pt x="49" y="31"/>
                          <a:pt x="49" y="31"/>
                          <a:pt x="49" y="31"/>
                        </a:cubicBezTo>
                        <a:cubicBezTo>
                          <a:pt x="49" y="23"/>
                          <a:pt x="48" y="7"/>
                          <a:pt x="29" y="7"/>
                        </a:cubicBezTo>
                        <a:cubicBezTo>
                          <a:pt x="22" y="7"/>
                          <a:pt x="14" y="9"/>
                          <a:pt x="9" y="13"/>
                        </a:cubicBezTo>
                        <a:cubicBezTo>
                          <a:pt x="6" y="7"/>
                          <a:pt x="6" y="7"/>
                          <a:pt x="6" y="7"/>
                        </a:cubicBezTo>
                        <a:cubicBezTo>
                          <a:pt x="13" y="2"/>
                          <a:pt x="22" y="0"/>
                          <a:pt x="30" y="0"/>
                        </a:cubicBezTo>
                        <a:cubicBezTo>
                          <a:pt x="53" y="0"/>
                          <a:pt x="57" y="18"/>
                          <a:pt x="57" y="32"/>
                        </a:cubicBezTo>
                        <a:cubicBezTo>
                          <a:pt x="57" y="63"/>
                          <a:pt x="57" y="63"/>
                          <a:pt x="57" y="63"/>
                        </a:cubicBezTo>
                        <a:close/>
                        <a:moveTo>
                          <a:pt x="49" y="40"/>
                        </a:moveTo>
                        <a:cubicBezTo>
                          <a:pt x="32" y="39"/>
                          <a:pt x="9" y="42"/>
                          <a:pt x="9" y="61"/>
                        </a:cubicBezTo>
                        <a:cubicBezTo>
                          <a:pt x="9" y="73"/>
                          <a:pt x="16" y="78"/>
                          <a:pt x="25" y="78"/>
                        </a:cubicBezTo>
                        <a:cubicBezTo>
                          <a:pt x="38" y="78"/>
                          <a:pt x="46" y="69"/>
                          <a:pt x="49" y="62"/>
                        </a:cubicBezTo>
                        <a:cubicBezTo>
                          <a:pt x="49" y="60"/>
                          <a:pt x="49" y="58"/>
                          <a:pt x="49" y="57"/>
                        </a:cubicBezTo>
                        <a:cubicBezTo>
                          <a:pt x="49" y="40"/>
                          <a:pt x="49" y="40"/>
                          <a:pt x="49" y="4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50" name="Freeform 20"/>
                  <p:cNvSpPr>
                    <a:spLocks/>
                  </p:cNvSpPr>
                  <p:nvPr/>
                </p:nvSpPr>
                <p:spPr bwMode="auto">
                  <a:xfrm>
                    <a:off x="3399" y="6021"/>
                    <a:ext cx="104" cy="236"/>
                  </a:xfrm>
                  <a:custGeom>
                    <a:avLst/>
                    <a:gdLst>
                      <a:gd name="T0" fmla="*/ 21 w 44"/>
                      <a:gd name="T1" fmla="*/ 0 h 100"/>
                      <a:gd name="T2" fmla="*/ 21 w 44"/>
                      <a:gd name="T3" fmla="*/ 18 h 100"/>
                      <a:gd name="T4" fmla="*/ 44 w 44"/>
                      <a:gd name="T5" fmla="*/ 18 h 100"/>
                      <a:gd name="T6" fmla="*/ 44 w 44"/>
                      <a:gd name="T7" fmla="*/ 24 h 100"/>
                      <a:gd name="T8" fmla="*/ 21 w 44"/>
                      <a:gd name="T9" fmla="*/ 24 h 100"/>
                      <a:gd name="T10" fmla="*/ 21 w 44"/>
                      <a:gd name="T11" fmla="*/ 77 h 100"/>
                      <a:gd name="T12" fmla="*/ 33 w 44"/>
                      <a:gd name="T13" fmla="*/ 94 h 100"/>
                      <a:gd name="T14" fmla="*/ 42 w 44"/>
                      <a:gd name="T15" fmla="*/ 92 h 100"/>
                      <a:gd name="T16" fmla="*/ 43 w 44"/>
                      <a:gd name="T17" fmla="*/ 98 h 100"/>
                      <a:gd name="T18" fmla="*/ 32 w 44"/>
                      <a:gd name="T19" fmla="*/ 100 h 100"/>
                      <a:gd name="T20" fmla="*/ 18 w 44"/>
                      <a:gd name="T21" fmla="*/ 95 h 100"/>
                      <a:gd name="T22" fmla="*/ 13 w 44"/>
                      <a:gd name="T23" fmla="*/ 75 h 100"/>
                      <a:gd name="T24" fmla="*/ 13 w 44"/>
                      <a:gd name="T25" fmla="*/ 24 h 100"/>
                      <a:gd name="T26" fmla="*/ 0 w 44"/>
                      <a:gd name="T27" fmla="*/ 24 h 100"/>
                      <a:gd name="T28" fmla="*/ 0 w 44"/>
                      <a:gd name="T29" fmla="*/ 18 h 100"/>
                      <a:gd name="T30" fmla="*/ 13 w 44"/>
                      <a:gd name="T31" fmla="*/ 18 h 100"/>
                      <a:gd name="T32" fmla="*/ 13 w 44"/>
                      <a:gd name="T33" fmla="*/ 3 h 100"/>
                      <a:gd name="T34" fmla="*/ 21 w 44"/>
                      <a:gd name="T3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100">
                        <a:moveTo>
                          <a:pt x="21" y="0"/>
                        </a:moveTo>
                        <a:cubicBezTo>
                          <a:pt x="21" y="18"/>
                          <a:pt x="21" y="18"/>
                          <a:pt x="21" y="18"/>
                        </a:cubicBezTo>
                        <a:cubicBezTo>
                          <a:pt x="44" y="18"/>
                          <a:pt x="44" y="18"/>
                          <a:pt x="44" y="18"/>
                        </a:cubicBezTo>
                        <a:cubicBezTo>
                          <a:pt x="44" y="24"/>
                          <a:pt x="44" y="24"/>
                          <a:pt x="44" y="24"/>
                        </a:cubicBezTo>
                        <a:cubicBezTo>
                          <a:pt x="21" y="24"/>
                          <a:pt x="21" y="24"/>
                          <a:pt x="21" y="24"/>
                        </a:cubicBezTo>
                        <a:cubicBezTo>
                          <a:pt x="21" y="77"/>
                          <a:pt x="21" y="77"/>
                          <a:pt x="21" y="77"/>
                        </a:cubicBezTo>
                        <a:cubicBezTo>
                          <a:pt x="21" y="87"/>
                          <a:pt x="24" y="94"/>
                          <a:pt x="33" y="94"/>
                        </a:cubicBezTo>
                        <a:cubicBezTo>
                          <a:pt x="37" y="94"/>
                          <a:pt x="40" y="93"/>
                          <a:pt x="42" y="92"/>
                        </a:cubicBezTo>
                        <a:cubicBezTo>
                          <a:pt x="43" y="98"/>
                          <a:pt x="43" y="98"/>
                          <a:pt x="43" y="98"/>
                        </a:cubicBezTo>
                        <a:cubicBezTo>
                          <a:pt x="41" y="100"/>
                          <a:pt x="37" y="100"/>
                          <a:pt x="32" y="100"/>
                        </a:cubicBezTo>
                        <a:cubicBezTo>
                          <a:pt x="26" y="100"/>
                          <a:pt x="21" y="99"/>
                          <a:pt x="18" y="95"/>
                        </a:cubicBezTo>
                        <a:cubicBezTo>
                          <a:pt x="15" y="90"/>
                          <a:pt x="13" y="84"/>
                          <a:pt x="13" y="75"/>
                        </a:cubicBezTo>
                        <a:cubicBezTo>
                          <a:pt x="13" y="24"/>
                          <a:pt x="13" y="24"/>
                          <a:pt x="13" y="24"/>
                        </a:cubicBezTo>
                        <a:cubicBezTo>
                          <a:pt x="0" y="24"/>
                          <a:pt x="0" y="24"/>
                          <a:pt x="0" y="24"/>
                        </a:cubicBezTo>
                        <a:cubicBezTo>
                          <a:pt x="0" y="18"/>
                          <a:pt x="0" y="18"/>
                          <a:pt x="0" y="18"/>
                        </a:cubicBezTo>
                        <a:cubicBezTo>
                          <a:pt x="13" y="18"/>
                          <a:pt x="13" y="18"/>
                          <a:pt x="13" y="18"/>
                        </a:cubicBezTo>
                        <a:cubicBezTo>
                          <a:pt x="13" y="3"/>
                          <a:pt x="13" y="3"/>
                          <a:pt x="13" y="3"/>
                        </a:cubicBezTo>
                        <a:cubicBezTo>
                          <a:pt x="21" y="0"/>
                          <a:pt x="21" y="0"/>
                          <a:pt x="2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51" name="Freeform 21"/>
                  <p:cNvSpPr>
                    <a:spLocks/>
                  </p:cNvSpPr>
                  <p:nvPr/>
                </p:nvSpPr>
                <p:spPr bwMode="auto">
                  <a:xfrm>
                    <a:off x="3057" y="5997"/>
                    <a:ext cx="149" cy="257"/>
                  </a:xfrm>
                  <a:custGeom>
                    <a:avLst/>
                    <a:gdLst>
                      <a:gd name="T0" fmla="*/ 35 w 63"/>
                      <a:gd name="T1" fmla="*/ 26 h 109"/>
                      <a:gd name="T2" fmla="*/ 19 w 63"/>
                      <a:gd name="T3" fmla="*/ 31 h 109"/>
                      <a:gd name="T4" fmla="*/ 8 w 63"/>
                      <a:gd name="T5" fmla="*/ 42 h 109"/>
                      <a:gd name="T6" fmla="*/ 7 w 63"/>
                      <a:gd name="T7" fmla="*/ 42 h 109"/>
                      <a:gd name="T8" fmla="*/ 7 w 63"/>
                      <a:gd name="T9" fmla="*/ 3 h 109"/>
                      <a:gd name="T10" fmla="*/ 0 w 63"/>
                      <a:gd name="T11" fmla="*/ 0 h 109"/>
                      <a:gd name="T12" fmla="*/ 0 w 63"/>
                      <a:gd name="T13" fmla="*/ 109 h 109"/>
                      <a:gd name="T14" fmla="*/ 7 w 63"/>
                      <a:gd name="T15" fmla="*/ 109 h 109"/>
                      <a:gd name="T16" fmla="*/ 7 w 63"/>
                      <a:gd name="T17" fmla="*/ 59 h 109"/>
                      <a:gd name="T18" fmla="*/ 9 w 63"/>
                      <a:gd name="T19" fmla="*/ 51 h 109"/>
                      <a:gd name="T20" fmla="*/ 33 w 63"/>
                      <a:gd name="T21" fmla="*/ 33 h 109"/>
                      <a:gd name="T22" fmla="*/ 55 w 63"/>
                      <a:gd name="T23" fmla="*/ 61 h 109"/>
                      <a:gd name="T24" fmla="*/ 55 w 63"/>
                      <a:gd name="T25" fmla="*/ 109 h 109"/>
                      <a:gd name="T26" fmla="*/ 63 w 63"/>
                      <a:gd name="T27" fmla="*/ 109 h 109"/>
                      <a:gd name="T28" fmla="*/ 63 w 63"/>
                      <a:gd name="T29" fmla="*/ 60 h 109"/>
                      <a:gd name="T30" fmla="*/ 35 w 63"/>
                      <a:gd name="T31" fmla="*/ 2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109">
                        <a:moveTo>
                          <a:pt x="35" y="26"/>
                        </a:moveTo>
                        <a:cubicBezTo>
                          <a:pt x="29" y="26"/>
                          <a:pt x="23" y="28"/>
                          <a:pt x="19" y="31"/>
                        </a:cubicBezTo>
                        <a:cubicBezTo>
                          <a:pt x="14" y="34"/>
                          <a:pt x="10" y="38"/>
                          <a:pt x="8" y="42"/>
                        </a:cubicBezTo>
                        <a:cubicBezTo>
                          <a:pt x="7" y="42"/>
                          <a:pt x="7" y="42"/>
                          <a:pt x="7" y="42"/>
                        </a:cubicBezTo>
                        <a:cubicBezTo>
                          <a:pt x="7" y="3"/>
                          <a:pt x="7" y="3"/>
                          <a:pt x="7" y="3"/>
                        </a:cubicBezTo>
                        <a:cubicBezTo>
                          <a:pt x="0" y="0"/>
                          <a:pt x="0" y="0"/>
                          <a:pt x="0" y="0"/>
                        </a:cubicBezTo>
                        <a:cubicBezTo>
                          <a:pt x="0" y="109"/>
                          <a:pt x="0" y="109"/>
                          <a:pt x="0" y="109"/>
                        </a:cubicBezTo>
                        <a:cubicBezTo>
                          <a:pt x="7" y="109"/>
                          <a:pt x="7" y="109"/>
                          <a:pt x="7" y="109"/>
                        </a:cubicBezTo>
                        <a:cubicBezTo>
                          <a:pt x="7" y="59"/>
                          <a:pt x="7" y="59"/>
                          <a:pt x="7" y="59"/>
                        </a:cubicBezTo>
                        <a:cubicBezTo>
                          <a:pt x="7" y="56"/>
                          <a:pt x="8" y="54"/>
                          <a:pt x="9" y="51"/>
                        </a:cubicBezTo>
                        <a:cubicBezTo>
                          <a:pt x="12" y="41"/>
                          <a:pt x="21" y="33"/>
                          <a:pt x="33" y="33"/>
                        </a:cubicBezTo>
                        <a:cubicBezTo>
                          <a:pt x="49" y="33"/>
                          <a:pt x="55" y="46"/>
                          <a:pt x="55" y="61"/>
                        </a:cubicBezTo>
                        <a:cubicBezTo>
                          <a:pt x="55" y="109"/>
                          <a:pt x="55" y="109"/>
                          <a:pt x="55" y="109"/>
                        </a:cubicBezTo>
                        <a:cubicBezTo>
                          <a:pt x="63" y="109"/>
                          <a:pt x="63" y="109"/>
                          <a:pt x="63" y="109"/>
                        </a:cubicBezTo>
                        <a:cubicBezTo>
                          <a:pt x="63" y="60"/>
                          <a:pt x="63" y="60"/>
                          <a:pt x="63" y="60"/>
                        </a:cubicBezTo>
                        <a:cubicBezTo>
                          <a:pt x="63" y="30"/>
                          <a:pt x="43" y="26"/>
                          <a:pt x="35" y="2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52" name="Freeform 22"/>
                  <p:cNvSpPr>
                    <a:spLocks noEditPoints="1"/>
                  </p:cNvSpPr>
                  <p:nvPr/>
                </p:nvSpPr>
                <p:spPr bwMode="auto">
                  <a:xfrm>
                    <a:off x="2821" y="5973"/>
                    <a:ext cx="193" cy="284"/>
                  </a:xfrm>
                  <a:custGeom>
                    <a:avLst/>
                    <a:gdLst>
                      <a:gd name="T0" fmla="*/ 81 w 82"/>
                      <a:gd name="T1" fmla="*/ 5 h 120"/>
                      <a:gd name="T2" fmla="*/ 60 w 82"/>
                      <a:gd name="T3" fmla="*/ 0 h 120"/>
                      <a:gd name="T4" fmla="*/ 60 w 82"/>
                      <a:gd name="T5" fmla="*/ 46 h 120"/>
                      <a:gd name="T6" fmla="*/ 60 w 82"/>
                      <a:gd name="T7" fmla="*/ 46 h 120"/>
                      <a:gd name="T8" fmla="*/ 37 w 82"/>
                      <a:gd name="T9" fmla="*/ 35 h 120"/>
                      <a:gd name="T10" fmla="*/ 1 w 82"/>
                      <a:gd name="T11" fmla="*/ 79 h 120"/>
                      <a:gd name="T12" fmla="*/ 35 w 82"/>
                      <a:gd name="T13" fmla="*/ 120 h 120"/>
                      <a:gd name="T14" fmla="*/ 62 w 82"/>
                      <a:gd name="T15" fmla="*/ 106 h 120"/>
                      <a:gd name="T16" fmla="*/ 62 w 82"/>
                      <a:gd name="T17" fmla="*/ 106 h 120"/>
                      <a:gd name="T18" fmla="*/ 63 w 82"/>
                      <a:gd name="T19" fmla="*/ 119 h 120"/>
                      <a:gd name="T20" fmla="*/ 82 w 82"/>
                      <a:gd name="T21" fmla="*/ 119 h 120"/>
                      <a:gd name="T22" fmla="*/ 81 w 82"/>
                      <a:gd name="T23" fmla="*/ 96 h 120"/>
                      <a:gd name="T24" fmla="*/ 81 w 82"/>
                      <a:gd name="T25" fmla="*/ 5 h 120"/>
                      <a:gd name="T26" fmla="*/ 60 w 82"/>
                      <a:gd name="T27" fmla="*/ 83 h 120"/>
                      <a:gd name="T28" fmla="*/ 60 w 82"/>
                      <a:gd name="T29" fmla="*/ 89 h 120"/>
                      <a:gd name="T30" fmla="*/ 42 w 82"/>
                      <a:gd name="T31" fmla="*/ 104 h 120"/>
                      <a:gd name="T32" fmla="*/ 21 w 82"/>
                      <a:gd name="T33" fmla="*/ 78 h 120"/>
                      <a:gd name="T34" fmla="*/ 42 w 82"/>
                      <a:gd name="T35" fmla="*/ 51 h 120"/>
                      <a:gd name="T36" fmla="*/ 60 w 82"/>
                      <a:gd name="T37" fmla="*/ 66 h 120"/>
                      <a:gd name="T38" fmla="*/ 60 w 82"/>
                      <a:gd name="T39" fmla="*/ 71 h 120"/>
                      <a:gd name="T40" fmla="*/ 60 w 82"/>
                      <a:gd name="T41" fmla="*/ 8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120">
                        <a:moveTo>
                          <a:pt x="81" y="5"/>
                        </a:moveTo>
                        <a:cubicBezTo>
                          <a:pt x="60" y="0"/>
                          <a:pt x="60" y="0"/>
                          <a:pt x="60" y="0"/>
                        </a:cubicBezTo>
                        <a:cubicBezTo>
                          <a:pt x="60" y="46"/>
                          <a:pt x="60" y="46"/>
                          <a:pt x="60" y="46"/>
                        </a:cubicBezTo>
                        <a:cubicBezTo>
                          <a:pt x="60" y="46"/>
                          <a:pt x="60" y="46"/>
                          <a:pt x="60" y="46"/>
                        </a:cubicBezTo>
                        <a:cubicBezTo>
                          <a:pt x="56" y="40"/>
                          <a:pt x="48" y="35"/>
                          <a:pt x="37" y="35"/>
                        </a:cubicBezTo>
                        <a:cubicBezTo>
                          <a:pt x="17" y="35"/>
                          <a:pt x="0" y="51"/>
                          <a:pt x="1" y="79"/>
                        </a:cubicBezTo>
                        <a:cubicBezTo>
                          <a:pt x="1" y="104"/>
                          <a:pt x="16" y="120"/>
                          <a:pt x="35" y="120"/>
                        </a:cubicBezTo>
                        <a:cubicBezTo>
                          <a:pt x="47" y="120"/>
                          <a:pt x="57" y="115"/>
                          <a:pt x="62" y="106"/>
                        </a:cubicBezTo>
                        <a:cubicBezTo>
                          <a:pt x="62" y="106"/>
                          <a:pt x="62" y="106"/>
                          <a:pt x="62" y="106"/>
                        </a:cubicBezTo>
                        <a:cubicBezTo>
                          <a:pt x="63" y="119"/>
                          <a:pt x="63" y="119"/>
                          <a:pt x="63" y="119"/>
                        </a:cubicBezTo>
                        <a:cubicBezTo>
                          <a:pt x="82" y="119"/>
                          <a:pt x="82" y="119"/>
                          <a:pt x="82" y="119"/>
                        </a:cubicBezTo>
                        <a:cubicBezTo>
                          <a:pt x="81" y="113"/>
                          <a:pt x="81" y="104"/>
                          <a:pt x="81" y="96"/>
                        </a:cubicBezTo>
                        <a:cubicBezTo>
                          <a:pt x="81" y="5"/>
                          <a:pt x="81" y="5"/>
                          <a:pt x="81" y="5"/>
                        </a:cubicBezTo>
                        <a:close/>
                        <a:moveTo>
                          <a:pt x="60" y="83"/>
                        </a:moveTo>
                        <a:cubicBezTo>
                          <a:pt x="60" y="85"/>
                          <a:pt x="60" y="87"/>
                          <a:pt x="60" y="89"/>
                        </a:cubicBezTo>
                        <a:cubicBezTo>
                          <a:pt x="58" y="98"/>
                          <a:pt x="50" y="104"/>
                          <a:pt x="42" y="104"/>
                        </a:cubicBezTo>
                        <a:cubicBezTo>
                          <a:pt x="29" y="104"/>
                          <a:pt x="21" y="93"/>
                          <a:pt x="21" y="78"/>
                        </a:cubicBezTo>
                        <a:cubicBezTo>
                          <a:pt x="21" y="63"/>
                          <a:pt x="29" y="51"/>
                          <a:pt x="42" y="51"/>
                        </a:cubicBezTo>
                        <a:cubicBezTo>
                          <a:pt x="51" y="51"/>
                          <a:pt x="58" y="58"/>
                          <a:pt x="60" y="66"/>
                        </a:cubicBezTo>
                        <a:cubicBezTo>
                          <a:pt x="60" y="67"/>
                          <a:pt x="60" y="69"/>
                          <a:pt x="60" y="71"/>
                        </a:cubicBezTo>
                        <a:cubicBezTo>
                          <a:pt x="60" y="83"/>
                          <a:pt x="60" y="83"/>
                          <a:pt x="60" y="8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53" name="Freeform 23"/>
                  <p:cNvSpPr>
                    <a:spLocks noEditPoints="1"/>
                  </p:cNvSpPr>
                  <p:nvPr/>
                </p:nvSpPr>
                <p:spPr bwMode="auto">
                  <a:xfrm>
                    <a:off x="3527" y="6238"/>
                    <a:ext cx="12" cy="12"/>
                  </a:xfrm>
                  <a:custGeom>
                    <a:avLst/>
                    <a:gdLst>
                      <a:gd name="T0" fmla="*/ 1 w 5"/>
                      <a:gd name="T1" fmla="*/ 3 h 5"/>
                      <a:gd name="T2" fmla="*/ 2 w 5"/>
                      <a:gd name="T3" fmla="*/ 3 h 5"/>
                      <a:gd name="T4" fmla="*/ 4 w 5"/>
                      <a:gd name="T5" fmla="*/ 5 h 5"/>
                      <a:gd name="T6" fmla="*/ 5 w 5"/>
                      <a:gd name="T7" fmla="*/ 5 h 5"/>
                      <a:gd name="T8" fmla="*/ 3 w 5"/>
                      <a:gd name="T9" fmla="*/ 3 h 5"/>
                      <a:gd name="T10" fmla="*/ 4 w 5"/>
                      <a:gd name="T11" fmla="*/ 1 h 5"/>
                      <a:gd name="T12" fmla="*/ 2 w 5"/>
                      <a:gd name="T13" fmla="*/ 0 h 5"/>
                      <a:gd name="T14" fmla="*/ 0 w 5"/>
                      <a:gd name="T15" fmla="*/ 0 h 5"/>
                      <a:gd name="T16" fmla="*/ 0 w 5"/>
                      <a:gd name="T17" fmla="*/ 5 h 5"/>
                      <a:gd name="T18" fmla="*/ 1 w 5"/>
                      <a:gd name="T19" fmla="*/ 5 h 5"/>
                      <a:gd name="T20" fmla="*/ 1 w 5"/>
                      <a:gd name="T21" fmla="*/ 3 h 5"/>
                      <a:gd name="T22" fmla="*/ 1 w 5"/>
                      <a:gd name="T23" fmla="*/ 2 h 5"/>
                      <a:gd name="T24" fmla="*/ 1 w 5"/>
                      <a:gd name="T25" fmla="*/ 1 h 5"/>
                      <a:gd name="T26" fmla="*/ 2 w 5"/>
                      <a:gd name="T27" fmla="*/ 1 h 5"/>
                      <a:gd name="T28" fmla="*/ 4 w 5"/>
                      <a:gd name="T29" fmla="*/ 1 h 5"/>
                      <a:gd name="T30" fmla="*/ 2 w 5"/>
                      <a:gd name="T31" fmla="*/ 2 h 5"/>
                      <a:gd name="T32" fmla="*/ 1 w 5"/>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5">
                        <a:moveTo>
                          <a:pt x="1" y="3"/>
                        </a:moveTo>
                        <a:cubicBezTo>
                          <a:pt x="2" y="3"/>
                          <a:pt x="2" y="3"/>
                          <a:pt x="2" y="3"/>
                        </a:cubicBezTo>
                        <a:cubicBezTo>
                          <a:pt x="4" y="5"/>
                          <a:pt x="4" y="5"/>
                          <a:pt x="4" y="5"/>
                        </a:cubicBezTo>
                        <a:cubicBezTo>
                          <a:pt x="5" y="5"/>
                          <a:pt x="5" y="5"/>
                          <a:pt x="5" y="5"/>
                        </a:cubicBezTo>
                        <a:cubicBezTo>
                          <a:pt x="3" y="3"/>
                          <a:pt x="3" y="3"/>
                          <a:pt x="3" y="3"/>
                        </a:cubicBezTo>
                        <a:cubicBezTo>
                          <a:pt x="4" y="3"/>
                          <a:pt x="4" y="2"/>
                          <a:pt x="4" y="1"/>
                        </a:cubicBezTo>
                        <a:cubicBezTo>
                          <a:pt x="4" y="0"/>
                          <a:pt x="4" y="0"/>
                          <a:pt x="2" y="0"/>
                        </a:cubicBezTo>
                        <a:cubicBezTo>
                          <a:pt x="0" y="0"/>
                          <a:pt x="0" y="0"/>
                          <a:pt x="0" y="0"/>
                        </a:cubicBezTo>
                        <a:cubicBezTo>
                          <a:pt x="0" y="5"/>
                          <a:pt x="0" y="5"/>
                          <a:pt x="0" y="5"/>
                        </a:cubicBezTo>
                        <a:cubicBezTo>
                          <a:pt x="1" y="5"/>
                          <a:pt x="1" y="5"/>
                          <a:pt x="1" y="5"/>
                        </a:cubicBezTo>
                        <a:cubicBezTo>
                          <a:pt x="1" y="3"/>
                          <a:pt x="1" y="3"/>
                          <a:pt x="1" y="3"/>
                        </a:cubicBezTo>
                        <a:close/>
                        <a:moveTo>
                          <a:pt x="1" y="2"/>
                        </a:moveTo>
                        <a:cubicBezTo>
                          <a:pt x="1" y="1"/>
                          <a:pt x="1" y="1"/>
                          <a:pt x="1" y="1"/>
                        </a:cubicBezTo>
                        <a:cubicBezTo>
                          <a:pt x="2" y="1"/>
                          <a:pt x="2" y="1"/>
                          <a:pt x="2" y="1"/>
                        </a:cubicBezTo>
                        <a:cubicBezTo>
                          <a:pt x="3" y="1"/>
                          <a:pt x="4" y="1"/>
                          <a:pt x="4" y="1"/>
                        </a:cubicBezTo>
                        <a:cubicBezTo>
                          <a:pt x="4" y="2"/>
                          <a:pt x="3" y="2"/>
                          <a:pt x="2"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54" name="Freeform 24"/>
                  <p:cNvSpPr>
                    <a:spLocks noEditPoints="1"/>
                  </p:cNvSpPr>
                  <p:nvPr/>
                </p:nvSpPr>
                <p:spPr bwMode="auto">
                  <a:xfrm>
                    <a:off x="3520" y="6231"/>
                    <a:ext cx="26" cy="26"/>
                  </a:xfrm>
                  <a:custGeom>
                    <a:avLst/>
                    <a:gdLst>
                      <a:gd name="T0" fmla="*/ 11 w 11"/>
                      <a:gd name="T1" fmla="*/ 6 h 11"/>
                      <a:gd name="T2" fmla="*/ 5 w 11"/>
                      <a:gd name="T3" fmla="*/ 11 h 11"/>
                      <a:gd name="T4" fmla="*/ 0 w 11"/>
                      <a:gd name="T5" fmla="*/ 6 h 11"/>
                      <a:gd name="T6" fmla="*/ 5 w 11"/>
                      <a:gd name="T7" fmla="*/ 0 h 11"/>
                      <a:gd name="T8" fmla="*/ 11 w 11"/>
                      <a:gd name="T9" fmla="*/ 6 h 11"/>
                      <a:gd name="T10" fmla="*/ 5 w 11"/>
                      <a:gd name="T11" fmla="*/ 1 h 11"/>
                      <a:gd name="T12" fmla="*/ 1 w 11"/>
                      <a:gd name="T13" fmla="*/ 6 h 11"/>
                      <a:gd name="T14" fmla="*/ 5 w 11"/>
                      <a:gd name="T15" fmla="*/ 10 h 11"/>
                      <a:gd name="T16" fmla="*/ 10 w 11"/>
                      <a:gd name="T17" fmla="*/ 6 h 11"/>
                      <a:gd name="T18" fmla="*/ 5 w 11"/>
                      <a:gd name="T19"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6"/>
                        </a:moveTo>
                        <a:cubicBezTo>
                          <a:pt x="11" y="9"/>
                          <a:pt x="8" y="11"/>
                          <a:pt x="5" y="11"/>
                        </a:cubicBezTo>
                        <a:cubicBezTo>
                          <a:pt x="2" y="11"/>
                          <a:pt x="0" y="9"/>
                          <a:pt x="0" y="6"/>
                        </a:cubicBezTo>
                        <a:cubicBezTo>
                          <a:pt x="0" y="3"/>
                          <a:pt x="2" y="0"/>
                          <a:pt x="5" y="0"/>
                        </a:cubicBezTo>
                        <a:cubicBezTo>
                          <a:pt x="8" y="0"/>
                          <a:pt x="11" y="3"/>
                          <a:pt x="11" y="6"/>
                        </a:cubicBezTo>
                        <a:close/>
                        <a:moveTo>
                          <a:pt x="5" y="1"/>
                        </a:moveTo>
                        <a:cubicBezTo>
                          <a:pt x="3" y="1"/>
                          <a:pt x="1" y="3"/>
                          <a:pt x="1" y="6"/>
                        </a:cubicBezTo>
                        <a:cubicBezTo>
                          <a:pt x="1" y="8"/>
                          <a:pt x="3" y="10"/>
                          <a:pt x="5" y="10"/>
                        </a:cubicBezTo>
                        <a:cubicBezTo>
                          <a:pt x="8" y="10"/>
                          <a:pt x="10" y="8"/>
                          <a:pt x="10" y="6"/>
                        </a:cubicBezTo>
                        <a:cubicBezTo>
                          <a:pt x="10" y="3"/>
                          <a:pt x="8" y="1"/>
                          <a:pt x="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grpSp>
            <p:grpSp>
              <p:nvGrpSpPr>
                <p:cNvPr id="708" name="Group 37"/>
                <p:cNvGrpSpPr>
                  <a:grpSpLocks noChangeAspect="1"/>
                </p:cNvGrpSpPr>
                <p:nvPr/>
              </p:nvGrpSpPr>
              <p:grpSpPr bwMode="auto">
                <a:xfrm>
                  <a:off x="-1806511" y="5116509"/>
                  <a:ext cx="892628" cy="139872"/>
                  <a:chOff x="-3625" y="3872"/>
                  <a:chExt cx="3912" cy="613"/>
                </a:xfrm>
                <a:solidFill>
                  <a:schemeClr val="bg1">
                    <a:lumMod val="50000"/>
                  </a:schemeClr>
                </a:solidFill>
              </p:grpSpPr>
              <p:sp>
                <p:nvSpPr>
                  <p:cNvPr id="735" name="Freeform 38"/>
                  <p:cNvSpPr>
                    <a:spLocks/>
                  </p:cNvSpPr>
                  <p:nvPr/>
                </p:nvSpPr>
                <p:spPr bwMode="auto">
                  <a:xfrm>
                    <a:off x="-2099" y="3894"/>
                    <a:ext cx="832" cy="585"/>
                  </a:xfrm>
                  <a:custGeom>
                    <a:avLst/>
                    <a:gdLst>
                      <a:gd name="T0" fmla="*/ 32 w 152"/>
                      <a:gd name="T1" fmla="*/ 100 h 107"/>
                      <a:gd name="T2" fmla="*/ 1 w 152"/>
                      <a:gd name="T3" fmla="*/ 12 h 107"/>
                      <a:gd name="T4" fmla="*/ 0 w 152"/>
                      <a:gd name="T5" fmla="*/ 8 h 107"/>
                      <a:gd name="T6" fmla="*/ 8 w 152"/>
                      <a:gd name="T7" fmla="*/ 0 h 107"/>
                      <a:gd name="T8" fmla="*/ 15 w 152"/>
                      <a:gd name="T9" fmla="*/ 7 h 107"/>
                      <a:gd name="T10" fmla="*/ 42 w 152"/>
                      <a:gd name="T11" fmla="*/ 82 h 107"/>
                      <a:gd name="T12" fmla="*/ 68 w 152"/>
                      <a:gd name="T13" fmla="*/ 7 h 107"/>
                      <a:gd name="T14" fmla="*/ 75 w 152"/>
                      <a:gd name="T15" fmla="*/ 0 h 107"/>
                      <a:gd name="T16" fmla="*/ 76 w 152"/>
                      <a:gd name="T17" fmla="*/ 0 h 107"/>
                      <a:gd name="T18" fmla="*/ 84 w 152"/>
                      <a:gd name="T19" fmla="*/ 7 h 107"/>
                      <a:gd name="T20" fmla="*/ 110 w 152"/>
                      <a:gd name="T21" fmla="*/ 82 h 107"/>
                      <a:gd name="T22" fmla="*/ 137 w 152"/>
                      <a:gd name="T23" fmla="*/ 6 h 107"/>
                      <a:gd name="T24" fmla="*/ 144 w 152"/>
                      <a:gd name="T25" fmla="*/ 0 h 107"/>
                      <a:gd name="T26" fmla="*/ 152 w 152"/>
                      <a:gd name="T27" fmla="*/ 8 h 107"/>
                      <a:gd name="T28" fmla="*/ 151 w 152"/>
                      <a:gd name="T29" fmla="*/ 12 h 107"/>
                      <a:gd name="T30" fmla="*/ 119 w 152"/>
                      <a:gd name="T31" fmla="*/ 100 h 107"/>
                      <a:gd name="T32" fmla="*/ 111 w 152"/>
                      <a:gd name="T33" fmla="*/ 107 h 107"/>
                      <a:gd name="T34" fmla="*/ 110 w 152"/>
                      <a:gd name="T35" fmla="*/ 107 h 107"/>
                      <a:gd name="T36" fmla="*/ 102 w 152"/>
                      <a:gd name="T37" fmla="*/ 100 h 107"/>
                      <a:gd name="T38" fmla="*/ 76 w 152"/>
                      <a:gd name="T39" fmla="*/ 25 h 107"/>
                      <a:gd name="T40" fmla="*/ 50 w 152"/>
                      <a:gd name="T41" fmla="*/ 100 h 107"/>
                      <a:gd name="T42" fmla="*/ 41 w 152"/>
                      <a:gd name="T43" fmla="*/ 107 h 107"/>
                      <a:gd name="T44" fmla="*/ 41 w 152"/>
                      <a:gd name="T45" fmla="*/ 107 h 107"/>
                      <a:gd name="T46" fmla="*/ 32 w 152"/>
                      <a:gd name="T47" fmla="*/ 10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107">
                        <a:moveTo>
                          <a:pt x="32" y="100"/>
                        </a:moveTo>
                        <a:cubicBezTo>
                          <a:pt x="1" y="12"/>
                          <a:pt x="1" y="12"/>
                          <a:pt x="1" y="12"/>
                        </a:cubicBezTo>
                        <a:cubicBezTo>
                          <a:pt x="0" y="11"/>
                          <a:pt x="0" y="9"/>
                          <a:pt x="0" y="8"/>
                        </a:cubicBezTo>
                        <a:cubicBezTo>
                          <a:pt x="0" y="4"/>
                          <a:pt x="3" y="0"/>
                          <a:pt x="8" y="0"/>
                        </a:cubicBezTo>
                        <a:cubicBezTo>
                          <a:pt x="12" y="0"/>
                          <a:pt x="14" y="3"/>
                          <a:pt x="15" y="7"/>
                        </a:cubicBezTo>
                        <a:cubicBezTo>
                          <a:pt x="42" y="82"/>
                          <a:pt x="42" y="82"/>
                          <a:pt x="42" y="82"/>
                        </a:cubicBezTo>
                        <a:cubicBezTo>
                          <a:pt x="68" y="7"/>
                          <a:pt x="68" y="7"/>
                          <a:pt x="68" y="7"/>
                        </a:cubicBezTo>
                        <a:cubicBezTo>
                          <a:pt x="69" y="3"/>
                          <a:pt x="71" y="0"/>
                          <a:pt x="75" y="0"/>
                        </a:cubicBezTo>
                        <a:cubicBezTo>
                          <a:pt x="76" y="0"/>
                          <a:pt x="76" y="0"/>
                          <a:pt x="76" y="0"/>
                        </a:cubicBezTo>
                        <a:cubicBezTo>
                          <a:pt x="81" y="0"/>
                          <a:pt x="83" y="3"/>
                          <a:pt x="84" y="7"/>
                        </a:cubicBezTo>
                        <a:cubicBezTo>
                          <a:pt x="110" y="82"/>
                          <a:pt x="110" y="82"/>
                          <a:pt x="110" y="82"/>
                        </a:cubicBezTo>
                        <a:cubicBezTo>
                          <a:pt x="137" y="6"/>
                          <a:pt x="137" y="6"/>
                          <a:pt x="137" y="6"/>
                        </a:cubicBezTo>
                        <a:cubicBezTo>
                          <a:pt x="138" y="3"/>
                          <a:pt x="140" y="0"/>
                          <a:pt x="144" y="0"/>
                        </a:cubicBezTo>
                        <a:cubicBezTo>
                          <a:pt x="149" y="0"/>
                          <a:pt x="152" y="4"/>
                          <a:pt x="152" y="8"/>
                        </a:cubicBezTo>
                        <a:cubicBezTo>
                          <a:pt x="152" y="9"/>
                          <a:pt x="151" y="11"/>
                          <a:pt x="151" y="12"/>
                        </a:cubicBezTo>
                        <a:cubicBezTo>
                          <a:pt x="119" y="100"/>
                          <a:pt x="119" y="100"/>
                          <a:pt x="119" y="100"/>
                        </a:cubicBezTo>
                        <a:cubicBezTo>
                          <a:pt x="118" y="104"/>
                          <a:pt x="114" y="107"/>
                          <a:pt x="111" y="107"/>
                        </a:cubicBezTo>
                        <a:cubicBezTo>
                          <a:pt x="110" y="107"/>
                          <a:pt x="110" y="107"/>
                          <a:pt x="110" y="107"/>
                        </a:cubicBezTo>
                        <a:cubicBezTo>
                          <a:pt x="106" y="107"/>
                          <a:pt x="103" y="104"/>
                          <a:pt x="102" y="100"/>
                        </a:cubicBezTo>
                        <a:cubicBezTo>
                          <a:pt x="76" y="25"/>
                          <a:pt x="76" y="25"/>
                          <a:pt x="76" y="25"/>
                        </a:cubicBezTo>
                        <a:cubicBezTo>
                          <a:pt x="50" y="100"/>
                          <a:pt x="50" y="100"/>
                          <a:pt x="50" y="100"/>
                        </a:cubicBezTo>
                        <a:cubicBezTo>
                          <a:pt x="48" y="104"/>
                          <a:pt x="45" y="107"/>
                          <a:pt x="41" y="107"/>
                        </a:cubicBezTo>
                        <a:cubicBezTo>
                          <a:pt x="41" y="107"/>
                          <a:pt x="41" y="107"/>
                          <a:pt x="41" y="107"/>
                        </a:cubicBezTo>
                        <a:cubicBezTo>
                          <a:pt x="37" y="107"/>
                          <a:pt x="34" y="104"/>
                          <a:pt x="32" y="10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36" name="Freeform 39"/>
                  <p:cNvSpPr>
                    <a:spLocks/>
                  </p:cNvSpPr>
                  <p:nvPr/>
                </p:nvSpPr>
                <p:spPr bwMode="auto">
                  <a:xfrm>
                    <a:off x="-665" y="3894"/>
                    <a:ext cx="323" cy="585"/>
                  </a:xfrm>
                  <a:custGeom>
                    <a:avLst/>
                    <a:gdLst>
                      <a:gd name="T0" fmla="*/ 0 w 59"/>
                      <a:gd name="T1" fmla="*/ 8 h 107"/>
                      <a:gd name="T2" fmla="*/ 8 w 59"/>
                      <a:gd name="T3" fmla="*/ 0 h 107"/>
                      <a:gd name="T4" fmla="*/ 16 w 59"/>
                      <a:gd name="T5" fmla="*/ 8 h 107"/>
                      <a:gd name="T6" fmla="*/ 16 w 59"/>
                      <a:gd name="T7" fmla="*/ 26 h 107"/>
                      <a:gd name="T8" fmla="*/ 51 w 59"/>
                      <a:gd name="T9" fmla="*/ 0 h 107"/>
                      <a:gd name="T10" fmla="*/ 59 w 59"/>
                      <a:gd name="T11" fmla="*/ 8 h 107"/>
                      <a:gd name="T12" fmla="*/ 52 w 59"/>
                      <a:gd name="T13" fmla="*/ 16 h 107"/>
                      <a:gd name="T14" fmla="*/ 16 w 59"/>
                      <a:gd name="T15" fmla="*/ 64 h 107"/>
                      <a:gd name="T16" fmla="*/ 16 w 59"/>
                      <a:gd name="T17" fmla="*/ 99 h 107"/>
                      <a:gd name="T18" fmla="*/ 8 w 59"/>
                      <a:gd name="T19" fmla="*/ 107 h 107"/>
                      <a:gd name="T20" fmla="*/ 0 w 59"/>
                      <a:gd name="T21" fmla="*/ 99 h 107"/>
                      <a:gd name="T22" fmla="*/ 0 w 59"/>
                      <a:gd name="T23" fmla="*/ 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107">
                        <a:moveTo>
                          <a:pt x="0" y="8"/>
                        </a:moveTo>
                        <a:cubicBezTo>
                          <a:pt x="0" y="4"/>
                          <a:pt x="4" y="0"/>
                          <a:pt x="8" y="0"/>
                        </a:cubicBezTo>
                        <a:cubicBezTo>
                          <a:pt x="12" y="0"/>
                          <a:pt x="16" y="4"/>
                          <a:pt x="16" y="8"/>
                        </a:cubicBezTo>
                        <a:cubicBezTo>
                          <a:pt x="16" y="26"/>
                          <a:pt x="16" y="26"/>
                          <a:pt x="16" y="26"/>
                        </a:cubicBezTo>
                        <a:cubicBezTo>
                          <a:pt x="23" y="9"/>
                          <a:pt x="40" y="0"/>
                          <a:pt x="51" y="0"/>
                        </a:cubicBezTo>
                        <a:cubicBezTo>
                          <a:pt x="56" y="0"/>
                          <a:pt x="59" y="4"/>
                          <a:pt x="59" y="8"/>
                        </a:cubicBezTo>
                        <a:cubicBezTo>
                          <a:pt x="59" y="12"/>
                          <a:pt x="56" y="15"/>
                          <a:pt x="52" y="16"/>
                        </a:cubicBezTo>
                        <a:cubicBezTo>
                          <a:pt x="32" y="18"/>
                          <a:pt x="16" y="34"/>
                          <a:pt x="16" y="64"/>
                        </a:cubicBezTo>
                        <a:cubicBezTo>
                          <a:pt x="16" y="99"/>
                          <a:pt x="16" y="99"/>
                          <a:pt x="16" y="99"/>
                        </a:cubicBezTo>
                        <a:cubicBezTo>
                          <a:pt x="16" y="103"/>
                          <a:pt x="12" y="107"/>
                          <a:pt x="8" y="107"/>
                        </a:cubicBezTo>
                        <a:cubicBezTo>
                          <a:pt x="4" y="107"/>
                          <a:pt x="0" y="103"/>
                          <a:pt x="0" y="99"/>
                        </a:cubicBezTo>
                        <a:cubicBezTo>
                          <a:pt x="0" y="8"/>
                          <a:pt x="0" y="8"/>
                          <a:pt x="0" y="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37" name="Freeform 40"/>
                  <p:cNvSpPr>
                    <a:spLocks noEditPoints="1"/>
                  </p:cNvSpPr>
                  <p:nvPr/>
                </p:nvSpPr>
                <p:spPr bwMode="auto">
                  <a:xfrm>
                    <a:off x="-348" y="3894"/>
                    <a:ext cx="525" cy="591"/>
                  </a:xfrm>
                  <a:custGeom>
                    <a:avLst/>
                    <a:gdLst>
                      <a:gd name="T0" fmla="*/ 81 w 96"/>
                      <a:gd name="T1" fmla="*/ 48 h 108"/>
                      <a:gd name="T2" fmla="*/ 48 w 96"/>
                      <a:gd name="T3" fmla="*/ 13 h 108"/>
                      <a:gd name="T4" fmla="*/ 15 w 96"/>
                      <a:gd name="T5" fmla="*/ 48 h 108"/>
                      <a:gd name="T6" fmla="*/ 81 w 96"/>
                      <a:gd name="T7" fmla="*/ 48 h 108"/>
                      <a:gd name="T8" fmla="*/ 51 w 96"/>
                      <a:gd name="T9" fmla="*/ 108 h 108"/>
                      <a:gd name="T10" fmla="*/ 0 w 96"/>
                      <a:gd name="T11" fmla="*/ 54 h 108"/>
                      <a:gd name="T12" fmla="*/ 0 w 96"/>
                      <a:gd name="T13" fmla="*/ 54 h 108"/>
                      <a:gd name="T14" fmla="*/ 49 w 96"/>
                      <a:gd name="T15" fmla="*/ 0 h 108"/>
                      <a:gd name="T16" fmla="*/ 96 w 96"/>
                      <a:gd name="T17" fmla="*/ 52 h 108"/>
                      <a:gd name="T18" fmla="*/ 89 w 96"/>
                      <a:gd name="T19" fmla="*/ 59 h 108"/>
                      <a:gd name="T20" fmla="*/ 15 w 96"/>
                      <a:gd name="T21" fmla="*/ 59 h 108"/>
                      <a:gd name="T22" fmla="*/ 51 w 96"/>
                      <a:gd name="T23" fmla="*/ 94 h 108"/>
                      <a:gd name="T24" fmla="*/ 81 w 96"/>
                      <a:gd name="T25" fmla="*/ 82 h 108"/>
                      <a:gd name="T26" fmla="*/ 85 w 96"/>
                      <a:gd name="T27" fmla="*/ 81 h 108"/>
                      <a:gd name="T28" fmla="*/ 92 w 96"/>
                      <a:gd name="T29" fmla="*/ 87 h 108"/>
                      <a:gd name="T30" fmla="*/ 89 w 96"/>
                      <a:gd name="T31" fmla="*/ 92 h 108"/>
                      <a:gd name="T32" fmla="*/ 51 w 96"/>
                      <a:gd name="T33"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6" h="108">
                        <a:moveTo>
                          <a:pt x="81" y="48"/>
                        </a:moveTo>
                        <a:cubicBezTo>
                          <a:pt x="79" y="29"/>
                          <a:pt x="69" y="13"/>
                          <a:pt x="48" y="13"/>
                        </a:cubicBezTo>
                        <a:cubicBezTo>
                          <a:pt x="31" y="13"/>
                          <a:pt x="17" y="28"/>
                          <a:pt x="15" y="48"/>
                        </a:cubicBezTo>
                        <a:cubicBezTo>
                          <a:pt x="81" y="48"/>
                          <a:pt x="81" y="48"/>
                          <a:pt x="81" y="48"/>
                        </a:cubicBezTo>
                        <a:close/>
                        <a:moveTo>
                          <a:pt x="51" y="108"/>
                        </a:moveTo>
                        <a:cubicBezTo>
                          <a:pt x="23" y="108"/>
                          <a:pt x="0" y="86"/>
                          <a:pt x="0" y="54"/>
                        </a:cubicBezTo>
                        <a:cubicBezTo>
                          <a:pt x="0" y="54"/>
                          <a:pt x="0" y="54"/>
                          <a:pt x="0" y="54"/>
                        </a:cubicBezTo>
                        <a:cubicBezTo>
                          <a:pt x="0" y="24"/>
                          <a:pt x="21" y="0"/>
                          <a:pt x="49" y="0"/>
                        </a:cubicBezTo>
                        <a:cubicBezTo>
                          <a:pt x="79" y="0"/>
                          <a:pt x="96" y="25"/>
                          <a:pt x="96" y="52"/>
                        </a:cubicBezTo>
                        <a:cubicBezTo>
                          <a:pt x="96" y="56"/>
                          <a:pt x="93" y="59"/>
                          <a:pt x="89" y="59"/>
                        </a:cubicBezTo>
                        <a:cubicBezTo>
                          <a:pt x="15" y="59"/>
                          <a:pt x="15" y="59"/>
                          <a:pt x="15" y="59"/>
                        </a:cubicBezTo>
                        <a:cubicBezTo>
                          <a:pt x="17" y="82"/>
                          <a:pt x="33" y="94"/>
                          <a:pt x="51" y="94"/>
                        </a:cubicBezTo>
                        <a:cubicBezTo>
                          <a:pt x="64" y="94"/>
                          <a:pt x="73" y="89"/>
                          <a:pt x="81" y="82"/>
                        </a:cubicBezTo>
                        <a:cubicBezTo>
                          <a:pt x="82" y="81"/>
                          <a:pt x="83" y="81"/>
                          <a:pt x="85" y="81"/>
                        </a:cubicBezTo>
                        <a:cubicBezTo>
                          <a:pt x="89" y="81"/>
                          <a:pt x="92" y="84"/>
                          <a:pt x="92" y="87"/>
                        </a:cubicBezTo>
                        <a:cubicBezTo>
                          <a:pt x="92" y="89"/>
                          <a:pt x="91" y="91"/>
                          <a:pt x="89" y="92"/>
                        </a:cubicBezTo>
                        <a:cubicBezTo>
                          <a:pt x="80" y="101"/>
                          <a:pt x="68" y="108"/>
                          <a:pt x="51" y="10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38" name="Freeform 41"/>
                  <p:cNvSpPr>
                    <a:spLocks noEditPoints="1"/>
                  </p:cNvSpPr>
                  <p:nvPr/>
                </p:nvSpPr>
                <p:spPr bwMode="auto">
                  <a:xfrm>
                    <a:off x="-1267" y="3894"/>
                    <a:ext cx="498" cy="591"/>
                  </a:xfrm>
                  <a:custGeom>
                    <a:avLst/>
                    <a:gdLst>
                      <a:gd name="T0" fmla="*/ 77 w 91"/>
                      <a:gd name="T1" fmla="*/ 67 h 108"/>
                      <a:gd name="T2" fmla="*/ 77 w 91"/>
                      <a:gd name="T3" fmla="*/ 57 h 108"/>
                      <a:gd name="T4" fmla="*/ 46 w 91"/>
                      <a:gd name="T5" fmla="*/ 53 h 108"/>
                      <a:gd name="T6" fmla="*/ 16 w 91"/>
                      <a:gd name="T7" fmla="*/ 74 h 108"/>
                      <a:gd name="T8" fmla="*/ 16 w 91"/>
                      <a:gd name="T9" fmla="*/ 75 h 108"/>
                      <a:gd name="T10" fmla="*/ 42 w 91"/>
                      <a:gd name="T11" fmla="*/ 95 h 108"/>
                      <a:gd name="T12" fmla="*/ 77 w 91"/>
                      <a:gd name="T13" fmla="*/ 67 h 108"/>
                      <a:gd name="T14" fmla="*/ 0 w 91"/>
                      <a:gd name="T15" fmla="*/ 75 h 108"/>
                      <a:gd name="T16" fmla="*/ 0 w 91"/>
                      <a:gd name="T17" fmla="*/ 75 h 108"/>
                      <a:gd name="T18" fmla="*/ 45 w 91"/>
                      <a:gd name="T19" fmla="*/ 41 h 108"/>
                      <a:gd name="T20" fmla="*/ 77 w 91"/>
                      <a:gd name="T21" fmla="*/ 46 h 108"/>
                      <a:gd name="T22" fmla="*/ 77 w 91"/>
                      <a:gd name="T23" fmla="*/ 42 h 108"/>
                      <a:gd name="T24" fmla="*/ 46 w 91"/>
                      <a:gd name="T25" fmla="*/ 14 h 108"/>
                      <a:gd name="T26" fmla="*/ 21 w 91"/>
                      <a:gd name="T27" fmla="*/ 19 h 108"/>
                      <a:gd name="T28" fmla="*/ 19 w 91"/>
                      <a:gd name="T29" fmla="*/ 19 h 108"/>
                      <a:gd name="T30" fmla="*/ 12 w 91"/>
                      <a:gd name="T31" fmla="*/ 13 h 108"/>
                      <a:gd name="T32" fmla="*/ 16 w 91"/>
                      <a:gd name="T33" fmla="*/ 6 h 108"/>
                      <a:gd name="T34" fmla="*/ 47 w 91"/>
                      <a:gd name="T35" fmla="*/ 0 h 108"/>
                      <a:gd name="T36" fmla="*/ 81 w 91"/>
                      <a:gd name="T37" fmla="*/ 12 h 108"/>
                      <a:gd name="T38" fmla="*/ 91 w 91"/>
                      <a:gd name="T39" fmla="*/ 42 h 108"/>
                      <a:gd name="T40" fmla="*/ 91 w 91"/>
                      <a:gd name="T41" fmla="*/ 99 h 108"/>
                      <a:gd name="T42" fmla="*/ 84 w 91"/>
                      <a:gd name="T43" fmla="*/ 107 h 108"/>
                      <a:gd name="T44" fmla="*/ 77 w 91"/>
                      <a:gd name="T45" fmla="*/ 100 h 108"/>
                      <a:gd name="T46" fmla="*/ 77 w 91"/>
                      <a:gd name="T47" fmla="*/ 90 h 108"/>
                      <a:gd name="T48" fmla="*/ 39 w 91"/>
                      <a:gd name="T49" fmla="*/ 108 h 108"/>
                      <a:gd name="T50" fmla="*/ 0 w 91"/>
                      <a:gd name="T51" fmla="*/ 7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 h="108">
                        <a:moveTo>
                          <a:pt x="77" y="67"/>
                        </a:moveTo>
                        <a:cubicBezTo>
                          <a:pt x="77" y="57"/>
                          <a:pt x="77" y="57"/>
                          <a:pt x="77" y="57"/>
                        </a:cubicBezTo>
                        <a:cubicBezTo>
                          <a:pt x="69" y="55"/>
                          <a:pt x="59" y="53"/>
                          <a:pt x="46" y="53"/>
                        </a:cubicBezTo>
                        <a:cubicBezTo>
                          <a:pt x="27" y="53"/>
                          <a:pt x="16" y="61"/>
                          <a:pt x="16" y="74"/>
                        </a:cubicBezTo>
                        <a:cubicBezTo>
                          <a:pt x="16" y="75"/>
                          <a:pt x="16" y="75"/>
                          <a:pt x="16" y="75"/>
                        </a:cubicBezTo>
                        <a:cubicBezTo>
                          <a:pt x="16" y="88"/>
                          <a:pt x="28" y="95"/>
                          <a:pt x="42" y="95"/>
                        </a:cubicBezTo>
                        <a:cubicBezTo>
                          <a:pt x="61" y="95"/>
                          <a:pt x="77" y="84"/>
                          <a:pt x="77" y="67"/>
                        </a:cubicBezTo>
                        <a:moveTo>
                          <a:pt x="0" y="75"/>
                        </a:moveTo>
                        <a:cubicBezTo>
                          <a:pt x="0" y="75"/>
                          <a:pt x="0" y="75"/>
                          <a:pt x="0" y="75"/>
                        </a:cubicBezTo>
                        <a:cubicBezTo>
                          <a:pt x="0" y="53"/>
                          <a:pt x="18" y="41"/>
                          <a:pt x="45" y="41"/>
                        </a:cubicBezTo>
                        <a:cubicBezTo>
                          <a:pt x="58" y="41"/>
                          <a:pt x="67" y="43"/>
                          <a:pt x="77" y="46"/>
                        </a:cubicBezTo>
                        <a:cubicBezTo>
                          <a:pt x="77" y="42"/>
                          <a:pt x="77" y="42"/>
                          <a:pt x="77" y="42"/>
                        </a:cubicBezTo>
                        <a:cubicBezTo>
                          <a:pt x="77" y="24"/>
                          <a:pt x="65" y="14"/>
                          <a:pt x="46" y="14"/>
                        </a:cubicBezTo>
                        <a:cubicBezTo>
                          <a:pt x="35" y="14"/>
                          <a:pt x="29" y="15"/>
                          <a:pt x="21" y="19"/>
                        </a:cubicBezTo>
                        <a:cubicBezTo>
                          <a:pt x="20" y="19"/>
                          <a:pt x="19" y="19"/>
                          <a:pt x="19" y="19"/>
                        </a:cubicBezTo>
                        <a:cubicBezTo>
                          <a:pt x="15" y="19"/>
                          <a:pt x="12" y="16"/>
                          <a:pt x="12" y="13"/>
                        </a:cubicBezTo>
                        <a:cubicBezTo>
                          <a:pt x="12" y="10"/>
                          <a:pt x="13" y="8"/>
                          <a:pt x="16" y="6"/>
                        </a:cubicBezTo>
                        <a:cubicBezTo>
                          <a:pt x="26" y="2"/>
                          <a:pt x="34" y="0"/>
                          <a:pt x="47" y="0"/>
                        </a:cubicBezTo>
                        <a:cubicBezTo>
                          <a:pt x="62" y="0"/>
                          <a:pt x="73" y="4"/>
                          <a:pt x="81" y="12"/>
                        </a:cubicBezTo>
                        <a:cubicBezTo>
                          <a:pt x="88" y="19"/>
                          <a:pt x="91" y="29"/>
                          <a:pt x="91" y="42"/>
                        </a:cubicBezTo>
                        <a:cubicBezTo>
                          <a:pt x="91" y="99"/>
                          <a:pt x="91" y="99"/>
                          <a:pt x="91" y="99"/>
                        </a:cubicBezTo>
                        <a:cubicBezTo>
                          <a:pt x="91" y="104"/>
                          <a:pt x="88" y="107"/>
                          <a:pt x="84" y="107"/>
                        </a:cubicBezTo>
                        <a:cubicBezTo>
                          <a:pt x="80" y="107"/>
                          <a:pt x="77" y="104"/>
                          <a:pt x="77" y="100"/>
                        </a:cubicBezTo>
                        <a:cubicBezTo>
                          <a:pt x="77" y="90"/>
                          <a:pt x="77" y="90"/>
                          <a:pt x="77" y="90"/>
                        </a:cubicBezTo>
                        <a:cubicBezTo>
                          <a:pt x="69" y="99"/>
                          <a:pt x="57" y="108"/>
                          <a:pt x="39" y="108"/>
                        </a:cubicBezTo>
                        <a:cubicBezTo>
                          <a:pt x="20" y="108"/>
                          <a:pt x="0" y="97"/>
                          <a:pt x="0" y="7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39" name="Freeform 42"/>
                  <p:cNvSpPr>
                    <a:spLocks/>
                  </p:cNvSpPr>
                  <p:nvPr/>
                </p:nvSpPr>
                <p:spPr bwMode="auto">
                  <a:xfrm>
                    <a:off x="-3625" y="3872"/>
                    <a:ext cx="1488" cy="613"/>
                  </a:xfrm>
                  <a:custGeom>
                    <a:avLst/>
                    <a:gdLst>
                      <a:gd name="T0" fmla="*/ 30 w 272"/>
                      <a:gd name="T1" fmla="*/ 11 h 112"/>
                      <a:gd name="T2" fmla="*/ 11 w 272"/>
                      <a:gd name="T3" fmla="*/ 4 h 112"/>
                      <a:gd name="T4" fmla="*/ 3 w 272"/>
                      <a:gd name="T5" fmla="*/ 23 h 112"/>
                      <a:gd name="T6" fmla="*/ 36 w 272"/>
                      <a:gd name="T7" fmla="*/ 95 h 112"/>
                      <a:gd name="T8" fmla="*/ 57 w 272"/>
                      <a:gd name="T9" fmla="*/ 112 h 112"/>
                      <a:gd name="T10" fmla="*/ 78 w 272"/>
                      <a:gd name="T11" fmla="*/ 95 h 112"/>
                      <a:gd name="T12" fmla="*/ 107 w 272"/>
                      <a:gd name="T13" fmla="*/ 32 h 112"/>
                      <a:gd name="T14" fmla="*/ 111 w 272"/>
                      <a:gd name="T15" fmla="*/ 29 h 112"/>
                      <a:gd name="T16" fmla="*/ 116 w 272"/>
                      <a:gd name="T17" fmla="*/ 34 h 112"/>
                      <a:gd name="T18" fmla="*/ 116 w 272"/>
                      <a:gd name="T19" fmla="*/ 95 h 112"/>
                      <a:gd name="T20" fmla="*/ 131 w 272"/>
                      <a:gd name="T21" fmla="*/ 112 h 112"/>
                      <a:gd name="T22" fmla="*/ 147 w 272"/>
                      <a:gd name="T23" fmla="*/ 95 h 112"/>
                      <a:gd name="T24" fmla="*/ 147 w 272"/>
                      <a:gd name="T25" fmla="*/ 45 h 112"/>
                      <a:gd name="T26" fmla="*/ 163 w 272"/>
                      <a:gd name="T27" fmla="*/ 29 h 112"/>
                      <a:gd name="T28" fmla="*/ 179 w 272"/>
                      <a:gd name="T29" fmla="*/ 45 h 112"/>
                      <a:gd name="T30" fmla="*/ 179 w 272"/>
                      <a:gd name="T31" fmla="*/ 95 h 112"/>
                      <a:gd name="T32" fmla="*/ 194 w 272"/>
                      <a:gd name="T33" fmla="*/ 112 h 112"/>
                      <a:gd name="T34" fmla="*/ 209 w 272"/>
                      <a:gd name="T35" fmla="*/ 95 h 112"/>
                      <a:gd name="T36" fmla="*/ 209 w 272"/>
                      <a:gd name="T37" fmla="*/ 45 h 112"/>
                      <a:gd name="T38" fmla="*/ 226 w 272"/>
                      <a:gd name="T39" fmla="*/ 29 h 112"/>
                      <a:gd name="T40" fmla="*/ 241 w 272"/>
                      <a:gd name="T41" fmla="*/ 45 h 112"/>
                      <a:gd name="T42" fmla="*/ 241 w 272"/>
                      <a:gd name="T43" fmla="*/ 95 h 112"/>
                      <a:gd name="T44" fmla="*/ 257 w 272"/>
                      <a:gd name="T45" fmla="*/ 112 h 112"/>
                      <a:gd name="T46" fmla="*/ 272 w 272"/>
                      <a:gd name="T47" fmla="*/ 95 h 112"/>
                      <a:gd name="T48" fmla="*/ 272 w 272"/>
                      <a:gd name="T49" fmla="*/ 38 h 112"/>
                      <a:gd name="T50" fmla="*/ 235 w 272"/>
                      <a:gd name="T51" fmla="*/ 2 h 112"/>
                      <a:gd name="T52" fmla="*/ 202 w 272"/>
                      <a:gd name="T53" fmla="*/ 16 h 112"/>
                      <a:gd name="T54" fmla="*/ 171 w 272"/>
                      <a:gd name="T55" fmla="*/ 2 h 112"/>
                      <a:gd name="T56" fmla="*/ 139 w 272"/>
                      <a:gd name="T57" fmla="*/ 16 h 112"/>
                      <a:gd name="T58" fmla="*/ 112 w 272"/>
                      <a:gd name="T59" fmla="*/ 2 h 112"/>
                      <a:gd name="T60" fmla="*/ 78 w 272"/>
                      <a:gd name="T61" fmla="*/ 25 h 112"/>
                      <a:gd name="T62" fmla="*/ 57 w 272"/>
                      <a:gd name="T63" fmla="*/ 74 h 112"/>
                      <a:gd name="T64" fmla="*/ 30 w 272"/>
                      <a:gd name="T65" fmla="*/ 1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2" h="112">
                        <a:moveTo>
                          <a:pt x="30" y="11"/>
                        </a:moveTo>
                        <a:cubicBezTo>
                          <a:pt x="27" y="3"/>
                          <a:pt x="19" y="0"/>
                          <a:pt x="11" y="4"/>
                        </a:cubicBezTo>
                        <a:cubicBezTo>
                          <a:pt x="3" y="7"/>
                          <a:pt x="0" y="16"/>
                          <a:pt x="3" y="23"/>
                        </a:cubicBezTo>
                        <a:cubicBezTo>
                          <a:pt x="36" y="95"/>
                          <a:pt x="36" y="95"/>
                          <a:pt x="36" y="95"/>
                        </a:cubicBezTo>
                        <a:cubicBezTo>
                          <a:pt x="42" y="106"/>
                          <a:pt x="47" y="112"/>
                          <a:pt x="57" y="112"/>
                        </a:cubicBezTo>
                        <a:cubicBezTo>
                          <a:pt x="68" y="112"/>
                          <a:pt x="73" y="105"/>
                          <a:pt x="78" y="95"/>
                        </a:cubicBezTo>
                        <a:cubicBezTo>
                          <a:pt x="78" y="95"/>
                          <a:pt x="107" y="32"/>
                          <a:pt x="107" y="32"/>
                        </a:cubicBezTo>
                        <a:cubicBezTo>
                          <a:pt x="107" y="31"/>
                          <a:pt x="108" y="29"/>
                          <a:pt x="111" y="29"/>
                        </a:cubicBezTo>
                        <a:cubicBezTo>
                          <a:pt x="114" y="29"/>
                          <a:pt x="116" y="31"/>
                          <a:pt x="116" y="34"/>
                        </a:cubicBezTo>
                        <a:cubicBezTo>
                          <a:pt x="116" y="95"/>
                          <a:pt x="116" y="95"/>
                          <a:pt x="116" y="95"/>
                        </a:cubicBezTo>
                        <a:cubicBezTo>
                          <a:pt x="116" y="104"/>
                          <a:pt x="121" y="112"/>
                          <a:pt x="131" y="112"/>
                        </a:cubicBezTo>
                        <a:cubicBezTo>
                          <a:pt x="141" y="112"/>
                          <a:pt x="147" y="104"/>
                          <a:pt x="147" y="95"/>
                        </a:cubicBezTo>
                        <a:cubicBezTo>
                          <a:pt x="147" y="45"/>
                          <a:pt x="147" y="45"/>
                          <a:pt x="147" y="45"/>
                        </a:cubicBezTo>
                        <a:cubicBezTo>
                          <a:pt x="147" y="35"/>
                          <a:pt x="154" y="29"/>
                          <a:pt x="163" y="29"/>
                        </a:cubicBezTo>
                        <a:cubicBezTo>
                          <a:pt x="172" y="29"/>
                          <a:pt x="179" y="35"/>
                          <a:pt x="179" y="45"/>
                        </a:cubicBezTo>
                        <a:cubicBezTo>
                          <a:pt x="179" y="95"/>
                          <a:pt x="179" y="95"/>
                          <a:pt x="179" y="95"/>
                        </a:cubicBezTo>
                        <a:cubicBezTo>
                          <a:pt x="179" y="104"/>
                          <a:pt x="184" y="112"/>
                          <a:pt x="194" y="112"/>
                        </a:cubicBezTo>
                        <a:cubicBezTo>
                          <a:pt x="204" y="112"/>
                          <a:pt x="209" y="104"/>
                          <a:pt x="209" y="95"/>
                        </a:cubicBezTo>
                        <a:cubicBezTo>
                          <a:pt x="209" y="45"/>
                          <a:pt x="209" y="45"/>
                          <a:pt x="209" y="45"/>
                        </a:cubicBezTo>
                        <a:cubicBezTo>
                          <a:pt x="209" y="35"/>
                          <a:pt x="216" y="29"/>
                          <a:pt x="226" y="29"/>
                        </a:cubicBezTo>
                        <a:cubicBezTo>
                          <a:pt x="235" y="29"/>
                          <a:pt x="241" y="35"/>
                          <a:pt x="241" y="45"/>
                        </a:cubicBezTo>
                        <a:cubicBezTo>
                          <a:pt x="241" y="95"/>
                          <a:pt x="241" y="95"/>
                          <a:pt x="241" y="95"/>
                        </a:cubicBezTo>
                        <a:cubicBezTo>
                          <a:pt x="241" y="104"/>
                          <a:pt x="247" y="112"/>
                          <a:pt x="257" y="112"/>
                        </a:cubicBezTo>
                        <a:cubicBezTo>
                          <a:pt x="267" y="112"/>
                          <a:pt x="272" y="104"/>
                          <a:pt x="272" y="95"/>
                        </a:cubicBezTo>
                        <a:cubicBezTo>
                          <a:pt x="272" y="38"/>
                          <a:pt x="272" y="38"/>
                          <a:pt x="272" y="38"/>
                        </a:cubicBezTo>
                        <a:cubicBezTo>
                          <a:pt x="272" y="17"/>
                          <a:pt x="255" y="2"/>
                          <a:pt x="235" y="2"/>
                        </a:cubicBezTo>
                        <a:cubicBezTo>
                          <a:pt x="215" y="2"/>
                          <a:pt x="202" y="16"/>
                          <a:pt x="202" y="16"/>
                        </a:cubicBezTo>
                        <a:cubicBezTo>
                          <a:pt x="196" y="7"/>
                          <a:pt x="186" y="2"/>
                          <a:pt x="171" y="2"/>
                        </a:cubicBezTo>
                        <a:cubicBezTo>
                          <a:pt x="154" y="2"/>
                          <a:pt x="139" y="16"/>
                          <a:pt x="139" y="16"/>
                        </a:cubicBezTo>
                        <a:cubicBezTo>
                          <a:pt x="133" y="7"/>
                          <a:pt x="121" y="2"/>
                          <a:pt x="112" y="2"/>
                        </a:cubicBezTo>
                        <a:cubicBezTo>
                          <a:pt x="97" y="2"/>
                          <a:pt x="85" y="9"/>
                          <a:pt x="78" y="25"/>
                        </a:cubicBezTo>
                        <a:cubicBezTo>
                          <a:pt x="57" y="74"/>
                          <a:pt x="57" y="74"/>
                          <a:pt x="57" y="74"/>
                        </a:cubicBezTo>
                        <a:cubicBezTo>
                          <a:pt x="30" y="11"/>
                          <a:pt x="30" y="11"/>
                          <a:pt x="30" y="1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40" name="Freeform 43"/>
                  <p:cNvSpPr>
                    <a:spLocks noEditPoints="1"/>
                  </p:cNvSpPr>
                  <p:nvPr/>
                </p:nvSpPr>
                <p:spPr bwMode="auto">
                  <a:xfrm>
                    <a:off x="227" y="3932"/>
                    <a:ext cx="60" cy="66"/>
                  </a:xfrm>
                  <a:custGeom>
                    <a:avLst/>
                    <a:gdLst>
                      <a:gd name="T0" fmla="*/ 6 w 11"/>
                      <a:gd name="T1" fmla="*/ 6 h 12"/>
                      <a:gd name="T2" fmla="*/ 8 w 11"/>
                      <a:gd name="T3" fmla="*/ 4 h 12"/>
                      <a:gd name="T4" fmla="*/ 8 w 11"/>
                      <a:gd name="T5" fmla="*/ 4 h 12"/>
                      <a:gd name="T6" fmla="*/ 6 w 11"/>
                      <a:gd name="T7" fmla="*/ 2 h 12"/>
                      <a:gd name="T8" fmla="*/ 3 w 11"/>
                      <a:gd name="T9" fmla="*/ 2 h 12"/>
                      <a:gd name="T10" fmla="*/ 3 w 11"/>
                      <a:gd name="T11" fmla="*/ 6 h 12"/>
                      <a:gd name="T12" fmla="*/ 6 w 11"/>
                      <a:gd name="T13" fmla="*/ 6 h 12"/>
                      <a:gd name="T14" fmla="*/ 0 w 11"/>
                      <a:gd name="T15" fmla="*/ 1 h 12"/>
                      <a:gd name="T16" fmla="*/ 2 w 11"/>
                      <a:gd name="T17" fmla="*/ 0 h 12"/>
                      <a:gd name="T18" fmla="*/ 6 w 11"/>
                      <a:gd name="T19" fmla="*/ 0 h 12"/>
                      <a:gd name="T20" fmla="*/ 10 w 11"/>
                      <a:gd name="T21" fmla="*/ 1 h 12"/>
                      <a:gd name="T22" fmla="*/ 11 w 11"/>
                      <a:gd name="T23" fmla="*/ 4 h 12"/>
                      <a:gd name="T24" fmla="*/ 11 w 11"/>
                      <a:gd name="T25" fmla="*/ 4 h 12"/>
                      <a:gd name="T26" fmla="*/ 8 w 11"/>
                      <a:gd name="T27" fmla="*/ 7 h 12"/>
                      <a:gd name="T28" fmla="*/ 10 w 11"/>
                      <a:gd name="T29" fmla="*/ 10 h 12"/>
                      <a:gd name="T30" fmla="*/ 10 w 11"/>
                      <a:gd name="T31" fmla="*/ 11 h 12"/>
                      <a:gd name="T32" fmla="*/ 9 w 11"/>
                      <a:gd name="T33" fmla="*/ 12 h 12"/>
                      <a:gd name="T34" fmla="*/ 8 w 11"/>
                      <a:gd name="T35" fmla="*/ 11 h 12"/>
                      <a:gd name="T36" fmla="*/ 5 w 11"/>
                      <a:gd name="T37" fmla="*/ 8 h 12"/>
                      <a:gd name="T38" fmla="*/ 3 w 11"/>
                      <a:gd name="T39" fmla="*/ 8 h 12"/>
                      <a:gd name="T40" fmla="*/ 3 w 11"/>
                      <a:gd name="T41" fmla="*/ 11 h 12"/>
                      <a:gd name="T42" fmla="*/ 2 w 11"/>
                      <a:gd name="T43" fmla="*/ 12 h 12"/>
                      <a:gd name="T44" fmla="*/ 0 w 11"/>
                      <a:gd name="T45" fmla="*/ 11 h 12"/>
                      <a:gd name="T46" fmla="*/ 0 w 11"/>
                      <a:gd name="T47"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 h="12">
                        <a:moveTo>
                          <a:pt x="6" y="6"/>
                        </a:moveTo>
                        <a:cubicBezTo>
                          <a:pt x="7" y="6"/>
                          <a:pt x="8" y="5"/>
                          <a:pt x="8" y="4"/>
                        </a:cubicBezTo>
                        <a:cubicBezTo>
                          <a:pt x="8" y="4"/>
                          <a:pt x="8" y="4"/>
                          <a:pt x="8" y="4"/>
                        </a:cubicBezTo>
                        <a:cubicBezTo>
                          <a:pt x="8" y="3"/>
                          <a:pt x="7" y="2"/>
                          <a:pt x="6" y="2"/>
                        </a:cubicBezTo>
                        <a:cubicBezTo>
                          <a:pt x="3" y="2"/>
                          <a:pt x="3" y="2"/>
                          <a:pt x="3" y="2"/>
                        </a:cubicBezTo>
                        <a:cubicBezTo>
                          <a:pt x="3" y="6"/>
                          <a:pt x="3" y="6"/>
                          <a:pt x="3" y="6"/>
                        </a:cubicBezTo>
                        <a:cubicBezTo>
                          <a:pt x="6" y="6"/>
                          <a:pt x="6" y="6"/>
                          <a:pt x="6" y="6"/>
                        </a:cubicBezTo>
                        <a:close/>
                        <a:moveTo>
                          <a:pt x="0" y="1"/>
                        </a:moveTo>
                        <a:cubicBezTo>
                          <a:pt x="0" y="0"/>
                          <a:pt x="1" y="0"/>
                          <a:pt x="2" y="0"/>
                        </a:cubicBezTo>
                        <a:cubicBezTo>
                          <a:pt x="6" y="0"/>
                          <a:pt x="6" y="0"/>
                          <a:pt x="6" y="0"/>
                        </a:cubicBezTo>
                        <a:cubicBezTo>
                          <a:pt x="8" y="0"/>
                          <a:pt x="9" y="0"/>
                          <a:pt x="10" y="1"/>
                        </a:cubicBezTo>
                        <a:cubicBezTo>
                          <a:pt x="10" y="2"/>
                          <a:pt x="11" y="3"/>
                          <a:pt x="11" y="4"/>
                        </a:cubicBezTo>
                        <a:cubicBezTo>
                          <a:pt x="11" y="4"/>
                          <a:pt x="11" y="4"/>
                          <a:pt x="11" y="4"/>
                        </a:cubicBezTo>
                        <a:cubicBezTo>
                          <a:pt x="11" y="6"/>
                          <a:pt x="10" y="7"/>
                          <a:pt x="8" y="7"/>
                        </a:cubicBezTo>
                        <a:cubicBezTo>
                          <a:pt x="10" y="10"/>
                          <a:pt x="10" y="10"/>
                          <a:pt x="10" y="10"/>
                        </a:cubicBezTo>
                        <a:cubicBezTo>
                          <a:pt x="10" y="10"/>
                          <a:pt x="10" y="10"/>
                          <a:pt x="10" y="11"/>
                        </a:cubicBezTo>
                        <a:cubicBezTo>
                          <a:pt x="10" y="12"/>
                          <a:pt x="10" y="12"/>
                          <a:pt x="9" y="12"/>
                        </a:cubicBezTo>
                        <a:cubicBezTo>
                          <a:pt x="9" y="12"/>
                          <a:pt x="8" y="12"/>
                          <a:pt x="8" y="11"/>
                        </a:cubicBezTo>
                        <a:cubicBezTo>
                          <a:pt x="5" y="8"/>
                          <a:pt x="5" y="8"/>
                          <a:pt x="5" y="8"/>
                        </a:cubicBezTo>
                        <a:cubicBezTo>
                          <a:pt x="3" y="8"/>
                          <a:pt x="3" y="8"/>
                          <a:pt x="3" y="8"/>
                        </a:cubicBezTo>
                        <a:cubicBezTo>
                          <a:pt x="3" y="11"/>
                          <a:pt x="3" y="11"/>
                          <a:pt x="3" y="11"/>
                        </a:cubicBezTo>
                        <a:cubicBezTo>
                          <a:pt x="3" y="11"/>
                          <a:pt x="2" y="12"/>
                          <a:pt x="2" y="12"/>
                        </a:cubicBezTo>
                        <a:cubicBezTo>
                          <a:pt x="1" y="12"/>
                          <a:pt x="0" y="11"/>
                          <a:pt x="0" y="11"/>
                        </a:cubicBezTo>
                        <a:cubicBezTo>
                          <a:pt x="0" y="1"/>
                          <a:pt x="0"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grpSp>
            <p:grpSp>
              <p:nvGrpSpPr>
                <p:cNvPr id="709" name="Group 47"/>
                <p:cNvGrpSpPr>
                  <a:grpSpLocks noChangeAspect="1"/>
                </p:cNvGrpSpPr>
                <p:nvPr/>
              </p:nvGrpSpPr>
              <p:grpSpPr bwMode="auto">
                <a:xfrm>
                  <a:off x="-1046064" y="5648469"/>
                  <a:ext cx="260150" cy="264052"/>
                  <a:chOff x="3175" y="2379"/>
                  <a:chExt cx="933" cy="947"/>
                </a:xfrm>
                <a:solidFill>
                  <a:schemeClr val="bg1">
                    <a:lumMod val="50000"/>
                  </a:schemeClr>
                </a:solidFill>
              </p:grpSpPr>
              <p:sp>
                <p:nvSpPr>
                  <p:cNvPr id="731" name="Freeform 48"/>
                  <p:cNvSpPr>
                    <a:spLocks/>
                  </p:cNvSpPr>
                  <p:nvPr/>
                </p:nvSpPr>
                <p:spPr bwMode="auto">
                  <a:xfrm>
                    <a:off x="3588" y="2379"/>
                    <a:ext cx="520" cy="453"/>
                  </a:xfrm>
                  <a:custGeom>
                    <a:avLst/>
                    <a:gdLst>
                      <a:gd name="T0" fmla="*/ 520 w 520"/>
                      <a:gd name="T1" fmla="*/ 453 h 453"/>
                      <a:gd name="T2" fmla="*/ 520 w 520"/>
                      <a:gd name="T3" fmla="*/ 0 h 453"/>
                      <a:gd name="T4" fmla="*/ 0 w 520"/>
                      <a:gd name="T5" fmla="*/ 76 h 453"/>
                      <a:gd name="T6" fmla="*/ 0 w 520"/>
                      <a:gd name="T7" fmla="*/ 453 h 453"/>
                      <a:gd name="T8" fmla="*/ 520 w 520"/>
                      <a:gd name="T9" fmla="*/ 453 h 453"/>
                    </a:gdLst>
                    <a:ahLst/>
                    <a:cxnLst>
                      <a:cxn ang="0">
                        <a:pos x="T0" y="T1"/>
                      </a:cxn>
                      <a:cxn ang="0">
                        <a:pos x="T2" y="T3"/>
                      </a:cxn>
                      <a:cxn ang="0">
                        <a:pos x="T4" y="T5"/>
                      </a:cxn>
                      <a:cxn ang="0">
                        <a:pos x="T6" y="T7"/>
                      </a:cxn>
                      <a:cxn ang="0">
                        <a:pos x="T8" y="T9"/>
                      </a:cxn>
                    </a:cxnLst>
                    <a:rect l="0" t="0" r="r" b="b"/>
                    <a:pathLst>
                      <a:path w="520" h="453">
                        <a:moveTo>
                          <a:pt x="520" y="453"/>
                        </a:moveTo>
                        <a:lnTo>
                          <a:pt x="520" y="0"/>
                        </a:lnTo>
                        <a:lnTo>
                          <a:pt x="0" y="76"/>
                        </a:lnTo>
                        <a:lnTo>
                          <a:pt x="0" y="453"/>
                        </a:lnTo>
                        <a:lnTo>
                          <a:pt x="520" y="45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32" name="Freeform 49"/>
                  <p:cNvSpPr>
                    <a:spLocks/>
                  </p:cNvSpPr>
                  <p:nvPr/>
                </p:nvSpPr>
                <p:spPr bwMode="auto">
                  <a:xfrm>
                    <a:off x="3175" y="2459"/>
                    <a:ext cx="375" cy="373"/>
                  </a:xfrm>
                  <a:custGeom>
                    <a:avLst/>
                    <a:gdLst>
                      <a:gd name="T0" fmla="*/ 375 w 375"/>
                      <a:gd name="T1" fmla="*/ 0 h 373"/>
                      <a:gd name="T2" fmla="*/ 0 w 375"/>
                      <a:gd name="T3" fmla="*/ 57 h 373"/>
                      <a:gd name="T4" fmla="*/ 0 w 375"/>
                      <a:gd name="T5" fmla="*/ 373 h 373"/>
                      <a:gd name="T6" fmla="*/ 375 w 375"/>
                      <a:gd name="T7" fmla="*/ 373 h 373"/>
                      <a:gd name="T8" fmla="*/ 375 w 375"/>
                      <a:gd name="T9" fmla="*/ 0 h 373"/>
                    </a:gdLst>
                    <a:ahLst/>
                    <a:cxnLst>
                      <a:cxn ang="0">
                        <a:pos x="T0" y="T1"/>
                      </a:cxn>
                      <a:cxn ang="0">
                        <a:pos x="T2" y="T3"/>
                      </a:cxn>
                      <a:cxn ang="0">
                        <a:pos x="T4" y="T5"/>
                      </a:cxn>
                      <a:cxn ang="0">
                        <a:pos x="T6" y="T7"/>
                      </a:cxn>
                      <a:cxn ang="0">
                        <a:pos x="T8" y="T9"/>
                      </a:cxn>
                    </a:cxnLst>
                    <a:rect l="0" t="0" r="r" b="b"/>
                    <a:pathLst>
                      <a:path w="375" h="373">
                        <a:moveTo>
                          <a:pt x="375" y="0"/>
                        </a:moveTo>
                        <a:lnTo>
                          <a:pt x="0" y="57"/>
                        </a:lnTo>
                        <a:lnTo>
                          <a:pt x="0" y="373"/>
                        </a:lnTo>
                        <a:lnTo>
                          <a:pt x="375" y="373"/>
                        </a:lnTo>
                        <a:lnTo>
                          <a:pt x="37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33" name="Freeform 50"/>
                  <p:cNvSpPr>
                    <a:spLocks/>
                  </p:cNvSpPr>
                  <p:nvPr/>
                </p:nvSpPr>
                <p:spPr bwMode="auto">
                  <a:xfrm>
                    <a:off x="3175" y="2868"/>
                    <a:ext cx="375" cy="375"/>
                  </a:xfrm>
                  <a:custGeom>
                    <a:avLst/>
                    <a:gdLst>
                      <a:gd name="T0" fmla="*/ 0 w 375"/>
                      <a:gd name="T1" fmla="*/ 0 h 375"/>
                      <a:gd name="T2" fmla="*/ 0 w 375"/>
                      <a:gd name="T3" fmla="*/ 321 h 375"/>
                      <a:gd name="T4" fmla="*/ 375 w 375"/>
                      <a:gd name="T5" fmla="*/ 375 h 375"/>
                      <a:gd name="T6" fmla="*/ 375 w 375"/>
                      <a:gd name="T7" fmla="*/ 0 h 375"/>
                      <a:gd name="T8" fmla="*/ 0 w 375"/>
                      <a:gd name="T9" fmla="*/ 0 h 375"/>
                    </a:gdLst>
                    <a:ahLst/>
                    <a:cxnLst>
                      <a:cxn ang="0">
                        <a:pos x="T0" y="T1"/>
                      </a:cxn>
                      <a:cxn ang="0">
                        <a:pos x="T2" y="T3"/>
                      </a:cxn>
                      <a:cxn ang="0">
                        <a:pos x="T4" y="T5"/>
                      </a:cxn>
                      <a:cxn ang="0">
                        <a:pos x="T6" y="T7"/>
                      </a:cxn>
                      <a:cxn ang="0">
                        <a:pos x="T8" y="T9"/>
                      </a:cxn>
                    </a:cxnLst>
                    <a:rect l="0" t="0" r="r" b="b"/>
                    <a:pathLst>
                      <a:path w="375" h="375">
                        <a:moveTo>
                          <a:pt x="0" y="0"/>
                        </a:moveTo>
                        <a:lnTo>
                          <a:pt x="0" y="321"/>
                        </a:lnTo>
                        <a:lnTo>
                          <a:pt x="375" y="375"/>
                        </a:lnTo>
                        <a:lnTo>
                          <a:pt x="375"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34" name="Freeform 51"/>
                  <p:cNvSpPr>
                    <a:spLocks/>
                  </p:cNvSpPr>
                  <p:nvPr/>
                </p:nvSpPr>
                <p:spPr bwMode="auto">
                  <a:xfrm>
                    <a:off x="3588" y="2868"/>
                    <a:ext cx="520" cy="458"/>
                  </a:xfrm>
                  <a:custGeom>
                    <a:avLst/>
                    <a:gdLst>
                      <a:gd name="T0" fmla="*/ 0 w 520"/>
                      <a:gd name="T1" fmla="*/ 382 h 458"/>
                      <a:gd name="T2" fmla="*/ 520 w 520"/>
                      <a:gd name="T3" fmla="*/ 458 h 458"/>
                      <a:gd name="T4" fmla="*/ 520 w 520"/>
                      <a:gd name="T5" fmla="*/ 0 h 458"/>
                      <a:gd name="T6" fmla="*/ 0 w 520"/>
                      <a:gd name="T7" fmla="*/ 0 h 458"/>
                      <a:gd name="T8" fmla="*/ 0 w 520"/>
                      <a:gd name="T9" fmla="*/ 382 h 458"/>
                    </a:gdLst>
                    <a:ahLst/>
                    <a:cxnLst>
                      <a:cxn ang="0">
                        <a:pos x="T0" y="T1"/>
                      </a:cxn>
                      <a:cxn ang="0">
                        <a:pos x="T2" y="T3"/>
                      </a:cxn>
                      <a:cxn ang="0">
                        <a:pos x="T4" y="T5"/>
                      </a:cxn>
                      <a:cxn ang="0">
                        <a:pos x="T6" y="T7"/>
                      </a:cxn>
                      <a:cxn ang="0">
                        <a:pos x="T8" y="T9"/>
                      </a:cxn>
                    </a:cxnLst>
                    <a:rect l="0" t="0" r="r" b="b"/>
                    <a:pathLst>
                      <a:path w="520" h="458">
                        <a:moveTo>
                          <a:pt x="0" y="382"/>
                        </a:moveTo>
                        <a:lnTo>
                          <a:pt x="520" y="458"/>
                        </a:lnTo>
                        <a:lnTo>
                          <a:pt x="520" y="0"/>
                        </a:lnTo>
                        <a:lnTo>
                          <a:pt x="0" y="0"/>
                        </a:lnTo>
                        <a:lnTo>
                          <a:pt x="0" y="38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grpSp>
            <p:grpSp>
              <p:nvGrpSpPr>
                <p:cNvPr id="710" name="Group 55"/>
                <p:cNvGrpSpPr>
                  <a:grpSpLocks noChangeAspect="1"/>
                </p:cNvGrpSpPr>
                <p:nvPr/>
              </p:nvGrpSpPr>
              <p:grpSpPr bwMode="auto">
                <a:xfrm>
                  <a:off x="-1842429" y="5683161"/>
                  <a:ext cx="537138" cy="242738"/>
                  <a:chOff x="2295" y="2246"/>
                  <a:chExt cx="2693" cy="1217"/>
                </a:xfrm>
                <a:solidFill>
                  <a:schemeClr val="bg1">
                    <a:lumMod val="50000"/>
                  </a:schemeClr>
                </a:solidFill>
              </p:grpSpPr>
              <p:sp>
                <p:nvSpPr>
                  <p:cNvPr id="726" name="Freeform 56"/>
                  <p:cNvSpPr>
                    <a:spLocks noEditPoints="1"/>
                  </p:cNvSpPr>
                  <p:nvPr/>
                </p:nvSpPr>
                <p:spPr bwMode="auto">
                  <a:xfrm>
                    <a:off x="2416" y="2246"/>
                    <a:ext cx="1212" cy="1217"/>
                  </a:xfrm>
                  <a:custGeom>
                    <a:avLst/>
                    <a:gdLst>
                      <a:gd name="T0" fmla="*/ 256 w 513"/>
                      <a:gd name="T1" fmla="*/ 515 h 515"/>
                      <a:gd name="T2" fmla="*/ 0 w 513"/>
                      <a:gd name="T3" fmla="*/ 257 h 515"/>
                      <a:gd name="T4" fmla="*/ 256 w 513"/>
                      <a:gd name="T5" fmla="*/ 0 h 515"/>
                      <a:gd name="T6" fmla="*/ 513 w 513"/>
                      <a:gd name="T7" fmla="*/ 257 h 515"/>
                      <a:gd name="T8" fmla="*/ 256 w 513"/>
                      <a:gd name="T9" fmla="*/ 515 h 515"/>
                      <a:gd name="T10" fmla="*/ 256 w 513"/>
                      <a:gd name="T11" fmla="*/ 24 h 515"/>
                      <a:gd name="T12" fmla="*/ 24 w 513"/>
                      <a:gd name="T13" fmla="*/ 257 h 515"/>
                      <a:gd name="T14" fmla="*/ 256 w 513"/>
                      <a:gd name="T15" fmla="*/ 491 h 515"/>
                      <a:gd name="T16" fmla="*/ 488 w 513"/>
                      <a:gd name="T17" fmla="*/ 257 h 515"/>
                      <a:gd name="T18" fmla="*/ 256 w 513"/>
                      <a:gd name="T19" fmla="*/ 24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3" h="515">
                        <a:moveTo>
                          <a:pt x="256" y="515"/>
                        </a:moveTo>
                        <a:cubicBezTo>
                          <a:pt x="115" y="515"/>
                          <a:pt x="0" y="400"/>
                          <a:pt x="0" y="257"/>
                        </a:cubicBezTo>
                        <a:cubicBezTo>
                          <a:pt x="0" y="115"/>
                          <a:pt x="115" y="0"/>
                          <a:pt x="256" y="0"/>
                        </a:cubicBezTo>
                        <a:cubicBezTo>
                          <a:pt x="398" y="0"/>
                          <a:pt x="513" y="115"/>
                          <a:pt x="513" y="257"/>
                        </a:cubicBezTo>
                        <a:cubicBezTo>
                          <a:pt x="513" y="400"/>
                          <a:pt x="398" y="515"/>
                          <a:pt x="256" y="515"/>
                        </a:cubicBezTo>
                        <a:close/>
                        <a:moveTo>
                          <a:pt x="256" y="24"/>
                        </a:moveTo>
                        <a:cubicBezTo>
                          <a:pt x="128" y="24"/>
                          <a:pt x="24" y="129"/>
                          <a:pt x="24" y="257"/>
                        </a:cubicBezTo>
                        <a:cubicBezTo>
                          <a:pt x="24" y="386"/>
                          <a:pt x="128" y="491"/>
                          <a:pt x="256" y="491"/>
                        </a:cubicBezTo>
                        <a:cubicBezTo>
                          <a:pt x="384" y="491"/>
                          <a:pt x="488" y="386"/>
                          <a:pt x="488" y="257"/>
                        </a:cubicBezTo>
                        <a:cubicBezTo>
                          <a:pt x="488" y="129"/>
                          <a:pt x="384" y="24"/>
                          <a:pt x="256" y="2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27" name="Freeform 57"/>
                  <p:cNvSpPr>
                    <a:spLocks/>
                  </p:cNvSpPr>
                  <p:nvPr/>
                </p:nvSpPr>
                <p:spPr bwMode="auto">
                  <a:xfrm>
                    <a:off x="2295" y="2516"/>
                    <a:ext cx="1446" cy="760"/>
                  </a:xfrm>
                  <a:custGeom>
                    <a:avLst/>
                    <a:gdLst>
                      <a:gd name="T0" fmla="*/ 1446 w 1446"/>
                      <a:gd name="T1" fmla="*/ 0 h 760"/>
                      <a:gd name="T2" fmla="*/ 1011 w 1446"/>
                      <a:gd name="T3" fmla="*/ 0 h 760"/>
                      <a:gd name="T4" fmla="*/ 763 w 1446"/>
                      <a:gd name="T5" fmla="*/ 186 h 760"/>
                      <a:gd name="T6" fmla="*/ 619 w 1446"/>
                      <a:gd name="T7" fmla="*/ 0 h 760"/>
                      <a:gd name="T8" fmla="*/ 272 w 1446"/>
                      <a:gd name="T9" fmla="*/ 0 h 760"/>
                      <a:gd name="T10" fmla="*/ 544 w 1446"/>
                      <a:gd name="T11" fmla="*/ 352 h 760"/>
                      <a:gd name="T12" fmla="*/ 0 w 1446"/>
                      <a:gd name="T13" fmla="*/ 760 h 760"/>
                      <a:gd name="T14" fmla="*/ 435 w 1446"/>
                      <a:gd name="T15" fmla="*/ 760 h 760"/>
                      <a:gd name="T16" fmla="*/ 704 w 1446"/>
                      <a:gd name="T17" fmla="*/ 557 h 760"/>
                      <a:gd name="T18" fmla="*/ 863 w 1446"/>
                      <a:gd name="T19" fmla="*/ 760 h 760"/>
                      <a:gd name="T20" fmla="*/ 1210 w 1446"/>
                      <a:gd name="T21" fmla="*/ 760 h 760"/>
                      <a:gd name="T22" fmla="*/ 924 w 1446"/>
                      <a:gd name="T23" fmla="*/ 392 h 760"/>
                      <a:gd name="T24" fmla="*/ 1446 w 1446"/>
                      <a:gd name="T25" fmla="*/ 0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46" h="760">
                        <a:moveTo>
                          <a:pt x="1446" y="0"/>
                        </a:moveTo>
                        <a:lnTo>
                          <a:pt x="1011" y="0"/>
                        </a:lnTo>
                        <a:lnTo>
                          <a:pt x="763" y="186"/>
                        </a:lnTo>
                        <a:lnTo>
                          <a:pt x="619" y="0"/>
                        </a:lnTo>
                        <a:lnTo>
                          <a:pt x="272" y="0"/>
                        </a:lnTo>
                        <a:lnTo>
                          <a:pt x="544" y="352"/>
                        </a:lnTo>
                        <a:lnTo>
                          <a:pt x="0" y="760"/>
                        </a:lnTo>
                        <a:lnTo>
                          <a:pt x="435" y="760"/>
                        </a:lnTo>
                        <a:lnTo>
                          <a:pt x="704" y="557"/>
                        </a:lnTo>
                        <a:lnTo>
                          <a:pt x="863" y="760"/>
                        </a:lnTo>
                        <a:lnTo>
                          <a:pt x="1210" y="760"/>
                        </a:lnTo>
                        <a:lnTo>
                          <a:pt x="924" y="392"/>
                        </a:lnTo>
                        <a:lnTo>
                          <a:pt x="144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28" name="Freeform 58"/>
                  <p:cNvSpPr>
                    <a:spLocks/>
                  </p:cNvSpPr>
                  <p:nvPr/>
                </p:nvSpPr>
                <p:spPr bwMode="auto">
                  <a:xfrm>
                    <a:off x="4093" y="2672"/>
                    <a:ext cx="780" cy="441"/>
                  </a:xfrm>
                  <a:custGeom>
                    <a:avLst/>
                    <a:gdLst>
                      <a:gd name="T0" fmla="*/ 245 w 330"/>
                      <a:gd name="T1" fmla="*/ 0 h 187"/>
                      <a:gd name="T2" fmla="*/ 144 w 330"/>
                      <a:gd name="T3" fmla="*/ 37 h 187"/>
                      <a:gd name="T4" fmla="*/ 150 w 330"/>
                      <a:gd name="T5" fmla="*/ 9 h 187"/>
                      <a:gd name="T6" fmla="*/ 39 w 330"/>
                      <a:gd name="T7" fmla="*/ 9 h 187"/>
                      <a:gd name="T8" fmla="*/ 0 w 330"/>
                      <a:gd name="T9" fmla="*/ 187 h 187"/>
                      <a:gd name="T10" fmla="*/ 116 w 330"/>
                      <a:gd name="T11" fmla="*/ 187 h 187"/>
                      <a:gd name="T12" fmla="*/ 136 w 330"/>
                      <a:gd name="T13" fmla="*/ 83 h 187"/>
                      <a:gd name="T14" fmla="*/ 180 w 330"/>
                      <a:gd name="T15" fmla="*/ 55 h 187"/>
                      <a:gd name="T16" fmla="*/ 202 w 330"/>
                      <a:gd name="T17" fmla="*/ 98 h 187"/>
                      <a:gd name="T18" fmla="*/ 186 w 330"/>
                      <a:gd name="T19" fmla="*/ 184 h 187"/>
                      <a:gd name="T20" fmla="*/ 299 w 330"/>
                      <a:gd name="T21" fmla="*/ 184 h 187"/>
                      <a:gd name="T22" fmla="*/ 314 w 330"/>
                      <a:gd name="T23" fmla="*/ 108 h 187"/>
                      <a:gd name="T24" fmla="*/ 245 w 330"/>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187">
                        <a:moveTo>
                          <a:pt x="245" y="0"/>
                        </a:moveTo>
                        <a:cubicBezTo>
                          <a:pt x="200" y="0"/>
                          <a:pt x="164" y="22"/>
                          <a:pt x="144" y="37"/>
                        </a:cubicBezTo>
                        <a:cubicBezTo>
                          <a:pt x="150" y="9"/>
                          <a:pt x="150" y="9"/>
                          <a:pt x="150" y="9"/>
                        </a:cubicBezTo>
                        <a:cubicBezTo>
                          <a:pt x="39" y="9"/>
                          <a:pt x="39" y="9"/>
                          <a:pt x="39" y="9"/>
                        </a:cubicBezTo>
                        <a:cubicBezTo>
                          <a:pt x="0" y="187"/>
                          <a:pt x="0" y="187"/>
                          <a:pt x="0" y="187"/>
                        </a:cubicBezTo>
                        <a:cubicBezTo>
                          <a:pt x="116" y="187"/>
                          <a:pt x="116" y="187"/>
                          <a:pt x="116" y="187"/>
                        </a:cubicBezTo>
                        <a:cubicBezTo>
                          <a:pt x="136" y="83"/>
                          <a:pt x="136" y="83"/>
                          <a:pt x="136" y="83"/>
                        </a:cubicBezTo>
                        <a:cubicBezTo>
                          <a:pt x="145" y="71"/>
                          <a:pt x="162" y="55"/>
                          <a:pt x="180" y="55"/>
                        </a:cubicBezTo>
                        <a:cubicBezTo>
                          <a:pt x="211" y="55"/>
                          <a:pt x="204" y="79"/>
                          <a:pt x="202" y="98"/>
                        </a:cubicBezTo>
                        <a:cubicBezTo>
                          <a:pt x="186" y="184"/>
                          <a:pt x="186" y="184"/>
                          <a:pt x="186" y="184"/>
                        </a:cubicBezTo>
                        <a:cubicBezTo>
                          <a:pt x="299" y="184"/>
                          <a:pt x="299" y="184"/>
                          <a:pt x="299" y="184"/>
                        </a:cubicBezTo>
                        <a:cubicBezTo>
                          <a:pt x="299" y="184"/>
                          <a:pt x="312" y="116"/>
                          <a:pt x="314" y="108"/>
                        </a:cubicBezTo>
                        <a:cubicBezTo>
                          <a:pt x="330" y="34"/>
                          <a:pt x="311" y="0"/>
                          <a:pt x="24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29" name="Freeform 59"/>
                  <p:cNvSpPr>
                    <a:spLocks noEditPoints="1"/>
                  </p:cNvSpPr>
                  <p:nvPr/>
                </p:nvSpPr>
                <p:spPr bwMode="auto">
                  <a:xfrm>
                    <a:off x="4884" y="2681"/>
                    <a:ext cx="104" cy="106"/>
                  </a:xfrm>
                  <a:custGeom>
                    <a:avLst/>
                    <a:gdLst>
                      <a:gd name="T0" fmla="*/ 22 w 44"/>
                      <a:gd name="T1" fmla="*/ 0 h 45"/>
                      <a:gd name="T2" fmla="*/ 44 w 44"/>
                      <a:gd name="T3" fmla="*/ 22 h 45"/>
                      <a:gd name="T4" fmla="*/ 22 w 44"/>
                      <a:gd name="T5" fmla="*/ 45 h 45"/>
                      <a:gd name="T6" fmla="*/ 0 w 44"/>
                      <a:gd name="T7" fmla="*/ 22 h 45"/>
                      <a:gd name="T8" fmla="*/ 22 w 44"/>
                      <a:gd name="T9" fmla="*/ 0 h 45"/>
                      <a:gd name="T10" fmla="*/ 22 w 44"/>
                      <a:gd name="T11" fmla="*/ 4 h 45"/>
                      <a:gd name="T12" fmla="*/ 4 w 44"/>
                      <a:gd name="T13" fmla="*/ 22 h 45"/>
                      <a:gd name="T14" fmla="*/ 22 w 44"/>
                      <a:gd name="T15" fmla="*/ 41 h 45"/>
                      <a:gd name="T16" fmla="*/ 40 w 44"/>
                      <a:gd name="T17" fmla="*/ 23 h 45"/>
                      <a:gd name="T18" fmla="*/ 22 w 44"/>
                      <a:gd name="T19" fmla="*/ 4 h 45"/>
                      <a:gd name="T20" fmla="*/ 18 w 44"/>
                      <a:gd name="T21" fmla="*/ 35 h 45"/>
                      <a:gd name="T22" fmla="*/ 14 w 44"/>
                      <a:gd name="T23" fmla="*/ 35 h 45"/>
                      <a:gd name="T24" fmla="*/ 14 w 44"/>
                      <a:gd name="T25" fmla="*/ 11 h 45"/>
                      <a:gd name="T26" fmla="*/ 21 w 44"/>
                      <a:gd name="T27" fmla="*/ 10 h 45"/>
                      <a:gd name="T28" fmla="*/ 29 w 44"/>
                      <a:gd name="T29" fmla="*/ 12 h 45"/>
                      <a:gd name="T30" fmla="*/ 31 w 44"/>
                      <a:gd name="T31" fmla="*/ 17 h 45"/>
                      <a:gd name="T32" fmla="*/ 26 w 44"/>
                      <a:gd name="T33" fmla="*/ 23 h 45"/>
                      <a:gd name="T34" fmla="*/ 26 w 44"/>
                      <a:gd name="T35" fmla="*/ 23 h 45"/>
                      <a:gd name="T36" fmla="*/ 30 w 44"/>
                      <a:gd name="T37" fmla="*/ 29 h 45"/>
                      <a:gd name="T38" fmla="*/ 32 w 44"/>
                      <a:gd name="T39" fmla="*/ 35 h 45"/>
                      <a:gd name="T40" fmla="*/ 28 w 44"/>
                      <a:gd name="T41" fmla="*/ 35 h 45"/>
                      <a:gd name="T42" fmla="*/ 26 w 44"/>
                      <a:gd name="T43" fmla="*/ 29 h 45"/>
                      <a:gd name="T44" fmla="*/ 21 w 44"/>
                      <a:gd name="T45" fmla="*/ 25 h 45"/>
                      <a:gd name="T46" fmla="*/ 18 w 44"/>
                      <a:gd name="T47" fmla="*/ 25 h 45"/>
                      <a:gd name="T48" fmla="*/ 18 w 44"/>
                      <a:gd name="T49" fmla="*/ 35 h 45"/>
                      <a:gd name="T50" fmla="*/ 18 w 44"/>
                      <a:gd name="T51" fmla="*/ 22 h 45"/>
                      <a:gd name="T52" fmla="*/ 21 w 44"/>
                      <a:gd name="T53" fmla="*/ 22 h 45"/>
                      <a:gd name="T54" fmla="*/ 27 w 44"/>
                      <a:gd name="T55" fmla="*/ 17 h 45"/>
                      <a:gd name="T56" fmla="*/ 21 w 44"/>
                      <a:gd name="T57" fmla="*/ 13 h 45"/>
                      <a:gd name="T58" fmla="*/ 18 w 44"/>
                      <a:gd name="T59" fmla="*/ 13 h 45"/>
                      <a:gd name="T60" fmla="*/ 18 w 44"/>
                      <a:gd name="T61"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 h="45">
                        <a:moveTo>
                          <a:pt x="22" y="0"/>
                        </a:moveTo>
                        <a:cubicBezTo>
                          <a:pt x="34" y="0"/>
                          <a:pt x="44" y="10"/>
                          <a:pt x="44" y="22"/>
                        </a:cubicBezTo>
                        <a:cubicBezTo>
                          <a:pt x="44" y="35"/>
                          <a:pt x="34" y="45"/>
                          <a:pt x="22" y="45"/>
                        </a:cubicBezTo>
                        <a:cubicBezTo>
                          <a:pt x="10" y="45"/>
                          <a:pt x="0" y="35"/>
                          <a:pt x="0" y="22"/>
                        </a:cubicBezTo>
                        <a:cubicBezTo>
                          <a:pt x="0" y="10"/>
                          <a:pt x="10" y="0"/>
                          <a:pt x="22" y="0"/>
                        </a:cubicBezTo>
                        <a:close/>
                        <a:moveTo>
                          <a:pt x="22" y="4"/>
                        </a:moveTo>
                        <a:cubicBezTo>
                          <a:pt x="12" y="4"/>
                          <a:pt x="4" y="12"/>
                          <a:pt x="4" y="22"/>
                        </a:cubicBezTo>
                        <a:cubicBezTo>
                          <a:pt x="4" y="33"/>
                          <a:pt x="12" y="41"/>
                          <a:pt x="22" y="41"/>
                        </a:cubicBezTo>
                        <a:cubicBezTo>
                          <a:pt x="32" y="41"/>
                          <a:pt x="40" y="33"/>
                          <a:pt x="40" y="23"/>
                        </a:cubicBezTo>
                        <a:cubicBezTo>
                          <a:pt x="40" y="12"/>
                          <a:pt x="32" y="4"/>
                          <a:pt x="22" y="4"/>
                        </a:cubicBezTo>
                        <a:close/>
                        <a:moveTo>
                          <a:pt x="18" y="35"/>
                        </a:moveTo>
                        <a:cubicBezTo>
                          <a:pt x="14" y="35"/>
                          <a:pt x="14" y="35"/>
                          <a:pt x="14" y="35"/>
                        </a:cubicBezTo>
                        <a:cubicBezTo>
                          <a:pt x="14" y="11"/>
                          <a:pt x="14" y="11"/>
                          <a:pt x="14" y="11"/>
                        </a:cubicBezTo>
                        <a:cubicBezTo>
                          <a:pt x="16" y="10"/>
                          <a:pt x="18" y="10"/>
                          <a:pt x="21" y="10"/>
                        </a:cubicBezTo>
                        <a:cubicBezTo>
                          <a:pt x="25" y="10"/>
                          <a:pt x="27" y="11"/>
                          <a:pt x="29" y="12"/>
                        </a:cubicBezTo>
                        <a:cubicBezTo>
                          <a:pt x="30" y="13"/>
                          <a:pt x="31" y="15"/>
                          <a:pt x="31" y="17"/>
                        </a:cubicBezTo>
                        <a:cubicBezTo>
                          <a:pt x="31" y="20"/>
                          <a:pt x="29" y="22"/>
                          <a:pt x="26" y="23"/>
                        </a:cubicBezTo>
                        <a:cubicBezTo>
                          <a:pt x="26" y="23"/>
                          <a:pt x="26" y="23"/>
                          <a:pt x="26" y="23"/>
                        </a:cubicBezTo>
                        <a:cubicBezTo>
                          <a:pt x="28" y="24"/>
                          <a:pt x="30" y="26"/>
                          <a:pt x="30" y="29"/>
                        </a:cubicBezTo>
                        <a:cubicBezTo>
                          <a:pt x="31" y="33"/>
                          <a:pt x="31" y="35"/>
                          <a:pt x="32" y="35"/>
                        </a:cubicBezTo>
                        <a:cubicBezTo>
                          <a:pt x="28" y="35"/>
                          <a:pt x="28" y="35"/>
                          <a:pt x="28" y="35"/>
                        </a:cubicBezTo>
                        <a:cubicBezTo>
                          <a:pt x="27" y="35"/>
                          <a:pt x="26" y="32"/>
                          <a:pt x="26" y="29"/>
                        </a:cubicBezTo>
                        <a:cubicBezTo>
                          <a:pt x="25" y="26"/>
                          <a:pt x="24" y="25"/>
                          <a:pt x="21" y="25"/>
                        </a:cubicBezTo>
                        <a:cubicBezTo>
                          <a:pt x="18" y="25"/>
                          <a:pt x="18" y="25"/>
                          <a:pt x="18" y="25"/>
                        </a:cubicBezTo>
                        <a:lnTo>
                          <a:pt x="18" y="35"/>
                        </a:lnTo>
                        <a:close/>
                        <a:moveTo>
                          <a:pt x="18" y="22"/>
                        </a:moveTo>
                        <a:cubicBezTo>
                          <a:pt x="21" y="22"/>
                          <a:pt x="21" y="22"/>
                          <a:pt x="21" y="22"/>
                        </a:cubicBezTo>
                        <a:cubicBezTo>
                          <a:pt x="24" y="22"/>
                          <a:pt x="27" y="21"/>
                          <a:pt x="27" y="17"/>
                        </a:cubicBezTo>
                        <a:cubicBezTo>
                          <a:pt x="27" y="15"/>
                          <a:pt x="25" y="13"/>
                          <a:pt x="21" y="13"/>
                        </a:cubicBezTo>
                        <a:cubicBezTo>
                          <a:pt x="19" y="13"/>
                          <a:pt x="19" y="13"/>
                          <a:pt x="18" y="13"/>
                        </a:cubicBezTo>
                        <a:lnTo>
                          <a:pt x="18" y="2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30" name="Freeform 60"/>
                  <p:cNvSpPr>
                    <a:spLocks noEditPoints="1"/>
                  </p:cNvSpPr>
                  <p:nvPr/>
                </p:nvSpPr>
                <p:spPr bwMode="auto">
                  <a:xfrm>
                    <a:off x="3344" y="2669"/>
                    <a:ext cx="846" cy="461"/>
                  </a:xfrm>
                  <a:custGeom>
                    <a:avLst/>
                    <a:gdLst>
                      <a:gd name="T0" fmla="*/ 314 w 358"/>
                      <a:gd name="T1" fmla="*/ 113 h 195"/>
                      <a:gd name="T2" fmla="*/ 196 w 358"/>
                      <a:gd name="T3" fmla="*/ 0 h 195"/>
                      <a:gd name="T4" fmla="*/ 20 w 358"/>
                      <a:gd name="T5" fmla="*/ 113 h 195"/>
                      <a:gd name="T6" fmla="*/ 158 w 358"/>
                      <a:gd name="T7" fmla="*/ 195 h 195"/>
                      <a:gd name="T8" fmla="*/ 309 w 358"/>
                      <a:gd name="T9" fmla="*/ 135 h 195"/>
                      <a:gd name="T10" fmla="*/ 193 w 358"/>
                      <a:gd name="T11" fmla="*/ 135 h 195"/>
                      <a:gd name="T12" fmla="*/ 160 w 358"/>
                      <a:gd name="T13" fmla="*/ 159 h 195"/>
                      <a:gd name="T14" fmla="*/ 127 w 358"/>
                      <a:gd name="T15" fmla="*/ 113 h 195"/>
                      <a:gd name="T16" fmla="*/ 314 w 358"/>
                      <a:gd name="T17" fmla="*/ 113 h 195"/>
                      <a:gd name="T18" fmla="*/ 183 w 358"/>
                      <a:gd name="T19" fmla="*/ 41 h 195"/>
                      <a:gd name="T20" fmla="*/ 211 w 358"/>
                      <a:gd name="T21" fmla="*/ 78 h 195"/>
                      <a:gd name="T22" fmla="*/ 141 w 358"/>
                      <a:gd name="T23" fmla="*/ 78 h 195"/>
                      <a:gd name="T24" fmla="*/ 183 w 358"/>
                      <a:gd name="T25" fmla="*/ 4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195">
                        <a:moveTo>
                          <a:pt x="314" y="113"/>
                        </a:moveTo>
                        <a:cubicBezTo>
                          <a:pt x="314" y="113"/>
                          <a:pt x="358" y="0"/>
                          <a:pt x="196" y="0"/>
                        </a:cubicBezTo>
                        <a:cubicBezTo>
                          <a:pt x="33" y="0"/>
                          <a:pt x="20" y="113"/>
                          <a:pt x="20" y="113"/>
                        </a:cubicBezTo>
                        <a:cubicBezTo>
                          <a:pt x="20" y="113"/>
                          <a:pt x="0" y="195"/>
                          <a:pt x="158" y="195"/>
                        </a:cubicBezTo>
                        <a:cubicBezTo>
                          <a:pt x="316" y="195"/>
                          <a:pt x="309" y="135"/>
                          <a:pt x="309" y="135"/>
                        </a:cubicBezTo>
                        <a:cubicBezTo>
                          <a:pt x="193" y="135"/>
                          <a:pt x="193" y="135"/>
                          <a:pt x="193" y="135"/>
                        </a:cubicBezTo>
                        <a:cubicBezTo>
                          <a:pt x="193" y="135"/>
                          <a:pt x="184" y="159"/>
                          <a:pt x="160" y="159"/>
                        </a:cubicBezTo>
                        <a:cubicBezTo>
                          <a:pt x="136" y="159"/>
                          <a:pt x="121" y="150"/>
                          <a:pt x="127" y="113"/>
                        </a:cubicBezTo>
                        <a:lnTo>
                          <a:pt x="314" y="113"/>
                        </a:lnTo>
                        <a:close/>
                        <a:moveTo>
                          <a:pt x="183" y="41"/>
                        </a:moveTo>
                        <a:cubicBezTo>
                          <a:pt x="223" y="41"/>
                          <a:pt x="211" y="78"/>
                          <a:pt x="211" y="78"/>
                        </a:cubicBezTo>
                        <a:cubicBezTo>
                          <a:pt x="141" y="78"/>
                          <a:pt x="141" y="78"/>
                          <a:pt x="141" y="78"/>
                        </a:cubicBezTo>
                        <a:cubicBezTo>
                          <a:pt x="141" y="78"/>
                          <a:pt x="143" y="41"/>
                          <a:pt x="183" y="4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grpSp>
            <p:grpSp>
              <p:nvGrpSpPr>
                <p:cNvPr id="711" name="Group 5"/>
                <p:cNvGrpSpPr>
                  <a:grpSpLocks noChangeAspect="1"/>
                </p:cNvGrpSpPr>
                <p:nvPr/>
              </p:nvGrpSpPr>
              <p:grpSpPr bwMode="auto">
                <a:xfrm>
                  <a:off x="-1607982" y="4770278"/>
                  <a:ext cx="495570" cy="261440"/>
                  <a:chOff x="3159" y="1804"/>
                  <a:chExt cx="1361" cy="718"/>
                </a:xfrm>
                <a:solidFill>
                  <a:schemeClr val="bg1">
                    <a:lumMod val="50000"/>
                  </a:schemeClr>
                </a:solidFill>
              </p:grpSpPr>
              <p:sp>
                <p:nvSpPr>
                  <p:cNvPr id="712" name="Rectangle 6"/>
                  <p:cNvSpPr>
                    <a:spLocks noChangeArrowheads="1"/>
                  </p:cNvSpPr>
                  <p:nvPr/>
                </p:nvSpPr>
                <p:spPr bwMode="auto">
                  <a:xfrm>
                    <a:off x="3544" y="2281"/>
                    <a:ext cx="59" cy="2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713" name="Freeform 7"/>
                  <p:cNvSpPr>
                    <a:spLocks/>
                  </p:cNvSpPr>
                  <p:nvPr/>
                </p:nvSpPr>
                <p:spPr bwMode="auto">
                  <a:xfrm>
                    <a:off x="3903" y="2277"/>
                    <a:ext cx="182" cy="245"/>
                  </a:xfrm>
                  <a:custGeom>
                    <a:avLst/>
                    <a:gdLst>
                      <a:gd name="T0" fmla="*/ 77 w 77"/>
                      <a:gd name="T1" fmla="*/ 30 h 104"/>
                      <a:gd name="T2" fmla="*/ 56 w 77"/>
                      <a:gd name="T3" fmla="*/ 25 h 104"/>
                      <a:gd name="T4" fmla="*/ 28 w 77"/>
                      <a:gd name="T5" fmla="*/ 52 h 104"/>
                      <a:gd name="T6" fmla="*/ 56 w 77"/>
                      <a:gd name="T7" fmla="*/ 78 h 104"/>
                      <a:gd name="T8" fmla="*/ 77 w 77"/>
                      <a:gd name="T9" fmla="*/ 73 h 104"/>
                      <a:gd name="T10" fmla="*/ 77 w 77"/>
                      <a:gd name="T11" fmla="*/ 100 h 104"/>
                      <a:gd name="T12" fmla="*/ 54 w 77"/>
                      <a:gd name="T13" fmla="*/ 104 h 104"/>
                      <a:gd name="T14" fmla="*/ 0 w 77"/>
                      <a:gd name="T15" fmla="*/ 52 h 104"/>
                      <a:gd name="T16" fmla="*/ 54 w 77"/>
                      <a:gd name="T17" fmla="*/ 0 h 104"/>
                      <a:gd name="T18" fmla="*/ 77 w 77"/>
                      <a:gd name="T19" fmla="*/ 4 h 104"/>
                      <a:gd name="T20" fmla="*/ 77 w 77"/>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04">
                        <a:moveTo>
                          <a:pt x="77" y="30"/>
                        </a:moveTo>
                        <a:cubicBezTo>
                          <a:pt x="76" y="30"/>
                          <a:pt x="68" y="25"/>
                          <a:pt x="56" y="25"/>
                        </a:cubicBezTo>
                        <a:cubicBezTo>
                          <a:pt x="39" y="25"/>
                          <a:pt x="28" y="36"/>
                          <a:pt x="28" y="52"/>
                        </a:cubicBezTo>
                        <a:cubicBezTo>
                          <a:pt x="28" y="67"/>
                          <a:pt x="39" y="78"/>
                          <a:pt x="56" y="78"/>
                        </a:cubicBezTo>
                        <a:cubicBezTo>
                          <a:pt x="67" y="78"/>
                          <a:pt x="76" y="74"/>
                          <a:pt x="77" y="73"/>
                        </a:cubicBezTo>
                        <a:cubicBezTo>
                          <a:pt x="77" y="100"/>
                          <a:pt x="77" y="100"/>
                          <a:pt x="77" y="100"/>
                        </a:cubicBezTo>
                        <a:cubicBezTo>
                          <a:pt x="74" y="101"/>
                          <a:pt x="65" y="104"/>
                          <a:pt x="54" y="104"/>
                        </a:cubicBezTo>
                        <a:cubicBezTo>
                          <a:pt x="25" y="104"/>
                          <a:pt x="0" y="84"/>
                          <a:pt x="0" y="52"/>
                        </a:cubicBezTo>
                        <a:cubicBezTo>
                          <a:pt x="0" y="22"/>
                          <a:pt x="23" y="0"/>
                          <a:pt x="54" y="0"/>
                        </a:cubicBezTo>
                        <a:cubicBezTo>
                          <a:pt x="66" y="0"/>
                          <a:pt x="74" y="3"/>
                          <a:pt x="77" y="4"/>
                        </a:cubicBezTo>
                        <a:lnTo>
                          <a:pt x="77" y="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714" name="Freeform 8"/>
                  <p:cNvSpPr>
                    <a:spLocks/>
                  </p:cNvSpPr>
                  <p:nvPr/>
                </p:nvSpPr>
                <p:spPr bwMode="auto">
                  <a:xfrm>
                    <a:off x="3282" y="2277"/>
                    <a:ext cx="179" cy="245"/>
                  </a:xfrm>
                  <a:custGeom>
                    <a:avLst/>
                    <a:gdLst>
                      <a:gd name="T0" fmla="*/ 76 w 76"/>
                      <a:gd name="T1" fmla="*/ 30 h 104"/>
                      <a:gd name="T2" fmla="*/ 55 w 76"/>
                      <a:gd name="T3" fmla="*/ 25 h 104"/>
                      <a:gd name="T4" fmla="*/ 27 w 76"/>
                      <a:gd name="T5" fmla="*/ 52 h 104"/>
                      <a:gd name="T6" fmla="*/ 55 w 76"/>
                      <a:gd name="T7" fmla="*/ 78 h 104"/>
                      <a:gd name="T8" fmla="*/ 76 w 76"/>
                      <a:gd name="T9" fmla="*/ 73 h 104"/>
                      <a:gd name="T10" fmla="*/ 76 w 76"/>
                      <a:gd name="T11" fmla="*/ 100 h 104"/>
                      <a:gd name="T12" fmla="*/ 53 w 76"/>
                      <a:gd name="T13" fmla="*/ 104 h 104"/>
                      <a:gd name="T14" fmla="*/ 0 w 76"/>
                      <a:gd name="T15" fmla="*/ 52 h 104"/>
                      <a:gd name="T16" fmla="*/ 53 w 76"/>
                      <a:gd name="T17" fmla="*/ 0 h 104"/>
                      <a:gd name="T18" fmla="*/ 76 w 76"/>
                      <a:gd name="T19" fmla="*/ 4 h 104"/>
                      <a:gd name="T20" fmla="*/ 76 w 76"/>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76" y="30"/>
                        </a:moveTo>
                        <a:cubicBezTo>
                          <a:pt x="75" y="30"/>
                          <a:pt x="67" y="25"/>
                          <a:pt x="55" y="25"/>
                        </a:cubicBezTo>
                        <a:cubicBezTo>
                          <a:pt x="39" y="25"/>
                          <a:pt x="27" y="36"/>
                          <a:pt x="27" y="52"/>
                        </a:cubicBezTo>
                        <a:cubicBezTo>
                          <a:pt x="27" y="67"/>
                          <a:pt x="38" y="78"/>
                          <a:pt x="55" y="78"/>
                        </a:cubicBezTo>
                        <a:cubicBezTo>
                          <a:pt x="67" y="78"/>
                          <a:pt x="75" y="74"/>
                          <a:pt x="76" y="73"/>
                        </a:cubicBezTo>
                        <a:cubicBezTo>
                          <a:pt x="76" y="100"/>
                          <a:pt x="76" y="100"/>
                          <a:pt x="76" y="100"/>
                        </a:cubicBezTo>
                        <a:cubicBezTo>
                          <a:pt x="73" y="101"/>
                          <a:pt x="64" y="104"/>
                          <a:pt x="53" y="104"/>
                        </a:cubicBezTo>
                        <a:cubicBezTo>
                          <a:pt x="25" y="104"/>
                          <a:pt x="0" y="84"/>
                          <a:pt x="0" y="52"/>
                        </a:cubicBezTo>
                        <a:cubicBezTo>
                          <a:pt x="0" y="22"/>
                          <a:pt x="22" y="0"/>
                          <a:pt x="53" y="0"/>
                        </a:cubicBezTo>
                        <a:cubicBezTo>
                          <a:pt x="65" y="0"/>
                          <a:pt x="74" y="3"/>
                          <a:pt x="76" y="4"/>
                        </a:cubicBezTo>
                        <a:lnTo>
                          <a:pt x="76" y="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715" name="Freeform 9"/>
                  <p:cNvSpPr>
                    <a:spLocks noEditPoints="1"/>
                  </p:cNvSpPr>
                  <p:nvPr/>
                </p:nvSpPr>
                <p:spPr bwMode="auto">
                  <a:xfrm>
                    <a:off x="4147" y="2277"/>
                    <a:ext cx="250" cy="245"/>
                  </a:xfrm>
                  <a:custGeom>
                    <a:avLst/>
                    <a:gdLst>
                      <a:gd name="T0" fmla="*/ 106 w 106"/>
                      <a:gd name="T1" fmla="*/ 52 h 104"/>
                      <a:gd name="T2" fmla="*/ 53 w 106"/>
                      <a:gd name="T3" fmla="*/ 104 h 104"/>
                      <a:gd name="T4" fmla="*/ 0 w 106"/>
                      <a:gd name="T5" fmla="*/ 52 h 104"/>
                      <a:gd name="T6" fmla="*/ 53 w 106"/>
                      <a:gd name="T7" fmla="*/ 0 h 104"/>
                      <a:gd name="T8" fmla="*/ 106 w 106"/>
                      <a:gd name="T9" fmla="*/ 52 h 104"/>
                      <a:gd name="T10" fmla="*/ 53 w 106"/>
                      <a:gd name="T11" fmla="*/ 25 h 104"/>
                      <a:gd name="T12" fmla="*/ 27 w 106"/>
                      <a:gd name="T13" fmla="*/ 52 h 104"/>
                      <a:gd name="T14" fmla="*/ 53 w 106"/>
                      <a:gd name="T15" fmla="*/ 78 h 104"/>
                      <a:gd name="T16" fmla="*/ 79 w 106"/>
                      <a:gd name="T17" fmla="*/ 52 h 104"/>
                      <a:gd name="T18" fmla="*/ 53 w 106"/>
                      <a:gd name="T19" fmla="*/ 2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4">
                        <a:moveTo>
                          <a:pt x="106" y="52"/>
                        </a:moveTo>
                        <a:cubicBezTo>
                          <a:pt x="106" y="80"/>
                          <a:pt x="84" y="104"/>
                          <a:pt x="53" y="104"/>
                        </a:cubicBezTo>
                        <a:cubicBezTo>
                          <a:pt x="22" y="104"/>
                          <a:pt x="0" y="80"/>
                          <a:pt x="0" y="52"/>
                        </a:cubicBezTo>
                        <a:cubicBezTo>
                          <a:pt x="0" y="23"/>
                          <a:pt x="22" y="0"/>
                          <a:pt x="53" y="0"/>
                        </a:cubicBezTo>
                        <a:cubicBezTo>
                          <a:pt x="84" y="0"/>
                          <a:pt x="106" y="23"/>
                          <a:pt x="106" y="52"/>
                        </a:cubicBezTo>
                        <a:close/>
                        <a:moveTo>
                          <a:pt x="53" y="25"/>
                        </a:moveTo>
                        <a:cubicBezTo>
                          <a:pt x="38" y="25"/>
                          <a:pt x="27" y="37"/>
                          <a:pt x="27" y="52"/>
                        </a:cubicBezTo>
                        <a:cubicBezTo>
                          <a:pt x="27" y="66"/>
                          <a:pt x="38" y="78"/>
                          <a:pt x="53" y="78"/>
                        </a:cubicBezTo>
                        <a:cubicBezTo>
                          <a:pt x="68" y="78"/>
                          <a:pt x="79" y="66"/>
                          <a:pt x="79" y="52"/>
                        </a:cubicBezTo>
                        <a:cubicBezTo>
                          <a:pt x="79" y="37"/>
                          <a:pt x="68" y="25"/>
                          <a:pt x="53" y="2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716" name="Freeform 10"/>
                  <p:cNvSpPr>
                    <a:spLocks/>
                  </p:cNvSpPr>
                  <p:nvPr/>
                </p:nvSpPr>
                <p:spPr bwMode="auto">
                  <a:xfrm>
                    <a:off x="3684" y="2277"/>
                    <a:ext cx="163" cy="245"/>
                  </a:xfrm>
                  <a:custGeom>
                    <a:avLst/>
                    <a:gdLst>
                      <a:gd name="T0" fmla="*/ 62 w 69"/>
                      <a:gd name="T1" fmla="*/ 24 h 104"/>
                      <a:gd name="T2" fmla="*/ 42 w 69"/>
                      <a:gd name="T3" fmla="*/ 21 h 104"/>
                      <a:gd name="T4" fmla="*/ 27 w 69"/>
                      <a:gd name="T5" fmla="*/ 30 h 104"/>
                      <a:gd name="T6" fmla="*/ 38 w 69"/>
                      <a:gd name="T7" fmla="*/ 39 h 104"/>
                      <a:gd name="T8" fmla="*/ 45 w 69"/>
                      <a:gd name="T9" fmla="*/ 41 h 104"/>
                      <a:gd name="T10" fmla="*/ 69 w 69"/>
                      <a:gd name="T11" fmla="*/ 70 h 104"/>
                      <a:gd name="T12" fmla="*/ 28 w 69"/>
                      <a:gd name="T13" fmla="*/ 104 h 104"/>
                      <a:gd name="T14" fmla="*/ 0 w 69"/>
                      <a:gd name="T15" fmla="*/ 101 h 104"/>
                      <a:gd name="T16" fmla="*/ 0 w 69"/>
                      <a:gd name="T17" fmla="*/ 78 h 104"/>
                      <a:gd name="T18" fmla="*/ 24 w 69"/>
                      <a:gd name="T19" fmla="*/ 82 h 104"/>
                      <a:gd name="T20" fmla="*/ 42 w 69"/>
                      <a:gd name="T21" fmla="*/ 72 h 104"/>
                      <a:gd name="T22" fmla="*/ 31 w 69"/>
                      <a:gd name="T23" fmla="*/ 62 h 104"/>
                      <a:gd name="T24" fmla="*/ 26 w 69"/>
                      <a:gd name="T25" fmla="*/ 60 h 104"/>
                      <a:gd name="T26" fmla="*/ 0 w 69"/>
                      <a:gd name="T27" fmla="*/ 31 h 104"/>
                      <a:gd name="T28" fmla="*/ 37 w 69"/>
                      <a:gd name="T29" fmla="*/ 0 h 104"/>
                      <a:gd name="T30" fmla="*/ 62 w 69"/>
                      <a:gd name="T31" fmla="*/ 3 h 104"/>
                      <a:gd name="T32" fmla="*/ 62 w 69"/>
                      <a:gd name="T33" fmla="*/ 2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04">
                        <a:moveTo>
                          <a:pt x="62" y="24"/>
                        </a:moveTo>
                        <a:cubicBezTo>
                          <a:pt x="62" y="24"/>
                          <a:pt x="51" y="21"/>
                          <a:pt x="42" y="21"/>
                        </a:cubicBezTo>
                        <a:cubicBezTo>
                          <a:pt x="32" y="21"/>
                          <a:pt x="27" y="25"/>
                          <a:pt x="27" y="30"/>
                        </a:cubicBezTo>
                        <a:cubicBezTo>
                          <a:pt x="27" y="36"/>
                          <a:pt x="34" y="38"/>
                          <a:pt x="38" y="39"/>
                        </a:cubicBezTo>
                        <a:cubicBezTo>
                          <a:pt x="45" y="41"/>
                          <a:pt x="45" y="41"/>
                          <a:pt x="45" y="41"/>
                        </a:cubicBezTo>
                        <a:cubicBezTo>
                          <a:pt x="62" y="47"/>
                          <a:pt x="69" y="58"/>
                          <a:pt x="69" y="70"/>
                        </a:cubicBezTo>
                        <a:cubicBezTo>
                          <a:pt x="69" y="95"/>
                          <a:pt x="47" y="104"/>
                          <a:pt x="28" y="104"/>
                        </a:cubicBezTo>
                        <a:cubicBezTo>
                          <a:pt x="14" y="104"/>
                          <a:pt x="2" y="101"/>
                          <a:pt x="0" y="101"/>
                        </a:cubicBezTo>
                        <a:cubicBezTo>
                          <a:pt x="0" y="78"/>
                          <a:pt x="0" y="78"/>
                          <a:pt x="0" y="78"/>
                        </a:cubicBezTo>
                        <a:cubicBezTo>
                          <a:pt x="3" y="78"/>
                          <a:pt x="13" y="82"/>
                          <a:pt x="24" y="82"/>
                        </a:cubicBezTo>
                        <a:cubicBezTo>
                          <a:pt x="37" y="82"/>
                          <a:pt x="42" y="78"/>
                          <a:pt x="42" y="72"/>
                        </a:cubicBezTo>
                        <a:cubicBezTo>
                          <a:pt x="42" y="67"/>
                          <a:pt x="37" y="64"/>
                          <a:pt x="31" y="62"/>
                        </a:cubicBezTo>
                        <a:cubicBezTo>
                          <a:pt x="30" y="62"/>
                          <a:pt x="27" y="61"/>
                          <a:pt x="26" y="60"/>
                        </a:cubicBezTo>
                        <a:cubicBezTo>
                          <a:pt x="12" y="56"/>
                          <a:pt x="0" y="48"/>
                          <a:pt x="0" y="31"/>
                        </a:cubicBezTo>
                        <a:cubicBezTo>
                          <a:pt x="0" y="12"/>
                          <a:pt x="14" y="0"/>
                          <a:pt x="37" y="0"/>
                        </a:cubicBezTo>
                        <a:cubicBezTo>
                          <a:pt x="50" y="0"/>
                          <a:pt x="61" y="3"/>
                          <a:pt x="62" y="3"/>
                        </a:cubicBezTo>
                        <a:lnTo>
                          <a:pt x="62" y="2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717" name="Freeform 11"/>
                  <p:cNvSpPr>
                    <a:spLocks/>
                  </p:cNvSpPr>
                  <p:nvPr/>
                </p:nvSpPr>
                <p:spPr bwMode="auto">
                  <a:xfrm>
                    <a:off x="3159" y="1998"/>
                    <a:ext cx="59" cy="12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718" name="Freeform 12"/>
                  <p:cNvSpPr>
                    <a:spLocks/>
                  </p:cNvSpPr>
                  <p:nvPr/>
                </p:nvSpPr>
                <p:spPr bwMode="auto">
                  <a:xfrm>
                    <a:off x="3322" y="1915"/>
                    <a:ext cx="59" cy="20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6" y="0"/>
                          <a:pt x="0" y="6"/>
                          <a:pt x="0" y="13"/>
                        </a:cubicBezTo>
                        <a:cubicBezTo>
                          <a:pt x="0" y="73"/>
                          <a:pt x="0" y="73"/>
                          <a:pt x="0" y="73"/>
                        </a:cubicBezTo>
                        <a:cubicBezTo>
                          <a:pt x="0" y="80"/>
                          <a:pt x="6" y="86"/>
                          <a:pt x="12" y="86"/>
                        </a:cubicBezTo>
                        <a:cubicBezTo>
                          <a:pt x="19" y="86"/>
                          <a:pt x="25" y="80"/>
                          <a:pt x="25" y="73"/>
                        </a:cubicBezTo>
                        <a:lnTo>
                          <a:pt x="25" y="1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719" name="Freeform 13"/>
                  <p:cNvSpPr>
                    <a:spLocks/>
                  </p:cNvSpPr>
                  <p:nvPr/>
                </p:nvSpPr>
                <p:spPr bwMode="auto">
                  <a:xfrm>
                    <a:off x="3485" y="1804"/>
                    <a:ext cx="59" cy="373"/>
                  </a:xfrm>
                  <a:custGeom>
                    <a:avLst/>
                    <a:gdLst>
                      <a:gd name="T0" fmla="*/ 25 w 25"/>
                      <a:gd name="T1" fmla="*/ 12 h 158"/>
                      <a:gd name="T2" fmla="*/ 12 w 25"/>
                      <a:gd name="T3" fmla="*/ 0 h 158"/>
                      <a:gd name="T4" fmla="*/ 0 w 25"/>
                      <a:gd name="T5" fmla="*/ 12 h 158"/>
                      <a:gd name="T6" fmla="*/ 0 w 25"/>
                      <a:gd name="T7" fmla="*/ 145 h 158"/>
                      <a:gd name="T8" fmla="*/ 12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19" y="0"/>
                          <a:pt x="12" y="0"/>
                        </a:cubicBezTo>
                        <a:cubicBezTo>
                          <a:pt x="5" y="0"/>
                          <a:pt x="0" y="6"/>
                          <a:pt x="0" y="12"/>
                        </a:cubicBezTo>
                        <a:cubicBezTo>
                          <a:pt x="0" y="145"/>
                          <a:pt x="0" y="145"/>
                          <a:pt x="0" y="145"/>
                        </a:cubicBezTo>
                        <a:cubicBezTo>
                          <a:pt x="0" y="152"/>
                          <a:pt x="5" y="158"/>
                          <a:pt x="12" y="158"/>
                        </a:cubicBezTo>
                        <a:cubicBezTo>
                          <a:pt x="19" y="158"/>
                          <a:pt x="25" y="152"/>
                          <a:pt x="25" y="145"/>
                        </a:cubicBezTo>
                        <a:lnTo>
                          <a:pt x="25"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720" name="Freeform 14"/>
                  <p:cNvSpPr>
                    <a:spLocks/>
                  </p:cNvSpPr>
                  <p:nvPr/>
                </p:nvSpPr>
                <p:spPr bwMode="auto">
                  <a:xfrm>
                    <a:off x="3648" y="1915"/>
                    <a:ext cx="59" cy="20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5" y="0"/>
                          <a:pt x="0" y="6"/>
                          <a:pt x="0" y="13"/>
                        </a:cubicBezTo>
                        <a:cubicBezTo>
                          <a:pt x="0" y="73"/>
                          <a:pt x="0" y="73"/>
                          <a:pt x="0" y="73"/>
                        </a:cubicBezTo>
                        <a:cubicBezTo>
                          <a:pt x="0" y="80"/>
                          <a:pt x="5" y="86"/>
                          <a:pt x="12" y="86"/>
                        </a:cubicBezTo>
                        <a:cubicBezTo>
                          <a:pt x="19" y="86"/>
                          <a:pt x="25" y="80"/>
                          <a:pt x="25" y="73"/>
                        </a:cubicBezTo>
                        <a:lnTo>
                          <a:pt x="25" y="1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721" name="Freeform 15"/>
                  <p:cNvSpPr>
                    <a:spLocks/>
                  </p:cNvSpPr>
                  <p:nvPr/>
                </p:nvSpPr>
                <p:spPr bwMode="auto">
                  <a:xfrm>
                    <a:off x="3811" y="1998"/>
                    <a:ext cx="59" cy="120"/>
                  </a:xfrm>
                  <a:custGeom>
                    <a:avLst/>
                    <a:gdLst>
                      <a:gd name="T0" fmla="*/ 25 w 25"/>
                      <a:gd name="T1" fmla="*/ 12 h 51"/>
                      <a:gd name="T2" fmla="*/ 12 w 25"/>
                      <a:gd name="T3" fmla="*/ 0 h 51"/>
                      <a:gd name="T4" fmla="*/ 0 w 25"/>
                      <a:gd name="T5" fmla="*/ 12 h 51"/>
                      <a:gd name="T6" fmla="*/ 0 w 25"/>
                      <a:gd name="T7" fmla="*/ 38 h 51"/>
                      <a:gd name="T8" fmla="*/ 12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2" y="0"/>
                        </a:cubicBezTo>
                        <a:cubicBezTo>
                          <a:pt x="5" y="0"/>
                          <a:pt x="0" y="5"/>
                          <a:pt x="0" y="12"/>
                        </a:cubicBezTo>
                        <a:cubicBezTo>
                          <a:pt x="0" y="38"/>
                          <a:pt x="0" y="38"/>
                          <a:pt x="0" y="38"/>
                        </a:cubicBezTo>
                        <a:cubicBezTo>
                          <a:pt x="0" y="45"/>
                          <a:pt x="5" y="51"/>
                          <a:pt x="12" y="51"/>
                        </a:cubicBezTo>
                        <a:cubicBezTo>
                          <a:pt x="19" y="51"/>
                          <a:pt x="25" y="45"/>
                          <a:pt x="25" y="38"/>
                        </a:cubicBezTo>
                        <a:lnTo>
                          <a:pt x="25"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722" name="Freeform 16"/>
                  <p:cNvSpPr>
                    <a:spLocks/>
                  </p:cNvSpPr>
                  <p:nvPr/>
                </p:nvSpPr>
                <p:spPr bwMode="auto">
                  <a:xfrm>
                    <a:off x="3972" y="1915"/>
                    <a:ext cx="59" cy="20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723" name="Freeform 17"/>
                  <p:cNvSpPr>
                    <a:spLocks/>
                  </p:cNvSpPr>
                  <p:nvPr/>
                </p:nvSpPr>
                <p:spPr bwMode="auto">
                  <a:xfrm>
                    <a:off x="4135" y="1804"/>
                    <a:ext cx="59" cy="373"/>
                  </a:xfrm>
                  <a:custGeom>
                    <a:avLst/>
                    <a:gdLst>
                      <a:gd name="T0" fmla="*/ 25 w 25"/>
                      <a:gd name="T1" fmla="*/ 12 h 158"/>
                      <a:gd name="T2" fmla="*/ 13 w 25"/>
                      <a:gd name="T3" fmla="*/ 0 h 158"/>
                      <a:gd name="T4" fmla="*/ 0 w 25"/>
                      <a:gd name="T5" fmla="*/ 12 h 158"/>
                      <a:gd name="T6" fmla="*/ 0 w 25"/>
                      <a:gd name="T7" fmla="*/ 145 h 158"/>
                      <a:gd name="T8" fmla="*/ 13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20" y="0"/>
                          <a:pt x="13" y="0"/>
                        </a:cubicBezTo>
                        <a:cubicBezTo>
                          <a:pt x="6" y="0"/>
                          <a:pt x="0" y="6"/>
                          <a:pt x="0" y="12"/>
                        </a:cubicBezTo>
                        <a:cubicBezTo>
                          <a:pt x="0" y="145"/>
                          <a:pt x="0" y="145"/>
                          <a:pt x="0" y="145"/>
                        </a:cubicBezTo>
                        <a:cubicBezTo>
                          <a:pt x="0" y="152"/>
                          <a:pt x="6" y="158"/>
                          <a:pt x="13" y="158"/>
                        </a:cubicBezTo>
                        <a:cubicBezTo>
                          <a:pt x="20" y="158"/>
                          <a:pt x="25" y="152"/>
                          <a:pt x="25" y="145"/>
                        </a:cubicBezTo>
                        <a:lnTo>
                          <a:pt x="25"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724" name="Freeform 18"/>
                  <p:cNvSpPr>
                    <a:spLocks/>
                  </p:cNvSpPr>
                  <p:nvPr/>
                </p:nvSpPr>
                <p:spPr bwMode="auto">
                  <a:xfrm>
                    <a:off x="4298" y="1915"/>
                    <a:ext cx="59" cy="20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725" name="Freeform 19"/>
                  <p:cNvSpPr>
                    <a:spLocks/>
                  </p:cNvSpPr>
                  <p:nvPr/>
                </p:nvSpPr>
                <p:spPr bwMode="auto">
                  <a:xfrm>
                    <a:off x="4461" y="1998"/>
                    <a:ext cx="59" cy="12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grpSp>
          </p:grpSp>
        </p:grpSp>
        <p:grpSp>
          <p:nvGrpSpPr>
            <p:cNvPr id="510" name="Group 509" descr="Custom:  Group 599"/>
            <p:cNvGrpSpPr/>
            <p:nvPr/>
          </p:nvGrpSpPr>
          <p:grpSpPr>
            <a:xfrm>
              <a:off x="9827587" y="3731617"/>
              <a:ext cx="1534886" cy="2117352"/>
              <a:chOff x="10029065" y="3010093"/>
              <a:chExt cx="1534886" cy="2117352"/>
            </a:xfrm>
          </p:grpSpPr>
          <p:grpSp>
            <p:nvGrpSpPr>
              <p:cNvPr id="511" name="Group 510"/>
              <p:cNvGrpSpPr/>
              <p:nvPr/>
            </p:nvGrpSpPr>
            <p:grpSpPr>
              <a:xfrm>
                <a:off x="10029065" y="3078156"/>
                <a:ext cx="1534886" cy="2049289"/>
                <a:chOff x="10009414" y="2801689"/>
                <a:chExt cx="1534886" cy="2049289"/>
              </a:xfrm>
            </p:grpSpPr>
            <p:sp>
              <p:nvSpPr>
                <p:cNvPr id="701" name="Rounded Rectangle 700"/>
                <p:cNvSpPr/>
                <p:nvPr/>
              </p:nvSpPr>
              <p:spPr>
                <a:xfrm>
                  <a:off x="10009414" y="2801689"/>
                  <a:ext cx="1534886" cy="2049289"/>
                </a:xfrm>
                <a:prstGeom prst="roundRect">
                  <a:avLst>
                    <a:gd name="adj" fmla="val 2539"/>
                  </a:avLst>
                </a:prstGeom>
                <a:solidFill>
                  <a:schemeClr val="bg1">
                    <a:alpha val="32000"/>
                  </a:schemeClr>
                </a:solidFill>
                <a:ln w="25400" cap="flat" cmpd="sng" algn="ctr">
                  <a:noFill/>
                  <a:prstDash val="solid"/>
                </a:ln>
                <a:effectLst/>
              </p:spPr>
              <p:txBody>
                <a:bodyPr rtlCol="0" anchor="ctr"/>
                <a:lstStyle/>
                <a:p>
                  <a:pPr algn="ctr" defTabSz="913982" fontAlgn="base">
                    <a:spcBef>
                      <a:spcPct val="0"/>
                    </a:spcBef>
                    <a:spcAft>
                      <a:spcPct val="0"/>
                    </a:spcAft>
                  </a:pPr>
                  <a:endParaRPr lang="en-US" sz="1100" kern="0">
                    <a:solidFill>
                      <a:prstClr val="white"/>
                    </a:solidFill>
                    <a:latin typeface="Arial"/>
                  </a:endParaRPr>
                </a:p>
              </p:txBody>
            </p:sp>
            <p:sp>
              <p:nvSpPr>
                <p:cNvPr id="702" name="Freeform 63"/>
                <p:cNvSpPr>
                  <a:spLocks noEditPoints="1"/>
                </p:cNvSpPr>
                <p:nvPr/>
              </p:nvSpPr>
              <p:spPr bwMode="auto">
                <a:xfrm rot="16200000">
                  <a:off x="11236031" y="2901983"/>
                  <a:ext cx="210412" cy="208756"/>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chemeClr val="bg1">
                    <a:lumMod val="50000"/>
                  </a:scheme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grpSp>
          <p:grpSp>
            <p:nvGrpSpPr>
              <p:cNvPr id="694" name="Group 693"/>
              <p:cNvGrpSpPr/>
              <p:nvPr/>
            </p:nvGrpSpPr>
            <p:grpSpPr>
              <a:xfrm>
                <a:off x="10076382" y="3010093"/>
                <a:ext cx="1455853" cy="2043538"/>
                <a:chOff x="12649200" y="2727418"/>
                <a:chExt cx="1455853" cy="2043538"/>
              </a:xfrm>
            </p:grpSpPr>
            <p:sp>
              <p:nvSpPr>
                <p:cNvPr id="695" name="TextBox 694"/>
                <p:cNvSpPr txBox="1"/>
                <p:nvPr/>
              </p:nvSpPr>
              <p:spPr>
                <a:xfrm>
                  <a:off x="12649200" y="2727418"/>
                  <a:ext cx="1455853" cy="517896"/>
                </a:xfrm>
                <a:prstGeom prst="rect">
                  <a:avLst/>
                </a:prstGeom>
                <a:noFill/>
              </p:spPr>
              <p:txBody>
                <a:bodyPr wrap="square" lIns="45720" rtlCol="0">
                  <a:spAutoFit/>
                </a:bodyPr>
                <a:lstStyle>
                  <a:defPPr>
                    <a:defRPr lang="en-US"/>
                  </a:defPPr>
                  <a:lvl1pPr>
                    <a:defRPr sz="1400" b="1">
                      <a:solidFill>
                        <a:schemeClr val="tx2">
                          <a:lumMod val="75000"/>
                          <a:lumOff val="25000"/>
                        </a:schemeClr>
                      </a:solidFill>
                    </a:defRPr>
                  </a:lvl1pPr>
                </a:lstStyle>
                <a:p>
                  <a:pPr defTabSz="914241">
                    <a:lnSpc>
                      <a:spcPct val="85000"/>
                    </a:lnSpc>
                  </a:pPr>
                  <a:r>
                    <a:rPr lang="en-US" sz="700" b="0" dirty="0">
                      <a:solidFill>
                        <a:srgbClr val="2C2C2C">
                          <a:lumMod val="75000"/>
                          <a:lumOff val="25000"/>
                        </a:srgbClr>
                      </a:solidFill>
                    </a:rPr>
                    <a:t>Multi DC </a:t>
                  </a:r>
                  <a:br>
                    <a:rPr lang="en-US" sz="700" b="0" dirty="0">
                      <a:solidFill>
                        <a:srgbClr val="2C2C2C">
                          <a:lumMod val="75000"/>
                          <a:lumOff val="25000"/>
                        </a:srgbClr>
                      </a:solidFill>
                    </a:rPr>
                  </a:br>
                  <a:r>
                    <a:rPr lang="en-US" sz="700" b="0" dirty="0">
                      <a:solidFill>
                        <a:srgbClr val="2C2C2C">
                          <a:lumMod val="75000"/>
                          <a:lumOff val="25000"/>
                        </a:srgbClr>
                      </a:solidFill>
                    </a:rPr>
                    <a:t>WAN and Cloud</a:t>
                  </a:r>
                </a:p>
              </p:txBody>
            </p:sp>
            <p:grpSp>
              <p:nvGrpSpPr>
                <p:cNvPr id="696" name="Group 695"/>
                <p:cNvGrpSpPr/>
                <p:nvPr/>
              </p:nvGrpSpPr>
              <p:grpSpPr>
                <a:xfrm>
                  <a:off x="12701904" y="3433440"/>
                  <a:ext cx="1337516" cy="1337516"/>
                  <a:chOff x="12701904" y="3433440"/>
                  <a:chExt cx="1337516" cy="1337516"/>
                </a:xfrm>
              </p:grpSpPr>
              <p:sp>
                <p:nvSpPr>
                  <p:cNvPr id="697" name="Rounded Rectangle 696"/>
                  <p:cNvSpPr/>
                  <p:nvPr/>
                </p:nvSpPr>
                <p:spPr>
                  <a:xfrm>
                    <a:off x="12701904" y="3433440"/>
                    <a:ext cx="1337516" cy="1337516"/>
                  </a:xfrm>
                  <a:prstGeom prst="roundRect">
                    <a:avLst>
                      <a:gd name="adj" fmla="val 2539"/>
                    </a:avLst>
                  </a:prstGeom>
                  <a:gradFill flip="none" rotWithShape="1">
                    <a:gsLst>
                      <a:gs pos="833">
                        <a:srgbClr val="3C86EC">
                          <a:lumMod val="46000"/>
                        </a:srgbClr>
                      </a:gs>
                      <a:gs pos="100000">
                        <a:srgbClr val="3C86EC"/>
                      </a:gs>
                      <a:gs pos="47000">
                        <a:srgbClr val="3C86EC">
                          <a:lumMod val="81000"/>
                        </a:srgbClr>
                      </a:gs>
                    </a:gsLst>
                    <a:lin ang="16200000" scaled="1"/>
                    <a:tileRect/>
                  </a:gradFill>
                  <a:ln w="25400" cap="flat" cmpd="sng" algn="ctr">
                    <a:noFill/>
                    <a:prstDash val="solid"/>
                  </a:ln>
                  <a:effectLst>
                    <a:outerShdw blurRad="635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32492" tIns="94392" rIns="132492" bIns="94392" numCol="1" spcCol="1270" anchor="ctr" anchorCtr="0">
                    <a:noAutofit/>
                  </a:bodyPr>
                  <a:lstStyle/>
                  <a:p>
                    <a:pPr algn="ctr" defTabSz="888630">
                      <a:spcBef>
                        <a:spcPct val="0"/>
                      </a:spcBef>
                      <a:spcAft>
                        <a:spcPct val="35000"/>
                      </a:spcAft>
                    </a:pPr>
                    <a:endParaRPr lang="en-US" sz="1100" b="1">
                      <a:solidFill>
                        <a:srgbClr val="FFFFFF"/>
                      </a:solidFill>
                      <a:latin typeface="CiscoSansTT Light" panose="020B0503020201020303" pitchFamily="34" charset="0"/>
                      <a:cs typeface="Arial" panose="020B0604020202020204" pitchFamily="34" charset="0"/>
                    </a:endParaRPr>
                  </a:p>
                </p:txBody>
              </p:sp>
              <p:grpSp>
                <p:nvGrpSpPr>
                  <p:cNvPr id="698" name="Group 697"/>
                  <p:cNvGrpSpPr/>
                  <p:nvPr/>
                </p:nvGrpSpPr>
                <p:grpSpPr>
                  <a:xfrm>
                    <a:off x="12882333" y="3778164"/>
                    <a:ext cx="910557" cy="648068"/>
                    <a:chOff x="6806295" y="1580965"/>
                    <a:chExt cx="3518806" cy="2504428"/>
                  </a:xfrm>
                </p:grpSpPr>
                <p:sp>
                  <p:nvSpPr>
                    <p:cNvPr id="699" name="Freeform 32"/>
                    <p:cNvSpPr>
                      <a:spLocks/>
                    </p:cNvSpPr>
                    <p:nvPr/>
                  </p:nvSpPr>
                  <p:spPr bwMode="auto">
                    <a:xfrm>
                      <a:off x="6806295" y="1580965"/>
                      <a:ext cx="3518806" cy="2504428"/>
                    </a:xfrm>
                    <a:custGeom>
                      <a:avLst/>
                      <a:gdLst>
                        <a:gd name="T0" fmla="*/ 159 w 260"/>
                        <a:gd name="T1" fmla="*/ 185 h 185"/>
                        <a:gd name="T2" fmla="*/ 128 w 260"/>
                        <a:gd name="T3" fmla="*/ 173 h 185"/>
                        <a:gd name="T4" fmla="*/ 119 w 260"/>
                        <a:gd name="T5" fmla="*/ 175 h 185"/>
                        <a:gd name="T6" fmla="*/ 97 w 260"/>
                        <a:gd name="T7" fmla="*/ 166 h 185"/>
                        <a:gd name="T8" fmla="*/ 57 w 260"/>
                        <a:gd name="T9" fmla="*/ 166 h 185"/>
                        <a:gd name="T10" fmla="*/ 0 w 260"/>
                        <a:gd name="T11" fmla="*/ 109 h 185"/>
                        <a:gd name="T12" fmla="*/ 56 w 260"/>
                        <a:gd name="T13" fmla="*/ 51 h 185"/>
                        <a:gd name="T14" fmla="*/ 133 w 260"/>
                        <a:gd name="T15" fmla="*/ 0 h 185"/>
                        <a:gd name="T16" fmla="*/ 213 w 260"/>
                        <a:gd name="T17" fmla="*/ 63 h 185"/>
                        <a:gd name="T18" fmla="*/ 260 w 260"/>
                        <a:gd name="T19" fmla="*/ 114 h 185"/>
                        <a:gd name="T20" fmla="*/ 208 w 260"/>
                        <a:gd name="T21" fmla="*/ 166 h 185"/>
                        <a:gd name="T22" fmla="*/ 196 w 260"/>
                        <a:gd name="T23" fmla="*/ 166 h 185"/>
                        <a:gd name="T24" fmla="*/ 159 w 260"/>
                        <a:gd name="T25"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0" h="185">
                          <a:moveTo>
                            <a:pt x="159" y="185"/>
                          </a:moveTo>
                          <a:cubicBezTo>
                            <a:pt x="147" y="185"/>
                            <a:pt x="137" y="181"/>
                            <a:pt x="128" y="173"/>
                          </a:cubicBezTo>
                          <a:cubicBezTo>
                            <a:pt x="125" y="174"/>
                            <a:pt x="122" y="175"/>
                            <a:pt x="119" y="175"/>
                          </a:cubicBezTo>
                          <a:cubicBezTo>
                            <a:pt x="111" y="175"/>
                            <a:pt x="103" y="172"/>
                            <a:pt x="97" y="166"/>
                          </a:cubicBezTo>
                          <a:cubicBezTo>
                            <a:pt x="57" y="166"/>
                            <a:pt x="57" y="166"/>
                            <a:pt x="57" y="166"/>
                          </a:cubicBezTo>
                          <a:cubicBezTo>
                            <a:pt x="26" y="166"/>
                            <a:pt x="0" y="141"/>
                            <a:pt x="0" y="109"/>
                          </a:cubicBezTo>
                          <a:cubicBezTo>
                            <a:pt x="0" y="78"/>
                            <a:pt x="25" y="52"/>
                            <a:pt x="56" y="51"/>
                          </a:cubicBezTo>
                          <a:cubicBezTo>
                            <a:pt x="68" y="20"/>
                            <a:pt x="99" y="0"/>
                            <a:pt x="133" y="0"/>
                          </a:cubicBezTo>
                          <a:cubicBezTo>
                            <a:pt x="171" y="0"/>
                            <a:pt x="204" y="26"/>
                            <a:pt x="213" y="63"/>
                          </a:cubicBezTo>
                          <a:cubicBezTo>
                            <a:pt x="239" y="66"/>
                            <a:pt x="260" y="88"/>
                            <a:pt x="260" y="114"/>
                          </a:cubicBezTo>
                          <a:cubicBezTo>
                            <a:pt x="260" y="143"/>
                            <a:pt x="236" y="166"/>
                            <a:pt x="208" y="166"/>
                          </a:cubicBezTo>
                          <a:cubicBezTo>
                            <a:pt x="196" y="166"/>
                            <a:pt x="196" y="166"/>
                            <a:pt x="196" y="166"/>
                          </a:cubicBezTo>
                          <a:cubicBezTo>
                            <a:pt x="187" y="178"/>
                            <a:pt x="174" y="185"/>
                            <a:pt x="159" y="185"/>
                          </a:cubicBezTo>
                          <a:close/>
                        </a:path>
                      </a:pathLst>
                    </a:custGeom>
                    <a:solidFill>
                      <a:schemeClr val="bg1">
                        <a:lumMod val="90000"/>
                      </a:scheme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sp>
                  <p:nvSpPr>
                    <p:cNvPr id="700" name="Freeform 6"/>
                    <p:cNvSpPr>
                      <a:spLocks/>
                    </p:cNvSpPr>
                    <p:nvPr/>
                  </p:nvSpPr>
                  <p:spPr bwMode="auto">
                    <a:xfrm>
                      <a:off x="6931210" y="1697505"/>
                      <a:ext cx="3250342" cy="2249486"/>
                    </a:xfrm>
                    <a:custGeom>
                      <a:avLst/>
                      <a:gdLst>
                        <a:gd name="T0" fmla="*/ 232 w 283"/>
                        <a:gd name="T1" fmla="*/ 73 h 196"/>
                        <a:gd name="T2" fmla="*/ 231 w 283"/>
                        <a:gd name="T3" fmla="*/ 73 h 196"/>
                        <a:gd name="T4" fmla="*/ 145 w 283"/>
                        <a:gd name="T5" fmla="*/ 0 h 196"/>
                        <a:gd name="T6" fmla="*/ 62 w 283"/>
                        <a:gd name="T7" fmla="*/ 60 h 196"/>
                        <a:gd name="T8" fmla="*/ 58 w 283"/>
                        <a:gd name="T9" fmla="*/ 60 h 196"/>
                        <a:gd name="T10" fmla="*/ 0 w 283"/>
                        <a:gd name="T11" fmla="*/ 117 h 196"/>
                        <a:gd name="T12" fmla="*/ 58 w 283"/>
                        <a:gd name="T13" fmla="*/ 175 h 196"/>
                        <a:gd name="T14" fmla="*/ 108 w 283"/>
                        <a:gd name="T15" fmla="*/ 175 h 196"/>
                        <a:gd name="T16" fmla="*/ 129 w 283"/>
                        <a:gd name="T17" fmla="*/ 185 h 196"/>
                        <a:gd name="T18" fmla="*/ 142 w 283"/>
                        <a:gd name="T19" fmla="*/ 182 h 196"/>
                        <a:gd name="T20" fmla="*/ 176 w 283"/>
                        <a:gd name="T21" fmla="*/ 196 h 196"/>
                        <a:gd name="T22" fmla="*/ 214 w 283"/>
                        <a:gd name="T23" fmla="*/ 175 h 196"/>
                        <a:gd name="T24" fmla="*/ 232 w 283"/>
                        <a:gd name="T25" fmla="*/ 175 h 196"/>
                        <a:gd name="T26" fmla="*/ 283 w 283"/>
                        <a:gd name="T27" fmla="*/ 124 h 196"/>
                        <a:gd name="T28" fmla="*/ 232 w 283"/>
                        <a:gd name="T29" fmla="*/ 7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3" h="196">
                          <a:moveTo>
                            <a:pt x="232" y="73"/>
                          </a:moveTo>
                          <a:cubicBezTo>
                            <a:pt x="232" y="73"/>
                            <a:pt x="232" y="73"/>
                            <a:pt x="231" y="73"/>
                          </a:cubicBezTo>
                          <a:cubicBezTo>
                            <a:pt x="224" y="32"/>
                            <a:pt x="188" y="0"/>
                            <a:pt x="145" y="0"/>
                          </a:cubicBezTo>
                          <a:cubicBezTo>
                            <a:pt x="106" y="0"/>
                            <a:pt x="73" y="25"/>
                            <a:pt x="62" y="60"/>
                          </a:cubicBezTo>
                          <a:cubicBezTo>
                            <a:pt x="60" y="60"/>
                            <a:pt x="59" y="60"/>
                            <a:pt x="58" y="60"/>
                          </a:cubicBezTo>
                          <a:cubicBezTo>
                            <a:pt x="26" y="60"/>
                            <a:pt x="0" y="86"/>
                            <a:pt x="0" y="117"/>
                          </a:cubicBezTo>
                          <a:cubicBezTo>
                            <a:pt x="0" y="149"/>
                            <a:pt x="26" y="175"/>
                            <a:pt x="58" y="175"/>
                          </a:cubicBezTo>
                          <a:cubicBezTo>
                            <a:pt x="108" y="175"/>
                            <a:pt x="108" y="175"/>
                            <a:pt x="108" y="175"/>
                          </a:cubicBezTo>
                          <a:cubicBezTo>
                            <a:pt x="113" y="181"/>
                            <a:pt x="120" y="185"/>
                            <a:pt x="129" y="185"/>
                          </a:cubicBezTo>
                          <a:cubicBezTo>
                            <a:pt x="134" y="185"/>
                            <a:pt x="138" y="184"/>
                            <a:pt x="142" y="182"/>
                          </a:cubicBezTo>
                          <a:cubicBezTo>
                            <a:pt x="150" y="191"/>
                            <a:pt x="162" y="196"/>
                            <a:pt x="176" y="196"/>
                          </a:cubicBezTo>
                          <a:cubicBezTo>
                            <a:pt x="192" y="196"/>
                            <a:pt x="206" y="188"/>
                            <a:pt x="214" y="175"/>
                          </a:cubicBezTo>
                          <a:cubicBezTo>
                            <a:pt x="232" y="175"/>
                            <a:pt x="232" y="175"/>
                            <a:pt x="232" y="175"/>
                          </a:cubicBezTo>
                          <a:cubicBezTo>
                            <a:pt x="261" y="175"/>
                            <a:pt x="283" y="152"/>
                            <a:pt x="283" y="124"/>
                          </a:cubicBezTo>
                          <a:cubicBezTo>
                            <a:pt x="283" y="96"/>
                            <a:pt x="261" y="73"/>
                            <a:pt x="232" y="73"/>
                          </a:cubicBezTo>
                          <a:close/>
                        </a:path>
                      </a:pathLst>
                    </a:custGeom>
                    <a:solidFill>
                      <a:schemeClr val="bg1"/>
                    </a:solidFill>
                    <a:ln w="60325" cap="flat">
                      <a:solidFill>
                        <a:schemeClr val="bg1"/>
                      </a:solidFill>
                      <a:prstDash val="solid"/>
                      <a:miter lim="800000"/>
                      <a:headEnd/>
                      <a:tailEnd/>
                    </a:ln>
                    <a:effectLst/>
                  </p:spPr>
                  <p:txBody>
                    <a:bodyPr vert="horz" wrap="square" lIns="91440" tIns="45720" rIns="91440" bIns="45720" numCol="1" anchor="t" anchorCtr="0" compatLnSpc="1">
                      <a:prstTxWarp prst="textNoShape">
                        <a:avLst/>
                      </a:prstTxWarp>
                    </a:bodyPr>
                    <a:lstStyle/>
                    <a:p>
                      <a:pPr defTabSz="914241">
                        <a:lnSpc>
                          <a:spcPct val="85000"/>
                        </a:lnSpc>
                      </a:pPr>
                      <a:endParaRPr lang="en-US" sz="700">
                        <a:solidFill>
                          <a:srgbClr val="FFFFFF"/>
                        </a:solidFill>
                      </a:endParaRPr>
                    </a:p>
                  </p:txBody>
                </p:sp>
              </p:grpSp>
            </p:grpSp>
          </p:grpSp>
        </p:grpSp>
      </p:grpSp>
      <p:grpSp>
        <p:nvGrpSpPr>
          <p:cNvPr id="827" name="Group 826"/>
          <p:cNvGrpSpPr/>
          <p:nvPr/>
        </p:nvGrpSpPr>
        <p:grpSpPr>
          <a:xfrm>
            <a:off x="6368324" y="3633457"/>
            <a:ext cx="5546637" cy="813647"/>
            <a:chOff x="944919" y="7719470"/>
            <a:chExt cx="10327359" cy="1514941"/>
          </a:xfrm>
        </p:grpSpPr>
        <p:sp>
          <p:nvSpPr>
            <p:cNvPr id="828" name="Rounded Rectangle 827"/>
            <p:cNvSpPr/>
            <p:nvPr/>
          </p:nvSpPr>
          <p:spPr>
            <a:xfrm>
              <a:off x="9927608" y="7800759"/>
              <a:ext cx="1337516" cy="1337516"/>
            </a:xfrm>
            <a:prstGeom prst="roundRect">
              <a:avLst>
                <a:gd name="adj" fmla="val 2539"/>
              </a:avLst>
            </a:prstGeom>
            <a:gradFill flip="none" rotWithShape="1">
              <a:gsLst>
                <a:gs pos="833">
                  <a:srgbClr val="3C86EC">
                    <a:lumMod val="46000"/>
                  </a:srgbClr>
                </a:gs>
                <a:gs pos="100000">
                  <a:srgbClr val="3C86EC"/>
                </a:gs>
                <a:gs pos="47000">
                  <a:srgbClr val="3C86EC">
                    <a:lumMod val="81000"/>
                  </a:srgbClr>
                </a:gs>
              </a:gsLst>
              <a:lin ang="16200000" scaled="1"/>
              <a:tileRect/>
            </a:gradFill>
            <a:ln w="25400" cap="flat" cmpd="sng" algn="ctr">
              <a:noFill/>
              <a:prstDash val="solid"/>
            </a:ln>
            <a:effectLst>
              <a:outerShdw blurRad="635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32492" tIns="94392" rIns="132492" bIns="94392" numCol="1" spcCol="1270" anchor="ctr" anchorCtr="0">
              <a:noAutofit/>
            </a:bodyPr>
            <a:lstStyle/>
            <a:p>
              <a:pPr algn="ctr" defTabSz="888630">
                <a:spcBef>
                  <a:spcPct val="0"/>
                </a:spcBef>
                <a:spcAft>
                  <a:spcPct val="35000"/>
                </a:spcAft>
              </a:pPr>
              <a:endParaRPr lang="en-US" sz="1100" b="1">
                <a:solidFill>
                  <a:srgbClr val="FFFFFF"/>
                </a:solidFill>
                <a:latin typeface="CiscoSansTT Light" panose="020B0503020201020303" pitchFamily="34" charset="0"/>
                <a:cs typeface="Arial" panose="020B0604020202020204" pitchFamily="34" charset="0"/>
              </a:endParaRPr>
            </a:p>
          </p:txBody>
        </p:sp>
        <p:grpSp>
          <p:nvGrpSpPr>
            <p:cNvPr id="829" name="Group 828"/>
            <p:cNvGrpSpPr/>
            <p:nvPr/>
          </p:nvGrpSpPr>
          <p:grpSpPr>
            <a:xfrm>
              <a:off x="4544789" y="7794546"/>
              <a:ext cx="1337516" cy="1337516"/>
              <a:chOff x="4544789" y="7794546"/>
              <a:chExt cx="1337516" cy="1337516"/>
            </a:xfrm>
          </p:grpSpPr>
          <p:sp>
            <p:nvSpPr>
              <p:cNvPr id="866" name="Rounded Rectangle 865"/>
              <p:cNvSpPr/>
              <p:nvPr/>
            </p:nvSpPr>
            <p:spPr>
              <a:xfrm>
                <a:off x="4544789" y="7794546"/>
                <a:ext cx="1337516" cy="1337516"/>
              </a:xfrm>
              <a:prstGeom prst="roundRect">
                <a:avLst>
                  <a:gd name="adj" fmla="val 2539"/>
                </a:avLst>
              </a:prstGeom>
              <a:gradFill flip="none" rotWithShape="1">
                <a:gsLst>
                  <a:gs pos="833">
                    <a:srgbClr val="3C86EC">
                      <a:lumMod val="46000"/>
                    </a:srgbClr>
                  </a:gs>
                  <a:gs pos="100000">
                    <a:srgbClr val="3C86EC"/>
                  </a:gs>
                  <a:gs pos="47000">
                    <a:srgbClr val="3C86EC">
                      <a:lumMod val="81000"/>
                    </a:srgbClr>
                  </a:gs>
                </a:gsLst>
                <a:lin ang="16200000" scaled="1"/>
                <a:tileRect/>
              </a:gradFill>
              <a:ln w="25400" cap="flat" cmpd="sng" algn="ctr">
                <a:noFill/>
                <a:prstDash val="solid"/>
              </a:ln>
              <a:effectLst>
                <a:outerShdw blurRad="635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32492" tIns="94392" rIns="132492" bIns="94392" numCol="1" spcCol="1270" anchor="ctr" anchorCtr="0">
                <a:noAutofit/>
              </a:bodyPr>
              <a:lstStyle/>
              <a:p>
                <a:pPr algn="ctr" defTabSz="888630">
                  <a:spcBef>
                    <a:spcPct val="0"/>
                  </a:spcBef>
                  <a:spcAft>
                    <a:spcPct val="35000"/>
                  </a:spcAft>
                </a:pPr>
                <a:endParaRPr lang="en-US" sz="1100" b="1">
                  <a:solidFill>
                    <a:srgbClr val="FFFFFF"/>
                  </a:solidFill>
                  <a:latin typeface="CiscoSansTT Light" panose="020B0503020201020303" pitchFamily="34" charset="0"/>
                  <a:cs typeface="Arial" panose="020B0604020202020204" pitchFamily="34" charset="0"/>
                </a:endParaRPr>
              </a:p>
            </p:txBody>
          </p:sp>
          <p:pic>
            <p:nvPicPr>
              <p:cNvPr id="867" name="Picture 2"/>
              <p:cNvPicPr>
                <a:picLocks noChangeAspect="1" noChangeArrowheads="1"/>
              </p:cNvPicPr>
              <p:nvPr/>
            </p:nvPicPr>
            <p:blipFill>
              <a:blip r:embed="rId9" cstate="print">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7595" b="95570" l="4561" r="98246">
                            <a14:foregroundMark x1="54035" y1="12025" x2="54035" y2="12025"/>
                            <a14:foregroundMark x1="60000" y1="12025" x2="60000" y2="12025"/>
                            <a14:foregroundMark x1="65263" y1="11392" x2="65263" y2="11392"/>
                            <a14:foregroundMark x1="75088" y1="12658" x2="75088" y2="12658"/>
                            <a14:foregroundMark x1="69825" y1="12658" x2="69825" y2="12658"/>
                            <a14:foregroundMark x1="78596" y1="13291" x2="78596" y2="13291"/>
                            <a14:foregroundMark x1="81404" y1="13924" x2="81404" y2="13924"/>
                            <a14:foregroundMark x1="96491" y1="17722" x2="96491" y2="17722"/>
                            <a14:foregroundMark x1="95088" y1="33544" x2="95088" y2="33544"/>
                            <a14:foregroundMark x1="84211" y1="13291" x2="84211" y2="13291"/>
                            <a14:foregroundMark x1="88421" y1="13924" x2="88421" y2="13924"/>
                            <a14:foregroundMark x1="96140" y1="47468" x2="96140" y2="47468"/>
                            <a14:foregroundMark x1="85965" y1="13291" x2="85965" y2="13291"/>
                          </a14:backgroundRemoval>
                        </a14:imgEffect>
                      </a14:imgLayer>
                    </a14:imgProps>
                  </a:ext>
                  <a:ext uri="{28A0092B-C50C-407E-A947-70E740481C1C}">
                    <a14:useLocalDpi xmlns:a14="http://schemas.microsoft.com/office/drawing/2010/main" val="0"/>
                  </a:ext>
                </a:extLst>
              </a:blip>
              <a:srcRect/>
              <a:stretch>
                <a:fillRect/>
              </a:stretch>
            </p:blipFill>
            <p:spPr bwMode="auto">
              <a:xfrm>
                <a:off x="4620457" y="8135158"/>
                <a:ext cx="1186167" cy="656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30" name="Group 829"/>
            <p:cNvGrpSpPr/>
            <p:nvPr/>
          </p:nvGrpSpPr>
          <p:grpSpPr>
            <a:xfrm>
              <a:off x="944919" y="7719470"/>
              <a:ext cx="1361937" cy="1514941"/>
              <a:chOff x="944919" y="7719470"/>
              <a:chExt cx="1361937" cy="1514941"/>
            </a:xfrm>
          </p:grpSpPr>
          <p:sp>
            <p:nvSpPr>
              <p:cNvPr id="860" name="Rounded Rectangle 859"/>
              <p:cNvSpPr/>
              <p:nvPr/>
            </p:nvSpPr>
            <p:spPr>
              <a:xfrm>
                <a:off x="957129" y="7794546"/>
                <a:ext cx="1337516" cy="1337516"/>
              </a:xfrm>
              <a:prstGeom prst="roundRect">
                <a:avLst>
                  <a:gd name="adj" fmla="val 2539"/>
                </a:avLst>
              </a:prstGeom>
              <a:gradFill flip="none" rotWithShape="1">
                <a:gsLst>
                  <a:gs pos="833">
                    <a:srgbClr val="3C86EC">
                      <a:lumMod val="46000"/>
                    </a:srgbClr>
                  </a:gs>
                  <a:gs pos="100000">
                    <a:srgbClr val="3C86EC"/>
                  </a:gs>
                  <a:gs pos="47000">
                    <a:srgbClr val="3C86EC">
                      <a:lumMod val="81000"/>
                    </a:srgbClr>
                  </a:gs>
                </a:gsLst>
                <a:lin ang="16200000" scaled="1"/>
                <a:tileRect/>
              </a:gradFill>
              <a:ln w="25400" cap="flat" cmpd="sng" algn="ctr">
                <a:noFill/>
                <a:prstDash val="solid"/>
              </a:ln>
              <a:effectLst>
                <a:outerShdw blurRad="635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32492" tIns="94392" rIns="132492" bIns="94392" numCol="1" spcCol="1270" anchor="ctr" anchorCtr="0">
                <a:noAutofit/>
              </a:bodyPr>
              <a:lstStyle/>
              <a:p>
                <a:pPr algn="ctr" defTabSz="888630">
                  <a:spcBef>
                    <a:spcPct val="0"/>
                  </a:spcBef>
                  <a:spcAft>
                    <a:spcPct val="35000"/>
                  </a:spcAft>
                </a:pPr>
                <a:endParaRPr lang="en-US" sz="1100" b="1">
                  <a:solidFill>
                    <a:srgbClr val="FFFFFF"/>
                  </a:solidFill>
                  <a:latin typeface="CiscoSansTT Light" panose="020B0503020201020303" pitchFamily="34" charset="0"/>
                  <a:cs typeface="Arial" panose="020B0604020202020204" pitchFamily="34" charset="0"/>
                </a:endParaRPr>
              </a:p>
            </p:txBody>
          </p:sp>
          <p:sp>
            <p:nvSpPr>
              <p:cNvPr id="861" name="TextBox 860"/>
              <p:cNvSpPr txBox="1"/>
              <p:nvPr/>
            </p:nvSpPr>
            <p:spPr>
              <a:xfrm>
                <a:off x="1032511" y="8861926"/>
                <a:ext cx="1186753" cy="372485"/>
              </a:xfrm>
              <a:prstGeom prst="rect">
                <a:avLst/>
              </a:prstGeom>
              <a:noFill/>
            </p:spPr>
            <p:txBody>
              <a:bodyPr wrap="square" rtlCol="0">
                <a:spAutoFit/>
              </a:bodyPr>
              <a:lstStyle/>
              <a:p>
                <a:pPr algn="ctr" defTabSz="914218"/>
                <a:r>
                  <a:rPr lang="en-US" sz="700" dirty="0">
                    <a:solidFill>
                      <a:prstClr val="white"/>
                    </a:solidFill>
                  </a:rPr>
                  <a:t>Nexus 2K</a:t>
                </a:r>
              </a:p>
            </p:txBody>
          </p:sp>
          <p:pic>
            <p:nvPicPr>
              <p:cNvPr id="862" name="Picture 2" descr="C:\Users\rmuta\Desktop\spine.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1184839" y="8803199"/>
                <a:ext cx="882096" cy="41972"/>
              </a:xfrm>
              <a:prstGeom prst="rect">
                <a:avLst/>
              </a:prstGeom>
              <a:noFill/>
              <a:extLst>
                <a:ext uri="{909E8E84-426E-40dd-AFC4-6F175D3DCCD1}">
                  <a14:hiddenFill xmlns:a14="http://schemas.microsoft.com/office/drawing/2010/main">
                    <a:solidFill>
                      <a:srgbClr val="FFFFFF"/>
                    </a:solidFill>
                  </a14:hiddenFill>
                </a:ext>
              </a:extLst>
            </p:spPr>
          </p:pic>
          <p:pic>
            <p:nvPicPr>
              <p:cNvPr id="863" name="Picture 3" descr="C:\Users\rmuta\Desktop\33-120-402-03.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1196162" y="8841295"/>
                <a:ext cx="859451" cy="69490"/>
              </a:xfrm>
              <a:prstGeom prst="rect">
                <a:avLst/>
              </a:prstGeom>
              <a:noFill/>
              <a:extLst>
                <a:ext uri="{909E8E84-426E-40dd-AFC4-6F175D3DCCD1}">
                  <a14:hiddenFill xmlns:a14="http://schemas.microsoft.com/office/drawing/2010/main">
                    <a:solidFill>
                      <a:srgbClr val="FFFFFF"/>
                    </a:solidFill>
                  </a14:hiddenFill>
                </a:ext>
              </a:extLst>
            </p:spPr>
          </p:pic>
          <p:sp>
            <p:nvSpPr>
              <p:cNvPr id="864" name="TextBox 863"/>
              <p:cNvSpPr txBox="1"/>
              <p:nvPr/>
            </p:nvSpPr>
            <p:spPr>
              <a:xfrm>
                <a:off x="944919" y="7719470"/>
                <a:ext cx="1361937" cy="372485"/>
              </a:xfrm>
              <a:prstGeom prst="rect">
                <a:avLst/>
              </a:prstGeom>
              <a:noFill/>
            </p:spPr>
            <p:txBody>
              <a:bodyPr wrap="square" rtlCol="0">
                <a:spAutoFit/>
              </a:bodyPr>
              <a:lstStyle/>
              <a:p>
                <a:pPr algn="ctr" defTabSz="914218"/>
                <a:r>
                  <a:rPr lang="en-US" sz="700" dirty="0">
                    <a:solidFill>
                      <a:prstClr val="white"/>
                    </a:solidFill>
                  </a:rPr>
                  <a:t>Nexus 7K</a:t>
                </a:r>
              </a:p>
            </p:txBody>
          </p:sp>
          <p:pic>
            <p:nvPicPr>
              <p:cNvPr id="865"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66372" y="8028891"/>
                <a:ext cx="519030" cy="72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31" name="Group 830"/>
            <p:cNvGrpSpPr/>
            <p:nvPr/>
          </p:nvGrpSpPr>
          <p:grpSpPr>
            <a:xfrm>
              <a:off x="6338613" y="7800759"/>
              <a:ext cx="1337516" cy="1337516"/>
              <a:chOff x="6338613" y="7800759"/>
              <a:chExt cx="1337516" cy="1337516"/>
            </a:xfrm>
          </p:grpSpPr>
          <p:sp>
            <p:nvSpPr>
              <p:cNvPr id="840" name="Rounded Rectangle 839"/>
              <p:cNvSpPr/>
              <p:nvPr/>
            </p:nvSpPr>
            <p:spPr>
              <a:xfrm>
                <a:off x="6338613" y="7800759"/>
                <a:ext cx="1337516" cy="1337516"/>
              </a:xfrm>
              <a:prstGeom prst="roundRect">
                <a:avLst>
                  <a:gd name="adj" fmla="val 2539"/>
                </a:avLst>
              </a:prstGeom>
              <a:gradFill flip="none" rotWithShape="1">
                <a:gsLst>
                  <a:gs pos="833">
                    <a:srgbClr val="3C86EC">
                      <a:lumMod val="46000"/>
                    </a:srgbClr>
                  </a:gs>
                  <a:gs pos="100000">
                    <a:srgbClr val="3C86EC"/>
                  </a:gs>
                  <a:gs pos="47000">
                    <a:srgbClr val="3C86EC">
                      <a:lumMod val="81000"/>
                    </a:srgbClr>
                  </a:gs>
                </a:gsLst>
                <a:lin ang="16200000" scaled="1"/>
                <a:tileRect/>
              </a:gradFill>
              <a:ln w="25400" cap="flat" cmpd="sng" algn="ctr">
                <a:noFill/>
                <a:prstDash val="solid"/>
              </a:ln>
              <a:effectLst>
                <a:outerShdw blurRad="635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32492" tIns="94392" rIns="132492" bIns="94392" numCol="1" spcCol="1270" anchor="ctr" anchorCtr="0">
                <a:noAutofit/>
              </a:bodyPr>
              <a:lstStyle/>
              <a:p>
                <a:pPr algn="ctr" defTabSz="888630">
                  <a:spcBef>
                    <a:spcPct val="0"/>
                  </a:spcBef>
                  <a:spcAft>
                    <a:spcPct val="35000"/>
                  </a:spcAft>
                </a:pPr>
                <a:endParaRPr lang="en-US" sz="1100" b="1">
                  <a:solidFill>
                    <a:srgbClr val="FFFFFF"/>
                  </a:solidFill>
                  <a:latin typeface="CiscoSansTT Light" panose="020B0503020201020303" pitchFamily="34" charset="0"/>
                  <a:cs typeface="Arial" panose="020B0604020202020204" pitchFamily="34" charset="0"/>
                </a:endParaRPr>
              </a:p>
            </p:txBody>
          </p:sp>
          <p:grpSp>
            <p:nvGrpSpPr>
              <p:cNvPr id="841" name="Group 5"/>
              <p:cNvGrpSpPr>
                <a:grpSpLocks noChangeAspect="1"/>
              </p:cNvGrpSpPr>
              <p:nvPr/>
            </p:nvGrpSpPr>
            <p:grpSpPr bwMode="auto">
              <a:xfrm>
                <a:off x="6731011" y="7898594"/>
                <a:ext cx="495570" cy="261440"/>
                <a:chOff x="3159" y="1804"/>
                <a:chExt cx="1361" cy="718"/>
              </a:xfrm>
              <a:solidFill>
                <a:schemeClr val="bg1">
                  <a:lumMod val="50000"/>
                </a:schemeClr>
              </a:solidFill>
            </p:grpSpPr>
            <p:sp>
              <p:nvSpPr>
                <p:cNvPr id="846" name="Rectangle 6"/>
                <p:cNvSpPr>
                  <a:spLocks noChangeArrowheads="1"/>
                </p:cNvSpPr>
                <p:nvPr/>
              </p:nvSpPr>
              <p:spPr bwMode="auto">
                <a:xfrm>
                  <a:off x="3544" y="2281"/>
                  <a:ext cx="59" cy="2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847" name="Freeform 7"/>
                <p:cNvSpPr>
                  <a:spLocks/>
                </p:cNvSpPr>
                <p:nvPr/>
              </p:nvSpPr>
              <p:spPr bwMode="auto">
                <a:xfrm>
                  <a:off x="3903" y="2277"/>
                  <a:ext cx="182" cy="245"/>
                </a:xfrm>
                <a:custGeom>
                  <a:avLst/>
                  <a:gdLst>
                    <a:gd name="T0" fmla="*/ 77 w 77"/>
                    <a:gd name="T1" fmla="*/ 30 h 104"/>
                    <a:gd name="T2" fmla="*/ 56 w 77"/>
                    <a:gd name="T3" fmla="*/ 25 h 104"/>
                    <a:gd name="T4" fmla="*/ 28 w 77"/>
                    <a:gd name="T5" fmla="*/ 52 h 104"/>
                    <a:gd name="T6" fmla="*/ 56 w 77"/>
                    <a:gd name="T7" fmla="*/ 78 h 104"/>
                    <a:gd name="T8" fmla="*/ 77 w 77"/>
                    <a:gd name="T9" fmla="*/ 73 h 104"/>
                    <a:gd name="T10" fmla="*/ 77 w 77"/>
                    <a:gd name="T11" fmla="*/ 100 h 104"/>
                    <a:gd name="T12" fmla="*/ 54 w 77"/>
                    <a:gd name="T13" fmla="*/ 104 h 104"/>
                    <a:gd name="T14" fmla="*/ 0 w 77"/>
                    <a:gd name="T15" fmla="*/ 52 h 104"/>
                    <a:gd name="T16" fmla="*/ 54 w 77"/>
                    <a:gd name="T17" fmla="*/ 0 h 104"/>
                    <a:gd name="T18" fmla="*/ 77 w 77"/>
                    <a:gd name="T19" fmla="*/ 4 h 104"/>
                    <a:gd name="T20" fmla="*/ 77 w 77"/>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04">
                      <a:moveTo>
                        <a:pt x="77" y="30"/>
                      </a:moveTo>
                      <a:cubicBezTo>
                        <a:pt x="76" y="30"/>
                        <a:pt x="68" y="25"/>
                        <a:pt x="56" y="25"/>
                      </a:cubicBezTo>
                      <a:cubicBezTo>
                        <a:pt x="39" y="25"/>
                        <a:pt x="28" y="36"/>
                        <a:pt x="28" y="52"/>
                      </a:cubicBezTo>
                      <a:cubicBezTo>
                        <a:pt x="28" y="67"/>
                        <a:pt x="39" y="78"/>
                        <a:pt x="56" y="78"/>
                      </a:cubicBezTo>
                      <a:cubicBezTo>
                        <a:pt x="67" y="78"/>
                        <a:pt x="76" y="74"/>
                        <a:pt x="77" y="73"/>
                      </a:cubicBezTo>
                      <a:cubicBezTo>
                        <a:pt x="77" y="100"/>
                        <a:pt x="77" y="100"/>
                        <a:pt x="77" y="100"/>
                      </a:cubicBezTo>
                      <a:cubicBezTo>
                        <a:pt x="74" y="101"/>
                        <a:pt x="65" y="104"/>
                        <a:pt x="54" y="104"/>
                      </a:cubicBezTo>
                      <a:cubicBezTo>
                        <a:pt x="25" y="104"/>
                        <a:pt x="0" y="84"/>
                        <a:pt x="0" y="52"/>
                      </a:cubicBezTo>
                      <a:cubicBezTo>
                        <a:pt x="0" y="22"/>
                        <a:pt x="23" y="0"/>
                        <a:pt x="54" y="0"/>
                      </a:cubicBezTo>
                      <a:cubicBezTo>
                        <a:pt x="66" y="0"/>
                        <a:pt x="74" y="3"/>
                        <a:pt x="77" y="4"/>
                      </a:cubicBezTo>
                      <a:lnTo>
                        <a:pt x="77" y="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848" name="Freeform 8"/>
                <p:cNvSpPr>
                  <a:spLocks/>
                </p:cNvSpPr>
                <p:nvPr/>
              </p:nvSpPr>
              <p:spPr bwMode="auto">
                <a:xfrm>
                  <a:off x="3282" y="2277"/>
                  <a:ext cx="179" cy="245"/>
                </a:xfrm>
                <a:custGeom>
                  <a:avLst/>
                  <a:gdLst>
                    <a:gd name="T0" fmla="*/ 76 w 76"/>
                    <a:gd name="T1" fmla="*/ 30 h 104"/>
                    <a:gd name="T2" fmla="*/ 55 w 76"/>
                    <a:gd name="T3" fmla="*/ 25 h 104"/>
                    <a:gd name="T4" fmla="*/ 27 w 76"/>
                    <a:gd name="T5" fmla="*/ 52 h 104"/>
                    <a:gd name="T6" fmla="*/ 55 w 76"/>
                    <a:gd name="T7" fmla="*/ 78 h 104"/>
                    <a:gd name="T8" fmla="*/ 76 w 76"/>
                    <a:gd name="T9" fmla="*/ 73 h 104"/>
                    <a:gd name="T10" fmla="*/ 76 w 76"/>
                    <a:gd name="T11" fmla="*/ 100 h 104"/>
                    <a:gd name="T12" fmla="*/ 53 w 76"/>
                    <a:gd name="T13" fmla="*/ 104 h 104"/>
                    <a:gd name="T14" fmla="*/ 0 w 76"/>
                    <a:gd name="T15" fmla="*/ 52 h 104"/>
                    <a:gd name="T16" fmla="*/ 53 w 76"/>
                    <a:gd name="T17" fmla="*/ 0 h 104"/>
                    <a:gd name="T18" fmla="*/ 76 w 76"/>
                    <a:gd name="T19" fmla="*/ 4 h 104"/>
                    <a:gd name="T20" fmla="*/ 76 w 76"/>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76" y="30"/>
                      </a:moveTo>
                      <a:cubicBezTo>
                        <a:pt x="75" y="30"/>
                        <a:pt x="67" y="25"/>
                        <a:pt x="55" y="25"/>
                      </a:cubicBezTo>
                      <a:cubicBezTo>
                        <a:pt x="39" y="25"/>
                        <a:pt x="27" y="36"/>
                        <a:pt x="27" y="52"/>
                      </a:cubicBezTo>
                      <a:cubicBezTo>
                        <a:pt x="27" y="67"/>
                        <a:pt x="38" y="78"/>
                        <a:pt x="55" y="78"/>
                      </a:cubicBezTo>
                      <a:cubicBezTo>
                        <a:pt x="67" y="78"/>
                        <a:pt x="75" y="74"/>
                        <a:pt x="76" y="73"/>
                      </a:cubicBezTo>
                      <a:cubicBezTo>
                        <a:pt x="76" y="100"/>
                        <a:pt x="76" y="100"/>
                        <a:pt x="76" y="100"/>
                      </a:cubicBezTo>
                      <a:cubicBezTo>
                        <a:pt x="73" y="101"/>
                        <a:pt x="64" y="104"/>
                        <a:pt x="53" y="104"/>
                      </a:cubicBezTo>
                      <a:cubicBezTo>
                        <a:pt x="25" y="104"/>
                        <a:pt x="0" y="84"/>
                        <a:pt x="0" y="52"/>
                      </a:cubicBezTo>
                      <a:cubicBezTo>
                        <a:pt x="0" y="22"/>
                        <a:pt x="22" y="0"/>
                        <a:pt x="53" y="0"/>
                      </a:cubicBezTo>
                      <a:cubicBezTo>
                        <a:pt x="65" y="0"/>
                        <a:pt x="74" y="3"/>
                        <a:pt x="76" y="4"/>
                      </a:cubicBezTo>
                      <a:lnTo>
                        <a:pt x="76" y="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849" name="Freeform 9"/>
                <p:cNvSpPr>
                  <a:spLocks noEditPoints="1"/>
                </p:cNvSpPr>
                <p:nvPr/>
              </p:nvSpPr>
              <p:spPr bwMode="auto">
                <a:xfrm>
                  <a:off x="4147" y="2277"/>
                  <a:ext cx="250" cy="245"/>
                </a:xfrm>
                <a:custGeom>
                  <a:avLst/>
                  <a:gdLst>
                    <a:gd name="T0" fmla="*/ 106 w 106"/>
                    <a:gd name="T1" fmla="*/ 52 h 104"/>
                    <a:gd name="T2" fmla="*/ 53 w 106"/>
                    <a:gd name="T3" fmla="*/ 104 h 104"/>
                    <a:gd name="T4" fmla="*/ 0 w 106"/>
                    <a:gd name="T5" fmla="*/ 52 h 104"/>
                    <a:gd name="T6" fmla="*/ 53 w 106"/>
                    <a:gd name="T7" fmla="*/ 0 h 104"/>
                    <a:gd name="T8" fmla="*/ 106 w 106"/>
                    <a:gd name="T9" fmla="*/ 52 h 104"/>
                    <a:gd name="T10" fmla="*/ 53 w 106"/>
                    <a:gd name="T11" fmla="*/ 25 h 104"/>
                    <a:gd name="T12" fmla="*/ 27 w 106"/>
                    <a:gd name="T13" fmla="*/ 52 h 104"/>
                    <a:gd name="T14" fmla="*/ 53 w 106"/>
                    <a:gd name="T15" fmla="*/ 78 h 104"/>
                    <a:gd name="T16" fmla="*/ 79 w 106"/>
                    <a:gd name="T17" fmla="*/ 52 h 104"/>
                    <a:gd name="T18" fmla="*/ 53 w 106"/>
                    <a:gd name="T19" fmla="*/ 2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4">
                      <a:moveTo>
                        <a:pt x="106" y="52"/>
                      </a:moveTo>
                      <a:cubicBezTo>
                        <a:pt x="106" y="80"/>
                        <a:pt x="84" y="104"/>
                        <a:pt x="53" y="104"/>
                      </a:cubicBezTo>
                      <a:cubicBezTo>
                        <a:pt x="22" y="104"/>
                        <a:pt x="0" y="80"/>
                        <a:pt x="0" y="52"/>
                      </a:cubicBezTo>
                      <a:cubicBezTo>
                        <a:pt x="0" y="23"/>
                        <a:pt x="22" y="0"/>
                        <a:pt x="53" y="0"/>
                      </a:cubicBezTo>
                      <a:cubicBezTo>
                        <a:pt x="84" y="0"/>
                        <a:pt x="106" y="23"/>
                        <a:pt x="106" y="52"/>
                      </a:cubicBezTo>
                      <a:close/>
                      <a:moveTo>
                        <a:pt x="53" y="25"/>
                      </a:moveTo>
                      <a:cubicBezTo>
                        <a:pt x="38" y="25"/>
                        <a:pt x="27" y="37"/>
                        <a:pt x="27" y="52"/>
                      </a:cubicBezTo>
                      <a:cubicBezTo>
                        <a:pt x="27" y="66"/>
                        <a:pt x="38" y="78"/>
                        <a:pt x="53" y="78"/>
                      </a:cubicBezTo>
                      <a:cubicBezTo>
                        <a:pt x="68" y="78"/>
                        <a:pt x="79" y="66"/>
                        <a:pt x="79" y="52"/>
                      </a:cubicBezTo>
                      <a:cubicBezTo>
                        <a:pt x="79" y="37"/>
                        <a:pt x="68" y="25"/>
                        <a:pt x="53" y="2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850" name="Freeform 10"/>
                <p:cNvSpPr>
                  <a:spLocks/>
                </p:cNvSpPr>
                <p:nvPr/>
              </p:nvSpPr>
              <p:spPr bwMode="auto">
                <a:xfrm>
                  <a:off x="3684" y="2277"/>
                  <a:ext cx="163" cy="245"/>
                </a:xfrm>
                <a:custGeom>
                  <a:avLst/>
                  <a:gdLst>
                    <a:gd name="T0" fmla="*/ 62 w 69"/>
                    <a:gd name="T1" fmla="*/ 24 h 104"/>
                    <a:gd name="T2" fmla="*/ 42 w 69"/>
                    <a:gd name="T3" fmla="*/ 21 h 104"/>
                    <a:gd name="T4" fmla="*/ 27 w 69"/>
                    <a:gd name="T5" fmla="*/ 30 h 104"/>
                    <a:gd name="T6" fmla="*/ 38 w 69"/>
                    <a:gd name="T7" fmla="*/ 39 h 104"/>
                    <a:gd name="T8" fmla="*/ 45 w 69"/>
                    <a:gd name="T9" fmla="*/ 41 h 104"/>
                    <a:gd name="T10" fmla="*/ 69 w 69"/>
                    <a:gd name="T11" fmla="*/ 70 h 104"/>
                    <a:gd name="T12" fmla="*/ 28 w 69"/>
                    <a:gd name="T13" fmla="*/ 104 h 104"/>
                    <a:gd name="T14" fmla="*/ 0 w 69"/>
                    <a:gd name="T15" fmla="*/ 101 h 104"/>
                    <a:gd name="T16" fmla="*/ 0 w 69"/>
                    <a:gd name="T17" fmla="*/ 78 h 104"/>
                    <a:gd name="T18" fmla="*/ 24 w 69"/>
                    <a:gd name="T19" fmla="*/ 82 h 104"/>
                    <a:gd name="T20" fmla="*/ 42 w 69"/>
                    <a:gd name="T21" fmla="*/ 72 h 104"/>
                    <a:gd name="T22" fmla="*/ 31 w 69"/>
                    <a:gd name="T23" fmla="*/ 62 h 104"/>
                    <a:gd name="T24" fmla="*/ 26 w 69"/>
                    <a:gd name="T25" fmla="*/ 60 h 104"/>
                    <a:gd name="T26" fmla="*/ 0 w 69"/>
                    <a:gd name="T27" fmla="*/ 31 h 104"/>
                    <a:gd name="T28" fmla="*/ 37 w 69"/>
                    <a:gd name="T29" fmla="*/ 0 h 104"/>
                    <a:gd name="T30" fmla="*/ 62 w 69"/>
                    <a:gd name="T31" fmla="*/ 3 h 104"/>
                    <a:gd name="T32" fmla="*/ 62 w 69"/>
                    <a:gd name="T33" fmla="*/ 2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04">
                      <a:moveTo>
                        <a:pt x="62" y="24"/>
                      </a:moveTo>
                      <a:cubicBezTo>
                        <a:pt x="62" y="24"/>
                        <a:pt x="51" y="21"/>
                        <a:pt x="42" y="21"/>
                      </a:cubicBezTo>
                      <a:cubicBezTo>
                        <a:pt x="32" y="21"/>
                        <a:pt x="27" y="25"/>
                        <a:pt x="27" y="30"/>
                      </a:cubicBezTo>
                      <a:cubicBezTo>
                        <a:pt x="27" y="36"/>
                        <a:pt x="34" y="38"/>
                        <a:pt x="38" y="39"/>
                      </a:cubicBezTo>
                      <a:cubicBezTo>
                        <a:pt x="45" y="41"/>
                        <a:pt x="45" y="41"/>
                        <a:pt x="45" y="41"/>
                      </a:cubicBezTo>
                      <a:cubicBezTo>
                        <a:pt x="62" y="47"/>
                        <a:pt x="69" y="58"/>
                        <a:pt x="69" y="70"/>
                      </a:cubicBezTo>
                      <a:cubicBezTo>
                        <a:pt x="69" y="95"/>
                        <a:pt x="47" y="104"/>
                        <a:pt x="28" y="104"/>
                      </a:cubicBezTo>
                      <a:cubicBezTo>
                        <a:pt x="14" y="104"/>
                        <a:pt x="2" y="101"/>
                        <a:pt x="0" y="101"/>
                      </a:cubicBezTo>
                      <a:cubicBezTo>
                        <a:pt x="0" y="78"/>
                        <a:pt x="0" y="78"/>
                        <a:pt x="0" y="78"/>
                      </a:cubicBezTo>
                      <a:cubicBezTo>
                        <a:pt x="3" y="78"/>
                        <a:pt x="13" y="82"/>
                        <a:pt x="24" y="82"/>
                      </a:cubicBezTo>
                      <a:cubicBezTo>
                        <a:pt x="37" y="82"/>
                        <a:pt x="42" y="78"/>
                        <a:pt x="42" y="72"/>
                      </a:cubicBezTo>
                      <a:cubicBezTo>
                        <a:pt x="42" y="67"/>
                        <a:pt x="37" y="64"/>
                        <a:pt x="31" y="62"/>
                      </a:cubicBezTo>
                      <a:cubicBezTo>
                        <a:pt x="30" y="62"/>
                        <a:pt x="27" y="61"/>
                        <a:pt x="26" y="60"/>
                      </a:cubicBezTo>
                      <a:cubicBezTo>
                        <a:pt x="12" y="56"/>
                        <a:pt x="0" y="48"/>
                        <a:pt x="0" y="31"/>
                      </a:cubicBezTo>
                      <a:cubicBezTo>
                        <a:pt x="0" y="12"/>
                        <a:pt x="14" y="0"/>
                        <a:pt x="37" y="0"/>
                      </a:cubicBezTo>
                      <a:cubicBezTo>
                        <a:pt x="50" y="0"/>
                        <a:pt x="61" y="3"/>
                        <a:pt x="62" y="3"/>
                      </a:cubicBezTo>
                      <a:lnTo>
                        <a:pt x="62" y="2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851" name="Freeform 11"/>
                <p:cNvSpPr>
                  <a:spLocks/>
                </p:cNvSpPr>
                <p:nvPr/>
              </p:nvSpPr>
              <p:spPr bwMode="auto">
                <a:xfrm>
                  <a:off x="3159" y="1998"/>
                  <a:ext cx="59" cy="12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852" name="Freeform 12"/>
                <p:cNvSpPr>
                  <a:spLocks/>
                </p:cNvSpPr>
                <p:nvPr/>
              </p:nvSpPr>
              <p:spPr bwMode="auto">
                <a:xfrm>
                  <a:off x="3322" y="1915"/>
                  <a:ext cx="59" cy="20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6" y="0"/>
                        <a:pt x="0" y="6"/>
                        <a:pt x="0" y="13"/>
                      </a:cubicBezTo>
                      <a:cubicBezTo>
                        <a:pt x="0" y="73"/>
                        <a:pt x="0" y="73"/>
                        <a:pt x="0" y="73"/>
                      </a:cubicBezTo>
                      <a:cubicBezTo>
                        <a:pt x="0" y="80"/>
                        <a:pt x="6" y="86"/>
                        <a:pt x="12" y="86"/>
                      </a:cubicBezTo>
                      <a:cubicBezTo>
                        <a:pt x="19" y="86"/>
                        <a:pt x="25" y="80"/>
                        <a:pt x="25" y="73"/>
                      </a:cubicBezTo>
                      <a:lnTo>
                        <a:pt x="25" y="1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853" name="Freeform 13"/>
                <p:cNvSpPr>
                  <a:spLocks/>
                </p:cNvSpPr>
                <p:nvPr/>
              </p:nvSpPr>
              <p:spPr bwMode="auto">
                <a:xfrm>
                  <a:off x="3485" y="1804"/>
                  <a:ext cx="59" cy="373"/>
                </a:xfrm>
                <a:custGeom>
                  <a:avLst/>
                  <a:gdLst>
                    <a:gd name="T0" fmla="*/ 25 w 25"/>
                    <a:gd name="T1" fmla="*/ 12 h 158"/>
                    <a:gd name="T2" fmla="*/ 12 w 25"/>
                    <a:gd name="T3" fmla="*/ 0 h 158"/>
                    <a:gd name="T4" fmla="*/ 0 w 25"/>
                    <a:gd name="T5" fmla="*/ 12 h 158"/>
                    <a:gd name="T6" fmla="*/ 0 w 25"/>
                    <a:gd name="T7" fmla="*/ 145 h 158"/>
                    <a:gd name="T8" fmla="*/ 12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19" y="0"/>
                        <a:pt x="12" y="0"/>
                      </a:cubicBezTo>
                      <a:cubicBezTo>
                        <a:pt x="5" y="0"/>
                        <a:pt x="0" y="6"/>
                        <a:pt x="0" y="12"/>
                      </a:cubicBezTo>
                      <a:cubicBezTo>
                        <a:pt x="0" y="145"/>
                        <a:pt x="0" y="145"/>
                        <a:pt x="0" y="145"/>
                      </a:cubicBezTo>
                      <a:cubicBezTo>
                        <a:pt x="0" y="152"/>
                        <a:pt x="5" y="158"/>
                        <a:pt x="12" y="158"/>
                      </a:cubicBezTo>
                      <a:cubicBezTo>
                        <a:pt x="19" y="158"/>
                        <a:pt x="25" y="152"/>
                        <a:pt x="25" y="145"/>
                      </a:cubicBezTo>
                      <a:lnTo>
                        <a:pt x="25"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854" name="Freeform 14"/>
                <p:cNvSpPr>
                  <a:spLocks/>
                </p:cNvSpPr>
                <p:nvPr/>
              </p:nvSpPr>
              <p:spPr bwMode="auto">
                <a:xfrm>
                  <a:off x="3648" y="1915"/>
                  <a:ext cx="59" cy="20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5" y="0"/>
                        <a:pt x="0" y="6"/>
                        <a:pt x="0" y="13"/>
                      </a:cubicBezTo>
                      <a:cubicBezTo>
                        <a:pt x="0" y="73"/>
                        <a:pt x="0" y="73"/>
                        <a:pt x="0" y="73"/>
                      </a:cubicBezTo>
                      <a:cubicBezTo>
                        <a:pt x="0" y="80"/>
                        <a:pt x="5" y="86"/>
                        <a:pt x="12" y="86"/>
                      </a:cubicBezTo>
                      <a:cubicBezTo>
                        <a:pt x="19" y="86"/>
                        <a:pt x="25" y="80"/>
                        <a:pt x="25" y="73"/>
                      </a:cubicBezTo>
                      <a:lnTo>
                        <a:pt x="25" y="1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855" name="Freeform 15"/>
                <p:cNvSpPr>
                  <a:spLocks/>
                </p:cNvSpPr>
                <p:nvPr/>
              </p:nvSpPr>
              <p:spPr bwMode="auto">
                <a:xfrm>
                  <a:off x="3811" y="1998"/>
                  <a:ext cx="59" cy="120"/>
                </a:xfrm>
                <a:custGeom>
                  <a:avLst/>
                  <a:gdLst>
                    <a:gd name="T0" fmla="*/ 25 w 25"/>
                    <a:gd name="T1" fmla="*/ 12 h 51"/>
                    <a:gd name="T2" fmla="*/ 12 w 25"/>
                    <a:gd name="T3" fmla="*/ 0 h 51"/>
                    <a:gd name="T4" fmla="*/ 0 w 25"/>
                    <a:gd name="T5" fmla="*/ 12 h 51"/>
                    <a:gd name="T6" fmla="*/ 0 w 25"/>
                    <a:gd name="T7" fmla="*/ 38 h 51"/>
                    <a:gd name="T8" fmla="*/ 12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2" y="0"/>
                      </a:cubicBezTo>
                      <a:cubicBezTo>
                        <a:pt x="5" y="0"/>
                        <a:pt x="0" y="5"/>
                        <a:pt x="0" y="12"/>
                      </a:cubicBezTo>
                      <a:cubicBezTo>
                        <a:pt x="0" y="38"/>
                        <a:pt x="0" y="38"/>
                        <a:pt x="0" y="38"/>
                      </a:cubicBezTo>
                      <a:cubicBezTo>
                        <a:pt x="0" y="45"/>
                        <a:pt x="5" y="51"/>
                        <a:pt x="12" y="51"/>
                      </a:cubicBezTo>
                      <a:cubicBezTo>
                        <a:pt x="19" y="51"/>
                        <a:pt x="25" y="45"/>
                        <a:pt x="25" y="38"/>
                      </a:cubicBezTo>
                      <a:lnTo>
                        <a:pt x="25"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856" name="Freeform 16"/>
                <p:cNvSpPr>
                  <a:spLocks/>
                </p:cNvSpPr>
                <p:nvPr/>
              </p:nvSpPr>
              <p:spPr bwMode="auto">
                <a:xfrm>
                  <a:off x="3972" y="1915"/>
                  <a:ext cx="59" cy="20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857" name="Freeform 17"/>
                <p:cNvSpPr>
                  <a:spLocks/>
                </p:cNvSpPr>
                <p:nvPr/>
              </p:nvSpPr>
              <p:spPr bwMode="auto">
                <a:xfrm>
                  <a:off x="4135" y="1804"/>
                  <a:ext cx="59" cy="373"/>
                </a:xfrm>
                <a:custGeom>
                  <a:avLst/>
                  <a:gdLst>
                    <a:gd name="T0" fmla="*/ 25 w 25"/>
                    <a:gd name="T1" fmla="*/ 12 h 158"/>
                    <a:gd name="T2" fmla="*/ 13 w 25"/>
                    <a:gd name="T3" fmla="*/ 0 h 158"/>
                    <a:gd name="T4" fmla="*/ 0 w 25"/>
                    <a:gd name="T5" fmla="*/ 12 h 158"/>
                    <a:gd name="T6" fmla="*/ 0 w 25"/>
                    <a:gd name="T7" fmla="*/ 145 h 158"/>
                    <a:gd name="T8" fmla="*/ 13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20" y="0"/>
                        <a:pt x="13" y="0"/>
                      </a:cubicBezTo>
                      <a:cubicBezTo>
                        <a:pt x="6" y="0"/>
                        <a:pt x="0" y="6"/>
                        <a:pt x="0" y="12"/>
                      </a:cubicBezTo>
                      <a:cubicBezTo>
                        <a:pt x="0" y="145"/>
                        <a:pt x="0" y="145"/>
                        <a:pt x="0" y="145"/>
                      </a:cubicBezTo>
                      <a:cubicBezTo>
                        <a:pt x="0" y="152"/>
                        <a:pt x="6" y="158"/>
                        <a:pt x="13" y="158"/>
                      </a:cubicBezTo>
                      <a:cubicBezTo>
                        <a:pt x="20" y="158"/>
                        <a:pt x="25" y="152"/>
                        <a:pt x="25" y="145"/>
                      </a:cubicBezTo>
                      <a:lnTo>
                        <a:pt x="25"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858" name="Freeform 18"/>
                <p:cNvSpPr>
                  <a:spLocks/>
                </p:cNvSpPr>
                <p:nvPr/>
              </p:nvSpPr>
              <p:spPr bwMode="auto">
                <a:xfrm>
                  <a:off x="4298" y="1915"/>
                  <a:ext cx="59" cy="20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sp>
              <p:nvSpPr>
                <p:cNvPr id="859" name="Freeform 19"/>
                <p:cNvSpPr>
                  <a:spLocks/>
                </p:cNvSpPr>
                <p:nvPr/>
              </p:nvSpPr>
              <p:spPr bwMode="auto">
                <a:xfrm>
                  <a:off x="4461" y="1998"/>
                  <a:ext cx="59" cy="12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endParaRPr lang="en-US" sz="1100">
                    <a:solidFill>
                      <a:srgbClr val="FFFFFF"/>
                    </a:solidFill>
                  </a:endParaRPr>
                </a:p>
              </p:txBody>
            </p:sp>
          </p:grpSp>
          <p:pic>
            <p:nvPicPr>
              <p:cNvPr id="842" name="Picture 6"/>
              <p:cNvPicPr>
                <a:picLocks noChangeAspect="1" noChangeArrowheads="1"/>
              </p:cNvPicPr>
              <p:nvPr/>
            </p:nvPicPr>
            <p:blipFill>
              <a:blip r:embed="rId14" cstate="print">
                <a:lum bright="100000"/>
                <a:extLst>
                  <a:ext uri="{28A0092B-C50C-407E-A947-70E740481C1C}">
                    <a14:useLocalDpi xmlns:a14="http://schemas.microsoft.com/office/drawing/2010/main" val="0"/>
                  </a:ext>
                </a:extLst>
              </a:blip>
              <a:srcRect/>
              <a:stretch>
                <a:fillRect/>
              </a:stretch>
            </p:blipFill>
            <p:spPr bwMode="auto">
              <a:xfrm>
                <a:off x="6473104" y="8289685"/>
                <a:ext cx="537296" cy="209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3" name="Picture 842"/>
              <p:cNvPicPr>
                <a:picLocks noChangeAspect="1"/>
              </p:cNvPicPr>
              <p:nvPr/>
            </p:nvPicPr>
            <p:blipFill>
              <a:blip r:embed="rId15" cstate="print">
                <a:lum bright="100000"/>
              </a:blip>
              <a:stretch>
                <a:fillRect/>
              </a:stretch>
            </p:blipFill>
            <p:spPr>
              <a:xfrm>
                <a:off x="7042368" y="8306141"/>
                <a:ext cx="588541" cy="176974"/>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pic>
          <p:pic>
            <p:nvPicPr>
              <p:cNvPr id="844" name="Picture 7"/>
              <p:cNvPicPr>
                <a:picLocks noChangeAspect="1" noChangeArrowheads="1"/>
              </p:cNvPicPr>
              <p:nvPr/>
            </p:nvPicPr>
            <p:blipFill>
              <a:blip r:embed="rId16" cstate="print">
                <a:lum bright="100000"/>
                <a:extLst>
                  <a:ext uri="{28A0092B-C50C-407E-A947-70E740481C1C}">
                    <a14:useLocalDpi xmlns:a14="http://schemas.microsoft.com/office/drawing/2010/main" val="0"/>
                  </a:ext>
                </a:extLst>
              </a:blip>
              <a:srcRect/>
              <a:stretch>
                <a:fillRect/>
              </a:stretch>
            </p:blipFill>
            <p:spPr bwMode="auto">
              <a:xfrm>
                <a:off x="6510573" y="8610600"/>
                <a:ext cx="392548" cy="36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5" name="Picture 2" descr="http://siliconangle.com/files/2013/07/sourcefire-logo.png"/>
              <p:cNvPicPr>
                <a:picLocks noChangeAspect="1" noChangeArrowheads="1"/>
              </p:cNvPicPr>
              <p:nvPr/>
            </p:nvPicPr>
            <p:blipFill>
              <a:blip r:embed="rId17" cstate="print">
                <a:extLst>
                  <a:ext uri="{BEBA8EAE-BF5A-486C-A8C5-ECC9F3942E4B}">
                    <a14:imgProps xmlns:a14="http://schemas.microsoft.com/office/drawing/2010/main">
                      <a14:imgLayer r:embed="rId1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964458" y="8677213"/>
                <a:ext cx="643778" cy="2284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32" name="Group 831"/>
            <p:cNvGrpSpPr/>
            <p:nvPr/>
          </p:nvGrpSpPr>
          <p:grpSpPr>
            <a:xfrm>
              <a:off x="8130101" y="7794546"/>
              <a:ext cx="1337516" cy="1337516"/>
              <a:chOff x="8130101" y="7794546"/>
              <a:chExt cx="1337516" cy="1337516"/>
            </a:xfrm>
          </p:grpSpPr>
          <p:sp>
            <p:nvSpPr>
              <p:cNvPr id="837" name="Rounded Rectangle 836"/>
              <p:cNvSpPr/>
              <p:nvPr/>
            </p:nvSpPr>
            <p:spPr>
              <a:xfrm>
                <a:off x="8130101" y="7794546"/>
                <a:ext cx="1337516" cy="1337516"/>
              </a:xfrm>
              <a:prstGeom prst="roundRect">
                <a:avLst>
                  <a:gd name="adj" fmla="val 2539"/>
                </a:avLst>
              </a:prstGeom>
              <a:gradFill flip="none" rotWithShape="1">
                <a:gsLst>
                  <a:gs pos="833">
                    <a:srgbClr val="3C86EC">
                      <a:lumMod val="46000"/>
                    </a:srgbClr>
                  </a:gs>
                  <a:gs pos="100000">
                    <a:srgbClr val="3C86EC"/>
                  </a:gs>
                  <a:gs pos="47000">
                    <a:srgbClr val="3C86EC">
                      <a:lumMod val="81000"/>
                    </a:srgbClr>
                  </a:gs>
                </a:gsLst>
                <a:lin ang="16200000" scaled="1"/>
                <a:tileRect/>
              </a:gradFill>
              <a:ln w="25400" cap="flat" cmpd="sng" algn="ctr">
                <a:noFill/>
                <a:prstDash val="solid"/>
              </a:ln>
              <a:effectLst>
                <a:outerShdw blurRad="635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32492" tIns="94392" rIns="132492" bIns="94392" numCol="1" spcCol="1270" anchor="ctr" anchorCtr="0">
                <a:noAutofit/>
              </a:bodyPr>
              <a:lstStyle/>
              <a:p>
                <a:pPr algn="ctr" defTabSz="888630">
                  <a:spcBef>
                    <a:spcPct val="0"/>
                  </a:spcBef>
                  <a:spcAft>
                    <a:spcPct val="35000"/>
                  </a:spcAft>
                </a:pPr>
                <a:endParaRPr lang="en-US" sz="1100" b="1">
                  <a:solidFill>
                    <a:srgbClr val="FFFFFF"/>
                  </a:solidFill>
                  <a:latin typeface="CiscoSansTT Light" panose="020B0503020201020303" pitchFamily="34" charset="0"/>
                  <a:cs typeface="Arial" panose="020B0604020202020204" pitchFamily="34" charset="0"/>
                </a:endParaRPr>
              </a:p>
            </p:txBody>
          </p:sp>
          <p:pic>
            <p:nvPicPr>
              <p:cNvPr id="838" name="Picture 8"/>
              <p:cNvPicPr>
                <a:picLocks noChangeAspect="1" noChangeArrowheads="1"/>
              </p:cNvPicPr>
              <p:nvPr/>
            </p:nvPicPr>
            <p:blipFill>
              <a:blip r:embed="rId19" cstate="print">
                <a:lum bright="100000"/>
                <a:extLst>
                  <a:ext uri="{28A0092B-C50C-407E-A947-70E740481C1C}">
                    <a14:useLocalDpi xmlns:a14="http://schemas.microsoft.com/office/drawing/2010/main" val="0"/>
                  </a:ext>
                </a:extLst>
              </a:blip>
              <a:srcRect/>
              <a:stretch>
                <a:fillRect/>
              </a:stretch>
            </p:blipFill>
            <p:spPr bwMode="auto">
              <a:xfrm>
                <a:off x="8378618" y="8068658"/>
                <a:ext cx="841582" cy="271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 name="Picture 9"/>
              <p:cNvPicPr>
                <a:picLocks noChangeAspect="1" noChangeArrowheads="1"/>
              </p:cNvPicPr>
              <p:nvPr/>
            </p:nvPicPr>
            <p:blipFill>
              <a:blip r:embed="rId20" cstate="print">
                <a:lum bright="100000"/>
                <a:extLst>
                  <a:ext uri="{28A0092B-C50C-407E-A947-70E740481C1C}">
                    <a14:useLocalDpi xmlns:a14="http://schemas.microsoft.com/office/drawing/2010/main" val="0"/>
                  </a:ext>
                </a:extLst>
              </a:blip>
              <a:srcRect/>
              <a:stretch>
                <a:fillRect/>
              </a:stretch>
            </p:blipFill>
            <p:spPr bwMode="auto">
              <a:xfrm>
                <a:off x="8586059" y="8441852"/>
                <a:ext cx="429900" cy="497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33" name="Rectangle 832"/>
            <p:cNvSpPr/>
            <p:nvPr/>
          </p:nvSpPr>
          <p:spPr>
            <a:xfrm>
              <a:off x="9927610" y="8631101"/>
              <a:ext cx="1344668" cy="573055"/>
            </a:xfrm>
            <a:prstGeom prst="rect">
              <a:avLst/>
            </a:prstGeom>
            <a:noFill/>
          </p:spPr>
          <p:txBody>
            <a:bodyPr wrap="square" rtlCol="0">
              <a:spAutoFit/>
            </a:bodyPr>
            <a:lstStyle/>
            <a:p>
              <a:pPr algn="ctr" defTabSz="914218"/>
              <a:r>
                <a:rPr lang="en-US" sz="700" dirty="0">
                  <a:solidFill>
                    <a:prstClr val="white"/>
                  </a:solidFill>
                </a:rPr>
                <a:t>Integrated </a:t>
              </a:r>
              <a:br>
                <a:rPr lang="en-US" sz="700" dirty="0">
                  <a:solidFill>
                    <a:prstClr val="white"/>
                  </a:solidFill>
                </a:rPr>
              </a:br>
              <a:r>
                <a:rPr lang="en-US" sz="700" dirty="0">
                  <a:solidFill>
                    <a:prstClr val="white"/>
                  </a:solidFill>
                </a:rPr>
                <a:t>WAN Edge</a:t>
              </a:r>
            </a:p>
          </p:txBody>
        </p:sp>
        <p:grpSp>
          <p:nvGrpSpPr>
            <p:cNvPr id="834" name="Group 833"/>
            <p:cNvGrpSpPr/>
            <p:nvPr/>
          </p:nvGrpSpPr>
          <p:grpSpPr>
            <a:xfrm>
              <a:off x="10055681" y="7911108"/>
              <a:ext cx="1088526" cy="729113"/>
              <a:chOff x="10486843" y="7405101"/>
              <a:chExt cx="1262883" cy="845902"/>
            </a:xfrm>
          </p:grpSpPr>
          <p:pic>
            <p:nvPicPr>
              <p:cNvPr id="835"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486843" y="7405101"/>
                <a:ext cx="602167" cy="845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6" name="Picture 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1191287" y="7405101"/>
                <a:ext cx="558439" cy="840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292" name="Picture 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1285103" y="2461275"/>
            <a:ext cx="544184" cy="711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3" name="Picture 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426200" y="2437131"/>
            <a:ext cx="544184" cy="711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4" name="Picture 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498797" y="2437131"/>
            <a:ext cx="544184" cy="711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 name="Picture 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660479" y="2437131"/>
            <a:ext cx="544184" cy="711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 name="Picture 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809157" y="2437131"/>
            <a:ext cx="544184" cy="711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8" name="Picture 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060004" y="2437131"/>
            <a:ext cx="544184" cy="711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081640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5"/>
                                        </p:tgtEl>
                                        <p:attrNameLst>
                                          <p:attrName>style.visibility</p:attrName>
                                        </p:attrNameLst>
                                      </p:cBhvr>
                                      <p:to>
                                        <p:strVal val="visible"/>
                                      </p:to>
                                    </p:set>
                                    <p:animEffect transition="in" filter="fade">
                                      <p:cBhvr>
                                        <p:cTn id="7" dur="500"/>
                                        <p:tgtEl>
                                          <p:spTgt spid="32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23"/>
                                        </p:tgtEl>
                                        <p:attrNameLst>
                                          <p:attrName>style.visibility</p:attrName>
                                        </p:attrNameLst>
                                      </p:cBhvr>
                                      <p:to>
                                        <p:strVal val="visible"/>
                                      </p:to>
                                    </p:set>
                                    <p:animEffect transition="in" filter="wipe(left)">
                                      <p:cBhvr>
                                        <p:cTn id="11" dur="500"/>
                                        <p:tgtEl>
                                          <p:spTgt spid="323"/>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90"/>
                                        </p:tgtEl>
                                        <p:attrNameLst>
                                          <p:attrName>style.visibility</p:attrName>
                                        </p:attrNameLst>
                                      </p:cBhvr>
                                      <p:to>
                                        <p:strVal val="visible"/>
                                      </p:to>
                                    </p:set>
                                    <p:animEffect transition="in" filter="fade">
                                      <p:cBhvr>
                                        <p:cTn id="19" dur="500"/>
                                        <p:tgtEl>
                                          <p:spTgt spid="490"/>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493"/>
                                        </p:tgtEl>
                                        <p:attrNameLst>
                                          <p:attrName>style.visibility</p:attrName>
                                        </p:attrNameLst>
                                      </p:cBhvr>
                                      <p:to>
                                        <p:strVal val="visible"/>
                                      </p:to>
                                    </p:set>
                                    <p:animEffect transition="in" filter="wipe(left)">
                                      <p:cBhvr>
                                        <p:cTn id="23" dur="500"/>
                                        <p:tgtEl>
                                          <p:spTgt spid="493"/>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02"/>
                                        </p:tgtEl>
                                        <p:attrNameLst>
                                          <p:attrName>style.visibility</p:attrName>
                                        </p:attrNameLst>
                                      </p:cBhvr>
                                      <p:to>
                                        <p:strVal val="visible"/>
                                      </p:to>
                                    </p:set>
                                    <p:animEffect transition="in" filter="wipe(left)">
                                      <p:cBhvr>
                                        <p:cTn id="26" dur="500"/>
                                        <p:tgtEl>
                                          <p:spTgt spid="502"/>
                                        </p:tgtEl>
                                      </p:cBhvr>
                                    </p:animEffect>
                                  </p:childTnLst>
                                </p:cTn>
                              </p:par>
                              <p:par>
                                <p:cTn id="27" presetID="9" presetClass="entr" presetSubtype="0" fill="hold" nodeType="withEffect">
                                  <p:stCondLst>
                                    <p:cond delay="0"/>
                                  </p:stCondLst>
                                  <p:childTnLst>
                                    <p:set>
                                      <p:cBhvr>
                                        <p:cTn id="28" dur="1" fill="hold">
                                          <p:stCondLst>
                                            <p:cond delay="0"/>
                                          </p:stCondLst>
                                        </p:cTn>
                                        <p:tgtEl>
                                          <p:spTgt spid="209"/>
                                        </p:tgtEl>
                                        <p:attrNameLst>
                                          <p:attrName>style.visibility</p:attrName>
                                        </p:attrNameLst>
                                      </p:cBhvr>
                                      <p:to>
                                        <p:strVal val="visible"/>
                                      </p:to>
                                    </p:set>
                                    <p:animEffect transition="in" filter="dissolve">
                                      <p:cBhvr>
                                        <p:cTn id="29" dur="500"/>
                                        <p:tgtEl>
                                          <p:spTgt spid="20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94"/>
                                        </p:tgtEl>
                                        <p:attrNameLst>
                                          <p:attrName>style.visibility</p:attrName>
                                        </p:attrNameLst>
                                      </p:cBhvr>
                                      <p:to>
                                        <p:strVal val="visible"/>
                                      </p:to>
                                    </p:set>
                                    <p:animEffect transition="in" filter="fade">
                                      <p:cBhvr>
                                        <p:cTn id="34" dur="500"/>
                                        <p:tgtEl>
                                          <p:spTgt spid="49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497"/>
                                        </p:tgtEl>
                                        <p:attrNameLst>
                                          <p:attrName>style.visibility</p:attrName>
                                        </p:attrNameLst>
                                      </p:cBhvr>
                                      <p:to>
                                        <p:strVal val="visible"/>
                                      </p:to>
                                    </p:set>
                                    <p:animEffect transition="in" filter="wipe(left)">
                                      <p:cBhvr>
                                        <p:cTn id="38" dur="500"/>
                                        <p:tgtEl>
                                          <p:spTgt spid="49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03"/>
                                        </p:tgtEl>
                                        <p:attrNameLst>
                                          <p:attrName>style.visibility</p:attrName>
                                        </p:attrNameLst>
                                      </p:cBhvr>
                                      <p:to>
                                        <p:strVal val="visible"/>
                                      </p:to>
                                    </p:set>
                                    <p:animEffect transition="in" filter="fade">
                                      <p:cBhvr>
                                        <p:cTn id="41" dur="500"/>
                                        <p:tgtEl>
                                          <p:spTgt spid="503"/>
                                        </p:tgtEl>
                                      </p:cBhvr>
                                    </p:animEffect>
                                  </p:childTnLst>
                                </p:cTn>
                              </p:par>
                              <p:par>
                                <p:cTn id="42" presetID="10" presetClass="entr" presetSubtype="0" fill="hold" nodeType="withEffect">
                                  <p:stCondLst>
                                    <p:cond delay="0"/>
                                  </p:stCondLst>
                                  <p:childTnLst>
                                    <p:set>
                                      <p:cBhvr>
                                        <p:cTn id="43" dur="1" fill="hold">
                                          <p:stCondLst>
                                            <p:cond delay="0"/>
                                          </p:stCondLst>
                                        </p:cTn>
                                        <p:tgtEl>
                                          <p:spTgt spid="430"/>
                                        </p:tgtEl>
                                        <p:attrNameLst>
                                          <p:attrName>style.visibility</p:attrName>
                                        </p:attrNameLst>
                                      </p:cBhvr>
                                      <p:to>
                                        <p:strVal val="visible"/>
                                      </p:to>
                                    </p:set>
                                    <p:animEffect transition="in" filter="fade">
                                      <p:cBhvr>
                                        <p:cTn id="44" dur="500"/>
                                        <p:tgtEl>
                                          <p:spTgt spid="430"/>
                                        </p:tgtEl>
                                      </p:cBhvr>
                                    </p:animEffect>
                                  </p:childTnLst>
                                </p:cTn>
                              </p:par>
                              <p:par>
                                <p:cTn id="45" presetID="9" presetClass="entr" presetSubtype="0" fill="hold" nodeType="withEffect">
                                  <p:stCondLst>
                                    <p:cond delay="0"/>
                                  </p:stCondLst>
                                  <p:childTnLst>
                                    <p:set>
                                      <p:cBhvr>
                                        <p:cTn id="46" dur="1" fill="hold">
                                          <p:stCondLst>
                                            <p:cond delay="0"/>
                                          </p:stCondLst>
                                        </p:cTn>
                                        <p:tgtEl>
                                          <p:spTgt spid="292"/>
                                        </p:tgtEl>
                                        <p:attrNameLst>
                                          <p:attrName>style.visibility</p:attrName>
                                        </p:attrNameLst>
                                      </p:cBhvr>
                                      <p:to>
                                        <p:strVal val="visible"/>
                                      </p:to>
                                    </p:set>
                                    <p:animEffect transition="in" filter="dissolve">
                                      <p:cBhvr>
                                        <p:cTn id="47" dur="1000"/>
                                        <p:tgtEl>
                                          <p:spTgt spid="292"/>
                                        </p:tgtEl>
                                      </p:cBhvr>
                                    </p:animEffect>
                                  </p:childTnLst>
                                </p:cTn>
                              </p:par>
                              <p:par>
                                <p:cTn id="48" presetID="63" presetClass="path" presetSubtype="0" accel="50000" decel="50000" fill="hold" nodeType="withEffect">
                                  <p:stCondLst>
                                    <p:cond delay="0"/>
                                  </p:stCondLst>
                                  <p:childTnLst>
                                    <p:animMotion origin="layout" path="M -0.59219 0.00972 L 3.33333E-6 1.85185E-6 " pathEditMode="relative" rAng="0" ptsTypes="AA">
                                      <p:cBhvr>
                                        <p:cTn id="49" dur="1000" fill="hold"/>
                                        <p:tgtEl>
                                          <p:spTgt spid="292"/>
                                        </p:tgtEl>
                                        <p:attrNameLst>
                                          <p:attrName>ppt_x</p:attrName>
                                          <p:attrName>ppt_y</p:attrName>
                                        </p:attrNameLst>
                                      </p:cBhvr>
                                      <p:rCtr x="29609" y="-486"/>
                                    </p:animMotion>
                                  </p:childTnLst>
                                </p:cTn>
                              </p:par>
                              <p:par>
                                <p:cTn id="50" presetID="9" presetClass="entr" presetSubtype="0" fill="hold" nodeType="withEffect">
                                  <p:stCondLst>
                                    <p:cond delay="0"/>
                                  </p:stCondLst>
                                  <p:childTnLst>
                                    <p:set>
                                      <p:cBhvr>
                                        <p:cTn id="51" dur="1" fill="hold">
                                          <p:stCondLst>
                                            <p:cond delay="0"/>
                                          </p:stCondLst>
                                        </p:cTn>
                                        <p:tgtEl>
                                          <p:spTgt spid="293"/>
                                        </p:tgtEl>
                                        <p:attrNameLst>
                                          <p:attrName>style.visibility</p:attrName>
                                        </p:attrNameLst>
                                      </p:cBhvr>
                                      <p:to>
                                        <p:strVal val="visible"/>
                                      </p:to>
                                    </p:set>
                                    <p:animEffect transition="in" filter="dissolve">
                                      <p:cBhvr>
                                        <p:cTn id="52" dur="1000"/>
                                        <p:tgtEl>
                                          <p:spTgt spid="293"/>
                                        </p:tgtEl>
                                      </p:cBhvr>
                                    </p:animEffect>
                                  </p:childTnLst>
                                </p:cTn>
                              </p:par>
                              <p:par>
                                <p:cTn id="53" presetID="63" presetClass="path" presetSubtype="0" accel="50000" decel="50000" fill="hold" nodeType="withEffect">
                                  <p:stCondLst>
                                    <p:cond delay="0"/>
                                  </p:stCondLst>
                                  <p:childTnLst>
                                    <p:animMotion origin="layout" path="M -0.51862 0.01504 L -3.95833E-6 4.07407E-6 " pathEditMode="relative" rAng="0" ptsTypes="AA">
                                      <p:cBhvr>
                                        <p:cTn id="54" dur="1000" fill="hold"/>
                                        <p:tgtEl>
                                          <p:spTgt spid="293"/>
                                        </p:tgtEl>
                                        <p:attrNameLst>
                                          <p:attrName>ppt_x</p:attrName>
                                          <p:attrName>ppt_y</p:attrName>
                                        </p:attrNameLst>
                                      </p:cBhvr>
                                      <p:rCtr x="25924" y="-764"/>
                                    </p:animMotion>
                                  </p:childTnLst>
                                </p:cTn>
                              </p:par>
                              <p:par>
                                <p:cTn id="55" presetID="9" presetClass="entr" presetSubtype="0" fill="hold" nodeType="withEffect">
                                  <p:stCondLst>
                                    <p:cond delay="0"/>
                                  </p:stCondLst>
                                  <p:childTnLst>
                                    <p:set>
                                      <p:cBhvr>
                                        <p:cTn id="56" dur="1" fill="hold">
                                          <p:stCondLst>
                                            <p:cond delay="0"/>
                                          </p:stCondLst>
                                        </p:cTn>
                                        <p:tgtEl>
                                          <p:spTgt spid="294"/>
                                        </p:tgtEl>
                                        <p:attrNameLst>
                                          <p:attrName>style.visibility</p:attrName>
                                        </p:attrNameLst>
                                      </p:cBhvr>
                                      <p:to>
                                        <p:strVal val="visible"/>
                                      </p:to>
                                    </p:set>
                                    <p:animEffect transition="in" filter="dissolve">
                                      <p:cBhvr>
                                        <p:cTn id="57" dur="1000"/>
                                        <p:tgtEl>
                                          <p:spTgt spid="294"/>
                                        </p:tgtEl>
                                      </p:cBhvr>
                                    </p:animEffect>
                                  </p:childTnLst>
                                </p:cTn>
                              </p:par>
                              <p:par>
                                <p:cTn id="58" presetID="63" presetClass="path" presetSubtype="0" accel="50000" decel="50000" fill="hold" nodeType="withEffect">
                                  <p:stCondLst>
                                    <p:cond delay="0"/>
                                  </p:stCondLst>
                                  <p:childTnLst>
                                    <p:animMotion origin="layout" path="M -0.44192 0.01481 L -2.08333E-6 4.07407E-6 " pathEditMode="relative" rAng="0" ptsTypes="AA">
                                      <p:cBhvr>
                                        <p:cTn id="59" dur="1000" fill="hold"/>
                                        <p:tgtEl>
                                          <p:spTgt spid="294"/>
                                        </p:tgtEl>
                                        <p:attrNameLst>
                                          <p:attrName>ppt_x</p:attrName>
                                          <p:attrName>ppt_y</p:attrName>
                                        </p:attrNameLst>
                                      </p:cBhvr>
                                      <p:rCtr x="22096" y="-741"/>
                                    </p:animMotion>
                                  </p:childTnLst>
                                </p:cTn>
                              </p:par>
                              <p:par>
                                <p:cTn id="60" presetID="9" presetClass="entr" presetSubtype="0" fill="hold" nodeType="withEffect">
                                  <p:stCondLst>
                                    <p:cond delay="0"/>
                                  </p:stCondLst>
                                  <p:childTnLst>
                                    <p:set>
                                      <p:cBhvr>
                                        <p:cTn id="61" dur="1" fill="hold">
                                          <p:stCondLst>
                                            <p:cond delay="0"/>
                                          </p:stCondLst>
                                        </p:cTn>
                                        <p:tgtEl>
                                          <p:spTgt spid="296"/>
                                        </p:tgtEl>
                                        <p:attrNameLst>
                                          <p:attrName>style.visibility</p:attrName>
                                        </p:attrNameLst>
                                      </p:cBhvr>
                                      <p:to>
                                        <p:strVal val="visible"/>
                                      </p:to>
                                    </p:set>
                                    <p:animEffect transition="in" filter="dissolve">
                                      <p:cBhvr>
                                        <p:cTn id="62" dur="1000"/>
                                        <p:tgtEl>
                                          <p:spTgt spid="296"/>
                                        </p:tgtEl>
                                      </p:cBhvr>
                                    </p:animEffect>
                                  </p:childTnLst>
                                </p:cTn>
                              </p:par>
                              <p:par>
                                <p:cTn id="63" presetID="63" presetClass="path" presetSubtype="0" accel="50000" decel="50000" fill="hold" nodeType="withEffect">
                                  <p:stCondLst>
                                    <p:cond delay="0"/>
                                  </p:stCondLst>
                                  <p:childTnLst>
                                    <p:animMotion origin="layout" path="M -0.38073 0.01713 L -2.08333E-6 4.07407E-6 " pathEditMode="relative" rAng="0" ptsTypes="AA">
                                      <p:cBhvr>
                                        <p:cTn id="64" dur="1000" fill="hold"/>
                                        <p:tgtEl>
                                          <p:spTgt spid="296"/>
                                        </p:tgtEl>
                                        <p:attrNameLst>
                                          <p:attrName>ppt_x</p:attrName>
                                          <p:attrName>ppt_y</p:attrName>
                                        </p:attrNameLst>
                                      </p:cBhvr>
                                      <p:rCtr x="19036" y="-856"/>
                                    </p:animMotion>
                                  </p:childTnLst>
                                </p:cTn>
                              </p:par>
                              <p:par>
                                <p:cTn id="65" presetID="9" presetClass="entr" presetSubtype="0" fill="hold" nodeType="withEffect">
                                  <p:stCondLst>
                                    <p:cond delay="0"/>
                                  </p:stCondLst>
                                  <p:childTnLst>
                                    <p:set>
                                      <p:cBhvr>
                                        <p:cTn id="66" dur="1" fill="hold">
                                          <p:stCondLst>
                                            <p:cond delay="0"/>
                                          </p:stCondLst>
                                        </p:cTn>
                                        <p:tgtEl>
                                          <p:spTgt spid="297"/>
                                        </p:tgtEl>
                                        <p:attrNameLst>
                                          <p:attrName>style.visibility</p:attrName>
                                        </p:attrNameLst>
                                      </p:cBhvr>
                                      <p:to>
                                        <p:strVal val="visible"/>
                                      </p:to>
                                    </p:set>
                                    <p:animEffect transition="in" filter="dissolve">
                                      <p:cBhvr>
                                        <p:cTn id="67" dur="1000"/>
                                        <p:tgtEl>
                                          <p:spTgt spid="297"/>
                                        </p:tgtEl>
                                      </p:cBhvr>
                                    </p:animEffect>
                                  </p:childTnLst>
                                </p:cTn>
                              </p:par>
                              <p:par>
                                <p:cTn id="68" presetID="63" presetClass="path" presetSubtype="0" accel="50000" decel="50000" fill="hold" nodeType="withEffect">
                                  <p:stCondLst>
                                    <p:cond delay="0"/>
                                  </p:stCondLst>
                                  <p:childTnLst>
                                    <p:animMotion origin="layout" path="M -0.31094 0.01828 L -4.16667E-7 4.07407E-6 " pathEditMode="relative" rAng="0" ptsTypes="AA">
                                      <p:cBhvr>
                                        <p:cTn id="69" dur="1000" fill="hold"/>
                                        <p:tgtEl>
                                          <p:spTgt spid="297"/>
                                        </p:tgtEl>
                                        <p:attrNameLst>
                                          <p:attrName>ppt_x</p:attrName>
                                          <p:attrName>ppt_y</p:attrName>
                                        </p:attrNameLst>
                                      </p:cBhvr>
                                      <p:rCtr x="15547" y="-926"/>
                                    </p:animMotion>
                                  </p:childTnLst>
                                </p:cTn>
                              </p:par>
                              <p:par>
                                <p:cTn id="70" presetID="9" presetClass="entr" presetSubtype="0" fill="hold" nodeType="withEffect">
                                  <p:stCondLst>
                                    <p:cond delay="0"/>
                                  </p:stCondLst>
                                  <p:childTnLst>
                                    <p:set>
                                      <p:cBhvr>
                                        <p:cTn id="71" dur="1" fill="hold">
                                          <p:stCondLst>
                                            <p:cond delay="0"/>
                                          </p:stCondLst>
                                        </p:cTn>
                                        <p:tgtEl>
                                          <p:spTgt spid="298"/>
                                        </p:tgtEl>
                                        <p:attrNameLst>
                                          <p:attrName>style.visibility</p:attrName>
                                        </p:attrNameLst>
                                      </p:cBhvr>
                                      <p:to>
                                        <p:strVal val="visible"/>
                                      </p:to>
                                    </p:set>
                                    <p:animEffect transition="in" filter="dissolve">
                                      <p:cBhvr>
                                        <p:cTn id="72" dur="1000"/>
                                        <p:tgtEl>
                                          <p:spTgt spid="298"/>
                                        </p:tgtEl>
                                      </p:cBhvr>
                                    </p:animEffect>
                                  </p:childTnLst>
                                </p:cTn>
                              </p:par>
                              <p:par>
                                <p:cTn id="73" presetID="63" presetClass="path" presetSubtype="0" accel="50000" decel="50000" fill="hold" nodeType="withEffect">
                                  <p:stCondLst>
                                    <p:cond delay="0"/>
                                  </p:stCondLst>
                                  <p:childTnLst>
                                    <p:animMotion origin="layout" path="M -0.24948 0.01527 L -2.08333E-6 4.07407E-6 " pathEditMode="relative" rAng="0" ptsTypes="AA">
                                      <p:cBhvr>
                                        <p:cTn id="74" dur="1000" fill="hold"/>
                                        <p:tgtEl>
                                          <p:spTgt spid="298"/>
                                        </p:tgtEl>
                                        <p:attrNameLst>
                                          <p:attrName>ppt_x</p:attrName>
                                          <p:attrName>ppt_y</p:attrName>
                                        </p:attrNameLst>
                                      </p:cBhvr>
                                      <p:rCtr x="12474" y="-764"/>
                                    </p:animMotion>
                                  </p:childTnLst>
                                </p:cTn>
                              </p:par>
                            </p:childTnLst>
                          </p:cTn>
                        </p:par>
                        <p:par>
                          <p:cTn id="75" fill="hold">
                            <p:stCondLst>
                              <p:cond delay="1500"/>
                            </p:stCondLst>
                            <p:childTnLst>
                              <p:par>
                                <p:cTn id="76" presetID="10" presetClass="entr" presetSubtype="0" fill="hold" nodeType="afterEffect">
                                  <p:stCondLst>
                                    <p:cond delay="0"/>
                                  </p:stCondLst>
                                  <p:childTnLst>
                                    <p:set>
                                      <p:cBhvr>
                                        <p:cTn id="77" dur="1" fill="hold">
                                          <p:stCondLst>
                                            <p:cond delay="0"/>
                                          </p:stCondLst>
                                        </p:cTn>
                                        <p:tgtEl>
                                          <p:spTgt spid="504"/>
                                        </p:tgtEl>
                                        <p:attrNameLst>
                                          <p:attrName>style.visibility</p:attrName>
                                        </p:attrNameLst>
                                      </p:cBhvr>
                                      <p:to>
                                        <p:strVal val="visible"/>
                                      </p:to>
                                    </p:set>
                                    <p:animEffect transition="in" filter="fade">
                                      <p:cBhvr>
                                        <p:cTn id="78" dur="500"/>
                                        <p:tgtEl>
                                          <p:spTgt spid="504"/>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499"/>
                                        </p:tgtEl>
                                        <p:attrNameLst>
                                          <p:attrName>style.visibility</p:attrName>
                                        </p:attrNameLst>
                                      </p:cBhvr>
                                      <p:to>
                                        <p:strVal val="visible"/>
                                      </p:to>
                                    </p:set>
                                    <p:animEffect transition="in" filter="fade">
                                      <p:cBhvr>
                                        <p:cTn id="83" dur="500"/>
                                        <p:tgtEl>
                                          <p:spTgt spid="499"/>
                                        </p:tgtEl>
                                      </p:cBhvr>
                                    </p:animEffect>
                                  </p:childTnLst>
                                </p:cTn>
                              </p:par>
                            </p:childTnLst>
                          </p:cTn>
                        </p:par>
                        <p:par>
                          <p:cTn id="84" fill="hold">
                            <p:stCondLst>
                              <p:cond delay="500"/>
                            </p:stCondLst>
                            <p:childTnLst>
                              <p:par>
                                <p:cTn id="85" presetID="22" presetClass="entr" presetSubtype="8" fill="hold" grpId="0" nodeType="afterEffect">
                                  <p:stCondLst>
                                    <p:cond delay="0"/>
                                  </p:stCondLst>
                                  <p:childTnLst>
                                    <p:set>
                                      <p:cBhvr>
                                        <p:cTn id="86" dur="1" fill="hold">
                                          <p:stCondLst>
                                            <p:cond delay="0"/>
                                          </p:stCondLst>
                                        </p:cTn>
                                        <p:tgtEl>
                                          <p:spTgt spid="498"/>
                                        </p:tgtEl>
                                        <p:attrNameLst>
                                          <p:attrName>style.visibility</p:attrName>
                                        </p:attrNameLst>
                                      </p:cBhvr>
                                      <p:to>
                                        <p:strVal val="visible"/>
                                      </p:to>
                                    </p:set>
                                    <p:animEffect transition="in" filter="wipe(left)">
                                      <p:cBhvr>
                                        <p:cTn id="87" dur="500"/>
                                        <p:tgtEl>
                                          <p:spTgt spid="498"/>
                                        </p:tgtEl>
                                      </p:cBhvr>
                                    </p:animEffect>
                                  </p:childTnLst>
                                </p:cTn>
                              </p:par>
                            </p:childTnLst>
                          </p:cTn>
                        </p:par>
                        <p:par>
                          <p:cTn id="88" fill="hold">
                            <p:stCondLst>
                              <p:cond delay="1000"/>
                            </p:stCondLst>
                            <p:childTnLst>
                              <p:par>
                                <p:cTn id="89" presetID="10" presetClass="entr" presetSubtype="0" fill="hold" nodeType="afterEffect">
                                  <p:stCondLst>
                                    <p:cond delay="0"/>
                                  </p:stCondLst>
                                  <p:childTnLst>
                                    <p:set>
                                      <p:cBhvr>
                                        <p:cTn id="90" dur="1" fill="hold">
                                          <p:stCondLst>
                                            <p:cond delay="0"/>
                                          </p:stCondLst>
                                        </p:cTn>
                                        <p:tgtEl>
                                          <p:spTgt spid="827"/>
                                        </p:tgtEl>
                                        <p:attrNameLst>
                                          <p:attrName>style.visibility</p:attrName>
                                        </p:attrNameLst>
                                      </p:cBhvr>
                                      <p:to>
                                        <p:strVal val="visible"/>
                                      </p:to>
                                    </p:set>
                                    <p:animEffect transition="in" filter="fade">
                                      <p:cBhvr>
                                        <p:cTn id="91" dur="500"/>
                                        <p:tgtEl>
                                          <p:spTgt spid="827"/>
                                        </p:tgtEl>
                                      </p:cBhvr>
                                    </p:animEffect>
                                  </p:childTnLst>
                                </p:cTn>
                              </p:par>
                            </p:childTnLst>
                          </p:cTn>
                        </p:par>
                        <p:par>
                          <p:cTn id="92" fill="hold">
                            <p:stCondLst>
                              <p:cond delay="1500"/>
                            </p:stCondLst>
                            <p:childTnLst>
                              <p:par>
                                <p:cTn id="93" presetID="16" presetClass="entr" presetSubtype="37" fill="hold" nodeType="afterEffect">
                                  <p:stCondLst>
                                    <p:cond delay="0"/>
                                  </p:stCondLst>
                                  <p:childTnLst>
                                    <p:set>
                                      <p:cBhvr>
                                        <p:cTn id="94" dur="1" fill="hold">
                                          <p:stCondLst>
                                            <p:cond delay="0"/>
                                          </p:stCondLst>
                                        </p:cTn>
                                        <p:tgtEl>
                                          <p:spTgt spid="283"/>
                                        </p:tgtEl>
                                        <p:attrNameLst>
                                          <p:attrName>style.visibility</p:attrName>
                                        </p:attrNameLst>
                                      </p:cBhvr>
                                      <p:to>
                                        <p:strVal val="visible"/>
                                      </p:to>
                                    </p:set>
                                    <p:animEffect transition="in" filter="barn(outVertical)">
                                      <p:cBhvr>
                                        <p:cTn id="95" dur="500"/>
                                        <p:tgtEl>
                                          <p:spTgt spid="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 grpId="0" animBg="1"/>
      <p:bldP spid="502" grpId="0" animBg="1"/>
      <p:bldP spid="323" grpId="0" animBg="1"/>
      <p:bldP spid="493" grpId="0" animBg="1"/>
      <p:bldP spid="497" grpId="0" animBg="1"/>
      <p:bldP spid="49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Freeform 205"/>
          <p:cNvSpPr/>
          <p:nvPr/>
        </p:nvSpPr>
        <p:spPr>
          <a:xfrm>
            <a:off x="2352679" y="2325101"/>
            <a:ext cx="7735404" cy="671235"/>
          </a:xfrm>
          <a:custGeom>
            <a:avLst/>
            <a:gdLst>
              <a:gd name="connsiteX0" fmla="*/ 9085943 w 9085943"/>
              <a:gd name="connsiteY0" fmla="*/ 0 h 1045028"/>
              <a:gd name="connsiteX1" fmla="*/ 9085943 w 9085943"/>
              <a:gd name="connsiteY1" fmla="*/ 1045028 h 1045028"/>
              <a:gd name="connsiteX2" fmla="*/ 0 w 9085943"/>
              <a:gd name="connsiteY2" fmla="*/ 1045028 h 1045028"/>
              <a:gd name="connsiteX3" fmla="*/ 0 w 9085943"/>
              <a:gd name="connsiteY3" fmla="*/ 449942 h 1045028"/>
              <a:gd name="connsiteX0" fmla="*/ 9085943 w 9085943"/>
              <a:gd name="connsiteY0" fmla="*/ 0 h 1045028"/>
              <a:gd name="connsiteX1" fmla="*/ 9085943 w 9085943"/>
              <a:gd name="connsiteY1" fmla="*/ 1045028 h 1045028"/>
              <a:gd name="connsiteX2" fmla="*/ 0 w 9085943"/>
              <a:gd name="connsiteY2" fmla="*/ 1045028 h 1045028"/>
            </a:gdLst>
            <a:ahLst/>
            <a:cxnLst>
              <a:cxn ang="0">
                <a:pos x="connsiteX0" y="connsiteY0"/>
              </a:cxn>
              <a:cxn ang="0">
                <a:pos x="connsiteX1" y="connsiteY1"/>
              </a:cxn>
              <a:cxn ang="0">
                <a:pos x="connsiteX2" y="connsiteY2"/>
              </a:cxn>
            </a:cxnLst>
            <a:rect l="l" t="t" r="r" b="b"/>
            <a:pathLst>
              <a:path w="9085943" h="1045028">
                <a:moveTo>
                  <a:pt x="9085943" y="0"/>
                </a:moveTo>
                <a:lnTo>
                  <a:pt x="9085943" y="1045028"/>
                </a:lnTo>
                <a:lnTo>
                  <a:pt x="0" y="1045028"/>
                </a:lnTo>
              </a:path>
            </a:pathLst>
          </a:custGeom>
          <a:noFill/>
          <a:ln w="254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endParaRPr lang="en-US"/>
          </a:p>
        </p:txBody>
      </p:sp>
      <p:sp>
        <p:nvSpPr>
          <p:cNvPr id="238" name="Right Bracket 237"/>
          <p:cNvSpPr/>
          <p:nvPr/>
        </p:nvSpPr>
        <p:spPr>
          <a:xfrm rot="5400000">
            <a:off x="9060320" y="1612233"/>
            <a:ext cx="461981" cy="1648687"/>
          </a:xfrm>
          <a:prstGeom prst="rightBracket">
            <a:avLst>
              <a:gd name="adj" fmla="val 178437"/>
            </a:avLst>
          </a:prstGeom>
          <a:ln w="19050">
            <a:solidFill>
              <a:schemeClr val="tx1">
                <a:lumMod val="85000"/>
              </a:schemeClr>
            </a:solidFill>
            <a:prstDash val="dash"/>
          </a:ln>
        </p:spPr>
        <p:style>
          <a:lnRef idx="1">
            <a:schemeClr val="accent1"/>
          </a:lnRef>
          <a:fillRef idx="0">
            <a:schemeClr val="accent1"/>
          </a:fillRef>
          <a:effectRef idx="0">
            <a:schemeClr val="accent1"/>
          </a:effectRef>
          <a:fontRef idx="minor">
            <a:schemeClr val="tx1"/>
          </a:fontRef>
        </p:style>
        <p:txBody>
          <a:bodyPr lIns="91428" tIns="45718" rIns="91428" bIns="45718" rtlCol="0" anchor="ctr"/>
          <a:lstStyle/>
          <a:p>
            <a:pPr algn="ctr"/>
            <a:endParaRPr lang="en-US"/>
          </a:p>
        </p:txBody>
      </p:sp>
      <p:sp>
        <p:nvSpPr>
          <p:cNvPr id="237" name="Right Bracket 236"/>
          <p:cNvSpPr/>
          <p:nvPr/>
        </p:nvSpPr>
        <p:spPr>
          <a:xfrm rot="5400000">
            <a:off x="7512504" y="1612233"/>
            <a:ext cx="461981" cy="1648687"/>
          </a:xfrm>
          <a:prstGeom prst="rightBracket">
            <a:avLst>
              <a:gd name="adj" fmla="val 178437"/>
            </a:avLst>
          </a:prstGeom>
          <a:ln w="19050">
            <a:solidFill>
              <a:schemeClr val="tx1">
                <a:lumMod val="85000"/>
              </a:schemeClr>
            </a:solidFill>
            <a:prstDash val="dash"/>
          </a:ln>
        </p:spPr>
        <p:style>
          <a:lnRef idx="1">
            <a:schemeClr val="accent1"/>
          </a:lnRef>
          <a:fillRef idx="0">
            <a:schemeClr val="accent1"/>
          </a:fillRef>
          <a:effectRef idx="0">
            <a:schemeClr val="accent1"/>
          </a:effectRef>
          <a:fontRef idx="minor">
            <a:schemeClr val="tx1"/>
          </a:fontRef>
        </p:style>
        <p:txBody>
          <a:bodyPr lIns="91428" tIns="45718" rIns="91428" bIns="45718" rtlCol="0" anchor="ctr"/>
          <a:lstStyle/>
          <a:p>
            <a:pPr algn="ctr"/>
            <a:endParaRPr lang="en-US"/>
          </a:p>
        </p:txBody>
      </p:sp>
      <p:sp>
        <p:nvSpPr>
          <p:cNvPr id="226" name="Right Bracket 225"/>
          <p:cNvSpPr/>
          <p:nvPr/>
        </p:nvSpPr>
        <p:spPr>
          <a:xfrm rot="5400000">
            <a:off x="5893360" y="1649433"/>
            <a:ext cx="461981" cy="1574275"/>
          </a:xfrm>
          <a:prstGeom prst="rightBracket">
            <a:avLst>
              <a:gd name="adj" fmla="val 182123"/>
            </a:avLst>
          </a:prstGeom>
          <a:ln w="19050">
            <a:solidFill>
              <a:schemeClr val="tx1">
                <a:lumMod val="85000"/>
              </a:schemeClr>
            </a:solidFill>
            <a:prstDash val="dash"/>
          </a:ln>
        </p:spPr>
        <p:style>
          <a:lnRef idx="1">
            <a:schemeClr val="accent1"/>
          </a:lnRef>
          <a:fillRef idx="0">
            <a:schemeClr val="accent1"/>
          </a:fillRef>
          <a:effectRef idx="0">
            <a:schemeClr val="accent1"/>
          </a:effectRef>
          <a:fontRef idx="minor">
            <a:schemeClr val="tx1"/>
          </a:fontRef>
        </p:style>
        <p:txBody>
          <a:bodyPr lIns="91428" tIns="45718" rIns="91428" bIns="45718" rtlCol="0" anchor="ctr"/>
          <a:lstStyle/>
          <a:p>
            <a:pPr algn="ctr"/>
            <a:endParaRPr lang="en-US"/>
          </a:p>
        </p:txBody>
      </p:sp>
      <p:sp>
        <p:nvSpPr>
          <p:cNvPr id="149" name="Right Bracket 148"/>
          <p:cNvSpPr/>
          <p:nvPr/>
        </p:nvSpPr>
        <p:spPr>
          <a:xfrm rot="5400000">
            <a:off x="4291172" y="1595195"/>
            <a:ext cx="461981" cy="1682744"/>
          </a:xfrm>
          <a:prstGeom prst="rightBracket">
            <a:avLst>
              <a:gd name="adj" fmla="val 182123"/>
            </a:avLst>
          </a:prstGeom>
          <a:ln w="19050">
            <a:solidFill>
              <a:schemeClr val="tx1">
                <a:lumMod val="85000"/>
              </a:schemeClr>
            </a:solidFill>
            <a:prstDash val="dash"/>
          </a:ln>
        </p:spPr>
        <p:style>
          <a:lnRef idx="1">
            <a:schemeClr val="accent1"/>
          </a:lnRef>
          <a:fillRef idx="0">
            <a:schemeClr val="accent1"/>
          </a:fillRef>
          <a:effectRef idx="0">
            <a:schemeClr val="accent1"/>
          </a:effectRef>
          <a:fontRef idx="minor">
            <a:schemeClr val="tx1"/>
          </a:fontRef>
        </p:style>
        <p:txBody>
          <a:bodyPr lIns="91428" tIns="45718" rIns="91428" bIns="45718" rtlCol="0" anchor="ctr"/>
          <a:lstStyle/>
          <a:p>
            <a:pPr algn="ctr"/>
            <a:endParaRPr lang="en-US"/>
          </a:p>
        </p:txBody>
      </p:sp>
      <p:sp>
        <p:nvSpPr>
          <p:cNvPr id="570" name="Rounded Rectangle 532"/>
          <p:cNvSpPr/>
          <p:nvPr/>
        </p:nvSpPr>
        <p:spPr>
          <a:xfrm rot="2700000">
            <a:off x="5212731" y="2740869"/>
            <a:ext cx="2104911" cy="2104911"/>
          </a:xfrm>
          <a:custGeom>
            <a:avLst/>
            <a:gdLst/>
            <a:ahLst/>
            <a:cxnLst/>
            <a:rect l="l" t="t" r="r" b="b"/>
            <a:pathLst>
              <a:path w="2872819" h="2872819">
                <a:moveTo>
                  <a:pt x="1597" y="162941"/>
                </a:moveTo>
                <a:lnTo>
                  <a:pt x="1597" y="1099696"/>
                </a:lnTo>
                <a:cubicBezTo>
                  <a:pt x="1597" y="1138339"/>
                  <a:pt x="32923" y="1169665"/>
                  <a:pt x="71566" y="1169665"/>
                </a:cubicBezTo>
                <a:lnTo>
                  <a:pt x="1108169" y="1169665"/>
                </a:lnTo>
                <a:cubicBezTo>
                  <a:pt x="1146812" y="1169665"/>
                  <a:pt x="1178138" y="1138339"/>
                  <a:pt x="1178138" y="1099696"/>
                </a:cubicBezTo>
                <a:lnTo>
                  <a:pt x="1178138" y="63093"/>
                </a:lnTo>
                <a:cubicBezTo>
                  <a:pt x="1178139" y="34974"/>
                  <a:pt x="1161552" y="10730"/>
                  <a:pt x="1137448" y="1"/>
                </a:cubicBezTo>
                <a:lnTo>
                  <a:pt x="2701973" y="0"/>
                </a:lnTo>
                <a:cubicBezTo>
                  <a:pt x="2796329" y="0"/>
                  <a:pt x="2872819" y="76491"/>
                  <a:pt x="2872819" y="170847"/>
                </a:cubicBezTo>
                <a:lnTo>
                  <a:pt x="2872819" y="2701972"/>
                </a:lnTo>
                <a:cubicBezTo>
                  <a:pt x="2872820" y="2796328"/>
                  <a:pt x="2796329" y="2872819"/>
                  <a:pt x="2701972" y="2872819"/>
                </a:cubicBezTo>
                <a:lnTo>
                  <a:pt x="170848" y="2872819"/>
                </a:lnTo>
                <a:cubicBezTo>
                  <a:pt x="76492" y="2872819"/>
                  <a:pt x="0" y="2796328"/>
                  <a:pt x="1" y="2701972"/>
                </a:cubicBezTo>
                <a:lnTo>
                  <a:pt x="0" y="170847"/>
                </a:lnTo>
                <a:close/>
              </a:path>
            </a:pathLst>
          </a:custGeom>
          <a:gradFill flip="none" rotWithShape="1">
            <a:gsLst>
              <a:gs pos="41000">
                <a:srgbClr val="706D6D">
                  <a:alpha val="0"/>
                </a:srgbClr>
              </a:gs>
              <a:gs pos="100000">
                <a:schemeClr val="accent4">
                  <a:lumMod val="50000"/>
                </a:schemeClr>
              </a:gs>
            </a:gsLst>
            <a:lin ang="13500000" scaled="0"/>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endParaRPr lang="en-US"/>
          </a:p>
        </p:txBody>
      </p:sp>
      <p:cxnSp>
        <p:nvCxnSpPr>
          <p:cNvPr id="152" name="Straight Connector 151"/>
          <p:cNvCxnSpPr/>
          <p:nvPr/>
        </p:nvCxnSpPr>
        <p:spPr>
          <a:xfrm>
            <a:off x="1037693" y="1939095"/>
            <a:ext cx="8908627" cy="0"/>
          </a:xfrm>
          <a:prstGeom prst="line">
            <a:avLst/>
          </a:prstGeom>
          <a:ln w="317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title"/>
          </p:nvPr>
        </p:nvSpPr>
        <p:spPr>
          <a:xfrm>
            <a:off x="533402" y="9"/>
            <a:ext cx="11497427" cy="952499"/>
          </a:xfrm>
        </p:spPr>
        <p:txBody>
          <a:bodyPr/>
          <a:lstStyle/>
          <a:p>
            <a:r>
              <a:rPr lang="en-US" sz="2800" b="0" cap="none" dirty="0">
                <a:solidFill>
                  <a:srgbClr val="0000FF"/>
                </a:solidFill>
                <a:latin typeface="+mj-lt"/>
              </a:rPr>
              <a:t>Agility: Any Application, Anywhere—Physical and virtual</a:t>
            </a:r>
            <a:r>
              <a:rPr lang="en-US" dirty="0" smtClean="0"/>
              <a:t/>
            </a:r>
            <a:br>
              <a:rPr lang="en-US" dirty="0" smtClean="0"/>
            </a:br>
            <a:endParaRPr lang="en-US" sz="2400" dirty="0">
              <a:solidFill>
                <a:schemeClr val="tx1"/>
              </a:solidFill>
            </a:endParaRPr>
          </a:p>
        </p:txBody>
      </p:sp>
      <p:sp>
        <p:nvSpPr>
          <p:cNvPr id="153" name="Rounded Rectangle 152"/>
          <p:cNvSpPr/>
          <p:nvPr/>
        </p:nvSpPr>
        <p:spPr>
          <a:xfrm>
            <a:off x="6588302" y="1646652"/>
            <a:ext cx="579585" cy="584905"/>
          </a:xfrm>
          <a:prstGeom prst="roundRect">
            <a:avLst>
              <a:gd name="adj" fmla="val 5676"/>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t="100000" r="100000"/>
            </a:path>
            <a:tileRect l="-100000" b="-100000"/>
          </a:gradFill>
          <a:ln/>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defTabSz="1442009"/>
            <a:r>
              <a:rPr lang="en-US" sz="1500" b="1" cap="all" dirty="0">
                <a:solidFill>
                  <a:srgbClr val="FFFFFF"/>
                </a:solidFill>
                <a:effectLst>
                  <a:outerShdw blurRad="127000" algn="ctr" rotWithShape="0">
                    <a:prstClr val="black">
                      <a:alpha val="40000"/>
                    </a:prstClr>
                  </a:outerShdw>
                </a:effectLst>
                <a:latin typeface="Arial Narrow" panose="020B0606020202030204" pitchFamily="34" charset="0"/>
              </a:rPr>
              <a:t>ADC</a:t>
            </a:r>
          </a:p>
        </p:txBody>
      </p:sp>
      <p:sp>
        <p:nvSpPr>
          <p:cNvPr id="154" name="Rounded Rectangle 153"/>
          <p:cNvSpPr/>
          <p:nvPr/>
        </p:nvSpPr>
        <p:spPr>
          <a:xfrm flipH="1">
            <a:off x="8010861" y="1484243"/>
            <a:ext cx="931367" cy="909708"/>
          </a:xfrm>
          <a:prstGeom prst="roundRect">
            <a:avLst>
              <a:gd name="adj" fmla="val 5676"/>
            </a:avLst>
          </a:prstGeom>
          <a:gradFill flip="none" rotWithShape="1">
            <a:gsLst>
              <a:gs pos="0">
                <a:srgbClr val="2CD4A0">
                  <a:shade val="30000"/>
                  <a:satMod val="115000"/>
                </a:srgbClr>
              </a:gs>
              <a:gs pos="50000">
                <a:srgbClr val="2CD4A0">
                  <a:shade val="67500"/>
                  <a:satMod val="115000"/>
                </a:srgbClr>
              </a:gs>
              <a:gs pos="100000">
                <a:srgbClr val="2CD4A0">
                  <a:shade val="100000"/>
                  <a:satMod val="115000"/>
                </a:srgbClr>
              </a:gs>
            </a:gsLst>
            <a:path path="circle">
              <a:fillToRect t="100000" r="100000"/>
            </a:path>
            <a:tileRect l="-100000" b="-100000"/>
          </a:gradFill>
          <a:ln w="50800">
            <a:noFill/>
            <a:prstDash val="dash"/>
          </a:ln>
        </p:spPr>
        <p:style>
          <a:lnRef idx="0">
            <a:schemeClr val="accent6"/>
          </a:lnRef>
          <a:fillRef idx="3">
            <a:schemeClr val="accent6"/>
          </a:fillRef>
          <a:effectRef idx="3">
            <a:schemeClr val="accent6"/>
          </a:effectRef>
          <a:fontRef idx="minor">
            <a:schemeClr val="lt1"/>
          </a:fontRef>
        </p:style>
        <p:txBody>
          <a:bodyPr lIns="91322" tIns="45666" rIns="91322" bIns="274280" anchor="ctr"/>
          <a:lstStyle/>
          <a:p>
            <a:pPr algn="ctr" defTabSz="1442009"/>
            <a:r>
              <a:rPr lang="en-US" b="1" cap="all" dirty="0">
                <a:solidFill>
                  <a:srgbClr val="FFFFFF"/>
                </a:solidFill>
                <a:effectLst>
                  <a:outerShdw blurRad="127000" algn="ctr" rotWithShape="0">
                    <a:prstClr val="black">
                      <a:alpha val="40000"/>
                    </a:prstClr>
                  </a:outerShdw>
                </a:effectLst>
                <a:latin typeface="Arial Narrow" panose="020B0606020202030204" pitchFamily="34" charset="0"/>
              </a:rPr>
              <a:t>app</a:t>
            </a:r>
          </a:p>
        </p:txBody>
      </p:sp>
      <p:sp>
        <p:nvSpPr>
          <p:cNvPr id="155" name="Rounded Rectangle 154"/>
          <p:cNvSpPr/>
          <p:nvPr/>
        </p:nvSpPr>
        <p:spPr>
          <a:xfrm>
            <a:off x="9589705" y="1484243"/>
            <a:ext cx="901433" cy="909708"/>
          </a:xfrm>
          <a:prstGeom prst="roundRect">
            <a:avLst>
              <a:gd name="adj" fmla="val 5676"/>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path path="circle">
              <a:fillToRect l="100000" t="100000"/>
            </a:path>
            <a:tileRect r="-100000" b="-100000"/>
          </a:gradFill>
          <a:ln/>
        </p:spPr>
        <p:style>
          <a:lnRef idx="0">
            <a:schemeClr val="accent6"/>
          </a:lnRef>
          <a:fillRef idx="3">
            <a:schemeClr val="accent6"/>
          </a:fillRef>
          <a:effectRef idx="3">
            <a:schemeClr val="accent6"/>
          </a:effectRef>
          <a:fontRef idx="minor">
            <a:schemeClr val="lt1"/>
          </a:fontRef>
        </p:style>
        <p:txBody>
          <a:bodyPr lIns="0" tIns="45666" rIns="0" bIns="274280" anchor="ctr"/>
          <a:lstStyle/>
          <a:p>
            <a:pPr algn="ctr" defTabSz="1442009"/>
            <a:r>
              <a:rPr lang="en-US" b="1" cap="all" dirty="0" err="1">
                <a:solidFill>
                  <a:srgbClr val="FFFFFF"/>
                </a:solidFill>
                <a:effectLst>
                  <a:outerShdw blurRad="127000" algn="ctr" rotWithShape="0">
                    <a:prstClr val="black">
                      <a:alpha val="40000"/>
                    </a:prstClr>
                  </a:outerShdw>
                </a:effectLst>
                <a:latin typeface="Arial Narrow" panose="020B0606020202030204" pitchFamily="34" charset="0"/>
              </a:rPr>
              <a:t>db</a:t>
            </a:r>
            <a:endParaRPr lang="en-US" b="1" cap="all" dirty="0">
              <a:solidFill>
                <a:srgbClr val="FFFFFF"/>
              </a:solidFill>
              <a:effectLst>
                <a:outerShdw blurRad="127000" algn="ctr" rotWithShape="0">
                  <a:prstClr val="black">
                    <a:alpha val="40000"/>
                  </a:prstClr>
                </a:outerShdw>
              </a:effectLst>
              <a:latin typeface="Arial Narrow" panose="020B0606020202030204" pitchFamily="34" charset="0"/>
            </a:endParaRPr>
          </a:p>
        </p:txBody>
      </p:sp>
      <p:sp>
        <p:nvSpPr>
          <p:cNvPr id="156" name="Rounded Rectangle 155"/>
          <p:cNvSpPr/>
          <p:nvPr/>
        </p:nvSpPr>
        <p:spPr>
          <a:xfrm>
            <a:off x="3367748" y="1646652"/>
            <a:ext cx="614981" cy="584905"/>
          </a:xfrm>
          <a:prstGeom prst="roundRect">
            <a:avLst>
              <a:gd name="adj" fmla="val 5676"/>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t="100000" r="100000"/>
            </a:path>
            <a:tileRect l="-100000" b="-100000"/>
          </a:gradFill>
          <a:ln/>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defTabSz="1442009"/>
            <a:r>
              <a:rPr lang="en-US" sz="1500" b="1" cap="all" dirty="0">
                <a:solidFill>
                  <a:srgbClr val="FFFFFF"/>
                </a:solidFill>
                <a:effectLst>
                  <a:outerShdw blurRad="127000" algn="ctr" rotWithShape="0">
                    <a:prstClr val="black">
                      <a:alpha val="40000"/>
                    </a:prstClr>
                  </a:outerShdw>
                </a:effectLst>
                <a:latin typeface="Arial Narrow" panose="020B0606020202030204" pitchFamily="34" charset="0"/>
              </a:rPr>
              <a:t>f/w</a:t>
            </a:r>
          </a:p>
          <a:p>
            <a:pPr algn="ctr" defTabSz="1442009"/>
            <a:r>
              <a:rPr lang="en-US" sz="1500" b="1" cap="all" dirty="0">
                <a:solidFill>
                  <a:srgbClr val="FFFFFF"/>
                </a:solidFill>
                <a:effectLst>
                  <a:outerShdw blurRad="127000" algn="ctr" rotWithShape="0">
                    <a:prstClr val="black">
                      <a:alpha val="40000"/>
                    </a:prstClr>
                  </a:outerShdw>
                </a:effectLst>
                <a:latin typeface="Arial Narrow" panose="020B0606020202030204" pitchFamily="34" charset="0"/>
              </a:rPr>
              <a:t>ADC</a:t>
            </a:r>
          </a:p>
        </p:txBody>
      </p:sp>
      <p:sp>
        <p:nvSpPr>
          <p:cNvPr id="159" name="Rounded Rectangle 158"/>
          <p:cNvSpPr/>
          <p:nvPr/>
        </p:nvSpPr>
        <p:spPr>
          <a:xfrm>
            <a:off x="4851925" y="1484243"/>
            <a:ext cx="901433" cy="909708"/>
          </a:xfrm>
          <a:prstGeom prst="roundRect">
            <a:avLst>
              <a:gd name="adj" fmla="val 5676"/>
            </a:avLst>
          </a:prstGeom>
          <a:solidFill>
            <a:srgbClr val="665DD5"/>
          </a:solidFill>
          <a:ln w="50800">
            <a:noFill/>
            <a:prstDash val="dash"/>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274280" rtlCol="0" anchor="ctr"/>
          <a:lstStyle/>
          <a:p>
            <a:pPr algn="ctr" defTabSz="914218"/>
            <a:r>
              <a:rPr lang="en-US" b="1" cap="all" dirty="0">
                <a:solidFill>
                  <a:srgbClr val="FFFFFF"/>
                </a:solidFill>
                <a:effectLst>
                  <a:outerShdw blurRad="127000" algn="ctr" rotWithShape="0">
                    <a:prstClr val="black">
                      <a:alpha val="40000"/>
                    </a:prstClr>
                  </a:outerShdw>
                </a:effectLst>
                <a:latin typeface="Arial Narrow" panose="020B0606020202030204" pitchFamily="34" charset="0"/>
              </a:rPr>
              <a:t>WEB</a:t>
            </a:r>
          </a:p>
        </p:txBody>
      </p:sp>
      <p:pic>
        <p:nvPicPr>
          <p:cNvPr id="16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273" y="1142916"/>
            <a:ext cx="1582203" cy="2077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r="-2"/>
          <a:stretch/>
        </p:blipFill>
        <p:spPr bwMode="auto">
          <a:xfrm>
            <a:off x="4918033" y="2082093"/>
            <a:ext cx="241943" cy="24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0385" y="2082093"/>
            <a:ext cx="241943" cy="24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2737" y="2082093"/>
            <a:ext cx="241943" cy="24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58147" y="2082093"/>
            <a:ext cx="248700" cy="24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3691" y="2082093"/>
            <a:ext cx="248700" cy="24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29239" y="2082093"/>
            <a:ext cx="248700" cy="24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3"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46571" y="2082093"/>
            <a:ext cx="241036" cy="24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20143" y="2082093"/>
            <a:ext cx="241036" cy="24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5"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93715" y="2082093"/>
            <a:ext cx="241036" cy="24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273" y="1142916"/>
            <a:ext cx="1582203" cy="2077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72" name="Group 371"/>
          <p:cNvGrpSpPr/>
          <p:nvPr/>
        </p:nvGrpSpPr>
        <p:grpSpPr>
          <a:xfrm>
            <a:off x="5672953" y="2296737"/>
            <a:ext cx="1125859" cy="1144979"/>
            <a:chOff x="4869178" y="1646465"/>
            <a:chExt cx="1553548" cy="1579932"/>
          </a:xfrm>
        </p:grpSpPr>
        <p:sp>
          <p:nvSpPr>
            <p:cNvPr id="373" name="Rounded Rectangle 372"/>
            <p:cNvSpPr/>
            <p:nvPr/>
          </p:nvSpPr>
          <p:spPr>
            <a:xfrm rot="2700000">
              <a:off x="5003455" y="1814788"/>
              <a:ext cx="1319770" cy="1319770"/>
            </a:xfrm>
            <a:prstGeom prst="roundRect">
              <a:avLst>
                <a:gd name="adj" fmla="val 5947"/>
              </a:avLst>
            </a:prstGeom>
            <a:gradFill flip="none" rotWithShape="1">
              <a:gsLst>
                <a:gs pos="100000">
                  <a:srgbClr val="706D6D">
                    <a:alpha val="0"/>
                  </a:srgbClr>
                </a:gs>
                <a:gs pos="2083">
                  <a:schemeClr val="accent4">
                    <a:lumMod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4" name="Group 373"/>
            <p:cNvGrpSpPr/>
            <p:nvPr/>
          </p:nvGrpSpPr>
          <p:grpSpPr>
            <a:xfrm>
              <a:off x="5112848" y="1886403"/>
              <a:ext cx="1176541" cy="1176541"/>
              <a:chOff x="5112848" y="1886403"/>
              <a:chExt cx="1176541" cy="1176541"/>
            </a:xfrm>
          </p:grpSpPr>
          <p:sp>
            <p:nvSpPr>
              <p:cNvPr id="382" name="Rounded Rectangle 381"/>
              <p:cNvSpPr/>
              <p:nvPr/>
            </p:nvSpPr>
            <p:spPr>
              <a:xfrm rot="2700000">
                <a:off x="5112848" y="1886403"/>
                <a:ext cx="1176541" cy="1176541"/>
              </a:xfrm>
              <a:prstGeom prst="roundRect">
                <a:avLst>
                  <a:gd name="adj" fmla="val 5947"/>
                </a:avLst>
              </a:prstGeom>
              <a:gradFill flip="none" rotWithShape="1">
                <a:gsLst>
                  <a:gs pos="89000">
                    <a:srgbClr val="706D6D">
                      <a:alpha val="0"/>
                    </a:srgbClr>
                  </a:gs>
                  <a:gs pos="100000">
                    <a:schemeClr val="accent4">
                      <a:lumMod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Rounded Rectangle 382"/>
              <p:cNvSpPr/>
              <p:nvPr/>
            </p:nvSpPr>
            <p:spPr>
              <a:xfrm rot="2700000">
                <a:off x="5282468" y="2056023"/>
                <a:ext cx="837300" cy="837300"/>
              </a:xfrm>
              <a:prstGeom prst="roundRect">
                <a:avLst>
                  <a:gd name="adj" fmla="val 5947"/>
                </a:avLst>
              </a:prstGeom>
              <a:gradFill flip="none" rotWithShape="1">
                <a:gsLst>
                  <a:gs pos="0">
                    <a:schemeClr val="accent4">
                      <a:alpha val="90000"/>
                    </a:schemeClr>
                  </a:gs>
                  <a:gs pos="100000">
                    <a:schemeClr val="accent4">
                      <a:lumMod val="50000"/>
                      <a:alpha val="90000"/>
                    </a:schemeClr>
                  </a:gs>
                </a:gsLst>
                <a:lin ang="2700000" scaled="1"/>
                <a:tileRect/>
              </a:gradFill>
              <a:ln w="76200">
                <a:gradFill>
                  <a:gsLst>
                    <a:gs pos="0">
                      <a:schemeClr val="accent4">
                        <a:lumMod val="60000"/>
                        <a:lumOff val="40000"/>
                      </a:schemeClr>
                    </a:gs>
                    <a:gs pos="100000">
                      <a:schemeClr val="accent4">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5" name="Rectangle 374"/>
            <p:cNvSpPr/>
            <p:nvPr/>
          </p:nvSpPr>
          <p:spPr>
            <a:xfrm>
              <a:off x="5172072" y="2181910"/>
              <a:ext cx="1058090" cy="530868"/>
            </a:xfrm>
            <a:prstGeom prst="rect">
              <a:avLst/>
            </a:prstGeom>
          </p:spPr>
          <p:txBody>
            <a:bodyPr wrap="none">
              <a:spAutoFit/>
            </a:bodyPr>
            <a:lstStyle/>
            <a:p>
              <a:pPr algn="ctr"/>
              <a:r>
                <a:rPr lang="en-US" b="1" dirty="0" err="1">
                  <a:solidFill>
                    <a:srgbClr val="5E460A"/>
                  </a:solidFill>
                  <a:effectLst>
                    <a:innerShdw blurRad="63500" dist="50800" dir="16200000">
                      <a:prstClr val="black">
                        <a:alpha val="50000"/>
                      </a:prstClr>
                    </a:innerShdw>
                  </a:effectLst>
                </a:rPr>
                <a:t>APIC</a:t>
              </a:r>
              <a:endParaRPr lang="en-US" b="1" dirty="0">
                <a:solidFill>
                  <a:srgbClr val="5E460A"/>
                </a:solidFill>
                <a:effectLst>
                  <a:innerShdw blurRad="63500" dist="50800" dir="16200000">
                    <a:prstClr val="black">
                      <a:alpha val="50000"/>
                    </a:prstClr>
                  </a:innerShdw>
                </a:effectLst>
              </a:endParaRPr>
            </a:p>
          </p:txBody>
        </p:sp>
        <p:pic>
          <p:nvPicPr>
            <p:cNvPr id="376" name="Picture 2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70094" y="1646465"/>
              <a:ext cx="262045" cy="304653"/>
            </a:xfrm>
            <a:prstGeom prst="rect">
              <a:avLst/>
            </a:prstGeom>
            <a:noFill/>
            <a:ln>
              <a:noFill/>
            </a:ln>
            <a:effectLst>
              <a:outerShdw blurRad="25400" dist="254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7" name="Freeform 36"/>
            <p:cNvSpPr>
              <a:spLocks noEditPoints="1"/>
            </p:cNvSpPr>
            <p:nvPr/>
          </p:nvSpPr>
          <p:spPr bwMode="auto">
            <a:xfrm>
              <a:off x="4869178" y="2359129"/>
              <a:ext cx="387172" cy="191853"/>
            </a:xfrm>
            <a:custGeom>
              <a:avLst/>
              <a:gdLst>
                <a:gd name="T0" fmla="*/ 260 w 520"/>
                <a:gd name="T1" fmla="*/ 0 h 258"/>
                <a:gd name="T2" fmla="*/ 0 w 520"/>
                <a:gd name="T3" fmla="*/ 226 h 258"/>
                <a:gd name="T4" fmla="*/ 44 w 520"/>
                <a:gd name="T5" fmla="*/ 258 h 258"/>
                <a:gd name="T6" fmla="*/ 476 w 520"/>
                <a:gd name="T7" fmla="*/ 258 h 258"/>
                <a:gd name="T8" fmla="*/ 520 w 520"/>
                <a:gd name="T9" fmla="*/ 226 h 258"/>
                <a:gd name="T10" fmla="*/ 260 w 520"/>
                <a:gd name="T11" fmla="*/ 0 h 258"/>
                <a:gd name="T12" fmla="*/ 42 w 520"/>
                <a:gd name="T13" fmla="*/ 173 h 258"/>
                <a:gd name="T14" fmla="*/ 28 w 520"/>
                <a:gd name="T15" fmla="*/ 179 h 258"/>
                <a:gd name="T16" fmla="*/ 16 w 520"/>
                <a:gd name="T17" fmla="*/ 174 h 258"/>
                <a:gd name="T18" fmla="*/ 22 w 520"/>
                <a:gd name="T19" fmla="*/ 154 h 258"/>
                <a:gd name="T20" fmla="*/ 36 w 520"/>
                <a:gd name="T21" fmla="*/ 160 h 258"/>
                <a:gd name="T22" fmla="*/ 42 w 520"/>
                <a:gd name="T23" fmla="*/ 173 h 258"/>
                <a:gd name="T24" fmla="*/ 345 w 520"/>
                <a:gd name="T25" fmla="*/ 32 h 258"/>
                <a:gd name="T26" fmla="*/ 349 w 520"/>
                <a:gd name="T27" fmla="*/ 22 h 258"/>
                <a:gd name="T28" fmla="*/ 369 w 520"/>
                <a:gd name="T29" fmla="*/ 29 h 258"/>
                <a:gd name="T30" fmla="*/ 364 w 520"/>
                <a:gd name="T31" fmla="*/ 40 h 258"/>
                <a:gd name="T32" fmla="*/ 351 w 520"/>
                <a:gd name="T33" fmla="*/ 45 h 258"/>
                <a:gd name="T34" fmla="*/ 345 w 520"/>
                <a:gd name="T35" fmla="*/ 32 h 258"/>
                <a:gd name="T36" fmla="*/ 250 w 520"/>
                <a:gd name="T37" fmla="*/ 9 h 258"/>
                <a:gd name="T38" fmla="*/ 260 w 520"/>
                <a:gd name="T39" fmla="*/ 8 h 258"/>
                <a:gd name="T40" fmla="*/ 271 w 520"/>
                <a:gd name="T41" fmla="*/ 9 h 258"/>
                <a:gd name="T42" fmla="*/ 271 w 520"/>
                <a:gd name="T43" fmla="*/ 17 h 258"/>
                <a:gd name="T44" fmla="*/ 260 w 520"/>
                <a:gd name="T45" fmla="*/ 27 h 258"/>
                <a:gd name="T46" fmla="*/ 250 w 520"/>
                <a:gd name="T47" fmla="*/ 17 h 258"/>
                <a:gd name="T48" fmla="*/ 250 w 520"/>
                <a:gd name="T49" fmla="*/ 9 h 258"/>
                <a:gd name="T50" fmla="*/ 93 w 520"/>
                <a:gd name="T51" fmla="*/ 97 h 258"/>
                <a:gd name="T52" fmla="*/ 79 w 520"/>
                <a:gd name="T53" fmla="*/ 97 h 258"/>
                <a:gd name="T54" fmla="*/ 68 w 520"/>
                <a:gd name="T55" fmla="*/ 86 h 258"/>
                <a:gd name="T56" fmla="*/ 83 w 520"/>
                <a:gd name="T57" fmla="*/ 71 h 258"/>
                <a:gd name="T58" fmla="*/ 93 w 520"/>
                <a:gd name="T59" fmla="*/ 82 h 258"/>
                <a:gd name="T60" fmla="*/ 93 w 520"/>
                <a:gd name="T61" fmla="*/ 97 h 258"/>
                <a:gd name="T62" fmla="*/ 170 w 520"/>
                <a:gd name="T63" fmla="*/ 45 h 258"/>
                <a:gd name="T64" fmla="*/ 156 w 520"/>
                <a:gd name="T65" fmla="*/ 40 h 258"/>
                <a:gd name="T66" fmla="*/ 152 w 520"/>
                <a:gd name="T67" fmla="*/ 30 h 258"/>
                <a:gd name="T68" fmla="*/ 172 w 520"/>
                <a:gd name="T69" fmla="*/ 22 h 258"/>
                <a:gd name="T70" fmla="*/ 175 w 520"/>
                <a:gd name="T71" fmla="*/ 32 h 258"/>
                <a:gd name="T72" fmla="*/ 170 w 520"/>
                <a:gd name="T73" fmla="*/ 45 h 258"/>
                <a:gd name="T74" fmla="*/ 283 w 520"/>
                <a:gd name="T75" fmla="*/ 229 h 258"/>
                <a:gd name="T76" fmla="*/ 250 w 520"/>
                <a:gd name="T77" fmla="*/ 231 h 258"/>
                <a:gd name="T78" fmla="*/ 248 w 520"/>
                <a:gd name="T79" fmla="*/ 197 h 258"/>
                <a:gd name="T80" fmla="*/ 374 w 520"/>
                <a:gd name="T81" fmla="*/ 88 h 258"/>
                <a:gd name="T82" fmla="*/ 378 w 520"/>
                <a:gd name="T83" fmla="*/ 91 h 258"/>
                <a:gd name="T84" fmla="*/ 283 w 520"/>
                <a:gd name="T85" fmla="*/ 229 h 258"/>
                <a:gd name="T86" fmla="*/ 442 w 520"/>
                <a:gd name="T87" fmla="*/ 97 h 258"/>
                <a:gd name="T88" fmla="*/ 427 w 520"/>
                <a:gd name="T89" fmla="*/ 97 h 258"/>
                <a:gd name="T90" fmla="*/ 427 w 520"/>
                <a:gd name="T91" fmla="*/ 82 h 258"/>
                <a:gd name="T92" fmla="*/ 438 w 520"/>
                <a:gd name="T93" fmla="*/ 71 h 258"/>
                <a:gd name="T94" fmla="*/ 453 w 520"/>
                <a:gd name="T95" fmla="*/ 86 h 258"/>
                <a:gd name="T96" fmla="*/ 442 w 520"/>
                <a:gd name="T97" fmla="*/ 97 h 258"/>
                <a:gd name="T98" fmla="*/ 492 w 520"/>
                <a:gd name="T99" fmla="*/ 179 h 258"/>
                <a:gd name="T100" fmla="*/ 479 w 520"/>
                <a:gd name="T101" fmla="*/ 173 h 258"/>
                <a:gd name="T102" fmla="*/ 484 w 520"/>
                <a:gd name="T103" fmla="*/ 159 h 258"/>
                <a:gd name="T104" fmla="*/ 498 w 520"/>
                <a:gd name="T105" fmla="*/ 154 h 258"/>
                <a:gd name="T106" fmla="*/ 505 w 520"/>
                <a:gd name="T107" fmla="*/ 173 h 258"/>
                <a:gd name="T108" fmla="*/ 492 w 520"/>
                <a:gd name="T109" fmla="*/ 17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20" h="258">
                  <a:moveTo>
                    <a:pt x="260" y="0"/>
                  </a:moveTo>
                  <a:cubicBezTo>
                    <a:pt x="117" y="0"/>
                    <a:pt x="0" y="101"/>
                    <a:pt x="0" y="226"/>
                  </a:cubicBezTo>
                  <a:cubicBezTo>
                    <a:pt x="0" y="247"/>
                    <a:pt x="15" y="258"/>
                    <a:pt x="44" y="258"/>
                  </a:cubicBezTo>
                  <a:cubicBezTo>
                    <a:pt x="476" y="258"/>
                    <a:pt x="476" y="258"/>
                    <a:pt x="476" y="258"/>
                  </a:cubicBezTo>
                  <a:cubicBezTo>
                    <a:pt x="506" y="258"/>
                    <a:pt x="520" y="247"/>
                    <a:pt x="520" y="226"/>
                  </a:cubicBezTo>
                  <a:cubicBezTo>
                    <a:pt x="520" y="101"/>
                    <a:pt x="404" y="0"/>
                    <a:pt x="260" y="0"/>
                  </a:cubicBezTo>
                  <a:close/>
                  <a:moveTo>
                    <a:pt x="42" y="173"/>
                  </a:moveTo>
                  <a:cubicBezTo>
                    <a:pt x="40" y="179"/>
                    <a:pt x="34" y="181"/>
                    <a:pt x="28" y="179"/>
                  </a:cubicBezTo>
                  <a:cubicBezTo>
                    <a:pt x="16" y="174"/>
                    <a:pt x="16" y="174"/>
                    <a:pt x="16" y="174"/>
                  </a:cubicBezTo>
                  <a:cubicBezTo>
                    <a:pt x="18" y="167"/>
                    <a:pt x="20" y="160"/>
                    <a:pt x="22" y="154"/>
                  </a:cubicBezTo>
                  <a:cubicBezTo>
                    <a:pt x="36" y="160"/>
                    <a:pt x="36" y="160"/>
                    <a:pt x="36" y="160"/>
                  </a:cubicBezTo>
                  <a:cubicBezTo>
                    <a:pt x="42" y="162"/>
                    <a:pt x="44" y="168"/>
                    <a:pt x="42" y="173"/>
                  </a:cubicBezTo>
                  <a:close/>
                  <a:moveTo>
                    <a:pt x="345" y="32"/>
                  </a:moveTo>
                  <a:cubicBezTo>
                    <a:pt x="349" y="22"/>
                    <a:pt x="349" y="22"/>
                    <a:pt x="349" y="22"/>
                  </a:cubicBezTo>
                  <a:cubicBezTo>
                    <a:pt x="356" y="24"/>
                    <a:pt x="362" y="27"/>
                    <a:pt x="369" y="29"/>
                  </a:cubicBezTo>
                  <a:cubicBezTo>
                    <a:pt x="364" y="40"/>
                    <a:pt x="364" y="40"/>
                    <a:pt x="364" y="40"/>
                  </a:cubicBezTo>
                  <a:cubicBezTo>
                    <a:pt x="362" y="45"/>
                    <a:pt x="356" y="48"/>
                    <a:pt x="351" y="45"/>
                  </a:cubicBezTo>
                  <a:cubicBezTo>
                    <a:pt x="345" y="43"/>
                    <a:pt x="343" y="37"/>
                    <a:pt x="345" y="32"/>
                  </a:cubicBezTo>
                  <a:close/>
                  <a:moveTo>
                    <a:pt x="250" y="9"/>
                  </a:moveTo>
                  <a:cubicBezTo>
                    <a:pt x="253" y="8"/>
                    <a:pt x="257" y="8"/>
                    <a:pt x="260" y="8"/>
                  </a:cubicBezTo>
                  <a:cubicBezTo>
                    <a:pt x="264" y="8"/>
                    <a:pt x="267" y="8"/>
                    <a:pt x="271" y="9"/>
                  </a:cubicBezTo>
                  <a:cubicBezTo>
                    <a:pt x="271" y="17"/>
                    <a:pt x="271" y="17"/>
                    <a:pt x="271" y="17"/>
                  </a:cubicBezTo>
                  <a:cubicBezTo>
                    <a:pt x="271" y="23"/>
                    <a:pt x="266" y="27"/>
                    <a:pt x="260" y="27"/>
                  </a:cubicBezTo>
                  <a:cubicBezTo>
                    <a:pt x="255" y="27"/>
                    <a:pt x="250" y="23"/>
                    <a:pt x="250" y="17"/>
                  </a:cubicBezTo>
                  <a:lnTo>
                    <a:pt x="250" y="9"/>
                  </a:lnTo>
                  <a:close/>
                  <a:moveTo>
                    <a:pt x="93" y="97"/>
                  </a:moveTo>
                  <a:cubicBezTo>
                    <a:pt x="89" y="101"/>
                    <a:pt x="83" y="101"/>
                    <a:pt x="79" y="97"/>
                  </a:cubicBezTo>
                  <a:cubicBezTo>
                    <a:pt x="68" y="86"/>
                    <a:pt x="68" y="86"/>
                    <a:pt x="68" y="86"/>
                  </a:cubicBezTo>
                  <a:cubicBezTo>
                    <a:pt x="73" y="81"/>
                    <a:pt x="78" y="76"/>
                    <a:pt x="83" y="71"/>
                  </a:cubicBezTo>
                  <a:cubicBezTo>
                    <a:pt x="93" y="82"/>
                    <a:pt x="93" y="82"/>
                    <a:pt x="93" y="82"/>
                  </a:cubicBezTo>
                  <a:cubicBezTo>
                    <a:pt x="97" y="86"/>
                    <a:pt x="97" y="93"/>
                    <a:pt x="93" y="97"/>
                  </a:cubicBezTo>
                  <a:close/>
                  <a:moveTo>
                    <a:pt x="170" y="45"/>
                  </a:moveTo>
                  <a:cubicBezTo>
                    <a:pt x="164" y="48"/>
                    <a:pt x="158" y="45"/>
                    <a:pt x="156" y="40"/>
                  </a:cubicBezTo>
                  <a:cubicBezTo>
                    <a:pt x="152" y="30"/>
                    <a:pt x="152" y="30"/>
                    <a:pt x="152" y="30"/>
                  </a:cubicBezTo>
                  <a:cubicBezTo>
                    <a:pt x="158" y="27"/>
                    <a:pt x="165" y="24"/>
                    <a:pt x="172" y="22"/>
                  </a:cubicBezTo>
                  <a:cubicBezTo>
                    <a:pt x="175" y="32"/>
                    <a:pt x="175" y="32"/>
                    <a:pt x="175" y="32"/>
                  </a:cubicBezTo>
                  <a:cubicBezTo>
                    <a:pt x="178" y="37"/>
                    <a:pt x="175" y="43"/>
                    <a:pt x="170" y="45"/>
                  </a:cubicBezTo>
                  <a:close/>
                  <a:moveTo>
                    <a:pt x="283" y="229"/>
                  </a:moveTo>
                  <a:cubicBezTo>
                    <a:pt x="275" y="239"/>
                    <a:pt x="259" y="240"/>
                    <a:pt x="250" y="231"/>
                  </a:cubicBezTo>
                  <a:cubicBezTo>
                    <a:pt x="240" y="222"/>
                    <a:pt x="239" y="207"/>
                    <a:pt x="248" y="197"/>
                  </a:cubicBezTo>
                  <a:cubicBezTo>
                    <a:pt x="374" y="88"/>
                    <a:pt x="374" y="88"/>
                    <a:pt x="374" y="88"/>
                  </a:cubicBezTo>
                  <a:cubicBezTo>
                    <a:pt x="378" y="91"/>
                    <a:pt x="378" y="91"/>
                    <a:pt x="378" y="91"/>
                  </a:cubicBezTo>
                  <a:lnTo>
                    <a:pt x="283" y="229"/>
                  </a:lnTo>
                  <a:close/>
                  <a:moveTo>
                    <a:pt x="442" y="97"/>
                  </a:moveTo>
                  <a:cubicBezTo>
                    <a:pt x="438" y="101"/>
                    <a:pt x="431" y="101"/>
                    <a:pt x="427" y="97"/>
                  </a:cubicBezTo>
                  <a:cubicBezTo>
                    <a:pt x="423" y="93"/>
                    <a:pt x="423" y="86"/>
                    <a:pt x="427" y="82"/>
                  </a:cubicBezTo>
                  <a:cubicBezTo>
                    <a:pt x="438" y="71"/>
                    <a:pt x="438" y="71"/>
                    <a:pt x="438" y="71"/>
                  </a:cubicBezTo>
                  <a:cubicBezTo>
                    <a:pt x="443" y="76"/>
                    <a:pt x="448" y="81"/>
                    <a:pt x="453" y="86"/>
                  </a:cubicBezTo>
                  <a:lnTo>
                    <a:pt x="442" y="97"/>
                  </a:lnTo>
                  <a:close/>
                  <a:moveTo>
                    <a:pt x="492" y="179"/>
                  </a:moveTo>
                  <a:cubicBezTo>
                    <a:pt x="487" y="181"/>
                    <a:pt x="481" y="178"/>
                    <a:pt x="479" y="173"/>
                  </a:cubicBezTo>
                  <a:cubicBezTo>
                    <a:pt x="476" y="168"/>
                    <a:pt x="479" y="162"/>
                    <a:pt x="484" y="159"/>
                  </a:cubicBezTo>
                  <a:cubicBezTo>
                    <a:pt x="498" y="154"/>
                    <a:pt x="498" y="154"/>
                    <a:pt x="498" y="154"/>
                  </a:cubicBezTo>
                  <a:cubicBezTo>
                    <a:pt x="501" y="160"/>
                    <a:pt x="503" y="167"/>
                    <a:pt x="505" y="173"/>
                  </a:cubicBezTo>
                  <a:lnTo>
                    <a:pt x="492" y="179"/>
                  </a:lnTo>
                  <a:close/>
                </a:path>
              </a:pathLst>
            </a:custGeom>
            <a:solidFill>
              <a:srgbClr val="FFFFFF"/>
            </a:solidFill>
            <a:ln>
              <a:noFill/>
            </a:ln>
            <a:effectLst>
              <a:outerShdw blurRad="25400" dist="254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378" name="Group 29"/>
            <p:cNvGrpSpPr>
              <a:grpSpLocks noChangeAspect="1"/>
            </p:cNvGrpSpPr>
            <p:nvPr/>
          </p:nvGrpSpPr>
          <p:grpSpPr bwMode="auto">
            <a:xfrm>
              <a:off x="5560387" y="2912899"/>
              <a:ext cx="269484" cy="313498"/>
              <a:chOff x="5451" y="1149"/>
              <a:chExt cx="349" cy="406"/>
            </a:xfrm>
            <a:effectLst>
              <a:outerShdw blurRad="25400" dist="25400" dir="5400000" algn="t" rotWithShape="0">
                <a:prstClr val="black">
                  <a:alpha val="40000"/>
                </a:prstClr>
              </a:outerShdw>
            </a:effectLst>
          </p:grpSpPr>
          <p:sp>
            <p:nvSpPr>
              <p:cNvPr id="380" name="Freeform 30"/>
              <p:cNvSpPr>
                <a:spLocks noEditPoints="1"/>
              </p:cNvSpPr>
              <p:nvPr/>
            </p:nvSpPr>
            <p:spPr bwMode="auto">
              <a:xfrm>
                <a:off x="5451" y="1204"/>
                <a:ext cx="349" cy="351"/>
              </a:xfrm>
              <a:custGeom>
                <a:avLst/>
                <a:gdLst>
                  <a:gd name="T0" fmla="*/ 110 w 221"/>
                  <a:gd name="T1" fmla="*/ 0 h 222"/>
                  <a:gd name="T2" fmla="*/ 0 w 221"/>
                  <a:gd name="T3" fmla="*/ 111 h 222"/>
                  <a:gd name="T4" fmla="*/ 110 w 221"/>
                  <a:gd name="T5" fmla="*/ 222 h 222"/>
                  <a:gd name="T6" fmla="*/ 221 w 221"/>
                  <a:gd name="T7" fmla="*/ 111 h 222"/>
                  <a:gd name="T8" fmla="*/ 110 w 221"/>
                  <a:gd name="T9" fmla="*/ 0 h 222"/>
                  <a:gd name="T10" fmla="*/ 181 w 221"/>
                  <a:gd name="T11" fmla="*/ 152 h 222"/>
                  <a:gd name="T12" fmla="*/ 170 w 221"/>
                  <a:gd name="T13" fmla="*/ 156 h 222"/>
                  <a:gd name="T14" fmla="*/ 102 w 221"/>
                  <a:gd name="T15" fmla="*/ 121 h 222"/>
                  <a:gd name="T16" fmla="*/ 98 w 221"/>
                  <a:gd name="T17" fmla="*/ 114 h 222"/>
                  <a:gd name="T18" fmla="*/ 98 w 221"/>
                  <a:gd name="T19" fmla="*/ 113 h 222"/>
                  <a:gd name="T20" fmla="*/ 98 w 221"/>
                  <a:gd name="T21" fmla="*/ 38 h 222"/>
                  <a:gd name="T22" fmla="*/ 106 w 221"/>
                  <a:gd name="T23" fmla="*/ 29 h 222"/>
                  <a:gd name="T24" fmla="*/ 115 w 221"/>
                  <a:gd name="T25" fmla="*/ 38 h 222"/>
                  <a:gd name="T26" fmla="*/ 115 w 221"/>
                  <a:gd name="T27" fmla="*/ 109 h 222"/>
                  <a:gd name="T28" fmla="*/ 177 w 221"/>
                  <a:gd name="T29" fmla="*/ 141 h 222"/>
                  <a:gd name="T30" fmla="*/ 181 w 221"/>
                  <a:gd name="T31" fmla="*/ 15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1" h="222">
                    <a:moveTo>
                      <a:pt x="110" y="0"/>
                    </a:moveTo>
                    <a:cubicBezTo>
                      <a:pt x="49" y="0"/>
                      <a:pt x="0" y="50"/>
                      <a:pt x="0" y="111"/>
                    </a:cubicBezTo>
                    <a:cubicBezTo>
                      <a:pt x="0" y="172"/>
                      <a:pt x="49" y="222"/>
                      <a:pt x="110" y="222"/>
                    </a:cubicBezTo>
                    <a:cubicBezTo>
                      <a:pt x="172" y="222"/>
                      <a:pt x="221" y="172"/>
                      <a:pt x="221" y="111"/>
                    </a:cubicBezTo>
                    <a:cubicBezTo>
                      <a:pt x="221" y="50"/>
                      <a:pt x="172" y="0"/>
                      <a:pt x="110" y="0"/>
                    </a:cubicBezTo>
                    <a:close/>
                    <a:moveTo>
                      <a:pt x="181" y="152"/>
                    </a:moveTo>
                    <a:cubicBezTo>
                      <a:pt x="179" y="156"/>
                      <a:pt x="174" y="158"/>
                      <a:pt x="170" y="156"/>
                    </a:cubicBezTo>
                    <a:cubicBezTo>
                      <a:pt x="102" y="121"/>
                      <a:pt x="102" y="121"/>
                      <a:pt x="102" y="121"/>
                    </a:cubicBezTo>
                    <a:cubicBezTo>
                      <a:pt x="99" y="120"/>
                      <a:pt x="98" y="117"/>
                      <a:pt x="98" y="114"/>
                    </a:cubicBezTo>
                    <a:cubicBezTo>
                      <a:pt x="98" y="114"/>
                      <a:pt x="98" y="114"/>
                      <a:pt x="98" y="113"/>
                    </a:cubicBezTo>
                    <a:cubicBezTo>
                      <a:pt x="98" y="38"/>
                      <a:pt x="98" y="38"/>
                      <a:pt x="98" y="38"/>
                    </a:cubicBezTo>
                    <a:cubicBezTo>
                      <a:pt x="98" y="33"/>
                      <a:pt x="102" y="29"/>
                      <a:pt x="106" y="29"/>
                    </a:cubicBezTo>
                    <a:cubicBezTo>
                      <a:pt x="111" y="29"/>
                      <a:pt x="115" y="33"/>
                      <a:pt x="115" y="38"/>
                    </a:cubicBezTo>
                    <a:cubicBezTo>
                      <a:pt x="115" y="109"/>
                      <a:pt x="115" y="109"/>
                      <a:pt x="115" y="109"/>
                    </a:cubicBezTo>
                    <a:cubicBezTo>
                      <a:pt x="177" y="141"/>
                      <a:pt x="177" y="141"/>
                      <a:pt x="177" y="141"/>
                    </a:cubicBezTo>
                    <a:cubicBezTo>
                      <a:pt x="182" y="143"/>
                      <a:pt x="183" y="148"/>
                      <a:pt x="181" y="1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1" name="Freeform 31"/>
              <p:cNvSpPr>
                <a:spLocks/>
              </p:cNvSpPr>
              <p:nvPr/>
            </p:nvSpPr>
            <p:spPr bwMode="auto">
              <a:xfrm>
                <a:off x="5523" y="1149"/>
                <a:ext cx="205" cy="26"/>
              </a:xfrm>
              <a:custGeom>
                <a:avLst/>
                <a:gdLst>
                  <a:gd name="T0" fmla="*/ 87 w 87"/>
                  <a:gd name="T1" fmla="*/ 5 h 11"/>
                  <a:gd name="T2" fmla="*/ 81 w 87"/>
                  <a:gd name="T3" fmla="*/ 11 h 11"/>
                  <a:gd name="T4" fmla="*/ 5 w 87"/>
                  <a:gd name="T5" fmla="*/ 11 h 11"/>
                  <a:gd name="T6" fmla="*/ 0 w 87"/>
                  <a:gd name="T7" fmla="*/ 5 h 11"/>
                  <a:gd name="T8" fmla="*/ 0 w 87"/>
                  <a:gd name="T9" fmla="*/ 5 h 11"/>
                  <a:gd name="T10" fmla="*/ 5 w 87"/>
                  <a:gd name="T11" fmla="*/ 0 h 11"/>
                  <a:gd name="T12" fmla="*/ 81 w 87"/>
                  <a:gd name="T13" fmla="*/ 0 h 11"/>
                  <a:gd name="T14" fmla="*/ 87 w 87"/>
                  <a:gd name="T15" fmla="*/ 5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1">
                    <a:moveTo>
                      <a:pt x="87" y="5"/>
                    </a:moveTo>
                    <a:cubicBezTo>
                      <a:pt x="87" y="8"/>
                      <a:pt x="84" y="11"/>
                      <a:pt x="81" y="11"/>
                    </a:cubicBezTo>
                    <a:cubicBezTo>
                      <a:pt x="5" y="11"/>
                      <a:pt x="5" y="11"/>
                      <a:pt x="5" y="11"/>
                    </a:cubicBezTo>
                    <a:cubicBezTo>
                      <a:pt x="2" y="11"/>
                      <a:pt x="0" y="8"/>
                      <a:pt x="0" y="5"/>
                    </a:cubicBezTo>
                    <a:cubicBezTo>
                      <a:pt x="0" y="5"/>
                      <a:pt x="0" y="5"/>
                      <a:pt x="0" y="5"/>
                    </a:cubicBezTo>
                    <a:cubicBezTo>
                      <a:pt x="0" y="2"/>
                      <a:pt x="2" y="0"/>
                      <a:pt x="5" y="0"/>
                    </a:cubicBezTo>
                    <a:cubicBezTo>
                      <a:pt x="81" y="0"/>
                      <a:pt x="81" y="0"/>
                      <a:pt x="81" y="0"/>
                    </a:cubicBezTo>
                    <a:cubicBezTo>
                      <a:pt x="84" y="0"/>
                      <a:pt x="87" y="2"/>
                      <a:pt x="87"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79" name="Freeform 30"/>
            <p:cNvSpPr>
              <a:spLocks noEditPoints="1"/>
            </p:cNvSpPr>
            <p:nvPr/>
          </p:nvSpPr>
          <p:spPr bwMode="auto">
            <a:xfrm>
              <a:off x="6198303" y="2302812"/>
              <a:ext cx="224423" cy="297362"/>
            </a:xfrm>
            <a:custGeom>
              <a:avLst/>
              <a:gdLst>
                <a:gd name="T0" fmla="*/ 165 w 178"/>
                <a:gd name="T1" fmla="*/ 83 h 235"/>
                <a:gd name="T2" fmla="*/ 154 w 178"/>
                <a:gd name="T3" fmla="*/ 83 h 235"/>
                <a:gd name="T4" fmla="*/ 154 w 178"/>
                <a:gd name="T5" fmla="*/ 77 h 235"/>
                <a:gd name="T6" fmla="*/ 151 w 178"/>
                <a:gd name="T7" fmla="*/ 77 h 235"/>
                <a:gd name="T8" fmla="*/ 151 w 178"/>
                <a:gd name="T9" fmla="*/ 61 h 235"/>
                <a:gd name="T10" fmla="*/ 89 w 178"/>
                <a:gd name="T11" fmla="*/ 0 h 235"/>
                <a:gd name="T12" fmla="*/ 27 w 178"/>
                <a:gd name="T13" fmla="*/ 61 h 235"/>
                <a:gd name="T14" fmla="*/ 27 w 178"/>
                <a:gd name="T15" fmla="*/ 77 h 235"/>
                <a:gd name="T16" fmla="*/ 24 w 178"/>
                <a:gd name="T17" fmla="*/ 77 h 235"/>
                <a:gd name="T18" fmla="*/ 24 w 178"/>
                <a:gd name="T19" fmla="*/ 83 h 235"/>
                <a:gd name="T20" fmla="*/ 13 w 178"/>
                <a:gd name="T21" fmla="*/ 83 h 235"/>
                <a:gd name="T22" fmla="*/ 0 w 178"/>
                <a:gd name="T23" fmla="*/ 96 h 235"/>
                <a:gd name="T24" fmla="*/ 0 w 178"/>
                <a:gd name="T25" fmla="*/ 222 h 235"/>
                <a:gd name="T26" fmla="*/ 13 w 178"/>
                <a:gd name="T27" fmla="*/ 235 h 235"/>
                <a:gd name="T28" fmla="*/ 165 w 178"/>
                <a:gd name="T29" fmla="*/ 235 h 235"/>
                <a:gd name="T30" fmla="*/ 178 w 178"/>
                <a:gd name="T31" fmla="*/ 222 h 235"/>
                <a:gd name="T32" fmla="*/ 178 w 178"/>
                <a:gd name="T33" fmla="*/ 96 h 235"/>
                <a:gd name="T34" fmla="*/ 165 w 178"/>
                <a:gd name="T35" fmla="*/ 83 h 235"/>
                <a:gd name="T36" fmla="*/ 47 w 178"/>
                <a:gd name="T37" fmla="*/ 61 h 235"/>
                <a:gd name="T38" fmla="*/ 89 w 178"/>
                <a:gd name="T39" fmla="*/ 19 h 235"/>
                <a:gd name="T40" fmla="*/ 131 w 178"/>
                <a:gd name="T41" fmla="*/ 61 h 235"/>
                <a:gd name="T42" fmla="*/ 131 w 178"/>
                <a:gd name="T43" fmla="*/ 77 h 235"/>
                <a:gd name="T44" fmla="*/ 128 w 178"/>
                <a:gd name="T45" fmla="*/ 77 h 235"/>
                <a:gd name="T46" fmla="*/ 128 w 178"/>
                <a:gd name="T47" fmla="*/ 83 h 235"/>
                <a:gd name="T48" fmla="*/ 50 w 178"/>
                <a:gd name="T49" fmla="*/ 83 h 235"/>
                <a:gd name="T50" fmla="*/ 50 w 178"/>
                <a:gd name="T51" fmla="*/ 77 h 235"/>
                <a:gd name="T52" fmla="*/ 47 w 178"/>
                <a:gd name="T53" fmla="*/ 77 h 235"/>
                <a:gd name="T54" fmla="*/ 47 w 178"/>
                <a:gd name="T55" fmla="*/ 6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8" h="235">
                  <a:moveTo>
                    <a:pt x="165" y="83"/>
                  </a:moveTo>
                  <a:cubicBezTo>
                    <a:pt x="154" y="83"/>
                    <a:pt x="154" y="83"/>
                    <a:pt x="154" y="83"/>
                  </a:cubicBezTo>
                  <a:cubicBezTo>
                    <a:pt x="154" y="77"/>
                    <a:pt x="154" y="77"/>
                    <a:pt x="154" y="77"/>
                  </a:cubicBezTo>
                  <a:cubicBezTo>
                    <a:pt x="151" y="77"/>
                    <a:pt x="151" y="77"/>
                    <a:pt x="151" y="77"/>
                  </a:cubicBezTo>
                  <a:cubicBezTo>
                    <a:pt x="151" y="61"/>
                    <a:pt x="151" y="61"/>
                    <a:pt x="151" y="61"/>
                  </a:cubicBezTo>
                  <a:cubicBezTo>
                    <a:pt x="151" y="27"/>
                    <a:pt x="123" y="0"/>
                    <a:pt x="89" y="0"/>
                  </a:cubicBezTo>
                  <a:cubicBezTo>
                    <a:pt x="55" y="0"/>
                    <a:pt x="27" y="27"/>
                    <a:pt x="27" y="61"/>
                  </a:cubicBezTo>
                  <a:cubicBezTo>
                    <a:pt x="27" y="77"/>
                    <a:pt x="27" y="77"/>
                    <a:pt x="27" y="77"/>
                  </a:cubicBezTo>
                  <a:cubicBezTo>
                    <a:pt x="24" y="77"/>
                    <a:pt x="24" y="77"/>
                    <a:pt x="24" y="77"/>
                  </a:cubicBezTo>
                  <a:cubicBezTo>
                    <a:pt x="24" y="83"/>
                    <a:pt x="24" y="83"/>
                    <a:pt x="24" y="83"/>
                  </a:cubicBezTo>
                  <a:cubicBezTo>
                    <a:pt x="13" y="83"/>
                    <a:pt x="13" y="83"/>
                    <a:pt x="13" y="83"/>
                  </a:cubicBezTo>
                  <a:cubicBezTo>
                    <a:pt x="6" y="83"/>
                    <a:pt x="0" y="88"/>
                    <a:pt x="0" y="96"/>
                  </a:cubicBezTo>
                  <a:cubicBezTo>
                    <a:pt x="0" y="222"/>
                    <a:pt x="0" y="222"/>
                    <a:pt x="0" y="222"/>
                  </a:cubicBezTo>
                  <a:cubicBezTo>
                    <a:pt x="0" y="229"/>
                    <a:pt x="6" y="235"/>
                    <a:pt x="13" y="235"/>
                  </a:cubicBezTo>
                  <a:cubicBezTo>
                    <a:pt x="165" y="235"/>
                    <a:pt x="165" y="235"/>
                    <a:pt x="165" y="235"/>
                  </a:cubicBezTo>
                  <a:cubicBezTo>
                    <a:pt x="172" y="235"/>
                    <a:pt x="178" y="229"/>
                    <a:pt x="178" y="222"/>
                  </a:cubicBezTo>
                  <a:cubicBezTo>
                    <a:pt x="178" y="96"/>
                    <a:pt x="178" y="96"/>
                    <a:pt x="178" y="96"/>
                  </a:cubicBezTo>
                  <a:cubicBezTo>
                    <a:pt x="178" y="88"/>
                    <a:pt x="172" y="83"/>
                    <a:pt x="165" y="83"/>
                  </a:cubicBezTo>
                  <a:close/>
                  <a:moveTo>
                    <a:pt x="47" y="61"/>
                  </a:moveTo>
                  <a:cubicBezTo>
                    <a:pt x="47" y="38"/>
                    <a:pt x="66" y="19"/>
                    <a:pt x="89" y="19"/>
                  </a:cubicBezTo>
                  <a:cubicBezTo>
                    <a:pt x="112" y="19"/>
                    <a:pt x="131" y="38"/>
                    <a:pt x="131" y="61"/>
                  </a:cubicBezTo>
                  <a:cubicBezTo>
                    <a:pt x="131" y="77"/>
                    <a:pt x="131" y="77"/>
                    <a:pt x="131" y="77"/>
                  </a:cubicBezTo>
                  <a:cubicBezTo>
                    <a:pt x="128" y="77"/>
                    <a:pt x="128" y="77"/>
                    <a:pt x="128" y="77"/>
                  </a:cubicBezTo>
                  <a:cubicBezTo>
                    <a:pt x="128" y="83"/>
                    <a:pt x="128" y="83"/>
                    <a:pt x="128" y="83"/>
                  </a:cubicBezTo>
                  <a:cubicBezTo>
                    <a:pt x="50" y="83"/>
                    <a:pt x="50" y="83"/>
                    <a:pt x="50" y="83"/>
                  </a:cubicBezTo>
                  <a:cubicBezTo>
                    <a:pt x="50" y="77"/>
                    <a:pt x="50" y="77"/>
                    <a:pt x="50" y="77"/>
                  </a:cubicBezTo>
                  <a:cubicBezTo>
                    <a:pt x="47" y="77"/>
                    <a:pt x="47" y="77"/>
                    <a:pt x="47" y="77"/>
                  </a:cubicBezTo>
                  <a:lnTo>
                    <a:pt x="47" y="61"/>
                  </a:lnTo>
                  <a:close/>
                </a:path>
              </a:pathLst>
            </a:custGeom>
            <a:solidFill>
              <a:schemeClr val="bg1"/>
            </a:solidFill>
            <a:ln w="34925" cap="rnd">
              <a:noFill/>
              <a:round/>
              <a:headEnd/>
              <a:tailEnd/>
            </a:ln>
            <a:effectLst>
              <a:outerShdw blurRad="254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grpSp>
        <p:nvGrpSpPr>
          <p:cNvPr id="384" name="Group 383"/>
          <p:cNvGrpSpPr/>
          <p:nvPr/>
        </p:nvGrpSpPr>
        <p:grpSpPr>
          <a:xfrm>
            <a:off x="4504909" y="3503248"/>
            <a:ext cx="3547503" cy="900485"/>
            <a:chOff x="2221638" y="3504101"/>
            <a:chExt cx="4068986" cy="1032854"/>
          </a:xfrm>
        </p:grpSpPr>
        <p:pic>
          <p:nvPicPr>
            <p:cNvPr id="385" name="Picture 2" descr="C:\Users\rmuta\Desktop\spin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21638" y="3504101"/>
              <a:ext cx="784365" cy="1032854"/>
            </a:xfrm>
            <a:prstGeom prst="rect">
              <a:avLst/>
            </a:prstGeom>
            <a:noFill/>
            <a:extLst>
              <a:ext uri="{909E8E84-426E-40dd-AFC4-6F175D3DCCD1}">
                <a14:hiddenFill xmlns:a14="http://schemas.microsoft.com/office/drawing/2010/main">
                  <a:solidFill>
                    <a:srgbClr val="FFFFFF"/>
                  </a:solidFill>
                </a14:hiddenFill>
              </a:ext>
            </a:extLst>
          </p:spPr>
        </p:pic>
        <p:pic>
          <p:nvPicPr>
            <p:cNvPr id="386" name="Picture 2" descr="C:\Users\rmuta\Desktop\spin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16512" y="3504101"/>
              <a:ext cx="784365" cy="1032854"/>
            </a:xfrm>
            <a:prstGeom prst="rect">
              <a:avLst/>
            </a:prstGeom>
            <a:noFill/>
            <a:extLst>
              <a:ext uri="{909E8E84-426E-40dd-AFC4-6F175D3DCCD1}">
                <a14:hiddenFill xmlns:a14="http://schemas.microsoft.com/office/drawing/2010/main">
                  <a:solidFill>
                    <a:srgbClr val="FFFFFF"/>
                  </a:solidFill>
                </a14:hiddenFill>
              </a:ext>
            </a:extLst>
          </p:spPr>
        </p:pic>
        <p:pic>
          <p:nvPicPr>
            <p:cNvPr id="387" name="Picture 2" descr="C:\Users\rmuta\Desktop\spin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11386" y="3504101"/>
              <a:ext cx="784365" cy="1032854"/>
            </a:xfrm>
            <a:prstGeom prst="rect">
              <a:avLst/>
            </a:prstGeom>
            <a:noFill/>
            <a:extLst>
              <a:ext uri="{909E8E84-426E-40dd-AFC4-6F175D3DCCD1}">
                <a14:hiddenFill xmlns:a14="http://schemas.microsoft.com/office/drawing/2010/main">
                  <a:solidFill>
                    <a:srgbClr val="FFFFFF"/>
                  </a:solidFill>
                </a14:hiddenFill>
              </a:ext>
            </a:extLst>
          </p:spPr>
        </p:pic>
        <p:pic>
          <p:nvPicPr>
            <p:cNvPr id="388" name="Picture 2" descr="C:\Users\rmuta\Desktop\spin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06259" y="3504101"/>
              <a:ext cx="784365" cy="10328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3388941" y="4789105"/>
            <a:ext cx="5101161" cy="543079"/>
            <a:chOff x="3388933" y="5445865"/>
            <a:chExt cx="5101161" cy="543079"/>
          </a:xfrm>
        </p:grpSpPr>
        <p:sp>
          <p:nvSpPr>
            <p:cNvPr id="512" name="Rectangle 511"/>
            <p:cNvSpPr/>
            <p:nvPr/>
          </p:nvSpPr>
          <p:spPr>
            <a:xfrm>
              <a:off x="6844675" y="5445865"/>
              <a:ext cx="1645419" cy="512263"/>
            </a:xfrm>
            <a:prstGeom prst="rect">
              <a:avLst/>
            </a:prstGeom>
            <a:gradFill flip="none" rotWithShape="1">
              <a:gsLst>
                <a:gs pos="100000">
                  <a:schemeClr val="accent1">
                    <a:lumMod val="75000"/>
                    <a:alpha val="69000"/>
                  </a:schemeClr>
                </a:gs>
                <a:gs pos="0">
                  <a:schemeClr val="accent2">
                    <a:lumMod val="7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Rectangle 512"/>
            <p:cNvSpPr/>
            <p:nvPr/>
          </p:nvSpPr>
          <p:spPr>
            <a:xfrm>
              <a:off x="6844675" y="5819683"/>
              <a:ext cx="1645419" cy="138446"/>
            </a:xfrm>
            <a:prstGeom prst="rect">
              <a:avLst/>
            </a:prstGeom>
            <a:gradFill flip="none" rotWithShape="1">
              <a:gsLst>
                <a:gs pos="0">
                  <a:schemeClr val="accent1">
                    <a:lumMod val="7500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TextBox 513"/>
            <p:cNvSpPr txBox="1"/>
            <p:nvPr/>
          </p:nvSpPr>
          <p:spPr>
            <a:xfrm>
              <a:off x="7388442" y="5786181"/>
              <a:ext cx="665986" cy="200055"/>
            </a:xfrm>
            <a:prstGeom prst="rect">
              <a:avLst/>
            </a:prstGeom>
            <a:noFill/>
          </p:spPr>
          <p:txBody>
            <a:bodyPr wrap="none" rtlCol="0">
              <a:spAutoFit/>
            </a:bodyPr>
            <a:lstStyle/>
            <a:p>
              <a:r>
                <a:rPr lang="en-US" sz="700" b="1" spc="51" dirty="0">
                  <a:latin typeface="Arial Narrow" panose="020B0606020202030204" pitchFamily="34" charset="0"/>
                </a:rPr>
                <a:t>HYPERVISOR</a:t>
              </a:r>
            </a:p>
          </p:txBody>
        </p:sp>
        <p:sp>
          <p:nvSpPr>
            <p:cNvPr id="492" name="Rectangle 491"/>
            <p:cNvSpPr/>
            <p:nvPr/>
          </p:nvSpPr>
          <p:spPr>
            <a:xfrm>
              <a:off x="3388933" y="5445871"/>
              <a:ext cx="1645419" cy="512263"/>
            </a:xfrm>
            <a:prstGeom prst="rect">
              <a:avLst/>
            </a:prstGeom>
            <a:gradFill flip="none" rotWithShape="1">
              <a:gsLst>
                <a:gs pos="100000">
                  <a:schemeClr val="accent2">
                    <a:lumMod val="50000"/>
                    <a:alpha val="55000"/>
                  </a:schemeClr>
                </a:gs>
                <a:gs pos="0">
                  <a:schemeClr val="accent2">
                    <a:lumMod val="7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Rectangle 492"/>
            <p:cNvSpPr/>
            <p:nvPr/>
          </p:nvSpPr>
          <p:spPr>
            <a:xfrm>
              <a:off x="3388933" y="5819688"/>
              <a:ext cx="1645419" cy="138446"/>
            </a:xfrm>
            <a:prstGeom prst="rect">
              <a:avLst/>
            </a:prstGeom>
            <a:gradFill flip="none" rotWithShape="1">
              <a:gsLst>
                <a:gs pos="0">
                  <a:schemeClr val="accent2">
                    <a:lumMod val="50000"/>
                  </a:schemeClr>
                </a:gs>
                <a:gs pos="100000">
                  <a:schemeClr val="accent2">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TextBox 493"/>
            <p:cNvSpPr txBox="1"/>
            <p:nvPr/>
          </p:nvSpPr>
          <p:spPr>
            <a:xfrm>
              <a:off x="3932701" y="5788884"/>
              <a:ext cx="665986" cy="200055"/>
            </a:xfrm>
            <a:prstGeom prst="rect">
              <a:avLst/>
            </a:prstGeom>
            <a:noFill/>
          </p:spPr>
          <p:txBody>
            <a:bodyPr wrap="none" rtlCol="0">
              <a:spAutoFit/>
            </a:bodyPr>
            <a:lstStyle/>
            <a:p>
              <a:r>
                <a:rPr lang="en-US" sz="700" b="1" spc="51" dirty="0">
                  <a:latin typeface="Arial Narrow" panose="020B0606020202030204" pitchFamily="34" charset="0"/>
                </a:rPr>
                <a:t>HYPERVISOR</a:t>
              </a:r>
            </a:p>
          </p:txBody>
        </p:sp>
        <p:sp>
          <p:nvSpPr>
            <p:cNvPr id="488" name="Rectangle 487"/>
            <p:cNvSpPr/>
            <p:nvPr/>
          </p:nvSpPr>
          <p:spPr>
            <a:xfrm>
              <a:off x="5119391" y="5445871"/>
              <a:ext cx="1645419" cy="512263"/>
            </a:xfrm>
            <a:prstGeom prst="rect">
              <a:avLst/>
            </a:prstGeom>
            <a:gradFill flip="none" rotWithShape="1">
              <a:gsLst>
                <a:gs pos="100000">
                  <a:schemeClr val="accent6"/>
                </a:gs>
                <a:gs pos="0">
                  <a:schemeClr val="accent2">
                    <a:lumMod val="7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Rectangle 488"/>
            <p:cNvSpPr/>
            <p:nvPr/>
          </p:nvSpPr>
          <p:spPr>
            <a:xfrm>
              <a:off x="5119389" y="5819689"/>
              <a:ext cx="1642832" cy="138446"/>
            </a:xfrm>
            <a:prstGeom prst="rect">
              <a:avLst/>
            </a:prstGeom>
            <a:gradFill flip="none" rotWithShape="1">
              <a:gsLst>
                <a:gs pos="0">
                  <a:schemeClr val="accent6"/>
                </a:gs>
                <a:gs pos="100000">
                  <a:schemeClr val="accent6">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TextBox 489"/>
            <p:cNvSpPr txBox="1"/>
            <p:nvPr/>
          </p:nvSpPr>
          <p:spPr>
            <a:xfrm>
              <a:off x="5661864" y="5788889"/>
              <a:ext cx="665986" cy="200055"/>
            </a:xfrm>
            <a:prstGeom prst="rect">
              <a:avLst/>
            </a:prstGeom>
            <a:noFill/>
          </p:spPr>
          <p:txBody>
            <a:bodyPr wrap="none" rtlCol="0">
              <a:spAutoFit/>
            </a:bodyPr>
            <a:lstStyle/>
            <a:p>
              <a:r>
                <a:rPr lang="en-US" sz="700" b="1" spc="51" dirty="0">
                  <a:latin typeface="Arial Narrow" panose="020B0606020202030204" pitchFamily="34" charset="0"/>
                </a:rPr>
                <a:t>HYPERVISOR</a:t>
              </a:r>
            </a:p>
          </p:txBody>
        </p:sp>
        <p:grpSp>
          <p:nvGrpSpPr>
            <p:cNvPr id="10" name="Group 9"/>
            <p:cNvGrpSpPr/>
            <p:nvPr/>
          </p:nvGrpSpPr>
          <p:grpSpPr>
            <a:xfrm>
              <a:off x="7287828" y="5589144"/>
              <a:ext cx="759112" cy="188716"/>
              <a:chOff x="7118091" y="5792344"/>
              <a:chExt cx="759112" cy="188716"/>
            </a:xfrm>
          </p:grpSpPr>
          <p:sp>
            <p:nvSpPr>
              <p:cNvPr id="498" name="Freeform 11"/>
              <p:cNvSpPr>
                <a:spLocks/>
              </p:cNvSpPr>
              <p:nvPr/>
            </p:nvSpPr>
            <p:spPr bwMode="auto">
              <a:xfrm>
                <a:off x="7246754" y="5945907"/>
                <a:ext cx="24446" cy="10731"/>
              </a:xfrm>
              <a:custGeom>
                <a:avLst/>
                <a:gdLst>
                  <a:gd name="T0" fmla="*/ 22 w 24"/>
                  <a:gd name="T1" fmla="*/ 1 h 12"/>
                  <a:gd name="T2" fmla="*/ 22 w 24"/>
                  <a:gd name="T3" fmla="*/ 6 h 12"/>
                  <a:gd name="T4" fmla="*/ 19 w 24"/>
                  <a:gd name="T5" fmla="*/ 9 h 12"/>
                  <a:gd name="T6" fmla="*/ 10 w 24"/>
                  <a:gd name="T7" fmla="*/ 9 h 12"/>
                  <a:gd name="T8" fmla="*/ 4 w 24"/>
                  <a:gd name="T9" fmla="*/ 8 h 12"/>
                  <a:gd name="T10" fmla="*/ 1 w 24"/>
                  <a:gd name="T11" fmla="*/ 4 h 12"/>
                  <a:gd name="T12" fmla="*/ 10 w 24"/>
                  <a:gd name="T13" fmla="*/ 3 h 12"/>
                  <a:gd name="T14" fmla="*/ 18 w 24"/>
                  <a:gd name="T15" fmla="*/ 4 h 12"/>
                  <a:gd name="T16" fmla="*/ 21 w 24"/>
                  <a:gd name="T17" fmla="*/ 1 h 12"/>
                  <a:gd name="T18" fmla="*/ 22 w 24"/>
                  <a:gd name="T19" fmla="*/ 1 h 12"/>
                  <a:gd name="T20" fmla="*/ 22 w 24"/>
                  <a:gd name="T21"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2">
                    <a:moveTo>
                      <a:pt x="22" y="1"/>
                    </a:moveTo>
                    <a:cubicBezTo>
                      <a:pt x="23" y="1"/>
                      <a:pt x="24" y="3"/>
                      <a:pt x="22" y="6"/>
                    </a:cubicBezTo>
                    <a:cubicBezTo>
                      <a:pt x="22" y="7"/>
                      <a:pt x="21" y="8"/>
                      <a:pt x="19" y="9"/>
                    </a:cubicBezTo>
                    <a:cubicBezTo>
                      <a:pt x="18" y="11"/>
                      <a:pt x="14" y="12"/>
                      <a:pt x="10" y="9"/>
                    </a:cubicBezTo>
                    <a:cubicBezTo>
                      <a:pt x="7" y="8"/>
                      <a:pt x="7" y="7"/>
                      <a:pt x="4" y="8"/>
                    </a:cubicBezTo>
                    <a:cubicBezTo>
                      <a:pt x="1" y="8"/>
                      <a:pt x="0" y="6"/>
                      <a:pt x="1" y="4"/>
                    </a:cubicBezTo>
                    <a:cubicBezTo>
                      <a:pt x="2" y="2"/>
                      <a:pt x="6" y="0"/>
                      <a:pt x="10" y="3"/>
                    </a:cubicBezTo>
                    <a:cubicBezTo>
                      <a:pt x="12" y="4"/>
                      <a:pt x="15" y="6"/>
                      <a:pt x="18" y="4"/>
                    </a:cubicBezTo>
                    <a:cubicBezTo>
                      <a:pt x="19" y="3"/>
                      <a:pt x="20" y="2"/>
                      <a:pt x="21" y="1"/>
                    </a:cubicBezTo>
                    <a:cubicBezTo>
                      <a:pt x="22" y="1"/>
                      <a:pt x="22" y="1"/>
                      <a:pt x="22" y="1"/>
                    </a:cubicBezTo>
                    <a:cubicBezTo>
                      <a:pt x="22" y="1"/>
                      <a:pt x="22" y="1"/>
                      <a:pt x="2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18">
                  <a:lnSpc>
                    <a:spcPct val="85000"/>
                  </a:lnSpc>
                </a:pPr>
                <a:endParaRPr lang="en-US" sz="1200">
                  <a:solidFill>
                    <a:srgbClr val="FFFFFF"/>
                  </a:solidFill>
                </a:endParaRPr>
              </a:p>
            </p:txBody>
          </p:sp>
          <p:sp>
            <p:nvSpPr>
              <p:cNvPr id="499" name="Freeform 12"/>
              <p:cNvSpPr>
                <a:spLocks noEditPoints="1"/>
              </p:cNvSpPr>
              <p:nvPr/>
            </p:nvSpPr>
            <p:spPr bwMode="auto">
              <a:xfrm>
                <a:off x="7118091" y="5792344"/>
                <a:ext cx="247462" cy="188716"/>
              </a:xfrm>
              <a:custGeom>
                <a:avLst/>
                <a:gdLst>
                  <a:gd name="T0" fmla="*/ 122 w 244"/>
                  <a:gd name="T1" fmla="*/ 0 h 216"/>
                  <a:gd name="T2" fmla="*/ 0 w 244"/>
                  <a:gd name="T3" fmla="*/ 122 h 216"/>
                  <a:gd name="T4" fmla="*/ 7 w 244"/>
                  <a:gd name="T5" fmla="*/ 161 h 216"/>
                  <a:gd name="T6" fmla="*/ 15 w 244"/>
                  <a:gd name="T7" fmla="*/ 161 h 216"/>
                  <a:gd name="T8" fmla="*/ 36 w 244"/>
                  <a:gd name="T9" fmla="*/ 156 h 216"/>
                  <a:gd name="T10" fmla="*/ 40 w 244"/>
                  <a:gd name="T11" fmla="*/ 154 h 216"/>
                  <a:gd name="T12" fmla="*/ 49 w 244"/>
                  <a:gd name="T13" fmla="*/ 159 h 216"/>
                  <a:gd name="T14" fmla="*/ 55 w 244"/>
                  <a:gd name="T15" fmla="*/ 165 h 216"/>
                  <a:gd name="T16" fmla="*/ 62 w 244"/>
                  <a:gd name="T17" fmla="*/ 167 h 216"/>
                  <a:gd name="T18" fmla="*/ 67 w 244"/>
                  <a:gd name="T19" fmla="*/ 165 h 216"/>
                  <a:gd name="T20" fmla="*/ 64 w 244"/>
                  <a:gd name="T21" fmla="*/ 161 h 216"/>
                  <a:gd name="T22" fmla="*/ 59 w 244"/>
                  <a:gd name="T23" fmla="*/ 154 h 216"/>
                  <a:gd name="T24" fmla="*/ 52 w 244"/>
                  <a:gd name="T25" fmla="*/ 144 h 216"/>
                  <a:gd name="T26" fmla="*/ 65 w 244"/>
                  <a:gd name="T27" fmla="*/ 133 h 216"/>
                  <a:gd name="T28" fmla="*/ 77 w 244"/>
                  <a:gd name="T29" fmla="*/ 145 h 216"/>
                  <a:gd name="T30" fmla="*/ 83 w 244"/>
                  <a:gd name="T31" fmla="*/ 146 h 216"/>
                  <a:gd name="T32" fmla="*/ 90 w 244"/>
                  <a:gd name="T33" fmla="*/ 147 h 216"/>
                  <a:gd name="T34" fmla="*/ 114 w 244"/>
                  <a:gd name="T35" fmla="*/ 164 h 216"/>
                  <a:gd name="T36" fmla="*/ 138 w 244"/>
                  <a:gd name="T37" fmla="*/ 162 h 216"/>
                  <a:gd name="T38" fmla="*/ 145 w 244"/>
                  <a:gd name="T39" fmla="*/ 164 h 216"/>
                  <a:gd name="T40" fmla="*/ 156 w 244"/>
                  <a:gd name="T41" fmla="*/ 161 h 216"/>
                  <a:gd name="T42" fmla="*/ 166 w 244"/>
                  <a:gd name="T43" fmla="*/ 164 h 216"/>
                  <a:gd name="T44" fmla="*/ 178 w 244"/>
                  <a:gd name="T45" fmla="*/ 161 h 216"/>
                  <a:gd name="T46" fmla="*/ 174 w 244"/>
                  <a:gd name="T47" fmla="*/ 173 h 216"/>
                  <a:gd name="T48" fmla="*/ 173 w 244"/>
                  <a:gd name="T49" fmla="*/ 183 h 216"/>
                  <a:gd name="T50" fmla="*/ 168 w 244"/>
                  <a:gd name="T51" fmla="*/ 192 h 216"/>
                  <a:gd name="T52" fmla="*/ 160 w 244"/>
                  <a:gd name="T53" fmla="*/ 203 h 216"/>
                  <a:gd name="T54" fmla="*/ 152 w 244"/>
                  <a:gd name="T55" fmla="*/ 214 h 216"/>
                  <a:gd name="T56" fmla="*/ 164 w 244"/>
                  <a:gd name="T57" fmla="*/ 211 h 216"/>
                  <a:gd name="T58" fmla="*/ 181 w 244"/>
                  <a:gd name="T59" fmla="*/ 198 h 216"/>
                  <a:gd name="T60" fmla="*/ 187 w 244"/>
                  <a:gd name="T61" fmla="*/ 192 h 216"/>
                  <a:gd name="T62" fmla="*/ 186 w 244"/>
                  <a:gd name="T63" fmla="*/ 192 h 216"/>
                  <a:gd name="T64" fmla="*/ 187 w 244"/>
                  <a:gd name="T65" fmla="*/ 190 h 216"/>
                  <a:gd name="T66" fmla="*/ 210 w 244"/>
                  <a:gd name="T67" fmla="*/ 186 h 216"/>
                  <a:gd name="T68" fmla="*/ 224 w 244"/>
                  <a:gd name="T69" fmla="*/ 188 h 216"/>
                  <a:gd name="T70" fmla="*/ 244 w 244"/>
                  <a:gd name="T71" fmla="*/ 122 h 216"/>
                  <a:gd name="T72" fmla="*/ 122 w 244"/>
                  <a:gd name="T73" fmla="*/ 0 h 216"/>
                  <a:gd name="T74" fmla="*/ 221 w 244"/>
                  <a:gd name="T75" fmla="*/ 119 h 216"/>
                  <a:gd name="T76" fmla="*/ 112 w 244"/>
                  <a:gd name="T77" fmla="*/ 147 h 216"/>
                  <a:gd name="T78" fmla="*/ 26 w 244"/>
                  <a:gd name="T79" fmla="*/ 85 h 216"/>
                  <a:gd name="T80" fmla="*/ 65 w 244"/>
                  <a:gd name="T81" fmla="*/ 73 h 216"/>
                  <a:gd name="T82" fmla="*/ 76 w 244"/>
                  <a:gd name="T83" fmla="*/ 96 h 216"/>
                  <a:gd name="T84" fmla="*/ 130 w 244"/>
                  <a:gd name="T85" fmla="*/ 113 h 216"/>
                  <a:gd name="T86" fmla="*/ 133 w 244"/>
                  <a:gd name="T87" fmla="*/ 110 h 216"/>
                  <a:gd name="T88" fmla="*/ 127 w 244"/>
                  <a:gd name="T89" fmla="*/ 98 h 216"/>
                  <a:gd name="T90" fmla="*/ 107 w 244"/>
                  <a:gd name="T91" fmla="*/ 87 h 216"/>
                  <a:gd name="T92" fmla="*/ 70 w 244"/>
                  <a:gd name="T93" fmla="*/ 62 h 216"/>
                  <a:gd name="T94" fmla="*/ 75 w 244"/>
                  <a:gd name="T95" fmla="*/ 40 h 216"/>
                  <a:gd name="T96" fmla="*/ 105 w 244"/>
                  <a:gd name="T97" fmla="*/ 28 h 216"/>
                  <a:gd name="T98" fmla="*/ 132 w 244"/>
                  <a:gd name="T99" fmla="*/ 26 h 216"/>
                  <a:gd name="T100" fmla="*/ 162 w 244"/>
                  <a:gd name="T101" fmla="*/ 32 h 216"/>
                  <a:gd name="T102" fmla="*/ 183 w 244"/>
                  <a:gd name="T103" fmla="*/ 78 h 216"/>
                  <a:gd name="T104" fmla="*/ 184 w 244"/>
                  <a:gd name="T105" fmla="*/ 93 h 216"/>
                  <a:gd name="T106" fmla="*/ 179 w 244"/>
                  <a:gd name="T107" fmla="*/ 101 h 216"/>
                  <a:gd name="T108" fmla="*/ 180 w 244"/>
                  <a:gd name="T109" fmla="*/ 102 h 216"/>
                  <a:gd name="T110" fmla="*/ 191 w 244"/>
                  <a:gd name="T111" fmla="*/ 89 h 216"/>
                  <a:gd name="T112" fmla="*/ 221 w 244"/>
                  <a:gd name="T113" fmla="*/ 11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4" h="216">
                    <a:moveTo>
                      <a:pt x="122" y="0"/>
                    </a:moveTo>
                    <a:cubicBezTo>
                      <a:pt x="55" y="0"/>
                      <a:pt x="0" y="54"/>
                      <a:pt x="0" y="122"/>
                    </a:cubicBezTo>
                    <a:cubicBezTo>
                      <a:pt x="0" y="135"/>
                      <a:pt x="3" y="148"/>
                      <a:pt x="7" y="161"/>
                    </a:cubicBezTo>
                    <a:cubicBezTo>
                      <a:pt x="15" y="161"/>
                      <a:pt x="15" y="161"/>
                      <a:pt x="15" y="161"/>
                    </a:cubicBezTo>
                    <a:cubicBezTo>
                      <a:pt x="23" y="161"/>
                      <a:pt x="30" y="159"/>
                      <a:pt x="36" y="156"/>
                    </a:cubicBezTo>
                    <a:cubicBezTo>
                      <a:pt x="37" y="155"/>
                      <a:pt x="39" y="154"/>
                      <a:pt x="40" y="154"/>
                    </a:cubicBezTo>
                    <a:cubicBezTo>
                      <a:pt x="44" y="154"/>
                      <a:pt x="47" y="156"/>
                      <a:pt x="49" y="159"/>
                    </a:cubicBezTo>
                    <a:cubicBezTo>
                      <a:pt x="51" y="162"/>
                      <a:pt x="53" y="164"/>
                      <a:pt x="55" y="165"/>
                    </a:cubicBezTo>
                    <a:cubicBezTo>
                      <a:pt x="57" y="166"/>
                      <a:pt x="59" y="167"/>
                      <a:pt x="62" y="167"/>
                    </a:cubicBezTo>
                    <a:cubicBezTo>
                      <a:pt x="64" y="167"/>
                      <a:pt x="66" y="167"/>
                      <a:pt x="67" y="165"/>
                    </a:cubicBezTo>
                    <a:cubicBezTo>
                      <a:pt x="68" y="163"/>
                      <a:pt x="67" y="162"/>
                      <a:pt x="64" y="161"/>
                    </a:cubicBezTo>
                    <a:cubicBezTo>
                      <a:pt x="61" y="159"/>
                      <a:pt x="60" y="157"/>
                      <a:pt x="59" y="154"/>
                    </a:cubicBezTo>
                    <a:cubicBezTo>
                      <a:pt x="57" y="151"/>
                      <a:pt x="53" y="149"/>
                      <a:pt x="52" y="144"/>
                    </a:cubicBezTo>
                    <a:cubicBezTo>
                      <a:pt x="52" y="138"/>
                      <a:pt x="56" y="131"/>
                      <a:pt x="65" y="133"/>
                    </a:cubicBezTo>
                    <a:cubicBezTo>
                      <a:pt x="72" y="135"/>
                      <a:pt x="76" y="143"/>
                      <a:pt x="77" y="145"/>
                    </a:cubicBezTo>
                    <a:cubicBezTo>
                      <a:pt x="78" y="147"/>
                      <a:pt x="81" y="148"/>
                      <a:pt x="83" y="146"/>
                    </a:cubicBezTo>
                    <a:cubicBezTo>
                      <a:pt x="86" y="144"/>
                      <a:pt x="88" y="144"/>
                      <a:pt x="90" y="147"/>
                    </a:cubicBezTo>
                    <a:cubicBezTo>
                      <a:pt x="91" y="149"/>
                      <a:pt x="102" y="164"/>
                      <a:pt x="114" y="164"/>
                    </a:cubicBezTo>
                    <a:cubicBezTo>
                      <a:pt x="126" y="165"/>
                      <a:pt x="132" y="161"/>
                      <a:pt x="138" y="162"/>
                    </a:cubicBezTo>
                    <a:cubicBezTo>
                      <a:pt x="141" y="162"/>
                      <a:pt x="143" y="164"/>
                      <a:pt x="145" y="164"/>
                    </a:cubicBezTo>
                    <a:cubicBezTo>
                      <a:pt x="149" y="165"/>
                      <a:pt x="152" y="161"/>
                      <a:pt x="156" y="161"/>
                    </a:cubicBezTo>
                    <a:cubicBezTo>
                      <a:pt x="159" y="162"/>
                      <a:pt x="163" y="164"/>
                      <a:pt x="166" y="164"/>
                    </a:cubicBezTo>
                    <a:cubicBezTo>
                      <a:pt x="170" y="164"/>
                      <a:pt x="178" y="159"/>
                      <a:pt x="178" y="161"/>
                    </a:cubicBezTo>
                    <a:cubicBezTo>
                      <a:pt x="178" y="164"/>
                      <a:pt x="175" y="170"/>
                      <a:pt x="174" y="173"/>
                    </a:cubicBezTo>
                    <a:cubicBezTo>
                      <a:pt x="174" y="175"/>
                      <a:pt x="174" y="179"/>
                      <a:pt x="173" y="183"/>
                    </a:cubicBezTo>
                    <a:cubicBezTo>
                      <a:pt x="172" y="186"/>
                      <a:pt x="169" y="191"/>
                      <a:pt x="168" y="192"/>
                    </a:cubicBezTo>
                    <a:cubicBezTo>
                      <a:pt x="165" y="197"/>
                      <a:pt x="163" y="198"/>
                      <a:pt x="160" y="203"/>
                    </a:cubicBezTo>
                    <a:cubicBezTo>
                      <a:pt x="158" y="208"/>
                      <a:pt x="153" y="213"/>
                      <a:pt x="152" y="214"/>
                    </a:cubicBezTo>
                    <a:cubicBezTo>
                      <a:pt x="151" y="216"/>
                      <a:pt x="160" y="214"/>
                      <a:pt x="164" y="211"/>
                    </a:cubicBezTo>
                    <a:cubicBezTo>
                      <a:pt x="167" y="208"/>
                      <a:pt x="172" y="200"/>
                      <a:pt x="181" y="198"/>
                    </a:cubicBezTo>
                    <a:cubicBezTo>
                      <a:pt x="186" y="197"/>
                      <a:pt x="187" y="194"/>
                      <a:pt x="187" y="192"/>
                    </a:cubicBezTo>
                    <a:cubicBezTo>
                      <a:pt x="186" y="192"/>
                      <a:pt x="186" y="192"/>
                      <a:pt x="186" y="192"/>
                    </a:cubicBezTo>
                    <a:cubicBezTo>
                      <a:pt x="186" y="191"/>
                      <a:pt x="187" y="190"/>
                      <a:pt x="187" y="190"/>
                    </a:cubicBezTo>
                    <a:cubicBezTo>
                      <a:pt x="193" y="188"/>
                      <a:pt x="201" y="186"/>
                      <a:pt x="210" y="186"/>
                    </a:cubicBezTo>
                    <a:cubicBezTo>
                      <a:pt x="215" y="186"/>
                      <a:pt x="220" y="187"/>
                      <a:pt x="224" y="188"/>
                    </a:cubicBezTo>
                    <a:cubicBezTo>
                      <a:pt x="237" y="169"/>
                      <a:pt x="244" y="146"/>
                      <a:pt x="244" y="122"/>
                    </a:cubicBezTo>
                    <a:cubicBezTo>
                      <a:pt x="244" y="54"/>
                      <a:pt x="189" y="0"/>
                      <a:pt x="122" y="0"/>
                    </a:cubicBezTo>
                    <a:close/>
                    <a:moveTo>
                      <a:pt x="221" y="119"/>
                    </a:moveTo>
                    <a:cubicBezTo>
                      <a:pt x="215" y="151"/>
                      <a:pt x="163" y="162"/>
                      <a:pt x="112" y="147"/>
                    </a:cubicBezTo>
                    <a:cubicBezTo>
                      <a:pt x="63" y="132"/>
                      <a:pt x="21" y="103"/>
                      <a:pt x="26" y="85"/>
                    </a:cubicBezTo>
                    <a:cubicBezTo>
                      <a:pt x="28" y="75"/>
                      <a:pt x="44" y="71"/>
                      <a:pt x="65" y="73"/>
                    </a:cubicBezTo>
                    <a:cubicBezTo>
                      <a:pt x="62" y="80"/>
                      <a:pt x="62" y="88"/>
                      <a:pt x="76" y="96"/>
                    </a:cubicBezTo>
                    <a:cubicBezTo>
                      <a:pt x="94" y="106"/>
                      <a:pt x="122" y="114"/>
                      <a:pt x="130" y="113"/>
                    </a:cubicBezTo>
                    <a:cubicBezTo>
                      <a:pt x="133" y="113"/>
                      <a:pt x="136" y="112"/>
                      <a:pt x="133" y="110"/>
                    </a:cubicBezTo>
                    <a:cubicBezTo>
                      <a:pt x="131" y="108"/>
                      <a:pt x="128" y="105"/>
                      <a:pt x="127" y="98"/>
                    </a:cubicBezTo>
                    <a:cubicBezTo>
                      <a:pt x="126" y="95"/>
                      <a:pt x="125" y="90"/>
                      <a:pt x="107" y="87"/>
                    </a:cubicBezTo>
                    <a:cubicBezTo>
                      <a:pt x="67" y="79"/>
                      <a:pt x="69" y="68"/>
                      <a:pt x="70" y="62"/>
                    </a:cubicBezTo>
                    <a:cubicBezTo>
                      <a:pt x="70" y="62"/>
                      <a:pt x="73" y="46"/>
                      <a:pt x="75" y="40"/>
                    </a:cubicBezTo>
                    <a:cubicBezTo>
                      <a:pt x="76" y="35"/>
                      <a:pt x="80" y="22"/>
                      <a:pt x="105" y="28"/>
                    </a:cubicBezTo>
                    <a:cubicBezTo>
                      <a:pt x="120" y="31"/>
                      <a:pt x="128" y="27"/>
                      <a:pt x="132" y="26"/>
                    </a:cubicBezTo>
                    <a:cubicBezTo>
                      <a:pt x="143" y="23"/>
                      <a:pt x="155" y="25"/>
                      <a:pt x="162" y="32"/>
                    </a:cubicBezTo>
                    <a:cubicBezTo>
                      <a:pt x="169" y="39"/>
                      <a:pt x="178" y="61"/>
                      <a:pt x="183" y="78"/>
                    </a:cubicBezTo>
                    <a:cubicBezTo>
                      <a:pt x="185" y="86"/>
                      <a:pt x="185" y="90"/>
                      <a:pt x="184" y="93"/>
                    </a:cubicBezTo>
                    <a:cubicBezTo>
                      <a:pt x="183" y="95"/>
                      <a:pt x="182" y="96"/>
                      <a:pt x="179" y="101"/>
                    </a:cubicBezTo>
                    <a:cubicBezTo>
                      <a:pt x="179" y="102"/>
                      <a:pt x="179" y="103"/>
                      <a:pt x="180" y="102"/>
                    </a:cubicBezTo>
                    <a:cubicBezTo>
                      <a:pt x="188" y="98"/>
                      <a:pt x="190" y="93"/>
                      <a:pt x="191" y="89"/>
                    </a:cubicBezTo>
                    <a:cubicBezTo>
                      <a:pt x="212" y="94"/>
                      <a:pt x="224" y="105"/>
                      <a:pt x="221" y="11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18">
                  <a:lnSpc>
                    <a:spcPct val="85000"/>
                  </a:lnSpc>
                </a:pPr>
                <a:endParaRPr lang="en-US" sz="1200">
                  <a:solidFill>
                    <a:srgbClr val="FFFFFF"/>
                  </a:solidFill>
                </a:endParaRPr>
              </a:p>
            </p:txBody>
          </p:sp>
          <p:sp>
            <p:nvSpPr>
              <p:cNvPr id="500" name="Freeform 13"/>
              <p:cNvSpPr>
                <a:spLocks noEditPoints="1"/>
              </p:cNvSpPr>
              <p:nvPr/>
            </p:nvSpPr>
            <p:spPr bwMode="auto">
              <a:xfrm>
                <a:off x="7360406" y="5949607"/>
                <a:ext cx="3002" cy="4440"/>
              </a:xfrm>
              <a:custGeom>
                <a:avLst/>
                <a:gdLst>
                  <a:gd name="T0" fmla="*/ 0 w 3"/>
                  <a:gd name="T1" fmla="*/ 2 h 5"/>
                  <a:gd name="T2" fmla="*/ 1 w 3"/>
                  <a:gd name="T3" fmla="*/ 2 h 5"/>
                  <a:gd name="T4" fmla="*/ 2 w 3"/>
                  <a:gd name="T5" fmla="*/ 5 h 5"/>
                  <a:gd name="T6" fmla="*/ 3 w 3"/>
                  <a:gd name="T7" fmla="*/ 5 h 5"/>
                  <a:gd name="T8" fmla="*/ 2 w 3"/>
                  <a:gd name="T9" fmla="*/ 2 h 5"/>
                  <a:gd name="T10" fmla="*/ 3 w 3"/>
                  <a:gd name="T11" fmla="*/ 1 h 5"/>
                  <a:gd name="T12" fmla="*/ 2 w 3"/>
                  <a:gd name="T13" fmla="*/ 0 h 5"/>
                  <a:gd name="T14" fmla="*/ 0 w 3"/>
                  <a:gd name="T15" fmla="*/ 0 h 5"/>
                  <a:gd name="T16" fmla="*/ 0 w 3"/>
                  <a:gd name="T17" fmla="*/ 5 h 5"/>
                  <a:gd name="T18" fmla="*/ 0 w 3"/>
                  <a:gd name="T19" fmla="*/ 5 h 5"/>
                  <a:gd name="T20" fmla="*/ 0 w 3"/>
                  <a:gd name="T21" fmla="*/ 2 h 5"/>
                  <a:gd name="T22" fmla="*/ 0 w 3"/>
                  <a:gd name="T23" fmla="*/ 2 h 5"/>
                  <a:gd name="T24" fmla="*/ 0 w 3"/>
                  <a:gd name="T25" fmla="*/ 0 h 5"/>
                  <a:gd name="T26" fmla="*/ 1 w 3"/>
                  <a:gd name="T27" fmla="*/ 0 h 5"/>
                  <a:gd name="T28" fmla="*/ 2 w 3"/>
                  <a:gd name="T29" fmla="*/ 1 h 5"/>
                  <a:gd name="T30" fmla="*/ 1 w 3"/>
                  <a:gd name="T31" fmla="*/ 2 h 5"/>
                  <a:gd name="T32" fmla="*/ 0 w 3"/>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5">
                    <a:moveTo>
                      <a:pt x="0" y="2"/>
                    </a:moveTo>
                    <a:cubicBezTo>
                      <a:pt x="1" y="2"/>
                      <a:pt x="1" y="2"/>
                      <a:pt x="1" y="2"/>
                    </a:cubicBezTo>
                    <a:cubicBezTo>
                      <a:pt x="2" y="5"/>
                      <a:pt x="2" y="5"/>
                      <a:pt x="2" y="5"/>
                    </a:cubicBezTo>
                    <a:cubicBezTo>
                      <a:pt x="3" y="5"/>
                      <a:pt x="3" y="5"/>
                      <a:pt x="3" y="5"/>
                    </a:cubicBezTo>
                    <a:cubicBezTo>
                      <a:pt x="2" y="2"/>
                      <a:pt x="2" y="2"/>
                      <a:pt x="2" y="2"/>
                    </a:cubicBezTo>
                    <a:cubicBezTo>
                      <a:pt x="3" y="2"/>
                      <a:pt x="3" y="2"/>
                      <a:pt x="3" y="1"/>
                    </a:cubicBezTo>
                    <a:cubicBezTo>
                      <a:pt x="3" y="0"/>
                      <a:pt x="3" y="0"/>
                      <a:pt x="2" y="0"/>
                    </a:cubicBezTo>
                    <a:cubicBezTo>
                      <a:pt x="0" y="0"/>
                      <a:pt x="0" y="0"/>
                      <a:pt x="0" y="0"/>
                    </a:cubicBezTo>
                    <a:cubicBezTo>
                      <a:pt x="0" y="5"/>
                      <a:pt x="0" y="5"/>
                      <a:pt x="0" y="5"/>
                    </a:cubicBezTo>
                    <a:cubicBezTo>
                      <a:pt x="0" y="5"/>
                      <a:pt x="0" y="5"/>
                      <a:pt x="0" y="5"/>
                    </a:cubicBezTo>
                    <a:cubicBezTo>
                      <a:pt x="0" y="2"/>
                      <a:pt x="0" y="2"/>
                      <a:pt x="0" y="2"/>
                    </a:cubicBezTo>
                    <a:close/>
                    <a:moveTo>
                      <a:pt x="0" y="2"/>
                    </a:moveTo>
                    <a:cubicBezTo>
                      <a:pt x="0" y="0"/>
                      <a:pt x="0" y="0"/>
                      <a:pt x="0" y="0"/>
                    </a:cubicBezTo>
                    <a:cubicBezTo>
                      <a:pt x="1" y="0"/>
                      <a:pt x="1" y="0"/>
                      <a:pt x="1" y="0"/>
                    </a:cubicBezTo>
                    <a:cubicBezTo>
                      <a:pt x="2" y="0"/>
                      <a:pt x="2" y="1"/>
                      <a:pt x="2" y="1"/>
                    </a:cubicBezTo>
                    <a:cubicBezTo>
                      <a:pt x="2" y="2"/>
                      <a:pt x="2" y="2"/>
                      <a:pt x="1" y="2"/>
                    </a:cubicBezTo>
                    <a:cubicBezTo>
                      <a:pt x="0" y="2"/>
                      <a:pt x="0" y="2"/>
                      <a:pt x="0" y="2"/>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18">
                  <a:lnSpc>
                    <a:spcPct val="85000"/>
                  </a:lnSpc>
                </a:pPr>
                <a:endParaRPr lang="en-US" sz="1200">
                  <a:solidFill>
                    <a:srgbClr val="FFFFFF"/>
                  </a:solidFill>
                </a:endParaRPr>
              </a:p>
            </p:txBody>
          </p:sp>
          <p:sp>
            <p:nvSpPr>
              <p:cNvPr id="501" name="Freeform 14"/>
              <p:cNvSpPr>
                <a:spLocks noEditPoints="1"/>
              </p:cNvSpPr>
              <p:nvPr/>
            </p:nvSpPr>
            <p:spPr bwMode="auto">
              <a:xfrm>
                <a:off x="7357404" y="5947757"/>
                <a:ext cx="9006" cy="7771"/>
              </a:xfrm>
              <a:custGeom>
                <a:avLst/>
                <a:gdLst>
                  <a:gd name="T0" fmla="*/ 9 w 9"/>
                  <a:gd name="T1" fmla="*/ 4 h 9"/>
                  <a:gd name="T2" fmla="*/ 4 w 9"/>
                  <a:gd name="T3" fmla="*/ 9 h 9"/>
                  <a:gd name="T4" fmla="*/ 0 w 9"/>
                  <a:gd name="T5" fmla="*/ 4 h 9"/>
                  <a:gd name="T6" fmla="*/ 4 w 9"/>
                  <a:gd name="T7" fmla="*/ 0 h 9"/>
                  <a:gd name="T8" fmla="*/ 9 w 9"/>
                  <a:gd name="T9" fmla="*/ 4 h 9"/>
                  <a:gd name="T10" fmla="*/ 4 w 9"/>
                  <a:gd name="T11" fmla="*/ 0 h 9"/>
                  <a:gd name="T12" fmla="*/ 0 w 9"/>
                  <a:gd name="T13" fmla="*/ 4 h 9"/>
                  <a:gd name="T14" fmla="*/ 4 w 9"/>
                  <a:gd name="T15" fmla="*/ 8 h 9"/>
                  <a:gd name="T16" fmla="*/ 8 w 9"/>
                  <a:gd name="T17" fmla="*/ 4 h 9"/>
                  <a:gd name="T18" fmla="*/ 4 w 9"/>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9" y="4"/>
                    </a:moveTo>
                    <a:cubicBezTo>
                      <a:pt x="9" y="7"/>
                      <a:pt x="7" y="9"/>
                      <a:pt x="4" y="9"/>
                    </a:cubicBezTo>
                    <a:cubicBezTo>
                      <a:pt x="2" y="9"/>
                      <a:pt x="0" y="7"/>
                      <a:pt x="0" y="4"/>
                    </a:cubicBezTo>
                    <a:cubicBezTo>
                      <a:pt x="0" y="2"/>
                      <a:pt x="2" y="0"/>
                      <a:pt x="4" y="0"/>
                    </a:cubicBezTo>
                    <a:cubicBezTo>
                      <a:pt x="7" y="0"/>
                      <a:pt x="9" y="2"/>
                      <a:pt x="9" y="4"/>
                    </a:cubicBezTo>
                    <a:close/>
                    <a:moveTo>
                      <a:pt x="4" y="0"/>
                    </a:moveTo>
                    <a:cubicBezTo>
                      <a:pt x="2" y="0"/>
                      <a:pt x="0" y="2"/>
                      <a:pt x="0" y="4"/>
                    </a:cubicBezTo>
                    <a:cubicBezTo>
                      <a:pt x="0" y="6"/>
                      <a:pt x="2" y="8"/>
                      <a:pt x="4" y="8"/>
                    </a:cubicBezTo>
                    <a:cubicBezTo>
                      <a:pt x="6" y="8"/>
                      <a:pt x="8" y="6"/>
                      <a:pt x="8" y="4"/>
                    </a:cubicBezTo>
                    <a:cubicBezTo>
                      <a:pt x="8" y="2"/>
                      <a:pt x="6" y="0"/>
                      <a:pt x="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18">
                  <a:lnSpc>
                    <a:spcPct val="85000"/>
                  </a:lnSpc>
                </a:pPr>
                <a:endParaRPr lang="en-US" sz="1200">
                  <a:solidFill>
                    <a:srgbClr val="FFFFFF"/>
                  </a:solidFill>
                </a:endParaRPr>
              </a:p>
            </p:txBody>
          </p:sp>
          <p:sp>
            <p:nvSpPr>
              <p:cNvPr id="502" name="Freeform 15"/>
              <p:cNvSpPr>
                <a:spLocks/>
              </p:cNvSpPr>
              <p:nvPr/>
            </p:nvSpPr>
            <p:spPr bwMode="auto">
              <a:xfrm>
                <a:off x="7198291" y="5830827"/>
                <a:ext cx="41601" cy="19982"/>
              </a:xfrm>
              <a:custGeom>
                <a:avLst/>
                <a:gdLst>
                  <a:gd name="T0" fmla="*/ 34 w 41"/>
                  <a:gd name="T1" fmla="*/ 14 h 23"/>
                  <a:gd name="T2" fmla="*/ 16 w 41"/>
                  <a:gd name="T3" fmla="*/ 19 h 23"/>
                  <a:gd name="T4" fmla="*/ 7 w 41"/>
                  <a:gd name="T5" fmla="*/ 14 h 23"/>
                  <a:gd name="T6" fmla="*/ 2 w 41"/>
                  <a:gd name="T7" fmla="*/ 4 h 23"/>
                  <a:gd name="T8" fmla="*/ 9 w 41"/>
                  <a:gd name="T9" fmla="*/ 3 h 23"/>
                  <a:gd name="T10" fmla="*/ 17 w 41"/>
                  <a:gd name="T11" fmla="*/ 7 h 23"/>
                  <a:gd name="T12" fmla="*/ 31 w 41"/>
                  <a:gd name="T13" fmla="*/ 6 h 23"/>
                  <a:gd name="T14" fmla="*/ 41 w 41"/>
                  <a:gd name="T15" fmla="*/ 10 h 23"/>
                  <a:gd name="T16" fmla="*/ 34 w 41"/>
                  <a:gd name="T17"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23">
                    <a:moveTo>
                      <a:pt x="34" y="14"/>
                    </a:moveTo>
                    <a:cubicBezTo>
                      <a:pt x="20" y="15"/>
                      <a:pt x="18" y="16"/>
                      <a:pt x="16" y="19"/>
                    </a:cubicBezTo>
                    <a:cubicBezTo>
                      <a:pt x="12" y="23"/>
                      <a:pt x="7" y="14"/>
                      <a:pt x="7" y="14"/>
                    </a:cubicBezTo>
                    <a:cubicBezTo>
                      <a:pt x="4" y="13"/>
                      <a:pt x="0" y="9"/>
                      <a:pt x="2" y="4"/>
                    </a:cubicBezTo>
                    <a:cubicBezTo>
                      <a:pt x="4" y="0"/>
                      <a:pt x="8" y="1"/>
                      <a:pt x="9" y="3"/>
                    </a:cubicBezTo>
                    <a:cubicBezTo>
                      <a:pt x="10" y="4"/>
                      <a:pt x="13" y="7"/>
                      <a:pt x="17" y="7"/>
                    </a:cubicBezTo>
                    <a:cubicBezTo>
                      <a:pt x="20" y="7"/>
                      <a:pt x="25" y="6"/>
                      <a:pt x="31" y="6"/>
                    </a:cubicBezTo>
                    <a:cubicBezTo>
                      <a:pt x="37" y="6"/>
                      <a:pt x="41" y="8"/>
                      <a:pt x="41" y="10"/>
                    </a:cubicBezTo>
                    <a:cubicBezTo>
                      <a:pt x="41" y="12"/>
                      <a:pt x="40" y="13"/>
                      <a:pt x="34" y="1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18">
                  <a:lnSpc>
                    <a:spcPct val="85000"/>
                  </a:lnSpc>
                </a:pPr>
                <a:endParaRPr lang="en-US" sz="1200">
                  <a:solidFill>
                    <a:srgbClr val="FFFFFF"/>
                  </a:solidFill>
                </a:endParaRPr>
              </a:p>
            </p:txBody>
          </p:sp>
          <p:sp>
            <p:nvSpPr>
              <p:cNvPr id="503" name="Freeform 16"/>
              <p:cNvSpPr>
                <a:spLocks/>
              </p:cNvSpPr>
              <p:nvPr/>
            </p:nvSpPr>
            <p:spPr bwMode="auto">
              <a:xfrm>
                <a:off x="7246754" y="5819356"/>
                <a:ext cx="31737" cy="11471"/>
              </a:xfrm>
              <a:custGeom>
                <a:avLst/>
                <a:gdLst>
                  <a:gd name="T0" fmla="*/ 0 w 31"/>
                  <a:gd name="T1" fmla="*/ 4 h 13"/>
                  <a:gd name="T2" fmla="*/ 0 w 31"/>
                  <a:gd name="T3" fmla="*/ 4 h 13"/>
                  <a:gd name="T4" fmla="*/ 0 w 31"/>
                  <a:gd name="T5" fmla="*/ 3 h 13"/>
                  <a:gd name="T6" fmla="*/ 0 w 31"/>
                  <a:gd name="T7" fmla="*/ 3 h 13"/>
                  <a:gd name="T8" fmla="*/ 12 w 31"/>
                  <a:gd name="T9" fmla="*/ 0 h 13"/>
                  <a:gd name="T10" fmla="*/ 16 w 31"/>
                  <a:gd name="T11" fmla="*/ 0 h 13"/>
                  <a:gd name="T12" fmla="*/ 16 w 31"/>
                  <a:gd name="T13" fmla="*/ 0 h 13"/>
                  <a:gd name="T14" fmla="*/ 30 w 31"/>
                  <a:gd name="T15" fmla="*/ 6 h 13"/>
                  <a:gd name="T16" fmla="*/ 16 w 31"/>
                  <a:gd name="T17" fmla="*/ 13 h 13"/>
                  <a:gd name="T18" fmla="*/ 9 w 31"/>
                  <a:gd name="T19" fmla="*/ 12 h 13"/>
                  <a:gd name="T20" fmla="*/ 9 w 31"/>
                  <a:gd name="T21" fmla="*/ 11 h 13"/>
                  <a:gd name="T22" fmla="*/ 9 w 31"/>
                  <a:gd name="T23" fmla="*/ 11 h 13"/>
                  <a:gd name="T24" fmla="*/ 17 w 31"/>
                  <a:gd name="T25" fmla="*/ 6 h 13"/>
                  <a:gd name="T26" fmla="*/ 3 w 31"/>
                  <a:gd name="T27" fmla="*/ 3 h 13"/>
                  <a:gd name="T28" fmla="*/ 0 w 31"/>
                  <a:gd name="T29"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13">
                    <a:moveTo>
                      <a:pt x="0" y="4"/>
                    </a:moveTo>
                    <a:cubicBezTo>
                      <a:pt x="0" y="4"/>
                      <a:pt x="0" y="4"/>
                      <a:pt x="0" y="4"/>
                    </a:cubicBezTo>
                    <a:cubicBezTo>
                      <a:pt x="0" y="4"/>
                      <a:pt x="0" y="3"/>
                      <a:pt x="0" y="3"/>
                    </a:cubicBezTo>
                    <a:cubicBezTo>
                      <a:pt x="0" y="3"/>
                      <a:pt x="0" y="3"/>
                      <a:pt x="0" y="3"/>
                    </a:cubicBezTo>
                    <a:cubicBezTo>
                      <a:pt x="3" y="1"/>
                      <a:pt x="7" y="0"/>
                      <a:pt x="12" y="0"/>
                    </a:cubicBezTo>
                    <a:cubicBezTo>
                      <a:pt x="13" y="0"/>
                      <a:pt x="14" y="0"/>
                      <a:pt x="16" y="0"/>
                    </a:cubicBezTo>
                    <a:cubicBezTo>
                      <a:pt x="16" y="0"/>
                      <a:pt x="16" y="0"/>
                      <a:pt x="16" y="0"/>
                    </a:cubicBezTo>
                    <a:cubicBezTo>
                      <a:pt x="24" y="0"/>
                      <a:pt x="31" y="3"/>
                      <a:pt x="30" y="6"/>
                    </a:cubicBezTo>
                    <a:cubicBezTo>
                      <a:pt x="30" y="10"/>
                      <a:pt x="24" y="13"/>
                      <a:pt x="16" y="13"/>
                    </a:cubicBezTo>
                    <a:cubicBezTo>
                      <a:pt x="14" y="13"/>
                      <a:pt x="11" y="12"/>
                      <a:pt x="9" y="12"/>
                    </a:cubicBezTo>
                    <a:cubicBezTo>
                      <a:pt x="9" y="12"/>
                      <a:pt x="9" y="11"/>
                      <a:pt x="9" y="11"/>
                    </a:cubicBezTo>
                    <a:cubicBezTo>
                      <a:pt x="9" y="11"/>
                      <a:pt x="9" y="11"/>
                      <a:pt x="9" y="11"/>
                    </a:cubicBezTo>
                    <a:cubicBezTo>
                      <a:pt x="14" y="10"/>
                      <a:pt x="17" y="8"/>
                      <a:pt x="17" y="6"/>
                    </a:cubicBezTo>
                    <a:cubicBezTo>
                      <a:pt x="17" y="4"/>
                      <a:pt x="10" y="2"/>
                      <a:pt x="3" y="3"/>
                    </a:cubicBezTo>
                    <a:cubicBezTo>
                      <a:pt x="2" y="3"/>
                      <a:pt x="1" y="3"/>
                      <a:pt x="0" y="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18">
                  <a:lnSpc>
                    <a:spcPct val="85000"/>
                  </a:lnSpc>
                </a:pPr>
                <a:endParaRPr lang="en-US" sz="1200">
                  <a:solidFill>
                    <a:srgbClr val="FFFFFF"/>
                  </a:solidFill>
                </a:endParaRPr>
              </a:p>
            </p:txBody>
          </p:sp>
          <p:sp>
            <p:nvSpPr>
              <p:cNvPr id="504" name="Freeform 17"/>
              <p:cNvSpPr>
                <a:spLocks/>
              </p:cNvSpPr>
              <p:nvPr/>
            </p:nvSpPr>
            <p:spPr bwMode="auto">
              <a:xfrm>
                <a:off x="7429456" y="5884852"/>
                <a:ext cx="47605" cy="73266"/>
              </a:xfrm>
              <a:custGeom>
                <a:avLst/>
                <a:gdLst>
                  <a:gd name="T0" fmla="*/ 1 w 47"/>
                  <a:gd name="T1" fmla="*/ 28 h 84"/>
                  <a:gd name="T2" fmla="*/ 0 w 47"/>
                  <a:gd name="T3" fmla="*/ 2 h 84"/>
                  <a:gd name="T4" fmla="*/ 18 w 47"/>
                  <a:gd name="T5" fmla="*/ 2 h 84"/>
                  <a:gd name="T6" fmla="*/ 19 w 47"/>
                  <a:gd name="T7" fmla="*/ 17 h 84"/>
                  <a:gd name="T8" fmla="*/ 19 w 47"/>
                  <a:gd name="T9" fmla="*/ 17 h 84"/>
                  <a:gd name="T10" fmla="*/ 42 w 47"/>
                  <a:gd name="T11" fmla="*/ 0 h 84"/>
                  <a:gd name="T12" fmla="*/ 47 w 47"/>
                  <a:gd name="T13" fmla="*/ 0 h 84"/>
                  <a:gd name="T14" fmla="*/ 47 w 47"/>
                  <a:gd name="T15" fmla="*/ 20 h 84"/>
                  <a:gd name="T16" fmla="*/ 40 w 47"/>
                  <a:gd name="T17" fmla="*/ 19 h 84"/>
                  <a:gd name="T18" fmla="*/ 22 w 47"/>
                  <a:gd name="T19" fmla="*/ 35 h 84"/>
                  <a:gd name="T20" fmla="*/ 21 w 47"/>
                  <a:gd name="T21" fmla="*/ 41 h 84"/>
                  <a:gd name="T22" fmla="*/ 21 w 47"/>
                  <a:gd name="T23" fmla="*/ 84 h 84"/>
                  <a:gd name="T24" fmla="*/ 1 w 47"/>
                  <a:gd name="T25" fmla="*/ 84 h 84"/>
                  <a:gd name="T26" fmla="*/ 1 w 47"/>
                  <a:gd name="T2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84">
                    <a:moveTo>
                      <a:pt x="1" y="28"/>
                    </a:moveTo>
                    <a:cubicBezTo>
                      <a:pt x="1" y="17"/>
                      <a:pt x="1" y="9"/>
                      <a:pt x="0" y="2"/>
                    </a:cubicBezTo>
                    <a:cubicBezTo>
                      <a:pt x="18" y="2"/>
                      <a:pt x="18" y="2"/>
                      <a:pt x="18" y="2"/>
                    </a:cubicBezTo>
                    <a:cubicBezTo>
                      <a:pt x="19" y="17"/>
                      <a:pt x="19" y="17"/>
                      <a:pt x="19" y="17"/>
                    </a:cubicBezTo>
                    <a:cubicBezTo>
                      <a:pt x="19" y="17"/>
                      <a:pt x="19" y="17"/>
                      <a:pt x="19" y="17"/>
                    </a:cubicBezTo>
                    <a:cubicBezTo>
                      <a:pt x="24" y="6"/>
                      <a:pt x="33" y="0"/>
                      <a:pt x="42" y="0"/>
                    </a:cubicBezTo>
                    <a:cubicBezTo>
                      <a:pt x="44" y="0"/>
                      <a:pt x="45" y="0"/>
                      <a:pt x="47" y="0"/>
                    </a:cubicBezTo>
                    <a:cubicBezTo>
                      <a:pt x="47" y="20"/>
                      <a:pt x="47" y="20"/>
                      <a:pt x="47" y="20"/>
                    </a:cubicBezTo>
                    <a:cubicBezTo>
                      <a:pt x="45" y="20"/>
                      <a:pt x="43" y="19"/>
                      <a:pt x="40" y="19"/>
                    </a:cubicBezTo>
                    <a:cubicBezTo>
                      <a:pt x="31" y="19"/>
                      <a:pt x="24" y="26"/>
                      <a:pt x="22" y="35"/>
                    </a:cubicBezTo>
                    <a:cubicBezTo>
                      <a:pt x="22" y="37"/>
                      <a:pt x="21" y="39"/>
                      <a:pt x="21" y="41"/>
                    </a:cubicBezTo>
                    <a:cubicBezTo>
                      <a:pt x="21" y="84"/>
                      <a:pt x="21" y="84"/>
                      <a:pt x="21" y="84"/>
                    </a:cubicBezTo>
                    <a:cubicBezTo>
                      <a:pt x="1" y="84"/>
                      <a:pt x="1" y="84"/>
                      <a:pt x="1" y="84"/>
                    </a:cubicBezTo>
                    <a:cubicBezTo>
                      <a:pt x="1" y="28"/>
                      <a:pt x="1" y="28"/>
                      <a:pt x="1" y="28"/>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18">
                  <a:lnSpc>
                    <a:spcPct val="85000"/>
                  </a:lnSpc>
                </a:pPr>
                <a:endParaRPr lang="en-US" sz="1200">
                  <a:solidFill>
                    <a:srgbClr val="FFFFFF"/>
                  </a:solidFill>
                </a:endParaRPr>
              </a:p>
            </p:txBody>
          </p:sp>
          <p:sp>
            <p:nvSpPr>
              <p:cNvPr id="505" name="Freeform 18"/>
              <p:cNvSpPr>
                <a:spLocks noEditPoints="1"/>
              </p:cNvSpPr>
              <p:nvPr/>
            </p:nvSpPr>
            <p:spPr bwMode="auto">
              <a:xfrm>
                <a:off x="7481779" y="5884852"/>
                <a:ext cx="76340" cy="74376"/>
              </a:xfrm>
              <a:custGeom>
                <a:avLst/>
                <a:gdLst>
                  <a:gd name="T0" fmla="*/ 20 w 75"/>
                  <a:gd name="T1" fmla="*/ 48 h 85"/>
                  <a:gd name="T2" fmla="*/ 45 w 75"/>
                  <a:gd name="T3" fmla="*/ 70 h 85"/>
                  <a:gd name="T4" fmla="*/ 67 w 75"/>
                  <a:gd name="T5" fmla="*/ 66 h 85"/>
                  <a:gd name="T6" fmla="*/ 70 w 75"/>
                  <a:gd name="T7" fmla="*/ 80 h 85"/>
                  <a:gd name="T8" fmla="*/ 42 w 75"/>
                  <a:gd name="T9" fmla="*/ 85 h 85"/>
                  <a:gd name="T10" fmla="*/ 0 w 75"/>
                  <a:gd name="T11" fmla="*/ 44 h 85"/>
                  <a:gd name="T12" fmla="*/ 40 w 75"/>
                  <a:gd name="T13" fmla="*/ 0 h 85"/>
                  <a:gd name="T14" fmla="*/ 75 w 75"/>
                  <a:gd name="T15" fmla="*/ 40 h 85"/>
                  <a:gd name="T16" fmla="*/ 74 w 75"/>
                  <a:gd name="T17" fmla="*/ 48 h 85"/>
                  <a:gd name="T18" fmla="*/ 20 w 75"/>
                  <a:gd name="T19" fmla="*/ 48 h 85"/>
                  <a:gd name="T20" fmla="*/ 56 w 75"/>
                  <a:gd name="T21" fmla="*/ 34 h 85"/>
                  <a:gd name="T22" fmla="*/ 39 w 75"/>
                  <a:gd name="T23" fmla="*/ 14 h 85"/>
                  <a:gd name="T24" fmla="*/ 20 w 75"/>
                  <a:gd name="T25" fmla="*/ 34 h 85"/>
                  <a:gd name="T26" fmla="*/ 56 w 75"/>
                  <a:gd name="T27" fmla="*/ 3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85">
                    <a:moveTo>
                      <a:pt x="20" y="48"/>
                    </a:moveTo>
                    <a:cubicBezTo>
                      <a:pt x="20" y="63"/>
                      <a:pt x="32" y="70"/>
                      <a:pt x="45" y="70"/>
                    </a:cubicBezTo>
                    <a:cubicBezTo>
                      <a:pt x="54" y="70"/>
                      <a:pt x="61" y="68"/>
                      <a:pt x="67" y="66"/>
                    </a:cubicBezTo>
                    <a:cubicBezTo>
                      <a:pt x="70" y="80"/>
                      <a:pt x="70" y="80"/>
                      <a:pt x="70" y="80"/>
                    </a:cubicBezTo>
                    <a:cubicBezTo>
                      <a:pt x="63" y="83"/>
                      <a:pt x="54" y="85"/>
                      <a:pt x="42" y="85"/>
                    </a:cubicBezTo>
                    <a:cubicBezTo>
                      <a:pt x="15" y="85"/>
                      <a:pt x="0" y="69"/>
                      <a:pt x="0" y="44"/>
                    </a:cubicBezTo>
                    <a:cubicBezTo>
                      <a:pt x="0" y="21"/>
                      <a:pt x="14" y="0"/>
                      <a:pt x="40" y="0"/>
                    </a:cubicBezTo>
                    <a:cubicBezTo>
                      <a:pt x="66" y="0"/>
                      <a:pt x="75" y="22"/>
                      <a:pt x="75" y="40"/>
                    </a:cubicBezTo>
                    <a:cubicBezTo>
                      <a:pt x="75" y="43"/>
                      <a:pt x="75" y="47"/>
                      <a:pt x="74" y="48"/>
                    </a:cubicBezTo>
                    <a:cubicBezTo>
                      <a:pt x="20" y="48"/>
                      <a:pt x="20" y="48"/>
                      <a:pt x="20" y="48"/>
                    </a:cubicBezTo>
                    <a:close/>
                    <a:moveTo>
                      <a:pt x="56" y="34"/>
                    </a:moveTo>
                    <a:cubicBezTo>
                      <a:pt x="56" y="26"/>
                      <a:pt x="52" y="14"/>
                      <a:pt x="39" y="14"/>
                    </a:cubicBezTo>
                    <a:cubicBezTo>
                      <a:pt x="26" y="14"/>
                      <a:pt x="21" y="26"/>
                      <a:pt x="20" y="34"/>
                    </a:cubicBezTo>
                    <a:cubicBezTo>
                      <a:pt x="56" y="34"/>
                      <a:pt x="56" y="34"/>
                      <a:pt x="56" y="3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18">
                  <a:lnSpc>
                    <a:spcPct val="85000"/>
                  </a:lnSpc>
                </a:pPr>
                <a:endParaRPr lang="en-US" sz="1200">
                  <a:solidFill>
                    <a:srgbClr val="FFFFFF"/>
                  </a:solidFill>
                </a:endParaRPr>
              </a:p>
            </p:txBody>
          </p:sp>
          <p:sp>
            <p:nvSpPr>
              <p:cNvPr id="506" name="Freeform 19"/>
              <p:cNvSpPr>
                <a:spLocks noEditPoints="1"/>
              </p:cNvSpPr>
              <p:nvPr/>
            </p:nvSpPr>
            <p:spPr bwMode="auto">
              <a:xfrm>
                <a:off x="7744251" y="5885592"/>
                <a:ext cx="60043" cy="73636"/>
              </a:xfrm>
              <a:custGeom>
                <a:avLst/>
                <a:gdLst>
                  <a:gd name="T0" fmla="*/ 57 w 59"/>
                  <a:gd name="T1" fmla="*/ 63 h 84"/>
                  <a:gd name="T2" fmla="*/ 59 w 59"/>
                  <a:gd name="T3" fmla="*/ 83 h 84"/>
                  <a:gd name="T4" fmla="*/ 51 w 59"/>
                  <a:gd name="T5" fmla="*/ 83 h 84"/>
                  <a:gd name="T6" fmla="*/ 50 w 59"/>
                  <a:gd name="T7" fmla="*/ 71 h 84"/>
                  <a:gd name="T8" fmla="*/ 50 w 59"/>
                  <a:gd name="T9" fmla="*/ 71 h 84"/>
                  <a:gd name="T10" fmla="*/ 24 w 59"/>
                  <a:gd name="T11" fmla="*/ 84 h 84"/>
                  <a:gd name="T12" fmla="*/ 0 w 59"/>
                  <a:gd name="T13" fmla="*/ 62 h 84"/>
                  <a:gd name="T14" fmla="*/ 49 w 59"/>
                  <a:gd name="T15" fmla="*/ 33 h 84"/>
                  <a:gd name="T16" fmla="*/ 49 w 59"/>
                  <a:gd name="T17" fmla="*/ 31 h 84"/>
                  <a:gd name="T18" fmla="*/ 29 w 59"/>
                  <a:gd name="T19" fmla="*/ 7 h 84"/>
                  <a:gd name="T20" fmla="*/ 9 w 59"/>
                  <a:gd name="T21" fmla="*/ 13 h 84"/>
                  <a:gd name="T22" fmla="*/ 6 w 59"/>
                  <a:gd name="T23" fmla="*/ 7 h 84"/>
                  <a:gd name="T24" fmla="*/ 30 w 59"/>
                  <a:gd name="T25" fmla="*/ 0 h 84"/>
                  <a:gd name="T26" fmla="*/ 57 w 59"/>
                  <a:gd name="T27" fmla="*/ 32 h 84"/>
                  <a:gd name="T28" fmla="*/ 57 w 59"/>
                  <a:gd name="T29" fmla="*/ 63 h 84"/>
                  <a:gd name="T30" fmla="*/ 49 w 59"/>
                  <a:gd name="T31" fmla="*/ 40 h 84"/>
                  <a:gd name="T32" fmla="*/ 9 w 59"/>
                  <a:gd name="T33" fmla="*/ 61 h 84"/>
                  <a:gd name="T34" fmla="*/ 25 w 59"/>
                  <a:gd name="T35" fmla="*/ 78 h 84"/>
                  <a:gd name="T36" fmla="*/ 49 w 59"/>
                  <a:gd name="T37" fmla="*/ 62 h 84"/>
                  <a:gd name="T38" fmla="*/ 49 w 59"/>
                  <a:gd name="T39" fmla="*/ 57 h 84"/>
                  <a:gd name="T40" fmla="*/ 49 w 59"/>
                  <a:gd name="T41" fmla="*/ 4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84">
                    <a:moveTo>
                      <a:pt x="57" y="63"/>
                    </a:moveTo>
                    <a:cubicBezTo>
                      <a:pt x="57" y="70"/>
                      <a:pt x="58" y="76"/>
                      <a:pt x="59" y="83"/>
                    </a:cubicBezTo>
                    <a:cubicBezTo>
                      <a:pt x="51" y="83"/>
                      <a:pt x="51" y="83"/>
                      <a:pt x="51" y="83"/>
                    </a:cubicBezTo>
                    <a:cubicBezTo>
                      <a:pt x="50" y="71"/>
                      <a:pt x="50" y="71"/>
                      <a:pt x="50" y="71"/>
                    </a:cubicBezTo>
                    <a:cubicBezTo>
                      <a:pt x="50" y="71"/>
                      <a:pt x="50" y="71"/>
                      <a:pt x="50" y="71"/>
                    </a:cubicBezTo>
                    <a:cubicBezTo>
                      <a:pt x="46" y="77"/>
                      <a:pt x="37" y="84"/>
                      <a:pt x="24" y="84"/>
                    </a:cubicBezTo>
                    <a:cubicBezTo>
                      <a:pt x="8" y="84"/>
                      <a:pt x="0" y="73"/>
                      <a:pt x="0" y="62"/>
                    </a:cubicBezTo>
                    <a:cubicBezTo>
                      <a:pt x="0" y="44"/>
                      <a:pt x="17" y="32"/>
                      <a:pt x="49" y="33"/>
                    </a:cubicBezTo>
                    <a:cubicBezTo>
                      <a:pt x="49" y="31"/>
                      <a:pt x="49" y="31"/>
                      <a:pt x="49" y="31"/>
                    </a:cubicBezTo>
                    <a:cubicBezTo>
                      <a:pt x="49" y="23"/>
                      <a:pt x="48" y="7"/>
                      <a:pt x="29" y="7"/>
                    </a:cubicBezTo>
                    <a:cubicBezTo>
                      <a:pt x="22" y="7"/>
                      <a:pt x="14" y="9"/>
                      <a:pt x="9" y="13"/>
                    </a:cubicBezTo>
                    <a:cubicBezTo>
                      <a:pt x="6" y="7"/>
                      <a:pt x="6" y="7"/>
                      <a:pt x="6" y="7"/>
                    </a:cubicBezTo>
                    <a:cubicBezTo>
                      <a:pt x="13" y="2"/>
                      <a:pt x="22" y="0"/>
                      <a:pt x="30" y="0"/>
                    </a:cubicBezTo>
                    <a:cubicBezTo>
                      <a:pt x="53" y="0"/>
                      <a:pt x="57" y="18"/>
                      <a:pt x="57" y="32"/>
                    </a:cubicBezTo>
                    <a:cubicBezTo>
                      <a:pt x="57" y="63"/>
                      <a:pt x="57" y="63"/>
                      <a:pt x="57" y="63"/>
                    </a:cubicBezTo>
                    <a:close/>
                    <a:moveTo>
                      <a:pt x="49" y="40"/>
                    </a:moveTo>
                    <a:cubicBezTo>
                      <a:pt x="32" y="39"/>
                      <a:pt x="9" y="42"/>
                      <a:pt x="9" y="61"/>
                    </a:cubicBezTo>
                    <a:cubicBezTo>
                      <a:pt x="9" y="73"/>
                      <a:pt x="16" y="78"/>
                      <a:pt x="25" y="78"/>
                    </a:cubicBezTo>
                    <a:cubicBezTo>
                      <a:pt x="38" y="78"/>
                      <a:pt x="46" y="69"/>
                      <a:pt x="49" y="62"/>
                    </a:cubicBezTo>
                    <a:cubicBezTo>
                      <a:pt x="49" y="60"/>
                      <a:pt x="49" y="58"/>
                      <a:pt x="49" y="57"/>
                    </a:cubicBezTo>
                    <a:cubicBezTo>
                      <a:pt x="49" y="40"/>
                      <a:pt x="49" y="40"/>
                      <a:pt x="49" y="4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18">
                  <a:lnSpc>
                    <a:spcPct val="85000"/>
                  </a:lnSpc>
                </a:pPr>
                <a:endParaRPr lang="en-US" sz="1200">
                  <a:solidFill>
                    <a:srgbClr val="FFFFFF"/>
                  </a:solidFill>
                </a:endParaRPr>
              </a:p>
            </p:txBody>
          </p:sp>
          <p:sp>
            <p:nvSpPr>
              <p:cNvPr id="507" name="Freeform 20"/>
              <p:cNvSpPr>
                <a:spLocks/>
              </p:cNvSpPr>
              <p:nvPr/>
            </p:nvSpPr>
            <p:spPr bwMode="auto">
              <a:xfrm>
                <a:off x="7814158" y="5871901"/>
                <a:ext cx="44603" cy="87327"/>
              </a:xfrm>
              <a:custGeom>
                <a:avLst/>
                <a:gdLst>
                  <a:gd name="T0" fmla="*/ 21 w 44"/>
                  <a:gd name="T1" fmla="*/ 0 h 100"/>
                  <a:gd name="T2" fmla="*/ 21 w 44"/>
                  <a:gd name="T3" fmla="*/ 18 h 100"/>
                  <a:gd name="T4" fmla="*/ 44 w 44"/>
                  <a:gd name="T5" fmla="*/ 18 h 100"/>
                  <a:gd name="T6" fmla="*/ 44 w 44"/>
                  <a:gd name="T7" fmla="*/ 24 h 100"/>
                  <a:gd name="T8" fmla="*/ 21 w 44"/>
                  <a:gd name="T9" fmla="*/ 24 h 100"/>
                  <a:gd name="T10" fmla="*/ 21 w 44"/>
                  <a:gd name="T11" fmla="*/ 77 h 100"/>
                  <a:gd name="T12" fmla="*/ 33 w 44"/>
                  <a:gd name="T13" fmla="*/ 94 h 100"/>
                  <a:gd name="T14" fmla="*/ 42 w 44"/>
                  <a:gd name="T15" fmla="*/ 92 h 100"/>
                  <a:gd name="T16" fmla="*/ 43 w 44"/>
                  <a:gd name="T17" fmla="*/ 98 h 100"/>
                  <a:gd name="T18" fmla="*/ 32 w 44"/>
                  <a:gd name="T19" fmla="*/ 100 h 100"/>
                  <a:gd name="T20" fmla="*/ 18 w 44"/>
                  <a:gd name="T21" fmla="*/ 95 h 100"/>
                  <a:gd name="T22" fmla="*/ 13 w 44"/>
                  <a:gd name="T23" fmla="*/ 75 h 100"/>
                  <a:gd name="T24" fmla="*/ 13 w 44"/>
                  <a:gd name="T25" fmla="*/ 24 h 100"/>
                  <a:gd name="T26" fmla="*/ 0 w 44"/>
                  <a:gd name="T27" fmla="*/ 24 h 100"/>
                  <a:gd name="T28" fmla="*/ 0 w 44"/>
                  <a:gd name="T29" fmla="*/ 18 h 100"/>
                  <a:gd name="T30" fmla="*/ 13 w 44"/>
                  <a:gd name="T31" fmla="*/ 18 h 100"/>
                  <a:gd name="T32" fmla="*/ 13 w 44"/>
                  <a:gd name="T33" fmla="*/ 3 h 100"/>
                  <a:gd name="T34" fmla="*/ 21 w 44"/>
                  <a:gd name="T3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100">
                    <a:moveTo>
                      <a:pt x="21" y="0"/>
                    </a:moveTo>
                    <a:cubicBezTo>
                      <a:pt x="21" y="18"/>
                      <a:pt x="21" y="18"/>
                      <a:pt x="21" y="18"/>
                    </a:cubicBezTo>
                    <a:cubicBezTo>
                      <a:pt x="44" y="18"/>
                      <a:pt x="44" y="18"/>
                      <a:pt x="44" y="18"/>
                    </a:cubicBezTo>
                    <a:cubicBezTo>
                      <a:pt x="44" y="24"/>
                      <a:pt x="44" y="24"/>
                      <a:pt x="44" y="24"/>
                    </a:cubicBezTo>
                    <a:cubicBezTo>
                      <a:pt x="21" y="24"/>
                      <a:pt x="21" y="24"/>
                      <a:pt x="21" y="24"/>
                    </a:cubicBezTo>
                    <a:cubicBezTo>
                      <a:pt x="21" y="77"/>
                      <a:pt x="21" y="77"/>
                      <a:pt x="21" y="77"/>
                    </a:cubicBezTo>
                    <a:cubicBezTo>
                      <a:pt x="21" y="87"/>
                      <a:pt x="24" y="94"/>
                      <a:pt x="33" y="94"/>
                    </a:cubicBezTo>
                    <a:cubicBezTo>
                      <a:pt x="37" y="94"/>
                      <a:pt x="40" y="93"/>
                      <a:pt x="42" y="92"/>
                    </a:cubicBezTo>
                    <a:cubicBezTo>
                      <a:pt x="43" y="98"/>
                      <a:pt x="43" y="98"/>
                      <a:pt x="43" y="98"/>
                    </a:cubicBezTo>
                    <a:cubicBezTo>
                      <a:pt x="41" y="100"/>
                      <a:pt x="37" y="100"/>
                      <a:pt x="32" y="100"/>
                    </a:cubicBezTo>
                    <a:cubicBezTo>
                      <a:pt x="26" y="100"/>
                      <a:pt x="21" y="99"/>
                      <a:pt x="18" y="95"/>
                    </a:cubicBezTo>
                    <a:cubicBezTo>
                      <a:pt x="15" y="90"/>
                      <a:pt x="13" y="84"/>
                      <a:pt x="13" y="75"/>
                    </a:cubicBezTo>
                    <a:cubicBezTo>
                      <a:pt x="13" y="24"/>
                      <a:pt x="13" y="24"/>
                      <a:pt x="13" y="24"/>
                    </a:cubicBezTo>
                    <a:cubicBezTo>
                      <a:pt x="0" y="24"/>
                      <a:pt x="0" y="24"/>
                      <a:pt x="0" y="24"/>
                    </a:cubicBezTo>
                    <a:cubicBezTo>
                      <a:pt x="0" y="18"/>
                      <a:pt x="0" y="18"/>
                      <a:pt x="0" y="18"/>
                    </a:cubicBezTo>
                    <a:cubicBezTo>
                      <a:pt x="13" y="18"/>
                      <a:pt x="13" y="18"/>
                      <a:pt x="13" y="18"/>
                    </a:cubicBezTo>
                    <a:cubicBezTo>
                      <a:pt x="13" y="3"/>
                      <a:pt x="13" y="3"/>
                      <a:pt x="13" y="3"/>
                    </a:cubicBezTo>
                    <a:cubicBezTo>
                      <a:pt x="21" y="0"/>
                      <a:pt x="21" y="0"/>
                      <a:pt x="2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18">
                  <a:lnSpc>
                    <a:spcPct val="85000"/>
                  </a:lnSpc>
                </a:pPr>
                <a:endParaRPr lang="en-US" sz="1200">
                  <a:solidFill>
                    <a:srgbClr val="FFFFFF"/>
                  </a:solidFill>
                </a:endParaRPr>
              </a:p>
            </p:txBody>
          </p:sp>
          <p:sp>
            <p:nvSpPr>
              <p:cNvPr id="508" name="Freeform 21"/>
              <p:cNvSpPr>
                <a:spLocks/>
              </p:cNvSpPr>
              <p:nvPr/>
            </p:nvSpPr>
            <p:spPr bwMode="auto">
              <a:xfrm>
                <a:off x="7667482" y="5863020"/>
                <a:ext cx="63903" cy="95098"/>
              </a:xfrm>
              <a:custGeom>
                <a:avLst/>
                <a:gdLst>
                  <a:gd name="T0" fmla="*/ 35 w 63"/>
                  <a:gd name="T1" fmla="*/ 26 h 109"/>
                  <a:gd name="T2" fmla="*/ 19 w 63"/>
                  <a:gd name="T3" fmla="*/ 31 h 109"/>
                  <a:gd name="T4" fmla="*/ 8 w 63"/>
                  <a:gd name="T5" fmla="*/ 42 h 109"/>
                  <a:gd name="T6" fmla="*/ 7 w 63"/>
                  <a:gd name="T7" fmla="*/ 42 h 109"/>
                  <a:gd name="T8" fmla="*/ 7 w 63"/>
                  <a:gd name="T9" fmla="*/ 3 h 109"/>
                  <a:gd name="T10" fmla="*/ 0 w 63"/>
                  <a:gd name="T11" fmla="*/ 0 h 109"/>
                  <a:gd name="T12" fmla="*/ 0 w 63"/>
                  <a:gd name="T13" fmla="*/ 109 h 109"/>
                  <a:gd name="T14" fmla="*/ 7 w 63"/>
                  <a:gd name="T15" fmla="*/ 109 h 109"/>
                  <a:gd name="T16" fmla="*/ 7 w 63"/>
                  <a:gd name="T17" fmla="*/ 59 h 109"/>
                  <a:gd name="T18" fmla="*/ 9 w 63"/>
                  <a:gd name="T19" fmla="*/ 51 h 109"/>
                  <a:gd name="T20" fmla="*/ 33 w 63"/>
                  <a:gd name="T21" fmla="*/ 33 h 109"/>
                  <a:gd name="T22" fmla="*/ 55 w 63"/>
                  <a:gd name="T23" fmla="*/ 61 h 109"/>
                  <a:gd name="T24" fmla="*/ 55 w 63"/>
                  <a:gd name="T25" fmla="*/ 109 h 109"/>
                  <a:gd name="T26" fmla="*/ 63 w 63"/>
                  <a:gd name="T27" fmla="*/ 109 h 109"/>
                  <a:gd name="T28" fmla="*/ 63 w 63"/>
                  <a:gd name="T29" fmla="*/ 60 h 109"/>
                  <a:gd name="T30" fmla="*/ 35 w 63"/>
                  <a:gd name="T31" fmla="*/ 2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109">
                    <a:moveTo>
                      <a:pt x="35" y="26"/>
                    </a:moveTo>
                    <a:cubicBezTo>
                      <a:pt x="29" y="26"/>
                      <a:pt x="23" y="28"/>
                      <a:pt x="19" y="31"/>
                    </a:cubicBezTo>
                    <a:cubicBezTo>
                      <a:pt x="14" y="34"/>
                      <a:pt x="10" y="38"/>
                      <a:pt x="8" y="42"/>
                    </a:cubicBezTo>
                    <a:cubicBezTo>
                      <a:pt x="7" y="42"/>
                      <a:pt x="7" y="42"/>
                      <a:pt x="7" y="42"/>
                    </a:cubicBezTo>
                    <a:cubicBezTo>
                      <a:pt x="7" y="3"/>
                      <a:pt x="7" y="3"/>
                      <a:pt x="7" y="3"/>
                    </a:cubicBezTo>
                    <a:cubicBezTo>
                      <a:pt x="0" y="0"/>
                      <a:pt x="0" y="0"/>
                      <a:pt x="0" y="0"/>
                    </a:cubicBezTo>
                    <a:cubicBezTo>
                      <a:pt x="0" y="109"/>
                      <a:pt x="0" y="109"/>
                      <a:pt x="0" y="109"/>
                    </a:cubicBezTo>
                    <a:cubicBezTo>
                      <a:pt x="7" y="109"/>
                      <a:pt x="7" y="109"/>
                      <a:pt x="7" y="109"/>
                    </a:cubicBezTo>
                    <a:cubicBezTo>
                      <a:pt x="7" y="59"/>
                      <a:pt x="7" y="59"/>
                      <a:pt x="7" y="59"/>
                    </a:cubicBezTo>
                    <a:cubicBezTo>
                      <a:pt x="7" y="56"/>
                      <a:pt x="8" y="54"/>
                      <a:pt x="9" y="51"/>
                    </a:cubicBezTo>
                    <a:cubicBezTo>
                      <a:pt x="12" y="41"/>
                      <a:pt x="21" y="33"/>
                      <a:pt x="33" y="33"/>
                    </a:cubicBezTo>
                    <a:cubicBezTo>
                      <a:pt x="49" y="33"/>
                      <a:pt x="55" y="46"/>
                      <a:pt x="55" y="61"/>
                    </a:cubicBezTo>
                    <a:cubicBezTo>
                      <a:pt x="55" y="109"/>
                      <a:pt x="55" y="109"/>
                      <a:pt x="55" y="109"/>
                    </a:cubicBezTo>
                    <a:cubicBezTo>
                      <a:pt x="63" y="109"/>
                      <a:pt x="63" y="109"/>
                      <a:pt x="63" y="109"/>
                    </a:cubicBezTo>
                    <a:cubicBezTo>
                      <a:pt x="63" y="60"/>
                      <a:pt x="63" y="60"/>
                      <a:pt x="63" y="60"/>
                    </a:cubicBezTo>
                    <a:cubicBezTo>
                      <a:pt x="63" y="30"/>
                      <a:pt x="43" y="26"/>
                      <a:pt x="35" y="2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18">
                  <a:lnSpc>
                    <a:spcPct val="85000"/>
                  </a:lnSpc>
                </a:pPr>
                <a:endParaRPr lang="en-US" sz="1200">
                  <a:solidFill>
                    <a:srgbClr val="FFFFFF"/>
                  </a:solidFill>
                </a:endParaRPr>
              </a:p>
            </p:txBody>
          </p:sp>
          <p:sp>
            <p:nvSpPr>
              <p:cNvPr id="509" name="Freeform 22"/>
              <p:cNvSpPr>
                <a:spLocks noEditPoints="1"/>
              </p:cNvSpPr>
              <p:nvPr/>
            </p:nvSpPr>
            <p:spPr bwMode="auto">
              <a:xfrm>
                <a:off x="7566267" y="5854139"/>
                <a:ext cx="82773" cy="105089"/>
              </a:xfrm>
              <a:custGeom>
                <a:avLst/>
                <a:gdLst>
                  <a:gd name="T0" fmla="*/ 81 w 82"/>
                  <a:gd name="T1" fmla="*/ 5 h 120"/>
                  <a:gd name="T2" fmla="*/ 60 w 82"/>
                  <a:gd name="T3" fmla="*/ 0 h 120"/>
                  <a:gd name="T4" fmla="*/ 60 w 82"/>
                  <a:gd name="T5" fmla="*/ 46 h 120"/>
                  <a:gd name="T6" fmla="*/ 60 w 82"/>
                  <a:gd name="T7" fmla="*/ 46 h 120"/>
                  <a:gd name="T8" fmla="*/ 37 w 82"/>
                  <a:gd name="T9" fmla="*/ 35 h 120"/>
                  <a:gd name="T10" fmla="*/ 1 w 82"/>
                  <a:gd name="T11" fmla="*/ 79 h 120"/>
                  <a:gd name="T12" fmla="*/ 35 w 82"/>
                  <a:gd name="T13" fmla="*/ 120 h 120"/>
                  <a:gd name="T14" fmla="*/ 62 w 82"/>
                  <a:gd name="T15" fmla="*/ 106 h 120"/>
                  <a:gd name="T16" fmla="*/ 62 w 82"/>
                  <a:gd name="T17" fmla="*/ 106 h 120"/>
                  <a:gd name="T18" fmla="*/ 63 w 82"/>
                  <a:gd name="T19" fmla="*/ 119 h 120"/>
                  <a:gd name="T20" fmla="*/ 82 w 82"/>
                  <a:gd name="T21" fmla="*/ 119 h 120"/>
                  <a:gd name="T22" fmla="*/ 81 w 82"/>
                  <a:gd name="T23" fmla="*/ 96 h 120"/>
                  <a:gd name="T24" fmla="*/ 81 w 82"/>
                  <a:gd name="T25" fmla="*/ 5 h 120"/>
                  <a:gd name="T26" fmla="*/ 60 w 82"/>
                  <a:gd name="T27" fmla="*/ 83 h 120"/>
                  <a:gd name="T28" fmla="*/ 60 w 82"/>
                  <a:gd name="T29" fmla="*/ 89 h 120"/>
                  <a:gd name="T30" fmla="*/ 42 w 82"/>
                  <a:gd name="T31" fmla="*/ 104 h 120"/>
                  <a:gd name="T32" fmla="*/ 21 w 82"/>
                  <a:gd name="T33" fmla="*/ 78 h 120"/>
                  <a:gd name="T34" fmla="*/ 42 w 82"/>
                  <a:gd name="T35" fmla="*/ 51 h 120"/>
                  <a:gd name="T36" fmla="*/ 60 w 82"/>
                  <a:gd name="T37" fmla="*/ 66 h 120"/>
                  <a:gd name="T38" fmla="*/ 60 w 82"/>
                  <a:gd name="T39" fmla="*/ 71 h 120"/>
                  <a:gd name="T40" fmla="*/ 60 w 82"/>
                  <a:gd name="T41" fmla="*/ 8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120">
                    <a:moveTo>
                      <a:pt x="81" y="5"/>
                    </a:moveTo>
                    <a:cubicBezTo>
                      <a:pt x="60" y="0"/>
                      <a:pt x="60" y="0"/>
                      <a:pt x="60" y="0"/>
                    </a:cubicBezTo>
                    <a:cubicBezTo>
                      <a:pt x="60" y="46"/>
                      <a:pt x="60" y="46"/>
                      <a:pt x="60" y="46"/>
                    </a:cubicBezTo>
                    <a:cubicBezTo>
                      <a:pt x="60" y="46"/>
                      <a:pt x="60" y="46"/>
                      <a:pt x="60" y="46"/>
                    </a:cubicBezTo>
                    <a:cubicBezTo>
                      <a:pt x="56" y="40"/>
                      <a:pt x="48" y="35"/>
                      <a:pt x="37" y="35"/>
                    </a:cubicBezTo>
                    <a:cubicBezTo>
                      <a:pt x="17" y="35"/>
                      <a:pt x="0" y="51"/>
                      <a:pt x="1" y="79"/>
                    </a:cubicBezTo>
                    <a:cubicBezTo>
                      <a:pt x="1" y="104"/>
                      <a:pt x="16" y="120"/>
                      <a:pt x="35" y="120"/>
                    </a:cubicBezTo>
                    <a:cubicBezTo>
                      <a:pt x="47" y="120"/>
                      <a:pt x="57" y="115"/>
                      <a:pt x="62" y="106"/>
                    </a:cubicBezTo>
                    <a:cubicBezTo>
                      <a:pt x="62" y="106"/>
                      <a:pt x="62" y="106"/>
                      <a:pt x="62" y="106"/>
                    </a:cubicBezTo>
                    <a:cubicBezTo>
                      <a:pt x="63" y="119"/>
                      <a:pt x="63" y="119"/>
                      <a:pt x="63" y="119"/>
                    </a:cubicBezTo>
                    <a:cubicBezTo>
                      <a:pt x="82" y="119"/>
                      <a:pt x="82" y="119"/>
                      <a:pt x="82" y="119"/>
                    </a:cubicBezTo>
                    <a:cubicBezTo>
                      <a:pt x="81" y="113"/>
                      <a:pt x="81" y="104"/>
                      <a:pt x="81" y="96"/>
                    </a:cubicBezTo>
                    <a:cubicBezTo>
                      <a:pt x="81" y="5"/>
                      <a:pt x="81" y="5"/>
                      <a:pt x="81" y="5"/>
                    </a:cubicBezTo>
                    <a:close/>
                    <a:moveTo>
                      <a:pt x="60" y="83"/>
                    </a:moveTo>
                    <a:cubicBezTo>
                      <a:pt x="60" y="85"/>
                      <a:pt x="60" y="87"/>
                      <a:pt x="60" y="89"/>
                    </a:cubicBezTo>
                    <a:cubicBezTo>
                      <a:pt x="58" y="98"/>
                      <a:pt x="50" y="104"/>
                      <a:pt x="42" y="104"/>
                    </a:cubicBezTo>
                    <a:cubicBezTo>
                      <a:pt x="29" y="104"/>
                      <a:pt x="21" y="93"/>
                      <a:pt x="21" y="78"/>
                    </a:cubicBezTo>
                    <a:cubicBezTo>
                      <a:pt x="21" y="63"/>
                      <a:pt x="29" y="51"/>
                      <a:pt x="42" y="51"/>
                    </a:cubicBezTo>
                    <a:cubicBezTo>
                      <a:pt x="51" y="51"/>
                      <a:pt x="58" y="58"/>
                      <a:pt x="60" y="66"/>
                    </a:cubicBezTo>
                    <a:cubicBezTo>
                      <a:pt x="60" y="67"/>
                      <a:pt x="60" y="69"/>
                      <a:pt x="60" y="71"/>
                    </a:cubicBezTo>
                    <a:cubicBezTo>
                      <a:pt x="60" y="83"/>
                      <a:pt x="60" y="83"/>
                      <a:pt x="60" y="83"/>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18">
                  <a:lnSpc>
                    <a:spcPct val="85000"/>
                  </a:lnSpc>
                </a:pPr>
                <a:endParaRPr lang="en-US" sz="1200">
                  <a:solidFill>
                    <a:srgbClr val="FFFFFF"/>
                  </a:solidFill>
                </a:endParaRPr>
              </a:p>
            </p:txBody>
          </p:sp>
          <p:sp>
            <p:nvSpPr>
              <p:cNvPr id="510" name="Freeform 23"/>
              <p:cNvSpPr>
                <a:spLocks noEditPoints="1"/>
              </p:cNvSpPr>
              <p:nvPr/>
            </p:nvSpPr>
            <p:spPr bwMode="auto">
              <a:xfrm>
                <a:off x="7869054" y="5952198"/>
                <a:ext cx="5147" cy="4440"/>
              </a:xfrm>
              <a:custGeom>
                <a:avLst/>
                <a:gdLst>
                  <a:gd name="T0" fmla="*/ 1 w 5"/>
                  <a:gd name="T1" fmla="*/ 3 h 5"/>
                  <a:gd name="T2" fmla="*/ 2 w 5"/>
                  <a:gd name="T3" fmla="*/ 3 h 5"/>
                  <a:gd name="T4" fmla="*/ 4 w 5"/>
                  <a:gd name="T5" fmla="*/ 5 h 5"/>
                  <a:gd name="T6" fmla="*/ 5 w 5"/>
                  <a:gd name="T7" fmla="*/ 5 h 5"/>
                  <a:gd name="T8" fmla="*/ 3 w 5"/>
                  <a:gd name="T9" fmla="*/ 3 h 5"/>
                  <a:gd name="T10" fmla="*/ 4 w 5"/>
                  <a:gd name="T11" fmla="*/ 1 h 5"/>
                  <a:gd name="T12" fmla="*/ 2 w 5"/>
                  <a:gd name="T13" fmla="*/ 0 h 5"/>
                  <a:gd name="T14" fmla="*/ 0 w 5"/>
                  <a:gd name="T15" fmla="*/ 0 h 5"/>
                  <a:gd name="T16" fmla="*/ 0 w 5"/>
                  <a:gd name="T17" fmla="*/ 5 h 5"/>
                  <a:gd name="T18" fmla="*/ 1 w 5"/>
                  <a:gd name="T19" fmla="*/ 5 h 5"/>
                  <a:gd name="T20" fmla="*/ 1 w 5"/>
                  <a:gd name="T21" fmla="*/ 3 h 5"/>
                  <a:gd name="T22" fmla="*/ 1 w 5"/>
                  <a:gd name="T23" fmla="*/ 2 h 5"/>
                  <a:gd name="T24" fmla="*/ 1 w 5"/>
                  <a:gd name="T25" fmla="*/ 1 h 5"/>
                  <a:gd name="T26" fmla="*/ 2 w 5"/>
                  <a:gd name="T27" fmla="*/ 1 h 5"/>
                  <a:gd name="T28" fmla="*/ 4 w 5"/>
                  <a:gd name="T29" fmla="*/ 1 h 5"/>
                  <a:gd name="T30" fmla="*/ 2 w 5"/>
                  <a:gd name="T31" fmla="*/ 2 h 5"/>
                  <a:gd name="T32" fmla="*/ 1 w 5"/>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5">
                    <a:moveTo>
                      <a:pt x="1" y="3"/>
                    </a:moveTo>
                    <a:cubicBezTo>
                      <a:pt x="2" y="3"/>
                      <a:pt x="2" y="3"/>
                      <a:pt x="2" y="3"/>
                    </a:cubicBezTo>
                    <a:cubicBezTo>
                      <a:pt x="4" y="5"/>
                      <a:pt x="4" y="5"/>
                      <a:pt x="4" y="5"/>
                    </a:cubicBezTo>
                    <a:cubicBezTo>
                      <a:pt x="5" y="5"/>
                      <a:pt x="5" y="5"/>
                      <a:pt x="5" y="5"/>
                    </a:cubicBezTo>
                    <a:cubicBezTo>
                      <a:pt x="3" y="3"/>
                      <a:pt x="3" y="3"/>
                      <a:pt x="3" y="3"/>
                    </a:cubicBezTo>
                    <a:cubicBezTo>
                      <a:pt x="4" y="3"/>
                      <a:pt x="4" y="2"/>
                      <a:pt x="4" y="1"/>
                    </a:cubicBezTo>
                    <a:cubicBezTo>
                      <a:pt x="4" y="0"/>
                      <a:pt x="4" y="0"/>
                      <a:pt x="2" y="0"/>
                    </a:cubicBezTo>
                    <a:cubicBezTo>
                      <a:pt x="0" y="0"/>
                      <a:pt x="0" y="0"/>
                      <a:pt x="0" y="0"/>
                    </a:cubicBezTo>
                    <a:cubicBezTo>
                      <a:pt x="0" y="5"/>
                      <a:pt x="0" y="5"/>
                      <a:pt x="0" y="5"/>
                    </a:cubicBezTo>
                    <a:cubicBezTo>
                      <a:pt x="1" y="5"/>
                      <a:pt x="1" y="5"/>
                      <a:pt x="1" y="5"/>
                    </a:cubicBezTo>
                    <a:cubicBezTo>
                      <a:pt x="1" y="3"/>
                      <a:pt x="1" y="3"/>
                      <a:pt x="1" y="3"/>
                    </a:cubicBezTo>
                    <a:close/>
                    <a:moveTo>
                      <a:pt x="1" y="2"/>
                    </a:moveTo>
                    <a:cubicBezTo>
                      <a:pt x="1" y="1"/>
                      <a:pt x="1" y="1"/>
                      <a:pt x="1" y="1"/>
                    </a:cubicBezTo>
                    <a:cubicBezTo>
                      <a:pt x="2" y="1"/>
                      <a:pt x="2" y="1"/>
                      <a:pt x="2" y="1"/>
                    </a:cubicBezTo>
                    <a:cubicBezTo>
                      <a:pt x="3" y="1"/>
                      <a:pt x="4" y="1"/>
                      <a:pt x="4" y="1"/>
                    </a:cubicBezTo>
                    <a:cubicBezTo>
                      <a:pt x="4" y="2"/>
                      <a:pt x="3" y="2"/>
                      <a:pt x="2" y="2"/>
                    </a:cubicBezTo>
                    <a:cubicBezTo>
                      <a:pt x="1" y="2"/>
                      <a:pt x="1" y="2"/>
                      <a:pt x="1" y="2"/>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18">
                  <a:lnSpc>
                    <a:spcPct val="85000"/>
                  </a:lnSpc>
                </a:pPr>
                <a:endParaRPr lang="en-US" sz="1200">
                  <a:solidFill>
                    <a:srgbClr val="FFFFFF"/>
                  </a:solidFill>
                </a:endParaRPr>
              </a:p>
            </p:txBody>
          </p:sp>
          <p:sp>
            <p:nvSpPr>
              <p:cNvPr id="511" name="Freeform 24"/>
              <p:cNvSpPr>
                <a:spLocks noEditPoints="1"/>
              </p:cNvSpPr>
              <p:nvPr/>
            </p:nvSpPr>
            <p:spPr bwMode="auto">
              <a:xfrm>
                <a:off x="7866052" y="5949607"/>
                <a:ext cx="11151" cy="9621"/>
              </a:xfrm>
              <a:custGeom>
                <a:avLst/>
                <a:gdLst>
                  <a:gd name="T0" fmla="*/ 11 w 11"/>
                  <a:gd name="T1" fmla="*/ 6 h 11"/>
                  <a:gd name="T2" fmla="*/ 5 w 11"/>
                  <a:gd name="T3" fmla="*/ 11 h 11"/>
                  <a:gd name="T4" fmla="*/ 0 w 11"/>
                  <a:gd name="T5" fmla="*/ 6 h 11"/>
                  <a:gd name="T6" fmla="*/ 5 w 11"/>
                  <a:gd name="T7" fmla="*/ 0 h 11"/>
                  <a:gd name="T8" fmla="*/ 11 w 11"/>
                  <a:gd name="T9" fmla="*/ 6 h 11"/>
                  <a:gd name="T10" fmla="*/ 5 w 11"/>
                  <a:gd name="T11" fmla="*/ 1 h 11"/>
                  <a:gd name="T12" fmla="*/ 1 w 11"/>
                  <a:gd name="T13" fmla="*/ 6 h 11"/>
                  <a:gd name="T14" fmla="*/ 5 w 11"/>
                  <a:gd name="T15" fmla="*/ 10 h 11"/>
                  <a:gd name="T16" fmla="*/ 10 w 11"/>
                  <a:gd name="T17" fmla="*/ 6 h 11"/>
                  <a:gd name="T18" fmla="*/ 5 w 11"/>
                  <a:gd name="T19"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6"/>
                    </a:moveTo>
                    <a:cubicBezTo>
                      <a:pt x="11" y="9"/>
                      <a:pt x="8" y="11"/>
                      <a:pt x="5" y="11"/>
                    </a:cubicBezTo>
                    <a:cubicBezTo>
                      <a:pt x="2" y="11"/>
                      <a:pt x="0" y="9"/>
                      <a:pt x="0" y="6"/>
                    </a:cubicBezTo>
                    <a:cubicBezTo>
                      <a:pt x="0" y="3"/>
                      <a:pt x="2" y="0"/>
                      <a:pt x="5" y="0"/>
                    </a:cubicBezTo>
                    <a:cubicBezTo>
                      <a:pt x="8" y="0"/>
                      <a:pt x="11" y="3"/>
                      <a:pt x="11" y="6"/>
                    </a:cubicBezTo>
                    <a:close/>
                    <a:moveTo>
                      <a:pt x="5" y="1"/>
                    </a:moveTo>
                    <a:cubicBezTo>
                      <a:pt x="3" y="1"/>
                      <a:pt x="1" y="3"/>
                      <a:pt x="1" y="6"/>
                    </a:cubicBezTo>
                    <a:cubicBezTo>
                      <a:pt x="1" y="8"/>
                      <a:pt x="3" y="10"/>
                      <a:pt x="5" y="10"/>
                    </a:cubicBezTo>
                    <a:cubicBezTo>
                      <a:pt x="8" y="10"/>
                      <a:pt x="10" y="8"/>
                      <a:pt x="10" y="6"/>
                    </a:cubicBezTo>
                    <a:cubicBezTo>
                      <a:pt x="10" y="3"/>
                      <a:pt x="8" y="1"/>
                      <a:pt x="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18">
                  <a:lnSpc>
                    <a:spcPct val="85000"/>
                  </a:lnSpc>
                </a:pPr>
                <a:endParaRPr lang="en-US" sz="1200">
                  <a:solidFill>
                    <a:srgbClr val="FFFFFF"/>
                  </a:solidFill>
                </a:endParaRPr>
              </a:p>
            </p:txBody>
          </p:sp>
        </p:grpSp>
        <p:pic>
          <p:nvPicPr>
            <p:cNvPr id="495" name="Picture 14"/>
            <p:cNvPicPr>
              <a:picLocks noChangeAspect="1" noChangeArrowheads="1"/>
            </p:cNvPicPr>
            <p:nvPr/>
          </p:nvPicPr>
          <p:blipFill>
            <a:blip cstate="print"/>
            <a:srcRect/>
            <a:stretch>
              <a:fillRect/>
            </a:stretch>
          </p:blipFill>
          <p:spPr bwMode="auto">
            <a:xfrm>
              <a:off x="3844555" y="5608668"/>
              <a:ext cx="734175" cy="175500"/>
            </a:xfrm>
            <a:prstGeom prst="rect">
              <a:avLst/>
            </a:prstGeom>
            <a:noFill/>
            <a:ln w="9525" algn="ctr">
              <a:noFill/>
              <a:miter lim="800000"/>
              <a:headEnd/>
              <a:tailEnd/>
            </a:ln>
          </p:spPr>
        </p:pic>
        <p:pic>
          <p:nvPicPr>
            <p:cNvPr id="491" name="Picture 24" descr="C:\Users\Melissa.DUARTE\AppData\Local\Temp\1445_Microsoft_Logo_Print.png"/>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bwMode="auto">
            <a:xfrm>
              <a:off x="5504387" y="5647972"/>
              <a:ext cx="872836" cy="108065"/>
            </a:xfrm>
            <a:prstGeom prst="rect">
              <a:avLst/>
            </a:prstGeom>
            <a:noFill/>
            <a:extLst>
              <a:ext uri="{909E8E84-426E-40dd-AFC4-6F175D3DCCD1}">
                <a14:hiddenFill xmlns:a14="http://schemas.microsoft.com/office/drawing/2010/main">
                  <a:solidFill>
                    <a:srgbClr val="FFFFFF"/>
                  </a:solidFill>
                </a14:hiddenFill>
              </a:ext>
            </a:extLst>
          </p:spPr>
        </p:pic>
      </p:grpSp>
      <p:pic>
        <p:nvPicPr>
          <p:cNvPr id="525"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97239" y="5351789"/>
            <a:ext cx="482888" cy="37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6"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01520" y="5332184"/>
            <a:ext cx="488797" cy="418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7"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85351" y="5377111"/>
            <a:ext cx="482888" cy="37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8"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10155" y="5357505"/>
            <a:ext cx="482888" cy="37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9"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425368" y="5337901"/>
            <a:ext cx="488797" cy="418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0"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699540" y="4890713"/>
            <a:ext cx="420781" cy="408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1"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40809" y="5357505"/>
            <a:ext cx="482888" cy="37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456659" y="4890713"/>
            <a:ext cx="420781" cy="408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3"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98005" y="5377111"/>
            <a:ext cx="482888" cy="37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4"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703548" y="4890713"/>
            <a:ext cx="420781" cy="408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35" name="3456 connections"/>
          <p:cNvGrpSpPr/>
          <p:nvPr/>
        </p:nvGrpSpPr>
        <p:grpSpPr>
          <a:xfrm>
            <a:off x="2859206" y="4353921"/>
            <a:ext cx="6976951" cy="376615"/>
            <a:chOff x="2134387" y="4713713"/>
            <a:chExt cx="7067289" cy="281291"/>
          </a:xfrm>
        </p:grpSpPr>
        <p:cxnSp>
          <p:nvCxnSpPr>
            <p:cNvPr id="536" name="Straight Connector 535"/>
            <p:cNvCxnSpPr/>
            <p:nvPr/>
          </p:nvCxnSpPr>
          <p:spPr>
            <a:xfrm>
              <a:off x="7056957" y="4723813"/>
              <a:ext cx="148887" cy="271191"/>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37" name="Straight Connector 536"/>
            <p:cNvCxnSpPr/>
            <p:nvPr/>
          </p:nvCxnSpPr>
          <p:spPr>
            <a:xfrm flipH="1">
              <a:off x="2858802" y="4723813"/>
              <a:ext cx="1310520" cy="271191"/>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38" name="Straight Connector 537"/>
            <p:cNvCxnSpPr/>
            <p:nvPr/>
          </p:nvCxnSpPr>
          <p:spPr>
            <a:xfrm flipH="1">
              <a:off x="2134387" y="4723813"/>
              <a:ext cx="2034935" cy="271191"/>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39" name="Straight Connector 538"/>
            <p:cNvCxnSpPr/>
            <p:nvPr/>
          </p:nvCxnSpPr>
          <p:spPr>
            <a:xfrm>
              <a:off x="4169322" y="4723813"/>
              <a:ext cx="138494" cy="271191"/>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40" name="Straight Connector 539"/>
            <p:cNvCxnSpPr/>
            <p:nvPr/>
          </p:nvCxnSpPr>
          <p:spPr>
            <a:xfrm>
              <a:off x="4169322" y="4723813"/>
              <a:ext cx="863001" cy="271191"/>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41" name="Straight Connector 540"/>
            <p:cNvCxnSpPr/>
            <p:nvPr/>
          </p:nvCxnSpPr>
          <p:spPr>
            <a:xfrm>
              <a:off x="4169322" y="4723813"/>
              <a:ext cx="1587508" cy="271191"/>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42" name="Straight Connector 541"/>
            <p:cNvCxnSpPr/>
            <p:nvPr/>
          </p:nvCxnSpPr>
          <p:spPr>
            <a:xfrm>
              <a:off x="5131867" y="4723813"/>
              <a:ext cx="1349470" cy="271191"/>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43" name="Straight Connector 542"/>
            <p:cNvCxnSpPr/>
            <p:nvPr/>
          </p:nvCxnSpPr>
          <p:spPr>
            <a:xfrm>
              <a:off x="5131867" y="4723813"/>
              <a:ext cx="624963" cy="271191"/>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44" name="Straight Connector 543"/>
            <p:cNvCxnSpPr/>
            <p:nvPr/>
          </p:nvCxnSpPr>
          <p:spPr>
            <a:xfrm>
              <a:off x="6094649" y="4723813"/>
              <a:ext cx="386688" cy="271191"/>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45" name="Straight Connector 544"/>
            <p:cNvCxnSpPr/>
            <p:nvPr/>
          </p:nvCxnSpPr>
          <p:spPr>
            <a:xfrm flipH="1">
              <a:off x="5032323" y="4723813"/>
              <a:ext cx="99544" cy="271191"/>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46" name="Straight Connector 545"/>
            <p:cNvCxnSpPr/>
            <p:nvPr/>
          </p:nvCxnSpPr>
          <p:spPr>
            <a:xfrm flipH="1">
              <a:off x="4307816" y="4723813"/>
              <a:ext cx="824051" cy="271191"/>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47" name="Straight Connector 546"/>
            <p:cNvCxnSpPr/>
            <p:nvPr/>
          </p:nvCxnSpPr>
          <p:spPr>
            <a:xfrm flipH="1">
              <a:off x="2858802" y="4723813"/>
              <a:ext cx="2273065" cy="271191"/>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48" name="Straight Connector 547"/>
            <p:cNvCxnSpPr/>
            <p:nvPr/>
          </p:nvCxnSpPr>
          <p:spPr>
            <a:xfrm flipH="1">
              <a:off x="2134387" y="4723813"/>
              <a:ext cx="2997480" cy="271191"/>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49" name="Straight Connector 548"/>
            <p:cNvCxnSpPr/>
            <p:nvPr/>
          </p:nvCxnSpPr>
          <p:spPr>
            <a:xfrm>
              <a:off x="7056957" y="4723813"/>
              <a:ext cx="2144719" cy="226448"/>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51" name="Straight Connector 550"/>
            <p:cNvCxnSpPr/>
            <p:nvPr/>
          </p:nvCxnSpPr>
          <p:spPr>
            <a:xfrm flipH="1">
              <a:off x="5032323" y="4723813"/>
              <a:ext cx="1062326" cy="271191"/>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52" name="Straight Connector 551"/>
            <p:cNvCxnSpPr/>
            <p:nvPr/>
          </p:nvCxnSpPr>
          <p:spPr>
            <a:xfrm flipH="1">
              <a:off x="6481338" y="4723813"/>
              <a:ext cx="575619" cy="271191"/>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53" name="Straight Connector 552"/>
            <p:cNvCxnSpPr/>
            <p:nvPr/>
          </p:nvCxnSpPr>
          <p:spPr>
            <a:xfrm>
              <a:off x="7056957" y="4723813"/>
              <a:ext cx="482213" cy="271191"/>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54" name="Straight Connector 553"/>
            <p:cNvCxnSpPr/>
            <p:nvPr/>
          </p:nvCxnSpPr>
          <p:spPr>
            <a:xfrm>
              <a:off x="7056957" y="4723813"/>
              <a:ext cx="1164334" cy="226448"/>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55" name="Straight Connector 554"/>
            <p:cNvCxnSpPr/>
            <p:nvPr/>
          </p:nvCxnSpPr>
          <p:spPr>
            <a:xfrm>
              <a:off x="7056957" y="4723813"/>
              <a:ext cx="2019291" cy="164986"/>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60" name="Straight Connector 559"/>
            <p:cNvCxnSpPr/>
            <p:nvPr/>
          </p:nvCxnSpPr>
          <p:spPr>
            <a:xfrm flipH="1" flipV="1">
              <a:off x="5131867" y="4723813"/>
              <a:ext cx="2073977" cy="271191"/>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61" name="Straight Connector 560"/>
            <p:cNvCxnSpPr/>
            <p:nvPr/>
          </p:nvCxnSpPr>
          <p:spPr>
            <a:xfrm flipH="1" flipV="1">
              <a:off x="6094649" y="4723813"/>
              <a:ext cx="1111195" cy="271191"/>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62" name="Straight Connector 561"/>
            <p:cNvCxnSpPr/>
            <p:nvPr/>
          </p:nvCxnSpPr>
          <p:spPr>
            <a:xfrm flipH="1" flipV="1">
              <a:off x="6094650" y="4723814"/>
              <a:ext cx="1444520" cy="271190"/>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64" name="Straight Connector 563"/>
            <p:cNvCxnSpPr/>
            <p:nvPr/>
          </p:nvCxnSpPr>
          <p:spPr>
            <a:xfrm flipH="1">
              <a:off x="3583309" y="4723813"/>
              <a:ext cx="586013" cy="271191"/>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65" name="Straight Connector 564"/>
            <p:cNvCxnSpPr/>
            <p:nvPr/>
          </p:nvCxnSpPr>
          <p:spPr>
            <a:xfrm flipH="1">
              <a:off x="3583309" y="4723813"/>
              <a:ext cx="1548558" cy="271191"/>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66" name="Straight Connector 565"/>
            <p:cNvCxnSpPr/>
            <p:nvPr/>
          </p:nvCxnSpPr>
          <p:spPr>
            <a:xfrm flipH="1">
              <a:off x="4307816" y="4723813"/>
              <a:ext cx="1786833" cy="271191"/>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67" name="Straight Connector 566"/>
            <p:cNvCxnSpPr/>
            <p:nvPr/>
          </p:nvCxnSpPr>
          <p:spPr>
            <a:xfrm flipH="1">
              <a:off x="5756830" y="4723813"/>
              <a:ext cx="337819" cy="271191"/>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68" name="Straight Connector 567"/>
            <p:cNvCxnSpPr/>
            <p:nvPr/>
          </p:nvCxnSpPr>
          <p:spPr>
            <a:xfrm flipH="1">
              <a:off x="5756830" y="4713713"/>
              <a:ext cx="1324512" cy="281291"/>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69" name="Straight Connector 568"/>
            <p:cNvCxnSpPr/>
            <p:nvPr/>
          </p:nvCxnSpPr>
          <p:spPr>
            <a:xfrm flipH="1">
              <a:off x="5032323" y="4723813"/>
              <a:ext cx="2024634" cy="271191"/>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389" name="Group 388"/>
          <p:cNvGrpSpPr/>
          <p:nvPr/>
        </p:nvGrpSpPr>
        <p:grpSpPr>
          <a:xfrm>
            <a:off x="2523443" y="3953132"/>
            <a:ext cx="7485700" cy="900941"/>
            <a:chOff x="8881398" y="3751704"/>
            <a:chExt cx="10113428" cy="1217201"/>
          </a:xfrm>
        </p:grpSpPr>
        <p:grpSp>
          <p:nvGrpSpPr>
            <p:cNvPr id="390" name="Group 389"/>
            <p:cNvGrpSpPr/>
            <p:nvPr/>
          </p:nvGrpSpPr>
          <p:grpSpPr>
            <a:xfrm>
              <a:off x="8881398" y="4712293"/>
              <a:ext cx="8056848" cy="256612"/>
              <a:chOff x="3647749" y="5018408"/>
              <a:chExt cx="8056848" cy="256612"/>
            </a:xfrm>
          </p:grpSpPr>
          <p:pic>
            <p:nvPicPr>
              <p:cNvPr id="393" name="Picture 3" descr="C:\Users\rmuta\Desktop\leaf.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17057" y="5018408"/>
                <a:ext cx="1055153" cy="256612"/>
              </a:xfrm>
              <a:prstGeom prst="rect">
                <a:avLst/>
              </a:prstGeom>
              <a:noFill/>
              <a:extLst>
                <a:ext uri="{909E8E84-426E-40dd-AFC4-6F175D3DCCD1}">
                  <a14:hiddenFill xmlns:a14="http://schemas.microsoft.com/office/drawing/2010/main">
                    <a:solidFill>
                      <a:srgbClr val="FFFFFF"/>
                    </a:solidFill>
                  </a14:hiddenFill>
                </a:ext>
              </a:extLst>
            </p:spPr>
          </p:pic>
          <p:pic>
            <p:nvPicPr>
              <p:cNvPr id="394" name="Picture 3" descr="C:\Users\rmuta\Desktop\leaf.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983534" y="5018408"/>
                <a:ext cx="1055153" cy="256612"/>
              </a:xfrm>
              <a:prstGeom prst="rect">
                <a:avLst/>
              </a:prstGeom>
              <a:noFill/>
              <a:extLst>
                <a:ext uri="{909E8E84-426E-40dd-AFC4-6F175D3DCCD1}">
                  <a14:hiddenFill xmlns:a14="http://schemas.microsoft.com/office/drawing/2010/main">
                    <a:solidFill>
                      <a:srgbClr val="FFFFFF"/>
                    </a:solidFill>
                  </a14:hiddenFill>
                </a:ext>
              </a:extLst>
            </p:spPr>
          </p:pic>
          <p:pic>
            <p:nvPicPr>
              <p:cNvPr id="395" name="Picture 3" descr="C:\Users\rmuta\Desktop\leaf.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50011" y="5018408"/>
                <a:ext cx="1055153" cy="256612"/>
              </a:xfrm>
              <a:prstGeom prst="rect">
                <a:avLst/>
              </a:prstGeom>
              <a:noFill/>
              <a:extLst>
                <a:ext uri="{909E8E84-426E-40dd-AFC4-6F175D3DCCD1}">
                  <a14:hiddenFill xmlns:a14="http://schemas.microsoft.com/office/drawing/2010/main">
                    <a:solidFill>
                      <a:srgbClr val="FFFFFF"/>
                    </a:solidFill>
                  </a14:hiddenFill>
                </a:ext>
              </a:extLst>
            </p:spPr>
          </p:pic>
          <p:pic>
            <p:nvPicPr>
              <p:cNvPr id="396" name="Picture 3" descr="C:\Users\rmuta\Desktop\leaf.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316488" y="5018408"/>
                <a:ext cx="1055153" cy="256612"/>
              </a:xfrm>
              <a:prstGeom prst="rect">
                <a:avLst/>
              </a:prstGeom>
              <a:noFill/>
              <a:extLst>
                <a:ext uri="{909E8E84-426E-40dd-AFC4-6F175D3DCCD1}">
                  <a14:hiddenFill xmlns:a14="http://schemas.microsoft.com/office/drawing/2010/main">
                    <a:solidFill>
                      <a:srgbClr val="FFFFFF"/>
                    </a:solidFill>
                  </a14:hiddenFill>
                </a:ext>
              </a:extLst>
            </p:spPr>
          </p:pic>
          <p:pic>
            <p:nvPicPr>
              <p:cNvPr id="397" name="Picture 3" descr="C:\Users\rmuta\Desktop\leaf.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482966" y="5018408"/>
                <a:ext cx="1055153" cy="256612"/>
              </a:xfrm>
              <a:prstGeom prst="rect">
                <a:avLst/>
              </a:prstGeom>
              <a:noFill/>
              <a:extLst>
                <a:ext uri="{909E8E84-426E-40dd-AFC4-6F175D3DCCD1}">
                  <a14:hiddenFill xmlns:a14="http://schemas.microsoft.com/office/drawing/2010/main">
                    <a:solidFill>
                      <a:srgbClr val="FFFFFF"/>
                    </a:solidFill>
                  </a14:hiddenFill>
                </a:ext>
              </a:extLst>
            </p:spPr>
          </p:pic>
          <p:pic>
            <p:nvPicPr>
              <p:cNvPr id="398" name="Picture 3" descr="C:\Users\rmuta\Desktop\leaf.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649444" y="5018408"/>
                <a:ext cx="1055153" cy="256612"/>
              </a:xfrm>
              <a:prstGeom prst="rect">
                <a:avLst/>
              </a:prstGeom>
              <a:noFill/>
              <a:extLst>
                <a:ext uri="{909E8E84-426E-40dd-AFC4-6F175D3DCCD1}">
                  <a14:hiddenFill xmlns:a14="http://schemas.microsoft.com/office/drawing/2010/main">
                    <a:solidFill>
                      <a:srgbClr val="FFFFFF"/>
                    </a:solidFill>
                  </a14:hiddenFill>
                </a:ext>
              </a:extLst>
            </p:spPr>
          </p:pic>
          <p:pic>
            <p:nvPicPr>
              <p:cNvPr id="399" name="Picture 3" descr="C:\Users\rmuta\Desktop\leaf.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647749" y="5018408"/>
                <a:ext cx="1055153" cy="256612"/>
              </a:xfrm>
              <a:prstGeom prst="rect">
                <a:avLst/>
              </a:prstGeom>
              <a:noFill/>
              <a:extLst>
                <a:ext uri="{909E8E84-426E-40dd-AFC4-6F175D3DCCD1}">
                  <a14:hiddenFill xmlns:a14="http://schemas.microsoft.com/office/drawing/2010/main">
                    <a:solidFill>
                      <a:srgbClr val="FFFFFF"/>
                    </a:solidFill>
                  </a14:hiddenFill>
                </a:ext>
              </a:extLst>
            </p:spPr>
          </p:pic>
        </p:grpSp>
        <p:pic>
          <p:nvPicPr>
            <p:cNvPr id="391" name="Picture 2" descr="C:\Users\rmuta\Desktop\spine.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7047576" y="3751704"/>
              <a:ext cx="924358" cy="1217201"/>
            </a:xfrm>
            <a:prstGeom prst="rect">
              <a:avLst/>
            </a:prstGeom>
            <a:noFill/>
            <a:extLst>
              <a:ext uri="{909E8E84-426E-40dd-AFC4-6F175D3DCCD1}">
                <a14:hiddenFill xmlns:a14="http://schemas.microsoft.com/office/drawing/2010/main">
                  <a:solidFill>
                    <a:srgbClr val="FFFFFF"/>
                  </a:solidFill>
                </a14:hiddenFill>
              </a:ext>
            </a:extLst>
          </p:spPr>
        </p:pic>
        <p:pic>
          <p:nvPicPr>
            <p:cNvPr id="392" name="Picture 2" descr="C:\Users\rmuta\Desktop\spine.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8070468" y="3751704"/>
              <a:ext cx="924358" cy="1217201"/>
            </a:xfrm>
            <a:prstGeom prst="rect">
              <a:avLst/>
            </a:prstGeom>
            <a:noFill/>
            <a:extLst>
              <a:ext uri="{909E8E84-426E-40dd-AFC4-6F175D3DCCD1}">
                <a14:hiddenFill xmlns:a14="http://schemas.microsoft.com/office/drawing/2010/main">
                  <a:solidFill>
                    <a:srgbClr val="FFFFFF"/>
                  </a:solidFill>
                </a14:hiddenFill>
              </a:ext>
            </a:extLst>
          </p:spPr>
        </p:pic>
      </p:grpSp>
      <p:sp>
        <p:nvSpPr>
          <p:cNvPr id="404" name="Rectangle 403"/>
          <p:cNvSpPr/>
          <p:nvPr/>
        </p:nvSpPr>
        <p:spPr>
          <a:xfrm>
            <a:off x="3388933" y="4828849"/>
            <a:ext cx="5101160" cy="176351"/>
          </a:xfrm>
          <a:prstGeom prst="rect">
            <a:avLst/>
          </a:prstGeom>
          <a:gradFill flip="none" rotWithShape="1">
            <a:gsLst>
              <a:gs pos="100000">
                <a:schemeClr val="accent6">
                  <a:lumMod val="50000"/>
                  <a:alpha val="0"/>
                </a:schemeClr>
              </a:gs>
              <a:gs pos="50000">
                <a:schemeClr val="bg1">
                  <a:lumMod val="25000"/>
                </a:schemeClr>
              </a:gs>
              <a:gs pos="0">
                <a:schemeClr val="accent6">
                  <a:lumMod val="7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endParaRPr lang="en-US"/>
          </a:p>
        </p:txBody>
      </p:sp>
      <p:cxnSp>
        <p:nvCxnSpPr>
          <p:cNvPr id="405" name="Straight Arrow Connector 404"/>
          <p:cNvCxnSpPr/>
          <p:nvPr/>
        </p:nvCxnSpPr>
        <p:spPr>
          <a:xfrm>
            <a:off x="4711716" y="5029719"/>
            <a:ext cx="730312" cy="0"/>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06" name="Straight Arrow Connector 405"/>
          <p:cNvCxnSpPr/>
          <p:nvPr/>
        </p:nvCxnSpPr>
        <p:spPr>
          <a:xfrm>
            <a:off x="6439587" y="5029719"/>
            <a:ext cx="730312" cy="0"/>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22"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78583" y="2808011"/>
            <a:ext cx="253380" cy="332692"/>
          </a:xfrm>
          <a:prstGeom prst="rect">
            <a:avLst/>
          </a:prstGeom>
          <a:noFill/>
          <a:ln>
            <a:noFill/>
          </a:ln>
          <a:effectLst>
            <a:glow rad="38100">
              <a:schemeClr val="accent4">
                <a:lumMod val="40000"/>
                <a:lumOff val="60000"/>
                <a:alpha val="63000"/>
              </a:schemeClr>
            </a:glow>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78583" y="2808011"/>
            <a:ext cx="253380" cy="33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78583" y="2808011"/>
            <a:ext cx="253380" cy="33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78583" y="2808011"/>
            <a:ext cx="253380" cy="33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78583" y="2808011"/>
            <a:ext cx="253380" cy="33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78583" y="2808011"/>
            <a:ext cx="253380" cy="33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78583" y="2808011"/>
            <a:ext cx="253380" cy="33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78583" y="2808011"/>
            <a:ext cx="253380" cy="33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78583" y="2808011"/>
            <a:ext cx="253380" cy="33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78583" y="2808011"/>
            <a:ext cx="253380" cy="33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78583" y="2808011"/>
            <a:ext cx="253380" cy="33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5" name="Straight Connector 184"/>
          <p:cNvCxnSpPr/>
          <p:nvPr/>
        </p:nvCxnSpPr>
        <p:spPr>
          <a:xfrm>
            <a:off x="2152077" y="3711355"/>
            <a:ext cx="8928011" cy="0"/>
          </a:xfrm>
          <a:prstGeom prst="line">
            <a:avLst/>
          </a:prstGeom>
          <a:ln w="317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186" name="Rounded Rectangle 185"/>
          <p:cNvSpPr/>
          <p:nvPr/>
        </p:nvSpPr>
        <p:spPr>
          <a:xfrm>
            <a:off x="3832525" y="3012498"/>
            <a:ext cx="1469587" cy="1397715"/>
          </a:xfrm>
          <a:prstGeom prst="roundRect">
            <a:avLst>
              <a:gd name="adj" fmla="val 5676"/>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t="100000" r="100000"/>
            </a:path>
            <a:tileRect l="-100000" b="-100000"/>
          </a:gradFill>
          <a:ln/>
        </p:spPr>
        <p:style>
          <a:lnRef idx="0">
            <a:schemeClr val="accent6"/>
          </a:lnRef>
          <a:fillRef idx="3">
            <a:schemeClr val="accent6"/>
          </a:fillRef>
          <a:effectRef idx="3">
            <a:schemeClr val="accent6"/>
          </a:effectRef>
          <a:fontRef idx="minor">
            <a:schemeClr val="lt1"/>
          </a:fontRef>
        </p:style>
        <p:txBody>
          <a:bodyPr lIns="91322" tIns="45666" rIns="91322" bIns="45666" anchor="ctr"/>
          <a:lstStyle/>
          <a:p>
            <a:pPr algn="ctr" defTabSz="1442009"/>
            <a:r>
              <a:rPr lang="en-US" sz="1600" b="1" cap="all" dirty="0">
                <a:solidFill>
                  <a:schemeClr val="tx1"/>
                </a:solidFill>
                <a:effectLst>
                  <a:outerShdw blurRad="127000" algn="ctr" rotWithShape="0">
                    <a:prstClr val="black">
                      <a:alpha val="40000"/>
                    </a:prstClr>
                  </a:outerShdw>
                </a:effectLst>
                <a:latin typeface="Arial Narrow" panose="020B0606020202030204" pitchFamily="34" charset="0"/>
              </a:rPr>
              <a:t>Connectivity Policy</a:t>
            </a:r>
          </a:p>
        </p:txBody>
      </p:sp>
      <p:sp>
        <p:nvSpPr>
          <p:cNvPr id="187" name="Rounded Rectangle 186"/>
          <p:cNvSpPr/>
          <p:nvPr/>
        </p:nvSpPr>
        <p:spPr>
          <a:xfrm>
            <a:off x="5481066" y="3009413"/>
            <a:ext cx="1385003" cy="1397715"/>
          </a:xfrm>
          <a:prstGeom prst="roundRect">
            <a:avLst>
              <a:gd name="adj" fmla="val 5676"/>
            </a:avLst>
          </a:prstGeom>
          <a:gradFill flip="none" rotWithShape="1">
            <a:gsLst>
              <a:gs pos="0">
                <a:srgbClr val="2CD4A0">
                  <a:shade val="30000"/>
                  <a:satMod val="115000"/>
                </a:srgbClr>
              </a:gs>
              <a:gs pos="50000">
                <a:srgbClr val="2CD4A0">
                  <a:shade val="67500"/>
                  <a:satMod val="115000"/>
                </a:srgbClr>
              </a:gs>
              <a:gs pos="100000">
                <a:srgbClr val="2CD4A0">
                  <a:shade val="100000"/>
                  <a:satMod val="115000"/>
                </a:srgbClr>
              </a:gs>
            </a:gsLst>
            <a:path path="circle">
              <a:fillToRect t="100000" r="100000"/>
            </a:path>
            <a:tileRect l="-100000" b="-100000"/>
          </a:gradFill>
          <a:ln/>
        </p:spPr>
        <p:style>
          <a:lnRef idx="0">
            <a:schemeClr val="accent6"/>
          </a:lnRef>
          <a:fillRef idx="3">
            <a:schemeClr val="accent6"/>
          </a:fillRef>
          <a:effectRef idx="3">
            <a:schemeClr val="accent6"/>
          </a:effectRef>
          <a:fontRef idx="minor">
            <a:schemeClr val="lt1"/>
          </a:fontRef>
        </p:style>
        <p:txBody>
          <a:bodyPr lIns="91322" tIns="45666" rIns="91322" bIns="45666" anchor="ctr"/>
          <a:lstStyle/>
          <a:p>
            <a:pPr algn="ctr" defTabSz="1442009"/>
            <a:r>
              <a:rPr lang="en-US" sz="1600" b="1" cap="all" dirty="0">
                <a:solidFill>
                  <a:schemeClr val="tx1"/>
                </a:solidFill>
                <a:effectLst>
                  <a:outerShdw blurRad="127000" algn="ctr" rotWithShape="0">
                    <a:prstClr val="black">
                      <a:alpha val="40000"/>
                    </a:prstClr>
                  </a:outerShdw>
                </a:effectLst>
                <a:latin typeface="Arial Narrow" panose="020B0606020202030204" pitchFamily="34" charset="0"/>
              </a:rPr>
              <a:t>Security Policies</a:t>
            </a:r>
          </a:p>
        </p:txBody>
      </p:sp>
      <p:sp>
        <p:nvSpPr>
          <p:cNvPr id="188" name="Rounded Rectangle 187"/>
          <p:cNvSpPr/>
          <p:nvPr/>
        </p:nvSpPr>
        <p:spPr>
          <a:xfrm flipH="1">
            <a:off x="7045024" y="3009409"/>
            <a:ext cx="1430992" cy="1397715"/>
          </a:xfrm>
          <a:prstGeom prst="roundRect">
            <a:avLst>
              <a:gd name="adj" fmla="val 5676"/>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path path="circle">
              <a:fillToRect l="100000" t="100000"/>
            </a:path>
            <a:tileRect r="-100000" b="-100000"/>
          </a:gradFill>
          <a:ln/>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defTabSz="1442009"/>
            <a:r>
              <a:rPr lang="en-US" sz="1600" b="1" cap="all" dirty="0" err="1">
                <a:solidFill>
                  <a:schemeClr val="tx1"/>
                </a:solidFill>
                <a:effectLst>
                  <a:outerShdw blurRad="127000" algn="ctr" rotWithShape="0">
                    <a:prstClr val="black">
                      <a:alpha val="40000"/>
                    </a:prstClr>
                  </a:outerShdw>
                </a:effectLst>
                <a:latin typeface="Arial Narrow" panose="020B0606020202030204" pitchFamily="34" charset="0"/>
              </a:rPr>
              <a:t>QoS</a:t>
            </a:r>
            <a:endParaRPr lang="en-US" sz="1600" b="1" cap="all" dirty="0">
              <a:solidFill>
                <a:schemeClr val="tx1"/>
              </a:solidFill>
              <a:effectLst>
                <a:outerShdw blurRad="127000" algn="ctr" rotWithShape="0">
                  <a:prstClr val="black">
                    <a:alpha val="40000"/>
                  </a:prstClr>
                </a:outerShdw>
              </a:effectLst>
              <a:latin typeface="Arial Narrow" panose="020B0606020202030204" pitchFamily="34" charset="0"/>
            </a:endParaRPr>
          </a:p>
        </p:txBody>
      </p:sp>
      <p:sp>
        <p:nvSpPr>
          <p:cNvPr id="189" name="Rounded Rectangle 188"/>
          <p:cNvSpPr/>
          <p:nvPr/>
        </p:nvSpPr>
        <p:spPr>
          <a:xfrm>
            <a:off x="10219885" y="3009401"/>
            <a:ext cx="1380851" cy="1397715"/>
          </a:xfrm>
          <a:prstGeom prst="roundRect">
            <a:avLst>
              <a:gd name="adj" fmla="val 5676"/>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8900000" scaled="1"/>
            <a:tileRect/>
          </a:gradFill>
          <a:ln/>
        </p:spPr>
        <p:style>
          <a:lnRef idx="0">
            <a:schemeClr val="accent6"/>
          </a:lnRef>
          <a:fillRef idx="3">
            <a:schemeClr val="accent6"/>
          </a:fillRef>
          <a:effectRef idx="3">
            <a:schemeClr val="accent6"/>
          </a:effectRef>
          <a:fontRef idx="minor">
            <a:schemeClr val="lt1"/>
          </a:fontRef>
        </p:style>
        <p:txBody>
          <a:bodyPr lIns="91322" tIns="45666" rIns="91322" bIns="45666" anchor="ctr"/>
          <a:lstStyle/>
          <a:p>
            <a:pPr algn="ctr" defTabSz="1442009"/>
            <a:r>
              <a:rPr lang="en-US" sz="1600" b="1" cap="all" dirty="0">
                <a:solidFill>
                  <a:schemeClr val="tx1"/>
                </a:solidFill>
                <a:effectLst>
                  <a:outerShdw blurRad="127000" algn="ctr" rotWithShape="0">
                    <a:prstClr val="black">
                      <a:alpha val="40000"/>
                    </a:prstClr>
                  </a:outerShdw>
                </a:effectLst>
                <a:latin typeface="Arial Narrow" panose="020B0606020202030204" pitchFamily="34" charset="0"/>
              </a:rPr>
              <a:t>Storage and compute</a:t>
            </a:r>
          </a:p>
        </p:txBody>
      </p:sp>
      <p:sp>
        <p:nvSpPr>
          <p:cNvPr id="190" name="Rounded Rectangle 189"/>
          <p:cNvSpPr/>
          <p:nvPr/>
        </p:nvSpPr>
        <p:spPr>
          <a:xfrm>
            <a:off x="8654973" y="3009413"/>
            <a:ext cx="1385003" cy="1397715"/>
          </a:xfrm>
          <a:prstGeom prst="roundRect">
            <a:avLst>
              <a:gd name="adj" fmla="val 5676"/>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path path="circle">
              <a:fillToRect t="100000" r="100000"/>
            </a:path>
            <a:tileRect l="-100000" b="-100000"/>
          </a:gradFill>
          <a:ln/>
        </p:spPr>
        <p:style>
          <a:lnRef idx="0">
            <a:schemeClr val="accent6"/>
          </a:lnRef>
          <a:fillRef idx="3">
            <a:schemeClr val="accent6"/>
          </a:fillRef>
          <a:effectRef idx="3">
            <a:schemeClr val="accent6"/>
          </a:effectRef>
          <a:fontRef idx="minor">
            <a:schemeClr val="lt1"/>
          </a:fontRef>
        </p:style>
        <p:txBody>
          <a:bodyPr lIns="91322" tIns="45666" rIns="91322" bIns="45666" anchor="ctr"/>
          <a:lstStyle/>
          <a:p>
            <a:pPr algn="ctr" defTabSz="1442009"/>
            <a:r>
              <a:rPr lang="en-US" sz="1600" b="1" cap="all" dirty="0">
                <a:solidFill>
                  <a:schemeClr val="tx1"/>
                </a:solidFill>
                <a:effectLst>
                  <a:outerShdw blurRad="127000" algn="ctr" rotWithShape="0">
                    <a:prstClr val="black">
                      <a:alpha val="40000"/>
                    </a:prstClr>
                  </a:outerShdw>
                </a:effectLst>
                <a:latin typeface="Arial Narrow" panose="020B0606020202030204" pitchFamily="34" charset="0"/>
              </a:rPr>
              <a:t>Application L4..7 Services</a:t>
            </a:r>
          </a:p>
        </p:txBody>
      </p:sp>
      <p:grpSp>
        <p:nvGrpSpPr>
          <p:cNvPr id="191" name="Group 190"/>
          <p:cNvGrpSpPr/>
          <p:nvPr/>
        </p:nvGrpSpPr>
        <p:grpSpPr>
          <a:xfrm>
            <a:off x="3789620" y="1848870"/>
            <a:ext cx="4647624" cy="4449103"/>
            <a:chOff x="463827" y="1372782"/>
            <a:chExt cx="4647624" cy="4449102"/>
          </a:xfrm>
        </p:grpSpPr>
        <p:sp>
          <p:nvSpPr>
            <p:cNvPr id="192" name="Oval 191"/>
            <p:cNvSpPr/>
            <p:nvPr/>
          </p:nvSpPr>
          <p:spPr>
            <a:xfrm>
              <a:off x="463827" y="1372782"/>
              <a:ext cx="4647624" cy="4449102"/>
            </a:xfrm>
            <a:prstGeom prst="ellipse">
              <a:avLst/>
            </a:prstGeom>
            <a:gradFill flip="none" rotWithShape="1">
              <a:gsLst>
                <a:gs pos="0">
                  <a:schemeClr val="accent4">
                    <a:lumMod val="60000"/>
                    <a:lumOff val="40000"/>
                    <a:alpha val="25000"/>
                  </a:schemeClr>
                </a:gs>
                <a:gs pos="100000">
                  <a:schemeClr val="bg1">
                    <a:lumMod val="1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3" name="Group 192"/>
            <p:cNvGrpSpPr/>
            <p:nvPr/>
          </p:nvGrpSpPr>
          <p:grpSpPr>
            <a:xfrm>
              <a:off x="1831954" y="2001315"/>
              <a:ext cx="1911371" cy="2552732"/>
              <a:chOff x="1831954" y="1911066"/>
              <a:chExt cx="1911371" cy="2552732"/>
            </a:xfrm>
          </p:grpSpPr>
          <p:grpSp>
            <p:nvGrpSpPr>
              <p:cNvPr id="194" name="Group 193"/>
              <p:cNvGrpSpPr/>
              <p:nvPr/>
            </p:nvGrpSpPr>
            <p:grpSpPr>
              <a:xfrm flipH="1">
                <a:off x="1831954" y="1911066"/>
                <a:ext cx="1911371" cy="2552732"/>
                <a:chOff x="7853907" y="2557503"/>
                <a:chExt cx="1483374" cy="1981120"/>
              </a:xfrm>
              <a:effectLst>
                <a:outerShdw blurRad="63500" sx="102000" sy="102000" algn="ctr" rotWithShape="0">
                  <a:prstClr val="black">
                    <a:alpha val="40000"/>
                  </a:prstClr>
                </a:outerShdw>
              </a:effectLst>
            </p:grpSpPr>
            <p:sp>
              <p:nvSpPr>
                <p:cNvPr id="197" name="Freeform 13"/>
                <p:cNvSpPr>
                  <a:spLocks/>
                </p:cNvSpPr>
                <p:nvPr/>
              </p:nvSpPr>
              <p:spPr bwMode="auto">
                <a:xfrm>
                  <a:off x="7853907" y="2557503"/>
                  <a:ext cx="1483374" cy="1981120"/>
                </a:xfrm>
                <a:custGeom>
                  <a:avLst/>
                  <a:gdLst>
                    <a:gd name="T0" fmla="*/ 57 w 1591"/>
                    <a:gd name="T1" fmla="*/ 2125 h 2125"/>
                    <a:gd name="T2" fmla="*/ 0 w 1591"/>
                    <a:gd name="T3" fmla="*/ 2067 h 2125"/>
                    <a:gd name="T4" fmla="*/ 0 w 1591"/>
                    <a:gd name="T5" fmla="*/ 476 h 2125"/>
                    <a:gd name="T6" fmla="*/ 205 w 1591"/>
                    <a:gd name="T7" fmla="*/ 239 h 2125"/>
                    <a:gd name="T8" fmla="*/ 935 w 1591"/>
                    <a:gd name="T9" fmla="*/ 2 h 2125"/>
                    <a:gd name="T10" fmla="*/ 953 w 1591"/>
                    <a:gd name="T11" fmla="*/ 0 h 2125"/>
                    <a:gd name="T12" fmla="*/ 1533 w 1591"/>
                    <a:gd name="T13" fmla="*/ 0 h 2125"/>
                    <a:gd name="T14" fmla="*/ 1591 w 1591"/>
                    <a:gd name="T15" fmla="*/ 57 h 2125"/>
                    <a:gd name="T16" fmla="*/ 1591 w 1591"/>
                    <a:gd name="T17" fmla="*/ 2067 h 2125"/>
                    <a:gd name="T18" fmla="*/ 1533 w 1591"/>
                    <a:gd name="T19" fmla="*/ 2125 h 2125"/>
                    <a:gd name="T20" fmla="*/ 57 w 1591"/>
                    <a:gd name="T21" fmla="*/ 2125 h 2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91" h="2125">
                      <a:moveTo>
                        <a:pt x="57" y="2125"/>
                      </a:moveTo>
                      <a:cubicBezTo>
                        <a:pt x="25" y="2125"/>
                        <a:pt x="0" y="2099"/>
                        <a:pt x="0" y="2067"/>
                      </a:cubicBezTo>
                      <a:cubicBezTo>
                        <a:pt x="0" y="476"/>
                        <a:pt x="0" y="476"/>
                        <a:pt x="0" y="476"/>
                      </a:cubicBezTo>
                      <a:cubicBezTo>
                        <a:pt x="0" y="394"/>
                        <a:pt x="35" y="287"/>
                        <a:pt x="205" y="239"/>
                      </a:cubicBezTo>
                      <a:cubicBezTo>
                        <a:pt x="935" y="2"/>
                        <a:pt x="935" y="2"/>
                        <a:pt x="935" y="2"/>
                      </a:cubicBezTo>
                      <a:cubicBezTo>
                        <a:pt x="941" y="0"/>
                        <a:pt x="947" y="0"/>
                        <a:pt x="953" y="0"/>
                      </a:cubicBezTo>
                      <a:cubicBezTo>
                        <a:pt x="1533" y="0"/>
                        <a:pt x="1533" y="0"/>
                        <a:pt x="1533" y="0"/>
                      </a:cubicBezTo>
                      <a:cubicBezTo>
                        <a:pt x="1565" y="0"/>
                        <a:pt x="1591" y="25"/>
                        <a:pt x="1591" y="57"/>
                      </a:cubicBezTo>
                      <a:cubicBezTo>
                        <a:pt x="1591" y="2067"/>
                        <a:pt x="1591" y="2067"/>
                        <a:pt x="1591" y="2067"/>
                      </a:cubicBezTo>
                      <a:cubicBezTo>
                        <a:pt x="1591" y="2099"/>
                        <a:pt x="1565" y="2125"/>
                        <a:pt x="1533" y="2125"/>
                      </a:cubicBezTo>
                      <a:lnTo>
                        <a:pt x="57" y="2125"/>
                      </a:lnTo>
                      <a:close/>
                    </a:path>
                  </a:pathLst>
                </a:custGeom>
                <a:solidFill>
                  <a:schemeClr val="bg1">
                    <a:lumMod val="90000"/>
                  </a:schemeClr>
                </a:solidFill>
                <a:ln w="34925" cap="rnd">
                  <a:noFill/>
                  <a:round/>
                  <a:headEnd/>
                  <a:tailEnd/>
                </a:ln>
                <a:effectLst/>
              </p:spPr>
              <p:txBody>
                <a:bodyPr vert="horz" wrap="square" lIns="91440" tIns="45720" rIns="91440" bIns="45720" numCol="1" anchor="t" anchorCtr="0" compatLnSpc="1">
                  <a:prstTxWarp prst="textNoShape">
                    <a:avLst/>
                  </a:prstTxWarp>
                </a:bodyPr>
                <a:lstStyle/>
                <a:p>
                  <a:endParaRPr lang="en-US" sz="3600"/>
                </a:p>
              </p:txBody>
            </p:sp>
            <p:sp>
              <p:nvSpPr>
                <p:cNvPr id="198" name="Freeform 7"/>
                <p:cNvSpPr>
                  <a:spLocks/>
                </p:cNvSpPr>
                <p:nvPr/>
              </p:nvSpPr>
              <p:spPr bwMode="auto">
                <a:xfrm>
                  <a:off x="7917494" y="2625272"/>
                  <a:ext cx="1356200" cy="1845582"/>
                </a:xfrm>
                <a:custGeom>
                  <a:avLst/>
                  <a:gdLst>
                    <a:gd name="T0" fmla="*/ 896 w 1477"/>
                    <a:gd name="T1" fmla="*/ 0 h 2010"/>
                    <a:gd name="T2" fmla="*/ 1477 w 1477"/>
                    <a:gd name="T3" fmla="*/ 0 h 2010"/>
                    <a:gd name="T4" fmla="*/ 1477 w 1477"/>
                    <a:gd name="T5" fmla="*/ 2010 h 2010"/>
                    <a:gd name="T6" fmla="*/ 0 w 1477"/>
                    <a:gd name="T7" fmla="*/ 2010 h 2010"/>
                    <a:gd name="T8" fmla="*/ 0 w 1477"/>
                    <a:gd name="T9" fmla="*/ 419 h 2010"/>
                    <a:gd name="T10" fmla="*/ 165 w 1477"/>
                    <a:gd name="T11" fmla="*/ 237 h 2010"/>
                    <a:gd name="T12" fmla="*/ 896 w 1477"/>
                    <a:gd name="T13" fmla="*/ 0 h 2010"/>
                  </a:gdLst>
                  <a:ahLst/>
                  <a:cxnLst>
                    <a:cxn ang="0">
                      <a:pos x="T0" y="T1"/>
                    </a:cxn>
                    <a:cxn ang="0">
                      <a:pos x="T2" y="T3"/>
                    </a:cxn>
                    <a:cxn ang="0">
                      <a:pos x="T4" y="T5"/>
                    </a:cxn>
                    <a:cxn ang="0">
                      <a:pos x="T6" y="T7"/>
                    </a:cxn>
                    <a:cxn ang="0">
                      <a:pos x="T8" y="T9"/>
                    </a:cxn>
                    <a:cxn ang="0">
                      <a:pos x="T10" y="T11"/>
                    </a:cxn>
                    <a:cxn ang="0">
                      <a:pos x="T12" y="T13"/>
                    </a:cxn>
                  </a:cxnLst>
                  <a:rect l="0" t="0" r="r" b="b"/>
                  <a:pathLst>
                    <a:path w="1477" h="2010">
                      <a:moveTo>
                        <a:pt x="896" y="0"/>
                      </a:moveTo>
                      <a:cubicBezTo>
                        <a:pt x="1477" y="0"/>
                        <a:pt x="1477" y="0"/>
                        <a:pt x="1477" y="0"/>
                      </a:cubicBezTo>
                      <a:cubicBezTo>
                        <a:pt x="1477" y="2010"/>
                        <a:pt x="1477" y="2010"/>
                        <a:pt x="1477" y="2010"/>
                      </a:cubicBezTo>
                      <a:cubicBezTo>
                        <a:pt x="0" y="2010"/>
                        <a:pt x="0" y="2010"/>
                        <a:pt x="0" y="2010"/>
                      </a:cubicBezTo>
                      <a:cubicBezTo>
                        <a:pt x="0" y="419"/>
                        <a:pt x="0" y="419"/>
                        <a:pt x="0" y="419"/>
                      </a:cubicBezTo>
                      <a:cubicBezTo>
                        <a:pt x="0" y="299"/>
                        <a:pt x="98" y="256"/>
                        <a:pt x="165" y="237"/>
                      </a:cubicBezTo>
                      <a:lnTo>
                        <a:pt x="896" y="0"/>
                      </a:lnTo>
                      <a:close/>
                    </a:path>
                  </a:pathLst>
                </a:custGeom>
                <a:solidFill>
                  <a:srgbClr val="F0F0F0"/>
                </a:solidFill>
                <a:ln w="34925" cap="rnd">
                  <a:noFill/>
                  <a:round/>
                  <a:headEnd/>
                  <a:tailEnd/>
                </a:ln>
                <a:effectLst>
                  <a:outerShdw blurRad="254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3600"/>
                </a:p>
              </p:txBody>
            </p:sp>
            <p:sp>
              <p:nvSpPr>
                <p:cNvPr id="199" name="Freeform 7"/>
                <p:cNvSpPr>
                  <a:spLocks/>
                </p:cNvSpPr>
                <p:nvPr/>
              </p:nvSpPr>
              <p:spPr bwMode="auto">
                <a:xfrm>
                  <a:off x="7917494" y="2625272"/>
                  <a:ext cx="1356200" cy="1845582"/>
                </a:xfrm>
                <a:custGeom>
                  <a:avLst/>
                  <a:gdLst>
                    <a:gd name="T0" fmla="*/ 896 w 1477"/>
                    <a:gd name="T1" fmla="*/ 0 h 2010"/>
                    <a:gd name="T2" fmla="*/ 1477 w 1477"/>
                    <a:gd name="T3" fmla="*/ 0 h 2010"/>
                    <a:gd name="T4" fmla="*/ 1477 w 1477"/>
                    <a:gd name="T5" fmla="*/ 2010 h 2010"/>
                    <a:gd name="T6" fmla="*/ 0 w 1477"/>
                    <a:gd name="T7" fmla="*/ 2010 h 2010"/>
                    <a:gd name="T8" fmla="*/ 0 w 1477"/>
                    <a:gd name="T9" fmla="*/ 419 h 2010"/>
                    <a:gd name="T10" fmla="*/ 165 w 1477"/>
                    <a:gd name="T11" fmla="*/ 237 h 2010"/>
                    <a:gd name="T12" fmla="*/ 896 w 1477"/>
                    <a:gd name="T13" fmla="*/ 0 h 2010"/>
                  </a:gdLst>
                  <a:ahLst/>
                  <a:cxnLst>
                    <a:cxn ang="0">
                      <a:pos x="T0" y="T1"/>
                    </a:cxn>
                    <a:cxn ang="0">
                      <a:pos x="T2" y="T3"/>
                    </a:cxn>
                    <a:cxn ang="0">
                      <a:pos x="T4" y="T5"/>
                    </a:cxn>
                    <a:cxn ang="0">
                      <a:pos x="T6" y="T7"/>
                    </a:cxn>
                    <a:cxn ang="0">
                      <a:pos x="T8" y="T9"/>
                    </a:cxn>
                    <a:cxn ang="0">
                      <a:pos x="T10" y="T11"/>
                    </a:cxn>
                    <a:cxn ang="0">
                      <a:pos x="T12" y="T13"/>
                    </a:cxn>
                  </a:cxnLst>
                  <a:rect l="0" t="0" r="r" b="b"/>
                  <a:pathLst>
                    <a:path w="1477" h="2010">
                      <a:moveTo>
                        <a:pt x="896" y="0"/>
                      </a:moveTo>
                      <a:cubicBezTo>
                        <a:pt x="1477" y="0"/>
                        <a:pt x="1477" y="0"/>
                        <a:pt x="1477" y="0"/>
                      </a:cubicBezTo>
                      <a:cubicBezTo>
                        <a:pt x="1477" y="2010"/>
                        <a:pt x="1477" y="2010"/>
                        <a:pt x="1477" y="2010"/>
                      </a:cubicBezTo>
                      <a:cubicBezTo>
                        <a:pt x="0" y="2010"/>
                        <a:pt x="0" y="2010"/>
                        <a:pt x="0" y="2010"/>
                      </a:cubicBezTo>
                      <a:cubicBezTo>
                        <a:pt x="0" y="419"/>
                        <a:pt x="0" y="419"/>
                        <a:pt x="0" y="419"/>
                      </a:cubicBezTo>
                      <a:cubicBezTo>
                        <a:pt x="0" y="299"/>
                        <a:pt x="98" y="256"/>
                        <a:pt x="165" y="237"/>
                      </a:cubicBezTo>
                      <a:lnTo>
                        <a:pt x="896" y="0"/>
                      </a:lnTo>
                      <a:close/>
                    </a:path>
                  </a:pathLst>
                </a:custGeom>
                <a:noFill/>
                <a:ln w="25400" cap="rnd">
                  <a:solidFill>
                    <a:schemeClr val="bg1">
                      <a:lumMod val="50000"/>
                    </a:schemeClr>
                  </a:solidFill>
                  <a:round/>
                  <a:headEnd/>
                  <a:tailEnd/>
                </a:ln>
                <a:effectLst/>
              </p:spPr>
              <p:txBody>
                <a:bodyPr vert="horz" wrap="square" lIns="91440" tIns="45720" rIns="91440" bIns="45720" numCol="1" anchor="t" anchorCtr="0" compatLnSpc="1">
                  <a:prstTxWarp prst="textNoShape">
                    <a:avLst/>
                  </a:prstTxWarp>
                </a:bodyPr>
                <a:lstStyle/>
                <a:p>
                  <a:endParaRPr lang="en-US" sz="3600"/>
                </a:p>
              </p:txBody>
            </p:sp>
            <p:sp>
              <p:nvSpPr>
                <p:cNvPr id="200" name="Freeform 8"/>
                <p:cNvSpPr>
                  <a:spLocks/>
                </p:cNvSpPr>
                <p:nvPr/>
              </p:nvSpPr>
              <p:spPr bwMode="auto">
                <a:xfrm>
                  <a:off x="7935763" y="2625272"/>
                  <a:ext cx="813565" cy="440794"/>
                </a:xfrm>
                <a:custGeom>
                  <a:avLst/>
                  <a:gdLst>
                    <a:gd name="T0" fmla="*/ 886 w 886"/>
                    <a:gd name="T1" fmla="*/ 0 h 480"/>
                    <a:gd name="T2" fmla="*/ 353 w 886"/>
                    <a:gd name="T3" fmla="*/ 480 h 480"/>
                    <a:gd name="T4" fmla="*/ 0 w 886"/>
                    <a:gd name="T5" fmla="*/ 335 h 480"/>
                    <a:gd name="T6" fmla="*/ 110 w 886"/>
                    <a:gd name="T7" fmla="*/ 249 h 480"/>
                    <a:gd name="T8" fmla="*/ 876 w 886"/>
                    <a:gd name="T9" fmla="*/ 0 h 480"/>
                    <a:gd name="T10" fmla="*/ 886 w 886"/>
                    <a:gd name="T11" fmla="*/ 0 h 480"/>
                  </a:gdLst>
                  <a:ahLst/>
                  <a:cxnLst>
                    <a:cxn ang="0">
                      <a:pos x="T0" y="T1"/>
                    </a:cxn>
                    <a:cxn ang="0">
                      <a:pos x="T2" y="T3"/>
                    </a:cxn>
                    <a:cxn ang="0">
                      <a:pos x="T4" y="T5"/>
                    </a:cxn>
                    <a:cxn ang="0">
                      <a:pos x="T6" y="T7"/>
                    </a:cxn>
                    <a:cxn ang="0">
                      <a:pos x="T8" y="T9"/>
                    </a:cxn>
                    <a:cxn ang="0">
                      <a:pos x="T10" y="T11"/>
                    </a:cxn>
                  </a:cxnLst>
                  <a:rect l="0" t="0" r="r" b="b"/>
                  <a:pathLst>
                    <a:path w="886" h="480">
                      <a:moveTo>
                        <a:pt x="886" y="0"/>
                      </a:moveTo>
                      <a:cubicBezTo>
                        <a:pt x="353" y="480"/>
                        <a:pt x="353" y="480"/>
                        <a:pt x="353" y="480"/>
                      </a:cubicBezTo>
                      <a:cubicBezTo>
                        <a:pt x="241" y="280"/>
                        <a:pt x="0" y="335"/>
                        <a:pt x="0" y="335"/>
                      </a:cubicBezTo>
                      <a:cubicBezTo>
                        <a:pt x="0" y="335"/>
                        <a:pt x="32" y="274"/>
                        <a:pt x="110" y="249"/>
                      </a:cubicBezTo>
                      <a:cubicBezTo>
                        <a:pt x="187" y="224"/>
                        <a:pt x="876" y="0"/>
                        <a:pt x="876" y="0"/>
                      </a:cubicBezTo>
                      <a:lnTo>
                        <a:pt x="886" y="0"/>
                      </a:lnTo>
                      <a:close/>
                    </a:path>
                  </a:pathLst>
                </a:custGeom>
                <a:noFill/>
                <a:ln w="25400">
                  <a:solidFill>
                    <a:schemeClr val="bg1">
                      <a:lumMod val="50000"/>
                    </a:schemeClr>
                  </a:solidFill>
                  <a:round/>
                  <a:headEnd/>
                  <a:tailEnd/>
                </a:ln>
                <a:effectLst/>
              </p:spPr>
              <p:txBody>
                <a:bodyPr vert="horz" wrap="square" lIns="91440" tIns="45720" rIns="91440" bIns="45720" numCol="1" anchor="t" anchorCtr="0" compatLnSpc="1">
                  <a:prstTxWarp prst="textNoShape">
                    <a:avLst/>
                  </a:prstTxWarp>
                </a:bodyPr>
                <a:lstStyle/>
                <a:p>
                  <a:endParaRPr lang="en-US" sz="3600"/>
                </a:p>
              </p:txBody>
            </p:sp>
          </p:grpSp>
          <p:sp>
            <p:nvSpPr>
              <p:cNvPr id="195" name="TextBox 194"/>
              <p:cNvSpPr txBox="1"/>
              <p:nvPr/>
            </p:nvSpPr>
            <p:spPr>
              <a:xfrm>
                <a:off x="2001005" y="2218110"/>
                <a:ext cx="1390182" cy="1790233"/>
              </a:xfrm>
              <a:prstGeom prst="rect">
                <a:avLst/>
              </a:prstGeom>
              <a:noFill/>
            </p:spPr>
            <p:txBody>
              <a:bodyPr wrap="none" rtlCol="0">
                <a:spAutoFit/>
              </a:bodyPr>
              <a:lstStyle/>
              <a:p>
                <a:pPr>
                  <a:spcBef>
                    <a:spcPts val="600"/>
                  </a:spcBef>
                </a:pPr>
                <a:r>
                  <a:rPr lang="en-US" b="1" dirty="0">
                    <a:solidFill>
                      <a:srgbClr val="2C2C2C"/>
                    </a:solidFill>
                  </a:rPr>
                  <a:t>SLA</a:t>
                </a:r>
              </a:p>
              <a:p>
                <a:pPr>
                  <a:spcBef>
                    <a:spcPts val="600"/>
                  </a:spcBef>
                </a:pPr>
                <a:r>
                  <a:rPr lang="en-US" b="1" dirty="0" err="1">
                    <a:solidFill>
                      <a:srgbClr val="2C2C2C"/>
                    </a:solidFill>
                  </a:rPr>
                  <a:t>QoS</a:t>
                </a:r>
                <a:endParaRPr lang="en-US" b="1" dirty="0">
                  <a:solidFill>
                    <a:srgbClr val="2C2C2C"/>
                  </a:solidFill>
                </a:endParaRPr>
              </a:p>
              <a:p>
                <a:pPr>
                  <a:spcBef>
                    <a:spcPts val="600"/>
                  </a:spcBef>
                </a:pPr>
                <a:r>
                  <a:rPr lang="en-US" b="1" dirty="0">
                    <a:solidFill>
                      <a:srgbClr val="2C2C2C"/>
                    </a:solidFill>
                  </a:rPr>
                  <a:t>Security</a:t>
                </a:r>
              </a:p>
              <a:p>
                <a:pPr>
                  <a:spcBef>
                    <a:spcPts val="600"/>
                  </a:spcBef>
                </a:pPr>
                <a:r>
                  <a:rPr lang="en-US" b="1" dirty="0">
                    <a:solidFill>
                      <a:srgbClr val="2C2C2C"/>
                    </a:solidFill>
                  </a:rPr>
                  <a:t>Load</a:t>
                </a:r>
                <a:br>
                  <a:rPr lang="en-US" b="1" dirty="0">
                    <a:solidFill>
                      <a:srgbClr val="2C2C2C"/>
                    </a:solidFill>
                  </a:rPr>
                </a:br>
                <a:r>
                  <a:rPr lang="en-US" b="1" dirty="0">
                    <a:solidFill>
                      <a:srgbClr val="2C2C2C"/>
                    </a:solidFill>
                  </a:rPr>
                  <a:t>Balancing</a:t>
                </a:r>
              </a:p>
            </p:txBody>
          </p:sp>
          <p:sp>
            <p:nvSpPr>
              <p:cNvPr id="196" name="Rectangle 195"/>
              <p:cNvSpPr>
                <a:spLocks/>
              </p:cNvSpPr>
              <p:nvPr/>
            </p:nvSpPr>
            <p:spPr>
              <a:xfrm>
                <a:off x="1913888" y="4041239"/>
                <a:ext cx="1747502" cy="335236"/>
              </a:xfrm>
              <a:prstGeom prst="rect">
                <a:avLst/>
              </a:prstGeom>
              <a:solidFill>
                <a:schemeClr val="bg1">
                  <a:lumMod val="50000"/>
                </a:schemeClr>
              </a:solidFill>
            </p:spPr>
            <p:txBody>
              <a:bodyPr wrap="square" lIns="91440" tIns="54864" rIns="0" bIns="0" anchor="ctr">
                <a:noAutofit/>
              </a:bodyPr>
              <a:lstStyle/>
              <a:p>
                <a:pPr>
                  <a:lnSpc>
                    <a:spcPct val="90000"/>
                  </a:lnSpc>
                  <a:spcBef>
                    <a:spcPts val="400"/>
                  </a:spcBef>
                </a:pPr>
                <a:r>
                  <a:rPr lang="en-US" sz="1500" b="1" dirty="0"/>
                  <a:t>APP PROFILE</a:t>
                </a:r>
              </a:p>
            </p:txBody>
          </p:sp>
        </p:grpSp>
      </p:grpSp>
      <p:pic>
        <p:nvPicPr>
          <p:cNvPr id="20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273" y="1142916"/>
            <a:ext cx="1582203" cy="2077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9" name="TextBox 218"/>
          <p:cNvSpPr txBox="1"/>
          <p:nvPr/>
        </p:nvSpPr>
        <p:spPr>
          <a:xfrm>
            <a:off x="4427333" y="2653977"/>
            <a:ext cx="3586091" cy="338555"/>
          </a:xfrm>
          <a:prstGeom prst="rect">
            <a:avLst/>
          </a:prstGeom>
          <a:noFill/>
        </p:spPr>
        <p:txBody>
          <a:bodyPr wrap="square" lIns="91428" tIns="45718" rIns="91428" bIns="45718" rtlCol="0">
            <a:spAutoFit/>
          </a:bodyPr>
          <a:lstStyle/>
          <a:p>
            <a:pPr algn="ctr"/>
            <a:r>
              <a:rPr lang="en-US" sz="1600" dirty="0"/>
              <a:t>Extensible Scripting Model</a:t>
            </a:r>
          </a:p>
        </p:txBody>
      </p:sp>
      <p:grpSp>
        <p:nvGrpSpPr>
          <p:cNvPr id="220" name="NEW Cog1"/>
          <p:cNvGrpSpPr/>
          <p:nvPr/>
        </p:nvGrpSpPr>
        <p:grpSpPr>
          <a:xfrm>
            <a:off x="3419636" y="1142913"/>
            <a:ext cx="482168" cy="464728"/>
            <a:chOff x="3910196" y="1093807"/>
            <a:chExt cx="797929" cy="769070"/>
          </a:xfrm>
        </p:grpSpPr>
        <p:sp>
          <p:nvSpPr>
            <p:cNvPr id="221" name="Freeform 57"/>
            <p:cNvSpPr>
              <a:spLocks noEditPoints="1"/>
            </p:cNvSpPr>
            <p:nvPr/>
          </p:nvSpPr>
          <p:spPr bwMode="auto">
            <a:xfrm>
              <a:off x="3910196" y="1093807"/>
              <a:ext cx="401959" cy="401959"/>
            </a:xfrm>
            <a:custGeom>
              <a:avLst/>
              <a:gdLst/>
              <a:ahLst/>
              <a:cxnLst>
                <a:cxn ang="0">
                  <a:pos x="153" y="80"/>
                </a:cxn>
                <a:cxn ang="0">
                  <a:pos x="137" y="70"/>
                </a:cxn>
                <a:cxn ang="0">
                  <a:pos x="155" y="61"/>
                </a:cxn>
                <a:cxn ang="0">
                  <a:pos x="146" y="38"/>
                </a:cxn>
                <a:cxn ang="0">
                  <a:pos x="140" y="36"/>
                </a:cxn>
                <a:cxn ang="0">
                  <a:pos x="121" y="38"/>
                </a:cxn>
                <a:cxn ang="0">
                  <a:pos x="130" y="20"/>
                </a:cxn>
                <a:cxn ang="0">
                  <a:pos x="110" y="6"/>
                </a:cxn>
                <a:cxn ang="0">
                  <a:pos x="95" y="22"/>
                </a:cxn>
                <a:cxn ang="0">
                  <a:pos x="87" y="4"/>
                </a:cxn>
                <a:cxn ang="0">
                  <a:pos x="82" y="0"/>
                </a:cxn>
                <a:cxn ang="0">
                  <a:pos x="57" y="7"/>
                </a:cxn>
                <a:cxn ang="0">
                  <a:pos x="53" y="26"/>
                </a:cxn>
                <a:cxn ang="0">
                  <a:pos x="36" y="13"/>
                </a:cxn>
                <a:cxn ang="0">
                  <a:pos x="18" y="29"/>
                </a:cxn>
                <a:cxn ang="0">
                  <a:pos x="30" y="45"/>
                </a:cxn>
                <a:cxn ang="0">
                  <a:pos x="10" y="47"/>
                </a:cxn>
                <a:cxn ang="0">
                  <a:pos x="5" y="50"/>
                </a:cxn>
                <a:cxn ang="0">
                  <a:pos x="1" y="74"/>
                </a:cxn>
                <a:cxn ang="0">
                  <a:pos x="20" y="80"/>
                </a:cxn>
                <a:cxn ang="0">
                  <a:pos x="5" y="93"/>
                </a:cxn>
                <a:cxn ang="0">
                  <a:pos x="11" y="118"/>
                </a:cxn>
                <a:cxn ang="0">
                  <a:pos x="17" y="121"/>
                </a:cxn>
                <a:cxn ang="0">
                  <a:pos x="37" y="119"/>
                </a:cxn>
                <a:cxn ang="0">
                  <a:pos x="29" y="140"/>
                </a:cxn>
                <a:cxn ang="0">
                  <a:pos x="51" y="151"/>
                </a:cxn>
                <a:cxn ang="0">
                  <a:pos x="62" y="134"/>
                </a:cxn>
                <a:cxn ang="0">
                  <a:pos x="70" y="153"/>
                </a:cxn>
                <a:cxn ang="0">
                  <a:pos x="73" y="157"/>
                </a:cxn>
                <a:cxn ang="0">
                  <a:pos x="96" y="155"/>
                </a:cxn>
                <a:cxn ang="0">
                  <a:pos x="100" y="150"/>
                </a:cxn>
                <a:cxn ang="0">
                  <a:pos x="104" y="131"/>
                </a:cxn>
                <a:cxn ang="0">
                  <a:pos x="119" y="145"/>
                </a:cxn>
                <a:cxn ang="0">
                  <a:pos x="138" y="130"/>
                </a:cxn>
                <a:cxn ang="0">
                  <a:pos x="138" y="124"/>
                </a:cxn>
                <a:cxn ang="0">
                  <a:pos x="130" y="106"/>
                </a:cxn>
                <a:cxn ang="0">
                  <a:pos x="150" y="109"/>
                </a:cxn>
                <a:cxn ang="0">
                  <a:pos x="157" y="86"/>
                </a:cxn>
                <a:cxn ang="0">
                  <a:pos x="99" y="83"/>
                </a:cxn>
                <a:cxn ang="0">
                  <a:pos x="58" y="74"/>
                </a:cxn>
                <a:cxn ang="0">
                  <a:pos x="99" y="83"/>
                </a:cxn>
              </a:cxnLst>
              <a:rect l="0" t="0" r="r" b="b"/>
              <a:pathLst>
                <a:path w="157" h="157">
                  <a:moveTo>
                    <a:pt x="156" y="82"/>
                  </a:moveTo>
                  <a:cubicBezTo>
                    <a:pt x="156" y="81"/>
                    <a:pt x="155" y="81"/>
                    <a:pt x="153" y="80"/>
                  </a:cubicBezTo>
                  <a:cubicBezTo>
                    <a:pt x="137" y="77"/>
                    <a:pt x="137" y="77"/>
                    <a:pt x="137" y="77"/>
                  </a:cubicBezTo>
                  <a:cubicBezTo>
                    <a:pt x="137" y="70"/>
                    <a:pt x="137" y="70"/>
                    <a:pt x="137" y="70"/>
                  </a:cubicBezTo>
                  <a:cubicBezTo>
                    <a:pt x="152" y="63"/>
                    <a:pt x="152" y="63"/>
                    <a:pt x="152" y="63"/>
                  </a:cubicBezTo>
                  <a:cubicBezTo>
                    <a:pt x="153" y="63"/>
                    <a:pt x="154" y="62"/>
                    <a:pt x="155" y="61"/>
                  </a:cubicBezTo>
                  <a:cubicBezTo>
                    <a:pt x="155" y="60"/>
                    <a:pt x="155" y="59"/>
                    <a:pt x="154" y="58"/>
                  </a:cubicBezTo>
                  <a:cubicBezTo>
                    <a:pt x="146" y="38"/>
                    <a:pt x="146" y="38"/>
                    <a:pt x="146" y="38"/>
                  </a:cubicBezTo>
                  <a:cubicBezTo>
                    <a:pt x="146" y="37"/>
                    <a:pt x="145" y="36"/>
                    <a:pt x="144" y="36"/>
                  </a:cubicBezTo>
                  <a:cubicBezTo>
                    <a:pt x="143" y="35"/>
                    <a:pt x="141" y="36"/>
                    <a:pt x="140" y="36"/>
                  </a:cubicBezTo>
                  <a:cubicBezTo>
                    <a:pt x="125" y="43"/>
                    <a:pt x="125" y="43"/>
                    <a:pt x="125" y="43"/>
                  </a:cubicBezTo>
                  <a:cubicBezTo>
                    <a:pt x="121" y="38"/>
                    <a:pt x="121" y="38"/>
                    <a:pt x="121" y="38"/>
                  </a:cubicBezTo>
                  <a:cubicBezTo>
                    <a:pt x="129" y="23"/>
                    <a:pt x="129" y="23"/>
                    <a:pt x="129" y="23"/>
                  </a:cubicBezTo>
                  <a:cubicBezTo>
                    <a:pt x="130" y="22"/>
                    <a:pt x="130" y="21"/>
                    <a:pt x="130" y="20"/>
                  </a:cubicBezTo>
                  <a:cubicBezTo>
                    <a:pt x="130" y="19"/>
                    <a:pt x="129" y="18"/>
                    <a:pt x="128" y="17"/>
                  </a:cubicBezTo>
                  <a:cubicBezTo>
                    <a:pt x="110" y="6"/>
                    <a:pt x="110" y="6"/>
                    <a:pt x="110" y="6"/>
                  </a:cubicBezTo>
                  <a:cubicBezTo>
                    <a:pt x="108" y="5"/>
                    <a:pt x="105" y="6"/>
                    <a:pt x="104" y="8"/>
                  </a:cubicBezTo>
                  <a:cubicBezTo>
                    <a:pt x="95" y="22"/>
                    <a:pt x="95" y="22"/>
                    <a:pt x="95" y="22"/>
                  </a:cubicBezTo>
                  <a:cubicBezTo>
                    <a:pt x="89" y="21"/>
                    <a:pt x="89" y="21"/>
                    <a:pt x="89" y="21"/>
                  </a:cubicBezTo>
                  <a:cubicBezTo>
                    <a:pt x="87" y="4"/>
                    <a:pt x="87" y="4"/>
                    <a:pt x="87" y="4"/>
                  </a:cubicBezTo>
                  <a:cubicBezTo>
                    <a:pt x="87" y="3"/>
                    <a:pt x="87" y="2"/>
                    <a:pt x="86" y="1"/>
                  </a:cubicBezTo>
                  <a:cubicBezTo>
                    <a:pt x="85" y="0"/>
                    <a:pt x="84" y="0"/>
                    <a:pt x="82" y="0"/>
                  </a:cubicBezTo>
                  <a:cubicBezTo>
                    <a:pt x="61" y="2"/>
                    <a:pt x="61" y="2"/>
                    <a:pt x="61" y="2"/>
                  </a:cubicBezTo>
                  <a:cubicBezTo>
                    <a:pt x="59" y="2"/>
                    <a:pt x="57" y="4"/>
                    <a:pt x="57" y="7"/>
                  </a:cubicBezTo>
                  <a:cubicBezTo>
                    <a:pt x="59" y="23"/>
                    <a:pt x="59" y="23"/>
                    <a:pt x="59" y="23"/>
                  </a:cubicBezTo>
                  <a:cubicBezTo>
                    <a:pt x="53" y="26"/>
                    <a:pt x="53" y="26"/>
                    <a:pt x="53" y="26"/>
                  </a:cubicBezTo>
                  <a:cubicBezTo>
                    <a:pt x="42" y="13"/>
                    <a:pt x="42" y="13"/>
                    <a:pt x="42" y="13"/>
                  </a:cubicBezTo>
                  <a:cubicBezTo>
                    <a:pt x="40" y="11"/>
                    <a:pt x="37" y="11"/>
                    <a:pt x="36" y="13"/>
                  </a:cubicBezTo>
                  <a:cubicBezTo>
                    <a:pt x="20" y="26"/>
                    <a:pt x="20" y="26"/>
                    <a:pt x="20" y="26"/>
                  </a:cubicBezTo>
                  <a:cubicBezTo>
                    <a:pt x="19" y="27"/>
                    <a:pt x="18" y="28"/>
                    <a:pt x="18" y="29"/>
                  </a:cubicBezTo>
                  <a:cubicBezTo>
                    <a:pt x="18" y="31"/>
                    <a:pt x="19" y="32"/>
                    <a:pt x="19" y="33"/>
                  </a:cubicBezTo>
                  <a:cubicBezTo>
                    <a:pt x="30" y="45"/>
                    <a:pt x="30" y="45"/>
                    <a:pt x="30" y="45"/>
                  </a:cubicBezTo>
                  <a:cubicBezTo>
                    <a:pt x="27" y="51"/>
                    <a:pt x="27" y="51"/>
                    <a:pt x="27" y="51"/>
                  </a:cubicBezTo>
                  <a:cubicBezTo>
                    <a:pt x="10" y="47"/>
                    <a:pt x="10" y="47"/>
                    <a:pt x="10" y="47"/>
                  </a:cubicBezTo>
                  <a:cubicBezTo>
                    <a:pt x="9" y="47"/>
                    <a:pt x="8" y="47"/>
                    <a:pt x="7" y="48"/>
                  </a:cubicBezTo>
                  <a:cubicBezTo>
                    <a:pt x="6" y="48"/>
                    <a:pt x="5" y="49"/>
                    <a:pt x="5" y="50"/>
                  </a:cubicBezTo>
                  <a:cubicBezTo>
                    <a:pt x="1" y="71"/>
                    <a:pt x="1" y="71"/>
                    <a:pt x="1" y="71"/>
                  </a:cubicBezTo>
                  <a:cubicBezTo>
                    <a:pt x="0" y="72"/>
                    <a:pt x="1" y="73"/>
                    <a:pt x="1" y="74"/>
                  </a:cubicBezTo>
                  <a:cubicBezTo>
                    <a:pt x="2" y="75"/>
                    <a:pt x="3" y="76"/>
                    <a:pt x="4" y="76"/>
                  </a:cubicBezTo>
                  <a:cubicBezTo>
                    <a:pt x="20" y="80"/>
                    <a:pt x="20" y="80"/>
                    <a:pt x="20" y="80"/>
                  </a:cubicBezTo>
                  <a:cubicBezTo>
                    <a:pt x="21" y="86"/>
                    <a:pt x="21" y="86"/>
                    <a:pt x="21" y="86"/>
                  </a:cubicBezTo>
                  <a:cubicBezTo>
                    <a:pt x="5" y="93"/>
                    <a:pt x="5" y="93"/>
                    <a:pt x="5" y="93"/>
                  </a:cubicBezTo>
                  <a:cubicBezTo>
                    <a:pt x="3" y="94"/>
                    <a:pt x="2" y="97"/>
                    <a:pt x="3" y="99"/>
                  </a:cubicBezTo>
                  <a:cubicBezTo>
                    <a:pt x="11" y="118"/>
                    <a:pt x="11" y="118"/>
                    <a:pt x="11" y="118"/>
                  </a:cubicBezTo>
                  <a:cubicBezTo>
                    <a:pt x="12" y="119"/>
                    <a:pt x="13" y="120"/>
                    <a:pt x="14" y="121"/>
                  </a:cubicBezTo>
                  <a:cubicBezTo>
                    <a:pt x="15" y="121"/>
                    <a:pt x="16" y="121"/>
                    <a:pt x="17" y="121"/>
                  </a:cubicBezTo>
                  <a:cubicBezTo>
                    <a:pt x="32" y="114"/>
                    <a:pt x="32" y="114"/>
                    <a:pt x="32" y="114"/>
                  </a:cubicBezTo>
                  <a:cubicBezTo>
                    <a:pt x="37" y="119"/>
                    <a:pt x="37" y="119"/>
                    <a:pt x="37" y="119"/>
                  </a:cubicBezTo>
                  <a:cubicBezTo>
                    <a:pt x="28" y="134"/>
                    <a:pt x="28" y="134"/>
                    <a:pt x="28" y="134"/>
                  </a:cubicBezTo>
                  <a:cubicBezTo>
                    <a:pt x="27" y="136"/>
                    <a:pt x="27" y="138"/>
                    <a:pt x="29" y="140"/>
                  </a:cubicBezTo>
                  <a:cubicBezTo>
                    <a:pt x="48" y="150"/>
                    <a:pt x="48" y="150"/>
                    <a:pt x="48" y="150"/>
                  </a:cubicBezTo>
                  <a:cubicBezTo>
                    <a:pt x="49" y="151"/>
                    <a:pt x="50" y="151"/>
                    <a:pt x="51" y="151"/>
                  </a:cubicBezTo>
                  <a:cubicBezTo>
                    <a:pt x="52" y="150"/>
                    <a:pt x="53" y="150"/>
                    <a:pt x="54" y="149"/>
                  </a:cubicBezTo>
                  <a:cubicBezTo>
                    <a:pt x="62" y="134"/>
                    <a:pt x="62" y="134"/>
                    <a:pt x="62" y="134"/>
                  </a:cubicBezTo>
                  <a:cubicBezTo>
                    <a:pt x="69" y="136"/>
                    <a:pt x="69" y="136"/>
                    <a:pt x="69" y="136"/>
                  </a:cubicBezTo>
                  <a:cubicBezTo>
                    <a:pt x="70" y="153"/>
                    <a:pt x="70" y="153"/>
                    <a:pt x="70" y="153"/>
                  </a:cubicBezTo>
                  <a:cubicBezTo>
                    <a:pt x="70" y="154"/>
                    <a:pt x="71" y="155"/>
                    <a:pt x="72" y="156"/>
                  </a:cubicBezTo>
                  <a:cubicBezTo>
                    <a:pt x="72" y="156"/>
                    <a:pt x="73" y="157"/>
                    <a:pt x="73" y="157"/>
                  </a:cubicBezTo>
                  <a:cubicBezTo>
                    <a:pt x="74" y="157"/>
                    <a:pt x="74" y="157"/>
                    <a:pt x="75" y="157"/>
                  </a:cubicBezTo>
                  <a:cubicBezTo>
                    <a:pt x="96" y="155"/>
                    <a:pt x="96" y="155"/>
                    <a:pt x="96" y="155"/>
                  </a:cubicBezTo>
                  <a:cubicBezTo>
                    <a:pt x="97" y="155"/>
                    <a:pt x="98" y="154"/>
                    <a:pt x="99" y="153"/>
                  </a:cubicBezTo>
                  <a:cubicBezTo>
                    <a:pt x="100" y="152"/>
                    <a:pt x="100" y="151"/>
                    <a:pt x="100" y="150"/>
                  </a:cubicBezTo>
                  <a:cubicBezTo>
                    <a:pt x="98" y="133"/>
                    <a:pt x="98" y="133"/>
                    <a:pt x="98" y="133"/>
                  </a:cubicBezTo>
                  <a:cubicBezTo>
                    <a:pt x="104" y="131"/>
                    <a:pt x="104" y="131"/>
                    <a:pt x="104" y="131"/>
                  </a:cubicBezTo>
                  <a:cubicBezTo>
                    <a:pt x="116" y="144"/>
                    <a:pt x="116" y="144"/>
                    <a:pt x="116" y="144"/>
                  </a:cubicBezTo>
                  <a:cubicBezTo>
                    <a:pt x="116" y="144"/>
                    <a:pt x="117" y="145"/>
                    <a:pt x="119" y="145"/>
                  </a:cubicBezTo>
                  <a:cubicBezTo>
                    <a:pt x="120" y="145"/>
                    <a:pt x="121" y="145"/>
                    <a:pt x="122" y="144"/>
                  </a:cubicBezTo>
                  <a:cubicBezTo>
                    <a:pt x="138" y="130"/>
                    <a:pt x="138" y="130"/>
                    <a:pt x="138" y="130"/>
                  </a:cubicBezTo>
                  <a:cubicBezTo>
                    <a:pt x="138" y="129"/>
                    <a:pt x="139" y="128"/>
                    <a:pt x="139" y="127"/>
                  </a:cubicBezTo>
                  <a:cubicBezTo>
                    <a:pt x="139" y="126"/>
                    <a:pt x="139" y="125"/>
                    <a:pt x="138" y="124"/>
                  </a:cubicBezTo>
                  <a:cubicBezTo>
                    <a:pt x="127" y="111"/>
                    <a:pt x="127" y="111"/>
                    <a:pt x="127" y="111"/>
                  </a:cubicBezTo>
                  <a:cubicBezTo>
                    <a:pt x="130" y="106"/>
                    <a:pt x="130" y="106"/>
                    <a:pt x="130" y="106"/>
                  </a:cubicBezTo>
                  <a:cubicBezTo>
                    <a:pt x="147" y="109"/>
                    <a:pt x="147" y="109"/>
                    <a:pt x="147" y="109"/>
                  </a:cubicBezTo>
                  <a:cubicBezTo>
                    <a:pt x="148" y="110"/>
                    <a:pt x="149" y="109"/>
                    <a:pt x="150" y="109"/>
                  </a:cubicBezTo>
                  <a:cubicBezTo>
                    <a:pt x="151" y="108"/>
                    <a:pt x="152" y="107"/>
                    <a:pt x="152" y="106"/>
                  </a:cubicBezTo>
                  <a:cubicBezTo>
                    <a:pt x="157" y="86"/>
                    <a:pt x="157" y="86"/>
                    <a:pt x="157" y="86"/>
                  </a:cubicBezTo>
                  <a:cubicBezTo>
                    <a:pt x="157" y="84"/>
                    <a:pt x="157" y="83"/>
                    <a:pt x="156" y="82"/>
                  </a:cubicBezTo>
                  <a:close/>
                  <a:moveTo>
                    <a:pt x="99" y="83"/>
                  </a:moveTo>
                  <a:cubicBezTo>
                    <a:pt x="97" y="94"/>
                    <a:pt x="85" y="102"/>
                    <a:pt x="74" y="99"/>
                  </a:cubicBezTo>
                  <a:cubicBezTo>
                    <a:pt x="63" y="96"/>
                    <a:pt x="55" y="85"/>
                    <a:pt x="58" y="74"/>
                  </a:cubicBezTo>
                  <a:cubicBezTo>
                    <a:pt x="60" y="62"/>
                    <a:pt x="72" y="55"/>
                    <a:pt x="83" y="58"/>
                  </a:cubicBezTo>
                  <a:cubicBezTo>
                    <a:pt x="95" y="60"/>
                    <a:pt x="102" y="71"/>
                    <a:pt x="99" y="8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58"/>
            <p:cNvSpPr>
              <a:spLocks noEditPoints="1"/>
            </p:cNvSpPr>
            <p:nvPr/>
          </p:nvSpPr>
          <p:spPr bwMode="auto">
            <a:xfrm>
              <a:off x="4197625" y="1352378"/>
              <a:ext cx="510500" cy="510499"/>
            </a:xfrm>
            <a:custGeom>
              <a:avLst/>
              <a:gdLst/>
              <a:ahLst/>
              <a:cxnLst>
                <a:cxn ang="0">
                  <a:pos x="98" y="87"/>
                </a:cxn>
                <a:cxn ang="0">
                  <a:pos x="92" y="74"/>
                </a:cxn>
                <a:cxn ang="0">
                  <a:pos x="106" y="76"/>
                </a:cxn>
                <a:cxn ang="0">
                  <a:pos x="111" y="60"/>
                </a:cxn>
                <a:cxn ang="0">
                  <a:pos x="108" y="56"/>
                </a:cxn>
                <a:cxn ang="0">
                  <a:pos x="96" y="49"/>
                </a:cxn>
                <a:cxn ang="0">
                  <a:pos x="109" y="43"/>
                </a:cxn>
                <a:cxn ang="0">
                  <a:pos x="103" y="27"/>
                </a:cxn>
                <a:cxn ang="0">
                  <a:pos x="88" y="30"/>
                </a:cxn>
                <a:cxn ang="0">
                  <a:pos x="91" y="16"/>
                </a:cxn>
                <a:cxn ang="0">
                  <a:pos x="89" y="12"/>
                </a:cxn>
                <a:cxn ang="0">
                  <a:pos x="72" y="6"/>
                </a:cxn>
                <a:cxn ang="0">
                  <a:pos x="62" y="15"/>
                </a:cxn>
                <a:cxn ang="0">
                  <a:pos x="57" y="0"/>
                </a:cxn>
                <a:cxn ang="0">
                  <a:pos x="40" y="3"/>
                </a:cxn>
                <a:cxn ang="0">
                  <a:pos x="41" y="17"/>
                </a:cxn>
                <a:cxn ang="0">
                  <a:pos x="29" y="10"/>
                </a:cxn>
                <a:cxn ang="0">
                  <a:pos x="24" y="10"/>
                </a:cxn>
                <a:cxn ang="0">
                  <a:pos x="12" y="22"/>
                </a:cxn>
                <a:cxn ang="0">
                  <a:pos x="21" y="33"/>
                </a:cxn>
                <a:cxn ang="0">
                  <a:pos x="7" y="34"/>
                </a:cxn>
                <a:cxn ang="0">
                  <a:pos x="0" y="51"/>
                </a:cxn>
                <a:cxn ang="0">
                  <a:pos x="3" y="55"/>
                </a:cxn>
                <a:cxn ang="0">
                  <a:pos x="15" y="62"/>
                </a:cxn>
                <a:cxn ang="0">
                  <a:pos x="2" y="71"/>
                </a:cxn>
                <a:cxn ang="0">
                  <a:pos x="10" y="86"/>
                </a:cxn>
                <a:cxn ang="0">
                  <a:pos x="23" y="81"/>
                </a:cxn>
                <a:cxn ang="0">
                  <a:pos x="20" y="95"/>
                </a:cxn>
                <a:cxn ang="0">
                  <a:pos x="21" y="99"/>
                </a:cxn>
                <a:cxn ang="0">
                  <a:pos x="34" y="107"/>
                </a:cxn>
                <a:cxn ang="0">
                  <a:pos x="39" y="106"/>
                </a:cxn>
                <a:cxn ang="0">
                  <a:pos x="49" y="97"/>
                </a:cxn>
                <a:cxn ang="0">
                  <a:pos x="51" y="111"/>
                </a:cxn>
                <a:cxn ang="0">
                  <a:pos x="69" y="110"/>
                </a:cxn>
                <a:cxn ang="0">
                  <a:pos x="71" y="106"/>
                </a:cxn>
                <a:cxn ang="0">
                  <a:pos x="74" y="93"/>
                </a:cxn>
                <a:cxn ang="0">
                  <a:pos x="84" y="102"/>
                </a:cxn>
                <a:cxn ang="0">
                  <a:pos x="98" y="92"/>
                </a:cxn>
                <a:cxn ang="0">
                  <a:pos x="66" y="67"/>
                </a:cxn>
                <a:cxn ang="0">
                  <a:pos x="45" y="45"/>
                </a:cxn>
                <a:cxn ang="0">
                  <a:pos x="66" y="67"/>
                </a:cxn>
              </a:cxnLst>
              <a:rect l="0" t="0" r="r" b="b"/>
              <a:pathLst>
                <a:path w="111" h="111">
                  <a:moveTo>
                    <a:pt x="99" y="89"/>
                  </a:moveTo>
                  <a:cubicBezTo>
                    <a:pt x="99" y="89"/>
                    <a:pt x="98" y="88"/>
                    <a:pt x="98" y="87"/>
                  </a:cubicBezTo>
                  <a:cubicBezTo>
                    <a:pt x="90" y="78"/>
                    <a:pt x="90" y="78"/>
                    <a:pt x="90" y="78"/>
                  </a:cubicBezTo>
                  <a:cubicBezTo>
                    <a:pt x="92" y="74"/>
                    <a:pt x="92" y="74"/>
                    <a:pt x="92" y="74"/>
                  </a:cubicBezTo>
                  <a:cubicBezTo>
                    <a:pt x="104" y="77"/>
                    <a:pt x="104" y="77"/>
                    <a:pt x="104" y="77"/>
                  </a:cubicBezTo>
                  <a:cubicBezTo>
                    <a:pt x="105" y="77"/>
                    <a:pt x="106" y="77"/>
                    <a:pt x="106" y="76"/>
                  </a:cubicBezTo>
                  <a:cubicBezTo>
                    <a:pt x="107" y="76"/>
                    <a:pt x="108" y="75"/>
                    <a:pt x="108" y="74"/>
                  </a:cubicBezTo>
                  <a:cubicBezTo>
                    <a:pt x="111" y="60"/>
                    <a:pt x="111" y="60"/>
                    <a:pt x="111" y="60"/>
                  </a:cubicBezTo>
                  <a:cubicBezTo>
                    <a:pt x="111" y="59"/>
                    <a:pt x="111" y="58"/>
                    <a:pt x="110" y="58"/>
                  </a:cubicBezTo>
                  <a:cubicBezTo>
                    <a:pt x="110" y="57"/>
                    <a:pt x="109" y="56"/>
                    <a:pt x="108" y="56"/>
                  </a:cubicBezTo>
                  <a:cubicBezTo>
                    <a:pt x="97" y="54"/>
                    <a:pt x="97" y="54"/>
                    <a:pt x="97" y="54"/>
                  </a:cubicBezTo>
                  <a:cubicBezTo>
                    <a:pt x="96" y="49"/>
                    <a:pt x="96" y="49"/>
                    <a:pt x="96" y="49"/>
                  </a:cubicBezTo>
                  <a:cubicBezTo>
                    <a:pt x="107" y="44"/>
                    <a:pt x="107" y="44"/>
                    <a:pt x="107" y="44"/>
                  </a:cubicBezTo>
                  <a:cubicBezTo>
                    <a:pt x="108" y="44"/>
                    <a:pt x="109" y="43"/>
                    <a:pt x="109" y="43"/>
                  </a:cubicBezTo>
                  <a:cubicBezTo>
                    <a:pt x="109" y="42"/>
                    <a:pt x="109" y="41"/>
                    <a:pt x="109" y="40"/>
                  </a:cubicBezTo>
                  <a:cubicBezTo>
                    <a:pt x="103" y="27"/>
                    <a:pt x="103" y="27"/>
                    <a:pt x="103" y="27"/>
                  </a:cubicBezTo>
                  <a:cubicBezTo>
                    <a:pt x="102" y="25"/>
                    <a:pt x="100" y="24"/>
                    <a:pt x="99" y="25"/>
                  </a:cubicBezTo>
                  <a:cubicBezTo>
                    <a:pt x="88" y="30"/>
                    <a:pt x="88" y="30"/>
                    <a:pt x="88" y="30"/>
                  </a:cubicBezTo>
                  <a:cubicBezTo>
                    <a:pt x="85" y="26"/>
                    <a:pt x="85" y="26"/>
                    <a:pt x="85" y="26"/>
                  </a:cubicBezTo>
                  <a:cubicBezTo>
                    <a:pt x="91" y="16"/>
                    <a:pt x="91" y="16"/>
                    <a:pt x="91" y="16"/>
                  </a:cubicBezTo>
                  <a:cubicBezTo>
                    <a:pt x="91" y="15"/>
                    <a:pt x="91" y="14"/>
                    <a:pt x="91" y="14"/>
                  </a:cubicBezTo>
                  <a:cubicBezTo>
                    <a:pt x="91" y="13"/>
                    <a:pt x="90" y="12"/>
                    <a:pt x="89" y="12"/>
                  </a:cubicBezTo>
                  <a:cubicBezTo>
                    <a:pt x="76" y="4"/>
                    <a:pt x="76" y="4"/>
                    <a:pt x="76" y="4"/>
                  </a:cubicBezTo>
                  <a:cubicBezTo>
                    <a:pt x="75" y="4"/>
                    <a:pt x="73" y="4"/>
                    <a:pt x="72" y="6"/>
                  </a:cubicBezTo>
                  <a:cubicBezTo>
                    <a:pt x="66" y="16"/>
                    <a:pt x="66" y="16"/>
                    <a:pt x="66" y="16"/>
                  </a:cubicBezTo>
                  <a:cubicBezTo>
                    <a:pt x="62" y="15"/>
                    <a:pt x="62" y="15"/>
                    <a:pt x="62" y="15"/>
                  </a:cubicBezTo>
                  <a:cubicBezTo>
                    <a:pt x="61" y="3"/>
                    <a:pt x="61" y="3"/>
                    <a:pt x="61" y="3"/>
                  </a:cubicBezTo>
                  <a:cubicBezTo>
                    <a:pt x="60" y="1"/>
                    <a:pt x="59" y="0"/>
                    <a:pt x="57" y="0"/>
                  </a:cubicBezTo>
                  <a:cubicBezTo>
                    <a:pt x="42" y="2"/>
                    <a:pt x="42" y="2"/>
                    <a:pt x="42" y="2"/>
                  </a:cubicBezTo>
                  <a:cubicBezTo>
                    <a:pt x="42" y="2"/>
                    <a:pt x="41" y="2"/>
                    <a:pt x="40" y="3"/>
                  </a:cubicBezTo>
                  <a:cubicBezTo>
                    <a:pt x="40" y="4"/>
                    <a:pt x="40" y="4"/>
                    <a:pt x="40" y="5"/>
                  </a:cubicBezTo>
                  <a:cubicBezTo>
                    <a:pt x="41" y="17"/>
                    <a:pt x="41" y="17"/>
                    <a:pt x="41" y="17"/>
                  </a:cubicBezTo>
                  <a:cubicBezTo>
                    <a:pt x="37" y="19"/>
                    <a:pt x="37" y="19"/>
                    <a:pt x="37" y="19"/>
                  </a:cubicBezTo>
                  <a:cubicBezTo>
                    <a:pt x="29" y="10"/>
                    <a:pt x="29" y="10"/>
                    <a:pt x="29" y="10"/>
                  </a:cubicBezTo>
                  <a:cubicBezTo>
                    <a:pt x="28" y="9"/>
                    <a:pt x="27" y="9"/>
                    <a:pt x="26" y="9"/>
                  </a:cubicBezTo>
                  <a:cubicBezTo>
                    <a:pt x="26" y="9"/>
                    <a:pt x="25" y="9"/>
                    <a:pt x="24" y="10"/>
                  </a:cubicBezTo>
                  <a:cubicBezTo>
                    <a:pt x="13" y="20"/>
                    <a:pt x="13" y="20"/>
                    <a:pt x="13" y="20"/>
                  </a:cubicBezTo>
                  <a:cubicBezTo>
                    <a:pt x="13" y="20"/>
                    <a:pt x="12" y="21"/>
                    <a:pt x="12" y="22"/>
                  </a:cubicBezTo>
                  <a:cubicBezTo>
                    <a:pt x="12" y="23"/>
                    <a:pt x="12" y="24"/>
                    <a:pt x="13" y="24"/>
                  </a:cubicBezTo>
                  <a:cubicBezTo>
                    <a:pt x="21" y="33"/>
                    <a:pt x="21" y="33"/>
                    <a:pt x="21" y="33"/>
                  </a:cubicBezTo>
                  <a:cubicBezTo>
                    <a:pt x="19" y="37"/>
                    <a:pt x="19" y="37"/>
                    <a:pt x="19" y="37"/>
                  </a:cubicBezTo>
                  <a:cubicBezTo>
                    <a:pt x="7" y="34"/>
                    <a:pt x="7" y="34"/>
                    <a:pt x="7" y="34"/>
                  </a:cubicBezTo>
                  <a:cubicBezTo>
                    <a:pt x="5" y="34"/>
                    <a:pt x="4" y="35"/>
                    <a:pt x="3" y="37"/>
                  </a:cubicBezTo>
                  <a:cubicBezTo>
                    <a:pt x="0" y="51"/>
                    <a:pt x="0" y="51"/>
                    <a:pt x="0" y="51"/>
                  </a:cubicBezTo>
                  <a:cubicBezTo>
                    <a:pt x="0" y="52"/>
                    <a:pt x="0" y="53"/>
                    <a:pt x="1" y="54"/>
                  </a:cubicBezTo>
                  <a:cubicBezTo>
                    <a:pt x="1" y="54"/>
                    <a:pt x="2" y="55"/>
                    <a:pt x="3" y="55"/>
                  </a:cubicBezTo>
                  <a:cubicBezTo>
                    <a:pt x="14" y="58"/>
                    <a:pt x="14" y="58"/>
                    <a:pt x="14" y="58"/>
                  </a:cubicBezTo>
                  <a:cubicBezTo>
                    <a:pt x="15" y="62"/>
                    <a:pt x="15" y="62"/>
                    <a:pt x="15" y="62"/>
                  </a:cubicBezTo>
                  <a:cubicBezTo>
                    <a:pt x="4" y="67"/>
                    <a:pt x="4" y="67"/>
                    <a:pt x="4" y="67"/>
                  </a:cubicBezTo>
                  <a:cubicBezTo>
                    <a:pt x="2" y="68"/>
                    <a:pt x="1" y="70"/>
                    <a:pt x="2" y="71"/>
                  </a:cubicBezTo>
                  <a:cubicBezTo>
                    <a:pt x="8" y="85"/>
                    <a:pt x="8" y="85"/>
                    <a:pt x="8" y="85"/>
                  </a:cubicBezTo>
                  <a:cubicBezTo>
                    <a:pt x="9" y="86"/>
                    <a:pt x="9" y="86"/>
                    <a:pt x="10" y="86"/>
                  </a:cubicBezTo>
                  <a:cubicBezTo>
                    <a:pt x="11" y="87"/>
                    <a:pt x="12" y="87"/>
                    <a:pt x="12" y="86"/>
                  </a:cubicBezTo>
                  <a:cubicBezTo>
                    <a:pt x="23" y="81"/>
                    <a:pt x="23" y="81"/>
                    <a:pt x="23" y="81"/>
                  </a:cubicBezTo>
                  <a:cubicBezTo>
                    <a:pt x="26" y="85"/>
                    <a:pt x="26" y="85"/>
                    <a:pt x="26" y="85"/>
                  </a:cubicBezTo>
                  <a:cubicBezTo>
                    <a:pt x="20" y="95"/>
                    <a:pt x="20" y="95"/>
                    <a:pt x="20" y="95"/>
                  </a:cubicBezTo>
                  <a:cubicBezTo>
                    <a:pt x="20" y="96"/>
                    <a:pt x="20" y="97"/>
                    <a:pt x="20" y="98"/>
                  </a:cubicBezTo>
                  <a:cubicBezTo>
                    <a:pt x="20" y="98"/>
                    <a:pt x="20" y="99"/>
                    <a:pt x="21" y="99"/>
                  </a:cubicBezTo>
                  <a:cubicBezTo>
                    <a:pt x="21" y="99"/>
                    <a:pt x="21" y="99"/>
                    <a:pt x="21" y="100"/>
                  </a:cubicBezTo>
                  <a:cubicBezTo>
                    <a:pt x="34" y="107"/>
                    <a:pt x="34" y="107"/>
                    <a:pt x="34" y="107"/>
                  </a:cubicBezTo>
                  <a:cubicBezTo>
                    <a:pt x="35" y="107"/>
                    <a:pt x="36" y="107"/>
                    <a:pt x="37" y="107"/>
                  </a:cubicBezTo>
                  <a:cubicBezTo>
                    <a:pt x="38" y="107"/>
                    <a:pt x="38" y="106"/>
                    <a:pt x="39" y="106"/>
                  </a:cubicBezTo>
                  <a:cubicBezTo>
                    <a:pt x="44" y="95"/>
                    <a:pt x="44" y="95"/>
                    <a:pt x="44" y="95"/>
                  </a:cubicBezTo>
                  <a:cubicBezTo>
                    <a:pt x="49" y="97"/>
                    <a:pt x="49" y="97"/>
                    <a:pt x="49" y="97"/>
                  </a:cubicBezTo>
                  <a:cubicBezTo>
                    <a:pt x="50" y="108"/>
                    <a:pt x="50" y="108"/>
                    <a:pt x="50" y="108"/>
                  </a:cubicBezTo>
                  <a:cubicBezTo>
                    <a:pt x="50" y="109"/>
                    <a:pt x="51" y="110"/>
                    <a:pt x="51" y="111"/>
                  </a:cubicBezTo>
                  <a:cubicBezTo>
                    <a:pt x="52" y="111"/>
                    <a:pt x="53" y="111"/>
                    <a:pt x="54" y="111"/>
                  </a:cubicBezTo>
                  <a:cubicBezTo>
                    <a:pt x="69" y="110"/>
                    <a:pt x="69" y="110"/>
                    <a:pt x="69" y="110"/>
                  </a:cubicBezTo>
                  <a:cubicBezTo>
                    <a:pt x="69" y="109"/>
                    <a:pt x="70" y="109"/>
                    <a:pt x="71" y="108"/>
                  </a:cubicBezTo>
                  <a:cubicBezTo>
                    <a:pt x="71" y="108"/>
                    <a:pt x="71" y="107"/>
                    <a:pt x="71" y="106"/>
                  </a:cubicBezTo>
                  <a:cubicBezTo>
                    <a:pt x="70" y="94"/>
                    <a:pt x="70" y="94"/>
                    <a:pt x="70" y="94"/>
                  </a:cubicBezTo>
                  <a:cubicBezTo>
                    <a:pt x="74" y="93"/>
                    <a:pt x="74" y="93"/>
                    <a:pt x="74" y="93"/>
                  </a:cubicBezTo>
                  <a:cubicBezTo>
                    <a:pt x="82" y="101"/>
                    <a:pt x="82" y="101"/>
                    <a:pt x="82" y="101"/>
                  </a:cubicBezTo>
                  <a:cubicBezTo>
                    <a:pt x="83" y="102"/>
                    <a:pt x="84" y="102"/>
                    <a:pt x="84" y="102"/>
                  </a:cubicBezTo>
                  <a:cubicBezTo>
                    <a:pt x="85" y="102"/>
                    <a:pt x="86" y="102"/>
                    <a:pt x="87" y="102"/>
                  </a:cubicBezTo>
                  <a:cubicBezTo>
                    <a:pt x="98" y="92"/>
                    <a:pt x="98" y="92"/>
                    <a:pt x="98" y="92"/>
                  </a:cubicBezTo>
                  <a:cubicBezTo>
                    <a:pt x="98" y="91"/>
                    <a:pt x="99" y="90"/>
                    <a:pt x="99" y="89"/>
                  </a:cubicBezTo>
                  <a:close/>
                  <a:moveTo>
                    <a:pt x="66" y="67"/>
                  </a:moveTo>
                  <a:cubicBezTo>
                    <a:pt x="59" y="72"/>
                    <a:pt x="50" y="72"/>
                    <a:pt x="44" y="66"/>
                  </a:cubicBezTo>
                  <a:cubicBezTo>
                    <a:pt x="39" y="60"/>
                    <a:pt x="39" y="50"/>
                    <a:pt x="45" y="45"/>
                  </a:cubicBezTo>
                  <a:cubicBezTo>
                    <a:pt x="51" y="39"/>
                    <a:pt x="61" y="39"/>
                    <a:pt x="67" y="46"/>
                  </a:cubicBezTo>
                  <a:cubicBezTo>
                    <a:pt x="72" y="52"/>
                    <a:pt x="72" y="61"/>
                    <a:pt x="66" y="6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23" name="NEW Cog1"/>
          <p:cNvGrpSpPr/>
          <p:nvPr/>
        </p:nvGrpSpPr>
        <p:grpSpPr>
          <a:xfrm>
            <a:off x="6639112" y="1142913"/>
            <a:ext cx="482168" cy="464728"/>
            <a:chOff x="3910196" y="1093807"/>
            <a:chExt cx="797929" cy="769070"/>
          </a:xfrm>
        </p:grpSpPr>
        <p:sp>
          <p:nvSpPr>
            <p:cNvPr id="224" name="Freeform 57"/>
            <p:cNvSpPr>
              <a:spLocks noEditPoints="1"/>
            </p:cNvSpPr>
            <p:nvPr/>
          </p:nvSpPr>
          <p:spPr bwMode="auto">
            <a:xfrm>
              <a:off x="3910196" y="1093807"/>
              <a:ext cx="401959" cy="401959"/>
            </a:xfrm>
            <a:custGeom>
              <a:avLst/>
              <a:gdLst/>
              <a:ahLst/>
              <a:cxnLst>
                <a:cxn ang="0">
                  <a:pos x="153" y="80"/>
                </a:cxn>
                <a:cxn ang="0">
                  <a:pos x="137" y="70"/>
                </a:cxn>
                <a:cxn ang="0">
                  <a:pos x="155" y="61"/>
                </a:cxn>
                <a:cxn ang="0">
                  <a:pos x="146" y="38"/>
                </a:cxn>
                <a:cxn ang="0">
                  <a:pos x="140" y="36"/>
                </a:cxn>
                <a:cxn ang="0">
                  <a:pos x="121" y="38"/>
                </a:cxn>
                <a:cxn ang="0">
                  <a:pos x="130" y="20"/>
                </a:cxn>
                <a:cxn ang="0">
                  <a:pos x="110" y="6"/>
                </a:cxn>
                <a:cxn ang="0">
                  <a:pos x="95" y="22"/>
                </a:cxn>
                <a:cxn ang="0">
                  <a:pos x="87" y="4"/>
                </a:cxn>
                <a:cxn ang="0">
                  <a:pos x="82" y="0"/>
                </a:cxn>
                <a:cxn ang="0">
                  <a:pos x="57" y="7"/>
                </a:cxn>
                <a:cxn ang="0">
                  <a:pos x="53" y="26"/>
                </a:cxn>
                <a:cxn ang="0">
                  <a:pos x="36" y="13"/>
                </a:cxn>
                <a:cxn ang="0">
                  <a:pos x="18" y="29"/>
                </a:cxn>
                <a:cxn ang="0">
                  <a:pos x="30" y="45"/>
                </a:cxn>
                <a:cxn ang="0">
                  <a:pos x="10" y="47"/>
                </a:cxn>
                <a:cxn ang="0">
                  <a:pos x="5" y="50"/>
                </a:cxn>
                <a:cxn ang="0">
                  <a:pos x="1" y="74"/>
                </a:cxn>
                <a:cxn ang="0">
                  <a:pos x="20" y="80"/>
                </a:cxn>
                <a:cxn ang="0">
                  <a:pos x="5" y="93"/>
                </a:cxn>
                <a:cxn ang="0">
                  <a:pos x="11" y="118"/>
                </a:cxn>
                <a:cxn ang="0">
                  <a:pos x="17" y="121"/>
                </a:cxn>
                <a:cxn ang="0">
                  <a:pos x="37" y="119"/>
                </a:cxn>
                <a:cxn ang="0">
                  <a:pos x="29" y="140"/>
                </a:cxn>
                <a:cxn ang="0">
                  <a:pos x="51" y="151"/>
                </a:cxn>
                <a:cxn ang="0">
                  <a:pos x="62" y="134"/>
                </a:cxn>
                <a:cxn ang="0">
                  <a:pos x="70" y="153"/>
                </a:cxn>
                <a:cxn ang="0">
                  <a:pos x="73" y="157"/>
                </a:cxn>
                <a:cxn ang="0">
                  <a:pos x="96" y="155"/>
                </a:cxn>
                <a:cxn ang="0">
                  <a:pos x="100" y="150"/>
                </a:cxn>
                <a:cxn ang="0">
                  <a:pos x="104" y="131"/>
                </a:cxn>
                <a:cxn ang="0">
                  <a:pos x="119" y="145"/>
                </a:cxn>
                <a:cxn ang="0">
                  <a:pos x="138" y="130"/>
                </a:cxn>
                <a:cxn ang="0">
                  <a:pos x="138" y="124"/>
                </a:cxn>
                <a:cxn ang="0">
                  <a:pos x="130" y="106"/>
                </a:cxn>
                <a:cxn ang="0">
                  <a:pos x="150" y="109"/>
                </a:cxn>
                <a:cxn ang="0">
                  <a:pos x="157" y="86"/>
                </a:cxn>
                <a:cxn ang="0">
                  <a:pos x="99" y="83"/>
                </a:cxn>
                <a:cxn ang="0">
                  <a:pos x="58" y="74"/>
                </a:cxn>
                <a:cxn ang="0">
                  <a:pos x="99" y="83"/>
                </a:cxn>
              </a:cxnLst>
              <a:rect l="0" t="0" r="r" b="b"/>
              <a:pathLst>
                <a:path w="157" h="157">
                  <a:moveTo>
                    <a:pt x="156" y="82"/>
                  </a:moveTo>
                  <a:cubicBezTo>
                    <a:pt x="156" y="81"/>
                    <a:pt x="155" y="81"/>
                    <a:pt x="153" y="80"/>
                  </a:cubicBezTo>
                  <a:cubicBezTo>
                    <a:pt x="137" y="77"/>
                    <a:pt x="137" y="77"/>
                    <a:pt x="137" y="77"/>
                  </a:cubicBezTo>
                  <a:cubicBezTo>
                    <a:pt x="137" y="70"/>
                    <a:pt x="137" y="70"/>
                    <a:pt x="137" y="70"/>
                  </a:cubicBezTo>
                  <a:cubicBezTo>
                    <a:pt x="152" y="63"/>
                    <a:pt x="152" y="63"/>
                    <a:pt x="152" y="63"/>
                  </a:cubicBezTo>
                  <a:cubicBezTo>
                    <a:pt x="153" y="63"/>
                    <a:pt x="154" y="62"/>
                    <a:pt x="155" y="61"/>
                  </a:cubicBezTo>
                  <a:cubicBezTo>
                    <a:pt x="155" y="60"/>
                    <a:pt x="155" y="59"/>
                    <a:pt x="154" y="58"/>
                  </a:cubicBezTo>
                  <a:cubicBezTo>
                    <a:pt x="146" y="38"/>
                    <a:pt x="146" y="38"/>
                    <a:pt x="146" y="38"/>
                  </a:cubicBezTo>
                  <a:cubicBezTo>
                    <a:pt x="146" y="37"/>
                    <a:pt x="145" y="36"/>
                    <a:pt x="144" y="36"/>
                  </a:cubicBezTo>
                  <a:cubicBezTo>
                    <a:pt x="143" y="35"/>
                    <a:pt x="141" y="36"/>
                    <a:pt x="140" y="36"/>
                  </a:cubicBezTo>
                  <a:cubicBezTo>
                    <a:pt x="125" y="43"/>
                    <a:pt x="125" y="43"/>
                    <a:pt x="125" y="43"/>
                  </a:cubicBezTo>
                  <a:cubicBezTo>
                    <a:pt x="121" y="38"/>
                    <a:pt x="121" y="38"/>
                    <a:pt x="121" y="38"/>
                  </a:cubicBezTo>
                  <a:cubicBezTo>
                    <a:pt x="129" y="23"/>
                    <a:pt x="129" y="23"/>
                    <a:pt x="129" y="23"/>
                  </a:cubicBezTo>
                  <a:cubicBezTo>
                    <a:pt x="130" y="22"/>
                    <a:pt x="130" y="21"/>
                    <a:pt x="130" y="20"/>
                  </a:cubicBezTo>
                  <a:cubicBezTo>
                    <a:pt x="130" y="19"/>
                    <a:pt x="129" y="18"/>
                    <a:pt x="128" y="17"/>
                  </a:cubicBezTo>
                  <a:cubicBezTo>
                    <a:pt x="110" y="6"/>
                    <a:pt x="110" y="6"/>
                    <a:pt x="110" y="6"/>
                  </a:cubicBezTo>
                  <a:cubicBezTo>
                    <a:pt x="108" y="5"/>
                    <a:pt x="105" y="6"/>
                    <a:pt x="104" y="8"/>
                  </a:cubicBezTo>
                  <a:cubicBezTo>
                    <a:pt x="95" y="22"/>
                    <a:pt x="95" y="22"/>
                    <a:pt x="95" y="22"/>
                  </a:cubicBezTo>
                  <a:cubicBezTo>
                    <a:pt x="89" y="21"/>
                    <a:pt x="89" y="21"/>
                    <a:pt x="89" y="21"/>
                  </a:cubicBezTo>
                  <a:cubicBezTo>
                    <a:pt x="87" y="4"/>
                    <a:pt x="87" y="4"/>
                    <a:pt x="87" y="4"/>
                  </a:cubicBezTo>
                  <a:cubicBezTo>
                    <a:pt x="87" y="3"/>
                    <a:pt x="87" y="2"/>
                    <a:pt x="86" y="1"/>
                  </a:cubicBezTo>
                  <a:cubicBezTo>
                    <a:pt x="85" y="0"/>
                    <a:pt x="84" y="0"/>
                    <a:pt x="82" y="0"/>
                  </a:cubicBezTo>
                  <a:cubicBezTo>
                    <a:pt x="61" y="2"/>
                    <a:pt x="61" y="2"/>
                    <a:pt x="61" y="2"/>
                  </a:cubicBezTo>
                  <a:cubicBezTo>
                    <a:pt x="59" y="2"/>
                    <a:pt x="57" y="4"/>
                    <a:pt x="57" y="7"/>
                  </a:cubicBezTo>
                  <a:cubicBezTo>
                    <a:pt x="59" y="23"/>
                    <a:pt x="59" y="23"/>
                    <a:pt x="59" y="23"/>
                  </a:cubicBezTo>
                  <a:cubicBezTo>
                    <a:pt x="53" y="26"/>
                    <a:pt x="53" y="26"/>
                    <a:pt x="53" y="26"/>
                  </a:cubicBezTo>
                  <a:cubicBezTo>
                    <a:pt x="42" y="13"/>
                    <a:pt x="42" y="13"/>
                    <a:pt x="42" y="13"/>
                  </a:cubicBezTo>
                  <a:cubicBezTo>
                    <a:pt x="40" y="11"/>
                    <a:pt x="37" y="11"/>
                    <a:pt x="36" y="13"/>
                  </a:cubicBezTo>
                  <a:cubicBezTo>
                    <a:pt x="20" y="26"/>
                    <a:pt x="20" y="26"/>
                    <a:pt x="20" y="26"/>
                  </a:cubicBezTo>
                  <a:cubicBezTo>
                    <a:pt x="19" y="27"/>
                    <a:pt x="18" y="28"/>
                    <a:pt x="18" y="29"/>
                  </a:cubicBezTo>
                  <a:cubicBezTo>
                    <a:pt x="18" y="31"/>
                    <a:pt x="19" y="32"/>
                    <a:pt x="19" y="33"/>
                  </a:cubicBezTo>
                  <a:cubicBezTo>
                    <a:pt x="30" y="45"/>
                    <a:pt x="30" y="45"/>
                    <a:pt x="30" y="45"/>
                  </a:cubicBezTo>
                  <a:cubicBezTo>
                    <a:pt x="27" y="51"/>
                    <a:pt x="27" y="51"/>
                    <a:pt x="27" y="51"/>
                  </a:cubicBezTo>
                  <a:cubicBezTo>
                    <a:pt x="10" y="47"/>
                    <a:pt x="10" y="47"/>
                    <a:pt x="10" y="47"/>
                  </a:cubicBezTo>
                  <a:cubicBezTo>
                    <a:pt x="9" y="47"/>
                    <a:pt x="8" y="47"/>
                    <a:pt x="7" y="48"/>
                  </a:cubicBezTo>
                  <a:cubicBezTo>
                    <a:pt x="6" y="48"/>
                    <a:pt x="5" y="49"/>
                    <a:pt x="5" y="50"/>
                  </a:cubicBezTo>
                  <a:cubicBezTo>
                    <a:pt x="1" y="71"/>
                    <a:pt x="1" y="71"/>
                    <a:pt x="1" y="71"/>
                  </a:cubicBezTo>
                  <a:cubicBezTo>
                    <a:pt x="0" y="72"/>
                    <a:pt x="1" y="73"/>
                    <a:pt x="1" y="74"/>
                  </a:cubicBezTo>
                  <a:cubicBezTo>
                    <a:pt x="2" y="75"/>
                    <a:pt x="3" y="76"/>
                    <a:pt x="4" y="76"/>
                  </a:cubicBezTo>
                  <a:cubicBezTo>
                    <a:pt x="20" y="80"/>
                    <a:pt x="20" y="80"/>
                    <a:pt x="20" y="80"/>
                  </a:cubicBezTo>
                  <a:cubicBezTo>
                    <a:pt x="21" y="86"/>
                    <a:pt x="21" y="86"/>
                    <a:pt x="21" y="86"/>
                  </a:cubicBezTo>
                  <a:cubicBezTo>
                    <a:pt x="5" y="93"/>
                    <a:pt x="5" y="93"/>
                    <a:pt x="5" y="93"/>
                  </a:cubicBezTo>
                  <a:cubicBezTo>
                    <a:pt x="3" y="94"/>
                    <a:pt x="2" y="97"/>
                    <a:pt x="3" y="99"/>
                  </a:cubicBezTo>
                  <a:cubicBezTo>
                    <a:pt x="11" y="118"/>
                    <a:pt x="11" y="118"/>
                    <a:pt x="11" y="118"/>
                  </a:cubicBezTo>
                  <a:cubicBezTo>
                    <a:pt x="12" y="119"/>
                    <a:pt x="13" y="120"/>
                    <a:pt x="14" y="121"/>
                  </a:cubicBezTo>
                  <a:cubicBezTo>
                    <a:pt x="15" y="121"/>
                    <a:pt x="16" y="121"/>
                    <a:pt x="17" y="121"/>
                  </a:cubicBezTo>
                  <a:cubicBezTo>
                    <a:pt x="32" y="114"/>
                    <a:pt x="32" y="114"/>
                    <a:pt x="32" y="114"/>
                  </a:cubicBezTo>
                  <a:cubicBezTo>
                    <a:pt x="37" y="119"/>
                    <a:pt x="37" y="119"/>
                    <a:pt x="37" y="119"/>
                  </a:cubicBezTo>
                  <a:cubicBezTo>
                    <a:pt x="28" y="134"/>
                    <a:pt x="28" y="134"/>
                    <a:pt x="28" y="134"/>
                  </a:cubicBezTo>
                  <a:cubicBezTo>
                    <a:pt x="27" y="136"/>
                    <a:pt x="27" y="138"/>
                    <a:pt x="29" y="140"/>
                  </a:cubicBezTo>
                  <a:cubicBezTo>
                    <a:pt x="48" y="150"/>
                    <a:pt x="48" y="150"/>
                    <a:pt x="48" y="150"/>
                  </a:cubicBezTo>
                  <a:cubicBezTo>
                    <a:pt x="49" y="151"/>
                    <a:pt x="50" y="151"/>
                    <a:pt x="51" y="151"/>
                  </a:cubicBezTo>
                  <a:cubicBezTo>
                    <a:pt x="52" y="150"/>
                    <a:pt x="53" y="150"/>
                    <a:pt x="54" y="149"/>
                  </a:cubicBezTo>
                  <a:cubicBezTo>
                    <a:pt x="62" y="134"/>
                    <a:pt x="62" y="134"/>
                    <a:pt x="62" y="134"/>
                  </a:cubicBezTo>
                  <a:cubicBezTo>
                    <a:pt x="69" y="136"/>
                    <a:pt x="69" y="136"/>
                    <a:pt x="69" y="136"/>
                  </a:cubicBezTo>
                  <a:cubicBezTo>
                    <a:pt x="70" y="153"/>
                    <a:pt x="70" y="153"/>
                    <a:pt x="70" y="153"/>
                  </a:cubicBezTo>
                  <a:cubicBezTo>
                    <a:pt x="70" y="154"/>
                    <a:pt x="71" y="155"/>
                    <a:pt x="72" y="156"/>
                  </a:cubicBezTo>
                  <a:cubicBezTo>
                    <a:pt x="72" y="156"/>
                    <a:pt x="73" y="157"/>
                    <a:pt x="73" y="157"/>
                  </a:cubicBezTo>
                  <a:cubicBezTo>
                    <a:pt x="74" y="157"/>
                    <a:pt x="74" y="157"/>
                    <a:pt x="75" y="157"/>
                  </a:cubicBezTo>
                  <a:cubicBezTo>
                    <a:pt x="96" y="155"/>
                    <a:pt x="96" y="155"/>
                    <a:pt x="96" y="155"/>
                  </a:cubicBezTo>
                  <a:cubicBezTo>
                    <a:pt x="97" y="155"/>
                    <a:pt x="98" y="154"/>
                    <a:pt x="99" y="153"/>
                  </a:cubicBezTo>
                  <a:cubicBezTo>
                    <a:pt x="100" y="152"/>
                    <a:pt x="100" y="151"/>
                    <a:pt x="100" y="150"/>
                  </a:cubicBezTo>
                  <a:cubicBezTo>
                    <a:pt x="98" y="133"/>
                    <a:pt x="98" y="133"/>
                    <a:pt x="98" y="133"/>
                  </a:cubicBezTo>
                  <a:cubicBezTo>
                    <a:pt x="104" y="131"/>
                    <a:pt x="104" y="131"/>
                    <a:pt x="104" y="131"/>
                  </a:cubicBezTo>
                  <a:cubicBezTo>
                    <a:pt x="116" y="144"/>
                    <a:pt x="116" y="144"/>
                    <a:pt x="116" y="144"/>
                  </a:cubicBezTo>
                  <a:cubicBezTo>
                    <a:pt x="116" y="144"/>
                    <a:pt x="117" y="145"/>
                    <a:pt x="119" y="145"/>
                  </a:cubicBezTo>
                  <a:cubicBezTo>
                    <a:pt x="120" y="145"/>
                    <a:pt x="121" y="145"/>
                    <a:pt x="122" y="144"/>
                  </a:cubicBezTo>
                  <a:cubicBezTo>
                    <a:pt x="138" y="130"/>
                    <a:pt x="138" y="130"/>
                    <a:pt x="138" y="130"/>
                  </a:cubicBezTo>
                  <a:cubicBezTo>
                    <a:pt x="138" y="129"/>
                    <a:pt x="139" y="128"/>
                    <a:pt x="139" y="127"/>
                  </a:cubicBezTo>
                  <a:cubicBezTo>
                    <a:pt x="139" y="126"/>
                    <a:pt x="139" y="125"/>
                    <a:pt x="138" y="124"/>
                  </a:cubicBezTo>
                  <a:cubicBezTo>
                    <a:pt x="127" y="111"/>
                    <a:pt x="127" y="111"/>
                    <a:pt x="127" y="111"/>
                  </a:cubicBezTo>
                  <a:cubicBezTo>
                    <a:pt x="130" y="106"/>
                    <a:pt x="130" y="106"/>
                    <a:pt x="130" y="106"/>
                  </a:cubicBezTo>
                  <a:cubicBezTo>
                    <a:pt x="147" y="109"/>
                    <a:pt x="147" y="109"/>
                    <a:pt x="147" y="109"/>
                  </a:cubicBezTo>
                  <a:cubicBezTo>
                    <a:pt x="148" y="110"/>
                    <a:pt x="149" y="109"/>
                    <a:pt x="150" y="109"/>
                  </a:cubicBezTo>
                  <a:cubicBezTo>
                    <a:pt x="151" y="108"/>
                    <a:pt x="152" y="107"/>
                    <a:pt x="152" y="106"/>
                  </a:cubicBezTo>
                  <a:cubicBezTo>
                    <a:pt x="157" y="86"/>
                    <a:pt x="157" y="86"/>
                    <a:pt x="157" y="86"/>
                  </a:cubicBezTo>
                  <a:cubicBezTo>
                    <a:pt x="157" y="84"/>
                    <a:pt x="157" y="83"/>
                    <a:pt x="156" y="82"/>
                  </a:cubicBezTo>
                  <a:close/>
                  <a:moveTo>
                    <a:pt x="99" y="83"/>
                  </a:moveTo>
                  <a:cubicBezTo>
                    <a:pt x="97" y="94"/>
                    <a:pt x="85" y="102"/>
                    <a:pt x="74" y="99"/>
                  </a:cubicBezTo>
                  <a:cubicBezTo>
                    <a:pt x="63" y="96"/>
                    <a:pt x="55" y="85"/>
                    <a:pt x="58" y="74"/>
                  </a:cubicBezTo>
                  <a:cubicBezTo>
                    <a:pt x="60" y="62"/>
                    <a:pt x="72" y="55"/>
                    <a:pt x="83" y="58"/>
                  </a:cubicBezTo>
                  <a:cubicBezTo>
                    <a:pt x="95" y="60"/>
                    <a:pt x="102" y="71"/>
                    <a:pt x="99" y="8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5" name="Freeform 58"/>
            <p:cNvSpPr>
              <a:spLocks noEditPoints="1"/>
            </p:cNvSpPr>
            <p:nvPr/>
          </p:nvSpPr>
          <p:spPr bwMode="auto">
            <a:xfrm>
              <a:off x="4197625" y="1352378"/>
              <a:ext cx="510500" cy="510499"/>
            </a:xfrm>
            <a:custGeom>
              <a:avLst/>
              <a:gdLst/>
              <a:ahLst/>
              <a:cxnLst>
                <a:cxn ang="0">
                  <a:pos x="98" y="87"/>
                </a:cxn>
                <a:cxn ang="0">
                  <a:pos x="92" y="74"/>
                </a:cxn>
                <a:cxn ang="0">
                  <a:pos x="106" y="76"/>
                </a:cxn>
                <a:cxn ang="0">
                  <a:pos x="111" y="60"/>
                </a:cxn>
                <a:cxn ang="0">
                  <a:pos x="108" y="56"/>
                </a:cxn>
                <a:cxn ang="0">
                  <a:pos x="96" y="49"/>
                </a:cxn>
                <a:cxn ang="0">
                  <a:pos x="109" y="43"/>
                </a:cxn>
                <a:cxn ang="0">
                  <a:pos x="103" y="27"/>
                </a:cxn>
                <a:cxn ang="0">
                  <a:pos x="88" y="30"/>
                </a:cxn>
                <a:cxn ang="0">
                  <a:pos x="91" y="16"/>
                </a:cxn>
                <a:cxn ang="0">
                  <a:pos x="89" y="12"/>
                </a:cxn>
                <a:cxn ang="0">
                  <a:pos x="72" y="6"/>
                </a:cxn>
                <a:cxn ang="0">
                  <a:pos x="62" y="15"/>
                </a:cxn>
                <a:cxn ang="0">
                  <a:pos x="57" y="0"/>
                </a:cxn>
                <a:cxn ang="0">
                  <a:pos x="40" y="3"/>
                </a:cxn>
                <a:cxn ang="0">
                  <a:pos x="41" y="17"/>
                </a:cxn>
                <a:cxn ang="0">
                  <a:pos x="29" y="10"/>
                </a:cxn>
                <a:cxn ang="0">
                  <a:pos x="24" y="10"/>
                </a:cxn>
                <a:cxn ang="0">
                  <a:pos x="12" y="22"/>
                </a:cxn>
                <a:cxn ang="0">
                  <a:pos x="21" y="33"/>
                </a:cxn>
                <a:cxn ang="0">
                  <a:pos x="7" y="34"/>
                </a:cxn>
                <a:cxn ang="0">
                  <a:pos x="0" y="51"/>
                </a:cxn>
                <a:cxn ang="0">
                  <a:pos x="3" y="55"/>
                </a:cxn>
                <a:cxn ang="0">
                  <a:pos x="15" y="62"/>
                </a:cxn>
                <a:cxn ang="0">
                  <a:pos x="2" y="71"/>
                </a:cxn>
                <a:cxn ang="0">
                  <a:pos x="10" y="86"/>
                </a:cxn>
                <a:cxn ang="0">
                  <a:pos x="23" y="81"/>
                </a:cxn>
                <a:cxn ang="0">
                  <a:pos x="20" y="95"/>
                </a:cxn>
                <a:cxn ang="0">
                  <a:pos x="21" y="99"/>
                </a:cxn>
                <a:cxn ang="0">
                  <a:pos x="34" y="107"/>
                </a:cxn>
                <a:cxn ang="0">
                  <a:pos x="39" y="106"/>
                </a:cxn>
                <a:cxn ang="0">
                  <a:pos x="49" y="97"/>
                </a:cxn>
                <a:cxn ang="0">
                  <a:pos x="51" y="111"/>
                </a:cxn>
                <a:cxn ang="0">
                  <a:pos x="69" y="110"/>
                </a:cxn>
                <a:cxn ang="0">
                  <a:pos x="71" y="106"/>
                </a:cxn>
                <a:cxn ang="0">
                  <a:pos x="74" y="93"/>
                </a:cxn>
                <a:cxn ang="0">
                  <a:pos x="84" y="102"/>
                </a:cxn>
                <a:cxn ang="0">
                  <a:pos x="98" y="92"/>
                </a:cxn>
                <a:cxn ang="0">
                  <a:pos x="66" y="67"/>
                </a:cxn>
                <a:cxn ang="0">
                  <a:pos x="45" y="45"/>
                </a:cxn>
                <a:cxn ang="0">
                  <a:pos x="66" y="67"/>
                </a:cxn>
              </a:cxnLst>
              <a:rect l="0" t="0" r="r" b="b"/>
              <a:pathLst>
                <a:path w="111" h="111">
                  <a:moveTo>
                    <a:pt x="99" y="89"/>
                  </a:moveTo>
                  <a:cubicBezTo>
                    <a:pt x="99" y="89"/>
                    <a:pt x="98" y="88"/>
                    <a:pt x="98" y="87"/>
                  </a:cubicBezTo>
                  <a:cubicBezTo>
                    <a:pt x="90" y="78"/>
                    <a:pt x="90" y="78"/>
                    <a:pt x="90" y="78"/>
                  </a:cubicBezTo>
                  <a:cubicBezTo>
                    <a:pt x="92" y="74"/>
                    <a:pt x="92" y="74"/>
                    <a:pt x="92" y="74"/>
                  </a:cubicBezTo>
                  <a:cubicBezTo>
                    <a:pt x="104" y="77"/>
                    <a:pt x="104" y="77"/>
                    <a:pt x="104" y="77"/>
                  </a:cubicBezTo>
                  <a:cubicBezTo>
                    <a:pt x="105" y="77"/>
                    <a:pt x="106" y="77"/>
                    <a:pt x="106" y="76"/>
                  </a:cubicBezTo>
                  <a:cubicBezTo>
                    <a:pt x="107" y="76"/>
                    <a:pt x="108" y="75"/>
                    <a:pt x="108" y="74"/>
                  </a:cubicBezTo>
                  <a:cubicBezTo>
                    <a:pt x="111" y="60"/>
                    <a:pt x="111" y="60"/>
                    <a:pt x="111" y="60"/>
                  </a:cubicBezTo>
                  <a:cubicBezTo>
                    <a:pt x="111" y="59"/>
                    <a:pt x="111" y="58"/>
                    <a:pt x="110" y="58"/>
                  </a:cubicBezTo>
                  <a:cubicBezTo>
                    <a:pt x="110" y="57"/>
                    <a:pt x="109" y="56"/>
                    <a:pt x="108" y="56"/>
                  </a:cubicBezTo>
                  <a:cubicBezTo>
                    <a:pt x="97" y="54"/>
                    <a:pt x="97" y="54"/>
                    <a:pt x="97" y="54"/>
                  </a:cubicBezTo>
                  <a:cubicBezTo>
                    <a:pt x="96" y="49"/>
                    <a:pt x="96" y="49"/>
                    <a:pt x="96" y="49"/>
                  </a:cubicBezTo>
                  <a:cubicBezTo>
                    <a:pt x="107" y="44"/>
                    <a:pt x="107" y="44"/>
                    <a:pt x="107" y="44"/>
                  </a:cubicBezTo>
                  <a:cubicBezTo>
                    <a:pt x="108" y="44"/>
                    <a:pt x="109" y="43"/>
                    <a:pt x="109" y="43"/>
                  </a:cubicBezTo>
                  <a:cubicBezTo>
                    <a:pt x="109" y="42"/>
                    <a:pt x="109" y="41"/>
                    <a:pt x="109" y="40"/>
                  </a:cubicBezTo>
                  <a:cubicBezTo>
                    <a:pt x="103" y="27"/>
                    <a:pt x="103" y="27"/>
                    <a:pt x="103" y="27"/>
                  </a:cubicBezTo>
                  <a:cubicBezTo>
                    <a:pt x="102" y="25"/>
                    <a:pt x="100" y="24"/>
                    <a:pt x="99" y="25"/>
                  </a:cubicBezTo>
                  <a:cubicBezTo>
                    <a:pt x="88" y="30"/>
                    <a:pt x="88" y="30"/>
                    <a:pt x="88" y="30"/>
                  </a:cubicBezTo>
                  <a:cubicBezTo>
                    <a:pt x="85" y="26"/>
                    <a:pt x="85" y="26"/>
                    <a:pt x="85" y="26"/>
                  </a:cubicBezTo>
                  <a:cubicBezTo>
                    <a:pt x="91" y="16"/>
                    <a:pt x="91" y="16"/>
                    <a:pt x="91" y="16"/>
                  </a:cubicBezTo>
                  <a:cubicBezTo>
                    <a:pt x="91" y="15"/>
                    <a:pt x="91" y="14"/>
                    <a:pt x="91" y="14"/>
                  </a:cubicBezTo>
                  <a:cubicBezTo>
                    <a:pt x="91" y="13"/>
                    <a:pt x="90" y="12"/>
                    <a:pt x="89" y="12"/>
                  </a:cubicBezTo>
                  <a:cubicBezTo>
                    <a:pt x="76" y="4"/>
                    <a:pt x="76" y="4"/>
                    <a:pt x="76" y="4"/>
                  </a:cubicBezTo>
                  <a:cubicBezTo>
                    <a:pt x="75" y="4"/>
                    <a:pt x="73" y="4"/>
                    <a:pt x="72" y="6"/>
                  </a:cubicBezTo>
                  <a:cubicBezTo>
                    <a:pt x="66" y="16"/>
                    <a:pt x="66" y="16"/>
                    <a:pt x="66" y="16"/>
                  </a:cubicBezTo>
                  <a:cubicBezTo>
                    <a:pt x="62" y="15"/>
                    <a:pt x="62" y="15"/>
                    <a:pt x="62" y="15"/>
                  </a:cubicBezTo>
                  <a:cubicBezTo>
                    <a:pt x="61" y="3"/>
                    <a:pt x="61" y="3"/>
                    <a:pt x="61" y="3"/>
                  </a:cubicBezTo>
                  <a:cubicBezTo>
                    <a:pt x="60" y="1"/>
                    <a:pt x="59" y="0"/>
                    <a:pt x="57" y="0"/>
                  </a:cubicBezTo>
                  <a:cubicBezTo>
                    <a:pt x="42" y="2"/>
                    <a:pt x="42" y="2"/>
                    <a:pt x="42" y="2"/>
                  </a:cubicBezTo>
                  <a:cubicBezTo>
                    <a:pt x="42" y="2"/>
                    <a:pt x="41" y="2"/>
                    <a:pt x="40" y="3"/>
                  </a:cubicBezTo>
                  <a:cubicBezTo>
                    <a:pt x="40" y="4"/>
                    <a:pt x="40" y="4"/>
                    <a:pt x="40" y="5"/>
                  </a:cubicBezTo>
                  <a:cubicBezTo>
                    <a:pt x="41" y="17"/>
                    <a:pt x="41" y="17"/>
                    <a:pt x="41" y="17"/>
                  </a:cubicBezTo>
                  <a:cubicBezTo>
                    <a:pt x="37" y="19"/>
                    <a:pt x="37" y="19"/>
                    <a:pt x="37" y="19"/>
                  </a:cubicBezTo>
                  <a:cubicBezTo>
                    <a:pt x="29" y="10"/>
                    <a:pt x="29" y="10"/>
                    <a:pt x="29" y="10"/>
                  </a:cubicBezTo>
                  <a:cubicBezTo>
                    <a:pt x="28" y="9"/>
                    <a:pt x="27" y="9"/>
                    <a:pt x="26" y="9"/>
                  </a:cubicBezTo>
                  <a:cubicBezTo>
                    <a:pt x="26" y="9"/>
                    <a:pt x="25" y="9"/>
                    <a:pt x="24" y="10"/>
                  </a:cubicBezTo>
                  <a:cubicBezTo>
                    <a:pt x="13" y="20"/>
                    <a:pt x="13" y="20"/>
                    <a:pt x="13" y="20"/>
                  </a:cubicBezTo>
                  <a:cubicBezTo>
                    <a:pt x="13" y="20"/>
                    <a:pt x="12" y="21"/>
                    <a:pt x="12" y="22"/>
                  </a:cubicBezTo>
                  <a:cubicBezTo>
                    <a:pt x="12" y="23"/>
                    <a:pt x="12" y="24"/>
                    <a:pt x="13" y="24"/>
                  </a:cubicBezTo>
                  <a:cubicBezTo>
                    <a:pt x="21" y="33"/>
                    <a:pt x="21" y="33"/>
                    <a:pt x="21" y="33"/>
                  </a:cubicBezTo>
                  <a:cubicBezTo>
                    <a:pt x="19" y="37"/>
                    <a:pt x="19" y="37"/>
                    <a:pt x="19" y="37"/>
                  </a:cubicBezTo>
                  <a:cubicBezTo>
                    <a:pt x="7" y="34"/>
                    <a:pt x="7" y="34"/>
                    <a:pt x="7" y="34"/>
                  </a:cubicBezTo>
                  <a:cubicBezTo>
                    <a:pt x="5" y="34"/>
                    <a:pt x="4" y="35"/>
                    <a:pt x="3" y="37"/>
                  </a:cubicBezTo>
                  <a:cubicBezTo>
                    <a:pt x="0" y="51"/>
                    <a:pt x="0" y="51"/>
                    <a:pt x="0" y="51"/>
                  </a:cubicBezTo>
                  <a:cubicBezTo>
                    <a:pt x="0" y="52"/>
                    <a:pt x="0" y="53"/>
                    <a:pt x="1" y="54"/>
                  </a:cubicBezTo>
                  <a:cubicBezTo>
                    <a:pt x="1" y="54"/>
                    <a:pt x="2" y="55"/>
                    <a:pt x="3" y="55"/>
                  </a:cubicBezTo>
                  <a:cubicBezTo>
                    <a:pt x="14" y="58"/>
                    <a:pt x="14" y="58"/>
                    <a:pt x="14" y="58"/>
                  </a:cubicBezTo>
                  <a:cubicBezTo>
                    <a:pt x="15" y="62"/>
                    <a:pt x="15" y="62"/>
                    <a:pt x="15" y="62"/>
                  </a:cubicBezTo>
                  <a:cubicBezTo>
                    <a:pt x="4" y="67"/>
                    <a:pt x="4" y="67"/>
                    <a:pt x="4" y="67"/>
                  </a:cubicBezTo>
                  <a:cubicBezTo>
                    <a:pt x="2" y="68"/>
                    <a:pt x="1" y="70"/>
                    <a:pt x="2" y="71"/>
                  </a:cubicBezTo>
                  <a:cubicBezTo>
                    <a:pt x="8" y="85"/>
                    <a:pt x="8" y="85"/>
                    <a:pt x="8" y="85"/>
                  </a:cubicBezTo>
                  <a:cubicBezTo>
                    <a:pt x="9" y="86"/>
                    <a:pt x="9" y="86"/>
                    <a:pt x="10" y="86"/>
                  </a:cubicBezTo>
                  <a:cubicBezTo>
                    <a:pt x="11" y="87"/>
                    <a:pt x="12" y="87"/>
                    <a:pt x="12" y="86"/>
                  </a:cubicBezTo>
                  <a:cubicBezTo>
                    <a:pt x="23" y="81"/>
                    <a:pt x="23" y="81"/>
                    <a:pt x="23" y="81"/>
                  </a:cubicBezTo>
                  <a:cubicBezTo>
                    <a:pt x="26" y="85"/>
                    <a:pt x="26" y="85"/>
                    <a:pt x="26" y="85"/>
                  </a:cubicBezTo>
                  <a:cubicBezTo>
                    <a:pt x="20" y="95"/>
                    <a:pt x="20" y="95"/>
                    <a:pt x="20" y="95"/>
                  </a:cubicBezTo>
                  <a:cubicBezTo>
                    <a:pt x="20" y="96"/>
                    <a:pt x="20" y="97"/>
                    <a:pt x="20" y="98"/>
                  </a:cubicBezTo>
                  <a:cubicBezTo>
                    <a:pt x="20" y="98"/>
                    <a:pt x="20" y="99"/>
                    <a:pt x="21" y="99"/>
                  </a:cubicBezTo>
                  <a:cubicBezTo>
                    <a:pt x="21" y="99"/>
                    <a:pt x="21" y="99"/>
                    <a:pt x="21" y="100"/>
                  </a:cubicBezTo>
                  <a:cubicBezTo>
                    <a:pt x="34" y="107"/>
                    <a:pt x="34" y="107"/>
                    <a:pt x="34" y="107"/>
                  </a:cubicBezTo>
                  <a:cubicBezTo>
                    <a:pt x="35" y="107"/>
                    <a:pt x="36" y="107"/>
                    <a:pt x="37" y="107"/>
                  </a:cubicBezTo>
                  <a:cubicBezTo>
                    <a:pt x="38" y="107"/>
                    <a:pt x="38" y="106"/>
                    <a:pt x="39" y="106"/>
                  </a:cubicBezTo>
                  <a:cubicBezTo>
                    <a:pt x="44" y="95"/>
                    <a:pt x="44" y="95"/>
                    <a:pt x="44" y="95"/>
                  </a:cubicBezTo>
                  <a:cubicBezTo>
                    <a:pt x="49" y="97"/>
                    <a:pt x="49" y="97"/>
                    <a:pt x="49" y="97"/>
                  </a:cubicBezTo>
                  <a:cubicBezTo>
                    <a:pt x="50" y="108"/>
                    <a:pt x="50" y="108"/>
                    <a:pt x="50" y="108"/>
                  </a:cubicBezTo>
                  <a:cubicBezTo>
                    <a:pt x="50" y="109"/>
                    <a:pt x="51" y="110"/>
                    <a:pt x="51" y="111"/>
                  </a:cubicBezTo>
                  <a:cubicBezTo>
                    <a:pt x="52" y="111"/>
                    <a:pt x="53" y="111"/>
                    <a:pt x="54" y="111"/>
                  </a:cubicBezTo>
                  <a:cubicBezTo>
                    <a:pt x="69" y="110"/>
                    <a:pt x="69" y="110"/>
                    <a:pt x="69" y="110"/>
                  </a:cubicBezTo>
                  <a:cubicBezTo>
                    <a:pt x="69" y="109"/>
                    <a:pt x="70" y="109"/>
                    <a:pt x="71" y="108"/>
                  </a:cubicBezTo>
                  <a:cubicBezTo>
                    <a:pt x="71" y="108"/>
                    <a:pt x="71" y="107"/>
                    <a:pt x="71" y="106"/>
                  </a:cubicBezTo>
                  <a:cubicBezTo>
                    <a:pt x="70" y="94"/>
                    <a:pt x="70" y="94"/>
                    <a:pt x="70" y="94"/>
                  </a:cubicBezTo>
                  <a:cubicBezTo>
                    <a:pt x="74" y="93"/>
                    <a:pt x="74" y="93"/>
                    <a:pt x="74" y="93"/>
                  </a:cubicBezTo>
                  <a:cubicBezTo>
                    <a:pt x="82" y="101"/>
                    <a:pt x="82" y="101"/>
                    <a:pt x="82" y="101"/>
                  </a:cubicBezTo>
                  <a:cubicBezTo>
                    <a:pt x="83" y="102"/>
                    <a:pt x="84" y="102"/>
                    <a:pt x="84" y="102"/>
                  </a:cubicBezTo>
                  <a:cubicBezTo>
                    <a:pt x="85" y="102"/>
                    <a:pt x="86" y="102"/>
                    <a:pt x="87" y="102"/>
                  </a:cubicBezTo>
                  <a:cubicBezTo>
                    <a:pt x="98" y="92"/>
                    <a:pt x="98" y="92"/>
                    <a:pt x="98" y="92"/>
                  </a:cubicBezTo>
                  <a:cubicBezTo>
                    <a:pt x="98" y="91"/>
                    <a:pt x="99" y="90"/>
                    <a:pt x="99" y="89"/>
                  </a:cubicBezTo>
                  <a:close/>
                  <a:moveTo>
                    <a:pt x="66" y="67"/>
                  </a:moveTo>
                  <a:cubicBezTo>
                    <a:pt x="59" y="72"/>
                    <a:pt x="50" y="72"/>
                    <a:pt x="44" y="66"/>
                  </a:cubicBezTo>
                  <a:cubicBezTo>
                    <a:pt x="39" y="60"/>
                    <a:pt x="39" y="50"/>
                    <a:pt x="45" y="45"/>
                  </a:cubicBezTo>
                  <a:cubicBezTo>
                    <a:pt x="51" y="39"/>
                    <a:pt x="61" y="39"/>
                    <a:pt x="67" y="46"/>
                  </a:cubicBezTo>
                  <a:cubicBezTo>
                    <a:pt x="72" y="52"/>
                    <a:pt x="72" y="61"/>
                    <a:pt x="66" y="6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43824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1000"/>
                                        <p:tgtEl>
                                          <p:spTgt spid="191"/>
                                        </p:tgtEl>
                                      </p:cBhvr>
                                    </p:animEffect>
                                    <p:anim calcmode="lin" valueType="num">
                                      <p:cBhvr>
                                        <p:cTn id="8" dur="1000" fill="hold"/>
                                        <p:tgtEl>
                                          <p:spTgt spid="191"/>
                                        </p:tgtEl>
                                        <p:attrNameLst>
                                          <p:attrName>ppt_x</p:attrName>
                                        </p:attrNameLst>
                                      </p:cBhvr>
                                      <p:tavLst>
                                        <p:tav tm="0">
                                          <p:val>
                                            <p:strVal val="#ppt_x"/>
                                          </p:val>
                                        </p:tav>
                                        <p:tav tm="100000">
                                          <p:val>
                                            <p:strVal val="#ppt_x"/>
                                          </p:val>
                                        </p:tav>
                                      </p:tavLst>
                                    </p:anim>
                                    <p:anim calcmode="lin" valueType="num">
                                      <p:cBhvr>
                                        <p:cTn id="9" dur="1000" fill="hold"/>
                                        <p:tgtEl>
                                          <p:spTgt spid="19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3.53814E-6 7.40741E-7 L -0.31137 0.00023 " pathEditMode="relative" ptsTypes="AA">
                                      <p:cBhvr>
                                        <p:cTn id="13" dur="1000" fill="hold"/>
                                        <p:tgtEl>
                                          <p:spTgt spid="191"/>
                                        </p:tgtEl>
                                        <p:attrNameLst>
                                          <p:attrName>ppt_x</p:attrName>
                                          <p:attrName>ppt_y</p:attrName>
                                        </p:attrNameLst>
                                      </p:cBhvr>
                                    </p:animMotion>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85"/>
                                        </p:tgtEl>
                                        <p:attrNameLst>
                                          <p:attrName>style.visibility</p:attrName>
                                        </p:attrNameLst>
                                      </p:cBhvr>
                                      <p:to>
                                        <p:strVal val="visible"/>
                                      </p:to>
                                    </p:set>
                                    <p:animEffect transition="in" filter="wipe(left)">
                                      <p:cBhvr>
                                        <p:cTn id="17" dur="2750"/>
                                        <p:tgtEl>
                                          <p:spTgt spid="185"/>
                                        </p:tgtEl>
                                      </p:cBhvr>
                                    </p:animEffect>
                                  </p:childTnLst>
                                </p:cTn>
                              </p:par>
                              <p:par>
                                <p:cTn id="18" presetID="53" presetClass="entr" presetSubtype="16" fill="hold" grpId="0" nodeType="withEffect">
                                  <p:stCondLst>
                                    <p:cond delay="250"/>
                                  </p:stCondLst>
                                  <p:childTnLst>
                                    <p:set>
                                      <p:cBhvr>
                                        <p:cTn id="19" dur="1" fill="hold">
                                          <p:stCondLst>
                                            <p:cond delay="0"/>
                                          </p:stCondLst>
                                        </p:cTn>
                                        <p:tgtEl>
                                          <p:spTgt spid="186"/>
                                        </p:tgtEl>
                                        <p:attrNameLst>
                                          <p:attrName>style.visibility</p:attrName>
                                        </p:attrNameLst>
                                      </p:cBhvr>
                                      <p:to>
                                        <p:strVal val="visible"/>
                                      </p:to>
                                    </p:set>
                                    <p:anim calcmode="lin" valueType="num">
                                      <p:cBhvr>
                                        <p:cTn id="20" dur="500" fill="hold"/>
                                        <p:tgtEl>
                                          <p:spTgt spid="186"/>
                                        </p:tgtEl>
                                        <p:attrNameLst>
                                          <p:attrName>ppt_w</p:attrName>
                                        </p:attrNameLst>
                                      </p:cBhvr>
                                      <p:tavLst>
                                        <p:tav tm="0">
                                          <p:val>
                                            <p:fltVal val="0"/>
                                          </p:val>
                                        </p:tav>
                                        <p:tav tm="100000">
                                          <p:val>
                                            <p:strVal val="#ppt_w"/>
                                          </p:val>
                                        </p:tav>
                                      </p:tavLst>
                                    </p:anim>
                                    <p:anim calcmode="lin" valueType="num">
                                      <p:cBhvr>
                                        <p:cTn id="21" dur="500" fill="hold"/>
                                        <p:tgtEl>
                                          <p:spTgt spid="186"/>
                                        </p:tgtEl>
                                        <p:attrNameLst>
                                          <p:attrName>ppt_h</p:attrName>
                                        </p:attrNameLst>
                                      </p:cBhvr>
                                      <p:tavLst>
                                        <p:tav tm="0">
                                          <p:val>
                                            <p:fltVal val="0"/>
                                          </p:val>
                                        </p:tav>
                                        <p:tav tm="100000">
                                          <p:val>
                                            <p:strVal val="#ppt_h"/>
                                          </p:val>
                                        </p:tav>
                                      </p:tavLst>
                                    </p:anim>
                                    <p:animEffect transition="in" filter="fade">
                                      <p:cBhvr>
                                        <p:cTn id="22" dur="500"/>
                                        <p:tgtEl>
                                          <p:spTgt spid="186"/>
                                        </p:tgtEl>
                                      </p:cBhvr>
                                    </p:animEffect>
                                  </p:childTnLst>
                                </p:cTn>
                              </p:par>
                              <p:par>
                                <p:cTn id="23" presetID="53" presetClass="entr" presetSubtype="16" fill="hold" grpId="0" nodeType="withEffect">
                                  <p:stCondLst>
                                    <p:cond delay="750"/>
                                  </p:stCondLst>
                                  <p:childTnLst>
                                    <p:set>
                                      <p:cBhvr>
                                        <p:cTn id="24" dur="1" fill="hold">
                                          <p:stCondLst>
                                            <p:cond delay="0"/>
                                          </p:stCondLst>
                                        </p:cTn>
                                        <p:tgtEl>
                                          <p:spTgt spid="187"/>
                                        </p:tgtEl>
                                        <p:attrNameLst>
                                          <p:attrName>style.visibility</p:attrName>
                                        </p:attrNameLst>
                                      </p:cBhvr>
                                      <p:to>
                                        <p:strVal val="visible"/>
                                      </p:to>
                                    </p:set>
                                    <p:anim calcmode="lin" valueType="num">
                                      <p:cBhvr>
                                        <p:cTn id="25" dur="500" fill="hold"/>
                                        <p:tgtEl>
                                          <p:spTgt spid="187"/>
                                        </p:tgtEl>
                                        <p:attrNameLst>
                                          <p:attrName>ppt_w</p:attrName>
                                        </p:attrNameLst>
                                      </p:cBhvr>
                                      <p:tavLst>
                                        <p:tav tm="0">
                                          <p:val>
                                            <p:fltVal val="0"/>
                                          </p:val>
                                        </p:tav>
                                        <p:tav tm="100000">
                                          <p:val>
                                            <p:strVal val="#ppt_w"/>
                                          </p:val>
                                        </p:tav>
                                      </p:tavLst>
                                    </p:anim>
                                    <p:anim calcmode="lin" valueType="num">
                                      <p:cBhvr>
                                        <p:cTn id="26" dur="500" fill="hold"/>
                                        <p:tgtEl>
                                          <p:spTgt spid="187"/>
                                        </p:tgtEl>
                                        <p:attrNameLst>
                                          <p:attrName>ppt_h</p:attrName>
                                        </p:attrNameLst>
                                      </p:cBhvr>
                                      <p:tavLst>
                                        <p:tav tm="0">
                                          <p:val>
                                            <p:fltVal val="0"/>
                                          </p:val>
                                        </p:tav>
                                        <p:tav tm="100000">
                                          <p:val>
                                            <p:strVal val="#ppt_h"/>
                                          </p:val>
                                        </p:tav>
                                      </p:tavLst>
                                    </p:anim>
                                    <p:animEffect transition="in" filter="fade">
                                      <p:cBhvr>
                                        <p:cTn id="27" dur="500"/>
                                        <p:tgtEl>
                                          <p:spTgt spid="187"/>
                                        </p:tgtEl>
                                      </p:cBhvr>
                                    </p:animEffect>
                                  </p:childTnLst>
                                </p:cTn>
                              </p:par>
                              <p:par>
                                <p:cTn id="28" presetID="53" presetClass="entr" presetSubtype="16" fill="hold" grpId="0" nodeType="withEffect">
                                  <p:stCondLst>
                                    <p:cond delay="1250"/>
                                  </p:stCondLst>
                                  <p:childTnLst>
                                    <p:set>
                                      <p:cBhvr>
                                        <p:cTn id="29" dur="1" fill="hold">
                                          <p:stCondLst>
                                            <p:cond delay="0"/>
                                          </p:stCondLst>
                                        </p:cTn>
                                        <p:tgtEl>
                                          <p:spTgt spid="188"/>
                                        </p:tgtEl>
                                        <p:attrNameLst>
                                          <p:attrName>style.visibility</p:attrName>
                                        </p:attrNameLst>
                                      </p:cBhvr>
                                      <p:to>
                                        <p:strVal val="visible"/>
                                      </p:to>
                                    </p:set>
                                    <p:anim calcmode="lin" valueType="num">
                                      <p:cBhvr>
                                        <p:cTn id="30" dur="500" fill="hold"/>
                                        <p:tgtEl>
                                          <p:spTgt spid="188"/>
                                        </p:tgtEl>
                                        <p:attrNameLst>
                                          <p:attrName>ppt_w</p:attrName>
                                        </p:attrNameLst>
                                      </p:cBhvr>
                                      <p:tavLst>
                                        <p:tav tm="0">
                                          <p:val>
                                            <p:fltVal val="0"/>
                                          </p:val>
                                        </p:tav>
                                        <p:tav tm="100000">
                                          <p:val>
                                            <p:strVal val="#ppt_w"/>
                                          </p:val>
                                        </p:tav>
                                      </p:tavLst>
                                    </p:anim>
                                    <p:anim calcmode="lin" valueType="num">
                                      <p:cBhvr>
                                        <p:cTn id="31" dur="500" fill="hold"/>
                                        <p:tgtEl>
                                          <p:spTgt spid="188"/>
                                        </p:tgtEl>
                                        <p:attrNameLst>
                                          <p:attrName>ppt_h</p:attrName>
                                        </p:attrNameLst>
                                      </p:cBhvr>
                                      <p:tavLst>
                                        <p:tav tm="0">
                                          <p:val>
                                            <p:fltVal val="0"/>
                                          </p:val>
                                        </p:tav>
                                        <p:tav tm="100000">
                                          <p:val>
                                            <p:strVal val="#ppt_h"/>
                                          </p:val>
                                        </p:tav>
                                      </p:tavLst>
                                    </p:anim>
                                    <p:animEffect transition="in" filter="fade">
                                      <p:cBhvr>
                                        <p:cTn id="32" dur="500"/>
                                        <p:tgtEl>
                                          <p:spTgt spid="188"/>
                                        </p:tgtEl>
                                      </p:cBhvr>
                                    </p:animEffect>
                                  </p:childTnLst>
                                </p:cTn>
                              </p:par>
                              <p:par>
                                <p:cTn id="33" presetID="53" presetClass="entr" presetSubtype="16" fill="hold" grpId="0" nodeType="withEffect">
                                  <p:stCondLst>
                                    <p:cond delay="1750"/>
                                  </p:stCondLst>
                                  <p:childTnLst>
                                    <p:set>
                                      <p:cBhvr>
                                        <p:cTn id="34" dur="1" fill="hold">
                                          <p:stCondLst>
                                            <p:cond delay="0"/>
                                          </p:stCondLst>
                                        </p:cTn>
                                        <p:tgtEl>
                                          <p:spTgt spid="190"/>
                                        </p:tgtEl>
                                        <p:attrNameLst>
                                          <p:attrName>style.visibility</p:attrName>
                                        </p:attrNameLst>
                                      </p:cBhvr>
                                      <p:to>
                                        <p:strVal val="visible"/>
                                      </p:to>
                                    </p:set>
                                    <p:anim calcmode="lin" valueType="num">
                                      <p:cBhvr>
                                        <p:cTn id="35" dur="500" fill="hold"/>
                                        <p:tgtEl>
                                          <p:spTgt spid="190"/>
                                        </p:tgtEl>
                                        <p:attrNameLst>
                                          <p:attrName>ppt_w</p:attrName>
                                        </p:attrNameLst>
                                      </p:cBhvr>
                                      <p:tavLst>
                                        <p:tav tm="0">
                                          <p:val>
                                            <p:fltVal val="0"/>
                                          </p:val>
                                        </p:tav>
                                        <p:tav tm="100000">
                                          <p:val>
                                            <p:strVal val="#ppt_w"/>
                                          </p:val>
                                        </p:tav>
                                      </p:tavLst>
                                    </p:anim>
                                    <p:anim calcmode="lin" valueType="num">
                                      <p:cBhvr>
                                        <p:cTn id="36" dur="500" fill="hold"/>
                                        <p:tgtEl>
                                          <p:spTgt spid="190"/>
                                        </p:tgtEl>
                                        <p:attrNameLst>
                                          <p:attrName>ppt_h</p:attrName>
                                        </p:attrNameLst>
                                      </p:cBhvr>
                                      <p:tavLst>
                                        <p:tav tm="0">
                                          <p:val>
                                            <p:fltVal val="0"/>
                                          </p:val>
                                        </p:tav>
                                        <p:tav tm="100000">
                                          <p:val>
                                            <p:strVal val="#ppt_h"/>
                                          </p:val>
                                        </p:tav>
                                      </p:tavLst>
                                    </p:anim>
                                    <p:animEffect transition="in" filter="fade">
                                      <p:cBhvr>
                                        <p:cTn id="37" dur="500"/>
                                        <p:tgtEl>
                                          <p:spTgt spid="190"/>
                                        </p:tgtEl>
                                      </p:cBhvr>
                                    </p:animEffect>
                                  </p:childTnLst>
                                </p:cTn>
                              </p:par>
                              <p:par>
                                <p:cTn id="38" presetID="53" presetClass="entr" presetSubtype="16" fill="hold" grpId="0" nodeType="withEffect">
                                  <p:stCondLst>
                                    <p:cond delay="2250"/>
                                  </p:stCondLst>
                                  <p:childTnLst>
                                    <p:set>
                                      <p:cBhvr>
                                        <p:cTn id="39" dur="1" fill="hold">
                                          <p:stCondLst>
                                            <p:cond delay="0"/>
                                          </p:stCondLst>
                                        </p:cTn>
                                        <p:tgtEl>
                                          <p:spTgt spid="189"/>
                                        </p:tgtEl>
                                        <p:attrNameLst>
                                          <p:attrName>style.visibility</p:attrName>
                                        </p:attrNameLst>
                                      </p:cBhvr>
                                      <p:to>
                                        <p:strVal val="visible"/>
                                      </p:to>
                                    </p:set>
                                    <p:anim calcmode="lin" valueType="num">
                                      <p:cBhvr>
                                        <p:cTn id="40" dur="500" fill="hold"/>
                                        <p:tgtEl>
                                          <p:spTgt spid="189"/>
                                        </p:tgtEl>
                                        <p:attrNameLst>
                                          <p:attrName>ppt_w</p:attrName>
                                        </p:attrNameLst>
                                      </p:cBhvr>
                                      <p:tavLst>
                                        <p:tav tm="0">
                                          <p:val>
                                            <p:fltVal val="0"/>
                                          </p:val>
                                        </p:tav>
                                        <p:tav tm="100000">
                                          <p:val>
                                            <p:strVal val="#ppt_w"/>
                                          </p:val>
                                        </p:tav>
                                      </p:tavLst>
                                    </p:anim>
                                    <p:anim calcmode="lin" valueType="num">
                                      <p:cBhvr>
                                        <p:cTn id="41" dur="500" fill="hold"/>
                                        <p:tgtEl>
                                          <p:spTgt spid="189"/>
                                        </p:tgtEl>
                                        <p:attrNameLst>
                                          <p:attrName>ppt_h</p:attrName>
                                        </p:attrNameLst>
                                      </p:cBhvr>
                                      <p:tavLst>
                                        <p:tav tm="0">
                                          <p:val>
                                            <p:fltVal val="0"/>
                                          </p:val>
                                        </p:tav>
                                        <p:tav tm="100000">
                                          <p:val>
                                            <p:strVal val="#ppt_h"/>
                                          </p:val>
                                        </p:tav>
                                      </p:tavLst>
                                    </p:anim>
                                    <p:animEffect transition="in" filter="fade">
                                      <p:cBhvr>
                                        <p:cTn id="42" dur="500"/>
                                        <p:tgtEl>
                                          <p:spTgt spid="189"/>
                                        </p:tgtEl>
                                      </p:cBhvr>
                                    </p:animEffect>
                                  </p:childTnLst>
                                </p:cTn>
                              </p:par>
                            </p:childTnLst>
                          </p:cTn>
                        </p:par>
                      </p:childTnLst>
                    </p:cTn>
                  </p:par>
                  <p:par>
                    <p:cTn id="43" fill="hold">
                      <p:stCondLst>
                        <p:cond delay="indefinite"/>
                      </p:stCondLst>
                      <p:childTnLst>
                        <p:par>
                          <p:cTn id="44" fill="hold">
                            <p:stCondLst>
                              <p:cond delay="0"/>
                            </p:stCondLst>
                            <p:childTnLst>
                              <p:par>
                                <p:cTn id="45" presetID="35" presetClass="path" presetSubtype="0" accel="50000" decel="50000" fill="hold" grpId="1" nodeType="clickEffect">
                                  <p:stCondLst>
                                    <p:cond delay="0"/>
                                  </p:stCondLst>
                                  <p:childTnLst>
                                    <p:animMotion origin="layout" path="M 3.95833E-6 3.7037E-7 L -0.17709 3.7037E-7 " pathEditMode="relative" rAng="0" ptsTypes="AA">
                                      <p:cBhvr>
                                        <p:cTn id="46" dur="500" fill="hold"/>
                                        <p:tgtEl>
                                          <p:spTgt spid="186"/>
                                        </p:tgtEl>
                                        <p:attrNameLst>
                                          <p:attrName>ppt_x</p:attrName>
                                          <p:attrName>ppt_y</p:attrName>
                                        </p:attrNameLst>
                                      </p:cBhvr>
                                      <p:rCtr x="-8854" y="0"/>
                                    </p:animMotion>
                                  </p:childTnLst>
                                </p:cTn>
                              </p:par>
                              <p:par>
                                <p:cTn id="47" presetID="35" presetClass="path" presetSubtype="0" accel="50000" decel="50000" fill="hold" grpId="1" nodeType="withEffect">
                                  <p:stCondLst>
                                    <p:cond delay="0"/>
                                  </p:stCondLst>
                                  <p:childTnLst>
                                    <p:animMotion origin="layout" path="M 2.29167E-6 3.7037E-7 L -0.31042 3.7037E-7 " pathEditMode="relative" rAng="0" ptsTypes="AA">
                                      <p:cBhvr>
                                        <p:cTn id="48" dur="500" fill="hold"/>
                                        <p:tgtEl>
                                          <p:spTgt spid="187"/>
                                        </p:tgtEl>
                                        <p:attrNameLst>
                                          <p:attrName>ppt_x</p:attrName>
                                          <p:attrName>ppt_y</p:attrName>
                                        </p:attrNameLst>
                                      </p:cBhvr>
                                      <p:rCtr x="-15521" y="0"/>
                                    </p:animMotion>
                                  </p:childTnLst>
                                </p:cTn>
                              </p:par>
                              <p:par>
                                <p:cTn id="49" presetID="35" presetClass="path" presetSubtype="0" accel="50000" decel="50000" fill="hold" grpId="1" nodeType="withEffect">
                                  <p:stCondLst>
                                    <p:cond delay="0"/>
                                  </p:stCondLst>
                                  <p:childTnLst>
                                    <p:animMotion origin="layout" path="M 3.95833E-6 3.7037E-7 L -0.43256 3.7037E-7 " pathEditMode="relative" rAng="0" ptsTypes="AA">
                                      <p:cBhvr>
                                        <p:cTn id="50" dur="500" fill="hold"/>
                                        <p:tgtEl>
                                          <p:spTgt spid="188"/>
                                        </p:tgtEl>
                                        <p:attrNameLst>
                                          <p:attrName>ppt_x</p:attrName>
                                          <p:attrName>ppt_y</p:attrName>
                                        </p:attrNameLst>
                                      </p:cBhvr>
                                      <p:rCtr x="-21628" y="0"/>
                                    </p:animMotion>
                                  </p:childTnLst>
                                </p:cTn>
                              </p:par>
                              <p:par>
                                <p:cTn id="51" presetID="35" presetClass="path" presetSubtype="0" accel="50000" decel="50000" fill="hold" grpId="1" nodeType="withEffect">
                                  <p:stCondLst>
                                    <p:cond delay="0"/>
                                  </p:stCondLst>
                                  <p:childTnLst>
                                    <p:animMotion origin="layout" path="M -2.70833E-6 3.7037E-7 L -0.5664 3.7037E-7 " pathEditMode="relative" rAng="0" ptsTypes="AA">
                                      <p:cBhvr>
                                        <p:cTn id="52" dur="500" fill="hold"/>
                                        <p:tgtEl>
                                          <p:spTgt spid="190"/>
                                        </p:tgtEl>
                                        <p:attrNameLst>
                                          <p:attrName>ppt_x</p:attrName>
                                          <p:attrName>ppt_y</p:attrName>
                                        </p:attrNameLst>
                                      </p:cBhvr>
                                      <p:rCtr x="-28320" y="0"/>
                                    </p:animMotion>
                                  </p:childTnLst>
                                </p:cTn>
                              </p:par>
                              <p:par>
                                <p:cTn id="53" presetID="35" presetClass="path" presetSubtype="0" accel="50000" decel="50000" fill="hold" grpId="1" nodeType="withEffect">
                                  <p:stCondLst>
                                    <p:cond delay="0"/>
                                  </p:stCondLst>
                                  <p:childTnLst>
                                    <p:animMotion origin="layout" path="M -9.22235E-7 -3.12673E-6 L -0.6948 -3.12673E-6 " pathEditMode="relative" rAng="0" ptsTypes="AA">
                                      <p:cBhvr>
                                        <p:cTn id="54" dur="500" fill="hold"/>
                                        <p:tgtEl>
                                          <p:spTgt spid="189"/>
                                        </p:tgtEl>
                                        <p:attrNameLst>
                                          <p:attrName>ppt_x</p:attrName>
                                          <p:attrName>ppt_y</p:attrName>
                                        </p:attrNameLst>
                                      </p:cBhvr>
                                      <p:rCtr x="-34740" y="0"/>
                                    </p:animMotion>
                                  </p:childTnLst>
                                </p:cTn>
                              </p:par>
                              <p:par>
                                <p:cTn id="55" presetID="22" presetClass="exit" presetSubtype="2" fill="hold" nodeType="withEffect">
                                  <p:stCondLst>
                                    <p:cond delay="0"/>
                                  </p:stCondLst>
                                  <p:childTnLst>
                                    <p:animEffect transition="out" filter="wipe(right)">
                                      <p:cBhvr>
                                        <p:cTn id="56" dur="500"/>
                                        <p:tgtEl>
                                          <p:spTgt spid="185"/>
                                        </p:tgtEl>
                                      </p:cBhvr>
                                    </p:animEffect>
                                    <p:set>
                                      <p:cBhvr>
                                        <p:cTn id="57" dur="1" fill="hold">
                                          <p:stCondLst>
                                            <p:cond delay="499"/>
                                          </p:stCondLst>
                                        </p:cTn>
                                        <p:tgtEl>
                                          <p:spTgt spid="185"/>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186"/>
                                        </p:tgtEl>
                                      </p:cBhvr>
                                    </p:animEffect>
                                    <p:set>
                                      <p:cBhvr>
                                        <p:cTn id="60" dur="1" fill="hold">
                                          <p:stCondLst>
                                            <p:cond delay="499"/>
                                          </p:stCondLst>
                                        </p:cTn>
                                        <p:tgtEl>
                                          <p:spTgt spid="186"/>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500"/>
                                        <p:tgtEl>
                                          <p:spTgt spid="187"/>
                                        </p:tgtEl>
                                      </p:cBhvr>
                                    </p:animEffect>
                                    <p:set>
                                      <p:cBhvr>
                                        <p:cTn id="63" dur="1" fill="hold">
                                          <p:stCondLst>
                                            <p:cond delay="499"/>
                                          </p:stCondLst>
                                        </p:cTn>
                                        <p:tgtEl>
                                          <p:spTgt spid="187"/>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500"/>
                                        <p:tgtEl>
                                          <p:spTgt spid="188"/>
                                        </p:tgtEl>
                                      </p:cBhvr>
                                    </p:animEffect>
                                    <p:set>
                                      <p:cBhvr>
                                        <p:cTn id="66" dur="1" fill="hold">
                                          <p:stCondLst>
                                            <p:cond delay="499"/>
                                          </p:stCondLst>
                                        </p:cTn>
                                        <p:tgtEl>
                                          <p:spTgt spid="188"/>
                                        </p:tgtEl>
                                        <p:attrNameLst>
                                          <p:attrName>style.visibility</p:attrName>
                                        </p:attrNameLst>
                                      </p:cBhvr>
                                      <p:to>
                                        <p:strVal val="hidden"/>
                                      </p:to>
                                    </p:set>
                                  </p:childTnLst>
                                </p:cTn>
                              </p:par>
                              <p:par>
                                <p:cTn id="67" presetID="10" presetClass="exit" presetSubtype="0" fill="hold" grpId="2" nodeType="withEffect">
                                  <p:stCondLst>
                                    <p:cond delay="0"/>
                                  </p:stCondLst>
                                  <p:childTnLst>
                                    <p:animEffect transition="out" filter="fade">
                                      <p:cBhvr>
                                        <p:cTn id="68" dur="500"/>
                                        <p:tgtEl>
                                          <p:spTgt spid="190"/>
                                        </p:tgtEl>
                                      </p:cBhvr>
                                    </p:animEffect>
                                    <p:set>
                                      <p:cBhvr>
                                        <p:cTn id="69" dur="1" fill="hold">
                                          <p:stCondLst>
                                            <p:cond delay="499"/>
                                          </p:stCondLst>
                                        </p:cTn>
                                        <p:tgtEl>
                                          <p:spTgt spid="190"/>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189"/>
                                        </p:tgtEl>
                                      </p:cBhvr>
                                    </p:animEffect>
                                    <p:set>
                                      <p:cBhvr>
                                        <p:cTn id="72" dur="1" fill="hold">
                                          <p:stCondLst>
                                            <p:cond delay="499"/>
                                          </p:stCondLst>
                                        </p:cTn>
                                        <p:tgtEl>
                                          <p:spTgt spid="189"/>
                                        </p:tgtEl>
                                        <p:attrNameLst>
                                          <p:attrName>style.visibility</p:attrName>
                                        </p:attrNameLst>
                                      </p:cBhvr>
                                      <p:to>
                                        <p:strVal val="hidden"/>
                                      </p:to>
                                    </p:set>
                                  </p:childTnLst>
                                </p:cTn>
                              </p:par>
                            </p:childTnLst>
                          </p:cTn>
                        </p:par>
                        <p:par>
                          <p:cTn id="73" fill="hold">
                            <p:stCondLst>
                              <p:cond delay="500"/>
                            </p:stCondLst>
                            <p:childTnLst>
                              <p:par>
                                <p:cTn id="74" presetID="0" presetClass="path" presetSubtype="0" fill="hold" nodeType="afterEffect">
                                  <p:stCondLst>
                                    <p:cond delay="0"/>
                                  </p:stCondLst>
                                  <p:childTnLst>
                                    <p:animMotion origin="layout" path="M -0.31133 0.00023 L -0.38672 -0.25092 " pathEditMode="relative" rAng="0" ptsTypes="AA">
                                      <p:cBhvr>
                                        <p:cTn id="75" dur="1000" fill="hold"/>
                                        <p:tgtEl>
                                          <p:spTgt spid="191"/>
                                        </p:tgtEl>
                                        <p:attrNameLst>
                                          <p:attrName>ppt_x</p:attrName>
                                          <p:attrName>ppt_y</p:attrName>
                                        </p:attrNameLst>
                                      </p:cBhvr>
                                      <p:rCtr x="-3776" y="-12569"/>
                                    </p:animMotion>
                                  </p:childTnLst>
                                </p:cTn>
                              </p:par>
                              <p:par>
                                <p:cTn id="76" presetID="6" presetClass="emph" presetSubtype="0" fill="hold" nodeType="withEffect">
                                  <p:stCondLst>
                                    <p:cond delay="0"/>
                                  </p:stCondLst>
                                  <p:childTnLst>
                                    <p:animScale>
                                      <p:cBhvr>
                                        <p:cTn id="77" dur="1000" fill="hold"/>
                                        <p:tgtEl>
                                          <p:spTgt spid="191"/>
                                        </p:tgtEl>
                                      </p:cBhvr>
                                      <p:by x="76000" y="76000"/>
                                    </p:animScale>
                                  </p:childTnLst>
                                </p:cTn>
                              </p:par>
                            </p:childTnLst>
                          </p:cTn>
                        </p:par>
                        <p:par>
                          <p:cTn id="78" fill="hold">
                            <p:stCondLst>
                              <p:cond delay="1500"/>
                            </p:stCondLst>
                            <p:childTnLst>
                              <p:par>
                                <p:cTn id="79" presetID="55" presetClass="exit" presetSubtype="0" fill="hold" nodeType="afterEffect">
                                  <p:stCondLst>
                                    <p:cond delay="0"/>
                                  </p:stCondLst>
                                  <p:childTnLst>
                                    <p:anim calcmode="lin" valueType="num">
                                      <p:cBhvr>
                                        <p:cTn id="80" dur="500"/>
                                        <p:tgtEl>
                                          <p:spTgt spid="191"/>
                                        </p:tgtEl>
                                        <p:attrNameLst>
                                          <p:attrName>ppt_w</p:attrName>
                                        </p:attrNameLst>
                                      </p:cBhvr>
                                      <p:tavLst>
                                        <p:tav tm="0">
                                          <p:val>
                                            <p:strVal val="ppt_w"/>
                                          </p:val>
                                        </p:tav>
                                        <p:tav tm="100000">
                                          <p:val>
                                            <p:strVal val="ppt_w*0.70"/>
                                          </p:val>
                                        </p:tav>
                                      </p:tavLst>
                                    </p:anim>
                                    <p:anim calcmode="lin" valueType="num">
                                      <p:cBhvr>
                                        <p:cTn id="81" dur="500"/>
                                        <p:tgtEl>
                                          <p:spTgt spid="191"/>
                                        </p:tgtEl>
                                        <p:attrNameLst>
                                          <p:attrName>ppt_h</p:attrName>
                                        </p:attrNameLst>
                                      </p:cBhvr>
                                      <p:tavLst>
                                        <p:tav tm="0">
                                          <p:val>
                                            <p:strVal val="ppt_h"/>
                                          </p:val>
                                        </p:tav>
                                        <p:tav tm="100000">
                                          <p:val>
                                            <p:strVal val="ppt_h"/>
                                          </p:val>
                                        </p:tav>
                                      </p:tavLst>
                                    </p:anim>
                                    <p:animEffect transition="out" filter="fade">
                                      <p:cBhvr>
                                        <p:cTn id="82" dur="500"/>
                                        <p:tgtEl>
                                          <p:spTgt spid="191"/>
                                        </p:tgtEl>
                                      </p:cBhvr>
                                    </p:animEffect>
                                    <p:set>
                                      <p:cBhvr>
                                        <p:cTn id="83" dur="1" fill="hold">
                                          <p:stCondLst>
                                            <p:cond delay="499"/>
                                          </p:stCondLst>
                                        </p:cTn>
                                        <p:tgtEl>
                                          <p:spTgt spid="191"/>
                                        </p:tgtEl>
                                        <p:attrNameLst>
                                          <p:attrName>style.visibility</p:attrName>
                                        </p:attrNameLst>
                                      </p:cBhvr>
                                      <p:to>
                                        <p:strVal val="hidden"/>
                                      </p:to>
                                    </p:set>
                                  </p:childTnLst>
                                </p:cTn>
                              </p:par>
                              <p:par>
                                <p:cTn id="84" presetID="55" presetClass="entr" presetSubtype="0" fill="hold" nodeType="withEffect">
                                  <p:stCondLst>
                                    <p:cond delay="0"/>
                                  </p:stCondLst>
                                  <p:childTnLst>
                                    <p:set>
                                      <p:cBhvr>
                                        <p:cTn id="85" dur="1" fill="hold">
                                          <p:stCondLst>
                                            <p:cond delay="0"/>
                                          </p:stCondLst>
                                        </p:cTn>
                                        <p:tgtEl>
                                          <p:spTgt spid="201"/>
                                        </p:tgtEl>
                                        <p:attrNameLst>
                                          <p:attrName>style.visibility</p:attrName>
                                        </p:attrNameLst>
                                      </p:cBhvr>
                                      <p:to>
                                        <p:strVal val="visible"/>
                                      </p:to>
                                    </p:set>
                                    <p:anim calcmode="lin" valueType="num">
                                      <p:cBhvr>
                                        <p:cTn id="86" dur="500" fill="hold"/>
                                        <p:tgtEl>
                                          <p:spTgt spid="201"/>
                                        </p:tgtEl>
                                        <p:attrNameLst>
                                          <p:attrName>ppt_w</p:attrName>
                                        </p:attrNameLst>
                                      </p:cBhvr>
                                      <p:tavLst>
                                        <p:tav tm="0">
                                          <p:val>
                                            <p:strVal val="#ppt_w*0.70"/>
                                          </p:val>
                                        </p:tav>
                                        <p:tav tm="100000">
                                          <p:val>
                                            <p:strVal val="#ppt_w"/>
                                          </p:val>
                                        </p:tav>
                                      </p:tavLst>
                                    </p:anim>
                                    <p:anim calcmode="lin" valueType="num">
                                      <p:cBhvr>
                                        <p:cTn id="87" dur="500" fill="hold"/>
                                        <p:tgtEl>
                                          <p:spTgt spid="201"/>
                                        </p:tgtEl>
                                        <p:attrNameLst>
                                          <p:attrName>ppt_h</p:attrName>
                                        </p:attrNameLst>
                                      </p:cBhvr>
                                      <p:tavLst>
                                        <p:tav tm="0">
                                          <p:val>
                                            <p:strVal val="#ppt_h"/>
                                          </p:val>
                                        </p:tav>
                                        <p:tav tm="100000">
                                          <p:val>
                                            <p:strVal val="#ppt_h"/>
                                          </p:val>
                                        </p:tav>
                                      </p:tavLst>
                                    </p:anim>
                                    <p:animEffect transition="in" filter="fade">
                                      <p:cBhvr>
                                        <p:cTn id="88" dur="500"/>
                                        <p:tgtEl>
                                          <p:spTgt spid="201"/>
                                        </p:tgtEl>
                                      </p:cBhvr>
                                    </p:animEffect>
                                  </p:childTnLst>
                                </p:cTn>
                              </p:par>
                            </p:childTnLst>
                          </p:cTn>
                        </p:par>
                        <p:par>
                          <p:cTn id="89" fill="hold">
                            <p:stCondLst>
                              <p:cond delay="2000"/>
                            </p:stCondLst>
                            <p:childTnLst>
                              <p:par>
                                <p:cTn id="90" presetID="55" presetClass="entr" presetSubtype="0" fill="hold" nodeType="afterEffect">
                                  <p:stCondLst>
                                    <p:cond delay="0"/>
                                  </p:stCondLst>
                                  <p:childTnLst>
                                    <p:set>
                                      <p:cBhvr>
                                        <p:cTn id="91" dur="1" fill="hold">
                                          <p:stCondLst>
                                            <p:cond delay="0"/>
                                          </p:stCondLst>
                                        </p:cTn>
                                        <p:tgtEl>
                                          <p:spTgt spid="161"/>
                                        </p:tgtEl>
                                        <p:attrNameLst>
                                          <p:attrName>style.visibility</p:attrName>
                                        </p:attrNameLst>
                                      </p:cBhvr>
                                      <p:to>
                                        <p:strVal val="visible"/>
                                      </p:to>
                                    </p:set>
                                    <p:anim calcmode="lin" valueType="num">
                                      <p:cBhvr>
                                        <p:cTn id="92" dur="500" fill="hold"/>
                                        <p:tgtEl>
                                          <p:spTgt spid="161"/>
                                        </p:tgtEl>
                                        <p:attrNameLst>
                                          <p:attrName>ppt_w</p:attrName>
                                        </p:attrNameLst>
                                      </p:cBhvr>
                                      <p:tavLst>
                                        <p:tav tm="0">
                                          <p:val>
                                            <p:strVal val="#ppt_w*0.70"/>
                                          </p:val>
                                        </p:tav>
                                        <p:tav tm="100000">
                                          <p:val>
                                            <p:strVal val="#ppt_w"/>
                                          </p:val>
                                        </p:tav>
                                      </p:tavLst>
                                    </p:anim>
                                    <p:anim calcmode="lin" valueType="num">
                                      <p:cBhvr>
                                        <p:cTn id="93" dur="500" fill="hold"/>
                                        <p:tgtEl>
                                          <p:spTgt spid="161"/>
                                        </p:tgtEl>
                                        <p:attrNameLst>
                                          <p:attrName>ppt_h</p:attrName>
                                        </p:attrNameLst>
                                      </p:cBhvr>
                                      <p:tavLst>
                                        <p:tav tm="0">
                                          <p:val>
                                            <p:strVal val="#ppt_h"/>
                                          </p:val>
                                        </p:tav>
                                        <p:tav tm="100000">
                                          <p:val>
                                            <p:strVal val="#ppt_h"/>
                                          </p:val>
                                        </p:tav>
                                      </p:tavLst>
                                    </p:anim>
                                    <p:animEffect transition="in" filter="fade">
                                      <p:cBhvr>
                                        <p:cTn id="94" dur="500"/>
                                        <p:tgtEl>
                                          <p:spTgt spid="161"/>
                                        </p:tgtEl>
                                      </p:cBhvr>
                                    </p:animEffect>
                                  </p:childTnLst>
                                </p:cTn>
                              </p:par>
                            </p:childTnLst>
                          </p:cTn>
                        </p:par>
                        <p:par>
                          <p:cTn id="95" fill="hold">
                            <p:stCondLst>
                              <p:cond delay="2500"/>
                            </p:stCondLst>
                            <p:childTnLst>
                              <p:par>
                                <p:cTn id="96" presetID="22" presetClass="entr" presetSubtype="8" fill="hold" nodeType="afterEffect">
                                  <p:stCondLst>
                                    <p:cond delay="0"/>
                                  </p:stCondLst>
                                  <p:childTnLst>
                                    <p:set>
                                      <p:cBhvr>
                                        <p:cTn id="97" dur="1" fill="hold">
                                          <p:stCondLst>
                                            <p:cond delay="0"/>
                                          </p:stCondLst>
                                        </p:cTn>
                                        <p:tgtEl>
                                          <p:spTgt spid="152"/>
                                        </p:tgtEl>
                                        <p:attrNameLst>
                                          <p:attrName>style.visibility</p:attrName>
                                        </p:attrNameLst>
                                      </p:cBhvr>
                                      <p:to>
                                        <p:strVal val="visible"/>
                                      </p:to>
                                    </p:set>
                                    <p:animEffect transition="in" filter="wipe(left)">
                                      <p:cBhvr>
                                        <p:cTn id="98" dur="3000"/>
                                        <p:tgtEl>
                                          <p:spTgt spid="152"/>
                                        </p:tgtEl>
                                      </p:cBhvr>
                                    </p:animEffect>
                                  </p:childTnLst>
                                </p:cTn>
                              </p:par>
                              <p:par>
                                <p:cTn id="99" presetID="53" presetClass="entr" presetSubtype="16" fill="hold" grpId="0" nodeType="withEffect">
                                  <p:stCondLst>
                                    <p:cond delay="250"/>
                                  </p:stCondLst>
                                  <p:childTnLst>
                                    <p:set>
                                      <p:cBhvr>
                                        <p:cTn id="100" dur="1" fill="hold">
                                          <p:stCondLst>
                                            <p:cond delay="0"/>
                                          </p:stCondLst>
                                        </p:cTn>
                                        <p:tgtEl>
                                          <p:spTgt spid="156"/>
                                        </p:tgtEl>
                                        <p:attrNameLst>
                                          <p:attrName>style.visibility</p:attrName>
                                        </p:attrNameLst>
                                      </p:cBhvr>
                                      <p:to>
                                        <p:strVal val="visible"/>
                                      </p:to>
                                    </p:set>
                                    <p:anim calcmode="lin" valueType="num">
                                      <p:cBhvr>
                                        <p:cTn id="101" dur="500" fill="hold"/>
                                        <p:tgtEl>
                                          <p:spTgt spid="156"/>
                                        </p:tgtEl>
                                        <p:attrNameLst>
                                          <p:attrName>ppt_w</p:attrName>
                                        </p:attrNameLst>
                                      </p:cBhvr>
                                      <p:tavLst>
                                        <p:tav tm="0">
                                          <p:val>
                                            <p:fltVal val="0"/>
                                          </p:val>
                                        </p:tav>
                                        <p:tav tm="100000">
                                          <p:val>
                                            <p:strVal val="#ppt_w"/>
                                          </p:val>
                                        </p:tav>
                                      </p:tavLst>
                                    </p:anim>
                                    <p:anim calcmode="lin" valueType="num">
                                      <p:cBhvr>
                                        <p:cTn id="102" dur="500" fill="hold"/>
                                        <p:tgtEl>
                                          <p:spTgt spid="156"/>
                                        </p:tgtEl>
                                        <p:attrNameLst>
                                          <p:attrName>ppt_h</p:attrName>
                                        </p:attrNameLst>
                                      </p:cBhvr>
                                      <p:tavLst>
                                        <p:tav tm="0">
                                          <p:val>
                                            <p:fltVal val="0"/>
                                          </p:val>
                                        </p:tav>
                                        <p:tav tm="100000">
                                          <p:val>
                                            <p:strVal val="#ppt_h"/>
                                          </p:val>
                                        </p:tav>
                                      </p:tavLst>
                                    </p:anim>
                                    <p:animEffect transition="in" filter="fade">
                                      <p:cBhvr>
                                        <p:cTn id="103" dur="500"/>
                                        <p:tgtEl>
                                          <p:spTgt spid="156"/>
                                        </p:tgtEl>
                                      </p:cBhvr>
                                    </p:animEffect>
                                  </p:childTnLst>
                                </p:cTn>
                              </p:par>
                              <p:par>
                                <p:cTn id="104" presetID="53" presetClass="entr" presetSubtype="16" fill="hold" grpId="0" nodeType="withEffect">
                                  <p:stCondLst>
                                    <p:cond delay="750"/>
                                  </p:stCondLst>
                                  <p:childTnLst>
                                    <p:set>
                                      <p:cBhvr>
                                        <p:cTn id="105" dur="1" fill="hold">
                                          <p:stCondLst>
                                            <p:cond delay="0"/>
                                          </p:stCondLst>
                                        </p:cTn>
                                        <p:tgtEl>
                                          <p:spTgt spid="159"/>
                                        </p:tgtEl>
                                        <p:attrNameLst>
                                          <p:attrName>style.visibility</p:attrName>
                                        </p:attrNameLst>
                                      </p:cBhvr>
                                      <p:to>
                                        <p:strVal val="visible"/>
                                      </p:to>
                                    </p:set>
                                    <p:anim calcmode="lin" valueType="num">
                                      <p:cBhvr>
                                        <p:cTn id="106" dur="500" fill="hold"/>
                                        <p:tgtEl>
                                          <p:spTgt spid="159"/>
                                        </p:tgtEl>
                                        <p:attrNameLst>
                                          <p:attrName>ppt_w</p:attrName>
                                        </p:attrNameLst>
                                      </p:cBhvr>
                                      <p:tavLst>
                                        <p:tav tm="0">
                                          <p:val>
                                            <p:fltVal val="0"/>
                                          </p:val>
                                        </p:tav>
                                        <p:tav tm="100000">
                                          <p:val>
                                            <p:strVal val="#ppt_w"/>
                                          </p:val>
                                        </p:tav>
                                      </p:tavLst>
                                    </p:anim>
                                    <p:anim calcmode="lin" valueType="num">
                                      <p:cBhvr>
                                        <p:cTn id="107" dur="500" fill="hold"/>
                                        <p:tgtEl>
                                          <p:spTgt spid="159"/>
                                        </p:tgtEl>
                                        <p:attrNameLst>
                                          <p:attrName>ppt_h</p:attrName>
                                        </p:attrNameLst>
                                      </p:cBhvr>
                                      <p:tavLst>
                                        <p:tav tm="0">
                                          <p:val>
                                            <p:fltVal val="0"/>
                                          </p:val>
                                        </p:tav>
                                        <p:tav tm="100000">
                                          <p:val>
                                            <p:strVal val="#ppt_h"/>
                                          </p:val>
                                        </p:tav>
                                      </p:tavLst>
                                    </p:anim>
                                    <p:animEffect transition="in" filter="fade">
                                      <p:cBhvr>
                                        <p:cTn id="108" dur="500"/>
                                        <p:tgtEl>
                                          <p:spTgt spid="159"/>
                                        </p:tgtEl>
                                      </p:cBhvr>
                                    </p:animEffect>
                                  </p:childTnLst>
                                </p:cTn>
                              </p:par>
                              <p:par>
                                <p:cTn id="109" presetID="10" presetClass="entr" presetSubtype="0" fill="hold" nodeType="withEffect">
                                  <p:stCondLst>
                                    <p:cond delay="1000"/>
                                  </p:stCondLst>
                                  <p:childTnLst>
                                    <p:set>
                                      <p:cBhvr>
                                        <p:cTn id="110" dur="1" fill="hold">
                                          <p:stCondLst>
                                            <p:cond delay="0"/>
                                          </p:stCondLst>
                                        </p:cTn>
                                        <p:tgtEl>
                                          <p:spTgt spid="162"/>
                                        </p:tgtEl>
                                        <p:attrNameLst>
                                          <p:attrName>style.visibility</p:attrName>
                                        </p:attrNameLst>
                                      </p:cBhvr>
                                      <p:to>
                                        <p:strVal val="visible"/>
                                      </p:to>
                                    </p:set>
                                    <p:animEffect transition="in" filter="fade">
                                      <p:cBhvr>
                                        <p:cTn id="111" dur="500"/>
                                        <p:tgtEl>
                                          <p:spTgt spid="162"/>
                                        </p:tgtEl>
                                      </p:cBhvr>
                                    </p:animEffect>
                                  </p:childTnLst>
                                </p:cTn>
                              </p:par>
                              <p:par>
                                <p:cTn id="112" presetID="10" presetClass="entr" presetSubtype="0" fill="hold" nodeType="withEffect">
                                  <p:stCondLst>
                                    <p:cond delay="1000"/>
                                  </p:stCondLst>
                                  <p:childTnLst>
                                    <p:set>
                                      <p:cBhvr>
                                        <p:cTn id="113" dur="1" fill="hold">
                                          <p:stCondLst>
                                            <p:cond delay="0"/>
                                          </p:stCondLst>
                                        </p:cTn>
                                        <p:tgtEl>
                                          <p:spTgt spid="163"/>
                                        </p:tgtEl>
                                        <p:attrNameLst>
                                          <p:attrName>style.visibility</p:attrName>
                                        </p:attrNameLst>
                                      </p:cBhvr>
                                      <p:to>
                                        <p:strVal val="visible"/>
                                      </p:to>
                                    </p:set>
                                    <p:animEffect transition="in" filter="fade">
                                      <p:cBhvr>
                                        <p:cTn id="114" dur="500"/>
                                        <p:tgtEl>
                                          <p:spTgt spid="163"/>
                                        </p:tgtEl>
                                      </p:cBhvr>
                                    </p:animEffect>
                                  </p:childTnLst>
                                </p:cTn>
                              </p:par>
                              <p:par>
                                <p:cTn id="115" presetID="10" presetClass="entr" presetSubtype="0" fill="hold" nodeType="withEffect">
                                  <p:stCondLst>
                                    <p:cond delay="1000"/>
                                  </p:stCondLst>
                                  <p:childTnLst>
                                    <p:set>
                                      <p:cBhvr>
                                        <p:cTn id="116" dur="1" fill="hold">
                                          <p:stCondLst>
                                            <p:cond delay="0"/>
                                          </p:stCondLst>
                                        </p:cTn>
                                        <p:tgtEl>
                                          <p:spTgt spid="164"/>
                                        </p:tgtEl>
                                        <p:attrNameLst>
                                          <p:attrName>style.visibility</p:attrName>
                                        </p:attrNameLst>
                                      </p:cBhvr>
                                      <p:to>
                                        <p:strVal val="visible"/>
                                      </p:to>
                                    </p:set>
                                    <p:animEffect transition="in" filter="fade">
                                      <p:cBhvr>
                                        <p:cTn id="117" dur="500"/>
                                        <p:tgtEl>
                                          <p:spTgt spid="164"/>
                                        </p:tgtEl>
                                      </p:cBhvr>
                                    </p:animEffect>
                                  </p:childTnLst>
                                </p:cTn>
                              </p:par>
                              <p:par>
                                <p:cTn id="118" presetID="53" presetClass="entr" presetSubtype="16" fill="hold" grpId="0" nodeType="withEffect">
                                  <p:stCondLst>
                                    <p:cond delay="1250"/>
                                  </p:stCondLst>
                                  <p:childTnLst>
                                    <p:set>
                                      <p:cBhvr>
                                        <p:cTn id="119" dur="1" fill="hold">
                                          <p:stCondLst>
                                            <p:cond delay="0"/>
                                          </p:stCondLst>
                                        </p:cTn>
                                        <p:tgtEl>
                                          <p:spTgt spid="153"/>
                                        </p:tgtEl>
                                        <p:attrNameLst>
                                          <p:attrName>style.visibility</p:attrName>
                                        </p:attrNameLst>
                                      </p:cBhvr>
                                      <p:to>
                                        <p:strVal val="visible"/>
                                      </p:to>
                                    </p:set>
                                    <p:anim calcmode="lin" valueType="num">
                                      <p:cBhvr>
                                        <p:cTn id="120" dur="500" fill="hold"/>
                                        <p:tgtEl>
                                          <p:spTgt spid="153"/>
                                        </p:tgtEl>
                                        <p:attrNameLst>
                                          <p:attrName>ppt_w</p:attrName>
                                        </p:attrNameLst>
                                      </p:cBhvr>
                                      <p:tavLst>
                                        <p:tav tm="0">
                                          <p:val>
                                            <p:fltVal val="0"/>
                                          </p:val>
                                        </p:tav>
                                        <p:tav tm="100000">
                                          <p:val>
                                            <p:strVal val="#ppt_w"/>
                                          </p:val>
                                        </p:tav>
                                      </p:tavLst>
                                    </p:anim>
                                    <p:anim calcmode="lin" valueType="num">
                                      <p:cBhvr>
                                        <p:cTn id="121" dur="500" fill="hold"/>
                                        <p:tgtEl>
                                          <p:spTgt spid="153"/>
                                        </p:tgtEl>
                                        <p:attrNameLst>
                                          <p:attrName>ppt_h</p:attrName>
                                        </p:attrNameLst>
                                      </p:cBhvr>
                                      <p:tavLst>
                                        <p:tav tm="0">
                                          <p:val>
                                            <p:fltVal val="0"/>
                                          </p:val>
                                        </p:tav>
                                        <p:tav tm="100000">
                                          <p:val>
                                            <p:strVal val="#ppt_h"/>
                                          </p:val>
                                        </p:tav>
                                      </p:tavLst>
                                    </p:anim>
                                    <p:animEffect transition="in" filter="fade">
                                      <p:cBhvr>
                                        <p:cTn id="122" dur="500"/>
                                        <p:tgtEl>
                                          <p:spTgt spid="153"/>
                                        </p:tgtEl>
                                      </p:cBhvr>
                                    </p:animEffect>
                                  </p:childTnLst>
                                </p:cTn>
                              </p:par>
                              <p:par>
                                <p:cTn id="123" presetID="53" presetClass="entr" presetSubtype="16" fill="hold" grpId="0" nodeType="withEffect">
                                  <p:stCondLst>
                                    <p:cond delay="1750"/>
                                  </p:stCondLst>
                                  <p:childTnLst>
                                    <p:set>
                                      <p:cBhvr>
                                        <p:cTn id="124" dur="1" fill="hold">
                                          <p:stCondLst>
                                            <p:cond delay="0"/>
                                          </p:stCondLst>
                                        </p:cTn>
                                        <p:tgtEl>
                                          <p:spTgt spid="154"/>
                                        </p:tgtEl>
                                        <p:attrNameLst>
                                          <p:attrName>style.visibility</p:attrName>
                                        </p:attrNameLst>
                                      </p:cBhvr>
                                      <p:to>
                                        <p:strVal val="visible"/>
                                      </p:to>
                                    </p:set>
                                    <p:anim calcmode="lin" valueType="num">
                                      <p:cBhvr>
                                        <p:cTn id="125" dur="500" fill="hold"/>
                                        <p:tgtEl>
                                          <p:spTgt spid="154"/>
                                        </p:tgtEl>
                                        <p:attrNameLst>
                                          <p:attrName>ppt_w</p:attrName>
                                        </p:attrNameLst>
                                      </p:cBhvr>
                                      <p:tavLst>
                                        <p:tav tm="0">
                                          <p:val>
                                            <p:fltVal val="0"/>
                                          </p:val>
                                        </p:tav>
                                        <p:tav tm="100000">
                                          <p:val>
                                            <p:strVal val="#ppt_w"/>
                                          </p:val>
                                        </p:tav>
                                      </p:tavLst>
                                    </p:anim>
                                    <p:anim calcmode="lin" valueType="num">
                                      <p:cBhvr>
                                        <p:cTn id="126" dur="500" fill="hold"/>
                                        <p:tgtEl>
                                          <p:spTgt spid="154"/>
                                        </p:tgtEl>
                                        <p:attrNameLst>
                                          <p:attrName>ppt_h</p:attrName>
                                        </p:attrNameLst>
                                      </p:cBhvr>
                                      <p:tavLst>
                                        <p:tav tm="0">
                                          <p:val>
                                            <p:fltVal val="0"/>
                                          </p:val>
                                        </p:tav>
                                        <p:tav tm="100000">
                                          <p:val>
                                            <p:strVal val="#ppt_h"/>
                                          </p:val>
                                        </p:tav>
                                      </p:tavLst>
                                    </p:anim>
                                    <p:animEffect transition="in" filter="fade">
                                      <p:cBhvr>
                                        <p:cTn id="127" dur="500"/>
                                        <p:tgtEl>
                                          <p:spTgt spid="154"/>
                                        </p:tgtEl>
                                      </p:cBhvr>
                                    </p:animEffect>
                                  </p:childTnLst>
                                </p:cTn>
                              </p:par>
                              <p:par>
                                <p:cTn id="128" presetID="10" presetClass="entr" presetSubtype="0" fill="hold" nodeType="withEffect">
                                  <p:stCondLst>
                                    <p:cond delay="2000"/>
                                  </p:stCondLst>
                                  <p:childTnLst>
                                    <p:set>
                                      <p:cBhvr>
                                        <p:cTn id="129" dur="1" fill="hold">
                                          <p:stCondLst>
                                            <p:cond delay="0"/>
                                          </p:stCondLst>
                                        </p:cTn>
                                        <p:tgtEl>
                                          <p:spTgt spid="165"/>
                                        </p:tgtEl>
                                        <p:attrNameLst>
                                          <p:attrName>style.visibility</p:attrName>
                                        </p:attrNameLst>
                                      </p:cBhvr>
                                      <p:to>
                                        <p:strVal val="visible"/>
                                      </p:to>
                                    </p:set>
                                    <p:animEffect transition="in" filter="fade">
                                      <p:cBhvr>
                                        <p:cTn id="130" dur="500"/>
                                        <p:tgtEl>
                                          <p:spTgt spid="165"/>
                                        </p:tgtEl>
                                      </p:cBhvr>
                                    </p:animEffect>
                                  </p:childTnLst>
                                </p:cTn>
                              </p:par>
                              <p:par>
                                <p:cTn id="131" presetID="10" presetClass="entr" presetSubtype="0" fill="hold" nodeType="withEffect">
                                  <p:stCondLst>
                                    <p:cond delay="2000"/>
                                  </p:stCondLst>
                                  <p:childTnLst>
                                    <p:set>
                                      <p:cBhvr>
                                        <p:cTn id="132" dur="1" fill="hold">
                                          <p:stCondLst>
                                            <p:cond delay="0"/>
                                          </p:stCondLst>
                                        </p:cTn>
                                        <p:tgtEl>
                                          <p:spTgt spid="170"/>
                                        </p:tgtEl>
                                        <p:attrNameLst>
                                          <p:attrName>style.visibility</p:attrName>
                                        </p:attrNameLst>
                                      </p:cBhvr>
                                      <p:to>
                                        <p:strVal val="visible"/>
                                      </p:to>
                                    </p:set>
                                    <p:animEffect transition="in" filter="fade">
                                      <p:cBhvr>
                                        <p:cTn id="133" dur="500"/>
                                        <p:tgtEl>
                                          <p:spTgt spid="170"/>
                                        </p:tgtEl>
                                      </p:cBhvr>
                                    </p:animEffect>
                                  </p:childTnLst>
                                </p:cTn>
                              </p:par>
                              <p:par>
                                <p:cTn id="134" presetID="10" presetClass="entr" presetSubtype="0" fill="hold" nodeType="withEffect">
                                  <p:stCondLst>
                                    <p:cond delay="2000"/>
                                  </p:stCondLst>
                                  <p:childTnLst>
                                    <p:set>
                                      <p:cBhvr>
                                        <p:cTn id="135" dur="1" fill="hold">
                                          <p:stCondLst>
                                            <p:cond delay="0"/>
                                          </p:stCondLst>
                                        </p:cTn>
                                        <p:tgtEl>
                                          <p:spTgt spid="172"/>
                                        </p:tgtEl>
                                        <p:attrNameLst>
                                          <p:attrName>style.visibility</p:attrName>
                                        </p:attrNameLst>
                                      </p:cBhvr>
                                      <p:to>
                                        <p:strVal val="visible"/>
                                      </p:to>
                                    </p:set>
                                    <p:animEffect transition="in" filter="fade">
                                      <p:cBhvr>
                                        <p:cTn id="136" dur="500"/>
                                        <p:tgtEl>
                                          <p:spTgt spid="172"/>
                                        </p:tgtEl>
                                      </p:cBhvr>
                                    </p:animEffect>
                                  </p:childTnLst>
                                </p:cTn>
                              </p:par>
                              <p:par>
                                <p:cTn id="137" presetID="53" presetClass="entr" presetSubtype="16" fill="hold" grpId="0" nodeType="withEffect">
                                  <p:stCondLst>
                                    <p:cond delay="2250"/>
                                  </p:stCondLst>
                                  <p:childTnLst>
                                    <p:set>
                                      <p:cBhvr>
                                        <p:cTn id="138" dur="1" fill="hold">
                                          <p:stCondLst>
                                            <p:cond delay="0"/>
                                          </p:stCondLst>
                                        </p:cTn>
                                        <p:tgtEl>
                                          <p:spTgt spid="155"/>
                                        </p:tgtEl>
                                        <p:attrNameLst>
                                          <p:attrName>style.visibility</p:attrName>
                                        </p:attrNameLst>
                                      </p:cBhvr>
                                      <p:to>
                                        <p:strVal val="visible"/>
                                      </p:to>
                                    </p:set>
                                    <p:anim calcmode="lin" valueType="num">
                                      <p:cBhvr>
                                        <p:cTn id="139" dur="500" fill="hold"/>
                                        <p:tgtEl>
                                          <p:spTgt spid="155"/>
                                        </p:tgtEl>
                                        <p:attrNameLst>
                                          <p:attrName>ppt_w</p:attrName>
                                        </p:attrNameLst>
                                      </p:cBhvr>
                                      <p:tavLst>
                                        <p:tav tm="0">
                                          <p:val>
                                            <p:fltVal val="0"/>
                                          </p:val>
                                        </p:tav>
                                        <p:tav tm="100000">
                                          <p:val>
                                            <p:strVal val="#ppt_w"/>
                                          </p:val>
                                        </p:tav>
                                      </p:tavLst>
                                    </p:anim>
                                    <p:anim calcmode="lin" valueType="num">
                                      <p:cBhvr>
                                        <p:cTn id="140" dur="500" fill="hold"/>
                                        <p:tgtEl>
                                          <p:spTgt spid="155"/>
                                        </p:tgtEl>
                                        <p:attrNameLst>
                                          <p:attrName>ppt_h</p:attrName>
                                        </p:attrNameLst>
                                      </p:cBhvr>
                                      <p:tavLst>
                                        <p:tav tm="0">
                                          <p:val>
                                            <p:fltVal val="0"/>
                                          </p:val>
                                        </p:tav>
                                        <p:tav tm="100000">
                                          <p:val>
                                            <p:strVal val="#ppt_h"/>
                                          </p:val>
                                        </p:tav>
                                      </p:tavLst>
                                    </p:anim>
                                    <p:animEffect transition="in" filter="fade">
                                      <p:cBhvr>
                                        <p:cTn id="141" dur="500"/>
                                        <p:tgtEl>
                                          <p:spTgt spid="155"/>
                                        </p:tgtEl>
                                      </p:cBhvr>
                                    </p:animEffect>
                                  </p:childTnLst>
                                </p:cTn>
                              </p:par>
                              <p:par>
                                <p:cTn id="142" presetID="10" presetClass="entr" presetSubtype="0" fill="hold" nodeType="withEffect">
                                  <p:stCondLst>
                                    <p:cond delay="2500"/>
                                  </p:stCondLst>
                                  <p:childTnLst>
                                    <p:set>
                                      <p:cBhvr>
                                        <p:cTn id="143" dur="1" fill="hold">
                                          <p:stCondLst>
                                            <p:cond delay="0"/>
                                          </p:stCondLst>
                                        </p:cTn>
                                        <p:tgtEl>
                                          <p:spTgt spid="173"/>
                                        </p:tgtEl>
                                        <p:attrNameLst>
                                          <p:attrName>style.visibility</p:attrName>
                                        </p:attrNameLst>
                                      </p:cBhvr>
                                      <p:to>
                                        <p:strVal val="visible"/>
                                      </p:to>
                                    </p:set>
                                    <p:animEffect transition="in" filter="fade">
                                      <p:cBhvr>
                                        <p:cTn id="144" dur="500"/>
                                        <p:tgtEl>
                                          <p:spTgt spid="173"/>
                                        </p:tgtEl>
                                      </p:cBhvr>
                                    </p:animEffect>
                                  </p:childTnLst>
                                </p:cTn>
                              </p:par>
                              <p:par>
                                <p:cTn id="145" presetID="10" presetClass="entr" presetSubtype="0" fill="hold" nodeType="withEffect">
                                  <p:stCondLst>
                                    <p:cond delay="2500"/>
                                  </p:stCondLst>
                                  <p:childTnLst>
                                    <p:set>
                                      <p:cBhvr>
                                        <p:cTn id="146" dur="1" fill="hold">
                                          <p:stCondLst>
                                            <p:cond delay="0"/>
                                          </p:stCondLst>
                                        </p:cTn>
                                        <p:tgtEl>
                                          <p:spTgt spid="174"/>
                                        </p:tgtEl>
                                        <p:attrNameLst>
                                          <p:attrName>style.visibility</p:attrName>
                                        </p:attrNameLst>
                                      </p:cBhvr>
                                      <p:to>
                                        <p:strVal val="visible"/>
                                      </p:to>
                                    </p:set>
                                    <p:animEffect transition="in" filter="fade">
                                      <p:cBhvr>
                                        <p:cTn id="147" dur="500"/>
                                        <p:tgtEl>
                                          <p:spTgt spid="174"/>
                                        </p:tgtEl>
                                      </p:cBhvr>
                                    </p:animEffect>
                                  </p:childTnLst>
                                </p:cTn>
                              </p:par>
                              <p:par>
                                <p:cTn id="148" presetID="10" presetClass="entr" presetSubtype="0" fill="hold" nodeType="withEffect">
                                  <p:stCondLst>
                                    <p:cond delay="2500"/>
                                  </p:stCondLst>
                                  <p:childTnLst>
                                    <p:set>
                                      <p:cBhvr>
                                        <p:cTn id="149" dur="1" fill="hold">
                                          <p:stCondLst>
                                            <p:cond delay="0"/>
                                          </p:stCondLst>
                                        </p:cTn>
                                        <p:tgtEl>
                                          <p:spTgt spid="175"/>
                                        </p:tgtEl>
                                        <p:attrNameLst>
                                          <p:attrName>style.visibility</p:attrName>
                                        </p:attrNameLst>
                                      </p:cBhvr>
                                      <p:to>
                                        <p:strVal val="visible"/>
                                      </p:to>
                                    </p:set>
                                    <p:animEffect transition="in" filter="fade">
                                      <p:cBhvr>
                                        <p:cTn id="150" dur="500"/>
                                        <p:tgtEl>
                                          <p:spTgt spid="175"/>
                                        </p:tgtEl>
                                      </p:cBhvr>
                                    </p:animEffect>
                                  </p:childTnLst>
                                </p:cTn>
                              </p:par>
                            </p:childTnLst>
                          </p:cTn>
                        </p:par>
                        <p:par>
                          <p:cTn id="151" fill="hold">
                            <p:stCondLst>
                              <p:cond delay="5500"/>
                            </p:stCondLst>
                            <p:childTnLst>
                              <p:par>
                                <p:cTn id="152" presetID="55" presetClass="entr" presetSubtype="0" fill="hold" nodeType="afterEffect">
                                  <p:stCondLst>
                                    <p:cond delay="0"/>
                                  </p:stCondLst>
                                  <p:childTnLst>
                                    <p:set>
                                      <p:cBhvr>
                                        <p:cTn id="153" dur="1" fill="hold">
                                          <p:stCondLst>
                                            <p:cond delay="0"/>
                                          </p:stCondLst>
                                        </p:cTn>
                                        <p:tgtEl>
                                          <p:spTgt spid="220"/>
                                        </p:tgtEl>
                                        <p:attrNameLst>
                                          <p:attrName>style.visibility</p:attrName>
                                        </p:attrNameLst>
                                      </p:cBhvr>
                                      <p:to>
                                        <p:strVal val="visible"/>
                                      </p:to>
                                    </p:set>
                                    <p:anim calcmode="lin" valueType="num">
                                      <p:cBhvr>
                                        <p:cTn id="154" dur="500" fill="hold"/>
                                        <p:tgtEl>
                                          <p:spTgt spid="220"/>
                                        </p:tgtEl>
                                        <p:attrNameLst>
                                          <p:attrName>ppt_w</p:attrName>
                                        </p:attrNameLst>
                                      </p:cBhvr>
                                      <p:tavLst>
                                        <p:tav tm="0">
                                          <p:val>
                                            <p:strVal val="#ppt_w*0.70"/>
                                          </p:val>
                                        </p:tav>
                                        <p:tav tm="100000">
                                          <p:val>
                                            <p:strVal val="#ppt_w"/>
                                          </p:val>
                                        </p:tav>
                                      </p:tavLst>
                                    </p:anim>
                                    <p:anim calcmode="lin" valueType="num">
                                      <p:cBhvr>
                                        <p:cTn id="155" dur="500" fill="hold"/>
                                        <p:tgtEl>
                                          <p:spTgt spid="220"/>
                                        </p:tgtEl>
                                        <p:attrNameLst>
                                          <p:attrName>ppt_h</p:attrName>
                                        </p:attrNameLst>
                                      </p:cBhvr>
                                      <p:tavLst>
                                        <p:tav tm="0">
                                          <p:val>
                                            <p:strVal val="#ppt_h"/>
                                          </p:val>
                                        </p:tav>
                                        <p:tav tm="100000">
                                          <p:val>
                                            <p:strVal val="#ppt_h"/>
                                          </p:val>
                                        </p:tav>
                                      </p:tavLst>
                                    </p:anim>
                                    <p:animEffect transition="in" filter="fade">
                                      <p:cBhvr>
                                        <p:cTn id="156" dur="500"/>
                                        <p:tgtEl>
                                          <p:spTgt spid="220"/>
                                        </p:tgtEl>
                                      </p:cBhvr>
                                    </p:animEffect>
                                  </p:childTnLst>
                                </p:cTn>
                              </p:par>
                              <p:par>
                                <p:cTn id="157" presetID="22" presetClass="entr" presetSubtype="8" fill="hold" grpId="0" nodeType="withEffect">
                                  <p:stCondLst>
                                    <p:cond delay="0"/>
                                  </p:stCondLst>
                                  <p:childTnLst>
                                    <p:set>
                                      <p:cBhvr>
                                        <p:cTn id="158" dur="1" fill="hold">
                                          <p:stCondLst>
                                            <p:cond delay="0"/>
                                          </p:stCondLst>
                                        </p:cTn>
                                        <p:tgtEl>
                                          <p:spTgt spid="149"/>
                                        </p:tgtEl>
                                        <p:attrNameLst>
                                          <p:attrName>style.visibility</p:attrName>
                                        </p:attrNameLst>
                                      </p:cBhvr>
                                      <p:to>
                                        <p:strVal val="visible"/>
                                      </p:to>
                                    </p:set>
                                    <p:animEffect transition="in" filter="wipe(left)">
                                      <p:cBhvr>
                                        <p:cTn id="159" dur="750"/>
                                        <p:tgtEl>
                                          <p:spTgt spid="149"/>
                                        </p:tgtEl>
                                      </p:cBhvr>
                                    </p:animEffect>
                                  </p:childTnLst>
                                </p:cTn>
                              </p:par>
                            </p:childTnLst>
                          </p:cTn>
                        </p:par>
                        <p:par>
                          <p:cTn id="160" fill="hold">
                            <p:stCondLst>
                              <p:cond delay="6250"/>
                            </p:stCondLst>
                            <p:childTnLst>
                              <p:par>
                                <p:cTn id="161" presetID="22" presetClass="entr" presetSubtype="8" fill="hold" grpId="0" nodeType="afterEffect">
                                  <p:stCondLst>
                                    <p:cond delay="0"/>
                                  </p:stCondLst>
                                  <p:childTnLst>
                                    <p:set>
                                      <p:cBhvr>
                                        <p:cTn id="162" dur="1" fill="hold">
                                          <p:stCondLst>
                                            <p:cond delay="0"/>
                                          </p:stCondLst>
                                        </p:cTn>
                                        <p:tgtEl>
                                          <p:spTgt spid="226"/>
                                        </p:tgtEl>
                                        <p:attrNameLst>
                                          <p:attrName>style.visibility</p:attrName>
                                        </p:attrNameLst>
                                      </p:cBhvr>
                                      <p:to>
                                        <p:strVal val="visible"/>
                                      </p:to>
                                    </p:set>
                                    <p:animEffect transition="in" filter="wipe(left)">
                                      <p:cBhvr>
                                        <p:cTn id="163" dur="750"/>
                                        <p:tgtEl>
                                          <p:spTgt spid="226"/>
                                        </p:tgtEl>
                                      </p:cBhvr>
                                    </p:animEffect>
                                  </p:childTnLst>
                                </p:cTn>
                              </p:par>
                            </p:childTnLst>
                          </p:cTn>
                        </p:par>
                        <p:par>
                          <p:cTn id="164" fill="hold">
                            <p:stCondLst>
                              <p:cond delay="7000"/>
                            </p:stCondLst>
                            <p:childTnLst>
                              <p:par>
                                <p:cTn id="165" presetID="55" presetClass="entr" presetSubtype="0" fill="hold" nodeType="afterEffect">
                                  <p:stCondLst>
                                    <p:cond delay="0"/>
                                  </p:stCondLst>
                                  <p:childTnLst>
                                    <p:set>
                                      <p:cBhvr>
                                        <p:cTn id="166" dur="1" fill="hold">
                                          <p:stCondLst>
                                            <p:cond delay="0"/>
                                          </p:stCondLst>
                                        </p:cTn>
                                        <p:tgtEl>
                                          <p:spTgt spid="223"/>
                                        </p:tgtEl>
                                        <p:attrNameLst>
                                          <p:attrName>style.visibility</p:attrName>
                                        </p:attrNameLst>
                                      </p:cBhvr>
                                      <p:to>
                                        <p:strVal val="visible"/>
                                      </p:to>
                                    </p:set>
                                    <p:anim calcmode="lin" valueType="num">
                                      <p:cBhvr>
                                        <p:cTn id="167" dur="500" fill="hold"/>
                                        <p:tgtEl>
                                          <p:spTgt spid="223"/>
                                        </p:tgtEl>
                                        <p:attrNameLst>
                                          <p:attrName>ppt_w</p:attrName>
                                        </p:attrNameLst>
                                      </p:cBhvr>
                                      <p:tavLst>
                                        <p:tav tm="0">
                                          <p:val>
                                            <p:strVal val="#ppt_w*0.70"/>
                                          </p:val>
                                        </p:tav>
                                        <p:tav tm="100000">
                                          <p:val>
                                            <p:strVal val="#ppt_w"/>
                                          </p:val>
                                        </p:tav>
                                      </p:tavLst>
                                    </p:anim>
                                    <p:anim calcmode="lin" valueType="num">
                                      <p:cBhvr>
                                        <p:cTn id="168" dur="500" fill="hold"/>
                                        <p:tgtEl>
                                          <p:spTgt spid="223"/>
                                        </p:tgtEl>
                                        <p:attrNameLst>
                                          <p:attrName>ppt_h</p:attrName>
                                        </p:attrNameLst>
                                      </p:cBhvr>
                                      <p:tavLst>
                                        <p:tav tm="0">
                                          <p:val>
                                            <p:strVal val="#ppt_h"/>
                                          </p:val>
                                        </p:tav>
                                        <p:tav tm="100000">
                                          <p:val>
                                            <p:strVal val="#ppt_h"/>
                                          </p:val>
                                        </p:tav>
                                      </p:tavLst>
                                    </p:anim>
                                    <p:animEffect transition="in" filter="fade">
                                      <p:cBhvr>
                                        <p:cTn id="169" dur="500"/>
                                        <p:tgtEl>
                                          <p:spTgt spid="223"/>
                                        </p:tgtEl>
                                      </p:cBhvr>
                                    </p:animEffect>
                                  </p:childTnLst>
                                </p:cTn>
                              </p:par>
                              <p:par>
                                <p:cTn id="170" presetID="22" presetClass="entr" presetSubtype="8" fill="hold" grpId="0" nodeType="withEffect">
                                  <p:stCondLst>
                                    <p:cond delay="0"/>
                                  </p:stCondLst>
                                  <p:childTnLst>
                                    <p:set>
                                      <p:cBhvr>
                                        <p:cTn id="171" dur="1" fill="hold">
                                          <p:stCondLst>
                                            <p:cond delay="0"/>
                                          </p:stCondLst>
                                        </p:cTn>
                                        <p:tgtEl>
                                          <p:spTgt spid="237"/>
                                        </p:tgtEl>
                                        <p:attrNameLst>
                                          <p:attrName>style.visibility</p:attrName>
                                        </p:attrNameLst>
                                      </p:cBhvr>
                                      <p:to>
                                        <p:strVal val="visible"/>
                                      </p:to>
                                    </p:set>
                                    <p:animEffect transition="in" filter="wipe(left)">
                                      <p:cBhvr>
                                        <p:cTn id="172" dur="750"/>
                                        <p:tgtEl>
                                          <p:spTgt spid="237"/>
                                        </p:tgtEl>
                                      </p:cBhvr>
                                    </p:animEffect>
                                  </p:childTnLst>
                                </p:cTn>
                              </p:par>
                            </p:childTnLst>
                          </p:cTn>
                        </p:par>
                        <p:par>
                          <p:cTn id="173" fill="hold">
                            <p:stCondLst>
                              <p:cond delay="7750"/>
                            </p:stCondLst>
                            <p:childTnLst>
                              <p:par>
                                <p:cTn id="174" presetID="22" presetClass="entr" presetSubtype="8" fill="hold" grpId="0" nodeType="afterEffect">
                                  <p:stCondLst>
                                    <p:cond delay="0"/>
                                  </p:stCondLst>
                                  <p:childTnLst>
                                    <p:set>
                                      <p:cBhvr>
                                        <p:cTn id="175" dur="1" fill="hold">
                                          <p:stCondLst>
                                            <p:cond delay="0"/>
                                          </p:stCondLst>
                                        </p:cTn>
                                        <p:tgtEl>
                                          <p:spTgt spid="238"/>
                                        </p:tgtEl>
                                        <p:attrNameLst>
                                          <p:attrName>style.visibility</p:attrName>
                                        </p:attrNameLst>
                                      </p:cBhvr>
                                      <p:to>
                                        <p:strVal val="visible"/>
                                      </p:to>
                                    </p:set>
                                    <p:animEffect transition="in" filter="wipe(left)">
                                      <p:cBhvr>
                                        <p:cTn id="176" dur="750"/>
                                        <p:tgtEl>
                                          <p:spTgt spid="238"/>
                                        </p:tgtEl>
                                      </p:cBhvr>
                                    </p:animEffect>
                                  </p:childTnLst>
                                </p:cTn>
                              </p:par>
                            </p:childTnLst>
                          </p:cTn>
                        </p:par>
                        <p:par>
                          <p:cTn id="177" fill="hold">
                            <p:stCondLst>
                              <p:cond delay="8500"/>
                            </p:stCondLst>
                            <p:childTnLst>
                              <p:par>
                                <p:cTn id="178" presetID="21" presetClass="entr" presetSubtype="1" fill="hold" grpId="0" nodeType="afterEffect">
                                  <p:stCondLst>
                                    <p:cond delay="0"/>
                                  </p:stCondLst>
                                  <p:childTnLst>
                                    <p:set>
                                      <p:cBhvr>
                                        <p:cTn id="179" dur="1" fill="hold">
                                          <p:stCondLst>
                                            <p:cond delay="0"/>
                                          </p:stCondLst>
                                        </p:cTn>
                                        <p:tgtEl>
                                          <p:spTgt spid="206"/>
                                        </p:tgtEl>
                                        <p:attrNameLst>
                                          <p:attrName>style.visibility</p:attrName>
                                        </p:attrNameLst>
                                      </p:cBhvr>
                                      <p:to>
                                        <p:strVal val="visible"/>
                                      </p:to>
                                    </p:set>
                                    <p:animEffect transition="in" filter="wheel(1)">
                                      <p:cBhvr>
                                        <p:cTn id="180" dur="1500"/>
                                        <p:tgtEl>
                                          <p:spTgt spid="206"/>
                                        </p:tgtEl>
                                      </p:cBhvr>
                                    </p:animEffect>
                                  </p:childTnLst>
                                </p:cTn>
                              </p:par>
                              <p:par>
                                <p:cTn id="181" presetID="10" presetClass="entr" presetSubtype="0" fill="hold" grpId="0" nodeType="withEffect">
                                  <p:stCondLst>
                                    <p:cond delay="750"/>
                                  </p:stCondLst>
                                  <p:childTnLst>
                                    <p:set>
                                      <p:cBhvr>
                                        <p:cTn id="182" dur="1" fill="hold">
                                          <p:stCondLst>
                                            <p:cond delay="0"/>
                                          </p:stCondLst>
                                        </p:cTn>
                                        <p:tgtEl>
                                          <p:spTgt spid="219"/>
                                        </p:tgtEl>
                                        <p:attrNameLst>
                                          <p:attrName>style.visibility</p:attrName>
                                        </p:attrNameLst>
                                      </p:cBhvr>
                                      <p:to>
                                        <p:strVal val="visible"/>
                                      </p:to>
                                    </p:set>
                                    <p:animEffect transition="in" filter="fade">
                                      <p:cBhvr>
                                        <p:cTn id="183" dur="750"/>
                                        <p:tgtEl>
                                          <p:spTgt spid="219"/>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xit" presetSubtype="0" fill="hold" nodeType="clickEffect">
                                  <p:stCondLst>
                                    <p:cond delay="0"/>
                                  </p:stCondLst>
                                  <p:childTnLst>
                                    <p:animEffect transition="out" filter="fade">
                                      <p:cBhvr>
                                        <p:cTn id="187" dur="250"/>
                                        <p:tgtEl>
                                          <p:spTgt spid="162"/>
                                        </p:tgtEl>
                                      </p:cBhvr>
                                    </p:animEffect>
                                    <p:set>
                                      <p:cBhvr>
                                        <p:cTn id="188" dur="1" fill="hold">
                                          <p:stCondLst>
                                            <p:cond delay="249"/>
                                          </p:stCondLst>
                                        </p:cTn>
                                        <p:tgtEl>
                                          <p:spTgt spid="162"/>
                                        </p:tgtEl>
                                        <p:attrNameLst>
                                          <p:attrName>style.visibility</p:attrName>
                                        </p:attrNameLst>
                                      </p:cBhvr>
                                      <p:to>
                                        <p:strVal val="hidden"/>
                                      </p:to>
                                    </p:set>
                                  </p:childTnLst>
                                </p:cTn>
                              </p:par>
                              <p:par>
                                <p:cTn id="189" presetID="10" presetClass="exit" presetSubtype="0" fill="hold" nodeType="withEffect">
                                  <p:stCondLst>
                                    <p:cond delay="0"/>
                                  </p:stCondLst>
                                  <p:childTnLst>
                                    <p:animEffect transition="out" filter="fade">
                                      <p:cBhvr>
                                        <p:cTn id="190" dur="250"/>
                                        <p:tgtEl>
                                          <p:spTgt spid="163"/>
                                        </p:tgtEl>
                                      </p:cBhvr>
                                    </p:animEffect>
                                    <p:set>
                                      <p:cBhvr>
                                        <p:cTn id="191" dur="1" fill="hold">
                                          <p:stCondLst>
                                            <p:cond delay="249"/>
                                          </p:stCondLst>
                                        </p:cTn>
                                        <p:tgtEl>
                                          <p:spTgt spid="163"/>
                                        </p:tgtEl>
                                        <p:attrNameLst>
                                          <p:attrName>style.visibility</p:attrName>
                                        </p:attrNameLst>
                                      </p:cBhvr>
                                      <p:to>
                                        <p:strVal val="hidden"/>
                                      </p:to>
                                    </p:set>
                                  </p:childTnLst>
                                </p:cTn>
                              </p:par>
                              <p:par>
                                <p:cTn id="192" presetID="10" presetClass="exit" presetSubtype="0" fill="hold" nodeType="withEffect">
                                  <p:stCondLst>
                                    <p:cond delay="0"/>
                                  </p:stCondLst>
                                  <p:childTnLst>
                                    <p:animEffect transition="out" filter="fade">
                                      <p:cBhvr>
                                        <p:cTn id="193" dur="250"/>
                                        <p:tgtEl>
                                          <p:spTgt spid="164"/>
                                        </p:tgtEl>
                                      </p:cBhvr>
                                    </p:animEffect>
                                    <p:set>
                                      <p:cBhvr>
                                        <p:cTn id="194" dur="1" fill="hold">
                                          <p:stCondLst>
                                            <p:cond delay="249"/>
                                          </p:stCondLst>
                                        </p:cTn>
                                        <p:tgtEl>
                                          <p:spTgt spid="164"/>
                                        </p:tgtEl>
                                        <p:attrNameLst>
                                          <p:attrName>style.visibility</p:attrName>
                                        </p:attrNameLst>
                                      </p:cBhvr>
                                      <p:to>
                                        <p:strVal val="hidden"/>
                                      </p:to>
                                    </p:set>
                                  </p:childTnLst>
                                </p:cTn>
                              </p:par>
                              <p:par>
                                <p:cTn id="195" presetID="10" presetClass="exit" presetSubtype="0" fill="hold" nodeType="withEffect">
                                  <p:stCondLst>
                                    <p:cond delay="0"/>
                                  </p:stCondLst>
                                  <p:childTnLst>
                                    <p:animEffect transition="out" filter="fade">
                                      <p:cBhvr>
                                        <p:cTn id="196" dur="250"/>
                                        <p:tgtEl>
                                          <p:spTgt spid="165"/>
                                        </p:tgtEl>
                                      </p:cBhvr>
                                    </p:animEffect>
                                    <p:set>
                                      <p:cBhvr>
                                        <p:cTn id="197" dur="1" fill="hold">
                                          <p:stCondLst>
                                            <p:cond delay="249"/>
                                          </p:stCondLst>
                                        </p:cTn>
                                        <p:tgtEl>
                                          <p:spTgt spid="165"/>
                                        </p:tgtEl>
                                        <p:attrNameLst>
                                          <p:attrName>style.visibility</p:attrName>
                                        </p:attrNameLst>
                                      </p:cBhvr>
                                      <p:to>
                                        <p:strVal val="hidden"/>
                                      </p:to>
                                    </p:set>
                                  </p:childTnLst>
                                </p:cTn>
                              </p:par>
                              <p:par>
                                <p:cTn id="198" presetID="10" presetClass="exit" presetSubtype="0" fill="hold" nodeType="withEffect">
                                  <p:stCondLst>
                                    <p:cond delay="0"/>
                                  </p:stCondLst>
                                  <p:childTnLst>
                                    <p:animEffect transition="out" filter="fade">
                                      <p:cBhvr>
                                        <p:cTn id="199" dur="250"/>
                                        <p:tgtEl>
                                          <p:spTgt spid="170"/>
                                        </p:tgtEl>
                                      </p:cBhvr>
                                    </p:animEffect>
                                    <p:set>
                                      <p:cBhvr>
                                        <p:cTn id="200" dur="1" fill="hold">
                                          <p:stCondLst>
                                            <p:cond delay="249"/>
                                          </p:stCondLst>
                                        </p:cTn>
                                        <p:tgtEl>
                                          <p:spTgt spid="170"/>
                                        </p:tgtEl>
                                        <p:attrNameLst>
                                          <p:attrName>style.visibility</p:attrName>
                                        </p:attrNameLst>
                                      </p:cBhvr>
                                      <p:to>
                                        <p:strVal val="hidden"/>
                                      </p:to>
                                    </p:set>
                                  </p:childTnLst>
                                </p:cTn>
                              </p:par>
                              <p:par>
                                <p:cTn id="201" presetID="10" presetClass="exit" presetSubtype="0" fill="hold" nodeType="withEffect">
                                  <p:stCondLst>
                                    <p:cond delay="0"/>
                                  </p:stCondLst>
                                  <p:childTnLst>
                                    <p:animEffect transition="out" filter="fade">
                                      <p:cBhvr>
                                        <p:cTn id="202" dur="250"/>
                                        <p:tgtEl>
                                          <p:spTgt spid="172"/>
                                        </p:tgtEl>
                                      </p:cBhvr>
                                    </p:animEffect>
                                    <p:set>
                                      <p:cBhvr>
                                        <p:cTn id="203" dur="1" fill="hold">
                                          <p:stCondLst>
                                            <p:cond delay="249"/>
                                          </p:stCondLst>
                                        </p:cTn>
                                        <p:tgtEl>
                                          <p:spTgt spid="172"/>
                                        </p:tgtEl>
                                        <p:attrNameLst>
                                          <p:attrName>style.visibility</p:attrName>
                                        </p:attrNameLst>
                                      </p:cBhvr>
                                      <p:to>
                                        <p:strVal val="hidden"/>
                                      </p:to>
                                    </p:set>
                                  </p:childTnLst>
                                </p:cTn>
                              </p:par>
                              <p:par>
                                <p:cTn id="204" presetID="10" presetClass="exit" presetSubtype="0" fill="hold" nodeType="withEffect">
                                  <p:stCondLst>
                                    <p:cond delay="0"/>
                                  </p:stCondLst>
                                  <p:childTnLst>
                                    <p:animEffect transition="out" filter="fade">
                                      <p:cBhvr>
                                        <p:cTn id="205" dur="250"/>
                                        <p:tgtEl>
                                          <p:spTgt spid="173"/>
                                        </p:tgtEl>
                                      </p:cBhvr>
                                    </p:animEffect>
                                    <p:set>
                                      <p:cBhvr>
                                        <p:cTn id="206" dur="1" fill="hold">
                                          <p:stCondLst>
                                            <p:cond delay="249"/>
                                          </p:stCondLst>
                                        </p:cTn>
                                        <p:tgtEl>
                                          <p:spTgt spid="173"/>
                                        </p:tgtEl>
                                        <p:attrNameLst>
                                          <p:attrName>style.visibility</p:attrName>
                                        </p:attrNameLst>
                                      </p:cBhvr>
                                      <p:to>
                                        <p:strVal val="hidden"/>
                                      </p:to>
                                    </p:set>
                                  </p:childTnLst>
                                </p:cTn>
                              </p:par>
                              <p:par>
                                <p:cTn id="207" presetID="10" presetClass="exit" presetSubtype="0" fill="hold" nodeType="withEffect">
                                  <p:stCondLst>
                                    <p:cond delay="0"/>
                                  </p:stCondLst>
                                  <p:childTnLst>
                                    <p:animEffect transition="out" filter="fade">
                                      <p:cBhvr>
                                        <p:cTn id="208" dur="250"/>
                                        <p:tgtEl>
                                          <p:spTgt spid="174"/>
                                        </p:tgtEl>
                                      </p:cBhvr>
                                    </p:animEffect>
                                    <p:set>
                                      <p:cBhvr>
                                        <p:cTn id="209" dur="1" fill="hold">
                                          <p:stCondLst>
                                            <p:cond delay="249"/>
                                          </p:stCondLst>
                                        </p:cTn>
                                        <p:tgtEl>
                                          <p:spTgt spid="174"/>
                                        </p:tgtEl>
                                        <p:attrNameLst>
                                          <p:attrName>style.visibility</p:attrName>
                                        </p:attrNameLst>
                                      </p:cBhvr>
                                      <p:to>
                                        <p:strVal val="hidden"/>
                                      </p:to>
                                    </p:set>
                                  </p:childTnLst>
                                </p:cTn>
                              </p:par>
                              <p:par>
                                <p:cTn id="210" presetID="10" presetClass="exit" presetSubtype="0" fill="hold" nodeType="withEffect">
                                  <p:stCondLst>
                                    <p:cond delay="0"/>
                                  </p:stCondLst>
                                  <p:childTnLst>
                                    <p:animEffect transition="out" filter="fade">
                                      <p:cBhvr>
                                        <p:cTn id="211" dur="250"/>
                                        <p:tgtEl>
                                          <p:spTgt spid="175"/>
                                        </p:tgtEl>
                                      </p:cBhvr>
                                    </p:animEffect>
                                    <p:set>
                                      <p:cBhvr>
                                        <p:cTn id="212" dur="1" fill="hold">
                                          <p:stCondLst>
                                            <p:cond delay="249"/>
                                          </p:stCondLst>
                                        </p:cTn>
                                        <p:tgtEl>
                                          <p:spTgt spid="175"/>
                                        </p:tgtEl>
                                        <p:attrNameLst>
                                          <p:attrName>style.visibility</p:attrName>
                                        </p:attrNameLst>
                                      </p:cBhvr>
                                      <p:to>
                                        <p:strVal val="hidden"/>
                                      </p:to>
                                    </p:set>
                                  </p:childTnLst>
                                </p:cTn>
                              </p:par>
                              <p:par>
                                <p:cTn id="213" presetID="10" presetClass="exit" presetSubtype="0" fill="hold" nodeType="withEffect">
                                  <p:stCondLst>
                                    <p:cond delay="0"/>
                                  </p:stCondLst>
                                  <p:childTnLst>
                                    <p:animEffect transition="out" filter="fade">
                                      <p:cBhvr>
                                        <p:cTn id="214" dur="250"/>
                                        <p:tgtEl>
                                          <p:spTgt spid="220"/>
                                        </p:tgtEl>
                                      </p:cBhvr>
                                    </p:animEffect>
                                    <p:set>
                                      <p:cBhvr>
                                        <p:cTn id="215" dur="1" fill="hold">
                                          <p:stCondLst>
                                            <p:cond delay="249"/>
                                          </p:stCondLst>
                                        </p:cTn>
                                        <p:tgtEl>
                                          <p:spTgt spid="220"/>
                                        </p:tgtEl>
                                        <p:attrNameLst>
                                          <p:attrName>style.visibility</p:attrName>
                                        </p:attrNameLst>
                                      </p:cBhvr>
                                      <p:to>
                                        <p:strVal val="hidden"/>
                                      </p:to>
                                    </p:set>
                                  </p:childTnLst>
                                </p:cTn>
                              </p:par>
                              <p:par>
                                <p:cTn id="216" presetID="10" presetClass="exit" presetSubtype="0" fill="hold" grpId="1" nodeType="withEffect">
                                  <p:stCondLst>
                                    <p:cond delay="0"/>
                                  </p:stCondLst>
                                  <p:childTnLst>
                                    <p:animEffect transition="out" filter="fade">
                                      <p:cBhvr>
                                        <p:cTn id="217" dur="250"/>
                                        <p:tgtEl>
                                          <p:spTgt spid="149"/>
                                        </p:tgtEl>
                                      </p:cBhvr>
                                    </p:animEffect>
                                    <p:set>
                                      <p:cBhvr>
                                        <p:cTn id="218" dur="1" fill="hold">
                                          <p:stCondLst>
                                            <p:cond delay="249"/>
                                          </p:stCondLst>
                                        </p:cTn>
                                        <p:tgtEl>
                                          <p:spTgt spid="149"/>
                                        </p:tgtEl>
                                        <p:attrNameLst>
                                          <p:attrName>style.visibility</p:attrName>
                                        </p:attrNameLst>
                                      </p:cBhvr>
                                      <p:to>
                                        <p:strVal val="hidden"/>
                                      </p:to>
                                    </p:set>
                                  </p:childTnLst>
                                </p:cTn>
                              </p:par>
                              <p:par>
                                <p:cTn id="219" presetID="10" presetClass="exit" presetSubtype="0" fill="hold" grpId="1" nodeType="withEffect">
                                  <p:stCondLst>
                                    <p:cond delay="0"/>
                                  </p:stCondLst>
                                  <p:childTnLst>
                                    <p:animEffect transition="out" filter="fade">
                                      <p:cBhvr>
                                        <p:cTn id="220" dur="250"/>
                                        <p:tgtEl>
                                          <p:spTgt spid="226"/>
                                        </p:tgtEl>
                                      </p:cBhvr>
                                    </p:animEffect>
                                    <p:set>
                                      <p:cBhvr>
                                        <p:cTn id="221" dur="1" fill="hold">
                                          <p:stCondLst>
                                            <p:cond delay="249"/>
                                          </p:stCondLst>
                                        </p:cTn>
                                        <p:tgtEl>
                                          <p:spTgt spid="226"/>
                                        </p:tgtEl>
                                        <p:attrNameLst>
                                          <p:attrName>style.visibility</p:attrName>
                                        </p:attrNameLst>
                                      </p:cBhvr>
                                      <p:to>
                                        <p:strVal val="hidden"/>
                                      </p:to>
                                    </p:set>
                                  </p:childTnLst>
                                </p:cTn>
                              </p:par>
                              <p:par>
                                <p:cTn id="222" presetID="10" presetClass="exit" presetSubtype="0" fill="hold" nodeType="withEffect">
                                  <p:stCondLst>
                                    <p:cond delay="0"/>
                                  </p:stCondLst>
                                  <p:childTnLst>
                                    <p:animEffect transition="out" filter="fade">
                                      <p:cBhvr>
                                        <p:cTn id="223" dur="250"/>
                                        <p:tgtEl>
                                          <p:spTgt spid="223"/>
                                        </p:tgtEl>
                                      </p:cBhvr>
                                    </p:animEffect>
                                    <p:set>
                                      <p:cBhvr>
                                        <p:cTn id="224" dur="1" fill="hold">
                                          <p:stCondLst>
                                            <p:cond delay="249"/>
                                          </p:stCondLst>
                                        </p:cTn>
                                        <p:tgtEl>
                                          <p:spTgt spid="223"/>
                                        </p:tgtEl>
                                        <p:attrNameLst>
                                          <p:attrName>style.visibility</p:attrName>
                                        </p:attrNameLst>
                                      </p:cBhvr>
                                      <p:to>
                                        <p:strVal val="hidden"/>
                                      </p:to>
                                    </p:set>
                                  </p:childTnLst>
                                </p:cTn>
                              </p:par>
                              <p:par>
                                <p:cTn id="225" presetID="10" presetClass="exit" presetSubtype="0" fill="hold" grpId="1" nodeType="withEffect">
                                  <p:stCondLst>
                                    <p:cond delay="0"/>
                                  </p:stCondLst>
                                  <p:childTnLst>
                                    <p:animEffect transition="out" filter="fade">
                                      <p:cBhvr>
                                        <p:cTn id="226" dur="250"/>
                                        <p:tgtEl>
                                          <p:spTgt spid="237"/>
                                        </p:tgtEl>
                                      </p:cBhvr>
                                    </p:animEffect>
                                    <p:set>
                                      <p:cBhvr>
                                        <p:cTn id="227" dur="1" fill="hold">
                                          <p:stCondLst>
                                            <p:cond delay="249"/>
                                          </p:stCondLst>
                                        </p:cTn>
                                        <p:tgtEl>
                                          <p:spTgt spid="237"/>
                                        </p:tgtEl>
                                        <p:attrNameLst>
                                          <p:attrName>style.visibility</p:attrName>
                                        </p:attrNameLst>
                                      </p:cBhvr>
                                      <p:to>
                                        <p:strVal val="hidden"/>
                                      </p:to>
                                    </p:set>
                                  </p:childTnLst>
                                </p:cTn>
                              </p:par>
                              <p:par>
                                <p:cTn id="228" presetID="10" presetClass="exit" presetSubtype="0" fill="hold" grpId="1" nodeType="withEffect">
                                  <p:stCondLst>
                                    <p:cond delay="0"/>
                                  </p:stCondLst>
                                  <p:childTnLst>
                                    <p:animEffect transition="out" filter="fade">
                                      <p:cBhvr>
                                        <p:cTn id="229" dur="250"/>
                                        <p:tgtEl>
                                          <p:spTgt spid="238"/>
                                        </p:tgtEl>
                                      </p:cBhvr>
                                    </p:animEffect>
                                    <p:set>
                                      <p:cBhvr>
                                        <p:cTn id="230" dur="1" fill="hold">
                                          <p:stCondLst>
                                            <p:cond delay="249"/>
                                          </p:stCondLst>
                                        </p:cTn>
                                        <p:tgtEl>
                                          <p:spTgt spid="238"/>
                                        </p:tgtEl>
                                        <p:attrNameLst>
                                          <p:attrName>style.visibility</p:attrName>
                                        </p:attrNameLst>
                                      </p:cBhvr>
                                      <p:to>
                                        <p:strVal val="hidden"/>
                                      </p:to>
                                    </p:set>
                                  </p:childTnLst>
                                </p:cTn>
                              </p:par>
                              <p:par>
                                <p:cTn id="231" presetID="10" presetClass="exit" presetSubtype="0" fill="hold" grpId="1" nodeType="withEffect">
                                  <p:stCondLst>
                                    <p:cond delay="0"/>
                                  </p:stCondLst>
                                  <p:childTnLst>
                                    <p:animEffect transition="out" filter="fade">
                                      <p:cBhvr>
                                        <p:cTn id="232" dur="250"/>
                                        <p:tgtEl>
                                          <p:spTgt spid="219"/>
                                        </p:tgtEl>
                                      </p:cBhvr>
                                    </p:animEffect>
                                    <p:set>
                                      <p:cBhvr>
                                        <p:cTn id="233" dur="1" fill="hold">
                                          <p:stCondLst>
                                            <p:cond delay="249"/>
                                          </p:stCondLst>
                                        </p:cTn>
                                        <p:tgtEl>
                                          <p:spTgt spid="219"/>
                                        </p:tgtEl>
                                        <p:attrNameLst>
                                          <p:attrName>style.visibility</p:attrName>
                                        </p:attrNameLst>
                                      </p:cBhvr>
                                      <p:to>
                                        <p:strVal val="hidden"/>
                                      </p:to>
                                    </p:set>
                                  </p:childTnLst>
                                </p:cTn>
                              </p:par>
                              <p:par>
                                <p:cTn id="234" presetID="22" presetClass="exit" presetSubtype="2" fill="hold" nodeType="withEffect">
                                  <p:stCondLst>
                                    <p:cond delay="0"/>
                                  </p:stCondLst>
                                  <p:childTnLst>
                                    <p:animEffect transition="out" filter="wipe(right)">
                                      <p:cBhvr>
                                        <p:cTn id="235" dur="500"/>
                                        <p:tgtEl>
                                          <p:spTgt spid="152"/>
                                        </p:tgtEl>
                                      </p:cBhvr>
                                    </p:animEffect>
                                    <p:set>
                                      <p:cBhvr>
                                        <p:cTn id="236" dur="1" fill="hold">
                                          <p:stCondLst>
                                            <p:cond delay="499"/>
                                          </p:stCondLst>
                                        </p:cTn>
                                        <p:tgtEl>
                                          <p:spTgt spid="152"/>
                                        </p:tgtEl>
                                        <p:attrNameLst>
                                          <p:attrName>style.visibility</p:attrName>
                                        </p:attrNameLst>
                                      </p:cBhvr>
                                      <p:to>
                                        <p:strVal val="hidden"/>
                                      </p:to>
                                    </p:set>
                                  </p:childTnLst>
                                </p:cTn>
                              </p:par>
                              <p:par>
                                <p:cTn id="237" presetID="22" presetClass="exit" presetSubtype="2" fill="hold" grpId="1" nodeType="withEffect">
                                  <p:stCondLst>
                                    <p:cond delay="0"/>
                                  </p:stCondLst>
                                  <p:childTnLst>
                                    <p:animEffect transition="out" filter="wipe(right)">
                                      <p:cBhvr>
                                        <p:cTn id="238" dur="500"/>
                                        <p:tgtEl>
                                          <p:spTgt spid="206"/>
                                        </p:tgtEl>
                                      </p:cBhvr>
                                    </p:animEffect>
                                    <p:set>
                                      <p:cBhvr>
                                        <p:cTn id="239" dur="1" fill="hold">
                                          <p:stCondLst>
                                            <p:cond delay="499"/>
                                          </p:stCondLst>
                                        </p:cTn>
                                        <p:tgtEl>
                                          <p:spTgt spid="206"/>
                                        </p:tgtEl>
                                        <p:attrNameLst>
                                          <p:attrName>style.visibility</p:attrName>
                                        </p:attrNameLst>
                                      </p:cBhvr>
                                      <p:to>
                                        <p:strVal val="hidden"/>
                                      </p:to>
                                    </p:set>
                                  </p:childTnLst>
                                </p:cTn>
                              </p:par>
                              <p:par>
                                <p:cTn id="240" presetID="0" presetClass="path" presetSubtype="0" fill="hold" grpId="1" nodeType="withEffect">
                                  <p:stCondLst>
                                    <p:cond delay="0"/>
                                  </p:stCondLst>
                                  <p:childTnLst>
                                    <p:animMotion origin="layout" path="M -2.29167E-6 1.11111E-6 L -0.18672 0.00023 " pathEditMode="relative" rAng="0" ptsTypes="AA">
                                      <p:cBhvr>
                                        <p:cTn id="241" dur="500" fill="hold"/>
                                        <p:tgtEl>
                                          <p:spTgt spid="156"/>
                                        </p:tgtEl>
                                        <p:attrNameLst>
                                          <p:attrName>ppt_x</p:attrName>
                                          <p:attrName>ppt_y</p:attrName>
                                        </p:attrNameLst>
                                      </p:cBhvr>
                                      <p:rCtr x="-9336" y="0"/>
                                    </p:animMotion>
                                  </p:childTnLst>
                                </p:cTn>
                              </p:par>
                              <p:par>
                                <p:cTn id="242" presetID="0" presetClass="path" presetSubtype="0" fill="hold" grpId="1" nodeType="withEffect">
                                  <p:stCondLst>
                                    <p:cond delay="0"/>
                                  </p:stCondLst>
                                  <p:childTnLst>
                                    <p:animMotion origin="layout" path="M 4.16667E-6 1.11111E-6 L -0.3224 -0.00208 " pathEditMode="relative" rAng="0" ptsTypes="AA">
                                      <p:cBhvr>
                                        <p:cTn id="243" dur="500" fill="hold"/>
                                        <p:tgtEl>
                                          <p:spTgt spid="159"/>
                                        </p:tgtEl>
                                        <p:attrNameLst>
                                          <p:attrName>ppt_x</p:attrName>
                                          <p:attrName>ppt_y</p:attrName>
                                        </p:attrNameLst>
                                      </p:cBhvr>
                                      <p:rCtr x="-16120" y="-116"/>
                                    </p:animMotion>
                                  </p:childTnLst>
                                </p:cTn>
                              </p:par>
                              <p:par>
                                <p:cTn id="244" presetID="0" presetClass="path" presetSubtype="0" fill="hold" grpId="1" nodeType="withEffect">
                                  <p:stCondLst>
                                    <p:cond delay="0"/>
                                  </p:stCondLst>
                                  <p:childTnLst>
                                    <p:animMotion origin="layout" path="M -2.5E-6 1.11111E-6 L -0.45299 0.00069 " pathEditMode="relative" rAng="0" ptsTypes="AA">
                                      <p:cBhvr>
                                        <p:cTn id="245" dur="500" fill="hold"/>
                                        <p:tgtEl>
                                          <p:spTgt spid="153"/>
                                        </p:tgtEl>
                                        <p:attrNameLst>
                                          <p:attrName>ppt_x</p:attrName>
                                          <p:attrName>ppt_y</p:attrName>
                                        </p:attrNameLst>
                                      </p:cBhvr>
                                      <p:rCtr x="-22656" y="23"/>
                                    </p:animMotion>
                                  </p:childTnLst>
                                </p:cTn>
                              </p:par>
                              <p:par>
                                <p:cTn id="246" presetID="0" presetClass="path" presetSubtype="0" fill="hold" grpId="1" nodeType="withEffect">
                                  <p:stCondLst>
                                    <p:cond delay="0"/>
                                  </p:stCondLst>
                                  <p:childTnLst>
                                    <p:animMotion origin="layout" path="M -2.29167E-6 1.11111E-6 L -0.58177 0.00092 " pathEditMode="relative" rAng="0" ptsTypes="AA">
                                      <p:cBhvr>
                                        <p:cTn id="247" dur="500" fill="hold"/>
                                        <p:tgtEl>
                                          <p:spTgt spid="154"/>
                                        </p:tgtEl>
                                        <p:attrNameLst>
                                          <p:attrName>ppt_x</p:attrName>
                                          <p:attrName>ppt_y</p:attrName>
                                        </p:attrNameLst>
                                      </p:cBhvr>
                                      <p:rCtr x="-29089" y="46"/>
                                    </p:animMotion>
                                  </p:childTnLst>
                                </p:cTn>
                              </p:par>
                              <p:par>
                                <p:cTn id="248" presetID="0" presetClass="path" presetSubtype="0" fill="hold" grpId="1" nodeType="withEffect">
                                  <p:stCondLst>
                                    <p:cond delay="0"/>
                                  </p:stCondLst>
                                  <p:childTnLst>
                                    <p:animMotion origin="layout" path="M 2.29167E-6 1.11111E-6 L -0.71172 0.00092 " pathEditMode="relative" rAng="0" ptsTypes="AA">
                                      <p:cBhvr>
                                        <p:cTn id="249" dur="500" fill="hold"/>
                                        <p:tgtEl>
                                          <p:spTgt spid="155"/>
                                        </p:tgtEl>
                                        <p:attrNameLst>
                                          <p:attrName>ppt_x</p:attrName>
                                          <p:attrName>ppt_y</p:attrName>
                                        </p:attrNameLst>
                                      </p:cBhvr>
                                      <p:rCtr x="-35586" y="46"/>
                                    </p:animMotion>
                                  </p:childTnLst>
                                </p:cTn>
                              </p:par>
                              <p:par>
                                <p:cTn id="250" presetID="10" presetClass="exit" presetSubtype="0" fill="hold" grpId="2" nodeType="withEffect">
                                  <p:stCondLst>
                                    <p:cond delay="0"/>
                                  </p:stCondLst>
                                  <p:childTnLst>
                                    <p:animEffect transition="out" filter="fade">
                                      <p:cBhvr>
                                        <p:cTn id="251" dur="500"/>
                                        <p:tgtEl>
                                          <p:spTgt spid="156"/>
                                        </p:tgtEl>
                                      </p:cBhvr>
                                    </p:animEffect>
                                    <p:set>
                                      <p:cBhvr>
                                        <p:cTn id="252" dur="1" fill="hold">
                                          <p:stCondLst>
                                            <p:cond delay="499"/>
                                          </p:stCondLst>
                                        </p:cTn>
                                        <p:tgtEl>
                                          <p:spTgt spid="156"/>
                                        </p:tgtEl>
                                        <p:attrNameLst>
                                          <p:attrName>style.visibility</p:attrName>
                                        </p:attrNameLst>
                                      </p:cBhvr>
                                      <p:to>
                                        <p:strVal val="hidden"/>
                                      </p:to>
                                    </p:set>
                                  </p:childTnLst>
                                </p:cTn>
                              </p:par>
                              <p:par>
                                <p:cTn id="253" presetID="10" presetClass="exit" presetSubtype="0" fill="hold" grpId="2" nodeType="withEffect">
                                  <p:stCondLst>
                                    <p:cond delay="0"/>
                                  </p:stCondLst>
                                  <p:childTnLst>
                                    <p:animEffect transition="out" filter="fade">
                                      <p:cBhvr>
                                        <p:cTn id="254" dur="500"/>
                                        <p:tgtEl>
                                          <p:spTgt spid="159"/>
                                        </p:tgtEl>
                                      </p:cBhvr>
                                    </p:animEffect>
                                    <p:set>
                                      <p:cBhvr>
                                        <p:cTn id="255" dur="1" fill="hold">
                                          <p:stCondLst>
                                            <p:cond delay="499"/>
                                          </p:stCondLst>
                                        </p:cTn>
                                        <p:tgtEl>
                                          <p:spTgt spid="159"/>
                                        </p:tgtEl>
                                        <p:attrNameLst>
                                          <p:attrName>style.visibility</p:attrName>
                                        </p:attrNameLst>
                                      </p:cBhvr>
                                      <p:to>
                                        <p:strVal val="hidden"/>
                                      </p:to>
                                    </p:set>
                                  </p:childTnLst>
                                </p:cTn>
                              </p:par>
                              <p:par>
                                <p:cTn id="256" presetID="10" presetClass="exit" presetSubtype="0" fill="hold" grpId="2" nodeType="withEffect">
                                  <p:stCondLst>
                                    <p:cond delay="0"/>
                                  </p:stCondLst>
                                  <p:childTnLst>
                                    <p:animEffect transition="out" filter="fade">
                                      <p:cBhvr>
                                        <p:cTn id="257" dur="500"/>
                                        <p:tgtEl>
                                          <p:spTgt spid="153"/>
                                        </p:tgtEl>
                                      </p:cBhvr>
                                    </p:animEffect>
                                    <p:set>
                                      <p:cBhvr>
                                        <p:cTn id="258" dur="1" fill="hold">
                                          <p:stCondLst>
                                            <p:cond delay="499"/>
                                          </p:stCondLst>
                                        </p:cTn>
                                        <p:tgtEl>
                                          <p:spTgt spid="153"/>
                                        </p:tgtEl>
                                        <p:attrNameLst>
                                          <p:attrName>style.visibility</p:attrName>
                                        </p:attrNameLst>
                                      </p:cBhvr>
                                      <p:to>
                                        <p:strVal val="hidden"/>
                                      </p:to>
                                    </p:set>
                                  </p:childTnLst>
                                </p:cTn>
                              </p:par>
                              <p:par>
                                <p:cTn id="259" presetID="10" presetClass="exit" presetSubtype="0" fill="hold" grpId="2" nodeType="withEffect">
                                  <p:stCondLst>
                                    <p:cond delay="0"/>
                                  </p:stCondLst>
                                  <p:childTnLst>
                                    <p:animEffect transition="out" filter="fade">
                                      <p:cBhvr>
                                        <p:cTn id="260" dur="500"/>
                                        <p:tgtEl>
                                          <p:spTgt spid="154"/>
                                        </p:tgtEl>
                                      </p:cBhvr>
                                    </p:animEffect>
                                    <p:set>
                                      <p:cBhvr>
                                        <p:cTn id="261" dur="1" fill="hold">
                                          <p:stCondLst>
                                            <p:cond delay="499"/>
                                          </p:stCondLst>
                                        </p:cTn>
                                        <p:tgtEl>
                                          <p:spTgt spid="154"/>
                                        </p:tgtEl>
                                        <p:attrNameLst>
                                          <p:attrName>style.visibility</p:attrName>
                                        </p:attrNameLst>
                                      </p:cBhvr>
                                      <p:to>
                                        <p:strVal val="hidden"/>
                                      </p:to>
                                    </p:set>
                                  </p:childTnLst>
                                </p:cTn>
                              </p:par>
                              <p:par>
                                <p:cTn id="262" presetID="10" presetClass="exit" presetSubtype="0" fill="hold" grpId="2" nodeType="withEffect">
                                  <p:stCondLst>
                                    <p:cond delay="0"/>
                                  </p:stCondLst>
                                  <p:childTnLst>
                                    <p:animEffect transition="out" filter="fade">
                                      <p:cBhvr>
                                        <p:cTn id="263" dur="500"/>
                                        <p:tgtEl>
                                          <p:spTgt spid="155"/>
                                        </p:tgtEl>
                                      </p:cBhvr>
                                    </p:animEffect>
                                    <p:set>
                                      <p:cBhvr>
                                        <p:cTn id="264" dur="1" fill="hold">
                                          <p:stCondLst>
                                            <p:cond delay="499"/>
                                          </p:stCondLst>
                                        </p:cTn>
                                        <p:tgtEl>
                                          <p:spTgt spid="155"/>
                                        </p:tgtEl>
                                        <p:attrNameLst>
                                          <p:attrName>style.visibility</p:attrName>
                                        </p:attrNameLst>
                                      </p:cBhvr>
                                      <p:to>
                                        <p:strVal val="hidden"/>
                                      </p:to>
                                    </p:set>
                                  </p:childTnLst>
                                </p:cTn>
                              </p:par>
                            </p:childTnLst>
                          </p:cTn>
                        </p:par>
                        <p:par>
                          <p:cTn id="265" fill="hold">
                            <p:stCondLst>
                              <p:cond delay="500"/>
                            </p:stCondLst>
                            <p:childTnLst>
                              <p:par>
                                <p:cTn id="266" presetID="10" presetClass="entr" presetSubtype="0" fill="hold" nodeType="afterEffect">
                                  <p:stCondLst>
                                    <p:cond delay="0"/>
                                  </p:stCondLst>
                                  <p:childTnLst>
                                    <p:set>
                                      <p:cBhvr>
                                        <p:cTn id="267" dur="1" fill="hold">
                                          <p:stCondLst>
                                            <p:cond delay="0"/>
                                          </p:stCondLst>
                                        </p:cTn>
                                        <p:tgtEl>
                                          <p:spTgt spid="384"/>
                                        </p:tgtEl>
                                        <p:attrNameLst>
                                          <p:attrName>style.visibility</p:attrName>
                                        </p:attrNameLst>
                                      </p:cBhvr>
                                      <p:to>
                                        <p:strVal val="visible"/>
                                      </p:to>
                                    </p:set>
                                    <p:animEffect transition="in" filter="fade">
                                      <p:cBhvr>
                                        <p:cTn id="268" dur="500"/>
                                        <p:tgtEl>
                                          <p:spTgt spid="384"/>
                                        </p:tgtEl>
                                      </p:cBhvr>
                                    </p:animEffect>
                                  </p:childTnLst>
                                </p:cTn>
                              </p:par>
                              <p:par>
                                <p:cTn id="269" presetID="10" presetClass="entr" presetSubtype="0" fill="hold" nodeType="withEffect">
                                  <p:stCondLst>
                                    <p:cond delay="500"/>
                                  </p:stCondLst>
                                  <p:childTnLst>
                                    <p:set>
                                      <p:cBhvr>
                                        <p:cTn id="270" dur="1" fill="hold">
                                          <p:stCondLst>
                                            <p:cond delay="0"/>
                                          </p:stCondLst>
                                        </p:cTn>
                                        <p:tgtEl>
                                          <p:spTgt spid="389"/>
                                        </p:tgtEl>
                                        <p:attrNameLst>
                                          <p:attrName>style.visibility</p:attrName>
                                        </p:attrNameLst>
                                      </p:cBhvr>
                                      <p:to>
                                        <p:strVal val="visible"/>
                                      </p:to>
                                    </p:set>
                                    <p:animEffect transition="in" filter="fade">
                                      <p:cBhvr>
                                        <p:cTn id="271" dur="500"/>
                                        <p:tgtEl>
                                          <p:spTgt spid="389"/>
                                        </p:tgtEl>
                                      </p:cBhvr>
                                    </p:animEffect>
                                  </p:childTnLst>
                                </p:cTn>
                              </p:par>
                              <p:par>
                                <p:cTn id="272" presetID="10" presetClass="entr" presetSubtype="0" fill="hold" nodeType="withEffect">
                                  <p:stCondLst>
                                    <p:cond delay="500"/>
                                  </p:stCondLst>
                                  <p:childTnLst>
                                    <p:set>
                                      <p:cBhvr>
                                        <p:cTn id="273" dur="1" fill="hold">
                                          <p:stCondLst>
                                            <p:cond delay="0"/>
                                          </p:stCondLst>
                                        </p:cTn>
                                        <p:tgtEl>
                                          <p:spTgt spid="535"/>
                                        </p:tgtEl>
                                        <p:attrNameLst>
                                          <p:attrName>style.visibility</p:attrName>
                                        </p:attrNameLst>
                                      </p:cBhvr>
                                      <p:to>
                                        <p:strVal val="visible"/>
                                      </p:to>
                                    </p:set>
                                    <p:animEffect transition="in" filter="fade">
                                      <p:cBhvr>
                                        <p:cTn id="274" dur="1500"/>
                                        <p:tgtEl>
                                          <p:spTgt spid="535"/>
                                        </p:tgtEl>
                                      </p:cBhvr>
                                    </p:animEffect>
                                  </p:childTnLst>
                                </p:cTn>
                              </p:par>
                              <p:par>
                                <p:cTn id="275" presetID="42" presetClass="entr" presetSubtype="0" fill="hold" nodeType="withEffect">
                                  <p:stCondLst>
                                    <p:cond delay="1000"/>
                                  </p:stCondLst>
                                  <p:childTnLst>
                                    <p:set>
                                      <p:cBhvr>
                                        <p:cTn id="276" dur="1" fill="hold">
                                          <p:stCondLst>
                                            <p:cond delay="0"/>
                                          </p:stCondLst>
                                        </p:cTn>
                                        <p:tgtEl>
                                          <p:spTgt spid="372"/>
                                        </p:tgtEl>
                                        <p:attrNameLst>
                                          <p:attrName>style.visibility</p:attrName>
                                        </p:attrNameLst>
                                      </p:cBhvr>
                                      <p:to>
                                        <p:strVal val="visible"/>
                                      </p:to>
                                    </p:set>
                                    <p:animEffect transition="in" filter="fade">
                                      <p:cBhvr>
                                        <p:cTn id="277" dur="1000"/>
                                        <p:tgtEl>
                                          <p:spTgt spid="372"/>
                                        </p:tgtEl>
                                      </p:cBhvr>
                                    </p:animEffect>
                                    <p:anim calcmode="lin" valueType="num">
                                      <p:cBhvr>
                                        <p:cTn id="278" dur="1000" fill="hold"/>
                                        <p:tgtEl>
                                          <p:spTgt spid="372"/>
                                        </p:tgtEl>
                                        <p:attrNameLst>
                                          <p:attrName>ppt_x</p:attrName>
                                        </p:attrNameLst>
                                      </p:cBhvr>
                                      <p:tavLst>
                                        <p:tav tm="0">
                                          <p:val>
                                            <p:strVal val="#ppt_x"/>
                                          </p:val>
                                        </p:tav>
                                        <p:tav tm="100000">
                                          <p:val>
                                            <p:strVal val="#ppt_x"/>
                                          </p:val>
                                        </p:tav>
                                      </p:tavLst>
                                    </p:anim>
                                    <p:anim calcmode="lin" valueType="num">
                                      <p:cBhvr>
                                        <p:cTn id="279" dur="1000" fill="hold"/>
                                        <p:tgtEl>
                                          <p:spTgt spid="372"/>
                                        </p:tgtEl>
                                        <p:attrNameLst>
                                          <p:attrName>ppt_y</p:attrName>
                                        </p:attrNameLst>
                                      </p:cBhvr>
                                      <p:tavLst>
                                        <p:tav tm="0">
                                          <p:val>
                                            <p:strVal val="#ppt_y+.1"/>
                                          </p:val>
                                        </p:tav>
                                        <p:tav tm="100000">
                                          <p:val>
                                            <p:strVal val="#ppt_y"/>
                                          </p:val>
                                        </p:tav>
                                      </p:tavLst>
                                    </p:anim>
                                  </p:childTnLst>
                                </p:cTn>
                              </p:par>
                            </p:childTnLst>
                          </p:cTn>
                        </p:par>
                        <p:par>
                          <p:cTn id="280" fill="hold">
                            <p:stCondLst>
                              <p:cond delay="2500"/>
                            </p:stCondLst>
                            <p:childTnLst>
                              <p:par>
                                <p:cTn id="281" presetID="22" presetClass="entr" presetSubtype="1" fill="hold" grpId="0" nodeType="afterEffect">
                                  <p:stCondLst>
                                    <p:cond delay="0"/>
                                  </p:stCondLst>
                                  <p:childTnLst>
                                    <p:set>
                                      <p:cBhvr>
                                        <p:cTn id="282" dur="1" fill="hold">
                                          <p:stCondLst>
                                            <p:cond delay="0"/>
                                          </p:stCondLst>
                                        </p:cTn>
                                        <p:tgtEl>
                                          <p:spTgt spid="570"/>
                                        </p:tgtEl>
                                        <p:attrNameLst>
                                          <p:attrName>style.visibility</p:attrName>
                                        </p:attrNameLst>
                                      </p:cBhvr>
                                      <p:to>
                                        <p:strVal val="visible"/>
                                      </p:to>
                                    </p:set>
                                    <p:animEffect transition="in" filter="wipe(up)">
                                      <p:cBhvr>
                                        <p:cTn id="283" dur="500"/>
                                        <p:tgtEl>
                                          <p:spTgt spid="570"/>
                                        </p:tgtEl>
                                      </p:cBhvr>
                                    </p:animEffect>
                                  </p:childTnLst>
                                </p:cTn>
                              </p:par>
                            </p:childTnLst>
                          </p:cTn>
                        </p:par>
                        <p:par>
                          <p:cTn id="284" fill="hold">
                            <p:stCondLst>
                              <p:cond delay="3000"/>
                            </p:stCondLst>
                            <p:childTnLst>
                              <p:par>
                                <p:cTn id="285" presetID="22" presetClass="entr" presetSubtype="1" fill="hold" nodeType="afterEffect">
                                  <p:stCondLst>
                                    <p:cond delay="0"/>
                                  </p:stCondLst>
                                  <p:childTnLst>
                                    <p:set>
                                      <p:cBhvr>
                                        <p:cTn id="286" dur="1" fill="hold">
                                          <p:stCondLst>
                                            <p:cond delay="0"/>
                                          </p:stCondLst>
                                        </p:cTn>
                                        <p:tgtEl>
                                          <p:spTgt spid="19"/>
                                        </p:tgtEl>
                                        <p:attrNameLst>
                                          <p:attrName>style.visibility</p:attrName>
                                        </p:attrNameLst>
                                      </p:cBhvr>
                                      <p:to>
                                        <p:strVal val="visible"/>
                                      </p:to>
                                    </p:set>
                                    <p:animEffect transition="in" filter="wipe(up)">
                                      <p:cBhvr>
                                        <p:cTn id="287" dur="500"/>
                                        <p:tgtEl>
                                          <p:spTgt spid="19"/>
                                        </p:tgtEl>
                                      </p:cBhvr>
                                    </p:animEffect>
                                  </p:childTnLst>
                                </p:cTn>
                              </p:par>
                              <p:par>
                                <p:cTn id="288" presetID="16" presetClass="entr" presetSubtype="37" fill="hold" nodeType="withEffect">
                                  <p:stCondLst>
                                    <p:cond delay="0"/>
                                  </p:stCondLst>
                                  <p:childTnLst>
                                    <p:set>
                                      <p:cBhvr>
                                        <p:cTn id="289" dur="1" fill="hold">
                                          <p:stCondLst>
                                            <p:cond delay="0"/>
                                          </p:stCondLst>
                                        </p:cTn>
                                        <p:tgtEl>
                                          <p:spTgt spid="405"/>
                                        </p:tgtEl>
                                        <p:attrNameLst>
                                          <p:attrName>style.visibility</p:attrName>
                                        </p:attrNameLst>
                                      </p:cBhvr>
                                      <p:to>
                                        <p:strVal val="visible"/>
                                      </p:to>
                                    </p:set>
                                    <p:animEffect transition="in" filter="barn(outVertical)">
                                      <p:cBhvr>
                                        <p:cTn id="290" dur="500"/>
                                        <p:tgtEl>
                                          <p:spTgt spid="405"/>
                                        </p:tgtEl>
                                      </p:cBhvr>
                                    </p:animEffect>
                                  </p:childTnLst>
                                </p:cTn>
                              </p:par>
                              <p:par>
                                <p:cTn id="291" presetID="16" presetClass="entr" presetSubtype="37" fill="hold" nodeType="withEffect">
                                  <p:stCondLst>
                                    <p:cond delay="0"/>
                                  </p:stCondLst>
                                  <p:childTnLst>
                                    <p:set>
                                      <p:cBhvr>
                                        <p:cTn id="292" dur="1" fill="hold">
                                          <p:stCondLst>
                                            <p:cond delay="0"/>
                                          </p:stCondLst>
                                        </p:cTn>
                                        <p:tgtEl>
                                          <p:spTgt spid="406"/>
                                        </p:tgtEl>
                                        <p:attrNameLst>
                                          <p:attrName>style.visibility</p:attrName>
                                        </p:attrNameLst>
                                      </p:cBhvr>
                                      <p:to>
                                        <p:strVal val="visible"/>
                                      </p:to>
                                    </p:set>
                                    <p:animEffect transition="in" filter="barn(outVertical)">
                                      <p:cBhvr>
                                        <p:cTn id="293" dur="500"/>
                                        <p:tgtEl>
                                          <p:spTgt spid="406"/>
                                        </p:tgtEl>
                                      </p:cBhvr>
                                    </p:animEffect>
                                  </p:childTnLst>
                                </p:cTn>
                              </p:par>
                              <p:par>
                                <p:cTn id="294" presetID="16" presetClass="entr" presetSubtype="37" fill="hold" grpId="0" nodeType="withEffect">
                                  <p:stCondLst>
                                    <p:cond delay="0"/>
                                  </p:stCondLst>
                                  <p:childTnLst>
                                    <p:set>
                                      <p:cBhvr>
                                        <p:cTn id="295" dur="1" fill="hold">
                                          <p:stCondLst>
                                            <p:cond delay="0"/>
                                          </p:stCondLst>
                                        </p:cTn>
                                        <p:tgtEl>
                                          <p:spTgt spid="404"/>
                                        </p:tgtEl>
                                        <p:attrNameLst>
                                          <p:attrName>style.visibility</p:attrName>
                                        </p:attrNameLst>
                                      </p:cBhvr>
                                      <p:to>
                                        <p:strVal val="visible"/>
                                      </p:to>
                                    </p:set>
                                    <p:animEffect transition="in" filter="barn(outVertical)">
                                      <p:cBhvr>
                                        <p:cTn id="296" dur="500"/>
                                        <p:tgtEl>
                                          <p:spTgt spid="404"/>
                                        </p:tgtEl>
                                      </p:cBhvr>
                                    </p:animEffect>
                                  </p:childTnLst>
                                </p:cTn>
                              </p:par>
                              <p:par>
                                <p:cTn id="297" presetID="10" presetClass="entr" presetSubtype="0" fill="hold" nodeType="withEffect">
                                  <p:stCondLst>
                                    <p:cond delay="0"/>
                                  </p:stCondLst>
                                  <p:childTnLst>
                                    <p:set>
                                      <p:cBhvr>
                                        <p:cTn id="298" dur="1" fill="hold">
                                          <p:stCondLst>
                                            <p:cond delay="0"/>
                                          </p:stCondLst>
                                        </p:cTn>
                                        <p:tgtEl>
                                          <p:spTgt spid="371"/>
                                        </p:tgtEl>
                                        <p:attrNameLst>
                                          <p:attrName>style.visibility</p:attrName>
                                        </p:attrNameLst>
                                      </p:cBhvr>
                                      <p:to>
                                        <p:strVal val="visible"/>
                                      </p:to>
                                    </p:set>
                                    <p:animEffect transition="in" filter="fade">
                                      <p:cBhvr>
                                        <p:cTn id="299" dur="500"/>
                                        <p:tgtEl>
                                          <p:spTgt spid="371"/>
                                        </p:tgtEl>
                                      </p:cBhvr>
                                    </p:animEffect>
                                  </p:childTnLst>
                                </p:cTn>
                              </p:par>
                            </p:childTnLst>
                          </p:cTn>
                        </p:par>
                        <p:par>
                          <p:cTn id="300" fill="hold">
                            <p:stCondLst>
                              <p:cond delay="3500"/>
                            </p:stCondLst>
                            <p:childTnLst>
                              <p:par>
                                <p:cTn id="301" presetID="6" presetClass="emph" presetSubtype="0" fill="hold" nodeType="afterEffect">
                                  <p:stCondLst>
                                    <p:cond delay="0"/>
                                  </p:stCondLst>
                                  <p:childTnLst>
                                    <p:animScale>
                                      <p:cBhvr>
                                        <p:cTn id="302" dur="500" fill="hold"/>
                                        <p:tgtEl>
                                          <p:spTgt spid="371"/>
                                        </p:tgtEl>
                                      </p:cBhvr>
                                      <p:by x="20000" y="20000"/>
                                    </p:animScale>
                                  </p:childTnLst>
                                </p:cTn>
                              </p:par>
                              <p:par>
                                <p:cTn id="303" presetID="63" presetClass="path" presetSubtype="0" fill="hold" nodeType="withEffect">
                                  <p:stCondLst>
                                    <p:cond delay="0"/>
                                  </p:stCondLst>
                                  <p:childTnLst>
                                    <p:animMotion origin="layout" path="M 6.20851E-7 0.02083 L 0.40232 0.1037 " pathEditMode="relative" rAng="0" ptsTypes="AA">
                                      <p:cBhvr>
                                        <p:cTn id="304" dur="500" fill="hold"/>
                                        <p:tgtEl>
                                          <p:spTgt spid="371"/>
                                        </p:tgtEl>
                                        <p:attrNameLst>
                                          <p:attrName>ppt_x</p:attrName>
                                          <p:attrName>ppt_y</p:attrName>
                                        </p:attrNameLst>
                                      </p:cBhvr>
                                      <p:rCtr x="20109" y="4144"/>
                                    </p:animMotion>
                                  </p:childTnLst>
                                </p:cTn>
                              </p:par>
                              <p:par>
                                <p:cTn id="305" presetID="1" presetClass="exit" presetSubtype="0" fill="hold" nodeType="withEffect">
                                  <p:stCondLst>
                                    <p:cond delay="500"/>
                                  </p:stCondLst>
                                  <p:childTnLst>
                                    <p:set>
                                      <p:cBhvr>
                                        <p:cTn id="306" dur="1" fill="hold">
                                          <p:stCondLst>
                                            <p:cond delay="0"/>
                                          </p:stCondLst>
                                        </p:cTn>
                                        <p:tgtEl>
                                          <p:spTgt spid="371"/>
                                        </p:tgtEl>
                                        <p:attrNameLst>
                                          <p:attrName>style.visibility</p:attrName>
                                        </p:attrNameLst>
                                      </p:cBhvr>
                                      <p:to>
                                        <p:strVal val="hidden"/>
                                      </p:to>
                                    </p:set>
                                  </p:childTnLst>
                                </p:cTn>
                              </p:par>
                              <p:par>
                                <p:cTn id="307" presetID="1" presetClass="exit" presetSubtype="0" fill="hold" nodeType="withEffect">
                                  <p:stCondLst>
                                    <p:cond delay="500"/>
                                  </p:stCondLst>
                                  <p:childTnLst>
                                    <p:set>
                                      <p:cBhvr>
                                        <p:cTn id="308" dur="1" fill="hold">
                                          <p:stCondLst>
                                            <p:cond delay="0"/>
                                          </p:stCondLst>
                                        </p:cTn>
                                        <p:tgtEl>
                                          <p:spTgt spid="201"/>
                                        </p:tgtEl>
                                        <p:attrNameLst>
                                          <p:attrName>style.visibility</p:attrName>
                                        </p:attrNameLst>
                                      </p:cBhvr>
                                      <p:to>
                                        <p:strVal val="hidden"/>
                                      </p:to>
                                    </p:set>
                                  </p:childTnLst>
                                </p:cTn>
                              </p:par>
                              <p:par>
                                <p:cTn id="309" presetID="1" presetClass="exit" presetSubtype="0" fill="hold" nodeType="withEffect">
                                  <p:stCondLst>
                                    <p:cond delay="500"/>
                                  </p:stCondLst>
                                  <p:childTnLst>
                                    <p:set>
                                      <p:cBhvr>
                                        <p:cTn id="310" dur="1" fill="hold">
                                          <p:stCondLst>
                                            <p:cond delay="0"/>
                                          </p:stCondLst>
                                        </p:cTn>
                                        <p:tgtEl>
                                          <p:spTgt spid="161"/>
                                        </p:tgtEl>
                                        <p:attrNameLst>
                                          <p:attrName>style.visibility</p:attrName>
                                        </p:attrNameLst>
                                      </p:cBhvr>
                                      <p:to>
                                        <p:strVal val="hidden"/>
                                      </p:to>
                                    </p:set>
                                  </p:childTnLst>
                                </p:cTn>
                              </p:par>
                              <p:par>
                                <p:cTn id="311" presetID="10" presetClass="entr" presetSubtype="0" repeatCount="3000" fill="remove" nodeType="withEffect">
                                  <p:stCondLst>
                                    <p:cond delay="500"/>
                                  </p:stCondLst>
                                  <p:childTnLst>
                                    <p:set>
                                      <p:cBhvr>
                                        <p:cTn id="312" dur="1" fill="hold">
                                          <p:stCondLst>
                                            <p:cond delay="0"/>
                                          </p:stCondLst>
                                        </p:cTn>
                                        <p:tgtEl>
                                          <p:spTgt spid="122"/>
                                        </p:tgtEl>
                                        <p:attrNameLst>
                                          <p:attrName>style.visibility</p:attrName>
                                        </p:attrNameLst>
                                      </p:cBhvr>
                                      <p:to>
                                        <p:strVal val="visible"/>
                                      </p:to>
                                    </p:set>
                                    <p:animEffect transition="in" filter="fade">
                                      <p:cBhvr>
                                        <p:cTn id="313" dur="100"/>
                                        <p:tgtEl>
                                          <p:spTgt spid="122"/>
                                        </p:tgtEl>
                                      </p:cBhvr>
                                    </p:animEffect>
                                  </p:childTnLst>
                                </p:cTn>
                              </p:par>
                            </p:childTnLst>
                          </p:cTn>
                        </p:par>
                        <p:par>
                          <p:cTn id="314" fill="hold">
                            <p:stCondLst>
                              <p:cond delay="4300"/>
                            </p:stCondLst>
                            <p:childTnLst>
                              <p:par>
                                <p:cTn id="315" presetID="1" presetClass="entr" presetSubtype="0" fill="hold" nodeType="afterEffect">
                                  <p:stCondLst>
                                    <p:cond delay="0"/>
                                  </p:stCondLst>
                                  <p:childTnLst>
                                    <p:set>
                                      <p:cBhvr>
                                        <p:cTn id="316" dur="1" fill="hold">
                                          <p:stCondLst>
                                            <p:cond delay="0"/>
                                          </p:stCondLst>
                                        </p:cTn>
                                        <p:tgtEl>
                                          <p:spTgt spid="120"/>
                                        </p:tgtEl>
                                        <p:attrNameLst>
                                          <p:attrName>style.visibility</p:attrName>
                                        </p:attrNameLst>
                                      </p:cBhvr>
                                      <p:to>
                                        <p:strVal val="visible"/>
                                      </p:to>
                                    </p:set>
                                  </p:childTnLst>
                                </p:cTn>
                              </p:par>
                              <p:par>
                                <p:cTn id="317" presetID="1" presetClass="entr" presetSubtype="0" fill="hold" nodeType="withEffect">
                                  <p:stCondLst>
                                    <p:cond delay="0"/>
                                  </p:stCondLst>
                                  <p:childTnLst>
                                    <p:set>
                                      <p:cBhvr>
                                        <p:cTn id="318" dur="1" fill="hold">
                                          <p:stCondLst>
                                            <p:cond delay="0"/>
                                          </p:stCondLst>
                                        </p:cTn>
                                        <p:tgtEl>
                                          <p:spTgt spid="121"/>
                                        </p:tgtEl>
                                        <p:attrNameLst>
                                          <p:attrName>style.visibility</p:attrName>
                                        </p:attrNameLst>
                                      </p:cBhvr>
                                      <p:to>
                                        <p:strVal val="visible"/>
                                      </p:to>
                                    </p:set>
                                  </p:childTnLst>
                                </p:cTn>
                              </p:par>
                              <p:par>
                                <p:cTn id="319" presetID="1" presetClass="entr" presetSubtype="0" fill="hold" nodeType="withEffect">
                                  <p:stCondLst>
                                    <p:cond delay="0"/>
                                  </p:stCondLst>
                                  <p:childTnLst>
                                    <p:set>
                                      <p:cBhvr>
                                        <p:cTn id="320" dur="1" fill="hold">
                                          <p:stCondLst>
                                            <p:cond delay="0"/>
                                          </p:stCondLst>
                                        </p:cTn>
                                        <p:tgtEl>
                                          <p:spTgt spid="113"/>
                                        </p:tgtEl>
                                        <p:attrNameLst>
                                          <p:attrName>style.visibility</p:attrName>
                                        </p:attrNameLst>
                                      </p:cBhvr>
                                      <p:to>
                                        <p:strVal val="visible"/>
                                      </p:to>
                                    </p:set>
                                  </p:childTnLst>
                                </p:cTn>
                              </p:par>
                              <p:par>
                                <p:cTn id="321" presetID="1" presetClass="entr" presetSubtype="0" fill="hold" nodeType="withEffect">
                                  <p:stCondLst>
                                    <p:cond delay="0"/>
                                  </p:stCondLst>
                                  <p:childTnLst>
                                    <p:set>
                                      <p:cBhvr>
                                        <p:cTn id="322" dur="1" fill="hold">
                                          <p:stCondLst>
                                            <p:cond delay="0"/>
                                          </p:stCondLst>
                                        </p:cTn>
                                        <p:tgtEl>
                                          <p:spTgt spid="114"/>
                                        </p:tgtEl>
                                        <p:attrNameLst>
                                          <p:attrName>style.visibility</p:attrName>
                                        </p:attrNameLst>
                                      </p:cBhvr>
                                      <p:to>
                                        <p:strVal val="visible"/>
                                      </p:to>
                                    </p:set>
                                  </p:childTnLst>
                                </p:cTn>
                              </p:par>
                              <p:par>
                                <p:cTn id="323" presetID="1" presetClass="entr" presetSubtype="0" fill="hold" nodeType="withEffect">
                                  <p:stCondLst>
                                    <p:cond delay="0"/>
                                  </p:stCondLst>
                                  <p:childTnLst>
                                    <p:set>
                                      <p:cBhvr>
                                        <p:cTn id="324" dur="1" fill="hold">
                                          <p:stCondLst>
                                            <p:cond delay="0"/>
                                          </p:stCondLst>
                                        </p:cTn>
                                        <p:tgtEl>
                                          <p:spTgt spid="115"/>
                                        </p:tgtEl>
                                        <p:attrNameLst>
                                          <p:attrName>style.visibility</p:attrName>
                                        </p:attrNameLst>
                                      </p:cBhvr>
                                      <p:to>
                                        <p:strVal val="visible"/>
                                      </p:to>
                                    </p:set>
                                  </p:childTnLst>
                                </p:cTn>
                              </p:par>
                              <p:par>
                                <p:cTn id="325" presetID="1" presetClass="entr" presetSubtype="0" fill="hold" nodeType="withEffect">
                                  <p:stCondLst>
                                    <p:cond delay="0"/>
                                  </p:stCondLst>
                                  <p:childTnLst>
                                    <p:set>
                                      <p:cBhvr>
                                        <p:cTn id="326" dur="1" fill="hold">
                                          <p:stCondLst>
                                            <p:cond delay="0"/>
                                          </p:stCondLst>
                                        </p:cTn>
                                        <p:tgtEl>
                                          <p:spTgt spid="116"/>
                                        </p:tgtEl>
                                        <p:attrNameLst>
                                          <p:attrName>style.visibility</p:attrName>
                                        </p:attrNameLst>
                                      </p:cBhvr>
                                      <p:to>
                                        <p:strVal val="visible"/>
                                      </p:to>
                                    </p:set>
                                  </p:childTnLst>
                                </p:cTn>
                              </p:par>
                              <p:par>
                                <p:cTn id="327" presetID="1" presetClass="entr" presetSubtype="0" fill="hold" nodeType="withEffect">
                                  <p:stCondLst>
                                    <p:cond delay="0"/>
                                  </p:stCondLst>
                                  <p:childTnLst>
                                    <p:set>
                                      <p:cBhvr>
                                        <p:cTn id="328" dur="1" fill="hold">
                                          <p:stCondLst>
                                            <p:cond delay="0"/>
                                          </p:stCondLst>
                                        </p:cTn>
                                        <p:tgtEl>
                                          <p:spTgt spid="117"/>
                                        </p:tgtEl>
                                        <p:attrNameLst>
                                          <p:attrName>style.visibility</p:attrName>
                                        </p:attrNameLst>
                                      </p:cBhvr>
                                      <p:to>
                                        <p:strVal val="visible"/>
                                      </p:to>
                                    </p:set>
                                  </p:childTnLst>
                                </p:cTn>
                              </p:par>
                              <p:par>
                                <p:cTn id="329" presetID="1" presetClass="entr" presetSubtype="0" fill="hold" nodeType="withEffect">
                                  <p:stCondLst>
                                    <p:cond delay="0"/>
                                  </p:stCondLst>
                                  <p:childTnLst>
                                    <p:set>
                                      <p:cBhvr>
                                        <p:cTn id="330" dur="1" fill="hold">
                                          <p:stCondLst>
                                            <p:cond delay="0"/>
                                          </p:stCondLst>
                                        </p:cTn>
                                        <p:tgtEl>
                                          <p:spTgt spid="119"/>
                                        </p:tgtEl>
                                        <p:attrNameLst>
                                          <p:attrName>style.visibility</p:attrName>
                                        </p:attrNameLst>
                                      </p:cBhvr>
                                      <p:to>
                                        <p:strVal val="visible"/>
                                      </p:to>
                                    </p:set>
                                  </p:childTnLst>
                                </p:cTn>
                              </p:par>
                              <p:par>
                                <p:cTn id="331" presetID="1" presetClass="entr" presetSubtype="0" fill="hold" nodeType="withEffect">
                                  <p:stCondLst>
                                    <p:cond delay="0"/>
                                  </p:stCondLst>
                                  <p:childTnLst>
                                    <p:set>
                                      <p:cBhvr>
                                        <p:cTn id="332" dur="1" fill="hold">
                                          <p:stCondLst>
                                            <p:cond delay="0"/>
                                          </p:stCondLst>
                                        </p:cTn>
                                        <p:tgtEl>
                                          <p:spTgt spid="118"/>
                                        </p:tgtEl>
                                        <p:attrNameLst>
                                          <p:attrName>style.visibility</p:attrName>
                                        </p:attrNameLst>
                                      </p:cBhvr>
                                      <p:to>
                                        <p:strVal val="visible"/>
                                      </p:to>
                                    </p:set>
                                  </p:childTnLst>
                                </p:cTn>
                              </p:par>
                              <p:par>
                                <p:cTn id="333" presetID="1" presetClass="entr" presetSubtype="0" fill="hold" nodeType="withEffect">
                                  <p:stCondLst>
                                    <p:cond delay="0"/>
                                  </p:stCondLst>
                                  <p:childTnLst>
                                    <p:set>
                                      <p:cBhvr>
                                        <p:cTn id="334" dur="1" fill="hold">
                                          <p:stCondLst>
                                            <p:cond delay="0"/>
                                          </p:stCondLst>
                                        </p:cTn>
                                        <p:tgtEl>
                                          <p:spTgt spid="160"/>
                                        </p:tgtEl>
                                        <p:attrNameLst>
                                          <p:attrName>style.visibility</p:attrName>
                                        </p:attrNameLst>
                                      </p:cBhvr>
                                      <p:to>
                                        <p:strVal val="visible"/>
                                      </p:to>
                                    </p:set>
                                  </p:childTnLst>
                                </p:cTn>
                              </p:par>
                              <p:par>
                                <p:cTn id="335" presetID="1" presetClass="exit" presetSubtype="0" fill="hold" nodeType="withEffect">
                                  <p:stCondLst>
                                    <p:cond delay="0"/>
                                  </p:stCondLst>
                                  <p:childTnLst>
                                    <p:set>
                                      <p:cBhvr>
                                        <p:cTn id="336" dur="1" fill="hold">
                                          <p:stCondLst>
                                            <p:cond delay="0"/>
                                          </p:stCondLst>
                                        </p:cTn>
                                        <p:tgtEl>
                                          <p:spTgt spid="121"/>
                                        </p:tgtEl>
                                        <p:attrNameLst>
                                          <p:attrName>style.visibility</p:attrName>
                                        </p:attrNameLst>
                                      </p:cBhvr>
                                      <p:to>
                                        <p:strVal val="hidden"/>
                                      </p:to>
                                    </p:set>
                                  </p:childTnLst>
                                </p:cTn>
                              </p:par>
                              <p:par>
                                <p:cTn id="337" presetID="42" presetClass="path" presetSubtype="0" accel="50000" decel="50000" fill="hold" nodeType="withEffect">
                                  <p:stCondLst>
                                    <p:cond delay="0"/>
                                  </p:stCondLst>
                                  <p:childTnLst>
                                    <p:animMotion origin="layout" path="M 6.67708E-7 4.81481E-6 L -0.28062 0.253 " pathEditMode="relative" rAng="0" ptsTypes="AA">
                                      <p:cBhvr>
                                        <p:cTn id="338" dur="1250" fill="hold"/>
                                        <p:tgtEl>
                                          <p:spTgt spid="113"/>
                                        </p:tgtEl>
                                        <p:attrNameLst>
                                          <p:attrName>ppt_x</p:attrName>
                                          <p:attrName>ppt_y</p:attrName>
                                        </p:attrNameLst>
                                      </p:cBhvr>
                                      <p:rCtr x="-14031" y="12639"/>
                                    </p:animMotion>
                                  </p:childTnLst>
                                </p:cTn>
                              </p:par>
                              <p:par>
                                <p:cTn id="339" presetID="42" presetClass="path" presetSubtype="0" accel="50000" decel="50000" fill="hold" nodeType="withEffect">
                                  <p:stCondLst>
                                    <p:cond delay="0"/>
                                  </p:stCondLst>
                                  <p:childTnLst>
                                    <p:animMotion origin="layout" path="M 2.5E-6 -3.7037E-7 L 0.21419 0.25602 " pathEditMode="relative" rAng="0" ptsTypes="AA">
                                      <p:cBhvr>
                                        <p:cTn id="340" dur="1250" fill="hold"/>
                                        <p:tgtEl>
                                          <p:spTgt spid="114"/>
                                        </p:tgtEl>
                                        <p:attrNameLst>
                                          <p:attrName>ppt_x</p:attrName>
                                          <p:attrName>ppt_y</p:attrName>
                                        </p:attrNameLst>
                                      </p:cBhvr>
                                      <p:rCtr x="10703" y="12801"/>
                                    </p:animMotion>
                                  </p:childTnLst>
                                </p:cTn>
                              </p:par>
                              <p:par>
                                <p:cTn id="341" presetID="42" presetClass="path" presetSubtype="0" accel="50000" decel="50000" fill="hold" nodeType="withEffect">
                                  <p:stCondLst>
                                    <p:cond delay="0"/>
                                  </p:stCondLst>
                                  <p:childTnLst>
                                    <p:animMotion origin="layout" path="M 2.29167E-6 4.44444E-6 L 0.14791 0.26481 " pathEditMode="relative" rAng="0" ptsTypes="AA">
                                      <p:cBhvr>
                                        <p:cTn id="342" dur="1250" fill="hold"/>
                                        <p:tgtEl>
                                          <p:spTgt spid="115"/>
                                        </p:tgtEl>
                                        <p:attrNameLst>
                                          <p:attrName>ppt_x</p:attrName>
                                          <p:attrName>ppt_y</p:attrName>
                                        </p:attrNameLst>
                                      </p:cBhvr>
                                      <p:rCtr x="7396" y="13241"/>
                                    </p:animMotion>
                                  </p:childTnLst>
                                </p:cTn>
                              </p:par>
                              <p:par>
                                <p:cTn id="343" presetID="42" presetClass="path" presetSubtype="0" accel="50000" decel="50000" fill="hold" nodeType="withEffect">
                                  <p:stCondLst>
                                    <p:cond delay="0"/>
                                  </p:stCondLst>
                                  <p:childTnLst>
                                    <p:animMotion origin="layout" path="M 2.29167E-6 4.44444E-6 L 0.07786 0.26666 " pathEditMode="relative" rAng="0" ptsTypes="AA">
                                      <p:cBhvr>
                                        <p:cTn id="344" dur="1250" fill="hold"/>
                                        <p:tgtEl>
                                          <p:spTgt spid="116"/>
                                        </p:tgtEl>
                                        <p:attrNameLst>
                                          <p:attrName>ppt_x</p:attrName>
                                          <p:attrName>ppt_y</p:attrName>
                                        </p:attrNameLst>
                                      </p:cBhvr>
                                      <p:rCtr x="3893" y="13333"/>
                                    </p:animMotion>
                                  </p:childTnLst>
                                </p:cTn>
                              </p:par>
                              <p:par>
                                <p:cTn id="345" presetID="42" presetClass="path" presetSubtype="0" accel="50000" decel="50000" fill="hold" nodeType="withEffect">
                                  <p:stCondLst>
                                    <p:cond delay="0"/>
                                  </p:stCondLst>
                                  <p:childTnLst>
                                    <p:animMotion origin="layout" path="M 2.29167E-6 4.44444E-6 L 0.00429 0.26388 " pathEditMode="relative" rAng="0" ptsTypes="AA">
                                      <p:cBhvr>
                                        <p:cTn id="346" dur="1250" fill="hold"/>
                                        <p:tgtEl>
                                          <p:spTgt spid="117"/>
                                        </p:tgtEl>
                                        <p:attrNameLst>
                                          <p:attrName>ppt_x</p:attrName>
                                          <p:attrName>ppt_y</p:attrName>
                                        </p:attrNameLst>
                                      </p:cBhvr>
                                      <p:rCtr x="208" y="13194"/>
                                    </p:animMotion>
                                  </p:childTnLst>
                                </p:cTn>
                              </p:par>
                              <p:par>
                                <p:cTn id="347" presetID="42" presetClass="path" presetSubtype="0" accel="50000" decel="50000" fill="hold" nodeType="withEffect">
                                  <p:stCondLst>
                                    <p:cond delay="0"/>
                                  </p:stCondLst>
                                  <p:childTnLst>
                                    <p:animMotion origin="layout" path="M 2.29167E-6 4.44444E-6 L -0.06328 0.26319 " pathEditMode="relative" rAng="0" ptsTypes="AA">
                                      <p:cBhvr>
                                        <p:cTn id="348" dur="1250" fill="hold"/>
                                        <p:tgtEl>
                                          <p:spTgt spid="118"/>
                                        </p:tgtEl>
                                        <p:attrNameLst>
                                          <p:attrName>ppt_x</p:attrName>
                                          <p:attrName>ppt_y</p:attrName>
                                        </p:attrNameLst>
                                      </p:cBhvr>
                                      <p:rCtr x="-3164" y="13148"/>
                                    </p:animMotion>
                                  </p:childTnLst>
                                </p:cTn>
                              </p:par>
                              <p:par>
                                <p:cTn id="349" presetID="42" presetClass="path" presetSubtype="0" accel="50000" decel="50000" fill="hold" nodeType="withEffect">
                                  <p:stCondLst>
                                    <p:cond delay="0"/>
                                  </p:stCondLst>
                                  <p:childTnLst>
                                    <p:animMotion origin="layout" path="M 2.29167E-6 4.44444E-6 L -0.13425 0.26157 " pathEditMode="relative" rAng="0" ptsTypes="AA">
                                      <p:cBhvr>
                                        <p:cTn id="350" dur="1250" fill="hold"/>
                                        <p:tgtEl>
                                          <p:spTgt spid="119"/>
                                        </p:tgtEl>
                                        <p:attrNameLst>
                                          <p:attrName>ppt_x</p:attrName>
                                          <p:attrName>ppt_y</p:attrName>
                                        </p:attrNameLst>
                                      </p:cBhvr>
                                      <p:rCtr x="-6719" y="13079"/>
                                    </p:animMotion>
                                  </p:childTnLst>
                                </p:cTn>
                              </p:par>
                              <p:par>
                                <p:cTn id="351" presetID="42" presetClass="path" presetSubtype="0" accel="50000" decel="50000" fill="hold" nodeType="withEffect">
                                  <p:stCondLst>
                                    <p:cond delay="0"/>
                                  </p:stCondLst>
                                  <p:childTnLst>
                                    <p:animMotion origin="layout" path="M 2.29167E-6 4.44444E-6 L -0.20677 0.26203 " pathEditMode="relative" rAng="0" ptsTypes="AA">
                                      <p:cBhvr>
                                        <p:cTn id="352" dur="1250" fill="hold"/>
                                        <p:tgtEl>
                                          <p:spTgt spid="120"/>
                                        </p:tgtEl>
                                        <p:attrNameLst>
                                          <p:attrName>ppt_x</p:attrName>
                                          <p:attrName>ppt_y</p:attrName>
                                        </p:attrNameLst>
                                      </p:cBhvr>
                                      <p:rCtr x="-10339" y="13102"/>
                                    </p:animMotion>
                                  </p:childTnLst>
                                </p:cTn>
                              </p:par>
                              <p:par>
                                <p:cTn id="353" presetID="42" presetClass="path" presetSubtype="0" accel="50000" decel="50000" fill="hold" nodeType="withEffect">
                                  <p:stCondLst>
                                    <p:cond delay="0"/>
                                  </p:stCondLst>
                                  <p:childTnLst>
                                    <p:animMotion origin="layout" path="M 2.5E-6 -3.7037E-7 L 0.27448 0.2544 " pathEditMode="relative" rAng="0" ptsTypes="AA">
                                      <p:cBhvr>
                                        <p:cTn id="354" dur="1250" fill="hold"/>
                                        <p:tgtEl>
                                          <p:spTgt spid="160"/>
                                        </p:tgtEl>
                                        <p:attrNameLst>
                                          <p:attrName>ppt_x</p:attrName>
                                          <p:attrName>ppt_y</p:attrName>
                                        </p:attrNameLst>
                                      </p:cBhvr>
                                      <p:rCtr x="13724" y="12708"/>
                                    </p:animMotion>
                                  </p:childTnLst>
                                </p:cTn>
                              </p:par>
                            </p:childTnLst>
                          </p:cTn>
                        </p:par>
                        <p:par>
                          <p:cTn id="355" fill="hold">
                            <p:stCondLst>
                              <p:cond delay="5550"/>
                            </p:stCondLst>
                            <p:childTnLst>
                              <p:par>
                                <p:cTn id="356" presetID="42" presetClass="entr" presetSubtype="0" fill="hold" nodeType="afterEffect">
                                  <p:stCondLst>
                                    <p:cond delay="0"/>
                                  </p:stCondLst>
                                  <p:childTnLst>
                                    <p:set>
                                      <p:cBhvr>
                                        <p:cTn id="357" dur="1" fill="hold">
                                          <p:stCondLst>
                                            <p:cond delay="0"/>
                                          </p:stCondLst>
                                        </p:cTn>
                                        <p:tgtEl>
                                          <p:spTgt spid="534"/>
                                        </p:tgtEl>
                                        <p:attrNameLst>
                                          <p:attrName>style.visibility</p:attrName>
                                        </p:attrNameLst>
                                      </p:cBhvr>
                                      <p:to>
                                        <p:strVal val="visible"/>
                                      </p:to>
                                    </p:set>
                                    <p:animEffect transition="in" filter="fade">
                                      <p:cBhvr>
                                        <p:cTn id="358" dur="750"/>
                                        <p:tgtEl>
                                          <p:spTgt spid="534"/>
                                        </p:tgtEl>
                                      </p:cBhvr>
                                    </p:animEffect>
                                    <p:anim calcmode="lin" valueType="num">
                                      <p:cBhvr>
                                        <p:cTn id="359" dur="750" fill="hold"/>
                                        <p:tgtEl>
                                          <p:spTgt spid="534"/>
                                        </p:tgtEl>
                                        <p:attrNameLst>
                                          <p:attrName>ppt_x</p:attrName>
                                        </p:attrNameLst>
                                      </p:cBhvr>
                                      <p:tavLst>
                                        <p:tav tm="0">
                                          <p:val>
                                            <p:strVal val="#ppt_x"/>
                                          </p:val>
                                        </p:tav>
                                        <p:tav tm="100000">
                                          <p:val>
                                            <p:strVal val="#ppt_x"/>
                                          </p:val>
                                        </p:tav>
                                      </p:tavLst>
                                    </p:anim>
                                    <p:anim calcmode="lin" valueType="num">
                                      <p:cBhvr>
                                        <p:cTn id="360" dur="750" fill="hold"/>
                                        <p:tgtEl>
                                          <p:spTgt spid="534"/>
                                        </p:tgtEl>
                                        <p:attrNameLst>
                                          <p:attrName>ppt_y</p:attrName>
                                        </p:attrNameLst>
                                      </p:cBhvr>
                                      <p:tavLst>
                                        <p:tav tm="0">
                                          <p:val>
                                            <p:strVal val="#ppt_y+.1"/>
                                          </p:val>
                                        </p:tav>
                                        <p:tav tm="100000">
                                          <p:val>
                                            <p:strVal val="#ppt_y"/>
                                          </p:val>
                                        </p:tav>
                                      </p:tavLst>
                                    </p:anim>
                                  </p:childTnLst>
                                </p:cTn>
                              </p:par>
                              <p:par>
                                <p:cTn id="361" presetID="42" presetClass="entr" presetSubtype="0" fill="hold" nodeType="withEffect">
                                  <p:stCondLst>
                                    <p:cond delay="250"/>
                                  </p:stCondLst>
                                  <p:childTnLst>
                                    <p:set>
                                      <p:cBhvr>
                                        <p:cTn id="362" dur="1" fill="hold">
                                          <p:stCondLst>
                                            <p:cond delay="0"/>
                                          </p:stCondLst>
                                        </p:cTn>
                                        <p:tgtEl>
                                          <p:spTgt spid="527"/>
                                        </p:tgtEl>
                                        <p:attrNameLst>
                                          <p:attrName>style.visibility</p:attrName>
                                        </p:attrNameLst>
                                      </p:cBhvr>
                                      <p:to>
                                        <p:strVal val="visible"/>
                                      </p:to>
                                    </p:set>
                                    <p:animEffect transition="in" filter="fade">
                                      <p:cBhvr>
                                        <p:cTn id="363" dur="750"/>
                                        <p:tgtEl>
                                          <p:spTgt spid="527"/>
                                        </p:tgtEl>
                                      </p:cBhvr>
                                    </p:animEffect>
                                    <p:anim calcmode="lin" valueType="num">
                                      <p:cBhvr>
                                        <p:cTn id="364" dur="750" fill="hold"/>
                                        <p:tgtEl>
                                          <p:spTgt spid="527"/>
                                        </p:tgtEl>
                                        <p:attrNameLst>
                                          <p:attrName>ppt_x</p:attrName>
                                        </p:attrNameLst>
                                      </p:cBhvr>
                                      <p:tavLst>
                                        <p:tav tm="0">
                                          <p:val>
                                            <p:strVal val="#ppt_x"/>
                                          </p:val>
                                        </p:tav>
                                        <p:tav tm="100000">
                                          <p:val>
                                            <p:strVal val="#ppt_x"/>
                                          </p:val>
                                        </p:tav>
                                      </p:tavLst>
                                    </p:anim>
                                    <p:anim calcmode="lin" valueType="num">
                                      <p:cBhvr>
                                        <p:cTn id="365" dur="750" fill="hold"/>
                                        <p:tgtEl>
                                          <p:spTgt spid="527"/>
                                        </p:tgtEl>
                                        <p:attrNameLst>
                                          <p:attrName>ppt_y</p:attrName>
                                        </p:attrNameLst>
                                      </p:cBhvr>
                                      <p:tavLst>
                                        <p:tav tm="0">
                                          <p:val>
                                            <p:strVal val="#ppt_y+.1"/>
                                          </p:val>
                                        </p:tav>
                                        <p:tav tm="100000">
                                          <p:val>
                                            <p:strVal val="#ppt_y"/>
                                          </p:val>
                                        </p:tav>
                                      </p:tavLst>
                                    </p:anim>
                                  </p:childTnLst>
                                </p:cTn>
                              </p:par>
                              <p:par>
                                <p:cTn id="366" presetID="42" presetClass="entr" presetSubtype="0" fill="hold" nodeType="withEffect">
                                  <p:stCondLst>
                                    <p:cond delay="0"/>
                                  </p:stCondLst>
                                  <p:childTnLst>
                                    <p:set>
                                      <p:cBhvr>
                                        <p:cTn id="367" dur="1" fill="hold">
                                          <p:stCondLst>
                                            <p:cond delay="0"/>
                                          </p:stCondLst>
                                        </p:cTn>
                                        <p:tgtEl>
                                          <p:spTgt spid="533"/>
                                        </p:tgtEl>
                                        <p:attrNameLst>
                                          <p:attrName>style.visibility</p:attrName>
                                        </p:attrNameLst>
                                      </p:cBhvr>
                                      <p:to>
                                        <p:strVal val="visible"/>
                                      </p:to>
                                    </p:set>
                                    <p:animEffect transition="in" filter="fade">
                                      <p:cBhvr>
                                        <p:cTn id="368" dur="750"/>
                                        <p:tgtEl>
                                          <p:spTgt spid="533"/>
                                        </p:tgtEl>
                                      </p:cBhvr>
                                    </p:animEffect>
                                    <p:anim calcmode="lin" valueType="num">
                                      <p:cBhvr>
                                        <p:cTn id="369" dur="750" fill="hold"/>
                                        <p:tgtEl>
                                          <p:spTgt spid="533"/>
                                        </p:tgtEl>
                                        <p:attrNameLst>
                                          <p:attrName>ppt_x</p:attrName>
                                        </p:attrNameLst>
                                      </p:cBhvr>
                                      <p:tavLst>
                                        <p:tav tm="0">
                                          <p:val>
                                            <p:strVal val="#ppt_x"/>
                                          </p:val>
                                        </p:tav>
                                        <p:tav tm="100000">
                                          <p:val>
                                            <p:strVal val="#ppt_x"/>
                                          </p:val>
                                        </p:tav>
                                      </p:tavLst>
                                    </p:anim>
                                    <p:anim calcmode="lin" valueType="num">
                                      <p:cBhvr>
                                        <p:cTn id="370" dur="750" fill="hold"/>
                                        <p:tgtEl>
                                          <p:spTgt spid="533"/>
                                        </p:tgtEl>
                                        <p:attrNameLst>
                                          <p:attrName>ppt_y</p:attrName>
                                        </p:attrNameLst>
                                      </p:cBhvr>
                                      <p:tavLst>
                                        <p:tav tm="0">
                                          <p:val>
                                            <p:strVal val="#ppt_y+.1"/>
                                          </p:val>
                                        </p:tav>
                                        <p:tav tm="100000">
                                          <p:val>
                                            <p:strVal val="#ppt_y"/>
                                          </p:val>
                                        </p:tav>
                                      </p:tavLst>
                                    </p:anim>
                                  </p:childTnLst>
                                </p:cTn>
                              </p:par>
                              <p:par>
                                <p:cTn id="371" presetID="42" presetClass="entr" presetSubtype="0" fill="hold" nodeType="withEffect">
                                  <p:stCondLst>
                                    <p:cond delay="250"/>
                                  </p:stCondLst>
                                  <p:childTnLst>
                                    <p:set>
                                      <p:cBhvr>
                                        <p:cTn id="372" dur="1" fill="hold">
                                          <p:stCondLst>
                                            <p:cond delay="0"/>
                                          </p:stCondLst>
                                        </p:cTn>
                                        <p:tgtEl>
                                          <p:spTgt spid="525"/>
                                        </p:tgtEl>
                                        <p:attrNameLst>
                                          <p:attrName>style.visibility</p:attrName>
                                        </p:attrNameLst>
                                      </p:cBhvr>
                                      <p:to>
                                        <p:strVal val="visible"/>
                                      </p:to>
                                    </p:set>
                                    <p:animEffect transition="in" filter="fade">
                                      <p:cBhvr>
                                        <p:cTn id="373" dur="750"/>
                                        <p:tgtEl>
                                          <p:spTgt spid="525"/>
                                        </p:tgtEl>
                                      </p:cBhvr>
                                    </p:animEffect>
                                    <p:anim calcmode="lin" valueType="num">
                                      <p:cBhvr>
                                        <p:cTn id="374" dur="750" fill="hold"/>
                                        <p:tgtEl>
                                          <p:spTgt spid="525"/>
                                        </p:tgtEl>
                                        <p:attrNameLst>
                                          <p:attrName>ppt_x</p:attrName>
                                        </p:attrNameLst>
                                      </p:cBhvr>
                                      <p:tavLst>
                                        <p:tav tm="0">
                                          <p:val>
                                            <p:strVal val="#ppt_x"/>
                                          </p:val>
                                        </p:tav>
                                        <p:tav tm="100000">
                                          <p:val>
                                            <p:strVal val="#ppt_x"/>
                                          </p:val>
                                        </p:tav>
                                      </p:tavLst>
                                    </p:anim>
                                    <p:anim calcmode="lin" valueType="num">
                                      <p:cBhvr>
                                        <p:cTn id="375" dur="750" fill="hold"/>
                                        <p:tgtEl>
                                          <p:spTgt spid="525"/>
                                        </p:tgtEl>
                                        <p:attrNameLst>
                                          <p:attrName>ppt_y</p:attrName>
                                        </p:attrNameLst>
                                      </p:cBhvr>
                                      <p:tavLst>
                                        <p:tav tm="0">
                                          <p:val>
                                            <p:strVal val="#ppt_y+.1"/>
                                          </p:val>
                                        </p:tav>
                                        <p:tav tm="100000">
                                          <p:val>
                                            <p:strVal val="#ppt_y"/>
                                          </p:val>
                                        </p:tav>
                                      </p:tavLst>
                                    </p:anim>
                                  </p:childTnLst>
                                </p:cTn>
                              </p:par>
                              <p:par>
                                <p:cTn id="376" presetID="42" presetClass="entr" presetSubtype="0" fill="hold" nodeType="withEffect">
                                  <p:stCondLst>
                                    <p:cond delay="0"/>
                                  </p:stCondLst>
                                  <p:childTnLst>
                                    <p:set>
                                      <p:cBhvr>
                                        <p:cTn id="377" dur="1" fill="hold">
                                          <p:stCondLst>
                                            <p:cond delay="0"/>
                                          </p:stCondLst>
                                        </p:cTn>
                                        <p:tgtEl>
                                          <p:spTgt spid="526"/>
                                        </p:tgtEl>
                                        <p:attrNameLst>
                                          <p:attrName>style.visibility</p:attrName>
                                        </p:attrNameLst>
                                      </p:cBhvr>
                                      <p:to>
                                        <p:strVal val="visible"/>
                                      </p:to>
                                    </p:set>
                                    <p:animEffect transition="in" filter="fade">
                                      <p:cBhvr>
                                        <p:cTn id="378" dur="750"/>
                                        <p:tgtEl>
                                          <p:spTgt spid="526"/>
                                        </p:tgtEl>
                                      </p:cBhvr>
                                    </p:animEffect>
                                    <p:anim calcmode="lin" valueType="num">
                                      <p:cBhvr>
                                        <p:cTn id="379" dur="750" fill="hold"/>
                                        <p:tgtEl>
                                          <p:spTgt spid="526"/>
                                        </p:tgtEl>
                                        <p:attrNameLst>
                                          <p:attrName>ppt_x</p:attrName>
                                        </p:attrNameLst>
                                      </p:cBhvr>
                                      <p:tavLst>
                                        <p:tav tm="0">
                                          <p:val>
                                            <p:strVal val="#ppt_x"/>
                                          </p:val>
                                        </p:tav>
                                        <p:tav tm="100000">
                                          <p:val>
                                            <p:strVal val="#ppt_x"/>
                                          </p:val>
                                        </p:tav>
                                      </p:tavLst>
                                    </p:anim>
                                    <p:anim calcmode="lin" valueType="num">
                                      <p:cBhvr>
                                        <p:cTn id="380" dur="750" fill="hold"/>
                                        <p:tgtEl>
                                          <p:spTgt spid="526"/>
                                        </p:tgtEl>
                                        <p:attrNameLst>
                                          <p:attrName>ppt_y</p:attrName>
                                        </p:attrNameLst>
                                      </p:cBhvr>
                                      <p:tavLst>
                                        <p:tav tm="0">
                                          <p:val>
                                            <p:strVal val="#ppt_y+.1"/>
                                          </p:val>
                                        </p:tav>
                                        <p:tav tm="100000">
                                          <p:val>
                                            <p:strVal val="#ppt_y"/>
                                          </p:val>
                                        </p:tav>
                                      </p:tavLst>
                                    </p:anim>
                                  </p:childTnLst>
                                </p:cTn>
                              </p:par>
                              <p:par>
                                <p:cTn id="381" presetID="42" presetClass="entr" presetSubtype="0" fill="hold" nodeType="withEffect">
                                  <p:stCondLst>
                                    <p:cond delay="500"/>
                                  </p:stCondLst>
                                  <p:childTnLst>
                                    <p:set>
                                      <p:cBhvr>
                                        <p:cTn id="382" dur="1" fill="hold">
                                          <p:stCondLst>
                                            <p:cond delay="0"/>
                                          </p:stCondLst>
                                        </p:cTn>
                                        <p:tgtEl>
                                          <p:spTgt spid="528"/>
                                        </p:tgtEl>
                                        <p:attrNameLst>
                                          <p:attrName>style.visibility</p:attrName>
                                        </p:attrNameLst>
                                      </p:cBhvr>
                                      <p:to>
                                        <p:strVal val="visible"/>
                                      </p:to>
                                    </p:set>
                                    <p:animEffect transition="in" filter="fade">
                                      <p:cBhvr>
                                        <p:cTn id="383" dur="750"/>
                                        <p:tgtEl>
                                          <p:spTgt spid="528"/>
                                        </p:tgtEl>
                                      </p:cBhvr>
                                    </p:animEffect>
                                    <p:anim calcmode="lin" valueType="num">
                                      <p:cBhvr>
                                        <p:cTn id="384" dur="750" fill="hold"/>
                                        <p:tgtEl>
                                          <p:spTgt spid="528"/>
                                        </p:tgtEl>
                                        <p:attrNameLst>
                                          <p:attrName>ppt_x</p:attrName>
                                        </p:attrNameLst>
                                      </p:cBhvr>
                                      <p:tavLst>
                                        <p:tav tm="0">
                                          <p:val>
                                            <p:strVal val="#ppt_x"/>
                                          </p:val>
                                        </p:tav>
                                        <p:tav tm="100000">
                                          <p:val>
                                            <p:strVal val="#ppt_x"/>
                                          </p:val>
                                        </p:tav>
                                      </p:tavLst>
                                    </p:anim>
                                    <p:anim calcmode="lin" valueType="num">
                                      <p:cBhvr>
                                        <p:cTn id="385" dur="750" fill="hold"/>
                                        <p:tgtEl>
                                          <p:spTgt spid="528"/>
                                        </p:tgtEl>
                                        <p:attrNameLst>
                                          <p:attrName>ppt_y</p:attrName>
                                        </p:attrNameLst>
                                      </p:cBhvr>
                                      <p:tavLst>
                                        <p:tav tm="0">
                                          <p:val>
                                            <p:strVal val="#ppt_y+.1"/>
                                          </p:val>
                                        </p:tav>
                                        <p:tav tm="100000">
                                          <p:val>
                                            <p:strVal val="#ppt_y"/>
                                          </p:val>
                                        </p:tav>
                                      </p:tavLst>
                                    </p:anim>
                                  </p:childTnLst>
                                </p:cTn>
                              </p:par>
                              <p:par>
                                <p:cTn id="386" presetID="42" presetClass="entr" presetSubtype="0" fill="hold" nodeType="withEffect">
                                  <p:stCondLst>
                                    <p:cond delay="250"/>
                                  </p:stCondLst>
                                  <p:childTnLst>
                                    <p:set>
                                      <p:cBhvr>
                                        <p:cTn id="387" dur="1" fill="hold">
                                          <p:stCondLst>
                                            <p:cond delay="0"/>
                                          </p:stCondLst>
                                        </p:cTn>
                                        <p:tgtEl>
                                          <p:spTgt spid="529"/>
                                        </p:tgtEl>
                                        <p:attrNameLst>
                                          <p:attrName>style.visibility</p:attrName>
                                        </p:attrNameLst>
                                      </p:cBhvr>
                                      <p:to>
                                        <p:strVal val="visible"/>
                                      </p:to>
                                    </p:set>
                                    <p:animEffect transition="in" filter="fade">
                                      <p:cBhvr>
                                        <p:cTn id="388" dur="750"/>
                                        <p:tgtEl>
                                          <p:spTgt spid="529"/>
                                        </p:tgtEl>
                                      </p:cBhvr>
                                    </p:animEffect>
                                    <p:anim calcmode="lin" valueType="num">
                                      <p:cBhvr>
                                        <p:cTn id="389" dur="750" fill="hold"/>
                                        <p:tgtEl>
                                          <p:spTgt spid="529"/>
                                        </p:tgtEl>
                                        <p:attrNameLst>
                                          <p:attrName>ppt_x</p:attrName>
                                        </p:attrNameLst>
                                      </p:cBhvr>
                                      <p:tavLst>
                                        <p:tav tm="0">
                                          <p:val>
                                            <p:strVal val="#ppt_x"/>
                                          </p:val>
                                        </p:tav>
                                        <p:tav tm="100000">
                                          <p:val>
                                            <p:strVal val="#ppt_x"/>
                                          </p:val>
                                        </p:tav>
                                      </p:tavLst>
                                    </p:anim>
                                    <p:anim calcmode="lin" valueType="num">
                                      <p:cBhvr>
                                        <p:cTn id="390" dur="750" fill="hold"/>
                                        <p:tgtEl>
                                          <p:spTgt spid="529"/>
                                        </p:tgtEl>
                                        <p:attrNameLst>
                                          <p:attrName>ppt_y</p:attrName>
                                        </p:attrNameLst>
                                      </p:cBhvr>
                                      <p:tavLst>
                                        <p:tav tm="0">
                                          <p:val>
                                            <p:strVal val="#ppt_y+.1"/>
                                          </p:val>
                                        </p:tav>
                                        <p:tav tm="100000">
                                          <p:val>
                                            <p:strVal val="#ppt_y"/>
                                          </p:val>
                                        </p:tav>
                                      </p:tavLst>
                                    </p:anim>
                                  </p:childTnLst>
                                </p:cTn>
                              </p:par>
                              <p:par>
                                <p:cTn id="391" presetID="42" presetClass="entr" presetSubtype="0" fill="hold" nodeType="withEffect">
                                  <p:stCondLst>
                                    <p:cond delay="0"/>
                                  </p:stCondLst>
                                  <p:childTnLst>
                                    <p:set>
                                      <p:cBhvr>
                                        <p:cTn id="392" dur="1" fill="hold">
                                          <p:stCondLst>
                                            <p:cond delay="0"/>
                                          </p:stCondLst>
                                        </p:cTn>
                                        <p:tgtEl>
                                          <p:spTgt spid="531"/>
                                        </p:tgtEl>
                                        <p:attrNameLst>
                                          <p:attrName>style.visibility</p:attrName>
                                        </p:attrNameLst>
                                      </p:cBhvr>
                                      <p:to>
                                        <p:strVal val="visible"/>
                                      </p:to>
                                    </p:set>
                                    <p:animEffect transition="in" filter="fade">
                                      <p:cBhvr>
                                        <p:cTn id="393" dur="750"/>
                                        <p:tgtEl>
                                          <p:spTgt spid="531"/>
                                        </p:tgtEl>
                                      </p:cBhvr>
                                    </p:animEffect>
                                    <p:anim calcmode="lin" valueType="num">
                                      <p:cBhvr>
                                        <p:cTn id="394" dur="750" fill="hold"/>
                                        <p:tgtEl>
                                          <p:spTgt spid="531"/>
                                        </p:tgtEl>
                                        <p:attrNameLst>
                                          <p:attrName>ppt_x</p:attrName>
                                        </p:attrNameLst>
                                      </p:cBhvr>
                                      <p:tavLst>
                                        <p:tav tm="0">
                                          <p:val>
                                            <p:strVal val="#ppt_x"/>
                                          </p:val>
                                        </p:tav>
                                        <p:tav tm="100000">
                                          <p:val>
                                            <p:strVal val="#ppt_x"/>
                                          </p:val>
                                        </p:tav>
                                      </p:tavLst>
                                    </p:anim>
                                    <p:anim calcmode="lin" valueType="num">
                                      <p:cBhvr>
                                        <p:cTn id="395" dur="750" fill="hold"/>
                                        <p:tgtEl>
                                          <p:spTgt spid="531"/>
                                        </p:tgtEl>
                                        <p:attrNameLst>
                                          <p:attrName>ppt_y</p:attrName>
                                        </p:attrNameLst>
                                      </p:cBhvr>
                                      <p:tavLst>
                                        <p:tav tm="0">
                                          <p:val>
                                            <p:strVal val="#ppt_y+.1"/>
                                          </p:val>
                                        </p:tav>
                                        <p:tav tm="100000">
                                          <p:val>
                                            <p:strVal val="#ppt_y"/>
                                          </p:val>
                                        </p:tav>
                                      </p:tavLst>
                                    </p:anim>
                                  </p:childTnLst>
                                </p:cTn>
                              </p:par>
                              <p:par>
                                <p:cTn id="396" presetID="42" presetClass="entr" presetSubtype="0" fill="hold" nodeType="withEffect">
                                  <p:stCondLst>
                                    <p:cond delay="0"/>
                                  </p:stCondLst>
                                  <p:childTnLst>
                                    <p:set>
                                      <p:cBhvr>
                                        <p:cTn id="397" dur="1" fill="hold">
                                          <p:stCondLst>
                                            <p:cond delay="0"/>
                                          </p:stCondLst>
                                        </p:cTn>
                                        <p:tgtEl>
                                          <p:spTgt spid="530"/>
                                        </p:tgtEl>
                                        <p:attrNameLst>
                                          <p:attrName>style.visibility</p:attrName>
                                        </p:attrNameLst>
                                      </p:cBhvr>
                                      <p:to>
                                        <p:strVal val="visible"/>
                                      </p:to>
                                    </p:set>
                                    <p:animEffect transition="in" filter="fade">
                                      <p:cBhvr>
                                        <p:cTn id="398" dur="750"/>
                                        <p:tgtEl>
                                          <p:spTgt spid="530"/>
                                        </p:tgtEl>
                                      </p:cBhvr>
                                    </p:animEffect>
                                    <p:anim calcmode="lin" valueType="num">
                                      <p:cBhvr>
                                        <p:cTn id="399" dur="750" fill="hold"/>
                                        <p:tgtEl>
                                          <p:spTgt spid="530"/>
                                        </p:tgtEl>
                                        <p:attrNameLst>
                                          <p:attrName>ppt_x</p:attrName>
                                        </p:attrNameLst>
                                      </p:cBhvr>
                                      <p:tavLst>
                                        <p:tav tm="0">
                                          <p:val>
                                            <p:strVal val="#ppt_x"/>
                                          </p:val>
                                        </p:tav>
                                        <p:tav tm="100000">
                                          <p:val>
                                            <p:strVal val="#ppt_x"/>
                                          </p:val>
                                        </p:tav>
                                      </p:tavLst>
                                    </p:anim>
                                    <p:anim calcmode="lin" valueType="num">
                                      <p:cBhvr>
                                        <p:cTn id="400" dur="750" fill="hold"/>
                                        <p:tgtEl>
                                          <p:spTgt spid="530"/>
                                        </p:tgtEl>
                                        <p:attrNameLst>
                                          <p:attrName>ppt_y</p:attrName>
                                        </p:attrNameLst>
                                      </p:cBhvr>
                                      <p:tavLst>
                                        <p:tav tm="0">
                                          <p:val>
                                            <p:strVal val="#ppt_y+.1"/>
                                          </p:val>
                                        </p:tav>
                                        <p:tav tm="100000">
                                          <p:val>
                                            <p:strVal val="#ppt_y"/>
                                          </p:val>
                                        </p:tav>
                                      </p:tavLst>
                                    </p:anim>
                                  </p:childTnLst>
                                </p:cTn>
                              </p:par>
                              <p:par>
                                <p:cTn id="401" presetID="42" presetClass="entr" presetSubtype="0" fill="hold" nodeType="withEffect">
                                  <p:stCondLst>
                                    <p:cond delay="500"/>
                                  </p:stCondLst>
                                  <p:childTnLst>
                                    <p:set>
                                      <p:cBhvr>
                                        <p:cTn id="402" dur="1" fill="hold">
                                          <p:stCondLst>
                                            <p:cond delay="0"/>
                                          </p:stCondLst>
                                        </p:cTn>
                                        <p:tgtEl>
                                          <p:spTgt spid="532"/>
                                        </p:tgtEl>
                                        <p:attrNameLst>
                                          <p:attrName>style.visibility</p:attrName>
                                        </p:attrNameLst>
                                      </p:cBhvr>
                                      <p:to>
                                        <p:strVal val="visible"/>
                                      </p:to>
                                    </p:set>
                                    <p:animEffect transition="in" filter="fade">
                                      <p:cBhvr>
                                        <p:cTn id="403" dur="750"/>
                                        <p:tgtEl>
                                          <p:spTgt spid="532"/>
                                        </p:tgtEl>
                                      </p:cBhvr>
                                    </p:animEffect>
                                    <p:anim calcmode="lin" valueType="num">
                                      <p:cBhvr>
                                        <p:cTn id="404" dur="750" fill="hold"/>
                                        <p:tgtEl>
                                          <p:spTgt spid="532"/>
                                        </p:tgtEl>
                                        <p:attrNameLst>
                                          <p:attrName>ppt_x</p:attrName>
                                        </p:attrNameLst>
                                      </p:cBhvr>
                                      <p:tavLst>
                                        <p:tav tm="0">
                                          <p:val>
                                            <p:strVal val="#ppt_x"/>
                                          </p:val>
                                        </p:tav>
                                        <p:tav tm="100000">
                                          <p:val>
                                            <p:strVal val="#ppt_x"/>
                                          </p:val>
                                        </p:tav>
                                      </p:tavLst>
                                    </p:anim>
                                    <p:anim calcmode="lin" valueType="num">
                                      <p:cBhvr>
                                        <p:cTn id="405" dur="750" fill="hold"/>
                                        <p:tgtEl>
                                          <p:spTgt spid="5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animBg="1"/>
      <p:bldP spid="206" grpId="1" animBg="1"/>
      <p:bldP spid="238" grpId="0" animBg="1"/>
      <p:bldP spid="238" grpId="1" animBg="1"/>
      <p:bldP spid="237" grpId="0" animBg="1"/>
      <p:bldP spid="237" grpId="1" animBg="1"/>
      <p:bldP spid="226" grpId="0" animBg="1"/>
      <p:bldP spid="226" grpId="1" animBg="1"/>
      <p:bldP spid="149" grpId="0" animBg="1"/>
      <p:bldP spid="149" grpId="1" animBg="1"/>
      <p:bldP spid="570" grpId="0" animBg="1"/>
      <p:bldP spid="153" grpId="0" animBg="1"/>
      <p:bldP spid="153" grpId="1" animBg="1"/>
      <p:bldP spid="153" grpId="2" animBg="1"/>
      <p:bldP spid="154" grpId="0" animBg="1"/>
      <p:bldP spid="154" grpId="1" animBg="1"/>
      <p:bldP spid="154" grpId="2" animBg="1"/>
      <p:bldP spid="155" grpId="0" animBg="1"/>
      <p:bldP spid="155" grpId="1" animBg="1"/>
      <p:bldP spid="155" grpId="2" animBg="1"/>
      <p:bldP spid="156" grpId="0" animBg="1"/>
      <p:bldP spid="156" grpId="1" animBg="1"/>
      <p:bldP spid="156" grpId="2" animBg="1"/>
      <p:bldP spid="159" grpId="0" animBg="1"/>
      <p:bldP spid="159" grpId="1" animBg="1"/>
      <p:bldP spid="159" grpId="2" animBg="1"/>
      <p:bldP spid="404" grpId="0" animBg="1"/>
      <p:bldP spid="186" grpId="0" animBg="1"/>
      <p:bldP spid="186" grpId="1" animBg="1"/>
      <p:bldP spid="186" grpId="2" animBg="1"/>
      <p:bldP spid="187" grpId="0" animBg="1"/>
      <p:bldP spid="187" grpId="1" animBg="1"/>
      <p:bldP spid="187" grpId="2" animBg="1"/>
      <p:bldP spid="188" grpId="0" animBg="1"/>
      <p:bldP spid="188" grpId="1" animBg="1"/>
      <p:bldP spid="188" grpId="2" animBg="1"/>
      <p:bldP spid="189" grpId="0" animBg="1"/>
      <p:bldP spid="189" grpId="1" animBg="1"/>
      <p:bldP spid="189" grpId="2" animBg="1"/>
      <p:bldP spid="190" grpId="0" animBg="1"/>
      <p:bldP spid="190" grpId="1" animBg="1"/>
      <p:bldP spid="190" grpId="2" animBg="1"/>
      <p:bldP spid="219" grpId="0"/>
      <p:bldP spid="219"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defTabSz="684838">
              <a:defRPr/>
            </a:pPr>
            <a:fld id="{2F5CCB13-0A32-4557-88E9-079F0C330695}" type="slidenum">
              <a:rPr lang="en-US" kern="0" smtClean="0">
                <a:solidFill>
                  <a:srgbClr val="595959"/>
                </a:solidFill>
                <a:sym typeface="Arial" pitchFamily="34" charset="0"/>
              </a:rPr>
              <a:pPr defTabSz="684838">
                <a:defRPr/>
              </a:pPr>
              <a:t>19</a:t>
            </a:fld>
            <a:endParaRPr lang="en-US" kern="0" dirty="0">
              <a:solidFill>
                <a:srgbClr val="595959"/>
              </a:solidFill>
              <a:sym typeface="Arial" pitchFamily="34" charset="0"/>
            </a:endParaRPr>
          </a:p>
        </p:txBody>
      </p:sp>
      <p:sp>
        <p:nvSpPr>
          <p:cNvPr id="4" name="Title 1"/>
          <p:cNvSpPr txBox="1">
            <a:spLocks/>
          </p:cNvSpPr>
          <p:nvPr/>
        </p:nvSpPr>
        <p:spPr bwMode="auto">
          <a:xfrm>
            <a:off x="562916" y="-208341"/>
            <a:ext cx="11217517" cy="1037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744" tIns="60872" rIns="121744" bIns="60872" numCol="1" anchor="b" anchorCtr="0" compatLnSpc="1">
            <a:prstTxWarp prst="textNoShape">
              <a:avLst/>
            </a:prstTxWarp>
          </a:bodyPr>
          <a:lstStyle>
            <a:lvl1pPr marL="6251" indent="-6251" algn="l" rtl="0" eaLnBrk="0" fontAlgn="base" hangingPunct="0">
              <a:lnSpc>
                <a:spcPct val="90000"/>
              </a:lnSpc>
              <a:spcBef>
                <a:spcPct val="0"/>
              </a:spcBef>
              <a:spcAft>
                <a:spcPct val="0"/>
              </a:spcAft>
              <a:defRPr lang="en-US" sz="2600" b="1" dirty="0">
                <a:solidFill>
                  <a:srgbClr val="FFFFFF"/>
                </a:solidFill>
                <a:effectLst>
                  <a:outerShdw blurRad="38100" dist="38100" dir="2700000" algn="tl">
                    <a:srgbClr val="000000">
                      <a:alpha val="43137"/>
                    </a:srgbClr>
                  </a:outerShdw>
                </a:effectLst>
                <a:latin typeface="+mj-lt"/>
                <a:ea typeface="+mj-ea"/>
                <a:cs typeface="+mj-cs"/>
                <a:sym typeface="Arial" pitchFamily="34" charset="0"/>
              </a:defRPr>
            </a:lvl1pPr>
            <a:lvl2pPr marL="6251" indent="-6251" algn="l" rtl="0" eaLnBrk="0" fontAlgn="base" hangingPunct="0">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2pPr>
            <a:lvl3pPr marL="6251" indent="-6251" algn="l" rtl="0" eaLnBrk="0" fontAlgn="base" hangingPunct="0">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3pPr>
            <a:lvl4pPr marL="6251" indent="-6251" algn="l" rtl="0" eaLnBrk="0" fontAlgn="base" hangingPunct="0">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4pPr>
            <a:lvl5pPr marL="6251" indent="-6251" algn="l" rtl="0" eaLnBrk="0" fontAlgn="base" hangingPunct="0">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5pPr>
            <a:lvl6pPr marL="263087" algn="l" rtl="0"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6pPr>
            <a:lvl7pPr marL="519949" algn="l" rtl="0"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7pPr>
            <a:lvl8pPr marL="776771" algn="l" rtl="0"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8pPr>
            <a:lvl9pPr marL="1033632" algn="l" rtl="0"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9pPr>
          </a:lstStyle>
          <a:p>
            <a:r>
              <a:rPr lang="en-US" sz="2800" b="0" dirty="0">
                <a:solidFill>
                  <a:srgbClr val="0000FF"/>
                </a:solidFill>
              </a:rPr>
              <a:t>What ACI Brings You</a:t>
            </a:r>
          </a:p>
        </p:txBody>
      </p:sp>
      <p:grpSp>
        <p:nvGrpSpPr>
          <p:cNvPr id="5" name="Group 4"/>
          <p:cNvGrpSpPr/>
          <p:nvPr/>
        </p:nvGrpSpPr>
        <p:grpSpPr>
          <a:xfrm>
            <a:off x="668537" y="1263228"/>
            <a:ext cx="10823409" cy="4646965"/>
            <a:chOff x="547118" y="272878"/>
            <a:chExt cx="8117557" cy="4014986"/>
          </a:xfrm>
        </p:grpSpPr>
        <p:sp>
          <p:nvSpPr>
            <p:cNvPr id="6" name="Rectangle 5"/>
            <p:cNvSpPr/>
            <p:nvPr/>
          </p:nvSpPr>
          <p:spPr>
            <a:xfrm>
              <a:off x="547118" y="3004820"/>
              <a:ext cx="8117557" cy="1283044"/>
            </a:xfrm>
            <a:prstGeom prst="rect">
              <a:avLst/>
            </a:prstGeom>
            <a:gradFill flip="none" rotWithShape="1">
              <a:gsLst>
                <a:gs pos="61000">
                  <a:schemeClr val="tx1">
                    <a:alpha val="71000"/>
                  </a:schemeClr>
                </a:gs>
                <a:gs pos="100000">
                  <a:srgbClr val="FFFFFF">
                    <a:alpha val="71000"/>
                  </a:srgbClr>
                </a:gs>
              </a:gsLst>
              <a:lin ang="0" scaled="1"/>
              <a:tileRect/>
            </a:gradFill>
            <a:ln w="9525">
              <a:gradFill>
                <a:gsLst>
                  <a:gs pos="0">
                    <a:schemeClr val="bg2">
                      <a:lumMod val="75000"/>
                    </a:schemeClr>
                  </a:gs>
                  <a:gs pos="100000">
                    <a:schemeClr val="accent1">
                      <a:tint val="23500"/>
                      <a:satMod val="160000"/>
                      <a:alpha val="0"/>
                    </a:schemeClr>
                  </a:gs>
                </a:gsLst>
                <a:lin ang="5400000" scaled="0"/>
              </a:gra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914270">
                <a:lnSpc>
                  <a:spcPct val="90000"/>
                </a:lnSpc>
              </a:pPr>
              <a:endParaRPr lang="en-US" dirty="0">
                <a:solidFill>
                  <a:prstClr val="white"/>
                </a:solidFill>
                <a:latin typeface="Arial" panose="020B0604020202020204" pitchFamily="34" charset="0"/>
                <a:ea typeface="Apple LiGothic Medium"/>
                <a:cs typeface="Apple LiGothic Medium"/>
              </a:endParaRPr>
            </a:p>
          </p:txBody>
        </p:sp>
        <p:sp>
          <p:nvSpPr>
            <p:cNvPr id="7" name="Rectangle 6"/>
            <p:cNvSpPr/>
            <p:nvPr/>
          </p:nvSpPr>
          <p:spPr>
            <a:xfrm>
              <a:off x="547118" y="1638849"/>
              <a:ext cx="8117557" cy="1283044"/>
            </a:xfrm>
            <a:prstGeom prst="rect">
              <a:avLst/>
            </a:prstGeom>
            <a:gradFill flip="none" rotWithShape="1">
              <a:gsLst>
                <a:gs pos="61000">
                  <a:schemeClr val="tx1">
                    <a:alpha val="71000"/>
                  </a:schemeClr>
                </a:gs>
                <a:gs pos="100000">
                  <a:srgbClr val="FFFFFF">
                    <a:alpha val="71000"/>
                  </a:srgbClr>
                </a:gs>
              </a:gsLst>
              <a:lin ang="0" scaled="1"/>
              <a:tileRect/>
            </a:gradFill>
            <a:ln w="9525">
              <a:gradFill>
                <a:gsLst>
                  <a:gs pos="0">
                    <a:schemeClr val="bg2">
                      <a:lumMod val="75000"/>
                    </a:schemeClr>
                  </a:gs>
                  <a:gs pos="100000">
                    <a:schemeClr val="accent1">
                      <a:tint val="23500"/>
                      <a:satMod val="160000"/>
                      <a:alpha val="0"/>
                    </a:schemeClr>
                  </a:gs>
                </a:gsLst>
                <a:lin ang="5400000" scaled="0"/>
              </a:gra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914270">
                <a:lnSpc>
                  <a:spcPct val="90000"/>
                </a:lnSpc>
              </a:pPr>
              <a:endParaRPr lang="en-US" dirty="0">
                <a:solidFill>
                  <a:prstClr val="white"/>
                </a:solidFill>
                <a:latin typeface="Arial" panose="020B0604020202020204" pitchFamily="34" charset="0"/>
                <a:ea typeface="Apple LiGothic Medium"/>
                <a:cs typeface="Apple LiGothic Medium"/>
              </a:endParaRPr>
            </a:p>
          </p:txBody>
        </p:sp>
        <p:sp>
          <p:nvSpPr>
            <p:cNvPr id="8" name="Rectangle 7"/>
            <p:cNvSpPr/>
            <p:nvPr/>
          </p:nvSpPr>
          <p:spPr>
            <a:xfrm>
              <a:off x="547118" y="272878"/>
              <a:ext cx="8117557" cy="1283044"/>
            </a:xfrm>
            <a:prstGeom prst="rect">
              <a:avLst/>
            </a:prstGeom>
            <a:gradFill flip="none" rotWithShape="1">
              <a:gsLst>
                <a:gs pos="61000">
                  <a:schemeClr val="tx1">
                    <a:alpha val="71000"/>
                  </a:schemeClr>
                </a:gs>
                <a:gs pos="100000">
                  <a:srgbClr val="FFFFFF">
                    <a:alpha val="71000"/>
                  </a:srgbClr>
                </a:gs>
              </a:gsLst>
              <a:lin ang="0" scaled="1"/>
              <a:tileRect/>
            </a:gradFill>
            <a:ln w="9525">
              <a:gradFill>
                <a:gsLst>
                  <a:gs pos="0">
                    <a:schemeClr val="bg2">
                      <a:lumMod val="75000"/>
                    </a:schemeClr>
                  </a:gs>
                  <a:gs pos="100000">
                    <a:schemeClr val="accent1">
                      <a:tint val="23500"/>
                      <a:satMod val="160000"/>
                      <a:alpha val="0"/>
                    </a:schemeClr>
                  </a:gs>
                </a:gsLst>
                <a:lin ang="5400000" scaled="0"/>
              </a:gra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914270">
                <a:lnSpc>
                  <a:spcPct val="90000"/>
                </a:lnSpc>
              </a:pPr>
              <a:endParaRPr lang="en-US" dirty="0">
                <a:solidFill>
                  <a:prstClr val="white"/>
                </a:solidFill>
                <a:latin typeface="Arial" panose="020B0604020202020204" pitchFamily="34" charset="0"/>
                <a:ea typeface="Apple LiGothic Medium"/>
                <a:cs typeface="Apple LiGothic Medium"/>
              </a:endParaRPr>
            </a:p>
          </p:txBody>
        </p:sp>
      </p:grpSp>
      <p:grpSp>
        <p:nvGrpSpPr>
          <p:cNvPr id="9" name="Group 8"/>
          <p:cNvGrpSpPr/>
          <p:nvPr/>
        </p:nvGrpSpPr>
        <p:grpSpPr>
          <a:xfrm>
            <a:off x="2092966" y="1263228"/>
            <a:ext cx="3987273" cy="4646965"/>
            <a:chOff x="547118" y="272878"/>
            <a:chExt cx="8117557" cy="4014986"/>
          </a:xfrm>
          <a:solidFill>
            <a:schemeClr val="accent1">
              <a:alpha val="16000"/>
            </a:schemeClr>
          </a:solidFill>
        </p:grpSpPr>
        <p:sp>
          <p:nvSpPr>
            <p:cNvPr id="10" name="Rectangle 9"/>
            <p:cNvSpPr/>
            <p:nvPr/>
          </p:nvSpPr>
          <p:spPr>
            <a:xfrm>
              <a:off x="547118" y="3004820"/>
              <a:ext cx="8117557" cy="1283044"/>
            </a:xfrm>
            <a:prstGeom prst="rect">
              <a:avLst/>
            </a:prstGeom>
            <a:grpFill/>
            <a:ln w="9525">
              <a:noFill/>
              <a:prstDash val="dashDot"/>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914270">
                <a:lnSpc>
                  <a:spcPct val="90000"/>
                </a:lnSpc>
              </a:pPr>
              <a:endParaRPr lang="en-US" dirty="0">
                <a:solidFill>
                  <a:prstClr val="white"/>
                </a:solidFill>
                <a:latin typeface="Arial" panose="020B0604020202020204" pitchFamily="34" charset="0"/>
                <a:ea typeface="Apple LiGothic Medium"/>
                <a:cs typeface="Apple LiGothic Medium"/>
              </a:endParaRPr>
            </a:p>
          </p:txBody>
        </p:sp>
        <p:sp>
          <p:nvSpPr>
            <p:cNvPr id="11" name="Rectangle 10"/>
            <p:cNvSpPr/>
            <p:nvPr/>
          </p:nvSpPr>
          <p:spPr>
            <a:xfrm>
              <a:off x="547118" y="1638849"/>
              <a:ext cx="8117557" cy="1283044"/>
            </a:xfrm>
            <a:prstGeom prst="rect">
              <a:avLst/>
            </a:prstGeom>
            <a:grpFill/>
            <a:ln w="9525">
              <a:noFill/>
              <a:prstDash val="dashDot"/>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914270">
                <a:lnSpc>
                  <a:spcPct val="90000"/>
                </a:lnSpc>
              </a:pPr>
              <a:endParaRPr lang="en-US" dirty="0">
                <a:solidFill>
                  <a:prstClr val="white"/>
                </a:solidFill>
                <a:latin typeface="Arial" panose="020B0604020202020204" pitchFamily="34" charset="0"/>
                <a:ea typeface="Apple LiGothic Medium"/>
                <a:cs typeface="Apple LiGothic Medium"/>
              </a:endParaRPr>
            </a:p>
          </p:txBody>
        </p:sp>
        <p:sp>
          <p:nvSpPr>
            <p:cNvPr id="12" name="Rectangle 11"/>
            <p:cNvSpPr/>
            <p:nvPr/>
          </p:nvSpPr>
          <p:spPr>
            <a:xfrm>
              <a:off x="547118" y="272878"/>
              <a:ext cx="8117557" cy="1283044"/>
            </a:xfrm>
            <a:prstGeom prst="rect">
              <a:avLst/>
            </a:prstGeom>
            <a:grpFill/>
            <a:ln w="9525">
              <a:noFill/>
              <a:prstDash val="dashDot"/>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914270">
                <a:lnSpc>
                  <a:spcPct val="90000"/>
                </a:lnSpc>
              </a:pPr>
              <a:endParaRPr lang="en-US" dirty="0">
                <a:solidFill>
                  <a:prstClr val="white"/>
                </a:solidFill>
                <a:latin typeface="Arial" panose="020B0604020202020204" pitchFamily="34" charset="0"/>
                <a:ea typeface="Apple LiGothic Medium"/>
                <a:cs typeface="Apple LiGothic Medium"/>
              </a:endParaRPr>
            </a:p>
          </p:txBody>
        </p:sp>
      </p:grpSp>
      <p:sp>
        <p:nvSpPr>
          <p:cNvPr id="13" name="Rectangle 12"/>
          <p:cNvSpPr/>
          <p:nvPr/>
        </p:nvSpPr>
        <p:spPr>
          <a:xfrm>
            <a:off x="2348985" y="1588961"/>
            <a:ext cx="3036673" cy="83414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31176" tIns="45714" rIns="91400" bIns="45714" rtlCol="0" anchor="ctr"/>
          <a:lstStyle/>
          <a:p>
            <a:pPr defTabSz="607043">
              <a:spcAft>
                <a:spcPts val="1200"/>
              </a:spcAft>
            </a:pPr>
            <a:r>
              <a:rPr lang="en-US" b="1" dirty="0">
                <a:solidFill>
                  <a:srgbClr val="FFFFFF"/>
                </a:solidFill>
                <a:latin typeface="Arial"/>
                <a:ea typeface="Apple LiGothic Medium"/>
                <a:cs typeface="Apple LiGothic Medium"/>
              </a:rPr>
              <a:t>APPLICATION-</a:t>
            </a:r>
            <a:br>
              <a:rPr lang="en-US" b="1" dirty="0">
                <a:solidFill>
                  <a:srgbClr val="FFFFFF"/>
                </a:solidFill>
                <a:latin typeface="Arial"/>
                <a:ea typeface="Apple LiGothic Medium"/>
                <a:cs typeface="Apple LiGothic Medium"/>
              </a:rPr>
            </a:br>
            <a:r>
              <a:rPr lang="en-US" b="1" dirty="0">
                <a:solidFill>
                  <a:srgbClr val="FFFFFF"/>
                </a:solidFill>
                <a:latin typeface="Arial"/>
                <a:ea typeface="Apple LiGothic Medium"/>
                <a:cs typeface="Apple LiGothic Medium"/>
              </a:rPr>
              <a:t>CENTRIC </a:t>
            </a:r>
            <a:br>
              <a:rPr lang="en-US" b="1" dirty="0">
                <a:solidFill>
                  <a:srgbClr val="FFFFFF"/>
                </a:solidFill>
                <a:latin typeface="Arial"/>
                <a:ea typeface="Apple LiGothic Medium"/>
                <a:cs typeface="Apple LiGothic Medium"/>
              </a:rPr>
            </a:br>
            <a:r>
              <a:rPr lang="en-US" b="1" dirty="0">
                <a:solidFill>
                  <a:srgbClr val="FFFFFF"/>
                </a:solidFill>
                <a:latin typeface="Arial"/>
                <a:ea typeface="Apple LiGothic Medium"/>
                <a:cs typeface="Apple LiGothic Medium"/>
              </a:rPr>
              <a:t>POLICY MODEL</a:t>
            </a:r>
          </a:p>
        </p:txBody>
      </p:sp>
      <p:sp>
        <p:nvSpPr>
          <p:cNvPr id="14" name="Rectangle 13"/>
          <p:cNvSpPr/>
          <p:nvPr/>
        </p:nvSpPr>
        <p:spPr>
          <a:xfrm>
            <a:off x="2348977" y="3169637"/>
            <a:ext cx="3822899" cy="83414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31176" tIns="45714" rIns="182798" bIns="45714" rtlCol="0" anchor="ctr"/>
          <a:lstStyle/>
          <a:p>
            <a:pPr defTabSz="607043">
              <a:spcAft>
                <a:spcPts val="1200"/>
              </a:spcAft>
            </a:pPr>
            <a:r>
              <a:rPr lang="en-US" b="1" dirty="0">
                <a:solidFill>
                  <a:srgbClr val="FFFFFF"/>
                </a:solidFill>
                <a:latin typeface="Arial"/>
                <a:ea typeface="Apple LiGothic Medium"/>
                <a:cs typeface="Apple LiGothic Medium"/>
              </a:rPr>
              <a:t>PHYSICAL + VIRTUAL</a:t>
            </a:r>
          </a:p>
        </p:txBody>
      </p:sp>
      <p:sp>
        <p:nvSpPr>
          <p:cNvPr id="15" name="Rectangle 14"/>
          <p:cNvSpPr/>
          <p:nvPr/>
        </p:nvSpPr>
        <p:spPr>
          <a:xfrm>
            <a:off x="2348977" y="4764229"/>
            <a:ext cx="3822899" cy="83414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31176" tIns="45714" rIns="182798" bIns="45714" rtlCol="0" anchor="ctr"/>
          <a:lstStyle/>
          <a:p>
            <a:pPr defTabSz="607043">
              <a:spcAft>
                <a:spcPts val="1200"/>
              </a:spcAft>
            </a:pPr>
            <a:r>
              <a:rPr lang="en-US" b="1" dirty="0">
                <a:solidFill>
                  <a:srgbClr val="FFFFFF"/>
                </a:solidFill>
                <a:latin typeface="Arial"/>
                <a:ea typeface="Apple LiGothic Medium"/>
                <a:cs typeface="Apple LiGothic Medium"/>
              </a:rPr>
              <a:t>OPEN AND SECURE</a:t>
            </a:r>
          </a:p>
        </p:txBody>
      </p:sp>
      <p:sp>
        <p:nvSpPr>
          <p:cNvPr id="16" name="TextBox 15"/>
          <p:cNvSpPr txBox="1"/>
          <p:nvPr/>
        </p:nvSpPr>
        <p:spPr>
          <a:xfrm>
            <a:off x="2334580" y="1569075"/>
            <a:ext cx="545901" cy="872047"/>
          </a:xfrm>
          <a:prstGeom prst="rect">
            <a:avLst/>
          </a:prstGeom>
          <a:noFill/>
        </p:spPr>
        <p:txBody>
          <a:bodyPr wrap="none" lIns="91404" tIns="45718" rIns="91404" bIns="45718" rtlCol="0" anchor="ctr">
            <a:spAutoFit/>
          </a:bodyPr>
          <a:lstStyle/>
          <a:p>
            <a:pPr algn="ctr" defTabSz="607043"/>
            <a:r>
              <a:rPr lang="en-US" sz="5100" b="1" dirty="0">
                <a:solidFill>
                  <a:srgbClr val="F37C20"/>
                </a:solidFill>
                <a:latin typeface="Arial"/>
                <a:ea typeface="Apple LiGothic Medium"/>
                <a:cs typeface="Apple LiGothic Medium"/>
              </a:rPr>
              <a:t>1</a:t>
            </a:r>
            <a:endParaRPr lang="en-US" sz="5100" b="1" baseline="30000" dirty="0">
              <a:solidFill>
                <a:srgbClr val="F37C20"/>
              </a:solidFill>
              <a:latin typeface="Arial"/>
              <a:ea typeface="Apple LiGothic Medium"/>
              <a:cs typeface="Apple LiGothic Medium"/>
            </a:endParaRPr>
          </a:p>
        </p:txBody>
      </p:sp>
      <p:sp>
        <p:nvSpPr>
          <p:cNvPr id="17" name="TextBox 16"/>
          <p:cNvSpPr txBox="1"/>
          <p:nvPr/>
        </p:nvSpPr>
        <p:spPr>
          <a:xfrm>
            <a:off x="6906499" y="1456249"/>
            <a:ext cx="3211972" cy="1015663"/>
          </a:xfrm>
          <a:prstGeom prst="rect">
            <a:avLst/>
          </a:prstGeom>
          <a:noFill/>
        </p:spPr>
        <p:txBody>
          <a:bodyPr wrap="none" lIns="91404" tIns="45718" rIns="91404" bIns="45718" rtlCol="0">
            <a:spAutoFit/>
          </a:bodyPr>
          <a:lstStyle/>
          <a:p>
            <a:pPr marL="342761" indent="-342761" defTabSz="607043">
              <a:buFont typeface="Arial" panose="020B0604020202020204" pitchFamily="34" charset="0"/>
              <a:buChar char="•"/>
            </a:pPr>
            <a:r>
              <a:rPr lang="en-US" sz="2000" dirty="0">
                <a:solidFill>
                  <a:srgbClr val="FFFFFF"/>
                </a:solidFill>
                <a:latin typeface="Arial"/>
                <a:ea typeface="Apple LiGothic Medium"/>
                <a:cs typeface="Apple LiGothic Medium"/>
              </a:rPr>
              <a:t>Operationally Simple</a:t>
            </a:r>
          </a:p>
          <a:p>
            <a:pPr marL="342761" indent="-342761" defTabSz="607043">
              <a:buFont typeface="Arial" panose="020B0604020202020204" pitchFamily="34" charset="0"/>
              <a:buChar char="•"/>
            </a:pPr>
            <a:r>
              <a:rPr lang="en-US" sz="2000" dirty="0">
                <a:solidFill>
                  <a:srgbClr val="FFFFFF"/>
                </a:solidFill>
                <a:latin typeface="Arial"/>
                <a:ea typeface="Apple LiGothic Medium"/>
                <a:cs typeface="Apple LiGothic Medium"/>
              </a:rPr>
              <a:t>Lowest TCO</a:t>
            </a:r>
          </a:p>
          <a:p>
            <a:pPr marL="342761" indent="-342761" defTabSz="607043">
              <a:buFont typeface="Arial" panose="020B0604020202020204" pitchFamily="34" charset="0"/>
              <a:buChar char="•"/>
            </a:pPr>
            <a:r>
              <a:rPr lang="en-US" sz="2000" dirty="0">
                <a:solidFill>
                  <a:srgbClr val="FFFFFF"/>
                </a:solidFill>
                <a:latin typeface="Arial"/>
                <a:ea typeface="Apple LiGothic Medium"/>
                <a:cs typeface="Apple LiGothic Medium"/>
              </a:rPr>
              <a:t>Zero-touch provisioning</a:t>
            </a:r>
          </a:p>
        </p:txBody>
      </p:sp>
      <p:sp>
        <p:nvSpPr>
          <p:cNvPr id="18" name="AutoShape 35"/>
          <p:cNvSpPr>
            <a:spLocks noChangeArrowheads="1"/>
          </p:cNvSpPr>
          <p:nvPr/>
        </p:nvSpPr>
        <p:spPr bwMode="auto">
          <a:xfrm>
            <a:off x="5453091" y="1565947"/>
            <a:ext cx="1180484" cy="961431"/>
          </a:xfrm>
          <a:prstGeom prst="homePlate">
            <a:avLst>
              <a:gd name="adj" fmla="val 26605"/>
            </a:avLst>
          </a:prstGeom>
          <a:gradFill flip="none" rotWithShape="1">
            <a:gsLst>
              <a:gs pos="0">
                <a:srgbClr val="181929">
                  <a:alpha val="0"/>
                </a:srgbClr>
              </a:gs>
              <a:gs pos="100000">
                <a:schemeClr val="bg2">
                  <a:alpha val="33000"/>
                  <a:lumMod val="30000"/>
                  <a:lumOff val="70000"/>
                </a:schemeClr>
              </a:gs>
            </a:gsLst>
            <a:lin ang="0" scaled="0"/>
            <a:tileRect/>
          </a:gradFill>
          <a:ln w="25400" cap="flat" cmpd="sng" algn="ctr">
            <a:noFill/>
            <a:prstDash val="solid"/>
            <a:round/>
            <a:headEnd type="none" w="med" len="med"/>
            <a:tailEnd type="none" w="med" len="med"/>
          </a:ln>
          <a:effectLst/>
        </p:spPr>
        <p:txBody>
          <a:bodyPr rot="0" spcFirstLastPara="0" vertOverflow="overflow" horzOverflow="overflow" vert="horz" wrap="square" lIns="109475" tIns="54735" rIns="109475" bIns="54735" numCol="1" spcCol="0" rtlCol="0" fromWordArt="0" anchor="ctr" anchorCtr="0" forceAA="0" compatLnSpc="1">
            <a:prstTxWarp prst="textNoShape">
              <a:avLst/>
            </a:prstTxWarp>
            <a:noAutofit/>
          </a:bodyPr>
          <a:lstStyle/>
          <a:p>
            <a:pPr defTabSz="1085600" eaLnBrk="0" fontAlgn="base" hangingPunct="0">
              <a:lnSpc>
                <a:spcPct val="90000"/>
              </a:lnSpc>
              <a:spcBef>
                <a:spcPts val="800"/>
              </a:spcBef>
              <a:spcAft>
                <a:spcPct val="0"/>
              </a:spcAft>
            </a:pPr>
            <a:endParaRPr lang="en-US" sz="2100" dirty="0">
              <a:solidFill>
                <a:srgbClr val="FFFFFF"/>
              </a:solidFill>
              <a:latin typeface="Arial"/>
              <a:ea typeface="Apple LiGothic Medium"/>
              <a:cs typeface="Arial" charset="0"/>
            </a:endParaRPr>
          </a:p>
        </p:txBody>
      </p:sp>
      <p:sp>
        <p:nvSpPr>
          <p:cNvPr id="19" name="TextBox 18"/>
          <p:cNvSpPr txBox="1"/>
          <p:nvPr/>
        </p:nvSpPr>
        <p:spPr>
          <a:xfrm>
            <a:off x="2334580" y="3136428"/>
            <a:ext cx="545901" cy="872047"/>
          </a:xfrm>
          <a:prstGeom prst="rect">
            <a:avLst/>
          </a:prstGeom>
          <a:noFill/>
        </p:spPr>
        <p:txBody>
          <a:bodyPr wrap="none" lIns="91404" tIns="45718" rIns="91404" bIns="45718" rtlCol="0" anchor="ctr">
            <a:spAutoFit/>
          </a:bodyPr>
          <a:lstStyle/>
          <a:p>
            <a:pPr algn="ctr" defTabSz="607043"/>
            <a:r>
              <a:rPr lang="en-US" sz="5100" b="1" dirty="0">
                <a:solidFill>
                  <a:srgbClr val="F37C20"/>
                </a:solidFill>
                <a:latin typeface="Arial"/>
                <a:ea typeface="Apple LiGothic Medium"/>
                <a:cs typeface="Apple LiGothic Medium"/>
              </a:rPr>
              <a:t>2</a:t>
            </a:r>
            <a:endParaRPr lang="en-US" sz="5100" b="1" baseline="30000" dirty="0">
              <a:solidFill>
                <a:srgbClr val="F37C20"/>
              </a:solidFill>
              <a:latin typeface="Arial"/>
              <a:ea typeface="Apple LiGothic Medium"/>
              <a:cs typeface="Apple LiGothic Medium"/>
            </a:endParaRPr>
          </a:p>
        </p:txBody>
      </p:sp>
      <p:sp>
        <p:nvSpPr>
          <p:cNvPr id="20" name="TextBox 19"/>
          <p:cNvSpPr txBox="1"/>
          <p:nvPr/>
        </p:nvSpPr>
        <p:spPr>
          <a:xfrm>
            <a:off x="2334580" y="4731674"/>
            <a:ext cx="545901" cy="872047"/>
          </a:xfrm>
          <a:prstGeom prst="rect">
            <a:avLst/>
          </a:prstGeom>
          <a:noFill/>
        </p:spPr>
        <p:txBody>
          <a:bodyPr wrap="none" lIns="91404" tIns="45718" rIns="91404" bIns="45718" rtlCol="0" anchor="ctr">
            <a:spAutoFit/>
          </a:bodyPr>
          <a:lstStyle/>
          <a:p>
            <a:pPr algn="ctr" defTabSz="607043"/>
            <a:r>
              <a:rPr lang="en-US" sz="5100" b="1" dirty="0">
                <a:solidFill>
                  <a:srgbClr val="F37C20"/>
                </a:solidFill>
                <a:latin typeface="Arial"/>
                <a:ea typeface="Apple LiGothic Medium"/>
                <a:cs typeface="Apple LiGothic Medium"/>
              </a:rPr>
              <a:t>3</a:t>
            </a:r>
            <a:endParaRPr lang="en-US" sz="5100" b="1" baseline="30000" dirty="0">
              <a:solidFill>
                <a:srgbClr val="F37C20"/>
              </a:solidFill>
              <a:latin typeface="Arial"/>
              <a:ea typeface="Apple LiGothic Medium"/>
              <a:cs typeface="Apple LiGothic Medium"/>
            </a:endParaRPr>
          </a:p>
        </p:txBody>
      </p:sp>
      <p:sp>
        <p:nvSpPr>
          <p:cNvPr id="21" name="AutoShape 35"/>
          <p:cNvSpPr>
            <a:spLocks noChangeArrowheads="1"/>
          </p:cNvSpPr>
          <p:nvPr/>
        </p:nvSpPr>
        <p:spPr bwMode="auto">
          <a:xfrm>
            <a:off x="5453091" y="3179986"/>
            <a:ext cx="1180484" cy="961431"/>
          </a:xfrm>
          <a:prstGeom prst="homePlate">
            <a:avLst>
              <a:gd name="adj" fmla="val 26605"/>
            </a:avLst>
          </a:prstGeom>
          <a:gradFill flip="none" rotWithShape="1">
            <a:gsLst>
              <a:gs pos="0">
                <a:srgbClr val="181929">
                  <a:alpha val="0"/>
                </a:srgbClr>
              </a:gs>
              <a:gs pos="100000">
                <a:schemeClr val="bg2">
                  <a:alpha val="33000"/>
                  <a:lumMod val="30000"/>
                  <a:lumOff val="70000"/>
                </a:schemeClr>
              </a:gs>
            </a:gsLst>
            <a:lin ang="0" scaled="0"/>
            <a:tileRect/>
          </a:gradFill>
          <a:ln w="25400" cap="flat" cmpd="sng" algn="ctr">
            <a:noFill/>
            <a:prstDash val="solid"/>
            <a:round/>
            <a:headEnd type="none" w="med" len="med"/>
            <a:tailEnd type="none" w="med" len="med"/>
          </a:ln>
          <a:effectLst/>
        </p:spPr>
        <p:txBody>
          <a:bodyPr rot="0" spcFirstLastPara="0" vertOverflow="overflow" horzOverflow="overflow" vert="horz" wrap="square" lIns="109475" tIns="54735" rIns="109475" bIns="54735" numCol="1" spcCol="0" rtlCol="0" fromWordArt="0" anchor="ctr" anchorCtr="0" forceAA="0" compatLnSpc="1">
            <a:prstTxWarp prst="textNoShape">
              <a:avLst/>
            </a:prstTxWarp>
            <a:noAutofit/>
          </a:bodyPr>
          <a:lstStyle/>
          <a:p>
            <a:pPr defTabSz="1085600" eaLnBrk="0" fontAlgn="base" hangingPunct="0">
              <a:lnSpc>
                <a:spcPct val="90000"/>
              </a:lnSpc>
              <a:spcBef>
                <a:spcPts val="800"/>
              </a:spcBef>
              <a:spcAft>
                <a:spcPct val="0"/>
              </a:spcAft>
            </a:pPr>
            <a:endParaRPr lang="en-US" sz="2100" dirty="0">
              <a:solidFill>
                <a:srgbClr val="FFFFFF"/>
              </a:solidFill>
              <a:latin typeface="Arial"/>
              <a:ea typeface="Apple LiGothic Medium"/>
              <a:cs typeface="Arial" charset="0"/>
            </a:endParaRPr>
          </a:p>
        </p:txBody>
      </p:sp>
      <p:sp>
        <p:nvSpPr>
          <p:cNvPr id="22" name="AutoShape 35"/>
          <p:cNvSpPr>
            <a:spLocks noChangeArrowheads="1"/>
          </p:cNvSpPr>
          <p:nvPr/>
        </p:nvSpPr>
        <p:spPr bwMode="auto">
          <a:xfrm>
            <a:off x="5453091" y="4698035"/>
            <a:ext cx="1180484" cy="961431"/>
          </a:xfrm>
          <a:prstGeom prst="homePlate">
            <a:avLst>
              <a:gd name="adj" fmla="val 26605"/>
            </a:avLst>
          </a:prstGeom>
          <a:gradFill flip="none" rotWithShape="1">
            <a:gsLst>
              <a:gs pos="0">
                <a:srgbClr val="181929">
                  <a:alpha val="0"/>
                </a:srgbClr>
              </a:gs>
              <a:gs pos="100000">
                <a:schemeClr val="bg2">
                  <a:alpha val="33000"/>
                  <a:lumMod val="30000"/>
                  <a:lumOff val="70000"/>
                </a:schemeClr>
              </a:gs>
            </a:gsLst>
            <a:lin ang="0" scaled="0"/>
            <a:tileRect/>
          </a:gradFill>
          <a:ln w="25400" cap="flat" cmpd="sng" algn="ctr">
            <a:noFill/>
            <a:prstDash val="solid"/>
            <a:round/>
            <a:headEnd type="none" w="med" len="med"/>
            <a:tailEnd type="none" w="med" len="med"/>
          </a:ln>
          <a:effectLst/>
        </p:spPr>
        <p:txBody>
          <a:bodyPr rot="0" spcFirstLastPara="0" vertOverflow="overflow" horzOverflow="overflow" vert="horz" wrap="square" lIns="109475" tIns="54735" rIns="109475" bIns="54735" numCol="1" spcCol="0" rtlCol="0" fromWordArt="0" anchor="ctr" anchorCtr="0" forceAA="0" compatLnSpc="1">
            <a:prstTxWarp prst="textNoShape">
              <a:avLst/>
            </a:prstTxWarp>
            <a:noAutofit/>
          </a:bodyPr>
          <a:lstStyle/>
          <a:p>
            <a:pPr defTabSz="1085600" eaLnBrk="0" fontAlgn="base" hangingPunct="0">
              <a:lnSpc>
                <a:spcPct val="90000"/>
              </a:lnSpc>
              <a:spcBef>
                <a:spcPts val="800"/>
              </a:spcBef>
              <a:spcAft>
                <a:spcPct val="0"/>
              </a:spcAft>
            </a:pPr>
            <a:endParaRPr lang="en-US" sz="2100" dirty="0">
              <a:solidFill>
                <a:srgbClr val="FFFFFF"/>
              </a:solidFill>
              <a:latin typeface="Arial"/>
              <a:ea typeface="Apple LiGothic Medium"/>
              <a:cs typeface="Arial" charset="0"/>
            </a:endParaRPr>
          </a:p>
        </p:txBody>
      </p:sp>
      <p:grpSp>
        <p:nvGrpSpPr>
          <p:cNvPr id="23" name="Group 22"/>
          <p:cNvGrpSpPr/>
          <p:nvPr/>
        </p:nvGrpSpPr>
        <p:grpSpPr>
          <a:xfrm>
            <a:off x="1153043" y="3192512"/>
            <a:ext cx="494335" cy="856408"/>
            <a:chOff x="9686661" y="1368976"/>
            <a:chExt cx="629555" cy="1090957"/>
          </a:xfrm>
          <a:solidFill>
            <a:schemeClr val="bg1"/>
          </a:solidFill>
        </p:grpSpPr>
        <p:grpSp>
          <p:nvGrpSpPr>
            <p:cNvPr id="24" name="Group 23"/>
            <p:cNvGrpSpPr/>
            <p:nvPr/>
          </p:nvGrpSpPr>
          <p:grpSpPr>
            <a:xfrm rot="19282811">
              <a:off x="9686661" y="1368976"/>
              <a:ext cx="629555" cy="1090957"/>
              <a:chOff x="5311894" y="1015055"/>
              <a:chExt cx="270669" cy="469050"/>
            </a:xfrm>
            <a:grpFill/>
            <a:effectLst/>
          </p:grpSpPr>
          <p:sp>
            <p:nvSpPr>
              <p:cNvPr id="28" name="Freeform 6"/>
              <p:cNvSpPr>
                <a:spLocks noEditPoints="1"/>
              </p:cNvSpPr>
              <p:nvPr/>
            </p:nvSpPr>
            <p:spPr bwMode="auto">
              <a:xfrm>
                <a:off x="5311894" y="1015055"/>
                <a:ext cx="270669" cy="270669"/>
              </a:xfrm>
              <a:custGeom>
                <a:avLst/>
                <a:gdLst/>
                <a:ahLst/>
                <a:cxnLst>
                  <a:cxn ang="0">
                    <a:pos x="107" y="0"/>
                  </a:cxn>
                  <a:cxn ang="0">
                    <a:pos x="0" y="107"/>
                  </a:cxn>
                  <a:cxn ang="0">
                    <a:pos x="107" y="214"/>
                  </a:cxn>
                  <a:cxn ang="0">
                    <a:pos x="214" y="107"/>
                  </a:cxn>
                  <a:cxn ang="0">
                    <a:pos x="107" y="0"/>
                  </a:cxn>
                  <a:cxn ang="0">
                    <a:pos x="107" y="184"/>
                  </a:cxn>
                  <a:cxn ang="0">
                    <a:pos x="31" y="107"/>
                  </a:cxn>
                  <a:cxn ang="0">
                    <a:pos x="107" y="31"/>
                  </a:cxn>
                  <a:cxn ang="0">
                    <a:pos x="184" y="107"/>
                  </a:cxn>
                  <a:cxn ang="0">
                    <a:pos x="107" y="184"/>
                  </a:cxn>
                </a:cxnLst>
                <a:rect l="0" t="0" r="r" b="b"/>
                <a:pathLst>
                  <a:path w="214" h="214">
                    <a:moveTo>
                      <a:pt x="107" y="0"/>
                    </a:moveTo>
                    <a:cubicBezTo>
                      <a:pt x="48" y="0"/>
                      <a:pt x="0" y="48"/>
                      <a:pt x="0" y="107"/>
                    </a:cubicBezTo>
                    <a:cubicBezTo>
                      <a:pt x="0" y="166"/>
                      <a:pt x="48" y="214"/>
                      <a:pt x="107" y="214"/>
                    </a:cubicBezTo>
                    <a:cubicBezTo>
                      <a:pt x="166" y="214"/>
                      <a:pt x="214" y="166"/>
                      <a:pt x="214" y="107"/>
                    </a:cubicBezTo>
                    <a:cubicBezTo>
                      <a:pt x="214" y="48"/>
                      <a:pt x="166" y="0"/>
                      <a:pt x="107" y="0"/>
                    </a:cubicBezTo>
                    <a:close/>
                    <a:moveTo>
                      <a:pt x="107" y="184"/>
                    </a:moveTo>
                    <a:cubicBezTo>
                      <a:pt x="65" y="184"/>
                      <a:pt x="31" y="149"/>
                      <a:pt x="31" y="107"/>
                    </a:cubicBezTo>
                    <a:cubicBezTo>
                      <a:pt x="31" y="65"/>
                      <a:pt x="65" y="31"/>
                      <a:pt x="107" y="31"/>
                    </a:cubicBezTo>
                    <a:cubicBezTo>
                      <a:pt x="149" y="31"/>
                      <a:pt x="184" y="65"/>
                      <a:pt x="184" y="107"/>
                    </a:cubicBezTo>
                    <a:cubicBezTo>
                      <a:pt x="184" y="149"/>
                      <a:pt x="149" y="184"/>
                      <a:pt x="107" y="18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07043"/>
                <a:endParaRPr lang="en-US">
                  <a:solidFill>
                    <a:srgbClr val="FFFFFF"/>
                  </a:solidFill>
                  <a:latin typeface="Arial"/>
                  <a:ea typeface="Apple LiGothic Medium"/>
                  <a:cs typeface="Apple LiGothic Medium"/>
                </a:endParaRPr>
              </a:p>
            </p:txBody>
          </p:sp>
          <p:sp>
            <p:nvSpPr>
              <p:cNvPr id="29" name="Freeform 8"/>
              <p:cNvSpPr>
                <a:spLocks/>
              </p:cNvSpPr>
              <p:nvPr/>
            </p:nvSpPr>
            <p:spPr bwMode="auto">
              <a:xfrm rot="18900000">
                <a:off x="5362074" y="1312655"/>
                <a:ext cx="171450" cy="171450"/>
              </a:xfrm>
              <a:custGeom>
                <a:avLst/>
                <a:gdLst/>
                <a:ahLst/>
                <a:cxnLst>
                  <a:cxn ang="0">
                    <a:pos x="107" y="0"/>
                  </a:cxn>
                  <a:cxn ang="0">
                    <a:pos x="12" y="92"/>
                  </a:cxn>
                  <a:cxn ang="0">
                    <a:pos x="12" y="135"/>
                  </a:cxn>
                  <a:cxn ang="0">
                    <a:pos x="55" y="136"/>
                  </a:cxn>
                  <a:cxn ang="0">
                    <a:pos x="150" y="44"/>
                  </a:cxn>
                  <a:cxn ang="0">
                    <a:pos x="107" y="0"/>
                  </a:cxn>
                </a:cxnLst>
                <a:rect l="0" t="0" r="r" b="b"/>
                <a:pathLst>
                  <a:path w="150" h="148">
                    <a:moveTo>
                      <a:pt x="107" y="0"/>
                    </a:moveTo>
                    <a:cubicBezTo>
                      <a:pt x="12" y="92"/>
                      <a:pt x="12" y="92"/>
                      <a:pt x="12" y="92"/>
                    </a:cubicBezTo>
                    <a:cubicBezTo>
                      <a:pt x="0" y="104"/>
                      <a:pt x="0" y="123"/>
                      <a:pt x="12" y="135"/>
                    </a:cubicBezTo>
                    <a:cubicBezTo>
                      <a:pt x="23" y="147"/>
                      <a:pt x="43" y="148"/>
                      <a:pt x="55" y="136"/>
                    </a:cubicBezTo>
                    <a:cubicBezTo>
                      <a:pt x="150" y="44"/>
                      <a:pt x="150" y="44"/>
                      <a:pt x="150" y="44"/>
                    </a:cubicBezTo>
                    <a:lnTo>
                      <a:pt x="107"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07043"/>
                <a:endParaRPr lang="en-US">
                  <a:solidFill>
                    <a:srgbClr val="FFFFFF"/>
                  </a:solidFill>
                  <a:latin typeface="Arial"/>
                  <a:ea typeface="Apple LiGothic Medium"/>
                  <a:cs typeface="Apple LiGothic Medium"/>
                </a:endParaRPr>
              </a:p>
            </p:txBody>
          </p:sp>
          <p:sp>
            <p:nvSpPr>
              <p:cNvPr id="30" name="Freeform 5"/>
              <p:cNvSpPr>
                <a:spLocks/>
              </p:cNvSpPr>
              <p:nvPr/>
            </p:nvSpPr>
            <p:spPr bwMode="auto">
              <a:xfrm rot="18900000">
                <a:off x="5409699" y="1248362"/>
                <a:ext cx="76200" cy="74613"/>
              </a:xfrm>
              <a:custGeom>
                <a:avLst/>
                <a:gdLst/>
                <a:ahLst/>
                <a:cxnLst>
                  <a:cxn ang="0">
                    <a:pos x="48" y="18"/>
                  </a:cxn>
                  <a:cxn ang="0">
                    <a:pos x="18" y="47"/>
                  </a:cxn>
                  <a:cxn ang="0">
                    <a:pos x="0" y="30"/>
                  </a:cxn>
                  <a:cxn ang="0">
                    <a:pos x="31" y="0"/>
                  </a:cxn>
                  <a:cxn ang="0">
                    <a:pos x="48" y="18"/>
                  </a:cxn>
                </a:cxnLst>
                <a:rect l="0" t="0" r="r" b="b"/>
                <a:pathLst>
                  <a:path w="48" h="47">
                    <a:moveTo>
                      <a:pt x="48" y="18"/>
                    </a:moveTo>
                    <a:lnTo>
                      <a:pt x="18" y="47"/>
                    </a:lnTo>
                    <a:lnTo>
                      <a:pt x="0" y="30"/>
                    </a:lnTo>
                    <a:lnTo>
                      <a:pt x="31" y="0"/>
                    </a:lnTo>
                    <a:lnTo>
                      <a:pt x="48" y="1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07043"/>
                <a:endParaRPr lang="en-US">
                  <a:solidFill>
                    <a:srgbClr val="FFFFFF"/>
                  </a:solidFill>
                  <a:latin typeface="Arial"/>
                  <a:ea typeface="Apple LiGothic Medium"/>
                  <a:cs typeface="Apple LiGothic Medium"/>
                </a:endParaRPr>
              </a:p>
            </p:txBody>
          </p:sp>
        </p:grpSp>
        <p:grpSp>
          <p:nvGrpSpPr>
            <p:cNvPr id="25" name="Group 24"/>
            <p:cNvGrpSpPr/>
            <p:nvPr/>
          </p:nvGrpSpPr>
          <p:grpSpPr>
            <a:xfrm>
              <a:off x="9689009" y="1587693"/>
              <a:ext cx="336868" cy="298139"/>
              <a:chOff x="6322737" y="-1528414"/>
              <a:chExt cx="873750" cy="773298"/>
            </a:xfrm>
            <a:grpFill/>
          </p:grpSpPr>
          <p:sp>
            <p:nvSpPr>
              <p:cNvPr id="26" name="Right Arrow 25"/>
              <p:cNvSpPr/>
              <p:nvPr/>
            </p:nvSpPr>
            <p:spPr>
              <a:xfrm>
                <a:off x="6621067" y="-1528414"/>
                <a:ext cx="575420" cy="484632"/>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7043"/>
                <a:endParaRPr lang="en-US">
                  <a:solidFill>
                    <a:srgbClr val="E7E6E6"/>
                  </a:solidFill>
                  <a:latin typeface="Arial"/>
                  <a:ea typeface="Apple LiGothic Medium"/>
                  <a:cs typeface="Apple LiGothic Medium"/>
                </a:endParaRPr>
              </a:p>
            </p:txBody>
          </p:sp>
          <p:sp>
            <p:nvSpPr>
              <p:cNvPr id="27" name="Right Arrow 26"/>
              <p:cNvSpPr/>
              <p:nvPr/>
            </p:nvSpPr>
            <p:spPr>
              <a:xfrm flipH="1" flipV="1">
                <a:off x="6322737" y="-1239747"/>
                <a:ext cx="577037" cy="484631"/>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7043"/>
                <a:endParaRPr lang="en-US">
                  <a:solidFill>
                    <a:srgbClr val="E7E6E6"/>
                  </a:solidFill>
                  <a:latin typeface="Arial"/>
                  <a:ea typeface="Apple LiGothic Medium"/>
                  <a:cs typeface="Apple LiGothic Medium"/>
                </a:endParaRPr>
              </a:p>
            </p:txBody>
          </p:sp>
        </p:grpSp>
      </p:grpSp>
      <p:sp>
        <p:nvSpPr>
          <p:cNvPr id="31" name="TextBox 30"/>
          <p:cNvSpPr txBox="1"/>
          <p:nvPr/>
        </p:nvSpPr>
        <p:spPr>
          <a:xfrm>
            <a:off x="6906500" y="3136422"/>
            <a:ext cx="3215403" cy="1015660"/>
          </a:xfrm>
          <a:prstGeom prst="rect">
            <a:avLst/>
          </a:prstGeom>
          <a:noFill/>
        </p:spPr>
        <p:txBody>
          <a:bodyPr wrap="none" lIns="91404" tIns="45718" rIns="91404" bIns="45718" rtlCol="0">
            <a:spAutoFit/>
          </a:bodyPr>
          <a:lstStyle/>
          <a:p>
            <a:pPr marL="342761" indent="-342761" defTabSz="607043">
              <a:buFont typeface="Arial" panose="020B0604020202020204" pitchFamily="34" charset="0"/>
              <a:buChar char="•"/>
            </a:pPr>
            <a:r>
              <a:rPr lang="en-US" sz="2000" dirty="0">
                <a:solidFill>
                  <a:srgbClr val="FFFFFF"/>
                </a:solidFill>
                <a:latin typeface="Arial"/>
                <a:ea typeface="Apple LiGothic Medium"/>
                <a:cs typeface="Apple LiGothic Medium"/>
              </a:rPr>
              <a:t>Performance and Scale</a:t>
            </a:r>
          </a:p>
          <a:p>
            <a:pPr marL="342761" indent="-342761" defTabSz="607043">
              <a:buFont typeface="Arial" panose="020B0604020202020204" pitchFamily="34" charset="0"/>
              <a:buChar char="•"/>
            </a:pPr>
            <a:r>
              <a:rPr lang="en-US" sz="2000" dirty="0">
                <a:solidFill>
                  <a:srgbClr val="FFFFFF"/>
                </a:solidFill>
                <a:latin typeface="Arial"/>
                <a:ea typeface="Apple LiGothic Medium"/>
                <a:cs typeface="Apple LiGothic Medium"/>
              </a:rPr>
              <a:t>Health Metrics</a:t>
            </a:r>
          </a:p>
          <a:p>
            <a:pPr marL="342761" indent="-342761" defTabSz="607043">
              <a:buFont typeface="Arial" panose="020B0604020202020204" pitchFamily="34" charset="0"/>
              <a:buChar char="•"/>
            </a:pPr>
            <a:r>
              <a:rPr lang="en-US" sz="2000" dirty="0">
                <a:solidFill>
                  <a:srgbClr val="FFFFFF"/>
                </a:solidFill>
                <a:latin typeface="Arial"/>
                <a:ea typeface="Apple LiGothic Medium"/>
                <a:cs typeface="Apple LiGothic Medium"/>
              </a:rPr>
              <a:t>Visibility / Telemetry</a:t>
            </a:r>
          </a:p>
        </p:txBody>
      </p:sp>
      <p:sp>
        <p:nvSpPr>
          <p:cNvPr id="32" name="TextBox 31"/>
          <p:cNvSpPr txBox="1"/>
          <p:nvPr/>
        </p:nvSpPr>
        <p:spPr>
          <a:xfrm>
            <a:off x="6906506" y="4678143"/>
            <a:ext cx="4185713" cy="1015660"/>
          </a:xfrm>
          <a:prstGeom prst="rect">
            <a:avLst/>
          </a:prstGeom>
          <a:noFill/>
        </p:spPr>
        <p:txBody>
          <a:bodyPr wrap="none" lIns="91404" tIns="45718" rIns="91404" bIns="45718" rtlCol="0">
            <a:spAutoFit/>
          </a:bodyPr>
          <a:lstStyle/>
          <a:p>
            <a:pPr marL="342761" indent="-342761">
              <a:buFont typeface="Arial" panose="020B0604020202020204" pitchFamily="34" charset="0"/>
              <a:buChar char="•"/>
            </a:pPr>
            <a:r>
              <a:rPr lang="en-US" sz="2000" dirty="0">
                <a:solidFill>
                  <a:srgbClr val="FFFFFF"/>
                </a:solidFill>
              </a:rPr>
              <a:t>Open Source - APIs - Standards</a:t>
            </a:r>
          </a:p>
          <a:p>
            <a:pPr marL="342761" indent="-342761" defTabSz="607043">
              <a:buFont typeface="Arial" panose="020B0604020202020204" pitchFamily="34" charset="0"/>
              <a:buChar char="•"/>
            </a:pPr>
            <a:r>
              <a:rPr lang="en-US" sz="2000" dirty="0">
                <a:solidFill>
                  <a:srgbClr val="FFFFFF"/>
                </a:solidFill>
                <a:latin typeface="Arial"/>
                <a:ea typeface="Apple LiGothic Medium"/>
                <a:cs typeface="Apple LiGothic Medium"/>
              </a:rPr>
              <a:t>Secure Multi-tenancy</a:t>
            </a:r>
          </a:p>
          <a:p>
            <a:pPr marL="342761" indent="-342761" defTabSz="607043">
              <a:buFont typeface="Arial" panose="020B0604020202020204" pitchFamily="34" charset="0"/>
              <a:buChar char="•"/>
            </a:pPr>
            <a:r>
              <a:rPr lang="en-US" sz="2000" dirty="0">
                <a:solidFill>
                  <a:srgbClr val="FFFFFF"/>
                </a:solidFill>
                <a:latin typeface="Arial"/>
                <a:ea typeface="Apple LiGothic Medium"/>
                <a:cs typeface="Apple LiGothic Medium"/>
              </a:rPr>
              <a:t>3</a:t>
            </a:r>
            <a:r>
              <a:rPr lang="en-US" sz="2000" baseline="30000" dirty="0">
                <a:solidFill>
                  <a:srgbClr val="FFFFFF"/>
                </a:solidFill>
                <a:latin typeface="Arial"/>
                <a:ea typeface="Apple LiGothic Medium"/>
                <a:cs typeface="Apple LiGothic Medium"/>
              </a:rPr>
              <a:t>rd</a:t>
            </a:r>
            <a:r>
              <a:rPr lang="en-US" sz="2000" dirty="0">
                <a:solidFill>
                  <a:srgbClr val="FFFFFF"/>
                </a:solidFill>
                <a:latin typeface="Arial"/>
                <a:ea typeface="Apple LiGothic Medium"/>
                <a:cs typeface="Apple LiGothic Medium"/>
              </a:rPr>
              <a:t> Party Integration</a:t>
            </a:r>
          </a:p>
        </p:txBody>
      </p:sp>
      <p:grpSp>
        <p:nvGrpSpPr>
          <p:cNvPr id="33" name="Group 32"/>
          <p:cNvGrpSpPr/>
          <p:nvPr/>
        </p:nvGrpSpPr>
        <p:grpSpPr>
          <a:xfrm>
            <a:off x="999847" y="4731674"/>
            <a:ext cx="685772" cy="833249"/>
            <a:chOff x="7222825" y="1048156"/>
            <a:chExt cx="720710" cy="875701"/>
          </a:xfrm>
          <a:solidFill>
            <a:schemeClr val="bg1"/>
          </a:solidFill>
        </p:grpSpPr>
        <p:grpSp>
          <p:nvGrpSpPr>
            <p:cNvPr id="34" name="Group 33"/>
            <p:cNvGrpSpPr/>
            <p:nvPr/>
          </p:nvGrpSpPr>
          <p:grpSpPr>
            <a:xfrm>
              <a:off x="7222825" y="1288104"/>
              <a:ext cx="720710" cy="635753"/>
              <a:chOff x="9677400" y="5586413"/>
              <a:chExt cx="808038" cy="712787"/>
            </a:xfrm>
            <a:grpFill/>
          </p:grpSpPr>
          <p:sp>
            <p:nvSpPr>
              <p:cNvPr id="36" name="Freeform 7"/>
              <p:cNvSpPr>
                <a:spLocks noEditPoints="1"/>
              </p:cNvSpPr>
              <p:nvPr/>
            </p:nvSpPr>
            <p:spPr bwMode="auto">
              <a:xfrm>
                <a:off x="9677400" y="5586413"/>
                <a:ext cx="808038" cy="449262"/>
              </a:xfrm>
              <a:custGeom>
                <a:avLst/>
                <a:gdLst>
                  <a:gd name="T0" fmla="*/ 763 w 1906"/>
                  <a:gd name="T1" fmla="*/ 1064 h 1064"/>
                  <a:gd name="T2" fmla="*/ 76 w 1906"/>
                  <a:gd name="T3" fmla="*/ 875 h 1064"/>
                  <a:gd name="T4" fmla="*/ 266 w 1906"/>
                  <a:gd name="T5" fmla="*/ 494 h 1064"/>
                  <a:gd name="T6" fmla="*/ 0 w 1906"/>
                  <a:gd name="T7" fmla="*/ 190 h 1064"/>
                  <a:gd name="T8" fmla="*/ 144 w 1906"/>
                  <a:gd name="T9" fmla="*/ 150 h 1064"/>
                  <a:gd name="T10" fmla="*/ 667 w 1906"/>
                  <a:gd name="T11" fmla="*/ 5 h 1064"/>
                  <a:gd name="T12" fmla="*/ 701 w 1906"/>
                  <a:gd name="T13" fmla="*/ 16 h 1064"/>
                  <a:gd name="T14" fmla="*/ 939 w 1906"/>
                  <a:gd name="T15" fmla="*/ 289 h 1064"/>
                  <a:gd name="T16" fmla="*/ 953 w 1906"/>
                  <a:gd name="T17" fmla="*/ 305 h 1064"/>
                  <a:gd name="T18" fmla="*/ 1054 w 1906"/>
                  <a:gd name="T19" fmla="*/ 189 h 1064"/>
                  <a:gd name="T20" fmla="*/ 1208 w 1906"/>
                  <a:gd name="T21" fmla="*/ 13 h 1064"/>
                  <a:gd name="T22" fmla="*/ 1233 w 1906"/>
                  <a:gd name="T23" fmla="*/ 4 h 1064"/>
                  <a:gd name="T24" fmla="*/ 1887 w 1906"/>
                  <a:gd name="T25" fmla="*/ 184 h 1064"/>
                  <a:gd name="T26" fmla="*/ 1906 w 1906"/>
                  <a:gd name="T27" fmla="*/ 191 h 1064"/>
                  <a:gd name="T28" fmla="*/ 1640 w 1906"/>
                  <a:gd name="T29" fmla="*/ 494 h 1064"/>
                  <a:gd name="T30" fmla="*/ 1830 w 1906"/>
                  <a:gd name="T31" fmla="*/ 875 h 1064"/>
                  <a:gd name="T32" fmla="*/ 1143 w 1906"/>
                  <a:gd name="T33" fmla="*/ 1064 h 1064"/>
                  <a:gd name="T34" fmla="*/ 953 w 1906"/>
                  <a:gd name="T35" fmla="*/ 684 h 1064"/>
                  <a:gd name="T36" fmla="*/ 763 w 1906"/>
                  <a:gd name="T37" fmla="*/ 1064 h 1064"/>
                  <a:gd name="T38" fmla="*/ 1638 w 1906"/>
                  <a:gd name="T39" fmla="*/ 495 h 1064"/>
                  <a:gd name="T40" fmla="*/ 1621 w 1906"/>
                  <a:gd name="T41" fmla="*/ 489 h 1064"/>
                  <a:gd name="T42" fmla="*/ 961 w 1906"/>
                  <a:gd name="T43" fmla="*/ 307 h 1064"/>
                  <a:gd name="T44" fmla="*/ 946 w 1906"/>
                  <a:gd name="T45" fmla="*/ 307 h 1064"/>
                  <a:gd name="T46" fmla="*/ 326 w 1906"/>
                  <a:gd name="T47" fmla="*/ 477 h 1064"/>
                  <a:gd name="T48" fmla="*/ 267 w 1906"/>
                  <a:gd name="T49" fmla="*/ 495 h 1064"/>
                  <a:gd name="T50" fmla="*/ 902 w 1906"/>
                  <a:gd name="T51" fmla="*/ 670 h 1064"/>
                  <a:gd name="T52" fmla="*/ 1006 w 1906"/>
                  <a:gd name="T53" fmla="*/ 670 h 1064"/>
                  <a:gd name="T54" fmla="*/ 1638 w 1906"/>
                  <a:gd name="T55" fmla="*/ 495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06" h="1064">
                    <a:moveTo>
                      <a:pt x="763" y="1064"/>
                    </a:moveTo>
                    <a:cubicBezTo>
                      <a:pt x="534" y="1001"/>
                      <a:pt x="306" y="938"/>
                      <a:pt x="76" y="875"/>
                    </a:cubicBezTo>
                    <a:cubicBezTo>
                      <a:pt x="139" y="747"/>
                      <a:pt x="202" y="621"/>
                      <a:pt x="266" y="494"/>
                    </a:cubicBezTo>
                    <a:cubicBezTo>
                      <a:pt x="178" y="393"/>
                      <a:pt x="89" y="293"/>
                      <a:pt x="0" y="190"/>
                    </a:cubicBezTo>
                    <a:cubicBezTo>
                      <a:pt x="49" y="176"/>
                      <a:pt x="97" y="163"/>
                      <a:pt x="144" y="150"/>
                    </a:cubicBezTo>
                    <a:cubicBezTo>
                      <a:pt x="318" y="102"/>
                      <a:pt x="493" y="54"/>
                      <a:pt x="667" y="5"/>
                    </a:cubicBezTo>
                    <a:cubicBezTo>
                      <a:pt x="683" y="1"/>
                      <a:pt x="691" y="5"/>
                      <a:pt x="701" y="16"/>
                    </a:cubicBezTo>
                    <a:cubicBezTo>
                      <a:pt x="780" y="107"/>
                      <a:pt x="859" y="198"/>
                      <a:pt x="939" y="289"/>
                    </a:cubicBezTo>
                    <a:cubicBezTo>
                      <a:pt x="943" y="294"/>
                      <a:pt x="947" y="299"/>
                      <a:pt x="953" y="305"/>
                    </a:cubicBezTo>
                    <a:cubicBezTo>
                      <a:pt x="988" y="265"/>
                      <a:pt x="1021" y="227"/>
                      <a:pt x="1054" y="189"/>
                    </a:cubicBezTo>
                    <a:cubicBezTo>
                      <a:pt x="1106" y="131"/>
                      <a:pt x="1157" y="72"/>
                      <a:pt x="1208" y="13"/>
                    </a:cubicBezTo>
                    <a:cubicBezTo>
                      <a:pt x="1215" y="5"/>
                      <a:pt x="1221" y="0"/>
                      <a:pt x="1233" y="4"/>
                    </a:cubicBezTo>
                    <a:cubicBezTo>
                      <a:pt x="1451" y="64"/>
                      <a:pt x="1669" y="124"/>
                      <a:pt x="1887" y="184"/>
                    </a:cubicBezTo>
                    <a:cubicBezTo>
                      <a:pt x="1893" y="186"/>
                      <a:pt x="1898" y="188"/>
                      <a:pt x="1906" y="191"/>
                    </a:cubicBezTo>
                    <a:cubicBezTo>
                      <a:pt x="1816" y="293"/>
                      <a:pt x="1728" y="394"/>
                      <a:pt x="1640" y="494"/>
                    </a:cubicBezTo>
                    <a:cubicBezTo>
                      <a:pt x="1704" y="621"/>
                      <a:pt x="1767" y="747"/>
                      <a:pt x="1830" y="875"/>
                    </a:cubicBezTo>
                    <a:cubicBezTo>
                      <a:pt x="1601" y="938"/>
                      <a:pt x="1373" y="1001"/>
                      <a:pt x="1143" y="1064"/>
                    </a:cubicBezTo>
                    <a:cubicBezTo>
                      <a:pt x="1081" y="938"/>
                      <a:pt x="1018" y="813"/>
                      <a:pt x="953" y="684"/>
                    </a:cubicBezTo>
                    <a:cubicBezTo>
                      <a:pt x="888" y="812"/>
                      <a:pt x="826" y="938"/>
                      <a:pt x="763" y="1064"/>
                    </a:cubicBezTo>
                    <a:close/>
                    <a:moveTo>
                      <a:pt x="1638" y="495"/>
                    </a:moveTo>
                    <a:cubicBezTo>
                      <a:pt x="1629" y="492"/>
                      <a:pt x="1625" y="490"/>
                      <a:pt x="1621" y="489"/>
                    </a:cubicBezTo>
                    <a:cubicBezTo>
                      <a:pt x="1401" y="428"/>
                      <a:pt x="1181" y="367"/>
                      <a:pt x="961" y="307"/>
                    </a:cubicBezTo>
                    <a:cubicBezTo>
                      <a:pt x="956" y="306"/>
                      <a:pt x="950" y="305"/>
                      <a:pt x="946" y="307"/>
                    </a:cubicBezTo>
                    <a:cubicBezTo>
                      <a:pt x="739" y="363"/>
                      <a:pt x="533" y="420"/>
                      <a:pt x="326" y="477"/>
                    </a:cubicBezTo>
                    <a:cubicBezTo>
                      <a:pt x="308" y="482"/>
                      <a:pt x="290" y="488"/>
                      <a:pt x="267" y="495"/>
                    </a:cubicBezTo>
                    <a:cubicBezTo>
                      <a:pt x="482" y="554"/>
                      <a:pt x="692" y="611"/>
                      <a:pt x="902" y="670"/>
                    </a:cubicBezTo>
                    <a:cubicBezTo>
                      <a:pt x="938" y="680"/>
                      <a:pt x="970" y="680"/>
                      <a:pt x="1006" y="670"/>
                    </a:cubicBezTo>
                    <a:cubicBezTo>
                      <a:pt x="1215" y="611"/>
                      <a:pt x="1424" y="554"/>
                      <a:pt x="1638" y="495"/>
                    </a:cubicBezTo>
                    <a:close/>
                  </a:path>
                </a:pathLst>
              </a:custGeom>
              <a:grpFill/>
              <a:ln>
                <a:noFill/>
              </a:ln>
            </p:spPr>
            <p:txBody>
              <a:bodyPr vert="horz" wrap="square" lIns="91440" tIns="45720" rIns="91440" bIns="45720" numCol="1" anchor="t" anchorCtr="0" compatLnSpc="1">
                <a:prstTxWarp prst="textNoShape">
                  <a:avLst/>
                </a:prstTxWarp>
              </a:bodyPr>
              <a:lstStyle/>
              <a:p>
                <a:pPr defTabSz="607043"/>
                <a:endParaRPr lang="en-US">
                  <a:solidFill>
                    <a:srgbClr val="FFFFFF"/>
                  </a:solidFill>
                  <a:latin typeface="Arial"/>
                  <a:ea typeface="Apple LiGothic Medium"/>
                  <a:cs typeface="Apple LiGothic Medium"/>
                </a:endParaRPr>
              </a:p>
            </p:txBody>
          </p:sp>
          <p:sp>
            <p:nvSpPr>
              <p:cNvPr id="37" name="Freeform 8"/>
              <p:cNvSpPr>
                <a:spLocks/>
              </p:cNvSpPr>
              <p:nvPr/>
            </p:nvSpPr>
            <p:spPr bwMode="auto">
              <a:xfrm>
                <a:off x="10101263" y="5989638"/>
                <a:ext cx="271463" cy="309562"/>
              </a:xfrm>
              <a:custGeom>
                <a:avLst/>
                <a:gdLst>
                  <a:gd name="T0" fmla="*/ 3 w 639"/>
                  <a:gd name="T1" fmla="*/ 0 h 732"/>
                  <a:gd name="T2" fmla="*/ 91 w 639"/>
                  <a:gd name="T3" fmla="*/ 176 h 732"/>
                  <a:gd name="T4" fmla="*/ 639 w 639"/>
                  <a:gd name="T5" fmla="*/ 26 h 732"/>
                  <a:gd name="T6" fmla="*/ 639 w 639"/>
                  <a:gd name="T7" fmla="*/ 154 h 732"/>
                  <a:gd name="T8" fmla="*/ 637 w 639"/>
                  <a:gd name="T9" fmla="*/ 443 h 732"/>
                  <a:gd name="T10" fmla="*/ 638 w 639"/>
                  <a:gd name="T11" fmla="*/ 543 h 732"/>
                  <a:gd name="T12" fmla="*/ 626 w 639"/>
                  <a:gd name="T13" fmla="*/ 562 h 732"/>
                  <a:gd name="T14" fmla="*/ 4 w 639"/>
                  <a:gd name="T15" fmla="*/ 731 h 732"/>
                  <a:gd name="T16" fmla="*/ 0 w 639"/>
                  <a:gd name="T17" fmla="*/ 731 h 732"/>
                  <a:gd name="T18" fmla="*/ 0 w 639"/>
                  <a:gd name="T19" fmla="*/ 1 h 732"/>
                  <a:gd name="T20" fmla="*/ 3 w 639"/>
                  <a:gd name="T21" fmla="*/ 0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9" h="732">
                    <a:moveTo>
                      <a:pt x="3" y="0"/>
                    </a:moveTo>
                    <a:cubicBezTo>
                      <a:pt x="32" y="58"/>
                      <a:pt x="61" y="117"/>
                      <a:pt x="91" y="176"/>
                    </a:cubicBezTo>
                    <a:cubicBezTo>
                      <a:pt x="273" y="126"/>
                      <a:pt x="455" y="76"/>
                      <a:pt x="639" y="26"/>
                    </a:cubicBezTo>
                    <a:cubicBezTo>
                      <a:pt x="639" y="70"/>
                      <a:pt x="639" y="112"/>
                      <a:pt x="639" y="154"/>
                    </a:cubicBezTo>
                    <a:cubicBezTo>
                      <a:pt x="638" y="344"/>
                      <a:pt x="637" y="253"/>
                      <a:pt x="637" y="443"/>
                    </a:cubicBezTo>
                    <a:cubicBezTo>
                      <a:pt x="637" y="477"/>
                      <a:pt x="637" y="510"/>
                      <a:pt x="638" y="543"/>
                    </a:cubicBezTo>
                    <a:cubicBezTo>
                      <a:pt x="638" y="553"/>
                      <a:pt x="637" y="559"/>
                      <a:pt x="626" y="562"/>
                    </a:cubicBezTo>
                    <a:cubicBezTo>
                      <a:pt x="418" y="618"/>
                      <a:pt x="211" y="675"/>
                      <a:pt x="4" y="731"/>
                    </a:cubicBezTo>
                    <a:cubicBezTo>
                      <a:pt x="3" y="732"/>
                      <a:pt x="2" y="731"/>
                      <a:pt x="0" y="731"/>
                    </a:cubicBezTo>
                    <a:cubicBezTo>
                      <a:pt x="0" y="394"/>
                      <a:pt x="0" y="338"/>
                      <a:pt x="0" y="1"/>
                    </a:cubicBezTo>
                    <a:cubicBezTo>
                      <a:pt x="1" y="1"/>
                      <a:pt x="2" y="0"/>
                      <a:pt x="3" y="0"/>
                    </a:cubicBezTo>
                    <a:close/>
                  </a:path>
                </a:pathLst>
              </a:custGeom>
              <a:grpFill/>
              <a:ln>
                <a:noFill/>
              </a:ln>
            </p:spPr>
            <p:txBody>
              <a:bodyPr vert="horz" wrap="square" lIns="91440" tIns="45720" rIns="91440" bIns="45720" numCol="1" anchor="t" anchorCtr="0" compatLnSpc="1">
                <a:prstTxWarp prst="textNoShape">
                  <a:avLst/>
                </a:prstTxWarp>
              </a:bodyPr>
              <a:lstStyle/>
              <a:p>
                <a:pPr defTabSz="607043"/>
                <a:endParaRPr lang="en-US">
                  <a:solidFill>
                    <a:srgbClr val="FFFFFF"/>
                  </a:solidFill>
                  <a:latin typeface="Arial"/>
                  <a:ea typeface="Apple LiGothic Medium"/>
                  <a:cs typeface="Apple LiGothic Medium"/>
                </a:endParaRPr>
              </a:p>
            </p:txBody>
          </p:sp>
          <p:sp>
            <p:nvSpPr>
              <p:cNvPr id="38" name="Freeform 9"/>
              <p:cNvSpPr>
                <a:spLocks/>
              </p:cNvSpPr>
              <p:nvPr/>
            </p:nvSpPr>
            <p:spPr bwMode="auto">
              <a:xfrm>
                <a:off x="9790113" y="5989638"/>
                <a:ext cx="269875" cy="309562"/>
              </a:xfrm>
              <a:custGeom>
                <a:avLst/>
                <a:gdLst>
                  <a:gd name="T0" fmla="*/ 636 w 636"/>
                  <a:gd name="T1" fmla="*/ 732 h 732"/>
                  <a:gd name="T2" fmla="*/ 449 w 636"/>
                  <a:gd name="T3" fmla="*/ 681 h 732"/>
                  <a:gd name="T4" fmla="*/ 18 w 636"/>
                  <a:gd name="T5" fmla="*/ 563 h 732"/>
                  <a:gd name="T6" fmla="*/ 0 w 636"/>
                  <a:gd name="T7" fmla="*/ 541 h 732"/>
                  <a:gd name="T8" fmla="*/ 0 w 636"/>
                  <a:gd name="T9" fmla="*/ 45 h 732"/>
                  <a:gd name="T10" fmla="*/ 2 w 636"/>
                  <a:gd name="T11" fmla="*/ 27 h 732"/>
                  <a:gd name="T12" fmla="*/ 545 w 636"/>
                  <a:gd name="T13" fmla="*/ 176 h 732"/>
                  <a:gd name="T14" fmla="*/ 633 w 636"/>
                  <a:gd name="T15" fmla="*/ 0 h 732"/>
                  <a:gd name="T16" fmla="*/ 636 w 636"/>
                  <a:gd name="T17" fmla="*/ 1 h 732"/>
                  <a:gd name="T18" fmla="*/ 636 w 636"/>
                  <a:gd name="T19" fmla="*/ 732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6" h="732">
                    <a:moveTo>
                      <a:pt x="636" y="732"/>
                    </a:moveTo>
                    <a:cubicBezTo>
                      <a:pt x="573" y="715"/>
                      <a:pt x="511" y="698"/>
                      <a:pt x="449" y="681"/>
                    </a:cubicBezTo>
                    <a:cubicBezTo>
                      <a:pt x="305" y="642"/>
                      <a:pt x="161" y="602"/>
                      <a:pt x="18" y="563"/>
                    </a:cubicBezTo>
                    <a:cubicBezTo>
                      <a:pt x="4" y="560"/>
                      <a:pt x="0" y="554"/>
                      <a:pt x="0" y="541"/>
                    </a:cubicBezTo>
                    <a:cubicBezTo>
                      <a:pt x="1" y="282"/>
                      <a:pt x="0" y="304"/>
                      <a:pt x="0" y="45"/>
                    </a:cubicBezTo>
                    <a:cubicBezTo>
                      <a:pt x="0" y="40"/>
                      <a:pt x="1" y="35"/>
                      <a:pt x="2" y="27"/>
                    </a:cubicBezTo>
                    <a:cubicBezTo>
                      <a:pt x="183" y="77"/>
                      <a:pt x="363" y="126"/>
                      <a:pt x="545" y="176"/>
                    </a:cubicBezTo>
                    <a:cubicBezTo>
                      <a:pt x="574" y="117"/>
                      <a:pt x="604" y="59"/>
                      <a:pt x="633" y="0"/>
                    </a:cubicBezTo>
                    <a:cubicBezTo>
                      <a:pt x="634" y="0"/>
                      <a:pt x="635" y="1"/>
                      <a:pt x="636" y="1"/>
                    </a:cubicBezTo>
                    <a:cubicBezTo>
                      <a:pt x="636" y="338"/>
                      <a:pt x="636" y="394"/>
                      <a:pt x="636" y="732"/>
                    </a:cubicBezTo>
                    <a:close/>
                  </a:path>
                </a:pathLst>
              </a:custGeom>
              <a:grpFill/>
              <a:ln>
                <a:noFill/>
              </a:ln>
            </p:spPr>
            <p:txBody>
              <a:bodyPr vert="horz" wrap="square" lIns="91440" tIns="45720" rIns="91440" bIns="45720" numCol="1" anchor="t" anchorCtr="0" compatLnSpc="1">
                <a:prstTxWarp prst="textNoShape">
                  <a:avLst/>
                </a:prstTxWarp>
              </a:bodyPr>
              <a:lstStyle/>
              <a:p>
                <a:pPr defTabSz="607043"/>
                <a:endParaRPr lang="en-US">
                  <a:solidFill>
                    <a:srgbClr val="FFFFFF"/>
                  </a:solidFill>
                  <a:latin typeface="Arial"/>
                  <a:ea typeface="Apple LiGothic Medium"/>
                  <a:cs typeface="Apple LiGothic Medium"/>
                </a:endParaRPr>
              </a:p>
            </p:txBody>
          </p:sp>
        </p:grpSp>
        <p:sp>
          <p:nvSpPr>
            <p:cNvPr id="35" name="Freeform 93"/>
            <p:cNvSpPr>
              <a:spLocks noEditPoints="1"/>
            </p:cNvSpPr>
            <p:nvPr/>
          </p:nvSpPr>
          <p:spPr bwMode="auto">
            <a:xfrm>
              <a:off x="7497047" y="1048156"/>
              <a:ext cx="172497" cy="238022"/>
            </a:xfrm>
            <a:custGeom>
              <a:avLst/>
              <a:gdLst/>
              <a:ahLst/>
              <a:cxnLst>
                <a:cxn ang="0">
                  <a:pos x="54" y="54"/>
                </a:cxn>
                <a:cxn ang="0">
                  <a:pos x="81" y="27"/>
                </a:cxn>
                <a:cxn ang="0">
                  <a:pos x="107" y="54"/>
                </a:cxn>
                <a:cxn ang="0">
                  <a:pos x="107" y="75"/>
                </a:cxn>
                <a:cxn ang="0">
                  <a:pos x="135" y="75"/>
                </a:cxn>
                <a:cxn ang="0">
                  <a:pos x="135" y="54"/>
                </a:cxn>
                <a:cxn ang="0">
                  <a:pos x="81" y="0"/>
                </a:cxn>
                <a:cxn ang="0">
                  <a:pos x="27" y="54"/>
                </a:cxn>
                <a:cxn ang="0">
                  <a:pos x="27" y="75"/>
                </a:cxn>
                <a:cxn ang="0">
                  <a:pos x="54" y="75"/>
                </a:cxn>
                <a:cxn ang="0">
                  <a:pos x="54" y="54"/>
                </a:cxn>
                <a:cxn ang="0">
                  <a:pos x="145" y="87"/>
                </a:cxn>
                <a:cxn ang="0">
                  <a:pos x="17" y="87"/>
                </a:cxn>
                <a:cxn ang="0">
                  <a:pos x="0" y="104"/>
                </a:cxn>
                <a:cxn ang="0">
                  <a:pos x="0" y="206"/>
                </a:cxn>
                <a:cxn ang="0">
                  <a:pos x="17" y="222"/>
                </a:cxn>
                <a:cxn ang="0">
                  <a:pos x="145" y="222"/>
                </a:cxn>
                <a:cxn ang="0">
                  <a:pos x="161" y="206"/>
                </a:cxn>
                <a:cxn ang="0">
                  <a:pos x="161" y="104"/>
                </a:cxn>
                <a:cxn ang="0">
                  <a:pos x="145" y="87"/>
                </a:cxn>
                <a:cxn ang="0">
                  <a:pos x="95" y="170"/>
                </a:cxn>
                <a:cxn ang="0">
                  <a:pos x="81" y="182"/>
                </a:cxn>
                <a:cxn ang="0">
                  <a:pos x="67" y="170"/>
                </a:cxn>
                <a:cxn ang="0">
                  <a:pos x="67" y="131"/>
                </a:cxn>
                <a:cxn ang="0">
                  <a:pos x="81" y="118"/>
                </a:cxn>
                <a:cxn ang="0">
                  <a:pos x="95" y="131"/>
                </a:cxn>
                <a:cxn ang="0">
                  <a:pos x="95" y="170"/>
                </a:cxn>
              </a:cxnLst>
              <a:rect l="0" t="0" r="r" b="b"/>
              <a:pathLst>
                <a:path w="161" h="222">
                  <a:moveTo>
                    <a:pt x="54" y="54"/>
                  </a:moveTo>
                  <a:cubicBezTo>
                    <a:pt x="54" y="39"/>
                    <a:pt x="66" y="27"/>
                    <a:pt x="81" y="27"/>
                  </a:cubicBezTo>
                  <a:cubicBezTo>
                    <a:pt x="95" y="27"/>
                    <a:pt x="107" y="39"/>
                    <a:pt x="107" y="54"/>
                  </a:cubicBezTo>
                  <a:cubicBezTo>
                    <a:pt x="107" y="75"/>
                    <a:pt x="107" y="75"/>
                    <a:pt x="107" y="75"/>
                  </a:cubicBezTo>
                  <a:cubicBezTo>
                    <a:pt x="135" y="75"/>
                    <a:pt x="135" y="75"/>
                    <a:pt x="135" y="75"/>
                  </a:cubicBezTo>
                  <a:cubicBezTo>
                    <a:pt x="135" y="54"/>
                    <a:pt x="135" y="54"/>
                    <a:pt x="135" y="54"/>
                  </a:cubicBezTo>
                  <a:cubicBezTo>
                    <a:pt x="135" y="24"/>
                    <a:pt x="111" y="0"/>
                    <a:pt x="81" y="0"/>
                  </a:cubicBezTo>
                  <a:cubicBezTo>
                    <a:pt x="51" y="0"/>
                    <a:pt x="27" y="24"/>
                    <a:pt x="27" y="54"/>
                  </a:cubicBezTo>
                  <a:cubicBezTo>
                    <a:pt x="27" y="75"/>
                    <a:pt x="27" y="75"/>
                    <a:pt x="27" y="75"/>
                  </a:cubicBezTo>
                  <a:cubicBezTo>
                    <a:pt x="54" y="75"/>
                    <a:pt x="54" y="75"/>
                    <a:pt x="54" y="75"/>
                  </a:cubicBezTo>
                  <a:lnTo>
                    <a:pt x="54" y="54"/>
                  </a:lnTo>
                  <a:close/>
                  <a:moveTo>
                    <a:pt x="145" y="87"/>
                  </a:moveTo>
                  <a:cubicBezTo>
                    <a:pt x="17" y="87"/>
                    <a:pt x="17" y="87"/>
                    <a:pt x="17" y="87"/>
                  </a:cubicBezTo>
                  <a:cubicBezTo>
                    <a:pt x="8" y="87"/>
                    <a:pt x="0" y="95"/>
                    <a:pt x="0" y="104"/>
                  </a:cubicBezTo>
                  <a:cubicBezTo>
                    <a:pt x="0" y="206"/>
                    <a:pt x="0" y="206"/>
                    <a:pt x="0" y="206"/>
                  </a:cubicBezTo>
                  <a:cubicBezTo>
                    <a:pt x="0" y="215"/>
                    <a:pt x="8" y="222"/>
                    <a:pt x="17" y="222"/>
                  </a:cubicBezTo>
                  <a:cubicBezTo>
                    <a:pt x="145" y="222"/>
                    <a:pt x="145" y="222"/>
                    <a:pt x="145" y="222"/>
                  </a:cubicBezTo>
                  <a:cubicBezTo>
                    <a:pt x="154" y="222"/>
                    <a:pt x="161" y="215"/>
                    <a:pt x="161" y="206"/>
                  </a:cubicBezTo>
                  <a:cubicBezTo>
                    <a:pt x="161" y="104"/>
                    <a:pt x="161" y="104"/>
                    <a:pt x="161" y="104"/>
                  </a:cubicBezTo>
                  <a:cubicBezTo>
                    <a:pt x="161" y="95"/>
                    <a:pt x="154" y="87"/>
                    <a:pt x="145" y="87"/>
                  </a:cubicBezTo>
                  <a:close/>
                  <a:moveTo>
                    <a:pt x="95" y="170"/>
                  </a:moveTo>
                  <a:cubicBezTo>
                    <a:pt x="95" y="177"/>
                    <a:pt x="88" y="182"/>
                    <a:pt x="81" y="182"/>
                  </a:cubicBezTo>
                  <a:cubicBezTo>
                    <a:pt x="73" y="182"/>
                    <a:pt x="67" y="177"/>
                    <a:pt x="67" y="170"/>
                  </a:cubicBezTo>
                  <a:cubicBezTo>
                    <a:pt x="67" y="131"/>
                    <a:pt x="67" y="131"/>
                    <a:pt x="67" y="131"/>
                  </a:cubicBezTo>
                  <a:cubicBezTo>
                    <a:pt x="67" y="124"/>
                    <a:pt x="73" y="118"/>
                    <a:pt x="81" y="118"/>
                  </a:cubicBezTo>
                  <a:cubicBezTo>
                    <a:pt x="88" y="118"/>
                    <a:pt x="95" y="124"/>
                    <a:pt x="95" y="131"/>
                  </a:cubicBezTo>
                  <a:lnTo>
                    <a:pt x="95" y="170"/>
                  </a:lnTo>
                  <a:close/>
                </a:path>
              </a:pathLst>
            </a:custGeom>
            <a:grpFill/>
            <a:ln w="9525">
              <a:noFill/>
              <a:round/>
              <a:headEnd/>
              <a:tailEnd/>
            </a:ln>
            <a:effectLst/>
          </p:spPr>
          <p:txBody>
            <a:bodyPr vert="horz" wrap="square" lIns="68562" tIns="34289" rIns="68562" bIns="34289" numCol="1" anchor="t" anchorCtr="0" compatLnSpc="1">
              <a:prstTxWarp prst="textNoShape">
                <a:avLst/>
              </a:prstTxWarp>
            </a:bodyPr>
            <a:lstStyle/>
            <a:p>
              <a:pPr defTabSz="607043"/>
              <a:endParaRPr lang="en-US" dirty="0">
                <a:solidFill>
                  <a:srgbClr val="FFFFFF"/>
                </a:solidFill>
                <a:latin typeface="Arial"/>
                <a:ea typeface="Apple LiGothic Medium"/>
                <a:cs typeface="Apple LiGothic Medium"/>
              </a:endParaRPr>
            </a:p>
          </p:txBody>
        </p:sp>
      </p:grpSp>
      <p:grpSp>
        <p:nvGrpSpPr>
          <p:cNvPr id="39" name="Group 38"/>
          <p:cNvGrpSpPr/>
          <p:nvPr/>
        </p:nvGrpSpPr>
        <p:grpSpPr>
          <a:xfrm>
            <a:off x="972949" y="1750727"/>
            <a:ext cx="857847" cy="510004"/>
            <a:chOff x="811711" y="1351143"/>
            <a:chExt cx="643385" cy="382503"/>
          </a:xfrm>
        </p:grpSpPr>
        <p:grpSp>
          <p:nvGrpSpPr>
            <p:cNvPr id="40" name="Group 262"/>
            <p:cNvGrpSpPr>
              <a:grpSpLocks noChangeAspect="1"/>
            </p:cNvGrpSpPr>
            <p:nvPr/>
          </p:nvGrpSpPr>
          <p:grpSpPr>
            <a:xfrm>
              <a:off x="984548" y="1351143"/>
              <a:ext cx="283246" cy="382503"/>
              <a:chOff x="12665075" y="1385886"/>
              <a:chExt cx="606427" cy="819149"/>
            </a:xfrm>
            <a:solidFill>
              <a:schemeClr val="bg1"/>
            </a:solidFill>
          </p:grpSpPr>
          <p:sp>
            <p:nvSpPr>
              <p:cNvPr id="46" name="Freeform 39"/>
              <p:cNvSpPr>
                <a:spLocks noEditPoints="1"/>
              </p:cNvSpPr>
              <p:nvPr/>
            </p:nvSpPr>
            <p:spPr bwMode="auto">
              <a:xfrm>
                <a:off x="12665075" y="1389060"/>
                <a:ext cx="606425" cy="815975"/>
              </a:xfrm>
              <a:custGeom>
                <a:avLst/>
                <a:gdLst/>
                <a:ahLst/>
                <a:cxnLst>
                  <a:cxn ang="0">
                    <a:pos x="0" y="514"/>
                  </a:cxn>
                  <a:cxn ang="0">
                    <a:pos x="0" y="6"/>
                  </a:cxn>
                  <a:cxn ang="0">
                    <a:pos x="0" y="0"/>
                  </a:cxn>
                  <a:cxn ang="0">
                    <a:pos x="288" y="0"/>
                  </a:cxn>
                  <a:cxn ang="0">
                    <a:pos x="382" y="92"/>
                  </a:cxn>
                  <a:cxn ang="0">
                    <a:pos x="382" y="514"/>
                  </a:cxn>
                  <a:cxn ang="0">
                    <a:pos x="0" y="514"/>
                  </a:cxn>
                  <a:cxn ang="0">
                    <a:pos x="0" y="514"/>
                  </a:cxn>
                  <a:cxn ang="0">
                    <a:pos x="12" y="502"/>
                  </a:cxn>
                  <a:cxn ang="0">
                    <a:pos x="370" y="502"/>
                  </a:cxn>
                  <a:cxn ang="0">
                    <a:pos x="370" y="98"/>
                  </a:cxn>
                  <a:cxn ang="0">
                    <a:pos x="284" y="12"/>
                  </a:cxn>
                  <a:cxn ang="0">
                    <a:pos x="12" y="12"/>
                  </a:cxn>
                  <a:cxn ang="0">
                    <a:pos x="12" y="502"/>
                  </a:cxn>
                  <a:cxn ang="0">
                    <a:pos x="12" y="502"/>
                  </a:cxn>
                </a:cxnLst>
                <a:rect l="0" t="0" r="r" b="b"/>
                <a:pathLst>
                  <a:path w="382" h="514">
                    <a:moveTo>
                      <a:pt x="0" y="514"/>
                    </a:moveTo>
                    <a:lnTo>
                      <a:pt x="0" y="6"/>
                    </a:lnTo>
                    <a:lnTo>
                      <a:pt x="0" y="0"/>
                    </a:lnTo>
                    <a:lnTo>
                      <a:pt x="288" y="0"/>
                    </a:lnTo>
                    <a:lnTo>
                      <a:pt x="382" y="92"/>
                    </a:lnTo>
                    <a:lnTo>
                      <a:pt x="382" y="514"/>
                    </a:lnTo>
                    <a:lnTo>
                      <a:pt x="0" y="514"/>
                    </a:lnTo>
                    <a:lnTo>
                      <a:pt x="0" y="514"/>
                    </a:lnTo>
                    <a:close/>
                    <a:moveTo>
                      <a:pt x="12" y="502"/>
                    </a:moveTo>
                    <a:lnTo>
                      <a:pt x="370" y="502"/>
                    </a:lnTo>
                    <a:lnTo>
                      <a:pt x="370" y="98"/>
                    </a:lnTo>
                    <a:lnTo>
                      <a:pt x="284" y="12"/>
                    </a:lnTo>
                    <a:lnTo>
                      <a:pt x="12" y="12"/>
                    </a:lnTo>
                    <a:lnTo>
                      <a:pt x="12" y="502"/>
                    </a:lnTo>
                    <a:lnTo>
                      <a:pt x="12" y="50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07043"/>
                <a:endParaRPr lang="en-US">
                  <a:solidFill>
                    <a:srgbClr val="4C4D4F"/>
                  </a:solidFill>
                  <a:latin typeface="Arial"/>
                  <a:ea typeface="Apple LiGothic Medium"/>
                  <a:cs typeface="Apple LiGothic Medium"/>
                </a:endParaRPr>
              </a:p>
            </p:txBody>
          </p:sp>
          <p:sp>
            <p:nvSpPr>
              <p:cNvPr id="47" name="Freeform 40"/>
              <p:cNvSpPr>
                <a:spLocks noEditPoints="1"/>
              </p:cNvSpPr>
              <p:nvPr/>
            </p:nvSpPr>
            <p:spPr bwMode="auto">
              <a:xfrm>
                <a:off x="12750801" y="1547811"/>
                <a:ext cx="444500" cy="539750"/>
              </a:xfrm>
              <a:custGeom>
                <a:avLst/>
                <a:gdLst/>
                <a:ahLst/>
                <a:cxnLst>
                  <a:cxn ang="0">
                    <a:pos x="0" y="322"/>
                  </a:cxn>
                  <a:cxn ang="0">
                    <a:pos x="280" y="322"/>
                  </a:cxn>
                  <a:cxn ang="0">
                    <a:pos x="280" y="340"/>
                  </a:cxn>
                  <a:cxn ang="0">
                    <a:pos x="0" y="340"/>
                  </a:cxn>
                  <a:cxn ang="0">
                    <a:pos x="0" y="322"/>
                  </a:cxn>
                  <a:cxn ang="0">
                    <a:pos x="0" y="322"/>
                  </a:cxn>
                  <a:cxn ang="0">
                    <a:pos x="0" y="268"/>
                  </a:cxn>
                  <a:cxn ang="0">
                    <a:pos x="280" y="268"/>
                  </a:cxn>
                  <a:cxn ang="0">
                    <a:pos x="280" y="286"/>
                  </a:cxn>
                  <a:cxn ang="0">
                    <a:pos x="0" y="286"/>
                  </a:cxn>
                  <a:cxn ang="0">
                    <a:pos x="0" y="268"/>
                  </a:cxn>
                  <a:cxn ang="0">
                    <a:pos x="0" y="268"/>
                  </a:cxn>
                  <a:cxn ang="0">
                    <a:pos x="0" y="214"/>
                  </a:cxn>
                  <a:cxn ang="0">
                    <a:pos x="280" y="214"/>
                  </a:cxn>
                  <a:cxn ang="0">
                    <a:pos x="280" y="234"/>
                  </a:cxn>
                  <a:cxn ang="0">
                    <a:pos x="0" y="234"/>
                  </a:cxn>
                  <a:cxn ang="0">
                    <a:pos x="0" y="214"/>
                  </a:cxn>
                  <a:cxn ang="0">
                    <a:pos x="0" y="214"/>
                  </a:cxn>
                  <a:cxn ang="0">
                    <a:pos x="0" y="160"/>
                  </a:cxn>
                  <a:cxn ang="0">
                    <a:pos x="280" y="160"/>
                  </a:cxn>
                  <a:cxn ang="0">
                    <a:pos x="280" y="180"/>
                  </a:cxn>
                  <a:cxn ang="0">
                    <a:pos x="0" y="180"/>
                  </a:cxn>
                  <a:cxn ang="0">
                    <a:pos x="0" y="160"/>
                  </a:cxn>
                  <a:cxn ang="0">
                    <a:pos x="0" y="160"/>
                  </a:cxn>
                  <a:cxn ang="0">
                    <a:pos x="0" y="106"/>
                  </a:cxn>
                  <a:cxn ang="0">
                    <a:pos x="280" y="106"/>
                  </a:cxn>
                  <a:cxn ang="0">
                    <a:pos x="280" y="126"/>
                  </a:cxn>
                  <a:cxn ang="0">
                    <a:pos x="0" y="126"/>
                  </a:cxn>
                  <a:cxn ang="0">
                    <a:pos x="0" y="106"/>
                  </a:cxn>
                  <a:cxn ang="0">
                    <a:pos x="0" y="106"/>
                  </a:cxn>
                  <a:cxn ang="0">
                    <a:pos x="0" y="52"/>
                  </a:cxn>
                  <a:cxn ang="0">
                    <a:pos x="280" y="52"/>
                  </a:cxn>
                  <a:cxn ang="0">
                    <a:pos x="280" y="72"/>
                  </a:cxn>
                  <a:cxn ang="0">
                    <a:pos x="0" y="72"/>
                  </a:cxn>
                  <a:cxn ang="0">
                    <a:pos x="0" y="52"/>
                  </a:cxn>
                  <a:cxn ang="0">
                    <a:pos x="0" y="52"/>
                  </a:cxn>
                  <a:cxn ang="0">
                    <a:pos x="0" y="0"/>
                  </a:cxn>
                  <a:cxn ang="0">
                    <a:pos x="206" y="0"/>
                  </a:cxn>
                  <a:cxn ang="0">
                    <a:pos x="206" y="18"/>
                  </a:cxn>
                  <a:cxn ang="0">
                    <a:pos x="0" y="18"/>
                  </a:cxn>
                  <a:cxn ang="0">
                    <a:pos x="0" y="0"/>
                  </a:cxn>
                  <a:cxn ang="0">
                    <a:pos x="0" y="0"/>
                  </a:cxn>
                </a:cxnLst>
                <a:rect l="0" t="0" r="r" b="b"/>
                <a:pathLst>
                  <a:path w="280" h="340">
                    <a:moveTo>
                      <a:pt x="0" y="322"/>
                    </a:moveTo>
                    <a:lnTo>
                      <a:pt x="280" y="322"/>
                    </a:lnTo>
                    <a:lnTo>
                      <a:pt x="280" y="340"/>
                    </a:lnTo>
                    <a:lnTo>
                      <a:pt x="0" y="340"/>
                    </a:lnTo>
                    <a:lnTo>
                      <a:pt x="0" y="322"/>
                    </a:lnTo>
                    <a:lnTo>
                      <a:pt x="0" y="322"/>
                    </a:lnTo>
                    <a:close/>
                    <a:moveTo>
                      <a:pt x="0" y="268"/>
                    </a:moveTo>
                    <a:lnTo>
                      <a:pt x="280" y="268"/>
                    </a:lnTo>
                    <a:lnTo>
                      <a:pt x="280" y="286"/>
                    </a:lnTo>
                    <a:lnTo>
                      <a:pt x="0" y="286"/>
                    </a:lnTo>
                    <a:lnTo>
                      <a:pt x="0" y="268"/>
                    </a:lnTo>
                    <a:lnTo>
                      <a:pt x="0" y="268"/>
                    </a:lnTo>
                    <a:close/>
                    <a:moveTo>
                      <a:pt x="0" y="214"/>
                    </a:moveTo>
                    <a:lnTo>
                      <a:pt x="280" y="214"/>
                    </a:lnTo>
                    <a:lnTo>
                      <a:pt x="280" y="234"/>
                    </a:lnTo>
                    <a:lnTo>
                      <a:pt x="0" y="234"/>
                    </a:lnTo>
                    <a:lnTo>
                      <a:pt x="0" y="214"/>
                    </a:lnTo>
                    <a:lnTo>
                      <a:pt x="0" y="214"/>
                    </a:lnTo>
                    <a:close/>
                    <a:moveTo>
                      <a:pt x="0" y="160"/>
                    </a:moveTo>
                    <a:lnTo>
                      <a:pt x="280" y="160"/>
                    </a:lnTo>
                    <a:lnTo>
                      <a:pt x="280" y="180"/>
                    </a:lnTo>
                    <a:lnTo>
                      <a:pt x="0" y="180"/>
                    </a:lnTo>
                    <a:lnTo>
                      <a:pt x="0" y="160"/>
                    </a:lnTo>
                    <a:lnTo>
                      <a:pt x="0" y="160"/>
                    </a:lnTo>
                    <a:close/>
                    <a:moveTo>
                      <a:pt x="0" y="106"/>
                    </a:moveTo>
                    <a:lnTo>
                      <a:pt x="280" y="106"/>
                    </a:lnTo>
                    <a:lnTo>
                      <a:pt x="280" y="126"/>
                    </a:lnTo>
                    <a:lnTo>
                      <a:pt x="0" y="126"/>
                    </a:lnTo>
                    <a:lnTo>
                      <a:pt x="0" y="106"/>
                    </a:lnTo>
                    <a:lnTo>
                      <a:pt x="0" y="106"/>
                    </a:lnTo>
                    <a:close/>
                    <a:moveTo>
                      <a:pt x="0" y="52"/>
                    </a:moveTo>
                    <a:lnTo>
                      <a:pt x="280" y="52"/>
                    </a:lnTo>
                    <a:lnTo>
                      <a:pt x="280" y="72"/>
                    </a:lnTo>
                    <a:lnTo>
                      <a:pt x="0" y="72"/>
                    </a:lnTo>
                    <a:lnTo>
                      <a:pt x="0" y="52"/>
                    </a:lnTo>
                    <a:lnTo>
                      <a:pt x="0" y="52"/>
                    </a:lnTo>
                    <a:close/>
                    <a:moveTo>
                      <a:pt x="0" y="0"/>
                    </a:moveTo>
                    <a:lnTo>
                      <a:pt x="206" y="0"/>
                    </a:lnTo>
                    <a:lnTo>
                      <a:pt x="206" y="18"/>
                    </a:lnTo>
                    <a:lnTo>
                      <a:pt x="0" y="18"/>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07043"/>
                <a:endParaRPr lang="en-US">
                  <a:solidFill>
                    <a:srgbClr val="4C4D4F"/>
                  </a:solidFill>
                  <a:latin typeface="Arial"/>
                  <a:ea typeface="Apple LiGothic Medium"/>
                  <a:cs typeface="Apple LiGothic Medium"/>
                </a:endParaRPr>
              </a:p>
            </p:txBody>
          </p:sp>
          <p:sp>
            <p:nvSpPr>
              <p:cNvPr id="48" name="Freeform 41"/>
              <p:cNvSpPr>
                <a:spLocks/>
              </p:cNvSpPr>
              <p:nvPr/>
            </p:nvSpPr>
            <p:spPr bwMode="auto">
              <a:xfrm>
                <a:off x="13109577" y="1385886"/>
                <a:ext cx="161925" cy="161925"/>
              </a:xfrm>
              <a:custGeom>
                <a:avLst/>
                <a:gdLst/>
                <a:ahLst/>
                <a:cxnLst>
                  <a:cxn ang="0">
                    <a:pos x="0" y="0"/>
                  </a:cxn>
                  <a:cxn ang="0">
                    <a:pos x="0" y="102"/>
                  </a:cxn>
                  <a:cxn ang="0">
                    <a:pos x="102" y="102"/>
                  </a:cxn>
                  <a:cxn ang="0">
                    <a:pos x="0" y="0"/>
                  </a:cxn>
                  <a:cxn ang="0">
                    <a:pos x="0" y="0"/>
                  </a:cxn>
                </a:cxnLst>
                <a:rect l="0" t="0" r="r" b="b"/>
                <a:pathLst>
                  <a:path w="102" h="102">
                    <a:moveTo>
                      <a:pt x="0" y="0"/>
                    </a:moveTo>
                    <a:lnTo>
                      <a:pt x="0" y="102"/>
                    </a:lnTo>
                    <a:lnTo>
                      <a:pt x="102" y="102"/>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07043"/>
                <a:endParaRPr lang="en-US">
                  <a:solidFill>
                    <a:srgbClr val="4C4D4F"/>
                  </a:solidFill>
                  <a:latin typeface="Arial"/>
                  <a:ea typeface="Apple LiGothic Medium"/>
                  <a:cs typeface="Apple LiGothic Medium"/>
                </a:endParaRPr>
              </a:p>
            </p:txBody>
          </p:sp>
          <p:sp>
            <p:nvSpPr>
              <p:cNvPr id="49" name="Freeform 42"/>
              <p:cNvSpPr>
                <a:spLocks noEditPoints="1"/>
              </p:cNvSpPr>
              <p:nvPr/>
            </p:nvSpPr>
            <p:spPr bwMode="auto">
              <a:xfrm>
                <a:off x="12665075" y="1389060"/>
                <a:ext cx="606425" cy="815975"/>
              </a:xfrm>
              <a:custGeom>
                <a:avLst/>
                <a:gdLst/>
                <a:ahLst/>
                <a:cxnLst>
                  <a:cxn ang="0">
                    <a:pos x="0" y="514"/>
                  </a:cxn>
                  <a:cxn ang="0">
                    <a:pos x="0" y="6"/>
                  </a:cxn>
                  <a:cxn ang="0">
                    <a:pos x="0" y="0"/>
                  </a:cxn>
                  <a:cxn ang="0">
                    <a:pos x="288" y="0"/>
                  </a:cxn>
                  <a:cxn ang="0">
                    <a:pos x="382" y="92"/>
                  </a:cxn>
                  <a:cxn ang="0">
                    <a:pos x="382" y="514"/>
                  </a:cxn>
                  <a:cxn ang="0">
                    <a:pos x="0" y="514"/>
                  </a:cxn>
                  <a:cxn ang="0">
                    <a:pos x="0" y="514"/>
                  </a:cxn>
                  <a:cxn ang="0">
                    <a:pos x="12" y="502"/>
                  </a:cxn>
                  <a:cxn ang="0">
                    <a:pos x="370" y="502"/>
                  </a:cxn>
                  <a:cxn ang="0">
                    <a:pos x="370" y="98"/>
                  </a:cxn>
                  <a:cxn ang="0">
                    <a:pos x="284" y="12"/>
                  </a:cxn>
                  <a:cxn ang="0">
                    <a:pos x="12" y="12"/>
                  </a:cxn>
                  <a:cxn ang="0">
                    <a:pos x="12" y="502"/>
                  </a:cxn>
                  <a:cxn ang="0">
                    <a:pos x="12" y="502"/>
                  </a:cxn>
                </a:cxnLst>
                <a:rect l="0" t="0" r="r" b="b"/>
                <a:pathLst>
                  <a:path w="382" h="514">
                    <a:moveTo>
                      <a:pt x="0" y="514"/>
                    </a:moveTo>
                    <a:lnTo>
                      <a:pt x="0" y="6"/>
                    </a:lnTo>
                    <a:lnTo>
                      <a:pt x="0" y="0"/>
                    </a:lnTo>
                    <a:lnTo>
                      <a:pt x="288" y="0"/>
                    </a:lnTo>
                    <a:lnTo>
                      <a:pt x="382" y="92"/>
                    </a:lnTo>
                    <a:lnTo>
                      <a:pt x="382" y="514"/>
                    </a:lnTo>
                    <a:lnTo>
                      <a:pt x="0" y="514"/>
                    </a:lnTo>
                    <a:lnTo>
                      <a:pt x="0" y="514"/>
                    </a:lnTo>
                    <a:close/>
                    <a:moveTo>
                      <a:pt x="12" y="502"/>
                    </a:moveTo>
                    <a:lnTo>
                      <a:pt x="370" y="502"/>
                    </a:lnTo>
                    <a:lnTo>
                      <a:pt x="370" y="98"/>
                    </a:lnTo>
                    <a:lnTo>
                      <a:pt x="284" y="12"/>
                    </a:lnTo>
                    <a:lnTo>
                      <a:pt x="12" y="12"/>
                    </a:lnTo>
                    <a:lnTo>
                      <a:pt x="12" y="502"/>
                    </a:lnTo>
                    <a:lnTo>
                      <a:pt x="12" y="502"/>
                    </a:lnTo>
                    <a:close/>
                  </a:path>
                </a:pathLst>
              </a:custGeom>
              <a:solidFill>
                <a:schemeClr val="bg1">
                  <a:lumMod val="90000"/>
                </a:schemeClr>
              </a:solidFill>
              <a:ln w="19050" cap="flat" cmpd="sng">
                <a:noFill/>
                <a:prstDash val="solid"/>
                <a:round/>
                <a:headEnd type="none" w="med" len="med"/>
                <a:tailEnd type="none" w="med" len="med"/>
              </a:ln>
              <a:effectLst/>
            </p:spPr>
            <p:txBody>
              <a:bodyPr/>
              <a:lstStyle/>
              <a:p>
                <a:pPr defTabSz="1190068"/>
                <a:endParaRPr lang="en-US" smtClean="0">
                  <a:solidFill>
                    <a:srgbClr val="4C4D4F"/>
                  </a:solidFill>
                  <a:latin typeface="Arial"/>
                  <a:ea typeface="Apple LiGothic Medium"/>
                  <a:cs typeface="Apple LiGothic Medium"/>
                </a:endParaRPr>
              </a:p>
            </p:txBody>
          </p:sp>
          <p:sp>
            <p:nvSpPr>
              <p:cNvPr id="50" name="Freeform 43"/>
              <p:cNvSpPr>
                <a:spLocks noEditPoints="1"/>
              </p:cNvSpPr>
              <p:nvPr/>
            </p:nvSpPr>
            <p:spPr bwMode="auto">
              <a:xfrm>
                <a:off x="12750807" y="1547811"/>
                <a:ext cx="444500" cy="539750"/>
              </a:xfrm>
              <a:custGeom>
                <a:avLst/>
                <a:gdLst/>
                <a:ahLst/>
                <a:cxnLst>
                  <a:cxn ang="0">
                    <a:pos x="0" y="322"/>
                  </a:cxn>
                  <a:cxn ang="0">
                    <a:pos x="280" y="322"/>
                  </a:cxn>
                  <a:cxn ang="0">
                    <a:pos x="280" y="340"/>
                  </a:cxn>
                  <a:cxn ang="0">
                    <a:pos x="0" y="340"/>
                  </a:cxn>
                  <a:cxn ang="0">
                    <a:pos x="0" y="322"/>
                  </a:cxn>
                  <a:cxn ang="0">
                    <a:pos x="0" y="322"/>
                  </a:cxn>
                  <a:cxn ang="0">
                    <a:pos x="0" y="268"/>
                  </a:cxn>
                  <a:cxn ang="0">
                    <a:pos x="280" y="268"/>
                  </a:cxn>
                  <a:cxn ang="0">
                    <a:pos x="280" y="286"/>
                  </a:cxn>
                  <a:cxn ang="0">
                    <a:pos x="0" y="286"/>
                  </a:cxn>
                  <a:cxn ang="0">
                    <a:pos x="0" y="268"/>
                  </a:cxn>
                  <a:cxn ang="0">
                    <a:pos x="0" y="268"/>
                  </a:cxn>
                  <a:cxn ang="0">
                    <a:pos x="0" y="214"/>
                  </a:cxn>
                  <a:cxn ang="0">
                    <a:pos x="280" y="214"/>
                  </a:cxn>
                  <a:cxn ang="0">
                    <a:pos x="280" y="234"/>
                  </a:cxn>
                  <a:cxn ang="0">
                    <a:pos x="0" y="234"/>
                  </a:cxn>
                  <a:cxn ang="0">
                    <a:pos x="0" y="214"/>
                  </a:cxn>
                  <a:cxn ang="0">
                    <a:pos x="0" y="214"/>
                  </a:cxn>
                  <a:cxn ang="0">
                    <a:pos x="0" y="160"/>
                  </a:cxn>
                  <a:cxn ang="0">
                    <a:pos x="280" y="160"/>
                  </a:cxn>
                  <a:cxn ang="0">
                    <a:pos x="280" y="180"/>
                  </a:cxn>
                  <a:cxn ang="0">
                    <a:pos x="0" y="180"/>
                  </a:cxn>
                  <a:cxn ang="0">
                    <a:pos x="0" y="160"/>
                  </a:cxn>
                  <a:cxn ang="0">
                    <a:pos x="0" y="160"/>
                  </a:cxn>
                  <a:cxn ang="0">
                    <a:pos x="0" y="106"/>
                  </a:cxn>
                  <a:cxn ang="0">
                    <a:pos x="280" y="106"/>
                  </a:cxn>
                  <a:cxn ang="0">
                    <a:pos x="280" y="126"/>
                  </a:cxn>
                  <a:cxn ang="0">
                    <a:pos x="0" y="126"/>
                  </a:cxn>
                  <a:cxn ang="0">
                    <a:pos x="0" y="106"/>
                  </a:cxn>
                  <a:cxn ang="0">
                    <a:pos x="0" y="106"/>
                  </a:cxn>
                  <a:cxn ang="0">
                    <a:pos x="0" y="52"/>
                  </a:cxn>
                  <a:cxn ang="0">
                    <a:pos x="280" y="52"/>
                  </a:cxn>
                  <a:cxn ang="0">
                    <a:pos x="280" y="72"/>
                  </a:cxn>
                  <a:cxn ang="0">
                    <a:pos x="0" y="72"/>
                  </a:cxn>
                  <a:cxn ang="0">
                    <a:pos x="0" y="52"/>
                  </a:cxn>
                  <a:cxn ang="0">
                    <a:pos x="0" y="52"/>
                  </a:cxn>
                  <a:cxn ang="0">
                    <a:pos x="0" y="0"/>
                  </a:cxn>
                  <a:cxn ang="0">
                    <a:pos x="206" y="0"/>
                  </a:cxn>
                  <a:cxn ang="0">
                    <a:pos x="206" y="18"/>
                  </a:cxn>
                  <a:cxn ang="0">
                    <a:pos x="0" y="18"/>
                  </a:cxn>
                  <a:cxn ang="0">
                    <a:pos x="0" y="0"/>
                  </a:cxn>
                  <a:cxn ang="0">
                    <a:pos x="0" y="0"/>
                  </a:cxn>
                </a:cxnLst>
                <a:rect l="0" t="0" r="r" b="b"/>
                <a:pathLst>
                  <a:path w="280" h="340">
                    <a:moveTo>
                      <a:pt x="0" y="322"/>
                    </a:moveTo>
                    <a:lnTo>
                      <a:pt x="280" y="322"/>
                    </a:lnTo>
                    <a:lnTo>
                      <a:pt x="280" y="340"/>
                    </a:lnTo>
                    <a:lnTo>
                      <a:pt x="0" y="340"/>
                    </a:lnTo>
                    <a:lnTo>
                      <a:pt x="0" y="322"/>
                    </a:lnTo>
                    <a:lnTo>
                      <a:pt x="0" y="322"/>
                    </a:lnTo>
                    <a:close/>
                    <a:moveTo>
                      <a:pt x="0" y="268"/>
                    </a:moveTo>
                    <a:lnTo>
                      <a:pt x="280" y="268"/>
                    </a:lnTo>
                    <a:lnTo>
                      <a:pt x="280" y="286"/>
                    </a:lnTo>
                    <a:lnTo>
                      <a:pt x="0" y="286"/>
                    </a:lnTo>
                    <a:lnTo>
                      <a:pt x="0" y="268"/>
                    </a:lnTo>
                    <a:lnTo>
                      <a:pt x="0" y="268"/>
                    </a:lnTo>
                    <a:close/>
                    <a:moveTo>
                      <a:pt x="0" y="214"/>
                    </a:moveTo>
                    <a:lnTo>
                      <a:pt x="280" y="214"/>
                    </a:lnTo>
                    <a:lnTo>
                      <a:pt x="280" y="234"/>
                    </a:lnTo>
                    <a:lnTo>
                      <a:pt x="0" y="234"/>
                    </a:lnTo>
                    <a:lnTo>
                      <a:pt x="0" y="214"/>
                    </a:lnTo>
                    <a:lnTo>
                      <a:pt x="0" y="214"/>
                    </a:lnTo>
                    <a:close/>
                    <a:moveTo>
                      <a:pt x="0" y="160"/>
                    </a:moveTo>
                    <a:lnTo>
                      <a:pt x="280" y="160"/>
                    </a:lnTo>
                    <a:lnTo>
                      <a:pt x="280" y="180"/>
                    </a:lnTo>
                    <a:lnTo>
                      <a:pt x="0" y="180"/>
                    </a:lnTo>
                    <a:lnTo>
                      <a:pt x="0" y="160"/>
                    </a:lnTo>
                    <a:lnTo>
                      <a:pt x="0" y="160"/>
                    </a:lnTo>
                    <a:close/>
                    <a:moveTo>
                      <a:pt x="0" y="106"/>
                    </a:moveTo>
                    <a:lnTo>
                      <a:pt x="280" y="106"/>
                    </a:lnTo>
                    <a:lnTo>
                      <a:pt x="280" y="126"/>
                    </a:lnTo>
                    <a:lnTo>
                      <a:pt x="0" y="126"/>
                    </a:lnTo>
                    <a:lnTo>
                      <a:pt x="0" y="106"/>
                    </a:lnTo>
                    <a:lnTo>
                      <a:pt x="0" y="106"/>
                    </a:lnTo>
                    <a:close/>
                    <a:moveTo>
                      <a:pt x="0" y="52"/>
                    </a:moveTo>
                    <a:lnTo>
                      <a:pt x="280" y="52"/>
                    </a:lnTo>
                    <a:lnTo>
                      <a:pt x="280" y="72"/>
                    </a:lnTo>
                    <a:lnTo>
                      <a:pt x="0" y="72"/>
                    </a:lnTo>
                    <a:lnTo>
                      <a:pt x="0" y="52"/>
                    </a:lnTo>
                    <a:lnTo>
                      <a:pt x="0" y="52"/>
                    </a:lnTo>
                    <a:close/>
                    <a:moveTo>
                      <a:pt x="0" y="0"/>
                    </a:moveTo>
                    <a:lnTo>
                      <a:pt x="206" y="0"/>
                    </a:lnTo>
                    <a:lnTo>
                      <a:pt x="206" y="18"/>
                    </a:lnTo>
                    <a:lnTo>
                      <a:pt x="0" y="18"/>
                    </a:lnTo>
                    <a:lnTo>
                      <a:pt x="0" y="0"/>
                    </a:lnTo>
                    <a:lnTo>
                      <a:pt x="0" y="0"/>
                    </a:lnTo>
                    <a:close/>
                  </a:path>
                </a:pathLst>
              </a:custGeom>
              <a:grpFill/>
              <a:ln w="19050" cap="flat" cmpd="sng">
                <a:noFill/>
                <a:prstDash val="solid"/>
                <a:round/>
                <a:headEnd type="none" w="med" len="med"/>
                <a:tailEnd type="none" w="med" len="med"/>
              </a:ln>
              <a:effectLst/>
            </p:spPr>
            <p:txBody>
              <a:bodyPr/>
              <a:lstStyle/>
              <a:p>
                <a:pPr defTabSz="1190068"/>
                <a:endParaRPr lang="en-US" smtClean="0">
                  <a:solidFill>
                    <a:srgbClr val="4C4D4F"/>
                  </a:solidFill>
                  <a:latin typeface="Arial"/>
                  <a:ea typeface="Apple LiGothic Medium"/>
                  <a:cs typeface="Apple LiGothic Medium"/>
                </a:endParaRPr>
              </a:p>
            </p:txBody>
          </p:sp>
          <p:sp>
            <p:nvSpPr>
              <p:cNvPr id="51" name="Freeform 44"/>
              <p:cNvSpPr>
                <a:spLocks/>
              </p:cNvSpPr>
              <p:nvPr/>
            </p:nvSpPr>
            <p:spPr bwMode="auto">
              <a:xfrm>
                <a:off x="13109575" y="1385888"/>
                <a:ext cx="161925" cy="161925"/>
              </a:xfrm>
              <a:custGeom>
                <a:avLst/>
                <a:gdLst/>
                <a:ahLst/>
                <a:cxnLst>
                  <a:cxn ang="0">
                    <a:pos x="0" y="0"/>
                  </a:cxn>
                  <a:cxn ang="0">
                    <a:pos x="0" y="102"/>
                  </a:cxn>
                  <a:cxn ang="0">
                    <a:pos x="102" y="102"/>
                  </a:cxn>
                  <a:cxn ang="0">
                    <a:pos x="0" y="0"/>
                  </a:cxn>
                  <a:cxn ang="0">
                    <a:pos x="0" y="0"/>
                  </a:cxn>
                </a:cxnLst>
                <a:rect l="0" t="0" r="r" b="b"/>
                <a:pathLst>
                  <a:path w="102" h="102">
                    <a:moveTo>
                      <a:pt x="0" y="0"/>
                    </a:moveTo>
                    <a:lnTo>
                      <a:pt x="0" y="102"/>
                    </a:lnTo>
                    <a:lnTo>
                      <a:pt x="102" y="102"/>
                    </a:lnTo>
                    <a:lnTo>
                      <a:pt x="0" y="0"/>
                    </a:lnTo>
                    <a:lnTo>
                      <a:pt x="0" y="0"/>
                    </a:lnTo>
                    <a:close/>
                  </a:path>
                </a:pathLst>
              </a:custGeom>
              <a:solidFill>
                <a:schemeClr val="bg1">
                  <a:lumMod val="90000"/>
                </a:schemeClr>
              </a:solidFill>
              <a:ln w="19050" cap="flat" cmpd="sng">
                <a:noFill/>
                <a:prstDash val="solid"/>
                <a:round/>
                <a:headEnd type="none" w="med" len="med"/>
                <a:tailEnd type="none" w="med" len="med"/>
              </a:ln>
              <a:effectLst/>
            </p:spPr>
            <p:txBody>
              <a:bodyPr/>
              <a:lstStyle/>
              <a:p>
                <a:pPr defTabSz="1190068"/>
                <a:endParaRPr lang="en-US" smtClean="0">
                  <a:solidFill>
                    <a:srgbClr val="4C4D4F"/>
                  </a:solidFill>
                  <a:latin typeface="Arial"/>
                  <a:ea typeface="Apple LiGothic Medium"/>
                  <a:cs typeface="Apple LiGothic Medium"/>
                </a:endParaRPr>
              </a:p>
            </p:txBody>
          </p:sp>
        </p:grpSp>
        <p:grpSp>
          <p:nvGrpSpPr>
            <p:cNvPr id="41" name="Group 40"/>
            <p:cNvGrpSpPr/>
            <p:nvPr/>
          </p:nvGrpSpPr>
          <p:grpSpPr>
            <a:xfrm>
              <a:off x="811711" y="1394611"/>
              <a:ext cx="130649" cy="310850"/>
              <a:chOff x="811711" y="1367941"/>
              <a:chExt cx="130649" cy="361638"/>
            </a:xfrm>
          </p:grpSpPr>
          <p:sp>
            <p:nvSpPr>
              <p:cNvPr id="43" name="Right Arrow 42"/>
              <p:cNvSpPr/>
              <p:nvPr/>
            </p:nvSpPr>
            <p:spPr>
              <a:xfrm>
                <a:off x="811711" y="1367941"/>
                <a:ext cx="130649" cy="11000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7043"/>
                <a:endParaRPr lang="en-US">
                  <a:solidFill>
                    <a:srgbClr val="E7E6E6"/>
                  </a:solidFill>
                  <a:latin typeface="Arial"/>
                  <a:ea typeface="Apple LiGothic Medium"/>
                  <a:cs typeface="Apple LiGothic Medium"/>
                </a:endParaRPr>
              </a:p>
            </p:txBody>
          </p:sp>
          <p:sp>
            <p:nvSpPr>
              <p:cNvPr id="44" name="Right Arrow 43"/>
              <p:cNvSpPr/>
              <p:nvPr/>
            </p:nvSpPr>
            <p:spPr>
              <a:xfrm>
                <a:off x="811711" y="1493757"/>
                <a:ext cx="130649" cy="11000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7043"/>
                <a:endParaRPr lang="en-US">
                  <a:solidFill>
                    <a:srgbClr val="E7E6E6"/>
                  </a:solidFill>
                  <a:latin typeface="Arial"/>
                  <a:ea typeface="Apple LiGothic Medium"/>
                  <a:cs typeface="Apple LiGothic Medium"/>
                </a:endParaRPr>
              </a:p>
            </p:txBody>
          </p:sp>
          <p:sp>
            <p:nvSpPr>
              <p:cNvPr id="45" name="Right Arrow 44"/>
              <p:cNvSpPr/>
              <p:nvPr/>
            </p:nvSpPr>
            <p:spPr>
              <a:xfrm>
                <a:off x="811711" y="1619572"/>
                <a:ext cx="130649" cy="11000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7043"/>
                <a:endParaRPr lang="en-US">
                  <a:solidFill>
                    <a:srgbClr val="E7E6E6"/>
                  </a:solidFill>
                  <a:latin typeface="Arial"/>
                  <a:ea typeface="Apple LiGothic Medium"/>
                  <a:cs typeface="Apple LiGothic Medium"/>
                </a:endParaRPr>
              </a:p>
            </p:txBody>
          </p:sp>
        </p:grpSp>
        <p:sp>
          <p:nvSpPr>
            <p:cNvPr id="42" name="Right Arrow 41"/>
            <p:cNvSpPr/>
            <p:nvPr/>
          </p:nvSpPr>
          <p:spPr>
            <a:xfrm>
              <a:off x="1324447" y="1502757"/>
              <a:ext cx="130649" cy="94558"/>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7043"/>
              <a:endParaRPr lang="en-US">
                <a:solidFill>
                  <a:srgbClr val="E7E6E6"/>
                </a:solidFill>
                <a:latin typeface="Arial"/>
                <a:ea typeface="Apple LiGothic Medium"/>
                <a:cs typeface="Apple LiGothic Medium"/>
              </a:endParaRPr>
            </a:p>
          </p:txBody>
        </p:sp>
      </p:grpSp>
    </p:spTree>
    <p:extLst>
      <p:ext uri="{BB962C8B-B14F-4D97-AF65-F5344CB8AC3E}">
        <p14:creationId xmlns:p14="http://schemas.microsoft.com/office/powerpoint/2010/main" val="353603365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4869" y="2901125"/>
            <a:ext cx="9935571" cy="558824"/>
            <a:chOff x="0" y="1143000"/>
            <a:chExt cx="12435778" cy="699448"/>
          </a:xfrm>
        </p:grpSpPr>
        <p:pic>
          <p:nvPicPr>
            <p:cNvPr id="26" name="Picture 25"/>
            <p:cNvPicPr>
              <a:picLocks noChangeAspect="1"/>
            </p:cNvPicPr>
            <p:nvPr/>
          </p:nvPicPr>
          <p:blipFill rotWithShape="1">
            <a:blip r:embed="rId2" cstate="print">
              <a:extLst>
                <a:ext uri="{28A0092B-C50C-407E-A947-70E740481C1C}">
                  <a14:useLocalDpi xmlns:a14="http://schemas.microsoft.com/office/drawing/2010/main" val="0"/>
                </a:ext>
              </a:extLst>
            </a:blip>
            <a:srcRect l="28889" r="18" b="90050"/>
            <a:stretch/>
          </p:blipFill>
          <p:spPr>
            <a:xfrm>
              <a:off x="3047" y="1146413"/>
              <a:ext cx="12432731" cy="696035"/>
            </a:xfrm>
            <a:prstGeom prst="rect">
              <a:avLst/>
            </a:prstGeom>
          </p:spPr>
        </p:pic>
        <p:sp>
          <p:nvSpPr>
            <p:cNvPr id="27" name="Freeform 6"/>
            <p:cNvSpPr>
              <a:spLocks/>
            </p:cNvSpPr>
            <p:nvPr/>
          </p:nvSpPr>
          <p:spPr bwMode="auto">
            <a:xfrm>
              <a:off x="0" y="1143000"/>
              <a:ext cx="12435778" cy="696079"/>
            </a:xfrm>
            <a:custGeom>
              <a:avLst/>
              <a:gdLst>
                <a:gd name="T0" fmla="*/ 2412 w 2549"/>
                <a:gd name="T1" fmla="*/ 0 h 274"/>
                <a:gd name="T2" fmla="*/ 2549 w 2549"/>
                <a:gd name="T3" fmla="*/ 137 h 274"/>
                <a:gd name="T4" fmla="*/ 2412 w 2549"/>
                <a:gd name="T5" fmla="*/ 274 h 274"/>
                <a:gd name="T6" fmla="*/ 0 w 2549"/>
                <a:gd name="T7" fmla="*/ 274 h 274"/>
                <a:gd name="T8" fmla="*/ 0 w 2549"/>
                <a:gd name="T9" fmla="*/ 0 h 274"/>
                <a:gd name="T10" fmla="*/ 2412 w 2549"/>
                <a:gd name="T11" fmla="*/ 0 h 274"/>
              </a:gdLst>
              <a:ahLst/>
              <a:cxnLst>
                <a:cxn ang="0">
                  <a:pos x="T0" y="T1"/>
                </a:cxn>
                <a:cxn ang="0">
                  <a:pos x="T2" y="T3"/>
                </a:cxn>
                <a:cxn ang="0">
                  <a:pos x="T4" y="T5"/>
                </a:cxn>
                <a:cxn ang="0">
                  <a:pos x="T6" y="T7"/>
                </a:cxn>
                <a:cxn ang="0">
                  <a:pos x="T8" y="T9"/>
                </a:cxn>
                <a:cxn ang="0">
                  <a:pos x="T10" y="T11"/>
                </a:cxn>
              </a:cxnLst>
              <a:rect l="0" t="0" r="r" b="b"/>
              <a:pathLst>
                <a:path w="2549" h="274">
                  <a:moveTo>
                    <a:pt x="2412" y="0"/>
                  </a:moveTo>
                  <a:cubicBezTo>
                    <a:pt x="2487" y="0"/>
                    <a:pt x="2549" y="61"/>
                    <a:pt x="2549" y="137"/>
                  </a:cubicBezTo>
                  <a:cubicBezTo>
                    <a:pt x="2549" y="213"/>
                    <a:pt x="2487" y="274"/>
                    <a:pt x="2412" y="274"/>
                  </a:cubicBezTo>
                  <a:cubicBezTo>
                    <a:pt x="0" y="274"/>
                    <a:pt x="0" y="274"/>
                    <a:pt x="0" y="274"/>
                  </a:cubicBezTo>
                  <a:cubicBezTo>
                    <a:pt x="0" y="0"/>
                    <a:pt x="0" y="0"/>
                    <a:pt x="0" y="0"/>
                  </a:cubicBezTo>
                  <a:lnTo>
                    <a:pt x="2412" y="0"/>
                  </a:lnTo>
                  <a:close/>
                </a:path>
              </a:pathLst>
            </a:custGeom>
            <a:gradFill flip="none" rotWithShape="1">
              <a:gsLst>
                <a:gs pos="0">
                  <a:schemeClr val="accent1">
                    <a:lumMod val="60000"/>
                    <a:lumOff val="40000"/>
                    <a:alpha val="57000"/>
                  </a:schemeClr>
                </a:gs>
                <a:gs pos="62000">
                  <a:srgbClr val="1D6AE0"/>
                </a:gs>
                <a:gs pos="100000">
                  <a:schemeClr val="bg1">
                    <a:alpha val="1000"/>
                  </a:schemeClr>
                </a:gs>
              </a:gsLst>
              <a:path path="circle">
                <a:fillToRect t="100000" r="100000"/>
              </a:path>
              <a:tileRect l="-100000" b="-100000"/>
            </a:gradFill>
            <a:ln>
              <a:noFill/>
            </a:ln>
          </p:spPr>
          <p:txBody>
            <a:bodyPr vert="horz" wrap="square" lIns="91440" tIns="45720" rIns="91440" bIns="45720" numCol="1" anchor="t" anchorCtr="0" compatLnSpc="1">
              <a:prstTxWarp prst="textNoShape">
                <a:avLst/>
              </a:prstTxWarp>
            </a:bodyPr>
            <a:lstStyle/>
            <a:p>
              <a:endParaRPr lang="en-US" sz="2400" dirty="0">
                <a:solidFill>
                  <a:schemeClr val="bg1"/>
                </a:solidFill>
              </a:endParaRPr>
            </a:p>
          </p:txBody>
        </p:sp>
      </p:grpSp>
      <p:grpSp>
        <p:nvGrpSpPr>
          <p:cNvPr id="8" name="Group 7"/>
          <p:cNvGrpSpPr/>
          <p:nvPr/>
        </p:nvGrpSpPr>
        <p:grpSpPr>
          <a:xfrm>
            <a:off x="2433" y="1456729"/>
            <a:ext cx="9935571" cy="558824"/>
            <a:chOff x="0" y="1143000"/>
            <a:chExt cx="12435778" cy="699448"/>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28889" r="18" b="90050"/>
            <a:stretch/>
          </p:blipFill>
          <p:spPr>
            <a:xfrm>
              <a:off x="3047" y="1146413"/>
              <a:ext cx="12432731" cy="696035"/>
            </a:xfrm>
            <a:prstGeom prst="rect">
              <a:avLst/>
            </a:prstGeom>
          </p:spPr>
        </p:pic>
        <p:sp>
          <p:nvSpPr>
            <p:cNvPr id="10" name="Freeform 6"/>
            <p:cNvSpPr>
              <a:spLocks/>
            </p:cNvSpPr>
            <p:nvPr/>
          </p:nvSpPr>
          <p:spPr bwMode="auto">
            <a:xfrm>
              <a:off x="0" y="1143000"/>
              <a:ext cx="12435778" cy="696079"/>
            </a:xfrm>
            <a:custGeom>
              <a:avLst/>
              <a:gdLst>
                <a:gd name="T0" fmla="*/ 2412 w 2549"/>
                <a:gd name="T1" fmla="*/ 0 h 274"/>
                <a:gd name="T2" fmla="*/ 2549 w 2549"/>
                <a:gd name="T3" fmla="*/ 137 h 274"/>
                <a:gd name="T4" fmla="*/ 2412 w 2549"/>
                <a:gd name="T5" fmla="*/ 274 h 274"/>
                <a:gd name="T6" fmla="*/ 0 w 2549"/>
                <a:gd name="T7" fmla="*/ 274 h 274"/>
                <a:gd name="T8" fmla="*/ 0 w 2549"/>
                <a:gd name="T9" fmla="*/ 0 h 274"/>
                <a:gd name="T10" fmla="*/ 2412 w 2549"/>
                <a:gd name="T11" fmla="*/ 0 h 274"/>
              </a:gdLst>
              <a:ahLst/>
              <a:cxnLst>
                <a:cxn ang="0">
                  <a:pos x="T0" y="T1"/>
                </a:cxn>
                <a:cxn ang="0">
                  <a:pos x="T2" y="T3"/>
                </a:cxn>
                <a:cxn ang="0">
                  <a:pos x="T4" y="T5"/>
                </a:cxn>
                <a:cxn ang="0">
                  <a:pos x="T6" y="T7"/>
                </a:cxn>
                <a:cxn ang="0">
                  <a:pos x="T8" y="T9"/>
                </a:cxn>
                <a:cxn ang="0">
                  <a:pos x="T10" y="T11"/>
                </a:cxn>
              </a:cxnLst>
              <a:rect l="0" t="0" r="r" b="b"/>
              <a:pathLst>
                <a:path w="2549" h="274">
                  <a:moveTo>
                    <a:pt x="2412" y="0"/>
                  </a:moveTo>
                  <a:cubicBezTo>
                    <a:pt x="2487" y="0"/>
                    <a:pt x="2549" y="61"/>
                    <a:pt x="2549" y="137"/>
                  </a:cubicBezTo>
                  <a:cubicBezTo>
                    <a:pt x="2549" y="213"/>
                    <a:pt x="2487" y="274"/>
                    <a:pt x="2412" y="274"/>
                  </a:cubicBezTo>
                  <a:cubicBezTo>
                    <a:pt x="0" y="274"/>
                    <a:pt x="0" y="274"/>
                    <a:pt x="0" y="274"/>
                  </a:cubicBezTo>
                  <a:cubicBezTo>
                    <a:pt x="0" y="0"/>
                    <a:pt x="0" y="0"/>
                    <a:pt x="0" y="0"/>
                  </a:cubicBezTo>
                  <a:lnTo>
                    <a:pt x="2412" y="0"/>
                  </a:lnTo>
                  <a:close/>
                </a:path>
              </a:pathLst>
            </a:custGeom>
            <a:gradFill flip="none" rotWithShape="1">
              <a:gsLst>
                <a:gs pos="0">
                  <a:schemeClr val="accent1">
                    <a:lumMod val="60000"/>
                    <a:lumOff val="40000"/>
                    <a:alpha val="57000"/>
                  </a:schemeClr>
                </a:gs>
                <a:gs pos="62000">
                  <a:srgbClr val="1D6AE0"/>
                </a:gs>
                <a:gs pos="100000">
                  <a:schemeClr val="bg1">
                    <a:alpha val="1000"/>
                  </a:schemeClr>
                </a:gs>
              </a:gsLst>
              <a:path path="circle">
                <a:fillToRect t="100000" r="100000"/>
              </a:path>
              <a:tileRect l="-100000" b="-100000"/>
            </a:gradFill>
            <a:ln>
              <a:noFill/>
            </a:ln>
          </p:spPr>
          <p:txBody>
            <a:bodyPr vert="horz" wrap="square" lIns="91440" tIns="45720" rIns="91440" bIns="45720" numCol="1" anchor="t" anchorCtr="0" compatLnSpc="1">
              <a:prstTxWarp prst="textNoShape">
                <a:avLst/>
              </a:prstTxWarp>
            </a:bodyPr>
            <a:lstStyle/>
            <a:p>
              <a:endParaRPr lang="en-US" sz="2400" dirty="0">
                <a:solidFill>
                  <a:schemeClr val="bg1"/>
                </a:solidFill>
              </a:endParaRPr>
            </a:p>
          </p:txBody>
        </p:sp>
      </p:grpSp>
      <p:grpSp>
        <p:nvGrpSpPr>
          <p:cNvPr id="11" name="Group 10"/>
          <p:cNvGrpSpPr/>
          <p:nvPr/>
        </p:nvGrpSpPr>
        <p:grpSpPr>
          <a:xfrm>
            <a:off x="1" y="2165097"/>
            <a:ext cx="9935571" cy="558824"/>
            <a:chOff x="0" y="1143000"/>
            <a:chExt cx="12435778" cy="699448"/>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8889" r="18" b="90050"/>
            <a:stretch/>
          </p:blipFill>
          <p:spPr>
            <a:xfrm>
              <a:off x="3047" y="1146413"/>
              <a:ext cx="12432731" cy="696035"/>
            </a:xfrm>
            <a:prstGeom prst="rect">
              <a:avLst/>
            </a:prstGeom>
          </p:spPr>
        </p:pic>
        <p:sp>
          <p:nvSpPr>
            <p:cNvPr id="13" name="Freeform 6"/>
            <p:cNvSpPr>
              <a:spLocks/>
            </p:cNvSpPr>
            <p:nvPr/>
          </p:nvSpPr>
          <p:spPr bwMode="auto">
            <a:xfrm>
              <a:off x="0" y="1143000"/>
              <a:ext cx="12435778" cy="696079"/>
            </a:xfrm>
            <a:custGeom>
              <a:avLst/>
              <a:gdLst>
                <a:gd name="T0" fmla="*/ 2412 w 2549"/>
                <a:gd name="T1" fmla="*/ 0 h 274"/>
                <a:gd name="T2" fmla="*/ 2549 w 2549"/>
                <a:gd name="T3" fmla="*/ 137 h 274"/>
                <a:gd name="T4" fmla="*/ 2412 w 2549"/>
                <a:gd name="T5" fmla="*/ 274 h 274"/>
                <a:gd name="T6" fmla="*/ 0 w 2549"/>
                <a:gd name="T7" fmla="*/ 274 h 274"/>
                <a:gd name="T8" fmla="*/ 0 w 2549"/>
                <a:gd name="T9" fmla="*/ 0 h 274"/>
                <a:gd name="T10" fmla="*/ 2412 w 2549"/>
                <a:gd name="T11" fmla="*/ 0 h 274"/>
              </a:gdLst>
              <a:ahLst/>
              <a:cxnLst>
                <a:cxn ang="0">
                  <a:pos x="T0" y="T1"/>
                </a:cxn>
                <a:cxn ang="0">
                  <a:pos x="T2" y="T3"/>
                </a:cxn>
                <a:cxn ang="0">
                  <a:pos x="T4" y="T5"/>
                </a:cxn>
                <a:cxn ang="0">
                  <a:pos x="T6" y="T7"/>
                </a:cxn>
                <a:cxn ang="0">
                  <a:pos x="T8" y="T9"/>
                </a:cxn>
                <a:cxn ang="0">
                  <a:pos x="T10" y="T11"/>
                </a:cxn>
              </a:cxnLst>
              <a:rect l="0" t="0" r="r" b="b"/>
              <a:pathLst>
                <a:path w="2549" h="274">
                  <a:moveTo>
                    <a:pt x="2412" y="0"/>
                  </a:moveTo>
                  <a:cubicBezTo>
                    <a:pt x="2487" y="0"/>
                    <a:pt x="2549" y="61"/>
                    <a:pt x="2549" y="137"/>
                  </a:cubicBezTo>
                  <a:cubicBezTo>
                    <a:pt x="2549" y="213"/>
                    <a:pt x="2487" y="274"/>
                    <a:pt x="2412" y="274"/>
                  </a:cubicBezTo>
                  <a:cubicBezTo>
                    <a:pt x="0" y="274"/>
                    <a:pt x="0" y="274"/>
                    <a:pt x="0" y="274"/>
                  </a:cubicBezTo>
                  <a:cubicBezTo>
                    <a:pt x="0" y="0"/>
                    <a:pt x="0" y="0"/>
                    <a:pt x="0" y="0"/>
                  </a:cubicBezTo>
                  <a:lnTo>
                    <a:pt x="2412" y="0"/>
                  </a:lnTo>
                  <a:close/>
                </a:path>
              </a:pathLst>
            </a:custGeom>
            <a:gradFill flip="none" rotWithShape="1">
              <a:gsLst>
                <a:gs pos="0">
                  <a:schemeClr val="accent1">
                    <a:lumMod val="60000"/>
                    <a:lumOff val="40000"/>
                    <a:alpha val="57000"/>
                  </a:schemeClr>
                </a:gs>
                <a:gs pos="62000">
                  <a:srgbClr val="1D6AE0"/>
                </a:gs>
                <a:gs pos="100000">
                  <a:schemeClr val="bg1">
                    <a:alpha val="1000"/>
                  </a:schemeClr>
                </a:gs>
              </a:gsLst>
              <a:path path="circle">
                <a:fillToRect t="100000" r="100000"/>
              </a:path>
              <a:tileRect l="-100000" b="-100000"/>
            </a:gradFill>
            <a:ln>
              <a:noFill/>
            </a:ln>
          </p:spPr>
          <p:txBody>
            <a:bodyPr vert="horz" wrap="square" lIns="91440" tIns="45720" rIns="91440" bIns="45720" numCol="1" anchor="t" anchorCtr="0" compatLnSpc="1">
              <a:prstTxWarp prst="textNoShape">
                <a:avLst/>
              </a:prstTxWarp>
            </a:bodyPr>
            <a:lstStyle/>
            <a:p>
              <a:endParaRPr lang="en-US" sz="2400" dirty="0">
                <a:solidFill>
                  <a:schemeClr val="bg1"/>
                </a:solidFill>
              </a:endParaRPr>
            </a:p>
          </p:txBody>
        </p:sp>
      </p:grpSp>
      <p:sp>
        <p:nvSpPr>
          <p:cNvPr id="18" name="TextBox 17"/>
          <p:cNvSpPr txBox="1"/>
          <p:nvPr/>
        </p:nvSpPr>
        <p:spPr>
          <a:xfrm>
            <a:off x="561992" y="1465200"/>
            <a:ext cx="9748224" cy="461661"/>
          </a:xfrm>
          <a:prstGeom prst="rect">
            <a:avLst/>
          </a:prstGeom>
          <a:noFill/>
        </p:spPr>
        <p:txBody>
          <a:bodyPr wrap="square" lIns="91404" tIns="45718" rIns="91404" bIns="45718" rtlCol="0">
            <a:spAutoFit/>
          </a:bodyPr>
          <a:lstStyle/>
          <a:p>
            <a:r>
              <a:rPr lang="en-US" sz="2400" dirty="0">
                <a:solidFill>
                  <a:schemeClr val="bg1"/>
                </a:solidFill>
              </a:rPr>
              <a:t>Data Center Trends – State of the Network</a:t>
            </a:r>
          </a:p>
        </p:txBody>
      </p:sp>
      <p:sp>
        <p:nvSpPr>
          <p:cNvPr id="20" name="TextBox 19"/>
          <p:cNvSpPr txBox="1"/>
          <p:nvPr/>
        </p:nvSpPr>
        <p:spPr>
          <a:xfrm>
            <a:off x="559885" y="2232348"/>
            <a:ext cx="9261336" cy="461661"/>
          </a:xfrm>
          <a:prstGeom prst="rect">
            <a:avLst/>
          </a:prstGeom>
          <a:noFill/>
        </p:spPr>
        <p:txBody>
          <a:bodyPr wrap="square" lIns="91404" tIns="45718" rIns="91404" bIns="45718" rtlCol="0">
            <a:spAutoFit/>
          </a:bodyPr>
          <a:lstStyle/>
          <a:p>
            <a:r>
              <a:rPr lang="en-US" sz="2400" dirty="0">
                <a:solidFill>
                  <a:schemeClr val="bg1"/>
                </a:solidFill>
              </a:rPr>
              <a:t>An Introduction to Application Centric Infrastructure</a:t>
            </a:r>
          </a:p>
        </p:txBody>
      </p:sp>
      <p:grpSp>
        <p:nvGrpSpPr>
          <p:cNvPr id="21" name="Group 20"/>
          <p:cNvGrpSpPr/>
          <p:nvPr/>
        </p:nvGrpSpPr>
        <p:grpSpPr>
          <a:xfrm>
            <a:off x="-2179" y="3653444"/>
            <a:ext cx="9935571" cy="558824"/>
            <a:chOff x="0" y="1143000"/>
            <a:chExt cx="12435778" cy="699448"/>
          </a:xfrm>
        </p:grpSpPr>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l="28889" r="18" b="90050"/>
            <a:stretch/>
          </p:blipFill>
          <p:spPr>
            <a:xfrm>
              <a:off x="3047" y="1146413"/>
              <a:ext cx="12432731" cy="696035"/>
            </a:xfrm>
            <a:prstGeom prst="rect">
              <a:avLst/>
            </a:prstGeom>
          </p:spPr>
        </p:pic>
        <p:sp>
          <p:nvSpPr>
            <p:cNvPr id="23" name="Freeform 6"/>
            <p:cNvSpPr>
              <a:spLocks/>
            </p:cNvSpPr>
            <p:nvPr/>
          </p:nvSpPr>
          <p:spPr bwMode="auto">
            <a:xfrm>
              <a:off x="0" y="1143000"/>
              <a:ext cx="12435778" cy="696079"/>
            </a:xfrm>
            <a:custGeom>
              <a:avLst/>
              <a:gdLst>
                <a:gd name="T0" fmla="*/ 2412 w 2549"/>
                <a:gd name="T1" fmla="*/ 0 h 274"/>
                <a:gd name="T2" fmla="*/ 2549 w 2549"/>
                <a:gd name="T3" fmla="*/ 137 h 274"/>
                <a:gd name="T4" fmla="*/ 2412 w 2549"/>
                <a:gd name="T5" fmla="*/ 274 h 274"/>
                <a:gd name="T6" fmla="*/ 0 w 2549"/>
                <a:gd name="T7" fmla="*/ 274 h 274"/>
                <a:gd name="T8" fmla="*/ 0 w 2549"/>
                <a:gd name="T9" fmla="*/ 0 h 274"/>
                <a:gd name="T10" fmla="*/ 2412 w 2549"/>
                <a:gd name="T11" fmla="*/ 0 h 274"/>
              </a:gdLst>
              <a:ahLst/>
              <a:cxnLst>
                <a:cxn ang="0">
                  <a:pos x="T0" y="T1"/>
                </a:cxn>
                <a:cxn ang="0">
                  <a:pos x="T2" y="T3"/>
                </a:cxn>
                <a:cxn ang="0">
                  <a:pos x="T4" y="T5"/>
                </a:cxn>
                <a:cxn ang="0">
                  <a:pos x="T6" y="T7"/>
                </a:cxn>
                <a:cxn ang="0">
                  <a:pos x="T8" y="T9"/>
                </a:cxn>
                <a:cxn ang="0">
                  <a:pos x="T10" y="T11"/>
                </a:cxn>
              </a:cxnLst>
              <a:rect l="0" t="0" r="r" b="b"/>
              <a:pathLst>
                <a:path w="2549" h="274">
                  <a:moveTo>
                    <a:pt x="2412" y="0"/>
                  </a:moveTo>
                  <a:cubicBezTo>
                    <a:pt x="2487" y="0"/>
                    <a:pt x="2549" y="61"/>
                    <a:pt x="2549" y="137"/>
                  </a:cubicBezTo>
                  <a:cubicBezTo>
                    <a:pt x="2549" y="213"/>
                    <a:pt x="2487" y="274"/>
                    <a:pt x="2412" y="274"/>
                  </a:cubicBezTo>
                  <a:cubicBezTo>
                    <a:pt x="0" y="274"/>
                    <a:pt x="0" y="274"/>
                    <a:pt x="0" y="274"/>
                  </a:cubicBezTo>
                  <a:cubicBezTo>
                    <a:pt x="0" y="0"/>
                    <a:pt x="0" y="0"/>
                    <a:pt x="0" y="0"/>
                  </a:cubicBezTo>
                  <a:lnTo>
                    <a:pt x="2412" y="0"/>
                  </a:lnTo>
                  <a:close/>
                </a:path>
              </a:pathLst>
            </a:custGeom>
            <a:gradFill flip="none" rotWithShape="1">
              <a:gsLst>
                <a:gs pos="0">
                  <a:schemeClr val="accent1">
                    <a:lumMod val="60000"/>
                    <a:lumOff val="40000"/>
                    <a:alpha val="57000"/>
                  </a:schemeClr>
                </a:gs>
                <a:gs pos="62000">
                  <a:srgbClr val="1D6AE0"/>
                </a:gs>
                <a:gs pos="100000">
                  <a:schemeClr val="bg1">
                    <a:alpha val="1000"/>
                  </a:schemeClr>
                </a:gs>
              </a:gsLst>
              <a:path path="circle">
                <a:fillToRect t="100000" r="100000"/>
              </a:path>
              <a:tileRect l="-100000" b="-100000"/>
            </a:gradFill>
            <a:ln>
              <a:noFill/>
            </a:ln>
          </p:spPr>
          <p:txBody>
            <a:bodyPr vert="horz" wrap="square" lIns="91440" tIns="45720" rIns="91440" bIns="45720" numCol="1" anchor="t" anchorCtr="0" compatLnSpc="1">
              <a:prstTxWarp prst="textNoShape">
                <a:avLst/>
              </a:prstTxWarp>
            </a:bodyPr>
            <a:lstStyle/>
            <a:p>
              <a:endParaRPr lang="en-US" sz="2400" dirty="0">
                <a:solidFill>
                  <a:schemeClr val="bg1"/>
                </a:solidFill>
              </a:endParaRPr>
            </a:p>
          </p:txBody>
        </p:sp>
      </p:grpSp>
      <p:sp>
        <p:nvSpPr>
          <p:cNvPr id="24" name="TextBox 23"/>
          <p:cNvSpPr txBox="1"/>
          <p:nvPr/>
        </p:nvSpPr>
        <p:spPr>
          <a:xfrm>
            <a:off x="554267" y="2963944"/>
            <a:ext cx="9261336" cy="461661"/>
          </a:xfrm>
          <a:prstGeom prst="rect">
            <a:avLst/>
          </a:prstGeom>
          <a:noFill/>
        </p:spPr>
        <p:txBody>
          <a:bodyPr wrap="square" lIns="91404" tIns="45718" rIns="91404" bIns="45718" rtlCol="0">
            <a:spAutoFit/>
          </a:bodyPr>
          <a:lstStyle/>
          <a:p>
            <a:r>
              <a:rPr lang="en-US" sz="2400" dirty="0">
                <a:solidFill>
                  <a:schemeClr val="bg1"/>
                </a:solidFill>
              </a:rPr>
              <a:t>ACI Building Principles – Security &amp; Openness </a:t>
            </a:r>
          </a:p>
        </p:txBody>
      </p:sp>
      <p:sp>
        <p:nvSpPr>
          <p:cNvPr id="29" name="Rectangle 28"/>
          <p:cNvSpPr/>
          <p:nvPr/>
        </p:nvSpPr>
        <p:spPr>
          <a:xfrm>
            <a:off x="413233" y="46403"/>
            <a:ext cx="1643731" cy="600164"/>
          </a:xfrm>
          <a:prstGeom prst="rect">
            <a:avLst/>
          </a:prstGeom>
        </p:spPr>
        <p:txBody>
          <a:bodyPr wrap="none" lIns="91430" tIns="45718" rIns="91430" bIns="45718">
            <a:spAutoFit/>
          </a:bodyPr>
          <a:lstStyle/>
          <a:p>
            <a:r>
              <a:rPr lang="en-US" sz="3300" dirty="0">
                <a:solidFill>
                  <a:srgbClr val="0000FF"/>
                </a:solidFill>
              </a:rPr>
              <a:t>Agenda</a:t>
            </a:r>
            <a:endParaRPr lang="en-US" sz="3300" dirty="0"/>
          </a:p>
        </p:txBody>
      </p:sp>
      <p:sp>
        <p:nvSpPr>
          <p:cNvPr id="2" name="Rectangle 1"/>
          <p:cNvSpPr/>
          <p:nvPr/>
        </p:nvSpPr>
        <p:spPr>
          <a:xfrm>
            <a:off x="548204" y="3691668"/>
            <a:ext cx="4547323" cy="461663"/>
          </a:xfrm>
          <a:prstGeom prst="rect">
            <a:avLst/>
          </a:prstGeom>
        </p:spPr>
        <p:txBody>
          <a:bodyPr wrap="none" lIns="91430" tIns="45718" rIns="91430" bIns="45718">
            <a:spAutoFit/>
          </a:bodyPr>
          <a:lstStyle/>
          <a:p>
            <a:r>
              <a:rPr lang="en-US" sz="2400" dirty="0">
                <a:solidFill>
                  <a:schemeClr val="bg1"/>
                </a:solidFill>
              </a:rPr>
              <a:t>Getting Ready for the </a:t>
            </a:r>
            <a:r>
              <a:rPr lang="en-US" sz="2400" dirty="0" err="1">
                <a:solidFill>
                  <a:schemeClr val="bg1"/>
                </a:solidFill>
              </a:rPr>
              <a:t>Intercloud</a:t>
            </a:r>
            <a:endParaRPr lang="en-US" sz="2400" dirty="0">
              <a:solidFill>
                <a:schemeClr val="bg1"/>
              </a:solidFill>
            </a:endParaRPr>
          </a:p>
        </p:txBody>
      </p:sp>
      <p:grpSp>
        <p:nvGrpSpPr>
          <p:cNvPr id="33" name="Group 32"/>
          <p:cNvGrpSpPr/>
          <p:nvPr/>
        </p:nvGrpSpPr>
        <p:grpSpPr>
          <a:xfrm>
            <a:off x="11609" y="4484271"/>
            <a:ext cx="9935571" cy="558824"/>
            <a:chOff x="0" y="1143000"/>
            <a:chExt cx="12435778" cy="699448"/>
          </a:xfrm>
        </p:grpSpPr>
        <p:pic>
          <p:nvPicPr>
            <p:cNvPr id="34" name="Picture 33"/>
            <p:cNvPicPr>
              <a:picLocks noChangeAspect="1"/>
            </p:cNvPicPr>
            <p:nvPr/>
          </p:nvPicPr>
          <p:blipFill rotWithShape="1">
            <a:blip r:embed="rId2" cstate="print">
              <a:extLst>
                <a:ext uri="{28A0092B-C50C-407E-A947-70E740481C1C}">
                  <a14:useLocalDpi xmlns:a14="http://schemas.microsoft.com/office/drawing/2010/main" val="0"/>
                </a:ext>
              </a:extLst>
            </a:blip>
            <a:srcRect l="28889" r="18" b="90050"/>
            <a:stretch/>
          </p:blipFill>
          <p:spPr>
            <a:xfrm>
              <a:off x="3047" y="1146413"/>
              <a:ext cx="12432731" cy="696035"/>
            </a:xfrm>
            <a:prstGeom prst="rect">
              <a:avLst/>
            </a:prstGeom>
          </p:spPr>
        </p:pic>
        <p:sp>
          <p:nvSpPr>
            <p:cNvPr id="35" name="Freeform 6"/>
            <p:cNvSpPr>
              <a:spLocks/>
            </p:cNvSpPr>
            <p:nvPr/>
          </p:nvSpPr>
          <p:spPr bwMode="auto">
            <a:xfrm>
              <a:off x="0" y="1143000"/>
              <a:ext cx="12435778" cy="696079"/>
            </a:xfrm>
            <a:custGeom>
              <a:avLst/>
              <a:gdLst>
                <a:gd name="T0" fmla="*/ 2412 w 2549"/>
                <a:gd name="T1" fmla="*/ 0 h 274"/>
                <a:gd name="T2" fmla="*/ 2549 w 2549"/>
                <a:gd name="T3" fmla="*/ 137 h 274"/>
                <a:gd name="T4" fmla="*/ 2412 w 2549"/>
                <a:gd name="T5" fmla="*/ 274 h 274"/>
                <a:gd name="T6" fmla="*/ 0 w 2549"/>
                <a:gd name="T7" fmla="*/ 274 h 274"/>
                <a:gd name="T8" fmla="*/ 0 w 2549"/>
                <a:gd name="T9" fmla="*/ 0 h 274"/>
                <a:gd name="T10" fmla="*/ 2412 w 2549"/>
                <a:gd name="T11" fmla="*/ 0 h 274"/>
              </a:gdLst>
              <a:ahLst/>
              <a:cxnLst>
                <a:cxn ang="0">
                  <a:pos x="T0" y="T1"/>
                </a:cxn>
                <a:cxn ang="0">
                  <a:pos x="T2" y="T3"/>
                </a:cxn>
                <a:cxn ang="0">
                  <a:pos x="T4" y="T5"/>
                </a:cxn>
                <a:cxn ang="0">
                  <a:pos x="T6" y="T7"/>
                </a:cxn>
                <a:cxn ang="0">
                  <a:pos x="T8" y="T9"/>
                </a:cxn>
                <a:cxn ang="0">
                  <a:pos x="T10" y="T11"/>
                </a:cxn>
              </a:cxnLst>
              <a:rect l="0" t="0" r="r" b="b"/>
              <a:pathLst>
                <a:path w="2549" h="274">
                  <a:moveTo>
                    <a:pt x="2412" y="0"/>
                  </a:moveTo>
                  <a:cubicBezTo>
                    <a:pt x="2487" y="0"/>
                    <a:pt x="2549" y="61"/>
                    <a:pt x="2549" y="137"/>
                  </a:cubicBezTo>
                  <a:cubicBezTo>
                    <a:pt x="2549" y="213"/>
                    <a:pt x="2487" y="274"/>
                    <a:pt x="2412" y="274"/>
                  </a:cubicBezTo>
                  <a:cubicBezTo>
                    <a:pt x="0" y="274"/>
                    <a:pt x="0" y="274"/>
                    <a:pt x="0" y="274"/>
                  </a:cubicBezTo>
                  <a:cubicBezTo>
                    <a:pt x="0" y="0"/>
                    <a:pt x="0" y="0"/>
                    <a:pt x="0" y="0"/>
                  </a:cubicBezTo>
                  <a:lnTo>
                    <a:pt x="2412" y="0"/>
                  </a:lnTo>
                  <a:close/>
                </a:path>
              </a:pathLst>
            </a:custGeom>
            <a:gradFill flip="none" rotWithShape="1">
              <a:gsLst>
                <a:gs pos="0">
                  <a:schemeClr val="accent1">
                    <a:lumMod val="60000"/>
                    <a:lumOff val="40000"/>
                    <a:alpha val="57000"/>
                  </a:schemeClr>
                </a:gs>
                <a:gs pos="62000">
                  <a:srgbClr val="1D6AE0"/>
                </a:gs>
                <a:gs pos="100000">
                  <a:schemeClr val="bg1">
                    <a:alpha val="1000"/>
                  </a:schemeClr>
                </a:gs>
              </a:gsLst>
              <a:path path="circle">
                <a:fillToRect t="100000" r="100000"/>
              </a:path>
              <a:tileRect l="-100000" b="-100000"/>
            </a:gradFill>
            <a:ln>
              <a:noFill/>
            </a:ln>
          </p:spPr>
          <p:txBody>
            <a:bodyPr vert="horz" wrap="square" lIns="91440" tIns="45720" rIns="91440" bIns="45720" numCol="1" anchor="t" anchorCtr="0" compatLnSpc="1">
              <a:prstTxWarp prst="textNoShape">
                <a:avLst/>
              </a:prstTxWarp>
            </a:bodyPr>
            <a:lstStyle/>
            <a:p>
              <a:endParaRPr lang="en-US" sz="2400" dirty="0">
                <a:solidFill>
                  <a:schemeClr val="bg1"/>
                </a:solidFill>
              </a:endParaRPr>
            </a:p>
          </p:txBody>
        </p:sp>
      </p:grpSp>
      <p:sp>
        <p:nvSpPr>
          <p:cNvPr id="36" name="Rectangle 35"/>
          <p:cNvSpPr/>
          <p:nvPr/>
        </p:nvSpPr>
        <p:spPr>
          <a:xfrm>
            <a:off x="561992" y="4522494"/>
            <a:ext cx="8481392" cy="461663"/>
          </a:xfrm>
          <a:prstGeom prst="rect">
            <a:avLst/>
          </a:prstGeom>
        </p:spPr>
        <p:txBody>
          <a:bodyPr wrap="none" lIns="91430" tIns="45718" rIns="91430" bIns="45718">
            <a:spAutoFit/>
          </a:bodyPr>
          <a:lstStyle/>
          <a:p>
            <a:r>
              <a:rPr lang="en-US" sz="2400" dirty="0">
                <a:solidFill>
                  <a:schemeClr val="bg1"/>
                </a:solidFill>
              </a:rPr>
              <a:t>Evolve Existing Network Investment to be Application Centric</a:t>
            </a:r>
          </a:p>
        </p:txBody>
      </p:sp>
      <p:grpSp>
        <p:nvGrpSpPr>
          <p:cNvPr id="37" name="Group 36"/>
          <p:cNvGrpSpPr/>
          <p:nvPr/>
        </p:nvGrpSpPr>
        <p:grpSpPr>
          <a:xfrm>
            <a:off x="14044" y="5195493"/>
            <a:ext cx="9935571" cy="558824"/>
            <a:chOff x="0" y="1143000"/>
            <a:chExt cx="12435778" cy="699448"/>
          </a:xfrm>
        </p:grpSpPr>
        <p:pic>
          <p:nvPicPr>
            <p:cNvPr id="38" name="Picture 37"/>
            <p:cNvPicPr>
              <a:picLocks noChangeAspect="1"/>
            </p:cNvPicPr>
            <p:nvPr/>
          </p:nvPicPr>
          <p:blipFill rotWithShape="1">
            <a:blip r:embed="rId2" cstate="print">
              <a:extLst>
                <a:ext uri="{28A0092B-C50C-407E-A947-70E740481C1C}">
                  <a14:useLocalDpi xmlns:a14="http://schemas.microsoft.com/office/drawing/2010/main" val="0"/>
                </a:ext>
              </a:extLst>
            </a:blip>
            <a:srcRect l="28889" r="18" b="90050"/>
            <a:stretch/>
          </p:blipFill>
          <p:spPr>
            <a:xfrm>
              <a:off x="3047" y="1146413"/>
              <a:ext cx="12432731" cy="696035"/>
            </a:xfrm>
            <a:prstGeom prst="rect">
              <a:avLst/>
            </a:prstGeom>
          </p:spPr>
        </p:pic>
        <p:sp>
          <p:nvSpPr>
            <p:cNvPr id="39" name="Freeform 6"/>
            <p:cNvSpPr>
              <a:spLocks/>
            </p:cNvSpPr>
            <p:nvPr/>
          </p:nvSpPr>
          <p:spPr bwMode="auto">
            <a:xfrm>
              <a:off x="0" y="1143000"/>
              <a:ext cx="12435778" cy="696079"/>
            </a:xfrm>
            <a:custGeom>
              <a:avLst/>
              <a:gdLst>
                <a:gd name="T0" fmla="*/ 2412 w 2549"/>
                <a:gd name="T1" fmla="*/ 0 h 274"/>
                <a:gd name="T2" fmla="*/ 2549 w 2549"/>
                <a:gd name="T3" fmla="*/ 137 h 274"/>
                <a:gd name="T4" fmla="*/ 2412 w 2549"/>
                <a:gd name="T5" fmla="*/ 274 h 274"/>
                <a:gd name="T6" fmla="*/ 0 w 2549"/>
                <a:gd name="T7" fmla="*/ 274 h 274"/>
                <a:gd name="T8" fmla="*/ 0 w 2549"/>
                <a:gd name="T9" fmla="*/ 0 h 274"/>
                <a:gd name="T10" fmla="*/ 2412 w 2549"/>
                <a:gd name="T11" fmla="*/ 0 h 274"/>
              </a:gdLst>
              <a:ahLst/>
              <a:cxnLst>
                <a:cxn ang="0">
                  <a:pos x="T0" y="T1"/>
                </a:cxn>
                <a:cxn ang="0">
                  <a:pos x="T2" y="T3"/>
                </a:cxn>
                <a:cxn ang="0">
                  <a:pos x="T4" y="T5"/>
                </a:cxn>
                <a:cxn ang="0">
                  <a:pos x="T6" y="T7"/>
                </a:cxn>
                <a:cxn ang="0">
                  <a:pos x="T8" y="T9"/>
                </a:cxn>
                <a:cxn ang="0">
                  <a:pos x="T10" y="T11"/>
                </a:cxn>
              </a:cxnLst>
              <a:rect l="0" t="0" r="r" b="b"/>
              <a:pathLst>
                <a:path w="2549" h="274">
                  <a:moveTo>
                    <a:pt x="2412" y="0"/>
                  </a:moveTo>
                  <a:cubicBezTo>
                    <a:pt x="2487" y="0"/>
                    <a:pt x="2549" y="61"/>
                    <a:pt x="2549" y="137"/>
                  </a:cubicBezTo>
                  <a:cubicBezTo>
                    <a:pt x="2549" y="213"/>
                    <a:pt x="2487" y="274"/>
                    <a:pt x="2412" y="274"/>
                  </a:cubicBezTo>
                  <a:cubicBezTo>
                    <a:pt x="0" y="274"/>
                    <a:pt x="0" y="274"/>
                    <a:pt x="0" y="274"/>
                  </a:cubicBezTo>
                  <a:cubicBezTo>
                    <a:pt x="0" y="0"/>
                    <a:pt x="0" y="0"/>
                    <a:pt x="0" y="0"/>
                  </a:cubicBezTo>
                  <a:lnTo>
                    <a:pt x="2412" y="0"/>
                  </a:lnTo>
                  <a:close/>
                </a:path>
              </a:pathLst>
            </a:custGeom>
            <a:gradFill flip="none" rotWithShape="1">
              <a:gsLst>
                <a:gs pos="0">
                  <a:schemeClr val="accent1">
                    <a:lumMod val="60000"/>
                    <a:lumOff val="40000"/>
                    <a:alpha val="57000"/>
                  </a:schemeClr>
                </a:gs>
                <a:gs pos="62000">
                  <a:srgbClr val="1D6AE0"/>
                </a:gs>
                <a:gs pos="100000">
                  <a:schemeClr val="bg1">
                    <a:alpha val="1000"/>
                  </a:schemeClr>
                </a:gs>
              </a:gsLst>
              <a:path path="circle">
                <a:fillToRect t="100000" r="100000"/>
              </a:path>
              <a:tileRect l="-100000" b="-100000"/>
            </a:gradFill>
            <a:ln>
              <a:noFill/>
            </a:ln>
          </p:spPr>
          <p:txBody>
            <a:bodyPr vert="horz" wrap="square" lIns="91440" tIns="45720" rIns="91440" bIns="45720" numCol="1" anchor="t" anchorCtr="0" compatLnSpc="1">
              <a:prstTxWarp prst="textNoShape">
                <a:avLst/>
              </a:prstTxWarp>
            </a:bodyPr>
            <a:lstStyle/>
            <a:p>
              <a:endParaRPr lang="en-US" sz="2400" dirty="0">
                <a:solidFill>
                  <a:schemeClr val="bg1"/>
                </a:solidFill>
              </a:endParaRPr>
            </a:p>
          </p:txBody>
        </p:sp>
      </p:grpSp>
      <p:sp>
        <p:nvSpPr>
          <p:cNvPr id="40" name="Rectangle 39"/>
          <p:cNvSpPr/>
          <p:nvPr/>
        </p:nvSpPr>
        <p:spPr>
          <a:xfrm>
            <a:off x="564426" y="5233718"/>
            <a:ext cx="3024671" cy="461663"/>
          </a:xfrm>
          <a:prstGeom prst="rect">
            <a:avLst/>
          </a:prstGeom>
        </p:spPr>
        <p:txBody>
          <a:bodyPr wrap="none" lIns="91430" tIns="45718" rIns="91430" bIns="45718">
            <a:spAutoFit/>
          </a:bodyPr>
          <a:lstStyle/>
          <a:p>
            <a:r>
              <a:rPr lang="en-US" sz="2400" dirty="0">
                <a:solidFill>
                  <a:schemeClr val="bg1"/>
                </a:solidFill>
              </a:rPr>
              <a:t>Taking the Next Step</a:t>
            </a:r>
          </a:p>
        </p:txBody>
      </p:sp>
    </p:spTree>
    <p:extLst>
      <p:ext uri="{BB962C8B-B14F-4D97-AF65-F5344CB8AC3E}">
        <p14:creationId xmlns:p14="http://schemas.microsoft.com/office/powerpoint/2010/main" val="3876412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rapezoid 110"/>
          <p:cNvSpPr/>
          <p:nvPr/>
        </p:nvSpPr>
        <p:spPr>
          <a:xfrm rot="16200000">
            <a:off x="2631033" y="3283521"/>
            <a:ext cx="4995083" cy="818491"/>
          </a:xfrm>
          <a:prstGeom prst="trapezoid">
            <a:avLst>
              <a:gd name="adj" fmla="val 129879"/>
            </a:avLst>
          </a:prstGeom>
          <a:gradFill>
            <a:gsLst>
              <a:gs pos="0">
                <a:schemeClr val="bg1">
                  <a:lumMod val="85000"/>
                </a:schemeClr>
              </a:gs>
              <a:gs pos="100000">
                <a:srgbClr val="2E5CE0">
                  <a:alpha val="37000"/>
                  <a:lumMod val="8000"/>
                  <a:lumOff val="92000"/>
                </a:srgbClr>
              </a:gs>
            </a:gsLst>
          </a:gradFill>
          <a:ln>
            <a:noFill/>
          </a:ln>
          <a:effectLst/>
        </p:spPr>
        <p:style>
          <a:lnRef idx="1">
            <a:schemeClr val="accent1"/>
          </a:lnRef>
          <a:fillRef idx="3">
            <a:schemeClr val="accent1"/>
          </a:fillRef>
          <a:effectRef idx="2">
            <a:schemeClr val="accent1"/>
          </a:effectRef>
          <a:fontRef idx="minor">
            <a:schemeClr val="lt1"/>
          </a:fontRef>
        </p:style>
        <p:txBody>
          <a:bodyPr lIns="91410" tIns="45710" rIns="91410" bIns="45710"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smtClean="0"/>
              <a:t>Foundational Switching Platforms for the Next Decade</a:t>
            </a:r>
            <a:endParaRPr lang="en-US" dirty="0"/>
          </a:p>
        </p:txBody>
      </p:sp>
      <p:grpSp>
        <p:nvGrpSpPr>
          <p:cNvPr id="11" name="Group 10"/>
          <p:cNvGrpSpPr/>
          <p:nvPr/>
        </p:nvGrpSpPr>
        <p:grpSpPr>
          <a:xfrm>
            <a:off x="5268726" y="1387004"/>
            <a:ext cx="786815" cy="786813"/>
            <a:chOff x="3849992" y="943547"/>
            <a:chExt cx="814811" cy="814810"/>
          </a:xfrm>
        </p:grpSpPr>
        <p:sp>
          <p:nvSpPr>
            <p:cNvPr id="12" name="Oval 11"/>
            <p:cNvSpPr/>
            <p:nvPr/>
          </p:nvSpPr>
          <p:spPr bwMode="auto">
            <a:xfrm>
              <a:off x="3849992" y="943547"/>
              <a:ext cx="814811" cy="814810"/>
            </a:xfrm>
            <a:prstGeom prst="ellips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34925" cap="rnd">
              <a:noFill/>
              <a:round/>
              <a:headEnd/>
              <a:tailEnd/>
            </a:ln>
            <a:effectLst/>
          </p:spPr>
          <p:txBody>
            <a:bodyPr vert="horz" wrap="square" lIns="91440" tIns="45720" rIns="91440" bIns="45720" numCol="1" anchor="t" anchorCtr="0" compatLnSpc="1">
              <a:prstTxWarp prst="textNoShape">
                <a:avLst/>
              </a:prstTxWarp>
            </a:bodyPr>
            <a:lstStyle/>
            <a:p>
              <a:pPr defTabSz="685186" fontAlgn="base">
                <a:spcBef>
                  <a:spcPct val="0"/>
                </a:spcBef>
                <a:spcAft>
                  <a:spcPct val="0"/>
                </a:spcAft>
              </a:pPr>
              <a:endParaRPr lang="en-US" kern="0" dirty="0" err="1">
                <a:solidFill>
                  <a:srgbClr val="2C2C2C"/>
                </a:solidFill>
                <a:ea typeface="ＭＳ Ｐゴシック" charset="0"/>
                <a:cs typeface="Arial"/>
                <a:sym typeface="Arial" pitchFamily="-107" charset="0"/>
              </a:endParaRPr>
            </a:p>
          </p:txBody>
        </p:sp>
        <p:grpSp>
          <p:nvGrpSpPr>
            <p:cNvPr id="13" name="Group 12"/>
            <p:cNvGrpSpPr/>
            <p:nvPr/>
          </p:nvGrpSpPr>
          <p:grpSpPr>
            <a:xfrm>
              <a:off x="3989051" y="1057427"/>
              <a:ext cx="558019" cy="558032"/>
              <a:chOff x="3446680" y="1151605"/>
              <a:chExt cx="372151" cy="372158"/>
            </a:xfrm>
          </p:grpSpPr>
          <p:sp>
            <p:nvSpPr>
              <p:cNvPr id="14" name="Right Arrow 13"/>
              <p:cNvSpPr/>
              <p:nvPr/>
            </p:nvSpPr>
            <p:spPr bwMode="auto">
              <a:xfrm rot="5400000" flipH="1" flipV="1">
                <a:off x="3559790" y="1166361"/>
                <a:ext cx="145931" cy="116419"/>
              </a:xfrm>
              <a:prstGeom prst="rightArrow">
                <a:avLst/>
              </a:prstGeom>
              <a:solidFill>
                <a:schemeClr val="bg1"/>
              </a:solidFill>
              <a:ln w="12700" cap="flat">
                <a:noFill/>
                <a:miter lim="800000"/>
                <a:headEnd type="none" w="med" len="med"/>
                <a:tailEnd type="none" w="med" len="med"/>
              </a:ln>
            </p:spPr>
            <p:txBody>
              <a:bodyPr lIns="0" tIns="0" rIns="0" bIns="0" rtlCol="0" anchor="ctr"/>
              <a:lstStyle/>
              <a:p>
                <a:pPr algn="ctr" defTabSz="685382"/>
                <a:endParaRPr lang="en-US" dirty="0" err="1">
                  <a:solidFill>
                    <a:srgbClr val="FFFFFF"/>
                  </a:solidFill>
                  <a:ea typeface="Arial" pitchFamily="-107" charset="0"/>
                  <a:cs typeface="Arial" pitchFamily="-107" charset="0"/>
                  <a:sym typeface="Arial" pitchFamily="-107" charset="0"/>
                </a:endParaRPr>
              </a:p>
            </p:txBody>
          </p:sp>
          <p:sp>
            <p:nvSpPr>
              <p:cNvPr id="15" name="Right Arrow 14"/>
              <p:cNvSpPr/>
              <p:nvPr/>
            </p:nvSpPr>
            <p:spPr bwMode="auto">
              <a:xfrm rot="5400000" flipV="1">
                <a:off x="3559790" y="1392587"/>
                <a:ext cx="145932" cy="116419"/>
              </a:xfrm>
              <a:prstGeom prst="rightArrow">
                <a:avLst/>
              </a:prstGeom>
              <a:solidFill>
                <a:schemeClr val="bg1"/>
              </a:solidFill>
              <a:ln w="12700" cap="flat">
                <a:noFill/>
                <a:miter lim="800000"/>
                <a:headEnd type="none" w="med" len="med"/>
                <a:tailEnd type="none" w="med" len="med"/>
              </a:ln>
            </p:spPr>
            <p:txBody>
              <a:bodyPr lIns="0" tIns="0" rIns="0" bIns="0" rtlCol="0" anchor="ctr"/>
              <a:lstStyle/>
              <a:p>
                <a:pPr algn="ctr" defTabSz="685382"/>
                <a:endParaRPr lang="en-US" dirty="0" err="1">
                  <a:solidFill>
                    <a:srgbClr val="FFFFFF"/>
                  </a:solidFill>
                  <a:ea typeface="Arial" pitchFamily="-107" charset="0"/>
                  <a:cs typeface="Arial" pitchFamily="-107" charset="0"/>
                  <a:sym typeface="Arial" pitchFamily="-107" charset="0"/>
                </a:endParaRPr>
              </a:p>
            </p:txBody>
          </p:sp>
          <p:grpSp>
            <p:nvGrpSpPr>
              <p:cNvPr id="16" name="Group 15"/>
              <p:cNvGrpSpPr/>
              <p:nvPr/>
            </p:nvGrpSpPr>
            <p:grpSpPr>
              <a:xfrm>
                <a:off x="3446680" y="1279478"/>
                <a:ext cx="372151" cy="116419"/>
                <a:chOff x="3456602" y="1279478"/>
                <a:chExt cx="372151" cy="116419"/>
              </a:xfrm>
            </p:grpSpPr>
            <p:sp>
              <p:nvSpPr>
                <p:cNvPr id="17" name="Right Arrow 16"/>
                <p:cNvSpPr/>
                <p:nvPr/>
              </p:nvSpPr>
              <p:spPr bwMode="auto">
                <a:xfrm flipH="1">
                  <a:off x="3682822" y="1279479"/>
                  <a:ext cx="145931" cy="116418"/>
                </a:xfrm>
                <a:prstGeom prst="rightArrow">
                  <a:avLst/>
                </a:prstGeom>
                <a:solidFill>
                  <a:schemeClr val="bg1"/>
                </a:solidFill>
                <a:ln w="12700" cap="flat">
                  <a:noFill/>
                  <a:miter lim="800000"/>
                  <a:headEnd type="none" w="med" len="med"/>
                  <a:tailEnd type="none" w="med" len="med"/>
                </a:ln>
              </p:spPr>
              <p:txBody>
                <a:bodyPr lIns="0" tIns="0" rIns="0" bIns="0" rtlCol="0" anchor="ctr"/>
                <a:lstStyle/>
                <a:p>
                  <a:pPr algn="ctr" defTabSz="685382"/>
                  <a:endParaRPr lang="en-US" dirty="0" err="1">
                    <a:solidFill>
                      <a:srgbClr val="FFFFFF"/>
                    </a:solidFill>
                    <a:ea typeface="Arial" pitchFamily="-107" charset="0"/>
                    <a:cs typeface="Arial" pitchFamily="-107" charset="0"/>
                    <a:sym typeface="Arial" pitchFamily="-107" charset="0"/>
                  </a:endParaRPr>
                </a:p>
              </p:txBody>
            </p:sp>
            <p:sp>
              <p:nvSpPr>
                <p:cNvPr id="18" name="Right Arrow 17"/>
                <p:cNvSpPr/>
                <p:nvPr/>
              </p:nvSpPr>
              <p:spPr bwMode="auto">
                <a:xfrm>
                  <a:off x="3456602" y="1279478"/>
                  <a:ext cx="145931" cy="116418"/>
                </a:xfrm>
                <a:prstGeom prst="rightArrow">
                  <a:avLst/>
                </a:prstGeom>
                <a:solidFill>
                  <a:schemeClr val="bg1"/>
                </a:solidFill>
                <a:ln w="12700" cap="flat">
                  <a:noFill/>
                  <a:miter lim="800000"/>
                  <a:headEnd type="none" w="med" len="med"/>
                  <a:tailEnd type="none" w="med" len="med"/>
                </a:ln>
              </p:spPr>
              <p:txBody>
                <a:bodyPr lIns="0" tIns="0" rIns="0" bIns="0" rtlCol="0" anchor="ctr"/>
                <a:lstStyle/>
                <a:p>
                  <a:pPr algn="ctr" defTabSz="685382"/>
                  <a:endParaRPr lang="en-US" dirty="0" err="1">
                    <a:solidFill>
                      <a:srgbClr val="FFFFFF"/>
                    </a:solidFill>
                    <a:ea typeface="Arial" pitchFamily="-107" charset="0"/>
                    <a:cs typeface="Arial" pitchFamily="-107" charset="0"/>
                    <a:sym typeface="Arial" pitchFamily="-107" charset="0"/>
                  </a:endParaRPr>
                </a:p>
              </p:txBody>
            </p:sp>
          </p:grpSp>
        </p:grpSp>
      </p:grpSp>
      <p:grpSp>
        <p:nvGrpSpPr>
          <p:cNvPr id="19" name="Group 18"/>
          <p:cNvGrpSpPr/>
          <p:nvPr/>
        </p:nvGrpSpPr>
        <p:grpSpPr>
          <a:xfrm>
            <a:off x="5282724" y="4363580"/>
            <a:ext cx="786816" cy="786813"/>
            <a:chOff x="3864508" y="4447159"/>
            <a:chExt cx="814813" cy="814810"/>
          </a:xfrm>
        </p:grpSpPr>
        <p:sp>
          <p:nvSpPr>
            <p:cNvPr id="20" name="Oval 19"/>
            <p:cNvSpPr/>
            <p:nvPr/>
          </p:nvSpPr>
          <p:spPr bwMode="auto">
            <a:xfrm rot="10800000">
              <a:off x="3864508" y="4447159"/>
              <a:ext cx="814813" cy="814810"/>
            </a:xfrm>
            <a:prstGeom prst="ellips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34925" cap="rnd">
              <a:noFill/>
              <a:round/>
              <a:headEnd/>
              <a:tailEnd/>
            </a:ln>
            <a:effectLst/>
          </p:spPr>
          <p:txBody>
            <a:bodyPr vert="horz" wrap="square" lIns="91440" tIns="45720" rIns="91440" bIns="45720" numCol="1" anchor="t" anchorCtr="0" compatLnSpc="1">
              <a:prstTxWarp prst="textNoShape">
                <a:avLst/>
              </a:prstTxWarp>
            </a:bodyPr>
            <a:lstStyle/>
            <a:p>
              <a:pPr defTabSz="685186" fontAlgn="base">
                <a:spcBef>
                  <a:spcPct val="0"/>
                </a:spcBef>
                <a:spcAft>
                  <a:spcPct val="0"/>
                </a:spcAft>
              </a:pPr>
              <a:endParaRPr lang="en-US" kern="0" dirty="0" err="1">
                <a:solidFill>
                  <a:srgbClr val="2C2C2C"/>
                </a:solidFill>
                <a:ea typeface="ＭＳ Ｐゴシック" charset="0"/>
                <a:cs typeface="Arial"/>
                <a:sym typeface="Arial" pitchFamily="-107" charset="0"/>
              </a:endParaRPr>
            </a:p>
          </p:txBody>
        </p:sp>
        <p:grpSp>
          <p:nvGrpSpPr>
            <p:cNvPr id="21" name="Group 16"/>
            <p:cNvGrpSpPr>
              <a:grpSpLocks noChangeAspect="1"/>
            </p:cNvGrpSpPr>
            <p:nvPr/>
          </p:nvGrpSpPr>
          <p:grpSpPr bwMode="auto">
            <a:xfrm rot="10800000">
              <a:off x="4027202" y="4591270"/>
              <a:ext cx="487593" cy="491407"/>
              <a:chOff x="772" y="660"/>
              <a:chExt cx="2558" cy="2578"/>
            </a:xfrm>
            <a:solidFill>
              <a:schemeClr val="bg1"/>
            </a:solidFill>
          </p:grpSpPr>
          <p:sp>
            <p:nvSpPr>
              <p:cNvPr id="22" name="Freeform 17"/>
              <p:cNvSpPr>
                <a:spLocks noEditPoints="1"/>
              </p:cNvSpPr>
              <p:nvPr/>
            </p:nvSpPr>
            <p:spPr bwMode="auto">
              <a:xfrm>
                <a:off x="772" y="660"/>
                <a:ext cx="2558" cy="2578"/>
              </a:xfrm>
              <a:custGeom>
                <a:avLst/>
                <a:gdLst>
                  <a:gd name="T0" fmla="*/ 812 w 1083"/>
                  <a:gd name="T1" fmla="*/ 549 h 1091"/>
                  <a:gd name="T2" fmla="*/ 812 w 1083"/>
                  <a:gd name="T3" fmla="*/ 0 h 1091"/>
                  <a:gd name="T4" fmla="*/ 271 w 1083"/>
                  <a:gd name="T5" fmla="*/ 0 h 1091"/>
                  <a:gd name="T6" fmla="*/ 271 w 1083"/>
                  <a:gd name="T7" fmla="*/ 549 h 1091"/>
                  <a:gd name="T8" fmla="*/ 0 w 1083"/>
                  <a:gd name="T9" fmla="*/ 549 h 1091"/>
                  <a:gd name="T10" fmla="*/ 541 w 1083"/>
                  <a:gd name="T11" fmla="*/ 1091 h 1091"/>
                  <a:gd name="T12" fmla="*/ 1083 w 1083"/>
                  <a:gd name="T13" fmla="*/ 549 h 1091"/>
                  <a:gd name="T14" fmla="*/ 812 w 1083"/>
                  <a:gd name="T15" fmla="*/ 549 h 1091"/>
                  <a:gd name="T16" fmla="*/ 800 w 1083"/>
                  <a:gd name="T17" fmla="*/ 689 h 1091"/>
                  <a:gd name="T18" fmla="*/ 754 w 1083"/>
                  <a:gd name="T19" fmla="*/ 715 h 1091"/>
                  <a:gd name="T20" fmla="*/ 328 w 1083"/>
                  <a:gd name="T21" fmla="*/ 715 h 1091"/>
                  <a:gd name="T22" fmla="*/ 283 w 1083"/>
                  <a:gd name="T23" fmla="*/ 689 h 1091"/>
                  <a:gd name="T24" fmla="*/ 283 w 1083"/>
                  <a:gd name="T25" fmla="*/ 637 h 1091"/>
                  <a:gd name="T26" fmla="*/ 496 w 1083"/>
                  <a:gd name="T27" fmla="*/ 268 h 1091"/>
                  <a:gd name="T28" fmla="*/ 541 w 1083"/>
                  <a:gd name="T29" fmla="*/ 242 h 1091"/>
                  <a:gd name="T30" fmla="*/ 586 w 1083"/>
                  <a:gd name="T31" fmla="*/ 268 h 1091"/>
                  <a:gd name="T32" fmla="*/ 800 w 1083"/>
                  <a:gd name="T33" fmla="*/ 637 h 1091"/>
                  <a:gd name="T34" fmla="*/ 800 w 1083"/>
                  <a:gd name="T35" fmla="*/ 689 h 1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1091">
                    <a:moveTo>
                      <a:pt x="812" y="549"/>
                    </a:moveTo>
                    <a:cubicBezTo>
                      <a:pt x="812" y="0"/>
                      <a:pt x="812" y="0"/>
                      <a:pt x="812" y="0"/>
                    </a:cubicBezTo>
                    <a:cubicBezTo>
                      <a:pt x="271" y="0"/>
                      <a:pt x="271" y="0"/>
                      <a:pt x="271" y="0"/>
                    </a:cubicBezTo>
                    <a:cubicBezTo>
                      <a:pt x="271" y="549"/>
                      <a:pt x="271" y="549"/>
                      <a:pt x="271" y="549"/>
                    </a:cubicBezTo>
                    <a:cubicBezTo>
                      <a:pt x="0" y="549"/>
                      <a:pt x="0" y="549"/>
                      <a:pt x="0" y="549"/>
                    </a:cubicBezTo>
                    <a:cubicBezTo>
                      <a:pt x="541" y="1091"/>
                      <a:pt x="541" y="1091"/>
                      <a:pt x="541" y="1091"/>
                    </a:cubicBezTo>
                    <a:cubicBezTo>
                      <a:pt x="1083" y="549"/>
                      <a:pt x="1083" y="549"/>
                      <a:pt x="1083" y="549"/>
                    </a:cubicBezTo>
                    <a:lnTo>
                      <a:pt x="812" y="549"/>
                    </a:lnTo>
                    <a:close/>
                    <a:moveTo>
                      <a:pt x="800" y="689"/>
                    </a:moveTo>
                    <a:cubicBezTo>
                      <a:pt x="790" y="706"/>
                      <a:pt x="773" y="715"/>
                      <a:pt x="754" y="715"/>
                    </a:cubicBezTo>
                    <a:cubicBezTo>
                      <a:pt x="328" y="715"/>
                      <a:pt x="328" y="715"/>
                      <a:pt x="328" y="715"/>
                    </a:cubicBezTo>
                    <a:cubicBezTo>
                      <a:pt x="309" y="715"/>
                      <a:pt x="292" y="706"/>
                      <a:pt x="283" y="689"/>
                    </a:cubicBezTo>
                    <a:cubicBezTo>
                      <a:pt x="273" y="673"/>
                      <a:pt x="273" y="653"/>
                      <a:pt x="283" y="637"/>
                    </a:cubicBezTo>
                    <a:cubicBezTo>
                      <a:pt x="496" y="268"/>
                      <a:pt x="496" y="268"/>
                      <a:pt x="496" y="268"/>
                    </a:cubicBezTo>
                    <a:cubicBezTo>
                      <a:pt x="505" y="252"/>
                      <a:pt x="522" y="242"/>
                      <a:pt x="541" y="242"/>
                    </a:cubicBezTo>
                    <a:cubicBezTo>
                      <a:pt x="560" y="242"/>
                      <a:pt x="577" y="252"/>
                      <a:pt x="586" y="268"/>
                    </a:cubicBezTo>
                    <a:cubicBezTo>
                      <a:pt x="800" y="637"/>
                      <a:pt x="800" y="637"/>
                      <a:pt x="800" y="637"/>
                    </a:cubicBezTo>
                    <a:cubicBezTo>
                      <a:pt x="809" y="653"/>
                      <a:pt x="809" y="673"/>
                      <a:pt x="800" y="6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6755"/>
                <a:endParaRPr lang="en-US" sz="2400">
                  <a:solidFill>
                    <a:srgbClr val="000000"/>
                  </a:solidFill>
                </a:endParaRPr>
              </a:p>
            </p:txBody>
          </p:sp>
          <p:sp>
            <p:nvSpPr>
              <p:cNvPr id="23" name="Freeform 18"/>
              <p:cNvSpPr>
                <a:spLocks noEditPoints="1"/>
              </p:cNvSpPr>
              <p:nvPr/>
            </p:nvSpPr>
            <p:spPr bwMode="auto">
              <a:xfrm>
                <a:off x="1537" y="1345"/>
                <a:ext cx="1028" cy="891"/>
              </a:xfrm>
              <a:custGeom>
                <a:avLst/>
                <a:gdLst>
                  <a:gd name="T0" fmla="*/ 221 w 435"/>
                  <a:gd name="T1" fmla="*/ 2 h 377"/>
                  <a:gd name="T2" fmla="*/ 217 w 435"/>
                  <a:gd name="T3" fmla="*/ 0 h 377"/>
                  <a:gd name="T4" fmla="*/ 214 w 435"/>
                  <a:gd name="T5" fmla="*/ 2 h 377"/>
                  <a:gd name="T6" fmla="*/ 1 w 435"/>
                  <a:gd name="T7" fmla="*/ 371 h 377"/>
                  <a:gd name="T8" fmla="*/ 1 w 435"/>
                  <a:gd name="T9" fmla="*/ 375 h 377"/>
                  <a:gd name="T10" fmla="*/ 4 w 435"/>
                  <a:gd name="T11" fmla="*/ 377 h 377"/>
                  <a:gd name="T12" fmla="*/ 430 w 435"/>
                  <a:gd name="T13" fmla="*/ 377 h 377"/>
                  <a:gd name="T14" fmla="*/ 434 w 435"/>
                  <a:gd name="T15" fmla="*/ 375 h 377"/>
                  <a:gd name="T16" fmla="*/ 434 w 435"/>
                  <a:gd name="T17" fmla="*/ 371 h 377"/>
                  <a:gd name="T18" fmla="*/ 221 w 435"/>
                  <a:gd name="T19" fmla="*/ 2 h 377"/>
                  <a:gd name="T20" fmla="*/ 249 w 435"/>
                  <a:gd name="T21" fmla="*/ 337 h 377"/>
                  <a:gd name="T22" fmla="*/ 186 w 435"/>
                  <a:gd name="T23" fmla="*/ 337 h 377"/>
                  <a:gd name="T24" fmla="*/ 186 w 435"/>
                  <a:gd name="T25" fmla="*/ 282 h 377"/>
                  <a:gd name="T26" fmla="*/ 249 w 435"/>
                  <a:gd name="T27" fmla="*/ 282 h 377"/>
                  <a:gd name="T28" fmla="*/ 249 w 435"/>
                  <a:gd name="T29" fmla="*/ 337 h 377"/>
                  <a:gd name="T30" fmla="*/ 244 w 435"/>
                  <a:gd name="T31" fmla="*/ 264 h 377"/>
                  <a:gd name="T32" fmla="*/ 190 w 435"/>
                  <a:gd name="T33" fmla="*/ 264 h 377"/>
                  <a:gd name="T34" fmla="*/ 183 w 435"/>
                  <a:gd name="T35" fmla="*/ 118 h 377"/>
                  <a:gd name="T36" fmla="*/ 252 w 435"/>
                  <a:gd name="T37" fmla="*/ 118 h 377"/>
                  <a:gd name="T38" fmla="*/ 244 w 435"/>
                  <a:gd name="T39" fmla="*/ 264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5" h="377">
                    <a:moveTo>
                      <a:pt x="221" y="2"/>
                    </a:moveTo>
                    <a:cubicBezTo>
                      <a:pt x="220" y="2"/>
                      <a:pt x="219" y="0"/>
                      <a:pt x="217" y="0"/>
                    </a:cubicBezTo>
                    <a:cubicBezTo>
                      <a:pt x="215" y="0"/>
                      <a:pt x="214" y="2"/>
                      <a:pt x="214" y="2"/>
                    </a:cubicBezTo>
                    <a:cubicBezTo>
                      <a:pt x="1" y="371"/>
                      <a:pt x="1" y="371"/>
                      <a:pt x="1" y="371"/>
                    </a:cubicBezTo>
                    <a:cubicBezTo>
                      <a:pt x="1" y="372"/>
                      <a:pt x="0" y="373"/>
                      <a:pt x="1" y="375"/>
                    </a:cubicBezTo>
                    <a:cubicBezTo>
                      <a:pt x="2" y="377"/>
                      <a:pt x="4" y="377"/>
                      <a:pt x="4" y="377"/>
                    </a:cubicBezTo>
                    <a:cubicBezTo>
                      <a:pt x="430" y="377"/>
                      <a:pt x="430" y="377"/>
                      <a:pt x="430" y="377"/>
                    </a:cubicBezTo>
                    <a:cubicBezTo>
                      <a:pt x="431" y="377"/>
                      <a:pt x="433" y="377"/>
                      <a:pt x="434" y="375"/>
                    </a:cubicBezTo>
                    <a:cubicBezTo>
                      <a:pt x="435" y="373"/>
                      <a:pt x="434" y="372"/>
                      <a:pt x="434" y="371"/>
                    </a:cubicBezTo>
                    <a:lnTo>
                      <a:pt x="221" y="2"/>
                    </a:lnTo>
                    <a:close/>
                    <a:moveTo>
                      <a:pt x="249" y="337"/>
                    </a:moveTo>
                    <a:cubicBezTo>
                      <a:pt x="186" y="337"/>
                      <a:pt x="186" y="337"/>
                      <a:pt x="186" y="337"/>
                    </a:cubicBezTo>
                    <a:cubicBezTo>
                      <a:pt x="186" y="282"/>
                      <a:pt x="186" y="282"/>
                      <a:pt x="186" y="282"/>
                    </a:cubicBezTo>
                    <a:cubicBezTo>
                      <a:pt x="249" y="282"/>
                      <a:pt x="249" y="282"/>
                      <a:pt x="249" y="282"/>
                    </a:cubicBezTo>
                    <a:lnTo>
                      <a:pt x="249" y="337"/>
                    </a:lnTo>
                    <a:close/>
                    <a:moveTo>
                      <a:pt x="244" y="264"/>
                    </a:moveTo>
                    <a:cubicBezTo>
                      <a:pt x="190" y="264"/>
                      <a:pt x="190" y="264"/>
                      <a:pt x="190" y="264"/>
                    </a:cubicBezTo>
                    <a:cubicBezTo>
                      <a:pt x="183" y="118"/>
                      <a:pt x="183" y="118"/>
                      <a:pt x="183" y="118"/>
                    </a:cubicBezTo>
                    <a:cubicBezTo>
                      <a:pt x="252" y="118"/>
                      <a:pt x="252" y="118"/>
                      <a:pt x="252" y="118"/>
                    </a:cubicBezTo>
                    <a:lnTo>
                      <a:pt x="244" y="2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6755"/>
                <a:endParaRPr lang="en-US" sz="2400">
                  <a:solidFill>
                    <a:srgbClr val="000000"/>
                  </a:solidFill>
                </a:endParaRPr>
              </a:p>
            </p:txBody>
          </p:sp>
        </p:grpSp>
      </p:grpSp>
      <p:grpSp>
        <p:nvGrpSpPr>
          <p:cNvPr id="24" name="Group 23"/>
          <p:cNvGrpSpPr/>
          <p:nvPr/>
        </p:nvGrpSpPr>
        <p:grpSpPr>
          <a:xfrm>
            <a:off x="5282745" y="3371387"/>
            <a:ext cx="786817" cy="786812"/>
            <a:chOff x="3420883" y="2276253"/>
            <a:chExt cx="427786" cy="427785"/>
          </a:xfrm>
        </p:grpSpPr>
        <p:sp>
          <p:nvSpPr>
            <p:cNvPr id="25" name="Oval 24"/>
            <p:cNvSpPr/>
            <p:nvPr/>
          </p:nvSpPr>
          <p:spPr bwMode="auto">
            <a:xfrm>
              <a:off x="3420883" y="2276253"/>
              <a:ext cx="427786" cy="427785"/>
            </a:xfrm>
            <a:prstGeom prst="ellips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34925" cap="rnd">
              <a:noFill/>
              <a:round/>
              <a:headEnd/>
              <a:tailEnd/>
            </a:ln>
            <a:effectLst/>
          </p:spPr>
          <p:txBody>
            <a:bodyPr vert="horz" wrap="square" lIns="91440" tIns="45720" rIns="91440" bIns="45720" numCol="1" anchor="t" anchorCtr="0" compatLnSpc="1">
              <a:prstTxWarp prst="textNoShape">
                <a:avLst/>
              </a:prstTxWarp>
            </a:bodyPr>
            <a:lstStyle/>
            <a:p>
              <a:pPr defTabSz="685186" fontAlgn="base">
                <a:spcBef>
                  <a:spcPct val="0"/>
                </a:spcBef>
                <a:spcAft>
                  <a:spcPct val="0"/>
                </a:spcAft>
              </a:pPr>
              <a:endParaRPr lang="en-US" kern="0" dirty="0" err="1">
                <a:solidFill>
                  <a:srgbClr val="2C2C2C"/>
                </a:solidFill>
                <a:ea typeface="ＭＳ Ｐゴシック" charset="0"/>
                <a:cs typeface="Arial"/>
                <a:sym typeface="Arial" pitchFamily="-107" charset="0"/>
              </a:endParaRPr>
            </a:p>
          </p:txBody>
        </p:sp>
        <p:sp>
          <p:nvSpPr>
            <p:cNvPr id="26" name="Up Arrow 25"/>
            <p:cNvSpPr/>
            <p:nvPr/>
          </p:nvSpPr>
          <p:spPr bwMode="auto">
            <a:xfrm>
              <a:off x="3511358" y="2333182"/>
              <a:ext cx="221849" cy="239746"/>
            </a:xfrm>
            <a:prstGeom prst="upArrow">
              <a:avLst/>
            </a:prstGeom>
            <a:gradFill>
              <a:gsLst>
                <a:gs pos="77000">
                  <a:schemeClr val="accent1">
                    <a:lumMod val="20000"/>
                    <a:lumOff val="80000"/>
                    <a:alpha val="0"/>
                  </a:schemeClr>
                </a:gs>
                <a:gs pos="0">
                  <a:srgbClr val="FFFFFF">
                    <a:alpha val="78000"/>
                  </a:srgbClr>
                </a:gs>
              </a:gsLst>
              <a:lin ang="5400000" scaled="1"/>
            </a:gradFill>
            <a:ln w="12700" cap="flat">
              <a:noFill/>
              <a:miter lim="800000"/>
              <a:headEnd type="none" w="med" len="med"/>
              <a:tailEnd type="none" w="med" len="med"/>
            </a:ln>
          </p:spPr>
          <p:txBody>
            <a:bodyPr lIns="0" tIns="0" rIns="0" bIns="0" rtlCol="0" anchor="ctr"/>
            <a:lstStyle/>
            <a:p>
              <a:pPr algn="ctr" defTabSz="685382"/>
              <a:endParaRPr lang="en-US" dirty="0" err="1">
                <a:solidFill>
                  <a:srgbClr val="FFFFFF"/>
                </a:solidFill>
                <a:ea typeface="Arial" pitchFamily="-107" charset="0"/>
                <a:cs typeface="Arial" pitchFamily="-107" charset="0"/>
                <a:sym typeface="Arial" pitchFamily="-107" charset="0"/>
              </a:endParaRPr>
            </a:p>
          </p:txBody>
        </p:sp>
        <p:grpSp>
          <p:nvGrpSpPr>
            <p:cNvPr id="27" name="Group 22"/>
            <p:cNvGrpSpPr>
              <a:grpSpLocks noChangeAspect="1"/>
            </p:cNvGrpSpPr>
            <p:nvPr/>
          </p:nvGrpSpPr>
          <p:grpSpPr bwMode="auto">
            <a:xfrm>
              <a:off x="3509253" y="2405306"/>
              <a:ext cx="244676" cy="182915"/>
              <a:chOff x="1640" y="692"/>
              <a:chExt cx="2480" cy="1854"/>
            </a:xfrm>
            <a:solidFill>
              <a:schemeClr val="bg1"/>
            </a:solidFill>
          </p:grpSpPr>
          <p:sp>
            <p:nvSpPr>
              <p:cNvPr id="28" name="Freeform 23"/>
              <p:cNvSpPr>
                <a:spLocks/>
              </p:cNvSpPr>
              <p:nvPr/>
            </p:nvSpPr>
            <p:spPr bwMode="auto">
              <a:xfrm>
                <a:off x="1640" y="2407"/>
                <a:ext cx="184" cy="139"/>
              </a:xfrm>
              <a:custGeom>
                <a:avLst/>
                <a:gdLst>
                  <a:gd name="T0" fmla="*/ 0 w 78"/>
                  <a:gd name="T1" fmla="*/ 2 h 59"/>
                  <a:gd name="T2" fmla="*/ 0 w 78"/>
                  <a:gd name="T3" fmla="*/ 59 h 59"/>
                  <a:gd name="T4" fmla="*/ 78 w 78"/>
                  <a:gd name="T5" fmla="*/ 59 h 59"/>
                  <a:gd name="T6" fmla="*/ 78 w 78"/>
                  <a:gd name="T7" fmla="*/ 0 h 59"/>
                  <a:gd name="T8" fmla="*/ 0 w 78"/>
                  <a:gd name="T9" fmla="*/ 2 h 59"/>
                </a:gdLst>
                <a:ahLst/>
                <a:cxnLst>
                  <a:cxn ang="0">
                    <a:pos x="T0" y="T1"/>
                  </a:cxn>
                  <a:cxn ang="0">
                    <a:pos x="T2" y="T3"/>
                  </a:cxn>
                  <a:cxn ang="0">
                    <a:pos x="T4" y="T5"/>
                  </a:cxn>
                  <a:cxn ang="0">
                    <a:pos x="T6" y="T7"/>
                  </a:cxn>
                  <a:cxn ang="0">
                    <a:pos x="T8" y="T9"/>
                  </a:cxn>
                </a:cxnLst>
                <a:rect l="0" t="0" r="r" b="b"/>
                <a:pathLst>
                  <a:path w="78" h="59">
                    <a:moveTo>
                      <a:pt x="0" y="2"/>
                    </a:moveTo>
                    <a:cubicBezTo>
                      <a:pt x="0" y="59"/>
                      <a:pt x="0" y="59"/>
                      <a:pt x="0" y="59"/>
                    </a:cubicBezTo>
                    <a:cubicBezTo>
                      <a:pt x="78" y="59"/>
                      <a:pt x="78" y="59"/>
                      <a:pt x="78" y="59"/>
                    </a:cubicBezTo>
                    <a:cubicBezTo>
                      <a:pt x="78" y="0"/>
                      <a:pt x="78" y="0"/>
                      <a:pt x="78" y="0"/>
                    </a:cubicBezTo>
                    <a:cubicBezTo>
                      <a:pt x="51" y="2"/>
                      <a:pt x="25"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6755"/>
                <a:endParaRPr lang="en-US" sz="2400">
                  <a:solidFill>
                    <a:srgbClr val="000000"/>
                  </a:solidFill>
                </a:endParaRPr>
              </a:p>
            </p:txBody>
          </p:sp>
          <p:sp>
            <p:nvSpPr>
              <p:cNvPr id="29" name="Freeform 24"/>
              <p:cNvSpPr>
                <a:spLocks/>
              </p:cNvSpPr>
              <p:nvPr/>
            </p:nvSpPr>
            <p:spPr bwMode="auto">
              <a:xfrm>
                <a:off x="1848" y="2391"/>
                <a:ext cx="184" cy="155"/>
              </a:xfrm>
              <a:custGeom>
                <a:avLst/>
                <a:gdLst>
                  <a:gd name="T0" fmla="*/ 0 w 78"/>
                  <a:gd name="T1" fmla="*/ 66 h 66"/>
                  <a:gd name="T2" fmla="*/ 78 w 78"/>
                  <a:gd name="T3" fmla="*/ 66 h 66"/>
                  <a:gd name="T4" fmla="*/ 78 w 78"/>
                  <a:gd name="T5" fmla="*/ 0 h 66"/>
                  <a:gd name="T6" fmla="*/ 0 w 78"/>
                  <a:gd name="T7" fmla="*/ 7 h 66"/>
                  <a:gd name="T8" fmla="*/ 0 w 78"/>
                  <a:gd name="T9" fmla="*/ 66 h 66"/>
                </a:gdLst>
                <a:ahLst/>
                <a:cxnLst>
                  <a:cxn ang="0">
                    <a:pos x="T0" y="T1"/>
                  </a:cxn>
                  <a:cxn ang="0">
                    <a:pos x="T2" y="T3"/>
                  </a:cxn>
                  <a:cxn ang="0">
                    <a:pos x="T4" y="T5"/>
                  </a:cxn>
                  <a:cxn ang="0">
                    <a:pos x="T6" y="T7"/>
                  </a:cxn>
                  <a:cxn ang="0">
                    <a:pos x="T8" y="T9"/>
                  </a:cxn>
                </a:cxnLst>
                <a:rect l="0" t="0" r="r" b="b"/>
                <a:pathLst>
                  <a:path w="78" h="66">
                    <a:moveTo>
                      <a:pt x="0" y="66"/>
                    </a:moveTo>
                    <a:cubicBezTo>
                      <a:pt x="78" y="66"/>
                      <a:pt x="78" y="66"/>
                      <a:pt x="78" y="66"/>
                    </a:cubicBezTo>
                    <a:cubicBezTo>
                      <a:pt x="78" y="0"/>
                      <a:pt x="78" y="0"/>
                      <a:pt x="78" y="0"/>
                    </a:cubicBezTo>
                    <a:cubicBezTo>
                      <a:pt x="52" y="3"/>
                      <a:pt x="26" y="5"/>
                      <a:pt x="0" y="7"/>
                    </a:cubicBezTo>
                    <a:lnTo>
                      <a:pt x="0"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6755"/>
                <a:endParaRPr lang="en-US" sz="2400">
                  <a:solidFill>
                    <a:srgbClr val="000000"/>
                  </a:solidFill>
                </a:endParaRPr>
              </a:p>
            </p:txBody>
          </p:sp>
          <p:sp>
            <p:nvSpPr>
              <p:cNvPr id="30" name="Freeform 25"/>
              <p:cNvSpPr>
                <a:spLocks/>
              </p:cNvSpPr>
              <p:nvPr/>
            </p:nvSpPr>
            <p:spPr bwMode="auto">
              <a:xfrm>
                <a:off x="2058" y="2358"/>
                <a:ext cx="184" cy="188"/>
              </a:xfrm>
              <a:custGeom>
                <a:avLst/>
                <a:gdLst>
                  <a:gd name="T0" fmla="*/ 0 w 78"/>
                  <a:gd name="T1" fmla="*/ 80 h 80"/>
                  <a:gd name="T2" fmla="*/ 78 w 78"/>
                  <a:gd name="T3" fmla="*/ 80 h 80"/>
                  <a:gd name="T4" fmla="*/ 78 w 78"/>
                  <a:gd name="T5" fmla="*/ 0 h 80"/>
                  <a:gd name="T6" fmla="*/ 0 w 78"/>
                  <a:gd name="T7" fmla="*/ 13 h 80"/>
                  <a:gd name="T8" fmla="*/ 0 w 78"/>
                  <a:gd name="T9" fmla="*/ 80 h 80"/>
                </a:gdLst>
                <a:ahLst/>
                <a:cxnLst>
                  <a:cxn ang="0">
                    <a:pos x="T0" y="T1"/>
                  </a:cxn>
                  <a:cxn ang="0">
                    <a:pos x="T2" y="T3"/>
                  </a:cxn>
                  <a:cxn ang="0">
                    <a:pos x="T4" y="T5"/>
                  </a:cxn>
                  <a:cxn ang="0">
                    <a:pos x="T6" y="T7"/>
                  </a:cxn>
                  <a:cxn ang="0">
                    <a:pos x="T8" y="T9"/>
                  </a:cxn>
                </a:cxnLst>
                <a:rect l="0" t="0" r="r" b="b"/>
                <a:pathLst>
                  <a:path w="78" h="80">
                    <a:moveTo>
                      <a:pt x="0" y="80"/>
                    </a:moveTo>
                    <a:cubicBezTo>
                      <a:pt x="78" y="80"/>
                      <a:pt x="78" y="80"/>
                      <a:pt x="78" y="80"/>
                    </a:cubicBezTo>
                    <a:cubicBezTo>
                      <a:pt x="78" y="0"/>
                      <a:pt x="78" y="0"/>
                      <a:pt x="78" y="0"/>
                    </a:cubicBezTo>
                    <a:cubicBezTo>
                      <a:pt x="51" y="5"/>
                      <a:pt x="25" y="10"/>
                      <a:pt x="0" y="13"/>
                    </a:cubicBezTo>
                    <a:lnTo>
                      <a:pt x="0"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6755"/>
                <a:endParaRPr lang="en-US" sz="2400">
                  <a:solidFill>
                    <a:srgbClr val="000000"/>
                  </a:solidFill>
                </a:endParaRPr>
              </a:p>
            </p:txBody>
          </p:sp>
          <p:sp>
            <p:nvSpPr>
              <p:cNvPr id="31" name="Freeform 26"/>
              <p:cNvSpPr>
                <a:spLocks/>
              </p:cNvSpPr>
              <p:nvPr/>
            </p:nvSpPr>
            <p:spPr bwMode="auto">
              <a:xfrm>
                <a:off x="2266" y="2310"/>
                <a:ext cx="184" cy="236"/>
              </a:xfrm>
              <a:custGeom>
                <a:avLst/>
                <a:gdLst>
                  <a:gd name="T0" fmla="*/ 0 w 78"/>
                  <a:gd name="T1" fmla="*/ 100 h 100"/>
                  <a:gd name="T2" fmla="*/ 78 w 78"/>
                  <a:gd name="T3" fmla="*/ 100 h 100"/>
                  <a:gd name="T4" fmla="*/ 78 w 78"/>
                  <a:gd name="T5" fmla="*/ 0 h 100"/>
                  <a:gd name="T6" fmla="*/ 0 w 78"/>
                  <a:gd name="T7" fmla="*/ 19 h 100"/>
                  <a:gd name="T8" fmla="*/ 0 w 78"/>
                  <a:gd name="T9" fmla="*/ 100 h 100"/>
                </a:gdLst>
                <a:ahLst/>
                <a:cxnLst>
                  <a:cxn ang="0">
                    <a:pos x="T0" y="T1"/>
                  </a:cxn>
                  <a:cxn ang="0">
                    <a:pos x="T2" y="T3"/>
                  </a:cxn>
                  <a:cxn ang="0">
                    <a:pos x="T4" y="T5"/>
                  </a:cxn>
                  <a:cxn ang="0">
                    <a:pos x="T6" y="T7"/>
                  </a:cxn>
                  <a:cxn ang="0">
                    <a:pos x="T8" y="T9"/>
                  </a:cxn>
                </a:cxnLst>
                <a:rect l="0" t="0" r="r" b="b"/>
                <a:pathLst>
                  <a:path w="78" h="100">
                    <a:moveTo>
                      <a:pt x="0" y="100"/>
                    </a:moveTo>
                    <a:cubicBezTo>
                      <a:pt x="78" y="100"/>
                      <a:pt x="78" y="100"/>
                      <a:pt x="78" y="100"/>
                    </a:cubicBezTo>
                    <a:cubicBezTo>
                      <a:pt x="78" y="0"/>
                      <a:pt x="78" y="0"/>
                      <a:pt x="78" y="0"/>
                    </a:cubicBezTo>
                    <a:cubicBezTo>
                      <a:pt x="52" y="7"/>
                      <a:pt x="26" y="13"/>
                      <a:pt x="0" y="19"/>
                    </a:cubicBezTo>
                    <a:lnTo>
                      <a:pt x="0"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6755"/>
                <a:endParaRPr lang="en-US" sz="2400">
                  <a:solidFill>
                    <a:srgbClr val="000000"/>
                  </a:solidFill>
                </a:endParaRPr>
              </a:p>
            </p:txBody>
          </p:sp>
          <p:sp>
            <p:nvSpPr>
              <p:cNvPr id="32" name="Freeform 27"/>
              <p:cNvSpPr>
                <a:spLocks/>
              </p:cNvSpPr>
              <p:nvPr/>
            </p:nvSpPr>
            <p:spPr bwMode="auto">
              <a:xfrm>
                <a:off x="2474" y="2244"/>
                <a:ext cx="184" cy="302"/>
              </a:xfrm>
              <a:custGeom>
                <a:avLst/>
                <a:gdLst>
                  <a:gd name="T0" fmla="*/ 0 w 78"/>
                  <a:gd name="T1" fmla="*/ 128 h 128"/>
                  <a:gd name="T2" fmla="*/ 78 w 78"/>
                  <a:gd name="T3" fmla="*/ 128 h 128"/>
                  <a:gd name="T4" fmla="*/ 78 w 78"/>
                  <a:gd name="T5" fmla="*/ 0 h 128"/>
                  <a:gd name="T6" fmla="*/ 0 w 78"/>
                  <a:gd name="T7" fmla="*/ 25 h 128"/>
                  <a:gd name="T8" fmla="*/ 0 w 78"/>
                  <a:gd name="T9" fmla="*/ 128 h 128"/>
                </a:gdLst>
                <a:ahLst/>
                <a:cxnLst>
                  <a:cxn ang="0">
                    <a:pos x="T0" y="T1"/>
                  </a:cxn>
                  <a:cxn ang="0">
                    <a:pos x="T2" y="T3"/>
                  </a:cxn>
                  <a:cxn ang="0">
                    <a:pos x="T4" y="T5"/>
                  </a:cxn>
                  <a:cxn ang="0">
                    <a:pos x="T6" y="T7"/>
                  </a:cxn>
                  <a:cxn ang="0">
                    <a:pos x="T8" y="T9"/>
                  </a:cxn>
                </a:cxnLst>
                <a:rect l="0" t="0" r="r" b="b"/>
                <a:pathLst>
                  <a:path w="78" h="128">
                    <a:moveTo>
                      <a:pt x="0" y="128"/>
                    </a:moveTo>
                    <a:cubicBezTo>
                      <a:pt x="78" y="128"/>
                      <a:pt x="78" y="128"/>
                      <a:pt x="78" y="128"/>
                    </a:cubicBezTo>
                    <a:cubicBezTo>
                      <a:pt x="78" y="0"/>
                      <a:pt x="78" y="0"/>
                      <a:pt x="78" y="0"/>
                    </a:cubicBezTo>
                    <a:cubicBezTo>
                      <a:pt x="52" y="10"/>
                      <a:pt x="26" y="18"/>
                      <a:pt x="0" y="25"/>
                    </a:cubicBezTo>
                    <a:lnTo>
                      <a:pt x="0"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6755"/>
                <a:endParaRPr lang="en-US" sz="2400">
                  <a:solidFill>
                    <a:srgbClr val="000000"/>
                  </a:solidFill>
                </a:endParaRPr>
              </a:p>
            </p:txBody>
          </p:sp>
          <p:sp>
            <p:nvSpPr>
              <p:cNvPr id="33" name="Freeform 28"/>
              <p:cNvSpPr>
                <a:spLocks/>
              </p:cNvSpPr>
              <p:nvPr/>
            </p:nvSpPr>
            <p:spPr bwMode="auto">
              <a:xfrm>
                <a:off x="2684" y="2154"/>
                <a:ext cx="184" cy="392"/>
              </a:xfrm>
              <a:custGeom>
                <a:avLst/>
                <a:gdLst>
                  <a:gd name="T0" fmla="*/ 0 w 78"/>
                  <a:gd name="T1" fmla="*/ 166 h 166"/>
                  <a:gd name="T2" fmla="*/ 78 w 78"/>
                  <a:gd name="T3" fmla="*/ 166 h 166"/>
                  <a:gd name="T4" fmla="*/ 78 w 78"/>
                  <a:gd name="T5" fmla="*/ 0 h 166"/>
                  <a:gd name="T6" fmla="*/ 0 w 78"/>
                  <a:gd name="T7" fmla="*/ 34 h 166"/>
                  <a:gd name="T8" fmla="*/ 0 w 78"/>
                  <a:gd name="T9" fmla="*/ 166 h 166"/>
                </a:gdLst>
                <a:ahLst/>
                <a:cxnLst>
                  <a:cxn ang="0">
                    <a:pos x="T0" y="T1"/>
                  </a:cxn>
                  <a:cxn ang="0">
                    <a:pos x="T2" y="T3"/>
                  </a:cxn>
                  <a:cxn ang="0">
                    <a:pos x="T4" y="T5"/>
                  </a:cxn>
                  <a:cxn ang="0">
                    <a:pos x="T6" y="T7"/>
                  </a:cxn>
                  <a:cxn ang="0">
                    <a:pos x="T8" y="T9"/>
                  </a:cxn>
                </a:cxnLst>
                <a:rect l="0" t="0" r="r" b="b"/>
                <a:pathLst>
                  <a:path w="78" h="166">
                    <a:moveTo>
                      <a:pt x="0" y="166"/>
                    </a:moveTo>
                    <a:cubicBezTo>
                      <a:pt x="78" y="166"/>
                      <a:pt x="78" y="166"/>
                      <a:pt x="78" y="166"/>
                    </a:cubicBezTo>
                    <a:cubicBezTo>
                      <a:pt x="78" y="0"/>
                      <a:pt x="78" y="0"/>
                      <a:pt x="78" y="0"/>
                    </a:cubicBezTo>
                    <a:cubicBezTo>
                      <a:pt x="52" y="13"/>
                      <a:pt x="26" y="24"/>
                      <a:pt x="0" y="34"/>
                    </a:cubicBezTo>
                    <a:lnTo>
                      <a:pt x="0" y="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6755"/>
                <a:endParaRPr lang="en-US" sz="2400">
                  <a:solidFill>
                    <a:srgbClr val="000000"/>
                  </a:solidFill>
                </a:endParaRPr>
              </a:p>
            </p:txBody>
          </p:sp>
          <p:sp>
            <p:nvSpPr>
              <p:cNvPr id="34" name="Freeform 29"/>
              <p:cNvSpPr>
                <a:spLocks/>
              </p:cNvSpPr>
              <p:nvPr/>
            </p:nvSpPr>
            <p:spPr bwMode="auto">
              <a:xfrm>
                <a:off x="2892" y="2039"/>
                <a:ext cx="184" cy="507"/>
              </a:xfrm>
              <a:custGeom>
                <a:avLst/>
                <a:gdLst>
                  <a:gd name="T0" fmla="*/ 0 w 78"/>
                  <a:gd name="T1" fmla="*/ 215 h 215"/>
                  <a:gd name="T2" fmla="*/ 78 w 78"/>
                  <a:gd name="T3" fmla="*/ 215 h 215"/>
                  <a:gd name="T4" fmla="*/ 78 w 78"/>
                  <a:gd name="T5" fmla="*/ 0 h 215"/>
                  <a:gd name="T6" fmla="*/ 0 w 78"/>
                  <a:gd name="T7" fmla="*/ 44 h 215"/>
                  <a:gd name="T8" fmla="*/ 0 w 78"/>
                  <a:gd name="T9" fmla="*/ 215 h 215"/>
                </a:gdLst>
                <a:ahLst/>
                <a:cxnLst>
                  <a:cxn ang="0">
                    <a:pos x="T0" y="T1"/>
                  </a:cxn>
                  <a:cxn ang="0">
                    <a:pos x="T2" y="T3"/>
                  </a:cxn>
                  <a:cxn ang="0">
                    <a:pos x="T4" y="T5"/>
                  </a:cxn>
                  <a:cxn ang="0">
                    <a:pos x="T6" y="T7"/>
                  </a:cxn>
                  <a:cxn ang="0">
                    <a:pos x="T8" y="T9"/>
                  </a:cxn>
                </a:cxnLst>
                <a:rect l="0" t="0" r="r" b="b"/>
                <a:pathLst>
                  <a:path w="78" h="215">
                    <a:moveTo>
                      <a:pt x="0" y="215"/>
                    </a:moveTo>
                    <a:cubicBezTo>
                      <a:pt x="78" y="215"/>
                      <a:pt x="78" y="215"/>
                      <a:pt x="78" y="215"/>
                    </a:cubicBezTo>
                    <a:cubicBezTo>
                      <a:pt x="78" y="0"/>
                      <a:pt x="78" y="0"/>
                      <a:pt x="78" y="0"/>
                    </a:cubicBezTo>
                    <a:cubicBezTo>
                      <a:pt x="52" y="16"/>
                      <a:pt x="26" y="31"/>
                      <a:pt x="0" y="44"/>
                    </a:cubicBezTo>
                    <a:lnTo>
                      <a:pt x="0" y="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6755"/>
                <a:endParaRPr lang="en-US" sz="2400">
                  <a:solidFill>
                    <a:srgbClr val="000000"/>
                  </a:solidFill>
                </a:endParaRPr>
              </a:p>
            </p:txBody>
          </p:sp>
          <p:sp>
            <p:nvSpPr>
              <p:cNvPr id="35" name="Freeform 30"/>
              <p:cNvSpPr>
                <a:spLocks/>
              </p:cNvSpPr>
              <p:nvPr/>
            </p:nvSpPr>
            <p:spPr bwMode="auto">
              <a:xfrm>
                <a:off x="3100" y="1885"/>
                <a:ext cx="184" cy="661"/>
              </a:xfrm>
              <a:custGeom>
                <a:avLst/>
                <a:gdLst>
                  <a:gd name="T0" fmla="*/ 0 w 78"/>
                  <a:gd name="T1" fmla="*/ 58 h 280"/>
                  <a:gd name="T2" fmla="*/ 0 w 78"/>
                  <a:gd name="T3" fmla="*/ 280 h 280"/>
                  <a:gd name="T4" fmla="*/ 78 w 78"/>
                  <a:gd name="T5" fmla="*/ 280 h 280"/>
                  <a:gd name="T6" fmla="*/ 78 w 78"/>
                  <a:gd name="T7" fmla="*/ 0 h 280"/>
                  <a:gd name="T8" fmla="*/ 39 w 78"/>
                  <a:gd name="T9" fmla="*/ 31 h 280"/>
                  <a:gd name="T10" fmla="*/ 0 w 78"/>
                  <a:gd name="T11" fmla="*/ 58 h 280"/>
                </a:gdLst>
                <a:ahLst/>
                <a:cxnLst>
                  <a:cxn ang="0">
                    <a:pos x="T0" y="T1"/>
                  </a:cxn>
                  <a:cxn ang="0">
                    <a:pos x="T2" y="T3"/>
                  </a:cxn>
                  <a:cxn ang="0">
                    <a:pos x="T4" y="T5"/>
                  </a:cxn>
                  <a:cxn ang="0">
                    <a:pos x="T6" y="T7"/>
                  </a:cxn>
                  <a:cxn ang="0">
                    <a:pos x="T8" y="T9"/>
                  </a:cxn>
                  <a:cxn ang="0">
                    <a:pos x="T10" y="T11"/>
                  </a:cxn>
                </a:cxnLst>
                <a:rect l="0" t="0" r="r" b="b"/>
                <a:pathLst>
                  <a:path w="78" h="280">
                    <a:moveTo>
                      <a:pt x="0" y="58"/>
                    </a:moveTo>
                    <a:cubicBezTo>
                      <a:pt x="0" y="280"/>
                      <a:pt x="0" y="280"/>
                      <a:pt x="0" y="280"/>
                    </a:cubicBezTo>
                    <a:cubicBezTo>
                      <a:pt x="78" y="280"/>
                      <a:pt x="78" y="280"/>
                      <a:pt x="78" y="280"/>
                    </a:cubicBezTo>
                    <a:cubicBezTo>
                      <a:pt x="78" y="0"/>
                      <a:pt x="78" y="0"/>
                      <a:pt x="78" y="0"/>
                    </a:cubicBezTo>
                    <a:cubicBezTo>
                      <a:pt x="66" y="10"/>
                      <a:pt x="53" y="21"/>
                      <a:pt x="39" y="31"/>
                    </a:cubicBezTo>
                    <a:cubicBezTo>
                      <a:pt x="26" y="40"/>
                      <a:pt x="13" y="49"/>
                      <a:pt x="0"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6755"/>
                <a:endParaRPr lang="en-US" sz="2400">
                  <a:solidFill>
                    <a:srgbClr val="000000"/>
                  </a:solidFill>
                </a:endParaRPr>
              </a:p>
            </p:txBody>
          </p:sp>
          <p:sp>
            <p:nvSpPr>
              <p:cNvPr id="36" name="Freeform 31"/>
              <p:cNvSpPr>
                <a:spLocks/>
              </p:cNvSpPr>
              <p:nvPr/>
            </p:nvSpPr>
            <p:spPr bwMode="auto">
              <a:xfrm>
                <a:off x="3310" y="1698"/>
                <a:ext cx="184" cy="848"/>
              </a:xfrm>
              <a:custGeom>
                <a:avLst/>
                <a:gdLst>
                  <a:gd name="T0" fmla="*/ 0 w 78"/>
                  <a:gd name="T1" fmla="*/ 71 h 359"/>
                  <a:gd name="T2" fmla="*/ 0 w 78"/>
                  <a:gd name="T3" fmla="*/ 359 h 359"/>
                  <a:gd name="T4" fmla="*/ 78 w 78"/>
                  <a:gd name="T5" fmla="*/ 359 h 359"/>
                  <a:gd name="T6" fmla="*/ 78 w 78"/>
                  <a:gd name="T7" fmla="*/ 0 h 359"/>
                  <a:gd name="T8" fmla="*/ 0 w 78"/>
                  <a:gd name="T9" fmla="*/ 71 h 359"/>
                </a:gdLst>
                <a:ahLst/>
                <a:cxnLst>
                  <a:cxn ang="0">
                    <a:pos x="T0" y="T1"/>
                  </a:cxn>
                  <a:cxn ang="0">
                    <a:pos x="T2" y="T3"/>
                  </a:cxn>
                  <a:cxn ang="0">
                    <a:pos x="T4" y="T5"/>
                  </a:cxn>
                  <a:cxn ang="0">
                    <a:pos x="T6" y="T7"/>
                  </a:cxn>
                  <a:cxn ang="0">
                    <a:pos x="T8" y="T9"/>
                  </a:cxn>
                </a:cxnLst>
                <a:rect l="0" t="0" r="r" b="b"/>
                <a:pathLst>
                  <a:path w="78" h="359">
                    <a:moveTo>
                      <a:pt x="0" y="71"/>
                    </a:moveTo>
                    <a:cubicBezTo>
                      <a:pt x="0" y="359"/>
                      <a:pt x="0" y="359"/>
                      <a:pt x="0" y="359"/>
                    </a:cubicBezTo>
                    <a:cubicBezTo>
                      <a:pt x="78" y="359"/>
                      <a:pt x="78" y="359"/>
                      <a:pt x="78" y="359"/>
                    </a:cubicBezTo>
                    <a:cubicBezTo>
                      <a:pt x="78" y="0"/>
                      <a:pt x="78" y="0"/>
                      <a:pt x="78" y="0"/>
                    </a:cubicBezTo>
                    <a:cubicBezTo>
                      <a:pt x="54" y="24"/>
                      <a:pt x="28" y="47"/>
                      <a:pt x="0"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6755"/>
                <a:endParaRPr lang="en-US" sz="2400">
                  <a:solidFill>
                    <a:srgbClr val="000000"/>
                  </a:solidFill>
                </a:endParaRPr>
              </a:p>
            </p:txBody>
          </p:sp>
          <p:sp>
            <p:nvSpPr>
              <p:cNvPr id="37" name="Freeform 32"/>
              <p:cNvSpPr>
                <a:spLocks/>
              </p:cNvSpPr>
              <p:nvPr/>
            </p:nvSpPr>
            <p:spPr bwMode="auto">
              <a:xfrm>
                <a:off x="3518" y="1462"/>
                <a:ext cx="184" cy="1084"/>
              </a:xfrm>
              <a:custGeom>
                <a:avLst/>
                <a:gdLst>
                  <a:gd name="T0" fmla="*/ 0 w 78"/>
                  <a:gd name="T1" fmla="*/ 459 h 459"/>
                  <a:gd name="T2" fmla="*/ 78 w 78"/>
                  <a:gd name="T3" fmla="*/ 459 h 459"/>
                  <a:gd name="T4" fmla="*/ 78 w 78"/>
                  <a:gd name="T5" fmla="*/ 0 h 459"/>
                  <a:gd name="T6" fmla="*/ 0 w 78"/>
                  <a:gd name="T7" fmla="*/ 89 h 459"/>
                  <a:gd name="T8" fmla="*/ 0 w 78"/>
                  <a:gd name="T9" fmla="*/ 459 h 459"/>
                </a:gdLst>
                <a:ahLst/>
                <a:cxnLst>
                  <a:cxn ang="0">
                    <a:pos x="T0" y="T1"/>
                  </a:cxn>
                  <a:cxn ang="0">
                    <a:pos x="T2" y="T3"/>
                  </a:cxn>
                  <a:cxn ang="0">
                    <a:pos x="T4" y="T5"/>
                  </a:cxn>
                  <a:cxn ang="0">
                    <a:pos x="T6" y="T7"/>
                  </a:cxn>
                  <a:cxn ang="0">
                    <a:pos x="T8" y="T9"/>
                  </a:cxn>
                </a:cxnLst>
                <a:rect l="0" t="0" r="r" b="b"/>
                <a:pathLst>
                  <a:path w="78" h="459">
                    <a:moveTo>
                      <a:pt x="0" y="459"/>
                    </a:moveTo>
                    <a:cubicBezTo>
                      <a:pt x="78" y="459"/>
                      <a:pt x="78" y="459"/>
                      <a:pt x="78" y="459"/>
                    </a:cubicBezTo>
                    <a:cubicBezTo>
                      <a:pt x="78" y="0"/>
                      <a:pt x="78" y="0"/>
                      <a:pt x="78" y="0"/>
                    </a:cubicBezTo>
                    <a:cubicBezTo>
                      <a:pt x="55" y="30"/>
                      <a:pt x="29" y="60"/>
                      <a:pt x="0" y="89"/>
                    </a:cubicBezTo>
                    <a:lnTo>
                      <a:pt x="0" y="4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6755"/>
                <a:endParaRPr lang="en-US" sz="2400">
                  <a:solidFill>
                    <a:srgbClr val="000000"/>
                  </a:solidFill>
                </a:endParaRPr>
              </a:p>
            </p:txBody>
          </p:sp>
          <p:sp>
            <p:nvSpPr>
              <p:cNvPr id="38" name="Freeform 33"/>
              <p:cNvSpPr>
                <a:spLocks/>
              </p:cNvSpPr>
              <p:nvPr/>
            </p:nvSpPr>
            <p:spPr bwMode="auto">
              <a:xfrm>
                <a:off x="3726" y="1155"/>
                <a:ext cx="184" cy="1391"/>
              </a:xfrm>
              <a:custGeom>
                <a:avLst/>
                <a:gdLst>
                  <a:gd name="T0" fmla="*/ 0 w 78"/>
                  <a:gd name="T1" fmla="*/ 589 h 589"/>
                  <a:gd name="T2" fmla="*/ 78 w 78"/>
                  <a:gd name="T3" fmla="*/ 589 h 589"/>
                  <a:gd name="T4" fmla="*/ 78 w 78"/>
                  <a:gd name="T5" fmla="*/ 0 h 589"/>
                  <a:gd name="T6" fmla="*/ 0 w 78"/>
                  <a:gd name="T7" fmla="*/ 117 h 589"/>
                  <a:gd name="T8" fmla="*/ 0 w 78"/>
                  <a:gd name="T9" fmla="*/ 589 h 589"/>
                </a:gdLst>
                <a:ahLst/>
                <a:cxnLst>
                  <a:cxn ang="0">
                    <a:pos x="T0" y="T1"/>
                  </a:cxn>
                  <a:cxn ang="0">
                    <a:pos x="T2" y="T3"/>
                  </a:cxn>
                  <a:cxn ang="0">
                    <a:pos x="T4" y="T5"/>
                  </a:cxn>
                  <a:cxn ang="0">
                    <a:pos x="T6" y="T7"/>
                  </a:cxn>
                  <a:cxn ang="0">
                    <a:pos x="T8" y="T9"/>
                  </a:cxn>
                </a:cxnLst>
                <a:rect l="0" t="0" r="r" b="b"/>
                <a:pathLst>
                  <a:path w="78" h="589">
                    <a:moveTo>
                      <a:pt x="0" y="589"/>
                    </a:moveTo>
                    <a:cubicBezTo>
                      <a:pt x="78" y="589"/>
                      <a:pt x="78" y="589"/>
                      <a:pt x="78" y="589"/>
                    </a:cubicBezTo>
                    <a:cubicBezTo>
                      <a:pt x="78" y="0"/>
                      <a:pt x="78" y="0"/>
                      <a:pt x="78" y="0"/>
                    </a:cubicBezTo>
                    <a:cubicBezTo>
                      <a:pt x="56" y="38"/>
                      <a:pt x="30" y="78"/>
                      <a:pt x="0" y="117"/>
                    </a:cubicBezTo>
                    <a:lnTo>
                      <a:pt x="0" y="5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6755"/>
                <a:endParaRPr lang="en-US" sz="2400">
                  <a:solidFill>
                    <a:srgbClr val="000000"/>
                  </a:solidFill>
                </a:endParaRPr>
              </a:p>
            </p:txBody>
          </p:sp>
          <p:sp>
            <p:nvSpPr>
              <p:cNvPr id="39" name="Freeform 34"/>
              <p:cNvSpPr>
                <a:spLocks/>
              </p:cNvSpPr>
              <p:nvPr/>
            </p:nvSpPr>
            <p:spPr bwMode="auto">
              <a:xfrm>
                <a:off x="3936" y="692"/>
                <a:ext cx="184" cy="1854"/>
              </a:xfrm>
              <a:custGeom>
                <a:avLst/>
                <a:gdLst>
                  <a:gd name="T0" fmla="*/ 0 w 78"/>
                  <a:gd name="T1" fmla="*/ 178 h 785"/>
                  <a:gd name="T2" fmla="*/ 0 w 78"/>
                  <a:gd name="T3" fmla="*/ 785 h 785"/>
                  <a:gd name="T4" fmla="*/ 78 w 78"/>
                  <a:gd name="T5" fmla="*/ 785 h 785"/>
                  <a:gd name="T6" fmla="*/ 78 w 78"/>
                  <a:gd name="T7" fmla="*/ 0 h 785"/>
                  <a:gd name="T8" fmla="*/ 0 w 78"/>
                  <a:gd name="T9" fmla="*/ 178 h 785"/>
                </a:gdLst>
                <a:ahLst/>
                <a:cxnLst>
                  <a:cxn ang="0">
                    <a:pos x="T0" y="T1"/>
                  </a:cxn>
                  <a:cxn ang="0">
                    <a:pos x="T2" y="T3"/>
                  </a:cxn>
                  <a:cxn ang="0">
                    <a:pos x="T4" y="T5"/>
                  </a:cxn>
                  <a:cxn ang="0">
                    <a:pos x="T6" y="T7"/>
                  </a:cxn>
                  <a:cxn ang="0">
                    <a:pos x="T8" y="T9"/>
                  </a:cxn>
                </a:cxnLst>
                <a:rect l="0" t="0" r="r" b="b"/>
                <a:pathLst>
                  <a:path w="78" h="785">
                    <a:moveTo>
                      <a:pt x="0" y="178"/>
                    </a:moveTo>
                    <a:cubicBezTo>
                      <a:pt x="0" y="785"/>
                      <a:pt x="0" y="785"/>
                      <a:pt x="0" y="785"/>
                    </a:cubicBezTo>
                    <a:cubicBezTo>
                      <a:pt x="78" y="785"/>
                      <a:pt x="78" y="785"/>
                      <a:pt x="78" y="785"/>
                    </a:cubicBezTo>
                    <a:cubicBezTo>
                      <a:pt x="78" y="0"/>
                      <a:pt x="78" y="0"/>
                      <a:pt x="78" y="0"/>
                    </a:cubicBezTo>
                    <a:cubicBezTo>
                      <a:pt x="60" y="53"/>
                      <a:pt x="35" y="114"/>
                      <a:pt x="0" y="1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6755"/>
                <a:endParaRPr lang="en-US" sz="2400">
                  <a:solidFill>
                    <a:srgbClr val="000000"/>
                  </a:solidFill>
                </a:endParaRPr>
              </a:p>
            </p:txBody>
          </p:sp>
        </p:grpSp>
      </p:grpSp>
      <p:grpSp>
        <p:nvGrpSpPr>
          <p:cNvPr id="40" name="Group 39"/>
          <p:cNvGrpSpPr/>
          <p:nvPr/>
        </p:nvGrpSpPr>
        <p:grpSpPr>
          <a:xfrm>
            <a:off x="5282724" y="2379196"/>
            <a:ext cx="786816" cy="786813"/>
            <a:chOff x="3420886" y="2885969"/>
            <a:chExt cx="427786" cy="427786"/>
          </a:xfrm>
        </p:grpSpPr>
        <p:sp>
          <p:nvSpPr>
            <p:cNvPr id="41" name="Oval 40"/>
            <p:cNvSpPr/>
            <p:nvPr/>
          </p:nvSpPr>
          <p:spPr bwMode="auto">
            <a:xfrm>
              <a:off x="3420886" y="2885969"/>
              <a:ext cx="427786" cy="427786"/>
            </a:xfrm>
            <a:prstGeom prst="ellips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34925" cap="rnd">
              <a:noFill/>
              <a:round/>
              <a:headEnd/>
              <a:tailEnd/>
            </a:ln>
            <a:effectLst/>
          </p:spPr>
          <p:txBody>
            <a:bodyPr vert="horz" wrap="square" lIns="91440" tIns="45720" rIns="91440" bIns="45720" numCol="1" anchor="t" anchorCtr="0" compatLnSpc="1">
              <a:prstTxWarp prst="textNoShape">
                <a:avLst/>
              </a:prstTxWarp>
            </a:bodyPr>
            <a:lstStyle/>
            <a:p>
              <a:pPr defTabSz="685186" fontAlgn="base">
                <a:spcBef>
                  <a:spcPct val="0"/>
                </a:spcBef>
                <a:spcAft>
                  <a:spcPct val="0"/>
                </a:spcAft>
              </a:pPr>
              <a:endParaRPr lang="en-US" kern="0" dirty="0" err="1">
                <a:solidFill>
                  <a:srgbClr val="2C2C2C"/>
                </a:solidFill>
                <a:ea typeface="ＭＳ Ｐゴシック" charset="0"/>
                <a:cs typeface="Arial"/>
                <a:sym typeface="Arial" pitchFamily="-107" charset="0"/>
              </a:endParaRPr>
            </a:p>
          </p:txBody>
        </p:sp>
        <p:sp>
          <p:nvSpPr>
            <p:cNvPr id="42" name="Double Brace 41"/>
            <p:cNvSpPr/>
            <p:nvPr/>
          </p:nvSpPr>
          <p:spPr bwMode="auto">
            <a:xfrm>
              <a:off x="3495413" y="3021886"/>
              <a:ext cx="269987" cy="155070"/>
            </a:xfrm>
            <a:prstGeom prst="bracePair">
              <a:avLst/>
            </a:prstGeom>
            <a:noFill/>
            <a:ln w="8890" cap="flat" cmpd="sng" algn="ctr">
              <a:solidFill>
                <a:schemeClr val="bg1"/>
              </a:solidFill>
              <a:prstDash val="solid"/>
              <a:round/>
              <a:headEnd type="none" w="med" len="med"/>
              <a:tailEnd type="none" w="med" len="med"/>
            </a:ln>
            <a:effectLst/>
          </p:spPr>
          <p:txBody>
            <a:bodyPr rtlCol="0" anchor="ctr"/>
            <a:lstStyle/>
            <a:p>
              <a:pPr algn="ctr" defTabSz="606755"/>
              <a:endParaRPr lang="en-US" sz="2400">
                <a:solidFill>
                  <a:srgbClr val="000000"/>
                </a:solidFill>
              </a:endParaRPr>
            </a:p>
          </p:txBody>
        </p:sp>
        <p:sp>
          <p:nvSpPr>
            <p:cNvPr id="43" name="TextBox 42"/>
            <p:cNvSpPr txBox="1"/>
            <p:nvPr/>
          </p:nvSpPr>
          <p:spPr>
            <a:xfrm>
              <a:off x="3577159" y="3040757"/>
              <a:ext cx="105882" cy="53687"/>
            </a:xfrm>
            <a:prstGeom prst="rect">
              <a:avLst/>
            </a:prstGeom>
            <a:noFill/>
          </p:spPr>
          <p:txBody>
            <a:bodyPr wrap="none" lIns="0" tIns="0" rIns="0" bIns="0" rtlCol="0" anchor="ctr">
              <a:spAutoFit/>
            </a:bodyPr>
            <a:lstStyle/>
            <a:p>
              <a:pPr algn="ctr" defTabSz="606755">
                <a:lnSpc>
                  <a:spcPct val="90000"/>
                </a:lnSpc>
                <a:spcBef>
                  <a:spcPts val="800"/>
                </a:spcBef>
              </a:pPr>
              <a:r>
                <a:rPr lang="en-US" sz="700" b="1" dirty="0">
                  <a:solidFill>
                    <a:srgbClr val="FFFFFF"/>
                  </a:solidFill>
                </a:rPr>
                <a:t>1011</a:t>
              </a:r>
            </a:p>
          </p:txBody>
        </p:sp>
        <p:sp>
          <p:nvSpPr>
            <p:cNvPr id="44" name="TextBox 43"/>
            <p:cNvSpPr txBox="1"/>
            <p:nvPr/>
          </p:nvSpPr>
          <p:spPr>
            <a:xfrm>
              <a:off x="3574324" y="3110007"/>
              <a:ext cx="111557" cy="53687"/>
            </a:xfrm>
            <a:prstGeom prst="rect">
              <a:avLst/>
            </a:prstGeom>
            <a:noFill/>
          </p:spPr>
          <p:txBody>
            <a:bodyPr wrap="none" lIns="0" tIns="0" rIns="0" bIns="0" rtlCol="0" anchor="ctr">
              <a:spAutoFit/>
            </a:bodyPr>
            <a:lstStyle/>
            <a:p>
              <a:pPr algn="ctr" defTabSz="606755">
                <a:lnSpc>
                  <a:spcPct val="90000"/>
                </a:lnSpc>
                <a:spcBef>
                  <a:spcPts val="800"/>
                </a:spcBef>
              </a:pPr>
              <a:r>
                <a:rPr lang="en-US" sz="700" b="1" dirty="0">
                  <a:solidFill>
                    <a:srgbClr val="FFFFFF"/>
                  </a:solidFill>
                </a:rPr>
                <a:t>0010</a:t>
              </a:r>
            </a:p>
          </p:txBody>
        </p:sp>
      </p:grpSp>
      <p:sp>
        <p:nvSpPr>
          <p:cNvPr id="46" name="Oval 45"/>
          <p:cNvSpPr/>
          <p:nvPr/>
        </p:nvSpPr>
        <p:spPr bwMode="auto">
          <a:xfrm>
            <a:off x="5282724" y="5355772"/>
            <a:ext cx="786816" cy="786813"/>
          </a:xfrm>
          <a:prstGeom prst="ellips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34925" cap="rnd">
            <a:noFill/>
            <a:round/>
            <a:headEnd/>
            <a:tailEnd/>
          </a:ln>
          <a:effectLst/>
        </p:spPr>
        <p:txBody>
          <a:bodyPr vert="horz" wrap="square" lIns="91430" tIns="45718" rIns="91430" bIns="45718" numCol="1" anchor="t" anchorCtr="0" compatLnSpc="1">
            <a:prstTxWarp prst="textNoShape">
              <a:avLst/>
            </a:prstTxWarp>
          </a:bodyPr>
          <a:lstStyle/>
          <a:p>
            <a:pPr defTabSz="685186" fontAlgn="base">
              <a:spcBef>
                <a:spcPct val="0"/>
              </a:spcBef>
              <a:spcAft>
                <a:spcPct val="0"/>
              </a:spcAft>
            </a:pPr>
            <a:endParaRPr lang="en-US" kern="0" dirty="0" err="1">
              <a:solidFill>
                <a:srgbClr val="2C2C2C"/>
              </a:solidFill>
              <a:ea typeface="ＭＳ Ｐゴシック" charset="0"/>
              <a:cs typeface="Arial"/>
              <a:sym typeface="Arial" pitchFamily="-107" charset="0"/>
            </a:endParaRPr>
          </a:p>
        </p:txBody>
      </p:sp>
      <p:sp>
        <p:nvSpPr>
          <p:cNvPr id="48" name="TextBox 47"/>
          <p:cNvSpPr txBox="1"/>
          <p:nvPr/>
        </p:nvSpPr>
        <p:spPr>
          <a:xfrm>
            <a:off x="6193919" y="1385713"/>
            <a:ext cx="5529380" cy="1261864"/>
          </a:xfrm>
          <a:prstGeom prst="rect">
            <a:avLst/>
          </a:prstGeom>
          <a:noFill/>
        </p:spPr>
        <p:txBody>
          <a:bodyPr wrap="square" lIns="91410" tIns="45710" rIns="91410" bIns="45710" rtlCol="0">
            <a:spAutoFit/>
          </a:bodyPr>
          <a:lstStyle/>
          <a:p>
            <a:r>
              <a:rPr lang="en-US" dirty="0">
                <a:solidFill>
                  <a:srgbClr val="2C2C2C">
                    <a:lumMod val="75000"/>
                    <a:lumOff val="25000"/>
                  </a:srgbClr>
                </a:solidFill>
                <a:latin typeface="CiscoSansTT ExtraLight"/>
              </a:rPr>
              <a:t>Industry Leading Price/Performance, Port Density:</a:t>
            </a:r>
            <a:r>
              <a:rPr lang="en-US" dirty="0">
                <a:solidFill>
                  <a:srgbClr val="130F65"/>
                </a:solidFill>
                <a:latin typeface="CiscoSansTT ExtraLight"/>
              </a:rPr>
              <a:t/>
            </a:r>
            <a:br>
              <a:rPr lang="en-US" dirty="0">
                <a:solidFill>
                  <a:srgbClr val="130F65"/>
                </a:solidFill>
                <a:latin typeface="CiscoSansTT ExtraLight"/>
              </a:rPr>
            </a:br>
            <a:r>
              <a:rPr lang="en-US" b="1" dirty="0">
                <a:solidFill>
                  <a:srgbClr val="FF6A39"/>
                </a:solidFill>
                <a:latin typeface="CiscoSansTT ExtraLight"/>
              </a:rPr>
              <a:t>Fastest 10G/40G /</a:t>
            </a:r>
            <a:r>
              <a:rPr lang="en-US" b="1" dirty="0" err="1">
                <a:solidFill>
                  <a:srgbClr val="FF6A39"/>
                </a:solidFill>
                <a:latin typeface="CiscoSansTT ExtraLight"/>
              </a:rPr>
              <a:t>100G</a:t>
            </a:r>
            <a:r>
              <a:rPr lang="en-US" b="1" dirty="0">
                <a:solidFill>
                  <a:srgbClr val="FF6A39"/>
                </a:solidFill>
                <a:latin typeface="CiscoSansTT ExtraLight"/>
              </a:rPr>
              <a:t> Platform with Merchant+</a:t>
            </a:r>
          </a:p>
        </p:txBody>
      </p:sp>
      <p:sp>
        <p:nvSpPr>
          <p:cNvPr id="49" name="TextBox 48"/>
          <p:cNvSpPr txBox="1"/>
          <p:nvPr/>
        </p:nvSpPr>
        <p:spPr>
          <a:xfrm>
            <a:off x="6193923" y="2488375"/>
            <a:ext cx="5794959" cy="969476"/>
          </a:xfrm>
          <a:prstGeom prst="rect">
            <a:avLst/>
          </a:prstGeom>
          <a:noFill/>
        </p:spPr>
        <p:txBody>
          <a:bodyPr wrap="square" lIns="91410" tIns="45710" rIns="91410" bIns="45710" rtlCol="0">
            <a:spAutoFit/>
          </a:bodyPr>
          <a:lstStyle/>
          <a:p>
            <a:r>
              <a:rPr lang="en-US" dirty="0">
                <a:solidFill>
                  <a:srgbClr val="2C2C2C">
                    <a:lumMod val="75000"/>
                    <a:lumOff val="25000"/>
                  </a:srgbClr>
                </a:solidFill>
                <a:latin typeface="CiscoSansTT ExtraLight"/>
              </a:rPr>
              <a:t>Programmability/ Open APIs: Linux Containers, Python, Power Shell, Puppet, Chef…</a:t>
            </a:r>
            <a:br>
              <a:rPr lang="en-US" dirty="0">
                <a:solidFill>
                  <a:srgbClr val="2C2C2C">
                    <a:lumMod val="75000"/>
                    <a:lumOff val="25000"/>
                  </a:srgbClr>
                </a:solidFill>
                <a:latin typeface="CiscoSansTT ExtraLight"/>
              </a:rPr>
            </a:br>
            <a:r>
              <a:rPr lang="en-US" b="1" dirty="0">
                <a:solidFill>
                  <a:srgbClr val="FF6A39"/>
                </a:solidFill>
                <a:latin typeface="CiscoSansTT ExtraLight"/>
              </a:rPr>
              <a:t>Ideal for </a:t>
            </a:r>
            <a:r>
              <a:rPr lang="en-US" b="1" dirty="0" err="1">
                <a:solidFill>
                  <a:srgbClr val="FF6A39"/>
                </a:solidFill>
                <a:latin typeface="CiscoSansTT ExtraLight"/>
              </a:rPr>
              <a:t>DevOps</a:t>
            </a:r>
            <a:r>
              <a:rPr lang="en-US" b="1" dirty="0">
                <a:solidFill>
                  <a:srgbClr val="FF6A39"/>
                </a:solidFill>
                <a:latin typeface="CiscoSansTT ExtraLight"/>
              </a:rPr>
              <a:t>!!</a:t>
            </a:r>
          </a:p>
        </p:txBody>
      </p:sp>
      <p:sp>
        <p:nvSpPr>
          <p:cNvPr id="50" name="TextBox 49"/>
          <p:cNvSpPr txBox="1"/>
          <p:nvPr/>
        </p:nvSpPr>
        <p:spPr>
          <a:xfrm>
            <a:off x="6193925" y="3629375"/>
            <a:ext cx="5438481" cy="677088"/>
          </a:xfrm>
          <a:prstGeom prst="rect">
            <a:avLst/>
          </a:prstGeom>
          <a:noFill/>
        </p:spPr>
        <p:txBody>
          <a:bodyPr wrap="square" lIns="91410" tIns="45710" rIns="91410" bIns="45710" rtlCol="0">
            <a:spAutoFit/>
          </a:bodyPr>
          <a:lstStyle/>
          <a:p>
            <a:r>
              <a:rPr lang="en-US" b="1" dirty="0">
                <a:solidFill>
                  <a:srgbClr val="FF6A39"/>
                </a:solidFill>
                <a:latin typeface="CiscoSansTT ExtraLight"/>
              </a:rPr>
              <a:t>15% </a:t>
            </a:r>
            <a:r>
              <a:rPr lang="en-US" dirty="0">
                <a:solidFill>
                  <a:srgbClr val="2C2C2C">
                    <a:lumMod val="75000"/>
                    <a:lumOff val="25000"/>
                  </a:srgbClr>
                </a:solidFill>
                <a:latin typeface="CiscoSansTT ExtraLight"/>
              </a:rPr>
              <a:t>Better Power &amp; Cooling–</a:t>
            </a:r>
            <a:r>
              <a:rPr lang="en-US" b="1" dirty="0">
                <a:solidFill>
                  <a:srgbClr val="FF6A39"/>
                </a:solidFill>
                <a:latin typeface="CiscoSansTT ExtraLight"/>
              </a:rPr>
              <a:t>2.8X</a:t>
            </a:r>
            <a:r>
              <a:rPr lang="en-US" dirty="0">
                <a:solidFill>
                  <a:srgbClr val="130F65"/>
                </a:solidFill>
                <a:latin typeface="CiscoSansTT ExtraLight"/>
              </a:rPr>
              <a:t> </a:t>
            </a:r>
            <a:r>
              <a:rPr lang="en-US" dirty="0">
                <a:solidFill>
                  <a:srgbClr val="2C2C2C">
                    <a:lumMod val="75000"/>
                    <a:lumOff val="25000"/>
                  </a:srgbClr>
                </a:solidFill>
                <a:latin typeface="CiscoSansTT ExtraLight"/>
              </a:rPr>
              <a:t>Better Reliability  </a:t>
            </a:r>
          </a:p>
        </p:txBody>
      </p:sp>
      <p:sp>
        <p:nvSpPr>
          <p:cNvPr id="51" name="TextBox 50"/>
          <p:cNvSpPr txBox="1"/>
          <p:nvPr/>
        </p:nvSpPr>
        <p:spPr>
          <a:xfrm>
            <a:off x="6193925" y="4386065"/>
            <a:ext cx="4446591" cy="677088"/>
          </a:xfrm>
          <a:prstGeom prst="rect">
            <a:avLst/>
          </a:prstGeom>
          <a:noFill/>
        </p:spPr>
        <p:txBody>
          <a:bodyPr wrap="square" lIns="91410" tIns="45710" rIns="91410" bIns="45710" rtlCol="0">
            <a:spAutoFit/>
          </a:bodyPr>
          <a:lstStyle/>
          <a:p>
            <a:r>
              <a:rPr lang="en-US" b="1" dirty="0">
                <a:solidFill>
                  <a:srgbClr val="FF6A39"/>
                </a:solidFill>
                <a:latin typeface="CiscoSansTT ExtraLight"/>
              </a:rPr>
              <a:t>Innovation</a:t>
            </a:r>
            <a:r>
              <a:rPr lang="en-US" dirty="0">
                <a:solidFill>
                  <a:srgbClr val="2E5CE0"/>
                </a:solidFill>
                <a:latin typeface="CiscoSansTT ExtraLight"/>
              </a:rPr>
              <a:t> </a:t>
            </a:r>
            <a:r>
              <a:rPr lang="en-US" dirty="0">
                <a:solidFill>
                  <a:srgbClr val="2C2C2C">
                    <a:lumMod val="75000"/>
                    <a:lumOff val="25000"/>
                  </a:srgbClr>
                </a:solidFill>
                <a:latin typeface="CiscoSansTT ExtraLight"/>
              </a:rPr>
              <a:t>Object Model, No Backplane, No </a:t>
            </a:r>
            <a:r>
              <a:rPr lang="en-US" dirty="0" err="1">
                <a:solidFill>
                  <a:srgbClr val="2C2C2C">
                    <a:lumMod val="75000"/>
                    <a:lumOff val="25000"/>
                  </a:srgbClr>
                </a:solidFill>
                <a:latin typeface="CiscoSansTT ExtraLight"/>
              </a:rPr>
              <a:t>Midplane</a:t>
            </a:r>
            <a:r>
              <a:rPr lang="en-US" dirty="0">
                <a:solidFill>
                  <a:srgbClr val="2C2C2C">
                    <a:lumMod val="75000"/>
                    <a:lumOff val="25000"/>
                  </a:srgbClr>
                </a:solidFill>
                <a:latin typeface="CiscoSansTT ExtraLight"/>
              </a:rPr>
              <a:t>, Health scores  </a:t>
            </a:r>
          </a:p>
        </p:txBody>
      </p:sp>
      <p:sp>
        <p:nvSpPr>
          <p:cNvPr id="52" name="TextBox 51"/>
          <p:cNvSpPr txBox="1"/>
          <p:nvPr/>
        </p:nvSpPr>
        <p:spPr>
          <a:xfrm>
            <a:off x="6193919" y="5355775"/>
            <a:ext cx="4740624" cy="969476"/>
          </a:xfrm>
          <a:prstGeom prst="rect">
            <a:avLst/>
          </a:prstGeom>
          <a:noFill/>
        </p:spPr>
        <p:txBody>
          <a:bodyPr wrap="square" lIns="91410" tIns="45710" rIns="91410" bIns="45710" rtlCol="0">
            <a:spAutoFit/>
          </a:bodyPr>
          <a:lstStyle/>
          <a:p>
            <a:r>
              <a:rPr lang="en-US" dirty="0">
                <a:solidFill>
                  <a:srgbClr val="2C2C2C">
                    <a:lumMod val="75000"/>
                    <a:lumOff val="25000"/>
                  </a:srgbClr>
                </a:solidFill>
                <a:latin typeface="CiscoSansTT ExtraLight"/>
              </a:rPr>
              <a:t>$ Multi-million Savings 40/100G on Existing Cables using </a:t>
            </a:r>
            <a:r>
              <a:rPr lang="en-US" dirty="0" err="1">
                <a:solidFill>
                  <a:srgbClr val="2C2C2C">
                    <a:lumMod val="75000"/>
                    <a:lumOff val="25000"/>
                  </a:srgbClr>
                </a:solidFill>
                <a:latin typeface="CiscoSansTT ExtraLight"/>
              </a:rPr>
              <a:t>BiDi</a:t>
            </a:r>
            <a:r>
              <a:rPr lang="en-US" dirty="0">
                <a:solidFill>
                  <a:srgbClr val="2C2C2C">
                    <a:lumMod val="75000"/>
                    <a:lumOff val="25000"/>
                  </a:srgbClr>
                </a:solidFill>
                <a:latin typeface="CiscoSansTT ExtraLight"/>
              </a:rPr>
              <a:t> Optics. </a:t>
            </a:r>
            <a:r>
              <a:rPr lang="en-US" b="1" dirty="0">
                <a:solidFill>
                  <a:srgbClr val="FF6A39"/>
                </a:solidFill>
                <a:latin typeface="CiscoSansTT ExtraLight"/>
              </a:rPr>
              <a:t>Non disruptive migration to </a:t>
            </a:r>
            <a:r>
              <a:rPr lang="en-US" b="1" dirty="0" err="1">
                <a:solidFill>
                  <a:srgbClr val="FF6A39"/>
                </a:solidFill>
                <a:latin typeface="CiscoSansTT ExtraLight"/>
              </a:rPr>
              <a:t>40G</a:t>
            </a:r>
            <a:endParaRPr lang="en-US" b="1" dirty="0">
              <a:solidFill>
                <a:srgbClr val="FF6A39"/>
              </a:solidFill>
              <a:latin typeface="CiscoSansTT ExtraLight"/>
            </a:endParaRPr>
          </a:p>
        </p:txBody>
      </p:sp>
      <p:pic>
        <p:nvPicPr>
          <p:cNvPr id="58" name="Picture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368905">
            <a:off x="5377215" y="5498126"/>
            <a:ext cx="596064" cy="504751"/>
          </a:xfrm>
          <a:prstGeom prst="rect">
            <a:avLst/>
          </a:prstGeom>
          <a:effectLst>
            <a:outerShdw blurRad="698500" algn="ctr" rotWithShape="0">
              <a:prstClr val="black">
                <a:alpha val="93000"/>
              </a:prstClr>
            </a:outerShdw>
          </a:effectLst>
        </p:spPr>
      </p:pic>
      <p:grpSp>
        <p:nvGrpSpPr>
          <p:cNvPr id="61" name="Group 60"/>
          <p:cNvGrpSpPr/>
          <p:nvPr/>
        </p:nvGrpSpPr>
        <p:grpSpPr>
          <a:xfrm>
            <a:off x="590049" y="952507"/>
            <a:ext cx="4130065" cy="5439168"/>
            <a:chOff x="6288271" y="1351825"/>
            <a:chExt cx="5287078" cy="5437107"/>
          </a:xfrm>
        </p:grpSpPr>
        <p:sp>
          <p:nvSpPr>
            <p:cNvPr id="62" name="Rectangle 61"/>
            <p:cNvSpPr/>
            <p:nvPr/>
          </p:nvSpPr>
          <p:spPr>
            <a:xfrm>
              <a:off x="6288276" y="1351825"/>
              <a:ext cx="5287073" cy="1060341"/>
            </a:xfrm>
            <a:prstGeom prst="rect">
              <a:avLst/>
            </a:prstGeom>
            <a:solidFill>
              <a:schemeClr val="accent2"/>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053">
                <a:lnSpc>
                  <a:spcPct val="90000"/>
                </a:lnSpc>
              </a:pPr>
              <a:endParaRPr lang="en-US" sz="1500" dirty="0">
                <a:solidFill>
                  <a:prstClr val="white"/>
                </a:solidFill>
              </a:endParaRPr>
            </a:p>
          </p:txBody>
        </p:sp>
        <p:sp>
          <p:nvSpPr>
            <p:cNvPr id="63" name="Rectangle 62"/>
            <p:cNvSpPr/>
            <p:nvPr/>
          </p:nvSpPr>
          <p:spPr>
            <a:xfrm>
              <a:off x="6288271" y="2227787"/>
              <a:ext cx="5286082" cy="3421709"/>
            </a:xfrm>
            <a:prstGeom prst="rect">
              <a:avLst/>
            </a:prstGeom>
            <a:blipFill dpi="0" rotWithShape="1">
              <a:blip r:embed="rId4" cstate="email">
                <a:alphaModFix amt="23000"/>
                <a:extLst>
                  <a:ext uri="{28A0092B-C50C-407E-A947-70E740481C1C}">
                    <a14:useLocalDpi xmlns:a14="http://schemas.microsoft.com/office/drawing/2010/main"/>
                  </a:ext>
                </a:extLst>
              </a:blip>
              <a:srcRect/>
              <a:tile tx="0" ty="4191000" sx="100000" sy="100000" flip="none" algn="ctr"/>
            </a:blipFill>
            <a:ln w="25400" cap="flat" cmpd="sng" algn="ctr">
              <a:noFill/>
              <a:prstDash val="solid"/>
            </a:ln>
            <a:effectLst/>
          </p:spPr>
          <p:txBody>
            <a:bodyPr spcFirstLastPara="0" vert="horz" wrap="none" lIns="132475" tIns="94379" rIns="132475" bIns="94379" numCol="1" spcCol="1270" anchor="ctr" anchorCtr="0">
              <a:noAutofit/>
            </a:bodyPr>
            <a:lstStyle/>
            <a:p>
              <a:pPr algn="ctr" defTabSz="888366">
                <a:lnSpc>
                  <a:spcPct val="90000"/>
                </a:lnSpc>
                <a:spcBef>
                  <a:spcPct val="0"/>
                </a:spcBef>
                <a:spcAft>
                  <a:spcPct val="35000"/>
                </a:spcAft>
              </a:pPr>
              <a:endParaRPr lang="en-US" sz="2400" kern="0" dirty="0">
                <a:solidFill>
                  <a:srgbClr val="FFFFFF"/>
                </a:solidFill>
                <a:latin typeface="Arial" panose="020B0604020202020204" pitchFamily="34" charset="0"/>
                <a:cs typeface="Arial" panose="020B0604020202020204" pitchFamily="34" charset="0"/>
              </a:endParaRPr>
            </a:p>
          </p:txBody>
        </p:sp>
        <p:cxnSp>
          <p:nvCxnSpPr>
            <p:cNvPr id="64" name="Straight Connector 63"/>
            <p:cNvCxnSpPr/>
            <p:nvPr/>
          </p:nvCxnSpPr>
          <p:spPr>
            <a:xfrm flipV="1">
              <a:off x="6288276" y="6788932"/>
              <a:ext cx="5286082"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6288276" y="2021606"/>
              <a:ext cx="5287073" cy="4767326"/>
            </a:xfrm>
            <a:prstGeom prst="rect">
              <a:avLst/>
            </a:prstGeom>
            <a:gradFill flip="none" rotWithShape="1">
              <a:gsLst>
                <a:gs pos="0">
                  <a:schemeClr val="bg1">
                    <a:lumMod val="95000"/>
                  </a:schemeClr>
                </a:gs>
                <a:gs pos="100000">
                  <a:srgbClr val="FFFFFF">
                    <a:alpha val="0"/>
                  </a:srgbClr>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440" tIns="91440" rIns="91440" bIns="91440" rtlCol="0" anchor="t"/>
            <a:lstStyle/>
            <a:p>
              <a:pPr defTabSz="385704"/>
              <a:endParaRPr lang="en-US" sz="1100" dirty="0">
                <a:solidFill>
                  <a:srgbClr val="2C2C2C"/>
                </a:solidFill>
                <a:latin typeface="CiscoSansTT ExtraLight"/>
                <a:ea typeface="Arial" pitchFamily="-107" charset="0"/>
                <a:cs typeface="Arial" pitchFamily="-107" charset="0"/>
              </a:endParaRPr>
            </a:p>
          </p:txBody>
        </p:sp>
        <p:sp>
          <p:nvSpPr>
            <p:cNvPr id="66" name="Rectangle 65"/>
            <p:cNvSpPr/>
            <p:nvPr/>
          </p:nvSpPr>
          <p:spPr>
            <a:xfrm>
              <a:off x="6288271" y="2409971"/>
              <a:ext cx="5286082" cy="108287"/>
            </a:xfrm>
            <a:prstGeom prst="rect">
              <a:avLst/>
            </a:prstGeom>
            <a:gradFill>
              <a:gsLst>
                <a:gs pos="0">
                  <a:srgbClr val="000000">
                    <a:alpha val="26000"/>
                  </a:srgbClr>
                </a:gs>
                <a:gs pos="100000">
                  <a:srgbClr val="000000">
                    <a:alpha val="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defTabSz="913824"/>
              <a:endParaRPr lang="en-US" dirty="0">
                <a:gradFill>
                  <a:gsLst>
                    <a:gs pos="0">
                      <a:srgbClr val="000000"/>
                    </a:gs>
                    <a:gs pos="100000">
                      <a:srgbClr val="000000">
                        <a:alpha val="0"/>
                      </a:srgbClr>
                    </a:gs>
                  </a:gsLst>
                  <a:lin ang="5400000" scaled="1"/>
                </a:gradFill>
                <a:latin typeface="Arial"/>
              </a:endParaRPr>
            </a:p>
          </p:txBody>
        </p:sp>
      </p:grpSp>
      <p:pic>
        <p:nvPicPr>
          <p:cNvPr id="106" name="Picture 105"/>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586271" y="2659619"/>
            <a:ext cx="710831" cy="340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 name="Picture 2" descr="C:\Users\kryshana\Desktop\best-of-Interop-Tokyo[1].jpg"/>
          <p:cNvPicPr>
            <a:picLocks noChangeAspect="1" noChangeArrowheads="1"/>
          </p:cNvPicPr>
          <p:nvPr/>
        </p:nvPicPr>
        <p:blipFill>
          <a:blip r:embed="rId7"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1695713" y="2529208"/>
            <a:ext cx="737673" cy="727881"/>
          </a:xfrm>
          <a:prstGeom prst="rect">
            <a:avLst/>
          </a:prstGeom>
          <a:noFill/>
          <a:extLst>
            <a:ext uri="{909E8E84-426E-40dd-AFC4-6F175D3DCCD1}">
              <a14:hiddenFill xmlns:a14="http://schemas.microsoft.com/office/drawing/2010/main">
                <a:solidFill>
                  <a:srgbClr val="FFFFFF"/>
                </a:solidFill>
              </a14:hiddenFill>
            </a:ext>
          </a:extLst>
        </p:spPr>
      </p:pic>
      <p:sp>
        <p:nvSpPr>
          <p:cNvPr id="108" name="TextBox 107"/>
          <p:cNvSpPr txBox="1"/>
          <p:nvPr/>
        </p:nvSpPr>
        <p:spPr>
          <a:xfrm>
            <a:off x="1543453" y="982105"/>
            <a:ext cx="2222464" cy="895600"/>
          </a:xfrm>
          <a:prstGeom prst="rect">
            <a:avLst/>
          </a:prstGeom>
          <a:noFill/>
        </p:spPr>
        <p:txBody>
          <a:bodyPr wrap="none" lIns="121877" tIns="60938" rIns="121877" bIns="60938" rtlCol="0">
            <a:spAutoFit/>
          </a:bodyPr>
          <a:lstStyle/>
          <a:p>
            <a:pPr algn="ctr" defTabSz="606755">
              <a:lnSpc>
                <a:spcPct val="90000"/>
              </a:lnSpc>
              <a:spcBef>
                <a:spcPts val="800"/>
              </a:spcBef>
            </a:pPr>
            <a:r>
              <a:rPr lang="en-US" sz="2800" b="1" dirty="0">
                <a:solidFill>
                  <a:prstClr val="white"/>
                </a:solidFill>
              </a:rPr>
              <a:t>Nexus 9000 </a:t>
            </a:r>
          </a:p>
          <a:p>
            <a:pPr algn="ctr" defTabSz="606755">
              <a:lnSpc>
                <a:spcPct val="90000"/>
              </a:lnSpc>
              <a:spcBef>
                <a:spcPts val="800"/>
              </a:spcBef>
            </a:pPr>
            <a:r>
              <a:rPr lang="en-US" sz="2000" dirty="0">
                <a:solidFill>
                  <a:prstClr val="white"/>
                </a:solidFill>
              </a:rPr>
              <a:t>1/10/40/</a:t>
            </a:r>
            <a:r>
              <a:rPr lang="en-US" sz="2000" dirty="0" err="1">
                <a:solidFill>
                  <a:prstClr val="white"/>
                </a:solidFill>
              </a:rPr>
              <a:t>100G</a:t>
            </a:r>
            <a:endParaRPr lang="en-US" sz="2000" dirty="0">
              <a:solidFill>
                <a:prstClr val="white"/>
              </a:solidFill>
            </a:endParaRPr>
          </a:p>
        </p:txBody>
      </p:sp>
      <p:pic>
        <p:nvPicPr>
          <p:cNvPr id="10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4831" y="3096615"/>
            <a:ext cx="3225456" cy="2490463"/>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0" name="TextBox 109"/>
          <p:cNvSpPr txBox="1"/>
          <p:nvPr/>
        </p:nvSpPr>
        <p:spPr>
          <a:xfrm>
            <a:off x="1056359" y="5434715"/>
            <a:ext cx="3461751" cy="715575"/>
          </a:xfrm>
          <a:prstGeom prst="rect">
            <a:avLst/>
          </a:prstGeom>
          <a:noFill/>
        </p:spPr>
        <p:txBody>
          <a:bodyPr wrap="square" lIns="91410" tIns="45710" rIns="91410" bIns="45710" rtlCol="0">
            <a:spAutoFit/>
          </a:bodyPr>
          <a:lstStyle/>
          <a:p>
            <a:pPr algn="ctr"/>
            <a:r>
              <a:rPr lang="en-US" sz="2000" dirty="0">
                <a:solidFill>
                  <a:srgbClr val="2C2C2C"/>
                </a:solidFill>
              </a:rPr>
              <a:t>Standalone / ACI Ready</a:t>
            </a:r>
          </a:p>
          <a:p>
            <a:pPr algn="ctr"/>
            <a:r>
              <a:rPr lang="en-US" sz="2000" dirty="0">
                <a:solidFill>
                  <a:srgbClr val="2C2C2C"/>
                </a:solidFill>
              </a:rPr>
              <a:t> </a:t>
            </a:r>
          </a:p>
        </p:txBody>
      </p:sp>
    </p:spTree>
    <p:extLst>
      <p:ext uri="{BB962C8B-B14F-4D97-AF65-F5344CB8AC3E}">
        <p14:creationId xmlns:p14="http://schemas.microsoft.com/office/powerpoint/2010/main" val="242985944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2800" dirty="0">
                <a:solidFill>
                  <a:srgbClr val="0000FF"/>
                </a:solidFill>
              </a:rPr>
              <a:t>Cisco Nexus 9000 Series Benefits: Innovation</a:t>
            </a:r>
          </a:p>
        </p:txBody>
      </p:sp>
      <p:sp>
        <p:nvSpPr>
          <p:cNvPr id="23" name="Trapezoid 22"/>
          <p:cNvSpPr/>
          <p:nvPr/>
        </p:nvSpPr>
        <p:spPr>
          <a:xfrm>
            <a:off x="467791" y="4980805"/>
            <a:ext cx="11256433" cy="420875"/>
          </a:xfrm>
          <a:prstGeom prst="trapezoid">
            <a:avLst>
              <a:gd name="adj" fmla="val 503507"/>
            </a:avLst>
          </a:prstGeom>
          <a:gradFill>
            <a:gsLst>
              <a:gs pos="100000">
                <a:schemeClr val="accent2">
                  <a:lumMod val="20000"/>
                  <a:lumOff val="80000"/>
                </a:schemeClr>
              </a:gs>
              <a:gs pos="0">
                <a:schemeClr val="accent1">
                  <a:tint val="44500"/>
                  <a:satMod val="160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a:endParaRPr lang="en-US" dirty="0" smtClean="0"/>
          </a:p>
        </p:txBody>
      </p:sp>
      <p:sp>
        <p:nvSpPr>
          <p:cNvPr id="24" name="Rectangle 23"/>
          <p:cNvSpPr/>
          <p:nvPr/>
        </p:nvSpPr>
        <p:spPr>
          <a:xfrm>
            <a:off x="467791" y="5409173"/>
            <a:ext cx="11256433" cy="942947"/>
          </a:xfrm>
          <a:prstGeom prst="rect">
            <a:avLst/>
          </a:prstGeom>
          <a:gradFill>
            <a:gsLst>
              <a:gs pos="0">
                <a:schemeClr val="accent1">
                  <a:lumMod val="20000"/>
                  <a:lumOff val="80000"/>
                </a:schemeClr>
              </a:gs>
              <a:gs pos="100000">
                <a:schemeClr val="accent1">
                  <a:tint val="44500"/>
                  <a:satMod val="160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a:endParaRPr lang="en-US" dirty="0" smtClean="0"/>
          </a:p>
        </p:txBody>
      </p:sp>
      <p:sp>
        <p:nvSpPr>
          <p:cNvPr id="26" name="Rounded Rectangle 25"/>
          <p:cNvSpPr/>
          <p:nvPr/>
        </p:nvSpPr>
        <p:spPr>
          <a:xfrm>
            <a:off x="4038600" y="5511800"/>
            <a:ext cx="4114800" cy="381000"/>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a:r>
              <a:rPr lang="en-US" sz="2100" dirty="0">
                <a:effectLst>
                  <a:outerShdw blurRad="38100" dist="38100" dir="2700000" algn="tl">
                    <a:srgbClr val="000000">
                      <a:alpha val="43137"/>
                    </a:srgbClr>
                  </a:outerShdw>
                </a:effectLst>
              </a:rPr>
              <a:t>Cisco Nexus</a:t>
            </a:r>
            <a:r>
              <a:rPr lang="en-US" sz="2100" baseline="30000" dirty="0">
                <a:effectLst>
                  <a:outerShdw blurRad="38100" dist="38100" dir="2700000" algn="tl">
                    <a:srgbClr val="000000">
                      <a:alpha val="43137"/>
                    </a:srgbClr>
                  </a:outerShdw>
                </a:effectLst>
              </a:rPr>
              <a:t>®</a:t>
            </a:r>
            <a:r>
              <a:rPr lang="en-US" sz="2100" dirty="0">
                <a:effectLst>
                  <a:outerShdw blurRad="38100" dist="38100" dir="2700000" algn="tl">
                    <a:srgbClr val="000000">
                      <a:alpha val="43137"/>
                    </a:srgbClr>
                  </a:outerShdw>
                </a:effectLst>
              </a:rPr>
              <a:t> 9000 Series</a:t>
            </a:r>
          </a:p>
        </p:txBody>
      </p:sp>
      <p:cxnSp>
        <p:nvCxnSpPr>
          <p:cNvPr id="27" name="Straight Connector 26"/>
          <p:cNvCxnSpPr/>
          <p:nvPr/>
        </p:nvCxnSpPr>
        <p:spPr>
          <a:xfrm>
            <a:off x="854083" y="5705739"/>
            <a:ext cx="3167591" cy="0"/>
          </a:xfrm>
          <a:prstGeom prst="line">
            <a:avLst/>
          </a:prstGeom>
          <a:ln w="15875">
            <a:gradFill>
              <a:gsLst>
                <a:gs pos="0">
                  <a:schemeClr val="tx1">
                    <a:lumMod val="50000"/>
                    <a:lumOff val="50000"/>
                  </a:schemeClr>
                </a:gs>
                <a:gs pos="100000">
                  <a:schemeClr val="accent1">
                    <a:tint val="23500"/>
                    <a:satMod val="160000"/>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26" idx="3"/>
          </p:cNvCxnSpPr>
          <p:nvPr/>
        </p:nvCxnSpPr>
        <p:spPr>
          <a:xfrm flipH="1" flipV="1">
            <a:off x="8153401" y="5702307"/>
            <a:ext cx="3169923" cy="3439"/>
          </a:xfrm>
          <a:prstGeom prst="line">
            <a:avLst/>
          </a:prstGeom>
          <a:ln w="15875">
            <a:gradFill>
              <a:gsLst>
                <a:gs pos="0">
                  <a:schemeClr val="tx1">
                    <a:lumMod val="50000"/>
                    <a:lumOff val="50000"/>
                  </a:schemeClr>
                </a:gs>
                <a:gs pos="100000">
                  <a:schemeClr val="accent1">
                    <a:tint val="23500"/>
                    <a:satMod val="160000"/>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892486" y="6013339"/>
            <a:ext cx="801343" cy="292388"/>
          </a:xfrm>
          <a:prstGeom prst="rect">
            <a:avLst/>
          </a:prstGeom>
        </p:spPr>
        <p:txBody>
          <a:bodyPr wrap="none" lIns="121904" tIns="0" rIns="121904" bIns="0" anchor="ctr">
            <a:spAutoFit/>
          </a:bodyPr>
          <a:lstStyle>
            <a:defPPr>
              <a:defRPr lang="en-US"/>
            </a:defPPr>
            <a:lvl1pPr algn="r">
              <a:defRPr sz="1600" b="1" cap="all" spc="100">
                <a:solidFill>
                  <a:schemeClr val="accent4">
                    <a:lumMod val="40000"/>
                    <a:lumOff val="60000"/>
                  </a:schemeClr>
                </a:solidFill>
                <a:latin typeface="Arial Narrow" panose="020B0606020202030204" pitchFamily="34" charset="0"/>
                <a:ea typeface="+mj-ea"/>
                <a:cs typeface="+mj-cs"/>
              </a:defRPr>
            </a:lvl1pPr>
          </a:lstStyle>
          <a:p>
            <a:pPr algn="ctr"/>
            <a:r>
              <a:rPr lang="en-US" sz="1900" b="0" cap="none" spc="0" dirty="0">
                <a:solidFill>
                  <a:schemeClr val="tx2">
                    <a:lumMod val="60000"/>
                    <a:lumOff val="40000"/>
                  </a:schemeClr>
                </a:solidFill>
                <a:latin typeface="+mn-lt"/>
              </a:rPr>
              <a:t>Price</a:t>
            </a:r>
          </a:p>
        </p:txBody>
      </p:sp>
      <p:sp>
        <p:nvSpPr>
          <p:cNvPr id="30" name="TextBox 29"/>
          <p:cNvSpPr txBox="1"/>
          <p:nvPr/>
        </p:nvSpPr>
        <p:spPr>
          <a:xfrm>
            <a:off x="9522700" y="6013335"/>
            <a:ext cx="2092419" cy="292388"/>
          </a:xfrm>
          <a:prstGeom prst="rect">
            <a:avLst/>
          </a:prstGeom>
        </p:spPr>
        <p:txBody>
          <a:bodyPr wrap="none" lIns="121904" tIns="0" rIns="121904" bIns="0" anchor="ctr">
            <a:spAutoFit/>
          </a:bodyPr>
          <a:lstStyle>
            <a:defPPr>
              <a:defRPr lang="en-US"/>
            </a:defPPr>
            <a:lvl1pPr algn="r">
              <a:defRPr sz="1600" b="1" cap="all" spc="100">
                <a:solidFill>
                  <a:schemeClr val="accent4">
                    <a:lumMod val="40000"/>
                    <a:lumOff val="60000"/>
                  </a:schemeClr>
                </a:solidFill>
                <a:latin typeface="Arial Narrow" panose="020B0606020202030204" pitchFamily="34" charset="0"/>
                <a:ea typeface="+mj-ea"/>
                <a:cs typeface="+mj-cs"/>
              </a:defRPr>
            </a:lvl1pPr>
          </a:lstStyle>
          <a:p>
            <a:pPr algn="ctr"/>
            <a:r>
              <a:rPr lang="en-US" sz="1900" b="0" cap="none" spc="0" dirty="0">
                <a:solidFill>
                  <a:schemeClr val="tx2">
                    <a:lumMod val="60000"/>
                    <a:lumOff val="40000"/>
                  </a:schemeClr>
                </a:solidFill>
                <a:latin typeface="+mn-lt"/>
              </a:rPr>
              <a:t>Power Efficiency	</a:t>
            </a:r>
          </a:p>
        </p:txBody>
      </p:sp>
      <p:sp>
        <p:nvSpPr>
          <p:cNvPr id="31" name="TextBox 30"/>
          <p:cNvSpPr txBox="1"/>
          <p:nvPr/>
        </p:nvSpPr>
        <p:spPr>
          <a:xfrm>
            <a:off x="6864085" y="6013339"/>
            <a:ext cx="2006419" cy="292388"/>
          </a:xfrm>
          <a:prstGeom prst="rect">
            <a:avLst/>
          </a:prstGeom>
        </p:spPr>
        <p:txBody>
          <a:bodyPr wrap="none" lIns="121904" tIns="0" rIns="121904" bIns="0" anchor="ctr">
            <a:spAutoFit/>
          </a:bodyPr>
          <a:lstStyle>
            <a:defPPr>
              <a:defRPr lang="en-US"/>
            </a:defPPr>
            <a:lvl1pPr algn="r">
              <a:defRPr sz="1600" b="1" cap="all" spc="100">
                <a:solidFill>
                  <a:schemeClr val="accent4">
                    <a:lumMod val="40000"/>
                    <a:lumOff val="60000"/>
                  </a:schemeClr>
                </a:solidFill>
                <a:latin typeface="Arial Narrow" panose="020B0606020202030204" pitchFamily="34" charset="0"/>
                <a:ea typeface="+mj-ea"/>
                <a:cs typeface="+mj-cs"/>
              </a:defRPr>
            </a:lvl1pPr>
          </a:lstStyle>
          <a:p>
            <a:pPr algn="ctr"/>
            <a:r>
              <a:rPr lang="en-US" sz="1900" b="0" cap="none" spc="0" dirty="0">
                <a:solidFill>
                  <a:schemeClr val="tx2">
                    <a:lumMod val="60000"/>
                    <a:lumOff val="40000"/>
                  </a:schemeClr>
                </a:solidFill>
                <a:latin typeface="+mn-lt"/>
              </a:rPr>
              <a:t>Programmability</a:t>
            </a:r>
          </a:p>
        </p:txBody>
      </p:sp>
      <p:sp>
        <p:nvSpPr>
          <p:cNvPr id="32" name="TextBox 31"/>
          <p:cNvSpPr txBox="1"/>
          <p:nvPr/>
        </p:nvSpPr>
        <p:spPr>
          <a:xfrm>
            <a:off x="4624319" y="6013339"/>
            <a:ext cx="1573239" cy="292388"/>
          </a:xfrm>
          <a:prstGeom prst="rect">
            <a:avLst/>
          </a:prstGeom>
        </p:spPr>
        <p:txBody>
          <a:bodyPr wrap="none" lIns="121904" tIns="0" rIns="121904" bIns="0" anchor="ctr">
            <a:spAutoFit/>
          </a:bodyPr>
          <a:lstStyle>
            <a:defPPr>
              <a:defRPr lang="en-US"/>
            </a:defPPr>
            <a:lvl1pPr algn="r">
              <a:defRPr sz="1600" b="1" cap="all" spc="100">
                <a:solidFill>
                  <a:schemeClr val="accent4">
                    <a:lumMod val="40000"/>
                    <a:lumOff val="60000"/>
                  </a:schemeClr>
                </a:solidFill>
                <a:latin typeface="Arial Narrow" panose="020B0606020202030204" pitchFamily="34" charset="0"/>
                <a:ea typeface="+mj-ea"/>
                <a:cs typeface="+mj-cs"/>
              </a:defRPr>
            </a:lvl1pPr>
          </a:lstStyle>
          <a:p>
            <a:pPr algn="ctr"/>
            <a:r>
              <a:rPr lang="en-US" sz="1900" b="0" cap="none" spc="0" dirty="0">
                <a:solidFill>
                  <a:schemeClr val="tx2">
                    <a:lumMod val="60000"/>
                    <a:lumOff val="40000"/>
                  </a:schemeClr>
                </a:solidFill>
                <a:latin typeface="+mn-lt"/>
              </a:rPr>
              <a:t>Port Density</a:t>
            </a:r>
          </a:p>
        </p:txBody>
      </p:sp>
      <p:sp>
        <p:nvSpPr>
          <p:cNvPr id="33" name="TextBox 32"/>
          <p:cNvSpPr txBox="1"/>
          <p:nvPr/>
        </p:nvSpPr>
        <p:spPr>
          <a:xfrm>
            <a:off x="2330112" y="6013339"/>
            <a:ext cx="1641053" cy="292388"/>
          </a:xfrm>
          <a:prstGeom prst="rect">
            <a:avLst/>
          </a:prstGeom>
        </p:spPr>
        <p:txBody>
          <a:bodyPr wrap="none" lIns="121904" tIns="0" rIns="121904" bIns="0" anchor="ctr">
            <a:spAutoFit/>
          </a:bodyPr>
          <a:lstStyle>
            <a:defPPr>
              <a:defRPr lang="en-US"/>
            </a:defPPr>
            <a:lvl1pPr algn="r">
              <a:defRPr sz="1600" b="1" cap="all" spc="100">
                <a:solidFill>
                  <a:schemeClr val="accent4">
                    <a:lumMod val="40000"/>
                    <a:lumOff val="60000"/>
                  </a:schemeClr>
                </a:solidFill>
                <a:latin typeface="Arial Narrow" panose="020B0606020202030204" pitchFamily="34" charset="0"/>
                <a:ea typeface="+mj-ea"/>
                <a:cs typeface="+mj-cs"/>
              </a:defRPr>
            </a:lvl1pPr>
          </a:lstStyle>
          <a:p>
            <a:pPr algn="ctr"/>
            <a:r>
              <a:rPr lang="en-US" sz="1900" b="0" cap="none" spc="0" dirty="0">
                <a:solidFill>
                  <a:schemeClr val="tx2">
                    <a:lumMod val="60000"/>
                    <a:lumOff val="40000"/>
                  </a:schemeClr>
                </a:solidFill>
                <a:latin typeface="+mn-lt"/>
              </a:rPr>
              <a:t>Performance</a:t>
            </a:r>
          </a:p>
        </p:txBody>
      </p:sp>
      <p:sp>
        <p:nvSpPr>
          <p:cNvPr id="34" name="Rectangle 33"/>
          <p:cNvSpPr/>
          <p:nvPr/>
        </p:nvSpPr>
        <p:spPr>
          <a:xfrm>
            <a:off x="3178141" y="1392767"/>
            <a:ext cx="5835723" cy="738664"/>
          </a:xfrm>
          <a:prstGeom prst="rect">
            <a:avLst/>
          </a:prstGeom>
          <a:gradFill>
            <a:gsLst>
              <a:gs pos="88378">
                <a:schemeClr val="accent6">
                  <a:lumMod val="20000"/>
                  <a:lumOff val="80000"/>
                </a:schemeClr>
              </a:gs>
              <a:gs pos="9200">
                <a:schemeClr val="accent6">
                  <a:lumMod val="20000"/>
                  <a:lumOff val="80000"/>
                </a:schemeClr>
              </a:gs>
              <a:gs pos="0">
                <a:schemeClr val="accent5">
                  <a:lumMod val="75000"/>
                  <a:alpha val="0"/>
                </a:schemeClr>
              </a:gs>
              <a:gs pos="100000">
                <a:schemeClr val="accent5">
                  <a:alpha val="0"/>
                </a:schemeClr>
              </a:gs>
            </a:gsLst>
            <a:lin ang="0" scaled="0"/>
          </a:gradFill>
          <a:effectLst>
            <a:outerShdw blurRad="50800" dist="38100" dir="5400000" algn="t" rotWithShape="0">
              <a:prstClr val="black">
                <a:alpha val="10000"/>
              </a:prstClr>
            </a:outerShdw>
          </a:effectLst>
        </p:spPr>
        <p:txBody>
          <a:bodyPr wrap="square" lIns="121904" tIns="60952" rIns="121904" bIns="60952">
            <a:spAutoFit/>
          </a:bodyPr>
          <a:lstStyle/>
          <a:p>
            <a:pPr algn="ctr"/>
            <a:r>
              <a:rPr lang="en-US" sz="2100" dirty="0">
                <a:solidFill>
                  <a:schemeClr val="accent5">
                    <a:lumMod val="75000"/>
                  </a:schemeClr>
                </a:solidFill>
              </a:rPr>
              <a:t>Merchant + ASIC Approach</a:t>
            </a:r>
          </a:p>
          <a:p>
            <a:pPr algn="ctr"/>
            <a:r>
              <a:rPr lang="en-US" dirty="0" smtClean="0">
                <a:solidFill>
                  <a:schemeClr val="tx1">
                    <a:lumMod val="85000"/>
                    <a:lumOff val="15000"/>
                  </a:schemeClr>
                </a:solidFill>
              </a:rPr>
              <a:t>Innovation </a:t>
            </a:r>
            <a:r>
              <a:rPr lang="en-US" dirty="0">
                <a:solidFill>
                  <a:schemeClr val="tx1">
                    <a:lumMod val="85000"/>
                    <a:lumOff val="15000"/>
                  </a:schemeClr>
                </a:solidFill>
              </a:rPr>
              <a:t>in Cisco</a:t>
            </a:r>
            <a:r>
              <a:rPr lang="en-US" baseline="30000" dirty="0">
                <a:solidFill>
                  <a:schemeClr val="tx1">
                    <a:lumMod val="85000"/>
                    <a:lumOff val="15000"/>
                  </a:schemeClr>
                </a:solidFill>
              </a:rPr>
              <a:t>®</a:t>
            </a:r>
            <a:r>
              <a:rPr lang="en-US" dirty="0">
                <a:solidFill>
                  <a:schemeClr val="tx1">
                    <a:lumMod val="85000"/>
                    <a:lumOff val="15000"/>
                  </a:schemeClr>
                </a:solidFill>
              </a:rPr>
              <a:t> </a:t>
            </a:r>
            <a:r>
              <a:rPr lang="en-US" dirty="0" smtClean="0">
                <a:solidFill>
                  <a:schemeClr val="tx1">
                    <a:lumMod val="85000"/>
                    <a:lumOff val="15000"/>
                  </a:schemeClr>
                </a:solidFill>
              </a:rPr>
              <a:t>ASICs</a:t>
            </a:r>
            <a:endParaRPr lang="en-US" dirty="0">
              <a:solidFill>
                <a:schemeClr val="tx1">
                  <a:lumMod val="85000"/>
                  <a:lumOff val="15000"/>
                </a:schemeClr>
              </a:solidFill>
            </a:endParaRPr>
          </a:p>
        </p:txBody>
      </p:sp>
      <p:grpSp>
        <p:nvGrpSpPr>
          <p:cNvPr id="35" name="Group 34"/>
          <p:cNvGrpSpPr/>
          <p:nvPr/>
        </p:nvGrpSpPr>
        <p:grpSpPr>
          <a:xfrm>
            <a:off x="6" y="2374899"/>
            <a:ext cx="3862599" cy="2768604"/>
            <a:chOff x="-1" y="1781174"/>
            <a:chExt cx="3343275" cy="2076453"/>
          </a:xfrm>
        </p:grpSpPr>
        <p:sp>
          <p:nvSpPr>
            <p:cNvPr id="36" name="Round Same Side Corner Rectangle 35"/>
            <p:cNvSpPr/>
            <p:nvPr/>
          </p:nvSpPr>
          <p:spPr>
            <a:xfrm rot="5400000">
              <a:off x="633410" y="1147763"/>
              <a:ext cx="2076453" cy="3343275"/>
            </a:xfrm>
            <a:prstGeom prst="round2SameRect">
              <a:avLst>
                <a:gd name="adj1" fmla="val 5658"/>
                <a:gd name="adj2"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tIns="0" bIns="320040" rtlCol="0" anchor="ctr"/>
            <a:lstStyle/>
            <a:p>
              <a:endParaRPr lang="en-US" dirty="0">
                <a:effectLst>
                  <a:outerShdw blurRad="38100" dist="38100" dir="2700000" algn="tl">
                    <a:srgbClr val="000000">
                      <a:alpha val="43137"/>
                    </a:srgbClr>
                  </a:outerShdw>
                </a:effectLst>
              </a:endParaRPr>
            </a:p>
          </p:txBody>
        </p:sp>
        <p:sp>
          <p:nvSpPr>
            <p:cNvPr id="37" name="Rounded Rectangle 36"/>
            <p:cNvSpPr/>
            <p:nvPr/>
          </p:nvSpPr>
          <p:spPr>
            <a:xfrm>
              <a:off x="133743" y="1847850"/>
              <a:ext cx="3142857" cy="720090"/>
            </a:xfrm>
            <a:prstGeom prst="roundRect">
              <a:avLst>
                <a:gd name="adj" fmla="val 19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accent4">
                      <a:lumMod val="60000"/>
                      <a:lumOff val="40000"/>
                    </a:schemeClr>
                  </a:solidFill>
                  <a:effectLst>
                    <a:outerShdw blurRad="38100" dist="38100" dir="2700000" algn="tl">
                      <a:srgbClr val="000000">
                        <a:alpha val="43137"/>
                      </a:srgbClr>
                    </a:outerShdw>
                  </a:effectLst>
                </a:rPr>
                <a:t>Price</a:t>
              </a:r>
            </a:p>
            <a:p>
              <a:r>
                <a:rPr lang="en-US" sz="2100" dirty="0">
                  <a:solidFill>
                    <a:schemeClr val="accent4">
                      <a:lumMod val="20000"/>
                      <a:lumOff val="80000"/>
                    </a:schemeClr>
                  </a:solidFill>
                  <a:effectLst>
                    <a:outerShdw blurRad="38100" dist="38100" dir="2700000" algn="tl">
                      <a:srgbClr val="000000">
                        <a:alpha val="43137"/>
                      </a:srgbClr>
                    </a:outerShdw>
                  </a:effectLst>
                </a:rPr>
                <a:t>Cost Structure</a:t>
              </a:r>
            </a:p>
          </p:txBody>
        </p:sp>
        <p:sp>
          <p:nvSpPr>
            <p:cNvPr id="38" name="Rectangle 37"/>
            <p:cNvSpPr/>
            <p:nvPr/>
          </p:nvSpPr>
          <p:spPr>
            <a:xfrm>
              <a:off x="133743" y="2569220"/>
              <a:ext cx="3120034" cy="933717"/>
            </a:xfrm>
            <a:prstGeom prst="rect">
              <a:avLst/>
            </a:prstGeom>
          </p:spPr>
          <p:txBody>
            <a:bodyPr wrap="square">
              <a:spAutoFit/>
            </a:bodyPr>
            <a:lstStyle/>
            <a:p>
              <a:pPr>
                <a:lnSpc>
                  <a:spcPct val="120000"/>
                </a:lnSpc>
              </a:pPr>
              <a:r>
                <a:rPr lang="en-US" sz="2100" dirty="0">
                  <a:solidFill>
                    <a:schemeClr val="bg1"/>
                  </a:solidFill>
                  <a:effectLst>
                    <a:outerShdw blurRad="38100" dist="38100" dir="2700000" algn="tl">
                      <a:srgbClr val="000000">
                        <a:alpha val="43137"/>
                      </a:srgbClr>
                    </a:outerShdw>
                  </a:effectLst>
                </a:rPr>
                <a:t>for 1 GB to 1/10GBASE-T and 10 GB to 40 GB migration  50% fewer ASICs</a:t>
              </a:r>
            </a:p>
          </p:txBody>
        </p:sp>
      </p:grpSp>
      <p:grpSp>
        <p:nvGrpSpPr>
          <p:cNvPr id="39" name="Group 38"/>
          <p:cNvGrpSpPr/>
          <p:nvPr/>
        </p:nvGrpSpPr>
        <p:grpSpPr>
          <a:xfrm>
            <a:off x="7" y="2374899"/>
            <a:ext cx="3862599" cy="2768604"/>
            <a:chOff x="-1" y="1781174"/>
            <a:chExt cx="3343275" cy="2076453"/>
          </a:xfrm>
        </p:grpSpPr>
        <p:sp>
          <p:nvSpPr>
            <p:cNvPr id="40" name="Round Same Side Corner Rectangle 39"/>
            <p:cNvSpPr/>
            <p:nvPr/>
          </p:nvSpPr>
          <p:spPr>
            <a:xfrm rot="5400000">
              <a:off x="633410" y="1147763"/>
              <a:ext cx="2076453" cy="3343275"/>
            </a:xfrm>
            <a:prstGeom prst="round2SameRect">
              <a:avLst>
                <a:gd name="adj1" fmla="val 5658"/>
                <a:gd name="adj2"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tIns="0" bIns="320040" rtlCol="0" anchor="ctr"/>
            <a:lstStyle/>
            <a:p>
              <a:endParaRPr lang="en-US" dirty="0">
                <a:effectLst>
                  <a:outerShdw blurRad="38100" dist="38100" dir="2700000" algn="tl">
                    <a:srgbClr val="000000">
                      <a:alpha val="43137"/>
                    </a:srgbClr>
                  </a:outerShdw>
                </a:effectLst>
              </a:endParaRPr>
            </a:p>
          </p:txBody>
        </p:sp>
        <p:sp>
          <p:nvSpPr>
            <p:cNvPr id="41" name="Rounded Rectangle 40"/>
            <p:cNvSpPr/>
            <p:nvPr/>
          </p:nvSpPr>
          <p:spPr>
            <a:xfrm>
              <a:off x="133742" y="1847850"/>
              <a:ext cx="3142858" cy="1008366"/>
            </a:xfrm>
            <a:prstGeom prst="roundRect">
              <a:avLst>
                <a:gd name="adj" fmla="val 19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accent4">
                      <a:lumMod val="60000"/>
                      <a:lumOff val="40000"/>
                    </a:schemeClr>
                  </a:solidFill>
                  <a:effectLst>
                    <a:outerShdw blurRad="38100" dist="38100" dir="2700000" algn="tl">
                      <a:srgbClr val="000000">
                        <a:alpha val="43137"/>
                      </a:srgbClr>
                    </a:outerShdw>
                  </a:effectLst>
                </a:rPr>
                <a:t>Performance</a:t>
              </a:r>
              <a:r>
                <a:rPr lang="en-US" sz="2400" dirty="0">
                  <a:solidFill>
                    <a:schemeClr val="accent4"/>
                  </a:solidFill>
                  <a:effectLst>
                    <a:outerShdw blurRad="38100" dist="38100" dir="2700000" algn="tl">
                      <a:srgbClr val="000000">
                        <a:alpha val="43137"/>
                      </a:srgbClr>
                    </a:outerShdw>
                  </a:effectLst>
                </a:rPr>
                <a:t> </a:t>
              </a:r>
              <a:r>
                <a:rPr lang="en-US" sz="2400" dirty="0">
                  <a:solidFill>
                    <a:schemeClr val="accent4">
                      <a:lumMod val="60000"/>
                      <a:lumOff val="40000"/>
                    </a:schemeClr>
                  </a:solidFill>
                  <a:effectLst>
                    <a:outerShdw blurRad="38100" dist="38100" dir="2700000" algn="tl">
                      <a:srgbClr val="000000">
                        <a:alpha val="43137"/>
                      </a:srgbClr>
                    </a:outerShdw>
                  </a:effectLst>
                </a:rPr>
                <a:t/>
              </a:r>
              <a:br>
                <a:rPr lang="en-US" sz="2400" dirty="0">
                  <a:solidFill>
                    <a:schemeClr val="accent4">
                      <a:lumMod val="60000"/>
                      <a:lumOff val="40000"/>
                    </a:schemeClr>
                  </a:solidFill>
                  <a:effectLst>
                    <a:outerShdw blurRad="38100" dist="38100" dir="2700000" algn="tl">
                      <a:srgbClr val="000000">
                        <a:alpha val="43137"/>
                      </a:srgbClr>
                    </a:outerShdw>
                  </a:effectLst>
                </a:rPr>
              </a:br>
              <a:r>
                <a:rPr lang="en-US" sz="2100" dirty="0">
                  <a:solidFill>
                    <a:schemeClr val="accent4">
                      <a:lumMod val="20000"/>
                      <a:lumOff val="80000"/>
                    </a:schemeClr>
                  </a:solidFill>
                  <a:effectLst>
                    <a:outerShdw blurRad="38100" dist="38100" dir="2700000" algn="tl">
                      <a:srgbClr val="000000">
                        <a:alpha val="43137"/>
                      </a:srgbClr>
                    </a:outerShdw>
                  </a:effectLst>
                </a:rPr>
                <a:t>Industry-leading price/ </a:t>
              </a:r>
              <a:br>
                <a:rPr lang="en-US" sz="2100" dirty="0">
                  <a:solidFill>
                    <a:schemeClr val="accent4">
                      <a:lumMod val="20000"/>
                      <a:lumOff val="80000"/>
                    </a:schemeClr>
                  </a:solidFill>
                  <a:effectLst>
                    <a:outerShdw blurRad="38100" dist="38100" dir="2700000" algn="tl">
                      <a:srgbClr val="000000">
                        <a:alpha val="43137"/>
                      </a:srgbClr>
                    </a:outerShdw>
                  </a:effectLst>
                </a:rPr>
              </a:br>
              <a:r>
                <a:rPr lang="en-US" sz="2100" dirty="0">
                  <a:solidFill>
                    <a:schemeClr val="accent4">
                      <a:lumMod val="20000"/>
                      <a:lumOff val="80000"/>
                    </a:schemeClr>
                  </a:solidFill>
                  <a:effectLst>
                    <a:outerShdw blurRad="38100" dist="38100" dir="2700000" algn="tl">
                      <a:srgbClr val="000000">
                        <a:alpha val="43137"/>
                      </a:srgbClr>
                    </a:outerShdw>
                  </a:effectLst>
                </a:rPr>
                <a:t>line card bandwidth</a:t>
              </a:r>
              <a:endParaRPr lang="en-US" dirty="0" smtClean="0">
                <a:solidFill>
                  <a:schemeClr val="accent4">
                    <a:lumMod val="20000"/>
                    <a:lumOff val="80000"/>
                  </a:schemeClr>
                </a:solidFill>
                <a:effectLst>
                  <a:outerShdw blurRad="38100" dist="38100" dir="2700000" algn="tl">
                    <a:srgbClr val="000000">
                      <a:alpha val="43137"/>
                    </a:srgbClr>
                  </a:outerShdw>
                </a:effectLst>
              </a:endParaRPr>
            </a:p>
          </p:txBody>
        </p:sp>
        <p:sp>
          <p:nvSpPr>
            <p:cNvPr id="42" name="Rectangle 41"/>
            <p:cNvSpPr/>
            <p:nvPr/>
          </p:nvSpPr>
          <p:spPr>
            <a:xfrm>
              <a:off x="133742" y="2902270"/>
              <a:ext cx="3051418" cy="642869"/>
            </a:xfrm>
            <a:prstGeom prst="rect">
              <a:avLst/>
            </a:prstGeom>
          </p:spPr>
          <p:txBody>
            <a:bodyPr wrap="square">
              <a:spAutoFit/>
            </a:bodyPr>
            <a:lstStyle/>
            <a:p>
              <a:pPr>
                <a:lnSpc>
                  <a:spcPct val="120000"/>
                </a:lnSpc>
              </a:pPr>
              <a:r>
                <a:rPr lang="en-US" sz="2100" dirty="0">
                  <a:solidFill>
                    <a:schemeClr val="bg1"/>
                  </a:solidFill>
                  <a:effectLst>
                    <a:outerShdw blurRad="38100" dist="38100" dir="2700000" algn="tl">
                      <a:srgbClr val="000000">
                        <a:alpha val="43137"/>
                      </a:srgbClr>
                    </a:outerShdw>
                  </a:effectLst>
                </a:rPr>
                <a:t>1.92 </a:t>
              </a:r>
              <a:r>
                <a:rPr lang="en-US" sz="2100" dirty="0" err="1">
                  <a:solidFill>
                    <a:schemeClr val="bg1"/>
                  </a:solidFill>
                  <a:effectLst>
                    <a:outerShdw blurRad="38100" dist="38100" dir="2700000" algn="tl">
                      <a:srgbClr val="000000">
                        <a:alpha val="43137"/>
                      </a:srgbClr>
                    </a:outerShdw>
                  </a:effectLst>
                </a:rPr>
                <a:t>Tbps</a:t>
              </a:r>
              <a:r>
                <a:rPr lang="en-US" sz="2100" dirty="0">
                  <a:solidFill>
                    <a:schemeClr val="bg1"/>
                  </a:solidFill>
                  <a:effectLst>
                    <a:outerShdw blurRad="38100" dist="38100" dir="2700000" algn="tl">
                      <a:srgbClr val="000000">
                        <a:alpha val="43137"/>
                      </a:srgbClr>
                    </a:outerShdw>
                  </a:effectLst>
                </a:rPr>
                <a:t> per slot</a:t>
              </a:r>
              <a:br>
                <a:rPr lang="en-US" sz="2100" dirty="0">
                  <a:solidFill>
                    <a:schemeClr val="bg1"/>
                  </a:solidFill>
                  <a:effectLst>
                    <a:outerShdw blurRad="38100" dist="38100" dir="2700000" algn="tl">
                      <a:srgbClr val="000000">
                        <a:alpha val="43137"/>
                      </a:srgbClr>
                    </a:outerShdw>
                  </a:effectLst>
                </a:rPr>
              </a:br>
              <a:r>
                <a:rPr lang="en-US" sz="2100" dirty="0">
                  <a:solidFill>
                    <a:schemeClr val="bg1"/>
                  </a:solidFill>
                  <a:effectLst>
                    <a:outerShdw blurRad="38100" dist="38100" dir="2700000" algn="tl">
                      <a:srgbClr val="000000">
                        <a:alpha val="43137"/>
                      </a:srgbClr>
                    </a:outerShdw>
                  </a:effectLst>
                </a:rPr>
                <a:t>100 G ready</a:t>
              </a:r>
            </a:p>
          </p:txBody>
        </p:sp>
      </p:grpSp>
      <p:grpSp>
        <p:nvGrpSpPr>
          <p:cNvPr id="43" name="Group 42"/>
          <p:cNvGrpSpPr/>
          <p:nvPr/>
        </p:nvGrpSpPr>
        <p:grpSpPr>
          <a:xfrm>
            <a:off x="8585200" y="2374899"/>
            <a:ext cx="3606800" cy="2768604"/>
            <a:chOff x="-1" y="1781174"/>
            <a:chExt cx="3343275" cy="2076453"/>
          </a:xfrm>
        </p:grpSpPr>
        <p:sp>
          <p:nvSpPr>
            <p:cNvPr id="44" name="Round Same Side Corner Rectangle 43"/>
            <p:cNvSpPr/>
            <p:nvPr/>
          </p:nvSpPr>
          <p:spPr>
            <a:xfrm rot="16200000" flipH="1">
              <a:off x="633410" y="1147763"/>
              <a:ext cx="2076453" cy="3343275"/>
            </a:xfrm>
            <a:prstGeom prst="round2SameRect">
              <a:avLst>
                <a:gd name="adj1" fmla="val 5658"/>
                <a:gd name="adj2"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tIns="0" bIns="320040" rtlCol="0" anchor="ctr"/>
            <a:lstStyle/>
            <a:p>
              <a:endParaRPr lang="en-US" dirty="0">
                <a:effectLst>
                  <a:outerShdw blurRad="38100" dist="38100" dir="2700000" algn="tl">
                    <a:srgbClr val="000000">
                      <a:alpha val="43137"/>
                    </a:srgbClr>
                  </a:outerShdw>
                </a:effectLst>
              </a:endParaRPr>
            </a:p>
          </p:txBody>
        </p:sp>
        <p:sp>
          <p:nvSpPr>
            <p:cNvPr id="45" name="Rounded Rectangle 44"/>
            <p:cNvSpPr/>
            <p:nvPr/>
          </p:nvSpPr>
          <p:spPr>
            <a:xfrm>
              <a:off x="66675" y="1847850"/>
              <a:ext cx="3147106" cy="720090"/>
            </a:xfrm>
            <a:prstGeom prst="roundRect">
              <a:avLst>
                <a:gd name="adj" fmla="val 19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accent4">
                      <a:lumMod val="60000"/>
                      <a:lumOff val="40000"/>
                    </a:schemeClr>
                  </a:solidFill>
                  <a:effectLst>
                    <a:outerShdw blurRad="38100" dist="38100" dir="2700000" algn="tl">
                      <a:srgbClr val="000000">
                        <a:alpha val="43137"/>
                      </a:srgbClr>
                    </a:outerShdw>
                  </a:effectLst>
                </a:rPr>
                <a:t>Port Destiny</a:t>
              </a:r>
            </a:p>
            <a:p>
              <a:r>
                <a:rPr lang="en-US" sz="2100" dirty="0">
                  <a:solidFill>
                    <a:schemeClr val="accent4">
                      <a:lumMod val="20000"/>
                      <a:lumOff val="80000"/>
                    </a:schemeClr>
                  </a:solidFill>
                  <a:effectLst>
                    <a:outerShdw blurRad="38100" dist="38100" dir="2700000" algn="tl">
                      <a:srgbClr val="000000">
                        <a:alpha val="43137"/>
                      </a:srgbClr>
                    </a:outerShdw>
                  </a:effectLst>
                </a:rPr>
                <a:t>20% Higher</a:t>
              </a:r>
            </a:p>
          </p:txBody>
        </p:sp>
        <p:sp>
          <p:nvSpPr>
            <p:cNvPr id="46" name="Rectangle 45"/>
            <p:cNvSpPr/>
            <p:nvPr/>
          </p:nvSpPr>
          <p:spPr>
            <a:xfrm>
              <a:off x="127293" y="2645420"/>
              <a:ext cx="2834323" cy="352019"/>
            </a:xfrm>
            <a:prstGeom prst="rect">
              <a:avLst/>
            </a:prstGeom>
          </p:spPr>
          <p:txBody>
            <a:bodyPr wrap="square">
              <a:spAutoFit/>
            </a:bodyPr>
            <a:lstStyle/>
            <a:p>
              <a:pPr>
                <a:lnSpc>
                  <a:spcPct val="120000"/>
                </a:lnSpc>
              </a:pPr>
              <a:r>
                <a:rPr lang="en-US" sz="2100" dirty="0">
                  <a:solidFill>
                    <a:schemeClr val="bg1"/>
                  </a:solidFill>
                  <a:effectLst>
                    <a:outerShdw blurRad="38100" dist="38100" dir="2700000" algn="tl">
                      <a:srgbClr val="000000">
                        <a:alpha val="43137"/>
                      </a:srgbClr>
                    </a:outerShdw>
                  </a:effectLst>
                </a:rPr>
                <a:t>Non-blocking Density</a:t>
              </a:r>
            </a:p>
          </p:txBody>
        </p:sp>
      </p:grpSp>
      <p:grpSp>
        <p:nvGrpSpPr>
          <p:cNvPr id="47" name="Group 46"/>
          <p:cNvGrpSpPr/>
          <p:nvPr/>
        </p:nvGrpSpPr>
        <p:grpSpPr>
          <a:xfrm>
            <a:off x="8585200" y="2374899"/>
            <a:ext cx="3606800" cy="2768604"/>
            <a:chOff x="-1" y="1781174"/>
            <a:chExt cx="3343275" cy="2076453"/>
          </a:xfrm>
        </p:grpSpPr>
        <p:sp>
          <p:nvSpPr>
            <p:cNvPr id="48" name="Round Same Side Corner Rectangle 47"/>
            <p:cNvSpPr/>
            <p:nvPr/>
          </p:nvSpPr>
          <p:spPr>
            <a:xfrm rot="16200000" flipH="1">
              <a:off x="633410" y="1147763"/>
              <a:ext cx="2076453" cy="3343275"/>
            </a:xfrm>
            <a:prstGeom prst="round2SameRect">
              <a:avLst>
                <a:gd name="adj1" fmla="val 5658"/>
                <a:gd name="adj2"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tIns="0" bIns="320040" rtlCol="0" anchor="ctr"/>
            <a:lstStyle/>
            <a:p>
              <a:endParaRPr lang="en-US" dirty="0">
                <a:effectLst>
                  <a:outerShdw blurRad="38100" dist="38100" dir="2700000" algn="tl">
                    <a:srgbClr val="000000">
                      <a:alpha val="43137"/>
                    </a:srgbClr>
                  </a:outerShdw>
                </a:effectLst>
              </a:endParaRPr>
            </a:p>
          </p:txBody>
        </p:sp>
        <p:sp>
          <p:nvSpPr>
            <p:cNvPr id="49" name="Rounded Rectangle 48"/>
            <p:cNvSpPr/>
            <p:nvPr/>
          </p:nvSpPr>
          <p:spPr>
            <a:xfrm>
              <a:off x="66675" y="1847850"/>
              <a:ext cx="3147106" cy="720090"/>
            </a:xfrm>
            <a:prstGeom prst="roundRect">
              <a:avLst>
                <a:gd name="adj" fmla="val 19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accent4">
                      <a:lumMod val="60000"/>
                      <a:lumOff val="40000"/>
                    </a:schemeClr>
                  </a:solidFill>
                  <a:effectLst>
                    <a:outerShdw blurRad="38100" dist="38100" dir="2700000" algn="tl">
                      <a:srgbClr val="000000">
                        <a:alpha val="43137"/>
                      </a:srgbClr>
                    </a:outerShdw>
                  </a:effectLst>
                </a:rPr>
                <a:t>Programmability</a:t>
              </a:r>
            </a:p>
          </p:txBody>
        </p:sp>
        <p:sp>
          <p:nvSpPr>
            <p:cNvPr id="50" name="Rectangle 49"/>
            <p:cNvSpPr/>
            <p:nvPr/>
          </p:nvSpPr>
          <p:spPr>
            <a:xfrm>
              <a:off x="127293" y="2645420"/>
              <a:ext cx="2834323" cy="970522"/>
            </a:xfrm>
            <a:prstGeom prst="rect">
              <a:avLst/>
            </a:prstGeom>
          </p:spPr>
          <p:txBody>
            <a:bodyPr wrap="square">
              <a:spAutoFit/>
            </a:bodyPr>
            <a:lstStyle/>
            <a:p>
              <a:pPr>
                <a:lnSpc>
                  <a:spcPct val="120000"/>
                </a:lnSpc>
              </a:pPr>
              <a:r>
                <a:rPr lang="en-US" sz="2100" dirty="0">
                  <a:solidFill>
                    <a:schemeClr val="bg1"/>
                  </a:solidFill>
                  <a:effectLst>
                    <a:outerShdw blurRad="38100" dist="38100" dir="2700000" algn="tl">
                      <a:srgbClr val="000000">
                        <a:alpha val="43137"/>
                      </a:srgbClr>
                    </a:outerShdw>
                  </a:effectLst>
                </a:rPr>
                <a:t>JSON/XML API</a:t>
              </a:r>
              <a:br>
                <a:rPr lang="en-US" sz="2100" dirty="0">
                  <a:solidFill>
                    <a:schemeClr val="bg1"/>
                  </a:solidFill>
                  <a:effectLst>
                    <a:outerShdw blurRad="38100" dist="38100" dir="2700000" algn="tl">
                      <a:srgbClr val="000000">
                        <a:alpha val="43137"/>
                      </a:srgbClr>
                    </a:outerShdw>
                  </a:effectLst>
                </a:rPr>
              </a:br>
              <a:r>
                <a:rPr lang="en-US" sz="2100" dirty="0">
                  <a:solidFill>
                    <a:schemeClr val="bg1"/>
                  </a:solidFill>
                  <a:effectLst>
                    <a:outerShdw blurRad="38100" dist="38100" dir="2700000" algn="tl">
                      <a:srgbClr val="000000">
                        <a:alpha val="43137"/>
                      </a:srgbClr>
                    </a:outerShdw>
                  </a:effectLst>
                </a:rPr>
                <a:t>Linux Container for </a:t>
              </a:r>
              <a:br>
                <a:rPr lang="en-US" sz="2100" dirty="0">
                  <a:solidFill>
                    <a:schemeClr val="bg1"/>
                  </a:solidFill>
                  <a:effectLst>
                    <a:outerShdw blurRad="38100" dist="38100" dir="2700000" algn="tl">
                      <a:srgbClr val="000000">
                        <a:alpha val="43137"/>
                      </a:srgbClr>
                    </a:outerShdw>
                  </a:effectLst>
                </a:rPr>
              </a:br>
              <a:r>
                <a:rPr lang="en-US" sz="2100" dirty="0">
                  <a:solidFill>
                    <a:schemeClr val="bg1"/>
                  </a:solidFill>
                  <a:effectLst>
                    <a:outerShdw blurRad="38100" dist="38100" dir="2700000" algn="tl">
                      <a:srgbClr val="000000">
                        <a:alpha val="43137"/>
                      </a:srgbClr>
                    </a:outerShdw>
                  </a:effectLst>
                </a:rPr>
                <a:t>customer apps</a:t>
              </a:r>
            </a:p>
          </p:txBody>
        </p:sp>
      </p:grpSp>
      <p:grpSp>
        <p:nvGrpSpPr>
          <p:cNvPr id="51" name="Group 50"/>
          <p:cNvGrpSpPr/>
          <p:nvPr/>
        </p:nvGrpSpPr>
        <p:grpSpPr>
          <a:xfrm>
            <a:off x="8585200" y="2374899"/>
            <a:ext cx="3606800" cy="2768604"/>
            <a:chOff x="-1" y="1781174"/>
            <a:chExt cx="3343275" cy="2076453"/>
          </a:xfrm>
        </p:grpSpPr>
        <p:sp>
          <p:nvSpPr>
            <p:cNvPr id="52" name="Round Same Side Corner Rectangle 51"/>
            <p:cNvSpPr/>
            <p:nvPr/>
          </p:nvSpPr>
          <p:spPr>
            <a:xfrm rot="16200000" flipH="1">
              <a:off x="633410" y="1147763"/>
              <a:ext cx="2076453" cy="3343275"/>
            </a:xfrm>
            <a:prstGeom prst="round2SameRect">
              <a:avLst>
                <a:gd name="adj1" fmla="val 5658"/>
                <a:gd name="adj2"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tIns="0" bIns="320040" rtlCol="0" anchor="ctr"/>
            <a:lstStyle/>
            <a:p>
              <a:endParaRPr lang="en-US" dirty="0">
                <a:effectLst>
                  <a:outerShdw blurRad="38100" dist="38100" dir="2700000" algn="tl">
                    <a:srgbClr val="000000">
                      <a:alpha val="43137"/>
                    </a:srgbClr>
                  </a:outerShdw>
                </a:effectLst>
              </a:endParaRPr>
            </a:p>
          </p:txBody>
        </p:sp>
        <p:sp>
          <p:nvSpPr>
            <p:cNvPr id="53" name="Rounded Rectangle 52"/>
            <p:cNvSpPr/>
            <p:nvPr/>
          </p:nvSpPr>
          <p:spPr>
            <a:xfrm>
              <a:off x="66675" y="1847849"/>
              <a:ext cx="3147106" cy="946721"/>
            </a:xfrm>
            <a:prstGeom prst="roundRect">
              <a:avLst>
                <a:gd name="adj" fmla="val 19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accent4">
                      <a:lumMod val="60000"/>
                      <a:lumOff val="40000"/>
                    </a:schemeClr>
                  </a:solidFill>
                  <a:effectLst>
                    <a:outerShdw blurRad="38100" dist="38100" dir="2700000" algn="tl">
                      <a:srgbClr val="000000">
                        <a:alpha val="43137"/>
                      </a:srgbClr>
                    </a:outerShdw>
                  </a:effectLst>
                </a:rPr>
                <a:t>Power Efficiency</a:t>
              </a:r>
              <a:br>
                <a:rPr lang="en-US" sz="2400" dirty="0">
                  <a:solidFill>
                    <a:schemeClr val="accent4">
                      <a:lumMod val="60000"/>
                      <a:lumOff val="40000"/>
                    </a:schemeClr>
                  </a:solidFill>
                  <a:effectLst>
                    <a:outerShdw blurRad="38100" dist="38100" dir="2700000" algn="tl">
                      <a:srgbClr val="000000">
                        <a:alpha val="43137"/>
                      </a:srgbClr>
                    </a:outerShdw>
                  </a:effectLst>
                </a:rPr>
              </a:br>
              <a:r>
                <a:rPr lang="en-US" sz="2100" dirty="0">
                  <a:solidFill>
                    <a:schemeClr val="accent4">
                      <a:lumMod val="20000"/>
                      <a:lumOff val="80000"/>
                    </a:schemeClr>
                  </a:solidFill>
                  <a:effectLst>
                    <a:outerShdw blurRad="38100" dist="38100" dir="2700000" algn="tl">
                      <a:srgbClr val="000000">
                        <a:alpha val="43137"/>
                      </a:srgbClr>
                    </a:outerShdw>
                  </a:effectLst>
                </a:rPr>
                <a:t>State of the Art </a:t>
              </a:r>
              <a:br>
                <a:rPr lang="en-US" sz="2100" dirty="0">
                  <a:solidFill>
                    <a:schemeClr val="accent4">
                      <a:lumMod val="20000"/>
                      <a:lumOff val="80000"/>
                    </a:schemeClr>
                  </a:solidFill>
                  <a:effectLst>
                    <a:outerShdw blurRad="38100" dist="38100" dir="2700000" algn="tl">
                      <a:srgbClr val="000000">
                        <a:alpha val="43137"/>
                      </a:srgbClr>
                    </a:outerShdw>
                  </a:effectLst>
                </a:rPr>
              </a:br>
              <a:r>
                <a:rPr lang="en-US" sz="2100" dirty="0">
                  <a:solidFill>
                    <a:schemeClr val="accent4">
                      <a:lumMod val="20000"/>
                      <a:lumOff val="80000"/>
                    </a:schemeClr>
                  </a:solidFill>
                  <a:effectLst>
                    <a:outerShdw blurRad="38100" dist="38100" dir="2700000" algn="tl">
                      <a:srgbClr val="000000">
                        <a:alpha val="43137"/>
                      </a:srgbClr>
                    </a:outerShdw>
                  </a:effectLst>
                </a:rPr>
                <a:t>Backplane Free Design</a:t>
              </a:r>
              <a:endParaRPr lang="en-US" dirty="0" smtClean="0">
                <a:solidFill>
                  <a:schemeClr val="accent4">
                    <a:lumMod val="20000"/>
                    <a:lumOff val="80000"/>
                  </a:schemeClr>
                </a:solidFill>
                <a:effectLst>
                  <a:outerShdw blurRad="38100" dist="38100" dir="2700000" algn="tl">
                    <a:srgbClr val="000000">
                      <a:alpha val="43137"/>
                    </a:srgbClr>
                  </a:outerShdw>
                </a:effectLst>
              </a:endParaRPr>
            </a:p>
          </p:txBody>
        </p:sp>
        <p:sp>
          <p:nvSpPr>
            <p:cNvPr id="54" name="Rectangle 53"/>
            <p:cNvSpPr/>
            <p:nvPr/>
          </p:nvSpPr>
          <p:spPr>
            <a:xfrm>
              <a:off x="127293" y="2840629"/>
              <a:ext cx="2834323" cy="642869"/>
            </a:xfrm>
            <a:prstGeom prst="rect">
              <a:avLst/>
            </a:prstGeom>
          </p:spPr>
          <p:txBody>
            <a:bodyPr wrap="square">
              <a:spAutoFit/>
            </a:bodyPr>
            <a:lstStyle/>
            <a:p>
              <a:pPr>
                <a:lnSpc>
                  <a:spcPct val="120000"/>
                </a:lnSpc>
              </a:pPr>
              <a:r>
                <a:rPr lang="en-US" sz="2100" dirty="0">
                  <a:solidFill>
                    <a:schemeClr val="bg1"/>
                  </a:solidFill>
                  <a:effectLst>
                    <a:outerShdw blurRad="38100" dist="38100" dir="2700000" algn="tl">
                      <a:srgbClr val="000000">
                        <a:alpha val="43137"/>
                      </a:srgbClr>
                    </a:outerShdw>
                  </a:effectLst>
                </a:rPr>
                <a:t>15% greater power </a:t>
              </a:r>
              <a:br>
                <a:rPr lang="en-US" sz="2100" dirty="0">
                  <a:solidFill>
                    <a:schemeClr val="bg1"/>
                  </a:solidFill>
                  <a:effectLst>
                    <a:outerShdw blurRad="38100" dist="38100" dir="2700000" algn="tl">
                      <a:srgbClr val="000000">
                        <a:alpha val="43137"/>
                      </a:srgbClr>
                    </a:outerShdw>
                  </a:effectLst>
                </a:rPr>
              </a:br>
              <a:r>
                <a:rPr lang="en-US" sz="2100" dirty="0">
                  <a:solidFill>
                    <a:schemeClr val="bg1"/>
                  </a:solidFill>
                  <a:effectLst>
                    <a:outerShdw blurRad="38100" dist="38100" dir="2700000" algn="tl">
                      <a:srgbClr val="000000">
                        <a:alpha val="43137"/>
                      </a:srgbClr>
                    </a:outerShdw>
                  </a:effectLst>
                </a:rPr>
                <a:t>and cooling efficiency</a:t>
              </a:r>
            </a:p>
          </p:txBody>
        </p:sp>
      </p:grpSp>
      <p:pic>
        <p:nvPicPr>
          <p:cNvPr id="55" name="9508 Spin with Fades - Broadband.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cstate="print"/>
          <a:srcRect r="1892"/>
          <a:stretch/>
        </p:blipFill>
        <p:spPr>
          <a:xfrm>
            <a:off x="3976125" y="2287328"/>
            <a:ext cx="4491067" cy="3048853"/>
          </a:xfrm>
          <a:prstGeom prst="rect">
            <a:avLst/>
          </a:prstGeom>
          <a:effectLst/>
        </p:spPr>
      </p:pic>
    </p:spTree>
    <p:extLst>
      <p:ext uri="{BB962C8B-B14F-4D97-AF65-F5344CB8AC3E}">
        <p14:creationId xmlns:p14="http://schemas.microsoft.com/office/powerpoint/2010/main" val="330192574"/>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33" fill="hold"/>
                                        <p:tgtEl>
                                          <p:spTgt spid="55"/>
                                        </p:tgtEl>
                                      </p:cBhvr>
                                    </p:cmd>
                                  </p:childTnLst>
                                </p:cTn>
                              </p:par>
                              <p:par>
                                <p:cTn id="7" presetID="22" presetClass="entr" presetSubtype="4"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wipe(down)">
                                      <p:cBhvr>
                                        <p:cTn id="9" dur="500"/>
                                        <p:tgtEl>
                                          <p:spTgt spid="24"/>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outVertical)">
                                      <p:cBhvr>
                                        <p:cTn id="15" dur="500"/>
                                        <p:tgtEl>
                                          <p:spTgt spid="26"/>
                                        </p:tgtEl>
                                      </p:cBhvr>
                                    </p:animEffect>
                                  </p:childTnLst>
                                </p:cTn>
                              </p:par>
                              <p:par>
                                <p:cTn id="16" presetID="22" presetClass="entr" presetSubtype="2"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right)">
                                      <p:cBhvr>
                                        <p:cTn id="18" dur="500"/>
                                        <p:tgtEl>
                                          <p:spTgt spid="27"/>
                                        </p:tgtEl>
                                      </p:cBhvr>
                                    </p:animEffect>
                                  </p:childTnLst>
                                </p:cTn>
                              </p:par>
                              <p:par>
                                <p:cTn id="19" presetID="22" presetClass="entr" presetSubtype="8"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par>
                                <p:cTn id="22" presetID="16" presetClass="entr" presetSubtype="37"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barn(outVertical)">
                                      <p:cBhvr>
                                        <p:cTn id="24" dur="500"/>
                                        <p:tgtEl>
                                          <p:spTgt spid="34"/>
                                        </p:tgtEl>
                                      </p:cBhvr>
                                    </p:animEffect>
                                  </p:childTnLst>
                                </p:cTn>
                              </p:par>
                              <p:par>
                                <p:cTn id="25" presetID="10" presetClass="entr" presetSubtype="0" fill="hold" grpId="0" nodeType="withEffect">
                                  <p:stCondLst>
                                    <p:cond delay="0"/>
                                  </p:stCondLst>
                                  <p:iterate type="lt">
                                    <p:tmPct val="0"/>
                                  </p:iterate>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10" presetClass="entr" presetSubtype="0" fill="hold" grpId="0" nodeType="withEffect">
                                  <p:stCondLst>
                                    <p:cond delay="0"/>
                                  </p:stCondLst>
                                  <p:iterate type="lt">
                                    <p:tmPct val="0"/>
                                  </p:iterate>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par>
                                <p:cTn id="31" presetID="10" presetClass="entr" presetSubtype="0" fill="hold" grpId="0" nodeType="withEffect">
                                  <p:stCondLst>
                                    <p:cond delay="0"/>
                                  </p:stCondLst>
                                  <p:iterate type="lt">
                                    <p:tmPct val="0"/>
                                  </p:iterate>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8" fill="hold" nodeType="clickEffect">
                                  <p:stCondLst>
                                    <p:cond delay="0"/>
                                  </p:stCondLst>
                                  <p:childTnLst>
                                    <p:set>
                                      <p:cBhvr>
                                        <p:cTn id="43" dur="1" fill="hold">
                                          <p:stCondLst>
                                            <p:cond delay="0"/>
                                          </p:stCondLst>
                                        </p:cTn>
                                        <p:tgtEl>
                                          <p:spTgt spid="39"/>
                                        </p:tgtEl>
                                        <p:attrNameLst>
                                          <p:attrName>style.visibility</p:attrName>
                                        </p:attrNameLst>
                                      </p:cBhvr>
                                      <p:to>
                                        <p:strVal val="visible"/>
                                      </p:to>
                                    </p:set>
                                    <p:anim calcmode="lin" valueType="num">
                                      <p:cBhvr additive="base">
                                        <p:cTn id="44" dur="500"/>
                                        <p:tgtEl>
                                          <p:spTgt spid="39"/>
                                        </p:tgtEl>
                                        <p:attrNameLst>
                                          <p:attrName>ppt_x</p:attrName>
                                        </p:attrNameLst>
                                      </p:cBhvr>
                                      <p:tavLst>
                                        <p:tav tm="0">
                                          <p:val>
                                            <p:strVal val="#ppt_x-#ppt_w*1.125000"/>
                                          </p:val>
                                        </p:tav>
                                        <p:tav tm="100000">
                                          <p:val>
                                            <p:strVal val="#ppt_x"/>
                                          </p:val>
                                        </p:tav>
                                      </p:tavLst>
                                    </p:anim>
                                    <p:animEffect transition="in" filter="wipe(right)">
                                      <p:cBhvr>
                                        <p:cTn id="45" dur="500"/>
                                        <p:tgtEl>
                                          <p:spTgt spid="39"/>
                                        </p:tgtEl>
                                      </p:cBhvr>
                                    </p:animEffect>
                                  </p:childTnLst>
                                </p:cTn>
                              </p:par>
                              <p:par>
                                <p:cTn id="46" presetID="3" presetClass="emph" presetSubtype="2" fill="hold" grpId="1" nodeType="withEffect">
                                  <p:stCondLst>
                                    <p:cond delay="0"/>
                                  </p:stCondLst>
                                  <p:iterate type="lt">
                                    <p:tmPct val="0"/>
                                  </p:iterate>
                                  <p:childTnLst>
                                    <p:animClr clrSpc="rgb" dir="cw">
                                      <p:cBhvr override="childStyle">
                                        <p:cTn id="47" dur="1000" fill="hold"/>
                                        <p:tgtEl>
                                          <p:spTgt spid="29"/>
                                        </p:tgtEl>
                                        <p:attrNameLst>
                                          <p:attrName>style.color</p:attrName>
                                        </p:attrNameLst>
                                      </p:cBhvr>
                                      <p:to>
                                        <a:schemeClr val="folHlink"/>
                                      </p:to>
                                    </p:animClr>
                                  </p:childTnLst>
                                </p:cTn>
                              </p:par>
                            </p:childTnLst>
                          </p:cTn>
                        </p:par>
                      </p:childTnLst>
                    </p:cTn>
                  </p:par>
                  <p:par>
                    <p:cTn id="48" fill="hold">
                      <p:stCondLst>
                        <p:cond delay="indefinite"/>
                      </p:stCondLst>
                      <p:childTnLst>
                        <p:par>
                          <p:cTn id="49" fill="hold">
                            <p:stCondLst>
                              <p:cond delay="0"/>
                            </p:stCondLst>
                            <p:childTnLst>
                              <p:par>
                                <p:cTn id="50" presetID="12" presetClass="exit" presetSubtype="8" fill="hold" nodeType="clickEffect">
                                  <p:stCondLst>
                                    <p:cond delay="0"/>
                                  </p:stCondLst>
                                  <p:childTnLst>
                                    <p:anim calcmode="lin" valueType="num">
                                      <p:cBhvr additive="base">
                                        <p:cTn id="51" dur="500"/>
                                        <p:tgtEl>
                                          <p:spTgt spid="39"/>
                                        </p:tgtEl>
                                        <p:attrNameLst>
                                          <p:attrName>ppt_x</p:attrName>
                                        </p:attrNameLst>
                                      </p:cBhvr>
                                      <p:tavLst>
                                        <p:tav tm="0">
                                          <p:val>
                                            <p:strVal val="#ppt_x"/>
                                          </p:val>
                                        </p:tav>
                                        <p:tav tm="100000">
                                          <p:val>
                                            <p:strVal val="#ppt_x-#ppt_w*1.125000"/>
                                          </p:val>
                                        </p:tav>
                                      </p:tavLst>
                                    </p:anim>
                                    <p:animEffect transition="out" filter="wipe(left)">
                                      <p:cBhvr>
                                        <p:cTn id="52" dur="500"/>
                                        <p:tgtEl>
                                          <p:spTgt spid="39"/>
                                        </p:tgtEl>
                                      </p:cBhvr>
                                    </p:animEffect>
                                    <p:set>
                                      <p:cBhvr>
                                        <p:cTn id="53" dur="1" fill="hold">
                                          <p:stCondLst>
                                            <p:cond delay="499"/>
                                          </p:stCondLst>
                                        </p:cTn>
                                        <p:tgtEl>
                                          <p:spTgt spid="39"/>
                                        </p:tgtEl>
                                        <p:attrNameLst>
                                          <p:attrName>style.visibility</p:attrName>
                                        </p:attrNameLst>
                                      </p:cBhvr>
                                      <p:to>
                                        <p:strVal val="hidden"/>
                                      </p:to>
                                    </p:set>
                                  </p:childTnLst>
                                </p:cTn>
                              </p:par>
                            </p:childTnLst>
                          </p:cTn>
                        </p:par>
                        <p:par>
                          <p:cTn id="54" fill="hold">
                            <p:stCondLst>
                              <p:cond delay="500"/>
                            </p:stCondLst>
                            <p:childTnLst>
                              <p:par>
                                <p:cTn id="55" presetID="12" presetClass="entr" presetSubtype="8" fill="hold" nodeType="afterEffect">
                                  <p:stCondLst>
                                    <p:cond delay="0"/>
                                  </p:stCondLst>
                                  <p:childTnLst>
                                    <p:set>
                                      <p:cBhvr>
                                        <p:cTn id="56" dur="1" fill="hold">
                                          <p:stCondLst>
                                            <p:cond delay="0"/>
                                          </p:stCondLst>
                                        </p:cTn>
                                        <p:tgtEl>
                                          <p:spTgt spid="35"/>
                                        </p:tgtEl>
                                        <p:attrNameLst>
                                          <p:attrName>style.visibility</p:attrName>
                                        </p:attrNameLst>
                                      </p:cBhvr>
                                      <p:to>
                                        <p:strVal val="visible"/>
                                      </p:to>
                                    </p:set>
                                    <p:anim calcmode="lin" valueType="num">
                                      <p:cBhvr additive="base">
                                        <p:cTn id="57" dur="500"/>
                                        <p:tgtEl>
                                          <p:spTgt spid="35"/>
                                        </p:tgtEl>
                                        <p:attrNameLst>
                                          <p:attrName>ppt_x</p:attrName>
                                        </p:attrNameLst>
                                      </p:cBhvr>
                                      <p:tavLst>
                                        <p:tav tm="0">
                                          <p:val>
                                            <p:strVal val="#ppt_x-#ppt_w*1.125000"/>
                                          </p:val>
                                        </p:tav>
                                        <p:tav tm="100000">
                                          <p:val>
                                            <p:strVal val="#ppt_x"/>
                                          </p:val>
                                        </p:tav>
                                      </p:tavLst>
                                    </p:anim>
                                    <p:animEffect transition="in" filter="wipe(right)">
                                      <p:cBhvr>
                                        <p:cTn id="58" dur="500"/>
                                        <p:tgtEl>
                                          <p:spTgt spid="35"/>
                                        </p:tgtEl>
                                      </p:cBhvr>
                                    </p:animEffect>
                                  </p:childTnLst>
                                </p:cTn>
                              </p:par>
                              <p:par>
                                <p:cTn id="59" presetID="3" presetClass="emph" presetSubtype="2" fill="hold" grpId="2" nodeType="withEffect">
                                  <p:stCondLst>
                                    <p:cond delay="0"/>
                                  </p:stCondLst>
                                  <p:iterate type="lt">
                                    <p:tmPct val="0"/>
                                  </p:iterate>
                                  <p:childTnLst>
                                    <p:animClr clrSpc="rgb" dir="cw">
                                      <p:cBhvr override="childStyle">
                                        <p:cTn id="60" dur="1000" fill="hold"/>
                                        <p:tgtEl>
                                          <p:spTgt spid="29"/>
                                        </p:tgtEl>
                                        <p:attrNameLst>
                                          <p:attrName>style.color</p:attrName>
                                        </p:attrNameLst>
                                      </p:cBhvr>
                                      <p:to>
                                        <a:schemeClr val="accent2"/>
                                      </p:to>
                                    </p:animClr>
                                  </p:childTnLst>
                                </p:cTn>
                              </p:par>
                              <p:par>
                                <p:cTn id="61" presetID="3" presetClass="emph" presetSubtype="2" fill="hold" grpId="1" nodeType="withEffect">
                                  <p:stCondLst>
                                    <p:cond delay="0"/>
                                  </p:stCondLst>
                                  <p:iterate type="lt">
                                    <p:tmPct val="0"/>
                                  </p:iterate>
                                  <p:childTnLst>
                                    <p:animClr clrSpc="rgb" dir="cw">
                                      <p:cBhvr override="childStyle">
                                        <p:cTn id="62" dur="1000" fill="hold"/>
                                        <p:tgtEl>
                                          <p:spTgt spid="33"/>
                                        </p:tgtEl>
                                        <p:attrNameLst>
                                          <p:attrName>style.color</p:attrName>
                                        </p:attrNameLst>
                                      </p:cBhvr>
                                      <p:to>
                                        <a:schemeClr val="hlink"/>
                                      </p:to>
                                    </p:animClr>
                                  </p:childTnLst>
                                </p:cTn>
                              </p:par>
                            </p:childTnLst>
                          </p:cTn>
                        </p:par>
                      </p:childTnLst>
                    </p:cTn>
                  </p:par>
                  <p:par>
                    <p:cTn id="63" fill="hold">
                      <p:stCondLst>
                        <p:cond delay="indefinite"/>
                      </p:stCondLst>
                      <p:childTnLst>
                        <p:par>
                          <p:cTn id="64" fill="hold">
                            <p:stCondLst>
                              <p:cond delay="0"/>
                            </p:stCondLst>
                            <p:childTnLst>
                              <p:par>
                                <p:cTn id="65" presetID="12" presetClass="exit" presetSubtype="8" fill="hold" nodeType="clickEffect">
                                  <p:stCondLst>
                                    <p:cond delay="0"/>
                                  </p:stCondLst>
                                  <p:childTnLst>
                                    <p:anim calcmode="lin" valueType="num">
                                      <p:cBhvr additive="base">
                                        <p:cTn id="66" dur="500"/>
                                        <p:tgtEl>
                                          <p:spTgt spid="35"/>
                                        </p:tgtEl>
                                        <p:attrNameLst>
                                          <p:attrName>ppt_x</p:attrName>
                                        </p:attrNameLst>
                                      </p:cBhvr>
                                      <p:tavLst>
                                        <p:tav tm="0">
                                          <p:val>
                                            <p:strVal val="#ppt_x"/>
                                          </p:val>
                                        </p:tav>
                                        <p:tav tm="100000">
                                          <p:val>
                                            <p:strVal val="#ppt_x-#ppt_w*1.125000"/>
                                          </p:val>
                                        </p:tav>
                                      </p:tavLst>
                                    </p:anim>
                                    <p:animEffect transition="out" filter="wipe(left)">
                                      <p:cBhvr>
                                        <p:cTn id="67" dur="500"/>
                                        <p:tgtEl>
                                          <p:spTgt spid="35"/>
                                        </p:tgtEl>
                                      </p:cBhvr>
                                    </p:animEffect>
                                    <p:set>
                                      <p:cBhvr>
                                        <p:cTn id="68" dur="1" fill="hold">
                                          <p:stCondLst>
                                            <p:cond delay="499"/>
                                          </p:stCondLst>
                                        </p:cTn>
                                        <p:tgtEl>
                                          <p:spTgt spid="35"/>
                                        </p:tgtEl>
                                        <p:attrNameLst>
                                          <p:attrName>style.visibility</p:attrName>
                                        </p:attrNameLst>
                                      </p:cBhvr>
                                      <p:to>
                                        <p:strVal val="hidden"/>
                                      </p:to>
                                    </p:set>
                                  </p:childTnLst>
                                </p:cTn>
                              </p:par>
                            </p:childTnLst>
                          </p:cTn>
                        </p:par>
                        <p:par>
                          <p:cTn id="69" fill="hold">
                            <p:stCondLst>
                              <p:cond delay="500"/>
                            </p:stCondLst>
                            <p:childTnLst>
                              <p:par>
                                <p:cTn id="70" presetID="12" presetClass="entr" presetSubtype="2" fill="hold" nodeType="afterEffect">
                                  <p:stCondLst>
                                    <p:cond delay="0"/>
                                  </p:stCondLst>
                                  <p:childTnLst>
                                    <p:set>
                                      <p:cBhvr>
                                        <p:cTn id="71" dur="1" fill="hold">
                                          <p:stCondLst>
                                            <p:cond delay="0"/>
                                          </p:stCondLst>
                                        </p:cTn>
                                        <p:tgtEl>
                                          <p:spTgt spid="43"/>
                                        </p:tgtEl>
                                        <p:attrNameLst>
                                          <p:attrName>style.visibility</p:attrName>
                                        </p:attrNameLst>
                                      </p:cBhvr>
                                      <p:to>
                                        <p:strVal val="visible"/>
                                      </p:to>
                                    </p:set>
                                    <p:anim calcmode="lin" valueType="num">
                                      <p:cBhvr additive="base">
                                        <p:cTn id="72" dur="500"/>
                                        <p:tgtEl>
                                          <p:spTgt spid="43"/>
                                        </p:tgtEl>
                                        <p:attrNameLst>
                                          <p:attrName>ppt_x</p:attrName>
                                        </p:attrNameLst>
                                      </p:cBhvr>
                                      <p:tavLst>
                                        <p:tav tm="0">
                                          <p:val>
                                            <p:strVal val="#ppt_x+#ppt_w*1.125000"/>
                                          </p:val>
                                        </p:tav>
                                        <p:tav tm="100000">
                                          <p:val>
                                            <p:strVal val="#ppt_x"/>
                                          </p:val>
                                        </p:tav>
                                      </p:tavLst>
                                    </p:anim>
                                    <p:animEffect transition="in" filter="wipe(left)">
                                      <p:cBhvr>
                                        <p:cTn id="73" dur="500"/>
                                        <p:tgtEl>
                                          <p:spTgt spid="43"/>
                                        </p:tgtEl>
                                      </p:cBhvr>
                                    </p:animEffect>
                                  </p:childTnLst>
                                </p:cTn>
                              </p:par>
                              <p:par>
                                <p:cTn id="74" presetID="3" presetClass="emph" presetSubtype="2" fill="hold" grpId="2" nodeType="withEffect">
                                  <p:stCondLst>
                                    <p:cond delay="0"/>
                                  </p:stCondLst>
                                  <p:iterate type="lt">
                                    <p:tmPct val="0"/>
                                  </p:iterate>
                                  <p:childTnLst>
                                    <p:animClr clrSpc="rgb" dir="cw">
                                      <p:cBhvr override="childStyle">
                                        <p:cTn id="75" dur="1000" fill="hold"/>
                                        <p:tgtEl>
                                          <p:spTgt spid="33"/>
                                        </p:tgtEl>
                                        <p:attrNameLst>
                                          <p:attrName>style.color</p:attrName>
                                        </p:attrNameLst>
                                      </p:cBhvr>
                                      <p:to>
                                        <a:schemeClr val="accent2"/>
                                      </p:to>
                                    </p:animClr>
                                  </p:childTnLst>
                                </p:cTn>
                              </p:par>
                              <p:par>
                                <p:cTn id="76" presetID="3" presetClass="emph" presetSubtype="2" fill="hold" grpId="1" nodeType="withEffect">
                                  <p:stCondLst>
                                    <p:cond delay="0"/>
                                  </p:stCondLst>
                                  <p:iterate type="lt">
                                    <p:tmPct val="0"/>
                                  </p:iterate>
                                  <p:childTnLst>
                                    <p:animClr clrSpc="rgb" dir="cw">
                                      <p:cBhvr override="childStyle">
                                        <p:cTn id="77" dur="1000" fill="hold"/>
                                        <p:tgtEl>
                                          <p:spTgt spid="32"/>
                                        </p:tgtEl>
                                        <p:attrNameLst>
                                          <p:attrName>style.color</p:attrName>
                                        </p:attrNameLst>
                                      </p:cBhvr>
                                      <p:to>
                                        <a:schemeClr val="hlink"/>
                                      </p:to>
                                    </p:animClr>
                                  </p:childTnLst>
                                </p:cTn>
                              </p:par>
                            </p:childTnLst>
                          </p:cTn>
                        </p:par>
                      </p:childTnLst>
                    </p:cTn>
                  </p:par>
                  <p:par>
                    <p:cTn id="78" fill="hold">
                      <p:stCondLst>
                        <p:cond delay="indefinite"/>
                      </p:stCondLst>
                      <p:childTnLst>
                        <p:par>
                          <p:cTn id="79" fill="hold">
                            <p:stCondLst>
                              <p:cond delay="0"/>
                            </p:stCondLst>
                            <p:childTnLst>
                              <p:par>
                                <p:cTn id="80" presetID="12" presetClass="exit" presetSubtype="2" fill="hold" nodeType="clickEffect">
                                  <p:stCondLst>
                                    <p:cond delay="0"/>
                                  </p:stCondLst>
                                  <p:childTnLst>
                                    <p:anim calcmode="lin" valueType="num">
                                      <p:cBhvr additive="base">
                                        <p:cTn id="81" dur="500"/>
                                        <p:tgtEl>
                                          <p:spTgt spid="43"/>
                                        </p:tgtEl>
                                        <p:attrNameLst>
                                          <p:attrName>ppt_x</p:attrName>
                                        </p:attrNameLst>
                                      </p:cBhvr>
                                      <p:tavLst>
                                        <p:tav tm="0">
                                          <p:val>
                                            <p:strVal val="#ppt_x"/>
                                          </p:val>
                                        </p:tav>
                                        <p:tav tm="100000">
                                          <p:val>
                                            <p:strVal val="#ppt_x+#ppt_w*1.125000"/>
                                          </p:val>
                                        </p:tav>
                                      </p:tavLst>
                                    </p:anim>
                                    <p:animEffect transition="out" filter="wipe(right)">
                                      <p:cBhvr>
                                        <p:cTn id="82" dur="500"/>
                                        <p:tgtEl>
                                          <p:spTgt spid="43"/>
                                        </p:tgtEl>
                                      </p:cBhvr>
                                    </p:animEffect>
                                    <p:set>
                                      <p:cBhvr>
                                        <p:cTn id="83" dur="1" fill="hold">
                                          <p:stCondLst>
                                            <p:cond delay="499"/>
                                          </p:stCondLst>
                                        </p:cTn>
                                        <p:tgtEl>
                                          <p:spTgt spid="43"/>
                                        </p:tgtEl>
                                        <p:attrNameLst>
                                          <p:attrName>style.visibility</p:attrName>
                                        </p:attrNameLst>
                                      </p:cBhvr>
                                      <p:to>
                                        <p:strVal val="hidden"/>
                                      </p:to>
                                    </p:set>
                                  </p:childTnLst>
                                </p:cTn>
                              </p:par>
                            </p:childTnLst>
                          </p:cTn>
                        </p:par>
                        <p:par>
                          <p:cTn id="84" fill="hold">
                            <p:stCondLst>
                              <p:cond delay="500"/>
                            </p:stCondLst>
                            <p:childTnLst>
                              <p:par>
                                <p:cTn id="85" presetID="12" presetClass="entr" presetSubtype="2" fill="hold" nodeType="afterEffect">
                                  <p:stCondLst>
                                    <p:cond delay="0"/>
                                  </p:stCondLst>
                                  <p:childTnLst>
                                    <p:set>
                                      <p:cBhvr>
                                        <p:cTn id="86" dur="1" fill="hold">
                                          <p:stCondLst>
                                            <p:cond delay="0"/>
                                          </p:stCondLst>
                                        </p:cTn>
                                        <p:tgtEl>
                                          <p:spTgt spid="47"/>
                                        </p:tgtEl>
                                        <p:attrNameLst>
                                          <p:attrName>style.visibility</p:attrName>
                                        </p:attrNameLst>
                                      </p:cBhvr>
                                      <p:to>
                                        <p:strVal val="visible"/>
                                      </p:to>
                                    </p:set>
                                    <p:anim calcmode="lin" valueType="num">
                                      <p:cBhvr additive="base">
                                        <p:cTn id="87" dur="500"/>
                                        <p:tgtEl>
                                          <p:spTgt spid="47"/>
                                        </p:tgtEl>
                                        <p:attrNameLst>
                                          <p:attrName>ppt_x</p:attrName>
                                        </p:attrNameLst>
                                      </p:cBhvr>
                                      <p:tavLst>
                                        <p:tav tm="0">
                                          <p:val>
                                            <p:strVal val="#ppt_x+#ppt_w*1.125000"/>
                                          </p:val>
                                        </p:tav>
                                        <p:tav tm="100000">
                                          <p:val>
                                            <p:strVal val="#ppt_x"/>
                                          </p:val>
                                        </p:tav>
                                      </p:tavLst>
                                    </p:anim>
                                    <p:animEffect transition="in" filter="wipe(left)">
                                      <p:cBhvr>
                                        <p:cTn id="88" dur="500"/>
                                        <p:tgtEl>
                                          <p:spTgt spid="47"/>
                                        </p:tgtEl>
                                      </p:cBhvr>
                                    </p:animEffect>
                                  </p:childTnLst>
                                </p:cTn>
                              </p:par>
                              <p:par>
                                <p:cTn id="89" presetID="3" presetClass="emph" presetSubtype="2" fill="hold" grpId="2" nodeType="withEffect">
                                  <p:stCondLst>
                                    <p:cond delay="0"/>
                                  </p:stCondLst>
                                  <p:iterate type="lt">
                                    <p:tmPct val="0"/>
                                  </p:iterate>
                                  <p:childTnLst>
                                    <p:animClr clrSpc="rgb" dir="cw">
                                      <p:cBhvr override="childStyle">
                                        <p:cTn id="90" dur="1000" fill="hold"/>
                                        <p:tgtEl>
                                          <p:spTgt spid="32"/>
                                        </p:tgtEl>
                                        <p:attrNameLst>
                                          <p:attrName>style.color</p:attrName>
                                        </p:attrNameLst>
                                      </p:cBhvr>
                                      <p:to>
                                        <a:schemeClr val="accent2"/>
                                      </p:to>
                                    </p:animClr>
                                  </p:childTnLst>
                                </p:cTn>
                              </p:par>
                              <p:par>
                                <p:cTn id="91" presetID="3" presetClass="emph" presetSubtype="2" fill="hold" grpId="1" nodeType="withEffect">
                                  <p:stCondLst>
                                    <p:cond delay="0"/>
                                  </p:stCondLst>
                                  <p:childTnLst>
                                    <p:animClr clrSpc="rgb" dir="cw">
                                      <p:cBhvr override="childStyle">
                                        <p:cTn id="92" dur="1000" fill="hold"/>
                                        <p:tgtEl>
                                          <p:spTgt spid="31"/>
                                        </p:tgtEl>
                                        <p:attrNameLst>
                                          <p:attrName>style.color</p:attrName>
                                        </p:attrNameLst>
                                      </p:cBhvr>
                                      <p:to>
                                        <a:schemeClr val="hlink"/>
                                      </p:to>
                                    </p:animClr>
                                  </p:childTnLst>
                                </p:cTn>
                              </p:par>
                            </p:childTnLst>
                          </p:cTn>
                        </p:par>
                      </p:childTnLst>
                    </p:cTn>
                  </p:par>
                  <p:par>
                    <p:cTn id="93" fill="hold">
                      <p:stCondLst>
                        <p:cond delay="indefinite"/>
                      </p:stCondLst>
                      <p:childTnLst>
                        <p:par>
                          <p:cTn id="94" fill="hold">
                            <p:stCondLst>
                              <p:cond delay="0"/>
                            </p:stCondLst>
                            <p:childTnLst>
                              <p:par>
                                <p:cTn id="95" presetID="12" presetClass="exit" presetSubtype="2" fill="hold" nodeType="clickEffect">
                                  <p:stCondLst>
                                    <p:cond delay="0"/>
                                  </p:stCondLst>
                                  <p:childTnLst>
                                    <p:anim calcmode="lin" valueType="num">
                                      <p:cBhvr additive="base">
                                        <p:cTn id="96" dur="500"/>
                                        <p:tgtEl>
                                          <p:spTgt spid="47"/>
                                        </p:tgtEl>
                                        <p:attrNameLst>
                                          <p:attrName>ppt_x</p:attrName>
                                        </p:attrNameLst>
                                      </p:cBhvr>
                                      <p:tavLst>
                                        <p:tav tm="0">
                                          <p:val>
                                            <p:strVal val="#ppt_x"/>
                                          </p:val>
                                        </p:tav>
                                        <p:tav tm="100000">
                                          <p:val>
                                            <p:strVal val="#ppt_x+#ppt_w*1.125000"/>
                                          </p:val>
                                        </p:tav>
                                      </p:tavLst>
                                    </p:anim>
                                    <p:animEffect transition="out" filter="wipe(right)">
                                      <p:cBhvr>
                                        <p:cTn id="97" dur="500"/>
                                        <p:tgtEl>
                                          <p:spTgt spid="47"/>
                                        </p:tgtEl>
                                      </p:cBhvr>
                                    </p:animEffect>
                                    <p:set>
                                      <p:cBhvr>
                                        <p:cTn id="98" dur="1" fill="hold">
                                          <p:stCondLst>
                                            <p:cond delay="499"/>
                                          </p:stCondLst>
                                        </p:cTn>
                                        <p:tgtEl>
                                          <p:spTgt spid="47"/>
                                        </p:tgtEl>
                                        <p:attrNameLst>
                                          <p:attrName>style.visibility</p:attrName>
                                        </p:attrNameLst>
                                      </p:cBhvr>
                                      <p:to>
                                        <p:strVal val="hidden"/>
                                      </p:to>
                                    </p:set>
                                  </p:childTnLst>
                                </p:cTn>
                              </p:par>
                            </p:childTnLst>
                          </p:cTn>
                        </p:par>
                        <p:par>
                          <p:cTn id="99" fill="hold">
                            <p:stCondLst>
                              <p:cond delay="500"/>
                            </p:stCondLst>
                            <p:childTnLst>
                              <p:par>
                                <p:cTn id="100" presetID="12" presetClass="entr" presetSubtype="2" fill="hold" nodeType="afterEffect">
                                  <p:stCondLst>
                                    <p:cond delay="0"/>
                                  </p:stCondLst>
                                  <p:childTnLst>
                                    <p:set>
                                      <p:cBhvr>
                                        <p:cTn id="101" dur="1" fill="hold">
                                          <p:stCondLst>
                                            <p:cond delay="0"/>
                                          </p:stCondLst>
                                        </p:cTn>
                                        <p:tgtEl>
                                          <p:spTgt spid="51"/>
                                        </p:tgtEl>
                                        <p:attrNameLst>
                                          <p:attrName>style.visibility</p:attrName>
                                        </p:attrNameLst>
                                      </p:cBhvr>
                                      <p:to>
                                        <p:strVal val="visible"/>
                                      </p:to>
                                    </p:set>
                                    <p:anim calcmode="lin" valueType="num">
                                      <p:cBhvr additive="base">
                                        <p:cTn id="102" dur="500"/>
                                        <p:tgtEl>
                                          <p:spTgt spid="51"/>
                                        </p:tgtEl>
                                        <p:attrNameLst>
                                          <p:attrName>ppt_x</p:attrName>
                                        </p:attrNameLst>
                                      </p:cBhvr>
                                      <p:tavLst>
                                        <p:tav tm="0">
                                          <p:val>
                                            <p:strVal val="#ppt_x+#ppt_w*1.125000"/>
                                          </p:val>
                                        </p:tav>
                                        <p:tav tm="100000">
                                          <p:val>
                                            <p:strVal val="#ppt_x"/>
                                          </p:val>
                                        </p:tav>
                                      </p:tavLst>
                                    </p:anim>
                                    <p:animEffect transition="in" filter="wipe(left)">
                                      <p:cBhvr>
                                        <p:cTn id="103" dur="500"/>
                                        <p:tgtEl>
                                          <p:spTgt spid="51"/>
                                        </p:tgtEl>
                                      </p:cBhvr>
                                    </p:animEffect>
                                  </p:childTnLst>
                                </p:cTn>
                              </p:par>
                              <p:par>
                                <p:cTn id="104" presetID="3" presetClass="emph" presetSubtype="2" fill="hold" grpId="2" nodeType="withEffect">
                                  <p:stCondLst>
                                    <p:cond delay="0"/>
                                  </p:stCondLst>
                                  <p:childTnLst>
                                    <p:animClr clrSpc="rgb" dir="cw">
                                      <p:cBhvr override="childStyle">
                                        <p:cTn id="105" dur="1000" fill="hold"/>
                                        <p:tgtEl>
                                          <p:spTgt spid="31"/>
                                        </p:tgtEl>
                                        <p:attrNameLst>
                                          <p:attrName>style.color</p:attrName>
                                        </p:attrNameLst>
                                      </p:cBhvr>
                                      <p:to>
                                        <a:schemeClr val="accent2"/>
                                      </p:to>
                                    </p:animClr>
                                  </p:childTnLst>
                                </p:cTn>
                              </p:par>
                              <p:par>
                                <p:cTn id="106" presetID="3" presetClass="emph" presetSubtype="2" fill="hold" grpId="1" nodeType="withEffect">
                                  <p:stCondLst>
                                    <p:cond delay="0"/>
                                  </p:stCondLst>
                                  <p:childTnLst>
                                    <p:animClr clrSpc="rgb" dir="cw">
                                      <p:cBhvr override="childStyle">
                                        <p:cTn id="107" dur="1000" fill="hold"/>
                                        <p:tgtEl>
                                          <p:spTgt spid="30"/>
                                        </p:tgtEl>
                                        <p:attrNameLst>
                                          <p:attrName>style.color</p:attrName>
                                        </p:attrNameLst>
                                      </p:cBhvr>
                                      <p:to>
                                        <a:schemeClr val="hlink"/>
                                      </p:to>
                                    </p:animClr>
                                  </p:childTnLst>
                                </p:cTn>
                              </p:par>
                            </p:childTnLst>
                          </p:cTn>
                        </p:par>
                      </p:childTnLst>
                    </p:cTn>
                  </p:par>
                  <p:par>
                    <p:cTn id="108" fill="hold">
                      <p:stCondLst>
                        <p:cond delay="indefinite"/>
                      </p:stCondLst>
                      <p:childTnLst>
                        <p:par>
                          <p:cTn id="109" fill="hold">
                            <p:stCondLst>
                              <p:cond delay="0"/>
                            </p:stCondLst>
                            <p:childTnLst>
                              <p:par>
                                <p:cTn id="110" presetID="12" presetClass="exit" presetSubtype="2" fill="hold" nodeType="clickEffect">
                                  <p:stCondLst>
                                    <p:cond delay="0"/>
                                  </p:stCondLst>
                                  <p:childTnLst>
                                    <p:anim calcmode="lin" valueType="num">
                                      <p:cBhvr additive="base">
                                        <p:cTn id="111" dur="500"/>
                                        <p:tgtEl>
                                          <p:spTgt spid="51"/>
                                        </p:tgtEl>
                                        <p:attrNameLst>
                                          <p:attrName>ppt_x</p:attrName>
                                        </p:attrNameLst>
                                      </p:cBhvr>
                                      <p:tavLst>
                                        <p:tav tm="0">
                                          <p:val>
                                            <p:strVal val="#ppt_x"/>
                                          </p:val>
                                        </p:tav>
                                        <p:tav tm="100000">
                                          <p:val>
                                            <p:strVal val="#ppt_x+#ppt_w*1.125000"/>
                                          </p:val>
                                        </p:tav>
                                      </p:tavLst>
                                    </p:anim>
                                    <p:animEffect transition="out" filter="wipe(right)">
                                      <p:cBhvr>
                                        <p:cTn id="112" dur="500"/>
                                        <p:tgtEl>
                                          <p:spTgt spid="51"/>
                                        </p:tgtEl>
                                      </p:cBhvr>
                                    </p:animEffect>
                                    <p:set>
                                      <p:cBhvr>
                                        <p:cTn id="113" dur="1" fill="hold">
                                          <p:stCondLst>
                                            <p:cond delay="499"/>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4" restart="whenNotActive" fill="hold" evtFilter="cancelBubble" nodeType="interactiveSeq">
                <p:stCondLst>
                  <p:cond evt="onClick" delay="0">
                    <p:tgtEl>
                      <p:spTgt spid="55"/>
                    </p:tgtEl>
                  </p:cond>
                </p:stCondLst>
                <p:endSync evt="end" delay="0">
                  <p:rtn val="all"/>
                </p:endSync>
                <p:childTnLst>
                  <p:par>
                    <p:cTn id="115" fill="hold">
                      <p:stCondLst>
                        <p:cond delay="0"/>
                      </p:stCondLst>
                      <p:childTnLst>
                        <p:par>
                          <p:cTn id="116" fill="hold">
                            <p:stCondLst>
                              <p:cond delay="0"/>
                            </p:stCondLst>
                            <p:childTnLst>
                              <p:par>
                                <p:cTn id="117" presetID="2" presetClass="mediacall" presetSubtype="0" fill="hold" nodeType="clickEffect">
                                  <p:stCondLst>
                                    <p:cond delay="0"/>
                                  </p:stCondLst>
                                  <p:childTnLst>
                                    <p:cmd type="call" cmd="togglePause">
                                      <p:cBhvr>
                                        <p:cTn id="118" dur="1" fill="hold"/>
                                        <p:tgtEl>
                                          <p:spTgt spid="55"/>
                                        </p:tgtEl>
                                      </p:cBhvr>
                                    </p:cmd>
                                  </p:childTnLst>
                                </p:cTn>
                              </p:par>
                            </p:childTnLst>
                          </p:cTn>
                        </p:par>
                      </p:childTnLst>
                    </p:cTn>
                  </p:par>
                </p:childTnLst>
              </p:cTn>
              <p:nextCondLst>
                <p:cond evt="onClick" delay="0">
                  <p:tgtEl>
                    <p:spTgt spid="55"/>
                  </p:tgtEl>
                </p:cond>
              </p:nextCondLst>
            </p:seq>
            <p:video>
              <p:cMediaNode vol="80000">
                <p:cTn id="119" repeatCount="indefinite" fill="hold" display="0">
                  <p:stCondLst>
                    <p:cond delay="indefinite"/>
                  </p:stCondLst>
                </p:cTn>
                <p:tgtEl>
                  <p:spTgt spid="55"/>
                </p:tgtEl>
              </p:cMediaNode>
            </p:video>
          </p:childTnLst>
        </p:cTn>
      </p:par>
    </p:tnLst>
    <p:bldLst>
      <p:bldP spid="23" grpId="0" animBg="1"/>
      <p:bldP spid="24" grpId="0" animBg="1"/>
      <p:bldP spid="26" grpId="0" animBg="1"/>
      <p:bldP spid="29" grpId="0"/>
      <p:bldP spid="29" grpId="1"/>
      <p:bldP spid="29" grpId="2"/>
      <p:bldP spid="30" grpId="0"/>
      <p:bldP spid="30" grpId="1"/>
      <p:bldP spid="31" grpId="0"/>
      <p:bldP spid="31" grpId="1"/>
      <p:bldP spid="31" grpId="2"/>
      <p:bldP spid="32" grpId="0"/>
      <p:bldP spid="32" grpId="1"/>
      <p:bldP spid="32" grpId="2"/>
      <p:bldP spid="33" grpId="0"/>
      <p:bldP spid="33" grpId="1"/>
      <p:bldP spid="33" grpId="2"/>
      <p:bldP spid="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a:xfrm>
            <a:off x="0" y="19"/>
            <a:ext cx="12192000" cy="6626711"/>
          </a:xfrm>
          <a:prstGeom prst="rect">
            <a:avLst/>
          </a:prstGeom>
          <a:solidFill>
            <a:schemeClr val="bg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spcCol="0" rtlCol="0" anchor="ctr"/>
          <a:lstStyle/>
          <a:p>
            <a:pPr algn="ctr"/>
            <a:endParaRPr lang="en-US" dirty="0" smtClean="0"/>
          </a:p>
        </p:txBody>
      </p:sp>
      <p:sp>
        <p:nvSpPr>
          <p:cNvPr id="129" name="Rectangle 128"/>
          <p:cNvSpPr/>
          <p:nvPr/>
        </p:nvSpPr>
        <p:spPr>
          <a:xfrm>
            <a:off x="-6140" y="5950271"/>
            <a:ext cx="12198141" cy="45719"/>
          </a:xfrm>
          <a:prstGeom prst="rect">
            <a:avLst/>
          </a:prstGeom>
          <a:gradFill>
            <a:gsLst>
              <a:gs pos="0">
                <a:srgbClr val="000000">
                  <a:alpha val="26000"/>
                </a:srgbClr>
              </a:gs>
              <a:gs pos="100000">
                <a:srgbClr val="000000">
                  <a:alpha val="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05" tIns="60901" rIns="121805" bIns="60901" rtlCol="0" anchor="ctr"/>
          <a:lstStyle/>
          <a:p>
            <a:pPr algn="ctr" defTabSz="913325"/>
            <a:endParaRPr lang="en-US" dirty="0">
              <a:gradFill>
                <a:gsLst>
                  <a:gs pos="0">
                    <a:srgbClr val="000000"/>
                  </a:gs>
                  <a:gs pos="100000">
                    <a:srgbClr val="000000">
                      <a:alpha val="0"/>
                    </a:srgbClr>
                  </a:gs>
                </a:gsLst>
                <a:lin ang="5400000" scaled="1"/>
              </a:gradFill>
              <a:latin typeface="Arial"/>
            </a:endParaRPr>
          </a:p>
        </p:txBody>
      </p:sp>
      <p:sp>
        <p:nvSpPr>
          <p:cNvPr id="118" name="Rectangle 117"/>
          <p:cNvSpPr/>
          <p:nvPr/>
        </p:nvSpPr>
        <p:spPr>
          <a:xfrm>
            <a:off x="2087589" y="1257970"/>
            <a:ext cx="1416552" cy="4184767"/>
          </a:xfrm>
          <a:prstGeom prst="rect">
            <a:avLst/>
          </a:prstGeom>
          <a:gradFill flip="none" rotWithShape="1">
            <a:gsLst>
              <a:gs pos="0">
                <a:schemeClr val="bg1">
                  <a:lumMod val="95000"/>
                </a:schemeClr>
              </a:gs>
              <a:gs pos="100000">
                <a:srgbClr val="FFFFFF">
                  <a:alpha val="0"/>
                </a:srgbClr>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372" tIns="91372" rIns="91372" bIns="91372" rtlCol="0" anchor="t"/>
          <a:lstStyle/>
          <a:p>
            <a:pPr defTabSz="385500"/>
            <a:endParaRPr lang="en-US" sz="1100" dirty="0">
              <a:solidFill>
                <a:srgbClr val="2C2C2C"/>
              </a:solidFill>
              <a:latin typeface="CiscoSansTT ExtraLight"/>
              <a:ea typeface="Arial" pitchFamily="-107" charset="0"/>
              <a:cs typeface="Arial" pitchFamily="-107" charset="0"/>
            </a:endParaRPr>
          </a:p>
        </p:txBody>
      </p:sp>
      <p:sp>
        <p:nvSpPr>
          <p:cNvPr id="119" name="Rectangle 118"/>
          <p:cNvSpPr/>
          <p:nvPr/>
        </p:nvSpPr>
        <p:spPr>
          <a:xfrm>
            <a:off x="3601972" y="1257970"/>
            <a:ext cx="1416552" cy="4184767"/>
          </a:xfrm>
          <a:prstGeom prst="rect">
            <a:avLst/>
          </a:prstGeom>
          <a:gradFill flip="none" rotWithShape="1">
            <a:gsLst>
              <a:gs pos="0">
                <a:schemeClr val="bg1">
                  <a:lumMod val="95000"/>
                </a:schemeClr>
              </a:gs>
              <a:gs pos="100000">
                <a:srgbClr val="FFFFFF">
                  <a:alpha val="0"/>
                </a:srgbClr>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372" tIns="91372" rIns="91372" bIns="91372" rtlCol="0" anchor="t"/>
          <a:lstStyle/>
          <a:p>
            <a:pPr defTabSz="385500"/>
            <a:endParaRPr lang="en-US" sz="1100" dirty="0">
              <a:solidFill>
                <a:srgbClr val="2C2C2C"/>
              </a:solidFill>
              <a:latin typeface="CiscoSansTT ExtraLight"/>
              <a:ea typeface="Arial" pitchFamily="-107" charset="0"/>
              <a:cs typeface="Arial" pitchFamily="-107" charset="0"/>
            </a:endParaRPr>
          </a:p>
        </p:txBody>
      </p:sp>
      <p:sp>
        <p:nvSpPr>
          <p:cNvPr id="121" name="Rectangle 120"/>
          <p:cNvSpPr/>
          <p:nvPr/>
        </p:nvSpPr>
        <p:spPr>
          <a:xfrm>
            <a:off x="5116357" y="1257970"/>
            <a:ext cx="1416552" cy="4184767"/>
          </a:xfrm>
          <a:prstGeom prst="rect">
            <a:avLst/>
          </a:prstGeom>
          <a:gradFill flip="none" rotWithShape="1">
            <a:gsLst>
              <a:gs pos="0">
                <a:schemeClr val="bg1">
                  <a:lumMod val="95000"/>
                </a:schemeClr>
              </a:gs>
              <a:gs pos="100000">
                <a:srgbClr val="FFFFFF">
                  <a:alpha val="0"/>
                </a:srgbClr>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372" tIns="91372" rIns="91372" bIns="91372" rtlCol="0" anchor="t"/>
          <a:lstStyle/>
          <a:p>
            <a:pPr defTabSz="385500"/>
            <a:endParaRPr lang="en-US" sz="1100" dirty="0">
              <a:solidFill>
                <a:srgbClr val="2C2C2C"/>
              </a:solidFill>
              <a:latin typeface="CiscoSansTT ExtraLight"/>
              <a:ea typeface="Arial" pitchFamily="-107" charset="0"/>
              <a:cs typeface="Arial" pitchFamily="-107" charset="0"/>
            </a:endParaRPr>
          </a:p>
        </p:txBody>
      </p:sp>
      <p:sp>
        <p:nvSpPr>
          <p:cNvPr id="122" name="Rectangle 121"/>
          <p:cNvSpPr/>
          <p:nvPr/>
        </p:nvSpPr>
        <p:spPr>
          <a:xfrm>
            <a:off x="6630741" y="1257970"/>
            <a:ext cx="1416552" cy="4184767"/>
          </a:xfrm>
          <a:prstGeom prst="rect">
            <a:avLst/>
          </a:prstGeom>
          <a:gradFill flip="none" rotWithShape="1">
            <a:gsLst>
              <a:gs pos="0">
                <a:schemeClr val="bg1">
                  <a:lumMod val="95000"/>
                </a:schemeClr>
              </a:gs>
              <a:gs pos="100000">
                <a:srgbClr val="FFFFFF">
                  <a:alpha val="0"/>
                </a:srgbClr>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372" tIns="91372" rIns="91372" bIns="91372" rtlCol="0" anchor="t"/>
          <a:lstStyle/>
          <a:p>
            <a:pPr defTabSz="385500"/>
            <a:endParaRPr lang="en-US" sz="1100" dirty="0">
              <a:solidFill>
                <a:srgbClr val="2C2C2C"/>
              </a:solidFill>
              <a:latin typeface="CiscoSansTT ExtraLight"/>
              <a:ea typeface="Arial" pitchFamily="-107" charset="0"/>
              <a:cs typeface="Arial" pitchFamily="-107" charset="0"/>
            </a:endParaRPr>
          </a:p>
        </p:txBody>
      </p:sp>
      <p:sp>
        <p:nvSpPr>
          <p:cNvPr id="123" name="Rectangle 122"/>
          <p:cNvSpPr/>
          <p:nvPr/>
        </p:nvSpPr>
        <p:spPr>
          <a:xfrm>
            <a:off x="8145125" y="1257970"/>
            <a:ext cx="1416552" cy="4184767"/>
          </a:xfrm>
          <a:prstGeom prst="rect">
            <a:avLst/>
          </a:prstGeom>
          <a:gradFill flip="none" rotWithShape="1">
            <a:gsLst>
              <a:gs pos="0">
                <a:schemeClr val="bg1">
                  <a:lumMod val="95000"/>
                </a:schemeClr>
              </a:gs>
              <a:gs pos="100000">
                <a:srgbClr val="FFFFFF">
                  <a:alpha val="0"/>
                </a:srgbClr>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372" tIns="91372" rIns="91372" bIns="91372" rtlCol="0" anchor="t"/>
          <a:lstStyle/>
          <a:p>
            <a:pPr defTabSz="385500"/>
            <a:endParaRPr lang="en-US" sz="1100" dirty="0">
              <a:solidFill>
                <a:srgbClr val="2C2C2C"/>
              </a:solidFill>
              <a:latin typeface="CiscoSansTT ExtraLight"/>
              <a:ea typeface="Arial" pitchFamily="-107" charset="0"/>
              <a:cs typeface="Arial" pitchFamily="-107" charset="0"/>
            </a:endParaRPr>
          </a:p>
        </p:txBody>
      </p:sp>
      <p:sp>
        <p:nvSpPr>
          <p:cNvPr id="124" name="Rectangle 123"/>
          <p:cNvSpPr/>
          <p:nvPr/>
        </p:nvSpPr>
        <p:spPr>
          <a:xfrm>
            <a:off x="9659509" y="1257970"/>
            <a:ext cx="1416552" cy="4184767"/>
          </a:xfrm>
          <a:prstGeom prst="rect">
            <a:avLst/>
          </a:prstGeom>
          <a:gradFill flip="none" rotWithShape="1">
            <a:gsLst>
              <a:gs pos="0">
                <a:schemeClr val="bg1">
                  <a:lumMod val="95000"/>
                </a:schemeClr>
              </a:gs>
              <a:gs pos="100000">
                <a:srgbClr val="FFFFFF">
                  <a:alpha val="0"/>
                </a:srgbClr>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372" tIns="91372" rIns="91372" bIns="91372" rtlCol="0" anchor="t"/>
          <a:lstStyle/>
          <a:p>
            <a:pPr defTabSz="385500"/>
            <a:endParaRPr lang="en-US" sz="1100" dirty="0">
              <a:solidFill>
                <a:srgbClr val="2C2C2C"/>
              </a:solidFill>
              <a:latin typeface="CiscoSansTT ExtraLight"/>
              <a:ea typeface="Arial" pitchFamily="-107" charset="0"/>
              <a:cs typeface="Arial" pitchFamily="-107" charset="0"/>
            </a:endParaRPr>
          </a:p>
        </p:txBody>
      </p:sp>
      <p:sp>
        <p:nvSpPr>
          <p:cNvPr id="96" name="Rectangle 95"/>
          <p:cNvSpPr/>
          <p:nvPr/>
        </p:nvSpPr>
        <p:spPr>
          <a:xfrm>
            <a:off x="250801" y="5900895"/>
            <a:ext cx="2163931" cy="1131284"/>
          </a:xfrm>
          <a:prstGeom prst="rect">
            <a:avLst/>
          </a:prstGeom>
          <a:gradFill flip="none" rotWithShape="1">
            <a:gsLst>
              <a:gs pos="0">
                <a:schemeClr val="bg1">
                  <a:lumMod val="95000"/>
                </a:schemeClr>
              </a:gs>
              <a:gs pos="100000">
                <a:srgbClr val="FFFFFF">
                  <a:alpha val="0"/>
                </a:srgbClr>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372" tIns="91372" rIns="91372" bIns="91372" rtlCol="0" anchor="t"/>
          <a:lstStyle/>
          <a:p>
            <a:pPr defTabSz="385500"/>
            <a:endParaRPr lang="en-US" sz="1100" dirty="0">
              <a:solidFill>
                <a:srgbClr val="2C2C2C"/>
              </a:solidFill>
              <a:latin typeface="CiscoSansTT ExtraLight"/>
              <a:ea typeface="Arial" pitchFamily="-107" charset="0"/>
              <a:cs typeface="Arial" pitchFamily="-107" charset="0"/>
            </a:endParaRPr>
          </a:p>
        </p:txBody>
      </p:sp>
      <p:sp>
        <p:nvSpPr>
          <p:cNvPr id="97" name="Rectangle 96"/>
          <p:cNvSpPr/>
          <p:nvPr/>
        </p:nvSpPr>
        <p:spPr>
          <a:xfrm>
            <a:off x="2609401" y="5900895"/>
            <a:ext cx="2163931" cy="1131284"/>
          </a:xfrm>
          <a:prstGeom prst="rect">
            <a:avLst/>
          </a:prstGeom>
          <a:gradFill flip="none" rotWithShape="1">
            <a:gsLst>
              <a:gs pos="0">
                <a:schemeClr val="bg1">
                  <a:lumMod val="95000"/>
                </a:schemeClr>
              </a:gs>
              <a:gs pos="100000">
                <a:srgbClr val="FFFFFF">
                  <a:alpha val="0"/>
                </a:srgbClr>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372" tIns="91372" rIns="91372" bIns="91372" rtlCol="0" anchor="t"/>
          <a:lstStyle/>
          <a:p>
            <a:pPr defTabSz="385500"/>
            <a:endParaRPr lang="en-US" sz="1100" dirty="0">
              <a:solidFill>
                <a:srgbClr val="2C2C2C"/>
              </a:solidFill>
              <a:latin typeface="CiscoSansTT ExtraLight"/>
              <a:ea typeface="Arial" pitchFamily="-107" charset="0"/>
              <a:cs typeface="Arial" pitchFamily="-107" charset="0"/>
            </a:endParaRPr>
          </a:p>
        </p:txBody>
      </p:sp>
      <p:sp>
        <p:nvSpPr>
          <p:cNvPr id="98" name="Rectangle 97"/>
          <p:cNvSpPr/>
          <p:nvPr/>
        </p:nvSpPr>
        <p:spPr>
          <a:xfrm>
            <a:off x="4968001" y="5900895"/>
            <a:ext cx="2163931" cy="1131284"/>
          </a:xfrm>
          <a:prstGeom prst="rect">
            <a:avLst/>
          </a:prstGeom>
          <a:gradFill flip="none" rotWithShape="1">
            <a:gsLst>
              <a:gs pos="0">
                <a:schemeClr val="bg1">
                  <a:lumMod val="95000"/>
                </a:schemeClr>
              </a:gs>
              <a:gs pos="100000">
                <a:srgbClr val="FFFFFF">
                  <a:alpha val="0"/>
                </a:srgbClr>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372" tIns="91372" rIns="91372" bIns="91372" rtlCol="0" anchor="t"/>
          <a:lstStyle/>
          <a:p>
            <a:pPr defTabSz="385500"/>
            <a:endParaRPr lang="en-US" sz="1100" dirty="0">
              <a:solidFill>
                <a:srgbClr val="2C2C2C"/>
              </a:solidFill>
              <a:latin typeface="CiscoSansTT ExtraLight"/>
              <a:ea typeface="Arial" pitchFamily="-107" charset="0"/>
              <a:cs typeface="Arial" pitchFamily="-107" charset="0"/>
            </a:endParaRPr>
          </a:p>
        </p:txBody>
      </p:sp>
      <p:sp>
        <p:nvSpPr>
          <p:cNvPr id="99" name="Rectangle 98"/>
          <p:cNvSpPr/>
          <p:nvPr/>
        </p:nvSpPr>
        <p:spPr>
          <a:xfrm>
            <a:off x="7326601" y="5900895"/>
            <a:ext cx="2163931" cy="1131284"/>
          </a:xfrm>
          <a:prstGeom prst="rect">
            <a:avLst/>
          </a:prstGeom>
          <a:gradFill flip="none" rotWithShape="1">
            <a:gsLst>
              <a:gs pos="0">
                <a:schemeClr val="bg1">
                  <a:lumMod val="95000"/>
                </a:schemeClr>
              </a:gs>
              <a:gs pos="100000">
                <a:srgbClr val="FFFFFF">
                  <a:alpha val="0"/>
                </a:srgbClr>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372" tIns="91372" rIns="91372" bIns="91372" rtlCol="0" anchor="t"/>
          <a:lstStyle/>
          <a:p>
            <a:pPr defTabSz="385500"/>
            <a:endParaRPr lang="en-US" sz="1100" dirty="0">
              <a:solidFill>
                <a:srgbClr val="2C2C2C"/>
              </a:solidFill>
              <a:latin typeface="CiscoSansTT ExtraLight"/>
              <a:ea typeface="Arial" pitchFamily="-107" charset="0"/>
              <a:cs typeface="Arial" pitchFamily="-107" charset="0"/>
            </a:endParaRPr>
          </a:p>
        </p:txBody>
      </p:sp>
      <p:sp>
        <p:nvSpPr>
          <p:cNvPr id="100" name="Rectangle 99"/>
          <p:cNvSpPr/>
          <p:nvPr/>
        </p:nvSpPr>
        <p:spPr>
          <a:xfrm>
            <a:off x="9685201" y="5900895"/>
            <a:ext cx="2163931" cy="1131284"/>
          </a:xfrm>
          <a:prstGeom prst="rect">
            <a:avLst/>
          </a:prstGeom>
          <a:gradFill flip="none" rotWithShape="1">
            <a:gsLst>
              <a:gs pos="0">
                <a:schemeClr val="bg1">
                  <a:lumMod val="95000"/>
                </a:schemeClr>
              </a:gs>
              <a:gs pos="100000">
                <a:srgbClr val="FFFFFF">
                  <a:alpha val="0"/>
                </a:srgbClr>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372" tIns="91372" rIns="91372" bIns="91372" rtlCol="0" anchor="t"/>
          <a:lstStyle/>
          <a:p>
            <a:pPr defTabSz="385500"/>
            <a:endParaRPr lang="en-US" sz="1100" dirty="0">
              <a:solidFill>
                <a:srgbClr val="2C2C2C"/>
              </a:solidFill>
              <a:latin typeface="CiscoSansTT ExtraLight"/>
              <a:ea typeface="Arial" pitchFamily="-107" charset="0"/>
              <a:cs typeface="Arial" pitchFamily="-107" charset="0"/>
            </a:endParaRPr>
          </a:p>
        </p:txBody>
      </p:sp>
      <p:sp>
        <p:nvSpPr>
          <p:cNvPr id="4" name="Title 1"/>
          <p:cNvSpPr>
            <a:spLocks noGrp="1"/>
          </p:cNvSpPr>
          <p:nvPr>
            <p:ph type="title"/>
          </p:nvPr>
        </p:nvSpPr>
        <p:spPr>
          <a:xfrm>
            <a:off x="179197" y="84609"/>
            <a:ext cx="10372475" cy="952499"/>
          </a:xfrm>
        </p:spPr>
        <p:txBody>
          <a:bodyPr>
            <a:normAutofit/>
          </a:bodyPr>
          <a:lstStyle/>
          <a:p>
            <a:r>
              <a:rPr lang="en-US" dirty="0" smtClean="0"/>
              <a:t>The Nexus Data Center Switching Portfolio</a:t>
            </a:r>
            <a:endParaRPr lang="en-US" sz="2300" dirty="0">
              <a:solidFill>
                <a:srgbClr val="3C86EC"/>
              </a:solidFill>
            </a:endParaRPr>
          </a:p>
        </p:txBody>
      </p:sp>
      <p:pic>
        <p:nvPicPr>
          <p:cNvPr id="160" name="Picture 159" descr="N2k family photo Oct11.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85108" y="4046992"/>
            <a:ext cx="920235" cy="468909"/>
          </a:xfrm>
          <a:prstGeom prst="rect">
            <a:avLst/>
          </a:prstGeom>
        </p:spPr>
      </p:pic>
      <p:sp>
        <p:nvSpPr>
          <p:cNvPr id="171" name="Text Box 49"/>
          <p:cNvSpPr txBox="1">
            <a:spLocks noChangeArrowheads="1"/>
          </p:cNvSpPr>
          <p:nvPr/>
        </p:nvSpPr>
        <p:spPr bwMode="auto">
          <a:xfrm>
            <a:off x="2231092" y="4806443"/>
            <a:ext cx="1231745" cy="588324"/>
          </a:xfrm>
          <a:prstGeom prst="rect">
            <a:avLst/>
          </a:prstGeom>
          <a:noFill/>
          <a:ln w="9525" algn="ctr">
            <a:noFill/>
            <a:miter lim="800000"/>
            <a:headEnd/>
            <a:tailEnd/>
          </a:ln>
        </p:spPr>
        <p:txBody>
          <a:bodyPr wrap="square" lIns="61397" tIns="30713" rIns="61397" bIns="30713">
            <a:spAutoFit/>
          </a:bodyPr>
          <a:lstStyle/>
          <a:p>
            <a:pPr algn="ctr" defTabSz="456455" eaLnBrk="0" hangingPunct="0">
              <a:lnSpc>
                <a:spcPct val="90000"/>
              </a:lnSpc>
            </a:pPr>
            <a:r>
              <a:rPr lang="en-US" b="1" dirty="0">
                <a:solidFill>
                  <a:srgbClr val="435153"/>
                </a:solidFill>
                <a:ea typeface="Apple LiGothic Medium" pitchFamily="2" charset="-120"/>
                <a:cs typeface="Arial" charset="0"/>
                <a:sym typeface="Arial" pitchFamily="34" charset="0"/>
              </a:rPr>
              <a:t>Nexus 2300</a:t>
            </a:r>
          </a:p>
        </p:txBody>
      </p:sp>
      <p:sp>
        <p:nvSpPr>
          <p:cNvPr id="179" name="TextBox 178"/>
          <p:cNvSpPr txBox="1"/>
          <p:nvPr/>
        </p:nvSpPr>
        <p:spPr>
          <a:xfrm>
            <a:off x="9561707" y="2062015"/>
            <a:ext cx="1510967" cy="830767"/>
          </a:xfrm>
          <a:prstGeom prst="rect">
            <a:avLst/>
          </a:prstGeom>
          <a:noFill/>
        </p:spPr>
        <p:txBody>
          <a:bodyPr wrap="square" lIns="91146" tIns="45598" rIns="91146" bIns="45598" rtlCol="0">
            <a:spAutoFit/>
          </a:bodyPr>
          <a:lstStyle/>
          <a:p>
            <a:pPr algn="ctr" defTabSz="911395"/>
            <a:r>
              <a:rPr lang="en-US" sz="1200" b="1" dirty="0">
                <a:solidFill>
                  <a:srgbClr val="435153"/>
                </a:solidFill>
                <a:ea typeface="Apple LiGothic Medium" pitchFamily="2" charset="-120"/>
                <a:sym typeface="Arial" pitchFamily="34" charset="0"/>
              </a:rPr>
              <a:t>Application Centric Infrastructure (ACI)</a:t>
            </a:r>
          </a:p>
        </p:txBody>
      </p:sp>
      <p:pic>
        <p:nvPicPr>
          <p:cNvPr id="169" name="Picture 168" descr="N3k family Oct1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95073" y="3969631"/>
            <a:ext cx="1049832" cy="546264"/>
          </a:xfrm>
          <a:prstGeom prst="rect">
            <a:avLst/>
          </a:prstGeom>
        </p:spPr>
      </p:pic>
      <p:sp>
        <p:nvSpPr>
          <p:cNvPr id="170" name="Text Box 47"/>
          <p:cNvSpPr txBox="1">
            <a:spLocks noChangeArrowheads="1"/>
          </p:cNvSpPr>
          <p:nvPr/>
        </p:nvSpPr>
        <p:spPr bwMode="auto">
          <a:xfrm>
            <a:off x="3795077" y="4806443"/>
            <a:ext cx="1054947" cy="588324"/>
          </a:xfrm>
          <a:prstGeom prst="rect">
            <a:avLst/>
          </a:prstGeom>
          <a:noFill/>
          <a:ln w="9525" algn="ctr">
            <a:noFill/>
            <a:miter lim="800000"/>
            <a:headEnd/>
            <a:tailEnd/>
          </a:ln>
        </p:spPr>
        <p:txBody>
          <a:bodyPr wrap="square" lIns="61397" tIns="30713" rIns="61397" bIns="30713">
            <a:spAutoFit/>
          </a:bodyPr>
          <a:lstStyle/>
          <a:p>
            <a:pPr algn="ctr" defTabSz="456455" eaLnBrk="0" hangingPunct="0">
              <a:lnSpc>
                <a:spcPct val="90000"/>
              </a:lnSpc>
            </a:pPr>
            <a:r>
              <a:rPr lang="en-US" b="1" dirty="0">
                <a:solidFill>
                  <a:srgbClr val="435153"/>
                </a:solidFill>
                <a:ea typeface="Apple LiGothic Medium" pitchFamily="2" charset="-120"/>
                <a:cs typeface="Arial" charset="0"/>
                <a:sym typeface="Arial" pitchFamily="34" charset="0"/>
              </a:rPr>
              <a:t>Nexus 3100</a:t>
            </a:r>
          </a:p>
        </p:txBody>
      </p:sp>
      <p:pic>
        <p:nvPicPr>
          <p:cNvPr id="178" name="Picture 17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75573" y="3512939"/>
            <a:ext cx="1004495" cy="497991"/>
          </a:xfrm>
          <a:prstGeom prst="rect">
            <a:avLst/>
          </a:prstGeom>
          <a:noFill/>
          <a:ln>
            <a:noFill/>
          </a:ln>
        </p:spPr>
      </p:pic>
      <p:pic>
        <p:nvPicPr>
          <p:cNvPr id="193" name="Picture 192" descr="KN59024.png"/>
          <p:cNvPicPr>
            <a:picLocks noChangeAspect="1"/>
          </p:cNvPicPr>
          <p:nvPr/>
        </p:nvPicPr>
        <p:blipFill rotWithShape="1">
          <a:blip r:embed="rId6" cstate="screen">
            <a:extLst>
              <a:ext uri="{28A0092B-C50C-407E-A947-70E740481C1C}">
                <a14:useLocalDpi xmlns:a14="http://schemas.microsoft.com/office/drawing/2010/main"/>
              </a:ext>
            </a:extLst>
          </a:blip>
          <a:srcRect l="-1" r="-3602" b="-22227"/>
          <a:stretch/>
        </p:blipFill>
        <p:spPr>
          <a:xfrm>
            <a:off x="3749100" y="3093055"/>
            <a:ext cx="1019313" cy="339680"/>
          </a:xfrm>
          <a:prstGeom prst="rect">
            <a:avLst/>
          </a:prstGeom>
        </p:spPr>
      </p:pic>
      <p:pic>
        <p:nvPicPr>
          <p:cNvPr id="161" name="Picture 2" descr="C:\Users\ddhillon\Documents\7000\images\Nexus family with 7004.png"/>
          <p:cNvPicPr>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989683" y="3374747"/>
            <a:ext cx="1718381" cy="1141161"/>
          </a:xfrm>
          <a:prstGeom prst="rect">
            <a:avLst/>
          </a:prstGeom>
          <a:noFill/>
          <a:extLst>
            <a:ext uri="{909E8E84-426E-40dd-AFC4-6F175D3DCCD1}">
              <a14:hiddenFill xmlns:a14="http://schemas.microsoft.com/office/drawing/2010/main">
                <a:solidFill>
                  <a:srgbClr val="FFFFFF"/>
                </a:solidFill>
              </a14:hiddenFill>
            </a:ext>
          </a:extLst>
        </p:spPr>
      </p:pic>
      <p:sp>
        <p:nvSpPr>
          <p:cNvPr id="166" name="Text Box 47"/>
          <p:cNvSpPr txBox="1">
            <a:spLocks noChangeArrowheads="1"/>
          </p:cNvSpPr>
          <p:nvPr/>
        </p:nvSpPr>
        <p:spPr bwMode="auto">
          <a:xfrm>
            <a:off x="8286393" y="4806443"/>
            <a:ext cx="1207599" cy="588324"/>
          </a:xfrm>
          <a:prstGeom prst="rect">
            <a:avLst/>
          </a:prstGeom>
          <a:noFill/>
          <a:ln w="9525" algn="ctr">
            <a:noFill/>
            <a:miter lim="800000"/>
            <a:headEnd/>
            <a:tailEnd/>
          </a:ln>
        </p:spPr>
        <p:txBody>
          <a:bodyPr wrap="square" lIns="61397" tIns="30713" rIns="61397" bIns="30713">
            <a:spAutoFit/>
          </a:bodyPr>
          <a:lstStyle/>
          <a:p>
            <a:pPr algn="ctr" defTabSz="456455" eaLnBrk="0" hangingPunct="0">
              <a:lnSpc>
                <a:spcPct val="90000"/>
              </a:lnSpc>
            </a:pPr>
            <a:r>
              <a:rPr lang="en-US" b="1" dirty="0">
                <a:solidFill>
                  <a:srgbClr val="435153"/>
                </a:solidFill>
                <a:ea typeface="Apple LiGothic Medium" pitchFamily="2" charset="-120"/>
                <a:cs typeface="Arial" charset="0"/>
                <a:sym typeface="Arial" pitchFamily="34" charset="0"/>
              </a:rPr>
              <a:t>Nexus 7000</a:t>
            </a:r>
          </a:p>
        </p:txBody>
      </p:sp>
      <p:pic>
        <p:nvPicPr>
          <p:cNvPr id="196" name="Picture 195"/>
          <p:cNvPicPr>
            <a:picLocks noChangeAspect="1"/>
          </p:cNvPicPr>
          <p:nvPr/>
        </p:nvPicPr>
        <p:blipFill rotWithShape="1">
          <a:blip r:embed="rId8" cstate="screen">
            <a:extLst>
              <a:ext uri="{28A0092B-C50C-407E-A947-70E740481C1C}">
                <a14:useLocalDpi xmlns:a14="http://schemas.microsoft.com/office/drawing/2010/main"/>
              </a:ext>
            </a:extLst>
          </a:blip>
          <a:srcRect l="-2"/>
          <a:stretch/>
        </p:blipFill>
        <p:spPr>
          <a:xfrm>
            <a:off x="8273241" y="2627027"/>
            <a:ext cx="795344" cy="857679"/>
          </a:xfrm>
          <a:prstGeom prst="rect">
            <a:avLst/>
          </a:prstGeom>
          <a:effectLst/>
        </p:spPr>
      </p:pic>
      <p:sp>
        <p:nvSpPr>
          <p:cNvPr id="162" name="Text Box 47"/>
          <p:cNvSpPr txBox="1">
            <a:spLocks noChangeArrowheads="1"/>
          </p:cNvSpPr>
          <p:nvPr/>
        </p:nvSpPr>
        <p:spPr bwMode="auto">
          <a:xfrm>
            <a:off x="5354328" y="4806443"/>
            <a:ext cx="1051483" cy="588324"/>
          </a:xfrm>
          <a:prstGeom prst="rect">
            <a:avLst/>
          </a:prstGeom>
          <a:noFill/>
          <a:ln w="9525" algn="ctr">
            <a:noFill/>
            <a:miter lim="800000"/>
            <a:headEnd/>
            <a:tailEnd/>
          </a:ln>
        </p:spPr>
        <p:txBody>
          <a:bodyPr wrap="square" lIns="61397" tIns="30713" rIns="61397" bIns="30713">
            <a:spAutoFit/>
          </a:bodyPr>
          <a:lstStyle/>
          <a:p>
            <a:pPr algn="ctr" defTabSz="456455" eaLnBrk="0" hangingPunct="0">
              <a:lnSpc>
                <a:spcPct val="90000"/>
              </a:lnSpc>
            </a:pPr>
            <a:r>
              <a:rPr lang="en-US" b="1" dirty="0">
                <a:solidFill>
                  <a:srgbClr val="435153"/>
                </a:solidFill>
                <a:ea typeface="Apple LiGothic Medium" pitchFamily="2" charset="-120"/>
                <a:cs typeface="Arial" charset="0"/>
                <a:sym typeface="Arial" pitchFamily="34" charset="0"/>
              </a:rPr>
              <a:t>Nexus 5600</a:t>
            </a:r>
          </a:p>
        </p:txBody>
      </p:sp>
      <p:pic>
        <p:nvPicPr>
          <p:cNvPr id="165" name="Picture 164" descr="N5K Family photo 2 Mar11.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178170" y="4012613"/>
            <a:ext cx="1233015" cy="503283"/>
          </a:xfrm>
          <a:prstGeom prst="rect">
            <a:avLst/>
          </a:prstGeom>
          <a:noFill/>
          <a:ln w="9525" algn="ctr">
            <a:noFill/>
            <a:miter lim="800000"/>
            <a:headEnd/>
            <a:tailEnd/>
          </a:ln>
        </p:spPr>
      </p:pic>
      <p:pic>
        <p:nvPicPr>
          <p:cNvPr id="211" name="Picture 2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87822" y="3192230"/>
            <a:ext cx="1362361" cy="899635"/>
          </a:xfrm>
          <a:prstGeom prst="rect">
            <a:avLst/>
          </a:prstGeom>
          <a:noFill/>
          <a:ln w="9525" algn="ctr">
            <a:noFill/>
            <a:miter lim="800000"/>
            <a:headEnd/>
            <a:tailEnd/>
          </a:ln>
        </p:spPr>
      </p:pic>
      <p:pic>
        <p:nvPicPr>
          <p:cNvPr id="212" name="Picture 211"/>
          <p:cNvPicPr>
            <a:picLocks noChangeAspect="1"/>
          </p:cNvPicPr>
          <p:nvPr/>
        </p:nvPicPr>
        <p:blipFill rotWithShape="1">
          <a:blip r:embed="rId11" cstate="print">
            <a:extLst>
              <a:ext uri="{28A0092B-C50C-407E-A947-70E740481C1C}">
                <a14:useLocalDpi xmlns:a14="http://schemas.microsoft.com/office/drawing/2010/main" val="0"/>
              </a:ext>
            </a:extLst>
          </a:blip>
          <a:srcRect t="28405" b="32129"/>
          <a:stretch/>
        </p:blipFill>
        <p:spPr>
          <a:xfrm>
            <a:off x="5140608" y="2886818"/>
            <a:ext cx="1234731" cy="389745"/>
          </a:xfrm>
          <a:prstGeom prst="rect">
            <a:avLst/>
          </a:prstGeom>
          <a:noFill/>
          <a:ln w="9525" algn="ctr">
            <a:noFill/>
            <a:miter lim="800000"/>
            <a:headEnd/>
            <a:tailEnd/>
          </a:ln>
        </p:spPr>
      </p:pic>
      <p:sp>
        <p:nvSpPr>
          <p:cNvPr id="195" name="Text Box 47"/>
          <p:cNvSpPr txBox="1">
            <a:spLocks noChangeArrowheads="1"/>
          </p:cNvSpPr>
          <p:nvPr/>
        </p:nvSpPr>
        <p:spPr bwMode="auto">
          <a:xfrm>
            <a:off x="6858592" y="4806443"/>
            <a:ext cx="1131091" cy="588324"/>
          </a:xfrm>
          <a:prstGeom prst="rect">
            <a:avLst/>
          </a:prstGeom>
          <a:noFill/>
          <a:ln w="9525" algn="ctr">
            <a:noFill/>
            <a:miter lim="800000"/>
            <a:headEnd/>
            <a:tailEnd/>
          </a:ln>
        </p:spPr>
        <p:txBody>
          <a:bodyPr wrap="square" lIns="61397" tIns="30713" rIns="61397" bIns="30713">
            <a:spAutoFit/>
          </a:bodyPr>
          <a:lstStyle>
            <a:defPPr>
              <a:defRPr lang="en-US"/>
            </a:defPPr>
            <a:lvl1pPr algn="ctr" defTabSz="457971" eaLnBrk="0" hangingPunct="0">
              <a:lnSpc>
                <a:spcPct val="90000"/>
              </a:lnSpc>
              <a:defRPr sz="1200">
                <a:solidFill>
                  <a:srgbClr val="E7E6E6"/>
                </a:solidFill>
                <a:cs typeface="Arial" charset="0"/>
              </a:defRPr>
            </a:lvl1pPr>
          </a:lstStyle>
          <a:p>
            <a:r>
              <a:rPr lang="en-US" sz="1900" b="1" dirty="0">
                <a:solidFill>
                  <a:srgbClr val="435153"/>
                </a:solidFill>
                <a:ea typeface="Apple LiGothic Medium" pitchFamily="2" charset="-120"/>
                <a:sym typeface="Arial" pitchFamily="34" charset="0"/>
              </a:rPr>
              <a:t>Nexus </a:t>
            </a:r>
            <a:br>
              <a:rPr lang="en-US" sz="1900" b="1" dirty="0">
                <a:solidFill>
                  <a:srgbClr val="435153"/>
                </a:solidFill>
                <a:ea typeface="Apple LiGothic Medium" pitchFamily="2" charset="-120"/>
                <a:sym typeface="Arial" pitchFamily="34" charset="0"/>
              </a:rPr>
            </a:br>
            <a:r>
              <a:rPr lang="en-US" sz="1900" b="1" dirty="0">
                <a:solidFill>
                  <a:srgbClr val="435153"/>
                </a:solidFill>
                <a:ea typeface="Apple LiGothic Medium" pitchFamily="2" charset="-120"/>
                <a:sym typeface="Arial" pitchFamily="34" charset="0"/>
              </a:rPr>
              <a:t>6000</a:t>
            </a:r>
          </a:p>
        </p:txBody>
      </p:sp>
      <p:grpSp>
        <p:nvGrpSpPr>
          <p:cNvPr id="205" name="Group 204"/>
          <p:cNvGrpSpPr>
            <a:grpSpLocks/>
          </p:cNvGrpSpPr>
          <p:nvPr/>
        </p:nvGrpSpPr>
        <p:grpSpPr>
          <a:xfrm>
            <a:off x="6679163" y="4200696"/>
            <a:ext cx="1187885" cy="315225"/>
            <a:chOff x="9053382" y="2522275"/>
            <a:chExt cx="1075447" cy="432374"/>
          </a:xfrm>
        </p:grpSpPr>
        <p:sp>
          <p:nvSpPr>
            <p:cNvPr id="206" name="Oval 205"/>
            <p:cNvSpPr/>
            <p:nvPr/>
          </p:nvSpPr>
          <p:spPr>
            <a:xfrm>
              <a:off x="9053382" y="2640968"/>
              <a:ext cx="1075447" cy="313681"/>
            </a:xfrm>
            <a:prstGeom prst="ellipse">
              <a:avLst/>
            </a:prstGeom>
            <a:gradFill flip="none" rotWithShape="1">
              <a:gsLst>
                <a:gs pos="100000">
                  <a:schemeClr val="bg1">
                    <a:alpha val="0"/>
                  </a:schemeClr>
                </a:gs>
                <a:gs pos="0">
                  <a:srgbClr val="000000">
                    <a:alpha val="75000"/>
                  </a:srgb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395"/>
              <a:endParaRPr lang="en-US" dirty="0">
                <a:solidFill>
                  <a:srgbClr val="E7E6E6"/>
                </a:solidFill>
                <a:sym typeface="Arial" pitchFamily="34" charset="0"/>
              </a:endParaRPr>
            </a:p>
          </p:txBody>
        </p:sp>
        <p:pic>
          <p:nvPicPr>
            <p:cNvPr id="207" name="Picture 206"/>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201150" y="2522275"/>
              <a:ext cx="823836" cy="349390"/>
            </a:xfrm>
            <a:prstGeom prst="rect">
              <a:avLst/>
            </a:prstGeom>
          </p:spPr>
        </p:pic>
      </p:grpSp>
      <p:pic>
        <p:nvPicPr>
          <p:cNvPr id="209" name="Picture 208" descr="100LEM.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451784" y="3770789"/>
            <a:ext cx="537891" cy="282547"/>
          </a:xfrm>
          <a:prstGeom prst="rect">
            <a:avLst/>
          </a:prstGeom>
        </p:spPr>
      </p:pic>
      <p:pic>
        <p:nvPicPr>
          <p:cNvPr id="246" name="Picture 24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810914" y="3857832"/>
            <a:ext cx="866185" cy="142207"/>
          </a:xfrm>
          <a:prstGeom prst="rect">
            <a:avLst/>
          </a:prstGeom>
        </p:spPr>
      </p:pic>
      <p:pic>
        <p:nvPicPr>
          <p:cNvPr id="87" name="Picture 86"/>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972135" y="2955400"/>
            <a:ext cx="787600" cy="756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 name="Rectangle 92"/>
          <p:cNvSpPr/>
          <p:nvPr/>
        </p:nvSpPr>
        <p:spPr>
          <a:xfrm>
            <a:off x="0" y="5454667"/>
            <a:ext cx="12192000" cy="501068"/>
          </a:xfrm>
          <a:prstGeom prst="rect">
            <a:avLst/>
          </a:prstGeom>
          <a:solidFill>
            <a:schemeClr val="accent4"/>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91372" tIns="45710" rIns="91372" bIns="45710" rtlCol="0" anchor="ctr"/>
          <a:lstStyle/>
          <a:p>
            <a:pPr defTabSz="913553">
              <a:lnSpc>
                <a:spcPct val="90000"/>
              </a:lnSpc>
            </a:pPr>
            <a:endParaRPr lang="en-US" sz="1500" dirty="0">
              <a:solidFill>
                <a:prstClr val="white"/>
              </a:solidFill>
            </a:endParaRPr>
          </a:p>
        </p:txBody>
      </p:sp>
      <p:sp>
        <p:nvSpPr>
          <p:cNvPr id="94" name="Rectangle 93"/>
          <p:cNvSpPr/>
          <p:nvPr/>
        </p:nvSpPr>
        <p:spPr>
          <a:xfrm>
            <a:off x="-1" y="5830873"/>
            <a:ext cx="12192001" cy="112907"/>
          </a:xfrm>
          <a:prstGeom prst="rect">
            <a:avLst/>
          </a:prstGeom>
          <a:blipFill dpi="0" rotWithShape="1">
            <a:blip r:embed="rId16">
              <a:alphaModFix amt="23000"/>
            </a:blip>
            <a:srcRect/>
            <a:tile tx="0" ty="4191000" sx="100000" sy="100000" flip="none" algn="ctr"/>
          </a:blipFill>
          <a:ln w="25400" cap="flat" cmpd="sng" algn="ctr">
            <a:noFill/>
            <a:prstDash val="solid"/>
          </a:ln>
          <a:effectLst/>
        </p:spPr>
        <p:txBody>
          <a:bodyPr spcFirstLastPara="0" vert="horz" wrap="none" lIns="132347" tIns="94310" rIns="132347" bIns="94310" numCol="1" spcCol="1271" anchor="ctr" anchorCtr="0">
            <a:noAutofit/>
          </a:bodyPr>
          <a:lstStyle/>
          <a:p>
            <a:pPr algn="ctr" defTabSz="887882">
              <a:lnSpc>
                <a:spcPct val="90000"/>
              </a:lnSpc>
              <a:spcBef>
                <a:spcPct val="0"/>
              </a:spcBef>
              <a:spcAft>
                <a:spcPct val="35000"/>
              </a:spcAft>
            </a:pPr>
            <a:endParaRPr lang="en-US" kern="0" dirty="0">
              <a:solidFill>
                <a:srgbClr val="FFFFFF"/>
              </a:solidFill>
              <a:latin typeface="Arial" panose="020B0604020202020204" pitchFamily="34" charset="0"/>
              <a:cs typeface="Arial" panose="020B0604020202020204" pitchFamily="34" charset="0"/>
            </a:endParaRPr>
          </a:p>
        </p:txBody>
      </p:sp>
      <p:sp>
        <p:nvSpPr>
          <p:cNvPr id="95" name="Rectangle 94"/>
          <p:cNvSpPr/>
          <p:nvPr/>
        </p:nvSpPr>
        <p:spPr>
          <a:xfrm flipV="1">
            <a:off x="1253069" y="5409058"/>
            <a:ext cx="12198141" cy="45719"/>
          </a:xfrm>
          <a:prstGeom prst="rect">
            <a:avLst/>
          </a:prstGeom>
          <a:gradFill>
            <a:gsLst>
              <a:gs pos="0">
                <a:srgbClr val="000000">
                  <a:alpha val="26000"/>
                </a:srgbClr>
              </a:gs>
              <a:gs pos="100000">
                <a:srgbClr val="000000">
                  <a:alpha val="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05" tIns="60901" rIns="121805" bIns="60901" rtlCol="0" anchor="ctr"/>
          <a:lstStyle/>
          <a:p>
            <a:pPr algn="ctr" defTabSz="913325"/>
            <a:endParaRPr lang="en-US" dirty="0">
              <a:gradFill>
                <a:gsLst>
                  <a:gs pos="0">
                    <a:srgbClr val="000000"/>
                  </a:gs>
                  <a:gs pos="100000">
                    <a:srgbClr val="000000">
                      <a:alpha val="0"/>
                    </a:srgbClr>
                  </a:gs>
                </a:gsLst>
                <a:lin ang="5400000" scaled="1"/>
              </a:gradFill>
              <a:latin typeface="Arial"/>
            </a:endParaRPr>
          </a:p>
        </p:txBody>
      </p:sp>
      <p:sp>
        <p:nvSpPr>
          <p:cNvPr id="8" name="Rectangle 7"/>
          <p:cNvSpPr/>
          <p:nvPr/>
        </p:nvSpPr>
        <p:spPr>
          <a:xfrm>
            <a:off x="4256934" y="5459909"/>
            <a:ext cx="3678199" cy="360335"/>
          </a:xfrm>
          <a:prstGeom prst="rect">
            <a:avLst/>
          </a:prstGeom>
        </p:spPr>
        <p:txBody>
          <a:bodyPr wrap="none" lIns="91388" tIns="45710" rIns="91388" bIns="45710">
            <a:spAutoFit/>
          </a:bodyPr>
          <a:lstStyle/>
          <a:p>
            <a:pPr algn="ctr" defTabSz="913697">
              <a:lnSpc>
                <a:spcPct val="90000"/>
              </a:lnSpc>
            </a:pPr>
            <a:r>
              <a:rPr lang="en-US" dirty="0">
                <a:ln w="1905"/>
                <a:solidFill>
                  <a:prstClr val="white"/>
                </a:solidFill>
                <a:cs typeface="Arial" panose="020B0604020202020204" pitchFamily="34" charset="0"/>
              </a:rPr>
              <a:t>One Operating System—NX-OS</a:t>
            </a:r>
          </a:p>
        </p:txBody>
      </p:sp>
      <p:sp>
        <p:nvSpPr>
          <p:cNvPr id="101" name="Text Box 57"/>
          <p:cNvSpPr txBox="1">
            <a:spLocks noChangeArrowheads="1"/>
          </p:cNvSpPr>
          <p:nvPr/>
        </p:nvSpPr>
        <p:spPr bwMode="auto">
          <a:xfrm>
            <a:off x="270385" y="5897842"/>
            <a:ext cx="2144369" cy="814399"/>
          </a:xfrm>
          <a:prstGeom prst="rect">
            <a:avLst/>
          </a:prstGeom>
          <a:noFill/>
          <a:ln w="19050" cap="flat" cmpd="sng" algn="ctr">
            <a:noFill/>
            <a:prstDash val="solid"/>
            <a:miter lim="800000"/>
          </a:ln>
          <a:effectLst/>
        </p:spPr>
        <p:txBody>
          <a:bodyPr lIns="91382" tIns="45710" rIns="91382" bIns="45710" rtlCol="0" anchor="ctr"/>
          <a:lstStyle>
            <a:defPPr>
              <a:defRPr lang="en-US"/>
            </a:defPPr>
            <a:lvl1pPr marR="0" lvl="0" indent="0" algn="ctr" defTabSz="914354" fontAlgn="auto">
              <a:lnSpc>
                <a:spcPct val="100000"/>
              </a:lnSpc>
              <a:spcBef>
                <a:spcPts val="0"/>
              </a:spcBef>
              <a:spcAft>
                <a:spcPts val="0"/>
              </a:spcAft>
              <a:buClrTx/>
              <a:buSzTx/>
              <a:buFontTx/>
              <a:buNone/>
              <a:tabLst/>
              <a:defRPr kumimoji="0" sz="1400" b="0" i="0" u="none" strike="noStrike" kern="0" cap="none" spc="0" normalizeH="0" baseline="0">
                <a:ln>
                  <a:noFill/>
                </a:ln>
                <a:solidFill>
                  <a:srgbClr val="E7E6E6"/>
                </a:solidFill>
                <a:effectLst/>
                <a:uLnTx/>
                <a:uFillTx/>
                <a:latin typeface="CiscoSans" pitchFamily="34" charset="0"/>
              </a:defRPr>
            </a:lvl1pPr>
          </a:lstStyle>
          <a:p>
            <a:pPr>
              <a:lnSpc>
                <a:spcPct val="90000"/>
              </a:lnSpc>
            </a:pPr>
            <a:r>
              <a:rPr lang="en-US" sz="2000" dirty="0">
                <a:solidFill>
                  <a:srgbClr val="3C86EC"/>
                </a:solidFill>
                <a:latin typeface="CiscoSansTT ExtraLight"/>
                <a:cs typeface="Arial"/>
              </a:rPr>
              <a:t>Operational Simplicity</a:t>
            </a:r>
          </a:p>
        </p:txBody>
      </p:sp>
      <p:sp>
        <p:nvSpPr>
          <p:cNvPr id="102" name="Text Box 57"/>
          <p:cNvSpPr txBox="1">
            <a:spLocks noChangeArrowheads="1"/>
          </p:cNvSpPr>
          <p:nvPr/>
        </p:nvSpPr>
        <p:spPr bwMode="auto">
          <a:xfrm>
            <a:off x="2632694" y="5897842"/>
            <a:ext cx="2144369" cy="814399"/>
          </a:xfrm>
          <a:prstGeom prst="rect">
            <a:avLst/>
          </a:prstGeom>
          <a:noFill/>
          <a:ln w="19050" cap="flat" cmpd="sng" algn="ctr">
            <a:noFill/>
            <a:prstDash val="solid"/>
            <a:miter lim="800000"/>
          </a:ln>
          <a:effectLst/>
        </p:spPr>
        <p:txBody>
          <a:bodyPr lIns="91382" tIns="45710" rIns="91382" bIns="45710" rtlCol="0" anchor="ctr"/>
          <a:lstStyle>
            <a:defPPr>
              <a:defRPr lang="en-US"/>
            </a:defPPr>
            <a:lvl1pPr marR="0" lvl="0" indent="0" algn="ctr" defTabSz="914354" fontAlgn="auto">
              <a:lnSpc>
                <a:spcPct val="100000"/>
              </a:lnSpc>
              <a:spcBef>
                <a:spcPts val="0"/>
              </a:spcBef>
              <a:spcAft>
                <a:spcPts val="0"/>
              </a:spcAft>
              <a:buClrTx/>
              <a:buSzTx/>
              <a:buFontTx/>
              <a:buNone/>
              <a:tabLst/>
              <a:defRPr kumimoji="0" sz="1400" b="0" i="0" u="none" strike="noStrike" kern="0" cap="none" spc="0" normalizeH="0" baseline="0">
                <a:ln>
                  <a:noFill/>
                </a:ln>
                <a:solidFill>
                  <a:srgbClr val="E7E6E6"/>
                </a:solidFill>
                <a:effectLst/>
                <a:uLnTx/>
                <a:uFillTx/>
                <a:latin typeface="CiscoSans" pitchFamily="34" charset="0"/>
              </a:defRPr>
            </a:lvl1pPr>
          </a:lstStyle>
          <a:p>
            <a:pPr>
              <a:lnSpc>
                <a:spcPct val="90000"/>
              </a:lnSpc>
            </a:pPr>
            <a:r>
              <a:rPr lang="en-US" sz="2000" dirty="0">
                <a:solidFill>
                  <a:srgbClr val="3C86EC"/>
                </a:solidFill>
                <a:latin typeface="CiscoSansTT ExtraLight"/>
                <a:cs typeface="Arial"/>
              </a:rPr>
              <a:t>Architectural Flexibility </a:t>
            </a:r>
          </a:p>
        </p:txBody>
      </p:sp>
      <p:sp>
        <p:nvSpPr>
          <p:cNvPr id="103" name="Text Box 57"/>
          <p:cNvSpPr txBox="1">
            <a:spLocks noChangeArrowheads="1"/>
          </p:cNvSpPr>
          <p:nvPr/>
        </p:nvSpPr>
        <p:spPr bwMode="auto">
          <a:xfrm>
            <a:off x="5023858" y="5897842"/>
            <a:ext cx="2144369" cy="814399"/>
          </a:xfrm>
          <a:prstGeom prst="rect">
            <a:avLst/>
          </a:prstGeom>
          <a:noFill/>
          <a:ln w="19050" cap="flat" cmpd="sng" algn="ctr">
            <a:noFill/>
            <a:prstDash val="solid"/>
            <a:miter lim="800000"/>
          </a:ln>
          <a:effectLst/>
        </p:spPr>
        <p:txBody>
          <a:bodyPr lIns="91382" tIns="45710" rIns="91382" bIns="45710" rtlCol="0" anchor="ctr"/>
          <a:lstStyle>
            <a:defPPr>
              <a:defRPr lang="en-US"/>
            </a:defPPr>
            <a:lvl1pPr marR="0" lvl="0" indent="0" algn="ctr" defTabSz="914354" fontAlgn="auto">
              <a:lnSpc>
                <a:spcPct val="100000"/>
              </a:lnSpc>
              <a:spcBef>
                <a:spcPts val="0"/>
              </a:spcBef>
              <a:spcAft>
                <a:spcPts val="0"/>
              </a:spcAft>
              <a:buClrTx/>
              <a:buSzTx/>
              <a:buFontTx/>
              <a:buNone/>
              <a:tabLst/>
              <a:defRPr kumimoji="0" sz="1400" b="0" i="0" u="none" strike="noStrike" kern="0" cap="none" spc="0" normalizeH="0" baseline="0">
                <a:ln>
                  <a:noFill/>
                </a:ln>
                <a:solidFill>
                  <a:srgbClr val="E7E6E6"/>
                </a:solidFill>
                <a:effectLst/>
                <a:uLnTx/>
                <a:uFillTx/>
                <a:latin typeface="CiscoSans" pitchFamily="34" charset="0"/>
              </a:defRPr>
            </a:lvl1pPr>
          </a:lstStyle>
          <a:p>
            <a:pPr>
              <a:lnSpc>
                <a:spcPct val="90000"/>
              </a:lnSpc>
            </a:pPr>
            <a:r>
              <a:rPr lang="en-US" sz="2000" dirty="0">
                <a:solidFill>
                  <a:srgbClr val="3C86EC"/>
                </a:solidFill>
                <a:latin typeface="CiscoSansTT ExtraLight"/>
                <a:cs typeface="Arial"/>
              </a:rPr>
              <a:t>Open/ Programmable </a:t>
            </a:r>
          </a:p>
        </p:txBody>
      </p:sp>
      <p:sp>
        <p:nvSpPr>
          <p:cNvPr id="104" name="Text Box 57"/>
          <p:cNvSpPr txBox="1">
            <a:spLocks noChangeArrowheads="1"/>
          </p:cNvSpPr>
          <p:nvPr/>
        </p:nvSpPr>
        <p:spPr bwMode="auto">
          <a:xfrm>
            <a:off x="7334742" y="5897842"/>
            <a:ext cx="2144369" cy="814399"/>
          </a:xfrm>
          <a:prstGeom prst="rect">
            <a:avLst/>
          </a:prstGeom>
          <a:noFill/>
          <a:ln w="19050" cap="flat" cmpd="sng" algn="ctr">
            <a:noFill/>
            <a:prstDash val="solid"/>
            <a:miter lim="800000"/>
          </a:ln>
          <a:effectLst/>
        </p:spPr>
        <p:txBody>
          <a:bodyPr lIns="91382" tIns="45710" rIns="91382" bIns="45710" rtlCol="0" anchor="ctr"/>
          <a:lstStyle>
            <a:defPPr>
              <a:defRPr lang="en-US"/>
            </a:defPPr>
            <a:lvl1pPr marR="0" lvl="0" indent="0" algn="ctr" defTabSz="914354" fontAlgn="auto">
              <a:lnSpc>
                <a:spcPct val="100000"/>
              </a:lnSpc>
              <a:spcBef>
                <a:spcPts val="0"/>
              </a:spcBef>
              <a:spcAft>
                <a:spcPts val="0"/>
              </a:spcAft>
              <a:buClrTx/>
              <a:buSzTx/>
              <a:buFontTx/>
              <a:buNone/>
              <a:tabLst/>
              <a:defRPr kumimoji="0" sz="1400" b="0" i="0" u="none" strike="noStrike" kern="0" cap="none" spc="0" normalizeH="0" baseline="0">
                <a:ln>
                  <a:noFill/>
                </a:ln>
                <a:solidFill>
                  <a:srgbClr val="E7E6E6"/>
                </a:solidFill>
                <a:effectLst/>
                <a:uLnTx/>
                <a:uFillTx/>
                <a:latin typeface="CiscoSans" pitchFamily="34" charset="0"/>
              </a:defRPr>
            </a:lvl1pPr>
          </a:lstStyle>
          <a:p>
            <a:pPr>
              <a:lnSpc>
                <a:spcPct val="90000"/>
              </a:lnSpc>
            </a:pPr>
            <a:r>
              <a:rPr lang="en-US" sz="2000" dirty="0">
                <a:solidFill>
                  <a:srgbClr val="3C86EC"/>
                </a:solidFill>
                <a:latin typeface="CiscoSansTT ExtraLight"/>
                <a:cs typeface="Arial"/>
              </a:rPr>
              <a:t>Resilience</a:t>
            </a:r>
            <a:br>
              <a:rPr lang="en-US" sz="2000" dirty="0">
                <a:solidFill>
                  <a:srgbClr val="3C86EC"/>
                </a:solidFill>
                <a:latin typeface="CiscoSansTT ExtraLight"/>
                <a:cs typeface="Arial"/>
              </a:rPr>
            </a:br>
            <a:r>
              <a:rPr lang="en-US" sz="2000" dirty="0">
                <a:solidFill>
                  <a:srgbClr val="3C86EC"/>
                </a:solidFill>
                <a:latin typeface="CiscoSansTT ExtraLight"/>
                <a:cs typeface="Arial"/>
              </a:rPr>
              <a:t>and Scale</a:t>
            </a:r>
          </a:p>
        </p:txBody>
      </p:sp>
      <p:sp>
        <p:nvSpPr>
          <p:cNvPr id="105" name="Text Box 57"/>
          <p:cNvSpPr txBox="1">
            <a:spLocks noChangeArrowheads="1"/>
          </p:cNvSpPr>
          <p:nvPr/>
        </p:nvSpPr>
        <p:spPr bwMode="auto">
          <a:xfrm>
            <a:off x="9645625" y="5897842"/>
            <a:ext cx="2144369" cy="814399"/>
          </a:xfrm>
          <a:prstGeom prst="rect">
            <a:avLst/>
          </a:prstGeom>
          <a:noFill/>
          <a:ln w="19050" cap="flat" cmpd="sng" algn="ctr">
            <a:noFill/>
            <a:prstDash val="solid"/>
            <a:miter lim="800000"/>
          </a:ln>
          <a:effectLst/>
        </p:spPr>
        <p:txBody>
          <a:bodyPr lIns="91382" tIns="45710" rIns="91382" bIns="45710" rtlCol="0" anchor="ctr"/>
          <a:lstStyle>
            <a:defPPr>
              <a:defRPr lang="en-US"/>
            </a:defPPr>
            <a:lvl1pPr marR="0" lvl="0" indent="0" algn="ctr" defTabSz="914354" fontAlgn="auto">
              <a:lnSpc>
                <a:spcPct val="100000"/>
              </a:lnSpc>
              <a:spcBef>
                <a:spcPts val="0"/>
              </a:spcBef>
              <a:spcAft>
                <a:spcPts val="0"/>
              </a:spcAft>
              <a:buClrTx/>
              <a:buSzTx/>
              <a:buFontTx/>
              <a:buNone/>
              <a:tabLst/>
              <a:defRPr kumimoji="0" sz="1400" b="0" i="0" u="none" strike="noStrike" kern="0" cap="none" spc="0" normalizeH="0" baseline="0">
                <a:ln>
                  <a:noFill/>
                </a:ln>
                <a:solidFill>
                  <a:srgbClr val="E7E6E6"/>
                </a:solidFill>
                <a:effectLst/>
                <a:uLnTx/>
                <a:uFillTx/>
                <a:latin typeface="CiscoSans" pitchFamily="34" charset="0"/>
              </a:defRPr>
            </a:lvl1pPr>
          </a:lstStyle>
          <a:p>
            <a:pPr>
              <a:lnSpc>
                <a:spcPct val="90000"/>
              </a:lnSpc>
            </a:pPr>
            <a:r>
              <a:rPr lang="en-US" sz="2000" dirty="0">
                <a:solidFill>
                  <a:srgbClr val="3C86EC"/>
                </a:solidFill>
                <a:latin typeface="CiscoSansTT ExtraLight"/>
                <a:cs typeface="Arial"/>
              </a:rPr>
              <a:t>Investment Protection</a:t>
            </a:r>
          </a:p>
        </p:txBody>
      </p:sp>
      <p:pic>
        <p:nvPicPr>
          <p:cNvPr id="187" name="Picture 186"/>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8998862" y="2328643"/>
            <a:ext cx="513687" cy="1162016"/>
          </a:xfrm>
          <a:prstGeom prst="rect">
            <a:avLst/>
          </a:prstGeom>
          <a:effectLst/>
        </p:spPr>
      </p:pic>
      <p:sp>
        <p:nvSpPr>
          <p:cNvPr id="70" name="Text Box 47"/>
          <p:cNvSpPr txBox="1">
            <a:spLocks noChangeArrowheads="1"/>
          </p:cNvSpPr>
          <p:nvPr/>
        </p:nvSpPr>
        <p:spPr bwMode="auto">
          <a:xfrm>
            <a:off x="9825698" y="4806443"/>
            <a:ext cx="1207599" cy="588324"/>
          </a:xfrm>
          <a:prstGeom prst="rect">
            <a:avLst/>
          </a:prstGeom>
          <a:noFill/>
          <a:ln w="9525" algn="ctr">
            <a:noFill/>
            <a:miter lim="800000"/>
            <a:headEnd/>
            <a:tailEnd/>
          </a:ln>
        </p:spPr>
        <p:txBody>
          <a:bodyPr wrap="square" lIns="61397" tIns="30713" rIns="61397" bIns="30713">
            <a:spAutoFit/>
          </a:bodyPr>
          <a:lstStyle/>
          <a:p>
            <a:pPr algn="ctr" defTabSz="456455" eaLnBrk="0" hangingPunct="0">
              <a:lnSpc>
                <a:spcPct val="90000"/>
              </a:lnSpc>
            </a:pPr>
            <a:r>
              <a:rPr lang="en-US" b="1" dirty="0">
                <a:solidFill>
                  <a:srgbClr val="435153"/>
                </a:solidFill>
                <a:ea typeface="Apple LiGothic Medium" pitchFamily="2" charset="-120"/>
                <a:cs typeface="Arial" charset="0"/>
                <a:sym typeface="Arial" pitchFamily="34" charset="0"/>
              </a:rPr>
              <a:t>Nexus 9000</a:t>
            </a:r>
          </a:p>
        </p:txBody>
      </p:sp>
      <p:sp>
        <p:nvSpPr>
          <p:cNvPr id="2" name="Rectangle 1"/>
          <p:cNvSpPr/>
          <p:nvPr/>
        </p:nvSpPr>
        <p:spPr>
          <a:xfrm>
            <a:off x="2072001" y="2328674"/>
            <a:ext cx="5975296" cy="474199"/>
          </a:xfrm>
          <a:prstGeom prst="rect">
            <a:avLst/>
          </a:prstGeom>
          <a:gradFill flip="none" rotWithShape="1">
            <a:gsLst>
              <a:gs pos="0">
                <a:srgbClr val="256BE4">
                  <a:alpha val="90000"/>
                </a:srgbClr>
              </a:gs>
              <a:gs pos="100000">
                <a:srgbClr val="1A2DB8">
                  <a:alpha val="99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4" tIns="45710" rIns="91394" bIns="45710" rtlCol="0" anchor="ctr"/>
          <a:lstStyle/>
          <a:p>
            <a:pPr algn="ctr" defTabSz="913880"/>
            <a:r>
              <a:rPr lang="en-US" dirty="0">
                <a:solidFill>
                  <a:prstClr val="white"/>
                </a:solidFill>
              </a:rPr>
              <a:t>10G/40G</a:t>
            </a:r>
          </a:p>
        </p:txBody>
      </p:sp>
      <p:sp>
        <p:nvSpPr>
          <p:cNvPr id="72" name="Rectangle 71"/>
          <p:cNvSpPr/>
          <p:nvPr/>
        </p:nvSpPr>
        <p:spPr>
          <a:xfrm>
            <a:off x="8106283" y="1290810"/>
            <a:ext cx="2969789" cy="474199"/>
          </a:xfrm>
          <a:prstGeom prst="rect">
            <a:avLst/>
          </a:prstGeom>
          <a:gradFill flip="none" rotWithShape="1">
            <a:gsLst>
              <a:gs pos="0">
                <a:srgbClr val="256BE4">
                  <a:alpha val="90000"/>
                </a:srgbClr>
              </a:gs>
              <a:gs pos="100000">
                <a:srgbClr val="1A2DB8">
                  <a:alpha val="99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4" tIns="45710" rIns="91394" bIns="45710" rtlCol="0" anchor="ctr"/>
          <a:lstStyle/>
          <a:p>
            <a:pPr algn="ctr" defTabSz="913880"/>
            <a:r>
              <a:rPr lang="en-US" dirty="0">
                <a:solidFill>
                  <a:prstClr val="white"/>
                </a:solidFill>
              </a:rPr>
              <a:t>10G/40G/100G</a:t>
            </a:r>
          </a:p>
        </p:txBody>
      </p:sp>
      <p:pic>
        <p:nvPicPr>
          <p:cNvPr id="56" name="Picture 3"/>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565984" y="3642047"/>
            <a:ext cx="1508027" cy="1164388"/>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60"/>
          <p:cNvSpPr/>
          <p:nvPr/>
        </p:nvSpPr>
        <p:spPr>
          <a:xfrm>
            <a:off x="546656" y="1257970"/>
            <a:ext cx="1416552" cy="4184767"/>
          </a:xfrm>
          <a:prstGeom prst="rect">
            <a:avLst/>
          </a:prstGeom>
          <a:gradFill flip="none" rotWithShape="1">
            <a:gsLst>
              <a:gs pos="0">
                <a:schemeClr val="bg1">
                  <a:lumMod val="95000"/>
                </a:schemeClr>
              </a:gs>
              <a:gs pos="100000">
                <a:srgbClr val="FFFFFF">
                  <a:alpha val="0"/>
                </a:srgbClr>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372" tIns="91372" rIns="91372" bIns="91372" rtlCol="0" anchor="t"/>
          <a:lstStyle/>
          <a:p>
            <a:pPr defTabSz="385500"/>
            <a:endParaRPr lang="en-US" sz="1100" dirty="0">
              <a:solidFill>
                <a:srgbClr val="2C2C2C"/>
              </a:solidFill>
              <a:latin typeface="CiscoSansTT ExtraLight"/>
              <a:ea typeface="Arial" pitchFamily="-107" charset="0"/>
              <a:cs typeface="Arial" pitchFamily="-107" charset="0"/>
            </a:endParaRPr>
          </a:p>
        </p:txBody>
      </p:sp>
      <p:grpSp>
        <p:nvGrpSpPr>
          <p:cNvPr id="55" name="Group 163"/>
          <p:cNvGrpSpPr/>
          <p:nvPr/>
        </p:nvGrpSpPr>
        <p:grpSpPr>
          <a:xfrm>
            <a:off x="575417" y="3987713"/>
            <a:ext cx="1141415" cy="1469997"/>
            <a:chOff x="197097" y="2782669"/>
            <a:chExt cx="1141118" cy="1102498"/>
          </a:xfrm>
        </p:grpSpPr>
        <p:grpSp>
          <p:nvGrpSpPr>
            <p:cNvPr id="57" name="Group 25"/>
            <p:cNvGrpSpPr/>
            <p:nvPr/>
          </p:nvGrpSpPr>
          <p:grpSpPr>
            <a:xfrm>
              <a:off x="507122" y="2782669"/>
              <a:ext cx="577718" cy="529496"/>
              <a:chOff x="6581538" y="3611853"/>
              <a:chExt cx="577718" cy="529496"/>
            </a:xfrm>
          </p:grpSpPr>
          <p:sp>
            <p:nvSpPr>
              <p:cNvPr id="59" name="Rounded Rectangle 58"/>
              <p:cNvSpPr/>
              <p:nvPr/>
            </p:nvSpPr>
            <p:spPr>
              <a:xfrm rot="831828">
                <a:off x="6581538" y="3952298"/>
                <a:ext cx="577718" cy="189051"/>
              </a:xfrm>
              <a:prstGeom prst="roundRect">
                <a:avLst>
                  <a:gd name="adj" fmla="val 50000"/>
                </a:avLst>
              </a:prstGeom>
              <a:gradFill flip="none" rotWithShape="1">
                <a:gsLst>
                  <a:gs pos="100000">
                    <a:srgbClr val="FFFFFF">
                      <a:alpha val="0"/>
                    </a:srgbClr>
                  </a:gs>
                  <a:gs pos="0">
                    <a:srgbClr val="000000">
                      <a:alpha val="75000"/>
                    </a:srgbClr>
                  </a:gs>
                </a:gsLst>
                <a:path path="shape">
                  <a:fillToRect l="50000" t="50000" r="50000" b="50000"/>
                </a:path>
                <a:tileRect/>
              </a:gradFill>
              <a:ln w="25400" cap="flat" cmpd="sng" algn="ctr">
                <a:noFill/>
                <a:prstDash val="solid"/>
              </a:ln>
              <a:effectLst/>
            </p:spPr>
            <p:txBody>
              <a:bodyPr rtlCol="0" anchor="ctr"/>
              <a:lstStyle/>
              <a:p>
                <a:pPr algn="ctr" defTabSz="1218938">
                  <a:defRPr/>
                </a:pPr>
                <a:endParaRPr lang="en-US" sz="2400" kern="0" dirty="0">
                  <a:solidFill>
                    <a:srgbClr val="FFFFFF"/>
                  </a:solidFill>
                  <a:latin typeface="Arial"/>
                </a:endParaRPr>
              </a:p>
            </p:txBody>
          </p:sp>
          <p:pic>
            <p:nvPicPr>
              <p:cNvPr id="60" name="Picture 11" descr="C:\Documents and Settings\nealm\My Documents\CMO\1000V-Box.gif"/>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6655839" y="3611853"/>
                <a:ext cx="457200" cy="523746"/>
              </a:xfrm>
              <a:prstGeom prst="rect">
                <a:avLst/>
              </a:prstGeom>
              <a:noFill/>
              <a:ln w="9525">
                <a:noFill/>
                <a:miter lim="800000"/>
                <a:headEnd/>
                <a:tailEnd/>
              </a:ln>
            </p:spPr>
          </p:pic>
        </p:grpSp>
        <p:sp>
          <p:nvSpPr>
            <p:cNvPr id="58" name="Text Box 49"/>
            <p:cNvSpPr txBox="1">
              <a:spLocks noChangeArrowheads="1"/>
            </p:cNvSpPr>
            <p:nvPr/>
          </p:nvSpPr>
          <p:spPr bwMode="auto">
            <a:xfrm>
              <a:off x="197097" y="3280338"/>
              <a:ext cx="1141118" cy="604829"/>
            </a:xfrm>
            <a:prstGeom prst="rect">
              <a:avLst/>
            </a:prstGeom>
            <a:noFill/>
            <a:ln w="9525" algn="ctr">
              <a:noFill/>
              <a:miter lim="800000"/>
              <a:headEnd/>
              <a:tailEnd/>
            </a:ln>
          </p:spPr>
          <p:txBody>
            <a:bodyPr wrap="square" lIns="82108" tIns="41053" rIns="82108" bIns="41053">
              <a:spAutoFit/>
            </a:bodyPr>
            <a:lstStyle/>
            <a:p>
              <a:pPr algn="ctr" defTabSz="813997" eaLnBrk="0" hangingPunct="0">
                <a:lnSpc>
                  <a:spcPct val="90000"/>
                </a:lnSpc>
                <a:defRPr/>
              </a:pPr>
              <a:r>
                <a:rPr lang="en-US" sz="1300" b="1" kern="0" dirty="0">
                  <a:solidFill>
                    <a:schemeClr val="accent1"/>
                  </a:solidFill>
                  <a:cs typeface="Arial" charset="0"/>
                </a:rPr>
                <a:t>Cisco </a:t>
              </a:r>
              <a:br>
                <a:rPr lang="en-US" sz="1300" b="1" kern="0" dirty="0">
                  <a:solidFill>
                    <a:schemeClr val="accent1"/>
                  </a:solidFill>
                  <a:cs typeface="Arial" charset="0"/>
                </a:rPr>
              </a:br>
              <a:r>
                <a:rPr lang="en-US" sz="1300" b="1" kern="0" dirty="0">
                  <a:solidFill>
                    <a:schemeClr val="accent1"/>
                  </a:solidFill>
                  <a:cs typeface="Arial" charset="0"/>
                </a:rPr>
                <a:t>Nexus 1000V &amp; AVS</a:t>
              </a:r>
            </a:p>
          </p:txBody>
        </p:sp>
      </p:grpSp>
      <p:sp>
        <p:nvSpPr>
          <p:cNvPr id="62" name="Rectangle 61"/>
          <p:cNvSpPr/>
          <p:nvPr/>
        </p:nvSpPr>
        <p:spPr>
          <a:xfrm>
            <a:off x="541866" y="3226141"/>
            <a:ext cx="1426364" cy="474199"/>
          </a:xfrm>
          <a:prstGeom prst="rect">
            <a:avLst/>
          </a:prstGeom>
          <a:gradFill flip="none" rotWithShape="1">
            <a:gsLst>
              <a:gs pos="0">
                <a:srgbClr val="256BE4">
                  <a:alpha val="90000"/>
                </a:srgbClr>
              </a:gs>
              <a:gs pos="100000">
                <a:srgbClr val="1A2DB8">
                  <a:alpha val="99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4" tIns="45710" rIns="91394" bIns="45710" rtlCol="0" anchor="ctr"/>
          <a:lstStyle/>
          <a:p>
            <a:pPr algn="ctr" defTabSz="913880"/>
            <a:r>
              <a:rPr lang="en-US" dirty="0">
                <a:solidFill>
                  <a:prstClr val="white"/>
                </a:solidFill>
              </a:rPr>
              <a:t>Virtual</a:t>
            </a:r>
          </a:p>
        </p:txBody>
      </p:sp>
    </p:spTree>
    <p:extLst>
      <p:ext uri="{BB962C8B-B14F-4D97-AF65-F5344CB8AC3E}">
        <p14:creationId xmlns:p14="http://schemas.microsoft.com/office/powerpoint/2010/main" val="183080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Accelerate Your Transition to 40G:</a:t>
            </a:r>
            <a:br>
              <a:rPr lang="en-US" dirty="0" smtClean="0"/>
            </a:br>
            <a:r>
              <a:rPr lang="en-US" sz="2400" dirty="0"/>
              <a:t>40-Gbps </a:t>
            </a:r>
            <a:r>
              <a:rPr lang="en-US" sz="2400" dirty="0" err="1"/>
              <a:t>BiDi</a:t>
            </a:r>
            <a:r>
              <a:rPr lang="en-US" sz="2400" dirty="0"/>
              <a:t> Optics Preserve Existing 10-Gbps Cabling</a:t>
            </a:r>
            <a:endParaRPr lang="en-US" dirty="0"/>
          </a:p>
        </p:txBody>
      </p:sp>
      <p:sp>
        <p:nvSpPr>
          <p:cNvPr id="64" name="Round Same Side Corner Rectangle 63"/>
          <p:cNvSpPr/>
          <p:nvPr/>
        </p:nvSpPr>
        <p:spPr>
          <a:xfrm rot="5400000">
            <a:off x="1229791" y="162983"/>
            <a:ext cx="4690535" cy="7150104"/>
          </a:xfrm>
          <a:prstGeom prst="round2SameRect">
            <a:avLst>
              <a:gd name="adj1" fmla="val 4212"/>
              <a:gd name="adj2" fmla="val 0"/>
            </a:avLst>
          </a:prstGeom>
          <a:gradFill>
            <a:gsLst>
              <a:gs pos="0">
                <a:schemeClr val="accent2"/>
              </a:gs>
              <a:gs pos="100000">
                <a:schemeClr val="accent1"/>
              </a:gs>
            </a:gsLst>
            <a:lin ang="60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a:endParaRPr lang="en-US" dirty="0" smtClean="0"/>
          </a:p>
        </p:txBody>
      </p:sp>
      <p:sp>
        <p:nvSpPr>
          <p:cNvPr id="65" name="Pentagon 64"/>
          <p:cNvSpPr/>
          <p:nvPr/>
        </p:nvSpPr>
        <p:spPr>
          <a:xfrm>
            <a:off x="-1" y="1392774"/>
            <a:ext cx="9787784" cy="4691839"/>
          </a:xfrm>
          <a:prstGeom prst="homePlate">
            <a:avLst>
              <a:gd name="adj" fmla="val 23696"/>
            </a:avLst>
          </a:prstGeom>
          <a:gradFill>
            <a:gsLst>
              <a:gs pos="0">
                <a:schemeClr val="tx2">
                  <a:lumMod val="40000"/>
                  <a:lumOff val="60000"/>
                </a:schemeClr>
              </a:gs>
              <a:gs pos="28000">
                <a:schemeClr val="accent1">
                  <a:alpha val="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a:endParaRPr lang="en-US" dirty="0" smtClean="0"/>
          </a:p>
        </p:txBody>
      </p:sp>
      <p:pic>
        <p:nvPicPr>
          <p:cNvPr id="67" name="Picture 66" descr="HKK3609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784" y="1889652"/>
            <a:ext cx="944373" cy="751888"/>
          </a:xfrm>
          <a:prstGeom prst="rect">
            <a:avLst/>
          </a:prstGeom>
          <a:noFill/>
          <a:ln>
            <a:noFill/>
          </a:ln>
        </p:spPr>
      </p:pic>
      <p:pic>
        <p:nvPicPr>
          <p:cNvPr id="69" name="Picture 68" descr="HKK3609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7916" y="1871609"/>
            <a:ext cx="986477" cy="787979"/>
          </a:xfrm>
          <a:prstGeom prst="rect">
            <a:avLst/>
          </a:prstGeom>
          <a:noFill/>
          <a:ln>
            <a:noFill/>
          </a:ln>
        </p:spPr>
      </p:pic>
      <p:sp>
        <p:nvSpPr>
          <p:cNvPr id="71" name="TextBox 70"/>
          <p:cNvSpPr txBox="1"/>
          <p:nvPr/>
        </p:nvSpPr>
        <p:spPr>
          <a:xfrm>
            <a:off x="2942356" y="1914576"/>
            <a:ext cx="1267869" cy="533480"/>
          </a:xfrm>
          <a:prstGeom prst="rect">
            <a:avLst/>
          </a:prstGeom>
          <a:noFill/>
        </p:spPr>
        <p:txBody>
          <a:bodyPr wrap="none" lIns="121904" tIns="60952" rIns="121904" bIns="60952" rtlCol="0">
            <a:spAutoFit/>
          </a:bodyPr>
          <a:lstStyle/>
          <a:p>
            <a:pPr algn="ctr"/>
            <a:r>
              <a:rPr lang="en-US" sz="1300" dirty="0">
                <a:solidFill>
                  <a:srgbClr val="FFFFFF"/>
                </a:solidFill>
                <a:latin typeface="Arial"/>
                <a:cs typeface="Arial"/>
              </a:rPr>
              <a:t>Trunk cabling</a:t>
            </a:r>
          </a:p>
          <a:p>
            <a:pPr algn="ctr"/>
            <a:r>
              <a:rPr lang="en-US" sz="1300" dirty="0">
                <a:solidFill>
                  <a:srgbClr val="FFFFFF"/>
                </a:solidFill>
                <a:latin typeface="Arial"/>
                <a:cs typeface="Arial"/>
              </a:rPr>
              <a:t>(100m)</a:t>
            </a:r>
          </a:p>
        </p:txBody>
      </p:sp>
      <p:sp>
        <p:nvSpPr>
          <p:cNvPr id="72" name="TextBox 71"/>
          <p:cNvSpPr txBox="1"/>
          <p:nvPr/>
        </p:nvSpPr>
        <p:spPr>
          <a:xfrm>
            <a:off x="2160551" y="1914576"/>
            <a:ext cx="774860" cy="533480"/>
          </a:xfrm>
          <a:prstGeom prst="rect">
            <a:avLst/>
          </a:prstGeom>
          <a:noFill/>
        </p:spPr>
        <p:txBody>
          <a:bodyPr wrap="square" lIns="121904" tIns="60952" rIns="121904" bIns="60952" rtlCol="0">
            <a:spAutoFit/>
          </a:bodyPr>
          <a:lstStyle/>
          <a:p>
            <a:pPr algn="ctr"/>
            <a:r>
              <a:rPr lang="en-US" sz="1300" dirty="0">
                <a:solidFill>
                  <a:srgbClr val="FFFFFF"/>
                </a:solidFill>
                <a:latin typeface="Arial"/>
                <a:cs typeface="Arial"/>
              </a:rPr>
              <a:t>Patch panel</a:t>
            </a:r>
          </a:p>
        </p:txBody>
      </p:sp>
      <p:sp>
        <p:nvSpPr>
          <p:cNvPr id="73" name="TextBox 72"/>
          <p:cNvSpPr txBox="1"/>
          <p:nvPr/>
        </p:nvSpPr>
        <p:spPr>
          <a:xfrm>
            <a:off x="1251755" y="1914576"/>
            <a:ext cx="818496" cy="533480"/>
          </a:xfrm>
          <a:prstGeom prst="rect">
            <a:avLst/>
          </a:prstGeom>
          <a:noFill/>
        </p:spPr>
        <p:txBody>
          <a:bodyPr wrap="square" lIns="121904" tIns="60952" rIns="121904" bIns="60952" rtlCol="0">
            <a:spAutoFit/>
          </a:bodyPr>
          <a:lstStyle/>
          <a:p>
            <a:pPr algn="ctr"/>
            <a:r>
              <a:rPr lang="en-US" sz="1300" dirty="0">
                <a:solidFill>
                  <a:srgbClr val="FFFFFF"/>
                </a:solidFill>
                <a:latin typeface="Arial"/>
                <a:cs typeface="Arial"/>
              </a:rPr>
              <a:t>Jumper cable</a:t>
            </a:r>
          </a:p>
        </p:txBody>
      </p:sp>
      <p:sp>
        <p:nvSpPr>
          <p:cNvPr id="74" name="TextBox 73"/>
          <p:cNvSpPr txBox="1"/>
          <p:nvPr/>
        </p:nvSpPr>
        <p:spPr>
          <a:xfrm>
            <a:off x="4217167" y="1914576"/>
            <a:ext cx="804940" cy="533480"/>
          </a:xfrm>
          <a:prstGeom prst="rect">
            <a:avLst/>
          </a:prstGeom>
          <a:noFill/>
        </p:spPr>
        <p:txBody>
          <a:bodyPr wrap="square" lIns="121904" tIns="60952" rIns="121904" bIns="60952" rtlCol="0">
            <a:spAutoFit/>
          </a:bodyPr>
          <a:lstStyle/>
          <a:p>
            <a:pPr algn="ctr"/>
            <a:r>
              <a:rPr lang="en-US" sz="1300" dirty="0">
                <a:solidFill>
                  <a:srgbClr val="FFFFFF"/>
                </a:solidFill>
                <a:latin typeface="Arial"/>
                <a:cs typeface="Arial"/>
              </a:rPr>
              <a:t>Patch panel</a:t>
            </a:r>
          </a:p>
        </p:txBody>
      </p:sp>
      <p:sp>
        <p:nvSpPr>
          <p:cNvPr id="75" name="TextBox 74"/>
          <p:cNvSpPr txBox="1"/>
          <p:nvPr/>
        </p:nvSpPr>
        <p:spPr>
          <a:xfrm>
            <a:off x="5112407" y="1914576"/>
            <a:ext cx="818496" cy="533480"/>
          </a:xfrm>
          <a:prstGeom prst="rect">
            <a:avLst/>
          </a:prstGeom>
          <a:noFill/>
        </p:spPr>
        <p:txBody>
          <a:bodyPr wrap="square" lIns="121904" tIns="60952" rIns="121904" bIns="60952" rtlCol="0">
            <a:spAutoFit/>
          </a:bodyPr>
          <a:lstStyle/>
          <a:p>
            <a:pPr algn="ctr"/>
            <a:r>
              <a:rPr lang="en-US" sz="1300" dirty="0">
                <a:solidFill>
                  <a:srgbClr val="FFFFFF"/>
                </a:solidFill>
                <a:latin typeface="Arial"/>
                <a:cs typeface="Arial"/>
              </a:rPr>
              <a:t>Jumper cable</a:t>
            </a:r>
          </a:p>
        </p:txBody>
      </p:sp>
      <p:cxnSp>
        <p:nvCxnSpPr>
          <p:cNvPr id="77" name="Straight Connector 76"/>
          <p:cNvCxnSpPr/>
          <p:nvPr/>
        </p:nvCxnSpPr>
        <p:spPr>
          <a:xfrm flipV="1">
            <a:off x="1411648" y="2494332"/>
            <a:ext cx="4243255" cy="14941"/>
          </a:xfrm>
          <a:prstGeom prst="line">
            <a:avLst/>
          </a:prstGeom>
          <a:ln w="25400">
            <a:gradFill>
              <a:gsLst>
                <a:gs pos="0">
                  <a:schemeClr val="accent1">
                    <a:tint val="66000"/>
                    <a:satMod val="160000"/>
                    <a:alpha val="0"/>
                  </a:schemeClr>
                </a:gs>
                <a:gs pos="50000">
                  <a:schemeClr val="accent6">
                    <a:lumMod val="40000"/>
                    <a:lumOff val="60000"/>
                  </a:schemeClr>
                </a:gs>
                <a:gs pos="100000">
                  <a:schemeClr val="accent1">
                    <a:tint val="23500"/>
                    <a:satMod val="160000"/>
                    <a:alpha val="0"/>
                  </a:schemeClr>
                </a:gs>
              </a:gsLst>
              <a:lin ang="10800000" scaled="0"/>
            </a:gradFill>
          </a:ln>
          <a:effectLst/>
        </p:spPr>
        <p:style>
          <a:lnRef idx="2">
            <a:schemeClr val="accent1"/>
          </a:lnRef>
          <a:fillRef idx="0">
            <a:schemeClr val="accent1"/>
          </a:fillRef>
          <a:effectRef idx="1">
            <a:schemeClr val="accent1"/>
          </a:effectRef>
          <a:fontRef idx="minor">
            <a:schemeClr val="tx1"/>
          </a:fontRef>
        </p:style>
      </p:cxnSp>
      <p:sp>
        <p:nvSpPr>
          <p:cNvPr id="78" name="Rectangle 77"/>
          <p:cNvSpPr/>
          <p:nvPr/>
        </p:nvSpPr>
        <p:spPr>
          <a:xfrm>
            <a:off x="319653" y="1404163"/>
            <a:ext cx="2169819" cy="369328"/>
          </a:xfrm>
          <a:prstGeom prst="rect">
            <a:avLst/>
          </a:prstGeom>
        </p:spPr>
        <p:txBody>
          <a:bodyPr wrap="none" lIns="121904" tIns="60952" rIns="121904" bIns="60952">
            <a:spAutoFit/>
          </a:bodyPr>
          <a:lstStyle/>
          <a:p>
            <a:r>
              <a:rPr lang="en-US" sz="1600" dirty="0">
                <a:solidFill>
                  <a:schemeClr val="bg1"/>
                </a:solidFill>
                <a:effectLst>
                  <a:outerShdw blurRad="38100" dist="38100" dir="2700000" algn="tl">
                    <a:srgbClr val="000000">
                      <a:alpha val="43137"/>
                    </a:srgbClr>
                  </a:outerShdw>
                </a:effectLst>
              </a:rPr>
              <a:t>10-Gbps Optical Link</a:t>
            </a:r>
          </a:p>
        </p:txBody>
      </p:sp>
      <p:sp>
        <p:nvSpPr>
          <p:cNvPr id="79" name="Rectangle 78"/>
          <p:cNvSpPr/>
          <p:nvPr/>
        </p:nvSpPr>
        <p:spPr>
          <a:xfrm>
            <a:off x="319655" y="3056351"/>
            <a:ext cx="5576740" cy="369332"/>
          </a:xfrm>
          <a:prstGeom prst="rect">
            <a:avLst/>
          </a:prstGeom>
        </p:spPr>
        <p:txBody>
          <a:bodyPr wrap="none" lIns="121904" tIns="60952" rIns="121904" bIns="60952">
            <a:spAutoFit/>
          </a:bodyPr>
          <a:lstStyle/>
          <a:p>
            <a:r>
              <a:rPr lang="en-US" sz="1600" dirty="0">
                <a:solidFill>
                  <a:schemeClr val="bg1"/>
                </a:solidFill>
                <a:effectLst>
                  <a:outerShdw blurRad="38100" dist="38100" dir="2700000" algn="tl">
                    <a:srgbClr val="000000">
                      <a:alpha val="43137"/>
                    </a:srgbClr>
                  </a:outerShdw>
                </a:effectLst>
              </a:rPr>
              <a:t>Traditional 40 </a:t>
            </a:r>
            <a:r>
              <a:rPr lang="en-US" sz="1600" dirty="0" err="1">
                <a:solidFill>
                  <a:schemeClr val="bg1"/>
                </a:solidFill>
                <a:effectLst>
                  <a:outerShdw blurRad="38100" dist="38100" dir="2700000" algn="tl">
                    <a:srgbClr val="000000">
                      <a:alpha val="43137"/>
                    </a:srgbClr>
                  </a:outerShdw>
                </a:effectLst>
              </a:rPr>
              <a:t>Gbps</a:t>
            </a:r>
            <a:r>
              <a:rPr lang="en-US" sz="1600" dirty="0">
                <a:solidFill>
                  <a:schemeClr val="bg1"/>
                </a:solidFill>
                <a:effectLst>
                  <a:outerShdw blurRad="38100" dist="38100" dir="2700000" algn="tl">
                    <a:srgbClr val="000000">
                      <a:alpha val="43137"/>
                    </a:srgbClr>
                  </a:outerShdw>
                </a:effectLst>
              </a:rPr>
              <a:t> Optical Link—Complete Replacement</a:t>
            </a:r>
          </a:p>
        </p:txBody>
      </p:sp>
      <p:pic>
        <p:nvPicPr>
          <p:cNvPr id="80" name="Picture 7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699" y="3600629"/>
            <a:ext cx="950244" cy="804672"/>
          </a:xfrm>
          <a:prstGeom prst="rect">
            <a:avLst/>
          </a:prstGeom>
          <a:effectLst/>
        </p:spPr>
      </p:pic>
      <p:pic>
        <p:nvPicPr>
          <p:cNvPr id="81" name="Picture 13" descr="mtp_trunk.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02144" y="3726329"/>
            <a:ext cx="1720869" cy="4314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4" name="Group 83"/>
          <p:cNvGrpSpPr/>
          <p:nvPr/>
        </p:nvGrpSpPr>
        <p:grpSpPr>
          <a:xfrm>
            <a:off x="1317595" y="3948069"/>
            <a:ext cx="849688" cy="116251"/>
            <a:chOff x="1065110" y="2961052"/>
            <a:chExt cx="637266" cy="87188"/>
          </a:xfrm>
        </p:grpSpPr>
        <p:pic>
          <p:nvPicPr>
            <p:cNvPr id="85" name="Picture 21" descr="mtptomtp.png"/>
            <p:cNvPicPr>
              <a:picLocks noChangeAspect="1"/>
            </p:cNvPicPr>
            <p:nvPr/>
          </p:nvPicPr>
          <p:blipFill>
            <a:blip r:embed="rId7" cstate="print">
              <a:extLst>
                <a:ext uri="{28A0092B-C50C-407E-A947-70E740481C1C}">
                  <a14:useLocalDpi xmlns:a14="http://schemas.microsoft.com/office/drawing/2010/main" val="0"/>
                </a:ext>
              </a:extLst>
            </a:blip>
            <a:srcRect t="-44435" r="65611" b="-2"/>
            <a:stretch>
              <a:fillRect/>
            </a:stretch>
          </p:blipFill>
          <p:spPr bwMode="auto">
            <a:xfrm>
              <a:off x="1065110" y="2961052"/>
              <a:ext cx="315822" cy="8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Picture 22" descr="mtptomtp.png"/>
            <p:cNvPicPr>
              <a:picLocks noChangeAspect="1"/>
            </p:cNvPicPr>
            <p:nvPr/>
          </p:nvPicPr>
          <p:blipFill>
            <a:blip r:embed="rId8" cstate="print">
              <a:extLst>
                <a:ext uri="{28A0092B-C50C-407E-A947-70E740481C1C}">
                  <a14:useLocalDpi xmlns:a14="http://schemas.microsoft.com/office/drawing/2010/main" val="0"/>
                </a:ext>
              </a:extLst>
            </a:blip>
            <a:srcRect l="57471" t="-2" b="-2"/>
            <a:stretch>
              <a:fillRect/>
            </a:stretch>
          </p:blipFill>
          <p:spPr bwMode="auto">
            <a:xfrm>
              <a:off x="1311497" y="2987805"/>
              <a:ext cx="390879" cy="6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7" name="Group 86"/>
          <p:cNvGrpSpPr/>
          <p:nvPr/>
        </p:nvGrpSpPr>
        <p:grpSpPr>
          <a:xfrm>
            <a:off x="5370581" y="3948069"/>
            <a:ext cx="849688" cy="116251"/>
            <a:chOff x="4190307" y="2961052"/>
            <a:chExt cx="637266" cy="87188"/>
          </a:xfrm>
        </p:grpSpPr>
        <p:pic>
          <p:nvPicPr>
            <p:cNvPr id="88" name="Picture 21" descr="mtptomtp.png"/>
            <p:cNvPicPr>
              <a:picLocks noChangeAspect="1"/>
            </p:cNvPicPr>
            <p:nvPr/>
          </p:nvPicPr>
          <p:blipFill>
            <a:blip r:embed="rId7" cstate="print">
              <a:extLst>
                <a:ext uri="{28A0092B-C50C-407E-A947-70E740481C1C}">
                  <a14:useLocalDpi xmlns:a14="http://schemas.microsoft.com/office/drawing/2010/main" val="0"/>
                </a:ext>
              </a:extLst>
            </a:blip>
            <a:srcRect t="-44435" r="65611" b="-2"/>
            <a:stretch>
              <a:fillRect/>
            </a:stretch>
          </p:blipFill>
          <p:spPr bwMode="auto">
            <a:xfrm>
              <a:off x="4190307" y="2961052"/>
              <a:ext cx="315822" cy="8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22" descr="mtptomtp.png"/>
            <p:cNvPicPr>
              <a:picLocks noChangeAspect="1"/>
            </p:cNvPicPr>
            <p:nvPr/>
          </p:nvPicPr>
          <p:blipFill>
            <a:blip r:embed="rId8" cstate="print">
              <a:extLst>
                <a:ext uri="{28A0092B-C50C-407E-A947-70E740481C1C}">
                  <a14:useLocalDpi xmlns:a14="http://schemas.microsoft.com/office/drawing/2010/main" val="0"/>
                </a:ext>
              </a:extLst>
            </a:blip>
            <a:srcRect l="57471" t="-2" b="-2"/>
            <a:stretch>
              <a:fillRect/>
            </a:stretch>
          </p:blipFill>
          <p:spPr bwMode="auto">
            <a:xfrm>
              <a:off x="4436694" y="2987805"/>
              <a:ext cx="390879" cy="6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0" name="Picture 17"/>
          <p:cNvPicPr>
            <a:picLocks noChangeAspect="1"/>
          </p:cNvPicPr>
          <p:nvPr/>
        </p:nvPicPr>
        <p:blipFill>
          <a:blip r:embed="rId9" cstate="print">
            <a:extLst>
              <a:ext uri="{BEBA8EAE-BF5A-486C-A8C5-ECC9F3942E4B}">
                <a14:imgProps xmlns:a14="http://schemas.microsoft.com/office/drawing/2010/main">
                  <a14:imgLayer r:embed="rId10">
                    <a14:imgEffect>
                      <a14:backgroundRemoval t="38889" b="65205" l="22271" r="79913">
                        <a14:backgroundMark x1="34498" y1="60234" x2="34498" y2="60234"/>
                        <a14:backgroundMark x1="44105" y1="61111" x2="44105" y2="61111"/>
                        <a14:backgroundMark x1="52838" y1="61988" x2="52838" y2="61988"/>
                      </a14:backgroundRemoval>
                    </a14:imgEffect>
                  </a14:imgLayer>
                </a14:imgProps>
              </a:ext>
              <a:ext uri="{28A0092B-C50C-407E-A947-70E740481C1C}">
                <a14:useLocalDpi xmlns:a14="http://schemas.microsoft.com/office/drawing/2010/main" val="0"/>
              </a:ext>
            </a:extLst>
          </a:blip>
          <a:srcRect l="20537" t="37505" r="12498" b="31248"/>
          <a:stretch>
            <a:fillRect/>
          </a:stretch>
        </p:blipFill>
        <p:spPr bwMode="auto">
          <a:xfrm>
            <a:off x="4763454" y="3812305"/>
            <a:ext cx="606305" cy="4234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17"/>
          <p:cNvPicPr>
            <a:picLocks noChangeAspect="1"/>
          </p:cNvPicPr>
          <p:nvPr/>
        </p:nvPicPr>
        <p:blipFill>
          <a:blip r:embed="rId9" cstate="print">
            <a:extLst>
              <a:ext uri="{BEBA8EAE-BF5A-486C-A8C5-ECC9F3942E4B}">
                <a14:imgProps xmlns:a14="http://schemas.microsoft.com/office/drawing/2010/main">
                  <a14:imgLayer r:embed="rId10">
                    <a14:imgEffect>
                      <a14:backgroundRemoval t="38889" b="65205" l="22271" r="79913">
                        <a14:backgroundMark x1="34498" y1="60234" x2="34498" y2="60234"/>
                        <a14:backgroundMark x1="44105" y1="61111" x2="44105" y2="61111"/>
                        <a14:backgroundMark x1="52838" y1="61988" x2="52838" y2="61988"/>
                      </a14:backgroundRemoval>
                    </a14:imgEffect>
                  </a14:imgLayer>
                </a14:imgProps>
              </a:ext>
              <a:ext uri="{28A0092B-C50C-407E-A947-70E740481C1C}">
                <a14:useLocalDpi xmlns:a14="http://schemas.microsoft.com/office/drawing/2010/main" val="0"/>
              </a:ext>
            </a:extLst>
          </a:blip>
          <a:srcRect l="20537" t="37505" r="12498" b="31248"/>
          <a:stretch>
            <a:fillRect/>
          </a:stretch>
        </p:blipFill>
        <p:spPr bwMode="auto">
          <a:xfrm>
            <a:off x="2257474" y="3852017"/>
            <a:ext cx="606305" cy="4234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9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7105" y="3653646"/>
            <a:ext cx="946571" cy="801563"/>
          </a:xfrm>
          <a:prstGeom prst="rect">
            <a:avLst/>
          </a:prstGeom>
          <a:effectLst/>
        </p:spPr>
      </p:pic>
      <p:sp>
        <p:nvSpPr>
          <p:cNvPr id="94" name="Rectangle 93"/>
          <p:cNvSpPr/>
          <p:nvPr/>
        </p:nvSpPr>
        <p:spPr>
          <a:xfrm>
            <a:off x="319655" y="4617379"/>
            <a:ext cx="6980972" cy="369332"/>
          </a:xfrm>
          <a:prstGeom prst="rect">
            <a:avLst/>
          </a:prstGeom>
        </p:spPr>
        <p:txBody>
          <a:bodyPr wrap="none" lIns="121904" tIns="60952" rIns="121904" bIns="60952">
            <a:spAutoFit/>
          </a:bodyPr>
          <a:lstStyle/>
          <a:p>
            <a:r>
              <a:rPr lang="en-US" sz="1600" dirty="0">
                <a:solidFill>
                  <a:schemeClr val="bg1"/>
                </a:solidFill>
                <a:effectLst>
                  <a:outerShdw blurRad="38100" dist="38100" dir="2700000" algn="tl">
                    <a:srgbClr val="000000">
                      <a:alpha val="43137"/>
                    </a:srgbClr>
                  </a:outerShdw>
                </a:effectLst>
              </a:rPr>
              <a:t>40 </a:t>
            </a:r>
            <a:r>
              <a:rPr lang="en-US" sz="1600" dirty="0" err="1">
                <a:solidFill>
                  <a:schemeClr val="bg1"/>
                </a:solidFill>
                <a:effectLst>
                  <a:outerShdw blurRad="38100" dist="38100" dir="2700000" algn="tl">
                    <a:srgbClr val="000000">
                      <a:alpha val="43137"/>
                    </a:srgbClr>
                  </a:outerShdw>
                </a:effectLst>
              </a:rPr>
              <a:t>Gbps</a:t>
            </a:r>
            <a:r>
              <a:rPr lang="en-US" sz="1600" dirty="0">
                <a:solidFill>
                  <a:schemeClr val="bg1"/>
                </a:solidFill>
                <a:effectLst>
                  <a:outerShdw blurRad="38100" dist="38100" dir="2700000" algn="tl">
                    <a:srgbClr val="000000">
                      <a:alpha val="43137"/>
                    </a:srgbClr>
                  </a:outerShdw>
                </a:effectLst>
              </a:rPr>
              <a:t> </a:t>
            </a:r>
            <a:r>
              <a:rPr lang="en-US" sz="1600" dirty="0" err="1">
                <a:solidFill>
                  <a:schemeClr val="bg1"/>
                </a:solidFill>
                <a:effectLst>
                  <a:outerShdw blurRad="38100" dist="38100" dir="2700000" algn="tl">
                    <a:srgbClr val="000000">
                      <a:alpha val="43137"/>
                    </a:srgbClr>
                  </a:outerShdw>
                </a:effectLst>
              </a:rPr>
              <a:t>BiDi</a:t>
            </a:r>
            <a:r>
              <a:rPr lang="en-US" sz="1600" dirty="0">
                <a:solidFill>
                  <a:schemeClr val="bg1"/>
                </a:solidFill>
                <a:effectLst>
                  <a:outerShdw blurRad="38100" dist="38100" dir="2700000" algn="tl">
                    <a:srgbClr val="000000">
                      <a:alpha val="43137"/>
                    </a:srgbClr>
                  </a:outerShdw>
                </a:effectLst>
              </a:rPr>
              <a:t> Optical Link—Reuse All 10 </a:t>
            </a:r>
            <a:r>
              <a:rPr lang="en-US" sz="1600" dirty="0" err="1">
                <a:solidFill>
                  <a:schemeClr val="bg1"/>
                </a:solidFill>
                <a:effectLst>
                  <a:outerShdw blurRad="38100" dist="38100" dir="2700000" algn="tl">
                    <a:srgbClr val="000000">
                      <a:alpha val="43137"/>
                    </a:srgbClr>
                  </a:outerShdw>
                </a:effectLst>
              </a:rPr>
              <a:t>Gbps</a:t>
            </a:r>
            <a:r>
              <a:rPr lang="en-US" sz="1600" dirty="0">
                <a:solidFill>
                  <a:schemeClr val="bg1"/>
                </a:solidFill>
                <a:effectLst>
                  <a:outerShdw blurRad="38100" dist="38100" dir="2700000" algn="tl">
                    <a:srgbClr val="000000">
                      <a:alpha val="43137"/>
                    </a:srgbClr>
                  </a:outerShdw>
                </a:effectLst>
              </a:rPr>
              <a:t> Cabling and Patch Panels</a:t>
            </a:r>
          </a:p>
        </p:txBody>
      </p:sp>
      <p:pic>
        <p:nvPicPr>
          <p:cNvPr id="95" name="Picture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699" y="5104687"/>
            <a:ext cx="950244" cy="804672"/>
          </a:xfrm>
          <a:prstGeom prst="rect">
            <a:avLst/>
          </a:prstGeom>
          <a:effectLst/>
        </p:spPr>
      </p:pic>
      <p:pic>
        <p:nvPicPr>
          <p:cNvPr id="96" name="Picture 9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7105" y="5157705"/>
            <a:ext cx="946571" cy="801563"/>
          </a:xfrm>
          <a:prstGeom prst="rect">
            <a:avLst/>
          </a:prstGeom>
          <a:effectLst/>
        </p:spPr>
      </p:pic>
      <p:cxnSp>
        <p:nvCxnSpPr>
          <p:cNvPr id="97" name="Straight Connector 96"/>
          <p:cNvCxnSpPr/>
          <p:nvPr/>
        </p:nvCxnSpPr>
        <p:spPr>
          <a:xfrm flipV="1">
            <a:off x="1411648" y="5548024"/>
            <a:ext cx="4243255" cy="14941"/>
          </a:xfrm>
          <a:prstGeom prst="line">
            <a:avLst/>
          </a:prstGeom>
          <a:ln w="25400">
            <a:gradFill>
              <a:gsLst>
                <a:gs pos="0">
                  <a:schemeClr val="accent1">
                    <a:tint val="66000"/>
                    <a:satMod val="160000"/>
                    <a:alpha val="0"/>
                  </a:schemeClr>
                </a:gs>
                <a:gs pos="50000">
                  <a:schemeClr val="accent6">
                    <a:lumMod val="40000"/>
                    <a:lumOff val="60000"/>
                  </a:schemeClr>
                </a:gs>
                <a:gs pos="100000">
                  <a:schemeClr val="accent1">
                    <a:tint val="23500"/>
                    <a:satMod val="160000"/>
                    <a:alpha val="0"/>
                  </a:schemeClr>
                </a:gs>
              </a:gsLst>
              <a:lin ang="10800000" scaled="0"/>
            </a:gradFill>
          </a:ln>
          <a:effectLst/>
        </p:spPr>
        <p:style>
          <a:lnRef idx="2">
            <a:schemeClr val="accent1"/>
          </a:lnRef>
          <a:fillRef idx="0">
            <a:schemeClr val="accent1"/>
          </a:fillRef>
          <a:effectRef idx="1">
            <a:schemeClr val="accent1"/>
          </a:effectRef>
          <a:fontRef idx="minor">
            <a:schemeClr val="tx1"/>
          </a:fontRef>
        </p:style>
      </p:cxnSp>
      <p:sp>
        <p:nvSpPr>
          <p:cNvPr id="98" name="Rectangle 97"/>
          <p:cNvSpPr/>
          <p:nvPr/>
        </p:nvSpPr>
        <p:spPr>
          <a:xfrm>
            <a:off x="1" y="2711876"/>
            <a:ext cx="8431851" cy="216493"/>
          </a:xfrm>
          <a:prstGeom prst="rect">
            <a:avLst/>
          </a:prstGeom>
          <a:gradFill>
            <a:gsLst>
              <a:gs pos="0">
                <a:schemeClr val="tx2">
                  <a:lumMod val="50000"/>
                </a:schemeClr>
              </a:gs>
              <a:gs pos="35000">
                <a:schemeClr val="accent1">
                  <a:tint val="23500"/>
                  <a:satMod val="160000"/>
                  <a:alpha val="0"/>
                </a:schemeClr>
              </a:gs>
            </a:gsLst>
            <a:lin ang="1626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a:endParaRPr lang="en-US" dirty="0" smtClean="0"/>
          </a:p>
        </p:txBody>
      </p:sp>
      <p:sp>
        <p:nvSpPr>
          <p:cNvPr id="99" name="Rectangle 98"/>
          <p:cNvSpPr/>
          <p:nvPr/>
        </p:nvSpPr>
        <p:spPr>
          <a:xfrm>
            <a:off x="1" y="4364064"/>
            <a:ext cx="8431851" cy="216493"/>
          </a:xfrm>
          <a:prstGeom prst="rect">
            <a:avLst/>
          </a:prstGeom>
          <a:gradFill>
            <a:gsLst>
              <a:gs pos="0">
                <a:schemeClr val="tx2">
                  <a:lumMod val="50000"/>
                </a:schemeClr>
              </a:gs>
              <a:gs pos="35000">
                <a:schemeClr val="accent1">
                  <a:tint val="23500"/>
                  <a:satMod val="160000"/>
                  <a:alpha val="0"/>
                </a:schemeClr>
              </a:gs>
            </a:gsLst>
            <a:lin ang="1626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a:endParaRPr lang="en-US" dirty="0" smtClean="0"/>
          </a:p>
        </p:txBody>
      </p:sp>
      <p:grpSp>
        <p:nvGrpSpPr>
          <p:cNvPr id="100" name="Group 99"/>
          <p:cNvGrpSpPr/>
          <p:nvPr/>
        </p:nvGrpSpPr>
        <p:grpSpPr>
          <a:xfrm>
            <a:off x="7233473" y="1848785"/>
            <a:ext cx="1656979" cy="1724336"/>
            <a:chOff x="5577840" y="1813560"/>
            <a:chExt cx="937260" cy="975360"/>
          </a:xfrm>
        </p:grpSpPr>
        <p:sp>
          <p:nvSpPr>
            <p:cNvPr id="101" name="Oval 100"/>
            <p:cNvSpPr/>
            <p:nvPr/>
          </p:nvSpPr>
          <p:spPr>
            <a:xfrm>
              <a:off x="5577840" y="1813560"/>
              <a:ext cx="937260" cy="937260"/>
            </a:xfrm>
            <a:prstGeom prst="ellipse">
              <a:avLst/>
            </a:prstGeom>
            <a:gradFill flip="none" rotWithShape="1">
              <a:gsLst>
                <a:gs pos="0">
                  <a:schemeClr val="accent6"/>
                </a:gs>
                <a:gs pos="100000">
                  <a:schemeClr val="accent5"/>
                </a:gs>
              </a:gsLst>
              <a:lin ang="2700000" scaled="1"/>
              <a:tileRect/>
            </a:gradFill>
            <a:ln w="15875">
              <a:gradFill>
                <a:gsLst>
                  <a:gs pos="0">
                    <a:schemeClr val="bg1"/>
                  </a:gs>
                  <a:gs pos="100000">
                    <a:schemeClr val="accent1">
                      <a:tint val="44500"/>
                      <a:satMod val="160000"/>
                      <a:alpha val="0"/>
                    </a:schemeClr>
                  </a:gs>
                </a:gsLst>
                <a:lin ang="5400000" scaled="0"/>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2" name="Oval 101"/>
            <p:cNvSpPr/>
            <p:nvPr/>
          </p:nvSpPr>
          <p:spPr>
            <a:xfrm>
              <a:off x="5577840" y="1851660"/>
              <a:ext cx="937260" cy="937260"/>
            </a:xfrm>
            <a:prstGeom prst="ellipse">
              <a:avLst/>
            </a:prstGeom>
            <a:gradFill>
              <a:gsLst>
                <a:gs pos="0">
                  <a:schemeClr val="bg1">
                    <a:alpha val="69000"/>
                  </a:schemeClr>
                </a:gs>
                <a:gs pos="17000">
                  <a:schemeClr val="accent1">
                    <a:tint val="44500"/>
                    <a:satMod val="160000"/>
                    <a:alpha val="0"/>
                  </a:schemeClr>
                </a:gs>
              </a:gsLst>
              <a:lin ang="5400000" scaled="0"/>
            </a:gradFill>
            <a:ln w="158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a:effectLst>
                    <a:outerShdw blurRad="38100" dist="38100" dir="2700000" algn="tl">
                      <a:srgbClr val="000000">
                        <a:alpha val="43137"/>
                      </a:srgbClr>
                    </a:outerShdw>
                  </a:effectLst>
                </a:rPr>
                <a:t>+US$6259*</a:t>
              </a:r>
            </a:p>
          </p:txBody>
        </p:sp>
      </p:grpSp>
      <p:grpSp>
        <p:nvGrpSpPr>
          <p:cNvPr id="103" name="Group 102"/>
          <p:cNvGrpSpPr/>
          <p:nvPr/>
        </p:nvGrpSpPr>
        <p:grpSpPr>
          <a:xfrm>
            <a:off x="7233473" y="4077948"/>
            <a:ext cx="1656979" cy="1724336"/>
            <a:chOff x="5577840" y="3078480"/>
            <a:chExt cx="937260" cy="975360"/>
          </a:xfrm>
        </p:grpSpPr>
        <p:sp>
          <p:nvSpPr>
            <p:cNvPr id="104" name="Oval 103"/>
            <p:cNvSpPr/>
            <p:nvPr/>
          </p:nvSpPr>
          <p:spPr>
            <a:xfrm>
              <a:off x="5577840" y="3078480"/>
              <a:ext cx="937260" cy="937260"/>
            </a:xfrm>
            <a:prstGeom prst="ellipse">
              <a:avLst/>
            </a:prstGeom>
            <a:gradFill flip="none" rotWithShape="1">
              <a:gsLst>
                <a:gs pos="0">
                  <a:schemeClr val="tx2">
                    <a:lumMod val="60000"/>
                    <a:lumOff val="40000"/>
                  </a:schemeClr>
                </a:gs>
                <a:gs pos="100000">
                  <a:schemeClr val="accent2"/>
                </a:gs>
              </a:gsLst>
              <a:lin ang="2700000" scaled="1"/>
              <a:tileRect/>
            </a:gradFill>
            <a:ln w="15875">
              <a:gradFill>
                <a:gsLst>
                  <a:gs pos="0">
                    <a:schemeClr val="bg1"/>
                  </a:gs>
                  <a:gs pos="100000">
                    <a:schemeClr val="accent1">
                      <a:tint val="44500"/>
                      <a:satMod val="160000"/>
                      <a:alpha val="0"/>
                    </a:schemeClr>
                  </a:gs>
                </a:gsLst>
                <a:lin ang="5400000" scaled="0"/>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 104"/>
            <p:cNvSpPr/>
            <p:nvPr/>
          </p:nvSpPr>
          <p:spPr>
            <a:xfrm>
              <a:off x="5577840" y="3116580"/>
              <a:ext cx="937260" cy="937260"/>
            </a:xfrm>
            <a:prstGeom prst="ellipse">
              <a:avLst/>
            </a:prstGeom>
            <a:gradFill>
              <a:gsLst>
                <a:gs pos="0">
                  <a:schemeClr val="bg1">
                    <a:alpha val="69000"/>
                  </a:schemeClr>
                </a:gs>
                <a:gs pos="17000">
                  <a:schemeClr val="accent1">
                    <a:tint val="44500"/>
                    <a:satMod val="160000"/>
                    <a:alpha val="0"/>
                  </a:schemeClr>
                </a:gs>
              </a:gsLst>
              <a:lin ang="5400000" scaled="0"/>
            </a:gradFill>
            <a:ln w="158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a:effectLst>
                    <a:outerShdw blurRad="38100" dist="38100" dir="2700000" algn="tl">
                      <a:srgbClr val="000000">
                        <a:alpha val="43137"/>
                      </a:srgbClr>
                    </a:outerShdw>
                  </a:effectLst>
                </a:rPr>
                <a:t>+US$2200*</a:t>
              </a:r>
            </a:p>
          </p:txBody>
        </p:sp>
      </p:grpSp>
      <p:sp>
        <p:nvSpPr>
          <p:cNvPr id="107" name="Pentagon 106"/>
          <p:cNvSpPr/>
          <p:nvPr/>
        </p:nvSpPr>
        <p:spPr>
          <a:xfrm rot="5400000">
            <a:off x="7745286" y="3157825"/>
            <a:ext cx="662911" cy="997523"/>
          </a:xfrm>
          <a:prstGeom prst="homePlate">
            <a:avLst>
              <a:gd name="adj" fmla="val 38192"/>
            </a:avLst>
          </a:prstGeom>
          <a:gradFill flip="none" rotWithShape="1">
            <a:gsLst>
              <a:gs pos="100000">
                <a:schemeClr val="accent2"/>
              </a:gs>
              <a:gs pos="0">
                <a:srgbClr val="1F1F1F">
                  <a:alpha val="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endParaRPr lang="en-US"/>
          </a:p>
        </p:txBody>
      </p:sp>
      <p:grpSp>
        <p:nvGrpSpPr>
          <p:cNvPr id="108" name="Group 107"/>
          <p:cNvGrpSpPr/>
          <p:nvPr/>
        </p:nvGrpSpPr>
        <p:grpSpPr>
          <a:xfrm>
            <a:off x="9776633" y="2658841"/>
            <a:ext cx="1947587" cy="2026755"/>
            <a:chOff x="5577840" y="1813560"/>
            <a:chExt cx="937260" cy="975360"/>
          </a:xfrm>
        </p:grpSpPr>
        <p:sp>
          <p:nvSpPr>
            <p:cNvPr id="109" name="Oval 108"/>
            <p:cNvSpPr/>
            <p:nvPr/>
          </p:nvSpPr>
          <p:spPr>
            <a:xfrm>
              <a:off x="5577840" y="1813560"/>
              <a:ext cx="937260" cy="937260"/>
            </a:xfrm>
            <a:prstGeom prst="ellipse">
              <a:avLst/>
            </a:prstGeom>
            <a:gradFill flip="none" rotWithShape="1">
              <a:gsLst>
                <a:gs pos="0">
                  <a:schemeClr val="accent5"/>
                </a:gs>
                <a:gs pos="100000">
                  <a:schemeClr val="tx2">
                    <a:lumMod val="60000"/>
                    <a:lumOff val="40000"/>
                  </a:schemeClr>
                </a:gs>
              </a:gsLst>
              <a:lin ang="1800000" scaled="0"/>
              <a:tileRect/>
            </a:gradFill>
            <a:ln w="15875">
              <a:gradFill>
                <a:gsLst>
                  <a:gs pos="0">
                    <a:schemeClr val="bg1"/>
                  </a:gs>
                  <a:gs pos="100000">
                    <a:schemeClr val="accent1">
                      <a:tint val="44500"/>
                      <a:satMod val="160000"/>
                      <a:alpha val="0"/>
                    </a:schemeClr>
                  </a:gs>
                </a:gsLst>
                <a:lin ang="5400000" scaled="0"/>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0" name="Oval 109"/>
            <p:cNvSpPr/>
            <p:nvPr/>
          </p:nvSpPr>
          <p:spPr>
            <a:xfrm>
              <a:off x="5577840" y="1851660"/>
              <a:ext cx="937260" cy="937260"/>
            </a:xfrm>
            <a:prstGeom prst="ellipse">
              <a:avLst/>
            </a:prstGeom>
            <a:gradFill>
              <a:gsLst>
                <a:gs pos="0">
                  <a:schemeClr val="bg1">
                    <a:alpha val="69000"/>
                  </a:schemeClr>
                </a:gs>
                <a:gs pos="17000">
                  <a:schemeClr val="accent1">
                    <a:tint val="44500"/>
                    <a:satMod val="160000"/>
                    <a:alpha val="0"/>
                  </a:schemeClr>
                </a:gs>
              </a:gsLst>
              <a:lin ang="5400000" scaled="0"/>
            </a:gradFill>
            <a:ln w="158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effectLst>
                    <a:outerShdw blurRad="38100" dist="38100" dir="2700000" algn="tl">
                      <a:srgbClr val="000000">
                        <a:alpha val="43137"/>
                      </a:srgbClr>
                    </a:outerShdw>
                  </a:effectLst>
                </a:rPr>
                <a:t>US$4059 </a:t>
              </a:r>
              <a:br>
                <a:rPr lang="en-US" sz="2400" dirty="0">
                  <a:effectLst>
                    <a:outerShdw blurRad="38100" dist="38100" dir="2700000" algn="tl">
                      <a:srgbClr val="000000">
                        <a:alpha val="43137"/>
                      </a:srgbClr>
                    </a:outerShdw>
                  </a:effectLst>
                </a:rPr>
              </a:br>
              <a:r>
                <a:rPr lang="en-US" sz="1600" dirty="0">
                  <a:effectLst>
                    <a:outerShdw blurRad="38100" dist="38100" dir="2700000" algn="tl">
                      <a:srgbClr val="000000">
                        <a:alpha val="43137"/>
                      </a:srgbClr>
                    </a:outerShdw>
                  </a:effectLst>
                </a:rPr>
                <a:t>Savings</a:t>
              </a:r>
              <a:br>
                <a:rPr lang="en-US" sz="1600" dirty="0">
                  <a:effectLst>
                    <a:outerShdw blurRad="38100" dist="38100" dir="2700000" algn="tl">
                      <a:srgbClr val="000000">
                        <a:alpha val="43137"/>
                      </a:srgbClr>
                    </a:outerShdw>
                  </a:effectLst>
                </a:rPr>
              </a:br>
              <a:r>
                <a:rPr lang="en-US" sz="1600" dirty="0">
                  <a:effectLst>
                    <a:outerShdw blurRad="38100" dist="38100" dir="2700000" algn="tl">
                      <a:srgbClr val="000000">
                        <a:alpha val="43137"/>
                      </a:srgbClr>
                    </a:outerShdw>
                  </a:effectLst>
                </a:rPr>
                <a:t> (list) per</a:t>
              </a:r>
              <a:br>
                <a:rPr lang="en-US" sz="1600" dirty="0">
                  <a:effectLst>
                    <a:outerShdw blurRad="38100" dist="38100" dir="2700000" algn="tl">
                      <a:srgbClr val="000000">
                        <a:alpha val="43137"/>
                      </a:srgbClr>
                    </a:outerShdw>
                  </a:effectLst>
                </a:rPr>
              </a:br>
              <a:r>
                <a:rPr lang="en-US" sz="1600" dirty="0">
                  <a:effectLst>
                    <a:outerShdw blurRad="38100" dist="38100" dir="2700000" algn="tl">
                      <a:srgbClr val="000000">
                        <a:alpha val="43137"/>
                      </a:srgbClr>
                    </a:outerShdw>
                  </a:effectLst>
                </a:rPr>
                <a:t>40-GBPS link</a:t>
              </a:r>
            </a:p>
          </p:txBody>
        </p:sp>
      </p:grpSp>
      <p:sp>
        <p:nvSpPr>
          <p:cNvPr id="111" name="TextBox 110"/>
          <p:cNvSpPr txBox="1"/>
          <p:nvPr/>
        </p:nvSpPr>
        <p:spPr>
          <a:xfrm>
            <a:off x="369600" y="6075126"/>
            <a:ext cx="8436925" cy="276999"/>
          </a:xfrm>
          <a:prstGeom prst="rect">
            <a:avLst/>
          </a:prstGeom>
          <a:noFill/>
        </p:spPr>
        <p:txBody>
          <a:bodyPr wrap="none" lIns="91428" tIns="45718" rIns="91428" bIns="45718" rtlCol="0">
            <a:spAutoFit/>
          </a:bodyPr>
          <a:lstStyle/>
          <a:p>
            <a:r>
              <a:rPr lang="en-US" sz="1200" dirty="0">
                <a:solidFill>
                  <a:schemeClr val="tx1">
                    <a:lumMod val="75000"/>
                    <a:lumOff val="25000"/>
                  </a:schemeClr>
                </a:solidFill>
                <a:latin typeface="Arial"/>
                <a:cs typeface="Arial"/>
              </a:rPr>
              <a:t>Source: Corning OM3 cable and patch panel list prices, Cisco® 40G </a:t>
            </a:r>
            <a:r>
              <a:rPr lang="en-US" sz="1200" dirty="0" err="1">
                <a:solidFill>
                  <a:schemeClr val="tx1">
                    <a:lumMod val="75000"/>
                    <a:lumOff val="25000"/>
                  </a:schemeClr>
                </a:solidFill>
                <a:latin typeface="Arial"/>
                <a:cs typeface="Arial"/>
              </a:rPr>
              <a:t>BiDi</a:t>
            </a:r>
            <a:r>
              <a:rPr lang="en-US" sz="1200" dirty="0">
                <a:solidFill>
                  <a:schemeClr val="tx1">
                    <a:lumMod val="75000"/>
                    <a:lumOff val="25000"/>
                  </a:schemeClr>
                </a:solidFill>
                <a:latin typeface="Arial"/>
                <a:cs typeface="Arial"/>
              </a:rPr>
              <a:t> list price, and competitor 40-Gbps SR4 list price</a:t>
            </a:r>
          </a:p>
        </p:txBody>
      </p:sp>
      <p:sp>
        <p:nvSpPr>
          <p:cNvPr id="2" name="Rectangle 1"/>
          <p:cNvSpPr/>
          <p:nvPr/>
        </p:nvSpPr>
        <p:spPr>
          <a:xfrm>
            <a:off x="9652000" y="4702151"/>
            <a:ext cx="2351816" cy="1015663"/>
          </a:xfrm>
          <a:prstGeom prst="rect">
            <a:avLst/>
          </a:prstGeom>
        </p:spPr>
        <p:txBody>
          <a:bodyPr wrap="square" lIns="91430" tIns="45718" rIns="91430" bIns="45718">
            <a:spAutoFit/>
          </a:bodyPr>
          <a:lstStyle/>
          <a:p>
            <a:r>
              <a:rPr lang="en-US" sz="2000" dirty="0">
                <a:solidFill>
                  <a:srgbClr val="0099CC"/>
                </a:solidFill>
              </a:rPr>
              <a:t>Significant Transceiver Savings</a:t>
            </a:r>
            <a:endParaRPr lang="en-US" dirty="0">
              <a:solidFill>
                <a:srgbClr val="0099CC"/>
              </a:solidFill>
            </a:endParaRPr>
          </a:p>
        </p:txBody>
      </p:sp>
    </p:spTree>
    <p:extLst>
      <p:ext uri="{BB962C8B-B14F-4D97-AF65-F5344CB8AC3E}">
        <p14:creationId xmlns:p14="http://schemas.microsoft.com/office/powerpoint/2010/main" val="3818571481"/>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7"/>
                                        </p:tgtEl>
                                        <p:attrNameLst>
                                          <p:attrName>style.visibility</p:attrName>
                                        </p:attrNameLst>
                                      </p:cBhvr>
                                      <p:to>
                                        <p:strVal val="visible"/>
                                      </p:to>
                                    </p:set>
                                    <p:animEffect transition="in" filter="wipe(up)">
                                      <p:cBhvr>
                                        <p:cTn id="11" dur="500"/>
                                        <p:tgtEl>
                                          <p:spTgt spid="10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3"/>
                                        </p:tgtEl>
                                        <p:attrNameLst>
                                          <p:attrName>style.visibility</p:attrName>
                                        </p:attrNameLst>
                                      </p:cBhvr>
                                      <p:to>
                                        <p:strVal val="visible"/>
                                      </p:to>
                                    </p:set>
                                    <p:animEffect transition="in" filter="fade">
                                      <p:cBhvr>
                                        <p:cTn id="15" dur="500"/>
                                        <p:tgtEl>
                                          <p:spTgt spid="10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wipe(left)">
                                      <p:cBhvr>
                                        <p:cTn id="19" dur="500"/>
                                        <p:tgtEl>
                                          <p:spTgt spid="6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fade">
                                      <p:cBhvr>
                                        <p:cTn id="23"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10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arallelogram 13"/>
          <p:cNvSpPr/>
          <p:nvPr/>
        </p:nvSpPr>
        <p:spPr>
          <a:xfrm>
            <a:off x="1390660" y="1279349"/>
            <a:ext cx="4627853" cy="5578651"/>
          </a:xfrm>
          <a:prstGeom prst="parallelogram">
            <a:avLst>
              <a:gd name="adj" fmla="val 83998"/>
            </a:avLst>
          </a:prstGeom>
          <a:solidFill>
            <a:schemeClr val="accent4">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10" rIns="91396" bIns="45710" rtlCol="0" anchor="ctr"/>
          <a:lstStyle/>
          <a:p>
            <a:pPr algn="ctr"/>
            <a:endParaRPr lang="en-US" dirty="0">
              <a:solidFill>
                <a:prstClr val="white"/>
              </a:solidFill>
            </a:endParaRPr>
          </a:p>
        </p:txBody>
      </p:sp>
      <p:grpSp>
        <p:nvGrpSpPr>
          <p:cNvPr id="52" name="Group 51"/>
          <p:cNvGrpSpPr/>
          <p:nvPr/>
        </p:nvGrpSpPr>
        <p:grpSpPr>
          <a:xfrm>
            <a:off x="1717959" y="1540812"/>
            <a:ext cx="3950208" cy="857987"/>
            <a:chOff x="1717959" y="1540805"/>
            <a:chExt cx="3950208" cy="857987"/>
          </a:xfrm>
        </p:grpSpPr>
        <p:sp>
          <p:nvSpPr>
            <p:cNvPr id="12" name="Pentagon 11"/>
            <p:cNvSpPr/>
            <p:nvPr/>
          </p:nvSpPr>
          <p:spPr>
            <a:xfrm>
              <a:off x="1717959" y="1540805"/>
              <a:ext cx="3950208" cy="857987"/>
            </a:xfrm>
            <a:prstGeom prst="homePlate">
              <a:avLst>
                <a:gd name="adj" fmla="val 38180"/>
              </a:avLst>
            </a:prstGeom>
            <a:gradFill flip="none" rotWithShape="1">
              <a:gsLst>
                <a:gs pos="0">
                  <a:schemeClr val="accent4"/>
                </a:gs>
                <a:gs pos="100000">
                  <a:schemeClr val="bg1">
                    <a:lumMod val="65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8" rIns="91420" bIns="45718" rtlCol="0" anchor="ctr"/>
            <a:lstStyle/>
            <a:p>
              <a:pPr algn="ctr"/>
              <a:endParaRPr lang="en-US" dirty="0">
                <a:solidFill>
                  <a:prstClr val="white"/>
                </a:solidFill>
              </a:endParaRPr>
            </a:p>
          </p:txBody>
        </p:sp>
        <p:pic>
          <p:nvPicPr>
            <p:cNvPr id="2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1939" y="1766127"/>
              <a:ext cx="322288" cy="421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8" name="Group 47"/>
          <p:cNvGrpSpPr/>
          <p:nvPr/>
        </p:nvGrpSpPr>
        <p:grpSpPr>
          <a:xfrm>
            <a:off x="-443356" y="4778429"/>
            <a:ext cx="3950208" cy="857987"/>
            <a:chOff x="-443356" y="4778421"/>
            <a:chExt cx="3950208" cy="857987"/>
          </a:xfrm>
        </p:grpSpPr>
        <p:sp>
          <p:nvSpPr>
            <p:cNvPr id="11" name="Pentagon 10"/>
            <p:cNvSpPr/>
            <p:nvPr/>
          </p:nvSpPr>
          <p:spPr>
            <a:xfrm>
              <a:off x="-443356" y="4778421"/>
              <a:ext cx="3950208" cy="857987"/>
            </a:xfrm>
            <a:prstGeom prst="homePlate">
              <a:avLst>
                <a:gd name="adj" fmla="val 38180"/>
              </a:avLst>
            </a:prstGeom>
            <a:gradFill flip="none" rotWithShape="1">
              <a:gsLst>
                <a:gs pos="0">
                  <a:schemeClr val="accent4"/>
                </a:gs>
                <a:gs pos="100000">
                  <a:schemeClr val="bg1">
                    <a:lumMod val="65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8" rIns="91420" bIns="45718" rtlCol="0" anchor="ctr"/>
            <a:lstStyle/>
            <a:p>
              <a:pPr algn="ctr"/>
              <a:endParaRPr lang="en-US" dirty="0">
                <a:solidFill>
                  <a:prstClr val="white"/>
                </a:solidFill>
              </a:endParaRPr>
            </a:p>
          </p:txBody>
        </p:sp>
        <p:sp>
          <p:nvSpPr>
            <p:cNvPr id="22" name="Freeform 93"/>
            <p:cNvSpPr>
              <a:spLocks noEditPoints="1"/>
            </p:cNvSpPr>
            <p:nvPr/>
          </p:nvSpPr>
          <p:spPr bwMode="auto">
            <a:xfrm>
              <a:off x="2887997" y="4960262"/>
              <a:ext cx="301904" cy="440063"/>
            </a:xfrm>
            <a:custGeom>
              <a:avLst/>
              <a:gdLst/>
              <a:ahLst/>
              <a:cxnLst>
                <a:cxn ang="0">
                  <a:pos x="54" y="54"/>
                </a:cxn>
                <a:cxn ang="0">
                  <a:pos x="81" y="27"/>
                </a:cxn>
                <a:cxn ang="0">
                  <a:pos x="107" y="54"/>
                </a:cxn>
                <a:cxn ang="0">
                  <a:pos x="107" y="75"/>
                </a:cxn>
                <a:cxn ang="0">
                  <a:pos x="135" y="75"/>
                </a:cxn>
                <a:cxn ang="0">
                  <a:pos x="135" y="54"/>
                </a:cxn>
                <a:cxn ang="0">
                  <a:pos x="81" y="0"/>
                </a:cxn>
                <a:cxn ang="0">
                  <a:pos x="27" y="54"/>
                </a:cxn>
                <a:cxn ang="0">
                  <a:pos x="27" y="75"/>
                </a:cxn>
                <a:cxn ang="0">
                  <a:pos x="54" y="75"/>
                </a:cxn>
                <a:cxn ang="0">
                  <a:pos x="54" y="54"/>
                </a:cxn>
                <a:cxn ang="0">
                  <a:pos x="145" y="87"/>
                </a:cxn>
                <a:cxn ang="0">
                  <a:pos x="17" y="87"/>
                </a:cxn>
                <a:cxn ang="0">
                  <a:pos x="0" y="104"/>
                </a:cxn>
                <a:cxn ang="0">
                  <a:pos x="0" y="206"/>
                </a:cxn>
                <a:cxn ang="0">
                  <a:pos x="17" y="222"/>
                </a:cxn>
                <a:cxn ang="0">
                  <a:pos x="145" y="222"/>
                </a:cxn>
                <a:cxn ang="0">
                  <a:pos x="161" y="206"/>
                </a:cxn>
                <a:cxn ang="0">
                  <a:pos x="161" y="104"/>
                </a:cxn>
                <a:cxn ang="0">
                  <a:pos x="145" y="87"/>
                </a:cxn>
                <a:cxn ang="0">
                  <a:pos x="95" y="170"/>
                </a:cxn>
                <a:cxn ang="0">
                  <a:pos x="81" y="182"/>
                </a:cxn>
                <a:cxn ang="0">
                  <a:pos x="67" y="170"/>
                </a:cxn>
                <a:cxn ang="0">
                  <a:pos x="67" y="131"/>
                </a:cxn>
                <a:cxn ang="0">
                  <a:pos x="81" y="118"/>
                </a:cxn>
                <a:cxn ang="0">
                  <a:pos x="95" y="131"/>
                </a:cxn>
                <a:cxn ang="0">
                  <a:pos x="95" y="170"/>
                </a:cxn>
              </a:cxnLst>
              <a:rect l="0" t="0" r="r" b="b"/>
              <a:pathLst>
                <a:path w="161" h="222">
                  <a:moveTo>
                    <a:pt x="54" y="54"/>
                  </a:moveTo>
                  <a:cubicBezTo>
                    <a:pt x="54" y="39"/>
                    <a:pt x="66" y="27"/>
                    <a:pt x="81" y="27"/>
                  </a:cubicBezTo>
                  <a:cubicBezTo>
                    <a:pt x="95" y="27"/>
                    <a:pt x="107" y="39"/>
                    <a:pt x="107" y="54"/>
                  </a:cubicBezTo>
                  <a:cubicBezTo>
                    <a:pt x="107" y="75"/>
                    <a:pt x="107" y="75"/>
                    <a:pt x="107" y="75"/>
                  </a:cubicBezTo>
                  <a:cubicBezTo>
                    <a:pt x="135" y="75"/>
                    <a:pt x="135" y="75"/>
                    <a:pt x="135" y="75"/>
                  </a:cubicBezTo>
                  <a:cubicBezTo>
                    <a:pt x="135" y="54"/>
                    <a:pt x="135" y="54"/>
                    <a:pt x="135" y="54"/>
                  </a:cubicBezTo>
                  <a:cubicBezTo>
                    <a:pt x="135" y="24"/>
                    <a:pt x="111" y="0"/>
                    <a:pt x="81" y="0"/>
                  </a:cubicBezTo>
                  <a:cubicBezTo>
                    <a:pt x="51" y="0"/>
                    <a:pt x="27" y="24"/>
                    <a:pt x="27" y="54"/>
                  </a:cubicBezTo>
                  <a:cubicBezTo>
                    <a:pt x="27" y="75"/>
                    <a:pt x="27" y="75"/>
                    <a:pt x="27" y="75"/>
                  </a:cubicBezTo>
                  <a:cubicBezTo>
                    <a:pt x="54" y="75"/>
                    <a:pt x="54" y="75"/>
                    <a:pt x="54" y="75"/>
                  </a:cubicBezTo>
                  <a:lnTo>
                    <a:pt x="54" y="54"/>
                  </a:lnTo>
                  <a:close/>
                  <a:moveTo>
                    <a:pt x="145" y="87"/>
                  </a:moveTo>
                  <a:cubicBezTo>
                    <a:pt x="17" y="87"/>
                    <a:pt x="17" y="87"/>
                    <a:pt x="17" y="87"/>
                  </a:cubicBezTo>
                  <a:cubicBezTo>
                    <a:pt x="8" y="87"/>
                    <a:pt x="0" y="95"/>
                    <a:pt x="0" y="104"/>
                  </a:cubicBezTo>
                  <a:cubicBezTo>
                    <a:pt x="0" y="206"/>
                    <a:pt x="0" y="206"/>
                    <a:pt x="0" y="206"/>
                  </a:cubicBezTo>
                  <a:cubicBezTo>
                    <a:pt x="0" y="215"/>
                    <a:pt x="8" y="222"/>
                    <a:pt x="17" y="222"/>
                  </a:cubicBezTo>
                  <a:cubicBezTo>
                    <a:pt x="145" y="222"/>
                    <a:pt x="145" y="222"/>
                    <a:pt x="145" y="222"/>
                  </a:cubicBezTo>
                  <a:cubicBezTo>
                    <a:pt x="154" y="222"/>
                    <a:pt x="161" y="215"/>
                    <a:pt x="161" y="206"/>
                  </a:cubicBezTo>
                  <a:cubicBezTo>
                    <a:pt x="161" y="104"/>
                    <a:pt x="161" y="104"/>
                    <a:pt x="161" y="104"/>
                  </a:cubicBezTo>
                  <a:cubicBezTo>
                    <a:pt x="161" y="95"/>
                    <a:pt x="154" y="87"/>
                    <a:pt x="145" y="87"/>
                  </a:cubicBezTo>
                  <a:close/>
                  <a:moveTo>
                    <a:pt x="95" y="170"/>
                  </a:moveTo>
                  <a:cubicBezTo>
                    <a:pt x="95" y="177"/>
                    <a:pt x="88" y="182"/>
                    <a:pt x="81" y="182"/>
                  </a:cubicBezTo>
                  <a:cubicBezTo>
                    <a:pt x="73" y="182"/>
                    <a:pt x="67" y="177"/>
                    <a:pt x="67" y="170"/>
                  </a:cubicBezTo>
                  <a:cubicBezTo>
                    <a:pt x="67" y="131"/>
                    <a:pt x="67" y="131"/>
                    <a:pt x="67" y="131"/>
                  </a:cubicBezTo>
                  <a:cubicBezTo>
                    <a:pt x="67" y="124"/>
                    <a:pt x="73" y="118"/>
                    <a:pt x="81" y="118"/>
                  </a:cubicBezTo>
                  <a:cubicBezTo>
                    <a:pt x="88" y="118"/>
                    <a:pt x="95" y="124"/>
                    <a:pt x="95" y="131"/>
                  </a:cubicBezTo>
                  <a:lnTo>
                    <a:pt x="95" y="170"/>
                  </a:lnTo>
                  <a:close/>
                </a:path>
              </a:pathLst>
            </a:custGeom>
            <a:solidFill>
              <a:schemeClr val="bg1"/>
            </a:solidFill>
            <a:ln w="9525">
              <a:noFill/>
              <a:round/>
              <a:headEnd/>
              <a:tailEnd/>
            </a:ln>
            <a:effectLst/>
          </p:spPr>
          <p:txBody>
            <a:bodyPr vert="horz" wrap="square" lIns="68560" tIns="34287" rIns="68560" bIns="34287" numCol="1" anchor="t" anchorCtr="0" compatLnSpc="1">
              <a:prstTxWarp prst="textNoShape">
                <a:avLst/>
              </a:prstTxWarp>
            </a:bodyPr>
            <a:lstStyle/>
            <a:p>
              <a:pPr defTabSz="911931"/>
              <a:endParaRPr lang="en-US" dirty="0">
                <a:solidFill>
                  <a:srgbClr val="2C2C2C"/>
                </a:solidFill>
              </a:endParaRPr>
            </a:p>
          </p:txBody>
        </p:sp>
      </p:grpSp>
      <p:grpSp>
        <p:nvGrpSpPr>
          <p:cNvPr id="51" name="Group 50"/>
          <p:cNvGrpSpPr/>
          <p:nvPr/>
        </p:nvGrpSpPr>
        <p:grpSpPr>
          <a:xfrm>
            <a:off x="997520" y="2629449"/>
            <a:ext cx="3950208" cy="857987"/>
            <a:chOff x="997520" y="2629441"/>
            <a:chExt cx="3950208" cy="857987"/>
          </a:xfrm>
        </p:grpSpPr>
        <p:sp>
          <p:nvSpPr>
            <p:cNvPr id="9" name="Pentagon 8"/>
            <p:cNvSpPr/>
            <p:nvPr/>
          </p:nvSpPr>
          <p:spPr>
            <a:xfrm>
              <a:off x="997520" y="2629441"/>
              <a:ext cx="3950208" cy="857987"/>
            </a:xfrm>
            <a:prstGeom prst="homePlate">
              <a:avLst>
                <a:gd name="adj" fmla="val 38180"/>
              </a:avLst>
            </a:prstGeom>
            <a:gradFill flip="none" rotWithShape="1">
              <a:gsLst>
                <a:gs pos="0">
                  <a:schemeClr val="accent4"/>
                </a:gs>
                <a:gs pos="100000">
                  <a:schemeClr val="bg1">
                    <a:lumMod val="65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8" rIns="91420" bIns="45718" rtlCol="0" anchor="ctr"/>
            <a:lstStyle/>
            <a:p>
              <a:pPr algn="ctr"/>
              <a:endParaRPr lang="en-US" dirty="0">
                <a:solidFill>
                  <a:prstClr val="white"/>
                </a:solidFill>
              </a:endParaRPr>
            </a:p>
          </p:txBody>
        </p:sp>
        <p:grpSp>
          <p:nvGrpSpPr>
            <p:cNvPr id="23" name="Group 22"/>
            <p:cNvGrpSpPr/>
            <p:nvPr/>
          </p:nvGrpSpPr>
          <p:grpSpPr>
            <a:xfrm flipH="1">
              <a:off x="4331916" y="2825433"/>
              <a:ext cx="305008" cy="528408"/>
              <a:chOff x="9686661" y="1368976"/>
              <a:chExt cx="629555" cy="1090957"/>
            </a:xfrm>
            <a:solidFill>
              <a:schemeClr val="bg1"/>
            </a:solidFill>
          </p:grpSpPr>
          <p:grpSp>
            <p:nvGrpSpPr>
              <p:cNvPr id="24" name="Group 23"/>
              <p:cNvGrpSpPr/>
              <p:nvPr/>
            </p:nvGrpSpPr>
            <p:grpSpPr>
              <a:xfrm rot="19282811">
                <a:off x="9686661" y="1368976"/>
                <a:ext cx="629555" cy="1090957"/>
                <a:chOff x="5311894" y="1015055"/>
                <a:chExt cx="270669" cy="469050"/>
              </a:xfrm>
              <a:grpFill/>
              <a:effectLst/>
            </p:grpSpPr>
            <p:sp>
              <p:nvSpPr>
                <p:cNvPr id="28" name="Freeform 6"/>
                <p:cNvSpPr>
                  <a:spLocks noEditPoints="1"/>
                </p:cNvSpPr>
                <p:nvPr/>
              </p:nvSpPr>
              <p:spPr bwMode="auto">
                <a:xfrm>
                  <a:off x="5311894" y="1015055"/>
                  <a:ext cx="270669" cy="270669"/>
                </a:xfrm>
                <a:custGeom>
                  <a:avLst/>
                  <a:gdLst/>
                  <a:ahLst/>
                  <a:cxnLst>
                    <a:cxn ang="0">
                      <a:pos x="107" y="0"/>
                    </a:cxn>
                    <a:cxn ang="0">
                      <a:pos x="0" y="107"/>
                    </a:cxn>
                    <a:cxn ang="0">
                      <a:pos x="107" y="214"/>
                    </a:cxn>
                    <a:cxn ang="0">
                      <a:pos x="214" y="107"/>
                    </a:cxn>
                    <a:cxn ang="0">
                      <a:pos x="107" y="0"/>
                    </a:cxn>
                    <a:cxn ang="0">
                      <a:pos x="107" y="184"/>
                    </a:cxn>
                    <a:cxn ang="0">
                      <a:pos x="31" y="107"/>
                    </a:cxn>
                    <a:cxn ang="0">
                      <a:pos x="107" y="31"/>
                    </a:cxn>
                    <a:cxn ang="0">
                      <a:pos x="184" y="107"/>
                    </a:cxn>
                    <a:cxn ang="0">
                      <a:pos x="107" y="184"/>
                    </a:cxn>
                  </a:cxnLst>
                  <a:rect l="0" t="0" r="r" b="b"/>
                  <a:pathLst>
                    <a:path w="214" h="214">
                      <a:moveTo>
                        <a:pt x="107" y="0"/>
                      </a:moveTo>
                      <a:cubicBezTo>
                        <a:pt x="48" y="0"/>
                        <a:pt x="0" y="48"/>
                        <a:pt x="0" y="107"/>
                      </a:cubicBezTo>
                      <a:cubicBezTo>
                        <a:pt x="0" y="166"/>
                        <a:pt x="48" y="214"/>
                        <a:pt x="107" y="214"/>
                      </a:cubicBezTo>
                      <a:cubicBezTo>
                        <a:pt x="166" y="214"/>
                        <a:pt x="214" y="166"/>
                        <a:pt x="214" y="107"/>
                      </a:cubicBezTo>
                      <a:cubicBezTo>
                        <a:pt x="214" y="48"/>
                        <a:pt x="166" y="0"/>
                        <a:pt x="107" y="0"/>
                      </a:cubicBezTo>
                      <a:close/>
                      <a:moveTo>
                        <a:pt x="107" y="184"/>
                      </a:moveTo>
                      <a:cubicBezTo>
                        <a:pt x="65" y="184"/>
                        <a:pt x="31" y="149"/>
                        <a:pt x="31" y="107"/>
                      </a:cubicBezTo>
                      <a:cubicBezTo>
                        <a:pt x="31" y="65"/>
                        <a:pt x="65" y="31"/>
                        <a:pt x="107" y="31"/>
                      </a:cubicBezTo>
                      <a:cubicBezTo>
                        <a:pt x="149" y="31"/>
                        <a:pt x="184" y="65"/>
                        <a:pt x="184" y="107"/>
                      </a:cubicBezTo>
                      <a:cubicBezTo>
                        <a:pt x="184" y="149"/>
                        <a:pt x="149" y="184"/>
                        <a:pt x="107" y="18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1931"/>
                  <a:endParaRPr lang="en-US" dirty="0">
                    <a:solidFill>
                      <a:srgbClr val="2C2C2C"/>
                    </a:solidFill>
                  </a:endParaRPr>
                </a:p>
              </p:txBody>
            </p:sp>
            <p:sp>
              <p:nvSpPr>
                <p:cNvPr id="29" name="Freeform 8"/>
                <p:cNvSpPr>
                  <a:spLocks/>
                </p:cNvSpPr>
                <p:nvPr/>
              </p:nvSpPr>
              <p:spPr bwMode="auto">
                <a:xfrm rot="18900000">
                  <a:off x="5362074" y="1312655"/>
                  <a:ext cx="171450" cy="171450"/>
                </a:xfrm>
                <a:custGeom>
                  <a:avLst/>
                  <a:gdLst/>
                  <a:ahLst/>
                  <a:cxnLst>
                    <a:cxn ang="0">
                      <a:pos x="107" y="0"/>
                    </a:cxn>
                    <a:cxn ang="0">
                      <a:pos x="12" y="92"/>
                    </a:cxn>
                    <a:cxn ang="0">
                      <a:pos x="12" y="135"/>
                    </a:cxn>
                    <a:cxn ang="0">
                      <a:pos x="55" y="136"/>
                    </a:cxn>
                    <a:cxn ang="0">
                      <a:pos x="150" y="44"/>
                    </a:cxn>
                    <a:cxn ang="0">
                      <a:pos x="107" y="0"/>
                    </a:cxn>
                  </a:cxnLst>
                  <a:rect l="0" t="0" r="r" b="b"/>
                  <a:pathLst>
                    <a:path w="150" h="148">
                      <a:moveTo>
                        <a:pt x="107" y="0"/>
                      </a:moveTo>
                      <a:cubicBezTo>
                        <a:pt x="12" y="92"/>
                        <a:pt x="12" y="92"/>
                        <a:pt x="12" y="92"/>
                      </a:cubicBezTo>
                      <a:cubicBezTo>
                        <a:pt x="0" y="104"/>
                        <a:pt x="0" y="123"/>
                        <a:pt x="12" y="135"/>
                      </a:cubicBezTo>
                      <a:cubicBezTo>
                        <a:pt x="23" y="147"/>
                        <a:pt x="43" y="148"/>
                        <a:pt x="55" y="136"/>
                      </a:cubicBezTo>
                      <a:cubicBezTo>
                        <a:pt x="150" y="44"/>
                        <a:pt x="150" y="44"/>
                        <a:pt x="150" y="44"/>
                      </a:cubicBezTo>
                      <a:lnTo>
                        <a:pt x="107"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1931"/>
                  <a:endParaRPr lang="en-US" dirty="0">
                    <a:solidFill>
                      <a:srgbClr val="2C2C2C"/>
                    </a:solidFill>
                  </a:endParaRPr>
                </a:p>
              </p:txBody>
            </p:sp>
            <p:sp>
              <p:nvSpPr>
                <p:cNvPr id="30" name="Freeform 5"/>
                <p:cNvSpPr>
                  <a:spLocks/>
                </p:cNvSpPr>
                <p:nvPr/>
              </p:nvSpPr>
              <p:spPr bwMode="auto">
                <a:xfrm rot="18900000">
                  <a:off x="5409699" y="1248362"/>
                  <a:ext cx="76200" cy="74613"/>
                </a:xfrm>
                <a:custGeom>
                  <a:avLst/>
                  <a:gdLst/>
                  <a:ahLst/>
                  <a:cxnLst>
                    <a:cxn ang="0">
                      <a:pos x="48" y="18"/>
                    </a:cxn>
                    <a:cxn ang="0">
                      <a:pos x="18" y="47"/>
                    </a:cxn>
                    <a:cxn ang="0">
                      <a:pos x="0" y="30"/>
                    </a:cxn>
                    <a:cxn ang="0">
                      <a:pos x="31" y="0"/>
                    </a:cxn>
                    <a:cxn ang="0">
                      <a:pos x="48" y="18"/>
                    </a:cxn>
                  </a:cxnLst>
                  <a:rect l="0" t="0" r="r" b="b"/>
                  <a:pathLst>
                    <a:path w="48" h="47">
                      <a:moveTo>
                        <a:pt x="48" y="18"/>
                      </a:moveTo>
                      <a:lnTo>
                        <a:pt x="18" y="47"/>
                      </a:lnTo>
                      <a:lnTo>
                        <a:pt x="0" y="30"/>
                      </a:lnTo>
                      <a:lnTo>
                        <a:pt x="31" y="0"/>
                      </a:lnTo>
                      <a:lnTo>
                        <a:pt x="48" y="1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1931"/>
                  <a:endParaRPr lang="en-US" dirty="0">
                    <a:solidFill>
                      <a:srgbClr val="2C2C2C"/>
                    </a:solidFill>
                  </a:endParaRPr>
                </a:p>
              </p:txBody>
            </p:sp>
          </p:grpSp>
          <p:grpSp>
            <p:nvGrpSpPr>
              <p:cNvPr id="25" name="Group 24"/>
              <p:cNvGrpSpPr/>
              <p:nvPr/>
            </p:nvGrpSpPr>
            <p:grpSpPr>
              <a:xfrm>
                <a:off x="9689009" y="1587693"/>
                <a:ext cx="336868" cy="298139"/>
                <a:chOff x="6322737" y="-1528414"/>
                <a:chExt cx="873750" cy="773298"/>
              </a:xfrm>
              <a:grpFill/>
            </p:grpSpPr>
            <p:sp>
              <p:nvSpPr>
                <p:cNvPr id="26" name="Right Arrow 25"/>
                <p:cNvSpPr/>
                <p:nvPr/>
              </p:nvSpPr>
              <p:spPr>
                <a:xfrm>
                  <a:off x="6621067" y="-1528414"/>
                  <a:ext cx="575420" cy="484632"/>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931"/>
                  <a:endParaRPr lang="en-US" dirty="0">
                    <a:solidFill>
                      <a:srgbClr val="2C2C2C"/>
                    </a:solidFill>
                  </a:endParaRPr>
                </a:p>
              </p:txBody>
            </p:sp>
            <p:sp>
              <p:nvSpPr>
                <p:cNvPr id="27" name="Right Arrow 26"/>
                <p:cNvSpPr/>
                <p:nvPr/>
              </p:nvSpPr>
              <p:spPr>
                <a:xfrm flipH="1" flipV="1">
                  <a:off x="6322737" y="-1239747"/>
                  <a:ext cx="577037" cy="484631"/>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931"/>
                  <a:endParaRPr lang="en-US" dirty="0">
                    <a:solidFill>
                      <a:srgbClr val="2C2C2C"/>
                    </a:solidFill>
                  </a:endParaRPr>
                </a:p>
              </p:txBody>
            </p:sp>
          </p:grpSp>
        </p:grpSp>
      </p:grpSp>
      <p:grpSp>
        <p:nvGrpSpPr>
          <p:cNvPr id="50" name="Group 49"/>
          <p:cNvGrpSpPr/>
          <p:nvPr/>
        </p:nvGrpSpPr>
        <p:grpSpPr>
          <a:xfrm>
            <a:off x="277083" y="3718081"/>
            <a:ext cx="3950208" cy="857987"/>
            <a:chOff x="277083" y="3718072"/>
            <a:chExt cx="3950208" cy="857987"/>
          </a:xfrm>
        </p:grpSpPr>
        <p:sp>
          <p:nvSpPr>
            <p:cNvPr id="10" name="Pentagon 9"/>
            <p:cNvSpPr/>
            <p:nvPr/>
          </p:nvSpPr>
          <p:spPr>
            <a:xfrm>
              <a:off x="277083" y="3718072"/>
              <a:ext cx="3950208" cy="857987"/>
            </a:xfrm>
            <a:prstGeom prst="homePlate">
              <a:avLst>
                <a:gd name="adj" fmla="val 38180"/>
              </a:avLst>
            </a:prstGeom>
            <a:gradFill flip="none" rotWithShape="1">
              <a:gsLst>
                <a:gs pos="0">
                  <a:schemeClr val="accent4"/>
                </a:gs>
                <a:gs pos="100000">
                  <a:schemeClr val="bg1">
                    <a:lumMod val="65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8" rIns="91420" bIns="45718" rtlCol="0" anchor="ctr"/>
            <a:lstStyle/>
            <a:p>
              <a:pPr algn="ctr"/>
              <a:endParaRPr lang="en-US" dirty="0">
                <a:solidFill>
                  <a:prstClr val="white"/>
                </a:solidFill>
              </a:endParaRPr>
            </a:p>
          </p:txBody>
        </p:sp>
        <p:grpSp>
          <p:nvGrpSpPr>
            <p:cNvPr id="31" name="Group 30"/>
            <p:cNvGrpSpPr/>
            <p:nvPr/>
          </p:nvGrpSpPr>
          <p:grpSpPr>
            <a:xfrm>
              <a:off x="3576465" y="4011265"/>
              <a:ext cx="423667" cy="350104"/>
              <a:chOff x="9677400" y="5586413"/>
              <a:chExt cx="808038" cy="712787"/>
            </a:xfrm>
            <a:solidFill>
              <a:schemeClr val="bg1"/>
            </a:solidFill>
          </p:grpSpPr>
          <p:sp>
            <p:nvSpPr>
              <p:cNvPr id="32" name="Freeform 7"/>
              <p:cNvSpPr>
                <a:spLocks noEditPoints="1"/>
              </p:cNvSpPr>
              <p:nvPr/>
            </p:nvSpPr>
            <p:spPr bwMode="auto">
              <a:xfrm>
                <a:off x="9677400" y="5586413"/>
                <a:ext cx="808038" cy="449262"/>
              </a:xfrm>
              <a:custGeom>
                <a:avLst/>
                <a:gdLst>
                  <a:gd name="T0" fmla="*/ 763 w 1906"/>
                  <a:gd name="T1" fmla="*/ 1064 h 1064"/>
                  <a:gd name="T2" fmla="*/ 76 w 1906"/>
                  <a:gd name="T3" fmla="*/ 875 h 1064"/>
                  <a:gd name="T4" fmla="*/ 266 w 1906"/>
                  <a:gd name="T5" fmla="*/ 494 h 1064"/>
                  <a:gd name="T6" fmla="*/ 0 w 1906"/>
                  <a:gd name="T7" fmla="*/ 190 h 1064"/>
                  <a:gd name="T8" fmla="*/ 144 w 1906"/>
                  <a:gd name="T9" fmla="*/ 150 h 1064"/>
                  <a:gd name="T10" fmla="*/ 667 w 1906"/>
                  <a:gd name="T11" fmla="*/ 5 h 1064"/>
                  <a:gd name="T12" fmla="*/ 701 w 1906"/>
                  <a:gd name="T13" fmla="*/ 16 h 1064"/>
                  <a:gd name="T14" fmla="*/ 939 w 1906"/>
                  <a:gd name="T15" fmla="*/ 289 h 1064"/>
                  <a:gd name="T16" fmla="*/ 953 w 1906"/>
                  <a:gd name="T17" fmla="*/ 305 h 1064"/>
                  <a:gd name="T18" fmla="*/ 1054 w 1906"/>
                  <a:gd name="T19" fmla="*/ 189 h 1064"/>
                  <a:gd name="T20" fmla="*/ 1208 w 1906"/>
                  <a:gd name="T21" fmla="*/ 13 h 1064"/>
                  <a:gd name="T22" fmla="*/ 1233 w 1906"/>
                  <a:gd name="T23" fmla="*/ 4 h 1064"/>
                  <a:gd name="T24" fmla="*/ 1887 w 1906"/>
                  <a:gd name="T25" fmla="*/ 184 h 1064"/>
                  <a:gd name="T26" fmla="*/ 1906 w 1906"/>
                  <a:gd name="T27" fmla="*/ 191 h 1064"/>
                  <a:gd name="T28" fmla="*/ 1640 w 1906"/>
                  <a:gd name="T29" fmla="*/ 494 h 1064"/>
                  <a:gd name="T30" fmla="*/ 1830 w 1906"/>
                  <a:gd name="T31" fmla="*/ 875 h 1064"/>
                  <a:gd name="T32" fmla="*/ 1143 w 1906"/>
                  <a:gd name="T33" fmla="*/ 1064 h 1064"/>
                  <a:gd name="T34" fmla="*/ 953 w 1906"/>
                  <a:gd name="T35" fmla="*/ 684 h 1064"/>
                  <a:gd name="T36" fmla="*/ 763 w 1906"/>
                  <a:gd name="T37" fmla="*/ 1064 h 1064"/>
                  <a:gd name="T38" fmla="*/ 1638 w 1906"/>
                  <a:gd name="T39" fmla="*/ 495 h 1064"/>
                  <a:gd name="T40" fmla="*/ 1621 w 1906"/>
                  <a:gd name="T41" fmla="*/ 489 h 1064"/>
                  <a:gd name="T42" fmla="*/ 961 w 1906"/>
                  <a:gd name="T43" fmla="*/ 307 h 1064"/>
                  <a:gd name="T44" fmla="*/ 946 w 1906"/>
                  <a:gd name="T45" fmla="*/ 307 h 1064"/>
                  <a:gd name="T46" fmla="*/ 326 w 1906"/>
                  <a:gd name="T47" fmla="*/ 477 h 1064"/>
                  <a:gd name="T48" fmla="*/ 267 w 1906"/>
                  <a:gd name="T49" fmla="*/ 495 h 1064"/>
                  <a:gd name="T50" fmla="*/ 902 w 1906"/>
                  <a:gd name="T51" fmla="*/ 670 h 1064"/>
                  <a:gd name="T52" fmla="*/ 1006 w 1906"/>
                  <a:gd name="T53" fmla="*/ 670 h 1064"/>
                  <a:gd name="T54" fmla="*/ 1638 w 1906"/>
                  <a:gd name="T55" fmla="*/ 495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06" h="1064">
                    <a:moveTo>
                      <a:pt x="763" y="1064"/>
                    </a:moveTo>
                    <a:cubicBezTo>
                      <a:pt x="534" y="1001"/>
                      <a:pt x="306" y="938"/>
                      <a:pt x="76" y="875"/>
                    </a:cubicBezTo>
                    <a:cubicBezTo>
                      <a:pt x="139" y="747"/>
                      <a:pt x="202" y="621"/>
                      <a:pt x="266" y="494"/>
                    </a:cubicBezTo>
                    <a:cubicBezTo>
                      <a:pt x="178" y="393"/>
                      <a:pt x="89" y="293"/>
                      <a:pt x="0" y="190"/>
                    </a:cubicBezTo>
                    <a:cubicBezTo>
                      <a:pt x="49" y="176"/>
                      <a:pt x="97" y="163"/>
                      <a:pt x="144" y="150"/>
                    </a:cubicBezTo>
                    <a:cubicBezTo>
                      <a:pt x="318" y="102"/>
                      <a:pt x="493" y="54"/>
                      <a:pt x="667" y="5"/>
                    </a:cubicBezTo>
                    <a:cubicBezTo>
                      <a:pt x="683" y="1"/>
                      <a:pt x="691" y="5"/>
                      <a:pt x="701" y="16"/>
                    </a:cubicBezTo>
                    <a:cubicBezTo>
                      <a:pt x="780" y="107"/>
                      <a:pt x="859" y="198"/>
                      <a:pt x="939" y="289"/>
                    </a:cubicBezTo>
                    <a:cubicBezTo>
                      <a:pt x="943" y="294"/>
                      <a:pt x="947" y="299"/>
                      <a:pt x="953" y="305"/>
                    </a:cubicBezTo>
                    <a:cubicBezTo>
                      <a:pt x="988" y="265"/>
                      <a:pt x="1021" y="227"/>
                      <a:pt x="1054" y="189"/>
                    </a:cubicBezTo>
                    <a:cubicBezTo>
                      <a:pt x="1106" y="131"/>
                      <a:pt x="1157" y="72"/>
                      <a:pt x="1208" y="13"/>
                    </a:cubicBezTo>
                    <a:cubicBezTo>
                      <a:pt x="1215" y="5"/>
                      <a:pt x="1221" y="0"/>
                      <a:pt x="1233" y="4"/>
                    </a:cubicBezTo>
                    <a:cubicBezTo>
                      <a:pt x="1451" y="64"/>
                      <a:pt x="1669" y="124"/>
                      <a:pt x="1887" y="184"/>
                    </a:cubicBezTo>
                    <a:cubicBezTo>
                      <a:pt x="1893" y="186"/>
                      <a:pt x="1898" y="188"/>
                      <a:pt x="1906" y="191"/>
                    </a:cubicBezTo>
                    <a:cubicBezTo>
                      <a:pt x="1816" y="293"/>
                      <a:pt x="1728" y="394"/>
                      <a:pt x="1640" y="494"/>
                    </a:cubicBezTo>
                    <a:cubicBezTo>
                      <a:pt x="1704" y="621"/>
                      <a:pt x="1767" y="747"/>
                      <a:pt x="1830" y="875"/>
                    </a:cubicBezTo>
                    <a:cubicBezTo>
                      <a:pt x="1601" y="938"/>
                      <a:pt x="1373" y="1001"/>
                      <a:pt x="1143" y="1064"/>
                    </a:cubicBezTo>
                    <a:cubicBezTo>
                      <a:pt x="1081" y="938"/>
                      <a:pt x="1018" y="813"/>
                      <a:pt x="953" y="684"/>
                    </a:cubicBezTo>
                    <a:cubicBezTo>
                      <a:pt x="888" y="812"/>
                      <a:pt x="826" y="938"/>
                      <a:pt x="763" y="1064"/>
                    </a:cubicBezTo>
                    <a:close/>
                    <a:moveTo>
                      <a:pt x="1638" y="495"/>
                    </a:moveTo>
                    <a:cubicBezTo>
                      <a:pt x="1629" y="492"/>
                      <a:pt x="1625" y="490"/>
                      <a:pt x="1621" y="489"/>
                    </a:cubicBezTo>
                    <a:cubicBezTo>
                      <a:pt x="1401" y="428"/>
                      <a:pt x="1181" y="367"/>
                      <a:pt x="961" y="307"/>
                    </a:cubicBezTo>
                    <a:cubicBezTo>
                      <a:pt x="956" y="306"/>
                      <a:pt x="950" y="305"/>
                      <a:pt x="946" y="307"/>
                    </a:cubicBezTo>
                    <a:cubicBezTo>
                      <a:pt x="739" y="363"/>
                      <a:pt x="533" y="420"/>
                      <a:pt x="326" y="477"/>
                    </a:cubicBezTo>
                    <a:cubicBezTo>
                      <a:pt x="308" y="482"/>
                      <a:pt x="290" y="488"/>
                      <a:pt x="267" y="495"/>
                    </a:cubicBezTo>
                    <a:cubicBezTo>
                      <a:pt x="482" y="554"/>
                      <a:pt x="692" y="611"/>
                      <a:pt x="902" y="670"/>
                    </a:cubicBezTo>
                    <a:cubicBezTo>
                      <a:pt x="938" y="680"/>
                      <a:pt x="970" y="680"/>
                      <a:pt x="1006" y="670"/>
                    </a:cubicBezTo>
                    <a:cubicBezTo>
                      <a:pt x="1215" y="611"/>
                      <a:pt x="1424" y="554"/>
                      <a:pt x="1638" y="495"/>
                    </a:cubicBezTo>
                    <a:close/>
                  </a:path>
                </a:pathLst>
              </a:custGeom>
              <a:grpFill/>
              <a:ln>
                <a:noFill/>
              </a:ln>
            </p:spPr>
            <p:txBody>
              <a:bodyPr vert="horz" wrap="square" lIns="91440" tIns="45720" rIns="91440" bIns="45720" numCol="1" anchor="t" anchorCtr="0" compatLnSpc="1">
                <a:prstTxWarp prst="textNoShape">
                  <a:avLst/>
                </a:prstTxWarp>
              </a:bodyPr>
              <a:lstStyle/>
              <a:p>
                <a:pPr defTabSz="911931"/>
                <a:endParaRPr lang="en-US" dirty="0">
                  <a:solidFill>
                    <a:srgbClr val="2C2C2C"/>
                  </a:solidFill>
                </a:endParaRPr>
              </a:p>
            </p:txBody>
          </p:sp>
          <p:sp>
            <p:nvSpPr>
              <p:cNvPr id="33" name="Freeform 8"/>
              <p:cNvSpPr>
                <a:spLocks/>
              </p:cNvSpPr>
              <p:nvPr/>
            </p:nvSpPr>
            <p:spPr bwMode="auto">
              <a:xfrm>
                <a:off x="10101263" y="5989638"/>
                <a:ext cx="271463" cy="309562"/>
              </a:xfrm>
              <a:custGeom>
                <a:avLst/>
                <a:gdLst>
                  <a:gd name="T0" fmla="*/ 3 w 639"/>
                  <a:gd name="T1" fmla="*/ 0 h 732"/>
                  <a:gd name="T2" fmla="*/ 91 w 639"/>
                  <a:gd name="T3" fmla="*/ 176 h 732"/>
                  <a:gd name="T4" fmla="*/ 639 w 639"/>
                  <a:gd name="T5" fmla="*/ 26 h 732"/>
                  <a:gd name="T6" fmla="*/ 639 w 639"/>
                  <a:gd name="T7" fmla="*/ 154 h 732"/>
                  <a:gd name="T8" fmla="*/ 637 w 639"/>
                  <a:gd name="T9" fmla="*/ 443 h 732"/>
                  <a:gd name="T10" fmla="*/ 638 w 639"/>
                  <a:gd name="T11" fmla="*/ 543 h 732"/>
                  <a:gd name="T12" fmla="*/ 626 w 639"/>
                  <a:gd name="T13" fmla="*/ 562 h 732"/>
                  <a:gd name="T14" fmla="*/ 4 w 639"/>
                  <a:gd name="T15" fmla="*/ 731 h 732"/>
                  <a:gd name="T16" fmla="*/ 0 w 639"/>
                  <a:gd name="T17" fmla="*/ 731 h 732"/>
                  <a:gd name="T18" fmla="*/ 0 w 639"/>
                  <a:gd name="T19" fmla="*/ 1 h 732"/>
                  <a:gd name="T20" fmla="*/ 3 w 639"/>
                  <a:gd name="T21" fmla="*/ 0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9" h="732">
                    <a:moveTo>
                      <a:pt x="3" y="0"/>
                    </a:moveTo>
                    <a:cubicBezTo>
                      <a:pt x="32" y="58"/>
                      <a:pt x="61" y="117"/>
                      <a:pt x="91" y="176"/>
                    </a:cubicBezTo>
                    <a:cubicBezTo>
                      <a:pt x="273" y="126"/>
                      <a:pt x="455" y="76"/>
                      <a:pt x="639" y="26"/>
                    </a:cubicBezTo>
                    <a:cubicBezTo>
                      <a:pt x="639" y="70"/>
                      <a:pt x="639" y="112"/>
                      <a:pt x="639" y="154"/>
                    </a:cubicBezTo>
                    <a:cubicBezTo>
                      <a:pt x="638" y="344"/>
                      <a:pt x="637" y="253"/>
                      <a:pt x="637" y="443"/>
                    </a:cubicBezTo>
                    <a:cubicBezTo>
                      <a:pt x="637" y="477"/>
                      <a:pt x="637" y="510"/>
                      <a:pt x="638" y="543"/>
                    </a:cubicBezTo>
                    <a:cubicBezTo>
                      <a:pt x="638" y="553"/>
                      <a:pt x="637" y="559"/>
                      <a:pt x="626" y="562"/>
                    </a:cubicBezTo>
                    <a:cubicBezTo>
                      <a:pt x="418" y="618"/>
                      <a:pt x="211" y="675"/>
                      <a:pt x="4" y="731"/>
                    </a:cubicBezTo>
                    <a:cubicBezTo>
                      <a:pt x="3" y="732"/>
                      <a:pt x="2" y="731"/>
                      <a:pt x="0" y="731"/>
                    </a:cubicBezTo>
                    <a:cubicBezTo>
                      <a:pt x="0" y="394"/>
                      <a:pt x="0" y="338"/>
                      <a:pt x="0" y="1"/>
                    </a:cubicBezTo>
                    <a:cubicBezTo>
                      <a:pt x="1" y="1"/>
                      <a:pt x="2" y="0"/>
                      <a:pt x="3" y="0"/>
                    </a:cubicBezTo>
                    <a:close/>
                  </a:path>
                </a:pathLst>
              </a:custGeom>
              <a:grpFill/>
              <a:ln>
                <a:noFill/>
              </a:ln>
            </p:spPr>
            <p:txBody>
              <a:bodyPr vert="horz" wrap="square" lIns="91440" tIns="45720" rIns="91440" bIns="45720" numCol="1" anchor="t" anchorCtr="0" compatLnSpc="1">
                <a:prstTxWarp prst="textNoShape">
                  <a:avLst/>
                </a:prstTxWarp>
              </a:bodyPr>
              <a:lstStyle/>
              <a:p>
                <a:pPr defTabSz="911931"/>
                <a:endParaRPr lang="en-US" dirty="0">
                  <a:solidFill>
                    <a:srgbClr val="2C2C2C"/>
                  </a:solidFill>
                </a:endParaRPr>
              </a:p>
            </p:txBody>
          </p:sp>
          <p:sp>
            <p:nvSpPr>
              <p:cNvPr id="34" name="Freeform 9"/>
              <p:cNvSpPr>
                <a:spLocks/>
              </p:cNvSpPr>
              <p:nvPr/>
            </p:nvSpPr>
            <p:spPr bwMode="auto">
              <a:xfrm>
                <a:off x="9790113" y="5989638"/>
                <a:ext cx="269875" cy="309562"/>
              </a:xfrm>
              <a:custGeom>
                <a:avLst/>
                <a:gdLst>
                  <a:gd name="T0" fmla="*/ 636 w 636"/>
                  <a:gd name="T1" fmla="*/ 732 h 732"/>
                  <a:gd name="T2" fmla="*/ 449 w 636"/>
                  <a:gd name="T3" fmla="*/ 681 h 732"/>
                  <a:gd name="T4" fmla="*/ 18 w 636"/>
                  <a:gd name="T5" fmla="*/ 563 h 732"/>
                  <a:gd name="T6" fmla="*/ 0 w 636"/>
                  <a:gd name="T7" fmla="*/ 541 h 732"/>
                  <a:gd name="T8" fmla="*/ 0 w 636"/>
                  <a:gd name="T9" fmla="*/ 45 h 732"/>
                  <a:gd name="T10" fmla="*/ 2 w 636"/>
                  <a:gd name="T11" fmla="*/ 27 h 732"/>
                  <a:gd name="T12" fmla="*/ 545 w 636"/>
                  <a:gd name="T13" fmla="*/ 176 h 732"/>
                  <a:gd name="T14" fmla="*/ 633 w 636"/>
                  <a:gd name="T15" fmla="*/ 0 h 732"/>
                  <a:gd name="T16" fmla="*/ 636 w 636"/>
                  <a:gd name="T17" fmla="*/ 1 h 732"/>
                  <a:gd name="T18" fmla="*/ 636 w 636"/>
                  <a:gd name="T19" fmla="*/ 732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6" h="732">
                    <a:moveTo>
                      <a:pt x="636" y="732"/>
                    </a:moveTo>
                    <a:cubicBezTo>
                      <a:pt x="573" y="715"/>
                      <a:pt x="511" y="698"/>
                      <a:pt x="449" y="681"/>
                    </a:cubicBezTo>
                    <a:cubicBezTo>
                      <a:pt x="305" y="642"/>
                      <a:pt x="161" y="602"/>
                      <a:pt x="18" y="563"/>
                    </a:cubicBezTo>
                    <a:cubicBezTo>
                      <a:pt x="4" y="560"/>
                      <a:pt x="0" y="554"/>
                      <a:pt x="0" y="541"/>
                    </a:cubicBezTo>
                    <a:cubicBezTo>
                      <a:pt x="1" y="282"/>
                      <a:pt x="0" y="304"/>
                      <a:pt x="0" y="45"/>
                    </a:cubicBezTo>
                    <a:cubicBezTo>
                      <a:pt x="0" y="40"/>
                      <a:pt x="1" y="35"/>
                      <a:pt x="2" y="27"/>
                    </a:cubicBezTo>
                    <a:cubicBezTo>
                      <a:pt x="183" y="77"/>
                      <a:pt x="363" y="126"/>
                      <a:pt x="545" y="176"/>
                    </a:cubicBezTo>
                    <a:cubicBezTo>
                      <a:pt x="574" y="117"/>
                      <a:pt x="604" y="59"/>
                      <a:pt x="633" y="0"/>
                    </a:cubicBezTo>
                    <a:cubicBezTo>
                      <a:pt x="634" y="0"/>
                      <a:pt x="635" y="1"/>
                      <a:pt x="636" y="1"/>
                    </a:cubicBezTo>
                    <a:cubicBezTo>
                      <a:pt x="636" y="338"/>
                      <a:pt x="636" y="394"/>
                      <a:pt x="636" y="732"/>
                    </a:cubicBezTo>
                    <a:close/>
                  </a:path>
                </a:pathLst>
              </a:custGeom>
              <a:grpFill/>
              <a:ln>
                <a:noFill/>
              </a:ln>
            </p:spPr>
            <p:txBody>
              <a:bodyPr vert="horz" wrap="square" lIns="91440" tIns="45720" rIns="91440" bIns="45720" numCol="1" anchor="t" anchorCtr="0" compatLnSpc="1">
                <a:prstTxWarp prst="textNoShape">
                  <a:avLst/>
                </a:prstTxWarp>
              </a:bodyPr>
              <a:lstStyle/>
              <a:p>
                <a:pPr defTabSz="911931"/>
                <a:endParaRPr lang="en-US" dirty="0">
                  <a:solidFill>
                    <a:srgbClr val="2C2C2C"/>
                  </a:solidFill>
                </a:endParaRPr>
              </a:p>
            </p:txBody>
          </p:sp>
        </p:grpSp>
      </p:grpSp>
      <p:grpSp>
        <p:nvGrpSpPr>
          <p:cNvPr id="49" name="Group 48"/>
          <p:cNvGrpSpPr/>
          <p:nvPr/>
        </p:nvGrpSpPr>
        <p:grpSpPr>
          <a:xfrm>
            <a:off x="-1132752" y="5851377"/>
            <a:ext cx="3919175" cy="857987"/>
            <a:chOff x="-1132760" y="5851368"/>
            <a:chExt cx="3919175" cy="857987"/>
          </a:xfrm>
        </p:grpSpPr>
        <p:sp>
          <p:nvSpPr>
            <p:cNvPr id="8" name="Pentagon 7"/>
            <p:cNvSpPr/>
            <p:nvPr/>
          </p:nvSpPr>
          <p:spPr>
            <a:xfrm>
              <a:off x="-1132760" y="5851368"/>
              <a:ext cx="3919175" cy="857987"/>
            </a:xfrm>
            <a:prstGeom prst="homePlate">
              <a:avLst>
                <a:gd name="adj" fmla="val 38180"/>
              </a:avLst>
            </a:prstGeom>
            <a:gradFill flip="none" rotWithShape="1">
              <a:gsLst>
                <a:gs pos="0">
                  <a:schemeClr val="accent4"/>
                </a:gs>
                <a:gs pos="100000">
                  <a:schemeClr val="bg1">
                    <a:lumMod val="65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8" rIns="91420" bIns="45718" rtlCol="0" anchor="ctr"/>
            <a:lstStyle/>
            <a:p>
              <a:pPr algn="ctr"/>
              <a:endParaRPr lang="en-US" dirty="0">
                <a:solidFill>
                  <a:prstClr val="white"/>
                </a:solidFill>
              </a:endParaRPr>
            </a:p>
          </p:txBody>
        </p:sp>
        <p:grpSp>
          <p:nvGrpSpPr>
            <p:cNvPr id="35" name="Group 34"/>
            <p:cNvGrpSpPr/>
            <p:nvPr/>
          </p:nvGrpSpPr>
          <p:grpSpPr>
            <a:xfrm>
              <a:off x="2194287" y="6055746"/>
              <a:ext cx="405647" cy="459948"/>
              <a:chOff x="7702912" y="1120266"/>
              <a:chExt cx="551801" cy="625670"/>
            </a:xfrm>
          </p:grpSpPr>
          <p:sp>
            <p:nvSpPr>
              <p:cNvPr id="36" name="Freeform 37"/>
              <p:cNvSpPr>
                <a:spLocks/>
              </p:cNvSpPr>
              <p:nvPr/>
            </p:nvSpPr>
            <p:spPr bwMode="auto">
              <a:xfrm>
                <a:off x="7974363" y="1299025"/>
                <a:ext cx="280350" cy="291834"/>
              </a:xfrm>
              <a:custGeom>
                <a:avLst/>
                <a:gdLst/>
                <a:ahLst/>
                <a:cxnLst>
                  <a:cxn ang="0">
                    <a:pos x="54" y="162"/>
                  </a:cxn>
                  <a:cxn ang="0">
                    <a:pos x="36" y="138"/>
                  </a:cxn>
                  <a:cxn ang="0">
                    <a:pos x="10" y="119"/>
                  </a:cxn>
                  <a:cxn ang="0">
                    <a:pos x="10" y="119"/>
                  </a:cxn>
                  <a:cxn ang="0">
                    <a:pos x="36" y="99"/>
                  </a:cxn>
                  <a:cxn ang="0">
                    <a:pos x="54" y="75"/>
                  </a:cxn>
                  <a:cxn ang="0">
                    <a:pos x="32" y="31"/>
                  </a:cxn>
                  <a:cxn ang="0">
                    <a:pos x="75" y="54"/>
                  </a:cxn>
                  <a:cxn ang="0">
                    <a:pos x="99" y="36"/>
                  </a:cxn>
                  <a:cxn ang="0">
                    <a:pos x="119" y="10"/>
                  </a:cxn>
                  <a:cxn ang="0">
                    <a:pos x="227" y="119"/>
                  </a:cxn>
                  <a:cxn ang="0">
                    <a:pos x="119" y="227"/>
                  </a:cxn>
                  <a:cxn ang="0">
                    <a:pos x="119" y="227"/>
                  </a:cxn>
                  <a:cxn ang="0">
                    <a:pos x="99" y="201"/>
                  </a:cxn>
                  <a:cxn ang="0">
                    <a:pos x="75" y="183"/>
                  </a:cxn>
                  <a:cxn ang="0">
                    <a:pos x="32" y="206"/>
                  </a:cxn>
                  <a:cxn ang="0">
                    <a:pos x="54" y="162"/>
                  </a:cxn>
                </a:cxnLst>
                <a:rect l="0" t="0" r="r" b="b"/>
                <a:pathLst>
                  <a:path w="227" h="237">
                    <a:moveTo>
                      <a:pt x="54" y="162"/>
                    </a:moveTo>
                    <a:cubicBezTo>
                      <a:pt x="56" y="158"/>
                      <a:pt x="43" y="145"/>
                      <a:pt x="36" y="138"/>
                    </a:cubicBezTo>
                    <a:cubicBezTo>
                      <a:pt x="30" y="132"/>
                      <a:pt x="10" y="119"/>
                      <a:pt x="10" y="119"/>
                    </a:cubicBezTo>
                    <a:cubicBezTo>
                      <a:pt x="10" y="119"/>
                      <a:pt x="10" y="119"/>
                      <a:pt x="10" y="119"/>
                    </a:cubicBezTo>
                    <a:cubicBezTo>
                      <a:pt x="10" y="119"/>
                      <a:pt x="30" y="105"/>
                      <a:pt x="36" y="99"/>
                    </a:cubicBezTo>
                    <a:cubicBezTo>
                      <a:pt x="43" y="92"/>
                      <a:pt x="55" y="80"/>
                      <a:pt x="54" y="75"/>
                    </a:cubicBezTo>
                    <a:cubicBezTo>
                      <a:pt x="53" y="69"/>
                      <a:pt x="0" y="63"/>
                      <a:pt x="32" y="31"/>
                    </a:cubicBezTo>
                    <a:cubicBezTo>
                      <a:pt x="63" y="0"/>
                      <a:pt x="70" y="52"/>
                      <a:pt x="75" y="54"/>
                    </a:cubicBezTo>
                    <a:cubicBezTo>
                      <a:pt x="79" y="56"/>
                      <a:pt x="92" y="43"/>
                      <a:pt x="99" y="36"/>
                    </a:cubicBezTo>
                    <a:cubicBezTo>
                      <a:pt x="105" y="30"/>
                      <a:pt x="119" y="10"/>
                      <a:pt x="119" y="10"/>
                    </a:cubicBezTo>
                    <a:cubicBezTo>
                      <a:pt x="227" y="119"/>
                      <a:pt x="227" y="119"/>
                      <a:pt x="227" y="119"/>
                    </a:cubicBezTo>
                    <a:cubicBezTo>
                      <a:pt x="119" y="227"/>
                      <a:pt x="119" y="227"/>
                      <a:pt x="119" y="227"/>
                    </a:cubicBezTo>
                    <a:cubicBezTo>
                      <a:pt x="119" y="227"/>
                      <a:pt x="119" y="227"/>
                      <a:pt x="119" y="227"/>
                    </a:cubicBezTo>
                    <a:cubicBezTo>
                      <a:pt x="119" y="227"/>
                      <a:pt x="105" y="207"/>
                      <a:pt x="99" y="201"/>
                    </a:cubicBezTo>
                    <a:cubicBezTo>
                      <a:pt x="92" y="194"/>
                      <a:pt x="80" y="182"/>
                      <a:pt x="75" y="183"/>
                    </a:cubicBezTo>
                    <a:cubicBezTo>
                      <a:pt x="69" y="184"/>
                      <a:pt x="63" y="237"/>
                      <a:pt x="32" y="206"/>
                    </a:cubicBezTo>
                    <a:cubicBezTo>
                      <a:pt x="0" y="174"/>
                      <a:pt x="52" y="167"/>
                      <a:pt x="54" y="16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defTabSz="911931"/>
                <a:endParaRPr lang="en-US" dirty="0">
                  <a:solidFill>
                    <a:srgbClr val="2C2C2C"/>
                  </a:solidFill>
                </a:endParaRPr>
              </a:p>
            </p:txBody>
          </p:sp>
          <p:sp>
            <p:nvSpPr>
              <p:cNvPr id="37" name="Freeform 44"/>
              <p:cNvSpPr>
                <a:spLocks/>
              </p:cNvSpPr>
              <p:nvPr/>
            </p:nvSpPr>
            <p:spPr bwMode="auto">
              <a:xfrm rot="2099712">
                <a:off x="7702912" y="1435782"/>
                <a:ext cx="309576" cy="310154"/>
              </a:xfrm>
              <a:custGeom>
                <a:avLst/>
                <a:gdLst/>
                <a:ahLst/>
                <a:cxnLst>
                  <a:cxn ang="0">
                    <a:pos x="54" y="152"/>
                  </a:cxn>
                  <a:cxn ang="0">
                    <a:pos x="36" y="128"/>
                  </a:cxn>
                  <a:cxn ang="0">
                    <a:pos x="10" y="108"/>
                  </a:cxn>
                  <a:cxn ang="0">
                    <a:pos x="30" y="82"/>
                  </a:cxn>
                  <a:cxn ang="0">
                    <a:pos x="54" y="64"/>
                  </a:cxn>
                  <a:cxn ang="0">
                    <a:pos x="97" y="87"/>
                  </a:cxn>
                  <a:cxn ang="0">
                    <a:pos x="75" y="44"/>
                  </a:cxn>
                  <a:cxn ang="0">
                    <a:pos x="92" y="20"/>
                  </a:cxn>
                  <a:cxn ang="0">
                    <a:pos x="119" y="0"/>
                  </a:cxn>
                  <a:cxn ang="0">
                    <a:pos x="145" y="20"/>
                  </a:cxn>
                  <a:cxn ang="0">
                    <a:pos x="162" y="44"/>
                  </a:cxn>
                  <a:cxn ang="0">
                    <a:pos x="140" y="87"/>
                  </a:cxn>
                  <a:cxn ang="0">
                    <a:pos x="183" y="64"/>
                  </a:cxn>
                  <a:cxn ang="0">
                    <a:pos x="207" y="82"/>
                  </a:cxn>
                  <a:cxn ang="0">
                    <a:pos x="227" y="108"/>
                  </a:cxn>
                  <a:cxn ang="0">
                    <a:pos x="119" y="217"/>
                  </a:cxn>
                  <a:cxn ang="0">
                    <a:pos x="99" y="190"/>
                  </a:cxn>
                  <a:cxn ang="0">
                    <a:pos x="75" y="173"/>
                  </a:cxn>
                  <a:cxn ang="0">
                    <a:pos x="32" y="195"/>
                  </a:cxn>
                  <a:cxn ang="0">
                    <a:pos x="54" y="152"/>
                  </a:cxn>
                </a:cxnLst>
                <a:rect l="0" t="0" r="r" b="b"/>
                <a:pathLst>
                  <a:path w="227" h="227">
                    <a:moveTo>
                      <a:pt x="54" y="152"/>
                    </a:moveTo>
                    <a:cubicBezTo>
                      <a:pt x="56" y="148"/>
                      <a:pt x="43" y="135"/>
                      <a:pt x="36" y="128"/>
                    </a:cubicBezTo>
                    <a:cubicBezTo>
                      <a:pt x="30" y="121"/>
                      <a:pt x="10" y="108"/>
                      <a:pt x="10" y="108"/>
                    </a:cubicBezTo>
                    <a:cubicBezTo>
                      <a:pt x="10" y="108"/>
                      <a:pt x="23" y="89"/>
                      <a:pt x="30" y="82"/>
                    </a:cubicBezTo>
                    <a:cubicBezTo>
                      <a:pt x="36" y="75"/>
                      <a:pt x="50" y="62"/>
                      <a:pt x="54" y="64"/>
                    </a:cubicBezTo>
                    <a:cubicBezTo>
                      <a:pt x="58" y="67"/>
                      <a:pt x="66" y="118"/>
                      <a:pt x="97" y="87"/>
                    </a:cubicBezTo>
                    <a:cubicBezTo>
                      <a:pt x="128" y="56"/>
                      <a:pt x="76" y="49"/>
                      <a:pt x="75" y="44"/>
                    </a:cubicBezTo>
                    <a:cubicBezTo>
                      <a:pt x="74" y="38"/>
                      <a:pt x="86" y="26"/>
                      <a:pt x="92" y="20"/>
                    </a:cubicBezTo>
                    <a:cubicBezTo>
                      <a:pt x="99" y="13"/>
                      <a:pt x="119" y="0"/>
                      <a:pt x="119" y="0"/>
                    </a:cubicBezTo>
                    <a:cubicBezTo>
                      <a:pt x="119" y="0"/>
                      <a:pt x="138" y="13"/>
                      <a:pt x="145" y="20"/>
                    </a:cubicBezTo>
                    <a:cubicBezTo>
                      <a:pt x="151" y="26"/>
                      <a:pt x="165" y="39"/>
                      <a:pt x="162" y="44"/>
                    </a:cubicBezTo>
                    <a:cubicBezTo>
                      <a:pt x="160" y="48"/>
                      <a:pt x="109" y="56"/>
                      <a:pt x="140" y="87"/>
                    </a:cubicBezTo>
                    <a:cubicBezTo>
                      <a:pt x="171" y="118"/>
                      <a:pt x="178" y="66"/>
                      <a:pt x="183" y="64"/>
                    </a:cubicBezTo>
                    <a:cubicBezTo>
                      <a:pt x="189" y="63"/>
                      <a:pt x="201" y="75"/>
                      <a:pt x="207" y="82"/>
                    </a:cubicBezTo>
                    <a:cubicBezTo>
                      <a:pt x="214" y="89"/>
                      <a:pt x="227" y="108"/>
                      <a:pt x="227" y="108"/>
                    </a:cubicBezTo>
                    <a:cubicBezTo>
                      <a:pt x="119" y="217"/>
                      <a:pt x="119" y="217"/>
                      <a:pt x="119" y="217"/>
                    </a:cubicBezTo>
                    <a:cubicBezTo>
                      <a:pt x="119" y="217"/>
                      <a:pt x="105" y="197"/>
                      <a:pt x="99" y="190"/>
                    </a:cubicBezTo>
                    <a:cubicBezTo>
                      <a:pt x="92" y="184"/>
                      <a:pt x="80" y="172"/>
                      <a:pt x="75" y="173"/>
                    </a:cubicBezTo>
                    <a:cubicBezTo>
                      <a:pt x="69" y="174"/>
                      <a:pt x="63" y="227"/>
                      <a:pt x="32" y="195"/>
                    </a:cubicBezTo>
                    <a:cubicBezTo>
                      <a:pt x="0" y="164"/>
                      <a:pt x="52" y="157"/>
                      <a:pt x="54" y="15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defTabSz="911931"/>
                <a:endParaRPr lang="en-US" dirty="0">
                  <a:solidFill>
                    <a:srgbClr val="2C2C2C"/>
                  </a:solidFill>
                </a:endParaRPr>
              </a:p>
            </p:txBody>
          </p:sp>
          <p:sp>
            <p:nvSpPr>
              <p:cNvPr id="38" name="Freeform 47"/>
              <p:cNvSpPr>
                <a:spLocks/>
              </p:cNvSpPr>
              <p:nvPr/>
            </p:nvSpPr>
            <p:spPr bwMode="auto">
              <a:xfrm rot="14189640">
                <a:off x="7695404" y="1127774"/>
                <a:ext cx="323438" cy="308421"/>
              </a:xfrm>
              <a:custGeom>
                <a:avLst/>
                <a:gdLst/>
                <a:ahLst/>
                <a:cxnLst>
                  <a:cxn ang="0">
                    <a:pos x="162" y="53"/>
                  </a:cxn>
                  <a:cxn ang="0">
                    <a:pos x="138" y="36"/>
                  </a:cxn>
                  <a:cxn ang="0">
                    <a:pos x="119" y="9"/>
                  </a:cxn>
                  <a:cxn ang="0">
                    <a:pos x="119" y="9"/>
                  </a:cxn>
                  <a:cxn ang="0">
                    <a:pos x="99" y="36"/>
                  </a:cxn>
                  <a:cxn ang="0">
                    <a:pos x="75" y="53"/>
                  </a:cxn>
                  <a:cxn ang="0">
                    <a:pos x="32" y="31"/>
                  </a:cxn>
                  <a:cxn ang="0">
                    <a:pos x="54" y="74"/>
                  </a:cxn>
                  <a:cxn ang="0">
                    <a:pos x="36" y="98"/>
                  </a:cxn>
                  <a:cxn ang="0">
                    <a:pos x="10" y="118"/>
                  </a:cxn>
                  <a:cxn ang="0">
                    <a:pos x="30" y="144"/>
                  </a:cxn>
                  <a:cxn ang="0">
                    <a:pos x="54" y="162"/>
                  </a:cxn>
                  <a:cxn ang="0">
                    <a:pos x="97" y="139"/>
                  </a:cxn>
                  <a:cxn ang="0">
                    <a:pos x="75" y="183"/>
                  </a:cxn>
                  <a:cxn ang="0">
                    <a:pos x="92" y="207"/>
                  </a:cxn>
                  <a:cxn ang="0">
                    <a:pos x="119" y="226"/>
                  </a:cxn>
                  <a:cxn ang="0">
                    <a:pos x="227" y="118"/>
                  </a:cxn>
                  <a:cxn ang="0">
                    <a:pos x="201" y="98"/>
                  </a:cxn>
                  <a:cxn ang="0">
                    <a:pos x="183" y="74"/>
                  </a:cxn>
                  <a:cxn ang="0">
                    <a:pos x="206" y="31"/>
                  </a:cxn>
                  <a:cxn ang="0">
                    <a:pos x="162" y="53"/>
                  </a:cxn>
                </a:cxnLst>
                <a:rect l="0" t="0" r="r" b="b"/>
                <a:pathLst>
                  <a:path w="237" h="226">
                    <a:moveTo>
                      <a:pt x="162" y="53"/>
                    </a:moveTo>
                    <a:cubicBezTo>
                      <a:pt x="158" y="55"/>
                      <a:pt x="145" y="42"/>
                      <a:pt x="138" y="36"/>
                    </a:cubicBezTo>
                    <a:cubicBezTo>
                      <a:pt x="132" y="29"/>
                      <a:pt x="119" y="9"/>
                      <a:pt x="119" y="9"/>
                    </a:cubicBezTo>
                    <a:cubicBezTo>
                      <a:pt x="119" y="9"/>
                      <a:pt x="119" y="9"/>
                      <a:pt x="119" y="9"/>
                    </a:cubicBezTo>
                    <a:cubicBezTo>
                      <a:pt x="119" y="9"/>
                      <a:pt x="105" y="29"/>
                      <a:pt x="99" y="36"/>
                    </a:cubicBezTo>
                    <a:cubicBezTo>
                      <a:pt x="92" y="42"/>
                      <a:pt x="80" y="54"/>
                      <a:pt x="75" y="53"/>
                    </a:cubicBezTo>
                    <a:cubicBezTo>
                      <a:pt x="69" y="52"/>
                      <a:pt x="63" y="0"/>
                      <a:pt x="32" y="31"/>
                    </a:cubicBezTo>
                    <a:cubicBezTo>
                      <a:pt x="0" y="62"/>
                      <a:pt x="52" y="70"/>
                      <a:pt x="54" y="74"/>
                    </a:cubicBezTo>
                    <a:cubicBezTo>
                      <a:pt x="56" y="78"/>
                      <a:pt x="43" y="92"/>
                      <a:pt x="36" y="98"/>
                    </a:cubicBezTo>
                    <a:cubicBezTo>
                      <a:pt x="30" y="105"/>
                      <a:pt x="10" y="118"/>
                      <a:pt x="10" y="118"/>
                    </a:cubicBezTo>
                    <a:cubicBezTo>
                      <a:pt x="10" y="118"/>
                      <a:pt x="23" y="138"/>
                      <a:pt x="30" y="144"/>
                    </a:cubicBezTo>
                    <a:cubicBezTo>
                      <a:pt x="36" y="151"/>
                      <a:pt x="50" y="164"/>
                      <a:pt x="54" y="162"/>
                    </a:cubicBezTo>
                    <a:cubicBezTo>
                      <a:pt x="58" y="160"/>
                      <a:pt x="66" y="108"/>
                      <a:pt x="97" y="139"/>
                    </a:cubicBezTo>
                    <a:cubicBezTo>
                      <a:pt x="128" y="170"/>
                      <a:pt x="76" y="177"/>
                      <a:pt x="75" y="183"/>
                    </a:cubicBezTo>
                    <a:cubicBezTo>
                      <a:pt x="74" y="188"/>
                      <a:pt x="86" y="200"/>
                      <a:pt x="92" y="207"/>
                    </a:cubicBezTo>
                    <a:cubicBezTo>
                      <a:pt x="99" y="213"/>
                      <a:pt x="119" y="226"/>
                      <a:pt x="119" y="226"/>
                    </a:cubicBezTo>
                    <a:cubicBezTo>
                      <a:pt x="227" y="118"/>
                      <a:pt x="227" y="118"/>
                      <a:pt x="227" y="118"/>
                    </a:cubicBezTo>
                    <a:cubicBezTo>
                      <a:pt x="227" y="118"/>
                      <a:pt x="207" y="105"/>
                      <a:pt x="201" y="98"/>
                    </a:cubicBezTo>
                    <a:cubicBezTo>
                      <a:pt x="194" y="92"/>
                      <a:pt x="182" y="80"/>
                      <a:pt x="183" y="74"/>
                    </a:cubicBezTo>
                    <a:cubicBezTo>
                      <a:pt x="184" y="69"/>
                      <a:pt x="237" y="62"/>
                      <a:pt x="206" y="31"/>
                    </a:cubicBezTo>
                    <a:cubicBezTo>
                      <a:pt x="174" y="0"/>
                      <a:pt x="167" y="51"/>
                      <a:pt x="162" y="53"/>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defTabSz="911931"/>
                <a:endParaRPr lang="en-US" dirty="0">
                  <a:solidFill>
                    <a:srgbClr val="2C2C2C"/>
                  </a:solidFill>
                </a:endParaRPr>
              </a:p>
            </p:txBody>
          </p:sp>
        </p:grpSp>
      </p:grpSp>
      <p:sp>
        <p:nvSpPr>
          <p:cNvPr id="2" name="Title 1"/>
          <p:cNvSpPr>
            <a:spLocks noGrp="1"/>
          </p:cNvSpPr>
          <p:nvPr>
            <p:ph type="title"/>
          </p:nvPr>
        </p:nvSpPr>
        <p:spPr/>
        <p:txBody>
          <a:bodyPr/>
          <a:lstStyle/>
          <a:p>
            <a:r>
              <a:rPr lang="en-US" smtClean="0"/>
              <a:t>Cisco APIC: Delivering the Industry’s Best SDN Solution  </a:t>
            </a:r>
            <a:endParaRPr lang="en-US" dirty="0"/>
          </a:p>
        </p:txBody>
      </p:sp>
      <p:sp>
        <p:nvSpPr>
          <p:cNvPr id="3" name="Footer Placeholder 2"/>
          <p:cNvSpPr>
            <a:spLocks noGrp="1"/>
          </p:cNvSpPr>
          <p:nvPr>
            <p:ph type="ftr" sz="quarter" idx="3"/>
          </p:nvPr>
        </p:nvSpPr>
        <p:spPr/>
        <p:txBody>
          <a:bodyPr/>
          <a:lstStyle/>
          <a:p>
            <a:r>
              <a:rPr lang="en-US" smtClean="0">
                <a:solidFill>
                  <a:srgbClr val="2C2C2C">
                    <a:tint val="75000"/>
                  </a:srgbClr>
                </a:solidFill>
              </a:rPr>
              <a:t>Cisco Confidential</a:t>
            </a:r>
            <a:endParaRPr lang="en-US" dirty="0">
              <a:solidFill>
                <a:srgbClr val="2C2C2C">
                  <a:tint val="75000"/>
                </a:srgbClr>
              </a:solidFill>
            </a:endParaRPr>
          </a:p>
        </p:txBody>
      </p:sp>
      <p:sp>
        <p:nvSpPr>
          <p:cNvPr id="13" name="Freeform 12"/>
          <p:cNvSpPr/>
          <p:nvPr/>
        </p:nvSpPr>
        <p:spPr>
          <a:xfrm>
            <a:off x="-37807" y="1274176"/>
            <a:ext cx="5486400" cy="5621311"/>
          </a:xfrm>
          <a:custGeom>
            <a:avLst/>
            <a:gdLst>
              <a:gd name="connsiteX0" fmla="*/ 0 w 5486400"/>
              <a:gd name="connsiteY0" fmla="*/ 0 h 5621311"/>
              <a:gd name="connsiteX1" fmla="*/ 5486400 w 5486400"/>
              <a:gd name="connsiteY1" fmla="*/ 0 h 5621311"/>
              <a:gd name="connsiteX2" fmla="*/ 1573967 w 5486400"/>
              <a:gd name="connsiteY2" fmla="*/ 5621311 h 5621311"/>
              <a:gd name="connsiteX3" fmla="*/ 29980 w 5486400"/>
              <a:gd name="connsiteY3" fmla="*/ 5621311 h 5621311"/>
              <a:gd name="connsiteX4" fmla="*/ 0 w 5486400"/>
              <a:gd name="connsiteY4" fmla="*/ 0 h 5621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5621311">
                <a:moveTo>
                  <a:pt x="0" y="0"/>
                </a:moveTo>
                <a:lnTo>
                  <a:pt x="5486400" y="0"/>
                </a:lnTo>
                <a:lnTo>
                  <a:pt x="1573967" y="5621311"/>
                </a:lnTo>
                <a:lnTo>
                  <a:pt x="29980" y="5621311"/>
                </a:lnTo>
                <a:cubicBezTo>
                  <a:pt x="24983" y="3747541"/>
                  <a:pt x="19987" y="1873770"/>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0" rIns="91412" bIns="45710" rtlCol="0" anchor="ctr"/>
          <a:lstStyle/>
          <a:p>
            <a:pPr algn="ctr"/>
            <a:endParaRPr lang="en-US" dirty="0">
              <a:solidFill>
                <a:prstClr val="white"/>
              </a:solidFill>
            </a:endParaRPr>
          </a:p>
        </p:txBody>
      </p:sp>
      <p:sp>
        <p:nvSpPr>
          <p:cNvPr id="15" name="Rectangle 14"/>
          <p:cNvSpPr/>
          <p:nvPr/>
        </p:nvSpPr>
        <p:spPr>
          <a:xfrm>
            <a:off x="8" y="1269447"/>
            <a:ext cx="12191997" cy="172012"/>
          </a:xfrm>
          <a:prstGeom prst="rect">
            <a:avLst/>
          </a:prstGeom>
          <a:gradFill>
            <a:gsLst>
              <a:gs pos="0">
                <a:srgbClr val="000000">
                  <a:alpha val="50000"/>
                </a:srgbClr>
              </a:gs>
              <a:gs pos="100000">
                <a:srgbClr val="000000">
                  <a:alpha val="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37" tIns="60920" rIns="121837" bIns="60920" rtlCol="0" anchor="ctr"/>
          <a:lstStyle/>
          <a:p>
            <a:pPr algn="ctr" defTabSz="913597"/>
            <a:endParaRPr lang="en-US" dirty="0">
              <a:gradFill>
                <a:gsLst>
                  <a:gs pos="0">
                    <a:srgbClr val="000000"/>
                  </a:gs>
                  <a:gs pos="100000">
                    <a:srgbClr val="000000">
                      <a:alpha val="0"/>
                    </a:srgbClr>
                  </a:gs>
                </a:gsLst>
                <a:lin ang="5400000" scaled="1"/>
              </a:gradFill>
              <a:latin typeface="Arial"/>
            </a:endParaRPr>
          </a:p>
        </p:txBody>
      </p:sp>
      <p:grpSp>
        <p:nvGrpSpPr>
          <p:cNvPr id="60" name="Group 59"/>
          <p:cNvGrpSpPr/>
          <p:nvPr/>
        </p:nvGrpSpPr>
        <p:grpSpPr>
          <a:xfrm>
            <a:off x="3137545" y="5071699"/>
            <a:ext cx="8396107" cy="647848"/>
            <a:chOff x="3137537" y="5071687"/>
            <a:chExt cx="8396107" cy="647848"/>
          </a:xfrm>
        </p:grpSpPr>
        <p:cxnSp>
          <p:nvCxnSpPr>
            <p:cNvPr id="7" name="Straight Connector 6"/>
            <p:cNvCxnSpPr/>
            <p:nvPr/>
          </p:nvCxnSpPr>
          <p:spPr>
            <a:xfrm>
              <a:off x="3137537" y="5719535"/>
              <a:ext cx="8368821" cy="0"/>
            </a:xfrm>
            <a:prstGeom prst="line">
              <a:avLst/>
            </a:prstGeom>
            <a:ln w="15875">
              <a:solidFill>
                <a:srgbClr val="3C86EC"/>
              </a:solidFill>
              <a:prstDash val="sysDot"/>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534537" y="5071687"/>
              <a:ext cx="7999107" cy="387281"/>
            </a:xfrm>
            <a:prstGeom prst="rect">
              <a:avLst/>
            </a:prstGeom>
          </p:spPr>
          <p:txBody>
            <a:bodyPr wrap="square" lIns="91420" tIns="45718" rIns="91420" bIns="45718" anchor="ctr">
              <a:spAutoFit/>
            </a:bodyPr>
            <a:lstStyle/>
            <a:p>
              <a:pPr marL="0" lvl="1" defTabSz="913241">
                <a:lnSpc>
                  <a:spcPct val="95000"/>
                </a:lnSpc>
              </a:pPr>
              <a:r>
                <a:rPr lang="en-US" sz="2000" b="1" dirty="0">
                  <a:solidFill>
                    <a:srgbClr val="FF6A39"/>
                  </a:solidFill>
                  <a:latin typeface="CiscoSansTT ExtraLight"/>
                </a:rPr>
                <a:t>SECURE</a:t>
              </a:r>
              <a:r>
                <a:rPr lang="en-US" sz="2000" dirty="0">
                  <a:solidFill>
                    <a:srgbClr val="2C2C2C">
                      <a:lumMod val="90000"/>
                      <a:lumOff val="10000"/>
                    </a:srgbClr>
                  </a:solidFill>
                  <a:latin typeface="CiscoSansTT ExtraLight"/>
                </a:rPr>
                <a:t>: Security and Performance @ Scale</a:t>
              </a:r>
            </a:p>
          </p:txBody>
        </p:sp>
      </p:grpSp>
      <p:sp>
        <p:nvSpPr>
          <p:cNvPr id="17" name="Rectangle 16"/>
          <p:cNvSpPr/>
          <p:nvPr/>
        </p:nvSpPr>
        <p:spPr>
          <a:xfrm>
            <a:off x="2929380" y="5957557"/>
            <a:ext cx="8707137" cy="677091"/>
          </a:xfrm>
          <a:prstGeom prst="rect">
            <a:avLst/>
          </a:prstGeom>
        </p:spPr>
        <p:txBody>
          <a:bodyPr wrap="square" lIns="91396" tIns="45710" rIns="91396" bIns="45710" anchor="ctr">
            <a:spAutoFit/>
          </a:bodyPr>
          <a:lstStyle/>
          <a:p>
            <a:pPr marL="0" lvl="1" defTabSz="913241">
              <a:lnSpc>
                <a:spcPct val="95000"/>
              </a:lnSpc>
            </a:pPr>
            <a:r>
              <a:rPr lang="en-US" sz="2000" b="1" dirty="0">
                <a:solidFill>
                  <a:srgbClr val="FF6A39"/>
                </a:solidFill>
                <a:latin typeface="CiscoSansTT ExtraLight"/>
              </a:rPr>
              <a:t>EXTENSIBLE</a:t>
            </a:r>
            <a:r>
              <a:rPr lang="en-US" sz="2000" dirty="0">
                <a:solidFill>
                  <a:srgbClr val="2C2C2C"/>
                </a:solidFill>
                <a:latin typeface="CiscoSansTT ExtraLight"/>
              </a:rPr>
              <a:t>: Hypervisors, L4-7 Services Integration/Chaining,  (Compute &amp; Storage - Future)</a:t>
            </a:r>
          </a:p>
        </p:txBody>
      </p:sp>
      <p:grpSp>
        <p:nvGrpSpPr>
          <p:cNvPr id="59" name="Group 58"/>
          <p:cNvGrpSpPr/>
          <p:nvPr/>
        </p:nvGrpSpPr>
        <p:grpSpPr>
          <a:xfrm>
            <a:off x="3869875" y="4001573"/>
            <a:ext cx="7993351" cy="656271"/>
            <a:chOff x="3869868" y="4001562"/>
            <a:chExt cx="7993351" cy="656270"/>
          </a:xfrm>
        </p:grpSpPr>
        <p:cxnSp>
          <p:nvCxnSpPr>
            <p:cNvPr id="6" name="Straight Connector 5"/>
            <p:cNvCxnSpPr/>
            <p:nvPr/>
          </p:nvCxnSpPr>
          <p:spPr>
            <a:xfrm>
              <a:off x="3869868" y="4657832"/>
              <a:ext cx="7636480" cy="0"/>
            </a:xfrm>
            <a:prstGeom prst="line">
              <a:avLst/>
            </a:prstGeom>
            <a:ln w="15875">
              <a:solidFill>
                <a:srgbClr val="3C86EC"/>
              </a:solidFill>
              <a:prstDash val="sysDot"/>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331915" y="4001562"/>
              <a:ext cx="7531304" cy="387280"/>
            </a:xfrm>
            <a:prstGeom prst="rect">
              <a:avLst/>
            </a:prstGeom>
          </p:spPr>
          <p:txBody>
            <a:bodyPr wrap="square" lIns="91420" tIns="45718" rIns="91420" bIns="45718" anchor="ctr">
              <a:spAutoFit/>
            </a:bodyPr>
            <a:lstStyle/>
            <a:p>
              <a:pPr marL="0" lvl="1" defTabSz="913241">
                <a:lnSpc>
                  <a:spcPct val="95000"/>
                </a:lnSpc>
              </a:pPr>
              <a:r>
                <a:rPr lang="en-US" sz="2000" b="1" dirty="0">
                  <a:solidFill>
                    <a:srgbClr val="FF6A39"/>
                  </a:solidFill>
                  <a:latin typeface="CiscoSansTT ExtraLight"/>
                </a:rPr>
                <a:t>OPENNESS</a:t>
              </a:r>
              <a:r>
                <a:rPr lang="en-US" sz="2000" dirty="0">
                  <a:solidFill>
                    <a:srgbClr val="2C2C2C"/>
                  </a:solidFill>
                  <a:latin typeface="CiscoSansTT ExtraLight"/>
                </a:rPr>
                <a:t>: Open Northbound and Southbound</a:t>
              </a:r>
            </a:p>
          </p:txBody>
        </p:sp>
      </p:grpSp>
      <p:grpSp>
        <p:nvGrpSpPr>
          <p:cNvPr id="57" name="Group 56"/>
          <p:cNvGrpSpPr/>
          <p:nvPr/>
        </p:nvGrpSpPr>
        <p:grpSpPr>
          <a:xfrm>
            <a:off x="5416454" y="1776163"/>
            <a:ext cx="6089911" cy="758268"/>
            <a:chOff x="5416448" y="1776159"/>
            <a:chExt cx="6089910" cy="758268"/>
          </a:xfrm>
        </p:grpSpPr>
        <p:cxnSp>
          <p:nvCxnSpPr>
            <p:cNvPr id="4" name="Straight Connector 3"/>
            <p:cNvCxnSpPr/>
            <p:nvPr/>
          </p:nvCxnSpPr>
          <p:spPr>
            <a:xfrm>
              <a:off x="5416448" y="2534427"/>
              <a:ext cx="5975597" cy="0"/>
            </a:xfrm>
            <a:prstGeom prst="line">
              <a:avLst/>
            </a:prstGeom>
            <a:ln w="15875">
              <a:solidFill>
                <a:srgbClr val="3C86EC"/>
              </a:solidFill>
              <a:prstDash val="sysDot"/>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694445" y="1776159"/>
              <a:ext cx="5811913" cy="387281"/>
            </a:xfrm>
            <a:prstGeom prst="rect">
              <a:avLst/>
            </a:prstGeom>
          </p:spPr>
          <p:txBody>
            <a:bodyPr wrap="square" lIns="91420" tIns="45718" rIns="91420" bIns="45718" anchor="ctr">
              <a:spAutoFit/>
            </a:bodyPr>
            <a:lstStyle/>
            <a:p>
              <a:pPr marL="0" lvl="1" defTabSz="913241">
                <a:lnSpc>
                  <a:spcPct val="95000"/>
                </a:lnSpc>
              </a:pPr>
              <a:r>
                <a:rPr lang="en-US" sz="2000" b="1" dirty="0">
                  <a:solidFill>
                    <a:srgbClr val="FF6A39"/>
                  </a:solidFill>
                  <a:latin typeface="CiscoSansTT ExtraLight"/>
                </a:rPr>
                <a:t>POLICY</a:t>
              </a:r>
              <a:r>
                <a:rPr lang="en-US" sz="2000" dirty="0">
                  <a:solidFill>
                    <a:srgbClr val="2C2C2C">
                      <a:lumMod val="90000"/>
                      <a:lumOff val="10000"/>
                    </a:srgbClr>
                  </a:solidFill>
                  <a:latin typeface="CiscoSansTT ExtraLight"/>
                </a:rPr>
                <a:t>: Application Centric Network Policy</a:t>
              </a:r>
            </a:p>
          </p:txBody>
        </p:sp>
      </p:grpSp>
      <p:grpSp>
        <p:nvGrpSpPr>
          <p:cNvPr id="58" name="Group 57"/>
          <p:cNvGrpSpPr/>
          <p:nvPr/>
        </p:nvGrpSpPr>
        <p:grpSpPr>
          <a:xfrm>
            <a:off x="4554164" y="2864797"/>
            <a:ext cx="6952181" cy="731335"/>
            <a:chOff x="4554164" y="2864795"/>
            <a:chExt cx="6952181" cy="731334"/>
          </a:xfrm>
        </p:grpSpPr>
        <p:cxnSp>
          <p:nvCxnSpPr>
            <p:cNvPr id="5" name="Straight Connector 4"/>
            <p:cNvCxnSpPr/>
            <p:nvPr/>
          </p:nvCxnSpPr>
          <p:spPr>
            <a:xfrm>
              <a:off x="4554164" y="3596129"/>
              <a:ext cx="6952181" cy="0"/>
            </a:xfrm>
            <a:prstGeom prst="line">
              <a:avLst/>
            </a:prstGeom>
            <a:ln w="15875">
              <a:solidFill>
                <a:srgbClr val="3C86EC"/>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5067180" y="2864795"/>
              <a:ext cx="6439165" cy="387280"/>
            </a:xfrm>
            <a:prstGeom prst="rect">
              <a:avLst/>
            </a:prstGeom>
          </p:spPr>
          <p:txBody>
            <a:bodyPr wrap="square" lIns="91420" tIns="45718" rIns="91420" bIns="45718" anchor="ctr">
              <a:spAutoFit/>
            </a:bodyPr>
            <a:lstStyle/>
            <a:p>
              <a:pPr marL="0" lvl="1" defTabSz="913241">
                <a:lnSpc>
                  <a:spcPct val="95000"/>
                </a:lnSpc>
              </a:pPr>
              <a:r>
                <a:rPr lang="en-US" sz="2000" b="1" dirty="0">
                  <a:solidFill>
                    <a:srgbClr val="FF6A39"/>
                  </a:solidFill>
                  <a:latin typeface="CiscoSansTT ExtraLight"/>
                </a:rPr>
                <a:t>VISIBILITY</a:t>
              </a:r>
              <a:r>
                <a:rPr lang="en-US" sz="2000" dirty="0">
                  <a:solidFill>
                    <a:srgbClr val="2C2C2C"/>
                  </a:solidFill>
                  <a:latin typeface="CiscoSansTT ExtraLight"/>
                </a:rPr>
                <a:t>: System-Wide Visibility, Telemetry, Health</a:t>
              </a:r>
            </a:p>
          </p:txBody>
        </p:sp>
      </p:grpSp>
      <p:pic>
        <p:nvPicPr>
          <p:cNvPr id="39" name="Picture 3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585" y="2749404"/>
            <a:ext cx="1980307" cy="1901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56790" y="1441468"/>
            <a:ext cx="3080756" cy="1214173"/>
          </a:xfrm>
          <a:prstGeom prst="rect">
            <a:avLst/>
          </a:prstGeom>
          <a:noFill/>
        </p:spPr>
        <p:txBody>
          <a:bodyPr wrap="square" lIns="91412" tIns="45710" rIns="91412" bIns="45710" rtlCol="0">
            <a:spAutoFit/>
          </a:bodyPr>
          <a:lstStyle/>
          <a:p>
            <a:pPr algn="ctr" defTabSz="911931">
              <a:lnSpc>
                <a:spcPct val="90000"/>
              </a:lnSpc>
              <a:spcBef>
                <a:spcPts val="800"/>
              </a:spcBef>
            </a:pPr>
            <a:r>
              <a:rPr lang="en-US" sz="2000" dirty="0">
                <a:solidFill>
                  <a:prstClr val="white"/>
                </a:solidFill>
              </a:rPr>
              <a:t>Centralized Point</a:t>
            </a:r>
            <a:br>
              <a:rPr lang="en-US" sz="2000" dirty="0">
                <a:solidFill>
                  <a:prstClr val="white"/>
                </a:solidFill>
              </a:rPr>
            </a:br>
            <a:r>
              <a:rPr lang="en-US" sz="2000" dirty="0">
                <a:solidFill>
                  <a:prstClr val="white"/>
                </a:solidFill>
              </a:rPr>
              <a:t>of Management, Automation and Policy Enforcement</a:t>
            </a:r>
          </a:p>
        </p:txBody>
      </p:sp>
      <p:sp>
        <p:nvSpPr>
          <p:cNvPr id="41" name="Rectangle 40"/>
          <p:cNvSpPr/>
          <p:nvPr/>
        </p:nvSpPr>
        <p:spPr bwMode="auto">
          <a:xfrm>
            <a:off x="451337" y="4691685"/>
            <a:ext cx="2054815" cy="546779"/>
          </a:xfrm>
          <a:prstGeom prst="rect">
            <a:avLst/>
          </a:prstGeom>
          <a:noFill/>
          <a:ln w="6350">
            <a:noFill/>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defTabSz="685230"/>
            <a:r>
              <a:rPr lang="en-US" dirty="0" smtClean="0">
                <a:ln w="12700">
                  <a:noFill/>
                </a:ln>
                <a:solidFill>
                  <a:prstClr val="white"/>
                </a:solidFill>
                <a:latin typeface="CiscoSansTT ExtraLight"/>
                <a:ea typeface="Apple LiGothic Medium"/>
                <a:cs typeface="Apple LiGothic Medium"/>
                <a:sym typeface="Arial" pitchFamily="-107" charset="0"/>
              </a:rPr>
              <a:t>Integrated Overlay (Physical/Virtual)</a:t>
            </a:r>
            <a:endParaRPr lang="en-US" dirty="0">
              <a:ln w="12700">
                <a:noFill/>
              </a:ln>
              <a:solidFill>
                <a:prstClr val="white"/>
              </a:solidFill>
              <a:latin typeface="CiscoSansTT ExtraLight"/>
              <a:ea typeface="Apple LiGothic Medium"/>
              <a:cs typeface="Apple LiGothic Medium"/>
              <a:sym typeface="Arial" pitchFamily="-107" charset="0"/>
            </a:endParaRPr>
          </a:p>
        </p:txBody>
      </p:sp>
      <p:grpSp>
        <p:nvGrpSpPr>
          <p:cNvPr id="70" name="Group 69"/>
          <p:cNvGrpSpPr/>
          <p:nvPr/>
        </p:nvGrpSpPr>
        <p:grpSpPr>
          <a:xfrm>
            <a:off x="-473468" y="1310843"/>
            <a:ext cx="12694847" cy="5768743"/>
            <a:chOff x="-502846" y="8652169"/>
            <a:chExt cx="12694846" cy="5768742"/>
          </a:xfrm>
        </p:grpSpPr>
        <p:grpSp>
          <p:nvGrpSpPr>
            <p:cNvPr id="72" name="Group 71"/>
            <p:cNvGrpSpPr/>
            <p:nvPr/>
          </p:nvGrpSpPr>
          <p:grpSpPr>
            <a:xfrm>
              <a:off x="-502846" y="8652169"/>
              <a:ext cx="12694846" cy="5768742"/>
              <a:chOff x="-502846" y="1485266"/>
              <a:chExt cx="12694846" cy="5768742"/>
            </a:xfrm>
          </p:grpSpPr>
          <p:sp>
            <p:nvSpPr>
              <p:cNvPr id="73" name="Rectangle 72"/>
              <p:cNvSpPr/>
              <p:nvPr/>
            </p:nvSpPr>
            <p:spPr>
              <a:xfrm>
                <a:off x="0" y="1485266"/>
                <a:ext cx="12192000" cy="5768742"/>
              </a:xfrm>
              <a:prstGeom prst="rect">
                <a:avLst/>
              </a:prstGeom>
              <a:blipFill dpi="0" rotWithShape="1">
                <a:blip r:embed="rId5">
                  <a:alphaModFix amt="95000"/>
                </a:blip>
                <a:srcRect/>
                <a:stretch>
                  <a:fillRect t="-29475" b="-66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400" bIns="914400" rtlCol="0" anchor="b"/>
              <a:lstStyle/>
              <a:p>
                <a:endParaRPr lang="en-US" sz="3600" dirty="0">
                  <a:solidFill>
                    <a:prstClr val="white"/>
                  </a:solidFill>
                  <a:latin typeface="CiscoSansTT ExtraLight"/>
                </a:endParaRPr>
              </a:p>
            </p:txBody>
          </p:sp>
          <p:sp>
            <p:nvSpPr>
              <p:cNvPr id="74" name="Rectangle 73"/>
              <p:cNvSpPr/>
              <p:nvPr/>
            </p:nvSpPr>
            <p:spPr>
              <a:xfrm>
                <a:off x="-502846" y="1689325"/>
                <a:ext cx="11280181" cy="1909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0" bIns="914400" rtlCol="0" anchor="t"/>
              <a:lstStyle/>
              <a:p>
                <a:r>
                  <a:rPr lang="en-US" sz="5500" dirty="0">
                    <a:solidFill>
                      <a:prstClr val="white"/>
                    </a:solidFill>
                  </a:rPr>
                  <a:t>CISCO</a:t>
                </a:r>
                <a:br>
                  <a:rPr lang="en-US" sz="5500" dirty="0">
                    <a:solidFill>
                      <a:prstClr val="white"/>
                    </a:solidFill>
                  </a:rPr>
                </a:br>
                <a:r>
                  <a:rPr lang="en-US" sz="5500" dirty="0">
                    <a:solidFill>
                      <a:prstClr val="white"/>
                    </a:solidFill>
                  </a:rPr>
                  <a:t>APIC APPLIANCE</a:t>
                </a:r>
              </a:p>
            </p:txBody>
          </p:sp>
          <p:sp>
            <p:nvSpPr>
              <p:cNvPr id="78" name="Rectangle 77"/>
              <p:cNvSpPr/>
              <p:nvPr/>
            </p:nvSpPr>
            <p:spPr>
              <a:xfrm>
                <a:off x="5905762" y="3560300"/>
                <a:ext cx="5486282" cy="2585322"/>
              </a:xfrm>
              <a:prstGeom prst="rect">
                <a:avLst/>
              </a:prstGeom>
            </p:spPr>
            <p:txBody>
              <a:bodyPr wrap="square">
                <a:spAutoFit/>
              </a:bodyPr>
              <a:lstStyle/>
              <a:p>
                <a:pPr marL="457143" indent="-457143" defTabSz="914286">
                  <a:buFont typeface="Arial" panose="020B0604020202020204" pitchFamily="34" charset="0"/>
                  <a:buChar char="•"/>
                </a:pPr>
                <a:r>
                  <a:rPr lang="en-US" sz="3200" b="1" dirty="0">
                    <a:solidFill>
                      <a:prstClr val="white"/>
                    </a:solidFill>
                    <a:latin typeface="CiscoSansTT ExtraLight"/>
                  </a:rPr>
                  <a:t>Flexible Cluster Size – Highest Scale</a:t>
                </a:r>
              </a:p>
              <a:p>
                <a:pPr marL="457143" indent="-457143" defTabSz="914286">
                  <a:buFont typeface="Arial" panose="020B0604020202020204" pitchFamily="34" charset="0"/>
                  <a:buChar char="•"/>
                </a:pPr>
                <a:r>
                  <a:rPr lang="en-US" sz="3200" b="1" dirty="0">
                    <a:solidFill>
                      <a:prstClr val="white"/>
                    </a:solidFill>
                    <a:latin typeface="CiscoSansTT ExtraLight"/>
                  </a:rPr>
                  <a:t>Highest Resiliency (N+2)</a:t>
                </a:r>
              </a:p>
              <a:p>
                <a:pPr marL="457143" indent="-457143" defTabSz="914286">
                  <a:buFont typeface="Arial" panose="020B0604020202020204" pitchFamily="34" charset="0"/>
                  <a:buChar char="•"/>
                </a:pPr>
                <a:r>
                  <a:rPr lang="en-US" sz="3200" b="1" dirty="0">
                    <a:solidFill>
                      <a:prstClr val="white"/>
                    </a:solidFill>
                    <a:latin typeface="CiscoSansTT ExtraLight"/>
                  </a:rPr>
                  <a:t>Engineered for Performance</a:t>
                </a:r>
              </a:p>
            </p:txBody>
          </p:sp>
        </p:grpSp>
        <p:grpSp>
          <p:nvGrpSpPr>
            <p:cNvPr id="63" name="Group 62"/>
            <p:cNvGrpSpPr/>
            <p:nvPr/>
          </p:nvGrpSpPr>
          <p:grpSpPr>
            <a:xfrm>
              <a:off x="10142023" y="8781894"/>
              <a:ext cx="1760167" cy="1760165"/>
              <a:chOff x="10355531" y="1191082"/>
              <a:chExt cx="1760167" cy="1760165"/>
            </a:xfrm>
          </p:grpSpPr>
          <p:sp useBgFill="1">
            <p:nvSpPr>
              <p:cNvPr id="64" name="Oval 63"/>
              <p:cNvSpPr/>
              <p:nvPr/>
            </p:nvSpPr>
            <p:spPr>
              <a:xfrm>
                <a:off x="10355531" y="1191082"/>
                <a:ext cx="1760167" cy="1760165"/>
              </a:xfrm>
              <a:prstGeom prst="ellipse">
                <a:avLst/>
              </a:prstGeom>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C2C2C"/>
                  </a:solidFill>
                </a:endParaRPr>
              </a:p>
            </p:txBody>
          </p:sp>
          <p:pic>
            <p:nvPicPr>
              <p:cNvPr id="65" name="Picture 39" descr="C:\Users\rmuta\Desktop\Intercloud graphi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50595" y="1286146"/>
                <a:ext cx="1570040" cy="1570038"/>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10552110" y="1759543"/>
                <a:ext cx="1367006" cy="623248"/>
              </a:xfrm>
              <a:prstGeom prst="rect">
                <a:avLst/>
              </a:prstGeom>
              <a:noFill/>
            </p:spPr>
            <p:txBody>
              <a:bodyPr wrap="none" rtlCol="0" anchor="ctr">
                <a:spAutoFit/>
              </a:bodyPr>
              <a:lstStyle/>
              <a:p>
                <a:pPr algn="ctr">
                  <a:lnSpc>
                    <a:spcPct val="85000"/>
                  </a:lnSpc>
                </a:pPr>
                <a:r>
                  <a:rPr lang="en-US" sz="2000" b="1" dirty="0">
                    <a:gradFill>
                      <a:gsLst>
                        <a:gs pos="833">
                          <a:srgbClr val="33828D">
                            <a:lumMod val="50000"/>
                          </a:srgbClr>
                        </a:gs>
                        <a:gs pos="47000">
                          <a:srgbClr val="3CB6B9">
                            <a:lumMod val="75000"/>
                          </a:srgbClr>
                        </a:gs>
                      </a:gsLst>
                      <a:lin ang="16200000" scaled="1"/>
                    </a:gradFill>
                    <a:effectLst>
                      <a:innerShdw blurRad="50800" dist="50800" dir="16200000">
                        <a:srgbClr val="130F65">
                          <a:lumMod val="75000"/>
                          <a:alpha val="50000"/>
                        </a:srgbClr>
                      </a:innerShdw>
                    </a:effectLst>
                  </a:rPr>
                  <a:t>Now</a:t>
                </a:r>
              </a:p>
              <a:p>
                <a:pPr algn="ctr">
                  <a:lnSpc>
                    <a:spcPct val="85000"/>
                  </a:lnSpc>
                </a:pPr>
                <a:r>
                  <a:rPr lang="en-US" sz="2000" b="1" dirty="0">
                    <a:gradFill>
                      <a:gsLst>
                        <a:gs pos="833">
                          <a:srgbClr val="33828D">
                            <a:lumMod val="50000"/>
                          </a:srgbClr>
                        </a:gs>
                        <a:gs pos="47000">
                          <a:srgbClr val="3CB6B9">
                            <a:lumMod val="75000"/>
                          </a:srgbClr>
                        </a:gs>
                      </a:gsLst>
                      <a:lin ang="16200000" scaled="1"/>
                    </a:gradFill>
                    <a:effectLst>
                      <a:innerShdw blurRad="50800" dist="50800" dir="16200000">
                        <a:srgbClr val="130F65">
                          <a:lumMod val="75000"/>
                          <a:alpha val="50000"/>
                        </a:srgbClr>
                      </a:innerShdw>
                    </a:effectLst>
                  </a:rPr>
                  <a:t>Shipping!</a:t>
                </a:r>
              </a:p>
            </p:txBody>
          </p:sp>
        </p:grpSp>
        <p:grpSp>
          <p:nvGrpSpPr>
            <p:cNvPr id="69" name="Group 68"/>
            <p:cNvGrpSpPr/>
            <p:nvPr/>
          </p:nvGrpSpPr>
          <p:grpSpPr>
            <a:xfrm>
              <a:off x="425072" y="10959705"/>
              <a:ext cx="4970543" cy="1742148"/>
              <a:chOff x="425073" y="10667807"/>
              <a:chExt cx="4343402" cy="1522338"/>
            </a:xfrm>
          </p:grpSpPr>
          <p:pic>
            <p:nvPicPr>
              <p:cNvPr id="8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5073" y="10667807"/>
                <a:ext cx="4343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5073" y="11194802"/>
                <a:ext cx="4343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5075" y="11732945"/>
                <a:ext cx="4343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359605671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42" presetClass="path" presetSubtype="0" accel="50000" decel="50000" fill="hold" nodeType="withEffect">
                                  <p:stCondLst>
                                    <p:cond delay="0"/>
                                  </p:stCondLst>
                                  <p:childTnLst>
                                    <p:animMotion origin="layout" path="M -0.06094 1.48148E-6 L -2.08333E-6 1.48148E-6 " pathEditMode="relative" rAng="0" ptsTypes="AA">
                                      <p:cBhvr>
                                        <p:cTn id="9" dur="500" fill="hold"/>
                                        <p:tgtEl>
                                          <p:spTgt spid="52"/>
                                        </p:tgtEl>
                                        <p:attrNameLst>
                                          <p:attrName>ppt_x</p:attrName>
                                          <p:attrName>ppt_y</p:attrName>
                                        </p:attrNameLst>
                                      </p:cBhvr>
                                      <p:rCtr x="3047" y="0"/>
                                    </p:animMotion>
                                  </p:childTnLst>
                                </p:cTn>
                              </p:par>
                              <p:par>
                                <p:cTn id="10" presetID="10" presetClass="entr" presetSubtype="0" fill="hold" nodeType="with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500"/>
                                        <p:tgtEl>
                                          <p:spTgt spid="51"/>
                                        </p:tgtEl>
                                      </p:cBhvr>
                                    </p:animEffect>
                                  </p:childTnLst>
                                </p:cTn>
                              </p:par>
                              <p:par>
                                <p:cTn id="17" presetID="42" presetClass="path" presetSubtype="0" accel="50000" decel="50000" fill="hold" nodeType="withEffect">
                                  <p:stCondLst>
                                    <p:cond delay="0"/>
                                  </p:stCondLst>
                                  <p:childTnLst>
                                    <p:animMotion origin="layout" path="M -0.06094 1.48148E-6 L -2.08333E-6 1.48148E-6 " pathEditMode="relative" rAng="0" ptsTypes="AA">
                                      <p:cBhvr>
                                        <p:cTn id="18" dur="500" fill="hold"/>
                                        <p:tgtEl>
                                          <p:spTgt spid="51"/>
                                        </p:tgtEl>
                                        <p:attrNameLst>
                                          <p:attrName>ppt_x</p:attrName>
                                          <p:attrName>ppt_y</p:attrName>
                                        </p:attrNameLst>
                                      </p:cBhvr>
                                      <p:rCtr x="3047" y="0"/>
                                    </p:animMotion>
                                  </p:childTnLst>
                                </p:cTn>
                              </p:par>
                              <p:par>
                                <p:cTn id="19" presetID="10" presetClass="entr" presetSubtype="0"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500"/>
                                        <p:tgtEl>
                                          <p:spTgt spid="58"/>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par>
                                <p:cTn id="26" presetID="42" presetClass="path" presetSubtype="0" accel="50000" decel="50000" fill="hold" nodeType="withEffect">
                                  <p:stCondLst>
                                    <p:cond delay="0"/>
                                  </p:stCondLst>
                                  <p:childTnLst>
                                    <p:animMotion origin="layout" path="M -0.06094 1.48148E-6 L -2.08333E-6 1.48148E-6 " pathEditMode="relative" rAng="0" ptsTypes="AA">
                                      <p:cBhvr>
                                        <p:cTn id="27" dur="500" fill="hold"/>
                                        <p:tgtEl>
                                          <p:spTgt spid="50"/>
                                        </p:tgtEl>
                                        <p:attrNameLst>
                                          <p:attrName>ppt_x</p:attrName>
                                          <p:attrName>ppt_y</p:attrName>
                                        </p:attrNameLst>
                                      </p:cBhvr>
                                      <p:rCtr x="3047" y="0"/>
                                    </p:animMotion>
                                  </p:childTnLst>
                                </p:cTn>
                              </p:par>
                              <p:par>
                                <p:cTn id="28" presetID="10" presetClass="entr" presetSubtype="0" fill="hold" nodeType="with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fade">
                                      <p:cBhvr>
                                        <p:cTn id="30" dur="500"/>
                                        <p:tgtEl>
                                          <p:spTgt spid="59"/>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500"/>
                                        <p:tgtEl>
                                          <p:spTgt spid="48"/>
                                        </p:tgtEl>
                                      </p:cBhvr>
                                    </p:animEffect>
                                  </p:childTnLst>
                                </p:cTn>
                              </p:par>
                              <p:par>
                                <p:cTn id="35" presetID="42" presetClass="path" presetSubtype="0" accel="50000" decel="50000" fill="hold" nodeType="withEffect">
                                  <p:stCondLst>
                                    <p:cond delay="0"/>
                                  </p:stCondLst>
                                  <p:childTnLst>
                                    <p:animMotion origin="layout" path="M -0.06094 1.48148E-6 L -2.08333E-6 1.48148E-6 " pathEditMode="relative" rAng="0" ptsTypes="AA">
                                      <p:cBhvr>
                                        <p:cTn id="36" dur="500" fill="hold"/>
                                        <p:tgtEl>
                                          <p:spTgt spid="48"/>
                                        </p:tgtEl>
                                        <p:attrNameLst>
                                          <p:attrName>ppt_x</p:attrName>
                                          <p:attrName>ppt_y</p:attrName>
                                        </p:attrNameLst>
                                      </p:cBhvr>
                                      <p:rCtr x="3047" y="0"/>
                                    </p:animMotion>
                                  </p:childTnLst>
                                </p:cTn>
                              </p:par>
                              <p:par>
                                <p:cTn id="37" presetID="10" presetClass="entr" presetSubtype="0" fill="hold" nodeType="with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fade">
                                      <p:cBhvr>
                                        <p:cTn id="39" dur="500"/>
                                        <p:tgtEl>
                                          <p:spTgt spid="60"/>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500"/>
                                        <p:tgtEl>
                                          <p:spTgt spid="49"/>
                                        </p:tgtEl>
                                      </p:cBhvr>
                                    </p:animEffect>
                                  </p:childTnLst>
                                </p:cTn>
                              </p:par>
                              <p:par>
                                <p:cTn id="44" presetID="42" presetClass="path" presetSubtype="0" accel="50000" decel="50000" fill="hold" nodeType="withEffect">
                                  <p:stCondLst>
                                    <p:cond delay="0"/>
                                  </p:stCondLst>
                                  <p:childTnLst>
                                    <p:animMotion origin="layout" path="M -0.06094 1.48148E-6 L -2.08333E-6 1.48148E-6 " pathEditMode="relative" rAng="0" ptsTypes="AA">
                                      <p:cBhvr>
                                        <p:cTn id="45" dur="500" fill="hold"/>
                                        <p:tgtEl>
                                          <p:spTgt spid="49"/>
                                        </p:tgtEl>
                                        <p:attrNameLst>
                                          <p:attrName>ppt_x</p:attrName>
                                          <p:attrName>ppt_y</p:attrName>
                                        </p:attrNameLst>
                                      </p:cBhvr>
                                      <p:rCtr x="3047" y="0"/>
                                    </p:animMotion>
                                  </p:childTnLst>
                                </p:cTn>
                              </p:par>
                              <p:par>
                                <p:cTn id="46" presetID="10"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70"/>
                                        </p:tgtEl>
                                        <p:attrNameLst>
                                          <p:attrName>style.visibility</p:attrName>
                                        </p:attrNameLst>
                                      </p:cBhvr>
                                      <p:to>
                                        <p:strVal val="visible"/>
                                      </p:to>
                                    </p:set>
                                    <p:animEffect transition="in" filter="fade">
                                      <p:cBhvr>
                                        <p:cTn id="53"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solidFill>
                  <a:srgbClr val="0000FF"/>
                </a:solidFill>
              </a:rPr>
              <a:t>Opening ACI Policy with OpFlex</a:t>
            </a:r>
          </a:p>
        </p:txBody>
      </p:sp>
      <p:sp>
        <p:nvSpPr>
          <p:cNvPr id="3" name="Round Same Side Corner Rectangle 2"/>
          <p:cNvSpPr/>
          <p:nvPr/>
        </p:nvSpPr>
        <p:spPr>
          <a:xfrm flipV="1">
            <a:off x="287485" y="1317077"/>
            <a:ext cx="11617032" cy="2340523"/>
          </a:xfrm>
          <a:prstGeom prst="round2SameRect">
            <a:avLst>
              <a:gd name="adj1" fmla="val 0"/>
              <a:gd name="adj2" fmla="val 2227"/>
            </a:avLst>
          </a:prstGeom>
          <a:solidFill>
            <a:srgbClr val="3366FF">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endParaRPr lang="en-US">
              <a:solidFill>
                <a:srgbClr val="E7E6E6"/>
              </a:solidFill>
            </a:endParaRPr>
          </a:p>
        </p:txBody>
      </p:sp>
      <p:sp>
        <p:nvSpPr>
          <p:cNvPr id="4" name="Round Same Side Corner Rectangle 3"/>
          <p:cNvSpPr/>
          <p:nvPr/>
        </p:nvSpPr>
        <p:spPr>
          <a:xfrm flipV="1">
            <a:off x="473834" y="1488889"/>
            <a:ext cx="11222183" cy="4309115"/>
          </a:xfrm>
          <a:prstGeom prst="round2SameRect">
            <a:avLst>
              <a:gd name="adj1" fmla="val 0"/>
              <a:gd name="adj2" fmla="val 2737"/>
            </a:avLst>
          </a:prstGeom>
          <a:solidFill>
            <a:srgbClr val="3366FF">
              <a:alpha val="82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endParaRPr lang="en-US">
              <a:solidFill>
                <a:srgbClr val="E7E6E6"/>
              </a:solidFill>
            </a:endParaRPr>
          </a:p>
        </p:txBody>
      </p:sp>
      <p:sp>
        <p:nvSpPr>
          <p:cNvPr id="5" name="Rectangle 4"/>
          <p:cNvSpPr/>
          <p:nvPr/>
        </p:nvSpPr>
        <p:spPr>
          <a:xfrm>
            <a:off x="3866064" y="1558348"/>
            <a:ext cx="4437704" cy="374461"/>
          </a:xfrm>
          <a:prstGeom prst="rect">
            <a:avLst/>
          </a:prstGeom>
        </p:spPr>
        <p:txBody>
          <a:bodyPr wrap="square" lIns="91428" tIns="45718" rIns="91428" bIns="45718">
            <a:spAutoFit/>
          </a:bodyPr>
          <a:lstStyle/>
          <a:p>
            <a:pPr marL="0" lvl="1" algn="ctr">
              <a:lnSpc>
                <a:spcPct val="90000"/>
              </a:lnSpc>
              <a:spcBef>
                <a:spcPts val="600"/>
              </a:spcBef>
              <a:tabLst>
                <a:tab pos="4455443" algn="l"/>
              </a:tabLst>
            </a:pPr>
            <a:r>
              <a:rPr lang="en-US" sz="2000" b="1" cap="all" spc="100" dirty="0" err="1">
                <a:solidFill>
                  <a:srgbClr val="FFFFFF"/>
                </a:solidFill>
                <a:latin typeface="Arial Narrow" panose="020B0606020202030204" pitchFamily="34" charset="0"/>
              </a:rPr>
              <a:t>Opflex</a:t>
            </a:r>
            <a:r>
              <a:rPr lang="en-US" sz="2000" b="1" cap="all" spc="100" dirty="0">
                <a:solidFill>
                  <a:srgbClr val="FFFFFF"/>
                </a:solidFill>
                <a:latin typeface="Arial Narrow" panose="020B0606020202030204" pitchFamily="34" charset="0"/>
              </a:rPr>
              <a:t> Protocol + Ecosystem</a:t>
            </a:r>
          </a:p>
        </p:txBody>
      </p:sp>
      <p:sp>
        <p:nvSpPr>
          <p:cNvPr id="6" name="Rectangle 5"/>
          <p:cNvSpPr/>
          <p:nvPr/>
        </p:nvSpPr>
        <p:spPr>
          <a:xfrm>
            <a:off x="7457653" y="2153562"/>
            <a:ext cx="3972347" cy="974625"/>
          </a:xfrm>
          <a:prstGeom prst="rect">
            <a:avLst/>
          </a:prstGeom>
        </p:spPr>
        <p:txBody>
          <a:bodyPr wrap="square" lIns="91428" tIns="45718" rIns="91428" bIns="45718">
            <a:spAutoFit/>
          </a:bodyPr>
          <a:lstStyle/>
          <a:p>
            <a:pPr>
              <a:buClr>
                <a:schemeClr val="accent2"/>
              </a:buClr>
              <a:defRPr/>
            </a:pPr>
            <a:r>
              <a:rPr lang="en-US" sz="2300" dirty="0">
                <a:solidFill>
                  <a:schemeClr val="accent6"/>
                </a:solidFill>
              </a:rPr>
              <a:t>OPEN SOURCE</a:t>
            </a:r>
          </a:p>
          <a:p>
            <a:pPr>
              <a:buClr>
                <a:schemeClr val="accent2"/>
              </a:buClr>
              <a:defRPr/>
            </a:pPr>
            <a:r>
              <a:rPr lang="en-US" sz="1700" dirty="0">
                <a:solidFill>
                  <a:schemeClr val="bg1"/>
                </a:solidFill>
              </a:rPr>
              <a:t>Open source implementation </a:t>
            </a:r>
            <a:br>
              <a:rPr lang="en-US" sz="1700" dirty="0">
                <a:solidFill>
                  <a:schemeClr val="bg1"/>
                </a:solidFill>
              </a:rPr>
            </a:br>
            <a:r>
              <a:rPr lang="en-US" sz="1700" dirty="0">
                <a:solidFill>
                  <a:schemeClr val="bg1"/>
                </a:solidFill>
              </a:rPr>
              <a:t>available to anyone</a:t>
            </a:r>
          </a:p>
        </p:txBody>
      </p:sp>
      <p:sp>
        <p:nvSpPr>
          <p:cNvPr id="7" name="Rectangle 6"/>
          <p:cNvSpPr/>
          <p:nvPr/>
        </p:nvSpPr>
        <p:spPr>
          <a:xfrm>
            <a:off x="7445325" y="4410278"/>
            <a:ext cx="4559035" cy="974625"/>
          </a:xfrm>
          <a:prstGeom prst="rect">
            <a:avLst/>
          </a:prstGeom>
        </p:spPr>
        <p:txBody>
          <a:bodyPr wrap="square" lIns="91428" tIns="45718" rIns="91428" bIns="45718">
            <a:spAutoFit/>
          </a:bodyPr>
          <a:lstStyle/>
          <a:p>
            <a:pPr>
              <a:buClr>
                <a:schemeClr val="accent2"/>
              </a:buClr>
              <a:defRPr/>
            </a:pPr>
            <a:r>
              <a:rPr lang="en-US" sz="2300" dirty="0">
                <a:solidFill>
                  <a:srgbClr val="3CBBB9"/>
                </a:solidFill>
              </a:rPr>
              <a:t>ECOSYSTEM</a:t>
            </a:r>
          </a:p>
          <a:p>
            <a:pPr>
              <a:buClr>
                <a:schemeClr val="accent2"/>
              </a:buClr>
              <a:defRPr/>
            </a:pPr>
            <a:r>
              <a:rPr lang="en-US" sz="1700" dirty="0">
                <a:solidFill>
                  <a:schemeClr val="bg1"/>
                </a:solidFill>
              </a:rPr>
              <a:t>Broad, growing vendor support including </a:t>
            </a:r>
            <a:br>
              <a:rPr lang="en-US" sz="1700" dirty="0">
                <a:solidFill>
                  <a:schemeClr val="bg1"/>
                </a:solidFill>
              </a:rPr>
            </a:br>
            <a:r>
              <a:rPr lang="en-US" sz="1700" dirty="0">
                <a:solidFill>
                  <a:schemeClr val="bg1"/>
                </a:solidFill>
              </a:rPr>
              <a:t>hypervisor, network, and L4-7</a:t>
            </a:r>
          </a:p>
        </p:txBody>
      </p:sp>
      <p:sp>
        <p:nvSpPr>
          <p:cNvPr id="8" name="Rectangle 7"/>
          <p:cNvSpPr/>
          <p:nvPr/>
        </p:nvSpPr>
        <p:spPr>
          <a:xfrm>
            <a:off x="7457655" y="3412720"/>
            <a:ext cx="5070952" cy="707887"/>
          </a:xfrm>
          <a:prstGeom prst="rect">
            <a:avLst/>
          </a:prstGeom>
        </p:spPr>
        <p:txBody>
          <a:bodyPr wrap="square" lIns="91428" tIns="45718" rIns="91428" bIns="45718">
            <a:spAutoFit/>
          </a:bodyPr>
          <a:lstStyle/>
          <a:p>
            <a:pPr>
              <a:buClr>
                <a:schemeClr val="accent2"/>
              </a:buClr>
              <a:defRPr/>
            </a:pPr>
            <a:r>
              <a:rPr lang="en-US" sz="2300" dirty="0">
                <a:solidFill>
                  <a:srgbClr val="3CBBB9"/>
                </a:solidFill>
              </a:rPr>
              <a:t>STANDARD</a:t>
            </a:r>
          </a:p>
          <a:p>
            <a:pPr>
              <a:buClr>
                <a:schemeClr val="accent2"/>
              </a:buClr>
              <a:defRPr/>
            </a:pPr>
            <a:r>
              <a:rPr lang="en-US" sz="1700" dirty="0">
                <a:solidFill>
                  <a:schemeClr val="bg1"/>
                </a:solidFill>
              </a:rPr>
              <a:t>Upcoming </a:t>
            </a:r>
            <a:r>
              <a:rPr lang="en-US" sz="1700" dirty="0" err="1">
                <a:solidFill>
                  <a:schemeClr val="bg1"/>
                </a:solidFill>
              </a:rPr>
              <a:t>OpFlex</a:t>
            </a:r>
            <a:r>
              <a:rPr lang="en-US" sz="1700" dirty="0">
                <a:solidFill>
                  <a:schemeClr val="bg1"/>
                </a:solidFill>
              </a:rPr>
              <a:t> standard through IETF</a:t>
            </a:r>
          </a:p>
        </p:txBody>
      </p:sp>
      <p:grpSp>
        <p:nvGrpSpPr>
          <p:cNvPr id="9" name="Group 8"/>
          <p:cNvGrpSpPr/>
          <p:nvPr/>
        </p:nvGrpSpPr>
        <p:grpSpPr>
          <a:xfrm>
            <a:off x="3474379" y="2025447"/>
            <a:ext cx="2230876" cy="2858633"/>
            <a:chOff x="6863385" y="1816052"/>
            <a:chExt cx="2872819" cy="3427196"/>
          </a:xfrm>
        </p:grpSpPr>
        <p:sp>
          <p:nvSpPr>
            <p:cNvPr id="10" name="Rounded Rectangle 532"/>
            <p:cNvSpPr/>
            <p:nvPr/>
          </p:nvSpPr>
          <p:spPr>
            <a:xfrm rot="2700000">
              <a:off x="6863385" y="2370428"/>
              <a:ext cx="2872820" cy="2872819"/>
            </a:xfrm>
            <a:custGeom>
              <a:avLst/>
              <a:gdLst/>
              <a:ahLst/>
              <a:cxnLst/>
              <a:rect l="l" t="t" r="r" b="b"/>
              <a:pathLst>
                <a:path w="2872819" h="2872819">
                  <a:moveTo>
                    <a:pt x="1597" y="162941"/>
                  </a:moveTo>
                  <a:lnTo>
                    <a:pt x="1597" y="1099696"/>
                  </a:lnTo>
                  <a:cubicBezTo>
                    <a:pt x="1597" y="1138339"/>
                    <a:pt x="32923" y="1169665"/>
                    <a:pt x="71566" y="1169665"/>
                  </a:cubicBezTo>
                  <a:lnTo>
                    <a:pt x="1108169" y="1169665"/>
                  </a:lnTo>
                  <a:cubicBezTo>
                    <a:pt x="1146812" y="1169665"/>
                    <a:pt x="1178138" y="1138339"/>
                    <a:pt x="1178138" y="1099696"/>
                  </a:cubicBezTo>
                  <a:lnTo>
                    <a:pt x="1178138" y="63093"/>
                  </a:lnTo>
                  <a:cubicBezTo>
                    <a:pt x="1178139" y="34974"/>
                    <a:pt x="1161552" y="10730"/>
                    <a:pt x="1137448" y="1"/>
                  </a:cubicBezTo>
                  <a:lnTo>
                    <a:pt x="2701973" y="0"/>
                  </a:lnTo>
                  <a:cubicBezTo>
                    <a:pt x="2796329" y="0"/>
                    <a:pt x="2872819" y="76491"/>
                    <a:pt x="2872819" y="170847"/>
                  </a:cubicBezTo>
                  <a:lnTo>
                    <a:pt x="2872819" y="2701972"/>
                  </a:lnTo>
                  <a:cubicBezTo>
                    <a:pt x="2872820" y="2796328"/>
                    <a:pt x="2796329" y="2872819"/>
                    <a:pt x="2701972" y="2872819"/>
                  </a:cubicBezTo>
                  <a:lnTo>
                    <a:pt x="170848" y="2872819"/>
                  </a:lnTo>
                  <a:cubicBezTo>
                    <a:pt x="76492" y="2872819"/>
                    <a:pt x="0" y="2796328"/>
                    <a:pt x="1" y="2701972"/>
                  </a:cubicBezTo>
                  <a:lnTo>
                    <a:pt x="0" y="170847"/>
                  </a:lnTo>
                  <a:close/>
                </a:path>
              </a:pathLst>
            </a:custGeom>
            <a:gradFill flip="none" rotWithShape="1">
              <a:gsLst>
                <a:gs pos="41000">
                  <a:srgbClr val="706D6D">
                    <a:alpha val="0"/>
                  </a:srgbClr>
                </a:gs>
                <a:gs pos="100000">
                  <a:srgbClr val="EAB430">
                    <a:lumMod val="50000"/>
                  </a:srgbClr>
                </a:gs>
              </a:gsLst>
              <a:lin ang="13500000" scaled="0"/>
              <a:tileRect/>
            </a:gradFill>
            <a:ln w="12700" cap="flat" cmpd="sng" algn="ctr">
              <a:noFill/>
              <a:prstDash val="solid"/>
              <a:miter lim="800000"/>
            </a:ln>
            <a:effectLst>
              <a:softEdge rad="0"/>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64">
                <a:defRPr/>
              </a:pPr>
              <a:endParaRPr lang="en-US" sz="1900" kern="0">
                <a:solidFill>
                  <a:srgbClr val="E7E6E6"/>
                </a:solidFill>
                <a:latin typeface="Arial"/>
                <a:cs typeface="Arial"/>
              </a:endParaRPr>
            </a:p>
          </p:txBody>
        </p:sp>
        <p:grpSp>
          <p:nvGrpSpPr>
            <p:cNvPr id="11" name="Group 10"/>
            <p:cNvGrpSpPr/>
            <p:nvPr/>
          </p:nvGrpSpPr>
          <p:grpSpPr>
            <a:xfrm>
              <a:off x="7425640" y="1816052"/>
              <a:ext cx="1553548" cy="1579932"/>
              <a:chOff x="4869178" y="1646465"/>
              <a:chExt cx="1553548" cy="1579932"/>
            </a:xfrm>
          </p:grpSpPr>
          <p:sp>
            <p:nvSpPr>
              <p:cNvPr id="12" name="Rounded Rectangle 11"/>
              <p:cNvSpPr/>
              <p:nvPr/>
            </p:nvSpPr>
            <p:spPr>
              <a:xfrm rot="2700000">
                <a:off x="5003455" y="1814788"/>
                <a:ext cx="1319770" cy="1319770"/>
              </a:xfrm>
              <a:prstGeom prst="roundRect">
                <a:avLst>
                  <a:gd name="adj" fmla="val 5947"/>
                </a:avLst>
              </a:prstGeom>
              <a:gradFill flip="none" rotWithShape="1">
                <a:gsLst>
                  <a:gs pos="100000">
                    <a:srgbClr val="706D6D">
                      <a:alpha val="0"/>
                    </a:srgbClr>
                  </a:gs>
                  <a:gs pos="2083">
                    <a:srgbClr val="EAB430">
                      <a:lumMod val="50000"/>
                    </a:srgbClr>
                  </a:gs>
                </a:gsLst>
                <a:path path="shape">
                  <a:fillToRect l="50000" t="50000" r="50000" b="50000"/>
                </a:path>
                <a:tileRect/>
              </a:gra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64">
                  <a:defRPr/>
                </a:pPr>
                <a:endParaRPr lang="en-US" sz="1900" kern="0">
                  <a:solidFill>
                    <a:srgbClr val="E7E6E6"/>
                  </a:solidFill>
                  <a:latin typeface="Arial"/>
                  <a:cs typeface="Arial"/>
                </a:endParaRPr>
              </a:p>
            </p:txBody>
          </p:sp>
          <p:grpSp>
            <p:nvGrpSpPr>
              <p:cNvPr id="13" name="Group 12"/>
              <p:cNvGrpSpPr/>
              <p:nvPr/>
            </p:nvGrpSpPr>
            <p:grpSpPr>
              <a:xfrm>
                <a:off x="5112848" y="1886403"/>
                <a:ext cx="1176541" cy="1176541"/>
                <a:chOff x="5112848" y="1886403"/>
                <a:chExt cx="1176541" cy="1176541"/>
              </a:xfrm>
            </p:grpSpPr>
            <p:sp>
              <p:nvSpPr>
                <p:cNvPr id="21" name="Rounded Rectangle 20"/>
                <p:cNvSpPr/>
                <p:nvPr/>
              </p:nvSpPr>
              <p:spPr>
                <a:xfrm rot="2700000">
                  <a:off x="5112848" y="1886403"/>
                  <a:ext cx="1176541" cy="1176541"/>
                </a:xfrm>
                <a:prstGeom prst="roundRect">
                  <a:avLst>
                    <a:gd name="adj" fmla="val 5947"/>
                  </a:avLst>
                </a:prstGeom>
                <a:gradFill flip="none" rotWithShape="1">
                  <a:gsLst>
                    <a:gs pos="89000">
                      <a:srgbClr val="706D6D">
                        <a:alpha val="0"/>
                      </a:srgbClr>
                    </a:gs>
                    <a:gs pos="100000">
                      <a:srgbClr val="EAB430">
                        <a:lumMod val="50000"/>
                      </a:srgbClr>
                    </a:gs>
                  </a:gsLst>
                  <a:path path="shape">
                    <a:fillToRect l="50000" t="50000" r="50000" b="50000"/>
                  </a:path>
                  <a:tileRect/>
                </a:gra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64">
                    <a:defRPr/>
                  </a:pPr>
                  <a:endParaRPr lang="en-US" sz="1900" kern="0">
                    <a:solidFill>
                      <a:srgbClr val="E7E6E6"/>
                    </a:solidFill>
                    <a:latin typeface="Arial"/>
                    <a:cs typeface="Arial"/>
                  </a:endParaRPr>
                </a:p>
              </p:txBody>
            </p:sp>
            <p:sp>
              <p:nvSpPr>
                <p:cNvPr id="22" name="Rounded Rectangle 21"/>
                <p:cNvSpPr/>
                <p:nvPr/>
              </p:nvSpPr>
              <p:spPr>
                <a:xfrm rot="2700000">
                  <a:off x="5282468" y="2056023"/>
                  <a:ext cx="837300" cy="837300"/>
                </a:xfrm>
                <a:prstGeom prst="roundRect">
                  <a:avLst>
                    <a:gd name="adj" fmla="val 5947"/>
                  </a:avLst>
                </a:prstGeom>
                <a:gradFill flip="none" rotWithShape="1">
                  <a:gsLst>
                    <a:gs pos="0">
                      <a:srgbClr val="EAB430">
                        <a:alpha val="90000"/>
                      </a:srgbClr>
                    </a:gs>
                    <a:gs pos="100000">
                      <a:srgbClr val="EAB430">
                        <a:lumMod val="50000"/>
                        <a:alpha val="90000"/>
                      </a:srgbClr>
                    </a:gs>
                  </a:gsLst>
                  <a:lin ang="2700000" scaled="1"/>
                  <a:tileRect/>
                </a:gradFill>
                <a:ln w="76200" cap="flat" cmpd="sng" algn="ctr">
                  <a:gradFill>
                    <a:gsLst>
                      <a:gs pos="0">
                        <a:srgbClr val="EAB430">
                          <a:lumMod val="60000"/>
                          <a:lumOff val="40000"/>
                        </a:srgbClr>
                      </a:gs>
                      <a:gs pos="100000">
                        <a:srgbClr val="EAB430">
                          <a:lumMod val="75000"/>
                        </a:srgbClr>
                      </a:gs>
                    </a:gsLst>
                    <a:lin ang="5400000" scaled="0"/>
                  </a:gra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64">
                    <a:defRPr/>
                  </a:pPr>
                  <a:endParaRPr lang="en-US" sz="1900" kern="0">
                    <a:solidFill>
                      <a:srgbClr val="E7E6E6"/>
                    </a:solidFill>
                    <a:latin typeface="Arial"/>
                    <a:cs typeface="Arial"/>
                  </a:endParaRPr>
                </a:p>
              </p:txBody>
            </p:sp>
          </p:grpSp>
          <p:sp>
            <p:nvSpPr>
              <p:cNvPr id="14" name="Rectangle 13"/>
              <p:cNvSpPr/>
              <p:nvPr/>
            </p:nvSpPr>
            <p:spPr>
              <a:xfrm>
                <a:off x="5195094" y="2269138"/>
                <a:ext cx="987450" cy="46124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64">
                  <a:defRPr/>
                </a:pPr>
                <a:r>
                  <a:rPr lang="en-US" sz="1900" b="1" kern="0" dirty="0" err="1">
                    <a:solidFill>
                      <a:srgbClr val="5E460A"/>
                    </a:solidFill>
                    <a:effectLst>
                      <a:innerShdw blurRad="63500" dist="50800" dir="16200000">
                        <a:prstClr val="black">
                          <a:alpha val="50000"/>
                        </a:prstClr>
                      </a:innerShdw>
                    </a:effectLst>
                  </a:rPr>
                  <a:t>APIC</a:t>
                </a:r>
                <a:endParaRPr lang="en-US" sz="1900" b="1" kern="0" dirty="0">
                  <a:solidFill>
                    <a:srgbClr val="5E460A"/>
                  </a:solidFill>
                  <a:effectLst>
                    <a:innerShdw blurRad="63500" dist="50800" dir="16200000">
                      <a:prstClr val="black">
                        <a:alpha val="50000"/>
                      </a:prstClr>
                    </a:innerShdw>
                  </a:effectLst>
                </a:endParaRPr>
              </a:p>
            </p:txBody>
          </p:sp>
          <p:pic>
            <p:nvPicPr>
              <p:cNvPr id="15"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0094" y="1646465"/>
                <a:ext cx="262045" cy="304653"/>
              </a:xfrm>
              <a:prstGeom prst="rect">
                <a:avLst/>
              </a:prstGeom>
              <a:noFill/>
              <a:ln>
                <a:noFill/>
              </a:ln>
              <a:effectLst>
                <a:outerShdw blurRad="25400" dist="254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Freeform 15"/>
              <p:cNvSpPr>
                <a:spLocks noEditPoints="1"/>
              </p:cNvSpPr>
              <p:nvPr/>
            </p:nvSpPr>
            <p:spPr bwMode="auto">
              <a:xfrm>
                <a:off x="4869178" y="2359129"/>
                <a:ext cx="387172" cy="191853"/>
              </a:xfrm>
              <a:custGeom>
                <a:avLst/>
                <a:gdLst>
                  <a:gd name="T0" fmla="*/ 260 w 520"/>
                  <a:gd name="T1" fmla="*/ 0 h 258"/>
                  <a:gd name="T2" fmla="*/ 0 w 520"/>
                  <a:gd name="T3" fmla="*/ 226 h 258"/>
                  <a:gd name="T4" fmla="*/ 44 w 520"/>
                  <a:gd name="T5" fmla="*/ 258 h 258"/>
                  <a:gd name="T6" fmla="*/ 476 w 520"/>
                  <a:gd name="T7" fmla="*/ 258 h 258"/>
                  <a:gd name="T8" fmla="*/ 520 w 520"/>
                  <a:gd name="T9" fmla="*/ 226 h 258"/>
                  <a:gd name="T10" fmla="*/ 260 w 520"/>
                  <a:gd name="T11" fmla="*/ 0 h 258"/>
                  <a:gd name="T12" fmla="*/ 42 w 520"/>
                  <a:gd name="T13" fmla="*/ 173 h 258"/>
                  <a:gd name="T14" fmla="*/ 28 w 520"/>
                  <a:gd name="T15" fmla="*/ 179 h 258"/>
                  <a:gd name="T16" fmla="*/ 16 w 520"/>
                  <a:gd name="T17" fmla="*/ 174 h 258"/>
                  <a:gd name="T18" fmla="*/ 22 w 520"/>
                  <a:gd name="T19" fmla="*/ 154 h 258"/>
                  <a:gd name="T20" fmla="*/ 36 w 520"/>
                  <a:gd name="T21" fmla="*/ 160 h 258"/>
                  <a:gd name="T22" fmla="*/ 42 w 520"/>
                  <a:gd name="T23" fmla="*/ 173 h 258"/>
                  <a:gd name="T24" fmla="*/ 345 w 520"/>
                  <a:gd name="T25" fmla="*/ 32 h 258"/>
                  <a:gd name="T26" fmla="*/ 349 w 520"/>
                  <a:gd name="T27" fmla="*/ 22 h 258"/>
                  <a:gd name="T28" fmla="*/ 369 w 520"/>
                  <a:gd name="T29" fmla="*/ 29 h 258"/>
                  <a:gd name="T30" fmla="*/ 364 w 520"/>
                  <a:gd name="T31" fmla="*/ 40 h 258"/>
                  <a:gd name="T32" fmla="*/ 351 w 520"/>
                  <a:gd name="T33" fmla="*/ 45 h 258"/>
                  <a:gd name="T34" fmla="*/ 345 w 520"/>
                  <a:gd name="T35" fmla="*/ 32 h 258"/>
                  <a:gd name="T36" fmla="*/ 250 w 520"/>
                  <a:gd name="T37" fmla="*/ 9 h 258"/>
                  <a:gd name="T38" fmla="*/ 260 w 520"/>
                  <a:gd name="T39" fmla="*/ 8 h 258"/>
                  <a:gd name="T40" fmla="*/ 271 w 520"/>
                  <a:gd name="T41" fmla="*/ 9 h 258"/>
                  <a:gd name="T42" fmla="*/ 271 w 520"/>
                  <a:gd name="T43" fmla="*/ 17 h 258"/>
                  <a:gd name="T44" fmla="*/ 260 w 520"/>
                  <a:gd name="T45" fmla="*/ 27 h 258"/>
                  <a:gd name="T46" fmla="*/ 250 w 520"/>
                  <a:gd name="T47" fmla="*/ 17 h 258"/>
                  <a:gd name="T48" fmla="*/ 250 w 520"/>
                  <a:gd name="T49" fmla="*/ 9 h 258"/>
                  <a:gd name="T50" fmla="*/ 93 w 520"/>
                  <a:gd name="T51" fmla="*/ 97 h 258"/>
                  <a:gd name="T52" fmla="*/ 79 w 520"/>
                  <a:gd name="T53" fmla="*/ 97 h 258"/>
                  <a:gd name="T54" fmla="*/ 68 w 520"/>
                  <a:gd name="T55" fmla="*/ 86 h 258"/>
                  <a:gd name="T56" fmla="*/ 83 w 520"/>
                  <a:gd name="T57" fmla="*/ 71 h 258"/>
                  <a:gd name="T58" fmla="*/ 93 w 520"/>
                  <a:gd name="T59" fmla="*/ 82 h 258"/>
                  <a:gd name="T60" fmla="*/ 93 w 520"/>
                  <a:gd name="T61" fmla="*/ 97 h 258"/>
                  <a:gd name="T62" fmla="*/ 170 w 520"/>
                  <a:gd name="T63" fmla="*/ 45 h 258"/>
                  <a:gd name="T64" fmla="*/ 156 w 520"/>
                  <a:gd name="T65" fmla="*/ 40 h 258"/>
                  <a:gd name="T66" fmla="*/ 152 w 520"/>
                  <a:gd name="T67" fmla="*/ 30 h 258"/>
                  <a:gd name="T68" fmla="*/ 172 w 520"/>
                  <a:gd name="T69" fmla="*/ 22 h 258"/>
                  <a:gd name="T70" fmla="*/ 175 w 520"/>
                  <a:gd name="T71" fmla="*/ 32 h 258"/>
                  <a:gd name="T72" fmla="*/ 170 w 520"/>
                  <a:gd name="T73" fmla="*/ 45 h 258"/>
                  <a:gd name="T74" fmla="*/ 283 w 520"/>
                  <a:gd name="T75" fmla="*/ 229 h 258"/>
                  <a:gd name="T76" fmla="*/ 250 w 520"/>
                  <a:gd name="T77" fmla="*/ 231 h 258"/>
                  <a:gd name="T78" fmla="*/ 248 w 520"/>
                  <a:gd name="T79" fmla="*/ 197 h 258"/>
                  <a:gd name="T80" fmla="*/ 374 w 520"/>
                  <a:gd name="T81" fmla="*/ 88 h 258"/>
                  <a:gd name="T82" fmla="*/ 378 w 520"/>
                  <a:gd name="T83" fmla="*/ 91 h 258"/>
                  <a:gd name="T84" fmla="*/ 283 w 520"/>
                  <a:gd name="T85" fmla="*/ 229 h 258"/>
                  <a:gd name="T86" fmla="*/ 442 w 520"/>
                  <a:gd name="T87" fmla="*/ 97 h 258"/>
                  <a:gd name="T88" fmla="*/ 427 w 520"/>
                  <a:gd name="T89" fmla="*/ 97 h 258"/>
                  <a:gd name="T90" fmla="*/ 427 w 520"/>
                  <a:gd name="T91" fmla="*/ 82 h 258"/>
                  <a:gd name="T92" fmla="*/ 438 w 520"/>
                  <a:gd name="T93" fmla="*/ 71 h 258"/>
                  <a:gd name="T94" fmla="*/ 453 w 520"/>
                  <a:gd name="T95" fmla="*/ 86 h 258"/>
                  <a:gd name="T96" fmla="*/ 442 w 520"/>
                  <a:gd name="T97" fmla="*/ 97 h 258"/>
                  <a:gd name="T98" fmla="*/ 492 w 520"/>
                  <a:gd name="T99" fmla="*/ 179 h 258"/>
                  <a:gd name="T100" fmla="*/ 479 w 520"/>
                  <a:gd name="T101" fmla="*/ 173 h 258"/>
                  <a:gd name="T102" fmla="*/ 484 w 520"/>
                  <a:gd name="T103" fmla="*/ 159 h 258"/>
                  <a:gd name="T104" fmla="*/ 498 w 520"/>
                  <a:gd name="T105" fmla="*/ 154 h 258"/>
                  <a:gd name="T106" fmla="*/ 505 w 520"/>
                  <a:gd name="T107" fmla="*/ 173 h 258"/>
                  <a:gd name="T108" fmla="*/ 492 w 520"/>
                  <a:gd name="T109" fmla="*/ 17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20" h="258">
                    <a:moveTo>
                      <a:pt x="260" y="0"/>
                    </a:moveTo>
                    <a:cubicBezTo>
                      <a:pt x="117" y="0"/>
                      <a:pt x="0" y="101"/>
                      <a:pt x="0" y="226"/>
                    </a:cubicBezTo>
                    <a:cubicBezTo>
                      <a:pt x="0" y="247"/>
                      <a:pt x="15" y="258"/>
                      <a:pt x="44" y="258"/>
                    </a:cubicBezTo>
                    <a:cubicBezTo>
                      <a:pt x="476" y="258"/>
                      <a:pt x="476" y="258"/>
                      <a:pt x="476" y="258"/>
                    </a:cubicBezTo>
                    <a:cubicBezTo>
                      <a:pt x="506" y="258"/>
                      <a:pt x="520" y="247"/>
                      <a:pt x="520" y="226"/>
                    </a:cubicBezTo>
                    <a:cubicBezTo>
                      <a:pt x="520" y="101"/>
                      <a:pt x="404" y="0"/>
                      <a:pt x="260" y="0"/>
                    </a:cubicBezTo>
                    <a:close/>
                    <a:moveTo>
                      <a:pt x="42" y="173"/>
                    </a:moveTo>
                    <a:cubicBezTo>
                      <a:pt x="40" y="179"/>
                      <a:pt x="34" y="181"/>
                      <a:pt x="28" y="179"/>
                    </a:cubicBezTo>
                    <a:cubicBezTo>
                      <a:pt x="16" y="174"/>
                      <a:pt x="16" y="174"/>
                      <a:pt x="16" y="174"/>
                    </a:cubicBezTo>
                    <a:cubicBezTo>
                      <a:pt x="18" y="167"/>
                      <a:pt x="20" y="160"/>
                      <a:pt x="22" y="154"/>
                    </a:cubicBezTo>
                    <a:cubicBezTo>
                      <a:pt x="36" y="160"/>
                      <a:pt x="36" y="160"/>
                      <a:pt x="36" y="160"/>
                    </a:cubicBezTo>
                    <a:cubicBezTo>
                      <a:pt x="42" y="162"/>
                      <a:pt x="44" y="168"/>
                      <a:pt x="42" y="173"/>
                    </a:cubicBezTo>
                    <a:close/>
                    <a:moveTo>
                      <a:pt x="345" y="32"/>
                    </a:moveTo>
                    <a:cubicBezTo>
                      <a:pt x="349" y="22"/>
                      <a:pt x="349" y="22"/>
                      <a:pt x="349" y="22"/>
                    </a:cubicBezTo>
                    <a:cubicBezTo>
                      <a:pt x="356" y="24"/>
                      <a:pt x="362" y="27"/>
                      <a:pt x="369" y="29"/>
                    </a:cubicBezTo>
                    <a:cubicBezTo>
                      <a:pt x="364" y="40"/>
                      <a:pt x="364" y="40"/>
                      <a:pt x="364" y="40"/>
                    </a:cubicBezTo>
                    <a:cubicBezTo>
                      <a:pt x="362" y="45"/>
                      <a:pt x="356" y="48"/>
                      <a:pt x="351" y="45"/>
                    </a:cubicBezTo>
                    <a:cubicBezTo>
                      <a:pt x="345" y="43"/>
                      <a:pt x="343" y="37"/>
                      <a:pt x="345" y="32"/>
                    </a:cubicBezTo>
                    <a:close/>
                    <a:moveTo>
                      <a:pt x="250" y="9"/>
                    </a:moveTo>
                    <a:cubicBezTo>
                      <a:pt x="253" y="8"/>
                      <a:pt x="257" y="8"/>
                      <a:pt x="260" y="8"/>
                    </a:cubicBezTo>
                    <a:cubicBezTo>
                      <a:pt x="264" y="8"/>
                      <a:pt x="267" y="8"/>
                      <a:pt x="271" y="9"/>
                    </a:cubicBezTo>
                    <a:cubicBezTo>
                      <a:pt x="271" y="17"/>
                      <a:pt x="271" y="17"/>
                      <a:pt x="271" y="17"/>
                    </a:cubicBezTo>
                    <a:cubicBezTo>
                      <a:pt x="271" y="23"/>
                      <a:pt x="266" y="27"/>
                      <a:pt x="260" y="27"/>
                    </a:cubicBezTo>
                    <a:cubicBezTo>
                      <a:pt x="255" y="27"/>
                      <a:pt x="250" y="23"/>
                      <a:pt x="250" y="17"/>
                    </a:cubicBezTo>
                    <a:lnTo>
                      <a:pt x="250" y="9"/>
                    </a:lnTo>
                    <a:close/>
                    <a:moveTo>
                      <a:pt x="93" y="97"/>
                    </a:moveTo>
                    <a:cubicBezTo>
                      <a:pt x="89" y="101"/>
                      <a:pt x="83" y="101"/>
                      <a:pt x="79" y="97"/>
                    </a:cubicBezTo>
                    <a:cubicBezTo>
                      <a:pt x="68" y="86"/>
                      <a:pt x="68" y="86"/>
                      <a:pt x="68" y="86"/>
                    </a:cubicBezTo>
                    <a:cubicBezTo>
                      <a:pt x="73" y="81"/>
                      <a:pt x="78" y="76"/>
                      <a:pt x="83" y="71"/>
                    </a:cubicBezTo>
                    <a:cubicBezTo>
                      <a:pt x="93" y="82"/>
                      <a:pt x="93" y="82"/>
                      <a:pt x="93" y="82"/>
                    </a:cubicBezTo>
                    <a:cubicBezTo>
                      <a:pt x="97" y="86"/>
                      <a:pt x="97" y="93"/>
                      <a:pt x="93" y="97"/>
                    </a:cubicBezTo>
                    <a:close/>
                    <a:moveTo>
                      <a:pt x="170" y="45"/>
                    </a:moveTo>
                    <a:cubicBezTo>
                      <a:pt x="164" y="48"/>
                      <a:pt x="158" y="45"/>
                      <a:pt x="156" y="40"/>
                    </a:cubicBezTo>
                    <a:cubicBezTo>
                      <a:pt x="152" y="30"/>
                      <a:pt x="152" y="30"/>
                      <a:pt x="152" y="30"/>
                    </a:cubicBezTo>
                    <a:cubicBezTo>
                      <a:pt x="158" y="27"/>
                      <a:pt x="165" y="24"/>
                      <a:pt x="172" y="22"/>
                    </a:cubicBezTo>
                    <a:cubicBezTo>
                      <a:pt x="175" y="32"/>
                      <a:pt x="175" y="32"/>
                      <a:pt x="175" y="32"/>
                    </a:cubicBezTo>
                    <a:cubicBezTo>
                      <a:pt x="178" y="37"/>
                      <a:pt x="175" y="43"/>
                      <a:pt x="170" y="45"/>
                    </a:cubicBezTo>
                    <a:close/>
                    <a:moveTo>
                      <a:pt x="283" y="229"/>
                    </a:moveTo>
                    <a:cubicBezTo>
                      <a:pt x="275" y="239"/>
                      <a:pt x="259" y="240"/>
                      <a:pt x="250" y="231"/>
                    </a:cubicBezTo>
                    <a:cubicBezTo>
                      <a:pt x="240" y="222"/>
                      <a:pt x="239" y="207"/>
                      <a:pt x="248" y="197"/>
                    </a:cubicBezTo>
                    <a:cubicBezTo>
                      <a:pt x="374" y="88"/>
                      <a:pt x="374" y="88"/>
                      <a:pt x="374" y="88"/>
                    </a:cubicBezTo>
                    <a:cubicBezTo>
                      <a:pt x="378" y="91"/>
                      <a:pt x="378" y="91"/>
                      <a:pt x="378" y="91"/>
                    </a:cubicBezTo>
                    <a:lnTo>
                      <a:pt x="283" y="229"/>
                    </a:lnTo>
                    <a:close/>
                    <a:moveTo>
                      <a:pt x="442" y="97"/>
                    </a:moveTo>
                    <a:cubicBezTo>
                      <a:pt x="438" y="101"/>
                      <a:pt x="431" y="101"/>
                      <a:pt x="427" y="97"/>
                    </a:cubicBezTo>
                    <a:cubicBezTo>
                      <a:pt x="423" y="93"/>
                      <a:pt x="423" y="86"/>
                      <a:pt x="427" y="82"/>
                    </a:cubicBezTo>
                    <a:cubicBezTo>
                      <a:pt x="438" y="71"/>
                      <a:pt x="438" y="71"/>
                      <a:pt x="438" y="71"/>
                    </a:cubicBezTo>
                    <a:cubicBezTo>
                      <a:pt x="443" y="76"/>
                      <a:pt x="448" y="81"/>
                      <a:pt x="453" y="86"/>
                    </a:cubicBezTo>
                    <a:lnTo>
                      <a:pt x="442" y="97"/>
                    </a:lnTo>
                    <a:close/>
                    <a:moveTo>
                      <a:pt x="492" y="179"/>
                    </a:moveTo>
                    <a:cubicBezTo>
                      <a:pt x="487" y="181"/>
                      <a:pt x="481" y="178"/>
                      <a:pt x="479" y="173"/>
                    </a:cubicBezTo>
                    <a:cubicBezTo>
                      <a:pt x="476" y="168"/>
                      <a:pt x="479" y="162"/>
                      <a:pt x="484" y="159"/>
                    </a:cubicBezTo>
                    <a:cubicBezTo>
                      <a:pt x="498" y="154"/>
                      <a:pt x="498" y="154"/>
                      <a:pt x="498" y="154"/>
                    </a:cubicBezTo>
                    <a:cubicBezTo>
                      <a:pt x="501" y="160"/>
                      <a:pt x="503" y="167"/>
                      <a:pt x="505" y="173"/>
                    </a:cubicBezTo>
                    <a:lnTo>
                      <a:pt x="492" y="179"/>
                    </a:lnTo>
                    <a:close/>
                  </a:path>
                </a:pathLst>
              </a:custGeom>
              <a:solidFill>
                <a:srgbClr val="FFFFFF"/>
              </a:solidFill>
              <a:ln>
                <a:noFill/>
              </a:ln>
              <a:effectLst>
                <a:outerShdw blurRad="25400" dist="254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264">
                  <a:defRPr/>
                </a:pPr>
                <a:endParaRPr lang="en-US" sz="1900" kern="0">
                  <a:solidFill>
                    <a:sysClr val="windowText" lastClr="000000"/>
                  </a:solidFill>
                </a:endParaRPr>
              </a:p>
            </p:txBody>
          </p:sp>
          <p:grpSp>
            <p:nvGrpSpPr>
              <p:cNvPr id="17" name="Group 16"/>
              <p:cNvGrpSpPr>
                <a:grpSpLocks noChangeAspect="1"/>
              </p:cNvGrpSpPr>
              <p:nvPr/>
            </p:nvGrpSpPr>
            <p:grpSpPr bwMode="auto">
              <a:xfrm>
                <a:off x="5560387" y="2912899"/>
                <a:ext cx="269484" cy="313498"/>
                <a:chOff x="5451" y="1149"/>
                <a:chExt cx="349" cy="406"/>
              </a:xfrm>
              <a:effectLst>
                <a:outerShdw blurRad="25400" dist="25400" dir="5400000" algn="t" rotWithShape="0">
                  <a:prstClr val="black">
                    <a:alpha val="40000"/>
                  </a:prstClr>
                </a:outerShdw>
              </a:effectLst>
            </p:grpSpPr>
            <p:sp>
              <p:nvSpPr>
                <p:cNvPr id="19" name="Freeform 18"/>
                <p:cNvSpPr>
                  <a:spLocks noEditPoints="1"/>
                </p:cNvSpPr>
                <p:nvPr/>
              </p:nvSpPr>
              <p:spPr bwMode="auto">
                <a:xfrm>
                  <a:off x="5451" y="1204"/>
                  <a:ext cx="349" cy="351"/>
                </a:xfrm>
                <a:custGeom>
                  <a:avLst/>
                  <a:gdLst>
                    <a:gd name="T0" fmla="*/ 110 w 221"/>
                    <a:gd name="T1" fmla="*/ 0 h 222"/>
                    <a:gd name="T2" fmla="*/ 0 w 221"/>
                    <a:gd name="T3" fmla="*/ 111 h 222"/>
                    <a:gd name="T4" fmla="*/ 110 w 221"/>
                    <a:gd name="T5" fmla="*/ 222 h 222"/>
                    <a:gd name="T6" fmla="*/ 221 w 221"/>
                    <a:gd name="T7" fmla="*/ 111 h 222"/>
                    <a:gd name="T8" fmla="*/ 110 w 221"/>
                    <a:gd name="T9" fmla="*/ 0 h 222"/>
                    <a:gd name="T10" fmla="*/ 181 w 221"/>
                    <a:gd name="T11" fmla="*/ 152 h 222"/>
                    <a:gd name="T12" fmla="*/ 170 w 221"/>
                    <a:gd name="T13" fmla="*/ 156 h 222"/>
                    <a:gd name="T14" fmla="*/ 102 w 221"/>
                    <a:gd name="T15" fmla="*/ 121 h 222"/>
                    <a:gd name="T16" fmla="*/ 98 w 221"/>
                    <a:gd name="T17" fmla="*/ 114 h 222"/>
                    <a:gd name="T18" fmla="*/ 98 w 221"/>
                    <a:gd name="T19" fmla="*/ 113 h 222"/>
                    <a:gd name="T20" fmla="*/ 98 w 221"/>
                    <a:gd name="T21" fmla="*/ 38 h 222"/>
                    <a:gd name="T22" fmla="*/ 106 w 221"/>
                    <a:gd name="T23" fmla="*/ 29 h 222"/>
                    <a:gd name="T24" fmla="*/ 115 w 221"/>
                    <a:gd name="T25" fmla="*/ 38 h 222"/>
                    <a:gd name="T26" fmla="*/ 115 w 221"/>
                    <a:gd name="T27" fmla="*/ 109 h 222"/>
                    <a:gd name="T28" fmla="*/ 177 w 221"/>
                    <a:gd name="T29" fmla="*/ 141 h 222"/>
                    <a:gd name="T30" fmla="*/ 181 w 221"/>
                    <a:gd name="T31" fmla="*/ 15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1" h="222">
                      <a:moveTo>
                        <a:pt x="110" y="0"/>
                      </a:moveTo>
                      <a:cubicBezTo>
                        <a:pt x="49" y="0"/>
                        <a:pt x="0" y="50"/>
                        <a:pt x="0" y="111"/>
                      </a:cubicBezTo>
                      <a:cubicBezTo>
                        <a:pt x="0" y="172"/>
                        <a:pt x="49" y="222"/>
                        <a:pt x="110" y="222"/>
                      </a:cubicBezTo>
                      <a:cubicBezTo>
                        <a:pt x="172" y="222"/>
                        <a:pt x="221" y="172"/>
                        <a:pt x="221" y="111"/>
                      </a:cubicBezTo>
                      <a:cubicBezTo>
                        <a:pt x="221" y="50"/>
                        <a:pt x="172" y="0"/>
                        <a:pt x="110" y="0"/>
                      </a:cubicBezTo>
                      <a:close/>
                      <a:moveTo>
                        <a:pt x="181" y="152"/>
                      </a:moveTo>
                      <a:cubicBezTo>
                        <a:pt x="179" y="156"/>
                        <a:pt x="174" y="158"/>
                        <a:pt x="170" y="156"/>
                      </a:cubicBezTo>
                      <a:cubicBezTo>
                        <a:pt x="102" y="121"/>
                        <a:pt x="102" y="121"/>
                        <a:pt x="102" y="121"/>
                      </a:cubicBezTo>
                      <a:cubicBezTo>
                        <a:pt x="99" y="120"/>
                        <a:pt x="98" y="117"/>
                        <a:pt x="98" y="114"/>
                      </a:cubicBezTo>
                      <a:cubicBezTo>
                        <a:pt x="98" y="114"/>
                        <a:pt x="98" y="114"/>
                        <a:pt x="98" y="113"/>
                      </a:cubicBezTo>
                      <a:cubicBezTo>
                        <a:pt x="98" y="38"/>
                        <a:pt x="98" y="38"/>
                        <a:pt x="98" y="38"/>
                      </a:cubicBezTo>
                      <a:cubicBezTo>
                        <a:pt x="98" y="33"/>
                        <a:pt x="102" y="29"/>
                        <a:pt x="106" y="29"/>
                      </a:cubicBezTo>
                      <a:cubicBezTo>
                        <a:pt x="111" y="29"/>
                        <a:pt x="115" y="33"/>
                        <a:pt x="115" y="38"/>
                      </a:cubicBezTo>
                      <a:cubicBezTo>
                        <a:pt x="115" y="109"/>
                        <a:pt x="115" y="109"/>
                        <a:pt x="115" y="109"/>
                      </a:cubicBezTo>
                      <a:cubicBezTo>
                        <a:pt x="177" y="141"/>
                        <a:pt x="177" y="141"/>
                        <a:pt x="177" y="141"/>
                      </a:cubicBezTo>
                      <a:cubicBezTo>
                        <a:pt x="182" y="143"/>
                        <a:pt x="183" y="148"/>
                        <a:pt x="181" y="1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264">
                    <a:defRPr/>
                  </a:pPr>
                  <a:endParaRPr lang="en-US" sz="1900" kern="0">
                    <a:solidFill>
                      <a:sysClr val="windowText" lastClr="000000"/>
                    </a:solidFill>
                  </a:endParaRPr>
                </a:p>
              </p:txBody>
            </p:sp>
            <p:sp>
              <p:nvSpPr>
                <p:cNvPr id="20" name="Freeform 19"/>
                <p:cNvSpPr>
                  <a:spLocks/>
                </p:cNvSpPr>
                <p:nvPr/>
              </p:nvSpPr>
              <p:spPr bwMode="auto">
                <a:xfrm>
                  <a:off x="5523" y="1149"/>
                  <a:ext cx="205" cy="26"/>
                </a:xfrm>
                <a:custGeom>
                  <a:avLst/>
                  <a:gdLst>
                    <a:gd name="T0" fmla="*/ 87 w 87"/>
                    <a:gd name="T1" fmla="*/ 5 h 11"/>
                    <a:gd name="T2" fmla="*/ 81 w 87"/>
                    <a:gd name="T3" fmla="*/ 11 h 11"/>
                    <a:gd name="T4" fmla="*/ 5 w 87"/>
                    <a:gd name="T5" fmla="*/ 11 h 11"/>
                    <a:gd name="T6" fmla="*/ 0 w 87"/>
                    <a:gd name="T7" fmla="*/ 5 h 11"/>
                    <a:gd name="T8" fmla="*/ 0 w 87"/>
                    <a:gd name="T9" fmla="*/ 5 h 11"/>
                    <a:gd name="T10" fmla="*/ 5 w 87"/>
                    <a:gd name="T11" fmla="*/ 0 h 11"/>
                    <a:gd name="T12" fmla="*/ 81 w 87"/>
                    <a:gd name="T13" fmla="*/ 0 h 11"/>
                    <a:gd name="T14" fmla="*/ 87 w 87"/>
                    <a:gd name="T15" fmla="*/ 5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1">
                      <a:moveTo>
                        <a:pt x="87" y="5"/>
                      </a:moveTo>
                      <a:cubicBezTo>
                        <a:pt x="87" y="8"/>
                        <a:pt x="84" y="11"/>
                        <a:pt x="81" y="11"/>
                      </a:cubicBezTo>
                      <a:cubicBezTo>
                        <a:pt x="5" y="11"/>
                        <a:pt x="5" y="11"/>
                        <a:pt x="5" y="11"/>
                      </a:cubicBezTo>
                      <a:cubicBezTo>
                        <a:pt x="2" y="11"/>
                        <a:pt x="0" y="8"/>
                        <a:pt x="0" y="5"/>
                      </a:cubicBezTo>
                      <a:cubicBezTo>
                        <a:pt x="0" y="5"/>
                        <a:pt x="0" y="5"/>
                        <a:pt x="0" y="5"/>
                      </a:cubicBezTo>
                      <a:cubicBezTo>
                        <a:pt x="0" y="2"/>
                        <a:pt x="2" y="0"/>
                        <a:pt x="5" y="0"/>
                      </a:cubicBezTo>
                      <a:cubicBezTo>
                        <a:pt x="81" y="0"/>
                        <a:pt x="81" y="0"/>
                        <a:pt x="81" y="0"/>
                      </a:cubicBezTo>
                      <a:cubicBezTo>
                        <a:pt x="84" y="0"/>
                        <a:pt x="87" y="2"/>
                        <a:pt x="87"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264">
                    <a:defRPr/>
                  </a:pPr>
                  <a:endParaRPr lang="en-US" sz="1900" kern="0">
                    <a:solidFill>
                      <a:sysClr val="windowText" lastClr="000000"/>
                    </a:solidFill>
                  </a:endParaRPr>
                </a:p>
              </p:txBody>
            </p:sp>
          </p:grpSp>
          <p:sp>
            <p:nvSpPr>
              <p:cNvPr id="18" name="Freeform 17"/>
              <p:cNvSpPr>
                <a:spLocks noEditPoints="1"/>
              </p:cNvSpPr>
              <p:nvPr/>
            </p:nvSpPr>
            <p:spPr bwMode="auto">
              <a:xfrm>
                <a:off x="6198303" y="2302812"/>
                <a:ext cx="224423" cy="297362"/>
              </a:xfrm>
              <a:custGeom>
                <a:avLst/>
                <a:gdLst>
                  <a:gd name="T0" fmla="*/ 165 w 178"/>
                  <a:gd name="T1" fmla="*/ 83 h 235"/>
                  <a:gd name="T2" fmla="*/ 154 w 178"/>
                  <a:gd name="T3" fmla="*/ 83 h 235"/>
                  <a:gd name="T4" fmla="*/ 154 w 178"/>
                  <a:gd name="T5" fmla="*/ 77 h 235"/>
                  <a:gd name="T6" fmla="*/ 151 w 178"/>
                  <a:gd name="T7" fmla="*/ 77 h 235"/>
                  <a:gd name="T8" fmla="*/ 151 w 178"/>
                  <a:gd name="T9" fmla="*/ 61 h 235"/>
                  <a:gd name="T10" fmla="*/ 89 w 178"/>
                  <a:gd name="T11" fmla="*/ 0 h 235"/>
                  <a:gd name="T12" fmla="*/ 27 w 178"/>
                  <a:gd name="T13" fmla="*/ 61 h 235"/>
                  <a:gd name="T14" fmla="*/ 27 w 178"/>
                  <a:gd name="T15" fmla="*/ 77 h 235"/>
                  <a:gd name="T16" fmla="*/ 24 w 178"/>
                  <a:gd name="T17" fmla="*/ 77 h 235"/>
                  <a:gd name="T18" fmla="*/ 24 w 178"/>
                  <a:gd name="T19" fmla="*/ 83 h 235"/>
                  <a:gd name="T20" fmla="*/ 13 w 178"/>
                  <a:gd name="T21" fmla="*/ 83 h 235"/>
                  <a:gd name="T22" fmla="*/ 0 w 178"/>
                  <a:gd name="T23" fmla="*/ 96 h 235"/>
                  <a:gd name="T24" fmla="*/ 0 w 178"/>
                  <a:gd name="T25" fmla="*/ 222 h 235"/>
                  <a:gd name="T26" fmla="*/ 13 w 178"/>
                  <a:gd name="T27" fmla="*/ 235 h 235"/>
                  <a:gd name="T28" fmla="*/ 165 w 178"/>
                  <a:gd name="T29" fmla="*/ 235 h 235"/>
                  <a:gd name="T30" fmla="*/ 178 w 178"/>
                  <a:gd name="T31" fmla="*/ 222 h 235"/>
                  <a:gd name="T32" fmla="*/ 178 w 178"/>
                  <a:gd name="T33" fmla="*/ 96 h 235"/>
                  <a:gd name="T34" fmla="*/ 165 w 178"/>
                  <a:gd name="T35" fmla="*/ 83 h 235"/>
                  <a:gd name="T36" fmla="*/ 47 w 178"/>
                  <a:gd name="T37" fmla="*/ 61 h 235"/>
                  <a:gd name="T38" fmla="*/ 89 w 178"/>
                  <a:gd name="T39" fmla="*/ 19 h 235"/>
                  <a:gd name="T40" fmla="*/ 131 w 178"/>
                  <a:gd name="T41" fmla="*/ 61 h 235"/>
                  <a:gd name="T42" fmla="*/ 131 w 178"/>
                  <a:gd name="T43" fmla="*/ 77 h 235"/>
                  <a:gd name="T44" fmla="*/ 128 w 178"/>
                  <a:gd name="T45" fmla="*/ 77 h 235"/>
                  <a:gd name="T46" fmla="*/ 128 w 178"/>
                  <a:gd name="T47" fmla="*/ 83 h 235"/>
                  <a:gd name="T48" fmla="*/ 50 w 178"/>
                  <a:gd name="T49" fmla="*/ 83 h 235"/>
                  <a:gd name="T50" fmla="*/ 50 w 178"/>
                  <a:gd name="T51" fmla="*/ 77 h 235"/>
                  <a:gd name="T52" fmla="*/ 47 w 178"/>
                  <a:gd name="T53" fmla="*/ 77 h 235"/>
                  <a:gd name="T54" fmla="*/ 47 w 178"/>
                  <a:gd name="T55" fmla="*/ 6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8" h="235">
                    <a:moveTo>
                      <a:pt x="165" y="83"/>
                    </a:moveTo>
                    <a:cubicBezTo>
                      <a:pt x="154" y="83"/>
                      <a:pt x="154" y="83"/>
                      <a:pt x="154" y="83"/>
                    </a:cubicBezTo>
                    <a:cubicBezTo>
                      <a:pt x="154" y="77"/>
                      <a:pt x="154" y="77"/>
                      <a:pt x="154" y="77"/>
                    </a:cubicBezTo>
                    <a:cubicBezTo>
                      <a:pt x="151" y="77"/>
                      <a:pt x="151" y="77"/>
                      <a:pt x="151" y="77"/>
                    </a:cubicBezTo>
                    <a:cubicBezTo>
                      <a:pt x="151" y="61"/>
                      <a:pt x="151" y="61"/>
                      <a:pt x="151" y="61"/>
                    </a:cubicBezTo>
                    <a:cubicBezTo>
                      <a:pt x="151" y="27"/>
                      <a:pt x="123" y="0"/>
                      <a:pt x="89" y="0"/>
                    </a:cubicBezTo>
                    <a:cubicBezTo>
                      <a:pt x="55" y="0"/>
                      <a:pt x="27" y="27"/>
                      <a:pt x="27" y="61"/>
                    </a:cubicBezTo>
                    <a:cubicBezTo>
                      <a:pt x="27" y="77"/>
                      <a:pt x="27" y="77"/>
                      <a:pt x="27" y="77"/>
                    </a:cubicBezTo>
                    <a:cubicBezTo>
                      <a:pt x="24" y="77"/>
                      <a:pt x="24" y="77"/>
                      <a:pt x="24" y="77"/>
                    </a:cubicBezTo>
                    <a:cubicBezTo>
                      <a:pt x="24" y="83"/>
                      <a:pt x="24" y="83"/>
                      <a:pt x="24" y="83"/>
                    </a:cubicBezTo>
                    <a:cubicBezTo>
                      <a:pt x="13" y="83"/>
                      <a:pt x="13" y="83"/>
                      <a:pt x="13" y="83"/>
                    </a:cubicBezTo>
                    <a:cubicBezTo>
                      <a:pt x="6" y="83"/>
                      <a:pt x="0" y="88"/>
                      <a:pt x="0" y="96"/>
                    </a:cubicBezTo>
                    <a:cubicBezTo>
                      <a:pt x="0" y="222"/>
                      <a:pt x="0" y="222"/>
                      <a:pt x="0" y="222"/>
                    </a:cubicBezTo>
                    <a:cubicBezTo>
                      <a:pt x="0" y="229"/>
                      <a:pt x="6" y="235"/>
                      <a:pt x="13" y="235"/>
                    </a:cubicBezTo>
                    <a:cubicBezTo>
                      <a:pt x="165" y="235"/>
                      <a:pt x="165" y="235"/>
                      <a:pt x="165" y="235"/>
                    </a:cubicBezTo>
                    <a:cubicBezTo>
                      <a:pt x="172" y="235"/>
                      <a:pt x="178" y="229"/>
                      <a:pt x="178" y="222"/>
                    </a:cubicBezTo>
                    <a:cubicBezTo>
                      <a:pt x="178" y="96"/>
                      <a:pt x="178" y="96"/>
                      <a:pt x="178" y="96"/>
                    </a:cubicBezTo>
                    <a:cubicBezTo>
                      <a:pt x="178" y="88"/>
                      <a:pt x="172" y="83"/>
                      <a:pt x="165" y="83"/>
                    </a:cubicBezTo>
                    <a:close/>
                    <a:moveTo>
                      <a:pt x="47" y="61"/>
                    </a:moveTo>
                    <a:cubicBezTo>
                      <a:pt x="47" y="38"/>
                      <a:pt x="66" y="19"/>
                      <a:pt x="89" y="19"/>
                    </a:cubicBezTo>
                    <a:cubicBezTo>
                      <a:pt x="112" y="19"/>
                      <a:pt x="131" y="38"/>
                      <a:pt x="131" y="61"/>
                    </a:cubicBezTo>
                    <a:cubicBezTo>
                      <a:pt x="131" y="77"/>
                      <a:pt x="131" y="77"/>
                      <a:pt x="131" y="77"/>
                    </a:cubicBezTo>
                    <a:cubicBezTo>
                      <a:pt x="128" y="77"/>
                      <a:pt x="128" y="77"/>
                      <a:pt x="128" y="77"/>
                    </a:cubicBezTo>
                    <a:cubicBezTo>
                      <a:pt x="128" y="83"/>
                      <a:pt x="128" y="83"/>
                      <a:pt x="128" y="83"/>
                    </a:cubicBezTo>
                    <a:cubicBezTo>
                      <a:pt x="50" y="83"/>
                      <a:pt x="50" y="83"/>
                      <a:pt x="50" y="83"/>
                    </a:cubicBezTo>
                    <a:cubicBezTo>
                      <a:pt x="50" y="77"/>
                      <a:pt x="50" y="77"/>
                      <a:pt x="50" y="77"/>
                    </a:cubicBezTo>
                    <a:cubicBezTo>
                      <a:pt x="47" y="77"/>
                      <a:pt x="47" y="77"/>
                      <a:pt x="47" y="77"/>
                    </a:cubicBezTo>
                    <a:lnTo>
                      <a:pt x="47" y="61"/>
                    </a:lnTo>
                    <a:close/>
                  </a:path>
                </a:pathLst>
              </a:custGeom>
              <a:solidFill>
                <a:srgbClr val="E7E6E6"/>
              </a:solidFill>
              <a:ln w="34925" cap="rnd">
                <a:noFill/>
                <a:round/>
                <a:headEnd/>
                <a:tailEnd/>
              </a:ln>
              <a:effectLst>
                <a:outerShdw blurRad="254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264">
                  <a:defRPr/>
                </a:pPr>
                <a:endParaRPr lang="en-US" sz="1900" kern="0">
                  <a:solidFill>
                    <a:sysClr val="windowText" lastClr="000000"/>
                  </a:solidFill>
                </a:endParaRPr>
              </a:p>
            </p:txBody>
          </p:sp>
        </p:grpSp>
      </p:grpSp>
      <p:sp>
        <p:nvSpPr>
          <p:cNvPr id="23" name="Up-Down Arrow 22"/>
          <p:cNvSpPr/>
          <p:nvPr/>
        </p:nvSpPr>
        <p:spPr>
          <a:xfrm>
            <a:off x="3630248" y="3427867"/>
            <a:ext cx="212329" cy="617716"/>
          </a:xfrm>
          <a:prstGeom prst="upDownArrow">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endParaRPr lang="en-US"/>
          </a:p>
        </p:txBody>
      </p:sp>
      <p:sp>
        <p:nvSpPr>
          <p:cNvPr id="24" name="Up-Down Arrow 23"/>
          <p:cNvSpPr/>
          <p:nvPr/>
        </p:nvSpPr>
        <p:spPr>
          <a:xfrm>
            <a:off x="5243961" y="3441263"/>
            <a:ext cx="212329" cy="617716"/>
          </a:xfrm>
          <a:prstGeom prst="upDownArrow">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endParaRPr lang="en-US"/>
          </a:p>
        </p:txBody>
      </p:sp>
      <p:sp>
        <p:nvSpPr>
          <p:cNvPr id="25" name="TextBox 24"/>
          <p:cNvSpPr txBox="1"/>
          <p:nvPr/>
        </p:nvSpPr>
        <p:spPr>
          <a:xfrm>
            <a:off x="3875355" y="3574275"/>
            <a:ext cx="1370884" cy="396239"/>
          </a:xfrm>
          <a:prstGeom prst="rect">
            <a:avLst/>
          </a:prstGeom>
          <a:gradFill flip="none" rotWithShape="1">
            <a:gsLst>
              <a:gs pos="0">
                <a:schemeClr val="bg1">
                  <a:lumMod val="10000"/>
                  <a:alpha val="0"/>
                </a:schemeClr>
              </a:gs>
              <a:gs pos="100000">
                <a:schemeClr val="bg1">
                  <a:lumMod val="10000"/>
                  <a:alpha val="0"/>
                </a:schemeClr>
              </a:gs>
              <a:gs pos="50000">
                <a:schemeClr val="bg1">
                  <a:lumMod val="10000"/>
                </a:schemeClr>
              </a:gs>
            </a:gsLst>
            <a:lin ang="0" scaled="1"/>
            <a:tileRect/>
          </a:gradFill>
          <a:ln w="15875">
            <a:gradFill flip="none" rotWithShape="1">
              <a:gsLst>
                <a:gs pos="0">
                  <a:schemeClr val="accent5">
                    <a:alpha val="0"/>
                  </a:schemeClr>
                </a:gs>
                <a:gs pos="48000">
                  <a:schemeClr val="accent4"/>
                </a:gs>
                <a:gs pos="100000">
                  <a:schemeClr val="accent5">
                    <a:alpha val="0"/>
                  </a:schemeClr>
                </a:gs>
              </a:gsLst>
              <a:lin ang="0" scaled="1"/>
              <a:tileRect/>
            </a:gradFill>
          </a:ln>
        </p:spPr>
        <p:style>
          <a:lnRef idx="0">
            <a:schemeClr val="accent6"/>
          </a:lnRef>
          <a:fillRef idx="3">
            <a:schemeClr val="accent6"/>
          </a:fillRef>
          <a:effectRef idx="3">
            <a:schemeClr val="accent6"/>
          </a:effectRef>
          <a:fontRef idx="minor">
            <a:schemeClr val="lt1"/>
          </a:fontRef>
        </p:style>
        <p:txBody>
          <a:bodyPr lIns="91322" tIns="45666" rIns="91322" bIns="45666" anchor="ctr"/>
          <a:lstStyle>
            <a:defPPr>
              <a:defRPr lang="en-US"/>
            </a:defPPr>
            <a:lvl1pPr algn="ctr" defTabSz="1442225">
              <a:defRPr sz="1200" b="1" cap="all">
                <a:solidFill>
                  <a:schemeClr val="lt1"/>
                </a:solidFill>
                <a:effectLst>
                  <a:outerShdw blurRad="127000" algn="ctr" rotWithShape="0">
                    <a:prstClr val="black">
                      <a:alpha val="40000"/>
                    </a:prstClr>
                  </a:outerShdw>
                </a:effectLst>
                <a:latin typeface="Arial Narrow" panose="020B0606020202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400" dirty="0" err="1"/>
              <a:t>OpFlex</a:t>
            </a:r>
            <a:endParaRPr lang="en-US" sz="2400" dirty="0"/>
          </a:p>
        </p:txBody>
      </p:sp>
      <p:sp>
        <p:nvSpPr>
          <p:cNvPr id="26" name="Rounded Rectangle 25"/>
          <p:cNvSpPr/>
          <p:nvPr/>
        </p:nvSpPr>
        <p:spPr>
          <a:xfrm rot="10800000">
            <a:off x="464496" y="5789027"/>
            <a:ext cx="11232205" cy="822959"/>
          </a:xfrm>
          <a:prstGeom prst="roundRect">
            <a:avLst>
              <a:gd name="adj" fmla="val 3352"/>
            </a:avLst>
          </a:prstGeom>
          <a:solidFill>
            <a:srgbClr val="3366FF">
              <a:alpha val="50000"/>
            </a:srgbClr>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endParaRPr lang="en-US"/>
          </a:p>
        </p:txBody>
      </p:sp>
      <p:sp>
        <p:nvSpPr>
          <p:cNvPr id="27" name="Rectangle 26"/>
          <p:cNvSpPr/>
          <p:nvPr/>
        </p:nvSpPr>
        <p:spPr>
          <a:xfrm>
            <a:off x="749296" y="5702765"/>
            <a:ext cx="11033760" cy="707887"/>
          </a:xfrm>
          <a:prstGeom prst="rect">
            <a:avLst/>
          </a:prstGeom>
        </p:spPr>
        <p:txBody>
          <a:bodyPr wrap="square" lIns="91428" tIns="45718" rIns="91428" bIns="45718">
            <a:spAutoFit/>
          </a:bodyPr>
          <a:lstStyle/>
          <a:p>
            <a:pPr marL="0" lvl="2" algn="ctr"/>
            <a:r>
              <a:rPr lang="en-US" sz="2000" b="1" dirty="0">
                <a:solidFill>
                  <a:srgbClr val="FFC000"/>
                </a:solidFill>
              </a:rPr>
              <a:t>DELIVERING INVESTMENT PROTECTION BY </a:t>
            </a:r>
            <a:br>
              <a:rPr lang="en-US" sz="2000" b="1" dirty="0">
                <a:solidFill>
                  <a:srgbClr val="FFC000"/>
                </a:solidFill>
              </a:rPr>
            </a:br>
            <a:r>
              <a:rPr lang="en-US" sz="2000" b="1" dirty="0">
                <a:solidFill>
                  <a:srgbClr val="FFC000"/>
                </a:solidFill>
              </a:rPr>
              <a:t>ALLOWING ANY DEVICE TO INTEGRATE WITH CISCO ACI</a:t>
            </a:r>
          </a:p>
        </p:txBody>
      </p:sp>
      <p:grpSp>
        <p:nvGrpSpPr>
          <p:cNvPr id="28" name="Group 27"/>
          <p:cNvGrpSpPr/>
          <p:nvPr/>
        </p:nvGrpSpPr>
        <p:grpSpPr>
          <a:xfrm>
            <a:off x="6572964" y="4106373"/>
            <a:ext cx="730949" cy="1262339"/>
            <a:chOff x="5792589" y="4404042"/>
            <a:chExt cx="369620" cy="889077"/>
          </a:xfrm>
        </p:grpSpPr>
        <p:pic>
          <p:nvPicPr>
            <p:cNvPr id="29" name="Picture 28" descr="C:\Users\rmuta\Desktop\spin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3477" y="4690428"/>
              <a:ext cx="323803" cy="60269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C:\Users\rmuta\Desktop\leaf.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2589" y="4404042"/>
              <a:ext cx="369620" cy="1270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p:cNvGrpSpPr/>
          <p:nvPr/>
        </p:nvGrpSpPr>
        <p:grpSpPr>
          <a:xfrm>
            <a:off x="4755132" y="4814857"/>
            <a:ext cx="775888" cy="526711"/>
            <a:chOff x="3478574" y="4331624"/>
            <a:chExt cx="775888" cy="526710"/>
          </a:xfrm>
          <a:solidFill>
            <a:srgbClr val="FFFFFF"/>
          </a:solidFill>
        </p:grpSpPr>
        <p:sp>
          <p:nvSpPr>
            <p:cNvPr id="32" name="Rounded Rectangle 31"/>
            <p:cNvSpPr/>
            <p:nvPr/>
          </p:nvSpPr>
          <p:spPr>
            <a:xfrm>
              <a:off x="3478574" y="4331624"/>
              <a:ext cx="775888" cy="526710"/>
            </a:xfrm>
            <a:prstGeom prst="roundRect">
              <a:avLst>
                <a:gd name="adj" fmla="val 11737"/>
              </a:avLst>
            </a:prstGeom>
            <a:grpFill/>
            <a:ln w="12700" cap="rnd">
              <a:solidFill>
                <a:schemeClr val="bg1">
                  <a:lumMod val="50000"/>
                </a:schemeClr>
              </a:solidFill>
              <a:round/>
              <a:headEnd/>
              <a:tailEnd/>
            </a:ln>
            <a:effectLst/>
          </p:spPr>
          <p:txBody>
            <a:bodyPr vert="horz" wrap="square" lIns="91440" tIns="45720" rIns="91440" bIns="45720" numCol="1" anchor="t" anchorCtr="0" compatLnSpc="1">
              <a:prstTxWarp prst="textNoShape">
                <a:avLst/>
              </a:prstTxWarp>
            </a:bodyPr>
            <a:lstStyle/>
            <a:p>
              <a:pPr>
                <a:lnSpc>
                  <a:spcPct val="90000"/>
                </a:lnSpc>
              </a:pPr>
              <a:endParaRPr lang="en-US">
                <a:solidFill>
                  <a:schemeClr val="tx1"/>
                </a:solidFill>
              </a:endParaRPr>
            </a:p>
          </p:txBody>
        </p:sp>
        <p:pic>
          <p:nvPicPr>
            <p:cNvPr id="33" name="Picture 2" descr="C:\Users\admin\Desktop\MSFT Logo New.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911" t="7480" r="2582" b="10544"/>
            <a:stretch/>
          </p:blipFill>
          <p:spPr bwMode="auto">
            <a:xfrm>
              <a:off x="3506063" y="4515137"/>
              <a:ext cx="727859" cy="167849"/>
            </a:xfrm>
            <a:prstGeom prst="rect">
              <a:avLst/>
            </a:prstGeom>
            <a:grpFill/>
            <a:extLst/>
          </p:spPr>
        </p:pic>
      </p:grpSp>
      <p:grpSp>
        <p:nvGrpSpPr>
          <p:cNvPr id="34" name="Group 33"/>
          <p:cNvGrpSpPr/>
          <p:nvPr/>
        </p:nvGrpSpPr>
        <p:grpSpPr>
          <a:xfrm>
            <a:off x="5637716" y="4814857"/>
            <a:ext cx="775889" cy="526711"/>
            <a:chOff x="1732061" y="4331624"/>
            <a:chExt cx="775889" cy="526710"/>
          </a:xfrm>
          <a:solidFill>
            <a:srgbClr val="FFFFFF"/>
          </a:solidFill>
        </p:grpSpPr>
        <p:sp>
          <p:nvSpPr>
            <p:cNvPr id="35" name="Rounded Rectangle 34"/>
            <p:cNvSpPr/>
            <p:nvPr/>
          </p:nvSpPr>
          <p:spPr>
            <a:xfrm>
              <a:off x="1732061" y="4331624"/>
              <a:ext cx="775889" cy="526710"/>
            </a:xfrm>
            <a:prstGeom prst="roundRect">
              <a:avLst>
                <a:gd name="adj" fmla="val 11737"/>
              </a:avLst>
            </a:prstGeom>
            <a:grpFill/>
            <a:ln w="12700" cap="rnd">
              <a:solidFill>
                <a:schemeClr val="bg1">
                  <a:lumMod val="50000"/>
                </a:schemeClr>
              </a:solidFill>
              <a:round/>
              <a:headEnd/>
              <a:tailEnd/>
            </a:ln>
            <a:effectLst/>
          </p:spPr>
          <p:txBody>
            <a:bodyPr vert="horz" wrap="square" lIns="91440" tIns="45720" rIns="91440" bIns="45720" numCol="1" anchor="t" anchorCtr="0" compatLnSpc="1">
              <a:prstTxWarp prst="textNoShape">
                <a:avLst/>
              </a:prstTxWarp>
            </a:bodyPr>
            <a:lstStyle/>
            <a:p>
              <a:pPr>
                <a:lnSpc>
                  <a:spcPct val="90000"/>
                </a:lnSpc>
              </a:pPr>
              <a:endParaRPr lang="en-US">
                <a:solidFill>
                  <a:schemeClr val="tx1"/>
                </a:solidFill>
              </a:endParaRPr>
            </a:p>
          </p:txBody>
        </p:sp>
        <p:pic>
          <p:nvPicPr>
            <p:cNvPr id="36"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51857" y="4492914"/>
              <a:ext cx="690091" cy="195891"/>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7" name="Group 36"/>
          <p:cNvGrpSpPr/>
          <p:nvPr/>
        </p:nvGrpSpPr>
        <p:grpSpPr>
          <a:xfrm>
            <a:off x="3017100" y="4134445"/>
            <a:ext cx="775888" cy="526711"/>
            <a:chOff x="1695494" y="4948844"/>
            <a:chExt cx="775888" cy="526710"/>
          </a:xfrm>
          <a:solidFill>
            <a:srgbClr val="FFFFFF"/>
          </a:solidFill>
        </p:grpSpPr>
        <p:sp>
          <p:nvSpPr>
            <p:cNvPr id="38" name="Rounded Rectangle 37"/>
            <p:cNvSpPr/>
            <p:nvPr/>
          </p:nvSpPr>
          <p:spPr>
            <a:xfrm>
              <a:off x="1695494" y="4948844"/>
              <a:ext cx="775888" cy="526710"/>
            </a:xfrm>
            <a:prstGeom prst="roundRect">
              <a:avLst>
                <a:gd name="adj" fmla="val 11737"/>
              </a:avLst>
            </a:prstGeom>
            <a:grpFill/>
            <a:ln w="12700" cap="rnd">
              <a:solidFill>
                <a:schemeClr val="bg1">
                  <a:lumMod val="50000"/>
                </a:schemeClr>
              </a:solidFill>
              <a:round/>
              <a:headEnd/>
              <a:tailEnd/>
            </a:ln>
            <a:effectLst/>
          </p:spPr>
          <p:txBody>
            <a:bodyPr vert="horz" wrap="square" lIns="91440" tIns="45720" rIns="91440" bIns="45720" numCol="1" anchor="t" anchorCtr="0" compatLnSpc="1">
              <a:prstTxWarp prst="textNoShape">
                <a:avLst/>
              </a:prstTxWarp>
            </a:bodyPr>
            <a:lstStyle/>
            <a:p>
              <a:pPr>
                <a:lnSpc>
                  <a:spcPct val="90000"/>
                </a:lnSpc>
              </a:pPr>
              <a:endParaRPr lang="en-US">
                <a:solidFill>
                  <a:schemeClr val="tx1"/>
                </a:solidFill>
              </a:endParaRPr>
            </a:p>
          </p:txBody>
        </p:sp>
        <p:pic>
          <p:nvPicPr>
            <p:cNvPr id="39" name="Picture 38"/>
            <p:cNvPicPr>
              <a:picLocks noChangeAspect="1"/>
            </p:cNvPicPr>
            <p:nvPr/>
          </p:nvPicPr>
          <p:blipFill rotWithShape="1">
            <a:blip r:embed="rId8" cstate="print">
              <a:extLst>
                <a:ext uri="{28A0092B-C50C-407E-A947-70E740481C1C}">
                  <a14:useLocalDpi xmlns:a14="http://schemas.microsoft.com/office/drawing/2010/main" val="0"/>
                </a:ext>
              </a:extLst>
            </a:blip>
            <a:srcRect l="10395" t="35152" r="10265" b="35611"/>
            <a:stretch/>
          </p:blipFill>
          <p:spPr>
            <a:xfrm>
              <a:off x="1745501" y="5142114"/>
              <a:ext cx="699222" cy="144943"/>
            </a:xfrm>
            <a:prstGeom prst="rect">
              <a:avLst/>
            </a:prstGeom>
            <a:grpFill/>
          </p:spPr>
        </p:pic>
      </p:grpSp>
      <p:grpSp>
        <p:nvGrpSpPr>
          <p:cNvPr id="40" name="Group 39"/>
          <p:cNvGrpSpPr/>
          <p:nvPr/>
        </p:nvGrpSpPr>
        <p:grpSpPr>
          <a:xfrm>
            <a:off x="4784105" y="4134445"/>
            <a:ext cx="775888" cy="526711"/>
            <a:chOff x="3478574" y="4948844"/>
            <a:chExt cx="775888" cy="526710"/>
          </a:xfrm>
          <a:solidFill>
            <a:srgbClr val="FFFFFF"/>
          </a:solidFill>
        </p:grpSpPr>
        <p:sp>
          <p:nvSpPr>
            <p:cNvPr id="41" name="Rounded Rectangle 40"/>
            <p:cNvSpPr/>
            <p:nvPr/>
          </p:nvSpPr>
          <p:spPr>
            <a:xfrm>
              <a:off x="3478574" y="4948844"/>
              <a:ext cx="775888" cy="526710"/>
            </a:xfrm>
            <a:prstGeom prst="roundRect">
              <a:avLst>
                <a:gd name="adj" fmla="val 11737"/>
              </a:avLst>
            </a:prstGeom>
            <a:grpFill/>
            <a:ln w="12700" cap="rnd">
              <a:solidFill>
                <a:schemeClr val="bg1">
                  <a:lumMod val="50000"/>
                </a:schemeClr>
              </a:solidFill>
              <a:round/>
              <a:headEnd/>
              <a:tailEnd/>
            </a:ln>
            <a:effectLst/>
          </p:spPr>
          <p:txBody>
            <a:bodyPr vert="horz" wrap="square" lIns="91440" tIns="45720" rIns="91440" bIns="45720" numCol="1" anchor="t" anchorCtr="0" compatLnSpc="1">
              <a:prstTxWarp prst="textNoShape">
                <a:avLst/>
              </a:prstTxWarp>
            </a:bodyPr>
            <a:lstStyle/>
            <a:p>
              <a:pPr>
                <a:lnSpc>
                  <a:spcPct val="90000"/>
                </a:lnSpc>
              </a:pPr>
              <a:endParaRPr lang="en-US">
                <a:solidFill>
                  <a:schemeClr val="tx1"/>
                </a:solidFill>
              </a:endParaRPr>
            </a:p>
          </p:txBody>
        </p:sp>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24028" y="5071710"/>
              <a:ext cx="698882" cy="285750"/>
            </a:xfrm>
            <a:prstGeom prst="rect">
              <a:avLst/>
            </a:prstGeom>
            <a:grpFill/>
          </p:spPr>
        </p:pic>
      </p:grpSp>
      <p:grpSp>
        <p:nvGrpSpPr>
          <p:cNvPr id="43" name="Group 42"/>
          <p:cNvGrpSpPr/>
          <p:nvPr/>
        </p:nvGrpSpPr>
        <p:grpSpPr>
          <a:xfrm>
            <a:off x="2989983" y="4814857"/>
            <a:ext cx="775888" cy="526711"/>
            <a:chOff x="4385354" y="4948844"/>
            <a:chExt cx="775888" cy="526710"/>
          </a:xfrm>
          <a:solidFill>
            <a:srgbClr val="FFFFFF"/>
          </a:solidFill>
        </p:grpSpPr>
        <p:sp>
          <p:nvSpPr>
            <p:cNvPr id="44" name="Rounded Rectangle 43"/>
            <p:cNvSpPr/>
            <p:nvPr/>
          </p:nvSpPr>
          <p:spPr>
            <a:xfrm>
              <a:off x="4385354" y="4948844"/>
              <a:ext cx="775888" cy="526710"/>
            </a:xfrm>
            <a:prstGeom prst="roundRect">
              <a:avLst>
                <a:gd name="adj" fmla="val 11737"/>
              </a:avLst>
            </a:prstGeom>
            <a:grpFill/>
            <a:ln w="12700" cap="rnd">
              <a:solidFill>
                <a:schemeClr val="bg1">
                  <a:lumMod val="50000"/>
                </a:schemeClr>
              </a:solidFill>
              <a:round/>
              <a:headEnd/>
              <a:tailEnd/>
            </a:ln>
            <a:effectLst/>
          </p:spPr>
          <p:txBody>
            <a:bodyPr vert="horz" wrap="square" lIns="91440" tIns="45720" rIns="91440" bIns="45720" numCol="1" anchor="t" anchorCtr="0" compatLnSpc="1">
              <a:prstTxWarp prst="textNoShape">
                <a:avLst/>
              </a:prstTxWarp>
            </a:bodyPr>
            <a:lstStyle/>
            <a:p>
              <a:pPr>
                <a:lnSpc>
                  <a:spcPct val="90000"/>
                </a:lnSpc>
              </a:pPr>
              <a:endParaRPr lang="en-US">
                <a:solidFill>
                  <a:schemeClr val="tx1"/>
                </a:solidFill>
              </a:endParaRPr>
            </a:p>
          </p:txBody>
        </p:sp>
        <p:pic>
          <p:nvPicPr>
            <p:cNvPr id="45" name="Picture 9"/>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4588166" y="5056404"/>
              <a:ext cx="378247" cy="33668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6" name="Group 45"/>
          <p:cNvGrpSpPr/>
          <p:nvPr/>
        </p:nvGrpSpPr>
        <p:grpSpPr>
          <a:xfrm>
            <a:off x="2132710" y="4106215"/>
            <a:ext cx="680991" cy="660108"/>
            <a:chOff x="614613" y="4647077"/>
            <a:chExt cx="1033463" cy="1001772"/>
          </a:xfrm>
        </p:grpSpPr>
        <p:sp>
          <p:nvSpPr>
            <p:cNvPr id="47" name="Rectangle 46"/>
            <p:cNvSpPr/>
            <p:nvPr/>
          </p:nvSpPr>
          <p:spPr>
            <a:xfrm rot="10800000">
              <a:off x="614613" y="4647077"/>
              <a:ext cx="1033463" cy="1001772"/>
            </a:xfrm>
            <a:prstGeom prst="rect">
              <a:avLst/>
            </a:prstGeom>
            <a:gradFill flip="none" rotWithShape="1">
              <a:gsLst>
                <a:gs pos="98000">
                  <a:schemeClr val="bg1">
                    <a:lumMod val="50000"/>
                    <a:alpha val="41000"/>
                  </a:schemeClr>
                </a:gs>
                <a:gs pos="0">
                  <a:srgbClr val="1F1F1F">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157"/>
            <p:cNvGrpSpPr>
              <a:grpSpLocks noChangeAspect="1"/>
            </p:cNvGrpSpPr>
            <p:nvPr/>
          </p:nvGrpSpPr>
          <p:grpSpPr>
            <a:xfrm>
              <a:off x="786471" y="4833594"/>
              <a:ext cx="689746" cy="428004"/>
              <a:chOff x="13636625" y="1373188"/>
              <a:chExt cx="1330325" cy="825500"/>
            </a:xfrm>
            <a:solidFill>
              <a:schemeClr val="bg1"/>
            </a:solidFill>
          </p:grpSpPr>
          <p:sp>
            <p:nvSpPr>
              <p:cNvPr id="50" name="Rectangle 17"/>
              <p:cNvSpPr>
                <a:spLocks noChangeArrowheads="1"/>
              </p:cNvSpPr>
              <p:nvPr/>
            </p:nvSpPr>
            <p:spPr bwMode="auto">
              <a:xfrm>
                <a:off x="13636625" y="1373188"/>
                <a:ext cx="406400" cy="88900"/>
              </a:xfrm>
              <a:prstGeom prst="rect">
                <a:avLst/>
              </a:prstGeom>
              <a:grpFill/>
              <a:ln w="19050" cap="flat" cmpd="sng">
                <a:noFill/>
                <a:prstDash val="solid"/>
                <a:round/>
                <a:headEnd type="none" w="med" len="med"/>
                <a:tailEnd type="none" w="med" len="med"/>
              </a:ln>
              <a:effectLst/>
            </p:spPr>
            <p:txBody>
              <a:bodyPr/>
              <a:lstStyle/>
              <a:p>
                <a:pPr defTabSz="1190449"/>
                <a:endParaRPr lang="en-US" smtClean="0">
                  <a:solidFill>
                    <a:srgbClr val="4C4D4F"/>
                  </a:solidFill>
                </a:endParaRPr>
              </a:p>
            </p:txBody>
          </p:sp>
          <p:sp>
            <p:nvSpPr>
              <p:cNvPr id="51" name="Rectangle 18"/>
              <p:cNvSpPr>
                <a:spLocks noChangeArrowheads="1"/>
              </p:cNvSpPr>
              <p:nvPr/>
            </p:nvSpPr>
            <p:spPr bwMode="auto">
              <a:xfrm>
                <a:off x="14100175" y="1373188"/>
                <a:ext cx="406400" cy="88900"/>
              </a:xfrm>
              <a:prstGeom prst="rect">
                <a:avLst/>
              </a:prstGeom>
              <a:grpFill/>
              <a:ln w="19050" cap="flat" cmpd="sng">
                <a:noFill/>
                <a:prstDash val="solid"/>
                <a:round/>
                <a:headEnd type="none" w="med" len="med"/>
                <a:tailEnd type="none" w="med" len="med"/>
              </a:ln>
              <a:effectLst/>
            </p:spPr>
            <p:txBody>
              <a:bodyPr/>
              <a:lstStyle/>
              <a:p>
                <a:pPr defTabSz="1190449"/>
                <a:endParaRPr lang="en-US" smtClean="0">
                  <a:solidFill>
                    <a:srgbClr val="4C4D4F"/>
                  </a:solidFill>
                </a:endParaRPr>
              </a:p>
            </p:txBody>
          </p:sp>
          <p:sp>
            <p:nvSpPr>
              <p:cNvPr id="52" name="Rectangle 19"/>
              <p:cNvSpPr>
                <a:spLocks noChangeArrowheads="1"/>
              </p:cNvSpPr>
              <p:nvPr/>
            </p:nvSpPr>
            <p:spPr bwMode="auto">
              <a:xfrm>
                <a:off x="14560550" y="1373188"/>
                <a:ext cx="406400" cy="88900"/>
              </a:xfrm>
              <a:prstGeom prst="rect">
                <a:avLst/>
              </a:prstGeom>
              <a:grpFill/>
              <a:ln w="19050" cap="flat" cmpd="sng">
                <a:noFill/>
                <a:prstDash val="solid"/>
                <a:round/>
                <a:headEnd type="none" w="med" len="med"/>
                <a:tailEnd type="none" w="med" len="med"/>
              </a:ln>
              <a:effectLst/>
            </p:spPr>
            <p:txBody>
              <a:bodyPr/>
              <a:lstStyle/>
              <a:p>
                <a:pPr defTabSz="1190449"/>
                <a:endParaRPr lang="en-US" smtClean="0">
                  <a:solidFill>
                    <a:srgbClr val="4C4D4F"/>
                  </a:solidFill>
                </a:endParaRPr>
              </a:p>
            </p:txBody>
          </p:sp>
          <p:sp>
            <p:nvSpPr>
              <p:cNvPr id="53" name="Rectangle 20"/>
              <p:cNvSpPr>
                <a:spLocks noChangeArrowheads="1"/>
              </p:cNvSpPr>
              <p:nvPr/>
            </p:nvSpPr>
            <p:spPr bwMode="auto">
              <a:xfrm>
                <a:off x="13868400" y="1519238"/>
                <a:ext cx="406400" cy="92075"/>
              </a:xfrm>
              <a:prstGeom prst="rect">
                <a:avLst/>
              </a:prstGeom>
              <a:grpFill/>
              <a:ln w="19050" cap="flat" cmpd="sng">
                <a:noFill/>
                <a:prstDash val="solid"/>
                <a:round/>
                <a:headEnd type="none" w="med" len="med"/>
                <a:tailEnd type="none" w="med" len="med"/>
              </a:ln>
              <a:effectLst/>
            </p:spPr>
            <p:txBody>
              <a:bodyPr/>
              <a:lstStyle/>
              <a:p>
                <a:pPr defTabSz="1190449"/>
                <a:endParaRPr lang="en-US" smtClean="0">
                  <a:solidFill>
                    <a:srgbClr val="4C4D4F"/>
                  </a:solidFill>
                </a:endParaRPr>
              </a:p>
            </p:txBody>
          </p:sp>
          <p:sp>
            <p:nvSpPr>
              <p:cNvPr id="54" name="Rectangle 21"/>
              <p:cNvSpPr>
                <a:spLocks noChangeArrowheads="1"/>
              </p:cNvSpPr>
              <p:nvPr/>
            </p:nvSpPr>
            <p:spPr bwMode="auto">
              <a:xfrm>
                <a:off x="14328775" y="1519238"/>
                <a:ext cx="406400" cy="92075"/>
              </a:xfrm>
              <a:prstGeom prst="rect">
                <a:avLst/>
              </a:prstGeom>
              <a:grpFill/>
              <a:ln w="19050" cap="flat" cmpd="sng">
                <a:noFill/>
                <a:prstDash val="solid"/>
                <a:round/>
                <a:headEnd type="none" w="med" len="med"/>
                <a:tailEnd type="none" w="med" len="med"/>
              </a:ln>
              <a:effectLst/>
            </p:spPr>
            <p:txBody>
              <a:bodyPr/>
              <a:lstStyle/>
              <a:p>
                <a:pPr defTabSz="1190449"/>
                <a:endParaRPr lang="en-US" smtClean="0">
                  <a:solidFill>
                    <a:srgbClr val="4C4D4F"/>
                  </a:solidFill>
                </a:endParaRPr>
              </a:p>
            </p:txBody>
          </p:sp>
          <p:sp>
            <p:nvSpPr>
              <p:cNvPr id="55" name="Rectangle 22"/>
              <p:cNvSpPr>
                <a:spLocks noChangeArrowheads="1"/>
              </p:cNvSpPr>
              <p:nvPr/>
            </p:nvSpPr>
            <p:spPr bwMode="auto">
              <a:xfrm>
                <a:off x="13636625" y="1519238"/>
                <a:ext cx="174625" cy="92075"/>
              </a:xfrm>
              <a:prstGeom prst="rect">
                <a:avLst/>
              </a:prstGeom>
              <a:grpFill/>
              <a:ln w="19050" cap="flat" cmpd="sng">
                <a:noFill/>
                <a:prstDash val="solid"/>
                <a:round/>
                <a:headEnd type="none" w="med" len="med"/>
                <a:tailEnd type="none" w="med" len="med"/>
              </a:ln>
              <a:effectLst/>
            </p:spPr>
            <p:txBody>
              <a:bodyPr/>
              <a:lstStyle/>
              <a:p>
                <a:pPr defTabSz="1190449"/>
                <a:endParaRPr lang="en-US" smtClean="0">
                  <a:solidFill>
                    <a:srgbClr val="4C4D4F"/>
                  </a:solidFill>
                </a:endParaRPr>
              </a:p>
            </p:txBody>
          </p:sp>
          <p:sp>
            <p:nvSpPr>
              <p:cNvPr id="56" name="Rectangle 23"/>
              <p:cNvSpPr>
                <a:spLocks noChangeArrowheads="1"/>
              </p:cNvSpPr>
              <p:nvPr/>
            </p:nvSpPr>
            <p:spPr bwMode="auto">
              <a:xfrm>
                <a:off x="14792325" y="1519238"/>
                <a:ext cx="174625" cy="92075"/>
              </a:xfrm>
              <a:prstGeom prst="rect">
                <a:avLst/>
              </a:prstGeom>
              <a:grpFill/>
              <a:ln w="19050" cap="flat" cmpd="sng">
                <a:noFill/>
                <a:prstDash val="solid"/>
                <a:round/>
                <a:headEnd type="none" w="med" len="med"/>
                <a:tailEnd type="none" w="med" len="med"/>
              </a:ln>
              <a:effectLst/>
            </p:spPr>
            <p:txBody>
              <a:bodyPr/>
              <a:lstStyle/>
              <a:p>
                <a:pPr defTabSz="1190449"/>
                <a:endParaRPr lang="en-US" smtClean="0">
                  <a:solidFill>
                    <a:srgbClr val="4C4D4F"/>
                  </a:solidFill>
                </a:endParaRPr>
              </a:p>
            </p:txBody>
          </p:sp>
          <p:sp>
            <p:nvSpPr>
              <p:cNvPr id="57" name="Rectangle 24"/>
              <p:cNvSpPr>
                <a:spLocks noChangeArrowheads="1"/>
              </p:cNvSpPr>
              <p:nvPr/>
            </p:nvSpPr>
            <p:spPr bwMode="auto">
              <a:xfrm>
                <a:off x="13636625" y="1665288"/>
                <a:ext cx="406400" cy="92075"/>
              </a:xfrm>
              <a:prstGeom prst="rect">
                <a:avLst/>
              </a:prstGeom>
              <a:grpFill/>
              <a:ln w="19050" cap="flat" cmpd="sng">
                <a:noFill/>
                <a:prstDash val="solid"/>
                <a:round/>
                <a:headEnd type="none" w="med" len="med"/>
                <a:tailEnd type="none" w="med" len="med"/>
              </a:ln>
              <a:effectLst/>
            </p:spPr>
            <p:txBody>
              <a:bodyPr/>
              <a:lstStyle/>
              <a:p>
                <a:pPr defTabSz="1190449"/>
                <a:endParaRPr lang="en-US" smtClean="0">
                  <a:solidFill>
                    <a:srgbClr val="4C4D4F"/>
                  </a:solidFill>
                </a:endParaRPr>
              </a:p>
            </p:txBody>
          </p:sp>
          <p:sp>
            <p:nvSpPr>
              <p:cNvPr id="58" name="Rectangle 25"/>
              <p:cNvSpPr>
                <a:spLocks noChangeArrowheads="1"/>
              </p:cNvSpPr>
              <p:nvPr/>
            </p:nvSpPr>
            <p:spPr bwMode="auto">
              <a:xfrm>
                <a:off x="14100175" y="1665288"/>
                <a:ext cx="406400" cy="92075"/>
              </a:xfrm>
              <a:prstGeom prst="rect">
                <a:avLst/>
              </a:prstGeom>
              <a:grpFill/>
              <a:ln w="19050" cap="flat" cmpd="sng">
                <a:noFill/>
                <a:prstDash val="solid"/>
                <a:round/>
                <a:headEnd type="none" w="med" len="med"/>
                <a:tailEnd type="none" w="med" len="med"/>
              </a:ln>
              <a:effectLst/>
            </p:spPr>
            <p:txBody>
              <a:bodyPr/>
              <a:lstStyle/>
              <a:p>
                <a:pPr defTabSz="1190449"/>
                <a:endParaRPr lang="en-US" smtClean="0">
                  <a:solidFill>
                    <a:srgbClr val="4C4D4F"/>
                  </a:solidFill>
                </a:endParaRPr>
              </a:p>
            </p:txBody>
          </p:sp>
          <p:sp>
            <p:nvSpPr>
              <p:cNvPr id="59" name="Rectangle 26"/>
              <p:cNvSpPr>
                <a:spLocks noChangeArrowheads="1"/>
              </p:cNvSpPr>
              <p:nvPr/>
            </p:nvSpPr>
            <p:spPr bwMode="auto">
              <a:xfrm>
                <a:off x="14560550" y="1665288"/>
                <a:ext cx="406400" cy="92075"/>
              </a:xfrm>
              <a:prstGeom prst="rect">
                <a:avLst/>
              </a:prstGeom>
              <a:grpFill/>
              <a:ln w="19050" cap="flat" cmpd="sng">
                <a:noFill/>
                <a:prstDash val="solid"/>
                <a:round/>
                <a:headEnd type="none" w="med" len="med"/>
                <a:tailEnd type="none" w="med" len="med"/>
              </a:ln>
              <a:effectLst/>
            </p:spPr>
            <p:txBody>
              <a:bodyPr/>
              <a:lstStyle/>
              <a:p>
                <a:pPr defTabSz="1190449"/>
                <a:endParaRPr lang="en-US" smtClean="0">
                  <a:solidFill>
                    <a:srgbClr val="4C4D4F"/>
                  </a:solidFill>
                </a:endParaRPr>
              </a:p>
            </p:txBody>
          </p:sp>
          <p:sp>
            <p:nvSpPr>
              <p:cNvPr id="60" name="Rectangle 27"/>
              <p:cNvSpPr>
                <a:spLocks noChangeArrowheads="1"/>
              </p:cNvSpPr>
              <p:nvPr/>
            </p:nvSpPr>
            <p:spPr bwMode="auto">
              <a:xfrm>
                <a:off x="13868400" y="1814513"/>
                <a:ext cx="406400" cy="88900"/>
              </a:xfrm>
              <a:prstGeom prst="rect">
                <a:avLst/>
              </a:prstGeom>
              <a:grpFill/>
              <a:ln w="19050" cap="flat" cmpd="sng">
                <a:noFill/>
                <a:prstDash val="solid"/>
                <a:round/>
                <a:headEnd type="none" w="med" len="med"/>
                <a:tailEnd type="none" w="med" len="med"/>
              </a:ln>
              <a:effectLst/>
            </p:spPr>
            <p:txBody>
              <a:bodyPr/>
              <a:lstStyle/>
              <a:p>
                <a:pPr defTabSz="1190449"/>
                <a:endParaRPr lang="en-US" smtClean="0">
                  <a:solidFill>
                    <a:srgbClr val="4C4D4F"/>
                  </a:solidFill>
                </a:endParaRPr>
              </a:p>
            </p:txBody>
          </p:sp>
          <p:sp>
            <p:nvSpPr>
              <p:cNvPr id="61" name="Rectangle 28"/>
              <p:cNvSpPr>
                <a:spLocks noChangeArrowheads="1"/>
              </p:cNvSpPr>
              <p:nvPr/>
            </p:nvSpPr>
            <p:spPr bwMode="auto">
              <a:xfrm>
                <a:off x="14328775" y="1814513"/>
                <a:ext cx="406400" cy="88900"/>
              </a:xfrm>
              <a:prstGeom prst="rect">
                <a:avLst/>
              </a:prstGeom>
              <a:grpFill/>
              <a:ln w="19050" cap="flat" cmpd="sng">
                <a:noFill/>
                <a:prstDash val="solid"/>
                <a:round/>
                <a:headEnd type="none" w="med" len="med"/>
                <a:tailEnd type="none" w="med" len="med"/>
              </a:ln>
              <a:effectLst/>
            </p:spPr>
            <p:txBody>
              <a:bodyPr/>
              <a:lstStyle/>
              <a:p>
                <a:pPr defTabSz="1190449"/>
                <a:endParaRPr lang="en-US" smtClean="0">
                  <a:solidFill>
                    <a:srgbClr val="4C4D4F"/>
                  </a:solidFill>
                </a:endParaRPr>
              </a:p>
            </p:txBody>
          </p:sp>
          <p:sp>
            <p:nvSpPr>
              <p:cNvPr id="62" name="Rectangle 29"/>
              <p:cNvSpPr>
                <a:spLocks noChangeArrowheads="1"/>
              </p:cNvSpPr>
              <p:nvPr/>
            </p:nvSpPr>
            <p:spPr bwMode="auto">
              <a:xfrm>
                <a:off x="13636625" y="1814513"/>
                <a:ext cx="174625" cy="88900"/>
              </a:xfrm>
              <a:prstGeom prst="rect">
                <a:avLst/>
              </a:prstGeom>
              <a:grpFill/>
              <a:ln w="19050" cap="flat" cmpd="sng">
                <a:noFill/>
                <a:prstDash val="solid"/>
                <a:round/>
                <a:headEnd type="none" w="med" len="med"/>
                <a:tailEnd type="none" w="med" len="med"/>
              </a:ln>
              <a:effectLst/>
            </p:spPr>
            <p:txBody>
              <a:bodyPr/>
              <a:lstStyle/>
              <a:p>
                <a:pPr defTabSz="1190449"/>
                <a:endParaRPr lang="en-US" smtClean="0">
                  <a:solidFill>
                    <a:srgbClr val="4C4D4F"/>
                  </a:solidFill>
                </a:endParaRPr>
              </a:p>
            </p:txBody>
          </p:sp>
          <p:sp>
            <p:nvSpPr>
              <p:cNvPr id="63" name="Rectangle 30"/>
              <p:cNvSpPr>
                <a:spLocks noChangeArrowheads="1"/>
              </p:cNvSpPr>
              <p:nvPr/>
            </p:nvSpPr>
            <p:spPr bwMode="auto">
              <a:xfrm>
                <a:off x="14792325" y="1814513"/>
                <a:ext cx="174625" cy="88900"/>
              </a:xfrm>
              <a:prstGeom prst="rect">
                <a:avLst/>
              </a:prstGeom>
              <a:grpFill/>
              <a:ln w="19050" cap="flat" cmpd="sng">
                <a:noFill/>
                <a:prstDash val="solid"/>
                <a:round/>
                <a:headEnd type="none" w="med" len="med"/>
                <a:tailEnd type="none" w="med" len="med"/>
              </a:ln>
              <a:effectLst/>
            </p:spPr>
            <p:txBody>
              <a:bodyPr/>
              <a:lstStyle/>
              <a:p>
                <a:pPr defTabSz="1190449"/>
                <a:endParaRPr lang="en-US" smtClean="0">
                  <a:solidFill>
                    <a:srgbClr val="4C4D4F"/>
                  </a:solidFill>
                </a:endParaRPr>
              </a:p>
            </p:txBody>
          </p:sp>
          <p:sp>
            <p:nvSpPr>
              <p:cNvPr id="64" name="Rectangle 31"/>
              <p:cNvSpPr>
                <a:spLocks noChangeArrowheads="1"/>
              </p:cNvSpPr>
              <p:nvPr/>
            </p:nvSpPr>
            <p:spPr bwMode="auto">
              <a:xfrm>
                <a:off x="13636625" y="1960563"/>
                <a:ext cx="406400" cy="88900"/>
              </a:xfrm>
              <a:prstGeom prst="rect">
                <a:avLst/>
              </a:prstGeom>
              <a:grpFill/>
              <a:ln w="19050" cap="flat" cmpd="sng">
                <a:noFill/>
                <a:prstDash val="solid"/>
                <a:round/>
                <a:headEnd type="none" w="med" len="med"/>
                <a:tailEnd type="none" w="med" len="med"/>
              </a:ln>
              <a:effectLst/>
            </p:spPr>
            <p:txBody>
              <a:bodyPr/>
              <a:lstStyle/>
              <a:p>
                <a:pPr defTabSz="1190449"/>
                <a:endParaRPr lang="en-US" smtClean="0">
                  <a:solidFill>
                    <a:srgbClr val="4C4D4F"/>
                  </a:solidFill>
                </a:endParaRPr>
              </a:p>
            </p:txBody>
          </p:sp>
          <p:sp>
            <p:nvSpPr>
              <p:cNvPr id="65" name="Rectangle 32"/>
              <p:cNvSpPr>
                <a:spLocks noChangeArrowheads="1"/>
              </p:cNvSpPr>
              <p:nvPr/>
            </p:nvSpPr>
            <p:spPr bwMode="auto">
              <a:xfrm>
                <a:off x="14100175" y="1960563"/>
                <a:ext cx="406400" cy="88900"/>
              </a:xfrm>
              <a:prstGeom prst="rect">
                <a:avLst/>
              </a:prstGeom>
              <a:grpFill/>
              <a:ln w="19050" cap="flat" cmpd="sng">
                <a:noFill/>
                <a:prstDash val="solid"/>
                <a:round/>
                <a:headEnd type="none" w="med" len="med"/>
                <a:tailEnd type="none" w="med" len="med"/>
              </a:ln>
              <a:effectLst/>
            </p:spPr>
            <p:txBody>
              <a:bodyPr/>
              <a:lstStyle/>
              <a:p>
                <a:pPr defTabSz="1190449"/>
                <a:endParaRPr lang="en-US" smtClean="0">
                  <a:solidFill>
                    <a:srgbClr val="4C4D4F"/>
                  </a:solidFill>
                </a:endParaRPr>
              </a:p>
            </p:txBody>
          </p:sp>
          <p:sp>
            <p:nvSpPr>
              <p:cNvPr id="66" name="Rectangle 33"/>
              <p:cNvSpPr>
                <a:spLocks noChangeArrowheads="1"/>
              </p:cNvSpPr>
              <p:nvPr/>
            </p:nvSpPr>
            <p:spPr bwMode="auto">
              <a:xfrm>
                <a:off x="14560550" y="1960563"/>
                <a:ext cx="406400" cy="88900"/>
              </a:xfrm>
              <a:prstGeom prst="rect">
                <a:avLst/>
              </a:prstGeom>
              <a:grpFill/>
              <a:ln w="19050" cap="flat" cmpd="sng">
                <a:noFill/>
                <a:prstDash val="solid"/>
                <a:round/>
                <a:headEnd type="none" w="med" len="med"/>
                <a:tailEnd type="none" w="med" len="med"/>
              </a:ln>
              <a:effectLst/>
            </p:spPr>
            <p:txBody>
              <a:bodyPr/>
              <a:lstStyle/>
              <a:p>
                <a:pPr defTabSz="1190449"/>
                <a:endParaRPr lang="en-US" smtClean="0">
                  <a:solidFill>
                    <a:srgbClr val="4C4D4F"/>
                  </a:solidFill>
                </a:endParaRPr>
              </a:p>
            </p:txBody>
          </p:sp>
          <p:sp>
            <p:nvSpPr>
              <p:cNvPr id="67" name="Rectangle 34"/>
              <p:cNvSpPr>
                <a:spLocks noChangeArrowheads="1"/>
              </p:cNvSpPr>
              <p:nvPr/>
            </p:nvSpPr>
            <p:spPr bwMode="auto">
              <a:xfrm>
                <a:off x="13868400" y="2106613"/>
                <a:ext cx="406400" cy="92075"/>
              </a:xfrm>
              <a:prstGeom prst="rect">
                <a:avLst/>
              </a:prstGeom>
              <a:grpFill/>
              <a:ln w="19050" cap="flat" cmpd="sng">
                <a:noFill/>
                <a:prstDash val="solid"/>
                <a:round/>
                <a:headEnd type="none" w="med" len="med"/>
                <a:tailEnd type="none" w="med" len="med"/>
              </a:ln>
              <a:effectLst/>
            </p:spPr>
            <p:txBody>
              <a:bodyPr/>
              <a:lstStyle/>
              <a:p>
                <a:pPr defTabSz="1190449"/>
                <a:endParaRPr lang="en-US" smtClean="0">
                  <a:solidFill>
                    <a:srgbClr val="4C4D4F"/>
                  </a:solidFill>
                </a:endParaRPr>
              </a:p>
            </p:txBody>
          </p:sp>
          <p:sp>
            <p:nvSpPr>
              <p:cNvPr id="68" name="Rectangle 35"/>
              <p:cNvSpPr>
                <a:spLocks noChangeArrowheads="1"/>
              </p:cNvSpPr>
              <p:nvPr/>
            </p:nvSpPr>
            <p:spPr bwMode="auto">
              <a:xfrm>
                <a:off x="14328775" y="2106613"/>
                <a:ext cx="406400" cy="92075"/>
              </a:xfrm>
              <a:prstGeom prst="rect">
                <a:avLst/>
              </a:prstGeom>
              <a:grpFill/>
              <a:ln w="19050" cap="flat" cmpd="sng">
                <a:noFill/>
                <a:prstDash val="solid"/>
                <a:round/>
                <a:headEnd type="none" w="med" len="med"/>
                <a:tailEnd type="none" w="med" len="med"/>
              </a:ln>
              <a:effectLst/>
            </p:spPr>
            <p:txBody>
              <a:bodyPr/>
              <a:lstStyle/>
              <a:p>
                <a:pPr defTabSz="1190449"/>
                <a:endParaRPr lang="en-US" smtClean="0">
                  <a:solidFill>
                    <a:srgbClr val="4C4D4F"/>
                  </a:solidFill>
                </a:endParaRPr>
              </a:p>
            </p:txBody>
          </p:sp>
          <p:sp>
            <p:nvSpPr>
              <p:cNvPr id="69" name="Rectangle 36"/>
              <p:cNvSpPr>
                <a:spLocks noChangeArrowheads="1"/>
              </p:cNvSpPr>
              <p:nvPr/>
            </p:nvSpPr>
            <p:spPr bwMode="auto">
              <a:xfrm>
                <a:off x="13636625" y="2106613"/>
                <a:ext cx="174625" cy="92075"/>
              </a:xfrm>
              <a:prstGeom prst="rect">
                <a:avLst/>
              </a:prstGeom>
              <a:grpFill/>
              <a:ln w="19050" cap="flat" cmpd="sng">
                <a:noFill/>
                <a:prstDash val="solid"/>
                <a:round/>
                <a:headEnd type="none" w="med" len="med"/>
                <a:tailEnd type="none" w="med" len="med"/>
              </a:ln>
              <a:effectLst/>
            </p:spPr>
            <p:txBody>
              <a:bodyPr/>
              <a:lstStyle/>
              <a:p>
                <a:pPr defTabSz="1190449"/>
                <a:endParaRPr lang="en-US" smtClean="0">
                  <a:solidFill>
                    <a:srgbClr val="4C4D4F"/>
                  </a:solidFill>
                </a:endParaRPr>
              </a:p>
            </p:txBody>
          </p:sp>
          <p:sp>
            <p:nvSpPr>
              <p:cNvPr id="70" name="Rectangle 37"/>
              <p:cNvSpPr>
                <a:spLocks noChangeArrowheads="1"/>
              </p:cNvSpPr>
              <p:nvPr/>
            </p:nvSpPr>
            <p:spPr bwMode="auto">
              <a:xfrm>
                <a:off x="14792325" y="2106613"/>
                <a:ext cx="174625" cy="92075"/>
              </a:xfrm>
              <a:prstGeom prst="rect">
                <a:avLst/>
              </a:prstGeom>
              <a:grpFill/>
              <a:ln w="19050" cap="flat" cmpd="sng">
                <a:noFill/>
                <a:prstDash val="solid"/>
                <a:round/>
                <a:headEnd type="none" w="med" len="med"/>
                <a:tailEnd type="none" w="med" len="med"/>
              </a:ln>
              <a:effectLst/>
            </p:spPr>
            <p:txBody>
              <a:bodyPr/>
              <a:lstStyle/>
              <a:p>
                <a:pPr defTabSz="1190449"/>
                <a:endParaRPr lang="en-US" smtClean="0">
                  <a:solidFill>
                    <a:srgbClr val="4C4D4F"/>
                  </a:solidFill>
                </a:endParaRPr>
              </a:p>
            </p:txBody>
          </p:sp>
        </p:grpSp>
        <p:sp>
          <p:nvSpPr>
            <p:cNvPr id="49" name="Rectangle 48"/>
            <p:cNvSpPr/>
            <p:nvPr/>
          </p:nvSpPr>
          <p:spPr>
            <a:xfrm>
              <a:off x="662435" y="5163023"/>
              <a:ext cx="941283" cy="383182"/>
            </a:xfrm>
            <a:prstGeom prst="rect">
              <a:avLst/>
            </a:prstGeom>
          </p:spPr>
          <p:txBody>
            <a:bodyPr wrap="none" anchor="b" anchorCtr="0">
              <a:noAutofit/>
            </a:bodyPr>
            <a:lstStyle/>
            <a:p>
              <a:pPr algn="ctr" defTabSz="1442009">
                <a:lnSpc>
                  <a:spcPct val="90000"/>
                </a:lnSpc>
              </a:pPr>
              <a:r>
                <a:rPr lang="en-US" sz="900" b="1" cap="all" dirty="0">
                  <a:solidFill>
                    <a:srgbClr val="FFFFFF"/>
                  </a:solidFill>
                  <a:effectLst>
                    <a:outerShdw blurRad="127000" algn="ctr" rotWithShape="0">
                      <a:prstClr val="black">
                        <a:alpha val="40000"/>
                      </a:prstClr>
                    </a:outerShdw>
                  </a:effectLst>
                  <a:latin typeface="Arial Narrow" panose="020B0606020202030204" pitchFamily="34" charset="0"/>
                </a:rPr>
                <a:t>L4-7 Device</a:t>
              </a:r>
            </a:p>
          </p:txBody>
        </p:sp>
      </p:grpSp>
      <p:grpSp>
        <p:nvGrpSpPr>
          <p:cNvPr id="71" name="Group 70"/>
          <p:cNvGrpSpPr/>
          <p:nvPr/>
        </p:nvGrpSpPr>
        <p:grpSpPr>
          <a:xfrm>
            <a:off x="2019381" y="4748433"/>
            <a:ext cx="840031" cy="654147"/>
            <a:chOff x="657139" y="3774546"/>
            <a:chExt cx="1033463" cy="829249"/>
          </a:xfrm>
        </p:grpSpPr>
        <p:sp>
          <p:nvSpPr>
            <p:cNvPr id="72" name="Rectangle 71"/>
            <p:cNvSpPr/>
            <p:nvPr/>
          </p:nvSpPr>
          <p:spPr>
            <a:xfrm>
              <a:off x="657139" y="3774546"/>
              <a:ext cx="1033463" cy="790575"/>
            </a:xfrm>
            <a:prstGeom prst="rect">
              <a:avLst/>
            </a:prstGeom>
            <a:gradFill flip="none" rotWithShape="1">
              <a:gsLst>
                <a:gs pos="100000">
                  <a:schemeClr val="bg1">
                    <a:lumMod val="50000"/>
                  </a:schemeClr>
                </a:gs>
                <a:gs pos="0">
                  <a:srgbClr val="1F1F1F">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703229" y="4220613"/>
              <a:ext cx="941283" cy="383182"/>
            </a:xfrm>
            <a:prstGeom prst="rect">
              <a:avLst/>
            </a:prstGeom>
          </p:spPr>
          <p:txBody>
            <a:bodyPr wrap="none" anchor="b" anchorCtr="0">
              <a:noAutofit/>
            </a:bodyPr>
            <a:lstStyle/>
            <a:p>
              <a:pPr algn="ctr" defTabSz="1442009">
                <a:lnSpc>
                  <a:spcPct val="90000"/>
                </a:lnSpc>
              </a:pPr>
              <a:r>
                <a:rPr lang="en-US" sz="900" b="1" cap="all" dirty="0">
                  <a:solidFill>
                    <a:schemeClr val="bg1"/>
                  </a:solidFill>
                  <a:effectLst>
                    <a:outerShdw blurRad="127000" algn="ctr" rotWithShape="0">
                      <a:prstClr val="black">
                        <a:alpha val="40000"/>
                      </a:prstClr>
                    </a:outerShdw>
                  </a:effectLst>
                  <a:latin typeface="Arial Narrow" panose="020B0606020202030204" pitchFamily="34" charset="0"/>
                </a:rPr>
                <a:t>Hypervisor </a:t>
              </a:r>
              <a:br>
                <a:rPr lang="en-US" sz="900" b="1" cap="all" dirty="0">
                  <a:solidFill>
                    <a:schemeClr val="bg1"/>
                  </a:solidFill>
                  <a:effectLst>
                    <a:outerShdw blurRad="127000" algn="ctr" rotWithShape="0">
                      <a:prstClr val="black">
                        <a:alpha val="40000"/>
                      </a:prstClr>
                    </a:outerShdw>
                  </a:effectLst>
                  <a:latin typeface="Arial Narrow" panose="020B0606020202030204" pitchFamily="34" charset="0"/>
                </a:rPr>
              </a:br>
              <a:r>
                <a:rPr lang="en-US" sz="900" b="1" cap="all" dirty="0">
                  <a:solidFill>
                    <a:schemeClr val="bg1"/>
                  </a:solidFill>
                  <a:effectLst>
                    <a:outerShdw blurRad="127000" algn="ctr" rotWithShape="0">
                      <a:prstClr val="black">
                        <a:alpha val="40000"/>
                      </a:prstClr>
                    </a:outerShdw>
                  </a:effectLst>
                  <a:latin typeface="Arial Narrow" panose="020B0606020202030204" pitchFamily="34" charset="0"/>
                </a:rPr>
                <a:t>Switch</a:t>
              </a:r>
            </a:p>
          </p:txBody>
        </p:sp>
        <p:grpSp>
          <p:nvGrpSpPr>
            <p:cNvPr id="74" name="Group 73"/>
            <p:cNvGrpSpPr/>
            <p:nvPr/>
          </p:nvGrpSpPr>
          <p:grpSpPr>
            <a:xfrm>
              <a:off x="802521" y="3814226"/>
              <a:ext cx="714376" cy="392130"/>
              <a:chOff x="9020175" y="4766485"/>
              <a:chExt cx="876300" cy="481013"/>
            </a:xfrm>
          </p:grpSpPr>
          <p:sp>
            <p:nvSpPr>
              <p:cNvPr id="75" name="Rectangle 74"/>
              <p:cNvSpPr/>
              <p:nvPr/>
            </p:nvSpPr>
            <p:spPr>
              <a:xfrm>
                <a:off x="9020175" y="4766485"/>
                <a:ext cx="876300" cy="481013"/>
              </a:xfrm>
              <a:prstGeom prst="rect">
                <a:avLst/>
              </a:prstGeom>
              <a:solidFill>
                <a:schemeClr val="tx1">
                  <a:alpha val="35000"/>
                </a:schemeClr>
              </a:soli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76" name="Group 75"/>
              <p:cNvGrpSpPr/>
              <p:nvPr/>
            </p:nvGrpSpPr>
            <p:grpSpPr>
              <a:xfrm>
                <a:off x="9163586" y="4809347"/>
                <a:ext cx="575969" cy="392631"/>
                <a:chOff x="9087386" y="4458878"/>
                <a:chExt cx="665064" cy="453366"/>
              </a:xfrm>
            </p:grpSpPr>
            <p:sp>
              <p:nvSpPr>
                <p:cNvPr id="77" name="Right Arrow 76"/>
                <p:cNvSpPr/>
                <p:nvPr/>
              </p:nvSpPr>
              <p:spPr>
                <a:xfrm>
                  <a:off x="9362405" y="4458878"/>
                  <a:ext cx="390045" cy="117783"/>
                </a:xfrm>
                <a:prstGeom prst="rightArrow">
                  <a:avLst/>
                </a:prstGeom>
                <a:solidFill>
                  <a:schemeClr val="tx1">
                    <a:alpha val="35000"/>
                  </a:schemeClr>
                </a:soli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ight Arrow 77"/>
                <p:cNvSpPr/>
                <p:nvPr/>
              </p:nvSpPr>
              <p:spPr>
                <a:xfrm>
                  <a:off x="9362405" y="4685403"/>
                  <a:ext cx="390045" cy="117783"/>
                </a:xfrm>
                <a:prstGeom prst="rightArrow">
                  <a:avLst/>
                </a:prstGeom>
                <a:solidFill>
                  <a:schemeClr val="tx1">
                    <a:alpha val="35000"/>
                  </a:schemeClr>
                </a:soli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ight Arrow 78"/>
                <p:cNvSpPr/>
                <p:nvPr/>
              </p:nvSpPr>
              <p:spPr>
                <a:xfrm rot="10800000">
                  <a:off x="9087386" y="4794461"/>
                  <a:ext cx="390045" cy="117783"/>
                </a:xfrm>
                <a:prstGeom prst="rightArrow">
                  <a:avLst/>
                </a:prstGeom>
                <a:solidFill>
                  <a:schemeClr val="tx1">
                    <a:alpha val="35000"/>
                  </a:schemeClr>
                </a:soli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ight Arrow 79"/>
                <p:cNvSpPr/>
                <p:nvPr/>
              </p:nvSpPr>
              <p:spPr>
                <a:xfrm rot="10800000">
                  <a:off x="9087386" y="4567936"/>
                  <a:ext cx="390045" cy="117783"/>
                </a:xfrm>
                <a:prstGeom prst="rightArrow">
                  <a:avLst/>
                </a:prstGeom>
                <a:solidFill>
                  <a:schemeClr val="tx1">
                    <a:alpha val="35000"/>
                  </a:schemeClr>
                </a:soli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1" name="Group 80"/>
          <p:cNvGrpSpPr/>
          <p:nvPr/>
        </p:nvGrpSpPr>
        <p:grpSpPr>
          <a:xfrm>
            <a:off x="3901773" y="4134445"/>
            <a:ext cx="775888" cy="526711"/>
            <a:chOff x="5665929" y="4106215"/>
            <a:chExt cx="775888" cy="526710"/>
          </a:xfrm>
          <a:solidFill>
            <a:srgbClr val="FFFFFF"/>
          </a:solidFill>
        </p:grpSpPr>
        <p:sp>
          <p:nvSpPr>
            <p:cNvPr id="82" name="Rounded Rectangle 81"/>
            <p:cNvSpPr/>
            <p:nvPr/>
          </p:nvSpPr>
          <p:spPr>
            <a:xfrm>
              <a:off x="5665929" y="4106215"/>
              <a:ext cx="775888" cy="526710"/>
            </a:xfrm>
            <a:prstGeom prst="roundRect">
              <a:avLst>
                <a:gd name="adj" fmla="val 11737"/>
              </a:avLst>
            </a:prstGeom>
            <a:grpFill/>
            <a:ln w="12700" cap="rnd">
              <a:solidFill>
                <a:schemeClr val="bg1">
                  <a:lumMod val="50000"/>
                </a:schemeClr>
              </a:solidFill>
              <a:round/>
              <a:headEnd/>
              <a:tailEnd/>
            </a:ln>
            <a:effectLst/>
          </p:spPr>
          <p:txBody>
            <a:bodyPr vert="horz" wrap="square" lIns="91440" tIns="45720" rIns="91440" bIns="45720" numCol="1" anchor="t" anchorCtr="0" compatLnSpc="1">
              <a:prstTxWarp prst="textNoShape">
                <a:avLst/>
              </a:prstTxWarp>
            </a:bodyPr>
            <a:lstStyle/>
            <a:p>
              <a:pPr>
                <a:lnSpc>
                  <a:spcPct val="90000"/>
                </a:lnSpc>
              </a:pPr>
              <a:endParaRPr lang="en-US">
                <a:solidFill>
                  <a:schemeClr val="tx1"/>
                </a:solidFill>
              </a:endParaRPr>
            </a:p>
          </p:txBody>
        </p:sp>
        <p:pic>
          <p:nvPicPr>
            <p:cNvPr id="83" name="Picture 82"/>
            <p:cNvPicPr>
              <a:picLocks noChangeAspect="1"/>
            </p:cNvPicPr>
            <p:nvPr/>
          </p:nvPicPr>
          <p:blipFill>
            <a:blip r:embed="rId11"/>
            <a:stretch>
              <a:fillRect/>
            </a:stretch>
          </p:blipFill>
          <p:spPr>
            <a:xfrm>
              <a:off x="5724508" y="4241342"/>
              <a:ext cx="666483" cy="255210"/>
            </a:xfrm>
            <a:prstGeom prst="rect">
              <a:avLst/>
            </a:prstGeom>
            <a:grpFill/>
          </p:spPr>
        </p:pic>
      </p:grpSp>
      <p:grpSp>
        <p:nvGrpSpPr>
          <p:cNvPr id="84" name="Group 83"/>
          <p:cNvGrpSpPr/>
          <p:nvPr/>
        </p:nvGrpSpPr>
        <p:grpSpPr>
          <a:xfrm>
            <a:off x="3872557" y="4814857"/>
            <a:ext cx="775888" cy="526711"/>
            <a:chOff x="3851867" y="4106215"/>
            <a:chExt cx="775888" cy="526710"/>
          </a:xfrm>
          <a:solidFill>
            <a:srgbClr val="FFFFFF"/>
          </a:solidFill>
        </p:grpSpPr>
        <p:sp>
          <p:nvSpPr>
            <p:cNvPr id="85" name="Rounded Rectangle 84"/>
            <p:cNvSpPr/>
            <p:nvPr/>
          </p:nvSpPr>
          <p:spPr>
            <a:xfrm>
              <a:off x="3851867" y="4106215"/>
              <a:ext cx="775888" cy="526710"/>
            </a:xfrm>
            <a:prstGeom prst="roundRect">
              <a:avLst>
                <a:gd name="adj" fmla="val 11737"/>
              </a:avLst>
            </a:prstGeom>
            <a:grpFill/>
            <a:ln w="12700" cap="rnd">
              <a:solidFill>
                <a:schemeClr val="bg1">
                  <a:lumMod val="50000"/>
                </a:schemeClr>
              </a:solidFill>
              <a:round/>
              <a:headEnd/>
              <a:tailEnd/>
            </a:ln>
            <a:effectLst/>
          </p:spPr>
          <p:txBody>
            <a:bodyPr vert="horz" wrap="square" lIns="91440" tIns="45720" rIns="91440" bIns="45720" numCol="1" anchor="t" anchorCtr="0" compatLnSpc="1">
              <a:prstTxWarp prst="textNoShape">
                <a:avLst/>
              </a:prstTxWarp>
            </a:bodyPr>
            <a:lstStyle/>
            <a:p>
              <a:pPr>
                <a:lnSpc>
                  <a:spcPct val="90000"/>
                </a:lnSpc>
              </a:pPr>
              <a:endParaRPr lang="en-US">
                <a:solidFill>
                  <a:schemeClr val="tx1"/>
                </a:solidFill>
              </a:endParaRPr>
            </a:p>
          </p:txBody>
        </p:sp>
        <p:pic>
          <p:nvPicPr>
            <p:cNvPr id="86" name="Picture 3"/>
            <p:cNvPicPr>
              <a:picLocks noChangeAspect="1" noChangeArrowheads="1"/>
            </p:cNvPicPr>
            <p:nvPr/>
          </p:nvPicPr>
          <p:blipFill>
            <a:blip r:embed="rId12" cstate="print"/>
            <a:srcRect/>
            <a:stretch>
              <a:fillRect/>
            </a:stretch>
          </p:blipFill>
          <p:spPr bwMode="auto">
            <a:xfrm>
              <a:off x="3980211" y="4268981"/>
              <a:ext cx="517158" cy="208851"/>
            </a:xfrm>
            <a:prstGeom prst="rect">
              <a:avLst/>
            </a:prstGeom>
            <a:grpFill/>
            <a:ln w="9525">
              <a:noFill/>
              <a:miter lim="800000"/>
              <a:headEnd/>
              <a:tailEnd/>
            </a:ln>
            <a:effectLst/>
          </p:spPr>
        </p:pic>
      </p:grpSp>
      <p:cxnSp>
        <p:nvCxnSpPr>
          <p:cNvPr id="87" name="Straight Connector 86"/>
          <p:cNvCxnSpPr/>
          <p:nvPr/>
        </p:nvCxnSpPr>
        <p:spPr>
          <a:xfrm>
            <a:off x="2902723" y="4127843"/>
            <a:ext cx="0" cy="1213404"/>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6524783" y="4121479"/>
            <a:ext cx="0" cy="1213404"/>
          </a:xfrm>
          <a:prstGeom prst="line">
            <a:avLst/>
          </a:prstGeom>
        </p:spPr>
        <p:style>
          <a:lnRef idx="2">
            <a:schemeClr val="accent1"/>
          </a:lnRef>
          <a:fillRef idx="0">
            <a:schemeClr val="accent1"/>
          </a:fillRef>
          <a:effectRef idx="1">
            <a:schemeClr val="accent1"/>
          </a:effectRef>
          <a:fontRef idx="minor">
            <a:schemeClr val="tx1"/>
          </a:fontRef>
        </p:style>
      </p:cxnSp>
      <p:sp>
        <p:nvSpPr>
          <p:cNvPr id="89" name="Rounded Rectangle 88"/>
          <p:cNvSpPr/>
          <p:nvPr/>
        </p:nvSpPr>
        <p:spPr>
          <a:xfrm>
            <a:off x="5660548" y="4165600"/>
            <a:ext cx="683808" cy="497416"/>
          </a:xfrm>
          <a:prstGeom prst="roundRect">
            <a:avLst>
              <a:gd name="adj" fmla="val 11737"/>
            </a:avLst>
          </a:prstGeom>
          <a:solidFill>
            <a:schemeClr val="bg1"/>
          </a:solidFill>
          <a:ln w="12700" cap="rnd">
            <a:solidFill>
              <a:schemeClr val="bg1">
                <a:lumMod val="50000"/>
              </a:schemeClr>
            </a:solidFill>
            <a:round/>
            <a:headEnd/>
            <a:tailEnd/>
          </a:ln>
          <a:effectLst/>
        </p:spPr>
        <p:txBody>
          <a:bodyPr vert="horz" wrap="square" lIns="121904" tIns="60952" rIns="121904" bIns="60952" numCol="1" anchor="t" anchorCtr="0" compatLnSpc="1">
            <a:prstTxWarp prst="textNoShape">
              <a:avLst/>
            </a:prstTxWarp>
          </a:bodyPr>
          <a:lstStyle/>
          <a:p>
            <a:pPr defTabSz="914218">
              <a:lnSpc>
                <a:spcPct val="90000"/>
              </a:lnSpc>
            </a:pPr>
            <a:endParaRPr lang="en-US">
              <a:solidFill>
                <a:srgbClr val="FFFFFF"/>
              </a:solidFill>
              <a:latin typeface="Arial"/>
              <a:cs typeface="Arial"/>
            </a:endParaRPr>
          </a:p>
        </p:txBody>
      </p:sp>
      <p:pic>
        <p:nvPicPr>
          <p:cNvPr id="90" name="Picture 89"/>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743793" y="4314940"/>
            <a:ext cx="537080" cy="189715"/>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pic>
    </p:spTree>
    <p:extLst>
      <p:ext uri="{BB962C8B-B14F-4D97-AF65-F5344CB8AC3E}">
        <p14:creationId xmlns:p14="http://schemas.microsoft.com/office/powerpoint/2010/main" val="245009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solidFill>
                  <a:srgbClr val="0000FF"/>
                </a:solidFill>
              </a:rPr>
              <a:t>APIC Programming Interfaces</a:t>
            </a:r>
          </a:p>
        </p:txBody>
      </p:sp>
      <p:sp>
        <p:nvSpPr>
          <p:cNvPr id="3" name="Rounded Rectangle 2"/>
          <p:cNvSpPr/>
          <p:nvPr/>
        </p:nvSpPr>
        <p:spPr>
          <a:xfrm>
            <a:off x="195513" y="986320"/>
            <a:ext cx="11555079" cy="2080469"/>
          </a:xfrm>
          <a:prstGeom prst="roundRect">
            <a:avLst>
              <a:gd name="adj" fmla="val 5820"/>
            </a:avLst>
          </a:prstGeom>
          <a:solidFill>
            <a:srgbClr val="3366FF">
              <a:alpha val="50000"/>
            </a:srgbClr>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endParaRPr lang="en-US" sz="1500"/>
          </a:p>
        </p:txBody>
      </p:sp>
      <p:sp>
        <p:nvSpPr>
          <p:cNvPr id="4" name="Round Same Side Corner Rectangle 3"/>
          <p:cNvSpPr/>
          <p:nvPr/>
        </p:nvSpPr>
        <p:spPr>
          <a:xfrm rot="10800000" flipV="1">
            <a:off x="180722" y="4660372"/>
            <a:ext cx="11555079" cy="1677841"/>
          </a:xfrm>
          <a:prstGeom prst="round2SameRect">
            <a:avLst>
              <a:gd name="adj1" fmla="val 16667"/>
              <a:gd name="adj2" fmla="val 5236"/>
            </a:avLst>
          </a:prstGeom>
          <a:solidFill>
            <a:srgbClr val="3366FF">
              <a:alpha val="50000"/>
            </a:srgbClr>
          </a:solidFill>
          <a:ln w="28575"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endParaRPr lang="en-US" sz="2000"/>
          </a:p>
        </p:txBody>
      </p:sp>
      <p:sp>
        <p:nvSpPr>
          <p:cNvPr id="5" name="Rounded Rectangle 4"/>
          <p:cNvSpPr/>
          <p:nvPr/>
        </p:nvSpPr>
        <p:spPr>
          <a:xfrm>
            <a:off x="177512" y="995090"/>
            <a:ext cx="11573669" cy="4858575"/>
          </a:xfrm>
          <a:prstGeom prst="roundRect">
            <a:avLst>
              <a:gd name="adj" fmla="val 3352"/>
            </a:avLst>
          </a:prstGeom>
          <a:solidFill>
            <a:srgbClr val="3366FF">
              <a:alpha val="50000"/>
            </a:srgbClr>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endParaRPr lang="en-US"/>
          </a:p>
        </p:txBody>
      </p:sp>
      <p:grpSp>
        <p:nvGrpSpPr>
          <p:cNvPr id="6" name="Group 5"/>
          <p:cNvGrpSpPr/>
          <p:nvPr/>
        </p:nvGrpSpPr>
        <p:grpSpPr>
          <a:xfrm>
            <a:off x="1657857" y="2693345"/>
            <a:ext cx="4214035" cy="2727733"/>
            <a:chOff x="412191" y="2117734"/>
            <a:chExt cx="6242275" cy="4040608"/>
          </a:xfrm>
        </p:grpSpPr>
        <p:grpSp>
          <p:nvGrpSpPr>
            <p:cNvPr id="7" name="Group 6"/>
            <p:cNvGrpSpPr/>
            <p:nvPr/>
          </p:nvGrpSpPr>
          <p:grpSpPr>
            <a:xfrm>
              <a:off x="1890193" y="2117734"/>
              <a:ext cx="3347350" cy="4040608"/>
              <a:chOff x="6808872" y="1816052"/>
              <a:chExt cx="2872819" cy="3467799"/>
            </a:xfrm>
          </p:grpSpPr>
          <p:sp>
            <p:nvSpPr>
              <p:cNvPr id="49" name="Rounded Rectangle 532"/>
              <p:cNvSpPr/>
              <p:nvPr/>
            </p:nvSpPr>
            <p:spPr>
              <a:xfrm rot="2700000">
                <a:off x="6808872" y="2411032"/>
                <a:ext cx="2872819" cy="2872819"/>
              </a:xfrm>
              <a:custGeom>
                <a:avLst/>
                <a:gdLst/>
                <a:ahLst/>
                <a:cxnLst/>
                <a:rect l="l" t="t" r="r" b="b"/>
                <a:pathLst>
                  <a:path w="2872819" h="2872819">
                    <a:moveTo>
                      <a:pt x="1597" y="162941"/>
                    </a:moveTo>
                    <a:lnTo>
                      <a:pt x="1597" y="1099696"/>
                    </a:lnTo>
                    <a:cubicBezTo>
                      <a:pt x="1597" y="1138339"/>
                      <a:pt x="32923" y="1169665"/>
                      <a:pt x="71566" y="1169665"/>
                    </a:cubicBezTo>
                    <a:lnTo>
                      <a:pt x="1108169" y="1169665"/>
                    </a:lnTo>
                    <a:cubicBezTo>
                      <a:pt x="1146812" y="1169665"/>
                      <a:pt x="1178138" y="1138339"/>
                      <a:pt x="1178138" y="1099696"/>
                    </a:cubicBezTo>
                    <a:lnTo>
                      <a:pt x="1178138" y="63093"/>
                    </a:lnTo>
                    <a:cubicBezTo>
                      <a:pt x="1178139" y="34974"/>
                      <a:pt x="1161552" y="10730"/>
                      <a:pt x="1137448" y="1"/>
                    </a:cubicBezTo>
                    <a:lnTo>
                      <a:pt x="2701973" y="0"/>
                    </a:lnTo>
                    <a:cubicBezTo>
                      <a:pt x="2796329" y="0"/>
                      <a:pt x="2872819" y="76491"/>
                      <a:pt x="2872819" y="170847"/>
                    </a:cubicBezTo>
                    <a:lnTo>
                      <a:pt x="2872819" y="2701972"/>
                    </a:lnTo>
                    <a:cubicBezTo>
                      <a:pt x="2872820" y="2796328"/>
                      <a:pt x="2796329" y="2872819"/>
                      <a:pt x="2701972" y="2872819"/>
                    </a:cubicBezTo>
                    <a:lnTo>
                      <a:pt x="170848" y="2872819"/>
                    </a:lnTo>
                    <a:cubicBezTo>
                      <a:pt x="76492" y="2872819"/>
                      <a:pt x="0" y="2796328"/>
                      <a:pt x="1" y="2701972"/>
                    </a:cubicBezTo>
                    <a:lnTo>
                      <a:pt x="0" y="170847"/>
                    </a:lnTo>
                    <a:close/>
                  </a:path>
                </a:pathLst>
              </a:custGeom>
              <a:gradFill flip="none" rotWithShape="1">
                <a:gsLst>
                  <a:gs pos="41000">
                    <a:srgbClr val="706D6D">
                      <a:alpha val="0"/>
                    </a:srgbClr>
                  </a:gs>
                  <a:gs pos="100000">
                    <a:srgbClr val="EAB430">
                      <a:lumMod val="50000"/>
                    </a:srgbClr>
                  </a:gs>
                </a:gsLst>
                <a:lin ang="13500000" scaled="0"/>
                <a:tileRect/>
              </a:gradFill>
              <a:ln w="12700" cap="flat" cmpd="sng" algn="ctr">
                <a:noFill/>
                <a:prstDash val="solid"/>
                <a:miter lim="800000"/>
              </a:ln>
              <a:effectLst>
                <a:softEdge rad="0"/>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64">
                  <a:defRPr/>
                </a:pPr>
                <a:endParaRPr lang="en-US" sz="1900" kern="0">
                  <a:solidFill>
                    <a:srgbClr val="E7E6E6"/>
                  </a:solidFill>
                  <a:latin typeface="Arial"/>
                  <a:cs typeface="Arial"/>
                </a:endParaRPr>
              </a:p>
            </p:txBody>
          </p:sp>
          <p:grpSp>
            <p:nvGrpSpPr>
              <p:cNvPr id="50" name="Group 49"/>
              <p:cNvGrpSpPr/>
              <p:nvPr/>
            </p:nvGrpSpPr>
            <p:grpSpPr>
              <a:xfrm>
                <a:off x="7425640" y="1816052"/>
                <a:ext cx="1553548" cy="1579932"/>
                <a:chOff x="4869178" y="1646465"/>
                <a:chExt cx="1553548" cy="1579932"/>
              </a:xfrm>
            </p:grpSpPr>
            <p:sp>
              <p:nvSpPr>
                <p:cNvPr id="51" name="Rounded Rectangle 50"/>
                <p:cNvSpPr/>
                <p:nvPr/>
              </p:nvSpPr>
              <p:spPr>
                <a:xfrm rot="2700000">
                  <a:off x="5003455" y="1814788"/>
                  <a:ext cx="1319770" cy="1319770"/>
                </a:xfrm>
                <a:prstGeom prst="roundRect">
                  <a:avLst>
                    <a:gd name="adj" fmla="val 5947"/>
                  </a:avLst>
                </a:prstGeom>
                <a:gradFill flip="none" rotWithShape="1">
                  <a:gsLst>
                    <a:gs pos="100000">
                      <a:srgbClr val="706D6D">
                        <a:alpha val="0"/>
                      </a:srgbClr>
                    </a:gs>
                    <a:gs pos="2083">
                      <a:srgbClr val="EAB430">
                        <a:lumMod val="50000"/>
                      </a:srgbClr>
                    </a:gs>
                  </a:gsLst>
                  <a:path path="shape">
                    <a:fillToRect l="50000" t="50000" r="50000" b="50000"/>
                  </a:path>
                  <a:tileRect/>
                </a:gra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64">
                    <a:defRPr/>
                  </a:pPr>
                  <a:endParaRPr lang="en-US" sz="1900" kern="0">
                    <a:solidFill>
                      <a:srgbClr val="E7E6E6"/>
                    </a:solidFill>
                    <a:latin typeface="Arial"/>
                    <a:cs typeface="Arial"/>
                  </a:endParaRPr>
                </a:p>
              </p:txBody>
            </p:sp>
            <p:grpSp>
              <p:nvGrpSpPr>
                <p:cNvPr id="52" name="Group 51"/>
                <p:cNvGrpSpPr/>
                <p:nvPr/>
              </p:nvGrpSpPr>
              <p:grpSpPr>
                <a:xfrm>
                  <a:off x="5112848" y="1886403"/>
                  <a:ext cx="1176541" cy="1176541"/>
                  <a:chOff x="5112848" y="1886403"/>
                  <a:chExt cx="1176541" cy="1176541"/>
                </a:xfrm>
              </p:grpSpPr>
              <p:sp>
                <p:nvSpPr>
                  <p:cNvPr id="60" name="Rounded Rectangle 59"/>
                  <p:cNvSpPr/>
                  <p:nvPr/>
                </p:nvSpPr>
                <p:spPr>
                  <a:xfrm rot="2700000">
                    <a:off x="5112848" y="1886403"/>
                    <a:ext cx="1176541" cy="1176541"/>
                  </a:xfrm>
                  <a:prstGeom prst="roundRect">
                    <a:avLst>
                      <a:gd name="adj" fmla="val 5947"/>
                    </a:avLst>
                  </a:prstGeom>
                  <a:gradFill flip="none" rotWithShape="1">
                    <a:gsLst>
                      <a:gs pos="89000">
                        <a:srgbClr val="706D6D">
                          <a:alpha val="0"/>
                        </a:srgbClr>
                      </a:gs>
                      <a:gs pos="100000">
                        <a:srgbClr val="EAB430">
                          <a:lumMod val="50000"/>
                        </a:srgbClr>
                      </a:gs>
                    </a:gsLst>
                    <a:path path="shape">
                      <a:fillToRect l="50000" t="50000" r="50000" b="50000"/>
                    </a:path>
                    <a:tileRect/>
                  </a:gra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64">
                      <a:defRPr/>
                    </a:pPr>
                    <a:endParaRPr lang="en-US" sz="1900" kern="0">
                      <a:solidFill>
                        <a:srgbClr val="E7E6E6"/>
                      </a:solidFill>
                      <a:latin typeface="Arial"/>
                      <a:cs typeface="Arial"/>
                    </a:endParaRPr>
                  </a:p>
                </p:txBody>
              </p:sp>
              <p:sp>
                <p:nvSpPr>
                  <p:cNvPr id="61" name="Rounded Rectangle 60"/>
                  <p:cNvSpPr/>
                  <p:nvPr/>
                </p:nvSpPr>
                <p:spPr>
                  <a:xfrm rot="2700000">
                    <a:off x="5282468" y="2056023"/>
                    <a:ext cx="837300" cy="837300"/>
                  </a:xfrm>
                  <a:prstGeom prst="roundRect">
                    <a:avLst>
                      <a:gd name="adj" fmla="val 5947"/>
                    </a:avLst>
                  </a:prstGeom>
                  <a:gradFill flip="none" rotWithShape="1">
                    <a:gsLst>
                      <a:gs pos="0">
                        <a:srgbClr val="EAB430">
                          <a:alpha val="90000"/>
                        </a:srgbClr>
                      </a:gs>
                      <a:gs pos="100000">
                        <a:srgbClr val="EAB430">
                          <a:lumMod val="50000"/>
                          <a:alpha val="90000"/>
                        </a:srgbClr>
                      </a:gs>
                    </a:gsLst>
                    <a:lin ang="2700000" scaled="1"/>
                    <a:tileRect/>
                  </a:gradFill>
                  <a:ln w="76200" cap="flat" cmpd="sng" algn="ctr">
                    <a:gradFill>
                      <a:gsLst>
                        <a:gs pos="0">
                          <a:srgbClr val="EAB430">
                            <a:lumMod val="60000"/>
                            <a:lumOff val="40000"/>
                          </a:srgbClr>
                        </a:gs>
                        <a:gs pos="100000">
                          <a:srgbClr val="EAB430">
                            <a:lumMod val="75000"/>
                          </a:srgbClr>
                        </a:gs>
                      </a:gsLst>
                      <a:lin ang="5400000" scaled="0"/>
                    </a:gra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64">
                      <a:defRPr/>
                    </a:pPr>
                    <a:endParaRPr lang="en-US" sz="1900" kern="0">
                      <a:solidFill>
                        <a:srgbClr val="E7E6E6"/>
                      </a:solidFill>
                      <a:latin typeface="Arial"/>
                      <a:cs typeface="Arial"/>
                    </a:endParaRPr>
                  </a:p>
                </p:txBody>
              </p:sp>
            </p:grpSp>
            <p:sp>
              <p:nvSpPr>
                <p:cNvPr id="53" name="Rectangle 52"/>
                <p:cNvSpPr/>
                <p:nvPr/>
              </p:nvSpPr>
              <p:spPr>
                <a:xfrm>
                  <a:off x="5272123" y="2269138"/>
                  <a:ext cx="857988" cy="430408"/>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64">
                    <a:defRPr/>
                  </a:pPr>
                  <a:r>
                    <a:rPr lang="en-US" sz="1600" b="1" kern="0" dirty="0">
                      <a:solidFill>
                        <a:srgbClr val="5E460A"/>
                      </a:solidFill>
                      <a:effectLst>
                        <a:innerShdw blurRad="63500" dist="50800" dir="16200000">
                          <a:prstClr val="black">
                            <a:alpha val="50000"/>
                          </a:prstClr>
                        </a:innerShdw>
                      </a:effectLst>
                    </a:rPr>
                    <a:t>APIC </a:t>
                  </a:r>
                </a:p>
              </p:txBody>
            </p:sp>
            <p:pic>
              <p:nvPicPr>
                <p:cNvPr id="54" name="Picture 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0094" y="1646465"/>
                  <a:ext cx="262045" cy="304653"/>
                </a:xfrm>
                <a:prstGeom prst="rect">
                  <a:avLst/>
                </a:prstGeom>
                <a:noFill/>
                <a:ln>
                  <a:noFill/>
                </a:ln>
                <a:effectLst>
                  <a:outerShdw blurRad="25400" dist="254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 name="Freeform 54"/>
                <p:cNvSpPr>
                  <a:spLocks noEditPoints="1"/>
                </p:cNvSpPr>
                <p:nvPr/>
              </p:nvSpPr>
              <p:spPr bwMode="auto">
                <a:xfrm>
                  <a:off x="4869178" y="2359129"/>
                  <a:ext cx="387172" cy="191853"/>
                </a:xfrm>
                <a:custGeom>
                  <a:avLst/>
                  <a:gdLst>
                    <a:gd name="T0" fmla="*/ 260 w 520"/>
                    <a:gd name="T1" fmla="*/ 0 h 258"/>
                    <a:gd name="T2" fmla="*/ 0 w 520"/>
                    <a:gd name="T3" fmla="*/ 226 h 258"/>
                    <a:gd name="T4" fmla="*/ 44 w 520"/>
                    <a:gd name="T5" fmla="*/ 258 h 258"/>
                    <a:gd name="T6" fmla="*/ 476 w 520"/>
                    <a:gd name="T7" fmla="*/ 258 h 258"/>
                    <a:gd name="T8" fmla="*/ 520 w 520"/>
                    <a:gd name="T9" fmla="*/ 226 h 258"/>
                    <a:gd name="T10" fmla="*/ 260 w 520"/>
                    <a:gd name="T11" fmla="*/ 0 h 258"/>
                    <a:gd name="T12" fmla="*/ 42 w 520"/>
                    <a:gd name="T13" fmla="*/ 173 h 258"/>
                    <a:gd name="T14" fmla="*/ 28 w 520"/>
                    <a:gd name="T15" fmla="*/ 179 h 258"/>
                    <a:gd name="T16" fmla="*/ 16 w 520"/>
                    <a:gd name="T17" fmla="*/ 174 h 258"/>
                    <a:gd name="T18" fmla="*/ 22 w 520"/>
                    <a:gd name="T19" fmla="*/ 154 h 258"/>
                    <a:gd name="T20" fmla="*/ 36 w 520"/>
                    <a:gd name="T21" fmla="*/ 160 h 258"/>
                    <a:gd name="T22" fmla="*/ 42 w 520"/>
                    <a:gd name="T23" fmla="*/ 173 h 258"/>
                    <a:gd name="T24" fmla="*/ 345 w 520"/>
                    <a:gd name="T25" fmla="*/ 32 h 258"/>
                    <a:gd name="T26" fmla="*/ 349 w 520"/>
                    <a:gd name="T27" fmla="*/ 22 h 258"/>
                    <a:gd name="T28" fmla="*/ 369 w 520"/>
                    <a:gd name="T29" fmla="*/ 29 h 258"/>
                    <a:gd name="T30" fmla="*/ 364 w 520"/>
                    <a:gd name="T31" fmla="*/ 40 h 258"/>
                    <a:gd name="T32" fmla="*/ 351 w 520"/>
                    <a:gd name="T33" fmla="*/ 45 h 258"/>
                    <a:gd name="T34" fmla="*/ 345 w 520"/>
                    <a:gd name="T35" fmla="*/ 32 h 258"/>
                    <a:gd name="T36" fmla="*/ 250 w 520"/>
                    <a:gd name="T37" fmla="*/ 9 h 258"/>
                    <a:gd name="T38" fmla="*/ 260 w 520"/>
                    <a:gd name="T39" fmla="*/ 8 h 258"/>
                    <a:gd name="T40" fmla="*/ 271 w 520"/>
                    <a:gd name="T41" fmla="*/ 9 h 258"/>
                    <a:gd name="T42" fmla="*/ 271 w 520"/>
                    <a:gd name="T43" fmla="*/ 17 h 258"/>
                    <a:gd name="T44" fmla="*/ 260 w 520"/>
                    <a:gd name="T45" fmla="*/ 27 h 258"/>
                    <a:gd name="T46" fmla="*/ 250 w 520"/>
                    <a:gd name="T47" fmla="*/ 17 h 258"/>
                    <a:gd name="T48" fmla="*/ 250 w 520"/>
                    <a:gd name="T49" fmla="*/ 9 h 258"/>
                    <a:gd name="T50" fmla="*/ 93 w 520"/>
                    <a:gd name="T51" fmla="*/ 97 h 258"/>
                    <a:gd name="T52" fmla="*/ 79 w 520"/>
                    <a:gd name="T53" fmla="*/ 97 h 258"/>
                    <a:gd name="T54" fmla="*/ 68 w 520"/>
                    <a:gd name="T55" fmla="*/ 86 h 258"/>
                    <a:gd name="T56" fmla="*/ 83 w 520"/>
                    <a:gd name="T57" fmla="*/ 71 h 258"/>
                    <a:gd name="T58" fmla="*/ 93 w 520"/>
                    <a:gd name="T59" fmla="*/ 82 h 258"/>
                    <a:gd name="T60" fmla="*/ 93 w 520"/>
                    <a:gd name="T61" fmla="*/ 97 h 258"/>
                    <a:gd name="T62" fmla="*/ 170 w 520"/>
                    <a:gd name="T63" fmla="*/ 45 h 258"/>
                    <a:gd name="T64" fmla="*/ 156 w 520"/>
                    <a:gd name="T65" fmla="*/ 40 h 258"/>
                    <a:gd name="T66" fmla="*/ 152 w 520"/>
                    <a:gd name="T67" fmla="*/ 30 h 258"/>
                    <a:gd name="T68" fmla="*/ 172 w 520"/>
                    <a:gd name="T69" fmla="*/ 22 h 258"/>
                    <a:gd name="T70" fmla="*/ 175 w 520"/>
                    <a:gd name="T71" fmla="*/ 32 h 258"/>
                    <a:gd name="T72" fmla="*/ 170 w 520"/>
                    <a:gd name="T73" fmla="*/ 45 h 258"/>
                    <a:gd name="T74" fmla="*/ 283 w 520"/>
                    <a:gd name="T75" fmla="*/ 229 h 258"/>
                    <a:gd name="T76" fmla="*/ 250 w 520"/>
                    <a:gd name="T77" fmla="*/ 231 h 258"/>
                    <a:gd name="T78" fmla="*/ 248 w 520"/>
                    <a:gd name="T79" fmla="*/ 197 h 258"/>
                    <a:gd name="T80" fmla="*/ 374 w 520"/>
                    <a:gd name="T81" fmla="*/ 88 h 258"/>
                    <a:gd name="T82" fmla="*/ 378 w 520"/>
                    <a:gd name="T83" fmla="*/ 91 h 258"/>
                    <a:gd name="T84" fmla="*/ 283 w 520"/>
                    <a:gd name="T85" fmla="*/ 229 h 258"/>
                    <a:gd name="T86" fmla="*/ 442 w 520"/>
                    <a:gd name="T87" fmla="*/ 97 h 258"/>
                    <a:gd name="T88" fmla="*/ 427 w 520"/>
                    <a:gd name="T89" fmla="*/ 97 h 258"/>
                    <a:gd name="T90" fmla="*/ 427 w 520"/>
                    <a:gd name="T91" fmla="*/ 82 h 258"/>
                    <a:gd name="T92" fmla="*/ 438 w 520"/>
                    <a:gd name="T93" fmla="*/ 71 h 258"/>
                    <a:gd name="T94" fmla="*/ 453 w 520"/>
                    <a:gd name="T95" fmla="*/ 86 h 258"/>
                    <a:gd name="T96" fmla="*/ 442 w 520"/>
                    <a:gd name="T97" fmla="*/ 97 h 258"/>
                    <a:gd name="T98" fmla="*/ 492 w 520"/>
                    <a:gd name="T99" fmla="*/ 179 h 258"/>
                    <a:gd name="T100" fmla="*/ 479 w 520"/>
                    <a:gd name="T101" fmla="*/ 173 h 258"/>
                    <a:gd name="T102" fmla="*/ 484 w 520"/>
                    <a:gd name="T103" fmla="*/ 159 h 258"/>
                    <a:gd name="T104" fmla="*/ 498 w 520"/>
                    <a:gd name="T105" fmla="*/ 154 h 258"/>
                    <a:gd name="T106" fmla="*/ 505 w 520"/>
                    <a:gd name="T107" fmla="*/ 173 h 258"/>
                    <a:gd name="T108" fmla="*/ 492 w 520"/>
                    <a:gd name="T109" fmla="*/ 17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20" h="258">
                      <a:moveTo>
                        <a:pt x="260" y="0"/>
                      </a:moveTo>
                      <a:cubicBezTo>
                        <a:pt x="117" y="0"/>
                        <a:pt x="0" y="101"/>
                        <a:pt x="0" y="226"/>
                      </a:cubicBezTo>
                      <a:cubicBezTo>
                        <a:pt x="0" y="247"/>
                        <a:pt x="15" y="258"/>
                        <a:pt x="44" y="258"/>
                      </a:cubicBezTo>
                      <a:cubicBezTo>
                        <a:pt x="476" y="258"/>
                        <a:pt x="476" y="258"/>
                        <a:pt x="476" y="258"/>
                      </a:cubicBezTo>
                      <a:cubicBezTo>
                        <a:pt x="506" y="258"/>
                        <a:pt x="520" y="247"/>
                        <a:pt x="520" y="226"/>
                      </a:cubicBezTo>
                      <a:cubicBezTo>
                        <a:pt x="520" y="101"/>
                        <a:pt x="404" y="0"/>
                        <a:pt x="260" y="0"/>
                      </a:cubicBezTo>
                      <a:close/>
                      <a:moveTo>
                        <a:pt x="42" y="173"/>
                      </a:moveTo>
                      <a:cubicBezTo>
                        <a:pt x="40" y="179"/>
                        <a:pt x="34" y="181"/>
                        <a:pt x="28" y="179"/>
                      </a:cubicBezTo>
                      <a:cubicBezTo>
                        <a:pt x="16" y="174"/>
                        <a:pt x="16" y="174"/>
                        <a:pt x="16" y="174"/>
                      </a:cubicBezTo>
                      <a:cubicBezTo>
                        <a:pt x="18" y="167"/>
                        <a:pt x="20" y="160"/>
                        <a:pt x="22" y="154"/>
                      </a:cubicBezTo>
                      <a:cubicBezTo>
                        <a:pt x="36" y="160"/>
                        <a:pt x="36" y="160"/>
                        <a:pt x="36" y="160"/>
                      </a:cubicBezTo>
                      <a:cubicBezTo>
                        <a:pt x="42" y="162"/>
                        <a:pt x="44" y="168"/>
                        <a:pt x="42" y="173"/>
                      </a:cubicBezTo>
                      <a:close/>
                      <a:moveTo>
                        <a:pt x="345" y="32"/>
                      </a:moveTo>
                      <a:cubicBezTo>
                        <a:pt x="349" y="22"/>
                        <a:pt x="349" y="22"/>
                        <a:pt x="349" y="22"/>
                      </a:cubicBezTo>
                      <a:cubicBezTo>
                        <a:pt x="356" y="24"/>
                        <a:pt x="362" y="27"/>
                        <a:pt x="369" y="29"/>
                      </a:cubicBezTo>
                      <a:cubicBezTo>
                        <a:pt x="364" y="40"/>
                        <a:pt x="364" y="40"/>
                        <a:pt x="364" y="40"/>
                      </a:cubicBezTo>
                      <a:cubicBezTo>
                        <a:pt x="362" y="45"/>
                        <a:pt x="356" y="48"/>
                        <a:pt x="351" y="45"/>
                      </a:cubicBezTo>
                      <a:cubicBezTo>
                        <a:pt x="345" y="43"/>
                        <a:pt x="343" y="37"/>
                        <a:pt x="345" y="32"/>
                      </a:cubicBezTo>
                      <a:close/>
                      <a:moveTo>
                        <a:pt x="250" y="9"/>
                      </a:moveTo>
                      <a:cubicBezTo>
                        <a:pt x="253" y="8"/>
                        <a:pt x="257" y="8"/>
                        <a:pt x="260" y="8"/>
                      </a:cubicBezTo>
                      <a:cubicBezTo>
                        <a:pt x="264" y="8"/>
                        <a:pt x="267" y="8"/>
                        <a:pt x="271" y="9"/>
                      </a:cubicBezTo>
                      <a:cubicBezTo>
                        <a:pt x="271" y="17"/>
                        <a:pt x="271" y="17"/>
                        <a:pt x="271" y="17"/>
                      </a:cubicBezTo>
                      <a:cubicBezTo>
                        <a:pt x="271" y="23"/>
                        <a:pt x="266" y="27"/>
                        <a:pt x="260" y="27"/>
                      </a:cubicBezTo>
                      <a:cubicBezTo>
                        <a:pt x="255" y="27"/>
                        <a:pt x="250" y="23"/>
                        <a:pt x="250" y="17"/>
                      </a:cubicBezTo>
                      <a:lnTo>
                        <a:pt x="250" y="9"/>
                      </a:lnTo>
                      <a:close/>
                      <a:moveTo>
                        <a:pt x="93" y="97"/>
                      </a:moveTo>
                      <a:cubicBezTo>
                        <a:pt x="89" y="101"/>
                        <a:pt x="83" y="101"/>
                        <a:pt x="79" y="97"/>
                      </a:cubicBezTo>
                      <a:cubicBezTo>
                        <a:pt x="68" y="86"/>
                        <a:pt x="68" y="86"/>
                        <a:pt x="68" y="86"/>
                      </a:cubicBezTo>
                      <a:cubicBezTo>
                        <a:pt x="73" y="81"/>
                        <a:pt x="78" y="76"/>
                        <a:pt x="83" y="71"/>
                      </a:cubicBezTo>
                      <a:cubicBezTo>
                        <a:pt x="93" y="82"/>
                        <a:pt x="93" y="82"/>
                        <a:pt x="93" y="82"/>
                      </a:cubicBezTo>
                      <a:cubicBezTo>
                        <a:pt x="97" y="86"/>
                        <a:pt x="97" y="93"/>
                        <a:pt x="93" y="97"/>
                      </a:cubicBezTo>
                      <a:close/>
                      <a:moveTo>
                        <a:pt x="170" y="45"/>
                      </a:moveTo>
                      <a:cubicBezTo>
                        <a:pt x="164" y="48"/>
                        <a:pt x="158" y="45"/>
                        <a:pt x="156" y="40"/>
                      </a:cubicBezTo>
                      <a:cubicBezTo>
                        <a:pt x="152" y="30"/>
                        <a:pt x="152" y="30"/>
                        <a:pt x="152" y="30"/>
                      </a:cubicBezTo>
                      <a:cubicBezTo>
                        <a:pt x="158" y="27"/>
                        <a:pt x="165" y="24"/>
                        <a:pt x="172" y="22"/>
                      </a:cubicBezTo>
                      <a:cubicBezTo>
                        <a:pt x="175" y="32"/>
                        <a:pt x="175" y="32"/>
                        <a:pt x="175" y="32"/>
                      </a:cubicBezTo>
                      <a:cubicBezTo>
                        <a:pt x="178" y="37"/>
                        <a:pt x="175" y="43"/>
                        <a:pt x="170" y="45"/>
                      </a:cubicBezTo>
                      <a:close/>
                      <a:moveTo>
                        <a:pt x="283" y="229"/>
                      </a:moveTo>
                      <a:cubicBezTo>
                        <a:pt x="275" y="239"/>
                        <a:pt x="259" y="240"/>
                        <a:pt x="250" y="231"/>
                      </a:cubicBezTo>
                      <a:cubicBezTo>
                        <a:pt x="240" y="222"/>
                        <a:pt x="239" y="207"/>
                        <a:pt x="248" y="197"/>
                      </a:cubicBezTo>
                      <a:cubicBezTo>
                        <a:pt x="374" y="88"/>
                        <a:pt x="374" y="88"/>
                        <a:pt x="374" y="88"/>
                      </a:cubicBezTo>
                      <a:cubicBezTo>
                        <a:pt x="378" y="91"/>
                        <a:pt x="378" y="91"/>
                        <a:pt x="378" y="91"/>
                      </a:cubicBezTo>
                      <a:lnTo>
                        <a:pt x="283" y="229"/>
                      </a:lnTo>
                      <a:close/>
                      <a:moveTo>
                        <a:pt x="442" y="97"/>
                      </a:moveTo>
                      <a:cubicBezTo>
                        <a:pt x="438" y="101"/>
                        <a:pt x="431" y="101"/>
                        <a:pt x="427" y="97"/>
                      </a:cubicBezTo>
                      <a:cubicBezTo>
                        <a:pt x="423" y="93"/>
                        <a:pt x="423" y="86"/>
                        <a:pt x="427" y="82"/>
                      </a:cubicBezTo>
                      <a:cubicBezTo>
                        <a:pt x="438" y="71"/>
                        <a:pt x="438" y="71"/>
                        <a:pt x="438" y="71"/>
                      </a:cubicBezTo>
                      <a:cubicBezTo>
                        <a:pt x="443" y="76"/>
                        <a:pt x="448" y="81"/>
                        <a:pt x="453" y="86"/>
                      </a:cubicBezTo>
                      <a:lnTo>
                        <a:pt x="442" y="97"/>
                      </a:lnTo>
                      <a:close/>
                      <a:moveTo>
                        <a:pt x="492" y="179"/>
                      </a:moveTo>
                      <a:cubicBezTo>
                        <a:pt x="487" y="181"/>
                        <a:pt x="481" y="178"/>
                        <a:pt x="479" y="173"/>
                      </a:cubicBezTo>
                      <a:cubicBezTo>
                        <a:pt x="476" y="168"/>
                        <a:pt x="479" y="162"/>
                        <a:pt x="484" y="159"/>
                      </a:cubicBezTo>
                      <a:cubicBezTo>
                        <a:pt x="498" y="154"/>
                        <a:pt x="498" y="154"/>
                        <a:pt x="498" y="154"/>
                      </a:cubicBezTo>
                      <a:cubicBezTo>
                        <a:pt x="501" y="160"/>
                        <a:pt x="503" y="167"/>
                        <a:pt x="505" y="173"/>
                      </a:cubicBezTo>
                      <a:lnTo>
                        <a:pt x="492" y="179"/>
                      </a:lnTo>
                      <a:close/>
                    </a:path>
                  </a:pathLst>
                </a:custGeom>
                <a:solidFill>
                  <a:srgbClr val="FFFFFF"/>
                </a:solidFill>
                <a:ln>
                  <a:noFill/>
                </a:ln>
                <a:effectLst>
                  <a:outerShdw blurRad="25400" dist="254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264">
                    <a:defRPr/>
                  </a:pPr>
                  <a:endParaRPr lang="en-US" sz="1900" kern="0">
                    <a:solidFill>
                      <a:sysClr val="windowText" lastClr="000000"/>
                    </a:solidFill>
                  </a:endParaRPr>
                </a:p>
              </p:txBody>
            </p:sp>
            <p:grpSp>
              <p:nvGrpSpPr>
                <p:cNvPr id="56" name="Group 55"/>
                <p:cNvGrpSpPr>
                  <a:grpSpLocks noChangeAspect="1"/>
                </p:cNvGrpSpPr>
                <p:nvPr/>
              </p:nvGrpSpPr>
              <p:grpSpPr bwMode="auto">
                <a:xfrm>
                  <a:off x="5560387" y="2912899"/>
                  <a:ext cx="269484" cy="313498"/>
                  <a:chOff x="5451" y="1149"/>
                  <a:chExt cx="349" cy="406"/>
                </a:xfrm>
                <a:effectLst>
                  <a:outerShdw blurRad="25400" dist="25400" dir="5400000" algn="t" rotWithShape="0">
                    <a:prstClr val="black">
                      <a:alpha val="40000"/>
                    </a:prstClr>
                  </a:outerShdw>
                </a:effectLst>
              </p:grpSpPr>
              <p:sp>
                <p:nvSpPr>
                  <p:cNvPr id="58" name="Freeform 57"/>
                  <p:cNvSpPr>
                    <a:spLocks noEditPoints="1"/>
                  </p:cNvSpPr>
                  <p:nvPr/>
                </p:nvSpPr>
                <p:spPr bwMode="auto">
                  <a:xfrm>
                    <a:off x="5451" y="1204"/>
                    <a:ext cx="349" cy="351"/>
                  </a:xfrm>
                  <a:custGeom>
                    <a:avLst/>
                    <a:gdLst>
                      <a:gd name="T0" fmla="*/ 110 w 221"/>
                      <a:gd name="T1" fmla="*/ 0 h 222"/>
                      <a:gd name="T2" fmla="*/ 0 w 221"/>
                      <a:gd name="T3" fmla="*/ 111 h 222"/>
                      <a:gd name="T4" fmla="*/ 110 w 221"/>
                      <a:gd name="T5" fmla="*/ 222 h 222"/>
                      <a:gd name="T6" fmla="*/ 221 w 221"/>
                      <a:gd name="T7" fmla="*/ 111 h 222"/>
                      <a:gd name="T8" fmla="*/ 110 w 221"/>
                      <a:gd name="T9" fmla="*/ 0 h 222"/>
                      <a:gd name="T10" fmla="*/ 181 w 221"/>
                      <a:gd name="T11" fmla="*/ 152 h 222"/>
                      <a:gd name="T12" fmla="*/ 170 w 221"/>
                      <a:gd name="T13" fmla="*/ 156 h 222"/>
                      <a:gd name="T14" fmla="*/ 102 w 221"/>
                      <a:gd name="T15" fmla="*/ 121 h 222"/>
                      <a:gd name="T16" fmla="*/ 98 w 221"/>
                      <a:gd name="T17" fmla="*/ 114 h 222"/>
                      <a:gd name="T18" fmla="*/ 98 w 221"/>
                      <a:gd name="T19" fmla="*/ 113 h 222"/>
                      <a:gd name="T20" fmla="*/ 98 w 221"/>
                      <a:gd name="T21" fmla="*/ 38 h 222"/>
                      <a:gd name="T22" fmla="*/ 106 w 221"/>
                      <a:gd name="T23" fmla="*/ 29 h 222"/>
                      <a:gd name="T24" fmla="*/ 115 w 221"/>
                      <a:gd name="T25" fmla="*/ 38 h 222"/>
                      <a:gd name="T26" fmla="*/ 115 w 221"/>
                      <a:gd name="T27" fmla="*/ 109 h 222"/>
                      <a:gd name="T28" fmla="*/ 177 w 221"/>
                      <a:gd name="T29" fmla="*/ 141 h 222"/>
                      <a:gd name="T30" fmla="*/ 181 w 221"/>
                      <a:gd name="T31" fmla="*/ 15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1" h="222">
                        <a:moveTo>
                          <a:pt x="110" y="0"/>
                        </a:moveTo>
                        <a:cubicBezTo>
                          <a:pt x="49" y="0"/>
                          <a:pt x="0" y="50"/>
                          <a:pt x="0" y="111"/>
                        </a:cubicBezTo>
                        <a:cubicBezTo>
                          <a:pt x="0" y="172"/>
                          <a:pt x="49" y="222"/>
                          <a:pt x="110" y="222"/>
                        </a:cubicBezTo>
                        <a:cubicBezTo>
                          <a:pt x="172" y="222"/>
                          <a:pt x="221" y="172"/>
                          <a:pt x="221" y="111"/>
                        </a:cubicBezTo>
                        <a:cubicBezTo>
                          <a:pt x="221" y="50"/>
                          <a:pt x="172" y="0"/>
                          <a:pt x="110" y="0"/>
                        </a:cubicBezTo>
                        <a:close/>
                        <a:moveTo>
                          <a:pt x="181" y="152"/>
                        </a:moveTo>
                        <a:cubicBezTo>
                          <a:pt x="179" y="156"/>
                          <a:pt x="174" y="158"/>
                          <a:pt x="170" y="156"/>
                        </a:cubicBezTo>
                        <a:cubicBezTo>
                          <a:pt x="102" y="121"/>
                          <a:pt x="102" y="121"/>
                          <a:pt x="102" y="121"/>
                        </a:cubicBezTo>
                        <a:cubicBezTo>
                          <a:pt x="99" y="120"/>
                          <a:pt x="98" y="117"/>
                          <a:pt x="98" y="114"/>
                        </a:cubicBezTo>
                        <a:cubicBezTo>
                          <a:pt x="98" y="114"/>
                          <a:pt x="98" y="114"/>
                          <a:pt x="98" y="113"/>
                        </a:cubicBezTo>
                        <a:cubicBezTo>
                          <a:pt x="98" y="38"/>
                          <a:pt x="98" y="38"/>
                          <a:pt x="98" y="38"/>
                        </a:cubicBezTo>
                        <a:cubicBezTo>
                          <a:pt x="98" y="33"/>
                          <a:pt x="102" y="29"/>
                          <a:pt x="106" y="29"/>
                        </a:cubicBezTo>
                        <a:cubicBezTo>
                          <a:pt x="111" y="29"/>
                          <a:pt x="115" y="33"/>
                          <a:pt x="115" y="38"/>
                        </a:cubicBezTo>
                        <a:cubicBezTo>
                          <a:pt x="115" y="109"/>
                          <a:pt x="115" y="109"/>
                          <a:pt x="115" y="109"/>
                        </a:cubicBezTo>
                        <a:cubicBezTo>
                          <a:pt x="177" y="141"/>
                          <a:pt x="177" y="141"/>
                          <a:pt x="177" y="141"/>
                        </a:cubicBezTo>
                        <a:cubicBezTo>
                          <a:pt x="182" y="143"/>
                          <a:pt x="183" y="148"/>
                          <a:pt x="181" y="1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264">
                      <a:defRPr/>
                    </a:pPr>
                    <a:endParaRPr lang="en-US" sz="1900" kern="0">
                      <a:solidFill>
                        <a:sysClr val="windowText" lastClr="000000"/>
                      </a:solidFill>
                    </a:endParaRPr>
                  </a:p>
                </p:txBody>
              </p:sp>
              <p:sp>
                <p:nvSpPr>
                  <p:cNvPr id="59" name="Freeform 58"/>
                  <p:cNvSpPr>
                    <a:spLocks/>
                  </p:cNvSpPr>
                  <p:nvPr/>
                </p:nvSpPr>
                <p:spPr bwMode="auto">
                  <a:xfrm>
                    <a:off x="5523" y="1149"/>
                    <a:ext cx="205" cy="26"/>
                  </a:xfrm>
                  <a:custGeom>
                    <a:avLst/>
                    <a:gdLst>
                      <a:gd name="T0" fmla="*/ 87 w 87"/>
                      <a:gd name="T1" fmla="*/ 5 h 11"/>
                      <a:gd name="T2" fmla="*/ 81 w 87"/>
                      <a:gd name="T3" fmla="*/ 11 h 11"/>
                      <a:gd name="T4" fmla="*/ 5 w 87"/>
                      <a:gd name="T5" fmla="*/ 11 h 11"/>
                      <a:gd name="T6" fmla="*/ 0 w 87"/>
                      <a:gd name="T7" fmla="*/ 5 h 11"/>
                      <a:gd name="T8" fmla="*/ 0 w 87"/>
                      <a:gd name="T9" fmla="*/ 5 h 11"/>
                      <a:gd name="T10" fmla="*/ 5 w 87"/>
                      <a:gd name="T11" fmla="*/ 0 h 11"/>
                      <a:gd name="T12" fmla="*/ 81 w 87"/>
                      <a:gd name="T13" fmla="*/ 0 h 11"/>
                      <a:gd name="T14" fmla="*/ 87 w 87"/>
                      <a:gd name="T15" fmla="*/ 5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1">
                        <a:moveTo>
                          <a:pt x="87" y="5"/>
                        </a:moveTo>
                        <a:cubicBezTo>
                          <a:pt x="87" y="8"/>
                          <a:pt x="84" y="11"/>
                          <a:pt x="81" y="11"/>
                        </a:cubicBezTo>
                        <a:cubicBezTo>
                          <a:pt x="5" y="11"/>
                          <a:pt x="5" y="11"/>
                          <a:pt x="5" y="11"/>
                        </a:cubicBezTo>
                        <a:cubicBezTo>
                          <a:pt x="2" y="11"/>
                          <a:pt x="0" y="8"/>
                          <a:pt x="0" y="5"/>
                        </a:cubicBezTo>
                        <a:cubicBezTo>
                          <a:pt x="0" y="5"/>
                          <a:pt x="0" y="5"/>
                          <a:pt x="0" y="5"/>
                        </a:cubicBezTo>
                        <a:cubicBezTo>
                          <a:pt x="0" y="2"/>
                          <a:pt x="2" y="0"/>
                          <a:pt x="5" y="0"/>
                        </a:cubicBezTo>
                        <a:cubicBezTo>
                          <a:pt x="81" y="0"/>
                          <a:pt x="81" y="0"/>
                          <a:pt x="81" y="0"/>
                        </a:cubicBezTo>
                        <a:cubicBezTo>
                          <a:pt x="84" y="0"/>
                          <a:pt x="87" y="2"/>
                          <a:pt x="87"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264">
                      <a:defRPr/>
                    </a:pPr>
                    <a:endParaRPr lang="en-US" sz="1900" kern="0">
                      <a:solidFill>
                        <a:sysClr val="windowText" lastClr="000000"/>
                      </a:solidFill>
                    </a:endParaRPr>
                  </a:p>
                </p:txBody>
              </p:sp>
            </p:grpSp>
            <p:sp>
              <p:nvSpPr>
                <p:cNvPr id="57" name="Freeform 56"/>
                <p:cNvSpPr>
                  <a:spLocks noEditPoints="1"/>
                </p:cNvSpPr>
                <p:nvPr/>
              </p:nvSpPr>
              <p:spPr bwMode="auto">
                <a:xfrm>
                  <a:off x="6198303" y="2302812"/>
                  <a:ext cx="224423" cy="297362"/>
                </a:xfrm>
                <a:custGeom>
                  <a:avLst/>
                  <a:gdLst>
                    <a:gd name="T0" fmla="*/ 165 w 178"/>
                    <a:gd name="T1" fmla="*/ 83 h 235"/>
                    <a:gd name="T2" fmla="*/ 154 w 178"/>
                    <a:gd name="T3" fmla="*/ 83 h 235"/>
                    <a:gd name="T4" fmla="*/ 154 w 178"/>
                    <a:gd name="T5" fmla="*/ 77 h 235"/>
                    <a:gd name="T6" fmla="*/ 151 w 178"/>
                    <a:gd name="T7" fmla="*/ 77 h 235"/>
                    <a:gd name="T8" fmla="*/ 151 w 178"/>
                    <a:gd name="T9" fmla="*/ 61 h 235"/>
                    <a:gd name="T10" fmla="*/ 89 w 178"/>
                    <a:gd name="T11" fmla="*/ 0 h 235"/>
                    <a:gd name="T12" fmla="*/ 27 w 178"/>
                    <a:gd name="T13" fmla="*/ 61 h 235"/>
                    <a:gd name="T14" fmla="*/ 27 w 178"/>
                    <a:gd name="T15" fmla="*/ 77 h 235"/>
                    <a:gd name="T16" fmla="*/ 24 w 178"/>
                    <a:gd name="T17" fmla="*/ 77 h 235"/>
                    <a:gd name="T18" fmla="*/ 24 w 178"/>
                    <a:gd name="T19" fmla="*/ 83 h 235"/>
                    <a:gd name="T20" fmla="*/ 13 w 178"/>
                    <a:gd name="T21" fmla="*/ 83 h 235"/>
                    <a:gd name="T22" fmla="*/ 0 w 178"/>
                    <a:gd name="T23" fmla="*/ 96 h 235"/>
                    <a:gd name="T24" fmla="*/ 0 w 178"/>
                    <a:gd name="T25" fmla="*/ 222 h 235"/>
                    <a:gd name="T26" fmla="*/ 13 w 178"/>
                    <a:gd name="T27" fmla="*/ 235 h 235"/>
                    <a:gd name="T28" fmla="*/ 165 w 178"/>
                    <a:gd name="T29" fmla="*/ 235 h 235"/>
                    <a:gd name="T30" fmla="*/ 178 w 178"/>
                    <a:gd name="T31" fmla="*/ 222 h 235"/>
                    <a:gd name="T32" fmla="*/ 178 w 178"/>
                    <a:gd name="T33" fmla="*/ 96 h 235"/>
                    <a:gd name="T34" fmla="*/ 165 w 178"/>
                    <a:gd name="T35" fmla="*/ 83 h 235"/>
                    <a:gd name="T36" fmla="*/ 47 w 178"/>
                    <a:gd name="T37" fmla="*/ 61 h 235"/>
                    <a:gd name="T38" fmla="*/ 89 w 178"/>
                    <a:gd name="T39" fmla="*/ 19 h 235"/>
                    <a:gd name="T40" fmla="*/ 131 w 178"/>
                    <a:gd name="T41" fmla="*/ 61 h 235"/>
                    <a:gd name="T42" fmla="*/ 131 w 178"/>
                    <a:gd name="T43" fmla="*/ 77 h 235"/>
                    <a:gd name="T44" fmla="*/ 128 w 178"/>
                    <a:gd name="T45" fmla="*/ 77 h 235"/>
                    <a:gd name="T46" fmla="*/ 128 w 178"/>
                    <a:gd name="T47" fmla="*/ 83 h 235"/>
                    <a:gd name="T48" fmla="*/ 50 w 178"/>
                    <a:gd name="T49" fmla="*/ 83 h 235"/>
                    <a:gd name="T50" fmla="*/ 50 w 178"/>
                    <a:gd name="T51" fmla="*/ 77 h 235"/>
                    <a:gd name="T52" fmla="*/ 47 w 178"/>
                    <a:gd name="T53" fmla="*/ 77 h 235"/>
                    <a:gd name="T54" fmla="*/ 47 w 178"/>
                    <a:gd name="T55" fmla="*/ 6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8" h="235">
                      <a:moveTo>
                        <a:pt x="165" y="83"/>
                      </a:moveTo>
                      <a:cubicBezTo>
                        <a:pt x="154" y="83"/>
                        <a:pt x="154" y="83"/>
                        <a:pt x="154" y="83"/>
                      </a:cubicBezTo>
                      <a:cubicBezTo>
                        <a:pt x="154" y="77"/>
                        <a:pt x="154" y="77"/>
                        <a:pt x="154" y="77"/>
                      </a:cubicBezTo>
                      <a:cubicBezTo>
                        <a:pt x="151" y="77"/>
                        <a:pt x="151" y="77"/>
                        <a:pt x="151" y="77"/>
                      </a:cubicBezTo>
                      <a:cubicBezTo>
                        <a:pt x="151" y="61"/>
                        <a:pt x="151" y="61"/>
                        <a:pt x="151" y="61"/>
                      </a:cubicBezTo>
                      <a:cubicBezTo>
                        <a:pt x="151" y="27"/>
                        <a:pt x="123" y="0"/>
                        <a:pt x="89" y="0"/>
                      </a:cubicBezTo>
                      <a:cubicBezTo>
                        <a:pt x="55" y="0"/>
                        <a:pt x="27" y="27"/>
                        <a:pt x="27" y="61"/>
                      </a:cubicBezTo>
                      <a:cubicBezTo>
                        <a:pt x="27" y="77"/>
                        <a:pt x="27" y="77"/>
                        <a:pt x="27" y="77"/>
                      </a:cubicBezTo>
                      <a:cubicBezTo>
                        <a:pt x="24" y="77"/>
                        <a:pt x="24" y="77"/>
                        <a:pt x="24" y="77"/>
                      </a:cubicBezTo>
                      <a:cubicBezTo>
                        <a:pt x="24" y="83"/>
                        <a:pt x="24" y="83"/>
                        <a:pt x="24" y="83"/>
                      </a:cubicBezTo>
                      <a:cubicBezTo>
                        <a:pt x="13" y="83"/>
                        <a:pt x="13" y="83"/>
                        <a:pt x="13" y="83"/>
                      </a:cubicBezTo>
                      <a:cubicBezTo>
                        <a:pt x="6" y="83"/>
                        <a:pt x="0" y="88"/>
                        <a:pt x="0" y="96"/>
                      </a:cubicBezTo>
                      <a:cubicBezTo>
                        <a:pt x="0" y="222"/>
                        <a:pt x="0" y="222"/>
                        <a:pt x="0" y="222"/>
                      </a:cubicBezTo>
                      <a:cubicBezTo>
                        <a:pt x="0" y="229"/>
                        <a:pt x="6" y="235"/>
                        <a:pt x="13" y="235"/>
                      </a:cubicBezTo>
                      <a:cubicBezTo>
                        <a:pt x="165" y="235"/>
                        <a:pt x="165" y="235"/>
                        <a:pt x="165" y="235"/>
                      </a:cubicBezTo>
                      <a:cubicBezTo>
                        <a:pt x="172" y="235"/>
                        <a:pt x="178" y="229"/>
                        <a:pt x="178" y="222"/>
                      </a:cubicBezTo>
                      <a:cubicBezTo>
                        <a:pt x="178" y="96"/>
                        <a:pt x="178" y="96"/>
                        <a:pt x="178" y="96"/>
                      </a:cubicBezTo>
                      <a:cubicBezTo>
                        <a:pt x="178" y="88"/>
                        <a:pt x="172" y="83"/>
                        <a:pt x="165" y="83"/>
                      </a:cubicBezTo>
                      <a:close/>
                      <a:moveTo>
                        <a:pt x="47" y="61"/>
                      </a:moveTo>
                      <a:cubicBezTo>
                        <a:pt x="47" y="38"/>
                        <a:pt x="66" y="19"/>
                        <a:pt x="89" y="19"/>
                      </a:cubicBezTo>
                      <a:cubicBezTo>
                        <a:pt x="112" y="19"/>
                        <a:pt x="131" y="38"/>
                        <a:pt x="131" y="61"/>
                      </a:cubicBezTo>
                      <a:cubicBezTo>
                        <a:pt x="131" y="77"/>
                        <a:pt x="131" y="77"/>
                        <a:pt x="131" y="77"/>
                      </a:cubicBezTo>
                      <a:cubicBezTo>
                        <a:pt x="128" y="77"/>
                        <a:pt x="128" y="77"/>
                        <a:pt x="128" y="77"/>
                      </a:cubicBezTo>
                      <a:cubicBezTo>
                        <a:pt x="128" y="83"/>
                        <a:pt x="128" y="83"/>
                        <a:pt x="128" y="83"/>
                      </a:cubicBezTo>
                      <a:cubicBezTo>
                        <a:pt x="50" y="83"/>
                        <a:pt x="50" y="83"/>
                        <a:pt x="50" y="83"/>
                      </a:cubicBezTo>
                      <a:cubicBezTo>
                        <a:pt x="50" y="77"/>
                        <a:pt x="50" y="77"/>
                        <a:pt x="50" y="77"/>
                      </a:cubicBezTo>
                      <a:cubicBezTo>
                        <a:pt x="47" y="77"/>
                        <a:pt x="47" y="77"/>
                        <a:pt x="47" y="77"/>
                      </a:cubicBezTo>
                      <a:lnTo>
                        <a:pt x="47" y="61"/>
                      </a:lnTo>
                      <a:close/>
                    </a:path>
                  </a:pathLst>
                </a:custGeom>
                <a:solidFill>
                  <a:srgbClr val="E7E6E6"/>
                </a:solidFill>
                <a:ln w="34925" cap="rnd">
                  <a:noFill/>
                  <a:round/>
                  <a:headEnd/>
                  <a:tailEnd/>
                </a:ln>
                <a:effectLst>
                  <a:outerShdw blurRad="254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264">
                    <a:defRPr/>
                  </a:pPr>
                  <a:endParaRPr lang="en-US" sz="1900" kern="0">
                    <a:solidFill>
                      <a:sysClr val="windowText" lastClr="000000"/>
                    </a:solidFill>
                  </a:endParaRPr>
                </a:p>
              </p:txBody>
            </p:sp>
          </p:grpSp>
        </p:grpSp>
        <p:grpSp>
          <p:nvGrpSpPr>
            <p:cNvPr id="8" name="Group 7"/>
            <p:cNvGrpSpPr/>
            <p:nvPr/>
          </p:nvGrpSpPr>
          <p:grpSpPr>
            <a:xfrm>
              <a:off x="412191" y="4016056"/>
              <a:ext cx="6242275" cy="1497365"/>
              <a:chOff x="1539709" y="2649252"/>
              <a:chExt cx="2949679" cy="719989"/>
            </a:xfrm>
          </p:grpSpPr>
          <p:grpSp>
            <p:nvGrpSpPr>
              <p:cNvPr id="9" name="Group 8"/>
              <p:cNvGrpSpPr/>
              <p:nvPr/>
            </p:nvGrpSpPr>
            <p:grpSpPr>
              <a:xfrm>
                <a:off x="1721641" y="3031567"/>
                <a:ext cx="2622756" cy="249733"/>
                <a:chOff x="1856748" y="4521199"/>
                <a:chExt cx="4949076" cy="323663"/>
              </a:xfrm>
            </p:grpSpPr>
            <p:cxnSp>
              <p:nvCxnSpPr>
                <p:cNvPr id="43" name="Straight Connector 42"/>
                <p:cNvCxnSpPr/>
                <p:nvPr/>
              </p:nvCxnSpPr>
              <p:spPr>
                <a:xfrm>
                  <a:off x="2688974" y="4521199"/>
                  <a:ext cx="157589" cy="323663"/>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1856748" y="4521200"/>
                  <a:ext cx="832227"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688976" y="4521200"/>
                  <a:ext cx="1147402"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688975" y="4521200"/>
                  <a:ext cx="2137218"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2688975" y="4521200"/>
                  <a:ext cx="3127033"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688975" y="4521200"/>
                  <a:ext cx="4116849"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flipH="1">
                <a:off x="1721650" y="3031565"/>
                <a:ext cx="2622756" cy="249735"/>
                <a:chOff x="1856748" y="4521199"/>
                <a:chExt cx="4949076" cy="323663"/>
              </a:xfrm>
            </p:grpSpPr>
            <p:cxnSp>
              <p:nvCxnSpPr>
                <p:cNvPr id="37" name="Straight Connector 36"/>
                <p:cNvCxnSpPr/>
                <p:nvPr/>
              </p:nvCxnSpPr>
              <p:spPr>
                <a:xfrm>
                  <a:off x="2688974" y="4521199"/>
                  <a:ext cx="157589" cy="323663"/>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1856748" y="4521200"/>
                  <a:ext cx="832227"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688976" y="4521200"/>
                  <a:ext cx="1147402"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688975" y="4521200"/>
                  <a:ext cx="2137218"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688975" y="4521200"/>
                  <a:ext cx="3127033"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688975" y="4521200"/>
                  <a:ext cx="4116849"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1721644" y="3031567"/>
                <a:ext cx="2622761" cy="249734"/>
                <a:chOff x="1856748" y="4521200"/>
                <a:chExt cx="4949076" cy="323662"/>
              </a:xfrm>
            </p:grpSpPr>
            <p:cxnSp>
              <p:nvCxnSpPr>
                <p:cNvPr id="31" name="Straight Connector 30"/>
                <p:cNvCxnSpPr/>
                <p:nvPr/>
              </p:nvCxnSpPr>
              <p:spPr>
                <a:xfrm flipH="1">
                  <a:off x="2846563" y="4521200"/>
                  <a:ext cx="937286"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1856748" y="4521200"/>
                  <a:ext cx="1927101"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783849" y="4521200"/>
                  <a:ext cx="52529"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783849" y="4521200"/>
                  <a:ext cx="1042344"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783849" y="4521200"/>
                  <a:ext cx="2032159"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83849" y="4521200"/>
                  <a:ext cx="3021975"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flipH="1">
                <a:off x="1721639" y="3031565"/>
                <a:ext cx="2622766" cy="250783"/>
                <a:chOff x="1856748" y="4521200"/>
                <a:chExt cx="4949076" cy="323662"/>
              </a:xfrm>
            </p:grpSpPr>
            <p:cxnSp>
              <p:nvCxnSpPr>
                <p:cNvPr id="25" name="Straight Connector 24"/>
                <p:cNvCxnSpPr/>
                <p:nvPr/>
              </p:nvCxnSpPr>
              <p:spPr>
                <a:xfrm flipH="1">
                  <a:off x="2846563" y="4521200"/>
                  <a:ext cx="937286"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1856748" y="4521200"/>
                  <a:ext cx="1927101"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783849" y="4521200"/>
                  <a:ext cx="52529"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783849" y="4521200"/>
                  <a:ext cx="1042344"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783849" y="4521200"/>
                  <a:ext cx="2032159"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783849" y="4521200"/>
                  <a:ext cx="3021975"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1539709" y="2649252"/>
                <a:ext cx="2949679" cy="719989"/>
                <a:chOff x="227847" y="3137327"/>
                <a:chExt cx="7968849" cy="1945104"/>
              </a:xfrm>
            </p:grpSpPr>
            <p:pic>
              <p:nvPicPr>
                <p:cNvPr id="19" name="Picture 18" descr="C:\Users\rmuta\Desktop\spin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2333" y="4049578"/>
                  <a:ext cx="784363" cy="103285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C:\Users\rmuta\Desktop\spin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1888" y="3137327"/>
                  <a:ext cx="784365" cy="103285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C:\Users\rmuta\Desktop\spin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6224" y="3137327"/>
                  <a:ext cx="784365" cy="103285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C:\Users\rmuta\Desktop\spin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3769" y="3137327"/>
                  <a:ext cx="784365" cy="103285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C:\Users\rmuta\Desktop\spin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1305" y="3137327"/>
                  <a:ext cx="784365" cy="103285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C:\Users\rmuta\Desktop\spin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847" y="4029751"/>
                  <a:ext cx="784366" cy="1032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2063569" y="3281300"/>
                <a:ext cx="1917764" cy="80599"/>
                <a:chOff x="2450725" y="4888404"/>
                <a:chExt cx="5181028" cy="217748"/>
              </a:xfrm>
            </p:grpSpPr>
            <p:pic>
              <p:nvPicPr>
                <p:cNvPr id="15" name="Picture 14" descr="C:\Users\rmuta\Desktop\leaf.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0725" y="4888404"/>
                  <a:ext cx="895350" cy="21774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C:\Users\rmuta\Desktop\leaf.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79284" y="4888404"/>
                  <a:ext cx="895350" cy="21774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C:\Users\rmuta\Desktop\leaf.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7844" y="4888404"/>
                  <a:ext cx="895350" cy="21774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C:\Users\rmuta\Desktop\leaf.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6403" y="4888404"/>
                  <a:ext cx="895350" cy="217748"/>
                </a:xfrm>
                <a:prstGeom prst="rect">
                  <a:avLst/>
                </a:prstGeom>
                <a:noFill/>
                <a:extLst>
                  <a:ext uri="{909E8E84-426E-40dd-AFC4-6F175D3DCCD1}">
                    <a14:hiddenFill xmlns:a14="http://schemas.microsoft.com/office/drawing/2010/main">
                      <a:solidFill>
                        <a:srgbClr val="FFFFFF"/>
                      </a:solidFill>
                    </a14:hiddenFill>
                  </a:ext>
                </a:extLst>
              </p:spPr>
            </p:pic>
          </p:grpSp>
        </p:grpSp>
      </p:grpSp>
      <p:sp>
        <p:nvSpPr>
          <p:cNvPr id="62" name="Rectangle 61"/>
          <p:cNvSpPr/>
          <p:nvPr/>
        </p:nvSpPr>
        <p:spPr>
          <a:xfrm>
            <a:off x="736891" y="2230309"/>
            <a:ext cx="6390044" cy="405331"/>
          </a:xfrm>
          <a:prstGeom prst="rect">
            <a:avLst/>
          </a:prstGeom>
          <a:solidFill>
            <a:srgbClr val="FFFFFF"/>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b"/>
          <a:lstStyle/>
          <a:p>
            <a:pPr algn="ctr"/>
            <a:r>
              <a:rPr lang="en-US" sz="1500" b="1" dirty="0">
                <a:solidFill>
                  <a:schemeClr val="accent6"/>
                </a:solidFill>
              </a:rPr>
              <a:t>Open REST APIs Support Integration With Any Software</a:t>
            </a:r>
          </a:p>
        </p:txBody>
      </p:sp>
      <p:sp>
        <p:nvSpPr>
          <p:cNvPr id="63" name="Rectangle 62"/>
          <p:cNvSpPr/>
          <p:nvPr/>
        </p:nvSpPr>
        <p:spPr>
          <a:xfrm>
            <a:off x="840122" y="5034719"/>
            <a:ext cx="6404151" cy="522804"/>
          </a:xfrm>
          <a:prstGeom prst="rect">
            <a:avLst/>
          </a:prstGeom>
          <a:solidFill>
            <a:srgbClr val="FFFFFF"/>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b"/>
          <a:lstStyle/>
          <a:p>
            <a:pPr algn="ctr"/>
            <a:r>
              <a:rPr lang="en-US" sz="1500" b="1" dirty="0" err="1">
                <a:solidFill>
                  <a:schemeClr val="accent6"/>
                </a:solidFill>
              </a:rPr>
              <a:t>OpFlex</a:t>
            </a:r>
            <a:r>
              <a:rPr lang="en-US" sz="1500" b="1" dirty="0">
                <a:solidFill>
                  <a:schemeClr val="accent6"/>
                </a:solidFill>
              </a:rPr>
              <a:t>: Open Fabric Attached Device API Supports Integration with Any Network Device </a:t>
            </a:r>
          </a:p>
        </p:txBody>
      </p:sp>
      <p:grpSp>
        <p:nvGrpSpPr>
          <p:cNvPr id="64" name="Group 63"/>
          <p:cNvGrpSpPr/>
          <p:nvPr/>
        </p:nvGrpSpPr>
        <p:grpSpPr>
          <a:xfrm>
            <a:off x="740287" y="1093186"/>
            <a:ext cx="6491396" cy="1030293"/>
            <a:chOff x="444209" y="1413378"/>
            <a:chExt cx="8938955" cy="1418761"/>
          </a:xfrm>
          <a:solidFill>
            <a:srgbClr val="FFFFFF"/>
          </a:solidFill>
        </p:grpSpPr>
        <p:sp>
          <p:nvSpPr>
            <p:cNvPr id="65" name="TextBox 64"/>
            <p:cNvSpPr txBox="1"/>
            <p:nvPr/>
          </p:nvSpPr>
          <p:spPr>
            <a:xfrm>
              <a:off x="453387" y="1608853"/>
              <a:ext cx="1425768" cy="418524"/>
            </a:xfrm>
            <a:prstGeom prst="rect">
              <a:avLst/>
            </a:prstGeom>
            <a:noFill/>
          </p:spPr>
          <p:txBody>
            <a:bodyPr wrap="square" anchor="b">
              <a:spAutoFit/>
            </a:bodyPr>
            <a:lstStyle>
              <a:defPPr>
                <a:defRPr lang="en-US"/>
              </a:defPPr>
              <a:lvl1pPr>
                <a:lnSpc>
                  <a:spcPct val="90000"/>
                </a:lnSpc>
                <a:defRPr sz="1600" b="1">
                  <a:solidFill>
                    <a:schemeClr val="accent6">
                      <a:lumMod val="60000"/>
                      <a:lumOff val="40000"/>
                    </a:schemeClr>
                  </a:solidFill>
                  <a:latin typeface="Arial Narrow" panose="020B0606020202030204" pitchFamily="34" charset="0"/>
                </a:defRPr>
              </a:lvl1pPr>
            </a:lstStyle>
            <a:p>
              <a:pPr algn="ctr" defTabSz="914218"/>
              <a:r>
                <a:rPr lang="en-US" sz="1200" dirty="0">
                  <a:solidFill>
                    <a:schemeClr val="bg1"/>
                  </a:solidFill>
                </a:rPr>
                <a:t>Automation</a:t>
              </a:r>
              <a:r>
                <a:rPr lang="en-US" sz="1500" dirty="0">
                  <a:solidFill>
                    <a:schemeClr val="bg1"/>
                  </a:solidFill>
                </a:rPr>
                <a:t> </a:t>
              </a:r>
            </a:p>
          </p:txBody>
        </p:sp>
        <p:sp>
          <p:nvSpPr>
            <p:cNvPr id="66" name="TextBox 65"/>
            <p:cNvSpPr txBox="1"/>
            <p:nvPr/>
          </p:nvSpPr>
          <p:spPr>
            <a:xfrm>
              <a:off x="3507961" y="1413378"/>
              <a:ext cx="1367606" cy="589113"/>
            </a:xfrm>
            <a:prstGeom prst="rect">
              <a:avLst/>
            </a:prstGeom>
            <a:noFill/>
          </p:spPr>
          <p:txBody>
            <a:bodyPr wrap="square" anchor="b">
              <a:spAutoFit/>
            </a:bodyPr>
            <a:lstStyle>
              <a:defPPr>
                <a:defRPr lang="en-US"/>
              </a:defPPr>
              <a:lvl1pPr>
                <a:lnSpc>
                  <a:spcPct val="90000"/>
                </a:lnSpc>
                <a:defRPr sz="1600" b="1">
                  <a:solidFill>
                    <a:schemeClr val="accent6">
                      <a:lumMod val="60000"/>
                      <a:lumOff val="40000"/>
                    </a:schemeClr>
                  </a:solidFill>
                  <a:latin typeface="Arial Narrow" panose="020B0606020202030204" pitchFamily="34" charset="0"/>
                </a:defRPr>
              </a:lvl1pPr>
            </a:lstStyle>
            <a:p>
              <a:pPr algn="ctr" defTabSz="914218"/>
              <a:r>
                <a:rPr lang="en-US" sz="1200" dirty="0">
                  <a:solidFill>
                    <a:schemeClr val="bg1"/>
                  </a:solidFill>
                </a:rPr>
                <a:t>Enterprise Monitoring</a:t>
              </a:r>
            </a:p>
          </p:txBody>
        </p:sp>
        <p:grpSp>
          <p:nvGrpSpPr>
            <p:cNvPr id="67" name="Group 66"/>
            <p:cNvGrpSpPr/>
            <p:nvPr/>
          </p:nvGrpSpPr>
          <p:grpSpPr>
            <a:xfrm>
              <a:off x="4978600" y="2031260"/>
              <a:ext cx="1351580" cy="788137"/>
              <a:chOff x="5509546" y="1628159"/>
              <a:chExt cx="1351580" cy="788137"/>
            </a:xfrm>
            <a:grpFill/>
          </p:grpSpPr>
          <p:sp>
            <p:nvSpPr>
              <p:cNvPr id="111" name="Rounded Rectangle 110"/>
              <p:cNvSpPr/>
              <p:nvPr/>
            </p:nvSpPr>
            <p:spPr>
              <a:xfrm>
                <a:off x="5509546" y="1628159"/>
                <a:ext cx="1351580" cy="788137"/>
              </a:xfrm>
              <a:prstGeom prst="roundRect">
                <a:avLst>
                  <a:gd name="adj" fmla="val 2539"/>
                </a:avLst>
              </a:prstGeom>
              <a:grpFill/>
              <a:ln w="34925" cap="rnd">
                <a:solidFill>
                  <a:schemeClr val="bg1">
                    <a:lumMod val="50000"/>
                  </a:schemeClr>
                </a:solidFill>
                <a:round/>
                <a:headEnd/>
                <a:tailEnd/>
              </a:ln>
              <a:effectLst/>
            </p:spPr>
            <p:txBody>
              <a:bodyPr vert="horz" wrap="square" lIns="91440" tIns="45720" rIns="91440" bIns="45720" numCol="1" anchor="t" anchorCtr="0" compatLnSpc="1">
                <a:prstTxWarp prst="textNoShape">
                  <a:avLst/>
                </a:prstTxWarp>
              </a:bodyPr>
              <a:lstStyle/>
              <a:p>
                <a:pPr defTabSz="914218">
                  <a:lnSpc>
                    <a:spcPct val="85000"/>
                  </a:lnSpc>
                </a:pPr>
                <a:endParaRPr lang="en-US" sz="1500">
                  <a:solidFill>
                    <a:srgbClr val="FFFFFF"/>
                  </a:solidFill>
                </a:endParaRPr>
              </a:p>
            </p:txBody>
          </p:sp>
          <p:pic>
            <p:nvPicPr>
              <p:cNvPr id="112" name="Picture 111"/>
              <p:cNvPicPr>
                <a:picLocks noChangeAspect="1" noChangeArrowheads="1"/>
              </p:cNvPicPr>
              <p:nvPr/>
            </p:nvPicPr>
            <p:blipFill rotWithShape="1">
              <a:blip r:embed="rId6" cstate="print"/>
              <a:srcRect r="4170" b="25146"/>
              <a:stretch/>
            </p:blipFill>
            <p:spPr bwMode="auto">
              <a:xfrm>
                <a:off x="6364474" y="2095660"/>
                <a:ext cx="329725" cy="205988"/>
              </a:xfrm>
              <a:prstGeom prst="rect">
                <a:avLst/>
              </a:prstGeom>
              <a:grpFill/>
              <a:ln>
                <a:noFill/>
              </a:ln>
            </p:spPr>
          </p:pic>
          <p:pic>
            <p:nvPicPr>
              <p:cNvPr id="113" name="Picture 13" descr="C:\Users\rmuta\Desktop\Computer_Associates 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8257" y="1744042"/>
                <a:ext cx="316006" cy="210499"/>
              </a:xfrm>
              <a:prstGeom prst="rect">
                <a:avLst/>
              </a:prstGeom>
              <a:grpFill/>
              <a:extLst/>
            </p:spPr>
          </p:pic>
          <p:pic>
            <p:nvPicPr>
              <p:cNvPr id="114" name="Picture 2" descr="http://www.ibp-katalog.de/sites/default/files/category_pictures/ibm_tivoli.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17243" y="1774930"/>
                <a:ext cx="582411" cy="225102"/>
              </a:xfrm>
              <a:prstGeom prst="rect">
                <a:avLst/>
              </a:prstGeom>
              <a:grpFill/>
              <a:extLst/>
            </p:spPr>
          </p:pic>
          <p:pic>
            <p:nvPicPr>
              <p:cNvPr id="115" name="Picture 4" descr="http://www.storsimple.com/Portals/65157/images/BMC%20logo.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516" t="20567" r="51639" b="19319"/>
              <a:stretch/>
            </p:blipFill>
            <p:spPr bwMode="auto">
              <a:xfrm>
                <a:off x="5669728" y="2051260"/>
                <a:ext cx="458686" cy="237235"/>
              </a:xfrm>
              <a:prstGeom prst="rect">
                <a:avLst/>
              </a:prstGeom>
              <a:grpFill/>
              <a:extLst/>
            </p:spPr>
          </p:pic>
        </p:grpSp>
        <p:sp>
          <p:nvSpPr>
            <p:cNvPr id="68" name="TextBox 67"/>
            <p:cNvSpPr txBox="1"/>
            <p:nvPr/>
          </p:nvSpPr>
          <p:spPr>
            <a:xfrm>
              <a:off x="4984763" y="1426736"/>
              <a:ext cx="1308658" cy="589113"/>
            </a:xfrm>
            <a:prstGeom prst="rect">
              <a:avLst/>
            </a:prstGeom>
            <a:noFill/>
          </p:spPr>
          <p:txBody>
            <a:bodyPr wrap="square" anchor="b">
              <a:spAutoFit/>
            </a:bodyPr>
            <a:lstStyle>
              <a:defPPr>
                <a:defRPr lang="en-US"/>
              </a:defPPr>
              <a:lvl1pPr>
                <a:lnSpc>
                  <a:spcPct val="90000"/>
                </a:lnSpc>
                <a:defRPr sz="1600" b="1">
                  <a:solidFill>
                    <a:schemeClr val="accent6">
                      <a:lumMod val="60000"/>
                      <a:lumOff val="40000"/>
                    </a:schemeClr>
                  </a:solidFill>
                  <a:latin typeface="Arial Narrow" panose="020B0606020202030204" pitchFamily="34" charset="0"/>
                </a:defRPr>
              </a:lvl1pPr>
            </a:lstStyle>
            <a:p>
              <a:pPr algn="ctr" defTabSz="914218"/>
              <a:r>
                <a:rPr lang="en-US" sz="1200" dirty="0">
                  <a:solidFill>
                    <a:schemeClr val="bg1"/>
                  </a:solidFill>
                </a:rPr>
                <a:t>Systems</a:t>
              </a:r>
            </a:p>
            <a:p>
              <a:pPr algn="ctr" defTabSz="914218"/>
              <a:r>
                <a:rPr lang="en-US" sz="1200" dirty="0">
                  <a:solidFill>
                    <a:schemeClr val="bg1"/>
                  </a:solidFill>
                </a:rPr>
                <a:t>Management</a:t>
              </a:r>
            </a:p>
          </p:txBody>
        </p:sp>
        <p:sp>
          <p:nvSpPr>
            <p:cNvPr id="69" name="TextBox 68"/>
            <p:cNvSpPr txBox="1"/>
            <p:nvPr/>
          </p:nvSpPr>
          <p:spPr>
            <a:xfrm>
              <a:off x="6362041" y="1451831"/>
              <a:ext cx="1538336" cy="589113"/>
            </a:xfrm>
            <a:prstGeom prst="rect">
              <a:avLst/>
            </a:prstGeom>
            <a:noFill/>
          </p:spPr>
          <p:txBody>
            <a:bodyPr wrap="square" anchor="b">
              <a:spAutoFit/>
            </a:bodyPr>
            <a:lstStyle>
              <a:defPPr>
                <a:defRPr lang="en-US"/>
              </a:defPPr>
              <a:lvl1pPr>
                <a:lnSpc>
                  <a:spcPct val="90000"/>
                </a:lnSpc>
                <a:defRPr sz="1600" b="1">
                  <a:solidFill>
                    <a:schemeClr val="accent6">
                      <a:lumMod val="60000"/>
                      <a:lumOff val="40000"/>
                    </a:schemeClr>
                  </a:solidFill>
                  <a:latin typeface="Arial Narrow" panose="020B0606020202030204" pitchFamily="34" charset="0"/>
                </a:defRPr>
              </a:lvl1pPr>
            </a:lstStyle>
            <a:p>
              <a:pPr algn="ctr" defTabSz="914218"/>
              <a:r>
                <a:rPr lang="en-US" sz="1200" dirty="0">
                  <a:solidFill>
                    <a:schemeClr val="bg1"/>
                  </a:solidFill>
                </a:rPr>
                <a:t>Orchestration</a:t>
              </a:r>
            </a:p>
            <a:p>
              <a:pPr algn="ctr" defTabSz="914218"/>
              <a:r>
                <a:rPr lang="en-US" sz="1200" dirty="0">
                  <a:solidFill>
                    <a:schemeClr val="bg1"/>
                  </a:solidFill>
                </a:rPr>
                <a:t>Frameworks</a:t>
              </a:r>
            </a:p>
          </p:txBody>
        </p:sp>
        <p:grpSp>
          <p:nvGrpSpPr>
            <p:cNvPr id="70" name="Group 69"/>
            <p:cNvGrpSpPr/>
            <p:nvPr/>
          </p:nvGrpSpPr>
          <p:grpSpPr>
            <a:xfrm>
              <a:off x="6438266" y="2031260"/>
              <a:ext cx="1351580" cy="788137"/>
              <a:chOff x="6984658" y="1638916"/>
              <a:chExt cx="1351580" cy="788137"/>
            </a:xfrm>
            <a:grpFill/>
          </p:grpSpPr>
          <p:sp>
            <p:nvSpPr>
              <p:cNvPr id="107" name="Rounded Rectangle 106"/>
              <p:cNvSpPr/>
              <p:nvPr/>
            </p:nvSpPr>
            <p:spPr>
              <a:xfrm>
                <a:off x="6984658" y="1638916"/>
                <a:ext cx="1351580" cy="788137"/>
              </a:xfrm>
              <a:prstGeom prst="roundRect">
                <a:avLst>
                  <a:gd name="adj" fmla="val 2539"/>
                </a:avLst>
              </a:prstGeom>
              <a:grpFill/>
              <a:ln w="34925" cap="rnd">
                <a:solidFill>
                  <a:schemeClr val="bg1">
                    <a:lumMod val="50000"/>
                  </a:schemeClr>
                </a:solidFill>
                <a:round/>
                <a:headEnd/>
                <a:tailEnd/>
              </a:ln>
              <a:effectLst/>
            </p:spPr>
            <p:txBody>
              <a:bodyPr vert="horz" wrap="square" lIns="91440" tIns="45720" rIns="91440" bIns="45720" numCol="1" anchor="t" anchorCtr="0" compatLnSpc="1">
                <a:prstTxWarp prst="textNoShape">
                  <a:avLst/>
                </a:prstTxWarp>
              </a:bodyPr>
              <a:lstStyle/>
              <a:p>
                <a:pPr defTabSz="914218">
                  <a:lnSpc>
                    <a:spcPct val="85000"/>
                  </a:lnSpc>
                </a:pPr>
                <a:endParaRPr lang="en-US" sz="1500">
                  <a:solidFill>
                    <a:srgbClr val="FFFFFF"/>
                  </a:solidFill>
                </a:endParaRPr>
              </a:p>
            </p:txBody>
          </p:sp>
          <p:pic>
            <p:nvPicPr>
              <p:cNvPr id="108" name="Picture 2"/>
              <p:cNvPicPr>
                <a:picLocks noChangeAspect="1" noChangeArrowheads="1"/>
              </p:cNvPicPr>
              <p:nvPr/>
            </p:nvPicPr>
            <p:blipFill>
              <a:blip r:embed="rId10" cstate="print">
                <a:extLst>
                  <a:ext uri="{28A0092B-C50C-407E-A947-70E740481C1C}">
                    <a14:useLocalDpi xmlns:a14="http://schemas.microsoft.com/office/drawing/2010/main"/>
                  </a:ext>
                </a:extLst>
              </a:blip>
              <a:stretch>
                <a:fillRect/>
              </a:stretch>
            </p:blipFill>
            <p:spPr bwMode="auto">
              <a:xfrm>
                <a:off x="7721913" y="2007942"/>
                <a:ext cx="563525" cy="1809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 name="Picture 5" descr="C:\Users\anlouis\Documents\Temp\Logos_Cisco_Live\cloupia-logo_full.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tretch/>
            </p:blipFill>
            <p:spPr bwMode="auto">
              <a:xfrm>
                <a:off x="7776521" y="1685263"/>
                <a:ext cx="518278" cy="345428"/>
              </a:xfrm>
              <a:prstGeom prst="rect">
                <a:avLst/>
              </a:prstGeom>
              <a:grpFill/>
              <a:ln>
                <a:noFill/>
              </a:ln>
              <a:extLst/>
            </p:spPr>
          </p:pic>
          <p:pic>
            <p:nvPicPr>
              <p:cNvPr id="110" name="Picture 15" descr="http://4.bp.blogspot.com/-gzuZFy4PSpA/UIFyY-3YC8I/AAAAAAAAKJE/p0q77dvKBpc/s1600/OpenStackLogo.jpeg"/>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6998604" y="1874062"/>
                <a:ext cx="354582" cy="369467"/>
              </a:xfrm>
              <a:prstGeom prst="rect">
                <a:avLst/>
              </a:prstGeom>
              <a:grpFill/>
              <a:ln>
                <a:noFill/>
              </a:ln>
              <a:extLst/>
            </p:spPr>
          </p:pic>
        </p:grpSp>
        <p:grpSp>
          <p:nvGrpSpPr>
            <p:cNvPr id="71" name="Group 70"/>
            <p:cNvGrpSpPr/>
            <p:nvPr/>
          </p:nvGrpSpPr>
          <p:grpSpPr>
            <a:xfrm>
              <a:off x="1935686" y="2031259"/>
              <a:ext cx="1475167" cy="800880"/>
              <a:chOff x="-2050984" y="1808466"/>
              <a:chExt cx="1475167" cy="800880"/>
            </a:xfrm>
            <a:grpFill/>
          </p:grpSpPr>
          <p:sp>
            <p:nvSpPr>
              <p:cNvPr id="98" name="Rounded Rectangle 97"/>
              <p:cNvSpPr/>
              <p:nvPr/>
            </p:nvSpPr>
            <p:spPr>
              <a:xfrm>
                <a:off x="-2050984" y="1808466"/>
                <a:ext cx="1475167" cy="800880"/>
              </a:xfrm>
              <a:prstGeom prst="roundRect">
                <a:avLst>
                  <a:gd name="adj" fmla="val 2539"/>
                </a:avLst>
              </a:prstGeom>
              <a:grpFill/>
              <a:ln w="38100" cap="rnd">
                <a:solidFill>
                  <a:schemeClr val="bg1">
                    <a:lumMod val="50000"/>
                  </a:schemeClr>
                </a:solidFill>
                <a:round/>
                <a:headEnd/>
                <a:tailEnd/>
              </a:ln>
              <a:effectLst/>
            </p:spPr>
            <p:txBody>
              <a:bodyPr vert="horz" wrap="square" lIns="91440" tIns="45720" rIns="91440" bIns="45720" numCol="1" anchor="t" anchorCtr="0" compatLnSpc="1">
                <a:prstTxWarp prst="textNoShape">
                  <a:avLst/>
                </a:prstTxWarp>
              </a:bodyPr>
              <a:lstStyle/>
              <a:p>
                <a:pPr defTabSz="914218">
                  <a:lnSpc>
                    <a:spcPct val="85000"/>
                  </a:lnSpc>
                </a:pPr>
                <a:endParaRPr lang="en-US" sz="1200">
                  <a:solidFill>
                    <a:srgbClr val="FFFFFF"/>
                  </a:solidFill>
                </a:endParaRPr>
              </a:p>
            </p:txBody>
          </p:sp>
          <p:pic>
            <p:nvPicPr>
              <p:cNvPr id="99"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8832" y="2316362"/>
                <a:ext cx="226565" cy="229711"/>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 name="Picture 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39935" y="2128530"/>
                <a:ext cx="453069" cy="205083"/>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962906" y="1875669"/>
                <a:ext cx="581985" cy="16520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 name="Picture 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962906" y="2443012"/>
                <a:ext cx="687475" cy="103061"/>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3" name="Group 102"/>
              <p:cNvGrpSpPr/>
              <p:nvPr/>
            </p:nvGrpSpPr>
            <p:grpSpPr>
              <a:xfrm>
                <a:off x="-1197751" y="1904759"/>
                <a:ext cx="542343" cy="199809"/>
                <a:chOff x="9623403" y="1825630"/>
                <a:chExt cx="542343" cy="199809"/>
              </a:xfrm>
              <a:grpFill/>
            </p:grpSpPr>
            <p:pic>
              <p:nvPicPr>
                <p:cNvPr id="104" name="Picture 9"/>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623403" y="1825630"/>
                  <a:ext cx="542343" cy="68565"/>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5" name="Straight Connector 104"/>
                <p:cNvCxnSpPr/>
                <p:nvPr/>
              </p:nvCxnSpPr>
              <p:spPr>
                <a:xfrm>
                  <a:off x="9623403" y="1911728"/>
                  <a:ext cx="518531" cy="0"/>
                </a:xfrm>
                <a:prstGeom prst="line">
                  <a:avLst/>
                </a:prstGeom>
                <a:grpFill/>
                <a:ln w="317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9809730" y="1919484"/>
                  <a:ext cx="201125" cy="105955"/>
                </a:xfrm>
                <a:prstGeom prst="rect">
                  <a:avLst/>
                </a:prstGeom>
                <a:grpFill/>
              </p:spPr>
              <p:txBody>
                <a:bodyPr wrap="none" lIns="0" tIns="0" rIns="0" bIns="0" rtlCol="0">
                  <a:spAutoFit/>
                </a:bodyPr>
                <a:lstStyle/>
                <a:p>
                  <a:pPr defTabSz="914218"/>
                  <a:r>
                    <a:rPr lang="en-US" sz="500" dirty="0">
                      <a:solidFill>
                        <a:srgbClr val="2C2C2C">
                          <a:lumMod val="50000"/>
                          <a:lumOff val="50000"/>
                        </a:srgbClr>
                      </a:solidFill>
                    </a:rPr>
                    <a:t>OVM</a:t>
                  </a:r>
                </a:p>
              </p:txBody>
            </p:sp>
          </p:grpSp>
        </p:grpSp>
        <p:sp>
          <p:nvSpPr>
            <p:cNvPr id="72" name="TextBox 71"/>
            <p:cNvSpPr txBox="1"/>
            <p:nvPr/>
          </p:nvSpPr>
          <p:spPr>
            <a:xfrm>
              <a:off x="1998353" y="1425634"/>
              <a:ext cx="1425768" cy="589113"/>
            </a:xfrm>
            <a:prstGeom prst="rect">
              <a:avLst/>
            </a:prstGeom>
            <a:noFill/>
          </p:spPr>
          <p:txBody>
            <a:bodyPr wrap="square" anchor="b">
              <a:spAutoFit/>
            </a:bodyPr>
            <a:lstStyle>
              <a:defPPr>
                <a:defRPr lang="en-US"/>
              </a:defPPr>
              <a:lvl1pPr>
                <a:lnSpc>
                  <a:spcPct val="90000"/>
                </a:lnSpc>
                <a:defRPr sz="1600" b="1">
                  <a:solidFill>
                    <a:schemeClr val="accent6">
                      <a:lumMod val="60000"/>
                      <a:lumOff val="40000"/>
                    </a:schemeClr>
                  </a:solidFill>
                  <a:latin typeface="Arial Narrow" panose="020B0606020202030204" pitchFamily="34" charset="0"/>
                </a:defRPr>
              </a:lvl1pPr>
            </a:lstStyle>
            <a:p>
              <a:pPr algn="ctr" defTabSz="914218"/>
              <a:r>
                <a:rPr lang="en-US" sz="1200" dirty="0">
                  <a:solidFill>
                    <a:schemeClr val="bg1"/>
                  </a:solidFill>
                </a:rPr>
                <a:t>Hypervisor Management</a:t>
              </a:r>
            </a:p>
          </p:txBody>
        </p:sp>
        <p:grpSp>
          <p:nvGrpSpPr>
            <p:cNvPr id="73" name="Group 72"/>
            <p:cNvGrpSpPr/>
            <p:nvPr/>
          </p:nvGrpSpPr>
          <p:grpSpPr>
            <a:xfrm>
              <a:off x="444209" y="2031262"/>
              <a:ext cx="1383390" cy="780449"/>
              <a:chOff x="990601" y="1651259"/>
              <a:chExt cx="1383390" cy="780449"/>
            </a:xfrm>
            <a:grpFill/>
          </p:grpSpPr>
          <p:grpSp>
            <p:nvGrpSpPr>
              <p:cNvPr id="92" name="Group 91"/>
              <p:cNvGrpSpPr/>
              <p:nvPr/>
            </p:nvGrpSpPr>
            <p:grpSpPr>
              <a:xfrm>
                <a:off x="990601" y="1651259"/>
                <a:ext cx="1383390" cy="780449"/>
                <a:chOff x="990601" y="1635185"/>
                <a:chExt cx="1383390" cy="780449"/>
              </a:xfrm>
              <a:grpFill/>
            </p:grpSpPr>
            <p:sp>
              <p:nvSpPr>
                <p:cNvPr id="94" name="Rounded Rectangle 93"/>
                <p:cNvSpPr/>
                <p:nvPr/>
              </p:nvSpPr>
              <p:spPr>
                <a:xfrm>
                  <a:off x="990601" y="1635185"/>
                  <a:ext cx="1383390" cy="780449"/>
                </a:xfrm>
                <a:prstGeom prst="roundRect">
                  <a:avLst>
                    <a:gd name="adj" fmla="val 2539"/>
                  </a:avLst>
                </a:prstGeom>
                <a:grpFill/>
                <a:ln w="34925" cap="rnd">
                  <a:solidFill>
                    <a:schemeClr val="bg1">
                      <a:lumMod val="50000"/>
                    </a:schemeClr>
                  </a:solidFill>
                  <a:round/>
                  <a:headEnd/>
                  <a:tailEnd/>
                </a:ln>
                <a:effectLst/>
              </p:spPr>
              <p:txBody>
                <a:bodyPr vert="horz" wrap="square" lIns="91440" tIns="45720" rIns="91440" bIns="45720" numCol="1" anchor="t" anchorCtr="0" compatLnSpc="1">
                  <a:prstTxWarp prst="textNoShape">
                    <a:avLst/>
                  </a:prstTxWarp>
                </a:bodyPr>
                <a:lstStyle/>
                <a:p>
                  <a:pPr defTabSz="914218">
                    <a:lnSpc>
                      <a:spcPct val="85000"/>
                    </a:lnSpc>
                  </a:pPr>
                  <a:endParaRPr lang="en-US" sz="1200">
                    <a:solidFill>
                      <a:srgbClr val="FFFFFF"/>
                    </a:solidFill>
                  </a:endParaRPr>
                </a:p>
              </p:txBody>
            </p:sp>
            <p:pic>
              <p:nvPicPr>
                <p:cNvPr id="95" name="Picture 94"/>
                <p:cNvPicPr>
                  <a:picLocks noChangeAspect="1"/>
                </p:cNvPicPr>
                <p:nvPr/>
              </p:nvPicPr>
              <p:blipFill>
                <a:blip r:embed="rId18" cstate="print"/>
                <a:stretch>
                  <a:fillRect/>
                </a:stretch>
              </p:blipFill>
              <p:spPr>
                <a:xfrm>
                  <a:off x="1021899" y="2004693"/>
                  <a:ext cx="690765" cy="321152"/>
                </a:xfrm>
                <a:prstGeom prst="rect">
                  <a:avLst/>
                </a:prstGeom>
                <a:grpFill/>
                <a:ln>
                  <a:noFill/>
                </a:ln>
              </p:spPr>
            </p:pic>
            <p:pic>
              <p:nvPicPr>
                <p:cNvPr id="96" name="Picture 95"/>
                <p:cNvPicPr>
                  <a:picLocks noChangeAspect="1"/>
                </p:cNvPicPr>
                <p:nvPr/>
              </p:nvPicPr>
              <p:blipFill rotWithShape="1">
                <a:blip r:embed="rId19" cstate="print">
                  <a:extLst>
                    <a:ext uri="{BEBA8EAE-BF5A-486C-A8C5-ECC9F3942E4B}">
                      <a14:imgProps xmlns:a14="http://schemas.microsoft.com/office/drawing/2010/main">
                        <a14:imgLayer r:embed="rId20">
                          <a14:imgEffect>
                            <a14:brightnessContrast bright="-100000"/>
                          </a14:imgEffect>
                        </a14:imgLayer>
                      </a14:imgProps>
                    </a:ext>
                  </a:extLst>
                </a:blip>
                <a:srcRect b="22458"/>
                <a:stretch/>
              </p:blipFill>
              <p:spPr>
                <a:xfrm>
                  <a:off x="1796904" y="2052180"/>
                  <a:ext cx="492347" cy="272624"/>
                </a:xfrm>
                <a:prstGeom prst="rect">
                  <a:avLst/>
                </a:prstGeom>
                <a:grpFill/>
                <a:ln>
                  <a:noFill/>
                </a:ln>
              </p:spPr>
            </p:pic>
            <p:pic>
              <p:nvPicPr>
                <p:cNvPr id="97" name="Picture 96"/>
                <p:cNvPicPr>
                  <a:picLocks noChangeAspect="1"/>
                </p:cNvPicPr>
                <p:nvPr/>
              </p:nvPicPr>
              <p:blipFill>
                <a:blip r:embed="rId21" cstate="print"/>
                <a:stretch>
                  <a:fillRect/>
                </a:stretch>
              </p:blipFill>
              <p:spPr>
                <a:xfrm>
                  <a:off x="1097640" y="1825893"/>
                  <a:ext cx="409784" cy="88872"/>
                </a:xfrm>
                <a:prstGeom prst="rect">
                  <a:avLst/>
                </a:prstGeom>
                <a:grpFill/>
                <a:ln>
                  <a:noFill/>
                </a:ln>
              </p:spPr>
            </p:pic>
          </p:grpSp>
          <p:pic>
            <p:nvPicPr>
              <p:cNvPr id="93" name="Picture 4" descr="https://encrypted-tbn1.gstatic.com/images?q=tbn:ANd9GcQyv0s7uJABl79KMKhnOanieCWegKEBjZuN2F8w37fUt1j0mN0WraLEEMBQ"/>
              <p:cNvPicPr>
                <a:picLocks noChangeAspect="1" noChangeArrowheads="1"/>
              </p:cNvPicPr>
              <p:nvPr/>
            </p:nvPicPr>
            <p:blipFill rotWithShape="1">
              <a:blip r:embed="rId22" cstate="print">
                <a:extLst>
                  <a:ext uri="{28A0092B-C50C-407E-A947-70E740481C1C}">
                    <a14:useLocalDpi xmlns:a14="http://schemas.microsoft.com/office/drawing/2010/main" val="0"/>
                  </a:ext>
                </a:extLst>
              </a:blip>
              <a:stretch/>
            </p:blipFill>
            <p:spPr bwMode="auto">
              <a:xfrm>
                <a:off x="1520124" y="1727256"/>
                <a:ext cx="769127" cy="266007"/>
              </a:xfrm>
              <a:prstGeom prst="rect">
                <a:avLst/>
              </a:prstGeom>
              <a:grpFill/>
              <a:ln>
                <a:noFill/>
              </a:ln>
              <a:extLst/>
            </p:spPr>
          </p:pic>
        </p:grpSp>
        <p:pic>
          <p:nvPicPr>
            <p:cNvPr id="74" name="Picture 2" descr="http://t0.gstatic.com/images?q=tbn:ANd9GcToFO6Q2FOjLnxsSxoysdBAoT-wsTIXCU1gZgNWFkfwFdDIc399eQ"/>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768117" y="2602010"/>
              <a:ext cx="828965" cy="198663"/>
            </a:xfrm>
            <a:prstGeom prst="rect">
              <a:avLst/>
            </a:prstGeom>
            <a:grpFill/>
            <a:extLst/>
          </p:spPr>
        </p:pic>
        <p:grpSp>
          <p:nvGrpSpPr>
            <p:cNvPr id="75" name="Group 74"/>
            <p:cNvGrpSpPr/>
            <p:nvPr/>
          </p:nvGrpSpPr>
          <p:grpSpPr>
            <a:xfrm>
              <a:off x="3518935" y="2031260"/>
              <a:ext cx="1351580" cy="788137"/>
              <a:chOff x="4032512" y="1613159"/>
              <a:chExt cx="1351580" cy="788137"/>
            </a:xfrm>
            <a:grpFill/>
          </p:grpSpPr>
          <p:sp>
            <p:nvSpPr>
              <p:cNvPr id="86" name="Rounded Rectangle 85"/>
              <p:cNvSpPr/>
              <p:nvPr/>
            </p:nvSpPr>
            <p:spPr>
              <a:xfrm>
                <a:off x="4032512" y="1613159"/>
                <a:ext cx="1351580" cy="788137"/>
              </a:xfrm>
              <a:prstGeom prst="roundRect">
                <a:avLst>
                  <a:gd name="adj" fmla="val 2539"/>
                </a:avLst>
              </a:prstGeom>
              <a:grpFill/>
              <a:ln w="34925" cap="rnd">
                <a:solidFill>
                  <a:schemeClr val="bg1">
                    <a:lumMod val="50000"/>
                  </a:schemeClr>
                </a:solidFill>
                <a:round/>
                <a:headEnd/>
                <a:tailEnd/>
              </a:ln>
              <a:effectLst/>
            </p:spPr>
            <p:txBody>
              <a:bodyPr vert="horz" wrap="square" lIns="91440" tIns="45720" rIns="91440" bIns="45720" numCol="1" anchor="t" anchorCtr="0" compatLnSpc="1">
                <a:prstTxWarp prst="textNoShape">
                  <a:avLst/>
                </a:prstTxWarp>
              </a:bodyPr>
              <a:lstStyle/>
              <a:p>
                <a:pPr defTabSz="914218">
                  <a:lnSpc>
                    <a:spcPct val="85000"/>
                  </a:lnSpc>
                </a:pPr>
                <a:endParaRPr lang="en-US" sz="1500">
                  <a:solidFill>
                    <a:srgbClr val="FFFFFF"/>
                  </a:solidFill>
                </a:endParaRPr>
              </a:p>
            </p:txBody>
          </p:sp>
          <p:pic>
            <p:nvPicPr>
              <p:cNvPr id="87" name="Picture 86" descr="See full size image">
                <a:hlinkClick r:id="rId24"/>
              </p:cNvPr>
              <p:cNvPicPr>
                <a:picLocks noChangeAspect="1" noChangeArrowheads="1"/>
              </p:cNvPicPr>
              <p:nvPr/>
            </p:nvPicPr>
            <p:blipFill>
              <a:blip r:embed="rId25" cstate="print">
                <a:clrChange>
                  <a:clrFrom>
                    <a:srgbClr val="FFFFFF"/>
                  </a:clrFrom>
                  <a:clrTo>
                    <a:srgbClr val="FFFFFF">
                      <a:alpha val="0"/>
                    </a:srgbClr>
                  </a:clrTo>
                </a:clrChange>
              </a:blip>
              <a:srcRect/>
              <a:stretch>
                <a:fillRect/>
              </a:stretch>
            </p:blipFill>
            <p:spPr bwMode="auto">
              <a:xfrm>
                <a:off x="4089139" y="1878867"/>
                <a:ext cx="277967" cy="230875"/>
              </a:xfrm>
              <a:prstGeom prst="rect">
                <a:avLst/>
              </a:prstGeom>
              <a:grpFill/>
            </p:spPr>
          </p:pic>
          <p:pic>
            <p:nvPicPr>
              <p:cNvPr id="88" name="Shape 2074664"/>
              <p:cNvPicPr>
                <a:picLocks noChangeAspect="1" noChangeArrowheads="1"/>
              </p:cNvPicPr>
              <p:nvPr/>
            </p:nvPicPr>
            <p:blipFill>
              <a:blip r:embed="rId26"/>
              <a:srcRect/>
              <a:stretch>
                <a:fillRect/>
              </a:stretch>
            </p:blipFill>
            <p:spPr>
              <a:xfrm>
                <a:off x="4432560" y="1932604"/>
                <a:ext cx="377654" cy="126609"/>
              </a:xfrm>
              <a:prstGeom prst="rect">
                <a:avLst/>
              </a:prstGeom>
              <a:grpFill/>
            </p:spPr>
          </p:pic>
          <p:pic>
            <p:nvPicPr>
              <p:cNvPr id="89" name="Picture 88"/>
              <p:cNvPicPr>
                <a:picLocks noChangeAspect="1"/>
              </p:cNvPicPr>
              <p:nvPr/>
            </p:nvPicPr>
            <p:blipFill rotWithShape="1">
              <a:blip r:embed="rId27"/>
              <a:srcRect r="31944" b="26837"/>
              <a:stretch/>
            </p:blipFill>
            <p:spPr>
              <a:xfrm>
                <a:off x="4089139" y="1715842"/>
                <a:ext cx="739787" cy="122568"/>
              </a:xfrm>
              <a:prstGeom prst="rect">
                <a:avLst/>
              </a:prstGeom>
              <a:grpFill/>
            </p:spPr>
          </p:pic>
          <p:pic>
            <p:nvPicPr>
              <p:cNvPr id="90" name="Picture 89" descr="http://northalabama.issa.org/sites/default/files/splunk.jp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760310" y="1670768"/>
                <a:ext cx="557352" cy="198309"/>
              </a:xfrm>
              <a:prstGeom prst="rect">
                <a:avLst/>
              </a:prstGeom>
              <a:grpFill/>
              <a:extLst/>
            </p:spPr>
          </p:pic>
          <p:pic>
            <p:nvPicPr>
              <p:cNvPr id="91" name="Picture 90" descr="http://www.netpoleons.com/wp-content/uploads/2009/11/NetScout_Logo_LG.jp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093313" y="2183909"/>
                <a:ext cx="747647" cy="150166"/>
              </a:xfrm>
              <a:prstGeom prst="rect">
                <a:avLst/>
              </a:prstGeom>
              <a:grpFill/>
              <a:extLst/>
            </p:spPr>
          </p:pic>
        </p:grpSp>
        <p:pic>
          <p:nvPicPr>
            <p:cNvPr id="76" name="Picture 2" descr="http://www.niksun.com/images/NIKSUN_Logo1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4510691" y="2539160"/>
              <a:ext cx="224802" cy="229706"/>
            </a:xfrm>
            <a:prstGeom prst="rect">
              <a:avLst/>
            </a:prstGeom>
            <a:grpFill/>
            <a:extLst/>
          </p:spPr>
        </p:pic>
        <p:pic>
          <p:nvPicPr>
            <p:cNvPr id="77"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510386" y="2082544"/>
              <a:ext cx="581986" cy="16520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77"/>
            <p:cNvPicPr>
              <a:picLocks noChangeAspect="1"/>
            </p:cNvPicPr>
            <p:nvPr/>
          </p:nvPicPr>
          <p:blipFill>
            <a:blip r:embed="rId31" cstate="print"/>
            <a:stretch>
              <a:fillRect/>
            </a:stretch>
          </p:blipFill>
          <p:spPr>
            <a:xfrm>
              <a:off x="4405646" y="2372416"/>
              <a:ext cx="382624" cy="115344"/>
            </a:xfrm>
            <a:prstGeom prst="rect">
              <a:avLst/>
            </a:prstGeom>
            <a:grpFill/>
            <a:ln>
              <a:noFill/>
            </a:ln>
          </p:spPr>
        </p:pic>
        <p:sp>
          <p:nvSpPr>
            <p:cNvPr id="79" name="TextBox 78"/>
            <p:cNvSpPr txBox="1"/>
            <p:nvPr/>
          </p:nvSpPr>
          <p:spPr>
            <a:xfrm>
              <a:off x="7844828" y="1678717"/>
              <a:ext cx="1538336" cy="360249"/>
            </a:xfrm>
            <a:prstGeom prst="rect">
              <a:avLst/>
            </a:prstGeom>
            <a:noFill/>
          </p:spPr>
          <p:txBody>
            <a:bodyPr wrap="square" anchor="b">
              <a:spAutoFit/>
            </a:bodyPr>
            <a:lstStyle>
              <a:defPPr>
                <a:defRPr lang="en-US"/>
              </a:defPPr>
              <a:lvl1pPr>
                <a:lnSpc>
                  <a:spcPct val="90000"/>
                </a:lnSpc>
                <a:defRPr sz="1600" b="1">
                  <a:solidFill>
                    <a:schemeClr val="accent6">
                      <a:lumMod val="60000"/>
                      <a:lumOff val="40000"/>
                    </a:schemeClr>
                  </a:solidFill>
                  <a:latin typeface="Arial Narrow" panose="020B0606020202030204" pitchFamily="34" charset="0"/>
                </a:defRPr>
              </a:lvl1pPr>
            </a:lstStyle>
            <a:p>
              <a:pPr algn="ctr" defTabSz="914218"/>
              <a:r>
                <a:rPr lang="en-US" sz="1200" dirty="0">
                  <a:solidFill>
                    <a:schemeClr val="bg1"/>
                  </a:solidFill>
                </a:rPr>
                <a:t>Applications</a:t>
              </a:r>
            </a:p>
          </p:txBody>
        </p:sp>
        <p:sp>
          <p:nvSpPr>
            <p:cNvPr id="80" name="Rounded Rectangle 79"/>
            <p:cNvSpPr/>
            <p:nvPr/>
          </p:nvSpPr>
          <p:spPr>
            <a:xfrm>
              <a:off x="7921052" y="2029285"/>
              <a:ext cx="1351580" cy="788137"/>
            </a:xfrm>
            <a:prstGeom prst="roundRect">
              <a:avLst>
                <a:gd name="adj" fmla="val 2539"/>
              </a:avLst>
            </a:prstGeom>
            <a:grpFill/>
            <a:ln w="34925" cap="rnd">
              <a:solidFill>
                <a:schemeClr val="bg1">
                  <a:lumMod val="50000"/>
                </a:schemeClr>
              </a:solidFill>
              <a:round/>
              <a:headEnd/>
              <a:tailEnd/>
            </a:ln>
            <a:effectLst/>
          </p:spPr>
          <p:txBody>
            <a:bodyPr vert="horz" wrap="square" lIns="91440" tIns="45720" rIns="91440" bIns="45720" numCol="1" anchor="t" anchorCtr="0" compatLnSpc="1">
              <a:prstTxWarp prst="textNoShape">
                <a:avLst/>
              </a:prstTxWarp>
            </a:bodyPr>
            <a:lstStyle/>
            <a:p>
              <a:pPr defTabSz="914218">
                <a:lnSpc>
                  <a:spcPct val="85000"/>
                </a:lnSpc>
              </a:pPr>
              <a:endParaRPr lang="en-US" sz="1500">
                <a:solidFill>
                  <a:srgbClr val="FFFFFF"/>
                </a:solidFill>
              </a:endParaRPr>
            </a:p>
          </p:txBody>
        </p:sp>
        <p:grpSp>
          <p:nvGrpSpPr>
            <p:cNvPr id="81" name="Group 80"/>
            <p:cNvGrpSpPr/>
            <p:nvPr/>
          </p:nvGrpSpPr>
          <p:grpSpPr>
            <a:xfrm>
              <a:off x="8058819" y="2168557"/>
              <a:ext cx="404016" cy="243444"/>
              <a:chOff x="10836465" y="5262559"/>
              <a:chExt cx="745867" cy="414196"/>
            </a:xfrm>
            <a:grpFill/>
          </p:grpSpPr>
          <p:sp>
            <p:nvSpPr>
              <p:cNvPr id="84" name="Rounded Rectangle 83"/>
              <p:cNvSpPr/>
              <p:nvPr/>
            </p:nvSpPr>
            <p:spPr>
              <a:xfrm>
                <a:off x="10836465" y="5262559"/>
                <a:ext cx="745867" cy="414196"/>
              </a:xfrm>
              <a:prstGeom prst="roundRect">
                <a:avLst>
                  <a:gd name="adj" fmla="val 11737"/>
                </a:avLst>
              </a:prstGeom>
              <a:grpFill/>
              <a:ln w="12700" cap="rnd">
                <a:solidFill>
                  <a:schemeClr val="bg1">
                    <a:lumMod val="50000"/>
                  </a:schemeClr>
                </a:solidFill>
                <a:round/>
                <a:headEnd/>
                <a:tailEnd/>
              </a:ln>
              <a:effectLst/>
            </p:spPr>
            <p:txBody>
              <a:bodyPr vert="horz" wrap="square" lIns="91440" tIns="45720" rIns="91440" bIns="45720" numCol="1" anchor="t" anchorCtr="0" compatLnSpc="1">
                <a:prstTxWarp prst="textNoShape">
                  <a:avLst/>
                </a:prstTxWarp>
              </a:bodyPr>
              <a:lstStyle/>
              <a:p>
                <a:pPr>
                  <a:lnSpc>
                    <a:spcPct val="90000"/>
                  </a:lnSpc>
                </a:pPr>
                <a:endParaRPr lang="en-US">
                  <a:solidFill>
                    <a:srgbClr val="474173"/>
                  </a:solidFill>
                </a:endParaRPr>
              </a:p>
            </p:txBody>
          </p:sp>
          <p:pic>
            <p:nvPicPr>
              <p:cNvPr id="85" name="Picture 84" descr="sap logo.jpg"/>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0947401" y="5334001"/>
                <a:ext cx="546099" cy="270482"/>
              </a:xfrm>
              <a:prstGeom prst="rect">
                <a:avLst/>
              </a:prstGeom>
              <a:grpFill/>
            </p:spPr>
          </p:pic>
        </p:grpSp>
        <p:pic>
          <p:nvPicPr>
            <p:cNvPr id="82" name="Picture 81"/>
            <p:cNvPicPr>
              <a:picLocks noChangeAspect="1"/>
            </p:cNvPicPr>
            <p:nvPr/>
          </p:nvPicPr>
          <p:blipFill>
            <a:blip r:embed="rId33"/>
            <a:stretch>
              <a:fillRect/>
            </a:stretch>
          </p:blipFill>
          <p:spPr>
            <a:xfrm>
              <a:off x="8035536" y="2577542"/>
              <a:ext cx="619426" cy="127206"/>
            </a:xfrm>
            <a:prstGeom prst="rect">
              <a:avLst/>
            </a:prstGeom>
            <a:grpFill/>
            <a:ln>
              <a:solidFill>
                <a:srgbClr val="2C2C2C"/>
              </a:solidFill>
            </a:ln>
            <a:effectLst/>
          </p:spPr>
        </p:pic>
        <p:pic>
          <p:nvPicPr>
            <p:cNvPr id="83" name="Picture 82"/>
            <p:cNvPicPr>
              <a:picLocks noChangeAspect="1"/>
            </p:cNvPicPr>
            <p:nvPr/>
          </p:nvPicPr>
          <p:blipFill>
            <a:blip r:embed="rId34"/>
            <a:stretch>
              <a:fillRect/>
            </a:stretch>
          </p:blipFill>
          <p:spPr>
            <a:xfrm>
              <a:off x="8594300" y="2241874"/>
              <a:ext cx="613022" cy="137935"/>
            </a:xfrm>
            <a:prstGeom prst="rect">
              <a:avLst/>
            </a:prstGeom>
            <a:grpFill/>
            <a:ln>
              <a:solidFill>
                <a:srgbClr val="2C2C2C"/>
              </a:solidFill>
            </a:ln>
            <a:effectLst/>
          </p:spPr>
        </p:pic>
      </p:grpSp>
      <p:sp>
        <p:nvSpPr>
          <p:cNvPr id="116" name="Rounded Rectangle 115"/>
          <p:cNvSpPr/>
          <p:nvPr/>
        </p:nvSpPr>
        <p:spPr>
          <a:xfrm>
            <a:off x="850832" y="5675334"/>
            <a:ext cx="6350321" cy="609311"/>
          </a:xfrm>
          <a:prstGeom prst="roundRect">
            <a:avLst>
              <a:gd name="adj" fmla="val 2539"/>
            </a:avLst>
          </a:prstGeom>
          <a:solidFill>
            <a:srgbClr val="FFFFFF"/>
          </a:solidFill>
          <a:ln w="34925" cap="rnd">
            <a:solidFill>
              <a:schemeClr val="accent3"/>
            </a:solidFill>
            <a:round/>
            <a:headEnd/>
            <a:tailEnd/>
          </a:ln>
          <a:effectLst/>
        </p:spPr>
        <p:txBody>
          <a:bodyPr vert="horz" wrap="square" lIns="91428" tIns="45718" rIns="91428" bIns="45718" numCol="1" anchor="t" anchorCtr="0" compatLnSpc="1">
            <a:prstTxWarp prst="textNoShape">
              <a:avLst/>
            </a:prstTxWarp>
          </a:bodyPr>
          <a:lstStyle/>
          <a:p>
            <a:pPr defTabSz="914218">
              <a:lnSpc>
                <a:spcPct val="85000"/>
              </a:lnSpc>
            </a:pPr>
            <a:endParaRPr lang="en-US" sz="1200">
              <a:solidFill>
                <a:srgbClr val="FFFFFF"/>
              </a:solidFill>
            </a:endParaRPr>
          </a:p>
        </p:txBody>
      </p:sp>
      <p:grpSp>
        <p:nvGrpSpPr>
          <p:cNvPr id="117" name="Group 116"/>
          <p:cNvGrpSpPr/>
          <p:nvPr/>
        </p:nvGrpSpPr>
        <p:grpSpPr>
          <a:xfrm>
            <a:off x="5412887" y="5714873"/>
            <a:ext cx="775888" cy="526711"/>
            <a:chOff x="3478574" y="4331624"/>
            <a:chExt cx="775888" cy="526710"/>
          </a:xfrm>
          <a:solidFill>
            <a:srgbClr val="FFFFFF"/>
          </a:solidFill>
        </p:grpSpPr>
        <p:sp>
          <p:nvSpPr>
            <p:cNvPr id="118" name="Rounded Rectangle 117"/>
            <p:cNvSpPr/>
            <p:nvPr/>
          </p:nvSpPr>
          <p:spPr>
            <a:xfrm>
              <a:off x="3478574" y="4331624"/>
              <a:ext cx="775888" cy="526710"/>
            </a:xfrm>
            <a:prstGeom prst="roundRect">
              <a:avLst>
                <a:gd name="adj" fmla="val 11737"/>
              </a:avLst>
            </a:prstGeom>
            <a:grpFill/>
            <a:ln w="12700" cap="rnd">
              <a:solidFill>
                <a:schemeClr val="bg1">
                  <a:lumMod val="50000"/>
                </a:schemeClr>
              </a:solidFill>
              <a:round/>
              <a:headEnd/>
              <a:tailEnd/>
            </a:ln>
            <a:effectLst/>
          </p:spPr>
          <p:txBody>
            <a:bodyPr vert="horz" wrap="square" lIns="91440" tIns="45720" rIns="91440" bIns="45720" numCol="1" anchor="t" anchorCtr="0" compatLnSpc="1">
              <a:prstTxWarp prst="textNoShape">
                <a:avLst/>
              </a:prstTxWarp>
            </a:bodyPr>
            <a:lstStyle/>
            <a:p>
              <a:pPr>
                <a:lnSpc>
                  <a:spcPct val="90000"/>
                </a:lnSpc>
              </a:pPr>
              <a:endParaRPr lang="en-US">
                <a:solidFill>
                  <a:schemeClr val="tx1"/>
                </a:solidFill>
              </a:endParaRPr>
            </a:p>
          </p:txBody>
        </p:sp>
        <p:pic>
          <p:nvPicPr>
            <p:cNvPr id="119" name="Picture 2" descr="C:\Users\admin\Desktop\MSFT Logo New.jpg"/>
            <p:cNvPicPr>
              <a:picLocks noChangeAspect="1" noChangeArrowheads="1"/>
            </p:cNvPicPr>
            <p:nvPr/>
          </p:nvPicPr>
          <p:blipFill rotWithShape="1">
            <a:blip r:embed="rId35" cstate="print">
              <a:extLst>
                <a:ext uri="{28A0092B-C50C-407E-A947-70E740481C1C}">
                  <a14:useLocalDpi xmlns:a14="http://schemas.microsoft.com/office/drawing/2010/main" val="0"/>
                </a:ext>
              </a:extLst>
            </a:blip>
            <a:srcRect l="2911" t="7480" r="2582" b="10544"/>
            <a:stretch/>
          </p:blipFill>
          <p:spPr bwMode="auto">
            <a:xfrm>
              <a:off x="3506063" y="4515137"/>
              <a:ext cx="727859" cy="167849"/>
            </a:xfrm>
            <a:prstGeom prst="rect">
              <a:avLst/>
            </a:prstGeom>
            <a:grpFill/>
            <a:extLst/>
          </p:spPr>
        </p:pic>
      </p:grpSp>
      <p:grpSp>
        <p:nvGrpSpPr>
          <p:cNvPr id="120" name="Group 119"/>
          <p:cNvGrpSpPr/>
          <p:nvPr/>
        </p:nvGrpSpPr>
        <p:grpSpPr>
          <a:xfrm>
            <a:off x="6315912" y="5714873"/>
            <a:ext cx="775889" cy="526711"/>
            <a:chOff x="1732061" y="4331624"/>
            <a:chExt cx="775889" cy="526710"/>
          </a:xfrm>
          <a:solidFill>
            <a:srgbClr val="FFFFFF"/>
          </a:solidFill>
        </p:grpSpPr>
        <p:sp>
          <p:nvSpPr>
            <p:cNvPr id="121" name="Rounded Rectangle 120"/>
            <p:cNvSpPr/>
            <p:nvPr/>
          </p:nvSpPr>
          <p:spPr>
            <a:xfrm>
              <a:off x="1732061" y="4331624"/>
              <a:ext cx="775889" cy="526710"/>
            </a:xfrm>
            <a:prstGeom prst="roundRect">
              <a:avLst>
                <a:gd name="adj" fmla="val 11737"/>
              </a:avLst>
            </a:prstGeom>
            <a:grpFill/>
            <a:ln w="12700" cap="rnd">
              <a:solidFill>
                <a:schemeClr val="bg1">
                  <a:lumMod val="50000"/>
                </a:schemeClr>
              </a:solidFill>
              <a:round/>
              <a:headEnd/>
              <a:tailEnd/>
            </a:ln>
            <a:effectLst/>
          </p:spPr>
          <p:txBody>
            <a:bodyPr vert="horz" wrap="square" lIns="91440" tIns="45720" rIns="91440" bIns="45720" numCol="1" anchor="t" anchorCtr="0" compatLnSpc="1">
              <a:prstTxWarp prst="textNoShape">
                <a:avLst/>
              </a:prstTxWarp>
            </a:bodyPr>
            <a:lstStyle/>
            <a:p>
              <a:pPr>
                <a:lnSpc>
                  <a:spcPct val="90000"/>
                </a:lnSpc>
              </a:pPr>
              <a:endParaRPr lang="en-US">
                <a:solidFill>
                  <a:schemeClr val="tx1"/>
                </a:solidFill>
              </a:endParaRPr>
            </a:p>
          </p:txBody>
        </p:sp>
        <p:pic>
          <p:nvPicPr>
            <p:cNvPr id="122"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751857" y="4492914"/>
              <a:ext cx="690091" cy="195891"/>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23" name="Group 122"/>
          <p:cNvGrpSpPr/>
          <p:nvPr/>
        </p:nvGrpSpPr>
        <p:grpSpPr>
          <a:xfrm>
            <a:off x="897801" y="5712554"/>
            <a:ext cx="775888" cy="526711"/>
            <a:chOff x="1695494" y="4948844"/>
            <a:chExt cx="775888" cy="526710"/>
          </a:xfrm>
          <a:solidFill>
            <a:srgbClr val="FFFFFF"/>
          </a:solidFill>
        </p:grpSpPr>
        <p:sp>
          <p:nvSpPr>
            <p:cNvPr id="124" name="Rounded Rectangle 123"/>
            <p:cNvSpPr/>
            <p:nvPr/>
          </p:nvSpPr>
          <p:spPr>
            <a:xfrm>
              <a:off x="1695494" y="4948844"/>
              <a:ext cx="775888" cy="526710"/>
            </a:xfrm>
            <a:prstGeom prst="roundRect">
              <a:avLst>
                <a:gd name="adj" fmla="val 11737"/>
              </a:avLst>
            </a:prstGeom>
            <a:grpFill/>
            <a:ln w="12700" cap="rnd">
              <a:solidFill>
                <a:schemeClr val="bg1">
                  <a:lumMod val="50000"/>
                </a:schemeClr>
              </a:solidFill>
              <a:round/>
              <a:headEnd/>
              <a:tailEnd/>
            </a:ln>
            <a:effectLst/>
          </p:spPr>
          <p:txBody>
            <a:bodyPr vert="horz" wrap="square" lIns="91440" tIns="45720" rIns="91440" bIns="45720" numCol="1" anchor="t" anchorCtr="0" compatLnSpc="1">
              <a:prstTxWarp prst="textNoShape">
                <a:avLst/>
              </a:prstTxWarp>
            </a:bodyPr>
            <a:lstStyle/>
            <a:p>
              <a:pPr>
                <a:lnSpc>
                  <a:spcPct val="90000"/>
                </a:lnSpc>
              </a:pPr>
              <a:endParaRPr lang="en-US">
                <a:solidFill>
                  <a:schemeClr val="tx1"/>
                </a:solidFill>
              </a:endParaRPr>
            </a:p>
          </p:txBody>
        </p:sp>
        <p:pic>
          <p:nvPicPr>
            <p:cNvPr id="125" name="Picture 124"/>
            <p:cNvPicPr>
              <a:picLocks noChangeAspect="1"/>
            </p:cNvPicPr>
            <p:nvPr/>
          </p:nvPicPr>
          <p:blipFill rotWithShape="1">
            <a:blip r:embed="rId36" cstate="print">
              <a:extLst>
                <a:ext uri="{28A0092B-C50C-407E-A947-70E740481C1C}">
                  <a14:useLocalDpi xmlns:a14="http://schemas.microsoft.com/office/drawing/2010/main" val="0"/>
                </a:ext>
              </a:extLst>
            </a:blip>
            <a:srcRect l="10395" t="35152" r="10265" b="35611"/>
            <a:stretch/>
          </p:blipFill>
          <p:spPr>
            <a:xfrm>
              <a:off x="1745501" y="5142114"/>
              <a:ext cx="699222" cy="144943"/>
            </a:xfrm>
            <a:prstGeom prst="rect">
              <a:avLst/>
            </a:prstGeom>
            <a:grpFill/>
          </p:spPr>
        </p:pic>
      </p:grpSp>
      <p:grpSp>
        <p:nvGrpSpPr>
          <p:cNvPr id="126" name="Group 125"/>
          <p:cNvGrpSpPr/>
          <p:nvPr/>
        </p:nvGrpSpPr>
        <p:grpSpPr>
          <a:xfrm>
            <a:off x="2703835" y="5712554"/>
            <a:ext cx="775888" cy="526711"/>
            <a:chOff x="3478574" y="4948844"/>
            <a:chExt cx="775888" cy="526710"/>
          </a:xfrm>
          <a:solidFill>
            <a:srgbClr val="FFFFFF"/>
          </a:solidFill>
        </p:grpSpPr>
        <p:sp>
          <p:nvSpPr>
            <p:cNvPr id="127" name="Rounded Rectangle 126"/>
            <p:cNvSpPr/>
            <p:nvPr/>
          </p:nvSpPr>
          <p:spPr>
            <a:xfrm>
              <a:off x="3478574" y="4948844"/>
              <a:ext cx="775888" cy="526710"/>
            </a:xfrm>
            <a:prstGeom prst="roundRect">
              <a:avLst>
                <a:gd name="adj" fmla="val 11737"/>
              </a:avLst>
            </a:prstGeom>
            <a:grpFill/>
            <a:ln w="12700" cap="rnd">
              <a:solidFill>
                <a:schemeClr val="bg1">
                  <a:lumMod val="50000"/>
                </a:schemeClr>
              </a:solidFill>
              <a:round/>
              <a:headEnd/>
              <a:tailEnd/>
            </a:ln>
            <a:effectLst/>
          </p:spPr>
          <p:txBody>
            <a:bodyPr vert="horz" wrap="square" lIns="91440" tIns="45720" rIns="91440" bIns="45720" numCol="1" anchor="t" anchorCtr="0" compatLnSpc="1">
              <a:prstTxWarp prst="textNoShape">
                <a:avLst/>
              </a:prstTxWarp>
            </a:bodyPr>
            <a:lstStyle/>
            <a:p>
              <a:pPr>
                <a:lnSpc>
                  <a:spcPct val="90000"/>
                </a:lnSpc>
              </a:pPr>
              <a:endParaRPr lang="en-US">
                <a:solidFill>
                  <a:schemeClr val="tx1"/>
                </a:solidFill>
              </a:endParaRPr>
            </a:p>
          </p:txBody>
        </p:sp>
        <p:pic>
          <p:nvPicPr>
            <p:cNvPr id="128" name="Picture 127"/>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3524028" y="5071710"/>
              <a:ext cx="698882" cy="285750"/>
            </a:xfrm>
            <a:prstGeom prst="rect">
              <a:avLst/>
            </a:prstGeom>
            <a:grpFill/>
          </p:spPr>
        </p:pic>
      </p:grpSp>
      <p:grpSp>
        <p:nvGrpSpPr>
          <p:cNvPr id="129" name="Group 128"/>
          <p:cNvGrpSpPr/>
          <p:nvPr/>
        </p:nvGrpSpPr>
        <p:grpSpPr>
          <a:xfrm>
            <a:off x="3606852" y="5714873"/>
            <a:ext cx="775888" cy="526711"/>
            <a:chOff x="4385354" y="4948844"/>
            <a:chExt cx="775888" cy="526710"/>
          </a:xfrm>
          <a:solidFill>
            <a:srgbClr val="FFFFFF"/>
          </a:solidFill>
        </p:grpSpPr>
        <p:sp>
          <p:nvSpPr>
            <p:cNvPr id="130" name="Rounded Rectangle 129"/>
            <p:cNvSpPr/>
            <p:nvPr/>
          </p:nvSpPr>
          <p:spPr>
            <a:xfrm>
              <a:off x="4385354" y="4948844"/>
              <a:ext cx="775888" cy="526710"/>
            </a:xfrm>
            <a:prstGeom prst="roundRect">
              <a:avLst>
                <a:gd name="adj" fmla="val 11737"/>
              </a:avLst>
            </a:prstGeom>
            <a:grpFill/>
            <a:ln w="12700" cap="rnd">
              <a:solidFill>
                <a:schemeClr val="bg1">
                  <a:lumMod val="50000"/>
                </a:schemeClr>
              </a:solidFill>
              <a:round/>
              <a:headEnd/>
              <a:tailEnd/>
            </a:ln>
            <a:effectLst/>
          </p:spPr>
          <p:txBody>
            <a:bodyPr vert="horz" wrap="square" lIns="91440" tIns="45720" rIns="91440" bIns="45720" numCol="1" anchor="t" anchorCtr="0" compatLnSpc="1">
              <a:prstTxWarp prst="textNoShape">
                <a:avLst/>
              </a:prstTxWarp>
            </a:bodyPr>
            <a:lstStyle/>
            <a:p>
              <a:pPr>
                <a:lnSpc>
                  <a:spcPct val="90000"/>
                </a:lnSpc>
              </a:pPr>
              <a:endParaRPr lang="en-US">
                <a:solidFill>
                  <a:schemeClr val="tx1"/>
                </a:solidFill>
              </a:endParaRPr>
            </a:p>
          </p:txBody>
        </p:sp>
        <p:pic>
          <p:nvPicPr>
            <p:cNvPr id="131" name="Picture 9"/>
            <p:cNvPicPr>
              <a:picLocks noChangeAspect="1" noChangeArrowheads="1"/>
            </p:cNvPicPr>
            <p:nvPr/>
          </p:nvPicPr>
          <p:blipFill>
            <a:blip r:embed="rId38" cstate="print">
              <a:extLst>
                <a:ext uri="{28A0092B-C50C-407E-A947-70E740481C1C}">
                  <a14:useLocalDpi xmlns:a14="http://schemas.microsoft.com/office/drawing/2010/main" val="0"/>
                </a:ext>
              </a:extLst>
            </a:blip>
            <a:stretch>
              <a:fillRect/>
            </a:stretch>
          </p:blipFill>
          <p:spPr bwMode="auto">
            <a:xfrm>
              <a:off x="4588166" y="5056404"/>
              <a:ext cx="378247" cy="33668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32" name="Group 131"/>
          <p:cNvGrpSpPr/>
          <p:nvPr/>
        </p:nvGrpSpPr>
        <p:grpSpPr>
          <a:xfrm>
            <a:off x="1800819" y="5712554"/>
            <a:ext cx="775888" cy="526711"/>
            <a:chOff x="5665929" y="4106215"/>
            <a:chExt cx="775888" cy="526710"/>
          </a:xfrm>
          <a:solidFill>
            <a:srgbClr val="FFFFFF"/>
          </a:solidFill>
        </p:grpSpPr>
        <p:sp>
          <p:nvSpPr>
            <p:cNvPr id="133" name="Rounded Rectangle 132"/>
            <p:cNvSpPr/>
            <p:nvPr/>
          </p:nvSpPr>
          <p:spPr>
            <a:xfrm>
              <a:off x="5665929" y="4106215"/>
              <a:ext cx="775888" cy="526710"/>
            </a:xfrm>
            <a:prstGeom prst="roundRect">
              <a:avLst>
                <a:gd name="adj" fmla="val 11737"/>
              </a:avLst>
            </a:prstGeom>
            <a:grpFill/>
            <a:ln w="12700" cap="rnd">
              <a:solidFill>
                <a:schemeClr val="bg1">
                  <a:lumMod val="50000"/>
                </a:schemeClr>
              </a:solidFill>
              <a:round/>
              <a:headEnd/>
              <a:tailEnd/>
            </a:ln>
            <a:effectLst/>
          </p:spPr>
          <p:txBody>
            <a:bodyPr vert="horz" wrap="square" lIns="91440" tIns="45720" rIns="91440" bIns="45720" numCol="1" anchor="t" anchorCtr="0" compatLnSpc="1">
              <a:prstTxWarp prst="textNoShape">
                <a:avLst/>
              </a:prstTxWarp>
            </a:bodyPr>
            <a:lstStyle/>
            <a:p>
              <a:pPr>
                <a:lnSpc>
                  <a:spcPct val="90000"/>
                </a:lnSpc>
              </a:pPr>
              <a:endParaRPr lang="en-US">
                <a:solidFill>
                  <a:schemeClr val="tx1"/>
                </a:solidFill>
              </a:endParaRPr>
            </a:p>
          </p:txBody>
        </p:sp>
        <p:pic>
          <p:nvPicPr>
            <p:cNvPr id="134" name="Picture 133"/>
            <p:cNvPicPr>
              <a:picLocks noChangeAspect="1"/>
            </p:cNvPicPr>
            <p:nvPr/>
          </p:nvPicPr>
          <p:blipFill>
            <a:blip r:embed="rId39"/>
            <a:stretch>
              <a:fillRect/>
            </a:stretch>
          </p:blipFill>
          <p:spPr>
            <a:xfrm>
              <a:off x="5724508" y="4241342"/>
              <a:ext cx="666483" cy="255210"/>
            </a:xfrm>
            <a:prstGeom prst="rect">
              <a:avLst/>
            </a:prstGeom>
            <a:grpFill/>
          </p:spPr>
        </p:pic>
      </p:grpSp>
      <p:grpSp>
        <p:nvGrpSpPr>
          <p:cNvPr id="135" name="Group 134"/>
          <p:cNvGrpSpPr/>
          <p:nvPr/>
        </p:nvGrpSpPr>
        <p:grpSpPr>
          <a:xfrm>
            <a:off x="4509869" y="5714873"/>
            <a:ext cx="775888" cy="526711"/>
            <a:chOff x="3851867" y="4106215"/>
            <a:chExt cx="775888" cy="526710"/>
          </a:xfrm>
          <a:solidFill>
            <a:srgbClr val="FFFFFF"/>
          </a:solidFill>
        </p:grpSpPr>
        <p:sp>
          <p:nvSpPr>
            <p:cNvPr id="136" name="Rounded Rectangle 135"/>
            <p:cNvSpPr/>
            <p:nvPr/>
          </p:nvSpPr>
          <p:spPr>
            <a:xfrm>
              <a:off x="3851867" y="4106215"/>
              <a:ext cx="775888" cy="526710"/>
            </a:xfrm>
            <a:prstGeom prst="roundRect">
              <a:avLst>
                <a:gd name="adj" fmla="val 11737"/>
              </a:avLst>
            </a:prstGeom>
            <a:grpFill/>
            <a:ln w="12700" cap="rnd">
              <a:solidFill>
                <a:schemeClr val="bg1">
                  <a:lumMod val="50000"/>
                </a:schemeClr>
              </a:solidFill>
              <a:round/>
              <a:headEnd/>
              <a:tailEnd/>
            </a:ln>
            <a:effectLst/>
          </p:spPr>
          <p:txBody>
            <a:bodyPr vert="horz" wrap="square" lIns="91440" tIns="45720" rIns="91440" bIns="45720" numCol="1" anchor="t" anchorCtr="0" compatLnSpc="1">
              <a:prstTxWarp prst="textNoShape">
                <a:avLst/>
              </a:prstTxWarp>
            </a:bodyPr>
            <a:lstStyle/>
            <a:p>
              <a:pPr>
                <a:lnSpc>
                  <a:spcPct val="90000"/>
                </a:lnSpc>
              </a:pPr>
              <a:endParaRPr lang="en-US">
                <a:solidFill>
                  <a:schemeClr val="tx1"/>
                </a:solidFill>
              </a:endParaRPr>
            </a:p>
          </p:txBody>
        </p:sp>
        <p:pic>
          <p:nvPicPr>
            <p:cNvPr id="137" name="Picture 3"/>
            <p:cNvPicPr>
              <a:picLocks noChangeAspect="1" noChangeArrowheads="1"/>
            </p:cNvPicPr>
            <p:nvPr/>
          </p:nvPicPr>
          <p:blipFill>
            <a:blip r:embed="rId40" cstate="print"/>
            <a:srcRect/>
            <a:stretch>
              <a:fillRect/>
            </a:stretch>
          </p:blipFill>
          <p:spPr bwMode="auto">
            <a:xfrm>
              <a:off x="3980211" y="4268981"/>
              <a:ext cx="517158" cy="208851"/>
            </a:xfrm>
            <a:prstGeom prst="rect">
              <a:avLst/>
            </a:prstGeom>
            <a:grpFill/>
            <a:ln w="9525">
              <a:noFill/>
              <a:miter lim="800000"/>
              <a:headEnd/>
              <a:tailEnd/>
            </a:ln>
            <a:effectLst/>
          </p:spPr>
        </p:pic>
      </p:grpSp>
      <p:sp>
        <p:nvSpPr>
          <p:cNvPr id="138" name="TextBox 137"/>
          <p:cNvSpPr txBox="1"/>
          <p:nvPr/>
        </p:nvSpPr>
        <p:spPr>
          <a:xfrm>
            <a:off x="8448097" y="1437937"/>
            <a:ext cx="2958827" cy="1151427"/>
          </a:xfrm>
          <a:prstGeom prst="rect">
            <a:avLst/>
          </a:prstGeom>
        </p:spPr>
        <p:txBody>
          <a:bodyPr wrap="square" lIns="91428" tIns="45718" rIns="91428" bIns="45718">
            <a:spAutoFit/>
          </a:bodyPr>
          <a:lstStyle>
            <a:defPPr>
              <a:defRPr lang="en-US"/>
            </a:defPPr>
            <a:lvl1pPr>
              <a:lnSpc>
                <a:spcPct val="90000"/>
              </a:lnSpc>
              <a:defRPr sz="1600" b="1">
                <a:solidFill>
                  <a:schemeClr val="accent6">
                    <a:lumMod val="60000"/>
                    <a:lumOff val="40000"/>
                  </a:schemeClr>
                </a:solidFill>
                <a:latin typeface="Arial Narrow" panose="020B0606020202030204" pitchFamily="34" charset="0"/>
              </a:defRPr>
            </a:lvl1pPr>
          </a:lstStyle>
          <a:p>
            <a:r>
              <a:rPr lang="en-US" sz="2500" dirty="0"/>
              <a:t>NORTHBOUND PROGRAMMABILITY LAYER</a:t>
            </a:r>
          </a:p>
        </p:txBody>
      </p:sp>
      <p:sp>
        <p:nvSpPr>
          <p:cNvPr id="139" name="TextBox 138"/>
          <p:cNvSpPr txBox="1"/>
          <p:nvPr/>
        </p:nvSpPr>
        <p:spPr>
          <a:xfrm>
            <a:off x="8489480" y="4663185"/>
            <a:ext cx="2825581" cy="1151427"/>
          </a:xfrm>
          <a:prstGeom prst="rect">
            <a:avLst/>
          </a:prstGeom>
        </p:spPr>
        <p:txBody>
          <a:bodyPr wrap="square" lIns="91428" tIns="45718" rIns="91428" bIns="45718">
            <a:spAutoFit/>
          </a:bodyPr>
          <a:lstStyle>
            <a:defPPr>
              <a:defRPr lang="en-US"/>
            </a:defPPr>
            <a:lvl1pPr>
              <a:lnSpc>
                <a:spcPct val="90000"/>
              </a:lnSpc>
              <a:defRPr sz="1600" b="1">
                <a:solidFill>
                  <a:schemeClr val="accent6">
                    <a:lumMod val="60000"/>
                    <a:lumOff val="40000"/>
                  </a:schemeClr>
                </a:solidFill>
                <a:latin typeface="Arial Narrow" panose="020B0606020202030204" pitchFamily="34" charset="0"/>
              </a:defRPr>
            </a:lvl1pPr>
          </a:lstStyle>
          <a:p>
            <a:r>
              <a:rPr lang="en-US" sz="2500" dirty="0">
                <a:solidFill>
                  <a:srgbClr val="CCFFCC"/>
                </a:solidFill>
              </a:rPr>
              <a:t>SOUTHBOUND PROGRAMMABILITY LAYER</a:t>
            </a:r>
          </a:p>
        </p:txBody>
      </p:sp>
    </p:spTree>
    <p:extLst>
      <p:ext uri="{BB962C8B-B14F-4D97-AF65-F5344CB8AC3E}">
        <p14:creationId xmlns:p14="http://schemas.microsoft.com/office/powerpoint/2010/main" val="110418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Isosceles Triangle 189"/>
          <p:cNvSpPr/>
          <p:nvPr/>
        </p:nvSpPr>
        <p:spPr>
          <a:xfrm>
            <a:off x="1624659" y="1411518"/>
            <a:ext cx="3763173" cy="1814961"/>
          </a:xfrm>
          <a:prstGeom prst="triangle">
            <a:avLst/>
          </a:prstGeom>
          <a:gradFill flip="none" rotWithShape="1">
            <a:gsLst>
              <a:gs pos="0">
                <a:srgbClr val="FAFAFA">
                  <a:alpha val="0"/>
                </a:srgbClr>
              </a:gs>
              <a:gs pos="100000">
                <a:schemeClr val="tx1"/>
              </a:gs>
            </a:gsLst>
            <a:lin ang="16200000" scaled="0"/>
            <a:tileRect/>
          </a:gradFill>
        </p:spPr>
        <p:txBody>
          <a:bodyPr vert="horz" wrap="square" lIns="182858" tIns="0" rIns="91430" bIns="0" rtlCol="0" anchor="ctr">
            <a:noAutofit/>
          </a:bodyPr>
          <a:lstStyle/>
          <a:p>
            <a:pPr algn="ctr">
              <a:lnSpc>
                <a:spcPct val="90000"/>
              </a:lnSpc>
              <a:buFont typeface="Arial" pitchFamily="34" charset="0"/>
              <a:buNone/>
            </a:pPr>
            <a:endParaRPr lang="en-US" sz="2000" cap="all" dirty="0">
              <a:solidFill>
                <a:srgbClr val="FFFFFF"/>
              </a:solidFill>
              <a:effectLst>
                <a:outerShdw blurRad="38100" dist="25400" dir="2700000" algn="tl">
                  <a:srgbClr val="000000">
                    <a:alpha val="0"/>
                  </a:srgbClr>
                </a:outerShdw>
              </a:effectLst>
              <a:latin typeface="+mj-lt"/>
            </a:endParaRPr>
          </a:p>
        </p:txBody>
      </p:sp>
      <p:sp>
        <p:nvSpPr>
          <p:cNvPr id="189" name="Right Arrow 188"/>
          <p:cNvSpPr/>
          <p:nvPr/>
        </p:nvSpPr>
        <p:spPr>
          <a:xfrm>
            <a:off x="893466" y="1371601"/>
            <a:ext cx="2153319" cy="621768"/>
          </a:xfrm>
          <a:prstGeom prst="rightArrow">
            <a:avLst>
              <a:gd name="adj1" fmla="val 66340"/>
              <a:gd name="adj2" fmla="val 50000"/>
            </a:avLst>
          </a:prstGeom>
          <a:solidFill>
            <a:schemeClr val="tx2"/>
          </a:solidFill>
        </p:spPr>
        <p:txBody>
          <a:bodyPr vert="horz" wrap="square" lIns="182858" tIns="0" rIns="91430" bIns="0" rtlCol="0" anchor="ctr">
            <a:noAutofit/>
          </a:bodyPr>
          <a:lstStyle/>
          <a:p>
            <a:pPr algn="ctr">
              <a:lnSpc>
                <a:spcPct val="90000"/>
              </a:lnSpc>
              <a:buFont typeface="Arial" pitchFamily="34" charset="0"/>
              <a:buNone/>
            </a:pPr>
            <a:r>
              <a:rPr lang="en-US" sz="1200" cap="all" dirty="0">
                <a:effectLst>
                  <a:outerShdw blurRad="38100" dist="25400" dir="2700000" algn="tl">
                    <a:srgbClr val="000000">
                      <a:alpha val="0"/>
                    </a:srgbClr>
                  </a:outerShdw>
                </a:effectLst>
                <a:latin typeface="+mj-lt"/>
              </a:rPr>
              <a:t>F5 Device package </a:t>
            </a:r>
          </a:p>
          <a:p>
            <a:pPr algn="ctr">
              <a:lnSpc>
                <a:spcPct val="90000"/>
              </a:lnSpc>
              <a:buFont typeface="Arial" pitchFamily="34" charset="0"/>
              <a:buNone/>
            </a:pPr>
            <a:r>
              <a:rPr lang="en-US" sz="1200" cap="all" dirty="0">
                <a:effectLst>
                  <a:outerShdw blurRad="38100" dist="25400" dir="2700000" algn="tl">
                    <a:srgbClr val="000000">
                      <a:alpha val="0"/>
                    </a:srgbClr>
                  </a:outerShdw>
                </a:effectLst>
                <a:latin typeface="+mj-lt"/>
              </a:rPr>
              <a:t>for APIC</a:t>
            </a:r>
          </a:p>
        </p:txBody>
      </p:sp>
      <p:sp>
        <p:nvSpPr>
          <p:cNvPr id="2" name="Title 1"/>
          <p:cNvSpPr>
            <a:spLocks noGrp="1"/>
          </p:cNvSpPr>
          <p:nvPr>
            <p:ph type="ctrTitle"/>
          </p:nvPr>
        </p:nvSpPr>
        <p:spPr/>
        <p:txBody>
          <a:bodyPr/>
          <a:lstStyle/>
          <a:p>
            <a:r>
              <a:rPr lang="en-US" sz="2800" dirty="0">
                <a:solidFill>
                  <a:srgbClr val="0000FF"/>
                </a:solidFill>
              </a:rPr>
              <a:t>Service Automation Through Device Package Integration </a:t>
            </a:r>
            <a:br>
              <a:rPr lang="en-US" sz="2800" dirty="0">
                <a:solidFill>
                  <a:srgbClr val="0000FF"/>
                </a:solidFill>
              </a:rPr>
            </a:br>
            <a:r>
              <a:rPr lang="en-US" sz="2800" dirty="0">
                <a:solidFill>
                  <a:srgbClr val="0000FF"/>
                </a:solidFill>
              </a:rPr>
              <a:t>Cisco ACI + F5 BIG-IP</a:t>
            </a:r>
          </a:p>
        </p:txBody>
      </p:sp>
      <p:cxnSp>
        <p:nvCxnSpPr>
          <p:cNvPr id="22" name="Straight Connector 21"/>
          <p:cNvCxnSpPr/>
          <p:nvPr/>
        </p:nvCxnSpPr>
        <p:spPr>
          <a:xfrm>
            <a:off x="2448268" y="3373569"/>
            <a:ext cx="0" cy="32782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305451" y="3373572"/>
            <a:ext cx="0" cy="23137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376859" y="3373569"/>
            <a:ext cx="0" cy="27854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519676" y="3373568"/>
            <a:ext cx="0" cy="2286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591085" y="3373572"/>
            <a:ext cx="0" cy="34491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660765" y="3373568"/>
            <a:ext cx="1737" cy="36628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118187" y="3373568"/>
            <a:ext cx="0" cy="2286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975369" y="3373572"/>
            <a:ext cx="0" cy="23137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046777" y="3373567"/>
            <a:ext cx="0" cy="36576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189595" y="3373568"/>
            <a:ext cx="0" cy="33637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261003" y="3373568"/>
            <a:ext cx="0" cy="36576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332413" y="3373567"/>
            <a:ext cx="0" cy="27854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757147" y="3374307"/>
            <a:ext cx="0" cy="2286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614329" y="3374311"/>
            <a:ext cx="0" cy="22303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685739" y="3374307"/>
            <a:ext cx="0" cy="39422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828555" y="3374313"/>
            <a:ext cx="0" cy="32281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899964" y="3374309"/>
            <a:ext cx="0" cy="34417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971373" y="3374306"/>
            <a:ext cx="0" cy="23063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427065" y="3374307"/>
            <a:ext cx="0" cy="27780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284248" y="3374314"/>
            <a:ext cx="0" cy="27780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355656" y="3374315"/>
            <a:ext cx="0" cy="32708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4496255" y="3374307"/>
            <a:ext cx="0" cy="39422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569883" y="3374309"/>
            <a:ext cx="0" cy="15185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641292" y="3374307"/>
            <a:ext cx="0" cy="9144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3" name="Group 45"/>
          <p:cNvGrpSpPr/>
          <p:nvPr/>
        </p:nvGrpSpPr>
        <p:grpSpPr>
          <a:xfrm rot="10800000">
            <a:off x="553753" y="3602169"/>
            <a:ext cx="356371" cy="100699"/>
            <a:chOff x="3744136" y="4171886"/>
            <a:chExt cx="211867" cy="156794"/>
          </a:xfrm>
        </p:grpSpPr>
        <p:cxnSp>
          <p:nvCxnSpPr>
            <p:cNvPr id="47" name="Straight Connector 46"/>
            <p:cNvCxnSpPr/>
            <p:nvPr/>
          </p:nvCxnSpPr>
          <p:spPr>
            <a:xfrm>
              <a:off x="3744136" y="4171886"/>
              <a:ext cx="0" cy="9144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815526" y="4171886"/>
              <a:ext cx="1928" cy="15679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884612" y="4171886"/>
              <a:ext cx="0" cy="15185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956003" y="4171886"/>
              <a:ext cx="0" cy="9144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 name="Group 50"/>
          <p:cNvGrpSpPr/>
          <p:nvPr/>
        </p:nvGrpSpPr>
        <p:grpSpPr>
          <a:xfrm rot="10800000">
            <a:off x="1171261" y="3601765"/>
            <a:ext cx="356371" cy="100699"/>
            <a:chOff x="3744136" y="4171886"/>
            <a:chExt cx="211867" cy="156794"/>
          </a:xfrm>
        </p:grpSpPr>
        <p:cxnSp>
          <p:nvCxnSpPr>
            <p:cNvPr id="52" name="Straight Connector 51"/>
            <p:cNvCxnSpPr/>
            <p:nvPr/>
          </p:nvCxnSpPr>
          <p:spPr>
            <a:xfrm>
              <a:off x="3744136" y="4171886"/>
              <a:ext cx="0" cy="9144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815526" y="4171886"/>
              <a:ext cx="1928" cy="15679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3884612" y="4171886"/>
              <a:ext cx="0" cy="15185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956003" y="4171886"/>
              <a:ext cx="0" cy="9144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5" name="Group 55"/>
          <p:cNvGrpSpPr/>
          <p:nvPr/>
        </p:nvGrpSpPr>
        <p:grpSpPr>
          <a:xfrm rot="10800000">
            <a:off x="1784985" y="3601765"/>
            <a:ext cx="356371" cy="100699"/>
            <a:chOff x="3744136" y="4171886"/>
            <a:chExt cx="211867" cy="156794"/>
          </a:xfrm>
        </p:grpSpPr>
        <p:cxnSp>
          <p:nvCxnSpPr>
            <p:cNvPr id="57" name="Straight Connector 56"/>
            <p:cNvCxnSpPr/>
            <p:nvPr/>
          </p:nvCxnSpPr>
          <p:spPr>
            <a:xfrm>
              <a:off x="3744136" y="4171886"/>
              <a:ext cx="0" cy="9144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815526" y="4171886"/>
              <a:ext cx="1928" cy="15679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884612" y="4171886"/>
              <a:ext cx="0" cy="15185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956003" y="4171886"/>
              <a:ext cx="0" cy="9144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61" name="Straight Connector 60"/>
          <p:cNvCxnSpPr/>
          <p:nvPr/>
        </p:nvCxnSpPr>
        <p:spPr>
          <a:xfrm flipH="1">
            <a:off x="4636673" y="3465007"/>
            <a:ext cx="2207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flipV="1">
            <a:off x="4569890" y="3525419"/>
            <a:ext cx="33451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flipV="1">
            <a:off x="5358217" y="3525419"/>
            <a:ext cx="20295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flipV="1">
            <a:off x="4427074" y="3652115"/>
            <a:ext cx="47732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5309756" y="3652115"/>
            <a:ext cx="20442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flipV="1">
            <a:off x="659837" y="3597344"/>
            <a:ext cx="488733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553753" y="3652115"/>
            <a:ext cx="373049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8" name="Text Placeholder 2"/>
          <p:cNvSpPr txBox="1">
            <a:spLocks/>
          </p:cNvSpPr>
          <p:nvPr/>
        </p:nvSpPr>
        <p:spPr>
          <a:xfrm>
            <a:off x="4905241" y="3931174"/>
            <a:ext cx="405145" cy="405039"/>
          </a:xfrm>
          <a:prstGeom prst="rect">
            <a:avLst/>
          </a:prstGeom>
          <a:solidFill>
            <a:schemeClr val="accent2"/>
          </a:solidFill>
          <a:ln>
            <a:noFill/>
          </a:ln>
        </p:spPr>
        <p:txBody>
          <a:bodyPr vert="horz" wrap="none" lIns="0" tIns="0" rIns="0" bIns="0" rtlCol="0" anchor="ctr">
            <a:noAutofit/>
          </a:bodyPr>
          <a:lstStyle>
            <a:lvl1pPr indent="0">
              <a:lnSpc>
                <a:spcPct val="90000"/>
              </a:lnSpc>
              <a:spcBef>
                <a:spcPts val="0"/>
              </a:spcBef>
              <a:spcAft>
                <a:spcPts val="0"/>
              </a:spcAft>
              <a:buClrTx/>
              <a:buFont typeface="Arial" pitchFamily="34" charset="0"/>
              <a:buNone/>
              <a:defRPr sz="2000" b="0" i="0" cap="all" baseline="0">
                <a:solidFill>
                  <a:schemeClr val="bg1"/>
                </a:solidFill>
                <a:effectLst>
                  <a:outerShdw blurRad="38100" dist="25400" dir="2700000" algn="tl">
                    <a:srgbClr val="000000">
                      <a:alpha val="0"/>
                    </a:srgbClr>
                  </a:outerShdw>
                </a:effectLst>
                <a:latin typeface="+mj-lt"/>
              </a:defRPr>
            </a:lvl1pPr>
            <a:lvl2pPr indent="0">
              <a:lnSpc>
                <a:spcPct val="90000"/>
              </a:lnSpc>
              <a:spcBef>
                <a:spcPts val="0"/>
              </a:spcBef>
              <a:spcAft>
                <a:spcPts val="900"/>
              </a:spcAft>
              <a:buClrTx/>
              <a:buFont typeface="Arial" pitchFamily="34" charset="0"/>
              <a:buNone/>
              <a:defRPr sz="2000" b="1">
                <a:solidFill>
                  <a:schemeClr val="tx1">
                    <a:lumMod val="85000"/>
                    <a:lumOff val="15000"/>
                  </a:schemeClr>
                </a:solidFill>
                <a:effectLst>
                  <a:outerShdw blurRad="38100" dist="25400" dir="2700000" algn="tl">
                    <a:srgbClr val="000000">
                      <a:alpha val="0"/>
                    </a:srgbClr>
                  </a:outerShdw>
                </a:effectLst>
              </a:defRPr>
            </a:lvl2pPr>
            <a:lvl3pPr indent="0">
              <a:lnSpc>
                <a:spcPct val="90000"/>
              </a:lnSpc>
              <a:spcBef>
                <a:spcPts val="0"/>
              </a:spcBef>
              <a:spcAft>
                <a:spcPts val="900"/>
              </a:spcAft>
              <a:buClrTx/>
              <a:buFont typeface="Arial" pitchFamily="34" charset="0"/>
              <a:buNone/>
              <a:defRPr b="1">
                <a:solidFill>
                  <a:schemeClr val="tx1">
                    <a:lumMod val="85000"/>
                    <a:lumOff val="15000"/>
                  </a:schemeClr>
                </a:solidFill>
                <a:effectLst>
                  <a:outerShdw blurRad="38100" dist="25400" dir="2700000" algn="tl">
                    <a:srgbClr val="000000">
                      <a:alpha val="0"/>
                    </a:srgbClr>
                  </a:outerShdw>
                </a:effectLst>
              </a:defRPr>
            </a:lvl3pPr>
            <a:lvl4pPr indent="0">
              <a:lnSpc>
                <a:spcPct val="90000"/>
              </a:lnSpc>
              <a:spcBef>
                <a:spcPts val="0"/>
              </a:spcBef>
              <a:spcAft>
                <a:spcPts val="900"/>
              </a:spcAft>
              <a:buClrTx/>
              <a:buFont typeface="Arial" pitchFamily="34" charset="0"/>
              <a:buNone/>
              <a:defRPr sz="1600" b="1">
                <a:solidFill>
                  <a:schemeClr val="tx1">
                    <a:lumMod val="85000"/>
                    <a:lumOff val="15000"/>
                  </a:schemeClr>
                </a:solidFill>
                <a:effectLst>
                  <a:outerShdw blurRad="38100" dist="25400" dir="2700000" algn="tl">
                    <a:srgbClr val="000000">
                      <a:alpha val="0"/>
                    </a:srgbClr>
                  </a:outerShdw>
                </a:effectLst>
              </a:defRPr>
            </a:lvl4pPr>
            <a:lvl5pPr indent="0">
              <a:lnSpc>
                <a:spcPct val="90000"/>
              </a:lnSpc>
              <a:spcBef>
                <a:spcPts val="0"/>
              </a:spcBef>
              <a:spcAft>
                <a:spcPts val="900"/>
              </a:spcAft>
              <a:buClrTx/>
              <a:buFont typeface="Arial" pitchFamily="34" charset="0"/>
              <a:buNone/>
              <a:defRPr sz="1600" b="1">
                <a:solidFill>
                  <a:schemeClr val="tx1">
                    <a:lumMod val="85000"/>
                    <a:lumOff val="15000"/>
                  </a:schemeClr>
                </a:solidFill>
                <a:effectLst>
                  <a:outerShdw blurRad="38100" dist="25400" dir="2700000" algn="tl">
                    <a:srgbClr val="000000">
                      <a:alpha val="0"/>
                    </a:srgbClr>
                  </a:outerShdw>
                </a:effectLst>
              </a:defRPr>
            </a:lvl5pPr>
            <a:lvl6pPr indent="0">
              <a:spcBef>
                <a:spcPct val="20000"/>
              </a:spcBef>
              <a:buFont typeface="Arial" pitchFamily="34" charset="0"/>
              <a:buNone/>
              <a:defRPr sz="1600" b="1"/>
            </a:lvl6pPr>
            <a:lvl7pPr indent="0">
              <a:spcBef>
                <a:spcPct val="20000"/>
              </a:spcBef>
              <a:buFont typeface="Arial" pitchFamily="34" charset="0"/>
              <a:buNone/>
              <a:defRPr sz="1600" b="1"/>
            </a:lvl7pPr>
            <a:lvl8pPr indent="0">
              <a:spcBef>
                <a:spcPct val="20000"/>
              </a:spcBef>
              <a:buFont typeface="Arial" pitchFamily="34" charset="0"/>
              <a:buNone/>
              <a:defRPr sz="1600" b="1"/>
            </a:lvl8pPr>
            <a:lvl9pPr indent="0">
              <a:spcBef>
                <a:spcPct val="20000"/>
              </a:spcBef>
              <a:buFont typeface="Arial" pitchFamily="34" charset="0"/>
              <a:buNone/>
              <a:defRPr sz="1600" b="1"/>
            </a:lvl9pPr>
          </a:lstStyle>
          <a:p>
            <a:pPr algn="ctr"/>
            <a:r>
              <a:rPr lang="en-US" sz="1200" dirty="0">
                <a:solidFill>
                  <a:srgbClr val="FFFFFF"/>
                </a:solidFill>
              </a:rPr>
              <a:t>DB</a:t>
            </a:r>
          </a:p>
        </p:txBody>
      </p:sp>
      <p:sp>
        <p:nvSpPr>
          <p:cNvPr id="69" name="Text Placeholder 2"/>
          <p:cNvSpPr txBox="1">
            <a:spLocks/>
          </p:cNvSpPr>
          <p:nvPr/>
        </p:nvSpPr>
        <p:spPr>
          <a:xfrm>
            <a:off x="5556959" y="3931167"/>
            <a:ext cx="415252" cy="415144"/>
          </a:xfrm>
          <a:prstGeom prst="rect">
            <a:avLst/>
          </a:prstGeom>
          <a:solidFill>
            <a:schemeClr val="accent2"/>
          </a:solidFill>
          <a:ln>
            <a:noFill/>
          </a:ln>
        </p:spPr>
        <p:txBody>
          <a:bodyPr vert="horz" wrap="none" lIns="0" tIns="0" rIns="0" bIns="0" rtlCol="0" anchor="ctr">
            <a:noAutofit/>
          </a:bodyPr>
          <a:lstStyle>
            <a:lvl1pPr indent="0">
              <a:lnSpc>
                <a:spcPct val="90000"/>
              </a:lnSpc>
              <a:spcBef>
                <a:spcPts val="0"/>
              </a:spcBef>
              <a:spcAft>
                <a:spcPts val="0"/>
              </a:spcAft>
              <a:buClrTx/>
              <a:buFont typeface="Arial" pitchFamily="34" charset="0"/>
              <a:buNone/>
              <a:defRPr sz="2000" b="0" i="0" cap="all" baseline="0">
                <a:solidFill>
                  <a:schemeClr val="bg1"/>
                </a:solidFill>
                <a:effectLst>
                  <a:outerShdw blurRad="38100" dist="25400" dir="2700000" algn="tl">
                    <a:srgbClr val="000000">
                      <a:alpha val="0"/>
                    </a:srgbClr>
                  </a:outerShdw>
                </a:effectLst>
                <a:latin typeface="+mj-lt"/>
              </a:defRPr>
            </a:lvl1pPr>
            <a:lvl2pPr indent="0">
              <a:lnSpc>
                <a:spcPct val="90000"/>
              </a:lnSpc>
              <a:spcBef>
                <a:spcPts val="0"/>
              </a:spcBef>
              <a:spcAft>
                <a:spcPts val="900"/>
              </a:spcAft>
              <a:buClrTx/>
              <a:buFont typeface="Arial" pitchFamily="34" charset="0"/>
              <a:buNone/>
              <a:defRPr sz="2000" b="1">
                <a:solidFill>
                  <a:schemeClr val="tx1">
                    <a:lumMod val="85000"/>
                    <a:lumOff val="15000"/>
                  </a:schemeClr>
                </a:solidFill>
                <a:effectLst>
                  <a:outerShdw blurRad="38100" dist="25400" dir="2700000" algn="tl">
                    <a:srgbClr val="000000">
                      <a:alpha val="0"/>
                    </a:srgbClr>
                  </a:outerShdw>
                </a:effectLst>
              </a:defRPr>
            </a:lvl2pPr>
            <a:lvl3pPr indent="0">
              <a:lnSpc>
                <a:spcPct val="90000"/>
              </a:lnSpc>
              <a:spcBef>
                <a:spcPts val="0"/>
              </a:spcBef>
              <a:spcAft>
                <a:spcPts val="900"/>
              </a:spcAft>
              <a:buClrTx/>
              <a:buFont typeface="Arial" pitchFamily="34" charset="0"/>
              <a:buNone/>
              <a:defRPr b="1">
                <a:solidFill>
                  <a:schemeClr val="tx1">
                    <a:lumMod val="85000"/>
                    <a:lumOff val="15000"/>
                  </a:schemeClr>
                </a:solidFill>
                <a:effectLst>
                  <a:outerShdw blurRad="38100" dist="25400" dir="2700000" algn="tl">
                    <a:srgbClr val="000000">
                      <a:alpha val="0"/>
                    </a:srgbClr>
                  </a:outerShdw>
                </a:effectLst>
              </a:defRPr>
            </a:lvl3pPr>
            <a:lvl4pPr indent="0">
              <a:lnSpc>
                <a:spcPct val="90000"/>
              </a:lnSpc>
              <a:spcBef>
                <a:spcPts val="0"/>
              </a:spcBef>
              <a:spcAft>
                <a:spcPts val="900"/>
              </a:spcAft>
              <a:buClrTx/>
              <a:buFont typeface="Arial" pitchFamily="34" charset="0"/>
              <a:buNone/>
              <a:defRPr sz="1600" b="1">
                <a:solidFill>
                  <a:schemeClr val="tx1">
                    <a:lumMod val="85000"/>
                    <a:lumOff val="15000"/>
                  </a:schemeClr>
                </a:solidFill>
                <a:effectLst>
                  <a:outerShdw blurRad="38100" dist="25400" dir="2700000" algn="tl">
                    <a:srgbClr val="000000">
                      <a:alpha val="0"/>
                    </a:srgbClr>
                  </a:outerShdw>
                </a:effectLst>
              </a:defRPr>
            </a:lvl4pPr>
            <a:lvl5pPr indent="0">
              <a:lnSpc>
                <a:spcPct val="90000"/>
              </a:lnSpc>
              <a:spcBef>
                <a:spcPts val="0"/>
              </a:spcBef>
              <a:spcAft>
                <a:spcPts val="900"/>
              </a:spcAft>
              <a:buClrTx/>
              <a:buFont typeface="Arial" pitchFamily="34" charset="0"/>
              <a:buNone/>
              <a:defRPr sz="1600" b="1">
                <a:solidFill>
                  <a:schemeClr val="tx1">
                    <a:lumMod val="85000"/>
                    <a:lumOff val="15000"/>
                  </a:schemeClr>
                </a:solidFill>
                <a:effectLst>
                  <a:outerShdw blurRad="38100" dist="25400" dir="2700000" algn="tl">
                    <a:srgbClr val="000000">
                      <a:alpha val="0"/>
                    </a:srgbClr>
                  </a:outerShdw>
                </a:effectLst>
              </a:defRPr>
            </a:lvl5pPr>
            <a:lvl6pPr indent="0">
              <a:spcBef>
                <a:spcPct val="20000"/>
              </a:spcBef>
              <a:buFont typeface="Arial" pitchFamily="34" charset="0"/>
              <a:buNone/>
              <a:defRPr sz="1600" b="1"/>
            </a:lvl6pPr>
            <a:lvl7pPr indent="0">
              <a:spcBef>
                <a:spcPct val="20000"/>
              </a:spcBef>
              <a:buFont typeface="Arial" pitchFamily="34" charset="0"/>
              <a:buNone/>
              <a:defRPr sz="1600" b="1"/>
            </a:lvl7pPr>
            <a:lvl8pPr indent="0">
              <a:spcBef>
                <a:spcPct val="20000"/>
              </a:spcBef>
              <a:buFont typeface="Arial" pitchFamily="34" charset="0"/>
              <a:buNone/>
              <a:defRPr sz="1600" b="1"/>
            </a:lvl8pPr>
            <a:lvl9pPr indent="0">
              <a:spcBef>
                <a:spcPct val="20000"/>
              </a:spcBef>
              <a:buFont typeface="Arial" pitchFamily="34" charset="0"/>
              <a:buNone/>
              <a:defRPr sz="1600" b="1"/>
            </a:lvl9pPr>
          </a:lstStyle>
          <a:p>
            <a:pPr algn="ctr"/>
            <a:r>
              <a:rPr lang="en-US" sz="1200" dirty="0">
                <a:solidFill>
                  <a:srgbClr val="FFFFFF"/>
                </a:solidFill>
              </a:rPr>
              <a:t>DB</a:t>
            </a:r>
          </a:p>
        </p:txBody>
      </p:sp>
      <p:sp>
        <p:nvSpPr>
          <p:cNvPr id="70" name="Text Placeholder 2"/>
          <p:cNvSpPr txBox="1">
            <a:spLocks/>
          </p:cNvSpPr>
          <p:nvPr/>
        </p:nvSpPr>
        <p:spPr>
          <a:xfrm>
            <a:off x="1073337" y="3931167"/>
            <a:ext cx="1156951" cy="408352"/>
          </a:xfrm>
          <a:prstGeom prst="rect">
            <a:avLst/>
          </a:prstGeom>
          <a:solidFill>
            <a:schemeClr val="accent2"/>
          </a:solidFill>
          <a:ln>
            <a:noFill/>
          </a:ln>
        </p:spPr>
        <p:txBody>
          <a:bodyPr vert="horz" wrap="none" lIns="0" tIns="0" rIns="0" bIns="0" rtlCol="0" anchor="b">
            <a:noAutofit/>
          </a:bodyPr>
          <a:lstStyle>
            <a:lvl1pPr indent="0">
              <a:lnSpc>
                <a:spcPct val="90000"/>
              </a:lnSpc>
              <a:spcBef>
                <a:spcPts val="0"/>
              </a:spcBef>
              <a:spcAft>
                <a:spcPts val="0"/>
              </a:spcAft>
              <a:buClrTx/>
              <a:buFont typeface="Arial" pitchFamily="34" charset="0"/>
              <a:buNone/>
              <a:defRPr sz="2000" b="0" i="0" cap="all" baseline="0">
                <a:solidFill>
                  <a:schemeClr val="bg1"/>
                </a:solidFill>
                <a:effectLst>
                  <a:outerShdw blurRad="38100" dist="25400" dir="2700000" algn="tl">
                    <a:srgbClr val="000000">
                      <a:alpha val="0"/>
                    </a:srgbClr>
                  </a:outerShdw>
                </a:effectLst>
                <a:latin typeface="+mj-lt"/>
              </a:defRPr>
            </a:lvl1pPr>
            <a:lvl2pPr indent="0">
              <a:lnSpc>
                <a:spcPct val="90000"/>
              </a:lnSpc>
              <a:spcBef>
                <a:spcPts val="0"/>
              </a:spcBef>
              <a:spcAft>
                <a:spcPts val="900"/>
              </a:spcAft>
              <a:buClrTx/>
              <a:buFont typeface="Arial" pitchFamily="34" charset="0"/>
              <a:buNone/>
              <a:defRPr sz="2000" b="1">
                <a:solidFill>
                  <a:schemeClr val="tx1">
                    <a:lumMod val="85000"/>
                    <a:lumOff val="15000"/>
                  </a:schemeClr>
                </a:solidFill>
                <a:effectLst>
                  <a:outerShdw blurRad="38100" dist="25400" dir="2700000" algn="tl">
                    <a:srgbClr val="000000">
                      <a:alpha val="0"/>
                    </a:srgbClr>
                  </a:outerShdw>
                </a:effectLst>
              </a:defRPr>
            </a:lvl2pPr>
            <a:lvl3pPr indent="0">
              <a:lnSpc>
                <a:spcPct val="90000"/>
              </a:lnSpc>
              <a:spcBef>
                <a:spcPts val="0"/>
              </a:spcBef>
              <a:spcAft>
                <a:spcPts val="900"/>
              </a:spcAft>
              <a:buClrTx/>
              <a:buFont typeface="Arial" pitchFamily="34" charset="0"/>
              <a:buNone/>
              <a:defRPr b="1">
                <a:solidFill>
                  <a:schemeClr val="tx1">
                    <a:lumMod val="85000"/>
                    <a:lumOff val="15000"/>
                  </a:schemeClr>
                </a:solidFill>
                <a:effectLst>
                  <a:outerShdw blurRad="38100" dist="25400" dir="2700000" algn="tl">
                    <a:srgbClr val="000000">
                      <a:alpha val="0"/>
                    </a:srgbClr>
                  </a:outerShdw>
                </a:effectLst>
              </a:defRPr>
            </a:lvl3pPr>
            <a:lvl4pPr indent="0">
              <a:lnSpc>
                <a:spcPct val="90000"/>
              </a:lnSpc>
              <a:spcBef>
                <a:spcPts val="0"/>
              </a:spcBef>
              <a:spcAft>
                <a:spcPts val="900"/>
              </a:spcAft>
              <a:buClrTx/>
              <a:buFont typeface="Arial" pitchFamily="34" charset="0"/>
              <a:buNone/>
              <a:defRPr sz="1600" b="1">
                <a:solidFill>
                  <a:schemeClr val="tx1">
                    <a:lumMod val="85000"/>
                    <a:lumOff val="15000"/>
                  </a:schemeClr>
                </a:solidFill>
                <a:effectLst>
                  <a:outerShdw blurRad="38100" dist="25400" dir="2700000" algn="tl">
                    <a:srgbClr val="000000">
                      <a:alpha val="0"/>
                    </a:srgbClr>
                  </a:outerShdw>
                </a:effectLst>
              </a:defRPr>
            </a:lvl4pPr>
            <a:lvl5pPr indent="0">
              <a:lnSpc>
                <a:spcPct val="90000"/>
              </a:lnSpc>
              <a:spcBef>
                <a:spcPts val="0"/>
              </a:spcBef>
              <a:spcAft>
                <a:spcPts val="900"/>
              </a:spcAft>
              <a:buClrTx/>
              <a:buFont typeface="Arial" pitchFamily="34" charset="0"/>
              <a:buNone/>
              <a:defRPr sz="1600" b="1">
                <a:solidFill>
                  <a:schemeClr val="tx1">
                    <a:lumMod val="85000"/>
                    <a:lumOff val="15000"/>
                  </a:schemeClr>
                </a:solidFill>
                <a:effectLst>
                  <a:outerShdw blurRad="38100" dist="25400" dir="2700000" algn="tl">
                    <a:srgbClr val="000000">
                      <a:alpha val="0"/>
                    </a:srgbClr>
                  </a:outerShdw>
                </a:effectLst>
              </a:defRPr>
            </a:lvl5pPr>
            <a:lvl6pPr indent="0">
              <a:spcBef>
                <a:spcPct val="20000"/>
              </a:spcBef>
              <a:buFont typeface="Arial" pitchFamily="34" charset="0"/>
              <a:buNone/>
              <a:defRPr sz="1600" b="1"/>
            </a:lvl6pPr>
            <a:lvl7pPr indent="0">
              <a:spcBef>
                <a:spcPct val="20000"/>
              </a:spcBef>
              <a:buFont typeface="Arial" pitchFamily="34" charset="0"/>
              <a:buNone/>
              <a:defRPr sz="1600" b="1"/>
            </a:lvl7pPr>
            <a:lvl8pPr indent="0">
              <a:spcBef>
                <a:spcPct val="20000"/>
              </a:spcBef>
              <a:buFont typeface="Arial" pitchFamily="34" charset="0"/>
              <a:buNone/>
              <a:defRPr sz="1600" b="1"/>
            </a:lvl8pPr>
            <a:lvl9pPr indent="0">
              <a:spcBef>
                <a:spcPct val="20000"/>
              </a:spcBef>
              <a:buFont typeface="Arial" pitchFamily="34" charset="0"/>
              <a:buNone/>
              <a:defRPr sz="1600" b="1"/>
            </a:lvl9pPr>
          </a:lstStyle>
          <a:p>
            <a:pPr algn="ctr"/>
            <a:endParaRPr lang="en-US" sz="1100" dirty="0">
              <a:solidFill>
                <a:srgbClr val="FFFFFF"/>
              </a:solidFill>
            </a:endParaRPr>
          </a:p>
        </p:txBody>
      </p:sp>
      <p:sp>
        <p:nvSpPr>
          <p:cNvPr id="71" name="Text Placeholder 2"/>
          <p:cNvSpPr txBox="1">
            <a:spLocks/>
          </p:cNvSpPr>
          <p:nvPr/>
        </p:nvSpPr>
        <p:spPr>
          <a:xfrm>
            <a:off x="2317042" y="3945932"/>
            <a:ext cx="1156951" cy="408352"/>
          </a:xfrm>
          <a:prstGeom prst="rect">
            <a:avLst/>
          </a:prstGeom>
          <a:solidFill>
            <a:schemeClr val="accent4"/>
          </a:solidFill>
          <a:ln>
            <a:noFill/>
          </a:ln>
        </p:spPr>
        <p:txBody>
          <a:bodyPr vert="horz" wrap="none" lIns="0" tIns="0" rIns="0" bIns="0" rtlCol="0" anchor="b">
            <a:noAutofit/>
          </a:bodyPr>
          <a:lstStyle>
            <a:defPPr>
              <a:defRPr lang="en-US"/>
            </a:defPPr>
            <a:lvl1pPr indent="0" algn="ctr">
              <a:lnSpc>
                <a:spcPct val="90000"/>
              </a:lnSpc>
              <a:spcBef>
                <a:spcPts val="0"/>
              </a:spcBef>
              <a:spcAft>
                <a:spcPts val="0"/>
              </a:spcAft>
              <a:buClrTx/>
              <a:buFont typeface="Arial" pitchFamily="34" charset="0"/>
              <a:buNone/>
              <a:defRPr sz="1000" b="0" i="0" cap="all" baseline="0">
                <a:solidFill>
                  <a:schemeClr val="bg1"/>
                </a:solidFill>
                <a:effectLst>
                  <a:outerShdw blurRad="38100" dist="25400" dir="2700000" algn="tl">
                    <a:srgbClr val="000000">
                      <a:alpha val="0"/>
                    </a:srgbClr>
                  </a:outerShdw>
                </a:effectLst>
                <a:latin typeface="+mj-lt"/>
              </a:defRPr>
            </a:lvl1pPr>
            <a:lvl2pPr indent="0">
              <a:lnSpc>
                <a:spcPct val="90000"/>
              </a:lnSpc>
              <a:spcBef>
                <a:spcPts val="0"/>
              </a:spcBef>
              <a:spcAft>
                <a:spcPts val="900"/>
              </a:spcAft>
              <a:buClrTx/>
              <a:buFont typeface="Arial" pitchFamily="34" charset="0"/>
              <a:buNone/>
              <a:defRPr sz="2000" b="1">
                <a:solidFill>
                  <a:schemeClr val="tx1">
                    <a:lumMod val="85000"/>
                    <a:lumOff val="15000"/>
                  </a:schemeClr>
                </a:solidFill>
                <a:effectLst>
                  <a:outerShdw blurRad="38100" dist="25400" dir="2700000" algn="tl">
                    <a:srgbClr val="000000">
                      <a:alpha val="0"/>
                    </a:srgbClr>
                  </a:outerShdw>
                </a:effectLst>
              </a:defRPr>
            </a:lvl2pPr>
            <a:lvl3pPr indent="0">
              <a:lnSpc>
                <a:spcPct val="90000"/>
              </a:lnSpc>
              <a:spcBef>
                <a:spcPts val="0"/>
              </a:spcBef>
              <a:spcAft>
                <a:spcPts val="900"/>
              </a:spcAft>
              <a:buClrTx/>
              <a:buFont typeface="Arial" pitchFamily="34" charset="0"/>
              <a:buNone/>
              <a:defRPr b="1">
                <a:solidFill>
                  <a:schemeClr val="tx1">
                    <a:lumMod val="85000"/>
                    <a:lumOff val="15000"/>
                  </a:schemeClr>
                </a:solidFill>
                <a:effectLst>
                  <a:outerShdw blurRad="38100" dist="25400" dir="2700000" algn="tl">
                    <a:srgbClr val="000000">
                      <a:alpha val="0"/>
                    </a:srgbClr>
                  </a:outerShdw>
                </a:effectLst>
              </a:defRPr>
            </a:lvl3pPr>
            <a:lvl4pPr indent="0">
              <a:lnSpc>
                <a:spcPct val="90000"/>
              </a:lnSpc>
              <a:spcBef>
                <a:spcPts val="0"/>
              </a:spcBef>
              <a:spcAft>
                <a:spcPts val="900"/>
              </a:spcAft>
              <a:buClrTx/>
              <a:buFont typeface="Arial" pitchFamily="34" charset="0"/>
              <a:buNone/>
              <a:defRPr sz="1600" b="1">
                <a:solidFill>
                  <a:schemeClr val="tx1">
                    <a:lumMod val="85000"/>
                    <a:lumOff val="15000"/>
                  </a:schemeClr>
                </a:solidFill>
                <a:effectLst>
                  <a:outerShdw blurRad="38100" dist="25400" dir="2700000" algn="tl">
                    <a:srgbClr val="000000">
                      <a:alpha val="0"/>
                    </a:srgbClr>
                  </a:outerShdw>
                </a:effectLst>
              </a:defRPr>
            </a:lvl4pPr>
            <a:lvl5pPr indent="0">
              <a:lnSpc>
                <a:spcPct val="90000"/>
              </a:lnSpc>
              <a:spcBef>
                <a:spcPts val="0"/>
              </a:spcBef>
              <a:spcAft>
                <a:spcPts val="900"/>
              </a:spcAft>
              <a:buClrTx/>
              <a:buFont typeface="Arial" pitchFamily="34" charset="0"/>
              <a:buNone/>
              <a:defRPr sz="1600" b="1">
                <a:solidFill>
                  <a:schemeClr val="tx1">
                    <a:lumMod val="85000"/>
                    <a:lumOff val="15000"/>
                  </a:schemeClr>
                </a:solidFill>
                <a:effectLst>
                  <a:outerShdw blurRad="38100" dist="25400" dir="2700000" algn="tl">
                    <a:srgbClr val="000000">
                      <a:alpha val="0"/>
                    </a:srgbClr>
                  </a:outerShdw>
                </a:effectLst>
              </a:defRPr>
            </a:lvl5pPr>
            <a:lvl6pPr indent="0">
              <a:spcBef>
                <a:spcPct val="20000"/>
              </a:spcBef>
              <a:buFont typeface="Arial" pitchFamily="34" charset="0"/>
              <a:buNone/>
              <a:defRPr sz="1600" b="1"/>
            </a:lvl6pPr>
            <a:lvl7pPr indent="0">
              <a:spcBef>
                <a:spcPct val="20000"/>
              </a:spcBef>
              <a:buFont typeface="Arial" pitchFamily="34" charset="0"/>
              <a:buNone/>
              <a:defRPr sz="1600" b="1"/>
            </a:lvl7pPr>
            <a:lvl8pPr indent="0">
              <a:spcBef>
                <a:spcPct val="20000"/>
              </a:spcBef>
              <a:buFont typeface="Arial" pitchFamily="34" charset="0"/>
              <a:buNone/>
              <a:defRPr sz="1600" b="1"/>
            </a:lvl8pPr>
            <a:lvl9pPr indent="0">
              <a:spcBef>
                <a:spcPct val="20000"/>
              </a:spcBef>
              <a:buFont typeface="Arial" pitchFamily="34" charset="0"/>
              <a:buNone/>
              <a:defRPr sz="1600" b="1"/>
            </a:lvl9pPr>
          </a:lstStyle>
          <a:p>
            <a:endParaRPr lang="en-US" dirty="0">
              <a:solidFill>
                <a:srgbClr val="FFFFFF"/>
              </a:solidFill>
            </a:endParaRPr>
          </a:p>
        </p:txBody>
      </p:sp>
      <p:sp>
        <p:nvSpPr>
          <p:cNvPr id="72" name="Text Placeholder 2"/>
          <p:cNvSpPr txBox="1">
            <a:spLocks/>
          </p:cNvSpPr>
          <p:nvPr/>
        </p:nvSpPr>
        <p:spPr>
          <a:xfrm>
            <a:off x="3543846" y="3931167"/>
            <a:ext cx="1156951" cy="408352"/>
          </a:xfrm>
          <a:prstGeom prst="rect">
            <a:avLst/>
          </a:prstGeom>
          <a:solidFill>
            <a:schemeClr val="accent1"/>
          </a:solidFill>
          <a:ln>
            <a:noFill/>
          </a:ln>
        </p:spPr>
        <p:txBody>
          <a:bodyPr vert="horz" wrap="none" lIns="0" tIns="0" rIns="0" bIns="0" rtlCol="0" anchor="b">
            <a:noAutofit/>
          </a:bodyPr>
          <a:lstStyle>
            <a:defPPr>
              <a:defRPr lang="en-US"/>
            </a:defPPr>
            <a:lvl1pPr indent="0" algn="ctr">
              <a:lnSpc>
                <a:spcPct val="90000"/>
              </a:lnSpc>
              <a:spcBef>
                <a:spcPts val="0"/>
              </a:spcBef>
              <a:spcAft>
                <a:spcPts val="0"/>
              </a:spcAft>
              <a:buClrTx/>
              <a:buFont typeface="Arial" pitchFamily="34" charset="0"/>
              <a:buNone/>
              <a:defRPr sz="1000" b="0" i="0" cap="all" baseline="0">
                <a:solidFill>
                  <a:schemeClr val="bg1"/>
                </a:solidFill>
                <a:effectLst>
                  <a:outerShdw blurRad="38100" dist="25400" dir="2700000" algn="tl">
                    <a:srgbClr val="000000">
                      <a:alpha val="0"/>
                    </a:srgbClr>
                  </a:outerShdw>
                </a:effectLst>
                <a:latin typeface="+mj-lt"/>
              </a:defRPr>
            </a:lvl1pPr>
            <a:lvl2pPr indent="0">
              <a:lnSpc>
                <a:spcPct val="90000"/>
              </a:lnSpc>
              <a:spcBef>
                <a:spcPts val="0"/>
              </a:spcBef>
              <a:spcAft>
                <a:spcPts val="900"/>
              </a:spcAft>
              <a:buClrTx/>
              <a:buFont typeface="Arial" pitchFamily="34" charset="0"/>
              <a:buNone/>
              <a:defRPr sz="2000" b="1">
                <a:solidFill>
                  <a:schemeClr val="tx1">
                    <a:lumMod val="85000"/>
                    <a:lumOff val="15000"/>
                  </a:schemeClr>
                </a:solidFill>
                <a:effectLst>
                  <a:outerShdw blurRad="38100" dist="25400" dir="2700000" algn="tl">
                    <a:srgbClr val="000000">
                      <a:alpha val="0"/>
                    </a:srgbClr>
                  </a:outerShdw>
                </a:effectLst>
              </a:defRPr>
            </a:lvl2pPr>
            <a:lvl3pPr indent="0">
              <a:lnSpc>
                <a:spcPct val="90000"/>
              </a:lnSpc>
              <a:spcBef>
                <a:spcPts val="0"/>
              </a:spcBef>
              <a:spcAft>
                <a:spcPts val="900"/>
              </a:spcAft>
              <a:buClrTx/>
              <a:buFont typeface="Arial" pitchFamily="34" charset="0"/>
              <a:buNone/>
              <a:defRPr b="1">
                <a:solidFill>
                  <a:schemeClr val="tx1">
                    <a:lumMod val="85000"/>
                    <a:lumOff val="15000"/>
                  </a:schemeClr>
                </a:solidFill>
                <a:effectLst>
                  <a:outerShdw blurRad="38100" dist="25400" dir="2700000" algn="tl">
                    <a:srgbClr val="000000">
                      <a:alpha val="0"/>
                    </a:srgbClr>
                  </a:outerShdw>
                </a:effectLst>
              </a:defRPr>
            </a:lvl3pPr>
            <a:lvl4pPr indent="0">
              <a:lnSpc>
                <a:spcPct val="90000"/>
              </a:lnSpc>
              <a:spcBef>
                <a:spcPts val="0"/>
              </a:spcBef>
              <a:spcAft>
                <a:spcPts val="900"/>
              </a:spcAft>
              <a:buClrTx/>
              <a:buFont typeface="Arial" pitchFamily="34" charset="0"/>
              <a:buNone/>
              <a:defRPr sz="1600" b="1">
                <a:solidFill>
                  <a:schemeClr val="tx1">
                    <a:lumMod val="85000"/>
                    <a:lumOff val="15000"/>
                  </a:schemeClr>
                </a:solidFill>
                <a:effectLst>
                  <a:outerShdw blurRad="38100" dist="25400" dir="2700000" algn="tl">
                    <a:srgbClr val="000000">
                      <a:alpha val="0"/>
                    </a:srgbClr>
                  </a:outerShdw>
                </a:effectLst>
              </a:defRPr>
            </a:lvl4pPr>
            <a:lvl5pPr indent="0">
              <a:lnSpc>
                <a:spcPct val="90000"/>
              </a:lnSpc>
              <a:spcBef>
                <a:spcPts val="0"/>
              </a:spcBef>
              <a:spcAft>
                <a:spcPts val="900"/>
              </a:spcAft>
              <a:buClrTx/>
              <a:buFont typeface="Arial" pitchFamily="34" charset="0"/>
              <a:buNone/>
              <a:defRPr sz="1600" b="1">
                <a:solidFill>
                  <a:schemeClr val="tx1">
                    <a:lumMod val="85000"/>
                    <a:lumOff val="15000"/>
                  </a:schemeClr>
                </a:solidFill>
                <a:effectLst>
                  <a:outerShdw blurRad="38100" dist="25400" dir="2700000" algn="tl">
                    <a:srgbClr val="000000">
                      <a:alpha val="0"/>
                    </a:srgbClr>
                  </a:outerShdw>
                </a:effectLst>
              </a:defRPr>
            </a:lvl5pPr>
            <a:lvl6pPr indent="0">
              <a:spcBef>
                <a:spcPct val="20000"/>
              </a:spcBef>
              <a:buFont typeface="Arial" pitchFamily="34" charset="0"/>
              <a:buNone/>
              <a:defRPr sz="1600" b="1"/>
            </a:lvl6pPr>
            <a:lvl7pPr indent="0">
              <a:spcBef>
                <a:spcPct val="20000"/>
              </a:spcBef>
              <a:buFont typeface="Arial" pitchFamily="34" charset="0"/>
              <a:buNone/>
              <a:defRPr sz="1600" b="1"/>
            </a:lvl7pPr>
            <a:lvl8pPr indent="0">
              <a:spcBef>
                <a:spcPct val="20000"/>
              </a:spcBef>
              <a:buFont typeface="Arial" pitchFamily="34" charset="0"/>
              <a:buNone/>
              <a:defRPr sz="1600" b="1"/>
            </a:lvl8pPr>
            <a:lvl9pPr indent="0">
              <a:spcBef>
                <a:spcPct val="20000"/>
              </a:spcBef>
              <a:buFont typeface="Arial" pitchFamily="34" charset="0"/>
              <a:buNone/>
              <a:defRPr sz="1600" b="1"/>
            </a:lvl9pPr>
          </a:lstStyle>
          <a:p>
            <a:endParaRPr lang="en-US" dirty="0">
              <a:solidFill>
                <a:srgbClr val="FFFFFF"/>
              </a:solidFill>
            </a:endParaRPr>
          </a:p>
        </p:txBody>
      </p:sp>
      <p:sp>
        <p:nvSpPr>
          <p:cNvPr id="73" name="Text Placeholder 2"/>
          <p:cNvSpPr txBox="1">
            <a:spLocks/>
          </p:cNvSpPr>
          <p:nvPr/>
        </p:nvSpPr>
        <p:spPr>
          <a:xfrm>
            <a:off x="544902" y="3936226"/>
            <a:ext cx="405145" cy="405039"/>
          </a:xfrm>
          <a:prstGeom prst="rect">
            <a:avLst/>
          </a:prstGeom>
          <a:solidFill>
            <a:schemeClr val="accent2"/>
          </a:solidFill>
          <a:ln>
            <a:noFill/>
          </a:ln>
        </p:spPr>
        <p:txBody>
          <a:bodyPr vert="horz" wrap="none" lIns="0" tIns="0" rIns="0" bIns="0" rtlCol="0" anchor="ctr">
            <a:noAutofit/>
          </a:bodyPr>
          <a:lstStyle>
            <a:lvl1pPr indent="0">
              <a:lnSpc>
                <a:spcPct val="90000"/>
              </a:lnSpc>
              <a:spcBef>
                <a:spcPts val="0"/>
              </a:spcBef>
              <a:spcAft>
                <a:spcPts val="0"/>
              </a:spcAft>
              <a:buClrTx/>
              <a:buFont typeface="Arial" pitchFamily="34" charset="0"/>
              <a:buNone/>
              <a:defRPr sz="2000" b="0" i="0" cap="all" baseline="0">
                <a:solidFill>
                  <a:schemeClr val="bg1"/>
                </a:solidFill>
                <a:effectLst>
                  <a:outerShdw blurRad="38100" dist="25400" dir="2700000" algn="tl">
                    <a:srgbClr val="000000">
                      <a:alpha val="0"/>
                    </a:srgbClr>
                  </a:outerShdw>
                </a:effectLst>
                <a:latin typeface="+mj-lt"/>
              </a:defRPr>
            </a:lvl1pPr>
            <a:lvl2pPr indent="0">
              <a:lnSpc>
                <a:spcPct val="90000"/>
              </a:lnSpc>
              <a:spcBef>
                <a:spcPts val="0"/>
              </a:spcBef>
              <a:spcAft>
                <a:spcPts val="900"/>
              </a:spcAft>
              <a:buClrTx/>
              <a:buFont typeface="Arial" pitchFamily="34" charset="0"/>
              <a:buNone/>
              <a:defRPr sz="2000" b="1">
                <a:solidFill>
                  <a:schemeClr val="tx1">
                    <a:lumMod val="85000"/>
                    <a:lumOff val="15000"/>
                  </a:schemeClr>
                </a:solidFill>
                <a:effectLst>
                  <a:outerShdw blurRad="38100" dist="25400" dir="2700000" algn="tl">
                    <a:srgbClr val="000000">
                      <a:alpha val="0"/>
                    </a:srgbClr>
                  </a:outerShdw>
                </a:effectLst>
              </a:defRPr>
            </a:lvl2pPr>
            <a:lvl3pPr indent="0">
              <a:lnSpc>
                <a:spcPct val="90000"/>
              </a:lnSpc>
              <a:spcBef>
                <a:spcPts val="0"/>
              </a:spcBef>
              <a:spcAft>
                <a:spcPts val="900"/>
              </a:spcAft>
              <a:buClrTx/>
              <a:buFont typeface="Arial" pitchFamily="34" charset="0"/>
              <a:buNone/>
              <a:defRPr b="1">
                <a:solidFill>
                  <a:schemeClr val="tx1">
                    <a:lumMod val="85000"/>
                    <a:lumOff val="15000"/>
                  </a:schemeClr>
                </a:solidFill>
                <a:effectLst>
                  <a:outerShdw blurRad="38100" dist="25400" dir="2700000" algn="tl">
                    <a:srgbClr val="000000">
                      <a:alpha val="0"/>
                    </a:srgbClr>
                  </a:outerShdw>
                </a:effectLst>
              </a:defRPr>
            </a:lvl3pPr>
            <a:lvl4pPr indent="0">
              <a:lnSpc>
                <a:spcPct val="90000"/>
              </a:lnSpc>
              <a:spcBef>
                <a:spcPts val="0"/>
              </a:spcBef>
              <a:spcAft>
                <a:spcPts val="900"/>
              </a:spcAft>
              <a:buClrTx/>
              <a:buFont typeface="Arial" pitchFamily="34" charset="0"/>
              <a:buNone/>
              <a:defRPr sz="1600" b="1">
                <a:solidFill>
                  <a:schemeClr val="tx1">
                    <a:lumMod val="85000"/>
                    <a:lumOff val="15000"/>
                  </a:schemeClr>
                </a:solidFill>
                <a:effectLst>
                  <a:outerShdw blurRad="38100" dist="25400" dir="2700000" algn="tl">
                    <a:srgbClr val="000000">
                      <a:alpha val="0"/>
                    </a:srgbClr>
                  </a:outerShdw>
                </a:effectLst>
              </a:defRPr>
            </a:lvl4pPr>
            <a:lvl5pPr indent="0">
              <a:lnSpc>
                <a:spcPct val="90000"/>
              </a:lnSpc>
              <a:spcBef>
                <a:spcPts val="0"/>
              </a:spcBef>
              <a:spcAft>
                <a:spcPts val="900"/>
              </a:spcAft>
              <a:buClrTx/>
              <a:buFont typeface="Arial" pitchFamily="34" charset="0"/>
              <a:buNone/>
              <a:defRPr sz="1600" b="1">
                <a:solidFill>
                  <a:schemeClr val="tx1">
                    <a:lumMod val="85000"/>
                    <a:lumOff val="15000"/>
                  </a:schemeClr>
                </a:solidFill>
                <a:effectLst>
                  <a:outerShdw blurRad="38100" dist="25400" dir="2700000" algn="tl">
                    <a:srgbClr val="000000">
                      <a:alpha val="0"/>
                    </a:srgbClr>
                  </a:outerShdw>
                </a:effectLst>
              </a:defRPr>
            </a:lvl5pPr>
            <a:lvl6pPr indent="0">
              <a:spcBef>
                <a:spcPct val="20000"/>
              </a:spcBef>
              <a:buFont typeface="Arial" pitchFamily="34" charset="0"/>
              <a:buNone/>
              <a:defRPr sz="1600" b="1"/>
            </a:lvl6pPr>
            <a:lvl7pPr indent="0">
              <a:spcBef>
                <a:spcPct val="20000"/>
              </a:spcBef>
              <a:buFont typeface="Arial" pitchFamily="34" charset="0"/>
              <a:buNone/>
              <a:defRPr sz="1600" b="1"/>
            </a:lvl7pPr>
            <a:lvl8pPr indent="0">
              <a:spcBef>
                <a:spcPct val="20000"/>
              </a:spcBef>
              <a:buFont typeface="Arial" pitchFamily="34" charset="0"/>
              <a:buNone/>
              <a:defRPr sz="1600" b="1"/>
            </a:lvl8pPr>
            <a:lvl9pPr indent="0">
              <a:spcBef>
                <a:spcPct val="20000"/>
              </a:spcBef>
              <a:buFont typeface="Arial" pitchFamily="34" charset="0"/>
              <a:buNone/>
              <a:defRPr sz="1600" b="1"/>
            </a:lvl9pPr>
          </a:lstStyle>
          <a:p>
            <a:pPr algn="ctr"/>
            <a:r>
              <a:rPr lang="en-US" sz="1200" dirty="0">
                <a:solidFill>
                  <a:srgbClr val="FFFFFF"/>
                </a:solidFill>
              </a:rPr>
              <a:t>DB</a:t>
            </a:r>
          </a:p>
        </p:txBody>
      </p:sp>
      <p:pic>
        <p:nvPicPr>
          <p:cNvPr id="102" name="Picture 10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2547" y="4010141"/>
            <a:ext cx="645928" cy="139579"/>
          </a:xfrm>
          <a:prstGeom prst="rect">
            <a:avLst/>
          </a:prstGeom>
        </p:spPr>
      </p:pic>
      <p:pic>
        <p:nvPicPr>
          <p:cNvPr id="104" name="Picture 10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1965" y="3986748"/>
            <a:ext cx="580699" cy="186367"/>
          </a:xfrm>
          <a:prstGeom prst="rect">
            <a:avLst/>
          </a:prstGeom>
        </p:spPr>
      </p:pic>
      <p:grpSp>
        <p:nvGrpSpPr>
          <p:cNvPr id="6" name="Group 212"/>
          <p:cNvGrpSpPr/>
          <p:nvPr/>
        </p:nvGrpSpPr>
        <p:grpSpPr>
          <a:xfrm>
            <a:off x="1273047" y="4426829"/>
            <a:ext cx="757520" cy="349943"/>
            <a:chOff x="1598612" y="4605883"/>
            <a:chExt cx="757323" cy="349943"/>
          </a:xfrm>
        </p:grpSpPr>
        <p:sp>
          <p:nvSpPr>
            <p:cNvPr id="105" name="Text Placeholder 2"/>
            <p:cNvSpPr txBox="1">
              <a:spLocks/>
            </p:cNvSpPr>
            <p:nvPr/>
          </p:nvSpPr>
          <p:spPr>
            <a:xfrm>
              <a:off x="1598612" y="4605884"/>
              <a:ext cx="349942" cy="349942"/>
            </a:xfrm>
            <a:prstGeom prst="rect">
              <a:avLst/>
            </a:prstGeom>
            <a:solidFill>
              <a:schemeClr val="accent6"/>
            </a:solidFill>
            <a:ln>
              <a:noFill/>
            </a:ln>
          </p:spPr>
          <p:txBody>
            <a:bodyPr vert="horz" wrap="none" lIns="0" tIns="0" rIns="0" bIns="0" rtlCol="0" anchor="ctr">
              <a:noAutofit/>
            </a:bodyPr>
            <a:lstStyle>
              <a:lvl1pPr indent="0">
                <a:lnSpc>
                  <a:spcPct val="90000"/>
                </a:lnSpc>
                <a:spcBef>
                  <a:spcPts val="0"/>
                </a:spcBef>
                <a:spcAft>
                  <a:spcPts val="0"/>
                </a:spcAft>
                <a:buClrTx/>
                <a:buFont typeface="Arial" pitchFamily="34" charset="0"/>
                <a:buNone/>
                <a:defRPr sz="2000" b="0" i="0" cap="all" baseline="0">
                  <a:solidFill>
                    <a:schemeClr val="bg1"/>
                  </a:solidFill>
                  <a:effectLst>
                    <a:outerShdw blurRad="38100" dist="25400" dir="2700000" algn="tl">
                      <a:srgbClr val="000000">
                        <a:alpha val="0"/>
                      </a:srgbClr>
                    </a:outerShdw>
                  </a:effectLst>
                  <a:latin typeface="+mj-lt"/>
                </a:defRPr>
              </a:lvl1pPr>
              <a:lvl2pPr indent="0">
                <a:lnSpc>
                  <a:spcPct val="90000"/>
                </a:lnSpc>
                <a:spcBef>
                  <a:spcPts val="0"/>
                </a:spcBef>
                <a:spcAft>
                  <a:spcPts val="900"/>
                </a:spcAft>
                <a:buClrTx/>
                <a:buFont typeface="Arial" pitchFamily="34" charset="0"/>
                <a:buNone/>
                <a:defRPr sz="2000" b="1">
                  <a:solidFill>
                    <a:schemeClr val="tx1">
                      <a:lumMod val="85000"/>
                      <a:lumOff val="15000"/>
                    </a:schemeClr>
                  </a:solidFill>
                  <a:effectLst>
                    <a:outerShdw blurRad="38100" dist="25400" dir="2700000" algn="tl">
                      <a:srgbClr val="000000">
                        <a:alpha val="0"/>
                      </a:srgbClr>
                    </a:outerShdw>
                  </a:effectLst>
                </a:defRPr>
              </a:lvl2pPr>
              <a:lvl3pPr indent="0">
                <a:lnSpc>
                  <a:spcPct val="90000"/>
                </a:lnSpc>
                <a:spcBef>
                  <a:spcPts val="0"/>
                </a:spcBef>
                <a:spcAft>
                  <a:spcPts val="900"/>
                </a:spcAft>
                <a:buClrTx/>
                <a:buFont typeface="Arial" pitchFamily="34" charset="0"/>
                <a:buNone/>
                <a:defRPr b="1">
                  <a:solidFill>
                    <a:schemeClr val="tx1">
                      <a:lumMod val="85000"/>
                      <a:lumOff val="15000"/>
                    </a:schemeClr>
                  </a:solidFill>
                  <a:effectLst>
                    <a:outerShdw blurRad="38100" dist="25400" dir="2700000" algn="tl">
                      <a:srgbClr val="000000">
                        <a:alpha val="0"/>
                      </a:srgbClr>
                    </a:outerShdw>
                  </a:effectLst>
                </a:defRPr>
              </a:lvl3pPr>
              <a:lvl4pPr indent="0">
                <a:lnSpc>
                  <a:spcPct val="90000"/>
                </a:lnSpc>
                <a:spcBef>
                  <a:spcPts val="0"/>
                </a:spcBef>
                <a:spcAft>
                  <a:spcPts val="900"/>
                </a:spcAft>
                <a:buClrTx/>
                <a:buFont typeface="Arial" pitchFamily="34" charset="0"/>
                <a:buNone/>
                <a:defRPr sz="1600" b="1">
                  <a:solidFill>
                    <a:schemeClr val="tx1">
                      <a:lumMod val="85000"/>
                      <a:lumOff val="15000"/>
                    </a:schemeClr>
                  </a:solidFill>
                  <a:effectLst>
                    <a:outerShdw blurRad="38100" dist="25400" dir="2700000" algn="tl">
                      <a:srgbClr val="000000">
                        <a:alpha val="0"/>
                      </a:srgbClr>
                    </a:outerShdw>
                  </a:effectLst>
                </a:defRPr>
              </a:lvl4pPr>
              <a:lvl5pPr indent="0">
                <a:lnSpc>
                  <a:spcPct val="90000"/>
                </a:lnSpc>
                <a:spcBef>
                  <a:spcPts val="0"/>
                </a:spcBef>
                <a:spcAft>
                  <a:spcPts val="900"/>
                </a:spcAft>
                <a:buClrTx/>
                <a:buFont typeface="Arial" pitchFamily="34" charset="0"/>
                <a:buNone/>
                <a:defRPr sz="1600" b="1">
                  <a:solidFill>
                    <a:schemeClr val="tx1">
                      <a:lumMod val="85000"/>
                      <a:lumOff val="15000"/>
                    </a:schemeClr>
                  </a:solidFill>
                  <a:effectLst>
                    <a:outerShdw blurRad="38100" dist="25400" dir="2700000" algn="tl">
                      <a:srgbClr val="000000">
                        <a:alpha val="0"/>
                      </a:srgbClr>
                    </a:outerShdw>
                  </a:effectLst>
                </a:defRPr>
              </a:lvl5pPr>
              <a:lvl6pPr indent="0">
                <a:spcBef>
                  <a:spcPct val="20000"/>
                </a:spcBef>
                <a:buFont typeface="Arial" pitchFamily="34" charset="0"/>
                <a:buNone/>
                <a:defRPr sz="1600" b="1"/>
              </a:lvl6pPr>
              <a:lvl7pPr indent="0">
                <a:spcBef>
                  <a:spcPct val="20000"/>
                </a:spcBef>
                <a:buFont typeface="Arial" pitchFamily="34" charset="0"/>
                <a:buNone/>
                <a:defRPr sz="1600" b="1"/>
              </a:lvl7pPr>
              <a:lvl8pPr indent="0">
                <a:spcBef>
                  <a:spcPct val="20000"/>
                </a:spcBef>
                <a:buFont typeface="Arial" pitchFamily="34" charset="0"/>
                <a:buNone/>
                <a:defRPr sz="1600" b="1"/>
              </a:lvl8pPr>
              <a:lvl9pPr indent="0">
                <a:spcBef>
                  <a:spcPct val="20000"/>
                </a:spcBef>
                <a:buFont typeface="Arial" pitchFamily="34" charset="0"/>
                <a:buNone/>
                <a:defRPr sz="1600" b="1"/>
              </a:lvl9pPr>
            </a:lstStyle>
            <a:p>
              <a:pPr algn="ctr"/>
              <a:r>
                <a:rPr lang="en-US" sz="1100" dirty="0">
                  <a:solidFill>
                    <a:srgbClr val="FFFFFF"/>
                  </a:solidFill>
                </a:rPr>
                <a:t>WEB</a:t>
              </a:r>
            </a:p>
          </p:txBody>
        </p:sp>
        <p:sp>
          <p:nvSpPr>
            <p:cNvPr id="106" name="Text Placeholder 2"/>
            <p:cNvSpPr txBox="1">
              <a:spLocks/>
            </p:cNvSpPr>
            <p:nvPr/>
          </p:nvSpPr>
          <p:spPr>
            <a:xfrm>
              <a:off x="2005993" y="4605883"/>
              <a:ext cx="349942" cy="349942"/>
            </a:xfrm>
            <a:prstGeom prst="rect">
              <a:avLst/>
            </a:prstGeom>
            <a:solidFill>
              <a:schemeClr val="accent6"/>
            </a:solidFill>
            <a:ln>
              <a:noFill/>
            </a:ln>
          </p:spPr>
          <p:txBody>
            <a:bodyPr vert="horz" wrap="none" lIns="0" tIns="0" rIns="0" bIns="0" rtlCol="0" anchor="ctr">
              <a:noAutofit/>
            </a:bodyPr>
            <a:lstStyle>
              <a:lvl1pPr indent="0">
                <a:lnSpc>
                  <a:spcPct val="90000"/>
                </a:lnSpc>
                <a:spcBef>
                  <a:spcPts val="0"/>
                </a:spcBef>
                <a:spcAft>
                  <a:spcPts val="0"/>
                </a:spcAft>
                <a:buClrTx/>
                <a:buFont typeface="Arial" pitchFamily="34" charset="0"/>
                <a:buNone/>
                <a:defRPr sz="2000" b="0" i="0" cap="all" baseline="0">
                  <a:solidFill>
                    <a:schemeClr val="bg1"/>
                  </a:solidFill>
                  <a:effectLst>
                    <a:outerShdw blurRad="38100" dist="25400" dir="2700000" algn="tl">
                      <a:srgbClr val="000000">
                        <a:alpha val="0"/>
                      </a:srgbClr>
                    </a:outerShdw>
                  </a:effectLst>
                  <a:latin typeface="+mj-lt"/>
                </a:defRPr>
              </a:lvl1pPr>
              <a:lvl2pPr indent="0">
                <a:lnSpc>
                  <a:spcPct val="90000"/>
                </a:lnSpc>
                <a:spcBef>
                  <a:spcPts val="0"/>
                </a:spcBef>
                <a:spcAft>
                  <a:spcPts val="900"/>
                </a:spcAft>
                <a:buClrTx/>
                <a:buFont typeface="Arial" pitchFamily="34" charset="0"/>
                <a:buNone/>
                <a:defRPr sz="2000" b="1">
                  <a:solidFill>
                    <a:schemeClr val="tx1">
                      <a:lumMod val="85000"/>
                      <a:lumOff val="15000"/>
                    </a:schemeClr>
                  </a:solidFill>
                  <a:effectLst>
                    <a:outerShdw blurRad="38100" dist="25400" dir="2700000" algn="tl">
                      <a:srgbClr val="000000">
                        <a:alpha val="0"/>
                      </a:srgbClr>
                    </a:outerShdw>
                  </a:effectLst>
                </a:defRPr>
              </a:lvl2pPr>
              <a:lvl3pPr indent="0">
                <a:lnSpc>
                  <a:spcPct val="90000"/>
                </a:lnSpc>
                <a:spcBef>
                  <a:spcPts val="0"/>
                </a:spcBef>
                <a:spcAft>
                  <a:spcPts val="900"/>
                </a:spcAft>
                <a:buClrTx/>
                <a:buFont typeface="Arial" pitchFamily="34" charset="0"/>
                <a:buNone/>
                <a:defRPr b="1">
                  <a:solidFill>
                    <a:schemeClr val="tx1">
                      <a:lumMod val="85000"/>
                      <a:lumOff val="15000"/>
                    </a:schemeClr>
                  </a:solidFill>
                  <a:effectLst>
                    <a:outerShdw blurRad="38100" dist="25400" dir="2700000" algn="tl">
                      <a:srgbClr val="000000">
                        <a:alpha val="0"/>
                      </a:srgbClr>
                    </a:outerShdw>
                  </a:effectLst>
                </a:defRPr>
              </a:lvl3pPr>
              <a:lvl4pPr indent="0">
                <a:lnSpc>
                  <a:spcPct val="90000"/>
                </a:lnSpc>
                <a:spcBef>
                  <a:spcPts val="0"/>
                </a:spcBef>
                <a:spcAft>
                  <a:spcPts val="900"/>
                </a:spcAft>
                <a:buClrTx/>
                <a:buFont typeface="Arial" pitchFamily="34" charset="0"/>
                <a:buNone/>
                <a:defRPr sz="1600" b="1">
                  <a:solidFill>
                    <a:schemeClr val="tx1">
                      <a:lumMod val="85000"/>
                      <a:lumOff val="15000"/>
                    </a:schemeClr>
                  </a:solidFill>
                  <a:effectLst>
                    <a:outerShdw blurRad="38100" dist="25400" dir="2700000" algn="tl">
                      <a:srgbClr val="000000">
                        <a:alpha val="0"/>
                      </a:srgbClr>
                    </a:outerShdw>
                  </a:effectLst>
                </a:defRPr>
              </a:lvl4pPr>
              <a:lvl5pPr indent="0">
                <a:lnSpc>
                  <a:spcPct val="90000"/>
                </a:lnSpc>
                <a:spcBef>
                  <a:spcPts val="0"/>
                </a:spcBef>
                <a:spcAft>
                  <a:spcPts val="900"/>
                </a:spcAft>
                <a:buClrTx/>
                <a:buFont typeface="Arial" pitchFamily="34" charset="0"/>
                <a:buNone/>
                <a:defRPr sz="1600" b="1">
                  <a:solidFill>
                    <a:schemeClr val="tx1">
                      <a:lumMod val="85000"/>
                      <a:lumOff val="15000"/>
                    </a:schemeClr>
                  </a:solidFill>
                  <a:effectLst>
                    <a:outerShdw blurRad="38100" dist="25400" dir="2700000" algn="tl">
                      <a:srgbClr val="000000">
                        <a:alpha val="0"/>
                      </a:srgbClr>
                    </a:outerShdw>
                  </a:effectLst>
                </a:defRPr>
              </a:lvl5pPr>
              <a:lvl6pPr indent="0">
                <a:spcBef>
                  <a:spcPct val="20000"/>
                </a:spcBef>
                <a:buFont typeface="Arial" pitchFamily="34" charset="0"/>
                <a:buNone/>
                <a:defRPr sz="1600" b="1"/>
              </a:lvl6pPr>
              <a:lvl7pPr indent="0">
                <a:spcBef>
                  <a:spcPct val="20000"/>
                </a:spcBef>
                <a:buFont typeface="Arial" pitchFamily="34" charset="0"/>
                <a:buNone/>
                <a:defRPr sz="1600" b="1"/>
              </a:lvl7pPr>
              <a:lvl8pPr indent="0">
                <a:spcBef>
                  <a:spcPct val="20000"/>
                </a:spcBef>
                <a:buFont typeface="Arial" pitchFamily="34" charset="0"/>
                <a:buNone/>
                <a:defRPr sz="1600" b="1"/>
              </a:lvl8pPr>
              <a:lvl9pPr indent="0">
                <a:spcBef>
                  <a:spcPct val="20000"/>
                </a:spcBef>
                <a:buFont typeface="Arial" pitchFamily="34" charset="0"/>
                <a:buNone/>
                <a:defRPr sz="1600" b="1"/>
              </a:lvl9pPr>
            </a:lstStyle>
            <a:p>
              <a:pPr algn="ctr"/>
              <a:r>
                <a:rPr lang="en-US" sz="1100" dirty="0">
                  <a:solidFill>
                    <a:srgbClr val="FFFFFF"/>
                  </a:solidFill>
                </a:rPr>
                <a:t>WEB</a:t>
              </a:r>
            </a:p>
          </p:txBody>
        </p:sp>
      </p:grpSp>
      <p:grpSp>
        <p:nvGrpSpPr>
          <p:cNvPr id="7" name="Group 211"/>
          <p:cNvGrpSpPr/>
          <p:nvPr/>
        </p:nvGrpSpPr>
        <p:grpSpPr>
          <a:xfrm>
            <a:off x="2510931" y="4422942"/>
            <a:ext cx="769160" cy="349943"/>
            <a:chOff x="2848870" y="4601997"/>
            <a:chExt cx="768960" cy="349943"/>
          </a:xfrm>
        </p:grpSpPr>
        <p:sp>
          <p:nvSpPr>
            <p:cNvPr id="107" name="Text Placeholder 2"/>
            <p:cNvSpPr txBox="1">
              <a:spLocks/>
            </p:cNvSpPr>
            <p:nvPr/>
          </p:nvSpPr>
          <p:spPr>
            <a:xfrm>
              <a:off x="2848870" y="4601998"/>
              <a:ext cx="349942" cy="349942"/>
            </a:xfrm>
            <a:prstGeom prst="rect">
              <a:avLst/>
            </a:prstGeom>
            <a:solidFill>
              <a:schemeClr val="accent6"/>
            </a:solidFill>
            <a:ln>
              <a:noFill/>
            </a:ln>
          </p:spPr>
          <p:txBody>
            <a:bodyPr vert="horz" wrap="none" lIns="0" tIns="0" rIns="0" bIns="0" rtlCol="0" anchor="ctr">
              <a:noAutofit/>
            </a:bodyPr>
            <a:lstStyle>
              <a:lvl1pPr indent="0">
                <a:lnSpc>
                  <a:spcPct val="90000"/>
                </a:lnSpc>
                <a:spcBef>
                  <a:spcPts val="0"/>
                </a:spcBef>
                <a:spcAft>
                  <a:spcPts val="0"/>
                </a:spcAft>
                <a:buClrTx/>
                <a:buFont typeface="Arial" pitchFamily="34" charset="0"/>
                <a:buNone/>
                <a:defRPr sz="2000" b="0" i="0" cap="all" baseline="0">
                  <a:solidFill>
                    <a:schemeClr val="bg1"/>
                  </a:solidFill>
                  <a:effectLst>
                    <a:outerShdw blurRad="38100" dist="25400" dir="2700000" algn="tl">
                      <a:srgbClr val="000000">
                        <a:alpha val="0"/>
                      </a:srgbClr>
                    </a:outerShdw>
                  </a:effectLst>
                  <a:latin typeface="+mj-lt"/>
                </a:defRPr>
              </a:lvl1pPr>
              <a:lvl2pPr indent="0">
                <a:lnSpc>
                  <a:spcPct val="90000"/>
                </a:lnSpc>
                <a:spcBef>
                  <a:spcPts val="0"/>
                </a:spcBef>
                <a:spcAft>
                  <a:spcPts val="900"/>
                </a:spcAft>
                <a:buClrTx/>
                <a:buFont typeface="Arial" pitchFamily="34" charset="0"/>
                <a:buNone/>
                <a:defRPr sz="2000" b="1">
                  <a:solidFill>
                    <a:schemeClr val="tx1">
                      <a:lumMod val="85000"/>
                      <a:lumOff val="15000"/>
                    </a:schemeClr>
                  </a:solidFill>
                  <a:effectLst>
                    <a:outerShdw blurRad="38100" dist="25400" dir="2700000" algn="tl">
                      <a:srgbClr val="000000">
                        <a:alpha val="0"/>
                      </a:srgbClr>
                    </a:outerShdw>
                  </a:effectLst>
                </a:defRPr>
              </a:lvl2pPr>
              <a:lvl3pPr indent="0">
                <a:lnSpc>
                  <a:spcPct val="90000"/>
                </a:lnSpc>
                <a:spcBef>
                  <a:spcPts val="0"/>
                </a:spcBef>
                <a:spcAft>
                  <a:spcPts val="900"/>
                </a:spcAft>
                <a:buClrTx/>
                <a:buFont typeface="Arial" pitchFamily="34" charset="0"/>
                <a:buNone/>
                <a:defRPr b="1">
                  <a:solidFill>
                    <a:schemeClr val="tx1">
                      <a:lumMod val="85000"/>
                      <a:lumOff val="15000"/>
                    </a:schemeClr>
                  </a:solidFill>
                  <a:effectLst>
                    <a:outerShdw blurRad="38100" dist="25400" dir="2700000" algn="tl">
                      <a:srgbClr val="000000">
                        <a:alpha val="0"/>
                      </a:srgbClr>
                    </a:outerShdw>
                  </a:effectLst>
                </a:defRPr>
              </a:lvl3pPr>
              <a:lvl4pPr indent="0">
                <a:lnSpc>
                  <a:spcPct val="90000"/>
                </a:lnSpc>
                <a:spcBef>
                  <a:spcPts val="0"/>
                </a:spcBef>
                <a:spcAft>
                  <a:spcPts val="900"/>
                </a:spcAft>
                <a:buClrTx/>
                <a:buFont typeface="Arial" pitchFamily="34" charset="0"/>
                <a:buNone/>
                <a:defRPr sz="1600" b="1">
                  <a:solidFill>
                    <a:schemeClr val="tx1">
                      <a:lumMod val="85000"/>
                      <a:lumOff val="15000"/>
                    </a:schemeClr>
                  </a:solidFill>
                  <a:effectLst>
                    <a:outerShdw blurRad="38100" dist="25400" dir="2700000" algn="tl">
                      <a:srgbClr val="000000">
                        <a:alpha val="0"/>
                      </a:srgbClr>
                    </a:outerShdw>
                  </a:effectLst>
                </a:defRPr>
              </a:lvl4pPr>
              <a:lvl5pPr indent="0">
                <a:lnSpc>
                  <a:spcPct val="90000"/>
                </a:lnSpc>
                <a:spcBef>
                  <a:spcPts val="0"/>
                </a:spcBef>
                <a:spcAft>
                  <a:spcPts val="900"/>
                </a:spcAft>
                <a:buClrTx/>
                <a:buFont typeface="Arial" pitchFamily="34" charset="0"/>
                <a:buNone/>
                <a:defRPr sz="1600" b="1">
                  <a:solidFill>
                    <a:schemeClr val="tx1">
                      <a:lumMod val="85000"/>
                      <a:lumOff val="15000"/>
                    </a:schemeClr>
                  </a:solidFill>
                  <a:effectLst>
                    <a:outerShdw blurRad="38100" dist="25400" dir="2700000" algn="tl">
                      <a:srgbClr val="000000">
                        <a:alpha val="0"/>
                      </a:srgbClr>
                    </a:outerShdw>
                  </a:effectLst>
                </a:defRPr>
              </a:lvl5pPr>
              <a:lvl6pPr indent="0">
                <a:spcBef>
                  <a:spcPct val="20000"/>
                </a:spcBef>
                <a:buFont typeface="Arial" pitchFamily="34" charset="0"/>
                <a:buNone/>
                <a:defRPr sz="1600" b="1"/>
              </a:lvl6pPr>
              <a:lvl7pPr indent="0">
                <a:spcBef>
                  <a:spcPct val="20000"/>
                </a:spcBef>
                <a:buFont typeface="Arial" pitchFamily="34" charset="0"/>
                <a:buNone/>
                <a:defRPr sz="1600" b="1"/>
              </a:lvl7pPr>
              <a:lvl8pPr indent="0">
                <a:spcBef>
                  <a:spcPct val="20000"/>
                </a:spcBef>
                <a:buFont typeface="Arial" pitchFamily="34" charset="0"/>
                <a:buNone/>
                <a:defRPr sz="1600" b="1"/>
              </a:lvl8pPr>
              <a:lvl9pPr indent="0">
                <a:spcBef>
                  <a:spcPct val="20000"/>
                </a:spcBef>
                <a:buFont typeface="Arial" pitchFamily="34" charset="0"/>
                <a:buNone/>
                <a:defRPr sz="1600" b="1"/>
              </a:lvl9pPr>
            </a:lstStyle>
            <a:p>
              <a:pPr algn="ctr"/>
              <a:r>
                <a:rPr lang="en-US" sz="1100" dirty="0">
                  <a:solidFill>
                    <a:srgbClr val="FFFFFF"/>
                  </a:solidFill>
                </a:rPr>
                <a:t>WEB</a:t>
              </a:r>
            </a:p>
          </p:txBody>
        </p:sp>
        <p:sp>
          <p:nvSpPr>
            <p:cNvPr id="108" name="Text Placeholder 2"/>
            <p:cNvSpPr txBox="1">
              <a:spLocks/>
            </p:cNvSpPr>
            <p:nvPr/>
          </p:nvSpPr>
          <p:spPr>
            <a:xfrm>
              <a:off x="3267888" y="4601997"/>
              <a:ext cx="349942" cy="349942"/>
            </a:xfrm>
            <a:prstGeom prst="rect">
              <a:avLst/>
            </a:prstGeom>
            <a:solidFill>
              <a:schemeClr val="accent3"/>
            </a:solidFill>
            <a:ln>
              <a:noFill/>
            </a:ln>
          </p:spPr>
          <p:txBody>
            <a:bodyPr vert="horz" wrap="none" lIns="0" tIns="0" rIns="0" bIns="0" rtlCol="0" anchor="ctr">
              <a:noAutofit/>
            </a:bodyPr>
            <a:lstStyle>
              <a:lvl1pPr indent="0">
                <a:lnSpc>
                  <a:spcPct val="90000"/>
                </a:lnSpc>
                <a:spcBef>
                  <a:spcPts val="0"/>
                </a:spcBef>
                <a:spcAft>
                  <a:spcPts val="0"/>
                </a:spcAft>
                <a:buClrTx/>
                <a:buFont typeface="Arial" pitchFamily="34" charset="0"/>
                <a:buNone/>
                <a:defRPr sz="2000" b="0" i="0" cap="all" baseline="0">
                  <a:solidFill>
                    <a:schemeClr val="bg1"/>
                  </a:solidFill>
                  <a:effectLst>
                    <a:outerShdw blurRad="38100" dist="25400" dir="2700000" algn="tl">
                      <a:srgbClr val="000000">
                        <a:alpha val="0"/>
                      </a:srgbClr>
                    </a:outerShdw>
                  </a:effectLst>
                  <a:latin typeface="+mj-lt"/>
                </a:defRPr>
              </a:lvl1pPr>
              <a:lvl2pPr indent="0">
                <a:lnSpc>
                  <a:spcPct val="90000"/>
                </a:lnSpc>
                <a:spcBef>
                  <a:spcPts val="0"/>
                </a:spcBef>
                <a:spcAft>
                  <a:spcPts val="900"/>
                </a:spcAft>
                <a:buClrTx/>
                <a:buFont typeface="Arial" pitchFamily="34" charset="0"/>
                <a:buNone/>
                <a:defRPr sz="2000" b="1">
                  <a:solidFill>
                    <a:schemeClr val="tx1">
                      <a:lumMod val="85000"/>
                      <a:lumOff val="15000"/>
                    </a:schemeClr>
                  </a:solidFill>
                  <a:effectLst>
                    <a:outerShdw blurRad="38100" dist="25400" dir="2700000" algn="tl">
                      <a:srgbClr val="000000">
                        <a:alpha val="0"/>
                      </a:srgbClr>
                    </a:outerShdw>
                  </a:effectLst>
                </a:defRPr>
              </a:lvl2pPr>
              <a:lvl3pPr indent="0">
                <a:lnSpc>
                  <a:spcPct val="90000"/>
                </a:lnSpc>
                <a:spcBef>
                  <a:spcPts val="0"/>
                </a:spcBef>
                <a:spcAft>
                  <a:spcPts val="900"/>
                </a:spcAft>
                <a:buClrTx/>
                <a:buFont typeface="Arial" pitchFamily="34" charset="0"/>
                <a:buNone/>
                <a:defRPr b="1">
                  <a:solidFill>
                    <a:schemeClr val="tx1">
                      <a:lumMod val="85000"/>
                      <a:lumOff val="15000"/>
                    </a:schemeClr>
                  </a:solidFill>
                  <a:effectLst>
                    <a:outerShdw blurRad="38100" dist="25400" dir="2700000" algn="tl">
                      <a:srgbClr val="000000">
                        <a:alpha val="0"/>
                      </a:srgbClr>
                    </a:outerShdw>
                  </a:effectLst>
                </a:defRPr>
              </a:lvl3pPr>
              <a:lvl4pPr indent="0">
                <a:lnSpc>
                  <a:spcPct val="90000"/>
                </a:lnSpc>
                <a:spcBef>
                  <a:spcPts val="0"/>
                </a:spcBef>
                <a:spcAft>
                  <a:spcPts val="900"/>
                </a:spcAft>
                <a:buClrTx/>
                <a:buFont typeface="Arial" pitchFamily="34" charset="0"/>
                <a:buNone/>
                <a:defRPr sz="1600" b="1">
                  <a:solidFill>
                    <a:schemeClr val="tx1">
                      <a:lumMod val="85000"/>
                      <a:lumOff val="15000"/>
                    </a:schemeClr>
                  </a:solidFill>
                  <a:effectLst>
                    <a:outerShdw blurRad="38100" dist="25400" dir="2700000" algn="tl">
                      <a:srgbClr val="000000">
                        <a:alpha val="0"/>
                      </a:srgbClr>
                    </a:outerShdw>
                  </a:effectLst>
                </a:defRPr>
              </a:lvl4pPr>
              <a:lvl5pPr indent="0">
                <a:lnSpc>
                  <a:spcPct val="90000"/>
                </a:lnSpc>
                <a:spcBef>
                  <a:spcPts val="0"/>
                </a:spcBef>
                <a:spcAft>
                  <a:spcPts val="900"/>
                </a:spcAft>
                <a:buClrTx/>
                <a:buFont typeface="Arial" pitchFamily="34" charset="0"/>
                <a:buNone/>
                <a:defRPr sz="1600" b="1">
                  <a:solidFill>
                    <a:schemeClr val="tx1">
                      <a:lumMod val="85000"/>
                      <a:lumOff val="15000"/>
                    </a:schemeClr>
                  </a:solidFill>
                  <a:effectLst>
                    <a:outerShdw blurRad="38100" dist="25400" dir="2700000" algn="tl">
                      <a:srgbClr val="000000">
                        <a:alpha val="0"/>
                      </a:srgbClr>
                    </a:outerShdw>
                  </a:effectLst>
                </a:defRPr>
              </a:lvl5pPr>
              <a:lvl6pPr indent="0">
                <a:spcBef>
                  <a:spcPct val="20000"/>
                </a:spcBef>
                <a:buFont typeface="Arial" pitchFamily="34" charset="0"/>
                <a:buNone/>
                <a:defRPr sz="1600" b="1"/>
              </a:lvl6pPr>
              <a:lvl7pPr indent="0">
                <a:spcBef>
                  <a:spcPct val="20000"/>
                </a:spcBef>
                <a:buFont typeface="Arial" pitchFamily="34" charset="0"/>
                <a:buNone/>
                <a:defRPr sz="1600" b="1"/>
              </a:lvl7pPr>
              <a:lvl8pPr indent="0">
                <a:spcBef>
                  <a:spcPct val="20000"/>
                </a:spcBef>
                <a:buFont typeface="Arial" pitchFamily="34" charset="0"/>
                <a:buNone/>
                <a:defRPr sz="1600" b="1"/>
              </a:lvl8pPr>
              <a:lvl9pPr indent="0">
                <a:spcBef>
                  <a:spcPct val="20000"/>
                </a:spcBef>
                <a:buFont typeface="Arial" pitchFamily="34" charset="0"/>
                <a:buNone/>
                <a:defRPr sz="1600" b="1"/>
              </a:lvl9pPr>
            </a:lstStyle>
            <a:p>
              <a:pPr algn="ctr"/>
              <a:r>
                <a:rPr lang="en-US" sz="1100" dirty="0">
                  <a:solidFill>
                    <a:srgbClr val="FFFFFF"/>
                  </a:solidFill>
                </a:rPr>
                <a:t>APP</a:t>
              </a:r>
            </a:p>
          </p:txBody>
        </p:sp>
      </p:grpSp>
      <p:grpSp>
        <p:nvGrpSpPr>
          <p:cNvPr id="8" name="Group 225"/>
          <p:cNvGrpSpPr/>
          <p:nvPr/>
        </p:nvGrpSpPr>
        <p:grpSpPr>
          <a:xfrm>
            <a:off x="3543844" y="4422941"/>
            <a:ext cx="1147295" cy="349943"/>
            <a:chOff x="3819309" y="4488251"/>
            <a:chExt cx="1146995" cy="349942"/>
          </a:xfrm>
        </p:grpSpPr>
        <p:sp>
          <p:nvSpPr>
            <p:cNvPr id="109" name="Text Placeholder 2"/>
            <p:cNvSpPr txBox="1">
              <a:spLocks/>
            </p:cNvSpPr>
            <p:nvPr/>
          </p:nvSpPr>
          <p:spPr>
            <a:xfrm>
              <a:off x="3819309" y="4488251"/>
              <a:ext cx="349942" cy="349942"/>
            </a:xfrm>
            <a:prstGeom prst="rect">
              <a:avLst/>
            </a:prstGeom>
            <a:solidFill>
              <a:schemeClr val="accent6"/>
            </a:solidFill>
            <a:ln>
              <a:noFill/>
            </a:ln>
          </p:spPr>
          <p:txBody>
            <a:bodyPr vert="horz" wrap="none" lIns="0" tIns="0" rIns="0" bIns="0" rtlCol="0" anchor="ctr">
              <a:noAutofit/>
            </a:bodyPr>
            <a:lstStyle>
              <a:lvl1pPr indent="0">
                <a:lnSpc>
                  <a:spcPct val="90000"/>
                </a:lnSpc>
                <a:spcBef>
                  <a:spcPts val="0"/>
                </a:spcBef>
                <a:spcAft>
                  <a:spcPts val="0"/>
                </a:spcAft>
                <a:buClrTx/>
                <a:buFont typeface="Arial" pitchFamily="34" charset="0"/>
                <a:buNone/>
                <a:defRPr sz="2000" b="0" i="0" cap="all" baseline="0">
                  <a:solidFill>
                    <a:schemeClr val="bg1"/>
                  </a:solidFill>
                  <a:effectLst>
                    <a:outerShdw blurRad="38100" dist="25400" dir="2700000" algn="tl">
                      <a:srgbClr val="000000">
                        <a:alpha val="0"/>
                      </a:srgbClr>
                    </a:outerShdw>
                  </a:effectLst>
                  <a:latin typeface="+mj-lt"/>
                </a:defRPr>
              </a:lvl1pPr>
              <a:lvl2pPr indent="0">
                <a:lnSpc>
                  <a:spcPct val="90000"/>
                </a:lnSpc>
                <a:spcBef>
                  <a:spcPts val="0"/>
                </a:spcBef>
                <a:spcAft>
                  <a:spcPts val="900"/>
                </a:spcAft>
                <a:buClrTx/>
                <a:buFont typeface="Arial" pitchFamily="34" charset="0"/>
                <a:buNone/>
                <a:defRPr sz="2000" b="1">
                  <a:solidFill>
                    <a:schemeClr val="tx1">
                      <a:lumMod val="85000"/>
                      <a:lumOff val="15000"/>
                    </a:schemeClr>
                  </a:solidFill>
                  <a:effectLst>
                    <a:outerShdw blurRad="38100" dist="25400" dir="2700000" algn="tl">
                      <a:srgbClr val="000000">
                        <a:alpha val="0"/>
                      </a:srgbClr>
                    </a:outerShdw>
                  </a:effectLst>
                </a:defRPr>
              </a:lvl2pPr>
              <a:lvl3pPr indent="0">
                <a:lnSpc>
                  <a:spcPct val="90000"/>
                </a:lnSpc>
                <a:spcBef>
                  <a:spcPts val="0"/>
                </a:spcBef>
                <a:spcAft>
                  <a:spcPts val="900"/>
                </a:spcAft>
                <a:buClrTx/>
                <a:buFont typeface="Arial" pitchFamily="34" charset="0"/>
                <a:buNone/>
                <a:defRPr b="1">
                  <a:solidFill>
                    <a:schemeClr val="tx1">
                      <a:lumMod val="85000"/>
                      <a:lumOff val="15000"/>
                    </a:schemeClr>
                  </a:solidFill>
                  <a:effectLst>
                    <a:outerShdw blurRad="38100" dist="25400" dir="2700000" algn="tl">
                      <a:srgbClr val="000000">
                        <a:alpha val="0"/>
                      </a:srgbClr>
                    </a:outerShdw>
                  </a:effectLst>
                </a:defRPr>
              </a:lvl3pPr>
              <a:lvl4pPr indent="0">
                <a:lnSpc>
                  <a:spcPct val="90000"/>
                </a:lnSpc>
                <a:spcBef>
                  <a:spcPts val="0"/>
                </a:spcBef>
                <a:spcAft>
                  <a:spcPts val="900"/>
                </a:spcAft>
                <a:buClrTx/>
                <a:buFont typeface="Arial" pitchFamily="34" charset="0"/>
                <a:buNone/>
                <a:defRPr sz="1600" b="1">
                  <a:solidFill>
                    <a:schemeClr val="tx1">
                      <a:lumMod val="85000"/>
                      <a:lumOff val="15000"/>
                    </a:schemeClr>
                  </a:solidFill>
                  <a:effectLst>
                    <a:outerShdw blurRad="38100" dist="25400" dir="2700000" algn="tl">
                      <a:srgbClr val="000000">
                        <a:alpha val="0"/>
                      </a:srgbClr>
                    </a:outerShdw>
                  </a:effectLst>
                </a:defRPr>
              </a:lvl4pPr>
              <a:lvl5pPr indent="0">
                <a:lnSpc>
                  <a:spcPct val="90000"/>
                </a:lnSpc>
                <a:spcBef>
                  <a:spcPts val="0"/>
                </a:spcBef>
                <a:spcAft>
                  <a:spcPts val="900"/>
                </a:spcAft>
                <a:buClrTx/>
                <a:buFont typeface="Arial" pitchFamily="34" charset="0"/>
                <a:buNone/>
                <a:defRPr sz="1600" b="1">
                  <a:solidFill>
                    <a:schemeClr val="tx1">
                      <a:lumMod val="85000"/>
                      <a:lumOff val="15000"/>
                    </a:schemeClr>
                  </a:solidFill>
                  <a:effectLst>
                    <a:outerShdw blurRad="38100" dist="25400" dir="2700000" algn="tl">
                      <a:srgbClr val="000000">
                        <a:alpha val="0"/>
                      </a:srgbClr>
                    </a:outerShdw>
                  </a:effectLst>
                </a:defRPr>
              </a:lvl5pPr>
              <a:lvl6pPr indent="0">
                <a:spcBef>
                  <a:spcPct val="20000"/>
                </a:spcBef>
                <a:buFont typeface="Arial" pitchFamily="34" charset="0"/>
                <a:buNone/>
                <a:defRPr sz="1600" b="1"/>
              </a:lvl6pPr>
              <a:lvl7pPr indent="0">
                <a:spcBef>
                  <a:spcPct val="20000"/>
                </a:spcBef>
                <a:buFont typeface="Arial" pitchFamily="34" charset="0"/>
                <a:buNone/>
                <a:defRPr sz="1600" b="1"/>
              </a:lvl7pPr>
              <a:lvl8pPr indent="0">
                <a:spcBef>
                  <a:spcPct val="20000"/>
                </a:spcBef>
                <a:buFont typeface="Arial" pitchFamily="34" charset="0"/>
                <a:buNone/>
                <a:defRPr sz="1600" b="1"/>
              </a:lvl8pPr>
              <a:lvl9pPr indent="0">
                <a:spcBef>
                  <a:spcPct val="20000"/>
                </a:spcBef>
                <a:buFont typeface="Arial" pitchFamily="34" charset="0"/>
                <a:buNone/>
                <a:defRPr sz="1600" b="1"/>
              </a:lvl9pPr>
            </a:lstStyle>
            <a:p>
              <a:pPr algn="ctr"/>
              <a:r>
                <a:rPr lang="en-US" sz="1100" dirty="0">
                  <a:solidFill>
                    <a:srgbClr val="FFFFFF"/>
                  </a:solidFill>
                </a:rPr>
                <a:t>WEB</a:t>
              </a:r>
            </a:p>
          </p:txBody>
        </p:sp>
        <p:sp>
          <p:nvSpPr>
            <p:cNvPr id="110" name="Text Placeholder 2"/>
            <p:cNvSpPr txBox="1">
              <a:spLocks/>
            </p:cNvSpPr>
            <p:nvPr/>
          </p:nvSpPr>
          <p:spPr>
            <a:xfrm>
              <a:off x="4217835" y="4488251"/>
              <a:ext cx="349942" cy="349942"/>
            </a:xfrm>
            <a:prstGeom prst="rect">
              <a:avLst/>
            </a:prstGeom>
            <a:solidFill>
              <a:schemeClr val="accent3"/>
            </a:solidFill>
            <a:ln>
              <a:noFill/>
            </a:ln>
          </p:spPr>
          <p:txBody>
            <a:bodyPr vert="horz" wrap="none" lIns="0" tIns="0" rIns="0" bIns="0" rtlCol="0" anchor="ctr">
              <a:noAutofit/>
            </a:bodyPr>
            <a:lstStyle>
              <a:lvl1pPr indent="0">
                <a:lnSpc>
                  <a:spcPct val="90000"/>
                </a:lnSpc>
                <a:spcBef>
                  <a:spcPts val="0"/>
                </a:spcBef>
                <a:spcAft>
                  <a:spcPts val="0"/>
                </a:spcAft>
                <a:buClrTx/>
                <a:buFont typeface="Arial" pitchFamily="34" charset="0"/>
                <a:buNone/>
                <a:defRPr sz="2000" b="0" i="0" cap="all" baseline="0">
                  <a:solidFill>
                    <a:schemeClr val="bg1"/>
                  </a:solidFill>
                  <a:effectLst>
                    <a:outerShdw blurRad="38100" dist="25400" dir="2700000" algn="tl">
                      <a:srgbClr val="000000">
                        <a:alpha val="0"/>
                      </a:srgbClr>
                    </a:outerShdw>
                  </a:effectLst>
                  <a:latin typeface="+mj-lt"/>
                </a:defRPr>
              </a:lvl1pPr>
              <a:lvl2pPr indent="0">
                <a:lnSpc>
                  <a:spcPct val="90000"/>
                </a:lnSpc>
                <a:spcBef>
                  <a:spcPts val="0"/>
                </a:spcBef>
                <a:spcAft>
                  <a:spcPts val="900"/>
                </a:spcAft>
                <a:buClrTx/>
                <a:buFont typeface="Arial" pitchFamily="34" charset="0"/>
                <a:buNone/>
                <a:defRPr sz="2000" b="1">
                  <a:solidFill>
                    <a:schemeClr val="tx1">
                      <a:lumMod val="85000"/>
                      <a:lumOff val="15000"/>
                    </a:schemeClr>
                  </a:solidFill>
                  <a:effectLst>
                    <a:outerShdw blurRad="38100" dist="25400" dir="2700000" algn="tl">
                      <a:srgbClr val="000000">
                        <a:alpha val="0"/>
                      </a:srgbClr>
                    </a:outerShdw>
                  </a:effectLst>
                </a:defRPr>
              </a:lvl2pPr>
              <a:lvl3pPr indent="0">
                <a:lnSpc>
                  <a:spcPct val="90000"/>
                </a:lnSpc>
                <a:spcBef>
                  <a:spcPts val="0"/>
                </a:spcBef>
                <a:spcAft>
                  <a:spcPts val="900"/>
                </a:spcAft>
                <a:buClrTx/>
                <a:buFont typeface="Arial" pitchFamily="34" charset="0"/>
                <a:buNone/>
                <a:defRPr b="1">
                  <a:solidFill>
                    <a:schemeClr val="tx1">
                      <a:lumMod val="85000"/>
                      <a:lumOff val="15000"/>
                    </a:schemeClr>
                  </a:solidFill>
                  <a:effectLst>
                    <a:outerShdw blurRad="38100" dist="25400" dir="2700000" algn="tl">
                      <a:srgbClr val="000000">
                        <a:alpha val="0"/>
                      </a:srgbClr>
                    </a:outerShdw>
                  </a:effectLst>
                </a:defRPr>
              </a:lvl3pPr>
              <a:lvl4pPr indent="0">
                <a:lnSpc>
                  <a:spcPct val="90000"/>
                </a:lnSpc>
                <a:spcBef>
                  <a:spcPts val="0"/>
                </a:spcBef>
                <a:spcAft>
                  <a:spcPts val="900"/>
                </a:spcAft>
                <a:buClrTx/>
                <a:buFont typeface="Arial" pitchFamily="34" charset="0"/>
                <a:buNone/>
                <a:defRPr sz="1600" b="1">
                  <a:solidFill>
                    <a:schemeClr val="tx1">
                      <a:lumMod val="85000"/>
                      <a:lumOff val="15000"/>
                    </a:schemeClr>
                  </a:solidFill>
                  <a:effectLst>
                    <a:outerShdw blurRad="38100" dist="25400" dir="2700000" algn="tl">
                      <a:srgbClr val="000000">
                        <a:alpha val="0"/>
                      </a:srgbClr>
                    </a:outerShdw>
                  </a:effectLst>
                </a:defRPr>
              </a:lvl4pPr>
              <a:lvl5pPr indent="0">
                <a:lnSpc>
                  <a:spcPct val="90000"/>
                </a:lnSpc>
                <a:spcBef>
                  <a:spcPts val="0"/>
                </a:spcBef>
                <a:spcAft>
                  <a:spcPts val="900"/>
                </a:spcAft>
                <a:buClrTx/>
                <a:buFont typeface="Arial" pitchFamily="34" charset="0"/>
                <a:buNone/>
                <a:defRPr sz="1600" b="1">
                  <a:solidFill>
                    <a:schemeClr val="tx1">
                      <a:lumMod val="85000"/>
                      <a:lumOff val="15000"/>
                    </a:schemeClr>
                  </a:solidFill>
                  <a:effectLst>
                    <a:outerShdw blurRad="38100" dist="25400" dir="2700000" algn="tl">
                      <a:srgbClr val="000000">
                        <a:alpha val="0"/>
                      </a:srgbClr>
                    </a:outerShdw>
                  </a:effectLst>
                </a:defRPr>
              </a:lvl5pPr>
              <a:lvl6pPr indent="0">
                <a:spcBef>
                  <a:spcPct val="20000"/>
                </a:spcBef>
                <a:buFont typeface="Arial" pitchFamily="34" charset="0"/>
                <a:buNone/>
                <a:defRPr sz="1600" b="1"/>
              </a:lvl6pPr>
              <a:lvl7pPr indent="0">
                <a:spcBef>
                  <a:spcPct val="20000"/>
                </a:spcBef>
                <a:buFont typeface="Arial" pitchFamily="34" charset="0"/>
                <a:buNone/>
                <a:defRPr sz="1600" b="1"/>
              </a:lvl7pPr>
              <a:lvl8pPr indent="0">
                <a:spcBef>
                  <a:spcPct val="20000"/>
                </a:spcBef>
                <a:buFont typeface="Arial" pitchFamily="34" charset="0"/>
                <a:buNone/>
                <a:defRPr sz="1600" b="1"/>
              </a:lvl8pPr>
              <a:lvl9pPr indent="0">
                <a:spcBef>
                  <a:spcPct val="20000"/>
                </a:spcBef>
                <a:buFont typeface="Arial" pitchFamily="34" charset="0"/>
                <a:buNone/>
                <a:defRPr sz="1600" b="1"/>
              </a:lvl9pPr>
            </a:lstStyle>
            <a:p>
              <a:pPr algn="ctr"/>
              <a:r>
                <a:rPr lang="en-US" sz="1100" dirty="0">
                  <a:solidFill>
                    <a:srgbClr val="FFFFFF"/>
                  </a:solidFill>
                </a:rPr>
                <a:t>APP</a:t>
              </a:r>
            </a:p>
          </p:txBody>
        </p:sp>
        <p:sp>
          <p:nvSpPr>
            <p:cNvPr id="111" name="Text Placeholder 2"/>
            <p:cNvSpPr txBox="1">
              <a:spLocks/>
            </p:cNvSpPr>
            <p:nvPr/>
          </p:nvSpPr>
          <p:spPr>
            <a:xfrm>
              <a:off x="4616362" y="4488251"/>
              <a:ext cx="349942" cy="349942"/>
            </a:xfrm>
            <a:prstGeom prst="rect">
              <a:avLst/>
            </a:prstGeom>
            <a:solidFill>
              <a:schemeClr val="accent6"/>
            </a:solidFill>
            <a:ln>
              <a:noFill/>
            </a:ln>
          </p:spPr>
          <p:txBody>
            <a:bodyPr vert="horz" wrap="none" lIns="0" tIns="0" rIns="0" bIns="0" rtlCol="0" anchor="ctr">
              <a:noAutofit/>
            </a:bodyPr>
            <a:lstStyle>
              <a:lvl1pPr indent="0">
                <a:lnSpc>
                  <a:spcPct val="90000"/>
                </a:lnSpc>
                <a:spcBef>
                  <a:spcPts val="0"/>
                </a:spcBef>
                <a:spcAft>
                  <a:spcPts val="0"/>
                </a:spcAft>
                <a:buClrTx/>
                <a:buFont typeface="Arial" pitchFamily="34" charset="0"/>
                <a:buNone/>
                <a:defRPr sz="2000" b="0" i="0" cap="all" baseline="0">
                  <a:solidFill>
                    <a:schemeClr val="bg1"/>
                  </a:solidFill>
                  <a:effectLst>
                    <a:outerShdw blurRad="38100" dist="25400" dir="2700000" algn="tl">
                      <a:srgbClr val="000000">
                        <a:alpha val="0"/>
                      </a:srgbClr>
                    </a:outerShdw>
                  </a:effectLst>
                  <a:latin typeface="+mj-lt"/>
                </a:defRPr>
              </a:lvl1pPr>
              <a:lvl2pPr indent="0">
                <a:lnSpc>
                  <a:spcPct val="90000"/>
                </a:lnSpc>
                <a:spcBef>
                  <a:spcPts val="0"/>
                </a:spcBef>
                <a:spcAft>
                  <a:spcPts val="900"/>
                </a:spcAft>
                <a:buClrTx/>
                <a:buFont typeface="Arial" pitchFamily="34" charset="0"/>
                <a:buNone/>
                <a:defRPr sz="2000" b="1">
                  <a:solidFill>
                    <a:schemeClr val="tx1">
                      <a:lumMod val="85000"/>
                      <a:lumOff val="15000"/>
                    </a:schemeClr>
                  </a:solidFill>
                  <a:effectLst>
                    <a:outerShdw blurRad="38100" dist="25400" dir="2700000" algn="tl">
                      <a:srgbClr val="000000">
                        <a:alpha val="0"/>
                      </a:srgbClr>
                    </a:outerShdw>
                  </a:effectLst>
                </a:defRPr>
              </a:lvl2pPr>
              <a:lvl3pPr indent="0">
                <a:lnSpc>
                  <a:spcPct val="90000"/>
                </a:lnSpc>
                <a:spcBef>
                  <a:spcPts val="0"/>
                </a:spcBef>
                <a:spcAft>
                  <a:spcPts val="900"/>
                </a:spcAft>
                <a:buClrTx/>
                <a:buFont typeface="Arial" pitchFamily="34" charset="0"/>
                <a:buNone/>
                <a:defRPr b="1">
                  <a:solidFill>
                    <a:schemeClr val="tx1">
                      <a:lumMod val="85000"/>
                      <a:lumOff val="15000"/>
                    </a:schemeClr>
                  </a:solidFill>
                  <a:effectLst>
                    <a:outerShdw blurRad="38100" dist="25400" dir="2700000" algn="tl">
                      <a:srgbClr val="000000">
                        <a:alpha val="0"/>
                      </a:srgbClr>
                    </a:outerShdw>
                  </a:effectLst>
                </a:defRPr>
              </a:lvl3pPr>
              <a:lvl4pPr indent="0">
                <a:lnSpc>
                  <a:spcPct val="90000"/>
                </a:lnSpc>
                <a:spcBef>
                  <a:spcPts val="0"/>
                </a:spcBef>
                <a:spcAft>
                  <a:spcPts val="900"/>
                </a:spcAft>
                <a:buClrTx/>
                <a:buFont typeface="Arial" pitchFamily="34" charset="0"/>
                <a:buNone/>
                <a:defRPr sz="1600" b="1">
                  <a:solidFill>
                    <a:schemeClr val="tx1">
                      <a:lumMod val="85000"/>
                      <a:lumOff val="15000"/>
                    </a:schemeClr>
                  </a:solidFill>
                  <a:effectLst>
                    <a:outerShdw blurRad="38100" dist="25400" dir="2700000" algn="tl">
                      <a:srgbClr val="000000">
                        <a:alpha val="0"/>
                      </a:srgbClr>
                    </a:outerShdw>
                  </a:effectLst>
                </a:defRPr>
              </a:lvl4pPr>
              <a:lvl5pPr indent="0">
                <a:lnSpc>
                  <a:spcPct val="90000"/>
                </a:lnSpc>
                <a:spcBef>
                  <a:spcPts val="0"/>
                </a:spcBef>
                <a:spcAft>
                  <a:spcPts val="900"/>
                </a:spcAft>
                <a:buClrTx/>
                <a:buFont typeface="Arial" pitchFamily="34" charset="0"/>
                <a:buNone/>
                <a:defRPr sz="1600" b="1">
                  <a:solidFill>
                    <a:schemeClr val="tx1">
                      <a:lumMod val="85000"/>
                      <a:lumOff val="15000"/>
                    </a:schemeClr>
                  </a:solidFill>
                  <a:effectLst>
                    <a:outerShdw blurRad="38100" dist="25400" dir="2700000" algn="tl">
                      <a:srgbClr val="000000">
                        <a:alpha val="0"/>
                      </a:srgbClr>
                    </a:outerShdw>
                  </a:effectLst>
                </a:defRPr>
              </a:lvl5pPr>
              <a:lvl6pPr indent="0">
                <a:spcBef>
                  <a:spcPct val="20000"/>
                </a:spcBef>
                <a:buFont typeface="Arial" pitchFamily="34" charset="0"/>
                <a:buNone/>
                <a:defRPr sz="1600" b="1"/>
              </a:lvl6pPr>
              <a:lvl7pPr indent="0">
                <a:spcBef>
                  <a:spcPct val="20000"/>
                </a:spcBef>
                <a:buFont typeface="Arial" pitchFamily="34" charset="0"/>
                <a:buNone/>
                <a:defRPr sz="1600" b="1"/>
              </a:lvl7pPr>
              <a:lvl8pPr indent="0">
                <a:spcBef>
                  <a:spcPct val="20000"/>
                </a:spcBef>
                <a:buFont typeface="Arial" pitchFamily="34" charset="0"/>
                <a:buNone/>
                <a:defRPr sz="1600" b="1"/>
              </a:lvl8pPr>
              <a:lvl9pPr indent="0">
                <a:spcBef>
                  <a:spcPct val="20000"/>
                </a:spcBef>
                <a:buFont typeface="Arial" pitchFamily="34" charset="0"/>
                <a:buNone/>
                <a:defRPr sz="1600" b="1"/>
              </a:lvl9pPr>
            </a:lstStyle>
            <a:p>
              <a:pPr algn="ctr"/>
              <a:r>
                <a:rPr lang="en-US" sz="1100" dirty="0">
                  <a:solidFill>
                    <a:srgbClr val="FFFFFF"/>
                  </a:solidFill>
                </a:rPr>
                <a:t>WEB</a:t>
              </a:r>
            </a:p>
          </p:txBody>
        </p:sp>
      </p:grpSp>
      <p:pic>
        <p:nvPicPr>
          <p:cNvPr id="187" name="Picture 18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4327" y="5890263"/>
            <a:ext cx="473879" cy="458100"/>
          </a:xfrm>
          <a:prstGeom prst="rect">
            <a:avLst/>
          </a:prstGeom>
        </p:spPr>
      </p:pic>
      <p:pic>
        <p:nvPicPr>
          <p:cNvPr id="188" name="Picture 18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394" y="1371608"/>
            <a:ext cx="643185" cy="621769"/>
          </a:xfrm>
          <a:prstGeom prst="rect">
            <a:avLst/>
          </a:prstGeom>
        </p:spPr>
      </p:pic>
      <p:sp>
        <p:nvSpPr>
          <p:cNvPr id="191" name="Rectangle 190"/>
          <p:cNvSpPr/>
          <p:nvPr/>
        </p:nvSpPr>
        <p:spPr>
          <a:xfrm>
            <a:off x="3850527" y="5936881"/>
            <a:ext cx="2153319" cy="382347"/>
          </a:xfrm>
          <a:prstGeom prst="rect">
            <a:avLst/>
          </a:prstGeom>
          <a:noFill/>
        </p:spPr>
        <p:txBody>
          <a:bodyPr vert="horz" wrap="square" lIns="182858" tIns="0" rIns="91430" bIns="0" rtlCol="0" anchor="ctr">
            <a:noAutofit/>
          </a:bodyPr>
          <a:lstStyle/>
          <a:p>
            <a:pPr>
              <a:lnSpc>
                <a:spcPct val="90000"/>
              </a:lnSpc>
              <a:buFont typeface="Arial" pitchFamily="34" charset="0"/>
              <a:buNone/>
            </a:pPr>
            <a:r>
              <a:rPr lang="en-US" sz="1100" cap="all" dirty="0">
                <a:solidFill>
                  <a:schemeClr val="tx2"/>
                </a:solidFill>
                <a:latin typeface="+mj-lt"/>
              </a:rPr>
              <a:t>BIG-IP</a:t>
            </a:r>
            <a:br>
              <a:rPr lang="en-US" sz="1100" cap="all" dirty="0">
                <a:solidFill>
                  <a:schemeClr val="tx2"/>
                </a:solidFill>
                <a:latin typeface="+mj-lt"/>
              </a:rPr>
            </a:br>
            <a:r>
              <a:rPr lang="en-US" sz="1100" cap="all" dirty="0">
                <a:solidFill>
                  <a:schemeClr val="tx2"/>
                </a:solidFill>
                <a:latin typeface="+mj-lt"/>
              </a:rPr>
              <a:t>Physical and/or Virtual</a:t>
            </a:r>
          </a:p>
        </p:txBody>
      </p:sp>
      <p:pic>
        <p:nvPicPr>
          <p:cNvPr id="194" name="Picture 2" descr="C:\Users\rmuta\Desktop\spin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37207" y="2705655"/>
            <a:ext cx="516367" cy="685800"/>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2" descr="C:\Users\rmuta\Desktop\spin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23186" y="2705655"/>
            <a:ext cx="516367" cy="685800"/>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2" descr="C:\Users\rmuta\Desktop\spin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2945" y="2705655"/>
            <a:ext cx="516367" cy="685800"/>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2" descr="C:\Users\rmuta\Desktop\spin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18923" y="2705655"/>
            <a:ext cx="516367" cy="685800"/>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2" descr="C:\Users\rmuta\Desktop\spin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39925" y="3120368"/>
            <a:ext cx="516367" cy="685800"/>
          </a:xfrm>
          <a:prstGeom prst="rect">
            <a:avLst/>
          </a:prstGeom>
          <a:noFill/>
          <a:extLst>
            <a:ext uri="{909E8E84-426E-40dd-AFC4-6F175D3DCCD1}">
              <a14:hiddenFill xmlns:a14="http://schemas.microsoft.com/office/drawing/2010/main">
                <a:solidFill>
                  <a:srgbClr val="FFFFFF"/>
                </a:solidFill>
              </a14:hiddenFill>
            </a:ext>
          </a:extLst>
        </p:spPr>
      </p:pic>
      <p:grpSp>
        <p:nvGrpSpPr>
          <p:cNvPr id="227" name="Group 95"/>
          <p:cNvGrpSpPr/>
          <p:nvPr/>
        </p:nvGrpSpPr>
        <p:grpSpPr>
          <a:xfrm>
            <a:off x="5019600" y="3322654"/>
            <a:ext cx="176413" cy="227903"/>
            <a:chOff x="2077258" y="1787574"/>
            <a:chExt cx="1624063" cy="2098626"/>
          </a:xfrm>
        </p:grpSpPr>
        <p:sp>
          <p:nvSpPr>
            <p:cNvPr id="97" name="Folded Corner 96"/>
            <p:cNvSpPr/>
            <p:nvPr/>
          </p:nvSpPr>
          <p:spPr>
            <a:xfrm flipV="1">
              <a:off x="2077258" y="1787574"/>
              <a:ext cx="1624063" cy="2098626"/>
            </a:xfrm>
            <a:prstGeom prst="foldedCorner">
              <a:avLst/>
            </a:prstGeom>
            <a:solidFill>
              <a:schemeClr val="accent2"/>
            </a:solidFill>
          </p:spPr>
          <p:txBody>
            <a:bodyPr vert="horz" wrap="square" lIns="182880" tIns="0" rIns="91440" bIns="0" rtlCol="0" anchor="ctr">
              <a:noAutofit/>
            </a:bodyPr>
            <a:lstStyle/>
            <a:p>
              <a:pPr algn="ctr">
                <a:lnSpc>
                  <a:spcPct val="90000"/>
                </a:lnSpc>
                <a:buFont typeface="Arial" pitchFamily="34" charset="0"/>
                <a:buNone/>
              </a:pPr>
              <a:endParaRPr lang="en-US" sz="2000" cap="all" dirty="0">
                <a:solidFill>
                  <a:srgbClr val="FFFFFF"/>
                </a:solidFill>
                <a:effectLst>
                  <a:outerShdw blurRad="38100" dist="25400" dir="2700000" algn="tl">
                    <a:srgbClr val="000000">
                      <a:alpha val="0"/>
                    </a:srgbClr>
                  </a:outerShdw>
                </a:effectLst>
                <a:latin typeface="+mj-lt"/>
              </a:endParaRPr>
            </a:p>
          </p:txBody>
        </p:sp>
        <p:sp>
          <p:nvSpPr>
            <p:cNvPr id="98" name="Rectangle 97"/>
            <p:cNvSpPr/>
            <p:nvPr/>
          </p:nvSpPr>
          <p:spPr>
            <a:xfrm flipV="1">
              <a:off x="2077258" y="3396814"/>
              <a:ext cx="1624063" cy="477171"/>
            </a:xfrm>
            <a:prstGeom prst="rect">
              <a:avLst/>
            </a:prstGeom>
            <a:solidFill>
              <a:schemeClr val="accent2">
                <a:lumMod val="75000"/>
              </a:schemeClr>
            </a:solidFill>
          </p:spPr>
          <p:txBody>
            <a:bodyPr vert="horz" wrap="square" lIns="182880" tIns="0" rIns="91440" bIns="0" rtlCol="0" anchor="ctr">
              <a:noAutofit/>
            </a:bodyPr>
            <a:lstStyle/>
            <a:p>
              <a:pPr algn="ctr">
                <a:lnSpc>
                  <a:spcPct val="90000"/>
                </a:lnSpc>
                <a:buFont typeface="Arial" pitchFamily="34" charset="0"/>
                <a:buNone/>
              </a:pPr>
              <a:endParaRPr lang="en-US" sz="2000" cap="all" dirty="0">
                <a:solidFill>
                  <a:srgbClr val="FFFFFF"/>
                </a:solidFill>
                <a:effectLst>
                  <a:outerShdw blurRad="38100" dist="25400" dir="2700000" algn="tl">
                    <a:srgbClr val="000000">
                      <a:alpha val="0"/>
                    </a:srgbClr>
                  </a:outerShdw>
                </a:effectLst>
                <a:latin typeface="+mj-lt"/>
              </a:endParaRPr>
            </a:p>
          </p:txBody>
        </p:sp>
      </p:grpSp>
      <p:pic>
        <p:nvPicPr>
          <p:cNvPr id="199" name="Picture 2" descr="C:\Users\rmuta\Desktop\spin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03419" y="3120368"/>
            <a:ext cx="516367" cy="685800"/>
          </a:xfrm>
          <a:prstGeom prst="rect">
            <a:avLst/>
          </a:prstGeom>
          <a:noFill/>
          <a:extLst>
            <a:ext uri="{909E8E84-426E-40dd-AFC4-6F175D3DCCD1}">
              <a14:hiddenFill xmlns:a14="http://schemas.microsoft.com/office/drawing/2010/main">
                <a:solidFill>
                  <a:srgbClr val="FFFFFF"/>
                </a:solidFill>
              </a14:hiddenFill>
            </a:ext>
          </a:extLst>
        </p:spPr>
      </p:pic>
      <p:grpSp>
        <p:nvGrpSpPr>
          <p:cNvPr id="228" name="Group 98"/>
          <p:cNvGrpSpPr/>
          <p:nvPr/>
        </p:nvGrpSpPr>
        <p:grpSpPr>
          <a:xfrm>
            <a:off x="5676380" y="3307819"/>
            <a:ext cx="176413" cy="227903"/>
            <a:chOff x="2077258" y="1787574"/>
            <a:chExt cx="1624063" cy="2098626"/>
          </a:xfrm>
        </p:grpSpPr>
        <p:sp>
          <p:nvSpPr>
            <p:cNvPr id="100" name="Folded Corner 99"/>
            <p:cNvSpPr/>
            <p:nvPr/>
          </p:nvSpPr>
          <p:spPr>
            <a:xfrm flipV="1">
              <a:off x="2077258" y="1787574"/>
              <a:ext cx="1624063" cy="2098626"/>
            </a:xfrm>
            <a:prstGeom prst="foldedCorner">
              <a:avLst/>
            </a:prstGeom>
            <a:solidFill>
              <a:schemeClr val="accent2"/>
            </a:solidFill>
          </p:spPr>
          <p:txBody>
            <a:bodyPr vert="horz" wrap="square" lIns="182880" tIns="0" rIns="91440" bIns="0" rtlCol="0" anchor="ctr">
              <a:noAutofit/>
            </a:bodyPr>
            <a:lstStyle/>
            <a:p>
              <a:pPr algn="ctr">
                <a:lnSpc>
                  <a:spcPct val="90000"/>
                </a:lnSpc>
                <a:buFont typeface="Arial" pitchFamily="34" charset="0"/>
                <a:buNone/>
              </a:pPr>
              <a:endParaRPr lang="en-US" sz="2000" cap="all" dirty="0">
                <a:solidFill>
                  <a:srgbClr val="FFFFFF"/>
                </a:solidFill>
                <a:effectLst>
                  <a:outerShdw blurRad="38100" dist="25400" dir="2700000" algn="tl">
                    <a:srgbClr val="000000">
                      <a:alpha val="0"/>
                    </a:srgbClr>
                  </a:outerShdw>
                </a:effectLst>
                <a:latin typeface="+mj-lt"/>
              </a:endParaRPr>
            </a:p>
          </p:txBody>
        </p:sp>
        <p:sp>
          <p:nvSpPr>
            <p:cNvPr id="101" name="Rectangle 100"/>
            <p:cNvSpPr/>
            <p:nvPr/>
          </p:nvSpPr>
          <p:spPr>
            <a:xfrm flipV="1">
              <a:off x="2077258" y="3396814"/>
              <a:ext cx="1624063" cy="477171"/>
            </a:xfrm>
            <a:prstGeom prst="rect">
              <a:avLst/>
            </a:prstGeom>
            <a:solidFill>
              <a:schemeClr val="accent2">
                <a:lumMod val="75000"/>
              </a:schemeClr>
            </a:solidFill>
          </p:spPr>
          <p:txBody>
            <a:bodyPr vert="horz" wrap="square" lIns="182880" tIns="0" rIns="91440" bIns="0" rtlCol="0" anchor="ctr">
              <a:noAutofit/>
            </a:bodyPr>
            <a:lstStyle/>
            <a:p>
              <a:pPr algn="ctr">
                <a:lnSpc>
                  <a:spcPct val="90000"/>
                </a:lnSpc>
                <a:buFont typeface="Arial" pitchFamily="34" charset="0"/>
                <a:buNone/>
              </a:pPr>
              <a:endParaRPr lang="en-US" sz="2000" cap="all" dirty="0">
                <a:solidFill>
                  <a:srgbClr val="FFFFFF"/>
                </a:solidFill>
                <a:effectLst>
                  <a:outerShdw blurRad="38100" dist="25400" dir="2700000" algn="tl">
                    <a:srgbClr val="000000">
                      <a:alpha val="0"/>
                    </a:srgbClr>
                  </a:outerShdw>
                </a:effectLst>
                <a:latin typeface="+mj-lt"/>
              </a:endParaRPr>
            </a:p>
          </p:txBody>
        </p:sp>
      </p:grpSp>
      <p:pic>
        <p:nvPicPr>
          <p:cNvPr id="200" name="Picture 199" descr="ToR1.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313421" y="3696257"/>
            <a:ext cx="533539" cy="117035"/>
          </a:xfrm>
          <a:prstGeom prst="rect">
            <a:avLst/>
          </a:prstGeom>
        </p:spPr>
      </p:pic>
      <p:pic>
        <p:nvPicPr>
          <p:cNvPr id="205" name="Picture 204" descr="ToR1.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923180" y="3696257"/>
            <a:ext cx="533539" cy="117035"/>
          </a:xfrm>
          <a:prstGeom prst="rect">
            <a:avLst/>
          </a:prstGeom>
        </p:spPr>
      </p:pic>
      <p:pic>
        <p:nvPicPr>
          <p:cNvPr id="206" name="Picture 205" descr="ToR1.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532941" y="3696257"/>
            <a:ext cx="533539" cy="117035"/>
          </a:xfrm>
          <a:prstGeom prst="rect">
            <a:avLst/>
          </a:prstGeom>
        </p:spPr>
      </p:pic>
      <p:pic>
        <p:nvPicPr>
          <p:cNvPr id="207" name="Picture 206" descr="ToR1.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142700" y="3696257"/>
            <a:ext cx="533539" cy="117035"/>
          </a:xfrm>
          <a:prstGeom prst="rect">
            <a:avLst/>
          </a:prstGeom>
        </p:spPr>
      </p:pic>
      <p:pic>
        <p:nvPicPr>
          <p:cNvPr id="208" name="Picture 207" descr="ToR1.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703665" y="3696257"/>
            <a:ext cx="533539" cy="117035"/>
          </a:xfrm>
          <a:prstGeom prst="rect">
            <a:avLst/>
          </a:prstGeom>
        </p:spPr>
      </p:pic>
      <p:pic>
        <p:nvPicPr>
          <p:cNvPr id="209" name="Picture 208" descr="ToR1.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93905" y="3696257"/>
            <a:ext cx="533539" cy="117035"/>
          </a:xfrm>
          <a:prstGeom prst="rect">
            <a:avLst/>
          </a:prstGeom>
        </p:spPr>
      </p:pic>
      <p:pic>
        <p:nvPicPr>
          <p:cNvPr id="210" name="Picture 209" descr="ToR1.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84145" y="3696257"/>
            <a:ext cx="533539" cy="117035"/>
          </a:xfrm>
          <a:prstGeom prst="rect">
            <a:avLst/>
          </a:prstGeom>
        </p:spPr>
      </p:pic>
      <p:grpSp>
        <p:nvGrpSpPr>
          <p:cNvPr id="229" name="Group 77"/>
          <p:cNvGrpSpPr/>
          <p:nvPr/>
        </p:nvGrpSpPr>
        <p:grpSpPr>
          <a:xfrm>
            <a:off x="1266412" y="3538171"/>
            <a:ext cx="176413" cy="227903"/>
            <a:chOff x="2077258" y="1787574"/>
            <a:chExt cx="1624063" cy="2098626"/>
          </a:xfrm>
        </p:grpSpPr>
        <p:sp>
          <p:nvSpPr>
            <p:cNvPr id="79" name="Folded Corner 78"/>
            <p:cNvSpPr/>
            <p:nvPr/>
          </p:nvSpPr>
          <p:spPr>
            <a:xfrm flipV="1">
              <a:off x="2077258" y="1787574"/>
              <a:ext cx="1624063" cy="2098626"/>
            </a:xfrm>
            <a:prstGeom prst="foldedCorner">
              <a:avLst/>
            </a:prstGeom>
            <a:solidFill>
              <a:schemeClr val="accent2"/>
            </a:solidFill>
          </p:spPr>
          <p:txBody>
            <a:bodyPr vert="horz" wrap="square" lIns="182880" tIns="0" rIns="91440" bIns="0" rtlCol="0" anchor="ctr">
              <a:noAutofit/>
            </a:bodyPr>
            <a:lstStyle/>
            <a:p>
              <a:pPr algn="ctr">
                <a:lnSpc>
                  <a:spcPct val="90000"/>
                </a:lnSpc>
                <a:buFont typeface="Arial" pitchFamily="34" charset="0"/>
                <a:buNone/>
              </a:pPr>
              <a:endParaRPr lang="en-US" sz="2000" cap="all" dirty="0">
                <a:solidFill>
                  <a:srgbClr val="FFFFFF"/>
                </a:solidFill>
                <a:effectLst>
                  <a:outerShdw blurRad="38100" dist="25400" dir="2700000" algn="tl">
                    <a:srgbClr val="000000">
                      <a:alpha val="0"/>
                    </a:srgbClr>
                  </a:outerShdw>
                </a:effectLst>
                <a:latin typeface="+mj-lt"/>
              </a:endParaRPr>
            </a:p>
          </p:txBody>
        </p:sp>
        <p:sp>
          <p:nvSpPr>
            <p:cNvPr id="80" name="Rectangle 79"/>
            <p:cNvSpPr/>
            <p:nvPr/>
          </p:nvSpPr>
          <p:spPr>
            <a:xfrm flipV="1">
              <a:off x="2077258" y="3396814"/>
              <a:ext cx="1624063" cy="477171"/>
            </a:xfrm>
            <a:prstGeom prst="rect">
              <a:avLst/>
            </a:prstGeom>
            <a:solidFill>
              <a:schemeClr val="accent2">
                <a:lumMod val="75000"/>
              </a:schemeClr>
            </a:solidFill>
          </p:spPr>
          <p:txBody>
            <a:bodyPr vert="horz" wrap="square" lIns="182880" tIns="0" rIns="91440" bIns="0" rtlCol="0" anchor="ctr">
              <a:noAutofit/>
            </a:bodyPr>
            <a:lstStyle/>
            <a:p>
              <a:pPr algn="ctr">
                <a:lnSpc>
                  <a:spcPct val="90000"/>
                </a:lnSpc>
                <a:buFont typeface="Arial" pitchFamily="34" charset="0"/>
                <a:buNone/>
              </a:pPr>
              <a:endParaRPr lang="en-US" sz="2000" cap="all" dirty="0">
                <a:solidFill>
                  <a:srgbClr val="FFFFFF"/>
                </a:solidFill>
                <a:effectLst>
                  <a:outerShdw blurRad="38100" dist="25400" dir="2700000" algn="tl">
                    <a:srgbClr val="000000">
                      <a:alpha val="0"/>
                    </a:srgbClr>
                  </a:outerShdw>
                </a:effectLst>
                <a:latin typeface="+mj-lt"/>
              </a:endParaRPr>
            </a:p>
          </p:txBody>
        </p:sp>
      </p:grpSp>
      <p:grpSp>
        <p:nvGrpSpPr>
          <p:cNvPr id="230" name="Group 80"/>
          <p:cNvGrpSpPr/>
          <p:nvPr/>
        </p:nvGrpSpPr>
        <p:grpSpPr>
          <a:xfrm>
            <a:off x="1879564" y="3546034"/>
            <a:ext cx="176413" cy="227903"/>
            <a:chOff x="2077258" y="1787574"/>
            <a:chExt cx="1624063" cy="2098626"/>
          </a:xfrm>
        </p:grpSpPr>
        <p:sp>
          <p:nvSpPr>
            <p:cNvPr id="82" name="Folded Corner 81"/>
            <p:cNvSpPr/>
            <p:nvPr/>
          </p:nvSpPr>
          <p:spPr>
            <a:xfrm flipV="1">
              <a:off x="2077258" y="1787574"/>
              <a:ext cx="1624063" cy="2098626"/>
            </a:xfrm>
            <a:prstGeom prst="foldedCorner">
              <a:avLst/>
            </a:prstGeom>
            <a:solidFill>
              <a:schemeClr val="accent2"/>
            </a:solidFill>
          </p:spPr>
          <p:txBody>
            <a:bodyPr vert="horz" wrap="square" lIns="182880" tIns="0" rIns="91440" bIns="0" rtlCol="0" anchor="ctr">
              <a:noAutofit/>
            </a:bodyPr>
            <a:lstStyle/>
            <a:p>
              <a:pPr algn="ctr">
                <a:lnSpc>
                  <a:spcPct val="90000"/>
                </a:lnSpc>
                <a:buFont typeface="Arial" pitchFamily="34" charset="0"/>
                <a:buNone/>
              </a:pPr>
              <a:endParaRPr lang="en-US" sz="2000" cap="all" dirty="0">
                <a:solidFill>
                  <a:srgbClr val="FFFFFF"/>
                </a:solidFill>
                <a:effectLst>
                  <a:outerShdw blurRad="38100" dist="25400" dir="2700000" algn="tl">
                    <a:srgbClr val="000000">
                      <a:alpha val="0"/>
                    </a:srgbClr>
                  </a:outerShdw>
                </a:effectLst>
                <a:latin typeface="+mj-lt"/>
              </a:endParaRPr>
            </a:p>
          </p:txBody>
        </p:sp>
        <p:sp>
          <p:nvSpPr>
            <p:cNvPr id="83" name="Rectangle 82"/>
            <p:cNvSpPr/>
            <p:nvPr/>
          </p:nvSpPr>
          <p:spPr>
            <a:xfrm flipV="1">
              <a:off x="2077258" y="3396814"/>
              <a:ext cx="1624063" cy="477171"/>
            </a:xfrm>
            <a:prstGeom prst="rect">
              <a:avLst/>
            </a:prstGeom>
            <a:solidFill>
              <a:schemeClr val="accent2">
                <a:lumMod val="75000"/>
              </a:schemeClr>
            </a:solidFill>
          </p:spPr>
          <p:txBody>
            <a:bodyPr vert="horz" wrap="square" lIns="182880" tIns="0" rIns="91440" bIns="0" rtlCol="0" anchor="ctr">
              <a:noAutofit/>
            </a:bodyPr>
            <a:lstStyle/>
            <a:p>
              <a:pPr algn="ctr">
                <a:lnSpc>
                  <a:spcPct val="90000"/>
                </a:lnSpc>
                <a:buFont typeface="Arial" pitchFamily="34" charset="0"/>
                <a:buNone/>
              </a:pPr>
              <a:endParaRPr lang="en-US" sz="2000" cap="all" dirty="0">
                <a:solidFill>
                  <a:srgbClr val="FFFFFF"/>
                </a:solidFill>
                <a:effectLst>
                  <a:outerShdw blurRad="38100" dist="25400" dir="2700000" algn="tl">
                    <a:srgbClr val="000000">
                      <a:alpha val="0"/>
                    </a:srgbClr>
                  </a:outerShdw>
                </a:effectLst>
                <a:latin typeface="+mj-lt"/>
              </a:endParaRPr>
            </a:p>
          </p:txBody>
        </p:sp>
      </p:grpSp>
      <p:grpSp>
        <p:nvGrpSpPr>
          <p:cNvPr id="231" name="Group 83"/>
          <p:cNvGrpSpPr/>
          <p:nvPr/>
        </p:nvGrpSpPr>
        <p:grpSpPr>
          <a:xfrm>
            <a:off x="2497016" y="3540639"/>
            <a:ext cx="176413" cy="227903"/>
            <a:chOff x="2077258" y="1787574"/>
            <a:chExt cx="1624063" cy="2098626"/>
          </a:xfrm>
        </p:grpSpPr>
        <p:sp>
          <p:nvSpPr>
            <p:cNvPr id="85" name="Folded Corner 84"/>
            <p:cNvSpPr/>
            <p:nvPr/>
          </p:nvSpPr>
          <p:spPr>
            <a:xfrm flipV="1">
              <a:off x="2077258" y="1787574"/>
              <a:ext cx="1624063" cy="2098626"/>
            </a:xfrm>
            <a:prstGeom prst="foldedCorner">
              <a:avLst/>
            </a:prstGeom>
            <a:solidFill>
              <a:schemeClr val="accent2"/>
            </a:solidFill>
          </p:spPr>
          <p:txBody>
            <a:bodyPr vert="horz" wrap="square" lIns="182880" tIns="0" rIns="91440" bIns="0" rtlCol="0" anchor="ctr">
              <a:noAutofit/>
            </a:bodyPr>
            <a:lstStyle/>
            <a:p>
              <a:pPr algn="ctr">
                <a:lnSpc>
                  <a:spcPct val="90000"/>
                </a:lnSpc>
                <a:buFont typeface="Arial" pitchFamily="34" charset="0"/>
                <a:buNone/>
              </a:pPr>
              <a:endParaRPr lang="en-US" sz="2000" cap="all" dirty="0">
                <a:solidFill>
                  <a:srgbClr val="FFFFFF"/>
                </a:solidFill>
                <a:effectLst>
                  <a:outerShdw blurRad="38100" dist="25400" dir="2700000" algn="tl">
                    <a:srgbClr val="000000">
                      <a:alpha val="0"/>
                    </a:srgbClr>
                  </a:outerShdw>
                </a:effectLst>
                <a:latin typeface="+mj-lt"/>
              </a:endParaRPr>
            </a:p>
          </p:txBody>
        </p:sp>
        <p:sp>
          <p:nvSpPr>
            <p:cNvPr id="86" name="Rectangle 85"/>
            <p:cNvSpPr/>
            <p:nvPr/>
          </p:nvSpPr>
          <p:spPr>
            <a:xfrm flipV="1">
              <a:off x="2077258" y="3396814"/>
              <a:ext cx="1624063" cy="477171"/>
            </a:xfrm>
            <a:prstGeom prst="rect">
              <a:avLst/>
            </a:prstGeom>
            <a:solidFill>
              <a:schemeClr val="accent2">
                <a:lumMod val="75000"/>
              </a:schemeClr>
            </a:solidFill>
          </p:spPr>
          <p:txBody>
            <a:bodyPr vert="horz" wrap="square" lIns="182880" tIns="0" rIns="91440" bIns="0" rtlCol="0" anchor="ctr">
              <a:noAutofit/>
            </a:bodyPr>
            <a:lstStyle/>
            <a:p>
              <a:pPr algn="ctr">
                <a:lnSpc>
                  <a:spcPct val="90000"/>
                </a:lnSpc>
                <a:buFont typeface="Arial" pitchFamily="34" charset="0"/>
                <a:buNone/>
              </a:pPr>
              <a:endParaRPr lang="en-US" sz="2000" cap="all" dirty="0">
                <a:solidFill>
                  <a:srgbClr val="FFFFFF"/>
                </a:solidFill>
                <a:effectLst>
                  <a:outerShdw blurRad="38100" dist="25400" dir="2700000" algn="tl">
                    <a:srgbClr val="000000">
                      <a:alpha val="0"/>
                    </a:srgbClr>
                  </a:outerShdw>
                </a:effectLst>
                <a:latin typeface="+mj-lt"/>
              </a:endParaRPr>
            </a:p>
          </p:txBody>
        </p:sp>
      </p:grpSp>
      <p:grpSp>
        <p:nvGrpSpPr>
          <p:cNvPr id="232" name="Group 86"/>
          <p:cNvGrpSpPr/>
          <p:nvPr/>
        </p:nvGrpSpPr>
        <p:grpSpPr>
          <a:xfrm>
            <a:off x="3098600" y="3546034"/>
            <a:ext cx="176413" cy="227903"/>
            <a:chOff x="2077258" y="1787574"/>
            <a:chExt cx="1624063" cy="2098626"/>
          </a:xfrm>
        </p:grpSpPr>
        <p:sp>
          <p:nvSpPr>
            <p:cNvPr id="88" name="Folded Corner 87"/>
            <p:cNvSpPr/>
            <p:nvPr/>
          </p:nvSpPr>
          <p:spPr>
            <a:xfrm flipV="1">
              <a:off x="2077258" y="1787574"/>
              <a:ext cx="1624063" cy="2098626"/>
            </a:xfrm>
            <a:prstGeom prst="foldedCorner">
              <a:avLst/>
            </a:prstGeom>
            <a:solidFill>
              <a:schemeClr val="accent2"/>
            </a:solidFill>
          </p:spPr>
          <p:txBody>
            <a:bodyPr vert="horz" wrap="square" lIns="182880" tIns="0" rIns="91440" bIns="0" rtlCol="0" anchor="ctr">
              <a:noAutofit/>
            </a:bodyPr>
            <a:lstStyle/>
            <a:p>
              <a:pPr algn="ctr">
                <a:lnSpc>
                  <a:spcPct val="90000"/>
                </a:lnSpc>
                <a:buFont typeface="Arial" pitchFamily="34" charset="0"/>
                <a:buNone/>
              </a:pPr>
              <a:endParaRPr lang="en-US" sz="2000" cap="all" dirty="0">
                <a:solidFill>
                  <a:srgbClr val="FFFFFF"/>
                </a:solidFill>
                <a:effectLst>
                  <a:outerShdw blurRad="38100" dist="25400" dir="2700000" algn="tl">
                    <a:srgbClr val="000000">
                      <a:alpha val="0"/>
                    </a:srgbClr>
                  </a:outerShdw>
                </a:effectLst>
                <a:latin typeface="+mj-lt"/>
              </a:endParaRPr>
            </a:p>
          </p:txBody>
        </p:sp>
        <p:sp>
          <p:nvSpPr>
            <p:cNvPr id="89" name="Rectangle 88"/>
            <p:cNvSpPr/>
            <p:nvPr/>
          </p:nvSpPr>
          <p:spPr>
            <a:xfrm flipV="1">
              <a:off x="2077258" y="3396814"/>
              <a:ext cx="1624063" cy="477171"/>
            </a:xfrm>
            <a:prstGeom prst="rect">
              <a:avLst/>
            </a:prstGeom>
            <a:solidFill>
              <a:schemeClr val="accent2">
                <a:lumMod val="75000"/>
              </a:schemeClr>
            </a:solidFill>
          </p:spPr>
          <p:txBody>
            <a:bodyPr vert="horz" wrap="square" lIns="182880" tIns="0" rIns="91440" bIns="0" rtlCol="0" anchor="ctr">
              <a:noAutofit/>
            </a:bodyPr>
            <a:lstStyle/>
            <a:p>
              <a:pPr algn="ctr">
                <a:lnSpc>
                  <a:spcPct val="90000"/>
                </a:lnSpc>
                <a:buFont typeface="Arial" pitchFamily="34" charset="0"/>
                <a:buNone/>
              </a:pPr>
              <a:endParaRPr lang="en-US" sz="2000" cap="all" dirty="0">
                <a:solidFill>
                  <a:srgbClr val="FFFFFF"/>
                </a:solidFill>
                <a:effectLst>
                  <a:outerShdw blurRad="38100" dist="25400" dir="2700000" algn="tl">
                    <a:srgbClr val="000000">
                      <a:alpha val="0"/>
                    </a:srgbClr>
                  </a:outerShdw>
                </a:effectLst>
                <a:latin typeface="+mj-lt"/>
              </a:endParaRPr>
            </a:p>
          </p:txBody>
        </p:sp>
      </p:grpSp>
      <p:grpSp>
        <p:nvGrpSpPr>
          <p:cNvPr id="233" name="Group 89"/>
          <p:cNvGrpSpPr/>
          <p:nvPr/>
        </p:nvGrpSpPr>
        <p:grpSpPr>
          <a:xfrm>
            <a:off x="3716204" y="3546034"/>
            <a:ext cx="176413" cy="227903"/>
            <a:chOff x="2077258" y="1787574"/>
            <a:chExt cx="1624063" cy="2098626"/>
          </a:xfrm>
        </p:grpSpPr>
        <p:sp>
          <p:nvSpPr>
            <p:cNvPr id="91" name="Folded Corner 90"/>
            <p:cNvSpPr/>
            <p:nvPr/>
          </p:nvSpPr>
          <p:spPr>
            <a:xfrm flipV="1">
              <a:off x="2077258" y="1787574"/>
              <a:ext cx="1624063" cy="2098626"/>
            </a:xfrm>
            <a:prstGeom prst="foldedCorner">
              <a:avLst/>
            </a:prstGeom>
            <a:solidFill>
              <a:schemeClr val="accent2"/>
            </a:solidFill>
          </p:spPr>
          <p:txBody>
            <a:bodyPr vert="horz" wrap="square" lIns="182880" tIns="0" rIns="91440" bIns="0" rtlCol="0" anchor="ctr">
              <a:noAutofit/>
            </a:bodyPr>
            <a:lstStyle/>
            <a:p>
              <a:pPr algn="ctr">
                <a:lnSpc>
                  <a:spcPct val="90000"/>
                </a:lnSpc>
                <a:buFont typeface="Arial" pitchFamily="34" charset="0"/>
                <a:buNone/>
              </a:pPr>
              <a:endParaRPr lang="en-US" sz="2000" cap="all" dirty="0">
                <a:solidFill>
                  <a:srgbClr val="FFFFFF"/>
                </a:solidFill>
                <a:effectLst>
                  <a:outerShdw blurRad="38100" dist="25400" dir="2700000" algn="tl">
                    <a:srgbClr val="000000">
                      <a:alpha val="0"/>
                    </a:srgbClr>
                  </a:outerShdw>
                </a:effectLst>
                <a:latin typeface="+mj-lt"/>
              </a:endParaRPr>
            </a:p>
          </p:txBody>
        </p:sp>
        <p:sp>
          <p:nvSpPr>
            <p:cNvPr id="92" name="Rectangle 91"/>
            <p:cNvSpPr/>
            <p:nvPr/>
          </p:nvSpPr>
          <p:spPr>
            <a:xfrm flipV="1">
              <a:off x="2077258" y="3396814"/>
              <a:ext cx="1624063" cy="477171"/>
            </a:xfrm>
            <a:prstGeom prst="rect">
              <a:avLst/>
            </a:prstGeom>
            <a:solidFill>
              <a:schemeClr val="accent2">
                <a:lumMod val="75000"/>
              </a:schemeClr>
            </a:solidFill>
          </p:spPr>
          <p:txBody>
            <a:bodyPr vert="horz" wrap="square" lIns="182880" tIns="0" rIns="91440" bIns="0" rtlCol="0" anchor="ctr">
              <a:noAutofit/>
            </a:bodyPr>
            <a:lstStyle/>
            <a:p>
              <a:pPr algn="ctr">
                <a:lnSpc>
                  <a:spcPct val="90000"/>
                </a:lnSpc>
                <a:buFont typeface="Arial" pitchFamily="34" charset="0"/>
                <a:buNone/>
              </a:pPr>
              <a:endParaRPr lang="en-US" sz="2000" cap="all" dirty="0">
                <a:solidFill>
                  <a:srgbClr val="FFFFFF"/>
                </a:solidFill>
                <a:effectLst>
                  <a:outerShdw blurRad="38100" dist="25400" dir="2700000" algn="tl">
                    <a:srgbClr val="000000">
                      <a:alpha val="0"/>
                    </a:srgbClr>
                  </a:outerShdw>
                </a:effectLst>
                <a:latin typeface="+mj-lt"/>
              </a:endParaRPr>
            </a:p>
          </p:txBody>
        </p:sp>
      </p:grpSp>
      <p:grpSp>
        <p:nvGrpSpPr>
          <p:cNvPr id="234" name="Group 92"/>
          <p:cNvGrpSpPr/>
          <p:nvPr/>
        </p:nvGrpSpPr>
        <p:grpSpPr>
          <a:xfrm>
            <a:off x="4328356" y="3546034"/>
            <a:ext cx="176413" cy="227903"/>
            <a:chOff x="2077258" y="1787574"/>
            <a:chExt cx="1624063" cy="2098626"/>
          </a:xfrm>
        </p:grpSpPr>
        <p:sp>
          <p:nvSpPr>
            <p:cNvPr id="94" name="Folded Corner 93"/>
            <p:cNvSpPr/>
            <p:nvPr/>
          </p:nvSpPr>
          <p:spPr>
            <a:xfrm flipV="1">
              <a:off x="2077258" y="1787574"/>
              <a:ext cx="1624063" cy="2098626"/>
            </a:xfrm>
            <a:prstGeom prst="foldedCorner">
              <a:avLst/>
            </a:prstGeom>
            <a:solidFill>
              <a:schemeClr val="accent2"/>
            </a:solidFill>
          </p:spPr>
          <p:txBody>
            <a:bodyPr vert="horz" wrap="square" lIns="182880" tIns="0" rIns="91440" bIns="0" rtlCol="0" anchor="ctr">
              <a:noAutofit/>
            </a:bodyPr>
            <a:lstStyle/>
            <a:p>
              <a:pPr algn="ctr">
                <a:lnSpc>
                  <a:spcPct val="90000"/>
                </a:lnSpc>
                <a:buFont typeface="Arial" pitchFamily="34" charset="0"/>
                <a:buNone/>
              </a:pPr>
              <a:endParaRPr lang="en-US" sz="2000" cap="all" dirty="0">
                <a:solidFill>
                  <a:srgbClr val="FFFFFF"/>
                </a:solidFill>
                <a:effectLst>
                  <a:outerShdw blurRad="38100" dist="25400" dir="2700000" algn="tl">
                    <a:srgbClr val="000000">
                      <a:alpha val="0"/>
                    </a:srgbClr>
                  </a:outerShdw>
                </a:effectLst>
                <a:latin typeface="+mj-lt"/>
              </a:endParaRPr>
            </a:p>
          </p:txBody>
        </p:sp>
        <p:sp>
          <p:nvSpPr>
            <p:cNvPr id="95" name="Rectangle 94"/>
            <p:cNvSpPr/>
            <p:nvPr/>
          </p:nvSpPr>
          <p:spPr>
            <a:xfrm flipV="1">
              <a:off x="2077258" y="3396814"/>
              <a:ext cx="1624063" cy="477171"/>
            </a:xfrm>
            <a:prstGeom prst="rect">
              <a:avLst/>
            </a:prstGeom>
            <a:solidFill>
              <a:schemeClr val="accent2">
                <a:lumMod val="75000"/>
              </a:schemeClr>
            </a:solidFill>
          </p:spPr>
          <p:txBody>
            <a:bodyPr vert="horz" wrap="square" lIns="182880" tIns="0" rIns="91440" bIns="0" rtlCol="0" anchor="ctr">
              <a:noAutofit/>
            </a:bodyPr>
            <a:lstStyle/>
            <a:p>
              <a:pPr algn="ctr">
                <a:lnSpc>
                  <a:spcPct val="90000"/>
                </a:lnSpc>
                <a:buFont typeface="Arial" pitchFamily="34" charset="0"/>
                <a:buNone/>
              </a:pPr>
              <a:endParaRPr lang="en-US" sz="2000" cap="all" dirty="0">
                <a:solidFill>
                  <a:srgbClr val="FFFFFF"/>
                </a:solidFill>
                <a:effectLst>
                  <a:outerShdw blurRad="38100" dist="25400" dir="2700000" algn="tl">
                    <a:srgbClr val="000000">
                      <a:alpha val="0"/>
                    </a:srgbClr>
                  </a:outerShdw>
                </a:effectLst>
                <a:latin typeface="+mj-lt"/>
              </a:endParaRPr>
            </a:p>
          </p:txBody>
        </p:sp>
      </p:grpSp>
      <p:grpSp>
        <p:nvGrpSpPr>
          <p:cNvPr id="235" name="Group 76"/>
          <p:cNvGrpSpPr/>
          <p:nvPr/>
        </p:nvGrpSpPr>
        <p:grpSpPr>
          <a:xfrm>
            <a:off x="639264" y="3540639"/>
            <a:ext cx="176413" cy="227903"/>
            <a:chOff x="2077258" y="1787574"/>
            <a:chExt cx="1624063" cy="2098626"/>
          </a:xfrm>
        </p:grpSpPr>
        <p:sp>
          <p:nvSpPr>
            <p:cNvPr id="75" name="Folded Corner 74"/>
            <p:cNvSpPr/>
            <p:nvPr/>
          </p:nvSpPr>
          <p:spPr>
            <a:xfrm flipV="1">
              <a:off x="2077258" y="1787574"/>
              <a:ext cx="1624063" cy="2098626"/>
            </a:xfrm>
            <a:prstGeom prst="foldedCorner">
              <a:avLst/>
            </a:prstGeom>
            <a:solidFill>
              <a:schemeClr val="accent2"/>
            </a:solidFill>
          </p:spPr>
          <p:txBody>
            <a:bodyPr vert="horz" wrap="square" lIns="182880" tIns="0" rIns="91440" bIns="0" rtlCol="0" anchor="ctr">
              <a:noAutofit/>
            </a:bodyPr>
            <a:lstStyle/>
            <a:p>
              <a:pPr algn="ctr">
                <a:lnSpc>
                  <a:spcPct val="90000"/>
                </a:lnSpc>
                <a:buFont typeface="Arial" pitchFamily="34" charset="0"/>
                <a:buNone/>
              </a:pPr>
              <a:endParaRPr lang="en-US" sz="2000" cap="all" dirty="0">
                <a:solidFill>
                  <a:srgbClr val="FFFFFF"/>
                </a:solidFill>
                <a:effectLst>
                  <a:outerShdw blurRad="38100" dist="25400" dir="2700000" algn="tl">
                    <a:srgbClr val="000000">
                      <a:alpha val="0"/>
                    </a:srgbClr>
                  </a:outerShdw>
                </a:effectLst>
                <a:latin typeface="+mj-lt"/>
              </a:endParaRPr>
            </a:p>
          </p:txBody>
        </p:sp>
        <p:sp>
          <p:nvSpPr>
            <p:cNvPr id="76" name="Rectangle 75"/>
            <p:cNvSpPr/>
            <p:nvPr/>
          </p:nvSpPr>
          <p:spPr>
            <a:xfrm flipV="1">
              <a:off x="2077258" y="3396814"/>
              <a:ext cx="1624063" cy="477171"/>
            </a:xfrm>
            <a:prstGeom prst="rect">
              <a:avLst/>
            </a:prstGeom>
            <a:solidFill>
              <a:schemeClr val="accent2">
                <a:lumMod val="75000"/>
              </a:schemeClr>
            </a:solidFill>
          </p:spPr>
          <p:txBody>
            <a:bodyPr vert="horz" wrap="square" lIns="182880" tIns="0" rIns="91440" bIns="0" rtlCol="0" anchor="ctr">
              <a:noAutofit/>
            </a:bodyPr>
            <a:lstStyle/>
            <a:p>
              <a:pPr algn="ctr">
                <a:lnSpc>
                  <a:spcPct val="90000"/>
                </a:lnSpc>
                <a:buFont typeface="Arial" pitchFamily="34" charset="0"/>
                <a:buNone/>
              </a:pPr>
              <a:endParaRPr lang="en-US" sz="2000" cap="all" dirty="0">
                <a:solidFill>
                  <a:srgbClr val="FFFFFF"/>
                </a:solidFill>
                <a:effectLst>
                  <a:outerShdw blurRad="38100" dist="25400" dir="2700000" algn="tl">
                    <a:srgbClr val="000000">
                      <a:alpha val="0"/>
                    </a:srgbClr>
                  </a:outerShdw>
                </a:effectLst>
                <a:latin typeface="+mj-lt"/>
              </a:endParaRPr>
            </a:p>
          </p:txBody>
        </p:sp>
      </p:grpSp>
      <p:pic>
        <p:nvPicPr>
          <p:cNvPr id="202" name="Picture 2" descr="C:\Users\ssarlak\Desktop\Documents\PPT PROJECTS\Q2FY14\EN Controller- Javier\Api Controller_default_256[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39501" y="1411511"/>
            <a:ext cx="808689" cy="1163164"/>
          </a:xfrm>
          <a:prstGeom prst="rect">
            <a:avLst/>
          </a:prstGeom>
          <a:noFill/>
          <a:extLst>
            <a:ext uri="{909E8E84-426E-40dd-AFC4-6F175D3DCCD1}">
              <a14:hiddenFill xmlns:a14="http://schemas.microsoft.com/office/drawing/2010/main">
                <a:solidFill>
                  <a:srgbClr val="FFFFFF"/>
                </a:solidFill>
              </a14:hiddenFill>
            </a:ext>
          </a:extLst>
        </p:spPr>
      </p:pic>
      <p:sp>
        <p:nvSpPr>
          <p:cNvPr id="216" name="Content Placeholder 191"/>
          <p:cNvSpPr txBox="1">
            <a:spLocks/>
          </p:cNvSpPr>
          <p:nvPr/>
        </p:nvSpPr>
        <p:spPr>
          <a:xfrm>
            <a:off x="6659935" y="2196651"/>
            <a:ext cx="5078703" cy="3822839"/>
          </a:xfrm>
          <a:prstGeom prst="rect">
            <a:avLst/>
          </a:prstGeom>
        </p:spPr>
        <p:txBody>
          <a:bodyPr vert="horz" wrap="square" lIns="0" tIns="0" rIns="0" bIns="0" rtlCol="0">
            <a:noAutofit/>
          </a:bodyPr>
          <a:lstStyle>
            <a:lvl1pPr marL="274320" indent="-274320" algn="l" defTabSz="914400" rtl="0" eaLnBrk="1" latinLnBrk="0" hangingPunct="1">
              <a:lnSpc>
                <a:spcPct val="90000"/>
              </a:lnSpc>
              <a:spcBef>
                <a:spcPts val="1200"/>
              </a:spcBef>
              <a:spcAft>
                <a:spcPts val="600"/>
              </a:spcAft>
              <a:buClrTx/>
              <a:buFont typeface="Arial" pitchFamily="34" charset="0"/>
              <a:buChar char="•"/>
              <a:defRPr sz="2400" kern="1200">
                <a:solidFill>
                  <a:schemeClr val="tx1">
                    <a:lumMod val="85000"/>
                    <a:lumOff val="15000"/>
                  </a:schemeClr>
                </a:solidFill>
                <a:effectLst>
                  <a:outerShdw blurRad="38100" dist="25400" dir="2700000" algn="tl">
                    <a:srgbClr val="000000">
                      <a:alpha val="0"/>
                    </a:srgbClr>
                  </a:outerShdw>
                </a:effectLst>
                <a:latin typeface="+mn-lt"/>
                <a:ea typeface="+mn-ea"/>
                <a:cs typeface="+mn-cs"/>
              </a:defRPr>
            </a:lvl1pPr>
            <a:lvl2pPr marL="548640" indent="-274320" algn="l" defTabSz="914400" rtl="0" eaLnBrk="1" latinLnBrk="0" hangingPunct="1">
              <a:lnSpc>
                <a:spcPct val="90000"/>
              </a:lnSpc>
              <a:spcBef>
                <a:spcPts val="0"/>
              </a:spcBef>
              <a:spcAft>
                <a:spcPts val="900"/>
              </a:spcAft>
              <a:buClrTx/>
              <a:buFont typeface="Arial" pitchFamily="34" charset="0"/>
              <a:buChar char="•"/>
              <a:defRPr sz="2200" kern="1200">
                <a:solidFill>
                  <a:schemeClr val="tx1">
                    <a:lumMod val="85000"/>
                    <a:lumOff val="15000"/>
                  </a:schemeClr>
                </a:solidFill>
                <a:effectLst>
                  <a:outerShdw blurRad="38100" dist="25400" dir="2700000" algn="tl">
                    <a:srgbClr val="000000">
                      <a:alpha val="0"/>
                    </a:srgbClr>
                  </a:outerShdw>
                </a:effectLst>
                <a:latin typeface="+mn-lt"/>
                <a:ea typeface="+mn-ea"/>
                <a:cs typeface="+mn-cs"/>
              </a:defRPr>
            </a:lvl2pPr>
            <a:lvl3pPr marL="822960" indent="-274320" algn="l" defTabSz="914400" rtl="0" eaLnBrk="1" latinLnBrk="0" hangingPunct="1">
              <a:lnSpc>
                <a:spcPct val="90000"/>
              </a:lnSpc>
              <a:spcBef>
                <a:spcPts val="0"/>
              </a:spcBef>
              <a:spcAft>
                <a:spcPts val="900"/>
              </a:spcAft>
              <a:buClrTx/>
              <a:buFont typeface="Arial" pitchFamily="34" charset="0"/>
              <a:buChar char="•"/>
              <a:defRPr sz="2200" kern="1200">
                <a:solidFill>
                  <a:schemeClr val="tx1">
                    <a:lumMod val="85000"/>
                    <a:lumOff val="15000"/>
                  </a:schemeClr>
                </a:solidFill>
                <a:effectLst>
                  <a:outerShdw blurRad="38100" dist="25400" dir="2700000" algn="tl">
                    <a:srgbClr val="000000">
                      <a:alpha val="0"/>
                    </a:srgbClr>
                  </a:outerShdw>
                </a:effectLst>
                <a:latin typeface="+mn-lt"/>
                <a:ea typeface="+mn-ea"/>
                <a:cs typeface="+mn-cs"/>
              </a:defRPr>
            </a:lvl3pPr>
            <a:lvl4pPr marL="1097280" indent="-274320" algn="l" defTabSz="914400" rtl="0" eaLnBrk="1" latinLnBrk="0" hangingPunct="1">
              <a:lnSpc>
                <a:spcPct val="90000"/>
              </a:lnSpc>
              <a:spcBef>
                <a:spcPts val="0"/>
              </a:spcBef>
              <a:spcAft>
                <a:spcPts val="900"/>
              </a:spcAft>
              <a:buClrTx/>
              <a:buFont typeface="Arial" pitchFamily="34" charset="0"/>
              <a:buChar char="•"/>
              <a:defRPr sz="2200" kern="1200">
                <a:solidFill>
                  <a:schemeClr val="tx1">
                    <a:lumMod val="85000"/>
                    <a:lumOff val="15000"/>
                  </a:schemeClr>
                </a:solidFill>
                <a:effectLst>
                  <a:outerShdw blurRad="38100" dist="25400" dir="2700000" algn="tl">
                    <a:srgbClr val="000000">
                      <a:alpha val="0"/>
                    </a:srgbClr>
                  </a:outerShdw>
                </a:effectLst>
                <a:latin typeface="+mn-lt"/>
                <a:ea typeface="+mn-ea"/>
                <a:cs typeface="+mn-cs"/>
              </a:defRPr>
            </a:lvl4pPr>
            <a:lvl5pPr marL="1371600" indent="-274320" algn="l" defTabSz="914400" rtl="0" eaLnBrk="1" latinLnBrk="0" hangingPunct="1">
              <a:lnSpc>
                <a:spcPct val="90000"/>
              </a:lnSpc>
              <a:spcBef>
                <a:spcPts val="0"/>
              </a:spcBef>
              <a:spcAft>
                <a:spcPts val="900"/>
              </a:spcAft>
              <a:buClrTx/>
              <a:buFont typeface="Arial" pitchFamily="34" charset="0"/>
              <a:buChar char="•"/>
              <a:defRPr sz="2200" kern="1200">
                <a:solidFill>
                  <a:schemeClr val="tx1">
                    <a:lumMod val="85000"/>
                    <a:lumOff val="15000"/>
                  </a:schemeClr>
                </a:solidFill>
                <a:effectLst>
                  <a:outerShdw blurRad="38100" dist="25400" dir="2700000" algn="tl">
                    <a:srgbClr val="000000">
                      <a:alpha val="0"/>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6986" indent="-226986" defTabSz="914133">
              <a:lnSpc>
                <a:spcPct val="95000"/>
              </a:lnSpc>
              <a:spcBef>
                <a:spcPts val="600"/>
              </a:spcBef>
              <a:buSzPct val="90000"/>
              <a:buFont typeface="Wingdings" pitchFamily="2" charset="2"/>
              <a:buChar char="§"/>
            </a:pPr>
            <a:r>
              <a:rPr lang="en-US" dirty="0" smtClean="0">
                <a:solidFill>
                  <a:srgbClr val="000000"/>
                </a:solidFill>
                <a:effectLst/>
                <a:latin typeface="+mj-lt"/>
                <a:cs typeface="CiscoSans"/>
              </a:rPr>
              <a:t>Rapid Deployment of Applications with Scale and Security</a:t>
            </a:r>
          </a:p>
          <a:p>
            <a:pPr marL="226986" indent="-226986" defTabSz="914133">
              <a:lnSpc>
                <a:spcPct val="95000"/>
              </a:lnSpc>
              <a:spcBef>
                <a:spcPts val="600"/>
              </a:spcBef>
              <a:buSzPct val="90000"/>
              <a:buFont typeface="Wingdings" pitchFamily="2" charset="2"/>
              <a:buChar char="§"/>
            </a:pPr>
            <a:r>
              <a:rPr lang="en-US" dirty="0" smtClean="0">
                <a:solidFill>
                  <a:srgbClr val="000000"/>
                </a:solidFill>
                <a:effectLst/>
                <a:latin typeface="+mj-lt"/>
                <a:cs typeface="CiscoSans"/>
              </a:rPr>
              <a:t>Application-centricity to Visibility and Troubleshooting</a:t>
            </a:r>
          </a:p>
          <a:p>
            <a:pPr marL="226986" indent="-226986" defTabSz="914133">
              <a:lnSpc>
                <a:spcPct val="95000"/>
              </a:lnSpc>
              <a:spcBef>
                <a:spcPts val="600"/>
              </a:spcBef>
              <a:buSzPct val="90000"/>
              <a:buFont typeface="Wingdings" pitchFamily="2" charset="2"/>
              <a:buChar char="§"/>
            </a:pPr>
            <a:r>
              <a:rPr lang="en-US" dirty="0" smtClean="0">
                <a:solidFill>
                  <a:srgbClr val="000000"/>
                </a:solidFill>
                <a:effectLst/>
                <a:latin typeface="+mj-lt"/>
                <a:cs typeface="CiscoSans"/>
              </a:rPr>
              <a:t>Open Source Application Policies</a:t>
            </a:r>
          </a:p>
          <a:p>
            <a:pPr marL="226986" indent="-226986" defTabSz="914133">
              <a:lnSpc>
                <a:spcPct val="95000"/>
              </a:lnSpc>
              <a:spcBef>
                <a:spcPts val="600"/>
              </a:spcBef>
              <a:buSzPct val="90000"/>
              <a:buFont typeface="Wingdings" pitchFamily="2" charset="2"/>
              <a:buChar char="§"/>
            </a:pPr>
            <a:r>
              <a:rPr lang="en-US" dirty="0" smtClean="0">
                <a:solidFill>
                  <a:srgbClr val="000000"/>
                </a:solidFill>
                <a:effectLst/>
                <a:latin typeface="+mj-lt"/>
                <a:cs typeface="CiscoSans"/>
              </a:rPr>
              <a:t>Common Operational Model through Open APIs</a:t>
            </a:r>
          </a:p>
          <a:p>
            <a:pPr marL="226986" indent="-226986" algn="r" defTabSz="914133">
              <a:lnSpc>
                <a:spcPct val="95000"/>
              </a:lnSpc>
              <a:spcBef>
                <a:spcPts val="600"/>
              </a:spcBef>
              <a:buSzPct val="90000"/>
              <a:buNone/>
            </a:pPr>
            <a:endParaRPr lang="en-US" sz="2000" dirty="0">
              <a:solidFill>
                <a:srgbClr val="000000"/>
              </a:solidFill>
              <a:effectLst/>
              <a:latin typeface="+mj-lt"/>
              <a:cs typeface="CiscoSans"/>
            </a:endParaRPr>
          </a:p>
        </p:txBody>
      </p:sp>
      <p:sp>
        <p:nvSpPr>
          <p:cNvPr id="218" name="Rectangle 217"/>
          <p:cNvSpPr/>
          <p:nvPr/>
        </p:nvSpPr>
        <p:spPr>
          <a:xfrm>
            <a:off x="10065300" y="5998127"/>
            <a:ext cx="1823411" cy="267767"/>
          </a:xfrm>
          <a:prstGeom prst="rect">
            <a:avLst/>
          </a:prstGeom>
        </p:spPr>
        <p:txBody>
          <a:bodyPr wrap="none" lIns="91430" tIns="45718" rIns="91430" bIns="45718">
            <a:spAutoFit/>
          </a:bodyPr>
          <a:lstStyle/>
          <a:p>
            <a:pPr marL="226986" indent="-226986" algn="r" defTabSz="914133">
              <a:lnSpc>
                <a:spcPct val="95000"/>
              </a:lnSpc>
              <a:spcBef>
                <a:spcPts val="600"/>
              </a:spcBef>
              <a:buSzPct val="90000"/>
            </a:pPr>
            <a:r>
              <a:rPr lang="en-US" sz="1200" dirty="0">
                <a:solidFill>
                  <a:schemeClr val="bg1">
                    <a:lumMod val="50000"/>
                  </a:schemeClr>
                </a:solidFill>
                <a:latin typeface="+mj-lt"/>
                <a:cs typeface="CiscoSans"/>
              </a:rPr>
              <a:t>ACI Slide Source: Cisco</a:t>
            </a:r>
          </a:p>
        </p:txBody>
      </p:sp>
      <p:pic>
        <p:nvPicPr>
          <p:cNvPr id="222" name="Picture 221"/>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1289817" y="4025643"/>
            <a:ext cx="723979" cy="108568"/>
          </a:xfrm>
          <a:prstGeom prst="rect">
            <a:avLst/>
          </a:prstGeom>
        </p:spPr>
      </p:pic>
      <p:sp>
        <p:nvSpPr>
          <p:cNvPr id="221" name="TextBox 220"/>
          <p:cNvSpPr txBox="1"/>
          <p:nvPr/>
        </p:nvSpPr>
        <p:spPr>
          <a:xfrm>
            <a:off x="1072709" y="3923696"/>
            <a:ext cx="1153179" cy="456533"/>
          </a:xfrm>
          <a:prstGeom prst="rect">
            <a:avLst/>
          </a:prstGeom>
          <a:noFill/>
        </p:spPr>
        <p:txBody>
          <a:bodyPr wrap="square" lIns="91430" tIns="45718" rIns="91430" bIns="45718" rtlCol="0">
            <a:spAutoFit/>
          </a:bodyPr>
          <a:lstStyle/>
          <a:p>
            <a:pPr algn="ctr"/>
            <a:endParaRPr lang="en-US" sz="1100" dirty="0">
              <a:solidFill>
                <a:schemeClr val="bg1"/>
              </a:solidFill>
              <a:latin typeface="+mj-lt"/>
            </a:endParaRPr>
          </a:p>
          <a:p>
            <a:pPr algn="ctr">
              <a:spcBef>
                <a:spcPts val="200"/>
              </a:spcBef>
            </a:pPr>
            <a:r>
              <a:rPr lang="en-US" sz="1100" cap="all" dirty="0">
                <a:solidFill>
                  <a:srgbClr val="FFFFFF"/>
                </a:solidFill>
                <a:effectLst>
                  <a:outerShdw blurRad="38100" dist="25400" dir="2700000" algn="tl">
                    <a:srgbClr val="000000">
                      <a:alpha val="0"/>
                    </a:srgbClr>
                  </a:outerShdw>
                </a:effectLst>
                <a:latin typeface="+mj-lt"/>
              </a:rPr>
              <a:t>Hypervisor</a:t>
            </a:r>
          </a:p>
        </p:txBody>
      </p:sp>
      <p:sp>
        <p:nvSpPr>
          <p:cNvPr id="224" name="Rectangle 223"/>
          <p:cNvSpPr/>
          <p:nvPr/>
        </p:nvSpPr>
        <p:spPr>
          <a:xfrm>
            <a:off x="2313421" y="4108064"/>
            <a:ext cx="1143299" cy="261608"/>
          </a:xfrm>
          <a:prstGeom prst="rect">
            <a:avLst/>
          </a:prstGeom>
        </p:spPr>
        <p:txBody>
          <a:bodyPr wrap="square" lIns="91430" tIns="45718" rIns="91430" bIns="45718">
            <a:spAutoFit/>
          </a:bodyPr>
          <a:lstStyle/>
          <a:p>
            <a:pPr algn="ctr">
              <a:spcBef>
                <a:spcPts val="200"/>
              </a:spcBef>
            </a:pPr>
            <a:r>
              <a:rPr lang="en-US" sz="1100" cap="all" dirty="0">
                <a:solidFill>
                  <a:srgbClr val="FFFFFF"/>
                </a:solidFill>
                <a:effectLst>
                  <a:outerShdw blurRad="38100" dist="25400" dir="2700000" algn="tl">
                    <a:srgbClr val="000000">
                      <a:alpha val="0"/>
                    </a:srgbClr>
                  </a:outerShdw>
                </a:effectLst>
                <a:latin typeface="+mj-lt"/>
              </a:rPr>
              <a:t>Hypervisor</a:t>
            </a:r>
          </a:p>
        </p:txBody>
      </p:sp>
      <p:sp>
        <p:nvSpPr>
          <p:cNvPr id="225" name="Rectangle 224"/>
          <p:cNvSpPr/>
          <p:nvPr/>
        </p:nvSpPr>
        <p:spPr>
          <a:xfrm>
            <a:off x="3543841" y="4108064"/>
            <a:ext cx="1143299" cy="261608"/>
          </a:xfrm>
          <a:prstGeom prst="rect">
            <a:avLst/>
          </a:prstGeom>
        </p:spPr>
        <p:txBody>
          <a:bodyPr wrap="square" lIns="91430" tIns="45718" rIns="91430" bIns="45718">
            <a:spAutoFit/>
          </a:bodyPr>
          <a:lstStyle/>
          <a:p>
            <a:pPr algn="ctr">
              <a:spcBef>
                <a:spcPts val="200"/>
              </a:spcBef>
            </a:pPr>
            <a:r>
              <a:rPr lang="en-US" sz="1100" cap="all" dirty="0">
                <a:solidFill>
                  <a:srgbClr val="FFFFFF"/>
                </a:solidFill>
                <a:effectLst>
                  <a:outerShdw blurRad="38100" dist="25400" dir="2700000" algn="tl">
                    <a:srgbClr val="000000">
                      <a:alpha val="0"/>
                    </a:srgbClr>
                  </a:outerShdw>
                </a:effectLst>
                <a:latin typeface="+mj-lt"/>
              </a:rPr>
              <a:t>Hypervisor</a:t>
            </a:r>
          </a:p>
        </p:txBody>
      </p:sp>
      <p:grpSp>
        <p:nvGrpSpPr>
          <p:cNvPr id="201" name="Group 250"/>
          <p:cNvGrpSpPr/>
          <p:nvPr/>
        </p:nvGrpSpPr>
        <p:grpSpPr>
          <a:xfrm>
            <a:off x="422422" y="4845245"/>
            <a:ext cx="816729" cy="1029779"/>
            <a:chOff x="667351" y="3078156"/>
            <a:chExt cx="1534886" cy="2049289"/>
          </a:xfrm>
        </p:grpSpPr>
        <p:grpSp>
          <p:nvGrpSpPr>
            <p:cNvPr id="203" name="Group 339"/>
            <p:cNvGrpSpPr/>
            <p:nvPr/>
          </p:nvGrpSpPr>
          <p:grpSpPr>
            <a:xfrm>
              <a:off x="667351" y="3078156"/>
              <a:ext cx="1534886" cy="2049289"/>
              <a:chOff x="647700" y="2801689"/>
              <a:chExt cx="1534886" cy="2049289"/>
            </a:xfrm>
          </p:grpSpPr>
          <p:sp>
            <p:nvSpPr>
              <p:cNvPr id="223" name="Rounded Rectangle 222"/>
              <p:cNvSpPr/>
              <p:nvPr/>
            </p:nvSpPr>
            <p:spPr>
              <a:xfrm>
                <a:off x="647700" y="2801689"/>
                <a:ext cx="1534886" cy="2049289"/>
              </a:xfrm>
              <a:prstGeom prst="roundRect">
                <a:avLst>
                  <a:gd name="adj" fmla="val 2539"/>
                </a:avLst>
              </a:prstGeom>
              <a:solidFill>
                <a:schemeClr val="bg1">
                  <a:lumMod val="90000"/>
                </a:scheme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172" fontAlgn="base">
                  <a:spcBef>
                    <a:spcPct val="0"/>
                  </a:spcBef>
                  <a:spcAft>
                    <a:spcPct val="0"/>
                  </a:spcAft>
                </a:pPr>
                <a:endParaRPr lang="en-US" sz="1100" dirty="0">
                  <a:solidFill>
                    <a:srgbClr val="FFFFFF"/>
                  </a:solidFill>
                  <a:latin typeface="+mj-lt"/>
                  <a:ea typeface="ＭＳ Ｐゴシック" charset="0"/>
                </a:endParaRPr>
              </a:p>
            </p:txBody>
          </p:sp>
          <p:sp>
            <p:nvSpPr>
              <p:cNvPr id="236" name="Freeform 63"/>
              <p:cNvSpPr>
                <a:spLocks noEditPoints="1"/>
              </p:cNvSpPr>
              <p:nvPr/>
            </p:nvSpPr>
            <p:spPr bwMode="auto">
              <a:xfrm rot="16200000">
                <a:off x="1874317" y="2901983"/>
                <a:ext cx="210412" cy="208756"/>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chemeClr val="bg1">
                  <a:lumMod val="50000"/>
                </a:scheme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172" fontAlgn="base">
                  <a:spcBef>
                    <a:spcPct val="0"/>
                  </a:spcBef>
                  <a:spcAft>
                    <a:spcPct val="0"/>
                  </a:spcAft>
                </a:pPr>
                <a:endParaRPr lang="en-US" sz="1100" dirty="0">
                  <a:solidFill>
                    <a:srgbClr val="FFFFFF"/>
                  </a:solidFill>
                  <a:latin typeface="+mj-lt"/>
                  <a:ea typeface="ＭＳ Ｐゴシック" charset="0"/>
                </a:endParaRPr>
              </a:p>
            </p:txBody>
          </p:sp>
        </p:grpSp>
        <p:grpSp>
          <p:nvGrpSpPr>
            <p:cNvPr id="204" name="Group 340"/>
            <p:cNvGrpSpPr/>
            <p:nvPr/>
          </p:nvGrpSpPr>
          <p:grpSpPr>
            <a:xfrm>
              <a:off x="746391" y="3100264"/>
              <a:ext cx="1376818" cy="1947154"/>
              <a:chOff x="726734" y="2823802"/>
              <a:chExt cx="1376818" cy="1947154"/>
            </a:xfrm>
          </p:grpSpPr>
          <p:sp>
            <p:nvSpPr>
              <p:cNvPr id="211" name="Rounded Rectangle 210"/>
              <p:cNvSpPr/>
              <p:nvPr/>
            </p:nvSpPr>
            <p:spPr>
              <a:xfrm>
                <a:off x="746385" y="3433440"/>
                <a:ext cx="1337516" cy="1337516"/>
              </a:xfrm>
              <a:prstGeom prst="roundRect">
                <a:avLst>
                  <a:gd name="adj" fmla="val 2539"/>
                </a:avLst>
              </a:prstGeom>
              <a:solidFill>
                <a:schemeClr val="tx1"/>
              </a:solidFill>
              <a:ln w="34925" cap="rnd">
                <a:solidFill>
                  <a:schemeClr val="bg1">
                    <a:lumMod val="50000"/>
                  </a:schemeClr>
                </a:solid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sp>
            <p:nvSpPr>
              <p:cNvPr id="212" name="TextBox 211"/>
              <p:cNvSpPr txBox="1"/>
              <p:nvPr/>
            </p:nvSpPr>
            <p:spPr>
              <a:xfrm>
                <a:off x="726734" y="2823802"/>
                <a:ext cx="1376818" cy="606359"/>
              </a:xfrm>
              <a:prstGeom prst="rect">
                <a:avLst/>
              </a:prstGeom>
              <a:noFill/>
            </p:spPr>
            <p:txBody>
              <a:bodyPr wrap="square" lIns="45720" rtlCol="0">
                <a:spAutoFit/>
              </a:bodyPr>
              <a:lstStyle/>
              <a:p>
                <a:pPr defTabSz="914172" fontAlgn="base">
                  <a:lnSpc>
                    <a:spcPct val="85000"/>
                  </a:lnSpc>
                  <a:spcBef>
                    <a:spcPct val="0"/>
                  </a:spcBef>
                  <a:spcAft>
                    <a:spcPct val="0"/>
                  </a:spcAft>
                </a:pPr>
                <a:r>
                  <a:rPr lang="en-US" sz="800" dirty="0">
                    <a:solidFill>
                      <a:srgbClr val="2C2C2C">
                        <a:lumMod val="75000"/>
                        <a:lumOff val="25000"/>
                      </a:srgbClr>
                    </a:solidFill>
                    <a:latin typeface="+mj-lt"/>
                    <a:ea typeface="ＭＳ Ｐゴシック" charset="0"/>
                  </a:rPr>
                  <a:t>Physical Networking</a:t>
                </a:r>
              </a:p>
            </p:txBody>
          </p:sp>
          <p:grpSp>
            <p:nvGrpSpPr>
              <p:cNvPr id="213" name="Group 343"/>
              <p:cNvGrpSpPr/>
              <p:nvPr/>
            </p:nvGrpSpPr>
            <p:grpSpPr>
              <a:xfrm>
                <a:off x="939761" y="3762725"/>
                <a:ext cx="950764" cy="792704"/>
                <a:chOff x="1219200" y="3183401"/>
                <a:chExt cx="855673" cy="398923"/>
              </a:xfrm>
            </p:grpSpPr>
            <p:cxnSp>
              <p:nvCxnSpPr>
                <p:cNvPr id="214" name="Straight Arrow Connector 213"/>
                <p:cNvCxnSpPr/>
                <p:nvPr/>
              </p:nvCxnSpPr>
              <p:spPr>
                <a:xfrm>
                  <a:off x="1466613" y="3183401"/>
                  <a:ext cx="608260" cy="0"/>
                </a:xfrm>
                <a:prstGeom prst="straightConnector1">
                  <a:avLst/>
                </a:prstGeom>
                <a:noFill/>
                <a:ln w="19050" cap="rnd">
                  <a:solidFill>
                    <a:schemeClr val="bg1"/>
                  </a:solidFill>
                  <a:round/>
                  <a:headEnd/>
                  <a:tailEnd type="arrow" w="lg" len="med"/>
                </a:ln>
                <a:effectLst/>
              </p:spPr>
            </p:cxnSp>
            <p:cxnSp>
              <p:nvCxnSpPr>
                <p:cNvPr id="217" name="Straight Arrow Connector 216"/>
                <p:cNvCxnSpPr/>
                <p:nvPr/>
              </p:nvCxnSpPr>
              <p:spPr>
                <a:xfrm flipH="1">
                  <a:off x="1219200" y="3309274"/>
                  <a:ext cx="608260" cy="0"/>
                </a:xfrm>
                <a:prstGeom prst="straightConnector1">
                  <a:avLst/>
                </a:prstGeom>
                <a:noFill/>
                <a:ln w="19050" cap="rnd">
                  <a:solidFill>
                    <a:schemeClr val="bg1"/>
                  </a:solidFill>
                  <a:round/>
                  <a:headEnd/>
                  <a:tailEnd type="arrow" w="lg" len="med"/>
                </a:ln>
                <a:effectLst/>
              </p:spPr>
            </p:cxnSp>
            <p:cxnSp>
              <p:nvCxnSpPr>
                <p:cNvPr id="219" name="Straight Arrow Connector 218"/>
                <p:cNvCxnSpPr/>
                <p:nvPr/>
              </p:nvCxnSpPr>
              <p:spPr>
                <a:xfrm>
                  <a:off x="1466613" y="3456451"/>
                  <a:ext cx="608260" cy="0"/>
                </a:xfrm>
                <a:prstGeom prst="straightConnector1">
                  <a:avLst/>
                </a:prstGeom>
                <a:noFill/>
                <a:ln w="19050" cap="rnd">
                  <a:solidFill>
                    <a:schemeClr val="bg1"/>
                  </a:solidFill>
                  <a:round/>
                  <a:headEnd/>
                  <a:tailEnd type="arrow" w="lg" len="med"/>
                </a:ln>
                <a:effectLst/>
              </p:spPr>
            </p:cxnSp>
            <p:cxnSp>
              <p:nvCxnSpPr>
                <p:cNvPr id="220" name="Straight Arrow Connector 219"/>
                <p:cNvCxnSpPr/>
                <p:nvPr/>
              </p:nvCxnSpPr>
              <p:spPr>
                <a:xfrm flipH="1">
                  <a:off x="1219200" y="3582324"/>
                  <a:ext cx="608260" cy="0"/>
                </a:xfrm>
                <a:prstGeom prst="straightConnector1">
                  <a:avLst/>
                </a:prstGeom>
                <a:noFill/>
                <a:ln w="19050" cap="rnd">
                  <a:solidFill>
                    <a:schemeClr val="bg1"/>
                  </a:solidFill>
                  <a:round/>
                  <a:headEnd/>
                  <a:tailEnd type="arrow" w="lg" len="med"/>
                </a:ln>
                <a:effectLst/>
              </p:spPr>
            </p:cxnSp>
          </p:grpSp>
        </p:grpSp>
      </p:grpSp>
      <p:grpSp>
        <p:nvGrpSpPr>
          <p:cNvPr id="238" name="Group 311"/>
          <p:cNvGrpSpPr/>
          <p:nvPr/>
        </p:nvGrpSpPr>
        <p:grpSpPr>
          <a:xfrm>
            <a:off x="2320584" y="4845245"/>
            <a:ext cx="816729" cy="1029779"/>
            <a:chOff x="6264729" y="2801689"/>
            <a:chExt cx="1534886" cy="2049289"/>
          </a:xfrm>
        </p:grpSpPr>
        <p:sp>
          <p:nvSpPr>
            <p:cNvPr id="264" name="Rounded Rectangle 263"/>
            <p:cNvSpPr/>
            <p:nvPr/>
          </p:nvSpPr>
          <p:spPr>
            <a:xfrm>
              <a:off x="6264729" y="2801689"/>
              <a:ext cx="1534886" cy="2049289"/>
            </a:xfrm>
            <a:prstGeom prst="roundRect">
              <a:avLst>
                <a:gd name="adj" fmla="val 2539"/>
              </a:avLst>
            </a:prstGeom>
            <a:solidFill>
              <a:schemeClr val="bg1">
                <a:lumMod val="90000"/>
              </a:scheme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172" fontAlgn="base">
                <a:spcBef>
                  <a:spcPct val="0"/>
                </a:spcBef>
                <a:spcAft>
                  <a:spcPct val="0"/>
                </a:spcAft>
              </a:pPr>
              <a:endParaRPr lang="en-US" sz="1100" dirty="0">
                <a:solidFill>
                  <a:srgbClr val="FFFFFF"/>
                </a:solidFill>
                <a:latin typeface="+mj-lt"/>
                <a:ea typeface="ＭＳ Ｐゴシック" charset="0"/>
              </a:endParaRPr>
            </a:p>
          </p:txBody>
        </p:sp>
        <p:sp>
          <p:nvSpPr>
            <p:cNvPr id="265" name="Freeform 63"/>
            <p:cNvSpPr>
              <a:spLocks noEditPoints="1"/>
            </p:cNvSpPr>
            <p:nvPr/>
          </p:nvSpPr>
          <p:spPr bwMode="auto">
            <a:xfrm rot="16200000">
              <a:off x="7491346" y="2901983"/>
              <a:ext cx="210412" cy="208756"/>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chemeClr val="bg1">
                <a:lumMod val="50000"/>
              </a:scheme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172" fontAlgn="base">
                <a:spcBef>
                  <a:spcPct val="0"/>
                </a:spcBef>
                <a:spcAft>
                  <a:spcPct val="0"/>
                </a:spcAft>
              </a:pPr>
              <a:endParaRPr lang="en-US" sz="1100" dirty="0">
                <a:solidFill>
                  <a:srgbClr val="FFFFFF"/>
                </a:solidFill>
                <a:latin typeface="+mj-lt"/>
                <a:ea typeface="ＭＳ Ｐゴシック" charset="0"/>
              </a:endParaRPr>
            </a:p>
          </p:txBody>
        </p:sp>
      </p:grpSp>
      <p:sp>
        <p:nvSpPr>
          <p:cNvPr id="240" name="TextBox 239"/>
          <p:cNvSpPr txBox="1"/>
          <p:nvPr/>
        </p:nvSpPr>
        <p:spPr>
          <a:xfrm>
            <a:off x="2366073" y="4879211"/>
            <a:ext cx="732619" cy="315984"/>
          </a:xfrm>
          <a:prstGeom prst="rect">
            <a:avLst/>
          </a:prstGeom>
          <a:noFill/>
        </p:spPr>
        <p:txBody>
          <a:bodyPr wrap="square" lIns="45718" tIns="45718" rIns="91430" bIns="45718" rtlCol="0">
            <a:spAutoFit/>
          </a:bodyPr>
          <a:lstStyle>
            <a:defPPr>
              <a:defRPr lang="en-US"/>
            </a:defPPr>
            <a:lvl1pPr>
              <a:defRPr sz="1400" b="1">
                <a:solidFill>
                  <a:schemeClr val="tx2">
                    <a:lumMod val="75000"/>
                    <a:lumOff val="25000"/>
                  </a:schemeClr>
                </a:solidFill>
              </a:defRPr>
            </a:lvl1pPr>
          </a:lstStyle>
          <a:p>
            <a:pPr defTabSz="914172" fontAlgn="base">
              <a:lnSpc>
                <a:spcPct val="90000"/>
              </a:lnSpc>
              <a:spcBef>
                <a:spcPct val="0"/>
              </a:spcBef>
              <a:spcAft>
                <a:spcPct val="0"/>
              </a:spcAft>
            </a:pPr>
            <a:r>
              <a:rPr lang="en-US" sz="800" b="0" dirty="0">
                <a:solidFill>
                  <a:srgbClr val="2C2C2C">
                    <a:lumMod val="75000"/>
                    <a:lumOff val="25000"/>
                  </a:srgbClr>
                </a:solidFill>
                <a:latin typeface="+mj-lt"/>
                <a:ea typeface="ＭＳ Ｐゴシック" charset="0"/>
              </a:rPr>
              <a:t>L4–L7</a:t>
            </a:r>
          </a:p>
          <a:p>
            <a:pPr defTabSz="914172" fontAlgn="base">
              <a:lnSpc>
                <a:spcPct val="90000"/>
              </a:lnSpc>
              <a:spcBef>
                <a:spcPct val="0"/>
              </a:spcBef>
              <a:spcAft>
                <a:spcPct val="0"/>
              </a:spcAft>
            </a:pPr>
            <a:r>
              <a:rPr lang="en-US" sz="800" b="0" dirty="0">
                <a:solidFill>
                  <a:srgbClr val="2C2C2C">
                    <a:lumMod val="75000"/>
                    <a:lumOff val="25000"/>
                  </a:srgbClr>
                </a:solidFill>
                <a:latin typeface="+mj-lt"/>
                <a:ea typeface="ＭＳ Ｐゴシック" charset="0"/>
              </a:rPr>
              <a:t>Services</a:t>
            </a:r>
          </a:p>
        </p:txBody>
      </p:sp>
      <p:sp>
        <p:nvSpPr>
          <p:cNvPr id="241" name="Rounded Rectangle 240"/>
          <p:cNvSpPr/>
          <p:nvPr/>
        </p:nvSpPr>
        <p:spPr>
          <a:xfrm>
            <a:off x="2376537" y="5162700"/>
            <a:ext cx="711705" cy="672109"/>
          </a:xfrm>
          <a:prstGeom prst="roundRect">
            <a:avLst>
              <a:gd name="adj" fmla="val 2539"/>
            </a:avLst>
          </a:prstGeom>
          <a:solidFill>
            <a:schemeClr val="tx1"/>
          </a:solidFill>
          <a:ln w="34925" cap="rnd">
            <a:solidFill>
              <a:schemeClr val="bg1">
                <a:lumMod val="50000"/>
              </a:schemeClr>
            </a:solidFill>
            <a:round/>
            <a:headEnd/>
            <a:tailEnd/>
          </a:ln>
          <a:effectLst/>
        </p:spPr>
        <p:txBody>
          <a:bodyPr vert="horz" wrap="square" lIns="91430" tIns="45718" rIns="91430" bIns="45718" numCol="1" anchor="t" anchorCtr="0" compatLnSpc="1">
            <a:prstTxWarp prst="textNoShape">
              <a:avLst/>
            </a:prstTxWarp>
          </a:bodyPr>
          <a:lstStyle/>
          <a:p>
            <a:pPr defTabSz="914172" fontAlgn="base">
              <a:lnSpc>
                <a:spcPct val="90000"/>
              </a:lnSpc>
              <a:spcBef>
                <a:spcPct val="0"/>
              </a:spcBef>
              <a:spcAft>
                <a:spcPct val="0"/>
              </a:spcAft>
            </a:pPr>
            <a:endParaRPr lang="en-US" sz="1100" dirty="0">
              <a:solidFill>
                <a:srgbClr val="FFFFFF"/>
              </a:solidFill>
              <a:latin typeface="+mj-lt"/>
              <a:ea typeface="ＭＳ Ｐゴシック" charset="0"/>
            </a:endParaRPr>
          </a:p>
        </p:txBody>
      </p:sp>
      <p:grpSp>
        <p:nvGrpSpPr>
          <p:cNvPr id="242" name="Group 157"/>
          <p:cNvGrpSpPr>
            <a:grpSpLocks noChangeAspect="1"/>
          </p:cNvGrpSpPr>
          <p:nvPr/>
        </p:nvGrpSpPr>
        <p:grpSpPr>
          <a:xfrm>
            <a:off x="2490417" y="5356955"/>
            <a:ext cx="483945" cy="283592"/>
            <a:chOff x="13636625" y="1373188"/>
            <a:chExt cx="1330325" cy="825500"/>
          </a:xfrm>
          <a:solidFill>
            <a:srgbClr val="292929"/>
          </a:solidFill>
        </p:grpSpPr>
        <p:sp>
          <p:nvSpPr>
            <p:cNvPr id="243" name="Rectangle 17"/>
            <p:cNvSpPr>
              <a:spLocks noChangeArrowheads="1"/>
            </p:cNvSpPr>
            <p:nvPr/>
          </p:nvSpPr>
          <p:spPr bwMode="auto">
            <a:xfrm>
              <a:off x="13636625" y="1373188"/>
              <a:ext cx="406400" cy="88900"/>
            </a:xfrm>
            <a:prstGeom prst="rect">
              <a:avLst/>
            </a:prstGeom>
            <a:solidFill>
              <a:schemeClr val="tx2"/>
            </a:solidFill>
            <a:ln w="6350" cap="rnd">
              <a:solidFill>
                <a:schemeClr val="bg1"/>
              </a:solid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sp>
          <p:nvSpPr>
            <p:cNvPr id="244" name="Rectangle 18"/>
            <p:cNvSpPr>
              <a:spLocks noChangeArrowheads="1"/>
            </p:cNvSpPr>
            <p:nvPr/>
          </p:nvSpPr>
          <p:spPr bwMode="auto">
            <a:xfrm>
              <a:off x="14100175" y="1373188"/>
              <a:ext cx="406400" cy="88900"/>
            </a:xfrm>
            <a:prstGeom prst="rect">
              <a:avLst/>
            </a:prstGeom>
            <a:solidFill>
              <a:schemeClr val="tx2"/>
            </a:solidFill>
            <a:ln w="6350" cap="rnd">
              <a:solidFill>
                <a:schemeClr val="bg1"/>
              </a:solid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sp>
          <p:nvSpPr>
            <p:cNvPr id="245" name="Rectangle 19"/>
            <p:cNvSpPr>
              <a:spLocks noChangeArrowheads="1"/>
            </p:cNvSpPr>
            <p:nvPr/>
          </p:nvSpPr>
          <p:spPr bwMode="auto">
            <a:xfrm>
              <a:off x="14560550" y="1373188"/>
              <a:ext cx="406400" cy="88900"/>
            </a:xfrm>
            <a:prstGeom prst="rect">
              <a:avLst/>
            </a:prstGeom>
            <a:solidFill>
              <a:schemeClr val="tx2"/>
            </a:solidFill>
            <a:ln w="6350" cap="rnd">
              <a:solidFill>
                <a:schemeClr val="bg1"/>
              </a:solid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sp>
          <p:nvSpPr>
            <p:cNvPr id="246" name="Rectangle 20"/>
            <p:cNvSpPr>
              <a:spLocks noChangeArrowheads="1"/>
            </p:cNvSpPr>
            <p:nvPr/>
          </p:nvSpPr>
          <p:spPr bwMode="auto">
            <a:xfrm>
              <a:off x="13868400" y="1519238"/>
              <a:ext cx="406400" cy="92075"/>
            </a:xfrm>
            <a:prstGeom prst="rect">
              <a:avLst/>
            </a:prstGeom>
            <a:solidFill>
              <a:schemeClr val="tx2"/>
            </a:solidFill>
            <a:ln w="6350" cap="rnd">
              <a:solidFill>
                <a:schemeClr val="bg1"/>
              </a:solid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sp>
          <p:nvSpPr>
            <p:cNvPr id="247" name="Rectangle 21"/>
            <p:cNvSpPr>
              <a:spLocks noChangeArrowheads="1"/>
            </p:cNvSpPr>
            <p:nvPr/>
          </p:nvSpPr>
          <p:spPr bwMode="auto">
            <a:xfrm>
              <a:off x="14328775" y="1519238"/>
              <a:ext cx="406400" cy="92075"/>
            </a:xfrm>
            <a:prstGeom prst="rect">
              <a:avLst/>
            </a:prstGeom>
            <a:solidFill>
              <a:schemeClr val="tx2"/>
            </a:solidFill>
            <a:ln w="6350" cap="rnd">
              <a:solidFill>
                <a:schemeClr val="bg1"/>
              </a:solid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sp>
          <p:nvSpPr>
            <p:cNvPr id="248" name="Rectangle 22"/>
            <p:cNvSpPr>
              <a:spLocks noChangeArrowheads="1"/>
            </p:cNvSpPr>
            <p:nvPr/>
          </p:nvSpPr>
          <p:spPr bwMode="auto">
            <a:xfrm>
              <a:off x="13636625" y="1519238"/>
              <a:ext cx="174625" cy="92075"/>
            </a:xfrm>
            <a:prstGeom prst="rect">
              <a:avLst/>
            </a:prstGeom>
            <a:solidFill>
              <a:schemeClr val="tx2"/>
            </a:solidFill>
            <a:ln w="6350" cap="rnd">
              <a:solidFill>
                <a:schemeClr val="bg1"/>
              </a:solid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sp>
          <p:nvSpPr>
            <p:cNvPr id="249" name="Rectangle 23"/>
            <p:cNvSpPr>
              <a:spLocks noChangeArrowheads="1"/>
            </p:cNvSpPr>
            <p:nvPr/>
          </p:nvSpPr>
          <p:spPr bwMode="auto">
            <a:xfrm>
              <a:off x="14792325" y="1519238"/>
              <a:ext cx="174625" cy="92075"/>
            </a:xfrm>
            <a:prstGeom prst="rect">
              <a:avLst/>
            </a:prstGeom>
            <a:solidFill>
              <a:schemeClr val="tx2"/>
            </a:solidFill>
            <a:ln w="6350" cap="rnd">
              <a:solidFill>
                <a:schemeClr val="bg1"/>
              </a:solid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sp>
          <p:nvSpPr>
            <p:cNvPr id="250" name="Rectangle 24"/>
            <p:cNvSpPr>
              <a:spLocks noChangeArrowheads="1"/>
            </p:cNvSpPr>
            <p:nvPr/>
          </p:nvSpPr>
          <p:spPr bwMode="auto">
            <a:xfrm>
              <a:off x="13636625" y="1665288"/>
              <a:ext cx="406400" cy="92075"/>
            </a:xfrm>
            <a:prstGeom prst="rect">
              <a:avLst/>
            </a:prstGeom>
            <a:solidFill>
              <a:schemeClr val="tx2"/>
            </a:solidFill>
            <a:ln w="6350" cap="rnd">
              <a:solidFill>
                <a:schemeClr val="bg1"/>
              </a:solid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sp>
          <p:nvSpPr>
            <p:cNvPr id="251" name="Rectangle 25"/>
            <p:cNvSpPr>
              <a:spLocks noChangeArrowheads="1"/>
            </p:cNvSpPr>
            <p:nvPr/>
          </p:nvSpPr>
          <p:spPr bwMode="auto">
            <a:xfrm>
              <a:off x="14100175" y="1665288"/>
              <a:ext cx="406400" cy="92075"/>
            </a:xfrm>
            <a:prstGeom prst="rect">
              <a:avLst/>
            </a:prstGeom>
            <a:solidFill>
              <a:schemeClr val="tx2"/>
            </a:solidFill>
            <a:ln w="6350" cap="rnd">
              <a:solidFill>
                <a:schemeClr val="bg1"/>
              </a:solid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sp>
          <p:nvSpPr>
            <p:cNvPr id="252" name="Rectangle 26"/>
            <p:cNvSpPr>
              <a:spLocks noChangeArrowheads="1"/>
            </p:cNvSpPr>
            <p:nvPr/>
          </p:nvSpPr>
          <p:spPr bwMode="auto">
            <a:xfrm>
              <a:off x="14560550" y="1665288"/>
              <a:ext cx="406400" cy="92075"/>
            </a:xfrm>
            <a:prstGeom prst="rect">
              <a:avLst/>
            </a:prstGeom>
            <a:solidFill>
              <a:schemeClr val="tx2"/>
            </a:solidFill>
            <a:ln w="6350" cap="rnd">
              <a:solidFill>
                <a:schemeClr val="bg1"/>
              </a:solid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sp>
          <p:nvSpPr>
            <p:cNvPr id="253" name="Rectangle 27"/>
            <p:cNvSpPr>
              <a:spLocks noChangeArrowheads="1"/>
            </p:cNvSpPr>
            <p:nvPr/>
          </p:nvSpPr>
          <p:spPr bwMode="auto">
            <a:xfrm>
              <a:off x="13868400" y="1814513"/>
              <a:ext cx="406400" cy="88900"/>
            </a:xfrm>
            <a:prstGeom prst="rect">
              <a:avLst/>
            </a:prstGeom>
            <a:solidFill>
              <a:schemeClr val="tx2"/>
            </a:solidFill>
            <a:ln w="6350" cap="rnd">
              <a:solidFill>
                <a:schemeClr val="bg1"/>
              </a:solid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sp>
          <p:nvSpPr>
            <p:cNvPr id="254" name="Rectangle 28"/>
            <p:cNvSpPr>
              <a:spLocks noChangeArrowheads="1"/>
            </p:cNvSpPr>
            <p:nvPr/>
          </p:nvSpPr>
          <p:spPr bwMode="auto">
            <a:xfrm>
              <a:off x="14328775" y="1814513"/>
              <a:ext cx="406400" cy="88900"/>
            </a:xfrm>
            <a:prstGeom prst="rect">
              <a:avLst/>
            </a:prstGeom>
            <a:solidFill>
              <a:schemeClr val="tx2"/>
            </a:solidFill>
            <a:ln w="6350" cap="rnd">
              <a:solidFill>
                <a:schemeClr val="bg1"/>
              </a:solid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sp>
          <p:nvSpPr>
            <p:cNvPr id="255" name="Rectangle 29"/>
            <p:cNvSpPr>
              <a:spLocks noChangeArrowheads="1"/>
            </p:cNvSpPr>
            <p:nvPr/>
          </p:nvSpPr>
          <p:spPr bwMode="auto">
            <a:xfrm>
              <a:off x="13636625" y="1814513"/>
              <a:ext cx="174625" cy="88900"/>
            </a:xfrm>
            <a:prstGeom prst="rect">
              <a:avLst/>
            </a:prstGeom>
            <a:solidFill>
              <a:schemeClr val="tx2"/>
            </a:solidFill>
            <a:ln w="6350" cap="rnd">
              <a:solidFill>
                <a:schemeClr val="bg1"/>
              </a:solid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sp>
          <p:nvSpPr>
            <p:cNvPr id="256" name="Rectangle 30"/>
            <p:cNvSpPr>
              <a:spLocks noChangeArrowheads="1"/>
            </p:cNvSpPr>
            <p:nvPr/>
          </p:nvSpPr>
          <p:spPr bwMode="auto">
            <a:xfrm>
              <a:off x="14792325" y="1814513"/>
              <a:ext cx="174625" cy="88900"/>
            </a:xfrm>
            <a:prstGeom prst="rect">
              <a:avLst/>
            </a:prstGeom>
            <a:solidFill>
              <a:schemeClr val="tx2"/>
            </a:solidFill>
            <a:ln w="6350" cap="rnd">
              <a:solidFill>
                <a:schemeClr val="bg1"/>
              </a:solid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sp>
          <p:nvSpPr>
            <p:cNvPr id="257" name="Rectangle 31"/>
            <p:cNvSpPr>
              <a:spLocks noChangeArrowheads="1"/>
            </p:cNvSpPr>
            <p:nvPr/>
          </p:nvSpPr>
          <p:spPr bwMode="auto">
            <a:xfrm>
              <a:off x="13636625" y="1960563"/>
              <a:ext cx="406400" cy="88900"/>
            </a:xfrm>
            <a:prstGeom prst="rect">
              <a:avLst/>
            </a:prstGeom>
            <a:solidFill>
              <a:schemeClr val="tx2"/>
            </a:solidFill>
            <a:ln w="6350" cap="rnd">
              <a:solidFill>
                <a:schemeClr val="bg1"/>
              </a:solid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sp>
          <p:nvSpPr>
            <p:cNvPr id="258" name="Rectangle 32"/>
            <p:cNvSpPr>
              <a:spLocks noChangeArrowheads="1"/>
            </p:cNvSpPr>
            <p:nvPr/>
          </p:nvSpPr>
          <p:spPr bwMode="auto">
            <a:xfrm>
              <a:off x="14100175" y="1960563"/>
              <a:ext cx="406400" cy="88900"/>
            </a:xfrm>
            <a:prstGeom prst="rect">
              <a:avLst/>
            </a:prstGeom>
            <a:solidFill>
              <a:schemeClr val="tx2"/>
            </a:solidFill>
            <a:ln w="6350" cap="rnd">
              <a:solidFill>
                <a:schemeClr val="bg1"/>
              </a:solid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sp>
          <p:nvSpPr>
            <p:cNvPr id="259" name="Rectangle 33"/>
            <p:cNvSpPr>
              <a:spLocks noChangeArrowheads="1"/>
            </p:cNvSpPr>
            <p:nvPr/>
          </p:nvSpPr>
          <p:spPr bwMode="auto">
            <a:xfrm>
              <a:off x="14560550" y="1960563"/>
              <a:ext cx="406400" cy="88900"/>
            </a:xfrm>
            <a:prstGeom prst="rect">
              <a:avLst/>
            </a:prstGeom>
            <a:solidFill>
              <a:schemeClr val="tx2"/>
            </a:solidFill>
            <a:ln w="6350" cap="rnd">
              <a:solidFill>
                <a:schemeClr val="bg1"/>
              </a:solid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sp>
          <p:nvSpPr>
            <p:cNvPr id="260" name="Rectangle 34"/>
            <p:cNvSpPr>
              <a:spLocks noChangeArrowheads="1"/>
            </p:cNvSpPr>
            <p:nvPr/>
          </p:nvSpPr>
          <p:spPr bwMode="auto">
            <a:xfrm>
              <a:off x="13868400" y="2106613"/>
              <a:ext cx="406400" cy="92075"/>
            </a:xfrm>
            <a:prstGeom prst="rect">
              <a:avLst/>
            </a:prstGeom>
            <a:solidFill>
              <a:schemeClr val="tx2"/>
            </a:solidFill>
            <a:ln w="6350" cap="rnd">
              <a:solidFill>
                <a:schemeClr val="bg1"/>
              </a:solid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sp>
          <p:nvSpPr>
            <p:cNvPr id="261" name="Rectangle 35"/>
            <p:cNvSpPr>
              <a:spLocks noChangeArrowheads="1"/>
            </p:cNvSpPr>
            <p:nvPr/>
          </p:nvSpPr>
          <p:spPr bwMode="auto">
            <a:xfrm>
              <a:off x="14328775" y="2106613"/>
              <a:ext cx="406400" cy="92075"/>
            </a:xfrm>
            <a:prstGeom prst="rect">
              <a:avLst/>
            </a:prstGeom>
            <a:solidFill>
              <a:schemeClr val="tx2"/>
            </a:solidFill>
            <a:ln w="6350" cap="rnd">
              <a:solidFill>
                <a:schemeClr val="bg1"/>
              </a:solid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sp>
          <p:nvSpPr>
            <p:cNvPr id="262" name="Rectangle 36"/>
            <p:cNvSpPr>
              <a:spLocks noChangeArrowheads="1"/>
            </p:cNvSpPr>
            <p:nvPr/>
          </p:nvSpPr>
          <p:spPr bwMode="auto">
            <a:xfrm>
              <a:off x="13636625" y="2106613"/>
              <a:ext cx="174625" cy="92075"/>
            </a:xfrm>
            <a:prstGeom prst="rect">
              <a:avLst/>
            </a:prstGeom>
            <a:solidFill>
              <a:schemeClr val="tx2"/>
            </a:solidFill>
            <a:ln w="6350" cap="rnd">
              <a:solidFill>
                <a:schemeClr val="bg1"/>
              </a:solid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sp>
          <p:nvSpPr>
            <p:cNvPr id="263" name="Rectangle 37"/>
            <p:cNvSpPr>
              <a:spLocks noChangeArrowheads="1"/>
            </p:cNvSpPr>
            <p:nvPr/>
          </p:nvSpPr>
          <p:spPr bwMode="auto">
            <a:xfrm>
              <a:off x="14792325" y="2106613"/>
              <a:ext cx="174625" cy="92075"/>
            </a:xfrm>
            <a:prstGeom prst="rect">
              <a:avLst/>
            </a:prstGeom>
            <a:solidFill>
              <a:schemeClr val="tx2"/>
            </a:solidFill>
            <a:ln w="6350" cap="rnd">
              <a:solidFill>
                <a:schemeClr val="bg1"/>
              </a:solid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grpSp>
      <p:grpSp>
        <p:nvGrpSpPr>
          <p:cNvPr id="266" name="Group 252"/>
          <p:cNvGrpSpPr/>
          <p:nvPr/>
        </p:nvGrpSpPr>
        <p:grpSpPr>
          <a:xfrm>
            <a:off x="3284834" y="4845245"/>
            <a:ext cx="816729" cy="1029779"/>
            <a:chOff x="10029065" y="3078156"/>
            <a:chExt cx="1534886" cy="2049289"/>
          </a:xfrm>
        </p:grpSpPr>
        <p:grpSp>
          <p:nvGrpSpPr>
            <p:cNvPr id="267" name="Group 301"/>
            <p:cNvGrpSpPr/>
            <p:nvPr/>
          </p:nvGrpSpPr>
          <p:grpSpPr>
            <a:xfrm>
              <a:off x="10029065" y="3078156"/>
              <a:ext cx="1534886" cy="2049289"/>
              <a:chOff x="10009414" y="2801689"/>
              <a:chExt cx="1534886" cy="2049289"/>
            </a:xfrm>
          </p:grpSpPr>
          <p:sp>
            <p:nvSpPr>
              <p:cNvPr id="275" name="Rounded Rectangle 274"/>
              <p:cNvSpPr/>
              <p:nvPr/>
            </p:nvSpPr>
            <p:spPr>
              <a:xfrm>
                <a:off x="10009414" y="2801689"/>
                <a:ext cx="1534886" cy="2049289"/>
              </a:xfrm>
              <a:prstGeom prst="roundRect">
                <a:avLst>
                  <a:gd name="adj" fmla="val 2539"/>
                </a:avLst>
              </a:prstGeom>
              <a:solidFill>
                <a:schemeClr val="bg1">
                  <a:lumMod val="90000"/>
                </a:scheme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172" fontAlgn="base">
                  <a:spcBef>
                    <a:spcPct val="0"/>
                  </a:spcBef>
                  <a:spcAft>
                    <a:spcPct val="0"/>
                  </a:spcAft>
                </a:pPr>
                <a:endParaRPr lang="en-US" sz="1100" dirty="0">
                  <a:solidFill>
                    <a:srgbClr val="FFFFFF"/>
                  </a:solidFill>
                  <a:latin typeface="+mj-lt"/>
                  <a:ea typeface="ＭＳ Ｐゴシック" charset="0"/>
                </a:endParaRPr>
              </a:p>
            </p:txBody>
          </p:sp>
          <p:sp>
            <p:nvSpPr>
              <p:cNvPr id="276" name="Freeform 63"/>
              <p:cNvSpPr>
                <a:spLocks noEditPoints="1"/>
              </p:cNvSpPr>
              <p:nvPr/>
            </p:nvSpPr>
            <p:spPr bwMode="auto">
              <a:xfrm rot="16200000">
                <a:off x="11236031" y="2901983"/>
                <a:ext cx="210412" cy="208756"/>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chemeClr val="bg1">
                  <a:lumMod val="50000"/>
                </a:scheme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172" fontAlgn="base">
                  <a:spcBef>
                    <a:spcPct val="0"/>
                  </a:spcBef>
                  <a:spcAft>
                    <a:spcPct val="0"/>
                  </a:spcAft>
                </a:pPr>
                <a:endParaRPr lang="en-US" sz="1100" dirty="0">
                  <a:solidFill>
                    <a:srgbClr val="FFFFFF"/>
                  </a:solidFill>
                  <a:latin typeface="+mj-lt"/>
                  <a:ea typeface="ＭＳ Ｐゴシック" charset="0"/>
                </a:endParaRPr>
              </a:p>
            </p:txBody>
          </p:sp>
        </p:grpSp>
        <p:grpSp>
          <p:nvGrpSpPr>
            <p:cNvPr id="268" name="Group 302"/>
            <p:cNvGrpSpPr/>
            <p:nvPr/>
          </p:nvGrpSpPr>
          <p:grpSpPr>
            <a:xfrm>
              <a:off x="10076382" y="3151969"/>
              <a:ext cx="1455853" cy="1901662"/>
              <a:chOff x="12649200" y="2869294"/>
              <a:chExt cx="1455853" cy="1901662"/>
            </a:xfrm>
          </p:grpSpPr>
          <p:sp>
            <p:nvSpPr>
              <p:cNvPr id="269" name="TextBox 268"/>
              <p:cNvSpPr txBox="1"/>
              <p:nvPr/>
            </p:nvSpPr>
            <p:spPr>
              <a:xfrm>
                <a:off x="12649200" y="2869294"/>
                <a:ext cx="1455853" cy="606359"/>
              </a:xfrm>
              <a:prstGeom prst="rect">
                <a:avLst/>
              </a:prstGeom>
              <a:noFill/>
            </p:spPr>
            <p:txBody>
              <a:bodyPr wrap="square" lIns="45720" rtlCol="0">
                <a:spAutoFit/>
              </a:bodyPr>
              <a:lstStyle>
                <a:defPPr>
                  <a:defRPr lang="en-US"/>
                </a:defPPr>
                <a:lvl1pPr>
                  <a:defRPr sz="1400" b="1">
                    <a:solidFill>
                      <a:schemeClr val="tx2">
                        <a:lumMod val="75000"/>
                        <a:lumOff val="25000"/>
                      </a:schemeClr>
                    </a:solidFill>
                  </a:defRPr>
                </a:lvl1pPr>
              </a:lstStyle>
              <a:p>
                <a:pPr defTabSz="914172" fontAlgn="base">
                  <a:lnSpc>
                    <a:spcPct val="85000"/>
                  </a:lnSpc>
                  <a:spcBef>
                    <a:spcPct val="0"/>
                  </a:spcBef>
                  <a:spcAft>
                    <a:spcPct val="0"/>
                  </a:spcAft>
                </a:pPr>
                <a:r>
                  <a:rPr lang="en-US" sz="800" b="0" dirty="0">
                    <a:solidFill>
                      <a:srgbClr val="2C2C2C">
                        <a:lumMod val="75000"/>
                        <a:lumOff val="25000"/>
                      </a:srgbClr>
                    </a:solidFill>
                    <a:latin typeface="+mj-lt"/>
                    <a:ea typeface="ＭＳ Ｐゴシック" charset="0"/>
                  </a:rPr>
                  <a:t>Multi DC </a:t>
                </a:r>
              </a:p>
              <a:p>
                <a:pPr defTabSz="914172" fontAlgn="base">
                  <a:lnSpc>
                    <a:spcPct val="85000"/>
                  </a:lnSpc>
                  <a:spcBef>
                    <a:spcPct val="0"/>
                  </a:spcBef>
                  <a:spcAft>
                    <a:spcPct val="0"/>
                  </a:spcAft>
                </a:pPr>
                <a:r>
                  <a:rPr lang="en-US" sz="800" b="0" dirty="0">
                    <a:solidFill>
                      <a:srgbClr val="2C2C2C">
                        <a:lumMod val="75000"/>
                        <a:lumOff val="25000"/>
                      </a:srgbClr>
                    </a:solidFill>
                    <a:latin typeface="+mj-lt"/>
                    <a:ea typeface="ＭＳ Ｐゴシック" charset="0"/>
                  </a:rPr>
                  <a:t>WAN + Cloud</a:t>
                </a:r>
              </a:p>
            </p:txBody>
          </p:sp>
          <p:grpSp>
            <p:nvGrpSpPr>
              <p:cNvPr id="270" name="Group 304"/>
              <p:cNvGrpSpPr/>
              <p:nvPr/>
            </p:nvGrpSpPr>
            <p:grpSpPr>
              <a:xfrm>
                <a:off x="12701904" y="3433440"/>
                <a:ext cx="1337516" cy="1337516"/>
                <a:chOff x="12701904" y="3433440"/>
                <a:chExt cx="1337516" cy="1337516"/>
              </a:xfrm>
            </p:grpSpPr>
            <p:sp>
              <p:nvSpPr>
                <p:cNvPr id="271" name="Rounded Rectangle 270"/>
                <p:cNvSpPr/>
                <p:nvPr/>
              </p:nvSpPr>
              <p:spPr>
                <a:xfrm>
                  <a:off x="12701904" y="3433440"/>
                  <a:ext cx="1337516" cy="1337516"/>
                </a:xfrm>
                <a:prstGeom prst="roundRect">
                  <a:avLst>
                    <a:gd name="adj" fmla="val 2539"/>
                  </a:avLst>
                </a:prstGeom>
                <a:solidFill>
                  <a:schemeClr val="tx1"/>
                </a:solidFill>
                <a:ln w="34925" cap="rnd">
                  <a:solidFill>
                    <a:schemeClr val="bg1">
                      <a:lumMod val="50000"/>
                    </a:schemeClr>
                  </a:solid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grpSp>
              <p:nvGrpSpPr>
                <p:cNvPr id="272" name="Group 306"/>
                <p:cNvGrpSpPr/>
                <p:nvPr/>
              </p:nvGrpSpPr>
              <p:grpSpPr>
                <a:xfrm>
                  <a:off x="12882333" y="3778164"/>
                  <a:ext cx="910557" cy="648068"/>
                  <a:chOff x="6806295" y="1580965"/>
                  <a:chExt cx="3518806" cy="2504428"/>
                </a:xfrm>
              </p:grpSpPr>
              <p:sp>
                <p:nvSpPr>
                  <p:cNvPr id="273" name="Freeform 32"/>
                  <p:cNvSpPr>
                    <a:spLocks/>
                  </p:cNvSpPr>
                  <p:nvPr/>
                </p:nvSpPr>
                <p:spPr bwMode="auto">
                  <a:xfrm>
                    <a:off x="6806295" y="1580965"/>
                    <a:ext cx="3518806" cy="2504428"/>
                  </a:xfrm>
                  <a:custGeom>
                    <a:avLst/>
                    <a:gdLst>
                      <a:gd name="T0" fmla="*/ 159 w 260"/>
                      <a:gd name="T1" fmla="*/ 185 h 185"/>
                      <a:gd name="T2" fmla="*/ 128 w 260"/>
                      <a:gd name="T3" fmla="*/ 173 h 185"/>
                      <a:gd name="T4" fmla="*/ 119 w 260"/>
                      <a:gd name="T5" fmla="*/ 175 h 185"/>
                      <a:gd name="T6" fmla="*/ 97 w 260"/>
                      <a:gd name="T7" fmla="*/ 166 h 185"/>
                      <a:gd name="T8" fmla="*/ 57 w 260"/>
                      <a:gd name="T9" fmla="*/ 166 h 185"/>
                      <a:gd name="T10" fmla="*/ 0 w 260"/>
                      <a:gd name="T11" fmla="*/ 109 h 185"/>
                      <a:gd name="T12" fmla="*/ 56 w 260"/>
                      <a:gd name="T13" fmla="*/ 51 h 185"/>
                      <a:gd name="T14" fmla="*/ 133 w 260"/>
                      <a:gd name="T15" fmla="*/ 0 h 185"/>
                      <a:gd name="T16" fmla="*/ 213 w 260"/>
                      <a:gd name="T17" fmla="*/ 63 h 185"/>
                      <a:gd name="T18" fmla="*/ 260 w 260"/>
                      <a:gd name="T19" fmla="*/ 114 h 185"/>
                      <a:gd name="T20" fmla="*/ 208 w 260"/>
                      <a:gd name="T21" fmla="*/ 166 h 185"/>
                      <a:gd name="T22" fmla="*/ 196 w 260"/>
                      <a:gd name="T23" fmla="*/ 166 h 185"/>
                      <a:gd name="T24" fmla="*/ 159 w 260"/>
                      <a:gd name="T25"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0" h="185">
                        <a:moveTo>
                          <a:pt x="159" y="185"/>
                        </a:moveTo>
                        <a:cubicBezTo>
                          <a:pt x="147" y="185"/>
                          <a:pt x="137" y="181"/>
                          <a:pt x="128" y="173"/>
                        </a:cubicBezTo>
                        <a:cubicBezTo>
                          <a:pt x="125" y="174"/>
                          <a:pt x="122" y="175"/>
                          <a:pt x="119" y="175"/>
                        </a:cubicBezTo>
                        <a:cubicBezTo>
                          <a:pt x="111" y="175"/>
                          <a:pt x="103" y="172"/>
                          <a:pt x="97" y="166"/>
                        </a:cubicBezTo>
                        <a:cubicBezTo>
                          <a:pt x="57" y="166"/>
                          <a:pt x="57" y="166"/>
                          <a:pt x="57" y="166"/>
                        </a:cubicBezTo>
                        <a:cubicBezTo>
                          <a:pt x="26" y="166"/>
                          <a:pt x="0" y="141"/>
                          <a:pt x="0" y="109"/>
                        </a:cubicBezTo>
                        <a:cubicBezTo>
                          <a:pt x="0" y="78"/>
                          <a:pt x="25" y="52"/>
                          <a:pt x="56" y="51"/>
                        </a:cubicBezTo>
                        <a:cubicBezTo>
                          <a:pt x="68" y="20"/>
                          <a:pt x="99" y="0"/>
                          <a:pt x="133" y="0"/>
                        </a:cubicBezTo>
                        <a:cubicBezTo>
                          <a:pt x="171" y="0"/>
                          <a:pt x="204" y="26"/>
                          <a:pt x="213" y="63"/>
                        </a:cubicBezTo>
                        <a:cubicBezTo>
                          <a:pt x="239" y="66"/>
                          <a:pt x="260" y="88"/>
                          <a:pt x="260" y="114"/>
                        </a:cubicBezTo>
                        <a:cubicBezTo>
                          <a:pt x="260" y="143"/>
                          <a:pt x="236" y="166"/>
                          <a:pt x="208" y="166"/>
                        </a:cubicBezTo>
                        <a:cubicBezTo>
                          <a:pt x="196" y="166"/>
                          <a:pt x="196" y="166"/>
                          <a:pt x="196" y="166"/>
                        </a:cubicBezTo>
                        <a:cubicBezTo>
                          <a:pt x="187" y="178"/>
                          <a:pt x="174" y="185"/>
                          <a:pt x="159" y="185"/>
                        </a:cubicBezTo>
                        <a:close/>
                      </a:path>
                    </a:pathLst>
                  </a:custGeom>
                  <a:solidFill>
                    <a:schemeClr val="bg1">
                      <a:lumMod val="90000"/>
                    </a:scheme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sp>
                <p:nvSpPr>
                  <p:cNvPr id="274" name="Freeform 6"/>
                  <p:cNvSpPr>
                    <a:spLocks/>
                  </p:cNvSpPr>
                  <p:nvPr/>
                </p:nvSpPr>
                <p:spPr bwMode="auto">
                  <a:xfrm>
                    <a:off x="6931210" y="1697505"/>
                    <a:ext cx="3250342" cy="2249486"/>
                  </a:xfrm>
                  <a:custGeom>
                    <a:avLst/>
                    <a:gdLst>
                      <a:gd name="T0" fmla="*/ 232 w 283"/>
                      <a:gd name="T1" fmla="*/ 73 h 196"/>
                      <a:gd name="T2" fmla="*/ 231 w 283"/>
                      <a:gd name="T3" fmla="*/ 73 h 196"/>
                      <a:gd name="T4" fmla="*/ 145 w 283"/>
                      <a:gd name="T5" fmla="*/ 0 h 196"/>
                      <a:gd name="T6" fmla="*/ 62 w 283"/>
                      <a:gd name="T7" fmla="*/ 60 h 196"/>
                      <a:gd name="T8" fmla="*/ 58 w 283"/>
                      <a:gd name="T9" fmla="*/ 60 h 196"/>
                      <a:gd name="T10" fmla="*/ 0 w 283"/>
                      <a:gd name="T11" fmla="*/ 117 h 196"/>
                      <a:gd name="T12" fmla="*/ 58 w 283"/>
                      <a:gd name="T13" fmla="*/ 175 h 196"/>
                      <a:gd name="T14" fmla="*/ 108 w 283"/>
                      <a:gd name="T15" fmla="*/ 175 h 196"/>
                      <a:gd name="T16" fmla="*/ 129 w 283"/>
                      <a:gd name="T17" fmla="*/ 185 h 196"/>
                      <a:gd name="T18" fmla="*/ 142 w 283"/>
                      <a:gd name="T19" fmla="*/ 182 h 196"/>
                      <a:gd name="T20" fmla="*/ 176 w 283"/>
                      <a:gd name="T21" fmla="*/ 196 h 196"/>
                      <a:gd name="T22" fmla="*/ 214 w 283"/>
                      <a:gd name="T23" fmla="*/ 175 h 196"/>
                      <a:gd name="T24" fmla="*/ 232 w 283"/>
                      <a:gd name="T25" fmla="*/ 175 h 196"/>
                      <a:gd name="T26" fmla="*/ 283 w 283"/>
                      <a:gd name="T27" fmla="*/ 124 h 196"/>
                      <a:gd name="T28" fmla="*/ 232 w 283"/>
                      <a:gd name="T29" fmla="*/ 7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3" h="196">
                        <a:moveTo>
                          <a:pt x="232" y="73"/>
                        </a:moveTo>
                        <a:cubicBezTo>
                          <a:pt x="232" y="73"/>
                          <a:pt x="232" y="73"/>
                          <a:pt x="231" y="73"/>
                        </a:cubicBezTo>
                        <a:cubicBezTo>
                          <a:pt x="224" y="32"/>
                          <a:pt x="188" y="0"/>
                          <a:pt x="145" y="0"/>
                        </a:cubicBezTo>
                        <a:cubicBezTo>
                          <a:pt x="106" y="0"/>
                          <a:pt x="73" y="25"/>
                          <a:pt x="62" y="60"/>
                        </a:cubicBezTo>
                        <a:cubicBezTo>
                          <a:pt x="60" y="60"/>
                          <a:pt x="59" y="60"/>
                          <a:pt x="58" y="60"/>
                        </a:cubicBezTo>
                        <a:cubicBezTo>
                          <a:pt x="26" y="60"/>
                          <a:pt x="0" y="86"/>
                          <a:pt x="0" y="117"/>
                        </a:cubicBezTo>
                        <a:cubicBezTo>
                          <a:pt x="0" y="149"/>
                          <a:pt x="26" y="175"/>
                          <a:pt x="58" y="175"/>
                        </a:cubicBezTo>
                        <a:cubicBezTo>
                          <a:pt x="108" y="175"/>
                          <a:pt x="108" y="175"/>
                          <a:pt x="108" y="175"/>
                        </a:cubicBezTo>
                        <a:cubicBezTo>
                          <a:pt x="113" y="181"/>
                          <a:pt x="120" y="185"/>
                          <a:pt x="129" y="185"/>
                        </a:cubicBezTo>
                        <a:cubicBezTo>
                          <a:pt x="134" y="185"/>
                          <a:pt x="138" y="184"/>
                          <a:pt x="142" y="182"/>
                        </a:cubicBezTo>
                        <a:cubicBezTo>
                          <a:pt x="150" y="191"/>
                          <a:pt x="162" y="196"/>
                          <a:pt x="176" y="196"/>
                        </a:cubicBezTo>
                        <a:cubicBezTo>
                          <a:pt x="192" y="196"/>
                          <a:pt x="206" y="188"/>
                          <a:pt x="214" y="175"/>
                        </a:cubicBezTo>
                        <a:cubicBezTo>
                          <a:pt x="232" y="175"/>
                          <a:pt x="232" y="175"/>
                          <a:pt x="232" y="175"/>
                        </a:cubicBezTo>
                        <a:cubicBezTo>
                          <a:pt x="261" y="175"/>
                          <a:pt x="283" y="152"/>
                          <a:pt x="283" y="124"/>
                        </a:cubicBezTo>
                        <a:cubicBezTo>
                          <a:pt x="283" y="96"/>
                          <a:pt x="261" y="73"/>
                          <a:pt x="232" y="73"/>
                        </a:cubicBezTo>
                        <a:close/>
                      </a:path>
                    </a:pathLst>
                  </a:custGeom>
                  <a:solidFill>
                    <a:srgbClr val="F1F0F0"/>
                  </a:solidFill>
                  <a:ln w="6350" cap="flat">
                    <a:solidFill>
                      <a:schemeClr val="accent1"/>
                    </a:solidFill>
                    <a:prstDash val="solid"/>
                    <a:miter lim="800000"/>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grpSp>
          </p:grpSp>
        </p:grpSp>
      </p:grpSp>
      <p:grpSp>
        <p:nvGrpSpPr>
          <p:cNvPr id="278" name="Group 279"/>
          <p:cNvGrpSpPr/>
          <p:nvPr/>
        </p:nvGrpSpPr>
        <p:grpSpPr>
          <a:xfrm>
            <a:off x="5197024" y="4845245"/>
            <a:ext cx="816729" cy="1029779"/>
            <a:chOff x="4392386" y="2801689"/>
            <a:chExt cx="1534886" cy="2049289"/>
          </a:xfrm>
        </p:grpSpPr>
        <p:sp>
          <p:nvSpPr>
            <p:cNvPr id="298" name="Rounded Rectangle 297"/>
            <p:cNvSpPr/>
            <p:nvPr/>
          </p:nvSpPr>
          <p:spPr>
            <a:xfrm>
              <a:off x="4392386" y="2801689"/>
              <a:ext cx="1534886" cy="2049289"/>
            </a:xfrm>
            <a:prstGeom prst="roundRect">
              <a:avLst>
                <a:gd name="adj" fmla="val 2539"/>
              </a:avLst>
            </a:prstGeom>
            <a:solidFill>
              <a:schemeClr val="bg1">
                <a:lumMod val="90000"/>
              </a:scheme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172" fontAlgn="base">
                <a:spcBef>
                  <a:spcPct val="0"/>
                </a:spcBef>
                <a:spcAft>
                  <a:spcPct val="0"/>
                </a:spcAft>
              </a:pPr>
              <a:endParaRPr lang="en-US" sz="1100" dirty="0">
                <a:solidFill>
                  <a:srgbClr val="FFFFFF"/>
                </a:solidFill>
                <a:latin typeface="+mj-lt"/>
                <a:ea typeface="ＭＳ Ｐゴシック" charset="0"/>
              </a:endParaRPr>
            </a:p>
          </p:txBody>
        </p:sp>
        <p:sp>
          <p:nvSpPr>
            <p:cNvPr id="299" name="Freeform 63"/>
            <p:cNvSpPr>
              <a:spLocks noEditPoints="1"/>
            </p:cNvSpPr>
            <p:nvPr/>
          </p:nvSpPr>
          <p:spPr bwMode="auto">
            <a:xfrm rot="16200000">
              <a:off x="5638654" y="2901983"/>
              <a:ext cx="210412" cy="208756"/>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chemeClr val="bg1">
                <a:lumMod val="50000"/>
              </a:scheme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172" fontAlgn="base">
                <a:spcBef>
                  <a:spcPct val="0"/>
                </a:spcBef>
                <a:spcAft>
                  <a:spcPct val="0"/>
                </a:spcAft>
              </a:pPr>
              <a:endParaRPr lang="en-US" sz="1100" dirty="0">
                <a:solidFill>
                  <a:srgbClr val="FFFFFF"/>
                </a:solidFill>
                <a:latin typeface="+mj-lt"/>
                <a:ea typeface="ＭＳ Ｐゴシック" charset="0"/>
              </a:endParaRPr>
            </a:p>
          </p:txBody>
        </p:sp>
      </p:grpSp>
      <p:sp>
        <p:nvSpPr>
          <p:cNvPr id="280" name="TextBox 279"/>
          <p:cNvSpPr txBox="1"/>
          <p:nvPr/>
        </p:nvSpPr>
        <p:spPr>
          <a:xfrm>
            <a:off x="5239077" y="4879217"/>
            <a:ext cx="732619" cy="200055"/>
          </a:xfrm>
          <a:prstGeom prst="rect">
            <a:avLst/>
          </a:prstGeom>
          <a:noFill/>
        </p:spPr>
        <p:txBody>
          <a:bodyPr wrap="square" lIns="45718" tIns="45718" rIns="91430" bIns="45718" rtlCol="0">
            <a:spAutoFit/>
          </a:bodyPr>
          <a:lstStyle>
            <a:defPPr>
              <a:defRPr lang="en-US"/>
            </a:defPPr>
            <a:lvl1pPr>
              <a:defRPr sz="1400" b="1">
                <a:solidFill>
                  <a:schemeClr val="tx2">
                    <a:lumMod val="75000"/>
                    <a:lumOff val="25000"/>
                  </a:schemeClr>
                </a:solidFill>
              </a:defRPr>
            </a:lvl1pPr>
          </a:lstStyle>
          <a:p>
            <a:pPr defTabSz="914172" fontAlgn="base">
              <a:lnSpc>
                <a:spcPct val="85000"/>
              </a:lnSpc>
              <a:spcBef>
                <a:spcPct val="0"/>
              </a:spcBef>
              <a:spcAft>
                <a:spcPct val="0"/>
              </a:spcAft>
            </a:pPr>
            <a:r>
              <a:rPr lang="en-US" sz="800" b="0" dirty="0">
                <a:solidFill>
                  <a:srgbClr val="2C2C2C">
                    <a:lumMod val="75000"/>
                    <a:lumOff val="25000"/>
                  </a:srgbClr>
                </a:solidFill>
                <a:latin typeface="+mj-lt"/>
                <a:ea typeface="ＭＳ Ｐゴシック" charset="0"/>
              </a:rPr>
              <a:t>Compute</a:t>
            </a:r>
          </a:p>
        </p:txBody>
      </p:sp>
      <p:sp>
        <p:nvSpPr>
          <p:cNvPr id="281" name="Rounded Rectangle 280"/>
          <p:cNvSpPr/>
          <p:nvPr/>
        </p:nvSpPr>
        <p:spPr>
          <a:xfrm>
            <a:off x="5249538" y="5162700"/>
            <a:ext cx="711705" cy="672109"/>
          </a:xfrm>
          <a:prstGeom prst="roundRect">
            <a:avLst>
              <a:gd name="adj" fmla="val 2539"/>
            </a:avLst>
          </a:prstGeom>
          <a:solidFill>
            <a:schemeClr val="tx1"/>
          </a:solidFill>
          <a:ln w="34925" cap="rnd">
            <a:solidFill>
              <a:schemeClr val="bg1">
                <a:lumMod val="50000"/>
              </a:schemeClr>
            </a:solidFill>
            <a:round/>
            <a:headEnd/>
            <a:tailEnd/>
          </a:ln>
          <a:effectLst/>
        </p:spPr>
        <p:txBody>
          <a:bodyPr vert="horz" wrap="square" lIns="91430" tIns="45718" rIns="91430" bIns="45718"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grpSp>
        <p:nvGrpSpPr>
          <p:cNvPr id="282" name="Group 283"/>
          <p:cNvGrpSpPr/>
          <p:nvPr/>
        </p:nvGrpSpPr>
        <p:grpSpPr>
          <a:xfrm>
            <a:off x="5364142" y="5269483"/>
            <a:ext cx="483945" cy="457020"/>
            <a:chOff x="4706448" y="3320160"/>
            <a:chExt cx="909482" cy="909482"/>
          </a:xfrm>
        </p:grpSpPr>
        <p:sp>
          <p:nvSpPr>
            <p:cNvPr id="283" name="Rounded Rectangle 282"/>
            <p:cNvSpPr/>
            <p:nvPr/>
          </p:nvSpPr>
          <p:spPr>
            <a:xfrm>
              <a:off x="4888618" y="3505200"/>
              <a:ext cx="542422" cy="542422"/>
            </a:xfrm>
            <a:prstGeom prst="roundRect">
              <a:avLst>
                <a:gd name="adj" fmla="val 9643"/>
              </a:avLst>
            </a:prstGeom>
            <a:solidFill>
              <a:schemeClr val="tx2"/>
            </a:solidFill>
            <a:ln w="6350" cap="rnd">
              <a:solidFill>
                <a:schemeClr val="bg1"/>
              </a:solid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grpSp>
          <p:nvGrpSpPr>
            <p:cNvPr id="284" name="Group 285"/>
            <p:cNvGrpSpPr/>
            <p:nvPr/>
          </p:nvGrpSpPr>
          <p:grpSpPr>
            <a:xfrm rot="5400000">
              <a:off x="4933949" y="3320160"/>
              <a:ext cx="454480" cy="909482"/>
              <a:chOff x="4933949" y="3320160"/>
              <a:chExt cx="454480" cy="909482"/>
            </a:xfrm>
          </p:grpSpPr>
          <p:sp>
            <p:nvSpPr>
              <p:cNvPr id="292" name="Round Same Side Corner Rectangle 291"/>
              <p:cNvSpPr/>
              <p:nvPr/>
            </p:nvSpPr>
            <p:spPr>
              <a:xfrm>
                <a:off x="4933949" y="3320160"/>
                <a:ext cx="68262" cy="116778"/>
              </a:xfrm>
              <a:prstGeom prst="round2SameRect">
                <a:avLst>
                  <a:gd name="adj1" fmla="val 50000"/>
                  <a:gd name="adj2" fmla="val 0"/>
                </a:avLst>
              </a:prstGeom>
              <a:solidFill>
                <a:schemeClr val="tx2"/>
              </a:solidFill>
              <a:ln w="6350" cap="rnd">
                <a:solidFill>
                  <a:schemeClr val="bg1"/>
                </a:solid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sp>
            <p:nvSpPr>
              <p:cNvPr id="293" name="Round Same Side Corner Rectangle 292"/>
              <p:cNvSpPr/>
              <p:nvPr/>
            </p:nvSpPr>
            <p:spPr>
              <a:xfrm>
                <a:off x="5127058" y="3320160"/>
                <a:ext cx="68262" cy="116778"/>
              </a:xfrm>
              <a:prstGeom prst="round2SameRect">
                <a:avLst>
                  <a:gd name="adj1" fmla="val 50000"/>
                  <a:gd name="adj2" fmla="val 0"/>
                </a:avLst>
              </a:prstGeom>
              <a:solidFill>
                <a:schemeClr val="tx2"/>
              </a:solidFill>
              <a:ln w="6350" cap="rnd">
                <a:solidFill>
                  <a:schemeClr val="bg1"/>
                </a:solid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sp>
            <p:nvSpPr>
              <p:cNvPr id="294" name="Round Same Side Corner Rectangle 293"/>
              <p:cNvSpPr/>
              <p:nvPr/>
            </p:nvSpPr>
            <p:spPr>
              <a:xfrm>
                <a:off x="5320167" y="3320160"/>
                <a:ext cx="68262" cy="116778"/>
              </a:xfrm>
              <a:prstGeom prst="round2SameRect">
                <a:avLst>
                  <a:gd name="adj1" fmla="val 50000"/>
                  <a:gd name="adj2" fmla="val 0"/>
                </a:avLst>
              </a:prstGeom>
              <a:solidFill>
                <a:schemeClr val="tx2"/>
              </a:solidFill>
              <a:ln w="6350" cap="rnd">
                <a:solidFill>
                  <a:schemeClr val="bg1"/>
                </a:solid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sp>
            <p:nvSpPr>
              <p:cNvPr id="295" name="Round Same Side Corner Rectangle 294"/>
              <p:cNvSpPr/>
              <p:nvPr/>
            </p:nvSpPr>
            <p:spPr>
              <a:xfrm flipV="1">
                <a:off x="4933949" y="4112864"/>
                <a:ext cx="68262" cy="116778"/>
              </a:xfrm>
              <a:prstGeom prst="round2SameRect">
                <a:avLst>
                  <a:gd name="adj1" fmla="val 50000"/>
                  <a:gd name="adj2" fmla="val 0"/>
                </a:avLst>
              </a:prstGeom>
              <a:solidFill>
                <a:schemeClr val="tx2"/>
              </a:solidFill>
              <a:ln w="6350" cap="rnd">
                <a:solidFill>
                  <a:schemeClr val="bg1"/>
                </a:solid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sp>
            <p:nvSpPr>
              <p:cNvPr id="296" name="Round Same Side Corner Rectangle 295"/>
              <p:cNvSpPr/>
              <p:nvPr/>
            </p:nvSpPr>
            <p:spPr>
              <a:xfrm flipV="1">
                <a:off x="5127058" y="4112864"/>
                <a:ext cx="68262" cy="116778"/>
              </a:xfrm>
              <a:prstGeom prst="round2SameRect">
                <a:avLst>
                  <a:gd name="adj1" fmla="val 50000"/>
                  <a:gd name="adj2" fmla="val 0"/>
                </a:avLst>
              </a:prstGeom>
              <a:solidFill>
                <a:schemeClr val="tx2"/>
              </a:solidFill>
              <a:ln w="6350" cap="rnd">
                <a:solidFill>
                  <a:schemeClr val="bg1"/>
                </a:solid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sp>
            <p:nvSpPr>
              <p:cNvPr id="297" name="Round Same Side Corner Rectangle 296"/>
              <p:cNvSpPr/>
              <p:nvPr/>
            </p:nvSpPr>
            <p:spPr>
              <a:xfrm flipV="1">
                <a:off x="5320167" y="4112864"/>
                <a:ext cx="68262" cy="116778"/>
              </a:xfrm>
              <a:prstGeom prst="round2SameRect">
                <a:avLst>
                  <a:gd name="adj1" fmla="val 50000"/>
                  <a:gd name="adj2" fmla="val 0"/>
                </a:avLst>
              </a:prstGeom>
              <a:solidFill>
                <a:schemeClr val="tx2"/>
              </a:solidFill>
              <a:ln w="6350" cap="rnd">
                <a:solidFill>
                  <a:schemeClr val="bg1"/>
                </a:solid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grpSp>
        <p:grpSp>
          <p:nvGrpSpPr>
            <p:cNvPr id="285" name="Group 286"/>
            <p:cNvGrpSpPr/>
            <p:nvPr/>
          </p:nvGrpSpPr>
          <p:grpSpPr>
            <a:xfrm>
              <a:off x="4933949" y="3320160"/>
              <a:ext cx="454480" cy="909482"/>
              <a:chOff x="4933949" y="3320160"/>
              <a:chExt cx="454480" cy="909482"/>
            </a:xfrm>
          </p:grpSpPr>
          <p:sp>
            <p:nvSpPr>
              <p:cNvPr id="286" name="Round Same Side Corner Rectangle 285"/>
              <p:cNvSpPr/>
              <p:nvPr/>
            </p:nvSpPr>
            <p:spPr>
              <a:xfrm>
                <a:off x="4933949" y="3320160"/>
                <a:ext cx="68262" cy="116778"/>
              </a:xfrm>
              <a:prstGeom prst="round2SameRect">
                <a:avLst>
                  <a:gd name="adj1" fmla="val 50000"/>
                  <a:gd name="adj2" fmla="val 0"/>
                </a:avLst>
              </a:prstGeom>
              <a:solidFill>
                <a:schemeClr val="tx2"/>
              </a:solidFill>
              <a:ln w="6350" cap="rnd">
                <a:solidFill>
                  <a:schemeClr val="bg1"/>
                </a:solid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sp>
            <p:nvSpPr>
              <p:cNvPr id="287" name="Round Same Side Corner Rectangle 286"/>
              <p:cNvSpPr/>
              <p:nvPr/>
            </p:nvSpPr>
            <p:spPr>
              <a:xfrm>
                <a:off x="5127058" y="3320160"/>
                <a:ext cx="68262" cy="116778"/>
              </a:xfrm>
              <a:prstGeom prst="round2SameRect">
                <a:avLst>
                  <a:gd name="adj1" fmla="val 50000"/>
                  <a:gd name="adj2" fmla="val 0"/>
                </a:avLst>
              </a:prstGeom>
              <a:solidFill>
                <a:schemeClr val="tx2"/>
              </a:solidFill>
              <a:ln w="6350" cap="rnd">
                <a:solidFill>
                  <a:schemeClr val="bg1"/>
                </a:solid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sp>
            <p:nvSpPr>
              <p:cNvPr id="288" name="Round Same Side Corner Rectangle 287"/>
              <p:cNvSpPr/>
              <p:nvPr/>
            </p:nvSpPr>
            <p:spPr>
              <a:xfrm>
                <a:off x="5320167" y="3320160"/>
                <a:ext cx="68262" cy="116778"/>
              </a:xfrm>
              <a:prstGeom prst="round2SameRect">
                <a:avLst>
                  <a:gd name="adj1" fmla="val 50000"/>
                  <a:gd name="adj2" fmla="val 0"/>
                </a:avLst>
              </a:prstGeom>
              <a:solidFill>
                <a:schemeClr val="tx2"/>
              </a:solidFill>
              <a:ln w="6350" cap="rnd">
                <a:solidFill>
                  <a:schemeClr val="bg1"/>
                </a:solid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sp>
            <p:nvSpPr>
              <p:cNvPr id="289" name="Round Same Side Corner Rectangle 288"/>
              <p:cNvSpPr/>
              <p:nvPr/>
            </p:nvSpPr>
            <p:spPr>
              <a:xfrm flipV="1">
                <a:off x="4933949" y="4112864"/>
                <a:ext cx="68262" cy="116778"/>
              </a:xfrm>
              <a:prstGeom prst="round2SameRect">
                <a:avLst>
                  <a:gd name="adj1" fmla="val 50000"/>
                  <a:gd name="adj2" fmla="val 0"/>
                </a:avLst>
              </a:prstGeom>
              <a:solidFill>
                <a:schemeClr val="tx2"/>
              </a:solidFill>
              <a:ln w="6350" cap="rnd">
                <a:solidFill>
                  <a:schemeClr val="bg1"/>
                </a:solid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sp>
            <p:nvSpPr>
              <p:cNvPr id="290" name="Round Same Side Corner Rectangle 289"/>
              <p:cNvSpPr/>
              <p:nvPr/>
            </p:nvSpPr>
            <p:spPr>
              <a:xfrm flipV="1">
                <a:off x="5127058" y="4112864"/>
                <a:ext cx="68262" cy="116778"/>
              </a:xfrm>
              <a:prstGeom prst="round2SameRect">
                <a:avLst>
                  <a:gd name="adj1" fmla="val 50000"/>
                  <a:gd name="adj2" fmla="val 0"/>
                </a:avLst>
              </a:prstGeom>
              <a:solidFill>
                <a:schemeClr val="tx2"/>
              </a:solidFill>
              <a:ln w="6350" cap="rnd">
                <a:solidFill>
                  <a:schemeClr val="bg1"/>
                </a:solid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sp>
            <p:nvSpPr>
              <p:cNvPr id="291" name="Round Same Side Corner Rectangle 290"/>
              <p:cNvSpPr/>
              <p:nvPr/>
            </p:nvSpPr>
            <p:spPr>
              <a:xfrm flipV="1">
                <a:off x="5320167" y="4112864"/>
                <a:ext cx="68262" cy="116778"/>
              </a:xfrm>
              <a:prstGeom prst="round2SameRect">
                <a:avLst>
                  <a:gd name="adj1" fmla="val 50000"/>
                  <a:gd name="adj2" fmla="val 0"/>
                </a:avLst>
              </a:prstGeom>
              <a:solidFill>
                <a:schemeClr val="tx2"/>
              </a:solidFill>
              <a:ln w="6350" cap="rnd">
                <a:solidFill>
                  <a:schemeClr val="bg1"/>
                </a:solid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grpSp>
      </p:grpSp>
      <p:grpSp>
        <p:nvGrpSpPr>
          <p:cNvPr id="300" name="Group 254"/>
          <p:cNvGrpSpPr/>
          <p:nvPr/>
        </p:nvGrpSpPr>
        <p:grpSpPr>
          <a:xfrm>
            <a:off x="4238497" y="4845245"/>
            <a:ext cx="816729" cy="1029779"/>
            <a:chOff x="8156723" y="3078156"/>
            <a:chExt cx="1534886" cy="2049289"/>
          </a:xfrm>
        </p:grpSpPr>
        <p:grpSp>
          <p:nvGrpSpPr>
            <p:cNvPr id="301" name="Group 271"/>
            <p:cNvGrpSpPr/>
            <p:nvPr/>
          </p:nvGrpSpPr>
          <p:grpSpPr>
            <a:xfrm>
              <a:off x="8156723" y="3078156"/>
              <a:ext cx="1534886" cy="2049289"/>
              <a:chOff x="8137072" y="2801689"/>
              <a:chExt cx="1534886" cy="2049289"/>
            </a:xfrm>
          </p:grpSpPr>
          <p:sp>
            <p:nvSpPr>
              <p:cNvPr id="307" name="Rounded Rectangle 306"/>
              <p:cNvSpPr/>
              <p:nvPr/>
            </p:nvSpPr>
            <p:spPr>
              <a:xfrm>
                <a:off x="8137072" y="2801689"/>
                <a:ext cx="1534886" cy="2049289"/>
              </a:xfrm>
              <a:prstGeom prst="roundRect">
                <a:avLst>
                  <a:gd name="adj" fmla="val 2539"/>
                </a:avLst>
              </a:prstGeom>
              <a:solidFill>
                <a:schemeClr val="bg1">
                  <a:lumMod val="90000"/>
                </a:scheme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172" fontAlgn="base">
                  <a:spcBef>
                    <a:spcPct val="0"/>
                  </a:spcBef>
                  <a:spcAft>
                    <a:spcPct val="0"/>
                  </a:spcAft>
                </a:pPr>
                <a:endParaRPr lang="en-US" sz="1100" dirty="0">
                  <a:solidFill>
                    <a:srgbClr val="FFFFFF"/>
                  </a:solidFill>
                  <a:latin typeface="+mj-lt"/>
                  <a:ea typeface="ＭＳ Ｐゴシック" charset="0"/>
                </a:endParaRPr>
              </a:p>
            </p:txBody>
          </p:sp>
          <p:sp>
            <p:nvSpPr>
              <p:cNvPr id="308" name="Freeform 63"/>
              <p:cNvSpPr>
                <a:spLocks noEditPoints="1"/>
              </p:cNvSpPr>
              <p:nvPr/>
            </p:nvSpPr>
            <p:spPr bwMode="auto">
              <a:xfrm rot="16200000">
                <a:off x="9361341" y="2901983"/>
                <a:ext cx="210412" cy="208756"/>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chemeClr val="bg1">
                  <a:lumMod val="50000"/>
                </a:scheme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172" fontAlgn="base">
                  <a:spcBef>
                    <a:spcPct val="0"/>
                  </a:spcBef>
                  <a:spcAft>
                    <a:spcPct val="0"/>
                  </a:spcAft>
                </a:pPr>
                <a:endParaRPr lang="en-US" sz="1100" dirty="0">
                  <a:solidFill>
                    <a:srgbClr val="FFFFFF"/>
                  </a:solidFill>
                  <a:latin typeface="+mj-lt"/>
                  <a:ea typeface="ＭＳ Ｐゴシック" charset="0"/>
                </a:endParaRPr>
              </a:p>
            </p:txBody>
          </p:sp>
        </p:grpSp>
        <p:grpSp>
          <p:nvGrpSpPr>
            <p:cNvPr id="302" name="Group 272"/>
            <p:cNvGrpSpPr/>
            <p:nvPr/>
          </p:nvGrpSpPr>
          <p:grpSpPr>
            <a:xfrm>
              <a:off x="8235763" y="3145756"/>
              <a:ext cx="1376818" cy="1901662"/>
              <a:chOff x="-1981200" y="3465359"/>
              <a:chExt cx="1376818" cy="1901662"/>
            </a:xfrm>
          </p:grpSpPr>
          <p:sp>
            <p:nvSpPr>
              <p:cNvPr id="303" name="TextBox 302"/>
              <p:cNvSpPr txBox="1"/>
              <p:nvPr/>
            </p:nvSpPr>
            <p:spPr>
              <a:xfrm>
                <a:off x="-1981200" y="3465359"/>
                <a:ext cx="1376818" cy="398115"/>
              </a:xfrm>
              <a:prstGeom prst="rect">
                <a:avLst/>
              </a:prstGeom>
              <a:noFill/>
            </p:spPr>
            <p:txBody>
              <a:bodyPr wrap="square" lIns="45720" rtlCol="0">
                <a:spAutoFit/>
              </a:bodyPr>
              <a:lstStyle>
                <a:defPPr>
                  <a:defRPr lang="en-US"/>
                </a:defPPr>
                <a:lvl1pPr>
                  <a:defRPr sz="1400" b="1">
                    <a:solidFill>
                      <a:schemeClr val="tx2">
                        <a:lumMod val="75000"/>
                        <a:lumOff val="25000"/>
                      </a:schemeClr>
                    </a:solidFill>
                  </a:defRPr>
                </a:lvl1pPr>
              </a:lstStyle>
              <a:p>
                <a:pPr defTabSz="914172" fontAlgn="base">
                  <a:lnSpc>
                    <a:spcPct val="85000"/>
                  </a:lnSpc>
                  <a:spcBef>
                    <a:spcPct val="0"/>
                  </a:spcBef>
                  <a:spcAft>
                    <a:spcPct val="0"/>
                  </a:spcAft>
                </a:pPr>
                <a:r>
                  <a:rPr lang="en-US" sz="800" b="0" dirty="0">
                    <a:solidFill>
                      <a:srgbClr val="2C2C2C">
                        <a:lumMod val="75000"/>
                        <a:lumOff val="25000"/>
                      </a:srgbClr>
                    </a:solidFill>
                    <a:latin typeface="+mj-lt"/>
                    <a:ea typeface="ＭＳ Ｐゴシック" charset="0"/>
                  </a:rPr>
                  <a:t>Storage</a:t>
                </a:r>
              </a:p>
            </p:txBody>
          </p:sp>
          <p:sp>
            <p:nvSpPr>
              <p:cNvPr id="304" name="Rounded Rectangle 303"/>
              <p:cNvSpPr/>
              <p:nvPr/>
            </p:nvSpPr>
            <p:spPr>
              <a:xfrm>
                <a:off x="-1963897" y="4029505"/>
                <a:ext cx="1337516" cy="1337516"/>
              </a:xfrm>
              <a:prstGeom prst="roundRect">
                <a:avLst>
                  <a:gd name="adj" fmla="val 2539"/>
                </a:avLst>
              </a:prstGeom>
              <a:solidFill>
                <a:schemeClr val="tx1"/>
              </a:solidFill>
              <a:ln w="34925" cap="rnd">
                <a:solidFill>
                  <a:schemeClr val="bg1">
                    <a:lumMod val="50000"/>
                  </a:schemeClr>
                </a:solid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sp>
            <p:nvSpPr>
              <p:cNvPr id="305" name="Freeform 6"/>
              <p:cNvSpPr>
                <a:spLocks noEditPoints="1"/>
              </p:cNvSpPr>
              <p:nvPr/>
            </p:nvSpPr>
            <p:spPr bwMode="auto">
              <a:xfrm>
                <a:off x="-1217839" y="4761691"/>
                <a:ext cx="478809" cy="445436"/>
              </a:xfrm>
              <a:custGeom>
                <a:avLst/>
                <a:gdLst>
                  <a:gd name="T0" fmla="*/ 81 w 163"/>
                  <a:gd name="T1" fmla="*/ 53 h 152"/>
                  <a:gd name="T2" fmla="*/ 163 w 163"/>
                  <a:gd name="T3" fmla="*/ 27 h 152"/>
                  <a:gd name="T4" fmla="*/ 81 w 163"/>
                  <a:gd name="T5" fmla="*/ 0 h 152"/>
                  <a:gd name="T6" fmla="*/ 0 w 163"/>
                  <a:gd name="T7" fmla="*/ 27 h 152"/>
                  <a:gd name="T8" fmla="*/ 81 w 163"/>
                  <a:gd name="T9" fmla="*/ 53 h 152"/>
                  <a:gd name="T10" fmla="*/ 0 w 163"/>
                  <a:gd name="T11" fmla="*/ 38 h 152"/>
                  <a:gd name="T12" fmla="*/ 0 w 163"/>
                  <a:gd name="T13" fmla="*/ 38 h 152"/>
                  <a:gd name="T14" fmla="*/ 0 w 163"/>
                  <a:gd name="T15" fmla="*/ 38 h 152"/>
                  <a:gd name="T16" fmla="*/ 0 w 163"/>
                  <a:gd name="T17" fmla="*/ 38 h 152"/>
                  <a:gd name="T18" fmla="*/ 81 w 163"/>
                  <a:gd name="T19" fmla="*/ 61 h 152"/>
                  <a:gd name="T20" fmla="*/ 0 w 163"/>
                  <a:gd name="T21" fmla="*/ 39 h 152"/>
                  <a:gd name="T22" fmla="*/ 0 w 163"/>
                  <a:gd name="T23" fmla="*/ 127 h 152"/>
                  <a:gd name="T24" fmla="*/ 0 w 163"/>
                  <a:gd name="T25" fmla="*/ 127 h 152"/>
                  <a:gd name="T26" fmla="*/ 24 w 163"/>
                  <a:gd name="T27" fmla="*/ 144 h 152"/>
                  <a:gd name="T28" fmla="*/ 24 w 163"/>
                  <a:gd name="T29" fmla="*/ 144 h 152"/>
                  <a:gd name="T30" fmla="*/ 67 w 163"/>
                  <a:gd name="T31" fmla="*/ 151 h 152"/>
                  <a:gd name="T32" fmla="*/ 68 w 163"/>
                  <a:gd name="T33" fmla="*/ 151 h 152"/>
                  <a:gd name="T34" fmla="*/ 81 w 163"/>
                  <a:gd name="T35" fmla="*/ 152 h 152"/>
                  <a:gd name="T36" fmla="*/ 132 w 163"/>
                  <a:gd name="T37" fmla="*/ 146 h 152"/>
                  <a:gd name="T38" fmla="*/ 132 w 163"/>
                  <a:gd name="T39" fmla="*/ 146 h 152"/>
                  <a:gd name="T40" fmla="*/ 163 w 163"/>
                  <a:gd name="T41" fmla="*/ 127 h 152"/>
                  <a:gd name="T42" fmla="*/ 163 w 163"/>
                  <a:gd name="T43" fmla="*/ 127 h 152"/>
                  <a:gd name="T44" fmla="*/ 163 w 163"/>
                  <a:gd name="T45" fmla="*/ 39 h 152"/>
                  <a:gd name="T46" fmla="*/ 81 w 163"/>
                  <a:gd name="T47" fmla="*/ 61 h 152"/>
                  <a:gd name="T48" fmla="*/ 163 w 163"/>
                  <a:gd name="T49" fmla="*/ 39 h 152"/>
                  <a:gd name="T50" fmla="*/ 163 w 163"/>
                  <a:gd name="T51" fmla="*/ 38 h 152"/>
                  <a:gd name="T52" fmla="*/ 163 w 163"/>
                  <a:gd name="T53" fmla="*/ 38 h 152"/>
                  <a:gd name="T54" fmla="*/ 163 w 163"/>
                  <a:gd name="T55" fmla="*/ 3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3" h="152">
                    <a:moveTo>
                      <a:pt x="81" y="53"/>
                    </a:moveTo>
                    <a:cubicBezTo>
                      <a:pt x="126" y="53"/>
                      <a:pt x="163" y="41"/>
                      <a:pt x="163" y="27"/>
                    </a:cubicBezTo>
                    <a:cubicBezTo>
                      <a:pt x="163" y="12"/>
                      <a:pt x="126" y="0"/>
                      <a:pt x="81" y="0"/>
                    </a:cubicBezTo>
                    <a:cubicBezTo>
                      <a:pt x="36" y="0"/>
                      <a:pt x="0" y="12"/>
                      <a:pt x="0" y="27"/>
                    </a:cubicBezTo>
                    <a:cubicBezTo>
                      <a:pt x="0" y="41"/>
                      <a:pt x="36" y="53"/>
                      <a:pt x="81" y="53"/>
                    </a:cubicBezTo>
                    <a:close/>
                    <a:moveTo>
                      <a:pt x="0" y="38"/>
                    </a:moveTo>
                    <a:cubicBezTo>
                      <a:pt x="0" y="38"/>
                      <a:pt x="0" y="38"/>
                      <a:pt x="0" y="38"/>
                    </a:cubicBezTo>
                    <a:cubicBezTo>
                      <a:pt x="0" y="38"/>
                      <a:pt x="0" y="38"/>
                      <a:pt x="0" y="38"/>
                    </a:cubicBezTo>
                    <a:cubicBezTo>
                      <a:pt x="0" y="38"/>
                      <a:pt x="0" y="38"/>
                      <a:pt x="0" y="38"/>
                    </a:cubicBezTo>
                    <a:close/>
                    <a:moveTo>
                      <a:pt x="81" y="61"/>
                    </a:moveTo>
                    <a:cubicBezTo>
                      <a:pt x="37" y="61"/>
                      <a:pt x="1" y="51"/>
                      <a:pt x="0" y="39"/>
                    </a:cubicBezTo>
                    <a:cubicBezTo>
                      <a:pt x="0" y="127"/>
                      <a:pt x="0" y="127"/>
                      <a:pt x="0" y="127"/>
                    </a:cubicBezTo>
                    <a:cubicBezTo>
                      <a:pt x="0" y="127"/>
                      <a:pt x="0" y="127"/>
                      <a:pt x="0" y="127"/>
                    </a:cubicBezTo>
                    <a:cubicBezTo>
                      <a:pt x="0" y="134"/>
                      <a:pt x="9" y="140"/>
                      <a:pt x="24" y="144"/>
                    </a:cubicBezTo>
                    <a:cubicBezTo>
                      <a:pt x="24" y="144"/>
                      <a:pt x="24" y="144"/>
                      <a:pt x="24" y="144"/>
                    </a:cubicBezTo>
                    <a:cubicBezTo>
                      <a:pt x="35" y="148"/>
                      <a:pt x="50" y="150"/>
                      <a:pt x="67" y="151"/>
                    </a:cubicBezTo>
                    <a:cubicBezTo>
                      <a:pt x="68" y="151"/>
                      <a:pt x="68" y="151"/>
                      <a:pt x="68" y="151"/>
                    </a:cubicBezTo>
                    <a:cubicBezTo>
                      <a:pt x="72" y="152"/>
                      <a:pt x="76" y="152"/>
                      <a:pt x="81" y="152"/>
                    </a:cubicBezTo>
                    <a:cubicBezTo>
                      <a:pt x="100" y="152"/>
                      <a:pt x="118" y="150"/>
                      <a:pt x="132" y="146"/>
                    </a:cubicBezTo>
                    <a:cubicBezTo>
                      <a:pt x="132" y="146"/>
                      <a:pt x="132" y="146"/>
                      <a:pt x="132" y="146"/>
                    </a:cubicBezTo>
                    <a:cubicBezTo>
                      <a:pt x="151" y="142"/>
                      <a:pt x="163" y="135"/>
                      <a:pt x="163" y="127"/>
                    </a:cubicBezTo>
                    <a:cubicBezTo>
                      <a:pt x="163" y="127"/>
                      <a:pt x="163" y="127"/>
                      <a:pt x="163" y="127"/>
                    </a:cubicBezTo>
                    <a:cubicBezTo>
                      <a:pt x="163" y="39"/>
                      <a:pt x="163" y="39"/>
                      <a:pt x="163" y="39"/>
                    </a:cubicBezTo>
                    <a:cubicBezTo>
                      <a:pt x="163" y="51"/>
                      <a:pt x="126" y="61"/>
                      <a:pt x="81" y="61"/>
                    </a:cubicBezTo>
                    <a:close/>
                    <a:moveTo>
                      <a:pt x="163" y="39"/>
                    </a:moveTo>
                    <a:cubicBezTo>
                      <a:pt x="163" y="38"/>
                      <a:pt x="163" y="38"/>
                      <a:pt x="163" y="38"/>
                    </a:cubicBezTo>
                    <a:cubicBezTo>
                      <a:pt x="163" y="38"/>
                      <a:pt x="163" y="38"/>
                      <a:pt x="163" y="38"/>
                    </a:cubicBezTo>
                    <a:cubicBezTo>
                      <a:pt x="163" y="39"/>
                      <a:pt x="163" y="39"/>
                      <a:pt x="163" y="39"/>
                    </a:cubicBezTo>
                    <a:close/>
                  </a:path>
                </a:pathLst>
              </a:cu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sp>
            <p:nvSpPr>
              <p:cNvPr id="306" name="Freeform 16"/>
              <p:cNvSpPr>
                <a:spLocks noEditPoints="1"/>
              </p:cNvSpPr>
              <p:nvPr/>
            </p:nvSpPr>
            <p:spPr bwMode="auto">
              <a:xfrm>
                <a:off x="-1800495" y="4192907"/>
                <a:ext cx="489147" cy="489147"/>
              </a:xfrm>
              <a:custGeom>
                <a:avLst/>
                <a:gdLst>
                  <a:gd name="T0" fmla="*/ 2173 w 2321"/>
                  <a:gd name="T1" fmla="*/ 0 h 2321"/>
                  <a:gd name="T2" fmla="*/ 148 w 2321"/>
                  <a:gd name="T3" fmla="*/ 0 h 2321"/>
                  <a:gd name="T4" fmla="*/ 0 w 2321"/>
                  <a:gd name="T5" fmla="*/ 148 h 2321"/>
                  <a:gd name="T6" fmla="*/ 0 w 2321"/>
                  <a:gd name="T7" fmla="*/ 2173 h 2321"/>
                  <a:gd name="T8" fmla="*/ 148 w 2321"/>
                  <a:gd name="T9" fmla="*/ 2321 h 2321"/>
                  <a:gd name="T10" fmla="*/ 2173 w 2321"/>
                  <a:gd name="T11" fmla="*/ 2321 h 2321"/>
                  <a:gd name="T12" fmla="*/ 2321 w 2321"/>
                  <a:gd name="T13" fmla="*/ 2173 h 2321"/>
                  <a:gd name="T14" fmla="*/ 2321 w 2321"/>
                  <a:gd name="T15" fmla="*/ 148 h 2321"/>
                  <a:gd name="T16" fmla="*/ 2173 w 2321"/>
                  <a:gd name="T17" fmla="*/ 0 h 2321"/>
                  <a:gd name="T18" fmla="*/ 1887 w 2321"/>
                  <a:gd name="T19" fmla="*/ 1114 h 2321"/>
                  <a:gd name="T20" fmla="*/ 830 w 2321"/>
                  <a:gd name="T21" fmla="*/ 2154 h 2321"/>
                  <a:gd name="T22" fmla="*/ 793 w 2321"/>
                  <a:gd name="T23" fmla="*/ 2169 h 2321"/>
                  <a:gd name="T24" fmla="*/ 765 w 2321"/>
                  <a:gd name="T25" fmla="*/ 2160 h 2321"/>
                  <a:gd name="T26" fmla="*/ 744 w 2321"/>
                  <a:gd name="T27" fmla="*/ 2098 h 2321"/>
                  <a:gd name="T28" fmla="*/ 1019 w 2321"/>
                  <a:gd name="T29" fmla="*/ 1364 h 2321"/>
                  <a:gd name="T30" fmla="*/ 469 w 2321"/>
                  <a:gd name="T31" fmla="*/ 1347 h 2321"/>
                  <a:gd name="T32" fmla="*/ 423 w 2321"/>
                  <a:gd name="T33" fmla="*/ 1313 h 2321"/>
                  <a:gd name="T34" fmla="*/ 434 w 2321"/>
                  <a:gd name="T35" fmla="*/ 1257 h 2321"/>
                  <a:gd name="T36" fmla="*/ 1535 w 2321"/>
                  <a:gd name="T37" fmla="*/ 168 h 2321"/>
                  <a:gd name="T38" fmla="*/ 1600 w 2321"/>
                  <a:gd name="T39" fmla="*/ 161 h 2321"/>
                  <a:gd name="T40" fmla="*/ 1621 w 2321"/>
                  <a:gd name="T41" fmla="*/ 223 h 2321"/>
                  <a:gd name="T42" fmla="*/ 1325 w 2321"/>
                  <a:gd name="T43" fmla="*/ 1025 h 2321"/>
                  <a:gd name="T44" fmla="*/ 1850 w 2321"/>
                  <a:gd name="T45" fmla="*/ 1025 h 2321"/>
                  <a:gd name="T46" fmla="*/ 1898 w 2321"/>
                  <a:gd name="T47" fmla="*/ 1057 h 2321"/>
                  <a:gd name="T48" fmla="*/ 1887 w 2321"/>
                  <a:gd name="T49" fmla="*/ 1114 h 2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21" h="2321">
                    <a:moveTo>
                      <a:pt x="2173" y="0"/>
                    </a:moveTo>
                    <a:cubicBezTo>
                      <a:pt x="148" y="0"/>
                      <a:pt x="148" y="0"/>
                      <a:pt x="148" y="0"/>
                    </a:cubicBezTo>
                    <a:cubicBezTo>
                      <a:pt x="66" y="0"/>
                      <a:pt x="0" y="67"/>
                      <a:pt x="0" y="148"/>
                    </a:cubicBezTo>
                    <a:cubicBezTo>
                      <a:pt x="0" y="2173"/>
                      <a:pt x="0" y="2173"/>
                      <a:pt x="0" y="2173"/>
                    </a:cubicBezTo>
                    <a:cubicBezTo>
                      <a:pt x="0" y="2255"/>
                      <a:pt x="66" y="2321"/>
                      <a:pt x="148" y="2321"/>
                    </a:cubicBezTo>
                    <a:cubicBezTo>
                      <a:pt x="2173" y="2321"/>
                      <a:pt x="2173" y="2321"/>
                      <a:pt x="2173" y="2321"/>
                    </a:cubicBezTo>
                    <a:cubicBezTo>
                      <a:pt x="2255" y="2321"/>
                      <a:pt x="2321" y="2255"/>
                      <a:pt x="2321" y="2173"/>
                    </a:cubicBezTo>
                    <a:cubicBezTo>
                      <a:pt x="2321" y="148"/>
                      <a:pt x="2321" y="148"/>
                      <a:pt x="2321" y="148"/>
                    </a:cubicBezTo>
                    <a:cubicBezTo>
                      <a:pt x="2321" y="67"/>
                      <a:pt x="2255" y="0"/>
                      <a:pt x="2173" y="0"/>
                    </a:cubicBezTo>
                    <a:close/>
                    <a:moveTo>
                      <a:pt x="1887" y="1114"/>
                    </a:moveTo>
                    <a:cubicBezTo>
                      <a:pt x="830" y="2154"/>
                      <a:pt x="830" y="2154"/>
                      <a:pt x="830" y="2154"/>
                    </a:cubicBezTo>
                    <a:cubicBezTo>
                      <a:pt x="820" y="2164"/>
                      <a:pt x="806" y="2169"/>
                      <a:pt x="793" y="2169"/>
                    </a:cubicBezTo>
                    <a:cubicBezTo>
                      <a:pt x="783" y="2169"/>
                      <a:pt x="773" y="2166"/>
                      <a:pt x="765" y="2160"/>
                    </a:cubicBezTo>
                    <a:cubicBezTo>
                      <a:pt x="744" y="2147"/>
                      <a:pt x="736" y="2121"/>
                      <a:pt x="744" y="2098"/>
                    </a:cubicBezTo>
                    <a:cubicBezTo>
                      <a:pt x="1019" y="1364"/>
                      <a:pt x="1019" y="1364"/>
                      <a:pt x="1019" y="1364"/>
                    </a:cubicBezTo>
                    <a:cubicBezTo>
                      <a:pt x="469" y="1347"/>
                      <a:pt x="469" y="1347"/>
                      <a:pt x="469" y="1347"/>
                    </a:cubicBezTo>
                    <a:cubicBezTo>
                      <a:pt x="449" y="1346"/>
                      <a:pt x="430" y="1333"/>
                      <a:pt x="423" y="1313"/>
                    </a:cubicBezTo>
                    <a:cubicBezTo>
                      <a:pt x="415" y="1294"/>
                      <a:pt x="420" y="1272"/>
                      <a:pt x="434" y="1257"/>
                    </a:cubicBezTo>
                    <a:cubicBezTo>
                      <a:pt x="1535" y="168"/>
                      <a:pt x="1535" y="168"/>
                      <a:pt x="1535" y="168"/>
                    </a:cubicBezTo>
                    <a:cubicBezTo>
                      <a:pt x="1552" y="151"/>
                      <a:pt x="1579" y="148"/>
                      <a:pt x="1600" y="161"/>
                    </a:cubicBezTo>
                    <a:cubicBezTo>
                      <a:pt x="1620" y="175"/>
                      <a:pt x="1629" y="200"/>
                      <a:pt x="1621" y="223"/>
                    </a:cubicBezTo>
                    <a:cubicBezTo>
                      <a:pt x="1325" y="1025"/>
                      <a:pt x="1325" y="1025"/>
                      <a:pt x="1325" y="1025"/>
                    </a:cubicBezTo>
                    <a:cubicBezTo>
                      <a:pt x="1850" y="1025"/>
                      <a:pt x="1850" y="1025"/>
                      <a:pt x="1850" y="1025"/>
                    </a:cubicBezTo>
                    <a:cubicBezTo>
                      <a:pt x="1871" y="1025"/>
                      <a:pt x="1890" y="1038"/>
                      <a:pt x="1898" y="1057"/>
                    </a:cubicBezTo>
                    <a:cubicBezTo>
                      <a:pt x="1906" y="1077"/>
                      <a:pt x="1902" y="1100"/>
                      <a:pt x="1887" y="1114"/>
                    </a:cubicBezTo>
                    <a:close/>
                  </a:path>
                </a:pathLst>
              </a:custGeom>
              <a:solidFill>
                <a:schemeClr val="tx2"/>
              </a:solidFill>
              <a:ln w="6350" cap="rnd">
                <a:solidFill>
                  <a:schemeClr val="bg1"/>
                </a:solid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grpSp>
      </p:grpSp>
      <p:grpSp>
        <p:nvGrpSpPr>
          <p:cNvPr id="309" name="Hypervisor"/>
          <p:cNvGrpSpPr/>
          <p:nvPr/>
        </p:nvGrpSpPr>
        <p:grpSpPr>
          <a:xfrm>
            <a:off x="1377512" y="4812532"/>
            <a:ext cx="816729" cy="1062493"/>
            <a:chOff x="2651760" y="3053003"/>
            <a:chExt cx="1534886" cy="2114390"/>
          </a:xfrm>
        </p:grpSpPr>
        <p:grpSp>
          <p:nvGrpSpPr>
            <p:cNvPr id="310" name="Group 256"/>
            <p:cNvGrpSpPr/>
            <p:nvPr/>
          </p:nvGrpSpPr>
          <p:grpSpPr>
            <a:xfrm>
              <a:off x="2651760" y="3053003"/>
              <a:ext cx="1534886" cy="2114390"/>
              <a:chOff x="2651760" y="599737"/>
              <a:chExt cx="1534886" cy="2114390"/>
            </a:xfrm>
          </p:grpSpPr>
          <p:grpSp>
            <p:nvGrpSpPr>
              <p:cNvPr id="316" name="Group 262"/>
              <p:cNvGrpSpPr/>
              <p:nvPr/>
            </p:nvGrpSpPr>
            <p:grpSpPr>
              <a:xfrm>
                <a:off x="2651760" y="664838"/>
                <a:ext cx="1534886" cy="2049289"/>
                <a:chOff x="2520043" y="2801689"/>
                <a:chExt cx="1534886" cy="2049289"/>
              </a:xfrm>
            </p:grpSpPr>
            <p:sp>
              <p:nvSpPr>
                <p:cNvPr id="323" name="Rounded Rectangle 322"/>
                <p:cNvSpPr/>
                <p:nvPr/>
              </p:nvSpPr>
              <p:spPr>
                <a:xfrm>
                  <a:off x="2520043" y="2801689"/>
                  <a:ext cx="1534886" cy="2049289"/>
                </a:xfrm>
                <a:prstGeom prst="roundRect">
                  <a:avLst>
                    <a:gd name="adj" fmla="val 2539"/>
                  </a:avLst>
                </a:prstGeom>
                <a:solidFill>
                  <a:schemeClr val="bg1">
                    <a:lumMod val="90000"/>
                  </a:scheme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172" fontAlgn="base">
                    <a:spcBef>
                      <a:spcPct val="0"/>
                    </a:spcBef>
                    <a:spcAft>
                      <a:spcPct val="0"/>
                    </a:spcAft>
                  </a:pPr>
                  <a:endParaRPr lang="en-US" sz="1100" dirty="0">
                    <a:solidFill>
                      <a:srgbClr val="FFFFFF"/>
                    </a:solidFill>
                    <a:latin typeface="+mj-lt"/>
                    <a:ea typeface="ＭＳ Ｐゴシック" charset="0"/>
                  </a:endParaRPr>
                </a:p>
              </p:txBody>
            </p:sp>
            <p:sp>
              <p:nvSpPr>
                <p:cNvPr id="324" name="Freeform 63"/>
                <p:cNvSpPr>
                  <a:spLocks noEditPoints="1"/>
                </p:cNvSpPr>
                <p:nvPr/>
              </p:nvSpPr>
              <p:spPr bwMode="auto">
                <a:xfrm rot="16200000">
                  <a:off x="3746662" y="2901983"/>
                  <a:ext cx="210412" cy="208756"/>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chemeClr val="bg1">
                    <a:lumMod val="50000"/>
                  </a:scheme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172" fontAlgn="base">
                    <a:spcBef>
                      <a:spcPct val="0"/>
                    </a:spcBef>
                    <a:spcAft>
                      <a:spcPct val="0"/>
                    </a:spcAft>
                  </a:pPr>
                  <a:endParaRPr lang="en-US" sz="1100" dirty="0">
                    <a:solidFill>
                      <a:srgbClr val="FFFFFF"/>
                    </a:solidFill>
                    <a:latin typeface="+mj-lt"/>
                    <a:ea typeface="ＭＳ Ｐゴシック" charset="0"/>
                  </a:endParaRPr>
                </a:p>
              </p:txBody>
            </p:sp>
          </p:grpSp>
          <p:grpSp>
            <p:nvGrpSpPr>
              <p:cNvPr id="317" name="Group 263"/>
              <p:cNvGrpSpPr/>
              <p:nvPr/>
            </p:nvGrpSpPr>
            <p:grpSpPr>
              <a:xfrm>
                <a:off x="2686880" y="599737"/>
                <a:ext cx="1464646" cy="2040576"/>
                <a:chOff x="2686880" y="599737"/>
                <a:chExt cx="1464646" cy="2040576"/>
              </a:xfrm>
            </p:grpSpPr>
            <p:sp>
              <p:nvSpPr>
                <p:cNvPr id="318" name="TextBox 317"/>
                <p:cNvSpPr txBox="1"/>
                <p:nvPr/>
              </p:nvSpPr>
              <p:spPr>
                <a:xfrm>
                  <a:off x="2686880" y="599737"/>
                  <a:ext cx="1464646" cy="779896"/>
                </a:xfrm>
                <a:prstGeom prst="rect">
                  <a:avLst/>
                </a:prstGeom>
                <a:noFill/>
              </p:spPr>
              <p:txBody>
                <a:bodyPr wrap="square" lIns="45720" rtlCol="0">
                  <a:spAutoFit/>
                </a:bodyPr>
                <a:lstStyle>
                  <a:defPPr>
                    <a:defRPr lang="en-US"/>
                  </a:defPPr>
                  <a:lvl1pPr>
                    <a:defRPr sz="1400" b="1">
                      <a:solidFill>
                        <a:schemeClr val="tx2">
                          <a:lumMod val="75000"/>
                          <a:lumOff val="25000"/>
                        </a:schemeClr>
                      </a:solidFill>
                    </a:defRPr>
                  </a:lvl1pPr>
                </a:lstStyle>
                <a:p>
                  <a:pPr defTabSz="914172" fontAlgn="base">
                    <a:lnSpc>
                      <a:spcPct val="80000"/>
                    </a:lnSpc>
                    <a:spcBef>
                      <a:spcPct val="0"/>
                    </a:spcBef>
                    <a:spcAft>
                      <a:spcPct val="0"/>
                    </a:spcAft>
                    <a:tabLst>
                      <a:tab pos="684018" algn="l"/>
                    </a:tabLst>
                  </a:pPr>
                  <a:r>
                    <a:rPr lang="en-US" sz="800" b="0" dirty="0">
                      <a:solidFill>
                        <a:srgbClr val="2C2C2C">
                          <a:lumMod val="75000"/>
                          <a:lumOff val="25000"/>
                        </a:srgbClr>
                      </a:solidFill>
                      <a:latin typeface="+mj-lt"/>
                      <a:ea typeface="ＭＳ Ｐゴシック" charset="0"/>
                    </a:rPr>
                    <a:t>Hypervisors </a:t>
                  </a:r>
                  <a:br>
                    <a:rPr lang="en-US" sz="800" b="0" dirty="0">
                      <a:solidFill>
                        <a:srgbClr val="2C2C2C">
                          <a:lumMod val="75000"/>
                          <a:lumOff val="25000"/>
                        </a:srgbClr>
                      </a:solidFill>
                      <a:latin typeface="+mj-lt"/>
                      <a:ea typeface="ＭＳ Ｐゴシック" charset="0"/>
                    </a:rPr>
                  </a:br>
                  <a:r>
                    <a:rPr lang="en-US" sz="800" b="0" dirty="0">
                      <a:solidFill>
                        <a:srgbClr val="2C2C2C">
                          <a:lumMod val="75000"/>
                          <a:lumOff val="25000"/>
                        </a:srgbClr>
                      </a:solidFill>
                      <a:latin typeface="+mj-lt"/>
                      <a:ea typeface="ＭＳ Ｐゴシック" charset="0"/>
                    </a:rPr>
                    <a:t>and Virtual Networking</a:t>
                  </a:r>
                </a:p>
              </p:txBody>
            </p:sp>
            <p:sp>
              <p:nvSpPr>
                <p:cNvPr id="319" name="Rounded Rectangle 318"/>
                <p:cNvSpPr/>
                <p:nvPr/>
              </p:nvSpPr>
              <p:spPr>
                <a:xfrm>
                  <a:off x="2743900" y="1302797"/>
                  <a:ext cx="1337516" cy="1337516"/>
                </a:xfrm>
                <a:prstGeom prst="roundRect">
                  <a:avLst>
                    <a:gd name="adj" fmla="val 2539"/>
                  </a:avLst>
                </a:prstGeom>
                <a:solidFill>
                  <a:schemeClr val="tx1"/>
                </a:solidFill>
                <a:ln w="34925" cap="rnd">
                  <a:solidFill>
                    <a:schemeClr val="bg1">
                      <a:lumMod val="50000"/>
                    </a:schemeClr>
                  </a:solid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grpSp>
              <p:nvGrpSpPr>
                <p:cNvPr id="320" name="Group 10"/>
                <p:cNvGrpSpPr>
                  <a:grpSpLocks noChangeAspect="1"/>
                </p:cNvGrpSpPr>
                <p:nvPr/>
              </p:nvGrpSpPr>
              <p:grpSpPr bwMode="auto">
                <a:xfrm>
                  <a:off x="3222704" y="2185895"/>
                  <a:ext cx="604165" cy="9582"/>
                  <a:chOff x="2341" y="6231"/>
                  <a:chExt cx="1198" cy="19"/>
                </a:xfrm>
                <a:solidFill>
                  <a:schemeClr val="bg1">
                    <a:lumMod val="50000"/>
                  </a:schemeClr>
                </a:solidFill>
              </p:grpSpPr>
              <p:sp>
                <p:nvSpPr>
                  <p:cNvPr id="321" name="Freeform 13"/>
                  <p:cNvSpPr>
                    <a:spLocks noEditPoints="1"/>
                  </p:cNvSpPr>
                  <p:nvPr/>
                </p:nvSpPr>
                <p:spPr bwMode="auto">
                  <a:xfrm>
                    <a:off x="2341" y="6231"/>
                    <a:ext cx="7" cy="12"/>
                  </a:xfrm>
                  <a:custGeom>
                    <a:avLst/>
                    <a:gdLst>
                      <a:gd name="T0" fmla="*/ 0 w 3"/>
                      <a:gd name="T1" fmla="*/ 2 h 5"/>
                      <a:gd name="T2" fmla="*/ 1 w 3"/>
                      <a:gd name="T3" fmla="*/ 2 h 5"/>
                      <a:gd name="T4" fmla="*/ 2 w 3"/>
                      <a:gd name="T5" fmla="*/ 5 h 5"/>
                      <a:gd name="T6" fmla="*/ 3 w 3"/>
                      <a:gd name="T7" fmla="*/ 5 h 5"/>
                      <a:gd name="T8" fmla="*/ 2 w 3"/>
                      <a:gd name="T9" fmla="*/ 2 h 5"/>
                      <a:gd name="T10" fmla="*/ 3 w 3"/>
                      <a:gd name="T11" fmla="*/ 1 h 5"/>
                      <a:gd name="T12" fmla="*/ 2 w 3"/>
                      <a:gd name="T13" fmla="*/ 0 h 5"/>
                      <a:gd name="T14" fmla="*/ 0 w 3"/>
                      <a:gd name="T15" fmla="*/ 0 h 5"/>
                      <a:gd name="T16" fmla="*/ 0 w 3"/>
                      <a:gd name="T17" fmla="*/ 5 h 5"/>
                      <a:gd name="T18" fmla="*/ 0 w 3"/>
                      <a:gd name="T19" fmla="*/ 5 h 5"/>
                      <a:gd name="T20" fmla="*/ 0 w 3"/>
                      <a:gd name="T21" fmla="*/ 2 h 5"/>
                      <a:gd name="T22" fmla="*/ 0 w 3"/>
                      <a:gd name="T23" fmla="*/ 2 h 5"/>
                      <a:gd name="T24" fmla="*/ 0 w 3"/>
                      <a:gd name="T25" fmla="*/ 0 h 5"/>
                      <a:gd name="T26" fmla="*/ 1 w 3"/>
                      <a:gd name="T27" fmla="*/ 0 h 5"/>
                      <a:gd name="T28" fmla="*/ 2 w 3"/>
                      <a:gd name="T29" fmla="*/ 1 h 5"/>
                      <a:gd name="T30" fmla="*/ 1 w 3"/>
                      <a:gd name="T31" fmla="*/ 2 h 5"/>
                      <a:gd name="T32" fmla="*/ 0 w 3"/>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5">
                        <a:moveTo>
                          <a:pt x="0" y="2"/>
                        </a:moveTo>
                        <a:cubicBezTo>
                          <a:pt x="1" y="2"/>
                          <a:pt x="1" y="2"/>
                          <a:pt x="1" y="2"/>
                        </a:cubicBezTo>
                        <a:cubicBezTo>
                          <a:pt x="2" y="5"/>
                          <a:pt x="2" y="5"/>
                          <a:pt x="2" y="5"/>
                        </a:cubicBezTo>
                        <a:cubicBezTo>
                          <a:pt x="3" y="5"/>
                          <a:pt x="3" y="5"/>
                          <a:pt x="3" y="5"/>
                        </a:cubicBezTo>
                        <a:cubicBezTo>
                          <a:pt x="2" y="2"/>
                          <a:pt x="2" y="2"/>
                          <a:pt x="2" y="2"/>
                        </a:cubicBezTo>
                        <a:cubicBezTo>
                          <a:pt x="3" y="2"/>
                          <a:pt x="3" y="2"/>
                          <a:pt x="3" y="1"/>
                        </a:cubicBezTo>
                        <a:cubicBezTo>
                          <a:pt x="3" y="0"/>
                          <a:pt x="3" y="0"/>
                          <a:pt x="2" y="0"/>
                        </a:cubicBezTo>
                        <a:cubicBezTo>
                          <a:pt x="0" y="0"/>
                          <a:pt x="0" y="0"/>
                          <a:pt x="0" y="0"/>
                        </a:cubicBezTo>
                        <a:cubicBezTo>
                          <a:pt x="0" y="5"/>
                          <a:pt x="0" y="5"/>
                          <a:pt x="0" y="5"/>
                        </a:cubicBezTo>
                        <a:cubicBezTo>
                          <a:pt x="0" y="5"/>
                          <a:pt x="0" y="5"/>
                          <a:pt x="0" y="5"/>
                        </a:cubicBezTo>
                        <a:cubicBezTo>
                          <a:pt x="0" y="2"/>
                          <a:pt x="0" y="2"/>
                          <a:pt x="0" y="2"/>
                        </a:cubicBezTo>
                        <a:close/>
                        <a:moveTo>
                          <a:pt x="0" y="2"/>
                        </a:moveTo>
                        <a:cubicBezTo>
                          <a:pt x="0" y="0"/>
                          <a:pt x="0" y="0"/>
                          <a:pt x="0" y="0"/>
                        </a:cubicBezTo>
                        <a:cubicBezTo>
                          <a:pt x="1" y="0"/>
                          <a:pt x="1" y="0"/>
                          <a:pt x="1" y="0"/>
                        </a:cubicBezTo>
                        <a:cubicBezTo>
                          <a:pt x="2" y="0"/>
                          <a:pt x="2" y="1"/>
                          <a:pt x="2" y="1"/>
                        </a:cubicBezTo>
                        <a:cubicBezTo>
                          <a:pt x="2" y="2"/>
                          <a:pt x="2" y="2"/>
                          <a:pt x="1"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sp>
                <p:nvSpPr>
                  <p:cNvPr id="322" name="Freeform 23"/>
                  <p:cNvSpPr>
                    <a:spLocks noEditPoints="1"/>
                  </p:cNvSpPr>
                  <p:nvPr/>
                </p:nvSpPr>
                <p:spPr bwMode="auto">
                  <a:xfrm>
                    <a:off x="3527" y="6238"/>
                    <a:ext cx="12" cy="12"/>
                  </a:xfrm>
                  <a:custGeom>
                    <a:avLst/>
                    <a:gdLst>
                      <a:gd name="T0" fmla="*/ 1 w 5"/>
                      <a:gd name="T1" fmla="*/ 3 h 5"/>
                      <a:gd name="T2" fmla="*/ 2 w 5"/>
                      <a:gd name="T3" fmla="*/ 3 h 5"/>
                      <a:gd name="T4" fmla="*/ 4 w 5"/>
                      <a:gd name="T5" fmla="*/ 5 h 5"/>
                      <a:gd name="T6" fmla="*/ 5 w 5"/>
                      <a:gd name="T7" fmla="*/ 5 h 5"/>
                      <a:gd name="T8" fmla="*/ 3 w 5"/>
                      <a:gd name="T9" fmla="*/ 3 h 5"/>
                      <a:gd name="T10" fmla="*/ 4 w 5"/>
                      <a:gd name="T11" fmla="*/ 1 h 5"/>
                      <a:gd name="T12" fmla="*/ 2 w 5"/>
                      <a:gd name="T13" fmla="*/ 0 h 5"/>
                      <a:gd name="T14" fmla="*/ 0 w 5"/>
                      <a:gd name="T15" fmla="*/ 0 h 5"/>
                      <a:gd name="T16" fmla="*/ 0 w 5"/>
                      <a:gd name="T17" fmla="*/ 5 h 5"/>
                      <a:gd name="T18" fmla="*/ 1 w 5"/>
                      <a:gd name="T19" fmla="*/ 5 h 5"/>
                      <a:gd name="T20" fmla="*/ 1 w 5"/>
                      <a:gd name="T21" fmla="*/ 3 h 5"/>
                      <a:gd name="T22" fmla="*/ 1 w 5"/>
                      <a:gd name="T23" fmla="*/ 2 h 5"/>
                      <a:gd name="T24" fmla="*/ 1 w 5"/>
                      <a:gd name="T25" fmla="*/ 1 h 5"/>
                      <a:gd name="T26" fmla="*/ 2 w 5"/>
                      <a:gd name="T27" fmla="*/ 1 h 5"/>
                      <a:gd name="T28" fmla="*/ 4 w 5"/>
                      <a:gd name="T29" fmla="*/ 1 h 5"/>
                      <a:gd name="T30" fmla="*/ 2 w 5"/>
                      <a:gd name="T31" fmla="*/ 2 h 5"/>
                      <a:gd name="T32" fmla="*/ 1 w 5"/>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5">
                        <a:moveTo>
                          <a:pt x="1" y="3"/>
                        </a:moveTo>
                        <a:cubicBezTo>
                          <a:pt x="2" y="3"/>
                          <a:pt x="2" y="3"/>
                          <a:pt x="2" y="3"/>
                        </a:cubicBezTo>
                        <a:cubicBezTo>
                          <a:pt x="4" y="5"/>
                          <a:pt x="4" y="5"/>
                          <a:pt x="4" y="5"/>
                        </a:cubicBezTo>
                        <a:cubicBezTo>
                          <a:pt x="5" y="5"/>
                          <a:pt x="5" y="5"/>
                          <a:pt x="5" y="5"/>
                        </a:cubicBezTo>
                        <a:cubicBezTo>
                          <a:pt x="3" y="3"/>
                          <a:pt x="3" y="3"/>
                          <a:pt x="3" y="3"/>
                        </a:cubicBezTo>
                        <a:cubicBezTo>
                          <a:pt x="4" y="3"/>
                          <a:pt x="4" y="2"/>
                          <a:pt x="4" y="1"/>
                        </a:cubicBezTo>
                        <a:cubicBezTo>
                          <a:pt x="4" y="0"/>
                          <a:pt x="4" y="0"/>
                          <a:pt x="2" y="0"/>
                        </a:cubicBezTo>
                        <a:cubicBezTo>
                          <a:pt x="0" y="0"/>
                          <a:pt x="0" y="0"/>
                          <a:pt x="0" y="0"/>
                        </a:cubicBezTo>
                        <a:cubicBezTo>
                          <a:pt x="0" y="5"/>
                          <a:pt x="0" y="5"/>
                          <a:pt x="0" y="5"/>
                        </a:cubicBezTo>
                        <a:cubicBezTo>
                          <a:pt x="1" y="5"/>
                          <a:pt x="1" y="5"/>
                          <a:pt x="1" y="5"/>
                        </a:cubicBezTo>
                        <a:cubicBezTo>
                          <a:pt x="1" y="3"/>
                          <a:pt x="1" y="3"/>
                          <a:pt x="1" y="3"/>
                        </a:cubicBezTo>
                        <a:close/>
                        <a:moveTo>
                          <a:pt x="1" y="2"/>
                        </a:moveTo>
                        <a:cubicBezTo>
                          <a:pt x="1" y="1"/>
                          <a:pt x="1" y="1"/>
                          <a:pt x="1" y="1"/>
                        </a:cubicBezTo>
                        <a:cubicBezTo>
                          <a:pt x="2" y="1"/>
                          <a:pt x="2" y="1"/>
                          <a:pt x="2" y="1"/>
                        </a:cubicBezTo>
                        <a:cubicBezTo>
                          <a:pt x="3" y="1"/>
                          <a:pt x="4" y="1"/>
                          <a:pt x="4" y="1"/>
                        </a:cubicBezTo>
                        <a:cubicBezTo>
                          <a:pt x="4" y="2"/>
                          <a:pt x="3" y="2"/>
                          <a:pt x="2"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grpSp>
          </p:grpSp>
        </p:grpSp>
        <p:grpSp>
          <p:nvGrpSpPr>
            <p:cNvPr id="311" name="Group 257"/>
            <p:cNvGrpSpPr/>
            <p:nvPr/>
          </p:nvGrpSpPr>
          <p:grpSpPr>
            <a:xfrm>
              <a:off x="2969090" y="4040777"/>
              <a:ext cx="908128" cy="853088"/>
              <a:chOff x="3073322" y="1372875"/>
              <a:chExt cx="755728" cy="709925"/>
            </a:xfrm>
          </p:grpSpPr>
          <p:sp>
            <p:nvSpPr>
              <p:cNvPr id="312" name="Rounded Rectangle 311"/>
              <p:cNvSpPr/>
              <p:nvPr/>
            </p:nvSpPr>
            <p:spPr>
              <a:xfrm>
                <a:off x="3340022" y="1372875"/>
                <a:ext cx="203278" cy="203278"/>
              </a:xfrm>
              <a:prstGeom prst="roundRect">
                <a:avLst>
                  <a:gd name="adj" fmla="val 9643"/>
                </a:avLst>
              </a:prstGeom>
              <a:solidFill>
                <a:schemeClr val="tx2"/>
              </a:solidFill>
              <a:ln w="6350" cap="rnd">
                <a:solidFill>
                  <a:schemeClr val="bg1"/>
                </a:solid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sp>
            <p:nvSpPr>
              <p:cNvPr id="313" name="Rounded Rectangle 312"/>
              <p:cNvSpPr/>
              <p:nvPr/>
            </p:nvSpPr>
            <p:spPr>
              <a:xfrm>
                <a:off x="3073322" y="1372875"/>
                <a:ext cx="203278" cy="203278"/>
              </a:xfrm>
              <a:prstGeom prst="roundRect">
                <a:avLst>
                  <a:gd name="adj" fmla="val 9643"/>
                </a:avLst>
              </a:prstGeom>
              <a:solidFill>
                <a:schemeClr val="tx2"/>
              </a:solidFill>
              <a:ln w="6350" cap="rnd">
                <a:solidFill>
                  <a:schemeClr val="bg1"/>
                </a:solid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sp>
            <p:nvSpPr>
              <p:cNvPr id="314" name="Rounded Rectangle 313"/>
              <p:cNvSpPr/>
              <p:nvPr/>
            </p:nvSpPr>
            <p:spPr>
              <a:xfrm>
                <a:off x="3625772" y="1372875"/>
                <a:ext cx="203278" cy="203278"/>
              </a:xfrm>
              <a:prstGeom prst="roundRect">
                <a:avLst>
                  <a:gd name="adj" fmla="val 9643"/>
                </a:avLst>
              </a:prstGeom>
              <a:solidFill>
                <a:schemeClr val="tx2"/>
              </a:solidFill>
              <a:ln w="6350" cap="rnd">
                <a:solidFill>
                  <a:schemeClr val="bg1"/>
                </a:solidFill>
                <a:round/>
                <a:headEnd/>
                <a:tailEnd/>
              </a:ln>
              <a:effectLst/>
            </p:spPr>
            <p:txBody>
              <a:bodyPr vert="horz" wrap="square" lIns="91440" tIns="45720" rIns="91440" bIns="45720" numCol="1" anchor="t" anchorCtr="0" compatLnSpc="1">
                <a:prstTxWarp prst="textNoShape">
                  <a:avLst/>
                </a:prstTxWarp>
              </a:bodyPr>
              <a:lstStyle/>
              <a:p>
                <a:pPr defTabSz="914172" fontAlgn="base">
                  <a:lnSpc>
                    <a:spcPct val="85000"/>
                  </a:lnSpc>
                  <a:spcBef>
                    <a:spcPct val="0"/>
                  </a:spcBef>
                  <a:spcAft>
                    <a:spcPct val="0"/>
                  </a:spcAft>
                </a:pPr>
                <a:endParaRPr lang="en-US" sz="700" dirty="0">
                  <a:solidFill>
                    <a:srgbClr val="FFFFFF"/>
                  </a:solidFill>
                  <a:latin typeface="+mj-lt"/>
                  <a:ea typeface="ＭＳ Ｐゴシック" charset="0"/>
                </a:endParaRPr>
              </a:p>
            </p:txBody>
          </p:sp>
          <p:cxnSp>
            <p:nvCxnSpPr>
              <p:cNvPr id="315" name="Straight Connector 314"/>
              <p:cNvCxnSpPr/>
              <p:nvPr/>
            </p:nvCxnSpPr>
            <p:spPr>
              <a:xfrm flipV="1">
                <a:off x="3450137" y="1714500"/>
                <a:ext cx="0" cy="368300"/>
              </a:xfrm>
              <a:prstGeom prst="line">
                <a:avLst/>
              </a:prstGeom>
              <a:noFill/>
              <a:ln w="19050" cap="rnd">
                <a:solidFill>
                  <a:schemeClr val="bg1"/>
                </a:solidFill>
                <a:round/>
                <a:headEnd/>
                <a:tailEnd type="arrow" w="lg" len="med"/>
              </a:ln>
              <a:effectLst/>
            </p:spPr>
          </p:cxnSp>
        </p:grpSp>
      </p:grpSp>
    </p:spTree>
    <p:extLst>
      <p:ext uri="{BB962C8B-B14F-4D97-AF65-F5344CB8AC3E}">
        <p14:creationId xmlns:p14="http://schemas.microsoft.com/office/powerpoint/2010/main" val="249688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3"/>
          <p:cNvSpPr>
            <a:spLocks noChangeArrowheads="1"/>
          </p:cNvSpPr>
          <p:nvPr/>
        </p:nvSpPr>
        <p:spPr bwMode="auto">
          <a:xfrm flipH="1">
            <a:off x="6650187" y="2535240"/>
            <a:ext cx="5179775" cy="731837"/>
          </a:xfrm>
          <a:prstGeom prst="homePlate">
            <a:avLst>
              <a:gd name="adj" fmla="val 27649"/>
            </a:avLst>
          </a:prstGeom>
          <a:noFill/>
          <a:ln w="9525">
            <a:solidFill>
              <a:schemeClr val="accent2"/>
            </a:solidFill>
            <a:miter lim="800000"/>
            <a:headEnd/>
            <a:tailE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lIns="274286" tIns="45718" rIns="1097143" bIns="45718" anchor="ctr"/>
          <a:lstStyle/>
          <a:p>
            <a:r>
              <a:rPr lang="en-US" altLang="en-US"/>
              <a:t>APIC administrator can import NetScaler Device Package</a:t>
            </a:r>
          </a:p>
        </p:txBody>
      </p:sp>
      <p:sp>
        <p:nvSpPr>
          <p:cNvPr id="83971" name="TextBox 4"/>
          <p:cNvSpPr>
            <a:spLocks noChangeArrowheads="1"/>
          </p:cNvSpPr>
          <p:nvPr/>
        </p:nvSpPr>
        <p:spPr bwMode="auto">
          <a:xfrm flipH="1">
            <a:off x="6618427" y="1609731"/>
            <a:ext cx="5211532" cy="731839"/>
          </a:xfrm>
          <a:prstGeom prst="homePlate">
            <a:avLst>
              <a:gd name="adj" fmla="val 27653"/>
            </a:avLst>
          </a:prstGeom>
          <a:noFill/>
          <a:ln w="9525">
            <a:solidFill>
              <a:schemeClr val="accent2"/>
            </a:solidFill>
            <a:miter lim="800000"/>
            <a:headEnd/>
            <a:tailE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lIns="274286" tIns="45718" rIns="1097143" bIns="45718" anchor="ctr"/>
          <a:lstStyle>
            <a:lvl1pPr defTabSz="1112838" eaLnBrk="0" hangingPunct="0">
              <a:defRPr sz="2400">
                <a:solidFill>
                  <a:schemeClr val="tx1"/>
                </a:solidFill>
                <a:latin typeface="CiscoSansTT Light" charset="0"/>
                <a:ea typeface="MS PGothic" pitchFamily="34" charset="-128"/>
              </a:defRPr>
            </a:lvl1pPr>
            <a:lvl2pPr defTabSz="1112838" eaLnBrk="0" hangingPunct="0">
              <a:defRPr sz="2400">
                <a:solidFill>
                  <a:schemeClr val="tx1"/>
                </a:solidFill>
                <a:latin typeface="CiscoSansTT Light" charset="0"/>
                <a:ea typeface="MS PGothic" pitchFamily="34" charset="-128"/>
              </a:defRPr>
            </a:lvl2pPr>
            <a:lvl3pPr defTabSz="1112838" eaLnBrk="0" hangingPunct="0">
              <a:defRPr sz="2400">
                <a:solidFill>
                  <a:schemeClr val="tx1"/>
                </a:solidFill>
                <a:latin typeface="CiscoSansTT Light" charset="0"/>
                <a:ea typeface="MS PGothic" pitchFamily="34" charset="-128"/>
              </a:defRPr>
            </a:lvl3pPr>
            <a:lvl4pPr defTabSz="1112838" eaLnBrk="0" hangingPunct="0">
              <a:defRPr sz="2400">
                <a:solidFill>
                  <a:schemeClr val="tx1"/>
                </a:solidFill>
                <a:latin typeface="CiscoSansTT Light" charset="0"/>
                <a:ea typeface="MS PGothic" pitchFamily="34" charset="-128"/>
              </a:defRPr>
            </a:lvl4pPr>
            <a:lvl5pPr defTabSz="1112838" eaLnBrk="0" hangingPunct="0">
              <a:defRPr sz="2400">
                <a:solidFill>
                  <a:schemeClr val="tx1"/>
                </a:solidFill>
                <a:latin typeface="CiscoSansTT Light" charset="0"/>
                <a:ea typeface="MS PGothic" pitchFamily="34" charset="-128"/>
              </a:defRPr>
            </a:lvl5pPr>
            <a:lvl6pPr marL="2894013" indent="-608013" defTabSz="1112838" eaLnBrk="0" fontAlgn="base" hangingPunct="0">
              <a:spcBef>
                <a:spcPct val="0"/>
              </a:spcBef>
              <a:spcAft>
                <a:spcPct val="0"/>
              </a:spcAft>
              <a:defRPr sz="2400">
                <a:solidFill>
                  <a:schemeClr val="tx1"/>
                </a:solidFill>
                <a:latin typeface="CiscoSansTT Light" charset="0"/>
                <a:ea typeface="MS PGothic" pitchFamily="34" charset="-128"/>
              </a:defRPr>
            </a:lvl6pPr>
            <a:lvl7pPr marL="3351213" indent="-608013" defTabSz="1112838" eaLnBrk="0" fontAlgn="base" hangingPunct="0">
              <a:spcBef>
                <a:spcPct val="0"/>
              </a:spcBef>
              <a:spcAft>
                <a:spcPct val="0"/>
              </a:spcAft>
              <a:defRPr sz="2400">
                <a:solidFill>
                  <a:schemeClr val="tx1"/>
                </a:solidFill>
                <a:latin typeface="CiscoSansTT Light" charset="0"/>
                <a:ea typeface="MS PGothic" pitchFamily="34" charset="-128"/>
              </a:defRPr>
            </a:lvl7pPr>
            <a:lvl8pPr marL="3808413" indent="-608013" defTabSz="1112838" eaLnBrk="0" fontAlgn="base" hangingPunct="0">
              <a:spcBef>
                <a:spcPct val="0"/>
              </a:spcBef>
              <a:spcAft>
                <a:spcPct val="0"/>
              </a:spcAft>
              <a:defRPr sz="2400">
                <a:solidFill>
                  <a:schemeClr val="tx1"/>
                </a:solidFill>
                <a:latin typeface="CiscoSansTT Light" charset="0"/>
                <a:ea typeface="MS PGothic" pitchFamily="34" charset="-128"/>
              </a:defRPr>
            </a:lvl8pPr>
            <a:lvl9pPr marL="4265613" indent="-608013" defTabSz="1112838" eaLnBrk="0" fontAlgn="base" hangingPunct="0">
              <a:spcBef>
                <a:spcPct val="0"/>
              </a:spcBef>
              <a:spcAft>
                <a:spcPct val="0"/>
              </a:spcAft>
              <a:defRPr sz="2400">
                <a:solidFill>
                  <a:schemeClr val="tx1"/>
                </a:solidFill>
                <a:latin typeface="CiscoSansTT Light" charset="0"/>
                <a:ea typeface="MS PGothic" pitchFamily="34" charset="-128"/>
              </a:defRPr>
            </a:lvl9pPr>
          </a:lstStyle>
          <a:p>
            <a:pPr eaLnBrk="1" hangingPunct="1"/>
            <a:r>
              <a:rPr lang="en-US" altLang="en-US" sz="1900"/>
              <a:t>APIC provides extendable policy model through Device Package</a:t>
            </a:r>
          </a:p>
        </p:txBody>
      </p:sp>
      <p:sp>
        <p:nvSpPr>
          <p:cNvPr id="83972" name="TextBox 5"/>
          <p:cNvSpPr>
            <a:spLocks noChangeArrowheads="1"/>
          </p:cNvSpPr>
          <p:nvPr/>
        </p:nvSpPr>
        <p:spPr bwMode="auto">
          <a:xfrm flipH="1">
            <a:off x="6650187" y="3462340"/>
            <a:ext cx="5179775" cy="731837"/>
          </a:xfrm>
          <a:prstGeom prst="homePlate">
            <a:avLst>
              <a:gd name="adj" fmla="val 27649"/>
            </a:avLst>
          </a:prstGeom>
          <a:noFill/>
          <a:ln w="9525">
            <a:solidFill>
              <a:schemeClr val="accent2"/>
            </a:solidFill>
            <a:miter lim="800000"/>
            <a:headEnd/>
            <a:tailE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lIns="274286" tIns="45718" rIns="1097143" bIns="45718" anchor="ctr"/>
          <a:lstStyle/>
          <a:p>
            <a:r>
              <a:rPr lang="fr-FR" altLang="en-US"/>
              <a:t>Device Package contains XML file defining Device Configuration Model</a:t>
            </a:r>
            <a:endParaRPr lang="en-US" altLang="en-US"/>
          </a:p>
        </p:txBody>
      </p:sp>
      <p:sp>
        <p:nvSpPr>
          <p:cNvPr id="8" name="TextBox 7"/>
          <p:cNvSpPr>
            <a:spLocks noChangeArrowheads="1"/>
          </p:cNvSpPr>
          <p:nvPr/>
        </p:nvSpPr>
        <p:spPr bwMode="auto">
          <a:xfrm flipH="1">
            <a:off x="6631128" y="4387855"/>
            <a:ext cx="5198829" cy="731839"/>
          </a:xfrm>
          <a:prstGeom prst="homePlate">
            <a:avLst>
              <a:gd name="adj" fmla="val 27652"/>
            </a:avLst>
          </a:prstGeom>
          <a:noFill/>
          <a:ln w="9525">
            <a:solidFill>
              <a:schemeClr val="accent2"/>
            </a:solidFill>
            <a:miter lim="800000"/>
            <a:headEnd/>
            <a:tailE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lIns="274286" tIns="45718" rIns="1097143" bIns="45718"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defRPr/>
            </a:pPr>
            <a:r>
              <a:rPr lang="en-US" dirty="0">
                <a:solidFill>
                  <a:schemeClr val="tx1"/>
                </a:solidFill>
              </a:rPr>
              <a:t>Once imported, APIC can configure NetScaler functions and parameters</a:t>
            </a:r>
          </a:p>
        </p:txBody>
      </p:sp>
      <p:sp>
        <p:nvSpPr>
          <p:cNvPr id="83974" name="Title 1"/>
          <p:cNvSpPr>
            <a:spLocks noGrp="1"/>
          </p:cNvSpPr>
          <p:nvPr>
            <p:ph type="ctrTitle"/>
          </p:nvPr>
        </p:nvSpPr>
        <p:spPr>
          <a:xfrm>
            <a:off x="346165" y="403231"/>
            <a:ext cx="11547307" cy="971551"/>
          </a:xfrm>
        </p:spPr>
        <p:txBody>
          <a:bodyPr/>
          <a:lstStyle/>
          <a:p>
            <a:r>
              <a:rPr altLang="en-US" sz="2800" dirty="0">
                <a:solidFill>
                  <a:srgbClr val="0000FF"/>
                </a:solidFill>
                <a:cs typeface="CiscoSans" charset="0"/>
              </a:rPr>
              <a:t>Service Automation Through Device Package Integration – </a:t>
            </a:r>
            <a:r>
              <a:rPr lang="en-US" altLang="en-US" sz="2800" dirty="0">
                <a:solidFill>
                  <a:srgbClr val="0000FF"/>
                </a:solidFill>
                <a:cs typeface="CiscoSans" charset="0"/>
              </a:rPr>
              <a:t/>
            </a:r>
            <a:br>
              <a:rPr lang="en-US" altLang="en-US" sz="2800" dirty="0">
                <a:solidFill>
                  <a:srgbClr val="0000FF"/>
                </a:solidFill>
                <a:cs typeface="CiscoSans" charset="0"/>
              </a:rPr>
            </a:br>
            <a:r>
              <a:rPr altLang="en-US" sz="2800" dirty="0">
                <a:solidFill>
                  <a:srgbClr val="0000FF"/>
                </a:solidFill>
                <a:cs typeface="CiscoSans" charset="0"/>
              </a:rPr>
              <a:t>Cisco ACI + Citrix NetScaler </a:t>
            </a:r>
          </a:p>
        </p:txBody>
      </p:sp>
      <p:sp>
        <p:nvSpPr>
          <p:cNvPr id="110" name="TextBox 7"/>
          <p:cNvSpPr>
            <a:spLocks noChangeArrowheads="1"/>
          </p:cNvSpPr>
          <p:nvPr/>
        </p:nvSpPr>
        <p:spPr bwMode="auto">
          <a:xfrm flipH="1">
            <a:off x="6631128" y="5314955"/>
            <a:ext cx="5198829" cy="731839"/>
          </a:xfrm>
          <a:prstGeom prst="homePlate">
            <a:avLst>
              <a:gd name="adj" fmla="val 27652"/>
            </a:avLst>
          </a:prstGeom>
          <a:noFill/>
          <a:ln w="9525">
            <a:solidFill>
              <a:schemeClr val="accent2"/>
            </a:solidFill>
            <a:miter lim="800000"/>
            <a:headEnd/>
            <a:tailE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lIns="274286" tIns="45718" rIns="1097143" bIns="45718"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defRPr/>
            </a:pPr>
            <a:r>
              <a:rPr lang="en-US" dirty="0">
                <a:solidFill>
                  <a:schemeClr val="tx1"/>
                </a:solidFill>
              </a:rPr>
              <a:t>Device scripts translates APIC API callouts to device specific callouts</a:t>
            </a:r>
          </a:p>
        </p:txBody>
      </p:sp>
      <p:grpSp>
        <p:nvGrpSpPr>
          <p:cNvPr id="83976" name="Group 113"/>
          <p:cNvGrpSpPr>
            <a:grpSpLocks/>
          </p:cNvGrpSpPr>
          <p:nvPr/>
        </p:nvGrpSpPr>
        <p:grpSpPr bwMode="auto">
          <a:xfrm>
            <a:off x="369984" y="1465270"/>
            <a:ext cx="5443368" cy="4935537"/>
            <a:chOff x="82547" y="1465545"/>
            <a:chExt cx="5441430" cy="4935255"/>
          </a:xfrm>
        </p:grpSpPr>
        <p:sp>
          <p:nvSpPr>
            <p:cNvPr id="83977" name="TextBox 9"/>
            <p:cNvSpPr txBox="1">
              <a:spLocks noChangeArrowheads="1"/>
            </p:cNvSpPr>
            <p:nvPr/>
          </p:nvSpPr>
          <p:spPr bwMode="auto">
            <a:xfrm flipH="1">
              <a:off x="82547" y="1465545"/>
              <a:ext cx="5441430" cy="4935255"/>
            </a:xfrm>
            <a:prstGeom prst="rect">
              <a:avLst/>
            </a:prstGeom>
            <a:solidFill>
              <a:srgbClr val="D9D9D9"/>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82880" rIns="182880" bIns="91440" anchor="b"/>
            <a:lstStyle/>
            <a:p>
              <a:pPr algn="ctr"/>
              <a:endParaRPr lang="en-US" altLang="en-US" sz="2000">
                <a:solidFill>
                  <a:srgbClr val="FFFFFF"/>
                </a:solidFill>
              </a:endParaRPr>
            </a:p>
          </p:txBody>
        </p:sp>
        <p:sp>
          <p:nvSpPr>
            <p:cNvPr id="109" name="Rounded Rectangle 108"/>
            <p:cNvSpPr>
              <a:spLocks noChangeArrowheads="1"/>
            </p:cNvSpPr>
            <p:nvPr/>
          </p:nvSpPr>
          <p:spPr bwMode="auto">
            <a:xfrm>
              <a:off x="1592115" y="4521307"/>
              <a:ext cx="2774685" cy="839740"/>
            </a:xfrm>
            <a:prstGeom prst="roundRect">
              <a:avLst>
                <a:gd name="adj" fmla="val 0"/>
              </a:avLst>
            </a:prstGeom>
            <a:solidFill>
              <a:srgbClr val="3CBBB9"/>
            </a:solidFill>
            <a:ln>
              <a:noFill/>
            </a:ln>
            <a:effectLst>
              <a:outerShdw blurRad="63500" dist="50800" dir="5400000" algn="ctr" rotWithShape="0">
                <a:srgbClr val="000000">
                  <a:alpha val="26999"/>
                </a:srgbClr>
              </a:outerShdw>
            </a:effectLst>
            <a:extLst>
              <a:ext uri="{91240B29-F687-4f45-9708-019B960494DF}">
                <a14:hiddenLine xmlns:a14="http://schemas.microsoft.com/office/drawing/2010/main" w="25400">
                  <a:solidFill>
                    <a:srgbClr val="000000"/>
                  </a:solidFill>
                  <a:round/>
                  <a:headEnd/>
                  <a:tailEnd/>
                </a14:hiddenLine>
              </a:ext>
            </a:extLst>
          </p:spPr>
          <p:txBody>
            <a:bodyPr anchor="ctr"/>
            <a:lstStyle/>
            <a:p>
              <a:pPr algn="ctr">
                <a:defRPr/>
              </a:pPr>
              <a:endParaRPr lang="en-US" dirty="0">
                <a:solidFill>
                  <a:schemeClr val="lt1"/>
                </a:solidFill>
                <a:latin typeface="+mn-lt"/>
                <a:ea typeface="+mn-ea"/>
              </a:endParaRPr>
            </a:p>
          </p:txBody>
        </p:sp>
        <p:sp>
          <p:nvSpPr>
            <p:cNvPr id="98" name="Rounded Rectangle 97"/>
            <p:cNvSpPr>
              <a:spLocks noChangeArrowheads="1"/>
            </p:cNvSpPr>
            <p:nvPr/>
          </p:nvSpPr>
          <p:spPr bwMode="auto">
            <a:xfrm>
              <a:off x="1592115" y="3357737"/>
              <a:ext cx="2774685" cy="738145"/>
            </a:xfrm>
            <a:prstGeom prst="roundRect">
              <a:avLst>
                <a:gd name="adj" fmla="val 0"/>
              </a:avLst>
            </a:prstGeom>
            <a:solidFill>
              <a:srgbClr val="3CBBB9"/>
            </a:solidFill>
            <a:ln>
              <a:noFill/>
            </a:ln>
            <a:effectLst>
              <a:outerShdw blurRad="63500" dist="50800" dir="5400000" algn="ctr" rotWithShape="0">
                <a:srgbClr val="000000">
                  <a:alpha val="26999"/>
                </a:srgbClr>
              </a:outerShdw>
            </a:effectLst>
            <a:extLst>
              <a:ext uri="{91240B29-F687-4f45-9708-019B960494DF}">
                <a14:hiddenLine xmlns:a14="http://schemas.microsoft.com/office/drawing/2010/main" w="25400">
                  <a:solidFill>
                    <a:srgbClr val="000000"/>
                  </a:solidFill>
                  <a:round/>
                  <a:headEnd/>
                  <a:tailEnd/>
                </a14:hiddenLine>
              </a:ext>
            </a:extLst>
          </p:spPr>
          <p:txBody>
            <a:bodyPr anchor="ctr"/>
            <a:lstStyle/>
            <a:p>
              <a:pPr algn="ctr">
                <a:defRPr/>
              </a:pPr>
              <a:endParaRPr lang="en-US" dirty="0">
                <a:solidFill>
                  <a:schemeClr val="lt1"/>
                </a:solidFill>
                <a:latin typeface="+mn-lt"/>
                <a:ea typeface="+mn-ea"/>
              </a:endParaRPr>
            </a:p>
          </p:txBody>
        </p:sp>
        <p:sp>
          <p:nvSpPr>
            <p:cNvPr id="83980" name="TextBox 77"/>
            <p:cNvSpPr txBox="1">
              <a:spLocks noChangeArrowheads="1"/>
            </p:cNvSpPr>
            <p:nvPr/>
          </p:nvSpPr>
          <p:spPr bwMode="auto">
            <a:xfrm>
              <a:off x="1847063" y="4496844"/>
              <a:ext cx="2264733" cy="46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iscoSansTT Light" charset="0"/>
                  <a:ea typeface="MS PGothic" pitchFamily="34" charset="-128"/>
                </a:defRPr>
              </a:lvl1pPr>
              <a:lvl2pPr marL="742950" indent="-285750" eaLnBrk="0" hangingPunct="0">
                <a:defRPr sz="2400">
                  <a:solidFill>
                    <a:schemeClr val="tx1"/>
                  </a:solidFill>
                  <a:latin typeface="CiscoSansTT Light" charset="0"/>
                  <a:ea typeface="MS PGothic" pitchFamily="34" charset="-128"/>
                </a:defRPr>
              </a:lvl2pPr>
              <a:lvl3pPr marL="1143000" indent="-228600" eaLnBrk="0" hangingPunct="0">
                <a:defRPr sz="2400">
                  <a:solidFill>
                    <a:schemeClr val="tx1"/>
                  </a:solidFill>
                  <a:latin typeface="CiscoSansTT Light" charset="0"/>
                  <a:ea typeface="MS PGothic" pitchFamily="34" charset="-128"/>
                </a:defRPr>
              </a:lvl3pPr>
              <a:lvl4pPr marL="1600200" indent="-228600" eaLnBrk="0" hangingPunct="0">
                <a:defRPr sz="2400">
                  <a:solidFill>
                    <a:schemeClr val="tx1"/>
                  </a:solidFill>
                  <a:latin typeface="CiscoSansTT Light" charset="0"/>
                  <a:ea typeface="MS PGothic" pitchFamily="34" charset="-128"/>
                </a:defRPr>
              </a:lvl4pPr>
              <a:lvl5pPr marL="2057400" indent="-228600" eaLnBrk="0" hangingPunct="0">
                <a:defRPr sz="2400">
                  <a:solidFill>
                    <a:schemeClr val="tx1"/>
                  </a:solidFill>
                  <a:latin typeface="CiscoSansTT Light" charset="0"/>
                  <a:ea typeface="MS PGothic" pitchFamily="34" charset="-128"/>
                </a:defRPr>
              </a:lvl5pPr>
              <a:lvl6pPr marL="2514600" indent="-228600" defTabSz="608013" eaLnBrk="0" fontAlgn="base" hangingPunct="0">
                <a:spcBef>
                  <a:spcPct val="0"/>
                </a:spcBef>
                <a:spcAft>
                  <a:spcPct val="0"/>
                </a:spcAft>
                <a:defRPr sz="2400">
                  <a:solidFill>
                    <a:schemeClr val="tx1"/>
                  </a:solidFill>
                  <a:latin typeface="CiscoSansTT Light" charset="0"/>
                  <a:ea typeface="MS PGothic" pitchFamily="34" charset="-128"/>
                </a:defRPr>
              </a:lvl6pPr>
              <a:lvl7pPr marL="2971800" indent="-228600" defTabSz="608013" eaLnBrk="0" fontAlgn="base" hangingPunct="0">
                <a:spcBef>
                  <a:spcPct val="0"/>
                </a:spcBef>
                <a:spcAft>
                  <a:spcPct val="0"/>
                </a:spcAft>
                <a:defRPr sz="2400">
                  <a:solidFill>
                    <a:schemeClr val="tx1"/>
                  </a:solidFill>
                  <a:latin typeface="CiscoSansTT Light" charset="0"/>
                  <a:ea typeface="MS PGothic" pitchFamily="34" charset="-128"/>
                </a:defRPr>
              </a:lvl7pPr>
              <a:lvl8pPr marL="3429000" indent="-228600" defTabSz="608013" eaLnBrk="0" fontAlgn="base" hangingPunct="0">
                <a:spcBef>
                  <a:spcPct val="0"/>
                </a:spcBef>
                <a:spcAft>
                  <a:spcPct val="0"/>
                </a:spcAft>
                <a:defRPr sz="2400">
                  <a:solidFill>
                    <a:schemeClr val="tx1"/>
                  </a:solidFill>
                  <a:latin typeface="CiscoSansTT Light" charset="0"/>
                  <a:ea typeface="MS PGothic" pitchFamily="34" charset="-128"/>
                </a:defRPr>
              </a:lvl8pPr>
              <a:lvl9pPr marL="3886200" indent="-228600" defTabSz="608013" eaLnBrk="0" fontAlgn="base" hangingPunct="0">
                <a:spcBef>
                  <a:spcPct val="0"/>
                </a:spcBef>
                <a:spcAft>
                  <a:spcPct val="0"/>
                </a:spcAft>
                <a:defRPr sz="2400">
                  <a:solidFill>
                    <a:schemeClr val="tx1"/>
                  </a:solidFill>
                  <a:latin typeface="CiscoSansTT Light" charset="0"/>
                  <a:ea typeface="MS PGothic" pitchFamily="34" charset="-128"/>
                </a:defRPr>
              </a:lvl9pPr>
            </a:lstStyle>
            <a:p>
              <a:pPr algn="ctr" eaLnBrk="1" hangingPunct="1"/>
              <a:r>
                <a:rPr lang="en-US" altLang="en-US" sz="1200"/>
                <a:t>Script Engine </a:t>
              </a:r>
            </a:p>
            <a:p>
              <a:pPr algn="ctr" eaLnBrk="1" hangingPunct="1"/>
              <a:r>
                <a:rPr lang="en-US" altLang="en-US" sz="1200"/>
                <a:t>APIC - Script Interface </a:t>
              </a:r>
            </a:p>
          </p:txBody>
        </p:sp>
        <p:sp>
          <p:nvSpPr>
            <p:cNvPr id="83981" name="TextBox 78"/>
            <p:cNvSpPr txBox="1">
              <a:spLocks noChangeArrowheads="1"/>
            </p:cNvSpPr>
            <p:nvPr/>
          </p:nvSpPr>
          <p:spPr bwMode="auto">
            <a:xfrm>
              <a:off x="1778168" y="3439373"/>
              <a:ext cx="2402518" cy="46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iscoSansTT Light" charset="0"/>
                  <a:ea typeface="MS PGothic" pitchFamily="34" charset="-128"/>
                </a:defRPr>
              </a:lvl1pPr>
              <a:lvl2pPr marL="742950" indent="-285750" eaLnBrk="0" hangingPunct="0">
                <a:defRPr sz="2400">
                  <a:solidFill>
                    <a:schemeClr val="tx1"/>
                  </a:solidFill>
                  <a:latin typeface="CiscoSansTT Light" charset="0"/>
                  <a:ea typeface="MS PGothic" pitchFamily="34" charset="-128"/>
                </a:defRPr>
              </a:lvl2pPr>
              <a:lvl3pPr marL="1143000" indent="-228600" eaLnBrk="0" hangingPunct="0">
                <a:defRPr sz="2400">
                  <a:solidFill>
                    <a:schemeClr val="tx1"/>
                  </a:solidFill>
                  <a:latin typeface="CiscoSansTT Light" charset="0"/>
                  <a:ea typeface="MS PGothic" pitchFamily="34" charset="-128"/>
                </a:defRPr>
              </a:lvl3pPr>
              <a:lvl4pPr marL="1600200" indent="-228600" eaLnBrk="0" hangingPunct="0">
                <a:defRPr sz="2400">
                  <a:solidFill>
                    <a:schemeClr val="tx1"/>
                  </a:solidFill>
                  <a:latin typeface="CiscoSansTT Light" charset="0"/>
                  <a:ea typeface="MS PGothic" pitchFamily="34" charset="-128"/>
                </a:defRPr>
              </a:lvl4pPr>
              <a:lvl5pPr marL="2057400" indent="-228600" eaLnBrk="0" hangingPunct="0">
                <a:defRPr sz="2400">
                  <a:solidFill>
                    <a:schemeClr val="tx1"/>
                  </a:solidFill>
                  <a:latin typeface="CiscoSansTT Light" charset="0"/>
                  <a:ea typeface="MS PGothic" pitchFamily="34" charset="-128"/>
                </a:defRPr>
              </a:lvl5pPr>
              <a:lvl6pPr marL="2514600" indent="-228600" defTabSz="608013" eaLnBrk="0" fontAlgn="base" hangingPunct="0">
                <a:spcBef>
                  <a:spcPct val="0"/>
                </a:spcBef>
                <a:spcAft>
                  <a:spcPct val="0"/>
                </a:spcAft>
                <a:defRPr sz="2400">
                  <a:solidFill>
                    <a:schemeClr val="tx1"/>
                  </a:solidFill>
                  <a:latin typeface="CiscoSansTT Light" charset="0"/>
                  <a:ea typeface="MS PGothic" pitchFamily="34" charset="-128"/>
                </a:defRPr>
              </a:lvl6pPr>
              <a:lvl7pPr marL="2971800" indent="-228600" defTabSz="608013" eaLnBrk="0" fontAlgn="base" hangingPunct="0">
                <a:spcBef>
                  <a:spcPct val="0"/>
                </a:spcBef>
                <a:spcAft>
                  <a:spcPct val="0"/>
                </a:spcAft>
                <a:defRPr sz="2400">
                  <a:solidFill>
                    <a:schemeClr val="tx1"/>
                  </a:solidFill>
                  <a:latin typeface="CiscoSansTT Light" charset="0"/>
                  <a:ea typeface="MS PGothic" pitchFamily="34" charset="-128"/>
                </a:defRPr>
              </a:lvl7pPr>
              <a:lvl8pPr marL="3429000" indent="-228600" defTabSz="608013" eaLnBrk="0" fontAlgn="base" hangingPunct="0">
                <a:spcBef>
                  <a:spcPct val="0"/>
                </a:spcBef>
                <a:spcAft>
                  <a:spcPct val="0"/>
                </a:spcAft>
                <a:defRPr sz="2400">
                  <a:solidFill>
                    <a:schemeClr val="tx1"/>
                  </a:solidFill>
                  <a:latin typeface="CiscoSansTT Light" charset="0"/>
                  <a:ea typeface="MS PGothic" pitchFamily="34" charset="-128"/>
                </a:defRPr>
              </a:lvl8pPr>
              <a:lvl9pPr marL="3886200" indent="-228600" defTabSz="608013" eaLnBrk="0" fontAlgn="base" hangingPunct="0">
                <a:spcBef>
                  <a:spcPct val="0"/>
                </a:spcBef>
                <a:spcAft>
                  <a:spcPct val="0"/>
                </a:spcAft>
                <a:defRPr sz="2400">
                  <a:solidFill>
                    <a:schemeClr val="tx1"/>
                  </a:solidFill>
                  <a:latin typeface="CiscoSansTT Light" charset="0"/>
                  <a:ea typeface="MS PGothic" pitchFamily="34" charset="-128"/>
                </a:defRPr>
              </a:lvl9pPr>
            </a:lstStyle>
            <a:p>
              <a:pPr algn="ctr" eaLnBrk="1" hangingPunct="1"/>
              <a:r>
                <a:rPr lang="en-US" altLang="en-US" sz="1200"/>
                <a:t>APIC– Policy Manager </a:t>
              </a:r>
            </a:p>
            <a:p>
              <a:pPr algn="ctr" eaLnBrk="1" hangingPunct="1"/>
              <a:r>
                <a:rPr lang="en-US" altLang="en-US" sz="1200"/>
                <a:t> </a:t>
              </a:r>
            </a:p>
          </p:txBody>
        </p:sp>
        <p:sp>
          <p:nvSpPr>
            <p:cNvPr id="83982" name="TextBox 80"/>
            <p:cNvSpPr txBox="1">
              <a:spLocks noChangeArrowheads="1"/>
            </p:cNvSpPr>
            <p:nvPr/>
          </p:nvSpPr>
          <p:spPr bwMode="auto">
            <a:xfrm>
              <a:off x="315631" y="1614988"/>
              <a:ext cx="1763691" cy="427785"/>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iscoSansTT Light" charset="0"/>
                  <a:ea typeface="MS PGothic" pitchFamily="34" charset="-128"/>
                </a:defRPr>
              </a:lvl1pPr>
              <a:lvl2pPr marL="742950" indent="-285750" eaLnBrk="0" hangingPunct="0">
                <a:defRPr sz="2400">
                  <a:solidFill>
                    <a:schemeClr val="tx1"/>
                  </a:solidFill>
                  <a:latin typeface="CiscoSansTT Light" charset="0"/>
                  <a:ea typeface="MS PGothic" pitchFamily="34" charset="-128"/>
                </a:defRPr>
              </a:lvl2pPr>
              <a:lvl3pPr marL="1143000" indent="-228600" eaLnBrk="0" hangingPunct="0">
                <a:defRPr sz="2400">
                  <a:solidFill>
                    <a:schemeClr val="tx1"/>
                  </a:solidFill>
                  <a:latin typeface="CiscoSansTT Light" charset="0"/>
                  <a:ea typeface="MS PGothic" pitchFamily="34" charset="-128"/>
                </a:defRPr>
              </a:lvl3pPr>
              <a:lvl4pPr marL="1600200" indent="-228600" eaLnBrk="0" hangingPunct="0">
                <a:defRPr sz="2400">
                  <a:solidFill>
                    <a:schemeClr val="tx1"/>
                  </a:solidFill>
                  <a:latin typeface="CiscoSansTT Light" charset="0"/>
                  <a:ea typeface="MS PGothic" pitchFamily="34" charset="-128"/>
                </a:defRPr>
              </a:lvl4pPr>
              <a:lvl5pPr marL="2057400" indent="-228600" eaLnBrk="0" hangingPunct="0">
                <a:defRPr sz="2400">
                  <a:solidFill>
                    <a:schemeClr val="tx1"/>
                  </a:solidFill>
                  <a:latin typeface="CiscoSansTT Light" charset="0"/>
                  <a:ea typeface="MS PGothic" pitchFamily="34" charset="-128"/>
                </a:defRPr>
              </a:lvl5pPr>
              <a:lvl6pPr marL="2514600" indent="-228600" defTabSz="608013" eaLnBrk="0" fontAlgn="base" hangingPunct="0">
                <a:spcBef>
                  <a:spcPct val="0"/>
                </a:spcBef>
                <a:spcAft>
                  <a:spcPct val="0"/>
                </a:spcAft>
                <a:defRPr sz="2400">
                  <a:solidFill>
                    <a:schemeClr val="tx1"/>
                  </a:solidFill>
                  <a:latin typeface="CiscoSansTT Light" charset="0"/>
                  <a:ea typeface="MS PGothic" pitchFamily="34" charset="-128"/>
                </a:defRPr>
              </a:lvl6pPr>
              <a:lvl7pPr marL="2971800" indent="-228600" defTabSz="608013" eaLnBrk="0" fontAlgn="base" hangingPunct="0">
                <a:spcBef>
                  <a:spcPct val="0"/>
                </a:spcBef>
                <a:spcAft>
                  <a:spcPct val="0"/>
                </a:spcAft>
                <a:defRPr sz="2400">
                  <a:solidFill>
                    <a:schemeClr val="tx1"/>
                  </a:solidFill>
                  <a:latin typeface="CiscoSansTT Light" charset="0"/>
                  <a:ea typeface="MS PGothic" pitchFamily="34" charset="-128"/>
                </a:defRPr>
              </a:lvl7pPr>
              <a:lvl8pPr marL="3429000" indent="-228600" defTabSz="608013" eaLnBrk="0" fontAlgn="base" hangingPunct="0">
                <a:spcBef>
                  <a:spcPct val="0"/>
                </a:spcBef>
                <a:spcAft>
                  <a:spcPct val="0"/>
                </a:spcAft>
                <a:defRPr sz="2400">
                  <a:solidFill>
                    <a:schemeClr val="tx1"/>
                  </a:solidFill>
                  <a:latin typeface="CiscoSansTT Light" charset="0"/>
                  <a:ea typeface="MS PGothic" pitchFamily="34" charset="-128"/>
                </a:defRPr>
              </a:lvl8pPr>
              <a:lvl9pPr marL="3886200" indent="-228600" defTabSz="608013" eaLnBrk="0" fontAlgn="base" hangingPunct="0">
                <a:spcBef>
                  <a:spcPct val="0"/>
                </a:spcBef>
                <a:spcAft>
                  <a:spcPct val="0"/>
                </a:spcAft>
                <a:defRPr sz="2400">
                  <a:solidFill>
                    <a:schemeClr val="tx1"/>
                  </a:solidFill>
                  <a:latin typeface="CiscoSansTT Light" charset="0"/>
                  <a:ea typeface="MS PGothic" pitchFamily="34" charset="-128"/>
                </a:defRPr>
              </a:lvl9pPr>
            </a:lstStyle>
            <a:p>
              <a:pPr algn="ctr" eaLnBrk="1" hangingPunct="1">
                <a:lnSpc>
                  <a:spcPct val="90000"/>
                </a:lnSpc>
              </a:pPr>
              <a:r>
                <a:rPr lang="en-US" altLang="en-US" sz="1200"/>
                <a:t>NetScaler Device Package</a:t>
              </a:r>
            </a:p>
          </p:txBody>
        </p:sp>
        <p:grpSp>
          <p:nvGrpSpPr>
            <p:cNvPr id="83983" name="APIC"/>
            <p:cNvGrpSpPr>
              <a:grpSpLocks/>
            </p:cNvGrpSpPr>
            <p:nvPr/>
          </p:nvGrpSpPr>
          <p:grpSpPr bwMode="auto">
            <a:xfrm>
              <a:off x="2377852" y="1733817"/>
              <a:ext cx="1152415" cy="1172222"/>
              <a:chOff x="4868648" y="1646030"/>
              <a:chExt cx="1553752" cy="1580365"/>
            </a:xfrm>
          </p:grpSpPr>
          <p:sp>
            <p:nvSpPr>
              <p:cNvPr id="87" name="Rounded Rectangle 86"/>
              <p:cNvSpPr/>
              <p:nvPr/>
            </p:nvSpPr>
            <p:spPr>
              <a:xfrm rot="2700000">
                <a:off x="5003450" y="1814788"/>
                <a:ext cx="1319770" cy="1319769"/>
              </a:xfrm>
              <a:prstGeom prst="roundRect">
                <a:avLst>
                  <a:gd name="adj" fmla="val 5947"/>
                </a:avLst>
              </a:prstGeom>
              <a:gradFill flip="none" rotWithShape="1">
                <a:gsLst>
                  <a:gs pos="100000">
                    <a:srgbClr val="706D6D">
                      <a:alpha val="0"/>
                    </a:srgbClr>
                  </a:gs>
                  <a:gs pos="2083">
                    <a:srgbClr val="EAB430">
                      <a:lumMod val="50000"/>
                    </a:srgbClr>
                  </a:gs>
                </a:gsLst>
                <a:path path="shape">
                  <a:fillToRect l="50000" t="50000" r="50000" b="50000"/>
                </a:path>
                <a:tileRect/>
              </a:gradFill>
              <a:ln w="12700" cap="flat" cmpd="sng" algn="ctr">
                <a:noFill/>
                <a:prstDash val="solid"/>
                <a:miter lim="800000"/>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600" kern="0">
                  <a:solidFill>
                    <a:srgbClr val="E7E6E6"/>
                  </a:solidFill>
                  <a:latin typeface="Arial"/>
                  <a:cs typeface="Arial"/>
                </a:endParaRPr>
              </a:p>
            </p:txBody>
          </p:sp>
          <p:grpSp>
            <p:nvGrpSpPr>
              <p:cNvPr id="83998" name="Group 373"/>
              <p:cNvGrpSpPr>
                <a:grpSpLocks/>
              </p:cNvGrpSpPr>
              <p:nvPr/>
            </p:nvGrpSpPr>
            <p:grpSpPr bwMode="auto">
              <a:xfrm>
                <a:off x="5112843" y="1886403"/>
                <a:ext cx="1176540" cy="1176540"/>
                <a:chOff x="5112848" y="1886403"/>
                <a:chExt cx="1176541" cy="1176541"/>
              </a:xfrm>
            </p:grpSpPr>
            <p:sp>
              <p:nvSpPr>
                <p:cNvPr id="96" name="Rounded Rectangle 95"/>
                <p:cNvSpPr/>
                <p:nvPr/>
              </p:nvSpPr>
              <p:spPr>
                <a:xfrm rot="2700000">
                  <a:off x="5112848" y="1886403"/>
                  <a:ext cx="1176541" cy="1176541"/>
                </a:xfrm>
                <a:prstGeom prst="roundRect">
                  <a:avLst>
                    <a:gd name="adj" fmla="val 5947"/>
                  </a:avLst>
                </a:prstGeom>
                <a:gradFill flip="none" rotWithShape="1">
                  <a:gsLst>
                    <a:gs pos="89000">
                      <a:srgbClr val="706D6D">
                        <a:alpha val="0"/>
                      </a:srgbClr>
                    </a:gs>
                    <a:gs pos="100000">
                      <a:srgbClr val="EAB430">
                        <a:lumMod val="50000"/>
                      </a:srgbClr>
                    </a:gs>
                  </a:gsLst>
                  <a:path path="shape">
                    <a:fillToRect l="50000" t="50000" r="50000" b="50000"/>
                  </a:path>
                  <a:tileRect/>
                </a:gradFill>
                <a:ln w="12700" cap="flat" cmpd="sng" algn="ctr">
                  <a:noFill/>
                  <a:prstDash val="solid"/>
                  <a:miter lim="800000"/>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600" kern="0">
                    <a:solidFill>
                      <a:srgbClr val="E7E6E6"/>
                    </a:solidFill>
                    <a:latin typeface="Arial"/>
                    <a:cs typeface="Arial"/>
                  </a:endParaRPr>
                </a:p>
              </p:txBody>
            </p:sp>
            <p:sp>
              <p:nvSpPr>
                <p:cNvPr id="97" name="Rounded Rectangle 96"/>
                <p:cNvSpPr/>
                <p:nvPr/>
              </p:nvSpPr>
              <p:spPr>
                <a:xfrm rot="2700000">
                  <a:off x="5282468" y="2056023"/>
                  <a:ext cx="837300" cy="837300"/>
                </a:xfrm>
                <a:prstGeom prst="roundRect">
                  <a:avLst>
                    <a:gd name="adj" fmla="val 5947"/>
                  </a:avLst>
                </a:prstGeom>
                <a:gradFill flip="none" rotWithShape="1">
                  <a:gsLst>
                    <a:gs pos="0">
                      <a:srgbClr val="EAB430">
                        <a:alpha val="90000"/>
                      </a:srgbClr>
                    </a:gs>
                    <a:gs pos="100000">
                      <a:srgbClr val="EAB430">
                        <a:lumMod val="50000"/>
                        <a:alpha val="90000"/>
                      </a:srgbClr>
                    </a:gs>
                  </a:gsLst>
                  <a:lin ang="2700000" scaled="1"/>
                  <a:tileRect/>
                </a:gradFill>
                <a:ln w="76200" cap="flat" cmpd="sng" algn="ctr">
                  <a:gradFill>
                    <a:gsLst>
                      <a:gs pos="0">
                        <a:srgbClr val="EAB430">
                          <a:lumMod val="60000"/>
                          <a:lumOff val="40000"/>
                        </a:srgbClr>
                      </a:gs>
                      <a:gs pos="100000">
                        <a:srgbClr val="EAB430">
                          <a:lumMod val="75000"/>
                        </a:srgbClr>
                      </a:gs>
                    </a:gsLst>
                    <a:lin ang="5400000" scaled="0"/>
                  </a:gradFill>
                  <a:prstDash val="solid"/>
                  <a:miter lim="800000"/>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600" kern="0">
                    <a:solidFill>
                      <a:srgbClr val="E7E6E6"/>
                    </a:solidFill>
                    <a:latin typeface="Arial"/>
                    <a:cs typeface="Arial"/>
                  </a:endParaRPr>
                </a:p>
              </p:txBody>
            </p:sp>
          </p:grpSp>
          <p:sp>
            <p:nvSpPr>
              <p:cNvPr id="89" name="Rectangle 88"/>
              <p:cNvSpPr/>
              <p:nvPr/>
            </p:nvSpPr>
            <p:spPr>
              <a:xfrm>
                <a:off x="5146844" y="2218473"/>
                <a:ext cx="1074771" cy="53938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2000" b="1" kern="0" dirty="0">
                    <a:solidFill>
                      <a:srgbClr val="5E460A"/>
                    </a:solidFill>
                    <a:effectLst>
                      <a:innerShdw blurRad="63500" dist="50800" dir="16200000">
                        <a:prstClr val="black">
                          <a:alpha val="50000"/>
                        </a:prstClr>
                      </a:innerShdw>
                    </a:effectLst>
                    <a:latin typeface="Arial"/>
                    <a:cs typeface="Arial"/>
                  </a:rPr>
                  <a:t>APIC</a:t>
                </a:r>
              </a:p>
            </p:txBody>
          </p:sp>
          <p:pic>
            <p:nvPicPr>
              <p:cNvPr id="84000" name="Picture 8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0619" y="1646030"/>
                <a:ext cx="261099" cy="303896"/>
              </a:xfrm>
              <a:prstGeom prst="rect">
                <a:avLst/>
              </a:prstGeom>
              <a:noFill/>
              <a:ln>
                <a:noFill/>
              </a:ln>
              <a:effectLst>
                <a:outerShdw dist="25400" dir="5400000" algn="t"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Freeform 90"/>
              <p:cNvSpPr>
                <a:spLocks noEditPoints="1"/>
              </p:cNvSpPr>
              <p:nvPr/>
            </p:nvSpPr>
            <p:spPr bwMode="auto">
              <a:xfrm>
                <a:off x="4868648" y="2358688"/>
                <a:ext cx="387367" cy="192610"/>
              </a:xfrm>
              <a:custGeom>
                <a:avLst/>
                <a:gdLst>
                  <a:gd name="T0" fmla="*/ 2147483647 w 520"/>
                  <a:gd name="T1" fmla="*/ 0 h 258"/>
                  <a:gd name="T2" fmla="*/ 0 w 520"/>
                  <a:gd name="T3" fmla="*/ 2147483647 h 258"/>
                  <a:gd name="T4" fmla="*/ 2147483647 w 520"/>
                  <a:gd name="T5" fmla="*/ 2147483647 h 258"/>
                  <a:gd name="T6" fmla="*/ 2147483647 w 520"/>
                  <a:gd name="T7" fmla="*/ 2147483647 h 258"/>
                  <a:gd name="T8" fmla="*/ 2147483647 w 520"/>
                  <a:gd name="T9" fmla="*/ 2147483647 h 258"/>
                  <a:gd name="T10" fmla="*/ 2147483647 w 520"/>
                  <a:gd name="T11" fmla="*/ 0 h 258"/>
                  <a:gd name="T12" fmla="*/ 2147483647 w 520"/>
                  <a:gd name="T13" fmla="*/ 2147483647 h 258"/>
                  <a:gd name="T14" fmla="*/ 2147483647 w 520"/>
                  <a:gd name="T15" fmla="*/ 2147483647 h 258"/>
                  <a:gd name="T16" fmla="*/ 2147483647 w 520"/>
                  <a:gd name="T17" fmla="*/ 2147483647 h 258"/>
                  <a:gd name="T18" fmla="*/ 2147483647 w 520"/>
                  <a:gd name="T19" fmla="*/ 2147483647 h 258"/>
                  <a:gd name="T20" fmla="*/ 2147483647 w 520"/>
                  <a:gd name="T21" fmla="*/ 2147483647 h 258"/>
                  <a:gd name="T22" fmla="*/ 2147483647 w 520"/>
                  <a:gd name="T23" fmla="*/ 2147483647 h 258"/>
                  <a:gd name="T24" fmla="*/ 2147483647 w 520"/>
                  <a:gd name="T25" fmla="*/ 2147483647 h 258"/>
                  <a:gd name="T26" fmla="*/ 2147483647 w 520"/>
                  <a:gd name="T27" fmla="*/ 2147483647 h 258"/>
                  <a:gd name="T28" fmla="*/ 2147483647 w 520"/>
                  <a:gd name="T29" fmla="*/ 2147483647 h 258"/>
                  <a:gd name="T30" fmla="*/ 2147483647 w 520"/>
                  <a:gd name="T31" fmla="*/ 2147483647 h 258"/>
                  <a:gd name="T32" fmla="*/ 2147483647 w 520"/>
                  <a:gd name="T33" fmla="*/ 2147483647 h 258"/>
                  <a:gd name="T34" fmla="*/ 2147483647 w 520"/>
                  <a:gd name="T35" fmla="*/ 2147483647 h 258"/>
                  <a:gd name="T36" fmla="*/ 2147483647 w 520"/>
                  <a:gd name="T37" fmla="*/ 2147483647 h 258"/>
                  <a:gd name="T38" fmla="*/ 2147483647 w 520"/>
                  <a:gd name="T39" fmla="*/ 2147483647 h 258"/>
                  <a:gd name="T40" fmla="*/ 2147483647 w 520"/>
                  <a:gd name="T41" fmla="*/ 2147483647 h 258"/>
                  <a:gd name="T42" fmla="*/ 2147483647 w 520"/>
                  <a:gd name="T43" fmla="*/ 2147483647 h 258"/>
                  <a:gd name="T44" fmla="*/ 2147483647 w 520"/>
                  <a:gd name="T45" fmla="*/ 2147483647 h 258"/>
                  <a:gd name="T46" fmla="*/ 2147483647 w 520"/>
                  <a:gd name="T47" fmla="*/ 2147483647 h 258"/>
                  <a:gd name="T48" fmla="*/ 2147483647 w 520"/>
                  <a:gd name="T49" fmla="*/ 2147483647 h 258"/>
                  <a:gd name="T50" fmla="*/ 2147483647 w 520"/>
                  <a:gd name="T51" fmla="*/ 2147483647 h 258"/>
                  <a:gd name="T52" fmla="*/ 2147483647 w 520"/>
                  <a:gd name="T53" fmla="*/ 2147483647 h 258"/>
                  <a:gd name="T54" fmla="*/ 2147483647 w 520"/>
                  <a:gd name="T55" fmla="*/ 2147483647 h 258"/>
                  <a:gd name="T56" fmla="*/ 2147483647 w 520"/>
                  <a:gd name="T57" fmla="*/ 2147483647 h 258"/>
                  <a:gd name="T58" fmla="*/ 2147483647 w 520"/>
                  <a:gd name="T59" fmla="*/ 2147483647 h 258"/>
                  <a:gd name="T60" fmla="*/ 2147483647 w 520"/>
                  <a:gd name="T61" fmla="*/ 2147483647 h 258"/>
                  <a:gd name="T62" fmla="*/ 2147483647 w 520"/>
                  <a:gd name="T63" fmla="*/ 2147483647 h 258"/>
                  <a:gd name="T64" fmla="*/ 2147483647 w 520"/>
                  <a:gd name="T65" fmla="*/ 2147483647 h 258"/>
                  <a:gd name="T66" fmla="*/ 2147483647 w 520"/>
                  <a:gd name="T67" fmla="*/ 2147483647 h 258"/>
                  <a:gd name="T68" fmla="*/ 2147483647 w 520"/>
                  <a:gd name="T69" fmla="*/ 2147483647 h 258"/>
                  <a:gd name="T70" fmla="*/ 2147483647 w 520"/>
                  <a:gd name="T71" fmla="*/ 2147483647 h 258"/>
                  <a:gd name="T72" fmla="*/ 2147483647 w 520"/>
                  <a:gd name="T73" fmla="*/ 2147483647 h 258"/>
                  <a:gd name="T74" fmla="*/ 2147483647 w 520"/>
                  <a:gd name="T75" fmla="*/ 2147483647 h 258"/>
                  <a:gd name="T76" fmla="*/ 2147483647 w 520"/>
                  <a:gd name="T77" fmla="*/ 2147483647 h 258"/>
                  <a:gd name="T78" fmla="*/ 2147483647 w 520"/>
                  <a:gd name="T79" fmla="*/ 2147483647 h 258"/>
                  <a:gd name="T80" fmla="*/ 2147483647 w 520"/>
                  <a:gd name="T81" fmla="*/ 2147483647 h 258"/>
                  <a:gd name="T82" fmla="*/ 2147483647 w 520"/>
                  <a:gd name="T83" fmla="*/ 2147483647 h 258"/>
                  <a:gd name="T84" fmla="*/ 2147483647 w 520"/>
                  <a:gd name="T85" fmla="*/ 2147483647 h 258"/>
                  <a:gd name="T86" fmla="*/ 2147483647 w 520"/>
                  <a:gd name="T87" fmla="*/ 2147483647 h 258"/>
                  <a:gd name="T88" fmla="*/ 2147483647 w 520"/>
                  <a:gd name="T89" fmla="*/ 2147483647 h 258"/>
                  <a:gd name="T90" fmla="*/ 2147483647 w 520"/>
                  <a:gd name="T91" fmla="*/ 2147483647 h 258"/>
                  <a:gd name="T92" fmla="*/ 2147483647 w 520"/>
                  <a:gd name="T93" fmla="*/ 2147483647 h 258"/>
                  <a:gd name="T94" fmla="*/ 2147483647 w 520"/>
                  <a:gd name="T95" fmla="*/ 2147483647 h 258"/>
                  <a:gd name="T96" fmla="*/ 2147483647 w 520"/>
                  <a:gd name="T97" fmla="*/ 2147483647 h 258"/>
                  <a:gd name="T98" fmla="*/ 2147483647 w 520"/>
                  <a:gd name="T99" fmla="*/ 2147483647 h 258"/>
                  <a:gd name="T100" fmla="*/ 2147483647 w 520"/>
                  <a:gd name="T101" fmla="*/ 2147483647 h 258"/>
                  <a:gd name="T102" fmla="*/ 2147483647 w 520"/>
                  <a:gd name="T103" fmla="*/ 2147483647 h 258"/>
                  <a:gd name="T104" fmla="*/ 2147483647 w 520"/>
                  <a:gd name="T105" fmla="*/ 2147483647 h 258"/>
                  <a:gd name="T106" fmla="*/ 2147483647 w 520"/>
                  <a:gd name="T107" fmla="*/ 2147483647 h 258"/>
                  <a:gd name="T108" fmla="*/ 2147483647 w 520"/>
                  <a:gd name="T109" fmla="*/ 2147483647 h 25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20"/>
                  <a:gd name="T166" fmla="*/ 0 h 258"/>
                  <a:gd name="T167" fmla="*/ 520 w 520"/>
                  <a:gd name="T168" fmla="*/ 258 h 25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20" h="258">
                    <a:moveTo>
                      <a:pt x="260" y="0"/>
                    </a:moveTo>
                    <a:cubicBezTo>
                      <a:pt x="117" y="0"/>
                      <a:pt x="0" y="101"/>
                      <a:pt x="0" y="226"/>
                    </a:cubicBezTo>
                    <a:cubicBezTo>
                      <a:pt x="0" y="247"/>
                      <a:pt x="15" y="258"/>
                      <a:pt x="44" y="258"/>
                    </a:cubicBezTo>
                    <a:cubicBezTo>
                      <a:pt x="476" y="258"/>
                      <a:pt x="476" y="258"/>
                      <a:pt x="476" y="258"/>
                    </a:cubicBezTo>
                    <a:cubicBezTo>
                      <a:pt x="506" y="258"/>
                      <a:pt x="520" y="247"/>
                      <a:pt x="520" y="226"/>
                    </a:cubicBezTo>
                    <a:cubicBezTo>
                      <a:pt x="520" y="101"/>
                      <a:pt x="404" y="0"/>
                      <a:pt x="260" y="0"/>
                    </a:cubicBezTo>
                    <a:close/>
                    <a:moveTo>
                      <a:pt x="42" y="173"/>
                    </a:moveTo>
                    <a:cubicBezTo>
                      <a:pt x="40" y="179"/>
                      <a:pt x="34" y="181"/>
                      <a:pt x="28" y="179"/>
                    </a:cubicBezTo>
                    <a:cubicBezTo>
                      <a:pt x="16" y="174"/>
                      <a:pt x="16" y="174"/>
                      <a:pt x="16" y="174"/>
                    </a:cubicBezTo>
                    <a:cubicBezTo>
                      <a:pt x="18" y="167"/>
                      <a:pt x="20" y="160"/>
                      <a:pt x="22" y="154"/>
                    </a:cubicBezTo>
                    <a:cubicBezTo>
                      <a:pt x="36" y="160"/>
                      <a:pt x="36" y="160"/>
                      <a:pt x="36" y="160"/>
                    </a:cubicBezTo>
                    <a:cubicBezTo>
                      <a:pt x="42" y="162"/>
                      <a:pt x="44" y="168"/>
                      <a:pt x="42" y="173"/>
                    </a:cubicBezTo>
                    <a:close/>
                    <a:moveTo>
                      <a:pt x="345" y="32"/>
                    </a:moveTo>
                    <a:cubicBezTo>
                      <a:pt x="349" y="22"/>
                      <a:pt x="349" y="22"/>
                      <a:pt x="349" y="22"/>
                    </a:cubicBezTo>
                    <a:cubicBezTo>
                      <a:pt x="356" y="24"/>
                      <a:pt x="362" y="27"/>
                      <a:pt x="369" y="29"/>
                    </a:cubicBezTo>
                    <a:cubicBezTo>
                      <a:pt x="364" y="40"/>
                      <a:pt x="364" y="40"/>
                      <a:pt x="364" y="40"/>
                    </a:cubicBezTo>
                    <a:cubicBezTo>
                      <a:pt x="362" y="45"/>
                      <a:pt x="356" y="48"/>
                      <a:pt x="351" y="45"/>
                    </a:cubicBezTo>
                    <a:cubicBezTo>
                      <a:pt x="345" y="43"/>
                      <a:pt x="343" y="37"/>
                      <a:pt x="345" y="32"/>
                    </a:cubicBezTo>
                    <a:close/>
                    <a:moveTo>
                      <a:pt x="250" y="9"/>
                    </a:moveTo>
                    <a:cubicBezTo>
                      <a:pt x="253" y="8"/>
                      <a:pt x="257" y="8"/>
                      <a:pt x="260" y="8"/>
                    </a:cubicBezTo>
                    <a:cubicBezTo>
                      <a:pt x="264" y="8"/>
                      <a:pt x="267" y="8"/>
                      <a:pt x="271" y="9"/>
                    </a:cubicBezTo>
                    <a:cubicBezTo>
                      <a:pt x="271" y="17"/>
                      <a:pt x="271" y="17"/>
                      <a:pt x="271" y="17"/>
                    </a:cubicBezTo>
                    <a:cubicBezTo>
                      <a:pt x="271" y="23"/>
                      <a:pt x="266" y="27"/>
                      <a:pt x="260" y="27"/>
                    </a:cubicBezTo>
                    <a:cubicBezTo>
                      <a:pt x="255" y="27"/>
                      <a:pt x="250" y="23"/>
                      <a:pt x="250" y="17"/>
                    </a:cubicBezTo>
                    <a:lnTo>
                      <a:pt x="250" y="9"/>
                    </a:lnTo>
                    <a:close/>
                    <a:moveTo>
                      <a:pt x="93" y="97"/>
                    </a:moveTo>
                    <a:cubicBezTo>
                      <a:pt x="89" y="101"/>
                      <a:pt x="83" y="101"/>
                      <a:pt x="79" y="97"/>
                    </a:cubicBezTo>
                    <a:cubicBezTo>
                      <a:pt x="68" y="86"/>
                      <a:pt x="68" y="86"/>
                      <a:pt x="68" y="86"/>
                    </a:cubicBezTo>
                    <a:cubicBezTo>
                      <a:pt x="73" y="81"/>
                      <a:pt x="78" y="76"/>
                      <a:pt x="83" y="71"/>
                    </a:cubicBezTo>
                    <a:cubicBezTo>
                      <a:pt x="93" y="82"/>
                      <a:pt x="93" y="82"/>
                      <a:pt x="93" y="82"/>
                    </a:cubicBezTo>
                    <a:cubicBezTo>
                      <a:pt x="97" y="86"/>
                      <a:pt x="97" y="93"/>
                      <a:pt x="93" y="97"/>
                    </a:cubicBezTo>
                    <a:close/>
                    <a:moveTo>
                      <a:pt x="170" y="45"/>
                    </a:moveTo>
                    <a:cubicBezTo>
                      <a:pt x="164" y="48"/>
                      <a:pt x="158" y="45"/>
                      <a:pt x="156" y="40"/>
                    </a:cubicBezTo>
                    <a:cubicBezTo>
                      <a:pt x="152" y="30"/>
                      <a:pt x="152" y="30"/>
                      <a:pt x="152" y="30"/>
                    </a:cubicBezTo>
                    <a:cubicBezTo>
                      <a:pt x="158" y="27"/>
                      <a:pt x="165" y="24"/>
                      <a:pt x="172" y="22"/>
                    </a:cubicBezTo>
                    <a:cubicBezTo>
                      <a:pt x="175" y="32"/>
                      <a:pt x="175" y="32"/>
                      <a:pt x="175" y="32"/>
                    </a:cubicBezTo>
                    <a:cubicBezTo>
                      <a:pt x="178" y="37"/>
                      <a:pt x="175" y="43"/>
                      <a:pt x="170" y="45"/>
                    </a:cubicBezTo>
                    <a:close/>
                    <a:moveTo>
                      <a:pt x="283" y="229"/>
                    </a:moveTo>
                    <a:cubicBezTo>
                      <a:pt x="275" y="239"/>
                      <a:pt x="259" y="240"/>
                      <a:pt x="250" y="231"/>
                    </a:cubicBezTo>
                    <a:cubicBezTo>
                      <a:pt x="240" y="222"/>
                      <a:pt x="239" y="207"/>
                      <a:pt x="248" y="197"/>
                    </a:cubicBezTo>
                    <a:cubicBezTo>
                      <a:pt x="374" y="88"/>
                      <a:pt x="374" y="88"/>
                      <a:pt x="374" y="88"/>
                    </a:cubicBezTo>
                    <a:cubicBezTo>
                      <a:pt x="378" y="91"/>
                      <a:pt x="378" y="91"/>
                      <a:pt x="378" y="91"/>
                    </a:cubicBezTo>
                    <a:lnTo>
                      <a:pt x="283" y="229"/>
                    </a:lnTo>
                    <a:close/>
                    <a:moveTo>
                      <a:pt x="442" y="97"/>
                    </a:moveTo>
                    <a:cubicBezTo>
                      <a:pt x="438" y="101"/>
                      <a:pt x="431" y="101"/>
                      <a:pt x="427" y="97"/>
                    </a:cubicBezTo>
                    <a:cubicBezTo>
                      <a:pt x="423" y="93"/>
                      <a:pt x="423" y="86"/>
                      <a:pt x="427" y="82"/>
                    </a:cubicBezTo>
                    <a:cubicBezTo>
                      <a:pt x="438" y="71"/>
                      <a:pt x="438" y="71"/>
                      <a:pt x="438" y="71"/>
                    </a:cubicBezTo>
                    <a:cubicBezTo>
                      <a:pt x="443" y="76"/>
                      <a:pt x="448" y="81"/>
                      <a:pt x="453" y="86"/>
                    </a:cubicBezTo>
                    <a:lnTo>
                      <a:pt x="442" y="97"/>
                    </a:lnTo>
                    <a:close/>
                    <a:moveTo>
                      <a:pt x="492" y="179"/>
                    </a:moveTo>
                    <a:cubicBezTo>
                      <a:pt x="487" y="181"/>
                      <a:pt x="481" y="178"/>
                      <a:pt x="479" y="173"/>
                    </a:cubicBezTo>
                    <a:cubicBezTo>
                      <a:pt x="476" y="168"/>
                      <a:pt x="479" y="162"/>
                      <a:pt x="484" y="159"/>
                    </a:cubicBezTo>
                    <a:cubicBezTo>
                      <a:pt x="498" y="154"/>
                      <a:pt x="498" y="154"/>
                      <a:pt x="498" y="154"/>
                    </a:cubicBezTo>
                    <a:cubicBezTo>
                      <a:pt x="501" y="160"/>
                      <a:pt x="503" y="167"/>
                      <a:pt x="505" y="173"/>
                    </a:cubicBezTo>
                    <a:lnTo>
                      <a:pt x="492" y="179"/>
                    </a:lnTo>
                    <a:close/>
                  </a:path>
                </a:pathLst>
              </a:custGeom>
              <a:solidFill>
                <a:srgbClr val="FFFFFF"/>
              </a:solidFill>
              <a:ln>
                <a:noFill/>
              </a:ln>
              <a:effectLst>
                <a:outerShdw blurRad="63500" dist="25400" dir="5400000" algn="t" rotWithShape="0">
                  <a:srgbClr val="000000">
                    <a:alpha val="39998"/>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grpSp>
            <p:nvGrpSpPr>
              <p:cNvPr id="9" name="Group 377"/>
              <p:cNvGrpSpPr>
                <a:grpSpLocks noChangeAspect="1"/>
              </p:cNvGrpSpPr>
              <p:nvPr/>
            </p:nvGrpSpPr>
            <p:grpSpPr bwMode="auto">
              <a:xfrm>
                <a:off x="5560380" y="2912897"/>
                <a:ext cx="269484" cy="313498"/>
                <a:chOff x="5451" y="1149"/>
                <a:chExt cx="349" cy="406"/>
              </a:xfrm>
              <a:effectLst>
                <a:outerShdw blurRad="25400" dist="25400" dir="5400000" algn="t" rotWithShape="0">
                  <a:prstClr val="black">
                    <a:alpha val="40000"/>
                  </a:prstClr>
                </a:outerShdw>
              </a:effectLst>
            </p:grpSpPr>
            <p:sp>
              <p:nvSpPr>
                <p:cNvPr id="94" name="Freeform 93"/>
                <p:cNvSpPr>
                  <a:spLocks noEditPoints="1"/>
                </p:cNvSpPr>
                <p:nvPr/>
              </p:nvSpPr>
              <p:spPr bwMode="auto">
                <a:xfrm>
                  <a:off x="5451" y="1204"/>
                  <a:ext cx="349" cy="351"/>
                </a:xfrm>
                <a:custGeom>
                  <a:avLst/>
                  <a:gdLst>
                    <a:gd name="T0" fmla="*/ 110 w 221"/>
                    <a:gd name="T1" fmla="*/ 0 h 222"/>
                    <a:gd name="T2" fmla="*/ 0 w 221"/>
                    <a:gd name="T3" fmla="*/ 111 h 222"/>
                    <a:gd name="T4" fmla="*/ 110 w 221"/>
                    <a:gd name="T5" fmla="*/ 222 h 222"/>
                    <a:gd name="T6" fmla="*/ 221 w 221"/>
                    <a:gd name="T7" fmla="*/ 111 h 222"/>
                    <a:gd name="T8" fmla="*/ 110 w 221"/>
                    <a:gd name="T9" fmla="*/ 0 h 222"/>
                    <a:gd name="T10" fmla="*/ 181 w 221"/>
                    <a:gd name="T11" fmla="*/ 152 h 222"/>
                    <a:gd name="T12" fmla="*/ 170 w 221"/>
                    <a:gd name="T13" fmla="*/ 156 h 222"/>
                    <a:gd name="T14" fmla="*/ 102 w 221"/>
                    <a:gd name="T15" fmla="*/ 121 h 222"/>
                    <a:gd name="T16" fmla="*/ 98 w 221"/>
                    <a:gd name="T17" fmla="*/ 114 h 222"/>
                    <a:gd name="T18" fmla="*/ 98 w 221"/>
                    <a:gd name="T19" fmla="*/ 113 h 222"/>
                    <a:gd name="T20" fmla="*/ 98 w 221"/>
                    <a:gd name="T21" fmla="*/ 38 h 222"/>
                    <a:gd name="T22" fmla="*/ 106 w 221"/>
                    <a:gd name="T23" fmla="*/ 29 h 222"/>
                    <a:gd name="T24" fmla="*/ 115 w 221"/>
                    <a:gd name="T25" fmla="*/ 38 h 222"/>
                    <a:gd name="T26" fmla="*/ 115 w 221"/>
                    <a:gd name="T27" fmla="*/ 109 h 222"/>
                    <a:gd name="T28" fmla="*/ 177 w 221"/>
                    <a:gd name="T29" fmla="*/ 141 h 222"/>
                    <a:gd name="T30" fmla="*/ 181 w 221"/>
                    <a:gd name="T31" fmla="*/ 15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1" h="222">
                      <a:moveTo>
                        <a:pt x="110" y="0"/>
                      </a:moveTo>
                      <a:cubicBezTo>
                        <a:pt x="49" y="0"/>
                        <a:pt x="0" y="50"/>
                        <a:pt x="0" y="111"/>
                      </a:cubicBezTo>
                      <a:cubicBezTo>
                        <a:pt x="0" y="172"/>
                        <a:pt x="49" y="222"/>
                        <a:pt x="110" y="222"/>
                      </a:cubicBezTo>
                      <a:cubicBezTo>
                        <a:pt x="172" y="222"/>
                        <a:pt x="221" y="172"/>
                        <a:pt x="221" y="111"/>
                      </a:cubicBezTo>
                      <a:cubicBezTo>
                        <a:pt x="221" y="50"/>
                        <a:pt x="172" y="0"/>
                        <a:pt x="110" y="0"/>
                      </a:cubicBezTo>
                      <a:close/>
                      <a:moveTo>
                        <a:pt x="181" y="152"/>
                      </a:moveTo>
                      <a:cubicBezTo>
                        <a:pt x="179" y="156"/>
                        <a:pt x="174" y="158"/>
                        <a:pt x="170" y="156"/>
                      </a:cubicBezTo>
                      <a:cubicBezTo>
                        <a:pt x="102" y="121"/>
                        <a:pt x="102" y="121"/>
                        <a:pt x="102" y="121"/>
                      </a:cubicBezTo>
                      <a:cubicBezTo>
                        <a:pt x="99" y="120"/>
                        <a:pt x="98" y="117"/>
                        <a:pt x="98" y="114"/>
                      </a:cubicBezTo>
                      <a:cubicBezTo>
                        <a:pt x="98" y="114"/>
                        <a:pt x="98" y="114"/>
                        <a:pt x="98" y="113"/>
                      </a:cubicBezTo>
                      <a:cubicBezTo>
                        <a:pt x="98" y="38"/>
                        <a:pt x="98" y="38"/>
                        <a:pt x="98" y="38"/>
                      </a:cubicBezTo>
                      <a:cubicBezTo>
                        <a:pt x="98" y="33"/>
                        <a:pt x="102" y="29"/>
                        <a:pt x="106" y="29"/>
                      </a:cubicBezTo>
                      <a:cubicBezTo>
                        <a:pt x="111" y="29"/>
                        <a:pt x="115" y="33"/>
                        <a:pt x="115" y="38"/>
                      </a:cubicBezTo>
                      <a:cubicBezTo>
                        <a:pt x="115" y="109"/>
                        <a:pt x="115" y="109"/>
                        <a:pt x="115" y="109"/>
                      </a:cubicBezTo>
                      <a:cubicBezTo>
                        <a:pt x="177" y="141"/>
                        <a:pt x="177" y="141"/>
                        <a:pt x="177" y="141"/>
                      </a:cubicBezTo>
                      <a:cubicBezTo>
                        <a:pt x="182" y="143"/>
                        <a:pt x="183" y="148"/>
                        <a:pt x="181" y="152"/>
                      </a:cubicBezTo>
                      <a:close/>
                    </a:path>
                  </a:pathLst>
                </a:custGeom>
                <a:solidFill>
                  <a:srgbClr val="FFFFFF"/>
                </a:solidFill>
                <a:ln>
                  <a:noFill/>
                </a:ln>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600" kern="0">
                    <a:solidFill>
                      <a:sysClr val="windowText" lastClr="000000"/>
                    </a:solidFill>
                    <a:latin typeface="Arial"/>
                    <a:cs typeface="Arial"/>
                  </a:endParaRPr>
                </a:p>
              </p:txBody>
            </p:sp>
            <p:sp>
              <p:nvSpPr>
                <p:cNvPr id="95" name="Freeform 94"/>
                <p:cNvSpPr>
                  <a:spLocks/>
                </p:cNvSpPr>
                <p:nvPr/>
              </p:nvSpPr>
              <p:spPr bwMode="auto">
                <a:xfrm>
                  <a:off x="5523" y="1149"/>
                  <a:ext cx="205" cy="26"/>
                </a:xfrm>
                <a:custGeom>
                  <a:avLst/>
                  <a:gdLst>
                    <a:gd name="T0" fmla="*/ 87 w 87"/>
                    <a:gd name="T1" fmla="*/ 5 h 11"/>
                    <a:gd name="T2" fmla="*/ 81 w 87"/>
                    <a:gd name="T3" fmla="*/ 11 h 11"/>
                    <a:gd name="T4" fmla="*/ 5 w 87"/>
                    <a:gd name="T5" fmla="*/ 11 h 11"/>
                    <a:gd name="T6" fmla="*/ 0 w 87"/>
                    <a:gd name="T7" fmla="*/ 5 h 11"/>
                    <a:gd name="T8" fmla="*/ 0 w 87"/>
                    <a:gd name="T9" fmla="*/ 5 h 11"/>
                    <a:gd name="T10" fmla="*/ 5 w 87"/>
                    <a:gd name="T11" fmla="*/ 0 h 11"/>
                    <a:gd name="T12" fmla="*/ 81 w 87"/>
                    <a:gd name="T13" fmla="*/ 0 h 11"/>
                    <a:gd name="T14" fmla="*/ 87 w 87"/>
                    <a:gd name="T15" fmla="*/ 5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1">
                      <a:moveTo>
                        <a:pt x="87" y="5"/>
                      </a:moveTo>
                      <a:cubicBezTo>
                        <a:pt x="87" y="8"/>
                        <a:pt x="84" y="11"/>
                        <a:pt x="81" y="11"/>
                      </a:cubicBezTo>
                      <a:cubicBezTo>
                        <a:pt x="5" y="11"/>
                        <a:pt x="5" y="11"/>
                        <a:pt x="5" y="11"/>
                      </a:cubicBezTo>
                      <a:cubicBezTo>
                        <a:pt x="2" y="11"/>
                        <a:pt x="0" y="8"/>
                        <a:pt x="0" y="5"/>
                      </a:cubicBezTo>
                      <a:cubicBezTo>
                        <a:pt x="0" y="5"/>
                        <a:pt x="0" y="5"/>
                        <a:pt x="0" y="5"/>
                      </a:cubicBezTo>
                      <a:cubicBezTo>
                        <a:pt x="0" y="2"/>
                        <a:pt x="2" y="0"/>
                        <a:pt x="5" y="0"/>
                      </a:cubicBezTo>
                      <a:cubicBezTo>
                        <a:pt x="81" y="0"/>
                        <a:pt x="81" y="0"/>
                        <a:pt x="81" y="0"/>
                      </a:cubicBezTo>
                      <a:cubicBezTo>
                        <a:pt x="84" y="0"/>
                        <a:pt x="87" y="2"/>
                        <a:pt x="87" y="5"/>
                      </a:cubicBezTo>
                      <a:close/>
                    </a:path>
                  </a:pathLst>
                </a:custGeom>
                <a:solidFill>
                  <a:srgbClr val="FFFFFF"/>
                </a:solidFill>
                <a:ln>
                  <a:noFill/>
                </a:ln>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600" kern="0">
                    <a:solidFill>
                      <a:sysClr val="windowText" lastClr="000000"/>
                    </a:solidFill>
                    <a:latin typeface="Arial"/>
                    <a:cs typeface="Arial"/>
                  </a:endParaRPr>
                </a:p>
              </p:txBody>
            </p:sp>
          </p:grpSp>
          <p:sp>
            <p:nvSpPr>
              <p:cNvPr id="93" name="Freeform 92"/>
              <p:cNvSpPr>
                <a:spLocks noEditPoints="1"/>
              </p:cNvSpPr>
              <p:nvPr/>
            </p:nvSpPr>
            <p:spPr bwMode="auto">
              <a:xfrm>
                <a:off x="6197683" y="2303045"/>
                <a:ext cx="224717" cy="295335"/>
              </a:xfrm>
              <a:custGeom>
                <a:avLst/>
                <a:gdLst>
                  <a:gd name="T0" fmla="*/ 2147483647 w 178"/>
                  <a:gd name="T1" fmla="*/ 2147483647 h 235"/>
                  <a:gd name="T2" fmla="*/ 2147483647 w 178"/>
                  <a:gd name="T3" fmla="*/ 2147483647 h 235"/>
                  <a:gd name="T4" fmla="*/ 2147483647 w 178"/>
                  <a:gd name="T5" fmla="*/ 2147483647 h 235"/>
                  <a:gd name="T6" fmla="*/ 2147483647 w 178"/>
                  <a:gd name="T7" fmla="*/ 2147483647 h 235"/>
                  <a:gd name="T8" fmla="*/ 2147483647 w 178"/>
                  <a:gd name="T9" fmla="*/ 2147483647 h 235"/>
                  <a:gd name="T10" fmla="*/ 2147483647 w 178"/>
                  <a:gd name="T11" fmla="*/ 0 h 235"/>
                  <a:gd name="T12" fmla="*/ 2147483647 w 178"/>
                  <a:gd name="T13" fmla="*/ 2147483647 h 235"/>
                  <a:gd name="T14" fmla="*/ 2147483647 w 178"/>
                  <a:gd name="T15" fmla="*/ 2147483647 h 235"/>
                  <a:gd name="T16" fmla="*/ 2147483647 w 178"/>
                  <a:gd name="T17" fmla="*/ 2147483647 h 235"/>
                  <a:gd name="T18" fmla="*/ 2147483647 w 178"/>
                  <a:gd name="T19" fmla="*/ 2147483647 h 235"/>
                  <a:gd name="T20" fmla="*/ 2147483647 w 178"/>
                  <a:gd name="T21" fmla="*/ 2147483647 h 235"/>
                  <a:gd name="T22" fmla="*/ 0 w 178"/>
                  <a:gd name="T23" fmla="*/ 2147483647 h 235"/>
                  <a:gd name="T24" fmla="*/ 0 w 178"/>
                  <a:gd name="T25" fmla="*/ 2147483647 h 235"/>
                  <a:gd name="T26" fmla="*/ 2147483647 w 178"/>
                  <a:gd name="T27" fmla="*/ 2147483647 h 235"/>
                  <a:gd name="T28" fmla="*/ 2147483647 w 178"/>
                  <a:gd name="T29" fmla="*/ 2147483647 h 235"/>
                  <a:gd name="T30" fmla="*/ 2147483647 w 178"/>
                  <a:gd name="T31" fmla="*/ 2147483647 h 235"/>
                  <a:gd name="T32" fmla="*/ 2147483647 w 178"/>
                  <a:gd name="T33" fmla="*/ 2147483647 h 235"/>
                  <a:gd name="T34" fmla="*/ 2147483647 w 178"/>
                  <a:gd name="T35" fmla="*/ 2147483647 h 235"/>
                  <a:gd name="T36" fmla="*/ 2147483647 w 178"/>
                  <a:gd name="T37" fmla="*/ 2147483647 h 235"/>
                  <a:gd name="T38" fmla="*/ 2147483647 w 178"/>
                  <a:gd name="T39" fmla="*/ 2147483647 h 235"/>
                  <a:gd name="T40" fmla="*/ 2147483647 w 178"/>
                  <a:gd name="T41" fmla="*/ 2147483647 h 235"/>
                  <a:gd name="T42" fmla="*/ 2147483647 w 178"/>
                  <a:gd name="T43" fmla="*/ 2147483647 h 235"/>
                  <a:gd name="T44" fmla="*/ 2147483647 w 178"/>
                  <a:gd name="T45" fmla="*/ 2147483647 h 235"/>
                  <a:gd name="T46" fmla="*/ 2147483647 w 178"/>
                  <a:gd name="T47" fmla="*/ 2147483647 h 235"/>
                  <a:gd name="T48" fmla="*/ 2147483647 w 178"/>
                  <a:gd name="T49" fmla="*/ 2147483647 h 235"/>
                  <a:gd name="T50" fmla="*/ 2147483647 w 178"/>
                  <a:gd name="T51" fmla="*/ 2147483647 h 235"/>
                  <a:gd name="T52" fmla="*/ 2147483647 w 178"/>
                  <a:gd name="T53" fmla="*/ 2147483647 h 235"/>
                  <a:gd name="T54" fmla="*/ 2147483647 w 178"/>
                  <a:gd name="T55" fmla="*/ 2147483647 h 23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78"/>
                  <a:gd name="T85" fmla="*/ 0 h 235"/>
                  <a:gd name="T86" fmla="*/ 178 w 178"/>
                  <a:gd name="T87" fmla="*/ 235 h 23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78" h="235">
                    <a:moveTo>
                      <a:pt x="165" y="83"/>
                    </a:moveTo>
                    <a:cubicBezTo>
                      <a:pt x="154" y="83"/>
                      <a:pt x="154" y="83"/>
                      <a:pt x="154" y="83"/>
                    </a:cubicBezTo>
                    <a:cubicBezTo>
                      <a:pt x="154" y="77"/>
                      <a:pt x="154" y="77"/>
                      <a:pt x="154" y="77"/>
                    </a:cubicBezTo>
                    <a:cubicBezTo>
                      <a:pt x="151" y="77"/>
                      <a:pt x="151" y="77"/>
                      <a:pt x="151" y="77"/>
                    </a:cubicBezTo>
                    <a:cubicBezTo>
                      <a:pt x="151" y="61"/>
                      <a:pt x="151" y="61"/>
                      <a:pt x="151" y="61"/>
                    </a:cubicBezTo>
                    <a:cubicBezTo>
                      <a:pt x="151" y="27"/>
                      <a:pt x="123" y="0"/>
                      <a:pt x="89" y="0"/>
                    </a:cubicBezTo>
                    <a:cubicBezTo>
                      <a:pt x="55" y="0"/>
                      <a:pt x="27" y="27"/>
                      <a:pt x="27" y="61"/>
                    </a:cubicBezTo>
                    <a:cubicBezTo>
                      <a:pt x="27" y="77"/>
                      <a:pt x="27" y="77"/>
                      <a:pt x="27" y="77"/>
                    </a:cubicBezTo>
                    <a:cubicBezTo>
                      <a:pt x="24" y="77"/>
                      <a:pt x="24" y="77"/>
                      <a:pt x="24" y="77"/>
                    </a:cubicBezTo>
                    <a:cubicBezTo>
                      <a:pt x="24" y="83"/>
                      <a:pt x="24" y="83"/>
                      <a:pt x="24" y="83"/>
                    </a:cubicBezTo>
                    <a:cubicBezTo>
                      <a:pt x="13" y="83"/>
                      <a:pt x="13" y="83"/>
                      <a:pt x="13" y="83"/>
                    </a:cubicBezTo>
                    <a:cubicBezTo>
                      <a:pt x="6" y="83"/>
                      <a:pt x="0" y="88"/>
                      <a:pt x="0" y="96"/>
                    </a:cubicBezTo>
                    <a:cubicBezTo>
                      <a:pt x="0" y="222"/>
                      <a:pt x="0" y="222"/>
                      <a:pt x="0" y="222"/>
                    </a:cubicBezTo>
                    <a:cubicBezTo>
                      <a:pt x="0" y="229"/>
                      <a:pt x="6" y="235"/>
                      <a:pt x="13" y="235"/>
                    </a:cubicBezTo>
                    <a:cubicBezTo>
                      <a:pt x="165" y="235"/>
                      <a:pt x="165" y="235"/>
                      <a:pt x="165" y="235"/>
                    </a:cubicBezTo>
                    <a:cubicBezTo>
                      <a:pt x="172" y="235"/>
                      <a:pt x="178" y="229"/>
                      <a:pt x="178" y="222"/>
                    </a:cubicBezTo>
                    <a:cubicBezTo>
                      <a:pt x="178" y="96"/>
                      <a:pt x="178" y="96"/>
                      <a:pt x="178" y="96"/>
                    </a:cubicBezTo>
                    <a:cubicBezTo>
                      <a:pt x="178" y="88"/>
                      <a:pt x="172" y="83"/>
                      <a:pt x="165" y="83"/>
                    </a:cubicBezTo>
                    <a:close/>
                    <a:moveTo>
                      <a:pt x="47" y="61"/>
                    </a:moveTo>
                    <a:cubicBezTo>
                      <a:pt x="47" y="38"/>
                      <a:pt x="66" y="19"/>
                      <a:pt x="89" y="19"/>
                    </a:cubicBezTo>
                    <a:cubicBezTo>
                      <a:pt x="112" y="19"/>
                      <a:pt x="131" y="38"/>
                      <a:pt x="131" y="61"/>
                    </a:cubicBezTo>
                    <a:cubicBezTo>
                      <a:pt x="131" y="77"/>
                      <a:pt x="131" y="77"/>
                      <a:pt x="131" y="77"/>
                    </a:cubicBezTo>
                    <a:cubicBezTo>
                      <a:pt x="128" y="77"/>
                      <a:pt x="128" y="77"/>
                      <a:pt x="128" y="77"/>
                    </a:cubicBezTo>
                    <a:cubicBezTo>
                      <a:pt x="128" y="83"/>
                      <a:pt x="128" y="83"/>
                      <a:pt x="128" y="83"/>
                    </a:cubicBezTo>
                    <a:cubicBezTo>
                      <a:pt x="50" y="83"/>
                      <a:pt x="50" y="83"/>
                      <a:pt x="50" y="83"/>
                    </a:cubicBezTo>
                    <a:cubicBezTo>
                      <a:pt x="50" y="77"/>
                      <a:pt x="50" y="77"/>
                      <a:pt x="50" y="77"/>
                    </a:cubicBezTo>
                    <a:cubicBezTo>
                      <a:pt x="47" y="77"/>
                      <a:pt x="47" y="77"/>
                      <a:pt x="47" y="77"/>
                    </a:cubicBezTo>
                    <a:lnTo>
                      <a:pt x="47" y="61"/>
                    </a:lnTo>
                    <a:close/>
                  </a:path>
                </a:pathLst>
              </a:custGeom>
              <a:solidFill>
                <a:srgbClr val="E7E6E6"/>
              </a:solidFill>
              <a:ln>
                <a:noFill/>
              </a:ln>
              <a:effectLst>
                <a:outerShdw blurRad="63500" dist="25400" dir="5400000" algn="t" rotWithShape="0">
                  <a:srgbClr val="000000">
                    <a:alpha val="39998"/>
                  </a:srgbClr>
                </a:outerShdw>
              </a:effectLst>
              <a:extLst>
                <a:ext uri="{91240B29-F687-4f45-9708-019B960494DF}">
                  <a14:hiddenLine xmlns:a14="http://schemas.microsoft.com/office/drawing/2010/main" w="34925" cap="rnd">
                    <a:solidFill>
                      <a:srgbClr val="000000"/>
                    </a:solidFill>
                    <a:round/>
                    <a:headEnd/>
                    <a:tailEnd/>
                  </a14:hiddenLine>
                </a:ext>
              </a:extLst>
            </p:spPr>
            <p:txBody>
              <a:bodyPr/>
              <a:lstStyle/>
              <a:p>
                <a:pPr>
                  <a:defRPr/>
                </a:pPr>
                <a:endParaRPr lang="en-US"/>
              </a:p>
            </p:txBody>
          </p:sp>
        </p:grpSp>
        <p:sp>
          <p:nvSpPr>
            <p:cNvPr id="100" name="Right Arrow 99"/>
            <p:cNvSpPr>
              <a:spLocks noChangeArrowheads="1"/>
            </p:cNvSpPr>
            <p:nvPr/>
          </p:nvSpPr>
          <p:spPr bwMode="auto">
            <a:xfrm rot="5400000">
              <a:off x="2773094" y="3024386"/>
              <a:ext cx="388916" cy="252388"/>
            </a:xfrm>
            <a:prstGeom prst="rightArrow">
              <a:avLst>
                <a:gd name="adj1" fmla="val 50000"/>
                <a:gd name="adj2" fmla="val 50001"/>
              </a:avLst>
            </a:prstGeom>
            <a:solidFill>
              <a:srgbClr val="3CBBB9"/>
            </a:solidFill>
            <a:ln>
              <a:noFill/>
            </a:ln>
            <a:effectLst>
              <a:outerShdw blurRad="63500" dist="50800" dir="5400000" algn="ctr" rotWithShape="0">
                <a:srgbClr val="000000">
                  <a:alpha val="26999"/>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sp>
          <p:nvSpPr>
            <p:cNvPr id="101" name="Bent-Up Arrow 100"/>
            <p:cNvSpPr>
              <a:spLocks/>
            </p:cNvSpPr>
            <p:nvPr/>
          </p:nvSpPr>
          <p:spPr bwMode="auto">
            <a:xfrm rot="5400000">
              <a:off x="1559567" y="1696533"/>
              <a:ext cx="425426" cy="1115906"/>
            </a:xfrm>
            <a:custGeom>
              <a:avLst/>
              <a:gdLst>
                <a:gd name="T0" fmla="*/ 319070 w 425884"/>
                <a:gd name="T1" fmla="*/ 0 h 1114816"/>
                <a:gd name="T2" fmla="*/ 212713 w 425884"/>
                <a:gd name="T3" fmla="*/ 106575 h 1114816"/>
                <a:gd name="T4" fmla="*/ 0 w 425884"/>
                <a:gd name="T5" fmla="*/ 1062618 h 1114816"/>
                <a:gd name="T6" fmla="*/ 186124 w 425884"/>
                <a:gd name="T7" fmla="*/ 1115906 h 1114816"/>
                <a:gd name="T8" fmla="*/ 372248 w 425884"/>
                <a:gd name="T9" fmla="*/ 611240 h 1114816"/>
                <a:gd name="T10" fmla="*/ 425426 w 425884"/>
                <a:gd name="T11" fmla="*/ 106575 h 1114816"/>
                <a:gd name="T12" fmla="*/ 17694720 60000 65536"/>
                <a:gd name="T13" fmla="*/ 11796480 60000 65536"/>
                <a:gd name="T14" fmla="*/ 11796480 60000 65536"/>
                <a:gd name="T15" fmla="*/ 5898240 60000 65536"/>
                <a:gd name="T16" fmla="*/ 0 60000 65536"/>
                <a:gd name="T17" fmla="*/ 0 60000 65536"/>
                <a:gd name="T18" fmla="*/ 0 w 425884"/>
                <a:gd name="T19" fmla="*/ 1008345 h 1114816"/>
                <a:gd name="T20" fmla="*/ 372649 w 425884"/>
                <a:gd name="T21" fmla="*/ 1114816 h 1114816"/>
              </a:gdLst>
              <a:ahLst/>
              <a:cxnLst>
                <a:cxn ang="T12">
                  <a:pos x="T0" y="T1"/>
                </a:cxn>
                <a:cxn ang="T13">
                  <a:pos x="T2" y="T3"/>
                </a:cxn>
                <a:cxn ang="T14">
                  <a:pos x="T4" y="T5"/>
                </a:cxn>
                <a:cxn ang="T15">
                  <a:pos x="T6" y="T7"/>
                </a:cxn>
                <a:cxn ang="T16">
                  <a:pos x="T8" y="T9"/>
                </a:cxn>
                <a:cxn ang="T17">
                  <a:pos x="T10" y="T11"/>
                </a:cxn>
              </a:cxnLst>
              <a:rect l="T18" t="T19" r="T20" b="T21"/>
              <a:pathLst>
                <a:path w="425884" h="1114816">
                  <a:moveTo>
                    <a:pt x="0" y="1008345"/>
                  </a:moveTo>
                  <a:lnTo>
                    <a:pt x="266178" y="1008345"/>
                  </a:lnTo>
                  <a:lnTo>
                    <a:pt x="266178" y="106471"/>
                  </a:lnTo>
                  <a:lnTo>
                    <a:pt x="212942" y="106471"/>
                  </a:lnTo>
                  <a:lnTo>
                    <a:pt x="319413" y="0"/>
                  </a:lnTo>
                  <a:lnTo>
                    <a:pt x="425884" y="106471"/>
                  </a:lnTo>
                  <a:lnTo>
                    <a:pt x="372649" y="106471"/>
                  </a:lnTo>
                  <a:lnTo>
                    <a:pt x="372649" y="1114816"/>
                  </a:lnTo>
                  <a:lnTo>
                    <a:pt x="0" y="1114816"/>
                  </a:lnTo>
                  <a:lnTo>
                    <a:pt x="0" y="1008345"/>
                  </a:lnTo>
                  <a:close/>
                </a:path>
              </a:pathLst>
            </a:custGeom>
            <a:solidFill>
              <a:srgbClr val="3CBBB9"/>
            </a:solidFill>
            <a:ln>
              <a:noFill/>
            </a:ln>
            <a:effectLst>
              <a:outerShdw blurRad="63500" dist="50800" dir="5400000" algn="ctr" rotWithShape="0">
                <a:srgbClr val="000000">
                  <a:alpha val="26999"/>
                </a:srgbClr>
              </a:outerShdw>
            </a:effectLst>
            <a:extLst>
              <a:ext uri="{91240B29-F687-4f45-9708-019B960494DF}">
                <a14:hiddenLine xmlns:a14="http://schemas.microsoft.com/office/drawing/2010/main" w="25400" cap="flat" cmpd="sng">
                  <a:solidFill>
                    <a:srgbClr val="000000"/>
                  </a:solidFill>
                  <a:prstDash val="solid"/>
                  <a:round/>
                  <a:headEnd/>
                  <a:tailEnd/>
                </a14:hiddenLine>
              </a:ext>
            </a:extLst>
          </p:spPr>
          <p:txBody>
            <a:bodyPr anchor="ctr"/>
            <a:lstStyle/>
            <a:p>
              <a:pPr>
                <a:defRPr/>
              </a:pPr>
              <a:endParaRPr lang="en-US"/>
            </a:p>
          </p:txBody>
        </p:sp>
        <p:grpSp>
          <p:nvGrpSpPr>
            <p:cNvPr id="83986" name="Group 103"/>
            <p:cNvGrpSpPr>
              <a:grpSpLocks/>
            </p:cNvGrpSpPr>
            <p:nvPr/>
          </p:nvGrpSpPr>
          <p:grpSpPr bwMode="auto">
            <a:xfrm>
              <a:off x="1821797" y="3706967"/>
              <a:ext cx="2311662" cy="339706"/>
              <a:chOff x="1758915" y="4145378"/>
              <a:chExt cx="2311662" cy="339706"/>
            </a:xfrm>
          </p:grpSpPr>
          <p:sp>
            <p:nvSpPr>
              <p:cNvPr id="102" name="Rounded Rectangle 101"/>
              <p:cNvSpPr>
                <a:spLocks noChangeArrowheads="1"/>
              </p:cNvSpPr>
              <p:nvPr/>
            </p:nvSpPr>
            <p:spPr bwMode="auto">
              <a:xfrm>
                <a:off x="1791145" y="4145378"/>
                <a:ext cx="2279432" cy="339706"/>
              </a:xfrm>
              <a:prstGeom prst="roundRect">
                <a:avLst>
                  <a:gd name="adj" fmla="val 16667"/>
                </a:avLst>
              </a:prstGeom>
              <a:solidFill>
                <a:schemeClr val="bg2"/>
              </a:solidFill>
              <a:ln>
                <a:noFill/>
              </a:ln>
              <a:effectLst>
                <a:outerShdw blurRad="63500" dist="50800" dir="5400000" algn="ctr" rotWithShape="0">
                  <a:srgbClr val="000000">
                    <a:alpha val="26999"/>
                  </a:srgbClr>
                </a:outerShdw>
              </a:effectLst>
              <a:extLst>
                <a:ext uri="{91240B29-F687-4f45-9708-019B960494DF}">
                  <a14:hiddenLine xmlns:a14="http://schemas.microsoft.com/office/drawing/2010/main" w="25400">
                    <a:solidFill>
                      <a:srgbClr val="000000"/>
                    </a:solidFill>
                    <a:round/>
                    <a:headEnd/>
                    <a:tailEnd/>
                  </a14:hiddenLine>
                </a:ext>
              </a:extLst>
            </p:spPr>
            <p:txBody>
              <a:bodyPr anchor="ctr"/>
              <a:lstStyle/>
              <a:p>
                <a:pPr algn="ctr">
                  <a:defRPr/>
                </a:pPr>
                <a:endParaRPr lang="en-US" dirty="0">
                  <a:solidFill>
                    <a:schemeClr val="lt1"/>
                  </a:solidFill>
                  <a:latin typeface="+mn-lt"/>
                  <a:ea typeface="+mn-ea"/>
                </a:endParaRPr>
              </a:p>
            </p:txBody>
          </p:sp>
          <p:sp>
            <p:nvSpPr>
              <p:cNvPr id="83994" name="Rectangle 102"/>
              <p:cNvSpPr>
                <a:spLocks noChangeArrowheads="1"/>
              </p:cNvSpPr>
              <p:nvPr/>
            </p:nvSpPr>
            <p:spPr bwMode="auto">
              <a:xfrm>
                <a:off x="1758915" y="4175199"/>
                <a:ext cx="2307773" cy="27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iscoSansTT Light" charset="0"/>
                    <a:ea typeface="MS PGothic" pitchFamily="34" charset="-128"/>
                  </a:defRPr>
                </a:lvl1pPr>
                <a:lvl2pPr marL="742950" indent="-285750" eaLnBrk="0" hangingPunct="0">
                  <a:defRPr sz="2400">
                    <a:solidFill>
                      <a:schemeClr val="tx1"/>
                    </a:solidFill>
                    <a:latin typeface="CiscoSansTT Light" charset="0"/>
                    <a:ea typeface="MS PGothic" pitchFamily="34" charset="-128"/>
                  </a:defRPr>
                </a:lvl2pPr>
                <a:lvl3pPr marL="1143000" indent="-228600" eaLnBrk="0" hangingPunct="0">
                  <a:defRPr sz="2400">
                    <a:solidFill>
                      <a:schemeClr val="tx1"/>
                    </a:solidFill>
                    <a:latin typeface="CiscoSansTT Light" charset="0"/>
                    <a:ea typeface="MS PGothic" pitchFamily="34" charset="-128"/>
                  </a:defRPr>
                </a:lvl3pPr>
                <a:lvl4pPr marL="1600200" indent="-228600" eaLnBrk="0" hangingPunct="0">
                  <a:defRPr sz="2400">
                    <a:solidFill>
                      <a:schemeClr val="tx1"/>
                    </a:solidFill>
                    <a:latin typeface="CiscoSansTT Light" charset="0"/>
                    <a:ea typeface="MS PGothic" pitchFamily="34" charset="-128"/>
                  </a:defRPr>
                </a:lvl4pPr>
                <a:lvl5pPr marL="2057400" indent="-228600" eaLnBrk="0" hangingPunct="0">
                  <a:defRPr sz="2400">
                    <a:solidFill>
                      <a:schemeClr val="tx1"/>
                    </a:solidFill>
                    <a:latin typeface="CiscoSansTT Light" charset="0"/>
                    <a:ea typeface="MS PGothic" pitchFamily="34" charset="-128"/>
                  </a:defRPr>
                </a:lvl5pPr>
                <a:lvl6pPr marL="2514600" indent="-228600" defTabSz="608013" eaLnBrk="0" fontAlgn="base" hangingPunct="0">
                  <a:spcBef>
                    <a:spcPct val="0"/>
                  </a:spcBef>
                  <a:spcAft>
                    <a:spcPct val="0"/>
                  </a:spcAft>
                  <a:defRPr sz="2400">
                    <a:solidFill>
                      <a:schemeClr val="tx1"/>
                    </a:solidFill>
                    <a:latin typeface="CiscoSansTT Light" charset="0"/>
                    <a:ea typeface="MS PGothic" pitchFamily="34" charset="-128"/>
                  </a:defRPr>
                </a:lvl6pPr>
                <a:lvl7pPr marL="2971800" indent="-228600" defTabSz="608013" eaLnBrk="0" fontAlgn="base" hangingPunct="0">
                  <a:spcBef>
                    <a:spcPct val="0"/>
                  </a:spcBef>
                  <a:spcAft>
                    <a:spcPct val="0"/>
                  </a:spcAft>
                  <a:defRPr sz="2400">
                    <a:solidFill>
                      <a:schemeClr val="tx1"/>
                    </a:solidFill>
                    <a:latin typeface="CiscoSansTT Light" charset="0"/>
                    <a:ea typeface="MS PGothic" pitchFamily="34" charset="-128"/>
                  </a:defRPr>
                </a:lvl7pPr>
                <a:lvl8pPr marL="3429000" indent="-228600" defTabSz="608013" eaLnBrk="0" fontAlgn="base" hangingPunct="0">
                  <a:spcBef>
                    <a:spcPct val="0"/>
                  </a:spcBef>
                  <a:spcAft>
                    <a:spcPct val="0"/>
                  </a:spcAft>
                  <a:defRPr sz="2400">
                    <a:solidFill>
                      <a:schemeClr val="tx1"/>
                    </a:solidFill>
                    <a:latin typeface="CiscoSansTT Light" charset="0"/>
                    <a:ea typeface="MS PGothic" pitchFamily="34" charset="-128"/>
                  </a:defRPr>
                </a:lvl8pPr>
                <a:lvl9pPr marL="3886200" indent="-228600" defTabSz="608013" eaLnBrk="0" fontAlgn="base" hangingPunct="0">
                  <a:spcBef>
                    <a:spcPct val="0"/>
                  </a:spcBef>
                  <a:spcAft>
                    <a:spcPct val="0"/>
                  </a:spcAft>
                  <a:defRPr sz="2400">
                    <a:solidFill>
                      <a:schemeClr val="tx1"/>
                    </a:solidFill>
                    <a:latin typeface="CiscoSansTT Light" charset="0"/>
                    <a:ea typeface="MS PGothic" pitchFamily="34" charset="-128"/>
                  </a:defRPr>
                </a:lvl9pPr>
              </a:lstStyle>
              <a:p>
                <a:pPr algn="ctr" eaLnBrk="1" hangingPunct="1"/>
                <a:r>
                  <a:rPr lang="en-US" altLang="en-US" sz="1200" dirty="0">
                    <a:solidFill>
                      <a:schemeClr val="bg1"/>
                    </a:solidFill>
                  </a:rPr>
                  <a:t>Configuration Model (XML File)</a:t>
                </a:r>
              </a:p>
            </p:txBody>
          </p:sp>
        </p:grpSp>
        <p:sp>
          <p:nvSpPr>
            <p:cNvPr id="105" name="Right Arrow 104"/>
            <p:cNvSpPr>
              <a:spLocks noChangeArrowheads="1"/>
            </p:cNvSpPr>
            <p:nvPr/>
          </p:nvSpPr>
          <p:spPr bwMode="auto">
            <a:xfrm rot="5400000">
              <a:off x="2746902" y="4168114"/>
              <a:ext cx="465111" cy="276199"/>
            </a:xfrm>
            <a:prstGeom prst="rightArrow">
              <a:avLst>
                <a:gd name="adj1" fmla="val 50000"/>
                <a:gd name="adj2" fmla="val 50001"/>
              </a:avLst>
            </a:prstGeom>
            <a:solidFill>
              <a:srgbClr val="3CBBB9"/>
            </a:solidFill>
            <a:ln>
              <a:noFill/>
            </a:ln>
            <a:effectLst>
              <a:outerShdw blurRad="63500" dist="50800" dir="5400000" algn="ctr" rotWithShape="0">
                <a:srgbClr val="000000">
                  <a:alpha val="26999"/>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grpSp>
          <p:nvGrpSpPr>
            <p:cNvPr id="83988" name="Group 105"/>
            <p:cNvGrpSpPr>
              <a:grpSpLocks/>
            </p:cNvGrpSpPr>
            <p:nvPr/>
          </p:nvGrpSpPr>
          <p:grpSpPr bwMode="auto">
            <a:xfrm>
              <a:off x="1839741" y="4937209"/>
              <a:ext cx="2279432" cy="338119"/>
              <a:chOff x="1791403" y="4171033"/>
              <a:chExt cx="2279432" cy="338119"/>
            </a:xfrm>
          </p:grpSpPr>
          <p:sp>
            <p:nvSpPr>
              <p:cNvPr id="107" name="Rounded Rectangle 106"/>
              <p:cNvSpPr>
                <a:spLocks noChangeArrowheads="1"/>
              </p:cNvSpPr>
              <p:nvPr/>
            </p:nvSpPr>
            <p:spPr bwMode="auto">
              <a:xfrm>
                <a:off x="1791403" y="4171033"/>
                <a:ext cx="2279432" cy="338119"/>
              </a:xfrm>
              <a:prstGeom prst="roundRect">
                <a:avLst>
                  <a:gd name="adj" fmla="val 16667"/>
                </a:avLst>
              </a:prstGeom>
              <a:solidFill>
                <a:schemeClr val="bg2"/>
              </a:solidFill>
              <a:ln>
                <a:noFill/>
              </a:ln>
              <a:effectLst>
                <a:outerShdw blurRad="63500" dist="50800" dir="5400000" algn="ctr" rotWithShape="0">
                  <a:srgbClr val="000000">
                    <a:alpha val="26999"/>
                  </a:srgbClr>
                </a:outerShdw>
              </a:effectLst>
              <a:extLst>
                <a:ext uri="{91240B29-F687-4f45-9708-019B960494DF}">
                  <a14:hiddenLine xmlns:a14="http://schemas.microsoft.com/office/drawing/2010/main" w="25400">
                    <a:solidFill>
                      <a:srgbClr val="000000"/>
                    </a:solidFill>
                    <a:round/>
                    <a:headEnd/>
                    <a:tailEnd/>
                  </a14:hiddenLine>
                </a:ext>
              </a:extLst>
            </p:spPr>
            <p:txBody>
              <a:bodyPr anchor="ctr"/>
              <a:lstStyle/>
              <a:p>
                <a:pPr algn="ctr">
                  <a:defRPr/>
                </a:pPr>
                <a:endParaRPr lang="en-US" dirty="0">
                  <a:solidFill>
                    <a:schemeClr val="lt1"/>
                  </a:solidFill>
                  <a:latin typeface="+mn-lt"/>
                  <a:ea typeface="+mn-ea"/>
                </a:endParaRPr>
              </a:p>
            </p:txBody>
          </p:sp>
          <p:sp>
            <p:nvSpPr>
              <p:cNvPr id="83992" name="Rectangle 107"/>
              <p:cNvSpPr>
                <a:spLocks noChangeArrowheads="1"/>
              </p:cNvSpPr>
              <p:nvPr/>
            </p:nvSpPr>
            <p:spPr bwMode="auto">
              <a:xfrm>
                <a:off x="2324598" y="4175199"/>
                <a:ext cx="1176406" cy="276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iscoSansTT Light" charset="0"/>
                    <a:ea typeface="MS PGothic" pitchFamily="34" charset="-128"/>
                  </a:defRPr>
                </a:lvl1pPr>
                <a:lvl2pPr marL="742950" indent="-285750" eaLnBrk="0" hangingPunct="0">
                  <a:defRPr sz="2400">
                    <a:solidFill>
                      <a:schemeClr val="tx1"/>
                    </a:solidFill>
                    <a:latin typeface="CiscoSansTT Light" charset="0"/>
                    <a:ea typeface="MS PGothic" pitchFamily="34" charset="-128"/>
                  </a:defRPr>
                </a:lvl2pPr>
                <a:lvl3pPr marL="1143000" indent="-228600" eaLnBrk="0" hangingPunct="0">
                  <a:defRPr sz="2400">
                    <a:solidFill>
                      <a:schemeClr val="tx1"/>
                    </a:solidFill>
                    <a:latin typeface="CiscoSansTT Light" charset="0"/>
                    <a:ea typeface="MS PGothic" pitchFamily="34" charset="-128"/>
                  </a:defRPr>
                </a:lvl3pPr>
                <a:lvl4pPr marL="1600200" indent="-228600" eaLnBrk="0" hangingPunct="0">
                  <a:defRPr sz="2400">
                    <a:solidFill>
                      <a:schemeClr val="tx1"/>
                    </a:solidFill>
                    <a:latin typeface="CiscoSansTT Light" charset="0"/>
                    <a:ea typeface="MS PGothic" pitchFamily="34" charset="-128"/>
                  </a:defRPr>
                </a:lvl4pPr>
                <a:lvl5pPr marL="2057400" indent="-228600" eaLnBrk="0" hangingPunct="0">
                  <a:defRPr sz="2400">
                    <a:solidFill>
                      <a:schemeClr val="tx1"/>
                    </a:solidFill>
                    <a:latin typeface="CiscoSansTT Light" charset="0"/>
                    <a:ea typeface="MS PGothic" pitchFamily="34" charset="-128"/>
                  </a:defRPr>
                </a:lvl5pPr>
                <a:lvl6pPr marL="2514600" indent="-228600" defTabSz="608013" eaLnBrk="0" fontAlgn="base" hangingPunct="0">
                  <a:spcBef>
                    <a:spcPct val="0"/>
                  </a:spcBef>
                  <a:spcAft>
                    <a:spcPct val="0"/>
                  </a:spcAft>
                  <a:defRPr sz="2400">
                    <a:solidFill>
                      <a:schemeClr val="tx1"/>
                    </a:solidFill>
                    <a:latin typeface="CiscoSansTT Light" charset="0"/>
                    <a:ea typeface="MS PGothic" pitchFamily="34" charset="-128"/>
                  </a:defRPr>
                </a:lvl6pPr>
                <a:lvl7pPr marL="2971800" indent="-228600" defTabSz="608013" eaLnBrk="0" fontAlgn="base" hangingPunct="0">
                  <a:spcBef>
                    <a:spcPct val="0"/>
                  </a:spcBef>
                  <a:spcAft>
                    <a:spcPct val="0"/>
                  </a:spcAft>
                  <a:defRPr sz="2400">
                    <a:solidFill>
                      <a:schemeClr val="tx1"/>
                    </a:solidFill>
                    <a:latin typeface="CiscoSansTT Light" charset="0"/>
                    <a:ea typeface="MS PGothic" pitchFamily="34" charset="-128"/>
                  </a:defRPr>
                </a:lvl7pPr>
                <a:lvl8pPr marL="3429000" indent="-228600" defTabSz="608013" eaLnBrk="0" fontAlgn="base" hangingPunct="0">
                  <a:spcBef>
                    <a:spcPct val="0"/>
                  </a:spcBef>
                  <a:spcAft>
                    <a:spcPct val="0"/>
                  </a:spcAft>
                  <a:defRPr sz="2400">
                    <a:solidFill>
                      <a:schemeClr val="tx1"/>
                    </a:solidFill>
                    <a:latin typeface="CiscoSansTT Light" charset="0"/>
                    <a:ea typeface="MS PGothic" pitchFamily="34" charset="-128"/>
                  </a:defRPr>
                </a:lvl8pPr>
                <a:lvl9pPr marL="3886200" indent="-228600" defTabSz="608013" eaLnBrk="0" fontAlgn="base" hangingPunct="0">
                  <a:spcBef>
                    <a:spcPct val="0"/>
                  </a:spcBef>
                  <a:spcAft>
                    <a:spcPct val="0"/>
                  </a:spcAft>
                  <a:defRPr sz="2400">
                    <a:solidFill>
                      <a:schemeClr val="tx1"/>
                    </a:solidFill>
                    <a:latin typeface="CiscoSansTT Light" charset="0"/>
                    <a:ea typeface="MS PGothic" pitchFamily="34" charset="-128"/>
                  </a:defRPr>
                </a:lvl9pPr>
              </a:lstStyle>
              <a:p>
                <a:pPr algn="ctr" eaLnBrk="1" hangingPunct="1"/>
                <a:r>
                  <a:rPr lang="en-US" altLang="en-US" sz="1200" dirty="0">
                    <a:solidFill>
                      <a:srgbClr val="FFFFFF"/>
                    </a:solidFill>
                  </a:rPr>
                  <a:t>Python Scripts</a:t>
                </a:r>
              </a:p>
            </p:txBody>
          </p:sp>
        </p:grpSp>
        <p:sp>
          <p:nvSpPr>
            <p:cNvPr id="111" name="Right Arrow 110"/>
            <p:cNvSpPr>
              <a:spLocks noChangeArrowheads="1"/>
            </p:cNvSpPr>
            <p:nvPr/>
          </p:nvSpPr>
          <p:spPr bwMode="auto">
            <a:xfrm rot="5400000">
              <a:off x="2746108" y="5410262"/>
              <a:ext cx="466698" cy="276199"/>
            </a:xfrm>
            <a:prstGeom prst="rightArrow">
              <a:avLst>
                <a:gd name="adj1" fmla="val 50000"/>
                <a:gd name="adj2" fmla="val 50001"/>
              </a:avLst>
            </a:prstGeom>
            <a:solidFill>
              <a:srgbClr val="3CBBB9"/>
            </a:solidFill>
            <a:ln>
              <a:noFill/>
            </a:ln>
            <a:effectLst>
              <a:outerShdw blurRad="63500" dist="50800" dir="5400000" algn="ctr" rotWithShape="0">
                <a:srgbClr val="000000">
                  <a:alpha val="26999"/>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pic>
          <p:nvPicPr>
            <p:cNvPr id="83990" name="Picture 111"/>
            <p:cNvPicPr>
              <a:picLocks noChangeAspect="1"/>
            </p:cNvPicPr>
            <p:nvPr/>
          </p:nvPicPr>
          <p:blipFill>
            <a:blip>
              <a:extLst>
                <a:ext uri="{28A0092B-C50C-407E-A947-70E740481C1C}">
                  <a14:useLocalDpi xmlns:a14="http://schemas.microsoft.com/office/drawing/2010/main" val="0"/>
                </a:ext>
              </a:extLst>
            </a:blip>
            <a:srcRect/>
            <a:stretch>
              <a:fillRect/>
            </a:stretch>
          </p:blipFill>
          <p:spPr bwMode="auto">
            <a:xfrm>
              <a:off x="2012473" y="5781903"/>
              <a:ext cx="1933910" cy="43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0468610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oloMarketingBox"/>
          <p:cNvSpPr/>
          <p:nvPr/>
        </p:nvSpPr>
        <p:spPr>
          <a:xfrm rot="10800000" flipV="1">
            <a:off x="8633680" y="4498973"/>
            <a:ext cx="1046016" cy="1465187"/>
          </a:xfrm>
          <a:prstGeom prst="rect">
            <a:avLst/>
          </a:prstGeom>
          <a:gradFill flip="none" rotWithShape="1">
            <a:gsLst>
              <a:gs pos="0">
                <a:schemeClr val="bg1">
                  <a:lumMod val="95000"/>
                </a:schemeClr>
              </a:gs>
              <a:gs pos="100000">
                <a:schemeClr val="bg1">
                  <a:alpha val="0"/>
                </a:schemeClr>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400" tIns="91400" rIns="91400" bIns="91400" rtlCol="0" anchor="t"/>
          <a:lstStyle/>
          <a:p>
            <a:pPr defTabSz="385629"/>
            <a:endParaRPr lang="en-US" sz="1100">
              <a:latin typeface="CiscoSansTT ExtraLight"/>
              <a:ea typeface="Arial" pitchFamily="-107" charset="0"/>
              <a:cs typeface="Arial" pitchFamily="-107" charset="0"/>
            </a:endParaRPr>
          </a:p>
        </p:txBody>
      </p:sp>
      <p:sp>
        <p:nvSpPr>
          <p:cNvPr id="363" name="SoloLegalBox"/>
          <p:cNvSpPr/>
          <p:nvPr/>
        </p:nvSpPr>
        <p:spPr>
          <a:xfrm rot="10800000" flipV="1">
            <a:off x="7504475" y="4499073"/>
            <a:ext cx="1046016" cy="1465191"/>
          </a:xfrm>
          <a:prstGeom prst="rect">
            <a:avLst/>
          </a:prstGeom>
          <a:gradFill flip="none" rotWithShape="1">
            <a:gsLst>
              <a:gs pos="0">
                <a:schemeClr val="bg1">
                  <a:lumMod val="95000"/>
                </a:schemeClr>
              </a:gs>
              <a:gs pos="100000">
                <a:schemeClr val="bg1">
                  <a:alpha val="0"/>
                </a:schemeClr>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400" tIns="91400" rIns="91400" bIns="91400" rtlCol="0" anchor="t"/>
          <a:lstStyle/>
          <a:p>
            <a:pPr defTabSz="385629"/>
            <a:endParaRPr lang="en-US" sz="1100">
              <a:latin typeface="CiscoSansTT ExtraLight"/>
              <a:ea typeface="Arial" pitchFamily="-107" charset="0"/>
              <a:cs typeface="Arial" pitchFamily="-107" charset="0"/>
            </a:endParaRPr>
          </a:p>
        </p:txBody>
      </p:sp>
      <p:sp>
        <p:nvSpPr>
          <p:cNvPr id="361" name="Rectangle 360"/>
          <p:cNvSpPr/>
          <p:nvPr/>
        </p:nvSpPr>
        <p:spPr>
          <a:xfrm rot="10800000" flipV="1">
            <a:off x="6311210" y="4498968"/>
            <a:ext cx="423217" cy="1465189"/>
          </a:xfrm>
          <a:prstGeom prst="rect">
            <a:avLst/>
          </a:prstGeom>
          <a:gradFill flip="none" rotWithShape="1">
            <a:gsLst>
              <a:gs pos="0">
                <a:schemeClr val="bg1">
                  <a:lumMod val="95000"/>
                </a:schemeClr>
              </a:gs>
              <a:gs pos="100000">
                <a:schemeClr val="bg1">
                  <a:alpha val="0"/>
                </a:schemeClr>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400" tIns="91400" rIns="91400" bIns="91400" rtlCol="0" anchor="t"/>
          <a:lstStyle/>
          <a:p>
            <a:pPr defTabSz="385629"/>
            <a:endParaRPr lang="en-US" sz="1100">
              <a:latin typeface="CiscoSansTT ExtraLight"/>
              <a:ea typeface="Arial" pitchFamily="-107" charset="0"/>
              <a:cs typeface="Arial" pitchFamily="-107" charset="0"/>
            </a:endParaRPr>
          </a:p>
        </p:txBody>
      </p:sp>
      <p:sp>
        <p:nvSpPr>
          <p:cNvPr id="362" name="Finance Box"/>
          <p:cNvSpPr/>
          <p:nvPr/>
        </p:nvSpPr>
        <p:spPr>
          <a:xfrm rot="10800000" flipV="1">
            <a:off x="6759790" y="4499070"/>
            <a:ext cx="684409" cy="1465191"/>
          </a:xfrm>
          <a:prstGeom prst="rect">
            <a:avLst/>
          </a:prstGeom>
          <a:gradFill flip="none" rotWithShape="1">
            <a:gsLst>
              <a:gs pos="0">
                <a:schemeClr val="bg1">
                  <a:lumMod val="95000"/>
                </a:schemeClr>
              </a:gs>
              <a:gs pos="100000">
                <a:schemeClr val="bg1">
                  <a:alpha val="0"/>
                </a:schemeClr>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400" tIns="91400" rIns="91400" bIns="91400" rtlCol="0" anchor="t"/>
          <a:lstStyle/>
          <a:p>
            <a:pPr defTabSz="385629"/>
            <a:endParaRPr lang="en-US" sz="1100">
              <a:latin typeface="CiscoSansTT ExtraLight"/>
              <a:ea typeface="Arial" pitchFamily="-107" charset="0"/>
              <a:cs typeface="Arial" pitchFamily="-107" charset="0"/>
            </a:endParaRPr>
          </a:p>
        </p:txBody>
      </p:sp>
      <p:grpSp>
        <p:nvGrpSpPr>
          <p:cNvPr id="7" name="Group 6"/>
          <p:cNvGrpSpPr/>
          <p:nvPr/>
        </p:nvGrpSpPr>
        <p:grpSpPr>
          <a:xfrm>
            <a:off x="-3" y="1129721"/>
            <a:ext cx="12192003" cy="806975"/>
            <a:chOff x="-2" y="1335210"/>
            <a:chExt cx="12192002" cy="501068"/>
          </a:xfrm>
        </p:grpSpPr>
        <p:sp>
          <p:nvSpPr>
            <p:cNvPr id="150" name="Rectangle 149"/>
            <p:cNvSpPr/>
            <p:nvPr/>
          </p:nvSpPr>
          <p:spPr>
            <a:xfrm>
              <a:off x="0" y="1335210"/>
              <a:ext cx="12192000" cy="501068"/>
            </a:xfrm>
            <a:prstGeom prst="rect">
              <a:avLst/>
            </a:prstGeom>
            <a:solidFill>
              <a:srgbClr val="3C86EC"/>
            </a:solidFill>
            <a:ln w="25400" cap="flat" cmpd="sng" algn="ctr">
              <a:noFill/>
              <a:prstDash val="solid"/>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872">
                <a:lnSpc>
                  <a:spcPct val="90000"/>
                </a:lnSpc>
              </a:pPr>
              <a:endParaRPr lang="en-US" sz="1500" dirty="0">
                <a:solidFill>
                  <a:prstClr val="white"/>
                </a:solidFill>
              </a:endParaRPr>
            </a:p>
          </p:txBody>
        </p:sp>
        <p:sp>
          <p:nvSpPr>
            <p:cNvPr id="151" name="Rectangle 150"/>
            <p:cNvSpPr/>
            <p:nvPr/>
          </p:nvSpPr>
          <p:spPr>
            <a:xfrm>
              <a:off x="-2" y="1798597"/>
              <a:ext cx="12192001" cy="37681"/>
            </a:xfrm>
            <a:prstGeom prst="rect">
              <a:avLst/>
            </a:prstGeom>
            <a:blipFill dpi="0" rotWithShape="1">
              <a:blip r:embed="rId3">
                <a:alphaModFix amt="23000"/>
              </a:blip>
              <a:srcRect/>
              <a:tile tx="0" ty="4191000" sx="100000" sy="100000" flip="none" algn="ctr"/>
            </a:blipFill>
            <a:ln w="25400" cap="flat" cmpd="sng" algn="ctr">
              <a:noFill/>
              <a:prstDash val="solid"/>
            </a:ln>
            <a:effectLst/>
          </p:spPr>
          <p:txBody>
            <a:bodyPr spcFirstLastPara="0" vert="horz" wrap="none" lIns="132443" tIns="94362" rIns="132443" bIns="94362" numCol="1" spcCol="1271" anchor="ctr" anchorCtr="0">
              <a:noAutofit/>
            </a:bodyPr>
            <a:lstStyle/>
            <a:p>
              <a:pPr algn="ctr" defTabSz="888190">
                <a:lnSpc>
                  <a:spcPct val="90000"/>
                </a:lnSpc>
                <a:spcBef>
                  <a:spcPct val="0"/>
                </a:spcBef>
                <a:spcAft>
                  <a:spcPct val="35000"/>
                </a:spcAft>
              </a:pPr>
              <a:endParaRPr lang="en-US" sz="2400" kern="0" dirty="0">
                <a:solidFill>
                  <a:srgbClr val="FFFFFF"/>
                </a:solidFill>
                <a:latin typeface="Arial" panose="020B0604020202020204" pitchFamily="34" charset="0"/>
                <a:cs typeface="Arial" panose="020B0604020202020204" pitchFamily="34" charset="0"/>
              </a:endParaRPr>
            </a:p>
          </p:txBody>
        </p:sp>
      </p:grpSp>
      <p:sp>
        <p:nvSpPr>
          <p:cNvPr id="259" name="Content Placeholder 3"/>
          <p:cNvSpPr txBox="1">
            <a:spLocks/>
          </p:cNvSpPr>
          <p:nvPr/>
        </p:nvSpPr>
        <p:spPr>
          <a:xfrm>
            <a:off x="9684159" y="4993553"/>
            <a:ext cx="2312164" cy="861649"/>
          </a:xfrm>
          <a:prstGeom prst="rect">
            <a:avLst/>
          </a:prstGeom>
        </p:spPr>
        <p:txBody>
          <a:bodyPr vert="horz" wrap="square" lIns="121762" tIns="60880" rIns="121762" bIns="60880" rtlCol="0" anchor="ctr">
            <a:spAutoFit/>
          </a:bodyPr>
          <a:lstStyle>
            <a:lvl1pPr marL="342900" indent="-342900" algn="l" defTabSz="914400" rtl="0" eaLnBrk="1" latinLnBrk="0" hangingPunct="1">
              <a:spcBef>
                <a:spcPct val="20000"/>
              </a:spcBef>
              <a:buFont typeface="Arial" pitchFamily="34" charset="0"/>
              <a:buChar char="•"/>
              <a:defRPr sz="3200" kern="1200">
                <a:solidFill>
                  <a:srgbClr val="1F497D"/>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1F497D"/>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1F497D"/>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1F497D"/>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1F497D"/>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dirty="0">
                <a:solidFill>
                  <a:schemeClr val="tx1">
                    <a:lumMod val="75000"/>
                    <a:lumOff val="25000"/>
                  </a:schemeClr>
                </a:solidFill>
              </a:rPr>
              <a:t>Centralized Compliance and Auditing</a:t>
            </a:r>
          </a:p>
        </p:txBody>
      </p:sp>
      <p:sp>
        <p:nvSpPr>
          <p:cNvPr id="262" name="Content Placeholder 3"/>
          <p:cNvSpPr txBox="1">
            <a:spLocks/>
          </p:cNvSpPr>
          <p:nvPr/>
        </p:nvSpPr>
        <p:spPr>
          <a:xfrm>
            <a:off x="2020888" y="2133811"/>
            <a:ext cx="3422933" cy="640175"/>
          </a:xfrm>
          <a:prstGeom prst="rect">
            <a:avLst/>
          </a:prstGeom>
        </p:spPr>
        <p:txBody>
          <a:bodyPr vert="horz" wrap="square" lIns="121762" tIns="60880" rIns="121762" bIns="60880" rtlCol="0" anchor="ctr">
            <a:spAutoFit/>
          </a:bodyPr>
          <a:lstStyle>
            <a:lvl1pPr marL="342900" indent="-342900" algn="l" defTabSz="914400" rtl="0" eaLnBrk="1" latinLnBrk="0" hangingPunct="1">
              <a:spcBef>
                <a:spcPct val="20000"/>
              </a:spcBef>
              <a:buFont typeface="Arial" pitchFamily="34" charset="0"/>
              <a:buChar char="•"/>
              <a:defRPr sz="3200" kern="1200">
                <a:solidFill>
                  <a:srgbClr val="1F497D"/>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1F497D"/>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1F497D"/>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1F497D"/>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1F497D"/>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1600" dirty="0">
                <a:solidFill>
                  <a:schemeClr val="tx1">
                    <a:lumMod val="75000"/>
                    <a:lumOff val="25000"/>
                  </a:schemeClr>
                </a:solidFill>
              </a:rPr>
              <a:t>Import / Export Policy via API</a:t>
            </a:r>
          </a:p>
          <a:p>
            <a:pPr marL="0" indent="0" algn="r">
              <a:buNone/>
            </a:pPr>
            <a:r>
              <a:rPr lang="en-US" sz="1500" dirty="0">
                <a:solidFill>
                  <a:schemeClr val="tx1">
                    <a:lumMod val="75000"/>
                    <a:lumOff val="25000"/>
                  </a:schemeClr>
                </a:solidFill>
              </a:rPr>
              <a:t>(Support for External Policy Engines)</a:t>
            </a:r>
          </a:p>
        </p:txBody>
      </p:sp>
      <p:sp>
        <p:nvSpPr>
          <p:cNvPr id="380" name="Content Placeholder 3"/>
          <p:cNvSpPr txBox="1">
            <a:spLocks/>
          </p:cNvSpPr>
          <p:nvPr/>
        </p:nvSpPr>
        <p:spPr>
          <a:xfrm>
            <a:off x="906564" y="3779729"/>
            <a:ext cx="1972861" cy="615555"/>
          </a:xfrm>
          <a:prstGeom prst="rect">
            <a:avLst/>
          </a:prstGeom>
        </p:spPr>
        <p:txBody>
          <a:bodyPr vert="horz" wrap="square" lIns="121762" tIns="60880" rIns="121762" bIns="60880" rtlCol="0" anchor="ctr">
            <a:spAutoFit/>
          </a:bodyPr>
          <a:lstStyle>
            <a:lvl1pPr marL="342900" indent="-342900" algn="l" defTabSz="914400" rtl="0" eaLnBrk="1" latinLnBrk="0" hangingPunct="1">
              <a:spcBef>
                <a:spcPct val="20000"/>
              </a:spcBef>
              <a:buFont typeface="Arial" pitchFamily="34" charset="0"/>
              <a:buChar char="•"/>
              <a:defRPr sz="3200" kern="1200">
                <a:solidFill>
                  <a:srgbClr val="1F497D"/>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1F497D"/>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1F497D"/>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1F497D"/>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1F497D"/>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dirty="0">
                <a:solidFill>
                  <a:schemeClr val="tx1">
                    <a:lumMod val="75000"/>
                    <a:lumOff val="25000"/>
                  </a:schemeClr>
                </a:solidFill>
              </a:rPr>
              <a:t>Automated Services Chaining</a:t>
            </a:r>
          </a:p>
        </p:txBody>
      </p:sp>
      <p:sp>
        <p:nvSpPr>
          <p:cNvPr id="355" name="Rectangle 354"/>
          <p:cNvSpPr/>
          <p:nvPr/>
        </p:nvSpPr>
        <p:spPr>
          <a:xfrm rot="10800000" flipV="1">
            <a:off x="2978423" y="4498965"/>
            <a:ext cx="2205127" cy="1465187"/>
          </a:xfrm>
          <a:prstGeom prst="rect">
            <a:avLst/>
          </a:prstGeom>
          <a:gradFill flip="none" rotWithShape="1">
            <a:gsLst>
              <a:gs pos="0">
                <a:schemeClr val="bg1">
                  <a:lumMod val="95000"/>
                </a:schemeClr>
              </a:gs>
              <a:gs pos="100000">
                <a:schemeClr val="bg1">
                  <a:alpha val="0"/>
                </a:schemeClr>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400" tIns="91400" rIns="91400" bIns="91400" rtlCol="0" anchor="t"/>
          <a:lstStyle/>
          <a:p>
            <a:pPr defTabSz="385629"/>
            <a:endParaRPr lang="en-US" sz="1100">
              <a:latin typeface="CiscoSansTT ExtraLight"/>
              <a:ea typeface="Arial" pitchFamily="-107" charset="0"/>
              <a:cs typeface="Arial" pitchFamily="-107" charset="0"/>
            </a:endParaRPr>
          </a:p>
        </p:txBody>
      </p:sp>
      <p:pic>
        <p:nvPicPr>
          <p:cNvPr id="35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4158" y="5212795"/>
            <a:ext cx="365975" cy="418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127583" y="5638436"/>
            <a:ext cx="1922264" cy="323105"/>
          </a:xfrm>
          <a:prstGeom prst="rect">
            <a:avLst/>
          </a:prstGeom>
          <a:noFill/>
        </p:spPr>
        <p:txBody>
          <a:bodyPr wrap="square" lIns="91246" tIns="45682" rIns="91246" bIns="45682" rtlCol="0">
            <a:spAutoFit/>
          </a:bodyPr>
          <a:lstStyle/>
          <a:p>
            <a:pPr algn="ctr" defTabSz="912261"/>
            <a:r>
              <a:rPr lang="en-US" sz="1500" spc="-60" dirty="0">
                <a:solidFill>
                  <a:schemeClr val="tx1">
                    <a:lumMod val="75000"/>
                    <a:lumOff val="25000"/>
                  </a:schemeClr>
                </a:solidFill>
              </a:rPr>
              <a:t>Engineering</a:t>
            </a:r>
          </a:p>
        </p:txBody>
      </p:sp>
      <p:pic>
        <p:nvPicPr>
          <p:cNvPr id="18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6007" y="5212795"/>
            <a:ext cx="365975" cy="418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24727" y="5212799"/>
            <a:ext cx="365975" cy="418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9" name="LEGALtext"/>
          <p:cNvSpPr txBox="1"/>
          <p:nvPr/>
        </p:nvSpPr>
        <p:spPr>
          <a:xfrm>
            <a:off x="7504481" y="5638436"/>
            <a:ext cx="1046019" cy="323105"/>
          </a:xfrm>
          <a:prstGeom prst="rect">
            <a:avLst/>
          </a:prstGeom>
          <a:noFill/>
        </p:spPr>
        <p:txBody>
          <a:bodyPr wrap="square" lIns="91246" tIns="45682" rIns="91246" bIns="45682" rtlCol="0">
            <a:spAutoFit/>
          </a:bodyPr>
          <a:lstStyle/>
          <a:p>
            <a:pPr algn="ctr" defTabSz="912261"/>
            <a:r>
              <a:rPr lang="en-US" sz="1500" spc="-60" dirty="0">
                <a:solidFill>
                  <a:schemeClr val="tx1">
                    <a:lumMod val="75000"/>
                    <a:lumOff val="25000"/>
                  </a:schemeClr>
                </a:solidFill>
              </a:rPr>
              <a:t>Legal</a:t>
            </a:r>
          </a:p>
        </p:txBody>
      </p:sp>
      <p:sp>
        <p:nvSpPr>
          <p:cNvPr id="360" name="Rectangle 359"/>
          <p:cNvSpPr/>
          <p:nvPr/>
        </p:nvSpPr>
        <p:spPr>
          <a:xfrm rot="10800000" flipV="1">
            <a:off x="5223912" y="4498951"/>
            <a:ext cx="1046016" cy="1465188"/>
          </a:xfrm>
          <a:prstGeom prst="rect">
            <a:avLst/>
          </a:prstGeom>
          <a:gradFill flip="none" rotWithShape="1">
            <a:gsLst>
              <a:gs pos="0">
                <a:schemeClr val="bg1">
                  <a:lumMod val="95000"/>
                </a:schemeClr>
              </a:gs>
              <a:gs pos="100000">
                <a:schemeClr val="bg1">
                  <a:alpha val="0"/>
                </a:schemeClr>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400" tIns="91400" rIns="91400" bIns="91400" rtlCol="0" anchor="t"/>
          <a:lstStyle/>
          <a:p>
            <a:pPr defTabSz="385629"/>
            <a:endParaRPr lang="en-US" sz="1100">
              <a:latin typeface="CiscoSansTT ExtraLight"/>
              <a:ea typeface="Arial" pitchFamily="-107" charset="0"/>
              <a:cs typeface="Arial" pitchFamily="-107" charset="0"/>
            </a:endParaRPr>
          </a:p>
        </p:txBody>
      </p:sp>
      <p:pic>
        <p:nvPicPr>
          <p:cNvPr id="36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4053" y="5212795"/>
            <a:ext cx="365975" cy="418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0" name="TextBox 369"/>
          <p:cNvSpPr txBox="1"/>
          <p:nvPr/>
        </p:nvSpPr>
        <p:spPr>
          <a:xfrm>
            <a:off x="5223917" y="5638432"/>
            <a:ext cx="1046019" cy="323105"/>
          </a:xfrm>
          <a:prstGeom prst="rect">
            <a:avLst/>
          </a:prstGeom>
          <a:noFill/>
        </p:spPr>
        <p:txBody>
          <a:bodyPr wrap="square" lIns="91246" tIns="45682" rIns="91246" bIns="45682" rtlCol="0">
            <a:spAutoFit/>
          </a:bodyPr>
          <a:lstStyle/>
          <a:p>
            <a:pPr algn="ctr" defTabSz="912261"/>
            <a:r>
              <a:rPr lang="en-US" sz="1500" spc="-60" dirty="0">
                <a:solidFill>
                  <a:schemeClr val="tx1">
                    <a:lumMod val="75000"/>
                    <a:lumOff val="25000"/>
                  </a:schemeClr>
                </a:solidFill>
              </a:rPr>
              <a:t>Sales</a:t>
            </a:r>
          </a:p>
        </p:txBody>
      </p:sp>
      <p:pic>
        <p:nvPicPr>
          <p:cNvPr id="3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9390" y="5212799"/>
            <a:ext cx="365975" cy="418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1" name="TextBox 370"/>
          <p:cNvSpPr txBox="1"/>
          <p:nvPr/>
        </p:nvSpPr>
        <p:spPr>
          <a:xfrm>
            <a:off x="6232597" y="5637428"/>
            <a:ext cx="580427" cy="323105"/>
          </a:xfrm>
          <a:prstGeom prst="rect">
            <a:avLst/>
          </a:prstGeom>
          <a:noFill/>
        </p:spPr>
        <p:txBody>
          <a:bodyPr wrap="square" lIns="91246" tIns="45682" rIns="91246" bIns="45682" rtlCol="0">
            <a:spAutoFit/>
          </a:bodyPr>
          <a:lstStyle/>
          <a:p>
            <a:pPr algn="ctr" defTabSz="912261"/>
            <a:r>
              <a:rPr lang="en-US" sz="1500" spc="-60" dirty="0">
                <a:solidFill>
                  <a:schemeClr val="tx1">
                    <a:lumMod val="75000"/>
                    <a:lumOff val="25000"/>
                  </a:schemeClr>
                </a:solidFill>
              </a:rPr>
              <a:t>HR</a:t>
            </a:r>
          </a:p>
        </p:txBody>
      </p:sp>
      <p:pic>
        <p:nvPicPr>
          <p:cNvPr id="36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8998" y="5212795"/>
            <a:ext cx="365975" cy="418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2" name="FinanceTextBox"/>
          <p:cNvSpPr txBox="1"/>
          <p:nvPr/>
        </p:nvSpPr>
        <p:spPr>
          <a:xfrm>
            <a:off x="6612630" y="5638428"/>
            <a:ext cx="974425" cy="323105"/>
          </a:xfrm>
          <a:prstGeom prst="rect">
            <a:avLst/>
          </a:prstGeom>
          <a:noFill/>
        </p:spPr>
        <p:txBody>
          <a:bodyPr wrap="square" lIns="91246" tIns="45682" rIns="91246" bIns="45682" rtlCol="0">
            <a:spAutoFit/>
          </a:bodyPr>
          <a:lstStyle/>
          <a:p>
            <a:pPr algn="ctr" defTabSz="912261"/>
            <a:r>
              <a:rPr lang="en-US" sz="1500" spc="-60" dirty="0">
                <a:solidFill>
                  <a:schemeClr val="tx1">
                    <a:lumMod val="75000"/>
                    <a:lumOff val="25000"/>
                  </a:schemeClr>
                </a:solidFill>
              </a:rPr>
              <a:t>Finance</a:t>
            </a:r>
          </a:p>
        </p:txBody>
      </p:sp>
      <p:pic>
        <p:nvPicPr>
          <p:cNvPr id="36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4206" y="5214935"/>
            <a:ext cx="365975" cy="418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3" name="MarketingText"/>
          <p:cNvSpPr txBox="1"/>
          <p:nvPr/>
        </p:nvSpPr>
        <p:spPr>
          <a:xfrm>
            <a:off x="8638145" y="5638436"/>
            <a:ext cx="1046019" cy="323105"/>
          </a:xfrm>
          <a:prstGeom prst="rect">
            <a:avLst/>
          </a:prstGeom>
          <a:noFill/>
        </p:spPr>
        <p:txBody>
          <a:bodyPr wrap="square" lIns="91246" tIns="45682" rIns="91246" bIns="45682" rtlCol="0">
            <a:spAutoFit/>
          </a:bodyPr>
          <a:lstStyle/>
          <a:p>
            <a:pPr algn="ctr" defTabSz="912261"/>
            <a:r>
              <a:rPr lang="en-US" sz="1500" spc="-60" dirty="0">
                <a:solidFill>
                  <a:schemeClr val="tx1">
                    <a:lumMod val="75000"/>
                    <a:lumOff val="25000"/>
                  </a:schemeClr>
                </a:solidFill>
              </a:rPr>
              <a:t>Marketing</a:t>
            </a:r>
          </a:p>
        </p:txBody>
      </p:sp>
      <p:sp>
        <p:nvSpPr>
          <p:cNvPr id="2" name="Title 1"/>
          <p:cNvSpPr>
            <a:spLocks noGrp="1"/>
          </p:cNvSpPr>
          <p:nvPr>
            <p:ph type="title"/>
          </p:nvPr>
        </p:nvSpPr>
        <p:spPr/>
        <p:txBody>
          <a:bodyPr/>
          <a:lstStyle/>
          <a:p>
            <a:r>
              <a:rPr lang="en-US" dirty="0" smtClean="0"/>
              <a:t>ACI Benefit: Secure Multi-tenancy at Scale</a:t>
            </a:r>
            <a:endParaRPr lang="en-US" dirty="0"/>
          </a:p>
        </p:txBody>
      </p:sp>
      <p:grpSp>
        <p:nvGrpSpPr>
          <p:cNvPr id="6" name="Group 5"/>
          <p:cNvGrpSpPr/>
          <p:nvPr/>
        </p:nvGrpSpPr>
        <p:grpSpPr>
          <a:xfrm>
            <a:off x="3597322" y="2917293"/>
            <a:ext cx="5359489" cy="1687755"/>
            <a:chOff x="5094331" y="2985084"/>
            <a:chExt cx="5832388" cy="1836674"/>
          </a:xfrm>
        </p:grpSpPr>
        <p:grpSp>
          <p:nvGrpSpPr>
            <p:cNvPr id="252" name="Group 251"/>
            <p:cNvGrpSpPr/>
            <p:nvPr/>
          </p:nvGrpSpPr>
          <p:grpSpPr>
            <a:xfrm>
              <a:off x="5094331" y="4183715"/>
              <a:ext cx="5832388" cy="384770"/>
              <a:chOff x="5344633" y="4636977"/>
              <a:chExt cx="5832388" cy="384770"/>
            </a:xfrm>
          </p:grpSpPr>
          <p:grpSp>
            <p:nvGrpSpPr>
              <p:cNvPr id="267" name="Group 266"/>
              <p:cNvGrpSpPr/>
              <p:nvPr/>
            </p:nvGrpSpPr>
            <p:grpSpPr>
              <a:xfrm>
                <a:off x="5344634" y="4636977"/>
                <a:ext cx="5832387" cy="381431"/>
                <a:chOff x="1856748" y="4521199"/>
                <a:chExt cx="4949076" cy="323663"/>
              </a:xfrm>
            </p:grpSpPr>
            <p:cxnSp>
              <p:nvCxnSpPr>
                <p:cNvPr id="289" name="Straight Connector 288"/>
                <p:cNvCxnSpPr/>
                <p:nvPr/>
              </p:nvCxnSpPr>
              <p:spPr>
                <a:xfrm>
                  <a:off x="2688974" y="4521199"/>
                  <a:ext cx="157589" cy="323663"/>
                </a:xfrm>
                <a:prstGeom prst="line">
                  <a:avLst/>
                </a:prstGeom>
                <a:ln w="1270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flipH="1">
                  <a:off x="1856748" y="4521200"/>
                  <a:ext cx="832227" cy="323662"/>
                </a:xfrm>
                <a:prstGeom prst="line">
                  <a:avLst/>
                </a:prstGeom>
                <a:ln w="1270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a:off x="2688976" y="4521200"/>
                  <a:ext cx="1147402" cy="323662"/>
                </a:xfrm>
                <a:prstGeom prst="line">
                  <a:avLst/>
                </a:prstGeom>
                <a:ln w="1270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a:off x="2688975" y="4521200"/>
                  <a:ext cx="2137218" cy="323662"/>
                </a:xfrm>
                <a:prstGeom prst="line">
                  <a:avLst/>
                </a:prstGeom>
                <a:ln w="1270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a:off x="2688975" y="4521200"/>
                  <a:ext cx="3127033" cy="323662"/>
                </a:xfrm>
                <a:prstGeom prst="line">
                  <a:avLst/>
                </a:prstGeom>
                <a:ln w="1270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a:off x="2688975" y="4521200"/>
                  <a:ext cx="4116849" cy="323662"/>
                </a:xfrm>
                <a:prstGeom prst="line">
                  <a:avLst/>
                </a:prstGeom>
                <a:ln w="1270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268" name="Group 267"/>
              <p:cNvGrpSpPr/>
              <p:nvPr/>
            </p:nvGrpSpPr>
            <p:grpSpPr>
              <a:xfrm flipH="1">
                <a:off x="5344634" y="4636977"/>
                <a:ext cx="5832387" cy="381431"/>
                <a:chOff x="1856748" y="4521199"/>
                <a:chExt cx="4949076" cy="323663"/>
              </a:xfrm>
            </p:grpSpPr>
            <p:cxnSp>
              <p:nvCxnSpPr>
                <p:cNvPr id="283" name="Straight Connector 282"/>
                <p:cNvCxnSpPr/>
                <p:nvPr/>
              </p:nvCxnSpPr>
              <p:spPr>
                <a:xfrm>
                  <a:off x="2688974" y="4521199"/>
                  <a:ext cx="157589" cy="323663"/>
                </a:xfrm>
                <a:prstGeom prst="line">
                  <a:avLst/>
                </a:prstGeom>
                <a:ln w="1270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a:xfrm flipH="1">
                  <a:off x="1856748" y="4521200"/>
                  <a:ext cx="832227" cy="323662"/>
                </a:xfrm>
                <a:prstGeom prst="line">
                  <a:avLst/>
                </a:prstGeom>
                <a:ln w="1270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a:off x="2688976" y="4521200"/>
                  <a:ext cx="1147402" cy="323662"/>
                </a:xfrm>
                <a:prstGeom prst="line">
                  <a:avLst/>
                </a:prstGeom>
                <a:ln w="1270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a:off x="2688975" y="4521200"/>
                  <a:ext cx="2137218" cy="323662"/>
                </a:xfrm>
                <a:prstGeom prst="line">
                  <a:avLst/>
                </a:prstGeom>
                <a:ln w="1270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a:xfrm>
                  <a:off x="2688975" y="4521200"/>
                  <a:ext cx="3127033" cy="323662"/>
                </a:xfrm>
                <a:prstGeom prst="line">
                  <a:avLst/>
                </a:prstGeom>
                <a:ln w="1270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2688975" y="4521200"/>
                  <a:ext cx="4116849" cy="323662"/>
                </a:xfrm>
                <a:prstGeom prst="line">
                  <a:avLst/>
                </a:prstGeom>
                <a:ln w="1270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269" name="Group 268"/>
              <p:cNvGrpSpPr/>
              <p:nvPr/>
            </p:nvGrpSpPr>
            <p:grpSpPr>
              <a:xfrm>
                <a:off x="5344634" y="4636978"/>
                <a:ext cx="5832387" cy="381430"/>
                <a:chOff x="1856748" y="4521200"/>
                <a:chExt cx="4949076" cy="323662"/>
              </a:xfrm>
            </p:grpSpPr>
            <p:cxnSp>
              <p:nvCxnSpPr>
                <p:cNvPr id="277" name="Straight Connector 276"/>
                <p:cNvCxnSpPr/>
                <p:nvPr/>
              </p:nvCxnSpPr>
              <p:spPr>
                <a:xfrm flipH="1">
                  <a:off x="2846563" y="4521200"/>
                  <a:ext cx="937286" cy="323662"/>
                </a:xfrm>
                <a:prstGeom prst="line">
                  <a:avLst/>
                </a:prstGeom>
                <a:ln w="1270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flipH="1">
                  <a:off x="1856748" y="4521200"/>
                  <a:ext cx="1927101" cy="323662"/>
                </a:xfrm>
                <a:prstGeom prst="line">
                  <a:avLst/>
                </a:prstGeom>
                <a:ln w="1270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79" name="Straight Connector 278"/>
                <p:cNvCxnSpPr/>
                <p:nvPr/>
              </p:nvCxnSpPr>
              <p:spPr>
                <a:xfrm>
                  <a:off x="3783849" y="4521200"/>
                  <a:ext cx="52529" cy="323662"/>
                </a:xfrm>
                <a:prstGeom prst="line">
                  <a:avLst/>
                </a:prstGeom>
                <a:ln w="1270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p:nvCxnSpPr>
              <p:spPr>
                <a:xfrm>
                  <a:off x="3783849" y="4521200"/>
                  <a:ext cx="1042344" cy="323662"/>
                </a:xfrm>
                <a:prstGeom prst="line">
                  <a:avLst/>
                </a:prstGeom>
                <a:ln w="1270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81" name="Straight Connector 280"/>
                <p:cNvCxnSpPr/>
                <p:nvPr/>
              </p:nvCxnSpPr>
              <p:spPr>
                <a:xfrm>
                  <a:off x="3783849" y="4521200"/>
                  <a:ext cx="2032159" cy="323662"/>
                </a:xfrm>
                <a:prstGeom prst="line">
                  <a:avLst/>
                </a:prstGeom>
                <a:ln w="1270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a:off x="3783849" y="4521200"/>
                  <a:ext cx="3021975" cy="323662"/>
                </a:xfrm>
                <a:prstGeom prst="line">
                  <a:avLst/>
                </a:prstGeom>
                <a:ln w="1270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270" name="Group 269"/>
              <p:cNvGrpSpPr/>
              <p:nvPr/>
            </p:nvGrpSpPr>
            <p:grpSpPr>
              <a:xfrm flipH="1">
                <a:off x="5344633" y="4640317"/>
                <a:ext cx="5832387" cy="381430"/>
                <a:chOff x="1856748" y="4521200"/>
                <a:chExt cx="4949076" cy="323662"/>
              </a:xfrm>
            </p:grpSpPr>
            <p:cxnSp>
              <p:nvCxnSpPr>
                <p:cNvPr id="271" name="Straight Connector 270"/>
                <p:cNvCxnSpPr/>
                <p:nvPr/>
              </p:nvCxnSpPr>
              <p:spPr>
                <a:xfrm flipH="1">
                  <a:off x="2846563" y="4521200"/>
                  <a:ext cx="937286" cy="323662"/>
                </a:xfrm>
                <a:prstGeom prst="line">
                  <a:avLst/>
                </a:prstGeom>
                <a:ln w="1270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flipH="1">
                  <a:off x="1856748" y="4521200"/>
                  <a:ext cx="1927101" cy="323662"/>
                </a:xfrm>
                <a:prstGeom prst="line">
                  <a:avLst/>
                </a:prstGeom>
                <a:ln w="1270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a:off x="3783849" y="4521200"/>
                  <a:ext cx="52529" cy="323662"/>
                </a:xfrm>
                <a:prstGeom prst="line">
                  <a:avLst/>
                </a:prstGeom>
                <a:ln w="1270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p:nvCxnSpPr>
              <p:spPr>
                <a:xfrm>
                  <a:off x="3783849" y="4521200"/>
                  <a:ext cx="1042344" cy="323662"/>
                </a:xfrm>
                <a:prstGeom prst="line">
                  <a:avLst/>
                </a:prstGeom>
                <a:ln w="1270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a:xfrm>
                  <a:off x="3783849" y="4521200"/>
                  <a:ext cx="2032159" cy="323662"/>
                </a:xfrm>
                <a:prstGeom prst="line">
                  <a:avLst/>
                </a:prstGeom>
                <a:ln w="1270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a:off x="3783849" y="4521200"/>
                  <a:ext cx="3021975" cy="323662"/>
                </a:xfrm>
                <a:prstGeom prst="line">
                  <a:avLst/>
                </a:prstGeom>
                <a:ln w="1270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295" name="Group 294"/>
            <p:cNvGrpSpPr/>
            <p:nvPr/>
          </p:nvGrpSpPr>
          <p:grpSpPr>
            <a:xfrm>
              <a:off x="5590619" y="4565146"/>
              <a:ext cx="4821532" cy="256612"/>
              <a:chOff x="5840921" y="5018408"/>
              <a:chExt cx="4821532" cy="256612"/>
            </a:xfrm>
          </p:grpSpPr>
          <p:pic>
            <p:nvPicPr>
              <p:cNvPr id="297" name="Picture 3" descr="C:\Users\rmuta\Desktop\leaf.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0921" y="5018408"/>
                <a:ext cx="1055154" cy="256612"/>
              </a:xfrm>
              <a:prstGeom prst="rect">
                <a:avLst/>
              </a:prstGeom>
              <a:noFill/>
              <a:extLst>
                <a:ext uri="{909E8E84-426E-40dd-AFC4-6F175D3DCCD1}">
                  <a14:hiddenFill xmlns:a14="http://schemas.microsoft.com/office/drawing/2010/main">
                    <a:solidFill>
                      <a:srgbClr val="FFFFFF"/>
                    </a:solidFill>
                  </a14:hiddenFill>
                </a:ext>
              </a:extLst>
            </p:spPr>
          </p:pic>
          <p:pic>
            <p:nvPicPr>
              <p:cNvPr id="298" name="Picture 3" descr="C:\Users\rmuta\Desktop\leaf.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6381" y="5018408"/>
                <a:ext cx="1055153" cy="256612"/>
              </a:xfrm>
              <a:prstGeom prst="rect">
                <a:avLst/>
              </a:prstGeom>
              <a:noFill/>
              <a:extLst>
                <a:ext uri="{909E8E84-426E-40dd-AFC4-6F175D3DCCD1}">
                  <a14:hiddenFill xmlns:a14="http://schemas.microsoft.com/office/drawing/2010/main">
                    <a:solidFill>
                      <a:srgbClr val="FFFFFF"/>
                    </a:solidFill>
                  </a14:hiddenFill>
                </a:ext>
              </a:extLst>
            </p:spPr>
          </p:pic>
          <p:pic>
            <p:nvPicPr>
              <p:cNvPr id="299" name="Picture 3" descr="C:\Users\rmuta\Desktop\leaf.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1840" y="5018408"/>
                <a:ext cx="1055153" cy="256612"/>
              </a:xfrm>
              <a:prstGeom prst="rect">
                <a:avLst/>
              </a:prstGeom>
              <a:noFill/>
              <a:extLst>
                <a:ext uri="{909E8E84-426E-40dd-AFC4-6F175D3DCCD1}">
                  <a14:hiddenFill xmlns:a14="http://schemas.microsoft.com/office/drawing/2010/main">
                    <a:solidFill>
                      <a:srgbClr val="FFFFFF"/>
                    </a:solidFill>
                  </a14:hiddenFill>
                </a:ext>
              </a:extLst>
            </p:spPr>
          </p:pic>
          <p:pic>
            <p:nvPicPr>
              <p:cNvPr id="300" name="Picture 3" descr="C:\Users\rmuta\Desktop\leaf.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07300" y="5018408"/>
                <a:ext cx="1055153" cy="2566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2" name="Group 301"/>
            <p:cNvGrpSpPr/>
            <p:nvPr/>
          </p:nvGrpSpPr>
          <p:grpSpPr>
            <a:xfrm>
              <a:off x="5612915" y="2985084"/>
              <a:ext cx="4795218" cy="1217201"/>
              <a:chOff x="2221638" y="3504101"/>
              <a:chExt cx="4068986" cy="1032854"/>
            </a:xfrm>
          </p:grpSpPr>
          <p:pic>
            <p:nvPicPr>
              <p:cNvPr id="303" name="Picture 2" descr="C:\Users\rmuta\Desktop\spin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21638" y="3504101"/>
                <a:ext cx="784365" cy="1032854"/>
              </a:xfrm>
              <a:prstGeom prst="rect">
                <a:avLst/>
              </a:prstGeom>
              <a:noFill/>
              <a:extLst>
                <a:ext uri="{909E8E84-426E-40dd-AFC4-6F175D3DCCD1}">
                  <a14:hiddenFill xmlns:a14="http://schemas.microsoft.com/office/drawing/2010/main">
                    <a:solidFill>
                      <a:srgbClr val="FFFFFF"/>
                    </a:solidFill>
                  </a14:hiddenFill>
                </a:ext>
              </a:extLst>
            </p:spPr>
          </p:pic>
          <p:pic>
            <p:nvPicPr>
              <p:cNvPr id="304" name="Picture 2" descr="C:\Users\rmuta\Desktop\spin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16512" y="3504101"/>
                <a:ext cx="784365" cy="1032854"/>
              </a:xfrm>
              <a:prstGeom prst="rect">
                <a:avLst/>
              </a:prstGeom>
              <a:noFill/>
              <a:extLst>
                <a:ext uri="{909E8E84-426E-40dd-AFC4-6F175D3DCCD1}">
                  <a14:hiddenFill xmlns:a14="http://schemas.microsoft.com/office/drawing/2010/main">
                    <a:solidFill>
                      <a:srgbClr val="FFFFFF"/>
                    </a:solidFill>
                  </a14:hiddenFill>
                </a:ext>
              </a:extLst>
            </p:spPr>
          </p:pic>
          <p:pic>
            <p:nvPicPr>
              <p:cNvPr id="305" name="Picture 2" descr="C:\Users\rmuta\Desktop\spin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1386" y="3504101"/>
                <a:ext cx="784365" cy="1032854"/>
              </a:xfrm>
              <a:prstGeom prst="rect">
                <a:avLst/>
              </a:prstGeom>
              <a:noFill/>
              <a:extLst>
                <a:ext uri="{909E8E84-426E-40dd-AFC4-6F175D3DCCD1}">
                  <a14:hiddenFill xmlns:a14="http://schemas.microsoft.com/office/drawing/2010/main">
                    <a:solidFill>
                      <a:srgbClr val="FFFFFF"/>
                    </a:solidFill>
                  </a14:hiddenFill>
                </a:ext>
              </a:extLst>
            </p:spPr>
          </p:pic>
          <p:pic>
            <p:nvPicPr>
              <p:cNvPr id="306" name="Picture 2" descr="C:\Users\rmuta\Desktop\spin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6259" y="3504101"/>
                <a:ext cx="784365" cy="103285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13" name="Content Placeholder 3"/>
          <p:cNvSpPr txBox="1">
            <a:spLocks/>
          </p:cNvSpPr>
          <p:nvPr/>
        </p:nvSpPr>
        <p:spPr>
          <a:xfrm>
            <a:off x="284430" y="4993561"/>
            <a:ext cx="2709289" cy="861627"/>
          </a:xfrm>
          <a:prstGeom prst="rect">
            <a:avLst/>
          </a:prstGeom>
        </p:spPr>
        <p:txBody>
          <a:bodyPr vert="horz" wrap="square" lIns="121762" tIns="60880" rIns="121762" bIns="60880" rtlCol="0" anchor="ctr">
            <a:spAutoFit/>
          </a:bodyPr>
          <a:lstStyle>
            <a:lvl1pPr marL="342900" indent="-342900" algn="l" defTabSz="914400" rtl="0" eaLnBrk="1" latinLnBrk="0" hangingPunct="1">
              <a:spcBef>
                <a:spcPct val="20000"/>
              </a:spcBef>
              <a:buFont typeface="Arial" pitchFamily="34" charset="0"/>
              <a:buChar char="•"/>
              <a:defRPr sz="3200" kern="1200">
                <a:solidFill>
                  <a:srgbClr val="1F497D"/>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1F497D"/>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1F497D"/>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1F497D"/>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1F497D"/>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dirty="0">
                <a:solidFill>
                  <a:schemeClr val="tx1">
                    <a:lumMod val="75000"/>
                    <a:lumOff val="25000"/>
                  </a:schemeClr>
                </a:solidFill>
              </a:rPr>
              <a:t>Complete Isolation with </a:t>
            </a:r>
            <a:br>
              <a:rPr lang="en-US" sz="1600" dirty="0">
                <a:solidFill>
                  <a:schemeClr val="tx1">
                    <a:lumMod val="75000"/>
                    <a:lumOff val="25000"/>
                  </a:schemeClr>
                </a:solidFill>
              </a:rPr>
            </a:br>
            <a:r>
              <a:rPr lang="en-US" sz="1600" dirty="0">
                <a:solidFill>
                  <a:schemeClr val="tx1">
                    <a:lumMod val="75000"/>
                    <a:lumOff val="25000"/>
                  </a:schemeClr>
                </a:solidFill>
              </a:rPr>
              <a:t>Full Scalability and Security</a:t>
            </a:r>
          </a:p>
        </p:txBody>
      </p:sp>
      <p:sp>
        <p:nvSpPr>
          <p:cNvPr id="230" name="Content Placeholder 3"/>
          <p:cNvSpPr txBox="1">
            <a:spLocks/>
          </p:cNvSpPr>
          <p:nvPr/>
        </p:nvSpPr>
        <p:spPr>
          <a:xfrm>
            <a:off x="6789913" y="2158433"/>
            <a:ext cx="2616939" cy="615553"/>
          </a:xfrm>
          <a:prstGeom prst="rect">
            <a:avLst/>
          </a:prstGeom>
        </p:spPr>
        <p:txBody>
          <a:bodyPr vert="horz" wrap="square" lIns="121762" tIns="60880" rIns="121762" bIns="60880" rtlCol="0" anchor="ctr">
            <a:spAutoFit/>
          </a:bodyPr>
          <a:lstStyle>
            <a:lvl1pPr marL="342900" indent="-342900" algn="l" defTabSz="914400" rtl="0" eaLnBrk="1" latinLnBrk="0" hangingPunct="1">
              <a:spcBef>
                <a:spcPct val="20000"/>
              </a:spcBef>
              <a:buFont typeface="Arial" pitchFamily="34" charset="0"/>
              <a:buChar char="•"/>
              <a:defRPr sz="3200" kern="1200">
                <a:solidFill>
                  <a:srgbClr val="1F497D"/>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1F497D"/>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1F497D"/>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1F497D"/>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1F497D"/>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solidFill>
                  <a:schemeClr val="tx1">
                    <a:lumMod val="75000"/>
                    <a:lumOff val="25000"/>
                  </a:schemeClr>
                </a:solidFill>
              </a:rPr>
              <a:t>Policy Separated from Network Forwarding</a:t>
            </a:r>
          </a:p>
        </p:txBody>
      </p:sp>
      <p:sp>
        <p:nvSpPr>
          <p:cNvPr id="264" name="Oval 263"/>
          <p:cNvSpPr/>
          <p:nvPr/>
        </p:nvSpPr>
        <p:spPr>
          <a:xfrm rot="3600000">
            <a:off x="5428625" y="921443"/>
            <a:ext cx="1207859" cy="1207852"/>
          </a:xfrm>
          <a:prstGeom prst="ellipse">
            <a:avLst/>
          </a:prstGeom>
          <a:solidFill>
            <a:schemeClr val="bg1">
              <a:alpha val="21000"/>
            </a:schemeClr>
          </a:solidFill>
          <a:ln>
            <a:noFill/>
          </a:ln>
          <a:effectLst>
            <a:outerShdw blurRad="38100" dist="25400" dir="5400000" algn="t" rotWithShape="0">
              <a:prstClr val="black">
                <a:alpha val="40000"/>
              </a:prstClr>
            </a:outerShdw>
            <a:softEdge rad="241300"/>
          </a:effectLst>
        </p:spPr>
        <p:style>
          <a:lnRef idx="2">
            <a:schemeClr val="accent1">
              <a:shade val="50000"/>
            </a:schemeClr>
          </a:lnRef>
          <a:fillRef idx="1">
            <a:schemeClr val="accent1"/>
          </a:fillRef>
          <a:effectRef idx="0">
            <a:schemeClr val="accent1"/>
          </a:effectRef>
          <a:fontRef idx="minor">
            <a:schemeClr val="lt1"/>
          </a:fontRef>
        </p:style>
        <p:txBody>
          <a:bodyPr lIns="91246" tIns="45682" rIns="91246" bIns="45682" rtlCol="0" anchor="ctr"/>
          <a:lstStyle/>
          <a:p>
            <a:pPr algn="ctr" defTabSz="912261"/>
            <a:endParaRPr lang="en-US">
              <a:solidFill>
                <a:srgbClr val="E7E6E6"/>
              </a:solidFill>
            </a:endParaRPr>
          </a:p>
        </p:txBody>
      </p:sp>
      <p:sp>
        <p:nvSpPr>
          <p:cNvPr id="322" name="Chevron 321"/>
          <p:cNvSpPr/>
          <p:nvPr/>
        </p:nvSpPr>
        <p:spPr>
          <a:xfrm rot="10800000">
            <a:off x="6984439" y="1129707"/>
            <a:ext cx="528647" cy="689760"/>
          </a:xfrm>
          <a:prstGeom prst="chevron">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682" rIns="91246" bIns="45682" rtlCol="0" anchor="ctr"/>
          <a:lstStyle/>
          <a:p>
            <a:pPr algn="ctr" defTabSz="912261"/>
            <a:endParaRPr lang="en-US">
              <a:solidFill>
                <a:srgbClr val="FFFFFF"/>
              </a:solidFill>
            </a:endParaRPr>
          </a:p>
        </p:txBody>
      </p:sp>
      <p:sp>
        <p:nvSpPr>
          <p:cNvPr id="323" name="TextBox 322"/>
          <p:cNvSpPr txBox="1"/>
          <p:nvPr/>
        </p:nvSpPr>
        <p:spPr>
          <a:xfrm>
            <a:off x="7120523" y="1303857"/>
            <a:ext cx="623532" cy="430811"/>
          </a:xfrm>
          <a:prstGeom prst="rect">
            <a:avLst/>
          </a:prstGeom>
          <a:noFill/>
        </p:spPr>
        <p:txBody>
          <a:bodyPr wrap="none" lIns="91246" tIns="45682" rIns="91246" bIns="45682" rtlCol="0">
            <a:spAutoFit/>
          </a:bodyPr>
          <a:lstStyle/>
          <a:p>
            <a:pPr defTabSz="912261"/>
            <a:r>
              <a:rPr lang="en-US" sz="1100" dirty="0">
                <a:solidFill>
                  <a:srgbClr val="FFFFFF"/>
                </a:solidFill>
              </a:rPr>
              <a:t>Policy</a:t>
            </a:r>
            <a:br>
              <a:rPr lang="en-US" sz="1100" dirty="0">
                <a:solidFill>
                  <a:srgbClr val="FFFFFF"/>
                </a:solidFill>
              </a:rPr>
            </a:br>
            <a:r>
              <a:rPr lang="en-US" sz="1100" dirty="0">
                <a:solidFill>
                  <a:srgbClr val="FFFFFF"/>
                </a:solidFill>
              </a:rPr>
              <a:t>Engine</a:t>
            </a:r>
          </a:p>
        </p:txBody>
      </p:sp>
      <p:grpSp>
        <p:nvGrpSpPr>
          <p:cNvPr id="326" name="Group 325"/>
          <p:cNvGrpSpPr/>
          <p:nvPr/>
        </p:nvGrpSpPr>
        <p:grpSpPr>
          <a:xfrm>
            <a:off x="8649573" y="1154300"/>
            <a:ext cx="740721" cy="661021"/>
            <a:chOff x="10332239" y="1464212"/>
            <a:chExt cx="1044404" cy="932029"/>
          </a:xfrm>
        </p:grpSpPr>
        <p:grpSp>
          <p:nvGrpSpPr>
            <p:cNvPr id="354" name="Group 353"/>
            <p:cNvGrpSpPr/>
            <p:nvPr/>
          </p:nvGrpSpPr>
          <p:grpSpPr>
            <a:xfrm>
              <a:off x="10332239" y="1464212"/>
              <a:ext cx="1044404" cy="932029"/>
              <a:chOff x="14535684" y="1577266"/>
              <a:chExt cx="386817" cy="345197"/>
            </a:xfrm>
          </p:grpSpPr>
          <p:sp>
            <p:nvSpPr>
              <p:cNvPr id="376" name="Freeform 57"/>
              <p:cNvSpPr>
                <a:spLocks noEditPoints="1"/>
              </p:cNvSpPr>
              <p:nvPr/>
            </p:nvSpPr>
            <p:spPr bwMode="auto">
              <a:xfrm>
                <a:off x="14535684" y="1577266"/>
                <a:ext cx="209910" cy="209910"/>
              </a:xfrm>
              <a:custGeom>
                <a:avLst/>
                <a:gdLst/>
                <a:ahLst/>
                <a:cxnLst>
                  <a:cxn ang="0">
                    <a:pos x="153" y="80"/>
                  </a:cxn>
                  <a:cxn ang="0">
                    <a:pos x="137" y="70"/>
                  </a:cxn>
                  <a:cxn ang="0">
                    <a:pos x="155" y="61"/>
                  </a:cxn>
                  <a:cxn ang="0">
                    <a:pos x="146" y="38"/>
                  </a:cxn>
                  <a:cxn ang="0">
                    <a:pos x="140" y="36"/>
                  </a:cxn>
                  <a:cxn ang="0">
                    <a:pos x="121" y="38"/>
                  </a:cxn>
                  <a:cxn ang="0">
                    <a:pos x="130" y="20"/>
                  </a:cxn>
                  <a:cxn ang="0">
                    <a:pos x="110" y="6"/>
                  </a:cxn>
                  <a:cxn ang="0">
                    <a:pos x="95" y="22"/>
                  </a:cxn>
                  <a:cxn ang="0">
                    <a:pos x="87" y="4"/>
                  </a:cxn>
                  <a:cxn ang="0">
                    <a:pos x="82" y="0"/>
                  </a:cxn>
                  <a:cxn ang="0">
                    <a:pos x="57" y="7"/>
                  </a:cxn>
                  <a:cxn ang="0">
                    <a:pos x="53" y="26"/>
                  </a:cxn>
                  <a:cxn ang="0">
                    <a:pos x="36" y="13"/>
                  </a:cxn>
                  <a:cxn ang="0">
                    <a:pos x="18" y="29"/>
                  </a:cxn>
                  <a:cxn ang="0">
                    <a:pos x="30" y="45"/>
                  </a:cxn>
                  <a:cxn ang="0">
                    <a:pos x="10" y="47"/>
                  </a:cxn>
                  <a:cxn ang="0">
                    <a:pos x="5" y="50"/>
                  </a:cxn>
                  <a:cxn ang="0">
                    <a:pos x="1" y="74"/>
                  </a:cxn>
                  <a:cxn ang="0">
                    <a:pos x="20" y="80"/>
                  </a:cxn>
                  <a:cxn ang="0">
                    <a:pos x="5" y="93"/>
                  </a:cxn>
                  <a:cxn ang="0">
                    <a:pos x="11" y="118"/>
                  </a:cxn>
                  <a:cxn ang="0">
                    <a:pos x="17" y="121"/>
                  </a:cxn>
                  <a:cxn ang="0">
                    <a:pos x="37" y="119"/>
                  </a:cxn>
                  <a:cxn ang="0">
                    <a:pos x="29" y="140"/>
                  </a:cxn>
                  <a:cxn ang="0">
                    <a:pos x="51" y="151"/>
                  </a:cxn>
                  <a:cxn ang="0">
                    <a:pos x="62" y="134"/>
                  </a:cxn>
                  <a:cxn ang="0">
                    <a:pos x="70" y="153"/>
                  </a:cxn>
                  <a:cxn ang="0">
                    <a:pos x="73" y="157"/>
                  </a:cxn>
                  <a:cxn ang="0">
                    <a:pos x="96" y="155"/>
                  </a:cxn>
                  <a:cxn ang="0">
                    <a:pos x="100" y="150"/>
                  </a:cxn>
                  <a:cxn ang="0">
                    <a:pos x="104" y="131"/>
                  </a:cxn>
                  <a:cxn ang="0">
                    <a:pos x="119" y="145"/>
                  </a:cxn>
                  <a:cxn ang="0">
                    <a:pos x="138" y="130"/>
                  </a:cxn>
                  <a:cxn ang="0">
                    <a:pos x="138" y="124"/>
                  </a:cxn>
                  <a:cxn ang="0">
                    <a:pos x="130" y="106"/>
                  </a:cxn>
                  <a:cxn ang="0">
                    <a:pos x="150" y="109"/>
                  </a:cxn>
                  <a:cxn ang="0">
                    <a:pos x="157" y="86"/>
                  </a:cxn>
                  <a:cxn ang="0">
                    <a:pos x="99" y="83"/>
                  </a:cxn>
                  <a:cxn ang="0">
                    <a:pos x="58" y="74"/>
                  </a:cxn>
                  <a:cxn ang="0">
                    <a:pos x="99" y="83"/>
                  </a:cxn>
                </a:cxnLst>
                <a:rect l="0" t="0" r="r" b="b"/>
                <a:pathLst>
                  <a:path w="157" h="157">
                    <a:moveTo>
                      <a:pt x="156" y="82"/>
                    </a:moveTo>
                    <a:cubicBezTo>
                      <a:pt x="156" y="81"/>
                      <a:pt x="155" y="81"/>
                      <a:pt x="153" y="80"/>
                    </a:cubicBezTo>
                    <a:cubicBezTo>
                      <a:pt x="137" y="77"/>
                      <a:pt x="137" y="77"/>
                      <a:pt x="137" y="77"/>
                    </a:cubicBezTo>
                    <a:cubicBezTo>
                      <a:pt x="137" y="70"/>
                      <a:pt x="137" y="70"/>
                      <a:pt x="137" y="70"/>
                    </a:cubicBezTo>
                    <a:cubicBezTo>
                      <a:pt x="152" y="63"/>
                      <a:pt x="152" y="63"/>
                      <a:pt x="152" y="63"/>
                    </a:cubicBezTo>
                    <a:cubicBezTo>
                      <a:pt x="153" y="63"/>
                      <a:pt x="154" y="62"/>
                      <a:pt x="155" y="61"/>
                    </a:cubicBezTo>
                    <a:cubicBezTo>
                      <a:pt x="155" y="60"/>
                      <a:pt x="155" y="59"/>
                      <a:pt x="154" y="58"/>
                    </a:cubicBezTo>
                    <a:cubicBezTo>
                      <a:pt x="146" y="38"/>
                      <a:pt x="146" y="38"/>
                      <a:pt x="146" y="38"/>
                    </a:cubicBezTo>
                    <a:cubicBezTo>
                      <a:pt x="146" y="37"/>
                      <a:pt x="145" y="36"/>
                      <a:pt x="144" y="36"/>
                    </a:cubicBezTo>
                    <a:cubicBezTo>
                      <a:pt x="143" y="35"/>
                      <a:pt x="141" y="36"/>
                      <a:pt x="140" y="36"/>
                    </a:cubicBezTo>
                    <a:cubicBezTo>
                      <a:pt x="125" y="43"/>
                      <a:pt x="125" y="43"/>
                      <a:pt x="125" y="43"/>
                    </a:cubicBezTo>
                    <a:cubicBezTo>
                      <a:pt x="121" y="38"/>
                      <a:pt x="121" y="38"/>
                      <a:pt x="121" y="38"/>
                    </a:cubicBezTo>
                    <a:cubicBezTo>
                      <a:pt x="129" y="23"/>
                      <a:pt x="129" y="23"/>
                      <a:pt x="129" y="23"/>
                    </a:cubicBezTo>
                    <a:cubicBezTo>
                      <a:pt x="130" y="22"/>
                      <a:pt x="130" y="21"/>
                      <a:pt x="130" y="20"/>
                    </a:cubicBezTo>
                    <a:cubicBezTo>
                      <a:pt x="130" y="19"/>
                      <a:pt x="129" y="18"/>
                      <a:pt x="128" y="17"/>
                    </a:cubicBezTo>
                    <a:cubicBezTo>
                      <a:pt x="110" y="6"/>
                      <a:pt x="110" y="6"/>
                      <a:pt x="110" y="6"/>
                    </a:cubicBezTo>
                    <a:cubicBezTo>
                      <a:pt x="108" y="5"/>
                      <a:pt x="105" y="6"/>
                      <a:pt x="104" y="8"/>
                    </a:cubicBezTo>
                    <a:cubicBezTo>
                      <a:pt x="95" y="22"/>
                      <a:pt x="95" y="22"/>
                      <a:pt x="95" y="22"/>
                    </a:cubicBezTo>
                    <a:cubicBezTo>
                      <a:pt x="89" y="21"/>
                      <a:pt x="89" y="21"/>
                      <a:pt x="89" y="21"/>
                    </a:cubicBezTo>
                    <a:cubicBezTo>
                      <a:pt x="87" y="4"/>
                      <a:pt x="87" y="4"/>
                      <a:pt x="87" y="4"/>
                    </a:cubicBezTo>
                    <a:cubicBezTo>
                      <a:pt x="87" y="3"/>
                      <a:pt x="87" y="2"/>
                      <a:pt x="86" y="1"/>
                    </a:cubicBezTo>
                    <a:cubicBezTo>
                      <a:pt x="85" y="0"/>
                      <a:pt x="84" y="0"/>
                      <a:pt x="82" y="0"/>
                    </a:cubicBezTo>
                    <a:cubicBezTo>
                      <a:pt x="61" y="2"/>
                      <a:pt x="61" y="2"/>
                      <a:pt x="61" y="2"/>
                    </a:cubicBezTo>
                    <a:cubicBezTo>
                      <a:pt x="59" y="2"/>
                      <a:pt x="57" y="4"/>
                      <a:pt x="57" y="7"/>
                    </a:cubicBezTo>
                    <a:cubicBezTo>
                      <a:pt x="59" y="23"/>
                      <a:pt x="59" y="23"/>
                      <a:pt x="59" y="23"/>
                    </a:cubicBezTo>
                    <a:cubicBezTo>
                      <a:pt x="53" y="26"/>
                      <a:pt x="53" y="26"/>
                      <a:pt x="53" y="26"/>
                    </a:cubicBezTo>
                    <a:cubicBezTo>
                      <a:pt x="42" y="13"/>
                      <a:pt x="42" y="13"/>
                      <a:pt x="42" y="13"/>
                    </a:cubicBezTo>
                    <a:cubicBezTo>
                      <a:pt x="40" y="11"/>
                      <a:pt x="37" y="11"/>
                      <a:pt x="36" y="13"/>
                    </a:cubicBezTo>
                    <a:cubicBezTo>
                      <a:pt x="20" y="26"/>
                      <a:pt x="20" y="26"/>
                      <a:pt x="20" y="26"/>
                    </a:cubicBezTo>
                    <a:cubicBezTo>
                      <a:pt x="19" y="27"/>
                      <a:pt x="18" y="28"/>
                      <a:pt x="18" y="29"/>
                    </a:cubicBezTo>
                    <a:cubicBezTo>
                      <a:pt x="18" y="31"/>
                      <a:pt x="19" y="32"/>
                      <a:pt x="19" y="33"/>
                    </a:cubicBezTo>
                    <a:cubicBezTo>
                      <a:pt x="30" y="45"/>
                      <a:pt x="30" y="45"/>
                      <a:pt x="30" y="45"/>
                    </a:cubicBezTo>
                    <a:cubicBezTo>
                      <a:pt x="27" y="51"/>
                      <a:pt x="27" y="51"/>
                      <a:pt x="27" y="51"/>
                    </a:cubicBezTo>
                    <a:cubicBezTo>
                      <a:pt x="10" y="47"/>
                      <a:pt x="10" y="47"/>
                      <a:pt x="10" y="47"/>
                    </a:cubicBezTo>
                    <a:cubicBezTo>
                      <a:pt x="9" y="47"/>
                      <a:pt x="8" y="47"/>
                      <a:pt x="7" y="48"/>
                    </a:cubicBezTo>
                    <a:cubicBezTo>
                      <a:pt x="6" y="48"/>
                      <a:pt x="5" y="49"/>
                      <a:pt x="5" y="50"/>
                    </a:cubicBezTo>
                    <a:cubicBezTo>
                      <a:pt x="1" y="71"/>
                      <a:pt x="1" y="71"/>
                      <a:pt x="1" y="71"/>
                    </a:cubicBezTo>
                    <a:cubicBezTo>
                      <a:pt x="0" y="72"/>
                      <a:pt x="1" y="73"/>
                      <a:pt x="1" y="74"/>
                    </a:cubicBezTo>
                    <a:cubicBezTo>
                      <a:pt x="2" y="75"/>
                      <a:pt x="3" y="76"/>
                      <a:pt x="4" y="76"/>
                    </a:cubicBezTo>
                    <a:cubicBezTo>
                      <a:pt x="20" y="80"/>
                      <a:pt x="20" y="80"/>
                      <a:pt x="20" y="80"/>
                    </a:cubicBezTo>
                    <a:cubicBezTo>
                      <a:pt x="21" y="86"/>
                      <a:pt x="21" y="86"/>
                      <a:pt x="21" y="86"/>
                    </a:cubicBezTo>
                    <a:cubicBezTo>
                      <a:pt x="5" y="93"/>
                      <a:pt x="5" y="93"/>
                      <a:pt x="5" y="93"/>
                    </a:cubicBezTo>
                    <a:cubicBezTo>
                      <a:pt x="3" y="94"/>
                      <a:pt x="2" y="97"/>
                      <a:pt x="3" y="99"/>
                    </a:cubicBezTo>
                    <a:cubicBezTo>
                      <a:pt x="11" y="118"/>
                      <a:pt x="11" y="118"/>
                      <a:pt x="11" y="118"/>
                    </a:cubicBezTo>
                    <a:cubicBezTo>
                      <a:pt x="12" y="119"/>
                      <a:pt x="13" y="120"/>
                      <a:pt x="14" y="121"/>
                    </a:cubicBezTo>
                    <a:cubicBezTo>
                      <a:pt x="15" y="121"/>
                      <a:pt x="16" y="121"/>
                      <a:pt x="17" y="121"/>
                    </a:cubicBezTo>
                    <a:cubicBezTo>
                      <a:pt x="32" y="114"/>
                      <a:pt x="32" y="114"/>
                      <a:pt x="32" y="114"/>
                    </a:cubicBezTo>
                    <a:cubicBezTo>
                      <a:pt x="37" y="119"/>
                      <a:pt x="37" y="119"/>
                      <a:pt x="37" y="119"/>
                    </a:cubicBezTo>
                    <a:cubicBezTo>
                      <a:pt x="28" y="134"/>
                      <a:pt x="28" y="134"/>
                      <a:pt x="28" y="134"/>
                    </a:cubicBezTo>
                    <a:cubicBezTo>
                      <a:pt x="27" y="136"/>
                      <a:pt x="27" y="138"/>
                      <a:pt x="29" y="140"/>
                    </a:cubicBezTo>
                    <a:cubicBezTo>
                      <a:pt x="48" y="150"/>
                      <a:pt x="48" y="150"/>
                      <a:pt x="48" y="150"/>
                    </a:cubicBezTo>
                    <a:cubicBezTo>
                      <a:pt x="49" y="151"/>
                      <a:pt x="50" y="151"/>
                      <a:pt x="51" y="151"/>
                    </a:cubicBezTo>
                    <a:cubicBezTo>
                      <a:pt x="52" y="150"/>
                      <a:pt x="53" y="150"/>
                      <a:pt x="54" y="149"/>
                    </a:cubicBezTo>
                    <a:cubicBezTo>
                      <a:pt x="62" y="134"/>
                      <a:pt x="62" y="134"/>
                      <a:pt x="62" y="134"/>
                    </a:cubicBezTo>
                    <a:cubicBezTo>
                      <a:pt x="69" y="136"/>
                      <a:pt x="69" y="136"/>
                      <a:pt x="69" y="136"/>
                    </a:cubicBezTo>
                    <a:cubicBezTo>
                      <a:pt x="70" y="153"/>
                      <a:pt x="70" y="153"/>
                      <a:pt x="70" y="153"/>
                    </a:cubicBezTo>
                    <a:cubicBezTo>
                      <a:pt x="70" y="154"/>
                      <a:pt x="71" y="155"/>
                      <a:pt x="72" y="156"/>
                    </a:cubicBezTo>
                    <a:cubicBezTo>
                      <a:pt x="72" y="156"/>
                      <a:pt x="73" y="157"/>
                      <a:pt x="73" y="157"/>
                    </a:cubicBezTo>
                    <a:cubicBezTo>
                      <a:pt x="74" y="157"/>
                      <a:pt x="74" y="157"/>
                      <a:pt x="75" y="157"/>
                    </a:cubicBezTo>
                    <a:cubicBezTo>
                      <a:pt x="96" y="155"/>
                      <a:pt x="96" y="155"/>
                      <a:pt x="96" y="155"/>
                    </a:cubicBezTo>
                    <a:cubicBezTo>
                      <a:pt x="97" y="155"/>
                      <a:pt x="98" y="154"/>
                      <a:pt x="99" y="153"/>
                    </a:cubicBezTo>
                    <a:cubicBezTo>
                      <a:pt x="100" y="152"/>
                      <a:pt x="100" y="151"/>
                      <a:pt x="100" y="150"/>
                    </a:cubicBezTo>
                    <a:cubicBezTo>
                      <a:pt x="98" y="133"/>
                      <a:pt x="98" y="133"/>
                      <a:pt x="98" y="133"/>
                    </a:cubicBezTo>
                    <a:cubicBezTo>
                      <a:pt x="104" y="131"/>
                      <a:pt x="104" y="131"/>
                      <a:pt x="104" y="131"/>
                    </a:cubicBezTo>
                    <a:cubicBezTo>
                      <a:pt x="116" y="144"/>
                      <a:pt x="116" y="144"/>
                      <a:pt x="116" y="144"/>
                    </a:cubicBezTo>
                    <a:cubicBezTo>
                      <a:pt x="116" y="144"/>
                      <a:pt x="117" y="145"/>
                      <a:pt x="119" y="145"/>
                    </a:cubicBezTo>
                    <a:cubicBezTo>
                      <a:pt x="120" y="145"/>
                      <a:pt x="121" y="145"/>
                      <a:pt x="122" y="144"/>
                    </a:cubicBezTo>
                    <a:cubicBezTo>
                      <a:pt x="138" y="130"/>
                      <a:pt x="138" y="130"/>
                      <a:pt x="138" y="130"/>
                    </a:cubicBezTo>
                    <a:cubicBezTo>
                      <a:pt x="138" y="129"/>
                      <a:pt x="139" y="128"/>
                      <a:pt x="139" y="127"/>
                    </a:cubicBezTo>
                    <a:cubicBezTo>
                      <a:pt x="139" y="126"/>
                      <a:pt x="139" y="125"/>
                      <a:pt x="138" y="124"/>
                    </a:cubicBezTo>
                    <a:cubicBezTo>
                      <a:pt x="127" y="111"/>
                      <a:pt x="127" y="111"/>
                      <a:pt x="127" y="111"/>
                    </a:cubicBezTo>
                    <a:cubicBezTo>
                      <a:pt x="130" y="106"/>
                      <a:pt x="130" y="106"/>
                      <a:pt x="130" y="106"/>
                    </a:cubicBezTo>
                    <a:cubicBezTo>
                      <a:pt x="147" y="109"/>
                      <a:pt x="147" y="109"/>
                      <a:pt x="147" y="109"/>
                    </a:cubicBezTo>
                    <a:cubicBezTo>
                      <a:pt x="148" y="110"/>
                      <a:pt x="149" y="109"/>
                      <a:pt x="150" y="109"/>
                    </a:cubicBezTo>
                    <a:cubicBezTo>
                      <a:pt x="151" y="108"/>
                      <a:pt x="152" y="107"/>
                      <a:pt x="152" y="106"/>
                    </a:cubicBezTo>
                    <a:cubicBezTo>
                      <a:pt x="157" y="86"/>
                      <a:pt x="157" y="86"/>
                      <a:pt x="157" y="86"/>
                    </a:cubicBezTo>
                    <a:cubicBezTo>
                      <a:pt x="157" y="84"/>
                      <a:pt x="157" y="83"/>
                      <a:pt x="156" y="82"/>
                    </a:cubicBezTo>
                    <a:close/>
                    <a:moveTo>
                      <a:pt x="99" y="83"/>
                    </a:moveTo>
                    <a:cubicBezTo>
                      <a:pt x="97" y="94"/>
                      <a:pt x="85" y="102"/>
                      <a:pt x="74" y="99"/>
                    </a:cubicBezTo>
                    <a:cubicBezTo>
                      <a:pt x="63" y="96"/>
                      <a:pt x="55" y="85"/>
                      <a:pt x="58" y="74"/>
                    </a:cubicBezTo>
                    <a:cubicBezTo>
                      <a:pt x="60" y="62"/>
                      <a:pt x="72" y="55"/>
                      <a:pt x="83" y="58"/>
                    </a:cubicBezTo>
                    <a:cubicBezTo>
                      <a:pt x="95" y="60"/>
                      <a:pt x="102" y="71"/>
                      <a:pt x="99" y="8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912261"/>
                <a:endParaRPr lang="en-US">
                  <a:solidFill>
                    <a:srgbClr val="FFFFFF"/>
                  </a:solidFill>
                </a:endParaRPr>
              </a:p>
            </p:txBody>
          </p:sp>
          <p:sp>
            <p:nvSpPr>
              <p:cNvPr id="377" name="Freeform 58"/>
              <p:cNvSpPr>
                <a:spLocks noEditPoints="1"/>
              </p:cNvSpPr>
              <p:nvPr/>
            </p:nvSpPr>
            <p:spPr bwMode="auto">
              <a:xfrm>
                <a:off x="14711363" y="1711325"/>
                <a:ext cx="211138" cy="211138"/>
              </a:xfrm>
              <a:custGeom>
                <a:avLst/>
                <a:gdLst/>
                <a:ahLst/>
                <a:cxnLst>
                  <a:cxn ang="0">
                    <a:pos x="98" y="87"/>
                  </a:cxn>
                  <a:cxn ang="0">
                    <a:pos x="92" y="74"/>
                  </a:cxn>
                  <a:cxn ang="0">
                    <a:pos x="106" y="76"/>
                  </a:cxn>
                  <a:cxn ang="0">
                    <a:pos x="111" y="60"/>
                  </a:cxn>
                  <a:cxn ang="0">
                    <a:pos x="108" y="56"/>
                  </a:cxn>
                  <a:cxn ang="0">
                    <a:pos x="96" y="49"/>
                  </a:cxn>
                  <a:cxn ang="0">
                    <a:pos x="109" y="43"/>
                  </a:cxn>
                  <a:cxn ang="0">
                    <a:pos x="103" y="27"/>
                  </a:cxn>
                  <a:cxn ang="0">
                    <a:pos x="88" y="30"/>
                  </a:cxn>
                  <a:cxn ang="0">
                    <a:pos x="91" y="16"/>
                  </a:cxn>
                  <a:cxn ang="0">
                    <a:pos x="89" y="12"/>
                  </a:cxn>
                  <a:cxn ang="0">
                    <a:pos x="72" y="6"/>
                  </a:cxn>
                  <a:cxn ang="0">
                    <a:pos x="62" y="15"/>
                  </a:cxn>
                  <a:cxn ang="0">
                    <a:pos x="57" y="0"/>
                  </a:cxn>
                  <a:cxn ang="0">
                    <a:pos x="40" y="3"/>
                  </a:cxn>
                  <a:cxn ang="0">
                    <a:pos x="41" y="17"/>
                  </a:cxn>
                  <a:cxn ang="0">
                    <a:pos x="29" y="10"/>
                  </a:cxn>
                  <a:cxn ang="0">
                    <a:pos x="24" y="10"/>
                  </a:cxn>
                  <a:cxn ang="0">
                    <a:pos x="12" y="22"/>
                  </a:cxn>
                  <a:cxn ang="0">
                    <a:pos x="21" y="33"/>
                  </a:cxn>
                  <a:cxn ang="0">
                    <a:pos x="7" y="34"/>
                  </a:cxn>
                  <a:cxn ang="0">
                    <a:pos x="0" y="51"/>
                  </a:cxn>
                  <a:cxn ang="0">
                    <a:pos x="3" y="55"/>
                  </a:cxn>
                  <a:cxn ang="0">
                    <a:pos x="15" y="62"/>
                  </a:cxn>
                  <a:cxn ang="0">
                    <a:pos x="2" y="71"/>
                  </a:cxn>
                  <a:cxn ang="0">
                    <a:pos x="10" y="86"/>
                  </a:cxn>
                  <a:cxn ang="0">
                    <a:pos x="23" y="81"/>
                  </a:cxn>
                  <a:cxn ang="0">
                    <a:pos x="20" y="95"/>
                  </a:cxn>
                  <a:cxn ang="0">
                    <a:pos x="21" y="99"/>
                  </a:cxn>
                  <a:cxn ang="0">
                    <a:pos x="34" y="107"/>
                  </a:cxn>
                  <a:cxn ang="0">
                    <a:pos x="39" y="106"/>
                  </a:cxn>
                  <a:cxn ang="0">
                    <a:pos x="49" y="97"/>
                  </a:cxn>
                  <a:cxn ang="0">
                    <a:pos x="51" y="111"/>
                  </a:cxn>
                  <a:cxn ang="0">
                    <a:pos x="69" y="110"/>
                  </a:cxn>
                  <a:cxn ang="0">
                    <a:pos x="71" y="106"/>
                  </a:cxn>
                  <a:cxn ang="0">
                    <a:pos x="74" y="93"/>
                  </a:cxn>
                  <a:cxn ang="0">
                    <a:pos x="84" y="102"/>
                  </a:cxn>
                  <a:cxn ang="0">
                    <a:pos x="98" y="92"/>
                  </a:cxn>
                  <a:cxn ang="0">
                    <a:pos x="66" y="67"/>
                  </a:cxn>
                  <a:cxn ang="0">
                    <a:pos x="45" y="45"/>
                  </a:cxn>
                  <a:cxn ang="0">
                    <a:pos x="66" y="67"/>
                  </a:cxn>
                </a:cxnLst>
                <a:rect l="0" t="0" r="r" b="b"/>
                <a:pathLst>
                  <a:path w="111" h="111">
                    <a:moveTo>
                      <a:pt x="99" y="89"/>
                    </a:moveTo>
                    <a:cubicBezTo>
                      <a:pt x="99" y="89"/>
                      <a:pt x="98" y="88"/>
                      <a:pt x="98" y="87"/>
                    </a:cubicBezTo>
                    <a:cubicBezTo>
                      <a:pt x="90" y="78"/>
                      <a:pt x="90" y="78"/>
                      <a:pt x="90" y="78"/>
                    </a:cubicBezTo>
                    <a:cubicBezTo>
                      <a:pt x="92" y="74"/>
                      <a:pt x="92" y="74"/>
                      <a:pt x="92" y="74"/>
                    </a:cubicBezTo>
                    <a:cubicBezTo>
                      <a:pt x="104" y="77"/>
                      <a:pt x="104" y="77"/>
                      <a:pt x="104" y="77"/>
                    </a:cubicBezTo>
                    <a:cubicBezTo>
                      <a:pt x="105" y="77"/>
                      <a:pt x="106" y="77"/>
                      <a:pt x="106" y="76"/>
                    </a:cubicBezTo>
                    <a:cubicBezTo>
                      <a:pt x="107" y="76"/>
                      <a:pt x="108" y="75"/>
                      <a:pt x="108" y="74"/>
                    </a:cubicBezTo>
                    <a:cubicBezTo>
                      <a:pt x="111" y="60"/>
                      <a:pt x="111" y="60"/>
                      <a:pt x="111" y="60"/>
                    </a:cubicBezTo>
                    <a:cubicBezTo>
                      <a:pt x="111" y="59"/>
                      <a:pt x="111" y="58"/>
                      <a:pt x="110" y="58"/>
                    </a:cubicBezTo>
                    <a:cubicBezTo>
                      <a:pt x="110" y="57"/>
                      <a:pt x="109" y="56"/>
                      <a:pt x="108" y="56"/>
                    </a:cubicBezTo>
                    <a:cubicBezTo>
                      <a:pt x="97" y="54"/>
                      <a:pt x="97" y="54"/>
                      <a:pt x="97" y="54"/>
                    </a:cubicBezTo>
                    <a:cubicBezTo>
                      <a:pt x="96" y="49"/>
                      <a:pt x="96" y="49"/>
                      <a:pt x="96" y="49"/>
                    </a:cubicBezTo>
                    <a:cubicBezTo>
                      <a:pt x="107" y="44"/>
                      <a:pt x="107" y="44"/>
                      <a:pt x="107" y="44"/>
                    </a:cubicBezTo>
                    <a:cubicBezTo>
                      <a:pt x="108" y="44"/>
                      <a:pt x="109" y="43"/>
                      <a:pt x="109" y="43"/>
                    </a:cubicBezTo>
                    <a:cubicBezTo>
                      <a:pt x="109" y="42"/>
                      <a:pt x="109" y="41"/>
                      <a:pt x="109" y="40"/>
                    </a:cubicBezTo>
                    <a:cubicBezTo>
                      <a:pt x="103" y="27"/>
                      <a:pt x="103" y="27"/>
                      <a:pt x="103" y="27"/>
                    </a:cubicBezTo>
                    <a:cubicBezTo>
                      <a:pt x="102" y="25"/>
                      <a:pt x="100" y="24"/>
                      <a:pt x="99" y="25"/>
                    </a:cubicBezTo>
                    <a:cubicBezTo>
                      <a:pt x="88" y="30"/>
                      <a:pt x="88" y="30"/>
                      <a:pt x="88" y="30"/>
                    </a:cubicBezTo>
                    <a:cubicBezTo>
                      <a:pt x="85" y="26"/>
                      <a:pt x="85" y="26"/>
                      <a:pt x="85" y="26"/>
                    </a:cubicBezTo>
                    <a:cubicBezTo>
                      <a:pt x="91" y="16"/>
                      <a:pt x="91" y="16"/>
                      <a:pt x="91" y="16"/>
                    </a:cubicBezTo>
                    <a:cubicBezTo>
                      <a:pt x="91" y="15"/>
                      <a:pt x="91" y="14"/>
                      <a:pt x="91" y="14"/>
                    </a:cubicBezTo>
                    <a:cubicBezTo>
                      <a:pt x="91" y="13"/>
                      <a:pt x="90" y="12"/>
                      <a:pt x="89" y="12"/>
                    </a:cubicBezTo>
                    <a:cubicBezTo>
                      <a:pt x="76" y="4"/>
                      <a:pt x="76" y="4"/>
                      <a:pt x="76" y="4"/>
                    </a:cubicBezTo>
                    <a:cubicBezTo>
                      <a:pt x="75" y="4"/>
                      <a:pt x="73" y="4"/>
                      <a:pt x="72" y="6"/>
                    </a:cubicBezTo>
                    <a:cubicBezTo>
                      <a:pt x="66" y="16"/>
                      <a:pt x="66" y="16"/>
                      <a:pt x="66" y="16"/>
                    </a:cubicBezTo>
                    <a:cubicBezTo>
                      <a:pt x="62" y="15"/>
                      <a:pt x="62" y="15"/>
                      <a:pt x="62" y="15"/>
                    </a:cubicBezTo>
                    <a:cubicBezTo>
                      <a:pt x="61" y="3"/>
                      <a:pt x="61" y="3"/>
                      <a:pt x="61" y="3"/>
                    </a:cubicBezTo>
                    <a:cubicBezTo>
                      <a:pt x="60" y="1"/>
                      <a:pt x="59" y="0"/>
                      <a:pt x="57" y="0"/>
                    </a:cubicBezTo>
                    <a:cubicBezTo>
                      <a:pt x="42" y="2"/>
                      <a:pt x="42" y="2"/>
                      <a:pt x="42" y="2"/>
                    </a:cubicBezTo>
                    <a:cubicBezTo>
                      <a:pt x="42" y="2"/>
                      <a:pt x="41" y="2"/>
                      <a:pt x="40" y="3"/>
                    </a:cubicBezTo>
                    <a:cubicBezTo>
                      <a:pt x="40" y="4"/>
                      <a:pt x="40" y="4"/>
                      <a:pt x="40" y="5"/>
                    </a:cubicBezTo>
                    <a:cubicBezTo>
                      <a:pt x="41" y="17"/>
                      <a:pt x="41" y="17"/>
                      <a:pt x="41" y="17"/>
                    </a:cubicBezTo>
                    <a:cubicBezTo>
                      <a:pt x="37" y="19"/>
                      <a:pt x="37" y="19"/>
                      <a:pt x="37" y="19"/>
                    </a:cubicBezTo>
                    <a:cubicBezTo>
                      <a:pt x="29" y="10"/>
                      <a:pt x="29" y="10"/>
                      <a:pt x="29" y="10"/>
                    </a:cubicBezTo>
                    <a:cubicBezTo>
                      <a:pt x="28" y="9"/>
                      <a:pt x="27" y="9"/>
                      <a:pt x="26" y="9"/>
                    </a:cubicBezTo>
                    <a:cubicBezTo>
                      <a:pt x="26" y="9"/>
                      <a:pt x="25" y="9"/>
                      <a:pt x="24" y="10"/>
                    </a:cubicBezTo>
                    <a:cubicBezTo>
                      <a:pt x="13" y="20"/>
                      <a:pt x="13" y="20"/>
                      <a:pt x="13" y="20"/>
                    </a:cubicBezTo>
                    <a:cubicBezTo>
                      <a:pt x="13" y="20"/>
                      <a:pt x="12" y="21"/>
                      <a:pt x="12" y="22"/>
                    </a:cubicBezTo>
                    <a:cubicBezTo>
                      <a:pt x="12" y="23"/>
                      <a:pt x="12" y="24"/>
                      <a:pt x="13" y="24"/>
                    </a:cubicBezTo>
                    <a:cubicBezTo>
                      <a:pt x="21" y="33"/>
                      <a:pt x="21" y="33"/>
                      <a:pt x="21" y="33"/>
                    </a:cubicBezTo>
                    <a:cubicBezTo>
                      <a:pt x="19" y="37"/>
                      <a:pt x="19" y="37"/>
                      <a:pt x="19" y="37"/>
                    </a:cubicBezTo>
                    <a:cubicBezTo>
                      <a:pt x="7" y="34"/>
                      <a:pt x="7" y="34"/>
                      <a:pt x="7" y="34"/>
                    </a:cubicBezTo>
                    <a:cubicBezTo>
                      <a:pt x="5" y="34"/>
                      <a:pt x="4" y="35"/>
                      <a:pt x="3" y="37"/>
                    </a:cubicBezTo>
                    <a:cubicBezTo>
                      <a:pt x="0" y="51"/>
                      <a:pt x="0" y="51"/>
                      <a:pt x="0" y="51"/>
                    </a:cubicBezTo>
                    <a:cubicBezTo>
                      <a:pt x="0" y="52"/>
                      <a:pt x="0" y="53"/>
                      <a:pt x="1" y="54"/>
                    </a:cubicBezTo>
                    <a:cubicBezTo>
                      <a:pt x="1" y="54"/>
                      <a:pt x="2" y="55"/>
                      <a:pt x="3" y="55"/>
                    </a:cubicBezTo>
                    <a:cubicBezTo>
                      <a:pt x="14" y="58"/>
                      <a:pt x="14" y="58"/>
                      <a:pt x="14" y="58"/>
                    </a:cubicBezTo>
                    <a:cubicBezTo>
                      <a:pt x="15" y="62"/>
                      <a:pt x="15" y="62"/>
                      <a:pt x="15" y="62"/>
                    </a:cubicBezTo>
                    <a:cubicBezTo>
                      <a:pt x="4" y="67"/>
                      <a:pt x="4" y="67"/>
                      <a:pt x="4" y="67"/>
                    </a:cubicBezTo>
                    <a:cubicBezTo>
                      <a:pt x="2" y="68"/>
                      <a:pt x="1" y="70"/>
                      <a:pt x="2" y="71"/>
                    </a:cubicBezTo>
                    <a:cubicBezTo>
                      <a:pt x="8" y="85"/>
                      <a:pt x="8" y="85"/>
                      <a:pt x="8" y="85"/>
                    </a:cubicBezTo>
                    <a:cubicBezTo>
                      <a:pt x="9" y="86"/>
                      <a:pt x="9" y="86"/>
                      <a:pt x="10" y="86"/>
                    </a:cubicBezTo>
                    <a:cubicBezTo>
                      <a:pt x="11" y="87"/>
                      <a:pt x="12" y="87"/>
                      <a:pt x="12" y="86"/>
                    </a:cubicBezTo>
                    <a:cubicBezTo>
                      <a:pt x="23" y="81"/>
                      <a:pt x="23" y="81"/>
                      <a:pt x="23" y="81"/>
                    </a:cubicBezTo>
                    <a:cubicBezTo>
                      <a:pt x="26" y="85"/>
                      <a:pt x="26" y="85"/>
                      <a:pt x="26" y="85"/>
                    </a:cubicBezTo>
                    <a:cubicBezTo>
                      <a:pt x="20" y="95"/>
                      <a:pt x="20" y="95"/>
                      <a:pt x="20" y="95"/>
                    </a:cubicBezTo>
                    <a:cubicBezTo>
                      <a:pt x="20" y="96"/>
                      <a:pt x="20" y="97"/>
                      <a:pt x="20" y="98"/>
                    </a:cubicBezTo>
                    <a:cubicBezTo>
                      <a:pt x="20" y="98"/>
                      <a:pt x="20" y="99"/>
                      <a:pt x="21" y="99"/>
                    </a:cubicBezTo>
                    <a:cubicBezTo>
                      <a:pt x="21" y="99"/>
                      <a:pt x="21" y="99"/>
                      <a:pt x="21" y="100"/>
                    </a:cubicBezTo>
                    <a:cubicBezTo>
                      <a:pt x="34" y="107"/>
                      <a:pt x="34" y="107"/>
                      <a:pt x="34" y="107"/>
                    </a:cubicBezTo>
                    <a:cubicBezTo>
                      <a:pt x="35" y="107"/>
                      <a:pt x="36" y="107"/>
                      <a:pt x="37" y="107"/>
                    </a:cubicBezTo>
                    <a:cubicBezTo>
                      <a:pt x="38" y="107"/>
                      <a:pt x="38" y="106"/>
                      <a:pt x="39" y="106"/>
                    </a:cubicBezTo>
                    <a:cubicBezTo>
                      <a:pt x="44" y="95"/>
                      <a:pt x="44" y="95"/>
                      <a:pt x="44" y="95"/>
                    </a:cubicBezTo>
                    <a:cubicBezTo>
                      <a:pt x="49" y="97"/>
                      <a:pt x="49" y="97"/>
                      <a:pt x="49" y="97"/>
                    </a:cubicBezTo>
                    <a:cubicBezTo>
                      <a:pt x="50" y="108"/>
                      <a:pt x="50" y="108"/>
                      <a:pt x="50" y="108"/>
                    </a:cubicBezTo>
                    <a:cubicBezTo>
                      <a:pt x="50" y="109"/>
                      <a:pt x="51" y="110"/>
                      <a:pt x="51" y="111"/>
                    </a:cubicBezTo>
                    <a:cubicBezTo>
                      <a:pt x="52" y="111"/>
                      <a:pt x="53" y="111"/>
                      <a:pt x="54" y="111"/>
                    </a:cubicBezTo>
                    <a:cubicBezTo>
                      <a:pt x="69" y="110"/>
                      <a:pt x="69" y="110"/>
                      <a:pt x="69" y="110"/>
                    </a:cubicBezTo>
                    <a:cubicBezTo>
                      <a:pt x="69" y="109"/>
                      <a:pt x="70" y="109"/>
                      <a:pt x="71" y="108"/>
                    </a:cubicBezTo>
                    <a:cubicBezTo>
                      <a:pt x="71" y="108"/>
                      <a:pt x="71" y="107"/>
                      <a:pt x="71" y="106"/>
                    </a:cubicBezTo>
                    <a:cubicBezTo>
                      <a:pt x="70" y="94"/>
                      <a:pt x="70" y="94"/>
                      <a:pt x="70" y="94"/>
                    </a:cubicBezTo>
                    <a:cubicBezTo>
                      <a:pt x="74" y="93"/>
                      <a:pt x="74" y="93"/>
                      <a:pt x="74" y="93"/>
                    </a:cubicBezTo>
                    <a:cubicBezTo>
                      <a:pt x="82" y="101"/>
                      <a:pt x="82" y="101"/>
                      <a:pt x="82" y="101"/>
                    </a:cubicBezTo>
                    <a:cubicBezTo>
                      <a:pt x="83" y="102"/>
                      <a:pt x="84" y="102"/>
                      <a:pt x="84" y="102"/>
                    </a:cubicBezTo>
                    <a:cubicBezTo>
                      <a:pt x="85" y="102"/>
                      <a:pt x="86" y="102"/>
                      <a:pt x="87" y="102"/>
                    </a:cubicBezTo>
                    <a:cubicBezTo>
                      <a:pt x="98" y="92"/>
                      <a:pt x="98" y="92"/>
                      <a:pt x="98" y="92"/>
                    </a:cubicBezTo>
                    <a:cubicBezTo>
                      <a:pt x="98" y="91"/>
                      <a:pt x="99" y="90"/>
                      <a:pt x="99" y="89"/>
                    </a:cubicBezTo>
                    <a:close/>
                    <a:moveTo>
                      <a:pt x="66" y="67"/>
                    </a:moveTo>
                    <a:cubicBezTo>
                      <a:pt x="59" y="72"/>
                      <a:pt x="50" y="72"/>
                      <a:pt x="44" y="66"/>
                    </a:cubicBezTo>
                    <a:cubicBezTo>
                      <a:pt x="39" y="60"/>
                      <a:pt x="39" y="50"/>
                      <a:pt x="45" y="45"/>
                    </a:cubicBezTo>
                    <a:cubicBezTo>
                      <a:pt x="51" y="39"/>
                      <a:pt x="61" y="39"/>
                      <a:pt x="67" y="46"/>
                    </a:cubicBezTo>
                    <a:cubicBezTo>
                      <a:pt x="72" y="52"/>
                      <a:pt x="72" y="61"/>
                      <a:pt x="66" y="6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912261"/>
                <a:endParaRPr lang="en-US">
                  <a:solidFill>
                    <a:srgbClr val="FFFFFF"/>
                  </a:solidFill>
                </a:endParaRPr>
              </a:p>
            </p:txBody>
          </p:sp>
        </p:grpSp>
        <p:sp>
          <p:nvSpPr>
            <p:cNvPr id="356" name="Oval 355"/>
            <p:cNvSpPr/>
            <p:nvPr/>
          </p:nvSpPr>
          <p:spPr>
            <a:xfrm>
              <a:off x="10458344" y="1589757"/>
              <a:ext cx="333625" cy="333622"/>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61"/>
              <a:endParaRPr lang="en-US">
                <a:solidFill>
                  <a:srgbClr val="E7E6E6"/>
                </a:solidFill>
              </a:endParaRPr>
            </a:p>
          </p:txBody>
        </p:sp>
        <p:sp>
          <p:nvSpPr>
            <p:cNvPr id="358" name="Oval 357"/>
            <p:cNvSpPr/>
            <p:nvPr/>
          </p:nvSpPr>
          <p:spPr>
            <a:xfrm>
              <a:off x="10942320" y="1934209"/>
              <a:ext cx="327661" cy="3276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61"/>
              <a:endParaRPr lang="en-US">
                <a:solidFill>
                  <a:srgbClr val="E7E6E6"/>
                </a:solidFill>
              </a:endParaRPr>
            </a:p>
          </p:txBody>
        </p:sp>
      </p:grpSp>
      <p:grpSp>
        <p:nvGrpSpPr>
          <p:cNvPr id="327" name="Group 326"/>
          <p:cNvGrpSpPr/>
          <p:nvPr/>
        </p:nvGrpSpPr>
        <p:grpSpPr>
          <a:xfrm>
            <a:off x="9112183" y="1516368"/>
            <a:ext cx="146856" cy="210205"/>
            <a:chOff x="836706" y="2848072"/>
            <a:chExt cx="382845" cy="547992"/>
          </a:xfrm>
          <a:gradFill>
            <a:gsLst>
              <a:gs pos="833">
                <a:srgbClr val="3C86EC">
                  <a:lumMod val="46000"/>
                </a:srgbClr>
              </a:gs>
              <a:gs pos="100000">
                <a:srgbClr val="3C86EC"/>
              </a:gs>
              <a:gs pos="47000">
                <a:srgbClr val="3C86EC">
                  <a:lumMod val="81000"/>
                </a:srgbClr>
              </a:gs>
            </a:gsLst>
            <a:lin ang="16200000" scaled="1"/>
          </a:gradFill>
        </p:grpSpPr>
        <p:sp>
          <p:nvSpPr>
            <p:cNvPr id="329" name="Freeform 75"/>
            <p:cNvSpPr>
              <a:spLocks/>
            </p:cNvSpPr>
            <p:nvPr/>
          </p:nvSpPr>
          <p:spPr bwMode="auto">
            <a:xfrm>
              <a:off x="1004357" y="2856412"/>
              <a:ext cx="41705" cy="19184"/>
            </a:xfrm>
            <a:custGeom>
              <a:avLst/>
              <a:gdLst>
                <a:gd name="T0" fmla="*/ 6 w 21"/>
                <a:gd name="T1" fmla="*/ 0 h 10"/>
                <a:gd name="T2" fmla="*/ 13 w 21"/>
                <a:gd name="T3" fmla="*/ 0 h 10"/>
                <a:gd name="T4" fmla="*/ 0 w 21"/>
                <a:gd name="T5" fmla="*/ 4 h 10"/>
                <a:gd name="T6" fmla="*/ 6 w 21"/>
                <a:gd name="T7" fmla="*/ 0 h 10"/>
              </a:gdLst>
              <a:ahLst/>
              <a:cxnLst>
                <a:cxn ang="0">
                  <a:pos x="T0" y="T1"/>
                </a:cxn>
                <a:cxn ang="0">
                  <a:pos x="T2" y="T3"/>
                </a:cxn>
                <a:cxn ang="0">
                  <a:pos x="T4" y="T5"/>
                </a:cxn>
                <a:cxn ang="0">
                  <a:pos x="T6" y="T7"/>
                </a:cxn>
              </a:cxnLst>
              <a:rect l="0" t="0" r="r" b="b"/>
              <a:pathLst>
                <a:path w="21" h="10">
                  <a:moveTo>
                    <a:pt x="6" y="0"/>
                  </a:moveTo>
                  <a:cubicBezTo>
                    <a:pt x="8" y="0"/>
                    <a:pt x="10" y="0"/>
                    <a:pt x="13" y="0"/>
                  </a:cubicBezTo>
                  <a:cubicBezTo>
                    <a:pt x="21" y="6"/>
                    <a:pt x="2" y="10"/>
                    <a:pt x="0" y="4"/>
                  </a:cubicBezTo>
                  <a:cubicBezTo>
                    <a:pt x="0" y="1"/>
                    <a:pt x="4" y="2"/>
                    <a:pt x="6" y="0"/>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261"/>
              <a:endParaRPr lang="en-US">
                <a:solidFill>
                  <a:srgbClr val="FFFFFF"/>
                </a:solidFill>
              </a:endParaRPr>
            </a:p>
          </p:txBody>
        </p:sp>
        <p:sp>
          <p:nvSpPr>
            <p:cNvPr id="330" name="Freeform 76"/>
            <p:cNvSpPr>
              <a:spLocks/>
            </p:cNvSpPr>
            <p:nvPr/>
          </p:nvSpPr>
          <p:spPr bwMode="auto">
            <a:xfrm>
              <a:off x="945138" y="2848072"/>
              <a:ext cx="196010" cy="75067"/>
            </a:xfrm>
            <a:custGeom>
              <a:avLst/>
              <a:gdLst>
                <a:gd name="T0" fmla="*/ 67 w 99"/>
                <a:gd name="T1" fmla="*/ 14 h 38"/>
                <a:gd name="T2" fmla="*/ 55 w 99"/>
                <a:gd name="T3" fmla="*/ 15 h 38"/>
                <a:gd name="T4" fmla="*/ 81 w 99"/>
                <a:gd name="T5" fmla="*/ 23 h 38"/>
                <a:gd name="T6" fmla="*/ 99 w 99"/>
                <a:gd name="T7" fmla="*/ 38 h 38"/>
                <a:gd name="T8" fmla="*/ 77 w 99"/>
                <a:gd name="T9" fmla="*/ 28 h 38"/>
                <a:gd name="T10" fmla="*/ 36 w 99"/>
                <a:gd name="T11" fmla="*/ 23 h 38"/>
                <a:gd name="T12" fmla="*/ 22 w 99"/>
                <a:gd name="T13" fmla="*/ 20 h 38"/>
                <a:gd name="T14" fmla="*/ 0 w 99"/>
                <a:gd name="T15" fmla="*/ 24 h 38"/>
                <a:gd name="T16" fmla="*/ 40 w 99"/>
                <a:gd name="T17" fmla="*/ 13 h 38"/>
                <a:gd name="T18" fmla="*/ 67 w 99"/>
                <a:gd name="T19" fmla="*/ 1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8">
                  <a:moveTo>
                    <a:pt x="67" y="14"/>
                  </a:moveTo>
                  <a:cubicBezTo>
                    <a:pt x="62" y="14"/>
                    <a:pt x="59" y="12"/>
                    <a:pt x="55" y="15"/>
                  </a:cubicBezTo>
                  <a:cubicBezTo>
                    <a:pt x="62" y="19"/>
                    <a:pt x="72" y="19"/>
                    <a:pt x="81" y="23"/>
                  </a:cubicBezTo>
                  <a:cubicBezTo>
                    <a:pt x="88" y="26"/>
                    <a:pt x="98" y="28"/>
                    <a:pt x="99" y="38"/>
                  </a:cubicBezTo>
                  <a:cubicBezTo>
                    <a:pt x="91" y="36"/>
                    <a:pt x="85" y="31"/>
                    <a:pt x="77" y="28"/>
                  </a:cubicBezTo>
                  <a:cubicBezTo>
                    <a:pt x="64" y="24"/>
                    <a:pt x="53" y="25"/>
                    <a:pt x="36" y="23"/>
                  </a:cubicBezTo>
                  <a:cubicBezTo>
                    <a:pt x="31" y="23"/>
                    <a:pt x="27" y="20"/>
                    <a:pt x="22" y="20"/>
                  </a:cubicBezTo>
                  <a:cubicBezTo>
                    <a:pt x="14" y="21"/>
                    <a:pt x="7" y="28"/>
                    <a:pt x="0" y="24"/>
                  </a:cubicBezTo>
                  <a:cubicBezTo>
                    <a:pt x="3" y="9"/>
                    <a:pt x="25" y="15"/>
                    <a:pt x="40" y="13"/>
                  </a:cubicBezTo>
                  <a:cubicBezTo>
                    <a:pt x="49" y="12"/>
                    <a:pt x="64" y="0"/>
                    <a:pt x="67" y="14"/>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261"/>
              <a:endParaRPr lang="en-US">
                <a:solidFill>
                  <a:srgbClr val="FFFFFF"/>
                </a:solidFill>
              </a:endParaRPr>
            </a:p>
          </p:txBody>
        </p:sp>
        <p:sp>
          <p:nvSpPr>
            <p:cNvPr id="331" name="Freeform 77"/>
            <p:cNvSpPr>
              <a:spLocks/>
            </p:cNvSpPr>
            <p:nvPr/>
          </p:nvSpPr>
          <p:spPr bwMode="auto">
            <a:xfrm>
              <a:off x="1087765" y="2865588"/>
              <a:ext cx="29192" cy="25856"/>
            </a:xfrm>
            <a:custGeom>
              <a:avLst/>
              <a:gdLst>
                <a:gd name="T0" fmla="*/ 14 w 15"/>
                <a:gd name="T1" fmla="*/ 12 h 13"/>
                <a:gd name="T2" fmla="*/ 0 w 15"/>
                <a:gd name="T3" fmla="*/ 7 h 13"/>
                <a:gd name="T4" fmla="*/ 14 w 15"/>
                <a:gd name="T5" fmla="*/ 12 h 13"/>
              </a:gdLst>
              <a:ahLst/>
              <a:cxnLst>
                <a:cxn ang="0">
                  <a:pos x="T0" y="T1"/>
                </a:cxn>
                <a:cxn ang="0">
                  <a:pos x="T2" y="T3"/>
                </a:cxn>
                <a:cxn ang="0">
                  <a:pos x="T4" y="T5"/>
                </a:cxn>
              </a:cxnLst>
              <a:rect l="0" t="0" r="r" b="b"/>
              <a:pathLst>
                <a:path w="15" h="13">
                  <a:moveTo>
                    <a:pt x="14" y="12"/>
                  </a:moveTo>
                  <a:cubicBezTo>
                    <a:pt x="9" y="13"/>
                    <a:pt x="3" y="10"/>
                    <a:pt x="0" y="7"/>
                  </a:cubicBezTo>
                  <a:cubicBezTo>
                    <a:pt x="1" y="0"/>
                    <a:pt x="15" y="5"/>
                    <a:pt x="14" y="12"/>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261"/>
              <a:endParaRPr lang="en-US">
                <a:solidFill>
                  <a:srgbClr val="FFFFFF"/>
                </a:solidFill>
              </a:endParaRPr>
            </a:p>
          </p:txBody>
        </p:sp>
        <p:sp>
          <p:nvSpPr>
            <p:cNvPr id="332" name="Freeform 78"/>
            <p:cNvSpPr>
              <a:spLocks/>
            </p:cNvSpPr>
            <p:nvPr/>
          </p:nvSpPr>
          <p:spPr bwMode="auto">
            <a:xfrm>
              <a:off x="880079" y="2893112"/>
              <a:ext cx="321957" cy="154305"/>
            </a:xfrm>
            <a:custGeom>
              <a:avLst/>
              <a:gdLst>
                <a:gd name="T0" fmla="*/ 160 w 163"/>
                <a:gd name="T1" fmla="*/ 78 h 78"/>
                <a:gd name="T2" fmla="*/ 149 w 163"/>
                <a:gd name="T3" fmla="*/ 60 h 78"/>
                <a:gd name="T4" fmla="*/ 136 w 163"/>
                <a:gd name="T5" fmla="*/ 45 h 78"/>
                <a:gd name="T6" fmla="*/ 134 w 163"/>
                <a:gd name="T7" fmla="*/ 33 h 78"/>
                <a:gd name="T8" fmla="*/ 88 w 163"/>
                <a:gd name="T9" fmla="*/ 12 h 78"/>
                <a:gd name="T10" fmla="*/ 53 w 163"/>
                <a:gd name="T11" fmla="*/ 8 h 78"/>
                <a:gd name="T12" fmla="*/ 86 w 163"/>
                <a:gd name="T13" fmla="*/ 15 h 78"/>
                <a:gd name="T14" fmla="*/ 130 w 163"/>
                <a:gd name="T15" fmla="*/ 40 h 78"/>
                <a:gd name="T16" fmla="*/ 85 w 163"/>
                <a:gd name="T17" fmla="*/ 22 h 78"/>
                <a:gd name="T18" fmla="*/ 65 w 163"/>
                <a:gd name="T19" fmla="*/ 22 h 78"/>
                <a:gd name="T20" fmla="*/ 49 w 163"/>
                <a:gd name="T21" fmla="*/ 17 h 78"/>
                <a:gd name="T22" fmla="*/ 1 w 163"/>
                <a:gd name="T23" fmla="*/ 39 h 78"/>
                <a:gd name="T24" fmla="*/ 18 w 163"/>
                <a:gd name="T25" fmla="*/ 24 h 78"/>
                <a:gd name="T26" fmla="*/ 45 w 163"/>
                <a:gd name="T27" fmla="*/ 5 h 78"/>
                <a:gd name="T28" fmla="*/ 69 w 163"/>
                <a:gd name="T29" fmla="*/ 5 h 78"/>
                <a:gd name="T30" fmla="*/ 90 w 163"/>
                <a:gd name="T31" fmla="*/ 5 h 78"/>
                <a:gd name="T32" fmla="*/ 140 w 163"/>
                <a:gd name="T33" fmla="*/ 27 h 78"/>
                <a:gd name="T34" fmla="*/ 144 w 163"/>
                <a:gd name="T35" fmla="*/ 41 h 78"/>
                <a:gd name="T36" fmla="*/ 152 w 163"/>
                <a:gd name="T37" fmla="*/ 50 h 78"/>
                <a:gd name="T38" fmla="*/ 160 w 163"/>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3" h="78">
                  <a:moveTo>
                    <a:pt x="160" y="78"/>
                  </a:moveTo>
                  <a:cubicBezTo>
                    <a:pt x="155" y="73"/>
                    <a:pt x="153" y="67"/>
                    <a:pt x="149" y="60"/>
                  </a:cubicBezTo>
                  <a:cubicBezTo>
                    <a:pt x="145" y="55"/>
                    <a:pt x="138" y="50"/>
                    <a:pt x="136" y="45"/>
                  </a:cubicBezTo>
                  <a:cubicBezTo>
                    <a:pt x="135" y="41"/>
                    <a:pt x="136" y="37"/>
                    <a:pt x="134" y="33"/>
                  </a:cubicBezTo>
                  <a:cubicBezTo>
                    <a:pt x="129" y="22"/>
                    <a:pt x="105" y="13"/>
                    <a:pt x="88" y="12"/>
                  </a:cubicBezTo>
                  <a:cubicBezTo>
                    <a:pt x="74" y="11"/>
                    <a:pt x="65" y="11"/>
                    <a:pt x="53" y="8"/>
                  </a:cubicBezTo>
                  <a:cubicBezTo>
                    <a:pt x="58" y="17"/>
                    <a:pt x="73" y="15"/>
                    <a:pt x="86" y="15"/>
                  </a:cubicBezTo>
                  <a:cubicBezTo>
                    <a:pt x="106" y="17"/>
                    <a:pt x="128" y="24"/>
                    <a:pt x="130" y="40"/>
                  </a:cubicBezTo>
                  <a:cubicBezTo>
                    <a:pt x="116" y="33"/>
                    <a:pt x="103" y="23"/>
                    <a:pt x="85" y="22"/>
                  </a:cubicBezTo>
                  <a:cubicBezTo>
                    <a:pt x="78" y="21"/>
                    <a:pt x="72" y="23"/>
                    <a:pt x="65" y="22"/>
                  </a:cubicBezTo>
                  <a:cubicBezTo>
                    <a:pt x="60" y="21"/>
                    <a:pt x="55" y="17"/>
                    <a:pt x="49" y="17"/>
                  </a:cubicBezTo>
                  <a:cubicBezTo>
                    <a:pt x="30" y="15"/>
                    <a:pt x="20" y="39"/>
                    <a:pt x="1" y="39"/>
                  </a:cubicBezTo>
                  <a:cubicBezTo>
                    <a:pt x="0" y="30"/>
                    <a:pt x="12" y="28"/>
                    <a:pt x="18" y="24"/>
                  </a:cubicBezTo>
                  <a:cubicBezTo>
                    <a:pt x="26" y="19"/>
                    <a:pt x="36" y="10"/>
                    <a:pt x="45" y="5"/>
                  </a:cubicBezTo>
                  <a:cubicBezTo>
                    <a:pt x="52" y="0"/>
                    <a:pt x="61" y="3"/>
                    <a:pt x="69" y="5"/>
                  </a:cubicBezTo>
                  <a:cubicBezTo>
                    <a:pt x="76" y="6"/>
                    <a:pt x="83" y="5"/>
                    <a:pt x="90" y="5"/>
                  </a:cubicBezTo>
                  <a:cubicBezTo>
                    <a:pt x="106" y="6"/>
                    <a:pt x="132" y="16"/>
                    <a:pt x="140" y="27"/>
                  </a:cubicBezTo>
                  <a:cubicBezTo>
                    <a:pt x="143" y="31"/>
                    <a:pt x="142" y="36"/>
                    <a:pt x="144" y="41"/>
                  </a:cubicBezTo>
                  <a:cubicBezTo>
                    <a:pt x="145" y="45"/>
                    <a:pt x="149" y="46"/>
                    <a:pt x="152" y="50"/>
                  </a:cubicBezTo>
                  <a:cubicBezTo>
                    <a:pt x="158" y="57"/>
                    <a:pt x="163" y="67"/>
                    <a:pt x="160" y="78"/>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261"/>
              <a:endParaRPr lang="en-US">
                <a:solidFill>
                  <a:srgbClr val="FFFFFF"/>
                </a:solidFill>
              </a:endParaRPr>
            </a:p>
          </p:txBody>
        </p:sp>
        <p:sp>
          <p:nvSpPr>
            <p:cNvPr id="333" name="Freeform 79"/>
            <p:cNvSpPr>
              <a:spLocks/>
            </p:cNvSpPr>
            <p:nvPr/>
          </p:nvSpPr>
          <p:spPr bwMode="auto">
            <a:xfrm>
              <a:off x="905935" y="2901453"/>
              <a:ext cx="37534" cy="29192"/>
            </a:xfrm>
            <a:custGeom>
              <a:avLst/>
              <a:gdLst>
                <a:gd name="T0" fmla="*/ 19 w 19"/>
                <a:gd name="T1" fmla="*/ 2 h 15"/>
                <a:gd name="T2" fmla="*/ 0 w 19"/>
                <a:gd name="T3" fmla="*/ 15 h 15"/>
                <a:gd name="T4" fmla="*/ 19 w 19"/>
                <a:gd name="T5" fmla="*/ 2 h 15"/>
              </a:gdLst>
              <a:ahLst/>
              <a:cxnLst>
                <a:cxn ang="0">
                  <a:pos x="T0" y="T1"/>
                </a:cxn>
                <a:cxn ang="0">
                  <a:pos x="T2" y="T3"/>
                </a:cxn>
                <a:cxn ang="0">
                  <a:pos x="T4" y="T5"/>
                </a:cxn>
              </a:cxnLst>
              <a:rect l="0" t="0" r="r" b="b"/>
              <a:pathLst>
                <a:path w="19" h="15">
                  <a:moveTo>
                    <a:pt x="19" y="2"/>
                  </a:moveTo>
                  <a:cubicBezTo>
                    <a:pt x="16" y="10"/>
                    <a:pt x="7" y="14"/>
                    <a:pt x="0" y="15"/>
                  </a:cubicBezTo>
                  <a:cubicBezTo>
                    <a:pt x="2" y="7"/>
                    <a:pt x="9" y="0"/>
                    <a:pt x="19" y="2"/>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261"/>
              <a:endParaRPr lang="en-US">
                <a:solidFill>
                  <a:srgbClr val="FFFFFF"/>
                </a:solidFill>
              </a:endParaRPr>
            </a:p>
          </p:txBody>
        </p:sp>
        <p:sp>
          <p:nvSpPr>
            <p:cNvPr id="334" name="Freeform 80"/>
            <p:cNvSpPr>
              <a:spLocks/>
            </p:cNvSpPr>
            <p:nvPr/>
          </p:nvSpPr>
          <p:spPr bwMode="auto">
            <a:xfrm>
              <a:off x="849217" y="2927310"/>
              <a:ext cx="137624" cy="127615"/>
            </a:xfrm>
            <a:custGeom>
              <a:avLst/>
              <a:gdLst>
                <a:gd name="T0" fmla="*/ 70 w 70"/>
                <a:gd name="T1" fmla="*/ 6 h 65"/>
                <a:gd name="T2" fmla="*/ 40 w 70"/>
                <a:gd name="T3" fmla="*/ 26 h 65"/>
                <a:gd name="T4" fmla="*/ 35 w 70"/>
                <a:gd name="T5" fmla="*/ 36 h 65"/>
                <a:gd name="T6" fmla="*/ 17 w 70"/>
                <a:gd name="T7" fmla="*/ 49 h 65"/>
                <a:gd name="T8" fmla="*/ 2 w 70"/>
                <a:gd name="T9" fmla="*/ 65 h 65"/>
                <a:gd name="T10" fmla="*/ 16 w 70"/>
                <a:gd name="T11" fmla="*/ 41 h 65"/>
                <a:gd name="T12" fmla="*/ 29 w 70"/>
                <a:gd name="T13" fmla="*/ 33 h 65"/>
                <a:gd name="T14" fmla="*/ 37 w 70"/>
                <a:gd name="T15" fmla="*/ 18 h 65"/>
                <a:gd name="T16" fmla="*/ 70 w 70"/>
                <a:gd name="T17"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65">
                  <a:moveTo>
                    <a:pt x="70" y="6"/>
                  </a:moveTo>
                  <a:cubicBezTo>
                    <a:pt x="59" y="13"/>
                    <a:pt x="47" y="16"/>
                    <a:pt x="40" y="26"/>
                  </a:cubicBezTo>
                  <a:cubicBezTo>
                    <a:pt x="37" y="29"/>
                    <a:pt x="37" y="33"/>
                    <a:pt x="35" y="36"/>
                  </a:cubicBezTo>
                  <a:cubicBezTo>
                    <a:pt x="30" y="41"/>
                    <a:pt x="23" y="44"/>
                    <a:pt x="17" y="49"/>
                  </a:cubicBezTo>
                  <a:cubicBezTo>
                    <a:pt x="12" y="55"/>
                    <a:pt x="9" y="62"/>
                    <a:pt x="2" y="65"/>
                  </a:cubicBezTo>
                  <a:cubicBezTo>
                    <a:pt x="0" y="55"/>
                    <a:pt x="9" y="48"/>
                    <a:pt x="16" y="41"/>
                  </a:cubicBezTo>
                  <a:cubicBezTo>
                    <a:pt x="20" y="38"/>
                    <a:pt x="26" y="36"/>
                    <a:pt x="29" y="33"/>
                  </a:cubicBezTo>
                  <a:cubicBezTo>
                    <a:pt x="32" y="29"/>
                    <a:pt x="34" y="23"/>
                    <a:pt x="37" y="18"/>
                  </a:cubicBezTo>
                  <a:cubicBezTo>
                    <a:pt x="44" y="11"/>
                    <a:pt x="62" y="0"/>
                    <a:pt x="70" y="6"/>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261"/>
              <a:endParaRPr lang="en-US">
                <a:solidFill>
                  <a:srgbClr val="FFFFFF"/>
                </a:solidFill>
              </a:endParaRPr>
            </a:p>
          </p:txBody>
        </p:sp>
        <p:sp>
          <p:nvSpPr>
            <p:cNvPr id="335" name="Freeform 81"/>
            <p:cNvSpPr>
              <a:spLocks/>
            </p:cNvSpPr>
            <p:nvPr/>
          </p:nvSpPr>
          <p:spPr bwMode="auto">
            <a:xfrm>
              <a:off x="931792" y="2938987"/>
              <a:ext cx="287759" cy="281920"/>
            </a:xfrm>
            <a:custGeom>
              <a:avLst/>
              <a:gdLst>
                <a:gd name="T0" fmla="*/ 146 w 146"/>
                <a:gd name="T1" fmla="*/ 107 h 143"/>
                <a:gd name="T2" fmla="*/ 146 w 146"/>
                <a:gd name="T3" fmla="*/ 122 h 143"/>
                <a:gd name="T4" fmla="*/ 137 w 146"/>
                <a:gd name="T5" fmla="*/ 143 h 143"/>
                <a:gd name="T6" fmla="*/ 139 w 146"/>
                <a:gd name="T7" fmla="*/ 105 h 143"/>
                <a:gd name="T8" fmla="*/ 104 w 146"/>
                <a:gd name="T9" fmla="*/ 32 h 143"/>
                <a:gd name="T10" fmla="*/ 18 w 146"/>
                <a:gd name="T11" fmla="*/ 16 h 143"/>
                <a:gd name="T12" fmla="*/ 0 w 146"/>
                <a:gd name="T13" fmla="*/ 27 h 143"/>
                <a:gd name="T14" fmla="*/ 20 w 146"/>
                <a:gd name="T15" fmla="*/ 8 h 143"/>
                <a:gd name="T16" fmla="*/ 66 w 146"/>
                <a:gd name="T17" fmla="*/ 3 h 143"/>
                <a:gd name="T18" fmla="*/ 146 w 146"/>
                <a:gd name="T19" fmla="*/ 10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3">
                  <a:moveTo>
                    <a:pt x="146" y="107"/>
                  </a:moveTo>
                  <a:cubicBezTo>
                    <a:pt x="146" y="112"/>
                    <a:pt x="146" y="117"/>
                    <a:pt x="146" y="122"/>
                  </a:cubicBezTo>
                  <a:cubicBezTo>
                    <a:pt x="143" y="129"/>
                    <a:pt x="144" y="140"/>
                    <a:pt x="137" y="143"/>
                  </a:cubicBezTo>
                  <a:cubicBezTo>
                    <a:pt x="136" y="130"/>
                    <a:pt x="140" y="118"/>
                    <a:pt x="139" y="105"/>
                  </a:cubicBezTo>
                  <a:cubicBezTo>
                    <a:pt x="137" y="78"/>
                    <a:pt x="118" y="47"/>
                    <a:pt x="104" y="32"/>
                  </a:cubicBezTo>
                  <a:cubicBezTo>
                    <a:pt x="86" y="14"/>
                    <a:pt x="48" y="0"/>
                    <a:pt x="18" y="16"/>
                  </a:cubicBezTo>
                  <a:cubicBezTo>
                    <a:pt x="12" y="20"/>
                    <a:pt x="9" y="28"/>
                    <a:pt x="0" y="27"/>
                  </a:cubicBezTo>
                  <a:cubicBezTo>
                    <a:pt x="3" y="18"/>
                    <a:pt x="12" y="12"/>
                    <a:pt x="20" y="8"/>
                  </a:cubicBezTo>
                  <a:cubicBezTo>
                    <a:pt x="33" y="3"/>
                    <a:pt x="51" y="0"/>
                    <a:pt x="66" y="3"/>
                  </a:cubicBezTo>
                  <a:cubicBezTo>
                    <a:pt x="111" y="14"/>
                    <a:pt x="140" y="58"/>
                    <a:pt x="146" y="107"/>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261"/>
              <a:endParaRPr lang="en-US">
                <a:solidFill>
                  <a:srgbClr val="FFFFFF"/>
                </a:solidFill>
              </a:endParaRPr>
            </a:p>
          </p:txBody>
        </p:sp>
        <p:sp>
          <p:nvSpPr>
            <p:cNvPr id="336" name="Freeform 82"/>
            <p:cNvSpPr>
              <a:spLocks/>
            </p:cNvSpPr>
            <p:nvPr/>
          </p:nvSpPr>
          <p:spPr bwMode="auto">
            <a:xfrm>
              <a:off x="836706" y="2964009"/>
              <a:ext cx="361159" cy="244386"/>
            </a:xfrm>
            <a:custGeom>
              <a:avLst/>
              <a:gdLst>
                <a:gd name="T0" fmla="*/ 0 w 183"/>
                <a:gd name="T1" fmla="*/ 84 h 124"/>
                <a:gd name="T2" fmla="*/ 0 w 183"/>
                <a:gd name="T3" fmla="*/ 78 h 124"/>
                <a:gd name="T4" fmla="*/ 40 w 183"/>
                <a:gd name="T5" fmla="*/ 24 h 124"/>
                <a:gd name="T6" fmla="*/ 53 w 183"/>
                <a:gd name="T7" fmla="*/ 19 h 124"/>
                <a:gd name="T8" fmla="*/ 68 w 183"/>
                <a:gd name="T9" fmla="*/ 8 h 124"/>
                <a:gd name="T10" fmla="*/ 105 w 183"/>
                <a:gd name="T11" fmla="*/ 0 h 124"/>
                <a:gd name="T12" fmla="*/ 151 w 183"/>
                <a:gd name="T13" fmla="*/ 26 h 124"/>
                <a:gd name="T14" fmla="*/ 181 w 183"/>
                <a:gd name="T15" fmla="*/ 99 h 124"/>
                <a:gd name="T16" fmla="*/ 175 w 183"/>
                <a:gd name="T17" fmla="*/ 124 h 124"/>
                <a:gd name="T18" fmla="*/ 173 w 183"/>
                <a:gd name="T19" fmla="*/ 97 h 124"/>
                <a:gd name="T20" fmla="*/ 147 w 183"/>
                <a:gd name="T21" fmla="*/ 34 h 124"/>
                <a:gd name="T22" fmla="*/ 74 w 183"/>
                <a:gd name="T23" fmla="*/ 13 h 124"/>
                <a:gd name="T24" fmla="*/ 55 w 183"/>
                <a:gd name="T25" fmla="*/ 27 h 124"/>
                <a:gd name="T26" fmla="*/ 42 w 183"/>
                <a:gd name="T27" fmla="*/ 31 h 124"/>
                <a:gd name="T28" fmla="*/ 12 w 183"/>
                <a:gd name="T29" fmla="*/ 67 h 124"/>
                <a:gd name="T30" fmla="*/ 0 w 183"/>
                <a:gd name="T31" fmla="*/ 8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124">
                  <a:moveTo>
                    <a:pt x="0" y="84"/>
                  </a:moveTo>
                  <a:cubicBezTo>
                    <a:pt x="0" y="82"/>
                    <a:pt x="0" y="80"/>
                    <a:pt x="0" y="78"/>
                  </a:cubicBezTo>
                  <a:cubicBezTo>
                    <a:pt x="6" y="57"/>
                    <a:pt x="22" y="32"/>
                    <a:pt x="40" y="24"/>
                  </a:cubicBezTo>
                  <a:cubicBezTo>
                    <a:pt x="44" y="21"/>
                    <a:pt x="49" y="21"/>
                    <a:pt x="53" y="19"/>
                  </a:cubicBezTo>
                  <a:cubicBezTo>
                    <a:pt x="59" y="15"/>
                    <a:pt x="64" y="10"/>
                    <a:pt x="68" y="8"/>
                  </a:cubicBezTo>
                  <a:cubicBezTo>
                    <a:pt x="77" y="2"/>
                    <a:pt x="89" y="0"/>
                    <a:pt x="105" y="0"/>
                  </a:cubicBezTo>
                  <a:cubicBezTo>
                    <a:pt x="124" y="1"/>
                    <a:pt x="141" y="14"/>
                    <a:pt x="151" y="26"/>
                  </a:cubicBezTo>
                  <a:cubicBezTo>
                    <a:pt x="167" y="44"/>
                    <a:pt x="181" y="70"/>
                    <a:pt x="181" y="99"/>
                  </a:cubicBezTo>
                  <a:cubicBezTo>
                    <a:pt x="181" y="108"/>
                    <a:pt x="183" y="118"/>
                    <a:pt x="175" y="124"/>
                  </a:cubicBezTo>
                  <a:cubicBezTo>
                    <a:pt x="171" y="114"/>
                    <a:pt x="174" y="105"/>
                    <a:pt x="173" y="97"/>
                  </a:cubicBezTo>
                  <a:cubicBezTo>
                    <a:pt x="172" y="71"/>
                    <a:pt x="159" y="49"/>
                    <a:pt x="147" y="34"/>
                  </a:cubicBezTo>
                  <a:cubicBezTo>
                    <a:pt x="133" y="16"/>
                    <a:pt x="102" y="0"/>
                    <a:pt x="74" y="13"/>
                  </a:cubicBezTo>
                  <a:cubicBezTo>
                    <a:pt x="67" y="17"/>
                    <a:pt x="62" y="24"/>
                    <a:pt x="55" y="27"/>
                  </a:cubicBezTo>
                  <a:cubicBezTo>
                    <a:pt x="51" y="29"/>
                    <a:pt x="46" y="29"/>
                    <a:pt x="42" y="31"/>
                  </a:cubicBezTo>
                  <a:cubicBezTo>
                    <a:pt x="28" y="37"/>
                    <a:pt x="18" y="54"/>
                    <a:pt x="12" y="67"/>
                  </a:cubicBezTo>
                  <a:cubicBezTo>
                    <a:pt x="9" y="73"/>
                    <a:pt x="6" y="87"/>
                    <a:pt x="0" y="84"/>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261"/>
              <a:endParaRPr lang="en-US">
                <a:solidFill>
                  <a:srgbClr val="FFFFFF"/>
                </a:solidFill>
              </a:endParaRPr>
            </a:p>
          </p:txBody>
        </p:sp>
        <p:sp>
          <p:nvSpPr>
            <p:cNvPr id="337" name="Freeform 83"/>
            <p:cNvSpPr>
              <a:spLocks/>
            </p:cNvSpPr>
            <p:nvPr/>
          </p:nvSpPr>
          <p:spPr bwMode="auto">
            <a:xfrm>
              <a:off x="868401" y="2972350"/>
              <a:ext cx="37534" cy="35032"/>
            </a:xfrm>
            <a:custGeom>
              <a:avLst/>
              <a:gdLst>
                <a:gd name="T0" fmla="*/ 19 w 19"/>
                <a:gd name="T1" fmla="*/ 0 h 18"/>
                <a:gd name="T2" fmla="*/ 0 w 19"/>
                <a:gd name="T3" fmla="*/ 18 h 18"/>
                <a:gd name="T4" fmla="*/ 19 w 19"/>
                <a:gd name="T5" fmla="*/ 0 h 18"/>
              </a:gdLst>
              <a:ahLst/>
              <a:cxnLst>
                <a:cxn ang="0">
                  <a:pos x="T0" y="T1"/>
                </a:cxn>
                <a:cxn ang="0">
                  <a:pos x="T2" y="T3"/>
                </a:cxn>
                <a:cxn ang="0">
                  <a:pos x="T4" y="T5"/>
                </a:cxn>
              </a:cxnLst>
              <a:rect l="0" t="0" r="r" b="b"/>
              <a:pathLst>
                <a:path w="19" h="18">
                  <a:moveTo>
                    <a:pt x="19" y="0"/>
                  </a:moveTo>
                  <a:cubicBezTo>
                    <a:pt x="17" y="11"/>
                    <a:pt x="8" y="14"/>
                    <a:pt x="0" y="18"/>
                  </a:cubicBezTo>
                  <a:cubicBezTo>
                    <a:pt x="0" y="8"/>
                    <a:pt x="9" y="2"/>
                    <a:pt x="19" y="0"/>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261"/>
              <a:endParaRPr lang="en-US">
                <a:solidFill>
                  <a:srgbClr val="FFFFFF"/>
                </a:solidFill>
              </a:endParaRPr>
            </a:p>
          </p:txBody>
        </p:sp>
        <p:sp>
          <p:nvSpPr>
            <p:cNvPr id="338" name="Freeform 84"/>
            <p:cNvSpPr>
              <a:spLocks/>
            </p:cNvSpPr>
            <p:nvPr/>
          </p:nvSpPr>
          <p:spPr bwMode="auto">
            <a:xfrm>
              <a:off x="843379" y="2988198"/>
              <a:ext cx="293599" cy="374503"/>
            </a:xfrm>
            <a:custGeom>
              <a:avLst/>
              <a:gdLst>
                <a:gd name="T0" fmla="*/ 69 w 149"/>
                <a:gd name="T1" fmla="*/ 19 h 190"/>
                <a:gd name="T2" fmla="*/ 84 w 149"/>
                <a:gd name="T3" fmla="*/ 16 h 190"/>
                <a:gd name="T4" fmla="*/ 149 w 149"/>
                <a:gd name="T5" fmla="*/ 72 h 190"/>
                <a:gd name="T6" fmla="*/ 148 w 149"/>
                <a:gd name="T7" fmla="*/ 77 h 190"/>
                <a:gd name="T8" fmla="*/ 124 w 149"/>
                <a:gd name="T9" fmla="*/ 156 h 190"/>
                <a:gd name="T10" fmla="*/ 97 w 149"/>
                <a:gd name="T11" fmla="*/ 169 h 190"/>
                <a:gd name="T12" fmla="*/ 77 w 149"/>
                <a:gd name="T13" fmla="*/ 180 h 190"/>
                <a:gd name="T14" fmla="*/ 54 w 149"/>
                <a:gd name="T15" fmla="*/ 184 h 190"/>
                <a:gd name="T16" fmla="*/ 40 w 149"/>
                <a:gd name="T17" fmla="*/ 188 h 190"/>
                <a:gd name="T18" fmla="*/ 70 w 149"/>
                <a:gd name="T19" fmla="*/ 174 h 190"/>
                <a:gd name="T20" fmla="*/ 123 w 149"/>
                <a:gd name="T21" fmla="*/ 113 h 190"/>
                <a:gd name="T22" fmla="*/ 127 w 149"/>
                <a:gd name="T23" fmla="*/ 94 h 190"/>
                <a:gd name="T24" fmla="*/ 129 w 149"/>
                <a:gd name="T25" fmla="*/ 118 h 190"/>
                <a:gd name="T26" fmla="*/ 111 w 149"/>
                <a:gd name="T27" fmla="*/ 155 h 190"/>
                <a:gd name="T28" fmla="*/ 137 w 149"/>
                <a:gd name="T29" fmla="*/ 95 h 190"/>
                <a:gd name="T30" fmla="*/ 139 w 149"/>
                <a:gd name="T31" fmla="*/ 65 h 190"/>
                <a:gd name="T32" fmla="*/ 93 w 149"/>
                <a:gd name="T33" fmla="*/ 24 h 190"/>
                <a:gd name="T34" fmla="*/ 58 w 149"/>
                <a:gd name="T35" fmla="*/ 37 h 190"/>
                <a:gd name="T36" fmla="*/ 36 w 149"/>
                <a:gd name="T37" fmla="*/ 58 h 190"/>
                <a:gd name="T38" fmla="*/ 20 w 149"/>
                <a:gd name="T39" fmla="*/ 91 h 190"/>
                <a:gd name="T40" fmla="*/ 3 w 149"/>
                <a:gd name="T41" fmla="*/ 116 h 190"/>
                <a:gd name="T42" fmla="*/ 14 w 149"/>
                <a:gd name="T43" fmla="*/ 86 h 190"/>
                <a:gd name="T44" fmla="*/ 27 w 149"/>
                <a:gd name="T45" fmla="*/ 56 h 190"/>
                <a:gd name="T46" fmla="*/ 48 w 149"/>
                <a:gd name="T47" fmla="*/ 34 h 190"/>
                <a:gd name="T48" fmla="*/ 90 w 149"/>
                <a:gd name="T49" fmla="*/ 1 h 190"/>
                <a:gd name="T50" fmla="*/ 102 w 149"/>
                <a:gd name="T51" fmla="*/ 5 h 190"/>
                <a:gd name="T52" fmla="*/ 84 w 149"/>
                <a:gd name="T53" fmla="*/ 11 h 190"/>
                <a:gd name="T54" fmla="*/ 69 w 149"/>
                <a:gd name="T55" fmla="*/ 1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 h="190">
                  <a:moveTo>
                    <a:pt x="69" y="19"/>
                  </a:moveTo>
                  <a:cubicBezTo>
                    <a:pt x="75" y="20"/>
                    <a:pt x="79" y="16"/>
                    <a:pt x="84" y="16"/>
                  </a:cubicBezTo>
                  <a:cubicBezTo>
                    <a:pt x="117" y="12"/>
                    <a:pt x="149" y="43"/>
                    <a:pt x="149" y="72"/>
                  </a:cubicBezTo>
                  <a:cubicBezTo>
                    <a:pt x="149" y="74"/>
                    <a:pt x="148" y="76"/>
                    <a:pt x="148" y="77"/>
                  </a:cubicBezTo>
                  <a:cubicBezTo>
                    <a:pt x="141" y="111"/>
                    <a:pt x="144" y="138"/>
                    <a:pt x="124" y="156"/>
                  </a:cubicBezTo>
                  <a:cubicBezTo>
                    <a:pt x="116" y="164"/>
                    <a:pt x="107" y="165"/>
                    <a:pt x="97" y="169"/>
                  </a:cubicBezTo>
                  <a:cubicBezTo>
                    <a:pt x="90" y="171"/>
                    <a:pt x="85" y="177"/>
                    <a:pt x="77" y="180"/>
                  </a:cubicBezTo>
                  <a:cubicBezTo>
                    <a:pt x="71" y="183"/>
                    <a:pt x="62" y="182"/>
                    <a:pt x="54" y="184"/>
                  </a:cubicBezTo>
                  <a:cubicBezTo>
                    <a:pt x="50" y="185"/>
                    <a:pt x="46" y="190"/>
                    <a:pt x="40" y="188"/>
                  </a:cubicBezTo>
                  <a:cubicBezTo>
                    <a:pt x="39" y="175"/>
                    <a:pt x="59" y="178"/>
                    <a:pt x="70" y="174"/>
                  </a:cubicBezTo>
                  <a:cubicBezTo>
                    <a:pt x="95" y="165"/>
                    <a:pt x="117" y="142"/>
                    <a:pt x="123" y="113"/>
                  </a:cubicBezTo>
                  <a:cubicBezTo>
                    <a:pt x="124" y="107"/>
                    <a:pt x="122" y="100"/>
                    <a:pt x="127" y="94"/>
                  </a:cubicBezTo>
                  <a:cubicBezTo>
                    <a:pt x="136" y="98"/>
                    <a:pt x="131" y="110"/>
                    <a:pt x="129" y="118"/>
                  </a:cubicBezTo>
                  <a:cubicBezTo>
                    <a:pt x="125" y="133"/>
                    <a:pt x="120" y="146"/>
                    <a:pt x="111" y="155"/>
                  </a:cubicBezTo>
                  <a:cubicBezTo>
                    <a:pt x="131" y="148"/>
                    <a:pt x="135" y="122"/>
                    <a:pt x="137" y="95"/>
                  </a:cubicBezTo>
                  <a:cubicBezTo>
                    <a:pt x="138" y="84"/>
                    <a:pt x="141" y="75"/>
                    <a:pt x="139" y="65"/>
                  </a:cubicBezTo>
                  <a:cubicBezTo>
                    <a:pt x="134" y="45"/>
                    <a:pt x="116" y="25"/>
                    <a:pt x="93" y="24"/>
                  </a:cubicBezTo>
                  <a:cubicBezTo>
                    <a:pt x="79" y="24"/>
                    <a:pt x="67" y="30"/>
                    <a:pt x="58" y="37"/>
                  </a:cubicBezTo>
                  <a:cubicBezTo>
                    <a:pt x="51" y="43"/>
                    <a:pt x="42" y="51"/>
                    <a:pt x="36" y="58"/>
                  </a:cubicBezTo>
                  <a:cubicBezTo>
                    <a:pt x="30" y="66"/>
                    <a:pt x="26" y="80"/>
                    <a:pt x="20" y="91"/>
                  </a:cubicBezTo>
                  <a:cubicBezTo>
                    <a:pt x="16" y="100"/>
                    <a:pt x="13" y="112"/>
                    <a:pt x="3" y="116"/>
                  </a:cubicBezTo>
                  <a:cubicBezTo>
                    <a:pt x="0" y="106"/>
                    <a:pt x="9" y="96"/>
                    <a:pt x="14" y="86"/>
                  </a:cubicBezTo>
                  <a:cubicBezTo>
                    <a:pt x="19" y="77"/>
                    <a:pt x="21" y="65"/>
                    <a:pt x="27" y="56"/>
                  </a:cubicBezTo>
                  <a:cubicBezTo>
                    <a:pt x="32" y="48"/>
                    <a:pt x="41" y="41"/>
                    <a:pt x="48" y="34"/>
                  </a:cubicBezTo>
                  <a:cubicBezTo>
                    <a:pt x="61" y="19"/>
                    <a:pt x="66" y="3"/>
                    <a:pt x="90" y="1"/>
                  </a:cubicBezTo>
                  <a:cubicBezTo>
                    <a:pt x="94" y="1"/>
                    <a:pt x="102" y="0"/>
                    <a:pt x="102" y="5"/>
                  </a:cubicBezTo>
                  <a:cubicBezTo>
                    <a:pt x="103" y="11"/>
                    <a:pt x="89" y="9"/>
                    <a:pt x="84" y="11"/>
                  </a:cubicBezTo>
                  <a:cubicBezTo>
                    <a:pt x="78" y="12"/>
                    <a:pt x="72" y="14"/>
                    <a:pt x="69" y="19"/>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261"/>
              <a:endParaRPr lang="en-US">
                <a:solidFill>
                  <a:srgbClr val="FFFFFF"/>
                </a:solidFill>
              </a:endParaRPr>
            </a:p>
          </p:txBody>
        </p:sp>
        <p:sp>
          <p:nvSpPr>
            <p:cNvPr id="339" name="Freeform 85"/>
            <p:cNvSpPr>
              <a:spLocks/>
            </p:cNvSpPr>
            <p:nvPr/>
          </p:nvSpPr>
          <p:spPr bwMode="auto">
            <a:xfrm>
              <a:off x="1051900" y="2989866"/>
              <a:ext cx="120108" cy="218529"/>
            </a:xfrm>
            <a:custGeom>
              <a:avLst/>
              <a:gdLst>
                <a:gd name="T0" fmla="*/ 54 w 61"/>
                <a:gd name="T1" fmla="*/ 111 h 111"/>
                <a:gd name="T2" fmla="*/ 53 w 61"/>
                <a:gd name="T3" fmla="*/ 84 h 111"/>
                <a:gd name="T4" fmla="*/ 49 w 61"/>
                <a:gd name="T5" fmla="*/ 74 h 111"/>
                <a:gd name="T6" fmla="*/ 41 w 61"/>
                <a:gd name="T7" fmla="*/ 47 h 111"/>
                <a:gd name="T8" fmla="*/ 14 w 61"/>
                <a:gd name="T9" fmla="*/ 17 h 111"/>
                <a:gd name="T10" fmla="*/ 0 w 61"/>
                <a:gd name="T11" fmla="*/ 6 h 111"/>
                <a:gd name="T12" fmla="*/ 35 w 61"/>
                <a:gd name="T13" fmla="*/ 24 h 111"/>
                <a:gd name="T14" fmla="*/ 60 w 61"/>
                <a:gd name="T15" fmla="*/ 81 h 111"/>
                <a:gd name="T16" fmla="*/ 54 w 61"/>
                <a:gd name="T1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1">
                  <a:moveTo>
                    <a:pt x="54" y="111"/>
                  </a:moveTo>
                  <a:cubicBezTo>
                    <a:pt x="49" y="104"/>
                    <a:pt x="55" y="93"/>
                    <a:pt x="53" y="84"/>
                  </a:cubicBezTo>
                  <a:cubicBezTo>
                    <a:pt x="52" y="80"/>
                    <a:pt x="50" y="77"/>
                    <a:pt x="49" y="74"/>
                  </a:cubicBezTo>
                  <a:cubicBezTo>
                    <a:pt x="47" y="64"/>
                    <a:pt x="45" y="56"/>
                    <a:pt x="41" y="47"/>
                  </a:cubicBezTo>
                  <a:cubicBezTo>
                    <a:pt x="35" y="36"/>
                    <a:pt x="24" y="23"/>
                    <a:pt x="14" y="17"/>
                  </a:cubicBezTo>
                  <a:cubicBezTo>
                    <a:pt x="9" y="14"/>
                    <a:pt x="1" y="14"/>
                    <a:pt x="0" y="6"/>
                  </a:cubicBezTo>
                  <a:cubicBezTo>
                    <a:pt x="8" y="0"/>
                    <a:pt x="28" y="15"/>
                    <a:pt x="35" y="24"/>
                  </a:cubicBezTo>
                  <a:cubicBezTo>
                    <a:pt x="47" y="39"/>
                    <a:pt x="59" y="62"/>
                    <a:pt x="60" y="81"/>
                  </a:cubicBezTo>
                  <a:cubicBezTo>
                    <a:pt x="61" y="92"/>
                    <a:pt x="61" y="106"/>
                    <a:pt x="54" y="111"/>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261"/>
              <a:endParaRPr lang="en-US">
                <a:solidFill>
                  <a:srgbClr val="FFFFFF"/>
                </a:solidFill>
              </a:endParaRPr>
            </a:p>
          </p:txBody>
        </p:sp>
        <p:sp>
          <p:nvSpPr>
            <p:cNvPr id="340" name="Freeform 86"/>
            <p:cNvSpPr>
              <a:spLocks/>
            </p:cNvSpPr>
            <p:nvPr/>
          </p:nvSpPr>
          <p:spPr bwMode="auto">
            <a:xfrm>
              <a:off x="843379" y="3027400"/>
              <a:ext cx="98422" cy="145964"/>
            </a:xfrm>
            <a:custGeom>
              <a:avLst/>
              <a:gdLst>
                <a:gd name="T0" fmla="*/ 49 w 50"/>
                <a:gd name="T1" fmla="*/ 0 h 74"/>
                <a:gd name="T2" fmla="*/ 33 w 50"/>
                <a:gd name="T3" fmla="*/ 20 h 74"/>
                <a:gd name="T4" fmla="*/ 18 w 50"/>
                <a:gd name="T5" fmla="*/ 43 h 74"/>
                <a:gd name="T6" fmla="*/ 1 w 50"/>
                <a:gd name="T7" fmla="*/ 74 h 74"/>
                <a:gd name="T8" fmla="*/ 9 w 50"/>
                <a:gd name="T9" fmla="*/ 47 h 74"/>
                <a:gd name="T10" fmla="*/ 19 w 50"/>
                <a:gd name="T11" fmla="*/ 22 h 74"/>
                <a:gd name="T12" fmla="*/ 48 w 50"/>
                <a:gd name="T13" fmla="*/ 0 h 74"/>
                <a:gd name="T14" fmla="*/ 49 w 50"/>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74">
                  <a:moveTo>
                    <a:pt x="49" y="0"/>
                  </a:moveTo>
                  <a:cubicBezTo>
                    <a:pt x="50" y="10"/>
                    <a:pt x="39" y="14"/>
                    <a:pt x="33" y="20"/>
                  </a:cubicBezTo>
                  <a:cubicBezTo>
                    <a:pt x="27" y="26"/>
                    <a:pt x="21" y="35"/>
                    <a:pt x="18" y="43"/>
                  </a:cubicBezTo>
                  <a:cubicBezTo>
                    <a:pt x="13" y="54"/>
                    <a:pt x="12" y="67"/>
                    <a:pt x="1" y="74"/>
                  </a:cubicBezTo>
                  <a:cubicBezTo>
                    <a:pt x="0" y="65"/>
                    <a:pt x="5" y="56"/>
                    <a:pt x="9" y="47"/>
                  </a:cubicBezTo>
                  <a:cubicBezTo>
                    <a:pt x="12" y="39"/>
                    <a:pt x="15" y="29"/>
                    <a:pt x="19" y="22"/>
                  </a:cubicBezTo>
                  <a:cubicBezTo>
                    <a:pt x="25" y="14"/>
                    <a:pt x="39" y="4"/>
                    <a:pt x="48" y="0"/>
                  </a:cubicBezTo>
                  <a:cubicBezTo>
                    <a:pt x="48" y="0"/>
                    <a:pt x="49" y="0"/>
                    <a:pt x="49" y="0"/>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261"/>
              <a:endParaRPr lang="en-US">
                <a:solidFill>
                  <a:srgbClr val="FFFFFF"/>
                </a:solidFill>
              </a:endParaRPr>
            </a:p>
          </p:txBody>
        </p:sp>
        <p:sp>
          <p:nvSpPr>
            <p:cNvPr id="341" name="Freeform 87"/>
            <p:cNvSpPr>
              <a:spLocks/>
            </p:cNvSpPr>
            <p:nvPr/>
          </p:nvSpPr>
          <p:spPr bwMode="auto">
            <a:xfrm>
              <a:off x="872571" y="3037409"/>
              <a:ext cx="244386" cy="293597"/>
            </a:xfrm>
            <a:custGeom>
              <a:avLst/>
              <a:gdLst>
                <a:gd name="T0" fmla="*/ 113 w 124"/>
                <a:gd name="T1" fmla="*/ 65 h 149"/>
                <a:gd name="T2" fmla="*/ 80 w 124"/>
                <a:gd name="T3" fmla="*/ 15 h 149"/>
                <a:gd name="T4" fmla="*/ 47 w 124"/>
                <a:gd name="T5" fmla="*/ 27 h 149"/>
                <a:gd name="T6" fmla="*/ 42 w 124"/>
                <a:gd name="T7" fmla="*/ 34 h 149"/>
                <a:gd name="T8" fmla="*/ 30 w 124"/>
                <a:gd name="T9" fmla="*/ 48 h 149"/>
                <a:gd name="T10" fmla="*/ 94 w 124"/>
                <a:gd name="T11" fmla="*/ 24 h 149"/>
                <a:gd name="T12" fmla="*/ 98 w 124"/>
                <a:gd name="T13" fmla="*/ 103 h 149"/>
                <a:gd name="T14" fmla="*/ 68 w 124"/>
                <a:gd name="T15" fmla="*/ 137 h 149"/>
                <a:gd name="T16" fmla="*/ 55 w 124"/>
                <a:gd name="T17" fmla="*/ 143 h 149"/>
                <a:gd name="T18" fmla="*/ 43 w 124"/>
                <a:gd name="T19" fmla="*/ 147 h 149"/>
                <a:gd name="T20" fmla="*/ 69 w 124"/>
                <a:gd name="T21" fmla="*/ 126 h 149"/>
                <a:gd name="T22" fmla="*/ 95 w 124"/>
                <a:gd name="T23" fmla="*/ 75 h 149"/>
                <a:gd name="T24" fmla="*/ 93 w 124"/>
                <a:gd name="T25" fmla="*/ 35 h 149"/>
                <a:gd name="T26" fmla="*/ 61 w 124"/>
                <a:gd name="T27" fmla="*/ 30 h 149"/>
                <a:gd name="T28" fmla="*/ 47 w 124"/>
                <a:gd name="T29" fmla="*/ 46 h 149"/>
                <a:gd name="T30" fmla="*/ 36 w 124"/>
                <a:gd name="T31" fmla="*/ 55 h 149"/>
                <a:gd name="T32" fmla="*/ 33 w 124"/>
                <a:gd name="T33" fmla="*/ 78 h 149"/>
                <a:gd name="T34" fmla="*/ 21 w 124"/>
                <a:gd name="T35" fmla="*/ 103 h 149"/>
                <a:gd name="T36" fmla="*/ 0 w 124"/>
                <a:gd name="T37" fmla="*/ 117 h 149"/>
                <a:gd name="T38" fmla="*/ 15 w 124"/>
                <a:gd name="T39" fmla="*/ 95 h 149"/>
                <a:gd name="T40" fmla="*/ 23 w 124"/>
                <a:gd name="T41" fmla="*/ 64 h 149"/>
                <a:gd name="T42" fmla="*/ 23 w 124"/>
                <a:gd name="T43" fmla="*/ 40 h 149"/>
                <a:gd name="T44" fmla="*/ 45 w 124"/>
                <a:gd name="T45" fmla="*/ 19 h 149"/>
                <a:gd name="T46" fmla="*/ 115 w 124"/>
                <a:gd name="T47" fmla="*/ 31 h 149"/>
                <a:gd name="T48" fmla="*/ 113 w 124"/>
                <a:gd name="T49" fmla="*/ 6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149">
                  <a:moveTo>
                    <a:pt x="113" y="65"/>
                  </a:moveTo>
                  <a:cubicBezTo>
                    <a:pt x="113" y="39"/>
                    <a:pt x="104" y="15"/>
                    <a:pt x="80" y="15"/>
                  </a:cubicBezTo>
                  <a:cubicBezTo>
                    <a:pt x="68" y="14"/>
                    <a:pt x="55" y="20"/>
                    <a:pt x="47" y="27"/>
                  </a:cubicBezTo>
                  <a:cubicBezTo>
                    <a:pt x="45" y="29"/>
                    <a:pt x="44" y="32"/>
                    <a:pt x="42" y="34"/>
                  </a:cubicBezTo>
                  <a:cubicBezTo>
                    <a:pt x="38" y="38"/>
                    <a:pt x="29" y="40"/>
                    <a:pt x="30" y="48"/>
                  </a:cubicBezTo>
                  <a:cubicBezTo>
                    <a:pt x="46" y="40"/>
                    <a:pt x="67" y="6"/>
                    <a:pt x="94" y="24"/>
                  </a:cubicBezTo>
                  <a:cubicBezTo>
                    <a:pt x="111" y="35"/>
                    <a:pt x="107" y="83"/>
                    <a:pt x="98" y="103"/>
                  </a:cubicBezTo>
                  <a:cubicBezTo>
                    <a:pt x="91" y="117"/>
                    <a:pt x="79" y="131"/>
                    <a:pt x="68" y="137"/>
                  </a:cubicBezTo>
                  <a:cubicBezTo>
                    <a:pt x="64" y="139"/>
                    <a:pt x="59" y="141"/>
                    <a:pt x="55" y="143"/>
                  </a:cubicBezTo>
                  <a:cubicBezTo>
                    <a:pt x="51" y="145"/>
                    <a:pt x="47" y="149"/>
                    <a:pt x="43" y="147"/>
                  </a:cubicBezTo>
                  <a:cubicBezTo>
                    <a:pt x="47" y="134"/>
                    <a:pt x="60" y="134"/>
                    <a:pt x="69" y="126"/>
                  </a:cubicBezTo>
                  <a:cubicBezTo>
                    <a:pt x="84" y="115"/>
                    <a:pt x="92" y="99"/>
                    <a:pt x="95" y="75"/>
                  </a:cubicBezTo>
                  <a:cubicBezTo>
                    <a:pt x="96" y="61"/>
                    <a:pt x="101" y="45"/>
                    <a:pt x="93" y="35"/>
                  </a:cubicBezTo>
                  <a:cubicBezTo>
                    <a:pt x="87" y="25"/>
                    <a:pt x="71" y="25"/>
                    <a:pt x="61" y="30"/>
                  </a:cubicBezTo>
                  <a:cubicBezTo>
                    <a:pt x="56" y="33"/>
                    <a:pt x="53" y="40"/>
                    <a:pt x="47" y="46"/>
                  </a:cubicBezTo>
                  <a:cubicBezTo>
                    <a:pt x="44" y="49"/>
                    <a:pt x="38" y="51"/>
                    <a:pt x="36" y="55"/>
                  </a:cubicBezTo>
                  <a:cubicBezTo>
                    <a:pt x="32" y="62"/>
                    <a:pt x="35" y="69"/>
                    <a:pt x="33" y="78"/>
                  </a:cubicBezTo>
                  <a:cubicBezTo>
                    <a:pt x="32" y="86"/>
                    <a:pt x="26" y="96"/>
                    <a:pt x="21" y="103"/>
                  </a:cubicBezTo>
                  <a:cubicBezTo>
                    <a:pt x="16" y="109"/>
                    <a:pt x="10" y="117"/>
                    <a:pt x="0" y="117"/>
                  </a:cubicBezTo>
                  <a:cubicBezTo>
                    <a:pt x="1" y="107"/>
                    <a:pt x="11" y="102"/>
                    <a:pt x="15" y="95"/>
                  </a:cubicBezTo>
                  <a:cubicBezTo>
                    <a:pt x="20" y="88"/>
                    <a:pt x="24" y="77"/>
                    <a:pt x="23" y="64"/>
                  </a:cubicBezTo>
                  <a:cubicBezTo>
                    <a:pt x="22" y="56"/>
                    <a:pt x="19" y="48"/>
                    <a:pt x="23" y="40"/>
                  </a:cubicBezTo>
                  <a:cubicBezTo>
                    <a:pt x="26" y="33"/>
                    <a:pt x="37" y="25"/>
                    <a:pt x="45" y="19"/>
                  </a:cubicBezTo>
                  <a:cubicBezTo>
                    <a:pt x="68" y="0"/>
                    <a:pt x="102" y="2"/>
                    <a:pt x="115" y="31"/>
                  </a:cubicBezTo>
                  <a:cubicBezTo>
                    <a:pt x="119" y="39"/>
                    <a:pt x="124" y="62"/>
                    <a:pt x="113" y="65"/>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261"/>
              <a:endParaRPr lang="en-US">
                <a:solidFill>
                  <a:srgbClr val="FFFFFF"/>
                </a:solidFill>
              </a:endParaRPr>
            </a:p>
          </p:txBody>
        </p:sp>
        <p:sp>
          <p:nvSpPr>
            <p:cNvPr id="342" name="Freeform 88"/>
            <p:cNvSpPr>
              <a:spLocks/>
            </p:cNvSpPr>
            <p:nvPr/>
          </p:nvSpPr>
          <p:spPr bwMode="auto">
            <a:xfrm>
              <a:off x="1014366" y="3088287"/>
              <a:ext cx="45875" cy="33364"/>
            </a:xfrm>
            <a:custGeom>
              <a:avLst/>
              <a:gdLst>
                <a:gd name="T0" fmla="*/ 18 w 23"/>
                <a:gd name="T1" fmla="*/ 17 h 17"/>
                <a:gd name="T2" fmla="*/ 3 w 23"/>
                <a:gd name="T3" fmla="*/ 12 h 17"/>
                <a:gd name="T4" fmla="*/ 18 w 23"/>
                <a:gd name="T5" fmla="*/ 17 h 17"/>
              </a:gdLst>
              <a:ahLst/>
              <a:cxnLst>
                <a:cxn ang="0">
                  <a:pos x="T0" y="T1"/>
                </a:cxn>
                <a:cxn ang="0">
                  <a:pos x="T2" y="T3"/>
                </a:cxn>
                <a:cxn ang="0">
                  <a:pos x="T4" y="T5"/>
                </a:cxn>
              </a:cxnLst>
              <a:rect l="0" t="0" r="r" b="b"/>
              <a:pathLst>
                <a:path w="23" h="17">
                  <a:moveTo>
                    <a:pt x="18" y="17"/>
                  </a:moveTo>
                  <a:cubicBezTo>
                    <a:pt x="14" y="15"/>
                    <a:pt x="9" y="13"/>
                    <a:pt x="3" y="12"/>
                  </a:cubicBezTo>
                  <a:cubicBezTo>
                    <a:pt x="0" y="0"/>
                    <a:pt x="23" y="7"/>
                    <a:pt x="18" y="17"/>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261"/>
              <a:endParaRPr lang="en-US">
                <a:solidFill>
                  <a:srgbClr val="FFFFFF"/>
                </a:solidFill>
              </a:endParaRPr>
            </a:p>
          </p:txBody>
        </p:sp>
        <p:sp>
          <p:nvSpPr>
            <p:cNvPr id="344" name="Freeform 89"/>
            <p:cNvSpPr>
              <a:spLocks/>
            </p:cNvSpPr>
            <p:nvPr/>
          </p:nvSpPr>
          <p:spPr bwMode="auto">
            <a:xfrm>
              <a:off x="937630" y="3090790"/>
              <a:ext cx="79238" cy="92583"/>
            </a:xfrm>
            <a:custGeom>
              <a:avLst/>
              <a:gdLst>
                <a:gd name="T0" fmla="*/ 40 w 40"/>
                <a:gd name="T1" fmla="*/ 9 h 47"/>
                <a:gd name="T2" fmla="*/ 33 w 40"/>
                <a:gd name="T3" fmla="*/ 14 h 47"/>
                <a:gd name="T4" fmla="*/ 16 w 40"/>
                <a:gd name="T5" fmla="*/ 32 h 47"/>
                <a:gd name="T6" fmla="*/ 6 w 40"/>
                <a:gd name="T7" fmla="*/ 47 h 47"/>
                <a:gd name="T8" fmla="*/ 21 w 40"/>
                <a:gd name="T9" fmla="*/ 17 h 47"/>
                <a:gd name="T10" fmla="*/ 40 w 40"/>
                <a:gd name="T11" fmla="*/ 9 h 47"/>
              </a:gdLst>
              <a:ahLst/>
              <a:cxnLst>
                <a:cxn ang="0">
                  <a:pos x="T0" y="T1"/>
                </a:cxn>
                <a:cxn ang="0">
                  <a:pos x="T2" y="T3"/>
                </a:cxn>
                <a:cxn ang="0">
                  <a:pos x="T4" y="T5"/>
                </a:cxn>
                <a:cxn ang="0">
                  <a:pos x="T6" y="T7"/>
                </a:cxn>
                <a:cxn ang="0">
                  <a:pos x="T8" y="T9"/>
                </a:cxn>
                <a:cxn ang="0">
                  <a:pos x="T10" y="T11"/>
                </a:cxn>
              </a:cxnLst>
              <a:rect l="0" t="0" r="r" b="b"/>
              <a:pathLst>
                <a:path w="40" h="47">
                  <a:moveTo>
                    <a:pt x="40" y="9"/>
                  </a:moveTo>
                  <a:cubicBezTo>
                    <a:pt x="40" y="13"/>
                    <a:pt x="35" y="12"/>
                    <a:pt x="33" y="14"/>
                  </a:cubicBezTo>
                  <a:cubicBezTo>
                    <a:pt x="29" y="22"/>
                    <a:pt x="21" y="26"/>
                    <a:pt x="16" y="32"/>
                  </a:cubicBezTo>
                  <a:cubicBezTo>
                    <a:pt x="12" y="37"/>
                    <a:pt x="12" y="44"/>
                    <a:pt x="6" y="47"/>
                  </a:cubicBezTo>
                  <a:cubicBezTo>
                    <a:pt x="0" y="35"/>
                    <a:pt x="14" y="25"/>
                    <a:pt x="21" y="17"/>
                  </a:cubicBezTo>
                  <a:cubicBezTo>
                    <a:pt x="25" y="12"/>
                    <a:pt x="32" y="0"/>
                    <a:pt x="40" y="9"/>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261"/>
              <a:endParaRPr lang="en-US">
                <a:solidFill>
                  <a:srgbClr val="FFFFFF"/>
                </a:solidFill>
              </a:endParaRPr>
            </a:p>
          </p:txBody>
        </p:sp>
        <p:sp>
          <p:nvSpPr>
            <p:cNvPr id="345" name="Freeform 90"/>
            <p:cNvSpPr>
              <a:spLocks/>
            </p:cNvSpPr>
            <p:nvPr/>
          </p:nvSpPr>
          <p:spPr bwMode="auto">
            <a:xfrm>
              <a:off x="884249" y="3115812"/>
              <a:ext cx="171821" cy="222700"/>
            </a:xfrm>
            <a:custGeom>
              <a:avLst/>
              <a:gdLst>
                <a:gd name="T0" fmla="*/ 9 w 87"/>
                <a:gd name="T1" fmla="*/ 109 h 113"/>
                <a:gd name="T2" fmla="*/ 22 w 87"/>
                <a:gd name="T3" fmla="*/ 100 h 113"/>
                <a:gd name="T4" fmla="*/ 42 w 87"/>
                <a:gd name="T5" fmla="*/ 81 h 113"/>
                <a:gd name="T6" fmla="*/ 54 w 87"/>
                <a:gd name="T7" fmla="*/ 77 h 113"/>
                <a:gd name="T8" fmla="*/ 78 w 87"/>
                <a:gd name="T9" fmla="*/ 37 h 113"/>
                <a:gd name="T10" fmla="*/ 77 w 87"/>
                <a:gd name="T11" fmla="*/ 29 h 113"/>
                <a:gd name="T12" fmla="*/ 72 w 87"/>
                <a:gd name="T13" fmla="*/ 10 h 113"/>
                <a:gd name="T14" fmla="*/ 60 w 87"/>
                <a:gd name="T15" fmla="*/ 23 h 113"/>
                <a:gd name="T16" fmla="*/ 12 w 87"/>
                <a:gd name="T17" fmla="*/ 87 h 113"/>
                <a:gd name="T18" fmla="*/ 0 w 87"/>
                <a:gd name="T19" fmla="*/ 90 h 113"/>
                <a:gd name="T20" fmla="*/ 14 w 87"/>
                <a:gd name="T21" fmla="*/ 76 h 113"/>
                <a:gd name="T22" fmla="*/ 43 w 87"/>
                <a:gd name="T23" fmla="*/ 26 h 113"/>
                <a:gd name="T24" fmla="*/ 53 w 87"/>
                <a:gd name="T25" fmla="*/ 18 h 113"/>
                <a:gd name="T26" fmla="*/ 61 w 87"/>
                <a:gd name="T27" fmla="*/ 7 h 113"/>
                <a:gd name="T28" fmla="*/ 86 w 87"/>
                <a:gd name="T29" fmla="*/ 16 h 113"/>
                <a:gd name="T30" fmla="*/ 84 w 87"/>
                <a:gd name="T31" fmla="*/ 29 h 113"/>
                <a:gd name="T32" fmla="*/ 84 w 87"/>
                <a:gd name="T33" fmla="*/ 44 h 113"/>
                <a:gd name="T34" fmla="*/ 64 w 87"/>
                <a:gd name="T35" fmla="*/ 80 h 113"/>
                <a:gd name="T36" fmla="*/ 47 w 87"/>
                <a:gd name="T37" fmla="*/ 88 h 113"/>
                <a:gd name="T38" fmla="*/ 9 w 87"/>
                <a:gd name="T39" fmla="*/ 10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113">
                  <a:moveTo>
                    <a:pt x="9" y="109"/>
                  </a:moveTo>
                  <a:cubicBezTo>
                    <a:pt x="11" y="104"/>
                    <a:pt x="16" y="104"/>
                    <a:pt x="22" y="100"/>
                  </a:cubicBezTo>
                  <a:cubicBezTo>
                    <a:pt x="29" y="95"/>
                    <a:pt x="35" y="85"/>
                    <a:pt x="42" y="81"/>
                  </a:cubicBezTo>
                  <a:cubicBezTo>
                    <a:pt x="46" y="79"/>
                    <a:pt x="50" y="79"/>
                    <a:pt x="54" y="77"/>
                  </a:cubicBezTo>
                  <a:cubicBezTo>
                    <a:pt x="66" y="70"/>
                    <a:pt x="77" y="51"/>
                    <a:pt x="78" y="37"/>
                  </a:cubicBezTo>
                  <a:cubicBezTo>
                    <a:pt x="78" y="34"/>
                    <a:pt x="77" y="31"/>
                    <a:pt x="77" y="29"/>
                  </a:cubicBezTo>
                  <a:cubicBezTo>
                    <a:pt x="77" y="21"/>
                    <a:pt x="81" y="11"/>
                    <a:pt x="72" y="10"/>
                  </a:cubicBezTo>
                  <a:cubicBezTo>
                    <a:pt x="64" y="9"/>
                    <a:pt x="62" y="16"/>
                    <a:pt x="60" y="23"/>
                  </a:cubicBezTo>
                  <a:cubicBezTo>
                    <a:pt x="41" y="39"/>
                    <a:pt x="34" y="74"/>
                    <a:pt x="12" y="87"/>
                  </a:cubicBezTo>
                  <a:cubicBezTo>
                    <a:pt x="9" y="89"/>
                    <a:pt x="4" y="91"/>
                    <a:pt x="0" y="90"/>
                  </a:cubicBezTo>
                  <a:cubicBezTo>
                    <a:pt x="0" y="81"/>
                    <a:pt x="8" y="81"/>
                    <a:pt x="14" y="76"/>
                  </a:cubicBezTo>
                  <a:cubicBezTo>
                    <a:pt x="28" y="64"/>
                    <a:pt x="31" y="41"/>
                    <a:pt x="43" y="26"/>
                  </a:cubicBezTo>
                  <a:cubicBezTo>
                    <a:pt x="46" y="23"/>
                    <a:pt x="50" y="21"/>
                    <a:pt x="53" y="18"/>
                  </a:cubicBezTo>
                  <a:cubicBezTo>
                    <a:pt x="56" y="14"/>
                    <a:pt x="58" y="9"/>
                    <a:pt x="61" y="7"/>
                  </a:cubicBezTo>
                  <a:cubicBezTo>
                    <a:pt x="71" y="0"/>
                    <a:pt x="85" y="5"/>
                    <a:pt x="86" y="16"/>
                  </a:cubicBezTo>
                  <a:cubicBezTo>
                    <a:pt x="87" y="20"/>
                    <a:pt x="84" y="25"/>
                    <a:pt x="84" y="29"/>
                  </a:cubicBezTo>
                  <a:cubicBezTo>
                    <a:pt x="84" y="35"/>
                    <a:pt x="85" y="40"/>
                    <a:pt x="84" y="44"/>
                  </a:cubicBezTo>
                  <a:cubicBezTo>
                    <a:pt x="82" y="59"/>
                    <a:pt x="74" y="72"/>
                    <a:pt x="64" y="80"/>
                  </a:cubicBezTo>
                  <a:cubicBezTo>
                    <a:pt x="59" y="84"/>
                    <a:pt x="53" y="85"/>
                    <a:pt x="47" y="88"/>
                  </a:cubicBezTo>
                  <a:cubicBezTo>
                    <a:pt x="36" y="95"/>
                    <a:pt x="27" y="113"/>
                    <a:pt x="9" y="109"/>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261"/>
              <a:endParaRPr lang="en-US">
                <a:solidFill>
                  <a:srgbClr val="FFFFFF"/>
                </a:solidFill>
              </a:endParaRPr>
            </a:p>
          </p:txBody>
        </p:sp>
        <p:sp>
          <p:nvSpPr>
            <p:cNvPr id="346" name="Freeform 91"/>
            <p:cNvSpPr>
              <a:spLocks noEditPoints="1"/>
            </p:cNvSpPr>
            <p:nvPr/>
          </p:nvSpPr>
          <p:spPr bwMode="auto">
            <a:xfrm>
              <a:off x="888419" y="3143337"/>
              <a:ext cx="147633" cy="179328"/>
            </a:xfrm>
            <a:custGeom>
              <a:avLst/>
              <a:gdLst>
                <a:gd name="T0" fmla="*/ 70 w 75"/>
                <a:gd name="T1" fmla="*/ 0 h 91"/>
                <a:gd name="T2" fmla="*/ 68 w 75"/>
                <a:gd name="T3" fmla="*/ 14 h 91"/>
                <a:gd name="T4" fmla="*/ 56 w 75"/>
                <a:gd name="T5" fmla="*/ 53 h 91"/>
                <a:gd name="T6" fmla="*/ 29 w 75"/>
                <a:gd name="T7" fmla="*/ 70 h 91"/>
                <a:gd name="T8" fmla="*/ 0 w 75"/>
                <a:gd name="T9" fmla="*/ 85 h 91"/>
                <a:gd name="T10" fmla="*/ 14 w 75"/>
                <a:gd name="T11" fmla="*/ 75 h 91"/>
                <a:gd name="T12" fmla="*/ 38 w 75"/>
                <a:gd name="T13" fmla="*/ 49 h 91"/>
                <a:gd name="T14" fmla="*/ 62 w 75"/>
                <a:gd name="T15" fmla="*/ 11 h 91"/>
                <a:gd name="T16" fmla="*/ 68 w 75"/>
                <a:gd name="T17" fmla="*/ 0 h 91"/>
                <a:gd name="T18" fmla="*/ 70 w 75"/>
                <a:gd name="T19" fmla="*/ 0 h 91"/>
                <a:gd name="T20" fmla="*/ 47 w 75"/>
                <a:gd name="T21" fmla="*/ 47 h 91"/>
                <a:gd name="T22" fmla="*/ 62 w 75"/>
                <a:gd name="T23" fmla="*/ 22 h 91"/>
                <a:gd name="T24" fmla="*/ 60 w 75"/>
                <a:gd name="T25" fmla="*/ 21 h 91"/>
                <a:gd name="T26" fmla="*/ 47 w 75"/>
                <a:gd name="T27"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91">
                  <a:moveTo>
                    <a:pt x="70" y="0"/>
                  </a:moveTo>
                  <a:cubicBezTo>
                    <a:pt x="74" y="4"/>
                    <a:pt x="70" y="10"/>
                    <a:pt x="68" y="14"/>
                  </a:cubicBezTo>
                  <a:cubicBezTo>
                    <a:pt x="75" y="22"/>
                    <a:pt x="65" y="49"/>
                    <a:pt x="56" y="53"/>
                  </a:cubicBezTo>
                  <a:cubicBezTo>
                    <a:pt x="44" y="58"/>
                    <a:pt x="37" y="61"/>
                    <a:pt x="29" y="70"/>
                  </a:cubicBezTo>
                  <a:cubicBezTo>
                    <a:pt x="23" y="76"/>
                    <a:pt x="11" y="91"/>
                    <a:pt x="0" y="85"/>
                  </a:cubicBezTo>
                  <a:cubicBezTo>
                    <a:pt x="3" y="79"/>
                    <a:pt x="9" y="78"/>
                    <a:pt x="14" y="75"/>
                  </a:cubicBezTo>
                  <a:cubicBezTo>
                    <a:pt x="19" y="71"/>
                    <a:pt x="35" y="56"/>
                    <a:pt x="38" y="49"/>
                  </a:cubicBezTo>
                  <a:cubicBezTo>
                    <a:pt x="43" y="36"/>
                    <a:pt x="50" y="19"/>
                    <a:pt x="62" y="11"/>
                  </a:cubicBezTo>
                  <a:cubicBezTo>
                    <a:pt x="63" y="6"/>
                    <a:pt x="64" y="1"/>
                    <a:pt x="68" y="0"/>
                  </a:cubicBezTo>
                  <a:cubicBezTo>
                    <a:pt x="69" y="0"/>
                    <a:pt x="69" y="0"/>
                    <a:pt x="70" y="0"/>
                  </a:cubicBezTo>
                  <a:close/>
                  <a:moveTo>
                    <a:pt x="47" y="47"/>
                  </a:moveTo>
                  <a:cubicBezTo>
                    <a:pt x="56" y="46"/>
                    <a:pt x="63" y="33"/>
                    <a:pt x="62" y="22"/>
                  </a:cubicBezTo>
                  <a:cubicBezTo>
                    <a:pt x="61" y="22"/>
                    <a:pt x="61" y="21"/>
                    <a:pt x="60" y="21"/>
                  </a:cubicBezTo>
                  <a:cubicBezTo>
                    <a:pt x="56" y="30"/>
                    <a:pt x="51" y="38"/>
                    <a:pt x="47" y="47"/>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261"/>
              <a:endParaRPr lang="en-US">
                <a:solidFill>
                  <a:srgbClr val="FFFFFF"/>
                </a:solidFill>
              </a:endParaRPr>
            </a:p>
          </p:txBody>
        </p:sp>
        <p:sp>
          <p:nvSpPr>
            <p:cNvPr id="347" name="Freeform 92"/>
            <p:cNvSpPr>
              <a:spLocks/>
            </p:cNvSpPr>
            <p:nvPr/>
          </p:nvSpPr>
          <p:spPr bwMode="auto">
            <a:xfrm>
              <a:off x="1131138" y="3150009"/>
              <a:ext cx="23354" cy="52546"/>
            </a:xfrm>
            <a:custGeom>
              <a:avLst/>
              <a:gdLst>
                <a:gd name="T0" fmla="*/ 7 w 12"/>
                <a:gd name="T1" fmla="*/ 0 h 27"/>
                <a:gd name="T2" fmla="*/ 3 w 12"/>
                <a:gd name="T3" fmla="*/ 27 h 27"/>
                <a:gd name="T4" fmla="*/ 7 w 12"/>
                <a:gd name="T5" fmla="*/ 0 h 27"/>
              </a:gdLst>
              <a:ahLst/>
              <a:cxnLst>
                <a:cxn ang="0">
                  <a:pos x="T0" y="T1"/>
                </a:cxn>
                <a:cxn ang="0">
                  <a:pos x="T2" y="T3"/>
                </a:cxn>
                <a:cxn ang="0">
                  <a:pos x="T4" y="T5"/>
                </a:cxn>
              </a:cxnLst>
              <a:rect l="0" t="0" r="r" b="b"/>
              <a:pathLst>
                <a:path w="12" h="27">
                  <a:moveTo>
                    <a:pt x="7" y="0"/>
                  </a:moveTo>
                  <a:cubicBezTo>
                    <a:pt x="12" y="5"/>
                    <a:pt x="10" y="24"/>
                    <a:pt x="3" y="27"/>
                  </a:cubicBezTo>
                  <a:cubicBezTo>
                    <a:pt x="2" y="19"/>
                    <a:pt x="0" y="3"/>
                    <a:pt x="7" y="0"/>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261"/>
              <a:endParaRPr lang="en-US">
                <a:solidFill>
                  <a:srgbClr val="FFFFFF"/>
                </a:solidFill>
              </a:endParaRPr>
            </a:p>
          </p:txBody>
        </p:sp>
        <p:sp>
          <p:nvSpPr>
            <p:cNvPr id="348" name="Freeform 93"/>
            <p:cNvSpPr>
              <a:spLocks/>
            </p:cNvSpPr>
            <p:nvPr/>
          </p:nvSpPr>
          <p:spPr bwMode="auto">
            <a:xfrm>
              <a:off x="855055" y="3155849"/>
              <a:ext cx="56718" cy="90081"/>
            </a:xfrm>
            <a:custGeom>
              <a:avLst/>
              <a:gdLst>
                <a:gd name="T0" fmla="*/ 25 w 29"/>
                <a:gd name="T1" fmla="*/ 1 h 46"/>
                <a:gd name="T2" fmla="*/ 20 w 29"/>
                <a:gd name="T3" fmla="*/ 28 h 46"/>
                <a:gd name="T4" fmla="*/ 3 w 29"/>
                <a:gd name="T5" fmla="*/ 46 h 46"/>
                <a:gd name="T6" fmla="*/ 22 w 29"/>
                <a:gd name="T7" fmla="*/ 2 h 46"/>
                <a:gd name="T8" fmla="*/ 23 w 29"/>
                <a:gd name="T9" fmla="*/ 0 h 46"/>
                <a:gd name="T10" fmla="*/ 25 w 29"/>
                <a:gd name="T11" fmla="*/ 1 h 46"/>
              </a:gdLst>
              <a:ahLst/>
              <a:cxnLst>
                <a:cxn ang="0">
                  <a:pos x="T0" y="T1"/>
                </a:cxn>
                <a:cxn ang="0">
                  <a:pos x="T2" y="T3"/>
                </a:cxn>
                <a:cxn ang="0">
                  <a:pos x="T4" y="T5"/>
                </a:cxn>
                <a:cxn ang="0">
                  <a:pos x="T6" y="T7"/>
                </a:cxn>
                <a:cxn ang="0">
                  <a:pos x="T8" y="T9"/>
                </a:cxn>
                <a:cxn ang="0">
                  <a:pos x="T10" y="T11"/>
                </a:cxn>
              </a:cxnLst>
              <a:rect l="0" t="0" r="r" b="b"/>
              <a:pathLst>
                <a:path w="29" h="46">
                  <a:moveTo>
                    <a:pt x="25" y="1"/>
                  </a:moveTo>
                  <a:cubicBezTo>
                    <a:pt x="29" y="11"/>
                    <a:pt x="25" y="21"/>
                    <a:pt x="20" y="28"/>
                  </a:cubicBezTo>
                  <a:cubicBezTo>
                    <a:pt x="16" y="34"/>
                    <a:pt x="10" y="42"/>
                    <a:pt x="3" y="46"/>
                  </a:cubicBezTo>
                  <a:cubicBezTo>
                    <a:pt x="0" y="27"/>
                    <a:pt x="19" y="19"/>
                    <a:pt x="22" y="2"/>
                  </a:cubicBezTo>
                  <a:cubicBezTo>
                    <a:pt x="22" y="1"/>
                    <a:pt x="23" y="1"/>
                    <a:pt x="23" y="0"/>
                  </a:cubicBezTo>
                  <a:cubicBezTo>
                    <a:pt x="24" y="0"/>
                    <a:pt x="24" y="1"/>
                    <a:pt x="25" y="1"/>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261"/>
              <a:endParaRPr lang="en-US">
                <a:solidFill>
                  <a:srgbClr val="FFFFFF"/>
                </a:solidFill>
              </a:endParaRPr>
            </a:p>
          </p:txBody>
        </p:sp>
        <p:sp>
          <p:nvSpPr>
            <p:cNvPr id="349" name="Freeform 94"/>
            <p:cNvSpPr>
              <a:spLocks/>
            </p:cNvSpPr>
            <p:nvPr/>
          </p:nvSpPr>
          <p:spPr bwMode="auto">
            <a:xfrm>
              <a:off x="966824" y="3215068"/>
              <a:ext cx="180162" cy="180996"/>
            </a:xfrm>
            <a:custGeom>
              <a:avLst/>
              <a:gdLst>
                <a:gd name="T0" fmla="*/ 88 w 91"/>
                <a:gd name="T1" fmla="*/ 0 h 92"/>
                <a:gd name="T2" fmla="*/ 79 w 91"/>
                <a:gd name="T3" fmla="*/ 34 h 92"/>
                <a:gd name="T4" fmla="*/ 59 w 91"/>
                <a:gd name="T5" fmla="*/ 58 h 92"/>
                <a:gd name="T6" fmla="*/ 29 w 91"/>
                <a:gd name="T7" fmla="*/ 71 h 92"/>
                <a:gd name="T8" fmla="*/ 57 w 91"/>
                <a:gd name="T9" fmla="*/ 64 h 92"/>
                <a:gd name="T10" fmla="*/ 22 w 91"/>
                <a:gd name="T11" fmla="*/ 80 h 92"/>
                <a:gd name="T12" fmla="*/ 0 w 91"/>
                <a:gd name="T13" fmla="*/ 89 h 92"/>
                <a:gd name="T14" fmla="*/ 10 w 91"/>
                <a:gd name="T15" fmla="*/ 80 h 92"/>
                <a:gd name="T16" fmla="*/ 25 w 91"/>
                <a:gd name="T17" fmla="*/ 64 h 92"/>
                <a:gd name="T18" fmla="*/ 59 w 91"/>
                <a:gd name="T19" fmla="*/ 49 h 92"/>
                <a:gd name="T20" fmla="*/ 84 w 91"/>
                <a:gd name="T21" fmla="*/ 3 h 92"/>
                <a:gd name="T22" fmla="*/ 86 w 91"/>
                <a:gd name="T23" fmla="*/ 0 h 92"/>
                <a:gd name="T24" fmla="*/ 88 w 91"/>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2">
                  <a:moveTo>
                    <a:pt x="88" y="0"/>
                  </a:moveTo>
                  <a:cubicBezTo>
                    <a:pt x="91" y="12"/>
                    <a:pt x="85" y="24"/>
                    <a:pt x="79" y="34"/>
                  </a:cubicBezTo>
                  <a:cubicBezTo>
                    <a:pt x="74" y="43"/>
                    <a:pt x="68" y="53"/>
                    <a:pt x="59" y="58"/>
                  </a:cubicBezTo>
                  <a:cubicBezTo>
                    <a:pt x="49" y="63"/>
                    <a:pt x="37" y="63"/>
                    <a:pt x="29" y="71"/>
                  </a:cubicBezTo>
                  <a:cubicBezTo>
                    <a:pt x="39" y="73"/>
                    <a:pt x="49" y="65"/>
                    <a:pt x="57" y="64"/>
                  </a:cubicBezTo>
                  <a:cubicBezTo>
                    <a:pt x="56" y="81"/>
                    <a:pt x="35" y="75"/>
                    <a:pt x="22" y="80"/>
                  </a:cubicBezTo>
                  <a:cubicBezTo>
                    <a:pt x="14" y="82"/>
                    <a:pt x="9" y="92"/>
                    <a:pt x="0" y="89"/>
                  </a:cubicBezTo>
                  <a:cubicBezTo>
                    <a:pt x="1" y="82"/>
                    <a:pt x="7" y="82"/>
                    <a:pt x="10" y="80"/>
                  </a:cubicBezTo>
                  <a:cubicBezTo>
                    <a:pt x="16" y="75"/>
                    <a:pt x="19" y="68"/>
                    <a:pt x="25" y="64"/>
                  </a:cubicBezTo>
                  <a:cubicBezTo>
                    <a:pt x="36" y="55"/>
                    <a:pt x="50" y="56"/>
                    <a:pt x="59" y="49"/>
                  </a:cubicBezTo>
                  <a:cubicBezTo>
                    <a:pt x="75" y="37"/>
                    <a:pt x="76" y="22"/>
                    <a:pt x="84" y="3"/>
                  </a:cubicBezTo>
                  <a:cubicBezTo>
                    <a:pt x="85" y="2"/>
                    <a:pt x="85" y="1"/>
                    <a:pt x="86" y="0"/>
                  </a:cubicBezTo>
                  <a:cubicBezTo>
                    <a:pt x="87" y="0"/>
                    <a:pt x="87" y="0"/>
                    <a:pt x="88" y="0"/>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261"/>
              <a:endParaRPr lang="en-US">
                <a:solidFill>
                  <a:srgbClr val="FFFFFF"/>
                </a:solidFill>
              </a:endParaRPr>
            </a:p>
          </p:txBody>
        </p:sp>
        <p:sp>
          <p:nvSpPr>
            <p:cNvPr id="350" name="Freeform 95"/>
            <p:cNvSpPr>
              <a:spLocks/>
            </p:cNvSpPr>
            <p:nvPr/>
          </p:nvSpPr>
          <p:spPr bwMode="auto">
            <a:xfrm>
              <a:off x="1085263" y="3218405"/>
              <a:ext cx="108432" cy="128449"/>
            </a:xfrm>
            <a:custGeom>
              <a:avLst/>
              <a:gdLst>
                <a:gd name="T0" fmla="*/ 52 w 55"/>
                <a:gd name="T1" fmla="*/ 0 h 65"/>
                <a:gd name="T2" fmla="*/ 39 w 55"/>
                <a:gd name="T3" fmla="*/ 34 h 65"/>
                <a:gd name="T4" fmla="*/ 27 w 55"/>
                <a:gd name="T5" fmla="*/ 41 h 65"/>
                <a:gd name="T6" fmla="*/ 0 w 55"/>
                <a:gd name="T7" fmla="*/ 61 h 65"/>
                <a:gd name="T8" fmla="*/ 9 w 55"/>
                <a:gd name="T9" fmla="*/ 51 h 65"/>
                <a:gd name="T10" fmla="*/ 31 w 55"/>
                <a:gd name="T11" fmla="*/ 13 h 65"/>
                <a:gd name="T12" fmla="*/ 37 w 55"/>
                <a:gd name="T13" fmla="*/ 0 h 65"/>
                <a:gd name="T14" fmla="*/ 32 w 55"/>
                <a:gd name="T15" fmla="*/ 29 h 65"/>
                <a:gd name="T16" fmla="*/ 49 w 55"/>
                <a:gd name="T17" fmla="*/ 0 h 65"/>
                <a:gd name="T18" fmla="*/ 52 w 55"/>
                <a:gd name="T1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65">
                  <a:moveTo>
                    <a:pt x="52" y="0"/>
                  </a:moveTo>
                  <a:cubicBezTo>
                    <a:pt x="55" y="13"/>
                    <a:pt x="47" y="27"/>
                    <a:pt x="39" y="34"/>
                  </a:cubicBezTo>
                  <a:cubicBezTo>
                    <a:pt x="36" y="37"/>
                    <a:pt x="31" y="38"/>
                    <a:pt x="27" y="41"/>
                  </a:cubicBezTo>
                  <a:cubicBezTo>
                    <a:pt x="19" y="49"/>
                    <a:pt x="14" y="65"/>
                    <a:pt x="0" y="61"/>
                  </a:cubicBezTo>
                  <a:cubicBezTo>
                    <a:pt x="0" y="55"/>
                    <a:pt x="5" y="55"/>
                    <a:pt x="9" y="51"/>
                  </a:cubicBezTo>
                  <a:cubicBezTo>
                    <a:pt x="19" y="43"/>
                    <a:pt x="27" y="27"/>
                    <a:pt x="31" y="13"/>
                  </a:cubicBezTo>
                  <a:cubicBezTo>
                    <a:pt x="32" y="9"/>
                    <a:pt x="32" y="2"/>
                    <a:pt x="37" y="0"/>
                  </a:cubicBezTo>
                  <a:cubicBezTo>
                    <a:pt x="44" y="8"/>
                    <a:pt x="33" y="21"/>
                    <a:pt x="32" y="29"/>
                  </a:cubicBezTo>
                  <a:cubicBezTo>
                    <a:pt x="42" y="26"/>
                    <a:pt x="42" y="7"/>
                    <a:pt x="49" y="0"/>
                  </a:cubicBezTo>
                  <a:cubicBezTo>
                    <a:pt x="50" y="0"/>
                    <a:pt x="51" y="0"/>
                    <a:pt x="52" y="0"/>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261"/>
              <a:endParaRPr lang="en-US">
                <a:solidFill>
                  <a:srgbClr val="FFFFFF"/>
                </a:solidFill>
              </a:endParaRPr>
            </a:p>
          </p:txBody>
        </p:sp>
        <p:sp>
          <p:nvSpPr>
            <p:cNvPr id="351" name="Freeform 96"/>
            <p:cNvSpPr>
              <a:spLocks/>
            </p:cNvSpPr>
            <p:nvPr/>
          </p:nvSpPr>
          <p:spPr bwMode="auto">
            <a:xfrm>
              <a:off x="1061909" y="3285965"/>
              <a:ext cx="118440" cy="90081"/>
            </a:xfrm>
            <a:custGeom>
              <a:avLst/>
              <a:gdLst>
                <a:gd name="T0" fmla="*/ 59 w 60"/>
                <a:gd name="T1" fmla="*/ 0 h 46"/>
                <a:gd name="T2" fmla="*/ 45 w 60"/>
                <a:gd name="T3" fmla="*/ 18 h 46"/>
                <a:gd name="T4" fmla="*/ 52 w 60"/>
                <a:gd name="T5" fmla="*/ 16 h 46"/>
                <a:gd name="T6" fmla="*/ 45 w 60"/>
                <a:gd name="T7" fmla="*/ 26 h 46"/>
                <a:gd name="T8" fmla="*/ 0 w 60"/>
                <a:gd name="T9" fmla="*/ 46 h 46"/>
                <a:gd name="T10" fmla="*/ 17 w 60"/>
                <a:gd name="T11" fmla="*/ 33 h 46"/>
                <a:gd name="T12" fmla="*/ 35 w 60"/>
                <a:gd name="T13" fmla="*/ 21 h 46"/>
                <a:gd name="T14" fmla="*/ 57 w 60"/>
                <a:gd name="T15" fmla="*/ 0 h 46"/>
                <a:gd name="T16" fmla="*/ 59 w 60"/>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6">
                  <a:moveTo>
                    <a:pt x="59" y="0"/>
                  </a:moveTo>
                  <a:cubicBezTo>
                    <a:pt x="60" y="9"/>
                    <a:pt x="50" y="12"/>
                    <a:pt x="45" y="18"/>
                  </a:cubicBezTo>
                  <a:cubicBezTo>
                    <a:pt x="47" y="20"/>
                    <a:pt x="48" y="15"/>
                    <a:pt x="52" y="16"/>
                  </a:cubicBezTo>
                  <a:cubicBezTo>
                    <a:pt x="52" y="22"/>
                    <a:pt x="47" y="23"/>
                    <a:pt x="45" y="26"/>
                  </a:cubicBezTo>
                  <a:cubicBezTo>
                    <a:pt x="27" y="29"/>
                    <a:pt x="18" y="45"/>
                    <a:pt x="0" y="46"/>
                  </a:cubicBezTo>
                  <a:cubicBezTo>
                    <a:pt x="3" y="39"/>
                    <a:pt x="11" y="37"/>
                    <a:pt x="17" y="33"/>
                  </a:cubicBezTo>
                  <a:cubicBezTo>
                    <a:pt x="23" y="30"/>
                    <a:pt x="30" y="26"/>
                    <a:pt x="35" y="21"/>
                  </a:cubicBezTo>
                  <a:cubicBezTo>
                    <a:pt x="42" y="15"/>
                    <a:pt x="47" y="4"/>
                    <a:pt x="57" y="0"/>
                  </a:cubicBezTo>
                  <a:cubicBezTo>
                    <a:pt x="57" y="0"/>
                    <a:pt x="58" y="0"/>
                    <a:pt x="59" y="0"/>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261"/>
              <a:endParaRPr lang="en-US">
                <a:solidFill>
                  <a:srgbClr val="FFFFFF"/>
                </a:solidFill>
              </a:endParaRPr>
            </a:p>
          </p:txBody>
        </p:sp>
        <p:sp>
          <p:nvSpPr>
            <p:cNvPr id="352" name="Freeform 97"/>
            <p:cNvSpPr>
              <a:spLocks/>
            </p:cNvSpPr>
            <p:nvPr/>
          </p:nvSpPr>
          <p:spPr bwMode="auto">
            <a:xfrm>
              <a:off x="937630" y="3354360"/>
              <a:ext cx="49211" cy="30027"/>
            </a:xfrm>
            <a:custGeom>
              <a:avLst/>
              <a:gdLst>
                <a:gd name="T0" fmla="*/ 25 w 25"/>
                <a:gd name="T1" fmla="*/ 1 h 15"/>
                <a:gd name="T2" fmla="*/ 0 w 25"/>
                <a:gd name="T3" fmla="*/ 9 h 15"/>
                <a:gd name="T4" fmla="*/ 25 w 25"/>
                <a:gd name="T5" fmla="*/ 1 h 15"/>
              </a:gdLst>
              <a:ahLst/>
              <a:cxnLst>
                <a:cxn ang="0">
                  <a:pos x="T0" y="T1"/>
                </a:cxn>
                <a:cxn ang="0">
                  <a:pos x="T2" y="T3"/>
                </a:cxn>
                <a:cxn ang="0">
                  <a:pos x="T4" y="T5"/>
                </a:cxn>
              </a:cxnLst>
              <a:rect l="0" t="0" r="r" b="b"/>
              <a:pathLst>
                <a:path w="25" h="15">
                  <a:moveTo>
                    <a:pt x="25" y="1"/>
                  </a:moveTo>
                  <a:cubicBezTo>
                    <a:pt x="22" y="8"/>
                    <a:pt x="7" y="15"/>
                    <a:pt x="0" y="9"/>
                  </a:cubicBezTo>
                  <a:cubicBezTo>
                    <a:pt x="2" y="1"/>
                    <a:pt x="18" y="0"/>
                    <a:pt x="25" y="1"/>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261"/>
              <a:endParaRPr lang="en-US">
                <a:solidFill>
                  <a:srgbClr val="FFFFFF"/>
                </a:solidFill>
              </a:endParaRPr>
            </a:p>
          </p:txBody>
        </p:sp>
        <p:sp>
          <p:nvSpPr>
            <p:cNvPr id="353" name="Freeform 98"/>
            <p:cNvSpPr>
              <a:spLocks/>
            </p:cNvSpPr>
            <p:nvPr/>
          </p:nvSpPr>
          <p:spPr bwMode="auto">
            <a:xfrm>
              <a:off x="992679" y="3368540"/>
              <a:ext cx="49211" cy="23354"/>
            </a:xfrm>
            <a:custGeom>
              <a:avLst/>
              <a:gdLst>
                <a:gd name="T0" fmla="*/ 14 w 25"/>
                <a:gd name="T1" fmla="*/ 12 h 12"/>
                <a:gd name="T2" fmla="*/ 6 w 25"/>
                <a:gd name="T3" fmla="*/ 12 h 12"/>
                <a:gd name="T4" fmla="*/ 25 w 25"/>
                <a:gd name="T5" fmla="*/ 5 h 12"/>
                <a:gd name="T6" fmla="*/ 14 w 25"/>
                <a:gd name="T7" fmla="*/ 12 h 12"/>
              </a:gdLst>
              <a:ahLst/>
              <a:cxnLst>
                <a:cxn ang="0">
                  <a:pos x="T0" y="T1"/>
                </a:cxn>
                <a:cxn ang="0">
                  <a:pos x="T2" y="T3"/>
                </a:cxn>
                <a:cxn ang="0">
                  <a:pos x="T4" y="T5"/>
                </a:cxn>
                <a:cxn ang="0">
                  <a:pos x="T6" y="T7"/>
                </a:cxn>
              </a:cxnLst>
              <a:rect l="0" t="0" r="r" b="b"/>
              <a:pathLst>
                <a:path w="25" h="12">
                  <a:moveTo>
                    <a:pt x="14" y="12"/>
                  </a:moveTo>
                  <a:cubicBezTo>
                    <a:pt x="11" y="12"/>
                    <a:pt x="9" y="12"/>
                    <a:pt x="6" y="12"/>
                  </a:cubicBezTo>
                  <a:cubicBezTo>
                    <a:pt x="0" y="5"/>
                    <a:pt x="19" y="0"/>
                    <a:pt x="25" y="5"/>
                  </a:cubicBezTo>
                  <a:cubicBezTo>
                    <a:pt x="24" y="10"/>
                    <a:pt x="18" y="10"/>
                    <a:pt x="14" y="12"/>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261"/>
              <a:endParaRPr lang="en-US">
                <a:solidFill>
                  <a:srgbClr val="FFFFFF"/>
                </a:solidFill>
              </a:endParaRPr>
            </a:p>
          </p:txBody>
        </p:sp>
      </p:grpSp>
      <p:sp>
        <p:nvSpPr>
          <p:cNvPr id="328" name="Rectangle 126"/>
          <p:cNvSpPr/>
          <p:nvPr/>
        </p:nvSpPr>
        <p:spPr>
          <a:xfrm>
            <a:off x="8761719" y="1273319"/>
            <a:ext cx="197632" cy="163108"/>
          </a:xfrm>
          <a:custGeom>
            <a:avLst/>
            <a:gdLst/>
            <a:ahLst/>
            <a:cxnLst/>
            <a:rect l="l" t="t" r="r" b="b"/>
            <a:pathLst>
              <a:path w="578592" h="477526">
                <a:moveTo>
                  <a:pt x="394150" y="394148"/>
                </a:moveTo>
                <a:lnTo>
                  <a:pt x="578592" y="394148"/>
                </a:lnTo>
                <a:lnTo>
                  <a:pt x="578592" y="477526"/>
                </a:lnTo>
                <a:lnTo>
                  <a:pt x="394150" y="477526"/>
                </a:lnTo>
                <a:close/>
                <a:moveTo>
                  <a:pt x="197075" y="394148"/>
                </a:moveTo>
                <a:lnTo>
                  <a:pt x="381517" y="394148"/>
                </a:lnTo>
                <a:lnTo>
                  <a:pt x="381517" y="477526"/>
                </a:lnTo>
                <a:lnTo>
                  <a:pt x="197075" y="477526"/>
                </a:lnTo>
                <a:close/>
                <a:moveTo>
                  <a:pt x="0" y="394148"/>
                </a:moveTo>
                <a:lnTo>
                  <a:pt x="184442" y="394148"/>
                </a:lnTo>
                <a:lnTo>
                  <a:pt x="184442" y="477526"/>
                </a:lnTo>
                <a:lnTo>
                  <a:pt x="0" y="477526"/>
                </a:lnTo>
                <a:close/>
                <a:moveTo>
                  <a:pt x="299403" y="295611"/>
                </a:moveTo>
                <a:lnTo>
                  <a:pt x="483845" y="295611"/>
                </a:lnTo>
                <a:lnTo>
                  <a:pt x="483845" y="378989"/>
                </a:lnTo>
                <a:lnTo>
                  <a:pt x="299403" y="378989"/>
                </a:lnTo>
                <a:close/>
                <a:moveTo>
                  <a:pt x="102327" y="295611"/>
                </a:moveTo>
                <a:lnTo>
                  <a:pt x="286769" y="295611"/>
                </a:lnTo>
                <a:lnTo>
                  <a:pt x="286769" y="378989"/>
                </a:lnTo>
                <a:lnTo>
                  <a:pt x="102327" y="378989"/>
                </a:lnTo>
                <a:close/>
                <a:moveTo>
                  <a:pt x="394150" y="197074"/>
                </a:moveTo>
                <a:lnTo>
                  <a:pt x="578592" y="197074"/>
                </a:lnTo>
                <a:lnTo>
                  <a:pt x="578592" y="280452"/>
                </a:lnTo>
                <a:lnTo>
                  <a:pt x="394150" y="280452"/>
                </a:lnTo>
                <a:close/>
                <a:moveTo>
                  <a:pt x="197075" y="197074"/>
                </a:moveTo>
                <a:lnTo>
                  <a:pt x="381517" y="197074"/>
                </a:lnTo>
                <a:lnTo>
                  <a:pt x="381517" y="280452"/>
                </a:lnTo>
                <a:lnTo>
                  <a:pt x="197075" y="280452"/>
                </a:lnTo>
                <a:close/>
                <a:moveTo>
                  <a:pt x="0" y="197074"/>
                </a:moveTo>
                <a:lnTo>
                  <a:pt x="184442" y="197074"/>
                </a:lnTo>
                <a:lnTo>
                  <a:pt x="184442" y="280452"/>
                </a:lnTo>
                <a:lnTo>
                  <a:pt x="0" y="280452"/>
                </a:lnTo>
                <a:close/>
                <a:moveTo>
                  <a:pt x="299403" y="98537"/>
                </a:moveTo>
                <a:lnTo>
                  <a:pt x="483845" y="98537"/>
                </a:lnTo>
                <a:lnTo>
                  <a:pt x="483845" y="181915"/>
                </a:lnTo>
                <a:lnTo>
                  <a:pt x="299403" y="181915"/>
                </a:lnTo>
                <a:close/>
                <a:moveTo>
                  <a:pt x="102327" y="98537"/>
                </a:moveTo>
                <a:lnTo>
                  <a:pt x="286769" y="98537"/>
                </a:lnTo>
                <a:lnTo>
                  <a:pt x="286769" y="181915"/>
                </a:lnTo>
                <a:lnTo>
                  <a:pt x="102327" y="181915"/>
                </a:lnTo>
                <a:close/>
                <a:moveTo>
                  <a:pt x="394150" y="0"/>
                </a:moveTo>
                <a:lnTo>
                  <a:pt x="578592" y="0"/>
                </a:lnTo>
                <a:lnTo>
                  <a:pt x="578592" y="83378"/>
                </a:lnTo>
                <a:lnTo>
                  <a:pt x="394150" y="83378"/>
                </a:lnTo>
                <a:close/>
                <a:moveTo>
                  <a:pt x="197075" y="0"/>
                </a:moveTo>
                <a:lnTo>
                  <a:pt x="381517" y="0"/>
                </a:lnTo>
                <a:lnTo>
                  <a:pt x="381517" y="83378"/>
                </a:lnTo>
                <a:lnTo>
                  <a:pt x="197075" y="83378"/>
                </a:lnTo>
                <a:close/>
                <a:moveTo>
                  <a:pt x="0" y="0"/>
                </a:moveTo>
                <a:lnTo>
                  <a:pt x="184442" y="0"/>
                </a:lnTo>
                <a:lnTo>
                  <a:pt x="184442" y="83378"/>
                </a:lnTo>
                <a:lnTo>
                  <a:pt x="0" y="83378"/>
                </a:lnTo>
                <a:close/>
              </a:path>
            </a:pathLst>
          </a:custGeom>
          <a:gradFill>
            <a:gsLst>
              <a:gs pos="833">
                <a:srgbClr val="3C86EC">
                  <a:lumMod val="46000"/>
                </a:srgbClr>
              </a:gs>
              <a:gs pos="100000">
                <a:srgbClr val="3C86EC"/>
              </a:gs>
              <a:gs pos="47000">
                <a:srgbClr val="3C86EC">
                  <a:lumMod val="81000"/>
                </a:srgbClr>
              </a:gs>
            </a:gsLst>
            <a:lin ang="16200000" scaled="1"/>
          </a:gradFill>
          <a:ln>
            <a:noFill/>
          </a:ln>
          <a:effectLst/>
        </p:spPr>
        <p:txBody>
          <a:bodyPr vert="horz" wrap="square" lIns="91416" tIns="45710" rIns="91416" bIns="45710" numCol="1" anchor="t" anchorCtr="0" compatLnSpc="1">
            <a:prstTxWarp prst="textNoShape">
              <a:avLst/>
            </a:prstTxWarp>
          </a:bodyPr>
          <a:lstStyle/>
          <a:p>
            <a:pPr defTabSz="912261"/>
            <a:endParaRPr lang="en-US">
              <a:solidFill>
                <a:srgbClr val="FFFFFF"/>
              </a:solidFill>
            </a:endParaRPr>
          </a:p>
        </p:txBody>
      </p:sp>
      <p:sp>
        <p:nvSpPr>
          <p:cNvPr id="385" name="Chevron 384"/>
          <p:cNvSpPr/>
          <p:nvPr/>
        </p:nvSpPr>
        <p:spPr>
          <a:xfrm rot="10800000">
            <a:off x="8408983" y="1129707"/>
            <a:ext cx="528647" cy="689760"/>
          </a:xfrm>
          <a:prstGeom prst="chevron">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682" rIns="91246" bIns="45682" rtlCol="0" anchor="ctr"/>
          <a:lstStyle/>
          <a:p>
            <a:pPr algn="ctr" defTabSz="912261"/>
            <a:endParaRPr lang="en-US">
              <a:solidFill>
                <a:srgbClr val="FFFFFF"/>
              </a:solidFill>
            </a:endParaRPr>
          </a:p>
        </p:txBody>
      </p:sp>
      <p:sp>
        <p:nvSpPr>
          <p:cNvPr id="386" name="Rectangle 385"/>
          <p:cNvSpPr/>
          <p:nvPr/>
        </p:nvSpPr>
        <p:spPr>
          <a:xfrm>
            <a:off x="2585144" y="5964264"/>
            <a:ext cx="7469391" cy="461601"/>
          </a:xfrm>
          <a:prstGeom prst="rect">
            <a:avLst/>
          </a:prstGeom>
        </p:spPr>
        <p:txBody>
          <a:bodyPr wrap="square" lIns="91246" tIns="45682" rIns="91246" bIns="45682">
            <a:spAutoFit/>
          </a:bodyPr>
          <a:lstStyle/>
          <a:p>
            <a:pPr algn="ctr" defTabSz="1217842"/>
            <a:r>
              <a:rPr lang="en-US" sz="2400" kern="0">
                <a:solidFill>
                  <a:srgbClr val="3C86EC"/>
                </a:solidFill>
                <a:latin typeface="CiscoSansTT ExtraLight"/>
              </a:rPr>
              <a:t>Enabling a Dynamic Enterprise  Without Compromise</a:t>
            </a:r>
            <a:endParaRPr lang="en-US" sz="2400" kern="0" dirty="0">
              <a:solidFill>
                <a:srgbClr val="3C86EC"/>
              </a:solidFill>
              <a:latin typeface="CiscoSansTT ExtraLight"/>
            </a:endParaRPr>
          </a:p>
        </p:txBody>
      </p:sp>
      <p:grpSp>
        <p:nvGrpSpPr>
          <p:cNvPr id="387" name="Group 386"/>
          <p:cNvGrpSpPr/>
          <p:nvPr/>
        </p:nvGrpSpPr>
        <p:grpSpPr>
          <a:xfrm>
            <a:off x="7634547" y="1237095"/>
            <a:ext cx="564220" cy="498903"/>
            <a:chOff x="12479655" y="2174881"/>
            <a:chExt cx="641126" cy="566908"/>
          </a:xfrm>
        </p:grpSpPr>
        <p:sp>
          <p:nvSpPr>
            <p:cNvPr id="388" name="Freeform 8"/>
            <p:cNvSpPr>
              <a:spLocks/>
            </p:cNvSpPr>
            <p:nvPr/>
          </p:nvSpPr>
          <p:spPr bwMode="auto">
            <a:xfrm>
              <a:off x="12479655" y="2223173"/>
              <a:ext cx="485776" cy="518616"/>
            </a:xfrm>
            <a:custGeom>
              <a:avLst/>
              <a:gdLst/>
              <a:ahLst/>
              <a:cxnLst>
                <a:cxn ang="0">
                  <a:pos x="1036" y="263"/>
                </a:cxn>
                <a:cxn ang="0">
                  <a:pos x="1090" y="198"/>
                </a:cxn>
                <a:cxn ang="0">
                  <a:pos x="880" y="219"/>
                </a:cxn>
                <a:cxn ang="0">
                  <a:pos x="904" y="426"/>
                </a:cxn>
                <a:cxn ang="0">
                  <a:pos x="958" y="360"/>
                </a:cxn>
                <a:cxn ang="0">
                  <a:pos x="1013" y="937"/>
                </a:cxn>
                <a:cxn ang="0">
                  <a:pos x="692" y="1089"/>
                </a:cxn>
                <a:cxn ang="0">
                  <a:pos x="692" y="982"/>
                </a:cxn>
                <a:cxn ang="0">
                  <a:pos x="682" y="982"/>
                </a:cxn>
                <a:cxn ang="0">
                  <a:pos x="393" y="692"/>
                </a:cxn>
                <a:cxn ang="0">
                  <a:pos x="682" y="403"/>
                </a:cxn>
                <a:cxn ang="0">
                  <a:pos x="692" y="403"/>
                </a:cxn>
                <a:cxn ang="0">
                  <a:pos x="692" y="0"/>
                </a:cxn>
                <a:cxn ang="0">
                  <a:pos x="620" y="5"/>
                </a:cxn>
                <a:cxn ang="0">
                  <a:pos x="620" y="106"/>
                </a:cxn>
                <a:cxn ang="0">
                  <a:pos x="533" y="123"/>
                </a:cxn>
                <a:cxn ang="0">
                  <a:pos x="495" y="30"/>
                </a:cxn>
                <a:cxn ang="0">
                  <a:pos x="362" y="85"/>
                </a:cxn>
                <a:cxn ang="0">
                  <a:pos x="399" y="178"/>
                </a:cxn>
                <a:cxn ang="0">
                  <a:pos x="327" y="227"/>
                </a:cxn>
                <a:cxn ang="0">
                  <a:pos x="256" y="156"/>
                </a:cxn>
                <a:cxn ang="0">
                  <a:pos x="154" y="258"/>
                </a:cxn>
                <a:cxn ang="0">
                  <a:pos x="225" y="329"/>
                </a:cxn>
                <a:cxn ang="0">
                  <a:pos x="176" y="401"/>
                </a:cxn>
                <a:cxn ang="0">
                  <a:pos x="83" y="364"/>
                </a:cxn>
                <a:cxn ang="0">
                  <a:pos x="28" y="497"/>
                </a:cxn>
                <a:cxn ang="0">
                  <a:pos x="121" y="535"/>
                </a:cxn>
                <a:cxn ang="0">
                  <a:pos x="104" y="620"/>
                </a:cxn>
                <a:cxn ang="0">
                  <a:pos x="3" y="620"/>
                </a:cxn>
                <a:cxn ang="0">
                  <a:pos x="0" y="692"/>
                </a:cxn>
                <a:cxn ang="0">
                  <a:pos x="3" y="765"/>
                </a:cxn>
                <a:cxn ang="0">
                  <a:pos x="104" y="765"/>
                </a:cxn>
                <a:cxn ang="0">
                  <a:pos x="121" y="851"/>
                </a:cxn>
                <a:cxn ang="0">
                  <a:pos x="28" y="889"/>
                </a:cxn>
                <a:cxn ang="0">
                  <a:pos x="83" y="1022"/>
                </a:cxn>
                <a:cxn ang="0">
                  <a:pos x="176" y="985"/>
                </a:cxn>
                <a:cxn ang="0">
                  <a:pos x="225" y="1057"/>
                </a:cxn>
                <a:cxn ang="0">
                  <a:pos x="154" y="1128"/>
                </a:cxn>
                <a:cxn ang="0">
                  <a:pos x="256" y="1230"/>
                </a:cxn>
                <a:cxn ang="0">
                  <a:pos x="327" y="1159"/>
                </a:cxn>
                <a:cxn ang="0">
                  <a:pos x="399" y="1208"/>
                </a:cxn>
                <a:cxn ang="0">
                  <a:pos x="362" y="1301"/>
                </a:cxn>
                <a:cxn ang="0">
                  <a:pos x="495" y="1356"/>
                </a:cxn>
                <a:cxn ang="0">
                  <a:pos x="533" y="1263"/>
                </a:cxn>
                <a:cxn ang="0">
                  <a:pos x="620" y="1280"/>
                </a:cxn>
                <a:cxn ang="0">
                  <a:pos x="620" y="1381"/>
                </a:cxn>
                <a:cxn ang="0">
                  <a:pos x="692" y="1384"/>
                </a:cxn>
                <a:cxn ang="0">
                  <a:pos x="692" y="1215"/>
                </a:cxn>
                <a:cxn ang="0">
                  <a:pos x="1110" y="1016"/>
                </a:cxn>
                <a:cxn ang="0">
                  <a:pos x="1036" y="263"/>
                </a:cxn>
              </a:cxnLst>
              <a:rect l="0" t="0" r="r" b="b"/>
              <a:pathLst>
                <a:path w="1296" h="1384">
                  <a:moveTo>
                    <a:pt x="1036" y="263"/>
                  </a:moveTo>
                  <a:cubicBezTo>
                    <a:pt x="1090" y="198"/>
                    <a:pt x="1090" y="198"/>
                    <a:pt x="1090" y="198"/>
                  </a:cubicBezTo>
                  <a:cubicBezTo>
                    <a:pt x="880" y="219"/>
                    <a:pt x="880" y="219"/>
                    <a:pt x="880" y="219"/>
                  </a:cubicBezTo>
                  <a:cubicBezTo>
                    <a:pt x="904" y="426"/>
                    <a:pt x="904" y="426"/>
                    <a:pt x="904" y="426"/>
                  </a:cubicBezTo>
                  <a:cubicBezTo>
                    <a:pt x="958" y="360"/>
                    <a:pt x="958" y="360"/>
                    <a:pt x="958" y="360"/>
                  </a:cubicBezTo>
                  <a:cubicBezTo>
                    <a:pt x="1130" y="505"/>
                    <a:pt x="1156" y="761"/>
                    <a:pt x="1013" y="937"/>
                  </a:cubicBezTo>
                  <a:cubicBezTo>
                    <a:pt x="931" y="1038"/>
                    <a:pt x="812" y="1090"/>
                    <a:pt x="692" y="1089"/>
                  </a:cubicBezTo>
                  <a:cubicBezTo>
                    <a:pt x="692" y="982"/>
                    <a:pt x="692" y="982"/>
                    <a:pt x="692" y="982"/>
                  </a:cubicBezTo>
                  <a:cubicBezTo>
                    <a:pt x="682" y="982"/>
                    <a:pt x="682" y="982"/>
                    <a:pt x="682" y="982"/>
                  </a:cubicBezTo>
                  <a:cubicBezTo>
                    <a:pt x="522" y="982"/>
                    <a:pt x="393" y="851"/>
                    <a:pt x="393" y="692"/>
                  </a:cubicBezTo>
                  <a:cubicBezTo>
                    <a:pt x="393" y="532"/>
                    <a:pt x="522" y="403"/>
                    <a:pt x="682" y="403"/>
                  </a:cubicBezTo>
                  <a:cubicBezTo>
                    <a:pt x="692" y="403"/>
                    <a:pt x="692" y="403"/>
                    <a:pt x="692" y="403"/>
                  </a:cubicBezTo>
                  <a:cubicBezTo>
                    <a:pt x="692" y="0"/>
                    <a:pt x="692" y="0"/>
                    <a:pt x="692" y="0"/>
                  </a:cubicBezTo>
                  <a:cubicBezTo>
                    <a:pt x="667" y="0"/>
                    <a:pt x="643" y="2"/>
                    <a:pt x="620" y="5"/>
                  </a:cubicBezTo>
                  <a:cubicBezTo>
                    <a:pt x="620" y="106"/>
                    <a:pt x="620" y="106"/>
                    <a:pt x="620" y="106"/>
                  </a:cubicBezTo>
                  <a:cubicBezTo>
                    <a:pt x="590" y="110"/>
                    <a:pt x="561" y="115"/>
                    <a:pt x="533" y="123"/>
                  </a:cubicBezTo>
                  <a:cubicBezTo>
                    <a:pt x="495" y="30"/>
                    <a:pt x="495" y="30"/>
                    <a:pt x="495" y="30"/>
                  </a:cubicBezTo>
                  <a:cubicBezTo>
                    <a:pt x="448" y="43"/>
                    <a:pt x="403" y="62"/>
                    <a:pt x="362" y="85"/>
                  </a:cubicBezTo>
                  <a:cubicBezTo>
                    <a:pt x="399" y="178"/>
                    <a:pt x="399" y="178"/>
                    <a:pt x="399" y="178"/>
                  </a:cubicBezTo>
                  <a:cubicBezTo>
                    <a:pt x="374" y="192"/>
                    <a:pt x="351" y="209"/>
                    <a:pt x="327" y="227"/>
                  </a:cubicBezTo>
                  <a:cubicBezTo>
                    <a:pt x="256" y="156"/>
                    <a:pt x="256" y="156"/>
                    <a:pt x="256" y="156"/>
                  </a:cubicBezTo>
                  <a:cubicBezTo>
                    <a:pt x="219" y="186"/>
                    <a:pt x="184" y="220"/>
                    <a:pt x="154" y="258"/>
                  </a:cubicBezTo>
                  <a:cubicBezTo>
                    <a:pt x="225" y="329"/>
                    <a:pt x="225" y="329"/>
                    <a:pt x="225" y="329"/>
                  </a:cubicBezTo>
                  <a:cubicBezTo>
                    <a:pt x="208" y="352"/>
                    <a:pt x="192" y="376"/>
                    <a:pt x="176" y="401"/>
                  </a:cubicBezTo>
                  <a:cubicBezTo>
                    <a:pt x="83" y="364"/>
                    <a:pt x="83" y="364"/>
                    <a:pt x="83" y="364"/>
                  </a:cubicBezTo>
                  <a:cubicBezTo>
                    <a:pt x="60" y="404"/>
                    <a:pt x="43" y="450"/>
                    <a:pt x="28" y="497"/>
                  </a:cubicBezTo>
                  <a:cubicBezTo>
                    <a:pt x="121" y="535"/>
                    <a:pt x="121" y="535"/>
                    <a:pt x="121" y="535"/>
                  </a:cubicBezTo>
                  <a:cubicBezTo>
                    <a:pt x="113" y="563"/>
                    <a:pt x="109" y="591"/>
                    <a:pt x="104" y="620"/>
                  </a:cubicBezTo>
                  <a:cubicBezTo>
                    <a:pt x="3" y="620"/>
                    <a:pt x="3" y="620"/>
                    <a:pt x="3" y="620"/>
                  </a:cubicBezTo>
                  <a:cubicBezTo>
                    <a:pt x="0" y="645"/>
                    <a:pt x="0" y="668"/>
                    <a:pt x="0" y="692"/>
                  </a:cubicBezTo>
                  <a:cubicBezTo>
                    <a:pt x="0" y="717"/>
                    <a:pt x="0" y="741"/>
                    <a:pt x="3" y="765"/>
                  </a:cubicBezTo>
                  <a:cubicBezTo>
                    <a:pt x="104" y="765"/>
                    <a:pt x="104" y="765"/>
                    <a:pt x="104" y="765"/>
                  </a:cubicBezTo>
                  <a:cubicBezTo>
                    <a:pt x="109" y="794"/>
                    <a:pt x="113" y="823"/>
                    <a:pt x="121" y="851"/>
                  </a:cubicBezTo>
                  <a:cubicBezTo>
                    <a:pt x="28" y="889"/>
                    <a:pt x="28" y="889"/>
                    <a:pt x="28" y="889"/>
                  </a:cubicBezTo>
                  <a:cubicBezTo>
                    <a:pt x="43" y="936"/>
                    <a:pt x="60" y="982"/>
                    <a:pt x="83" y="1022"/>
                  </a:cubicBezTo>
                  <a:cubicBezTo>
                    <a:pt x="176" y="985"/>
                    <a:pt x="176" y="985"/>
                    <a:pt x="176" y="985"/>
                  </a:cubicBezTo>
                  <a:cubicBezTo>
                    <a:pt x="192" y="1010"/>
                    <a:pt x="208" y="1033"/>
                    <a:pt x="225" y="1057"/>
                  </a:cubicBezTo>
                  <a:cubicBezTo>
                    <a:pt x="154" y="1128"/>
                    <a:pt x="154" y="1128"/>
                    <a:pt x="154" y="1128"/>
                  </a:cubicBezTo>
                  <a:cubicBezTo>
                    <a:pt x="184" y="1166"/>
                    <a:pt x="219" y="1200"/>
                    <a:pt x="256" y="1230"/>
                  </a:cubicBezTo>
                  <a:cubicBezTo>
                    <a:pt x="327" y="1159"/>
                    <a:pt x="327" y="1159"/>
                    <a:pt x="327" y="1159"/>
                  </a:cubicBezTo>
                  <a:cubicBezTo>
                    <a:pt x="351" y="1176"/>
                    <a:pt x="374" y="1194"/>
                    <a:pt x="399" y="1208"/>
                  </a:cubicBezTo>
                  <a:cubicBezTo>
                    <a:pt x="362" y="1301"/>
                    <a:pt x="362" y="1301"/>
                    <a:pt x="362" y="1301"/>
                  </a:cubicBezTo>
                  <a:cubicBezTo>
                    <a:pt x="403" y="1324"/>
                    <a:pt x="448" y="1343"/>
                    <a:pt x="495" y="1356"/>
                  </a:cubicBezTo>
                  <a:cubicBezTo>
                    <a:pt x="533" y="1263"/>
                    <a:pt x="533" y="1263"/>
                    <a:pt x="533" y="1263"/>
                  </a:cubicBezTo>
                  <a:cubicBezTo>
                    <a:pt x="561" y="1271"/>
                    <a:pt x="590" y="1276"/>
                    <a:pt x="620" y="1280"/>
                  </a:cubicBezTo>
                  <a:cubicBezTo>
                    <a:pt x="620" y="1381"/>
                    <a:pt x="620" y="1381"/>
                    <a:pt x="620" y="1381"/>
                  </a:cubicBezTo>
                  <a:cubicBezTo>
                    <a:pt x="643" y="1384"/>
                    <a:pt x="667" y="1384"/>
                    <a:pt x="692" y="1384"/>
                  </a:cubicBezTo>
                  <a:cubicBezTo>
                    <a:pt x="692" y="1215"/>
                    <a:pt x="692" y="1215"/>
                    <a:pt x="692" y="1215"/>
                  </a:cubicBezTo>
                  <a:cubicBezTo>
                    <a:pt x="849" y="1215"/>
                    <a:pt x="1004" y="1147"/>
                    <a:pt x="1110" y="1016"/>
                  </a:cubicBezTo>
                  <a:cubicBezTo>
                    <a:pt x="1296" y="786"/>
                    <a:pt x="1263" y="451"/>
                    <a:pt x="1036" y="263"/>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defTabSz="912261"/>
              <a:endParaRPr lang="en-US">
                <a:solidFill>
                  <a:srgbClr val="FFFFFF"/>
                </a:solidFill>
              </a:endParaRPr>
            </a:p>
          </p:txBody>
        </p:sp>
        <p:pic>
          <p:nvPicPr>
            <p:cNvPr id="389" name="Picture 2"/>
            <p:cNvPicPr>
              <a:picLocks noChangeAspect="1" noChangeArrowheads="1"/>
            </p:cNvPicPr>
            <p:nvPr/>
          </p:nvPicPr>
          <p:blipFill>
            <a:blip r:embed="rId7" cstate="print"/>
            <a:stretch>
              <a:fillRect/>
            </a:stretch>
          </p:blipFill>
          <p:spPr bwMode="auto">
            <a:xfrm>
              <a:off x="12757505" y="2174881"/>
              <a:ext cx="363276" cy="477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0" name="Picture 2"/>
            <p:cNvPicPr>
              <a:picLocks noChangeAspect="1" noChangeArrowheads="1"/>
            </p:cNvPicPr>
            <p:nvPr/>
          </p:nvPicPr>
          <p:blipFill>
            <a:blip r:embed="rId7" cstate="print"/>
            <a:stretch>
              <a:fillRect/>
            </a:stretch>
          </p:blipFill>
          <p:spPr bwMode="auto">
            <a:xfrm>
              <a:off x="12652730" y="2254256"/>
              <a:ext cx="363276" cy="477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21" name="Chevron 320"/>
          <p:cNvSpPr/>
          <p:nvPr/>
        </p:nvSpPr>
        <p:spPr>
          <a:xfrm>
            <a:off x="4487255" y="1129707"/>
            <a:ext cx="528647" cy="689760"/>
          </a:xfrm>
          <a:prstGeom prst="chevron">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682" rIns="91246" bIns="45682" rtlCol="0" anchor="ctr"/>
          <a:lstStyle/>
          <a:p>
            <a:pPr algn="ctr" defTabSz="912261"/>
            <a:endParaRPr lang="en-US">
              <a:solidFill>
                <a:srgbClr val="FFFFFF"/>
              </a:solidFill>
            </a:endParaRPr>
          </a:p>
        </p:txBody>
      </p:sp>
      <p:sp>
        <p:nvSpPr>
          <p:cNvPr id="383" name="Chevron 382"/>
          <p:cNvSpPr/>
          <p:nvPr/>
        </p:nvSpPr>
        <p:spPr>
          <a:xfrm>
            <a:off x="2894911" y="1129707"/>
            <a:ext cx="528647" cy="689760"/>
          </a:xfrm>
          <a:prstGeom prst="chevron">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682" rIns="91246" bIns="45682" rtlCol="0" anchor="ctr"/>
          <a:lstStyle/>
          <a:p>
            <a:pPr algn="ctr" defTabSz="912261"/>
            <a:endParaRPr lang="en-US">
              <a:solidFill>
                <a:srgbClr val="FFFFFF"/>
              </a:solidFill>
            </a:endParaRPr>
          </a:p>
        </p:txBody>
      </p:sp>
      <p:sp>
        <p:nvSpPr>
          <p:cNvPr id="240" name="Content Placeholder 3"/>
          <p:cNvSpPr txBox="1">
            <a:spLocks/>
          </p:cNvSpPr>
          <p:nvPr/>
        </p:nvSpPr>
        <p:spPr>
          <a:xfrm>
            <a:off x="9679703" y="3710982"/>
            <a:ext cx="2312164" cy="615553"/>
          </a:xfrm>
          <a:prstGeom prst="rect">
            <a:avLst/>
          </a:prstGeom>
        </p:spPr>
        <p:txBody>
          <a:bodyPr vert="horz" wrap="square" lIns="121762" tIns="60880" rIns="121762" bIns="60880" rtlCol="0" anchor="ctr">
            <a:spAutoFit/>
          </a:bodyPr>
          <a:lstStyle>
            <a:lvl1pPr marL="342900" indent="-342900" algn="l" defTabSz="914400" rtl="0" eaLnBrk="1" latinLnBrk="0" hangingPunct="1">
              <a:spcBef>
                <a:spcPct val="20000"/>
              </a:spcBef>
              <a:buFont typeface="Arial" pitchFamily="34" charset="0"/>
              <a:buChar char="•"/>
              <a:defRPr sz="3200" kern="1200">
                <a:solidFill>
                  <a:srgbClr val="1F497D"/>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1F497D"/>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1F497D"/>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1F497D"/>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1F497D"/>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dirty="0">
                <a:solidFill>
                  <a:schemeClr val="tx1">
                    <a:lumMod val="75000"/>
                    <a:lumOff val="25000"/>
                  </a:schemeClr>
                </a:solidFill>
              </a:rPr>
              <a:t>Encrypted Controller Communication</a:t>
            </a:r>
          </a:p>
        </p:txBody>
      </p:sp>
      <p:sp>
        <p:nvSpPr>
          <p:cNvPr id="241" name="Content Placeholder 3"/>
          <p:cNvSpPr txBox="1">
            <a:spLocks/>
          </p:cNvSpPr>
          <p:nvPr/>
        </p:nvSpPr>
        <p:spPr>
          <a:xfrm>
            <a:off x="9612683" y="1179922"/>
            <a:ext cx="2034872" cy="615553"/>
          </a:xfrm>
          <a:prstGeom prst="rect">
            <a:avLst/>
          </a:prstGeom>
        </p:spPr>
        <p:txBody>
          <a:bodyPr vert="horz" wrap="square" lIns="121762" tIns="60880" rIns="121762" bIns="60880" rtlCol="0" anchor="ctr">
            <a:spAutoFit/>
          </a:bodyPr>
          <a:lstStyle>
            <a:lvl1pPr marL="342900" indent="-342900" algn="l" defTabSz="914400" rtl="0" eaLnBrk="1" latinLnBrk="0" hangingPunct="1">
              <a:spcBef>
                <a:spcPct val="20000"/>
              </a:spcBef>
              <a:buFont typeface="Arial" pitchFamily="34" charset="0"/>
              <a:buChar char="•"/>
              <a:defRPr sz="3200" kern="1200">
                <a:solidFill>
                  <a:srgbClr val="1F497D"/>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1F497D"/>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1F497D"/>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1F497D"/>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1F497D"/>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spc="-100" dirty="0">
                <a:solidFill>
                  <a:srgbClr val="FFFFFF">
                    <a:lumMod val="65000"/>
                    <a:lumOff val="35000"/>
                  </a:srgbClr>
                </a:solidFill>
              </a:rPr>
              <a:t>Advanced Role Based Access Control</a:t>
            </a:r>
          </a:p>
        </p:txBody>
      </p:sp>
      <p:sp>
        <p:nvSpPr>
          <p:cNvPr id="152" name="Rectangle 151"/>
          <p:cNvSpPr/>
          <p:nvPr/>
        </p:nvSpPr>
        <p:spPr>
          <a:xfrm>
            <a:off x="-6141" y="1928855"/>
            <a:ext cx="12198141" cy="45719"/>
          </a:xfrm>
          <a:prstGeom prst="rect">
            <a:avLst/>
          </a:prstGeom>
          <a:gradFill>
            <a:gsLst>
              <a:gs pos="0">
                <a:srgbClr val="000000">
                  <a:alpha val="26000"/>
                </a:srgbClr>
              </a:gs>
              <a:gs pos="100000">
                <a:srgbClr val="000000">
                  <a:alpha val="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42" tIns="60921" rIns="121842" bIns="60921" rtlCol="0" anchor="ctr"/>
          <a:lstStyle/>
          <a:p>
            <a:pPr algn="ctr" defTabSz="913641"/>
            <a:endParaRPr lang="en-US" dirty="0">
              <a:gradFill>
                <a:gsLst>
                  <a:gs pos="0">
                    <a:srgbClr val="000000"/>
                  </a:gs>
                  <a:gs pos="100000">
                    <a:srgbClr val="000000">
                      <a:alpha val="0"/>
                    </a:srgbClr>
                  </a:gs>
                </a:gsLst>
                <a:lin ang="5400000" scaled="1"/>
              </a:gradFill>
              <a:latin typeface="Arial"/>
            </a:endParaRPr>
          </a:p>
        </p:txBody>
      </p:sp>
      <p:grpSp>
        <p:nvGrpSpPr>
          <p:cNvPr id="155" name="APIC"/>
          <p:cNvGrpSpPr/>
          <p:nvPr/>
        </p:nvGrpSpPr>
        <p:grpSpPr>
          <a:xfrm>
            <a:off x="5339734" y="632597"/>
            <a:ext cx="1512547" cy="1611415"/>
            <a:chOff x="4869174" y="1646464"/>
            <a:chExt cx="1553552" cy="1579931"/>
          </a:xfrm>
        </p:grpSpPr>
        <p:sp>
          <p:nvSpPr>
            <p:cNvPr id="156" name="Rounded Rectangle 155"/>
            <p:cNvSpPr/>
            <p:nvPr/>
          </p:nvSpPr>
          <p:spPr>
            <a:xfrm rot="2700000">
              <a:off x="5003450" y="1814788"/>
              <a:ext cx="1319770" cy="1319769"/>
            </a:xfrm>
            <a:prstGeom prst="roundRect">
              <a:avLst>
                <a:gd name="adj" fmla="val 5947"/>
              </a:avLst>
            </a:prstGeom>
            <a:gradFill flip="none" rotWithShape="1">
              <a:gsLst>
                <a:gs pos="100000">
                  <a:srgbClr val="706D6D">
                    <a:alpha val="0"/>
                  </a:srgbClr>
                </a:gs>
                <a:gs pos="2083">
                  <a:srgbClr val="EAB430">
                    <a:lumMod val="50000"/>
                  </a:srgbClr>
                </a:gs>
              </a:gsLst>
              <a:path path="shape">
                <a:fillToRect l="50000" t="50000" r="50000" b="50000"/>
              </a:path>
              <a:tileRect/>
            </a:gra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200" kern="0">
                <a:solidFill>
                  <a:srgbClr val="E7E6E6"/>
                </a:solidFill>
              </a:endParaRPr>
            </a:p>
          </p:txBody>
        </p:sp>
        <p:grpSp>
          <p:nvGrpSpPr>
            <p:cNvPr id="157" name="Group 156"/>
            <p:cNvGrpSpPr/>
            <p:nvPr/>
          </p:nvGrpSpPr>
          <p:grpSpPr>
            <a:xfrm>
              <a:off x="5112843" y="1886403"/>
              <a:ext cx="1176540" cy="1176540"/>
              <a:chOff x="5112848" y="1886403"/>
              <a:chExt cx="1176541" cy="1176541"/>
            </a:xfrm>
          </p:grpSpPr>
          <p:sp>
            <p:nvSpPr>
              <p:cNvPr id="165" name="Rounded Rectangle 164"/>
              <p:cNvSpPr/>
              <p:nvPr/>
            </p:nvSpPr>
            <p:spPr>
              <a:xfrm rot="2700000">
                <a:off x="5112848" y="1886403"/>
                <a:ext cx="1176541" cy="1176541"/>
              </a:xfrm>
              <a:prstGeom prst="roundRect">
                <a:avLst>
                  <a:gd name="adj" fmla="val 5947"/>
                </a:avLst>
              </a:prstGeom>
              <a:gradFill flip="none" rotWithShape="1">
                <a:gsLst>
                  <a:gs pos="89000">
                    <a:srgbClr val="706D6D">
                      <a:alpha val="0"/>
                    </a:srgbClr>
                  </a:gs>
                  <a:gs pos="100000">
                    <a:srgbClr val="EAB430">
                      <a:lumMod val="50000"/>
                    </a:srgbClr>
                  </a:gs>
                </a:gsLst>
                <a:path path="shape">
                  <a:fillToRect l="50000" t="50000" r="50000" b="50000"/>
                </a:path>
                <a:tileRect/>
              </a:gra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200" kern="0">
                  <a:solidFill>
                    <a:srgbClr val="E7E6E6"/>
                  </a:solidFill>
                </a:endParaRPr>
              </a:p>
            </p:txBody>
          </p:sp>
          <p:sp>
            <p:nvSpPr>
              <p:cNvPr id="166" name="Rounded Rectangle 165"/>
              <p:cNvSpPr/>
              <p:nvPr/>
            </p:nvSpPr>
            <p:spPr>
              <a:xfrm rot="2700000">
                <a:off x="5282468" y="2056023"/>
                <a:ext cx="837300" cy="837300"/>
              </a:xfrm>
              <a:prstGeom prst="roundRect">
                <a:avLst>
                  <a:gd name="adj" fmla="val 5947"/>
                </a:avLst>
              </a:prstGeom>
              <a:gradFill flip="none" rotWithShape="1">
                <a:gsLst>
                  <a:gs pos="0">
                    <a:srgbClr val="EAB430">
                      <a:alpha val="90000"/>
                    </a:srgbClr>
                  </a:gs>
                  <a:gs pos="100000">
                    <a:srgbClr val="EAB430">
                      <a:lumMod val="50000"/>
                      <a:alpha val="90000"/>
                    </a:srgbClr>
                  </a:gs>
                </a:gsLst>
                <a:lin ang="2700000" scaled="1"/>
                <a:tileRect/>
              </a:gradFill>
              <a:ln w="76200" cap="flat" cmpd="sng" algn="ctr">
                <a:gradFill>
                  <a:gsLst>
                    <a:gs pos="0">
                      <a:srgbClr val="EAB430">
                        <a:lumMod val="60000"/>
                        <a:lumOff val="40000"/>
                      </a:srgbClr>
                    </a:gs>
                    <a:gs pos="100000">
                      <a:srgbClr val="EAB430">
                        <a:lumMod val="75000"/>
                      </a:srgbClr>
                    </a:gs>
                  </a:gsLst>
                  <a:lin ang="5400000" scaled="0"/>
                </a:gra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200" kern="0">
                  <a:solidFill>
                    <a:srgbClr val="E7E6E6"/>
                  </a:solidFill>
                </a:endParaRPr>
              </a:p>
            </p:txBody>
          </p:sp>
        </p:grpSp>
        <p:sp>
          <p:nvSpPr>
            <p:cNvPr id="158" name="Rectangle 157"/>
            <p:cNvSpPr/>
            <p:nvPr/>
          </p:nvSpPr>
          <p:spPr>
            <a:xfrm>
              <a:off x="5327859" y="2287639"/>
              <a:ext cx="756119" cy="36211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b="1" kern="0" dirty="0">
                  <a:solidFill>
                    <a:srgbClr val="5E460A"/>
                  </a:solidFill>
                  <a:effectLst>
                    <a:innerShdw blurRad="63500" dist="50800" dir="16200000">
                      <a:prstClr val="black">
                        <a:alpha val="50000"/>
                      </a:prstClr>
                    </a:innerShdw>
                  </a:effectLst>
                </a:rPr>
                <a:t>APIC</a:t>
              </a:r>
            </a:p>
          </p:txBody>
        </p:sp>
        <p:pic>
          <p:nvPicPr>
            <p:cNvPr id="159" name="Picture 15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70088" y="1646464"/>
              <a:ext cx="262045" cy="304653"/>
            </a:xfrm>
            <a:prstGeom prst="rect">
              <a:avLst/>
            </a:prstGeom>
            <a:noFill/>
            <a:ln>
              <a:noFill/>
            </a:ln>
            <a:effectLst>
              <a:outerShdw blurRad="25400" dist="254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0" name="Freeform 159"/>
            <p:cNvSpPr>
              <a:spLocks noEditPoints="1"/>
            </p:cNvSpPr>
            <p:nvPr/>
          </p:nvSpPr>
          <p:spPr bwMode="auto">
            <a:xfrm>
              <a:off x="4869174" y="2359127"/>
              <a:ext cx="387171" cy="191852"/>
            </a:xfrm>
            <a:custGeom>
              <a:avLst/>
              <a:gdLst>
                <a:gd name="T0" fmla="*/ 260 w 520"/>
                <a:gd name="T1" fmla="*/ 0 h 258"/>
                <a:gd name="T2" fmla="*/ 0 w 520"/>
                <a:gd name="T3" fmla="*/ 226 h 258"/>
                <a:gd name="T4" fmla="*/ 44 w 520"/>
                <a:gd name="T5" fmla="*/ 258 h 258"/>
                <a:gd name="T6" fmla="*/ 476 w 520"/>
                <a:gd name="T7" fmla="*/ 258 h 258"/>
                <a:gd name="T8" fmla="*/ 520 w 520"/>
                <a:gd name="T9" fmla="*/ 226 h 258"/>
                <a:gd name="T10" fmla="*/ 260 w 520"/>
                <a:gd name="T11" fmla="*/ 0 h 258"/>
                <a:gd name="T12" fmla="*/ 42 w 520"/>
                <a:gd name="T13" fmla="*/ 173 h 258"/>
                <a:gd name="T14" fmla="*/ 28 w 520"/>
                <a:gd name="T15" fmla="*/ 179 h 258"/>
                <a:gd name="T16" fmla="*/ 16 w 520"/>
                <a:gd name="T17" fmla="*/ 174 h 258"/>
                <a:gd name="T18" fmla="*/ 22 w 520"/>
                <a:gd name="T19" fmla="*/ 154 h 258"/>
                <a:gd name="T20" fmla="*/ 36 w 520"/>
                <a:gd name="T21" fmla="*/ 160 h 258"/>
                <a:gd name="T22" fmla="*/ 42 w 520"/>
                <a:gd name="T23" fmla="*/ 173 h 258"/>
                <a:gd name="T24" fmla="*/ 345 w 520"/>
                <a:gd name="T25" fmla="*/ 32 h 258"/>
                <a:gd name="T26" fmla="*/ 349 w 520"/>
                <a:gd name="T27" fmla="*/ 22 h 258"/>
                <a:gd name="T28" fmla="*/ 369 w 520"/>
                <a:gd name="T29" fmla="*/ 29 h 258"/>
                <a:gd name="T30" fmla="*/ 364 w 520"/>
                <a:gd name="T31" fmla="*/ 40 h 258"/>
                <a:gd name="T32" fmla="*/ 351 w 520"/>
                <a:gd name="T33" fmla="*/ 45 h 258"/>
                <a:gd name="T34" fmla="*/ 345 w 520"/>
                <a:gd name="T35" fmla="*/ 32 h 258"/>
                <a:gd name="T36" fmla="*/ 250 w 520"/>
                <a:gd name="T37" fmla="*/ 9 h 258"/>
                <a:gd name="T38" fmla="*/ 260 w 520"/>
                <a:gd name="T39" fmla="*/ 8 h 258"/>
                <a:gd name="T40" fmla="*/ 271 w 520"/>
                <a:gd name="T41" fmla="*/ 9 h 258"/>
                <a:gd name="T42" fmla="*/ 271 w 520"/>
                <a:gd name="T43" fmla="*/ 17 h 258"/>
                <a:gd name="T44" fmla="*/ 260 w 520"/>
                <a:gd name="T45" fmla="*/ 27 h 258"/>
                <a:gd name="T46" fmla="*/ 250 w 520"/>
                <a:gd name="T47" fmla="*/ 17 h 258"/>
                <a:gd name="T48" fmla="*/ 250 w 520"/>
                <a:gd name="T49" fmla="*/ 9 h 258"/>
                <a:gd name="T50" fmla="*/ 93 w 520"/>
                <a:gd name="T51" fmla="*/ 97 h 258"/>
                <a:gd name="T52" fmla="*/ 79 w 520"/>
                <a:gd name="T53" fmla="*/ 97 h 258"/>
                <a:gd name="T54" fmla="*/ 68 w 520"/>
                <a:gd name="T55" fmla="*/ 86 h 258"/>
                <a:gd name="T56" fmla="*/ 83 w 520"/>
                <a:gd name="T57" fmla="*/ 71 h 258"/>
                <a:gd name="T58" fmla="*/ 93 w 520"/>
                <a:gd name="T59" fmla="*/ 82 h 258"/>
                <a:gd name="T60" fmla="*/ 93 w 520"/>
                <a:gd name="T61" fmla="*/ 97 h 258"/>
                <a:gd name="T62" fmla="*/ 170 w 520"/>
                <a:gd name="T63" fmla="*/ 45 h 258"/>
                <a:gd name="T64" fmla="*/ 156 w 520"/>
                <a:gd name="T65" fmla="*/ 40 h 258"/>
                <a:gd name="T66" fmla="*/ 152 w 520"/>
                <a:gd name="T67" fmla="*/ 30 h 258"/>
                <a:gd name="T68" fmla="*/ 172 w 520"/>
                <a:gd name="T69" fmla="*/ 22 h 258"/>
                <a:gd name="T70" fmla="*/ 175 w 520"/>
                <a:gd name="T71" fmla="*/ 32 h 258"/>
                <a:gd name="T72" fmla="*/ 170 w 520"/>
                <a:gd name="T73" fmla="*/ 45 h 258"/>
                <a:gd name="T74" fmla="*/ 283 w 520"/>
                <a:gd name="T75" fmla="*/ 229 h 258"/>
                <a:gd name="T76" fmla="*/ 250 w 520"/>
                <a:gd name="T77" fmla="*/ 231 h 258"/>
                <a:gd name="T78" fmla="*/ 248 w 520"/>
                <a:gd name="T79" fmla="*/ 197 h 258"/>
                <a:gd name="T80" fmla="*/ 374 w 520"/>
                <a:gd name="T81" fmla="*/ 88 h 258"/>
                <a:gd name="T82" fmla="*/ 378 w 520"/>
                <a:gd name="T83" fmla="*/ 91 h 258"/>
                <a:gd name="T84" fmla="*/ 283 w 520"/>
                <a:gd name="T85" fmla="*/ 229 h 258"/>
                <a:gd name="T86" fmla="*/ 442 w 520"/>
                <a:gd name="T87" fmla="*/ 97 h 258"/>
                <a:gd name="T88" fmla="*/ 427 w 520"/>
                <a:gd name="T89" fmla="*/ 97 h 258"/>
                <a:gd name="T90" fmla="*/ 427 w 520"/>
                <a:gd name="T91" fmla="*/ 82 h 258"/>
                <a:gd name="T92" fmla="*/ 438 w 520"/>
                <a:gd name="T93" fmla="*/ 71 h 258"/>
                <a:gd name="T94" fmla="*/ 453 w 520"/>
                <a:gd name="T95" fmla="*/ 86 h 258"/>
                <a:gd name="T96" fmla="*/ 442 w 520"/>
                <a:gd name="T97" fmla="*/ 97 h 258"/>
                <a:gd name="T98" fmla="*/ 492 w 520"/>
                <a:gd name="T99" fmla="*/ 179 h 258"/>
                <a:gd name="T100" fmla="*/ 479 w 520"/>
                <a:gd name="T101" fmla="*/ 173 h 258"/>
                <a:gd name="T102" fmla="*/ 484 w 520"/>
                <a:gd name="T103" fmla="*/ 159 h 258"/>
                <a:gd name="T104" fmla="*/ 498 w 520"/>
                <a:gd name="T105" fmla="*/ 154 h 258"/>
                <a:gd name="T106" fmla="*/ 505 w 520"/>
                <a:gd name="T107" fmla="*/ 173 h 258"/>
                <a:gd name="T108" fmla="*/ 492 w 520"/>
                <a:gd name="T109" fmla="*/ 17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20" h="258">
                  <a:moveTo>
                    <a:pt x="260" y="0"/>
                  </a:moveTo>
                  <a:cubicBezTo>
                    <a:pt x="117" y="0"/>
                    <a:pt x="0" y="101"/>
                    <a:pt x="0" y="226"/>
                  </a:cubicBezTo>
                  <a:cubicBezTo>
                    <a:pt x="0" y="247"/>
                    <a:pt x="15" y="258"/>
                    <a:pt x="44" y="258"/>
                  </a:cubicBezTo>
                  <a:cubicBezTo>
                    <a:pt x="476" y="258"/>
                    <a:pt x="476" y="258"/>
                    <a:pt x="476" y="258"/>
                  </a:cubicBezTo>
                  <a:cubicBezTo>
                    <a:pt x="506" y="258"/>
                    <a:pt x="520" y="247"/>
                    <a:pt x="520" y="226"/>
                  </a:cubicBezTo>
                  <a:cubicBezTo>
                    <a:pt x="520" y="101"/>
                    <a:pt x="404" y="0"/>
                    <a:pt x="260" y="0"/>
                  </a:cubicBezTo>
                  <a:close/>
                  <a:moveTo>
                    <a:pt x="42" y="173"/>
                  </a:moveTo>
                  <a:cubicBezTo>
                    <a:pt x="40" y="179"/>
                    <a:pt x="34" y="181"/>
                    <a:pt x="28" y="179"/>
                  </a:cubicBezTo>
                  <a:cubicBezTo>
                    <a:pt x="16" y="174"/>
                    <a:pt x="16" y="174"/>
                    <a:pt x="16" y="174"/>
                  </a:cubicBezTo>
                  <a:cubicBezTo>
                    <a:pt x="18" y="167"/>
                    <a:pt x="20" y="160"/>
                    <a:pt x="22" y="154"/>
                  </a:cubicBezTo>
                  <a:cubicBezTo>
                    <a:pt x="36" y="160"/>
                    <a:pt x="36" y="160"/>
                    <a:pt x="36" y="160"/>
                  </a:cubicBezTo>
                  <a:cubicBezTo>
                    <a:pt x="42" y="162"/>
                    <a:pt x="44" y="168"/>
                    <a:pt x="42" y="173"/>
                  </a:cubicBezTo>
                  <a:close/>
                  <a:moveTo>
                    <a:pt x="345" y="32"/>
                  </a:moveTo>
                  <a:cubicBezTo>
                    <a:pt x="349" y="22"/>
                    <a:pt x="349" y="22"/>
                    <a:pt x="349" y="22"/>
                  </a:cubicBezTo>
                  <a:cubicBezTo>
                    <a:pt x="356" y="24"/>
                    <a:pt x="362" y="27"/>
                    <a:pt x="369" y="29"/>
                  </a:cubicBezTo>
                  <a:cubicBezTo>
                    <a:pt x="364" y="40"/>
                    <a:pt x="364" y="40"/>
                    <a:pt x="364" y="40"/>
                  </a:cubicBezTo>
                  <a:cubicBezTo>
                    <a:pt x="362" y="45"/>
                    <a:pt x="356" y="48"/>
                    <a:pt x="351" y="45"/>
                  </a:cubicBezTo>
                  <a:cubicBezTo>
                    <a:pt x="345" y="43"/>
                    <a:pt x="343" y="37"/>
                    <a:pt x="345" y="32"/>
                  </a:cubicBezTo>
                  <a:close/>
                  <a:moveTo>
                    <a:pt x="250" y="9"/>
                  </a:moveTo>
                  <a:cubicBezTo>
                    <a:pt x="253" y="8"/>
                    <a:pt x="257" y="8"/>
                    <a:pt x="260" y="8"/>
                  </a:cubicBezTo>
                  <a:cubicBezTo>
                    <a:pt x="264" y="8"/>
                    <a:pt x="267" y="8"/>
                    <a:pt x="271" y="9"/>
                  </a:cubicBezTo>
                  <a:cubicBezTo>
                    <a:pt x="271" y="17"/>
                    <a:pt x="271" y="17"/>
                    <a:pt x="271" y="17"/>
                  </a:cubicBezTo>
                  <a:cubicBezTo>
                    <a:pt x="271" y="23"/>
                    <a:pt x="266" y="27"/>
                    <a:pt x="260" y="27"/>
                  </a:cubicBezTo>
                  <a:cubicBezTo>
                    <a:pt x="255" y="27"/>
                    <a:pt x="250" y="23"/>
                    <a:pt x="250" y="17"/>
                  </a:cubicBezTo>
                  <a:lnTo>
                    <a:pt x="250" y="9"/>
                  </a:lnTo>
                  <a:close/>
                  <a:moveTo>
                    <a:pt x="93" y="97"/>
                  </a:moveTo>
                  <a:cubicBezTo>
                    <a:pt x="89" y="101"/>
                    <a:pt x="83" y="101"/>
                    <a:pt x="79" y="97"/>
                  </a:cubicBezTo>
                  <a:cubicBezTo>
                    <a:pt x="68" y="86"/>
                    <a:pt x="68" y="86"/>
                    <a:pt x="68" y="86"/>
                  </a:cubicBezTo>
                  <a:cubicBezTo>
                    <a:pt x="73" y="81"/>
                    <a:pt x="78" y="76"/>
                    <a:pt x="83" y="71"/>
                  </a:cubicBezTo>
                  <a:cubicBezTo>
                    <a:pt x="93" y="82"/>
                    <a:pt x="93" y="82"/>
                    <a:pt x="93" y="82"/>
                  </a:cubicBezTo>
                  <a:cubicBezTo>
                    <a:pt x="97" y="86"/>
                    <a:pt x="97" y="93"/>
                    <a:pt x="93" y="97"/>
                  </a:cubicBezTo>
                  <a:close/>
                  <a:moveTo>
                    <a:pt x="170" y="45"/>
                  </a:moveTo>
                  <a:cubicBezTo>
                    <a:pt x="164" y="48"/>
                    <a:pt x="158" y="45"/>
                    <a:pt x="156" y="40"/>
                  </a:cubicBezTo>
                  <a:cubicBezTo>
                    <a:pt x="152" y="30"/>
                    <a:pt x="152" y="30"/>
                    <a:pt x="152" y="30"/>
                  </a:cubicBezTo>
                  <a:cubicBezTo>
                    <a:pt x="158" y="27"/>
                    <a:pt x="165" y="24"/>
                    <a:pt x="172" y="22"/>
                  </a:cubicBezTo>
                  <a:cubicBezTo>
                    <a:pt x="175" y="32"/>
                    <a:pt x="175" y="32"/>
                    <a:pt x="175" y="32"/>
                  </a:cubicBezTo>
                  <a:cubicBezTo>
                    <a:pt x="178" y="37"/>
                    <a:pt x="175" y="43"/>
                    <a:pt x="170" y="45"/>
                  </a:cubicBezTo>
                  <a:close/>
                  <a:moveTo>
                    <a:pt x="283" y="229"/>
                  </a:moveTo>
                  <a:cubicBezTo>
                    <a:pt x="275" y="239"/>
                    <a:pt x="259" y="240"/>
                    <a:pt x="250" y="231"/>
                  </a:cubicBezTo>
                  <a:cubicBezTo>
                    <a:pt x="240" y="222"/>
                    <a:pt x="239" y="207"/>
                    <a:pt x="248" y="197"/>
                  </a:cubicBezTo>
                  <a:cubicBezTo>
                    <a:pt x="374" y="88"/>
                    <a:pt x="374" y="88"/>
                    <a:pt x="374" y="88"/>
                  </a:cubicBezTo>
                  <a:cubicBezTo>
                    <a:pt x="378" y="91"/>
                    <a:pt x="378" y="91"/>
                    <a:pt x="378" y="91"/>
                  </a:cubicBezTo>
                  <a:lnTo>
                    <a:pt x="283" y="229"/>
                  </a:lnTo>
                  <a:close/>
                  <a:moveTo>
                    <a:pt x="442" y="97"/>
                  </a:moveTo>
                  <a:cubicBezTo>
                    <a:pt x="438" y="101"/>
                    <a:pt x="431" y="101"/>
                    <a:pt x="427" y="97"/>
                  </a:cubicBezTo>
                  <a:cubicBezTo>
                    <a:pt x="423" y="93"/>
                    <a:pt x="423" y="86"/>
                    <a:pt x="427" y="82"/>
                  </a:cubicBezTo>
                  <a:cubicBezTo>
                    <a:pt x="438" y="71"/>
                    <a:pt x="438" y="71"/>
                    <a:pt x="438" y="71"/>
                  </a:cubicBezTo>
                  <a:cubicBezTo>
                    <a:pt x="443" y="76"/>
                    <a:pt x="448" y="81"/>
                    <a:pt x="453" y="86"/>
                  </a:cubicBezTo>
                  <a:lnTo>
                    <a:pt x="442" y="97"/>
                  </a:lnTo>
                  <a:close/>
                  <a:moveTo>
                    <a:pt x="492" y="179"/>
                  </a:moveTo>
                  <a:cubicBezTo>
                    <a:pt x="487" y="181"/>
                    <a:pt x="481" y="178"/>
                    <a:pt x="479" y="173"/>
                  </a:cubicBezTo>
                  <a:cubicBezTo>
                    <a:pt x="476" y="168"/>
                    <a:pt x="479" y="162"/>
                    <a:pt x="484" y="159"/>
                  </a:cubicBezTo>
                  <a:cubicBezTo>
                    <a:pt x="498" y="154"/>
                    <a:pt x="498" y="154"/>
                    <a:pt x="498" y="154"/>
                  </a:cubicBezTo>
                  <a:cubicBezTo>
                    <a:pt x="501" y="160"/>
                    <a:pt x="503" y="167"/>
                    <a:pt x="505" y="173"/>
                  </a:cubicBezTo>
                  <a:lnTo>
                    <a:pt x="492" y="179"/>
                  </a:lnTo>
                  <a:close/>
                </a:path>
              </a:pathLst>
            </a:custGeom>
            <a:solidFill>
              <a:srgbClr val="FFFFFF"/>
            </a:solidFill>
            <a:ln>
              <a:noFill/>
            </a:ln>
            <a:effectLst>
              <a:outerShdw blurRad="25400" dist="254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200" kern="0">
                <a:solidFill>
                  <a:sysClr val="windowText" lastClr="000000"/>
                </a:solidFill>
              </a:endParaRPr>
            </a:p>
          </p:txBody>
        </p:sp>
        <p:grpSp>
          <p:nvGrpSpPr>
            <p:cNvPr id="161" name="Group 160"/>
            <p:cNvGrpSpPr>
              <a:grpSpLocks noChangeAspect="1"/>
            </p:cNvGrpSpPr>
            <p:nvPr/>
          </p:nvGrpSpPr>
          <p:grpSpPr bwMode="auto">
            <a:xfrm>
              <a:off x="5560380" y="2912897"/>
              <a:ext cx="269484" cy="313498"/>
              <a:chOff x="5451" y="1149"/>
              <a:chExt cx="349" cy="406"/>
            </a:xfrm>
            <a:effectLst>
              <a:outerShdw blurRad="25400" dist="25400" dir="5400000" algn="t" rotWithShape="0">
                <a:prstClr val="black">
                  <a:alpha val="40000"/>
                </a:prstClr>
              </a:outerShdw>
            </a:effectLst>
          </p:grpSpPr>
          <p:sp>
            <p:nvSpPr>
              <p:cNvPr id="163" name="Freeform 162"/>
              <p:cNvSpPr>
                <a:spLocks noEditPoints="1"/>
              </p:cNvSpPr>
              <p:nvPr/>
            </p:nvSpPr>
            <p:spPr bwMode="auto">
              <a:xfrm>
                <a:off x="5451" y="1204"/>
                <a:ext cx="349" cy="351"/>
              </a:xfrm>
              <a:custGeom>
                <a:avLst/>
                <a:gdLst>
                  <a:gd name="T0" fmla="*/ 110 w 221"/>
                  <a:gd name="T1" fmla="*/ 0 h 222"/>
                  <a:gd name="T2" fmla="*/ 0 w 221"/>
                  <a:gd name="T3" fmla="*/ 111 h 222"/>
                  <a:gd name="T4" fmla="*/ 110 w 221"/>
                  <a:gd name="T5" fmla="*/ 222 h 222"/>
                  <a:gd name="T6" fmla="*/ 221 w 221"/>
                  <a:gd name="T7" fmla="*/ 111 h 222"/>
                  <a:gd name="T8" fmla="*/ 110 w 221"/>
                  <a:gd name="T9" fmla="*/ 0 h 222"/>
                  <a:gd name="T10" fmla="*/ 181 w 221"/>
                  <a:gd name="T11" fmla="*/ 152 h 222"/>
                  <a:gd name="T12" fmla="*/ 170 w 221"/>
                  <a:gd name="T13" fmla="*/ 156 h 222"/>
                  <a:gd name="T14" fmla="*/ 102 w 221"/>
                  <a:gd name="T15" fmla="*/ 121 h 222"/>
                  <a:gd name="T16" fmla="*/ 98 w 221"/>
                  <a:gd name="T17" fmla="*/ 114 h 222"/>
                  <a:gd name="T18" fmla="*/ 98 w 221"/>
                  <a:gd name="T19" fmla="*/ 113 h 222"/>
                  <a:gd name="T20" fmla="*/ 98 w 221"/>
                  <a:gd name="T21" fmla="*/ 38 h 222"/>
                  <a:gd name="T22" fmla="*/ 106 w 221"/>
                  <a:gd name="T23" fmla="*/ 29 h 222"/>
                  <a:gd name="T24" fmla="*/ 115 w 221"/>
                  <a:gd name="T25" fmla="*/ 38 h 222"/>
                  <a:gd name="T26" fmla="*/ 115 w 221"/>
                  <a:gd name="T27" fmla="*/ 109 h 222"/>
                  <a:gd name="T28" fmla="*/ 177 w 221"/>
                  <a:gd name="T29" fmla="*/ 141 h 222"/>
                  <a:gd name="T30" fmla="*/ 181 w 221"/>
                  <a:gd name="T31" fmla="*/ 15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1" h="222">
                    <a:moveTo>
                      <a:pt x="110" y="0"/>
                    </a:moveTo>
                    <a:cubicBezTo>
                      <a:pt x="49" y="0"/>
                      <a:pt x="0" y="50"/>
                      <a:pt x="0" y="111"/>
                    </a:cubicBezTo>
                    <a:cubicBezTo>
                      <a:pt x="0" y="172"/>
                      <a:pt x="49" y="222"/>
                      <a:pt x="110" y="222"/>
                    </a:cubicBezTo>
                    <a:cubicBezTo>
                      <a:pt x="172" y="222"/>
                      <a:pt x="221" y="172"/>
                      <a:pt x="221" y="111"/>
                    </a:cubicBezTo>
                    <a:cubicBezTo>
                      <a:pt x="221" y="50"/>
                      <a:pt x="172" y="0"/>
                      <a:pt x="110" y="0"/>
                    </a:cubicBezTo>
                    <a:close/>
                    <a:moveTo>
                      <a:pt x="181" y="152"/>
                    </a:moveTo>
                    <a:cubicBezTo>
                      <a:pt x="179" y="156"/>
                      <a:pt x="174" y="158"/>
                      <a:pt x="170" y="156"/>
                    </a:cubicBezTo>
                    <a:cubicBezTo>
                      <a:pt x="102" y="121"/>
                      <a:pt x="102" y="121"/>
                      <a:pt x="102" y="121"/>
                    </a:cubicBezTo>
                    <a:cubicBezTo>
                      <a:pt x="99" y="120"/>
                      <a:pt x="98" y="117"/>
                      <a:pt x="98" y="114"/>
                    </a:cubicBezTo>
                    <a:cubicBezTo>
                      <a:pt x="98" y="114"/>
                      <a:pt x="98" y="114"/>
                      <a:pt x="98" y="113"/>
                    </a:cubicBezTo>
                    <a:cubicBezTo>
                      <a:pt x="98" y="38"/>
                      <a:pt x="98" y="38"/>
                      <a:pt x="98" y="38"/>
                    </a:cubicBezTo>
                    <a:cubicBezTo>
                      <a:pt x="98" y="33"/>
                      <a:pt x="102" y="29"/>
                      <a:pt x="106" y="29"/>
                    </a:cubicBezTo>
                    <a:cubicBezTo>
                      <a:pt x="111" y="29"/>
                      <a:pt x="115" y="33"/>
                      <a:pt x="115" y="38"/>
                    </a:cubicBezTo>
                    <a:cubicBezTo>
                      <a:pt x="115" y="109"/>
                      <a:pt x="115" y="109"/>
                      <a:pt x="115" y="109"/>
                    </a:cubicBezTo>
                    <a:cubicBezTo>
                      <a:pt x="177" y="141"/>
                      <a:pt x="177" y="141"/>
                      <a:pt x="177" y="141"/>
                    </a:cubicBezTo>
                    <a:cubicBezTo>
                      <a:pt x="182" y="143"/>
                      <a:pt x="183" y="148"/>
                      <a:pt x="181" y="1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200" kern="0">
                  <a:solidFill>
                    <a:sysClr val="windowText" lastClr="000000"/>
                  </a:solidFill>
                </a:endParaRPr>
              </a:p>
            </p:txBody>
          </p:sp>
          <p:sp>
            <p:nvSpPr>
              <p:cNvPr id="164" name="Freeform 163"/>
              <p:cNvSpPr>
                <a:spLocks/>
              </p:cNvSpPr>
              <p:nvPr/>
            </p:nvSpPr>
            <p:spPr bwMode="auto">
              <a:xfrm>
                <a:off x="5523" y="1149"/>
                <a:ext cx="205" cy="26"/>
              </a:xfrm>
              <a:custGeom>
                <a:avLst/>
                <a:gdLst>
                  <a:gd name="T0" fmla="*/ 87 w 87"/>
                  <a:gd name="T1" fmla="*/ 5 h 11"/>
                  <a:gd name="T2" fmla="*/ 81 w 87"/>
                  <a:gd name="T3" fmla="*/ 11 h 11"/>
                  <a:gd name="T4" fmla="*/ 5 w 87"/>
                  <a:gd name="T5" fmla="*/ 11 h 11"/>
                  <a:gd name="T6" fmla="*/ 0 w 87"/>
                  <a:gd name="T7" fmla="*/ 5 h 11"/>
                  <a:gd name="T8" fmla="*/ 0 w 87"/>
                  <a:gd name="T9" fmla="*/ 5 h 11"/>
                  <a:gd name="T10" fmla="*/ 5 w 87"/>
                  <a:gd name="T11" fmla="*/ 0 h 11"/>
                  <a:gd name="T12" fmla="*/ 81 w 87"/>
                  <a:gd name="T13" fmla="*/ 0 h 11"/>
                  <a:gd name="T14" fmla="*/ 87 w 87"/>
                  <a:gd name="T15" fmla="*/ 5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1">
                    <a:moveTo>
                      <a:pt x="87" y="5"/>
                    </a:moveTo>
                    <a:cubicBezTo>
                      <a:pt x="87" y="8"/>
                      <a:pt x="84" y="11"/>
                      <a:pt x="81" y="11"/>
                    </a:cubicBezTo>
                    <a:cubicBezTo>
                      <a:pt x="5" y="11"/>
                      <a:pt x="5" y="11"/>
                      <a:pt x="5" y="11"/>
                    </a:cubicBezTo>
                    <a:cubicBezTo>
                      <a:pt x="2" y="11"/>
                      <a:pt x="0" y="8"/>
                      <a:pt x="0" y="5"/>
                    </a:cubicBezTo>
                    <a:cubicBezTo>
                      <a:pt x="0" y="5"/>
                      <a:pt x="0" y="5"/>
                      <a:pt x="0" y="5"/>
                    </a:cubicBezTo>
                    <a:cubicBezTo>
                      <a:pt x="0" y="2"/>
                      <a:pt x="2" y="0"/>
                      <a:pt x="5" y="0"/>
                    </a:cubicBezTo>
                    <a:cubicBezTo>
                      <a:pt x="81" y="0"/>
                      <a:pt x="81" y="0"/>
                      <a:pt x="81" y="0"/>
                    </a:cubicBezTo>
                    <a:cubicBezTo>
                      <a:pt x="84" y="0"/>
                      <a:pt x="87" y="2"/>
                      <a:pt x="87"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200" kern="0">
                  <a:solidFill>
                    <a:sysClr val="windowText" lastClr="000000"/>
                  </a:solidFill>
                </a:endParaRPr>
              </a:p>
            </p:txBody>
          </p:sp>
        </p:grpSp>
        <p:sp>
          <p:nvSpPr>
            <p:cNvPr id="162" name="Freeform 161"/>
            <p:cNvSpPr>
              <a:spLocks noEditPoints="1"/>
            </p:cNvSpPr>
            <p:nvPr/>
          </p:nvSpPr>
          <p:spPr bwMode="auto">
            <a:xfrm>
              <a:off x="6198303" y="2302812"/>
              <a:ext cx="224423" cy="297362"/>
            </a:xfrm>
            <a:custGeom>
              <a:avLst/>
              <a:gdLst>
                <a:gd name="T0" fmla="*/ 165 w 178"/>
                <a:gd name="T1" fmla="*/ 83 h 235"/>
                <a:gd name="T2" fmla="*/ 154 w 178"/>
                <a:gd name="T3" fmla="*/ 83 h 235"/>
                <a:gd name="T4" fmla="*/ 154 w 178"/>
                <a:gd name="T5" fmla="*/ 77 h 235"/>
                <a:gd name="T6" fmla="*/ 151 w 178"/>
                <a:gd name="T7" fmla="*/ 77 h 235"/>
                <a:gd name="T8" fmla="*/ 151 w 178"/>
                <a:gd name="T9" fmla="*/ 61 h 235"/>
                <a:gd name="T10" fmla="*/ 89 w 178"/>
                <a:gd name="T11" fmla="*/ 0 h 235"/>
                <a:gd name="T12" fmla="*/ 27 w 178"/>
                <a:gd name="T13" fmla="*/ 61 h 235"/>
                <a:gd name="T14" fmla="*/ 27 w 178"/>
                <a:gd name="T15" fmla="*/ 77 h 235"/>
                <a:gd name="T16" fmla="*/ 24 w 178"/>
                <a:gd name="T17" fmla="*/ 77 h 235"/>
                <a:gd name="T18" fmla="*/ 24 w 178"/>
                <a:gd name="T19" fmla="*/ 83 h 235"/>
                <a:gd name="T20" fmla="*/ 13 w 178"/>
                <a:gd name="T21" fmla="*/ 83 h 235"/>
                <a:gd name="T22" fmla="*/ 0 w 178"/>
                <a:gd name="T23" fmla="*/ 96 h 235"/>
                <a:gd name="T24" fmla="*/ 0 w 178"/>
                <a:gd name="T25" fmla="*/ 222 h 235"/>
                <a:gd name="T26" fmla="*/ 13 w 178"/>
                <a:gd name="T27" fmla="*/ 235 h 235"/>
                <a:gd name="T28" fmla="*/ 165 w 178"/>
                <a:gd name="T29" fmla="*/ 235 h 235"/>
                <a:gd name="T30" fmla="*/ 178 w 178"/>
                <a:gd name="T31" fmla="*/ 222 h 235"/>
                <a:gd name="T32" fmla="*/ 178 w 178"/>
                <a:gd name="T33" fmla="*/ 96 h 235"/>
                <a:gd name="T34" fmla="*/ 165 w 178"/>
                <a:gd name="T35" fmla="*/ 83 h 235"/>
                <a:gd name="T36" fmla="*/ 47 w 178"/>
                <a:gd name="T37" fmla="*/ 61 h 235"/>
                <a:gd name="T38" fmla="*/ 89 w 178"/>
                <a:gd name="T39" fmla="*/ 19 h 235"/>
                <a:gd name="T40" fmla="*/ 131 w 178"/>
                <a:gd name="T41" fmla="*/ 61 h 235"/>
                <a:gd name="T42" fmla="*/ 131 w 178"/>
                <a:gd name="T43" fmla="*/ 77 h 235"/>
                <a:gd name="T44" fmla="*/ 128 w 178"/>
                <a:gd name="T45" fmla="*/ 77 h 235"/>
                <a:gd name="T46" fmla="*/ 128 w 178"/>
                <a:gd name="T47" fmla="*/ 83 h 235"/>
                <a:gd name="T48" fmla="*/ 50 w 178"/>
                <a:gd name="T49" fmla="*/ 83 h 235"/>
                <a:gd name="T50" fmla="*/ 50 w 178"/>
                <a:gd name="T51" fmla="*/ 77 h 235"/>
                <a:gd name="T52" fmla="*/ 47 w 178"/>
                <a:gd name="T53" fmla="*/ 77 h 235"/>
                <a:gd name="T54" fmla="*/ 47 w 178"/>
                <a:gd name="T55" fmla="*/ 6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8" h="235">
                  <a:moveTo>
                    <a:pt x="165" y="83"/>
                  </a:moveTo>
                  <a:cubicBezTo>
                    <a:pt x="154" y="83"/>
                    <a:pt x="154" y="83"/>
                    <a:pt x="154" y="83"/>
                  </a:cubicBezTo>
                  <a:cubicBezTo>
                    <a:pt x="154" y="77"/>
                    <a:pt x="154" y="77"/>
                    <a:pt x="154" y="77"/>
                  </a:cubicBezTo>
                  <a:cubicBezTo>
                    <a:pt x="151" y="77"/>
                    <a:pt x="151" y="77"/>
                    <a:pt x="151" y="77"/>
                  </a:cubicBezTo>
                  <a:cubicBezTo>
                    <a:pt x="151" y="61"/>
                    <a:pt x="151" y="61"/>
                    <a:pt x="151" y="61"/>
                  </a:cubicBezTo>
                  <a:cubicBezTo>
                    <a:pt x="151" y="27"/>
                    <a:pt x="123" y="0"/>
                    <a:pt x="89" y="0"/>
                  </a:cubicBezTo>
                  <a:cubicBezTo>
                    <a:pt x="55" y="0"/>
                    <a:pt x="27" y="27"/>
                    <a:pt x="27" y="61"/>
                  </a:cubicBezTo>
                  <a:cubicBezTo>
                    <a:pt x="27" y="77"/>
                    <a:pt x="27" y="77"/>
                    <a:pt x="27" y="77"/>
                  </a:cubicBezTo>
                  <a:cubicBezTo>
                    <a:pt x="24" y="77"/>
                    <a:pt x="24" y="77"/>
                    <a:pt x="24" y="77"/>
                  </a:cubicBezTo>
                  <a:cubicBezTo>
                    <a:pt x="24" y="83"/>
                    <a:pt x="24" y="83"/>
                    <a:pt x="24" y="83"/>
                  </a:cubicBezTo>
                  <a:cubicBezTo>
                    <a:pt x="13" y="83"/>
                    <a:pt x="13" y="83"/>
                    <a:pt x="13" y="83"/>
                  </a:cubicBezTo>
                  <a:cubicBezTo>
                    <a:pt x="6" y="83"/>
                    <a:pt x="0" y="88"/>
                    <a:pt x="0" y="96"/>
                  </a:cubicBezTo>
                  <a:cubicBezTo>
                    <a:pt x="0" y="222"/>
                    <a:pt x="0" y="222"/>
                    <a:pt x="0" y="222"/>
                  </a:cubicBezTo>
                  <a:cubicBezTo>
                    <a:pt x="0" y="229"/>
                    <a:pt x="6" y="235"/>
                    <a:pt x="13" y="235"/>
                  </a:cubicBezTo>
                  <a:cubicBezTo>
                    <a:pt x="165" y="235"/>
                    <a:pt x="165" y="235"/>
                    <a:pt x="165" y="235"/>
                  </a:cubicBezTo>
                  <a:cubicBezTo>
                    <a:pt x="172" y="235"/>
                    <a:pt x="178" y="229"/>
                    <a:pt x="178" y="222"/>
                  </a:cubicBezTo>
                  <a:cubicBezTo>
                    <a:pt x="178" y="96"/>
                    <a:pt x="178" y="96"/>
                    <a:pt x="178" y="96"/>
                  </a:cubicBezTo>
                  <a:cubicBezTo>
                    <a:pt x="178" y="88"/>
                    <a:pt x="172" y="83"/>
                    <a:pt x="165" y="83"/>
                  </a:cubicBezTo>
                  <a:close/>
                  <a:moveTo>
                    <a:pt x="47" y="61"/>
                  </a:moveTo>
                  <a:cubicBezTo>
                    <a:pt x="47" y="38"/>
                    <a:pt x="66" y="19"/>
                    <a:pt x="89" y="19"/>
                  </a:cubicBezTo>
                  <a:cubicBezTo>
                    <a:pt x="112" y="19"/>
                    <a:pt x="131" y="38"/>
                    <a:pt x="131" y="61"/>
                  </a:cubicBezTo>
                  <a:cubicBezTo>
                    <a:pt x="131" y="77"/>
                    <a:pt x="131" y="77"/>
                    <a:pt x="131" y="77"/>
                  </a:cubicBezTo>
                  <a:cubicBezTo>
                    <a:pt x="128" y="77"/>
                    <a:pt x="128" y="77"/>
                    <a:pt x="128" y="77"/>
                  </a:cubicBezTo>
                  <a:cubicBezTo>
                    <a:pt x="128" y="83"/>
                    <a:pt x="128" y="83"/>
                    <a:pt x="128" y="83"/>
                  </a:cubicBezTo>
                  <a:cubicBezTo>
                    <a:pt x="50" y="83"/>
                    <a:pt x="50" y="83"/>
                    <a:pt x="50" y="83"/>
                  </a:cubicBezTo>
                  <a:cubicBezTo>
                    <a:pt x="50" y="77"/>
                    <a:pt x="50" y="77"/>
                    <a:pt x="50" y="77"/>
                  </a:cubicBezTo>
                  <a:cubicBezTo>
                    <a:pt x="47" y="77"/>
                    <a:pt x="47" y="77"/>
                    <a:pt x="47" y="77"/>
                  </a:cubicBezTo>
                  <a:lnTo>
                    <a:pt x="47" y="61"/>
                  </a:lnTo>
                  <a:close/>
                </a:path>
              </a:pathLst>
            </a:custGeom>
            <a:solidFill>
              <a:srgbClr val="E7E6E6"/>
            </a:solidFill>
            <a:ln w="34925" cap="rnd">
              <a:noFill/>
              <a:round/>
              <a:headEnd/>
              <a:tailEnd/>
            </a:ln>
            <a:effectLst>
              <a:outerShdw blurRad="254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200" kern="0">
                <a:solidFill>
                  <a:sysClr val="windowText" lastClr="000000"/>
                </a:solidFill>
              </a:endParaRPr>
            </a:p>
          </p:txBody>
        </p:sp>
      </p:grpSp>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56413" y="1207661"/>
            <a:ext cx="1956843" cy="618233"/>
          </a:xfrm>
          <a:prstGeom prst="rect">
            <a:avLst/>
          </a:prstGeom>
        </p:spPr>
      </p:pic>
      <p:cxnSp>
        <p:nvCxnSpPr>
          <p:cNvPr id="10" name="Straight Connector 9"/>
          <p:cNvCxnSpPr/>
          <p:nvPr/>
        </p:nvCxnSpPr>
        <p:spPr>
          <a:xfrm>
            <a:off x="2978411" y="5960519"/>
            <a:ext cx="2205128" cy="0"/>
          </a:xfrm>
          <a:prstGeom prst="line">
            <a:avLst/>
          </a:prstGeom>
          <a:ln>
            <a:solidFill>
              <a:srgbClr val="3370E4"/>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5233619" y="5960519"/>
            <a:ext cx="1041455" cy="0"/>
          </a:xfrm>
          <a:prstGeom prst="line">
            <a:avLst/>
          </a:prstGeom>
          <a:ln>
            <a:solidFill>
              <a:srgbClr val="3370E4"/>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6319845" y="5960519"/>
            <a:ext cx="407843" cy="0"/>
          </a:xfrm>
          <a:prstGeom prst="line">
            <a:avLst/>
          </a:prstGeom>
          <a:ln>
            <a:solidFill>
              <a:srgbClr val="3370E4"/>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6759783" y="5960519"/>
            <a:ext cx="674511" cy="0"/>
          </a:xfrm>
          <a:prstGeom prst="line">
            <a:avLst/>
          </a:prstGeom>
          <a:ln>
            <a:solidFill>
              <a:srgbClr val="3370E4"/>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7504484" y="5960519"/>
            <a:ext cx="1046021" cy="0"/>
          </a:xfrm>
          <a:prstGeom prst="line">
            <a:avLst/>
          </a:prstGeom>
          <a:ln>
            <a:solidFill>
              <a:srgbClr val="3370E4"/>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8633680" y="5960519"/>
            <a:ext cx="1046016" cy="0"/>
          </a:xfrm>
          <a:prstGeom prst="line">
            <a:avLst/>
          </a:prstGeom>
          <a:ln>
            <a:solidFill>
              <a:srgbClr val="3370E4"/>
            </a:solidFill>
          </a:ln>
        </p:spPr>
        <p:style>
          <a:lnRef idx="1">
            <a:schemeClr val="accent1"/>
          </a:lnRef>
          <a:fillRef idx="0">
            <a:schemeClr val="accent1"/>
          </a:fillRef>
          <a:effectRef idx="0">
            <a:schemeClr val="accent1"/>
          </a:effectRef>
          <a:fontRef idx="minor">
            <a:schemeClr val="tx1"/>
          </a:fontRef>
        </p:style>
      </p:cxnSp>
      <p:pic>
        <p:nvPicPr>
          <p:cNvPr id="137" name="Picture 3" descr="C:\Users\rmuta\Desktop\leaf.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61719" y="4193995"/>
            <a:ext cx="969600" cy="235807"/>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3" descr="C:\Users\rmuta\Desktop\leaf.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00527" y="4251346"/>
            <a:ext cx="969600" cy="235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83123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dirty="0" smtClean="0">
                <a:solidFill>
                  <a:prstClr val="black">
                    <a:tint val="75000"/>
                  </a:prstClr>
                </a:solidFill>
              </a:rPr>
              <a:t>Cisco Confidential</a:t>
            </a:r>
            <a:endParaRPr lang="en-US" dirty="0">
              <a:solidFill>
                <a:prstClr val="black">
                  <a:tint val="75000"/>
                </a:prstClr>
              </a:solidFill>
            </a:endParaRPr>
          </a:p>
        </p:txBody>
      </p:sp>
      <p:sp>
        <p:nvSpPr>
          <p:cNvPr id="3" name="Text Placeholder 2"/>
          <p:cNvSpPr>
            <a:spLocks noGrp="1"/>
          </p:cNvSpPr>
          <p:nvPr>
            <p:ph type="body" sz="quarter" idx="13"/>
          </p:nvPr>
        </p:nvSpPr>
        <p:spPr>
          <a:xfrm>
            <a:off x="314960" y="3378417"/>
            <a:ext cx="10434320" cy="2488999"/>
          </a:xfrm>
        </p:spPr>
        <p:txBody>
          <a:bodyPr/>
          <a:lstStyle/>
          <a:p>
            <a:r>
              <a:rPr lang="en-US" dirty="0"/>
              <a:t>Data Center Trends – </a:t>
            </a:r>
            <a:endParaRPr lang="en-US" dirty="0" smtClean="0"/>
          </a:p>
          <a:p>
            <a:r>
              <a:rPr lang="en-US" dirty="0" smtClean="0"/>
              <a:t>State </a:t>
            </a:r>
            <a:r>
              <a:rPr lang="en-US" dirty="0"/>
              <a:t>of the Network</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74820" r="18"/>
          <a:stretch/>
        </p:blipFill>
        <p:spPr>
          <a:xfrm>
            <a:off x="7877911" y="0"/>
            <a:ext cx="4314092" cy="6858000"/>
          </a:xfrm>
          <a:prstGeom prst="rect">
            <a:avLst/>
          </a:prstGeom>
        </p:spPr>
      </p:pic>
    </p:spTree>
    <p:extLst>
      <p:ext uri="{BB962C8B-B14F-4D97-AF65-F5344CB8AC3E}">
        <p14:creationId xmlns:p14="http://schemas.microsoft.com/office/powerpoint/2010/main" val="257948669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Oval 485"/>
          <p:cNvSpPr/>
          <p:nvPr/>
        </p:nvSpPr>
        <p:spPr>
          <a:xfrm>
            <a:off x="2364420" y="533406"/>
            <a:ext cx="7463175" cy="3998999"/>
          </a:xfrm>
          <a:prstGeom prst="ellipse">
            <a:avLst/>
          </a:prstGeom>
          <a:gradFill flip="none" rotWithShape="1">
            <a:gsLst>
              <a:gs pos="100000">
                <a:srgbClr val="3C86EC">
                  <a:alpha val="0"/>
                </a:srgbClr>
              </a:gs>
              <a:gs pos="0">
                <a:srgbClr val="3C86EC"/>
              </a:gs>
            </a:gsLst>
            <a:path path="shape">
              <a:fillToRect l="50000" t="50000" r="50000" b="50000"/>
            </a:path>
            <a:tileRect/>
          </a:gradFill>
          <a:ln w="25400"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lIns="91416" tIns="45710" rIns="91416" bIns="45710" rtlCol="0" anchor="ctr"/>
          <a:lstStyle/>
          <a:p>
            <a:pPr algn="ctr"/>
            <a:endParaRPr lang="en-US" dirty="0"/>
          </a:p>
        </p:txBody>
      </p:sp>
      <p:pic>
        <p:nvPicPr>
          <p:cNvPr id="487" name="Picture 48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6462" y="913377"/>
            <a:ext cx="5316345" cy="2971755"/>
          </a:xfrm>
          <a:prstGeom prst="rect">
            <a:avLst/>
          </a:prstGeom>
        </p:spPr>
      </p:pic>
      <p:sp>
        <p:nvSpPr>
          <p:cNvPr id="2" name="Title 1"/>
          <p:cNvSpPr>
            <a:spLocks noGrp="1"/>
          </p:cNvSpPr>
          <p:nvPr>
            <p:ph type="title"/>
          </p:nvPr>
        </p:nvSpPr>
        <p:spPr/>
        <p:txBody>
          <a:bodyPr/>
          <a:lstStyle/>
          <a:p>
            <a:r>
              <a:rPr lang="en-US" dirty="0" smtClean="0"/>
              <a:t>ACI Benefit: Deep Telemetry —  Application and Tenant </a:t>
            </a:r>
            <a:endParaRPr lang="en-US" dirty="0"/>
          </a:p>
        </p:txBody>
      </p:sp>
      <p:sp>
        <p:nvSpPr>
          <p:cNvPr id="392" name="Trapezoid 391"/>
          <p:cNvSpPr/>
          <p:nvPr/>
        </p:nvSpPr>
        <p:spPr>
          <a:xfrm>
            <a:off x="2354471" y="3589866"/>
            <a:ext cx="7438040" cy="1141769"/>
          </a:xfrm>
          <a:prstGeom prst="trapezoid">
            <a:avLst>
              <a:gd name="adj" fmla="val 135044"/>
            </a:avLst>
          </a:prstGeom>
          <a:gradFill flip="none" rotWithShape="1">
            <a:gsLst>
              <a:gs pos="0">
                <a:schemeClr val="bg1">
                  <a:lumMod val="95000"/>
                </a:schemeClr>
              </a:gs>
              <a:gs pos="100000">
                <a:schemeClr val="bg1">
                  <a:alpha val="0"/>
                </a:schemeClr>
              </a:gs>
            </a:gsLst>
            <a:lin ang="16200000" scaled="1"/>
            <a:tileRect/>
          </a:gradFill>
          <a:ln w="12700" cap="flat">
            <a:gradFill flip="none" rotWithShape="1">
              <a:gsLst>
                <a:gs pos="0">
                  <a:schemeClr val="accent1">
                    <a:tint val="66000"/>
                    <a:satMod val="160000"/>
                  </a:schemeClr>
                </a:gs>
                <a:gs pos="100000">
                  <a:schemeClr val="accent1">
                    <a:tint val="44500"/>
                    <a:satMod val="160000"/>
                    <a:alpha val="0"/>
                  </a:schemeClr>
                </a:gs>
              </a:gsLst>
              <a:lin ang="16200000" scaled="1"/>
              <a:tileRect/>
            </a:gradFill>
            <a:miter lim="800000"/>
            <a:headEnd type="none" w="med" len="med"/>
            <a:tailEnd type="none" w="med" len="med"/>
          </a:ln>
          <a:effectLst>
            <a:outerShdw blurRad="63500" algn="ctr" rotWithShape="0">
              <a:prstClr val="black">
                <a:alpha val="40000"/>
              </a:prstClr>
            </a:outerShdw>
          </a:effectLst>
        </p:spPr>
        <p:txBody>
          <a:bodyPr lIns="91400" tIns="91400" rIns="91400" bIns="91400" rtlCol="0" anchor="t"/>
          <a:lstStyle/>
          <a:p>
            <a:pPr defTabSz="385629"/>
            <a:endParaRPr lang="en-US" sz="1100">
              <a:latin typeface="CiscoSansTT ExtraLight"/>
              <a:ea typeface="Arial" pitchFamily="-107" charset="0"/>
              <a:cs typeface="Arial" pitchFamily="-107" charset="0"/>
            </a:endParaRPr>
          </a:p>
        </p:txBody>
      </p:sp>
      <p:grpSp>
        <p:nvGrpSpPr>
          <p:cNvPr id="393" name="APIC"/>
          <p:cNvGrpSpPr/>
          <p:nvPr/>
        </p:nvGrpSpPr>
        <p:grpSpPr>
          <a:xfrm>
            <a:off x="5714591" y="2474609"/>
            <a:ext cx="841804" cy="905795"/>
            <a:chOff x="4869174" y="1646464"/>
            <a:chExt cx="1553552" cy="1579931"/>
          </a:xfrm>
        </p:grpSpPr>
        <p:sp>
          <p:nvSpPr>
            <p:cNvPr id="394" name="Rounded Rectangle 393"/>
            <p:cNvSpPr/>
            <p:nvPr/>
          </p:nvSpPr>
          <p:spPr>
            <a:xfrm rot="2700000">
              <a:off x="5003450" y="1814788"/>
              <a:ext cx="1319770" cy="1319769"/>
            </a:xfrm>
            <a:prstGeom prst="roundRect">
              <a:avLst>
                <a:gd name="adj" fmla="val 5947"/>
              </a:avLst>
            </a:prstGeom>
            <a:gradFill flip="none" rotWithShape="1">
              <a:gsLst>
                <a:gs pos="100000">
                  <a:srgbClr val="706D6D">
                    <a:alpha val="0"/>
                  </a:srgbClr>
                </a:gs>
                <a:gs pos="2083">
                  <a:srgbClr val="EAB430">
                    <a:lumMod val="50000"/>
                  </a:srgbClr>
                </a:gs>
              </a:gsLst>
              <a:path path="shape">
                <a:fillToRect l="50000" t="50000" r="50000" b="50000"/>
              </a:path>
              <a:tileRect/>
            </a:gra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200" kern="0">
                <a:solidFill>
                  <a:srgbClr val="E7E6E6"/>
                </a:solidFill>
              </a:endParaRPr>
            </a:p>
          </p:txBody>
        </p:sp>
        <p:grpSp>
          <p:nvGrpSpPr>
            <p:cNvPr id="395" name="Group 394"/>
            <p:cNvGrpSpPr/>
            <p:nvPr/>
          </p:nvGrpSpPr>
          <p:grpSpPr>
            <a:xfrm>
              <a:off x="5112843" y="1886403"/>
              <a:ext cx="1176540" cy="1176540"/>
              <a:chOff x="5112848" y="1886403"/>
              <a:chExt cx="1176541" cy="1176541"/>
            </a:xfrm>
          </p:grpSpPr>
          <p:sp>
            <p:nvSpPr>
              <p:cNvPr id="403" name="Rounded Rectangle 402"/>
              <p:cNvSpPr/>
              <p:nvPr/>
            </p:nvSpPr>
            <p:spPr>
              <a:xfrm rot="2700000">
                <a:off x="5112848" y="1886403"/>
                <a:ext cx="1176541" cy="1176541"/>
              </a:xfrm>
              <a:prstGeom prst="roundRect">
                <a:avLst>
                  <a:gd name="adj" fmla="val 5947"/>
                </a:avLst>
              </a:prstGeom>
              <a:gradFill flip="none" rotWithShape="1">
                <a:gsLst>
                  <a:gs pos="89000">
                    <a:srgbClr val="706D6D">
                      <a:alpha val="0"/>
                    </a:srgbClr>
                  </a:gs>
                  <a:gs pos="100000">
                    <a:srgbClr val="EAB430">
                      <a:lumMod val="50000"/>
                    </a:srgbClr>
                  </a:gs>
                </a:gsLst>
                <a:path path="shape">
                  <a:fillToRect l="50000" t="50000" r="50000" b="50000"/>
                </a:path>
                <a:tileRect/>
              </a:gra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200" kern="0">
                  <a:solidFill>
                    <a:srgbClr val="E7E6E6"/>
                  </a:solidFill>
                </a:endParaRPr>
              </a:p>
            </p:txBody>
          </p:sp>
          <p:sp>
            <p:nvSpPr>
              <p:cNvPr id="404" name="Rounded Rectangle 403"/>
              <p:cNvSpPr/>
              <p:nvPr/>
            </p:nvSpPr>
            <p:spPr>
              <a:xfrm rot="2700000">
                <a:off x="5282468" y="2056023"/>
                <a:ext cx="837300" cy="837300"/>
              </a:xfrm>
              <a:prstGeom prst="roundRect">
                <a:avLst>
                  <a:gd name="adj" fmla="val 5947"/>
                </a:avLst>
              </a:prstGeom>
              <a:gradFill flip="none" rotWithShape="1">
                <a:gsLst>
                  <a:gs pos="0">
                    <a:srgbClr val="EAB430">
                      <a:alpha val="90000"/>
                    </a:srgbClr>
                  </a:gs>
                  <a:gs pos="100000">
                    <a:srgbClr val="EAB430">
                      <a:lumMod val="50000"/>
                      <a:alpha val="90000"/>
                    </a:srgbClr>
                  </a:gs>
                </a:gsLst>
                <a:lin ang="2700000" scaled="1"/>
                <a:tileRect/>
              </a:gradFill>
              <a:ln w="76200" cap="flat" cmpd="sng" algn="ctr">
                <a:gradFill>
                  <a:gsLst>
                    <a:gs pos="0">
                      <a:srgbClr val="EAB430">
                        <a:lumMod val="60000"/>
                        <a:lumOff val="40000"/>
                      </a:srgbClr>
                    </a:gs>
                    <a:gs pos="100000">
                      <a:srgbClr val="EAB430">
                        <a:lumMod val="75000"/>
                      </a:srgbClr>
                    </a:gs>
                  </a:gsLst>
                  <a:lin ang="5400000" scaled="0"/>
                </a:gra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200" kern="0">
                  <a:solidFill>
                    <a:srgbClr val="E7E6E6"/>
                  </a:solidFill>
                </a:endParaRPr>
              </a:p>
            </p:txBody>
          </p:sp>
        </p:grpSp>
        <p:sp>
          <p:nvSpPr>
            <p:cNvPr id="396" name="Rectangle 395"/>
            <p:cNvSpPr/>
            <p:nvPr/>
          </p:nvSpPr>
          <p:spPr>
            <a:xfrm>
              <a:off x="5173629" y="2219162"/>
              <a:ext cx="1042994" cy="4831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b="1" kern="0" dirty="0">
                  <a:solidFill>
                    <a:srgbClr val="5E460A"/>
                  </a:solidFill>
                  <a:effectLst>
                    <a:innerShdw blurRad="63500" dist="50800" dir="16200000">
                      <a:prstClr val="black">
                        <a:alpha val="50000"/>
                      </a:prstClr>
                    </a:innerShdw>
                  </a:effectLst>
                </a:rPr>
                <a:t>APIC</a:t>
              </a:r>
            </a:p>
          </p:txBody>
        </p:sp>
        <p:pic>
          <p:nvPicPr>
            <p:cNvPr id="397" name="Picture 39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0088" y="1646464"/>
              <a:ext cx="262045" cy="304653"/>
            </a:xfrm>
            <a:prstGeom prst="rect">
              <a:avLst/>
            </a:prstGeom>
            <a:noFill/>
            <a:ln>
              <a:noFill/>
            </a:ln>
            <a:effectLst>
              <a:outerShdw blurRad="25400" dist="254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8" name="Freeform 397"/>
            <p:cNvSpPr>
              <a:spLocks noEditPoints="1"/>
            </p:cNvSpPr>
            <p:nvPr/>
          </p:nvSpPr>
          <p:spPr bwMode="auto">
            <a:xfrm>
              <a:off x="4869174" y="2359127"/>
              <a:ext cx="387171" cy="191852"/>
            </a:xfrm>
            <a:custGeom>
              <a:avLst/>
              <a:gdLst>
                <a:gd name="T0" fmla="*/ 260 w 520"/>
                <a:gd name="T1" fmla="*/ 0 h 258"/>
                <a:gd name="T2" fmla="*/ 0 w 520"/>
                <a:gd name="T3" fmla="*/ 226 h 258"/>
                <a:gd name="T4" fmla="*/ 44 w 520"/>
                <a:gd name="T5" fmla="*/ 258 h 258"/>
                <a:gd name="T6" fmla="*/ 476 w 520"/>
                <a:gd name="T7" fmla="*/ 258 h 258"/>
                <a:gd name="T8" fmla="*/ 520 w 520"/>
                <a:gd name="T9" fmla="*/ 226 h 258"/>
                <a:gd name="T10" fmla="*/ 260 w 520"/>
                <a:gd name="T11" fmla="*/ 0 h 258"/>
                <a:gd name="T12" fmla="*/ 42 w 520"/>
                <a:gd name="T13" fmla="*/ 173 h 258"/>
                <a:gd name="T14" fmla="*/ 28 w 520"/>
                <a:gd name="T15" fmla="*/ 179 h 258"/>
                <a:gd name="T16" fmla="*/ 16 w 520"/>
                <a:gd name="T17" fmla="*/ 174 h 258"/>
                <a:gd name="T18" fmla="*/ 22 w 520"/>
                <a:gd name="T19" fmla="*/ 154 h 258"/>
                <a:gd name="T20" fmla="*/ 36 w 520"/>
                <a:gd name="T21" fmla="*/ 160 h 258"/>
                <a:gd name="T22" fmla="*/ 42 w 520"/>
                <a:gd name="T23" fmla="*/ 173 h 258"/>
                <a:gd name="T24" fmla="*/ 345 w 520"/>
                <a:gd name="T25" fmla="*/ 32 h 258"/>
                <a:gd name="T26" fmla="*/ 349 w 520"/>
                <a:gd name="T27" fmla="*/ 22 h 258"/>
                <a:gd name="T28" fmla="*/ 369 w 520"/>
                <a:gd name="T29" fmla="*/ 29 h 258"/>
                <a:gd name="T30" fmla="*/ 364 w 520"/>
                <a:gd name="T31" fmla="*/ 40 h 258"/>
                <a:gd name="T32" fmla="*/ 351 w 520"/>
                <a:gd name="T33" fmla="*/ 45 h 258"/>
                <a:gd name="T34" fmla="*/ 345 w 520"/>
                <a:gd name="T35" fmla="*/ 32 h 258"/>
                <a:gd name="T36" fmla="*/ 250 w 520"/>
                <a:gd name="T37" fmla="*/ 9 h 258"/>
                <a:gd name="T38" fmla="*/ 260 w 520"/>
                <a:gd name="T39" fmla="*/ 8 h 258"/>
                <a:gd name="T40" fmla="*/ 271 w 520"/>
                <a:gd name="T41" fmla="*/ 9 h 258"/>
                <a:gd name="T42" fmla="*/ 271 w 520"/>
                <a:gd name="T43" fmla="*/ 17 h 258"/>
                <a:gd name="T44" fmla="*/ 260 w 520"/>
                <a:gd name="T45" fmla="*/ 27 h 258"/>
                <a:gd name="T46" fmla="*/ 250 w 520"/>
                <a:gd name="T47" fmla="*/ 17 h 258"/>
                <a:gd name="T48" fmla="*/ 250 w 520"/>
                <a:gd name="T49" fmla="*/ 9 h 258"/>
                <a:gd name="T50" fmla="*/ 93 w 520"/>
                <a:gd name="T51" fmla="*/ 97 h 258"/>
                <a:gd name="T52" fmla="*/ 79 w 520"/>
                <a:gd name="T53" fmla="*/ 97 h 258"/>
                <a:gd name="T54" fmla="*/ 68 w 520"/>
                <a:gd name="T55" fmla="*/ 86 h 258"/>
                <a:gd name="T56" fmla="*/ 83 w 520"/>
                <a:gd name="T57" fmla="*/ 71 h 258"/>
                <a:gd name="T58" fmla="*/ 93 w 520"/>
                <a:gd name="T59" fmla="*/ 82 h 258"/>
                <a:gd name="T60" fmla="*/ 93 w 520"/>
                <a:gd name="T61" fmla="*/ 97 h 258"/>
                <a:gd name="T62" fmla="*/ 170 w 520"/>
                <a:gd name="T63" fmla="*/ 45 h 258"/>
                <a:gd name="T64" fmla="*/ 156 w 520"/>
                <a:gd name="T65" fmla="*/ 40 h 258"/>
                <a:gd name="T66" fmla="*/ 152 w 520"/>
                <a:gd name="T67" fmla="*/ 30 h 258"/>
                <a:gd name="T68" fmla="*/ 172 w 520"/>
                <a:gd name="T69" fmla="*/ 22 h 258"/>
                <a:gd name="T70" fmla="*/ 175 w 520"/>
                <a:gd name="T71" fmla="*/ 32 h 258"/>
                <a:gd name="T72" fmla="*/ 170 w 520"/>
                <a:gd name="T73" fmla="*/ 45 h 258"/>
                <a:gd name="T74" fmla="*/ 283 w 520"/>
                <a:gd name="T75" fmla="*/ 229 h 258"/>
                <a:gd name="T76" fmla="*/ 250 w 520"/>
                <a:gd name="T77" fmla="*/ 231 h 258"/>
                <a:gd name="T78" fmla="*/ 248 w 520"/>
                <a:gd name="T79" fmla="*/ 197 h 258"/>
                <a:gd name="T80" fmla="*/ 374 w 520"/>
                <a:gd name="T81" fmla="*/ 88 h 258"/>
                <a:gd name="T82" fmla="*/ 378 w 520"/>
                <a:gd name="T83" fmla="*/ 91 h 258"/>
                <a:gd name="T84" fmla="*/ 283 w 520"/>
                <a:gd name="T85" fmla="*/ 229 h 258"/>
                <a:gd name="T86" fmla="*/ 442 w 520"/>
                <a:gd name="T87" fmla="*/ 97 h 258"/>
                <a:gd name="T88" fmla="*/ 427 w 520"/>
                <a:gd name="T89" fmla="*/ 97 h 258"/>
                <a:gd name="T90" fmla="*/ 427 w 520"/>
                <a:gd name="T91" fmla="*/ 82 h 258"/>
                <a:gd name="T92" fmla="*/ 438 w 520"/>
                <a:gd name="T93" fmla="*/ 71 h 258"/>
                <a:gd name="T94" fmla="*/ 453 w 520"/>
                <a:gd name="T95" fmla="*/ 86 h 258"/>
                <a:gd name="T96" fmla="*/ 442 w 520"/>
                <a:gd name="T97" fmla="*/ 97 h 258"/>
                <a:gd name="T98" fmla="*/ 492 w 520"/>
                <a:gd name="T99" fmla="*/ 179 h 258"/>
                <a:gd name="T100" fmla="*/ 479 w 520"/>
                <a:gd name="T101" fmla="*/ 173 h 258"/>
                <a:gd name="T102" fmla="*/ 484 w 520"/>
                <a:gd name="T103" fmla="*/ 159 h 258"/>
                <a:gd name="T104" fmla="*/ 498 w 520"/>
                <a:gd name="T105" fmla="*/ 154 h 258"/>
                <a:gd name="T106" fmla="*/ 505 w 520"/>
                <a:gd name="T107" fmla="*/ 173 h 258"/>
                <a:gd name="T108" fmla="*/ 492 w 520"/>
                <a:gd name="T109" fmla="*/ 17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20" h="258">
                  <a:moveTo>
                    <a:pt x="260" y="0"/>
                  </a:moveTo>
                  <a:cubicBezTo>
                    <a:pt x="117" y="0"/>
                    <a:pt x="0" y="101"/>
                    <a:pt x="0" y="226"/>
                  </a:cubicBezTo>
                  <a:cubicBezTo>
                    <a:pt x="0" y="247"/>
                    <a:pt x="15" y="258"/>
                    <a:pt x="44" y="258"/>
                  </a:cubicBezTo>
                  <a:cubicBezTo>
                    <a:pt x="476" y="258"/>
                    <a:pt x="476" y="258"/>
                    <a:pt x="476" y="258"/>
                  </a:cubicBezTo>
                  <a:cubicBezTo>
                    <a:pt x="506" y="258"/>
                    <a:pt x="520" y="247"/>
                    <a:pt x="520" y="226"/>
                  </a:cubicBezTo>
                  <a:cubicBezTo>
                    <a:pt x="520" y="101"/>
                    <a:pt x="404" y="0"/>
                    <a:pt x="260" y="0"/>
                  </a:cubicBezTo>
                  <a:close/>
                  <a:moveTo>
                    <a:pt x="42" y="173"/>
                  </a:moveTo>
                  <a:cubicBezTo>
                    <a:pt x="40" y="179"/>
                    <a:pt x="34" y="181"/>
                    <a:pt x="28" y="179"/>
                  </a:cubicBezTo>
                  <a:cubicBezTo>
                    <a:pt x="16" y="174"/>
                    <a:pt x="16" y="174"/>
                    <a:pt x="16" y="174"/>
                  </a:cubicBezTo>
                  <a:cubicBezTo>
                    <a:pt x="18" y="167"/>
                    <a:pt x="20" y="160"/>
                    <a:pt x="22" y="154"/>
                  </a:cubicBezTo>
                  <a:cubicBezTo>
                    <a:pt x="36" y="160"/>
                    <a:pt x="36" y="160"/>
                    <a:pt x="36" y="160"/>
                  </a:cubicBezTo>
                  <a:cubicBezTo>
                    <a:pt x="42" y="162"/>
                    <a:pt x="44" y="168"/>
                    <a:pt x="42" y="173"/>
                  </a:cubicBezTo>
                  <a:close/>
                  <a:moveTo>
                    <a:pt x="345" y="32"/>
                  </a:moveTo>
                  <a:cubicBezTo>
                    <a:pt x="349" y="22"/>
                    <a:pt x="349" y="22"/>
                    <a:pt x="349" y="22"/>
                  </a:cubicBezTo>
                  <a:cubicBezTo>
                    <a:pt x="356" y="24"/>
                    <a:pt x="362" y="27"/>
                    <a:pt x="369" y="29"/>
                  </a:cubicBezTo>
                  <a:cubicBezTo>
                    <a:pt x="364" y="40"/>
                    <a:pt x="364" y="40"/>
                    <a:pt x="364" y="40"/>
                  </a:cubicBezTo>
                  <a:cubicBezTo>
                    <a:pt x="362" y="45"/>
                    <a:pt x="356" y="48"/>
                    <a:pt x="351" y="45"/>
                  </a:cubicBezTo>
                  <a:cubicBezTo>
                    <a:pt x="345" y="43"/>
                    <a:pt x="343" y="37"/>
                    <a:pt x="345" y="32"/>
                  </a:cubicBezTo>
                  <a:close/>
                  <a:moveTo>
                    <a:pt x="250" y="9"/>
                  </a:moveTo>
                  <a:cubicBezTo>
                    <a:pt x="253" y="8"/>
                    <a:pt x="257" y="8"/>
                    <a:pt x="260" y="8"/>
                  </a:cubicBezTo>
                  <a:cubicBezTo>
                    <a:pt x="264" y="8"/>
                    <a:pt x="267" y="8"/>
                    <a:pt x="271" y="9"/>
                  </a:cubicBezTo>
                  <a:cubicBezTo>
                    <a:pt x="271" y="17"/>
                    <a:pt x="271" y="17"/>
                    <a:pt x="271" y="17"/>
                  </a:cubicBezTo>
                  <a:cubicBezTo>
                    <a:pt x="271" y="23"/>
                    <a:pt x="266" y="27"/>
                    <a:pt x="260" y="27"/>
                  </a:cubicBezTo>
                  <a:cubicBezTo>
                    <a:pt x="255" y="27"/>
                    <a:pt x="250" y="23"/>
                    <a:pt x="250" y="17"/>
                  </a:cubicBezTo>
                  <a:lnTo>
                    <a:pt x="250" y="9"/>
                  </a:lnTo>
                  <a:close/>
                  <a:moveTo>
                    <a:pt x="93" y="97"/>
                  </a:moveTo>
                  <a:cubicBezTo>
                    <a:pt x="89" y="101"/>
                    <a:pt x="83" y="101"/>
                    <a:pt x="79" y="97"/>
                  </a:cubicBezTo>
                  <a:cubicBezTo>
                    <a:pt x="68" y="86"/>
                    <a:pt x="68" y="86"/>
                    <a:pt x="68" y="86"/>
                  </a:cubicBezTo>
                  <a:cubicBezTo>
                    <a:pt x="73" y="81"/>
                    <a:pt x="78" y="76"/>
                    <a:pt x="83" y="71"/>
                  </a:cubicBezTo>
                  <a:cubicBezTo>
                    <a:pt x="93" y="82"/>
                    <a:pt x="93" y="82"/>
                    <a:pt x="93" y="82"/>
                  </a:cubicBezTo>
                  <a:cubicBezTo>
                    <a:pt x="97" y="86"/>
                    <a:pt x="97" y="93"/>
                    <a:pt x="93" y="97"/>
                  </a:cubicBezTo>
                  <a:close/>
                  <a:moveTo>
                    <a:pt x="170" y="45"/>
                  </a:moveTo>
                  <a:cubicBezTo>
                    <a:pt x="164" y="48"/>
                    <a:pt x="158" y="45"/>
                    <a:pt x="156" y="40"/>
                  </a:cubicBezTo>
                  <a:cubicBezTo>
                    <a:pt x="152" y="30"/>
                    <a:pt x="152" y="30"/>
                    <a:pt x="152" y="30"/>
                  </a:cubicBezTo>
                  <a:cubicBezTo>
                    <a:pt x="158" y="27"/>
                    <a:pt x="165" y="24"/>
                    <a:pt x="172" y="22"/>
                  </a:cubicBezTo>
                  <a:cubicBezTo>
                    <a:pt x="175" y="32"/>
                    <a:pt x="175" y="32"/>
                    <a:pt x="175" y="32"/>
                  </a:cubicBezTo>
                  <a:cubicBezTo>
                    <a:pt x="178" y="37"/>
                    <a:pt x="175" y="43"/>
                    <a:pt x="170" y="45"/>
                  </a:cubicBezTo>
                  <a:close/>
                  <a:moveTo>
                    <a:pt x="283" y="229"/>
                  </a:moveTo>
                  <a:cubicBezTo>
                    <a:pt x="275" y="239"/>
                    <a:pt x="259" y="240"/>
                    <a:pt x="250" y="231"/>
                  </a:cubicBezTo>
                  <a:cubicBezTo>
                    <a:pt x="240" y="222"/>
                    <a:pt x="239" y="207"/>
                    <a:pt x="248" y="197"/>
                  </a:cubicBezTo>
                  <a:cubicBezTo>
                    <a:pt x="374" y="88"/>
                    <a:pt x="374" y="88"/>
                    <a:pt x="374" y="88"/>
                  </a:cubicBezTo>
                  <a:cubicBezTo>
                    <a:pt x="378" y="91"/>
                    <a:pt x="378" y="91"/>
                    <a:pt x="378" y="91"/>
                  </a:cubicBezTo>
                  <a:lnTo>
                    <a:pt x="283" y="229"/>
                  </a:lnTo>
                  <a:close/>
                  <a:moveTo>
                    <a:pt x="442" y="97"/>
                  </a:moveTo>
                  <a:cubicBezTo>
                    <a:pt x="438" y="101"/>
                    <a:pt x="431" y="101"/>
                    <a:pt x="427" y="97"/>
                  </a:cubicBezTo>
                  <a:cubicBezTo>
                    <a:pt x="423" y="93"/>
                    <a:pt x="423" y="86"/>
                    <a:pt x="427" y="82"/>
                  </a:cubicBezTo>
                  <a:cubicBezTo>
                    <a:pt x="438" y="71"/>
                    <a:pt x="438" y="71"/>
                    <a:pt x="438" y="71"/>
                  </a:cubicBezTo>
                  <a:cubicBezTo>
                    <a:pt x="443" y="76"/>
                    <a:pt x="448" y="81"/>
                    <a:pt x="453" y="86"/>
                  </a:cubicBezTo>
                  <a:lnTo>
                    <a:pt x="442" y="97"/>
                  </a:lnTo>
                  <a:close/>
                  <a:moveTo>
                    <a:pt x="492" y="179"/>
                  </a:moveTo>
                  <a:cubicBezTo>
                    <a:pt x="487" y="181"/>
                    <a:pt x="481" y="178"/>
                    <a:pt x="479" y="173"/>
                  </a:cubicBezTo>
                  <a:cubicBezTo>
                    <a:pt x="476" y="168"/>
                    <a:pt x="479" y="162"/>
                    <a:pt x="484" y="159"/>
                  </a:cubicBezTo>
                  <a:cubicBezTo>
                    <a:pt x="498" y="154"/>
                    <a:pt x="498" y="154"/>
                    <a:pt x="498" y="154"/>
                  </a:cubicBezTo>
                  <a:cubicBezTo>
                    <a:pt x="501" y="160"/>
                    <a:pt x="503" y="167"/>
                    <a:pt x="505" y="173"/>
                  </a:cubicBezTo>
                  <a:lnTo>
                    <a:pt x="492" y="179"/>
                  </a:lnTo>
                  <a:close/>
                </a:path>
              </a:pathLst>
            </a:custGeom>
            <a:solidFill>
              <a:srgbClr val="FFFFFF"/>
            </a:solidFill>
            <a:ln>
              <a:noFill/>
            </a:ln>
            <a:effectLst>
              <a:outerShdw blurRad="25400" dist="254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200" kern="0">
                <a:solidFill>
                  <a:sysClr val="windowText" lastClr="000000"/>
                </a:solidFill>
              </a:endParaRPr>
            </a:p>
          </p:txBody>
        </p:sp>
        <p:grpSp>
          <p:nvGrpSpPr>
            <p:cNvPr id="399" name="Group 398"/>
            <p:cNvGrpSpPr>
              <a:grpSpLocks noChangeAspect="1"/>
            </p:cNvGrpSpPr>
            <p:nvPr/>
          </p:nvGrpSpPr>
          <p:grpSpPr bwMode="auto">
            <a:xfrm>
              <a:off x="5560380" y="2912897"/>
              <a:ext cx="269484" cy="313498"/>
              <a:chOff x="5451" y="1149"/>
              <a:chExt cx="349" cy="406"/>
            </a:xfrm>
            <a:effectLst>
              <a:outerShdw blurRad="25400" dist="25400" dir="5400000" algn="t" rotWithShape="0">
                <a:prstClr val="black">
                  <a:alpha val="40000"/>
                </a:prstClr>
              </a:outerShdw>
            </a:effectLst>
          </p:grpSpPr>
          <p:sp>
            <p:nvSpPr>
              <p:cNvPr id="401" name="Freeform 400"/>
              <p:cNvSpPr>
                <a:spLocks noEditPoints="1"/>
              </p:cNvSpPr>
              <p:nvPr/>
            </p:nvSpPr>
            <p:spPr bwMode="auto">
              <a:xfrm>
                <a:off x="5451" y="1204"/>
                <a:ext cx="349" cy="351"/>
              </a:xfrm>
              <a:custGeom>
                <a:avLst/>
                <a:gdLst>
                  <a:gd name="T0" fmla="*/ 110 w 221"/>
                  <a:gd name="T1" fmla="*/ 0 h 222"/>
                  <a:gd name="T2" fmla="*/ 0 w 221"/>
                  <a:gd name="T3" fmla="*/ 111 h 222"/>
                  <a:gd name="T4" fmla="*/ 110 w 221"/>
                  <a:gd name="T5" fmla="*/ 222 h 222"/>
                  <a:gd name="T6" fmla="*/ 221 w 221"/>
                  <a:gd name="T7" fmla="*/ 111 h 222"/>
                  <a:gd name="T8" fmla="*/ 110 w 221"/>
                  <a:gd name="T9" fmla="*/ 0 h 222"/>
                  <a:gd name="T10" fmla="*/ 181 w 221"/>
                  <a:gd name="T11" fmla="*/ 152 h 222"/>
                  <a:gd name="T12" fmla="*/ 170 w 221"/>
                  <a:gd name="T13" fmla="*/ 156 h 222"/>
                  <a:gd name="T14" fmla="*/ 102 w 221"/>
                  <a:gd name="T15" fmla="*/ 121 h 222"/>
                  <a:gd name="T16" fmla="*/ 98 w 221"/>
                  <a:gd name="T17" fmla="*/ 114 h 222"/>
                  <a:gd name="T18" fmla="*/ 98 w 221"/>
                  <a:gd name="T19" fmla="*/ 113 h 222"/>
                  <a:gd name="T20" fmla="*/ 98 w 221"/>
                  <a:gd name="T21" fmla="*/ 38 h 222"/>
                  <a:gd name="T22" fmla="*/ 106 w 221"/>
                  <a:gd name="T23" fmla="*/ 29 h 222"/>
                  <a:gd name="T24" fmla="*/ 115 w 221"/>
                  <a:gd name="T25" fmla="*/ 38 h 222"/>
                  <a:gd name="T26" fmla="*/ 115 w 221"/>
                  <a:gd name="T27" fmla="*/ 109 h 222"/>
                  <a:gd name="T28" fmla="*/ 177 w 221"/>
                  <a:gd name="T29" fmla="*/ 141 h 222"/>
                  <a:gd name="T30" fmla="*/ 181 w 221"/>
                  <a:gd name="T31" fmla="*/ 15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1" h="222">
                    <a:moveTo>
                      <a:pt x="110" y="0"/>
                    </a:moveTo>
                    <a:cubicBezTo>
                      <a:pt x="49" y="0"/>
                      <a:pt x="0" y="50"/>
                      <a:pt x="0" y="111"/>
                    </a:cubicBezTo>
                    <a:cubicBezTo>
                      <a:pt x="0" y="172"/>
                      <a:pt x="49" y="222"/>
                      <a:pt x="110" y="222"/>
                    </a:cubicBezTo>
                    <a:cubicBezTo>
                      <a:pt x="172" y="222"/>
                      <a:pt x="221" y="172"/>
                      <a:pt x="221" y="111"/>
                    </a:cubicBezTo>
                    <a:cubicBezTo>
                      <a:pt x="221" y="50"/>
                      <a:pt x="172" y="0"/>
                      <a:pt x="110" y="0"/>
                    </a:cubicBezTo>
                    <a:close/>
                    <a:moveTo>
                      <a:pt x="181" y="152"/>
                    </a:moveTo>
                    <a:cubicBezTo>
                      <a:pt x="179" y="156"/>
                      <a:pt x="174" y="158"/>
                      <a:pt x="170" y="156"/>
                    </a:cubicBezTo>
                    <a:cubicBezTo>
                      <a:pt x="102" y="121"/>
                      <a:pt x="102" y="121"/>
                      <a:pt x="102" y="121"/>
                    </a:cubicBezTo>
                    <a:cubicBezTo>
                      <a:pt x="99" y="120"/>
                      <a:pt x="98" y="117"/>
                      <a:pt x="98" y="114"/>
                    </a:cubicBezTo>
                    <a:cubicBezTo>
                      <a:pt x="98" y="114"/>
                      <a:pt x="98" y="114"/>
                      <a:pt x="98" y="113"/>
                    </a:cubicBezTo>
                    <a:cubicBezTo>
                      <a:pt x="98" y="38"/>
                      <a:pt x="98" y="38"/>
                      <a:pt x="98" y="38"/>
                    </a:cubicBezTo>
                    <a:cubicBezTo>
                      <a:pt x="98" y="33"/>
                      <a:pt x="102" y="29"/>
                      <a:pt x="106" y="29"/>
                    </a:cubicBezTo>
                    <a:cubicBezTo>
                      <a:pt x="111" y="29"/>
                      <a:pt x="115" y="33"/>
                      <a:pt x="115" y="38"/>
                    </a:cubicBezTo>
                    <a:cubicBezTo>
                      <a:pt x="115" y="109"/>
                      <a:pt x="115" y="109"/>
                      <a:pt x="115" y="109"/>
                    </a:cubicBezTo>
                    <a:cubicBezTo>
                      <a:pt x="177" y="141"/>
                      <a:pt x="177" y="141"/>
                      <a:pt x="177" y="141"/>
                    </a:cubicBezTo>
                    <a:cubicBezTo>
                      <a:pt x="182" y="143"/>
                      <a:pt x="183" y="148"/>
                      <a:pt x="181" y="1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200" kern="0">
                  <a:solidFill>
                    <a:sysClr val="windowText" lastClr="000000"/>
                  </a:solidFill>
                </a:endParaRPr>
              </a:p>
            </p:txBody>
          </p:sp>
          <p:sp>
            <p:nvSpPr>
              <p:cNvPr id="402" name="Freeform 401"/>
              <p:cNvSpPr>
                <a:spLocks/>
              </p:cNvSpPr>
              <p:nvPr/>
            </p:nvSpPr>
            <p:spPr bwMode="auto">
              <a:xfrm>
                <a:off x="5523" y="1149"/>
                <a:ext cx="205" cy="26"/>
              </a:xfrm>
              <a:custGeom>
                <a:avLst/>
                <a:gdLst>
                  <a:gd name="T0" fmla="*/ 87 w 87"/>
                  <a:gd name="T1" fmla="*/ 5 h 11"/>
                  <a:gd name="T2" fmla="*/ 81 w 87"/>
                  <a:gd name="T3" fmla="*/ 11 h 11"/>
                  <a:gd name="T4" fmla="*/ 5 w 87"/>
                  <a:gd name="T5" fmla="*/ 11 h 11"/>
                  <a:gd name="T6" fmla="*/ 0 w 87"/>
                  <a:gd name="T7" fmla="*/ 5 h 11"/>
                  <a:gd name="T8" fmla="*/ 0 w 87"/>
                  <a:gd name="T9" fmla="*/ 5 h 11"/>
                  <a:gd name="T10" fmla="*/ 5 w 87"/>
                  <a:gd name="T11" fmla="*/ 0 h 11"/>
                  <a:gd name="T12" fmla="*/ 81 w 87"/>
                  <a:gd name="T13" fmla="*/ 0 h 11"/>
                  <a:gd name="T14" fmla="*/ 87 w 87"/>
                  <a:gd name="T15" fmla="*/ 5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1">
                    <a:moveTo>
                      <a:pt x="87" y="5"/>
                    </a:moveTo>
                    <a:cubicBezTo>
                      <a:pt x="87" y="8"/>
                      <a:pt x="84" y="11"/>
                      <a:pt x="81" y="11"/>
                    </a:cubicBezTo>
                    <a:cubicBezTo>
                      <a:pt x="5" y="11"/>
                      <a:pt x="5" y="11"/>
                      <a:pt x="5" y="11"/>
                    </a:cubicBezTo>
                    <a:cubicBezTo>
                      <a:pt x="2" y="11"/>
                      <a:pt x="0" y="8"/>
                      <a:pt x="0" y="5"/>
                    </a:cubicBezTo>
                    <a:cubicBezTo>
                      <a:pt x="0" y="5"/>
                      <a:pt x="0" y="5"/>
                      <a:pt x="0" y="5"/>
                    </a:cubicBezTo>
                    <a:cubicBezTo>
                      <a:pt x="0" y="2"/>
                      <a:pt x="2" y="0"/>
                      <a:pt x="5" y="0"/>
                    </a:cubicBezTo>
                    <a:cubicBezTo>
                      <a:pt x="81" y="0"/>
                      <a:pt x="81" y="0"/>
                      <a:pt x="81" y="0"/>
                    </a:cubicBezTo>
                    <a:cubicBezTo>
                      <a:pt x="84" y="0"/>
                      <a:pt x="87" y="2"/>
                      <a:pt x="87"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200" kern="0">
                  <a:solidFill>
                    <a:sysClr val="windowText" lastClr="000000"/>
                  </a:solidFill>
                </a:endParaRPr>
              </a:p>
            </p:txBody>
          </p:sp>
        </p:grpSp>
        <p:sp>
          <p:nvSpPr>
            <p:cNvPr id="400" name="Freeform 399"/>
            <p:cNvSpPr>
              <a:spLocks noEditPoints="1"/>
            </p:cNvSpPr>
            <p:nvPr/>
          </p:nvSpPr>
          <p:spPr bwMode="auto">
            <a:xfrm>
              <a:off x="6198303" y="2302812"/>
              <a:ext cx="224423" cy="297362"/>
            </a:xfrm>
            <a:custGeom>
              <a:avLst/>
              <a:gdLst>
                <a:gd name="T0" fmla="*/ 165 w 178"/>
                <a:gd name="T1" fmla="*/ 83 h 235"/>
                <a:gd name="T2" fmla="*/ 154 w 178"/>
                <a:gd name="T3" fmla="*/ 83 h 235"/>
                <a:gd name="T4" fmla="*/ 154 w 178"/>
                <a:gd name="T5" fmla="*/ 77 h 235"/>
                <a:gd name="T6" fmla="*/ 151 w 178"/>
                <a:gd name="T7" fmla="*/ 77 h 235"/>
                <a:gd name="T8" fmla="*/ 151 w 178"/>
                <a:gd name="T9" fmla="*/ 61 h 235"/>
                <a:gd name="T10" fmla="*/ 89 w 178"/>
                <a:gd name="T11" fmla="*/ 0 h 235"/>
                <a:gd name="T12" fmla="*/ 27 w 178"/>
                <a:gd name="T13" fmla="*/ 61 h 235"/>
                <a:gd name="T14" fmla="*/ 27 w 178"/>
                <a:gd name="T15" fmla="*/ 77 h 235"/>
                <a:gd name="T16" fmla="*/ 24 w 178"/>
                <a:gd name="T17" fmla="*/ 77 h 235"/>
                <a:gd name="T18" fmla="*/ 24 w 178"/>
                <a:gd name="T19" fmla="*/ 83 h 235"/>
                <a:gd name="T20" fmla="*/ 13 w 178"/>
                <a:gd name="T21" fmla="*/ 83 h 235"/>
                <a:gd name="T22" fmla="*/ 0 w 178"/>
                <a:gd name="T23" fmla="*/ 96 h 235"/>
                <a:gd name="T24" fmla="*/ 0 w 178"/>
                <a:gd name="T25" fmla="*/ 222 h 235"/>
                <a:gd name="T26" fmla="*/ 13 w 178"/>
                <a:gd name="T27" fmla="*/ 235 h 235"/>
                <a:gd name="T28" fmla="*/ 165 w 178"/>
                <a:gd name="T29" fmla="*/ 235 h 235"/>
                <a:gd name="T30" fmla="*/ 178 w 178"/>
                <a:gd name="T31" fmla="*/ 222 h 235"/>
                <a:gd name="T32" fmla="*/ 178 w 178"/>
                <a:gd name="T33" fmla="*/ 96 h 235"/>
                <a:gd name="T34" fmla="*/ 165 w 178"/>
                <a:gd name="T35" fmla="*/ 83 h 235"/>
                <a:gd name="T36" fmla="*/ 47 w 178"/>
                <a:gd name="T37" fmla="*/ 61 h 235"/>
                <a:gd name="T38" fmla="*/ 89 w 178"/>
                <a:gd name="T39" fmla="*/ 19 h 235"/>
                <a:gd name="T40" fmla="*/ 131 w 178"/>
                <a:gd name="T41" fmla="*/ 61 h 235"/>
                <a:gd name="T42" fmla="*/ 131 w 178"/>
                <a:gd name="T43" fmla="*/ 77 h 235"/>
                <a:gd name="T44" fmla="*/ 128 w 178"/>
                <a:gd name="T45" fmla="*/ 77 h 235"/>
                <a:gd name="T46" fmla="*/ 128 w 178"/>
                <a:gd name="T47" fmla="*/ 83 h 235"/>
                <a:gd name="T48" fmla="*/ 50 w 178"/>
                <a:gd name="T49" fmla="*/ 83 h 235"/>
                <a:gd name="T50" fmla="*/ 50 w 178"/>
                <a:gd name="T51" fmla="*/ 77 h 235"/>
                <a:gd name="T52" fmla="*/ 47 w 178"/>
                <a:gd name="T53" fmla="*/ 77 h 235"/>
                <a:gd name="T54" fmla="*/ 47 w 178"/>
                <a:gd name="T55" fmla="*/ 6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8" h="235">
                  <a:moveTo>
                    <a:pt x="165" y="83"/>
                  </a:moveTo>
                  <a:cubicBezTo>
                    <a:pt x="154" y="83"/>
                    <a:pt x="154" y="83"/>
                    <a:pt x="154" y="83"/>
                  </a:cubicBezTo>
                  <a:cubicBezTo>
                    <a:pt x="154" y="77"/>
                    <a:pt x="154" y="77"/>
                    <a:pt x="154" y="77"/>
                  </a:cubicBezTo>
                  <a:cubicBezTo>
                    <a:pt x="151" y="77"/>
                    <a:pt x="151" y="77"/>
                    <a:pt x="151" y="77"/>
                  </a:cubicBezTo>
                  <a:cubicBezTo>
                    <a:pt x="151" y="61"/>
                    <a:pt x="151" y="61"/>
                    <a:pt x="151" y="61"/>
                  </a:cubicBezTo>
                  <a:cubicBezTo>
                    <a:pt x="151" y="27"/>
                    <a:pt x="123" y="0"/>
                    <a:pt x="89" y="0"/>
                  </a:cubicBezTo>
                  <a:cubicBezTo>
                    <a:pt x="55" y="0"/>
                    <a:pt x="27" y="27"/>
                    <a:pt x="27" y="61"/>
                  </a:cubicBezTo>
                  <a:cubicBezTo>
                    <a:pt x="27" y="77"/>
                    <a:pt x="27" y="77"/>
                    <a:pt x="27" y="77"/>
                  </a:cubicBezTo>
                  <a:cubicBezTo>
                    <a:pt x="24" y="77"/>
                    <a:pt x="24" y="77"/>
                    <a:pt x="24" y="77"/>
                  </a:cubicBezTo>
                  <a:cubicBezTo>
                    <a:pt x="24" y="83"/>
                    <a:pt x="24" y="83"/>
                    <a:pt x="24" y="83"/>
                  </a:cubicBezTo>
                  <a:cubicBezTo>
                    <a:pt x="13" y="83"/>
                    <a:pt x="13" y="83"/>
                    <a:pt x="13" y="83"/>
                  </a:cubicBezTo>
                  <a:cubicBezTo>
                    <a:pt x="6" y="83"/>
                    <a:pt x="0" y="88"/>
                    <a:pt x="0" y="96"/>
                  </a:cubicBezTo>
                  <a:cubicBezTo>
                    <a:pt x="0" y="222"/>
                    <a:pt x="0" y="222"/>
                    <a:pt x="0" y="222"/>
                  </a:cubicBezTo>
                  <a:cubicBezTo>
                    <a:pt x="0" y="229"/>
                    <a:pt x="6" y="235"/>
                    <a:pt x="13" y="235"/>
                  </a:cubicBezTo>
                  <a:cubicBezTo>
                    <a:pt x="165" y="235"/>
                    <a:pt x="165" y="235"/>
                    <a:pt x="165" y="235"/>
                  </a:cubicBezTo>
                  <a:cubicBezTo>
                    <a:pt x="172" y="235"/>
                    <a:pt x="178" y="229"/>
                    <a:pt x="178" y="222"/>
                  </a:cubicBezTo>
                  <a:cubicBezTo>
                    <a:pt x="178" y="96"/>
                    <a:pt x="178" y="96"/>
                    <a:pt x="178" y="96"/>
                  </a:cubicBezTo>
                  <a:cubicBezTo>
                    <a:pt x="178" y="88"/>
                    <a:pt x="172" y="83"/>
                    <a:pt x="165" y="83"/>
                  </a:cubicBezTo>
                  <a:close/>
                  <a:moveTo>
                    <a:pt x="47" y="61"/>
                  </a:moveTo>
                  <a:cubicBezTo>
                    <a:pt x="47" y="38"/>
                    <a:pt x="66" y="19"/>
                    <a:pt x="89" y="19"/>
                  </a:cubicBezTo>
                  <a:cubicBezTo>
                    <a:pt x="112" y="19"/>
                    <a:pt x="131" y="38"/>
                    <a:pt x="131" y="61"/>
                  </a:cubicBezTo>
                  <a:cubicBezTo>
                    <a:pt x="131" y="77"/>
                    <a:pt x="131" y="77"/>
                    <a:pt x="131" y="77"/>
                  </a:cubicBezTo>
                  <a:cubicBezTo>
                    <a:pt x="128" y="77"/>
                    <a:pt x="128" y="77"/>
                    <a:pt x="128" y="77"/>
                  </a:cubicBezTo>
                  <a:cubicBezTo>
                    <a:pt x="128" y="83"/>
                    <a:pt x="128" y="83"/>
                    <a:pt x="128" y="83"/>
                  </a:cubicBezTo>
                  <a:cubicBezTo>
                    <a:pt x="50" y="83"/>
                    <a:pt x="50" y="83"/>
                    <a:pt x="50" y="83"/>
                  </a:cubicBezTo>
                  <a:cubicBezTo>
                    <a:pt x="50" y="77"/>
                    <a:pt x="50" y="77"/>
                    <a:pt x="50" y="77"/>
                  </a:cubicBezTo>
                  <a:cubicBezTo>
                    <a:pt x="47" y="77"/>
                    <a:pt x="47" y="77"/>
                    <a:pt x="47" y="77"/>
                  </a:cubicBezTo>
                  <a:lnTo>
                    <a:pt x="47" y="61"/>
                  </a:lnTo>
                  <a:close/>
                </a:path>
              </a:pathLst>
            </a:custGeom>
            <a:solidFill>
              <a:srgbClr val="E7E6E6"/>
            </a:solidFill>
            <a:ln w="34925" cap="rnd">
              <a:noFill/>
              <a:round/>
              <a:headEnd/>
              <a:tailEnd/>
            </a:ln>
            <a:effectLst>
              <a:outerShdw blurRad="254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200" kern="0">
                <a:solidFill>
                  <a:sysClr val="windowText" lastClr="000000"/>
                </a:solidFill>
              </a:endParaRPr>
            </a:p>
          </p:txBody>
        </p:sp>
      </p:grpSp>
      <p:grpSp>
        <p:nvGrpSpPr>
          <p:cNvPr id="405" name="Group 404"/>
          <p:cNvGrpSpPr/>
          <p:nvPr/>
        </p:nvGrpSpPr>
        <p:grpSpPr>
          <a:xfrm>
            <a:off x="4058453" y="3541256"/>
            <a:ext cx="3840259" cy="1046551"/>
            <a:chOff x="1721639" y="2649253"/>
            <a:chExt cx="2622767" cy="712646"/>
          </a:xfrm>
          <a:effectLst>
            <a:outerShdw blurRad="50800" dist="12700" dir="5400000" algn="t" rotWithShape="0">
              <a:prstClr val="black">
                <a:alpha val="20000"/>
              </a:prstClr>
            </a:outerShdw>
          </a:effectLst>
        </p:grpSpPr>
        <p:grpSp>
          <p:nvGrpSpPr>
            <p:cNvPr id="406" name="Group 405"/>
            <p:cNvGrpSpPr/>
            <p:nvPr/>
          </p:nvGrpSpPr>
          <p:grpSpPr>
            <a:xfrm>
              <a:off x="1721641" y="3031567"/>
              <a:ext cx="2622756" cy="249733"/>
              <a:chOff x="1856748" y="4521199"/>
              <a:chExt cx="4949076" cy="323663"/>
            </a:xfrm>
          </p:grpSpPr>
          <p:cxnSp>
            <p:nvCxnSpPr>
              <p:cNvPr id="480" name="Straight Connector 479"/>
              <p:cNvCxnSpPr/>
              <p:nvPr/>
            </p:nvCxnSpPr>
            <p:spPr>
              <a:xfrm>
                <a:off x="2688974" y="4521199"/>
                <a:ext cx="157589" cy="323663"/>
              </a:xfrm>
              <a:prstGeom prst="line">
                <a:avLst/>
              </a:prstGeom>
              <a:noFill/>
              <a:ln w="0" cap="flat" cmpd="sng" algn="ctr">
                <a:solidFill>
                  <a:srgbClr val="E7E6E6">
                    <a:lumMod val="50000"/>
                  </a:srgbClr>
                </a:solidFill>
                <a:prstDash val="solid"/>
                <a:miter lim="800000"/>
              </a:ln>
              <a:effectLst/>
            </p:spPr>
          </p:cxnSp>
          <p:cxnSp>
            <p:nvCxnSpPr>
              <p:cNvPr id="481" name="Straight Connector 480"/>
              <p:cNvCxnSpPr/>
              <p:nvPr/>
            </p:nvCxnSpPr>
            <p:spPr>
              <a:xfrm flipH="1">
                <a:off x="1856748" y="4521200"/>
                <a:ext cx="832227" cy="323662"/>
              </a:xfrm>
              <a:prstGeom prst="line">
                <a:avLst/>
              </a:prstGeom>
              <a:noFill/>
              <a:ln w="0" cap="flat" cmpd="sng" algn="ctr">
                <a:solidFill>
                  <a:srgbClr val="FFFFFF">
                    <a:lumMod val="65000"/>
                  </a:srgbClr>
                </a:solidFill>
                <a:prstDash val="solid"/>
                <a:miter lim="800000"/>
              </a:ln>
              <a:effectLst/>
            </p:spPr>
          </p:cxnSp>
          <p:cxnSp>
            <p:nvCxnSpPr>
              <p:cNvPr id="482" name="Straight Connector 481"/>
              <p:cNvCxnSpPr/>
              <p:nvPr/>
            </p:nvCxnSpPr>
            <p:spPr>
              <a:xfrm>
                <a:off x="2688976" y="4521200"/>
                <a:ext cx="1147402" cy="323662"/>
              </a:xfrm>
              <a:prstGeom prst="line">
                <a:avLst/>
              </a:prstGeom>
              <a:noFill/>
              <a:ln w="0" cap="flat" cmpd="sng" algn="ctr">
                <a:solidFill>
                  <a:srgbClr val="FFFFFF">
                    <a:lumMod val="65000"/>
                  </a:srgbClr>
                </a:solidFill>
                <a:prstDash val="solid"/>
                <a:miter lim="800000"/>
              </a:ln>
              <a:effectLst/>
            </p:spPr>
          </p:cxnSp>
          <p:cxnSp>
            <p:nvCxnSpPr>
              <p:cNvPr id="483" name="Straight Connector 482"/>
              <p:cNvCxnSpPr/>
              <p:nvPr/>
            </p:nvCxnSpPr>
            <p:spPr>
              <a:xfrm>
                <a:off x="2688975" y="4521200"/>
                <a:ext cx="2137218" cy="323662"/>
              </a:xfrm>
              <a:prstGeom prst="line">
                <a:avLst/>
              </a:prstGeom>
              <a:noFill/>
              <a:ln w="0" cap="flat" cmpd="sng" algn="ctr">
                <a:solidFill>
                  <a:srgbClr val="E7E6E6">
                    <a:lumMod val="50000"/>
                  </a:srgbClr>
                </a:solidFill>
                <a:prstDash val="solid"/>
                <a:miter lim="800000"/>
              </a:ln>
              <a:effectLst/>
            </p:spPr>
          </p:cxnSp>
          <p:cxnSp>
            <p:nvCxnSpPr>
              <p:cNvPr id="484" name="Straight Connector 483"/>
              <p:cNvCxnSpPr/>
              <p:nvPr/>
            </p:nvCxnSpPr>
            <p:spPr>
              <a:xfrm>
                <a:off x="2688975" y="4521200"/>
                <a:ext cx="3127033" cy="323662"/>
              </a:xfrm>
              <a:prstGeom prst="line">
                <a:avLst/>
              </a:prstGeom>
              <a:noFill/>
              <a:ln w="0" cap="flat" cmpd="sng" algn="ctr">
                <a:solidFill>
                  <a:srgbClr val="FFFFFF">
                    <a:lumMod val="65000"/>
                  </a:srgbClr>
                </a:solidFill>
                <a:prstDash val="solid"/>
                <a:miter lim="800000"/>
              </a:ln>
              <a:effectLst/>
            </p:spPr>
          </p:cxnSp>
          <p:cxnSp>
            <p:nvCxnSpPr>
              <p:cNvPr id="485" name="Straight Connector 484"/>
              <p:cNvCxnSpPr/>
              <p:nvPr/>
            </p:nvCxnSpPr>
            <p:spPr>
              <a:xfrm>
                <a:off x="2688975" y="4521200"/>
                <a:ext cx="4116849" cy="323662"/>
              </a:xfrm>
              <a:prstGeom prst="line">
                <a:avLst/>
              </a:prstGeom>
              <a:noFill/>
              <a:ln w="0" cap="flat" cmpd="sng" algn="ctr">
                <a:solidFill>
                  <a:srgbClr val="E7E6E6">
                    <a:lumMod val="50000"/>
                  </a:srgbClr>
                </a:solidFill>
                <a:prstDash val="solid"/>
                <a:miter lim="800000"/>
              </a:ln>
              <a:effectLst/>
            </p:spPr>
          </p:cxnSp>
        </p:grpSp>
        <p:grpSp>
          <p:nvGrpSpPr>
            <p:cNvPr id="409" name="Group 408"/>
            <p:cNvGrpSpPr/>
            <p:nvPr/>
          </p:nvGrpSpPr>
          <p:grpSpPr>
            <a:xfrm flipH="1">
              <a:off x="1721650" y="3031565"/>
              <a:ext cx="2622756" cy="249735"/>
              <a:chOff x="1856748" y="4521199"/>
              <a:chExt cx="4949076" cy="323663"/>
            </a:xfrm>
          </p:grpSpPr>
          <p:cxnSp>
            <p:nvCxnSpPr>
              <p:cNvPr id="474" name="Straight Connector 473"/>
              <p:cNvCxnSpPr/>
              <p:nvPr/>
            </p:nvCxnSpPr>
            <p:spPr>
              <a:xfrm>
                <a:off x="2688974" y="4521199"/>
                <a:ext cx="157589" cy="323663"/>
              </a:xfrm>
              <a:prstGeom prst="line">
                <a:avLst/>
              </a:prstGeom>
              <a:noFill/>
              <a:ln w="0" cap="flat" cmpd="sng" algn="ctr">
                <a:solidFill>
                  <a:srgbClr val="E7E6E6">
                    <a:lumMod val="50000"/>
                  </a:srgbClr>
                </a:solidFill>
                <a:prstDash val="solid"/>
                <a:miter lim="800000"/>
              </a:ln>
              <a:effectLst/>
            </p:spPr>
          </p:cxnSp>
          <p:cxnSp>
            <p:nvCxnSpPr>
              <p:cNvPr id="475" name="Straight Connector 474"/>
              <p:cNvCxnSpPr/>
              <p:nvPr/>
            </p:nvCxnSpPr>
            <p:spPr>
              <a:xfrm flipH="1">
                <a:off x="1856748" y="4521200"/>
                <a:ext cx="832227" cy="323662"/>
              </a:xfrm>
              <a:prstGeom prst="line">
                <a:avLst/>
              </a:prstGeom>
              <a:noFill/>
              <a:ln w="0" cap="flat" cmpd="sng" algn="ctr">
                <a:solidFill>
                  <a:srgbClr val="FFFFFF">
                    <a:lumMod val="65000"/>
                  </a:srgbClr>
                </a:solidFill>
                <a:prstDash val="solid"/>
                <a:miter lim="800000"/>
              </a:ln>
              <a:effectLst/>
            </p:spPr>
          </p:cxnSp>
          <p:cxnSp>
            <p:nvCxnSpPr>
              <p:cNvPr id="476" name="Straight Connector 475"/>
              <p:cNvCxnSpPr/>
              <p:nvPr/>
            </p:nvCxnSpPr>
            <p:spPr>
              <a:xfrm>
                <a:off x="2688976" y="4521200"/>
                <a:ext cx="1147402" cy="323662"/>
              </a:xfrm>
              <a:prstGeom prst="line">
                <a:avLst/>
              </a:prstGeom>
              <a:noFill/>
              <a:ln w="0" cap="flat" cmpd="sng" algn="ctr">
                <a:solidFill>
                  <a:srgbClr val="FFFFFF">
                    <a:lumMod val="65000"/>
                  </a:srgbClr>
                </a:solidFill>
                <a:prstDash val="solid"/>
                <a:miter lim="800000"/>
              </a:ln>
              <a:effectLst/>
            </p:spPr>
          </p:cxnSp>
          <p:cxnSp>
            <p:nvCxnSpPr>
              <p:cNvPr id="477" name="Straight Connector 476"/>
              <p:cNvCxnSpPr/>
              <p:nvPr/>
            </p:nvCxnSpPr>
            <p:spPr>
              <a:xfrm>
                <a:off x="2688975" y="4521200"/>
                <a:ext cx="2137218" cy="323662"/>
              </a:xfrm>
              <a:prstGeom prst="line">
                <a:avLst/>
              </a:prstGeom>
              <a:noFill/>
              <a:ln w="0" cap="flat" cmpd="sng" algn="ctr">
                <a:solidFill>
                  <a:srgbClr val="E7E6E6">
                    <a:lumMod val="50000"/>
                  </a:srgbClr>
                </a:solidFill>
                <a:prstDash val="solid"/>
                <a:miter lim="800000"/>
              </a:ln>
              <a:effectLst/>
            </p:spPr>
          </p:cxnSp>
          <p:cxnSp>
            <p:nvCxnSpPr>
              <p:cNvPr id="478" name="Straight Connector 477"/>
              <p:cNvCxnSpPr/>
              <p:nvPr/>
            </p:nvCxnSpPr>
            <p:spPr>
              <a:xfrm>
                <a:off x="2688975" y="4521200"/>
                <a:ext cx="3127033" cy="323662"/>
              </a:xfrm>
              <a:prstGeom prst="line">
                <a:avLst/>
              </a:prstGeom>
              <a:noFill/>
              <a:ln w="0" cap="flat" cmpd="sng" algn="ctr">
                <a:solidFill>
                  <a:srgbClr val="FFFFFF">
                    <a:lumMod val="65000"/>
                  </a:srgbClr>
                </a:solidFill>
                <a:prstDash val="solid"/>
                <a:miter lim="800000"/>
              </a:ln>
              <a:effectLst/>
            </p:spPr>
          </p:cxnSp>
          <p:cxnSp>
            <p:nvCxnSpPr>
              <p:cNvPr id="479" name="Straight Connector 478"/>
              <p:cNvCxnSpPr/>
              <p:nvPr/>
            </p:nvCxnSpPr>
            <p:spPr>
              <a:xfrm>
                <a:off x="2688975" y="4521200"/>
                <a:ext cx="4116849" cy="323662"/>
              </a:xfrm>
              <a:prstGeom prst="line">
                <a:avLst/>
              </a:prstGeom>
              <a:noFill/>
              <a:ln w="0" cap="flat" cmpd="sng" algn="ctr">
                <a:solidFill>
                  <a:srgbClr val="E7E6E6">
                    <a:lumMod val="50000"/>
                  </a:srgbClr>
                </a:solidFill>
                <a:prstDash val="solid"/>
                <a:miter lim="800000"/>
              </a:ln>
              <a:effectLst/>
            </p:spPr>
          </p:cxnSp>
        </p:grpSp>
        <p:grpSp>
          <p:nvGrpSpPr>
            <p:cNvPr id="413" name="Group 412"/>
            <p:cNvGrpSpPr/>
            <p:nvPr/>
          </p:nvGrpSpPr>
          <p:grpSpPr>
            <a:xfrm>
              <a:off x="1721644" y="3031567"/>
              <a:ext cx="2622761" cy="249734"/>
              <a:chOff x="1856748" y="4521200"/>
              <a:chExt cx="4949076" cy="323662"/>
            </a:xfrm>
          </p:grpSpPr>
          <p:cxnSp>
            <p:nvCxnSpPr>
              <p:cNvPr id="468" name="Straight Connector 467"/>
              <p:cNvCxnSpPr/>
              <p:nvPr/>
            </p:nvCxnSpPr>
            <p:spPr>
              <a:xfrm flipH="1">
                <a:off x="2846563" y="4521200"/>
                <a:ext cx="937286" cy="323662"/>
              </a:xfrm>
              <a:prstGeom prst="line">
                <a:avLst/>
              </a:prstGeom>
              <a:noFill/>
              <a:ln w="0" cap="flat" cmpd="sng" algn="ctr">
                <a:solidFill>
                  <a:srgbClr val="E7E6E6">
                    <a:lumMod val="50000"/>
                  </a:srgbClr>
                </a:solidFill>
                <a:prstDash val="solid"/>
                <a:miter lim="800000"/>
              </a:ln>
              <a:effectLst/>
            </p:spPr>
          </p:cxnSp>
          <p:cxnSp>
            <p:nvCxnSpPr>
              <p:cNvPr id="469" name="Straight Connector 468"/>
              <p:cNvCxnSpPr/>
              <p:nvPr/>
            </p:nvCxnSpPr>
            <p:spPr>
              <a:xfrm flipH="1">
                <a:off x="1856748" y="4521200"/>
                <a:ext cx="1927101" cy="323662"/>
              </a:xfrm>
              <a:prstGeom prst="line">
                <a:avLst/>
              </a:prstGeom>
              <a:noFill/>
              <a:ln w="0" cap="flat" cmpd="sng" algn="ctr">
                <a:solidFill>
                  <a:srgbClr val="FFFFFF">
                    <a:lumMod val="65000"/>
                  </a:srgbClr>
                </a:solidFill>
                <a:prstDash val="solid"/>
                <a:miter lim="800000"/>
              </a:ln>
              <a:effectLst/>
            </p:spPr>
          </p:cxnSp>
          <p:cxnSp>
            <p:nvCxnSpPr>
              <p:cNvPr id="470" name="Straight Connector 469"/>
              <p:cNvCxnSpPr/>
              <p:nvPr/>
            </p:nvCxnSpPr>
            <p:spPr>
              <a:xfrm>
                <a:off x="3783849" y="4521200"/>
                <a:ext cx="52529" cy="323662"/>
              </a:xfrm>
              <a:prstGeom prst="line">
                <a:avLst/>
              </a:prstGeom>
              <a:noFill/>
              <a:ln w="0" cap="flat" cmpd="sng" algn="ctr">
                <a:solidFill>
                  <a:srgbClr val="FFFFFF">
                    <a:lumMod val="65000"/>
                  </a:srgbClr>
                </a:solidFill>
                <a:prstDash val="solid"/>
                <a:miter lim="800000"/>
              </a:ln>
              <a:effectLst/>
            </p:spPr>
          </p:cxnSp>
          <p:cxnSp>
            <p:nvCxnSpPr>
              <p:cNvPr id="471" name="Straight Connector 470"/>
              <p:cNvCxnSpPr/>
              <p:nvPr/>
            </p:nvCxnSpPr>
            <p:spPr>
              <a:xfrm>
                <a:off x="3783849" y="4521200"/>
                <a:ext cx="1042344" cy="323662"/>
              </a:xfrm>
              <a:prstGeom prst="line">
                <a:avLst/>
              </a:prstGeom>
              <a:noFill/>
              <a:ln w="0" cap="flat" cmpd="sng" algn="ctr">
                <a:solidFill>
                  <a:srgbClr val="E7E6E6">
                    <a:lumMod val="50000"/>
                  </a:srgbClr>
                </a:solidFill>
                <a:prstDash val="solid"/>
                <a:miter lim="800000"/>
              </a:ln>
              <a:effectLst/>
            </p:spPr>
          </p:cxnSp>
          <p:cxnSp>
            <p:nvCxnSpPr>
              <p:cNvPr id="472" name="Straight Connector 471"/>
              <p:cNvCxnSpPr/>
              <p:nvPr/>
            </p:nvCxnSpPr>
            <p:spPr>
              <a:xfrm>
                <a:off x="3783849" y="4521200"/>
                <a:ext cx="2032159" cy="323662"/>
              </a:xfrm>
              <a:prstGeom prst="line">
                <a:avLst/>
              </a:prstGeom>
              <a:noFill/>
              <a:ln w="0" cap="flat" cmpd="sng" algn="ctr">
                <a:solidFill>
                  <a:srgbClr val="FFFFFF">
                    <a:lumMod val="65000"/>
                  </a:srgbClr>
                </a:solidFill>
                <a:prstDash val="solid"/>
                <a:miter lim="800000"/>
              </a:ln>
              <a:effectLst/>
            </p:spPr>
          </p:cxnSp>
          <p:cxnSp>
            <p:nvCxnSpPr>
              <p:cNvPr id="473" name="Straight Connector 472"/>
              <p:cNvCxnSpPr/>
              <p:nvPr/>
            </p:nvCxnSpPr>
            <p:spPr>
              <a:xfrm>
                <a:off x="3783849" y="4521200"/>
                <a:ext cx="3021975" cy="323662"/>
              </a:xfrm>
              <a:prstGeom prst="line">
                <a:avLst/>
              </a:prstGeom>
              <a:noFill/>
              <a:ln w="0" cap="flat" cmpd="sng" algn="ctr">
                <a:solidFill>
                  <a:srgbClr val="E7E6E6">
                    <a:lumMod val="50000"/>
                  </a:srgbClr>
                </a:solidFill>
                <a:prstDash val="solid"/>
                <a:miter lim="800000"/>
              </a:ln>
              <a:effectLst/>
            </p:spPr>
          </p:cxnSp>
        </p:grpSp>
        <p:grpSp>
          <p:nvGrpSpPr>
            <p:cNvPr id="420" name="Group 419"/>
            <p:cNvGrpSpPr/>
            <p:nvPr/>
          </p:nvGrpSpPr>
          <p:grpSpPr>
            <a:xfrm flipH="1">
              <a:off x="1721639" y="3031565"/>
              <a:ext cx="2622766" cy="250783"/>
              <a:chOff x="1856748" y="4521200"/>
              <a:chExt cx="4949076" cy="323662"/>
            </a:xfrm>
          </p:grpSpPr>
          <p:cxnSp>
            <p:nvCxnSpPr>
              <p:cNvPr id="462" name="Straight Connector 461"/>
              <p:cNvCxnSpPr/>
              <p:nvPr/>
            </p:nvCxnSpPr>
            <p:spPr>
              <a:xfrm flipH="1">
                <a:off x="2846563" y="4521200"/>
                <a:ext cx="937286" cy="323662"/>
              </a:xfrm>
              <a:prstGeom prst="line">
                <a:avLst/>
              </a:prstGeom>
              <a:noFill/>
              <a:ln w="0" cap="flat" cmpd="sng" algn="ctr">
                <a:solidFill>
                  <a:srgbClr val="E7E6E6">
                    <a:lumMod val="50000"/>
                  </a:srgbClr>
                </a:solidFill>
                <a:prstDash val="solid"/>
                <a:miter lim="800000"/>
              </a:ln>
              <a:effectLst/>
            </p:spPr>
          </p:cxnSp>
          <p:cxnSp>
            <p:nvCxnSpPr>
              <p:cNvPr id="463" name="Straight Connector 462"/>
              <p:cNvCxnSpPr/>
              <p:nvPr/>
            </p:nvCxnSpPr>
            <p:spPr>
              <a:xfrm flipH="1">
                <a:off x="1856748" y="4521200"/>
                <a:ext cx="1927101" cy="323662"/>
              </a:xfrm>
              <a:prstGeom prst="line">
                <a:avLst/>
              </a:prstGeom>
              <a:noFill/>
              <a:ln w="0" cap="flat" cmpd="sng" algn="ctr">
                <a:solidFill>
                  <a:srgbClr val="FFFFFF">
                    <a:lumMod val="65000"/>
                  </a:srgbClr>
                </a:solidFill>
                <a:prstDash val="solid"/>
                <a:miter lim="800000"/>
              </a:ln>
              <a:effectLst/>
            </p:spPr>
          </p:cxnSp>
          <p:cxnSp>
            <p:nvCxnSpPr>
              <p:cNvPr id="464" name="Straight Connector 463"/>
              <p:cNvCxnSpPr/>
              <p:nvPr/>
            </p:nvCxnSpPr>
            <p:spPr>
              <a:xfrm>
                <a:off x="3783849" y="4521200"/>
                <a:ext cx="52529" cy="323662"/>
              </a:xfrm>
              <a:prstGeom prst="line">
                <a:avLst/>
              </a:prstGeom>
              <a:noFill/>
              <a:ln w="0" cap="flat" cmpd="sng" algn="ctr">
                <a:solidFill>
                  <a:srgbClr val="FFFFFF">
                    <a:lumMod val="65000"/>
                  </a:srgbClr>
                </a:solidFill>
                <a:prstDash val="solid"/>
                <a:miter lim="800000"/>
              </a:ln>
              <a:effectLst/>
            </p:spPr>
          </p:cxnSp>
          <p:cxnSp>
            <p:nvCxnSpPr>
              <p:cNvPr id="465" name="Straight Connector 464"/>
              <p:cNvCxnSpPr/>
              <p:nvPr/>
            </p:nvCxnSpPr>
            <p:spPr>
              <a:xfrm>
                <a:off x="3783849" y="4521200"/>
                <a:ext cx="1042344" cy="323662"/>
              </a:xfrm>
              <a:prstGeom prst="line">
                <a:avLst/>
              </a:prstGeom>
              <a:noFill/>
              <a:ln w="0" cap="flat" cmpd="sng" algn="ctr">
                <a:solidFill>
                  <a:srgbClr val="E7E6E6">
                    <a:lumMod val="50000"/>
                  </a:srgbClr>
                </a:solidFill>
                <a:prstDash val="solid"/>
                <a:miter lim="800000"/>
              </a:ln>
              <a:effectLst/>
            </p:spPr>
          </p:cxnSp>
          <p:cxnSp>
            <p:nvCxnSpPr>
              <p:cNvPr id="466" name="Straight Connector 465"/>
              <p:cNvCxnSpPr/>
              <p:nvPr/>
            </p:nvCxnSpPr>
            <p:spPr>
              <a:xfrm>
                <a:off x="3783849" y="4521200"/>
                <a:ext cx="2032159" cy="323662"/>
              </a:xfrm>
              <a:prstGeom prst="line">
                <a:avLst/>
              </a:prstGeom>
              <a:noFill/>
              <a:ln w="0" cap="flat" cmpd="sng" algn="ctr">
                <a:solidFill>
                  <a:srgbClr val="FFFFFF">
                    <a:lumMod val="65000"/>
                  </a:srgbClr>
                </a:solidFill>
                <a:prstDash val="solid"/>
                <a:miter lim="800000"/>
              </a:ln>
              <a:effectLst/>
            </p:spPr>
          </p:cxnSp>
          <p:cxnSp>
            <p:nvCxnSpPr>
              <p:cNvPr id="467" name="Straight Connector 466"/>
              <p:cNvCxnSpPr/>
              <p:nvPr/>
            </p:nvCxnSpPr>
            <p:spPr>
              <a:xfrm>
                <a:off x="3783849" y="4521200"/>
                <a:ext cx="3021975" cy="323662"/>
              </a:xfrm>
              <a:prstGeom prst="line">
                <a:avLst/>
              </a:prstGeom>
              <a:noFill/>
              <a:ln w="0" cap="flat" cmpd="sng" algn="ctr">
                <a:solidFill>
                  <a:srgbClr val="E7E6E6">
                    <a:lumMod val="50000"/>
                  </a:srgbClr>
                </a:solidFill>
                <a:prstDash val="solid"/>
                <a:miter lim="800000"/>
              </a:ln>
              <a:effectLst/>
            </p:spPr>
          </p:cxnSp>
        </p:grpSp>
        <p:grpSp>
          <p:nvGrpSpPr>
            <p:cNvPr id="441" name="Group 440"/>
            <p:cNvGrpSpPr/>
            <p:nvPr/>
          </p:nvGrpSpPr>
          <p:grpSpPr>
            <a:xfrm>
              <a:off x="2037207" y="2649253"/>
              <a:ext cx="2011321" cy="382316"/>
              <a:chOff x="1571888" y="3137327"/>
              <a:chExt cx="5433782" cy="1032854"/>
            </a:xfrm>
          </p:grpSpPr>
          <p:pic>
            <p:nvPicPr>
              <p:cNvPr id="457" name="Picture 456" descr="C:\Users\rmuta\Desktop\spin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71888" y="3137327"/>
                <a:ext cx="784365" cy="1032854"/>
              </a:xfrm>
              <a:prstGeom prst="rect">
                <a:avLst/>
              </a:prstGeom>
              <a:noFill/>
              <a:extLst>
                <a:ext uri="{909E8E84-426E-40dd-AFC4-6F175D3DCCD1}">
                  <a14:hiddenFill xmlns:a14="http://schemas.microsoft.com/office/drawing/2010/main">
                    <a:solidFill>
                      <a:srgbClr val="FFFFFF"/>
                    </a:solidFill>
                  </a14:hiddenFill>
                </a:ext>
              </a:extLst>
            </p:spPr>
          </p:pic>
          <p:pic>
            <p:nvPicPr>
              <p:cNvPr id="458" name="Picture 457" descr="C:\Users\rmuta\Desktop\spin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86224" y="3137327"/>
                <a:ext cx="784365" cy="1032854"/>
              </a:xfrm>
              <a:prstGeom prst="rect">
                <a:avLst/>
              </a:prstGeom>
              <a:noFill/>
              <a:extLst>
                <a:ext uri="{909E8E84-426E-40dd-AFC4-6F175D3DCCD1}">
                  <a14:hiddenFill xmlns:a14="http://schemas.microsoft.com/office/drawing/2010/main">
                    <a:solidFill>
                      <a:srgbClr val="FFFFFF"/>
                    </a:solidFill>
                  </a14:hiddenFill>
                </a:ext>
              </a:extLst>
            </p:spPr>
          </p:pic>
          <p:pic>
            <p:nvPicPr>
              <p:cNvPr id="459" name="Picture 458" descr="C:\Users\rmuta\Desktop\spin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3769" y="3137327"/>
                <a:ext cx="784365" cy="1032854"/>
              </a:xfrm>
              <a:prstGeom prst="rect">
                <a:avLst/>
              </a:prstGeom>
              <a:noFill/>
              <a:extLst>
                <a:ext uri="{909E8E84-426E-40dd-AFC4-6F175D3DCCD1}">
                  <a14:hiddenFill xmlns:a14="http://schemas.microsoft.com/office/drawing/2010/main">
                    <a:solidFill>
                      <a:srgbClr val="FFFFFF"/>
                    </a:solidFill>
                  </a14:hiddenFill>
                </a:ext>
              </a:extLst>
            </p:spPr>
          </p:pic>
          <p:pic>
            <p:nvPicPr>
              <p:cNvPr id="460" name="Picture 459" descr="C:\Users\rmuta\Desktop\spin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1305" y="3137327"/>
                <a:ext cx="784365" cy="10328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3" name="Group 442"/>
            <p:cNvGrpSpPr/>
            <p:nvPr/>
          </p:nvGrpSpPr>
          <p:grpSpPr>
            <a:xfrm>
              <a:off x="2063569" y="3281300"/>
              <a:ext cx="1917764" cy="80599"/>
              <a:chOff x="2450725" y="4888404"/>
              <a:chExt cx="5181028" cy="217748"/>
            </a:xfrm>
          </p:grpSpPr>
          <p:pic>
            <p:nvPicPr>
              <p:cNvPr id="444" name="Picture 443" descr="C:\Users\rmuta\Desktop\leaf.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0725" y="4888404"/>
                <a:ext cx="895350" cy="217748"/>
              </a:xfrm>
              <a:prstGeom prst="rect">
                <a:avLst/>
              </a:prstGeom>
              <a:noFill/>
              <a:extLst>
                <a:ext uri="{909E8E84-426E-40dd-AFC4-6F175D3DCCD1}">
                  <a14:hiddenFill xmlns:a14="http://schemas.microsoft.com/office/drawing/2010/main">
                    <a:solidFill>
                      <a:srgbClr val="FFFFFF"/>
                    </a:solidFill>
                  </a14:hiddenFill>
                </a:ext>
              </a:extLst>
            </p:spPr>
          </p:pic>
          <p:pic>
            <p:nvPicPr>
              <p:cNvPr id="445" name="Picture 444" descr="C:\Users\rmuta\Desktop\leaf.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79284" y="4888404"/>
                <a:ext cx="895350" cy="217748"/>
              </a:xfrm>
              <a:prstGeom prst="rect">
                <a:avLst/>
              </a:prstGeom>
              <a:noFill/>
              <a:extLst>
                <a:ext uri="{909E8E84-426E-40dd-AFC4-6F175D3DCCD1}">
                  <a14:hiddenFill xmlns:a14="http://schemas.microsoft.com/office/drawing/2010/main">
                    <a:solidFill>
                      <a:srgbClr val="FFFFFF"/>
                    </a:solidFill>
                  </a14:hiddenFill>
                </a:ext>
              </a:extLst>
            </p:spPr>
          </p:pic>
          <p:pic>
            <p:nvPicPr>
              <p:cNvPr id="446" name="Picture 445" descr="C:\Users\rmuta\Desktop\leaf.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07844" y="4888404"/>
                <a:ext cx="895350" cy="217748"/>
              </a:xfrm>
              <a:prstGeom prst="rect">
                <a:avLst/>
              </a:prstGeom>
              <a:noFill/>
              <a:extLst>
                <a:ext uri="{909E8E84-426E-40dd-AFC4-6F175D3DCCD1}">
                  <a14:hiddenFill xmlns:a14="http://schemas.microsoft.com/office/drawing/2010/main">
                    <a:solidFill>
                      <a:srgbClr val="FFFFFF"/>
                    </a:solidFill>
                  </a14:hiddenFill>
                </a:ext>
              </a:extLst>
            </p:spPr>
          </p:pic>
          <p:pic>
            <p:nvPicPr>
              <p:cNvPr id="455" name="Picture 454" descr="C:\Users\rmuta\Desktop\leaf.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6403" y="4888404"/>
                <a:ext cx="895350" cy="217748"/>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18" name="Group 117"/>
          <p:cNvGrpSpPr/>
          <p:nvPr/>
        </p:nvGrpSpPr>
        <p:grpSpPr>
          <a:xfrm>
            <a:off x="732193" y="4861945"/>
            <a:ext cx="10772491" cy="1484591"/>
            <a:chOff x="732191" y="4861935"/>
            <a:chExt cx="10772490" cy="1484590"/>
          </a:xfrm>
        </p:grpSpPr>
        <p:sp>
          <p:nvSpPr>
            <p:cNvPr id="538" name="Rounded Rectangle 537"/>
            <p:cNvSpPr/>
            <p:nvPr/>
          </p:nvSpPr>
          <p:spPr>
            <a:xfrm>
              <a:off x="732191" y="4861935"/>
              <a:ext cx="10772490" cy="1484588"/>
            </a:xfrm>
            <a:prstGeom prst="roundRect">
              <a:avLst>
                <a:gd name="adj" fmla="val 6239"/>
              </a:avLst>
            </a:prstGeom>
            <a:solidFill>
              <a:srgbClr val="000000"/>
            </a:solidFill>
            <a:ln w="6350">
              <a:gradFill flip="none" rotWithShape="1">
                <a:gsLst>
                  <a:gs pos="0">
                    <a:schemeClr val="bg1">
                      <a:lumMod val="25000"/>
                    </a:schemeClr>
                  </a:gs>
                  <a:gs pos="50000">
                    <a:schemeClr val="accent4"/>
                  </a:gs>
                  <a:gs pos="100000">
                    <a:schemeClr val="bg1">
                      <a:lumMod val="25000"/>
                    </a:schemeClr>
                  </a:gs>
                </a:gsLst>
                <a:lin ang="162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2"/>
              <a:endParaRPr lang="en-US" dirty="0">
                <a:solidFill>
                  <a:srgbClr val="E7E6E6"/>
                </a:solidFill>
              </a:endParaRPr>
            </a:p>
          </p:txBody>
        </p:sp>
        <p:grpSp>
          <p:nvGrpSpPr>
            <p:cNvPr id="117" name="Group 116"/>
            <p:cNvGrpSpPr/>
            <p:nvPr/>
          </p:nvGrpSpPr>
          <p:grpSpPr>
            <a:xfrm>
              <a:off x="829859" y="4861938"/>
              <a:ext cx="10577164" cy="1484587"/>
              <a:chOff x="838818" y="4861938"/>
              <a:chExt cx="10577164" cy="1484587"/>
            </a:xfrm>
          </p:grpSpPr>
          <p:grpSp>
            <p:nvGrpSpPr>
              <p:cNvPr id="116" name="Group 115"/>
              <p:cNvGrpSpPr/>
              <p:nvPr/>
            </p:nvGrpSpPr>
            <p:grpSpPr>
              <a:xfrm>
                <a:off x="6231642" y="4861938"/>
                <a:ext cx="5184340" cy="1484586"/>
                <a:chOff x="6165382" y="4861938"/>
                <a:chExt cx="5184340" cy="1484586"/>
              </a:xfrm>
            </p:grpSpPr>
            <p:sp>
              <p:nvSpPr>
                <p:cNvPr id="557" name="Title 1"/>
                <p:cNvSpPr txBox="1">
                  <a:spLocks/>
                </p:cNvSpPr>
                <p:nvPr/>
              </p:nvSpPr>
              <p:spPr>
                <a:xfrm rot="5400000">
                  <a:off x="10420201" y="5417002"/>
                  <a:ext cx="1484586" cy="374457"/>
                </a:xfrm>
                <a:prstGeom prst="rect">
                  <a:avLst/>
                </a:prstGeom>
              </p:spPr>
              <p:txBody>
                <a:bodyPr vert="horz" wrap="square" lIns="91436" tIns="45718" rIns="91436" bIns="45718" rtlCol="0" anchor="b" anchorCtr="0">
                  <a:spAutoFit/>
                </a:bodyPr>
                <a:lstStyle>
                  <a:lvl1pPr algn="l" defTabSz="914354" rtl="0" eaLnBrk="1" latinLnBrk="0" hangingPunct="1">
                    <a:lnSpc>
                      <a:spcPct val="90000"/>
                    </a:lnSpc>
                    <a:spcBef>
                      <a:spcPts val="600"/>
                    </a:spcBef>
                    <a:buNone/>
                    <a:tabLst>
                      <a:tab pos="4456113" algn="l"/>
                    </a:tabLst>
                    <a:defRPr lang="en-US" sz="3200" b="1" kern="1200" cap="all" spc="100" baseline="0" dirty="0">
                      <a:solidFill>
                        <a:srgbClr val="B4E7EA"/>
                      </a:solidFill>
                      <a:latin typeface="Arial Narrow" panose="020B0606020202030204" pitchFamily="34" charset="0"/>
                      <a:ea typeface="+mj-ea"/>
                      <a:cs typeface="+mj-cs"/>
                    </a:defRPr>
                  </a:lvl1pPr>
                </a:lstStyle>
                <a:p>
                  <a:pPr algn="ctr"/>
                  <a:r>
                    <a:rPr lang="en-US" sz="2000" dirty="0">
                      <a:solidFill>
                        <a:srgbClr val="FFFF00"/>
                      </a:solidFill>
                      <a:latin typeface="CiscoSansTT Light" panose="020B0503020201020303" pitchFamily="34" charset="0"/>
                      <a:ea typeface="+mn-ea"/>
                      <a:cs typeface="+mn-cs"/>
                    </a:rPr>
                    <a:t>APP</a:t>
                  </a:r>
                  <a:endParaRPr sz="2000" dirty="0">
                    <a:solidFill>
                      <a:srgbClr val="FFFF00"/>
                    </a:solidFill>
                    <a:latin typeface="CiscoSansTT Light" panose="020B0503020201020303" pitchFamily="34" charset="0"/>
                    <a:ea typeface="+mn-ea"/>
                    <a:cs typeface="+mn-cs"/>
                  </a:endParaRPr>
                </a:p>
              </p:txBody>
            </p:sp>
            <p:grpSp>
              <p:nvGrpSpPr>
                <p:cNvPr id="23" name="Group 22"/>
                <p:cNvGrpSpPr/>
                <p:nvPr/>
              </p:nvGrpSpPr>
              <p:grpSpPr>
                <a:xfrm>
                  <a:off x="6165382" y="4926601"/>
                  <a:ext cx="4812444" cy="1355256"/>
                  <a:chOff x="4057027" y="4091251"/>
                  <a:chExt cx="7146854" cy="2012660"/>
                </a:xfrm>
              </p:grpSpPr>
              <p:grpSp>
                <p:nvGrpSpPr>
                  <p:cNvPr id="22" name="Group 21"/>
                  <p:cNvGrpSpPr/>
                  <p:nvPr/>
                </p:nvGrpSpPr>
                <p:grpSpPr>
                  <a:xfrm>
                    <a:off x="4057027" y="4091251"/>
                    <a:ext cx="3890681" cy="2000561"/>
                    <a:chOff x="5839250" y="4972193"/>
                    <a:chExt cx="1692786" cy="870419"/>
                  </a:xfrm>
                </p:grpSpPr>
                <p:pic>
                  <p:nvPicPr>
                    <p:cNvPr id="1027"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30678"/>
                    <a:stretch/>
                  </p:blipFill>
                  <p:spPr bwMode="auto">
                    <a:xfrm>
                      <a:off x="5839250" y="4972193"/>
                      <a:ext cx="1692786" cy="430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440" b="29839"/>
                    <a:stretch/>
                  </p:blipFill>
                  <p:spPr bwMode="auto">
                    <a:xfrm>
                      <a:off x="5839250" y="5412215"/>
                      <a:ext cx="1692786" cy="430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 name="Group 20"/>
                  <p:cNvGrpSpPr/>
                  <p:nvPr/>
                </p:nvGrpSpPr>
                <p:grpSpPr>
                  <a:xfrm>
                    <a:off x="8020535" y="4102696"/>
                    <a:ext cx="3183346" cy="2001215"/>
                    <a:chOff x="8020535" y="4102696"/>
                    <a:chExt cx="3183346" cy="2001215"/>
                  </a:xfrm>
                </p:grpSpPr>
                <p:pic>
                  <p:nvPicPr>
                    <p:cNvPr id="1026"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30065"/>
                    <a:stretch/>
                  </p:blipFill>
                  <p:spPr bwMode="auto">
                    <a:xfrm>
                      <a:off x="8020536" y="4102696"/>
                      <a:ext cx="3183345" cy="809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20535" y="4912073"/>
                      <a:ext cx="3183345" cy="119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grpSp>
            <p:nvGrpSpPr>
              <p:cNvPr id="115" name="Group 114"/>
              <p:cNvGrpSpPr/>
              <p:nvPr/>
            </p:nvGrpSpPr>
            <p:grpSpPr>
              <a:xfrm>
                <a:off x="838818" y="4861939"/>
                <a:ext cx="5200911" cy="1484586"/>
                <a:chOff x="838818" y="4861939"/>
                <a:chExt cx="5200911" cy="1484586"/>
              </a:xfrm>
            </p:grpSpPr>
            <p:sp>
              <p:nvSpPr>
                <p:cNvPr id="638" name="Title 1"/>
                <p:cNvSpPr txBox="1">
                  <a:spLocks/>
                </p:cNvSpPr>
                <p:nvPr/>
              </p:nvSpPr>
              <p:spPr>
                <a:xfrm rot="16200000">
                  <a:off x="283754" y="5417003"/>
                  <a:ext cx="1484586" cy="374457"/>
                </a:xfrm>
                <a:prstGeom prst="rect">
                  <a:avLst/>
                </a:prstGeom>
              </p:spPr>
              <p:txBody>
                <a:bodyPr vert="horz" wrap="square" lIns="91436" tIns="45718" rIns="91436" bIns="45718" rtlCol="0" anchor="b" anchorCtr="0">
                  <a:spAutoFit/>
                </a:bodyPr>
                <a:lstStyle>
                  <a:lvl1pPr algn="l" defTabSz="914354" rtl="0" eaLnBrk="1" latinLnBrk="0" hangingPunct="1">
                    <a:lnSpc>
                      <a:spcPct val="90000"/>
                    </a:lnSpc>
                    <a:spcBef>
                      <a:spcPts val="600"/>
                    </a:spcBef>
                    <a:buNone/>
                    <a:tabLst>
                      <a:tab pos="4456113" algn="l"/>
                    </a:tabLst>
                    <a:defRPr lang="en-US" sz="3200" b="1" kern="1200" cap="all" spc="100" baseline="0" dirty="0">
                      <a:solidFill>
                        <a:srgbClr val="B4E7EA"/>
                      </a:solidFill>
                      <a:latin typeface="Arial Narrow" panose="020B0606020202030204" pitchFamily="34" charset="0"/>
                      <a:ea typeface="+mj-ea"/>
                      <a:cs typeface="+mj-cs"/>
                    </a:defRPr>
                  </a:lvl1pPr>
                </a:lstStyle>
                <a:p>
                  <a:pPr algn="ctr"/>
                  <a:r>
                    <a:rPr lang="en-US" sz="2000" dirty="0">
                      <a:solidFill>
                        <a:srgbClr val="FFFF00"/>
                      </a:solidFill>
                      <a:latin typeface="CiscoSansTT Light" panose="020B0503020201020303" pitchFamily="34" charset="0"/>
                      <a:ea typeface="+mn-ea"/>
                      <a:cs typeface="+mn-cs"/>
                    </a:rPr>
                    <a:t>TENANT</a:t>
                  </a:r>
                </a:p>
              </p:txBody>
            </p:sp>
            <p:grpSp>
              <p:nvGrpSpPr>
                <p:cNvPr id="114" name="Group 113"/>
                <p:cNvGrpSpPr/>
                <p:nvPr/>
              </p:nvGrpSpPr>
              <p:grpSpPr>
                <a:xfrm>
                  <a:off x="1227285" y="4926601"/>
                  <a:ext cx="4812444" cy="1383944"/>
                  <a:chOff x="827994" y="4926601"/>
                  <a:chExt cx="4812444" cy="1383944"/>
                </a:xfrm>
              </p:grpSpPr>
              <p:pic>
                <p:nvPicPr>
                  <p:cNvPr id="1030" name="Picture 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96883" y="5479314"/>
                    <a:ext cx="2143555" cy="802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30055"/>
                  <a:stretch/>
                </p:blipFill>
                <p:spPr bwMode="auto">
                  <a:xfrm>
                    <a:off x="3496884" y="4934308"/>
                    <a:ext cx="2143554" cy="545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b="27479"/>
                  <a:stretch/>
                </p:blipFill>
                <p:spPr bwMode="auto">
                  <a:xfrm>
                    <a:off x="827994" y="5607604"/>
                    <a:ext cx="2619850" cy="702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b="27169"/>
                  <a:stretch/>
                </p:blipFill>
                <p:spPr bwMode="auto">
                  <a:xfrm>
                    <a:off x="827994" y="4926601"/>
                    <a:ext cx="2619850" cy="69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grpSp>
      <p:grpSp>
        <p:nvGrpSpPr>
          <p:cNvPr id="744" name="Group 743"/>
          <p:cNvGrpSpPr/>
          <p:nvPr/>
        </p:nvGrpSpPr>
        <p:grpSpPr>
          <a:xfrm>
            <a:off x="5169345" y="1589077"/>
            <a:ext cx="885243" cy="1106539"/>
            <a:chOff x="3849993" y="812495"/>
            <a:chExt cx="885242" cy="1106539"/>
          </a:xfrm>
        </p:grpSpPr>
        <p:sp>
          <p:nvSpPr>
            <p:cNvPr id="745" name="Oval 744"/>
            <p:cNvSpPr/>
            <p:nvPr/>
          </p:nvSpPr>
          <p:spPr bwMode="auto">
            <a:xfrm>
              <a:off x="3899207" y="1132221"/>
              <a:ext cx="786814" cy="786813"/>
            </a:xfrm>
            <a:prstGeom prst="ellipse">
              <a:avLst/>
            </a:prstGeom>
            <a:gradFill>
              <a:gsLst>
                <a:gs pos="0">
                  <a:schemeClr val="accent1">
                    <a:lumMod val="60000"/>
                    <a:lumOff val="40000"/>
                  </a:schemeClr>
                </a:gs>
                <a:gs pos="100000">
                  <a:schemeClr val="accent2">
                    <a:lumMod val="60000"/>
                    <a:lumOff val="40000"/>
                  </a:schemeClr>
                </a:gs>
              </a:gsLst>
              <a:lin ang="16200000" scaled="1"/>
            </a:gradFill>
            <a:ln w="34925" cap="rnd">
              <a:noFill/>
              <a:round/>
              <a:headEnd/>
              <a:tailEnd/>
            </a:ln>
            <a:effectLst>
              <a:outerShdw blurRad="762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algn="ctr" defTabSz="913644"/>
              <a:endParaRPr lang="en-US" sz="2400" kern="0" dirty="0">
                <a:solidFill>
                  <a:srgbClr val="FFFFFF"/>
                </a:solidFill>
                <a:ea typeface="ＭＳ Ｐゴシック" charset="0"/>
                <a:cs typeface="Arial"/>
                <a:sym typeface="Arial" pitchFamily="-107" charset="0"/>
              </a:endParaRPr>
            </a:p>
          </p:txBody>
        </p:sp>
        <p:sp>
          <p:nvSpPr>
            <p:cNvPr id="746" name="TextBox 745"/>
            <p:cNvSpPr txBox="1"/>
            <p:nvPr/>
          </p:nvSpPr>
          <p:spPr>
            <a:xfrm>
              <a:off x="3849993" y="812495"/>
              <a:ext cx="885242" cy="323165"/>
            </a:xfrm>
            <a:prstGeom prst="rect">
              <a:avLst/>
            </a:prstGeom>
            <a:noFill/>
          </p:spPr>
          <p:txBody>
            <a:bodyPr wrap="square" rtlCol="0" anchor="b">
              <a:spAutoFit/>
            </a:bodyPr>
            <a:lstStyle/>
            <a:p>
              <a:pPr algn="ctr"/>
              <a:r>
                <a:rPr lang="en-US" sz="1500" dirty="0">
                  <a:solidFill>
                    <a:schemeClr val="accent1"/>
                  </a:solidFill>
                  <a:latin typeface="+mj-lt"/>
                </a:rPr>
                <a:t>Tenant</a:t>
              </a:r>
            </a:p>
          </p:txBody>
        </p:sp>
        <p:pic>
          <p:nvPicPr>
            <p:cNvPr id="747" name="Picture 74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4722" y="1260750"/>
              <a:ext cx="455786" cy="529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23" name="Group 722"/>
          <p:cNvGrpSpPr/>
          <p:nvPr/>
        </p:nvGrpSpPr>
        <p:grpSpPr>
          <a:xfrm>
            <a:off x="6240591" y="1907671"/>
            <a:ext cx="822960" cy="822960"/>
            <a:chOff x="11798775" y="1999409"/>
            <a:chExt cx="583640" cy="583636"/>
          </a:xfrm>
        </p:grpSpPr>
        <p:sp>
          <p:nvSpPr>
            <p:cNvPr id="724" name="Oval 723"/>
            <p:cNvSpPr/>
            <p:nvPr/>
          </p:nvSpPr>
          <p:spPr>
            <a:xfrm rot="2700000">
              <a:off x="11798777" y="1999407"/>
              <a:ext cx="583636" cy="583640"/>
            </a:xfrm>
            <a:prstGeom prst="ellipse">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9525" cap="flat" cmpd="sng" algn="ctr">
              <a:noFill/>
              <a:prstDash val="solid"/>
            </a:ln>
            <a:effectLst>
              <a:outerShdw blurRad="63500" algn="ctr" rotWithShape="0">
                <a:prstClr val="black">
                  <a:alpha val="40000"/>
                </a:prstClr>
              </a:outerShdw>
            </a:effectLst>
          </p:spPr>
          <p:txBody>
            <a:bodyPr wrap="none" lIns="68586" tIns="34294" rIns="68586" bIns="34294" rtlCol="0" anchor="ctr"/>
            <a:lstStyle/>
            <a:p>
              <a:pPr algn="ctr" defTabSz="888476">
                <a:spcBef>
                  <a:spcPct val="0"/>
                </a:spcBef>
                <a:spcAft>
                  <a:spcPct val="35000"/>
                </a:spcAft>
              </a:pPr>
              <a:endParaRPr lang="en-US" b="1" dirty="0">
                <a:solidFill>
                  <a:srgbClr val="FFFFFF"/>
                </a:solidFill>
                <a:latin typeface="CiscoSansTT Light" panose="020B0503020201020303" pitchFamily="34" charset="0"/>
                <a:cs typeface="Arial" panose="020B0604020202020204" pitchFamily="34" charset="0"/>
              </a:endParaRPr>
            </a:p>
          </p:txBody>
        </p:sp>
        <p:pic>
          <p:nvPicPr>
            <p:cNvPr id="725" name="Picture 6"/>
            <p:cNvPicPr>
              <a:picLocks noChangeAspect="1" noChangeArrowheads="1"/>
            </p:cNvPicPr>
            <p:nvPr/>
          </p:nvPicPr>
          <p:blipFill>
            <a:blip r:embed="rId15" cstate="print">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848151" y="2169786"/>
              <a:ext cx="484887" cy="24288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26" name="Group 725"/>
          <p:cNvGrpSpPr/>
          <p:nvPr/>
        </p:nvGrpSpPr>
        <p:grpSpPr>
          <a:xfrm rot="1980453" flipH="1">
            <a:off x="5643994" y="1898771"/>
            <a:ext cx="806367" cy="1383471"/>
            <a:chOff x="5312465" y="1020157"/>
            <a:chExt cx="270669" cy="464384"/>
          </a:xfrm>
          <a:solidFill>
            <a:schemeClr val="bg1"/>
          </a:solidFill>
          <a:effectLst>
            <a:outerShdw blurRad="63500" sx="102000" sy="102000" algn="ctr" rotWithShape="0">
              <a:prstClr val="black">
                <a:alpha val="40000"/>
              </a:prstClr>
            </a:outerShdw>
          </a:effectLst>
        </p:grpSpPr>
        <p:sp>
          <p:nvSpPr>
            <p:cNvPr id="727" name="Freeform 6"/>
            <p:cNvSpPr>
              <a:spLocks noEditPoints="1"/>
            </p:cNvSpPr>
            <p:nvPr/>
          </p:nvSpPr>
          <p:spPr bwMode="auto">
            <a:xfrm>
              <a:off x="5312465" y="1020157"/>
              <a:ext cx="270669" cy="270670"/>
            </a:xfrm>
            <a:prstGeom prst="donut">
              <a:avLst>
                <a:gd name="adj" fmla="val 8340"/>
              </a:avLst>
            </a:prstGeom>
            <a:solidFill>
              <a:srgbClr val="FFFFFF"/>
            </a:solidFill>
            <a:ln w="9525">
              <a:noFill/>
              <a:round/>
              <a:headEnd/>
              <a:tailEnd/>
            </a:ln>
            <a:effectLst/>
          </p:spPr>
          <p:txBody>
            <a:bodyPr vert="horz" wrap="square" lIns="91440" tIns="45720" rIns="91440" bIns="45720" numCol="1" anchor="t" anchorCtr="0" compatLnSpc="1">
              <a:prstTxWarp prst="textNoShape">
                <a:avLst/>
              </a:prstTxWarp>
            </a:bodyPr>
            <a:lstStyle/>
            <a:p>
              <a:pPr defTabSz="913574"/>
              <a:endParaRPr lang="en-US" dirty="0">
                <a:solidFill>
                  <a:srgbClr val="FFFFFF"/>
                </a:solidFill>
                <a:cs typeface="Arial"/>
              </a:endParaRPr>
            </a:p>
          </p:txBody>
        </p:sp>
        <p:sp>
          <p:nvSpPr>
            <p:cNvPr id="728" name="Freeform 8"/>
            <p:cNvSpPr>
              <a:spLocks/>
            </p:cNvSpPr>
            <p:nvPr/>
          </p:nvSpPr>
          <p:spPr bwMode="auto">
            <a:xfrm rot="18900000">
              <a:off x="5383635" y="1355727"/>
              <a:ext cx="128814" cy="128814"/>
            </a:xfrm>
            <a:custGeom>
              <a:avLst/>
              <a:gdLst/>
              <a:ahLst/>
              <a:cxnLst>
                <a:cxn ang="0">
                  <a:pos x="107" y="0"/>
                </a:cxn>
                <a:cxn ang="0">
                  <a:pos x="12" y="92"/>
                </a:cxn>
                <a:cxn ang="0">
                  <a:pos x="12" y="135"/>
                </a:cxn>
                <a:cxn ang="0">
                  <a:pos x="55" y="136"/>
                </a:cxn>
                <a:cxn ang="0">
                  <a:pos x="150" y="44"/>
                </a:cxn>
                <a:cxn ang="0">
                  <a:pos x="107" y="0"/>
                </a:cxn>
              </a:cxnLst>
              <a:rect l="0" t="0" r="r" b="b"/>
              <a:pathLst>
                <a:path w="150" h="148">
                  <a:moveTo>
                    <a:pt x="107" y="0"/>
                  </a:moveTo>
                  <a:cubicBezTo>
                    <a:pt x="12" y="92"/>
                    <a:pt x="12" y="92"/>
                    <a:pt x="12" y="92"/>
                  </a:cubicBezTo>
                  <a:cubicBezTo>
                    <a:pt x="0" y="104"/>
                    <a:pt x="0" y="123"/>
                    <a:pt x="12" y="135"/>
                  </a:cubicBezTo>
                  <a:cubicBezTo>
                    <a:pt x="23" y="147"/>
                    <a:pt x="43" y="148"/>
                    <a:pt x="55" y="136"/>
                  </a:cubicBezTo>
                  <a:cubicBezTo>
                    <a:pt x="150" y="44"/>
                    <a:pt x="150" y="44"/>
                    <a:pt x="150" y="44"/>
                  </a:cubicBezTo>
                  <a:lnTo>
                    <a:pt x="107"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913574"/>
              <a:endParaRPr lang="en-US" dirty="0">
                <a:solidFill>
                  <a:srgbClr val="FFFFFF"/>
                </a:solidFill>
                <a:cs typeface="Arial"/>
              </a:endParaRPr>
            </a:p>
          </p:txBody>
        </p:sp>
        <p:sp>
          <p:nvSpPr>
            <p:cNvPr id="729" name="Freeform 5"/>
            <p:cNvSpPr>
              <a:spLocks/>
            </p:cNvSpPr>
            <p:nvPr/>
          </p:nvSpPr>
          <p:spPr bwMode="auto">
            <a:xfrm rot="18900000">
              <a:off x="5409289" y="1279126"/>
              <a:ext cx="76200" cy="74613"/>
            </a:xfrm>
            <a:custGeom>
              <a:avLst/>
              <a:gdLst/>
              <a:ahLst/>
              <a:cxnLst>
                <a:cxn ang="0">
                  <a:pos x="48" y="18"/>
                </a:cxn>
                <a:cxn ang="0">
                  <a:pos x="18" y="47"/>
                </a:cxn>
                <a:cxn ang="0">
                  <a:pos x="0" y="30"/>
                </a:cxn>
                <a:cxn ang="0">
                  <a:pos x="31" y="0"/>
                </a:cxn>
                <a:cxn ang="0">
                  <a:pos x="48" y="18"/>
                </a:cxn>
              </a:cxnLst>
              <a:rect l="0" t="0" r="r" b="b"/>
              <a:pathLst>
                <a:path w="48" h="47">
                  <a:moveTo>
                    <a:pt x="48" y="18"/>
                  </a:moveTo>
                  <a:lnTo>
                    <a:pt x="18" y="47"/>
                  </a:lnTo>
                  <a:lnTo>
                    <a:pt x="0" y="30"/>
                  </a:lnTo>
                  <a:lnTo>
                    <a:pt x="31" y="0"/>
                  </a:lnTo>
                  <a:lnTo>
                    <a:pt x="48"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913574"/>
              <a:endParaRPr lang="en-US" dirty="0">
                <a:solidFill>
                  <a:srgbClr val="FFFFFF"/>
                </a:solidFill>
                <a:cs typeface="Arial"/>
              </a:endParaRPr>
            </a:p>
          </p:txBody>
        </p:sp>
      </p:grpSp>
      <p:grpSp>
        <p:nvGrpSpPr>
          <p:cNvPr id="124" name="Group 123"/>
          <p:cNvGrpSpPr/>
          <p:nvPr/>
        </p:nvGrpSpPr>
        <p:grpSpPr>
          <a:xfrm>
            <a:off x="8868404" y="1623044"/>
            <a:ext cx="2636285" cy="2790709"/>
            <a:chOff x="8583505" y="1710518"/>
            <a:chExt cx="2136130" cy="2261257"/>
          </a:xfrm>
        </p:grpSpPr>
        <p:grpSp>
          <p:nvGrpSpPr>
            <p:cNvPr id="122" name="Group 121"/>
            <p:cNvGrpSpPr/>
            <p:nvPr/>
          </p:nvGrpSpPr>
          <p:grpSpPr>
            <a:xfrm>
              <a:off x="8583505" y="2463006"/>
              <a:ext cx="2136130" cy="756280"/>
              <a:chOff x="8583505" y="2463006"/>
              <a:chExt cx="2136130" cy="756280"/>
            </a:xfrm>
          </p:grpSpPr>
          <p:grpSp>
            <p:nvGrpSpPr>
              <p:cNvPr id="748" name="Group 747" descr="Down:  Group 348"/>
              <p:cNvGrpSpPr/>
              <p:nvPr/>
            </p:nvGrpSpPr>
            <p:grpSpPr>
              <a:xfrm>
                <a:off x="9963350" y="2463006"/>
                <a:ext cx="756285" cy="756280"/>
                <a:chOff x="1981187" y="1880943"/>
                <a:chExt cx="583640" cy="583636"/>
              </a:xfrm>
            </p:grpSpPr>
            <p:sp>
              <p:nvSpPr>
                <p:cNvPr id="749" name="Rounded Rectangle 748"/>
                <p:cNvSpPr/>
                <p:nvPr/>
              </p:nvSpPr>
              <p:spPr>
                <a:xfrm rot="2700000">
                  <a:off x="1981189" y="1880941"/>
                  <a:ext cx="583636" cy="583640"/>
                </a:xfrm>
                <a:prstGeom prst="roundRect">
                  <a:avLst>
                    <a:gd name="adj" fmla="val 11287"/>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9525" cap="flat" cmpd="sng" algn="ctr">
                  <a:noFill/>
                  <a:prstDash val="solid"/>
                </a:ln>
                <a:effectLst>
                  <a:outerShdw blurRad="63500" algn="ctr" rotWithShape="0">
                    <a:prstClr val="black">
                      <a:alpha val="40000"/>
                    </a:prstClr>
                  </a:outerShdw>
                </a:effectLst>
              </p:spPr>
              <p:txBody>
                <a:bodyPr wrap="none" lIns="68586" tIns="34294" rIns="68586" bIns="34294" rtlCol="0" anchor="ctr"/>
                <a:lstStyle/>
                <a:p>
                  <a:pPr algn="ctr" defTabSz="888476">
                    <a:spcBef>
                      <a:spcPct val="0"/>
                    </a:spcBef>
                    <a:spcAft>
                      <a:spcPct val="35000"/>
                    </a:spcAft>
                  </a:pPr>
                  <a:endParaRPr lang="en-US" b="1" dirty="0">
                    <a:solidFill>
                      <a:srgbClr val="FFFFFF"/>
                    </a:solidFill>
                    <a:latin typeface="CiscoSansTT Light" panose="020B0503020201020303" pitchFamily="34" charset="0"/>
                    <a:cs typeface="Arial" panose="020B0604020202020204" pitchFamily="34" charset="0"/>
                  </a:endParaRPr>
                </a:p>
              </p:txBody>
            </p:sp>
            <p:pic>
              <p:nvPicPr>
                <p:cNvPr id="750" name="Picture 6"/>
                <p:cNvPicPr>
                  <a:picLocks noChangeAspect="1" noChangeArrowheads="1"/>
                </p:cNvPicPr>
                <p:nvPr/>
              </p:nvPicPr>
              <p:blipFill>
                <a:blip r:embed="rId15" cstate="print">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076321" y="2074240"/>
                  <a:ext cx="393372" cy="19704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51" name="Group 750" descr="Down:  Group 369"/>
              <p:cNvGrpSpPr/>
              <p:nvPr/>
            </p:nvGrpSpPr>
            <p:grpSpPr>
              <a:xfrm>
                <a:off x="8583505" y="2463006"/>
                <a:ext cx="756285" cy="756280"/>
                <a:chOff x="5668063" y="1880943"/>
                <a:chExt cx="583640" cy="583636"/>
              </a:xfrm>
            </p:grpSpPr>
            <p:sp>
              <p:nvSpPr>
                <p:cNvPr id="752" name="Rounded Rectangle 751"/>
                <p:cNvSpPr/>
                <p:nvPr/>
              </p:nvSpPr>
              <p:spPr>
                <a:xfrm rot="2700000">
                  <a:off x="5668065" y="1880941"/>
                  <a:ext cx="583636" cy="583640"/>
                </a:xfrm>
                <a:prstGeom prst="roundRect">
                  <a:avLst>
                    <a:gd name="adj" fmla="val 11287"/>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9525" cap="flat" cmpd="sng" algn="ctr">
                  <a:noFill/>
                  <a:prstDash val="solid"/>
                </a:ln>
                <a:effectLst>
                  <a:outerShdw blurRad="63500" algn="ctr" rotWithShape="0">
                    <a:prstClr val="black">
                      <a:alpha val="40000"/>
                    </a:prstClr>
                  </a:outerShdw>
                </a:effectLst>
              </p:spPr>
              <p:txBody>
                <a:bodyPr wrap="none" lIns="68586" tIns="34294" rIns="68586" bIns="34294" rtlCol="0" anchor="ctr"/>
                <a:lstStyle/>
                <a:p>
                  <a:pPr algn="ctr" defTabSz="888476">
                    <a:spcBef>
                      <a:spcPct val="0"/>
                    </a:spcBef>
                    <a:spcAft>
                      <a:spcPct val="35000"/>
                    </a:spcAft>
                  </a:pPr>
                  <a:endParaRPr lang="en-US" b="1" dirty="0">
                    <a:solidFill>
                      <a:srgbClr val="FFFFFF"/>
                    </a:solidFill>
                    <a:latin typeface="CiscoSansTT Light" panose="020B0503020201020303" pitchFamily="34" charset="0"/>
                    <a:cs typeface="Arial" panose="020B0604020202020204" pitchFamily="34" charset="0"/>
                  </a:endParaRPr>
                </a:p>
              </p:txBody>
            </p:sp>
            <p:pic>
              <p:nvPicPr>
                <p:cNvPr id="753" name="Picture 2" descr="C:\Users\rmuta\Desktop\hadoop.png"/>
                <p:cNvPicPr>
                  <a:picLocks noChangeAspect="1" noChangeArrowheads="1"/>
                </p:cNvPicPr>
                <p:nvPr/>
              </p:nvPicPr>
              <p:blipFill>
                <a:blip r:embed="rId17" cstate="print">
                  <a:extLst>
                    <a:ext uri="{BEBA8EAE-BF5A-486C-A8C5-ECC9F3942E4B}">
                      <a14:imgProps xmlns:a14="http://schemas.microsoft.com/office/drawing/2010/main">
                        <a14:imgLayer r:embed="rId1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685556" y="2102547"/>
                  <a:ext cx="548654" cy="14042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grpSp>
          <p:nvGrpSpPr>
            <p:cNvPr id="123" name="Group 122"/>
            <p:cNvGrpSpPr/>
            <p:nvPr/>
          </p:nvGrpSpPr>
          <p:grpSpPr>
            <a:xfrm>
              <a:off x="9158034" y="1710518"/>
              <a:ext cx="987072" cy="2261257"/>
              <a:chOff x="9167287" y="1710518"/>
              <a:chExt cx="987072" cy="2261257"/>
            </a:xfrm>
          </p:grpSpPr>
          <p:grpSp>
            <p:nvGrpSpPr>
              <p:cNvPr id="754" name="Group 753"/>
              <p:cNvGrpSpPr/>
              <p:nvPr/>
            </p:nvGrpSpPr>
            <p:grpSpPr>
              <a:xfrm>
                <a:off x="9167727" y="3215495"/>
                <a:ext cx="986631" cy="756280"/>
                <a:chOff x="4693223" y="2172382"/>
                <a:chExt cx="761402" cy="583636"/>
              </a:xfrm>
            </p:grpSpPr>
            <p:sp>
              <p:nvSpPr>
                <p:cNvPr id="755" name="Rounded Rectangle 754"/>
                <p:cNvSpPr/>
                <p:nvPr/>
              </p:nvSpPr>
              <p:spPr>
                <a:xfrm rot="2700000">
                  <a:off x="4782106" y="2172380"/>
                  <a:ext cx="583636" cy="583640"/>
                </a:xfrm>
                <a:prstGeom prst="roundRect">
                  <a:avLst>
                    <a:gd name="adj" fmla="val 11287"/>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9525" cap="flat" cmpd="sng" algn="ctr">
                  <a:noFill/>
                  <a:prstDash val="solid"/>
                </a:ln>
                <a:effectLst>
                  <a:outerShdw blurRad="63500" algn="ctr" rotWithShape="0">
                    <a:prstClr val="black">
                      <a:alpha val="40000"/>
                    </a:prstClr>
                  </a:outerShdw>
                </a:effectLst>
              </p:spPr>
              <p:txBody>
                <a:bodyPr wrap="none" lIns="68586" tIns="34294" rIns="68586" bIns="34294" rtlCol="0" anchor="ctr"/>
                <a:lstStyle/>
                <a:p>
                  <a:pPr algn="ctr" defTabSz="888476">
                    <a:spcBef>
                      <a:spcPct val="0"/>
                    </a:spcBef>
                    <a:spcAft>
                      <a:spcPct val="35000"/>
                    </a:spcAft>
                  </a:pPr>
                  <a:endParaRPr lang="en-US" b="1" dirty="0">
                    <a:solidFill>
                      <a:srgbClr val="FFFFFF"/>
                    </a:solidFill>
                    <a:latin typeface="CiscoSansTT Light" panose="020B0503020201020303" pitchFamily="34" charset="0"/>
                    <a:cs typeface="Arial" panose="020B0604020202020204" pitchFamily="34" charset="0"/>
                  </a:endParaRPr>
                </a:p>
              </p:txBody>
            </p:sp>
            <p:pic>
              <p:nvPicPr>
                <p:cNvPr id="756" name="Picture 755"/>
                <p:cNvPicPr>
                  <a:picLocks noChangeAspect="1"/>
                </p:cNvPicPr>
                <p:nvPr/>
              </p:nvPicPr>
              <p:blipFill>
                <a:blip r:embed="rId19" cstate="print">
                  <a:extLst>
                    <a:ext uri="{BEBA8EAE-BF5A-486C-A8C5-ECC9F3942E4B}">
                      <a14:imgProps xmlns:a14="http://schemas.microsoft.com/office/drawing/2010/main">
                        <a14:imgLayer r:embed="rId2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693223" y="2343219"/>
                  <a:ext cx="761402" cy="241962"/>
                </a:xfrm>
                <a:prstGeom prst="rect">
                  <a:avLst/>
                </a:prstGeom>
                <a:noFill/>
                <a:effectLst>
                  <a:outerShdw blurRad="63500" sx="102000" sy="102000" algn="ctr" rotWithShape="0">
                    <a:prstClr val="black">
                      <a:alpha val="40000"/>
                    </a:prstClr>
                  </a:outerShdw>
                </a:effectLst>
              </p:spPr>
            </p:pic>
          </p:grpSp>
          <p:grpSp>
            <p:nvGrpSpPr>
              <p:cNvPr id="757" name="Group 756"/>
              <p:cNvGrpSpPr/>
              <p:nvPr/>
            </p:nvGrpSpPr>
            <p:grpSpPr>
              <a:xfrm>
                <a:off x="9167287" y="1710518"/>
                <a:ext cx="987072" cy="756280"/>
                <a:chOff x="6419644" y="2172382"/>
                <a:chExt cx="761742" cy="583636"/>
              </a:xfrm>
            </p:grpSpPr>
            <p:sp>
              <p:nvSpPr>
                <p:cNvPr id="758" name="Rounded Rectangle 757"/>
                <p:cNvSpPr/>
                <p:nvPr/>
              </p:nvSpPr>
              <p:spPr>
                <a:xfrm rot="2700000">
                  <a:off x="6508697" y="2172380"/>
                  <a:ext cx="583636" cy="583640"/>
                </a:xfrm>
                <a:prstGeom prst="roundRect">
                  <a:avLst>
                    <a:gd name="adj" fmla="val 11287"/>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9525" cap="flat" cmpd="sng" algn="ctr">
                  <a:noFill/>
                  <a:prstDash val="solid"/>
                </a:ln>
                <a:effectLst>
                  <a:outerShdw blurRad="63500" algn="ctr" rotWithShape="0">
                    <a:prstClr val="black">
                      <a:alpha val="40000"/>
                    </a:prstClr>
                  </a:outerShdw>
                </a:effectLst>
              </p:spPr>
              <p:txBody>
                <a:bodyPr wrap="none" lIns="68586" tIns="34294" rIns="68586" bIns="34294" rtlCol="0" anchor="ctr"/>
                <a:lstStyle/>
                <a:p>
                  <a:pPr algn="ctr" defTabSz="888476">
                    <a:spcBef>
                      <a:spcPct val="0"/>
                    </a:spcBef>
                    <a:spcAft>
                      <a:spcPct val="35000"/>
                    </a:spcAft>
                  </a:pPr>
                  <a:endParaRPr lang="en-US" b="1" dirty="0">
                    <a:solidFill>
                      <a:srgbClr val="FFFFFF"/>
                    </a:solidFill>
                    <a:latin typeface="CiscoSansTT Light" panose="020B0503020201020303" pitchFamily="34" charset="0"/>
                    <a:cs typeface="Arial" panose="020B0604020202020204" pitchFamily="34" charset="0"/>
                  </a:endParaRPr>
                </a:p>
              </p:txBody>
            </p:sp>
            <p:pic>
              <p:nvPicPr>
                <p:cNvPr id="759" name="Picture 758"/>
                <p:cNvPicPr>
                  <a:picLocks noChangeAspect="1"/>
                </p:cNvPicPr>
                <p:nvPr/>
              </p:nvPicPr>
              <p:blipFill>
                <a:blip r:embed="rId21" cstate="print">
                  <a:extLst>
                    <a:ext uri="{BEBA8EAE-BF5A-486C-A8C5-ECC9F3942E4B}">
                      <a14:imgProps xmlns:a14="http://schemas.microsoft.com/office/drawing/2010/main">
                        <a14:imgLayer r:embed="rId22">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419644" y="2333753"/>
                  <a:ext cx="761742" cy="260894"/>
                </a:xfrm>
                <a:prstGeom prst="rect">
                  <a:avLst/>
                </a:prstGeom>
                <a:noFill/>
                <a:effectLst>
                  <a:outerShdw blurRad="63500" sx="102000" sy="102000" algn="ctr" rotWithShape="0">
                    <a:prstClr val="black">
                      <a:alpha val="40000"/>
                    </a:prstClr>
                  </a:outerShdw>
                </a:effectLst>
              </p:spPr>
            </p:pic>
          </p:grpSp>
        </p:grpSp>
      </p:grpSp>
      <p:grpSp>
        <p:nvGrpSpPr>
          <p:cNvPr id="127" name="Group 126"/>
          <p:cNvGrpSpPr/>
          <p:nvPr/>
        </p:nvGrpSpPr>
        <p:grpSpPr>
          <a:xfrm>
            <a:off x="732200" y="1728816"/>
            <a:ext cx="2230237" cy="2616878"/>
            <a:chOff x="732191" y="1728811"/>
            <a:chExt cx="2230237" cy="2616876"/>
          </a:xfrm>
        </p:grpSpPr>
        <p:grpSp>
          <p:nvGrpSpPr>
            <p:cNvPr id="119" name="Group 118"/>
            <p:cNvGrpSpPr/>
            <p:nvPr/>
          </p:nvGrpSpPr>
          <p:grpSpPr>
            <a:xfrm>
              <a:off x="732191" y="1728812"/>
              <a:ext cx="1037980" cy="1250844"/>
              <a:chOff x="3849993" y="852251"/>
              <a:chExt cx="885242" cy="1066783"/>
            </a:xfrm>
          </p:grpSpPr>
          <p:sp>
            <p:nvSpPr>
              <p:cNvPr id="731" name="Oval 730"/>
              <p:cNvSpPr/>
              <p:nvPr/>
            </p:nvSpPr>
            <p:spPr bwMode="auto">
              <a:xfrm>
                <a:off x="3899207" y="1132221"/>
                <a:ext cx="786814" cy="786813"/>
              </a:xfrm>
              <a:prstGeom prst="ellipse">
                <a:avLst/>
              </a:prstGeom>
              <a:gradFill>
                <a:gsLst>
                  <a:gs pos="0">
                    <a:schemeClr val="accent1">
                      <a:lumMod val="60000"/>
                      <a:lumOff val="40000"/>
                    </a:schemeClr>
                  </a:gs>
                  <a:gs pos="100000">
                    <a:schemeClr val="accent2">
                      <a:lumMod val="60000"/>
                      <a:lumOff val="40000"/>
                    </a:schemeClr>
                  </a:gs>
                </a:gsLst>
                <a:lin ang="16200000" scaled="1"/>
              </a:gradFill>
              <a:ln w="34925" cap="rnd">
                <a:noFill/>
                <a:round/>
                <a:headEnd/>
                <a:tailEnd/>
              </a:ln>
              <a:effectLst>
                <a:outerShdw blurRad="762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algn="ctr" defTabSz="913644"/>
                <a:endParaRPr lang="en-US" sz="2400" kern="0" dirty="0">
                  <a:solidFill>
                    <a:srgbClr val="FFFFFF"/>
                  </a:solidFill>
                  <a:ea typeface="ＭＳ Ｐゴシック" charset="0"/>
                  <a:cs typeface="Arial"/>
                  <a:sym typeface="Arial" pitchFamily="-107" charset="0"/>
                </a:endParaRPr>
              </a:p>
            </p:txBody>
          </p:sp>
          <p:sp>
            <p:nvSpPr>
              <p:cNvPr id="738" name="TextBox 737"/>
              <p:cNvSpPr txBox="1"/>
              <p:nvPr/>
            </p:nvSpPr>
            <p:spPr>
              <a:xfrm>
                <a:off x="3849993" y="852251"/>
                <a:ext cx="885242" cy="275611"/>
              </a:xfrm>
              <a:prstGeom prst="rect">
                <a:avLst/>
              </a:prstGeom>
              <a:noFill/>
            </p:spPr>
            <p:txBody>
              <a:bodyPr wrap="square" rtlCol="0" anchor="b">
                <a:spAutoFit/>
              </a:bodyPr>
              <a:lstStyle/>
              <a:p>
                <a:pPr algn="ctr"/>
                <a:r>
                  <a:rPr lang="en-US" sz="1500" dirty="0">
                    <a:solidFill>
                      <a:schemeClr val="accent1"/>
                    </a:solidFill>
                    <a:latin typeface="+mj-lt"/>
                  </a:rPr>
                  <a:t>Tenant 1</a:t>
                </a:r>
              </a:p>
            </p:txBody>
          </p:sp>
          <p:pic>
            <p:nvPicPr>
              <p:cNvPr id="739" name="Picture 73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4722" y="1260750"/>
                <a:ext cx="455786" cy="529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40" name="Group 739"/>
            <p:cNvGrpSpPr/>
            <p:nvPr/>
          </p:nvGrpSpPr>
          <p:grpSpPr>
            <a:xfrm>
              <a:off x="1924448" y="1728811"/>
              <a:ext cx="1037980" cy="1250844"/>
              <a:chOff x="3849993" y="852251"/>
              <a:chExt cx="885242" cy="1066783"/>
            </a:xfrm>
          </p:grpSpPr>
          <p:sp>
            <p:nvSpPr>
              <p:cNvPr id="741" name="Oval 740"/>
              <p:cNvSpPr/>
              <p:nvPr/>
            </p:nvSpPr>
            <p:spPr bwMode="auto">
              <a:xfrm>
                <a:off x="3899207" y="1132221"/>
                <a:ext cx="786814" cy="786813"/>
              </a:xfrm>
              <a:prstGeom prst="ellipse">
                <a:avLst/>
              </a:prstGeom>
              <a:gradFill>
                <a:gsLst>
                  <a:gs pos="0">
                    <a:schemeClr val="accent1">
                      <a:lumMod val="60000"/>
                      <a:lumOff val="40000"/>
                    </a:schemeClr>
                  </a:gs>
                  <a:gs pos="100000">
                    <a:schemeClr val="accent2">
                      <a:lumMod val="60000"/>
                      <a:lumOff val="40000"/>
                    </a:schemeClr>
                  </a:gs>
                </a:gsLst>
                <a:lin ang="16200000" scaled="1"/>
              </a:gradFill>
              <a:ln w="34925" cap="rnd">
                <a:noFill/>
                <a:round/>
                <a:headEnd/>
                <a:tailEnd/>
              </a:ln>
              <a:effectLst>
                <a:outerShdw blurRad="762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algn="ctr" defTabSz="913644"/>
                <a:endParaRPr lang="en-US" sz="2400" kern="0" dirty="0">
                  <a:solidFill>
                    <a:srgbClr val="FFFFFF"/>
                  </a:solidFill>
                  <a:ea typeface="ＭＳ Ｐゴシック" charset="0"/>
                  <a:cs typeface="Arial"/>
                  <a:sym typeface="Arial" pitchFamily="-107" charset="0"/>
                </a:endParaRPr>
              </a:p>
            </p:txBody>
          </p:sp>
          <p:sp>
            <p:nvSpPr>
              <p:cNvPr id="742" name="TextBox 741"/>
              <p:cNvSpPr txBox="1"/>
              <p:nvPr/>
            </p:nvSpPr>
            <p:spPr>
              <a:xfrm>
                <a:off x="3849993" y="852251"/>
                <a:ext cx="885242" cy="275611"/>
              </a:xfrm>
              <a:prstGeom prst="rect">
                <a:avLst/>
              </a:prstGeom>
              <a:noFill/>
            </p:spPr>
            <p:txBody>
              <a:bodyPr wrap="square" rtlCol="0" anchor="b">
                <a:spAutoFit/>
              </a:bodyPr>
              <a:lstStyle/>
              <a:p>
                <a:pPr algn="ctr"/>
                <a:r>
                  <a:rPr lang="en-US" sz="1500" dirty="0">
                    <a:solidFill>
                      <a:schemeClr val="accent1"/>
                    </a:solidFill>
                    <a:latin typeface="+mj-lt"/>
                  </a:rPr>
                  <a:t>Tenant 2</a:t>
                </a:r>
              </a:p>
            </p:txBody>
          </p:sp>
          <p:pic>
            <p:nvPicPr>
              <p:cNvPr id="743" name="Picture 74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4722" y="1260750"/>
                <a:ext cx="455786" cy="529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61" name="Group 760"/>
            <p:cNvGrpSpPr/>
            <p:nvPr/>
          </p:nvGrpSpPr>
          <p:grpSpPr>
            <a:xfrm>
              <a:off x="732191" y="3094843"/>
              <a:ext cx="1037980" cy="1250844"/>
              <a:chOff x="3849993" y="852251"/>
              <a:chExt cx="885242" cy="1066783"/>
            </a:xfrm>
          </p:grpSpPr>
          <p:sp>
            <p:nvSpPr>
              <p:cNvPr id="766" name="Oval 765"/>
              <p:cNvSpPr/>
              <p:nvPr/>
            </p:nvSpPr>
            <p:spPr bwMode="auto">
              <a:xfrm>
                <a:off x="3899207" y="1132221"/>
                <a:ext cx="786814" cy="786813"/>
              </a:xfrm>
              <a:prstGeom prst="ellipse">
                <a:avLst/>
              </a:prstGeom>
              <a:gradFill>
                <a:gsLst>
                  <a:gs pos="0">
                    <a:schemeClr val="accent1">
                      <a:lumMod val="60000"/>
                      <a:lumOff val="40000"/>
                    </a:schemeClr>
                  </a:gs>
                  <a:gs pos="100000">
                    <a:schemeClr val="accent2">
                      <a:lumMod val="60000"/>
                      <a:lumOff val="40000"/>
                    </a:schemeClr>
                  </a:gs>
                </a:gsLst>
                <a:lin ang="16200000" scaled="1"/>
              </a:gradFill>
              <a:ln w="34925" cap="rnd">
                <a:noFill/>
                <a:round/>
                <a:headEnd/>
                <a:tailEnd/>
              </a:ln>
              <a:effectLst>
                <a:outerShdw blurRad="762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algn="ctr" defTabSz="913644"/>
                <a:endParaRPr lang="en-US" sz="2400" kern="0" dirty="0">
                  <a:solidFill>
                    <a:srgbClr val="FFFFFF"/>
                  </a:solidFill>
                  <a:ea typeface="ＭＳ Ｐゴシック" charset="0"/>
                  <a:cs typeface="Arial"/>
                  <a:sym typeface="Arial" pitchFamily="-107" charset="0"/>
                </a:endParaRPr>
              </a:p>
            </p:txBody>
          </p:sp>
          <p:sp>
            <p:nvSpPr>
              <p:cNvPr id="767" name="TextBox 766"/>
              <p:cNvSpPr txBox="1"/>
              <p:nvPr/>
            </p:nvSpPr>
            <p:spPr>
              <a:xfrm>
                <a:off x="3849993" y="852251"/>
                <a:ext cx="885242" cy="275611"/>
              </a:xfrm>
              <a:prstGeom prst="rect">
                <a:avLst/>
              </a:prstGeom>
              <a:noFill/>
            </p:spPr>
            <p:txBody>
              <a:bodyPr wrap="square" rtlCol="0" anchor="b">
                <a:spAutoFit/>
              </a:bodyPr>
              <a:lstStyle/>
              <a:p>
                <a:pPr algn="ctr"/>
                <a:r>
                  <a:rPr lang="en-US" sz="1500" dirty="0">
                    <a:solidFill>
                      <a:schemeClr val="accent1"/>
                    </a:solidFill>
                    <a:latin typeface="+mj-lt"/>
                  </a:rPr>
                  <a:t>Tenant 3</a:t>
                </a:r>
              </a:p>
            </p:txBody>
          </p:sp>
          <p:pic>
            <p:nvPicPr>
              <p:cNvPr id="768" name="Picture 76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4722" y="1260750"/>
                <a:ext cx="455786" cy="529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62" name="Group 761"/>
            <p:cNvGrpSpPr/>
            <p:nvPr/>
          </p:nvGrpSpPr>
          <p:grpSpPr>
            <a:xfrm>
              <a:off x="1924448" y="3094843"/>
              <a:ext cx="1037980" cy="1250844"/>
              <a:chOff x="3849993" y="852251"/>
              <a:chExt cx="885242" cy="1066783"/>
            </a:xfrm>
          </p:grpSpPr>
          <p:sp>
            <p:nvSpPr>
              <p:cNvPr id="763" name="Oval 762"/>
              <p:cNvSpPr/>
              <p:nvPr/>
            </p:nvSpPr>
            <p:spPr bwMode="auto">
              <a:xfrm>
                <a:off x="3899207" y="1132221"/>
                <a:ext cx="786814" cy="786813"/>
              </a:xfrm>
              <a:prstGeom prst="ellipse">
                <a:avLst/>
              </a:prstGeom>
              <a:gradFill>
                <a:gsLst>
                  <a:gs pos="0">
                    <a:schemeClr val="accent1">
                      <a:lumMod val="60000"/>
                      <a:lumOff val="40000"/>
                    </a:schemeClr>
                  </a:gs>
                  <a:gs pos="100000">
                    <a:schemeClr val="accent2">
                      <a:lumMod val="60000"/>
                      <a:lumOff val="40000"/>
                    </a:schemeClr>
                  </a:gs>
                </a:gsLst>
                <a:lin ang="16200000" scaled="1"/>
              </a:gradFill>
              <a:ln w="34925" cap="rnd">
                <a:noFill/>
                <a:round/>
                <a:headEnd/>
                <a:tailEnd/>
              </a:ln>
              <a:effectLst>
                <a:outerShdw blurRad="762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algn="ctr" defTabSz="913644"/>
                <a:endParaRPr lang="en-US" sz="2400" kern="0" dirty="0">
                  <a:solidFill>
                    <a:srgbClr val="FFFFFF"/>
                  </a:solidFill>
                  <a:ea typeface="ＭＳ Ｐゴシック" charset="0"/>
                  <a:cs typeface="Arial"/>
                  <a:sym typeface="Arial" pitchFamily="-107" charset="0"/>
                </a:endParaRPr>
              </a:p>
            </p:txBody>
          </p:sp>
          <p:sp>
            <p:nvSpPr>
              <p:cNvPr id="764" name="TextBox 763"/>
              <p:cNvSpPr txBox="1"/>
              <p:nvPr/>
            </p:nvSpPr>
            <p:spPr>
              <a:xfrm>
                <a:off x="3849993" y="852251"/>
                <a:ext cx="885242" cy="275611"/>
              </a:xfrm>
              <a:prstGeom prst="rect">
                <a:avLst/>
              </a:prstGeom>
              <a:noFill/>
            </p:spPr>
            <p:txBody>
              <a:bodyPr wrap="square" rtlCol="0" anchor="b">
                <a:spAutoFit/>
              </a:bodyPr>
              <a:lstStyle/>
              <a:p>
                <a:pPr algn="ctr"/>
                <a:r>
                  <a:rPr lang="en-US" sz="1500" dirty="0">
                    <a:solidFill>
                      <a:schemeClr val="accent1"/>
                    </a:solidFill>
                    <a:latin typeface="+mj-lt"/>
                  </a:rPr>
                  <a:t>Tenant 4</a:t>
                </a:r>
              </a:p>
            </p:txBody>
          </p:sp>
          <p:pic>
            <p:nvPicPr>
              <p:cNvPr id="765" name="Picture 76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4722" y="1260750"/>
                <a:ext cx="455786" cy="529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121" name="Picture 120" descr="C:\Users\rmuta\Desktop\leaf.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44589" y="4414037"/>
            <a:ext cx="485259" cy="118363"/>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24" descr="C:\Users\rmuta\Desktop\leaf.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51517" y="4410257"/>
            <a:ext cx="485259" cy="118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41636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87"/>
                                        </p:tgtEl>
                                        <p:attrNameLst>
                                          <p:attrName>style.visibility</p:attrName>
                                        </p:attrNameLst>
                                      </p:cBhvr>
                                      <p:to>
                                        <p:strVal val="visible"/>
                                      </p:to>
                                    </p:set>
                                    <p:animEffect transition="in" filter="fade">
                                      <p:cBhvr>
                                        <p:cTn id="7" dur="1250"/>
                                        <p:tgtEl>
                                          <p:spTgt spid="487"/>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723"/>
                                        </p:tgtEl>
                                        <p:attrNameLst>
                                          <p:attrName>style.visibility</p:attrName>
                                        </p:attrNameLst>
                                      </p:cBhvr>
                                      <p:to>
                                        <p:strVal val="visible"/>
                                      </p:to>
                                    </p:set>
                                    <p:animEffect transition="in" filter="fade">
                                      <p:cBhvr>
                                        <p:cTn id="11" dur="500"/>
                                        <p:tgtEl>
                                          <p:spTgt spid="723"/>
                                        </p:tgtEl>
                                      </p:cBhvr>
                                    </p:animEffect>
                                  </p:childTnLst>
                                </p:cTn>
                              </p:par>
                              <p:par>
                                <p:cTn id="12" presetID="10" presetClass="entr" presetSubtype="0" fill="hold" nodeType="withEffect">
                                  <p:stCondLst>
                                    <p:cond delay="0"/>
                                  </p:stCondLst>
                                  <p:childTnLst>
                                    <p:set>
                                      <p:cBhvr>
                                        <p:cTn id="13" dur="1" fill="hold">
                                          <p:stCondLst>
                                            <p:cond delay="0"/>
                                          </p:stCondLst>
                                        </p:cTn>
                                        <p:tgtEl>
                                          <p:spTgt spid="744"/>
                                        </p:tgtEl>
                                        <p:attrNameLst>
                                          <p:attrName>style.visibility</p:attrName>
                                        </p:attrNameLst>
                                      </p:cBhvr>
                                      <p:to>
                                        <p:strVal val="visible"/>
                                      </p:to>
                                    </p:set>
                                    <p:animEffect transition="in" filter="fade">
                                      <p:cBhvr>
                                        <p:cTn id="14" dur="500"/>
                                        <p:tgtEl>
                                          <p:spTgt spid="744"/>
                                        </p:tgtEl>
                                      </p:cBhvr>
                                    </p:animEffect>
                                  </p:childTnLst>
                                </p:cTn>
                              </p:par>
                            </p:childTnLst>
                          </p:cTn>
                        </p:par>
                        <p:par>
                          <p:cTn id="15" fill="hold">
                            <p:stCondLst>
                              <p:cond delay="1750"/>
                            </p:stCondLst>
                            <p:childTnLst>
                              <p:par>
                                <p:cTn id="16" presetID="10" presetClass="entr" presetSubtype="0" fill="hold" nodeType="afterEffect">
                                  <p:stCondLst>
                                    <p:cond delay="0"/>
                                  </p:stCondLst>
                                  <p:childTnLst>
                                    <p:set>
                                      <p:cBhvr>
                                        <p:cTn id="17" dur="1" fill="hold">
                                          <p:stCondLst>
                                            <p:cond delay="0"/>
                                          </p:stCondLst>
                                        </p:cTn>
                                        <p:tgtEl>
                                          <p:spTgt spid="726"/>
                                        </p:tgtEl>
                                        <p:attrNameLst>
                                          <p:attrName>style.visibility</p:attrName>
                                        </p:attrNameLst>
                                      </p:cBhvr>
                                      <p:to>
                                        <p:strVal val="visible"/>
                                      </p:to>
                                    </p:set>
                                    <p:animEffect transition="in" filter="fade">
                                      <p:cBhvr>
                                        <p:cTn id="18" dur="500"/>
                                        <p:tgtEl>
                                          <p:spTgt spid="726"/>
                                        </p:tgtEl>
                                      </p:cBhvr>
                                    </p:animEffect>
                                  </p:childTnLst>
                                </p:cTn>
                              </p:par>
                            </p:childTnLst>
                          </p:cTn>
                        </p:par>
                        <p:par>
                          <p:cTn id="19" fill="hold">
                            <p:stCondLst>
                              <p:cond delay="2250"/>
                            </p:stCondLst>
                            <p:childTnLst>
                              <p:par>
                                <p:cTn id="20" presetID="16" presetClass="entr" presetSubtype="37" fill="hold" nodeType="afterEffect">
                                  <p:stCondLst>
                                    <p:cond delay="0"/>
                                  </p:stCondLst>
                                  <p:childTnLst>
                                    <p:set>
                                      <p:cBhvr>
                                        <p:cTn id="21" dur="1" fill="hold">
                                          <p:stCondLst>
                                            <p:cond delay="0"/>
                                          </p:stCondLst>
                                        </p:cTn>
                                        <p:tgtEl>
                                          <p:spTgt spid="118"/>
                                        </p:tgtEl>
                                        <p:attrNameLst>
                                          <p:attrName>style.visibility</p:attrName>
                                        </p:attrNameLst>
                                      </p:cBhvr>
                                      <p:to>
                                        <p:strVal val="visible"/>
                                      </p:to>
                                    </p:set>
                                    <p:animEffect transition="in" filter="barn(outVertical)">
                                      <p:cBhvr>
                                        <p:cTn id="2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 name="Rectangle 647"/>
          <p:cNvSpPr/>
          <p:nvPr/>
        </p:nvSpPr>
        <p:spPr>
          <a:xfrm flipV="1">
            <a:off x="260281" y="1172765"/>
            <a:ext cx="3845711" cy="4265743"/>
          </a:xfrm>
          <a:prstGeom prst="rect">
            <a:avLst/>
          </a:prstGeom>
          <a:gradFill flip="none" rotWithShape="1">
            <a:gsLst>
              <a:gs pos="0">
                <a:schemeClr val="bg1">
                  <a:lumMod val="95000"/>
                </a:schemeClr>
              </a:gs>
              <a:gs pos="100000">
                <a:schemeClr val="bg1"/>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400" tIns="91400" rIns="91400" bIns="91400" rtlCol="0" anchor="t"/>
          <a:lstStyle/>
          <a:p>
            <a:pPr defTabSz="385629"/>
            <a:endParaRPr lang="en-US" sz="1100" dirty="0">
              <a:latin typeface="CiscoSansTT ExtraLight"/>
              <a:ea typeface="Arial" pitchFamily="-107" charset="0"/>
              <a:cs typeface="Arial" pitchFamily="-107" charset="0"/>
            </a:endParaRPr>
          </a:p>
        </p:txBody>
      </p:sp>
      <p:sp>
        <p:nvSpPr>
          <p:cNvPr id="649" name="Rectangle 648"/>
          <p:cNvSpPr/>
          <p:nvPr/>
        </p:nvSpPr>
        <p:spPr>
          <a:xfrm flipV="1">
            <a:off x="4173161" y="1172765"/>
            <a:ext cx="3845711" cy="4265743"/>
          </a:xfrm>
          <a:prstGeom prst="rect">
            <a:avLst/>
          </a:prstGeom>
          <a:gradFill flip="none" rotWithShape="1">
            <a:gsLst>
              <a:gs pos="0">
                <a:schemeClr val="bg1">
                  <a:lumMod val="95000"/>
                </a:schemeClr>
              </a:gs>
              <a:gs pos="100000">
                <a:schemeClr val="bg1"/>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400" tIns="91400" rIns="91400" bIns="91400" rtlCol="0" anchor="t"/>
          <a:lstStyle/>
          <a:p>
            <a:pPr defTabSz="385629"/>
            <a:endParaRPr lang="en-US" sz="1100" dirty="0">
              <a:latin typeface="CiscoSansTT ExtraLight"/>
              <a:ea typeface="Arial" pitchFamily="-107" charset="0"/>
              <a:cs typeface="Arial" pitchFamily="-107" charset="0"/>
            </a:endParaRPr>
          </a:p>
        </p:txBody>
      </p:sp>
      <p:sp>
        <p:nvSpPr>
          <p:cNvPr id="650" name="Rectangle 649"/>
          <p:cNvSpPr/>
          <p:nvPr/>
        </p:nvSpPr>
        <p:spPr>
          <a:xfrm flipV="1">
            <a:off x="8086041" y="1172765"/>
            <a:ext cx="3845711" cy="4265743"/>
          </a:xfrm>
          <a:prstGeom prst="rect">
            <a:avLst/>
          </a:prstGeom>
          <a:gradFill flip="none" rotWithShape="1">
            <a:gsLst>
              <a:gs pos="0">
                <a:schemeClr val="bg1">
                  <a:lumMod val="95000"/>
                </a:schemeClr>
              </a:gs>
              <a:gs pos="100000">
                <a:schemeClr val="bg1"/>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400" tIns="91400" rIns="91400" bIns="91400" rtlCol="0" anchor="t"/>
          <a:lstStyle/>
          <a:p>
            <a:pPr defTabSz="385629"/>
            <a:endParaRPr lang="en-US" sz="1100" dirty="0">
              <a:latin typeface="CiscoSansTT ExtraLight"/>
              <a:ea typeface="Arial" pitchFamily="-107" charset="0"/>
              <a:cs typeface="Arial" pitchFamily="-107" charset="0"/>
            </a:endParaRPr>
          </a:p>
        </p:txBody>
      </p:sp>
      <p:sp>
        <p:nvSpPr>
          <p:cNvPr id="166" name="Rectangle 165"/>
          <p:cNvSpPr/>
          <p:nvPr/>
        </p:nvSpPr>
        <p:spPr>
          <a:xfrm>
            <a:off x="244459" y="800389"/>
            <a:ext cx="3861524" cy="543755"/>
          </a:xfrm>
          <a:prstGeom prst="rect">
            <a:avLst/>
          </a:prstGeom>
          <a:solidFill>
            <a:srgbClr val="3C86EC"/>
          </a:solidFill>
          <a:ln w="25400" cap="flat" cmpd="sng" algn="ctr">
            <a:noFill/>
            <a:prstDash val="solid"/>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6" tIns="45710" rIns="91416" bIns="45710" rtlCol="0" anchor="ctr"/>
          <a:lstStyle/>
          <a:p>
            <a:pPr defTabSz="913872">
              <a:lnSpc>
                <a:spcPct val="90000"/>
              </a:lnSpc>
            </a:pPr>
            <a:endParaRPr lang="en-US" sz="1500" dirty="0">
              <a:solidFill>
                <a:prstClr val="white"/>
              </a:solidFill>
            </a:endParaRPr>
          </a:p>
        </p:txBody>
      </p:sp>
      <p:sp>
        <p:nvSpPr>
          <p:cNvPr id="167" name="Rectangle 166"/>
          <p:cNvSpPr/>
          <p:nvPr/>
        </p:nvSpPr>
        <p:spPr>
          <a:xfrm>
            <a:off x="242107" y="1292383"/>
            <a:ext cx="3856679" cy="4178780"/>
          </a:xfrm>
          <a:prstGeom prst="rect">
            <a:avLst/>
          </a:prstGeom>
          <a:blipFill dpi="0" rotWithShape="1">
            <a:blip r:embed="rId3">
              <a:alphaModFix amt="23000"/>
            </a:blip>
            <a:srcRect/>
            <a:tile tx="0" ty="0" sx="100000" sy="100000" flip="none" algn="ctr"/>
          </a:blipFill>
          <a:ln w="25400" cap="flat" cmpd="sng" algn="ctr">
            <a:noFill/>
            <a:prstDash val="solid"/>
          </a:ln>
          <a:effectLst/>
        </p:spPr>
        <p:txBody>
          <a:bodyPr spcFirstLastPara="0" vert="horz" wrap="none" lIns="132403" tIns="94338" rIns="132403" bIns="94338" numCol="1" spcCol="1271" anchor="ctr" anchorCtr="0">
            <a:noAutofit/>
          </a:bodyPr>
          <a:lstStyle/>
          <a:p>
            <a:pPr algn="ctr" defTabSz="888190">
              <a:lnSpc>
                <a:spcPct val="90000"/>
              </a:lnSpc>
              <a:spcBef>
                <a:spcPct val="0"/>
              </a:spcBef>
              <a:spcAft>
                <a:spcPct val="35000"/>
              </a:spcAft>
            </a:pPr>
            <a:endParaRPr lang="en-US" sz="2400" kern="0" dirty="0">
              <a:solidFill>
                <a:srgbClr val="FFFFFF"/>
              </a:solidFill>
              <a:latin typeface="Arial" panose="020B0604020202020204" pitchFamily="34" charset="0"/>
              <a:cs typeface="Arial" panose="020B0604020202020204" pitchFamily="34" charset="0"/>
            </a:endParaRPr>
          </a:p>
        </p:txBody>
      </p:sp>
      <p:sp>
        <p:nvSpPr>
          <p:cNvPr id="179" name="Rectangle 178"/>
          <p:cNvSpPr/>
          <p:nvPr/>
        </p:nvSpPr>
        <p:spPr>
          <a:xfrm>
            <a:off x="4168699" y="800389"/>
            <a:ext cx="3861524" cy="543755"/>
          </a:xfrm>
          <a:prstGeom prst="rect">
            <a:avLst/>
          </a:prstGeom>
          <a:solidFill>
            <a:srgbClr val="3C86EC"/>
          </a:solidFill>
          <a:ln w="25400" cap="flat" cmpd="sng" algn="ctr">
            <a:noFill/>
            <a:prstDash val="solid"/>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6" tIns="45710" rIns="91416" bIns="45710" rtlCol="0" anchor="ctr"/>
          <a:lstStyle/>
          <a:p>
            <a:pPr defTabSz="913872">
              <a:lnSpc>
                <a:spcPct val="90000"/>
              </a:lnSpc>
            </a:pPr>
            <a:endParaRPr lang="en-US" sz="1500" dirty="0">
              <a:solidFill>
                <a:prstClr val="white"/>
              </a:solidFill>
            </a:endParaRPr>
          </a:p>
        </p:txBody>
      </p:sp>
      <p:sp>
        <p:nvSpPr>
          <p:cNvPr id="180" name="Rectangle 179"/>
          <p:cNvSpPr/>
          <p:nvPr/>
        </p:nvSpPr>
        <p:spPr>
          <a:xfrm>
            <a:off x="8073551" y="800389"/>
            <a:ext cx="3861524" cy="543755"/>
          </a:xfrm>
          <a:prstGeom prst="rect">
            <a:avLst/>
          </a:prstGeom>
          <a:solidFill>
            <a:srgbClr val="3C86EC"/>
          </a:solidFill>
          <a:ln w="25400" cap="flat" cmpd="sng" algn="ctr">
            <a:noFill/>
            <a:prstDash val="solid"/>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6" tIns="45710" rIns="91416" bIns="45710" rtlCol="0" anchor="ctr"/>
          <a:lstStyle/>
          <a:p>
            <a:pPr defTabSz="913872">
              <a:lnSpc>
                <a:spcPct val="90000"/>
              </a:lnSpc>
            </a:pPr>
            <a:endParaRPr lang="en-US" sz="1500" dirty="0">
              <a:solidFill>
                <a:prstClr val="white"/>
              </a:solidFill>
            </a:endParaRPr>
          </a:p>
        </p:txBody>
      </p:sp>
      <p:sp>
        <p:nvSpPr>
          <p:cNvPr id="181" name="Rectangle 180"/>
          <p:cNvSpPr/>
          <p:nvPr/>
        </p:nvSpPr>
        <p:spPr>
          <a:xfrm>
            <a:off x="4166646" y="1292383"/>
            <a:ext cx="3856679" cy="4178780"/>
          </a:xfrm>
          <a:prstGeom prst="rect">
            <a:avLst/>
          </a:prstGeom>
          <a:blipFill dpi="0" rotWithShape="1">
            <a:blip r:embed="rId3">
              <a:alphaModFix amt="23000"/>
            </a:blip>
            <a:srcRect/>
            <a:tile tx="0" ty="0" sx="100000" sy="100000" flip="none" algn="ctr"/>
          </a:blipFill>
          <a:ln w="25400" cap="flat" cmpd="sng" algn="ctr">
            <a:noFill/>
            <a:prstDash val="solid"/>
          </a:ln>
          <a:effectLst/>
        </p:spPr>
        <p:txBody>
          <a:bodyPr spcFirstLastPara="0" vert="horz" wrap="none" lIns="132403" tIns="94338" rIns="132403" bIns="94338" numCol="1" spcCol="1271" anchor="ctr" anchorCtr="0">
            <a:noAutofit/>
          </a:bodyPr>
          <a:lstStyle/>
          <a:p>
            <a:pPr algn="ctr" defTabSz="888190">
              <a:lnSpc>
                <a:spcPct val="90000"/>
              </a:lnSpc>
              <a:spcBef>
                <a:spcPct val="0"/>
              </a:spcBef>
              <a:spcAft>
                <a:spcPct val="35000"/>
              </a:spcAft>
            </a:pPr>
            <a:endParaRPr lang="en-US" sz="2400" kern="0" dirty="0">
              <a:solidFill>
                <a:srgbClr val="FFFFFF"/>
              </a:solidFill>
              <a:latin typeface="Arial" panose="020B0604020202020204" pitchFamily="34" charset="0"/>
              <a:cs typeface="Arial" panose="020B0604020202020204" pitchFamily="34" charset="0"/>
            </a:endParaRPr>
          </a:p>
        </p:txBody>
      </p:sp>
      <p:sp>
        <p:nvSpPr>
          <p:cNvPr id="182" name="Rectangle 181"/>
          <p:cNvSpPr/>
          <p:nvPr/>
        </p:nvSpPr>
        <p:spPr>
          <a:xfrm>
            <a:off x="8097302" y="1304255"/>
            <a:ext cx="3856679" cy="4178780"/>
          </a:xfrm>
          <a:prstGeom prst="rect">
            <a:avLst/>
          </a:prstGeom>
          <a:blipFill dpi="0" rotWithShape="1">
            <a:blip r:embed="rId3">
              <a:alphaModFix amt="23000"/>
            </a:blip>
            <a:srcRect/>
            <a:tile tx="0" ty="0" sx="100000" sy="100000" flip="none" algn="ctr"/>
          </a:blipFill>
          <a:ln w="25400" cap="flat" cmpd="sng" algn="ctr">
            <a:noFill/>
            <a:prstDash val="solid"/>
          </a:ln>
          <a:effectLst/>
        </p:spPr>
        <p:txBody>
          <a:bodyPr spcFirstLastPara="0" vert="horz" wrap="none" lIns="132403" tIns="94338" rIns="132403" bIns="94338" numCol="1" spcCol="1271" anchor="ctr" anchorCtr="0">
            <a:noAutofit/>
          </a:bodyPr>
          <a:lstStyle/>
          <a:p>
            <a:pPr algn="ctr" defTabSz="888190">
              <a:lnSpc>
                <a:spcPct val="90000"/>
              </a:lnSpc>
              <a:spcBef>
                <a:spcPct val="0"/>
              </a:spcBef>
              <a:spcAft>
                <a:spcPct val="35000"/>
              </a:spcAft>
            </a:pPr>
            <a:endParaRPr lang="en-US" sz="2400" kern="0" dirty="0">
              <a:solidFill>
                <a:srgbClr val="FFFFFF"/>
              </a:solidFill>
              <a:latin typeface="Arial" panose="020B0604020202020204" pitchFamily="34" charset="0"/>
              <a:cs typeface="Arial" panose="020B0604020202020204" pitchFamily="34" charset="0"/>
            </a:endParaRPr>
          </a:p>
        </p:txBody>
      </p:sp>
      <p:sp>
        <p:nvSpPr>
          <p:cNvPr id="660" name="Rounded Rectangle 532"/>
          <p:cNvSpPr/>
          <p:nvPr/>
        </p:nvSpPr>
        <p:spPr>
          <a:xfrm rot="2700000">
            <a:off x="1137623" y="2147789"/>
            <a:ext cx="2089511" cy="2089511"/>
          </a:xfrm>
          <a:prstGeom prst="rect">
            <a:avLst/>
          </a:prstGeom>
          <a:gradFill flip="none" rotWithShape="1">
            <a:gsLst>
              <a:gs pos="0">
                <a:srgbClr val="706D6D">
                  <a:alpha val="0"/>
                </a:srgbClr>
              </a:gs>
              <a:gs pos="100000">
                <a:schemeClr val="tx2">
                  <a:lumMod val="40000"/>
                  <a:lumOff val="60000"/>
                </a:schemeClr>
              </a:gs>
            </a:gsLst>
            <a:lin ang="13500000" scaled="0"/>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91410" tIns="45710" rIns="91410" bIns="45710" rtlCol="0" anchor="ctr"/>
          <a:lstStyle/>
          <a:p>
            <a:pPr algn="ctr"/>
            <a:endParaRPr lang="en-US" dirty="0">
              <a:latin typeface="+mj-lt"/>
            </a:endParaRPr>
          </a:p>
        </p:txBody>
      </p:sp>
      <p:pic>
        <p:nvPicPr>
          <p:cNvPr id="186" name="Picture 2" descr="C:\Users\ssarlak\Desktop\Documents\PPT PROJECTS\Q2FY14\EN Controller- Javier\Api Controller_default_256[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0875" y="1670543"/>
            <a:ext cx="808688" cy="116316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672"/>
          <p:cNvGrpSpPr/>
          <p:nvPr/>
        </p:nvGrpSpPr>
        <p:grpSpPr>
          <a:xfrm>
            <a:off x="787011" y="3210156"/>
            <a:ext cx="2778516" cy="705288"/>
            <a:chOff x="2221638" y="3504101"/>
            <a:chExt cx="4068986" cy="1032854"/>
          </a:xfrm>
        </p:grpSpPr>
        <p:pic>
          <p:nvPicPr>
            <p:cNvPr id="674" name="Picture 2" descr="C:\Users\rmuta\Desktop\spin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21638" y="3504101"/>
              <a:ext cx="784365" cy="1032854"/>
            </a:xfrm>
            <a:prstGeom prst="rect">
              <a:avLst/>
            </a:prstGeom>
            <a:noFill/>
            <a:extLst>
              <a:ext uri="{909E8E84-426E-40dd-AFC4-6F175D3DCCD1}">
                <a14:hiddenFill xmlns:a14="http://schemas.microsoft.com/office/drawing/2010/main">
                  <a:solidFill>
                    <a:srgbClr val="FFFFFF"/>
                  </a:solidFill>
                </a14:hiddenFill>
              </a:ext>
            </a:extLst>
          </p:spPr>
        </p:pic>
        <p:pic>
          <p:nvPicPr>
            <p:cNvPr id="675" name="Picture 2" descr="C:\Users\rmuta\Desktop\spin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6512" y="3504101"/>
              <a:ext cx="784365" cy="1032854"/>
            </a:xfrm>
            <a:prstGeom prst="rect">
              <a:avLst/>
            </a:prstGeom>
            <a:noFill/>
            <a:extLst>
              <a:ext uri="{909E8E84-426E-40dd-AFC4-6F175D3DCCD1}">
                <a14:hiddenFill xmlns:a14="http://schemas.microsoft.com/office/drawing/2010/main">
                  <a:solidFill>
                    <a:srgbClr val="FFFFFF"/>
                  </a:solidFill>
                </a14:hiddenFill>
              </a:ext>
            </a:extLst>
          </p:spPr>
        </p:pic>
        <p:pic>
          <p:nvPicPr>
            <p:cNvPr id="676" name="Picture 2" descr="C:\Users\rmuta\Desktop\spin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1386" y="3504101"/>
              <a:ext cx="784365" cy="1032854"/>
            </a:xfrm>
            <a:prstGeom prst="rect">
              <a:avLst/>
            </a:prstGeom>
            <a:noFill/>
            <a:extLst>
              <a:ext uri="{909E8E84-426E-40dd-AFC4-6F175D3DCCD1}">
                <a14:hiddenFill xmlns:a14="http://schemas.microsoft.com/office/drawing/2010/main">
                  <a:solidFill>
                    <a:srgbClr val="FFFFFF"/>
                  </a:solidFill>
                </a14:hiddenFill>
              </a:ext>
            </a:extLst>
          </p:spPr>
        </p:pic>
        <p:pic>
          <p:nvPicPr>
            <p:cNvPr id="677" name="Picture 2" descr="C:\Users\rmuta\Desktop\spin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6259" y="3504101"/>
              <a:ext cx="784365" cy="1032854"/>
            </a:xfrm>
            <a:prstGeom prst="rect">
              <a:avLst/>
            </a:prstGeom>
            <a:noFill/>
            <a:extLst>
              <a:ext uri="{909E8E84-426E-40dd-AFC4-6F175D3DCCD1}">
                <a14:hiddenFill xmlns:a14="http://schemas.microsoft.com/office/drawing/2010/main">
                  <a:solidFill>
                    <a:srgbClr val="FFFFFF"/>
                  </a:solidFill>
                </a14:hiddenFill>
              </a:ext>
            </a:extLst>
          </p:spPr>
        </p:pic>
      </p:grpSp>
      <p:pic>
        <p:nvPicPr>
          <p:cNvPr id="67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21841" y="4897808"/>
            <a:ext cx="326475" cy="256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080" y="4884557"/>
            <a:ext cx="330469" cy="283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94657" y="4897808"/>
            <a:ext cx="326475" cy="256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1"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21979" y="4888110"/>
            <a:ext cx="284484" cy="276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66529" y="4897808"/>
            <a:ext cx="326475" cy="256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2575" y="4888110"/>
            <a:ext cx="284484" cy="276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3456 connections"/>
          <p:cNvGrpSpPr/>
          <p:nvPr/>
        </p:nvGrpSpPr>
        <p:grpSpPr>
          <a:xfrm>
            <a:off x="1043989" y="3915447"/>
            <a:ext cx="2320239" cy="735572"/>
            <a:chOff x="4451167" y="4677984"/>
            <a:chExt cx="2350279" cy="549390"/>
          </a:xfrm>
        </p:grpSpPr>
        <p:cxnSp>
          <p:nvCxnSpPr>
            <p:cNvPr id="686" name="Straight Connector 685"/>
            <p:cNvCxnSpPr>
              <a:stCxn id="674" idx="2"/>
              <a:endCxn id="708" idx="0"/>
            </p:cNvCxnSpPr>
            <p:nvPr/>
          </p:nvCxnSpPr>
          <p:spPr>
            <a:xfrm>
              <a:off x="4462137" y="4677996"/>
              <a:ext cx="605402" cy="549371"/>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87" name="Straight Connector 686"/>
            <p:cNvCxnSpPr>
              <a:stCxn id="674" idx="2"/>
              <a:endCxn id="709" idx="0"/>
            </p:cNvCxnSpPr>
            <p:nvPr/>
          </p:nvCxnSpPr>
          <p:spPr>
            <a:xfrm>
              <a:off x="4462137" y="4677988"/>
              <a:ext cx="1221775" cy="549370"/>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88" name="Straight Connector 687"/>
            <p:cNvCxnSpPr>
              <a:stCxn id="674" idx="2"/>
              <a:endCxn id="705" idx="0"/>
            </p:cNvCxnSpPr>
            <p:nvPr/>
          </p:nvCxnSpPr>
          <p:spPr>
            <a:xfrm>
              <a:off x="4462137" y="4677984"/>
              <a:ext cx="1799745" cy="180239"/>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89" name="Straight Connector 688"/>
            <p:cNvCxnSpPr>
              <a:stCxn id="676" idx="2"/>
              <a:endCxn id="705" idx="0"/>
            </p:cNvCxnSpPr>
            <p:nvPr/>
          </p:nvCxnSpPr>
          <p:spPr>
            <a:xfrm>
              <a:off x="5976771" y="4677984"/>
              <a:ext cx="285111" cy="180239"/>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90" name="Straight Connector 689"/>
            <p:cNvCxnSpPr>
              <a:stCxn id="675" idx="2"/>
              <a:endCxn id="709" idx="0"/>
            </p:cNvCxnSpPr>
            <p:nvPr/>
          </p:nvCxnSpPr>
          <p:spPr>
            <a:xfrm>
              <a:off x="5219454" y="4677986"/>
              <a:ext cx="464458" cy="549370"/>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91" name="Straight Connector 690"/>
            <p:cNvCxnSpPr>
              <a:stCxn id="675" idx="2"/>
              <a:endCxn id="708" idx="0"/>
            </p:cNvCxnSpPr>
            <p:nvPr/>
          </p:nvCxnSpPr>
          <p:spPr>
            <a:xfrm flipH="1">
              <a:off x="5067539" y="4677994"/>
              <a:ext cx="151915" cy="549370"/>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92" name="Straight Connector 691"/>
            <p:cNvCxnSpPr>
              <a:stCxn id="676" idx="2"/>
              <a:endCxn id="708" idx="0"/>
            </p:cNvCxnSpPr>
            <p:nvPr/>
          </p:nvCxnSpPr>
          <p:spPr>
            <a:xfrm flipH="1">
              <a:off x="5067539" y="4677992"/>
              <a:ext cx="909232" cy="549370"/>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93" name="Straight Connector 692"/>
            <p:cNvCxnSpPr>
              <a:stCxn id="677" idx="2"/>
              <a:endCxn id="707" idx="0"/>
            </p:cNvCxnSpPr>
            <p:nvPr/>
          </p:nvCxnSpPr>
          <p:spPr>
            <a:xfrm flipH="1">
              <a:off x="4451167" y="4678003"/>
              <a:ext cx="2282921" cy="549371"/>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94" name="Straight Connector 693"/>
            <p:cNvCxnSpPr>
              <a:stCxn id="677" idx="2"/>
              <a:endCxn id="706" idx="0"/>
            </p:cNvCxnSpPr>
            <p:nvPr/>
          </p:nvCxnSpPr>
          <p:spPr>
            <a:xfrm>
              <a:off x="6734088" y="4677984"/>
              <a:ext cx="67358" cy="180239"/>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95" name="Straight Connector 694"/>
            <p:cNvCxnSpPr>
              <a:stCxn id="706" idx="0"/>
              <a:endCxn id="675" idx="2"/>
            </p:cNvCxnSpPr>
            <p:nvPr/>
          </p:nvCxnSpPr>
          <p:spPr>
            <a:xfrm flipH="1" flipV="1">
              <a:off x="5219454" y="4677984"/>
              <a:ext cx="1581992" cy="180239"/>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96" name="Straight Connector 695"/>
            <p:cNvCxnSpPr>
              <a:stCxn id="706" idx="0"/>
              <a:endCxn id="676" idx="2"/>
            </p:cNvCxnSpPr>
            <p:nvPr/>
          </p:nvCxnSpPr>
          <p:spPr>
            <a:xfrm flipH="1" flipV="1">
              <a:off x="5976771" y="4677984"/>
              <a:ext cx="824675" cy="180239"/>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97" name="Straight Connector 696"/>
            <p:cNvCxnSpPr>
              <a:stCxn id="674" idx="2"/>
              <a:endCxn id="707" idx="0"/>
            </p:cNvCxnSpPr>
            <p:nvPr/>
          </p:nvCxnSpPr>
          <p:spPr>
            <a:xfrm flipH="1">
              <a:off x="4451167" y="4678000"/>
              <a:ext cx="10970" cy="549370"/>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98" name="Straight Connector 697"/>
            <p:cNvCxnSpPr>
              <a:stCxn id="675" idx="2"/>
              <a:endCxn id="707" idx="0"/>
            </p:cNvCxnSpPr>
            <p:nvPr/>
          </p:nvCxnSpPr>
          <p:spPr>
            <a:xfrm flipH="1">
              <a:off x="4451167" y="4678000"/>
              <a:ext cx="768287" cy="549370"/>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99" name="Straight Connector 698"/>
            <p:cNvCxnSpPr>
              <a:stCxn id="676" idx="2"/>
              <a:endCxn id="707" idx="0"/>
            </p:cNvCxnSpPr>
            <p:nvPr/>
          </p:nvCxnSpPr>
          <p:spPr>
            <a:xfrm flipH="1">
              <a:off x="4451167" y="4677998"/>
              <a:ext cx="1525604" cy="549370"/>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00" name="Straight Connector 699"/>
            <p:cNvCxnSpPr>
              <a:stCxn id="676" idx="2"/>
              <a:endCxn id="709" idx="0"/>
            </p:cNvCxnSpPr>
            <p:nvPr/>
          </p:nvCxnSpPr>
          <p:spPr>
            <a:xfrm flipH="1">
              <a:off x="5683912" y="4677984"/>
              <a:ext cx="292859" cy="549370"/>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01" name="Straight Connector 700"/>
            <p:cNvCxnSpPr>
              <a:stCxn id="677" idx="2"/>
              <a:endCxn id="709" idx="0"/>
            </p:cNvCxnSpPr>
            <p:nvPr/>
          </p:nvCxnSpPr>
          <p:spPr>
            <a:xfrm flipH="1">
              <a:off x="5683912" y="4677984"/>
              <a:ext cx="1050176" cy="549370"/>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02" name="Straight Connector 701"/>
            <p:cNvCxnSpPr>
              <a:stCxn id="677" idx="2"/>
              <a:endCxn id="708" idx="0"/>
            </p:cNvCxnSpPr>
            <p:nvPr/>
          </p:nvCxnSpPr>
          <p:spPr>
            <a:xfrm flipH="1">
              <a:off x="5067539" y="4677990"/>
              <a:ext cx="1666549" cy="549370"/>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a:stCxn id="675" idx="2"/>
              <a:endCxn id="705" idx="0"/>
            </p:cNvCxnSpPr>
            <p:nvPr/>
          </p:nvCxnSpPr>
          <p:spPr>
            <a:xfrm>
              <a:off x="5219454" y="4677984"/>
              <a:ext cx="1042428" cy="180239"/>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a:stCxn id="677" idx="2"/>
              <a:endCxn id="705" idx="0"/>
            </p:cNvCxnSpPr>
            <p:nvPr/>
          </p:nvCxnSpPr>
          <p:spPr>
            <a:xfrm flipH="1">
              <a:off x="6261882" y="4677984"/>
              <a:ext cx="472206" cy="180239"/>
            </a:xfrm>
            <a:prstGeom prst="line">
              <a:avLst/>
            </a:prstGeom>
            <a:ln w="9525" cmpd="sng">
              <a:solidFill>
                <a:schemeClr val="tx1">
                  <a:lumMod val="65000"/>
                  <a:alpha val="3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8" name="Group 702"/>
          <p:cNvGrpSpPr/>
          <p:nvPr/>
        </p:nvGrpSpPr>
        <p:grpSpPr>
          <a:xfrm>
            <a:off x="772553" y="4156773"/>
            <a:ext cx="2829467" cy="626251"/>
            <a:chOff x="11529348" y="3874220"/>
            <a:chExt cx="4880682" cy="1080248"/>
          </a:xfrm>
        </p:grpSpPr>
        <p:grpSp>
          <p:nvGrpSpPr>
            <p:cNvPr id="9" name="Group 703"/>
            <p:cNvGrpSpPr/>
            <p:nvPr/>
          </p:nvGrpSpPr>
          <p:grpSpPr>
            <a:xfrm>
              <a:off x="11529348" y="4726727"/>
              <a:ext cx="3035675" cy="227741"/>
              <a:chOff x="6295699" y="5032842"/>
              <a:chExt cx="3035675" cy="227741"/>
            </a:xfrm>
          </p:grpSpPr>
          <p:pic>
            <p:nvPicPr>
              <p:cNvPr id="707" name="Picture 3" descr="C:\Users\rmuta\Desktop\leaf.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95699" y="5032842"/>
                <a:ext cx="936433" cy="227741"/>
              </a:xfrm>
              <a:prstGeom prst="rect">
                <a:avLst/>
              </a:prstGeom>
              <a:noFill/>
              <a:extLst>
                <a:ext uri="{909E8E84-426E-40dd-AFC4-6F175D3DCCD1}">
                  <a14:hiddenFill xmlns:a14="http://schemas.microsoft.com/office/drawing/2010/main">
                    <a:solidFill>
                      <a:srgbClr val="FFFFFF"/>
                    </a:solidFill>
                  </a14:hiddenFill>
                </a:ext>
              </a:extLst>
            </p:spPr>
          </p:pic>
          <p:pic>
            <p:nvPicPr>
              <p:cNvPr id="708" name="Picture 3" descr="C:\Users\rmuta\Desktop\leaf.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45319" y="5032843"/>
                <a:ext cx="936433" cy="227740"/>
              </a:xfrm>
              <a:prstGeom prst="rect">
                <a:avLst/>
              </a:prstGeom>
              <a:noFill/>
              <a:extLst>
                <a:ext uri="{909E8E84-426E-40dd-AFC4-6F175D3DCCD1}">
                  <a14:hiddenFill xmlns:a14="http://schemas.microsoft.com/office/drawing/2010/main">
                    <a:solidFill>
                      <a:srgbClr val="FFFFFF"/>
                    </a:solidFill>
                  </a14:hiddenFill>
                </a:ext>
              </a:extLst>
            </p:spPr>
          </p:pic>
          <p:pic>
            <p:nvPicPr>
              <p:cNvPr id="709" name="Picture 3" descr="C:\Users\rmuta\Desktop\leaf.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94938" y="5032845"/>
                <a:ext cx="936436" cy="227738"/>
              </a:xfrm>
              <a:prstGeom prst="rect">
                <a:avLst/>
              </a:prstGeom>
              <a:noFill/>
              <a:extLst>
                <a:ext uri="{909E8E84-426E-40dd-AFC4-6F175D3DCCD1}">
                  <a14:hiddenFill xmlns:a14="http://schemas.microsoft.com/office/drawing/2010/main">
                    <a:solidFill>
                      <a:srgbClr val="FFFFFF"/>
                    </a:solidFill>
                  </a14:hiddenFill>
                </a:ext>
              </a:extLst>
            </p:spPr>
          </p:pic>
        </p:grpSp>
        <p:pic>
          <p:nvPicPr>
            <p:cNvPr id="705" name="Picture 2" descr="C:\Users\rmuta\Desktop\spin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670851" y="3874220"/>
              <a:ext cx="820355" cy="1080248"/>
            </a:xfrm>
            <a:prstGeom prst="rect">
              <a:avLst/>
            </a:prstGeom>
            <a:noFill/>
            <a:extLst>
              <a:ext uri="{909E8E84-426E-40dd-AFC4-6F175D3DCCD1}">
                <a14:hiddenFill xmlns:a14="http://schemas.microsoft.com/office/drawing/2010/main">
                  <a:solidFill>
                    <a:srgbClr val="FFFFFF"/>
                  </a:solidFill>
                </a14:hiddenFill>
              </a:ext>
            </a:extLst>
          </p:spPr>
        </p:pic>
        <p:pic>
          <p:nvPicPr>
            <p:cNvPr id="706" name="Picture 2" descr="C:\Users\rmuta\Desktop\spin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589675" y="3874220"/>
              <a:ext cx="820355" cy="1080248"/>
            </a:xfrm>
            <a:prstGeom prst="rect">
              <a:avLst/>
            </a:prstGeom>
            <a:noFill/>
            <a:extLst>
              <a:ext uri="{909E8E84-426E-40dd-AFC4-6F175D3DCCD1}">
                <a14:hiddenFill xmlns:a14="http://schemas.microsoft.com/office/drawing/2010/main">
                  <a:solidFill>
                    <a:srgbClr val="FFFFFF"/>
                  </a:solidFill>
                </a14:hiddenFill>
              </a:ext>
            </a:extLst>
          </p:spPr>
        </p:pic>
      </p:grpSp>
      <p:pic>
        <p:nvPicPr>
          <p:cNvPr id="711"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76199" y="2122047"/>
            <a:ext cx="253380" cy="33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2"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76199" y="2122047"/>
            <a:ext cx="253380" cy="33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3"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76199" y="2122047"/>
            <a:ext cx="253380" cy="33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4"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76199" y="2122047"/>
            <a:ext cx="253380" cy="33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5"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76199" y="2122047"/>
            <a:ext cx="253380" cy="33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17931" y="2149983"/>
            <a:ext cx="253380" cy="33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7064" y="1366417"/>
            <a:ext cx="1057791" cy="1388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6" name="Parallelogram 1085"/>
          <p:cNvSpPr/>
          <p:nvPr/>
        </p:nvSpPr>
        <p:spPr>
          <a:xfrm>
            <a:off x="1059555" y="5447180"/>
            <a:ext cx="2109292" cy="543577"/>
          </a:xfrm>
          <a:prstGeom prst="parallelogram">
            <a:avLst>
              <a:gd name="adj" fmla="val 96094"/>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0" rIns="91410" bIns="45710" rtlCol="0" anchor="ctr"/>
          <a:lstStyle/>
          <a:p>
            <a:pPr algn="ctr" defTabSz="914022"/>
            <a:endParaRPr lang="en-US" sz="1100" dirty="0">
              <a:solidFill>
                <a:srgbClr val="E7E6E6"/>
              </a:solidFill>
              <a:latin typeface="+mj-lt"/>
            </a:endParaRPr>
          </a:p>
        </p:txBody>
      </p:sp>
      <p:sp>
        <p:nvSpPr>
          <p:cNvPr id="1087" name="Rectangle 1086"/>
          <p:cNvSpPr/>
          <p:nvPr/>
        </p:nvSpPr>
        <p:spPr>
          <a:xfrm>
            <a:off x="1482707" y="5586233"/>
            <a:ext cx="1266687" cy="265451"/>
          </a:xfrm>
          <a:prstGeom prst="rect">
            <a:avLst/>
          </a:prstGeom>
        </p:spPr>
        <p:txBody>
          <a:bodyPr wrap="square" lIns="91410" tIns="45710" rIns="91410" bIns="45710" anchor="ctr">
            <a:spAutoFit/>
          </a:bodyPr>
          <a:lstStyle/>
          <a:p>
            <a:pPr algn="ctr"/>
            <a:r>
              <a:rPr lang="en-US" sz="1100" b="1" dirty="0">
                <a:solidFill>
                  <a:schemeClr val="bg1"/>
                </a:solidFill>
                <a:latin typeface="+mj-lt"/>
              </a:rPr>
              <a:t>ARCHITECT </a:t>
            </a:r>
            <a:endParaRPr lang="en-US" sz="1100" dirty="0">
              <a:solidFill>
                <a:schemeClr val="bg1"/>
              </a:solidFill>
              <a:latin typeface="+mj-lt"/>
            </a:endParaRPr>
          </a:p>
        </p:txBody>
      </p:sp>
      <p:sp>
        <p:nvSpPr>
          <p:cNvPr id="1088" name="Parallelogram 1087"/>
          <p:cNvSpPr/>
          <p:nvPr/>
        </p:nvSpPr>
        <p:spPr>
          <a:xfrm>
            <a:off x="2631583" y="5447180"/>
            <a:ext cx="2109292" cy="543577"/>
          </a:xfrm>
          <a:prstGeom prst="parallelogram">
            <a:avLst>
              <a:gd name="adj" fmla="val 96094"/>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0" rIns="91410" bIns="45710" rtlCol="0" anchor="ctr"/>
          <a:lstStyle/>
          <a:p>
            <a:pPr algn="ctr" defTabSz="914022"/>
            <a:endParaRPr lang="en-US" sz="1100" dirty="0">
              <a:solidFill>
                <a:schemeClr val="bg1"/>
              </a:solidFill>
              <a:latin typeface="+mj-lt"/>
            </a:endParaRPr>
          </a:p>
        </p:txBody>
      </p:sp>
      <p:sp>
        <p:nvSpPr>
          <p:cNvPr id="1089" name="Rectangle 1088"/>
          <p:cNvSpPr/>
          <p:nvPr/>
        </p:nvSpPr>
        <p:spPr>
          <a:xfrm>
            <a:off x="3168849" y="5586233"/>
            <a:ext cx="1034771" cy="265451"/>
          </a:xfrm>
          <a:prstGeom prst="rect">
            <a:avLst/>
          </a:prstGeom>
        </p:spPr>
        <p:txBody>
          <a:bodyPr wrap="square" lIns="91410" tIns="45710" rIns="91410" bIns="45710" anchor="ctr">
            <a:spAutoFit/>
          </a:bodyPr>
          <a:lstStyle/>
          <a:p>
            <a:pPr algn="ctr"/>
            <a:r>
              <a:rPr lang="en-US" sz="1100" b="1" dirty="0">
                <a:solidFill>
                  <a:schemeClr val="bg1"/>
                </a:solidFill>
                <a:latin typeface="+mj-lt"/>
              </a:rPr>
              <a:t>DESIGN</a:t>
            </a:r>
            <a:endParaRPr lang="en-US" sz="1100" dirty="0">
              <a:solidFill>
                <a:schemeClr val="bg1"/>
              </a:solidFill>
              <a:latin typeface="+mj-lt"/>
            </a:endParaRPr>
          </a:p>
        </p:txBody>
      </p:sp>
      <p:sp>
        <p:nvSpPr>
          <p:cNvPr id="1090" name="Parallelogram 1089"/>
          <p:cNvSpPr/>
          <p:nvPr/>
        </p:nvSpPr>
        <p:spPr>
          <a:xfrm>
            <a:off x="4203615" y="5447190"/>
            <a:ext cx="2109292" cy="543577"/>
          </a:xfrm>
          <a:prstGeom prst="parallelogram">
            <a:avLst>
              <a:gd name="adj" fmla="val 96094"/>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0" rIns="91410" bIns="45710" rtlCol="0" anchor="ctr"/>
          <a:lstStyle/>
          <a:p>
            <a:pPr algn="ctr" defTabSz="914022"/>
            <a:endParaRPr lang="en-US" sz="1100" dirty="0">
              <a:solidFill>
                <a:schemeClr val="bg1"/>
              </a:solidFill>
              <a:latin typeface="+mj-lt"/>
            </a:endParaRPr>
          </a:p>
        </p:txBody>
      </p:sp>
      <p:sp>
        <p:nvSpPr>
          <p:cNvPr id="1091" name="Parallelogram 1090"/>
          <p:cNvSpPr/>
          <p:nvPr/>
        </p:nvSpPr>
        <p:spPr>
          <a:xfrm>
            <a:off x="-1031851" y="5447173"/>
            <a:ext cx="2658645" cy="543587"/>
          </a:xfrm>
          <a:prstGeom prst="parallelogram">
            <a:avLst>
              <a:gd name="adj" fmla="val 960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0" rIns="91410" bIns="45710" rtlCol="0" anchor="ctr"/>
          <a:lstStyle/>
          <a:p>
            <a:pPr algn="ctr" defTabSz="914022"/>
            <a:endParaRPr lang="en-US" dirty="0">
              <a:solidFill>
                <a:schemeClr val="bg1"/>
              </a:solidFill>
              <a:latin typeface="+mj-lt"/>
            </a:endParaRPr>
          </a:p>
        </p:txBody>
      </p:sp>
      <p:sp>
        <p:nvSpPr>
          <p:cNvPr id="1092" name="Rectangle 1091"/>
          <p:cNvSpPr/>
          <p:nvPr/>
        </p:nvSpPr>
        <p:spPr>
          <a:xfrm>
            <a:off x="4663926" y="5578993"/>
            <a:ext cx="1133089" cy="265451"/>
          </a:xfrm>
          <a:prstGeom prst="rect">
            <a:avLst/>
          </a:prstGeom>
        </p:spPr>
        <p:txBody>
          <a:bodyPr wrap="square" lIns="91410" tIns="45710" rIns="91410" bIns="45710" anchor="ctr">
            <a:spAutoFit/>
          </a:bodyPr>
          <a:lstStyle/>
          <a:p>
            <a:pPr algn="ctr" defTabSz="914022"/>
            <a:r>
              <a:rPr lang="en-US" sz="1100" b="1" dirty="0">
                <a:solidFill>
                  <a:schemeClr val="bg1"/>
                </a:solidFill>
                <a:latin typeface="+mj-lt"/>
              </a:rPr>
              <a:t>COMPUTE</a:t>
            </a:r>
            <a:endParaRPr lang="en-US" sz="1100" dirty="0">
              <a:solidFill>
                <a:schemeClr val="bg1"/>
              </a:solidFill>
              <a:latin typeface="+mj-lt"/>
            </a:endParaRPr>
          </a:p>
        </p:txBody>
      </p:sp>
      <p:sp>
        <p:nvSpPr>
          <p:cNvPr id="1093" name="TextBox 1092"/>
          <p:cNvSpPr txBox="1"/>
          <p:nvPr/>
        </p:nvSpPr>
        <p:spPr>
          <a:xfrm>
            <a:off x="146943" y="5521629"/>
            <a:ext cx="1011572" cy="430867"/>
          </a:xfrm>
          <a:prstGeom prst="rect">
            <a:avLst/>
          </a:prstGeom>
          <a:noFill/>
        </p:spPr>
        <p:txBody>
          <a:bodyPr wrap="square" lIns="91410" tIns="45710" rIns="91410" bIns="45710" rtlCol="0">
            <a:spAutoFit/>
          </a:bodyPr>
          <a:lstStyle/>
          <a:p>
            <a:pPr defTabSz="914022"/>
            <a:r>
              <a:rPr lang="en-US" sz="1100" b="1" dirty="0">
                <a:solidFill>
                  <a:schemeClr val="tx1">
                    <a:lumMod val="75000"/>
                    <a:lumOff val="25000"/>
                  </a:schemeClr>
                </a:solidFill>
                <a:latin typeface="+mj-lt"/>
              </a:rPr>
              <a:t>Service</a:t>
            </a:r>
            <a:br>
              <a:rPr lang="en-US" sz="1100" b="1" dirty="0">
                <a:solidFill>
                  <a:schemeClr val="tx1">
                    <a:lumMod val="75000"/>
                    <a:lumOff val="25000"/>
                  </a:schemeClr>
                </a:solidFill>
                <a:latin typeface="+mj-lt"/>
              </a:rPr>
            </a:br>
            <a:r>
              <a:rPr lang="en-US" sz="1100" b="1" dirty="0">
                <a:solidFill>
                  <a:schemeClr val="tx1">
                    <a:lumMod val="75000"/>
                    <a:lumOff val="25000"/>
                  </a:schemeClr>
                </a:solidFill>
                <a:latin typeface="+mj-lt"/>
              </a:rPr>
              <a:t>Request</a:t>
            </a:r>
          </a:p>
        </p:txBody>
      </p:sp>
      <p:cxnSp>
        <p:nvCxnSpPr>
          <p:cNvPr id="1095" name="Straight Connector 1094"/>
          <p:cNvCxnSpPr/>
          <p:nvPr/>
        </p:nvCxnSpPr>
        <p:spPr>
          <a:xfrm flipV="1">
            <a:off x="1023159" y="5985179"/>
            <a:ext cx="84927" cy="849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96" name="Parallelogram 1095"/>
          <p:cNvSpPr/>
          <p:nvPr/>
        </p:nvSpPr>
        <p:spPr>
          <a:xfrm>
            <a:off x="5775641" y="5447173"/>
            <a:ext cx="2098848" cy="543587"/>
          </a:xfrm>
          <a:prstGeom prst="parallelogram">
            <a:avLst>
              <a:gd name="adj" fmla="val 96094"/>
            </a:avLst>
          </a:prstGeom>
          <a:solidFill>
            <a:schemeClr val="bg1">
              <a:lumMod val="50000"/>
            </a:schemeClr>
          </a:solidFill>
          <a:ln w="50800">
            <a:noFill/>
            <a:prstDash val="dash"/>
          </a:ln>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91304" tIns="45654" rIns="91304" bIns="45654" anchor="ctr"/>
          <a:lstStyle/>
          <a:p>
            <a:pPr algn="ctr" defTabSz="1441697"/>
            <a:endParaRPr lang="en-US" sz="1100" b="1" cap="all" dirty="0">
              <a:solidFill>
                <a:schemeClr val="bg1"/>
              </a:solidFill>
              <a:effectLst>
                <a:outerShdw blurRad="127000" algn="ctr" rotWithShape="0">
                  <a:prstClr val="black">
                    <a:alpha val="40000"/>
                  </a:prstClr>
                </a:outerShdw>
              </a:effectLst>
              <a:latin typeface="+mj-lt"/>
            </a:endParaRPr>
          </a:p>
        </p:txBody>
      </p:sp>
      <p:sp>
        <p:nvSpPr>
          <p:cNvPr id="1097" name="Rectangle 1096"/>
          <p:cNvSpPr/>
          <p:nvPr/>
        </p:nvSpPr>
        <p:spPr>
          <a:xfrm>
            <a:off x="6167103" y="5578997"/>
            <a:ext cx="1295335" cy="265451"/>
          </a:xfrm>
          <a:prstGeom prst="rect">
            <a:avLst/>
          </a:prstGeom>
        </p:spPr>
        <p:txBody>
          <a:bodyPr wrap="square" lIns="91410" tIns="45710" rIns="91410" bIns="45710" anchor="ctr">
            <a:spAutoFit/>
          </a:bodyPr>
          <a:lstStyle/>
          <a:p>
            <a:pPr algn="ctr" defTabSz="914022">
              <a:defRPr/>
            </a:pPr>
            <a:r>
              <a:rPr lang="en-US" sz="1100" b="1" dirty="0">
                <a:solidFill>
                  <a:schemeClr val="bg1"/>
                </a:solidFill>
                <a:latin typeface="+mj-lt"/>
              </a:rPr>
              <a:t>STORAGE</a:t>
            </a:r>
          </a:p>
        </p:txBody>
      </p:sp>
      <p:sp>
        <p:nvSpPr>
          <p:cNvPr id="1098" name="Parallelogram 1097"/>
          <p:cNvSpPr/>
          <p:nvPr/>
        </p:nvSpPr>
        <p:spPr>
          <a:xfrm>
            <a:off x="7347681" y="5447173"/>
            <a:ext cx="2133663" cy="543587"/>
          </a:xfrm>
          <a:prstGeom prst="parallelogram">
            <a:avLst>
              <a:gd name="adj" fmla="val 96094"/>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0" rIns="91410" bIns="45710" rtlCol="0" anchor="ctr"/>
          <a:lstStyle/>
          <a:p>
            <a:pPr algn="ctr" defTabSz="914022"/>
            <a:endParaRPr lang="en-US" sz="1100" dirty="0">
              <a:solidFill>
                <a:schemeClr val="bg1"/>
              </a:solidFill>
              <a:latin typeface="+mj-lt"/>
            </a:endParaRPr>
          </a:p>
        </p:txBody>
      </p:sp>
      <p:sp>
        <p:nvSpPr>
          <p:cNvPr id="1099" name="Rectangle 1098"/>
          <p:cNvSpPr/>
          <p:nvPr/>
        </p:nvSpPr>
        <p:spPr>
          <a:xfrm>
            <a:off x="7771533" y="5582617"/>
            <a:ext cx="1220075" cy="265451"/>
          </a:xfrm>
          <a:prstGeom prst="rect">
            <a:avLst/>
          </a:prstGeom>
        </p:spPr>
        <p:txBody>
          <a:bodyPr wrap="square" lIns="91410" tIns="45710" rIns="91410" bIns="45710" anchor="ctr">
            <a:spAutoFit/>
          </a:bodyPr>
          <a:lstStyle/>
          <a:p>
            <a:pPr algn="ctr" defTabSz="914022">
              <a:defRPr/>
            </a:pPr>
            <a:r>
              <a:rPr lang="en-US" sz="1100" b="1" dirty="0">
                <a:solidFill>
                  <a:schemeClr val="bg1"/>
                </a:solidFill>
                <a:latin typeface="+mj-lt"/>
              </a:rPr>
              <a:t>SECURITY</a:t>
            </a:r>
          </a:p>
        </p:txBody>
      </p:sp>
      <p:sp>
        <p:nvSpPr>
          <p:cNvPr id="1100" name="Parallelogram 1099"/>
          <p:cNvSpPr/>
          <p:nvPr/>
        </p:nvSpPr>
        <p:spPr>
          <a:xfrm>
            <a:off x="8919704" y="5452743"/>
            <a:ext cx="2169216" cy="538008"/>
          </a:xfrm>
          <a:prstGeom prst="parallelogram">
            <a:avLst>
              <a:gd name="adj" fmla="val 96094"/>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0" rIns="91410" bIns="45710" rtlCol="0" anchor="ctr"/>
          <a:lstStyle/>
          <a:p>
            <a:pPr algn="ctr" defTabSz="914022"/>
            <a:endParaRPr lang="en-US" sz="1100" dirty="0">
              <a:solidFill>
                <a:srgbClr val="E7E6E6"/>
              </a:solidFill>
              <a:latin typeface="+mj-lt"/>
            </a:endParaRPr>
          </a:p>
        </p:txBody>
      </p:sp>
      <p:sp>
        <p:nvSpPr>
          <p:cNvPr id="1101" name="Rectangle 1100"/>
          <p:cNvSpPr/>
          <p:nvPr/>
        </p:nvSpPr>
        <p:spPr>
          <a:xfrm>
            <a:off x="9291599" y="5582617"/>
            <a:ext cx="1312919" cy="265451"/>
          </a:xfrm>
          <a:prstGeom prst="rect">
            <a:avLst/>
          </a:prstGeom>
        </p:spPr>
        <p:txBody>
          <a:bodyPr wrap="square" lIns="91410" tIns="45710" rIns="91410" bIns="45710" anchor="ctr">
            <a:spAutoFit/>
          </a:bodyPr>
          <a:lstStyle/>
          <a:p>
            <a:pPr algn="ctr" defTabSz="914022">
              <a:defRPr/>
            </a:pPr>
            <a:r>
              <a:rPr lang="en-US" sz="1100" b="1" dirty="0">
                <a:solidFill>
                  <a:schemeClr val="bg1"/>
                </a:solidFill>
                <a:latin typeface="+mj-lt"/>
              </a:rPr>
              <a:t>NETWORK</a:t>
            </a:r>
          </a:p>
        </p:txBody>
      </p:sp>
      <p:grpSp>
        <p:nvGrpSpPr>
          <p:cNvPr id="10" name="Group 1101"/>
          <p:cNvGrpSpPr/>
          <p:nvPr/>
        </p:nvGrpSpPr>
        <p:grpSpPr>
          <a:xfrm>
            <a:off x="9613641" y="5447165"/>
            <a:ext cx="10760351" cy="1481187"/>
            <a:chOff x="9613625" y="5376813"/>
            <a:chExt cx="10760350" cy="1481187"/>
          </a:xfrm>
        </p:grpSpPr>
        <p:sp>
          <p:nvSpPr>
            <p:cNvPr id="1103" name="Parallelogram 1102"/>
            <p:cNvSpPr/>
            <p:nvPr/>
          </p:nvSpPr>
          <p:spPr>
            <a:xfrm>
              <a:off x="9613625" y="5376813"/>
              <a:ext cx="10760350" cy="1481187"/>
            </a:xfrm>
            <a:prstGeom prst="parallelogram">
              <a:avLst>
                <a:gd name="adj" fmla="val 96094"/>
              </a:avLst>
            </a:prstGeom>
            <a:solidFill>
              <a:srgbClr val="2E5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22"/>
              <a:endParaRPr lang="en-US" dirty="0">
                <a:solidFill>
                  <a:srgbClr val="E7E6E6"/>
                </a:solidFill>
                <a:latin typeface="+mj-lt"/>
              </a:endParaRPr>
            </a:p>
          </p:txBody>
        </p:sp>
        <p:cxnSp>
          <p:nvCxnSpPr>
            <p:cNvPr id="1104" name="Straight Connector 1103"/>
            <p:cNvCxnSpPr/>
            <p:nvPr/>
          </p:nvCxnSpPr>
          <p:spPr>
            <a:xfrm flipV="1">
              <a:off x="10434019" y="5914831"/>
              <a:ext cx="84926" cy="849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08" name="Rectangle 1107"/>
          <p:cNvSpPr/>
          <p:nvPr/>
        </p:nvSpPr>
        <p:spPr>
          <a:xfrm>
            <a:off x="-246741" y="5447179"/>
            <a:ext cx="12975772" cy="543583"/>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0" tIns="45710" rIns="91410" bIns="45710" rtlCol="0" anchor="ctr"/>
          <a:lstStyle/>
          <a:p>
            <a:pPr algn="ctr" defTabSz="914022"/>
            <a:endParaRPr lang="en-US" sz="1100" dirty="0">
              <a:solidFill>
                <a:srgbClr val="E7E6E6"/>
              </a:solidFill>
              <a:latin typeface="+mj-lt"/>
            </a:endParaRPr>
          </a:p>
        </p:txBody>
      </p:sp>
      <p:grpSp>
        <p:nvGrpSpPr>
          <p:cNvPr id="11" name="Group 1108"/>
          <p:cNvGrpSpPr/>
          <p:nvPr/>
        </p:nvGrpSpPr>
        <p:grpSpPr>
          <a:xfrm>
            <a:off x="10491747" y="5438515"/>
            <a:ext cx="10520417" cy="574516"/>
            <a:chOff x="2270277" y="5368152"/>
            <a:chExt cx="10520417" cy="574515"/>
          </a:xfrm>
        </p:grpSpPr>
        <p:sp>
          <p:nvSpPr>
            <p:cNvPr id="1110" name="Parallelogram 1109"/>
            <p:cNvSpPr/>
            <p:nvPr/>
          </p:nvSpPr>
          <p:spPr>
            <a:xfrm>
              <a:off x="2270277" y="5376813"/>
              <a:ext cx="10520417" cy="543587"/>
            </a:xfrm>
            <a:prstGeom prst="parallelogram">
              <a:avLst>
                <a:gd name="adj" fmla="val 960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22"/>
              <a:endParaRPr lang="en-US" dirty="0">
                <a:solidFill>
                  <a:srgbClr val="E7E6E6"/>
                </a:solidFill>
                <a:latin typeface="+mj-lt"/>
              </a:endParaRPr>
            </a:p>
          </p:txBody>
        </p:sp>
        <p:sp>
          <p:nvSpPr>
            <p:cNvPr id="1111" name="TextBox 1110"/>
            <p:cNvSpPr txBox="1"/>
            <p:nvPr/>
          </p:nvSpPr>
          <p:spPr>
            <a:xfrm>
              <a:off x="2651272" y="5368152"/>
              <a:ext cx="1292061" cy="574515"/>
            </a:xfrm>
            <a:prstGeom prst="rect">
              <a:avLst/>
            </a:prstGeom>
            <a:noFill/>
          </p:spPr>
          <p:txBody>
            <a:bodyPr wrap="square" rtlCol="0">
              <a:spAutoFit/>
            </a:bodyPr>
            <a:lstStyle/>
            <a:p>
              <a:pPr algn="r" defTabSz="914022"/>
              <a:r>
                <a:rPr lang="en-US" sz="1500" b="1" dirty="0">
                  <a:solidFill>
                    <a:schemeClr val="tx1">
                      <a:lumMod val="75000"/>
                      <a:lumOff val="25000"/>
                    </a:schemeClr>
                  </a:solidFill>
                  <a:latin typeface="+mj-lt"/>
                </a:rPr>
                <a:t>Application</a:t>
              </a:r>
              <a:br>
                <a:rPr lang="en-US" sz="1500" b="1" dirty="0">
                  <a:solidFill>
                    <a:schemeClr val="tx1">
                      <a:lumMod val="75000"/>
                      <a:lumOff val="25000"/>
                    </a:schemeClr>
                  </a:solidFill>
                  <a:latin typeface="+mj-lt"/>
                </a:rPr>
              </a:br>
              <a:r>
                <a:rPr lang="en-US" sz="1500" b="1" dirty="0">
                  <a:solidFill>
                    <a:schemeClr val="tx1">
                      <a:lumMod val="75000"/>
                      <a:lumOff val="25000"/>
                    </a:schemeClr>
                  </a:solidFill>
                  <a:latin typeface="+mj-lt"/>
                </a:rPr>
                <a:t>Available</a:t>
              </a:r>
            </a:p>
          </p:txBody>
        </p:sp>
      </p:grpSp>
      <p:sp>
        <p:nvSpPr>
          <p:cNvPr id="1113" name="TextBox 1112"/>
          <p:cNvSpPr txBox="1"/>
          <p:nvPr/>
        </p:nvSpPr>
        <p:spPr>
          <a:xfrm>
            <a:off x="-11180" y="5999420"/>
            <a:ext cx="1003571" cy="384717"/>
          </a:xfrm>
          <a:prstGeom prst="rect">
            <a:avLst/>
          </a:prstGeom>
          <a:solidFill>
            <a:schemeClr val="tx1">
              <a:lumMod val="75000"/>
              <a:lumOff val="25000"/>
            </a:schemeClr>
          </a:solidFill>
        </p:spPr>
        <p:txBody>
          <a:bodyPr wrap="square" lIns="91410" tIns="45710" rIns="91410" bIns="45710" rtlCol="0">
            <a:spAutoFit/>
          </a:bodyPr>
          <a:lstStyle/>
          <a:p>
            <a:pPr algn="ctr" defTabSz="914022"/>
            <a:r>
              <a:rPr lang="en-US" dirty="0">
                <a:solidFill>
                  <a:srgbClr val="FFFFFF"/>
                </a:solidFill>
                <a:latin typeface="+mj-lt"/>
              </a:rPr>
              <a:t>TIME</a:t>
            </a:r>
          </a:p>
        </p:txBody>
      </p:sp>
      <p:sp>
        <p:nvSpPr>
          <p:cNvPr id="1160" name="Rectangle 1159"/>
          <p:cNvSpPr/>
          <p:nvPr/>
        </p:nvSpPr>
        <p:spPr>
          <a:xfrm>
            <a:off x="5257011" y="3134719"/>
            <a:ext cx="136855" cy="207116"/>
          </a:xfrm>
          <a:prstGeom prst="rect">
            <a:avLst/>
          </a:prstGeom>
          <a:gradFill flip="none" rotWithShape="1">
            <a:gsLst>
              <a:gs pos="0">
                <a:schemeClr val="tx1"/>
              </a:gs>
              <a:gs pos="100000">
                <a:srgbClr val="1F1F1F">
                  <a:alpha val="0"/>
                </a:srgbClr>
              </a:gs>
            </a:gsLst>
            <a:lin ang="10800000" scaled="1"/>
            <a:tileRect/>
          </a:gra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0" tIns="45710" rIns="91410" bIns="45710" rtlCol="0" anchor="ctr"/>
          <a:lstStyle/>
          <a:p>
            <a:pPr algn="ctr" defTabSz="914022"/>
            <a:endParaRPr lang="en-US" sz="1500" dirty="0">
              <a:solidFill>
                <a:srgbClr val="E7E6E6"/>
              </a:solidFill>
              <a:latin typeface="+mj-lt"/>
            </a:endParaRPr>
          </a:p>
        </p:txBody>
      </p:sp>
      <p:sp>
        <p:nvSpPr>
          <p:cNvPr id="1161" name="Rectangle 1160"/>
          <p:cNvSpPr/>
          <p:nvPr/>
        </p:nvSpPr>
        <p:spPr>
          <a:xfrm>
            <a:off x="5953059" y="3134719"/>
            <a:ext cx="149212" cy="207116"/>
          </a:xfrm>
          <a:prstGeom prst="rect">
            <a:avLst/>
          </a:prstGeom>
          <a:gradFill flip="none" rotWithShape="1">
            <a:gsLst>
              <a:gs pos="0">
                <a:schemeClr val="tx1"/>
              </a:gs>
              <a:gs pos="100000">
                <a:srgbClr val="1F1F1F">
                  <a:alpha val="0"/>
                </a:srgbClr>
              </a:gs>
            </a:gsLst>
            <a:lin ang="10800000" scaled="1"/>
            <a:tileRect/>
          </a:gra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0" tIns="45710" rIns="91410" bIns="45710" rtlCol="0" anchor="ctr"/>
          <a:lstStyle/>
          <a:p>
            <a:pPr algn="ctr" defTabSz="914022"/>
            <a:endParaRPr lang="en-US" sz="1500" dirty="0">
              <a:solidFill>
                <a:srgbClr val="E7E6E6"/>
              </a:solidFill>
              <a:latin typeface="+mj-lt"/>
            </a:endParaRPr>
          </a:p>
        </p:txBody>
      </p:sp>
      <p:sp>
        <p:nvSpPr>
          <p:cNvPr id="1162" name="Rectangle 1161"/>
          <p:cNvSpPr/>
          <p:nvPr/>
        </p:nvSpPr>
        <p:spPr>
          <a:xfrm>
            <a:off x="6434640" y="3134719"/>
            <a:ext cx="191776" cy="207116"/>
          </a:xfrm>
          <a:prstGeom prst="rect">
            <a:avLst/>
          </a:prstGeom>
          <a:gradFill flip="none" rotWithShape="1">
            <a:gsLst>
              <a:gs pos="0">
                <a:schemeClr val="tx1"/>
              </a:gs>
              <a:gs pos="100000">
                <a:srgbClr val="1F1F1F">
                  <a:alpha val="0"/>
                </a:srgbClr>
              </a:gs>
            </a:gsLst>
            <a:lin ang="10800000" scaled="1"/>
            <a:tileRect/>
          </a:gra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0" tIns="45710" rIns="91410" bIns="45710" rtlCol="0" anchor="ctr"/>
          <a:lstStyle/>
          <a:p>
            <a:pPr algn="ctr" defTabSz="914022"/>
            <a:endParaRPr lang="en-US" sz="1500" dirty="0">
              <a:solidFill>
                <a:srgbClr val="E7E6E6"/>
              </a:solidFill>
              <a:latin typeface="+mj-lt"/>
            </a:endParaRPr>
          </a:p>
        </p:txBody>
      </p:sp>
      <p:sp>
        <p:nvSpPr>
          <p:cNvPr id="1163" name="Rectangle 1162"/>
          <p:cNvSpPr/>
          <p:nvPr/>
        </p:nvSpPr>
        <p:spPr>
          <a:xfrm>
            <a:off x="7178473" y="3134719"/>
            <a:ext cx="194064" cy="207116"/>
          </a:xfrm>
          <a:prstGeom prst="rect">
            <a:avLst/>
          </a:prstGeom>
          <a:gradFill flip="none" rotWithShape="1">
            <a:gsLst>
              <a:gs pos="0">
                <a:schemeClr val="tx1"/>
              </a:gs>
              <a:gs pos="100000">
                <a:srgbClr val="1F1F1F">
                  <a:alpha val="0"/>
                </a:srgbClr>
              </a:gs>
            </a:gsLst>
            <a:lin ang="10800000" scaled="1"/>
            <a:tileRect/>
          </a:gra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0" tIns="45710" rIns="91410" bIns="45710" rtlCol="0" anchor="ctr"/>
          <a:lstStyle/>
          <a:p>
            <a:pPr algn="ctr" defTabSz="914022"/>
            <a:endParaRPr lang="en-US" sz="1500" dirty="0">
              <a:solidFill>
                <a:srgbClr val="E7E6E6"/>
              </a:solidFill>
              <a:latin typeface="+mj-lt"/>
            </a:endParaRPr>
          </a:p>
        </p:txBody>
      </p:sp>
      <p:sp>
        <p:nvSpPr>
          <p:cNvPr id="1164" name="Rectangle 1163"/>
          <p:cNvSpPr/>
          <p:nvPr/>
        </p:nvSpPr>
        <p:spPr>
          <a:xfrm>
            <a:off x="4331831" y="3134719"/>
            <a:ext cx="3441128" cy="207116"/>
          </a:xfrm>
          <a:prstGeom prst="rect">
            <a:avLst/>
          </a:prstGeom>
          <a:gradFill flip="none" rotWithShape="1">
            <a:gsLst>
              <a:gs pos="0">
                <a:schemeClr val="tx1"/>
              </a:gs>
              <a:gs pos="100000">
                <a:srgbClr val="1F1F1F">
                  <a:alpha val="29000"/>
                </a:srgbClr>
              </a:gs>
            </a:gsLst>
            <a:lin ang="10800000" scaled="1"/>
            <a:tileRect/>
          </a:gra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0" tIns="45710" rIns="91410" bIns="45710" rtlCol="0" anchor="ctr"/>
          <a:lstStyle/>
          <a:p>
            <a:pPr algn="ctr" defTabSz="914022"/>
            <a:endParaRPr lang="en-US" dirty="0">
              <a:solidFill>
                <a:srgbClr val="E7E6E6"/>
              </a:solidFill>
              <a:latin typeface="+mj-lt"/>
            </a:endParaRPr>
          </a:p>
        </p:txBody>
      </p:sp>
      <p:grpSp>
        <p:nvGrpSpPr>
          <p:cNvPr id="12" name="Group 1185"/>
          <p:cNvGrpSpPr/>
          <p:nvPr/>
        </p:nvGrpSpPr>
        <p:grpSpPr>
          <a:xfrm>
            <a:off x="4869705" y="2921683"/>
            <a:ext cx="3092555" cy="633176"/>
            <a:chOff x="4907807" y="2851343"/>
            <a:chExt cx="3092554" cy="633176"/>
          </a:xfrm>
        </p:grpSpPr>
        <p:sp>
          <p:nvSpPr>
            <p:cNvPr id="1187" name="Rounded Rectangle 1186"/>
            <p:cNvSpPr/>
            <p:nvPr/>
          </p:nvSpPr>
          <p:spPr>
            <a:xfrm>
              <a:off x="6664526" y="2851343"/>
              <a:ext cx="627420" cy="633176"/>
            </a:xfrm>
            <a:prstGeom prst="roundRect">
              <a:avLst>
                <a:gd name="adj" fmla="val 5676"/>
              </a:avLst>
            </a:prstGeom>
            <a:gradFill flip="none" rotWithShape="1">
              <a:gsLst>
                <a:gs pos="0">
                  <a:schemeClr val="tx1">
                    <a:lumMod val="65000"/>
                    <a:shade val="30000"/>
                    <a:satMod val="115000"/>
                  </a:schemeClr>
                </a:gs>
                <a:gs pos="50000">
                  <a:schemeClr val="tx1">
                    <a:lumMod val="65000"/>
                    <a:shade val="67500"/>
                    <a:satMod val="115000"/>
                  </a:schemeClr>
                </a:gs>
                <a:gs pos="100000">
                  <a:schemeClr val="tx1">
                    <a:lumMod val="65000"/>
                    <a:shade val="100000"/>
                    <a:satMod val="115000"/>
                  </a:schemeClr>
                </a:gs>
              </a:gsLst>
              <a:path path="circle">
                <a:fillToRect t="100000" r="100000"/>
              </a:path>
              <a:tileRect l="-100000" b="-100000"/>
            </a:gradFill>
            <a:ln/>
          </p:spPr>
          <p:style>
            <a:lnRef idx="0">
              <a:schemeClr val="accent6"/>
            </a:lnRef>
            <a:fillRef idx="3">
              <a:schemeClr val="accent6"/>
            </a:fillRef>
            <a:effectRef idx="3">
              <a:schemeClr val="accent6"/>
            </a:effectRef>
            <a:fontRef idx="minor">
              <a:schemeClr val="lt1"/>
            </a:fontRef>
          </p:style>
          <p:txBody>
            <a:bodyPr lIns="91335" tIns="45666" rIns="91335" bIns="45666" anchor="ctr"/>
            <a:lstStyle/>
            <a:p>
              <a:pPr algn="ctr" defTabSz="1441697"/>
              <a:r>
                <a:rPr lang="en-US" sz="1600" b="1" cap="all" dirty="0">
                  <a:solidFill>
                    <a:srgbClr val="FFFFFF"/>
                  </a:solidFill>
                  <a:effectLst>
                    <a:outerShdw blurRad="127000" algn="ctr" rotWithShape="0">
                      <a:prstClr val="black">
                        <a:alpha val="40000"/>
                      </a:prstClr>
                    </a:outerShdw>
                  </a:effectLst>
                  <a:latin typeface="+mj-lt"/>
                </a:rPr>
                <a:t>APP</a:t>
              </a:r>
            </a:p>
          </p:txBody>
        </p:sp>
        <p:sp>
          <p:nvSpPr>
            <p:cNvPr id="1188" name="Rounded Rectangle 1187"/>
            <p:cNvSpPr/>
            <p:nvPr/>
          </p:nvSpPr>
          <p:spPr>
            <a:xfrm>
              <a:off x="4907807" y="2957108"/>
              <a:ext cx="443160" cy="421646"/>
            </a:xfrm>
            <a:prstGeom prst="roundRect">
              <a:avLst>
                <a:gd name="adj" fmla="val 5676"/>
              </a:avLst>
            </a:prstGeom>
            <a:gradFill flip="none" rotWithShape="1">
              <a:gsLst>
                <a:gs pos="0">
                  <a:schemeClr val="tx1">
                    <a:lumMod val="65000"/>
                    <a:shade val="30000"/>
                    <a:satMod val="115000"/>
                  </a:schemeClr>
                </a:gs>
                <a:gs pos="50000">
                  <a:schemeClr val="tx1">
                    <a:lumMod val="65000"/>
                    <a:shade val="67500"/>
                    <a:satMod val="115000"/>
                  </a:schemeClr>
                </a:gs>
                <a:gs pos="100000">
                  <a:schemeClr val="tx1">
                    <a:lumMod val="65000"/>
                    <a:shade val="100000"/>
                    <a:satMod val="115000"/>
                  </a:schemeClr>
                </a:gs>
              </a:gsLst>
              <a:path path="circle">
                <a:fillToRect t="100000" r="100000"/>
              </a:path>
              <a:tileRect l="-100000" b="-100000"/>
            </a:gradFill>
            <a:ln/>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defTabSz="1441697">
                <a:lnSpc>
                  <a:spcPct val="90000"/>
                </a:lnSpc>
              </a:pPr>
              <a:r>
                <a:rPr lang="en-US" sz="1200" b="1" cap="all" dirty="0">
                  <a:solidFill>
                    <a:srgbClr val="FFFFFF"/>
                  </a:solidFill>
                  <a:effectLst>
                    <a:outerShdw blurRad="127000" algn="ctr" rotWithShape="0">
                      <a:prstClr val="black">
                        <a:alpha val="40000"/>
                      </a:prstClr>
                    </a:outerShdw>
                  </a:effectLst>
                  <a:latin typeface="+mj-lt"/>
                </a:rPr>
                <a:t>F/W</a:t>
              </a:r>
              <a:br>
                <a:rPr lang="en-US" sz="1200" b="1" cap="all" dirty="0">
                  <a:solidFill>
                    <a:srgbClr val="FFFFFF"/>
                  </a:solidFill>
                  <a:effectLst>
                    <a:outerShdw blurRad="127000" algn="ctr" rotWithShape="0">
                      <a:prstClr val="black">
                        <a:alpha val="40000"/>
                      </a:prstClr>
                    </a:outerShdw>
                  </a:effectLst>
                  <a:latin typeface="+mj-lt"/>
                </a:rPr>
              </a:br>
              <a:r>
                <a:rPr lang="en-US" sz="1200" b="1" cap="all" dirty="0">
                  <a:solidFill>
                    <a:srgbClr val="FFFFFF"/>
                  </a:solidFill>
                  <a:effectLst>
                    <a:outerShdw blurRad="127000" algn="ctr" rotWithShape="0">
                      <a:prstClr val="black">
                        <a:alpha val="40000"/>
                      </a:prstClr>
                    </a:outerShdw>
                  </a:effectLst>
                  <a:latin typeface="+mj-lt"/>
                </a:rPr>
                <a:t>L/B</a:t>
              </a:r>
            </a:p>
          </p:txBody>
        </p:sp>
        <p:sp>
          <p:nvSpPr>
            <p:cNvPr id="1189" name="Rounded Rectangle 1188"/>
            <p:cNvSpPr/>
            <p:nvPr/>
          </p:nvSpPr>
          <p:spPr>
            <a:xfrm>
              <a:off x="5431960" y="2851343"/>
              <a:ext cx="627420" cy="633176"/>
            </a:xfrm>
            <a:prstGeom prst="roundRect">
              <a:avLst>
                <a:gd name="adj" fmla="val 5676"/>
              </a:avLst>
            </a:prstGeom>
            <a:gradFill flip="none" rotWithShape="1">
              <a:gsLst>
                <a:gs pos="0">
                  <a:schemeClr val="tx1">
                    <a:lumMod val="65000"/>
                    <a:shade val="30000"/>
                    <a:satMod val="115000"/>
                  </a:schemeClr>
                </a:gs>
                <a:gs pos="50000">
                  <a:schemeClr val="tx1">
                    <a:lumMod val="65000"/>
                    <a:shade val="67500"/>
                    <a:satMod val="115000"/>
                  </a:schemeClr>
                </a:gs>
                <a:gs pos="100000">
                  <a:schemeClr val="tx1">
                    <a:lumMod val="65000"/>
                    <a:shade val="100000"/>
                    <a:satMod val="115000"/>
                  </a:schemeClr>
                </a:gs>
              </a:gsLst>
              <a:path path="circle">
                <a:fillToRect t="100000" r="100000"/>
              </a:path>
              <a:tileRect l="-100000" b="-100000"/>
            </a:gradFill>
            <a:ln/>
          </p:spPr>
          <p:style>
            <a:lnRef idx="0">
              <a:schemeClr val="accent6"/>
            </a:lnRef>
            <a:fillRef idx="3">
              <a:schemeClr val="accent6"/>
            </a:fillRef>
            <a:effectRef idx="3">
              <a:schemeClr val="accent6"/>
            </a:effectRef>
            <a:fontRef idx="minor">
              <a:schemeClr val="lt1"/>
            </a:fontRef>
          </p:style>
          <p:txBody>
            <a:bodyPr lIns="91335" tIns="45666" rIns="91335" bIns="45666" anchor="ctr"/>
            <a:lstStyle/>
            <a:p>
              <a:pPr algn="ctr" defTabSz="1441697"/>
              <a:r>
                <a:rPr lang="en-US" sz="1600" b="1" cap="all" dirty="0">
                  <a:solidFill>
                    <a:srgbClr val="FFFFFF"/>
                  </a:solidFill>
                  <a:effectLst>
                    <a:outerShdw blurRad="127000" algn="ctr" rotWithShape="0">
                      <a:prstClr val="black">
                        <a:alpha val="40000"/>
                      </a:prstClr>
                    </a:outerShdw>
                  </a:effectLst>
                  <a:latin typeface="+mj-lt"/>
                </a:rPr>
                <a:t>WEB</a:t>
              </a:r>
            </a:p>
          </p:txBody>
        </p:sp>
        <p:sp>
          <p:nvSpPr>
            <p:cNvPr id="1190" name="Rounded Rectangle 1189"/>
            <p:cNvSpPr/>
            <p:nvPr/>
          </p:nvSpPr>
          <p:spPr>
            <a:xfrm>
              <a:off x="6140373" y="2957108"/>
              <a:ext cx="443160" cy="421646"/>
            </a:xfrm>
            <a:prstGeom prst="roundRect">
              <a:avLst>
                <a:gd name="adj" fmla="val 5676"/>
              </a:avLst>
            </a:prstGeom>
            <a:gradFill flip="none" rotWithShape="1">
              <a:gsLst>
                <a:gs pos="0">
                  <a:schemeClr val="tx1">
                    <a:lumMod val="65000"/>
                    <a:shade val="30000"/>
                    <a:satMod val="115000"/>
                  </a:schemeClr>
                </a:gs>
                <a:gs pos="50000">
                  <a:schemeClr val="tx1">
                    <a:lumMod val="65000"/>
                    <a:shade val="67500"/>
                    <a:satMod val="115000"/>
                  </a:schemeClr>
                </a:gs>
                <a:gs pos="100000">
                  <a:schemeClr val="tx1">
                    <a:lumMod val="65000"/>
                    <a:shade val="100000"/>
                    <a:satMod val="115000"/>
                  </a:schemeClr>
                </a:gs>
              </a:gsLst>
              <a:path path="circle">
                <a:fillToRect t="100000" r="100000"/>
              </a:path>
              <a:tileRect l="-100000" b="-100000"/>
            </a:gradFill>
            <a:ln/>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defTabSz="1441697"/>
              <a:r>
                <a:rPr lang="en-US" sz="1200" b="1" cap="all" dirty="0">
                  <a:solidFill>
                    <a:srgbClr val="FFFFFF"/>
                  </a:solidFill>
                  <a:effectLst>
                    <a:outerShdw blurRad="127000" algn="ctr" rotWithShape="0">
                      <a:prstClr val="black">
                        <a:alpha val="40000"/>
                      </a:prstClr>
                    </a:outerShdw>
                  </a:effectLst>
                  <a:latin typeface="+mj-lt"/>
                </a:rPr>
                <a:t>l/b</a:t>
              </a:r>
            </a:p>
          </p:txBody>
        </p:sp>
        <p:sp>
          <p:nvSpPr>
            <p:cNvPr id="1191" name="Rounded Rectangle 1190"/>
            <p:cNvSpPr/>
            <p:nvPr/>
          </p:nvSpPr>
          <p:spPr>
            <a:xfrm>
              <a:off x="7372941" y="2851343"/>
              <a:ext cx="627420" cy="633176"/>
            </a:xfrm>
            <a:prstGeom prst="roundRect">
              <a:avLst>
                <a:gd name="adj" fmla="val 5676"/>
              </a:avLst>
            </a:prstGeom>
            <a:gradFill flip="none" rotWithShape="1">
              <a:gsLst>
                <a:gs pos="0">
                  <a:schemeClr val="tx1">
                    <a:lumMod val="65000"/>
                    <a:shade val="30000"/>
                    <a:satMod val="115000"/>
                  </a:schemeClr>
                </a:gs>
                <a:gs pos="50000">
                  <a:schemeClr val="tx1">
                    <a:lumMod val="65000"/>
                    <a:shade val="67500"/>
                    <a:satMod val="115000"/>
                  </a:schemeClr>
                </a:gs>
                <a:gs pos="100000">
                  <a:schemeClr val="tx1">
                    <a:lumMod val="65000"/>
                    <a:shade val="100000"/>
                    <a:satMod val="115000"/>
                  </a:schemeClr>
                </a:gs>
              </a:gsLst>
              <a:path path="circle">
                <a:fillToRect t="100000" r="100000"/>
              </a:path>
              <a:tileRect l="-100000" b="-100000"/>
            </a:gradFill>
            <a:ln/>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defTabSz="1441697"/>
              <a:r>
                <a:rPr lang="en-US" sz="1600" b="1" cap="all" dirty="0">
                  <a:solidFill>
                    <a:srgbClr val="FFFFFF"/>
                  </a:solidFill>
                  <a:effectLst>
                    <a:outerShdw blurRad="127000" algn="ctr" rotWithShape="0">
                      <a:prstClr val="black">
                        <a:alpha val="40000"/>
                      </a:prstClr>
                    </a:outerShdw>
                  </a:effectLst>
                  <a:latin typeface="+mj-lt"/>
                </a:rPr>
                <a:t>DB</a:t>
              </a:r>
            </a:p>
          </p:txBody>
        </p:sp>
      </p:grpSp>
      <p:pic>
        <p:nvPicPr>
          <p:cNvPr id="1192"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21885" y="2822397"/>
            <a:ext cx="633512" cy="83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3" name="Rounded Rectangle 1192"/>
          <p:cNvSpPr/>
          <p:nvPr/>
        </p:nvSpPr>
        <p:spPr>
          <a:xfrm>
            <a:off x="6626419" y="2921683"/>
            <a:ext cx="627420" cy="633176"/>
          </a:xfrm>
          <a:prstGeom prst="roundRect">
            <a:avLst>
              <a:gd name="adj" fmla="val 5676"/>
            </a:avLst>
          </a:prstGeom>
          <a:gradFill flip="none" rotWithShape="1">
            <a:gsLst>
              <a:gs pos="0">
                <a:schemeClr val="accent2">
                  <a:lumMod val="75000"/>
                </a:schemeClr>
              </a:gs>
              <a:gs pos="50000">
                <a:schemeClr val="accent2"/>
              </a:gs>
              <a:gs pos="100000">
                <a:schemeClr val="accent2">
                  <a:lumMod val="60000"/>
                  <a:lumOff val="40000"/>
                </a:schemeClr>
              </a:gs>
            </a:gsLst>
            <a:path path="circle">
              <a:fillToRect t="100000" r="100000"/>
            </a:path>
            <a:tileRect l="-100000" b="-100000"/>
          </a:gradFill>
          <a:ln w="50800">
            <a:noFill/>
            <a:prstDash val="dash"/>
          </a:ln>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91304" tIns="45654" rIns="91304" bIns="45654" anchor="ctr"/>
          <a:lstStyle/>
          <a:p>
            <a:pPr algn="ctr" defTabSz="1441697"/>
            <a:r>
              <a:rPr lang="en-US" sz="1200" b="1" cap="all" dirty="0">
                <a:solidFill>
                  <a:srgbClr val="FFFFFF"/>
                </a:solidFill>
                <a:effectLst>
                  <a:outerShdw blurRad="127000" algn="ctr" rotWithShape="0">
                    <a:prstClr val="black">
                      <a:alpha val="40000"/>
                    </a:prstClr>
                  </a:outerShdw>
                </a:effectLst>
                <a:latin typeface="+mj-lt"/>
              </a:rPr>
              <a:t>APP</a:t>
            </a:r>
          </a:p>
        </p:txBody>
      </p:sp>
      <p:sp>
        <p:nvSpPr>
          <p:cNvPr id="1194" name="Rounded Rectangle 1193"/>
          <p:cNvSpPr/>
          <p:nvPr/>
        </p:nvSpPr>
        <p:spPr>
          <a:xfrm>
            <a:off x="4869697" y="3027459"/>
            <a:ext cx="443160" cy="421647"/>
          </a:xfrm>
          <a:prstGeom prst="roundRect">
            <a:avLst>
              <a:gd name="adj" fmla="val 5676"/>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t="100000" r="100000"/>
            </a:path>
            <a:tileRect l="-100000" b="-100000"/>
          </a:gradFill>
          <a:ln/>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0" tIns="45654" rIns="0" bIns="45654" anchor="ctr"/>
          <a:lstStyle/>
          <a:p>
            <a:pPr algn="ctr" defTabSz="1441697">
              <a:lnSpc>
                <a:spcPct val="90000"/>
              </a:lnSpc>
            </a:pPr>
            <a:r>
              <a:rPr lang="en-US" sz="1200" b="1" cap="all" dirty="0">
                <a:solidFill>
                  <a:srgbClr val="FFFFFF"/>
                </a:solidFill>
                <a:effectLst>
                  <a:outerShdw blurRad="127000" algn="ctr" rotWithShape="0">
                    <a:prstClr val="black">
                      <a:alpha val="40000"/>
                    </a:prstClr>
                  </a:outerShdw>
                </a:effectLst>
                <a:latin typeface="+mj-lt"/>
              </a:rPr>
              <a:t>F/W</a:t>
            </a:r>
            <a:br>
              <a:rPr lang="en-US" sz="1200" b="1" cap="all" dirty="0">
                <a:solidFill>
                  <a:srgbClr val="FFFFFF"/>
                </a:solidFill>
                <a:effectLst>
                  <a:outerShdw blurRad="127000" algn="ctr" rotWithShape="0">
                    <a:prstClr val="black">
                      <a:alpha val="40000"/>
                    </a:prstClr>
                  </a:outerShdw>
                </a:effectLst>
                <a:latin typeface="+mj-lt"/>
              </a:rPr>
            </a:br>
            <a:r>
              <a:rPr lang="en-US" sz="1200" b="1" cap="all" dirty="0">
                <a:solidFill>
                  <a:srgbClr val="FFFFFF"/>
                </a:solidFill>
                <a:effectLst>
                  <a:outerShdw blurRad="127000" algn="ctr" rotWithShape="0">
                    <a:prstClr val="black">
                      <a:alpha val="40000"/>
                    </a:prstClr>
                  </a:outerShdw>
                </a:effectLst>
                <a:latin typeface="+mj-lt"/>
              </a:rPr>
              <a:t>ADC</a:t>
            </a:r>
          </a:p>
        </p:txBody>
      </p:sp>
      <p:sp>
        <p:nvSpPr>
          <p:cNvPr id="1195" name="Rounded Rectangle 1194"/>
          <p:cNvSpPr/>
          <p:nvPr/>
        </p:nvSpPr>
        <p:spPr>
          <a:xfrm>
            <a:off x="5393855" y="2921683"/>
            <a:ext cx="627420" cy="633176"/>
          </a:xfrm>
          <a:prstGeom prst="roundRect">
            <a:avLst>
              <a:gd name="adj" fmla="val 5676"/>
            </a:avLst>
          </a:prstGeom>
          <a:solidFill>
            <a:srgbClr val="665DD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0" tIns="45710" rIns="91410" bIns="45710" rtlCol="0" anchor="ctr"/>
          <a:lstStyle/>
          <a:p>
            <a:pPr algn="ctr"/>
            <a:r>
              <a:rPr lang="en-US" sz="1200" b="1" cap="all" dirty="0">
                <a:solidFill>
                  <a:srgbClr val="FFFFFF"/>
                </a:solidFill>
                <a:effectLst>
                  <a:outerShdw blurRad="127000" algn="ctr" rotWithShape="0">
                    <a:prstClr val="black">
                      <a:alpha val="40000"/>
                    </a:prstClr>
                  </a:outerShdw>
                </a:effectLst>
                <a:latin typeface="+mj-lt"/>
              </a:rPr>
              <a:t>WEB</a:t>
            </a:r>
          </a:p>
        </p:txBody>
      </p:sp>
      <p:sp>
        <p:nvSpPr>
          <p:cNvPr id="1196" name="Rounded Rectangle 1195"/>
          <p:cNvSpPr/>
          <p:nvPr/>
        </p:nvSpPr>
        <p:spPr>
          <a:xfrm>
            <a:off x="6102264" y="3027459"/>
            <a:ext cx="443160" cy="421647"/>
          </a:xfrm>
          <a:prstGeom prst="roundRect">
            <a:avLst>
              <a:gd name="adj" fmla="val 5676"/>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t="100000" r="100000"/>
            </a:path>
            <a:tileRect l="-100000" b="-100000"/>
          </a:gradFill>
          <a:ln/>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0" tIns="45654" rIns="0" bIns="45654" anchor="ctr"/>
          <a:lstStyle/>
          <a:p>
            <a:pPr algn="ctr" defTabSz="1441697"/>
            <a:r>
              <a:rPr lang="en-US" sz="1200" b="1" cap="all" dirty="0">
                <a:solidFill>
                  <a:srgbClr val="FFFFFF"/>
                </a:solidFill>
                <a:effectLst>
                  <a:outerShdw blurRad="127000" algn="ctr" rotWithShape="0">
                    <a:prstClr val="black">
                      <a:alpha val="40000"/>
                    </a:prstClr>
                  </a:outerShdw>
                </a:effectLst>
                <a:latin typeface="+mj-lt"/>
              </a:rPr>
              <a:t>ADC</a:t>
            </a:r>
          </a:p>
        </p:txBody>
      </p:sp>
      <p:sp>
        <p:nvSpPr>
          <p:cNvPr id="1197" name="Rounded Rectangle 1196"/>
          <p:cNvSpPr/>
          <p:nvPr/>
        </p:nvSpPr>
        <p:spPr>
          <a:xfrm>
            <a:off x="7334835" y="2921683"/>
            <a:ext cx="627420" cy="633176"/>
          </a:xfrm>
          <a:prstGeom prst="roundRect">
            <a:avLst>
              <a:gd name="adj" fmla="val 5676"/>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path path="circle">
              <a:fillToRect l="100000" t="100000"/>
            </a:path>
            <a:tileRect r="-100000" b="-100000"/>
          </a:gradFill>
          <a:ln/>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0" tIns="45654" rIns="0" bIns="45654" anchor="ctr"/>
          <a:lstStyle/>
          <a:p>
            <a:pPr algn="ctr" defTabSz="1441697"/>
            <a:r>
              <a:rPr lang="en-US" sz="1200" b="1" cap="all" dirty="0">
                <a:solidFill>
                  <a:srgbClr val="FFFFFF"/>
                </a:solidFill>
                <a:effectLst>
                  <a:outerShdw blurRad="127000" algn="ctr" rotWithShape="0">
                    <a:prstClr val="black">
                      <a:alpha val="40000"/>
                    </a:prstClr>
                  </a:outerShdw>
                </a:effectLst>
                <a:latin typeface="+mj-lt"/>
              </a:rPr>
              <a:t>DB</a:t>
            </a:r>
          </a:p>
        </p:txBody>
      </p:sp>
      <p:sp>
        <p:nvSpPr>
          <p:cNvPr id="340" name="Rectangle 339"/>
          <p:cNvSpPr/>
          <p:nvPr/>
        </p:nvSpPr>
        <p:spPr>
          <a:xfrm>
            <a:off x="260281" y="895185"/>
            <a:ext cx="3845711" cy="338539"/>
          </a:xfrm>
          <a:prstGeom prst="rect">
            <a:avLst/>
          </a:prstGeom>
        </p:spPr>
        <p:txBody>
          <a:bodyPr wrap="square" lIns="91410" tIns="45710" rIns="91410" bIns="45710" anchor="ctr">
            <a:spAutoFit/>
          </a:bodyPr>
          <a:lstStyle/>
          <a:p>
            <a:pPr algn="ctr"/>
            <a:r>
              <a:rPr lang="en-US" sz="1600" b="1" dirty="0">
                <a:solidFill>
                  <a:schemeClr val="bg1"/>
                </a:solidFill>
                <a:latin typeface="+mj-lt"/>
              </a:rPr>
              <a:t>Policy Automation</a:t>
            </a:r>
            <a:endParaRPr lang="en-US" sz="1600" dirty="0">
              <a:solidFill>
                <a:schemeClr val="bg1"/>
              </a:solidFill>
              <a:latin typeface="+mj-lt"/>
            </a:endParaRPr>
          </a:p>
        </p:txBody>
      </p:sp>
      <p:sp>
        <p:nvSpPr>
          <p:cNvPr id="341" name="Rectangle 340"/>
          <p:cNvSpPr/>
          <p:nvPr/>
        </p:nvSpPr>
        <p:spPr>
          <a:xfrm>
            <a:off x="4178357" y="895185"/>
            <a:ext cx="3859467" cy="338539"/>
          </a:xfrm>
          <a:prstGeom prst="rect">
            <a:avLst/>
          </a:prstGeom>
        </p:spPr>
        <p:txBody>
          <a:bodyPr wrap="square" lIns="91410" tIns="45710" rIns="91410" bIns="45710" anchor="ctr">
            <a:spAutoFit/>
          </a:bodyPr>
          <a:lstStyle/>
          <a:p>
            <a:pPr algn="ctr"/>
            <a:r>
              <a:rPr lang="en-US" sz="1600" b="1" dirty="0">
                <a:solidFill>
                  <a:schemeClr val="bg1"/>
                </a:solidFill>
                <a:latin typeface="+mj-lt"/>
              </a:rPr>
              <a:t>Application Policy Language</a:t>
            </a:r>
          </a:p>
        </p:txBody>
      </p:sp>
      <p:sp>
        <p:nvSpPr>
          <p:cNvPr id="342" name="Rectangle 341"/>
          <p:cNvSpPr/>
          <p:nvPr/>
        </p:nvSpPr>
        <p:spPr>
          <a:xfrm>
            <a:off x="8086041" y="772081"/>
            <a:ext cx="3822215" cy="584759"/>
          </a:xfrm>
          <a:prstGeom prst="rect">
            <a:avLst/>
          </a:prstGeom>
        </p:spPr>
        <p:txBody>
          <a:bodyPr wrap="square" lIns="91410" tIns="45710" rIns="91410" bIns="45710" anchor="ctr">
            <a:spAutoFit/>
          </a:bodyPr>
          <a:lstStyle/>
          <a:p>
            <a:pPr algn="ctr"/>
            <a:r>
              <a:rPr lang="en-US" sz="1600" b="1" dirty="0">
                <a:solidFill>
                  <a:schemeClr val="bg1"/>
                </a:solidFill>
                <a:latin typeface="+mj-lt"/>
              </a:rPr>
              <a:t>Common Policy Framework and Platform for All IT Teams</a:t>
            </a:r>
            <a:endParaRPr lang="en-US" sz="1600" dirty="0">
              <a:solidFill>
                <a:schemeClr val="bg1"/>
              </a:solidFill>
              <a:latin typeface="+mj-lt"/>
            </a:endParaRPr>
          </a:p>
        </p:txBody>
      </p:sp>
      <p:grpSp>
        <p:nvGrpSpPr>
          <p:cNvPr id="13" name="Group 342"/>
          <p:cNvGrpSpPr/>
          <p:nvPr/>
        </p:nvGrpSpPr>
        <p:grpSpPr>
          <a:xfrm>
            <a:off x="8296119" y="1502395"/>
            <a:ext cx="3400578" cy="3359628"/>
            <a:chOff x="3318648" y="705980"/>
            <a:chExt cx="4415489" cy="4362326"/>
          </a:xfrm>
        </p:grpSpPr>
        <p:sp>
          <p:nvSpPr>
            <p:cNvPr id="344" name="Oval 343"/>
            <p:cNvSpPr/>
            <p:nvPr/>
          </p:nvSpPr>
          <p:spPr>
            <a:xfrm>
              <a:off x="3352800" y="705980"/>
              <a:ext cx="4362327" cy="4362326"/>
            </a:xfrm>
            <a:prstGeom prst="ellipse">
              <a:avLst/>
            </a:prstGeom>
            <a:gradFill flip="none" rotWithShape="1">
              <a:gsLst>
                <a:gs pos="82000">
                  <a:srgbClr val="706D6D">
                    <a:alpha val="0"/>
                  </a:srgbClr>
                </a:gs>
                <a:gs pos="0">
                  <a:schemeClr val="bg1"/>
                </a:gs>
              </a:gsLst>
              <a:path path="rect">
                <a:fillToRect l="50000" t="50000" r="50000" b="50000"/>
              </a:path>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22"/>
              <a:endParaRPr lang="en-US" dirty="0">
                <a:solidFill>
                  <a:srgbClr val="E7E6E6"/>
                </a:solidFill>
                <a:latin typeface="+mj-lt"/>
              </a:endParaRPr>
            </a:p>
          </p:txBody>
        </p:sp>
        <p:sp>
          <p:nvSpPr>
            <p:cNvPr id="403" name="Rounded Rectangle 402"/>
            <p:cNvSpPr/>
            <p:nvPr/>
          </p:nvSpPr>
          <p:spPr>
            <a:xfrm rot="2700000">
              <a:off x="4981124" y="2492919"/>
              <a:ext cx="1045802" cy="1045801"/>
            </a:xfrm>
            <a:prstGeom prst="roundRect">
              <a:avLst>
                <a:gd name="adj" fmla="val 5947"/>
              </a:avLst>
            </a:prstGeom>
            <a:gradFill flip="none" rotWithShape="1">
              <a:gsLst>
                <a:gs pos="100000">
                  <a:srgbClr val="706D6D">
                    <a:alpha val="0"/>
                  </a:srgbClr>
                </a:gs>
                <a:gs pos="2083">
                  <a:schemeClr val="bg2">
                    <a:lumMod val="20000"/>
                    <a:lumOff val="8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22"/>
              <a:endParaRPr lang="en-US" dirty="0">
                <a:solidFill>
                  <a:srgbClr val="E7E6E6"/>
                </a:solidFill>
                <a:latin typeface="+mj-lt"/>
              </a:endParaRPr>
            </a:p>
          </p:txBody>
        </p:sp>
        <p:sp>
          <p:nvSpPr>
            <p:cNvPr id="346" name="Donut 345"/>
            <p:cNvSpPr/>
            <p:nvPr/>
          </p:nvSpPr>
          <p:spPr>
            <a:xfrm>
              <a:off x="4005072" y="1527048"/>
              <a:ext cx="3054096" cy="2916936"/>
            </a:xfrm>
            <a:prstGeom prst="donut">
              <a:avLst>
                <a:gd name="adj" fmla="val 899"/>
              </a:avLst>
            </a:prstGeom>
            <a:gradFill flip="none" rotWithShape="1">
              <a:gsLst>
                <a:gs pos="100000">
                  <a:schemeClr val="tx1">
                    <a:lumMod val="85000"/>
                  </a:schemeClr>
                </a:gs>
                <a:gs pos="56000">
                  <a:srgbClr val="1F1F1F">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grpSp>
          <p:nvGrpSpPr>
            <p:cNvPr id="17" name="Group 346" descr="Custom:  Group 56"/>
            <p:cNvGrpSpPr/>
            <p:nvPr/>
          </p:nvGrpSpPr>
          <p:grpSpPr>
            <a:xfrm>
              <a:off x="4006960" y="3616089"/>
              <a:ext cx="1562947" cy="1257474"/>
              <a:chOff x="241804" y="3822539"/>
              <a:chExt cx="1562947" cy="1257474"/>
            </a:xfrm>
          </p:grpSpPr>
          <p:grpSp>
            <p:nvGrpSpPr>
              <p:cNvPr id="18" name="Group 394"/>
              <p:cNvGrpSpPr/>
              <p:nvPr/>
            </p:nvGrpSpPr>
            <p:grpSpPr>
              <a:xfrm flipH="1">
                <a:off x="601280" y="3822539"/>
                <a:ext cx="843997" cy="843778"/>
                <a:chOff x="4312651" y="3359236"/>
                <a:chExt cx="694584" cy="694405"/>
              </a:xfrm>
            </p:grpSpPr>
            <p:pic>
              <p:nvPicPr>
                <p:cNvPr id="397" name="Picture 2"/>
                <p:cNvPicPr>
                  <a:picLocks noChangeAspect="1" noChangeArrowheads="1"/>
                </p:cNvPicPr>
                <p:nvPr/>
              </p:nvPicPr>
              <p:blipFill>
                <a:blip r:embed="rId14">
                  <a:duotone>
                    <a:schemeClr val="bg2">
                      <a:shade val="45000"/>
                      <a:satMod val="135000"/>
                    </a:schemeClr>
                    <a:prstClr val="white"/>
                  </a:duotone>
                </a:blip>
                <a:stretch>
                  <a:fillRect/>
                </a:stretch>
              </p:blipFill>
              <p:spPr bwMode="auto">
                <a:xfrm>
                  <a:off x="4312651" y="3359236"/>
                  <a:ext cx="694584" cy="694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397"/>
                <p:cNvGrpSpPr/>
                <p:nvPr/>
              </p:nvGrpSpPr>
              <p:grpSpPr>
                <a:xfrm>
                  <a:off x="4557507" y="3865304"/>
                  <a:ext cx="209994" cy="150961"/>
                  <a:chOff x="5724525" y="3167063"/>
                  <a:chExt cx="739775" cy="531812"/>
                </a:xfrm>
                <a:solidFill>
                  <a:schemeClr val="accent4"/>
                </a:solidFill>
              </p:grpSpPr>
              <p:sp>
                <p:nvSpPr>
                  <p:cNvPr id="399" name="Freeform 41"/>
                  <p:cNvSpPr>
                    <a:spLocks/>
                  </p:cNvSpPr>
                  <p:nvPr/>
                </p:nvSpPr>
                <p:spPr bwMode="auto">
                  <a:xfrm>
                    <a:off x="6392863" y="3200400"/>
                    <a:ext cx="17463" cy="22225"/>
                  </a:xfrm>
                  <a:custGeom>
                    <a:avLst/>
                    <a:gdLst>
                      <a:gd name="T0" fmla="*/ 5 w 5"/>
                      <a:gd name="T1" fmla="*/ 4 h 6"/>
                      <a:gd name="T2" fmla="*/ 4 w 5"/>
                      <a:gd name="T3" fmla="*/ 3 h 6"/>
                      <a:gd name="T4" fmla="*/ 5 w 5"/>
                      <a:gd name="T5" fmla="*/ 1 h 6"/>
                      <a:gd name="T6" fmla="*/ 5 w 5"/>
                      <a:gd name="T7" fmla="*/ 0 h 6"/>
                      <a:gd name="T8" fmla="*/ 4 w 5"/>
                      <a:gd name="T9" fmla="*/ 0 h 6"/>
                      <a:gd name="T10" fmla="*/ 2 w 5"/>
                      <a:gd name="T11" fmla="*/ 2 h 6"/>
                      <a:gd name="T12" fmla="*/ 1 w 5"/>
                      <a:gd name="T13" fmla="*/ 0 h 6"/>
                      <a:gd name="T14" fmla="*/ 0 w 5"/>
                      <a:gd name="T15" fmla="*/ 0 h 6"/>
                      <a:gd name="T16" fmla="*/ 0 w 5"/>
                      <a:gd name="T17" fmla="*/ 1 h 6"/>
                      <a:gd name="T18" fmla="*/ 1 w 5"/>
                      <a:gd name="T19" fmla="*/ 3 h 6"/>
                      <a:gd name="T20" fmla="*/ 0 w 5"/>
                      <a:gd name="T21" fmla="*/ 4 h 6"/>
                      <a:gd name="T22" fmla="*/ 0 w 5"/>
                      <a:gd name="T23" fmla="*/ 5 h 6"/>
                      <a:gd name="T24" fmla="*/ 1 w 5"/>
                      <a:gd name="T25" fmla="*/ 5 h 6"/>
                      <a:gd name="T26" fmla="*/ 2 w 5"/>
                      <a:gd name="T27" fmla="*/ 4 h 6"/>
                      <a:gd name="T28" fmla="*/ 4 w 5"/>
                      <a:gd name="T29" fmla="*/ 5 h 6"/>
                      <a:gd name="T30" fmla="*/ 5 w 5"/>
                      <a:gd name="T31" fmla="*/ 5 h 6"/>
                      <a:gd name="T32" fmla="*/ 5 w 5"/>
                      <a:gd name="T33"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6">
                        <a:moveTo>
                          <a:pt x="5" y="4"/>
                        </a:moveTo>
                        <a:cubicBezTo>
                          <a:pt x="4" y="3"/>
                          <a:pt x="4" y="3"/>
                          <a:pt x="4" y="3"/>
                        </a:cubicBezTo>
                        <a:cubicBezTo>
                          <a:pt x="5" y="1"/>
                          <a:pt x="5" y="1"/>
                          <a:pt x="5" y="1"/>
                        </a:cubicBezTo>
                        <a:cubicBezTo>
                          <a:pt x="5" y="1"/>
                          <a:pt x="5" y="1"/>
                          <a:pt x="5" y="0"/>
                        </a:cubicBezTo>
                        <a:cubicBezTo>
                          <a:pt x="5" y="0"/>
                          <a:pt x="4" y="0"/>
                          <a:pt x="4" y="0"/>
                        </a:cubicBezTo>
                        <a:cubicBezTo>
                          <a:pt x="2" y="2"/>
                          <a:pt x="2" y="2"/>
                          <a:pt x="2" y="2"/>
                        </a:cubicBezTo>
                        <a:cubicBezTo>
                          <a:pt x="1" y="0"/>
                          <a:pt x="1" y="0"/>
                          <a:pt x="1" y="0"/>
                        </a:cubicBezTo>
                        <a:cubicBezTo>
                          <a:pt x="1" y="0"/>
                          <a:pt x="0" y="0"/>
                          <a:pt x="0" y="0"/>
                        </a:cubicBezTo>
                        <a:cubicBezTo>
                          <a:pt x="0" y="1"/>
                          <a:pt x="0" y="1"/>
                          <a:pt x="0" y="1"/>
                        </a:cubicBezTo>
                        <a:cubicBezTo>
                          <a:pt x="1" y="3"/>
                          <a:pt x="1" y="3"/>
                          <a:pt x="1" y="3"/>
                        </a:cubicBezTo>
                        <a:cubicBezTo>
                          <a:pt x="0" y="4"/>
                          <a:pt x="0" y="4"/>
                          <a:pt x="0" y="4"/>
                        </a:cubicBezTo>
                        <a:cubicBezTo>
                          <a:pt x="0" y="4"/>
                          <a:pt x="0" y="5"/>
                          <a:pt x="0" y="5"/>
                        </a:cubicBezTo>
                        <a:cubicBezTo>
                          <a:pt x="0" y="6"/>
                          <a:pt x="1" y="6"/>
                          <a:pt x="1" y="5"/>
                        </a:cubicBezTo>
                        <a:cubicBezTo>
                          <a:pt x="2" y="4"/>
                          <a:pt x="2" y="4"/>
                          <a:pt x="2" y="4"/>
                        </a:cubicBezTo>
                        <a:cubicBezTo>
                          <a:pt x="4" y="5"/>
                          <a:pt x="4" y="5"/>
                          <a:pt x="4" y="5"/>
                        </a:cubicBezTo>
                        <a:cubicBezTo>
                          <a:pt x="4" y="6"/>
                          <a:pt x="5" y="6"/>
                          <a:pt x="5" y="5"/>
                        </a:cubicBezTo>
                        <a:cubicBezTo>
                          <a:pt x="5" y="5"/>
                          <a:pt x="5" y="4"/>
                          <a:pt x="5" y="4"/>
                        </a:cubicBezTo>
                        <a:close/>
                      </a:path>
                    </a:pathLst>
                  </a:custGeom>
                  <a:grpFill/>
                  <a:ln>
                    <a:noFill/>
                  </a:ln>
                </p:spPr>
                <p:txBody>
                  <a:bodyPr vert="horz" wrap="square" lIns="91440" tIns="45720" rIns="91440" bIns="45720" numCol="1" anchor="t" anchorCtr="0" compatLnSpc="1">
                    <a:prstTxWarp prst="textNoShape">
                      <a:avLst/>
                    </a:prstTxWarp>
                  </a:bodyPr>
                  <a:lstStyle/>
                  <a:p>
                    <a:pPr defTabSz="914022"/>
                    <a:endParaRPr lang="en-US" dirty="0">
                      <a:solidFill>
                        <a:srgbClr val="FFFFFF"/>
                      </a:solidFill>
                      <a:latin typeface="+mj-lt"/>
                    </a:endParaRPr>
                  </a:p>
                </p:txBody>
              </p:sp>
              <p:sp>
                <p:nvSpPr>
                  <p:cNvPr id="400" name="Freeform 42"/>
                  <p:cNvSpPr>
                    <a:spLocks/>
                  </p:cNvSpPr>
                  <p:nvPr/>
                </p:nvSpPr>
                <p:spPr bwMode="auto">
                  <a:xfrm>
                    <a:off x="6313488" y="3208338"/>
                    <a:ext cx="26988" cy="7937"/>
                  </a:xfrm>
                  <a:custGeom>
                    <a:avLst/>
                    <a:gdLst>
                      <a:gd name="T0" fmla="*/ 1 w 7"/>
                      <a:gd name="T1" fmla="*/ 2 h 2"/>
                      <a:gd name="T2" fmla="*/ 0 w 7"/>
                      <a:gd name="T3" fmla="*/ 1 h 2"/>
                      <a:gd name="T4" fmla="*/ 0 w 7"/>
                      <a:gd name="T5" fmla="*/ 1 h 2"/>
                      <a:gd name="T6" fmla="*/ 1 w 7"/>
                      <a:gd name="T7" fmla="*/ 0 h 2"/>
                      <a:gd name="T8" fmla="*/ 6 w 7"/>
                      <a:gd name="T9" fmla="*/ 0 h 2"/>
                      <a:gd name="T10" fmla="*/ 7 w 7"/>
                      <a:gd name="T11" fmla="*/ 1 h 2"/>
                      <a:gd name="T12" fmla="*/ 7 w 7"/>
                      <a:gd name="T13" fmla="*/ 1 h 2"/>
                      <a:gd name="T14" fmla="*/ 6 w 7"/>
                      <a:gd name="T15" fmla="*/ 2 h 2"/>
                      <a:gd name="T16" fmla="*/ 1 w 7"/>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2">
                        <a:moveTo>
                          <a:pt x="1" y="2"/>
                        </a:moveTo>
                        <a:cubicBezTo>
                          <a:pt x="0" y="2"/>
                          <a:pt x="0" y="1"/>
                          <a:pt x="0" y="1"/>
                        </a:cubicBezTo>
                        <a:cubicBezTo>
                          <a:pt x="0" y="1"/>
                          <a:pt x="0" y="1"/>
                          <a:pt x="0" y="1"/>
                        </a:cubicBezTo>
                        <a:cubicBezTo>
                          <a:pt x="0" y="0"/>
                          <a:pt x="0" y="0"/>
                          <a:pt x="1" y="0"/>
                        </a:cubicBezTo>
                        <a:cubicBezTo>
                          <a:pt x="6" y="0"/>
                          <a:pt x="6" y="0"/>
                          <a:pt x="6" y="0"/>
                        </a:cubicBezTo>
                        <a:cubicBezTo>
                          <a:pt x="7" y="0"/>
                          <a:pt x="7" y="0"/>
                          <a:pt x="7" y="1"/>
                        </a:cubicBezTo>
                        <a:cubicBezTo>
                          <a:pt x="7" y="1"/>
                          <a:pt x="7" y="1"/>
                          <a:pt x="7" y="1"/>
                        </a:cubicBezTo>
                        <a:cubicBezTo>
                          <a:pt x="7" y="1"/>
                          <a:pt x="7" y="2"/>
                          <a:pt x="6" y="2"/>
                        </a:cubicBezTo>
                        <a:lnTo>
                          <a:pt x="1" y="2"/>
                        </a:lnTo>
                        <a:close/>
                      </a:path>
                    </a:pathLst>
                  </a:custGeom>
                  <a:grpFill/>
                  <a:ln>
                    <a:noFill/>
                  </a:ln>
                </p:spPr>
                <p:txBody>
                  <a:bodyPr vert="horz" wrap="square" lIns="91440" tIns="45720" rIns="91440" bIns="45720" numCol="1" anchor="t" anchorCtr="0" compatLnSpc="1">
                    <a:prstTxWarp prst="textNoShape">
                      <a:avLst/>
                    </a:prstTxWarp>
                  </a:bodyPr>
                  <a:lstStyle/>
                  <a:p>
                    <a:pPr defTabSz="914022"/>
                    <a:endParaRPr lang="en-US" dirty="0">
                      <a:solidFill>
                        <a:srgbClr val="FFFFFF"/>
                      </a:solidFill>
                      <a:latin typeface="+mj-lt"/>
                    </a:endParaRPr>
                  </a:p>
                </p:txBody>
              </p:sp>
              <p:sp>
                <p:nvSpPr>
                  <p:cNvPr id="401" name="Freeform 43"/>
                  <p:cNvSpPr>
                    <a:spLocks noEditPoints="1"/>
                  </p:cNvSpPr>
                  <p:nvPr/>
                </p:nvSpPr>
                <p:spPr bwMode="auto">
                  <a:xfrm>
                    <a:off x="6351588" y="3200400"/>
                    <a:ext cx="25400" cy="22225"/>
                  </a:xfrm>
                  <a:custGeom>
                    <a:avLst/>
                    <a:gdLst>
                      <a:gd name="T0" fmla="*/ 7 w 7"/>
                      <a:gd name="T1" fmla="*/ 0 h 6"/>
                      <a:gd name="T2" fmla="*/ 6 w 7"/>
                      <a:gd name="T3" fmla="*/ 0 h 6"/>
                      <a:gd name="T4" fmla="*/ 6 w 7"/>
                      <a:gd name="T5" fmla="*/ 0 h 6"/>
                      <a:gd name="T6" fmla="*/ 1 w 7"/>
                      <a:gd name="T7" fmla="*/ 0 h 6"/>
                      <a:gd name="T8" fmla="*/ 1 w 7"/>
                      <a:gd name="T9" fmla="*/ 0 h 6"/>
                      <a:gd name="T10" fmla="*/ 0 w 7"/>
                      <a:gd name="T11" fmla="*/ 0 h 6"/>
                      <a:gd name="T12" fmla="*/ 0 w 7"/>
                      <a:gd name="T13" fmla="*/ 5 h 6"/>
                      <a:gd name="T14" fmla="*/ 1 w 7"/>
                      <a:gd name="T15" fmla="*/ 6 h 6"/>
                      <a:gd name="T16" fmla="*/ 1 w 7"/>
                      <a:gd name="T17" fmla="*/ 6 h 6"/>
                      <a:gd name="T18" fmla="*/ 6 w 7"/>
                      <a:gd name="T19" fmla="*/ 6 h 6"/>
                      <a:gd name="T20" fmla="*/ 7 w 7"/>
                      <a:gd name="T21" fmla="*/ 5 h 6"/>
                      <a:gd name="T22" fmla="*/ 7 w 7"/>
                      <a:gd name="T23" fmla="*/ 0 h 6"/>
                      <a:gd name="T24" fmla="*/ 2 w 7"/>
                      <a:gd name="T25" fmla="*/ 1 h 6"/>
                      <a:gd name="T26" fmla="*/ 5 w 7"/>
                      <a:gd name="T27" fmla="*/ 1 h 6"/>
                      <a:gd name="T28" fmla="*/ 5 w 7"/>
                      <a:gd name="T29" fmla="*/ 4 h 6"/>
                      <a:gd name="T30" fmla="*/ 2 w 7"/>
                      <a:gd name="T31" fmla="*/ 4 h 6"/>
                      <a:gd name="T32" fmla="*/ 2 w 7"/>
                      <a:gd name="T33"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6">
                        <a:moveTo>
                          <a:pt x="7" y="0"/>
                        </a:moveTo>
                        <a:cubicBezTo>
                          <a:pt x="7" y="0"/>
                          <a:pt x="6" y="0"/>
                          <a:pt x="6" y="0"/>
                        </a:cubicBezTo>
                        <a:cubicBezTo>
                          <a:pt x="6" y="0"/>
                          <a:pt x="6" y="0"/>
                          <a:pt x="6" y="0"/>
                        </a:cubicBezTo>
                        <a:cubicBezTo>
                          <a:pt x="1" y="0"/>
                          <a:pt x="1" y="0"/>
                          <a:pt x="1" y="0"/>
                        </a:cubicBezTo>
                        <a:cubicBezTo>
                          <a:pt x="1" y="0"/>
                          <a:pt x="1" y="0"/>
                          <a:pt x="1" y="0"/>
                        </a:cubicBezTo>
                        <a:cubicBezTo>
                          <a:pt x="1" y="0"/>
                          <a:pt x="0" y="0"/>
                          <a:pt x="0" y="0"/>
                        </a:cubicBezTo>
                        <a:cubicBezTo>
                          <a:pt x="0" y="5"/>
                          <a:pt x="0" y="5"/>
                          <a:pt x="0" y="5"/>
                        </a:cubicBezTo>
                        <a:cubicBezTo>
                          <a:pt x="0" y="5"/>
                          <a:pt x="0" y="6"/>
                          <a:pt x="1" y="6"/>
                        </a:cubicBezTo>
                        <a:cubicBezTo>
                          <a:pt x="1" y="6"/>
                          <a:pt x="1" y="6"/>
                          <a:pt x="1" y="6"/>
                        </a:cubicBezTo>
                        <a:cubicBezTo>
                          <a:pt x="6" y="6"/>
                          <a:pt x="6" y="6"/>
                          <a:pt x="6" y="6"/>
                        </a:cubicBezTo>
                        <a:cubicBezTo>
                          <a:pt x="6" y="6"/>
                          <a:pt x="7" y="6"/>
                          <a:pt x="7" y="5"/>
                        </a:cubicBezTo>
                        <a:cubicBezTo>
                          <a:pt x="7" y="0"/>
                          <a:pt x="7" y="0"/>
                          <a:pt x="7" y="0"/>
                        </a:cubicBezTo>
                        <a:close/>
                        <a:moveTo>
                          <a:pt x="2" y="1"/>
                        </a:moveTo>
                        <a:cubicBezTo>
                          <a:pt x="5" y="1"/>
                          <a:pt x="5" y="1"/>
                          <a:pt x="5" y="1"/>
                        </a:cubicBezTo>
                        <a:cubicBezTo>
                          <a:pt x="5" y="4"/>
                          <a:pt x="5" y="4"/>
                          <a:pt x="5" y="4"/>
                        </a:cubicBezTo>
                        <a:cubicBezTo>
                          <a:pt x="2" y="4"/>
                          <a:pt x="2" y="4"/>
                          <a:pt x="2" y="4"/>
                        </a:cubicBezTo>
                        <a:lnTo>
                          <a:pt x="2" y="1"/>
                        </a:lnTo>
                        <a:close/>
                      </a:path>
                    </a:pathLst>
                  </a:custGeom>
                  <a:grpFill/>
                  <a:ln>
                    <a:noFill/>
                  </a:ln>
                </p:spPr>
                <p:txBody>
                  <a:bodyPr vert="horz" wrap="square" lIns="91440" tIns="45720" rIns="91440" bIns="45720" numCol="1" anchor="t" anchorCtr="0" compatLnSpc="1">
                    <a:prstTxWarp prst="textNoShape">
                      <a:avLst/>
                    </a:prstTxWarp>
                  </a:bodyPr>
                  <a:lstStyle/>
                  <a:p>
                    <a:pPr defTabSz="914022"/>
                    <a:endParaRPr lang="en-US" dirty="0">
                      <a:solidFill>
                        <a:srgbClr val="FFFFFF"/>
                      </a:solidFill>
                      <a:latin typeface="+mj-lt"/>
                    </a:endParaRPr>
                  </a:p>
                </p:txBody>
              </p:sp>
              <p:sp>
                <p:nvSpPr>
                  <p:cNvPr id="402" name="Freeform 44"/>
                  <p:cNvSpPr>
                    <a:spLocks noEditPoints="1"/>
                  </p:cNvSpPr>
                  <p:nvPr/>
                </p:nvSpPr>
                <p:spPr bwMode="auto">
                  <a:xfrm>
                    <a:off x="5724525" y="3167063"/>
                    <a:ext cx="739775" cy="531812"/>
                  </a:xfrm>
                  <a:custGeom>
                    <a:avLst/>
                    <a:gdLst>
                      <a:gd name="T0" fmla="*/ 185 w 197"/>
                      <a:gd name="T1" fmla="*/ 0 h 142"/>
                      <a:gd name="T2" fmla="*/ 12 w 197"/>
                      <a:gd name="T3" fmla="*/ 0 h 142"/>
                      <a:gd name="T4" fmla="*/ 0 w 197"/>
                      <a:gd name="T5" fmla="*/ 12 h 142"/>
                      <a:gd name="T6" fmla="*/ 0 w 197"/>
                      <a:gd name="T7" fmla="*/ 130 h 142"/>
                      <a:gd name="T8" fmla="*/ 12 w 197"/>
                      <a:gd name="T9" fmla="*/ 142 h 142"/>
                      <a:gd name="T10" fmla="*/ 185 w 197"/>
                      <a:gd name="T11" fmla="*/ 142 h 142"/>
                      <a:gd name="T12" fmla="*/ 197 w 197"/>
                      <a:gd name="T13" fmla="*/ 130 h 142"/>
                      <a:gd name="T14" fmla="*/ 197 w 197"/>
                      <a:gd name="T15" fmla="*/ 12 h 142"/>
                      <a:gd name="T16" fmla="*/ 185 w 197"/>
                      <a:gd name="T17" fmla="*/ 0 h 142"/>
                      <a:gd name="T18" fmla="*/ 12 w 197"/>
                      <a:gd name="T19" fmla="*/ 5 h 142"/>
                      <a:gd name="T20" fmla="*/ 185 w 197"/>
                      <a:gd name="T21" fmla="*/ 5 h 142"/>
                      <a:gd name="T22" fmla="*/ 192 w 197"/>
                      <a:gd name="T23" fmla="*/ 12 h 142"/>
                      <a:gd name="T24" fmla="*/ 192 w 197"/>
                      <a:gd name="T25" fmla="*/ 18 h 142"/>
                      <a:gd name="T26" fmla="*/ 5 w 197"/>
                      <a:gd name="T27" fmla="*/ 18 h 142"/>
                      <a:gd name="T28" fmla="*/ 5 w 197"/>
                      <a:gd name="T29" fmla="*/ 12 h 142"/>
                      <a:gd name="T30" fmla="*/ 12 w 197"/>
                      <a:gd name="T31" fmla="*/ 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7" h="142">
                        <a:moveTo>
                          <a:pt x="185" y="0"/>
                        </a:moveTo>
                        <a:cubicBezTo>
                          <a:pt x="12" y="0"/>
                          <a:pt x="12" y="0"/>
                          <a:pt x="12" y="0"/>
                        </a:cubicBezTo>
                        <a:cubicBezTo>
                          <a:pt x="6" y="0"/>
                          <a:pt x="0" y="5"/>
                          <a:pt x="0" y="12"/>
                        </a:cubicBezTo>
                        <a:cubicBezTo>
                          <a:pt x="0" y="130"/>
                          <a:pt x="0" y="130"/>
                          <a:pt x="0" y="130"/>
                        </a:cubicBezTo>
                        <a:cubicBezTo>
                          <a:pt x="0" y="136"/>
                          <a:pt x="6" y="142"/>
                          <a:pt x="12" y="142"/>
                        </a:cubicBezTo>
                        <a:cubicBezTo>
                          <a:pt x="185" y="142"/>
                          <a:pt x="185" y="142"/>
                          <a:pt x="185" y="142"/>
                        </a:cubicBezTo>
                        <a:cubicBezTo>
                          <a:pt x="192" y="142"/>
                          <a:pt x="197" y="136"/>
                          <a:pt x="197" y="130"/>
                        </a:cubicBezTo>
                        <a:cubicBezTo>
                          <a:pt x="197" y="12"/>
                          <a:pt x="197" y="12"/>
                          <a:pt x="197" y="12"/>
                        </a:cubicBezTo>
                        <a:cubicBezTo>
                          <a:pt x="197" y="5"/>
                          <a:pt x="192" y="0"/>
                          <a:pt x="185" y="0"/>
                        </a:cubicBezTo>
                        <a:close/>
                        <a:moveTo>
                          <a:pt x="12" y="5"/>
                        </a:moveTo>
                        <a:cubicBezTo>
                          <a:pt x="185" y="5"/>
                          <a:pt x="185" y="5"/>
                          <a:pt x="185" y="5"/>
                        </a:cubicBezTo>
                        <a:cubicBezTo>
                          <a:pt x="189" y="5"/>
                          <a:pt x="192" y="8"/>
                          <a:pt x="192" y="12"/>
                        </a:cubicBezTo>
                        <a:cubicBezTo>
                          <a:pt x="192" y="18"/>
                          <a:pt x="192" y="18"/>
                          <a:pt x="192" y="18"/>
                        </a:cubicBezTo>
                        <a:cubicBezTo>
                          <a:pt x="5" y="18"/>
                          <a:pt x="5" y="18"/>
                          <a:pt x="5" y="18"/>
                        </a:cubicBezTo>
                        <a:cubicBezTo>
                          <a:pt x="5" y="12"/>
                          <a:pt x="5" y="12"/>
                          <a:pt x="5" y="12"/>
                        </a:cubicBezTo>
                        <a:cubicBezTo>
                          <a:pt x="5" y="8"/>
                          <a:pt x="8" y="5"/>
                          <a:pt x="12" y="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defTabSz="914022"/>
                    <a:endParaRPr lang="en-US" dirty="0">
                      <a:solidFill>
                        <a:srgbClr val="FFFFFF"/>
                      </a:solidFill>
                      <a:latin typeface="+mj-lt"/>
                    </a:endParaRPr>
                  </a:p>
                </p:txBody>
              </p:sp>
            </p:grpSp>
          </p:grpSp>
          <p:sp>
            <p:nvSpPr>
              <p:cNvPr id="396" name="Rectangle 395"/>
              <p:cNvSpPr/>
              <p:nvPr/>
            </p:nvSpPr>
            <p:spPr>
              <a:xfrm>
                <a:off x="241804" y="4720342"/>
                <a:ext cx="1562947" cy="359671"/>
              </a:xfrm>
              <a:prstGeom prst="rect">
                <a:avLst/>
              </a:prstGeom>
            </p:spPr>
            <p:txBody>
              <a:bodyPr wrap="none">
                <a:spAutoFit/>
              </a:bodyPr>
              <a:lstStyle/>
              <a:p>
                <a:pPr algn="ctr" defTabSz="914022"/>
                <a:r>
                  <a:rPr lang="en-US" sz="1200" dirty="0">
                    <a:solidFill>
                      <a:srgbClr val="000000"/>
                    </a:solidFill>
                    <a:latin typeface="+mj-lt"/>
                  </a:rPr>
                  <a:t>APPLICATION</a:t>
                </a:r>
              </a:p>
            </p:txBody>
          </p:sp>
        </p:grpSp>
        <p:grpSp>
          <p:nvGrpSpPr>
            <p:cNvPr id="20" name="Group 347" descr="Custom:  Group 65"/>
            <p:cNvGrpSpPr/>
            <p:nvPr/>
          </p:nvGrpSpPr>
          <p:grpSpPr>
            <a:xfrm>
              <a:off x="3318648" y="2336033"/>
              <a:ext cx="1238862" cy="1272491"/>
              <a:chOff x="2366087" y="1262893"/>
              <a:chExt cx="1238862" cy="1272491"/>
            </a:xfrm>
          </p:grpSpPr>
          <p:grpSp>
            <p:nvGrpSpPr>
              <p:cNvPr id="21" name="Group 390"/>
              <p:cNvGrpSpPr/>
              <p:nvPr/>
            </p:nvGrpSpPr>
            <p:grpSpPr>
              <a:xfrm>
                <a:off x="2563521" y="1262893"/>
                <a:ext cx="843997" cy="851549"/>
                <a:chOff x="2513670" y="1269664"/>
                <a:chExt cx="937773" cy="946165"/>
              </a:xfrm>
            </p:grpSpPr>
            <p:pic>
              <p:nvPicPr>
                <p:cNvPr id="393" name="Picture 2"/>
                <p:cNvPicPr>
                  <a:picLocks noChangeAspect="1" noChangeArrowheads="1"/>
                </p:cNvPicPr>
                <p:nvPr/>
              </p:nvPicPr>
              <p:blipFill>
                <a:blip r:embed="rId14">
                  <a:duotone>
                    <a:schemeClr val="bg2">
                      <a:shade val="45000"/>
                      <a:satMod val="135000"/>
                    </a:schemeClr>
                    <a:prstClr val="white"/>
                  </a:duotone>
                </a:blip>
                <a:stretch>
                  <a:fillRect/>
                </a:stretch>
              </p:blipFill>
              <p:spPr bwMode="auto">
                <a:xfrm flipH="1">
                  <a:off x="2513670" y="1269664"/>
                  <a:ext cx="937773" cy="937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4" name="Picture 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674913" y="1928871"/>
                  <a:ext cx="615286" cy="286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92" name="Rectangle 391"/>
              <p:cNvSpPr/>
              <p:nvPr/>
            </p:nvSpPr>
            <p:spPr>
              <a:xfrm>
                <a:off x="2366087" y="2175713"/>
                <a:ext cx="1238862" cy="359671"/>
              </a:xfrm>
              <a:prstGeom prst="rect">
                <a:avLst/>
              </a:prstGeom>
            </p:spPr>
            <p:txBody>
              <a:bodyPr wrap="none">
                <a:spAutoFit/>
              </a:bodyPr>
              <a:lstStyle/>
              <a:p>
                <a:pPr algn="ctr" defTabSz="914022"/>
                <a:r>
                  <a:rPr lang="en-US" sz="1200" dirty="0">
                    <a:solidFill>
                      <a:srgbClr val="000000"/>
                    </a:solidFill>
                    <a:latin typeface="+mj-lt"/>
                  </a:rPr>
                  <a:t>COMPUTE</a:t>
                </a:r>
              </a:p>
            </p:txBody>
          </p:sp>
        </p:grpSp>
        <p:grpSp>
          <p:nvGrpSpPr>
            <p:cNvPr id="22" name="Group 348" descr="Custom:  Group 70"/>
            <p:cNvGrpSpPr/>
            <p:nvPr/>
          </p:nvGrpSpPr>
          <p:grpSpPr>
            <a:xfrm>
              <a:off x="6473127" y="2332881"/>
              <a:ext cx="1261010" cy="1272491"/>
              <a:chOff x="7520907" y="1262896"/>
              <a:chExt cx="1261010" cy="1272491"/>
            </a:xfrm>
          </p:grpSpPr>
          <p:grpSp>
            <p:nvGrpSpPr>
              <p:cNvPr id="23" name="Group 369"/>
              <p:cNvGrpSpPr/>
              <p:nvPr/>
            </p:nvGrpSpPr>
            <p:grpSpPr>
              <a:xfrm>
                <a:off x="7729419" y="1262896"/>
                <a:ext cx="843997" cy="843777"/>
                <a:chOff x="7682530" y="1269668"/>
                <a:chExt cx="937774" cy="937530"/>
              </a:xfrm>
            </p:grpSpPr>
            <p:pic>
              <p:nvPicPr>
                <p:cNvPr id="372" name="Picture 2"/>
                <p:cNvPicPr>
                  <a:picLocks noChangeAspect="1" noChangeArrowheads="1"/>
                </p:cNvPicPr>
                <p:nvPr/>
              </p:nvPicPr>
              <p:blipFill>
                <a:blip r:embed="rId14">
                  <a:duotone>
                    <a:schemeClr val="bg2">
                      <a:shade val="45000"/>
                      <a:satMod val="135000"/>
                    </a:schemeClr>
                    <a:prstClr val="white"/>
                  </a:duotone>
                </a:blip>
                <a:stretch>
                  <a:fillRect/>
                </a:stretch>
              </p:blipFill>
              <p:spPr bwMode="auto">
                <a:xfrm flipH="1">
                  <a:off x="7682530" y="1269668"/>
                  <a:ext cx="937774" cy="937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Group 372"/>
                <p:cNvGrpSpPr/>
                <p:nvPr/>
              </p:nvGrpSpPr>
              <p:grpSpPr>
                <a:xfrm flipH="1">
                  <a:off x="8057366" y="1966619"/>
                  <a:ext cx="204853" cy="205590"/>
                  <a:chOff x="4653822" y="4816684"/>
                  <a:chExt cx="472171" cy="473873"/>
                </a:xfrm>
              </p:grpSpPr>
              <p:grpSp>
                <p:nvGrpSpPr>
                  <p:cNvPr id="25" name="Group 373"/>
                  <p:cNvGrpSpPr/>
                  <p:nvPr/>
                </p:nvGrpSpPr>
                <p:grpSpPr>
                  <a:xfrm rot="18900000">
                    <a:off x="4733390" y="4863649"/>
                    <a:ext cx="311638" cy="379945"/>
                    <a:chOff x="-729205" y="960699"/>
                    <a:chExt cx="347241" cy="717630"/>
                  </a:xfrm>
                </p:grpSpPr>
                <p:cxnSp>
                  <p:nvCxnSpPr>
                    <p:cNvPr id="388" name="Straight Connector 387"/>
                    <p:cNvCxnSpPr/>
                    <p:nvPr/>
                  </p:nvCxnSpPr>
                  <p:spPr>
                    <a:xfrm>
                      <a:off x="-729205" y="960699"/>
                      <a:ext cx="0" cy="71763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p:cNvCxnSpPr/>
                    <p:nvPr/>
                  </p:nvCxnSpPr>
                  <p:spPr>
                    <a:xfrm>
                      <a:off x="-555585" y="960699"/>
                      <a:ext cx="0" cy="71763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p:nvCxnSpPr>
                  <p:spPr>
                    <a:xfrm>
                      <a:off x="-381964" y="960699"/>
                      <a:ext cx="0" cy="71763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 374"/>
                  <p:cNvGrpSpPr/>
                  <p:nvPr/>
                </p:nvGrpSpPr>
                <p:grpSpPr>
                  <a:xfrm rot="2700000">
                    <a:off x="4733390" y="4863649"/>
                    <a:ext cx="311638" cy="379945"/>
                    <a:chOff x="-729205" y="960699"/>
                    <a:chExt cx="347241" cy="717630"/>
                  </a:xfrm>
                  <a:solidFill>
                    <a:schemeClr val="accent1"/>
                  </a:solidFill>
                </p:grpSpPr>
                <p:cxnSp>
                  <p:nvCxnSpPr>
                    <p:cNvPr id="385" name="Straight Connector 384"/>
                    <p:cNvCxnSpPr/>
                    <p:nvPr/>
                  </p:nvCxnSpPr>
                  <p:spPr>
                    <a:xfrm>
                      <a:off x="-729205" y="960699"/>
                      <a:ext cx="0" cy="717630"/>
                    </a:xfrm>
                    <a:prstGeom prst="line">
                      <a:avLst/>
                    </a:prstGeom>
                    <a:grpFill/>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a:off x="-555585" y="960699"/>
                      <a:ext cx="0" cy="717630"/>
                    </a:xfrm>
                    <a:prstGeom prst="line">
                      <a:avLst/>
                    </a:prstGeom>
                    <a:grpFill/>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p:nvPr/>
                  </p:nvCxnSpPr>
                  <p:spPr>
                    <a:xfrm>
                      <a:off x="-381964" y="960699"/>
                      <a:ext cx="0" cy="717630"/>
                    </a:xfrm>
                    <a:prstGeom prst="line">
                      <a:avLst/>
                    </a:prstGeom>
                    <a:grpFill/>
                    <a:ln>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76" name="Rounded Rectangle 375"/>
                  <p:cNvSpPr>
                    <a:spLocks noChangeAspect="1"/>
                  </p:cNvSpPr>
                  <p:nvPr/>
                </p:nvSpPr>
                <p:spPr>
                  <a:xfrm rot="18900000" flipH="1" flipV="1">
                    <a:off x="4872510" y="5033620"/>
                    <a:ext cx="36576" cy="36576"/>
                  </a:xfrm>
                  <a:prstGeom prst="roundRect">
                    <a:avLst>
                      <a:gd name="adj" fmla="val 11003"/>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22"/>
                    <a:endParaRPr lang="en-US" dirty="0">
                      <a:solidFill>
                        <a:srgbClr val="E7E6E6"/>
                      </a:solidFill>
                      <a:latin typeface="+mj-lt"/>
                    </a:endParaRPr>
                  </a:p>
                </p:txBody>
              </p:sp>
              <p:sp>
                <p:nvSpPr>
                  <p:cNvPr id="377" name="Rounded Rectangle 376"/>
                  <p:cNvSpPr>
                    <a:spLocks noChangeAspect="1"/>
                  </p:cNvSpPr>
                  <p:nvPr/>
                </p:nvSpPr>
                <p:spPr>
                  <a:xfrm rot="18900000" flipH="1" flipV="1">
                    <a:off x="4872510" y="4816684"/>
                    <a:ext cx="36576" cy="36576"/>
                  </a:xfrm>
                  <a:prstGeom prst="roundRect">
                    <a:avLst>
                      <a:gd name="adj" fmla="val 11003"/>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22"/>
                    <a:endParaRPr lang="en-US" dirty="0">
                      <a:solidFill>
                        <a:srgbClr val="E7E6E6"/>
                      </a:solidFill>
                      <a:latin typeface="+mj-lt"/>
                    </a:endParaRPr>
                  </a:p>
                </p:txBody>
              </p:sp>
              <p:sp>
                <p:nvSpPr>
                  <p:cNvPr id="378" name="Rounded Rectangle 377"/>
                  <p:cNvSpPr>
                    <a:spLocks noChangeAspect="1"/>
                  </p:cNvSpPr>
                  <p:nvPr/>
                </p:nvSpPr>
                <p:spPr>
                  <a:xfrm rot="18900000" flipH="1" flipV="1">
                    <a:off x="5089417" y="5033620"/>
                    <a:ext cx="36576" cy="36576"/>
                  </a:xfrm>
                  <a:prstGeom prst="roundRect">
                    <a:avLst>
                      <a:gd name="adj" fmla="val 11003"/>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22"/>
                    <a:endParaRPr lang="en-US" dirty="0">
                      <a:solidFill>
                        <a:srgbClr val="E7E6E6"/>
                      </a:solidFill>
                      <a:latin typeface="+mj-lt"/>
                    </a:endParaRPr>
                  </a:p>
                </p:txBody>
              </p:sp>
              <p:sp>
                <p:nvSpPr>
                  <p:cNvPr id="379" name="Rounded Rectangle 378"/>
                  <p:cNvSpPr>
                    <a:spLocks noChangeAspect="1"/>
                  </p:cNvSpPr>
                  <p:nvPr/>
                </p:nvSpPr>
                <p:spPr>
                  <a:xfrm rot="18900000" flipH="1" flipV="1">
                    <a:off x="4979389" y="4923892"/>
                    <a:ext cx="36576" cy="36576"/>
                  </a:xfrm>
                  <a:prstGeom prst="roundRect">
                    <a:avLst>
                      <a:gd name="adj" fmla="val 11003"/>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22"/>
                    <a:endParaRPr lang="en-US" dirty="0">
                      <a:solidFill>
                        <a:srgbClr val="E7E6E6"/>
                      </a:solidFill>
                      <a:latin typeface="+mj-lt"/>
                    </a:endParaRPr>
                  </a:p>
                </p:txBody>
              </p:sp>
              <p:sp>
                <p:nvSpPr>
                  <p:cNvPr id="380" name="Rounded Rectangle 379"/>
                  <p:cNvSpPr>
                    <a:spLocks noChangeAspect="1"/>
                  </p:cNvSpPr>
                  <p:nvPr/>
                </p:nvSpPr>
                <p:spPr>
                  <a:xfrm rot="18900000" flipH="1" flipV="1">
                    <a:off x="4765226" y="4923892"/>
                    <a:ext cx="36576" cy="36576"/>
                  </a:xfrm>
                  <a:prstGeom prst="roundRect">
                    <a:avLst>
                      <a:gd name="adj" fmla="val 11003"/>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22"/>
                    <a:endParaRPr lang="en-US" dirty="0">
                      <a:solidFill>
                        <a:srgbClr val="E7E6E6"/>
                      </a:solidFill>
                      <a:latin typeface="+mj-lt"/>
                    </a:endParaRPr>
                  </a:p>
                </p:txBody>
              </p:sp>
              <p:sp>
                <p:nvSpPr>
                  <p:cNvPr id="381" name="Rounded Rectangle 380"/>
                  <p:cNvSpPr>
                    <a:spLocks noChangeAspect="1"/>
                  </p:cNvSpPr>
                  <p:nvPr/>
                </p:nvSpPr>
                <p:spPr>
                  <a:xfrm rot="18900000" flipH="1" flipV="1">
                    <a:off x="4979389" y="5143801"/>
                    <a:ext cx="36576" cy="36576"/>
                  </a:xfrm>
                  <a:prstGeom prst="roundRect">
                    <a:avLst>
                      <a:gd name="adj" fmla="val 11003"/>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22"/>
                    <a:endParaRPr lang="en-US" dirty="0">
                      <a:solidFill>
                        <a:srgbClr val="E7E6E6"/>
                      </a:solidFill>
                      <a:latin typeface="+mj-lt"/>
                    </a:endParaRPr>
                  </a:p>
                </p:txBody>
              </p:sp>
              <p:sp>
                <p:nvSpPr>
                  <p:cNvPr id="382" name="Rounded Rectangle 381"/>
                  <p:cNvSpPr>
                    <a:spLocks noChangeAspect="1"/>
                  </p:cNvSpPr>
                  <p:nvPr/>
                </p:nvSpPr>
                <p:spPr>
                  <a:xfrm rot="18900000" flipH="1" flipV="1">
                    <a:off x="4765226" y="5143801"/>
                    <a:ext cx="36576" cy="36576"/>
                  </a:xfrm>
                  <a:prstGeom prst="roundRect">
                    <a:avLst>
                      <a:gd name="adj" fmla="val 11003"/>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22"/>
                    <a:endParaRPr lang="en-US" dirty="0">
                      <a:solidFill>
                        <a:srgbClr val="E7E6E6"/>
                      </a:solidFill>
                      <a:latin typeface="+mj-lt"/>
                    </a:endParaRPr>
                  </a:p>
                </p:txBody>
              </p:sp>
              <p:sp>
                <p:nvSpPr>
                  <p:cNvPr id="383" name="Rounded Rectangle 382"/>
                  <p:cNvSpPr>
                    <a:spLocks noChangeAspect="1"/>
                  </p:cNvSpPr>
                  <p:nvPr/>
                </p:nvSpPr>
                <p:spPr>
                  <a:xfrm rot="18900000" flipH="1" flipV="1">
                    <a:off x="4653822" y="5033620"/>
                    <a:ext cx="36576" cy="36576"/>
                  </a:xfrm>
                  <a:prstGeom prst="roundRect">
                    <a:avLst>
                      <a:gd name="adj" fmla="val 11003"/>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22"/>
                    <a:endParaRPr lang="en-US" dirty="0">
                      <a:solidFill>
                        <a:srgbClr val="E7E6E6"/>
                      </a:solidFill>
                      <a:latin typeface="+mj-lt"/>
                    </a:endParaRPr>
                  </a:p>
                </p:txBody>
              </p:sp>
              <p:sp>
                <p:nvSpPr>
                  <p:cNvPr id="384" name="Rounded Rectangle 383"/>
                  <p:cNvSpPr>
                    <a:spLocks noChangeAspect="1"/>
                  </p:cNvSpPr>
                  <p:nvPr/>
                </p:nvSpPr>
                <p:spPr>
                  <a:xfrm rot="18900000" flipH="1" flipV="1">
                    <a:off x="4872510" y="5253981"/>
                    <a:ext cx="36576" cy="36576"/>
                  </a:xfrm>
                  <a:prstGeom prst="roundRect">
                    <a:avLst>
                      <a:gd name="adj" fmla="val 11003"/>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22"/>
                    <a:endParaRPr lang="en-US" dirty="0">
                      <a:solidFill>
                        <a:srgbClr val="E7E6E6"/>
                      </a:solidFill>
                      <a:latin typeface="+mj-lt"/>
                    </a:endParaRPr>
                  </a:p>
                </p:txBody>
              </p:sp>
            </p:grpSp>
          </p:grpSp>
          <p:sp>
            <p:nvSpPr>
              <p:cNvPr id="371" name="Rectangle 370"/>
              <p:cNvSpPr/>
              <p:nvPr/>
            </p:nvSpPr>
            <p:spPr>
              <a:xfrm>
                <a:off x="7520907" y="2175716"/>
                <a:ext cx="1261010" cy="359671"/>
              </a:xfrm>
              <a:prstGeom prst="rect">
                <a:avLst/>
              </a:prstGeom>
            </p:spPr>
            <p:txBody>
              <a:bodyPr wrap="none">
                <a:spAutoFit/>
              </a:bodyPr>
              <a:lstStyle/>
              <a:p>
                <a:pPr algn="ctr" defTabSz="914022">
                  <a:defRPr/>
                </a:pPr>
                <a:r>
                  <a:rPr lang="en-US" sz="1200" dirty="0">
                    <a:solidFill>
                      <a:srgbClr val="000000"/>
                    </a:solidFill>
                    <a:latin typeface="+mj-lt"/>
                  </a:rPr>
                  <a:t>NETWORK</a:t>
                </a:r>
              </a:p>
            </p:txBody>
          </p:sp>
        </p:grpSp>
        <p:grpSp>
          <p:nvGrpSpPr>
            <p:cNvPr id="27" name="Group 349" descr="Custom:  Group 93"/>
            <p:cNvGrpSpPr/>
            <p:nvPr/>
          </p:nvGrpSpPr>
          <p:grpSpPr>
            <a:xfrm>
              <a:off x="5668541" y="3622475"/>
              <a:ext cx="939236" cy="1274887"/>
              <a:chOff x="5138628" y="4015579"/>
              <a:chExt cx="939236" cy="1274887"/>
            </a:xfrm>
          </p:grpSpPr>
          <p:grpSp>
            <p:nvGrpSpPr>
              <p:cNvPr id="28" name="Group 365"/>
              <p:cNvGrpSpPr/>
              <p:nvPr/>
            </p:nvGrpSpPr>
            <p:grpSpPr>
              <a:xfrm>
                <a:off x="5186238" y="4015579"/>
                <a:ext cx="843997" cy="843777"/>
                <a:chOff x="3666483" y="2882260"/>
                <a:chExt cx="694584" cy="694404"/>
              </a:xfrm>
            </p:grpSpPr>
            <p:pic>
              <p:nvPicPr>
                <p:cNvPr id="368" name="Picture 2"/>
                <p:cNvPicPr>
                  <a:picLocks noChangeAspect="1" noChangeArrowheads="1"/>
                </p:cNvPicPr>
                <p:nvPr/>
              </p:nvPicPr>
              <p:blipFill>
                <a:blip r:embed="rId14">
                  <a:duotone>
                    <a:schemeClr val="bg2">
                      <a:shade val="45000"/>
                      <a:satMod val="135000"/>
                    </a:schemeClr>
                    <a:prstClr val="white"/>
                  </a:duotone>
                </a:blip>
                <a:stretch>
                  <a:fillRect/>
                </a:stretch>
              </p:blipFill>
              <p:spPr bwMode="auto">
                <a:xfrm>
                  <a:off x="3666483" y="2882260"/>
                  <a:ext cx="694584" cy="694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9" name="Freeform 6"/>
                <p:cNvSpPr>
                  <a:spLocks/>
                </p:cNvSpPr>
                <p:nvPr/>
              </p:nvSpPr>
              <p:spPr bwMode="auto">
                <a:xfrm>
                  <a:off x="3910533" y="3393818"/>
                  <a:ext cx="206482" cy="142901"/>
                </a:xfrm>
                <a:custGeom>
                  <a:avLst/>
                  <a:gdLst>
                    <a:gd name="T0" fmla="*/ 232 w 283"/>
                    <a:gd name="T1" fmla="*/ 73 h 196"/>
                    <a:gd name="T2" fmla="*/ 231 w 283"/>
                    <a:gd name="T3" fmla="*/ 73 h 196"/>
                    <a:gd name="T4" fmla="*/ 145 w 283"/>
                    <a:gd name="T5" fmla="*/ 0 h 196"/>
                    <a:gd name="T6" fmla="*/ 62 w 283"/>
                    <a:gd name="T7" fmla="*/ 60 h 196"/>
                    <a:gd name="T8" fmla="*/ 58 w 283"/>
                    <a:gd name="T9" fmla="*/ 60 h 196"/>
                    <a:gd name="T10" fmla="*/ 0 w 283"/>
                    <a:gd name="T11" fmla="*/ 117 h 196"/>
                    <a:gd name="T12" fmla="*/ 58 w 283"/>
                    <a:gd name="T13" fmla="*/ 175 h 196"/>
                    <a:gd name="T14" fmla="*/ 108 w 283"/>
                    <a:gd name="T15" fmla="*/ 175 h 196"/>
                    <a:gd name="T16" fmla="*/ 129 w 283"/>
                    <a:gd name="T17" fmla="*/ 185 h 196"/>
                    <a:gd name="T18" fmla="*/ 142 w 283"/>
                    <a:gd name="T19" fmla="*/ 182 h 196"/>
                    <a:gd name="T20" fmla="*/ 176 w 283"/>
                    <a:gd name="T21" fmla="*/ 196 h 196"/>
                    <a:gd name="T22" fmla="*/ 214 w 283"/>
                    <a:gd name="T23" fmla="*/ 175 h 196"/>
                    <a:gd name="T24" fmla="*/ 232 w 283"/>
                    <a:gd name="T25" fmla="*/ 175 h 196"/>
                    <a:gd name="T26" fmla="*/ 283 w 283"/>
                    <a:gd name="T27" fmla="*/ 124 h 196"/>
                    <a:gd name="T28" fmla="*/ 232 w 283"/>
                    <a:gd name="T29" fmla="*/ 7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3" h="196">
                      <a:moveTo>
                        <a:pt x="232" y="73"/>
                      </a:moveTo>
                      <a:cubicBezTo>
                        <a:pt x="232" y="73"/>
                        <a:pt x="232" y="73"/>
                        <a:pt x="231" y="73"/>
                      </a:cubicBezTo>
                      <a:cubicBezTo>
                        <a:pt x="224" y="32"/>
                        <a:pt x="188" y="0"/>
                        <a:pt x="145" y="0"/>
                      </a:cubicBezTo>
                      <a:cubicBezTo>
                        <a:pt x="106" y="0"/>
                        <a:pt x="73" y="25"/>
                        <a:pt x="62" y="60"/>
                      </a:cubicBezTo>
                      <a:cubicBezTo>
                        <a:pt x="60" y="60"/>
                        <a:pt x="59" y="60"/>
                        <a:pt x="58" y="60"/>
                      </a:cubicBezTo>
                      <a:cubicBezTo>
                        <a:pt x="26" y="60"/>
                        <a:pt x="0" y="86"/>
                        <a:pt x="0" y="117"/>
                      </a:cubicBezTo>
                      <a:cubicBezTo>
                        <a:pt x="0" y="149"/>
                        <a:pt x="26" y="175"/>
                        <a:pt x="58" y="175"/>
                      </a:cubicBezTo>
                      <a:cubicBezTo>
                        <a:pt x="108" y="175"/>
                        <a:pt x="108" y="175"/>
                        <a:pt x="108" y="175"/>
                      </a:cubicBezTo>
                      <a:cubicBezTo>
                        <a:pt x="113" y="181"/>
                        <a:pt x="120" y="185"/>
                        <a:pt x="129" y="185"/>
                      </a:cubicBezTo>
                      <a:cubicBezTo>
                        <a:pt x="134" y="185"/>
                        <a:pt x="138" y="184"/>
                        <a:pt x="142" y="182"/>
                      </a:cubicBezTo>
                      <a:cubicBezTo>
                        <a:pt x="150" y="191"/>
                        <a:pt x="162" y="196"/>
                        <a:pt x="176" y="196"/>
                      </a:cubicBezTo>
                      <a:cubicBezTo>
                        <a:pt x="192" y="196"/>
                        <a:pt x="206" y="188"/>
                        <a:pt x="214" y="175"/>
                      </a:cubicBezTo>
                      <a:cubicBezTo>
                        <a:pt x="232" y="175"/>
                        <a:pt x="232" y="175"/>
                        <a:pt x="232" y="175"/>
                      </a:cubicBezTo>
                      <a:cubicBezTo>
                        <a:pt x="261" y="175"/>
                        <a:pt x="283" y="152"/>
                        <a:pt x="283" y="124"/>
                      </a:cubicBezTo>
                      <a:cubicBezTo>
                        <a:pt x="283" y="96"/>
                        <a:pt x="261" y="73"/>
                        <a:pt x="232" y="73"/>
                      </a:cubicBezTo>
                      <a:close/>
                    </a:path>
                  </a:pathLst>
                </a:custGeom>
                <a:solidFill>
                  <a:schemeClr val="accent2"/>
                </a:solidFill>
                <a:ln w="60325"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defTabSz="914022"/>
                  <a:endParaRPr lang="en-US" dirty="0">
                    <a:solidFill>
                      <a:srgbClr val="FFFFFF"/>
                    </a:solidFill>
                    <a:latin typeface="+mj-lt"/>
                  </a:endParaRPr>
                </a:p>
              </p:txBody>
            </p:sp>
          </p:grpSp>
          <p:sp>
            <p:nvSpPr>
              <p:cNvPr id="367" name="Rectangle 366"/>
              <p:cNvSpPr/>
              <p:nvPr/>
            </p:nvSpPr>
            <p:spPr>
              <a:xfrm>
                <a:off x="5138628" y="4930795"/>
                <a:ext cx="939236" cy="359671"/>
              </a:xfrm>
              <a:prstGeom prst="rect">
                <a:avLst/>
              </a:prstGeom>
            </p:spPr>
            <p:txBody>
              <a:bodyPr wrap="none">
                <a:spAutoFit/>
              </a:bodyPr>
              <a:lstStyle/>
              <a:p>
                <a:pPr algn="ctr" defTabSz="914022">
                  <a:defRPr/>
                </a:pPr>
                <a:r>
                  <a:rPr lang="en-US" sz="1200" dirty="0">
                    <a:solidFill>
                      <a:srgbClr val="000000"/>
                    </a:solidFill>
                    <a:latin typeface="+mj-lt"/>
                  </a:rPr>
                  <a:t>CLOUD</a:t>
                </a:r>
              </a:p>
            </p:txBody>
          </p:sp>
        </p:grpSp>
        <p:grpSp>
          <p:nvGrpSpPr>
            <p:cNvPr id="29" name="Group 350" descr="Custom:  Group 121"/>
            <p:cNvGrpSpPr/>
            <p:nvPr/>
          </p:nvGrpSpPr>
          <p:grpSpPr>
            <a:xfrm>
              <a:off x="4250270" y="1105711"/>
              <a:ext cx="1213203" cy="1272491"/>
              <a:chOff x="4097870" y="1262896"/>
              <a:chExt cx="1213203" cy="1272491"/>
            </a:xfrm>
          </p:grpSpPr>
          <p:grpSp>
            <p:nvGrpSpPr>
              <p:cNvPr id="30" name="Group 361"/>
              <p:cNvGrpSpPr/>
              <p:nvPr/>
            </p:nvGrpSpPr>
            <p:grpSpPr>
              <a:xfrm>
                <a:off x="4282472" y="1262896"/>
                <a:ext cx="843997" cy="843777"/>
                <a:chOff x="4234324" y="1269668"/>
                <a:chExt cx="937774" cy="937530"/>
              </a:xfrm>
            </p:grpSpPr>
            <p:pic>
              <p:nvPicPr>
                <p:cNvPr id="364" name="Picture 2"/>
                <p:cNvPicPr>
                  <a:picLocks noChangeAspect="1" noChangeArrowheads="1"/>
                </p:cNvPicPr>
                <p:nvPr/>
              </p:nvPicPr>
              <p:blipFill>
                <a:blip r:embed="rId14">
                  <a:duotone>
                    <a:schemeClr val="bg2">
                      <a:shade val="45000"/>
                      <a:satMod val="135000"/>
                    </a:schemeClr>
                    <a:prstClr val="white"/>
                  </a:duotone>
                </a:blip>
                <a:stretch>
                  <a:fillRect/>
                </a:stretch>
              </p:blipFill>
              <p:spPr bwMode="auto">
                <a:xfrm flipH="1">
                  <a:off x="4234324" y="1269668"/>
                  <a:ext cx="937774" cy="937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5"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603265" y="1965720"/>
                  <a:ext cx="199892" cy="185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63" name="Rectangle 362"/>
              <p:cNvSpPr/>
              <p:nvPr/>
            </p:nvSpPr>
            <p:spPr>
              <a:xfrm>
                <a:off x="4097870" y="2175716"/>
                <a:ext cx="1213203" cy="359671"/>
              </a:xfrm>
              <a:prstGeom prst="rect">
                <a:avLst/>
              </a:prstGeom>
            </p:spPr>
            <p:txBody>
              <a:bodyPr wrap="none">
                <a:spAutoFit/>
              </a:bodyPr>
              <a:lstStyle/>
              <a:p>
                <a:pPr algn="ctr" defTabSz="914022">
                  <a:defRPr/>
                </a:pPr>
                <a:r>
                  <a:rPr lang="en-US" sz="1200" dirty="0">
                    <a:solidFill>
                      <a:srgbClr val="000000"/>
                    </a:solidFill>
                    <a:latin typeface="+mj-lt"/>
                  </a:rPr>
                  <a:t>STORAGE</a:t>
                </a:r>
              </a:p>
            </p:txBody>
          </p:sp>
        </p:grpSp>
        <p:grpSp>
          <p:nvGrpSpPr>
            <p:cNvPr id="31" name="Group 351" descr="Custom:  Group 126"/>
            <p:cNvGrpSpPr/>
            <p:nvPr/>
          </p:nvGrpSpPr>
          <p:grpSpPr>
            <a:xfrm>
              <a:off x="5531373" y="1115310"/>
              <a:ext cx="1246473" cy="1272491"/>
              <a:chOff x="5807522" y="1262894"/>
              <a:chExt cx="1246473" cy="1272491"/>
            </a:xfrm>
          </p:grpSpPr>
          <p:grpSp>
            <p:nvGrpSpPr>
              <p:cNvPr id="160" name="Group 352"/>
              <p:cNvGrpSpPr/>
              <p:nvPr/>
            </p:nvGrpSpPr>
            <p:grpSpPr>
              <a:xfrm>
                <a:off x="6008762" y="1262894"/>
                <a:ext cx="843997" cy="843776"/>
                <a:chOff x="5882769" y="1269666"/>
                <a:chExt cx="937774" cy="937529"/>
              </a:xfrm>
            </p:grpSpPr>
            <p:grpSp>
              <p:nvGrpSpPr>
                <p:cNvPr id="161" name="Group 354"/>
                <p:cNvGrpSpPr/>
                <p:nvPr/>
              </p:nvGrpSpPr>
              <p:grpSpPr>
                <a:xfrm flipH="1">
                  <a:off x="5882769" y="1269666"/>
                  <a:ext cx="937774" cy="937529"/>
                  <a:chOff x="4312651" y="3359237"/>
                  <a:chExt cx="694584" cy="694404"/>
                </a:xfrm>
              </p:grpSpPr>
              <p:pic>
                <p:nvPicPr>
                  <p:cNvPr id="357" name="Picture 2"/>
                  <p:cNvPicPr>
                    <a:picLocks noChangeAspect="1" noChangeArrowheads="1"/>
                  </p:cNvPicPr>
                  <p:nvPr/>
                </p:nvPicPr>
                <p:blipFill>
                  <a:blip r:embed="rId14">
                    <a:duotone>
                      <a:schemeClr val="bg2">
                        <a:shade val="45000"/>
                        <a:satMod val="135000"/>
                      </a:schemeClr>
                      <a:prstClr val="white"/>
                    </a:duotone>
                  </a:blip>
                  <a:stretch>
                    <a:fillRect/>
                  </a:stretch>
                </p:blipFill>
                <p:spPr bwMode="auto">
                  <a:xfrm>
                    <a:off x="4312651" y="3359237"/>
                    <a:ext cx="694584" cy="694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2" name="Group 357"/>
                  <p:cNvGrpSpPr/>
                  <p:nvPr/>
                </p:nvGrpSpPr>
                <p:grpSpPr>
                  <a:xfrm>
                    <a:off x="4724716" y="3874792"/>
                    <a:ext cx="27489" cy="6309"/>
                    <a:chOff x="6313488" y="3200400"/>
                    <a:chExt cx="96838" cy="22225"/>
                  </a:xfrm>
                  <a:solidFill>
                    <a:schemeClr val="accent4"/>
                  </a:solidFill>
                </p:grpSpPr>
                <p:sp>
                  <p:nvSpPr>
                    <p:cNvPr id="359" name="Freeform 41"/>
                    <p:cNvSpPr>
                      <a:spLocks/>
                    </p:cNvSpPr>
                    <p:nvPr/>
                  </p:nvSpPr>
                  <p:spPr bwMode="auto">
                    <a:xfrm>
                      <a:off x="6392863" y="3200400"/>
                      <a:ext cx="17463" cy="22225"/>
                    </a:xfrm>
                    <a:custGeom>
                      <a:avLst/>
                      <a:gdLst>
                        <a:gd name="T0" fmla="*/ 5 w 5"/>
                        <a:gd name="T1" fmla="*/ 4 h 6"/>
                        <a:gd name="T2" fmla="*/ 4 w 5"/>
                        <a:gd name="T3" fmla="*/ 3 h 6"/>
                        <a:gd name="T4" fmla="*/ 5 w 5"/>
                        <a:gd name="T5" fmla="*/ 1 h 6"/>
                        <a:gd name="T6" fmla="*/ 5 w 5"/>
                        <a:gd name="T7" fmla="*/ 0 h 6"/>
                        <a:gd name="T8" fmla="*/ 4 w 5"/>
                        <a:gd name="T9" fmla="*/ 0 h 6"/>
                        <a:gd name="T10" fmla="*/ 2 w 5"/>
                        <a:gd name="T11" fmla="*/ 2 h 6"/>
                        <a:gd name="T12" fmla="*/ 1 w 5"/>
                        <a:gd name="T13" fmla="*/ 0 h 6"/>
                        <a:gd name="T14" fmla="*/ 0 w 5"/>
                        <a:gd name="T15" fmla="*/ 0 h 6"/>
                        <a:gd name="T16" fmla="*/ 0 w 5"/>
                        <a:gd name="T17" fmla="*/ 1 h 6"/>
                        <a:gd name="T18" fmla="*/ 1 w 5"/>
                        <a:gd name="T19" fmla="*/ 3 h 6"/>
                        <a:gd name="T20" fmla="*/ 0 w 5"/>
                        <a:gd name="T21" fmla="*/ 4 h 6"/>
                        <a:gd name="T22" fmla="*/ 0 w 5"/>
                        <a:gd name="T23" fmla="*/ 5 h 6"/>
                        <a:gd name="T24" fmla="*/ 1 w 5"/>
                        <a:gd name="T25" fmla="*/ 5 h 6"/>
                        <a:gd name="T26" fmla="*/ 2 w 5"/>
                        <a:gd name="T27" fmla="*/ 4 h 6"/>
                        <a:gd name="T28" fmla="*/ 4 w 5"/>
                        <a:gd name="T29" fmla="*/ 5 h 6"/>
                        <a:gd name="T30" fmla="*/ 5 w 5"/>
                        <a:gd name="T31" fmla="*/ 5 h 6"/>
                        <a:gd name="T32" fmla="*/ 5 w 5"/>
                        <a:gd name="T33"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6">
                          <a:moveTo>
                            <a:pt x="5" y="4"/>
                          </a:moveTo>
                          <a:cubicBezTo>
                            <a:pt x="4" y="3"/>
                            <a:pt x="4" y="3"/>
                            <a:pt x="4" y="3"/>
                          </a:cubicBezTo>
                          <a:cubicBezTo>
                            <a:pt x="5" y="1"/>
                            <a:pt x="5" y="1"/>
                            <a:pt x="5" y="1"/>
                          </a:cubicBezTo>
                          <a:cubicBezTo>
                            <a:pt x="5" y="1"/>
                            <a:pt x="5" y="1"/>
                            <a:pt x="5" y="0"/>
                          </a:cubicBezTo>
                          <a:cubicBezTo>
                            <a:pt x="5" y="0"/>
                            <a:pt x="4" y="0"/>
                            <a:pt x="4" y="0"/>
                          </a:cubicBezTo>
                          <a:cubicBezTo>
                            <a:pt x="2" y="2"/>
                            <a:pt x="2" y="2"/>
                            <a:pt x="2" y="2"/>
                          </a:cubicBezTo>
                          <a:cubicBezTo>
                            <a:pt x="1" y="0"/>
                            <a:pt x="1" y="0"/>
                            <a:pt x="1" y="0"/>
                          </a:cubicBezTo>
                          <a:cubicBezTo>
                            <a:pt x="1" y="0"/>
                            <a:pt x="0" y="0"/>
                            <a:pt x="0" y="0"/>
                          </a:cubicBezTo>
                          <a:cubicBezTo>
                            <a:pt x="0" y="1"/>
                            <a:pt x="0" y="1"/>
                            <a:pt x="0" y="1"/>
                          </a:cubicBezTo>
                          <a:cubicBezTo>
                            <a:pt x="1" y="3"/>
                            <a:pt x="1" y="3"/>
                            <a:pt x="1" y="3"/>
                          </a:cubicBezTo>
                          <a:cubicBezTo>
                            <a:pt x="0" y="4"/>
                            <a:pt x="0" y="4"/>
                            <a:pt x="0" y="4"/>
                          </a:cubicBezTo>
                          <a:cubicBezTo>
                            <a:pt x="0" y="4"/>
                            <a:pt x="0" y="5"/>
                            <a:pt x="0" y="5"/>
                          </a:cubicBezTo>
                          <a:cubicBezTo>
                            <a:pt x="0" y="6"/>
                            <a:pt x="1" y="6"/>
                            <a:pt x="1" y="5"/>
                          </a:cubicBezTo>
                          <a:cubicBezTo>
                            <a:pt x="2" y="4"/>
                            <a:pt x="2" y="4"/>
                            <a:pt x="2" y="4"/>
                          </a:cubicBezTo>
                          <a:cubicBezTo>
                            <a:pt x="4" y="5"/>
                            <a:pt x="4" y="5"/>
                            <a:pt x="4" y="5"/>
                          </a:cubicBezTo>
                          <a:cubicBezTo>
                            <a:pt x="4" y="6"/>
                            <a:pt x="5" y="6"/>
                            <a:pt x="5" y="5"/>
                          </a:cubicBezTo>
                          <a:cubicBezTo>
                            <a:pt x="5" y="5"/>
                            <a:pt x="5" y="4"/>
                            <a:pt x="5" y="4"/>
                          </a:cubicBezTo>
                          <a:close/>
                        </a:path>
                      </a:pathLst>
                    </a:custGeom>
                    <a:grpFill/>
                    <a:ln>
                      <a:noFill/>
                    </a:ln>
                  </p:spPr>
                  <p:txBody>
                    <a:bodyPr vert="horz" wrap="square" lIns="91440" tIns="45720" rIns="91440" bIns="45720" numCol="1" anchor="t" anchorCtr="0" compatLnSpc="1">
                      <a:prstTxWarp prst="textNoShape">
                        <a:avLst/>
                      </a:prstTxWarp>
                    </a:bodyPr>
                    <a:lstStyle/>
                    <a:p>
                      <a:pPr defTabSz="914022"/>
                      <a:endParaRPr lang="en-US" dirty="0">
                        <a:solidFill>
                          <a:srgbClr val="FFFFFF"/>
                        </a:solidFill>
                        <a:latin typeface="+mj-lt"/>
                      </a:endParaRPr>
                    </a:p>
                  </p:txBody>
                </p:sp>
                <p:sp>
                  <p:nvSpPr>
                    <p:cNvPr id="360" name="Freeform 42"/>
                    <p:cNvSpPr>
                      <a:spLocks/>
                    </p:cNvSpPr>
                    <p:nvPr/>
                  </p:nvSpPr>
                  <p:spPr bwMode="auto">
                    <a:xfrm>
                      <a:off x="6313488" y="3208338"/>
                      <a:ext cx="26988" cy="7937"/>
                    </a:xfrm>
                    <a:custGeom>
                      <a:avLst/>
                      <a:gdLst>
                        <a:gd name="T0" fmla="*/ 1 w 7"/>
                        <a:gd name="T1" fmla="*/ 2 h 2"/>
                        <a:gd name="T2" fmla="*/ 0 w 7"/>
                        <a:gd name="T3" fmla="*/ 1 h 2"/>
                        <a:gd name="T4" fmla="*/ 0 w 7"/>
                        <a:gd name="T5" fmla="*/ 1 h 2"/>
                        <a:gd name="T6" fmla="*/ 1 w 7"/>
                        <a:gd name="T7" fmla="*/ 0 h 2"/>
                        <a:gd name="T8" fmla="*/ 6 w 7"/>
                        <a:gd name="T9" fmla="*/ 0 h 2"/>
                        <a:gd name="T10" fmla="*/ 7 w 7"/>
                        <a:gd name="T11" fmla="*/ 1 h 2"/>
                        <a:gd name="T12" fmla="*/ 7 w 7"/>
                        <a:gd name="T13" fmla="*/ 1 h 2"/>
                        <a:gd name="T14" fmla="*/ 6 w 7"/>
                        <a:gd name="T15" fmla="*/ 2 h 2"/>
                        <a:gd name="T16" fmla="*/ 1 w 7"/>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2">
                          <a:moveTo>
                            <a:pt x="1" y="2"/>
                          </a:moveTo>
                          <a:cubicBezTo>
                            <a:pt x="0" y="2"/>
                            <a:pt x="0" y="1"/>
                            <a:pt x="0" y="1"/>
                          </a:cubicBezTo>
                          <a:cubicBezTo>
                            <a:pt x="0" y="1"/>
                            <a:pt x="0" y="1"/>
                            <a:pt x="0" y="1"/>
                          </a:cubicBezTo>
                          <a:cubicBezTo>
                            <a:pt x="0" y="0"/>
                            <a:pt x="0" y="0"/>
                            <a:pt x="1" y="0"/>
                          </a:cubicBezTo>
                          <a:cubicBezTo>
                            <a:pt x="6" y="0"/>
                            <a:pt x="6" y="0"/>
                            <a:pt x="6" y="0"/>
                          </a:cubicBezTo>
                          <a:cubicBezTo>
                            <a:pt x="7" y="0"/>
                            <a:pt x="7" y="0"/>
                            <a:pt x="7" y="1"/>
                          </a:cubicBezTo>
                          <a:cubicBezTo>
                            <a:pt x="7" y="1"/>
                            <a:pt x="7" y="1"/>
                            <a:pt x="7" y="1"/>
                          </a:cubicBezTo>
                          <a:cubicBezTo>
                            <a:pt x="7" y="1"/>
                            <a:pt x="7" y="2"/>
                            <a:pt x="6" y="2"/>
                          </a:cubicBezTo>
                          <a:lnTo>
                            <a:pt x="1" y="2"/>
                          </a:lnTo>
                          <a:close/>
                        </a:path>
                      </a:pathLst>
                    </a:custGeom>
                    <a:grpFill/>
                    <a:ln>
                      <a:noFill/>
                    </a:ln>
                  </p:spPr>
                  <p:txBody>
                    <a:bodyPr vert="horz" wrap="square" lIns="91440" tIns="45720" rIns="91440" bIns="45720" numCol="1" anchor="t" anchorCtr="0" compatLnSpc="1">
                      <a:prstTxWarp prst="textNoShape">
                        <a:avLst/>
                      </a:prstTxWarp>
                    </a:bodyPr>
                    <a:lstStyle/>
                    <a:p>
                      <a:pPr defTabSz="914022"/>
                      <a:endParaRPr lang="en-US" dirty="0">
                        <a:solidFill>
                          <a:srgbClr val="FFFFFF"/>
                        </a:solidFill>
                        <a:latin typeface="+mj-lt"/>
                      </a:endParaRPr>
                    </a:p>
                  </p:txBody>
                </p:sp>
                <p:sp>
                  <p:nvSpPr>
                    <p:cNvPr id="361" name="Freeform 43"/>
                    <p:cNvSpPr>
                      <a:spLocks noEditPoints="1"/>
                    </p:cNvSpPr>
                    <p:nvPr/>
                  </p:nvSpPr>
                  <p:spPr bwMode="auto">
                    <a:xfrm>
                      <a:off x="6351588" y="3200400"/>
                      <a:ext cx="25400" cy="22225"/>
                    </a:xfrm>
                    <a:custGeom>
                      <a:avLst/>
                      <a:gdLst>
                        <a:gd name="T0" fmla="*/ 7 w 7"/>
                        <a:gd name="T1" fmla="*/ 0 h 6"/>
                        <a:gd name="T2" fmla="*/ 6 w 7"/>
                        <a:gd name="T3" fmla="*/ 0 h 6"/>
                        <a:gd name="T4" fmla="*/ 6 w 7"/>
                        <a:gd name="T5" fmla="*/ 0 h 6"/>
                        <a:gd name="T6" fmla="*/ 1 w 7"/>
                        <a:gd name="T7" fmla="*/ 0 h 6"/>
                        <a:gd name="T8" fmla="*/ 1 w 7"/>
                        <a:gd name="T9" fmla="*/ 0 h 6"/>
                        <a:gd name="T10" fmla="*/ 0 w 7"/>
                        <a:gd name="T11" fmla="*/ 0 h 6"/>
                        <a:gd name="T12" fmla="*/ 0 w 7"/>
                        <a:gd name="T13" fmla="*/ 5 h 6"/>
                        <a:gd name="T14" fmla="*/ 1 w 7"/>
                        <a:gd name="T15" fmla="*/ 6 h 6"/>
                        <a:gd name="T16" fmla="*/ 1 w 7"/>
                        <a:gd name="T17" fmla="*/ 6 h 6"/>
                        <a:gd name="T18" fmla="*/ 6 w 7"/>
                        <a:gd name="T19" fmla="*/ 6 h 6"/>
                        <a:gd name="T20" fmla="*/ 7 w 7"/>
                        <a:gd name="T21" fmla="*/ 5 h 6"/>
                        <a:gd name="T22" fmla="*/ 7 w 7"/>
                        <a:gd name="T23" fmla="*/ 0 h 6"/>
                        <a:gd name="T24" fmla="*/ 2 w 7"/>
                        <a:gd name="T25" fmla="*/ 1 h 6"/>
                        <a:gd name="T26" fmla="*/ 5 w 7"/>
                        <a:gd name="T27" fmla="*/ 1 h 6"/>
                        <a:gd name="T28" fmla="*/ 5 w 7"/>
                        <a:gd name="T29" fmla="*/ 4 h 6"/>
                        <a:gd name="T30" fmla="*/ 2 w 7"/>
                        <a:gd name="T31" fmla="*/ 4 h 6"/>
                        <a:gd name="T32" fmla="*/ 2 w 7"/>
                        <a:gd name="T33"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6">
                          <a:moveTo>
                            <a:pt x="7" y="0"/>
                          </a:moveTo>
                          <a:cubicBezTo>
                            <a:pt x="7" y="0"/>
                            <a:pt x="6" y="0"/>
                            <a:pt x="6" y="0"/>
                          </a:cubicBezTo>
                          <a:cubicBezTo>
                            <a:pt x="6" y="0"/>
                            <a:pt x="6" y="0"/>
                            <a:pt x="6" y="0"/>
                          </a:cubicBezTo>
                          <a:cubicBezTo>
                            <a:pt x="1" y="0"/>
                            <a:pt x="1" y="0"/>
                            <a:pt x="1" y="0"/>
                          </a:cubicBezTo>
                          <a:cubicBezTo>
                            <a:pt x="1" y="0"/>
                            <a:pt x="1" y="0"/>
                            <a:pt x="1" y="0"/>
                          </a:cubicBezTo>
                          <a:cubicBezTo>
                            <a:pt x="1" y="0"/>
                            <a:pt x="0" y="0"/>
                            <a:pt x="0" y="0"/>
                          </a:cubicBezTo>
                          <a:cubicBezTo>
                            <a:pt x="0" y="5"/>
                            <a:pt x="0" y="5"/>
                            <a:pt x="0" y="5"/>
                          </a:cubicBezTo>
                          <a:cubicBezTo>
                            <a:pt x="0" y="5"/>
                            <a:pt x="0" y="6"/>
                            <a:pt x="1" y="6"/>
                          </a:cubicBezTo>
                          <a:cubicBezTo>
                            <a:pt x="1" y="6"/>
                            <a:pt x="1" y="6"/>
                            <a:pt x="1" y="6"/>
                          </a:cubicBezTo>
                          <a:cubicBezTo>
                            <a:pt x="6" y="6"/>
                            <a:pt x="6" y="6"/>
                            <a:pt x="6" y="6"/>
                          </a:cubicBezTo>
                          <a:cubicBezTo>
                            <a:pt x="6" y="6"/>
                            <a:pt x="7" y="6"/>
                            <a:pt x="7" y="5"/>
                          </a:cubicBezTo>
                          <a:cubicBezTo>
                            <a:pt x="7" y="0"/>
                            <a:pt x="7" y="0"/>
                            <a:pt x="7" y="0"/>
                          </a:cubicBezTo>
                          <a:close/>
                          <a:moveTo>
                            <a:pt x="2" y="1"/>
                          </a:moveTo>
                          <a:cubicBezTo>
                            <a:pt x="5" y="1"/>
                            <a:pt x="5" y="1"/>
                            <a:pt x="5" y="1"/>
                          </a:cubicBezTo>
                          <a:cubicBezTo>
                            <a:pt x="5" y="4"/>
                            <a:pt x="5" y="4"/>
                            <a:pt x="5" y="4"/>
                          </a:cubicBezTo>
                          <a:cubicBezTo>
                            <a:pt x="2" y="4"/>
                            <a:pt x="2" y="4"/>
                            <a:pt x="2" y="4"/>
                          </a:cubicBezTo>
                          <a:lnTo>
                            <a:pt x="2" y="1"/>
                          </a:lnTo>
                          <a:close/>
                        </a:path>
                      </a:pathLst>
                    </a:custGeom>
                    <a:grpFill/>
                    <a:ln>
                      <a:noFill/>
                    </a:ln>
                  </p:spPr>
                  <p:txBody>
                    <a:bodyPr vert="horz" wrap="square" lIns="91440" tIns="45720" rIns="91440" bIns="45720" numCol="1" anchor="t" anchorCtr="0" compatLnSpc="1">
                      <a:prstTxWarp prst="textNoShape">
                        <a:avLst/>
                      </a:prstTxWarp>
                    </a:bodyPr>
                    <a:lstStyle/>
                    <a:p>
                      <a:pPr defTabSz="914022"/>
                      <a:endParaRPr lang="en-US" dirty="0">
                        <a:solidFill>
                          <a:srgbClr val="FFFFFF"/>
                        </a:solidFill>
                        <a:latin typeface="+mj-lt"/>
                      </a:endParaRPr>
                    </a:p>
                  </p:txBody>
                </p:sp>
              </p:grpSp>
            </p:grpSp>
            <p:sp>
              <p:nvSpPr>
                <p:cNvPr id="356" name="Freeform 30"/>
                <p:cNvSpPr>
                  <a:spLocks noEditPoints="1"/>
                </p:cNvSpPr>
                <p:nvPr/>
              </p:nvSpPr>
              <p:spPr bwMode="auto">
                <a:xfrm flipH="1">
                  <a:off x="6262433" y="1928871"/>
                  <a:ext cx="178446" cy="236441"/>
                </a:xfrm>
                <a:custGeom>
                  <a:avLst/>
                  <a:gdLst>
                    <a:gd name="T0" fmla="*/ 165 w 178"/>
                    <a:gd name="T1" fmla="*/ 83 h 235"/>
                    <a:gd name="T2" fmla="*/ 154 w 178"/>
                    <a:gd name="T3" fmla="*/ 83 h 235"/>
                    <a:gd name="T4" fmla="*/ 154 w 178"/>
                    <a:gd name="T5" fmla="*/ 77 h 235"/>
                    <a:gd name="T6" fmla="*/ 151 w 178"/>
                    <a:gd name="T7" fmla="*/ 77 h 235"/>
                    <a:gd name="T8" fmla="*/ 151 w 178"/>
                    <a:gd name="T9" fmla="*/ 61 h 235"/>
                    <a:gd name="T10" fmla="*/ 89 w 178"/>
                    <a:gd name="T11" fmla="*/ 0 h 235"/>
                    <a:gd name="T12" fmla="*/ 27 w 178"/>
                    <a:gd name="T13" fmla="*/ 61 h 235"/>
                    <a:gd name="T14" fmla="*/ 27 w 178"/>
                    <a:gd name="T15" fmla="*/ 77 h 235"/>
                    <a:gd name="T16" fmla="*/ 24 w 178"/>
                    <a:gd name="T17" fmla="*/ 77 h 235"/>
                    <a:gd name="T18" fmla="*/ 24 w 178"/>
                    <a:gd name="T19" fmla="*/ 83 h 235"/>
                    <a:gd name="T20" fmla="*/ 13 w 178"/>
                    <a:gd name="T21" fmla="*/ 83 h 235"/>
                    <a:gd name="T22" fmla="*/ 0 w 178"/>
                    <a:gd name="T23" fmla="*/ 96 h 235"/>
                    <a:gd name="T24" fmla="*/ 0 w 178"/>
                    <a:gd name="T25" fmla="*/ 222 h 235"/>
                    <a:gd name="T26" fmla="*/ 13 w 178"/>
                    <a:gd name="T27" fmla="*/ 235 h 235"/>
                    <a:gd name="T28" fmla="*/ 165 w 178"/>
                    <a:gd name="T29" fmla="*/ 235 h 235"/>
                    <a:gd name="T30" fmla="*/ 178 w 178"/>
                    <a:gd name="T31" fmla="*/ 222 h 235"/>
                    <a:gd name="T32" fmla="*/ 178 w 178"/>
                    <a:gd name="T33" fmla="*/ 96 h 235"/>
                    <a:gd name="T34" fmla="*/ 165 w 178"/>
                    <a:gd name="T35" fmla="*/ 83 h 235"/>
                    <a:gd name="T36" fmla="*/ 47 w 178"/>
                    <a:gd name="T37" fmla="*/ 61 h 235"/>
                    <a:gd name="T38" fmla="*/ 89 w 178"/>
                    <a:gd name="T39" fmla="*/ 19 h 235"/>
                    <a:gd name="T40" fmla="*/ 131 w 178"/>
                    <a:gd name="T41" fmla="*/ 61 h 235"/>
                    <a:gd name="T42" fmla="*/ 131 w 178"/>
                    <a:gd name="T43" fmla="*/ 77 h 235"/>
                    <a:gd name="T44" fmla="*/ 128 w 178"/>
                    <a:gd name="T45" fmla="*/ 77 h 235"/>
                    <a:gd name="T46" fmla="*/ 128 w 178"/>
                    <a:gd name="T47" fmla="*/ 83 h 235"/>
                    <a:gd name="T48" fmla="*/ 50 w 178"/>
                    <a:gd name="T49" fmla="*/ 83 h 235"/>
                    <a:gd name="T50" fmla="*/ 50 w 178"/>
                    <a:gd name="T51" fmla="*/ 77 h 235"/>
                    <a:gd name="T52" fmla="*/ 47 w 178"/>
                    <a:gd name="T53" fmla="*/ 77 h 235"/>
                    <a:gd name="T54" fmla="*/ 47 w 178"/>
                    <a:gd name="T55" fmla="*/ 6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8" h="235">
                      <a:moveTo>
                        <a:pt x="165" y="83"/>
                      </a:moveTo>
                      <a:cubicBezTo>
                        <a:pt x="154" y="83"/>
                        <a:pt x="154" y="83"/>
                        <a:pt x="154" y="83"/>
                      </a:cubicBezTo>
                      <a:cubicBezTo>
                        <a:pt x="154" y="77"/>
                        <a:pt x="154" y="77"/>
                        <a:pt x="154" y="77"/>
                      </a:cubicBezTo>
                      <a:cubicBezTo>
                        <a:pt x="151" y="77"/>
                        <a:pt x="151" y="77"/>
                        <a:pt x="151" y="77"/>
                      </a:cubicBezTo>
                      <a:cubicBezTo>
                        <a:pt x="151" y="61"/>
                        <a:pt x="151" y="61"/>
                        <a:pt x="151" y="61"/>
                      </a:cubicBezTo>
                      <a:cubicBezTo>
                        <a:pt x="151" y="27"/>
                        <a:pt x="123" y="0"/>
                        <a:pt x="89" y="0"/>
                      </a:cubicBezTo>
                      <a:cubicBezTo>
                        <a:pt x="55" y="0"/>
                        <a:pt x="27" y="27"/>
                        <a:pt x="27" y="61"/>
                      </a:cubicBezTo>
                      <a:cubicBezTo>
                        <a:pt x="27" y="77"/>
                        <a:pt x="27" y="77"/>
                        <a:pt x="27" y="77"/>
                      </a:cubicBezTo>
                      <a:cubicBezTo>
                        <a:pt x="24" y="77"/>
                        <a:pt x="24" y="77"/>
                        <a:pt x="24" y="77"/>
                      </a:cubicBezTo>
                      <a:cubicBezTo>
                        <a:pt x="24" y="83"/>
                        <a:pt x="24" y="83"/>
                        <a:pt x="24" y="83"/>
                      </a:cubicBezTo>
                      <a:cubicBezTo>
                        <a:pt x="13" y="83"/>
                        <a:pt x="13" y="83"/>
                        <a:pt x="13" y="83"/>
                      </a:cubicBezTo>
                      <a:cubicBezTo>
                        <a:pt x="6" y="83"/>
                        <a:pt x="0" y="88"/>
                        <a:pt x="0" y="96"/>
                      </a:cubicBezTo>
                      <a:cubicBezTo>
                        <a:pt x="0" y="222"/>
                        <a:pt x="0" y="222"/>
                        <a:pt x="0" y="222"/>
                      </a:cubicBezTo>
                      <a:cubicBezTo>
                        <a:pt x="0" y="229"/>
                        <a:pt x="6" y="235"/>
                        <a:pt x="13" y="235"/>
                      </a:cubicBezTo>
                      <a:cubicBezTo>
                        <a:pt x="165" y="235"/>
                        <a:pt x="165" y="235"/>
                        <a:pt x="165" y="235"/>
                      </a:cubicBezTo>
                      <a:cubicBezTo>
                        <a:pt x="172" y="235"/>
                        <a:pt x="178" y="229"/>
                        <a:pt x="178" y="222"/>
                      </a:cubicBezTo>
                      <a:cubicBezTo>
                        <a:pt x="178" y="96"/>
                        <a:pt x="178" y="96"/>
                        <a:pt x="178" y="96"/>
                      </a:cubicBezTo>
                      <a:cubicBezTo>
                        <a:pt x="178" y="88"/>
                        <a:pt x="172" y="83"/>
                        <a:pt x="165" y="83"/>
                      </a:cubicBezTo>
                      <a:close/>
                      <a:moveTo>
                        <a:pt x="47" y="61"/>
                      </a:moveTo>
                      <a:cubicBezTo>
                        <a:pt x="47" y="38"/>
                        <a:pt x="66" y="19"/>
                        <a:pt x="89" y="19"/>
                      </a:cubicBezTo>
                      <a:cubicBezTo>
                        <a:pt x="112" y="19"/>
                        <a:pt x="131" y="38"/>
                        <a:pt x="131" y="61"/>
                      </a:cubicBezTo>
                      <a:cubicBezTo>
                        <a:pt x="131" y="77"/>
                        <a:pt x="131" y="77"/>
                        <a:pt x="131" y="77"/>
                      </a:cubicBezTo>
                      <a:cubicBezTo>
                        <a:pt x="128" y="77"/>
                        <a:pt x="128" y="77"/>
                        <a:pt x="128" y="77"/>
                      </a:cubicBezTo>
                      <a:cubicBezTo>
                        <a:pt x="128" y="83"/>
                        <a:pt x="128" y="83"/>
                        <a:pt x="128" y="83"/>
                      </a:cubicBezTo>
                      <a:cubicBezTo>
                        <a:pt x="50" y="83"/>
                        <a:pt x="50" y="83"/>
                        <a:pt x="50" y="83"/>
                      </a:cubicBezTo>
                      <a:cubicBezTo>
                        <a:pt x="50" y="77"/>
                        <a:pt x="50" y="77"/>
                        <a:pt x="50" y="77"/>
                      </a:cubicBezTo>
                      <a:cubicBezTo>
                        <a:pt x="47" y="77"/>
                        <a:pt x="47" y="77"/>
                        <a:pt x="47" y="77"/>
                      </a:cubicBezTo>
                      <a:lnTo>
                        <a:pt x="47" y="61"/>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defTabSz="914022"/>
                  <a:endParaRPr lang="en-US" dirty="0">
                    <a:solidFill>
                      <a:srgbClr val="FFFFFF"/>
                    </a:solidFill>
                    <a:latin typeface="+mj-lt"/>
                  </a:endParaRPr>
                </a:p>
              </p:txBody>
            </p:sp>
          </p:grpSp>
          <p:sp>
            <p:nvSpPr>
              <p:cNvPr id="354" name="Rectangle 353"/>
              <p:cNvSpPr/>
              <p:nvPr/>
            </p:nvSpPr>
            <p:spPr>
              <a:xfrm>
                <a:off x="5807522" y="2175714"/>
                <a:ext cx="1246473" cy="359671"/>
              </a:xfrm>
              <a:prstGeom prst="rect">
                <a:avLst/>
              </a:prstGeom>
            </p:spPr>
            <p:txBody>
              <a:bodyPr wrap="none">
                <a:spAutoFit/>
              </a:bodyPr>
              <a:lstStyle/>
              <a:p>
                <a:pPr algn="ctr" defTabSz="914022">
                  <a:defRPr/>
                </a:pPr>
                <a:r>
                  <a:rPr lang="en-US" sz="1200" dirty="0">
                    <a:solidFill>
                      <a:srgbClr val="000000"/>
                    </a:solidFill>
                    <a:latin typeface="+mj-lt"/>
                  </a:rPr>
                  <a:t>SECURITY</a:t>
                </a:r>
              </a:p>
            </p:txBody>
          </p:sp>
        </p:grpSp>
      </p:grpSp>
      <p:pic>
        <p:nvPicPr>
          <p:cNvPr id="187" name="Picture 2" descr="C:\Users\ssarlak\Desktop\Documents\PPT PROJECTS\Q2FY14\EN Controller- Javier\Api Controller_default_256[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85829" y="2848899"/>
            <a:ext cx="622915" cy="89595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ACI Benefit: Delivering Time to Application Agility</a:t>
            </a:r>
            <a:endParaRPr lang="en-US" dirty="0"/>
          </a:p>
        </p:txBody>
      </p:sp>
    </p:spTree>
    <p:extLst>
      <p:ext uri="{BB962C8B-B14F-4D97-AF65-F5344CB8AC3E}">
        <p14:creationId xmlns:p14="http://schemas.microsoft.com/office/powerpoint/2010/main" val="419232088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48"/>
                                        </p:tgtEl>
                                        <p:attrNameLst>
                                          <p:attrName>style.visibility</p:attrName>
                                        </p:attrNameLst>
                                      </p:cBhvr>
                                      <p:to>
                                        <p:strVal val="visible"/>
                                      </p:to>
                                    </p:set>
                                    <p:animEffect transition="in" filter="wipe(down)">
                                      <p:cBhvr>
                                        <p:cTn id="7" dur="500"/>
                                        <p:tgtEl>
                                          <p:spTgt spid="64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500"/>
                                        <p:tgtEl>
                                          <p:spTgt spid="7"/>
                                        </p:tgtEl>
                                      </p:cBhvr>
                                    </p:animEffect>
                                  </p:childTnLst>
                                </p:cTn>
                              </p:par>
                              <p:par>
                                <p:cTn id="17" presetID="42" presetClass="entr" presetSubtype="0" fill="hold" nodeType="withEffect">
                                  <p:stCondLst>
                                    <p:cond delay="0"/>
                                  </p:stCondLst>
                                  <p:childTnLst>
                                    <p:set>
                                      <p:cBhvr>
                                        <p:cTn id="18" dur="1" fill="hold">
                                          <p:stCondLst>
                                            <p:cond delay="0"/>
                                          </p:stCondLst>
                                        </p:cTn>
                                        <p:tgtEl>
                                          <p:spTgt spid="186"/>
                                        </p:tgtEl>
                                        <p:attrNameLst>
                                          <p:attrName>style.visibility</p:attrName>
                                        </p:attrNameLst>
                                      </p:cBhvr>
                                      <p:to>
                                        <p:strVal val="visible"/>
                                      </p:to>
                                    </p:set>
                                    <p:animEffect transition="in" filter="fade">
                                      <p:cBhvr>
                                        <p:cTn id="19" dur="500"/>
                                        <p:tgtEl>
                                          <p:spTgt spid="186"/>
                                        </p:tgtEl>
                                      </p:cBhvr>
                                    </p:animEffect>
                                    <p:anim calcmode="lin" valueType="num">
                                      <p:cBhvr>
                                        <p:cTn id="20" dur="500" fill="hold"/>
                                        <p:tgtEl>
                                          <p:spTgt spid="186"/>
                                        </p:tgtEl>
                                        <p:attrNameLst>
                                          <p:attrName>ppt_x</p:attrName>
                                        </p:attrNameLst>
                                      </p:cBhvr>
                                      <p:tavLst>
                                        <p:tav tm="0">
                                          <p:val>
                                            <p:strVal val="#ppt_x"/>
                                          </p:val>
                                        </p:tav>
                                        <p:tav tm="100000">
                                          <p:val>
                                            <p:strVal val="#ppt_x"/>
                                          </p:val>
                                        </p:tav>
                                      </p:tavLst>
                                    </p:anim>
                                    <p:anim calcmode="lin" valueType="num">
                                      <p:cBhvr>
                                        <p:cTn id="21" dur="500" fill="hold"/>
                                        <p:tgtEl>
                                          <p:spTgt spid="186"/>
                                        </p:tgtEl>
                                        <p:attrNameLst>
                                          <p:attrName>ppt_y</p:attrName>
                                        </p:attrNameLst>
                                      </p:cBhvr>
                                      <p:tavLst>
                                        <p:tav tm="0">
                                          <p:val>
                                            <p:strVal val="#ppt_y+.1"/>
                                          </p:val>
                                        </p:tav>
                                        <p:tav tm="100000">
                                          <p:val>
                                            <p:strVal val="#ppt_y"/>
                                          </p:val>
                                        </p:tav>
                                      </p:tavLst>
                                    </p:anim>
                                  </p:childTnLst>
                                </p:cTn>
                              </p:par>
                              <p:par>
                                <p:cTn id="22" presetID="22" presetClass="entr" presetSubtype="1" fill="hold" grpId="0" nodeType="withEffect">
                                  <p:stCondLst>
                                    <p:cond delay="0"/>
                                  </p:stCondLst>
                                  <p:childTnLst>
                                    <p:set>
                                      <p:cBhvr>
                                        <p:cTn id="23" dur="1" fill="hold">
                                          <p:stCondLst>
                                            <p:cond delay="0"/>
                                          </p:stCondLst>
                                        </p:cTn>
                                        <p:tgtEl>
                                          <p:spTgt spid="660"/>
                                        </p:tgtEl>
                                        <p:attrNameLst>
                                          <p:attrName>style.visibility</p:attrName>
                                        </p:attrNameLst>
                                      </p:cBhvr>
                                      <p:to>
                                        <p:strVal val="visible"/>
                                      </p:to>
                                    </p:set>
                                    <p:animEffect transition="in" filter="wipe(up)">
                                      <p:cBhvr>
                                        <p:cTn id="24" dur="500"/>
                                        <p:tgtEl>
                                          <p:spTgt spid="660"/>
                                        </p:tgtEl>
                                      </p:cBhvr>
                                    </p:animEffect>
                                  </p:childTnLst>
                                </p:cTn>
                              </p:par>
                              <p:par>
                                <p:cTn id="25" presetID="10" presetClass="entr" presetSubtype="0" fill="hold" nodeType="withEffect">
                                  <p:stCondLst>
                                    <p:cond delay="0"/>
                                  </p:stCondLst>
                                  <p:childTnLst>
                                    <p:set>
                                      <p:cBhvr>
                                        <p:cTn id="26" dur="1" fill="hold">
                                          <p:stCondLst>
                                            <p:cond delay="0"/>
                                          </p:stCondLst>
                                        </p:cTn>
                                        <p:tgtEl>
                                          <p:spTgt spid="717"/>
                                        </p:tgtEl>
                                        <p:attrNameLst>
                                          <p:attrName>style.visibility</p:attrName>
                                        </p:attrNameLst>
                                      </p:cBhvr>
                                      <p:to>
                                        <p:strVal val="visible"/>
                                      </p:to>
                                    </p:set>
                                    <p:animEffect transition="in" filter="fade">
                                      <p:cBhvr>
                                        <p:cTn id="27" dur="500"/>
                                        <p:tgtEl>
                                          <p:spTgt spid="717"/>
                                        </p:tgtEl>
                                      </p:cBhvr>
                                    </p:animEffect>
                                  </p:childTnLst>
                                </p:cTn>
                              </p:par>
                            </p:childTnLst>
                          </p:cTn>
                        </p:par>
                        <p:par>
                          <p:cTn id="28" fill="hold">
                            <p:stCondLst>
                              <p:cond delay="1500"/>
                            </p:stCondLst>
                            <p:childTnLst>
                              <p:par>
                                <p:cTn id="29" presetID="6" presetClass="emph" presetSubtype="0" fill="hold" nodeType="afterEffect">
                                  <p:stCondLst>
                                    <p:cond delay="0"/>
                                  </p:stCondLst>
                                  <p:childTnLst>
                                    <p:animScale>
                                      <p:cBhvr>
                                        <p:cTn id="30" dur="500" fill="hold"/>
                                        <p:tgtEl>
                                          <p:spTgt spid="717"/>
                                        </p:tgtEl>
                                      </p:cBhvr>
                                      <p:by x="20000" y="20000"/>
                                    </p:animScale>
                                  </p:childTnLst>
                                </p:cTn>
                              </p:par>
                            </p:childTnLst>
                          </p:cTn>
                        </p:par>
                        <p:par>
                          <p:cTn id="31" fill="hold">
                            <p:stCondLst>
                              <p:cond delay="2000"/>
                            </p:stCondLst>
                            <p:childTnLst>
                              <p:par>
                                <p:cTn id="32" presetID="63" presetClass="path" presetSubtype="0" fill="hold" nodeType="afterEffect">
                                  <p:stCondLst>
                                    <p:cond delay="0"/>
                                  </p:stCondLst>
                                  <p:childTnLst>
                                    <p:animMotion origin="layout" path="M -3.54167E-6 -2.96296E-6 L 0.10964 0.03334 " pathEditMode="relative" rAng="0" ptsTypes="AA">
                                      <p:cBhvr>
                                        <p:cTn id="33" dur="500" fill="hold"/>
                                        <p:tgtEl>
                                          <p:spTgt spid="717"/>
                                        </p:tgtEl>
                                        <p:attrNameLst>
                                          <p:attrName>ppt_x</p:attrName>
                                          <p:attrName>ppt_y</p:attrName>
                                        </p:attrNameLst>
                                      </p:cBhvr>
                                      <p:rCtr x="5482" y="1667"/>
                                    </p:animMotion>
                                  </p:childTnLst>
                                </p:cTn>
                              </p:par>
                            </p:childTnLst>
                          </p:cTn>
                        </p:par>
                        <p:par>
                          <p:cTn id="34" fill="hold">
                            <p:stCondLst>
                              <p:cond delay="2500"/>
                            </p:stCondLst>
                            <p:childTnLst>
                              <p:par>
                                <p:cTn id="35" presetID="1" presetClass="entr" presetSubtype="0" fill="hold" nodeType="afterEffect">
                                  <p:stCondLst>
                                    <p:cond delay="0"/>
                                  </p:stCondLst>
                                  <p:childTnLst>
                                    <p:set>
                                      <p:cBhvr>
                                        <p:cTn id="36" dur="1" fill="hold">
                                          <p:stCondLst>
                                            <p:cond delay="0"/>
                                          </p:stCondLst>
                                        </p:cTn>
                                        <p:tgtEl>
                                          <p:spTgt spid="715"/>
                                        </p:tgtEl>
                                        <p:attrNameLst>
                                          <p:attrName>style.visibility</p:attrName>
                                        </p:attrNameLst>
                                      </p:cBhvr>
                                      <p:to>
                                        <p:strVal val="visible"/>
                                      </p:to>
                                    </p:set>
                                  </p:childTnLst>
                                </p:cTn>
                              </p:par>
                            </p:childTnLst>
                          </p:cTn>
                        </p:par>
                        <p:par>
                          <p:cTn id="37" fill="hold">
                            <p:stCondLst>
                              <p:cond delay="2500"/>
                            </p:stCondLst>
                            <p:childTnLst>
                              <p:par>
                                <p:cTn id="38" presetID="1" presetClass="exit" presetSubtype="0" fill="hold" nodeType="afterEffect">
                                  <p:stCondLst>
                                    <p:cond delay="0"/>
                                  </p:stCondLst>
                                  <p:childTnLst>
                                    <p:set>
                                      <p:cBhvr>
                                        <p:cTn id="39" dur="1" fill="hold">
                                          <p:stCondLst>
                                            <p:cond delay="0"/>
                                          </p:stCondLst>
                                        </p:cTn>
                                        <p:tgtEl>
                                          <p:spTgt spid="717"/>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716"/>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711"/>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712"/>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713"/>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714"/>
                                        </p:tgtEl>
                                        <p:attrNameLst>
                                          <p:attrName>style.visibility</p:attrName>
                                        </p:attrNameLst>
                                      </p:cBhvr>
                                      <p:to>
                                        <p:strVal val="visible"/>
                                      </p:to>
                                    </p:set>
                                  </p:childTnLst>
                                </p:cTn>
                              </p:par>
                              <p:par>
                                <p:cTn id="50" presetID="1" presetClass="exit" presetSubtype="0" fill="hold" nodeType="withEffect">
                                  <p:stCondLst>
                                    <p:cond delay="0"/>
                                  </p:stCondLst>
                                  <p:childTnLst>
                                    <p:set>
                                      <p:cBhvr>
                                        <p:cTn id="51" dur="1" fill="hold">
                                          <p:stCondLst>
                                            <p:cond delay="0"/>
                                          </p:stCondLst>
                                        </p:cTn>
                                        <p:tgtEl>
                                          <p:spTgt spid="716"/>
                                        </p:tgtEl>
                                        <p:attrNameLst>
                                          <p:attrName>style.visibility</p:attrName>
                                        </p:attrNameLst>
                                      </p:cBhvr>
                                      <p:to>
                                        <p:strVal val="hidden"/>
                                      </p:to>
                                    </p:set>
                                  </p:childTnLst>
                                </p:cTn>
                              </p:par>
                              <p:par>
                                <p:cTn id="52" presetID="42" presetClass="path" presetSubtype="0" accel="50000" decel="50000" fill="hold" nodeType="withEffect">
                                  <p:stCondLst>
                                    <p:cond delay="0"/>
                                  </p:stCondLst>
                                  <p:childTnLst>
                                    <p:animMotion origin="layout" path="M 1.04167E-6 -4.81481E-6 L -0.09453 0.34561 " pathEditMode="relative" rAng="0" ptsTypes="AA">
                                      <p:cBhvr>
                                        <p:cTn id="53" dur="1250" fill="hold"/>
                                        <p:tgtEl>
                                          <p:spTgt spid="711"/>
                                        </p:tgtEl>
                                        <p:attrNameLst>
                                          <p:attrName>ppt_x</p:attrName>
                                          <p:attrName>ppt_y</p:attrName>
                                        </p:attrNameLst>
                                      </p:cBhvr>
                                      <p:rCtr x="-4727" y="17269"/>
                                    </p:animMotion>
                                  </p:childTnLst>
                                </p:cTn>
                              </p:par>
                              <p:par>
                                <p:cTn id="54" presetID="42" presetClass="path" presetSubtype="0" accel="50000" decel="50000" fill="hold" nodeType="withEffect">
                                  <p:stCondLst>
                                    <p:cond delay="0"/>
                                  </p:stCondLst>
                                  <p:childTnLst>
                                    <p:animMotion origin="layout" path="M 1.04167E-6 -4.81481E-6 L 0.09583 0.34514 " pathEditMode="relative" rAng="0" ptsTypes="AA">
                                      <p:cBhvr>
                                        <p:cTn id="55" dur="1250" fill="hold"/>
                                        <p:tgtEl>
                                          <p:spTgt spid="712"/>
                                        </p:tgtEl>
                                        <p:attrNameLst>
                                          <p:attrName>ppt_x</p:attrName>
                                          <p:attrName>ppt_y</p:attrName>
                                        </p:attrNameLst>
                                      </p:cBhvr>
                                      <p:rCtr x="4792" y="17245"/>
                                    </p:animMotion>
                                  </p:childTnLst>
                                </p:cTn>
                              </p:par>
                              <p:par>
                                <p:cTn id="56" presetID="42" presetClass="path" presetSubtype="0" accel="50000" decel="50000" fill="hold" nodeType="withEffect">
                                  <p:stCondLst>
                                    <p:cond delay="0"/>
                                  </p:stCondLst>
                                  <p:childTnLst>
                                    <p:animMotion origin="layout" path="M 1.04167E-6 -4.81481E-6 L 0.05404 0.34329 " pathEditMode="relative" rAng="0" ptsTypes="AA">
                                      <p:cBhvr>
                                        <p:cTn id="57" dur="1250" fill="hold"/>
                                        <p:tgtEl>
                                          <p:spTgt spid="713"/>
                                        </p:tgtEl>
                                        <p:attrNameLst>
                                          <p:attrName>ppt_x</p:attrName>
                                          <p:attrName>ppt_y</p:attrName>
                                        </p:attrNameLst>
                                      </p:cBhvr>
                                      <p:rCtr x="2695" y="17153"/>
                                    </p:animMotion>
                                  </p:childTnLst>
                                </p:cTn>
                              </p:par>
                              <p:par>
                                <p:cTn id="58" presetID="42" presetClass="path" presetSubtype="0" accel="50000" decel="50000" fill="hold" nodeType="withEffect">
                                  <p:stCondLst>
                                    <p:cond delay="0"/>
                                  </p:stCondLst>
                                  <p:childTnLst>
                                    <p:animMotion origin="layout" path="M 1.04167E-6 -4.81481E-6 L 0.00456 0.34607 " pathEditMode="relative" rAng="0" ptsTypes="AA">
                                      <p:cBhvr>
                                        <p:cTn id="59" dur="1250" fill="hold"/>
                                        <p:tgtEl>
                                          <p:spTgt spid="714"/>
                                        </p:tgtEl>
                                        <p:attrNameLst>
                                          <p:attrName>ppt_x</p:attrName>
                                          <p:attrName>ppt_y</p:attrName>
                                        </p:attrNameLst>
                                      </p:cBhvr>
                                      <p:rCtr x="221" y="17292"/>
                                    </p:animMotion>
                                  </p:childTnLst>
                                </p:cTn>
                              </p:par>
                              <p:par>
                                <p:cTn id="60" presetID="42" presetClass="path" presetSubtype="0" accel="50000" decel="50000" fill="hold" nodeType="withEffect">
                                  <p:stCondLst>
                                    <p:cond delay="0"/>
                                  </p:stCondLst>
                                  <p:childTnLst>
                                    <p:animMotion origin="layout" path="M 1.04167E-6 -4.81481E-6 L -0.04479 0.34607 " pathEditMode="relative" rAng="0" ptsTypes="AA">
                                      <p:cBhvr>
                                        <p:cTn id="61" dur="1250" fill="hold"/>
                                        <p:tgtEl>
                                          <p:spTgt spid="715"/>
                                        </p:tgtEl>
                                        <p:attrNameLst>
                                          <p:attrName>ppt_x</p:attrName>
                                          <p:attrName>ppt_y</p:attrName>
                                        </p:attrNameLst>
                                      </p:cBhvr>
                                      <p:rCtr x="-2240" y="17292"/>
                                    </p:animMotion>
                                  </p:childTnLst>
                                </p:cTn>
                              </p:par>
                            </p:childTnLst>
                          </p:cTn>
                        </p:par>
                        <p:par>
                          <p:cTn id="62" fill="hold">
                            <p:stCondLst>
                              <p:cond delay="3750"/>
                            </p:stCondLst>
                            <p:childTnLst>
                              <p:par>
                                <p:cTn id="63" presetID="42" presetClass="entr" presetSubtype="0" fill="hold" nodeType="afterEffect">
                                  <p:stCondLst>
                                    <p:cond delay="0"/>
                                  </p:stCondLst>
                                  <p:childTnLst>
                                    <p:set>
                                      <p:cBhvr>
                                        <p:cTn id="64" dur="1" fill="hold">
                                          <p:stCondLst>
                                            <p:cond delay="0"/>
                                          </p:stCondLst>
                                        </p:cTn>
                                        <p:tgtEl>
                                          <p:spTgt spid="684"/>
                                        </p:tgtEl>
                                        <p:attrNameLst>
                                          <p:attrName>style.visibility</p:attrName>
                                        </p:attrNameLst>
                                      </p:cBhvr>
                                      <p:to>
                                        <p:strVal val="visible"/>
                                      </p:to>
                                    </p:set>
                                    <p:animEffect transition="in" filter="fade">
                                      <p:cBhvr>
                                        <p:cTn id="65" dur="750"/>
                                        <p:tgtEl>
                                          <p:spTgt spid="684"/>
                                        </p:tgtEl>
                                      </p:cBhvr>
                                    </p:animEffect>
                                    <p:anim calcmode="lin" valueType="num">
                                      <p:cBhvr>
                                        <p:cTn id="66" dur="750" fill="hold"/>
                                        <p:tgtEl>
                                          <p:spTgt spid="684"/>
                                        </p:tgtEl>
                                        <p:attrNameLst>
                                          <p:attrName>ppt_x</p:attrName>
                                        </p:attrNameLst>
                                      </p:cBhvr>
                                      <p:tavLst>
                                        <p:tav tm="0">
                                          <p:val>
                                            <p:strVal val="#ppt_x"/>
                                          </p:val>
                                        </p:tav>
                                        <p:tav tm="100000">
                                          <p:val>
                                            <p:strVal val="#ppt_x"/>
                                          </p:val>
                                        </p:tav>
                                      </p:tavLst>
                                    </p:anim>
                                    <p:anim calcmode="lin" valueType="num">
                                      <p:cBhvr>
                                        <p:cTn id="67" dur="750" fill="hold"/>
                                        <p:tgtEl>
                                          <p:spTgt spid="684"/>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250"/>
                                  </p:stCondLst>
                                  <p:childTnLst>
                                    <p:set>
                                      <p:cBhvr>
                                        <p:cTn id="69" dur="1" fill="hold">
                                          <p:stCondLst>
                                            <p:cond delay="0"/>
                                          </p:stCondLst>
                                        </p:cTn>
                                        <p:tgtEl>
                                          <p:spTgt spid="680"/>
                                        </p:tgtEl>
                                        <p:attrNameLst>
                                          <p:attrName>style.visibility</p:attrName>
                                        </p:attrNameLst>
                                      </p:cBhvr>
                                      <p:to>
                                        <p:strVal val="visible"/>
                                      </p:to>
                                    </p:set>
                                    <p:animEffect transition="in" filter="fade">
                                      <p:cBhvr>
                                        <p:cTn id="70" dur="750"/>
                                        <p:tgtEl>
                                          <p:spTgt spid="680"/>
                                        </p:tgtEl>
                                      </p:cBhvr>
                                    </p:animEffect>
                                    <p:anim calcmode="lin" valueType="num">
                                      <p:cBhvr>
                                        <p:cTn id="71" dur="750" fill="hold"/>
                                        <p:tgtEl>
                                          <p:spTgt spid="680"/>
                                        </p:tgtEl>
                                        <p:attrNameLst>
                                          <p:attrName>ppt_x</p:attrName>
                                        </p:attrNameLst>
                                      </p:cBhvr>
                                      <p:tavLst>
                                        <p:tav tm="0">
                                          <p:val>
                                            <p:strVal val="#ppt_x"/>
                                          </p:val>
                                        </p:tav>
                                        <p:tav tm="100000">
                                          <p:val>
                                            <p:strVal val="#ppt_x"/>
                                          </p:val>
                                        </p:tav>
                                      </p:tavLst>
                                    </p:anim>
                                    <p:anim calcmode="lin" valueType="num">
                                      <p:cBhvr>
                                        <p:cTn id="72" dur="750" fill="hold"/>
                                        <p:tgtEl>
                                          <p:spTgt spid="680"/>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683"/>
                                        </p:tgtEl>
                                        <p:attrNameLst>
                                          <p:attrName>style.visibility</p:attrName>
                                        </p:attrNameLst>
                                      </p:cBhvr>
                                      <p:to>
                                        <p:strVal val="visible"/>
                                      </p:to>
                                    </p:set>
                                    <p:animEffect transition="in" filter="fade">
                                      <p:cBhvr>
                                        <p:cTn id="75" dur="750"/>
                                        <p:tgtEl>
                                          <p:spTgt spid="683"/>
                                        </p:tgtEl>
                                      </p:cBhvr>
                                    </p:animEffect>
                                    <p:anim calcmode="lin" valueType="num">
                                      <p:cBhvr>
                                        <p:cTn id="76" dur="750" fill="hold"/>
                                        <p:tgtEl>
                                          <p:spTgt spid="683"/>
                                        </p:tgtEl>
                                        <p:attrNameLst>
                                          <p:attrName>ppt_x</p:attrName>
                                        </p:attrNameLst>
                                      </p:cBhvr>
                                      <p:tavLst>
                                        <p:tav tm="0">
                                          <p:val>
                                            <p:strVal val="#ppt_x"/>
                                          </p:val>
                                        </p:tav>
                                        <p:tav tm="100000">
                                          <p:val>
                                            <p:strVal val="#ppt_x"/>
                                          </p:val>
                                        </p:tav>
                                      </p:tavLst>
                                    </p:anim>
                                    <p:anim calcmode="lin" valueType="num">
                                      <p:cBhvr>
                                        <p:cTn id="77" dur="750" fill="hold"/>
                                        <p:tgtEl>
                                          <p:spTgt spid="683"/>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250"/>
                                  </p:stCondLst>
                                  <p:childTnLst>
                                    <p:set>
                                      <p:cBhvr>
                                        <p:cTn id="79" dur="1" fill="hold">
                                          <p:stCondLst>
                                            <p:cond delay="0"/>
                                          </p:stCondLst>
                                        </p:cTn>
                                        <p:tgtEl>
                                          <p:spTgt spid="678"/>
                                        </p:tgtEl>
                                        <p:attrNameLst>
                                          <p:attrName>style.visibility</p:attrName>
                                        </p:attrNameLst>
                                      </p:cBhvr>
                                      <p:to>
                                        <p:strVal val="visible"/>
                                      </p:to>
                                    </p:set>
                                    <p:animEffect transition="in" filter="fade">
                                      <p:cBhvr>
                                        <p:cTn id="80" dur="750"/>
                                        <p:tgtEl>
                                          <p:spTgt spid="678"/>
                                        </p:tgtEl>
                                      </p:cBhvr>
                                    </p:animEffect>
                                    <p:anim calcmode="lin" valueType="num">
                                      <p:cBhvr>
                                        <p:cTn id="81" dur="750" fill="hold"/>
                                        <p:tgtEl>
                                          <p:spTgt spid="678"/>
                                        </p:tgtEl>
                                        <p:attrNameLst>
                                          <p:attrName>ppt_x</p:attrName>
                                        </p:attrNameLst>
                                      </p:cBhvr>
                                      <p:tavLst>
                                        <p:tav tm="0">
                                          <p:val>
                                            <p:strVal val="#ppt_x"/>
                                          </p:val>
                                        </p:tav>
                                        <p:tav tm="100000">
                                          <p:val>
                                            <p:strVal val="#ppt_x"/>
                                          </p:val>
                                        </p:tav>
                                      </p:tavLst>
                                    </p:anim>
                                    <p:anim calcmode="lin" valueType="num">
                                      <p:cBhvr>
                                        <p:cTn id="82" dur="750" fill="hold"/>
                                        <p:tgtEl>
                                          <p:spTgt spid="678"/>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679"/>
                                        </p:tgtEl>
                                        <p:attrNameLst>
                                          <p:attrName>style.visibility</p:attrName>
                                        </p:attrNameLst>
                                      </p:cBhvr>
                                      <p:to>
                                        <p:strVal val="visible"/>
                                      </p:to>
                                    </p:set>
                                    <p:animEffect transition="in" filter="fade">
                                      <p:cBhvr>
                                        <p:cTn id="85" dur="750"/>
                                        <p:tgtEl>
                                          <p:spTgt spid="679"/>
                                        </p:tgtEl>
                                      </p:cBhvr>
                                    </p:animEffect>
                                    <p:anim calcmode="lin" valueType="num">
                                      <p:cBhvr>
                                        <p:cTn id="86" dur="750" fill="hold"/>
                                        <p:tgtEl>
                                          <p:spTgt spid="679"/>
                                        </p:tgtEl>
                                        <p:attrNameLst>
                                          <p:attrName>ppt_x</p:attrName>
                                        </p:attrNameLst>
                                      </p:cBhvr>
                                      <p:tavLst>
                                        <p:tav tm="0">
                                          <p:val>
                                            <p:strVal val="#ppt_x"/>
                                          </p:val>
                                        </p:tav>
                                        <p:tav tm="100000">
                                          <p:val>
                                            <p:strVal val="#ppt_x"/>
                                          </p:val>
                                        </p:tav>
                                      </p:tavLst>
                                    </p:anim>
                                    <p:anim calcmode="lin" valueType="num">
                                      <p:cBhvr>
                                        <p:cTn id="87" dur="750" fill="hold"/>
                                        <p:tgtEl>
                                          <p:spTgt spid="679"/>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681"/>
                                        </p:tgtEl>
                                        <p:attrNameLst>
                                          <p:attrName>style.visibility</p:attrName>
                                        </p:attrNameLst>
                                      </p:cBhvr>
                                      <p:to>
                                        <p:strVal val="visible"/>
                                      </p:to>
                                    </p:set>
                                    <p:animEffect transition="in" filter="fade">
                                      <p:cBhvr>
                                        <p:cTn id="90" dur="750"/>
                                        <p:tgtEl>
                                          <p:spTgt spid="681"/>
                                        </p:tgtEl>
                                      </p:cBhvr>
                                    </p:animEffect>
                                    <p:anim calcmode="lin" valueType="num">
                                      <p:cBhvr>
                                        <p:cTn id="91" dur="750" fill="hold"/>
                                        <p:tgtEl>
                                          <p:spTgt spid="681"/>
                                        </p:tgtEl>
                                        <p:attrNameLst>
                                          <p:attrName>ppt_x</p:attrName>
                                        </p:attrNameLst>
                                      </p:cBhvr>
                                      <p:tavLst>
                                        <p:tav tm="0">
                                          <p:val>
                                            <p:strVal val="#ppt_x"/>
                                          </p:val>
                                        </p:tav>
                                        <p:tav tm="100000">
                                          <p:val>
                                            <p:strVal val="#ppt_x"/>
                                          </p:val>
                                        </p:tav>
                                      </p:tavLst>
                                    </p:anim>
                                    <p:anim calcmode="lin" valueType="num">
                                      <p:cBhvr>
                                        <p:cTn id="92" dur="750" fill="hold"/>
                                        <p:tgtEl>
                                          <p:spTgt spid="681"/>
                                        </p:tgtEl>
                                        <p:attrNameLst>
                                          <p:attrName>ppt_y</p:attrName>
                                        </p:attrNameLst>
                                      </p:cBhvr>
                                      <p:tavLst>
                                        <p:tav tm="0">
                                          <p:val>
                                            <p:strVal val="#ppt_y+.1"/>
                                          </p:val>
                                        </p:tav>
                                        <p:tav tm="100000">
                                          <p:val>
                                            <p:strVal val="#ppt_y"/>
                                          </p:val>
                                        </p:tav>
                                      </p:tavLst>
                                    </p:anim>
                                  </p:childTnLst>
                                </p:cTn>
                              </p:par>
                            </p:childTnLst>
                          </p:cTn>
                        </p:par>
                        <p:par>
                          <p:cTn id="93" fill="hold">
                            <p:stCondLst>
                              <p:cond delay="4750"/>
                            </p:stCondLst>
                            <p:childTnLst>
                              <p:par>
                                <p:cTn id="94" presetID="10" presetClass="entr" presetSubtype="0" fill="hold" grpId="0" nodeType="afterEffect">
                                  <p:stCondLst>
                                    <p:cond delay="0"/>
                                  </p:stCondLst>
                                  <p:childTnLst>
                                    <p:set>
                                      <p:cBhvr>
                                        <p:cTn id="95" dur="1" fill="hold">
                                          <p:stCondLst>
                                            <p:cond delay="0"/>
                                          </p:stCondLst>
                                        </p:cTn>
                                        <p:tgtEl>
                                          <p:spTgt spid="340"/>
                                        </p:tgtEl>
                                        <p:attrNameLst>
                                          <p:attrName>style.visibility</p:attrName>
                                        </p:attrNameLst>
                                      </p:cBhvr>
                                      <p:to>
                                        <p:strVal val="visible"/>
                                      </p:to>
                                    </p:set>
                                    <p:animEffect transition="in" filter="fade">
                                      <p:cBhvr>
                                        <p:cTn id="96" dur="500"/>
                                        <p:tgtEl>
                                          <p:spTgt spid="340"/>
                                        </p:tgtEl>
                                      </p:cBhvr>
                                    </p:animEffect>
                                  </p:childTnLst>
                                </p:cTn>
                              </p:par>
                              <p:par>
                                <p:cTn id="97" presetID="35" presetClass="path" presetSubtype="0" decel="100000" fill="hold" grpId="0" nodeType="withEffect">
                                  <p:stCondLst>
                                    <p:cond delay="0"/>
                                  </p:stCondLst>
                                  <p:childTnLst>
                                    <p:animMotion origin="layout" path="M -2.91667E-6 7.40741E-7 L -0.09687 7.40741E-7 " pathEditMode="relative" rAng="0" ptsTypes="AA">
                                      <p:cBhvr>
                                        <p:cTn id="98" dur="1250" fill="hold"/>
                                        <p:tgtEl>
                                          <p:spTgt spid="1100"/>
                                        </p:tgtEl>
                                        <p:attrNameLst>
                                          <p:attrName>ppt_x</p:attrName>
                                          <p:attrName>ppt_y</p:attrName>
                                        </p:attrNameLst>
                                      </p:cBhvr>
                                      <p:rCtr x="-4844" y="0"/>
                                    </p:animMotion>
                                  </p:childTnLst>
                                </p:cTn>
                              </p:par>
                              <p:par>
                                <p:cTn id="99" presetID="35" presetClass="path" presetSubtype="0" decel="100000" fill="hold" grpId="0" nodeType="withEffect">
                                  <p:stCondLst>
                                    <p:cond delay="0"/>
                                  </p:stCondLst>
                                  <p:childTnLst>
                                    <p:animMotion origin="layout" path="M -4.16667E-6 3.7037E-6 L -0.06367 3.7037E-6 " pathEditMode="relative" rAng="0" ptsTypes="AA">
                                      <p:cBhvr>
                                        <p:cTn id="100" dur="1250" fill="hold"/>
                                        <p:tgtEl>
                                          <p:spTgt spid="1098"/>
                                        </p:tgtEl>
                                        <p:attrNameLst>
                                          <p:attrName>ppt_x</p:attrName>
                                          <p:attrName>ppt_y</p:attrName>
                                        </p:attrNameLst>
                                      </p:cBhvr>
                                      <p:rCtr x="-3190" y="0"/>
                                    </p:animMotion>
                                  </p:childTnLst>
                                </p:cTn>
                              </p:par>
                              <p:par>
                                <p:cTn id="101" presetID="35" presetClass="path" presetSubtype="0" decel="100000" fill="hold" grpId="0" nodeType="withEffect">
                                  <p:stCondLst>
                                    <p:cond delay="0"/>
                                  </p:stCondLst>
                                  <p:childTnLst>
                                    <p:animMotion origin="layout" path="M 4.375E-6 0.00069 L -0.03217 0.00069 " pathEditMode="relative" rAng="0" ptsTypes="AA">
                                      <p:cBhvr>
                                        <p:cTn id="102" dur="1250" fill="hold"/>
                                        <p:tgtEl>
                                          <p:spTgt spid="1096"/>
                                        </p:tgtEl>
                                        <p:attrNameLst>
                                          <p:attrName>ppt_x</p:attrName>
                                          <p:attrName>ppt_y</p:attrName>
                                        </p:attrNameLst>
                                      </p:cBhvr>
                                      <p:rCtr x="-1615" y="0"/>
                                    </p:animMotion>
                                  </p:childTnLst>
                                </p:cTn>
                              </p:par>
                              <p:par>
                                <p:cTn id="103" presetID="35" presetClass="path" presetSubtype="0" decel="100000" fill="hold" nodeType="withEffect">
                                  <p:stCondLst>
                                    <p:cond delay="0"/>
                                  </p:stCondLst>
                                  <p:childTnLst>
                                    <p:animMotion origin="layout" path="M 2.29167E-6 -3.33333E-6 L -0.13112 -3.33333E-6 " pathEditMode="relative" rAng="0" ptsTypes="AA">
                                      <p:cBhvr>
                                        <p:cTn id="104" dur="1250" fill="hold"/>
                                        <p:tgtEl>
                                          <p:spTgt spid="10"/>
                                        </p:tgtEl>
                                        <p:attrNameLst>
                                          <p:attrName>ppt_x</p:attrName>
                                          <p:attrName>ppt_y</p:attrName>
                                        </p:attrNameLst>
                                      </p:cBhvr>
                                      <p:rCtr x="-6562" y="0"/>
                                    </p:animMotion>
                                  </p:childTnLst>
                                </p:cTn>
                              </p:par>
                              <p:par>
                                <p:cTn id="105" presetID="35" presetClass="path" presetSubtype="0" decel="100000" fill="hold" nodeType="withEffect">
                                  <p:stCondLst>
                                    <p:cond delay="0"/>
                                  </p:stCondLst>
                                  <p:childTnLst>
                                    <p:animMotion origin="layout" path="M 2.91667E-6 -3.7037E-6 L -0.12891 -3.7037E-6 " pathEditMode="relative" rAng="0" ptsTypes="AA">
                                      <p:cBhvr>
                                        <p:cTn id="106" dur="1250" fill="hold"/>
                                        <p:tgtEl>
                                          <p:spTgt spid="11"/>
                                        </p:tgtEl>
                                        <p:attrNameLst>
                                          <p:attrName>ppt_x</p:attrName>
                                          <p:attrName>ppt_y</p:attrName>
                                        </p:attrNameLst>
                                      </p:cBhvr>
                                      <p:rCtr x="-6445" y="0"/>
                                    </p:animMotion>
                                  </p:childTnLst>
                                </p:cTn>
                              </p:par>
                              <p:par>
                                <p:cTn id="107" presetID="10" presetClass="exit" presetSubtype="0" fill="hold" grpId="0" nodeType="withEffect">
                                  <p:stCondLst>
                                    <p:cond delay="250"/>
                                  </p:stCondLst>
                                  <p:childTnLst>
                                    <p:animEffect transition="out" filter="fade">
                                      <p:cBhvr>
                                        <p:cTn id="108" dur="500"/>
                                        <p:tgtEl>
                                          <p:spTgt spid="1099"/>
                                        </p:tgtEl>
                                      </p:cBhvr>
                                    </p:animEffect>
                                    <p:set>
                                      <p:cBhvr>
                                        <p:cTn id="109" dur="1" fill="hold">
                                          <p:stCondLst>
                                            <p:cond delay="499"/>
                                          </p:stCondLst>
                                        </p:cTn>
                                        <p:tgtEl>
                                          <p:spTgt spid="1099"/>
                                        </p:tgtEl>
                                        <p:attrNameLst>
                                          <p:attrName>style.visibility</p:attrName>
                                        </p:attrNameLst>
                                      </p:cBhvr>
                                      <p:to>
                                        <p:strVal val="hidden"/>
                                      </p:to>
                                    </p:set>
                                  </p:childTnLst>
                                </p:cTn>
                              </p:par>
                              <p:par>
                                <p:cTn id="110" presetID="10" presetClass="exit" presetSubtype="0" fill="hold" grpId="0" nodeType="withEffect">
                                  <p:stCondLst>
                                    <p:cond delay="250"/>
                                  </p:stCondLst>
                                  <p:childTnLst>
                                    <p:animEffect transition="out" filter="fade">
                                      <p:cBhvr>
                                        <p:cTn id="111" dur="500"/>
                                        <p:tgtEl>
                                          <p:spTgt spid="1101"/>
                                        </p:tgtEl>
                                      </p:cBhvr>
                                    </p:animEffect>
                                    <p:set>
                                      <p:cBhvr>
                                        <p:cTn id="112" dur="1" fill="hold">
                                          <p:stCondLst>
                                            <p:cond delay="499"/>
                                          </p:stCondLst>
                                        </p:cTn>
                                        <p:tgtEl>
                                          <p:spTgt spid="1101"/>
                                        </p:tgtEl>
                                        <p:attrNameLst>
                                          <p:attrName>style.visibility</p:attrName>
                                        </p:attrNameLst>
                                      </p:cBhvr>
                                      <p:to>
                                        <p:strVal val="hidden"/>
                                      </p:to>
                                    </p:set>
                                  </p:childTnLst>
                                </p:cTn>
                              </p:par>
                              <p:par>
                                <p:cTn id="113" presetID="10" presetClass="exit" presetSubtype="0" fill="hold" grpId="0" nodeType="withEffect">
                                  <p:stCondLst>
                                    <p:cond delay="250"/>
                                  </p:stCondLst>
                                  <p:childTnLst>
                                    <p:animEffect transition="out" filter="fade">
                                      <p:cBhvr>
                                        <p:cTn id="114" dur="500"/>
                                        <p:tgtEl>
                                          <p:spTgt spid="1097"/>
                                        </p:tgtEl>
                                      </p:cBhvr>
                                    </p:animEffect>
                                    <p:set>
                                      <p:cBhvr>
                                        <p:cTn id="115" dur="1" fill="hold">
                                          <p:stCondLst>
                                            <p:cond delay="499"/>
                                          </p:stCondLst>
                                        </p:cTn>
                                        <p:tgtEl>
                                          <p:spTgt spid="1097"/>
                                        </p:tgtEl>
                                        <p:attrNameLst>
                                          <p:attrName>style.visibility</p:attrName>
                                        </p:attrNameLst>
                                      </p:cBhvr>
                                      <p:to>
                                        <p:strVal val="hidden"/>
                                      </p:to>
                                    </p:set>
                                  </p:childTnLst>
                                </p:cTn>
                              </p:par>
                              <p:par>
                                <p:cTn id="116" presetID="10" presetClass="exit" presetSubtype="0" fill="hold" grpId="0" nodeType="withEffect">
                                  <p:stCondLst>
                                    <p:cond delay="250"/>
                                  </p:stCondLst>
                                  <p:childTnLst>
                                    <p:animEffect transition="out" filter="fade">
                                      <p:cBhvr>
                                        <p:cTn id="117" dur="500"/>
                                        <p:tgtEl>
                                          <p:spTgt spid="1092"/>
                                        </p:tgtEl>
                                      </p:cBhvr>
                                    </p:animEffect>
                                    <p:set>
                                      <p:cBhvr>
                                        <p:cTn id="118" dur="1" fill="hold">
                                          <p:stCondLst>
                                            <p:cond delay="499"/>
                                          </p:stCondLst>
                                        </p:cTn>
                                        <p:tgtEl>
                                          <p:spTgt spid="1092"/>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22" presetClass="entr" presetSubtype="4" fill="hold" grpId="0" nodeType="clickEffect">
                                  <p:stCondLst>
                                    <p:cond delay="0"/>
                                  </p:stCondLst>
                                  <p:childTnLst>
                                    <p:set>
                                      <p:cBhvr>
                                        <p:cTn id="122" dur="1" fill="hold">
                                          <p:stCondLst>
                                            <p:cond delay="0"/>
                                          </p:stCondLst>
                                        </p:cTn>
                                        <p:tgtEl>
                                          <p:spTgt spid="649"/>
                                        </p:tgtEl>
                                        <p:attrNameLst>
                                          <p:attrName>style.visibility</p:attrName>
                                        </p:attrNameLst>
                                      </p:cBhvr>
                                      <p:to>
                                        <p:strVal val="visible"/>
                                      </p:to>
                                    </p:set>
                                    <p:animEffect transition="in" filter="wipe(down)">
                                      <p:cBhvr>
                                        <p:cTn id="123" dur="500"/>
                                        <p:tgtEl>
                                          <p:spTgt spid="649"/>
                                        </p:tgtEl>
                                      </p:cBhvr>
                                    </p:animEffect>
                                  </p:childTnLst>
                                </p:cTn>
                              </p:par>
                            </p:childTnLst>
                          </p:cTn>
                        </p:par>
                        <p:par>
                          <p:cTn id="124" fill="hold">
                            <p:stCondLst>
                              <p:cond delay="500"/>
                            </p:stCondLst>
                            <p:childTnLst>
                              <p:par>
                                <p:cTn id="125" presetID="10" presetClass="entr" presetSubtype="0" fill="hold" nodeType="after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1194"/>
                                        </p:tgtEl>
                                        <p:attrNameLst>
                                          <p:attrName>style.visibility</p:attrName>
                                        </p:attrNameLst>
                                      </p:cBhvr>
                                      <p:to>
                                        <p:strVal val="visible"/>
                                      </p:to>
                                    </p:set>
                                    <p:animEffect transition="in" filter="fade">
                                      <p:cBhvr>
                                        <p:cTn id="130" dur="500"/>
                                        <p:tgtEl>
                                          <p:spTgt spid="1194"/>
                                        </p:tgtEl>
                                      </p:cBhvr>
                                    </p:animEffect>
                                  </p:childTnLst>
                                </p:cTn>
                              </p:par>
                              <p:par>
                                <p:cTn id="131" presetID="22" presetClass="entr" presetSubtype="8" fill="hold" grpId="0" nodeType="withEffect">
                                  <p:stCondLst>
                                    <p:cond delay="0"/>
                                  </p:stCondLst>
                                  <p:childTnLst>
                                    <p:set>
                                      <p:cBhvr>
                                        <p:cTn id="132" dur="1" fill="hold">
                                          <p:stCondLst>
                                            <p:cond delay="0"/>
                                          </p:stCondLst>
                                        </p:cTn>
                                        <p:tgtEl>
                                          <p:spTgt spid="1160"/>
                                        </p:tgtEl>
                                        <p:attrNameLst>
                                          <p:attrName>style.visibility</p:attrName>
                                        </p:attrNameLst>
                                      </p:cBhvr>
                                      <p:to>
                                        <p:strVal val="visible"/>
                                      </p:to>
                                    </p:set>
                                    <p:animEffect transition="in" filter="wipe(left)">
                                      <p:cBhvr>
                                        <p:cTn id="133" dur="500"/>
                                        <p:tgtEl>
                                          <p:spTgt spid="1160"/>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195"/>
                                        </p:tgtEl>
                                        <p:attrNameLst>
                                          <p:attrName>style.visibility</p:attrName>
                                        </p:attrNameLst>
                                      </p:cBhvr>
                                      <p:to>
                                        <p:strVal val="visible"/>
                                      </p:to>
                                    </p:set>
                                    <p:animEffect transition="in" filter="fade">
                                      <p:cBhvr>
                                        <p:cTn id="136" dur="500"/>
                                        <p:tgtEl>
                                          <p:spTgt spid="1195"/>
                                        </p:tgtEl>
                                      </p:cBhvr>
                                    </p:animEffect>
                                  </p:childTnLst>
                                </p:cTn>
                              </p:par>
                              <p:par>
                                <p:cTn id="137" presetID="22" presetClass="entr" presetSubtype="8" fill="hold" grpId="0" nodeType="withEffect">
                                  <p:stCondLst>
                                    <p:cond delay="0"/>
                                  </p:stCondLst>
                                  <p:childTnLst>
                                    <p:set>
                                      <p:cBhvr>
                                        <p:cTn id="138" dur="1" fill="hold">
                                          <p:stCondLst>
                                            <p:cond delay="0"/>
                                          </p:stCondLst>
                                        </p:cTn>
                                        <p:tgtEl>
                                          <p:spTgt spid="1161"/>
                                        </p:tgtEl>
                                        <p:attrNameLst>
                                          <p:attrName>style.visibility</p:attrName>
                                        </p:attrNameLst>
                                      </p:cBhvr>
                                      <p:to>
                                        <p:strVal val="visible"/>
                                      </p:to>
                                    </p:set>
                                    <p:animEffect transition="in" filter="wipe(left)">
                                      <p:cBhvr>
                                        <p:cTn id="139" dur="500"/>
                                        <p:tgtEl>
                                          <p:spTgt spid="1161"/>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1196"/>
                                        </p:tgtEl>
                                        <p:attrNameLst>
                                          <p:attrName>style.visibility</p:attrName>
                                        </p:attrNameLst>
                                      </p:cBhvr>
                                      <p:to>
                                        <p:strVal val="visible"/>
                                      </p:to>
                                    </p:set>
                                    <p:animEffect transition="in" filter="fade">
                                      <p:cBhvr>
                                        <p:cTn id="142" dur="500"/>
                                        <p:tgtEl>
                                          <p:spTgt spid="1196"/>
                                        </p:tgtEl>
                                      </p:cBhvr>
                                    </p:animEffect>
                                  </p:childTnLst>
                                </p:cTn>
                              </p:par>
                              <p:par>
                                <p:cTn id="143" presetID="22" presetClass="entr" presetSubtype="8" fill="hold" grpId="0" nodeType="withEffect">
                                  <p:stCondLst>
                                    <p:cond delay="0"/>
                                  </p:stCondLst>
                                  <p:childTnLst>
                                    <p:set>
                                      <p:cBhvr>
                                        <p:cTn id="144" dur="1" fill="hold">
                                          <p:stCondLst>
                                            <p:cond delay="0"/>
                                          </p:stCondLst>
                                        </p:cTn>
                                        <p:tgtEl>
                                          <p:spTgt spid="1162"/>
                                        </p:tgtEl>
                                        <p:attrNameLst>
                                          <p:attrName>style.visibility</p:attrName>
                                        </p:attrNameLst>
                                      </p:cBhvr>
                                      <p:to>
                                        <p:strVal val="visible"/>
                                      </p:to>
                                    </p:set>
                                    <p:animEffect transition="in" filter="wipe(left)">
                                      <p:cBhvr>
                                        <p:cTn id="145" dur="500"/>
                                        <p:tgtEl>
                                          <p:spTgt spid="1162"/>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1193"/>
                                        </p:tgtEl>
                                        <p:attrNameLst>
                                          <p:attrName>style.visibility</p:attrName>
                                        </p:attrNameLst>
                                      </p:cBhvr>
                                      <p:to>
                                        <p:strVal val="visible"/>
                                      </p:to>
                                    </p:set>
                                    <p:animEffect transition="in" filter="fade">
                                      <p:cBhvr>
                                        <p:cTn id="148" dur="500"/>
                                        <p:tgtEl>
                                          <p:spTgt spid="1193"/>
                                        </p:tgtEl>
                                      </p:cBhvr>
                                    </p:animEffect>
                                  </p:childTnLst>
                                </p:cTn>
                              </p:par>
                              <p:par>
                                <p:cTn id="149" presetID="22" presetClass="entr" presetSubtype="8" fill="hold" grpId="0" nodeType="withEffect">
                                  <p:stCondLst>
                                    <p:cond delay="0"/>
                                  </p:stCondLst>
                                  <p:childTnLst>
                                    <p:set>
                                      <p:cBhvr>
                                        <p:cTn id="150" dur="1" fill="hold">
                                          <p:stCondLst>
                                            <p:cond delay="0"/>
                                          </p:stCondLst>
                                        </p:cTn>
                                        <p:tgtEl>
                                          <p:spTgt spid="1163"/>
                                        </p:tgtEl>
                                        <p:attrNameLst>
                                          <p:attrName>style.visibility</p:attrName>
                                        </p:attrNameLst>
                                      </p:cBhvr>
                                      <p:to>
                                        <p:strVal val="visible"/>
                                      </p:to>
                                    </p:set>
                                    <p:animEffect transition="in" filter="wipe(left)">
                                      <p:cBhvr>
                                        <p:cTn id="151" dur="500"/>
                                        <p:tgtEl>
                                          <p:spTgt spid="1163"/>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1197"/>
                                        </p:tgtEl>
                                        <p:attrNameLst>
                                          <p:attrName>style.visibility</p:attrName>
                                        </p:attrNameLst>
                                      </p:cBhvr>
                                      <p:to>
                                        <p:strVal val="visible"/>
                                      </p:to>
                                    </p:set>
                                    <p:animEffect transition="in" filter="fade">
                                      <p:cBhvr>
                                        <p:cTn id="154" dur="500"/>
                                        <p:tgtEl>
                                          <p:spTgt spid="1197"/>
                                        </p:tgtEl>
                                      </p:cBhvr>
                                    </p:animEffect>
                                  </p:childTnLst>
                                </p:cTn>
                              </p:par>
                              <p:par>
                                <p:cTn id="155" presetID="10" presetClass="exit" presetSubtype="0" fill="hold" grpId="1" nodeType="withEffect">
                                  <p:stCondLst>
                                    <p:cond delay="0"/>
                                  </p:stCondLst>
                                  <p:childTnLst>
                                    <p:animEffect transition="out" filter="fade">
                                      <p:cBhvr>
                                        <p:cTn id="156" dur="500"/>
                                        <p:tgtEl>
                                          <p:spTgt spid="1160"/>
                                        </p:tgtEl>
                                      </p:cBhvr>
                                    </p:animEffect>
                                    <p:set>
                                      <p:cBhvr>
                                        <p:cTn id="157" dur="1" fill="hold">
                                          <p:stCondLst>
                                            <p:cond delay="499"/>
                                          </p:stCondLst>
                                        </p:cTn>
                                        <p:tgtEl>
                                          <p:spTgt spid="1160"/>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1161"/>
                                        </p:tgtEl>
                                      </p:cBhvr>
                                    </p:animEffect>
                                    <p:set>
                                      <p:cBhvr>
                                        <p:cTn id="160" dur="1" fill="hold">
                                          <p:stCondLst>
                                            <p:cond delay="499"/>
                                          </p:stCondLst>
                                        </p:cTn>
                                        <p:tgtEl>
                                          <p:spTgt spid="1161"/>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1162"/>
                                        </p:tgtEl>
                                      </p:cBhvr>
                                    </p:animEffect>
                                    <p:set>
                                      <p:cBhvr>
                                        <p:cTn id="163" dur="1" fill="hold">
                                          <p:stCondLst>
                                            <p:cond delay="499"/>
                                          </p:stCondLst>
                                        </p:cTn>
                                        <p:tgtEl>
                                          <p:spTgt spid="1162"/>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500"/>
                                        <p:tgtEl>
                                          <p:spTgt spid="1163"/>
                                        </p:tgtEl>
                                      </p:cBhvr>
                                    </p:animEffect>
                                    <p:set>
                                      <p:cBhvr>
                                        <p:cTn id="166" dur="1" fill="hold">
                                          <p:stCondLst>
                                            <p:cond delay="499"/>
                                          </p:stCondLst>
                                        </p:cTn>
                                        <p:tgtEl>
                                          <p:spTgt spid="1163"/>
                                        </p:tgtEl>
                                        <p:attrNameLst>
                                          <p:attrName>style.visibility</p:attrName>
                                        </p:attrNameLst>
                                      </p:cBhvr>
                                      <p:to>
                                        <p:strVal val="hidden"/>
                                      </p:to>
                                    </p:set>
                                  </p:childTnLst>
                                </p:cTn>
                              </p:par>
                              <p:par>
                                <p:cTn id="167" presetID="10" presetClass="entr" presetSubtype="0" fill="hold" nodeType="withEffect">
                                  <p:stCondLst>
                                    <p:cond delay="0"/>
                                  </p:stCondLst>
                                  <p:childTnLst>
                                    <p:set>
                                      <p:cBhvr>
                                        <p:cTn id="168" dur="1" fill="hold">
                                          <p:stCondLst>
                                            <p:cond delay="0"/>
                                          </p:stCondLst>
                                        </p:cTn>
                                        <p:tgtEl>
                                          <p:spTgt spid="1192"/>
                                        </p:tgtEl>
                                        <p:attrNameLst>
                                          <p:attrName>style.visibility</p:attrName>
                                        </p:attrNameLst>
                                      </p:cBhvr>
                                      <p:to>
                                        <p:strVal val="visible"/>
                                      </p:to>
                                    </p:set>
                                    <p:animEffect transition="in" filter="fade">
                                      <p:cBhvr>
                                        <p:cTn id="169" dur="500"/>
                                        <p:tgtEl>
                                          <p:spTgt spid="1192"/>
                                        </p:tgtEl>
                                      </p:cBhvr>
                                    </p:animEffect>
                                  </p:childTnLst>
                                </p:cTn>
                              </p:par>
                              <p:par>
                                <p:cTn id="170" presetID="22" presetClass="entr" presetSubtype="8" fill="hold" grpId="0" nodeType="withEffect">
                                  <p:stCondLst>
                                    <p:cond delay="0"/>
                                  </p:stCondLst>
                                  <p:childTnLst>
                                    <p:set>
                                      <p:cBhvr>
                                        <p:cTn id="171" dur="1" fill="hold">
                                          <p:stCondLst>
                                            <p:cond delay="0"/>
                                          </p:stCondLst>
                                        </p:cTn>
                                        <p:tgtEl>
                                          <p:spTgt spid="1164"/>
                                        </p:tgtEl>
                                        <p:attrNameLst>
                                          <p:attrName>style.visibility</p:attrName>
                                        </p:attrNameLst>
                                      </p:cBhvr>
                                      <p:to>
                                        <p:strVal val="visible"/>
                                      </p:to>
                                    </p:set>
                                    <p:animEffect transition="in" filter="wipe(left)">
                                      <p:cBhvr>
                                        <p:cTn id="172" dur="1000"/>
                                        <p:tgtEl>
                                          <p:spTgt spid="1164"/>
                                        </p:tgtEl>
                                      </p:cBhvr>
                                    </p:animEffect>
                                  </p:childTnLst>
                                </p:cTn>
                              </p:par>
                            </p:childTnLst>
                          </p:cTn>
                        </p:par>
                        <p:par>
                          <p:cTn id="173" fill="hold">
                            <p:stCondLst>
                              <p:cond delay="1500"/>
                            </p:stCondLst>
                            <p:childTnLst>
                              <p:par>
                                <p:cTn id="174" presetID="10" presetClass="entr" presetSubtype="0" fill="hold" grpId="0" nodeType="afterEffect">
                                  <p:stCondLst>
                                    <p:cond delay="0"/>
                                  </p:stCondLst>
                                  <p:childTnLst>
                                    <p:set>
                                      <p:cBhvr>
                                        <p:cTn id="175" dur="1" fill="hold">
                                          <p:stCondLst>
                                            <p:cond delay="0"/>
                                          </p:stCondLst>
                                        </p:cTn>
                                        <p:tgtEl>
                                          <p:spTgt spid="341"/>
                                        </p:tgtEl>
                                        <p:attrNameLst>
                                          <p:attrName>style.visibility</p:attrName>
                                        </p:attrNameLst>
                                      </p:cBhvr>
                                      <p:to>
                                        <p:strVal val="visible"/>
                                      </p:to>
                                    </p:set>
                                    <p:animEffect transition="in" filter="fade">
                                      <p:cBhvr>
                                        <p:cTn id="176" dur="500"/>
                                        <p:tgtEl>
                                          <p:spTgt spid="341"/>
                                        </p:tgtEl>
                                      </p:cBhvr>
                                    </p:animEffect>
                                  </p:childTnLst>
                                </p:cTn>
                              </p:par>
                              <p:par>
                                <p:cTn id="177" presetID="35" presetClass="path" presetSubtype="0" decel="100000" fill="hold" nodeType="withEffect">
                                  <p:stCondLst>
                                    <p:cond delay="0"/>
                                  </p:stCondLst>
                                  <p:childTnLst>
                                    <p:animMotion origin="layout" path="M -0.12891 -3.7037E-6 L -0.22565 -3.7037E-6 " pathEditMode="relative" rAng="0" ptsTypes="AA">
                                      <p:cBhvr>
                                        <p:cTn id="178" dur="1250" fill="hold"/>
                                        <p:tgtEl>
                                          <p:spTgt spid="11"/>
                                        </p:tgtEl>
                                        <p:attrNameLst>
                                          <p:attrName>ppt_x</p:attrName>
                                          <p:attrName>ppt_y</p:attrName>
                                        </p:attrNameLst>
                                      </p:cBhvr>
                                      <p:rCtr x="-4844" y="0"/>
                                    </p:animMotion>
                                  </p:childTnLst>
                                </p:cTn>
                              </p:par>
                              <p:par>
                                <p:cTn id="179" presetID="35" presetClass="path" presetSubtype="0" decel="100000" fill="hold" nodeType="withEffect">
                                  <p:stCondLst>
                                    <p:cond delay="0"/>
                                  </p:stCondLst>
                                  <p:childTnLst>
                                    <p:animMotion origin="layout" path="M -0.13112 -3.33333E-6 L -0.22761 -3.33333E-6 " pathEditMode="relative" rAng="0" ptsTypes="AA">
                                      <p:cBhvr>
                                        <p:cTn id="180" dur="1250" fill="hold"/>
                                        <p:tgtEl>
                                          <p:spTgt spid="10"/>
                                        </p:tgtEl>
                                        <p:attrNameLst>
                                          <p:attrName>ppt_x</p:attrName>
                                          <p:attrName>ppt_y</p:attrName>
                                        </p:attrNameLst>
                                      </p:cBhvr>
                                      <p:rCtr x="-4831" y="0"/>
                                    </p:animMotion>
                                  </p:childTnLst>
                                </p:cTn>
                              </p:par>
                              <p:par>
                                <p:cTn id="181" presetID="35" presetClass="path" presetSubtype="0" decel="100000" fill="hold" grpId="1" nodeType="withEffect">
                                  <p:stCondLst>
                                    <p:cond delay="0"/>
                                  </p:stCondLst>
                                  <p:childTnLst>
                                    <p:animMotion origin="layout" path="M -0.09687 7.40741E-7 L -0.1694 7.40741E-7 " pathEditMode="relative" rAng="0" ptsTypes="AA">
                                      <p:cBhvr>
                                        <p:cTn id="182" dur="1250" fill="hold"/>
                                        <p:tgtEl>
                                          <p:spTgt spid="1100"/>
                                        </p:tgtEl>
                                        <p:attrNameLst>
                                          <p:attrName>ppt_x</p:attrName>
                                          <p:attrName>ppt_y</p:attrName>
                                        </p:attrNameLst>
                                      </p:cBhvr>
                                      <p:rCtr x="-3633" y="0"/>
                                    </p:animMotion>
                                  </p:childTnLst>
                                </p:cTn>
                              </p:par>
                              <p:par>
                                <p:cTn id="183" presetID="35" presetClass="path" presetSubtype="0" decel="100000" fill="hold" grpId="1" nodeType="withEffect">
                                  <p:stCondLst>
                                    <p:cond delay="0"/>
                                  </p:stCondLst>
                                  <p:childTnLst>
                                    <p:animMotion origin="layout" path="M -0.06367 3.7037E-6 L -0.11211 3.7037E-6 " pathEditMode="relative" rAng="0" ptsTypes="AA">
                                      <p:cBhvr>
                                        <p:cTn id="184" dur="1250" fill="hold"/>
                                        <p:tgtEl>
                                          <p:spTgt spid="1098"/>
                                        </p:tgtEl>
                                        <p:attrNameLst>
                                          <p:attrName>ppt_x</p:attrName>
                                          <p:attrName>ppt_y</p:attrName>
                                        </p:attrNameLst>
                                      </p:cBhvr>
                                      <p:rCtr x="-2422" y="0"/>
                                    </p:animMotion>
                                  </p:childTnLst>
                                </p:cTn>
                              </p:par>
                              <p:par>
                                <p:cTn id="185" presetID="35" presetClass="path" presetSubtype="0" decel="100000" fill="hold" grpId="1" nodeType="withEffect">
                                  <p:stCondLst>
                                    <p:cond delay="0"/>
                                  </p:stCondLst>
                                  <p:childTnLst>
                                    <p:animMotion origin="layout" path="M -0.03217 0.00069 L -0.05638 0.00069 " pathEditMode="relative" rAng="0" ptsTypes="AA">
                                      <p:cBhvr>
                                        <p:cTn id="186" dur="1250" fill="hold"/>
                                        <p:tgtEl>
                                          <p:spTgt spid="1096"/>
                                        </p:tgtEl>
                                        <p:attrNameLst>
                                          <p:attrName>ppt_x</p:attrName>
                                          <p:attrName>ppt_y</p:attrName>
                                        </p:attrNameLst>
                                      </p:cBhvr>
                                      <p:rCtr x="-1211" y="0"/>
                                    </p:animMotion>
                                  </p:childTnLst>
                                </p:cTn>
                              </p:par>
                            </p:childTnLst>
                          </p:cTn>
                        </p:par>
                      </p:childTnLst>
                    </p:cTn>
                  </p:par>
                  <p:par>
                    <p:cTn id="187" fill="hold">
                      <p:stCondLst>
                        <p:cond delay="indefinite"/>
                      </p:stCondLst>
                      <p:childTnLst>
                        <p:par>
                          <p:cTn id="188" fill="hold">
                            <p:stCondLst>
                              <p:cond delay="0"/>
                            </p:stCondLst>
                            <p:childTnLst>
                              <p:par>
                                <p:cTn id="189" presetID="22" presetClass="entr" presetSubtype="4" fill="hold" grpId="0" nodeType="clickEffect">
                                  <p:stCondLst>
                                    <p:cond delay="0"/>
                                  </p:stCondLst>
                                  <p:childTnLst>
                                    <p:set>
                                      <p:cBhvr>
                                        <p:cTn id="190" dur="1" fill="hold">
                                          <p:stCondLst>
                                            <p:cond delay="0"/>
                                          </p:stCondLst>
                                        </p:cTn>
                                        <p:tgtEl>
                                          <p:spTgt spid="650"/>
                                        </p:tgtEl>
                                        <p:attrNameLst>
                                          <p:attrName>style.visibility</p:attrName>
                                        </p:attrNameLst>
                                      </p:cBhvr>
                                      <p:to>
                                        <p:strVal val="visible"/>
                                      </p:to>
                                    </p:set>
                                    <p:animEffect transition="in" filter="wipe(down)">
                                      <p:cBhvr>
                                        <p:cTn id="191" dur="500"/>
                                        <p:tgtEl>
                                          <p:spTgt spid="650"/>
                                        </p:tgtEl>
                                      </p:cBhvr>
                                    </p:animEffect>
                                  </p:childTnLst>
                                </p:cTn>
                              </p:par>
                              <p:par>
                                <p:cTn id="192" presetID="10" presetClass="entr" presetSubtype="0" fill="hold" nodeType="withEffect">
                                  <p:stCondLst>
                                    <p:cond delay="0"/>
                                  </p:stCondLst>
                                  <p:childTnLst>
                                    <p:set>
                                      <p:cBhvr>
                                        <p:cTn id="193" dur="1" fill="hold">
                                          <p:stCondLst>
                                            <p:cond delay="0"/>
                                          </p:stCondLst>
                                        </p:cTn>
                                        <p:tgtEl>
                                          <p:spTgt spid="13"/>
                                        </p:tgtEl>
                                        <p:attrNameLst>
                                          <p:attrName>style.visibility</p:attrName>
                                        </p:attrNameLst>
                                      </p:cBhvr>
                                      <p:to>
                                        <p:strVal val="visible"/>
                                      </p:to>
                                    </p:set>
                                    <p:animEffect transition="in" filter="fade">
                                      <p:cBhvr>
                                        <p:cTn id="194" dur="750"/>
                                        <p:tgtEl>
                                          <p:spTgt spid="13"/>
                                        </p:tgtEl>
                                      </p:cBhvr>
                                    </p:animEffect>
                                  </p:childTnLst>
                                </p:cTn>
                              </p:par>
                              <p:par>
                                <p:cTn id="195" presetID="42" presetClass="entr" presetSubtype="0" fill="hold" nodeType="withEffect">
                                  <p:stCondLst>
                                    <p:cond delay="0"/>
                                  </p:stCondLst>
                                  <p:childTnLst>
                                    <p:set>
                                      <p:cBhvr>
                                        <p:cTn id="196" dur="1" fill="hold">
                                          <p:stCondLst>
                                            <p:cond delay="0"/>
                                          </p:stCondLst>
                                        </p:cTn>
                                        <p:tgtEl>
                                          <p:spTgt spid="187"/>
                                        </p:tgtEl>
                                        <p:attrNameLst>
                                          <p:attrName>style.visibility</p:attrName>
                                        </p:attrNameLst>
                                      </p:cBhvr>
                                      <p:to>
                                        <p:strVal val="visible"/>
                                      </p:to>
                                    </p:set>
                                    <p:animEffect transition="in" filter="fade">
                                      <p:cBhvr>
                                        <p:cTn id="197" dur="750"/>
                                        <p:tgtEl>
                                          <p:spTgt spid="187"/>
                                        </p:tgtEl>
                                      </p:cBhvr>
                                    </p:animEffect>
                                    <p:anim calcmode="lin" valueType="num">
                                      <p:cBhvr>
                                        <p:cTn id="198" dur="750" fill="hold"/>
                                        <p:tgtEl>
                                          <p:spTgt spid="187"/>
                                        </p:tgtEl>
                                        <p:attrNameLst>
                                          <p:attrName>ppt_x</p:attrName>
                                        </p:attrNameLst>
                                      </p:cBhvr>
                                      <p:tavLst>
                                        <p:tav tm="0">
                                          <p:val>
                                            <p:strVal val="#ppt_x"/>
                                          </p:val>
                                        </p:tav>
                                        <p:tav tm="100000">
                                          <p:val>
                                            <p:strVal val="#ppt_x"/>
                                          </p:val>
                                        </p:tav>
                                      </p:tavLst>
                                    </p:anim>
                                    <p:anim calcmode="lin" valueType="num">
                                      <p:cBhvr>
                                        <p:cTn id="199" dur="750" fill="hold"/>
                                        <p:tgtEl>
                                          <p:spTgt spid="187"/>
                                        </p:tgtEl>
                                        <p:attrNameLst>
                                          <p:attrName>ppt_y</p:attrName>
                                        </p:attrNameLst>
                                      </p:cBhvr>
                                      <p:tavLst>
                                        <p:tav tm="0">
                                          <p:val>
                                            <p:strVal val="#ppt_y+.1"/>
                                          </p:val>
                                        </p:tav>
                                        <p:tav tm="100000">
                                          <p:val>
                                            <p:strVal val="#ppt_y"/>
                                          </p:val>
                                        </p:tav>
                                      </p:tavLst>
                                    </p:anim>
                                  </p:childTnLst>
                                </p:cTn>
                              </p:par>
                            </p:childTnLst>
                          </p:cTn>
                        </p:par>
                        <p:par>
                          <p:cTn id="200" fill="hold">
                            <p:stCondLst>
                              <p:cond delay="750"/>
                            </p:stCondLst>
                            <p:childTnLst>
                              <p:par>
                                <p:cTn id="201" presetID="10" presetClass="entr" presetSubtype="0" fill="hold" grpId="0" nodeType="afterEffect">
                                  <p:stCondLst>
                                    <p:cond delay="0"/>
                                  </p:stCondLst>
                                  <p:childTnLst>
                                    <p:set>
                                      <p:cBhvr>
                                        <p:cTn id="202" dur="1" fill="hold">
                                          <p:stCondLst>
                                            <p:cond delay="0"/>
                                          </p:stCondLst>
                                        </p:cTn>
                                        <p:tgtEl>
                                          <p:spTgt spid="342"/>
                                        </p:tgtEl>
                                        <p:attrNameLst>
                                          <p:attrName>style.visibility</p:attrName>
                                        </p:attrNameLst>
                                      </p:cBhvr>
                                      <p:to>
                                        <p:strVal val="visible"/>
                                      </p:to>
                                    </p:set>
                                    <p:animEffect transition="in" filter="fade">
                                      <p:cBhvr>
                                        <p:cTn id="203" dur="500"/>
                                        <p:tgtEl>
                                          <p:spTgt spid="342"/>
                                        </p:tgtEl>
                                      </p:cBhvr>
                                    </p:animEffect>
                                  </p:childTnLst>
                                </p:cTn>
                              </p:par>
                              <p:par>
                                <p:cTn id="204" presetID="35" presetClass="path" presetSubtype="0" decel="100000" fill="hold" nodeType="withEffect">
                                  <p:stCondLst>
                                    <p:cond delay="0"/>
                                  </p:stCondLst>
                                  <p:childTnLst>
                                    <p:animMotion origin="layout" path="M -0.22565 -3.7037E-6 L -0.38685 -3.7037E-6 " pathEditMode="relative" rAng="0" ptsTypes="AA">
                                      <p:cBhvr>
                                        <p:cTn id="205" dur="1250" fill="hold"/>
                                        <p:tgtEl>
                                          <p:spTgt spid="11"/>
                                        </p:tgtEl>
                                        <p:attrNameLst>
                                          <p:attrName>ppt_x</p:attrName>
                                          <p:attrName>ppt_y</p:attrName>
                                        </p:attrNameLst>
                                      </p:cBhvr>
                                      <p:rCtr x="-8060" y="0"/>
                                    </p:animMotion>
                                  </p:childTnLst>
                                </p:cTn>
                              </p:par>
                              <p:par>
                                <p:cTn id="206" presetID="35" presetClass="path" presetSubtype="0" decel="100000" fill="hold" nodeType="withEffect">
                                  <p:stCondLst>
                                    <p:cond delay="0"/>
                                  </p:stCondLst>
                                  <p:childTnLst>
                                    <p:animMotion origin="layout" path="M -0.22761 -3.33333E-6 L -0.38854 -3.33333E-6 " pathEditMode="relative" rAng="0" ptsTypes="AA">
                                      <p:cBhvr>
                                        <p:cTn id="207" dur="1250" fill="hold"/>
                                        <p:tgtEl>
                                          <p:spTgt spid="10"/>
                                        </p:tgtEl>
                                        <p:attrNameLst>
                                          <p:attrName>ppt_x</p:attrName>
                                          <p:attrName>ppt_y</p:attrName>
                                        </p:attrNameLst>
                                      </p:cBhvr>
                                      <p:rCtr x="-8047" y="0"/>
                                    </p:animMotion>
                                  </p:childTnLst>
                                </p:cTn>
                              </p:par>
                              <p:par>
                                <p:cTn id="208" presetID="35" presetClass="path" presetSubtype="0" decel="100000" fill="hold" grpId="2" nodeType="withEffect">
                                  <p:stCondLst>
                                    <p:cond delay="0"/>
                                  </p:stCondLst>
                                  <p:childTnLst>
                                    <p:animMotion origin="layout" path="M -0.1694 7.40741E-7 L -0.29036 7.40741E-7 " pathEditMode="relative" rAng="0" ptsTypes="AA">
                                      <p:cBhvr>
                                        <p:cTn id="209" dur="1250" fill="hold"/>
                                        <p:tgtEl>
                                          <p:spTgt spid="1100"/>
                                        </p:tgtEl>
                                        <p:attrNameLst>
                                          <p:attrName>ppt_x</p:attrName>
                                          <p:attrName>ppt_y</p:attrName>
                                        </p:attrNameLst>
                                      </p:cBhvr>
                                      <p:rCtr x="-6055" y="0"/>
                                    </p:animMotion>
                                  </p:childTnLst>
                                </p:cTn>
                              </p:par>
                              <p:par>
                                <p:cTn id="210" presetID="35" presetClass="path" presetSubtype="0" decel="100000" fill="hold" grpId="2" nodeType="withEffect">
                                  <p:stCondLst>
                                    <p:cond delay="0"/>
                                  </p:stCondLst>
                                  <p:childTnLst>
                                    <p:animMotion origin="layout" path="M -0.11211 3.7037E-6 L -0.19309 3.7037E-6 " pathEditMode="relative" rAng="0" ptsTypes="AA">
                                      <p:cBhvr>
                                        <p:cTn id="211" dur="1250" fill="hold"/>
                                        <p:tgtEl>
                                          <p:spTgt spid="1098"/>
                                        </p:tgtEl>
                                        <p:attrNameLst>
                                          <p:attrName>ppt_x</p:attrName>
                                          <p:attrName>ppt_y</p:attrName>
                                        </p:attrNameLst>
                                      </p:cBhvr>
                                      <p:rCtr x="-4049" y="0"/>
                                    </p:animMotion>
                                  </p:childTnLst>
                                </p:cTn>
                              </p:par>
                              <p:par>
                                <p:cTn id="212" presetID="35" presetClass="path" presetSubtype="0" decel="100000" fill="hold" grpId="2" nodeType="withEffect">
                                  <p:stCondLst>
                                    <p:cond delay="0"/>
                                  </p:stCondLst>
                                  <p:childTnLst>
                                    <p:animMotion origin="layout" path="M -0.05638 0.00069 L -0.09662 0.00069 " pathEditMode="relative" rAng="0" ptsTypes="AA">
                                      <p:cBhvr>
                                        <p:cTn id="213" dur="1250" fill="hold"/>
                                        <p:tgtEl>
                                          <p:spTgt spid="1096"/>
                                        </p:tgtEl>
                                        <p:attrNameLst>
                                          <p:attrName>ppt_x</p:attrName>
                                          <p:attrName>ppt_y</p:attrName>
                                        </p:attrNameLst>
                                      </p:cBhvr>
                                      <p:rCtr x="-201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 grpId="0" animBg="1"/>
      <p:bldP spid="649" grpId="0" animBg="1"/>
      <p:bldP spid="650" grpId="0" animBg="1"/>
      <p:bldP spid="660" grpId="0" animBg="1"/>
      <p:bldP spid="1092" grpId="0"/>
      <p:bldP spid="1096" grpId="0" animBg="1"/>
      <p:bldP spid="1096" grpId="1" animBg="1"/>
      <p:bldP spid="1096" grpId="2" animBg="1"/>
      <p:bldP spid="1097" grpId="0"/>
      <p:bldP spid="1098" grpId="0" animBg="1"/>
      <p:bldP spid="1098" grpId="1" animBg="1"/>
      <p:bldP spid="1098" grpId="2" animBg="1"/>
      <p:bldP spid="1099" grpId="0"/>
      <p:bldP spid="1100" grpId="0" animBg="1"/>
      <p:bldP spid="1100" grpId="1" animBg="1"/>
      <p:bldP spid="1100" grpId="2" animBg="1"/>
      <p:bldP spid="1101" grpId="0"/>
      <p:bldP spid="1160" grpId="0" animBg="1"/>
      <p:bldP spid="1160" grpId="1" animBg="1"/>
      <p:bldP spid="1161" grpId="0" animBg="1"/>
      <p:bldP spid="1161" grpId="1" animBg="1"/>
      <p:bldP spid="1162" grpId="0" animBg="1"/>
      <p:bldP spid="1162" grpId="1" animBg="1"/>
      <p:bldP spid="1163" grpId="0" animBg="1"/>
      <p:bldP spid="1163" grpId="1" animBg="1"/>
      <p:bldP spid="1164" grpId="0" animBg="1"/>
      <p:bldP spid="1193" grpId="0" animBg="1"/>
      <p:bldP spid="1194" grpId="0" animBg="1"/>
      <p:bldP spid="1195" grpId="0" animBg="1"/>
      <p:bldP spid="1196" grpId="0" animBg="1"/>
      <p:bldP spid="1197" grpId="0" animBg="1"/>
      <p:bldP spid="340" grpId="0"/>
      <p:bldP spid="341" grpId="0"/>
      <p:bldP spid="34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Rectangle 202"/>
          <p:cNvSpPr/>
          <p:nvPr/>
        </p:nvSpPr>
        <p:spPr>
          <a:xfrm>
            <a:off x="462279" y="1843263"/>
            <a:ext cx="11062064" cy="4699847"/>
          </a:xfrm>
          <a:prstGeom prst="rect">
            <a:avLst/>
          </a:prstGeom>
          <a:gradFill flip="none" rotWithShape="1">
            <a:gsLst>
              <a:gs pos="0">
                <a:schemeClr val="bg1">
                  <a:lumMod val="95000"/>
                </a:schemeClr>
              </a:gs>
              <a:gs pos="100000">
                <a:schemeClr val="bg1"/>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410" tIns="91410" rIns="91410" bIns="91410" rtlCol="0" anchor="t"/>
          <a:lstStyle/>
          <a:p>
            <a:pPr defTabSz="385674"/>
            <a:endParaRPr lang="en-US" sz="1100" dirty="0">
              <a:solidFill>
                <a:srgbClr val="2C2C2C"/>
              </a:solidFill>
              <a:latin typeface="CiscoSansTT ExtraLight"/>
              <a:ea typeface="Arial" pitchFamily="-107" charset="0"/>
              <a:cs typeface="Arial" pitchFamily="-107" charset="0"/>
            </a:endParaRPr>
          </a:p>
        </p:txBody>
      </p:sp>
      <p:sp>
        <p:nvSpPr>
          <p:cNvPr id="201" name="Rectangle 200"/>
          <p:cNvSpPr/>
          <p:nvPr/>
        </p:nvSpPr>
        <p:spPr>
          <a:xfrm>
            <a:off x="1797092" y="2197388"/>
            <a:ext cx="2563709" cy="95130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a:solidFill>
                <a:prstClr val="white"/>
              </a:solidFill>
            </a:endParaRPr>
          </a:p>
        </p:txBody>
      </p:sp>
      <p:sp>
        <p:nvSpPr>
          <p:cNvPr id="327" name="Rectangle 326"/>
          <p:cNvSpPr/>
          <p:nvPr/>
        </p:nvSpPr>
        <p:spPr>
          <a:xfrm>
            <a:off x="4540594" y="3915298"/>
            <a:ext cx="2570561" cy="921399"/>
          </a:xfrm>
          <a:prstGeom prst="rect">
            <a:avLst/>
          </a:prstGeom>
          <a:gradFill flip="none" rotWithShape="1">
            <a:gsLst>
              <a:gs pos="0">
                <a:schemeClr val="bg1">
                  <a:lumMod val="95000"/>
                </a:schemeClr>
              </a:gs>
              <a:gs pos="100000">
                <a:schemeClr val="bg1"/>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410" tIns="91410" rIns="91410" bIns="91410" rtlCol="0" anchor="t"/>
          <a:lstStyle/>
          <a:p>
            <a:pPr defTabSz="385674"/>
            <a:endParaRPr lang="en-US" sz="1100" dirty="0">
              <a:solidFill>
                <a:srgbClr val="2C2C2C"/>
              </a:solidFill>
              <a:latin typeface="CiscoSansTT ExtraLight"/>
              <a:ea typeface="Arial" pitchFamily="-107" charset="0"/>
              <a:cs typeface="Arial" pitchFamily="-107" charset="0"/>
            </a:endParaRPr>
          </a:p>
        </p:txBody>
      </p:sp>
      <p:cxnSp>
        <p:nvCxnSpPr>
          <p:cNvPr id="377" name="Straight Connector 376"/>
          <p:cNvCxnSpPr/>
          <p:nvPr/>
        </p:nvCxnSpPr>
        <p:spPr>
          <a:xfrm flipH="1">
            <a:off x="4876221" y="4177819"/>
            <a:ext cx="470555" cy="270879"/>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p:cNvCxnSpPr/>
          <p:nvPr/>
        </p:nvCxnSpPr>
        <p:spPr>
          <a:xfrm flipH="1" flipV="1">
            <a:off x="5877355" y="4362161"/>
            <a:ext cx="476196" cy="126375"/>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p:cNvCxnSpPr/>
          <p:nvPr/>
        </p:nvCxnSpPr>
        <p:spPr>
          <a:xfrm flipH="1">
            <a:off x="4731079" y="4525435"/>
            <a:ext cx="2146236" cy="0"/>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28" name="Rectangle 327"/>
          <p:cNvSpPr/>
          <p:nvPr/>
        </p:nvSpPr>
        <p:spPr>
          <a:xfrm>
            <a:off x="7268986" y="3915298"/>
            <a:ext cx="2570561" cy="921399"/>
          </a:xfrm>
          <a:prstGeom prst="rect">
            <a:avLst/>
          </a:prstGeom>
          <a:gradFill flip="none" rotWithShape="1">
            <a:gsLst>
              <a:gs pos="0">
                <a:schemeClr val="bg1">
                  <a:lumMod val="95000"/>
                </a:schemeClr>
              </a:gs>
              <a:gs pos="100000">
                <a:schemeClr val="bg1"/>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410" tIns="91410" rIns="91410" bIns="91410" rtlCol="0" anchor="t"/>
          <a:lstStyle/>
          <a:p>
            <a:pPr defTabSz="385674"/>
            <a:endParaRPr lang="en-US" sz="1100" dirty="0">
              <a:solidFill>
                <a:srgbClr val="2C2C2C"/>
              </a:solidFill>
              <a:latin typeface="CiscoSansTT ExtraLight"/>
              <a:ea typeface="Arial" pitchFamily="-107" charset="0"/>
              <a:cs typeface="Arial" pitchFamily="-107" charset="0"/>
            </a:endParaRPr>
          </a:p>
        </p:txBody>
      </p:sp>
      <p:sp>
        <p:nvSpPr>
          <p:cNvPr id="76" name="Rectangle 75"/>
          <p:cNvSpPr/>
          <p:nvPr/>
        </p:nvSpPr>
        <p:spPr>
          <a:xfrm>
            <a:off x="462279" y="903042"/>
            <a:ext cx="11062064" cy="95130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a:solidFill>
                <a:prstClr val="white"/>
              </a:solidFill>
            </a:endParaRPr>
          </a:p>
        </p:txBody>
      </p:sp>
      <p:sp>
        <p:nvSpPr>
          <p:cNvPr id="50" name="Title 49"/>
          <p:cNvSpPr>
            <a:spLocks noGrp="1"/>
          </p:cNvSpPr>
          <p:nvPr>
            <p:ph type="title"/>
          </p:nvPr>
        </p:nvSpPr>
        <p:spPr/>
        <p:txBody>
          <a:bodyPr/>
          <a:lstStyle/>
          <a:p>
            <a:r>
              <a:rPr lang="en-US" dirty="0" smtClean="0"/>
              <a:t>UCS Director: Orchestrating DC Infrastructure</a:t>
            </a:r>
            <a:endParaRPr lang="en-US" dirty="0"/>
          </a:p>
        </p:txBody>
      </p:sp>
      <p:grpSp>
        <p:nvGrpSpPr>
          <p:cNvPr id="75" name="Group 74"/>
          <p:cNvGrpSpPr/>
          <p:nvPr/>
        </p:nvGrpSpPr>
        <p:grpSpPr>
          <a:xfrm>
            <a:off x="823689" y="1174091"/>
            <a:ext cx="700312" cy="369472"/>
            <a:chOff x="4624388" y="1082675"/>
            <a:chExt cx="1122362" cy="592138"/>
          </a:xfrm>
          <a:solidFill>
            <a:schemeClr val="bg1"/>
          </a:solidFill>
        </p:grpSpPr>
        <p:sp>
          <p:nvSpPr>
            <p:cNvPr id="59" name="Freeform 5"/>
            <p:cNvSpPr>
              <a:spLocks/>
            </p:cNvSpPr>
            <p:nvPr/>
          </p:nvSpPr>
          <p:spPr bwMode="auto">
            <a:xfrm>
              <a:off x="5697538" y="1646238"/>
              <a:ext cx="20637" cy="25400"/>
            </a:xfrm>
            <a:custGeom>
              <a:avLst/>
              <a:gdLst>
                <a:gd name="T0" fmla="*/ 13 w 13"/>
                <a:gd name="T1" fmla="*/ 0 h 16"/>
                <a:gd name="T2" fmla="*/ 13 w 13"/>
                <a:gd name="T3" fmla="*/ 2 h 16"/>
                <a:gd name="T4" fmla="*/ 8 w 13"/>
                <a:gd name="T5" fmla="*/ 2 h 16"/>
                <a:gd name="T6" fmla="*/ 8 w 13"/>
                <a:gd name="T7" fmla="*/ 16 h 16"/>
                <a:gd name="T8" fmla="*/ 5 w 13"/>
                <a:gd name="T9" fmla="*/ 16 h 16"/>
                <a:gd name="T10" fmla="*/ 5 w 13"/>
                <a:gd name="T11" fmla="*/ 2 h 16"/>
                <a:gd name="T12" fmla="*/ 0 w 13"/>
                <a:gd name="T13" fmla="*/ 2 h 16"/>
                <a:gd name="T14" fmla="*/ 0 w 13"/>
                <a:gd name="T15" fmla="*/ 0 h 16"/>
                <a:gd name="T16" fmla="*/ 13 w 13"/>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6">
                  <a:moveTo>
                    <a:pt x="13" y="0"/>
                  </a:moveTo>
                  <a:lnTo>
                    <a:pt x="13" y="2"/>
                  </a:lnTo>
                  <a:lnTo>
                    <a:pt x="8" y="2"/>
                  </a:lnTo>
                  <a:lnTo>
                    <a:pt x="8" y="16"/>
                  </a:lnTo>
                  <a:lnTo>
                    <a:pt x="5" y="16"/>
                  </a:lnTo>
                  <a:lnTo>
                    <a:pt x="5" y="2"/>
                  </a:lnTo>
                  <a:lnTo>
                    <a:pt x="0" y="2"/>
                  </a:lnTo>
                  <a:lnTo>
                    <a:pt x="0" y="0"/>
                  </a:lnTo>
                  <a:lnTo>
                    <a:pt x="13" y="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2C2C2C"/>
                </a:solidFill>
              </a:endParaRPr>
            </a:p>
          </p:txBody>
        </p:sp>
        <p:sp>
          <p:nvSpPr>
            <p:cNvPr id="60" name="Freeform 6"/>
            <p:cNvSpPr>
              <a:spLocks/>
            </p:cNvSpPr>
            <p:nvPr/>
          </p:nvSpPr>
          <p:spPr bwMode="auto">
            <a:xfrm>
              <a:off x="5719763" y="1646238"/>
              <a:ext cx="26987" cy="25400"/>
            </a:xfrm>
            <a:custGeom>
              <a:avLst/>
              <a:gdLst>
                <a:gd name="T0" fmla="*/ 0 w 17"/>
                <a:gd name="T1" fmla="*/ 0 h 16"/>
                <a:gd name="T2" fmla="*/ 4 w 17"/>
                <a:gd name="T3" fmla="*/ 0 h 16"/>
                <a:gd name="T4" fmla="*/ 9 w 17"/>
                <a:gd name="T5" fmla="*/ 13 h 16"/>
                <a:gd name="T6" fmla="*/ 9 w 17"/>
                <a:gd name="T7" fmla="*/ 13 h 16"/>
                <a:gd name="T8" fmla="*/ 14 w 17"/>
                <a:gd name="T9" fmla="*/ 0 h 16"/>
                <a:gd name="T10" fmla="*/ 17 w 17"/>
                <a:gd name="T11" fmla="*/ 0 h 16"/>
                <a:gd name="T12" fmla="*/ 17 w 17"/>
                <a:gd name="T13" fmla="*/ 16 h 16"/>
                <a:gd name="T14" fmla="*/ 15 w 17"/>
                <a:gd name="T15" fmla="*/ 16 h 16"/>
                <a:gd name="T16" fmla="*/ 15 w 17"/>
                <a:gd name="T17" fmla="*/ 3 h 16"/>
                <a:gd name="T18" fmla="*/ 15 w 17"/>
                <a:gd name="T19" fmla="*/ 3 h 16"/>
                <a:gd name="T20" fmla="*/ 10 w 17"/>
                <a:gd name="T21" fmla="*/ 16 h 16"/>
                <a:gd name="T22" fmla="*/ 8 w 17"/>
                <a:gd name="T23" fmla="*/ 16 h 16"/>
                <a:gd name="T24" fmla="*/ 3 w 17"/>
                <a:gd name="T25" fmla="*/ 3 h 16"/>
                <a:gd name="T26" fmla="*/ 2 w 17"/>
                <a:gd name="T27" fmla="*/ 3 h 16"/>
                <a:gd name="T28" fmla="*/ 2 w 17"/>
                <a:gd name="T29" fmla="*/ 16 h 16"/>
                <a:gd name="T30" fmla="*/ 0 w 17"/>
                <a:gd name="T31" fmla="*/ 16 h 16"/>
                <a:gd name="T32" fmla="*/ 0 w 17"/>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6">
                  <a:moveTo>
                    <a:pt x="0" y="0"/>
                  </a:moveTo>
                  <a:lnTo>
                    <a:pt x="4" y="0"/>
                  </a:lnTo>
                  <a:lnTo>
                    <a:pt x="9" y="13"/>
                  </a:lnTo>
                  <a:lnTo>
                    <a:pt x="9" y="13"/>
                  </a:lnTo>
                  <a:lnTo>
                    <a:pt x="14" y="0"/>
                  </a:lnTo>
                  <a:lnTo>
                    <a:pt x="17" y="0"/>
                  </a:lnTo>
                  <a:lnTo>
                    <a:pt x="17" y="16"/>
                  </a:lnTo>
                  <a:lnTo>
                    <a:pt x="15" y="16"/>
                  </a:lnTo>
                  <a:lnTo>
                    <a:pt x="15" y="3"/>
                  </a:lnTo>
                  <a:lnTo>
                    <a:pt x="15" y="3"/>
                  </a:lnTo>
                  <a:lnTo>
                    <a:pt x="10" y="16"/>
                  </a:lnTo>
                  <a:lnTo>
                    <a:pt x="8" y="16"/>
                  </a:lnTo>
                  <a:lnTo>
                    <a:pt x="3" y="3"/>
                  </a:lnTo>
                  <a:lnTo>
                    <a:pt x="2" y="3"/>
                  </a:lnTo>
                  <a:lnTo>
                    <a:pt x="2" y="16"/>
                  </a:lnTo>
                  <a:lnTo>
                    <a:pt x="0" y="16"/>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2C2C2C"/>
                </a:solidFill>
              </a:endParaRPr>
            </a:p>
          </p:txBody>
        </p:sp>
        <p:sp>
          <p:nvSpPr>
            <p:cNvPr id="61" name="Rectangle 7"/>
            <p:cNvSpPr>
              <a:spLocks noChangeArrowheads="1"/>
            </p:cNvSpPr>
            <p:nvPr/>
          </p:nvSpPr>
          <p:spPr bwMode="auto">
            <a:xfrm>
              <a:off x="4941888" y="1476375"/>
              <a:ext cx="49212" cy="195263"/>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srgbClr val="2C2C2C"/>
                </a:solidFill>
              </a:endParaRPr>
            </a:p>
          </p:txBody>
        </p:sp>
        <p:sp>
          <p:nvSpPr>
            <p:cNvPr id="62" name="Freeform 8"/>
            <p:cNvSpPr>
              <a:spLocks/>
            </p:cNvSpPr>
            <p:nvPr/>
          </p:nvSpPr>
          <p:spPr bwMode="auto">
            <a:xfrm>
              <a:off x="5238750" y="1473200"/>
              <a:ext cx="149225" cy="201613"/>
            </a:xfrm>
            <a:custGeom>
              <a:avLst/>
              <a:gdLst>
                <a:gd name="T0" fmla="*/ 278 w 278"/>
                <a:gd name="T1" fmla="*/ 111 h 377"/>
                <a:gd name="T2" fmla="*/ 200 w 278"/>
                <a:gd name="T3" fmla="*/ 92 h 377"/>
                <a:gd name="T4" fmla="*/ 100 w 278"/>
                <a:gd name="T5" fmla="*/ 189 h 377"/>
                <a:gd name="T6" fmla="*/ 200 w 278"/>
                <a:gd name="T7" fmla="*/ 286 h 377"/>
                <a:gd name="T8" fmla="*/ 278 w 278"/>
                <a:gd name="T9" fmla="*/ 267 h 377"/>
                <a:gd name="T10" fmla="*/ 278 w 278"/>
                <a:gd name="T11" fmla="*/ 364 h 377"/>
                <a:gd name="T12" fmla="*/ 194 w 278"/>
                <a:gd name="T13" fmla="*/ 377 h 377"/>
                <a:gd name="T14" fmla="*/ 0 w 278"/>
                <a:gd name="T15" fmla="*/ 189 h 377"/>
                <a:gd name="T16" fmla="*/ 194 w 278"/>
                <a:gd name="T17" fmla="*/ 0 h 377"/>
                <a:gd name="T18" fmla="*/ 278 w 278"/>
                <a:gd name="T19" fmla="*/ 13 h 377"/>
                <a:gd name="T20" fmla="*/ 278 w 278"/>
                <a:gd name="T21" fmla="*/ 11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8" h="377">
                  <a:moveTo>
                    <a:pt x="278" y="111"/>
                  </a:moveTo>
                  <a:cubicBezTo>
                    <a:pt x="274" y="109"/>
                    <a:pt x="244" y="92"/>
                    <a:pt x="200" y="92"/>
                  </a:cubicBezTo>
                  <a:cubicBezTo>
                    <a:pt x="141" y="92"/>
                    <a:pt x="100" y="133"/>
                    <a:pt x="100" y="189"/>
                  </a:cubicBezTo>
                  <a:cubicBezTo>
                    <a:pt x="100" y="243"/>
                    <a:pt x="139" y="286"/>
                    <a:pt x="200" y="286"/>
                  </a:cubicBezTo>
                  <a:cubicBezTo>
                    <a:pt x="244" y="286"/>
                    <a:pt x="274" y="269"/>
                    <a:pt x="278" y="267"/>
                  </a:cubicBezTo>
                  <a:cubicBezTo>
                    <a:pt x="278" y="364"/>
                    <a:pt x="278" y="364"/>
                    <a:pt x="278" y="364"/>
                  </a:cubicBezTo>
                  <a:cubicBezTo>
                    <a:pt x="266" y="368"/>
                    <a:pt x="235" y="377"/>
                    <a:pt x="194" y="377"/>
                  </a:cubicBezTo>
                  <a:cubicBezTo>
                    <a:pt x="91" y="377"/>
                    <a:pt x="0" y="306"/>
                    <a:pt x="0" y="189"/>
                  </a:cubicBezTo>
                  <a:cubicBezTo>
                    <a:pt x="0" y="80"/>
                    <a:pt x="82" y="0"/>
                    <a:pt x="194" y="0"/>
                  </a:cubicBezTo>
                  <a:cubicBezTo>
                    <a:pt x="237" y="0"/>
                    <a:pt x="269" y="11"/>
                    <a:pt x="278" y="13"/>
                  </a:cubicBezTo>
                  <a:lnTo>
                    <a:pt x="278" y="111"/>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2C2C2C"/>
                </a:solidFill>
              </a:endParaRPr>
            </a:p>
          </p:txBody>
        </p:sp>
        <p:sp>
          <p:nvSpPr>
            <p:cNvPr id="63" name="Freeform 9"/>
            <p:cNvSpPr>
              <a:spLocks/>
            </p:cNvSpPr>
            <p:nvPr/>
          </p:nvSpPr>
          <p:spPr bwMode="auto">
            <a:xfrm>
              <a:off x="4725988" y="1473200"/>
              <a:ext cx="149225" cy="201613"/>
            </a:xfrm>
            <a:custGeom>
              <a:avLst/>
              <a:gdLst>
                <a:gd name="T0" fmla="*/ 278 w 278"/>
                <a:gd name="T1" fmla="*/ 111 h 377"/>
                <a:gd name="T2" fmla="*/ 200 w 278"/>
                <a:gd name="T3" fmla="*/ 92 h 377"/>
                <a:gd name="T4" fmla="*/ 100 w 278"/>
                <a:gd name="T5" fmla="*/ 189 h 377"/>
                <a:gd name="T6" fmla="*/ 200 w 278"/>
                <a:gd name="T7" fmla="*/ 286 h 377"/>
                <a:gd name="T8" fmla="*/ 278 w 278"/>
                <a:gd name="T9" fmla="*/ 267 h 377"/>
                <a:gd name="T10" fmla="*/ 278 w 278"/>
                <a:gd name="T11" fmla="*/ 364 h 377"/>
                <a:gd name="T12" fmla="*/ 194 w 278"/>
                <a:gd name="T13" fmla="*/ 377 h 377"/>
                <a:gd name="T14" fmla="*/ 0 w 278"/>
                <a:gd name="T15" fmla="*/ 189 h 377"/>
                <a:gd name="T16" fmla="*/ 194 w 278"/>
                <a:gd name="T17" fmla="*/ 0 h 377"/>
                <a:gd name="T18" fmla="*/ 278 w 278"/>
                <a:gd name="T19" fmla="*/ 13 h 377"/>
                <a:gd name="T20" fmla="*/ 278 w 278"/>
                <a:gd name="T21" fmla="*/ 11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8" h="377">
                  <a:moveTo>
                    <a:pt x="278" y="111"/>
                  </a:moveTo>
                  <a:cubicBezTo>
                    <a:pt x="274" y="109"/>
                    <a:pt x="244" y="92"/>
                    <a:pt x="200" y="92"/>
                  </a:cubicBezTo>
                  <a:cubicBezTo>
                    <a:pt x="141" y="92"/>
                    <a:pt x="100" y="133"/>
                    <a:pt x="100" y="189"/>
                  </a:cubicBezTo>
                  <a:cubicBezTo>
                    <a:pt x="100" y="243"/>
                    <a:pt x="139" y="286"/>
                    <a:pt x="200" y="286"/>
                  </a:cubicBezTo>
                  <a:cubicBezTo>
                    <a:pt x="244" y="286"/>
                    <a:pt x="274" y="269"/>
                    <a:pt x="278" y="267"/>
                  </a:cubicBezTo>
                  <a:cubicBezTo>
                    <a:pt x="278" y="364"/>
                    <a:pt x="278" y="364"/>
                    <a:pt x="278" y="364"/>
                  </a:cubicBezTo>
                  <a:cubicBezTo>
                    <a:pt x="266" y="368"/>
                    <a:pt x="235" y="377"/>
                    <a:pt x="194" y="377"/>
                  </a:cubicBezTo>
                  <a:cubicBezTo>
                    <a:pt x="91" y="377"/>
                    <a:pt x="0" y="306"/>
                    <a:pt x="0" y="189"/>
                  </a:cubicBezTo>
                  <a:cubicBezTo>
                    <a:pt x="0" y="80"/>
                    <a:pt x="82" y="0"/>
                    <a:pt x="194" y="0"/>
                  </a:cubicBezTo>
                  <a:cubicBezTo>
                    <a:pt x="237" y="0"/>
                    <a:pt x="269" y="11"/>
                    <a:pt x="278" y="13"/>
                  </a:cubicBezTo>
                  <a:lnTo>
                    <a:pt x="278" y="111"/>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2C2C2C"/>
                </a:solidFill>
              </a:endParaRPr>
            </a:p>
          </p:txBody>
        </p:sp>
        <p:sp>
          <p:nvSpPr>
            <p:cNvPr id="64" name="Freeform 10"/>
            <p:cNvSpPr>
              <a:spLocks noEditPoints="1"/>
            </p:cNvSpPr>
            <p:nvPr/>
          </p:nvSpPr>
          <p:spPr bwMode="auto">
            <a:xfrm>
              <a:off x="5438775" y="1473200"/>
              <a:ext cx="206375" cy="201613"/>
            </a:xfrm>
            <a:custGeom>
              <a:avLst/>
              <a:gdLst>
                <a:gd name="T0" fmla="*/ 385 w 385"/>
                <a:gd name="T1" fmla="*/ 189 h 377"/>
                <a:gd name="T2" fmla="*/ 193 w 385"/>
                <a:gd name="T3" fmla="*/ 377 h 377"/>
                <a:gd name="T4" fmla="*/ 0 w 385"/>
                <a:gd name="T5" fmla="*/ 189 h 377"/>
                <a:gd name="T6" fmla="*/ 193 w 385"/>
                <a:gd name="T7" fmla="*/ 0 h 377"/>
                <a:gd name="T8" fmla="*/ 385 w 385"/>
                <a:gd name="T9" fmla="*/ 189 h 377"/>
                <a:gd name="T10" fmla="*/ 193 w 385"/>
                <a:gd name="T11" fmla="*/ 93 h 377"/>
                <a:gd name="T12" fmla="*/ 98 w 385"/>
                <a:gd name="T13" fmla="*/ 189 h 377"/>
                <a:gd name="T14" fmla="*/ 193 w 385"/>
                <a:gd name="T15" fmla="*/ 285 h 377"/>
                <a:gd name="T16" fmla="*/ 288 w 385"/>
                <a:gd name="T17" fmla="*/ 189 h 377"/>
                <a:gd name="T18" fmla="*/ 193 w 385"/>
                <a:gd name="T19" fmla="*/ 93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5" h="377">
                  <a:moveTo>
                    <a:pt x="385" y="189"/>
                  </a:moveTo>
                  <a:cubicBezTo>
                    <a:pt x="385" y="293"/>
                    <a:pt x="305" y="377"/>
                    <a:pt x="193" y="377"/>
                  </a:cubicBezTo>
                  <a:cubicBezTo>
                    <a:pt x="81" y="377"/>
                    <a:pt x="0" y="293"/>
                    <a:pt x="0" y="189"/>
                  </a:cubicBezTo>
                  <a:cubicBezTo>
                    <a:pt x="0" y="85"/>
                    <a:pt x="81" y="0"/>
                    <a:pt x="193" y="0"/>
                  </a:cubicBezTo>
                  <a:cubicBezTo>
                    <a:pt x="305" y="0"/>
                    <a:pt x="385" y="85"/>
                    <a:pt x="385" y="189"/>
                  </a:cubicBezTo>
                  <a:close/>
                  <a:moveTo>
                    <a:pt x="193" y="93"/>
                  </a:moveTo>
                  <a:cubicBezTo>
                    <a:pt x="138" y="93"/>
                    <a:pt x="98" y="136"/>
                    <a:pt x="98" y="189"/>
                  </a:cubicBezTo>
                  <a:cubicBezTo>
                    <a:pt x="98" y="242"/>
                    <a:pt x="138" y="285"/>
                    <a:pt x="193" y="285"/>
                  </a:cubicBezTo>
                  <a:cubicBezTo>
                    <a:pt x="247" y="285"/>
                    <a:pt x="288" y="242"/>
                    <a:pt x="288" y="189"/>
                  </a:cubicBezTo>
                  <a:cubicBezTo>
                    <a:pt x="288" y="136"/>
                    <a:pt x="247" y="93"/>
                    <a:pt x="193" y="9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2C2C2C"/>
                </a:solidFill>
              </a:endParaRPr>
            </a:p>
          </p:txBody>
        </p:sp>
        <p:sp>
          <p:nvSpPr>
            <p:cNvPr id="65" name="Freeform 11"/>
            <p:cNvSpPr>
              <a:spLocks/>
            </p:cNvSpPr>
            <p:nvPr/>
          </p:nvSpPr>
          <p:spPr bwMode="auto">
            <a:xfrm>
              <a:off x="5057775" y="1473200"/>
              <a:ext cx="133350" cy="201613"/>
            </a:xfrm>
            <a:custGeom>
              <a:avLst/>
              <a:gdLst>
                <a:gd name="T0" fmla="*/ 225 w 251"/>
                <a:gd name="T1" fmla="*/ 89 h 377"/>
                <a:gd name="T2" fmla="*/ 154 w 251"/>
                <a:gd name="T3" fmla="*/ 78 h 377"/>
                <a:gd name="T4" fmla="*/ 97 w 251"/>
                <a:gd name="T5" fmla="*/ 108 h 377"/>
                <a:gd name="T6" fmla="*/ 139 w 251"/>
                <a:gd name="T7" fmla="*/ 143 h 377"/>
                <a:gd name="T8" fmla="*/ 164 w 251"/>
                <a:gd name="T9" fmla="*/ 151 h 377"/>
                <a:gd name="T10" fmla="*/ 251 w 251"/>
                <a:gd name="T11" fmla="*/ 255 h 377"/>
                <a:gd name="T12" fmla="*/ 100 w 251"/>
                <a:gd name="T13" fmla="*/ 377 h 377"/>
                <a:gd name="T14" fmla="*/ 1 w 251"/>
                <a:gd name="T15" fmla="*/ 367 h 377"/>
                <a:gd name="T16" fmla="*/ 1 w 251"/>
                <a:gd name="T17" fmla="*/ 284 h 377"/>
                <a:gd name="T18" fmla="*/ 88 w 251"/>
                <a:gd name="T19" fmla="*/ 297 h 377"/>
                <a:gd name="T20" fmla="*/ 154 w 251"/>
                <a:gd name="T21" fmla="*/ 263 h 377"/>
                <a:gd name="T22" fmla="*/ 113 w 251"/>
                <a:gd name="T23" fmla="*/ 227 h 377"/>
                <a:gd name="T24" fmla="*/ 94 w 251"/>
                <a:gd name="T25" fmla="*/ 220 h 377"/>
                <a:gd name="T26" fmla="*/ 0 w 251"/>
                <a:gd name="T27" fmla="*/ 114 h 377"/>
                <a:gd name="T28" fmla="*/ 136 w 251"/>
                <a:gd name="T29" fmla="*/ 0 h 377"/>
                <a:gd name="T30" fmla="*/ 225 w 251"/>
                <a:gd name="T31" fmla="*/ 12 h 377"/>
                <a:gd name="T32" fmla="*/ 225 w 251"/>
                <a:gd name="T33" fmla="*/ 89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1" h="377">
                  <a:moveTo>
                    <a:pt x="225" y="89"/>
                  </a:moveTo>
                  <a:cubicBezTo>
                    <a:pt x="224" y="89"/>
                    <a:pt x="185" y="78"/>
                    <a:pt x="154" y="78"/>
                  </a:cubicBezTo>
                  <a:cubicBezTo>
                    <a:pt x="117" y="78"/>
                    <a:pt x="97" y="91"/>
                    <a:pt x="97" y="108"/>
                  </a:cubicBezTo>
                  <a:cubicBezTo>
                    <a:pt x="97" y="130"/>
                    <a:pt x="124" y="138"/>
                    <a:pt x="139" y="143"/>
                  </a:cubicBezTo>
                  <a:cubicBezTo>
                    <a:pt x="164" y="151"/>
                    <a:pt x="164" y="151"/>
                    <a:pt x="164" y="151"/>
                  </a:cubicBezTo>
                  <a:cubicBezTo>
                    <a:pt x="224" y="170"/>
                    <a:pt x="251" y="211"/>
                    <a:pt x="251" y="255"/>
                  </a:cubicBezTo>
                  <a:cubicBezTo>
                    <a:pt x="251" y="347"/>
                    <a:pt x="171" y="377"/>
                    <a:pt x="100" y="377"/>
                  </a:cubicBezTo>
                  <a:cubicBezTo>
                    <a:pt x="51" y="377"/>
                    <a:pt x="5" y="368"/>
                    <a:pt x="1" y="367"/>
                  </a:cubicBezTo>
                  <a:cubicBezTo>
                    <a:pt x="1" y="284"/>
                    <a:pt x="1" y="284"/>
                    <a:pt x="1" y="284"/>
                  </a:cubicBezTo>
                  <a:cubicBezTo>
                    <a:pt x="9" y="286"/>
                    <a:pt x="48" y="297"/>
                    <a:pt x="88" y="297"/>
                  </a:cubicBezTo>
                  <a:cubicBezTo>
                    <a:pt x="133" y="297"/>
                    <a:pt x="154" y="284"/>
                    <a:pt x="154" y="263"/>
                  </a:cubicBezTo>
                  <a:cubicBezTo>
                    <a:pt x="154" y="245"/>
                    <a:pt x="136" y="234"/>
                    <a:pt x="113" y="227"/>
                  </a:cubicBezTo>
                  <a:cubicBezTo>
                    <a:pt x="108" y="225"/>
                    <a:pt x="99" y="222"/>
                    <a:pt x="94" y="220"/>
                  </a:cubicBezTo>
                  <a:cubicBezTo>
                    <a:pt x="43" y="204"/>
                    <a:pt x="0" y="174"/>
                    <a:pt x="0" y="114"/>
                  </a:cubicBezTo>
                  <a:cubicBezTo>
                    <a:pt x="0" y="46"/>
                    <a:pt x="51" y="0"/>
                    <a:pt x="136" y="0"/>
                  </a:cubicBezTo>
                  <a:cubicBezTo>
                    <a:pt x="181" y="0"/>
                    <a:pt x="223" y="11"/>
                    <a:pt x="225" y="12"/>
                  </a:cubicBezTo>
                  <a:lnTo>
                    <a:pt x="225" y="89"/>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2C2C2C"/>
                </a:solidFill>
              </a:endParaRPr>
            </a:p>
          </p:txBody>
        </p:sp>
        <p:sp>
          <p:nvSpPr>
            <p:cNvPr id="66" name="Freeform 12"/>
            <p:cNvSpPr>
              <a:spLocks/>
            </p:cNvSpPr>
            <p:nvPr/>
          </p:nvSpPr>
          <p:spPr bwMode="auto">
            <a:xfrm>
              <a:off x="4624388" y="1241425"/>
              <a:ext cx="49212" cy="101600"/>
            </a:xfrm>
            <a:custGeom>
              <a:avLst/>
              <a:gdLst>
                <a:gd name="T0" fmla="*/ 91 w 91"/>
                <a:gd name="T1" fmla="*/ 45 h 187"/>
                <a:gd name="T2" fmla="*/ 46 w 91"/>
                <a:gd name="T3" fmla="*/ 0 h 187"/>
                <a:gd name="T4" fmla="*/ 0 w 91"/>
                <a:gd name="T5" fmla="*/ 45 h 187"/>
                <a:gd name="T6" fmla="*/ 0 w 91"/>
                <a:gd name="T7" fmla="*/ 141 h 187"/>
                <a:gd name="T8" fmla="*/ 46 w 91"/>
                <a:gd name="T9" fmla="*/ 187 h 187"/>
                <a:gd name="T10" fmla="*/ 91 w 91"/>
                <a:gd name="T11" fmla="*/ 141 h 187"/>
                <a:gd name="T12" fmla="*/ 91 w 91"/>
                <a:gd name="T13" fmla="*/ 45 h 187"/>
              </a:gdLst>
              <a:ahLst/>
              <a:cxnLst>
                <a:cxn ang="0">
                  <a:pos x="T0" y="T1"/>
                </a:cxn>
                <a:cxn ang="0">
                  <a:pos x="T2" y="T3"/>
                </a:cxn>
                <a:cxn ang="0">
                  <a:pos x="T4" y="T5"/>
                </a:cxn>
                <a:cxn ang="0">
                  <a:pos x="T6" y="T7"/>
                </a:cxn>
                <a:cxn ang="0">
                  <a:pos x="T8" y="T9"/>
                </a:cxn>
                <a:cxn ang="0">
                  <a:pos x="T10" y="T11"/>
                </a:cxn>
                <a:cxn ang="0">
                  <a:pos x="T12" y="T13"/>
                </a:cxn>
              </a:cxnLst>
              <a:rect l="0" t="0" r="r" b="b"/>
              <a:pathLst>
                <a:path w="91" h="187">
                  <a:moveTo>
                    <a:pt x="91" y="45"/>
                  </a:moveTo>
                  <a:cubicBezTo>
                    <a:pt x="91" y="20"/>
                    <a:pt x="71" y="0"/>
                    <a:pt x="46" y="0"/>
                  </a:cubicBezTo>
                  <a:cubicBezTo>
                    <a:pt x="21" y="0"/>
                    <a:pt x="0" y="20"/>
                    <a:pt x="0" y="45"/>
                  </a:cubicBezTo>
                  <a:cubicBezTo>
                    <a:pt x="0" y="141"/>
                    <a:pt x="0" y="141"/>
                    <a:pt x="0" y="141"/>
                  </a:cubicBezTo>
                  <a:cubicBezTo>
                    <a:pt x="0" y="166"/>
                    <a:pt x="21" y="187"/>
                    <a:pt x="46" y="187"/>
                  </a:cubicBezTo>
                  <a:cubicBezTo>
                    <a:pt x="71" y="187"/>
                    <a:pt x="91" y="166"/>
                    <a:pt x="91" y="141"/>
                  </a:cubicBezTo>
                  <a:lnTo>
                    <a:pt x="91" y="45"/>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2C2C2C"/>
                </a:solidFill>
              </a:endParaRPr>
            </a:p>
          </p:txBody>
        </p:sp>
        <p:sp>
          <p:nvSpPr>
            <p:cNvPr id="67" name="Freeform 13"/>
            <p:cNvSpPr>
              <a:spLocks/>
            </p:cNvSpPr>
            <p:nvPr/>
          </p:nvSpPr>
          <p:spPr bwMode="auto">
            <a:xfrm>
              <a:off x="4759325" y="1174750"/>
              <a:ext cx="49212" cy="168275"/>
            </a:xfrm>
            <a:custGeom>
              <a:avLst/>
              <a:gdLst>
                <a:gd name="T0" fmla="*/ 91 w 91"/>
                <a:gd name="T1" fmla="*/ 46 h 313"/>
                <a:gd name="T2" fmla="*/ 45 w 91"/>
                <a:gd name="T3" fmla="*/ 0 h 313"/>
                <a:gd name="T4" fmla="*/ 0 w 91"/>
                <a:gd name="T5" fmla="*/ 46 h 313"/>
                <a:gd name="T6" fmla="*/ 0 w 91"/>
                <a:gd name="T7" fmla="*/ 267 h 313"/>
                <a:gd name="T8" fmla="*/ 45 w 91"/>
                <a:gd name="T9" fmla="*/ 313 h 313"/>
                <a:gd name="T10" fmla="*/ 91 w 91"/>
                <a:gd name="T11" fmla="*/ 267 h 313"/>
                <a:gd name="T12" fmla="*/ 91 w 91"/>
                <a:gd name="T13" fmla="*/ 46 h 313"/>
              </a:gdLst>
              <a:ahLst/>
              <a:cxnLst>
                <a:cxn ang="0">
                  <a:pos x="T0" y="T1"/>
                </a:cxn>
                <a:cxn ang="0">
                  <a:pos x="T2" y="T3"/>
                </a:cxn>
                <a:cxn ang="0">
                  <a:pos x="T4" y="T5"/>
                </a:cxn>
                <a:cxn ang="0">
                  <a:pos x="T6" y="T7"/>
                </a:cxn>
                <a:cxn ang="0">
                  <a:pos x="T8" y="T9"/>
                </a:cxn>
                <a:cxn ang="0">
                  <a:pos x="T10" y="T11"/>
                </a:cxn>
                <a:cxn ang="0">
                  <a:pos x="T12" y="T13"/>
                </a:cxn>
              </a:cxnLst>
              <a:rect l="0" t="0" r="r" b="b"/>
              <a:pathLst>
                <a:path w="91" h="313">
                  <a:moveTo>
                    <a:pt x="91" y="46"/>
                  </a:moveTo>
                  <a:cubicBezTo>
                    <a:pt x="91" y="21"/>
                    <a:pt x="70" y="0"/>
                    <a:pt x="45" y="0"/>
                  </a:cubicBezTo>
                  <a:cubicBezTo>
                    <a:pt x="20" y="0"/>
                    <a:pt x="0" y="21"/>
                    <a:pt x="0" y="46"/>
                  </a:cubicBezTo>
                  <a:cubicBezTo>
                    <a:pt x="0" y="267"/>
                    <a:pt x="0" y="267"/>
                    <a:pt x="0" y="267"/>
                  </a:cubicBezTo>
                  <a:cubicBezTo>
                    <a:pt x="0" y="292"/>
                    <a:pt x="20" y="313"/>
                    <a:pt x="45" y="313"/>
                  </a:cubicBezTo>
                  <a:cubicBezTo>
                    <a:pt x="70" y="313"/>
                    <a:pt x="91" y="292"/>
                    <a:pt x="91" y="267"/>
                  </a:cubicBezTo>
                  <a:lnTo>
                    <a:pt x="91" y="46"/>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2C2C2C"/>
                </a:solidFill>
              </a:endParaRPr>
            </a:p>
          </p:txBody>
        </p:sp>
        <p:sp>
          <p:nvSpPr>
            <p:cNvPr id="68" name="Freeform 14"/>
            <p:cNvSpPr>
              <a:spLocks/>
            </p:cNvSpPr>
            <p:nvPr/>
          </p:nvSpPr>
          <p:spPr bwMode="auto">
            <a:xfrm>
              <a:off x="4892675" y="1082675"/>
              <a:ext cx="49212" cy="307975"/>
            </a:xfrm>
            <a:custGeom>
              <a:avLst/>
              <a:gdLst>
                <a:gd name="T0" fmla="*/ 92 w 92"/>
                <a:gd name="T1" fmla="*/ 45 h 574"/>
                <a:gd name="T2" fmla="*/ 46 w 92"/>
                <a:gd name="T3" fmla="*/ 0 h 574"/>
                <a:gd name="T4" fmla="*/ 0 w 92"/>
                <a:gd name="T5" fmla="*/ 45 h 574"/>
                <a:gd name="T6" fmla="*/ 0 w 92"/>
                <a:gd name="T7" fmla="*/ 529 h 574"/>
                <a:gd name="T8" fmla="*/ 46 w 92"/>
                <a:gd name="T9" fmla="*/ 574 h 574"/>
                <a:gd name="T10" fmla="*/ 92 w 92"/>
                <a:gd name="T11" fmla="*/ 529 h 574"/>
                <a:gd name="T12" fmla="*/ 92 w 92"/>
                <a:gd name="T13" fmla="*/ 45 h 574"/>
              </a:gdLst>
              <a:ahLst/>
              <a:cxnLst>
                <a:cxn ang="0">
                  <a:pos x="T0" y="T1"/>
                </a:cxn>
                <a:cxn ang="0">
                  <a:pos x="T2" y="T3"/>
                </a:cxn>
                <a:cxn ang="0">
                  <a:pos x="T4" y="T5"/>
                </a:cxn>
                <a:cxn ang="0">
                  <a:pos x="T6" y="T7"/>
                </a:cxn>
                <a:cxn ang="0">
                  <a:pos x="T8" y="T9"/>
                </a:cxn>
                <a:cxn ang="0">
                  <a:pos x="T10" y="T11"/>
                </a:cxn>
                <a:cxn ang="0">
                  <a:pos x="T12" y="T13"/>
                </a:cxn>
              </a:cxnLst>
              <a:rect l="0" t="0" r="r" b="b"/>
              <a:pathLst>
                <a:path w="92" h="574">
                  <a:moveTo>
                    <a:pt x="92" y="45"/>
                  </a:moveTo>
                  <a:cubicBezTo>
                    <a:pt x="92" y="20"/>
                    <a:pt x="71" y="0"/>
                    <a:pt x="46" y="0"/>
                  </a:cubicBezTo>
                  <a:cubicBezTo>
                    <a:pt x="21" y="0"/>
                    <a:pt x="0" y="20"/>
                    <a:pt x="0" y="45"/>
                  </a:cubicBezTo>
                  <a:cubicBezTo>
                    <a:pt x="0" y="529"/>
                    <a:pt x="0" y="529"/>
                    <a:pt x="0" y="529"/>
                  </a:cubicBezTo>
                  <a:cubicBezTo>
                    <a:pt x="0" y="554"/>
                    <a:pt x="21" y="574"/>
                    <a:pt x="46" y="574"/>
                  </a:cubicBezTo>
                  <a:cubicBezTo>
                    <a:pt x="71" y="574"/>
                    <a:pt x="92" y="554"/>
                    <a:pt x="92" y="529"/>
                  </a:cubicBezTo>
                  <a:lnTo>
                    <a:pt x="92" y="45"/>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2C2C2C"/>
                </a:solidFill>
              </a:endParaRPr>
            </a:p>
          </p:txBody>
        </p:sp>
        <p:sp>
          <p:nvSpPr>
            <p:cNvPr id="69" name="Freeform 15"/>
            <p:cNvSpPr>
              <a:spLocks/>
            </p:cNvSpPr>
            <p:nvPr/>
          </p:nvSpPr>
          <p:spPr bwMode="auto">
            <a:xfrm>
              <a:off x="5027613" y="1174750"/>
              <a:ext cx="49212" cy="168275"/>
            </a:xfrm>
            <a:custGeom>
              <a:avLst/>
              <a:gdLst>
                <a:gd name="T0" fmla="*/ 91 w 91"/>
                <a:gd name="T1" fmla="*/ 46 h 313"/>
                <a:gd name="T2" fmla="*/ 46 w 91"/>
                <a:gd name="T3" fmla="*/ 0 h 313"/>
                <a:gd name="T4" fmla="*/ 0 w 91"/>
                <a:gd name="T5" fmla="*/ 46 h 313"/>
                <a:gd name="T6" fmla="*/ 0 w 91"/>
                <a:gd name="T7" fmla="*/ 267 h 313"/>
                <a:gd name="T8" fmla="*/ 46 w 91"/>
                <a:gd name="T9" fmla="*/ 313 h 313"/>
                <a:gd name="T10" fmla="*/ 91 w 91"/>
                <a:gd name="T11" fmla="*/ 267 h 313"/>
                <a:gd name="T12" fmla="*/ 91 w 91"/>
                <a:gd name="T13" fmla="*/ 46 h 313"/>
              </a:gdLst>
              <a:ahLst/>
              <a:cxnLst>
                <a:cxn ang="0">
                  <a:pos x="T0" y="T1"/>
                </a:cxn>
                <a:cxn ang="0">
                  <a:pos x="T2" y="T3"/>
                </a:cxn>
                <a:cxn ang="0">
                  <a:pos x="T4" y="T5"/>
                </a:cxn>
                <a:cxn ang="0">
                  <a:pos x="T6" y="T7"/>
                </a:cxn>
                <a:cxn ang="0">
                  <a:pos x="T8" y="T9"/>
                </a:cxn>
                <a:cxn ang="0">
                  <a:pos x="T10" y="T11"/>
                </a:cxn>
                <a:cxn ang="0">
                  <a:pos x="T12" y="T13"/>
                </a:cxn>
              </a:cxnLst>
              <a:rect l="0" t="0" r="r" b="b"/>
              <a:pathLst>
                <a:path w="91" h="313">
                  <a:moveTo>
                    <a:pt x="91" y="46"/>
                  </a:moveTo>
                  <a:cubicBezTo>
                    <a:pt x="91" y="21"/>
                    <a:pt x="71" y="0"/>
                    <a:pt x="46" y="0"/>
                  </a:cubicBezTo>
                  <a:cubicBezTo>
                    <a:pt x="21" y="0"/>
                    <a:pt x="0" y="21"/>
                    <a:pt x="0" y="46"/>
                  </a:cubicBezTo>
                  <a:cubicBezTo>
                    <a:pt x="0" y="267"/>
                    <a:pt x="0" y="267"/>
                    <a:pt x="0" y="267"/>
                  </a:cubicBezTo>
                  <a:cubicBezTo>
                    <a:pt x="0" y="292"/>
                    <a:pt x="21" y="313"/>
                    <a:pt x="46" y="313"/>
                  </a:cubicBezTo>
                  <a:cubicBezTo>
                    <a:pt x="71" y="313"/>
                    <a:pt x="91" y="292"/>
                    <a:pt x="91" y="267"/>
                  </a:cubicBezTo>
                  <a:lnTo>
                    <a:pt x="91" y="46"/>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2C2C2C"/>
                </a:solidFill>
              </a:endParaRPr>
            </a:p>
          </p:txBody>
        </p:sp>
        <p:sp>
          <p:nvSpPr>
            <p:cNvPr id="70" name="Freeform 16"/>
            <p:cNvSpPr>
              <a:spLocks/>
            </p:cNvSpPr>
            <p:nvPr/>
          </p:nvSpPr>
          <p:spPr bwMode="auto">
            <a:xfrm>
              <a:off x="5160963" y="1241425"/>
              <a:ext cx="49212" cy="101600"/>
            </a:xfrm>
            <a:custGeom>
              <a:avLst/>
              <a:gdLst>
                <a:gd name="T0" fmla="*/ 91 w 91"/>
                <a:gd name="T1" fmla="*/ 45 h 187"/>
                <a:gd name="T2" fmla="*/ 45 w 91"/>
                <a:gd name="T3" fmla="*/ 0 h 187"/>
                <a:gd name="T4" fmla="*/ 0 w 91"/>
                <a:gd name="T5" fmla="*/ 45 h 187"/>
                <a:gd name="T6" fmla="*/ 0 w 91"/>
                <a:gd name="T7" fmla="*/ 141 h 187"/>
                <a:gd name="T8" fmla="*/ 45 w 91"/>
                <a:gd name="T9" fmla="*/ 187 h 187"/>
                <a:gd name="T10" fmla="*/ 91 w 91"/>
                <a:gd name="T11" fmla="*/ 141 h 187"/>
                <a:gd name="T12" fmla="*/ 91 w 91"/>
                <a:gd name="T13" fmla="*/ 45 h 187"/>
              </a:gdLst>
              <a:ahLst/>
              <a:cxnLst>
                <a:cxn ang="0">
                  <a:pos x="T0" y="T1"/>
                </a:cxn>
                <a:cxn ang="0">
                  <a:pos x="T2" y="T3"/>
                </a:cxn>
                <a:cxn ang="0">
                  <a:pos x="T4" y="T5"/>
                </a:cxn>
                <a:cxn ang="0">
                  <a:pos x="T6" y="T7"/>
                </a:cxn>
                <a:cxn ang="0">
                  <a:pos x="T8" y="T9"/>
                </a:cxn>
                <a:cxn ang="0">
                  <a:pos x="T10" y="T11"/>
                </a:cxn>
                <a:cxn ang="0">
                  <a:pos x="T12" y="T13"/>
                </a:cxn>
              </a:cxnLst>
              <a:rect l="0" t="0" r="r" b="b"/>
              <a:pathLst>
                <a:path w="91" h="187">
                  <a:moveTo>
                    <a:pt x="91" y="45"/>
                  </a:moveTo>
                  <a:cubicBezTo>
                    <a:pt x="91" y="20"/>
                    <a:pt x="70" y="0"/>
                    <a:pt x="45" y="0"/>
                  </a:cubicBezTo>
                  <a:cubicBezTo>
                    <a:pt x="20" y="0"/>
                    <a:pt x="0" y="20"/>
                    <a:pt x="0" y="45"/>
                  </a:cubicBezTo>
                  <a:cubicBezTo>
                    <a:pt x="0" y="141"/>
                    <a:pt x="0" y="141"/>
                    <a:pt x="0" y="141"/>
                  </a:cubicBezTo>
                  <a:cubicBezTo>
                    <a:pt x="0" y="166"/>
                    <a:pt x="20" y="187"/>
                    <a:pt x="45" y="187"/>
                  </a:cubicBezTo>
                  <a:cubicBezTo>
                    <a:pt x="70" y="187"/>
                    <a:pt x="91" y="166"/>
                    <a:pt x="91" y="141"/>
                  </a:cubicBezTo>
                  <a:lnTo>
                    <a:pt x="91" y="45"/>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2C2C2C"/>
                </a:solidFill>
              </a:endParaRPr>
            </a:p>
          </p:txBody>
        </p:sp>
        <p:sp>
          <p:nvSpPr>
            <p:cNvPr id="71" name="Freeform 17"/>
            <p:cNvSpPr>
              <a:spLocks/>
            </p:cNvSpPr>
            <p:nvPr/>
          </p:nvSpPr>
          <p:spPr bwMode="auto">
            <a:xfrm>
              <a:off x="5295900" y="1174750"/>
              <a:ext cx="47625" cy="168275"/>
            </a:xfrm>
            <a:custGeom>
              <a:avLst/>
              <a:gdLst>
                <a:gd name="T0" fmla="*/ 91 w 91"/>
                <a:gd name="T1" fmla="*/ 46 h 313"/>
                <a:gd name="T2" fmla="*/ 46 w 91"/>
                <a:gd name="T3" fmla="*/ 0 h 313"/>
                <a:gd name="T4" fmla="*/ 0 w 91"/>
                <a:gd name="T5" fmla="*/ 46 h 313"/>
                <a:gd name="T6" fmla="*/ 0 w 91"/>
                <a:gd name="T7" fmla="*/ 267 h 313"/>
                <a:gd name="T8" fmla="*/ 46 w 91"/>
                <a:gd name="T9" fmla="*/ 313 h 313"/>
                <a:gd name="T10" fmla="*/ 91 w 91"/>
                <a:gd name="T11" fmla="*/ 267 h 313"/>
                <a:gd name="T12" fmla="*/ 91 w 91"/>
                <a:gd name="T13" fmla="*/ 46 h 313"/>
              </a:gdLst>
              <a:ahLst/>
              <a:cxnLst>
                <a:cxn ang="0">
                  <a:pos x="T0" y="T1"/>
                </a:cxn>
                <a:cxn ang="0">
                  <a:pos x="T2" y="T3"/>
                </a:cxn>
                <a:cxn ang="0">
                  <a:pos x="T4" y="T5"/>
                </a:cxn>
                <a:cxn ang="0">
                  <a:pos x="T6" y="T7"/>
                </a:cxn>
                <a:cxn ang="0">
                  <a:pos x="T8" y="T9"/>
                </a:cxn>
                <a:cxn ang="0">
                  <a:pos x="T10" y="T11"/>
                </a:cxn>
                <a:cxn ang="0">
                  <a:pos x="T12" y="T13"/>
                </a:cxn>
              </a:cxnLst>
              <a:rect l="0" t="0" r="r" b="b"/>
              <a:pathLst>
                <a:path w="91" h="313">
                  <a:moveTo>
                    <a:pt x="91" y="46"/>
                  </a:moveTo>
                  <a:cubicBezTo>
                    <a:pt x="91" y="21"/>
                    <a:pt x="71" y="0"/>
                    <a:pt x="46" y="0"/>
                  </a:cubicBezTo>
                  <a:cubicBezTo>
                    <a:pt x="21" y="0"/>
                    <a:pt x="0" y="21"/>
                    <a:pt x="0" y="46"/>
                  </a:cubicBezTo>
                  <a:cubicBezTo>
                    <a:pt x="0" y="267"/>
                    <a:pt x="0" y="267"/>
                    <a:pt x="0" y="267"/>
                  </a:cubicBezTo>
                  <a:cubicBezTo>
                    <a:pt x="0" y="292"/>
                    <a:pt x="21" y="313"/>
                    <a:pt x="46" y="313"/>
                  </a:cubicBezTo>
                  <a:cubicBezTo>
                    <a:pt x="71" y="313"/>
                    <a:pt x="91" y="292"/>
                    <a:pt x="91" y="267"/>
                  </a:cubicBezTo>
                  <a:lnTo>
                    <a:pt x="91" y="46"/>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2C2C2C"/>
                </a:solidFill>
              </a:endParaRPr>
            </a:p>
          </p:txBody>
        </p:sp>
        <p:sp>
          <p:nvSpPr>
            <p:cNvPr id="72" name="Freeform 18"/>
            <p:cNvSpPr>
              <a:spLocks/>
            </p:cNvSpPr>
            <p:nvPr/>
          </p:nvSpPr>
          <p:spPr bwMode="auto">
            <a:xfrm>
              <a:off x="5429250" y="1082675"/>
              <a:ext cx="49212" cy="307975"/>
            </a:xfrm>
            <a:custGeom>
              <a:avLst/>
              <a:gdLst>
                <a:gd name="T0" fmla="*/ 91 w 91"/>
                <a:gd name="T1" fmla="*/ 45 h 574"/>
                <a:gd name="T2" fmla="*/ 45 w 91"/>
                <a:gd name="T3" fmla="*/ 0 h 574"/>
                <a:gd name="T4" fmla="*/ 0 w 91"/>
                <a:gd name="T5" fmla="*/ 45 h 574"/>
                <a:gd name="T6" fmla="*/ 0 w 91"/>
                <a:gd name="T7" fmla="*/ 529 h 574"/>
                <a:gd name="T8" fmla="*/ 45 w 91"/>
                <a:gd name="T9" fmla="*/ 574 h 574"/>
                <a:gd name="T10" fmla="*/ 91 w 91"/>
                <a:gd name="T11" fmla="*/ 529 h 574"/>
                <a:gd name="T12" fmla="*/ 91 w 91"/>
                <a:gd name="T13" fmla="*/ 45 h 574"/>
              </a:gdLst>
              <a:ahLst/>
              <a:cxnLst>
                <a:cxn ang="0">
                  <a:pos x="T0" y="T1"/>
                </a:cxn>
                <a:cxn ang="0">
                  <a:pos x="T2" y="T3"/>
                </a:cxn>
                <a:cxn ang="0">
                  <a:pos x="T4" y="T5"/>
                </a:cxn>
                <a:cxn ang="0">
                  <a:pos x="T6" y="T7"/>
                </a:cxn>
                <a:cxn ang="0">
                  <a:pos x="T8" y="T9"/>
                </a:cxn>
                <a:cxn ang="0">
                  <a:pos x="T10" y="T11"/>
                </a:cxn>
                <a:cxn ang="0">
                  <a:pos x="T12" y="T13"/>
                </a:cxn>
              </a:cxnLst>
              <a:rect l="0" t="0" r="r" b="b"/>
              <a:pathLst>
                <a:path w="91" h="574">
                  <a:moveTo>
                    <a:pt x="91" y="45"/>
                  </a:moveTo>
                  <a:cubicBezTo>
                    <a:pt x="91" y="20"/>
                    <a:pt x="70" y="0"/>
                    <a:pt x="45" y="0"/>
                  </a:cubicBezTo>
                  <a:cubicBezTo>
                    <a:pt x="20" y="0"/>
                    <a:pt x="0" y="20"/>
                    <a:pt x="0" y="45"/>
                  </a:cubicBezTo>
                  <a:cubicBezTo>
                    <a:pt x="0" y="529"/>
                    <a:pt x="0" y="529"/>
                    <a:pt x="0" y="529"/>
                  </a:cubicBezTo>
                  <a:cubicBezTo>
                    <a:pt x="0" y="554"/>
                    <a:pt x="20" y="574"/>
                    <a:pt x="45" y="574"/>
                  </a:cubicBezTo>
                  <a:cubicBezTo>
                    <a:pt x="70" y="574"/>
                    <a:pt x="91" y="554"/>
                    <a:pt x="91" y="529"/>
                  </a:cubicBezTo>
                  <a:lnTo>
                    <a:pt x="91" y="45"/>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2C2C2C"/>
                </a:solidFill>
              </a:endParaRPr>
            </a:p>
          </p:txBody>
        </p:sp>
        <p:sp>
          <p:nvSpPr>
            <p:cNvPr id="73" name="Freeform 19"/>
            <p:cNvSpPr>
              <a:spLocks/>
            </p:cNvSpPr>
            <p:nvPr/>
          </p:nvSpPr>
          <p:spPr bwMode="auto">
            <a:xfrm>
              <a:off x="5564188" y="1174750"/>
              <a:ext cx="49212" cy="168275"/>
            </a:xfrm>
            <a:custGeom>
              <a:avLst/>
              <a:gdLst>
                <a:gd name="T0" fmla="*/ 92 w 92"/>
                <a:gd name="T1" fmla="*/ 46 h 313"/>
                <a:gd name="T2" fmla="*/ 46 w 92"/>
                <a:gd name="T3" fmla="*/ 0 h 313"/>
                <a:gd name="T4" fmla="*/ 0 w 92"/>
                <a:gd name="T5" fmla="*/ 46 h 313"/>
                <a:gd name="T6" fmla="*/ 0 w 92"/>
                <a:gd name="T7" fmla="*/ 267 h 313"/>
                <a:gd name="T8" fmla="*/ 46 w 92"/>
                <a:gd name="T9" fmla="*/ 313 h 313"/>
                <a:gd name="T10" fmla="*/ 92 w 92"/>
                <a:gd name="T11" fmla="*/ 267 h 313"/>
                <a:gd name="T12" fmla="*/ 92 w 92"/>
                <a:gd name="T13" fmla="*/ 46 h 313"/>
              </a:gdLst>
              <a:ahLst/>
              <a:cxnLst>
                <a:cxn ang="0">
                  <a:pos x="T0" y="T1"/>
                </a:cxn>
                <a:cxn ang="0">
                  <a:pos x="T2" y="T3"/>
                </a:cxn>
                <a:cxn ang="0">
                  <a:pos x="T4" y="T5"/>
                </a:cxn>
                <a:cxn ang="0">
                  <a:pos x="T6" y="T7"/>
                </a:cxn>
                <a:cxn ang="0">
                  <a:pos x="T8" y="T9"/>
                </a:cxn>
                <a:cxn ang="0">
                  <a:pos x="T10" y="T11"/>
                </a:cxn>
                <a:cxn ang="0">
                  <a:pos x="T12" y="T13"/>
                </a:cxn>
              </a:cxnLst>
              <a:rect l="0" t="0" r="r" b="b"/>
              <a:pathLst>
                <a:path w="92" h="313">
                  <a:moveTo>
                    <a:pt x="92" y="46"/>
                  </a:moveTo>
                  <a:cubicBezTo>
                    <a:pt x="92" y="21"/>
                    <a:pt x="71" y="0"/>
                    <a:pt x="46" y="0"/>
                  </a:cubicBezTo>
                  <a:cubicBezTo>
                    <a:pt x="20" y="0"/>
                    <a:pt x="0" y="21"/>
                    <a:pt x="0" y="46"/>
                  </a:cubicBezTo>
                  <a:cubicBezTo>
                    <a:pt x="0" y="267"/>
                    <a:pt x="0" y="267"/>
                    <a:pt x="0" y="267"/>
                  </a:cubicBezTo>
                  <a:cubicBezTo>
                    <a:pt x="0" y="292"/>
                    <a:pt x="20" y="313"/>
                    <a:pt x="46" y="313"/>
                  </a:cubicBezTo>
                  <a:cubicBezTo>
                    <a:pt x="71" y="313"/>
                    <a:pt x="92" y="292"/>
                    <a:pt x="92" y="267"/>
                  </a:cubicBezTo>
                  <a:lnTo>
                    <a:pt x="92" y="46"/>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2C2C2C"/>
                </a:solidFill>
              </a:endParaRPr>
            </a:p>
          </p:txBody>
        </p:sp>
        <p:sp>
          <p:nvSpPr>
            <p:cNvPr id="74" name="Freeform 20"/>
            <p:cNvSpPr>
              <a:spLocks/>
            </p:cNvSpPr>
            <p:nvPr/>
          </p:nvSpPr>
          <p:spPr bwMode="auto">
            <a:xfrm>
              <a:off x="5697538" y="1241425"/>
              <a:ext cx="49212" cy="101600"/>
            </a:xfrm>
            <a:custGeom>
              <a:avLst/>
              <a:gdLst>
                <a:gd name="T0" fmla="*/ 91 w 91"/>
                <a:gd name="T1" fmla="*/ 45 h 187"/>
                <a:gd name="T2" fmla="*/ 45 w 91"/>
                <a:gd name="T3" fmla="*/ 0 h 187"/>
                <a:gd name="T4" fmla="*/ 0 w 91"/>
                <a:gd name="T5" fmla="*/ 45 h 187"/>
                <a:gd name="T6" fmla="*/ 0 w 91"/>
                <a:gd name="T7" fmla="*/ 141 h 187"/>
                <a:gd name="T8" fmla="*/ 45 w 91"/>
                <a:gd name="T9" fmla="*/ 187 h 187"/>
                <a:gd name="T10" fmla="*/ 91 w 91"/>
                <a:gd name="T11" fmla="*/ 141 h 187"/>
                <a:gd name="T12" fmla="*/ 91 w 91"/>
                <a:gd name="T13" fmla="*/ 45 h 187"/>
              </a:gdLst>
              <a:ahLst/>
              <a:cxnLst>
                <a:cxn ang="0">
                  <a:pos x="T0" y="T1"/>
                </a:cxn>
                <a:cxn ang="0">
                  <a:pos x="T2" y="T3"/>
                </a:cxn>
                <a:cxn ang="0">
                  <a:pos x="T4" y="T5"/>
                </a:cxn>
                <a:cxn ang="0">
                  <a:pos x="T6" y="T7"/>
                </a:cxn>
                <a:cxn ang="0">
                  <a:pos x="T8" y="T9"/>
                </a:cxn>
                <a:cxn ang="0">
                  <a:pos x="T10" y="T11"/>
                </a:cxn>
                <a:cxn ang="0">
                  <a:pos x="T12" y="T13"/>
                </a:cxn>
              </a:cxnLst>
              <a:rect l="0" t="0" r="r" b="b"/>
              <a:pathLst>
                <a:path w="91" h="187">
                  <a:moveTo>
                    <a:pt x="91" y="45"/>
                  </a:moveTo>
                  <a:cubicBezTo>
                    <a:pt x="91" y="20"/>
                    <a:pt x="70" y="0"/>
                    <a:pt x="45" y="0"/>
                  </a:cubicBezTo>
                  <a:cubicBezTo>
                    <a:pt x="20" y="0"/>
                    <a:pt x="0" y="20"/>
                    <a:pt x="0" y="45"/>
                  </a:cubicBezTo>
                  <a:cubicBezTo>
                    <a:pt x="0" y="141"/>
                    <a:pt x="0" y="141"/>
                    <a:pt x="0" y="141"/>
                  </a:cubicBezTo>
                  <a:cubicBezTo>
                    <a:pt x="0" y="166"/>
                    <a:pt x="20" y="187"/>
                    <a:pt x="45" y="187"/>
                  </a:cubicBezTo>
                  <a:cubicBezTo>
                    <a:pt x="70" y="187"/>
                    <a:pt x="91" y="166"/>
                    <a:pt x="91" y="141"/>
                  </a:cubicBezTo>
                  <a:lnTo>
                    <a:pt x="91" y="45"/>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2C2C2C"/>
                </a:solidFill>
              </a:endParaRPr>
            </a:p>
          </p:txBody>
        </p:sp>
      </p:grpSp>
      <p:sp>
        <p:nvSpPr>
          <p:cNvPr id="77" name="Rectangle 76"/>
          <p:cNvSpPr/>
          <p:nvPr/>
        </p:nvSpPr>
        <p:spPr>
          <a:xfrm>
            <a:off x="1741313" y="1157599"/>
            <a:ext cx="2210811" cy="400111"/>
          </a:xfrm>
          <a:prstGeom prst="rect">
            <a:avLst/>
          </a:prstGeom>
        </p:spPr>
        <p:txBody>
          <a:bodyPr wrap="square" lIns="91430" tIns="45718" rIns="91430" bIns="45718">
            <a:spAutoFit/>
          </a:bodyPr>
          <a:lstStyle/>
          <a:p>
            <a:pPr defTabSz="914150"/>
            <a:r>
              <a:rPr lang="en-US" sz="2000" kern="0" dirty="0">
                <a:solidFill>
                  <a:prstClr val="white"/>
                </a:solidFill>
                <a:cs typeface="Arial"/>
              </a:rPr>
              <a:t>UCS Director</a:t>
            </a:r>
          </a:p>
        </p:txBody>
      </p:sp>
      <p:sp>
        <p:nvSpPr>
          <p:cNvPr id="299" name="TextBox 298"/>
          <p:cNvSpPr txBox="1"/>
          <p:nvPr/>
        </p:nvSpPr>
        <p:spPr>
          <a:xfrm>
            <a:off x="4093559" y="1170062"/>
            <a:ext cx="8066112" cy="315407"/>
          </a:xfrm>
          <a:prstGeom prst="rect">
            <a:avLst/>
          </a:prstGeom>
          <a:noFill/>
          <a:ln w="25400">
            <a:noFill/>
            <a:miter lim="800000"/>
          </a:ln>
        </p:spPr>
        <p:txBody>
          <a:bodyPr wrap="square" lIns="68500" tIns="34258" rIns="68500" bIns="34258" rtlCol="0" anchor="ctr" anchorCtr="0">
            <a:spAutoFit/>
          </a:bodyPr>
          <a:lstStyle>
            <a:defPPr>
              <a:defRPr lang="en-US"/>
            </a:defPPr>
            <a:lvl1pPr defTabSz="685055">
              <a:defRPr sz="1400" b="1">
                <a:solidFill>
                  <a:srgbClr val="000000"/>
                </a:solidFill>
                <a:latin typeface="Arial Narrow" panose="020B0606020202030204" pitchFamily="34" charset="0"/>
                <a:cs typeface="Arial"/>
              </a:defRPr>
            </a:lvl1pPr>
          </a:lstStyle>
          <a:p>
            <a:r>
              <a:rPr lang="en-US" sz="1600" b="0" dirty="0">
                <a:solidFill>
                  <a:prstClr val="white"/>
                </a:solidFill>
                <a:latin typeface="CiscoSansTT"/>
              </a:rPr>
              <a:t>Application Catalog  includes compute, network and storage requirements</a:t>
            </a:r>
          </a:p>
        </p:txBody>
      </p:sp>
      <p:sp>
        <p:nvSpPr>
          <p:cNvPr id="306" name="TextBox 305"/>
          <p:cNvSpPr txBox="1"/>
          <p:nvPr/>
        </p:nvSpPr>
        <p:spPr>
          <a:xfrm>
            <a:off x="1805238" y="2793953"/>
            <a:ext cx="2555569" cy="284629"/>
          </a:xfrm>
          <a:prstGeom prst="rect">
            <a:avLst/>
          </a:prstGeom>
          <a:noFill/>
          <a:ln w="25400">
            <a:noFill/>
            <a:miter lim="800000"/>
          </a:ln>
        </p:spPr>
        <p:txBody>
          <a:bodyPr wrap="square" lIns="68500" tIns="34258" rIns="68500" bIns="34258" rtlCol="0" anchor="ctr" anchorCtr="0">
            <a:spAutoFit/>
          </a:bodyPr>
          <a:lstStyle>
            <a:defPPr>
              <a:defRPr lang="en-US"/>
            </a:defPPr>
            <a:lvl1pPr defTabSz="685055">
              <a:defRPr sz="1400" b="1">
                <a:solidFill>
                  <a:srgbClr val="000000"/>
                </a:solidFill>
                <a:latin typeface="Arial Narrow" panose="020B0606020202030204" pitchFamily="34" charset="0"/>
                <a:cs typeface="Arial"/>
              </a:defRPr>
            </a:lvl1pPr>
          </a:lstStyle>
          <a:p>
            <a:pPr algn="ctr"/>
            <a:r>
              <a:rPr lang="en-US" b="0" dirty="0">
                <a:solidFill>
                  <a:prstClr val="white"/>
                </a:solidFill>
                <a:latin typeface="CiscoSansTT"/>
              </a:rPr>
              <a:t>UCS Manager/Central</a:t>
            </a:r>
          </a:p>
        </p:txBody>
      </p:sp>
      <p:grpSp>
        <p:nvGrpSpPr>
          <p:cNvPr id="308" name="Group 307"/>
          <p:cNvGrpSpPr/>
          <p:nvPr/>
        </p:nvGrpSpPr>
        <p:grpSpPr>
          <a:xfrm>
            <a:off x="5174555" y="2017127"/>
            <a:ext cx="1314320" cy="1235092"/>
            <a:chOff x="16796593" y="2096856"/>
            <a:chExt cx="623041" cy="585484"/>
          </a:xfrm>
        </p:grpSpPr>
        <p:sp>
          <p:nvSpPr>
            <p:cNvPr id="309" name="Rounded Rectangle 308"/>
            <p:cNvSpPr/>
            <p:nvPr/>
          </p:nvSpPr>
          <p:spPr>
            <a:xfrm rot="2700000">
              <a:off x="16870549" y="2139127"/>
              <a:ext cx="489074" cy="529285"/>
            </a:xfrm>
            <a:prstGeom prst="roundRect">
              <a:avLst>
                <a:gd name="adj" fmla="val 5947"/>
              </a:avLst>
            </a:prstGeom>
            <a:gradFill flip="none" rotWithShape="1">
              <a:gsLst>
                <a:gs pos="100000">
                  <a:srgbClr val="706D6D">
                    <a:alpha val="0"/>
                  </a:srgbClr>
                </a:gs>
                <a:gs pos="2083">
                  <a:srgbClr val="EAB430">
                    <a:lumMod val="50000"/>
                  </a:srgbClr>
                </a:gs>
              </a:gsLst>
              <a:path path="shape">
                <a:fillToRect l="50000" t="50000" r="50000" b="50000"/>
              </a:path>
              <a:tileRect/>
            </a:gradFill>
            <a:ln w="12700" cap="flat" cmpd="sng" algn="ctr">
              <a:noFill/>
              <a:prstDash val="solid"/>
              <a:miter lim="800000"/>
            </a:ln>
            <a:effectLst/>
          </p:spPr>
          <p:txBody>
            <a:bodyPr rtlCol="0" anchor="ctr"/>
            <a:lstStyle/>
            <a:p>
              <a:pPr algn="ctr" defTabSz="914150">
                <a:defRPr/>
              </a:pPr>
              <a:endParaRPr lang="en-US" sz="1100" kern="0" dirty="0">
                <a:solidFill>
                  <a:srgbClr val="2C2C2C">
                    <a:lumMod val="75000"/>
                  </a:srgbClr>
                </a:solidFill>
                <a:latin typeface="Arial"/>
                <a:cs typeface="Arial"/>
              </a:endParaRPr>
            </a:p>
          </p:txBody>
        </p:sp>
        <p:sp>
          <p:nvSpPr>
            <p:cNvPr id="310" name="Rounded Rectangle 309"/>
            <p:cNvSpPr/>
            <p:nvPr/>
          </p:nvSpPr>
          <p:spPr>
            <a:xfrm rot="2700000">
              <a:off x="16912239" y="2167848"/>
              <a:ext cx="435997" cy="471844"/>
            </a:xfrm>
            <a:prstGeom prst="roundRect">
              <a:avLst>
                <a:gd name="adj" fmla="val 5947"/>
              </a:avLst>
            </a:prstGeom>
            <a:gradFill flip="none" rotWithShape="1">
              <a:gsLst>
                <a:gs pos="89000">
                  <a:srgbClr val="706D6D">
                    <a:alpha val="0"/>
                  </a:srgbClr>
                </a:gs>
                <a:gs pos="100000">
                  <a:srgbClr val="EAB430">
                    <a:lumMod val="50000"/>
                  </a:srgbClr>
                </a:gs>
              </a:gsLst>
              <a:path path="shape">
                <a:fillToRect l="50000" t="50000" r="50000" b="50000"/>
              </a:path>
              <a:tileRect/>
            </a:gradFill>
            <a:ln w="12700" cap="flat" cmpd="sng" algn="ctr">
              <a:noFill/>
              <a:prstDash val="solid"/>
              <a:miter lim="800000"/>
            </a:ln>
            <a:effectLst/>
          </p:spPr>
          <p:txBody>
            <a:bodyPr rtlCol="0" anchor="ctr"/>
            <a:lstStyle/>
            <a:p>
              <a:pPr algn="ctr" defTabSz="914150">
                <a:defRPr/>
              </a:pPr>
              <a:endParaRPr lang="en-US" sz="1100" kern="0" dirty="0">
                <a:solidFill>
                  <a:srgbClr val="2C2C2C">
                    <a:lumMod val="75000"/>
                  </a:srgbClr>
                </a:solidFill>
                <a:latin typeface="Arial"/>
                <a:cs typeface="Arial"/>
              </a:endParaRPr>
            </a:p>
          </p:txBody>
        </p:sp>
        <p:sp>
          <p:nvSpPr>
            <p:cNvPr id="311" name="Rounded Rectangle 310"/>
            <p:cNvSpPr/>
            <p:nvPr/>
          </p:nvSpPr>
          <p:spPr>
            <a:xfrm rot="2700000">
              <a:off x="16975095" y="2235872"/>
              <a:ext cx="310283" cy="335794"/>
            </a:xfrm>
            <a:prstGeom prst="roundRect">
              <a:avLst>
                <a:gd name="adj" fmla="val 5947"/>
              </a:avLst>
            </a:prstGeom>
            <a:gradFill flip="none" rotWithShape="1">
              <a:gsLst>
                <a:gs pos="0">
                  <a:srgbClr val="EAB430">
                    <a:alpha val="90000"/>
                  </a:srgbClr>
                </a:gs>
                <a:gs pos="100000">
                  <a:srgbClr val="EAB430">
                    <a:lumMod val="50000"/>
                    <a:alpha val="90000"/>
                  </a:srgbClr>
                </a:gs>
              </a:gsLst>
              <a:lin ang="2700000" scaled="1"/>
              <a:tileRect/>
            </a:gradFill>
            <a:ln w="76200" cap="flat" cmpd="sng" algn="ctr">
              <a:gradFill>
                <a:gsLst>
                  <a:gs pos="0">
                    <a:srgbClr val="EAB430">
                      <a:lumMod val="60000"/>
                      <a:lumOff val="40000"/>
                    </a:srgbClr>
                  </a:gs>
                  <a:gs pos="100000">
                    <a:srgbClr val="EAB430">
                      <a:lumMod val="75000"/>
                    </a:srgbClr>
                  </a:gs>
                </a:gsLst>
                <a:lin ang="5400000" scaled="0"/>
              </a:gradFill>
              <a:prstDash val="solid"/>
              <a:miter lim="800000"/>
            </a:ln>
            <a:effectLst/>
          </p:spPr>
          <p:txBody>
            <a:bodyPr rtlCol="0" anchor="ctr"/>
            <a:lstStyle/>
            <a:p>
              <a:pPr algn="ctr" defTabSz="914150">
                <a:defRPr/>
              </a:pPr>
              <a:endParaRPr lang="en-US" sz="1100" kern="0" dirty="0">
                <a:solidFill>
                  <a:srgbClr val="2C2C2C">
                    <a:lumMod val="75000"/>
                  </a:srgbClr>
                </a:solidFill>
                <a:latin typeface="Arial"/>
                <a:cs typeface="Arial"/>
              </a:endParaRPr>
            </a:p>
          </p:txBody>
        </p:sp>
        <p:sp>
          <p:nvSpPr>
            <p:cNvPr id="312" name="Rectangle 311"/>
            <p:cNvSpPr/>
            <p:nvPr/>
          </p:nvSpPr>
          <p:spPr>
            <a:xfrm>
              <a:off x="16965942" y="2299862"/>
              <a:ext cx="319922" cy="160488"/>
            </a:xfrm>
            <a:prstGeom prst="rect">
              <a:avLst/>
            </a:prstGeom>
          </p:spPr>
          <p:txBody>
            <a:bodyPr wrap="none">
              <a:spAutoFit/>
            </a:bodyPr>
            <a:lstStyle/>
            <a:p>
              <a:pPr algn="ctr" defTabSz="914150">
                <a:defRPr/>
              </a:pPr>
              <a:r>
                <a:rPr lang="en-US" sz="1600" b="1" kern="0" dirty="0">
                  <a:solidFill>
                    <a:prstClr val="white"/>
                  </a:solidFill>
                  <a:effectLst>
                    <a:innerShdw blurRad="63500" dist="50800" dir="16200000">
                      <a:prstClr val="black">
                        <a:alpha val="50000"/>
                      </a:prstClr>
                    </a:innerShdw>
                  </a:effectLst>
                  <a:cs typeface="Arial"/>
                </a:rPr>
                <a:t>APIC</a:t>
              </a:r>
            </a:p>
          </p:txBody>
        </p:sp>
        <p:pic>
          <p:nvPicPr>
            <p:cNvPr id="313"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77691" y="2096856"/>
              <a:ext cx="105091" cy="112897"/>
            </a:xfrm>
            <a:prstGeom prst="rect">
              <a:avLst/>
            </a:prstGeom>
            <a:noFill/>
            <a:ln>
              <a:noFill/>
            </a:ln>
            <a:effectLst>
              <a:outerShdw blurRad="25400" dist="254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4" name="Freeform 36"/>
            <p:cNvSpPr>
              <a:spLocks noEditPoints="1"/>
            </p:cNvSpPr>
            <p:nvPr/>
          </p:nvSpPr>
          <p:spPr bwMode="auto">
            <a:xfrm>
              <a:off x="16796593" y="2360952"/>
              <a:ext cx="155272" cy="71096"/>
            </a:xfrm>
            <a:custGeom>
              <a:avLst/>
              <a:gdLst>
                <a:gd name="T0" fmla="*/ 260 w 520"/>
                <a:gd name="T1" fmla="*/ 0 h 258"/>
                <a:gd name="T2" fmla="*/ 0 w 520"/>
                <a:gd name="T3" fmla="*/ 226 h 258"/>
                <a:gd name="T4" fmla="*/ 44 w 520"/>
                <a:gd name="T5" fmla="*/ 258 h 258"/>
                <a:gd name="T6" fmla="*/ 476 w 520"/>
                <a:gd name="T7" fmla="*/ 258 h 258"/>
                <a:gd name="T8" fmla="*/ 520 w 520"/>
                <a:gd name="T9" fmla="*/ 226 h 258"/>
                <a:gd name="T10" fmla="*/ 260 w 520"/>
                <a:gd name="T11" fmla="*/ 0 h 258"/>
                <a:gd name="T12" fmla="*/ 42 w 520"/>
                <a:gd name="T13" fmla="*/ 173 h 258"/>
                <a:gd name="T14" fmla="*/ 28 w 520"/>
                <a:gd name="T15" fmla="*/ 179 h 258"/>
                <a:gd name="T16" fmla="*/ 16 w 520"/>
                <a:gd name="T17" fmla="*/ 174 h 258"/>
                <a:gd name="T18" fmla="*/ 22 w 520"/>
                <a:gd name="T19" fmla="*/ 154 h 258"/>
                <a:gd name="T20" fmla="*/ 36 w 520"/>
                <a:gd name="T21" fmla="*/ 160 h 258"/>
                <a:gd name="T22" fmla="*/ 42 w 520"/>
                <a:gd name="T23" fmla="*/ 173 h 258"/>
                <a:gd name="T24" fmla="*/ 345 w 520"/>
                <a:gd name="T25" fmla="*/ 32 h 258"/>
                <a:gd name="T26" fmla="*/ 349 w 520"/>
                <a:gd name="T27" fmla="*/ 22 h 258"/>
                <a:gd name="T28" fmla="*/ 369 w 520"/>
                <a:gd name="T29" fmla="*/ 29 h 258"/>
                <a:gd name="T30" fmla="*/ 364 w 520"/>
                <a:gd name="T31" fmla="*/ 40 h 258"/>
                <a:gd name="T32" fmla="*/ 351 w 520"/>
                <a:gd name="T33" fmla="*/ 45 h 258"/>
                <a:gd name="T34" fmla="*/ 345 w 520"/>
                <a:gd name="T35" fmla="*/ 32 h 258"/>
                <a:gd name="T36" fmla="*/ 250 w 520"/>
                <a:gd name="T37" fmla="*/ 9 h 258"/>
                <a:gd name="T38" fmla="*/ 260 w 520"/>
                <a:gd name="T39" fmla="*/ 8 h 258"/>
                <a:gd name="T40" fmla="*/ 271 w 520"/>
                <a:gd name="T41" fmla="*/ 9 h 258"/>
                <a:gd name="T42" fmla="*/ 271 w 520"/>
                <a:gd name="T43" fmla="*/ 17 h 258"/>
                <a:gd name="T44" fmla="*/ 260 w 520"/>
                <a:gd name="T45" fmla="*/ 27 h 258"/>
                <a:gd name="T46" fmla="*/ 250 w 520"/>
                <a:gd name="T47" fmla="*/ 17 h 258"/>
                <a:gd name="T48" fmla="*/ 250 w 520"/>
                <a:gd name="T49" fmla="*/ 9 h 258"/>
                <a:gd name="T50" fmla="*/ 93 w 520"/>
                <a:gd name="T51" fmla="*/ 97 h 258"/>
                <a:gd name="T52" fmla="*/ 79 w 520"/>
                <a:gd name="T53" fmla="*/ 97 h 258"/>
                <a:gd name="T54" fmla="*/ 68 w 520"/>
                <a:gd name="T55" fmla="*/ 86 h 258"/>
                <a:gd name="T56" fmla="*/ 83 w 520"/>
                <a:gd name="T57" fmla="*/ 71 h 258"/>
                <a:gd name="T58" fmla="*/ 93 w 520"/>
                <a:gd name="T59" fmla="*/ 82 h 258"/>
                <a:gd name="T60" fmla="*/ 93 w 520"/>
                <a:gd name="T61" fmla="*/ 97 h 258"/>
                <a:gd name="T62" fmla="*/ 170 w 520"/>
                <a:gd name="T63" fmla="*/ 45 h 258"/>
                <a:gd name="T64" fmla="*/ 156 w 520"/>
                <a:gd name="T65" fmla="*/ 40 h 258"/>
                <a:gd name="T66" fmla="*/ 152 w 520"/>
                <a:gd name="T67" fmla="*/ 30 h 258"/>
                <a:gd name="T68" fmla="*/ 172 w 520"/>
                <a:gd name="T69" fmla="*/ 22 h 258"/>
                <a:gd name="T70" fmla="*/ 175 w 520"/>
                <a:gd name="T71" fmla="*/ 32 h 258"/>
                <a:gd name="T72" fmla="*/ 170 w 520"/>
                <a:gd name="T73" fmla="*/ 45 h 258"/>
                <a:gd name="T74" fmla="*/ 283 w 520"/>
                <a:gd name="T75" fmla="*/ 229 h 258"/>
                <a:gd name="T76" fmla="*/ 250 w 520"/>
                <a:gd name="T77" fmla="*/ 231 h 258"/>
                <a:gd name="T78" fmla="*/ 248 w 520"/>
                <a:gd name="T79" fmla="*/ 197 h 258"/>
                <a:gd name="T80" fmla="*/ 374 w 520"/>
                <a:gd name="T81" fmla="*/ 88 h 258"/>
                <a:gd name="T82" fmla="*/ 378 w 520"/>
                <a:gd name="T83" fmla="*/ 91 h 258"/>
                <a:gd name="T84" fmla="*/ 283 w 520"/>
                <a:gd name="T85" fmla="*/ 229 h 258"/>
                <a:gd name="T86" fmla="*/ 442 w 520"/>
                <a:gd name="T87" fmla="*/ 97 h 258"/>
                <a:gd name="T88" fmla="*/ 427 w 520"/>
                <a:gd name="T89" fmla="*/ 97 h 258"/>
                <a:gd name="T90" fmla="*/ 427 w 520"/>
                <a:gd name="T91" fmla="*/ 82 h 258"/>
                <a:gd name="T92" fmla="*/ 438 w 520"/>
                <a:gd name="T93" fmla="*/ 71 h 258"/>
                <a:gd name="T94" fmla="*/ 453 w 520"/>
                <a:gd name="T95" fmla="*/ 86 h 258"/>
                <a:gd name="T96" fmla="*/ 442 w 520"/>
                <a:gd name="T97" fmla="*/ 97 h 258"/>
                <a:gd name="T98" fmla="*/ 492 w 520"/>
                <a:gd name="T99" fmla="*/ 179 h 258"/>
                <a:gd name="T100" fmla="*/ 479 w 520"/>
                <a:gd name="T101" fmla="*/ 173 h 258"/>
                <a:gd name="T102" fmla="*/ 484 w 520"/>
                <a:gd name="T103" fmla="*/ 159 h 258"/>
                <a:gd name="T104" fmla="*/ 498 w 520"/>
                <a:gd name="T105" fmla="*/ 154 h 258"/>
                <a:gd name="T106" fmla="*/ 505 w 520"/>
                <a:gd name="T107" fmla="*/ 173 h 258"/>
                <a:gd name="T108" fmla="*/ 492 w 520"/>
                <a:gd name="T109" fmla="*/ 17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20" h="258">
                  <a:moveTo>
                    <a:pt x="260" y="0"/>
                  </a:moveTo>
                  <a:cubicBezTo>
                    <a:pt x="117" y="0"/>
                    <a:pt x="0" y="101"/>
                    <a:pt x="0" y="226"/>
                  </a:cubicBezTo>
                  <a:cubicBezTo>
                    <a:pt x="0" y="247"/>
                    <a:pt x="15" y="258"/>
                    <a:pt x="44" y="258"/>
                  </a:cubicBezTo>
                  <a:cubicBezTo>
                    <a:pt x="476" y="258"/>
                    <a:pt x="476" y="258"/>
                    <a:pt x="476" y="258"/>
                  </a:cubicBezTo>
                  <a:cubicBezTo>
                    <a:pt x="506" y="258"/>
                    <a:pt x="520" y="247"/>
                    <a:pt x="520" y="226"/>
                  </a:cubicBezTo>
                  <a:cubicBezTo>
                    <a:pt x="520" y="101"/>
                    <a:pt x="404" y="0"/>
                    <a:pt x="260" y="0"/>
                  </a:cubicBezTo>
                  <a:close/>
                  <a:moveTo>
                    <a:pt x="42" y="173"/>
                  </a:moveTo>
                  <a:cubicBezTo>
                    <a:pt x="40" y="179"/>
                    <a:pt x="34" y="181"/>
                    <a:pt x="28" y="179"/>
                  </a:cubicBezTo>
                  <a:cubicBezTo>
                    <a:pt x="16" y="174"/>
                    <a:pt x="16" y="174"/>
                    <a:pt x="16" y="174"/>
                  </a:cubicBezTo>
                  <a:cubicBezTo>
                    <a:pt x="18" y="167"/>
                    <a:pt x="20" y="160"/>
                    <a:pt x="22" y="154"/>
                  </a:cubicBezTo>
                  <a:cubicBezTo>
                    <a:pt x="36" y="160"/>
                    <a:pt x="36" y="160"/>
                    <a:pt x="36" y="160"/>
                  </a:cubicBezTo>
                  <a:cubicBezTo>
                    <a:pt x="42" y="162"/>
                    <a:pt x="44" y="168"/>
                    <a:pt x="42" y="173"/>
                  </a:cubicBezTo>
                  <a:close/>
                  <a:moveTo>
                    <a:pt x="345" y="32"/>
                  </a:moveTo>
                  <a:cubicBezTo>
                    <a:pt x="349" y="22"/>
                    <a:pt x="349" y="22"/>
                    <a:pt x="349" y="22"/>
                  </a:cubicBezTo>
                  <a:cubicBezTo>
                    <a:pt x="356" y="24"/>
                    <a:pt x="362" y="27"/>
                    <a:pt x="369" y="29"/>
                  </a:cubicBezTo>
                  <a:cubicBezTo>
                    <a:pt x="364" y="40"/>
                    <a:pt x="364" y="40"/>
                    <a:pt x="364" y="40"/>
                  </a:cubicBezTo>
                  <a:cubicBezTo>
                    <a:pt x="362" y="45"/>
                    <a:pt x="356" y="48"/>
                    <a:pt x="351" y="45"/>
                  </a:cubicBezTo>
                  <a:cubicBezTo>
                    <a:pt x="345" y="43"/>
                    <a:pt x="343" y="37"/>
                    <a:pt x="345" y="32"/>
                  </a:cubicBezTo>
                  <a:close/>
                  <a:moveTo>
                    <a:pt x="250" y="9"/>
                  </a:moveTo>
                  <a:cubicBezTo>
                    <a:pt x="253" y="8"/>
                    <a:pt x="257" y="8"/>
                    <a:pt x="260" y="8"/>
                  </a:cubicBezTo>
                  <a:cubicBezTo>
                    <a:pt x="264" y="8"/>
                    <a:pt x="267" y="8"/>
                    <a:pt x="271" y="9"/>
                  </a:cubicBezTo>
                  <a:cubicBezTo>
                    <a:pt x="271" y="17"/>
                    <a:pt x="271" y="17"/>
                    <a:pt x="271" y="17"/>
                  </a:cubicBezTo>
                  <a:cubicBezTo>
                    <a:pt x="271" y="23"/>
                    <a:pt x="266" y="27"/>
                    <a:pt x="260" y="27"/>
                  </a:cubicBezTo>
                  <a:cubicBezTo>
                    <a:pt x="255" y="27"/>
                    <a:pt x="250" y="23"/>
                    <a:pt x="250" y="17"/>
                  </a:cubicBezTo>
                  <a:lnTo>
                    <a:pt x="250" y="9"/>
                  </a:lnTo>
                  <a:close/>
                  <a:moveTo>
                    <a:pt x="93" y="97"/>
                  </a:moveTo>
                  <a:cubicBezTo>
                    <a:pt x="89" y="101"/>
                    <a:pt x="83" y="101"/>
                    <a:pt x="79" y="97"/>
                  </a:cubicBezTo>
                  <a:cubicBezTo>
                    <a:pt x="68" y="86"/>
                    <a:pt x="68" y="86"/>
                    <a:pt x="68" y="86"/>
                  </a:cubicBezTo>
                  <a:cubicBezTo>
                    <a:pt x="73" y="81"/>
                    <a:pt x="78" y="76"/>
                    <a:pt x="83" y="71"/>
                  </a:cubicBezTo>
                  <a:cubicBezTo>
                    <a:pt x="93" y="82"/>
                    <a:pt x="93" y="82"/>
                    <a:pt x="93" y="82"/>
                  </a:cubicBezTo>
                  <a:cubicBezTo>
                    <a:pt x="97" y="86"/>
                    <a:pt x="97" y="93"/>
                    <a:pt x="93" y="97"/>
                  </a:cubicBezTo>
                  <a:close/>
                  <a:moveTo>
                    <a:pt x="170" y="45"/>
                  </a:moveTo>
                  <a:cubicBezTo>
                    <a:pt x="164" y="48"/>
                    <a:pt x="158" y="45"/>
                    <a:pt x="156" y="40"/>
                  </a:cubicBezTo>
                  <a:cubicBezTo>
                    <a:pt x="152" y="30"/>
                    <a:pt x="152" y="30"/>
                    <a:pt x="152" y="30"/>
                  </a:cubicBezTo>
                  <a:cubicBezTo>
                    <a:pt x="158" y="27"/>
                    <a:pt x="165" y="24"/>
                    <a:pt x="172" y="22"/>
                  </a:cubicBezTo>
                  <a:cubicBezTo>
                    <a:pt x="175" y="32"/>
                    <a:pt x="175" y="32"/>
                    <a:pt x="175" y="32"/>
                  </a:cubicBezTo>
                  <a:cubicBezTo>
                    <a:pt x="178" y="37"/>
                    <a:pt x="175" y="43"/>
                    <a:pt x="170" y="45"/>
                  </a:cubicBezTo>
                  <a:close/>
                  <a:moveTo>
                    <a:pt x="283" y="229"/>
                  </a:moveTo>
                  <a:cubicBezTo>
                    <a:pt x="275" y="239"/>
                    <a:pt x="259" y="240"/>
                    <a:pt x="250" y="231"/>
                  </a:cubicBezTo>
                  <a:cubicBezTo>
                    <a:pt x="240" y="222"/>
                    <a:pt x="239" y="207"/>
                    <a:pt x="248" y="197"/>
                  </a:cubicBezTo>
                  <a:cubicBezTo>
                    <a:pt x="374" y="88"/>
                    <a:pt x="374" y="88"/>
                    <a:pt x="374" y="88"/>
                  </a:cubicBezTo>
                  <a:cubicBezTo>
                    <a:pt x="378" y="91"/>
                    <a:pt x="378" y="91"/>
                    <a:pt x="378" y="91"/>
                  </a:cubicBezTo>
                  <a:lnTo>
                    <a:pt x="283" y="229"/>
                  </a:lnTo>
                  <a:close/>
                  <a:moveTo>
                    <a:pt x="442" y="97"/>
                  </a:moveTo>
                  <a:cubicBezTo>
                    <a:pt x="438" y="101"/>
                    <a:pt x="431" y="101"/>
                    <a:pt x="427" y="97"/>
                  </a:cubicBezTo>
                  <a:cubicBezTo>
                    <a:pt x="423" y="93"/>
                    <a:pt x="423" y="86"/>
                    <a:pt x="427" y="82"/>
                  </a:cubicBezTo>
                  <a:cubicBezTo>
                    <a:pt x="438" y="71"/>
                    <a:pt x="438" y="71"/>
                    <a:pt x="438" y="71"/>
                  </a:cubicBezTo>
                  <a:cubicBezTo>
                    <a:pt x="443" y="76"/>
                    <a:pt x="448" y="81"/>
                    <a:pt x="453" y="86"/>
                  </a:cubicBezTo>
                  <a:lnTo>
                    <a:pt x="442" y="97"/>
                  </a:lnTo>
                  <a:close/>
                  <a:moveTo>
                    <a:pt x="492" y="179"/>
                  </a:moveTo>
                  <a:cubicBezTo>
                    <a:pt x="487" y="181"/>
                    <a:pt x="481" y="178"/>
                    <a:pt x="479" y="173"/>
                  </a:cubicBezTo>
                  <a:cubicBezTo>
                    <a:pt x="476" y="168"/>
                    <a:pt x="479" y="162"/>
                    <a:pt x="484" y="159"/>
                  </a:cubicBezTo>
                  <a:cubicBezTo>
                    <a:pt x="498" y="154"/>
                    <a:pt x="498" y="154"/>
                    <a:pt x="498" y="154"/>
                  </a:cubicBezTo>
                  <a:cubicBezTo>
                    <a:pt x="501" y="160"/>
                    <a:pt x="503" y="167"/>
                    <a:pt x="505" y="173"/>
                  </a:cubicBezTo>
                  <a:lnTo>
                    <a:pt x="492" y="179"/>
                  </a:lnTo>
                  <a:close/>
                </a:path>
              </a:pathLst>
            </a:custGeom>
            <a:solidFill>
              <a:srgbClr val="FFFFFF"/>
            </a:solidFill>
            <a:ln>
              <a:noFill/>
            </a:ln>
            <a:effectLst>
              <a:outerShdw blurRad="25400" dist="254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150">
                <a:defRPr/>
              </a:pPr>
              <a:endParaRPr lang="en-US" sz="1100" kern="0" dirty="0">
                <a:solidFill>
                  <a:srgbClr val="2C2C2C">
                    <a:lumMod val="75000"/>
                  </a:srgbClr>
                </a:solidFill>
                <a:cs typeface="Arial"/>
              </a:endParaRPr>
            </a:p>
          </p:txBody>
        </p:sp>
        <p:sp>
          <p:nvSpPr>
            <p:cNvPr id="315" name="Freeform 30"/>
            <p:cNvSpPr>
              <a:spLocks noEditPoints="1"/>
            </p:cNvSpPr>
            <p:nvPr/>
          </p:nvSpPr>
          <p:spPr bwMode="auto">
            <a:xfrm>
              <a:off x="17073797" y="2581903"/>
              <a:ext cx="108075" cy="100437"/>
            </a:xfrm>
            <a:custGeom>
              <a:avLst/>
              <a:gdLst>
                <a:gd name="T0" fmla="*/ 110 w 221"/>
                <a:gd name="T1" fmla="*/ 0 h 222"/>
                <a:gd name="T2" fmla="*/ 0 w 221"/>
                <a:gd name="T3" fmla="*/ 111 h 222"/>
                <a:gd name="T4" fmla="*/ 110 w 221"/>
                <a:gd name="T5" fmla="*/ 222 h 222"/>
                <a:gd name="T6" fmla="*/ 221 w 221"/>
                <a:gd name="T7" fmla="*/ 111 h 222"/>
                <a:gd name="T8" fmla="*/ 110 w 221"/>
                <a:gd name="T9" fmla="*/ 0 h 222"/>
                <a:gd name="T10" fmla="*/ 181 w 221"/>
                <a:gd name="T11" fmla="*/ 152 h 222"/>
                <a:gd name="T12" fmla="*/ 170 w 221"/>
                <a:gd name="T13" fmla="*/ 156 h 222"/>
                <a:gd name="T14" fmla="*/ 102 w 221"/>
                <a:gd name="T15" fmla="*/ 121 h 222"/>
                <a:gd name="T16" fmla="*/ 98 w 221"/>
                <a:gd name="T17" fmla="*/ 114 h 222"/>
                <a:gd name="T18" fmla="*/ 98 w 221"/>
                <a:gd name="T19" fmla="*/ 113 h 222"/>
                <a:gd name="T20" fmla="*/ 98 w 221"/>
                <a:gd name="T21" fmla="*/ 38 h 222"/>
                <a:gd name="T22" fmla="*/ 106 w 221"/>
                <a:gd name="T23" fmla="*/ 29 h 222"/>
                <a:gd name="T24" fmla="*/ 115 w 221"/>
                <a:gd name="T25" fmla="*/ 38 h 222"/>
                <a:gd name="T26" fmla="*/ 115 w 221"/>
                <a:gd name="T27" fmla="*/ 109 h 222"/>
                <a:gd name="T28" fmla="*/ 177 w 221"/>
                <a:gd name="T29" fmla="*/ 141 h 222"/>
                <a:gd name="T30" fmla="*/ 181 w 221"/>
                <a:gd name="T31" fmla="*/ 15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1" h="222">
                  <a:moveTo>
                    <a:pt x="110" y="0"/>
                  </a:moveTo>
                  <a:cubicBezTo>
                    <a:pt x="49" y="0"/>
                    <a:pt x="0" y="50"/>
                    <a:pt x="0" y="111"/>
                  </a:cubicBezTo>
                  <a:cubicBezTo>
                    <a:pt x="0" y="172"/>
                    <a:pt x="49" y="222"/>
                    <a:pt x="110" y="222"/>
                  </a:cubicBezTo>
                  <a:cubicBezTo>
                    <a:pt x="172" y="222"/>
                    <a:pt x="221" y="172"/>
                    <a:pt x="221" y="111"/>
                  </a:cubicBezTo>
                  <a:cubicBezTo>
                    <a:pt x="221" y="50"/>
                    <a:pt x="172" y="0"/>
                    <a:pt x="110" y="0"/>
                  </a:cubicBezTo>
                  <a:close/>
                  <a:moveTo>
                    <a:pt x="181" y="152"/>
                  </a:moveTo>
                  <a:cubicBezTo>
                    <a:pt x="179" y="156"/>
                    <a:pt x="174" y="158"/>
                    <a:pt x="170" y="156"/>
                  </a:cubicBezTo>
                  <a:cubicBezTo>
                    <a:pt x="102" y="121"/>
                    <a:pt x="102" y="121"/>
                    <a:pt x="102" y="121"/>
                  </a:cubicBezTo>
                  <a:cubicBezTo>
                    <a:pt x="99" y="120"/>
                    <a:pt x="98" y="117"/>
                    <a:pt x="98" y="114"/>
                  </a:cubicBezTo>
                  <a:cubicBezTo>
                    <a:pt x="98" y="114"/>
                    <a:pt x="98" y="114"/>
                    <a:pt x="98" y="113"/>
                  </a:cubicBezTo>
                  <a:cubicBezTo>
                    <a:pt x="98" y="38"/>
                    <a:pt x="98" y="38"/>
                    <a:pt x="98" y="38"/>
                  </a:cubicBezTo>
                  <a:cubicBezTo>
                    <a:pt x="98" y="33"/>
                    <a:pt x="102" y="29"/>
                    <a:pt x="106" y="29"/>
                  </a:cubicBezTo>
                  <a:cubicBezTo>
                    <a:pt x="111" y="29"/>
                    <a:pt x="115" y="33"/>
                    <a:pt x="115" y="38"/>
                  </a:cubicBezTo>
                  <a:cubicBezTo>
                    <a:pt x="115" y="109"/>
                    <a:pt x="115" y="109"/>
                    <a:pt x="115" y="109"/>
                  </a:cubicBezTo>
                  <a:cubicBezTo>
                    <a:pt x="177" y="141"/>
                    <a:pt x="177" y="141"/>
                    <a:pt x="177" y="141"/>
                  </a:cubicBezTo>
                  <a:cubicBezTo>
                    <a:pt x="182" y="143"/>
                    <a:pt x="183" y="148"/>
                    <a:pt x="181" y="1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150">
                <a:defRPr/>
              </a:pPr>
              <a:endParaRPr lang="en-US" sz="1100" kern="0" dirty="0">
                <a:solidFill>
                  <a:srgbClr val="2C2C2C">
                    <a:lumMod val="75000"/>
                  </a:srgbClr>
                </a:solidFill>
                <a:cs typeface="Arial"/>
              </a:endParaRPr>
            </a:p>
          </p:txBody>
        </p:sp>
        <p:sp>
          <p:nvSpPr>
            <p:cNvPr id="316" name="Freeform 31"/>
            <p:cNvSpPr>
              <a:spLocks/>
            </p:cNvSpPr>
            <p:nvPr/>
          </p:nvSpPr>
          <p:spPr bwMode="auto">
            <a:xfrm>
              <a:off x="17096093" y="2566165"/>
              <a:ext cx="63482" cy="7440"/>
            </a:xfrm>
            <a:custGeom>
              <a:avLst/>
              <a:gdLst>
                <a:gd name="T0" fmla="*/ 87 w 87"/>
                <a:gd name="T1" fmla="*/ 5 h 11"/>
                <a:gd name="T2" fmla="*/ 81 w 87"/>
                <a:gd name="T3" fmla="*/ 11 h 11"/>
                <a:gd name="T4" fmla="*/ 5 w 87"/>
                <a:gd name="T5" fmla="*/ 11 h 11"/>
                <a:gd name="T6" fmla="*/ 0 w 87"/>
                <a:gd name="T7" fmla="*/ 5 h 11"/>
                <a:gd name="T8" fmla="*/ 0 w 87"/>
                <a:gd name="T9" fmla="*/ 5 h 11"/>
                <a:gd name="T10" fmla="*/ 5 w 87"/>
                <a:gd name="T11" fmla="*/ 0 h 11"/>
                <a:gd name="T12" fmla="*/ 81 w 87"/>
                <a:gd name="T13" fmla="*/ 0 h 11"/>
                <a:gd name="T14" fmla="*/ 87 w 87"/>
                <a:gd name="T15" fmla="*/ 5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1">
                  <a:moveTo>
                    <a:pt x="87" y="5"/>
                  </a:moveTo>
                  <a:cubicBezTo>
                    <a:pt x="87" y="8"/>
                    <a:pt x="84" y="11"/>
                    <a:pt x="81" y="11"/>
                  </a:cubicBezTo>
                  <a:cubicBezTo>
                    <a:pt x="5" y="11"/>
                    <a:pt x="5" y="11"/>
                    <a:pt x="5" y="11"/>
                  </a:cubicBezTo>
                  <a:cubicBezTo>
                    <a:pt x="2" y="11"/>
                    <a:pt x="0" y="8"/>
                    <a:pt x="0" y="5"/>
                  </a:cubicBezTo>
                  <a:cubicBezTo>
                    <a:pt x="0" y="5"/>
                    <a:pt x="0" y="5"/>
                    <a:pt x="0" y="5"/>
                  </a:cubicBezTo>
                  <a:cubicBezTo>
                    <a:pt x="0" y="2"/>
                    <a:pt x="2" y="0"/>
                    <a:pt x="5" y="0"/>
                  </a:cubicBezTo>
                  <a:cubicBezTo>
                    <a:pt x="81" y="0"/>
                    <a:pt x="81" y="0"/>
                    <a:pt x="81" y="0"/>
                  </a:cubicBezTo>
                  <a:cubicBezTo>
                    <a:pt x="84" y="0"/>
                    <a:pt x="87" y="2"/>
                    <a:pt x="87"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150">
                <a:defRPr/>
              </a:pPr>
              <a:endParaRPr lang="en-US" sz="1100" kern="0" dirty="0">
                <a:solidFill>
                  <a:srgbClr val="2C2C2C">
                    <a:lumMod val="75000"/>
                  </a:srgbClr>
                </a:solidFill>
                <a:cs typeface="Arial"/>
              </a:endParaRPr>
            </a:p>
          </p:txBody>
        </p:sp>
        <p:sp>
          <p:nvSpPr>
            <p:cNvPr id="317" name="Freeform 30"/>
            <p:cNvSpPr>
              <a:spLocks noEditPoints="1"/>
            </p:cNvSpPr>
            <p:nvPr/>
          </p:nvSpPr>
          <p:spPr bwMode="auto">
            <a:xfrm>
              <a:off x="17329631" y="2340082"/>
              <a:ext cx="90003" cy="110195"/>
            </a:xfrm>
            <a:custGeom>
              <a:avLst/>
              <a:gdLst>
                <a:gd name="T0" fmla="*/ 165 w 178"/>
                <a:gd name="T1" fmla="*/ 83 h 235"/>
                <a:gd name="T2" fmla="*/ 154 w 178"/>
                <a:gd name="T3" fmla="*/ 83 h 235"/>
                <a:gd name="T4" fmla="*/ 154 w 178"/>
                <a:gd name="T5" fmla="*/ 77 h 235"/>
                <a:gd name="T6" fmla="*/ 151 w 178"/>
                <a:gd name="T7" fmla="*/ 77 h 235"/>
                <a:gd name="T8" fmla="*/ 151 w 178"/>
                <a:gd name="T9" fmla="*/ 61 h 235"/>
                <a:gd name="T10" fmla="*/ 89 w 178"/>
                <a:gd name="T11" fmla="*/ 0 h 235"/>
                <a:gd name="T12" fmla="*/ 27 w 178"/>
                <a:gd name="T13" fmla="*/ 61 h 235"/>
                <a:gd name="T14" fmla="*/ 27 w 178"/>
                <a:gd name="T15" fmla="*/ 77 h 235"/>
                <a:gd name="T16" fmla="*/ 24 w 178"/>
                <a:gd name="T17" fmla="*/ 77 h 235"/>
                <a:gd name="T18" fmla="*/ 24 w 178"/>
                <a:gd name="T19" fmla="*/ 83 h 235"/>
                <a:gd name="T20" fmla="*/ 13 w 178"/>
                <a:gd name="T21" fmla="*/ 83 h 235"/>
                <a:gd name="T22" fmla="*/ 0 w 178"/>
                <a:gd name="T23" fmla="*/ 96 h 235"/>
                <a:gd name="T24" fmla="*/ 0 w 178"/>
                <a:gd name="T25" fmla="*/ 222 h 235"/>
                <a:gd name="T26" fmla="*/ 13 w 178"/>
                <a:gd name="T27" fmla="*/ 235 h 235"/>
                <a:gd name="T28" fmla="*/ 165 w 178"/>
                <a:gd name="T29" fmla="*/ 235 h 235"/>
                <a:gd name="T30" fmla="*/ 178 w 178"/>
                <a:gd name="T31" fmla="*/ 222 h 235"/>
                <a:gd name="T32" fmla="*/ 178 w 178"/>
                <a:gd name="T33" fmla="*/ 96 h 235"/>
                <a:gd name="T34" fmla="*/ 165 w 178"/>
                <a:gd name="T35" fmla="*/ 83 h 235"/>
                <a:gd name="T36" fmla="*/ 47 w 178"/>
                <a:gd name="T37" fmla="*/ 61 h 235"/>
                <a:gd name="T38" fmla="*/ 89 w 178"/>
                <a:gd name="T39" fmla="*/ 19 h 235"/>
                <a:gd name="T40" fmla="*/ 131 w 178"/>
                <a:gd name="T41" fmla="*/ 61 h 235"/>
                <a:gd name="T42" fmla="*/ 131 w 178"/>
                <a:gd name="T43" fmla="*/ 77 h 235"/>
                <a:gd name="T44" fmla="*/ 128 w 178"/>
                <a:gd name="T45" fmla="*/ 77 h 235"/>
                <a:gd name="T46" fmla="*/ 128 w 178"/>
                <a:gd name="T47" fmla="*/ 83 h 235"/>
                <a:gd name="T48" fmla="*/ 50 w 178"/>
                <a:gd name="T49" fmla="*/ 83 h 235"/>
                <a:gd name="T50" fmla="*/ 50 w 178"/>
                <a:gd name="T51" fmla="*/ 77 h 235"/>
                <a:gd name="T52" fmla="*/ 47 w 178"/>
                <a:gd name="T53" fmla="*/ 77 h 235"/>
                <a:gd name="T54" fmla="*/ 47 w 178"/>
                <a:gd name="T55" fmla="*/ 6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8" h="235">
                  <a:moveTo>
                    <a:pt x="165" y="83"/>
                  </a:moveTo>
                  <a:cubicBezTo>
                    <a:pt x="154" y="83"/>
                    <a:pt x="154" y="83"/>
                    <a:pt x="154" y="83"/>
                  </a:cubicBezTo>
                  <a:cubicBezTo>
                    <a:pt x="154" y="77"/>
                    <a:pt x="154" y="77"/>
                    <a:pt x="154" y="77"/>
                  </a:cubicBezTo>
                  <a:cubicBezTo>
                    <a:pt x="151" y="77"/>
                    <a:pt x="151" y="77"/>
                    <a:pt x="151" y="77"/>
                  </a:cubicBezTo>
                  <a:cubicBezTo>
                    <a:pt x="151" y="61"/>
                    <a:pt x="151" y="61"/>
                    <a:pt x="151" y="61"/>
                  </a:cubicBezTo>
                  <a:cubicBezTo>
                    <a:pt x="151" y="27"/>
                    <a:pt x="123" y="0"/>
                    <a:pt x="89" y="0"/>
                  </a:cubicBezTo>
                  <a:cubicBezTo>
                    <a:pt x="55" y="0"/>
                    <a:pt x="27" y="27"/>
                    <a:pt x="27" y="61"/>
                  </a:cubicBezTo>
                  <a:cubicBezTo>
                    <a:pt x="27" y="77"/>
                    <a:pt x="27" y="77"/>
                    <a:pt x="27" y="77"/>
                  </a:cubicBezTo>
                  <a:cubicBezTo>
                    <a:pt x="24" y="77"/>
                    <a:pt x="24" y="77"/>
                    <a:pt x="24" y="77"/>
                  </a:cubicBezTo>
                  <a:cubicBezTo>
                    <a:pt x="24" y="83"/>
                    <a:pt x="24" y="83"/>
                    <a:pt x="24" y="83"/>
                  </a:cubicBezTo>
                  <a:cubicBezTo>
                    <a:pt x="13" y="83"/>
                    <a:pt x="13" y="83"/>
                    <a:pt x="13" y="83"/>
                  </a:cubicBezTo>
                  <a:cubicBezTo>
                    <a:pt x="6" y="83"/>
                    <a:pt x="0" y="88"/>
                    <a:pt x="0" y="96"/>
                  </a:cubicBezTo>
                  <a:cubicBezTo>
                    <a:pt x="0" y="222"/>
                    <a:pt x="0" y="222"/>
                    <a:pt x="0" y="222"/>
                  </a:cubicBezTo>
                  <a:cubicBezTo>
                    <a:pt x="0" y="229"/>
                    <a:pt x="6" y="235"/>
                    <a:pt x="13" y="235"/>
                  </a:cubicBezTo>
                  <a:cubicBezTo>
                    <a:pt x="165" y="235"/>
                    <a:pt x="165" y="235"/>
                    <a:pt x="165" y="235"/>
                  </a:cubicBezTo>
                  <a:cubicBezTo>
                    <a:pt x="172" y="235"/>
                    <a:pt x="178" y="229"/>
                    <a:pt x="178" y="222"/>
                  </a:cubicBezTo>
                  <a:cubicBezTo>
                    <a:pt x="178" y="96"/>
                    <a:pt x="178" y="96"/>
                    <a:pt x="178" y="96"/>
                  </a:cubicBezTo>
                  <a:cubicBezTo>
                    <a:pt x="178" y="88"/>
                    <a:pt x="172" y="83"/>
                    <a:pt x="165" y="83"/>
                  </a:cubicBezTo>
                  <a:close/>
                  <a:moveTo>
                    <a:pt x="47" y="61"/>
                  </a:moveTo>
                  <a:cubicBezTo>
                    <a:pt x="47" y="38"/>
                    <a:pt x="66" y="19"/>
                    <a:pt x="89" y="19"/>
                  </a:cubicBezTo>
                  <a:cubicBezTo>
                    <a:pt x="112" y="19"/>
                    <a:pt x="131" y="38"/>
                    <a:pt x="131" y="61"/>
                  </a:cubicBezTo>
                  <a:cubicBezTo>
                    <a:pt x="131" y="77"/>
                    <a:pt x="131" y="77"/>
                    <a:pt x="131" y="77"/>
                  </a:cubicBezTo>
                  <a:cubicBezTo>
                    <a:pt x="128" y="77"/>
                    <a:pt x="128" y="77"/>
                    <a:pt x="128" y="77"/>
                  </a:cubicBezTo>
                  <a:cubicBezTo>
                    <a:pt x="128" y="83"/>
                    <a:pt x="128" y="83"/>
                    <a:pt x="128" y="83"/>
                  </a:cubicBezTo>
                  <a:cubicBezTo>
                    <a:pt x="50" y="83"/>
                    <a:pt x="50" y="83"/>
                    <a:pt x="50" y="83"/>
                  </a:cubicBezTo>
                  <a:cubicBezTo>
                    <a:pt x="50" y="77"/>
                    <a:pt x="50" y="77"/>
                    <a:pt x="50" y="77"/>
                  </a:cubicBezTo>
                  <a:cubicBezTo>
                    <a:pt x="47" y="77"/>
                    <a:pt x="47" y="77"/>
                    <a:pt x="47" y="77"/>
                  </a:cubicBezTo>
                  <a:lnTo>
                    <a:pt x="47" y="61"/>
                  </a:lnTo>
                  <a:close/>
                </a:path>
              </a:pathLst>
            </a:custGeom>
            <a:solidFill>
              <a:schemeClr val="bg1"/>
            </a:solidFill>
            <a:ln w="34925" cap="rnd">
              <a:noFill/>
              <a:round/>
              <a:headEnd/>
              <a:tailEnd/>
            </a:ln>
            <a:effectLst>
              <a:outerShdw blurRad="254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4150">
                <a:defRPr/>
              </a:pPr>
              <a:endParaRPr lang="en-US" sz="1100" kern="0" dirty="0">
                <a:solidFill>
                  <a:srgbClr val="2C2C2C">
                    <a:lumMod val="75000"/>
                  </a:srgbClr>
                </a:solidFill>
                <a:cs typeface="Arial"/>
              </a:endParaRPr>
            </a:p>
          </p:txBody>
        </p:sp>
      </p:grpSp>
      <p:pic>
        <p:nvPicPr>
          <p:cNvPr id="318" name="Picture 317"/>
          <p:cNvPicPr>
            <a:picLocks noChangeAspect="1"/>
          </p:cNvPicPr>
          <p:nvPr/>
        </p:nvPicPr>
        <p:blipFill>
          <a:blip r:embed="rId4"/>
          <a:stretch>
            <a:fillRect/>
          </a:stretch>
        </p:blipFill>
        <p:spPr>
          <a:xfrm>
            <a:off x="7388801" y="2567227"/>
            <a:ext cx="872515" cy="284516"/>
          </a:xfrm>
          <a:prstGeom prst="rect">
            <a:avLst/>
          </a:prstGeom>
        </p:spPr>
      </p:pic>
      <p:pic>
        <p:nvPicPr>
          <p:cNvPr id="319" name="Picture 3"/>
          <p:cNvPicPr>
            <a:picLocks noChangeAspect="1" noChangeArrowheads="1"/>
          </p:cNvPicPr>
          <p:nvPr/>
        </p:nvPicPr>
        <p:blipFill>
          <a:blip r:embed="rId5" cstate="print"/>
          <a:srcRect/>
          <a:stretch>
            <a:fillRect/>
          </a:stretch>
        </p:blipFill>
        <p:spPr bwMode="auto">
          <a:xfrm>
            <a:off x="8556097" y="2535541"/>
            <a:ext cx="1208251" cy="316203"/>
          </a:xfrm>
          <a:prstGeom prst="rect">
            <a:avLst/>
          </a:prstGeom>
          <a:noFill/>
          <a:ln w="9525">
            <a:noFill/>
            <a:miter lim="800000"/>
            <a:headEnd/>
            <a:tailEnd/>
          </a:ln>
          <a:effectLst/>
        </p:spPr>
      </p:pic>
      <p:sp>
        <p:nvSpPr>
          <p:cNvPr id="320" name="TextBox 319"/>
          <p:cNvSpPr txBox="1"/>
          <p:nvPr/>
        </p:nvSpPr>
        <p:spPr>
          <a:xfrm>
            <a:off x="462285" y="5188657"/>
            <a:ext cx="10988871" cy="992771"/>
          </a:xfrm>
          <a:prstGeom prst="rect">
            <a:avLst/>
          </a:prstGeom>
          <a:noFill/>
          <a:ln w="25400">
            <a:noFill/>
            <a:miter lim="800000"/>
          </a:ln>
        </p:spPr>
        <p:txBody>
          <a:bodyPr wrap="square" lIns="68500" tIns="34258" rIns="68500" bIns="34258" rtlCol="0" anchor="ctr" anchorCtr="0">
            <a:spAutoFit/>
          </a:bodyPr>
          <a:lstStyle>
            <a:defPPr>
              <a:defRPr lang="en-US"/>
            </a:defPPr>
            <a:lvl1pPr defTabSz="685055">
              <a:defRPr sz="1400" b="1">
                <a:solidFill>
                  <a:srgbClr val="000000"/>
                </a:solidFill>
                <a:latin typeface="Arial Narrow" panose="020B0606020202030204" pitchFamily="34" charset="0"/>
                <a:cs typeface="Arial"/>
              </a:defRPr>
            </a:lvl1pPr>
          </a:lstStyle>
          <a:p>
            <a:pPr algn="ctr">
              <a:lnSpc>
                <a:spcPct val="95000"/>
              </a:lnSpc>
              <a:spcAft>
                <a:spcPts val="1200"/>
              </a:spcAft>
            </a:pPr>
            <a:r>
              <a:rPr lang="en-US" b="0" dirty="0">
                <a:solidFill>
                  <a:srgbClr val="2C2C2C">
                    <a:lumMod val="90000"/>
                    <a:lumOff val="10000"/>
                  </a:srgbClr>
                </a:solidFill>
                <a:latin typeface="CiscoSansTT"/>
              </a:rPr>
              <a:t>Single tool to provision and manage existing Nexus fabric &amp; ACI fabric</a:t>
            </a:r>
          </a:p>
          <a:p>
            <a:pPr algn="ctr">
              <a:lnSpc>
                <a:spcPct val="95000"/>
              </a:lnSpc>
              <a:spcAft>
                <a:spcPts val="1200"/>
              </a:spcAft>
            </a:pPr>
            <a:r>
              <a:rPr lang="en-US" b="0" dirty="0">
                <a:solidFill>
                  <a:srgbClr val="2C2C2C">
                    <a:lumMod val="90000"/>
                    <a:lumOff val="10000"/>
                  </a:srgbClr>
                </a:solidFill>
                <a:latin typeface="CiscoSansTT"/>
              </a:rPr>
              <a:t>Automated provisioning of Network, Compute, Storage, L4-7 Services, Virtualization</a:t>
            </a:r>
          </a:p>
          <a:p>
            <a:pPr algn="ctr">
              <a:lnSpc>
                <a:spcPct val="95000"/>
              </a:lnSpc>
              <a:spcAft>
                <a:spcPts val="1200"/>
              </a:spcAft>
            </a:pPr>
            <a:r>
              <a:rPr lang="en-US" b="0" dirty="0">
                <a:solidFill>
                  <a:srgbClr val="2C2C2C">
                    <a:lumMod val="90000"/>
                    <a:lumOff val="10000"/>
                  </a:srgbClr>
                </a:solidFill>
                <a:latin typeface="CiscoSansTT"/>
              </a:rPr>
              <a:t>Support for </a:t>
            </a:r>
            <a:r>
              <a:rPr lang="en-US" b="0" dirty="0" err="1">
                <a:solidFill>
                  <a:srgbClr val="2C2C2C">
                    <a:lumMod val="90000"/>
                    <a:lumOff val="10000"/>
                  </a:srgbClr>
                </a:solidFill>
                <a:latin typeface="CiscoSansTT"/>
              </a:rPr>
              <a:t>FlexPod</a:t>
            </a:r>
            <a:r>
              <a:rPr lang="en-US" b="0" dirty="0">
                <a:solidFill>
                  <a:srgbClr val="2C2C2C">
                    <a:lumMod val="90000"/>
                    <a:lumOff val="10000"/>
                  </a:srgbClr>
                </a:solidFill>
                <a:latin typeface="CiscoSansTT"/>
              </a:rPr>
              <a:t>, </a:t>
            </a:r>
            <a:r>
              <a:rPr lang="en-US" b="0" dirty="0" err="1">
                <a:solidFill>
                  <a:srgbClr val="2C2C2C">
                    <a:lumMod val="90000"/>
                    <a:lumOff val="10000"/>
                  </a:srgbClr>
                </a:solidFill>
                <a:latin typeface="CiscoSansTT"/>
              </a:rPr>
              <a:t>Vblock</a:t>
            </a:r>
            <a:r>
              <a:rPr lang="en-US" b="0" dirty="0">
                <a:solidFill>
                  <a:srgbClr val="2C2C2C">
                    <a:lumMod val="90000"/>
                    <a:lumOff val="10000"/>
                  </a:srgbClr>
                </a:solidFill>
                <a:latin typeface="CiscoSansTT"/>
              </a:rPr>
              <a:t>, VSPEX</a:t>
            </a:r>
          </a:p>
        </p:txBody>
      </p:sp>
      <p:sp>
        <p:nvSpPr>
          <p:cNvPr id="322" name="Rectangle 321"/>
          <p:cNvSpPr/>
          <p:nvPr/>
        </p:nvSpPr>
        <p:spPr>
          <a:xfrm>
            <a:off x="4534947" y="3358901"/>
            <a:ext cx="2568652" cy="571475"/>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r>
              <a:rPr lang="en-US" sz="1500" dirty="0">
                <a:solidFill>
                  <a:prstClr val="white"/>
                </a:solidFill>
              </a:rPr>
              <a:t>NETWORK</a:t>
            </a:r>
          </a:p>
        </p:txBody>
      </p:sp>
      <p:sp>
        <p:nvSpPr>
          <p:cNvPr id="323" name="Rectangle 322"/>
          <p:cNvSpPr/>
          <p:nvPr/>
        </p:nvSpPr>
        <p:spPr>
          <a:xfrm>
            <a:off x="7270891" y="3358901"/>
            <a:ext cx="2568652" cy="571475"/>
          </a:xfrm>
          <a:prstGeom prst="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r>
              <a:rPr lang="en-US" sz="1500" dirty="0">
                <a:solidFill>
                  <a:prstClr val="white"/>
                </a:solidFill>
              </a:rPr>
              <a:t>STORAGE</a:t>
            </a:r>
          </a:p>
        </p:txBody>
      </p:sp>
      <p:pic>
        <p:nvPicPr>
          <p:cNvPr id="342" name="Picture 33" descr="\\MV-FS\Projects\Cisco\References\Brand Assets\Kubrick Icons\Device Icons\Device_database_3036_default_256.png"/>
          <p:cNvPicPr>
            <a:picLocks noChangeAspect="1" noChangeArrowheads="1"/>
          </p:cNvPicPr>
          <p:nvPr/>
        </p:nvPicPr>
        <p:blipFill>
          <a:blip r:embed="rId6" cstate="print"/>
          <a:srcRect/>
          <a:stretch>
            <a:fillRect/>
          </a:stretch>
        </p:blipFill>
        <p:spPr bwMode="auto">
          <a:xfrm>
            <a:off x="8987315" y="4120867"/>
            <a:ext cx="583988" cy="518996"/>
          </a:xfrm>
          <a:prstGeom prst="rect">
            <a:avLst/>
          </a:prstGeom>
          <a:noFill/>
        </p:spPr>
      </p:pic>
      <p:pic>
        <p:nvPicPr>
          <p:cNvPr id="343" name="Picture 33" descr="\\MV-FS\Projects\Cisco\References\Brand Assets\Kubrick Icons\Device Icons\Device_database_3036_default_256.png"/>
          <p:cNvPicPr>
            <a:picLocks noChangeAspect="1" noChangeArrowheads="1"/>
          </p:cNvPicPr>
          <p:nvPr/>
        </p:nvPicPr>
        <p:blipFill>
          <a:blip r:embed="rId6" cstate="print"/>
          <a:srcRect/>
          <a:stretch>
            <a:fillRect/>
          </a:stretch>
        </p:blipFill>
        <p:spPr bwMode="auto">
          <a:xfrm>
            <a:off x="8261319" y="4120867"/>
            <a:ext cx="583988" cy="518996"/>
          </a:xfrm>
          <a:prstGeom prst="rect">
            <a:avLst/>
          </a:prstGeom>
          <a:noFill/>
        </p:spPr>
      </p:pic>
      <p:pic>
        <p:nvPicPr>
          <p:cNvPr id="344" name="Picture 33" descr="\\MV-FS\Projects\Cisco\References\Brand Assets\Kubrick Icons\Device Icons\Device_database_3036_default_256.png"/>
          <p:cNvPicPr>
            <a:picLocks noChangeAspect="1" noChangeArrowheads="1"/>
          </p:cNvPicPr>
          <p:nvPr/>
        </p:nvPicPr>
        <p:blipFill>
          <a:blip r:embed="rId6" cstate="print"/>
          <a:srcRect/>
          <a:stretch>
            <a:fillRect/>
          </a:stretch>
        </p:blipFill>
        <p:spPr bwMode="auto">
          <a:xfrm>
            <a:off x="7535319" y="4120867"/>
            <a:ext cx="583988" cy="518996"/>
          </a:xfrm>
          <a:prstGeom prst="rect">
            <a:avLst/>
          </a:prstGeom>
          <a:noFill/>
        </p:spPr>
      </p:pic>
      <p:pic>
        <p:nvPicPr>
          <p:cNvPr id="369" name="Picture 25" descr="\\MV-FS\Projects\Cisco\References\Brand Assets\Kubrick Icons\Device Icons\Device_generic_3048_default_256.png"/>
          <p:cNvPicPr>
            <a:picLocks noChangeAspect="1" noChangeArrowheads="1"/>
          </p:cNvPicPr>
          <p:nvPr/>
        </p:nvPicPr>
        <p:blipFill>
          <a:blip r:embed="rId7" cstate="print"/>
          <a:srcRect/>
          <a:stretch>
            <a:fillRect/>
          </a:stretch>
        </p:blipFill>
        <p:spPr bwMode="auto">
          <a:xfrm>
            <a:off x="4703995" y="4284987"/>
            <a:ext cx="324220" cy="324220"/>
          </a:xfrm>
          <a:prstGeom prst="rect">
            <a:avLst/>
          </a:prstGeom>
          <a:noFill/>
        </p:spPr>
      </p:pic>
      <p:pic>
        <p:nvPicPr>
          <p:cNvPr id="371" name="Picture 25" descr="\\MV-FS\Projects\Cisco\References\Brand Assets\Kubrick Icons\Device Icons\Device_generic_3048_default_256.png"/>
          <p:cNvPicPr>
            <a:picLocks noChangeAspect="1" noChangeArrowheads="1"/>
          </p:cNvPicPr>
          <p:nvPr/>
        </p:nvPicPr>
        <p:blipFill>
          <a:blip r:embed="rId7" cstate="print"/>
          <a:srcRect/>
          <a:stretch>
            <a:fillRect/>
          </a:stretch>
        </p:blipFill>
        <p:spPr bwMode="auto">
          <a:xfrm>
            <a:off x="6634059" y="4284987"/>
            <a:ext cx="324220" cy="324220"/>
          </a:xfrm>
          <a:prstGeom prst="rect">
            <a:avLst/>
          </a:prstGeom>
          <a:noFill/>
        </p:spPr>
      </p:pic>
      <p:pic>
        <p:nvPicPr>
          <p:cNvPr id="373" name="Picture 21" descr="\\MV-FS\Projects\Cisco\References\Brand Assets\Kubrick Icons\Device Icons\Device_firewall_3130_default_256.png"/>
          <p:cNvPicPr>
            <a:picLocks noChangeAspect="1" noChangeArrowheads="1"/>
          </p:cNvPicPr>
          <p:nvPr/>
        </p:nvPicPr>
        <p:blipFill>
          <a:blip r:embed="rId8" cstate="print"/>
          <a:srcRect/>
          <a:stretch>
            <a:fillRect/>
          </a:stretch>
        </p:blipFill>
        <p:spPr bwMode="auto">
          <a:xfrm>
            <a:off x="6209420" y="4357438"/>
            <a:ext cx="279455" cy="279455"/>
          </a:xfrm>
          <a:prstGeom prst="rect">
            <a:avLst/>
          </a:prstGeom>
          <a:noFill/>
        </p:spPr>
      </p:pic>
      <p:pic>
        <p:nvPicPr>
          <p:cNvPr id="374" name="Picture 21" descr="\\MV-FS\Projects\Cisco\References\Brand Assets\Kubrick Icons\Device Icons\Device_firewall_3130_default_256.png"/>
          <p:cNvPicPr>
            <a:picLocks noChangeAspect="1" noChangeArrowheads="1"/>
          </p:cNvPicPr>
          <p:nvPr/>
        </p:nvPicPr>
        <p:blipFill>
          <a:blip r:embed="rId8" cstate="print"/>
          <a:srcRect/>
          <a:stretch>
            <a:fillRect/>
          </a:stretch>
        </p:blipFill>
        <p:spPr bwMode="auto">
          <a:xfrm>
            <a:off x="5207191" y="4357438"/>
            <a:ext cx="279455" cy="279455"/>
          </a:xfrm>
          <a:prstGeom prst="rect">
            <a:avLst/>
          </a:prstGeom>
          <a:noFill/>
        </p:spPr>
      </p:pic>
      <p:pic>
        <p:nvPicPr>
          <p:cNvPr id="375" name="Picture 33" descr="\\MV-FS\Projects\Cisco\References\Brand Assets\Kubrick Icons\Device Icons\Device_database_3036_default_256.png"/>
          <p:cNvPicPr>
            <a:picLocks noChangeAspect="1" noChangeArrowheads="1"/>
          </p:cNvPicPr>
          <p:nvPr/>
        </p:nvPicPr>
        <p:blipFill>
          <a:blip r:embed="rId6" cstate="print"/>
          <a:srcRect/>
          <a:stretch>
            <a:fillRect/>
          </a:stretch>
        </p:blipFill>
        <p:spPr bwMode="auto">
          <a:xfrm>
            <a:off x="5986908" y="3890564"/>
            <a:ext cx="365112" cy="324479"/>
          </a:xfrm>
          <a:prstGeom prst="rect">
            <a:avLst/>
          </a:prstGeom>
          <a:noFill/>
        </p:spPr>
      </p:pic>
      <p:pic>
        <p:nvPicPr>
          <p:cNvPr id="376" name="Picture 33" descr="\\MV-FS\Projects\Cisco\References\Brand Assets\Kubrick Icons\Device Icons\Device_database_3036_default_256.png"/>
          <p:cNvPicPr>
            <a:picLocks noChangeAspect="1" noChangeArrowheads="1"/>
          </p:cNvPicPr>
          <p:nvPr/>
        </p:nvPicPr>
        <p:blipFill>
          <a:blip r:embed="rId6" cstate="print"/>
          <a:srcRect/>
          <a:stretch>
            <a:fillRect/>
          </a:stretch>
        </p:blipFill>
        <p:spPr bwMode="auto">
          <a:xfrm>
            <a:off x="6669759" y="3890564"/>
            <a:ext cx="365112" cy="324479"/>
          </a:xfrm>
          <a:prstGeom prst="rect">
            <a:avLst/>
          </a:prstGeom>
          <a:noFill/>
        </p:spPr>
      </p:pic>
      <p:sp>
        <p:nvSpPr>
          <p:cNvPr id="380" name="TextBox 379"/>
          <p:cNvSpPr txBox="1"/>
          <p:nvPr/>
        </p:nvSpPr>
        <p:spPr>
          <a:xfrm>
            <a:off x="4430889" y="4583979"/>
            <a:ext cx="852995" cy="215444"/>
          </a:xfrm>
          <a:prstGeom prst="rect">
            <a:avLst/>
          </a:prstGeom>
          <a:noFill/>
          <a:effectLst/>
        </p:spPr>
        <p:txBody>
          <a:bodyPr wrap="square" lIns="91430" tIns="45718" rIns="91430" bIns="45718" rtlCol="0">
            <a:spAutoFit/>
          </a:bodyPr>
          <a:lstStyle/>
          <a:p>
            <a:pPr algn="ctr"/>
            <a:r>
              <a:rPr lang="en-US" sz="800" dirty="0">
                <a:solidFill>
                  <a:srgbClr val="2C2C2C">
                    <a:lumMod val="90000"/>
                    <a:lumOff val="10000"/>
                  </a:srgbClr>
                </a:solidFill>
                <a:cs typeface="Arial Narrow"/>
              </a:rPr>
              <a:t>Web Tier</a:t>
            </a:r>
          </a:p>
        </p:txBody>
      </p:sp>
      <p:sp>
        <p:nvSpPr>
          <p:cNvPr id="381" name="TextBox 380"/>
          <p:cNvSpPr txBox="1"/>
          <p:nvPr/>
        </p:nvSpPr>
        <p:spPr>
          <a:xfrm>
            <a:off x="5426721" y="4583979"/>
            <a:ext cx="852995" cy="215444"/>
          </a:xfrm>
          <a:prstGeom prst="rect">
            <a:avLst/>
          </a:prstGeom>
          <a:noFill/>
          <a:effectLst/>
        </p:spPr>
        <p:txBody>
          <a:bodyPr wrap="square" lIns="91430" tIns="45718" rIns="91430" bIns="45718" rtlCol="0">
            <a:spAutoFit/>
          </a:bodyPr>
          <a:lstStyle/>
          <a:p>
            <a:pPr algn="ctr"/>
            <a:r>
              <a:rPr lang="en-US" sz="800" dirty="0">
                <a:solidFill>
                  <a:srgbClr val="2C2C2C">
                    <a:lumMod val="90000"/>
                    <a:lumOff val="10000"/>
                  </a:srgbClr>
                </a:solidFill>
                <a:cs typeface="Arial Narrow"/>
              </a:rPr>
              <a:t>App Tier</a:t>
            </a:r>
          </a:p>
        </p:txBody>
      </p:sp>
      <p:sp>
        <p:nvSpPr>
          <p:cNvPr id="382" name="TextBox 381"/>
          <p:cNvSpPr txBox="1"/>
          <p:nvPr/>
        </p:nvSpPr>
        <p:spPr>
          <a:xfrm>
            <a:off x="6383901" y="4583979"/>
            <a:ext cx="852995" cy="215444"/>
          </a:xfrm>
          <a:prstGeom prst="rect">
            <a:avLst/>
          </a:prstGeom>
          <a:noFill/>
          <a:effectLst/>
        </p:spPr>
        <p:txBody>
          <a:bodyPr wrap="square" lIns="91430" tIns="45718" rIns="91430" bIns="45718" rtlCol="0">
            <a:spAutoFit/>
          </a:bodyPr>
          <a:lstStyle/>
          <a:p>
            <a:pPr algn="ctr"/>
            <a:r>
              <a:rPr lang="en-US" sz="800" dirty="0">
                <a:solidFill>
                  <a:srgbClr val="2C2C2C">
                    <a:lumMod val="90000"/>
                    <a:lumOff val="10000"/>
                  </a:srgbClr>
                </a:solidFill>
                <a:cs typeface="Arial Narrow"/>
              </a:rPr>
              <a:t>DB Tier</a:t>
            </a:r>
          </a:p>
        </p:txBody>
      </p:sp>
      <p:sp>
        <p:nvSpPr>
          <p:cNvPr id="383" name="TextBox 382"/>
          <p:cNvSpPr txBox="1"/>
          <p:nvPr/>
        </p:nvSpPr>
        <p:spPr>
          <a:xfrm>
            <a:off x="5744853" y="4104055"/>
            <a:ext cx="852995" cy="215444"/>
          </a:xfrm>
          <a:prstGeom prst="rect">
            <a:avLst/>
          </a:prstGeom>
          <a:noFill/>
          <a:effectLst/>
        </p:spPr>
        <p:txBody>
          <a:bodyPr wrap="square" lIns="91430" tIns="45718" rIns="91430" bIns="45718" rtlCol="0">
            <a:spAutoFit/>
          </a:bodyPr>
          <a:lstStyle/>
          <a:p>
            <a:pPr algn="ctr"/>
            <a:r>
              <a:rPr lang="en-US" sz="800" dirty="0">
                <a:solidFill>
                  <a:srgbClr val="2C2C2C">
                    <a:lumMod val="90000"/>
                    <a:lumOff val="10000"/>
                  </a:srgbClr>
                </a:solidFill>
                <a:cs typeface="Arial Narrow"/>
              </a:rPr>
              <a:t>Storage</a:t>
            </a:r>
          </a:p>
        </p:txBody>
      </p:sp>
      <p:sp>
        <p:nvSpPr>
          <p:cNvPr id="384" name="TextBox 383"/>
          <p:cNvSpPr txBox="1"/>
          <p:nvPr/>
        </p:nvSpPr>
        <p:spPr>
          <a:xfrm>
            <a:off x="6441813" y="4104055"/>
            <a:ext cx="852995" cy="215444"/>
          </a:xfrm>
          <a:prstGeom prst="rect">
            <a:avLst/>
          </a:prstGeom>
          <a:noFill/>
          <a:effectLst/>
        </p:spPr>
        <p:txBody>
          <a:bodyPr wrap="square" lIns="91430" tIns="45718" rIns="91430" bIns="45718" rtlCol="0">
            <a:spAutoFit/>
          </a:bodyPr>
          <a:lstStyle/>
          <a:p>
            <a:pPr algn="ctr"/>
            <a:r>
              <a:rPr lang="en-US" sz="800" dirty="0">
                <a:solidFill>
                  <a:srgbClr val="2C2C2C">
                    <a:lumMod val="90000"/>
                    <a:lumOff val="10000"/>
                  </a:srgbClr>
                </a:solidFill>
                <a:cs typeface="Arial Narrow"/>
              </a:rPr>
              <a:t>Storage</a:t>
            </a:r>
          </a:p>
        </p:txBody>
      </p:sp>
      <p:cxnSp>
        <p:nvCxnSpPr>
          <p:cNvPr id="523" name="Straight Connector 522"/>
          <p:cNvCxnSpPr/>
          <p:nvPr/>
        </p:nvCxnSpPr>
        <p:spPr>
          <a:xfrm flipV="1">
            <a:off x="5897123" y="4085956"/>
            <a:ext cx="329527" cy="328029"/>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26" name="Rectangle 325"/>
          <p:cNvSpPr/>
          <p:nvPr/>
        </p:nvSpPr>
        <p:spPr>
          <a:xfrm>
            <a:off x="1797100" y="3915298"/>
            <a:ext cx="2570561" cy="921399"/>
          </a:xfrm>
          <a:prstGeom prst="rect">
            <a:avLst/>
          </a:prstGeom>
          <a:gradFill flip="none" rotWithShape="1">
            <a:gsLst>
              <a:gs pos="0">
                <a:schemeClr val="bg1">
                  <a:lumMod val="95000"/>
                </a:schemeClr>
              </a:gs>
              <a:gs pos="100000">
                <a:schemeClr val="bg1"/>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410" tIns="91410" rIns="91410" bIns="91410" rtlCol="0" anchor="t"/>
          <a:lstStyle/>
          <a:p>
            <a:pPr defTabSz="385674"/>
            <a:endParaRPr lang="en-US" sz="1100" dirty="0">
              <a:solidFill>
                <a:srgbClr val="2C2C2C"/>
              </a:solidFill>
              <a:latin typeface="CiscoSansTT ExtraLight"/>
              <a:ea typeface="Arial" pitchFamily="-107" charset="0"/>
              <a:cs typeface="Arial" pitchFamily="-107" charset="0"/>
            </a:endParaRPr>
          </a:p>
        </p:txBody>
      </p:sp>
      <p:sp>
        <p:nvSpPr>
          <p:cNvPr id="321" name="Rectangle 320"/>
          <p:cNvSpPr/>
          <p:nvPr/>
        </p:nvSpPr>
        <p:spPr>
          <a:xfrm>
            <a:off x="1799003" y="3358901"/>
            <a:ext cx="2568652" cy="571475"/>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r>
              <a:rPr lang="en-US" sz="1500" dirty="0">
                <a:solidFill>
                  <a:prstClr val="white"/>
                </a:solidFill>
              </a:rPr>
              <a:t>COMPUTE WITH FLASH</a:t>
            </a:r>
          </a:p>
        </p:txBody>
      </p:sp>
      <p:sp>
        <p:nvSpPr>
          <p:cNvPr id="329" name="Rounded Rectangle 328"/>
          <p:cNvSpPr/>
          <p:nvPr/>
        </p:nvSpPr>
        <p:spPr>
          <a:xfrm flipH="1">
            <a:off x="2665457" y="4081057"/>
            <a:ext cx="769723" cy="564857"/>
          </a:xfrm>
          <a:prstGeom prst="roundRect">
            <a:avLst>
              <a:gd name="adj" fmla="val 0"/>
            </a:avLst>
          </a:prstGeom>
          <a:gradFill flip="none" rotWithShape="1">
            <a:gsLst>
              <a:gs pos="0">
                <a:srgbClr val="2CD4A0">
                  <a:shade val="30000"/>
                  <a:satMod val="115000"/>
                </a:srgbClr>
              </a:gs>
              <a:gs pos="50000">
                <a:srgbClr val="2CD4A0">
                  <a:shade val="67500"/>
                  <a:satMod val="115000"/>
                </a:srgbClr>
              </a:gs>
              <a:gs pos="100000">
                <a:srgbClr val="2CD4A0">
                  <a:shade val="100000"/>
                  <a:satMod val="115000"/>
                </a:srgbClr>
              </a:gs>
            </a:gsLst>
            <a:path path="circle">
              <a:fillToRect t="100000" r="100000"/>
            </a:path>
            <a:tileRect l="-100000" b="-100000"/>
          </a:gradFill>
          <a:ln w="50800">
            <a:noFill/>
            <a:prstDash val="dash"/>
          </a:ln>
          <a:effectLst/>
        </p:spPr>
        <p:style>
          <a:lnRef idx="0">
            <a:schemeClr val="accent6"/>
          </a:lnRef>
          <a:fillRef idx="3">
            <a:schemeClr val="accent6"/>
          </a:fillRef>
          <a:effectRef idx="3">
            <a:schemeClr val="accent6"/>
          </a:effectRef>
          <a:fontRef idx="minor">
            <a:schemeClr val="lt1"/>
          </a:fontRef>
        </p:style>
        <p:txBody>
          <a:bodyPr lIns="0" tIns="0" rIns="0" bIns="274286" anchor="ctr"/>
          <a:lstStyle/>
          <a:p>
            <a:pPr algn="ctr" defTabSz="1441901"/>
            <a:r>
              <a:rPr lang="en-US" sz="1500" b="1" cap="all" dirty="0">
                <a:solidFill>
                  <a:srgbClr val="FFFFFF"/>
                </a:solidFill>
                <a:effectLst>
                  <a:outerShdw blurRad="127000" algn="ctr" rotWithShape="0">
                    <a:prstClr val="black">
                      <a:alpha val="40000"/>
                    </a:prstClr>
                  </a:outerShdw>
                </a:effectLst>
                <a:latin typeface="CiscoSansTT ExtraLight"/>
              </a:rPr>
              <a:t>app</a:t>
            </a:r>
          </a:p>
        </p:txBody>
      </p:sp>
      <p:sp>
        <p:nvSpPr>
          <p:cNvPr id="330" name="Rounded Rectangle 329"/>
          <p:cNvSpPr/>
          <p:nvPr/>
        </p:nvSpPr>
        <p:spPr>
          <a:xfrm>
            <a:off x="3521313" y="4075010"/>
            <a:ext cx="559720" cy="564857"/>
          </a:xfrm>
          <a:prstGeom prst="roundRect">
            <a:avLst>
              <a:gd name="adj" fmla="val 0"/>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path path="circle">
              <a:fillToRect l="100000" t="100000"/>
            </a:path>
            <a:tileRect r="-100000" b="-100000"/>
          </a:gradFill>
          <a:ln/>
          <a:effectLst/>
        </p:spPr>
        <p:style>
          <a:lnRef idx="0">
            <a:schemeClr val="accent6"/>
          </a:lnRef>
          <a:fillRef idx="3">
            <a:schemeClr val="accent6"/>
          </a:fillRef>
          <a:effectRef idx="3">
            <a:schemeClr val="accent6"/>
          </a:effectRef>
          <a:fontRef idx="minor">
            <a:schemeClr val="lt1"/>
          </a:fontRef>
        </p:style>
        <p:txBody>
          <a:bodyPr lIns="0" tIns="0" rIns="0" bIns="274286" anchor="ctr"/>
          <a:lstStyle/>
          <a:p>
            <a:pPr algn="ctr" defTabSz="1441901"/>
            <a:r>
              <a:rPr lang="en-US" sz="1500" b="1" cap="all" dirty="0" err="1">
                <a:solidFill>
                  <a:srgbClr val="FFFFFF"/>
                </a:solidFill>
                <a:effectLst>
                  <a:outerShdw blurRad="127000" algn="ctr" rotWithShape="0">
                    <a:prstClr val="black">
                      <a:alpha val="40000"/>
                    </a:prstClr>
                  </a:outerShdw>
                </a:effectLst>
                <a:latin typeface="CiscoSansTT ExtraLight"/>
              </a:rPr>
              <a:t>db</a:t>
            </a:r>
            <a:endParaRPr lang="en-US" sz="1500" b="1" cap="all" dirty="0">
              <a:solidFill>
                <a:srgbClr val="FFFFFF"/>
              </a:solidFill>
              <a:effectLst>
                <a:outerShdw blurRad="127000" algn="ctr" rotWithShape="0">
                  <a:prstClr val="black">
                    <a:alpha val="40000"/>
                  </a:prstClr>
                </a:outerShdw>
              </a:effectLst>
              <a:latin typeface="CiscoSansTT ExtraLight"/>
            </a:endParaRPr>
          </a:p>
        </p:txBody>
      </p:sp>
      <p:sp>
        <p:nvSpPr>
          <p:cNvPr id="331" name="Rounded Rectangle 330"/>
          <p:cNvSpPr/>
          <p:nvPr/>
        </p:nvSpPr>
        <p:spPr>
          <a:xfrm>
            <a:off x="1986445" y="4081057"/>
            <a:ext cx="615691" cy="564857"/>
          </a:xfrm>
          <a:prstGeom prst="roundRect">
            <a:avLst>
              <a:gd name="adj" fmla="val 0"/>
            </a:avLst>
          </a:prstGeom>
          <a:solidFill>
            <a:srgbClr val="665DD5"/>
          </a:solidFill>
          <a:ln w="50800">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274286" rtlCol="0" anchor="ctr"/>
          <a:lstStyle/>
          <a:p>
            <a:pPr algn="ctr" defTabSz="914150"/>
            <a:r>
              <a:rPr lang="en-US" sz="1500" b="1" cap="all" dirty="0">
                <a:solidFill>
                  <a:srgbClr val="FFFFFF"/>
                </a:solidFill>
                <a:effectLst>
                  <a:outerShdw blurRad="127000" algn="ctr" rotWithShape="0">
                    <a:prstClr val="black">
                      <a:alpha val="40000"/>
                    </a:prstClr>
                  </a:outerShdw>
                </a:effectLst>
                <a:latin typeface="CiscoSansTT ExtraLight"/>
              </a:rPr>
              <a:t>WEB</a:t>
            </a:r>
          </a:p>
        </p:txBody>
      </p:sp>
      <p:pic>
        <p:nvPicPr>
          <p:cNvPr id="332"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 r="-2"/>
          <a:stretch/>
        </p:blipFill>
        <p:spPr bwMode="auto">
          <a:xfrm>
            <a:off x="2053655" y="4379475"/>
            <a:ext cx="241943" cy="24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3"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16007" y="4379475"/>
            <a:ext cx="241943" cy="24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4"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82743" y="4379475"/>
            <a:ext cx="248700" cy="24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5"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25939" y="4379475"/>
            <a:ext cx="248700" cy="24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6"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77607" y="4379475"/>
            <a:ext cx="248700" cy="24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 name="Picture 23" descr="\\MV-FS\Projects\Cisco\References\Brand Assets\Kubrick Icons\Device Icons\Device_server_3107_default_256.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47453" y="4388139"/>
            <a:ext cx="291371" cy="218472"/>
          </a:xfrm>
          <a:prstGeom prst="rect">
            <a:avLst/>
          </a:prstGeom>
          <a:noFill/>
        </p:spPr>
      </p:pic>
      <p:pic>
        <p:nvPicPr>
          <p:cNvPr id="338" name="Picture 23" descr="\\MV-FS\Projects\Cisco\References\Brand Assets\Kubrick Icons\Device Icons\Device_server_3107_default_256.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50705" y="4388139"/>
            <a:ext cx="291371" cy="218472"/>
          </a:xfrm>
          <a:prstGeom prst="rect">
            <a:avLst/>
          </a:prstGeom>
          <a:noFill/>
        </p:spPr>
      </p:pic>
      <p:pic>
        <p:nvPicPr>
          <p:cNvPr id="372" name="Picture 21" descr="\\MV-FS\Projects\Cisco\References\Brand Assets\Kubrick Icons\Device Icons\Device_firewall_3130_default_256.png"/>
          <p:cNvPicPr>
            <a:picLocks noChangeAspect="1" noChangeArrowheads="1"/>
          </p:cNvPicPr>
          <p:nvPr/>
        </p:nvPicPr>
        <p:blipFill>
          <a:blip r:embed="rId8" cstate="print"/>
          <a:srcRect/>
          <a:stretch>
            <a:fillRect/>
          </a:stretch>
        </p:blipFill>
        <p:spPr bwMode="auto">
          <a:xfrm>
            <a:off x="5207053" y="4038091"/>
            <a:ext cx="279455" cy="279455"/>
          </a:xfrm>
          <a:prstGeom prst="rect">
            <a:avLst/>
          </a:prstGeom>
          <a:noFill/>
        </p:spPr>
      </p:pic>
      <p:pic>
        <p:nvPicPr>
          <p:cNvPr id="370" name="Picture 25" descr="\\MV-FS\Projects\Cisco\References\Brand Assets\Kubrick Icons\Device Icons\Device_generic_3048_default_256.png"/>
          <p:cNvPicPr>
            <a:picLocks noChangeAspect="1" noChangeArrowheads="1"/>
          </p:cNvPicPr>
          <p:nvPr/>
        </p:nvPicPr>
        <p:blipFill>
          <a:blip r:embed="rId7" cstate="print"/>
          <a:srcRect/>
          <a:stretch>
            <a:fillRect/>
          </a:stretch>
        </p:blipFill>
        <p:spPr bwMode="auto">
          <a:xfrm>
            <a:off x="5705147" y="4284987"/>
            <a:ext cx="324220" cy="324220"/>
          </a:xfrm>
          <a:prstGeom prst="rect">
            <a:avLst/>
          </a:prstGeom>
          <a:noFill/>
        </p:spPr>
      </p:pic>
      <p:cxnSp>
        <p:nvCxnSpPr>
          <p:cNvPr id="3" name="Straight Connector 2"/>
          <p:cNvCxnSpPr/>
          <p:nvPr/>
        </p:nvCxnSpPr>
        <p:spPr>
          <a:xfrm>
            <a:off x="3952124" y="1055950"/>
            <a:ext cx="0" cy="6286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4" name="Group 183"/>
          <p:cNvGrpSpPr/>
          <p:nvPr/>
        </p:nvGrpSpPr>
        <p:grpSpPr>
          <a:xfrm>
            <a:off x="2806035" y="2358560"/>
            <a:ext cx="700312" cy="369472"/>
            <a:chOff x="4624388" y="1082675"/>
            <a:chExt cx="1122362" cy="592138"/>
          </a:xfrm>
          <a:solidFill>
            <a:schemeClr val="bg1"/>
          </a:solidFill>
        </p:grpSpPr>
        <p:sp>
          <p:nvSpPr>
            <p:cNvPr id="185" name="Freeform 5"/>
            <p:cNvSpPr>
              <a:spLocks/>
            </p:cNvSpPr>
            <p:nvPr/>
          </p:nvSpPr>
          <p:spPr bwMode="auto">
            <a:xfrm>
              <a:off x="5697538" y="1646238"/>
              <a:ext cx="20637" cy="25400"/>
            </a:xfrm>
            <a:custGeom>
              <a:avLst/>
              <a:gdLst>
                <a:gd name="T0" fmla="*/ 13 w 13"/>
                <a:gd name="T1" fmla="*/ 0 h 16"/>
                <a:gd name="T2" fmla="*/ 13 w 13"/>
                <a:gd name="T3" fmla="*/ 2 h 16"/>
                <a:gd name="T4" fmla="*/ 8 w 13"/>
                <a:gd name="T5" fmla="*/ 2 h 16"/>
                <a:gd name="T6" fmla="*/ 8 w 13"/>
                <a:gd name="T7" fmla="*/ 16 h 16"/>
                <a:gd name="T8" fmla="*/ 5 w 13"/>
                <a:gd name="T9" fmla="*/ 16 h 16"/>
                <a:gd name="T10" fmla="*/ 5 w 13"/>
                <a:gd name="T11" fmla="*/ 2 h 16"/>
                <a:gd name="T12" fmla="*/ 0 w 13"/>
                <a:gd name="T13" fmla="*/ 2 h 16"/>
                <a:gd name="T14" fmla="*/ 0 w 13"/>
                <a:gd name="T15" fmla="*/ 0 h 16"/>
                <a:gd name="T16" fmla="*/ 13 w 13"/>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6">
                  <a:moveTo>
                    <a:pt x="13" y="0"/>
                  </a:moveTo>
                  <a:lnTo>
                    <a:pt x="13" y="2"/>
                  </a:lnTo>
                  <a:lnTo>
                    <a:pt x="8" y="2"/>
                  </a:lnTo>
                  <a:lnTo>
                    <a:pt x="8" y="16"/>
                  </a:lnTo>
                  <a:lnTo>
                    <a:pt x="5" y="16"/>
                  </a:lnTo>
                  <a:lnTo>
                    <a:pt x="5" y="2"/>
                  </a:lnTo>
                  <a:lnTo>
                    <a:pt x="0" y="2"/>
                  </a:lnTo>
                  <a:lnTo>
                    <a:pt x="0" y="0"/>
                  </a:lnTo>
                  <a:lnTo>
                    <a:pt x="13" y="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2C2C2C"/>
                </a:solidFill>
              </a:endParaRPr>
            </a:p>
          </p:txBody>
        </p:sp>
        <p:sp>
          <p:nvSpPr>
            <p:cNvPr id="186" name="Freeform 6"/>
            <p:cNvSpPr>
              <a:spLocks/>
            </p:cNvSpPr>
            <p:nvPr/>
          </p:nvSpPr>
          <p:spPr bwMode="auto">
            <a:xfrm>
              <a:off x="5719763" y="1646238"/>
              <a:ext cx="26987" cy="25400"/>
            </a:xfrm>
            <a:custGeom>
              <a:avLst/>
              <a:gdLst>
                <a:gd name="T0" fmla="*/ 0 w 17"/>
                <a:gd name="T1" fmla="*/ 0 h 16"/>
                <a:gd name="T2" fmla="*/ 4 w 17"/>
                <a:gd name="T3" fmla="*/ 0 h 16"/>
                <a:gd name="T4" fmla="*/ 9 w 17"/>
                <a:gd name="T5" fmla="*/ 13 h 16"/>
                <a:gd name="T6" fmla="*/ 9 w 17"/>
                <a:gd name="T7" fmla="*/ 13 h 16"/>
                <a:gd name="T8" fmla="*/ 14 w 17"/>
                <a:gd name="T9" fmla="*/ 0 h 16"/>
                <a:gd name="T10" fmla="*/ 17 w 17"/>
                <a:gd name="T11" fmla="*/ 0 h 16"/>
                <a:gd name="T12" fmla="*/ 17 w 17"/>
                <a:gd name="T13" fmla="*/ 16 h 16"/>
                <a:gd name="T14" fmla="*/ 15 w 17"/>
                <a:gd name="T15" fmla="*/ 16 h 16"/>
                <a:gd name="T16" fmla="*/ 15 w 17"/>
                <a:gd name="T17" fmla="*/ 3 h 16"/>
                <a:gd name="T18" fmla="*/ 15 w 17"/>
                <a:gd name="T19" fmla="*/ 3 h 16"/>
                <a:gd name="T20" fmla="*/ 10 w 17"/>
                <a:gd name="T21" fmla="*/ 16 h 16"/>
                <a:gd name="T22" fmla="*/ 8 w 17"/>
                <a:gd name="T23" fmla="*/ 16 h 16"/>
                <a:gd name="T24" fmla="*/ 3 w 17"/>
                <a:gd name="T25" fmla="*/ 3 h 16"/>
                <a:gd name="T26" fmla="*/ 2 w 17"/>
                <a:gd name="T27" fmla="*/ 3 h 16"/>
                <a:gd name="T28" fmla="*/ 2 w 17"/>
                <a:gd name="T29" fmla="*/ 16 h 16"/>
                <a:gd name="T30" fmla="*/ 0 w 17"/>
                <a:gd name="T31" fmla="*/ 16 h 16"/>
                <a:gd name="T32" fmla="*/ 0 w 17"/>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6">
                  <a:moveTo>
                    <a:pt x="0" y="0"/>
                  </a:moveTo>
                  <a:lnTo>
                    <a:pt x="4" y="0"/>
                  </a:lnTo>
                  <a:lnTo>
                    <a:pt x="9" y="13"/>
                  </a:lnTo>
                  <a:lnTo>
                    <a:pt x="9" y="13"/>
                  </a:lnTo>
                  <a:lnTo>
                    <a:pt x="14" y="0"/>
                  </a:lnTo>
                  <a:lnTo>
                    <a:pt x="17" y="0"/>
                  </a:lnTo>
                  <a:lnTo>
                    <a:pt x="17" y="16"/>
                  </a:lnTo>
                  <a:lnTo>
                    <a:pt x="15" y="16"/>
                  </a:lnTo>
                  <a:lnTo>
                    <a:pt x="15" y="3"/>
                  </a:lnTo>
                  <a:lnTo>
                    <a:pt x="15" y="3"/>
                  </a:lnTo>
                  <a:lnTo>
                    <a:pt x="10" y="16"/>
                  </a:lnTo>
                  <a:lnTo>
                    <a:pt x="8" y="16"/>
                  </a:lnTo>
                  <a:lnTo>
                    <a:pt x="3" y="3"/>
                  </a:lnTo>
                  <a:lnTo>
                    <a:pt x="2" y="3"/>
                  </a:lnTo>
                  <a:lnTo>
                    <a:pt x="2" y="16"/>
                  </a:lnTo>
                  <a:lnTo>
                    <a:pt x="0" y="16"/>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2C2C2C"/>
                </a:solidFill>
              </a:endParaRPr>
            </a:p>
          </p:txBody>
        </p:sp>
        <p:sp>
          <p:nvSpPr>
            <p:cNvPr id="187" name="Rectangle 7"/>
            <p:cNvSpPr>
              <a:spLocks noChangeArrowheads="1"/>
            </p:cNvSpPr>
            <p:nvPr/>
          </p:nvSpPr>
          <p:spPr bwMode="auto">
            <a:xfrm>
              <a:off x="4941888" y="1476375"/>
              <a:ext cx="49212" cy="195263"/>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srgbClr val="2C2C2C"/>
                </a:solidFill>
              </a:endParaRPr>
            </a:p>
          </p:txBody>
        </p:sp>
        <p:sp>
          <p:nvSpPr>
            <p:cNvPr id="188" name="Freeform 8"/>
            <p:cNvSpPr>
              <a:spLocks/>
            </p:cNvSpPr>
            <p:nvPr/>
          </p:nvSpPr>
          <p:spPr bwMode="auto">
            <a:xfrm>
              <a:off x="5238750" y="1473200"/>
              <a:ext cx="149225" cy="201613"/>
            </a:xfrm>
            <a:custGeom>
              <a:avLst/>
              <a:gdLst>
                <a:gd name="T0" fmla="*/ 278 w 278"/>
                <a:gd name="T1" fmla="*/ 111 h 377"/>
                <a:gd name="T2" fmla="*/ 200 w 278"/>
                <a:gd name="T3" fmla="*/ 92 h 377"/>
                <a:gd name="T4" fmla="*/ 100 w 278"/>
                <a:gd name="T5" fmla="*/ 189 h 377"/>
                <a:gd name="T6" fmla="*/ 200 w 278"/>
                <a:gd name="T7" fmla="*/ 286 h 377"/>
                <a:gd name="T8" fmla="*/ 278 w 278"/>
                <a:gd name="T9" fmla="*/ 267 h 377"/>
                <a:gd name="T10" fmla="*/ 278 w 278"/>
                <a:gd name="T11" fmla="*/ 364 h 377"/>
                <a:gd name="T12" fmla="*/ 194 w 278"/>
                <a:gd name="T13" fmla="*/ 377 h 377"/>
                <a:gd name="T14" fmla="*/ 0 w 278"/>
                <a:gd name="T15" fmla="*/ 189 h 377"/>
                <a:gd name="T16" fmla="*/ 194 w 278"/>
                <a:gd name="T17" fmla="*/ 0 h 377"/>
                <a:gd name="T18" fmla="*/ 278 w 278"/>
                <a:gd name="T19" fmla="*/ 13 h 377"/>
                <a:gd name="T20" fmla="*/ 278 w 278"/>
                <a:gd name="T21" fmla="*/ 11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8" h="377">
                  <a:moveTo>
                    <a:pt x="278" y="111"/>
                  </a:moveTo>
                  <a:cubicBezTo>
                    <a:pt x="274" y="109"/>
                    <a:pt x="244" y="92"/>
                    <a:pt x="200" y="92"/>
                  </a:cubicBezTo>
                  <a:cubicBezTo>
                    <a:pt x="141" y="92"/>
                    <a:pt x="100" y="133"/>
                    <a:pt x="100" y="189"/>
                  </a:cubicBezTo>
                  <a:cubicBezTo>
                    <a:pt x="100" y="243"/>
                    <a:pt x="139" y="286"/>
                    <a:pt x="200" y="286"/>
                  </a:cubicBezTo>
                  <a:cubicBezTo>
                    <a:pt x="244" y="286"/>
                    <a:pt x="274" y="269"/>
                    <a:pt x="278" y="267"/>
                  </a:cubicBezTo>
                  <a:cubicBezTo>
                    <a:pt x="278" y="364"/>
                    <a:pt x="278" y="364"/>
                    <a:pt x="278" y="364"/>
                  </a:cubicBezTo>
                  <a:cubicBezTo>
                    <a:pt x="266" y="368"/>
                    <a:pt x="235" y="377"/>
                    <a:pt x="194" y="377"/>
                  </a:cubicBezTo>
                  <a:cubicBezTo>
                    <a:pt x="91" y="377"/>
                    <a:pt x="0" y="306"/>
                    <a:pt x="0" y="189"/>
                  </a:cubicBezTo>
                  <a:cubicBezTo>
                    <a:pt x="0" y="80"/>
                    <a:pt x="82" y="0"/>
                    <a:pt x="194" y="0"/>
                  </a:cubicBezTo>
                  <a:cubicBezTo>
                    <a:pt x="237" y="0"/>
                    <a:pt x="269" y="11"/>
                    <a:pt x="278" y="13"/>
                  </a:cubicBezTo>
                  <a:lnTo>
                    <a:pt x="278" y="111"/>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2C2C2C"/>
                </a:solidFill>
              </a:endParaRPr>
            </a:p>
          </p:txBody>
        </p:sp>
        <p:sp>
          <p:nvSpPr>
            <p:cNvPr id="189" name="Freeform 9"/>
            <p:cNvSpPr>
              <a:spLocks/>
            </p:cNvSpPr>
            <p:nvPr/>
          </p:nvSpPr>
          <p:spPr bwMode="auto">
            <a:xfrm>
              <a:off x="4725988" y="1473200"/>
              <a:ext cx="149225" cy="201613"/>
            </a:xfrm>
            <a:custGeom>
              <a:avLst/>
              <a:gdLst>
                <a:gd name="T0" fmla="*/ 278 w 278"/>
                <a:gd name="T1" fmla="*/ 111 h 377"/>
                <a:gd name="T2" fmla="*/ 200 w 278"/>
                <a:gd name="T3" fmla="*/ 92 h 377"/>
                <a:gd name="T4" fmla="*/ 100 w 278"/>
                <a:gd name="T5" fmla="*/ 189 h 377"/>
                <a:gd name="T6" fmla="*/ 200 w 278"/>
                <a:gd name="T7" fmla="*/ 286 h 377"/>
                <a:gd name="T8" fmla="*/ 278 w 278"/>
                <a:gd name="T9" fmla="*/ 267 h 377"/>
                <a:gd name="T10" fmla="*/ 278 w 278"/>
                <a:gd name="T11" fmla="*/ 364 h 377"/>
                <a:gd name="T12" fmla="*/ 194 w 278"/>
                <a:gd name="T13" fmla="*/ 377 h 377"/>
                <a:gd name="T14" fmla="*/ 0 w 278"/>
                <a:gd name="T15" fmla="*/ 189 h 377"/>
                <a:gd name="T16" fmla="*/ 194 w 278"/>
                <a:gd name="T17" fmla="*/ 0 h 377"/>
                <a:gd name="T18" fmla="*/ 278 w 278"/>
                <a:gd name="T19" fmla="*/ 13 h 377"/>
                <a:gd name="T20" fmla="*/ 278 w 278"/>
                <a:gd name="T21" fmla="*/ 11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8" h="377">
                  <a:moveTo>
                    <a:pt x="278" y="111"/>
                  </a:moveTo>
                  <a:cubicBezTo>
                    <a:pt x="274" y="109"/>
                    <a:pt x="244" y="92"/>
                    <a:pt x="200" y="92"/>
                  </a:cubicBezTo>
                  <a:cubicBezTo>
                    <a:pt x="141" y="92"/>
                    <a:pt x="100" y="133"/>
                    <a:pt x="100" y="189"/>
                  </a:cubicBezTo>
                  <a:cubicBezTo>
                    <a:pt x="100" y="243"/>
                    <a:pt x="139" y="286"/>
                    <a:pt x="200" y="286"/>
                  </a:cubicBezTo>
                  <a:cubicBezTo>
                    <a:pt x="244" y="286"/>
                    <a:pt x="274" y="269"/>
                    <a:pt x="278" y="267"/>
                  </a:cubicBezTo>
                  <a:cubicBezTo>
                    <a:pt x="278" y="364"/>
                    <a:pt x="278" y="364"/>
                    <a:pt x="278" y="364"/>
                  </a:cubicBezTo>
                  <a:cubicBezTo>
                    <a:pt x="266" y="368"/>
                    <a:pt x="235" y="377"/>
                    <a:pt x="194" y="377"/>
                  </a:cubicBezTo>
                  <a:cubicBezTo>
                    <a:pt x="91" y="377"/>
                    <a:pt x="0" y="306"/>
                    <a:pt x="0" y="189"/>
                  </a:cubicBezTo>
                  <a:cubicBezTo>
                    <a:pt x="0" y="80"/>
                    <a:pt x="82" y="0"/>
                    <a:pt x="194" y="0"/>
                  </a:cubicBezTo>
                  <a:cubicBezTo>
                    <a:pt x="237" y="0"/>
                    <a:pt x="269" y="11"/>
                    <a:pt x="278" y="13"/>
                  </a:cubicBezTo>
                  <a:lnTo>
                    <a:pt x="278" y="111"/>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2C2C2C"/>
                </a:solidFill>
              </a:endParaRPr>
            </a:p>
          </p:txBody>
        </p:sp>
        <p:sp>
          <p:nvSpPr>
            <p:cNvPr id="190" name="Freeform 10"/>
            <p:cNvSpPr>
              <a:spLocks noEditPoints="1"/>
            </p:cNvSpPr>
            <p:nvPr/>
          </p:nvSpPr>
          <p:spPr bwMode="auto">
            <a:xfrm>
              <a:off x="5438775" y="1473200"/>
              <a:ext cx="206375" cy="201613"/>
            </a:xfrm>
            <a:custGeom>
              <a:avLst/>
              <a:gdLst>
                <a:gd name="T0" fmla="*/ 385 w 385"/>
                <a:gd name="T1" fmla="*/ 189 h 377"/>
                <a:gd name="T2" fmla="*/ 193 w 385"/>
                <a:gd name="T3" fmla="*/ 377 h 377"/>
                <a:gd name="T4" fmla="*/ 0 w 385"/>
                <a:gd name="T5" fmla="*/ 189 h 377"/>
                <a:gd name="T6" fmla="*/ 193 w 385"/>
                <a:gd name="T7" fmla="*/ 0 h 377"/>
                <a:gd name="T8" fmla="*/ 385 w 385"/>
                <a:gd name="T9" fmla="*/ 189 h 377"/>
                <a:gd name="T10" fmla="*/ 193 w 385"/>
                <a:gd name="T11" fmla="*/ 93 h 377"/>
                <a:gd name="T12" fmla="*/ 98 w 385"/>
                <a:gd name="T13" fmla="*/ 189 h 377"/>
                <a:gd name="T14" fmla="*/ 193 w 385"/>
                <a:gd name="T15" fmla="*/ 285 h 377"/>
                <a:gd name="T16" fmla="*/ 288 w 385"/>
                <a:gd name="T17" fmla="*/ 189 h 377"/>
                <a:gd name="T18" fmla="*/ 193 w 385"/>
                <a:gd name="T19" fmla="*/ 93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5" h="377">
                  <a:moveTo>
                    <a:pt x="385" y="189"/>
                  </a:moveTo>
                  <a:cubicBezTo>
                    <a:pt x="385" y="293"/>
                    <a:pt x="305" y="377"/>
                    <a:pt x="193" y="377"/>
                  </a:cubicBezTo>
                  <a:cubicBezTo>
                    <a:pt x="81" y="377"/>
                    <a:pt x="0" y="293"/>
                    <a:pt x="0" y="189"/>
                  </a:cubicBezTo>
                  <a:cubicBezTo>
                    <a:pt x="0" y="85"/>
                    <a:pt x="81" y="0"/>
                    <a:pt x="193" y="0"/>
                  </a:cubicBezTo>
                  <a:cubicBezTo>
                    <a:pt x="305" y="0"/>
                    <a:pt x="385" y="85"/>
                    <a:pt x="385" y="189"/>
                  </a:cubicBezTo>
                  <a:close/>
                  <a:moveTo>
                    <a:pt x="193" y="93"/>
                  </a:moveTo>
                  <a:cubicBezTo>
                    <a:pt x="138" y="93"/>
                    <a:pt x="98" y="136"/>
                    <a:pt x="98" y="189"/>
                  </a:cubicBezTo>
                  <a:cubicBezTo>
                    <a:pt x="98" y="242"/>
                    <a:pt x="138" y="285"/>
                    <a:pt x="193" y="285"/>
                  </a:cubicBezTo>
                  <a:cubicBezTo>
                    <a:pt x="247" y="285"/>
                    <a:pt x="288" y="242"/>
                    <a:pt x="288" y="189"/>
                  </a:cubicBezTo>
                  <a:cubicBezTo>
                    <a:pt x="288" y="136"/>
                    <a:pt x="247" y="93"/>
                    <a:pt x="193" y="9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2C2C2C"/>
                </a:solidFill>
              </a:endParaRPr>
            </a:p>
          </p:txBody>
        </p:sp>
        <p:sp>
          <p:nvSpPr>
            <p:cNvPr id="191" name="Freeform 11"/>
            <p:cNvSpPr>
              <a:spLocks/>
            </p:cNvSpPr>
            <p:nvPr/>
          </p:nvSpPr>
          <p:spPr bwMode="auto">
            <a:xfrm>
              <a:off x="5057775" y="1473200"/>
              <a:ext cx="133350" cy="201613"/>
            </a:xfrm>
            <a:custGeom>
              <a:avLst/>
              <a:gdLst>
                <a:gd name="T0" fmla="*/ 225 w 251"/>
                <a:gd name="T1" fmla="*/ 89 h 377"/>
                <a:gd name="T2" fmla="*/ 154 w 251"/>
                <a:gd name="T3" fmla="*/ 78 h 377"/>
                <a:gd name="T4" fmla="*/ 97 w 251"/>
                <a:gd name="T5" fmla="*/ 108 h 377"/>
                <a:gd name="T6" fmla="*/ 139 w 251"/>
                <a:gd name="T7" fmla="*/ 143 h 377"/>
                <a:gd name="T8" fmla="*/ 164 w 251"/>
                <a:gd name="T9" fmla="*/ 151 h 377"/>
                <a:gd name="T10" fmla="*/ 251 w 251"/>
                <a:gd name="T11" fmla="*/ 255 h 377"/>
                <a:gd name="T12" fmla="*/ 100 w 251"/>
                <a:gd name="T13" fmla="*/ 377 h 377"/>
                <a:gd name="T14" fmla="*/ 1 w 251"/>
                <a:gd name="T15" fmla="*/ 367 h 377"/>
                <a:gd name="T16" fmla="*/ 1 w 251"/>
                <a:gd name="T17" fmla="*/ 284 h 377"/>
                <a:gd name="T18" fmla="*/ 88 w 251"/>
                <a:gd name="T19" fmla="*/ 297 h 377"/>
                <a:gd name="T20" fmla="*/ 154 w 251"/>
                <a:gd name="T21" fmla="*/ 263 h 377"/>
                <a:gd name="T22" fmla="*/ 113 w 251"/>
                <a:gd name="T23" fmla="*/ 227 h 377"/>
                <a:gd name="T24" fmla="*/ 94 w 251"/>
                <a:gd name="T25" fmla="*/ 220 h 377"/>
                <a:gd name="T26" fmla="*/ 0 w 251"/>
                <a:gd name="T27" fmla="*/ 114 h 377"/>
                <a:gd name="T28" fmla="*/ 136 w 251"/>
                <a:gd name="T29" fmla="*/ 0 h 377"/>
                <a:gd name="T30" fmla="*/ 225 w 251"/>
                <a:gd name="T31" fmla="*/ 12 h 377"/>
                <a:gd name="T32" fmla="*/ 225 w 251"/>
                <a:gd name="T33" fmla="*/ 89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1" h="377">
                  <a:moveTo>
                    <a:pt x="225" y="89"/>
                  </a:moveTo>
                  <a:cubicBezTo>
                    <a:pt x="224" y="89"/>
                    <a:pt x="185" y="78"/>
                    <a:pt x="154" y="78"/>
                  </a:cubicBezTo>
                  <a:cubicBezTo>
                    <a:pt x="117" y="78"/>
                    <a:pt x="97" y="91"/>
                    <a:pt x="97" y="108"/>
                  </a:cubicBezTo>
                  <a:cubicBezTo>
                    <a:pt x="97" y="130"/>
                    <a:pt x="124" y="138"/>
                    <a:pt x="139" y="143"/>
                  </a:cubicBezTo>
                  <a:cubicBezTo>
                    <a:pt x="164" y="151"/>
                    <a:pt x="164" y="151"/>
                    <a:pt x="164" y="151"/>
                  </a:cubicBezTo>
                  <a:cubicBezTo>
                    <a:pt x="224" y="170"/>
                    <a:pt x="251" y="211"/>
                    <a:pt x="251" y="255"/>
                  </a:cubicBezTo>
                  <a:cubicBezTo>
                    <a:pt x="251" y="347"/>
                    <a:pt x="171" y="377"/>
                    <a:pt x="100" y="377"/>
                  </a:cubicBezTo>
                  <a:cubicBezTo>
                    <a:pt x="51" y="377"/>
                    <a:pt x="5" y="368"/>
                    <a:pt x="1" y="367"/>
                  </a:cubicBezTo>
                  <a:cubicBezTo>
                    <a:pt x="1" y="284"/>
                    <a:pt x="1" y="284"/>
                    <a:pt x="1" y="284"/>
                  </a:cubicBezTo>
                  <a:cubicBezTo>
                    <a:pt x="9" y="286"/>
                    <a:pt x="48" y="297"/>
                    <a:pt x="88" y="297"/>
                  </a:cubicBezTo>
                  <a:cubicBezTo>
                    <a:pt x="133" y="297"/>
                    <a:pt x="154" y="284"/>
                    <a:pt x="154" y="263"/>
                  </a:cubicBezTo>
                  <a:cubicBezTo>
                    <a:pt x="154" y="245"/>
                    <a:pt x="136" y="234"/>
                    <a:pt x="113" y="227"/>
                  </a:cubicBezTo>
                  <a:cubicBezTo>
                    <a:pt x="108" y="225"/>
                    <a:pt x="99" y="222"/>
                    <a:pt x="94" y="220"/>
                  </a:cubicBezTo>
                  <a:cubicBezTo>
                    <a:pt x="43" y="204"/>
                    <a:pt x="0" y="174"/>
                    <a:pt x="0" y="114"/>
                  </a:cubicBezTo>
                  <a:cubicBezTo>
                    <a:pt x="0" y="46"/>
                    <a:pt x="51" y="0"/>
                    <a:pt x="136" y="0"/>
                  </a:cubicBezTo>
                  <a:cubicBezTo>
                    <a:pt x="181" y="0"/>
                    <a:pt x="223" y="11"/>
                    <a:pt x="225" y="12"/>
                  </a:cubicBezTo>
                  <a:lnTo>
                    <a:pt x="225" y="89"/>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2C2C2C"/>
                </a:solidFill>
              </a:endParaRPr>
            </a:p>
          </p:txBody>
        </p:sp>
        <p:sp>
          <p:nvSpPr>
            <p:cNvPr id="192" name="Freeform 12"/>
            <p:cNvSpPr>
              <a:spLocks/>
            </p:cNvSpPr>
            <p:nvPr/>
          </p:nvSpPr>
          <p:spPr bwMode="auto">
            <a:xfrm>
              <a:off x="4624388" y="1241425"/>
              <a:ext cx="49212" cy="101600"/>
            </a:xfrm>
            <a:custGeom>
              <a:avLst/>
              <a:gdLst>
                <a:gd name="T0" fmla="*/ 91 w 91"/>
                <a:gd name="T1" fmla="*/ 45 h 187"/>
                <a:gd name="T2" fmla="*/ 46 w 91"/>
                <a:gd name="T3" fmla="*/ 0 h 187"/>
                <a:gd name="T4" fmla="*/ 0 w 91"/>
                <a:gd name="T5" fmla="*/ 45 h 187"/>
                <a:gd name="T6" fmla="*/ 0 w 91"/>
                <a:gd name="T7" fmla="*/ 141 h 187"/>
                <a:gd name="T8" fmla="*/ 46 w 91"/>
                <a:gd name="T9" fmla="*/ 187 h 187"/>
                <a:gd name="T10" fmla="*/ 91 w 91"/>
                <a:gd name="T11" fmla="*/ 141 h 187"/>
                <a:gd name="T12" fmla="*/ 91 w 91"/>
                <a:gd name="T13" fmla="*/ 45 h 187"/>
              </a:gdLst>
              <a:ahLst/>
              <a:cxnLst>
                <a:cxn ang="0">
                  <a:pos x="T0" y="T1"/>
                </a:cxn>
                <a:cxn ang="0">
                  <a:pos x="T2" y="T3"/>
                </a:cxn>
                <a:cxn ang="0">
                  <a:pos x="T4" y="T5"/>
                </a:cxn>
                <a:cxn ang="0">
                  <a:pos x="T6" y="T7"/>
                </a:cxn>
                <a:cxn ang="0">
                  <a:pos x="T8" y="T9"/>
                </a:cxn>
                <a:cxn ang="0">
                  <a:pos x="T10" y="T11"/>
                </a:cxn>
                <a:cxn ang="0">
                  <a:pos x="T12" y="T13"/>
                </a:cxn>
              </a:cxnLst>
              <a:rect l="0" t="0" r="r" b="b"/>
              <a:pathLst>
                <a:path w="91" h="187">
                  <a:moveTo>
                    <a:pt x="91" y="45"/>
                  </a:moveTo>
                  <a:cubicBezTo>
                    <a:pt x="91" y="20"/>
                    <a:pt x="71" y="0"/>
                    <a:pt x="46" y="0"/>
                  </a:cubicBezTo>
                  <a:cubicBezTo>
                    <a:pt x="21" y="0"/>
                    <a:pt x="0" y="20"/>
                    <a:pt x="0" y="45"/>
                  </a:cubicBezTo>
                  <a:cubicBezTo>
                    <a:pt x="0" y="141"/>
                    <a:pt x="0" y="141"/>
                    <a:pt x="0" y="141"/>
                  </a:cubicBezTo>
                  <a:cubicBezTo>
                    <a:pt x="0" y="166"/>
                    <a:pt x="21" y="187"/>
                    <a:pt x="46" y="187"/>
                  </a:cubicBezTo>
                  <a:cubicBezTo>
                    <a:pt x="71" y="187"/>
                    <a:pt x="91" y="166"/>
                    <a:pt x="91" y="141"/>
                  </a:cubicBezTo>
                  <a:lnTo>
                    <a:pt x="91" y="45"/>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2C2C2C"/>
                </a:solidFill>
              </a:endParaRPr>
            </a:p>
          </p:txBody>
        </p:sp>
        <p:sp>
          <p:nvSpPr>
            <p:cNvPr id="193" name="Freeform 13"/>
            <p:cNvSpPr>
              <a:spLocks/>
            </p:cNvSpPr>
            <p:nvPr/>
          </p:nvSpPr>
          <p:spPr bwMode="auto">
            <a:xfrm>
              <a:off x="4759325" y="1174750"/>
              <a:ext cx="49212" cy="168275"/>
            </a:xfrm>
            <a:custGeom>
              <a:avLst/>
              <a:gdLst>
                <a:gd name="T0" fmla="*/ 91 w 91"/>
                <a:gd name="T1" fmla="*/ 46 h 313"/>
                <a:gd name="T2" fmla="*/ 45 w 91"/>
                <a:gd name="T3" fmla="*/ 0 h 313"/>
                <a:gd name="T4" fmla="*/ 0 w 91"/>
                <a:gd name="T5" fmla="*/ 46 h 313"/>
                <a:gd name="T6" fmla="*/ 0 w 91"/>
                <a:gd name="T7" fmla="*/ 267 h 313"/>
                <a:gd name="T8" fmla="*/ 45 w 91"/>
                <a:gd name="T9" fmla="*/ 313 h 313"/>
                <a:gd name="T10" fmla="*/ 91 w 91"/>
                <a:gd name="T11" fmla="*/ 267 h 313"/>
                <a:gd name="T12" fmla="*/ 91 w 91"/>
                <a:gd name="T13" fmla="*/ 46 h 313"/>
              </a:gdLst>
              <a:ahLst/>
              <a:cxnLst>
                <a:cxn ang="0">
                  <a:pos x="T0" y="T1"/>
                </a:cxn>
                <a:cxn ang="0">
                  <a:pos x="T2" y="T3"/>
                </a:cxn>
                <a:cxn ang="0">
                  <a:pos x="T4" y="T5"/>
                </a:cxn>
                <a:cxn ang="0">
                  <a:pos x="T6" y="T7"/>
                </a:cxn>
                <a:cxn ang="0">
                  <a:pos x="T8" y="T9"/>
                </a:cxn>
                <a:cxn ang="0">
                  <a:pos x="T10" y="T11"/>
                </a:cxn>
                <a:cxn ang="0">
                  <a:pos x="T12" y="T13"/>
                </a:cxn>
              </a:cxnLst>
              <a:rect l="0" t="0" r="r" b="b"/>
              <a:pathLst>
                <a:path w="91" h="313">
                  <a:moveTo>
                    <a:pt x="91" y="46"/>
                  </a:moveTo>
                  <a:cubicBezTo>
                    <a:pt x="91" y="21"/>
                    <a:pt x="70" y="0"/>
                    <a:pt x="45" y="0"/>
                  </a:cubicBezTo>
                  <a:cubicBezTo>
                    <a:pt x="20" y="0"/>
                    <a:pt x="0" y="21"/>
                    <a:pt x="0" y="46"/>
                  </a:cubicBezTo>
                  <a:cubicBezTo>
                    <a:pt x="0" y="267"/>
                    <a:pt x="0" y="267"/>
                    <a:pt x="0" y="267"/>
                  </a:cubicBezTo>
                  <a:cubicBezTo>
                    <a:pt x="0" y="292"/>
                    <a:pt x="20" y="313"/>
                    <a:pt x="45" y="313"/>
                  </a:cubicBezTo>
                  <a:cubicBezTo>
                    <a:pt x="70" y="313"/>
                    <a:pt x="91" y="292"/>
                    <a:pt x="91" y="267"/>
                  </a:cubicBezTo>
                  <a:lnTo>
                    <a:pt x="91" y="46"/>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2C2C2C"/>
                </a:solidFill>
              </a:endParaRPr>
            </a:p>
          </p:txBody>
        </p:sp>
        <p:sp>
          <p:nvSpPr>
            <p:cNvPr id="194" name="Freeform 14"/>
            <p:cNvSpPr>
              <a:spLocks/>
            </p:cNvSpPr>
            <p:nvPr/>
          </p:nvSpPr>
          <p:spPr bwMode="auto">
            <a:xfrm>
              <a:off x="4892675" y="1082675"/>
              <a:ext cx="49212" cy="307975"/>
            </a:xfrm>
            <a:custGeom>
              <a:avLst/>
              <a:gdLst>
                <a:gd name="T0" fmla="*/ 92 w 92"/>
                <a:gd name="T1" fmla="*/ 45 h 574"/>
                <a:gd name="T2" fmla="*/ 46 w 92"/>
                <a:gd name="T3" fmla="*/ 0 h 574"/>
                <a:gd name="T4" fmla="*/ 0 w 92"/>
                <a:gd name="T5" fmla="*/ 45 h 574"/>
                <a:gd name="T6" fmla="*/ 0 w 92"/>
                <a:gd name="T7" fmla="*/ 529 h 574"/>
                <a:gd name="T8" fmla="*/ 46 w 92"/>
                <a:gd name="T9" fmla="*/ 574 h 574"/>
                <a:gd name="T10" fmla="*/ 92 w 92"/>
                <a:gd name="T11" fmla="*/ 529 h 574"/>
                <a:gd name="T12" fmla="*/ 92 w 92"/>
                <a:gd name="T13" fmla="*/ 45 h 574"/>
              </a:gdLst>
              <a:ahLst/>
              <a:cxnLst>
                <a:cxn ang="0">
                  <a:pos x="T0" y="T1"/>
                </a:cxn>
                <a:cxn ang="0">
                  <a:pos x="T2" y="T3"/>
                </a:cxn>
                <a:cxn ang="0">
                  <a:pos x="T4" y="T5"/>
                </a:cxn>
                <a:cxn ang="0">
                  <a:pos x="T6" y="T7"/>
                </a:cxn>
                <a:cxn ang="0">
                  <a:pos x="T8" y="T9"/>
                </a:cxn>
                <a:cxn ang="0">
                  <a:pos x="T10" y="T11"/>
                </a:cxn>
                <a:cxn ang="0">
                  <a:pos x="T12" y="T13"/>
                </a:cxn>
              </a:cxnLst>
              <a:rect l="0" t="0" r="r" b="b"/>
              <a:pathLst>
                <a:path w="92" h="574">
                  <a:moveTo>
                    <a:pt x="92" y="45"/>
                  </a:moveTo>
                  <a:cubicBezTo>
                    <a:pt x="92" y="20"/>
                    <a:pt x="71" y="0"/>
                    <a:pt x="46" y="0"/>
                  </a:cubicBezTo>
                  <a:cubicBezTo>
                    <a:pt x="21" y="0"/>
                    <a:pt x="0" y="20"/>
                    <a:pt x="0" y="45"/>
                  </a:cubicBezTo>
                  <a:cubicBezTo>
                    <a:pt x="0" y="529"/>
                    <a:pt x="0" y="529"/>
                    <a:pt x="0" y="529"/>
                  </a:cubicBezTo>
                  <a:cubicBezTo>
                    <a:pt x="0" y="554"/>
                    <a:pt x="21" y="574"/>
                    <a:pt x="46" y="574"/>
                  </a:cubicBezTo>
                  <a:cubicBezTo>
                    <a:pt x="71" y="574"/>
                    <a:pt x="92" y="554"/>
                    <a:pt x="92" y="529"/>
                  </a:cubicBezTo>
                  <a:lnTo>
                    <a:pt x="92" y="45"/>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2C2C2C"/>
                </a:solidFill>
              </a:endParaRPr>
            </a:p>
          </p:txBody>
        </p:sp>
        <p:sp>
          <p:nvSpPr>
            <p:cNvPr id="195" name="Freeform 15"/>
            <p:cNvSpPr>
              <a:spLocks/>
            </p:cNvSpPr>
            <p:nvPr/>
          </p:nvSpPr>
          <p:spPr bwMode="auto">
            <a:xfrm>
              <a:off x="5027613" y="1174750"/>
              <a:ext cx="49212" cy="168275"/>
            </a:xfrm>
            <a:custGeom>
              <a:avLst/>
              <a:gdLst>
                <a:gd name="T0" fmla="*/ 91 w 91"/>
                <a:gd name="T1" fmla="*/ 46 h 313"/>
                <a:gd name="T2" fmla="*/ 46 w 91"/>
                <a:gd name="T3" fmla="*/ 0 h 313"/>
                <a:gd name="T4" fmla="*/ 0 w 91"/>
                <a:gd name="T5" fmla="*/ 46 h 313"/>
                <a:gd name="T6" fmla="*/ 0 w 91"/>
                <a:gd name="T7" fmla="*/ 267 h 313"/>
                <a:gd name="T8" fmla="*/ 46 w 91"/>
                <a:gd name="T9" fmla="*/ 313 h 313"/>
                <a:gd name="T10" fmla="*/ 91 w 91"/>
                <a:gd name="T11" fmla="*/ 267 h 313"/>
                <a:gd name="T12" fmla="*/ 91 w 91"/>
                <a:gd name="T13" fmla="*/ 46 h 313"/>
              </a:gdLst>
              <a:ahLst/>
              <a:cxnLst>
                <a:cxn ang="0">
                  <a:pos x="T0" y="T1"/>
                </a:cxn>
                <a:cxn ang="0">
                  <a:pos x="T2" y="T3"/>
                </a:cxn>
                <a:cxn ang="0">
                  <a:pos x="T4" y="T5"/>
                </a:cxn>
                <a:cxn ang="0">
                  <a:pos x="T6" y="T7"/>
                </a:cxn>
                <a:cxn ang="0">
                  <a:pos x="T8" y="T9"/>
                </a:cxn>
                <a:cxn ang="0">
                  <a:pos x="T10" y="T11"/>
                </a:cxn>
                <a:cxn ang="0">
                  <a:pos x="T12" y="T13"/>
                </a:cxn>
              </a:cxnLst>
              <a:rect l="0" t="0" r="r" b="b"/>
              <a:pathLst>
                <a:path w="91" h="313">
                  <a:moveTo>
                    <a:pt x="91" y="46"/>
                  </a:moveTo>
                  <a:cubicBezTo>
                    <a:pt x="91" y="21"/>
                    <a:pt x="71" y="0"/>
                    <a:pt x="46" y="0"/>
                  </a:cubicBezTo>
                  <a:cubicBezTo>
                    <a:pt x="21" y="0"/>
                    <a:pt x="0" y="21"/>
                    <a:pt x="0" y="46"/>
                  </a:cubicBezTo>
                  <a:cubicBezTo>
                    <a:pt x="0" y="267"/>
                    <a:pt x="0" y="267"/>
                    <a:pt x="0" y="267"/>
                  </a:cubicBezTo>
                  <a:cubicBezTo>
                    <a:pt x="0" y="292"/>
                    <a:pt x="21" y="313"/>
                    <a:pt x="46" y="313"/>
                  </a:cubicBezTo>
                  <a:cubicBezTo>
                    <a:pt x="71" y="313"/>
                    <a:pt x="91" y="292"/>
                    <a:pt x="91" y="267"/>
                  </a:cubicBezTo>
                  <a:lnTo>
                    <a:pt x="91" y="46"/>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2C2C2C"/>
                </a:solidFill>
              </a:endParaRPr>
            </a:p>
          </p:txBody>
        </p:sp>
        <p:sp>
          <p:nvSpPr>
            <p:cNvPr id="196" name="Freeform 16"/>
            <p:cNvSpPr>
              <a:spLocks/>
            </p:cNvSpPr>
            <p:nvPr/>
          </p:nvSpPr>
          <p:spPr bwMode="auto">
            <a:xfrm>
              <a:off x="5160963" y="1241425"/>
              <a:ext cx="49212" cy="101600"/>
            </a:xfrm>
            <a:custGeom>
              <a:avLst/>
              <a:gdLst>
                <a:gd name="T0" fmla="*/ 91 w 91"/>
                <a:gd name="T1" fmla="*/ 45 h 187"/>
                <a:gd name="T2" fmla="*/ 45 w 91"/>
                <a:gd name="T3" fmla="*/ 0 h 187"/>
                <a:gd name="T4" fmla="*/ 0 w 91"/>
                <a:gd name="T5" fmla="*/ 45 h 187"/>
                <a:gd name="T6" fmla="*/ 0 w 91"/>
                <a:gd name="T7" fmla="*/ 141 h 187"/>
                <a:gd name="T8" fmla="*/ 45 w 91"/>
                <a:gd name="T9" fmla="*/ 187 h 187"/>
                <a:gd name="T10" fmla="*/ 91 w 91"/>
                <a:gd name="T11" fmla="*/ 141 h 187"/>
                <a:gd name="T12" fmla="*/ 91 w 91"/>
                <a:gd name="T13" fmla="*/ 45 h 187"/>
              </a:gdLst>
              <a:ahLst/>
              <a:cxnLst>
                <a:cxn ang="0">
                  <a:pos x="T0" y="T1"/>
                </a:cxn>
                <a:cxn ang="0">
                  <a:pos x="T2" y="T3"/>
                </a:cxn>
                <a:cxn ang="0">
                  <a:pos x="T4" y="T5"/>
                </a:cxn>
                <a:cxn ang="0">
                  <a:pos x="T6" y="T7"/>
                </a:cxn>
                <a:cxn ang="0">
                  <a:pos x="T8" y="T9"/>
                </a:cxn>
                <a:cxn ang="0">
                  <a:pos x="T10" y="T11"/>
                </a:cxn>
                <a:cxn ang="0">
                  <a:pos x="T12" y="T13"/>
                </a:cxn>
              </a:cxnLst>
              <a:rect l="0" t="0" r="r" b="b"/>
              <a:pathLst>
                <a:path w="91" h="187">
                  <a:moveTo>
                    <a:pt x="91" y="45"/>
                  </a:moveTo>
                  <a:cubicBezTo>
                    <a:pt x="91" y="20"/>
                    <a:pt x="70" y="0"/>
                    <a:pt x="45" y="0"/>
                  </a:cubicBezTo>
                  <a:cubicBezTo>
                    <a:pt x="20" y="0"/>
                    <a:pt x="0" y="20"/>
                    <a:pt x="0" y="45"/>
                  </a:cubicBezTo>
                  <a:cubicBezTo>
                    <a:pt x="0" y="141"/>
                    <a:pt x="0" y="141"/>
                    <a:pt x="0" y="141"/>
                  </a:cubicBezTo>
                  <a:cubicBezTo>
                    <a:pt x="0" y="166"/>
                    <a:pt x="20" y="187"/>
                    <a:pt x="45" y="187"/>
                  </a:cubicBezTo>
                  <a:cubicBezTo>
                    <a:pt x="70" y="187"/>
                    <a:pt x="91" y="166"/>
                    <a:pt x="91" y="141"/>
                  </a:cubicBezTo>
                  <a:lnTo>
                    <a:pt x="91" y="45"/>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2C2C2C"/>
                </a:solidFill>
              </a:endParaRPr>
            </a:p>
          </p:txBody>
        </p:sp>
        <p:sp>
          <p:nvSpPr>
            <p:cNvPr id="197" name="Freeform 17"/>
            <p:cNvSpPr>
              <a:spLocks/>
            </p:cNvSpPr>
            <p:nvPr/>
          </p:nvSpPr>
          <p:spPr bwMode="auto">
            <a:xfrm>
              <a:off x="5295900" y="1174750"/>
              <a:ext cx="47625" cy="168275"/>
            </a:xfrm>
            <a:custGeom>
              <a:avLst/>
              <a:gdLst>
                <a:gd name="T0" fmla="*/ 91 w 91"/>
                <a:gd name="T1" fmla="*/ 46 h 313"/>
                <a:gd name="T2" fmla="*/ 46 w 91"/>
                <a:gd name="T3" fmla="*/ 0 h 313"/>
                <a:gd name="T4" fmla="*/ 0 w 91"/>
                <a:gd name="T5" fmla="*/ 46 h 313"/>
                <a:gd name="T6" fmla="*/ 0 w 91"/>
                <a:gd name="T7" fmla="*/ 267 h 313"/>
                <a:gd name="T8" fmla="*/ 46 w 91"/>
                <a:gd name="T9" fmla="*/ 313 h 313"/>
                <a:gd name="T10" fmla="*/ 91 w 91"/>
                <a:gd name="T11" fmla="*/ 267 h 313"/>
                <a:gd name="T12" fmla="*/ 91 w 91"/>
                <a:gd name="T13" fmla="*/ 46 h 313"/>
              </a:gdLst>
              <a:ahLst/>
              <a:cxnLst>
                <a:cxn ang="0">
                  <a:pos x="T0" y="T1"/>
                </a:cxn>
                <a:cxn ang="0">
                  <a:pos x="T2" y="T3"/>
                </a:cxn>
                <a:cxn ang="0">
                  <a:pos x="T4" y="T5"/>
                </a:cxn>
                <a:cxn ang="0">
                  <a:pos x="T6" y="T7"/>
                </a:cxn>
                <a:cxn ang="0">
                  <a:pos x="T8" y="T9"/>
                </a:cxn>
                <a:cxn ang="0">
                  <a:pos x="T10" y="T11"/>
                </a:cxn>
                <a:cxn ang="0">
                  <a:pos x="T12" y="T13"/>
                </a:cxn>
              </a:cxnLst>
              <a:rect l="0" t="0" r="r" b="b"/>
              <a:pathLst>
                <a:path w="91" h="313">
                  <a:moveTo>
                    <a:pt x="91" y="46"/>
                  </a:moveTo>
                  <a:cubicBezTo>
                    <a:pt x="91" y="21"/>
                    <a:pt x="71" y="0"/>
                    <a:pt x="46" y="0"/>
                  </a:cubicBezTo>
                  <a:cubicBezTo>
                    <a:pt x="21" y="0"/>
                    <a:pt x="0" y="21"/>
                    <a:pt x="0" y="46"/>
                  </a:cubicBezTo>
                  <a:cubicBezTo>
                    <a:pt x="0" y="267"/>
                    <a:pt x="0" y="267"/>
                    <a:pt x="0" y="267"/>
                  </a:cubicBezTo>
                  <a:cubicBezTo>
                    <a:pt x="0" y="292"/>
                    <a:pt x="21" y="313"/>
                    <a:pt x="46" y="313"/>
                  </a:cubicBezTo>
                  <a:cubicBezTo>
                    <a:pt x="71" y="313"/>
                    <a:pt x="91" y="292"/>
                    <a:pt x="91" y="267"/>
                  </a:cubicBezTo>
                  <a:lnTo>
                    <a:pt x="91" y="46"/>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2C2C2C"/>
                </a:solidFill>
              </a:endParaRPr>
            </a:p>
          </p:txBody>
        </p:sp>
        <p:sp>
          <p:nvSpPr>
            <p:cNvPr id="198" name="Freeform 18"/>
            <p:cNvSpPr>
              <a:spLocks/>
            </p:cNvSpPr>
            <p:nvPr/>
          </p:nvSpPr>
          <p:spPr bwMode="auto">
            <a:xfrm>
              <a:off x="5429250" y="1082675"/>
              <a:ext cx="49212" cy="307975"/>
            </a:xfrm>
            <a:custGeom>
              <a:avLst/>
              <a:gdLst>
                <a:gd name="T0" fmla="*/ 91 w 91"/>
                <a:gd name="T1" fmla="*/ 45 h 574"/>
                <a:gd name="T2" fmla="*/ 45 w 91"/>
                <a:gd name="T3" fmla="*/ 0 h 574"/>
                <a:gd name="T4" fmla="*/ 0 w 91"/>
                <a:gd name="T5" fmla="*/ 45 h 574"/>
                <a:gd name="T6" fmla="*/ 0 w 91"/>
                <a:gd name="T7" fmla="*/ 529 h 574"/>
                <a:gd name="T8" fmla="*/ 45 w 91"/>
                <a:gd name="T9" fmla="*/ 574 h 574"/>
                <a:gd name="T10" fmla="*/ 91 w 91"/>
                <a:gd name="T11" fmla="*/ 529 h 574"/>
                <a:gd name="T12" fmla="*/ 91 w 91"/>
                <a:gd name="T13" fmla="*/ 45 h 574"/>
              </a:gdLst>
              <a:ahLst/>
              <a:cxnLst>
                <a:cxn ang="0">
                  <a:pos x="T0" y="T1"/>
                </a:cxn>
                <a:cxn ang="0">
                  <a:pos x="T2" y="T3"/>
                </a:cxn>
                <a:cxn ang="0">
                  <a:pos x="T4" y="T5"/>
                </a:cxn>
                <a:cxn ang="0">
                  <a:pos x="T6" y="T7"/>
                </a:cxn>
                <a:cxn ang="0">
                  <a:pos x="T8" y="T9"/>
                </a:cxn>
                <a:cxn ang="0">
                  <a:pos x="T10" y="T11"/>
                </a:cxn>
                <a:cxn ang="0">
                  <a:pos x="T12" y="T13"/>
                </a:cxn>
              </a:cxnLst>
              <a:rect l="0" t="0" r="r" b="b"/>
              <a:pathLst>
                <a:path w="91" h="574">
                  <a:moveTo>
                    <a:pt x="91" y="45"/>
                  </a:moveTo>
                  <a:cubicBezTo>
                    <a:pt x="91" y="20"/>
                    <a:pt x="70" y="0"/>
                    <a:pt x="45" y="0"/>
                  </a:cubicBezTo>
                  <a:cubicBezTo>
                    <a:pt x="20" y="0"/>
                    <a:pt x="0" y="20"/>
                    <a:pt x="0" y="45"/>
                  </a:cubicBezTo>
                  <a:cubicBezTo>
                    <a:pt x="0" y="529"/>
                    <a:pt x="0" y="529"/>
                    <a:pt x="0" y="529"/>
                  </a:cubicBezTo>
                  <a:cubicBezTo>
                    <a:pt x="0" y="554"/>
                    <a:pt x="20" y="574"/>
                    <a:pt x="45" y="574"/>
                  </a:cubicBezTo>
                  <a:cubicBezTo>
                    <a:pt x="70" y="574"/>
                    <a:pt x="91" y="554"/>
                    <a:pt x="91" y="529"/>
                  </a:cubicBezTo>
                  <a:lnTo>
                    <a:pt x="91" y="45"/>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2C2C2C"/>
                </a:solidFill>
              </a:endParaRPr>
            </a:p>
          </p:txBody>
        </p:sp>
        <p:sp>
          <p:nvSpPr>
            <p:cNvPr id="199" name="Freeform 19"/>
            <p:cNvSpPr>
              <a:spLocks/>
            </p:cNvSpPr>
            <p:nvPr/>
          </p:nvSpPr>
          <p:spPr bwMode="auto">
            <a:xfrm>
              <a:off x="5564188" y="1174750"/>
              <a:ext cx="49212" cy="168275"/>
            </a:xfrm>
            <a:custGeom>
              <a:avLst/>
              <a:gdLst>
                <a:gd name="T0" fmla="*/ 92 w 92"/>
                <a:gd name="T1" fmla="*/ 46 h 313"/>
                <a:gd name="T2" fmla="*/ 46 w 92"/>
                <a:gd name="T3" fmla="*/ 0 h 313"/>
                <a:gd name="T4" fmla="*/ 0 w 92"/>
                <a:gd name="T5" fmla="*/ 46 h 313"/>
                <a:gd name="T6" fmla="*/ 0 w 92"/>
                <a:gd name="T7" fmla="*/ 267 h 313"/>
                <a:gd name="T8" fmla="*/ 46 w 92"/>
                <a:gd name="T9" fmla="*/ 313 h 313"/>
                <a:gd name="T10" fmla="*/ 92 w 92"/>
                <a:gd name="T11" fmla="*/ 267 h 313"/>
                <a:gd name="T12" fmla="*/ 92 w 92"/>
                <a:gd name="T13" fmla="*/ 46 h 313"/>
              </a:gdLst>
              <a:ahLst/>
              <a:cxnLst>
                <a:cxn ang="0">
                  <a:pos x="T0" y="T1"/>
                </a:cxn>
                <a:cxn ang="0">
                  <a:pos x="T2" y="T3"/>
                </a:cxn>
                <a:cxn ang="0">
                  <a:pos x="T4" y="T5"/>
                </a:cxn>
                <a:cxn ang="0">
                  <a:pos x="T6" y="T7"/>
                </a:cxn>
                <a:cxn ang="0">
                  <a:pos x="T8" y="T9"/>
                </a:cxn>
                <a:cxn ang="0">
                  <a:pos x="T10" y="T11"/>
                </a:cxn>
                <a:cxn ang="0">
                  <a:pos x="T12" y="T13"/>
                </a:cxn>
              </a:cxnLst>
              <a:rect l="0" t="0" r="r" b="b"/>
              <a:pathLst>
                <a:path w="92" h="313">
                  <a:moveTo>
                    <a:pt x="92" y="46"/>
                  </a:moveTo>
                  <a:cubicBezTo>
                    <a:pt x="92" y="21"/>
                    <a:pt x="71" y="0"/>
                    <a:pt x="46" y="0"/>
                  </a:cubicBezTo>
                  <a:cubicBezTo>
                    <a:pt x="20" y="0"/>
                    <a:pt x="0" y="21"/>
                    <a:pt x="0" y="46"/>
                  </a:cubicBezTo>
                  <a:cubicBezTo>
                    <a:pt x="0" y="267"/>
                    <a:pt x="0" y="267"/>
                    <a:pt x="0" y="267"/>
                  </a:cubicBezTo>
                  <a:cubicBezTo>
                    <a:pt x="0" y="292"/>
                    <a:pt x="20" y="313"/>
                    <a:pt x="46" y="313"/>
                  </a:cubicBezTo>
                  <a:cubicBezTo>
                    <a:pt x="71" y="313"/>
                    <a:pt x="92" y="292"/>
                    <a:pt x="92" y="267"/>
                  </a:cubicBezTo>
                  <a:lnTo>
                    <a:pt x="92" y="46"/>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2C2C2C"/>
                </a:solidFill>
              </a:endParaRPr>
            </a:p>
          </p:txBody>
        </p:sp>
        <p:sp>
          <p:nvSpPr>
            <p:cNvPr id="200" name="Freeform 20"/>
            <p:cNvSpPr>
              <a:spLocks/>
            </p:cNvSpPr>
            <p:nvPr/>
          </p:nvSpPr>
          <p:spPr bwMode="auto">
            <a:xfrm>
              <a:off x="5697538" y="1241425"/>
              <a:ext cx="49212" cy="101600"/>
            </a:xfrm>
            <a:custGeom>
              <a:avLst/>
              <a:gdLst>
                <a:gd name="T0" fmla="*/ 91 w 91"/>
                <a:gd name="T1" fmla="*/ 45 h 187"/>
                <a:gd name="T2" fmla="*/ 45 w 91"/>
                <a:gd name="T3" fmla="*/ 0 h 187"/>
                <a:gd name="T4" fmla="*/ 0 w 91"/>
                <a:gd name="T5" fmla="*/ 45 h 187"/>
                <a:gd name="T6" fmla="*/ 0 w 91"/>
                <a:gd name="T7" fmla="*/ 141 h 187"/>
                <a:gd name="T8" fmla="*/ 45 w 91"/>
                <a:gd name="T9" fmla="*/ 187 h 187"/>
                <a:gd name="T10" fmla="*/ 91 w 91"/>
                <a:gd name="T11" fmla="*/ 141 h 187"/>
                <a:gd name="T12" fmla="*/ 91 w 91"/>
                <a:gd name="T13" fmla="*/ 45 h 187"/>
              </a:gdLst>
              <a:ahLst/>
              <a:cxnLst>
                <a:cxn ang="0">
                  <a:pos x="T0" y="T1"/>
                </a:cxn>
                <a:cxn ang="0">
                  <a:pos x="T2" y="T3"/>
                </a:cxn>
                <a:cxn ang="0">
                  <a:pos x="T4" y="T5"/>
                </a:cxn>
                <a:cxn ang="0">
                  <a:pos x="T6" y="T7"/>
                </a:cxn>
                <a:cxn ang="0">
                  <a:pos x="T8" y="T9"/>
                </a:cxn>
                <a:cxn ang="0">
                  <a:pos x="T10" y="T11"/>
                </a:cxn>
                <a:cxn ang="0">
                  <a:pos x="T12" y="T13"/>
                </a:cxn>
              </a:cxnLst>
              <a:rect l="0" t="0" r="r" b="b"/>
              <a:pathLst>
                <a:path w="91" h="187">
                  <a:moveTo>
                    <a:pt x="91" y="45"/>
                  </a:moveTo>
                  <a:cubicBezTo>
                    <a:pt x="91" y="20"/>
                    <a:pt x="70" y="0"/>
                    <a:pt x="45" y="0"/>
                  </a:cubicBezTo>
                  <a:cubicBezTo>
                    <a:pt x="20" y="0"/>
                    <a:pt x="0" y="20"/>
                    <a:pt x="0" y="45"/>
                  </a:cubicBezTo>
                  <a:cubicBezTo>
                    <a:pt x="0" y="141"/>
                    <a:pt x="0" y="141"/>
                    <a:pt x="0" y="141"/>
                  </a:cubicBezTo>
                  <a:cubicBezTo>
                    <a:pt x="0" y="166"/>
                    <a:pt x="20" y="187"/>
                    <a:pt x="45" y="187"/>
                  </a:cubicBezTo>
                  <a:cubicBezTo>
                    <a:pt x="70" y="187"/>
                    <a:pt x="91" y="166"/>
                    <a:pt x="91" y="141"/>
                  </a:cubicBezTo>
                  <a:lnTo>
                    <a:pt x="91" y="45"/>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2C2C2C"/>
                </a:solidFill>
              </a:endParaRPr>
            </a:p>
          </p:txBody>
        </p:sp>
      </p:grpSp>
      <p:cxnSp>
        <p:nvCxnSpPr>
          <p:cNvPr id="204" name="Straight Connector 203"/>
          <p:cNvCxnSpPr/>
          <p:nvPr/>
        </p:nvCxnSpPr>
        <p:spPr>
          <a:xfrm>
            <a:off x="462292" y="6543104"/>
            <a:ext cx="11059981" cy="0"/>
          </a:xfrm>
          <a:prstGeom prst="line">
            <a:avLst/>
          </a:prstGeom>
          <a:ln w="31750">
            <a:solidFill>
              <a:srgbClr val="3873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268487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257296" y="1129393"/>
            <a:ext cx="5539505" cy="4924919"/>
            <a:chOff x="6257282" y="1062894"/>
            <a:chExt cx="5539505" cy="4924916"/>
          </a:xfrm>
        </p:grpSpPr>
        <p:sp>
          <p:nvSpPr>
            <p:cNvPr id="71" name="Round Same Side Corner Rectangle 70"/>
            <p:cNvSpPr/>
            <p:nvPr/>
          </p:nvSpPr>
          <p:spPr>
            <a:xfrm rot="10800000" flipV="1">
              <a:off x="6257282" y="1592969"/>
              <a:ext cx="5539505" cy="4384944"/>
            </a:xfrm>
            <a:prstGeom prst="round2SameRect">
              <a:avLst>
                <a:gd name="adj1" fmla="val 0"/>
                <a:gd name="adj2" fmla="val 0"/>
              </a:avLst>
            </a:prstGeom>
            <a:gradFill flip="none" rotWithShape="1">
              <a:gsLst>
                <a:gs pos="0">
                  <a:schemeClr val="bg1">
                    <a:lumMod val="95000"/>
                  </a:schemeClr>
                </a:gs>
                <a:gs pos="100000">
                  <a:schemeClr val="bg1">
                    <a:alpha val="0"/>
                  </a:schemeClr>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424" tIns="91424" rIns="91424" bIns="91424" rtlCol="0" anchor="t"/>
            <a:lstStyle/>
            <a:p>
              <a:pPr defTabSz="385629"/>
              <a:endParaRPr lang="en-US" sz="1100" dirty="0">
                <a:latin typeface="CiscoSansTT ExtraLight"/>
                <a:ea typeface="Arial" pitchFamily="-107" charset="0"/>
                <a:cs typeface="Arial" pitchFamily="-107" charset="0"/>
              </a:endParaRPr>
            </a:p>
          </p:txBody>
        </p:sp>
        <p:sp>
          <p:nvSpPr>
            <p:cNvPr id="77" name="Rectangle 76"/>
            <p:cNvSpPr/>
            <p:nvPr/>
          </p:nvSpPr>
          <p:spPr>
            <a:xfrm>
              <a:off x="9782917" y="2499454"/>
              <a:ext cx="1417189" cy="1475176"/>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t"/>
            <a:lstStyle/>
            <a:p>
              <a:pPr algn="ctr" defTabSz="913977" fontAlgn="base">
                <a:spcBef>
                  <a:spcPct val="0"/>
                </a:spcBef>
                <a:spcAft>
                  <a:spcPct val="0"/>
                </a:spcAft>
              </a:pPr>
              <a:endParaRPr lang="en-US" dirty="0">
                <a:solidFill>
                  <a:srgbClr val="E7E6E6"/>
                </a:solidFill>
              </a:endParaRPr>
            </a:p>
          </p:txBody>
        </p:sp>
        <p:sp>
          <p:nvSpPr>
            <p:cNvPr id="81" name="Rectangle 80"/>
            <p:cNvSpPr>
              <a:spLocks noChangeAspect="1"/>
            </p:cNvSpPr>
            <p:nvPr/>
          </p:nvSpPr>
          <p:spPr>
            <a:xfrm>
              <a:off x="7748131" y="2499453"/>
              <a:ext cx="1417189" cy="2602688"/>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t"/>
            <a:lstStyle/>
            <a:p>
              <a:pPr algn="ctr" defTabSz="913977" fontAlgn="base">
                <a:spcBef>
                  <a:spcPct val="0"/>
                </a:spcBef>
                <a:spcAft>
                  <a:spcPct val="0"/>
                </a:spcAft>
              </a:pPr>
              <a:endParaRPr lang="en-US" dirty="0">
                <a:solidFill>
                  <a:srgbClr val="E7E6E6"/>
                </a:solidFill>
              </a:endParaRPr>
            </a:p>
          </p:txBody>
        </p:sp>
        <p:sp>
          <p:nvSpPr>
            <p:cNvPr id="82" name="Rectangle 81"/>
            <p:cNvSpPr>
              <a:spLocks/>
            </p:cNvSpPr>
            <p:nvPr/>
          </p:nvSpPr>
          <p:spPr>
            <a:xfrm>
              <a:off x="7748131" y="5102141"/>
              <a:ext cx="1417189" cy="875775"/>
            </a:xfrm>
            <a:prstGeom prst="rect">
              <a:avLst/>
            </a:prstGeom>
            <a:solidFill>
              <a:srgbClr val="337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t"/>
            <a:lstStyle/>
            <a:p>
              <a:pPr algn="ctr" defTabSz="913977" fontAlgn="base">
                <a:spcBef>
                  <a:spcPct val="0"/>
                </a:spcBef>
                <a:spcAft>
                  <a:spcPct val="0"/>
                </a:spcAft>
              </a:pPr>
              <a:endParaRPr lang="en-US" dirty="0">
                <a:solidFill>
                  <a:srgbClr val="E7E6E6"/>
                </a:solidFill>
              </a:endParaRPr>
            </a:p>
          </p:txBody>
        </p:sp>
        <p:sp>
          <p:nvSpPr>
            <p:cNvPr id="83" name="Rectangle 82"/>
            <p:cNvSpPr>
              <a:spLocks/>
            </p:cNvSpPr>
            <p:nvPr/>
          </p:nvSpPr>
          <p:spPr>
            <a:xfrm>
              <a:off x="9782917" y="5305434"/>
              <a:ext cx="1417189" cy="672479"/>
            </a:xfrm>
            <a:prstGeom prst="rect">
              <a:avLst/>
            </a:prstGeom>
            <a:solidFill>
              <a:srgbClr val="337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t"/>
            <a:lstStyle/>
            <a:p>
              <a:pPr algn="ctr" defTabSz="913977" fontAlgn="base">
                <a:spcBef>
                  <a:spcPct val="0"/>
                </a:spcBef>
                <a:spcAft>
                  <a:spcPct val="0"/>
                </a:spcAft>
              </a:pPr>
              <a:endParaRPr lang="en-US" dirty="0">
                <a:solidFill>
                  <a:srgbClr val="E7E6E6"/>
                </a:solidFill>
              </a:endParaRPr>
            </a:p>
          </p:txBody>
        </p:sp>
        <p:sp>
          <p:nvSpPr>
            <p:cNvPr id="84" name="Rectangle 83"/>
            <p:cNvSpPr>
              <a:spLocks noChangeAspect="1"/>
            </p:cNvSpPr>
            <p:nvPr/>
          </p:nvSpPr>
          <p:spPr>
            <a:xfrm>
              <a:off x="9782917" y="3975378"/>
              <a:ext cx="1417189" cy="133380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t"/>
            <a:lstStyle/>
            <a:p>
              <a:pPr algn="ctr" defTabSz="913977" fontAlgn="base">
                <a:spcBef>
                  <a:spcPct val="0"/>
                </a:spcBef>
                <a:spcAft>
                  <a:spcPct val="0"/>
                </a:spcAft>
              </a:pPr>
              <a:endParaRPr lang="en-US" dirty="0">
                <a:solidFill>
                  <a:srgbClr val="E7E6E6"/>
                </a:solidFill>
              </a:endParaRPr>
            </a:p>
          </p:txBody>
        </p:sp>
        <p:cxnSp>
          <p:nvCxnSpPr>
            <p:cNvPr id="85" name="Straight Connector 84"/>
            <p:cNvCxnSpPr/>
            <p:nvPr/>
          </p:nvCxnSpPr>
          <p:spPr>
            <a:xfrm>
              <a:off x="6257282" y="5987810"/>
              <a:ext cx="5539505" cy="0"/>
            </a:xfrm>
            <a:prstGeom prst="line">
              <a:avLst/>
            </a:prstGeom>
            <a:noFill/>
            <a:ln w="28575" cap="flat" cmpd="sng" algn="ctr">
              <a:solidFill>
                <a:schemeClr val="tx1">
                  <a:lumMod val="50000"/>
                  <a:lumOff val="50000"/>
                </a:schemeClr>
              </a:solidFill>
              <a:prstDash val="solid"/>
              <a:miter lim="800000"/>
            </a:ln>
            <a:effectLst/>
          </p:spPr>
        </p:cxnSp>
        <p:sp>
          <p:nvSpPr>
            <p:cNvPr id="73" name="TextBox 72"/>
            <p:cNvSpPr txBox="1"/>
            <p:nvPr/>
          </p:nvSpPr>
          <p:spPr>
            <a:xfrm>
              <a:off x="6653777" y="3608442"/>
              <a:ext cx="999684" cy="384711"/>
            </a:xfrm>
            <a:prstGeom prst="rect">
              <a:avLst/>
            </a:prstGeom>
            <a:noFill/>
          </p:spPr>
          <p:txBody>
            <a:bodyPr wrap="square" lIns="91428" tIns="45715" rIns="91428" bIns="45715" rtlCol="0" anchor="ctr">
              <a:spAutoFit/>
            </a:bodyPr>
            <a:lstStyle/>
            <a:p>
              <a:pPr algn="r" defTabSz="1086188" fontAlgn="base">
                <a:spcBef>
                  <a:spcPct val="0"/>
                </a:spcBef>
                <a:spcAft>
                  <a:spcPct val="0"/>
                </a:spcAft>
              </a:pPr>
              <a:r>
                <a:rPr lang="en-US" dirty="0">
                  <a:solidFill>
                    <a:schemeClr val="tx1">
                      <a:lumMod val="75000"/>
                      <a:lumOff val="25000"/>
                    </a:schemeClr>
                  </a:solidFill>
                  <a:ea typeface="ＭＳ Ｐゴシック" charset="0"/>
                </a:rPr>
                <a:t>OPEX</a:t>
              </a:r>
            </a:p>
          </p:txBody>
        </p:sp>
        <p:sp>
          <p:nvSpPr>
            <p:cNvPr id="74" name="TextBox 73"/>
            <p:cNvSpPr txBox="1"/>
            <p:nvPr/>
          </p:nvSpPr>
          <p:spPr>
            <a:xfrm>
              <a:off x="6653777" y="5346101"/>
              <a:ext cx="999684" cy="384711"/>
            </a:xfrm>
            <a:prstGeom prst="rect">
              <a:avLst/>
            </a:prstGeom>
            <a:noFill/>
          </p:spPr>
          <p:txBody>
            <a:bodyPr wrap="square" lIns="91428" tIns="45715" rIns="91428" bIns="45715" rtlCol="0" anchor="ctr">
              <a:spAutoFit/>
            </a:bodyPr>
            <a:lstStyle/>
            <a:p>
              <a:pPr algn="r" defTabSz="1086188" fontAlgn="base">
                <a:spcBef>
                  <a:spcPct val="0"/>
                </a:spcBef>
                <a:spcAft>
                  <a:spcPct val="0"/>
                </a:spcAft>
              </a:pPr>
              <a:r>
                <a:rPr lang="en-US" dirty="0">
                  <a:solidFill>
                    <a:schemeClr val="tx1">
                      <a:lumMod val="75000"/>
                      <a:lumOff val="25000"/>
                    </a:schemeClr>
                  </a:solidFill>
                  <a:ea typeface="ＭＳ Ｐゴシック" charset="0"/>
                </a:rPr>
                <a:t>CAPEX</a:t>
              </a:r>
            </a:p>
          </p:txBody>
        </p:sp>
        <p:sp>
          <p:nvSpPr>
            <p:cNvPr id="75" name="Rectangle 74"/>
            <p:cNvSpPr/>
            <p:nvPr/>
          </p:nvSpPr>
          <p:spPr>
            <a:xfrm>
              <a:off x="7600509" y="1953291"/>
              <a:ext cx="1712447" cy="384719"/>
            </a:xfrm>
            <a:prstGeom prst="rect">
              <a:avLst/>
            </a:prstGeom>
          </p:spPr>
          <p:txBody>
            <a:bodyPr wrap="square" lIns="91436" tIns="45719" rIns="91436" bIns="45719">
              <a:spAutoFit/>
            </a:bodyPr>
            <a:lstStyle/>
            <a:p>
              <a:pPr algn="ctr">
                <a:spcAft>
                  <a:spcPts val="1200"/>
                </a:spcAft>
                <a:defRPr/>
              </a:pPr>
              <a:r>
                <a:rPr lang="en-US" kern="0" dirty="0" smtClean="0">
                  <a:solidFill>
                    <a:schemeClr val="tx1">
                      <a:lumMod val="75000"/>
                      <a:lumOff val="25000"/>
                    </a:schemeClr>
                  </a:solidFill>
                  <a:ea typeface="ＭＳ Ｐゴシック" charset="0"/>
                </a:rPr>
                <a:t>PRE-ACI</a:t>
              </a:r>
            </a:p>
          </p:txBody>
        </p:sp>
        <p:grpSp>
          <p:nvGrpSpPr>
            <p:cNvPr id="78" name="Group 77"/>
            <p:cNvGrpSpPr/>
            <p:nvPr/>
          </p:nvGrpSpPr>
          <p:grpSpPr>
            <a:xfrm>
              <a:off x="9782898" y="2527269"/>
              <a:ext cx="1417210" cy="1381943"/>
              <a:chOff x="5307287" y="5491050"/>
              <a:chExt cx="1416841" cy="1381942"/>
            </a:xfrm>
          </p:grpSpPr>
          <p:sp>
            <p:nvSpPr>
              <p:cNvPr id="79" name="Rectangle 78"/>
              <p:cNvSpPr/>
              <p:nvPr/>
            </p:nvSpPr>
            <p:spPr>
              <a:xfrm>
                <a:off x="5353539" y="5491050"/>
                <a:ext cx="1300919" cy="830996"/>
              </a:xfrm>
              <a:prstGeom prst="rect">
                <a:avLst/>
              </a:prstGeom>
            </p:spPr>
            <p:txBody>
              <a:bodyPr wrap="none" anchor="ctr">
                <a:spAutoFit/>
              </a:bodyPr>
              <a:lstStyle/>
              <a:p>
                <a:pPr marL="0" lvl="1" algn="ctr" defTabSz="1086141">
                  <a:defRPr/>
                </a:pPr>
                <a:r>
                  <a:rPr lang="en-US" sz="4800" kern="0" spc="-300" dirty="0">
                    <a:solidFill>
                      <a:srgbClr val="FFFFFF"/>
                    </a:solidFill>
                    <a:ea typeface="ＭＳ Ｐゴシック" charset="0"/>
                  </a:rPr>
                  <a:t>41%</a:t>
                </a:r>
              </a:p>
            </p:txBody>
          </p:sp>
          <p:sp>
            <p:nvSpPr>
              <p:cNvPr id="80" name="TextBox 79"/>
              <p:cNvSpPr txBox="1"/>
              <p:nvPr/>
            </p:nvSpPr>
            <p:spPr>
              <a:xfrm>
                <a:off x="5307287" y="6228030"/>
                <a:ext cx="1416841" cy="644962"/>
              </a:xfrm>
              <a:prstGeom prst="rect">
                <a:avLst/>
              </a:prstGeom>
              <a:noFill/>
            </p:spPr>
            <p:txBody>
              <a:bodyPr wrap="square" rtlCol="0">
                <a:spAutoFit/>
              </a:bodyPr>
              <a:lstStyle/>
              <a:p>
                <a:pPr algn="ctr">
                  <a:lnSpc>
                    <a:spcPct val="90000"/>
                  </a:lnSpc>
                  <a:defRPr/>
                </a:pPr>
                <a:r>
                  <a:rPr lang="en-US" kern="0" dirty="0">
                    <a:solidFill>
                      <a:schemeClr val="bg1"/>
                    </a:solidFill>
                    <a:ea typeface="ＭＳ Ｐゴシック" charset="0"/>
                  </a:rPr>
                  <a:t>Cost Savings</a:t>
                </a:r>
              </a:p>
            </p:txBody>
          </p:sp>
        </p:grpSp>
        <p:sp>
          <p:nvSpPr>
            <p:cNvPr id="98" name="TextBox 97"/>
            <p:cNvSpPr txBox="1"/>
            <p:nvPr/>
          </p:nvSpPr>
          <p:spPr>
            <a:xfrm>
              <a:off x="6387305" y="1062894"/>
              <a:ext cx="5279461" cy="461665"/>
            </a:xfrm>
            <a:prstGeom prst="rect">
              <a:avLst/>
            </a:prstGeom>
            <a:noFill/>
          </p:spPr>
          <p:txBody>
            <a:bodyPr wrap="square" rtlCol="0" anchor="ctr">
              <a:spAutoFit/>
            </a:bodyPr>
            <a:lstStyle/>
            <a:p>
              <a:pPr algn="ctr" defTabSz="914129">
                <a:buClr>
                  <a:srgbClr val="C0504D"/>
                </a:buClr>
                <a:defRPr/>
              </a:pPr>
              <a:r>
                <a:rPr lang="en-US" sz="2400" b="1">
                  <a:solidFill>
                    <a:srgbClr val="3370E4"/>
                  </a:solidFill>
                  <a:latin typeface="CiscoSansTT Light" panose="020B0503020201020303" pitchFamily="34" charset="0"/>
                </a:rPr>
                <a:t>Cost Savings</a:t>
              </a:r>
              <a:endParaRPr lang="en-US" sz="2400" b="1" dirty="0">
                <a:solidFill>
                  <a:srgbClr val="3370E4"/>
                </a:solidFill>
                <a:latin typeface="CiscoSansTT Light" panose="020B0503020201020303" pitchFamily="34" charset="0"/>
              </a:endParaRPr>
            </a:p>
          </p:txBody>
        </p:sp>
        <p:sp>
          <p:nvSpPr>
            <p:cNvPr id="120" name="Rectangle 119"/>
            <p:cNvSpPr/>
            <p:nvPr/>
          </p:nvSpPr>
          <p:spPr>
            <a:xfrm>
              <a:off x="9631846" y="1953291"/>
              <a:ext cx="1712447" cy="384719"/>
            </a:xfrm>
            <a:prstGeom prst="rect">
              <a:avLst/>
            </a:prstGeom>
          </p:spPr>
          <p:txBody>
            <a:bodyPr wrap="square" lIns="91436" tIns="45719" rIns="91436" bIns="45719">
              <a:spAutoFit/>
            </a:bodyPr>
            <a:lstStyle/>
            <a:p>
              <a:pPr algn="ctr">
                <a:spcAft>
                  <a:spcPts val="1200"/>
                </a:spcAft>
                <a:defRPr/>
              </a:pPr>
              <a:r>
                <a:rPr lang="en-US" b="1" kern="0" dirty="0" smtClean="0">
                  <a:solidFill>
                    <a:schemeClr val="tx1">
                      <a:lumMod val="75000"/>
                      <a:lumOff val="25000"/>
                    </a:schemeClr>
                  </a:solidFill>
                  <a:ea typeface="ＭＳ Ｐゴシック" charset="0"/>
                </a:rPr>
                <a:t>POST-ACI</a:t>
              </a:r>
            </a:p>
          </p:txBody>
        </p:sp>
        <p:cxnSp>
          <p:nvCxnSpPr>
            <p:cNvPr id="54" name="Straight Connector 53"/>
            <p:cNvCxnSpPr/>
            <p:nvPr/>
          </p:nvCxnSpPr>
          <p:spPr>
            <a:xfrm>
              <a:off x="6387305" y="1610152"/>
              <a:ext cx="5156799" cy="0"/>
            </a:xfrm>
            <a:prstGeom prst="line">
              <a:avLst/>
            </a:prstGeom>
            <a:ln w="19050"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90" name="AutoShape 35"/>
          <p:cNvSpPr>
            <a:spLocks noChangeArrowheads="1"/>
          </p:cNvSpPr>
          <p:nvPr/>
        </p:nvSpPr>
        <p:spPr bwMode="auto">
          <a:xfrm>
            <a:off x="5760654" y="3300653"/>
            <a:ext cx="565023" cy="991283"/>
          </a:xfrm>
          <a:prstGeom prst="homePlate">
            <a:avLst>
              <a:gd name="adj" fmla="val 44260"/>
            </a:avLst>
          </a:prstGeom>
          <a:gradFill flip="none" rotWithShape="1">
            <a:gsLst>
              <a:gs pos="100000">
                <a:schemeClr val="accent2"/>
              </a:gs>
              <a:gs pos="0">
                <a:schemeClr val="accent2">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10" rIns="91416" bIns="45710" rtlCol="0" anchor="ctr"/>
          <a:lstStyle/>
          <a:p>
            <a:pPr algn="ctr"/>
            <a:endParaRPr lang="en-US" sz="2000" dirty="0"/>
          </a:p>
        </p:txBody>
      </p:sp>
      <p:sp>
        <p:nvSpPr>
          <p:cNvPr id="40" name="Rectangle 39"/>
          <p:cNvSpPr/>
          <p:nvPr/>
        </p:nvSpPr>
        <p:spPr>
          <a:xfrm rot="10800000" flipV="1">
            <a:off x="592506" y="1858971"/>
            <a:ext cx="5279463" cy="4195336"/>
          </a:xfrm>
          <a:prstGeom prst="rect">
            <a:avLst/>
          </a:prstGeom>
          <a:gradFill flip="none" rotWithShape="1">
            <a:gsLst>
              <a:gs pos="0">
                <a:schemeClr val="bg1">
                  <a:lumMod val="95000"/>
                </a:schemeClr>
              </a:gs>
              <a:gs pos="100000">
                <a:schemeClr val="bg1">
                  <a:alpha val="0"/>
                </a:schemeClr>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400" tIns="91400" rIns="91400" bIns="91400" rtlCol="0" anchor="t"/>
          <a:lstStyle/>
          <a:p>
            <a:pPr defTabSz="385629"/>
            <a:endParaRPr lang="en-US" sz="1100" dirty="0">
              <a:latin typeface="CiscoSansTT ExtraLight"/>
              <a:ea typeface="Arial" pitchFamily="-107" charset="0"/>
              <a:cs typeface="Arial" pitchFamily="-107" charset="0"/>
            </a:endParaRPr>
          </a:p>
        </p:txBody>
      </p:sp>
      <p:sp>
        <p:nvSpPr>
          <p:cNvPr id="2" name="Title 1"/>
          <p:cNvSpPr>
            <a:spLocks noGrp="1"/>
          </p:cNvSpPr>
          <p:nvPr>
            <p:ph type="title"/>
          </p:nvPr>
        </p:nvSpPr>
        <p:spPr/>
        <p:txBody>
          <a:bodyPr/>
          <a:lstStyle/>
          <a:p>
            <a:r>
              <a:rPr lang="en-US" dirty="0" smtClean="0"/>
              <a:t>Lowering TCO – with ACI</a:t>
            </a:r>
            <a:endParaRPr lang="en-US" dirty="0"/>
          </a:p>
        </p:txBody>
      </p:sp>
      <p:sp>
        <p:nvSpPr>
          <p:cNvPr id="51" name="Rectangle 50"/>
          <p:cNvSpPr/>
          <p:nvPr/>
        </p:nvSpPr>
        <p:spPr>
          <a:xfrm>
            <a:off x="1176637" y="2019796"/>
            <a:ext cx="1712447" cy="384717"/>
          </a:xfrm>
          <a:prstGeom prst="rect">
            <a:avLst/>
          </a:prstGeom>
        </p:spPr>
        <p:txBody>
          <a:bodyPr wrap="square" lIns="91406" tIns="45710" rIns="91406" bIns="45710">
            <a:spAutoFit/>
          </a:bodyPr>
          <a:lstStyle/>
          <a:p>
            <a:pPr algn="ctr">
              <a:spcAft>
                <a:spcPts val="1200"/>
              </a:spcAft>
              <a:defRPr/>
            </a:pPr>
            <a:r>
              <a:rPr lang="en-US" kern="0" dirty="0" smtClean="0">
                <a:solidFill>
                  <a:schemeClr val="tx1">
                    <a:lumMod val="75000"/>
                    <a:lumOff val="25000"/>
                  </a:schemeClr>
                </a:solidFill>
                <a:ea typeface="ＭＳ Ｐゴシック" charset="0"/>
              </a:rPr>
              <a:t>PRE-ACI</a:t>
            </a:r>
          </a:p>
        </p:txBody>
      </p:sp>
      <p:sp>
        <p:nvSpPr>
          <p:cNvPr id="52" name="Rectangle 51"/>
          <p:cNvSpPr/>
          <p:nvPr/>
        </p:nvSpPr>
        <p:spPr>
          <a:xfrm>
            <a:off x="3464871" y="2019796"/>
            <a:ext cx="1712447" cy="384717"/>
          </a:xfrm>
          <a:prstGeom prst="rect">
            <a:avLst/>
          </a:prstGeom>
        </p:spPr>
        <p:txBody>
          <a:bodyPr wrap="square" lIns="91406" tIns="45710" rIns="91406" bIns="45710">
            <a:spAutoFit/>
          </a:bodyPr>
          <a:lstStyle/>
          <a:p>
            <a:pPr algn="ctr">
              <a:spcAft>
                <a:spcPts val="1200"/>
              </a:spcAft>
              <a:defRPr/>
            </a:pPr>
            <a:r>
              <a:rPr lang="en-US" b="1" kern="0" dirty="0" smtClean="0">
                <a:solidFill>
                  <a:schemeClr val="tx1">
                    <a:lumMod val="75000"/>
                    <a:lumOff val="25000"/>
                  </a:schemeClr>
                </a:solidFill>
                <a:ea typeface="ＭＳ Ｐゴシック" charset="0"/>
              </a:rPr>
              <a:t>POST-ACI</a:t>
            </a:r>
          </a:p>
        </p:txBody>
      </p:sp>
      <p:cxnSp>
        <p:nvCxnSpPr>
          <p:cNvPr id="41" name="Straight Connector 40"/>
          <p:cNvCxnSpPr/>
          <p:nvPr/>
        </p:nvCxnSpPr>
        <p:spPr>
          <a:xfrm>
            <a:off x="590691" y="6054307"/>
            <a:ext cx="5282556" cy="0"/>
          </a:xfrm>
          <a:prstGeom prst="line">
            <a:avLst/>
          </a:prstGeom>
          <a:noFill/>
          <a:ln w="28575" cap="flat" cmpd="sng" algn="ctr">
            <a:solidFill>
              <a:schemeClr val="tx1">
                <a:lumMod val="50000"/>
                <a:lumOff val="50000"/>
              </a:schemeClr>
            </a:solidFill>
            <a:prstDash val="solid"/>
            <a:miter lim="800000"/>
          </a:ln>
          <a:effectLst/>
        </p:spPr>
      </p:cxnSp>
      <p:sp>
        <p:nvSpPr>
          <p:cNvPr id="42" name="Rectangle 41"/>
          <p:cNvSpPr/>
          <p:nvPr/>
        </p:nvSpPr>
        <p:spPr>
          <a:xfrm>
            <a:off x="1107041" y="5005404"/>
            <a:ext cx="1870491" cy="1039011"/>
          </a:xfrm>
          <a:prstGeom prst="rect">
            <a:avLst/>
          </a:prstGeom>
          <a:solidFill>
            <a:srgbClr val="337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6" tIns="45710" rIns="91406" bIns="45710" rtlCol="0" anchor="t"/>
          <a:lstStyle/>
          <a:p>
            <a:pPr algn="ctr" defTabSz="913977" fontAlgn="base">
              <a:spcBef>
                <a:spcPct val="0"/>
              </a:spcBef>
              <a:spcAft>
                <a:spcPct val="0"/>
              </a:spcAft>
            </a:pPr>
            <a:endParaRPr lang="en-US" dirty="0">
              <a:solidFill>
                <a:srgbClr val="E7E6E6"/>
              </a:solidFill>
            </a:endParaRPr>
          </a:p>
        </p:txBody>
      </p:sp>
      <p:sp>
        <p:nvSpPr>
          <p:cNvPr id="43" name="Rectangle 42"/>
          <p:cNvSpPr/>
          <p:nvPr/>
        </p:nvSpPr>
        <p:spPr>
          <a:xfrm>
            <a:off x="3399929" y="5791383"/>
            <a:ext cx="1870491" cy="262943"/>
          </a:xfrm>
          <a:prstGeom prst="rect">
            <a:avLst/>
          </a:prstGeom>
          <a:solidFill>
            <a:srgbClr val="337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6" tIns="45710" rIns="91406" bIns="45710" rtlCol="0" anchor="t"/>
          <a:lstStyle/>
          <a:p>
            <a:pPr algn="ctr" defTabSz="913977" fontAlgn="base">
              <a:spcBef>
                <a:spcPct val="0"/>
              </a:spcBef>
              <a:spcAft>
                <a:spcPct val="0"/>
              </a:spcAft>
            </a:pPr>
            <a:endParaRPr lang="en-US" dirty="0">
              <a:solidFill>
                <a:srgbClr val="E7E6E6"/>
              </a:solidFill>
            </a:endParaRPr>
          </a:p>
        </p:txBody>
      </p:sp>
      <p:sp>
        <p:nvSpPr>
          <p:cNvPr id="44" name="TextBox 43"/>
          <p:cNvSpPr txBox="1"/>
          <p:nvPr/>
        </p:nvSpPr>
        <p:spPr>
          <a:xfrm>
            <a:off x="1107041" y="3388290"/>
            <a:ext cx="1870491" cy="630679"/>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6" tIns="45710" rIns="91406" bIns="45710" rtlCol="0" anchor="t"/>
          <a:lstStyle>
            <a:defPPr>
              <a:defRPr lang="en-US"/>
            </a:defPPr>
            <a:lvl1pPr algn="ctr" defTabSz="914316">
              <a:defRPr sz="1900">
                <a:solidFill>
                  <a:srgbClr val="E7E6E6"/>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fontAlgn="base">
              <a:spcBef>
                <a:spcPct val="0"/>
              </a:spcBef>
              <a:spcAft>
                <a:spcPct val="0"/>
              </a:spcAft>
            </a:pPr>
            <a:endParaRPr lang="en-US" dirty="0"/>
          </a:p>
        </p:txBody>
      </p:sp>
      <p:sp>
        <p:nvSpPr>
          <p:cNvPr id="45" name="TextBox 44"/>
          <p:cNvSpPr txBox="1"/>
          <p:nvPr/>
        </p:nvSpPr>
        <p:spPr>
          <a:xfrm>
            <a:off x="1107041" y="4018976"/>
            <a:ext cx="1870491" cy="98644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6" tIns="45710" rIns="91406" bIns="45710" rtlCol="0" anchor="t"/>
          <a:lstStyle>
            <a:defPPr>
              <a:defRPr lang="en-US"/>
            </a:defPPr>
            <a:lvl1pPr algn="ctr" defTabSz="914316">
              <a:defRPr sz="1900">
                <a:solidFill>
                  <a:srgbClr val="E7E6E6"/>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fontAlgn="base">
              <a:spcBef>
                <a:spcPct val="0"/>
              </a:spcBef>
              <a:spcAft>
                <a:spcPct val="0"/>
              </a:spcAft>
            </a:pPr>
            <a:endParaRPr lang="en-US" dirty="0"/>
          </a:p>
        </p:txBody>
      </p:sp>
      <p:sp>
        <p:nvSpPr>
          <p:cNvPr id="46" name="TextBox 45"/>
          <p:cNvSpPr txBox="1"/>
          <p:nvPr/>
        </p:nvSpPr>
        <p:spPr>
          <a:xfrm>
            <a:off x="1179319" y="5336711"/>
            <a:ext cx="1725932" cy="483948"/>
          </a:xfrm>
          <a:prstGeom prst="rect">
            <a:avLst/>
          </a:prstGeom>
          <a:noFill/>
        </p:spPr>
        <p:txBody>
          <a:bodyPr wrap="square" lIns="121794" tIns="60897" rIns="121794" bIns="60897" rtlCol="0" anchor="ctr">
            <a:noAutofit/>
          </a:bodyPr>
          <a:lstStyle/>
          <a:p>
            <a:pPr marL="0" lvl="1" algn="ctr" defTabSz="1217810" fontAlgn="base">
              <a:lnSpc>
                <a:spcPct val="90000"/>
              </a:lnSpc>
              <a:spcBef>
                <a:spcPct val="0"/>
              </a:spcBef>
              <a:spcAft>
                <a:spcPct val="0"/>
              </a:spcAft>
              <a:tabLst>
                <a:tab pos="4454255" algn="l"/>
              </a:tabLst>
            </a:pPr>
            <a:r>
              <a:rPr lang="en-US" sz="1600" dirty="0">
                <a:solidFill>
                  <a:srgbClr val="FFFFFF"/>
                </a:solidFill>
                <a:ea typeface="Apple LiGothic Medium"/>
              </a:rPr>
              <a:t>Network Operations</a:t>
            </a:r>
          </a:p>
        </p:txBody>
      </p:sp>
      <p:sp>
        <p:nvSpPr>
          <p:cNvPr id="49" name="TextBox 48"/>
          <p:cNvSpPr txBox="1"/>
          <p:nvPr/>
        </p:nvSpPr>
        <p:spPr>
          <a:xfrm>
            <a:off x="3399937" y="5685947"/>
            <a:ext cx="1870491" cy="10644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6" tIns="45710" rIns="91406" bIns="45710" rtlCol="0" anchor="t"/>
          <a:lstStyle>
            <a:defPPr>
              <a:defRPr lang="en-US"/>
            </a:defPPr>
            <a:lvl1pPr algn="ctr" defTabSz="914316">
              <a:defRPr sz="1900">
                <a:solidFill>
                  <a:srgbClr val="E7E6E6"/>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fontAlgn="base">
              <a:spcBef>
                <a:spcPct val="0"/>
              </a:spcBef>
              <a:spcAft>
                <a:spcPct val="0"/>
              </a:spcAft>
            </a:pPr>
            <a:endParaRPr lang="en-US" dirty="0"/>
          </a:p>
        </p:txBody>
      </p:sp>
      <p:sp>
        <p:nvSpPr>
          <p:cNvPr id="50" name="TextBox 49"/>
          <p:cNvSpPr txBox="1"/>
          <p:nvPr/>
        </p:nvSpPr>
        <p:spPr>
          <a:xfrm>
            <a:off x="3399937" y="5533558"/>
            <a:ext cx="1870491" cy="152401"/>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6" tIns="45710" rIns="91406" bIns="45710" rtlCol="0" anchor="t"/>
          <a:lstStyle>
            <a:defPPr>
              <a:defRPr lang="en-US"/>
            </a:defPPr>
            <a:lvl1pPr algn="ctr" defTabSz="914316">
              <a:defRPr sz="1900">
                <a:solidFill>
                  <a:srgbClr val="E7E6E6"/>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fontAlgn="base">
              <a:spcBef>
                <a:spcPct val="0"/>
              </a:spcBef>
              <a:spcAft>
                <a:spcPct val="0"/>
              </a:spcAft>
            </a:pPr>
            <a:endParaRPr lang="en-US" dirty="0"/>
          </a:p>
        </p:txBody>
      </p:sp>
      <p:sp>
        <p:nvSpPr>
          <p:cNvPr id="55" name="Right Arrow 54"/>
          <p:cNvSpPr/>
          <p:nvPr/>
        </p:nvSpPr>
        <p:spPr>
          <a:xfrm rot="1599257">
            <a:off x="2700892" y="4369893"/>
            <a:ext cx="1262760" cy="490267"/>
          </a:xfrm>
          <a:prstGeom prst="rightArrow">
            <a:avLst>
              <a:gd name="adj1" fmla="val 50000"/>
              <a:gd name="adj2" fmla="val 56200"/>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r="100000" b="100000"/>
            </a:path>
            <a:tileRect l="-100000" t="-100000"/>
          </a:gradFill>
          <a:ln w="12700" cap="flat" cmpd="sng" algn="ctr">
            <a:noFill/>
            <a:prstDash val="solid"/>
            <a:miter lim="800000"/>
          </a:ln>
          <a:effectLst/>
        </p:spPr>
        <p:txBody>
          <a:bodyPr lIns="0" tIns="45698" rIns="0" bIns="45698" rtlCol="0" anchor="ctr"/>
          <a:lstStyle/>
          <a:p>
            <a:pPr algn="ctr">
              <a:defRPr/>
            </a:pPr>
            <a:endParaRPr lang="en-US" sz="1100" b="1" kern="0" dirty="0">
              <a:solidFill>
                <a:srgbClr val="E7E6E6">
                  <a:lumMod val="10000"/>
                </a:srgbClr>
              </a:solidFill>
              <a:ea typeface="ＭＳ Ｐゴシック" charset="0"/>
            </a:endParaRPr>
          </a:p>
        </p:txBody>
      </p:sp>
      <p:sp>
        <p:nvSpPr>
          <p:cNvPr id="7" name="TextBox 6"/>
          <p:cNvSpPr txBox="1"/>
          <p:nvPr/>
        </p:nvSpPr>
        <p:spPr>
          <a:xfrm>
            <a:off x="592508" y="1129392"/>
            <a:ext cx="5279461" cy="461661"/>
          </a:xfrm>
          <a:prstGeom prst="rect">
            <a:avLst/>
          </a:prstGeom>
          <a:noFill/>
        </p:spPr>
        <p:txBody>
          <a:bodyPr wrap="square" lIns="91410" tIns="45710" rIns="91410" bIns="45710" rtlCol="0" anchor="ctr">
            <a:spAutoFit/>
          </a:bodyPr>
          <a:lstStyle/>
          <a:p>
            <a:pPr algn="ctr" defTabSz="914129">
              <a:buClr>
                <a:srgbClr val="C0504D"/>
              </a:buClr>
              <a:defRPr/>
            </a:pPr>
            <a:r>
              <a:rPr lang="en-US" sz="2400" b="1">
                <a:solidFill>
                  <a:srgbClr val="3370E4"/>
                </a:solidFill>
                <a:latin typeface="CiscoSansTT Light" panose="020B0503020201020303" pitchFamily="34" charset="0"/>
              </a:rPr>
              <a:t>Process Simplification</a:t>
            </a:r>
            <a:endParaRPr lang="en-US" sz="2400" b="1" dirty="0">
              <a:solidFill>
                <a:srgbClr val="3370E4"/>
              </a:solidFill>
              <a:latin typeface="CiscoSansTT Light" panose="020B0503020201020303" pitchFamily="34" charset="0"/>
            </a:endParaRPr>
          </a:p>
        </p:txBody>
      </p:sp>
      <p:sp>
        <p:nvSpPr>
          <p:cNvPr id="94" name="TextBox 93"/>
          <p:cNvSpPr txBox="1"/>
          <p:nvPr/>
        </p:nvSpPr>
        <p:spPr>
          <a:xfrm>
            <a:off x="1129421" y="4159315"/>
            <a:ext cx="1825731" cy="709279"/>
          </a:xfrm>
          <a:prstGeom prst="rect">
            <a:avLst/>
          </a:prstGeom>
          <a:noFill/>
        </p:spPr>
        <p:txBody>
          <a:bodyPr wrap="square" lIns="121794" tIns="60897" rIns="121794" bIns="60897" rtlCol="0" anchor="ctr">
            <a:noAutofit/>
          </a:bodyPr>
          <a:lstStyle/>
          <a:p>
            <a:pPr marL="0" lvl="1" algn="ctr" defTabSz="1217810" fontAlgn="base">
              <a:lnSpc>
                <a:spcPct val="90000"/>
              </a:lnSpc>
              <a:spcBef>
                <a:spcPct val="0"/>
              </a:spcBef>
              <a:spcAft>
                <a:spcPct val="0"/>
              </a:spcAft>
              <a:tabLst>
                <a:tab pos="4454255" algn="l"/>
              </a:tabLst>
            </a:pPr>
            <a:r>
              <a:rPr lang="en-US" sz="1600" dirty="0">
                <a:solidFill>
                  <a:srgbClr val="FFFFFF"/>
                </a:solidFill>
                <a:ea typeface="Apple LiGothic Medium"/>
              </a:rPr>
              <a:t>Network and Policy Instantiate</a:t>
            </a:r>
          </a:p>
        </p:txBody>
      </p:sp>
      <p:sp>
        <p:nvSpPr>
          <p:cNvPr id="96" name="TextBox 95"/>
          <p:cNvSpPr txBox="1"/>
          <p:nvPr/>
        </p:nvSpPr>
        <p:spPr>
          <a:xfrm>
            <a:off x="1121263" y="3459731"/>
            <a:ext cx="1842040" cy="482208"/>
          </a:xfrm>
          <a:prstGeom prst="rect">
            <a:avLst/>
          </a:prstGeom>
          <a:noFill/>
        </p:spPr>
        <p:txBody>
          <a:bodyPr wrap="square" lIns="121794" tIns="60897" rIns="121794" bIns="60897" rtlCol="0" anchor="ctr">
            <a:noAutofit/>
          </a:bodyPr>
          <a:lstStyle/>
          <a:p>
            <a:pPr marL="0" lvl="1" algn="ctr" defTabSz="1217810" fontAlgn="base">
              <a:lnSpc>
                <a:spcPct val="90000"/>
              </a:lnSpc>
              <a:spcBef>
                <a:spcPct val="0"/>
              </a:spcBef>
              <a:spcAft>
                <a:spcPct val="0"/>
              </a:spcAft>
              <a:tabLst>
                <a:tab pos="4454255" algn="l"/>
              </a:tabLst>
            </a:pPr>
            <a:r>
              <a:rPr lang="en-US" sz="1600">
                <a:solidFill>
                  <a:srgbClr val="FFFFFF"/>
                </a:solidFill>
                <a:ea typeface="Apple LiGothic Medium"/>
              </a:rPr>
              <a:t>Translate Setup </a:t>
            </a:r>
            <a:r>
              <a:rPr lang="en-US" sz="1600" dirty="0">
                <a:solidFill>
                  <a:srgbClr val="FFFFFF"/>
                </a:solidFill>
                <a:ea typeface="Apple LiGothic Medium"/>
              </a:rPr>
              <a:t>and Policy</a:t>
            </a:r>
          </a:p>
        </p:txBody>
      </p:sp>
      <p:sp>
        <p:nvSpPr>
          <p:cNvPr id="53" name="TextBox 52"/>
          <p:cNvSpPr txBox="1"/>
          <p:nvPr/>
        </p:nvSpPr>
        <p:spPr>
          <a:xfrm>
            <a:off x="1092589" y="6087962"/>
            <a:ext cx="1870491" cy="461665"/>
          </a:xfrm>
          <a:prstGeom prst="rect">
            <a:avLst/>
          </a:prstGeom>
          <a:noFill/>
        </p:spPr>
        <p:txBody>
          <a:bodyPr wrap="square" lIns="91410" tIns="45710" rIns="91410" bIns="45710" rtlCol="0" anchor="ctr">
            <a:spAutoFit/>
          </a:bodyPr>
          <a:lstStyle/>
          <a:p>
            <a:pPr algn="ctr" fontAlgn="base">
              <a:spcBef>
                <a:spcPct val="0"/>
              </a:spcBef>
              <a:spcAft>
                <a:spcPct val="0"/>
              </a:spcAft>
            </a:pPr>
            <a:r>
              <a:rPr lang="en-US" sz="2400" dirty="0">
                <a:solidFill>
                  <a:srgbClr val="3370E4"/>
                </a:solidFill>
                <a:ea typeface="ＭＳ Ｐゴシック" charset="0"/>
              </a:rPr>
              <a:t>Weeks</a:t>
            </a:r>
          </a:p>
        </p:txBody>
      </p:sp>
      <p:sp>
        <p:nvSpPr>
          <p:cNvPr id="97" name="TextBox 96"/>
          <p:cNvSpPr txBox="1"/>
          <p:nvPr/>
        </p:nvSpPr>
        <p:spPr>
          <a:xfrm>
            <a:off x="3399937" y="6087962"/>
            <a:ext cx="1870491" cy="461665"/>
          </a:xfrm>
          <a:prstGeom prst="rect">
            <a:avLst/>
          </a:prstGeom>
          <a:noFill/>
        </p:spPr>
        <p:txBody>
          <a:bodyPr wrap="square" lIns="91410" tIns="45710" rIns="91410" bIns="45710" rtlCol="0" anchor="ctr">
            <a:spAutoFit/>
          </a:bodyPr>
          <a:lstStyle/>
          <a:p>
            <a:pPr algn="ctr" fontAlgn="base">
              <a:spcBef>
                <a:spcPct val="0"/>
              </a:spcBef>
              <a:spcAft>
                <a:spcPct val="0"/>
              </a:spcAft>
            </a:pPr>
            <a:r>
              <a:rPr lang="en-US" sz="2400" dirty="0">
                <a:solidFill>
                  <a:srgbClr val="3370E4"/>
                </a:solidFill>
                <a:ea typeface="ＭＳ Ｐゴシック" charset="0"/>
              </a:rPr>
              <a:t>Minutes</a:t>
            </a:r>
          </a:p>
        </p:txBody>
      </p:sp>
      <p:sp>
        <p:nvSpPr>
          <p:cNvPr id="48" name="Freeform 54"/>
          <p:cNvSpPr>
            <a:spLocks noEditPoints="1"/>
          </p:cNvSpPr>
          <p:nvPr/>
        </p:nvSpPr>
        <p:spPr bwMode="auto">
          <a:xfrm>
            <a:off x="4038495" y="4743469"/>
            <a:ext cx="593399" cy="593240"/>
          </a:xfrm>
          <a:custGeom>
            <a:avLst/>
            <a:gdLst/>
            <a:ahLst/>
            <a:cxnLst>
              <a:cxn ang="0">
                <a:pos x="100" y="0"/>
              </a:cxn>
              <a:cxn ang="0">
                <a:pos x="0" y="100"/>
              </a:cxn>
              <a:cxn ang="0">
                <a:pos x="100" y="200"/>
              </a:cxn>
              <a:cxn ang="0">
                <a:pos x="200" y="100"/>
              </a:cxn>
              <a:cxn ang="0">
                <a:pos x="100" y="0"/>
              </a:cxn>
              <a:cxn ang="0">
                <a:pos x="157" y="157"/>
              </a:cxn>
              <a:cxn ang="0">
                <a:pos x="104" y="181"/>
              </a:cxn>
              <a:cxn ang="0">
                <a:pos x="104" y="162"/>
              </a:cxn>
              <a:cxn ang="0">
                <a:pos x="97" y="162"/>
              </a:cxn>
              <a:cxn ang="0">
                <a:pos x="97" y="181"/>
              </a:cxn>
              <a:cxn ang="0">
                <a:pos x="43" y="157"/>
              </a:cxn>
              <a:cxn ang="0">
                <a:pos x="19" y="103"/>
              </a:cxn>
              <a:cxn ang="0">
                <a:pos x="37" y="103"/>
              </a:cxn>
              <a:cxn ang="0">
                <a:pos x="37" y="96"/>
              </a:cxn>
              <a:cxn ang="0">
                <a:pos x="19" y="96"/>
              </a:cxn>
              <a:cxn ang="0">
                <a:pos x="43" y="43"/>
              </a:cxn>
              <a:cxn ang="0">
                <a:pos x="97" y="19"/>
              </a:cxn>
              <a:cxn ang="0">
                <a:pos x="97" y="36"/>
              </a:cxn>
              <a:cxn ang="0">
                <a:pos x="104" y="36"/>
              </a:cxn>
              <a:cxn ang="0">
                <a:pos x="104" y="19"/>
              </a:cxn>
              <a:cxn ang="0">
                <a:pos x="157" y="43"/>
              </a:cxn>
              <a:cxn ang="0">
                <a:pos x="181" y="96"/>
              </a:cxn>
              <a:cxn ang="0">
                <a:pos x="163" y="96"/>
              </a:cxn>
              <a:cxn ang="0">
                <a:pos x="163" y="103"/>
              </a:cxn>
              <a:cxn ang="0">
                <a:pos x="181" y="103"/>
              </a:cxn>
              <a:cxn ang="0">
                <a:pos x="157" y="157"/>
              </a:cxn>
              <a:cxn ang="0">
                <a:pos x="101" y="88"/>
              </a:cxn>
              <a:cxn ang="0">
                <a:pos x="100" y="88"/>
              </a:cxn>
              <a:cxn ang="0">
                <a:pos x="89" y="100"/>
              </a:cxn>
              <a:cxn ang="0">
                <a:pos x="100" y="111"/>
              </a:cxn>
              <a:cxn ang="0">
                <a:pos x="131" y="147"/>
              </a:cxn>
              <a:cxn ang="0">
                <a:pos x="110" y="106"/>
              </a:cxn>
              <a:cxn ang="0">
                <a:pos x="112" y="100"/>
              </a:cxn>
              <a:cxn ang="0">
                <a:pos x="110" y="95"/>
              </a:cxn>
              <a:cxn ang="0">
                <a:pos x="148" y="50"/>
              </a:cxn>
              <a:cxn ang="0">
                <a:pos x="101" y="88"/>
              </a:cxn>
            </a:cxnLst>
            <a:rect l="0" t="0" r="r" b="b"/>
            <a:pathLst>
              <a:path w="200" h="200">
                <a:moveTo>
                  <a:pt x="100" y="0"/>
                </a:moveTo>
                <a:cubicBezTo>
                  <a:pt x="45" y="0"/>
                  <a:pt x="0" y="45"/>
                  <a:pt x="0" y="100"/>
                </a:cubicBezTo>
                <a:cubicBezTo>
                  <a:pt x="0" y="155"/>
                  <a:pt x="45" y="200"/>
                  <a:pt x="100" y="200"/>
                </a:cubicBezTo>
                <a:cubicBezTo>
                  <a:pt x="155" y="200"/>
                  <a:pt x="200" y="155"/>
                  <a:pt x="200" y="100"/>
                </a:cubicBezTo>
                <a:cubicBezTo>
                  <a:pt x="200" y="45"/>
                  <a:pt x="155" y="0"/>
                  <a:pt x="100" y="0"/>
                </a:cubicBezTo>
                <a:close/>
                <a:moveTo>
                  <a:pt x="157" y="157"/>
                </a:moveTo>
                <a:cubicBezTo>
                  <a:pt x="144" y="171"/>
                  <a:pt x="125" y="180"/>
                  <a:pt x="104" y="181"/>
                </a:cubicBezTo>
                <a:cubicBezTo>
                  <a:pt x="104" y="162"/>
                  <a:pt x="104" y="162"/>
                  <a:pt x="104" y="162"/>
                </a:cubicBezTo>
                <a:cubicBezTo>
                  <a:pt x="97" y="162"/>
                  <a:pt x="97" y="162"/>
                  <a:pt x="97" y="162"/>
                </a:cubicBezTo>
                <a:cubicBezTo>
                  <a:pt x="97" y="181"/>
                  <a:pt x="97" y="181"/>
                  <a:pt x="97" y="181"/>
                </a:cubicBezTo>
                <a:cubicBezTo>
                  <a:pt x="76" y="180"/>
                  <a:pt x="57" y="171"/>
                  <a:pt x="43" y="157"/>
                </a:cubicBezTo>
                <a:cubicBezTo>
                  <a:pt x="29" y="143"/>
                  <a:pt x="20" y="124"/>
                  <a:pt x="19" y="103"/>
                </a:cubicBezTo>
                <a:cubicBezTo>
                  <a:pt x="37" y="103"/>
                  <a:pt x="37" y="103"/>
                  <a:pt x="37" y="103"/>
                </a:cubicBezTo>
                <a:cubicBezTo>
                  <a:pt x="37" y="96"/>
                  <a:pt x="37" y="96"/>
                  <a:pt x="37" y="96"/>
                </a:cubicBezTo>
                <a:cubicBezTo>
                  <a:pt x="19" y="96"/>
                  <a:pt x="19" y="96"/>
                  <a:pt x="19" y="96"/>
                </a:cubicBezTo>
                <a:cubicBezTo>
                  <a:pt x="20" y="75"/>
                  <a:pt x="29" y="56"/>
                  <a:pt x="43" y="43"/>
                </a:cubicBezTo>
                <a:cubicBezTo>
                  <a:pt x="57" y="29"/>
                  <a:pt x="76" y="20"/>
                  <a:pt x="97" y="19"/>
                </a:cubicBezTo>
                <a:cubicBezTo>
                  <a:pt x="97" y="36"/>
                  <a:pt x="97" y="36"/>
                  <a:pt x="97" y="36"/>
                </a:cubicBezTo>
                <a:cubicBezTo>
                  <a:pt x="104" y="36"/>
                  <a:pt x="104" y="36"/>
                  <a:pt x="104" y="36"/>
                </a:cubicBezTo>
                <a:cubicBezTo>
                  <a:pt x="104" y="19"/>
                  <a:pt x="104" y="19"/>
                  <a:pt x="104" y="19"/>
                </a:cubicBezTo>
                <a:cubicBezTo>
                  <a:pt x="125" y="20"/>
                  <a:pt x="144" y="29"/>
                  <a:pt x="157" y="43"/>
                </a:cubicBezTo>
                <a:cubicBezTo>
                  <a:pt x="171" y="56"/>
                  <a:pt x="180" y="75"/>
                  <a:pt x="181" y="96"/>
                </a:cubicBezTo>
                <a:cubicBezTo>
                  <a:pt x="163" y="96"/>
                  <a:pt x="163" y="96"/>
                  <a:pt x="163" y="96"/>
                </a:cubicBezTo>
                <a:cubicBezTo>
                  <a:pt x="163" y="103"/>
                  <a:pt x="163" y="103"/>
                  <a:pt x="163" y="103"/>
                </a:cubicBezTo>
                <a:cubicBezTo>
                  <a:pt x="181" y="103"/>
                  <a:pt x="181" y="103"/>
                  <a:pt x="181" y="103"/>
                </a:cubicBezTo>
                <a:cubicBezTo>
                  <a:pt x="180" y="124"/>
                  <a:pt x="172" y="143"/>
                  <a:pt x="157" y="157"/>
                </a:cubicBezTo>
                <a:close/>
                <a:moveTo>
                  <a:pt x="101" y="88"/>
                </a:moveTo>
                <a:cubicBezTo>
                  <a:pt x="101" y="88"/>
                  <a:pt x="100" y="88"/>
                  <a:pt x="100" y="88"/>
                </a:cubicBezTo>
                <a:cubicBezTo>
                  <a:pt x="94" y="88"/>
                  <a:pt x="89" y="94"/>
                  <a:pt x="89" y="100"/>
                </a:cubicBezTo>
                <a:cubicBezTo>
                  <a:pt x="89" y="106"/>
                  <a:pt x="94" y="111"/>
                  <a:pt x="100" y="111"/>
                </a:cubicBezTo>
                <a:cubicBezTo>
                  <a:pt x="131" y="147"/>
                  <a:pt x="131" y="147"/>
                  <a:pt x="131" y="147"/>
                </a:cubicBezTo>
                <a:cubicBezTo>
                  <a:pt x="110" y="106"/>
                  <a:pt x="110" y="106"/>
                  <a:pt x="110" y="106"/>
                </a:cubicBezTo>
                <a:cubicBezTo>
                  <a:pt x="111" y="105"/>
                  <a:pt x="112" y="102"/>
                  <a:pt x="112" y="100"/>
                </a:cubicBezTo>
                <a:cubicBezTo>
                  <a:pt x="112" y="98"/>
                  <a:pt x="111" y="96"/>
                  <a:pt x="110" y="95"/>
                </a:cubicBezTo>
                <a:cubicBezTo>
                  <a:pt x="148" y="50"/>
                  <a:pt x="148" y="50"/>
                  <a:pt x="148" y="50"/>
                </a:cubicBezTo>
                <a:lnTo>
                  <a:pt x="101" y="88"/>
                </a:lnTo>
                <a:close/>
              </a:path>
            </a:pathLst>
          </a:custGeom>
          <a:gradFill>
            <a:gsLst>
              <a:gs pos="833">
                <a:srgbClr val="3C86EC">
                  <a:lumMod val="46000"/>
                </a:srgbClr>
              </a:gs>
              <a:gs pos="100000">
                <a:srgbClr val="3C86EC"/>
              </a:gs>
              <a:gs pos="47000">
                <a:srgbClr val="3C86EC">
                  <a:lumMod val="81000"/>
                </a:srgbClr>
              </a:gs>
            </a:gsLst>
            <a:lin ang="16200000" scaled="1"/>
          </a:gradFill>
          <a:ln w="9525">
            <a:noFill/>
            <a:round/>
            <a:headEnd/>
            <a:tailEnd/>
          </a:ln>
          <a:effectLst/>
        </p:spPr>
        <p:txBody>
          <a:bodyPr vert="horz" wrap="square" lIns="91410" tIns="45710" rIns="91410" bIns="45710" numCol="1" anchor="t" anchorCtr="0" compatLnSpc="1">
            <a:prstTxWarp prst="textNoShape">
              <a:avLst/>
            </a:prstTxWarp>
          </a:bodyPr>
          <a:lstStyle/>
          <a:p>
            <a:pPr fontAlgn="base">
              <a:spcBef>
                <a:spcPct val="0"/>
              </a:spcBef>
              <a:spcAft>
                <a:spcPct val="0"/>
              </a:spcAft>
            </a:pPr>
            <a:endParaRPr lang="en-US" sz="2400">
              <a:solidFill>
                <a:srgbClr val="FFFFFF"/>
              </a:solidFill>
              <a:ea typeface="ＭＳ Ｐゴシック" charset="0"/>
            </a:endParaRPr>
          </a:p>
        </p:txBody>
      </p:sp>
      <p:cxnSp>
        <p:nvCxnSpPr>
          <p:cNvPr id="4" name="Straight Connector 3"/>
          <p:cNvCxnSpPr/>
          <p:nvPr/>
        </p:nvCxnSpPr>
        <p:spPr>
          <a:xfrm>
            <a:off x="620327" y="1676652"/>
            <a:ext cx="5156799" cy="0"/>
          </a:xfrm>
          <a:prstGeom prst="line">
            <a:avLst/>
          </a:prstGeom>
          <a:ln w="19050"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7" name="Right Arrow 46"/>
          <p:cNvSpPr/>
          <p:nvPr/>
        </p:nvSpPr>
        <p:spPr>
          <a:xfrm rot="1599257">
            <a:off x="8681573" y="3214605"/>
            <a:ext cx="1262760" cy="490267"/>
          </a:xfrm>
          <a:prstGeom prst="rightArrow">
            <a:avLst>
              <a:gd name="adj1" fmla="val 50000"/>
              <a:gd name="adj2" fmla="val 56200"/>
            </a:avLst>
          </a:prstGeom>
          <a:gradFill flip="none" rotWithShape="1">
            <a:gsLst>
              <a:gs pos="14000">
                <a:srgbClr val="FFC000">
                  <a:shade val="30000"/>
                  <a:satMod val="115000"/>
                </a:srgbClr>
              </a:gs>
              <a:gs pos="71000">
                <a:srgbClr val="FFC000">
                  <a:shade val="67500"/>
                  <a:satMod val="115000"/>
                  <a:alpha val="51000"/>
                </a:srgbClr>
              </a:gs>
              <a:gs pos="100000">
                <a:srgbClr val="FFC000">
                  <a:shade val="100000"/>
                  <a:satMod val="115000"/>
                </a:srgbClr>
              </a:gs>
            </a:gsLst>
            <a:path path="circle">
              <a:fillToRect r="100000" b="100000"/>
            </a:path>
            <a:tileRect l="-100000" t="-100000"/>
          </a:gradFill>
          <a:ln w="12700" cap="flat" cmpd="sng" algn="ctr">
            <a:noFill/>
            <a:prstDash val="solid"/>
            <a:miter lim="800000"/>
          </a:ln>
          <a:effectLst/>
        </p:spPr>
        <p:txBody>
          <a:bodyPr lIns="0" tIns="45698" rIns="0" bIns="45698" rtlCol="0" anchor="ctr"/>
          <a:lstStyle/>
          <a:p>
            <a:pPr algn="ctr">
              <a:defRPr/>
            </a:pPr>
            <a:endParaRPr lang="en-US" sz="1100" b="1" kern="0" dirty="0">
              <a:solidFill>
                <a:srgbClr val="E7E6E6">
                  <a:lumMod val="10000"/>
                </a:srgbClr>
              </a:solidFill>
              <a:ea typeface="ＭＳ Ｐゴシック" charset="0"/>
            </a:endParaRPr>
          </a:p>
        </p:txBody>
      </p:sp>
      <p:sp>
        <p:nvSpPr>
          <p:cNvPr id="3" name="TextBox 2"/>
          <p:cNvSpPr txBox="1"/>
          <p:nvPr/>
        </p:nvSpPr>
        <p:spPr>
          <a:xfrm>
            <a:off x="8105586" y="6208453"/>
            <a:ext cx="3603084" cy="384705"/>
          </a:xfrm>
          <a:prstGeom prst="rect">
            <a:avLst/>
          </a:prstGeom>
          <a:noFill/>
        </p:spPr>
        <p:txBody>
          <a:bodyPr wrap="none" lIns="91416" tIns="45710" rIns="91416" bIns="45710" rtlCol="0">
            <a:spAutoFit/>
          </a:bodyPr>
          <a:lstStyle/>
          <a:p>
            <a:r>
              <a:rPr lang="en-US" i="1" dirty="0" smtClean="0">
                <a:solidFill>
                  <a:schemeClr val="bg1">
                    <a:lumMod val="65000"/>
                  </a:schemeClr>
                </a:solidFill>
              </a:rPr>
              <a:t>*Based on Cisco IT Projections</a:t>
            </a:r>
            <a:endParaRPr lang="en-US" i="1" dirty="0">
              <a:solidFill>
                <a:schemeClr val="bg1">
                  <a:lumMod val="65000"/>
                </a:schemeClr>
              </a:solidFill>
            </a:endParaRPr>
          </a:p>
        </p:txBody>
      </p:sp>
    </p:spTree>
    <p:extLst>
      <p:ext uri="{BB962C8B-B14F-4D97-AF65-F5344CB8AC3E}">
        <p14:creationId xmlns:p14="http://schemas.microsoft.com/office/powerpoint/2010/main" val="259883107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wipe(left)">
                                      <p:cBhvr>
                                        <p:cTn id="7" dur="500"/>
                                        <p:tgtEl>
                                          <p:spTgt spid="90"/>
                                        </p:tgtEl>
                                      </p:cBhvr>
                                    </p:animEffect>
                                  </p:childTnLst>
                                </p:cTn>
                              </p:par>
                              <p:par>
                                <p:cTn id="8" presetID="10" presetClass="entr" presetSubtype="0" fill="hold" nodeType="withEffect">
                                  <p:stCondLst>
                                    <p:cond delay="25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750"/>
                            </p:stCondLst>
                            <p:childTnLst>
                              <p:par>
                                <p:cTn id="12" presetID="1" presetClass="entr" presetSubtype="0" fill="hold" grpId="0" nodeType="afterEffect">
                                  <p:stCondLst>
                                    <p:cond delay="0"/>
                                  </p:stCondLst>
                                  <p:childTnLst>
                                    <p:set>
                                      <p:cBhvr>
                                        <p:cTn id="13"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4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Freeform 118"/>
          <p:cNvSpPr/>
          <p:nvPr/>
        </p:nvSpPr>
        <p:spPr>
          <a:xfrm rot="10800000">
            <a:off x="6353406" y="4516196"/>
            <a:ext cx="1484417" cy="386493"/>
          </a:xfrm>
          <a:custGeom>
            <a:avLst/>
            <a:gdLst>
              <a:gd name="connsiteX0" fmla="*/ 0 w 1996790"/>
              <a:gd name="connsiteY0" fmla="*/ 0 h 310854"/>
              <a:gd name="connsiteX1" fmla="*/ 1859 w 1996790"/>
              <a:gd name="connsiteY1" fmla="*/ 0 h 310854"/>
              <a:gd name="connsiteX2" fmla="*/ 5155 w 1996790"/>
              <a:gd name="connsiteY2" fmla="*/ 4896 h 310854"/>
              <a:gd name="connsiteX3" fmla="*/ 998395 w 1996790"/>
              <a:gd name="connsiteY3" fmla="*/ 72141 h 310854"/>
              <a:gd name="connsiteX4" fmla="*/ 1991635 w 1996790"/>
              <a:gd name="connsiteY4" fmla="*/ 4896 h 310854"/>
              <a:gd name="connsiteX5" fmla="*/ 1994931 w 1996790"/>
              <a:gd name="connsiteY5" fmla="*/ 0 h 310854"/>
              <a:gd name="connsiteX6" fmla="*/ 1996790 w 1996790"/>
              <a:gd name="connsiteY6" fmla="*/ 0 h 310854"/>
              <a:gd name="connsiteX7" fmla="*/ 1996790 w 1996790"/>
              <a:gd name="connsiteY7" fmla="*/ 231655 h 310854"/>
              <a:gd name="connsiteX8" fmla="*/ 1985229 w 1996790"/>
              <a:gd name="connsiteY8" fmla="*/ 231655 h 310854"/>
              <a:gd name="connsiteX9" fmla="*/ 1996790 w 1996790"/>
              <a:gd name="connsiteY9" fmla="*/ 235951 h 310854"/>
              <a:gd name="connsiteX10" fmla="*/ 998395 w 1996790"/>
              <a:gd name="connsiteY10" fmla="*/ 310854 h 310854"/>
              <a:gd name="connsiteX11" fmla="*/ 0 w 1996790"/>
              <a:gd name="connsiteY11" fmla="*/ 235951 h 310854"/>
              <a:gd name="connsiteX12" fmla="*/ 11561 w 1996790"/>
              <a:gd name="connsiteY12" fmla="*/ 231655 h 310854"/>
              <a:gd name="connsiteX13" fmla="*/ 0 w 1996790"/>
              <a:gd name="connsiteY13" fmla="*/ 231655 h 310854"/>
              <a:gd name="connsiteX14" fmla="*/ 0 w 1996790"/>
              <a:gd name="connsiteY14" fmla="*/ 0 h 31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6790" h="310854">
                <a:moveTo>
                  <a:pt x="0" y="0"/>
                </a:moveTo>
                <a:lnTo>
                  <a:pt x="1859" y="0"/>
                </a:lnTo>
                <a:lnTo>
                  <a:pt x="5155" y="4896"/>
                </a:lnTo>
                <a:cubicBezTo>
                  <a:pt x="56283" y="42667"/>
                  <a:pt x="481460" y="72141"/>
                  <a:pt x="998395" y="72141"/>
                </a:cubicBezTo>
                <a:cubicBezTo>
                  <a:pt x="1515331" y="72141"/>
                  <a:pt x="1940508" y="42667"/>
                  <a:pt x="1991635" y="4896"/>
                </a:cubicBezTo>
                <a:lnTo>
                  <a:pt x="1994931" y="0"/>
                </a:lnTo>
                <a:lnTo>
                  <a:pt x="1996790" y="0"/>
                </a:lnTo>
                <a:lnTo>
                  <a:pt x="1996790" y="231655"/>
                </a:lnTo>
                <a:lnTo>
                  <a:pt x="1985229" y="231655"/>
                </a:lnTo>
                <a:lnTo>
                  <a:pt x="1996790" y="235951"/>
                </a:lnTo>
                <a:cubicBezTo>
                  <a:pt x="1996790" y="277319"/>
                  <a:pt x="1549793" y="310854"/>
                  <a:pt x="998395" y="310854"/>
                </a:cubicBezTo>
                <a:cubicBezTo>
                  <a:pt x="446997" y="310854"/>
                  <a:pt x="0" y="277319"/>
                  <a:pt x="0" y="235951"/>
                </a:cubicBezTo>
                <a:lnTo>
                  <a:pt x="11561" y="231655"/>
                </a:lnTo>
                <a:lnTo>
                  <a:pt x="0" y="231655"/>
                </a:lnTo>
                <a:lnTo>
                  <a:pt x="0" y="0"/>
                </a:lnTo>
                <a:close/>
              </a:path>
            </a:pathLst>
          </a:custGeom>
          <a:gradFill flip="none" rotWithShape="1">
            <a:gsLst>
              <a:gs pos="96000">
                <a:schemeClr val="accent2">
                  <a:lumMod val="75000"/>
                </a:schemeClr>
              </a:gs>
              <a:gs pos="54000">
                <a:schemeClr val="accent2"/>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72" tIns="45710" rIns="91372" bIns="45710" rtlCol="0" anchor="ctr"/>
          <a:lstStyle/>
          <a:p>
            <a:pPr defTabSz="685190"/>
            <a:endParaRPr lang="en-US" sz="1100" dirty="0">
              <a:solidFill>
                <a:prstClr val="white"/>
              </a:solidFill>
              <a:latin typeface="Arial"/>
            </a:endParaRPr>
          </a:p>
        </p:txBody>
      </p:sp>
      <p:sp>
        <p:nvSpPr>
          <p:cNvPr id="2" name="Title 1"/>
          <p:cNvSpPr>
            <a:spLocks noGrp="1"/>
          </p:cNvSpPr>
          <p:nvPr>
            <p:ph type="title"/>
          </p:nvPr>
        </p:nvSpPr>
        <p:spPr/>
        <p:txBody>
          <a:bodyPr/>
          <a:lstStyle/>
          <a:p>
            <a:r>
              <a:rPr lang="en-US" dirty="0"/>
              <a:t>Flexibility to Consume ACI </a:t>
            </a:r>
            <a:endParaRPr lang="en-US" sz="2700" dirty="0"/>
          </a:p>
        </p:txBody>
      </p:sp>
      <p:sp>
        <p:nvSpPr>
          <p:cNvPr id="85" name="Rectangle 84"/>
          <p:cNvSpPr/>
          <p:nvPr/>
        </p:nvSpPr>
        <p:spPr>
          <a:xfrm>
            <a:off x="522592" y="1485272"/>
            <a:ext cx="3510157" cy="927633"/>
          </a:xfrm>
          <a:prstGeom prst="rect">
            <a:avLst/>
          </a:prstGeom>
          <a:solidFill>
            <a:srgbClr val="3C86EC"/>
          </a:solidFill>
          <a:ln w="25400" cap="flat" cmpd="sng" algn="ctr">
            <a:noFill/>
            <a:prstDash val="solid"/>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defTabSz="913894">
              <a:lnSpc>
                <a:spcPct val="90000"/>
              </a:lnSpc>
            </a:pPr>
            <a:endParaRPr lang="en-US" sz="1500" dirty="0">
              <a:solidFill>
                <a:prstClr val="white"/>
              </a:solidFill>
            </a:endParaRPr>
          </a:p>
        </p:txBody>
      </p:sp>
      <p:sp>
        <p:nvSpPr>
          <p:cNvPr id="86" name="Rectangle 85"/>
          <p:cNvSpPr/>
          <p:nvPr/>
        </p:nvSpPr>
        <p:spPr>
          <a:xfrm>
            <a:off x="697023" y="1465943"/>
            <a:ext cx="3043485" cy="75549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90" tIns="45706" rIns="91390" bIns="45706" rtlCol="0" anchor="ctr"/>
          <a:lstStyle/>
          <a:p>
            <a:pPr algn="ctr" defTabSz="608895"/>
            <a:r>
              <a:rPr lang="en-US" sz="2000" dirty="0">
                <a:solidFill>
                  <a:srgbClr val="FFFFFF"/>
                </a:solidFill>
              </a:rPr>
              <a:t>Standalone</a:t>
            </a:r>
          </a:p>
        </p:txBody>
      </p:sp>
      <p:sp>
        <p:nvSpPr>
          <p:cNvPr id="87" name="Rectangle 86"/>
          <p:cNvSpPr/>
          <p:nvPr/>
        </p:nvSpPr>
        <p:spPr>
          <a:xfrm>
            <a:off x="522580" y="2247102"/>
            <a:ext cx="3509496" cy="3586412"/>
          </a:xfrm>
          <a:prstGeom prst="rect">
            <a:avLst/>
          </a:prstGeom>
          <a:blipFill dpi="0" rotWithShape="1">
            <a:blip r:embed="rId3">
              <a:alphaModFix amt="23000"/>
            </a:blip>
            <a:srcRect/>
            <a:tile tx="0" ty="0" sx="100000" sy="100000" flip="none" algn="ctr"/>
          </a:blipFill>
          <a:ln w="25400" cap="flat" cmpd="sng" algn="ctr">
            <a:noFill/>
            <a:prstDash val="solid"/>
          </a:ln>
          <a:effectLst/>
        </p:spPr>
        <p:txBody>
          <a:bodyPr spcFirstLastPara="0" vert="horz" wrap="none" lIns="132407" tIns="94340" rIns="132407" bIns="94340" numCol="1" spcCol="1271" anchor="ctr" anchorCtr="0">
            <a:noAutofit/>
          </a:bodyPr>
          <a:lstStyle/>
          <a:p>
            <a:pPr algn="ctr" defTabSz="888212">
              <a:lnSpc>
                <a:spcPct val="90000"/>
              </a:lnSpc>
              <a:spcBef>
                <a:spcPct val="0"/>
              </a:spcBef>
              <a:spcAft>
                <a:spcPct val="35000"/>
              </a:spcAft>
            </a:pPr>
            <a:endParaRPr lang="en-US" kern="0" dirty="0">
              <a:solidFill>
                <a:srgbClr val="FFFFFF"/>
              </a:solidFill>
              <a:latin typeface="Arial" panose="020B0604020202020204" pitchFamily="34" charset="0"/>
              <a:cs typeface="Arial" panose="020B0604020202020204" pitchFamily="34" charset="0"/>
            </a:endParaRPr>
          </a:p>
        </p:txBody>
      </p:sp>
      <p:sp>
        <p:nvSpPr>
          <p:cNvPr id="89" name="Rectangle 88"/>
          <p:cNvSpPr/>
          <p:nvPr/>
        </p:nvSpPr>
        <p:spPr>
          <a:xfrm>
            <a:off x="522592" y="2412900"/>
            <a:ext cx="3510157" cy="3420616"/>
          </a:xfrm>
          <a:prstGeom prst="rect">
            <a:avLst/>
          </a:prstGeom>
          <a:gradFill flip="none" rotWithShape="1">
            <a:gsLst>
              <a:gs pos="0">
                <a:schemeClr val="bg1">
                  <a:lumMod val="95000"/>
                </a:schemeClr>
              </a:gs>
              <a:gs pos="100000">
                <a:srgbClr val="FFFFFF">
                  <a:alpha val="0"/>
                </a:srgbClr>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402" tIns="91402" rIns="91402" bIns="91402" rtlCol="0" anchor="t"/>
          <a:lstStyle/>
          <a:p>
            <a:pPr defTabSz="385640"/>
            <a:endParaRPr lang="en-US" sz="1100" dirty="0">
              <a:latin typeface="CiscoSansTT ExtraLight"/>
              <a:ea typeface="Arial" pitchFamily="-107" charset="0"/>
              <a:cs typeface="Arial" pitchFamily="-107" charset="0"/>
            </a:endParaRPr>
          </a:p>
        </p:txBody>
      </p:sp>
      <p:sp>
        <p:nvSpPr>
          <p:cNvPr id="90" name="Rectangle 89"/>
          <p:cNvSpPr/>
          <p:nvPr/>
        </p:nvSpPr>
        <p:spPr>
          <a:xfrm>
            <a:off x="4412884" y="1485272"/>
            <a:ext cx="3510157" cy="927633"/>
          </a:xfrm>
          <a:prstGeom prst="rect">
            <a:avLst/>
          </a:prstGeom>
          <a:solidFill>
            <a:srgbClr val="3C86EC"/>
          </a:solidFill>
          <a:ln w="25400" cap="flat" cmpd="sng" algn="ctr">
            <a:noFill/>
            <a:prstDash val="solid"/>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defTabSz="913894">
              <a:lnSpc>
                <a:spcPct val="90000"/>
              </a:lnSpc>
            </a:pPr>
            <a:endParaRPr lang="en-US" sz="1500" dirty="0">
              <a:solidFill>
                <a:prstClr val="white"/>
              </a:solidFill>
            </a:endParaRPr>
          </a:p>
        </p:txBody>
      </p:sp>
      <p:sp>
        <p:nvSpPr>
          <p:cNvPr id="91" name="Rectangle 90"/>
          <p:cNvSpPr/>
          <p:nvPr/>
        </p:nvSpPr>
        <p:spPr>
          <a:xfrm>
            <a:off x="4587319" y="1465943"/>
            <a:ext cx="3043485" cy="75549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90" tIns="45706" rIns="91390" bIns="45706" rtlCol="0" anchor="ctr"/>
          <a:lstStyle/>
          <a:p>
            <a:pPr algn="ctr" defTabSz="608895"/>
            <a:r>
              <a:rPr lang="en-US" sz="2000" dirty="0">
                <a:solidFill>
                  <a:srgbClr val="FFFFFF"/>
                </a:solidFill>
              </a:rPr>
              <a:t>Integrated Infrastructures</a:t>
            </a:r>
          </a:p>
        </p:txBody>
      </p:sp>
      <p:sp>
        <p:nvSpPr>
          <p:cNvPr id="92" name="Rectangle 91"/>
          <p:cNvSpPr/>
          <p:nvPr/>
        </p:nvSpPr>
        <p:spPr>
          <a:xfrm>
            <a:off x="4412875" y="2247102"/>
            <a:ext cx="3509496" cy="3586412"/>
          </a:xfrm>
          <a:prstGeom prst="rect">
            <a:avLst/>
          </a:prstGeom>
          <a:blipFill dpi="0" rotWithShape="1">
            <a:blip r:embed="rId3">
              <a:alphaModFix amt="23000"/>
            </a:blip>
            <a:srcRect/>
            <a:tile tx="0" ty="0" sx="100000" sy="100000" flip="none" algn="ctr"/>
          </a:blipFill>
          <a:ln w="25400" cap="flat" cmpd="sng" algn="ctr">
            <a:noFill/>
            <a:prstDash val="solid"/>
          </a:ln>
          <a:effectLst/>
        </p:spPr>
        <p:txBody>
          <a:bodyPr spcFirstLastPara="0" vert="horz" wrap="none" lIns="132407" tIns="94340" rIns="132407" bIns="94340" numCol="1" spcCol="1271" anchor="ctr" anchorCtr="0">
            <a:noAutofit/>
          </a:bodyPr>
          <a:lstStyle/>
          <a:p>
            <a:pPr algn="ctr" defTabSz="888212">
              <a:lnSpc>
                <a:spcPct val="90000"/>
              </a:lnSpc>
              <a:spcBef>
                <a:spcPct val="0"/>
              </a:spcBef>
              <a:spcAft>
                <a:spcPct val="35000"/>
              </a:spcAft>
            </a:pPr>
            <a:endParaRPr lang="en-US" kern="0" dirty="0">
              <a:solidFill>
                <a:srgbClr val="FFFFFF"/>
              </a:solidFill>
              <a:latin typeface="Arial" panose="020B0604020202020204" pitchFamily="34" charset="0"/>
              <a:cs typeface="Arial" panose="020B0604020202020204" pitchFamily="34" charset="0"/>
            </a:endParaRPr>
          </a:p>
        </p:txBody>
      </p:sp>
      <p:sp>
        <p:nvSpPr>
          <p:cNvPr id="94" name="Rectangle 93"/>
          <p:cNvSpPr/>
          <p:nvPr/>
        </p:nvSpPr>
        <p:spPr>
          <a:xfrm>
            <a:off x="4412884" y="2412900"/>
            <a:ext cx="3510157" cy="3420616"/>
          </a:xfrm>
          <a:prstGeom prst="rect">
            <a:avLst/>
          </a:prstGeom>
          <a:gradFill flip="none" rotWithShape="1">
            <a:gsLst>
              <a:gs pos="0">
                <a:schemeClr val="bg1">
                  <a:lumMod val="95000"/>
                </a:schemeClr>
              </a:gs>
              <a:gs pos="100000">
                <a:srgbClr val="FFFFFF">
                  <a:alpha val="0"/>
                </a:srgbClr>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402" tIns="91402" rIns="91402" bIns="91402" rtlCol="0" anchor="t"/>
          <a:lstStyle/>
          <a:p>
            <a:pPr defTabSz="385640"/>
            <a:endParaRPr lang="en-US" sz="1100" dirty="0">
              <a:latin typeface="CiscoSansTT ExtraLight"/>
              <a:ea typeface="Arial" pitchFamily="-107" charset="0"/>
              <a:cs typeface="Arial" pitchFamily="-107" charset="0"/>
            </a:endParaRPr>
          </a:p>
        </p:txBody>
      </p:sp>
      <p:sp>
        <p:nvSpPr>
          <p:cNvPr id="95" name="Rectangle 94"/>
          <p:cNvSpPr/>
          <p:nvPr/>
        </p:nvSpPr>
        <p:spPr>
          <a:xfrm>
            <a:off x="8282764" y="1485272"/>
            <a:ext cx="3510157" cy="927633"/>
          </a:xfrm>
          <a:prstGeom prst="rect">
            <a:avLst/>
          </a:prstGeom>
          <a:solidFill>
            <a:srgbClr val="3C86EC"/>
          </a:solidFill>
          <a:ln w="25400" cap="flat" cmpd="sng" algn="ctr">
            <a:noFill/>
            <a:prstDash val="solid"/>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defTabSz="913894">
              <a:lnSpc>
                <a:spcPct val="90000"/>
              </a:lnSpc>
            </a:pPr>
            <a:endParaRPr lang="en-US" sz="1500" dirty="0">
              <a:solidFill>
                <a:prstClr val="white"/>
              </a:solidFill>
            </a:endParaRPr>
          </a:p>
        </p:txBody>
      </p:sp>
      <p:sp>
        <p:nvSpPr>
          <p:cNvPr id="96" name="Rectangle 95"/>
          <p:cNvSpPr/>
          <p:nvPr/>
        </p:nvSpPr>
        <p:spPr>
          <a:xfrm>
            <a:off x="8457199" y="1465943"/>
            <a:ext cx="3043485" cy="75549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90" tIns="45706" rIns="91390" bIns="45706" rtlCol="0" anchor="ctr"/>
          <a:lstStyle/>
          <a:p>
            <a:pPr algn="ctr" defTabSz="608895"/>
            <a:r>
              <a:rPr lang="en-US" sz="2000" dirty="0">
                <a:solidFill>
                  <a:srgbClr val="FFFFFF"/>
                </a:solidFill>
              </a:rPr>
              <a:t>ACI Fabric</a:t>
            </a:r>
          </a:p>
        </p:txBody>
      </p:sp>
      <p:sp>
        <p:nvSpPr>
          <p:cNvPr id="97" name="Rectangle 96"/>
          <p:cNvSpPr/>
          <p:nvPr/>
        </p:nvSpPr>
        <p:spPr>
          <a:xfrm>
            <a:off x="8282755" y="2247102"/>
            <a:ext cx="3509496" cy="3586412"/>
          </a:xfrm>
          <a:prstGeom prst="rect">
            <a:avLst/>
          </a:prstGeom>
          <a:blipFill dpi="0" rotWithShape="1">
            <a:blip r:embed="rId3">
              <a:alphaModFix amt="23000"/>
            </a:blip>
            <a:srcRect/>
            <a:tile tx="0" ty="0" sx="100000" sy="100000" flip="none" algn="ctr"/>
          </a:blipFill>
          <a:ln w="25400" cap="flat" cmpd="sng" algn="ctr">
            <a:noFill/>
            <a:prstDash val="solid"/>
          </a:ln>
          <a:effectLst/>
        </p:spPr>
        <p:txBody>
          <a:bodyPr spcFirstLastPara="0" vert="horz" wrap="none" lIns="132407" tIns="94340" rIns="132407" bIns="94340" numCol="1" spcCol="1271" anchor="ctr" anchorCtr="0">
            <a:noAutofit/>
          </a:bodyPr>
          <a:lstStyle/>
          <a:p>
            <a:pPr algn="ctr" defTabSz="888212">
              <a:lnSpc>
                <a:spcPct val="90000"/>
              </a:lnSpc>
              <a:spcBef>
                <a:spcPct val="0"/>
              </a:spcBef>
              <a:spcAft>
                <a:spcPct val="35000"/>
              </a:spcAft>
            </a:pPr>
            <a:endParaRPr lang="en-US" kern="0" dirty="0">
              <a:solidFill>
                <a:srgbClr val="FFFFFF"/>
              </a:solidFill>
              <a:latin typeface="Arial" panose="020B0604020202020204" pitchFamily="34" charset="0"/>
              <a:cs typeface="Arial" panose="020B0604020202020204" pitchFamily="34" charset="0"/>
            </a:endParaRPr>
          </a:p>
        </p:txBody>
      </p:sp>
      <p:sp>
        <p:nvSpPr>
          <p:cNvPr id="99" name="Rectangle 98"/>
          <p:cNvSpPr/>
          <p:nvPr/>
        </p:nvSpPr>
        <p:spPr>
          <a:xfrm>
            <a:off x="8282764" y="2412900"/>
            <a:ext cx="3510157" cy="3420616"/>
          </a:xfrm>
          <a:prstGeom prst="rect">
            <a:avLst/>
          </a:prstGeom>
          <a:gradFill flip="none" rotWithShape="1">
            <a:gsLst>
              <a:gs pos="0">
                <a:schemeClr val="bg1">
                  <a:lumMod val="95000"/>
                </a:schemeClr>
              </a:gs>
              <a:gs pos="100000">
                <a:srgbClr val="FFFFFF">
                  <a:alpha val="0"/>
                </a:srgbClr>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402" tIns="91402" rIns="91402" bIns="91402" rtlCol="0" anchor="t"/>
          <a:lstStyle/>
          <a:p>
            <a:pPr defTabSz="385640"/>
            <a:endParaRPr lang="en-US" sz="1100" dirty="0">
              <a:latin typeface="CiscoSansTT ExtraLight"/>
              <a:ea typeface="Arial" pitchFamily="-107" charset="0"/>
              <a:cs typeface="Arial" pitchFamily="-107" charset="0"/>
            </a:endParaRPr>
          </a:p>
        </p:txBody>
      </p:sp>
      <p:sp>
        <p:nvSpPr>
          <p:cNvPr id="100" name="Rectangle 99"/>
          <p:cNvSpPr/>
          <p:nvPr/>
        </p:nvSpPr>
        <p:spPr>
          <a:xfrm>
            <a:off x="522580" y="2412897"/>
            <a:ext cx="3509496" cy="110968"/>
          </a:xfrm>
          <a:prstGeom prst="rect">
            <a:avLst/>
          </a:prstGeom>
          <a:gradFill>
            <a:gsLst>
              <a:gs pos="0">
                <a:srgbClr val="000000">
                  <a:alpha val="26000"/>
                </a:srgbClr>
              </a:gs>
              <a:gs pos="100000">
                <a:srgbClr val="000000">
                  <a:alpha val="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45" tIns="60924" rIns="121845" bIns="60924" rtlCol="0" anchor="ctr"/>
          <a:lstStyle/>
          <a:p>
            <a:pPr algn="ctr" defTabSz="913665"/>
            <a:endParaRPr lang="en-US" dirty="0">
              <a:gradFill>
                <a:gsLst>
                  <a:gs pos="0">
                    <a:srgbClr val="000000"/>
                  </a:gs>
                  <a:gs pos="100000">
                    <a:srgbClr val="000000">
                      <a:alpha val="0"/>
                    </a:srgbClr>
                  </a:gs>
                </a:gsLst>
                <a:lin ang="5400000" scaled="1"/>
              </a:gradFill>
              <a:latin typeface="Arial"/>
            </a:endParaRPr>
          </a:p>
        </p:txBody>
      </p:sp>
      <p:sp>
        <p:nvSpPr>
          <p:cNvPr id="101" name="Rectangle 100"/>
          <p:cNvSpPr/>
          <p:nvPr/>
        </p:nvSpPr>
        <p:spPr>
          <a:xfrm>
            <a:off x="4412875" y="2412897"/>
            <a:ext cx="3509496" cy="110968"/>
          </a:xfrm>
          <a:prstGeom prst="rect">
            <a:avLst/>
          </a:prstGeom>
          <a:gradFill>
            <a:gsLst>
              <a:gs pos="0">
                <a:srgbClr val="000000">
                  <a:alpha val="26000"/>
                </a:srgbClr>
              </a:gs>
              <a:gs pos="100000">
                <a:srgbClr val="000000">
                  <a:alpha val="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45" tIns="60924" rIns="121845" bIns="60924" rtlCol="0" anchor="ctr"/>
          <a:lstStyle/>
          <a:p>
            <a:pPr algn="ctr" defTabSz="913665"/>
            <a:endParaRPr lang="en-US" dirty="0">
              <a:gradFill>
                <a:gsLst>
                  <a:gs pos="0">
                    <a:srgbClr val="000000"/>
                  </a:gs>
                  <a:gs pos="100000">
                    <a:srgbClr val="000000">
                      <a:alpha val="0"/>
                    </a:srgbClr>
                  </a:gs>
                </a:gsLst>
                <a:lin ang="5400000" scaled="1"/>
              </a:gradFill>
              <a:latin typeface="Arial"/>
            </a:endParaRPr>
          </a:p>
        </p:txBody>
      </p:sp>
      <p:sp>
        <p:nvSpPr>
          <p:cNvPr id="102" name="Rectangle 101"/>
          <p:cNvSpPr/>
          <p:nvPr/>
        </p:nvSpPr>
        <p:spPr>
          <a:xfrm>
            <a:off x="8282755" y="2412897"/>
            <a:ext cx="3509496" cy="110968"/>
          </a:xfrm>
          <a:prstGeom prst="rect">
            <a:avLst/>
          </a:prstGeom>
          <a:gradFill>
            <a:gsLst>
              <a:gs pos="0">
                <a:srgbClr val="000000">
                  <a:alpha val="26000"/>
                </a:srgbClr>
              </a:gs>
              <a:gs pos="100000">
                <a:srgbClr val="000000">
                  <a:alpha val="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45" tIns="60924" rIns="121845" bIns="60924" rtlCol="0" anchor="ctr"/>
          <a:lstStyle/>
          <a:p>
            <a:pPr algn="ctr" defTabSz="913665"/>
            <a:endParaRPr lang="en-US" dirty="0">
              <a:gradFill>
                <a:gsLst>
                  <a:gs pos="0">
                    <a:srgbClr val="000000"/>
                  </a:gs>
                  <a:gs pos="100000">
                    <a:srgbClr val="000000">
                      <a:alpha val="0"/>
                    </a:srgbClr>
                  </a:gs>
                </a:gsLst>
                <a:lin ang="5400000" scaled="1"/>
              </a:gradFill>
              <a:latin typeface="Arial"/>
            </a:endParaRPr>
          </a:p>
        </p:txBody>
      </p:sp>
      <p:cxnSp>
        <p:nvCxnSpPr>
          <p:cNvPr id="103" name="Straight Connector 102"/>
          <p:cNvCxnSpPr/>
          <p:nvPr/>
        </p:nvCxnSpPr>
        <p:spPr>
          <a:xfrm>
            <a:off x="697026" y="3672700"/>
            <a:ext cx="3101036" cy="0"/>
          </a:xfrm>
          <a:prstGeom prst="line">
            <a:avLst/>
          </a:prstGeom>
          <a:ln w="1587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4" name="Rectangle 103"/>
          <p:cNvSpPr/>
          <p:nvPr/>
        </p:nvSpPr>
        <p:spPr>
          <a:xfrm>
            <a:off x="581877" y="2530682"/>
            <a:ext cx="3606303" cy="917374"/>
          </a:xfrm>
          <a:prstGeom prst="rect">
            <a:avLst/>
          </a:prstGeom>
        </p:spPr>
        <p:txBody>
          <a:bodyPr wrap="square" lIns="121861" tIns="60932" rIns="121861" bIns="60932">
            <a:spAutoFit/>
          </a:bodyPr>
          <a:lstStyle/>
          <a:p>
            <a:pPr marL="0" lvl="1" algn="ctr" defTabSz="1217872">
              <a:lnSpc>
                <a:spcPct val="90000"/>
              </a:lnSpc>
              <a:spcBef>
                <a:spcPts val="600"/>
              </a:spcBef>
              <a:tabLst>
                <a:tab pos="4454071" algn="l"/>
              </a:tabLst>
            </a:pPr>
            <a:r>
              <a:rPr lang="en-US" kern="0" dirty="0">
                <a:solidFill>
                  <a:srgbClr val="3C86EC"/>
                </a:solidFill>
                <a:latin typeface="CiscoSansTT ExtraLight"/>
              </a:rPr>
              <a:t>Enhanced Device </a:t>
            </a:r>
            <a:r>
              <a:rPr lang="en-US" kern="0" dirty="0" smtClean="0">
                <a:solidFill>
                  <a:srgbClr val="3C86EC"/>
                </a:solidFill>
                <a:latin typeface="CiscoSansTT ExtraLight"/>
              </a:rPr>
              <a:t>Level Orchestration / Programmability</a:t>
            </a:r>
            <a:endParaRPr lang="en-US" kern="0" dirty="0">
              <a:solidFill>
                <a:srgbClr val="3C86EC"/>
              </a:solidFill>
              <a:latin typeface="CiscoSansTT ExtraLight"/>
            </a:endParaRPr>
          </a:p>
        </p:txBody>
      </p:sp>
      <p:sp>
        <p:nvSpPr>
          <p:cNvPr id="105" name="Rectangle 104"/>
          <p:cNvSpPr/>
          <p:nvPr/>
        </p:nvSpPr>
        <p:spPr>
          <a:xfrm>
            <a:off x="4540687" y="2824861"/>
            <a:ext cx="3253876" cy="654227"/>
          </a:xfrm>
          <a:prstGeom prst="rect">
            <a:avLst/>
          </a:prstGeom>
        </p:spPr>
        <p:txBody>
          <a:bodyPr wrap="square" lIns="121861" tIns="60932" rIns="121861" bIns="60932">
            <a:spAutoFit/>
          </a:bodyPr>
          <a:lstStyle/>
          <a:p>
            <a:pPr marL="0" lvl="1" algn="ctr" defTabSz="1217872">
              <a:lnSpc>
                <a:spcPct val="90000"/>
              </a:lnSpc>
              <a:spcBef>
                <a:spcPts val="600"/>
              </a:spcBef>
              <a:tabLst>
                <a:tab pos="4454071" algn="l"/>
              </a:tabLst>
            </a:pPr>
            <a:r>
              <a:rPr lang="en-US" kern="0" dirty="0" smtClean="0">
                <a:solidFill>
                  <a:srgbClr val="3C86EC"/>
                </a:solidFill>
                <a:latin typeface="CiscoSansTT ExtraLight"/>
              </a:rPr>
              <a:t>Converged</a:t>
            </a:r>
            <a:br>
              <a:rPr lang="en-US" kern="0" dirty="0" smtClean="0">
                <a:solidFill>
                  <a:srgbClr val="3C86EC"/>
                </a:solidFill>
                <a:latin typeface="CiscoSansTT ExtraLight"/>
              </a:rPr>
            </a:br>
            <a:r>
              <a:rPr lang="en-US" kern="0" dirty="0" smtClean="0">
                <a:solidFill>
                  <a:srgbClr val="3C86EC"/>
                </a:solidFill>
                <a:latin typeface="CiscoSansTT ExtraLight"/>
              </a:rPr>
              <a:t>Building </a:t>
            </a:r>
            <a:r>
              <a:rPr lang="en-US" kern="0" dirty="0">
                <a:solidFill>
                  <a:srgbClr val="3C86EC"/>
                </a:solidFill>
                <a:latin typeface="CiscoSansTT ExtraLight"/>
              </a:rPr>
              <a:t>Blocks</a:t>
            </a:r>
          </a:p>
        </p:txBody>
      </p:sp>
      <p:sp>
        <p:nvSpPr>
          <p:cNvPr id="106" name="Rectangle 105"/>
          <p:cNvSpPr/>
          <p:nvPr/>
        </p:nvSpPr>
        <p:spPr>
          <a:xfrm>
            <a:off x="8410571" y="2824861"/>
            <a:ext cx="3253876" cy="654227"/>
          </a:xfrm>
          <a:prstGeom prst="rect">
            <a:avLst/>
          </a:prstGeom>
        </p:spPr>
        <p:txBody>
          <a:bodyPr wrap="square" lIns="121861" tIns="60932" rIns="121861" bIns="60932">
            <a:spAutoFit/>
          </a:bodyPr>
          <a:lstStyle/>
          <a:p>
            <a:pPr marL="0" lvl="1" algn="ctr" defTabSz="1217872">
              <a:lnSpc>
                <a:spcPct val="90000"/>
              </a:lnSpc>
              <a:spcBef>
                <a:spcPts val="600"/>
              </a:spcBef>
              <a:tabLst>
                <a:tab pos="4454071" algn="l"/>
              </a:tabLst>
            </a:pPr>
            <a:r>
              <a:rPr lang="en-US" kern="0" dirty="0">
                <a:solidFill>
                  <a:srgbClr val="3C86EC"/>
                </a:solidFill>
                <a:latin typeface="CiscoSansTT ExtraLight"/>
              </a:rPr>
              <a:t>Tight APIC </a:t>
            </a:r>
            <a:r>
              <a:rPr lang="en-US" kern="0" dirty="0" smtClean="0">
                <a:solidFill>
                  <a:srgbClr val="3C86EC"/>
                </a:solidFill>
                <a:latin typeface="CiscoSansTT ExtraLight"/>
              </a:rPr>
              <a:t/>
            </a:r>
            <a:br>
              <a:rPr lang="en-US" kern="0" dirty="0" smtClean="0">
                <a:solidFill>
                  <a:srgbClr val="3C86EC"/>
                </a:solidFill>
                <a:latin typeface="CiscoSansTT ExtraLight"/>
              </a:rPr>
            </a:br>
            <a:r>
              <a:rPr lang="en-US" kern="0" dirty="0" smtClean="0">
                <a:solidFill>
                  <a:srgbClr val="3C86EC"/>
                </a:solidFill>
                <a:latin typeface="CiscoSansTT ExtraLight"/>
              </a:rPr>
              <a:t>Integration</a:t>
            </a:r>
            <a:endParaRPr lang="en-US" kern="0" dirty="0">
              <a:solidFill>
                <a:srgbClr val="3C86EC"/>
              </a:solidFill>
              <a:latin typeface="CiscoSansTT ExtraLight"/>
            </a:endParaRPr>
          </a:p>
        </p:txBody>
      </p:sp>
      <p:cxnSp>
        <p:nvCxnSpPr>
          <p:cNvPr id="107" name="Straight Connector 106"/>
          <p:cNvCxnSpPr/>
          <p:nvPr/>
        </p:nvCxnSpPr>
        <p:spPr>
          <a:xfrm>
            <a:off x="4617107" y="3672700"/>
            <a:ext cx="3101036" cy="0"/>
          </a:xfrm>
          <a:prstGeom prst="line">
            <a:avLst/>
          </a:prstGeom>
          <a:ln w="1587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8486991" y="3672700"/>
            <a:ext cx="3101036" cy="0"/>
          </a:xfrm>
          <a:prstGeom prst="line">
            <a:avLst/>
          </a:prstGeom>
          <a:ln w="1587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9" name="Freeform 108"/>
          <p:cNvSpPr/>
          <p:nvPr/>
        </p:nvSpPr>
        <p:spPr>
          <a:xfrm rot="10800000">
            <a:off x="4812220" y="4527691"/>
            <a:ext cx="1484417" cy="386493"/>
          </a:xfrm>
          <a:custGeom>
            <a:avLst/>
            <a:gdLst>
              <a:gd name="connsiteX0" fmla="*/ 0 w 1996790"/>
              <a:gd name="connsiteY0" fmla="*/ 0 h 310854"/>
              <a:gd name="connsiteX1" fmla="*/ 1859 w 1996790"/>
              <a:gd name="connsiteY1" fmla="*/ 0 h 310854"/>
              <a:gd name="connsiteX2" fmla="*/ 5155 w 1996790"/>
              <a:gd name="connsiteY2" fmla="*/ 4896 h 310854"/>
              <a:gd name="connsiteX3" fmla="*/ 998395 w 1996790"/>
              <a:gd name="connsiteY3" fmla="*/ 72141 h 310854"/>
              <a:gd name="connsiteX4" fmla="*/ 1991635 w 1996790"/>
              <a:gd name="connsiteY4" fmla="*/ 4896 h 310854"/>
              <a:gd name="connsiteX5" fmla="*/ 1994931 w 1996790"/>
              <a:gd name="connsiteY5" fmla="*/ 0 h 310854"/>
              <a:gd name="connsiteX6" fmla="*/ 1996790 w 1996790"/>
              <a:gd name="connsiteY6" fmla="*/ 0 h 310854"/>
              <a:gd name="connsiteX7" fmla="*/ 1996790 w 1996790"/>
              <a:gd name="connsiteY7" fmla="*/ 231655 h 310854"/>
              <a:gd name="connsiteX8" fmla="*/ 1985229 w 1996790"/>
              <a:gd name="connsiteY8" fmla="*/ 231655 h 310854"/>
              <a:gd name="connsiteX9" fmla="*/ 1996790 w 1996790"/>
              <a:gd name="connsiteY9" fmla="*/ 235951 h 310854"/>
              <a:gd name="connsiteX10" fmla="*/ 998395 w 1996790"/>
              <a:gd name="connsiteY10" fmla="*/ 310854 h 310854"/>
              <a:gd name="connsiteX11" fmla="*/ 0 w 1996790"/>
              <a:gd name="connsiteY11" fmla="*/ 235951 h 310854"/>
              <a:gd name="connsiteX12" fmla="*/ 11561 w 1996790"/>
              <a:gd name="connsiteY12" fmla="*/ 231655 h 310854"/>
              <a:gd name="connsiteX13" fmla="*/ 0 w 1996790"/>
              <a:gd name="connsiteY13" fmla="*/ 231655 h 310854"/>
              <a:gd name="connsiteX14" fmla="*/ 0 w 1996790"/>
              <a:gd name="connsiteY14" fmla="*/ 0 h 31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6790" h="310854">
                <a:moveTo>
                  <a:pt x="0" y="0"/>
                </a:moveTo>
                <a:lnTo>
                  <a:pt x="1859" y="0"/>
                </a:lnTo>
                <a:lnTo>
                  <a:pt x="5155" y="4896"/>
                </a:lnTo>
                <a:cubicBezTo>
                  <a:pt x="56283" y="42667"/>
                  <a:pt x="481460" y="72141"/>
                  <a:pt x="998395" y="72141"/>
                </a:cubicBezTo>
                <a:cubicBezTo>
                  <a:pt x="1515331" y="72141"/>
                  <a:pt x="1940508" y="42667"/>
                  <a:pt x="1991635" y="4896"/>
                </a:cubicBezTo>
                <a:lnTo>
                  <a:pt x="1994931" y="0"/>
                </a:lnTo>
                <a:lnTo>
                  <a:pt x="1996790" y="0"/>
                </a:lnTo>
                <a:lnTo>
                  <a:pt x="1996790" y="231655"/>
                </a:lnTo>
                <a:lnTo>
                  <a:pt x="1985229" y="231655"/>
                </a:lnTo>
                <a:lnTo>
                  <a:pt x="1996790" y="235951"/>
                </a:lnTo>
                <a:cubicBezTo>
                  <a:pt x="1996790" y="277319"/>
                  <a:pt x="1549793" y="310854"/>
                  <a:pt x="998395" y="310854"/>
                </a:cubicBezTo>
                <a:cubicBezTo>
                  <a:pt x="446997" y="310854"/>
                  <a:pt x="0" y="277319"/>
                  <a:pt x="0" y="235951"/>
                </a:cubicBezTo>
                <a:lnTo>
                  <a:pt x="11561" y="231655"/>
                </a:lnTo>
                <a:lnTo>
                  <a:pt x="0" y="231655"/>
                </a:lnTo>
                <a:lnTo>
                  <a:pt x="0" y="0"/>
                </a:lnTo>
                <a:close/>
              </a:path>
            </a:pathLst>
          </a:custGeom>
          <a:gradFill flip="none" rotWithShape="1">
            <a:gsLst>
              <a:gs pos="96000">
                <a:schemeClr val="accent2">
                  <a:lumMod val="75000"/>
                </a:schemeClr>
              </a:gs>
              <a:gs pos="54000">
                <a:schemeClr val="accent2"/>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72" tIns="45710" rIns="91372" bIns="45710" rtlCol="0" anchor="ctr"/>
          <a:lstStyle/>
          <a:p>
            <a:pPr defTabSz="685190"/>
            <a:endParaRPr lang="en-US" sz="1100" dirty="0">
              <a:solidFill>
                <a:prstClr val="white"/>
              </a:solidFill>
              <a:latin typeface="Arial"/>
            </a:endParaRPr>
          </a:p>
        </p:txBody>
      </p:sp>
      <p:pic>
        <p:nvPicPr>
          <p:cNvPr id="110" name="Picture 10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8362" y="3868562"/>
            <a:ext cx="1172137" cy="1884988"/>
          </a:xfrm>
          <a:prstGeom prst="rect">
            <a:avLst/>
          </a:prstGeom>
        </p:spPr>
      </p:pic>
      <p:sp>
        <p:nvSpPr>
          <p:cNvPr id="111" name="Freeform 110"/>
          <p:cNvSpPr/>
          <p:nvPr/>
        </p:nvSpPr>
        <p:spPr>
          <a:xfrm>
            <a:off x="4812222" y="4617811"/>
            <a:ext cx="1484417" cy="386493"/>
          </a:xfrm>
          <a:custGeom>
            <a:avLst/>
            <a:gdLst>
              <a:gd name="connsiteX0" fmla="*/ 0 w 1996790"/>
              <a:gd name="connsiteY0" fmla="*/ 0 h 310854"/>
              <a:gd name="connsiteX1" fmla="*/ 1859 w 1996790"/>
              <a:gd name="connsiteY1" fmla="*/ 0 h 310854"/>
              <a:gd name="connsiteX2" fmla="*/ 5155 w 1996790"/>
              <a:gd name="connsiteY2" fmla="*/ 4896 h 310854"/>
              <a:gd name="connsiteX3" fmla="*/ 998395 w 1996790"/>
              <a:gd name="connsiteY3" fmla="*/ 72141 h 310854"/>
              <a:gd name="connsiteX4" fmla="*/ 1991635 w 1996790"/>
              <a:gd name="connsiteY4" fmla="*/ 4896 h 310854"/>
              <a:gd name="connsiteX5" fmla="*/ 1994931 w 1996790"/>
              <a:gd name="connsiteY5" fmla="*/ 0 h 310854"/>
              <a:gd name="connsiteX6" fmla="*/ 1996790 w 1996790"/>
              <a:gd name="connsiteY6" fmla="*/ 0 h 310854"/>
              <a:gd name="connsiteX7" fmla="*/ 1996790 w 1996790"/>
              <a:gd name="connsiteY7" fmla="*/ 231655 h 310854"/>
              <a:gd name="connsiteX8" fmla="*/ 1985229 w 1996790"/>
              <a:gd name="connsiteY8" fmla="*/ 231655 h 310854"/>
              <a:gd name="connsiteX9" fmla="*/ 1996790 w 1996790"/>
              <a:gd name="connsiteY9" fmla="*/ 235951 h 310854"/>
              <a:gd name="connsiteX10" fmla="*/ 998395 w 1996790"/>
              <a:gd name="connsiteY10" fmla="*/ 310854 h 310854"/>
              <a:gd name="connsiteX11" fmla="*/ 0 w 1996790"/>
              <a:gd name="connsiteY11" fmla="*/ 235951 h 310854"/>
              <a:gd name="connsiteX12" fmla="*/ 11561 w 1996790"/>
              <a:gd name="connsiteY12" fmla="*/ 231655 h 310854"/>
              <a:gd name="connsiteX13" fmla="*/ 0 w 1996790"/>
              <a:gd name="connsiteY13" fmla="*/ 231655 h 310854"/>
              <a:gd name="connsiteX14" fmla="*/ 0 w 1996790"/>
              <a:gd name="connsiteY14" fmla="*/ 0 h 31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6790" h="310854">
                <a:moveTo>
                  <a:pt x="0" y="0"/>
                </a:moveTo>
                <a:lnTo>
                  <a:pt x="1859" y="0"/>
                </a:lnTo>
                <a:lnTo>
                  <a:pt x="5155" y="4896"/>
                </a:lnTo>
                <a:cubicBezTo>
                  <a:pt x="56283" y="42667"/>
                  <a:pt x="481460" y="72141"/>
                  <a:pt x="998395" y="72141"/>
                </a:cubicBezTo>
                <a:cubicBezTo>
                  <a:pt x="1515331" y="72141"/>
                  <a:pt x="1940508" y="42667"/>
                  <a:pt x="1991635" y="4896"/>
                </a:cubicBezTo>
                <a:lnTo>
                  <a:pt x="1994931" y="0"/>
                </a:lnTo>
                <a:lnTo>
                  <a:pt x="1996790" y="0"/>
                </a:lnTo>
                <a:lnTo>
                  <a:pt x="1996790" y="231655"/>
                </a:lnTo>
                <a:lnTo>
                  <a:pt x="1985229" y="231655"/>
                </a:lnTo>
                <a:lnTo>
                  <a:pt x="1996790" y="235951"/>
                </a:lnTo>
                <a:cubicBezTo>
                  <a:pt x="1996790" y="277319"/>
                  <a:pt x="1549793" y="310854"/>
                  <a:pt x="998395" y="310854"/>
                </a:cubicBezTo>
                <a:cubicBezTo>
                  <a:pt x="446997" y="310854"/>
                  <a:pt x="0" y="277319"/>
                  <a:pt x="0" y="235951"/>
                </a:cubicBezTo>
                <a:lnTo>
                  <a:pt x="11561" y="231655"/>
                </a:lnTo>
                <a:lnTo>
                  <a:pt x="0" y="231655"/>
                </a:lnTo>
                <a:lnTo>
                  <a:pt x="0" y="0"/>
                </a:lnTo>
                <a:close/>
              </a:path>
            </a:pathLst>
          </a:custGeom>
          <a:gradFill flip="none" rotWithShape="1">
            <a:gsLst>
              <a:gs pos="19000">
                <a:schemeClr val="accent3">
                  <a:lumMod val="50000"/>
                </a:schemeClr>
              </a:gs>
              <a:gs pos="88000">
                <a:schemeClr val="accent2">
                  <a:lumMod val="75000"/>
                </a:schemeClr>
              </a:gs>
              <a:gs pos="100000">
                <a:schemeClr val="accent3"/>
              </a:gs>
              <a:gs pos="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72" tIns="45710" rIns="91372" bIns="45710" rtlCol="0" anchor="ctr"/>
          <a:lstStyle/>
          <a:p>
            <a:pPr defTabSz="685190"/>
            <a:endParaRPr lang="en-US" sz="1100" dirty="0">
              <a:solidFill>
                <a:prstClr val="white"/>
              </a:solidFill>
              <a:latin typeface="Arial"/>
            </a:endParaRPr>
          </a:p>
        </p:txBody>
      </p:sp>
      <p:sp>
        <p:nvSpPr>
          <p:cNvPr id="112" name="TextBox 111"/>
          <p:cNvSpPr txBox="1"/>
          <p:nvPr/>
        </p:nvSpPr>
        <p:spPr bwMode="auto">
          <a:xfrm>
            <a:off x="4812217" y="4647473"/>
            <a:ext cx="1565299" cy="20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prstTxWarp prst="textArchDown">
              <a:avLst/>
            </a:prstTxWarp>
            <a:noAutofit/>
          </a:bodyPr>
          <a:lstStyle/>
          <a:p>
            <a:pPr algn="ctr" defTabSz="685190">
              <a:lnSpc>
                <a:spcPct val="90000"/>
              </a:lnSpc>
              <a:spcBef>
                <a:spcPts val="600"/>
              </a:spcBef>
              <a:buClr>
                <a:srgbClr val="F79220"/>
              </a:buClr>
              <a:buSzPct val="120000"/>
            </a:pPr>
            <a:r>
              <a:rPr lang="en-US" sz="1100" b="1" spc="300" dirty="0">
                <a:solidFill>
                  <a:prstClr val="white"/>
                </a:solidFill>
                <a:latin typeface="Arial"/>
              </a:rPr>
              <a:t>ACI-READY</a:t>
            </a:r>
          </a:p>
        </p:txBody>
      </p:sp>
      <p:pic>
        <p:nvPicPr>
          <p:cNvPr id="113" name="Picture 1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3772" y="5356389"/>
            <a:ext cx="1360757" cy="267691"/>
          </a:xfrm>
          <a:prstGeom prst="rect">
            <a:avLst/>
          </a:prstGeom>
        </p:spPr>
      </p:pic>
      <p:pic>
        <p:nvPicPr>
          <p:cNvPr id="114" name="Picture 4" descr="http://thegeekyway.com/content_wpdirectory/uploads/2014/01/6521.OC_Chef_Logo.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174325" y="4905147"/>
            <a:ext cx="623743" cy="491839"/>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2" descr="http://puppetlabs.com/wp-content/uploads/2010/12/PL_logo_horizontal_RGB_l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1446" y="5180741"/>
            <a:ext cx="816484" cy="236475"/>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6" descr="http://www.itscon.co.th/media/splunk.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37493" y="4389207"/>
            <a:ext cx="1148192" cy="446404"/>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http://www.normation.com/wp-content/uploads/2013/11/CFEngine_Logo_small.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32387" y="5409989"/>
            <a:ext cx="1264820" cy="298056"/>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2" descr="http://4.bp.blogspot.com/-iumttarucps/URisnpCL-JI/AAAAAAAAEZA/f8jJZ1_cEw0/s1600/openstack-logo51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2661" y="4311717"/>
            <a:ext cx="578275" cy="578272"/>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8631956" y="3816518"/>
            <a:ext cx="2811773" cy="1861737"/>
            <a:chOff x="8416765" y="3816511"/>
            <a:chExt cx="2811773" cy="1861737"/>
          </a:xfrm>
        </p:grpSpPr>
        <p:pic>
          <p:nvPicPr>
            <p:cNvPr id="130" name="Picture 129"/>
            <p:cNvPicPr>
              <a:picLocks noChangeAspect="1"/>
            </p:cNvPicPr>
            <p:nvPr/>
          </p:nvPicPr>
          <p:blipFill>
            <a:blip r:embed="rId11">
              <a:extLst>
                <a:ext uri="{BEBA8EAE-BF5A-486C-A8C5-ECC9F3942E4B}">
                  <a14:imgProps xmlns:a14="http://schemas.microsoft.com/office/drawing/2010/main">
                    <a14:imgLayer r:embed="rId12">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873191" y="4706413"/>
              <a:ext cx="355347" cy="126320"/>
            </a:xfrm>
            <a:prstGeom prst="rect">
              <a:avLst/>
            </a:prstGeom>
          </p:spPr>
        </p:pic>
        <p:grpSp>
          <p:nvGrpSpPr>
            <p:cNvPr id="131" name="Group 130"/>
            <p:cNvGrpSpPr/>
            <p:nvPr/>
          </p:nvGrpSpPr>
          <p:grpSpPr>
            <a:xfrm>
              <a:off x="10290872" y="5289826"/>
              <a:ext cx="309353" cy="153831"/>
              <a:chOff x="10851357" y="5132388"/>
              <a:chExt cx="290513" cy="144463"/>
            </a:xfrm>
            <a:solidFill>
              <a:schemeClr val="bg1"/>
            </a:solidFill>
          </p:grpSpPr>
          <p:sp>
            <p:nvSpPr>
              <p:cNvPr id="132" name="Freeform 6"/>
              <p:cNvSpPr>
                <a:spLocks/>
              </p:cNvSpPr>
              <p:nvPr/>
            </p:nvSpPr>
            <p:spPr bwMode="auto">
              <a:xfrm>
                <a:off x="11013282" y="5178425"/>
                <a:ext cx="80963" cy="85725"/>
              </a:xfrm>
              <a:custGeom>
                <a:avLst/>
                <a:gdLst>
                  <a:gd name="T0" fmla="*/ 61 w 79"/>
                  <a:gd name="T1" fmla="*/ 28 h 71"/>
                  <a:gd name="T2" fmla="*/ 55 w 79"/>
                  <a:gd name="T3" fmla="*/ 17 h 71"/>
                  <a:gd name="T4" fmla="*/ 48 w 79"/>
                  <a:gd name="T5" fmla="*/ 27 h 71"/>
                  <a:gd name="T6" fmla="*/ 48 w 79"/>
                  <a:gd name="T7" fmla="*/ 71 h 71"/>
                  <a:gd name="T8" fmla="*/ 31 w 79"/>
                  <a:gd name="T9" fmla="*/ 71 h 71"/>
                  <a:gd name="T10" fmla="*/ 31 w 79"/>
                  <a:gd name="T11" fmla="*/ 28 h 71"/>
                  <a:gd name="T12" fmla="*/ 25 w 79"/>
                  <a:gd name="T13" fmla="*/ 17 h 71"/>
                  <a:gd name="T14" fmla="*/ 17 w 79"/>
                  <a:gd name="T15" fmla="*/ 32 h 71"/>
                  <a:gd name="T16" fmla="*/ 17 w 79"/>
                  <a:gd name="T17" fmla="*/ 71 h 71"/>
                  <a:gd name="T18" fmla="*/ 0 w 79"/>
                  <a:gd name="T19" fmla="*/ 71 h 71"/>
                  <a:gd name="T20" fmla="*/ 0 w 79"/>
                  <a:gd name="T21" fmla="*/ 16 h 71"/>
                  <a:gd name="T22" fmla="*/ 0 w 79"/>
                  <a:gd name="T23" fmla="*/ 2 h 71"/>
                  <a:gd name="T24" fmla="*/ 15 w 79"/>
                  <a:gd name="T25" fmla="*/ 2 h 71"/>
                  <a:gd name="T26" fmla="*/ 16 w 79"/>
                  <a:gd name="T27" fmla="*/ 13 h 71"/>
                  <a:gd name="T28" fmla="*/ 16 w 79"/>
                  <a:gd name="T29" fmla="*/ 13 h 71"/>
                  <a:gd name="T30" fmla="*/ 32 w 79"/>
                  <a:gd name="T31" fmla="*/ 0 h 71"/>
                  <a:gd name="T32" fmla="*/ 46 w 79"/>
                  <a:gd name="T33" fmla="*/ 12 h 71"/>
                  <a:gd name="T34" fmla="*/ 62 w 79"/>
                  <a:gd name="T35" fmla="*/ 0 h 71"/>
                  <a:gd name="T36" fmla="*/ 79 w 79"/>
                  <a:gd name="T37" fmla="*/ 26 h 71"/>
                  <a:gd name="T38" fmla="*/ 79 w 79"/>
                  <a:gd name="T39" fmla="*/ 71 h 71"/>
                  <a:gd name="T40" fmla="*/ 61 w 79"/>
                  <a:gd name="T41" fmla="*/ 71 h 71"/>
                  <a:gd name="T42" fmla="*/ 61 w 79"/>
                  <a:gd name="T43" fmla="*/ 2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9" h="71">
                    <a:moveTo>
                      <a:pt x="61" y="28"/>
                    </a:moveTo>
                    <a:cubicBezTo>
                      <a:pt x="61" y="20"/>
                      <a:pt x="59" y="17"/>
                      <a:pt x="55" y="17"/>
                    </a:cubicBezTo>
                    <a:cubicBezTo>
                      <a:pt x="50" y="17"/>
                      <a:pt x="48" y="22"/>
                      <a:pt x="48" y="27"/>
                    </a:cubicBezTo>
                    <a:cubicBezTo>
                      <a:pt x="48" y="71"/>
                      <a:pt x="48" y="71"/>
                      <a:pt x="48" y="71"/>
                    </a:cubicBezTo>
                    <a:cubicBezTo>
                      <a:pt x="31" y="71"/>
                      <a:pt x="31" y="71"/>
                      <a:pt x="31" y="71"/>
                    </a:cubicBezTo>
                    <a:cubicBezTo>
                      <a:pt x="31" y="28"/>
                      <a:pt x="31" y="28"/>
                      <a:pt x="31" y="28"/>
                    </a:cubicBezTo>
                    <a:cubicBezTo>
                      <a:pt x="31" y="19"/>
                      <a:pt x="28" y="17"/>
                      <a:pt x="25" y="17"/>
                    </a:cubicBezTo>
                    <a:cubicBezTo>
                      <a:pt x="19" y="17"/>
                      <a:pt x="17" y="23"/>
                      <a:pt x="17" y="32"/>
                    </a:cubicBezTo>
                    <a:cubicBezTo>
                      <a:pt x="17" y="71"/>
                      <a:pt x="17" y="71"/>
                      <a:pt x="17" y="71"/>
                    </a:cubicBezTo>
                    <a:cubicBezTo>
                      <a:pt x="0" y="71"/>
                      <a:pt x="0" y="71"/>
                      <a:pt x="0" y="71"/>
                    </a:cubicBezTo>
                    <a:cubicBezTo>
                      <a:pt x="0" y="16"/>
                      <a:pt x="0" y="16"/>
                      <a:pt x="0" y="16"/>
                    </a:cubicBezTo>
                    <a:cubicBezTo>
                      <a:pt x="0" y="9"/>
                      <a:pt x="0" y="5"/>
                      <a:pt x="0" y="2"/>
                    </a:cubicBezTo>
                    <a:cubicBezTo>
                      <a:pt x="15" y="2"/>
                      <a:pt x="15" y="2"/>
                      <a:pt x="15" y="2"/>
                    </a:cubicBezTo>
                    <a:cubicBezTo>
                      <a:pt x="15" y="5"/>
                      <a:pt x="16" y="9"/>
                      <a:pt x="16" y="13"/>
                    </a:cubicBezTo>
                    <a:cubicBezTo>
                      <a:pt x="16" y="13"/>
                      <a:pt x="16" y="13"/>
                      <a:pt x="16" y="13"/>
                    </a:cubicBezTo>
                    <a:cubicBezTo>
                      <a:pt x="18" y="5"/>
                      <a:pt x="23" y="0"/>
                      <a:pt x="32" y="0"/>
                    </a:cubicBezTo>
                    <a:cubicBezTo>
                      <a:pt x="40" y="0"/>
                      <a:pt x="44" y="5"/>
                      <a:pt x="46" y="12"/>
                    </a:cubicBezTo>
                    <a:cubicBezTo>
                      <a:pt x="49" y="5"/>
                      <a:pt x="53" y="0"/>
                      <a:pt x="62" y="0"/>
                    </a:cubicBezTo>
                    <a:cubicBezTo>
                      <a:pt x="74" y="0"/>
                      <a:pt x="79" y="12"/>
                      <a:pt x="79" y="26"/>
                    </a:cubicBezTo>
                    <a:cubicBezTo>
                      <a:pt x="79" y="71"/>
                      <a:pt x="79" y="71"/>
                      <a:pt x="79" y="71"/>
                    </a:cubicBezTo>
                    <a:cubicBezTo>
                      <a:pt x="61" y="71"/>
                      <a:pt x="61" y="71"/>
                      <a:pt x="61" y="71"/>
                    </a:cubicBezTo>
                    <a:cubicBezTo>
                      <a:pt x="61" y="28"/>
                      <a:pt x="61" y="28"/>
                      <a:pt x="61" y="28"/>
                    </a:cubicBezTo>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6799"/>
                <a:endParaRPr lang="en-US" dirty="0">
                  <a:solidFill>
                    <a:srgbClr val="000000"/>
                  </a:solidFill>
                </a:endParaRPr>
              </a:p>
            </p:txBody>
          </p:sp>
          <p:sp>
            <p:nvSpPr>
              <p:cNvPr id="133" name="Freeform 7"/>
              <p:cNvSpPr>
                <a:spLocks/>
              </p:cNvSpPr>
              <p:nvPr/>
            </p:nvSpPr>
            <p:spPr bwMode="auto">
              <a:xfrm>
                <a:off x="11097420" y="5178425"/>
                <a:ext cx="44450" cy="88900"/>
              </a:xfrm>
              <a:custGeom>
                <a:avLst/>
                <a:gdLst>
                  <a:gd name="T0" fmla="*/ 42 w 42"/>
                  <a:gd name="T1" fmla="*/ 70 h 73"/>
                  <a:gd name="T2" fmla="*/ 27 w 42"/>
                  <a:gd name="T3" fmla="*/ 73 h 73"/>
                  <a:gd name="T4" fmla="*/ 0 w 42"/>
                  <a:gd name="T5" fmla="*/ 37 h 73"/>
                  <a:gd name="T6" fmla="*/ 28 w 42"/>
                  <a:gd name="T7" fmla="*/ 0 h 73"/>
                  <a:gd name="T8" fmla="*/ 42 w 42"/>
                  <a:gd name="T9" fmla="*/ 4 h 73"/>
                  <a:gd name="T10" fmla="*/ 41 w 42"/>
                  <a:gd name="T11" fmla="*/ 20 h 73"/>
                  <a:gd name="T12" fmla="*/ 31 w 42"/>
                  <a:gd name="T13" fmla="*/ 17 h 73"/>
                  <a:gd name="T14" fmla="*/ 18 w 42"/>
                  <a:gd name="T15" fmla="*/ 37 h 73"/>
                  <a:gd name="T16" fmla="*/ 32 w 42"/>
                  <a:gd name="T17" fmla="*/ 57 h 73"/>
                  <a:gd name="T18" fmla="*/ 42 w 42"/>
                  <a:gd name="T19" fmla="*/ 54 h 73"/>
                  <a:gd name="T20" fmla="*/ 42 w 42"/>
                  <a:gd name="T21" fmla="*/ 7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73">
                    <a:moveTo>
                      <a:pt x="42" y="70"/>
                    </a:moveTo>
                    <a:cubicBezTo>
                      <a:pt x="37" y="71"/>
                      <a:pt x="32" y="73"/>
                      <a:pt x="27" y="73"/>
                    </a:cubicBezTo>
                    <a:cubicBezTo>
                      <a:pt x="5" y="73"/>
                      <a:pt x="0" y="50"/>
                      <a:pt x="0" y="37"/>
                    </a:cubicBezTo>
                    <a:cubicBezTo>
                      <a:pt x="0" y="16"/>
                      <a:pt x="10" y="0"/>
                      <a:pt x="28" y="0"/>
                    </a:cubicBezTo>
                    <a:cubicBezTo>
                      <a:pt x="34" y="0"/>
                      <a:pt x="37" y="2"/>
                      <a:pt x="42" y="4"/>
                    </a:cubicBezTo>
                    <a:cubicBezTo>
                      <a:pt x="41" y="20"/>
                      <a:pt x="41" y="20"/>
                      <a:pt x="41" y="20"/>
                    </a:cubicBezTo>
                    <a:cubicBezTo>
                      <a:pt x="38" y="18"/>
                      <a:pt x="34" y="17"/>
                      <a:pt x="31" y="17"/>
                    </a:cubicBezTo>
                    <a:cubicBezTo>
                      <a:pt x="18" y="17"/>
                      <a:pt x="18" y="35"/>
                      <a:pt x="18" y="37"/>
                    </a:cubicBezTo>
                    <a:cubicBezTo>
                      <a:pt x="18" y="52"/>
                      <a:pt x="25" y="57"/>
                      <a:pt x="32" y="57"/>
                    </a:cubicBezTo>
                    <a:cubicBezTo>
                      <a:pt x="35" y="57"/>
                      <a:pt x="39" y="55"/>
                      <a:pt x="42" y="54"/>
                    </a:cubicBezTo>
                    <a:cubicBezTo>
                      <a:pt x="42" y="70"/>
                      <a:pt x="42" y="70"/>
                      <a:pt x="42" y="70"/>
                    </a:cubicBezTo>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6799"/>
                <a:endParaRPr lang="en-US" dirty="0">
                  <a:solidFill>
                    <a:srgbClr val="000000"/>
                  </a:solidFill>
                </a:endParaRPr>
              </a:p>
            </p:txBody>
          </p:sp>
          <p:sp>
            <p:nvSpPr>
              <p:cNvPr id="134" name="Freeform 8"/>
              <p:cNvSpPr>
                <a:spLocks/>
              </p:cNvSpPr>
              <p:nvPr/>
            </p:nvSpPr>
            <p:spPr bwMode="auto">
              <a:xfrm>
                <a:off x="10892632" y="5132388"/>
                <a:ext cx="44450" cy="57150"/>
              </a:xfrm>
              <a:custGeom>
                <a:avLst/>
                <a:gdLst>
                  <a:gd name="T0" fmla="*/ 28 w 28"/>
                  <a:gd name="T1" fmla="*/ 36 h 36"/>
                  <a:gd name="T2" fmla="*/ 28 w 28"/>
                  <a:gd name="T3" fmla="*/ 0 h 36"/>
                  <a:gd name="T4" fmla="*/ 0 w 28"/>
                  <a:gd name="T5" fmla="*/ 24 h 36"/>
                  <a:gd name="T6" fmla="*/ 28 w 28"/>
                  <a:gd name="T7" fmla="*/ 36 h 36"/>
                </a:gdLst>
                <a:ahLst/>
                <a:cxnLst>
                  <a:cxn ang="0">
                    <a:pos x="T0" y="T1"/>
                  </a:cxn>
                  <a:cxn ang="0">
                    <a:pos x="T2" y="T3"/>
                  </a:cxn>
                  <a:cxn ang="0">
                    <a:pos x="T4" y="T5"/>
                  </a:cxn>
                  <a:cxn ang="0">
                    <a:pos x="T6" y="T7"/>
                  </a:cxn>
                </a:cxnLst>
                <a:rect l="0" t="0" r="r" b="b"/>
                <a:pathLst>
                  <a:path w="28" h="36">
                    <a:moveTo>
                      <a:pt x="28" y="36"/>
                    </a:moveTo>
                    <a:lnTo>
                      <a:pt x="28" y="0"/>
                    </a:lnTo>
                    <a:lnTo>
                      <a:pt x="0" y="24"/>
                    </a:lnTo>
                    <a:lnTo>
                      <a:pt x="28"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6799"/>
                <a:endParaRPr lang="en-US" dirty="0">
                  <a:solidFill>
                    <a:srgbClr val="000000"/>
                  </a:solidFill>
                </a:endParaRPr>
              </a:p>
            </p:txBody>
          </p:sp>
          <p:sp>
            <p:nvSpPr>
              <p:cNvPr id="135" name="Freeform 9"/>
              <p:cNvSpPr>
                <a:spLocks/>
              </p:cNvSpPr>
              <p:nvPr/>
            </p:nvSpPr>
            <p:spPr bwMode="auto">
              <a:xfrm>
                <a:off x="10892632" y="5132388"/>
                <a:ext cx="44450" cy="57150"/>
              </a:xfrm>
              <a:custGeom>
                <a:avLst/>
                <a:gdLst>
                  <a:gd name="T0" fmla="*/ 28 w 28"/>
                  <a:gd name="T1" fmla="*/ 36 h 36"/>
                  <a:gd name="T2" fmla="*/ 28 w 28"/>
                  <a:gd name="T3" fmla="*/ 0 h 36"/>
                  <a:gd name="T4" fmla="*/ 0 w 28"/>
                  <a:gd name="T5" fmla="*/ 24 h 36"/>
                  <a:gd name="T6" fmla="*/ 28 w 28"/>
                  <a:gd name="T7" fmla="*/ 36 h 36"/>
                </a:gdLst>
                <a:ahLst/>
                <a:cxnLst>
                  <a:cxn ang="0">
                    <a:pos x="T0" y="T1"/>
                  </a:cxn>
                  <a:cxn ang="0">
                    <a:pos x="T2" y="T3"/>
                  </a:cxn>
                  <a:cxn ang="0">
                    <a:pos x="T4" y="T5"/>
                  </a:cxn>
                  <a:cxn ang="0">
                    <a:pos x="T6" y="T7"/>
                  </a:cxn>
                </a:cxnLst>
                <a:rect l="0" t="0" r="r" b="b"/>
                <a:pathLst>
                  <a:path w="28" h="36">
                    <a:moveTo>
                      <a:pt x="28" y="36"/>
                    </a:moveTo>
                    <a:lnTo>
                      <a:pt x="28" y="0"/>
                    </a:lnTo>
                    <a:lnTo>
                      <a:pt x="0" y="24"/>
                    </a:lnTo>
                    <a:lnTo>
                      <a:pt x="28" y="36"/>
                    </a:lnTo>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6799"/>
                <a:endParaRPr lang="en-US" dirty="0">
                  <a:solidFill>
                    <a:srgbClr val="000000"/>
                  </a:solidFill>
                </a:endParaRPr>
              </a:p>
            </p:txBody>
          </p:sp>
          <p:sp>
            <p:nvSpPr>
              <p:cNvPr id="136" name="Freeform 10"/>
              <p:cNvSpPr>
                <a:spLocks/>
              </p:cNvSpPr>
              <p:nvPr/>
            </p:nvSpPr>
            <p:spPr bwMode="auto">
              <a:xfrm>
                <a:off x="10892632" y="5221288"/>
                <a:ext cx="44450" cy="55563"/>
              </a:xfrm>
              <a:custGeom>
                <a:avLst/>
                <a:gdLst>
                  <a:gd name="T0" fmla="*/ 0 w 28"/>
                  <a:gd name="T1" fmla="*/ 12 h 35"/>
                  <a:gd name="T2" fmla="*/ 28 w 28"/>
                  <a:gd name="T3" fmla="*/ 35 h 35"/>
                  <a:gd name="T4" fmla="*/ 28 w 28"/>
                  <a:gd name="T5" fmla="*/ 0 h 35"/>
                  <a:gd name="T6" fmla="*/ 0 w 28"/>
                  <a:gd name="T7" fmla="*/ 12 h 35"/>
                </a:gdLst>
                <a:ahLst/>
                <a:cxnLst>
                  <a:cxn ang="0">
                    <a:pos x="T0" y="T1"/>
                  </a:cxn>
                  <a:cxn ang="0">
                    <a:pos x="T2" y="T3"/>
                  </a:cxn>
                  <a:cxn ang="0">
                    <a:pos x="T4" y="T5"/>
                  </a:cxn>
                  <a:cxn ang="0">
                    <a:pos x="T6" y="T7"/>
                  </a:cxn>
                </a:cxnLst>
                <a:rect l="0" t="0" r="r" b="b"/>
                <a:pathLst>
                  <a:path w="28" h="35">
                    <a:moveTo>
                      <a:pt x="0" y="12"/>
                    </a:moveTo>
                    <a:lnTo>
                      <a:pt x="28" y="35"/>
                    </a:lnTo>
                    <a:lnTo>
                      <a:pt x="28" y="0"/>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6799"/>
                <a:endParaRPr lang="en-US" dirty="0">
                  <a:solidFill>
                    <a:srgbClr val="000000"/>
                  </a:solidFill>
                </a:endParaRPr>
              </a:p>
            </p:txBody>
          </p:sp>
          <p:sp>
            <p:nvSpPr>
              <p:cNvPr id="137" name="Freeform 11"/>
              <p:cNvSpPr>
                <a:spLocks/>
              </p:cNvSpPr>
              <p:nvPr/>
            </p:nvSpPr>
            <p:spPr bwMode="auto">
              <a:xfrm>
                <a:off x="10892632" y="5221288"/>
                <a:ext cx="44450" cy="55563"/>
              </a:xfrm>
              <a:custGeom>
                <a:avLst/>
                <a:gdLst>
                  <a:gd name="T0" fmla="*/ 0 w 28"/>
                  <a:gd name="T1" fmla="*/ 12 h 35"/>
                  <a:gd name="T2" fmla="*/ 28 w 28"/>
                  <a:gd name="T3" fmla="*/ 35 h 35"/>
                  <a:gd name="T4" fmla="*/ 28 w 28"/>
                  <a:gd name="T5" fmla="*/ 0 h 35"/>
                  <a:gd name="T6" fmla="*/ 0 w 28"/>
                  <a:gd name="T7" fmla="*/ 12 h 35"/>
                </a:gdLst>
                <a:ahLst/>
                <a:cxnLst>
                  <a:cxn ang="0">
                    <a:pos x="T0" y="T1"/>
                  </a:cxn>
                  <a:cxn ang="0">
                    <a:pos x="T2" y="T3"/>
                  </a:cxn>
                  <a:cxn ang="0">
                    <a:pos x="T4" y="T5"/>
                  </a:cxn>
                  <a:cxn ang="0">
                    <a:pos x="T6" y="T7"/>
                  </a:cxn>
                </a:cxnLst>
                <a:rect l="0" t="0" r="r" b="b"/>
                <a:pathLst>
                  <a:path w="28" h="35">
                    <a:moveTo>
                      <a:pt x="0" y="12"/>
                    </a:moveTo>
                    <a:lnTo>
                      <a:pt x="28" y="35"/>
                    </a:lnTo>
                    <a:lnTo>
                      <a:pt x="28" y="0"/>
                    </a:lnTo>
                    <a:lnTo>
                      <a:pt x="0" y="12"/>
                    </a:lnTo>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6799"/>
                <a:endParaRPr lang="en-US" dirty="0">
                  <a:solidFill>
                    <a:srgbClr val="000000"/>
                  </a:solidFill>
                </a:endParaRPr>
              </a:p>
            </p:txBody>
          </p:sp>
          <p:sp>
            <p:nvSpPr>
              <p:cNvPr id="138" name="Freeform 12"/>
              <p:cNvSpPr>
                <a:spLocks/>
              </p:cNvSpPr>
              <p:nvPr/>
            </p:nvSpPr>
            <p:spPr bwMode="auto">
              <a:xfrm>
                <a:off x="10851357" y="5170488"/>
                <a:ext cx="41275" cy="69850"/>
              </a:xfrm>
              <a:custGeom>
                <a:avLst/>
                <a:gdLst>
                  <a:gd name="T0" fmla="*/ 26 w 26"/>
                  <a:gd name="T1" fmla="*/ 0 h 44"/>
                  <a:gd name="T2" fmla="*/ 0 w 26"/>
                  <a:gd name="T3" fmla="*/ 22 h 44"/>
                  <a:gd name="T4" fmla="*/ 26 w 26"/>
                  <a:gd name="T5" fmla="*/ 44 h 44"/>
                  <a:gd name="T6" fmla="*/ 26 w 26"/>
                  <a:gd name="T7" fmla="*/ 0 h 44"/>
                </a:gdLst>
                <a:ahLst/>
                <a:cxnLst>
                  <a:cxn ang="0">
                    <a:pos x="T0" y="T1"/>
                  </a:cxn>
                  <a:cxn ang="0">
                    <a:pos x="T2" y="T3"/>
                  </a:cxn>
                  <a:cxn ang="0">
                    <a:pos x="T4" y="T5"/>
                  </a:cxn>
                  <a:cxn ang="0">
                    <a:pos x="T6" y="T7"/>
                  </a:cxn>
                </a:cxnLst>
                <a:rect l="0" t="0" r="r" b="b"/>
                <a:pathLst>
                  <a:path w="26" h="44">
                    <a:moveTo>
                      <a:pt x="26" y="0"/>
                    </a:moveTo>
                    <a:lnTo>
                      <a:pt x="0" y="22"/>
                    </a:lnTo>
                    <a:lnTo>
                      <a:pt x="26" y="44"/>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6799"/>
                <a:endParaRPr lang="en-US" dirty="0">
                  <a:solidFill>
                    <a:srgbClr val="000000"/>
                  </a:solidFill>
                </a:endParaRPr>
              </a:p>
            </p:txBody>
          </p:sp>
          <p:sp>
            <p:nvSpPr>
              <p:cNvPr id="139" name="Freeform 13"/>
              <p:cNvSpPr>
                <a:spLocks/>
              </p:cNvSpPr>
              <p:nvPr/>
            </p:nvSpPr>
            <p:spPr bwMode="auto">
              <a:xfrm>
                <a:off x="10851357" y="5170488"/>
                <a:ext cx="41275" cy="69850"/>
              </a:xfrm>
              <a:custGeom>
                <a:avLst/>
                <a:gdLst>
                  <a:gd name="T0" fmla="*/ 26 w 26"/>
                  <a:gd name="T1" fmla="*/ 0 h 44"/>
                  <a:gd name="T2" fmla="*/ 0 w 26"/>
                  <a:gd name="T3" fmla="*/ 22 h 44"/>
                  <a:gd name="T4" fmla="*/ 26 w 26"/>
                  <a:gd name="T5" fmla="*/ 44 h 44"/>
                  <a:gd name="T6" fmla="*/ 26 w 26"/>
                  <a:gd name="T7" fmla="*/ 0 h 44"/>
                </a:gdLst>
                <a:ahLst/>
                <a:cxnLst>
                  <a:cxn ang="0">
                    <a:pos x="T0" y="T1"/>
                  </a:cxn>
                  <a:cxn ang="0">
                    <a:pos x="T2" y="T3"/>
                  </a:cxn>
                  <a:cxn ang="0">
                    <a:pos x="T4" y="T5"/>
                  </a:cxn>
                  <a:cxn ang="0">
                    <a:pos x="T6" y="T7"/>
                  </a:cxn>
                </a:cxnLst>
                <a:rect l="0" t="0" r="r" b="b"/>
                <a:pathLst>
                  <a:path w="26" h="44">
                    <a:moveTo>
                      <a:pt x="26" y="0"/>
                    </a:moveTo>
                    <a:lnTo>
                      <a:pt x="0" y="22"/>
                    </a:lnTo>
                    <a:lnTo>
                      <a:pt x="26" y="44"/>
                    </a:lnTo>
                    <a:lnTo>
                      <a:pt x="26" y="0"/>
                    </a:lnTo>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6799"/>
                <a:endParaRPr lang="en-US" dirty="0">
                  <a:solidFill>
                    <a:srgbClr val="000000"/>
                  </a:solidFill>
                </a:endParaRPr>
              </a:p>
            </p:txBody>
          </p:sp>
          <p:sp>
            <p:nvSpPr>
              <p:cNvPr id="140" name="Freeform 20"/>
              <p:cNvSpPr>
                <a:spLocks noEditPoints="1"/>
              </p:cNvSpPr>
              <p:nvPr/>
            </p:nvSpPr>
            <p:spPr bwMode="auto">
              <a:xfrm>
                <a:off x="10954545" y="5143500"/>
                <a:ext cx="53975" cy="123825"/>
              </a:xfrm>
              <a:custGeom>
                <a:avLst/>
                <a:gdLst>
                  <a:gd name="T0" fmla="*/ 33 w 53"/>
                  <a:gd name="T1" fmla="*/ 29 h 102"/>
                  <a:gd name="T2" fmla="*/ 18 w 53"/>
                  <a:gd name="T3" fmla="*/ 41 h 102"/>
                  <a:gd name="T4" fmla="*/ 18 w 53"/>
                  <a:gd name="T5" fmla="*/ 41 h 102"/>
                  <a:gd name="T6" fmla="*/ 18 w 53"/>
                  <a:gd name="T7" fmla="*/ 0 h 102"/>
                  <a:gd name="T8" fmla="*/ 1 w 53"/>
                  <a:gd name="T9" fmla="*/ 0 h 102"/>
                  <a:gd name="T10" fmla="*/ 1 w 53"/>
                  <a:gd name="T11" fmla="*/ 44 h 102"/>
                  <a:gd name="T12" fmla="*/ 19 w 53"/>
                  <a:gd name="T13" fmla="*/ 51 h 102"/>
                  <a:gd name="T14" fmla="*/ 1 w 53"/>
                  <a:gd name="T15" fmla="*/ 58 h 102"/>
                  <a:gd name="T16" fmla="*/ 1 w 53"/>
                  <a:gd name="T17" fmla="*/ 85 h 102"/>
                  <a:gd name="T18" fmla="*/ 0 w 53"/>
                  <a:gd name="T19" fmla="*/ 100 h 102"/>
                  <a:gd name="T20" fmla="*/ 17 w 53"/>
                  <a:gd name="T21" fmla="*/ 100 h 102"/>
                  <a:gd name="T22" fmla="*/ 17 w 53"/>
                  <a:gd name="T23" fmla="*/ 89 h 102"/>
                  <a:gd name="T24" fmla="*/ 17 w 53"/>
                  <a:gd name="T25" fmla="*/ 89 h 102"/>
                  <a:gd name="T26" fmla="*/ 33 w 53"/>
                  <a:gd name="T27" fmla="*/ 102 h 102"/>
                  <a:gd name="T28" fmla="*/ 53 w 53"/>
                  <a:gd name="T29" fmla="*/ 64 h 102"/>
                  <a:gd name="T30" fmla="*/ 33 w 53"/>
                  <a:gd name="T31" fmla="*/ 29 h 102"/>
                  <a:gd name="T32" fmla="*/ 27 w 53"/>
                  <a:gd name="T33" fmla="*/ 86 h 102"/>
                  <a:gd name="T34" fmla="*/ 18 w 53"/>
                  <a:gd name="T35" fmla="*/ 66 h 102"/>
                  <a:gd name="T36" fmla="*/ 27 w 53"/>
                  <a:gd name="T37" fmla="*/ 44 h 102"/>
                  <a:gd name="T38" fmla="*/ 35 w 53"/>
                  <a:gd name="T39" fmla="*/ 66 h 102"/>
                  <a:gd name="T40" fmla="*/ 27 w 53"/>
                  <a:gd name="T41" fmla="*/ 8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 h="102">
                    <a:moveTo>
                      <a:pt x="33" y="29"/>
                    </a:moveTo>
                    <a:cubicBezTo>
                      <a:pt x="25" y="29"/>
                      <a:pt x="20" y="34"/>
                      <a:pt x="18" y="41"/>
                    </a:cubicBezTo>
                    <a:cubicBezTo>
                      <a:pt x="18" y="41"/>
                      <a:pt x="18" y="41"/>
                      <a:pt x="18" y="41"/>
                    </a:cubicBezTo>
                    <a:cubicBezTo>
                      <a:pt x="18" y="0"/>
                      <a:pt x="18" y="0"/>
                      <a:pt x="18" y="0"/>
                    </a:cubicBezTo>
                    <a:cubicBezTo>
                      <a:pt x="1" y="0"/>
                      <a:pt x="1" y="0"/>
                      <a:pt x="1" y="0"/>
                    </a:cubicBezTo>
                    <a:cubicBezTo>
                      <a:pt x="1" y="44"/>
                      <a:pt x="1" y="44"/>
                      <a:pt x="1" y="44"/>
                    </a:cubicBezTo>
                    <a:cubicBezTo>
                      <a:pt x="19" y="51"/>
                      <a:pt x="19" y="51"/>
                      <a:pt x="19" y="51"/>
                    </a:cubicBezTo>
                    <a:cubicBezTo>
                      <a:pt x="1" y="58"/>
                      <a:pt x="1" y="58"/>
                      <a:pt x="1" y="58"/>
                    </a:cubicBezTo>
                    <a:cubicBezTo>
                      <a:pt x="1" y="85"/>
                      <a:pt x="1" y="85"/>
                      <a:pt x="1" y="85"/>
                    </a:cubicBezTo>
                    <a:cubicBezTo>
                      <a:pt x="1" y="94"/>
                      <a:pt x="1" y="97"/>
                      <a:pt x="0" y="100"/>
                    </a:cubicBezTo>
                    <a:cubicBezTo>
                      <a:pt x="17" y="100"/>
                      <a:pt x="17" y="100"/>
                      <a:pt x="17" y="100"/>
                    </a:cubicBezTo>
                    <a:cubicBezTo>
                      <a:pt x="17" y="98"/>
                      <a:pt x="17" y="94"/>
                      <a:pt x="17" y="89"/>
                    </a:cubicBezTo>
                    <a:cubicBezTo>
                      <a:pt x="17" y="89"/>
                      <a:pt x="17" y="89"/>
                      <a:pt x="17" y="89"/>
                    </a:cubicBezTo>
                    <a:cubicBezTo>
                      <a:pt x="19" y="94"/>
                      <a:pt x="23" y="102"/>
                      <a:pt x="33" y="102"/>
                    </a:cubicBezTo>
                    <a:cubicBezTo>
                      <a:pt x="45" y="102"/>
                      <a:pt x="53" y="86"/>
                      <a:pt x="53" y="64"/>
                    </a:cubicBezTo>
                    <a:cubicBezTo>
                      <a:pt x="53" y="45"/>
                      <a:pt x="47" y="29"/>
                      <a:pt x="33" y="29"/>
                    </a:cubicBezTo>
                    <a:moveTo>
                      <a:pt x="27" y="86"/>
                    </a:moveTo>
                    <a:cubicBezTo>
                      <a:pt x="20" y="86"/>
                      <a:pt x="18" y="74"/>
                      <a:pt x="18" y="66"/>
                    </a:cubicBezTo>
                    <a:cubicBezTo>
                      <a:pt x="18" y="54"/>
                      <a:pt x="20" y="44"/>
                      <a:pt x="27" y="44"/>
                    </a:cubicBezTo>
                    <a:cubicBezTo>
                      <a:pt x="34" y="44"/>
                      <a:pt x="35" y="54"/>
                      <a:pt x="35" y="66"/>
                    </a:cubicBezTo>
                    <a:cubicBezTo>
                      <a:pt x="35" y="73"/>
                      <a:pt x="34" y="86"/>
                      <a:pt x="27" y="86"/>
                    </a:cubicBez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6799"/>
                <a:endParaRPr lang="en-US" dirty="0">
                  <a:solidFill>
                    <a:srgbClr val="000000"/>
                  </a:solidFill>
                </a:endParaRPr>
              </a:p>
            </p:txBody>
          </p:sp>
        </p:grpSp>
        <p:pic>
          <p:nvPicPr>
            <p:cNvPr id="141" name="Picture 21"/>
            <p:cNvPicPr>
              <a:picLocks noChangeAspect="1" noChangeArrowheads="1"/>
            </p:cNvPicPr>
            <p:nvPr/>
          </p:nvPicPr>
          <p:blipFill>
            <a:blip r:embed="rId13" cstate="print">
              <a:duotone>
                <a:prstClr val="black"/>
                <a:srgbClr val="E5E5E5">
                  <a:tint val="45000"/>
                  <a:satMod val="400000"/>
                </a:srgbClr>
              </a:duotone>
              <a:extLst>
                <a:ext uri="{BEBA8EAE-BF5A-486C-A8C5-ECC9F3942E4B}">
                  <a14:imgProps xmlns:a14="http://schemas.microsoft.com/office/drawing/2010/main">
                    <a14:imgLayer r:embed="rId14">
                      <a14:imgEffect>
                        <a14:sharpenSoften amount="1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1012498" y="4451018"/>
              <a:ext cx="216040" cy="180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2"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039514" y="4727635"/>
              <a:ext cx="390508" cy="83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 name="Picture 10"/>
            <p:cNvPicPr>
              <a:picLocks noChangeAspect="1" noChangeArrowheads="1"/>
            </p:cNvPicPr>
            <p:nvPr/>
          </p:nvPicPr>
          <p:blipFill>
            <a:blip r:embed="rId16" cstate="print">
              <a:extLst>
                <a:ext uri="{BEBA8EAE-BF5A-486C-A8C5-ECC9F3942E4B}">
                  <a14:imgProps xmlns:a14="http://schemas.microsoft.com/office/drawing/2010/main">
                    <a14:imgLayer r:embed="rId17">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bwMode="auto">
            <a:xfrm>
              <a:off x="8464693" y="4899560"/>
              <a:ext cx="350515" cy="173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 name="Picture 2" descr="http://openstack-ci.github.io/publications/jenkins/graphics/openstack-cloud-software-vertical-large.png"/>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rightnessContrast bright="29000" contrast="-100000"/>
                      </a14:imgEffect>
                    </a14:imgLayer>
                  </a14:imgProps>
                </a:ext>
                <a:ext uri="{28A0092B-C50C-407E-A947-70E740481C1C}">
                  <a14:useLocalDpi xmlns:a14="http://schemas.microsoft.com/office/drawing/2010/main" val="0"/>
                </a:ext>
              </a:extLst>
            </a:blip>
            <a:srcRect l="15219" r="19329" b="18592"/>
            <a:stretch/>
          </p:blipFill>
          <p:spPr bwMode="auto">
            <a:xfrm>
              <a:off x="10975877" y="4860100"/>
              <a:ext cx="252661" cy="235694"/>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12"/>
            <p:cNvPicPr>
              <a:picLocks noChangeAspect="1" noChangeArrowheads="1"/>
            </p:cNvPicPr>
            <p:nvPr/>
          </p:nvPicPr>
          <p:blipFill>
            <a:blip r:embed="rId20" cstate="print">
              <a:extLst>
                <a:ext uri="{BEBA8EAE-BF5A-486C-A8C5-ECC9F3942E4B}">
                  <a14:imgProps xmlns:a14="http://schemas.microsoft.com/office/drawing/2010/main">
                    <a14:imgLayer r:embed="rId21">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0901459" y="3850313"/>
              <a:ext cx="327079" cy="72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6" name="Picture 2" descr="http://d2zmdbbm9feqrf.cloudfront.net/cl365/productionfiles/2247/Netscout_logo.png"/>
            <p:cNvPicPr>
              <a:picLocks noChangeAspect="1" noChangeArrowheads="1"/>
            </p:cNvPicPr>
            <p:nvPr/>
          </p:nvPicPr>
          <p:blipFill>
            <a:blip r:embed="rId22" cstate="print">
              <a:extLst>
                <a:ext uri="{BEBA8EAE-BF5A-486C-A8C5-ECC9F3942E4B}">
                  <a14:imgProps xmlns:a14="http://schemas.microsoft.com/office/drawing/2010/main">
                    <a14:imgLayer r:embed="rId2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9303402" y="5298976"/>
              <a:ext cx="529593" cy="176531"/>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14"/>
            <p:cNvPicPr>
              <a:picLocks noChangeAspect="1" noChangeArrowheads="1"/>
            </p:cNvPicPr>
            <p:nvPr/>
          </p:nvPicPr>
          <p:blipFill>
            <a:blip r:embed="rId24" cstate="print">
              <a:extLst>
                <a:ext uri="{BEBA8EAE-BF5A-486C-A8C5-ECC9F3942E4B}">
                  <a14:imgProps xmlns:a14="http://schemas.microsoft.com/office/drawing/2010/main">
                    <a14:imgLayer r:embed="rId25">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9109291" y="4251166"/>
              <a:ext cx="399214" cy="106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8" name="Group 147"/>
            <p:cNvGrpSpPr/>
            <p:nvPr/>
          </p:nvGrpSpPr>
          <p:grpSpPr>
            <a:xfrm>
              <a:off x="9708233" y="5474196"/>
              <a:ext cx="329139" cy="175852"/>
              <a:chOff x="3931537" y="4481027"/>
              <a:chExt cx="1060465" cy="566582"/>
            </a:xfrm>
          </p:grpSpPr>
          <p:pic>
            <p:nvPicPr>
              <p:cNvPr id="149" name="Picture 148"/>
              <p:cNvPicPr>
                <a:picLocks noChangeAspect="1"/>
              </p:cNvPicPr>
              <p:nvPr/>
            </p:nvPicPr>
            <p:blipFill rotWithShape="1">
              <a:blip r:embed="rId26" cstate="print">
                <a:extLst>
                  <a:ext uri="{BEBA8EAE-BF5A-486C-A8C5-ECC9F3942E4B}">
                    <a14:imgProps xmlns:a14="http://schemas.microsoft.com/office/drawing/2010/main">
                      <a14:imgLayer r:embed="rId27">
                        <a14:imgEffect>
                          <a14:brightnessContrast bright="-100000" contrast="-100000"/>
                        </a14:imgEffect>
                      </a14:imgLayer>
                    </a14:imgProps>
                  </a:ext>
                  <a:ext uri="{28A0092B-C50C-407E-A947-70E740481C1C}">
                    <a14:useLocalDpi xmlns:a14="http://schemas.microsoft.com/office/drawing/2010/main" val="0"/>
                  </a:ext>
                </a:extLst>
              </a:blip>
              <a:srcRect t="42347" b="15307"/>
              <a:stretch/>
            </p:blipFill>
            <p:spPr>
              <a:xfrm>
                <a:off x="3944878" y="4789586"/>
                <a:ext cx="1047124" cy="258023"/>
              </a:xfrm>
              <a:prstGeom prst="rect">
                <a:avLst/>
              </a:prstGeom>
            </p:spPr>
          </p:pic>
          <p:pic>
            <p:nvPicPr>
              <p:cNvPr id="150" name="Picture 16"/>
              <p:cNvPicPr>
                <a:picLocks noChangeAspect="1" noChangeArrowheads="1"/>
              </p:cNvPicPr>
              <p:nvPr/>
            </p:nvPicPr>
            <p:blipFill>
              <a:blip r:embed="rId28" cstate="print">
                <a:extLst>
                  <a:ext uri="{BEBA8EAE-BF5A-486C-A8C5-ECC9F3942E4B}">
                    <a14:imgProps xmlns:a14="http://schemas.microsoft.com/office/drawing/2010/main">
                      <a14:imgLayer r:embed="rId29">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3931537" y="4481027"/>
                <a:ext cx="10493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51" name="Picture 17"/>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9552612" y="5095249"/>
              <a:ext cx="513956" cy="209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2" name="Picture 19"/>
            <p:cNvPicPr>
              <a:picLocks noChangeAspect="1" noChangeArrowheads="1"/>
            </p:cNvPicPr>
            <p:nvPr/>
          </p:nvPicPr>
          <p:blipFill>
            <a:blip r:embed="rId31" cstate="print">
              <a:extLst>
                <a:ext uri="{BEBA8EAE-BF5A-486C-A8C5-ECC9F3942E4B}">
                  <a14:imgProps xmlns:a14="http://schemas.microsoft.com/office/drawing/2010/main">
                    <a14:imgLayer r:embed="rId32">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0867298" y="5553120"/>
              <a:ext cx="361240" cy="125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 name="Picture 26"/>
            <p:cNvPicPr>
              <a:picLocks noChangeAspect="1" noChangeArrowheads="1"/>
            </p:cNvPicPr>
            <p:nvPr/>
          </p:nvPicPr>
          <p:blipFill>
            <a:blip r:embed="rId33" cstate="print">
              <a:extLst>
                <a:ext uri="{BEBA8EAE-BF5A-486C-A8C5-ECC9F3942E4B}">
                  <a14:imgProps xmlns:a14="http://schemas.microsoft.com/office/drawing/2010/main">
                    <a14:imgLayer r:embed="rId34">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0822324" y="4254343"/>
              <a:ext cx="406214" cy="9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 name="Picture 2"/>
            <p:cNvPicPr>
              <a:picLocks noChangeAspect="1" noChangeArrowheads="1"/>
            </p:cNvPicPr>
            <p:nvPr/>
          </p:nvPicPr>
          <p:blipFill>
            <a:blip r:embed="rId35" cstate="print">
              <a:extLst>
                <a:ext uri="{BEBA8EAE-BF5A-486C-A8C5-ECC9F3942E4B}">
                  <a14:imgProps xmlns:a14="http://schemas.microsoft.com/office/drawing/2010/main">
                    <a14:imgLayer r:embed="rId36">
                      <a14:imgEffect>
                        <a14:brightnessContrast bright="-45000" contrast="-100000"/>
                      </a14:imgEffect>
                    </a14:imgLayer>
                  </a14:imgProps>
                </a:ext>
                <a:ext uri="{28A0092B-C50C-407E-A947-70E740481C1C}">
                  <a14:useLocalDpi xmlns:a14="http://schemas.microsoft.com/office/drawing/2010/main" val="0"/>
                </a:ext>
              </a:extLst>
            </a:blip>
            <a:srcRect/>
            <a:stretch>
              <a:fillRect/>
            </a:stretch>
          </p:blipFill>
          <p:spPr bwMode="auto">
            <a:xfrm>
              <a:off x="8455277" y="4440499"/>
              <a:ext cx="432237" cy="201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5" name="Picture 3"/>
            <p:cNvPicPr>
              <a:picLocks noChangeAspect="1" noChangeArrowheads="1"/>
            </p:cNvPicPr>
            <p:nvPr/>
          </p:nvPicPr>
          <p:blipFill>
            <a:blip r:embed="rId37" cstate="print">
              <a:extLst>
                <a:ext uri="{BEBA8EAE-BF5A-486C-A8C5-ECC9F3942E4B}">
                  <a14:imgProps xmlns:a14="http://schemas.microsoft.com/office/drawing/2010/main">
                    <a14:imgLayer r:embed="rId38">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9162054" y="3816511"/>
              <a:ext cx="325432" cy="132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6" name="Picture 29"/>
            <p:cNvPicPr>
              <a:picLocks noChangeAspect="1" noChangeArrowheads="1"/>
            </p:cNvPicPr>
            <p:nvPr/>
          </p:nvPicPr>
          <p:blipFill>
            <a:blip r:embed="rId39" cstate="print">
              <a:extLst>
                <a:ext uri="{BEBA8EAE-BF5A-486C-A8C5-ECC9F3942E4B}">
                  <a14:imgProps xmlns:a14="http://schemas.microsoft.com/office/drawing/2010/main">
                    <a14:imgLayer r:embed="rId40">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1058103" y="5302252"/>
              <a:ext cx="170435" cy="152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7" name="Picture 30"/>
            <p:cNvPicPr>
              <a:picLocks noChangeAspect="1" noChangeArrowheads="1"/>
            </p:cNvPicPr>
            <p:nvPr/>
          </p:nvPicPr>
          <p:blipFill>
            <a:blip r:embed="rId41" cstate="print">
              <a:extLst>
                <a:ext uri="{BEBA8EAE-BF5A-486C-A8C5-ECC9F3942E4B}">
                  <a14:imgProps xmlns:a14="http://schemas.microsoft.com/office/drawing/2010/main">
                    <a14:imgLayer r:embed="rId42">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0119639" y="4869797"/>
              <a:ext cx="483620" cy="291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8" name="Picture 31"/>
            <p:cNvPicPr>
              <a:picLocks noChangeAspect="1" noChangeArrowheads="1"/>
            </p:cNvPicPr>
            <p:nvPr/>
          </p:nvPicPr>
          <p:blipFill>
            <a:blip r:embed="rId43" cstate="print">
              <a:extLst>
                <a:ext uri="{BEBA8EAE-BF5A-486C-A8C5-ECC9F3942E4B}">
                  <a14:imgProps xmlns:a14="http://schemas.microsoft.com/office/drawing/2010/main">
                    <a14:imgLayer r:embed="rId44">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9187825" y="4896010"/>
              <a:ext cx="559197" cy="198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9" name="Picture 158"/>
            <p:cNvPicPr>
              <a:picLocks noChangeAspect="1"/>
            </p:cNvPicPr>
            <p:nvPr/>
          </p:nvPicPr>
          <p:blipFill>
            <a:blip r:embed="rId45" cstate="print">
              <a:extLst>
                <a:ext uri="{BEBA8EAE-BF5A-486C-A8C5-ECC9F3942E4B}">
                  <a14:imgProps xmlns:a14="http://schemas.microsoft.com/office/drawing/2010/main">
                    <a14:imgLayer r:embed="rId46">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8484702" y="4227106"/>
              <a:ext cx="166746" cy="166746"/>
            </a:xfrm>
            <a:prstGeom prst="rect">
              <a:avLst/>
            </a:prstGeom>
            <a:noFill/>
            <a:ln>
              <a:noFill/>
            </a:ln>
          </p:spPr>
        </p:pic>
        <p:pic>
          <p:nvPicPr>
            <p:cNvPr id="160" name="Picture 32"/>
            <p:cNvPicPr>
              <a:picLocks noChangeAspect="1" noChangeArrowheads="1"/>
            </p:cNvPicPr>
            <p:nvPr/>
          </p:nvPicPr>
          <p:blipFill>
            <a:blip r:embed="rId47" cstate="print">
              <a:extLst>
                <a:ext uri="{BEBA8EAE-BF5A-486C-A8C5-ECC9F3942E4B}">
                  <a14:imgProps xmlns:a14="http://schemas.microsoft.com/office/drawing/2010/main">
                    <a14:imgLayer r:embed="rId48">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8488705" y="5537690"/>
              <a:ext cx="389602" cy="105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1" name="Picture 35"/>
            <p:cNvPicPr>
              <a:picLocks noChangeAspect="1" noChangeArrowheads="1"/>
            </p:cNvPicPr>
            <p:nvPr/>
          </p:nvPicPr>
          <p:blipFill>
            <a:blip r:embed="rId49" cstate="print">
              <a:extLst>
                <a:ext uri="{BEBA8EAE-BF5A-486C-A8C5-ECC9F3942E4B}">
                  <a14:imgProps xmlns:a14="http://schemas.microsoft.com/office/drawing/2010/main">
                    <a14:imgLayer r:embed="rId50">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9381373" y="4459066"/>
              <a:ext cx="200265" cy="200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2" name="Picture 38"/>
            <p:cNvPicPr>
              <a:picLocks noChangeAspect="1" noChangeArrowheads="1"/>
            </p:cNvPicPr>
            <p:nvPr/>
          </p:nvPicPr>
          <p:blipFill>
            <a:blip r:embed="rId51" cstate="print">
              <a:extLst>
                <a:ext uri="{BEBA8EAE-BF5A-486C-A8C5-ECC9F3942E4B}">
                  <a14:imgProps xmlns:a14="http://schemas.microsoft.com/office/drawing/2010/main">
                    <a14:imgLayer r:embed="rId52">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9215165" y="4684169"/>
              <a:ext cx="381180" cy="127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 name="Picture 39"/>
            <p:cNvPicPr>
              <a:picLocks noChangeAspect="1" noChangeArrowheads="1"/>
            </p:cNvPicPr>
            <p:nvPr/>
          </p:nvPicPr>
          <p:blipFill>
            <a:blip r:embed="rId53" cstate="print">
              <a:extLst>
                <a:ext uri="{BEBA8EAE-BF5A-486C-A8C5-ECC9F3942E4B}">
                  <a14:imgProps xmlns:a14="http://schemas.microsoft.com/office/drawing/2010/main">
                    <a14:imgLayer r:embed="rId54">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8491308" y="3832497"/>
              <a:ext cx="427405" cy="116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 name="Picture 42"/>
            <p:cNvPicPr>
              <a:picLocks noChangeAspect="1" noChangeArrowheads="1"/>
            </p:cNvPicPr>
            <p:nvPr/>
          </p:nvPicPr>
          <p:blipFill>
            <a:blip r:embed="rId55" cstate="print">
              <a:extLst>
                <a:ext uri="{BEBA8EAE-BF5A-486C-A8C5-ECC9F3942E4B}">
                  <a14:imgProps xmlns:a14="http://schemas.microsoft.com/office/drawing/2010/main">
                    <a14:imgLayer r:embed="rId56">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0769287" y="5174139"/>
              <a:ext cx="459251" cy="60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5" name="Group 164"/>
            <p:cNvGrpSpPr/>
            <p:nvPr/>
          </p:nvGrpSpPr>
          <p:grpSpPr>
            <a:xfrm>
              <a:off x="9730827" y="3823035"/>
              <a:ext cx="927292" cy="83998"/>
              <a:chOff x="9699129" y="3730329"/>
              <a:chExt cx="1274436" cy="115444"/>
            </a:xfrm>
          </p:grpSpPr>
          <p:sp>
            <p:nvSpPr>
              <p:cNvPr id="166" name="Freeform 35"/>
              <p:cNvSpPr>
                <a:spLocks/>
              </p:cNvSpPr>
              <p:nvPr/>
            </p:nvSpPr>
            <p:spPr bwMode="auto">
              <a:xfrm>
                <a:off x="9699129" y="3759574"/>
                <a:ext cx="43612" cy="83634"/>
              </a:xfrm>
              <a:custGeom>
                <a:avLst/>
                <a:gdLst>
                  <a:gd name="T0" fmla="*/ 0 w 36"/>
                  <a:gd name="T1" fmla="*/ 69 h 69"/>
                  <a:gd name="T2" fmla="*/ 0 w 36"/>
                  <a:gd name="T3" fmla="*/ 18 h 69"/>
                  <a:gd name="T4" fmla="*/ 23 w 36"/>
                  <a:gd name="T5" fmla="*/ 1 h 69"/>
                  <a:gd name="T6" fmla="*/ 36 w 36"/>
                  <a:gd name="T7" fmla="*/ 1 h 69"/>
                  <a:gd name="T8" fmla="*/ 36 w 36"/>
                  <a:gd name="T9" fmla="*/ 11 h 69"/>
                  <a:gd name="T10" fmla="*/ 10 w 36"/>
                  <a:gd name="T11" fmla="*/ 11 h 69"/>
                  <a:gd name="T12" fmla="*/ 11 w 36"/>
                  <a:gd name="T13" fmla="*/ 69 h 69"/>
                  <a:gd name="T14" fmla="*/ 0 w 36"/>
                  <a:gd name="T15" fmla="*/ 69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69">
                    <a:moveTo>
                      <a:pt x="0" y="69"/>
                    </a:moveTo>
                    <a:cubicBezTo>
                      <a:pt x="0" y="18"/>
                      <a:pt x="0" y="18"/>
                      <a:pt x="0" y="18"/>
                    </a:cubicBezTo>
                    <a:cubicBezTo>
                      <a:pt x="0" y="0"/>
                      <a:pt x="5" y="1"/>
                      <a:pt x="23" y="1"/>
                    </a:cubicBezTo>
                    <a:cubicBezTo>
                      <a:pt x="28" y="1"/>
                      <a:pt x="36" y="1"/>
                      <a:pt x="36" y="1"/>
                    </a:cubicBezTo>
                    <a:cubicBezTo>
                      <a:pt x="36" y="11"/>
                      <a:pt x="36" y="11"/>
                      <a:pt x="36" y="11"/>
                    </a:cubicBezTo>
                    <a:cubicBezTo>
                      <a:pt x="10" y="11"/>
                      <a:pt x="10" y="11"/>
                      <a:pt x="10" y="11"/>
                    </a:cubicBezTo>
                    <a:cubicBezTo>
                      <a:pt x="11" y="69"/>
                      <a:pt x="11" y="69"/>
                      <a:pt x="11" y="69"/>
                    </a:cubicBezTo>
                    <a:cubicBezTo>
                      <a:pt x="0" y="69"/>
                      <a:pt x="0" y="69"/>
                      <a:pt x="0" y="69"/>
                    </a:cubicBezTo>
                    <a:close/>
                  </a:path>
                </a:pathLst>
              </a:custGeom>
              <a:solidFill>
                <a:srgbClr val="7A7A7A"/>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defTabSz="606799"/>
                <a:endParaRPr lang="en-US" dirty="0">
                  <a:solidFill>
                    <a:srgbClr val="000000"/>
                  </a:solidFill>
                </a:endParaRPr>
              </a:p>
            </p:txBody>
          </p:sp>
          <p:sp>
            <p:nvSpPr>
              <p:cNvPr id="167" name="Freeform 36"/>
              <p:cNvSpPr>
                <a:spLocks/>
              </p:cNvSpPr>
              <p:nvPr/>
            </p:nvSpPr>
            <p:spPr bwMode="auto">
              <a:xfrm>
                <a:off x="9815363" y="3759574"/>
                <a:ext cx="43612" cy="83634"/>
              </a:xfrm>
              <a:custGeom>
                <a:avLst/>
                <a:gdLst>
                  <a:gd name="T0" fmla="*/ 0 w 36"/>
                  <a:gd name="T1" fmla="*/ 69 h 69"/>
                  <a:gd name="T2" fmla="*/ 0 w 36"/>
                  <a:gd name="T3" fmla="*/ 18 h 69"/>
                  <a:gd name="T4" fmla="*/ 23 w 36"/>
                  <a:gd name="T5" fmla="*/ 1 h 69"/>
                  <a:gd name="T6" fmla="*/ 36 w 36"/>
                  <a:gd name="T7" fmla="*/ 1 h 69"/>
                  <a:gd name="T8" fmla="*/ 36 w 36"/>
                  <a:gd name="T9" fmla="*/ 11 h 69"/>
                  <a:gd name="T10" fmla="*/ 10 w 36"/>
                  <a:gd name="T11" fmla="*/ 11 h 69"/>
                  <a:gd name="T12" fmla="*/ 11 w 36"/>
                  <a:gd name="T13" fmla="*/ 69 h 69"/>
                  <a:gd name="T14" fmla="*/ 0 w 36"/>
                  <a:gd name="T15" fmla="*/ 69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69">
                    <a:moveTo>
                      <a:pt x="0" y="69"/>
                    </a:moveTo>
                    <a:cubicBezTo>
                      <a:pt x="0" y="18"/>
                      <a:pt x="0" y="18"/>
                      <a:pt x="0" y="18"/>
                    </a:cubicBezTo>
                    <a:cubicBezTo>
                      <a:pt x="0" y="0"/>
                      <a:pt x="5" y="1"/>
                      <a:pt x="23" y="1"/>
                    </a:cubicBezTo>
                    <a:cubicBezTo>
                      <a:pt x="28" y="1"/>
                      <a:pt x="36" y="1"/>
                      <a:pt x="36" y="1"/>
                    </a:cubicBezTo>
                    <a:cubicBezTo>
                      <a:pt x="36" y="11"/>
                      <a:pt x="36" y="11"/>
                      <a:pt x="36" y="11"/>
                    </a:cubicBezTo>
                    <a:cubicBezTo>
                      <a:pt x="10" y="11"/>
                      <a:pt x="10" y="11"/>
                      <a:pt x="10" y="11"/>
                    </a:cubicBezTo>
                    <a:cubicBezTo>
                      <a:pt x="11" y="69"/>
                      <a:pt x="11" y="69"/>
                      <a:pt x="11" y="69"/>
                    </a:cubicBezTo>
                    <a:cubicBezTo>
                      <a:pt x="0" y="69"/>
                      <a:pt x="0" y="69"/>
                      <a:pt x="0" y="69"/>
                    </a:cubicBezTo>
                    <a:close/>
                  </a:path>
                </a:pathLst>
              </a:custGeom>
              <a:solidFill>
                <a:srgbClr val="7A7A7A"/>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defTabSz="606799"/>
                <a:endParaRPr lang="en-US" dirty="0">
                  <a:solidFill>
                    <a:srgbClr val="000000"/>
                  </a:solidFill>
                </a:endParaRPr>
              </a:p>
            </p:txBody>
          </p:sp>
          <p:sp>
            <p:nvSpPr>
              <p:cNvPr id="168" name="Freeform 37"/>
              <p:cNvSpPr>
                <a:spLocks noEditPoints="1"/>
              </p:cNvSpPr>
              <p:nvPr/>
            </p:nvSpPr>
            <p:spPr bwMode="auto">
              <a:xfrm>
                <a:off x="10183563" y="3730329"/>
                <a:ext cx="66189" cy="112879"/>
              </a:xfrm>
              <a:custGeom>
                <a:avLst/>
                <a:gdLst>
                  <a:gd name="T0" fmla="*/ 28 w 55"/>
                  <a:gd name="T1" fmla="*/ 83 h 93"/>
                  <a:gd name="T2" fmla="*/ 44 w 55"/>
                  <a:gd name="T3" fmla="*/ 60 h 93"/>
                  <a:gd name="T4" fmla="*/ 44 w 55"/>
                  <a:gd name="T5" fmla="*/ 36 h 93"/>
                  <a:gd name="T6" fmla="*/ 28 w 55"/>
                  <a:gd name="T7" fmla="*/ 36 h 93"/>
                  <a:gd name="T8" fmla="*/ 11 w 55"/>
                  <a:gd name="T9" fmla="*/ 60 h 93"/>
                  <a:gd name="T10" fmla="*/ 28 w 55"/>
                  <a:gd name="T11" fmla="*/ 83 h 93"/>
                  <a:gd name="T12" fmla="*/ 44 w 55"/>
                  <a:gd name="T13" fmla="*/ 25 h 93"/>
                  <a:gd name="T14" fmla="*/ 44 w 55"/>
                  <a:gd name="T15" fmla="*/ 0 h 93"/>
                  <a:gd name="T16" fmla="*/ 55 w 55"/>
                  <a:gd name="T17" fmla="*/ 0 h 93"/>
                  <a:gd name="T18" fmla="*/ 55 w 55"/>
                  <a:gd name="T19" fmla="*/ 93 h 93"/>
                  <a:gd name="T20" fmla="*/ 44 w 55"/>
                  <a:gd name="T21" fmla="*/ 93 h 93"/>
                  <a:gd name="T22" fmla="*/ 44 w 55"/>
                  <a:gd name="T23" fmla="*/ 84 h 93"/>
                  <a:gd name="T24" fmla="*/ 24 w 55"/>
                  <a:gd name="T25" fmla="*/ 93 h 93"/>
                  <a:gd name="T26" fmla="*/ 0 w 55"/>
                  <a:gd name="T27" fmla="*/ 59 h 93"/>
                  <a:gd name="T28" fmla="*/ 24 w 55"/>
                  <a:gd name="T29" fmla="*/ 25 h 93"/>
                  <a:gd name="T30" fmla="*/ 44 w 55"/>
                  <a:gd name="T31" fmla="*/ 2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93">
                    <a:moveTo>
                      <a:pt x="28" y="83"/>
                    </a:moveTo>
                    <a:cubicBezTo>
                      <a:pt x="42" y="83"/>
                      <a:pt x="44" y="78"/>
                      <a:pt x="44" y="60"/>
                    </a:cubicBezTo>
                    <a:cubicBezTo>
                      <a:pt x="44" y="53"/>
                      <a:pt x="44" y="39"/>
                      <a:pt x="44" y="36"/>
                    </a:cubicBezTo>
                    <a:cubicBezTo>
                      <a:pt x="44" y="35"/>
                      <a:pt x="37" y="36"/>
                      <a:pt x="28" y="36"/>
                    </a:cubicBezTo>
                    <a:cubicBezTo>
                      <a:pt x="14" y="36"/>
                      <a:pt x="11" y="38"/>
                      <a:pt x="11" y="60"/>
                    </a:cubicBezTo>
                    <a:cubicBezTo>
                      <a:pt x="11" y="81"/>
                      <a:pt x="15" y="83"/>
                      <a:pt x="28" y="83"/>
                    </a:cubicBezTo>
                    <a:close/>
                    <a:moveTo>
                      <a:pt x="44" y="25"/>
                    </a:moveTo>
                    <a:cubicBezTo>
                      <a:pt x="44" y="0"/>
                      <a:pt x="44" y="0"/>
                      <a:pt x="44" y="0"/>
                    </a:cubicBezTo>
                    <a:cubicBezTo>
                      <a:pt x="55" y="0"/>
                      <a:pt x="55" y="0"/>
                      <a:pt x="55" y="0"/>
                    </a:cubicBezTo>
                    <a:cubicBezTo>
                      <a:pt x="55" y="93"/>
                      <a:pt x="55" y="93"/>
                      <a:pt x="55" y="93"/>
                    </a:cubicBezTo>
                    <a:cubicBezTo>
                      <a:pt x="44" y="93"/>
                      <a:pt x="44" y="93"/>
                      <a:pt x="44" y="93"/>
                    </a:cubicBezTo>
                    <a:cubicBezTo>
                      <a:pt x="44" y="84"/>
                      <a:pt x="44" y="84"/>
                      <a:pt x="44" y="84"/>
                    </a:cubicBezTo>
                    <a:cubicBezTo>
                      <a:pt x="44" y="84"/>
                      <a:pt x="43" y="93"/>
                      <a:pt x="24" y="93"/>
                    </a:cubicBezTo>
                    <a:cubicBezTo>
                      <a:pt x="2" y="93"/>
                      <a:pt x="0" y="79"/>
                      <a:pt x="0" y="59"/>
                    </a:cubicBezTo>
                    <a:cubicBezTo>
                      <a:pt x="0" y="39"/>
                      <a:pt x="2" y="25"/>
                      <a:pt x="24" y="25"/>
                    </a:cubicBezTo>
                    <a:cubicBezTo>
                      <a:pt x="44" y="25"/>
                      <a:pt x="44" y="25"/>
                      <a:pt x="44" y="25"/>
                    </a:cubicBez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6799"/>
                <a:endParaRPr lang="en-US" dirty="0">
                  <a:solidFill>
                    <a:srgbClr val="000000"/>
                  </a:solidFill>
                </a:endParaRPr>
              </a:p>
            </p:txBody>
          </p:sp>
          <p:sp>
            <p:nvSpPr>
              <p:cNvPr id="169" name="Freeform 38"/>
              <p:cNvSpPr>
                <a:spLocks noEditPoints="1"/>
              </p:cNvSpPr>
              <p:nvPr/>
            </p:nvSpPr>
            <p:spPr bwMode="auto">
              <a:xfrm>
                <a:off x="10322374" y="3730329"/>
                <a:ext cx="66189" cy="112879"/>
              </a:xfrm>
              <a:custGeom>
                <a:avLst/>
                <a:gdLst>
                  <a:gd name="T0" fmla="*/ 28 w 55"/>
                  <a:gd name="T1" fmla="*/ 83 h 93"/>
                  <a:gd name="T2" fmla="*/ 44 w 55"/>
                  <a:gd name="T3" fmla="*/ 60 h 93"/>
                  <a:gd name="T4" fmla="*/ 44 w 55"/>
                  <a:gd name="T5" fmla="*/ 36 h 93"/>
                  <a:gd name="T6" fmla="*/ 28 w 55"/>
                  <a:gd name="T7" fmla="*/ 36 h 93"/>
                  <a:gd name="T8" fmla="*/ 11 w 55"/>
                  <a:gd name="T9" fmla="*/ 60 h 93"/>
                  <a:gd name="T10" fmla="*/ 28 w 55"/>
                  <a:gd name="T11" fmla="*/ 83 h 93"/>
                  <a:gd name="T12" fmla="*/ 44 w 55"/>
                  <a:gd name="T13" fmla="*/ 25 h 93"/>
                  <a:gd name="T14" fmla="*/ 44 w 55"/>
                  <a:gd name="T15" fmla="*/ 0 h 93"/>
                  <a:gd name="T16" fmla="*/ 55 w 55"/>
                  <a:gd name="T17" fmla="*/ 0 h 93"/>
                  <a:gd name="T18" fmla="*/ 55 w 55"/>
                  <a:gd name="T19" fmla="*/ 93 h 93"/>
                  <a:gd name="T20" fmla="*/ 44 w 55"/>
                  <a:gd name="T21" fmla="*/ 93 h 93"/>
                  <a:gd name="T22" fmla="*/ 44 w 55"/>
                  <a:gd name="T23" fmla="*/ 84 h 93"/>
                  <a:gd name="T24" fmla="*/ 24 w 55"/>
                  <a:gd name="T25" fmla="*/ 93 h 93"/>
                  <a:gd name="T26" fmla="*/ 0 w 55"/>
                  <a:gd name="T27" fmla="*/ 59 h 93"/>
                  <a:gd name="T28" fmla="*/ 24 w 55"/>
                  <a:gd name="T29" fmla="*/ 25 h 93"/>
                  <a:gd name="T30" fmla="*/ 44 w 55"/>
                  <a:gd name="T31" fmla="*/ 2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93">
                    <a:moveTo>
                      <a:pt x="28" y="83"/>
                    </a:moveTo>
                    <a:cubicBezTo>
                      <a:pt x="42" y="83"/>
                      <a:pt x="44" y="78"/>
                      <a:pt x="44" y="60"/>
                    </a:cubicBezTo>
                    <a:cubicBezTo>
                      <a:pt x="44" y="53"/>
                      <a:pt x="44" y="39"/>
                      <a:pt x="44" y="36"/>
                    </a:cubicBezTo>
                    <a:cubicBezTo>
                      <a:pt x="44" y="36"/>
                      <a:pt x="37" y="36"/>
                      <a:pt x="28" y="36"/>
                    </a:cubicBezTo>
                    <a:cubicBezTo>
                      <a:pt x="14" y="36"/>
                      <a:pt x="11" y="38"/>
                      <a:pt x="11" y="60"/>
                    </a:cubicBezTo>
                    <a:cubicBezTo>
                      <a:pt x="11" y="81"/>
                      <a:pt x="15" y="83"/>
                      <a:pt x="28" y="83"/>
                    </a:cubicBezTo>
                    <a:close/>
                    <a:moveTo>
                      <a:pt x="44" y="25"/>
                    </a:moveTo>
                    <a:cubicBezTo>
                      <a:pt x="44" y="0"/>
                      <a:pt x="44" y="0"/>
                      <a:pt x="44" y="0"/>
                    </a:cubicBezTo>
                    <a:cubicBezTo>
                      <a:pt x="55" y="0"/>
                      <a:pt x="55" y="0"/>
                      <a:pt x="55" y="0"/>
                    </a:cubicBezTo>
                    <a:cubicBezTo>
                      <a:pt x="55" y="93"/>
                      <a:pt x="55" y="93"/>
                      <a:pt x="55" y="93"/>
                    </a:cubicBezTo>
                    <a:cubicBezTo>
                      <a:pt x="44" y="93"/>
                      <a:pt x="44" y="93"/>
                      <a:pt x="44" y="93"/>
                    </a:cubicBezTo>
                    <a:cubicBezTo>
                      <a:pt x="44" y="84"/>
                      <a:pt x="44" y="84"/>
                      <a:pt x="44" y="84"/>
                    </a:cubicBezTo>
                    <a:cubicBezTo>
                      <a:pt x="44" y="84"/>
                      <a:pt x="43" y="93"/>
                      <a:pt x="24" y="93"/>
                    </a:cubicBezTo>
                    <a:cubicBezTo>
                      <a:pt x="2" y="93"/>
                      <a:pt x="0" y="79"/>
                      <a:pt x="0" y="59"/>
                    </a:cubicBezTo>
                    <a:cubicBezTo>
                      <a:pt x="0" y="39"/>
                      <a:pt x="2" y="25"/>
                      <a:pt x="24" y="25"/>
                    </a:cubicBezTo>
                    <a:cubicBezTo>
                      <a:pt x="44" y="25"/>
                      <a:pt x="44" y="25"/>
                      <a:pt x="44" y="25"/>
                    </a:cubicBezTo>
                    <a:close/>
                  </a:path>
                </a:pathLst>
              </a:custGeom>
              <a:solidFill>
                <a:srgbClr val="7A7A7A"/>
              </a:solidFill>
              <a:ln w="0" cap="flat">
                <a:noFill/>
                <a:prstDash val="solid"/>
                <a:miter lim="800000"/>
                <a:headEnd/>
                <a:tailEnd/>
              </a:ln>
              <a:extLst/>
            </p:spPr>
            <p:txBody>
              <a:bodyPr vert="horz" wrap="square" lIns="91440" tIns="45720" rIns="91440" bIns="45720" numCol="1" anchor="t" anchorCtr="0" compatLnSpc="1">
                <a:prstTxWarp prst="textNoShape">
                  <a:avLst/>
                </a:prstTxWarp>
              </a:bodyPr>
              <a:lstStyle/>
              <a:p>
                <a:pPr defTabSz="606799"/>
                <a:endParaRPr lang="en-US" dirty="0">
                  <a:solidFill>
                    <a:srgbClr val="000000"/>
                  </a:solidFill>
                </a:endParaRPr>
              </a:p>
            </p:txBody>
          </p:sp>
          <p:sp>
            <p:nvSpPr>
              <p:cNvPr id="170" name="Freeform 39"/>
              <p:cNvSpPr>
                <a:spLocks/>
              </p:cNvSpPr>
              <p:nvPr/>
            </p:nvSpPr>
            <p:spPr bwMode="auto">
              <a:xfrm>
                <a:off x="10770105" y="3759574"/>
                <a:ext cx="42587" cy="83634"/>
              </a:xfrm>
              <a:custGeom>
                <a:avLst/>
                <a:gdLst>
                  <a:gd name="T0" fmla="*/ 0 w 35"/>
                  <a:gd name="T1" fmla="*/ 69 h 69"/>
                  <a:gd name="T2" fmla="*/ 0 w 35"/>
                  <a:gd name="T3" fmla="*/ 18 h 69"/>
                  <a:gd name="T4" fmla="*/ 21 w 35"/>
                  <a:gd name="T5" fmla="*/ 1 h 69"/>
                  <a:gd name="T6" fmla="*/ 35 w 35"/>
                  <a:gd name="T7" fmla="*/ 1 h 69"/>
                  <a:gd name="T8" fmla="*/ 35 w 35"/>
                  <a:gd name="T9" fmla="*/ 11 h 69"/>
                  <a:gd name="T10" fmla="*/ 10 w 35"/>
                  <a:gd name="T11" fmla="*/ 11 h 69"/>
                  <a:gd name="T12" fmla="*/ 10 w 35"/>
                  <a:gd name="T13" fmla="*/ 69 h 69"/>
                  <a:gd name="T14" fmla="*/ 0 w 35"/>
                  <a:gd name="T15" fmla="*/ 69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69">
                    <a:moveTo>
                      <a:pt x="0" y="69"/>
                    </a:moveTo>
                    <a:cubicBezTo>
                      <a:pt x="0" y="18"/>
                      <a:pt x="0" y="18"/>
                      <a:pt x="0" y="18"/>
                    </a:cubicBezTo>
                    <a:cubicBezTo>
                      <a:pt x="0" y="0"/>
                      <a:pt x="5" y="1"/>
                      <a:pt x="21" y="1"/>
                    </a:cubicBezTo>
                    <a:cubicBezTo>
                      <a:pt x="27" y="1"/>
                      <a:pt x="35" y="1"/>
                      <a:pt x="35" y="1"/>
                    </a:cubicBezTo>
                    <a:cubicBezTo>
                      <a:pt x="35" y="11"/>
                      <a:pt x="35" y="11"/>
                      <a:pt x="35" y="11"/>
                    </a:cubicBezTo>
                    <a:cubicBezTo>
                      <a:pt x="10" y="11"/>
                      <a:pt x="10" y="11"/>
                      <a:pt x="10" y="11"/>
                    </a:cubicBezTo>
                    <a:cubicBezTo>
                      <a:pt x="10" y="69"/>
                      <a:pt x="10" y="69"/>
                      <a:pt x="10" y="69"/>
                    </a:cubicBezTo>
                    <a:cubicBezTo>
                      <a:pt x="0" y="69"/>
                      <a:pt x="0" y="69"/>
                      <a:pt x="0" y="69"/>
                    </a:cubicBezTo>
                    <a:close/>
                  </a:path>
                </a:pathLst>
              </a:custGeom>
              <a:solidFill>
                <a:srgbClr val="7A7A7A"/>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defTabSz="606799"/>
                <a:endParaRPr lang="en-US" dirty="0">
                  <a:solidFill>
                    <a:srgbClr val="000000"/>
                  </a:solidFill>
                </a:endParaRPr>
              </a:p>
            </p:txBody>
          </p:sp>
          <p:sp>
            <p:nvSpPr>
              <p:cNvPr id="171" name="Freeform 40"/>
              <p:cNvSpPr>
                <a:spLocks noEditPoints="1"/>
              </p:cNvSpPr>
              <p:nvPr/>
            </p:nvSpPr>
            <p:spPr bwMode="auto">
              <a:xfrm>
                <a:off x="10047831" y="3759574"/>
                <a:ext cx="63110" cy="83634"/>
              </a:xfrm>
              <a:custGeom>
                <a:avLst/>
                <a:gdLst>
                  <a:gd name="T0" fmla="*/ 24 w 52"/>
                  <a:gd name="T1" fmla="*/ 60 h 69"/>
                  <a:gd name="T2" fmla="*/ 41 w 52"/>
                  <a:gd name="T3" fmla="*/ 47 h 69"/>
                  <a:gd name="T4" fmla="*/ 41 w 52"/>
                  <a:gd name="T5" fmla="*/ 35 h 69"/>
                  <a:gd name="T6" fmla="*/ 24 w 52"/>
                  <a:gd name="T7" fmla="*/ 35 h 69"/>
                  <a:gd name="T8" fmla="*/ 11 w 52"/>
                  <a:gd name="T9" fmla="*/ 46 h 69"/>
                  <a:gd name="T10" fmla="*/ 24 w 52"/>
                  <a:gd name="T11" fmla="*/ 60 h 69"/>
                  <a:gd name="T12" fmla="*/ 41 w 52"/>
                  <a:gd name="T13" fmla="*/ 61 h 69"/>
                  <a:gd name="T14" fmla="*/ 22 w 52"/>
                  <a:gd name="T15" fmla="*/ 69 h 69"/>
                  <a:gd name="T16" fmla="*/ 0 w 52"/>
                  <a:gd name="T17" fmla="*/ 48 h 69"/>
                  <a:gd name="T18" fmla="*/ 23 w 52"/>
                  <a:gd name="T19" fmla="*/ 25 h 69"/>
                  <a:gd name="T20" fmla="*/ 42 w 52"/>
                  <a:gd name="T21" fmla="*/ 25 h 69"/>
                  <a:gd name="T22" fmla="*/ 12 w 52"/>
                  <a:gd name="T23" fmla="*/ 11 h 69"/>
                  <a:gd name="T24" fmla="*/ 12 w 52"/>
                  <a:gd name="T25" fmla="*/ 1 h 69"/>
                  <a:gd name="T26" fmla="*/ 52 w 52"/>
                  <a:gd name="T27" fmla="*/ 24 h 69"/>
                  <a:gd name="T28" fmla="*/ 52 w 52"/>
                  <a:gd name="T29" fmla="*/ 69 h 69"/>
                  <a:gd name="T30" fmla="*/ 41 w 52"/>
                  <a:gd name="T31" fmla="*/ 69 h 69"/>
                  <a:gd name="T32" fmla="*/ 41 w 52"/>
                  <a:gd name="T33" fmla="*/ 6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9">
                    <a:moveTo>
                      <a:pt x="24" y="60"/>
                    </a:moveTo>
                    <a:cubicBezTo>
                      <a:pt x="33" y="60"/>
                      <a:pt x="41" y="59"/>
                      <a:pt x="41" y="47"/>
                    </a:cubicBezTo>
                    <a:cubicBezTo>
                      <a:pt x="41" y="35"/>
                      <a:pt x="41" y="35"/>
                      <a:pt x="41" y="35"/>
                    </a:cubicBezTo>
                    <a:cubicBezTo>
                      <a:pt x="41" y="35"/>
                      <a:pt x="32" y="35"/>
                      <a:pt x="24" y="35"/>
                    </a:cubicBezTo>
                    <a:cubicBezTo>
                      <a:pt x="15" y="35"/>
                      <a:pt x="11" y="35"/>
                      <a:pt x="11" y="46"/>
                    </a:cubicBezTo>
                    <a:cubicBezTo>
                      <a:pt x="11" y="59"/>
                      <a:pt x="15" y="60"/>
                      <a:pt x="24" y="60"/>
                    </a:cubicBezTo>
                    <a:close/>
                    <a:moveTo>
                      <a:pt x="41" y="61"/>
                    </a:moveTo>
                    <a:cubicBezTo>
                      <a:pt x="38" y="69"/>
                      <a:pt x="30" y="69"/>
                      <a:pt x="22" y="69"/>
                    </a:cubicBezTo>
                    <a:cubicBezTo>
                      <a:pt x="9" y="69"/>
                      <a:pt x="0" y="66"/>
                      <a:pt x="0" y="48"/>
                    </a:cubicBezTo>
                    <a:cubicBezTo>
                      <a:pt x="0" y="28"/>
                      <a:pt x="8" y="25"/>
                      <a:pt x="23" y="25"/>
                    </a:cubicBezTo>
                    <a:cubicBezTo>
                      <a:pt x="42" y="25"/>
                      <a:pt x="42" y="25"/>
                      <a:pt x="42" y="25"/>
                    </a:cubicBezTo>
                    <a:cubicBezTo>
                      <a:pt x="42" y="12"/>
                      <a:pt x="37" y="11"/>
                      <a:pt x="12" y="11"/>
                    </a:cubicBezTo>
                    <a:cubicBezTo>
                      <a:pt x="12" y="1"/>
                      <a:pt x="12" y="1"/>
                      <a:pt x="12" y="1"/>
                    </a:cubicBezTo>
                    <a:cubicBezTo>
                      <a:pt x="35" y="1"/>
                      <a:pt x="52" y="0"/>
                      <a:pt x="52" y="24"/>
                    </a:cubicBezTo>
                    <a:cubicBezTo>
                      <a:pt x="52" y="69"/>
                      <a:pt x="52" y="69"/>
                      <a:pt x="52" y="69"/>
                    </a:cubicBezTo>
                    <a:cubicBezTo>
                      <a:pt x="41" y="69"/>
                      <a:pt x="41" y="69"/>
                      <a:pt x="41" y="69"/>
                    </a:cubicBezTo>
                    <a:cubicBezTo>
                      <a:pt x="41" y="61"/>
                      <a:pt x="41" y="61"/>
                      <a:pt x="41" y="61"/>
                    </a:cubicBezTo>
                    <a:close/>
                  </a:path>
                </a:pathLst>
              </a:custGeom>
              <a:solidFill>
                <a:srgbClr val="7A7A7A"/>
              </a:solid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06799"/>
                <a:endParaRPr lang="en-US" dirty="0">
                  <a:solidFill>
                    <a:srgbClr val="000000"/>
                  </a:solidFill>
                </a:endParaRPr>
              </a:p>
            </p:txBody>
          </p:sp>
          <p:sp>
            <p:nvSpPr>
              <p:cNvPr id="172" name="Freeform 41"/>
              <p:cNvSpPr>
                <a:spLocks noEditPoints="1"/>
              </p:cNvSpPr>
              <p:nvPr/>
            </p:nvSpPr>
            <p:spPr bwMode="auto">
              <a:xfrm>
                <a:off x="10635399" y="3759574"/>
                <a:ext cx="62084" cy="83634"/>
              </a:xfrm>
              <a:custGeom>
                <a:avLst/>
                <a:gdLst>
                  <a:gd name="T0" fmla="*/ 24 w 51"/>
                  <a:gd name="T1" fmla="*/ 60 h 69"/>
                  <a:gd name="T2" fmla="*/ 41 w 51"/>
                  <a:gd name="T3" fmla="*/ 47 h 69"/>
                  <a:gd name="T4" fmla="*/ 41 w 51"/>
                  <a:gd name="T5" fmla="*/ 35 h 69"/>
                  <a:gd name="T6" fmla="*/ 24 w 51"/>
                  <a:gd name="T7" fmla="*/ 35 h 69"/>
                  <a:gd name="T8" fmla="*/ 10 w 51"/>
                  <a:gd name="T9" fmla="*/ 46 h 69"/>
                  <a:gd name="T10" fmla="*/ 24 w 51"/>
                  <a:gd name="T11" fmla="*/ 60 h 69"/>
                  <a:gd name="T12" fmla="*/ 41 w 51"/>
                  <a:gd name="T13" fmla="*/ 61 h 69"/>
                  <a:gd name="T14" fmla="*/ 22 w 51"/>
                  <a:gd name="T15" fmla="*/ 69 h 69"/>
                  <a:gd name="T16" fmla="*/ 0 w 51"/>
                  <a:gd name="T17" fmla="*/ 48 h 69"/>
                  <a:gd name="T18" fmla="*/ 22 w 51"/>
                  <a:gd name="T19" fmla="*/ 25 h 69"/>
                  <a:gd name="T20" fmla="*/ 41 w 51"/>
                  <a:gd name="T21" fmla="*/ 25 h 69"/>
                  <a:gd name="T22" fmla="*/ 11 w 51"/>
                  <a:gd name="T23" fmla="*/ 11 h 69"/>
                  <a:gd name="T24" fmla="*/ 11 w 51"/>
                  <a:gd name="T25" fmla="*/ 1 h 69"/>
                  <a:gd name="T26" fmla="*/ 51 w 51"/>
                  <a:gd name="T27" fmla="*/ 24 h 69"/>
                  <a:gd name="T28" fmla="*/ 51 w 51"/>
                  <a:gd name="T29" fmla="*/ 69 h 69"/>
                  <a:gd name="T30" fmla="*/ 41 w 51"/>
                  <a:gd name="T31" fmla="*/ 69 h 69"/>
                  <a:gd name="T32" fmla="*/ 41 w 51"/>
                  <a:gd name="T33" fmla="*/ 6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69">
                    <a:moveTo>
                      <a:pt x="24" y="60"/>
                    </a:moveTo>
                    <a:cubicBezTo>
                      <a:pt x="32" y="60"/>
                      <a:pt x="41" y="59"/>
                      <a:pt x="41" y="47"/>
                    </a:cubicBezTo>
                    <a:cubicBezTo>
                      <a:pt x="41" y="35"/>
                      <a:pt x="41" y="35"/>
                      <a:pt x="41" y="35"/>
                    </a:cubicBezTo>
                    <a:cubicBezTo>
                      <a:pt x="41" y="35"/>
                      <a:pt x="31" y="35"/>
                      <a:pt x="24" y="35"/>
                    </a:cubicBezTo>
                    <a:cubicBezTo>
                      <a:pt x="14" y="35"/>
                      <a:pt x="10" y="35"/>
                      <a:pt x="10" y="46"/>
                    </a:cubicBezTo>
                    <a:cubicBezTo>
                      <a:pt x="10" y="59"/>
                      <a:pt x="15" y="60"/>
                      <a:pt x="24" y="60"/>
                    </a:cubicBezTo>
                    <a:close/>
                    <a:moveTo>
                      <a:pt x="41" y="61"/>
                    </a:moveTo>
                    <a:cubicBezTo>
                      <a:pt x="37" y="69"/>
                      <a:pt x="29" y="69"/>
                      <a:pt x="22" y="69"/>
                    </a:cubicBezTo>
                    <a:cubicBezTo>
                      <a:pt x="9" y="69"/>
                      <a:pt x="0" y="66"/>
                      <a:pt x="0" y="48"/>
                    </a:cubicBezTo>
                    <a:cubicBezTo>
                      <a:pt x="0" y="28"/>
                      <a:pt x="8" y="25"/>
                      <a:pt x="22" y="25"/>
                    </a:cubicBezTo>
                    <a:cubicBezTo>
                      <a:pt x="41" y="25"/>
                      <a:pt x="41" y="25"/>
                      <a:pt x="41" y="25"/>
                    </a:cubicBezTo>
                    <a:cubicBezTo>
                      <a:pt x="41" y="12"/>
                      <a:pt x="37" y="11"/>
                      <a:pt x="11" y="11"/>
                    </a:cubicBezTo>
                    <a:cubicBezTo>
                      <a:pt x="11" y="1"/>
                      <a:pt x="11" y="1"/>
                      <a:pt x="11" y="1"/>
                    </a:cubicBezTo>
                    <a:cubicBezTo>
                      <a:pt x="35" y="1"/>
                      <a:pt x="51" y="0"/>
                      <a:pt x="51" y="24"/>
                    </a:cubicBezTo>
                    <a:cubicBezTo>
                      <a:pt x="51" y="69"/>
                      <a:pt x="51" y="69"/>
                      <a:pt x="51" y="69"/>
                    </a:cubicBezTo>
                    <a:cubicBezTo>
                      <a:pt x="41" y="69"/>
                      <a:pt x="41" y="69"/>
                      <a:pt x="41" y="69"/>
                    </a:cubicBezTo>
                    <a:cubicBezTo>
                      <a:pt x="41" y="61"/>
                      <a:pt x="41" y="61"/>
                      <a:pt x="41" y="61"/>
                    </a:cubicBezTo>
                    <a:close/>
                  </a:path>
                </a:pathLst>
              </a:custGeom>
              <a:solidFill>
                <a:srgbClr val="7A7A7A"/>
              </a:solid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06799"/>
                <a:endParaRPr lang="en-US" dirty="0">
                  <a:solidFill>
                    <a:srgbClr val="000000"/>
                  </a:solidFill>
                </a:endParaRPr>
              </a:p>
            </p:txBody>
          </p:sp>
          <p:sp>
            <p:nvSpPr>
              <p:cNvPr id="173" name="Freeform 42"/>
              <p:cNvSpPr>
                <a:spLocks noEditPoints="1"/>
              </p:cNvSpPr>
              <p:nvPr/>
            </p:nvSpPr>
            <p:spPr bwMode="auto">
              <a:xfrm>
                <a:off x="10885314" y="3759574"/>
                <a:ext cx="88251" cy="86199"/>
              </a:xfrm>
              <a:custGeom>
                <a:avLst/>
                <a:gdLst>
                  <a:gd name="T0" fmla="*/ 57 w 73"/>
                  <a:gd name="T1" fmla="*/ 26 h 71"/>
                  <a:gd name="T2" fmla="*/ 41 w 73"/>
                  <a:gd name="T3" fmla="*/ 9 h 71"/>
                  <a:gd name="T4" fmla="*/ 22 w 73"/>
                  <a:gd name="T5" fmla="*/ 26 h 71"/>
                  <a:gd name="T6" fmla="*/ 57 w 73"/>
                  <a:gd name="T7" fmla="*/ 26 h 71"/>
                  <a:gd name="T8" fmla="*/ 67 w 73"/>
                  <a:gd name="T9" fmla="*/ 36 h 71"/>
                  <a:gd name="T10" fmla="*/ 22 w 73"/>
                  <a:gd name="T11" fmla="*/ 36 h 71"/>
                  <a:gd name="T12" fmla="*/ 66 w 73"/>
                  <a:gd name="T13" fmla="*/ 53 h 71"/>
                  <a:gd name="T14" fmla="*/ 66 w 73"/>
                  <a:gd name="T15" fmla="*/ 64 h 71"/>
                  <a:gd name="T16" fmla="*/ 42 w 73"/>
                  <a:gd name="T17" fmla="*/ 70 h 71"/>
                  <a:gd name="T18" fmla="*/ 40 w 73"/>
                  <a:gd name="T19" fmla="*/ 0 h 71"/>
                  <a:gd name="T20" fmla="*/ 67 w 73"/>
                  <a:gd name="T21" fmla="*/ 3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71">
                    <a:moveTo>
                      <a:pt x="57" y="26"/>
                    </a:moveTo>
                    <a:cubicBezTo>
                      <a:pt x="57" y="20"/>
                      <a:pt x="55" y="9"/>
                      <a:pt x="41" y="9"/>
                    </a:cubicBezTo>
                    <a:cubicBezTo>
                      <a:pt x="27" y="9"/>
                      <a:pt x="23" y="21"/>
                      <a:pt x="22" y="26"/>
                    </a:cubicBezTo>
                    <a:cubicBezTo>
                      <a:pt x="57" y="26"/>
                      <a:pt x="57" y="26"/>
                      <a:pt x="57" y="26"/>
                    </a:cubicBezTo>
                    <a:close/>
                    <a:moveTo>
                      <a:pt x="67" y="36"/>
                    </a:moveTo>
                    <a:cubicBezTo>
                      <a:pt x="22" y="36"/>
                      <a:pt x="22" y="36"/>
                      <a:pt x="22" y="36"/>
                    </a:cubicBezTo>
                    <a:cubicBezTo>
                      <a:pt x="22" y="70"/>
                      <a:pt x="58" y="59"/>
                      <a:pt x="66" y="53"/>
                    </a:cubicBezTo>
                    <a:cubicBezTo>
                      <a:pt x="66" y="64"/>
                      <a:pt x="66" y="64"/>
                      <a:pt x="66" y="64"/>
                    </a:cubicBezTo>
                    <a:cubicBezTo>
                      <a:pt x="63" y="66"/>
                      <a:pt x="54" y="70"/>
                      <a:pt x="42" y="70"/>
                    </a:cubicBezTo>
                    <a:cubicBezTo>
                      <a:pt x="0" y="71"/>
                      <a:pt x="2" y="0"/>
                      <a:pt x="40" y="0"/>
                    </a:cubicBezTo>
                    <a:cubicBezTo>
                      <a:pt x="73" y="0"/>
                      <a:pt x="67" y="36"/>
                      <a:pt x="67" y="36"/>
                    </a:cubicBezTo>
                    <a:close/>
                  </a:path>
                </a:pathLst>
              </a:custGeom>
              <a:solidFill>
                <a:srgbClr val="7A7A7A"/>
              </a:solid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06799"/>
                <a:endParaRPr lang="en-US" dirty="0">
                  <a:solidFill>
                    <a:srgbClr val="000000"/>
                  </a:solidFill>
                </a:endParaRPr>
              </a:p>
            </p:txBody>
          </p:sp>
          <p:sp>
            <p:nvSpPr>
              <p:cNvPr id="174" name="Freeform 43"/>
              <p:cNvSpPr>
                <a:spLocks/>
              </p:cNvSpPr>
              <p:nvPr/>
            </p:nvSpPr>
            <p:spPr bwMode="auto">
              <a:xfrm>
                <a:off x="9931597" y="3759574"/>
                <a:ext cx="43612" cy="83634"/>
              </a:xfrm>
              <a:custGeom>
                <a:avLst/>
                <a:gdLst>
                  <a:gd name="T0" fmla="*/ 0 w 36"/>
                  <a:gd name="T1" fmla="*/ 69 h 69"/>
                  <a:gd name="T2" fmla="*/ 0 w 36"/>
                  <a:gd name="T3" fmla="*/ 18 h 69"/>
                  <a:gd name="T4" fmla="*/ 23 w 36"/>
                  <a:gd name="T5" fmla="*/ 1 h 69"/>
                  <a:gd name="T6" fmla="*/ 36 w 36"/>
                  <a:gd name="T7" fmla="*/ 1 h 69"/>
                  <a:gd name="T8" fmla="*/ 36 w 36"/>
                  <a:gd name="T9" fmla="*/ 11 h 69"/>
                  <a:gd name="T10" fmla="*/ 10 w 36"/>
                  <a:gd name="T11" fmla="*/ 11 h 69"/>
                  <a:gd name="T12" fmla="*/ 11 w 36"/>
                  <a:gd name="T13" fmla="*/ 69 h 69"/>
                  <a:gd name="T14" fmla="*/ 0 w 36"/>
                  <a:gd name="T15" fmla="*/ 69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69">
                    <a:moveTo>
                      <a:pt x="0" y="69"/>
                    </a:moveTo>
                    <a:cubicBezTo>
                      <a:pt x="0" y="18"/>
                      <a:pt x="0" y="18"/>
                      <a:pt x="0" y="18"/>
                    </a:cubicBezTo>
                    <a:cubicBezTo>
                      <a:pt x="0" y="0"/>
                      <a:pt x="5" y="1"/>
                      <a:pt x="23" y="1"/>
                    </a:cubicBezTo>
                    <a:cubicBezTo>
                      <a:pt x="28" y="1"/>
                      <a:pt x="36" y="1"/>
                      <a:pt x="36" y="1"/>
                    </a:cubicBezTo>
                    <a:cubicBezTo>
                      <a:pt x="36" y="11"/>
                      <a:pt x="36" y="11"/>
                      <a:pt x="36" y="11"/>
                    </a:cubicBezTo>
                    <a:cubicBezTo>
                      <a:pt x="10" y="11"/>
                      <a:pt x="10" y="11"/>
                      <a:pt x="10" y="11"/>
                    </a:cubicBezTo>
                    <a:cubicBezTo>
                      <a:pt x="11" y="69"/>
                      <a:pt x="11" y="69"/>
                      <a:pt x="11" y="69"/>
                    </a:cubicBezTo>
                    <a:cubicBezTo>
                      <a:pt x="0" y="69"/>
                      <a:pt x="0" y="69"/>
                      <a:pt x="0" y="69"/>
                    </a:cubicBezTo>
                    <a:close/>
                  </a:path>
                </a:pathLst>
              </a:custGeom>
              <a:solidFill>
                <a:srgbClr val="7A7A7A"/>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defTabSz="606799"/>
                <a:endParaRPr lang="en-US" dirty="0">
                  <a:solidFill>
                    <a:srgbClr val="000000"/>
                  </a:solidFill>
                </a:endParaRPr>
              </a:p>
            </p:txBody>
          </p:sp>
          <p:sp>
            <p:nvSpPr>
              <p:cNvPr id="175" name="Freeform 44"/>
              <p:cNvSpPr>
                <a:spLocks/>
              </p:cNvSpPr>
              <p:nvPr/>
            </p:nvSpPr>
            <p:spPr bwMode="auto">
              <a:xfrm>
                <a:off x="10461185" y="3761114"/>
                <a:ext cx="101592" cy="82094"/>
              </a:xfrm>
              <a:custGeom>
                <a:avLst/>
                <a:gdLst>
                  <a:gd name="T0" fmla="*/ 198 w 198"/>
                  <a:gd name="T1" fmla="*/ 0 h 160"/>
                  <a:gd name="T2" fmla="*/ 161 w 198"/>
                  <a:gd name="T3" fmla="*/ 160 h 160"/>
                  <a:gd name="T4" fmla="*/ 137 w 198"/>
                  <a:gd name="T5" fmla="*/ 160 h 160"/>
                  <a:gd name="T6" fmla="*/ 99 w 198"/>
                  <a:gd name="T7" fmla="*/ 40 h 160"/>
                  <a:gd name="T8" fmla="*/ 64 w 198"/>
                  <a:gd name="T9" fmla="*/ 160 h 160"/>
                  <a:gd name="T10" fmla="*/ 40 w 198"/>
                  <a:gd name="T11" fmla="*/ 160 h 160"/>
                  <a:gd name="T12" fmla="*/ 0 w 198"/>
                  <a:gd name="T13" fmla="*/ 0 h 160"/>
                  <a:gd name="T14" fmla="*/ 26 w 198"/>
                  <a:gd name="T15" fmla="*/ 0 h 160"/>
                  <a:gd name="T16" fmla="*/ 54 w 198"/>
                  <a:gd name="T17" fmla="*/ 113 h 160"/>
                  <a:gd name="T18" fmla="*/ 90 w 198"/>
                  <a:gd name="T19" fmla="*/ 0 h 160"/>
                  <a:gd name="T20" fmla="*/ 111 w 198"/>
                  <a:gd name="T21" fmla="*/ 0 h 160"/>
                  <a:gd name="T22" fmla="*/ 149 w 198"/>
                  <a:gd name="T23" fmla="*/ 113 h 160"/>
                  <a:gd name="T24" fmla="*/ 175 w 198"/>
                  <a:gd name="T25" fmla="*/ 0 h 160"/>
                  <a:gd name="T26" fmla="*/ 198 w 198"/>
                  <a:gd name="T27" fmla="*/ 0 h 160"/>
                  <a:gd name="T28" fmla="*/ 198 w 198"/>
                  <a:gd name="T2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8" h="160">
                    <a:moveTo>
                      <a:pt x="198" y="0"/>
                    </a:moveTo>
                    <a:lnTo>
                      <a:pt x="161" y="160"/>
                    </a:lnTo>
                    <a:lnTo>
                      <a:pt x="137" y="160"/>
                    </a:lnTo>
                    <a:lnTo>
                      <a:pt x="99" y="40"/>
                    </a:lnTo>
                    <a:lnTo>
                      <a:pt x="64" y="160"/>
                    </a:lnTo>
                    <a:lnTo>
                      <a:pt x="40" y="160"/>
                    </a:lnTo>
                    <a:lnTo>
                      <a:pt x="0" y="0"/>
                    </a:lnTo>
                    <a:lnTo>
                      <a:pt x="26" y="0"/>
                    </a:lnTo>
                    <a:lnTo>
                      <a:pt x="54" y="113"/>
                    </a:lnTo>
                    <a:lnTo>
                      <a:pt x="90" y="0"/>
                    </a:lnTo>
                    <a:lnTo>
                      <a:pt x="111" y="0"/>
                    </a:lnTo>
                    <a:lnTo>
                      <a:pt x="149" y="113"/>
                    </a:lnTo>
                    <a:lnTo>
                      <a:pt x="175" y="0"/>
                    </a:lnTo>
                    <a:lnTo>
                      <a:pt x="198" y="0"/>
                    </a:lnTo>
                    <a:lnTo>
                      <a:pt x="198" y="0"/>
                    </a:lnTo>
                    <a:close/>
                  </a:path>
                </a:pathLst>
              </a:custGeom>
              <a:solidFill>
                <a:srgbClr val="7A7A7A"/>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defTabSz="606799"/>
                <a:endParaRPr lang="en-US" dirty="0">
                  <a:solidFill>
                    <a:srgbClr val="000000"/>
                  </a:solidFill>
                </a:endParaRPr>
              </a:p>
            </p:txBody>
          </p:sp>
        </p:grpSp>
        <p:grpSp>
          <p:nvGrpSpPr>
            <p:cNvPr id="176" name="Group 175"/>
            <p:cNvGrpSpPr/>
            <p:nvPr/>
          </p:nvGrpSpPr>
          <p:grpSpPr>
            <a:xfrm>
              <a:off x="10425044" y="4039117"/>
              <a:ext cx="803494" cy="54470"/>
              <a:chOff x="9645880" y="4027304"/>
              <a:chExt cx="1104292" cy="74861"/>
            </a:xfrm>
            <a:solidFill>
              <a:srgbClr val="7A7A7A"/>
            </a:solidFill>
          </p:grpSpPr>
          <p:sp>
            <p:nvSpPr>
              <p:cNvPr id="177" name="Freeform 49"/>
              <p:cNvSpPr>
                <a:spLocks/>
              </p:cNvSpPr>
              <p:nvPr/>
            </p:nvSpPr>
            <p:spPr bwMode="auto">
              <a:xfrm>
                <a:off x="9645880" y="4027304"/>
                <a:ext cx="88161" cy="74587"/>
              </a:xfrm>
              <a:custGeom>
                <a:avLst/>
                <a:gdLst>
                  <a:gd name="T0" fmla="*/ 267 w 272"/>
                  <a:gd name="T1" fmla="*/ 1 h 230"/>
                  <a:gd name="T2" fmla="*/ 220 w 272"/>
                  <a:gd name="T3" fmla="*/ 1 h 230"/>
                  <a:gd name="T4" fmla="*/ 214 w 272"/>
                  <a:gd name="T5" fmla="*/ 7 h 230"/>
                  <a:gd name="T6" fmla="*/ 214 w 272"/>
                  <a:gd name="T7" fmla="*/ 147 h 230"/>
                  <a:gd name="T8" fmla="*/ 60 w 272"/>
                  <a:gd name="T9" fmla="*/ 13 h 230"/>
                  <a:gd name="T10" fmla="*/ 28 w 272"/>
                  <a:gd name="T11" fmla="*/ 0 h 230"/>
                  <a:gd name="T12" fmla="*/ 0 w 272"/>
                  <a:gd name="T13" fmla="*/ 32 h 230"/>
                  <a:gd name="T14" fmla="*/ 0 w 272"/>
                  <a:gd name="T15" fmla="*/ 223 h 230"/>
                  <a:gd name="T16" fmla="*/ 5 w 272"/>
                  <a:gd name="T17" fmla="*/ 228 h 230"/>
                  <a:gd name="T18" fmla="*/ 53 w 272"/>
                  <a:gd name="T19" fmla="*/ 228 h 230"/>
                  <a:gd name="T20" fmla="*/ 58 w 272"/>
                  <a:gd name="T21" fmla="*/ 223 h 230"/>
                  <a:gd name="T22" fmla="*/ 58 w 272"/>
                  <a:gd name="T23" fmla="*/ 82 h 230"/>
                  <a:gd name="T24" fmla="*/ 213 w 272"/>
                  <a:gd name="T25" fmla="*/ 218 h 230"/>
                  <a:gd name="T26" fmla="*/ 243 w 272"/>
                  <a:gd name="T27" fmla="*/ 230 h 230"/>
                  <a:gd name="T28" fmla="*/ 272 w 272"/>
                  <a:gd name="T29" fmla="*/ 196 h 230"/>
                  <a:gd name="T30" fmla="*/ 272 w 272"/>
                  <a:gd name="T31" fmla="*/ 7 h 230"/>
                  <a:gd name="T32" fmla="*/ 267 w 272"/>
                  <a:gd name="T33" fmla="*/ 1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2" h="230">
                    <a:moveTo>
                      <a:pt x="267" y="1"/>
                    </a:moveTo>
                    <a:cubicBezTo>
                      <a:pt x="220" y="1"/>
                      <a:pt x="220" y="1"/>
                      <a:pt x="220" y="1"/>
                    </a:cubicBezTo>
                    <a:cubicBezTo>
                      <a:pt x="217" y="1"/>
                      <a:pt x="214" y="4"/>
                      <a:pt x="214" y="7"/>
                    </a:cubicBezTo>
                    <a:cubicBezTo>
                      <a:pt x="214" y="147"/>
                      <a:pt x="214" y="147"/>
                      <a:pt x="214" y="147"/>
                    </a:cubicBezTo>
                    <a:cubicBezTo>
                      <a:pt x="60" y="13"/>
                      <a:pt x="60" y="13"/>
                      <a:pt x="60" y="13"/>
                    </a:cubicBezTo>
                    <a:cubicBezTo>
                      <a:pt x="50" y="4"/>
                      <a:pt x="39" y="0"/>
                      <a:pt x="28" y="0"/>
                    </a:cubicBezTo>
                    <a:cubicBezTo>
                      <a:pt x="17" y="0"/>
                      <a:pt x="0" y="4"/>
                      <a:pt x="0" y="32"/>
                    </a:cubicBezTo>
                    <a:cubicBezTo>
                      <a:pt x="0" y="223"/>
                      <a:pt x="0" y="223"/>
                      <a:pt x="0" y="223"/>
                    </a:cubicBezTo>
                    <a:cubicBezTo>
                      <a:pt x="0" y="226"/>
                      <a:pt x="3" y="228"/>
                      <a:pt x="5" y="228"/>
                    </a:cubicBezTo>
                    <a:cubicBezTo>
                      <a:pt x="53" y="228"/>
                      <a:pt x="53" y="228"/>
                      <a:pt x="53" y="228"/>
                    </a:cubicBezTo>
                    <a:cubicBezTo>
                      <a:pt x="55" y="228"/>
                      <a:pt x="58" y="226"/>
                      <a:pt x="58" y="223"/>
                    </a:cubicBezTo>
                    <a:cubicBezTo>
                      <a:pt x="58" y="82"/>
                      <a:pt x="58" y="82"/>
                      <a:pt x="58" y="82"/>
                    </a:cubicBezTo>
                    <a:cubicBezTo>
                      <a:pt x="213" y="218"/>
                      <a:pt x="213" y="218"/>
                      <a:pt x="213" y="218"/>
                    </a:cubicBezTo>
                    <a:cubicBezTo>
                      <a:pt x="223" y="226"/>
                      <a:pt x="233" y="230"/>
                      <a:pt x="243" y="230"/>
                    </a:cubicBezTo>
                    <a:cubicBezTo>
                      <a:pt x="254" y="230"/>
                      <a:pt x="272" y="226"/>
                      <a:pt x="272" y="196"/>
                    </a:cubicBezTo>
                    <a:cubicBezTo>
                      <a:pt x="272" y="7"/>
                      <a:pt x="272" y="7"/>
                      <a:pt x="272" y="7"/>
                    </a:cubicBezTo>
                    <a:cubicBezTo>
                      <a:pt x="272" y="4"/>
                      <a:pt x="269" y="1"/>
                      <a:pt x="26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6799"/>
                <a:endParaRPr lang="en-US" dirty="0">
                  <a:solidFill>
                    <a:srgbClr val="000000"/>
                  </a:solidFill>
                </a:endParaRPr>
              </a:p>
            </p:txBody>
          </p:sp>
          <p:sp>
            <p:nvSpPr>
              <p:cNvPr id="178" name="Freeform 50"/>
              <p:cNvSpPr>
                <a:spLocks/>
              </p:cNvSpPr>
              <p:nvPr/>
            </p:nvSpPr>
            <p:spPr bwMode="auto">
              <a:xfrm>
                <a:off x="9806986" y="4027715"/>
                <a:ext cx="87887" cy="73490"/>
              </a:xfrm>
              <a:custGeom>
                <a:avLst/>
                <a:gdLst>
                  <a:gd name="T0" fmla="*/ 266 w 271"/>
                  <a:gd name="T1" fmla="*/ 0 h 227"/>
                  <a:gd name="T2" fmla="*/ 219 w 271"/>
                  <a:gd name="T3" fmla="*/ 0 h 227"/>
                  <a:gd name="T4" fmla="*/ 214 w 271"/>
                  <a:gd name="T5" fmla="*/ 6 h 227"/>
                  <a:gd name="T6" fmla="*/ 214 w 271"/>
                  <a:gd name="T7" fmla="*/ 157 h 227"/>
                  <a:gd name="T8" fmla="*/ 168 w 271"/>
                  <a:gd name="T9" fmla="*/ 176 h 227"/>
                  <a:gd name="T10" fmla="*/ 105 w 271"/>
                  <a:gd name="T11" fmla="*/ 176 h 227"/>
                  <a:gd name="T12" fmla="*/ 58 w 271"/>
                  <a:gd name="T13" fmla="*/ 157 h 227"/>
                  <a:gd name="T14" fmla="*/ 58 w 271"/>
                  <a:gd name="T15" fmla="*/ 6 h 227"/>
                  <a:gd name="T16" fmla="*/ 53 w 271"/>
                  <a:gd name="T17" fmla="*/ 0 h 227"/>
                  <a:gd name="T18" fmla="*/ 6 w 271"/>
                  <a:gd name="T19" fmla="*/ 0 h 227"/>
                  <a:gd name="T20" fmla="*/ 0 w 271"/>
                  <a:gd name="T21" fmla="*/ 6 h 227"/>
                  <a:gd name="T22" fmla="*/ 0 w 271"/>
                  <a:gd name="T23" fmla="*/ 159 h 227"/>
                  <a:gd name="T24" fmla="*/ 6 w 271"/>
                  <a:gd name="T25" fmla="*/ 187 h 227"/>
                  <a:gd name="T26" fmla="*/ 20 w 271"/>
                  <a:gd name="T27" fmla="*/ 206 h 227"/>
                  <a:gd name="T28" fmla="*/ 40 w 271"/>
                  <a:gd name="T29" fmla="*/ 218 h 227"/>
                  <a:gd name="T30" fmla="*/ 63 w 271"/>
                  <a:gd name="T31" fmla="*/ 224 h 227"/>
                  <a:gd name="T32" fmla="*/ 87 w 271"/>
                  <a:gd name="T33" fmla="*/ 226 h 227"/>
                  <a:gd name="T34" fmla="*/ 110 w 271"/>
                  <a:gd name="T35" fmla="*/ 227 h 227"/>
                  <a:gd name="T36" fmla="*/ 161 w 271"/>
                  <a:gd name="T37" fmla="*/ 227 h 227"/>
                  <a:gd name="T38" fmla="*/ 244 w 271"/>
                  <a:gd name="T39" fmla="*/ 211 h 227"/>
                  <a:gd name="T40" fmla="*/ 271 w 271"/>
                  <a:gd name="T41" fmla="*/ 159 h 227"/>
                  <a:gd name="T42" fmla="*/ 271 w 271"/>
                  <a:gd name="T43" fmla="*/ 6 h 227"/>
                  <a:gd name="T44" fmla="*/ 266 w 271"/>
                  <a:gd name="T45"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1" h="227">
                    <a:moveTo>
                      <a:pt x="266" y="0"/>
                    </a:moveTo>
                    <a:cubicBezTo>
                      <a:pt x="219" y="0"/>
                      <a:pt x="219" y="0"/>
                      <a:pt x="219" y="0"/>
                    </a:cubicBezTo>
                    <a:cubicBezTo>
                      <a:pt x="216" y="0"/>
                      <a:pt x="214" y="3"/>
                      <a:pt x="214" y="6"/>
                    </a:cubicBezTo>
                    <a:cubicBezTo>
                      <a:pt x="214" y="157"/>
                      <a:pt x="214" y="157"/>
                      <a:pt x="214" y="157"/>
                    </a:cubicBezTo>
                    <a:cubicBezTo>
                      <a:pt x="214" y="170"/>
                      <a:pt x="199" y="176"/>
                      <a:pt x="168" y="176"/>
                    </a:cubicBezTo>
                    <a:cubicBezTo>
                      <a:pt x="105" y="176"/>
                      <a:pt x="105" y="176"/>
                      <a:pt x="105" y="176"/>
                    </a:cubicBezTo>
                    <a:cubicBezTo>
                      <a:pt x="74" y="176"/>
                      <a:pt x="58" y="170"/>
                      <a:pt x="58" y="157"/>
                    </a:cubicBezTo>
                    <a:cubicBezTo>
                      <a:pt x="58" y="6"/>
                      <a:pt x="58" y="6"/>
                      <a:pt x="58" y="6"/>
                    </a:cubicBezTo>
                    <a:cubicBezTo>
                      <a:pt x="58" y="3"/>
                      <a:pt x="55" y="0"/>
                      <a:pt x="53" y="0"/>
                    </a:cubicBezTo>
                    <a:cubicBezTo>
                      <a:pt x="6" y="0"/>
                      <a:pt x="6" y="0"/>
                      <a:pt x="6" y="0"/>
                    </a:cubicBezTo>
                    <a:cubicBezTo>
                      <a:pt x="3" y="0"/>
                      <a:pt x="0" y="3"/>
                      <a:pt x="0" y="6"/>
                    </a:cubicBezTo>
                    <a:cubicBezTo>
                      <a:pt x="0" y="159"/>
                      <a:pt x="0" y="159"/>
                      <a:pt x="0" y="159"/>
                    </a:cubicBezTo>
                    <a:cubicBezTo>
                      <a:pt x="0" y="170"/>
                      <a:pt x="2" y="179"/>
                      <a:pt x="6" y="187"/>
                    </a:cubicBezTo>
                    <a:cubicBezTo>
                      <a:pt x="9" y="194"/>
                      <a:pt x="14" y="201"/>
                      <a:pt x="20" y="206"/>
                    </a:cubicBezTo>
                    <a:cubicBezTo>
                      <a:pt x="26" y="211"/>
                      <a:pt x="32" y="215"/>
                      <a:pt x="40" y="218"/>
                    </a:cubicBezTo>
                    <a:cubicBezTo>
                      <a:pt x="47" y="220"/>
                      <a:pt x="55" y="223"/>
                      <a:pt x="63" y="224"/>
                    </a:cubicBezTo>
                    <a:cubicBezTo>
                      <a:pt x="71" y="225"/>
                      <a:pt x="79" y="226"/>
                      <a:pt x="87" y="226"/>
                    </a:cubicBezTo>
                    <a:cubicBezTo>
                      <a:pt x="95" y="227"/>
                      <a:pt x="103" y="227"/>
                      <a:pt x="110" y="227"/>
                    </a:cubicBezTo>
                    <a:cubicBezTo>
                      <a:pt x="161" y="227"/>
                      <a:pt x="161" y="227"/>
                      <a:pt x="161" y="227"/>
                    </a:cubicBezTo>
                    <a:cubicBezTo>
                      <a:pt x="199" y="227"/>
                      <a:pt x="226" y="222"/>
                      <a:pt x="244" y="211"/>
                    </a:cubicBezTo>
                    <a:cubicBezTo>
                      <a:pt x="262" y="200"/>
                      <a:pt x="271" y="183"/>
                      <a:pt x="271" y="159"/>
                    </a:cubicBezTo>
                    <a:cubicBezTo>
                      <a:pt x="271" y="6"/>
                      <a:pt x="271" y="6"/>
                      <a:pt x="271" y="6"/>
                    </a:cubicBezTo>
                    <a:cubicBezTo>
                      <a:pt x="271" y="3"/>
                      <a:pt x="269" y="0"/>
                      <a:pt x="2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6799"/>
                <a:endParaRPr lang="en-US" dirty="0">
                  <a:solidFill>
                    <a:srgbClr val="000000"/>
                  </a:solidFill>
                </a:endParaRPr>
              </a:p>
            </p:txBody>
          </p:sp>
          <p:sp>
            <p:nvSpPr>
              <p:cNvPr id="179" name="Freeform 51"/>
              <p:cNvSpPr>
                <a:spLocks/>
              </p:cNvSpPr>
              <p:nvPr/>
            </p:nvSpPr>
            <p:spPr bwMode="auto">
              <a:xfrm>
                <a:off x="9967817" y="4027715"/>
                <a:ext cx="80620" cy="73490"/>
              </a:xfrm>
              <a:custGeom>
                <a:avLst/>
                <a:gdLst>
                  <a:gd name="T0" fmla="*/ 249 w 249"/>
                  <a:gd name="T1" fmla="*/ 46 h 227"/>
                  <a:gd name="T2" fmla="*/ 249 w 249"/>
                  <a:gd name="T3" fmla="*/ 5 h 227"/>
                  <a:gd name="T4" fmla="*/ 244 w 249"/>
                  <a:gd name="T5" fmla="*/ 0 h 227"/>
                  <a:gd name="T6" fmla="*/ 5 w 249"/>
                  <a:gd name="T7" fmla="*/ 0 h 227"/>
                  <a:gd name="T8" fmla="*/ 0 w 249"/>
                  <a:gd name="T9" fmla="*/ 5 h 227"/>
                  <a:gd name="T10" fmla="*/ 0 w 249"/>
                  <a:gd name="T11" fmla="*/ 46 h 227"/>
                  <a:gd name="T12" fmla="*/ 5 w 249"/>
                  <a:gd name="T13" fmla="*/ 51 h 227"/>
                  <a:gd name="T14" fmla="*/ 96 w 249"/>
                  <a:gd name="T15" fmla="*/ 51 h 227"/>
                  <a:gd name="T16" fmla="*/ 96 w 249"/>
                  <a:gd name="T17" fmla="*/ 222 h 227"/>
                  <a:gd name="T18" fmla="*/ 101 w 249"/>
                  <a:gd name="T19" fmla="*/ 227 h 227"/>
                  <a:gd name="T20" fmla="*/ 148 w 249"/>
                  <a:gd name="T21" fmla="*/ 227 h 227"/>
                  <a:gd name="T22" fmla="*/ 153 w 249"/>
                  <a:gd name="T23" fmla="*/ 222 h 227"/>
                  <a:gd name="T24" fmla="*/ 153 w 249"/>
                  <a:gd name="T25" fmla="*/ 51 h 227"/>
                  <a:gd name="T26" fmla="*/ 244 w 249"/>
                  <a:gd name="T27" fmla="*/ 51 h 227"/>
                  <a:gd name="T28" fmla="*/ 249 w 249"/>
                  <a:gd name="T29" fmla="*/ 46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9" h="227">
                    <a:moveTo>
                      <a:pt x="249" y="46"/>
                    </a:moveTo>
                    <a:cubicBezTo>
                      <a:pt x="249" y="5"/>
                      <a:pt x="249" y="5"/>
                      <a:pt x="249" y="5"/>
                    </a:cubicBezTo>
                    <a:cubicBezTo>
                      <a:pt x="249" y="2"/>
                      <a:pt x="246" y="0"/>
                      <a:pt x="244" y="0"/>
                    </a:cubicBezTo>
                    <a:cubicBezTo>
                      <a:pt x="5" y="0"/>
                      <a:pt x="5" y="0"/>
                      <a:pt x="5" y="0"/>
                    </a:cubicBezTo>
                    <a:cubicBezTo>
                      <a:pt x="3" y="0"/>
                      <a:pt x="0" y="2"/>
                      <a:pt x="0" y="5"/>
                    </a:cubicBezTo>
                    <a:cubicBezTo>
                      <a:pt x="0" y="46"/>
                      <a:pt x="0" y="46"/>
                      <a:pt x="0" y="46"/>
                    </a:cubicBezTo>
                    <a:cubicBezTo>
                      <a:pt x="0" y="49"/>
                      <a:pt x="3" y="51"/>
                      <a:pt x="5" y="51"/>
                    </a:cubicBezTo>
                    <a:cubicBezTo>
                      <a:pt x="96" y="51"/>
                      <a:pt x="96" y="51"/>
                      <a:pt x="96" y="51"/>
                    </a:cubicBezTo>
                    <a:cubicBezTo>
                      <a:pt x="96" y="222"/>
                      <a:pt x="96" y="222"/>
                      <a:pt x="96" y="222"/>
                    </a:cubicBezTo>
                    <a:cubicBezTo>
                      <a:pt x="96" y="225"/>
                      <a:pt x="98" y="227"/>
                      <a:pt x="101" y="227"/>
                    </a:cubicBezTo>
                    <a:cubicBezTo>
                      <a:pt x="148" y="227"/>
                      <a:pt x="148" y="227"/>
                      <a:pt x="148" y="227"/>
                    </a:cubicBezTo>
                    <a:cubicBezTo>
                      <a:pt x="151" y="227"/>
                      <a:pt x="153" y="225"/>
                      <a:pt x="153" y="222"/>
                    </a:cubicBezTo>
                    <a:cubicBezTo>
                      <a:pt x="153" y="51"/>
                      <a:pt x="153" y="51"/>
                      <a:pt x="153" y="51"/>
                    </a:cubicBezTo>
                    <a:cubicBezTo>
                      <a:pt x="244" y="51"/>
                      <a:pt x="244" y="51"/>
                      <a:pt x="244" y="51"/>
                    </a:cubicBezTo>
                    <a:cubicBezTo>
                      <a:pt x="246" y="51"/>
                      <a:pt x="249" y="49"/>
                      <a:pt x="249"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6799"/>
                <a:endParaRPr lang="en-US" dirty="0">
                  <a:solidFill>
                    <a:srgbClr val="000000"/>
                  </a:solidFill>
                </a:endParaRPr>
              </a:p>
            </p:txBody>
          </p:sp>
          <p:sp>
            <p:nvSpPr>
              <p:cNvPr id="180" name="Freeform 52"/>
              <p:cNvSpPr>
                <a:spLocks noEditPoints="1"/>
              </p:cNvSpPr>
              <p:nvPr/>
            </p:nvSpPr>
            <p:spPr bwMode="auto">
              <a:xfrm>
                <a:off x="10121381" y="4027304"/>
                <a:ext cx="110784" cy="73902"/>
              </a:xfrm>
              <a:custGeom>
                <a:avLst/>
                <a:gdLst>
                  <a:gd name="T0" fmla="*/ 203 w 342"/>
                  <a:gd name="T1" fmla="*/ 17 h 228"/>
                  <a:gd name="T2" fmla="*/ 173 w 342"/>
                  <a:gd name="T3" fmla="*/ 0 h 228"/>
                  <a:gd name="T4" fmla="*/ 142 w 342"/>
                  <a:gd name="T5" fmla="*/ 17 h 228"/>
                  <a:gd name="T6" fmla="*/ 2 w 342"/>
                  <a:gd name="T7" fmla="*/ 220 h 228"/>
                  <a:gd name="T8" fmla="*/ 1 w 342"/>
                  <a:gd name="T9" fmla="*/ 225 h 228"/>
                  <a:gd name="T10" fmla="*/ 6 w 342"/>
                  <a:gd name="T11" fmla="*/ 228 h 228"/>
                  <a:gd name="T12" fmla="*/ 61 w 342"/>
                  <a:gd name="T13" fmla="*/ 228 h 228"/>
                  <a:gd name="T14" fmla="*/ 66 w 342"/>
                  <a:gd name="T15" fmla="*/ 226 h 228"/>
                  <a:gd name="T16" fmla="*/ 102 w 342"/>
                  <a:gd name="T17" fmla="*/ 169 h 228"/>
                  <a:gd name="T18" fmla="*/ 242 w 342"/>
                  <a:gd name="T19" fmla="*/ 169 h 228"/>
                  <a:gd name="T20" fmla="*/ 279 w 342"/>
                  <a:gd name="T21" fmla="*/ 226 h 228"/>
                  <a:gd name="T22" fmla="*/ 284 w 342"/>
                  <a:gd name="T23" fmla="*/ 228 h 228"/>
                  <a:gd name="T24" fmla="*/ 337 w 342"/>
                  <a:gd name="T25" fmla="*/ 228 h 228"/>
                  <a:gd name="T26" fmla="*/ 341 w 342"/>
                  <a:gd name="T27" fmla="*/ 225 h 228"/>
                  <a:gd name="T28" fmla="*/ 341 w 342"/>
                  <a:gd name="T29" fmla="*/ 220 h 228"/>
                  <a:gd name="T30" fmla="*/ 203 w 342"/>
                  <a:gd name="T31" fmla="*/ 17 h 228"/>
                  <a:gd name="T32" fmla="*/ 136 w 342"/>
                  <a:gd name="T33" fmla="*/ 118 h 228"/>
                  <a:gd name="T34" fmla="*/ 171 w 342"/>
                  <a:gd name="T35" fmla="*/ 68 h 228"/>
                  <a:gd name="T36" fmla="*/ 207 w 342"/>
                  <a:gd name="T37" fmla="*/ 118 h 228"/>
                  <a:gd name="T38" fmla="*/ 136 w 342"/>
                  <a:gd name="T39" fmla="*/ 11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2" h="228">
                    <a:moveTo>
                      <a:pt x="203" y="17"/>
                    </a:moveTo>
                    <a:cubicBezTo>
                      <a:pt x="196" y="6"/>
                      <a:pt x="185" y="0"/>
                      <a:pt x="173" y="0"/>
                    </a:cubicBezTo>
                    <a:cubicBezTo>
                      <a:pt x="160" y="0"/>
                      <a:pt x="150" y="6"/>
                      <a:pt x="142" y="17"/>
                    </a:cubicBezTo>
                    <a:cubicBezTo>
                      <a:pt x="2" y="220"/>
                      <a:pt x="2" y="220"/>
                      <a:pt x="2" y="220"/>
                    </a:cubicBezTo>
                    <a:cubicBezTo>
                      <a:pt x="1" y="221"/>
                      <a:pt x="0" y="223"/>
                      <a:pt x="1" y="225"/>
                    </a:cubicBezTo>
                    <a:cubicBezTo>
                      <a:pt x="2" y="227"/>
                      <a:pt x="4" y="228"/>
                      <a:pt x="6" y="228"/>
                    </a:cubicBezTo>
                    <a:cubicBezTo>
                      <a:pt x="61" y="228"/>
                      <a:pt x="61" y="228"/>
                      <a:pt x="61" y="228"/>
                    </a:cubicBezTo>
                    <a:cubicBezTo>
                      <a:pt x="63" y="228"/>
                      <a:pt x="65" y="227"/>
                      <a:pt x="66" y="226"/>
                    </a:cubicBezTo>
                    <a:cubicBezTo>
                      <a:pt x="102" y="169"/>
                      <a:pt x="102" y="169"/>
                      <a:pt x="102" y="169"/>
                    </a:cubicBezTo>
                    <a:cubicBezTo>
                      <a:pt x="242" y="169"/>
                      <a:pt x="242" y="169"/>
                      <a:pt x="242" y="169"/>
                    </a:cubicBezTo>
                    <a:cubicBezTo>
                      <a:pt x="279" y="226"/>
                      <a:pt x="279" y="226"/>
                      <a:pt x="279" y="226"/>
                    </a:cubicBezTo>
                    <a:cubicBezTo>
                      <a:pt x="280" y="227"/>
                      <a:pt x="282" y="228"/>
                      <a:pt x="284" y="228"/>
                    </a:cubicBezTo>
                    <a:cubicBezTo>
                      <a:pt x="337" y="228"/>
                      <a:pt x="337" y="228"/>
                      <a:pt x="337" y="228"/>
                    </a:cubicBezTo>
                    <a:cubicBezTo>
                      <a:pt x="339" y="228"/>
                      <a:pt x="340" y="227"/>
                      <a:pt x="341" y="225"/>
                    </a:cubicBezTo>
                    <a:cubicBezTo>
                      <a:pt x="342" y="223"/>
                      <a:pt x="342" y="221"/>
                      <a:pt x="341" y="220"/>
                    </a:cubicBezTo>
                    <a:lnTo>
                      <a:pt x="203" y="17"/>
                    </a:lnTo>
                    <a:close/>
                    <a:moveTo>
                      <a:pt x="136" y="118"/>
                    </a:moveTo>
                    <a:cubicBezTo>
                      <a:pt x="171" y="68"/>
                      <a:pt x="171" y="68"/>
                      <a:pt x="171" y="68"/>
                    </a:cubicBezTo>
                    <a:cubicBezTo>
                      <a:pt x="207" y="118"/>
                      <a:pt x="207" y="118"/>
                      <a:pt x="207" y="118"/>
                    </a:cubicBezTo>
                    <a:lnTo>
                      <a:pt x="136"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6799"/>
                <a:endParaRPr lang="en-US" dirty="0">
                  <a:solidFill>
                    <a:srgbClr val="000000"/>
                  </a:solidFill>
                </a:endParaRPr>
              </a:p>
            </p:txBody>
          </p:sp>
          <p:sp>
            <p:nvSpPr>
              <p:cNvPr id="181" name="Freeform 53"/>
              <p:cNvSpPr>
                <a:spLocks/>
              </p:cNvSpPr>
              <p:nvPr/>
            </p:nvSpPr>
            <p:spPr bwMode="auto">
              <a:xfrm>
                <a:off x="10305109" y="4027304"/>
                <a:ext cx="88161" cy="74587"/>
              </a:xfrm>
              <a:custGeom>
                <a:avLst/>
                <a:gdLst>
                  <a:gd name="T0" fmla="*/ 266 w 272"/>
                  <a:gd name="T1" fmla="*/ 1 h 230"/>
                  <a:gd name="T2" fmla="*/ 219 w 272"/>
                  <a:gd name="T3" fmla="*/ 1 h 230"/>
                  <a:gd name="T4" fmla="*/ 214 w 272"/>
                  <a:gd name="T5" fmla="*/ 7 h 230"/>
                  <a:gd name="T6" fmla="*/ 214 w 272"/>
                  <a:gd name="T7" fmla="*/ 147 h 230"/>
                  <a:gd name="T8" fmla="*/ 60 w 272"/>
                  <a:gd name="T9" fmla="*/ 13 h 230"/>
                  <a:gd name="T10" fmla="*/ 27 w 272"/>
                  <a:gd name="T11" fmla="*/ 0 h 230"/>
                  <a:gd name="T12" fmla="*/ 0 w 272"/>
                  <a:gd name="T13" fmla="*/ 32 h 230"/>
                  <a:gd name="T14" fmla="*/ 0 w 272"/>
                  <a:gd name="T15" fmla="*/ 223 h 230"/>
                  <a:gd name="T16" fmla="*/ 5 w 272"/>
                  <a:gd name="T17" fmla="*/ 228 h 230"/>
                  <a:gd name="T18" fmla="*/ 52 w 272"/>
                  <a:gd name="T19" fmla="*/ 228 h 230"/>
                  <a:gd name="T20" fmla="*/ 57 w 272"/>
                  <a:gd name="T21" fmla="*/ 223 h 230"/>
                  <a:gd name="T22" fmla="*/ 57 w 272"/>
                  <a:gd name="T23" fmla="*/ 82 h 230"/>
                  <a:gd name="T24" fmla="*/ 213 w 272"/>
                  <a:gd name="T25" fmla="*/ 218 h 230"/>
                  <a:gd name="T26" fmla="*/ 243 w 272"/>
                  <a:gd name="T27" fmla="*/ 230 h 230"/>
                  <a:gd name="T28" fmla="*/ 272 w 272"/>
                  <a:gd name="T29" fmla="*/ 196 h 230"/>
                  <a:gd name="T30" fmla="*/ 272 w 272"/>
                  <a:gd name="T31" fmla="*/ 7 h 230"/>
                  <a:gd name="T32" fmla="*/ 266 w 272"/>
                  <a:gd name="T33" fmla="*/ 1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2" h="230">
                    <a:moveTo>
                      <a:pt x="266" y="1"/>
                    </a:moveTo>
                    <a:cubicBezTo>
                      <a:pt x="219" y="1"/>
                      <a:pt x="219" y="1"/>
                      <a:pt x="219" y="1"/>
                    </a:cubicBezTo>
                    <a:cubicBezTo>
                      <a:pt x="216" y="1"/>
                      <a:pt x="214" y="4"/>
                      <a:pt x="214" y="7"/>
                    </a:cubicBezTo>
                    <a:cubicBezTo>
                      <a:pt x="214" y="147"/>
                      <a:pt x="214" y="147"/>
                      <a:pt x="214" y="147"/>
                    </a:cubicBezTo>
                    <a:cubicBezTo>
                      <a:pt x="60" y="13"/>
                      <a:pt x="60" y="13"/>
                      <a:pt x="60" y="13"/>
                    </a:cubicBezTo>
                    <a:cubicBezTo>
                      <a:pt x="50" y="4"/>
                      <a:pt x="39" y="0"/>
                      <a:pt x="27" y="0"/>
                    </a:cubicBezTo>
                    <a:cubicBezTo>
                      <a:pt x="17" y="0"/>
                      <a:pt x="0" y="4"/>
                      <a:pt x="0" y="32"/>
                    </a:cubicBezTo>
                    <a:cubicBezTo>
                      <a:pt x="0" y="223"/>
                      <a:pt x="0" y="223"/>
                      <a:pt x="0" y="223"/>
                    </a:cubicBezTo>
                    <a:cubicBezTo>
                      <a:pt x="0" y="226"/>
                      <a:pt x="2" y="228"/>
                      <a:pt x="5" y="228"/>
                    </a:cubicBezTo>
                    <a:cubicBezTo>
                      <a:pt x="52" y="228"/>
                      <a:pt x="52" y="228"/>
                      <a:pt x="52" y="228"/>
                    </a:cubicBezTo>
                    <a:cubicBezTo>
                      <a:pt x="55" y="228"/>
                      <a:pt x="57" y="226"/>
                      <a:pt x="57" y="223"/>
                    </a:cubicBezTo>
                    <a:cubicBezTo>
                      <a:pt x="57" y="82"/>
                      <a:pt x="57" y="82"/>
                      <a:pt x="57" y="82"/>
                    </a:cubicBezTo>
                    <a:cubicBezTo>
                      <a:pt x="213" y="218"/>
                      <a:pt x="213" y="218"/>
                      <a:pt x="213" y="218"/>
                    </a:cubicBezTo>
                    <a:cubicBezTo>
                      <a:pt x="222" y="226"/>
                      <a:pt x="232" y="230"/>
                      <a:pt x="243" y="230"/>
                    </a:cubicBezTo>
                    <a:cubicBezTo>
                      <a:pt x="254" y="230"/>
                      <a:pt x="272" y="226"/>
                      <a:pt x="272" y="196"/>
                    </a:cubicBezTo>
                    <a:cubicBezTo>
                      <a:pt x="272" y="7"/>
                      <a:pt x="272" y="7"/>
                      <a:pt x="272" y="7"/>
                    </a:cubicBezTo>
                    <a:cubicBezTo>
                      <a:pt x="272" y="4"/>
                      <a:pt x="269" y="1"/>
                      <a:pt x="26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6799"/>
                <a:endParaRPr lang="en-US" dirty="0">
                  <a:solidFill>
                    <a:srgbClr val="000000"/>
                  </a:solidFill>
                </a:endParaRPr>
              </a:p>
            </p:txBody>
          </p:sp>
          <p:sp>
            <p:nvSpPr>
              <p:cNvPr id="182" name="Freeform 54"/>
              <p:cNvSpPr>
                <a:spLocks/>
              </p:cNvSpPr>
              <p:nvPr/>
            </p:nvSpPr>
            <p:spPr bwMode="auto">
              <a:xfrm>
                <a:off x="10466215" y="4027715"/>
                <a:ext cx="18510" cy="73490"/>
              </a:xfrm>
              <a:custGeom>
                <a:avLst/>
                <a:gdLst>
                  <a:gd name="T0" fmla="*/ 52 w 57"/>
                  <a:gd name="T1" fmla="*/ 0 h 227"/>
                  <a:gd name="T2" fmla="*/ 5 w 57"/>
                  <a:gd name="T3" fmla="*/ 0 h 227"/>
                  <a:gd name="T4" fmla="*/ 0 w 57"/>
                  <a:gd name="T5" fmla="*/ 6 h 227"/>
                  <a:gd name="T6" fmla="*/ 0 w 57"/>
                  <a:gd name="T7" fmla="*/ 222 h 227"/>
                  <a:gd name="T8" fmla="*/ 5 w 57"/>
                  <a:gd name="T9" fmla="*/ 227 h 227"/>
                  <a:gd name="T10" fmla="*/ 52 w 57"/>
                  <a:gd name="T11" fmla="*/ 227 h 227"/>
                  <a:gd name="T12" fmla="*/ 57 w 57"/>
                  <a:gd name="T13" fmla="*/ 222 h 227"/>
                  <a:gd name="T14" fmla="*/ 57 w 57"/>
                  <a:gd name="T15" fmla="*/ 6 h 227"/>
                  <a:gd name="T16" fmla="*/ 52 w 57"/>
                  <a:gd name="T1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227">
                    <a:moveTo>
                      <a:pt x="52" y="0"/>
                    </a:moveTo>
                    <a:cubicBezTo>
                      <a:pt x="5" y="0"/>
                      <a:pt x="5" y="0"/>
                      <a:pt x="5" y="0"/>
                    </a:cubicBezTo>
                    <a:cubicBezTo>
                      <a:pt x="2" y="0"/>
                      <a:pt x="0" y="3"/>
                      <a:pt x="0" y="6"/>
                    </a:cubicBezTo>
                    <a:cubicBezTo>
                      <a:pt x="0" y="222"/>
                      <a:pt x="0" y="222"/>
                      <a:pt x="0" y="222"/>
                    </a:cubicBezTo>
                    <a:cubicBezTo>
                      <a:pt x="0" y="225"/>
                      <a:pt x="2" y="227"/>
                      <a:pt x="5" y="227"/>
                    </a:cubicBezTo>
                    <a:cubicBezTo>
                      <a:pt x="52" y="227"/>
                      <a:pt x="52" y="227"/>
                      <a:pt x="52" y="227"/>
                    </a:cubicBezTo>
                    <a:cubicBezTo>
                      <a:pt x="55" y="227"/>
                      <a:pt x="57" y="225"/>
                      <a:pt x="57" y="222"/>
                    </a:cubicBezTo>
                    <a:cubicBezTo>
                      <a:pt x="57" y="6"/>
                      <a:pt x="57" y="6"/>
                      <a:pt x="57" y="6"/>
                    </a:cubicBezTo>
                    <a:cubicBezTo>
                      <a:pt x="57" y="3"/>
                      <a:pt x="55" y="0"/>
                      <a:pt x="5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6799"/>
                <a:endParaRPr lang="en-US" dirty="0">
                  <a:solidFill>
                    <a:srgbClr val="000000"/>
                  </a:solidFill>
                </a:endParaRPr>
              </a:p>
            </p:txBody>
          </p:sp>
          <p:sp>
            <p:nvSpPr>
              <p:cNvPr id="183" name="Freeform 55"/>
              <p:cNvSpPr>
                <a:spLocks/>
              </p:cNvSpPr>
              <p:nvPr/>
            </p:nvSpPr>
            <p:spPr bwMode="auto">
              <a:xfrm>
                <a:off x="10557669" y="4027304"/>
                <a:ext cx="107905" cy="73901"/>
              </a:xfrm>
              <a:custGeom>
                <a:avLst/>
                <a:gdLst>
                  <a:gd name="T0" fmla="*/ 330 w 333"/>
                  <a:gd name="T1" fmla="*/ 219 h 228"/>
                  <a:gd name="T2" fmla="*/ 206 w 333"/>
                  <a:gd name="T3" fmla="*/ 115 h 228"/>
                  <a:gd name="T4" fmla="*/ 330 w 333"/>
                  <a:gd name="T5" fmla="*/ 9 h 228"/>
                  <a:gd name="T6" fmla="*/ 332 w 333"/>
                  <a:gd name="T7" fmla="*/ 4 h 228"/>
                  <a:gd name="T8" fmla="*/ 327 w 333"/>
                  <a:gd name="T9" fmla="*/ 0 h 228"/>
                  <a:gd name="T10" fmla="*/ 264 w 333"/>
                  <a:gd name="T11" fmla="*/ 0 h 228"/>
                  <a:gd name="T12" fmla="*/ 261 w 333"/>
                  <a:gd name="T13" fmla="*/ 1 h 228"/>
                  <a:gd name="T14" fmla="*/ 166 w 333"/>
                  <a:gd name="T15" fmla="*/ 80 h 228"/>
                  <a:gd name="T16" fmla="*/ 72 w 333"/>
                  <a:gd name="T17" fmla="*/ 1 h 228"/>
                  <a:gd name="T18" fmla="*/ 68 w 333"/>
                  <a:gd name="T19" fmla="*/ 0 h 228"/>
                  <a:gd name="T20" fmla="*/ 6 w 333"/>
                  <a:gd name="T21" fmla="*/ 0 h 228"/>
                  <a:gd name="T22" fmla="*/ 1 w 333"/>
                  <a:gd name="T23" fmla="*/ 4 h 228"/>
                  <a:gd name="T24" fmla="*/ 2 w 333"/>
                  <a:gd name="T25" fmla="*/ 9 h 228"/>
                  <a:gd name="T26" fmla="*/ 126 w 333"/>
                  <a:gd name="T27" fmla="*/ 115 h 228"/>
                  <a:gd name="T28" fmla="*/ 2 w 333"/>
                  <a:gd name="T29" fmla="*/ 219 h 228"/>
                  <a:gd name="T30" fmla="*/ 1 w 333"/>
                  <a:gd name="T31" fmla="*/ 225 h 228"/>
                  <a:gd name="T32" fmla="*/ 6 w 333"/>
                  <a:gd name="T33" fmla="*/ 228 h 228"/>
                  <a:gd name="T34" fmla="*/ 72 w 333"/>
                  <a:gd name="T35" fmla="*/ 228 h 228"/>
                  <a:gd name="T36" fmla="*/ 75 w 333"/>
                  <a:gd name="T37" fmla="*/ 227 h 228"/>
                  <a:gd name="T38" fmla="*/ 166 w 333"/>
                  <a:gd name="T39" fmla="*/ 149 h 228"/>
                  <a:gd name="T40" fmla="*/ 258 w 333"/>
                  <a:gd name="T41" fmla="*/ 227 h 228"/>
                  <a:gd name="T42" fmla="*/ 262 w 333"/>
                  <a:gd name="T43" fmla="*/ 228 h 228"/>
                  <a:gd name="T44" fmla="*/ 327 w 333"/>
                  <a:gd name="T45" fmla="*/ 228 h 228"/>
                  <a:gd name="T46" fmla="*/ 332 w 333"/>
                  <a:gd name="T47" fmla="*/ 225 h 228"/>
                  <a:gd name="T48" fmla="*/ 330 w 333"/>
                  <a:gd name="T49" fmla="*/ 21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3" h="228">
                    <a:moveTo>
                      <a:pt x="330" y="219"/>
                    </a:moveTo>
                    <a:cubicBezTo>
                      <a:pt x="206" y="115"/>
                      <a:pt x="206" y="115"/>
                      <a:pt x="206" y="115"/>
                    </a:cubicBezTo>
                    <a:cubicBezTo>
                      <a:pt x="330" y="9"/>
                      <a:pt x="330" y="9"/>
                      <a:pt x="330" y="9"/>
                    </a:cubicBezTo>
                    <a:cubicBezTo>
                      <a:pt x="332" y="8"/>
                      <a:pt x="333" y="6"/>
                      <a:pt x="332" y="4"/>
                    </a:cubicBezTo>
                    <a:cubicBezTo>
                      <a:pt x="331" y="1"/>
                      <a:pt x="329" y="0"/>
                      <a:pt x="327" y="0"/>
                    </a:cubicBezTo>
                    <a:cubicBezTo>
                      <a:pt x="264" y="0"/>
                      <a:pt x="264" y="0"/>
                      <a:pt x="264" y="0"/>
                    </a:cubicBezTo>
                    <a:cubicBezTo>
                      <a:pt x="263" y="0"/>
                      <a:pt x="262" y="1"/>
                      <a:pt x="261" y="1"/>
                    </a:cubicBezTo>
                    <a:cubicBezTo>
                      <a:pt x="166" y="80"/>
                      <a:pt x="166" y="80"/>
                      <a:pt x="166" y="80"/>
                    </a:cubicBezTo>
                    <a:cubicBezTo>
                      <a:pt x="72" y="1"/>
                      <a:pt x="72" y="1"/>
                      <a:pt x="72" y="1"/>
                    </a:cubicBezTo>
                    <a:cubicBezTo>
                      <a:pt x="71" y="1"/>
                      <a:pt x="70" y="0"/>
                      <a:pt x="68" y="0"/>
                    </a:cubicBezTo>
                    <a:cubicBezTo>
                      <a:pt x="6" y="0"/>
                      <a:pt x="6" y="0"/>
                      <a:pt x="6" y="0"/>
                    </a:cubicBezTo>
                    <a:cubicBezTo>
                      <a:pt x="3" y="0"/>
                      <a:pt x="1" y="1"/>
                      <a:pt x="1" y="4"/>
                    </a:cubicBezTo>
                    <a:cubicBezTo>
                      <a:pt x="0" y="6"/>
                      <a:pt x="1" y="8"/>
                      <a:pt x="2" y="9"/>
                    </a:cubicBezTo>
                    <a:cubicBezTo>
                      <a:pt x="126" y="115"/>
                      <a:pt x="126" y="115"/>
                      <a:pt x="126" y="115"/>
                    </a:cubicBezTo>
                    <a:cubicBezTo>
                      <a:pt x="2" y="219"/>
                      <a:pt x="2" y="219"/>
                      <a:pt x="2" y="219"/>
                    </a:cubicBezTo>
                    <a:cubicBezTo>
                      <a:pt x="1" y="220"/>
                      <a:pt x="0" y="223"/>
                      <a:pt x="1" y="225"/>
                    </a:cubicBezTo>
                    <a:cubicBezTo>
                      <a:pt x="1" y="227"/>
                      <a:pt x="3" y="228"/>
                      <a:pt x="6" y="228"/>
                    </a:cubicBezTo>
                    <a:cubicBezTo>
                      <a:pt x="72" y="228"/>
                      <a:pt x="72" y="228"/>
                      <a:pt x="72" y="228"/>
                    </a:cubicBezTo>
                    <a:cubicBezTo>
                      <a:pt x="73" y="228"/>
                      <a:pt x="74" y="228"/>
                      <a:pt x="75" y="227"/>
                    </a:cubicBezTo>
                    <a:cubicBezTo>
                      <a:pt x="166" y="149"/>
                      <a:pt x="166" y="149"/>
                      <a:pt x="166" y="149"/>
                    </a:cubicBezTo>
                    <a:cubicBezTo>
                      <a:pt x="258" y="227"/>
                      <a:pt x="258" y="227"/>
                      <a:pt x="258" y="227"/>
                    </a:cubicBezTo>
                    <a:cubicBezTo>
                      <a:pt x="259" y="228"/>
                      <a:pt x="260" y="228"/>
                      <a:pt x="262" y="228"/>
                    </a:cubicBezTo>
                    <a:cubicBezTo>
                      <a:pt x="327" y="228"/>
                      <a:pt x="327" y="228"/>
                      <a:pt x="327" y="228"/>
                    </a:cubicBezTo>
                    <a:cubicBezTo>
                      <a:pt x="329" y="228"/>
                      <a:pt x="331" y="227"/>
                      <a:pt x="332" y="225"/>
                    </a:cubicBezTo>
                    <a:cubicBezTo>
                      <a:pt x="333" y="223"/>
                      <a:pt x="332" y="220"/>
                      <a:pt x="330" y="2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6799"/>
                <a:endParaRPr lang="en-US" dirty="0">
                  <a:solidFill>
                    <a:srgbClr val="000000"/>
                  </a:solidFill>
                </a:endParaRPr>
              </a:p>
            </p:txBody>
          </p:sp>
          <p:sp>
            <p:nvSpPr>
              <p:cNvPr id="184" name="Freeform 56"/>
              <p:cNvSpPr>
                <a:spLocks noEditPoints="1"/>
              </p:cNvSpPr>
              <p:nvPr/>
            </p:nvSpPr>
            <p:spPr bwMode="auto">
              <a:xfrm>
                <a:off x="10738517" y="4090510"/>
                <a:ext cx="11655" cy="11655"/>
              </a:xfrm>
              <a:custGeom>
                <a:avLst/>
                <a:gdLst>
                  <a:gd name="T0" fmla="*/ 36 w 36"/>
                  <a:gd name="T1" fmla="*/ 18 h 36"/>
                  <a:gd name="T2" fmla="*/ 18 w 36"/>
                  <a:gd name="T3" fmla="*/ 36 h 36"/>
                  <a:gd name="T4" fmla="*/ 0 w 36"/>
                  <a:gd name="T5" fmla="*/ 18 h 36"/>
                  <a:gd name="T6" fmla="*/ 18 w 36"/>
                  <a:gd name="T7" fmla="*/ 0 h 36"/>
                  <a:gd name="T8" fmla="*/ 36 w 36"/>
                  <a:gd name="T9" fmla="*/ 18 h 36"/>
                  <a:gd name="T10" fmla="*/ 4 w 36"/>
                  <a:gd name="T11" fmla="*/ 18 h 36"/>
                  <a:gd name="T12" fmla="*/ 18 w 36"/>
                  <a:gd name="T13" fmla="*/ 32 h 36"/>
                  <a:gd name="T14" fmla="*/ 32 w 36"/>
                  <a:gd name="T15" fmla="*/ 18 h 36"/>
                  <a:gd name="T16" fmla="*/ 18 w 36"/>
                  <a:gd name="T17" fmla="*/ 4 h 36"/>
                  <a:gd name="T18" fmla="*/ 4 w 36"/>
                  <a:gd name="T19" fmla="*/ 18 h 36"/>
                  <a:gd name="T20" fmla="*/ 15 w 36"/>
                  <a:gd name="T21" fmla="*/ 27 h 36"/>
                  <a:gd name="T22" fmla="*/ 11 w 36"/>
                  <a:gd name="T23" fmla="*/ 27 h 36"/>
                  <a:gd name="T24" fmla="*/ 11 w 36"/>
                  <a:gd name="T25" fmla="*/ 9 h 36"/>
                  <a:gd name="T26" fmla="*/ 18 w 36"/>
                  <a:gd name="T27" fmla="*/ 9 h 36"/>
                  <a:gd name="T28" fmla="*/ 24 w 36"/>
                  <a:gd name="T29" fmla="*/ 10 h 36"/>
                  <a:gd name="T30" fmla="*/ 26 w 36"/>
                  <a:gd name="T31" fmla="*/ 14 h 36"/>
                  <a:gd name="T32" fmla="*/ 22 w 36"/>
                  <a:gd name="T33" fmla="*/ 18 h 36"/>
                  <a:gd name="T34" fmla="*/ 22 w 36"/>
                  <a:gd name="T35" fmla="*/ 19 h 36"/>
                  <a:gd name="T36" fmla="*/ 25 w 36"/>
                  <a:gd name="T37" fmla="*/ 23 h 36"/>
                  <a:gd name="T38" fmla="*/ 27 w 36"/>
                  <a:gd name="T39" fmla="*/ 27 h 36"/>
                  <a:gd name="T40" fmla="*/ 22 w 36"/>
                  <a:gd name="T41" fmla="*/ 27 h 36"/>
                  <a:gd name="T42" fmla="*/ 21 w 36"/>
                  <a:gd name="T43" fmla="*/ 23 h 36"/>
                  <a:gd name="T44" fmla="*/ 17 w 36"/>
                  <a:gd name="T45" fmla="*/ 20 h 36"/>
                  <a:gd name="T46" fmla="*/ 15 w 36"/>
                  <a:gd name="T47" fmla="*/ 20 h 36"/>
                  <a:gd name="T48" fmla="*/ 15 w 36"/>
                  <a:gd name="T49" fmla="*/ 27 h 36"/>
                  <a:gd name="T50" fmla="*/ 15 w 36"/>
                  <a:gd name="T51" fmla="*/ 17 h 36"/>
                  <a:gd name="T52" fmla="*/ 17 w 36"/>
                  <a:gd name="T53" fmla="*/ 17 h 36"/>
                  <a:gd name="T54" fmla="*/ 22 w 36"/>
                  <a:gd name="T55" fmla="*/ 15 h 36"/>
                  <a:gd name="T56" fmla="*/ 18 w 36"/>
                  <a:gd name="T57" fmla="*/ 12 h 36"/>
                  <a:gd name="T58" fmla="*/ 15 w 36"/>
                  <a:gd name="T59" fmla="*/ 12 h 36"/>
                  <a:gd name="T60" fmla="*/ 15 w 36"/>
                  <a:gd name="T61" fmla="*/ 1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6" h="36">
                    <a:moveTo>
                      <a:pt x="36" y="18"/>
                    </a:moveTo>
                    <a:cubicBezTo>
                      <a:pt x="36" y="28"/>
                      <a:pt x="28" y="36"/>
                      <a:pt x="18" y="36"/>
                    </a:cubicBezTo>
                    <a:cubicBezTo>
                      <a:pt x="8" y="36"/>
                      <a:pt x="0" y="28"/>
                      <a:pt x="0" y="18"/>
                    </a:cubicBezTo>
                    <a:cubicBezTo>
                      <a:pt x="0" y="8"/>
                      <a:pt x="8" y="0"/>
                      <a:pt x="18" y="0"/>
                    </a:cubicBezTo>
                    <a:cubicBezTo>
                      <a:pt x="28" y="0"/>
                      <a:pt x="36" y="8"/>
                      <a:pt x="36" y="18"/>
                    </a:cubicBezTo>
                    <a:close/>
                    <a:moveTo>
                      <a:pt x="4" y="18"/>
                    </a:moveTo>
                    <a:cubicBezTo>
                      <a:pt x="4" y="26"/>
                      <a:pt x="10" y="32"/>
                      <a:pt x="18" y="32"/>
                    </a:cubicBezTo>
                    <a:cubicBezTo>
                      <a:pt x="26" y="33"/>
                      <a:pt x="32" y="26"/>
                      <a:pt x="32" y="18"/>
                    </a:cubicBezTo>
                    <a:cubicBezTo>
                      <a:pt x="32" y="10"/>
                      <a:pt x="26" y="4"/>
                      <a:pt x="18" y="4"/>
                    </a:cubicBezTo>
                    <a:cubicBezTo>
                      <a:pt x="10" y="4"/>
                      <a:pt x="4" y="10"/>
                      <a:pt x="4" y="18"/>
                    </a:cubicBezTo>
                    <a:close/>
                    <a:moveTo>
                      <a:pt x="15" y="27"/>
                    </a:moveTo>
                    <a:cubicBezTo>
                      <a:pt x="11" y="27"/>
                      <a:pt x="11" y="27"/>
                      <a:pt x="11" y="27"/>
                    </a:cubicBezTo>
                    <a:cubicBezTo>
                      <a:pt x="11" y="9"/>
                      <a:pt x="11" y="9"/>
                      <a:pt x="11" y="9"/>
                    </a:cubicBezTo>
                    <a:cubicBezTo>
                      <a:pt x="13" y="9"/>
                      <a:pt x="15" y="9"/>
                      <a:pt x="18" y="9"/>
                    </a:cubicBezTo>
                    <a:cubicBezTo>
                      <a:pt x="21" y="9"/>
                      <a:pt x="23" y="9"/>
                      <a:pt x="24" y="10"/>
                    </a:cubicBezTo>
                    <a:cubicBezTo>
                      <a:pt x="25" y="11"/>
                      <a:pt x="26" y="12"/>
                      <a:pt x="26" y="14"/>
                    </a:cubicBezTo>
                    <a:cubicBezTo>
                      <a:pt x="26" y="16"/>
                      <a:pt x="24" y="18"/>
                      <a:pt x="22" y="18"/>
                    </a:cubicBezTo>
                    <a:cubicBezTo>
                      <a:pt x="22" y="19"/>
                      <a:pt x="22" y="19"/>
                      <a:pt x="22" y="19"/>
                    </a:cubicBezTo>
                    <a:cubicBezTo>
                      <a:pt x="24" y="19"/>
                      <a:pt x="25" y="21"/>
                      <a:pt x="25" y="23"/>
                    </a:cubicBezTo>
                    <a:cubicBezTo>
                      <a:pt x="26" y="26"/>
                      <a:pt x="26" y="27"/>
                      <a:pt x="27" y="27"/>
                    </a:cubicBezTo>
                    <a:cubicBezTo>
                      <a:pt x="22" y="27"/>
                      <a:pt x="22" y="27"/>
                      <a:pt x="22" y="27"/>
                    </a:cubicBezTo>
                    <a:cubicBezTo>
                      <a:pt x="22" y="27"/>
                      <a:pt x="22" y="25"/>
                      <a:pt x="21" y="23"/>
                    </a:cubicBezTo>
                    <a:cubicBezTo>
                      <a:pt x="21" y="21"/>
                      <a:pt x="20" y="20"/>
                      <a:pt x="17" y="20"/>
                    </a:cubicBezTo>
                    <a:cubicBezTo>
                      <a:pt x="15" y="20"/>
                      <a:pt x="15" y="20"/>
                      <a:pt x="15" y="20"/>
                    </a:cubicBezTo>
                    <a:lnTo>
                      <a:pt x="15" y="27"/>
                    </a:lnTo>
                    <a:close/>
                    <a:moveTo>
                      <a:pt x="15" y="17"/>
                    </a:moveTo>
                    <a:cubicBezTo>
                      <a:pt x="17" y="17"/>
                      <a:pt x="17" y="17"/>
                      <a:pt x="17" y="17"/>
                    </a:cubicBezTo>
                    <a:cubicBezTo>
                      <a:pt x="20" y="17"/>
                      <a:pt x="22" y="17"/>
                      <a:pt x="22" y="15"/>
                    </a:cubicBezTo>
                    <a:cubicBezTo>
                      <a:pt x="22" y="13"/>
                      <a:pt x="20" y="12"/>
                      <a:pt x="18" y="12"/>
                    </a:cubicBezTo>
                    <a:cubicBezTo>
                      <a:pt x="17" y="12"/>
                      <a:pt x="16" y="12"/>
                      <a:pt x="15" y="12"/>
                    </a:cubicBezTo>
                    <a:lnTo>
                      <a:pt x="15"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6799"/>
                <a:endParaRPr lang="en-US" dirty="0">
                  <a:solidFill>
                    <a:srgbClr val="000000"/>
                  </a:solidFill>
                </a:endParaRPr>
              </a:p>
            </p:txBody>
          </p:sp>
        </p:grpSp>
        <p:pic>
          <p:nvPicPr>
            <p:cNvPr id="185" name="Picture 2"/>
            <p:cNvPicPr>
              <a:picLocks noChangeAspect="1" noChangeArrowheads="1"/>
            </p:cNvPicPr>
            <p:nvPr/>
          </p:nvPicPr>
          <p:blipFill>
            <a:blip r:embed="rId57" cstate="print">
              <a:lum bright="-2000" contrast="-100000"/>
              <a:extLst>
                <a:ext uri="{28A0092B-C50C-407E-A947-70E740481C1C}">
                  <a14:useLocalDpi xmlns:a14="http://schemas.microsoft.com/office/drawing/2010/main" val="0"/>
                </a:ext>
              </a:extLst>
            </a:blip>
            <a:srcRect/>
            <a:stretch>
              <a:fillRect/>
            </a:stretch>
          </p:blipFill>
          <p:spPr bwMode="auto">
            <a:xfrm>
              <a:off x="8416765" y="3983856"/>
              <a:ext cx="526980" cy="19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 name="Picture 56" descr="IBM_rev"/>
            <p:cNvPicPr>
              <a:picLocks noChangeAspect="1" noChangeArrowheads="1"/>
            </p:cNvPicPr>
            <p:nvPr/>
          </p:nvPicPr>
          <p:blipFill>
            <a:blip r:embed="rId58" cstate="print"/>
            <a:srcRect/>
            <a:stretch>
              <a:fillRect/>
            </a:stretch>
          </p:blipFill>
          <p:spPr bwMode="auto">
            <a:xfrm>
              <a:off x="9570861" y="4027766"/>
              <a:ext cx="227067" cy="90245"/>
            </a:xfrm>
            <a:prstGeom prst="rect">
              <a:avLst/>
            </a:prstGeom>
            <a:noFill/>
            <a:ln w="9525">
              <a:noFill/>
              <a:miter lim="800000"/>
              <a:headEnd/>
              <a:tailEnd/>
            </a:ln>
          </p:spPr>
        </p:pic>
        <p:pic>
          <p:nvPicPr>
            <p:cNvPr id="187" name="Picture 13"/>
            <p:cNvPicPr>
              <a:picLocks noChangeAspect="1" noChangeArrowheads="1"/>
            </p:cNvPicPr>
            <p:nvPr/>
          </p:nvPicPr>
          <p:blipFill rotWithShape="1">
            <a:blip r:embed="rId59" cstate="print">
              <a:duotone>
                <a:prstClr val="black"/>
                <a:srgbClr val="E5E5E5">
                  <a:tint val="45000"/>
                  <a:satMod val="400000"/>
                </a:srgbClr>
              </a:duotone>
              <a:lum bright="1000" contrast="-100000"/>
            </a:blip>
            <a:srcRect b="25183"/>
            <a:stretch/>
          </p:blipFill>
          <p:spPr bwMode="auto">
            <a:xfrm>
              <a:off x="9966348" y="4243511"/>
              <a:ext cx="398134" cy="115948"/>
            </a:xfrm>
            <a:prstGeom prst="rect">
              <a:avLst/>
            </a:prstGeom>
            <a:noFill/>
            <a:ln>
              <a:noFill/>
            </a:ln>
            <a:effectLst/>
          </p:spPr>
        </p:pic>
        <p:pic>
          <p:nvPicPr>
            <p:cNvPr id="188" name="Picture 3"/>
            <p:cNvPicPr>
              <a:picLocks noChangeAspect="1" noChangeArrowheads="1"/>
            </p:cNvPicPr>
            <p:nvPr/>
          </p:nvPicPr>
          <p:blipFill>
            <a:blip r:embed="rId60" cstate="print">
              <a:lum bright="7000" contrast="-100000"/>
              <a:extLst>
                <a:ext uri="{28A0092B-C50C-407E-A947-70E740481C1C}">
                  <a14:useLocalDpi xmlns:a14="http://schemas.microsoft.com/office/drawing/2010/main" val="0"/>
                </a:ext>
              </a:extLst>
            </a:blip>
            <a:srcRect/>
            <a:stretch>
              <a:fillRect/>
            </a:stretch>
          </p:blipFill>
          <p:spPr bwMode="auto">
            <a:xfrm>
              <a:off x="10075497" y="4476982"/>
              <a:ext cx="443141" cy="12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 name="Picture 4"/>
            <p:cNvPicPr>
              <a:picLocks noChangeAspect="1" noChangeArrowheads="1"/>
            </p:cNvPicPr>
            <p:nvPr/>
          </p:nvPicPr>
          <p:blipFill>
            <a:blip r:embed="rId61" cstate="print">
              <a:lum bright="21000" contrast="-100000"/>
              <a:extLst>
                <a:ext uri="{28A0092B-C50C-407E-A947-70E740481C1C}">
                  <a14:useLocalDpi xmlns:a14="http://schemas.microsoft.com/office/drawing/2010/main" val="0"/>
                </a:ext>
              </a:extLst>
            </a:blip>
            <a:srcRect/>
            <a:stretch>
              <a:fillRect/>
            </a:stretch>
          </p:blipFill>
          <p:spPr bwMode="auto">
            <a:xfrm>
              <a:off x="8470149" y="4690978"/>
              <a:ext cx="301847" cy="13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0" name="Picture 5"/>
            <p:cNvPicPr>
              <a:picLocks noChangeAspect="1" noChangeArrowheads="1"/>
            </p:cNvPicPr>
            <p:nvPr/>
          </p:nvPicPr>
          <p:blipFill>
            <a:blip r:embed="rId62" cstate="print">
              <a:lum bright="-16000" contrast="-100000"/>
              <a:extLst>
                <a:ext uri="{28A0092B-C50C-407E-A947-70E740481C1C}">
                  <a14:useLocalDpi xmlns:a14="http://schemas.microsoft.com/office/drawing/2010/main" val="0"/>
                </a:ext>
              </a:extLst>
            </a:blip>
            <a:srcRect/>
            <a:stretch>
              <a:fillRect/>
            </a:stretch>
          </p:blipFill>
          <p:spPr bwMode="auto">
            <a:xfrm>
              <a:off x="8462577" y="5157055"/>
              <a:ext cx="387316" cy="83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1" name="Picture 15"/>
            <p:cNvPicPr>
              <a:picLocks noChangeAspect="1" noChangeArrowheads="1"/>
            </p:cNvPicPr>
            <p:nvPr/>
          </p:nvPicPr>
          <p:blipFill>
            <a:blip r:embed="rId63" cstate="print">
              <a:lum bright="-15000" contrast="-100000"/>
            </a:blip>
            <a:srcRect/>
            <a:stretch>
              <a:fillRect/>
            </a:stretch>
          </p:blipFill>
          <p:spPr bwMode="auto">
            <a:xfrm>
              <a:off x="8504261" y="5335110"/>
              <a:ext cx="341264" cy="96745"/>
            </a:xfrm>
            <a:prstGeom prst="rect">
              <a:avLst/>
            </a:prstGeom>
            <a:noFill/>
            <a:ln w="9525" algn="ctr">
              <a:noFill/>
              <a:miter lim="800000"/>
              <a:headEnd/>
              <a:tailEnd/>
            </a:ln>
          </p:spPr>
        </p:pic>
      </p:grpSp>
      <p:pic>
        <p:nvPicPr>
          <p:cNvPr id="8195" name="Picture 3"/>
          <p:cNvPicPr>
            <a:picLocks noChangeAspect="1" noChangeArrowheads="1"/>
          </p:cNvPicPr>
          <p:nvPr/>
        </p:nvPicPr>
        <p:blipFill>
          <a:blip r:embed="rId64" cstate="print">
            <a:extLst>
              <a:ext uri="{BEBA8EAE-BF5A-486C-A8C5-ECC9F3942E4B}">
                <a14:imgProps xmlns:a14="http://schemas.microsoft.com/office/drawing/2010/main">
                  <a14:imgLayer r:embed="rId65">
                    <a14:imgEffect>
                      <a14:backgroundRemoval t="820" b="100000" l="0" r="100000"/>
                    </a14:imgEffect>
                  </a14:imgLayer>
                </a14:imgProps>
              </a:ext>
              <a:ext uri="{28A0092B-C50C-407E-A947-70E740481C1C}">
                <a14:useLocalDpi xmlns:a14="http://schemas.microsoft.com/office/drawing/2010/main" val="0"/>
              </a:ext>
            </a:extLst>
          </a:blip>
          <a:stretch>
            <a:fillRect/>
          </a:stretch>
        </p:blipFill>
        <p:spPr bwMode="auto">
          <a:xfrm>
            <a:off x="1608668" y="4197829"/>
            <a:ext cx="1185333"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 name="Picture 124"/>
          <p:cNvPicPr>
            <a:picLocks noChangeAspect="1"/>
          </p:cNvPicPr>
          <p:nvPr/>
        </p:nvPicPr>
        <p:blipFill>
          <a:blip r:embed="rId66"/>
          <a:stretch>
            <a:fillRect/>
          </a:stretch>
        </p:blipFill>
        <p:spPr>
          <a:xfrm>
            <a:off x="6760394" y="3892752"/>
            <a:ext cx="549167" cy="1465389"/>
          </a:xfrm>
          <a:prstGeom prst="rect">
            <a:avLst/>
          </a:prstGeom>
        </p:spPr>
      </p:pic>
      <p:sp>
        <p:nvSpPr>
          <p:cNvPr id="123" name="Freeform 122"/>
          <p:cNvSpPr/>
          <p:nvPr/>
        </p:nvSpPr>
        <p:spPr>
          <a:xfrm>
            <a:off x="6353408" y="4606316"/>
            <a:ext cx="1484417" cy="386493"/>
          </a:xfrm>
          <a:custGeom>
            <a:avLst/>
            <a:gdLst>
              <a:gd name="connsiteX0" fmla="*/ 0 w 1996790"/>
              <a:gd name="connsiteY0" fmla="*/ 0 h 310854"/>
              <a:gd name="connsiteX1" fmla="*/ 1859 w 1996790"/>
              <a:gd name="connsiteY1" fmla="*/ 0 h 310854"/>
              <a:gd name="connsiteX2" fmla="*/ 5155 w 1996790"/>
              <a:gd name="connsiteY2" fmla="*/ 4896 h 310854"/>
              <a:gd name="connsiteX3" fmla="*/ 998395 w 1996790"/>
              <a:gd name="connsiteY3" fmla="*/ 72141 h 310854"/>
              <a:gd name="connsiteX4" fmla="*/ 1991635 w 1996790"/>
              <a:gd name="connsiteY4" fmla="*/ 4896 h 310854"/>
              <a:gd name="connsiteX5" fmla="*/ 1994931 w 1996790"/>
              <a:gd name="connsiteY5" fmla="*/ 0 h 310854"/>
              <a:gd name="connsiteX6" fmla="*/ 1996790 w 1996790"/>
              <a:gd name="connsiteY6" fmla="*/ 0 h 310854"/>
              <a:gd name="connsiteX7" fmla="*/ 1996790 w 1996790"/>
              <a:gd name="connsiteY7" fmla="*/ 231655 h 310854"/>
              <a:gd name="connsiteX8" fmla="*/ 1985229 w 1996790"/>
              <a:gd name="connsiteY8" fmla="*/ 231655 h 310854"/>
              <a:gd name="connsiteX9" fmla="*/ 1996790 w 1996790"/>
              <a:gd name="connsiteY9" fmla="*/ 235951 h 310854"/>
              <a:gd name="connsiteX10" fmla="*/ 998395 w 1996790"/>
              <a:gd name="connsiteY10" fmla="*/ 310854 h 310854"/>
              <a:gd name="connsiteX11" fmla="*/ 0 w 1996790"/>
              <a:gd name="connsiteY11" fmla="*/ 235951 h 310854"/>
              <a:gd name="connsiteX12" fmla="*/ 11561 w 1996790"/>
              <a:gd name="connsiteY12" fmla="*/ 231655 h 310854"/>
              <a:gd name="connsiteX13" fmla="*/ 0 w 1996790"/>
              <a:gd name="connsiteY13" fmla="*/ 231655 h 310854"/>
              <a:gd name="connsiteX14" fmla="*/ 0 w 1996790"/>
              <a:gd name="connsiteY14" fmla="*/ 0 h 31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6790" h="310854">
                <a:moveTo>
                  <a:pt x="0" y="0"/>
                </a:moveTo>
                <a:lnTo>
                  <a:pt x="1859" y="0"/>
                </a:lnTo>
                <a:lnTo>
                  <a:pt x="5155" y="4896"/>
                </a:lnTo>
                <a:cubicBezTo>
                  <a:pt x="56283" y="42667"/>
                  <a:pt x="481460" y="72141"/>
                  <a:pt x="998395" y="72141"/>
                </a:cubicBezTo>
                <a:cubicBezTo>
                  <a:pt x="1515331" y="72141"/>
                  <a:pt x="1940508" y="42667"/>
                  <a:pt x="1991635" y="4896"/>
                </a:cubicBezTo>
                <a:lnTo>
                  <a:pt x="1994931" y="0"/>
                </a:lnTo>
                <a:lnTo>
                  <a:pt x="1996790" y="0"/>
                </a:lnTo>
                <a:lnTo>
                  <a:pt x="1996790" y="231655"/>
                </a:lnTo>
                <a:lnTo>
                  <a:pt x="1985229" y="231655"/>
                </a:lnTo>
                <a:lnTo>
                  <a:pt x="1996790" y="235951"/>
                </a:lnTo>
                <a:cubicBezTo>
                  <a:pt x="1996790" y="277319"/>
                  <a:pt x="1549793" y="310854"/>
                  <a:pt x="998395" y="310854"/>
                </a:cubicBezTo>
                <a:cubicBezTo>
                  <a:pt x="446997" y="310854"/>
                  <a:pt x="0" y="277319"/>
                  <a:pt x="0" y="235951"/>
                </a:cubicBezTo>
                <a:lnTo>
                  <a:pt x="11561" y="231655"/>
                </a:lnTo>
                <a:lnTo>
                  <a:pt x="0" y="231655"/>
                </a:lnTo>
                <a:lnTo>
                  <a:pt x="0" y="0"/>
                </a:lnTo>
                <a:close/>
              </a:path>
            </a:pathLst>
          </a:custGeom>
          <a:gradFill flip="none" rotWithShape="1">
            <a:gsLst>
              <a:gs pos="19000">
                <a:schemeClr val="accent3">
                  <a:lumMod val="50000"/>
                </a:schemeClr>
              </a:gs>
              <a:gs pos="88000">
                <a:schemeClr val="accent2">
                  <a:lumMod val="75000"/>
                </a:schemeClr>
              </a:gs>
              <a:gs pos="100000">
                <a:schemeClr val="accent3"/>
              </a:gs>
              <a:gs pos="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72" tIns="45710" rIns="91372" bIns="45710" rtlCol="0" anchor="ctr"/>
          <a:lstStyle/>
          <a:p>
            <a:pPr defTabSz="685190"/>
            <a:endParaRPr lang="en-US" sz="1100" dirty="0">
              <a:solidFill>
                <a:prstClr val="white"/>
              </a:solidFill>
              <a:latin typeface="Arial"/>
            </a:endParaRPr>
          </a:p>
        </p:txBody>
      </p:sp>
      <p:sp>
        <p:nvSpPr>
          <p:cNvPr id="124" name="TextBox 123"/>
          <p:cNvSpPr txBox="1"/>
          <p:nvPr/>
        </p:nvSpPr>
        <p:spPr bwMode="auto">
          <a:xfrm>
            <a:off x="6353404" y="4635980"/>
            <a:ext cx="1565299" cy="20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prstTxWarp prst="textArchDown">
              <a:avLst/>
            </a:prstTxWarp>
            <a:noAutofit/>
          </a:bodyPr>
          <a:lstStyle/>
          <a:p>
            <a:pPr algn="ctr" defTabSz="685190">
              <a:lnSpc>
                <a:spcPct val="90000"/>
              </a:lnSpc>
              <a:spcBef>
                <a:spcPts val="600"/>
              </a:spcBef>
              <a:buClr>
                <a:srgbClr val="F79220"/>
              </a:buClr>
              <a:buSzPct val="120000"/>
            </a:pPr>
            <a:r>
              <a:rPr lang="en-US" sz="1100" b="1" spc="300" dirty="0">
                <a:solidFill>
                  <a:prstClr val="white"/>
                </a:solidFill>
                <a:latin typeface="Arial"/>
              </a:rPr>
              <a:t>ACI-READY</a:t>
            </a:r>
          </a:p>
        </p:txBody>
      </p:sp>
      <p:grpSp>
        <p:nvGrpSpPr>
          <p:cNvPr id="5" name="Group 4"/>
          <p:cNvGrpSpPr/>
          <p:nvPr/>
        </p:nvGrpSpPr>
        <p:grpSpPr>
          <a:xfrm>
            <a:off x="8275095" y="3681869"/>
            <a:ext cx="3517156" cy="2151649"/>
            <a:chOff x="6206321" y="2761400"/>
            <a:chExt cx="2637867" cy="1613737"/>
          </a:xfrm>
        </p:grpSpPr>
        <p:grpSp>
          <p:nvGrpSpPr>
            <p:cNvPr id="3" name="Group 2"/>
            <p:cNvGrpSpPr/>
            <p:nvPr/>
          </p:nvGrpSpPr>
          <p:grpSpPr>
            <a:xfrm>
              <a:off x="6206321" y="2761400"/>
              <a:ext cx="2637867" cy="1613737"/>
              <a:chOff x="6206321" y="2761400"/>
              <a:chExt cx="2637867" cy="1613737"/>
            </a:xfrm>
          </p:grpSpPr>
          <p:sp>
            <p:nvSpPr>
              <p:cNvPr id="126" name="Rectangle 125"/>
              <p:cNvSpPr/>
              <p:nvPr/>
            </p:nvSpPr>
            <p:spPr>
              <a:xfrm>
                <a:off x="6206321" y="2761400"/>
                <a:ext cx="2637867" cy="1613737"/>
              </a:xfrm>
              <a:prstGeom prst="rect">
                <a:avLst/>
              </a:prstGeom>
              <a:solidFill>
                <a:srgbClr val="3C86EC"/>
              </a:solidFill>
              <a:ln w="25400" cap="flat" cmpd="sng" algn="ctr">
                <a:noFill/>
                <a:prstDash val="solid"/>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46" tIns="34283" rIns="68546" bIns="34283" rtlCol="0" anchor="ctr"/>
              <a:lstStyle/>
              <a:p>
                <a:pPr defTabSz="913577">
                  <a:lnSpc>
                    <a:spcPct val="90000"/>
                  </a:lnSpc>
                </a:pPr>
                <a:endParaRPr lang="en-US" sz="1500" dirty="0">
                  <a:solidFill>
                    <a:prstClr val="white"/>
                  </a:solidFill>
                </a:endParaRPr>
              </a:p>
            </p:txBody>
          </p:sp>
          <p:pic>
            <p:nvPicPr>
              <p:cNvPr id="127" name="Picture 5"/>
              <p:cNvPicPr>
                <a:picLocks noChangeAspect="1" noChangeArrowheads="1"/>
              </p:cNvPicPr>
              <p:nvPr/>
            </p:nvPicPr>
            <p:blipFill>
              <a:blip r:embed="rId67" cstate="print">
                <a:extLst>
                  <a:ext uri="{BEBA8EAE-BF5A-486C-A8C5-ECC9F3942E4B}">
                    <a14:imgProps xmlns:a14="http://schemas.microsoft.com/office/drawing/2010/main">
                      <a14:imgLayer r:embed="rId6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818417" y="3275629"/>
                <a:ext cx="308423" cy="30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 name="Picture 114"/>
              <p:cNvPicPr>
                <a:picLocks noChangeAspect="1" noChangeArrowheads="1"/>
              </p:cNvPicPr>
              <p:nvPr/>
            </p:nvPicPr>
            <p:blipFill>
              <a:blip r:embed="rId69" cstate="print"/>
              <a:srcRect/>
              <a:stretch>
                <a:fillRect/>
              </a:stretch>
            </p:blipFill>
            <p:spPr bwMode="auto">
              <a:xfrm>
                <a:off x="7835743" y="3456266"/>
                <a:ext cx="628650" cy="245269"/>
              </a:xfrm>
              <a:prstGeom prst="rect">
                <a:avLst/>
              </a:prstGeom>
              <a:noFill/>
              <a:ln w="9525" algn="ctr">
                <a:noFill/>
                <a:miter lim="800000"/>
                <a:headEnd/>
                <a:tailEnd/>
              </a:ln>
            </p:spPr>
          </p:pic>
          <p:pic>
            <p:nvPicPr>
              <p:cNvPr id="129" name="Picture 8"/>
              <p:cNvPicPr>
                <a:picLocks noChangeAspect="1" noChangeArrowheads="1"/>
              </p:cNvPicPr>
              <p:nvPr/>
            </p:nvPicPr>
            <p:blipFill>
              <a:blip r:embed="rId70">
                <a:extLst>
                  <a:ext uri="{BEBA8EAE-BF5A-486C-A8C5-ECC9F3942E4B}">
                    <a14:imgProps xmlns:a14="http://schemas.microsoft.com/office/drawing/2010/main">
                      <a14:imgLayer r:embed="rId7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316282" y="3618254"/>
                <a:ext cx="1158479" cy="473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2" name="Picture 21" descr="Cisco_Logo_RGB-2Color_Video"/>
              <p:cNvPicPr>
                <a:picLocks noChangeAspect="1" noChangeArrowheads="1"/>
              </p:cNvPicPr>
              <p:nvPr/>
            </p:nvPicPr>
            <p:blipFill>
              <a:blip r:embed="rId72" cstate="print"/>
              <a:srcRect/>
              <a:stretch>
                <a:fillRect/>
              </a:stretch>
            </p:blipFill>
            <p:spPr bwMode="auto">
              <a:xfrm>
                <a:off x="7636915" y="4039568"/>
                <a:ext cx="456897" cy="241140"/>
              </a:xfrm>
              <a:prstGeom prst="rect">
                <a:avLst/>
              </a:prstGeom>
              <a:noFill/>
              <a:ln w="9525">
                <a:noFill/>
                <a:miter lim="800000"/>
                <a:headEnd/>
                <a:tailEnd/>
              </a:ln>
            </p:spPr>
          </p:pic>
        </p:grpSp>
        <p:sp>
          <p:nvSpPr>
            <p:cNvPr id="4" name="TextBox 3"/>
            <p:cNvSpPr txBox="1"/>
            <p:nvPr/>
          </p:nvSpPr>
          <p:spPr>
            <a:xfrm>
              <a:off x="6539984" y="2769867"/>
              <a:ext cx="1550381" cy="288541"/>
            </a:xfrm>
            <a:prstGeom prst="rect">
              <a:avLst/>
            </a:prstGeom>
            <a:noFill/>
          </p:spPr>
          <p:txBody>
            <a:bodyPr wrap="none" rtlCol="0">
              <a:spAutoFit/>
            </a:bodyPr>
            <a:lstStyle/>
            <a:p>
              <a:r>
                <a:rPr lang="en-US" dirty="0" smtClean="0">
                  <a:solidFill>
                    <a:srgbClr val="FFFF00"/>
                  </a:solidFill>
                </a:rPr>
                <a:t>Device Packages</a:t>
              </a:r>
              <a:endParaRPr lang="en-US" dirty="0">
                <a:solidFill>
                  <a:srgbClr val="FFFF00"/>
                </a:solidFill>
              </a:endParaRPr>
            </a:p>
          </p:txBody>
        </p:sp>
      </p:grpSp>
    </p:spTree>
    <p:extLst>
      <p:ext uri="{BB962C8B-B14F-4D97-AF65-F5344CB8AC3E}">
        <p14:creationId xmlns:p14="http://schemas.microsoft.com/office/powerpoint/2010/main" val="293396401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0000FF"/>
                </a:solidFill>
              </a:rPr>
              <a:t>Industry Backing &amp; Growing List of Customer Wins</a:t>
            </a:r>
            <a:endParaRPr lang="en-US" dirty="0">
              <a:solidFill>
                <a:srgbClr val="0000FF"/>
              </a:solidFill>
            </a:endParaRPr>
          </a:p>
        </p:txBody>
      </p:sp>
      <p:grpSp>
        <p:nvGrpSpPr>
          <p:cNvPr id="6" name="Group 5"/>
          <p:cNvGrpSpPr/>
          <p:nvPr/>
        </p:nvGrpSpPr>
        <p:grpSpPr>
          <a:xfrm>
            <a:off x="509286" y="1041724"/>
            <a:ext cx="5185458" cy="5416951"/>
            <a:chOff x="742277" y="1439813"/>
            <a:chExt cx="3840486" cy="1886221"/>
          </a:xfrm>
        </p:grpSpPr>
        <p:sp>
          <p:nvSpPr>
            <p:cNvPr id="236" name="Rectangle 235"/>
            <p:cNvSpPr/>
            <p:nvPr/>
          </p:nvSpPr>
          <p:spPr>
            <a:xfrm>
              <a:off x="742283" y="1439813"/>
              <a:ext cx="3840480" cy="1886221"/>
            </a:xfrm>
            <a:prstGeom prst="rect">
              <a:avLst/>
            </a:prstGeom>
            <a:blipFill dpi="0" rotWithShape="1">
              <a:blip r:embed="rId3" cstate="email">
                <a:alphaModFix amt="25000"/>
                <a:extLst>
                  <a:ext uri="{28A0092B-C50C-407E-A947-70E740481C1C}">
                    <a14:useLocalDpi xmlns:a14="http://schemas.microsoft.com/office/drawing/2010/main"/>
                  </a:ext>
                </a:extLst>
              </a:blip>
              <a:srcRect/>
              <a:tile tx="0" ty="4191000" sx="100000" sy="100000" flip="none" algn="t"/>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189"/>
              <a:endParaRPr lang="en-US" sz="800" dirty="0">
                <a:solidFill>
                  <a:schemeClr val="accent4"/>
                </a:solidFill>
              </a:endParaRPr>
            </a:p>
          </p:txBody>
        </p:sp>
        <p:sp>
          <p:nvSpPr>
            <p:cNvPr id="237" name="Rectangle 236"/>
            <p:cNvSpPr/>
            <p:nvPr/>
          </p:nvSpPr>
          <p:spPr>
            <a:xfrm>
              <a:off x="742277" y="1439813"/>
              <a:ext cx="3840480" cy="1886221"/>
            </a:xfrm>
            <a:prstGeom prst="rect">
              <a:avLst/>
            </a:prstGeom>
            <a:gradFill flip="none" rotWithShape="1">
              <a:gsLst>
                <a:gs pos="0">
                  <a:schemeClr val="bg1">
                    <a:lumMod val="95000"/>
                  </a:schemeClr>
                </a:gs>
                <a:gs pos="100000">
                  <a:srgbClr val="FFFFFF">
                    <a:alpha val="0"/>
                  </a:srgbClr>
                </a:gs>
              </a:gsLst>
              <a:lin ang="16200000" scaled="1"/>
              <a:tileRect/>
            </a:gradFill>
            <a:ln w="12700" cap="flat">
              <a:noFill/>
              <a:miter lim="800000"/>
              <a:headEnd type="none" w="med" len="med"/>
              <a:tailEnd type="none" w="med" len="med"/>
            </a:ln>
            <a:effectLst/>
          </p:spPr>
          <p:txBody>
            <a:bodyPr lIns="91440" tIns="91440" rIns="91440" bIns="91440" rtlCol="0" anchor="t"/>
            <a:lstStyle/>
            <a:p>
              <a:pPr defTabSz="385814"/>
              <a:endParaRPr lang="en-US" sz="1100" dirty="0">
                <a:latin typeface="CiscoSansTT ExtraLight"/>
                <a:ea typeface="Arial" pitchFamily="-107" charset="0"/>
                <a:cs typeface="Arial" pitchFamily="-107" charset="0"/>
              </a:endParaRPr>
            </a:p>
          </p:txBody>
        </p:sp>
        <p:cxnSp>
          <p:nvCxnSpPr>
            <p:cNvPr id="223" name="Straight Connector 222"/>
            <p:cNvCxnSpPr/>
            <p:nvPr/>
          </p:nvCxnSpPr>
          <p:spPr>
            <a:xfrm>
              <a:off x="742277" y="3326034"/>
              <a:ext cx="3840480" cy="0"/>
            </a:xfrm>
            <a:prstGeom prst="line">
              <a:avLst/>
            </a:prstGeom>
            <a:ln w="15875" cap="rnd">
              <a:solidFill>
                <a:srgbClr val="3C86EC"/>
              </a:solidFill>
              <a:prstDash val="solid"/>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742277" y="1439813"/>
              <a:ext cx="3840480" cy="0"/>
            </a:xfrm>
            <a:prstGeom prst="line">
              <a:avLst/>
            </a:prstGeom>
            <a:ln w="15875" cap="rnd">
              <a:solidFill>
                <a:srgbClr val="3C86EC"/>
              </a:solidFill>
              <a:prstDash val="sysDot"/>
            </a:ln>
          </p:spPr>
          <p:style>
            <a:lnRef idx="1">
              <a:schemeClr val="accent1"/>
            </a:lnRef>
            <a:fillRef idx="0">
              <a:schemeClr val="accent1"/>
            </a:fillRef>
            <a:effectRef idx="0">
              <a:schemeClr val="accent1"/>
            </a:effectRef>
            <a:fontRef idx="minor">
              <a:schemeClr val="tx1"/>
            </a:fontRef>
          </p:style>
        </p:cxnSp>
      </p:grpSp>
      <p:sp>
        <p:nvSpPr>
          <p:cNvPr id="13" name="Rectangle 12"/>
          <p:cNvSpPr/>
          <p:nvPr/>
        </p:nvSpPr>
        <p:spPr>
          <a:xfrm>
            <a:off x="568654" y="1332071"/>
            <a:ext cx="5070146" cy="646292"/>
          </a:xfrm>
          <a:prstGeom prst="rect">
            <a:avLst/>
          </a:prstGeom>
        </p:spPr>
        <p:txBody>
          <a:bodyPr wrap="square" lIns="121883" tIns="60941" rIns="121883" bIns="60941">
            <a:spAutoFit/>
          </a:bodyPr>
          <a:lstStyle/>
          <a:p>
            <a:pPr marL="115888" indent="-115888"/>
            <a:r>
              <a:rPr lang="en-US" sz="1700" dirty="0" smtClean="0">
                <a:solidFill>
                  <a:schemeClr val="tx1">
                    <a:lumMod val="90000"/>
                    <a:lumOff val="10000"/>
                  </a:schemeClr>
                </a:solidFill>
                <a:latin typeface="CiscoSansTT Light" panose="020B0503020201020303" pitchFamily="34" charset="0"/>
              </a:rPr>
              <a:t>“Cisco continues to dominate the data center switching market."</a:t>
            </a:r>
            <a:endParaRPr lang="en-US" sz="1700" dirty="0">
              <a:solidFill>
                <a:schemeClr val="tx1">
                  <a:lumMod val="90000"/>
                  <a:lumOff val="10000"/>
                </a:schemeClr>
              </a:solidFill>
              <a:latin typeface="CiscoSansTT Light" panose="020B0503020201020303" pitchFamily="34" charset="0"/>
            </a:endParaRPr>
          </a:p>
        </p:txBody>
      </p:sp>
      <p:sp>
        <p:nvSpPr>
          <p:cNvPr id="232" name="Rectangle 231"/>
          <p:cNvSpPr/>
          <p:nvPr/>
        </p:nvSpPr>
        <p:spPr>
          <a:xfrm>
            <a:off x="623700" y="1926609"/>
            <a:ext cx="4178151" cy="276989"/>
          </a:xfrm>
          <a:prstGeom prst="rect">
            <a:avLst/>
          </a:prstGeom>
        </p:spPr>
        <p:txBody>
          <a:bodyPr wrap="square" lIns="91428" tIns="45715" rIns="91428" bIns="45715" anchor="b">
            <a:spAutoFit/>
          </a:bodyPr>
          <a:lstStyle/>
          <a:p>
            <a:pPr marL="76124" indent="0">
              <a:buNone/>
            </a:pPr>
            <a:r>
              <a:rPr lang="en-US" sz="1200" i="1" dirty="0" smtClean="0">
                <a:solidFill>
                  <a:schemeClr val="bg1">
                    <a:lumMod val="65000"/>
                  </a:schemeClr>
                </a:solidFill>
              </a:rPr>
              <a:t>Northland Capital Markets October 2014 CIO Survey</a:t>
            </a:r>
            <a:endParaRPr lang="en-US" sz="1200" i="1" dirty="0">
              <a:solidFill>
                <a:schemeClr val="bg1">
                  <a:lumMod val="65000"/>
                </a:schemeClr>
              </a:solidFill>
            </a:endParaRPr>
          </a:p>
        </p:txBody>
      </p:sp>
      <p:grpSp>
        <p:nvGrpSpPr>
          <p:cNvPr id="8" name="Group 7"/>
          <p:cNvGrpSpPr/>
          <p:nvPr/>
        </p:nvGrpSpPr>
        <p:grpSpPr>
          <a:xfrm>
            <a:off x="5845216" y="833376"/>
            <a:ext cx="6192456" cy="5798681"/>
            <a:chOff x="6007262" y="1005345"/>
            <a:chExt cx="5856790" cy="5673011"/>
          </a:xfrm>
        </p:grpSpPr>
        <p:grpSp>
          <p:nvGrpSpPr>
            <p:cNvPr id="65" name="Group 64"/>
            <p:cNvGrpSpPr/>
            <p:nvPr/>
          </p:nvGrpSpPr>
          <p:grpSpPr>
            <a:xfrm>
              <a:off x="6007262" y="1061870"/>
              <a:ext cx="5856790" cy="5559960"/>
              <a:chOff x="1564807" y="1319213"/>
              <a:chExt cx="3866298" cy="4975202"/>
            </a:xfrm>
          </p:grpSpPr>
          <p:pic>
            <p:nvPicPr>
              <p:cNvPr id="81" name="Picture 8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64807" y="1319213"/>
                <a:ext cx="176454" cy="4975202"/>
              </a:xfrm>
              <a:prstGeom prst="rect">
                <a:avLst/>
              </a:prstGeom>
            </p:spPr>
          </p:pic>
          <p:pic>
            <p:nvPicPr>
              <p:cNvPr id="82" name="Picture 8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5254651" y="1319213"/>
                <a:ext cx="176454" cy="4975202"/>
              </a:xfrm>
              <a:prstGeom prst="rect">
                <a:avLst/>
              </a:prstGeom>
            </p:spPr>
          </p:pic>
        </p:grpSp>
        <p:sp>
          <p:nvSpPr>
            <p:cNvPr id="7" name="Rectangle 6"/>
            <p:cNvSpPr/>
            <p:nvPr/>
          </p:nvSpPr>
          <p:spPr>
            <a:xfrm>
              <a:off x="6275721" y="1005345"/>
              <a:ext cx="5335929" cy="5673011"/>
            </a:xfrm>
            <a:prstGeom prst="rect">
              <a:avLst/>
            </a:prstGeom>
            <a:gradFill>
              <a:gsLst>
                <a:gs pos="0">
                  <a:schemeClr val="bg1">
                    <a:alpha val="0"/>
                  </a:schemeClr>
                </a:gs>
                <a:gs pos="14000">
                  <a:schemeClr val="bg1"/>
                </a:gs>
                <a:gs pos="99667">
                  <a:schemeClr val="bg1">
                    <a:alpha val="0"/>
                  </a:schemeClr>
                </a:gs>
                <a:gs pos="83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1" name="Picture 12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37141" y="1666242"/>
            <a:ext cx="1906059" cy="442478"/>
          </a:xfrm>
          <a:prstGeom prst="rect">
            <a:avLst/>
          </a:prstGeom>
        </p:spPr>
      </p:pic>
      <p:pic>
        <p:nvPicPr>
          <p:cNvPr id="45" name="Picture 44" descr="sungard logo.jpg"/>
          <p:cNvPicPr>
            <a:picLocks noChangeAspect="1"/>
          </p:cNvPicPr>
          <p:nvPr/>
        </p:nvPicPr>
        <p:blipFill>
          <a:blip r:embed="rId6">
            <a:clrChange>
              <a:clrFrom>
                <a:srgbClr val="F2F2F2"/>
              </a:clrFrom>
              <a:clrTo>
                <a:srgbClr val="F2F2F2">
                  <a:alpha val="0"/>
                </a:srgbClr>
              </a:clrTo>
            </a:clrChange>
            <a:extLst>
              <a:ext uri="{28A0092B-C50C-407E-A947-70E740481C1C}">
                <a14:useLocalDpi xmlns:a14="http://schemas.microsoft.com/office/drawing/2010/main" val="0"/>
              </a:ext>
            </a:extLst>
          </a:blip>
          <a:stretch>
            <a:fillRect/>
          </a:stretch>
        </p:blipFill>
        <p:spPr>
          <a:xfrm>
            <a:off x="9210532" y="2201809"/>
            <a:ext cx="2064013" cy="754751"/>
          </a:xfrm>
          <a:prstGeom prst="rect">
            <a:avLst/>
          </a:prstGeom>
        </p:spPr>
      </p:pic>
      <p:pic>
        <p:nvPicPr>
          <p:cNvPr id="48" name="Picture 47" descr="uol diveo logo.jpg"/>
          <p:cNvPicPr>
            <a:picLocks noChangeAspect="1"/>
          </p:cNvPicPr>
          <p:nvPr/>
        </p:nvPicPr>
        <p:blipFill rotWithShape="1">
          <a:blip r:embed="rId7">
            <a:extLst>
              <a:ext uri="{28A0092B-C50C-407E-A947-70E740481C1C}">
                <a14:useLocalDpi xmlns:a14="http://schemas.microsoft.com/office/drawing/2010/main" val="0"/>
              </a:ext>
            </a:extLst>
          </a:blip>
          <a:srcRect t="37215" b="37215"/>
          <a:stretch/>
        </p:blipFill>
        <p:spPr>
          <a:xfrm>
            <a:off x="6494411" y="3180533"/>
            <a:ext cx="2867607" cy="455110"/>
          </a:xfrm>
          <a:prstGeom prst="rect">
            <a:avLst/>
          </a:prstGeom>
        </p:spPr>
      </p:pic>
      <p:pic>
        <p:nvPicPr>
          <p:cNvPr id="50" name="Picture 49" descr="netapp logo.jpg"/>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966458" y="4926797"/>
            <a:ext cx="2239057" cy="618018"/>
          </a:xfrm>
          <a:prstGeom prst="rect">
            <a:avLst/>
          </a:prstGeom>
        </p:spPr>
      </p:pic>
      <p:pic>
        <p:nvPicPr>
          <p:cNvPr id="51"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104304" y="3925801"/>
            <a:ext cx="2241864" cy="588218"/>
          </a:xfrm>
          <a:prstGeom prst="rect">
            <a:avLst/>
          </a:prstGeom>
          <a:noFill/>
          <a:ln w="9525">
            <a:noFill/>
            <a:miter lim="800000"/>
            <a:headEnd/>
            <a:tailEnd/>
          </a:ln>
          <a:effectLst/>
        </p:spPr>
      </p:pic>
      <p:sp>
        <p:nvSpPr>
          <p:cNvPr id="59" name="Rectangle 58"/>
          <p:cNvSpPr/>
          <p:nvPr/>
        </p:nvSpPr>
        <p:spPr>
          <a:xfrm>
            <a:off x="568653" y="4177794"/>
            <a:ext cx="5070146" cy="1692733"/>
          </a:xfrm>
          <a:prstGeom prst="rect">
            <a:avLst/>
          </a:prstGeom>
        </p:spPr>
        <p:txBody>
          <a:bodyPr wrap="square" lIns="121883" tIns="60941" rIns="121883" bIns="60941">
            <a:spAutoFit/>
          </a:bodyPr>
          <a:lstStyle/>
          <a:p>
            <a:pPr marL="74613" indent="-74613"/>
            <a:r>
              <a:rPr lang="en-US" sz="1700" dirty="0" smtClean="0">
                <a:solidFill>
                  <a:schemeClr val="tx1">
                    <a:lumMod val="90000"/>
                    <a:lumOff val="10000"/>
                  </a:schemeClr>
                </a:solidFill>
                <a:latin typeface="CiscoSansTT Light" panose="020B0503020201020303" pitchFamily="34" charset="0"/>
              </a:rPr>
              <a:t>“Symantec </a:t>
            </a:r>
            <a:r>
              <a:rPr lang="en-US" sz="1700" dirty="0">
                <a:solidFill>
                  <a:schemeClr val="tx1">
                    <a:lumMod val="90000"/>
                    <a:lumOff val="10000"/>
                  </a:schemeClr>
                </a:solidFill>
                <a:latin typeface="CiscoSansTT Light" panose="020B0503020201020303" pitchFamily="34" charset="0"/>
              </a:rPr>
              <a:t>is an early adopter of Cisco's ACI, leveraging the technology within our own Agile Data Center. Cisco ACI brings the scalability and efficiency we need while enabling us to truly bring next generation networking capabilities to our </a:t>
            </a:r>
            <a:r>
              <a:rPr lang="en-US" sz="1700" dirty="0" smtClean="0">
                <a:solidFill>
                  <a:schemeClr val="tx1">
                    <a:lumMod val="90000"/>
                    <a:lumOff val="10000"/>
                  </a:schemeClr>
                </a:solidFill>
                <a:latin typeface="CiscoSansTT Light" panose="020B0503020201020303" pitchFamily="34" charset="0"/>
              </a:rPr>
              <a:t>customers.”</a:t>
            </a:r>
            <a:endParaRPr lang="en-US" sz="1700" dirty="0">
              <a:solidFill>
                <a:schemeClr val="tx1">
                  <a:lumMod val="90000"/>
                  <a:lumOff val="10000"/>
                </a:schemeClr>
              </a:solidFill>
              <a:latin typeface="CiscoSansTT Light" panose="020B0503020201020303" pitchFamily="34" charset="0"/>
            </a:endParaRPr>
          </a:p>
        </p:txBody>
      </p:sp>
      <p:sp>
        <p:nvSpPr>
          <p:cNvPr id="60" name="Rectangle 59"/>
          <p:cNvSpPr/>
          <p:nvPr/>
        </p:nvSpPr>
        <p:spPr>
          <a:xfrm>
            <a:off x="623699" y="5914427"/>
            <a:ext cx="3079809" cy="461655"/>
          </a:xfrm>
          <a:prstGeom prst="rect">
            <a:avLst/>
          </a:prstGeom>
        </p:spPr>
        <p:txBody>
          <a:bodyPr wrap="square" lIns="91428" tIns="45715" rIns="91428" bIns="45715" anchor="b">
            <a:spAutoFit/>
          </a:bodyPr>
          <a:lstStyle/>
          <a:p>
            <a:pPr marL="76124" indent="0">
              <a:buNone/>
            </a:pPr>
            <a:r>
              <a:rPr lang="en-US" sz="1200" i="1" dirty="0">
                <a:solidFill>
                  <a:schemeClr val="bg1">
                    <a:lumMod val="65000"/>
                  </a:schemeClr>
                </a:solidFill>
              </a:rPr>
              <a:t>Jon Sanchez, Director of Data Center Services, </a:t>
            </a:r>
            <a:r>
              <a:rPr lang="en-US" sz="1200" i="1" dirty="0" smtClean="0">
                <a:solidFill>
                  <a:schemeClr val="bg1">
                    <a:lumMod val="65000"/>
                  </a:schemeClr>
                </a:solidFill>
              </a:rPr>
              <a:t>Symantec </a:t>
            </a:r>
            <a:endParaRPr lang="en-US" sz="1200" i="1" dirty="0">
              <a:solidFill>
                <a:schemeClr val="bg1">
                  <a:lumMod val="65000"/>
                </a:schemeClr>
              </a:solidFill>
            </a:endParaRPr>
          </a:p>
        </p:txBody>
      </p:sp>
      <p:pic>
        <p:nvPicPr>
          <p:cNvPr id="61"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354341" y="5943487"/>
            <a:ext cx="1092594" cy="286674"/>
          </a:xfrm>
          <a:prstGeom prst="rect">
            <a:avLst/>
          </a:prstGeom>
          <a:noFill/>
          <a:ln w="9525">
            <a:noFill/>
            <a:miter lim="800000"/>
            <a:headEnd/>
            <a:tailEnd/>
          </a:ln>
          <a:effectLst/>
        </p:spPr>
      </p:pic>
      <p:sp>
        <p:nvSpPr>
          <p:cNvPr id="40" name="Rectangle 39"/>
          <p:cNvSpPr/>
          <p:nvPr/>
        </p:nvSpPr>
        <p:spPr>
          <a:xfrm>
            <a:off x="568654" y="2348071"/>
            <a:ext cx="5070146" cy="646292"/>
          </a:xfrm>
          <a:prstGeom prst="rect">
            <a:avLst/>
          </a:prstGeom>
        </p:spPr>
        <p:txBody>
          <a:bodyPr wrap="square" lIns="121883" tIns="60941" rIns="121883" bIns="60941">
            <a:spAutoFit/>
          </a:bodyPr>
          <a:lstStyle/>
          <a:p>
            <a:pPr marL="115888" indent="-115888"/>
            <a:r>
              <a:rPr lang="en-US" sz="1700" dirty="0" smtClean="0">
                <a:solidFill>
                  <a:schemeClr val="tx1">
                    <a:lumMod val="90000"/>
                    <a:lumOff val="10000"/>
                  </a:schemeClr>
                </a:solidFill>
                <a:latin typeface="CiscoSansTT Light" panose="020B0503020201020303" pitchFamily="34" charset="0"/>
              </a:rPr>
              <a:t>“Cisco continues as the clear leader as customers look to deploy SDN."</a:t>
            </a:r>
            <a:endParaRPr lang="en-US" sz="1700" dirty="0">
              <a:solidFill>
                <a:schemeClr val="tx1">
                  <a:lumMod val="90000"/>
                  <a:lumOff val="10000"/>
                </a:schemeClr>
              </a:solidFill>
              <a:latin typeface="CiscoSansTT Light" panose="020B0503020201020303" pitchFamily="34" charset="0"/>
            </a:endParaRPr>
          </a:p>
        </p:txBody>
      </p:sp>
      <p:sp>
        <p:nvSpPr>
          <p:cNvPr id="41" name="Rectangle 40"/>
          <p:cNvSpPr/>
          <p:nvPr/>
        </p:nvSpPr>
        <p:spPr>
          <a:xfrm>
            <a:off x="623700" y="2929909"/>
            <a:ext cx="4178151" cy="276989"/>
          </a:xfrm>
          <a:prstGeom prst="rect">
            <a:avLst/>
          </a:prstGeom>
        </p:spPr>
        <p:txBody>
          <a:bodyPr wrap="square" lIns="91428" tIns="45715" rIns="91428" bIns="45715" anchor="b">
            <a:spAutoFit/>
          </a:bodyPr>
          <a:lstStyle/>
          <a:p>
            <a:pPr marL="76124" indent="0">
              <a:buNone/>
            </a:pPr>
            <a:r>
              <a:rPr lang="en-US" sz="1200" i="1" dirty="0" smtClean="0">
                <a:solidFill>
                  <a:schemeClr val="bg1">
                    <a:lumMod val="65000"/>
                  </a:schemeClr>
                </a:solidFill>
              </a:rPr>
              <a:t>Morgan Stanley October 2014 CIO Survey </a:t>
            </a:r>
            <a:endParaRPr lang="en-US" sz="1200" i="1" dirty="0">
              <a:solidFill>
                <a:schemeClr val="bg1">
                  <a:lumMod val="65000"/>
                </a:schemeClr>
              </a:solidFill>
            </a:endParaRPr>
          </a:p>
        </p:txBody>
      </p:sp>
      <p:sp>
        <p:nvSpPr>
          <p:cNvPr id="42" name="Rectangle 41"/>
          <p:cNvSpPr/>
          <p:nvPr/>
        </p:nvSpPr>
        <p:spPr>
          <a:xfrm>
            <a:off x="581358" y="3198971"/>
            <a:ext cx="5070146" cy="646292"/>
          </a:xfrm>
          <a:prstGeom prst="rect">
            <a:avLst/>
          </a:prstGeom>
        </p:spPr>
        <p:txBody>
          <a:bodyPr wrap="square" lIns="121883" tIns="60941" rIns="121883" bIns="60941">
            <a:spAutoFit/>
          </a:bodyPr>
          <a:lstStyle/>
          <a:p>
            <a:pPr marL="115888" indent="-115888"/>
            <a:r>
              <a:rPr lang="en-US" sz="1700" dirty="0" smtClean="0">
                <a:solidFill>
                  <a:schemeClr val="tx1">
                    <a:lumMod val="90000"/>
                    <a:lumOff val="10000"/>
                  </a:schemeClr>
                </a:solidFill>
                <a:latin typeface="CiscoSansTT Light" panose="020B0503020201020303" pitchFamily="34" charset="0"/>
              </a:rPr>
              <a:t>“We believe Cisco will win the SDN/White Box battle."</a:t>
            </a:r>
            <a:endParaRPr lang="en-US" sz="1700" dirty="0">
              <a:solidFill>
                <a:schemeClr val="tx1">
                  <a:lumMod val="90000"/>
                  <a:lumOff val="10000"/>
                </a:schemeClr>
              </a:solidFill>
              <a:latin typeface="CiscoSansTT Light" panose="020B0503020201020303" pitchFamily="34" charset="0"/>
            </a:endParaRPr>
          </a:p>
        </p:txBody>
      </p:sp>
      <p:sp>
        <p:nvSpPr>
          <p:cNvPr id="43" name="Rectangle 42"/>
          <p:cNvSpPr/>
          <p:nvPr/>
        </p:nvSpPr>
        <p:spPr>
          <a:xfrm>
            <a:off x="636403" y="3793509"/>
            <a:ext cx="4178151" cy="276989"/>
          </a:xfrm>
          <a:prstGeom prst="rect">
            <a:avLst/>
          </a:prstGeom>
        </p:spPr>
        <p:txBody>
          <a:bodyPr wrap="square" lIns="91428" tIns="45715" rIns="91428" bIns="45715" anchor="b">
            <a:spAutoFit/>
          </a:bodyPr>
          <a:lstStyle/>
          <a:p>
            <a:pPr marL="76124" indent="0">
              <a:buNone/>
            </a:pPr>
            <a:r>
              <a:rPr lang="en-US" sz="1200" i="1" dirty="0" smtClean="0">
                <a:solidFill>
                  <a:schemeClr val="bg1">
                    <a:lumMod val="65000"/>
                  </a:schemeClr>
                </a:solidFill>
              </a:rPr>
              <a:t>Equity Research October 2014</a:t>
            </a:r>
            <a:endParaRPr lang="en-US" sz="1200" i="1" dirty="0">
              <a:solidFill>
                <a:schemeClr val="bg1">
                  <a:lumMod val="65000"/>
                </a:schemeClr>
              </a:solidFill>
            </a:endParaRPr>
          </a:p>
        </p:txBody>
      </p:sp>
    </p:spTree>
    <p:extLst>
      <p:ext uri="{BB962C8B-B14F-4D97-AF65-F5344CB8AC3E}">
        <p14:creationId xmlns:p14="http://schemas.microsoft.com/office/powerpoint/2010/main" val="3821369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9660" y="2613009"/>
            <a:ext cx="5740713" cy="3020519"/>
          </a:xfrm>
        </p:spPr>
        <p:txBody>
          <a:bodyPr/>
          <a:lstStyle/>
          <a:p>
            <a:pPr>
              <a:lnSpc>
                <a:spcPts val="2640"/>
              </a:lnSpc>
              <a:spcBef>
                <a:spcPts val="0"/>
              </a:spcBef>
            </a:pPr>
            <a:r>
              <a:rPr lang="en-US" sz="2100" b="1" dirty="0">
                <a:solidFill>
                  <a:schemeClr val="bg1">
                    <a:lumMod val="50000"/>
                  </a:schemeClr>
                </a:solidFill>
              </a:rPr>
              <a:t>Key challenges customer solved with ACI</a:t>
            </a:r>
            <a:br>
              <a:rPr lang="en-US" sz="2100" b="1" dirty="0">
                <a:solidFill>
                  <a:schemeClr val="bg1">
                    <a:lumMod val="50000"/>
                  </a:schemeClr>
                </a:solidFill>
              </a:rPr>
            </a:br>
            <a:r>
              <a:rPr lang="en-US" sz="2100" b="1" dirty="0">
                <a:solidFill>
                  <a:schemeClr val="bg1">
                    <a:lumMod val="50000"/>
                  </a:schemeClr>
                </a:solidFill>
              </a:rPr>
              <a:t/>
            </a:r>
            <a:br>
              <a:rPr lang="en-US" sz="2100" b="1" dirty="0">
                <a:solidFill>
                  <a:schemeClr val="bg1">
                    <a:lumMod val="50000"/>
                  </a:schemeClr>
                </a:solidFill>
              </a:rPr>
            </a:br>
            <a:r>
              <a:rPr lang="en-US" sz="2100" b="1" dirty="0">
                <a:solidFill>
                  <a:schemeClr val="bg1">
                    <a:lumMod val="50000"/>
                  </a:schemeClr>
                </a:solidFill>
              </a:rPr>
              <a:t>	</a:t>
            </a:r>
            <a:r>
              <a:rPr lang="en-US" sz="2100" b="1" dirty="0">
                <a:solidFill>
                  <a:srgbClr val="39BBB9"/>
                </a:solidFill>
              </a:rPr>
              <a:t>Fully-automated deployment</a:t>
            </a:r>
            <a:br>
              <a:rPr lang="en-US" sz="2100" b="1" dirty="0">
                <a:solidFill>
                  <a:srgbClr val="39BBB9"/>
                </a:solidFill>
              </a:rPr>
            </a:br>
            <a:r>
              <a:rPr lang="en-US" sz="2100" b="1" dirty="0">
                <a:solidFill>
                  <a:srgbClr val="39BBB9"/>
                </a:solidFill>
              </a:rPr>
              <a:t>	Infrastructure scalability</a:t>
            </a:r>
            <a:br>
              <a:rPr lang="en-US" sz="2100" b="1" dirty="0">
                <a:solidFill>
                  <a:srgbClr val="39BBB9"/>
                </a:solidFill>
              </a:rPr>
            </a:br>
            <a:r>
              <a:rPr lang="en-US" sz="2100" b="1" dirty="0">
                <a:solidFill>
                  <a:srgbClr val="39BBB9"/>
                </a:solidFill>
              </a:rPr>
              <a:t>	Power Efficiency (Cooling huge cost)</a:t>
            </a:r>
            <a:br>
              <a:rPr lang="en-US" sz="2100" b="1" dirty="0">
                <a:solidFill>
                  <a:srgbClr val="39BBB9"/>
                </a:solidFill>
              </a:rPr>
            </a:br>
            <a:r>
              <a:rPr lang="en-US" sz="2100" b="1" dirty="0">
                <a:solidFill>
                  <a:srgbClr val="39BBB9"/>
                </a:solidFill>
              </a:rPr>
              <a:t>	Mobility</a:t>
            </a:r>
            <a:br>
              <a:rPr lang="en-US" sz="2100" b="1" dirty="0">
                <a:solidFill>
                  <a:srgbClr val="39BBB9"/>
                </a:solidFill>
              </a:rPr>
            </a:br>
            <a:r>
              <a:rPr lang="en-US" sz="2100" b="1" dirty="0">
                <a:solidFill>
                  <a:srgbClr val="39BBB9"/>
                </a:solidFill>
              </a:rPr>
              <a:t>	Huge Capex saving</a:t>
            </a:r>
            <a:br>
              <a:rPr lang="en-US" sz="2100" b="1" dirty="0">
                <a:solidFill>
                  <a:srgbClr val="39BBB9"/>
                </a:solidFill>
              </a:rPr>
            </a:br>
            <a:r>
              <a:rPr lang="en-US" sz="2100" b="1" dirty="0">
                <a:solidFill>
                  <a:srgbClr val="39BBB9"/>
                </a:solidFill>
              </a:rPr>
              <a:t>	Operations Simplicity</a:t>
            </a:r>
          </a:p>
        </p:txBody>
      </p:sp>
      <p:sp>
        <p:nvSpPr>
          <p:cNvPr id="3" name="Text Placeholder 2"/>
          <p:cNvSpPr>
            <a:spLocks noGrp="1"/>
          </p:cNvSpPr>
          <p:nvPr>
            <p:ph type="body" sz="quarter" idx="11"/>
          </p:nvPr>
        </p:nvSpPr>
        <p:spPr>
          <a:xfrm>
            <a:off x="6313714" y="783775"/>
            <a:ext cx="5834743" cy="5340188"/>
          </a:xfrm>
        </p:spPr>
        <p:txBody>
          <a:bodyPr/>
          <a:lstStyle/>
          <a:p>
            <a:r>
              <a:rPr lang="en-US" sz="2000" dirty="0" err="1">
                <a:solidFill>
                  <a:schemeClr val="accent5"/>
                </a:solidFill>
              </a:rPr>
              <a:t>Sungard</a:t>
            </a:r>
            <a:r>
              <a:rPr lang="en-US" sz="2000" dirty="0">
                <a:solidFill>
                  <a:schemeClr val="accent5"/>
                </a:solidFill>
              </a:rPr>
              <a:t> Availability Services provides cloud computing, disaster recovery as a service and managed hosting service globally.</a:t>
            </a:r>
          </a:p>
          <a:p>
            <a:r>
              <a:rPr lang="en-US" sz="2000" dirty="0">
                <a:solidFill>
                  <a:schemeClr val="tx1">
                    <a:lumMod val="65000"/>
                    <a:lumOff val="35000"/>
                  </a:schemeClr>
                </a:solidFill>
              </a:rPr>
              <a:t>A multi-tenant cloud solution utilizing ACI open API (</a:t>
            </a:r>
            <a:r>
              <a:rPr lang="en-US" sz="2000" dirty="0" err="1">
                <a:solidFill>
                  <a:schemeClr val="tx1">
                    <a:lumMod val="65000"/>
                    <a:lumOff val="35000"/>
                  </a:schemeClr>
                </a:solidFill>
              </a:rPr>
              <a:t>CloudStack</a:t>
            </a:r>
            <a:r>
              <a:rPr lang="en-US" sz="2000" dirty="0">
                <a:solidFill>
                  <a:schemeClr val="tx1">
                    <a:lumMod val="65000"/>
                    <a:lumOff val="35000"/>
                  </a:schemeClr>
                </a:solidFill>
              </a:rPr>
              <a:t>); integrated tenant security and segmentation; ACI Fabric deployed at 7 sites.</a:t>
            </a:r>
          </a:p>
          <a:p>
            <a:r>
              <a:rPr lang="en-US" sz="2000" i="1" dirty="0">
                <a:solidFill>
                  <a:schemeClr val="tx1">
                    <a:lumMod val="65000"/>
                    <a:lumOff val="35000"/>
                  </a:schemeClr>
                </a:solidFill>
              </a:rPr>
              <a:t>Start to finish time:  2 weeks </a:t>
            </a:r>
          </a:p>
          <a:p>
            <a:r>
              <a:rPr lang="en-US" sz="2000" dirty="0">
                <a:solidFill>
                  <a:schemeClr val="tx1">
                    <a:lumMod val="65000"/>
                    <a:lumOff val="35000"/>
                  </a:schemeClr>
                </a:solidFill>
              </a:rPr>
              <a:t>Key services </a:t>
            </a:r>
            <a:r>
              <a:rPr lang="en-US" sz="2000" dirty="0" err="1">
                <a:solidFill>
                  <a:schemeClr val="tx1">
                    <a:lumMod val="65000"/>
                    <a:lumOff val="35000"/>
                  </a:schemeClr>
                </a:solidFill>
              </a:rPr>
              <a:t>Sungard</a:t>
            </a:r>
            <a:r>
              <a:rPr lang="en-US" sz="2000" dirty="0">
                <a:solidFill>
                  <a:schemeClr val="tx1">
                    <a:lumMod val="65000"/>
                    <a:lumOff val="35000"/>
                  </a:schemeClr>
                </a:solidFill>
              </a:rPr>
              <a:t> will deliver via ACI:</a:t>
            </a:r>
          </a:p>
          <a:p>
            <a:pPr marL="380990" indent="-380990">
              <a:spcBef>
                <a:spcPts val="267"/>
              </a:spcBef>
              <a:buClr>
                <a:schemeClr val="accent5"/>
              </a:buClr>
              <a:buFont typeface="Arial"/>
              <a:buChar char="•"/>
            </a:pPr>
            <a:r>
              <a:rPr lang="en-US" sz="2000" dirty="0">
                <a:solidFill>
                  <a:schemeClr val="tx1">
                    <a:lumMod val="65000"/>
                    <a:lumOff val="35000"/>
                  </a:schemeClr>
                </a:solidFill>
              </a:rPr>
              <a:t>New global public cloud service</a:t>
            </a:r>
          </a:p>
          <a:p>
            <a:pPr marL="380990" indent="-380990">
              <a:spcBef>
                <a:spcPts val="267"/>
              </a:spcBef>
              <a:buClr>
                <a:schemeClr val="accent5"/>
              </a:buClr>
              <a:buFont typeface="Arial"/>
              <a:buChar char="•"/>
            </a:pPr>
            <a:r>
              <a:rPr lang="en-US" sz="2000" dirty="0">
                <a:solidFill>
                  <a:schemeClr val="tx1">
                    <a:lumMod val="65000"/>
                    <a:lumOff val="35000"/>
                  </a:schemeClr>
                </a:solidFill>
              </a:rPr>
              <a:t>Disaster recovery as a service</a:t>
            </a:r>
          </a:p>
          <a:p>
            <a:pPr marL="380990" indent="-380990">
              <a:spcBef>
                <a:spcPts val="267"/>
              </a:spcBef>
              <a:buClr>
                <a:schemeClr val="accent5"/>
              </a:buClr>
              <a:buFont typeface="Arial"/>
              <a:buChar char="•"/>
            </a:pPr>
            <a:r>
              <a:rPr lang="en-US" sz="2000" dirty="0">
                <a:solidFill>
                  <a:schemeClr val="tx1">
                    <a:lumMod val="65000"/>
                    <a:lumOff val="35000"/>
                  </a:schemeClr>
                </a:solidFill>
              </a:rPr>
              <a:t>SAP as a </a:t>
            </a:r>
            <a:r>
              <a:rPr lang="en-US" sz="2000" dirty="0" err="1">
                <a:solidFill>
                  <a:schemeClr val="tx1">
                    <a:lumMod val="65000"/>
                    <a:lumOff val="35000"/>
                  </a:schemeClr>
                </a:solidFill>
              </a:rPr>
              <a:t>serivice</a:t>
            </a:r>
            <a:endParaRPr lang="en-US" sz="2000" dirty="0">
              <a:solidFill>
                <a:schemeClr val="tx1">
                  <a:lumMod val="65000"/>
                  <a:lumOff val="35000"/>
                </a:schemeClr>
              </a:solidFill>
            </a:endParaRPr>
          </a:p>
        </p:txBody>
      </p:sp>
      <p:pic>
        <p:nvPicPr>
          <p:cNvPr id="6" name="Picture 5"/>
          <p:cNvPicPr>
            <a:picLocks noChangeAspect="1"/>
          </p:cNvPicPr>
          <p:nvPr/>
        </p:nvPicPr>
        <p:blipFill>
          <a:blip r:embed="rId3"/>
          <a:stretch>
            <a:fillRect/>
          </a:stretch>
        </p:blipFill>
        <p:spPr>
          <a:xfrm>
            <a:off x="0" y="811944"/>
            <a:ext cx="4280908" cy="1633179"/>
          </a:xfrm>
          <a:prstGeom prst="rect">
            <a:avLst/>
          </a:prstGeom>
        </p:spPr>
      </p:pic>
      <p:sp>
        <p:nvSpPr>
          <p:cNvPr id="2" name="Rectangle 1"/>
          <p:cNvSpPr/>
          <p:nvPr/>
        </p:nvSpPr>
        <p:spPr>
          <a:xfrm>
            <a:off x="493482" y="201265"/>
            <a:ext cx="4415166" cy="523220"/>
          </a:xfrm>
          <a:prstGeom prst="rect">
            <a:avLst/>
          </a:prstGeom>
        </p:spPr>
        <p:txBody>
          <a:bodyPr wrap="none">
            <a:spAutoFit/>
          </a:bodyPr>
          <a:lstStyle/>
          <a:p>
            <a:r>
              <a:rPr lang="en-US" sz="2800" dirty="0">
                <a:solidFill>
                  <a:srgbClr val="0000FF"/>
                </a:solidFill>
              </a:rPr>
              <a:t>ACI – Customer Use Case</a:t>
            </a:r>
          </a:p>
        </p:txBody>
      </p:sp>
    </p:spTree>
    <p:extLst>
      <p:ext uri="{BB962C8B-B14F-4D97-AF65-F5344CB8AC3E}">
        <p14:creationId xmlns:p14="http://schemas.microsoft.com/office/powerpoint/2010/main" val="177750222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8539" y="2795889"/>
            <a:ext cx="5893115" cy="3020519"/>
          </a:xfrm>
        </p:spPr>
        <p:txBody>
          <a:bodyPr/>
          <a:lstStyle/>
          <a:p>
            <a:pPr>
              <a:lnSpc>
                <a:spcPts val="2640"/>
              </a:lnSpc>
              <a:spcBef>
                <a:spcPts val="0"/>
              </a:spcBef>
            </a:pPr>
            <a:r>
              <a:rPr lang="en-US" sz="2100" b="1" dirty="0">
                <a:solidFill>
                  <a:schemeClr val="bg1">
                    <a:lumMod val="50000"/>
                  </a:schemeClr>
                </a:solidFill>
              </a:rPr>
              <a:t>Key challenges customer solved with ACI</a:t>
            </a:r>
            <a:br>
              <a:rPr lang="en-US" sz="2100" b="1" dirty="0">
                <a:solidFill>
                  <a:schemeClr val="bg1">
                    <a:lumMod val="50000"/>
                  </a:schemeClr>
                </a:solidFill>
              </a:rPr>
            </a:br>
            <a:r>
              <a:rPr lang="en-US" sz="2100" b="1" dirty="0">
                <a:solidFill>
                  <a:schemeClr val="bg1">
                    <a:lumMod val="50000"/>
                  </a:schemeClr>
                </a:solidFill>
              </a:rPr>
              <a:t/>
            </a:r>
            <a:br>
              <a:rPr lang="en-US" sz="2100" b="1" dirty="0">
                <a:solidFill>
                  <a:schemeClr val="bg1">
                    <a:lumMod val="50000"/>
                  </a:schemeClr>
                </a:solidFill>
              </a:rPr>
            </a:br>
            <a:r>
              <a:rPr lang="en-US" sz="2100" b="1" dirty="0">
                <a:solidFill>
                  <a:schemeClr val="bg1">
                    <a:lumMod val="50000"/>
                  </a:schemeClr>
                </a:solidFill>
              </a:rPr>
              <a:t>	</a:t>
            </a:r>
            <a:r>
              <a:rPr lang="en-US" sz="2100" b="1" dirty="0">
                <a:solidFill>
                  <a:srgbClr val="39BBB9"/>
                </a:solidFill>
              </a:rPr>
              <a:t>Infrastructure scalability &amp; stability	Shared resources / multi-tenancy	</a:t>
            </a:r>
            <a:br>
              <a:rPr lang="en-US" sz="2100" b="1" dirty="0">
                <a:solidFill>
                  <a:srgbClr val="39BBB9"/>
                </a:solidFill>
              </a:rPr>
            </a:br>
            <a:r>
              <a:rPr lang="en-US" sz="2100" b="1" dirty="0">
                <a:solidFill>
                  <a:srgbClr val="39BBB9"/>
                </a:solidFill>
              </a:rPr>
              <a:t>	Operations Simplicity</a:t>
            </a:r>
            <a:br>
              <a:rPr lang="en-US" sz="2100" b="1" dirty="0">
                <a:solidFill>
                  <a:srgbClr val="39BBB9"/>
                </a:solidFill>
              </a:rPr>
            </a:br>
            <a:r>
              <a:rPr lang="en-US" sz="2100" b="1" dirty="0">
                <a:solidFill>
                  <a:srgbClr val="39BBB9"/>
                </a:solidFill>
              </a:rPr>
              <a:t>	Faster roll-out of services</a:t>
            </a:r>
          </a:p>
        </p:txBody>
      </p:sp>
      <p:sp>
        <p:nvSpPr>
          <p:cNvPr id="3" name="Text Placeholder 2"/>
          <p:cNvSpPr>
            <a:spLocks noGrp="1"/>
          </p:cNvSpPr>
          <p:nvPr>
            <p:ph type="body" sz="quarter" idx="11"/>
          </p:nvPr>
        </p:nvSpPr>
        <p:spPr>
          <a:xfrm>
            <a:off x="6313714" y="783775"/>
            <a:ext cx="5834743" cy="5340188"/>
          </a:xfrm>
        </p:spPr>
        <p:txBody>
          <a:bodyPr/>
          <a:lstStyle/>
          <a:p>
            <a:r>
              <a:rPr lang="en-US" sz="2000" dirty="0">
                <a:solidFill>
                  <a:schemeClr val="accent5"/>
                </a:solidFill>
              </a:rPr>
              <a:t>Symantec is a leading security solutions provider.</a:t>
            </a:r>
          </a:p>
          <a:p>
            <a:r>
              <a:rPr lang="en-US" sz="2000" dirty="0">
                <a:solidFill>
                  <a:schemeClr val="tx1">
                    <a:lumMod val="65000"/>
                    <a:lumOff val="35000"/>
                  </a:schemeClr>
                </a:solidFill>
              </a:rPr>
              <a:t>New IT Datacenter with single fabric shared across tenants; blueprint for future scale-out to support ongoing DC consolidation; utilized a multi-tenant ACI Fabric deployment.</a:t>
            </a:r>
            <a:endParaRPr lang="en-US" sz="1900" dirty="0">
              <a:solidFill>
                <a:schemeClr val="tx1">
                  <a:lumMod val="65000"/>
                  <a:lumOff val="35000"/>
                </a:schemeClr>
              </a:solidFill>
            </a:endParaRPr>
          </a:p>
          <a:p>
            <a:r>
              <a:rPr lang="en-US" sz="2000" dirty="0">
                <a:solidFill>
                  <a:schemeClr val="tx1">
                    <a:lumMod val="65000"/>
                    <a:lumOff val="35000"/>
                  </a:schemeClr>
                </a:solidFill>
              </a:rPr>
              <a:t>Key services Symantec will deliver via ACI:</a:t>
            </a:r>
          </a:p>
          <a:p>
            <a:pPr marL="380990" indent="-380990">
              <a:spcBef>
                <a:spcPts val="267"/>
              </a:spcBef>
              <a:buClr>
                <a:schemeClr val="accent5"/>
              </a:buClr>
              <a:buFont typeface="Arial"/>
              <a:buChar char="•"/>
            </a:pPr>
            <a:r>
              <a:rPr lang="en-US" sz="2000" dirty="0">
                <a:solidFill>
                  <a:schemeClr val="tx1">
                    <a:lumMod val="65000"/>
                    <a:lumOff val="35000"/>
                  </a:schemeClr>
                </a:solidFill>
              </a:rPr>
              <a:t>Next generation IT data center with 50,000 hosts</a:t>
            </a:r>
          </a:p>
          <a:p>
            <a:pPr marL="380990" indent="-380990">
              <a:spcBef>
                <a:spcPts val="267"/>
              </a:spcBef>
              <a:buClr>
                <a:schemeClr val="accent5"/>
              </a:buClr>
              <a:buFont typeface="Arial"/>
              <a:buChar char="•"/>
            </a:pPr>
            <a:r>
              <a:rPr lang="en-US" sz="2000" dirty="0">
                <a:solidFill>
                  <a:schemeClr val="tx1">
                    <a:lumMod val="65000"/>
                    <a:lumOff val="35000"/>
                  </a:schemeClr>
                </a:solidFill>
              </a:rPr>
              <a:t>First site live in September 2014; three more live by end of year</a:t>
            </a:r>
          </a:p>
        </p:txBody>
      </p:sp>
      <p:pic>
        <p:nvPicPr>
          <p:cNvPr id="6" name="Picture 5"/>
          <p:cNvPicPr>
            <a:picLocks noChangeAspect="1"/>
          </p:cNvPicPr>
          <p:nvPr/>
        </p:nvPicPr>
        <p:blipFill>
          <a:blip r:embed="rId3"/>
          <a:stretch>
            <a:fillRect/>
          </a:stretch>
        </p:blipFill>
        <p:spPr>
          <a:xfrm>
            <a:off x="615691" y="1084586"/>
            <a:ext cx="1741429" cy="1741429"/>
          </a:xfrm>
          <a:prstGeom prst="rect">
            <a:avLst/>
          </a:prstGeom>
        </p:spPr>
      </p:pic>
      <p:sp>
        <p:nvSpPr>
          <p:cNvPr id="5" name="Rectangle 4"/>
          <p:cNvSpPr/>
          <p:nvPr/>
        </p:nvSpPr>
        <p:spPr>
          <a:xfrm>
            <a:off x="508067" y="381681"/>
            <a:ext cx="4415167" cy="523220"/>
          </a:xfrm>
          <a:prstGeom prst="rect">
            <a:avLst/>
          </a:prstGeom>
        </p:spPr>
        <p:txBody>
          <a:bodyPr wrap="none" lIns="91438" tIns="45719" rIns="91438" bIns="45719">
            <a:spAutoFit/>
          </a:bodyPr>
          <a:lstStyle/>
          <a:p>
            <a:r>
              <a:rPr lang="en-US" sz="2800" dirty="0">
                <a:solidFill>
                  <a:srgbClr val="0000FF"/>
                </a:solidFill>
              </a:rPr>
              <a:t>ACI – Customer Use Case</a:t>
            </a:r>
          </a:p>
        </p:txBody>
      </p:sp>
    </p:spTree>
    <p:extLst>
      <p:ext uri="{BB962C8B-B14F-4D97-AF65-F5344CB8AC3E}">
        <p14:creationId xmlns:p14="http://schemas.microsoft.com/office/powerpoint/2010/main" val="791478141"/>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313714" y="231821"/>
            <a:ext cx="5834743" cy="5892143"/>
          </a:xfrm>
        </p:spPr>
        <p:txBody>
          <a:bodyPr/>
          <a:lstStyle/>
          <a:p>
            <a:r>
              <a:rPr lang="en-US" sz="1900" b="1" dirty="0">
                <a:solidFill>
                  <a:schemeClr val="accent5"/>
                </a:solidFill>
              </a:rPr>
              <a:t>Acxiom Corporation </a:t>
            </a:r>
            <a:r>
              <a:rPr lang="en-US" sz="1900" dirty="0">
                <a:solidFill>
                  <a:schemeClr val="accent5"/>
                </a:solidFill>
              </a:rPr>
              <a:t>is a marketing technology and services company with offices in the United States, Europe, Asia, and South America. Acxiom offers target advertising campaigns, score leads including multichannel marketing, addressable advertising, and database management. </a:t>
            </a:r>
          </a:p>
          <a:p>
            <a:r>
              <a:rPr lang="en-US" sz="1900" dirty="0">
                <a:solidFill>
                  <a:schemeClr val="tx1">
                    <a:lumMod val="65000"/>
                    <a:lumOff val="35000"/>
                  </a:schemeClr>
                </a:solidFill>
              </a:rPr>
              <a:t>New Scalable IT DC Infrastructure with ACI Fabric shared across tenants; Leveraging multi-tenant ACI Fabric deployment; Integration with Acxiom AOS (Audience Operating System) </a:t>
            </a:r>
          </a:p>
          <a:p>
            <a:r>
              <a:rPr lang="en-US" sz="1900" dirty="0">
                <a:solidFill>
                  <a:schemeClr val="tx1">
                    <a:lumMod val="65000"/>
                    <a:lumOff val="35000"/>
                  </a:schemeClr>
                </a:solidFill>
              </a:rPr>
              <a:t>Key services Acxiom will deliver via ACI:</a:t>
            </a:r>
          </a:p>
          <a:p>
            <a:pPr marL="380990" indent="-380990">
              <a:spcBef>
                <a:spcPts val="267"/>
              </a:spcBef>
              <a:buClr>
                <a:schemeClr val="accent5"/>
              </a:buClr>
              <a:buFont typeface="Arial"/>
              <a:buChar char="•"/>
            </a:pPr>
            <a:r>
              <a:rPr lang="en-US" sz="1900" dirty="0">
                <a:solidFill>
                  <a:schemeClr val="tx1">
                    <a:lumMod val="65000"/>
                    <a:lumOff val="35000"/>
                  </a:schemeClr>
                </a:solidFill>
              </a:rPr>
              <a:t>Scalable and dynamic AOS SaaS deployment model</a:t>
            </a:r>
          </a:p>
          <a:p>
            <a:pPr marL="380990" indent="-380990">
              <a:spcBef>
                <a:spcPts val="267"/>
              </a:spcBef>
              <a:buClr>
                <a:schemeClr val="accent5"/>
              </a:buClr>
              <a:buFont typeface="Arial"/>
              <a:buChar char="•"/>
            </a:pPr>
            <a:r>
              <a:rPr lang="en-US" sz="1900" dirty="0">
                <a:solidFill>
                  <a:schemeClr val="tx1">
                    <a:lumMod val="65000"/>
                    <a:lumOff val="35000"/>
                  </a:schemeClr>
                </a:solidFill>
              </a:rPr>
              <a:t>Multichannel marketing, advertisement campaigns with Acxiom SaaS</a:t>
            </a:r>
          </a:p>
          <a:p>
            <a:pPr marL="380990" indent="-380990">
              <a:spcBef>
                <a:spcPts val="267"/>
              </a:spcBef>
              <a:buClr>
                <a:schemeClr val="accent5"/>
              </a:buClr>
              <a:buFont typeface="Arial"/>
              <a:buChar char="•"/>
            </a:pPr>
            <a:r>
              <a:rPr lang="en-US" sz="1900" dirty="0">
                <a:solidFill>
                  <a:schemeClr val="tx1">
                    <a:lumMod val="65000"/>
                    <a:lumOff val="35000"/>
                  </a:schemeClr>
                </a:solidFill>
              </a:rPr>
              <a:t>Seamless integration of private and public Cloud infrastructure</a:t>
            </a:r>
          </a:p>
          <a:p>
            <a:pPr marL="380990" indent="-380990">
              <a:spcBef>
                <a:spcPts val="267"/>
              </a:spcBef>
              <a:buClr>
                <a:schemeClr val="accent5"/>
              </a:buClr>
              <a:buFont typeface="Arial"/>
              <a:buChar char="•"/>
            </a:pPr>
            <a:r>
              <a:rPr lang="en-US" sz="1900" dirty="0">
                <a:solidFill>
                  <a:schemeClr val="tx1">
                    <a:lumMod val="65000"/>
                    <a:lumOff val="35000"/>
                  </a:schemeClr>
                </a:solidFill>
              </a:rPr>
              <a:t>Workload mobility</a:t>
            </a:r>
          </a:p>
        </p:txBody>
      </p:sp>
      <p:pic>
        <p:nvPicPr>
          <p:cNvPr id="4098" name="Picture 2" descr="http://www.apteco.com/sites/default/files/Acxiom%202013%20col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716" y="944150"/>
            <a:ext cx="3737336" cy="95606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3"/>
          <p:cNvSpPr txBox="1">
            <a:spLocks/>
          </p:cNvSpPr>
          <p:nvPr/>
        </p:nvSpPr>
        <p:spPr>
          <a:xfrm>
            <a:off x="403066" y="2090293"/>
            <a:ext cx="5632833" cy="4354712"/>
          </a:xfrm>
          <a:prstGeom prst="rect">
            <a:avLst/>
          </a:prstGeom>
        </p:spPr>
        <p:txBody>
          <a:bodyPr lIns="121917" tIns="60958" rIns="121917" bIns="60958"/>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76198" indent="0">
              <a:lnSpc>
                <a:spcPts val="2640"/>
              </a:lnSpc>
              <a:spcBef>
                <a:spcPts val="0"/>
              </a:spcBef>
              <a:buNone/>
            </a:pPr>
            <a:r>
              <a:rPr lang="en-US" sz="2100" b="1" dirty="0">
                <a:solidFill>
                  <a:schemeClr val="bg1">
                    <a:lumMod val="50000"/>
                  </a:schemeClr>
                </a:solidFill>
                <a:latin typeface="+mj-lt"/>
                <a:ea typeface="+mj-ea"/>
                <a:cs typeface="+mj-cs"/>
              </a:rPr>
              <a:t>Key challenges customer solved with ACI</a:t>
            </a:r>
          </a:p>
          <a:p>
            <a:pPr marL="144000" lvl="1" indent="0">
              <a:lnSpc>
                <a:spcPts val="2640"/>
              </a:lnSpc>
              <a:spcBef>
                <a:spcPts val="0"/>
              </a:spcBef>
              <a:buClr>
                <a:schemeClr val="accent6"/>
              </a:buClr>
              <a:buNone/>
            </a:pPr>
            <a:r>
              <a:rPr lang="en-US" sz="2000" b="1" dirty="0">
                <a:solidFill>
                  <a:srgbClr val="39BBB9"/>
                </a:solidFill>
                <a:latin typeface="+mj-lt"/>
                <a:ea typeface="+mj-ea"/>
                <a:cs typeface="+mj-cs"/>
              </a:rPr>
              <a:t>Elastic and Scalable Infrastructure</a:t>
            </a:r>
          </a:p>
          <a:p>
            <a:pPr marL="144000" lvl="1" indent="0">
              <a:lnSpc>
                <a:spcPts val="2640"/>
              </a:lnSpc>
              <a:spcBef>
                <a:spcPts val="0"/>
              </a:spcBef>
              <a:buClr>
                <a:schemeClr val="accent6"/>
              </a:buClr>
              <a:buNone/>
            </a:pPr>
            <a:r>
              <a:rPr lang="en-US" sz="2000" b="1" dirty="0">
                <a:solidFill>
                  <a:srgbClr val="39BBB9"/>
                </a:solidFill>
                <a:latin typeface="+mj-lt"/>
                <a:ea typeface="+mj-ea"/>
                <a:cs typeface="+mj-cs"/>
              </a:rPr>
              <a:t>Automation of L4-7 Services </a:t>
            </a:r>
          </a:p>
          <a:p>
            <a:pPr marL="144000" lvl="1" indent="0">
              <a:lnSpc>
                <a:spcPts val="2640"/>
              </a:lnSpc>
              <a:spcBef>
                <a:spcPts val="0"/>
              </a:spcBef>
              <a:buClr>
                <a:schemeClr val="accent6"/>
              </a:buClr>
              <a:buNone/>
            </a:pPr>
            <a:r>
              <a:rPr lang="en-US" sz="2000" b="1" dirty="0">
                <a:solidFill>
                  <a:srgbClr val="39BBB9"/>
                </a:solidFill>
                <a:latin typeface="+mj-lt"/>
                <a:ea typeface="+mj-ea"/>
                <a:cs typeface="+mj-cs"/>
              </a:rPr>
              <a:t>Multi-hypervisor support </a:t>
            </a:r>
            <a:endParaRPr lang="en-US" sz="2000" b="1" dirty="0" smtClean="0">
              <a:solidFill>
                <a:srgbClr val="39BBB9"/>
              </a:solidFill>
              <a:latin typeface="+mj-lt"/>
              <a:ea typeface="+mj-ea"/>
              <a:cs typeface="+mj-cs"/>
            </a:endParaRPr>
          </a:p>
          <a:p>
            <a:pPr marL="144000" lvl="1" indent="0">
              <a:lnSpc>
                <a:spcPts val="2640"/>
              </a:lnSpc>
              <a:spcBef>
                <a:spcPts val="0"/>
              </a:spcBef>
              <a:buClr>
                <a:schemeClr val="accent6"/>
              </a:buClr>
              <a:buNone/>
            </a:pPr>
            <a:r>
              <a:rPr lang="en-US" sz="2000" b="1" dirty="0" err="1" smtClean="0">
                <a:solidFill>
                  <a:srgbClr val="39BBB9"/>
                </a:solidFill>
                <a:latin typeface="+mj-lt"/>
                <a:ea typeface="+mj-ea"/>
                <a:cs typeface="+mj-cs"/>
              </a:rPr>
              <a:t>Capex</a:t>
            </a:r>
            <a:r>
              <a:rPr lang="en-US" sz="2000" b="1" dirty="0" smtClean="0">
                <a:solidFill>
                  <a:srgbClr val="39BBB9"/>
                </a:solidFill>
                <a:latin typeface="+mj-lt"/>
                <a:ea typeface="+mj-ea"/>
                <a:cs typeface="+mj-cs"/>
              </a:rPr>
              <a:t> savings</a:t>
            </a:r>
            <a:endParaRPr lang="en-US" sz="2000" b="1" dirty="0">
              <a:solidFill>
                <a:srgbClr val="39BBB9"/>
              </a:solidFill>
              <a:latin typeface="+mj-lt"/>
              <a:ea typeface="+mj-ea"/>
              <a:cs typeface="+mj-cs"/>
            </a:endParaRPr>
          </a:p>
          <a:p>
            <a:pPr marL="144000" lvl="1" indent="0">
              <a:lnSpc>
                <a:spcPts val="2640"/>
              </a:lnSpc>
              <a:spcBef>
                <a:spcPts val="0"/>
              </a:spcBef>
              <a:buClr>
                <a:schemeClr val="accent6"/>
              </a:buClr>
              <a:buNone/>
            </a:pPr>
            <a:r>
              <a:rPr lang="en-US" sz="2000" b="1" dirty="0" smtClean="0">
                <a:solidFill>
                  <a:srgbClr val="39BBB9"/>
                </a:solidFill>
                <a:latin typeface="+mj-lt"/>
                <a:ea typeface="+mj-ea"/>
                <a:cs typeface="+mj-cs"/>
              </a:rPr>
              <a:t>Reuse of 10G fiber </a:t>
            </a:r>
            <a:r>
              <a:rPr lang="en-US" sz="2000" b="1" dirty="0">
                <a:solidFill>
                  <a:srgbClr val="39BBB9"/>
                </a:solidFill>
                <a:latin typeface="+mj-lt"/>
                <a:ea typeface="+mj-ea"/>
                <a:cs typeface="+mj-cs"/>
              </a:rPr>
              <a:t>infrastructure for 40G core</a:t>
            </a:r>
          </a:p>
          <a:p>
            <a:pPr marL="144000" lvl="1" indent="0">
              <a:lnSpc>
                <a:spcPts val="2640"/>
              </a:lnSpc>
              <a:spcBef>
                <a:spcPts val="0"/>
              </a:spcBef>
              <a:buClr>
                <a:schemeClr val="accent6"/>
              </a:buClr>
              <a:buNone/>
            </a:pPr>
            <a:r>
              <a:rPr lang="en-US" sz="2000" b="1" dirty="0">
                <a:solidFill>
                  <a:srgbClr val="39BBB9"/>
                </a:solidFill>
                <a:latin typeface="+mj-lt"/>
                <a:ea typeface="+mj-ea"/>
                <a:cs typeface="+mj-cs"/>
              </a:rPr>
              <a:t>Operations </a:t>
            </a:r>
            <a:r>
              <a:rPr lang="en-US" sz="2000" b="1" dirty="0" smtClean="0">
                <a:solidFill>
                  <a:srgbClr val="39BBB9"/>
                </a:solidFill>
                <a:latin typeface="+mj-lt"/>
                <a:ea typeface="+mj-ea"/>
                <a:cs typeface="+mj-cs"/>
              </a:rPr>
              <a:t>Simplicity</a:t>
            </a:r>
            <a:endParaRPr lang="en-US" sz="2000" b="1" dirty="0">
              <a:solidFill>
                <a:srgbClr val="39BBB9"/>
              </a:solidFill>
              <a:latin typeface="+mj-lt"/>
              <a:ea typeface="+mj-ea"/>
              <a:cs typeface="+mj-cs"/>
            </a:endParaRPr>
          </a:p>
          <a:p>
            <a:pPr marL="144000" lvl="1" indent="0">
              <a:lnSpc>
                <a:spcPts val="2640"/>
              </a:lnSpc>
              <a:spcBef>
                <a:spcPts val="0"/>
              </a:spcBef>
              <a:buClr>
                <a:schemeClr val="accent6"/>
              </a:buClr>
              <a:buNone/>
            </a:pPr>
            <a:r>
              <a:rPr lang="en-US" sz="2000" b="1" dirty="0" smtClean="0">
                <a:solidFill>
                  <a:srgbClr val="39BBB9"/>
                </a:solidFill>
                <a:latin typeface="+mj-lt"/>
                <a:ea typeface="+mj-ea"/>
                <a:cs typeface="+mj-cs"/>
              </a:rPr>
              <a:t>Energy Efficiency </a:t>
            </a:r>
          </a:p>
        </p:txBody>
      </p:sp>
      <p:sp>
        <p:nvSpPr>
          <p:cNvPr id="5" name="Rectangle 4"/>
          <p:cNvSpPr/>
          <p:nvPr/>
        </p:nvSpPr>
        <p:spPr>
          <a:xfrm>
            <a:off x="487747" y="168321"/>
            <a:ext cx="4415167" cy="523220"/>
          </a:xfrm>
          <a:prstGeom prst="rect">
            <a:avLst/>
          </a:prstGeom>
        </p:spPr>
        <p:txBody>
          <a:bodyPr wrap="none" lIns="91438" tIns="45719" rIns="91438" bIns="45719">
            <a:spAutoFit/>
          </a:bodyPr>
          <a:lstStyle/>
          <a:p>
            <a:r>
              <a:rPr lang="en-US" sz="2800" dirty="0">
                <a:solidFill>
                  <a:srgbClr val="0000FF"/>
                </a:solidFill>
              </a:rPr>
              <a:t>ACI – Customer Use Case</a:t>
            </a:r>
          </a:p>
        </p:txBody>
      </p:sp>
    </p:spTree>
    <p:extLst>
      <p:ext uri="{BB962C8B-B14F-4D97-AF65-F5344CB8AC3E}">
        <p14:creationId xmlns:p14="http://schemas.microsoft.com/office/powerpoint/2010/main" val="894840586"/>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dirty="0" smtClean="0">
                <a:solidFill>
                  <a:prstClr val="black">
                    <a:tint val="75000"/>
                  </a:prstClr>
                </a:solidFill>
              </a:rPr>
              <a:t>Cisco Confidential</a:t>
            </a:r>
            <a:endParaRPr lang="en-US" dirty="0">
              <a:solidFill>
                <a:prstClr val="black">
                  <a:tint val="75000"/>
                </a:prstClr>
              </a:solidFill>
            </a:endParaRPr>
          </a:p>
        </p:txBody>
      </p:sp>
      <p:sp>
        <p:nvSpPr>
          <p:cNvPr id="3" name="Text Placeholder 2"/>
          <p:cNvSpPr>
            <a:spLocks noGrp="1"/>
          </p:cNvSpPr>
          <p:nvPr>
            <p:ph type="body" sz="quarter" idx="13"/>
          </p:nvPr>
        </p:nvSpPr>
        <p:spPr>
          <a:xfrm>
            <a:off x="314960" y="3378417"/>
            <a:ext cx="10434320" cy="2488999"/>
          </a:xfrm>
        </p:spPr>
        <p:txBody>
          <a:bodyPr/>
          <a:lstStyle/>
          <a:p>
            <a:r>
              <a:rPr lang="en-US" dirty="0"/>
              <a:t>ACI Building Principles </a:t>
            </a:r>
            <a:r>
              <a:rPr lang="en-US" dirty="0" smtClean="0"/>
              <a:t>– </a:t>
            </a:r>
            <a:r>
              <a:rPr lang="en-US" dirty="0"/>
              <a:t>Openness </a:t>
            </a:r>
            <a:r>
              <a:rPr lang="en-US" dirty="0" smtClean="0"/>
              <a:t>&amp; </a:t>
            </a:r>
            <a:r>
              <a:rPr lang="en-US" dirty="0"/>
              <a:t>Security  </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74820" r="18"/>
          <a:stretch/>
        </p:blipFill>
        <p:spPr>
          <a:xfrm>
            <a:off x="7877911" y="0"/>
            <a:ext cx="4314092" cy="6858000"/>
          </a:xfrm>
          <a:prstGeom prst="rect">
            <a:avLst/>
          </a:prstGeom>
        </p:spPr>
      </p:pic>
    </p:spTree>
    <p:extLst>
      <p:ext uri="{BB962C8B-B14F-4D97-AF65-F5344CB8AC3E}">
        <p14:creationId xmlns:p14="http://schemas.microsoft.com/office/powerpoint/2010/main" val="234098063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Rectangle 224"/>
          <p:cNvSpPr/>
          <p:nvPr/>
        </p:nvSpPr>
        <p:spPr>
          <a:xfrm flipV="1">
            <a:off x="142881" y="813704"/>
            <a:ext cx="11915775" cy="1581149"/>
          </a:xfrm>
          <a:prstGeom prst="rect">
            <a:avLst/>
          </a:prstGeom>
          <a:gradFill flip="none" rotWithShape="1">
            <a:gsLst>
              <a:gs pos="0">
                <a:schemeClr val="bg1">
                  <a:lumMod val="95000"/>
                </a:schemeClr>
              </a:gs>
              <a:gs pos="100000">
                <a:srgbClr val="FFFFFF">
                  <a:alpha val="0"/>
                </a:srgbClr>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416" tIns="91416" rIns="91416" bIns="91416" rtlCol="0" anchor="t"/>
          <a:lstStyle/>
          <a:p>
            <a:pPr defTabSz="385629"/>
            <a:endParaRPr lang="en-US" sz="1100" dirty="0">
              <a:solidFill>
                <a:srgbClr val="2C2C2C"/>
              </a:solidFill>
              <a:latin typeface="CiscoSansTT ExtraLight"/>
              <a:ea typeface="Arial" pitchFamily="-107" charset="0"/>
              <a:cs typeface="Arial" pitchFamily="-107" charset="0"/>
            </a:endParaRPr>
          </a:p>
        </p:txBody>
      </p:sp>
      <p:sp>
        <p:nvSpPr>
          <p:cNvPr id="111" name="TextBox 110"/>
          <p:cNvSpPr txBox="1"/>
          <p:nvPr/>
        </p:nvSpPr>
        <p:spPr>
          <a:xfrm>
            <a:off x="277940" y="828229"/>
            <a:ext cx="11615861" cy="400091"/>
          </a:xfrm>
          <a:prstGeom prst="rect">
            <a:avLst/>
          </a:prstGeom>
          <a:noFill/>
        </p:spPr>
        <p:txBody>
          <a:bodyPr wrap="square" lIns="91390" tIns="45710" rIns="91390" bIns="45710" rtlCol="0">
            <a:spAutoFit/>
          </a:bodyPr>
          <a:lstStyle/>
          <a:p>
            <a:pPr algn="ctr"/>
            <a:r>
              <a:rPr lang="en-US" sz="2000" dirty="0">
                <a:solidFill>
                  <a:srgbClr val="2E5CE0"/>
                </a:solidFill>
              </a:rPr>
              <a:t>Application Trends</a:t>
            </a:r>
          </a:p>
        </p:txBody>
      </p:sp>
      <p:sp>
        <p:nvSpPr>
          <p:cNvPr id="5" name="Title 4"/>
          <p:cNvSpPr>
            <a:spLocks noGrp="1"/>
          </p:cNvSpPr>
          <p:nvPr>
            <p:ph type="title"/>
          </p:nvPr>
        </p:nvSpPr>
        <p:spPr/>
        <p:txBody>
          <a:bodyPr/>
          <a:lstStyle/>
          <a:p>
            <a:r>
              <a:rPr lang="en-US" dirty="0" smtClean="0">
                <a:solidFill>
                  <a:srgbClr val="0000FF"/>
                </a:solidFill>
              </a:rPr>
              <a:t>New Data Center Trends</a:t>
            </a:r>
            <a:endParaRPr lang="en-US" dirty="0">
              <a:solidFill>
                <a:srgbClr val="0000FF"/>
              </a:solidFill>
            </a:endParaRPr>
          </a:p>
        </p:txBody>
      </p:sp>
      <p:sp>
        <p:nvSpPr>
          <p:cNvPr id="57" name="Rectangle 56"/>
          <p:cNvSpPr/>
          <p:nvPr/>
        </p:nvSpPr>
        <p:spPr>
          <a:xfrm>
            <a:off x="278625" y="1288769"/>
            <a:ext cx="3622131" cy="580523"/>
          </a:xfrm>
          <a:prstGeom prst="rect">
            <a:avLst/>
          </a:prstGeom>
          <a:solidFill>
            <a:srgbClr val="3C86EC"/>
          </a:solidFill>
          <a:ln w="25400" cap="flat" cmpd="sng" algn="ctr">
            <a:noFill/>
            <a:prstDash val="solid"/>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defTabSz="914053">
              <a:lnSpc>
                <a:spcPct val="90000"/>
              </a:lnSpc>
            </a:pPr>
            <a:endParaRPr lang="en-US" sz="1500" dirty="0">
              <a:solidFill>
                <a:prstClr val="white"/>
              </a:solidFill>
            </a:endParaRPr>
          </a:p>
        </p:txBody>
      </p:sp>
      <p:sp>
        <p:nvSpPr>
          <p:cNvPr id="61" name="Rectangle 60"/>
          <p:cNvSpPr/>
          <p:nvPr/>
        </p:nvSpPr>
        <p:spPr>
          <a:xfrm>
            <a:off x="278630" y="1742741"/>
            <a:ext cx="3621449" cy="3629363"/>
          </a:xfrm>
          <a:prstGeom prst="rect">
            <a:avLst/>
          </a:prstGeom>
          <a:blipFill dpi="0" rotWithShape="1">
            <a:blip r:embed="rId3" cstate="email">
              <a:alphaModFix amt="23000"/>
              <a:extLst>
                <a:ext uri="{28A0092B-C50C-407E-A947-70E740481C1C}">
                  <a14:useLocalDpi xmlns:a14="http://schemas.microsoft.com/office/drawing/2010/main"/>
                </a:ext>
              </a:extLst>
            </a:blip>
            <a:srcRect/>
            <a:tile tx="0" ty="4191000" sx="100000" sy="100000" flip="none" algn="ctr"/>
          </a:blipFill>
          <a:ln w="25400" cap="flat" cmpd="sng" algn="ctr">
            <a:noFill/>
            <a:prstDash val="solid"/>
          </a:ln>
          <a:effectLst/>
        </p:spPr>
        <p:txBody>
          <a:bodyPr spcFirstLastPara="0" vert="horz" wrap="none" lIns="132455" tIns="94368" rIns="132455" bIns="94368" numCol="1" spcCol="1271" anchor="ctr" anchorCtr="0">
            <a:noAutofit/>
          </a:bodyPr>
          <a:lstStyle/>
          <a:p>
            <a:pPr algn="ctr" defTabSz="888366">
              <a:lnSpc>
                <a:spcPct val="90000"/>
              </a:lnSpc>
              <a:spcBef>
                <a:spcPct val="0"/>
              </a:spcBef>
              <a:spcAft>
                <a:spcPct val="35000"/>
              </a:spcAft>
            </a:pPr>
            <a:endParaRPr lang="en-US" sz="2400" kern="0" dirty="0">
              <a:solidFill>
                <a:srgbClr val="FFFFFF"/>
              </a:solidFill>
              <a:latin typeface="Arial" panose="020B0604020202020204" pitchFamily="34" charset="0"/>
              <a:cs typeface="Arial" panose="020B0604020202020204" pitchFamily="34" charset="0"/>
            </a:endParaRPr>
          </a:p>
        </p:txBody>
      </p:sp>
      <p:sp>
        <p:nvSpPr>
          <p:cNvPr id="65" name="Rectangle 64"/>
          <p:cNvSpPr/>
          <p:nvPr/>
        </p:nvSpPr>
        <p:spPr>
          <a:xfrm>
            <a:off x="278625" y="1869290"/>
            <a:ext cx="3622131" cy="3502812"/>
          </a:xfrm>
          <a:prstGeom prst="rect">
            <a:avLst/>
          </a:prstGeom>
          <a:gradFill flip="none" rotWithShape="1">
            <a:gsLst>
              <a:gs pos="0">
                <a:schemeClr val="bg1">
                  <a:lumMod val="95000"/>
                </a:schemeClr>
              </a:gs>
              <a:gs pos="100000">
                <a:srgbClr val="FFFFFF">
                  <a:alpha val="0"/>
                </a:srgbClr>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430" tIns="91430" rIns="91430" bIns="91430" rtlCol="0" anchor="t"/>
          <a:lstStyle/>
          <a:p>
            <a:pPr defTabSz="385704"/>
            <a:endParaRPr lang="en-US" sz="1100" dirty="0">
              <a:solidFill>
                <a:srgbClr val="2C2C2C"/>
              </a:solidFill>
              <a:latin typeface="CiscoSansTT ExtraLight"/>
              <a:ea typeface="Arial" pitchFamily="-107" charset="0"/>
              <a:cs typeface="Arial" pitchFamily="-107" charset="0"/>
            </a:endParaRPr>
          </a:p>
        </p:txBody>
      </p:sp>
      <p:sp>
        <p:nvSpPr>
          <p:cNvPr id="66" name="Rectangle 65"/>
          <p:cNvSpPr/>
          <p:nvPr/>
        </p:nvSpPr>
        <p:spPr>
          <a:xfrm>
            <a:off x="278630" y="1875525"/>
            <a:ext cx="3621449" cy="131603"/>
          </a:xfrm>
          <a:prstGeom prst="rect">
            <a:avLst/>
          </a:prstGeom>
          <a:gradFill>
            <a:gsLst>
              <a:gs pos="0">
                <a:srgbClr val="000000">
                  <a:alpha val="26000"/>
                </a:srgbClr>
              </a:gs>
              <a:gs pos="100000">
                <a:srgbClr val="000000">
                  <a:alpha val="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85" tIns="60942" rIns="121885" bIns="60942" rtlCol="0" anchor="ctr"/>
          <a:lstStyle/>
          <a:p>
            <a:pPr algn="ctr" defTabSz="913824"/>
            <a:endParaRPr lang="en-US" dirty="0">
              <a:gradFill>
                <a:gsLst>
                  <a:gs pos="0">
                    <a:srgbClr val="000000"/>
                  </a:gs>
                  <a:gs pos="100000">
                    <a:srgbClr val="000000">
                      <a:alpha val="0"/>
                    </a:srgbClr>
                  </a:gs>
                </a:gsLst>
                <a:lin ang="5400000" scaled="1"/>
              </a:gradFill>
              <a:latin typeface="Arial"/>
            </a:endParaRPr>
          </a:p>
        </p:txBody>
      </p:sp>
      <p:sp>
        <p:nvSpPr>
          <p:cNvPr id="67" name="Text Placeholder 5"/>
          <p:cNvSpPr txBox="1">
            <a:spLocks/>
          </p:cNvSpPr>
          <p:nvPr/>
        </p:nvSpPr>
        <p:spPr>
          <a:xfrm>
            <a:off x="277940" y="1350640"/>
            <a:ext cx="3609933" cy="809391"/>
          </a:xfrm>
          <a:prstGeom prst="rect">
            <a:avLst/>
          </a:prstGeom>
        </p:spPr>
        <p:txBody>
          <a:bodyPr vert="horz" lIns="0" tIns="45710" rIns="91416" bIns="45710" rtlCol="0">
            <a:normAutofit/>
          </a:bodyPr>
          <a:lstStyle>
            <a:lvl1pPr marL="228600" indent="-228600" algn="l" defTabSz="914400" rtl="0" eaLnBrk="1" latinLnBrk="0" hangingPunct="1">
              <a:lnSpc>
                <a:spcPct val="90000"/>
              </a:lnSpc>
              <a:spcBef>
                <a:spcPts val="1600"/>
              </a:spcBef>
              <a:buClr>
                <a:schemeClr val="accent1">
                  <a:lumMod val="60000"/>
                  <a:lumOff val="40000"/>
                </a:schemeClr>
              </a:buClr>
              <a:buSzPct val="100000"/>
              <a:buFont typeface="Webdings" panose="05030102010509060703"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1000"/>
              </a:spcBef>
              <a:buClr>
                <a:schemeClr val="accent1">
                  <a:lumMod val="60000"/>
                  <a:lumOff val="40000"/>
                </a:schemeClr>
              </a:buClr>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spcAft>
                <a:spcPts val="600"/>
              </a:spcAft>
              <a:buClr>
                <a:srgbClr val="3C86EC"/>
              </a:buClr>
              <a:buNone/>
            </a:pPr>
            <a:r>
              <a:rPr lang="en-US" sz="2000" b="1" dirty="0">
                <a:solidFill>
                  <a:prstClr val="white"/>
                </a:solidFill>
                <a:latin typeface="CiscoSansTT Light" panose="020B0503020201020303" pitchFamily="34" charset="0"/>
              </a:rPr>
              <a:t>Big Data</a:t>
            </a:r>
          </a:p>
        </p:txBody>
      </p:sp>
      <p:pic>
        <p:nvPicPr>
          <p:cNvPr id="180" name="Picture 4" descr="I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607" y="2302388"/>
            <a:ext cx="2476500" cy="2197272"/>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2139" y="2158175"/>
            <a:ext cx="2122088" cy="501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2" name="Rectangle 181"/>
          <p:cNvSpPr/>
          <p:nvPr/>
        </p:nvSpPr>
        <p:spPr>
          <a:xfrm>
            <a:off x="694112" y="4151533"/>
            <a:ext cx="2712519" cy="384719"/>
          </a:xfrm>
          <a:prstGeom prst="rect">
            <a:avLst/>
          </a:prstGeom>
        </p:spPr>
        <p:txBody>
          <a:bodyPr wrap="none" lIns="91430" tIns="45718" rIns="91430" bIns="45718">
            <a:spAutoFit/>
          </a:bodyPr>
          <a:lstStyle/>
          <a:p>
            <a:pPr algn="ctr" defTabSz="606216">
              <a:spcBef>
                <a:spcPts val="800"/>
              </a:spcBef>
            </a:pPr>
            <a:r>
              <a:rPr lang="en-US" dirty="0">
                <a:solidFill>
                  <a:srgbClr val="2C2C2C"/>
                </a:solidFill>
              </a:rPr>
              <a:t>25% CAGR—Big Data</a:t>
            </a:r>
            <a:r>
              <a:rPr lang="en-US" baseline="30000" dirty="0">
                <a:solidFill>
                  <a:srgbClr val="2C2C2C"/>
                </a:solidFill>
              </a:rPr>
              <a:t>1</a:t>
            </a:r>
          </a:p>
        </p:txBody>
      </p:sp>
      <p:sp>
        <p:nvSpPr>
          <p:cNvPr id="183" name="Rectangle 182"/>
          <p:cNvSpPr/>
          <p:nvPr/>
        </p:nvSpPr>
        <p:spPr>
          <a:xfrm>
            <a:off x="1375763" y="4548012"/>
            <a:ext cx="1277201" cy="384705"/>
          </a:xfrm>
          <a:prstGeom prst="rect">
            <a:avLst/>
          </a:prstGeom>
        </p:spPr>
        <p:txBody>
          <a:bodyPr wrap="none" lIns="91416" tIns="45710" rIns="91416" bIns="45710">
            <a:spAutoFit/>
          </a:bodyPr>
          <a:lstStyle/>
          <a:p>
            <a:pPr algn="ctr" defTabSz="606216"/>
            <a:r>
              <a:rPr lang="en-US" dirty="0">
                <a:solidFill>
                  <a:srgbClr val="2C2C2C"/>
                </a:solidFill>
              </a:rPr>
              <a:t>10G LoM</a:t>
            </a:r>
            <a:r>
              <a:rPr lang="en-US" baseline="30000" dirty="0">
                <a:solidFill>
                  <a:srgbClr val="2C2C2C"/>
                </a:solidFill>
              </a:rPr>
              <a:t>3</a:t>
            </a:r>
          </a:p>
        </p:txBody>
      </p:sp>
      <p:sp>
        <p:nvSpPr>
          <p:cNvPr id="184" name="TextBox 183"/>
          <p:cNvSpPr txBox="1"/>
          <p:nvPr/>
        </p:nvSpPr>
        <p:spPr>
          <a:xfrm>
            <a:off x="904973" y="4900868"/>
            <a:ext cx="2269291" cy="384705"/>
          </a:xfrm>
          <a:prstGeom prst="rect">
            <a:avLst/>
          </a:prstGeom>
          <a:noFill/>
        </p:spPr>
        <p:txBody>
          <a:bodyPr wrap="square" lIns="91416" tIns="45710" rIns="91416" bIns="45710" rtlCol="0">
            <a:spAutoFit/>
          </a:bodyPr>
          <a:lstStyle/>
          <a:p>
            <a:pPr algn="ctr" defTabSz="606216"/>
            <a:r>
              <a:rPr lang="en-US" dirty="0">
                <a:solidFill>
                  <a:srgbClr val="2C2C2C"/>
                </a:solidFill>
              </a:rPr>
              <a:t>75% Bare-Metal</a:t>
            </a:r>
            <a:r>
              <a:rPr lang="en-US" baseline="30000" dirty="0">
                <a:solidFill>
                  <a:srgbClr val="2C2C2C"/>
                </a:solidFill>
              </a:rPr>
              <a:t>2</a:t>
            </a:r>
          </a:p>
        </p:txBody>
      </p:sp>
      <p:sp>
        <p:nvSpPr>
          <p:cNvPr id="185" name="Rectangle 184"/>
          <p:cNvSpPr/>
          <p:nvPr/>
        </p:nvSpPr>
        <p:spPr>
          <a:xfrm>
            <a:off x="3" y="5985145"/>
            <a:ext cx="12169620" cy="8313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10" rIns="91416" bIns="45710" rtlCol="0" anchor="ctr"/>
          <a:lstStyle/>
          <a:p>
            <a:pPr algn="ctr"/>
            <a:endParaRPr lang="en-US" dirty="0">
              <a:solidFill>
                <a:prstClr val="white"/>
              </a:solidFill>
            </a:endParaRPr>
          </a:p>
        </p:txBody>
      </p:sp>
      <p:sp>
        <p:nvSpPr>
          <p:cNvPr id="191" name="Rectangle 190"/>
          <p:cNvSpPr/>
          <p:nvPr/>
        </p:nvSpPr>
        <p:spPr>
          <a:xfrm>
            <a:off x="4282273" y="1288769"/>
            <a:ext cx="3622131" cy="580523"/>
          </a:xfrm>
          <a:prstGeom prst="rect">
            <a:avLst/>
          </a:prstGeom>
          <a:solidFill>
            <a:srgbClr val="3C86EC"/>
          </a:solidFill>
          <a:ln w="25400" cap="flat" cmpd="sng" algn="ctr">
            <a:noFill/>
            <a:prstDash val="solid"/>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defTabSz="914053">
              <a:lnSpc>
                <a:spcPct val="90000"/>
              </a:lnSpc>
            </a:pPr>
            <a:endParaRPr lang="en-US" sz="1500" dirty="0">
              <a:solidFill>
                <a:prstClr val="white"/>
              </a:solidFill>
            </a:endParaRPr>
          </a:p>
        </p:txBody>
      </p:sp>
      <p:sp>
        <p:nvSpPr>
          <p:cNvPr id="192" name="Rectangle 191"/>
          <p:cNvSpPr/>
          <p:nvPr/>
        </p:nvSpPr>
        <p:spPr>
          <a:xfrm>
            <a:off x="4282278" y="1742741"/>
            <a:ext cx="3621449" cy="3629363"/>
          </a:xfrm>
          <a:prstGeom prst="rect">
            <a:avLst/>
          </a:prstGeom>
          <a:blipFill dpi="0" rotWithShape="1">
            <a:blip r:embed="rId3" cstate="email">
              <a:alphaModFix amt="23000"/>
              <a:extLst>
                <a:ext uri="{28A0092B-C50C-407E-A947-70E740481C1C}">
                  <a14:useLocalDpi xmlns:a14="http://schemas.microsoft.com/office/drawing/2010/main"/>
                </a:ext>
              </a:extLst>
            </a:blip>
            <a:srcRect/>
            <a:tile tx="0" ty="4191000" sx="100000" sy="100000" flip="none" algn="ctr"/>
          </a:blipFill>
          <a:ln w="25400" cap="flat" cmpd="sng" algn="ctr">
            <a:noFill/>
            <a:prstDash val="solid"/>
          </a:ln>
          <a:effectLst/>
        </p:spPr>
        <p:txBody>
          <a:bodyPr spcFirstLastPara="0" vert="horz" wrap="none" lIns="132455" tIns="94368" rIns="132455" bIns="94368" numCol="1" spcCol="1271" anchor="ctr" anchorCtr="0">
            <a:noAutofit/>
          </a:bodyPr>
          <a:lstStyle/>
          <a:p>
            <a:pPr algn="ctr" defTabSz="888366">
              <a:lnSpc>
                <a:spcPct val="90000"/>
              </a:lnSpc>
              <a:spcBef>
                <a:spcPct val="0"/>
              </a:spcBef>
              <a:spcAft>
                <a:spcPct val="35000"/>
              </a:spcAft>
            </a:pPr>
            <a:endParaRPr lang="en-US" sz="2400" kern="0" dirty="0">
              <a:solidFill>
                <a:srgbClr val="FFFFFF"/>
              </a:solidFill>
              <a:latin typeface="Arial" panose="020B0604020202020204" pitchFamily="34" charset="0"/>
              <a:cs typeface="Arial" panose="020B0604020202020204" pitchFamily="34" charset="0"/>
            </a:endParaRPr>
          </a:p>
        </p:txBody>
      </p:sp>
      <p:sp>
        <p:nvSpPr>
          <p:cNvPr id="193" name="Rectangle 192"/>
          <p:cNvSpPr/>
          <p:nvPr/>
        </p:nvSpPr>
        <p:spPr>
          <a:xfrm>
            <a:off x="4282273" y="1869290"/>
            <a:ext cx="3622131" cy="3502812"/>
          </a:xfrm>
          <a:prstGeom prst="rect">
            <a:avLst/>
          </a:prstGeom>
          <a:gradFill flip="none" rotWithShape="1">
            <a:gsLst>
              <a:gs pos="0">
                <a:schemeClr val="bg1">
                  <a:lumMod val="95000"/>
                </a:schemeClr>
              </a:gs>
              <a:gs pos="100000">
                <a:srgbClr val="FFFFFF">
                  <a:alpha val="0"/>
                </a:srgbClr>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430" tIns="91430" rIns="91430" bIns="91430" rtlCol="0" anchor="t"/>
          <a:lstStyle/>
          <a:p>
            <a:pPr defTabSz="385704"/>
            <a:endParaRPr lang="en-US" sz="1100" dirty="0">
              <a:solidFill>
                <a:srgbClr val="2C2C2C"/>
              </a:solidFill>
              <a:latin typeface="CiscoSansTT ExtraLight"/>
              <a:ea typeface="Arial" pitchFamily="-107" charset="0"/>
              <a:cs typeface="Arial" pitchFamily="-107" charset="0"/>
            </a:endParaRPr>
          </a:p>
        </p:txBody>
      </p:sp>
      <p:sp>
        <p:nvSpPr>
          <p:cNvPr id="194" name="Rectangle 193"/>
          <p:cNvSpPr/>
          <p:nvPr/>
        </p:nvSpPr>
        <p:spPr>
          <a:xfrm>
            <a:off x="4282278" y="1875525"/>
            <a:ext cx="3621449" cy="131603"/>
          </a:xfrm>
          <a:prstGeom prst="rect">
            <a:avLst/>
          </a:prstGeom>
          <a:gradFill>
            <a:gsLst>
              <a:gs pos="0">
                <a:srgbClr val="000000">
                  <a:alpha val="26000"/>
                </a:srgbClr>
              </a:gs>
              <a:gs pos="100000">
                <a:srgbClr val="000000">
                  <a:alpha val="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85" tIns="60942" rIns="121885" bIns="60942" rtlCol="0" anchor="ctr"/>
          <a:lstStyle/>
          <a:p>
            <a:pPr algn="ctr" defTabSz="913824"/>
            <a:endParaRPr lang="en-US" dirty="0">
              <a:gradFill>
                <a:gsLst>
                  <a:gs pos="0">
                    <a:srgbClr val="000000"/>
                  </a:gs>
                  <a:gs pos="100000">
                    <a:srgbClr val="000000">
                      <a:alpha val="0"/>
                    </a:srgbClr>
                  </a:gs>
                </a:gsLst>
                <a:lin ang="5400000" scaled="1"/>
              </a:gradFill>
              <a:latin typeface="Arial"/>
            </a:endParaRPr>
          </a:p>
        </p:txBody>
      </p:sp>
      <p:sp>
        <p:nvSpPr>
          <p:cNvPr id="195" name="Text Placeholder 5"/>
          <p:cNvSpPr txBox="1">
            <a:spLocks/>
          </p:cNvSpPr>
          <p:nvPr/>
        </p:nvSpPr>
        <p:spPr>
          <a:xfrm>
            <a:off x="4281588" y="1350640"/>
            <a:ext cx="3609933" cy="809391"/>
          </a:xfrm>
          <a:prstGeom prst="rect">
            <a:avLst/>
          </a:prstGeom>
        </p:spPr>
        <p:txBody>
          <a:bodyPr vert="horz" lIns="0" tIns="45710" rIns="91416" bIns="45710" rtlCol="0">
            <a:normAutofit/>
          </a:bodyPr>
          <a:lstStyle>
            <a:lvl1pPr marL="228600" indent="-228600" algn="l" defTabSz="914400" rtl="0" eaLnBrk="1" latinLnBrk="0" hangingPunct="1">
              <a:lnSpc>
                <a:spcPct val="90000"/>
              </a:lnSpc>
              <a:spcBef>
                <a:spcPts val="1600"/>
              </a:spcBef>
              <a:buClr>
                <a:schemeClr val="accent1">
                  <a:lumMod val="60000"/>
                  <a:lumOff val="40000"/>
                </a:schemeClr>
              </a:buClr>
              <a:buSzPct val="100000"/>
              <a:buFont typeface="Webdings" panose="05030102010509060703"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1000"/>
              </a:spcBef>
              <a:buClr>
                <a:schemeClr val="accent1">
                  <a:lumMod val="60000"/>
                  <a:lumOff val="40000"/>
                </a:schemeClr>
              </a:buClr>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spcAft>
                <a:spcPts val="600"/>
              </a:spcAft>
              <a:buClr>
                <a:srgbClr val="3C86EC"/>
              </a:buClr>
              <a:buNone/>
            </a:pPr>
            <a:r>
              <a:rPr lang="en-US" sz="2000" b="1" dirty="0">
                <a:solidFill>
                  <a:prstClr val="white"/>
                </a:solidFill>
                <a:latin typeface="CiscoSansTT Light" panose="020B0503020201020303" pitchFamily="34" charset="0"/>
              </a:rPr>
              <a:t>Web 2.0 / </a:t>
            </a:r>
            <a:r>
              <a:rPr lang="en-US" sz="2000" b="1" dirty="0" err="1">
                <a:solidFill>
                  <a:prstClr val="white"/>
                </a:solidFill>
                <a:latin typeface="CiscoSansTT Light" panose="020B0503020201020303" pitchFamily="34" charset="0"/>
              </a:rPr>
              <a:t>DevOps</a:t>
            </a:r>
            <a:endParaRPr lang="en-US" sz="2000" b="1" dirty="0">
              <a:solidFill>
                <a:prstClr val="white"/>
              </a:solidFill>
              <a:latin typeface="CiscoSansTT Light" panose="020B0503020201020303" pitchFamily="34" charset="0"/>
            </a:endParaRPr>
          </a:p>
        </p:txBody>
      </p:sp>
      <p:sp>
        <p:nvSpPr>
          <p:cNvPr id="198" name="Rectangle 197"/>
          <p:cNvSpPr/>
          <p:nvPr/>
        </p:nvSpPr>
        <p:spPr>
          <a:xfrm>
            <a:off x="4764280" y="4395023"/>
            <a:ext cx="2590333" cy="384719"/>
          </a:xfrm>
          <a:prstGeom prst="rect">
            <a:avLst/>
          </a:prstGeom>
        </p:spPr>
        <p:txBody>
          <a:bodyPr wrap="none" lIns="91430" tIns="45718" rIns="91430" bIns="45718">
            <a:spAutoFit/>
          </a:bodyPr>
          <a:lstStyle/>
          <a:p>
            <a:pPr defTabSz="606216"/>
            <a:r>
              <a:rPr lang="en-US" dirty="0">
                <a:solidFill>
                  <a:srgbClr val="2C2C2C"/>
                </a:solidFill>
              </a:rPr>
              <a:t>45% Multi-Hypervisor</a:t>
            </a:r>
            <a:r>
              <a:rPr lang="en-US" baseline="30000" dirty="0">
                <a:solidFill>
                  <a:srgbClr val="2C2C2C"/>
                </a:solidFill>
              </a:rPr>
              <a:t>4</a:t>
            </a:r>
            <a:r>
              <a:rPr lang="en-US" dirty="0">
                <a:solidFill>
                  <a:srgbClr val="2C2C2C"/>
                </a:solidFill>
              </a:rPr>
              <a:t> </a:t>
            </a:r>
          </a:p>
        </p:txBody>
      </p:sp>
      <p:sp>
        <p:nvSpPr>
          <p:cNvPr id="199" name="Rectangle 198"/>
          <p:cNvSpPr/>
          <p:nvPr/>
        </p:nvSpPr>
        <p:spPr>
          <a:xfrm>
            <a:off x="5011445" y="4791502"/>
            <a:ext cx="2013128" cy="384705"/>
          </a:xfrm>
          <a:prstGeom prst="rect">
            <a:avLst/>
          </a:prstGeom>
        </p:spPr>
        <p:txBody>
          <a:bodyPr wrap="none" lIns="91416" tIns="45710" rIns="91416" bIns="45710">
            <a:spAutoFit/>
          </a:bodyPr>
          <a:lstStyle/>
          <a:p>
            <a:pPr algn="ctr" defTabSz="606216"/>
            <a:r>
              <a:rPr lang="en-US" dirty="0">
                <a:solidFill>
                  <a:srgbClr val="2C2C2C"/>
                </a:solidFill>
              </a:rPr>
              <a:t>Linux Containers</a:t>
            </a:r>
            <a:endParaRPr lang="en-US" baseline="30000" dirty="0">
              <a:solidFill>
                <a:srgbClr val="2C2C2C"/>
              </a:solidFill>
            </a:endParaRPr>
          </a:p>
        </p:txBody>
      </p:sp>
      <p:cxnSp>
        <p:nvCxnSpPr>
          <p:cNvPr id="201" name="Straight Connector 200"/>
          <p:cNvCxnSpPr/>
          <p:nvPr/>
        </p:nvCxnSpPr>
        <p:spPr>
          <a:xfrm flipV="1">
            <a:off x="4282280" y="5370445"/>
            <a:ext cx="3621449" cy="0"/>
          </a:xfrm>
          <a:prstGeom prst="line">
            <a:avLst/>
          </a:prstGeom>
          <a:ln w="31750">
            <a:solidFill>
              <a:srgbClr val="3C86EC"/>
            </a:solidFill>
          </a:ln>
        </p:spPr>
        <p:style>
          <a:lnRef idx="1">
            <a:schemeClr val="accent1"/>
          </a:lnRef>
          <a:fillRef idx="0">
            <a:schemeClr val="accent1"/>
          </a:fillRef>
          <a:effectRef idx="0">
            <a:schemeClr val="accent1"/>
          </a:effectRef>
          <a:fontRef idx="minor">
            <a:schemeClr val="tx1"/>
          </a:fontRef>
        </p:style>
      </p:cxnSp>
      <p:sp>
        <p:nvSpPr>
          <p:cNvPr id="202" name="Rectangle 201"/>
          <p:cNvSpPr/>
          <p:nvPr/>
        </p:nvSpPr>
        <p:spPr>
          <a:xfrm>
            <a:off x="8272353" y="1288769"/>
            <a:ext cx="3622131" cy="580523"/>
          </a:xfrm>
          <a:prstGeom prst="rect">
            <a:avLst/>
          </a:prstGeom>
          <a:solidFill>
            <a:srgbClr val="3C86EC"/>
          </a:solidFill>
          <a:ln w="25400" cap="flat" cmpd="sng" algn="ctr">
            <a:noFill/>
            <a:prstDash val="solid"/>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defTabSz="914053">
              <a:lnSpc>
                <a:spcPct val="90000"/>
              </a:lnSpc>
            </a:pPr>
            <a:endParaRPr lang="en-US" sz="1500" dirty="0">
              <a:solidFill>
                <a:prstClr val="white"/>
              </a:solidFill>
            </a:endParaRPr>
          </a:p>
        </p:txBody>
      </p:sp>
      <p:sp>
        <p:nvSpPr>
          <p:cNvPr id="203" name="Rectangle 202"/>
          <p:cNvSpPr/>
          <p:nvPr/>
        </p:nvSpPr>
        <p:spPr>
          <a:xfrm>
            <a:off x="8272358" y="1742741"/>
            <a:ext cx="3621449" cy="3629363"/>
          </a:xfrm>
          <a:prstGeom prst="rect">
            <a:avLst/>
          </a:prstGeom>
          <a:blipFill dpi="0" rotWithShape="1">
            <a:blip r:embed="rId3" cstate="email">
              <a:alphaModFix amt="23000"/>
              <a:extLst>
                <a:ext uri="{28A0092B-C50C-407E-A947-70E740481C1C}">
                  <a14:useLocalDpi xmlns:a14="http://schemas.microsoft.com/office/drawing/2010/main"/>
                </a:ext>
              </a:extLst>
            </a:blip>
            <a:srcRect/>
            <a:tile tx="0" ty="4191000" sx="100000" sy="100000" flip="none" algn="ctr"/>
          </a:blipFill>
          <a:ln w="25400" cap="flat" cmpd="sng" algn="ctr">
            <a:noFill/>
            <a:prstDash val="solid"/>
          </a:ln>
          <a:effectLst/>
        </p:spPr>
        <p:txBody>
          <a:bodyPr spcFirstLastPara="0" vert="horz" wrap="none" lIns="132455" tIns="94368" rIns="132455" bIns="94368" numCol="1" spcCol="1271" anchor="ctr" anchorCtr="0">
            <a:noAutofit/>
          </a:bodyPr>
          <a:lstStyle/>
          <a:p>
            <a:pPr algn="ctr" defTabSz="888366">
              <a:lnSpc>
                <a:spcPct val="90000"/>
              </a:lnSpc>
              <a:spcBef>
                <a:spcPct val="0"/>
              </a:spcBef>
              <a:spcAft>
                <a:spcPct val="35000"/>
              </a:spcAft>
            </a:pPr>
            <a:endParaRPr lang="en-US" sz="2400" kern="0" dirty="0">
              <a:solidFill>
                <a:srgbClr val="FFFFFF"/>
              </a:solidFill>
              <a:latin typeface="Arial" panose="020B0604020202020204" pitchFamily="34" charset="0"/>
              <a:cs typeface="Arial" panose="020B0604020202020204" pitchFamily="34" charset="0"/>
            </a:endParaRPr>
          </a:p>
        </p:txBody>
      </p:sp>
      <p:sp>
        <p:nvSpPr>
          <p:cNvPr id="204" name="Rectangle 203"/>
          <p:cNvSpPr/>
          <p:nvPr/>
        </p:nvSpPr>
        <p:spPr>
          <a:xfrm>
            <a:off x="8272353" y="1869290"/>
            <a:ext cx="3622131" cy="3502812"/>
          </a:xfrm>
          <a:prstGeom prst="rect">
            <a:avLst/>
          </a:prstGeom>
          <a:gradFill flip="none" rotWithShape="1">
            <a:gsLst>
              <a:gs pos="0">
                <a:schemeClr val="bg1">
                  <a:lumMod val="95000"/>
                </a:schemeClr>
              </a:gs>
              <a:gs pos="100000">
                <a:srgbClr val="FFFFFF">
                  <a:alpha val="0"/>
                </a:srgbClr>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430" tIns="91430" rIns="91430" bIns="91430" rtlCol="0" anchor="t"/>
          <a:lstStyle/>
          <a:p>
            <a:pPr defTabSz="385704"/>
            <a:endParaRPr lang="en-US" sz="1100" dirty="0">
              <a:solidFill>
                <a:srgbClr val="2C2C2C"/>
              </a:solidFill>
              <a:latin typeface="CiscoSansTT ExtraLight"/>
              <a:ea typeface="Arial" pitchFamily="-107" charset="0"/>
              <a:cs typeface="Arial" pitchFamily="-107" charset="0"/>
            </a:endParaRPr>
          </a:p>
        </p:txBody>
      </p:sp>
      <p:sp>
        <p:nvSpPr>
          <p:cNvPr id="205" name="Rectangle 204"/>
          <p:cNvSpPr/>
          <p:nvPr/>
        </p:nvSpPr>
        <p:spPr>
          <a:xfrm>
            <a:off x="8272358" y="1875525"/>
            <a:ext cx="3621449" cy="131603"/>
          </a:xfrm>
          <a:prstGeom prst="rect">
            <a:avLst/>
          </a:prstGeom>
          <a:gradFill>
            <a:gsLst>
              <a:gs pos="0">
                <a:srgbClr val="000000">
                  <a:alpha val="26000"/>
                </a:srgbClr>
              </a:gs>
              <a:gs pos="100000">
                <a:srgbClr val="000000">
                  <a:alpha val="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85" tIns="60942" rIns="121885" bIns="60942" rtlCol="0" anchor="ctr"/>
          <a:lstStyle/>
          <a:p>
            <a:pPr algn="ctr" defTabSz="913824"/>
            <a:endParaRPr lang="en-US" dirty="0">
              <a:gradFill>
                <a:gsLst>
                  <a:gs pos="0">
                    <a:srgbClr val="000000"/>
                  </a:gs>
                  <a:gs pos="100000">
                    <a:srgbClr val="000000">
                      <a:alpha val="0"/>
                    </a:srgbClr>
                  </a:gs>
                </a:gsLst>
                <a:lin ang="5400000" scaled="1"/>
              </a:gradFill>
              <a:latin typeface="Arial"/>
            </a:endParaRPr>
          </a:p>
        </p:txBody>
      </p:sp>
      <p:sp>
        <p:nvSpPr>
          <p:cNvPr id="206" name="Text Placeholder 5"/>
          <p:cNvSpPr txBox="1">
            <a:spLocks/>
          </p:cNvSpPr>
          <p:nvPr/>
        </p:nvSpPr>
        <p:spPr>
          <a:xfrm>
            <a:off x="8271672" y="1350640"/>
            <a:ext cx="3609933" cy="809391"/>
          </a:xfrm>
          <a:prstGeom prst="rect">
            <a:avLst/>
          </a:prstGeom>
        </p:spPr>
        <p:txBody>
          <a:bodyPr vert="horz" lIns="0" tIns="45710" rIns="91416" bIns="45710" rtlCol="0">
            <a:normAutofit/>
          </a:bodyPr>
          <a:lstStyle>
            <a:lvl1pPr marL="228600" indent="-228600" algn="l" defTabSz="914400" rtl="0" eaLnBrk="1" latinLnBrk="0" hangingPunct="1">
              <a:lnSpc>
                <a:spcPct val="90000"/>
              </a:lnSpc>
              <a:spcBef>
                <a:spcPts val="1600"/>
              </a:spcBef>
              <a:buClr>
                <a:schemeClr val="accent1">
                  <a:lumMod val="60000"/>
                  <a:lumOff val="40000"/>
                </a:schemeClr>
              </a:buClr>
              <a:buSzPct val="100000"/>
              <a:buFont typeface="Webdings" panose="05030102010509060703"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1000"/>
              </a:spcBef>
              <a:buClr>
                <a:schemeClr val="accent1">
                  <a:lumMod val="60000"/>
                  <a:lumOff val="40000"/>
                </a:schemeClr>
              </a:buClr>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800"/>
              </a:spcBef>
              <a:buClr>
                <a:schemeClr val="accent1">
                  <a:lumMod val="60000"/>
                  <a:lumOff val="40000"/>
                </a:schemeClr>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spcAft>
                <a:spcPts val="600"/>
              </a:spcAft>
              <a:buClr>
                <a:srgbClr val="3C86EC"/>
              </a:buClr>
              <a:buNone/>
            </a:pPr>
            <a:r>
              <a:rPr lang="en-US" sz="2000" b="1" dirty="0">
                <a:solidFill>
                  <a:prstClr val="white"/>
                </a:solidFill>
                <a:latin typeface="CiscoSansTT Light" panose="020B0503020201020303" pitchFamily="34" charset="0"/>
              </a:rPr>
              <a:t>Public / Private Cloud</a:t>
            </a:r>
          </a:p>
        </p:txBody>
      </p:sp>
      <p:sp>
        <p:nvSpPr>
          <p:cNvPr id="209" name="Rectangle 208"/>
          <p:cNvSpPr/>
          <p:nvPr/>
        </p:nvSpPr>
        <p:spPr>
          <a:xfrm>
            <a:off x="8454993" y="4415841"/>
            <a:ext cx="3178211" cy="677107"/>
          </a:xfrm>
          <a:prstGeom prst="rect">
            <a:avLst/>
          </a:prstGeom>
        </p:spPr>
        <p:txBody>
          <a:bodyPr wrap="square" lIns="91430" tIns="45718" rIns="91430" bIns="45718">
            <a:spAutoFit/>
          </a:bodyPr>
          <a:lstStyle/>
          <a:p>
            <a:pPr algn="ctr" defTabSz="606216">
              <a:spcBef>
                <a:spcPts val="800"/>
              </a:spcBef>
            </a:pPr>
            <a:r>
              <a:rPr lang="en-US" dirty="0">
                <a:solidFill>
                  <a:srgbClr val="2C2C2C"/>
                </a:solidFill>
              </a:rPr>
              <a:t>2/3rd of all Workloads in Cloud by 2017</a:t>
            </a:r>
          </a:p>
        </p:txBody>
      </p:sp>
      <p:cxnSp>
        <p:nvCxnSpPr>
          <p:cNvPr id="212" name="Straight Connector 211"/>
          <p:cNvCxnSpPr/>
          <p:nvPr/>
        </p:nvCxnSpPr>
        <p:spPr>
          <a:xfrm flipV="1">
            <a:off x="8272361" y="5370445"/>
            <a:ext cx="3621449" cy="0"/>
          </a:xfrm>
          <a:prstGeom prst="line">
            <a:avLst/>
          </a:prstGeom>
          <a:ln w="31750">
            <a:solidFill>
              <a:srgbClr val="3C86EC"/>
            </a:solidFill>
          </a:ln>
        </p:spPr>
        <p:style>
          <a:lnRef idx="1">
            <a:schemeClr val="accent1"/>
          </a:lnRef>
          <a:fillRef idx="0">
            <a:schemeClr val="accent1"/>
          </a:fillRef>
          <a:effectRef idx="0">
            <a:schemeClr val="accent1"/>
          </a:effectRef>
          <a:fontRef idx="minor">
            <a:schemeClr val="tx1"/>
          </a:fontRef>
        </p:style>
      </p:cxnSp>
      <p:pic>
        <p:nvPicPr>
          <p:cNvPr id="213" name="Picture 6" descr="https://encrypted-tbn2.gstatic.com/images?q=tbn:ANd9GcSQf46BoiNnKfX4f1DbEzGw70zV1R_-xsXyY4Uv_i7npELRyr5P"/>
          <p:cNvPicPr>
            <a:picLocks noChangeAspect="1" noChangeArrowheads="1"/>
          </p:cNvPicPr>
          <p:nvPr/>
        </p:nvPicPr>
        <p:blipFill>
          <a:blip r:embed="rId6"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369279" y="3026967"/>
            <a:ext cx="878663" cy="786416"/>
          </a:xfrm>
          <a:prstGeom prst="rect">
            <a:avLst/>
          </a:prstGeom>
          <a:solidFill>
            <a:srgbClr val="FFFFFF"/>
          </a:solidFill>
          <a:extLst/>
        </p:spPr>
      </p:pic>
      <p:pic>
        <p:nvPicPr>
          <p:cNvPr id="214" name="Picture 2" descr="http://siliconangle.com/files/2013/01/devop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86041" y="2153058"/>
            <a:ext cx="752279" cy="752279"/>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214"/>
          <p:cNvPicPr>
            <a:picLocks noChangeAspect="1"/>
          </p:cNvPicPr>
          <p:nvPr/>
        </p:nvPicPr>
        <p:blipFill>
          <a:blip r:embed="rId8"/>
          <a:stretch>
            <a:fillRect/>
          </a:stretch>
        </p:blipFill>
        <p:spPr>
          <a:xfrm>
            <a:off x="6330210" y="2072218"/>
            <a:ext cx="922865" cy="922865"/>
          </a:xfrm>
          <a:prstGeom prst="rect">
            <a:avLst/>
          </a:prstGeom>
        </p:spPr>
      </p:pic>
      <p:pic>
        <p:nvPicPr>
          <p:cNvPr id="216" name="Picture 215"/>
          <p:cNvPicPr>
            <a:picLocks noChangeAspect="1"/>
          </p:cNvPicPr>
          <p:nvPr/>
        </p:nvPicPr>
        <p:blipFill>
          <a:blip r:embed="rId9"/>
          <a:stretch>
            <a:fillRect/>
          </a:stretch>
        </p:blipFill>
        <p:spPr>
          <a:xfrm>
            <a:off x="5099242" y="3054354"/>
            <a:ext cx="970833" cy="751415"/>
          </a:xfrm>
          <a:prstGeom prst="rect">
            <a:avLst/>
          </a:prstGeom>
        </p:spPr>
      </p:pic>
      <p:grpSp>
        <p:nvGrpSpPr>
          <p:cNvPr id="217" name="Group 216"/>
          <p:cNvGrpSpPr/>
          <p:nvPr/>
        </p:nvGrpSpPr>
        <p:grpSpPr>
          <a:xfrm>
            <a:off x="8860624" y="2265264"/>
            <a:ext cx="2642448" cy="1715389"/>
            <a:chOff x="4710838" y="3459030"/>
            <a:chExt cx="3197362" cy="2075620"/>
          </a:xfrm>
        </p:grpSpPr>
        <p:grpSp>
          <p:nvGrpSpPr>
            <p:cNvPr id="218" name="Group 217"/>
            <p:cNvGrpSpPr/>
            <p:nvPr/>
          </p:nvGrpSpPr>
          <p:grpSpPr>
            <a:xfrm>
              <a:off x="4710838" y="3459030"/>
              <a:ext cx="3120906" cy="2075620"/>
              <a:chOff x="4710838" y="3459030"/>
              <a:chExt cx="3120906" cy="2075620"/>
            </a:xfrm>
          </p:grpSpPr>
          <p:sp>
            <p:nvSpPr>
              <p:cNvPr id="221" name="Freeform 6"/>
              <p:cNvSpPr>
                <a:spLocks noEditPoints="1"/>
              </p:cNvSpPr>
              <p:nvPr/>
            </p:nvSpPr>
            <p:spPr bwMode="auto">
              <a:xfrm>
                <a:off x="4710838" y="3459030"/>
                <a:ext cx="3014252" cy="2075620"/>
              </a:xfrm>
              <a:custGeom>
                <a:avLst/>
                <a:gdLst>
                  <a:gd name="T0" fmla="*/ 1484 w 1552"/>
                  <a:gd name="T1" fmla="*/ 576 h 1255"/>
                  <a:gd name="T2" fmla="*/ 1456 w 1552"/>
                  <a:gd name="T3" fmla="*/ 472 h 1255"/>
                  <a:gd name="T4" fmla="*/ 1441 w 1552"/>
                  <a:gd name="T5" fmla="*/ 455 h 1255"/>
                  <a:gd name="T6" fmla="*/ 1340 w 1552"/>
                  <a:gd name="T7" fmla="*/ 414 h 1255"/>
                  <a:gd name="T8" fmla="*/ 1339 w 1552"/>
                  <a:gd name="T9" fmla="*/ 414 h 1255"/>
                  <a:gd name="T10" fmla="*/ 1199 w 1552"/>
                  <a:gd name="T11" fmla="*/ 525 h 1255"/>
                  <a:gd name="T12" fmla="*/ 1198 w 1552"/>
                  <a:gd name="T13" fmla="*/ 540 h 1255"/>
                  <a:gd name="T14" fmla="*/ 1179 w 1552"/>
                  <a:gd name="T15" fmla="*/ 539 h 1255"/>
                  <a:gd name="T16" fmla="*/ 1099 w 1552"/>
                  <a:gd name="T17" fmla="*/ 478 h 1255"/>
                  <a:gd name="T18" fmla="*/ 1062 w 1552"/>
                  <a:gd name="T19" fmla="*/ 425 h 1255"/>
                  <a:gd name="T20" fmla="*/ 931 w 1552"/>
                  <a:gd name="T21" fmla="*/ 395 h 1255"/>
                  <a:gd name="T22" fmla="*/ 811 w 1552"/>
                  <a:gd name="T23" fmla="*/ 340 h 1255"/>
                  <a:gd name="T24" fmla="*/ 752 w 1552"/>
                  <a:gd name="T25" fmla="*/ 122 h 1255"/>
                  <a:gd name="T26" fmla="*/ 721 w 1552"/>
                  <a:gd name="T27" fmla="*/ 85 h 1255"/>
                  <a:gd name="T28" fmla="*/ 509 w 1552"/>
                  <a:gd name="T29" fmla="*/ 0 h 1255"/>
                  <a:gd name="T30" fmla="*/ 506 w 1552"/>
                  <a:gd name="T31" fmla="*/ 0 h 1255"/>
                  <a:gd name="T32" fmla="*/ 212 w 1552"/>
                  <a:gd name="T33" fmla="*/ 233 h 1255"/>
                  <a:gd name="T34" fmla="*/ 209 w 1552"/>
                  <a:gd name="T35" fmla="*/ 266 h 1255"/>
                  <a:gd name="T36" fmla="*/ 170 w 1552"/>
                  <a:gd name="T37" fmla="*/ 262 h 1255"/>
                  <a:gd name="T38" fmla="*/ 69 w 1552"/>
                  <a:gd name="T39" fmla="*/ 294 h 1255"/>
                  <a:gd name="T40" fmla="*/ 1 w 1552"/>
                  <a:gd name="T41" fmla="*/ 419 h 1255"/>
                  <a:gd name="T42" fmla="*/ 0 w 1552"/>
                  <a:gd name="T43" fmla="*/ 435 h 1255"/>
                  <a:gd name="T44" fmla="*/ 416 w 1552"/>
                  <a:gd name="T45" fmla="*/ 607 h 1255"/>
                  <a:gd name="T46" fmla="*/ 446 w 1552"/>
                  <a:gd name="T47" fmla="*/ 765 h 1255"/>
                  <a:gd name="T48" fmla="*/ 513 w 1552"/>
                  <a:gd name="T49" fmla="*/ 794 h 1255"/>
                  <a:gd name="T50" fmla="*/ 600 w 1552"/>
                  <a:gd name="T51" fmla="*/ 945 h 1255"/>
                  <a:gd name="T52" fmla="*/ 594 w 1552"/>
                  <a:gd name="T53" fmla="*/ 976 h 1255"/>
                  <a:gd name="T54" fmla="*/ 592 w 1552"/>
                  <a:gd name="T55" fmla="*/ 979 h 1255"/>
                  <a:gd name="T56" fmla="*/ 536 w 1552"/>
                  <a:gd name="T57" fmla="*/ 979 h 1255"/>
                  <a:gd name="T58" fmla="*/ 428 w 1552"/>
                  <a:gd name="T59" fmla="*/ 1101 h 1255"/>
                  <a:gd name="T60" fmla="*/ 426 w 1552"/>
                  <a:gd name="T61" fmla="*/ 1113 h 1255"/>
                  <a:gd name="T62" fmla="*/ 566 w 1552"/>
                  <a:gd name="T63" fmla="*/ 1255 h 1255"/>
                  <a:gd name="T64" fmla="*/ 767 w 1552"/>
                  <a:gd name="T65" fmla="*/ 1254 h 1255"/>
                  <a:gd name="T66" fmla="*/ 1196 w 1552"/>
                  <a:gd name="T67" fmla="*/ 1146 h 1255"/>
                  <a:gd name="T68" fmla="*/ 1080 w 1552"/>
                  <a:gd name="T69" fmla="*/ 1040 h 1255"/>
                  <a:gd name="T70" fmla="*/ 1072 w 1552"/>
                  <a:gd name="T71" fmla="*/ 941 h 1255"/>
                  <a:gd name="T72" fmla="*/ 1210 w 1552"/>
                  <a:gd name="T73" fmla="*/ 881 h 1255"/>
                  <a:gd name="T74" fmla="*/ 1240 w 1552"/>
                  <a:gd name="T75" fmla="*/ 815 h 1255"/>
                  <a:gd name="T76" fmla="*/ 1258 w 1552"/>
                  <a:gd name="T77" fmla="*/ 702 h 1255"/>
                  <a:gd name="T78" fmla="*/ 1299 w 1552"/>
                  <a:gd name="T79" fmla="*/ 702 h 1255"/>
                  <a:gd name="T80" fmla="*/ 1552 w 1552"/>
                  <a:gd name="T81" fmla="*/ 638 h 1255"/>
                  <a:gd name="T82" fmla="*/ 1237 w 1552"/>
                  <a:gd name="T83" fmla="*/ 780 h 1255"/>
                  <a:gd name="T84" fmla="*/ 1210 w 1552"/>
                  <a:gd name="T85" fmla="*/ 801 h 1255"/>
                  <a:gd name="T86" fmla="*/ 1180 w 1552"/>
                  <a:gd name="T87" fmla="*/ 867 h 1255"/>
                  <a:gd name="T88" fmla="*/ 1033 w 1552"/>
                  <a:gd name="T89" fmla="*/ 863 h 1255"/>
                  <a:gd name="T90" fmla="*/ 1008 w 1552"/>
                  <a:gd name="T91" fmla="*/ 834 h 1255"/>
                  <a:gd name="T92" fmla="*/ 837 w 1552"/>
                  <a:gd name="T93" fmla="*/ 765 h 1255"/>
                  <a:gd name="T94" fmla="*/ 835 w 1552"/>
                  <a:gd name="T95" fmla="*/ 765 h 1255"/>
                  <a:gd name="T96" fmla="*/ 522 w 1552"/>
                  <a:gd name="T97" fmla="*/ 781 h 1255"/>
                  <a:gd name="T98" fmla="*/ 486 w 1552"/>
                  <a:gd name="T99" fmla="*/ 725 h 1255"/>
                  <a:gd name="T100" fmla="*/ 432 w 1552"/>
                  <a:gd name="T101" fmla="*/ 607 h 1255"/>
                  <a:gd name="T102" fmla="*/ 955 w 1552"/>
                  <a:gd name="T103" fmla="*/ 472 h 1255"/>
                  <a:gd name="T104" fmla="*/ 1024 w 1552"/>
                  <a:gd name="T105" fmla="*/ 451 h 1255"/>
                  <a:gd name="T106" fmla="*/ 1062 w 1552"/>
                  <a:gd name="T107" fmla="*/ 505 h 1255"/>
                  <a:gd name="T108" fmla="*/ 1152 w 1552"/>
                  <a:gd name="T109" fmla="*/ 543 h 1255"/>
                  <a:gd name="T110" fmla="*/ 1099 w 1552"/>
                  <a:gd name="T111" fmla="*/ 612 h 1255"/>
                  <a:gd name="T112" fmla="*/ 1098 w 1552"/>
                  <a:gd name="T113" fmla="*/ 619 h 1255"/>
                  <a:gd name="T114" fmla="*/ 1180 w 1552"/>
                  <a:gd name="T115" fmla="*/ 702 h 1255"/>
                  <a:gd name="T116" fmla="*/ 1237 w 1552"/>
                  <a:gd name="T117" fmla="*/ 780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52" h="1255">
                    <a:moveTo>
                      <a:pt x="1489" y="575"/>
                    </a:moveTo>
                    <a:cubicBezTo>
                      <a:pt x="1487" y="575"/>
                      <a:pt x="1484" y="576"/>
                      <a:pt x="1484" y="576"/>
                    </a:cubicBezTo>
                    <a:cubicBezTo>
                      <a:pt x="1485" y="570"/>
                      <a:pt x="1485" y="564"/>
                      <a:pt x="1485" y="558"/>
                    </a:cubicBezTo>
                    <a:cubicBezTo>
                      <a:pt x="1485" y="525"/>
                      <a:pt x="1474" y="496"/>
                      <a:pt x="1456" y="472"/>
                    </a:cubicBezTo>
                    <a:cubicBezTo>
                      <a:pt x="1455" y="471"/>
                      <a:pt x="1455" y="471"/>
                      <a:pt x="1455" y="470"/>
                    </a:cubicBezTo>
                    <a:cubicBezTo>
                      <a:pt x="1450" y="465"/>
                      <a:pt x="1446" y="460"/>
                      <a:pt x="1441" y="455"/>
                    </a:cubicBezTo>
                    <a:cubicBezTo>
                      <a:pt x="1441" y="455"/>
                      <a:pt x="1441" y="455"/>
                      <a:pt x="1441" y="455"/>
                    </a:cubicBezTo>
                    <a:cubicBezTo>
                      <a:pt x="1415" y="429"/>
                      <a:pt x="1380" y="414"/>
                      <a:pt x="1340" y="414"/>
                    </a:cubicBezTo>
                    <a:cubicBezTo>
                      <a:pt x="1340" y="414"/>
                      <a:pt x="1340" y="414"/>
                      <a:pt x="1340" y="414"/>
                    </a:cubicBezTo>
                    <a:cubicBezTo>
                      <a:pt x="1339" y="414"/>
                      <a:pt x="1339" y="414"/>
                      <a:pt x="1339" y="414"/>
                    </a:cubicBezTo>
                    <a:cubicBezTo>
                      <a:pt x="1273" y="414"/>
                      <a:pt x="1217" y="458"/>
                      <a:pt x="1201" y="520"/>
                    </a:cubicBezTo>
                    <a:cubicBezTo>
                      <a:pt x="1200" y="521"/>
                      <a:pt x="1199" y="525"/>
                      <a:pt x="1199" y="525"/>
                    </a:cubicBezTo>
                    <a:cubicBezTo>
                      <a:pt x="1198" y="529"/>
                      <a:pt x="1197" y="534"/>
                      <a:pt x="1197" y="538"/>
                    </a:cubicBezTo>
                    <a:cubicBezTo>
                      <a:pt x="1197" y="539"/>
                      <a:pt x="1198" y="540"/>
                      <a:pt x="1198" y="540"/>
                    </a:cubicBezTo>
                    <a:cubicBezTo>
                      <a:pt x="1197" y="540"/>
                      <a:pt x="1197" y="540"/>
                      <a:pt x="1196" y="540"/>
                    </a:cubicBezTo>
                    <a:cubicBezTo>
                      <a:pt x="1191" y="539"/>
                      <a:pt x="1185" y="539"/>
                      <a:pt x="1179" y="539"/>
                    </a:cubicBezTo>
                    <a:cubicBezTo>
                      <a:pt x="1176" y="539"/>
                      <a:pt x="1173" y="539"/>
                      <a:pt x="1171" y="539"/>
                    </a:cubicBezTo>
                    <a:cubicBezTo>
                      <a:pt x="1150" y="517"/>
                      <a:pt x="1126" y="497"/>
                      <a:pt x="1099" y="478"/>
                    </a:cubicBezTo>
                    <a:cubicBezTo>
                      <a:pt x="1101" y="474"/>
                      <a:pt x="1102" y="470"/>
                      <a:pt x="1102" y="465"/>
                    </a:cubicBezTo>
                    <a:cubicBezTo>
                      <a:pt x="1102" y="443"/>
                      <a:pt x="1084" y="425"/>
                      <a:pt x="1062" y="425"/>
                    </a:cubicBezTo>
                    <a:cubicBezTo>
                      <a:pt x="1050" y="425"/>
                      <a:pt x="1040" y="430"/>
                      <a:pt x="1033" y="438"/>
                    </a:cubicBezTo>
                    <a:cubicBezTo>
                      <a:pt x="1001" y="421"/>
                      <a:pt x="967" y="407"/>
                      <a:pt x="931" y="395"/>
                    </a:cubicBezTo>
                    <a:cubicBezTo>
                      <a:pt x="907" y="361"/>
                      <a:pt x="867" y="339"/>
                      <a:pt x="821" y="339"/>
                    </a:cubicBezTo>
                    <a:cubicBezTo>
                      <a:pt x="819" y="339"/>
                      <a:pt x="811" y="340"/>
                      <a:pt x="811" y="340"/>
                    </a:cubicBezTo>
                    <a:cubicBezTo>
                      <a:pt x="813" y="327"/>
                      <a:pt x="813" y="316"/>
                      <a:pt x="813" y="303"/>
                    </a:cubicBezTo>
                    <a:cubicBezTo>
                      <a:pt x="813" y="235"/>
                      <a:pt x="790" y="173"/>
                      <a:pt x="752" y="122"/>
                    </a:cubicBezTo>
                    <a:cubicBezTo>
                      <a:pt x="752" y="121"/>
                      <a:pt x="751" y="120"/>
                      <a:pt x="750" y="118"/>
                    </a:cubicBezTo>
                    <a:cubicBezTo>
                      <a:pt x="741" y="107"/>
                      <a:pt x="731" y="96"/>
                      <a:pt x="721" y="85"/>
                    </a:cubicBezTo>
                    <a:cubicBezTo>
                      <a:pt x="721" y="85"/>
                      <a:pt x="721" y="85"/>
                      <a:pt x="721" y="85"/>
                    </a:cubicBezTo>
                    <a:cubicBezTo>
                      <a:pt x="666" y="32"/>
                      <a:pt x="592" y="0"/>
                      <a:pt x="509" y="0"/>
                    </a:cubicBezTo>
                    <a:cubicBezTo>
                      <a:pt x="508" y="0"/>
                      <a:pt x="508" y="0"/>
                      <a:pt x="508" y="0"/>
                    </a:cubicBezTo>
                    <a:cubicBezTo>
                      <a:pt x="506" y="0"/>
                      <a:pt x="506" y="0"/>
                      <a:pt x="506" y="0"/>
                    </a:cubicBezTo>
                    <a:cubicBezTo>
                      <a:pt x="366" y="0"/>
                      <a:pt x="249" y="93"/>
                      <a:pt x="215" y="223"/>
                    </a:cubicBezTo>
                    <a:cubicBezTo>
                      <a:pt x="214" y="226"/>
                      <a:pt x="212" y="233"/>
                      <a:pt x="212" y="233"/>
                    </a:cubicBezTo>
                    <a:cubicBezTo>
                      <a:pt x="210" y="242"/>
                      <a:pt x="208" y="252"/>
                      <a:pt x="208" y="262"/>
                    </a:cubicBezTo>
                    <a:cubicBezTo>
                      <a:pt x="208" y="263"/>
                      <a:pt x="209" y="265"/>
                      <a:pt x="209" y="266"/>
                    </a:cubicBezTo>
                    <a:cubicBezTo>
                      <a:pt x="208" y="266"/>
                      <a:pt x="207" y="265"/>
                      <a:pt x="206" y="265"/>
                    </a:cubicBezTo>
                    <a:cubicBezTo>
                      <a:pt x="194" y="264"/>
                      <a:pt x="183" y="262"/>
                      <a:pt x="170" y="262"/>
                    </a:cubicBezTo>
                    <a:cubicBezTo>
                      <a:pt x="158" y="262"/>
                      <a:pt x="148" y="264"/>
                      <a:pt x="136" y="265"/>
                    </a:cubicBezTo>
                    <a:cubicBezTo>
                      <a:pt x="111" y="269"/>
                      <a:pt x="88" y="279"/>
                      <a:pt x="69" y="294"/>
                    </a:cubicBezTo>
                    <a:cubicBezTo>
                      <a:pt x="32" y="323"/>
                      <a:pt x="5" y="367"/>
                      <a:pt x="1" y="417"/>
                    </a:cubicBezTo>
                    <a:cubicBezTo>
                      <a:pt x="1" y="417"/>
                      <a:pt x="1" y="417"/>
                      <a:pt x="1" y="419"/>
                    </a:cubicBezTo>
                    <a:cubicBezTo>
                      <a:pt x="1" y="423"/>
                      <a:pt x="0" y="427"/>
                      <a:pt x="0" y="432"/>
                    </a:cubicBezTo>
                    <a:cubicBezTo>
                      <a:pt x="0" y="435"/>
                      <a:pt x="0" y="435"/>
                      <a:pt x="0" y="435"/>
                    </a:cubicBezTo>
                    <a:cubicBezTo>
                      <a:pt x="0" y="530"/>
                      <a:pt x="77" y="607"/>
                      <a:pt x="172" y="607"/>
                    </a:cubicBezTo>
                    <a:cubicBezTo>
                      <a:pt x="416" y="607"/>
                      <a:pt x="416" y="607"/>
                      <a:pt x="416" y="607"/>
                    </a:cubicBezTo>
                    <a:cubicBezTo>
                      <a:pt x="419" y="650"/>
                      <a:pt x="435" y="692"/>
                      <a:pt x="462" y="733"/>
                    </a:cubicBezTo>
                    <a:cubicBezTo>
                      <a:pt x="452" y="740"/>
                      <a:pt x="446" y="752"/>
                      <a:pt x="446" y="765"/>
                    </a:cubicBezTo>
                    <a:cubicBezTo>
                      <a:pt x="446" y="787"/>
                      <a:pt x="464" y="805"/>
                      <a:pt x="486" y="805"/>
                    </a:cubicBezTo>
                    <a:cubicBezTo>
                      <a:pt x="496" y="805"/>
                      <a:pt x="506" y="801"/>
                      <a:pt x="513" y="794"/>
                    </a:cubicBezTo>
                    <a:cubicBezTo>
                      <a:pt x="545" y="826"/>
                      <a:pt x="584" y="855"/>
                      <a:pt x="628" y="879"/>
                    </a:cubicBezTo>
                    <a:cubicBezTo>
                      <a:pt x="616" y="899"/>
                      <a:pt x="606" y="921"/>
                      <a:pt x="600" y="945"/>
                    </a:cubicBezTo>
                    <a:cubicBezTo>
                      <a:pt x="599" y="947"/>
                      <a:pt x="597" y="953"/>
                      <a:pt x="597" y="953"/>
                    </a:cubicBezTo>
                    <a:cubicBezTo>
                      <a:pt x="596" y="961"/>
                      <a:pt x="594" y="968"/>
                      <a:pt x="594" y="976"/>
                    </a:cubicBezTo>
                    <a:cubicBezTo>
                      <a:pt x="594" y="977"/>
                      <a:pt x="595" y="978"/>
                      <a:pt x="595" y="980"/>
                    </a:cubicBezTo>
                    <a:cubicBezTo>
                      <a:pt x="594" y="979"/>
                      <a:pt x="593" y="979"/>
                      <a:pt x="592" y="979"/>
                    </a:cubicBezTo>
                    <a:cubicBezTo>
                      <a:pt x="583" y="978"/>
                      <a:pt x="574" y="976"/>
                      <a:pt x="563" y="976"/>
                    </a:cubicBezTo>
                    <a:cubicBezTo>
                      <a:pt x="554" y="976"/>
                      <a:pt x="546" y="978"/>
                      <a:pt x="536" y="979"/>
                    </a:cubicBezTo>
                    <a:cubicBezTo>
                      <a:pt x="516" y="982"/>
                      <a:pt x="498" y="990"/>
                      <a:pt x="482" y="1002"/>
                    </a:cubicBezTo>
                    <a:cubicBezTo>
                      <a:pt x="452" y="1026"/>
                      <a:pt x="431" y="1061"/>
                      <a:pt x="428" y="1101"/>
                    </a:cubicBezTo>
                    <a:cubicBezTo>
                      <a:pt x="428" y="1101"/>
                      <a:pt x="428" y="1101"/>
                      <a:pt x="428" y="1103"/>
                    </a:cubicBezTo>
                    <a:cubicBezTo>
                      <a:pt x="428" y="1106"/>
                      <a:pt x="426" y="1110"/>
                      <a:pt x="426" y="1113"/>
                    </a:cubicBezTo>
                    <a:cubicBezTo>
                      <a:pt x="426" y="1115"/>
                      <a:pt x="426" y="1115"/>
                      <a:pt x="426" y="1115"/>
                    </a:cubicBezTo>
                    <a:cubicBezTo>
                      <a:pt x="426" y="1193"/>
                      <a:pt x="488" y="1255"/>
                      <a:pt x="566" y="1255"/>
                    </a:cubicBezTo>
                    <a:cubicBezTo>
                      <a:pt x="765" y="1255"/>
                      <a:pt x="765" y="1255"/>
                      <a:pt x="765" y="1255"/>
                    </a:cubicBezTo>
                    <a:cubicBezTo>
                      <a:pt x="765" y="1254"/>
                      <a:pt x="766" y="1254"/>
                      <a:pt x="767" y="1254"/>
                    </a:cubicBezTo>
                    <a:cubicBezTo>
                      <a:pt x="1090" y="1254"/>
                      <a:pt x="1090" y="1254"/>
                      <a:pt x="1090" y="1254"/>
                    </a:cubicBezTo>
                    <a:cubicBezTo>
                      <a:pt x="1149" y="1254"/>
                      <a:pt x="1196" y="1205"/>
                      <a:pt x="1196" y="1146"/>
                    </a:cubicBezTo>
                    <a:cubicBezTo>
                      <a:pt x="1196" y="1086"/>
                      <a:pt x="1148" y="1038"/>
                      <a:pt x="1088" y="1038"/>
                    </a:cubicBezTo>
                    <a:cubicBezTo>
                      <a:pt x="1086" y="1038"/>
                      <a:pt x="1080" y="1040"/>
                      <a:pt x="1080" y="1040"/>
                    </a:cubicBezTo>
                    <a:cubicBezTo>
                      <a:pt x="1081" y="1029"/>
                      <a:pt x="1081" y="1020"/>
                      <a:pt x="1081" y="1009"/>
                    </a:cubicBezTo>
                    <a:cubicBezTo>
                      <a:pt x="1081" y="985"/>
                      <a:pt x="1078" y="963"/>
                      <a:pt x="1072" y="941"/>
                    </a:cubicBezTo>
                    <a:cubicBezTo>
                      <a:pt x="1120" y="927"/>
                      <a:pt x="1161" y="905"/>
                      <a:pt x="1192" y="877"/>
                    </a:cubicBezTo>
                    <a:cubicBezTo>
                      <a:pt x="1198" y="879"/>
                      <a:pt x="1204" y="881"/>
                      <a:pt x="1210" y="881"/>
                    </a:cubicBezTo>
                    <a:cubicBezTo>
                      <a:pt x="1232" y="881"/>
                      <a:pt x="1250" y="863"/>
                      <a:pt x="1250" y="841"/>
                    </a:cubicBezTo>
                    <a:cubicBezTo>
                      <a:pt x="1250" y="831"/>
                      <a:pt x="1246" y="822"/>
                      <a:pt x="1240" y="815"/>
                    </a:cubicBezTo>
                    <a:cubicBezTo>
                      <a:pt x="1245" y="805"/>
                      <a:pt x="1249" y="795"/>
                      <a:pt x="1252" y="785"/>
                    </a:cubicBezTo>
                    <a:cubicBezTo>
                      <a:pt x="1260" y="758"/>
                      <a:pt x="1262" y="730"/>
                      <a:pt x="1258" y="702"/>
                    </a:cubicBezTo>
                    <a:cubicBezTo>
                      <a:pt x="1298" y="702"/>
                      <a:pt x="1298" y="702"/>
                      <a:pt x="1298" y="702"/>
                    </a:cubicBezTo>
                    <a:cubicBezTo>
                      <a:pt x="1298" y="702"/>
                      <a:pt x="1299" y="702"/>
                      <a:pt x="1299" y="702"/>
                    </a:cubicBezTo>
                    <a:cubicBezTo>
                      <a:pt x="1489" y="702"/>
                      <a:pt x="1489" y="702"/>
                      <a:pt x="1489" y="702"/>
                    </a:cubicBezTo>
                    <a:cubicBezTo>
                      <a:pt x="1524" y="702"/>
                      <a:pt x="1552" y="673"/>
                      <a:pt x="1552" y="638"/>
                    </a:cubicBezTo>
                    <a:cubicBezTo>
                      <a:pt x="1552" y="603"/>
                      <a:pt x="1524" y="575"/>
                      <a:pt x="1489" y="575"/>
                    </a:cubicBezTo>
                    <a:close/>
                    <a:moveTo>
                      <a:pt x="1237" y="780"/>
                    </a:moveTo>
                    <a:cubicBezTo>
                      <a:pt x="1235" y="789"/>
                      <a:pt x="1231" y="797"/>
                      <a:pt x="1227" y="805"/>
                    </a:cubicBezTo>
                    <a:cubicBezTo>
                      <a:pt x="1222" y="803"/>
                      <a:pt x="1216" y="801"/>
                      <a:pt x="1210" y="801"/>
                    </a:cubicBezTo>
                    <a:cubicBezTo>
                      <a:pt x="1188" y="801"/>
                      <a:pt x="1170" y="819"/>
                      <a:pt x="1170" y="841"/>
                    </a:cubicBezTo>
                    <a:cubicBezTo>
                      <a:pt x="1170" y="851"/>
                      <a:pt x="1174" y="860"/>
                      <a:pt x="1180" y="867"/>
                    </a:cubicBezTo>
                    <a:cubicBezTo>
                      <a:pt x="1150" y="893"/>
                      <a:pt x="1112" y="913"/>
                      <a:pt x="1067" y="926"/>
                    </a:cubicBezTo>
                    <a:cubicBezTo>
                      <a:pt x="1058" y="904"/>
                      <a:pt x="1047" y="883"/>
                      <a:pt x="1033" y="863"/>
                    </a:cubicBezTo>
                    <a:cubicBezTo>
                      <a:pt x="1032" y="862"/>
                      <a:pt x="1032" y="862"/>
                      <a:pt x="1031" y="861"/>
                    </a:cubicBezTo>
                    <a:cubicBezTo>
                      <a:pt x="1024" y="851"/>
                      <a:pt x="1016" y="842"/>
                      <a:pt x="1008" y="834"/>
                    </a:cubicBezTo>
                    <a:cubicBezTo>
                      <a:pt x="1008" y="834"/>
                      <a:pt x="1008" y="834"/>
                      <a:pt x="1008" y="834"/>
                    </a:cubicBezTo>
                    <a:cubicBezTo>
                      <a:pt x="963" y="791"/>
                      <a:pt x="904" y="765"/>
                      <a:pt x="837" y="765"/>
                    </a:cubicBezTo>
                    <a:cubicBezTo>
                      <a:pt x="836" y="765"/>
                      <a:pt x="836" y="765"/>
                      <a:pt x="836" y="765"/>
                    </a:cubicBezTo>
                    <a:cubicBezTo>
                      <a:pt x="835" y="765"/>
                      <a:pt x="835" y="765"/>
                      <a:pt x="835" y="765"/>
                    </a:cubicBezTo>
                    <a:cubicBezTo>
                      <a:pt x="753" y="765"/>
                      <a:pt x="681" y="805"/>
                      <a:pt x="637" y="866"/>
                    </a:cubicBezTo>
                    <a:cubicBezTo>
                      <a:pt x="593" y="842"/>
                      <a:pt x="554" y="813"/>
                      <a:pt x="522" y="781"/>
                    </a:cubicBezTo>
                    <a:cubicBezTo>
                      <a:pt x="525" y="776"/>
                      <a:pt x="526" y="771"/>
                      <a:pt x="526" y="765"/>
                    </a:cubicBezTo>
                    <a:cubicBezTo>
                      <a:pt x="526" y="743"/>
                      <a:pt x="508" y="725"/>
                      <a:pt x="486" y="725"/>
                    </a:cubicBezTo>
                    <a:cubicBezTo>
                      <a:pt x="483" y="725"/>
                      <a:pt x="480" y="726"/>
                      <a:pt x="477" y="726"/>
                    </a:cubicBezTo>
                    <a:cubicBezTo>
                      <a:pt x="451" y="688"/>
                      <a:pt x="435" y="647"/>
                      <a:pt x="432" y="607"/>
                    </a:cubicBezTo>
                    <a:cubicBezTo>
                      <a:pt x="823" y="607"/>
                      <a:pt x="823" y="607"/>
                      <a:pt x="823" y="607"/>
                    </a:cubicBezTo>
                    <a:cubicBezTo>
                      <a:pt x="896" y="606"/>
                      <a:pt x="955" y="546"/>
                      <a:pt x="955" y="472"/>
                    </a:cubicBezTo>
                    <a:cubicBezTo>
                      <a:pt x="955" y="452"/>
                      <a:pt x="950" y="433"/>
                      <a:pt x="943" y="416"/>
                    </a:cubicBezTo>
                    <a:cubicBezTo>
                      <a:pt x="971" y="426"/>
                      <a:pt x="999" y="438"/>
                      <a:pt x="1024" y="451"/>
                    </a:cubicBezTo>
                    <a:cubicBezTo>
                      <a:pt x="1023" y="456"/>
                      <a:pt x="1022" y="460"/>
                      <a:pt x="1022" y="465"/>
                    </a:cubicBezTo>
                    <a:cubicBezTo>
                      <a:pt x="1022" y="487"/>
                      <a:pt x="1040" y="505"/>
                      <a:pt x="1062" y="505"/>
                    </a:cubicBezTo>
                    <a:cubicBezTo>
                      <a:pt x="1074" y="505"/>
                      <a:pt x="1084" y="500"/>
                      <a:pt x="1091" y="492"/>
                    </a:cubicBezTo>
                    <a:cubicBezTo>
                      <a:pt x="1114" y="508"/>
                      <a:pt x="1134" y="525"/>
                      <a:pt x="1152" y="543"/>
                    </a:cubicBezTo>
                    <a:cubicBezTo>
                      <a:pt x="1145" y="545"/>
                      <a:pt x="1138" y="549"/>
                      <a:pt x="1131" y="554"/>
                    </a:cubicBezTo>
                    <a:cubicBezTo>
                      <a:pt x="1114" y="568"/>
                      <a:pt x="1101" y="588"/>
                      <a:pt x="1099" y="612"/>
                    </a:cubicBezTo>
                    <a:cubicBezTo>
                      <a:pt x="1099" y="612"/>
                      <a:pt x="1099" y="612"/>
                      <a:pt x="1099" y="613"/>
                    </a:cubicBezTo>
                    <a:cubicBezTo>
                      <a:pt x="1099" y="615"/>
                      <a:pt x="1098" y="617"/>
                      <a:pt x="1098" y="619"/>
                    </a:cubicBezTo>
                    <a:cubicBezTo>
                      <a:pt x="1098" y="621"/>
                      <a:pt x="1098" y="621"/>
                      <a:pt x="1098" y="621"/>
                    </a:cubicBezTo>
                    <a:cubicBezTo>
                      <a:pt x="1098" y="666"/>
                      <a:pt x="1135" y="702"/>
                      <a:pt x="1180" y="702"/>
                    </a:cubicBezTo>
                    <a:cubicBezTo>
                      <a:pt x="1242" y="702"/>
                      <a:pt x="1242" y="702"/>
                      <a:pt x="1242" y="702"/>
                    </a:cubicBezTo>
                    <a:cubicBezTo>
                      <a:pt x="1246" y="729"/>
                      <a:pt x="1245" y="755"/>
                      <a:pt x="1237" y="780"/>
                    </a:cubicBezTo>
                    <a:close/>
                  </a:path>
                </a:pathLst>
              </a:custGeom>
              <a:solidFill>
                <a:srgbClr val="FFFFFF"/>
              </a:solidFill>
              <a:ln>
                <a:noFill/>
              </a:ln>
              <a:effectLst>
                <a:innerShdw blurRad="50800">
                  <a:schemeClr val="accent2">
                    <a:lumMod val="50000"/>
                    <a:alpha val="78000"/>
                  </a:schemeClr>
                </a:innerShdw>
              </a:effectLst>
            </p:spPr>
            <p:txBody>
              <a:bodyPr vert="horz" wrap="square" lIns="121792" tIns="60896" rIns="121792" bIns="60896" numCol="1" anchor="t" anchorCtr="0" compatLnSpc="1">
                <a:prstTxWarp prst="textNoShape">
                  <a:avLst/>
                </a:prstTxWarp>
              </a:bodyPr>
              <a:lstStyle/>
              <a:p>
                <a:pPr algn="ctr" defTabSz="1217398"/>
                <a:endParaRPr lang="en-US" sz="2400" kern="0" dirty="0">
                  <a:solidFill>
                    <a:srgbClr val="FFFFFF"/>
                  </a:solidFill>
                </a:endParaRPr>
              </a:p>
            </p:txBody>
          </p:sp>
          <p:sp>
            <p:nvSpPr>
              <p:cNvPr id="222" name="TextBox 221"/>
              <p:cNvSpPr txBox="1"/>
              <p:nvPr/>
            </p:nvSpPr>
            <p:spPr>
              <a:xfrm>
                <a:off x="4774031" y="5092786"/>
                <a:ext cx="3057713" cy="367749"/>
              </a:xfrm>
              <a:prstGeom prst="rect">
                <a:avLst/>
              </a:prstGeom>
              <a:noFill/>
            </p:spPr>
            <p:txBody>
              <a:bodyPr wrap="square" lIns="91386" tIns="45718" rIns="91386" bIns="45718" rtlCol="0">
                <a:spAutoFit/>
              </a:bodyPr>
              <a:lstStyle/>
              <a:p>
                <a:pPr algn="ctr" defTabSz="911976">
                  <a:lnSpc>
                    <a:spcPct val="90000"/>
                  </a:lnSpc>
                  <a:spcBef>
                    <a:spcPts val="600"/>
                  </a:spcBef>
                </a:pPr>
                <a:r>
                  <a:rPr lang="en-US" sz="1500" b="1" dirty="0">
                    <a:solidFill>
                      <a:srgbClr val="2C2C2C"/>
                    </a:solidFill>
                  </a:rPr>
                  <a:t>InterCloud</a:t>
                </a:r>
              </a:p>
            </p:txBody>
          </p:sp>
        </p:grpSp>
        <p:pic>
          <p:nvPicPr>
            <p:cNvPr id="219" name="Picture 218"/>
            <p:cNvPicPr>
              <a:picLocks noChangeAspect="1"/>
            </p:cNvPicPr>
            <p:nvPr/>
          </p:nvPicPr>
          <p:blipFill>
            <a:blip r:embed="rId10"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4963284" y="3928072"/>
              <a:ext cx="1189763" cy="259420"/>
            </a:xfrm>
            <a:prstGeom prst="rect">
              <a:avLst/>
            </a:prstGeom>
          </p:spPr>
        </p:pic>
        <p:pic>
          <p:nvPicPr>
            <p:cNvPr id="220" name="Picture 219"/>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41184" y="4233510"/>
              <a:ext cx="1167016" cy="583508"/>
            </a:xfrm>
            <a:prstGeom prst="rect">
              <a:avLst/>
            </a:prstGeom>
          </p:spPr>
        </p:pic>
      </p:grpSp>
      <p:sp>
        <p:nvSpPr>
          <p:cNvPr id="223" name="Pentagon 222"/>
          <p:cNvSpPr/>
          <p:nvPr/>
        </p:nvSpPr>
        <p:spPr>
          <a:xfrm rot="5400000">
            <a:off x="5738662" y="-90268"/>
            <a:ext cx="682231" cy="11603663"/>
          </a:xfrm>
          <a:prstGeom prst="homePlate">
            <a:avLst>
              <a:gd name="adj" fmla="val 100000"/>
            </a:avLst>
          </a:prstGeom>
          <a:gradFill flip="none" rotWithShape="1">
            <a:gsLst>
              <a:gs pos="100000">
                <a:schemeClr val="accent2"/>
              </a:gs>
              <a:gs pos="0">
                <a:schemeClr val="accent2">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10" rIns="91416" bIns="45710" rtlCol="0" anchor="ctr"/>
          <a:lstStyle/>
          <a:p>
            <a:pPr algn="ctr"/>
            <a:endParaRPr lang="en-US" sz="2000" dirty="0">
              <a:solidFill>
                <a:srgbClr val="FFC000"/>
              </a:solidFill>
            </a:endParaRPr>
          </a:p>
        </p:txBody>
      </p:sp>
      <p:sp>
        <p:nvSpPr>
          <p:cNvPr id="224" name="TextBox 223"/>
          <p:cNvSpPr txBox="1"/>
          <p:nvPr/>
        </p:nvSpPr>
        <p:spPr>
          <a:xfrm>
            <a:off x="4527297" y="5504841"/>
            <a:ext cx="3187585" cy="400091"/>
          </a:xfrm>
          <a:prstGeom prst="rect">
            <a:avLst/>
          </a:prstGeom>
          <a:noFill/>
        </p:spPr>
        <p:txBody>
          <a:bodyPr wrap="none" lIns="91390" tIns="45710" rIns="91390" bIns="45710" rtlCol="0">
            <a:spAutoFit/>
          </a:bodyPr>
          <a:lstStyle/>
          <a:p>
            <a:pPr algn="ctr"/>
            <a:r>
              <a:rPr lang="en-US" sz="2000" dirty="0">
                <a:solidFill>
                  <a:srgbClr val="2E5CE0"/>
                </a:solidFill>
              </a:rPr>
              <a:t>Impact on IT Infrastructure</a:t>
            </a:r>
          </a:p>
        </p:txBody>
      </p:sp>
      <p:grpSp>
        <p:nvGrpSpPr>
          <p:cNvPr id="12" name="Group 11"/>
          <p:cNvGrpSpPr/>
          <p:nvPr/>
        </p:nvGrpSpPr>
        <p:grpSpPr>
          <a:xfrm>
            <a:off x="237396" y="6059841"/>
            <a:ext cx="3321802" cy="547167"/>
            <a:chOff x="237395" y="5415190"/>
            <a:chExt cx="3321797" cy="547164"/>
          </a:xfrm>
        </p:grpSpPr>
        <p:sp>
          <p:nvSpPr>
            <p:cNvPr id="226" name="TextBox 225"/>
            <p:cNvSpPr txBox="1"/>
            <p:nvPr/>
          </p:nvSpPr>
          <p:spPr>
            <a:xfrm>
              <a:off x="237398" y="5579071"/>
              <a:ext cx="2646846" cy="205169"/>
            </a:xfrm>
            <a:prstGeom prst="rect">
              <a:avLst/>
            </a:prstGeom>
            <a:noFill/>
          </p:spPr>
          <p:txBody>
            <a:bodyPr wrap="none" lIns="91426" tIns="45713" rIns="91426" bIns="45713" rtlCol="0">
              <a:spAutoFit/>
            </a:bodyPr>
            <a:lstStyle/>
            <a:p>
              <a:pPr defTabSz="606172">
                <a:lnSpc>
                  <a:spcPct val="90000"/>
                </a:lnSpc>
                <a:spcBef>
                  <a:spcPts val="800"/>
                </a:spcBef>
              </a:pPr>
              <a:r>
                <a:rPr lang="en-US" sz="800" dirty="0">
                  <a:solidFill>
                    <a:prstClr val="white">
                      <a:lumMod val="65000"/>
                    </a:prstClr>
                  </a:solidFill>
                </a:rPr>
                <a:t>2 IDC Worldwide Virtual Machine 2013-2017 Forecast</a:t>
              </a:r>
            </a:p>
          </p:txBody>
        </p:sp>
        <p:sp>
          <p:nvSpPr>
            <p:cNvPr id="227" name="TextBox 226"/>
            <p:cNvSpPr txBox="1"/>
            <p:nvPr/>
          </p:nvSpPr>
          <p:spPr>
            <a:xfrm>
              <a:off x="655865" y="5746211"/>
              <a:ext cx="2903327" cy="205169"/>
            </a:xfrm>
            <a:prstGeom prst="rect">
              <a:avLst/>
            </a:prstGeom>
            <a:noFill/>
          </p:spPr>
          <p:txBody>
            <a:bodyPr wrap="none" lIns="91426" tIns="45713" rIns="91426" bIns="45713" rtlCol="0">
              <a:spAutoFit/>
            </a:bodyPr>
            <a:lstStyle/>
            <a:p>
              <a:pPr defTabSz="606172">
                <a:lnSpc>
                  <a:spcPct val="90000"/>
                </a:lnSpc>
                <a:spcBef>
                  <a:spcPts val="800"/>
                </a:spcBef>
              </a:pPr>
              <a:r>
                <a:rPr lang="en-US" sz="800" dirty="0">
                  <a:solidFill>
                    <a:prstClr val="white">
                      <a:lumMod val="65000"/>
                    </a:prstClr>
                  </a:solidFill>
                </a:rPr>
                <a:t>4 Information week 2013 Virtualization Management Survey</a:t>
              </a:r>
            </a:p>
          </p:txBody>
        </p:sp>
        <p:sp>
          <p:nvSpPr>
            <p:cNvPr id="228" name="TextBox 227"/>
            <p:cNvSpPr txBox="1"/>
            <p:nvPr/>
          </p:nvSpPr>
          <p:spPr>
            <a:xfrm>
              <a:off x="237395" y="5757185"/>
              <a:ext cx="410860" cy="205169"/>
            </a:xfrm>
            <a:prstGeom prst="rect">
              <a:avLst/>
            </a:prstGeom>
            <a:noFill/>
          </p:spPr>
          <p:txBody>
            <a:bodyPr wrap="none" lIns="91426" tIns="45713" rIns="91426" bIns="45713" rtlCol="0">
              <a:spAutoFit/>
            </a:bodyPr>
            <a:lstStyle/>
            <a:p>
              <a:pPr defTabSz="606172">
                <a:lnSpc>
                  <a:spcPct val="90000"/>
                </a:lnSpc>
                <a:spcBef>
                  <a:spcPts val="800"/>
                </a:spcBef>
              </a:pPr>
              <a:r>
                <a:rPr lang="en-US" sz="800" dirty="0">
                  <a:solidFill>
                    <a:prstClr val="white">
                      <a:lumMod val="65000"/>
                    </a:prstClr>
                  </a:solidFill>
                </a:rPr>
                <a:t>3 HP</a:t>
              </a:r>
            </a:p>
          </p:txBody>
        </p:sp>
        <p:sp>
          <p:nvSpPr>
            <p:cNvPr id="229" name="TextBox 228"/>
            <p:cNvSpPr txBox="1"/>
            <p:nvPr/>
          </p:nvSpPr>
          <p:spPr>
            <a:xfrm>
              <a:off x="237398" y="5415190"/>
              <a:ext cx="1428566" cy="205169"/>
            </a:xfrm>
            <a:prstGeom prst="rect">
              <a:avLst/>
            </a:prstGeom>
            <a:noFill/>
          </p:spPr>
          <p:txBody>
            <a:bodyPr wrap="none" lIns="91426" tIns="45713" rIns="91426" bIns="45713" rtlCol="0">
              <a:spAutoFit/>
            </a:bodyPr>
            <a:lstStyle/>
            <a:p>
              <a:pPr defTabSz="606172">
                <a:lnSpc>
                  <a:spcPct val="90000"/>
                </a:lnSpc>
                <a:spcBef>
                  <a:spcPts val="800"/>
                </a:spcBef>
              </a:pPr>
              <a:r>
                <a:rPr lang="en-US" sz="800" dirty="0">
                  <a:solidFill>
                    <a:prstClr val="white">
                      <a:lumMod val="65000"/>
                    </a:prstClr>
                  </a:solidFill>
                </a:rPr>
                <a:t>1 Cisco Global Cloud Index</a:t>
              </a:r>
            </a:p>
          </p:txBody>
        </p:sp>
      </p:grpSp>
      <p:sp>
        <p:nvSpPr>
          <p:cNvPr id="230" name="Rectangle 229"/>
          <p:cNvSpPr/>
          <p:nvPr/>
        </p:nvSpPr>
        <p:spPr>
          <a:xfrm>
            <a:off x="238073" y="6141761"/>
            <a:ext cx="3448987" cy="644451"/>
          </a:xfrm>
          <a:prstGeom prst="rect">
            <a:avLst/>
          </a:prstGeom>
          <a:gradFill flip="none" rotWithShape="1">
            <a:gsLst>
              <a:gs pos="0">
                <a:schemeClr val="accent1">
                  <a:lumMod val="60000"/>
                  <a:lumOff val="40000"/>
                  <a:shade val="67500"/>
                  <a:satMod val="115000"/>
                  <a:alpha val="65000"/>
                </a:schemeClr>
              </a:gs>
              <a:gs pos="100000">
                <a:schemeClr val="accent2">
                  <a:lumMod val="60000"/>
                  <a:lumOff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r>
              <a:rPr lang="en-US" sz="2000" dirty="0">
                <a:solidFill>
                  <a:prstClr val="white"/>
                </a:solidFill>
              </a:rPr>
              <a:t>Design and Scale</a:t>
            </a:r>
          </a:p>
        </p:txBody>
      </p:sp>
      <p:sp>
        <p:nvSpPr>
          <p:cNvPr id="231" name="Rectangle 230"/>
          <p:cNvSpPr/>
          <p:nvPr/>
        </p:nvSpPr>
        <p:spPr>
          <a:xfrm>
            <a:off x="4280473" y="6141761"/>
            <a:ext cx="3448987" cy="644451"/>
          </a:xfrm>
          <a:prstGeom prst="rect">
            <a:avLst/>
          </a:prstGeom>
          <a:gradFill flip="none" rotWithShape="1">
            <a:gsLst>
              <a:gs pos="0">
                <a:schemeClr val="accent1">
                  <a:lumMod val="60000"/>
                  <a:lumOff val="40000"/>
                  <a:shade val="67500"/>
                  <a:satMod val="115000"/>
                  <a:alpha val="65000"/>
                </a:schemeClr>
              </a:gs>
              <a:gs pos="100000">
                <a:schemeClr val="accent2">
                  <a:lumMod val="60000"/>
                  <a:lumOff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r>
              <a:rPr lang="en-US" sz="2000" dirty="0">
                <a:solidFill>
                  <a:prstClr val="white"/>
                </a:solidFill>
              </a:rPr>
              <a:t>Operations Model</a:t>
            </a:r>
          </a:p>
        </p:txBody>
      </p:sp>
      <p:sp>
        <p:nvSpPr>
          <p:cNvPr id="232" name="Rectangle 231"/>
          <p:cNvSpPr/>
          <p:nvPr/>
        </p:nvSpPr>
        <p:spPr>
          <a:xfrm>
            <a:off x="8305381" y="6163257"/>
            <a:ext cx="3448987" cy="644451"/>
          </a:xfrm>
          <a:prstGeom prst="rect">
            <a:avLst/>
          </a:prstGeom>
          <a:gradFill flip="none" rotWithShape="1">
            <a:gsLst>
              <a:gs pos="0">
                <a:schemeClr val="accent1">
                  <a:lumMod val="60000"/>
                  <a:lumOff val="40000"/>
                  <a:shade val="67500"/>
                  <a:satMod val="115000"/>
                  <a:alpha val="65000"/>
                </a:schemeClr>
              </a:gs>
              <a:gs pos="100000">
                <a:schemeClr val="accent2">
                  <a:lumMod val="60000"/>
                  <a:lumOff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r>
              <a:rPr lang="en-US" sz="2000" dirty="0">
                <a:solidFill>
                  <a:prstClr val="white"/>
                </a:solidFill>
              </a:rPr>
              <a:t>Consumption Model</a:t>
            </a:r>
          </a:p>
        </p:txBody>
      </p:sp>
    </p:spTree>
    <p:extLst>
      <p:ext uri="{BB962C8B-B14F-4D97-AF65-F5344CB8AC3E}">
        <p14:creationId xmlns:p14="http://schemas.microsoft.com/office/powerpoint/2010/main" val="250914017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250"/>
                                        <p:tgtEl>
                                          <p:spTgt spid="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250"/>
                                        <p:tgtEl>
                                          <p:spTgt spid="6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fade">
                                      <p:cBhvr>
                                        <p:cTn id="13" dur="250"/>
                                        <p:tgtEl>
                                          <p:spTgt spid="6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fade">
                                      <p:cBhvr>
                                        <p:cTn id="16" dur="250"/>
                                        <p:tgtEl>
                                          <p:spTgt spid="6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fade">
                                      <p:cBhvr>
                                        <p:cTn id="19" dur="250"/>
                                        <p:tgtEl>
                                          <p:spTgt spid="67"/>
                                        </p:tgtEl>
                                      </p:cBhvr>
                                    </p:animEffect>
                                  </p:childTnLst>
                                </p:cTn>
                              </p:par>
                              <p:par>
                                <p:cTn id="20" presetID="10" presetClass="entr" presetSubtype="0" fill="hold" nodeType="withEffect">
                                  <p:stCondLst>
                                    <p:cond delay="0"/>
                                  </p:stCondLst>
                                  <p:childTnLst>
                                    <p:set>
                                      <p:cBhvr>
                                        <p:cTn id="21" dur="1" fill="hold">
                                          <p:stCondLst>
                                            <p:cond delay="0"/>
                                          </p:stCondLst>
                                        </p:cTn>
                                        <p:tgtEl>
                                          <p:spTgt spid="180"/>
                                        </p:tgtEl>
                                        <p:attrNameLst>
                                          <p:attrName>style.visibility</p:attrName>
                                        </p:attrNameLst>
                                      </p:cBhvr>
                                      <p:to>
                                        <p:strVal val="visible"/>
                                      </p:to>
                                    </p:set>
                                    <p:animEffect transition="in" filter="fade">
                                      <p:cBhvr>
                                        <p:cTn id="22" dur="250"/>
                                        <p:tgtEl>
                                          <p:spTgt spid="180"/>
                                        </p:tgtEl>
                                      </p:cBhvr>
                                    </p:animEffect>
                                  </p:childTnLst>
                                </p:cTn>
                              </p:par>
                              <p:par>
                                <p:cTn id="23" presetID="10" presetClass="entr" presetSubtype="0" fill="hold" nodeType="withEffect">
                                  <p:stCondLst>
                                    <p:cond delay="0"/>
                                  </p:stCondLst>
                                  <p:childTnLst>
                                    <p:set>
                                      <p:cBhvr>
                                        <p:cTn id="24" dur="1" fill="hold">
                                          <p:stCondLst>
                                            <p:cond delay="0"/>
                                          </p:stCondLst>
                                        </p:cTn>
                                        <p:tgtEl>
                                          <p:spTgt spid="181"/>
                                        </p:tgtEl>
                                        <p:attrNameLst>
                                          <p:attrName>style.visibility</p:attrName>
                                        </p:attrNameLst>
                                      </p:cBhvr>
                                      <p:to>
                                        <p:strVal val="visible"/>
                                      </p:to>
                                    </p:set>
                                    <p:animEffect transition="in" filter="fade">
                                      <p:cBhvr>
                                        <p:cTn id="25" dur="250"/>
                                        <p:tgtEl>
                                          <p:spTgt spid="18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2"/>
                                        </p:tgtEl>
                                        <p:attrNameLst>
                                          <p:attrName>style.visibility</p:attrName>
                                        </p:attrNameLst>
                                      </p:cBhvr>
                                      <p:to>
                                        <p:strVal val="visible"/>
                                      </p:to>
                                    </p:set>
                                    <p:animEffect transition="in" filter="fade">
                                      <p:cBhvr>
                                        <p:cTn id="28" dur="250"/>
                                        <p:tgtEl>
                                          <p:spTgt spid="18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3"/>
                                        </p:tgtEl>
                                        <p:attrNameLst>
                                          <p:attrName>style.visibility</p:attrName>
                                        </p:attrNameLst>
                                      </p:cBhvr>
                                      <p:to>
                                        <p:strVal val="visible"/>
                                      </p:to>
                                    </p:set>
                                    <p:animEffect transition="in" filter="fade">
                                      <p:cBhvr>
                                        <p:cTn id="31" dur="250"/>
                                        <p:tgtEl>
                                          <p:spTgt spid="18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4"/>
                                        </p:tgtEl>
                                        <p:attrNameLst>
                                          <p:attrName>style.visibility</p:attrName>
                                        </p:attrNameLst>
                                      </p:cBhvr>
                                      <p:to>
                                        <p:strVal val="visible"/>
                                      </p:to>
                                    </p:set>
                                    <p:animEffect transition="in" filter="fade">
                                      <p:cBhvr>
                                        <p:cTn id="34" dur="250"/>
                                        <p:tgtEl>
                                          <p:spTgt spid="18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91"/>
                                        </p:tgtEl>
                                        <p:attrNameLst>
                                          <p:attrName>style.visibility</p:attrName>
                                        </p:attrNameLst>
                                      </p:cBhvr>
                                      <p:to>
                                        <p:strVal val="visible"/>
                                      </p:to>
                                    </p:set>
                                    <p:animEffect transition="in" filter="fade">
                                      <p:cBhvr>
                                        <p:cTn id="39" dur="250"/>
                                        <p:tgtEl>
                                          <p:spTgt spid="19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2"/>
                                        </p:tgtEl>
                                        <p:attrNameLst>
                                          <p:attrName>style.visibility</p:attrName>
                                        </p:attrNameLst>
                                      </p:cBhvr>
                                      <p:to>
                                        <p:strVal val="visible"/>
                                      </p:to>
                                    </p:set>
                                    <p:animEffect transition="in" filter="fade">
                                      <p:cBhvr>
                                        <p:cTn id="42" dur="250"/>
                                        <p:tgtEl>
                                          <p:spTgt spid="19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3"/>
                                        </p:tgtEl>
                                        <p:attrNameLst>
                                          <p:attrName>style.visibility</p:attrName>
                                        </p:attrNameLst>
                                      </p:cBhvr>
                                      <p:to>
                                        <p:strVal val="visible"/>
                                      </p:to>
                                    </p:set>
                                    <p:animEffect transition="in" filter="fade">
                                      <p:cBhvr>
                                        <p:cTn id="45" dur="250"/>
                                        <p:tgtEl>
                                          <p:spTgt spid="19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4"/>
                                        </p:tgtEl>
                                        <p:attrNameLst>
                                          <p:attrName>style.visibility</p:attrName>
                                        </p:attrNameLst>
                                      </p:cBhvr>
                                      <p:to>
                                        <p:strVal val="visible"/>
                                      </p:to>
                                    </p:set>
                                    <p:animEffect transition="in" filter="fade">
                                      <p:cBhvr>
                                        <p:cTn id="48" dur="250"/>
                                        <p:tgtEl>
                                          <p:spTgt spid="19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95"/>
                                        </p:tgtEl>
                                        <p:attrNameLst>
                                          <p:attrName>style.visibility</p:attrName>
                                        </p:attrNameLst>
                                      </p:cBhvr>
                                      <p:to>
                                        <p:strVal val="visible"/>
                                      </p:to>
                                    </p:set>
                                    <p:animEffect transition="in" filter="fade">
                                      <p:cBhvr>
                                        <p:cTn id="51" dur="250"/>
                                        <p:tgtEl>
                                          <p:spTgt spid="19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98"/>
                                        </p:tgtEl>
                                        <p:attrNameLst>
                                          <p:attrName>style.visibility</p:attrName>
                                        </p:attrNameLst>
                                      </p:cBhvr>
                                      <p:to>
                                        <p:strVal val="visible"/>
                                      </p:to>
                                    </p:set>
                                    <p:animEffect transition="in" filter="fade">
                                      <p:cBhvr>
                                        <p:cTn id="54" dur="250"/>
                                        <p:tgtEl>
                                          <p:spTgt spid="19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99"/>
                                        </p:tgtEl>
                                        <p:attrNameLst>
                                          <p:attrName>style.visibility</p:attrName>
                                        </p:attrNameLst>
                                      </p:cBhvr>
                                      <p:to>
                                        <p:strVal val="visible"/>
                                      </p:to>
                                    </p:set>
                                    <p:animEffect transition="in" filter="fade">
                                      <p:cBhvr>
                                        <p:cTn id="57" dur="250"/>
                                        <p:tgtEl>
                                          <p:spTgt spid="199"/>
                                        </p:tgtEl>
                                      </p:cBhvr>
                                    </p:animEffect>
                                  </p:childTnLst>
                                </p:cTn>
                              </p:par>
                              <p:par>
                                <p:cTn id="58" presetID="10" presetClass="entr" presetSubtype="0" fill="hold" nodeType="withEffect">
                                  <p:stCondLst>
                                    <p:cond delay="0"/>
                                  </p:stCondLst>
                                  <p:childTnLst>
                                    <p:set>
                                      <p:cBhvr>
                                        <p:cTn id="59" dur="1" fill="hold">
                                          <p:stCondLst>
                                            <p:cond delay="0"/>
                                          </p:stCondLst>
                                        </p:cTn>
                                        <p:tgtEl>
                                          <p:spTgt spid="201"/>
                                        </p:tgtEl>
                                        <p:attrNameLst>
                                          <p:attrName>style.visibility</p:attrName>
                                        </p:attrNameLst>
                                      </p:cBhvr>
                                      <p:to>
                                        <p:strVal val="visible"/>
                                      </p:to>
                                    </p:set>
                                    <p:animEffect transition="in" filter="fade">
                                      <p:cBhvr>
                                        <p:cTn id="60" dur="250"/>
                                        <p:tgtEl>
                                          <p:spTgt spid="201"/>
                                        </p:tgtEl>
                                      </p:cBhvr>
                                    </p:animEffect>
                                  </p:childTnLst>
                                </p:cTn>
                              </p:par>
                              <p:par>
                                <p:cTn id="61" presetID="10" presetClass="entr" presetSubtype="0" fill="hold" nodeType="withEffect">
                                  <p:stCondLst>
                                    <p:cond delay="0"/>
                                  </p:stCondLst>
                                  <p:childTnLst>
                                    <p:set>
                                      <p:cBhvr>
                                        <p:cTn id="62" dur="1" fill="hold">
                                          <p:stCondLst>
                                            <p:cond delay="0"/>
                                          </p:stCondLst>
                                        </p:cTn>
                                        <p:tgtEl>
                                          <p:spTgt spid="213"/>
                                        </p:tgtEl>
                                        <p:attrNameLst>
                                          <p:attrName>style.visibility</p:attrName>
                                        </p:attrNameLst>
                                      </p:cBhvr>
                                      <p:to>
                                        <p:strVal val="visible"/>
                                      </p:to>
                                    </p:set>
                                    <p:animEffect transition="in" filter="fade">
                                      <p:cBhvr>
                                        <p:cTn id="63" dur="250"/>
                                        <p:tgtEl>
                                          <p:spTgt spid="213"/>
                                        </p:tgtEl>
                                      </p:cBhvr>
                                    </p:animEffect>
                                  </p:childTnLst>
                                </p:cTn>
                              </p:par>
                              <p:par>
                                <p:cTn id="64" presetID="10" presetClass="entr" presetSubtype="0" fill="hold" nodeType="withEffect">
                                  <p:stCondLst>
                                    <p:cond delay="0"/>
                                  </p:stCondLst>
                                  <p:childTnLst>
                                    <p:set>
                                      <p:cBhvr>
                                        <p:cTn id="65" dur="1" fill="hold">
                                          <p:stCondLst>
                                            <p:cond delay="0"/>
                                          </p:stCondLst>
                                        </p:cTn>
                                        <p:tgtEl>
                                          <p:spTgt spid="214"/>
                                        </p:tgtEl>
                                        <p:attrNameLst>
                                          <p:attrName>style.visibility</p:attrName>
                                        </p:attrNameLst>
                                      </p:cBhvr>
                                      <p:to>
                                        <p:strVal val="visible"/>
                                      </p:to>
                                    </p:set>
                                    <p:animEffect transition="in" filter="fade">
                                      <p:cBhvr>
                                        <p:cTn id="66" dur="250"/>
                                        <p:tgtEl>
                                          <p:spTgt spid="214"/>
                                        </p:tgtEl>
                                      </p:cBhvr>
                                    </p:animEffect>
                                  </p:childTnLst>
                                </p:cTn>
                              </p:par>
                              <p:par>
                                <p:cTn id="67" presetID="10" presetClass="entr" presetSubtype="0" fill="hold" nodeType="withEffect">
                                  <p:stCondLst>
                                    <p:cond delay="0"/>
                                  </p:stCondLst>
                                  <p:childTnLst>
                                    <p:set>
                                      <p:cBhvr>
                                        <p:cTn id="68" dur="1" fill="hold">
                                          <p:stCondLst>
                                            <p:cond delay="0"/>
                                          </p:stCondLst>
                                        </p:cTn>
                                        <p:tgtEl>
                                          <p:spTgt spid="215"/>
                                        </p:tgtEl>
                                        <p:attrNameLst>
                                          <p:attrName>style.visibility</p:attrName>
                                        </p:attrNameLst>
                                      </p:cBhvr>
                                      <p:to>
                                        <p:strVal val="visible"/>
                                      </p:to>
                                    </p:set>
                                    <p:animEffect transition="in" filter="fade">
                                      <p:cBhvr>
                                        <p:cTn id="69" dur="250"/>
                                        <p:tgtEl>
                                          <p:spTgt spid="215"/>
                                        </p:tgtEl>
                                      </p:cBhvr>
                                    </p:animEffect>
                                  </p:childTnLst>
                                </p:cTn>
                              </p:par>
                              <p:par>
                                <p:cTn id="70" presetID="10" presetClass="entr" presetSubtype="0" fill="hold" nodeType="withEffect">
                                  <p:stCondLst>
                                    <p:cond delay="0"/>
                                  </p:stCondLst>
                                  <p:childTnLst>
                                    <p:set>
                                      <p:cBhvr>
                                        <p:cTn id="71" dur="1" fill="hold">
                                          <p:stCondLst>
                                            <p:cond delay="0"/>
                                          </p:stCondLst>
                                        </p:cTn>
                                        <p:tgtEl>
                                          <p:spTgt spid="216"/>
                                        </p:tgtEl>
                                        <p:attrNameLst>
                                          <p:attrName>style.visibility</p:attrName>
                                        </p:attrNameLst>
                                      </p:cBhvr>
                                      <p:to>
                                        <p:strVal val="visible"/>
                                      </p:to>
                                    </p:set>
                                    <p:animEffect transition="in" filter="fade">
                                      <p:cBhvr>
                                        <p:cTn id="72" dur="250"/>
                                        <p:tgtEl>
                                          <p:spTgt spid="21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02"/>
                                        </p:tgtEl>
                                        <p:attrNameLst>
                                          <p:attrName>style.visibility</p:attrName>
                                        </p:attrNameLst>
                                      </p:cBhvr>
                                      <p:to>
                                        <p:strVal val="visible"/>
                                      </p:to>
                                    </p:set>
                                    <p:animEffect transition="in" filter="fade">
                                      <p:cBhvr>
                                        <p:cTn id="77" dur="250"/>
                                        <p:tgtEl>
                                          <p:spTgt spid="20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03"/>
                                        </p:tgtEl>
                                        <p:attrNameLst>
                                          <p:attrName>style.visibility</p:attrName>
                                        </p:attrNameLst>
                                      </p:cBhvr>
                                      <p:to>
                                        <p:strVal val="visible"/>
                                      </p:to>
                                    </p:set>
                                    <p:animEffect transition="in" filter="fade">
                                      <p:cBhvr>
                                        <p:cTn id="80" dur="250"/>
                                        <p:tgtEl>
                                          <p:spTgt spid="203"/>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04"/>
                                        </p:tgtEl>
                                        <p:attrNameLst>
                                          <p:attrName>style.visibility</p:attrName>
                                        </p:attrNameLst>
                                      </p:cBhvr>
                                      <p:to>
                                        <p:strVal val="visible"/>
                                      </p:to>
                                    </p:set>
                                    <p:animEffect transition="in" filter="fade">
                                      <p:cBhvr>
                                        <p:cTn id="83" dur="250"/>
                                        <p:tgtEl>
                                          <p:spTgt spid="204"/>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05"/>
                                        </p:tgtEl>
                                        <p:attrNameLst>
                                          <p:attrName>style.visibility</p:attrName>
                                        </p:attrNameLst>
                                      </p:cBhvr>
                                      <p:to>
                                        <p:strVal val="visible"/>
                                      </p:to>
                                    </p:set>
                                    <p:animEffect transition="in" filter="fade">
                                      <p:cBhvr>
                                        <p:cTn id="86" dur="250"/>
                                        <p:tgtEl>
                                          <p:spTgt spid="205"/>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06"/>
                                        </p:tgtEl>
                                        <p:attrNameLst>
                                          <p:attrName>style.visibility</p:attrName>
                                        </p:attrNameLst>
                                      </p:cBhvr>
                                      <p:to>
                                        <p:strVal val="visible"/>
                                      </p:to>
                                    </p:set>
                                    <p:animEffect transition="in" filter="fade">
                                      <p:cBhvr>
                                        <p:cTn id="89" dur="250"/>
                                        <p:tgtEl>
                                          <p:spTgt spid="206"/>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209"/>
                                        </p:tgtEl>
                                        <p:attrNameLst>
                                          <p:attrName>style.visibility</p:attrName>
                                        </p:attrNameLst>
                                      </p:cBhvr>
                                      <p:to>
                                        <p:strVal val="visible"/>
                                      </p:to>
                                    </p:set>
                                    <p:animEffect transition="in" filter="fade">
                                      <p:cBhvr>
                                        <p:cTn id="92" dur="250"/>
                                        <p:tgtEl>
                                          <p:spTgt spid="209"/>
                                        </p:tgtEl>
                                      </p:cBhvr>
                                    </p:animEffect>
                                  </p:childTnLst>
                                </p:cTn>
                              </p:par>
                              <p:par>
                                <p:cTn id="93" presetID="10" presetClass="entr" presetSubtype="0" fill="hold" nodeType="withEffect">
                                  <p:stCondLst>
                                    <p:cond delay="0"/>
                                  </p:stCondLst>
                                  <p:childTnLst>
                                    <p:set>
                                      <p:cBhvr>
                                        <p:cTn id="94" dur="1" fill="hold">
                                          <p:stCondLst>
                                            <p:cond delay="0"/>
                                          </p:stCondLst>
                                        </p:cTn>
                                        <p:tgtEl>
                                          <p:spTgt spid="212"/>
                                        </p:tgtEl>
                                        <p:attrNameLst>
                                          <p:attrName>style.visibility</p:attrName>
                                        </p:attrNameLst>
                                      </p:cBhvr>
                                      <p:to>
                                        <p:strVal val="visible"/>
                                      </p:to>
                                    </p:set>
                                    <p:animEffect transition="in" filter="fade">
                                      <p:cBhvr>
                                        <p:cTn id="95" dur="250"/>
                                        <p:tgtEl>
                                          <p:spTgt spid="212"/>
                                        </p:tgtEl>
                                      </p:cBhvr>
                                    </p:animEffect>
                                  </p:childTnLst>
                                </p:cTn>
                              </p:par>
                              <p:par>
                                <p:cTn id="96" presetID="10" presetClass="entr" presetSubtype="0" fill="hold" nodeType="withEffect">
                                  <p:stCondLst>
                                    <p:cond delay="0"/>
                                  </p:stCondLst>
                                  <p:childTnLst>
                                    <p:set>
                                      <p:cBhvr>
                                        <p:cTn id="97" dur="1" fill="hold">
                                          <p:stCondLst>
                                            <p:cond delay="0"/>
                                          </p:stCondLst>
                                        </p:cTn>
                                        <p:tgtEl>
                                          <p:spTgt spid="217"/>
                                        </p:tgtEl>
                                        <p:attrNameLst>
                                          <p:attrName>style.visibility</p:attrName>
                                        </p:attrNameLst>
                                      </p:cBhvr>
                                      <p:to>
                                        <p:strVal val="visible"/>
                                      </p:to>
                                    </p:set>
                                    <p:animEffect transition="in" filter="fade">
                                      <p:cBhvr>
                                        <p:cTn id="98" dur="250"/>
                                        <p:tgtEl>
                                          <p:spTgt spid="217"/>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grpId="0" nodeType="clickEffect">
                                  <p:stCondLst>
                                    <p:cond delay="0"/>
                                  </p:stCondLst>
                                  <p:childTnLst>
                                    <p:set>
                                      <p:cBhvr>
                                        <p:cTn id="102" dur="1" fill="hold">
                                          <p:stCondLst>
                                            <p:cond delay="0"/>
                                          </p:stCondLst>
                                        </p:cTn>
                                        <p:tgtEl>
                                          <p:spTgt spid="223"/>
                                        </p:tgtEl>
                                        <p:attrNameLst>
                                          <p:attrName>style.visibility</p:attrName>
                                        </p:attrNameLst>
                                      </p:cBhvr>
                                      <p:to>
                                        <p:strVal val="visible"/>
                                      </p:to>
                                    </p:set>
                                    <p:animEffect transition="in" filter="wipe(up)">
                                      <p:cBhvr>
                                        <p:cTn id="103" dur="500"/>
                                        <p:tgtEl>
                                          <p:spTgt spid="223"/>
                                        </p:tgtEl>
                                      </p:cBhvr>
                                    </p:animEffect>
                                  </p:childTnLst>
                                </p:cTn>
                              </p:par>
                              <p:par>
                                <p:cTn id="104" presetID="22" presetClass="entr" presetSubtype="1" fill="hold" grpId="0" nodeType="withEffect">
                                  <p:stCondLst>
                                    <p:cond delay="0"/>
                                  </p:stCondLst>
                                  <p:childTnLst>
                                    <p:set>
                                      <p:cBhvr>
                                        <p:cTn id="105" dur="1" fill="hold">
                                          <p:stCondLst>
                                            <p:cond delay="0"/>
                                          </p:stCondLst>
                                        </p:cTn>
                                        <p:tgtEl>
                                          <p:spTgt spid="224"/>
                                        </p:tgtEl>
                                        <p:attrNameLst>
                                          <p:attrName>style.visibility</p:attrName>
                                        </p:attrNameLst>
                                      </p:cBhvr>
                                      <p:to>
                                        <p:strVal val="visible"/>
                                      </p:to>
                                    </p:set>
                                    <p:animEffect transition="in" filter="wipe(up)">
                                      <p:cBhvr>
                                        <p:cTn id="106" dur="500"/>
                                        <p:tgtEl>
                                          <p:spTgt spid="224"/>
                                        </p:tgtEl>
                                      </p:cBhvr>
                                    </p:animEffect>
                                  </p:childTnLst>
                                </p:cTn>
                              </p:par>
                            </p:childTnLst>
                          </p:cTn>
                        </p:par>
                      </p:childTnLst>
                    </p:cTn>
                  </p:par>
                  <p:par>
                    <p:cTn id="107" fill="hold">
                      <p:stCondLst>
                        <p:cond delay="indefinite"/>
                      </p:stCondLst>
                      <p:childTnLst>
                        <p:par>
                          <p:cTn id="108" fill="hold">
                            <p:stCondLst>
                              <p:cond delay="0"/>
                            </p:stCondLst>
                            <p:childTnLst>
                              <p:par>
                                <p:cTn id="109" presetID="9" presetClass="entr" presetSubtype="0" fill="hold" grpId="0" nodeType="clickEffect">
                                  <p:stCondLst>
                                    <p:cond delay="0"/>
                                  </p:stCondLst>
                                  <p:childTnLst>
                                    <p:set>
                                      <p:cBhvr>
                                        <p:cTn id="110" dur="1" fill="hold">
                                          <p:stCondLst>
                                            <p:cond delay="0"/>
                                          </p:stCondLst>
                                        </p:cTn>
                                        <p:tgtEl>
                                          <p:spTgt spid="230"/>
                                        </p:tgtEl>
                                        <p:attrNameLst>
                                          <p:attrName>style.visibility</p:attrName>
                                        </p:attrNameLst>
                                      </p:cBhvr>
                                      <p:to>
                                        <p:strVal val="visible"/>
                                      </p:to>
                                    </p:set>
                                    <p:animEffect transition="in" filter="dissolve">
                                      <p:cBhvr>
                                        <p:cTn id="111" dur="500"/>
                                        <p:tgtEl>
                                          <p:spTgt spid="230"/>
                                        </p:tgtEl>
                                      </p:cBhvr>
                                    </p:animEffect>
                                  </p:childTnLst>
                                </p:cTn>
                              </p:par>
                              <p:par>
                                <p:cTn id="112" presetID="9" presetClass="entr" presetSubtype="0" fill="hold" grpId="0" nodeType="withEffect">
                                  <p:stCondLst>
                                    <p:cond delay="0"/>
                                  </p:stCondLst>
                                  <p:childTnLst>
                                    <p:set>
                                      <p:cBhvr>
                                        <p:cTn id="113" dur="1" fill="hold">
                                          <p:stCondLst>
                                            <p:cond delay="0"/>
                                          </p:stCondLst>
                                        </p:cTn>
                                        <p:tgtEl>
                                          <p:spTgt spid="231"/>
                                        </p:tgtEl>
                                        <p:attrNameLst>
                                          <p:attrName>style.visibility</p:attrName>
                                        </p:attrNameLst>
                                      </p:cBhvr>
                                      <p:to>
                                        <p:strVal val="visible"/>
                                      </p:to>
                                    </p:set>
                                    <p:animEffect transition="in" filter="dissolve">
                                      <p:cBhvr>
                                        <p:cTn id="114" dur="500"/>
                                        <p:tgtEl>
                                          <p:spTgt spid="231"/>
                                        </p:tgtEl>
                                      </p:cBhvr>
                                    </p:animEffect>
                                  </p:childTnLst>
                                </p:cTn>
                              </p:par>
                              <p:par>
                                <p:cTn id="115" presetID="9" presetClass="entr" presetSubtype="0" fill="hold" grpId="0" nodeType="withEffect">
                                  <p:stCondLst>
                                    <p:cond delay="0"/>
                                  </p:stCondLst>
                                  <p:childTnLst>
                                    <p:set>
                                      <p:cBhvr>
                                        <p:cTn id="116" dur="1" fill="hold">
                                          <p:stCondLst>
                                            <p:cond delay="0"/>
                                          </p:stCondLst>
                                        </p:cTn>
                                        <p:tgtEl>
                                          <p:spTgt spid="232"/>
                                        </p:tgtEl>
                                        <p:attrNameLst>
                                          <p:attrName>style.visibility</p:attrName>
                                        </p:attrNameLst>
                                      </p:cBhvr>
                                      <p:to>
                                        <p:strVal val="visible"/>
                                      </p:to>
                                    </p:set>
                                    <p:animEffect transition="in" filter="dissolve">
                                      <p:cBhvr>
                                        <p:cTn id="117" dur="5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1" grpId="0" animBg="1"/>
      <p:bldP spid="65" grpId="0" animBg="1"/>
      <p:bldP spid="66" grpId="0" animBg="1"/>
      <p:bldP spid="67" grpId="0"/>
      <p:bldP spid="182" grpId="0"/>
      <p:bldP spid="183" grpId="0"/>
      <p:bldP spid="184" grpId="0"/>
      <p:bldP spid="191" grpId="0" animBg="1"/>
      <p:bldP spid="192" grpId="0" animBg="1"/>
      <p:bldP spid="193" grpId="0" animBg="1"/>
      <p:bldP spid="194" grpId="0" animBg="1"/>
      <p:bldP spid="195" grpId="0"/>
      <p:bldP spid="198" grpId="0"/>
      <p:bldP spid="199" grpId="0"/>
      <p:bldP spid="202" grpId="0" animBg="1"/>
      <p:bldP spid="203" grpId="0" animBg="1"/>
      <p:bldP spid="204" grpId="0" animBg="1"/>
      <p:bldP spid="205" grpId="0" animBg="1"/>
      <p:bldP spid="206" grpId="0"/>
      <p:bldP spid="209" grpId="0"/>
      <p:bldP spid="223" grpId="0" animBg="1"/>
      <p:bldP spid="224" grpId="0"/>
      <p:bldP spid="230" grpId="0" animBg="1"/>
      <p:bldP spid="231" grpId="0" animBg="1"/>
      <p:bldP spid="23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Open and Secure Networking is Important</a:t>
            </a:r>
            <a:endParaRPr lang="en-US" dirty="0">
              <a:solidFill>
                <a:srgbClr val="0000FF"/>
              </a:solidFill>
            </a:endParaRPr>
          </a:p>
        </p:txBody>
      </p:sp>
      <p:grpSp>
        <p:nvGrpSpPr>
          <p:cNvPr id="3" name="Group 2"/>
          <p:cNvGrpSpPr/>
          <p:nvPr/>
        </p:nvGrpSpPr>
        <p:grpSpPr>
          <a:xfrm>
            <a:off x="349407" y="1240804"/>
            <a:ext cx="11842607" cy="1446893"/>
            <a:chOff x="349309" y="1088879"/>
            <a:chExt cx="11839523" cy="1750740"/>
          </a:xfrm>
          <a:solidFill>
            <a:srgbClr val="34A3B0"/>
          </a:solidFill>
        </p:grpSpPr>
        <p:sp>
          <p:nvSpPr>
            <p:cNvPr id="13" name="Rounded Rectangle 12"/>
            <p:cNvSpPr/>
            <p:nvPr/>
          </p:nvSpPr>
          <p:spPr>
            <a:xfrm rot="16200000">
              <a:off x="5395884" y="-3957696"/>
              <a:ext cx="1746373" cy="11839523"/>
            </a:xfrm>
            <a:prstGeom prst="roundRect">
              <a:avLst>
                <a:gd name="adj" fmla="val 3352"/>
              </a:avLst>
            </a:prstGeom>
            <a:grp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t"/>
            <a:lstStyle/>
            <a:p>
              <a:pPr algn="ctr"/>
              <a:endParaRPr lang="en-US" dirty="0">
                <a:solidFill>
                  <a:srgbClr val="E7E6E6"/>
                </a:solidFill>
              </a:endParaRPr>
            </a:p>
          </p:txBody>
        </p:sp>
        <p:sp>
          <p:nvSpPr>
            <p:cNvPr id="14" name="Rectangle 13"/>
            <p:cNvSpPr/>
            <p:nvPr/>
          </p:nvSpPr>
          <p:spPr>
            <a:xfrm>
              <a:off x="460368" y="1097610"/>
              <a:ext cx="2979573" cy="17420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spcAft>
                  <a:spcPts val="1200"/>
                </a:spcAft>
              </a:pPr>
              <a:r>
                <a:rPr lang="en-US" b="1" dirty="0" smtClean="0">
                  <a:solidFill>
                    <a:srgbClr val="EAB430">
                      <a:lumMod val="60000"/>
                      <a:lumOff val="40000"/>
                    </a:srgbClr>
                  </a:solidFill>
                  <a:latin typeface="Arial Narrow" panose="020B0606020202030204" pitchFamily="34" charset="0"/>
                </a:rPr>
                <a:t>OPEN SOURCE</a:t>
              </a:r>
              <a:endParaRPr lang="en-US" b="1" dirty="0">
                <a:solidFill>
                  <a:srgbClr val="EAB430">
                    <a:lumMod val="60000"/>
                    <a:lumOff val="40000"/>
                  </a:srgbClr>
                </a:solidFill>
                <a:latin typeface="Arial Narrow" panose="020B0606020202030204" pitchFamily="34" charset="0"/>
              </a:endParaRPr>
            </a:p>
          </p:txBody>
        </p:sp>
      </p:grpSp>
      <p:grpSp>
        <p:nvGrpSpPr>
          <p:cNvPr id="19" name="Group 18"/>
          <p:cNvGrpSpPr/>
          <p:nvPr/>
        </p:nvGrpSpPr>
        <p:grpSpPr>
          <a:xfrm>
            <a:off x="349407" y="2787616"/>
            <a:ext cx="11842607" cy="1446893"/>
            <a:chOff x="349309" y="2924091"/>
            <a:chExt cx="11839523" cy="1750740"/>
          </a:xfrm>
          <a:solidFill>
            <a:srgbClr val="34A3B0"/>
          </a:solidFill>
        </p:grpSpPr>
        <p:sp>
          <p:nvSpPr>
            <p:cNvPr id="15" name="Rounded Rectangle 14"/>
            <p:cNvSpPr/>
            <p:nvPr/>
          </p:nvSpPr>
          <p:spPr>
            <a:xfrm rot="16200000">
              <a:off x="5395884" y="-2122484"/>
              <a:ext cx="1746373" cy="11839523"/>
            </a:xfrm>
            <a:prstGeom prst="roundRect">
              <a:avLst>
                <a:gd name="adj" fmla="val 3352"/>
              </a:avLst>
            </a:prstGeom>
            <a:grp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t"/>
            <a:lstStyle/>
            <a:p>
              <a:pPr algn="ctr"/>
              <a:endParaRPr lang="en-US" dirty="0">
                <a:solidFill>
                  <a:srgbClr val="E7E6E6"/>
                </a:solidFill>
              </a:endParaRPr>
            </a:p>
          </p:txBody>
        </p:sp>
        <p:sp>
          <p:nvSpPr>
            <p:cNvPr id="16" name="Rectangle 15"/>
            <p:cNvSpPr/>
            <p:nvPr/>
          </p:nvSpPr>
          <p:spPr>
            <a:xfrm>
              <a:off x="571538" y="2932823"/>
              <a:ext cx="2979573" cy="174200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spcAft>
                  <a:spcPts val="1200"/>
                </a:spcAft>
              </a:pPr>
              <a:r>
                <a:rPr lang="en-US" b="1">
                  <a:solidFill>
                    <a:srgbClr val="EAB430">
                      <a:lumMod val="60000"/>
                      <a:lumOff val="40000"/>
                    </a:srgbClr>
                  </a:solidFill>
                  <a:latin typeface="Arial Narrow" panose="020B0606020202030204" pitchFamily="34" charset="0"/>
                </a:rPr>
                <a:t>OPEN STANDARDS</a:t>
              </a:r>
              <a:endParaRPr lang="en-US" b="1" dirty="0">
                <a:solidFill>
                  <a:srgbClr val="EAB430">
                    <a:lumMod val="60000"/>
                    <a:lumOff val="40000"/>
                  </a:srgbClr>
                </a:solidFill>
                <a:latin typeface="Arial Narrow" panose="020B0606020202030204" pitchFamily="34" charset="0"/>
              </a:endParaRPr>
            </a:p>
          </p:txBody>
        </p:sp>
      </p:grpSp>
      <p:grpSp>
        <p:nvGrpSpPr>
          <p:cNvPr id="20" name="Group 19"/>
          <p:cNvGrpSpPr/>
          <p:nvPr/>
        </p:nvGrpSpPr>
        <p:grpSpPr>
          <a:xfrm>
            <a:off x="349407" y="4360648"/>
            <a:ext cx="11842607" cy="1446893"/>
            <a:chOff x="349309" y="4759303"/>
            <a:chExt cx="11839523" cy="1750740"/>
          </a:xfrm>
          <a:solidFill>
            <a:srgbClr val="34A3B0"/>
          </a:solidFill>
        </p:grpSpPr>
        <p:sp>
          <p:nvSpPr>
            <p:cNvPr id="17" name="Rounded Rectangle 16"/>
            <p:cNvSpPr/>
            <p:nvPr/>
          </p:nvSpPr>
          <p:spPr>
            <a:xfrm rot="16200000">
              <a:off x="5395884" y="-287272"/>
              <a:ext cx="1746373" cy="11839523"/>
            </a:xfrm>
            <a:prstGeom prst="roundRect">
              <a:avLst>
                <a:gd name="adj" fmla="val 3352"/>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t"/>
            <a:lstStyle/>
            <a:p>
              <a:pPr algn="ctr" defTabSz="914414"/>
              <a:endParaRPr lang="en-US" dirty="0">
                <a:solidFill>
                  <a:srgbClr val="E7E6E6"/>
                </a:solidFill>
              </a:endParaRPr>
            </a:p>
          </p:txBody>
        </p:sp>
        <p:sp>
          <p:nvSpPr>
            <p:cNvPr id="18" name="Rectangle 17"/>
            <p:cNvSpPr/>
            <p:nvPr/>
          </p:nvSpPr>
          <p:spPr>
            <a:xfrm>
              <a:off x="571538" y="4768035"/>
              <a:ext cx="2979573" cy="174200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spcAft>
                  <a:spcPts val="1200"/>
                </a:spcAft>
              </a:pPr>
              <a:r>
                <a:rPr lang="en-US" b="1">
                  <a:solidFill>
                    <a:srgbClr val="EAB430">
                      <a:lumMod val="60000"/>
                      <a:lumOff val="40000"/>
                    </a:srgbClr>
                  </a:solidFill>
                  <a:latin typeface="Arial Narrow" panose="020B0606020202030204" pitchFamily="34" charset="0"/>
                </a:rPr>
                <a:t>OPEN INTERFACES</a:t>
              </a:r>
              <a:endParaRPr lang="en-US" b="1" dirty="0">
                <a:solidFill>
                  <a:srgbClr val="EAB430">
                    <a:lumMod val="60000"/>
                    <a:lumOff val="40000"/>
                  </a:srgbClr>
                </a:solidFill>
                <a:latin typeface="Arial Narrow" panose="020B0606020202030204" pitchFamily="34" charset="0"/>
              </a:endParaRPr>
            </a:p>
          </p:txBody>
        </p:sp>
      </p:grpSp>
      <p:sp>
        <p:nvSpPr>
          <p:cNvPr id="24" name="Rectangle 23"/>
          <p:cNvSpPr/>
          <p:nvPr/>
        </p:nvSpPr>
        <p:spPr>
          <a:xfrm>
            <a:off x="5823120" y="3722193"/>
            <a:ext cx="958936" cy="384733"/>
          </a:xfrm>
          <a:prstGeom prst="rect">
            <a:avLst/>
          </a:prstGeom>
        </p:spPr>
        <p:txBody>
          <a:bodyPr wrap="none" lIns="91450" tIns="45726" rIns="91450" bIns="45726">
            <a:spAutoFit/>
          </a:bodyPr>
          <a:lstStyle/>
          <a:p>
            <a:pPr algn="ctr">
              <a:spcAft>
                <a:spcPts val="1200"/>
              </a:spcAft>
            </a:pPr>
            <a:r>
              <a:rPr lang="en-US" dirty="0" err="1">
                <a:solidFill>
                  <a:schemeClr val="bg1"/>
                </a:solidFill>
                <a:latin typeface="+mj-lt"/>
              </a:rPr>
              <a:t>OpFlex</a:t>
            </a:r>
            <a:endParaRPr lang="en-US" dirty="0">
              <a:solidFill>
                <a:schemeClr val="bg1"/>
              </a:solidFill>
              <a:latin typeface="+mj-lt"/>
            </a:endParaRPr>
          </a:p>
        </p:txBody>
      </p:sp>
      <p:sp>
        <p:nvSpPr>
          <p:cNvPr id="28" name="Rectangle 27"/>
          <p:cNvSpPr/>
          <p:nvPr/>
        </p:nvSpPr>
        <p:spPr>
          <a:xfrm>
            <a:off x="3897910" y="3722193"/>
            <a:ext cx="681617" cy="384733"/>
          </a:xfrm>
          <a:prstGeom prst="rect">
            <a:avLst/>
          </a:prstGeom>
        </p:spPr>
        <p:txBody>
          <a:bodyPr wrap="none" lIns="91450" tIns="45726" rIns="91450" bIns="45726">
            <a:spAutoFit/>
          </a:bodyPr>
          <a:lstStyle/>
          <a:p>
            <a:pPr algn="ctr">
              <a:spcAft>
                <a:spcPts val="1200"/>
              </a:spcAft>
            </a:pPr>
            <a:r>
              <a:rPr lang="en-US" dirty="0">
                <a:solidFill>
                  <a:schemeClr val="bg1"/>
                </a:solidFill>
                <a:latin typeface="+mj-lt"/>
              </a:rPr>
              <a:t>NSH</a:t>
            </a:r>
          </a:p>
        </p:txBody>
      </p:sp>
      <p:sp>
        <p:nvSpPr>
          <p:cNvPr id="29" name="Rectangle 28"/>
          <p:cNvSpPr/>
          <p:nvPr/>
        </p:nvSpPr>
        <p:spPr>
          <a:xfrm>
            <a:off x="4730253" y="3722193"/>
            <a:ext cx="952525" cy="384733"/>
          </a:xfrm>
          <a:prstGeom prst="rect">
            <a:avLst/>
          </a:prstGeom>
        </p:spPr>
        <p:txBody>
          <a:bodyPr wrap="none" lIns="91450" tIns="45726" rIns="91450" bIns="45726">
            <a:spAutoFit/>
          </a:bodyPr>
          <a:lstStyle/>
          <a:p>
            <a:pPr algn="ctr">
              <a:spcAft>
                <a:spcPts val="1200"/>
              </a:spcAft>
            </a:pPr>
            <a:r>
              <a:rPr lang="en-US" dirty="0">
                <a:solidFill>
                  <a:schemeClr val="bg1"/>
                </a:solidFill>
                <a:latin typeface="+mj-lt"/>
              </a:rPr>
              <a:t>VXLAN</a:t>
            </a:r>
          </a:p>
        </p:txBody>
      </p:sp>
      <p:pic>
        <p:nvPicPr>
          <p:cNvPr id="32" name="Picture 6"/>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46000"/>
                    </a14:imgEffect>
                  </a14:imgLayer>
                </a14:imgProps>
              </a:ext>
              <a:ext uri="{28A0092B-C50C-407E-A947-70E740481C1C}">
                <a14:useLocalDpi xmlns:a14="http://schemas.microsoft.com/office/drawing/2010/main" val="0"/>
              </a:ext>
            </a:extLst>
          </a:blip>
          <a:stretch>
            <a:fillRect/>
          </a:stretch>
        </p:blipFill>
        <p:spPr bwMode="auto">
          <a:xfrm>
            <a:off x="3919226" y="2008254"/>
            <a:ext cx="1051833" cy="49091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272365" y="1466705"/>
            <a:ext cx="1274016" cy="320543"/>
          </a:xfrm>
          <a:prstGeom prst="rect">
            <a:avLst/>
          </a:prstGeom>
        </p:spPr>
      </p:pic>
      <p:pic>
        <p:nvPicPr>
          <p:cNvPr id="1028" name="Picture 4" descr="http://thegeekyway.com/content_wpdirectory/uploads/2014/01/6521.OC_Chef_Logo.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694654" y="1914469"/>
            <a:ext cx="677327" cy="53409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3784494" y="1501718"/>
            <a:ext cx="1276505" cy="438844"/>
            <a:chOff x="13431520" y="1746495"/>
            <a:chExt cx="2580640" cy="819282"/>
          </a:xfrm>
        </p:grpSpPr>
        <p:pic>
          <p:nvPicPr>
            <p:cNvPr id="1033" name="Picture 9"/>
            <p:cNvPicPr>
              <a:picLocks noChangeAspect="1" noChangeArrowheads="1"/>
            </p:cNvPicPr>
            <p:nvPr/>
          </p:nvPicPr>
          <p:blipFill rotWithShape="1">
            <a:blip r:embed="rId7" cstate="print">
              <a:lum bright="100000"/>
              <a:extLst>
                <a:ext uri="{28A0092B-C50C-407E-A947-70E740481C1C}">
                  <a14:useLocalDpi xmlns:a14="http://schemas.microsoft.com/office/drawing/2010/main" val="0"/>
                </a:ext>
              </a:extLst>
            </a:blip>
            <a:srcRect l="33096" t="19540" r="33391" b="52112"/>
            <a:stretch/>
          </p:blipFill>
          <p:spPr bwMode="auto">
            <a:xfrm>
              <a:off x="14203680" y="1746495"/>
              <a:ext cx="1046480" cy="36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9"/>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3096" t="51274" r="8988" b="20722"/>
            <a:stretch/>
          </p:blipFill>
          <p:spPr bwMode="auto">
            <a:xfrm>
              <a:off x="14203680" y="2145871"/>
              <a:ext cx="1808480" cy="363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9"/>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369" t="22590" r="66903" b="16284"/>
            <a:stretch/>
          </p:blipFill>
          <p:spPr bwMode="auto">
            <a:xfrm>
              <a:off x="13431520" y="1772014"/>
              <a:ext cx="772160" cy="7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6" name="Picture 2" descr="http://openstack-ci.github.io/publications/jenkins/graphics/openstack-cloud-software-vertical-large.png"/>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l="15219" r="19329" b="18592"/>
          <a:stretch/>
        </p:blipFill>
        <p:spPr bwMode="auto">
          <a:xfrm>
            <a:off x="6846067" y="1694887"/>
            <a:ext cx="720964" cy="672375"/>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3788379" y="5188303"/>
            <a:ext cx="824669" cy="384733"/>
          </a:xfrm>
          <a:prstGeom prst="rect">
            <a:avLst/>
          </a:prstGeom>
        </p:spPr>
        <p:txBody>
          <a:bodyPr wrap="none" lIns="91450" tIns="45726" rIns="91450" bIns="45726">
            <a:spAutoFit/>
          </a:bodyPr>
          <a:lstStyle/>
          <a:p>
            <a:pPr algn="ctr">
              <a:spcAft>
                <a:spcPts val="1200"/>
              </a:spcAft>
            </a:pPr>
            <a:r>
              <a:rPr lang="en-US" dirty="0">
                <a:solidFill>
                  <a:schemeClr val="bg1"/>
                </a:solidFill>
                <a:latin typeface="+mj-lt"/>
              </a:rPr>
              <a:t>JSON</a:t>
            </a:r>
          </a:p>
        </p:txBody>
      </p:sp>
      <p:pic>
        <p:nvPicPr>
          <p:cNvPr id="4" name="Picture 3" descr="JSON_vector_logo.svg.pn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4019497" y="4720959"/>
            <a:ext cx="400376" cy="400272"/>
          </a:xfrm>
          <a:prstGeom prst="rect">
            <a:avLst/>
          </a:prstGeom>
        </p:spPr>
      </p:pic>
      <p:sp>
        <p:nvSpPr>
          <p:cNvPr id="37" name="Rectangle 36"/>
          <p:cNvSpPr/>
          <p:nvPr/>
        </p:nvSpPr>
        <p:spPr>
          <a:xfrm>
            <a:off x="4821934" y="5188303"/>
            <a:ext cx="671999" cy="384733"/>
          </a:xfrm>
          <a:prstGeom prst="rect">
            <a:avLst/>
          </a:prstGeom>
        </p:spPr>
        <p:txBody>
          <a:bodyPr wrap="none" lIns="91450" tIns="45726" rIns="91450" bIns="45726">
            <a:spAutoFit/>
          </a:bodyPr>
          <a:lstStyle/>
          <a:p>
            <a:pPr algn="ctr">
              <a:spcAft>
                <a:spcPts val="1200"/>
              </a:spcAft>
            </a:pPr>
            <a:r>
              <a:rPr lang="en-US" dirty="0">
                <a:solidFill>
                  <a:schemeClr val="bg1"/>
                </a:solidFill>
                <a:latin typeface="+mj-lt"/>
              </a:rPr>
              <a:t>XML</a:t>
            </a:r>
          </a:p>
        </p:txBody>
      </p:sp>
      <p:pic>
        <p:nvPicPr>
          <p:cNvPr id="8" name="Picture 7" descr="XML.svg.png"/>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4937544" y="4731118"/>
            <a:ext cx="373681" cy="425207"/>
          </a:xfrm>
          <a:prstGeom prst="rect">
            <a:avLst/>
          </a:prstGeom>
        </p:spPr>
      </p:pic>
      <p:sp>
        <p:nvSpPr>
          <p:cNvPr id="10" name="AutoShape 2" descr="data:image/jpeg;base64,/9j/4AAQSkZJRgABAQAAAQABAAD/2wCEAAkGBxITEBUTExQSEhUTExcYGRgWFxQREhUVGBcXGBgeHhgYHCggGBolHRkWITIhJikrLjAuFx8zODMsNyguLisBCgoKDg0OGxAQGzclHyMwMC83Ny82LDUvNyw0LCwsNDU4Ny80NCwuOC4sNzQsMi8sLDQvLCw0NDcvNDcsNDQ1Nf/AABEIAK4BIgMBEQACEQEDEQH/xAAcAAEAAQUBAQAAAAAAAAAAAAAABQMEBgcIAQL/xABJEAABAwIDAwYHDAkDBQAAAAABAAIDBBEFEiETMUEGIjJRYeEHFEJScZPRFRc0NVN0gZGxsrPSCBYjM1WEocHwVHOiYmNygqP/xAAaAQEAAgMBAAAAAAAAAAAAAAAABAUBAgMG/8QAMhEBAAECAwUECgMBAQAAAAAAAAECAwURIQQSMUFRIrHR8BMUFTJSVGGBocFxkeEjFv/aAAwDAQACEQMRAD8A3igICAgICAgICAgICAgICAgICAgICAgICAgICAgICAgICAgICAgICAgICAgICAgICAgICAgICAgICAgICAgICAgICAgICAgICAgICAgICAgICAgICAgII6uxQMcGgZjfXs70F7BM17Q5puCgqICAgoVdU2Ntz9A4koKGHYgJNDo7q4EdiC+QEBB4SgjPdhu0tbmbs3b1+hBJgoPUBAQEBAQEBAQEBAQEBAQEBAQEBAQEBBF4piWXmM6XE+b3oIJBc0NY6N1xqDvHX3oMkgma9oc03BQVEFCrqmxtufoHElBjdVUOe7M76uACCk1xBuNCEGQ4biAkFjo4f17Qgv0HhKCBxTEc/Nb0evzu5BGoJLC8Ryc13R4Hze5BPAoPUBAQEBAQEBAQEBAQEBAQEBAQEBAQWGL1LmM5o36ZurvQY6gICC6w+pcx4y630LevvQZK9xDSQCSBu4lBi1VUOe4l2/q6uxBRQEHrHEEEaEbkFpWcpamo5lI5kQidaSoc0SMfI06RsbcZhfR7uGrW865bTYnjFvY5iiI3qunSPPD+0izs83NeELmDlKagGJzNjLHbax3vqdzmny4jY2d2EGxBAstm2m3tNuLluc4nzk410TROUvV3aiAg8n5SupwImM20sgOyjvbUb3OPkRC4u7tAFyQDH2nabezW5uXJyiPOTaiia5yh5gnKCaGQRVz2SNldaOoa0RsbI4/untvzddGOvro086xdX4ZjFvbJmiY3aunWPPF2vWJt68YZmrhHEBAQEBAQEBAQEBAQfMjwASTYBBAVmJuc8FpLQ06dvp9iCWw+tEg6nDeP7jsQXaAgIIvFcRy8xh53E+b3oLfDsQBGzk1B0BP2H2oKGJUBjNxq0/07CgsUHrGEkAC5KCbghZTszO1ef8sPagsY8UeJM51B3t4W7EF5W0jZW7SPfxHX7CghSEBBjuJV+3D2tk2VLFcTzg5c1ulHG7h1OeN3RbrctpsTxObExYsRvXauEdPPKPvOiRZs73aq4Q+abCRUtaZYzDTMbaCnF4iBawkflsWvt0W+Rv6XRzhuFRs8Tcvdq5VxmdePLxnn/DF69vaU6RClNFIJGRSyZZ238VqrC0ulzFKBYFxA5zdA8DM2zhza7admu4Xd9Y2fW3PvU9PPKeXCdHaiuL0blfFM4Tie1zMe3ZTx22kd72vuc0+XG6xs70g2IIHotm2m3tNuLluc4nzkiV0TROUpBd2qOxbE9lljjbtZ5L7OO9r23ucfIjbcXd6ALkgKPtO029mtzcuTlEecobUUTXOUIeCF5kfDDIXTOt41V2H7PS4iiBuA4A6N1DAczrudzvP7Ns13FLvrO0xlbj3aevnnPPlol11xZjco485Vp8IFM12yYZaZ7bTU5vKSLWMjM1y5/nN8reOd0rDEsKjaIi5Z7NynhMacOXhPL+HG1e3dKtYlN8meUGx2cUsm1ppbCnqScxF9GxSuO88GyHf0Xc6xdjC8U9PnZvRu3aeMdfPOP60ZvWd3tU8Gcq5RxBTqJ2saXONgP6oICTFHmTONANzeFu32oJykqmyNuPpHEFBXQEBAQEFKqqWRsdJI5rGMaXOc42a1oFySeAAQQbOXGGEgCtpSSbACVhJJ3AC+pQfOI1rpDYXDRuHX2lBZWQfUT3NIc24IQZJQVokb1OG8f3HYgukEXiuJZeYzpcT5veggkBBK4biAts5NQdAT9h7EFDEqDZuFui9wDbnXMdw7SgvoYmU7MztXn/LD2oIipqHPdmd3AIKSC4oqt0brjUHeOvvQSVZSNlbtI9/EdfsKDA8Sr9vtGtfsaWK4nnvlLy3R0cbuHU543dFuty2mxPE5sTFixG9dq4R088o+86JFmzvdqrhD6w3DzMWSSR7GCK3i9PbKBboySN87zWeTvPO6O2GYZGzZ3bs71yrjPT6R+55/wxevb+kcGQK3cFCuo2TRujkbma7eNQbg3BBGrXA2II1BAIWJiJjKRj89O8PjjlkyzNJFNVWH7TrilAsC4gat0DwMzcrhzfL7Rs13C7s7Rs2tufep6eeU8ueibRXTejcr48pXH6xH9zsj45e2wucv+5nt8H457f8ATbNzVde09m9W9Z3uz+c+mXXzwR/Q17+5lqtYIXmSSKGQumcR41V2H7PS4iiBuA4A6N1DAczruPOptm2a7il2Np2mMrce7T188558tEiuumzG5Rx5yyKho2QxtjjblY3cNTv1JJOrnE3JJ1JJJXp4iIjKEJXWRAYnQGLO+OPbQS38Yp7ZswPSkjb5/nM8reLO6VRieFxtOV23O7dp4T1+k/qeX8O9m9uaTrCW5M8otjs4pZNtTS2FPUk5i0nRsUrjx4Ned/RdzrF2uGYnN+ZsX43btPGOvnnH3jRm9Z3e1Twlm08wY0uduH1lXKOxutqnSOudANw4DvQW9kFWlncx2ZvcQgvqjljQROyTVUEL7AlkkjWPF9RoTuQSGFYvT1LC+nljnYHZS6Nwe0OsDa442I+tBeoCAgg+XFO+TDKyONrnvfSzNa1oLnOcWOAAA3klBzHh/IXExNGXUFUWiRpN4nhtg4XubaBaXKZqpmInKcmY0luE4UP4dTetZ+Ree9lYh8zP58Ur09r4O557kj+HU3rW/kT2ViHzM/nxPT2vg7j3JH8OpvWt/InsrEPmZ/PientfB3Lmk5PuffJh1Npx2rQPw09lYh8zP58T09r4O58OppYJ8sUYoaoNLmNzZ6arj0ztLgNSD2ZmGzhdpN+VVzbcMriu/VNy3Ok/T++HdP8ALaIt3oypjKUphWJNnaSA5j2OyyRu/eRv3kO6+sOGhBBC9Lau0XaIronOJQ6qZpnKV6ujAgt6+tZDGZJDZosNxLnEmwa1o1c4mwAGpJWKqopjOeEHFjmLVTH5XYhnJykxQMu/xOIb5nuZukGl5fI3N3Eny1/bts26ufUdKaNc/inp/nPmm027duP+nGUrS4rIJGQ1L9oXj9hPplnba4abaCYDXTRw5w4htthmJ0bZRlOlccY/cfTu5uF6zNufollaOIgIIGsxZ0okbHKYaRlxPODlL7aOjicPqdINR0W63LabE8TmxMWLEb12rhHTzyj7zokWbO92quC/wjk6aiNkzmiOKK3i9LYNDQ3ovkbwk4tZubpfndHbDMLjZYm5cneuVcZ/Ufuef8MXr2/pHBfkK3cBAQHYWKlpic0OY4c69xbqNxqHA6gjUEAhJjPSRHuwWt23im0bky/DLt8Y2PmZLfCP+ro251r81ee/89Y9Y9Jn2OO79fD88kr1urcy59V+zCW0rRCxoaxo5trm+tySTqXEkkk6kkk716GIy0hFeoCAAgt6zklK0OfC2KRs99vTSHLE7MNXtOUhr/OFrO36EXNViOF07VMXKJ3bkcJjz/XR3tXpo0nWEbU8mpGtu7DqYgdUzTb/AOageysQ+Zn8+Lp6e18Hcsvckfw6m9a38ieysQ+Zn8+J6e18Hce5I/h1N61v5E9lYh8zP58T09r4O49yR/Dqb1rfyJ7KxD5mfz4np7XwdzW/LnkfXS1jnwUEojyMA2LTLHcDWzmtAJVzsVm7ZtRRdr3p6o9yqmqrOmMm2vAVhM9Nh0kdRFJC81L3BsjSxxaWRi9jw0P1KW0bGQEBAQEEPiuG73sHpH9wghkF1QURkd1NG8/5xQZJDEGtDWiwCCzxrCY6mLZyA7w5rmnLJG8dFzXcHD2g3BWtdFNdM01RnEsxMxOcNd4hRzMqA1xbHWsYdnJbLBXQNNy1wG4i+o1LCcwu11j5eqm7g93epzqsVT94nz/fPVMzp2iMp0qhK4ViTZ2kgFj2HLJG7SSJ++zh/UEaEEEL01q7Rdoiuic4lDqpmmcpVa+tZDGZJDZosNAXOc4mzWtaNXOJsABqSVvVVFMZzpEMRqx6aSXaskkYH1TwTT05N46Zh0MkjhpmsbF3bkZe5LvMXb13Frs2bOlmOM9fPKPvKbTTTYp3qveTWFYaIQ4lxklkN5JHCznu9HksG4NGgH0k+isWLdi3Fu3GUQiVVTVOcoqvw5kDHMc0vonm7mC+alde+dltRGDrYasOo00FRieG11V+tbLpcj8/73u9m9ERuV8F1htc+N7YJ3B+f9xPplnba4a62gmA100cBmHECThmJ0bZRlOlccY/cfTu5tL1mbc/RNK0cWOYniAmEgEmypIriecEtMhGhiiI136OeP8AxbzrltNieJzZmLFiN67Vwjp9f8+86JFmzvdqr3YV8MoTJkkkj2MUdthT2DRGB0XvaNM9tzdzfTu3wzDI2WJuXJ3rlXGfD9zzYvXt/SODJKKrdG641B3jr71bOCTrKVszdpH0uI6+w9RQQhCCtSUzpHWH0ngAglqmobAzIzV32dp7exBC7Q3zXN73vxugmqaobOzI/R329o7exBFVdK6N1j9B4EIKACCfwvDsnOd0uA83vQSSAggcUw7Lz2Dm8R5vcgjEF9huHmQ3OjR/XsCDImNAFhoAg9QEBAQEBAQRlZhIc8OactzzvaO1BIQxBrQ1osAg+0BBY4zhMVTFs5QbAhzXNOWSN46LmOGrXDr7SDcEha10U10zTVGcSzEzE5w19ieHzRzgEtZVsadnJbLBWwt1LHgbnDeRvYTmbdpIPl6qbuD3d6ntWKp1jpPn++E65JkTTtFOU6VQtJZJdqx8jGvq3A7CnzZoqVm50kjhvOur+3I3eSc3b13F7nobPZsxxnr55R95KaYsRvVe8m8Kw0QhxLjJLIbySO0c93DTyWjcGjQD6SfSWLFuxbi3bjKIRKqpqnOV8urUQY3idA2BjmuaZKJ+r4xfNTOvfaR21DAdSBqwjM3iBR4lhlVVXrOzaXY/P+9/NJs3oiNyvgpVAn2RZPMwUjW5nVTXWmniPRZZvRedznt6QIygF3Nh1Y/XctRbtUf9p0y5RPX/ACeHPSNekbLEVZ1T2V5huHmUxySR7KKK3i9PYARgaNe9o02ltzdzPTqrLDMMjZYm5cneuVcZ/XjPNxvXt/SOEJ1WzgILiiq3RuuNQd46+9BK1FGycB7CATv7x1hB5U1DYGZGdL7O09qCEc4k3OpKDxB61xBuNCEE3TVDZ2ZH9L7e0dvYgq4fhojOZ1nO4dQHtQSCAgICCLkwdpkuDZu8jt7OxBJtaALDQBB6gICAgICAgICAgICAgscYwqKpiMcoNrgtc05XxvHRexw1a4df0biQta6Ka6ZpqjOJZiZic4WGGcl4oYnNzOklecz5322sjhoL2AAaNwYLADdrcrSzYt2aIt24yiGaqpqnOUfUQOY7K4WI+orq1U0BBKYVhuaz3jm8B19yChTcjKZlRtecY2kvjpzY08Upvme1tt/U06NJcWgX04U7NapuzeimN6dM2011TTu56PrE8PMZzN1af+K7tVggIK9HSukdYfSeACDJaanaxuVveSgs8Uw7Pzm9L73eggCLIPEHoF9Agn8Lw7Jznau+73oJFAQEBAQEBAQEBAQEBAQEBAQEBAQEBBb1tI2RtjoeB4juQY1UQOY4tcLEfUUEhhWG5rPeObwHX3IJ1AQeOaCLHUFBj2J4eYzmbqw/8e5Bb0dK6R1h9J4AIMlpqdrG5W95KCqgII7FMOz85vS+93oIDKb2sb3tbjdBP4Zh2TnO1d93vQSKAgICAgICAgICAgICAgICAgICAgICAgIKU9M19swvY3CCqgICAg8c0EWOoKD4p4GsFmiwQVEBAQEFHxZmfPYZrb/84oKyAgICAgICAgICAgICAgICAgICAgICAgICAgICAgICAgICAgICAgICAgICAgICAgICAgICAgICAgICAgICAgICAgICAgICAgICAgICAgICAgICAgICAgICAgICAgICAgICAgICAgICAgICAgICAgICAgICAgICAgICAgICAgIMY8JWMzUeFz1EBDZIwzKSA4ayMadD2EoNDe/Pi/ysXqo/Yg6G5F4hJUYfTTykGSWBj3EANBc4XOg3IJpAQEBAQEHN2P8AhdxWKrqImSxhsc8rG3iYTla9wGttdAgsPfnxf5WL1UfsQXGH+GLFnzRsMsVnSNaf2Ue4uAPBB0wgICAgICDV/ht5Z1mHeKeKvazbbfPmY198mxy793Sd9aDV/vz4v8rF6qP2IHvz4v8AKxeqj9iB78+L/Kxeqj9iDp5h0HoQfSAgICAgwrwucoqihw7b0zmtk2zG3LQ8ZXB19D6Ag0p78+L/ACsXqo/Yge/Pi/ysXqo/Yg2b4FOW1ZiLqoVT2P2QiLcrGstnMl92/ohBtNAQEBAQYR4aPiOq9Ef40aDlNB1/4Nviii+ax/dCDJEBAQEBAQcZcrfjCr+dT/iuQZZ4JMQwiI1PuoIjmEWy2kMk+7aZ7ZGOy72b0G0MHxLktPPHFBHSule8BgFLMwl28c50YA9JKDaKAgICAgIMc5X8iqTEtl4017tjnyZXlnTyZr239BqDTPhm5BUWHU8ElM2RrpJS12Z5eLBt+Pag1dhkIfPEx258jGnhoXAFB0p7yuEeZN61yDYoFkHqAgICAg1p+kF8T/zEX2PQczoOiMJrOS/i8W0FBtNkzPeO5z5Rmvzd97oM35Fswsskkw1tOGlwY90LcgLmi4B0F7B1/pQZIgICAgIMI8NHxHVeiP8AGjQcpoOv/Bt8UUXzWP7oQZIgICAgICDjLlb8YVfzqf8AFcglOQvISoxQzbB8TNhkzbQubfPntbK0+YUGxeRngdrqTEKepkkpnMhlDnBrpC4gA7rsAug3ogICAgICAg09+kn8DpfnDvuFBorBPhUH+9H98IO1kBAQEBAQEGtP0gvif+Yi+x6DmdBsak8C+KSRskb4tlkY1wvIQbOAI8ntQbj8EHJWow6ikhqNnndOXjI7OMpYwb7DW7SgzpAQEBAQYR4aPiOq9Ef40aDlNB1/4Nviii+ax/dCDJEBAQEBAQcZcrfjCr+dT/iuQffJ3lVWUOfxWYw7XLns1js2XNl6TTuzO+tBkNB4UcXdLG01jyHPaDzIdxIB8hB1SgICAgICAg09+kn8DpfnDvuFBorBPhUH+9H98IO1kBAQEBAQEGtP0gvif+Zi+x6DmdB2lyc+B0/zeL8NqCRQEBAQEBBRq6WOVhZIxkjDva9oe02NxcHQ62QR/wCrFD/o6T1EX5UElTwNY0MY1rGtFmtaA1rQNwAGgCCogICAgICCLk5N0TiXOpKUlxJJMMRJJ1JJy6lB8/qxQ/6Ok9RF+VAHJmhGopKQW/7EX5UEsgICAgICAgta/DoZgBNFFMGm4EjGyAHrGYGxQWjeTNCCCKSkBBuCIYgQR/6oJVAQEBAQEBBb1tFFM3JLHHK298sjWyNuNxs4EXQWP6r0P+jpPURflQSkbA0BrQAAAAALAAbgBwCD6QEBAQEBAQEBAQEBAQEBAQEBAQEBAQEBAQEBAQEBAQEBAQEBAQEBAQEH/9k="/>
          <p:cNvSpPr>
            <a:spLocks noChangeAspect="1" noChangeArrowheads="1"/>
          </p:cNvSpPr>
          <p:nvPr/>
        </p:nvSpPr>
        <p:spPr bwMode="auto">
          <a:xfrm>
            <a:off x="155615" y="-144462"/>
            <a:ext cx="30488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50" tIns="45726" rIns="91450" bIns="45726" numCol="1" anchor="t" anchorCtr="0" compatLnSpc="1">
            <a:prstTxWarp prst="textNoShape">
              <a:avLst/>
            </a:prstTxWarp>
          </a:bodyPr>
          <a:lstStyle/>
          <a:p>
            <a:endParaRPr lang="en-US"/>
          </a:p>
        </p:txBody>
      </p:sp>
      <p:sp>
        <p:nvSpPr>
          <p:cNvPr id="11" name="AutoShape 4" descr="data:image/jpeg;base64,/9j/4AAQSkZJRgABAQAAAQABAAD/2wCEAAkGBxITEBUTExQSEhUTExcYGRgWFxQREhUVGBcXGBgeHhgYHCggGBolHRkWITIhJikrLjAuFx8zODMsNyguLisBCgoKDg0OGxAQGzclHyMwMC83Ny82LDUvNyw0LCwsNDU4Ny80NCwuOC4sNzQsMi8sLDQvLCw0NDcvNDcsNDQ1Nf/AABEIAK4BIgMBEQACEQEDEQH/xAAcAAEAAQUBAQAAAAAAAAAAAAAABQMEBgcIAQL/xABJEAABAwIDAwYHDAkDBQAAAAABAAIDBBEFEiETMUEGIjJRYeEHFEJScZPRFRc0NVN0gZGxsrPSCBYjM1WEocHwVHOiYmNygqP/xAAaAQEAAgMBAAAAAAAAAAAAAAAABAUBAgMG/8QAMhEBAAECAwUECgMBAQAAAAAAAAECAwURIQQSMUFRIrHR8BMUFTJSVGGBocFxkeEjFv/aAAwDAQACEQMRAD8A3igICAgICAgICAgICAgICAgICAgICAgICAgICAgICAgICAgICAgICAgICAgICAgICAgICAgICAgICAgICAgICAgICAgICAgICAgICAgICAgICAgICAgII6uxQMcGgZjfXs70F7BM17Q5puCgqICAgoVdU2Ntz9A4koKGHYgJNDo7q4EdiC+QEBB4SgjPdhu0tbmbs3b1+hBJgoPUBAQEBAQEBAQEBAQEBAQEBAQEBAQEBBF4piWXmM6XE+b3oIJBc0NY6N1xqDvHX3oMkgma9oc03BQVEFCrqmxtufoHElBjdVUOe7M76uACCk1xBuNCEGQ4biAkFjo4f17Qgv0HhKCBxTEc/Nb0evzu5BGoJLC8Ryc13R4Hze5BPAoPUBAQEBAQEBAQEBAQEBAQEBAQEBAQWGL1LmM5o36ZurvQY6gICC6w+pcx4y630LevvQZK9xDSQCSBu4lBi1VUOe4l2/q6uxBRQEHrHEEEaEbkFpWcpamo5lI5kQidaSoc0SMfI06RsbcZhfR7uGrW865bTYnjFvY5iiI3qunSPPD+0izs83NeELmDlKagGJzNjLHbax3vqdzmny4jY2d2EGxBAstm2m3tNuLluc4nzk410TROUvV3aiAg8n5SupwImM20sgOyjvbUb3OPkRC4u7tAFyQDH2nabezW5uXJyiPOTaiia5yh5gnKCaGQRVz2SNldaOoa0RsbI4/untvzddGOvro086xdX4ZjFvbJmiY3aunWPPF2vWJt68YZmrhHEBAQEBAQEBAQEBAQfMjwASTYBBAVmJuc8FpLQ06dvp9iCWw+tEg6nDeP7jsQXaAgIIvFcRy8xh53E+b3oLfDsQBGzk1B0BP2H2oKGJUBjNxq0/07CgsUHrGEkAC5KCbghZTszO1ef8sPagsY8UeJM51B3t4W7EF5W0jZW7SPfxHX7CghSEBBjuJV+3D2tk2VLFcTzg5c1ulHG7h1OeN3RbrctpsTxObExYsRvXauEdPPKPvOiRZs73aq4Q+abCRUtaZYzDTMbaCnF4iBawkflsWvt0W+Rv6XRzhuFRs8Tcvdq5VxmdePLxnn/DF69vaU6RClNFIJGRSyZZ238VqrC0ulzFKBYFxA5zdA8DM2zhza7admu4Xd9Y2fW3PvU9PPKeXCdHaiuL0blfFM4Tie1zMe3ZTx22kd72vuc0+XG6xs70g2IIHotm2m3tNuLluc4nzkiV0TROUpBd2qOxbE9lljjbtZ5L7OO9r23ucfIjbcXd6ALkgKPtO029mtzcuTlEecobUUTXOUIeCF5kfDDIXTOt41V2H7PS4iiBuA4A6N1DAczrudzvP7Ns13FLvrO0xlbj3aevnnPPlol11xZjco485Vp8IFM12yYZaZ7bTU5vKSLWMjM1y5/nN8reOd0rDEsKjaIi5Z7NynhMacOXhPL+HG1e3dKtYlN8meUGx2cUsm1ppbCnqScxF9GxSuO88GyHf0Xc6xdjC8U9PnZvRu3aeMdfPOP60ZvWd3tU8Gcq5RxBTqJ2saXONgP6oICTFHmTONANzeFu32oJykqmyNuPpHEFBXQEBAQEFKqqWRsdJI5rGMaXOc42a1oFySeAAQQbOXGGEgCtpSSbACVhJJ3AC+pQfOI1rpDYXDRuHX2lBZWQfUT3NIc24IQZJQVokb1OG8f3HYgukEXiuJZeYzpcT5veggkBBK4biAts5NQdAT9h7EFDEqDZuFui9wDbnXMdw7SgvoYmU7MztXn/LD2oIipqHPdmd3AIKSC4oqt0brjUHeOvvQSVZSNlbtI9/EdfsKDA8Sr9vtGtfsaWK4nnvlLy3R0cbuHU543dFuty2mxPE5sTFixG9dq4R088o+86JFmzvdqrhD6w3DzMWSSR7GCK3i9PbKBboySN87zWeTvPO6O2GYZGzZ3bs71yrjPT6R+55/wxevb+kcGQK3cFCuo2TRujkbma7eNQbg3BBGrXA2II1BAIWJiJjKRj89O8PjjlkyzNJFNVWH7TrilAsC4gat0DwMzcrhzfL7Rs13C7s7Rs2tufep6eeU8ueibRXTejcr48pXH6xH9zsj45e2wucv+5nt8H457f8ATbNzVde09m9W9Z3uz+c+mXXzwR/Q17+5lqtYIXmSSKGQumcR41V2H7PS4iiBuA4A6N1DAczruPOptm2a7il2Np2mMrce7T188558tEiuumzG5Rx5yyKho2QxtjjblY3cNTv1JJOrnE3JJ1JJJXp4iIjKEJXWRAYnQGLO+OPbQS38Yp7ZswPSkjb5/nM8reLO6VRieFxtOV23O7dp4T1+k/qeX8O9m9uaTrCW5M8otjs4pZNtTS2FPUk5i0nRsUrjx4Ned/RdzrF2uGYnN+ZsX43btPGOvnnH3jRm9Z3e1Twlm08wY0uduH1lXKOxutqnSOudANw4DvQW9kFWlncx2ZvcQgvqjljQROyTVUEL7AlkkjWPF9RoTuQSGFYvT1LC+nljnYHZS6Nwe0OsDa442I+tBeoCAgg+XFO+TDKyONrnvfSzNa1oLnOcWOAAA3klBzHh/IXExNGXUFUWiRpN4nhtg4XubaBaXKZqpmInKcmY0luE4UP4dTetZ+Ree9lYh8zP58Ur09r4O557kj+HU3rW/kT2ViHzM/nxPT2vg7j3JH8OpvWt/InsrEPmZ/PientfB3Lmk5PuffJh1Npx2rQPw09lYh8zP58T09r4O58OppYJ8sUYoaoNLmNzZ6arj0ztLgNSD2ZmGzhdpN+VVzbcMriu/VNy3Ok/T++HdP8ALaIt3oypjKUphWJNnaSA5j2OyyRu/eRv3kO6+sOGhBBC9Lau0XaIronOJQ6qZpnKV6ujAgt6+tZDGZJDZosNxLnEmwa1o1c4mwAGpJWKqopjOeEHFjmLVTH5XYhnJykxQMu/xOIb5nuZukGl5fI3N3Eny1/bts26ufUdKaNc/inp/nPmm027duP+nGUrS4rIJGQ1L9oXj9hPplnba4abaCYDXTRw5w4htthmJ0bZRlOlccY/cfTu5uF6zNufollaOIgIIGsxZ0okbHKYaRlxPODlL7aOjicPqdINR0W63LabE8TmxMWLEb12rhHTzyj7zokWbO92quC/wjk6aiNkzmiOKK3i9LYNDQ3ovkbwk4tZubpfndHbDMLjZYm5cneuVcZ/Ufuef8MXr2/pHBfkK3cBAQHYWKlpic0OY4c69xbqNxqHA6gjUEAhJjPSRHuwWt23im0bky/DLt8Y2PmZLfCP+ro251r81ee/89Y9Y9Jn2OO79fD88kr1urcy59V+zCW0rRCxoaxo5trm+tySTqXEkkk6kkk716GIy0hFeoCAAgt6zklK0OfC2KRs99vTSHLE7MNXtOUhr/OFrO36EXNViOF07VMXKJ3bkcJjz/XR3tXpo0nWEbU8mpGtu7DqYgdUzTb/AOageysQ+Zn8+Lp6e18Hcsvckfw6m9a38ieysQ+Zn8+J6e18Hce5I/h1N61v5E9lYh8zP58T09r4O49yR/Dqb1rfyJ7KxD5mfz4np7XwdzW/LnkfXS1jnwUEojyMA2LTLHcDWzmtAJVzsVm7ZtRRdr3p6o9yqmqrOmMm2vAVhM9Nh0kdRFJC81L3BsjSxxaWRi9jw0P1KW0bGQEBAQEEPiuG73sHpH9wghkF1QURkd1NG8/5xQZJDEGtDWiwCCzxrCY6mLZyA7w5rmnLJG8dFzXcHD2g3BWtdFNdM01RnEsxMxOcNd4hRzMqA1xbHWsYdnJbLBXQNNy1wG4i+o1LCcwu11j5eqm7g93epzqsVT94nz/fPVMzp2iMp0qhK4ViTZ2kgFj2HLJG7SSJ++zh/UEaEEEL01q7Rdoiuic4lDqpmmcpVa+tZDGZJDZosNAXOc4mzWtaNXOJsABqSVvVVFMZzpEMRqx6aSXaskkYH1TwTT05N46Zh0MkjhpmsbF3bkZe5LvMXb13Frs2bOlmOM9fPKPvKbTTTYp3qveTWFYaIQ4lxklkN5JHCznu9HksG4NGgH0k+isWLdi3Fu3GUQiVVTVOcoqvw5kDHMc0vonm7mC+alde+dltRGDrYasOo00FRieG11V+tbLpcj8/73u9m9ERuV8F1htc+N7YJ3B+f9xPplnba4a62gmA100cBmHECThmJ0bZRlOlccY/cfTu5tL1mbc/RNK0cWOYniAmEgEmypIriecEtMhGhiiI136OeP8AxbzrltNieJzZmLFiN67Vwjp9f8+86JFmzvdqr3YV8MoTJkkkj2MUdthT2DRGB0XvaNM9tzdzfTu3wzDI2WJuXJ3rlXGfD9zzYvXt/SODJKKrdG641B3jr71bOCTrKVszdpH0uI6+w9RQQhCCtSUzpHWH0ngAglqmobAzIzV32dp7exBC7Q3zXN73vxugmqaobOzI/R329o7exBFVdK6N1j9B4EIKACCfwvDsnOd0uA83vQSSAggcUw7Lz2Dm8R5vcgjEF9huHmQ3OjR/XsCDImNAFhoAg9QEBAQEBAQRlZhIc8OactzzvaO1BIQxBrQ1osAg+0BBY4zhMVTFs5QbAhzXNOWSN46LmOGrXDr7SDcEha10U10zTVGcSzEzE5w19ieHzRzgEtZVsadnJbLBWwt1LHgbnDeRvYTmbdpIPl6qbuD3d6ntWKp1jpPn++E65JkTTtFOU6VQtJZJdqx8jGvq3A7CnzZoqVm50kjhvOur+3I3eSc3b13F7nobPZsxxnr55R95KaYsRvVe8m8Kw0QhxLjJLIbySO0c93DTyWjcGjQD6SfSWLFuxbi3bjKIRKqpqnOV8urUQY3idA2BjmuaZKJ+r4xfNTOvfaR21DAdSBqwjM3iBR4lhlVVXrOzaXY/P+9/NJs3oiNyvgpVAn2RZPMwUjW5nVTXWmniPRZZvRedznt6QIygF3Nh1Y/XctRbtUf9p0y5RPX/ACeHPSNekbLEVZ1T2V5huHmUxySR7KKK3i9PYARgaNe9o02ltzdzPTqrLDMMjZYm5cneuVcZ/XjPNxvXt/SOEJ1WzgILiiq3RuuNQd46+9BK1FGycB7CATv7x1hB5U1DYGZGdL7O09qCEc4k3OpKDxB61xBuNCEE3TVDZ2ZH9L7e0dvYgq4fhojOZ1nO4dQHtQSCAgICCLkwdpkuDZu8jt7OxBJtaALDQBB6gICAgICAgICAgICAgscYwqKpiMcoNrgtc05XxvHRexw1a4df0biQta6Ka6ZpqjOJZiZic4WGGcl4oYnNzOklecz5322sjhoL2AAaNwYLADdrcrSzYt2aIt24yiGaqpqnOUfUQOY7K4WI+orq1U0BBKYVhuaz3jm8B19yChTcjKZlRtecY2kvjpzY08Upvme1tt/U06NJcWgX04U7NapuzeimN6dM2011TTu56PrE8PMZzN1af+K7tVggIK9HSukdYfSeACDJaanaxuVveSgs8Uw7Pzm9L73eggCLIPEHoF9Agn8Lw7Jznau+73oJFAQEBAQEBAQEBAQEBAQEBAQEBAQEBBb1tI2RtjoeB4juQY1UQOY4tcLEfUUEhhWG5rPeObwHX3IJ1AQeOaCLHUFBj2J4eYzmbqw/8e5Bb0dK6R1h9J4AIMlpqdrG5W95KCqgII7FMOz85vS+93oIDKb2sb3tbjdBP4Zh2TnO1d93vQSKAgICAgICAgICAgICAgICAgICAgICAgIKU9M19swvY3CCqgICAg8c0EWOoKD4p4GsFmiwQVEBAQEFHxZmfPYZrb/84oKyAgICAgICAgICAgICAgICAgICAgICAgICAgICAgICAgICAgICAgICAgICAgICAgICAgICAgICAgICAgICAgICAgICAgICAgICAgICAgICAgICAgICAgICAgICAgICAgICAgICAgICAgICAgICAgICAgICAgICAgICAgICAgIMY8JWMzUeFz1EBDZIwzKSA4ayMadD2EoNDe/Pi/ysXqo/Yg6G5F4hJUYfTTykGSWBj3EANBc4XOg3IJpAQEBAQEHN2P8AhdxWKrqImSxhsc8rG3iYTla9wGttdAgsPfnxf5WL1UfsQXGH+GLFnzRsMsVnSNaf2Ue4uAPBB0wgICAgICDV/ht5Z1mHeKeKvazbbfPmY198mxy793Sd9aDV/vz4v8rF6qP2IHvz4v8AKxeqj9iB78+L/Kxeqj9iDp5h0HoQfSAgICAgwrwucoqihw7b0zmtk2zG3LQ8ZXB19D6Ag0p78+L/ACsXqo/Yge/Pi/ysXqo/Yg2b4FOW1ZiLqoVT2P2QiLcrGstnMl92/ohBtNAQEBAQYR4aPiOq9Ef40aDlNB1/4Nviii+ax/dCDJEBAQEBAQcZcrfjCr+dT/iuQZZ4JMQwiI1PuoIjmEWy2kMk+7aZ7ZGOy72b0G0MHxLktPPHFBHSule8BgFLMwl28c50YA9JKDaKAgICAgIMc5X8iqTEtl4017tjnyZXlnTyZr239BqDTPhm5BUWHU8ElM2RrpJS12Z5eLBt+Pag1dhkIfPEx258jGnhoXAFB0p7yuEeZN61yDYoFkHqAgICAg1p+kF8T/zEX2PQczoOiMJrOS/i8W0FBtNkzPeO5z5Rmvzd97oM35Fswsskkw1tOGlwY90LcgLmi4B0F7B1/pQZIgICAgIMI8NHxHVeiP8AGjQcpoOv/Bt8UUXzWP7oQZIgICAgICDjLlb8YVfzqf8AFcglOQvISoxQzbB8TNhkzbQubfPntbK0+YUGxeRngdrqTEKepkkpnMhlDnBrpC4gA7rsAug3ogICAgICAg09+kn8DpfnDvuFBorBPhUH+9H98IO1kBAQEBAQEGtP0gvif+Yi+x6DmdBsak8C+KSRskb4tlkY1wvIQbOAI8ntQbj8EHJWow6ikhqNnndOXjI7OMpYwb7DW7SgzpAQEBAQYR4aPiOq9Ef40aDlNB1/4Nviii+ax/dCDJEBAQEBAQcZcrfjCr+dT/iuQffJ3lVWUOfxWYw7XLns1js2XNl6TTuzO+tBkNB4UcXdLG01jyHPaDzIdxIB8hB1SgICAgICAg09+kn8DpfnDvuFBorBPhUH+9H98IO1kBAQEBAQEGtP0gvif+Zi+x6DmdB2lyc+B0/zeL8NqCRQEBAQEBBRq6WOVhZIxkjDva9oe02NxcHQ62QR/wCrFD/o6T1EX5UElTwNY0MY1rGtFmtaA1rQNwAGgCCogICAgICCLk5N0TiXOpKUlxJJMMRJJ1JJy6lB8/qxQ/6Ok9RF+VAHJmhGopKQW/7EX5UEsgICAgICAgta/DoZgBNFFMGm4EjGyAHrGYGxQWjeTNCCCKSkBBuCIYgQR/6oJVAQEBAQEBBb1tFFM3JLHHK298sjWyNuNxs4EXQWP6r0P+jpPURflQSkbA0BrQAAAAALAAbgBwCD6QEBAQEBAQEBAQEBAQEBAQEBAQEBAQEBAQEBAQEBAQEBAQEBAQEBAQEH/9k="/>
          <p:cNvSpPr>
            <a:spLocks noChangeAspect="1" noChangeArrowheads="1"/>
          </p:cNvSpPr>
          <p:nvPr/>
        </p:nvSpPr>
        <p:spPr bwMode="auto">
          <a:xfrm>
            <a:off x="308055" y="7938"/>
            <a:ext cx="30488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50" tIns="45726" rIns="91450" bIns="45726" numCol="1" anchor="t" anchorCtr="0" compatLnSpc="1">
            <a:prstTxWarp prst="textNoShape">
              <a:avLst/>
            </a:prstTxWarp>
          </a:bodyPr>
          <a:lstStyle/>
          <a:p>
            <a:endParaRPr lang="en-US"/>
          </a:p>
        </p:txBody>
      </p:sp>
      <p:sp>
        <p:nvSpPr>
          <p:cNvPr id="12" name="AutoShape 6" descr="data:image/jpeg;base64,/9j/4AAQSkZJRgABAQAAAQABAAD/2wCEAAkGBxITEBUTExQSEhUTExcYGRgWFxQREhUVGBcXGBgeHhgYHCggGBolHRkWITIhJikrLjAuFx8zODMsNyguLisBCgoKDg0OGxAQGzclHyMwMC83Ny82LDUvNyw0LCwsNDU4Ny80NCwuOC4sNzQsMi8sLDQvLCw0NDcvNDcsNDQ1Nf/AABEIAK4BIgMBEQACEQEDEQH/xAAcAAEAAQUBAQAAAAAAAAAAAAAABQMEBgcIAQL/xABJEAABAwIDAwYHDAkDBQAAAAABAAIDBBEFEiETMUEGIjJRYeEHFEJScZPRFRc0NVN0gZGxsrPSCBYjM1WEocHwVHOiYmNygqP/xAAaAQEAAgMBAAAAAAAAAAAAAAAABAUBAgMG/8QAMhEBAAECAwUECgMBAQAAAAAAAAECAwURIQQSMUFRIrHR8BMUFTJSVGGBocFxkeEjFv/aAAwDAQACEQMRAD8A3igICAgICAgICAgICAgICAgICAgICAgICAgICAgICAgICAgICAgICAgICAgICAgICAgICAgICAgICAgICAgICAgICAgICAgICAgICAgICAgICAgICAgII6uxQMcGgZjfXs70F7BM17Q5puCgqICAgoVdU2Ntz9A4koKGHYgJNDo7q4EdiC+QEBB4SgjPdhu0tbmbs3b1+hBJgoPUBAQEBAQEBAQEBAQEBAQEBAQEBAQEBBF4piWXmM6XE+b3oIJBc0NY6N1xqDvHX3oMkgma9oc03BQVEFCrqmxtufoHElBjdVUOe7M76uACCk1xBuNCEGQ4biAkFjo4f17Qgv0HhKCBxTEc/Nb0evzu5BGoJLC8Ryc13R4Hze5BPAoPUBAQEBAQEBAQEBAQEBAQEBAQEBAQWGL1LmM5o36ZurvQY6gICC6w+pcx4y630LevvQZK9xDSQCSBu4lBi1VUOe4l2/q6uxBRQEHrHEEEaEbkFpWcpamo5lI5kQidaSoc0SMfI06RsbcZhfR7uGrW865bTYnjFvY5iiI3qunSPPD+0izs83NeELmDlKagGJzNjLHbax3vqdzmny4jY2d2EGxBAstm2m3tNuLluc4nzk410TROUvV3aiAg8n5SupwImM20sgOyjvbUb3OPkRC4u7tAFyQDH2nabezW5uXJyiPOTaiia5yh5gnKCaGQRVz2SNldaOoa0RsbI4/untvzddGOvro086xdX4ZjFvbJmiY3aunWPPF2vWJt68YZmrhHEBAQEBAQEBAQEBAQfMjwASTYBBAVmJuc8FpLQ06dvp9iCWw+tEg6nDeP7jsQXaAgIIvFcRy8xh53E+b3oLfDsQBGzk1B0BP2H2oKGJUBjNxq0/07CgsUHrGEkAC5KCbghZTszO1ef8sPagsY8UeJM51B3t4W7EF5W0jZW7SPfxHX7CghSEBBjuJV+3D2tk2VLFcTzg5c1ulHG7h1OeN3RbrctpsTxObExYsRvXauEdPPKPvOiRZs73aq4Q+abCRUtaZYzDTMbaCnF4iBawkflsWvt0W+Rv6XRzhuFRs8Tcvdq5VxmdePLxnn/DF69vaU6RClNFIJGRSyZZ238VqrC0ulzFKBYFxA5zdA8DM2zhza7admu4Xd9Y2fW3PvU9PPKeXCdHaiuL0blfFM4Tie1zMe3ZTx22kd72vuc0+XG6xs70g2IIHotm2m3tNuLluc4nzkiV0TROUpBd2qOxbE9lljjbtZ5L7OO9r23ucfIjbcXd6ALkgKPtO029mtzcuTlEecobUUTXOUIeCF5kfDDIXTOt41V2H7PS4iiBuA4A6N1DAczrudzvP7Ns13FLvrO0xlbj3aevnnPPlol11xZjco485Vp8IFM12yYZaZ7bTU5vKSLWMjM1y5/nN8reOd0rDEsKjaIi5Z7NynhMacOXhPL+HG1e3dKtYlN8meUGx2cUsm1ppbCnqScxF9GxSuO88GyHf0Xc6xdjC8U9PnZvRu3aeMdfPOP60ZvWd3tU8Gcq5RxBTqJ2saXONgP6oICTFHmTONANzeFu32oJykqmyNuPpHEFBXQEBAQEFKqqWRsdJI5rGMaXOc42a1oFySeAAQQbOXGGEgCtpSSbACVhJJ3AC+pQfOI1rpDYXDRuHX2lBZWQfUT3NIc24IQZJQVokb1OG8f3HYgukEXiuJZeYzpcT5veggkBBK4biAts5NQdAT9h7EFDEqDZuFui9wDbnXMdw7SgvoYmU7MztXn/LD2oIipqHPdmd3AIKSC4oqt0brjUHeOvvQSVZSNlbtI9/EdfsKDA8Sr9vtGtfsaWK4nnvlLy3R0cbuHU543dFuty2mxPE5sTFixG9dq4R088o+86JFmzvdqrhD6w3DzMWSSR7GCK3i9PbKBboySN87zWeTvPO6O2GYZGzZ3bs71yrjPT6R+55/wxevb+kcGQK3cFCuo2TRujkbma7eNQbg3BBGrXA2II1BAIWJiJjKRj89O8PjjlkyzNJFNVWH7TrilAsC4gat0DwMzcrhzfL7Rs13C7s7Rs2tufep6eeU8ueibRXTejcr48pXH6xH9zsj45e2wucv+5nt8H457f8ATbNzVde09m9W9Z3uz+c+mXXzwR/Q17+5lqtYIXmSSKGQumcR41V2H7PS4iiBuA4A6N1DAczruPOptm2a7il2Np2mMrce7T188558tEiuumzG5Rx5yyKho2QxtjjblY3cNTv1JJOrnE3JJ1JJJXp4iIjKEJXWRAYnQGLO+OPbQS38Yp7ZswPSkjb5/nM8reLO6VRieFxtOV23O7dp4T1+k/qeX8O9m9uaTrCW5M8otjs4pZNtTS2FPUk5i0nRsUrjx4Ned/RdzrF2uGYnN+ZsX43btPGOvnnH3jRm9Z3e1Twlm08wY0uduH1lXKOxutqnSOudANw4DvQW9kFWlncx2ZvcQgvqjljQROyTVUEL7AlkkjWPF9RoTuQSGFYvT1LC+nljnYHZS6Nwe0OsDa442I+tBeoCAgg+XFO+TDKyONrnvfSzNa1oLnOcWOAAA3klBzHh/IXExNGXUFUWiRpN4nhtg4XubaBaXKZqpmInKcmY0luE4UP4dTetZ+Ree9lYh8zP58Ur09r4O557kj+HU3rW/kT2ViHzM/nxPT2vg7j3JH8OpvWt/InsrEPmZ/PientfB3Lmk5PuffJh1Npx2rQPw09lYh8zP58T09r4O58OppYJ8sUYoaoNLmNzZ6arj0ztLgNSD2ZmGzhdpN+VVzbcMriu/VNy3Ok/T++HdP8ALaIt3oypjKUphWJNnaSA5j2OyyRu/eRv3kO6+sOGhBBC9Lau0XaIronOJQ6qZpnKV6ujAgt6+tZDGZJDZosNxLnEmwa1o1c4mwAGpJWKqopjOeEHFjmLVTH5XYhnJykxQMu/xOIb5nuZukGl5fI3N3Eny1/bts26ufUdKaNc/inp/nPmm027duP+nGUrS4rIJGQ1L9oXj9hPplnba4abaCYDXTRw5w4htthmJ0bZRlOlccY/cfTu5uF6zNufollaOIgIIGsxZ0okbHKYaRlxPODlL7aOjicPqdINR0W63LabE8TmxMWLEb12rhHTzyj7zokWbO92quC/wjk6aiNkzmiOKK3i9LYNDQ3ovkbwk4tZubpfndHbDMLjZYm5cneuVcZ/Ufuef8MXr2/pHBfkK3cBAQHYWKlpic0OY4c69xbqNxqHA6gjUEAhJjPSRHuwWt23im0bky/DLt8Y2PmZLfCP+ro251r81ee/89Y9Y9Jn2OO79fD88kr1urcy59V+zCW0rRCxoaxo5trm+tySTqXEkkk6kkk716GIy0hFeoCAAgt6zklK0OfC2KRs99vTSHLE7MNXtOUhr/OFrO36EXNViOF07VMXKJ3bkcJjz/XR3tXpo0nWEbU8mpGtu7DqYgdUzTb/AOageysQ+Zn8+Lp6e18Hcsvckfw6m9a38ieysQ+Zn8+J6e18Hce5I/h1N61v5E9lYh8zP58T09r4O49yR/Dqb1rfyJ7KxD5mfz4np7XwdzW/LnkfXS1jnwUEojyMA2LTLHcDWzmtAJVzsVm7ZtRRdr3p6o9yqmqrOmMm2vAVhM9Nh0kdRFJC81L3BsjSxxaWRi9jw0P1KW0bGQEBAQEEPiuG73sHpH9wghkF1QURkd1NG8/5xQZJDEGtDWiwCCzxrCY6mLZyA7w5rmnLJG8dFzXcHD2g3BWtdFNdM01RnEsxMxOcNd4hRzMqA1xbHWsYdnJbLBXQNNy1wG4i+o1LCcwu11j5eqm7g93epzqsVT94nz/fPVMzp2iMp0qhK4ViTZ2kgFj2HLJG7SSJ++zh/UEaEEEL01q7Rdoiuic4lDqpmmcpVa+tZDGZJDZosNAXOc4mzWtaNXOJsABqSVvVVFMZzpEMRqx6aSXaskkYH1TwTT05N46Zh0MkjhpmsbF3bkZe5LvMXb13Frs2bOlmOM9fPKPvKbTTTYp3qveTWFYaIQ4lxklkN5JHCznu9HksG4NGgH0k+isWLdi3Fu3GUQiVVTVOcoqvw5kDHMc0vonm7mC+alde+dltRGDrYasOo00FRieG11V+tbLpcj8/73u9m9ERuV8F1htc+N7YJ3B+f9xPplnba4a62gmA100cBmHECThmJ0bZRlOlccY/cfTu5tL1mbc/RNK0cWOYniAmEgEmypIriecEtMhGhiiI136OeP8AxbzrltNieJzZmLFiN67Vwjp9f8+86JFmzvdqr3YV8MoTJkkkj2MUdthT2DRGB0XvaNM9tzdzfTu3wzDI2WJuXJ3rlXGfD9zzYvXt/SODJKKrdG641B3jr71bOCTrKVszdpH0uI6+w9RQQhCCtSUzpHWH0ngAglqmobAzIzV32dp7exBC7Q3zXN73vxugmqaobOzI/R329o7exBFVdK6N1j9B4EIKACCfwvDsnOd0uA83vQSSAggcUw7Lz2Dm8R5vcgjEF9huHmQ3OjR/XsCDImNAFhoAg9QEBAQEBAQRlZhIc8OactzzvaO1BIQxBrQ1osAg+0BBY4zhMVTFs5QbAhzXNOWSN46LmOGrXDr7SDcEha10U10zTVGcSzEzE5w19ieHzRzgEtZVsadnJbLBWwt1LHgbnDeRvYTmbdpIPl6qbuD3d6ntWKp1jpPn++E65JkTTtFOU6VQtJZJdqx8jGvq3A7CnzZoqVm50kjhvOur+3I3eSc3b13F7nobPZsxxnr55R95KaYsRvVe8m8Kw0QhxLjJLIbySO0c93DTyWjcGjQD6SfSWLFuxbi3bjKIRKqpqnOV8urUQY3idA2BjmuaZKJ+r4xfNTOvfaR21DAdSBqwjM3iBR4lhlVVXrOzaXY/P+9/NJs3oiNyvgpVAn2RZPMwUjW5nVTXWmniPRZZvRedznt6QIygF3Nh1Y/XctRbtUf9p0y5RPX/ACeHPSNekbLEVZ1T2V5huHmUxySR7KKK3i9PYARgaNe9o02ltzdzPTqrLDMMjZYm5cneuVcZ/XjPNxvXt/SOEJ1WzgILiiq3RuuNQd46+9BK1FGycB7CATv7x1hB5U1DYGZGdL7O09qCEc4k3OpKDxB61xBuNCEE3TVDZ2ZH9L7e0dvYgq4fhojOZ1nO4dQHtQSCAgICCLkwdpkuDZu8jt7OxBJtaALDQBB6gICAgICAgICAgICAgscYwqKpiMcoNrgtc05XxvHRexw1a4df0biQta6Ka6ZpqjOJZiZic4WGGcl4oYnNzOklecz5322sjhoL2AAaNwYLADdrcrSzYt2aIt24yiGaqpqnOUfUQOY7K4WI+orq1U0BBKYVhuaz3jm8B19yChTcjKZlRtecY2kvjpzY08Upvme1tt/U06NJcWgX04U7NapuzeimN6dM2011TTu56PrE8PMZzN1af+K7tVggIK9HSukdYfSeACDJaanaxuVveSgs8Uw7Pzm9L73eggCLIPEHoF9Agn8Lw7Jznau+73oJFAQEBAQEBAQEBAQEBAQEBAQEBAQEBBb1tI2RtjoeB4juQY1UQOY4tcLEfUUEhhWG5rPeObwHX3IJ1AQeOaCLHUFBj2J4eYzmbqw/8e5Bb0dK6R1h9J4AIMlpqdrG5W95KCqgII7FMOz85vS+93oIDKb2sb3tbjdBP4Zh2TnO1d93vQSKAgICAgICAgICAgICAgICAgICAgICAgIKU9M19swvY3CCqgICAg8c0EWOoKD4p4GsFmiwQVEBAQEFHxZmfPYZrb/84oKyAgICAgICAgICAgICAgICAgICAgICAgICAgICAgICAgICAgICAgICAgICAgICAgICAgICAgICAgICAgICAgICAgICAgICAgICAgICAgICAgICAgICAgICAgICAgICAgICAgICAgICAgICAgICAgICAgICAgICAgICAgICAgIMY8JWMzUeFz1EBDZIwzKSA4ayMadD2EoNDe/Pi/ysXqo/Yg6G5F4hJUYfTTykGSWBj3EANBc4XOg3IJpAQEBAQEHN2P8AhdxWKrqImSxhsc8rG3iYTla9wGttdAgsPfnxf5WL1UfsQXGH+GLFnzRsMsVnSNaf2Ue4uAPBB0wgICAgICDV/ht5Z1mHeKeKvazbbfPmY198mxy793Sd9aDV/vz4v8rF6qP2IHvz4v8AKxeqj9iB78+L/Kxeqj9iDp5h0HoQfSAgICAgwrwucoqihw7b0zmtk2zG3LQ8ZXB19D6Ag0p78+L/ACsXqo/Yge/Pi/ysXqo/Yg2b4FOW1ZiLqoVT2P2QiLcrGstnMl92/ohBtNAQEBAQYR4aPiOq9Ef40aDlNB1/4Nviii+ax/dCDJEBAQEBAQcZcrfjCr+dT/iuQZZ4JMQwiI1PuoIjmEWy2kMk+7aZ7ZGOy72b0G0MHxLktPPHFBHSule8BgFLMwl28c50YA9JKDaKAgICAgIMc5X8iqTEtl4017tjnyZXlnTyZr239BqDTPhm5BUWHU8ElM2RrpJS12Z5eLBt+Pag1dhkIfPEx258jGnhoXAFB0p7yuEeZN61yDYoFkHqAgICAg1p+kF8T/zEX2PQczoOiMJrOS/i8W0FBtNkzPeO5z5Rmvzd97oM35Fswsskkw1tOGlwY90LcgLmi4B0F7B1/pQZIgICAgIMI8NHxHVeiP8AGjQcpoOv/Bt8UUXzWP7oQZIgICAgICDjLlb8YVfzqf8AFcglOQvISoxQzbB8TNhkzbQubfPntbK0+YUGxeRngdrqTEKepkkpnMhlDnBrpC4gA7rsAug3ogICAgICAg09+kn8DpfnDvuFBorBPhUH+9H98IO1kBAQEBAQEGtP0gvif+Yi+x6DmdBsak8C+KSRskb4tlkY1wvIQbOAI8ntQbj8EHJWow6ikhqNnndOXjI7OMpYwb7DW7SgzpAQEBAQYR4aPiOq9Ef40aDlNB1/4Nviii+ax/dCDJEBAQEBAQcZcrfjCr+dT/iuQffJ3lVWUOfxWYw7XLns1js2XNl6TTuzO+tBkNB4UcXdLG01jyHPaDzIdxIB8hB1SgICAgICAg09+kn8DpfnDvuFBorBPhUH+9H98IO1kBAQEBAQEGtP0gvif+Zi+x6DmdB2lyc+B0/zeL8NqCRQEBAQEBBRq6WOVhZIxkjDva9oe02NxcHQ62QR/wCrFD/o6T1EX5UElTwNY0MY1rGtFmtaA1rQNwAGgCCogICAgICCLk5N0TiXOpKUlxJJMMRJJ1JJy6lB8/qxQ/6Ok9RF+VAHJmhGopKQW/7EX5UEsgICAgICAgta/DoZgBNFFMGm4EjGyAHrGYGxQWjeTNCCCKSkBBuCIYgQR/6oJVAQEBAQEBBb1tFFM3JLHHK298sjWyNuNxs4EXQWP6r0P+jpPURflQSkbA0BrQAAAAALAAbgBwCD6QEBAQEBAQEBAQEBAQEBAQEBAQEBAQEBAQEBAQEBAQEBAQEBAQEBAQEH/9k="/>
          <p:cNvSpPr>
            <a:spLocks noChangeAspect="1" noChangeArrowheads="1"/>
          </p:cNvSpPr>
          <p:nvPr/>
        </p:nvSpPr>
        <p:spPr bwMode="auto">
          <a:xfrm>
            <a:off x="460495" y="160338"/>
            <a:ext cx="30488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50" tIns="45726" rIns="91450" bIns="45726" numCol="1" anchor="t" anchorCtr="0" compatLnSpc="1">
            <a:prstTxWarp prst="textNoShape">
              <a:avLst/>
            </a:prstTxWarp>
          </a:bodyPr>
          <a:lstStyle/>
          <a:p>
            <a:endParaRPr lang="en-US"/>
          </a:p>
        </p:txBody>
      </p:sp>
      <p:sp>
        <p:nvSpPr>
          <p:cNvPr id="21" name="AutoShape 10" descr="data:image/jpeg;base64,/9j/4AAQSkZJRgABAQAAAQABAAD/2wCEAAkGBxQHEhQUBxQWExQWFBQXFRcUExgbGhwaHxUWGh4bGxoaHiggGCYxHhYYITEtJykrLi4wGx8zODUtNyk5Li4BCgoKDg0OGxAQGzcmICQrLSwsLCw3NTQsMiwsNzAsLC8sLCw3LCwsLywsLCwsLCwsLCwsLCwsLCwvLCwsLC0sL//AABEIAIYBeQMBEQACEQEDEQH/xAAcAAEAAgMBAQEAAAAAAAAAAAAABgcEBQgDAgH/xABLEAABAwEDBgYMDAYCAwEAAAABAAIDEQQFBgcSFyExQRNRU5Oz0iI0NUJSVGFxcnSBkSMyM3OSlKGiscLR0xQVQ2KywWOCJcPwFv/EABoBAQEBAAMBAAAAAAAAAAAAAAAFBAIDBgH/xAA3EQABAwEEBwYGAgMAAwAAAAAAAQIDBBEVM1EFEhQhMXGBEzJBYaHRIlJiseHwQsEjNJFDkvH/2gAMAwEAAhEDEQA/ALxQBAEAQBAEAQBAEAQBAEAQBAEAQBAEAQBAEAQBAEAQBAEAQBAEAQBAEAQBAEAQBAEAQBAEAQBAEAQBAEAQBAEAQBAEAQBAEAQBAEAQBAEAQBAEAQBAEAQBAEAQBAEAQBAEAQBAEAQBAEAQBAEAQBAEAQBAEAQBAEAQBAEAQBAEBh3vecdzwvmtxzWMFTxniA4yTQBc42Oe5Gt4nF70Y3WUoC+cWWm87SbQJHxkGsbWPNGDcBuPl1a9fmV+OmjYzUstzIclQ9z9a0uvBWJG4ls4kFBI2jZWjc6m0eQ7R7RuUWpgWF9nh4FeCZJWW+PiSBZzvCAIAgCAIAgCAIAgCAIAgCAIAgCAIAgCAIAgCAIAgCAIAgCAIAgCAIAgCAIAgCAIAgCAIAgCA+ZJBEC6UgAAkkmgAG0k7kRLQq2FEZQ8XHEsuZZKizxk5g8N2zPI+wDcPPRXqSm7Ftq8VItVUdq6xOCHnY8nlvtcYkbEG1FWse8NeR6J2e2i+uroWustPjaKVUtMS5rytGCrWDKxzHDVLE/VnMrs/wBgjfxhc5GMqI9y8lOMb30795fl03lHe8TJrC7OY8VB3+UEbiDqKgPY5jla7iW2PR6ayGYuByCAIAgCAwr4vWK5YnTXg4tjaWgkNJ2kAagCdpC5xxukdqt4nF70Ylqkd0lXdyzuZl6q0bDPl6odG2Q5jSVd3LO5mXqpsM+Xqg2yHM3lw37BiBjpLrcXta7MJLXN7KgNKOA3OC6JYXxLY9DtjkbIlrTJvO3suuJ8ttOaxgq4gE0FabBrO1cWMV7ka3icnORqWqRrSVd3LO5mXqrTsM+Xqh0bZDmNJV3cs7mZeqmwz5eqDbIcxpKu7lnczL1U2GfL1QbZDmNJV3cs7mZeqmwz5eqDbIcxpKu7lnczL1U2GfL1QbZDmNJV3cs7mZeqmwz5eqDbIcxpKu7lnczL1U2GfL1QbZDmSiw2ptujZLZjVkjGvaaEVa4Ag0Osaisrmq1VavgaEVFS1DEv6/IbgjEl6OLGOeGAhrndkQ40o0E7Glc4onyrYw4ySNjS1xotJV3cs7mZequ/YZ8vVDp2yHMaSru5Z3My9VNhny9UG2Q5jSVd3LO5mXqpsM+Xqg2yHMaSru5Z3My9VNhny9UG2Q5jSVd3LO5mXqpsM+Xqg2yHMaSru5Z3My9VNhny9UG2Q5n6zKRd7yA2Z1SQB8DL1UWhnTw9UG1xZkuWQ0mmv/FFmw8WC9XlheHFtGOdWlK/FBptC7oqeSW3UTgdUkzI+8pqdJV3cs7mZequ3YZ8vVDr2yHMaSru5Z3My9VNhny9UG2Q5jSVd3LO5mXqpsM+Xqg2yHMaSru5Z3My9VNhny9UG2Q5jSVd3LO5mXqpsM+Xqg2yHMaSru5Z3My9VNhny9UG2Q5mTd2PbDeUrIrHK5z3nNaOCkFT5y2gXF9HMxqucm5D62pjctiKSZZjQEAQBAEAQBACabUBUOPsWvxFKLDhyr2F2a4s/qu8Ef2DaTsNK7BU16WmSJvayf8Az8kuoqFkd2cZggWfAQ7PNtV402bYoD+Z32+jv5/HVeTPVf39tOPwU3m77EQvG85rzlM1ukc+Soo4nZvAbT4vkAotrI2MbqtTcZHyPeusqknu3EsV+xts2MuypqhtQ+UjP9575vGffXaMj4HRLrw9U8FNLJ2yJqS9FMu6LdaMm9pzLf8ACWWbWHM1tcNVJI+JwFKjeKeQrhI1lWy1u5yftinJjnUz7Hd1S47HamW5jZLI4PY4AtcNhCjuarVsUqtVFS1D2Xw+hAEAQEQyr9zJvSh6Vi10OOnX7GaswlKHV8hBAXLkT7Tm9Zd0USjaSxE5e5YoMNeZIMofc61fN/mas1JjN5miowncjnpeiPPhAEAQBAEAQHSGD+0LH6rB0TV5uoxXc1PRQ4beSEXy1doxetM6KZatG4q8vYy1+GnP3KXVojhAEAQBAEB62X47PTb+IXx3dU5s7yHUS8sejKmy4fKWT0ZvxjVbRnB3QmaR/j1KxVQmBAEAQBAEBvsBd0bL86PwKz1eC7kaKXFadErzpeCAIAgCAID8JptQFWYzxbJiOT+AwpV4eS2SRp+Pxhp3M43b/Ntq09M2Jvay/wDP3xJ006yr2cXVTRW28YsGMdZ7gcJLW4ZtotI7zjji4vKf9/F72xuqF15NzfBP7X9/PS6RsCajOPivsQpzi4ku1kmpJ3lbjCq2lhYVwr/MLotclKySHOi4/gakU87jI33KbPUatQ1PBOPUowQa0Dlz/orsa1SJxKMNYmbBGbJiBpmsb9210R8OM7fZ7t4OWenVV7SPc778zVDUWJqSb2/YkV1XjLk9ma2Z38Rd8/ZRyN1ih75u4Gm0b9oWaRjaptqbnpxQ0tctO6xd7V4FsWS1MtrGyWRwexwq1zTUEKS5qtWxSiioqWoey+H0IAgIhlX7mTelD0rFrocdOv2M1ZhKUOr5CCAuXIn2nN6y7oolG0liJy9yxQYa8yQZQ+51q+b/ADNWakxm8zRUYTuRz0vRHnwgJJhLB0uKWyOskjGcGWg5+drqCdVB5FmqKpsKoipxNUFMsqKqKSDRHaeXh+/1VmvJmSnfd7sxojtPLw/f6qXkzJRd7sxojtPLw/f6qXkzJRd7sxojtPLw/f6qXkzJRd7sy1bjsRu6zQQykF0cMcZI2EtYGkivmUqR2u9XZqU2N1WomRDstXaMXrTOimW3RuKvL2Mdfhpz9yl1aI4QEww1k+mxDA2ezSxsa4uFHZ1dRpuHkWOatbE/VVDbFRukbrIptNEdp5eH7/VXTeTMlOy73ZjRHaeXh+/1UvJmSi73ZjRHaeXh+/1UvJmSi73Zn3DkmtMbmkzw6iD3+4+ii6RYqWWKfUoHIttpcCjlQqbLh8pZPRm/GNVtGcHdCZpH+PUrFVCYEBOrsyYWi8oYpopog2SNjwDn1Ac0Gh1eVYH6QYxytVF3G9lC5zUW3iZWiO08vD9/qrheTMlOV3uzGiO08vD9/qpeTMlF3uzGiO08vD9/qpeTMlF3uzNlhvJpPdNqhmmlic2N4cQ3PqdR2VHlXXNXsexWoi7zshonMejrS0VLKIQBAEAQHnaJ22Zrn2hwa1oJc5xAAA3knYvqIqrYh8VURLVKhxhjSXFEgseGg7g3nNqBR0vk/tZvNd22g1KvT0rYU7SXinp+SXPUrKvZx+Jg3tbGYMidZLmcHWp4pa7Q3vf+KM7vKf8AfxecbVqHdo9PhTgn9qcZHpA3s2cfFSEbFvMJ9wxOtDmshFXOcGtHGSaAe8r4qoiWqfWoqrYh0vct3i6oIoYtkbGtrxkDWfaan2rzMj1e5XL4nomN1Wo1PAoHG10fyS2zRNFGZ2fHxZjtYA81S3/qvQUsnaRIpDqY9SRUNGu8zklwvf7LOx1kv0GSxynX4UTt0jOLXrIHn4wcs8CqvaR95PXyNcE6InZv7q+ht7uva0ZObRwU/wAPZZOzbmnsXsOySM7A6m0bD7nLpdGyrZrJucn7Yp2te+mdYu9pb10XrFfMTZbueHsO8bQeIjaD5CpEkbo3ark3lRj2vS1pmrgcggIhlX7mTelD0rFrocdOv2M1ZhKUOr5CCAuXIn2nN6y7oolG0liJy9yxQYa8yQZQ+51q+b/M1ZqTGbzNFRhO5HPS9EefCAtnIh8navTi/wAXKRpPvNK2j+6pZymFAIAgCAICAZau0YvWmdFMqGjcVeXsYa/DTn7lLq0RwgL1yS9zY/nJf8yoNfjL0LlHgoTJYzUEAQBAEBU2XD5SyejN+MaraM4O6EzSP8epWKqEwIfTpDB/aFk9Wg6Nq83UYruanoYcNvJDbrpOwIAgCAIAgCAIDVYhxBBh6PhLyfStc1o1vceJrd/4DeQu2KF8q2NQ65ZWxpa4pLGGM5sTOpJ8HADVsTT9rz3x+wbuM26elZClvFcyPPUulWzwNrX/APB2YUp/MbSz2wRH8x/Ef26+r/Zf9Ceqnd/rM+pfQgrnVqXGp2klbzAq2k6w1kytF6APvJ38PGdYBbWQj0dWZ7dfkWCavYzc3evoboaFzt7txi44wazDZDrHaWPGr4N72iYeUNHxh5gCPLtXKmqll3Ob18DjUUyRb2r7knwm0uuG1kk1LbSa14mDqrLP/tt6GqD/AFlXmQDC90NxBPwM83BOcxxY4tzgXDss06x3oca13KjPIsTNZEtMEEaSu1VUzsQYJnuSIzOfFLDWmfE5x3019jRvvXXFVskdq2Ki+ZzlpHMbrW2oRlajIS7DFsZfsP8ALr3dSprY5T/Tk8A/2u2U49XFTHOxYndszqmaG2F6SN7J/RfM1l13rasHWh4hOY9rs2WN2trqHY4b/IRx6jrXa+OOoZv6KdTHvgfYXRhLGUGJW0iPBzAVdE46/KWnvx5tfGAos9K+Fd/DMrw1DZU3cciSLMd5EMq/cyb0oelYtdDjp1+xmrMJSh1fIQQFy5E+05vWXdFEo2ksROXuWKDDXmSDKH3OtXzf5mrNSYzeZoqMJ3I56Xojz4QEzyf4yjwq2ZtpjfJwjmEZhbqoCNdT5Viq6V0yoqLwNtLUtiRUVCWaXoPF5fez9Vku1+aGq8GZDS9B4vL72fql2vzQXgzIaXoPF5fez9Uu1+aC8GZGxw/lIhvy0RwQQyNdIXUc4toKMc7XQ/2rrloXRsV6rwOyKsbI5GohN1hNZAMtXaMXrTOimVDRuKvL2MNfhpz9yl1aI4QFh4LyhRYdsrYLRFI9zXPNWltNbid58qnVNE6WRXIpRgrGxsRqobzS9B4vL72fqui7X5od14MyGl6DxeX3s/VLtfmgvBmQ0vQeLy+9n6pdr80F4MyN5hLHMeKJXRWaJ7C1meS8tpTOaKaj/cuiekdC3WVTuhqWyrYiEsWQ0lTZcPlLJ6M34xqtozg7oTNI/wAepWKqEwIfS0rkyoQ3bZ4IZIJXGKKNhILKEtaBUa/IpUuj3verrU3qU465jWolnAzdL0Hi8vvZ+q4Xa/NDneDMhpeg8Xl97P1S7X5oLwZkNL0Hi8vvZ+qXa/NBeDMiU4QxSzFLJH2Zjowxwac8jXUV3LJUU6wqiKpphmSVLUN+ug7ggCAICjcqVzWmzWuSe2Bz4XkcHINbWimph8Cmvz7dtVcoZY1jRicU/bSPWRvR+svAjWHp2Wa1Wd9u+TbNG59dlA4Gp46bfYtUyKsbkbxsM0KokiKvC02uUazyQXhObVrEhD43bnMIAbQ76AZv/VdNG5FhRE8PudtY1UlVV8TV4dtcdgtUElubnRska5wpXUDtpvptp5F3TNc6NWt42HVC5GyIruBfV8Wl962KR2FpGukcz4JzXDjFQD3rqVArsNK0Xn42oyVElTd4lx6q6NVjXf4HPl4WOWxPIvJj2PJJPCNIJO81O3zr0THtcnwr/wAIT2PRfiQtrBzA64ZQe+itn/sH+lIqFsq05oVYEtprPJSnWjPoG6ydgH6KySERfAsfJrdc9zuktF8Vs9j4NwkE3Yh9aU7B23zka60FaqZWyMkRGM3ut8Pco0kb2WufuTzK/t7mPlkNiGbGZHmMHczOOaPdRUWIqNTW42E96orls4HxZ4XWh7W2UEvc4BgbtLiaCntX1yoiWrwPjEVXIicSVZUZmy20BpBkZBEycjYZQCT59RaPZTcslCipF5Kq2cjVWqiydN5obiuu0XrK1tzNc6QEEObqDNepxd3uzb5NS0SyMY21/A6Io3vd8J0pECGjhDU0FTxmmteZU9ChE8q/cyb0oelYtdDjp1+xmrMJSh1fIQQFy5E+05vWXdFEo2ksROXuWKDDXmSDKH3OtXzf5mrNSYzeZoqMJ3I56Xojz4QBAEAQBASbJp3Ts3nk6GRZa3Ad0+6GqjxkOgV58uEAy1doxetM6KZUNG4q8vYw1+GnP3KXVojhAEAQBAEBYWRXtub1c9JGp2ksNOZQ0f315FyqMVipsuHylk9Gb8Y1W0Zwd0Jmkf49SsVUJgQBAEAQBAW9kR+QtHzrf8Ao+ku+3kV9H9xeZZKmm8IAgCA854W2hpbaGhzXAhzXAEEcRB2r6iqi2ofFRFSxSpMcZNjY86bDwL49rodZc3ys3uHk2jy7q1NXW/DJxz9yZUUVnxR/8NZh60sxVZxYL0cGzMqbFM7ceSceI01eze0V7ZmrC/tWcF7yf2cInJMzsncU4KRC22R9gkdHbGlj2Etc07Qf98dd4W1rkcmsnAxParVsU9LvvKW7HZ13SPidvLHEV84Go+1fHxteljktOTJHM7qklgykW6NubaTFOP8AmhB/wzarKtBEq2panI0trpETfvJpcdgdftkba3wXc0ubIc03eXHsXOb8bhhtzeLesUr0ikWNFd/7fg2RtWRmuqJ/z8kH0g2pgpYG2ez/ADFnaP8ALOW7Yo/5Kq81MS1r+CIiGhvO9p72NbylfKRsz3EgeZuxvsC0MiYzupYZ3yvf3lMLYuZwJtdcTcFwC1W0A2yZp/hY3f02EUMrxuNNg9m80wvVah/Zt7qcVz8jcxEp2a7u8vBDHwfgubFbzLai5kJcS+U63PNeyzK7TWtXHUDxnUuVRVNgTVTjlkcIKZ0y6y8C67nuiG5YxFdrAxo4tpPG47XHzqJJI6RdZyldkbWJY1DOXA5kQyr9zJvSh6Vi10OOnX7GaswlKHV8hBAXLkT7Tm9Zd0USjaSxE5e5YoMNeZIMofc61fN/mas1JjN5miowncjnpeiPPhATLAODGYqbM6eV0fBuYBmgGtQTv8yxVdUsKoiJbabaambKiqqkr0Qw+MyfQasl5v8AlNN3szGiGHxmT6DUvN/yi72ZjRDD4zJ9BqXm/wCUXezM2OHsm8dx2iOeKd7zGXUaWtANWObu9Jdc1c6RisVOJ2RUbY3I5FJysJsIBlq7Ri9aZ0UyoaNxV5exhr8NOfuUurRHCAsHBuT2PEVlbPNM9hc54zWtaRqcRv8AMp1RWuikVqIUIKNsjEcqm80Qw+MyfQaui83/ACndd7Mxohh8Zk+g1Lzf8ou9mY0Qw+MyfQal5v8AlF3szN7hDAzMLyulglfIXMzKOaB3zTXV6K6KirdM1Gqlh3wUyRLaiktWQ0lTZcPlLJ6M34xqtozg7oTNI/x6lYqoTAh9LQuTJdFeVnhmfPI0yxRvIDW0Bc0Gg96ly6Qcx6ts4KU46FrmotvEzdEMPjMn0GrrvN/ynK72ZjRDD4zJ9BqXm/5Rd7Mxohh8Zk+g1Lzf8ou9mZKcHYWbhZkjIJHSB7g4lwApQU3LLUVCzKiqlhqghSJLEJCs53BAEAQBAEBX+PcAC862i4gGWgdk5oOaJDtqD3r/AC79/GqFLWanwP4fb8GKopdb4mcSKtc3HLOBt9IrzhBaxzxm8MG1qx9djxr+07Kgat9Mus3exfT8Ge1KhNV256epBrTZ3WR7mWlpY9pIc1woQeIre1yOS1DA5qtWxTzX0+HQGT+P/wAXZxxxu+17z/teeql/zu5l6nT/ABN5HPzdi9EQVP1fD4TC5brjw9C23YjbnE67JZjtkdue8bmDUdfk4wDilkdK7so+q/0boo2xN7STj4Ib/C2EZcVym3YrrmPIcyM6s8btXes4htPm1nPPUthb2UX/AH98TuigdM7tJf8Aha0UYhAbEA1oAAAFAANgAGxSlW3epSRLD6QBARDKv3Mm9KHpWLXQ46dfsZqzCUodXyEEBcuRPtOb1l3RRKNpLETl7ligw15kgyh9zrV83+ZqzUmM3maKjCdyOel6I8+EBbORD5O1enF/i5SNJ95pW0f3VLOUwoBAEAQBAQDLV2jF60zoplQ0biry9jDX4ac/cpdWiOEBeuSXubH85L/mVBr8Zehco8FCZLGaggCAIAgKmy4fKWT0ZvxjVbRnB3QmaR/j1KxVQmBD6dIYP7Qsnq0HRtXm6jFdzU9DDht5IbddJ2BAEAQBAEAQBAEAQBAQrHuChfQ4e6vg7UyhBBzc+mwE7nCgo72HjG2lquz+B/dMlTTa/wATe8QdsrMajgL3pBeMfYMkcM0SkauDlHeu3fh4K22LT/EzexfDLzT99zJa2oTVduenqQ28LDJdsjorewxvaaOa7/7WOIjUVuY9r01mruMT2OYtjifXBlPF0WaKA2Uu4NgbnCalab6Zmr7VPl0er3q7W4+Rvjrka1G6vArp5qSRq1lUkJy71JjdlzxYZjba8UNzpCK2ayH4zjufKO9aOI+3XqWJ8rpl7OLh4r7G1kTYU7STj4ISjCOGJcRy/wAwxb2WdQwxEaqd6S3c0bm79prXXknnbE3soeqmmGF0ju1l6IWappvCAIAgIhlX7mTelD0rFrocdOv2M1ZhKUOr5CCAuXIn2nN6y7oolG0liJy9yxQYa8yQZQ+51q+b/M1ZqTGbzNFRhO5HPS9EefCAleCsaHCjZWshEvCFpqZM2lAR4JrtWSppe2VFtssNdPU9iipZaSXTC7xNv1g/trNdifN6fk0Xj9I0wu8Tb9YP7aXYnzen5F4/SNMLvE2/WD+2l2J83p+ReP0jTC7xNv1g/tpdifN6fkXj9JZdzW3+ZWeGYtzeFijkza1pnNDqVoK7VMkbqPVuS2FFjtZqLmQzLV2jF60zoplt0biry9jHX4ac/cpdWiOEBOMKZRDhyztgbZxJmuec4y5vxnE7Mw8fGsM9D2r1frWG6Gs7NiNsNxphd4m36wf2103Ynzen5O28fpGmF3ibfrB/bS7E+b0/IvH6Rphd4m36wf20uxPm9PyLx+k+osrzpHAfwjdZA7YO805NfF0aiJbren5PqaQtWzVLVUopFTZcPlLJ6M34xqtozg7oTNI/x6lYqoTAh9LEujKm67IIoRZQ7go2R53DkVzWhtaZhpsU6TR+u5Xa3Fcigyv1Wo3V4GZphd4m36wf21wuxPm9Pycrx+kaYXeJt+sH9tLsT5vT8i8fpGmF3ibfrB/bS7E+b0/IvH6TPw/lPde9pigNmDOEeG53DE01HXTMFdnGuuWgSNiu1uHkdkVbrvRthZCmm8IAgCAIAgCAICA5ScE/zhptF1NpaGjsmj+o0fmG7j2cVN9HVdmuo/h9vwYqqm1/ibxITYb/AIcQRts2Mah7exhtYHZs/tl8IcZPt19ktr4XxLrw9W+377GRkrZE1JePgph2rAVtifm2SLh2O1slic0scDsNSex9v27V2NrYlS1Vs8lODqORF3JamZsRHZsDa58y13gNjRrhgO4u8J2/j9Haeq2Sp4bmeqnbZHT8d7vRDaYEwxJiWX+PxMTI0mrGv/qEbyNgYNw2HzDX1VVQ2FvZRbv6/Jzp4XSu7SQttSSmEAQBAEBEMq/cyb0oelYtdDjp1+xmrMJSh1fIQQFy5E+05vWXdFEo2ksROXuWKDDXmSDKH3OtXzf5mrNSYzeZoqMJ3I56Xojz4QBAEAQBAEB0hg/tCx+qwdE1ebqMV3NT0UOG3khF8tXaMXrTOimWrRuKvL2Mtfhpz9yl1aI4QBAEAQBAetl+Oz02/iF8d3VObO8h1EvLHoypsuHylk9Gb8Y1W0Zwd0Jmkf49SsVUJgQBAEAQBAb7AXdGy/Oj8Cs9Xgu5GilxWnRK86XggCAIAgCAIAgCAqXKtg/gC62XY3sSfh2gbCf6gHET8by695Vahqrf8bunsTK2n/8AI3qV9Zb2nsbCyyTyxsO1rJHNb7gaKi6JjltVEMDZXtSxFJBk9wkcSzZ1pBFnjI4Q+EdoYD9p4h5SFnq6nsm2JxX9tNFLT9q61eCFuYrndYoI47AeB4WaCz57ABwbHuDSW7gaahxEhR4ERzlV2+xFXmVZVVGoiZohAobZJYxLNZKxus7DLUvk+EAtJiDHB8r+HDg14Ls1pa4Cm1b1a11jV8d3LdbkllnW1DHrKlqp4b/WzPeW4NaklEIAgCA11/3PHf0DoLaXBji0nMIB7FwcNZB3hdkUqxu1mnCSNHt1VIropsXhT843qLVeMvkZthiGimxeFPzjeol4y+Q2GIkmGcOxYajdHd5eWueXnPcCa5rW7gNzQs807pVtcd8UTY0saZd8Xay94Xw2qoZIKOzTQ0qDqJB4lwjerHI5PA5vajmq1SIaKbF4U/ON6i2XjL5GXYYhopsXhT843qL5eMvkNhiGimxeFPzjeol4y+Q2GIaKbF4U/ON6iXjL5DYYhopsXhT843qJeMvkNhiGimxeFPzjeol4y+Q2GIaKbF4U/ON6iXjL5DYYiZ3dY23dFHFBXNjY1ja7aNaAK+wLG9yucrl8TW1uqiIhg4lw9FiSJsV4F4a14eMwgGoa5u8Hc4rnDM6J2s065YmypY4jWimxeFPzjeotN4y+R0bDENFNi8KfnG9RLxl8hsMQ0U2Lwp+cb1EvGXyGwxDRTYvCn5xvUS8ZfIbDENFNi8KfnG9RLxl8hsMQ0U2Lwp+cb1EvGXyGwxH0zJXYmEFrp6gg/KN6qLpCVcglFEhOVhNhH8T4RgxMYzeJkHBhwbmOA+NStag+CFohqXw26vidMsDZbNY0mimxeFPzjeou68ZfI6dhiGimxeFPzjeol4y+Q2GIaKbF4U/ON6iXjL5DYYhopsXhT843qJeMvkNhiGimxeFPzjeol4y+Q2GIaKbF4U/ON6iXjL5DYYjLurJxZLqmjmszps+N2c3Oe0ivlGauMldI9qtWzecmUkbHI5CYLGaggCAIAgCAIAgCA+JYxM0tlAc1wIIIqCCKEEb19RbFtQ+Klu4pm9smFpbaiy7ADZ3Oq2QvHYN4nAnOJGsCla6lZj0gzs7XcciU+hdr2N4Ft3JdUdywshsQo1gp5Sd7jxknWpEkjpHK5xTjYjGo1D1vGwR3nG6K2tzmOGsbN9QQRrBBAII2EL4x6sXWbxPrmo5LFNPDhKMOYbZLLO2M1jZIY80GucCcxjS/Xr7InXr2ruWodYtiIluX79jrSFPFbSQrOdwQBAEAQBAEAQBAEAQBAEAQBAEAQBAEAQBAEAQBAEAQBAEAQBAEAQBAEAQBAEAQBAEAQBAEAQBAEAQBAEAQBAEAQBAEAQBAEAQBAEAQBAEAQBAEAQBAEAQBAEAQBAEAQBAEAQBAEAQBAEAQBAEAQBAEAQBAEAQBAEAQBAEAQBAEAQBAEAQBAEAQBAEAQBAEAQBAEAQBAEAQBAEAQBAEAQBAEAQBAEB//9k="/>
          <p:cNvSpPr>
            <a:spLocks noChangeAspect="1" noChangeArrowheads="1"/>
          </p:cNvSpPr>
          <p:nvPr/>
        </p:nvSpPr>
        <p:spPr bwMode="auto">
          <a:xfrm>
            <a:off x="612935" y="312738"/>
            <a:ext cx="30488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50" tIns="45726" rIns="91450" bIns="45726" numCol="1" anchor="t" anchorCtr="0" compatLnSpc="1">
            <a:prstTxWarp prst="textNoShape">
              <a:avLst/>
            </a:prstTxWarp>
          </a:bodyPr>
          <a:lstStyle/>
          <a:p>
            <a:endParaRPr lang="en-US"/>
          </a:p>
        </p:txBody>
      </p:sp>
      <p:sp>
        <p:nvSpPr>
          <p:cNvPr id="22" name="AutoShape 12" descr="data:image/jpeg;base64,/9j/4AAQSkZJRgABAQAAAQABAAD/2wCEAAkGBxQHEhQUBxQWExQWFBQXFRcUExgbGhwaHxUWGh4bGxoaHiggGCYxHhYYITEtJykrLi4wGx8zODUtNyk5Li4BCgoKDg0OGxAQGzcmICQrLSwsLCw3NTQsMiwsNzAsLC8sLCw3LCwsLywsLCwsLCwsLCwsLCwsLCwvLCwsLC0sL//AABEIAIYBeQMBEQACEQEDEQH/xAAcAAEAAgMBAQEAAAAAAAAAAAAABgcEBQgDAgH/xABLEAABAwEDBgYMDAYCAwEAAAABAAIDEQQFBgcSFyExQRNRU5Oz0iI0NUJSVGFxcnSBkSMyM3OSlKGiscLR0xQVQ2KywWOCJcPwFv/EABoBAQEBAAMBAAAAAAAAAAAAAAAFBAIDBgH/xAA3EQABAwEEBwYGAgMAAwAAAAAAAQIDBBEVM1EFEhQhMXGBEzJBYaHRIlJiseHwQsEjNJFDkvH/2gAMAwEAAhEDEQA/ALxQBAEAQBAEAQBAEAQBAEAQBAEAQBAEAQBAEAQBAEAQBAEAQBAEAQBAEAQBAEAQBAEAQBAEAQBAEAQBAEAQBAEAQBAEAQBAEAQBAEAQBAEAQBAEAQBAEAQBAEAQBAEAQBAEAQBAEAQBAEAQBAEAQBAEAQBAEAQBAEAQBAEAQBAEBh3vecdzwvmtxzWMFTxniA4yTQBc42Oe5Gt4nF70Y3WUoC+cWWm87SbQJHxkGsbWPNGDcBuPl1a9fmV+OmjYzUstzIclQ9z9a0uvBWJG4ls4kFBI2jZWjc6m0eQ7R7RuUWpgWF9nh4FeCZJWW+PiSBZzvCAIAgCAIAgCAIAgCAIAgCAIAgCAIAgCAIAgCAIAgCAIAgCAIAgCAIAgCAIAgCAIAgCAIAgCA+ZJBEC6UgAAkkmgAG0k7kRLQq2FEZQ8XHEsuZZKizxk5g8N2zPI+wDcPPRXqSm7Ftq8VItVUdq6xOCHnY8nlvtcYkbEG1FWse8NeR6J2e2i+uroWustPjaKVUtMS5rytGCrWDKxzHDVLE/VnMrs/wBgjfxhc5GMqI9y8lOMb30795fl03lHe8TJrC7OY8VB3+UEbiDqKgPY5jla7iW2PR6ayGYuByCAIAgCAwr4vWK5YnTXg4tjaWgkNJ2kAagCdpC5xxukdqt4nF70Ylqkd0lXdyzuZl6q0bDPl6odG2Q5jSVd3LO5mXqpsM+Xqg2yHM3lw37BiBjpLrcXta7MJLXN7KgNKOA3OC6JYXxLY9DtjkbIlrTJvO3suuJ8ttOaxgq4gE0FabBrO1cWMV7ka3icnORqWqRrSVd3LO5mXqrTsM+Xqh0bZDmNJV3cs7mZeqmwz5eqDbIcxpKu7lnczL1U2GfL1QbZDmNJV3cs7mZeqmwz5eqDbIcxpKu7lnczL1U2GfL1QbZDmNJV3cs7mZeqmwz5eqDbIcxpKu7lnczL1U2GfL1QbZDmSiw2ptujZLZjVkjGvaaEVa4Ag0Osaisrmq1VavgaEVFS1DEv6/IbgjEl6OLGOeGAhrndkQ40o0E7Glc4onyrYw4ySNjS1xotJV3cs7mZequ/YZ8vVDp2yHMaSru5Z3My9VNhny9UG2Q5jSVd3LO5mXqpsM+Xqg2yHMaSru5Z3My9VNhny9UG2Q5jSVd3LO5mXqpsM+Xqg2yHMaSru5Z3My9VNhny9UG2Q5n6zKRd7yA2Z1SQB8DL1UWhnTw9UG1xZkuWQ0mmv/FFmw8WC9XlheHFtGOdWlK/FBptC7oqeSW3UTgdUkzI+8pqdJV3cs7mZequ3YZ8vVDr2yHMaSru5Z3My9VNhny9UG2Q5jSVd3LO5mXqpsM+Xqg2yHMaSru5Z3My9VNhny9UG2Q5jSVd3LO5mXqpsM+Xqg2yHMaSru5Z3My9VNhny9UG2Q5mTd2PbDeUrIrHK5z3nNaOCkFT5y2gXF9HMxqucm5D62pjctiKSZZjQEAQBAEAQBACabUBUOPsWvxFKLDhyr2F2a4s/qu8Ef2DaTsNK7BU16WmSJvayf8Az8kuoqFkd2cZggWfAQ7PNtV402bYoD+Z32+jv5/HVeTPVf39tOPwU3m77EQvG85rzlM1ukc+Soo4nZvAbT4vkAotrI2MbqtTcZHyPeusqknu3EsV+xts2MuypqhtQ+UjP9575vGffXaMj4HRLrw9U8FNLJ2yJqS9FMu6LdaMm9pzLf8ACWWbWHM1tcNVJI+JwFKjeKeQrhI1lWy1u5yftinJjnUz7Hd1S47HamW5jZLI4PY4AtcNhCjuarVsUqtVFS1D2Xw+hAEAQEQyr9zJvSh6Vi10OOnX7GaswlKHV8hBAXLkT7Tm9Zd0USjaSxE5e5YoMNeZIMofc61fN/mas1JjN5miowncjnpeiPPhAEAQBAEAQHSGD+0LH6rB0TV5uoxXc1PRQ4beSEXy1doxetM6KZatG4q8vYy1+GnP3KXVojhAEAQBAEB62X47PTb+IXx3dU5s7yHUS8sejKmy4fKWT0ZvxjVbRnB3QmaR/j1KxVQmBAEAQBAEBvsBd0bL86PwKz1eC7kaKXFadErzpeCAIAgCAID8JptQFWYzxbJiOT+AwpV4eS2SRp+Pxhp3M43b/Ntq09M2Jvay/wDP3xJ006yr2cXVTRW28YsGMdZ7gcJLW4ZtotI7zjji4vKf9/F72xuqF15NzfBP7X9/PS6RsCajOPivsQpzi4ku1kmpJ3lbjCq2lhYVwr/MLotclKySHOi4/gakU87jI33KbPUatQ1PBOPUowQa0Dlz/orsa1SJxKMNYmbBGbJiBpmsb9210R8OM7fZ7t4OWenVV7SPc778zVDUWJqSb2/YkV1XjLk9ma2Z38Rd8/ZRyN1ih75u4Gm0b9oWaRjaptqbnpxQ0tctO6xd7V4FsWS1MtrGyWRwexwq1zTUEKS5qtWxSiioqWoey+H0IAgIhlX7mTelD0rFrocdOv2M1ZhKUOr5CCAuXIn2nN6y7oolG0liJy9yxQYa8yQZQ+51q+b/ADNWakxm8zRUYTuRz0vRHnwgJJhLB0uKWyOskjGcGWg5+drqCdVB5FmqKpsKoipxNUFMsqKqKSDRHaeXh+/1VmvJmSnfd7sxojtPLw/f6qXkzJRd7sxojtPLw/f6qXkzJRd7sxojtPLw/f6qXkzJRd7sy1bjsRu6zQQykF0cMcZI2EtYGkivmUqR2u9XZqU2N1WomRDstXaMXrTOimW3RuKvL2Mdfhpz9yl1aI4QEww1k+mxDA2ezSxsa4uFHZ1dRpuHkWOatbE/VVDbFRukbrIptNEdp5eH7/VXTeTMlOy73ZjRHaeXh+/1UvJmSi73ZjRHaeXh+/1UvJmSi73Zn3DkmtMbmkzw6iD3+4+ii6RYqWWKfUoHIttpcCjlQqbLh8pZPRm/GNVtGcHdCZpH+PUrFVCYEBOrsyYWi8oYpopog2SNjwDn1Ac0Gh1eVYH6QYxytVF3G9lC5zUW3iZWiO08vD9/qrheTMlOV3uzGiO08vD9/qpeTMlF3uzGiO08vD9/qpeTMlF3uzNlhvJpPdNqhmmlic2N4cQ3PqdR2VHlXXNXsexWoi7zshonMejrS0VLKIQBAEAQHnaJ22Zrn2hwa1oJc5xAAA3knYvqIqrYh8VURLVKhxhjSXFEgseGg7g3nNqBR0vk/tZvNd22g1KvT0rYU7SXinp+SXPUrKvZx+Jg3tbGYMidZLmcHWp4pa7Q3vf+KM7vKf8AfxecbVqHdo9PhTgn9qcZHpA3s2cfFSEbFvMJ9wxOtDmshFXOcGtHGSaAe8r4qoiWqfWoqrYh0vct3i6oIoYtkbGtrxkDWfaan2rzMj1e5XL4nomN1Wo1PAoHG10fyS2zRNFGZ2fHxZjtYA81S3/qvQUsnaRIpDqY9SRUNGu8zklwvf7LOx1kv0GSxynX4UTt0jOLXrIHn4wcs8CqvaR95PXyNcE6InZv7q+ht7uva0ZObRwU/wAPZZOzbmnsXsOySM7A6m0bD7nLpdGyrZrJucn7Yp2te+mdYu9pb10XrFfMTZbueHsO8bQeIjaD5CpEkbo3ark3lRj2vS1pmrgcggIhlX7mTelD0rFrocdOv2M1ZhKUOr5CCAuXIn2nN6y7oolG0liJy9yxQYa8yQZQ+51q+b/M1ZqTGbzNFRhO5HPS9EefCAtnIh8navTi/wAXKRpPvNK2j+6pZymFAIAgCAICAZau0YvWmdFMqGjcVeXsYa/DTn7lLq0RwgL1yS9zY/nJf8yoNfjL0LlHgoTJYzUEAQBAEBU2XD5SyejN+MaraM4O6EzSP8epWKqEwIfTpDB/aFk9Wg6Nq83UYruanoYcNvJDbrpOwIAgCAIAgCAIDVYhxBBh6PhLyfStc1o1vceJrd/4DeQu2KF8q2NQ65ZWxpa4pLGGM5sTOpJ8HADVsTT9rz3x+wbuM26elZClvFcyPPUulWzwNrX/APB2YUp/MbSz2wRH8x/Ef26+r/Zf9Ceqnd/rM+pfQgrnVqXGp2klbzAq2k6w1kytF6APvJ38PGdYBbWQj0dWZ7dfkWCavYzc3evoboaFzt7txi44wazDZDrHaWPGr4N72iYeUNHxh5gCPLtXKmqll3Ob18DjUUyRb2r7knwm0uuG1kk1LbSa14mDqrLP/tt6GqD/AFlXmQDC90NxBPwM83BOcxxY4tzgXDss06x3oca13KjPIsTNZEtMEEaSu1VUzsQYJnuSIzOfFLDWmfE5x3019jRvvXXFVskdq2Ki+ZzlpHMbrW2oRlajIS7DFsZfsP8ALr3dSprY5T/Tk8A/2u2U49XFTHOxYndszqmaG2F6SN7J/RfM1l13rasHWh4hOY9rs2WN2trqHY4b/IRx6jrXa+OOoZv6KdTHvgfYXRhLGUGJW0iPBzAVdE46/KWnvx5tfGAos9K+Fd/DMrw1DZU3cciSLMd5EMq/cyb0oelYtdDjp1+xmrMJSh1fIQQFy5E+05vWXdFEo2ksROXuWKDDXmSDKH3OtXzf5mrNSYzeZoqMJ3I56Xojz4QEzyf4yjwq2ZtpjfJwjmEZhbqoCNdT5Viq6V0yoqLwNtLUtiRUVCWaXoPF5fez9Vku1+aGq8GZDS9B4vL72fql2vzQXgzIaXoPF5fez9Uu1+aC8GZGxw/lIhvy0RwQQyNdIXUc4toKMc7XQ/2rrloXRsV6rwOyKsbI5GohN1hNZAMtXaMXrTOimVDRuKvL2MNfhpz9yl1aI4QFh4LyhRYdsrYLRFI9zXPNWltNbid58qnVNE6WRXIpRgrGxsRqobzS9B4vL72fqui7X5od14MyGl6DxeX3s/VLtfmgvBmQ0vQeLy+9n6pdr80F4MyN5hLHMeKJXRWaJ7C1meS8tpTOaKaj/cuiekdC3WVTuhqWyrYiEsWQ0lTZcPlLJ6M34xqtozg7oTNI/wAepWKqEwIfS0rkyoQ3bZ4IZIJXGKKNhILKEtaBUa/IpUuj3verrU3qU465jWolnAzdL0Hi8vvZ+q4Xa/NDneDMhpeg8Xl97P1S7X5oLwZkNL0Hi8vvZ+qXa/NBeDMiU4QxSzFLJH2Zjowxwac8jXUV3LJUU6wqiKpphmSVLUN+ug7ggCAICjcqVzWmzWuSe2Bz4XkcHINbWimph8Cmvz7dtVcoZY1jRicU/bSPWRvR+svAjWHp2Wa1Wd9u+TbNG59dlA4Gp46bfYtUyKsbkbxsM0KokiKvC02uUazyQXhObVrEhD43bnMIAbQ76AZv/VdNG5FhRE8PudtY1UlVV8TV4dtcdgtUElubnRska5wpXUDtpvptp5F3TNc6NWt42HVC5GyIruBfV8Wl962KR2FpGukcz4JzXDjFQD3rqVArsNK0Xn42oyVElTd4lx6q6NVjXf4HPl4WOWxPIvJj2PJJPCNIJO81O3zr0THtcnwr/wAIT2PRfiQtrBzA64ZQe+itn/sH+lIqFsq05oVYEtprPJSnWjPoG6ydgH6KySERfAsfJrdc9zuktF8Vs9j4NwkE3Yh9aU7B23zka60FaqZWyMkRGM3ut8Pco0kb2WufuTzK/t7mPlkNiGbGZHmMHczOOaPdRUWIqNTW42E96orls4HxZ4XWh7W2UEvc4BgbtLiaCntX1yoiWrwPjEVXIicSVZUZmy20BpBkZBEycjYZQCT59RaPZTcslCipF5Kq2cjVWqiydN5obiuu0XrK1tzNc6QEEObqDNepxd3uzb5NS0SyMY21/A6Io3vd8J0pECGjhDU0FTxmmteZU9ChE8q/cyb0oelYtdDjp1+xmrMJSh1fIQQFy5E+05vWXdFEo2ksROXuWKDDXmSDKH3OtXzf5mrNSYzeZoqMJ3I56Xojz4QBAEAQBASbJp3Ts3nk6GRZa3Ad0+6GqjxkOgV58uEAy1doxetM6KZUNG4q8vYw1+GnP3KXVojhAEAQBAEBYWRXtub1c9JGp2ksNOZQ0f315FyqMVipsuHylk9Gb8Y1W0Zwd0Jmkf49SsVUJgQBAEAQBAW9kR+QtHzrf8Ao+ku+3kV9H9xeZZKmm8IAgCA854W2hpbaGhzXAhzXAEEcRB2r6iqi2ofFRFSxSpMcZNjY86bDwL49rodZc3ys3uHk2jy7q1NXW/DJxz9yZUUVnxR/8NZh60sxVZxYL0cGzMqbFM7ceSceI01eze0V7ZmrC/tWcF7yf2cInJMzsncU4KRC22R9gkdHbGlj2Etc07Qf98dd4W1rkcmsnAxParVsU9LvvKW7HZ13SPidvLHEV84Go+1fHxteljktOTJHM7qklgykW6NubaTFOP8AmhB/wzarKtBEq2panI0trpETfvJpcdgdftkba3wXc0ubIc03eXHsXOb8bhhtzeLesUr0ikWNFd/7fg2RtWRmuqJ/z8kH0g2pgpYG2ez/ADFnaP8ALOW7Yo/5Kq81MS1r+CIiGhvO9p72NbylfKRsz3EgeZuxvsC0MiYzupYZ3yvf3lMLYuZwJtdcTcFwC1W0A2yZp/hY3f02EUMrxuNNg9m80wvVah/Zt7qcVz8jcxEp2a7u8vBDHwfgubFbzLai5kJcS+U63PNeyzK7TWtXHUDxnUuVRVNgTVTjlkcIKZ0y6y8C67nuiG5YxFdrAxo4tpPG47XHzqJJI6RdZyldkbWJY1DOXA5kQyr9zJvSh6Vi10OOnX7GaswlKHV8hBAXLkT7Tm9Zd0USjaSxE5e5YoMNeZIMofc61fN/mas1JjN5miowncjnpeiPPhATLAODGYqbM6eV0fBuYBmgGtQTv8yxVdUsKoiJbabaambKiqqkr0Qw+MyfQasl5v8AlNN3szGiGHxmT6DUvN/yi72ZjRDD4zJ9BqXm/wCUXezM2OHsm8dx2iOeKd7zGXUaWtANWObu9Jdc1c6RisVOJ2RUbY3I5FJysJsIBlq7Ri9aZ0UyoaNxV5exhr8NOfuUurRHCAsHBuT2PEVlbPNM9hc54zWtaRqcRv8AMp1RWuikVqIUIKNsjEcqm80Qw+MyfQaui83/ACndd7Mxohh8Zk+g1Lzf8ou9mY0Qw+MyfQal5v8AlF3szN7hDAzMLyulglfIXMzKOaB3zTXV6K6KirdM1Gqlh3wUyRLaiktWQ0lTZcPlLJ6M34xqtozg7oTNI/x6lYqoTAh9LQuTJdFeVnhmfPI0yxRvIDW0Bc0Gg96ly6Qcx6ts4KU46FrmotvEzdEMPjMn0GrrvN/ynK72ZjRDD4zJ9BqXm/5Rd7Mxohh8Zk+g1Lzf8ou9mZKcHYWbhZkjIJHSB7g4lwApQU3LLUVCzKiqlhqghSJLEJCs53BAEAQBAEBX+PcAC862i4gGWgdk5oOaJDtqD3r/AC79/GqFLWanwP4fb8GKopdb4mcSKtc3HLOBt9IrzhBaxzxm8MG1qx9djxr+07Kgat9Mus3exfT8Ge1KhNV256epBrTZ3WR7mWlpY9pIc1woQeIre1yOS1DA5qtWxTzX0+HQGT+P/wAXZxxxu+17z/teeql/zu5l6nT/ABN5HPzdi9EQVP1fD4TC5brjw9C23YjbnE67JZjtkdue8bmDUdfk4wDilkdK7so+q/0boo2xN7STj4Ib/C2EZcVym3YrrmPIcyM6s8btXes4htPm1nPPUthb2UX/AH98TuigdM7tJf8Aha0UYhAbEA1oAAAFAANgAGxSlW3epSRLD6QBARDKv3Mm9KHpWLXQ46dfsZqzCUodXyEEBcuRPtOb1l3RRKNpLETl7ligw15kgyh9zrV83+ZqzUmM3maKjCdyOel6I8+EBbORD5O1enF/i5SNJ95pW0f3VLOUwoBAEAQBAQDLV2jF60zoplQ0biry9jDX4ac/cpdWiOEBeuSXubH85L/mVBr8Zehco8FCZLGaggCAIAgKmy4fKWT0ZvxjVbRnB3QmaR/j1KxVQmBD6dIYP7Qsnq0HRtXm6jFdzU9DDht5IbddJ2BAEAQBAEAQBAEAQBAQrHuChfQ4e6vg7UyhBBzc+mwE7nCgo72HjG2lquz+B/dMlTTa/wATe8QdsrMajgL3pBeMfYMkcM0SkauDlHeu3fh4K22LT/EzexfDLzT99zJa2oTVduenqQ28LDJdsjorewxvaaOa7/7WOIjUVuY9r01mruMT2OYtjifXBlPF0WaKA2Uu4NgbnCalab6Zmr7VPl0er3q7W4+Rvjrka1G6vArp5qSRq1lUkJy71JjdlzxYZjba8UNzpCK2ayH4zjufKO9aOI+3XqWJ8rpl7OLh4r7G1kTYU7STj4ISjCOGJcRy/wAwxb2WdQwxEaqd6S3c0bm79prXXknnbE3soeqmmGF0ju1l6IWappvCAIAgIhlX7mTelD0rFrocdOv2M1ZhKUOr5CCAuXIn2nN6y7oolG0liJy9yxQYa8yQZQ+51q+b/M1ZqTGbzNFRhO5HPS9EefCAleCsaHCjZWshEvCFpqZM2lAR4JrtWSppe2VFtssNdPU9iipZaSXTC7xNv1g/trNdifN6fk0Xj9I0wu8Tb9YP7aXYnzen5F4/SNMLvE2/WD+2l2J83p+ReP0jTC7xNv1g/tpdifN6fkXj9JZdzW3+ZWeGYtzeFijkza1pnNDqVoK7VMkbqPVuS2FFjtZqLmQzLV2jF60zoplt0biry9jHX4ac/cpdWiOEBOMKZRDhyztgbZxJmuec4y5vxnE7Mw8fGsM9D2r1frWG6Gs7NiNsNxphd4m36wf2103Ynzen5O28fpGmF3ibfrB/bS7E+b0/IvH6Rphd4m36wf20uxPm9PyLx+k+osrzpHAfwjdZA7YO805NfF0aiJbren5PqaQtWzVLVUopFTZcPlLJ6M34xqtozg7oTNI/x6lYqoTAh9LEujKm67IIoRZQ7go2R53DkVzWhtaZhpsU6TR+u5Xa3Fcigyv1Wo3V4GZphd4m36wf21wuxPm9Pycrx+kaYXeJt+sH9tLsT5vT8i8fpGmF3ibfrB/bS7E+b0/IvH6TPw/lPde9pigNmDOEeG53DE01HXTMFdnGuuWgSNiu1uHkdkVbrvRthZCmm8IAgCAIAgCAICA5ScE/zhptF1NpaGjsmj+o0fmG7j2cVN9HVdmuo/h9vwYqqm1/ibxITYb/AIcQRts2Mah7exhtYHZs/tl8IcZPt19ktr4XxLrw9W+377GRkrZE1JePgph2rAVtifm2SLh2O1slic0scDsNSex9v27V2NrYlS1Vs8lODqORF3JamZsRHZsDa58y13gNjRrhgO4u8J2/j9Haeq2Sp4bmeqnbZHT8d7vRDaYEwxJiWX+PxMTI0mrGv/qEbyNgYNw2HzDX1VVQ2FvZRbv6/Jzp4XSu7SQttSSmEAQBAEBEMq/cyb0oelYtdDjp1+xmrMJSh1fIQQFy5E+05vWXdFEo2ksROXuWKDDXmSDKH3OtXzf5mrNSYzeZoqMJ3I56Xojz4QBAEAQBAEB0hg/tCx+qwdE1ebqMV3NT0UOG3khF8tXaMXrTOimWrRuKvL2Mtfhpz9yl1aI4QBAEAQBAetl+Oz02/iF8d3VObO8h1EvLHoypsuHylk9Gb8Y1W0Zwd0Jmkf49SsVUJgQBAEAQBAb7AXdGy/Oj8Cs9Xgu5GilxWnRK86XggCAIAgCAIAgCAqXKtg/gC62XY3sSfh2gbCf6gHET8by695Vahqrf8bunsTK2n/8AI3qV9Zb2nsbCyyTyxsO1rJHNb7gaKi6JjltVEMDZXtSxFJBk9wkcSzZ1pBFnjI4Q+EdoYD9p4h5SFnq6nsm2JxX9tNFLT9q61eCFuYrndYoI47AeB4WaCz57ABwbHuDSW7gaahxEhR4ERzlV2+xFXmVZVVGoiZohAobZJYxLNZKxus7DLUvk+EAtJiDHB8r+HDg14Ls1pa4Cm1b1a11jV8d3LdbkllnW1DHrKlqp4b/WzPeW4NaklEIAgCA11/3PHf0DoLaXBji0nMIB7FwcNZB3hdkUqxu1mnCSNHt1VIropsXhT843qLVeMvkZthiGimxeFPzjeol4y+Q2GIkmGcOxYajdHd5eWueXnPcCa5rW7gNzQs807pVtcd8UTY0saZd8Xay94Xw2qoZIKOzTQ0qDqJB4lwjerHI5PA5vajmq1SIaKbF4U/ON6i2XjL5GXYYhopsXhT843qL5eMvkNhiGimxeFPzjeol4y+Q2GIaKbF4U/ON6iXjL5DYYhopsXhT843qJeMvkNhiGimxeFPzjeol4y+Q2GIaKbF4U/ON6iXjL5DYYiZ3dY23dFHFBXNjY1ja7aNaAK+wLG9yucrl8TW1uqiIhg4lw9FiSJsV4F4a14eMwgGoa5u8Hc4rnDM6J2s065YmypY4jWimxeFPzjeotN4y+R0bDENFNi8KfnG9RLxl8hsMQ0U2Lwp+cb1EvGXyGwxDRTYvCn5xvUS8ZfIbDENFNi8KfnG9RLxl8hsMQ0U2Lwp+cb1EvGXyGwxH0zJXYmEFrp6gg/KN6qLpCVcglFEhOVhNhH8T4RgxMYzeJkHBhwbmOA+NStag+CFohqXw26vidMsDZbNY0mimxeFPzjeou68ZfI6dhiGimxeFPzjeol4y+Q2GIaKbF4U/ON6iXjL5DYYhopsXhT843qJeMvkNhiGimxeFPzjeol4y+Q2GIaKbF4U/ON6iXjL5DYYjLurJxZLqmjmszps+N2c3Oe0ivlGauMldI9qtWzecmUkbHI5CYLGaggCAIAgCAIAgCA+JYxM0tlAc1wIIIqCCKEEb19RbFtQ+Klu4pm9smFpbaiy7ADZ3Oq2QvHYN4nAnOJGsCla6lZj0gzs7XcciU+hdr2N4Ft3JdUdywshsQo1gp5Sd7jxknWpEkjpHK5xTjYjGo1D1vGwR3nG6K2tzmOGsbN9QQRrBBAII2EL4x6sXWbxPrmo5LFNPDhKMOYbZLLO2M1jZIY80GucCcxjS/Xr7InXr2ruWodYtiIluX79jrSFPFbSQrOdwQBAEAQBAEAQBAEAQBAEAQBAEAQBAEAQBAEAQBAEAQBAEAQBAEAQBAEAQBAEAQBAEAQBAEAQBAEAQBAEAQBAEAQBAEAQBAEAQBAEAQBAEAQBAEAQBAEAQBAEAQBAEAQBAEAQBAEAQBAEAQBAEAQBAEAQBAEAQBAEAQBAEAQBAEAQBAEAQBAEAQBAEAQBAEAQBAEAQBAEAQBAEAQBAEAQBAEAQBAEB//9k="/>
          <p:cNvSpPr>
            <a:spLocks noChangeAspect="1" noChangeArrowheads="1"/>
          </p:cNvSpPr>
          <p:nvPr/>
        </p:nvSpPr>
        <p:spPr bwMode="auto">
          <a:xfrm>
            <a:off x="765375" y="465138"/>
            <a:ext cx="30488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50" tIns="45726" rIns="91450" bIns="45726" numCol="1" anchor="t" anchorCtr="0" compatLnSpc="1">
            <a:prstTxWarp prst="textNoShape">
              <a:avLst/>
            </a:prstTxWarp>
          </a:bodyPr>
          <a:lstStyle/>
          <a:p>
            <a:endParaRPr lang="en-US"/>
          </a:p>
        </p:txBody>
      </p:sp>
      <p:sp>
        <p:nvSpPr>
          <p:cNvPr id="23" name="AutoShape 14" descr="data:image/jpeg;base64,/9j/4AAQSkZJRgABAQAAAQABAAD/2wCEAAkGBxQHEhQUBxQWExQWFBQXFRcUExgbGhwaHxUWGh4bGxoaHiggGCYxHhYYITEtJykrLi4wGx8zODUtNyk5Li4BCgoKDg0OGxAQGzcmICQrLSwsLCw3NTQsMiwsNzAsLC8sLCw3LCwsLywsLCwsLCwsLCwsLCwsLCwvLCwsLC0sL//AABEIAIYBeQMBEQACEQEDEQH/xAAcAAEAAgMBAQEAAAAAAAAAAAAABgcEBQgDAgH/xABLEAABAwEDBgYMDAYCAwEAAAABAAIDEQQFBgcSFyExQRNRU5Oz0iI0NUJSVGFxcnSBkSMyM3OSlKGiscLR0xQVQ2KywWOCJcPwFv/EABoBAQEBAAMBAAAAAAAAAAAAAAAFBAIDBgH/xAA3EQABAwEEBwYGAgMAAwAAAAAAAQIDBBEVM1EFEhQhMXGBEzJBYaHRIlJiseHwQsEjNJFDkvH/2gAMAwEAAhEDEQA/ALxQBAEAQBAEAQBAEAQBAEAQBAEAQBAEAQBAEAQBAEAQBAEAQBAEAQBAEAQBAEAQBAEAQBAEAQBAEAQBAEAQBAEAQBAEAQBAEAQBAEAQBAEAQBAEAQBAEAQBAEAQBAEAQBAEAQBAEAQBAEAQBAEAQBAEAQBAEAQBAEAQBAEAQBAEBh3vecdzwvmtxzWMFTxniA4yTQBc42Oe5Gt4nF70Y3WUoC+cWWm87SbQJHxkGsbWPNGDcBuPl1a9fmV+OmjYzUstzIclQ9z9a0uvBWJG4ls4kFBI2jZWjc6m0eQ7R7RuUWpgWF9nh4FeCZJWW+PiSBZzvCAIAgCAIAgCAIAgCAIAgCAIAgCAIAgCAIAgCAIAgCAIAgCAIAgCAIAgCAIAgCAIAgCAIAgCA+ZJBEC6UgAAkkmgAG0k7kRLQq2FEZQ8XHEsuZZKizxk5g8N2zPI+wDcPPRXqSm7Ftq8VItVUdq6xOCHnY8nlvtcYkbEG1FWse8NeR6J2e2i+uroWustPjaKVUtMS5rytGCrWDKxzHDVLE/VnMrs/wBgjfxhc5GMqI9y8lOMb30795fl03lHe8TJrC7OY8VB3+UEbiDqKgPY5jla7iW2PR6ayGYuByCAIAgCAwr4vWK5YnTXg4tjaWgkNJ2kAagCdpC5xxukdqt4nF70Ylqkd0lXdyzuZl6q0bDPl6odG2Q5jSVd3LO5mXqpsM+Xqg2yHM3lw37BiBjpLrcXta7MJLXN7KgNKOA3OC6JYXxLY9DtjkbIlrTJvO3suuJ8ttOaxgq4gE0FabBrO1cWMV7ka3icnORqWqRrSVd3LO5mXqrTsM+Xqh0bZDmNJV3cs7mZeqmwz5eqDbIcxpKu7lnczL1U2GfL1QbZDmNJV3cs7mZeqmwz5eqDbIcxpKu7lnczL1U2GfL1QbZDmNJV3cs7mZeqmwz5eqDbIcxpKu7lnczL1U2GfL1QbZDmSiw2ptujZLZjVkjGvaaEVa4Ag0Osaisrmq1VavgaEVFS1DEv6/IbgjEl6OLGOeGAhrndkQ40o0E7Glc4onyrYw4ySNjS1xotJV3cs7mZequ/YZ8vVDp2yHMaSru5Z3My9VNhny9UG2Q5jSVd3LO5mXqpsM+Xqg2yHMaSru5Z3My9VNhny9UG2Q5jSVd3LO5mXqpsM+Xqg2yHMaSru5Z3My9VNhny9UG2Q5n6zKRd7yA2Z1SQB8DL1UWhnTw9UG1xZkuWQ0mmv/FFmw8WC9XlheHFtGOdWlK/FBptC7oqeSW3UTgdUkzI+8pqdJV3cs7mZequ3YZ8vVDr2yHMaSru5Z3My9VNhny9UG2Q5jSVd3LO5mXqpsM+Xqg2yHMaSru5Z3My9VNhny9UG2Q5jSVd3LO5mXqpsM+Xqg2yHMaSru5Z3My9VNhny9UG2Q5mTd2PbDeUrIrHK5z3nNaOCkFT5y2gXF9HMxqucm5D62pjctiKSZZjQEAQBAEAQBACabUBUOPsWvxFKLDhyr2F2a4s/qu8Ef2DaTsNK7BU16WmSJvayf8Az8kuoqFkd2cZggWfAQ7PNtV402bYoD+Z32+jv5/HVeTPVf39tOPwU3m77EQvG85rzlM1ukc+Soo4nZvAbT4vkAotrI2MbqtTcZHyPeusqknu3EsV+xts2MuypqhtQ+UjP9575vGffXaMj4HRLrw9U8FNLJ2yJqS9FMu6LdaMm9pzLf8ACWWbWHM1tcNVJI+JwFKjeKeQrhI1lWy1u5yftinJjnUz7Hd1S47HamW5jZLI4PY4AtcNhCjuarVsUqtVFS1D2Xw+hAEAQEQyr9zJvSh6Vi10OOnX7GaswlKHV8hBAXLkT7Tm9Zd0USjaSxE5e5YoMNeZIMofc61fN/mas1JjN5miowncjnpeiPPhAEAQBAEAQHSGD+0LH6rB0TV5uoxXc1PRQ4beSEXy1doxetM6KZatG4q8vYy1+GnP3KXVojhAEAQBAEB62X47PTb+IXx3dU5s7yHUS8sejKmy4fKWT0ZvxjVbRnB3QmaR/j1KxVQmBAEAQBAEBvsBd0bL86PwKz1eC7kaKXFadErzpeCAIAgCAID8JptQFWYzxbJiOT+AwpV4eS2SRp+Pxhp3M43b/Ntq09M2Jvay/wDP3xJ006yr2cXVTRW28YsGMdZ7gcJLW4ZtotI7zjji4vKf9/F72xuqF15NzfBP7X9/PS6RsCajOPivsQpzi4ku1kmpJ3lbjCq2lhYVwr/MLotclKySHOi4/gakU87jI33KbPUatQ1PBOPUowQa0Dlz/orsa1SJxKMNYmbBGbJiBpmsb9210R8OM7fZ7t4OWenVV7SPc778zVDUWJqSb2/YkV1XjLk9ma2Z38Rd8/ZRyN1ih75u4Gm0b9oWaRjaptqbnpxQ0tctO6xd7V4FsWS1MtrGyWRwexwq1zTUEKS5qtWxSiioqWoey+H0IAgIhlX7mTelD0rFrocdOv2M1ZhKUOr5CCAuXIn2nN6y7oolG0liJy9yxQYa8yQZQ+51q+b/ADNWakxm8zRUYTuRz0vRHnwgJJhLB0uKWyOskjGcGWg5+drqCdVB5FmqKpsKoipxNUFMsqKqKSDRHaeXh+/1VmvJmSnfd7sxojtPLw/f6qXkzJRd7sxojtPLw/f6qXkzJRd7sxojtPLw/f6qXkzJRd7sy1bjsRu6zQQykF0cMcZI2EtYGkivmUqR2u9XZqU2N1WomRDstXaMXrTOimW3RuKvL2Mdfhpz9yl1aI4QEww1k+mxDA2ezSxsa4uFHZ1dRpuHkWOatbE/VVDbFRukbrIptNEdp5eH7/VXTeTMlOy73ZjRHaeXh+/1UvJmSi73ZjRHaeXh+/1UvJmSi73Zn3DkmtMbmkzw6iD3+4+ii6RYqWWKfUoHIttpcCjlQqbLh8pZPRm/GNVtGcHdCZpH+PUrFVCYEBOrsyYWi8oYpopog2SNjwDn1Ac0Gh1eVYH6QYxytVF3G9lC5zUW3iZWiO08vD9/qrheTMlOV3uzGiO08vD9/qpeTMlF3uzGiO08vD9/qpeTMlF3uzNlhvJpPdNqhmmlic2N4cQ3PqdR2VHlXXNXsexWoi7zshonMejrS0VLKIQBAEAQHnaJ22Zrn2hwa1oJc5xAAA3knYvqIqrYh8VURLVKhxhjSXFEgseGg7g3nNqBR0vk/tZvNd22g1KvT0rYU7SXinp+SXPUrKvZx+Jg3tbGYMidZLmcHWp4pa7Q3vf+KM7vKf8AfxecbVqHdo9PhTgn9qcZHpA3s2cfFSEbFvMJ9wxOtDmshFXOcGtHGSaAe8r4qoiWqfWoqrYh0vct3i6oIoYtkbGtrxkDWfaan2rzMj1e5XL4nomN1Wo1PAoHG10fyS2zRNFGZ2fHxZjtYA81S3/qvQUsnaRIpDqY9SRUNGu8zklwvf7LOx1kv0GSxynX4UTt0jOLXrIHn4wcs8CqvaR95PXyNcE6InZv7q+ht7uva0ZObRwU/wAPZZOzbmnsXsOySM7A6m0bD7nLpdGyrZrJucn7Yp2te+mdYu9pb10XrFfMTZbueHsO8bQeIjaD5CpEkbo3ark3lRj2vS1pmrgcggIhlX7mTelD0rFrocdOv2M1ZhKUOr5CCAuXIn2nN6y7oolG0liJy9yxQYa8yQZQ+51q+b/M1ZqTGbzNFRhO5HPS9EefCAtnIh8navTi/wAXKRpPvNK2j+6pZymFAIAgCAICAZau0YvWmdFMqGjcVeXsYa/DTn7lLq0RwgL1yS9zY/nJf8yoNfjL0LlHgoTJYzUEAQBAEBU2XD5SyejN+MaraM4O6EzSP8epWKqEwIfTpDB/aFk9Wg6Nq83UYruanoYcNvJDbrpOwIAgCAIAgCAIDVYhxBBh6PhLyfStc1o1vceJrd/4DeQu2KF8q2NQ65ZWxpa4pLGGM5sTOpJ8HADVsTT9rz3x+wbuM26elZClvFcyPPUulWzwNrX/APB2YUp/MbSz2wRH8x/Ef26+r/Zf9Ceqnd/rM+pfQgrnVqXGp2klbzAq2k6w1kytF6APvJ38PGdYBbWQj0dWZ7dfkWCavYzc3evoboaFzt7txi44wazDZDrHaWPGr4N72iYeUNHxh5gCPLtXKmqll3Ob18DjUUyRb2r7knwm0uuG1kk1LbSa14mDqrLP/tt6GqD/AFlXmQDC90NxBPwM83BOcxxY4tzgXDss06x3oca13KjPIsTNZEtMEEaSu1VUzsQYJnuSIzOfFLDWmfE5x3019jRvvXXFVskdq2Ki+ZzlpHMbrW2oRlajIS7DFsZfsP8ALr3dSprY5T/Tk8A/2u2U49XFTHOxYndszqmaG2F6SN7J/RfM1l13rasHWh4hOY9rs2WN2trqHY4b/IRx6jrXa+OOoZv6KdTHvgfYXRhLGUGJW0iPBzAVdE46/KWnvx5tfGAos9K+Fd/DMrw1DZU3cciSLMd5EMq/cyb0oelYtdDjp1+xmrMJSh1fIQQFy5E+05vWXdFEo2ksROXuWKDDXmSDKH3OtXzf5mrNSYzeZoqMJ3I56Xojz4QEzyf4yjwq2ZtpjfJwjmEZhbqoCNdT5Viq6V0yoqLwNtLUtiRUVCWaXoPF5fez9Vku1+aGq8GZDS9B4vL72fql2vzQXgzIaXoPF5fez9Uu1+aC8GZGxw/lIhvy0RwQQyNdIXUc4toKMc7XQ/2rrloXRsV6rwOyKsbI5GohN1hNZAMtXaMXrTOimVDRuKvL2MNfhpz9yl1aI4QFh4LyhRYdsrYLRFI9zXPNWltNbid58qnVNE6WRXIpRgrGxsRqobzS9B4vL72fqui7X5od14MyGl6DxeX3s/VLtfmgvBmQ0vQeLy+9n6pdr80F4MyN5hLHMeKJXRWaJ7C1meS8tpTOaKaj/cuiekdC3WVTuhqWyrYiEsWQ0lTZcPlLJ6M34xqtozg7oTNI/wAepWKqEwIfS0rkyoQ3bZ4IZIJXGKKNhILKEtaBUa/IpUuj3verrU3qU465jWolnAzdL0Hi8vvZ+q4Xa/NDneDMhpeg8Xl97P1S7X5oLwZkNL0Hi8vvZ+qXa/NBeDMiU4QxSzFLJH2Zjowxwac8jXUV3LJUU6wqiKpphmSVLUN+ug7ggCAICjcqVzWmzWuSe2Bz4XkcHINbWimph8Cmvz7dtVcoZY1jRicU/bSPWRvR+svAjWHp2Wa1Wd9u+TbNG59dlA4Gp46bfYtUyKsbkbxsM0KokiKvC02uUazyQXhObVrEhD43bnMIAbQ76AZv/VdNG5FhRE8PudtY1UlVV8TV4dtcdgtUElubnRska5wpXUDtpvptp5F3TNc6NWt42HVC5GyIruBfV8Wl962KR2FpGukcz4JzXDjFQD3rqVArsNK0Xn42oyVElTd4lx6q6NVjXf4HPl4WOWxPIvJj2PJJPCNIJO81O3zr0THtcnwr/wAIT2PRfiQtrBzA64ZQe+itn/sH+lIqFsq05oVYEtprPJSnWjPoG6ydgH6KySERfAsfJrdc9zuktF8Vs9j4NwkE3Yh9aU7B23zka60FaqZWyMkRGM3ut8Pco0kb2WufuTzK/t7mPlkNiGbGZHmMHczOOaPdRUWIqNTW42E96orls4HxZ4XWh7W2UEvc4BgbtLiaCntX1yoiWrwPjEVXIicSVZUZmy20BpBkZBEycjYZQCT59RaPZTcslCipF5Kq2cjVWqiydN5obiuu0XrK1tzNc6QEEObqDNepxd3uzb5NS0SyMY21/A6Io3vd8J0pECGjhDU0FTxmmteZU9ChE8q/cyb0oelYtdDjp1+xmrMJSh1fIQQFy5E+05vWXdFEo2ksROXuWKDDXmSDKH3OtXzf5mrNSYzeZoqMJ3I56Xojz4QBAEAQBASbJp3Ts3nk6GRZa3Ad0+6GqjxkOgV58uEAy1doxetM6KZUNG4q8vYw1+GnP3KXVojhAEAQBAEBYWRXtub1c9JGp2ksNOZQ0f315FyqMVipsuHylk9Gb8Y1W0Zwd0Jmkf49SsVUJgQBAEAQBAW9kR+QtHzrf8Ao+ku+3kV9H9xeZZKmm8IAgCA854W2hpbaGhzXAhzXAEEcRB2r6iqi2ofFRFSxSpMcZNjY86bDwL49rodZc3ys3uHk2jy7q1NXW/DJxz9yZUUVnxR/8NZh60sxVZxYL0cGzMqbFM7ceSceI01eze0V7ZmrC/tWcF7yf2cInJMzsncU4KRC22R9gkdHbGlj2Etc07Qf98dd4W1rkcmsnAxParVsU9LvvKW7HZ13SPidvLHEV84Go+1fHxteljktOTJHM7qklgykW6NubaTFOP8AmhB/wzarKtBEq2panI0trpETfvJpcdgdftkba3wXc0ubIc03eXHsXOb8bhhtzeLesUr0ikWNFd/7fg2RtWRmuqJ/z8kH0g2pgpYG2ez/ADFnaP8ALOW7Yo/5Kq81MS1r+CIiGhvO9p72NbylfKRsz3EgeZuxvsC0MiYzupYZ3yvf3lMLYuZwJtdcTcFwC1W0A2yZp/hY3f02EUMrxuNNg9m80wvVah/Zt7qcVz8jcxEp2a7u8vBDHwfgubFbzLai5kJcS+U63PNeyzK7TWtXHUDxnUuVRVNgTVTjlkcIKZ0y6y8C67nuiG5YxFdrAxo4tpPG47XHzqJJI6RdZyldkbWJY1DOXA5kQyr9zJvSh6Vi10OOnX7GaswlKHV8hBAXLkT7Tm9Zd0USjaSxE5e5YoMNeZIMofc61fN/mas1JjN5miowncjnpeiPPhATLAODGYqbM6eV0fBuYBmgGtQTv8yxVdUsKoiJbabaambKiqqkr0Qw+MyfQasl5v8AlNN3szGiGHxmT6DUvN/yi72ZjRDD4zJ9BqXm/wCUXezM2OHsm8dx2iOeKd7zGXUaWtANWObu9Jdc1c6RisVOJ2RUbY3I5FJysJsIBlq7Ri9aZ0UyoaNxV5exhr8NOfuUurRHCAsHBuT2PEVlbPNM9hc54zWtaRqcRv8AMp1RWuikVqIUIKNsjEcqm80Qw+MyfQaui83/ACndd7Mxohh8Zk+g1Lzf8ou9mY0Qw+MyfQal5v8AlF3szN7hDAzMLyulglfIXMzKOaB3zTXV6K6KirdM1Gqlh3wUyRLaiktWQ0lTZcPlLJ6M34xqtozg7oTNI/x6lYqoTAh9LQuTJdFeVnhmfPI0yxRvIDW0Bc0Gg96ly6Qcx6ts4KU46FrmotvEzdEMPjMn0GrrvN/ynK72ZjRDD4zJ9BqXm/5Rd7Mxohh8Zk+g1Lzf8ou9mZKcHYWbhZkjIJHSB7g4lwApQU3LLUVCzKiqlhqghSJLEJCs53BAEAQBAEBX+PcAC862i4gGWgdk5oOaJDtqD3r/AC79/GqFLWanwP4fb8GKopdb4mcSKtc3HLOBt9IrzhBaxzxm8MG1qx9djxr+07Kgat9Mus3exfT8Ge1KhNV256epBrTZ3WR7mWlpY9pIc1woQeIre1yOS1DA5qtWxTzX0+HQGT+P/wAXZxxxu+17z/teeql/zu5l6nT/ABN5HPzdi9EQVP1fD4TC5brjw9C23YjbnE67JZjtkdue8bmDUdfk4wDilkdK7so+q/0boo2xN7STj4Ib/C2EZcVym3YrrmPIcyM6s8btXes4htPm1nPPUthb2UX/AH98TuigdM7tJf8Aha0UYhAbEA1oAAAFAANgAGxSlW3epSRLD6QBARDKv3Mm9KHpWLXQ46dfsZqzCUodXyEEBcuRPtOb1l3RRKNpLETl7ligw15kgyh9zrV83+ZqzUmM3maKjCdyOel6I8+EBbORD5O1enF/i5SNJ95pW0f3VLOUwoBAEAQBAQDLV2jF60zoplQ0biry9jDX4ac/cpdWiOEBeuSXubH85L/mVBr8Zehco8FCZLGaggCAIAgKmy4fKWT0ZvxjVbRnB3QmaR/j1KxVQmBD6dIYP7Qsnq0HRtXm6jFdzU9DDht5IbddJ2BAEAQBAEAQBAEAQBAQrHuChfQ4e6vg7UyhBBzc+mwE7nCgo72HjG2lquz+B/dMlTTa/wATe8QdsrMajgL3pBeMfYMkcM0SkauDlHeu3fh4K22LT/EzexfDLzT99zJa2oTVduenqQ28LDJdsjorewxvaaOa7/7WOIjUVuY9r01mruMT2OYtjifXBlPF0WaKA2Uu4NgbnCalab6Zmr7VPl0er3q7W4+Rvjrka1G6vArp5qSRq1lUkJy71JjdlzxYZjba8UNzpCK2ayH4zjufKO9aOI+3XqWJ8rpl7OLh4r7G1kTYU7STj4ISjCOGJcRy/wAwxb2WdQwxEaqd6S3c0bm79prXXknnbE3soeqmmGF0ju1l6IWappvCAIAgIhlX7mTelD0rFrocdOv2M1ZhKUOr5CCAuXIn2nN6y7oolG0liJy9yxQYa8yQZQ+51q+b/M1ZqTGbzNFRhO5HPS9EefCAleCsaHCjZWshEvCFpqZM2lAR4JrtWSppe2VFtssNdPU9iipZaSXTC7xNv1g/trNdifN6fk0Xj9I0wu8Tb9YP7aXYnzen5F4/SNMLvE2/WD+2l2J83p+ReP0jTC7xNv1g/tpdifN6fkXj9JZdzW3+ZWeGYtzeFijkza1pnNDqVoK7VMkbqPVuS2FFjtZqLmQzLV2jF60zoplt0biry9jHX4ac/cpdWiOEBOMKZRDhyztgbZxJmuec4y5vxnE7Mw8fGsM9D2r1frWG6Gs7NiNsNxphd4m36wf2103Ynzen5O28fpGmF3ibfrB/bS7E+b0/IvH6Rphd4m36wf20uxPm9PyLx+k+osrzpHAfwjdZA7YO805NfF0aiJbren5PqaQtWzVLVUopFTZcPlLJ6M34xqtozg7oTNI/x6lYqoTAh9LEujKm67IIoRZQ7go2R53DkVzWhtaZhpsU6TR+u5Xa3Fcigyv1Wo3V4GZphd4m36wf21wuxPm9Pycrx+kaYXeJt+sH9tLsT5vT8i8fpGmF3ibfrB/bS7E+b0/IvH6TPw/lPde9pigNmDOEeG53DE01HXTMFdnGuuWgSNiu1uHkdkVbrvRthZCmm8IAgCAIAgCAICA5ScE/zhptF1NpaGjsmj+o0fmG7j2cVN9HVdmuo/h9vwYqqm1/ibxITYb/AIcQRts2Mah7exhtYHZs/tl8IcZPt19ktr4XxLrw9W+377GRkrZE1JePgph2rAVtifm2SLh2O1slic0scDsNSex9v27V2NrYlS1Vs8lODqORF3JamZsRHZsDa58y13gNjRrhgO4u8J2/j9Haeq2Sp4bmeqnbZHT8d7vRDaYEwxJiWX+PxMTI0mrGv/qEbyNgYNw2HzDX1VVQ2FvZRbv6/Jzp4XSu7SQttSSmEAQBAEBEMq/cyb0oelYtdDjp1+xmrMJSh1fIQQFy5E+05vWXdFEo2ksROXuWKDDXmSDKH3OtXzf5mrNSYzeZoqMJ3I56Xojz4QBAEAQBAEB0hg/tCx+qwdE1ebqMV3NT0UOG3khF8tXaMXrTOimWrRuKvL2Mtfhpz9yl1aI4QBAEAQBAetl+Oz02/iF8d3VObO8h1EvLHoypsuHylk9Gb8Y1W0Zwd0Jmkf49SsVUJgQBAEAQBAb7AXdGy/Oj8Cs9Xgu5GilxWnRK86XggCAIAgCAIAgCAqXKtg/gC62XY3sSfh2gbCf6gHET8by695Vahqrf8bunsTK2n/8AI3qV9Zb2nsbCyyTyxsO1rJHNb7gaKi6JjltVEMDZXtSxFJBk9wkcSzZ1pBFnjI4Q+EdoYD9p4h5SFnq6nsm2JxX9tNFLT9q61eCFuYrndYoI47AeB4WaCz57ABwbHuDSW7gaahxEhR4ERzlV2+xFXmVZVVGoiZohAobZJYxLNZKxus7DLUvk+EAtJiDHB8r+HDg14Ls1pa4Cm1b1a11jV8d3LdbkllnW1DHrKlqp4b/WzPeW4NaklEIAgCA11/3PHf0DoLaXBji0nMIB7FwcNZB3hdkUqxu1mnCSNHt1VIropsXhT843qLVeMvkZthiGimxeFPzjeol4y+Q2GIkmGcOxYajdHd5eWueXnPcCa5rW7gNzQs807pVtcd8UTY0saZd8Xay94Xw2qoZIKOzTQ0qDqJB4lwjerHI5PA5vajmq1SIaKbF4U/ON6i2XjL5GXYYhopsXhT843qL5eMvkNhiGimxeFPzjeol4y+Q2GIaKbF4U/ON6iXjL5DYYhopsXhT843qJeMvkNhiGimxeFPzjeol4y+Q2GIaKbF4U/ON6iXjL5DYYiZ3dY23dFHFBXNjY1ja7aNaAK+wLG9yucrl8TW1uqiIhg4lw9FiSJsV4F4a14eMwgGoa5u8Hc4rnDM6J2s065YmypY4jWimxeFPzjeotN4y+R0bDENFNi8KfnG9RLxl8hsMQ0U2Lwp+cb1EvGXyGwxDRTYvCn5xvUS8ZfIbDENFNi8KfnG9RLxl8hsMQ0U2Lwp+cb1EvGXyGwxH0zJXYmEFrp6gg/KN6qLpCVcglFEhOVhNhH8T4RgxMYzeJkHBhwbmOA+NStag+CFohqXw26vidMsDZbNY0mimxeFPzjeou68ZfI6dhiGimxeFPzjeol4y+Q2GIaKbF4U/ON6iXjL5DYYhopsXhT843qJeMvkNhiGimxeFPzjeol4y+Q2GIaKbF4U/ON6iXjL5DYYjLurJxZLqmjmszps+N2c3Oe0ivlGauMldI9qtWzecmUkbHI5CYLGaggCAIAgCAIAgCA+JYxM0tlAc1wIIIqCCKEEb19RbFtQ+Klu4pm9smFpbaiy7ADZ3Oq2QvHYN4nAnOJGsCla6lZj0gzs7XcciU+hdr2N4Ft3JdUdywshsQo1gp5Sd7jxknWpEkjpHK5xTjYjGo1D1vGwR3nG6K2tzmOGsbN9QQRrBBAII2EL4x6sXWbxPrmo5LFNPDhKMOYbZLLO2M1jZIY80GucCcxjS/Xr7InXr2ruWodYtiIluX79jrSFPFbSQrOdwQBAEAQBAEAQBAEAQBAEAQBAEAQBAEAQBAEAQBAEAQBAEAQBAEAQBAEAQBAEAQBAEAQBAEAQBAEAQBAEAQBAEAQBAEAQBAEAQBAEAQBAEAQBAEAQBAEAQBAEAQBAEAQBAEAQBAEAQBAEAQBAEAQBAEAQBAEAQBAEAQBAEAQBAEAQBAEAQBAEAQBAEAQBAEAQBAEAQBAEAQBAEAQBAEAQBAEAQBAEB//9k="/>
          <p:cNvSpPr>
            <a:spLocks noChangeAspect="1" noChangeArrowheads="1"/>
          </p:cNvSpPr>
          <p:nvPr/>
        </p:nvSpPr>
        <p:spPr bwMode="auto">
          <a:xfrm>
            <a:off x="917813" y="617538"/>
            <a:ext cx="30488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50" tIns="45726" rIns="91450" bIns="45726" numCol="1" anchor="t" anchorCtr="0" compatLnSpc="1">
            <a:prstTxWarp prst="textNoShape">
              <a:avLst/>
            </a:prstTxWarp>
          </a:bodyPr>
          <a:lstStyle/>
          <a:p>
            <a:endParaRPr lang="en-US"/>
          </a:p>
        </p:txBody>
      </p:sp>
      <p:sp>
        <p:nvSpPr>
          <p:cNvPr id="26" name="AutoShape 16" descr="data:image/jpeg;base64,/9j/4AAQSkZJRgABAQAAAQABAAD/2wCEAAkGBxQHEhQUBxQWExQWFBQXFRcUExgbGhwaHxUWGh4bGxoaHiggGCYxHhYYITEtJykrLi4wGx8zODUtNyk5Li4BCgoKDg0OGxAQGzcmICQrLSwsLCw3NTQsMiwsNzAsLC8sLCw3LCwsLywsLCwsLCwsLCwsLCwsLCwvLCwsLC0sL//AABEIAIYBeQMBEQACEQEDEQH/xAAcAAEAAgMBAQEAAAAAAAAAAAAABgcEBQgDAgH/xABLEAABAwEDBgYMDAYCAwEAAAABAAIDEQQFBgcSFyExQRNRU5Oz0iI0NUJSVGFxcnSBkSMyM3OSlKGiscLR0xQVQ2KywWOCJcPwFv/EABoBAQEBAAMBAAAAAAAAAAAAAAAFBAIDBgH/xAA3EQABAwEEBwYGAgMAAwAAAAAAAQIDBBEVM1EFEhQhMXGBEzJBYaHRIlJiseHwQsEjNJFDkvH/2gAMAwEAAhEDEQA/ALxQBAEAQBAEAQBAEAQBAEAQBAEAQBAEAQBAEAQBAEAQBAEAQBAEAQBAEAQBAEAQBAEAQBAEAQBAEAQBAEAQBAEAQBAEAQBAEAQBAEAQBAEAQBAEAQBAEAQBAEAQBAEAQBAEAQBAEAQBAEAQBAEAQBAEAQBAEAQBAEAQBAEAQBAEBh3vecdzwvmtxzWMFTxniA4yTQBc42Oe5Gt4nF70Y3WUoC+cWWm87SbQJHxkGsbWPNGDcBuPl1a9fmV+OmjYzUstzIclQ9z9a0uvBWJG4ls4kFBI2jZWjc6m0eQ7R7RuUWpgWF9nh4FeCZJWW+PiSBZzvCAIAgCAIAgCAIAgCAIAgCAIAgCAIAgCAIAgCAIAgCAIAgCAIAgCAIAgCAIAgCAIAgCAIAgCA+ZJBEC6UgAAkkmgAG0k7kRLQq2FEZQ8XHEsuZZKizxk5g8N2zPI+wDcPPRXqSm7Ftq8VItVUdq6xOCHnY8nlvtcYkbEG1FWse8NeR6J2e2i+uroWustPjaKVUtMS5rytGCrWDKxzHDVLE/VnMrs/wBgjfxhc5GMqI9y8lOMb30795fl03lHe8TJrC7OY8VB3+UEbiDqKgPY5jla7iW2PR6ayGYuByCAIAgCAwr4vWK5YnTXg4tjaWgkNJ2kAagCdpC5xxukdqt4nF70Ylqkd0lXdyzuZl6q0bDPl6odG2Q5jSVd3LO5mXqpsM+Xqg2yHM3lw37BiBjpLrcXta7MJLXN7KgNKOA3OC6JYXxLY9DtjkbIlrTJvO3suuJ8ttOaxgq4gE0FabBrO1cWMV7ka3icnORqWqRrSVd3LO5mXqrTsM+Xqh0bZDmNJV3cs7mZeqmwz5eqDbIcxpKu7lnczL1U2GfL1QbZDmNJV3cs7mZeqmwz5eqDbIcxpKu7lnczL1U2GfL1QbZDmNJV3cs7mZeqmwz5eqDbIcxpKu7lnczL1U2GfL1QbZDmSiw2ptujZLZjVkjGvaaEVa4Ag0Osaisrmq1VavgaEVFS1DEv6/IbgjEl6OLGOeGAhrndkQ40o0E7Glc4onyrYw4ySNjS1xotJV3cs7mZequ/YZ8vVDp2yHMaSru5Z3My9VNhny9UG2Q5jSVd3LO5mXqpsM+Xqg2yHMaSru5Z3My9VNhny9UG2Q5jSVd3LO5mXqpsM+Xqg2yHMaSru5Z3My9VNhny9UG2Q5n6zKRd7yA2Z1SQB8DL1UWhnTw9UG1xZkuWQ0mmv/FFmw8WC9XlheHFtGOdWlK/FBptC7oqeSW3UTgdUkzI+8pqdJV3cs7mZequ3YZ8vVDr2yHMaSru5Z3My9VNhny9UG2Q5jSVd3LO5mXqpsM+Xqg2yHMaSru5Z3My9VNhny9UG2Q5jSVd3LO5mXqpsM+Xqg2yHMaSru5Z3My9VNhny9UG2Q5mTd2PbDeUrIrHK5z3nNaOCkFT5y2gXF9HMxqucm5D62pjctiKSZZjQEAQBAEAQBACabUBUOPsWvxFKLDhyr2F2a4s/qu8Ef2DaTsNK7BU16WmSJvayf8Az8kuoqFkd2cZggWfAQ7PNtV402bYoD+Z32+jv5/HVeTPVf39tOPwU3m77EQvG85rzlM1ukc+Soo4nZvAbT4vkAotrI2MbqtTcZHyPeusqknu3EsV+xts2MuypqhtQ+UjP9575vGffXaMj4HRLrw9U8FNLJ2yJqS9FMu6LdaMm9pzLf8ACWWbWHM1tcNVJI+JwFKjeKeQrhI1lWy1u5yftinJjnUz7Hd1S47HamW5jZLI4PY4AtcNhCjuarVsUqtVFS1D2Xw+hAEAQEQyr9zJvSh6Vi10OOnX7GaswlKHV8hBAXLkT7Tm9Zd0USjaSxE5e5YoMNeZIMofc61fN/mas1JjN5miowncjnpeiPPhAEAQBAEAQHSGD+0LH6rB0TV5uoxXc1PRQ4beSEXy1doxetM6KZatG4q8vYy1+GnP3KXVojhAEAQBAEB62X47PTb+IXx3dU5s7yHUS8sejKmy4fKWT0ZvxjVbRnB3QmaR/j1KxVQmBAEAQBAEBvsBd0bL86PwKz1eC7kaKXFadErzpeCAIAgCAID8JptQFWYzxbJiOT+AwpV4eS2SRp+Pxhp3M43b/Ntq09M2Jvay/wDP3xJ006yr2cXVTRW28YsGMdZ7gcJLW4ZtotI7zjji4vKf9/F72xuqF15NzfBP7X9/PS6RsCajOPivsQpzi4ku1kmpJ3lbjCq2lhYVwr/MLotclKySHOi4/gakU87jI33KbPUatQ1PBOPUowQa0Dlz/orsa1SJxKMNYmbBGbJiBpmsb9210R8OM7fZ7t4OWenVV7SPc778zVDUWJqSb2/YkV1XjLk9ma2Z38Rd8/ZRyN1ih75u4Gm0b9oWaRjaptqbnpxQ0tctO6xd7V4FsWS1MtrGyWRwexwq1zTUEKS5qtWxSiioqWoey+H0IAgIhlX7mTelD0rFrocdOv2M1ZhKUOr5CCAuXIn2nN6y7oolG0liJy9yxQYa8yQZQ+51q+b/ADNWakxm8zRUYTuRz0vRHnwgJJhLB0uKWyOskjGcGWg5+drqCdVB5FmqKpsKoipxNUFMsqKqKSDRHaeXh+/1VmvJmSnfd7sxojtPLw/f6qXkzJRd7sxojtPLw/f6qXkzJRd7sxojtPLw/f6qXkzJRd7sy1bjsRu6zQQykF0cMcZI2EtYGkivmUqR2u9XZqU2N1WomRDstXaMXrTOimW3RuKvL2Mdfhpz9yl1aI4QEww1k+mxDA2ezSxsa4uFHZ1dRpuHkWOatbE/VVDbFRukbrIptNEdp5eH7/VXTeTMlOy73ZjRHaeXh+/1UvJmSi73ZjRHaeXh+/1UvJmSi73Zn3DkmtMbmkzw6iD3+4+ii6RYqWWKfUoHIttpcCjlQqbLh8pZPRm/GNVtGcHdCZpH+PUrFVCYEBOrsyYWi8oYpopog2SNjwDn1Ac0Gh1eVYH6QYxytVF3G9lC5zUW3iZWiO08vD9/qrheTMlOV3uzGiO08vD9/qpeTMlF3uzGiO08vD9/qpeTMlF3uzNlhvJpPdNqhmmlic2N4cQ3PqdR2VHlXXNXsexWoi7zshonMejrS0VLKIQBAEAQHnaJ22Zrn2hwa1oJc5xAAA3knYvqIqrYh8VURLVKhxhjSXFEgseGg7g3nNqBR0vk/tZvNd22g1KvT0rYU7SXinp+SXPUrKvZx+Jg3tbGYMidZLmcHWp4pa7Q3vf+KM7vKf8AfxecbVqHdo9PhTgn9qcZHpA3s2cfFSEbFvMJ9wxOtDmshFXOcGtHGSaAe8r4qoiWqfWoqrYh0vct3i6oIoYtkbGtrxkDWfaan2rzMj1e5XL4nomN1Wo1PAoHG10fyS2zRNFGZ2fHxZjtYA81S3/qvQUsnaRIpDqY9SRUNGu8zklwvf7LOx1kv0GSxynX4UTt0jOLXrIHn4wcs8CqvaR95PXyNcE6InZv7q+ht7uva0ZObRwU/wAPZZOzbmnsXsOySM7A6m0bD7nLpdGyrZrJucn7Yp2te+mdYu9pb10XrFfMTZbueHsO8bQeIjaD5CpEkbo3ark3lRj2vS1pmrgcggIhlX7mTelD0rFrocdOv2M1ZhKUOr5CCAuXIn2nN6y7oolG0liJy9yxQYa8yQZQ+51q+b/M1ZqTGbzNFRhO5HPS9EefCAtnIh8navTi/wAXKRpPvNK2j+6pZymFAIAgCAICAZau0YvWmdFMqGjcVeXsYa/DTn7lLq0RwgL1yS9zY/nJf8yoNfjL0LlHgoTJYzUEAQBAEBU2XD5SyejN+MaraM4O6EzSP8epWKqEwIfTpDB/aFk9Wg6Nq83UYruanoYcNvJDbrpOwIAgCAIAgCAIDVYhxBBh6PhLyfStc1o1vceJrd/4DeQu2KF8q2NQ65ZWxpa4pLGGM5sTOpJ8HADVsTT9rz3x+wbuM26elZClvFcyPPUulWzwNrX/APB2YUp/MbSz2wRH8x/Ef26+r/Zf9Ceqnd/rM+pfQgrnVqXGp2klbzAq2k6w1kytF6APvJ38PGdYBbWQj0dWZ7dfkWCavYzc3evoboaFzt7txi44wazDZDrHaWPGr4N72iYeUNHxh5gCPLtXKmqll3Ob18DjUUyRb2r7knwm0uuG1kk1LbSa14mDqrLP/tt6GqD/AFlXmQDC90NxBPwM83BOcxxY4tzgXDss06x3oca13KjPIsTNZEtMEEaSu1VUzsQYJnuSIzOfFLDWmfE5x3019jRvvXXFVskdq2Ki+ZzlpHMbrW2oRlajIS7DFsZfsP8ALr3dSprY5T/Tk8A/2u2U49XFTHOxYndszqmaG2F6SN7J/RfM1l13rasHWh4hOY9rs2WN2trqHY4b/IRx6jrXa+OOoZv6KdTHvgfYXRhLGUGJW0iPBzAVdE46/KWnvx5tfGAos9K+Fd/DMrw1DZU3cciSLMd5EMq/cyb0oelYtdDjp1+xmrMJSh1fIQQFy5E+05vWXdFEo2ksROXuWKDDXmSDKH3OtXzf5mrNSYzeZoqMJ3I56Xojz4QEzyf4yjwq2ZtpjfJwjmEZhbqoCNdT5Viq6V0yoqLwNtLUtiRUVCWaXoPF5fez9Vku1+aGq8GZDS9B4vL72fql2vzQXgzIaXoPF5fez9Uu1+aC8GZGxw/lIhvy0RwQQyNdIXUc4toKMc7XQ/2rrloXRsV6rwOyKsbI5GohN1hNZAMtXaMXrTOimVDRuKvL2MNfhpz9yl1aI4QFh4LyhRYdsrYLRFI9zXPNWltNbid58qnVNE6WRXIpRgrGxsRqobzS9B4vL72fqui7X5od14MyGl6DxeX3s/VLtfmgvBmQ0vQeLy+9n6pdr80F4MyN5hLHMeKJXRWaJ7C1meS8tpTOaKaj/cuiekdC3WVTuhqWyrYiEsWQ0lTZcPlLJ6M34xqtozg7oTNI/wAepWKqEwIfS0rkyoQ3bZ4IZIJXGKKNhILKEtaBUa/IpUuj3verrU3qU465jWolnAzdL0Hi8vvZ+q4Xa/NDneDMhpeg8Xl97P1S7X5oLwZkNL0Hi8vvZ+qXa/NBeDMiU4QxSzFLJH2Zjowxwac8jXUV3LJUU6wqiKpphmSVLUN+ug7ggCAICjcqVzWmzWuSe2Bz4XkcHINbWimph8Cmvz7dtVcoZY1jRicU/bSPWRvR+svAjWHp2Wa1Wd9u+TbNG59dlA4Gp46bfYtUyKsbkbxsM0KokiKvC02uUazyQXhObVrEhD43bnMIAbQ76AZv/VdNG5FhRE8PudtY1UlVV8TV4dtcdgtUElubnRska5wpXUDtpvptp5F3TNc6NWt42HVC5GyIruBfV8Wl962KR2FpGukcz4JzXDjFQD3rqVArsNK0Xn42oyVElTd4lx6q6NVjXf4HPl4WOWxPIvJj2PJJPCNIJO81O3zr0THtcnwr/wAIT2PRfiQtrBzA64ZQe+itn/sH+lIqFsq05oVYEtprPJSnWjPoG6ydgH6KySERfAsfJrdc9zuktF8Vs9j4NwkE3Yh9aU7B23zka60FaqZWyMkRGM3ut8Pco0kb2WufuTzK/t7mPlkNiGbGZHmMHczOOaPdRUWIqNTW42E96orls4HxZ4XWh7W2UEvc4BgbtLiaCntX1yoiWrwPjEVXIicSVZUZmy20BpBkZBEycjYZQCT59RaPZTcslCipF5Kq2cjVWqiydN5obiuu0XrK1tzNc6QEEObqDNepxd3uzb5NS0SyMY21/A6Io3vd8J0pECGjhDU0FTxmmteZU9ChE8q/cyb0oelYtdDjp1+xmrMJSh1fIQQFy5E+05vWXdFEo2ksROXuWKDDXmSDKH3OtXzf5mrNSYzeZoqMJ3I56Xojz4QBAEAQBASbJp3Ts3nk6GRZa3Ad0+6GqjxkOgV58uEAy1doxetM6KZUNG4q8vYw1+GnP3KXVojhAEAQBAEBYWRXtub1c9JGp2ksNOZQ0f315FyqMVipsuHylk9Gb8Y1W0Zwd0Jmkf49SsVUJgQBAEAQBAW9kR+QtHzrf8Ao+ku+3kV9H9xeZZKmm8IAgCA854W2hpbaGhzXAhzXAEEcRB2r6iqi2ofFRFSxSpMcZNjY86bDwL49rodZc3ys3uHk2jy7q1NXW/DJxz9yZUUVnxR/8NZh60sxVZxYL0cGzMqbFM7ceSceI01eze0V7ZmrC/tWcF7yf2cInJMzsncU4KRC22R9gkdHbGlj2Etc07Qf98dd4W1rkcmsnAxParVsU9LvvKW7HZ13SPidvLHEV84Go+1fHxteljktOTJHM7qklgykW6NubaTFOP8AmhB/wzarKtBEq2panI0trpETfvJpcdgdftkba3wXc0ubIc03eXHsXOb8bhhtzeLesUr0ikWNFd/7fg2RtWRmuqJ/z8kH0g2pgpYG2ez/ADFnaP8ALOW7Yo/5Kq81MS1r+CIiGhvO9p72NbylfKRsz3EgeZuxvsC0MiYzupYZ3yvf3lMLYuZwJtdcTcFwC1W0A2yZp/hY3f02EUMrxuNNg9m80wvVah/Zt7qcVz8jcxEp2a7u8vBDHwfgubFbzLai5kJcS+U63PNeyzK7TWtXHUDxnUuVRVNgTVTjlkcIKZ0y6y8C67nuiG5YxFdrAxo4tpPG47XHzqJJI6RdZyldkbWJY1DOXA5kQyr9zJvSh6Vi10OOnX7GaswlKHV8hBAXLkT7Tm9Zd0USjaSxE5e5YoMNeZIMofc61fN/mas1JjN5miowncjnpeiPPhATLAODGYqbM6eV0fBuYBmgGtQTv8yxVdUsKoiJbabaambKiqqkr0Qw+MyfQasl5v8AlNN3szGiGHxmT6DUvN/yi72ZjRDD4zJ9BqXm/wCUXezM2OHsm8dx2iOeKd7zGXUaWtANWObu9Jdc1c6RisVOJ2RUbY3I5FJysJsIBlq7Ri9aZ0UyoaNxV5exhr8NOfuUurRHCAsHBuT2PEVlbPNM9hc54zWtaRqcRv8AMp1RWuikVqIUIKNsjEcqm80Qw+MyfQaui83/ACndd7Mxohh8Zk+g1Lzf8ou9mY0Qw+MyfQal5v8AlF3szN7hDAzMLyulglfIXMzKOaB3zTXV6K6KirdM1Gqlh3wUyRLaiktWQ0lTZcPlLJ6M34xqtozg7oTNI/x6lYqoTAh9LQuTJdFeVnhmfPI0yxRvIDW0Bc0Gg96ly6Qcx6ts4KU46FrmotvEzdEMPjMn0GrrvN/ynK72ZjRDD4zJ9BqXm/5Rd7Mxohh8Zk+g1Lzf8ou9mZKcHYWbhZkjIJHSB7g4lwApQU3LLUVCzKiqlhqghSJLEJCs53BAEAQBAEBX+PcAC862i4gGWgdk5oOaJDtqD3r/AC79/GqFLWanwP4fb8GKopdb4mcSKtc3HLOBt9IrzhBaxzxm8MG1qx9djxr+07Kgat9Mus3exfT8Ge1KhNV256epBrTZ3WR7mWlpY9pIc1woQeIre1yOS1DA5qtWxTzX0+HQGT+P/wAXZxxxu+17z/teeql/zu5l6nT/ABN5HPzdi9EQVP1fD4TC5brjw9C23YjbnE67JZjtkdue8bmDUdfk4wDilkdK7so+q/0boo2xN7STj4Ib/C2EZcVym3YrrmPIcyM6s8btXes4htPm1nPPUthb2UX/AH98TuigdM7tJf8Aha0UYhAbEA1oAAAFAANgAGxSlW3epSRLD6QBARDKv3Mm9KHpWLXQ46dfsZqzCUodXyEEBcuRPtOb1l3RRKNpLETl7ligw15kgyh9zrV83+ZqzUmM3maKjCdyOel6I8+EBbORD5O1enF/i5SNJ95pW0f3VLOUwoBAEAQBAQDLV2jF60zoplQ0biry9jDX4ac/cpdWiOEBeuSXubH85L/mVBr8Zehco8FCZLGaggCAIAgKmy4fKWT0ZvxjVbRnB3QmaR/j1KxVQmBD6dIYP7Qsnq0HRtXm6jFdzU9DDht5IbddJ2BAEAQBAEAQBAEAQBAQrHuChfQ4e6vg7UyhBBzc+mwE7nCgo72HjG2lquz+B/dMlTTa/wATe8QdsrMajgL3pBeMfYMkcM0SkauDlHeu3fh4K22LT/EzexfDLzT99zJa2oTVduenqQ28LDJdsjorewxvaaOa7/7WOIjUVuY9r01mruMT2OYtjifXBlPF0WaKA2Uu4NgbnCalab6Zmr7VPl0er3q7W4+Rvjrka1G6vArp5qSRq1lUkJy71JjdlzxYZjba8UNzpCK2ayH4zjufKO9aOI+3XqWJ8rpl7OLh4r7G1kTYU7STj4ISjCOGJcRy/wAwxb2WdQwxEaqd6S3c0bm79prXXknnbE3soeqmmGF0ju1l6IWappvCAIAgIhlX7mTelD0rFrocdOv2M1ZhKUOr5CCAuXIn2nN6y7oolG0liJy9yxQYa8yQZQ+51q+b/M1ZqTGbzNFRhO5HPS9EefCAleCsaHCjZWshEvCFpqZM2lAR4JrtWSppe2VFtssNdPU9iipZaSXTC7xNv1g/trNdifN6fk0Xj9I0wu8Tb9YP7aXYnzen5F4/SNMLvE2/WD+2l2J83p+ReP0jTC7xNv1g/tpdifN6fkXj9JZdzW3+ZWeGYtzeFijkza1pnNDqVoK7VMkbqPVuS2FFjtZqLmQzLV2jF60zoplt0biry9jHX4ac/cpdWiOEBOMKZRDhyztgbZxJmuec4y5vxnE7Mw8fGsM9D2r1frWG6Gs7NiNsNxphd4m36wf2103Ynzen5O28fpGmF3ibfrB/bS7E+b0/IvH6Rphd4m36wf20uxPm9PyLx+k+osrzpHAfwjdZA7YO805NfF0aiJbren5PqaQtWzVLVUopFTZcPlLJ6M34xqtozg7oTNI/x6lYqoTAh9LEujKm67IIoRZQ7go2R53DkVzWhtaZhpsU6TR+u5Xa3Fcigyv1Wo3V4GZphd4m36wf21wuxPm9Pycrx+kaYXeJt+sH9tLsT5vT8i8fpGmF3ibfrB/bS7E+b0/IvH6TPw/lPde9pigNmDOEeG53DE01HXTMFdnGuuWgSNiu1uHkdkVbrvRthZCmm8IAgCAIAgCAICA5ScE/zhptF1NpaGjsmj+o0fmG7j2cVN9HVdmuo/h9vwYqqm1/ibxITYb/AIcQRts2Mah7exhtYHZs/tl8IcZPt19ktr4XxLrw9W+377GRkrZE1JePgph2rAVtifm2SLh2O1slic0scDsNSex9v27V2NrYlS1Vs8lODqORF3JamZsRHZsDa58y13gNjRrhgO4u8J2/j9Haeq2Sp4bmeqnbZHT8d7vRDaYEwxJiWX+PxMTI0mrGv/qEbyNgYNw2HzDX1VVQ2FvZRbv6/Jzp4XSu7SQttSSmEAQBAEBEMq/cyb0oelYtdDjp1+xmrMJSh1fIQQFy5E+05vWXdFEo2ksROXuWKDDXmSDKH3OtXzf5mrNSYzeZoqMJ3I56Xojz4QBAEAQBAEB0hg/tCx+qwdE1ebqMV3NT0UOG3khF8tXaMXrTOimWrRuKvL2Mtfhpz9yl1aI4QBAEAQBAetl+Oz02/iF8d3VObO8h1EvLHoypsuHylk9Gb8Y1W0Zwd0Jmkf49SsVUJgQBAEAQBAb7AXdGy/Oj8Cs9Xgu5GilxWnRK86XggCAIAgCAIAgCAqXKtg/gC62XY3sSfh2gbCf6gHET8by695Vahqrf8bunsTK2n/8AI3qV9Zb2nsbCyyTyxsO1rJHNb7gaKi6JjltVEMDZXtSxFJBk9wkcSzZ1pBFnjI4Q+EdoYD9p4h5SFnq6nsm2JxX9tNFLT9q61eCFuYrndYoI47AeB4WaCz57ABwbHuDSW7gaahxEhR4ERzlV2+xFXmVZVVGoiZohAobZJYxLNZKxus7DLUvk+EAtJiDHB8r+HDg14Ls1pa4Cm1b1a11jV8d3LdbkllnW1DHrKlqp4b/WzPeW4NaklEIAgCA11/3PHf0DoLaXBji0nMIB7FwcNZB3hdkUqxu1mnCSNHt1VIropsXhT843qLVeMvkZthiGimxeFPzjeol4y+Q2GIkmGcOxYajdHd5eWueXnPcCa5rW7gNzQs807pVtcd8UTY0saZd8Xay94Xw2qoZIKOzTQ0qDqJB4lwjerHI5PA5vajmq1SIaKbF4U/ON6i2XjL5GXYYhopsXhT843qL5eMvkNhiGimxeFPzjeol4y+Q2GIaKbF4U/ON6iXjL5DYYhopsXhT843qJeMvkNhiGimxeFPzjeol4y+Q2GIaKbF4U/ON6iXjL5DYYiZ3dY23dFHFBXNjY1ja7aNaAK+wLG9yucrl8TW1uqiIhg4lw9FiSJsV4F4a14eMwgGoa5u8Hc4rnDM6J2s065YmypY4jWimxeFPzjeotN4y+R0bDENFNi8KfnG9RLxl8hsMQ0U2Lwp+cb1EvGXyGwxDRTYvCn5xvUS8ZfIbDENFNi8KfnG9RLxl8hsMQ0U2Lwp+cb1EvGXyGwxH0zJXYmEFrp6gg/KN6qLpCVcglFEhOVhNhH8T4RgxMYzeJkHBhwbmOA+NStag+CFohqXw26vidMsDZbNY0mimxeFPzjeou68ZfI6dhiGimxeFPzjeol4y+Q2GIaKbF4U/ON6iXjL5DYYhopsXhT843qJeMvkNhiGimxeFPzjeol4y+Q2GIaKbF4U/ON6iXjL5DYYjLurJxZLqmjmszps+N2c3Oe0ivlGauMldI9qtWzecmUkbHI5CYLGaggCAIAgCAIAgCA+JYxM0tlAc1wIIIqCCKEEb19RbFtQ+Klu4pm9smFpbaiy7ADZ3Oq2QvHYN4nAnOJGsCla6lZj0gzs7XcciU+hdr2N4Ft3JdUdywshsQo1gp5Sd7jxknWpEkjpHK5xTjYjGo1D1vGwR3nG6K2tzmOGsbN9QQRrBBAII2EL4x6sXWbxPrmo5LFNPDhKMOYbZLLO2M1jZIY80GucCcxjS/Xr7InXr2ruWodYtiIluX79jrSFPFbSQrOdwQBAEAQBAEAQBAEAQBAEAQBAEAQBAEAQBAEAQBAEAQBAEAQBAEAQBAEAQBAEAQBAEAQBAEAQBAEAQBAEAQBAEAQBAEAQBAEAQBAEAQBAEAQBAEAQBAEAQBAEAQBAEAQBAEAQBAEAQBAEAQBAEAQBAEAQBAEAQBAEAQBAEAQBAEAQBAEAQBAEAQBAEAQBAEAQBAEAQBAEAQBAEAQBAEAQBAEAQBAEB//9k="/>
          <p:cNvSpPr>
            <a:spLocks noChangeAspect="1" noChangeArrowheads="1"/>
          </p:cNvSpPr>
          <p:nvPr/>
        </p:nvSpPr>
        <p:spPr bwMode="auto">
          <a:xfrm>
            <a:off x="1070253" y="769938"/>
            <a:ext cx="30488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50" tIns="45726" rIns="91450" bIns="45726" numCol="1" anchor="t" anchorCtr="0" compatLnSpc="1">
            <a:prstTxWarp prst="textNoShape">
              <a:avLst/>
            </a:prstTxWarp>
          </a:bodyPr>
          <a:lstStyle/>
          <a:p>
            <a:endParaRPr lang="en-US"/>
          </a:p>
        </p:txBody>
      </p:sp>
      <p:sp>
        <p:nvSpPr>
          <p:cNvPr id="27" name="AutoShape 18" descr="data:image/jpeg;base64,/9j/4AAQSkZJRgABAQAAAQABAAD/2wCEAAkGBxQHEhQUBxQWExQWFBQXFRcUExgbGhwaHxUWGh4bGxoaHiggGCYxHhYYITEtJykrLi4wGx8zODUtNyk5Li4BCgoKDg0OGxAQGzcmICQrLSwsLCw3NTQsMiwsNzAsLC8sLCw3LCwsLywsLCwsLCwsLCwsLCwsLCwvLCwsLC0sL//AABEIAIYBeQMBEQACEQEDEQH/xAAcAAEAAgMBAQEAAAAAAAAAAAAABgcEBQgDAgH/xABLEAABAwEDBgYMDAYCAwEAAAABAAIDEQQFBgcSFyExQRNRU5Oz0iI0NUJSVGFxcnSBkSMyM3OSlKGiscLR0xQVQ2KywWOCJcPwFv/EABoBAQEBAAMBAAAAAAAAAAAAAAAFBAIDBgH/xAA3EQABAwEEBwYGAgMAAwAAAAAAAQIDBBEVM1EFEhQhMXGBEzJBYaHRIlJiseHwQsEjNJFDkvH/2gAMAwEAAhEDEQA/ALxQBAEAQBAEAQBAEAQBAEAQBAEAQBAEAQBAEAQBAEAQBAEAQBAEAQBAEAQBAEAQBAEAQBAEAQBAEAQBAEAQBAEAQBAEAQBAEAQBAEAQBAEAQBAEAQBAEAQBAEAQBAEAQBAEAQBAEAQBAEAQBAEAQBAEAQBAEAQBAEAQBAEAQBAEBh3vecdzwvmtxzWMFTxniA4yTQBc42Oe5Gt4nF70Y3WUoC+cWWm87SbQJHxkGsbWPNGDcBuPl1a9fmV+OmjYzUstzIclQ9z9a0uvBWJG4ls4kFBI2jZWjc6m0eQ7R7RuUWpgWF9nh4FeCZJWW+PiSBZzvCAIAgCAIAgCAIAgCAIAgCAIAgCAIAgCAIAgCAIAgCAIAgCAIAgCAIAgCAIAgCAIAgCAIAgCA+ZJBEC6UgAAkkmgAG0k7kRLQq2FEZQ8XHEsuZZKizxk5g8N2zPI+wDcPPRXqSm7Ftq8VItVUdq6xOCHnY8nlvtcYkbEG1FWse8NeR6J2e2i+uroWustPjaKVUtMS5rytGCrWDKxzHDVLE/VnMrs/wBgjfxhc5GMqI9y8lOMb30795fl03lHe8TJrC7OY8VB3+UEbiDqKgPY5jla7iW2PR6ayGYuByCAIAgCAwr4vWK5YnTXg4tjaWgkNJ2kAagCdpC5xxukdqt4nF70Ylqkd0lXdyzuZl6q0bDPl6odG2Q5jSVd3LO5mXqpsM+Xqg2yHM3lw37BiBjpLrcXta7MJLXN7KgNKOA3OC6JYXxLY9DtjkbIlrTJvO3suuJ8ttOaxgq4gE0FabBrO1cWMV7ka3icnORqWqRrSVd3LO5mXqrTsM+Xqh0bZDmNJV3cs7mZeqmwz5eqDbIcxpKu7lnczL1U2GfL1QbZDmNJV3cs7mZeqmwz5eqDbIcxpKu7lnczL1U2GfL1QbZDmNJV3cs7mZeqmwz5eqDbIcxpKu7lnczL1U2GfL1QbZDmSiw2ptujZLZjVkjGvaaEVa4Ag0Osaisrmq1VavgaEVFS1DEv6/IbgjEl6OLGOeGAhrndkQ40o0E7Glc4onyrYw4ySNjS1xotJV3cs7mZequ/YZ8vVDp2yHMaSru5Z3My9VNhny9UG2Q5jSVd3LO5mXqpsM+Xqg2yHMaSru5Z3My9VNhny9UG2Q5jSVd3LO5mXqpsM+Xqg2yHMaSru5Z3My9VNhny9UG2Q5n6zKRd7yA2Z1SQB8DL1UWhnTw9UG1xZkuWQ0mmv/FFmw8WC9XlheHFtGOdWlK/FBptC7oqeSW3UTgdUkzI+8pqdJV3cs7mZequ3YZ8vVDr2yHMaSru5Z3My9VNhny9UG2Q5jSVd3LO5mXqpsM+Xqg2yHMaSru5Z3My9VNhny9UG2Q5jSVd3LO5mXqpsM+Xqg2yHMaSru5Z3My9VNhny9UG2Q5mTd2PbDeUrIrHK5z3nNaOCkFT5y2gXF9HMxqucm5D62pjctiKSZZjQEAQBAEAQBACabUBUOPsWvxFKLDhyr2F2a4s/qu8Ef2DaTsNK7BU16WmSJvayf8Az8kuoqFkd2cZggWfAQ7PNtV402bYoD+Z32+jv5/HVeTPVf39tOPwU3m77EQvG85rzlM1ukc+Soo4nZvAbT4vkAotrI2MbqtTcZHyPeusqknu3EsV+xts2MuypqhtQ+UjP9575vGffXaMj4HRLrw9U8FNLJ2yJqS9FMu6LdaMm9pzLf8ACWWbWHM1tcNVJI+JwFKjeKeQrhI1lWy1u5yftinJjnUz7Hd1S47HamW5jZLI4PY4AtcNhCjuarVsUqtVFS1D2Xw+hAEAQEQyr9zJvSh6Vi10OOnX7GaswlKHV8hBAXLkT7Tm9Zd0USjaSxE5e5YoMNeZIMofc61fN/mas1JjN5miowncjnpeiPPhAEAQBAEAQHSGD+0LH6rB0TV5uoxXc1PRQ4beSEXy1doxetM6KZatG4q8vYy1+GnP3KXVojhAEAQBAEB62X47PTb+IXx3dU5s7yHUS8sejKmy4fKWT0ZvxjVbRnB3QmaR/j1KxVQmBAEAQBAEBvsBd0bL86PwKz1eC7kaKXFadErzpeCAIAgCAID8JptQFWYzxbJiOT+AwpV4eS2SRp+Pxhp3M43b/Ntq09M2Jvay/wDP3xJ006yr2cXVTRW28YsGMdZ7gcJLW4ZtotI7zjji4vKf9/F72xuqF15NzfBP7X9/PS6RsCajOPivsQpzi4ku1kmpJ3lbjCq2lhYVwr/MLotclKySHOi4/gakU87jI33KbPUatQ1PBOPUowQa0Dlz/orsa1SJxKMNYmbBGbJiBpmsb9210R8OM7fZ7t4OWenVV7SPc778zVDUWJqSb2/YkV1XjLk9ma2Z38Rd8/ZRyN1ih75u4Gm0b9oWaRjaptqbnpxQ0tctO6xd7V4FsWS1MtrGyWRwexwq1zTUEKS5qtWxSiioqWoey+H0IAgIhlX7mTelD0rFrocdOv2M1ZhKUOr5CCAuXIn2nN6y7oolG0liJy9yxQYa8yQZQ+51q+b/ADNWakxm8zRUYTuRz0vRHnwgJJhLB0uKWyOskjGcGWg5+drqCdVB5FmqKpsKoipxNUFMsqKqKSDRHaeXh+/1VmvJmSnfd7sxojtPLw/f6qXkzJRd7sxojtPLw/f6qXkzJRd7sxojtPLw/f6qXkzJRd7sy1bjsRu6zQQykF0cMcZI2EtYGkivmUqR2u9XZqU2N1WomRDstXaMXrTOimW3RuKvL2Mdfhpz9yl1aI4QEww1k+mxDA2ezSxsa4uFHZ1dRpuHkWOatbE/VVDbFRukbrIptNEdp5eH7/VXTeTMlOy73ZjRHaeXh+/1UvJmSi73ZjRHaeXh+/1UvJmSi73Zn3DkmtMbmkzw6iD3+4+ii6RYqWWKfUoHIttpcCjlQqbLh8pZPRm/GNVtGcHdCZpH+PUrFVCYEBOrsyYWi8oYpopog2SNjwDn1Ac0Gh1eVYH6QYxytVF3G9lC5zUW3iZWiO08vD9/qrheTMlOV3uzGiO08vD9/qpeTMlF3uzGiO08vD9/qpeTMlF3uzNlhvJpPdNqhmmlic2N4cQ3PqdR2VHlXXNXsexWoi7zshonMejrS0VLKIQBAEAQHnaJ22Zrn2hwa1oJc5xAAA3knYvqIqrYh8VURLVKhxhjSXFEgseGg7g3nNqBR0vk/tZvNd22g1KvT0rYU7SXinp+SXPUrKvZx+Jg3tbGYMidZLmcHWp4pa7Q3vf+KM7vKf8AfxecbVqHdo9PhTgn9qcZHpA3s2cfFSEbFvMJ9wxOtDmshFXOcGtHGSaAe8r4qoiWqfWoqrYh0vct3i6oIoYtkbGtrxkDWfaan2rzMj1e5XL4nomN1Wo1PAoHG10fyS2zRNFGZ2fHxZjtYA81S3/qvQUsnaRIpDqY9SRUNGu8zklwvf7LOx1kv0GSxynX4UTt0jOLXrIHn4wcs8CqvaR95PXyNcE6InZv7q+ht7uva0ZObRwU/wAPZZOzbmnsXsOySM7A6m0bD7nLpdGyrZrJucn7Yp2te+mdYu9pb10XrFfMTZbueHsO8bQeIjaD5CpEkbo3ark3lRj2vS1pmrgcggIhlX7mTelD0rFrocdOv2M1ZhKUOr5CCAuXIn2nN6y7oolG0liJy9yxQYa8yQZQ+51q+b/M1ZqTGbzNFRhO5HPS9EefCAtnIh8navTi/wAXKRpPvNK2j+6pZymFAIAgCAICAZau0YvWmdFMqGjcVeXsYa/DTn7lLq0RwgL1yS9zY/nJf8yoNfjL0LlHgoTJYzUEAQBAEBU2XD5SyejN+MaraM4O6EzSP8epWKqEwIfTpDB/aFk9Wg6Nq83UYruanoYcNvJDbrpOwIAgCAIAgCAIDVYhxBBh6PhLyfStc1o1vceJrd/4DeQu2KF8q2NQ65ZWxpa4pLGGM5sTOpJ8HADVsTT9rz3x+wbuM26elZClvFcyPPUulWzwNrX/APB2YUp/MbSz2wRH8x/Ef26+r/Zf9Ceqnd/rM+pfQgrnVqXGp2klbzAq2k6w1kytF6APvJ38PGdYBbWQj0dWZ7dfkWCavYzc3evoboaFzt7txi44wazDZDrHaWPGr4N72iYeUNHxh5gCPLtXKmqll3Ob18DjUUyRb2r7knwm0uuG1kk1LbSa14mDqrLP/tt6GqD/AFlXmQDC90NxBPwM83BOcxxY4tzgXDss06x3oca13KjPIsTNZEtMEEaSu1VUzsQYJnuSIzOfFLDWmfE5x3019jRvvXXFVskdq2Ki+ZzlpHMbrW2oRlajIS7DFsZfsP8ALr3dSprY5T/Tk8A/2u2U49XFTHOxYndszqmaG2F6SN7J/RfM1l13rasHWh4hOY9rs2WN2trqHY4b/IRx6jrXa+OOoZv6KdTHvgfYXRhLGUGJW0iPBzAVdE46/KWnvx5tfGAos9K+Fd/DMrw1DZU3cciSLMd5EMq/cyb0oelYtdDjp1+xmrMJSh1fIQQFy5E+05vWXdFEo2ksROXuWKDDXmSDKH3OtXzf5mrNSYzeZoqMJ3I56Xojz4QEzyf4yjwq2ZtpjfJwjmEZhbqoCNdT5Viq6V0yoqLwNtLUtiRUVCWaXoPF5fez9Vku1+aGq8GZDS9B4vL72fql2vzQXgzIaXoPF5fez9Uu1+aC8GZGxw/lIhvy0RwQQyNdIXUc4toKMc7XQ/2rrloXRsV6rwOyKsbI5GohN1hNZAMtXaMXrTOimVDRuKvL2MNfhpz9yl1aI4QFh4LyhRYdsrYLRFI9zXPNWltNbid58qnVNE6WRXIpRgrGxsRqobzS9B4vL72fqui7X5od14MyGl6DxeX3s/VLtfmgvBmQ0vQeLy+9n6pdr80F4MyN5hLHMeKJXRWaJ7C1meS8tpTOaKaj/cuiekdC3WVTuhqWyrYiEsWQ0lTZcPlLJ6M34xqtozg7oTNI/wAepWKqEwIfS0rkyoQ3bZ4IZIJXGKKNhILKEtaBUa/IpUuj3verrU3qU465jWolnAzdL0Hi8vvZ+q4Xa/NDneDMhpeg8Xl97P1S7X5oLwZkNL0Hi8vvZ+qXa/NBeDMiU4QxSzFLJH2Zjowxwac8jXUV3LJUU6wqiKpphmSVLUN+ug7ggCAICjcqVzWmzWuSe2Bz4XkcHINbWimph8Cmvz7dtVcoZY1jRicU/bSPWRvR+svAjWHp2Wa1Wd9u+TbNG59dlA4Gp46bfYtUyKsbkbxsM0KokiKvC02uUazyQXhObVrEhD43bnMIAbQ76AZv/VdNG5FhRE8PudtY1UlVV8TV4dtcdgtUElubnRska5wpXUDtpvptp5F3TNc6NWt42HVC5GyIruBfV8Wl962KR2FpGukcz4JzXDjFQD3rqVArsNK0Xn42oyVElTd4lx6q6NVjXf4HPl4WOWxPIvJj2PJJPCNIJO81O3zr0THtcnwr/wAIT2PRfiQtrBzA64ZQe+itn/sH+lIqFsq05oVYEtprPJSnWjPoG6ydgH6KySERfAsfJrdc9zuktF8Vs9j4NwkE3Yh9aU7B23zka60FaqZWyMkRGM3ut8Pco0kb2WufuTzK/t7mPlkNiGbGZHmMHczOOaPdRUWIqNTW42E96orls4HxZ4XWh7W2UEvc4BgbtLiaCntX1yoiWrwPjEVXIicSVZUZmy20BpBkZBEycjYZQCT59RaPZTcslCipF5Kq2cjVWqiydN5obiuu0XrK1tzNc6QEEObqDNepxd3uzb5NS0SyMY21/A6Io3vd8J0pECGjhDU0FTxmmteZU9ChE8q/cyb0oelYtdDjp1+xmrMJSh1fIQQFy5E+05vWXdFEo2ksROXuWKDDXmSDKH3OtXzf5mrNSYzeZoqMJ3I56Xojz4QBAEAQBASbJp3Ts3nk6GRZa3Ad0+6GqjxkOgV58uEAy1doxetM6KZUNG4q8vYw1+GnP3KXVojhAEAQBAEBYWRXtub1c9JGp2ksNOZQ0f315FyqMVipsuHylk9Gb8Y1W0Zwd0Jmkf49SsVUJgQBAEAQBAW9kR+QtHzrf8Ao+ku+3kV9H9xeZZKmm8IAgCA854W2hpbaGhzXAhzXAEEcRB2r6iqi2ofFRFSxSpMcZNjY86bDwL49rodZc3ys3uHk2jy7q1NXW/DJxz9yZUUVnxR/8NZh60sxVZxYL0cGzMqbFM7ceSceI01eze0V7ZmrC/tWcF7yf2cInJMzsncU4KRC22R9gkdHbGlj2Etc07Qf98dd4W1rkcmsnAxParVsU9LvvKW7HZ13SPidvLHEV84Go+1fHxteljktOTJHM7qklgykW6NubaTFOP8AmhB/wzarKtBEq2panI0trpETfvJpcdgdftkba3wXc0ubIc03eXHsXOb8bhhtzeLesUr0ikWNFd/7fg2RtWRmuqJ/z8kH0g2pgpYG2ez/ADFnaP8ALOW7Yo/5Kq81MS1r+CIiGhvO9p72NbylfKRsz3EgeZuxvsC0MiYzupYZ3yvf3lMLYuZwJtdcTcFwC1W0A2yZp/hY3f02EUMrxuNNg9m80wvVah/Zt7qcVz8jcxEp2a7u8vBDHwfgubFbzLai5kJcS+U63PNeyzK7TWtXHUDxnUuVRVNgTVTjlkcIKZ0y6y8C67nuiG5YxFdrAxo4tpPG47XHzqJJI6RdZyldkbWJY1DOXA5kQyr9zJvSh6Vi10OOnX7GaswlKHV8hBAXLkT7Tm9Zd0USjaSxE5e5YoMNeZIMofc61fN/mas1JjN5miowncjnpeiPPhATLAODGYqbM6eV0fBuYBmgGtQTv8yxVdUsKoiJbabaambKiqqkr0Qw+MyfQasl5v8AlNN3szGiGHxmT6DUvN/yi72ZjRDD4zJ9BqXm/wCUXezM2OHsm8dx2iOeKd7zGXUaWtANWObu9Jdc1c6RisVOJ2RUbY3I5FJysJsIBlq7Ri9aZ0UyoaNxV5exhr8NOfuUurRHCAsHBuT2PEVlbPNM9hc54zWtaRqcRv8AMp1RWuikVqIUIKNsjEcqm80Qw+MyfQaui83/ACndd7Mxohh8Zk+g1Lzf8ou9mY0Qw+MyfQal5v8AlF3szN7hDAzMLyulglfIXMzKOaB3zTXV6K6KirdM1Gqlh3wUyRLaiktWQ0lTZcPlLJ6M34xqtozg7oTNI/x6lYqoTAh9LQuTJdFeVnhmfPI0yxRvIDW0Bc0Gg96ly6Qcx6ts4KU46FrmotvEzdEMPjMn0GrrvN/ynK72ZjRDD4zJ9BqXm/5Rd7Mxohh8Zk+g1Lzf8ou9mZKcHYWbhZkjIJHSB7g4lwApQU3LLUVCzKiqlhqghSJLEJCs53BAEAQBAEBX+PcAC862i4gGWgdk5oOaJDtqD3r/AC79/GqFLWanwP4fb8GKopdb4mcSKtc3HLOBt9IrzhBaxzxm8MG1qx9djxr+07Kgat9Mus3exfT8Ge1KhNV256epBrTZ3WR7mWlpY9pIc1woQeIre1yOS1DA5qtWxTzX0+HQGT+P/wAXZxxxu+17z/teeql/zu5l6nT/ABN5HPzdi9EQVP1fD4TC5brjw9C23YjbnE67JZjtkdue8bmDUdfk4wDilkdK7so+q/0boo2xN7STj4Ib/C2EZcVym3YrrmPIcyM6s8btXes4htPm1nPPUthb2UX/AH98TuigdM7tJf8Aha0UYhAbEA1oAAAFAANgAGxSlW3epSRLD6QBARDKv3Mm9KHpWLXQ46dfsZqzCUodXyEEBcuRPtOb1l3RRKNpLETl7ligw15kgyh9zrV83+ZqzUmM3maKjCdyOel6I8+EBbORD5O1enF/i5SNJ95pW0f3VLOUwoBAEAQBAQDLV2jF60zoplQ0biry9jDX4ac/cpdWiOEBeuSXubH85L/mVBr8Zehco8FCZLGaggCAIAgKmy4fKWT0ZvxjVbRnB3QmaR/j1KxVQmBD6dIYP7Qsnq0HRtXm6jFdzU9DDht5IbddJ2BAEAQBAEAQBAEAQBAQrHuChfQ4e6vg7UyhBBzc+mwE7nCgo72HjG2lquz+B/dMlTTa/wATe8QdsrMajgL3pBeMfYMkcM0SkauDlHeu3fh4K22LT/EzexfDLzT99zJa2oTVduenqQ28LDJdsjorewxvaaOa7/7WOIjUVuY9r01mruMT2OYtjifXBlPF0WaKA2Uu4NgbnCalab6Zmr7VPl0er3q7W4+Rvjrka1G6vArp5qSRq1lUkJy71JjdlzxYZjba8UNzpCK2ayH4zjufKO9aOI+3XqWJ8rpl7OLh4r7G1kTYU7STj4ISjCOGJcRy/wAwxb2WdQwxEaqd6S3c0bm79prXXknnbE3soeqmmGF0ju1l6IWappvCAIAgIhlX7mTelD0rFrocdOv2M1ZhKUOr5CCAuXIn2nN6y7oolG0liJy9yxQYa8yQZQ+51q+b/M1ZqTGbzNFRhO5HPS9EefCAleCsaHCjZWshEvCFpqZM2lAR4JrtWSppe2VFtssNdPU9iipZaSXTC7xNv1g/trNdifN6fk0Xj9I0wu8Tb9YP7aXYnzen5F4/SNMLvE2/WD+2l2J83p+ReP0jTC7xNv1g/tpdifN6fkXj9JZdzW3+ZWeGYtzeFijkza1pnNDqVoK7VMkbqPVuS2FFjtZqLmQzLV2jF60zoplt0biry9jHX4ac/cpdWiOEBOMKZRDhyztgbZxJmuec4y5vxnE7Mw8fGsM9D2r1frWG6Gs7NiNsNxphd4m36wf2103Ynzen5O28fpGmF3ibfrB/bS7E+b0/IvH6Rphd4m36wf20uxPm9PyLx+k+osrzpHAfwjdZA7YO805NfF0aiJbren5PqaQtWzVLVUopFTZcPlLJ6M34xqtozg7oTNI/x6lYqoTAh9LEujKm67IIoRZQ7go2R53DkVzWhtaZhpsU6TR+u5Xa3Fcigyv1Wo3V4GZphd4m36wf21wuxPm9Pycrx+kaYXeJt+sH9tLsT5vT8i8fpGmF3ibfrB/bS7E+b0/IvH6TPw/lPde9pigNmDOEeG53DE01HXTMFdnGuuWgSNiu1uHkdkVbrvRthZCmm8IAgCAIAgCAICA5ScE/zhptF1NpaGjsmj+o0fmG7j2cVN9HVdmuo/h9vwYqqm1/ibxITYb/AIcQRts2Mah7exhtYHZs/tl8IcZPt19ktr4XxLrw9W+377GRkrZE1JePgph2rAVtifm2SLh2O1slic0scDsNSex9v27V2NrYlS1Vs8lODqORF3JamZsRHZsDa58y13gNjRrhgO4u8J2/j9Haeq2Sp4bmeqnbZHT8d7vRDaYEwxJiWX+PxMTI0mrGv/qEbyNgYNw2HzDX1VVQ2FvZRbv6/Jzp4XSu7SQttSSmEAQBAEBEMq/cyb0oelYtdDjp1+xmrMJSh1fIQQFy5E+05vWXdFEo2ksROXuWKDDXmSDKH3OtXzf5mrNSYzeZoqMJ3I56Xojz4QBAEAQBAEB0hg/tCx+qwdE1ebqMV3NT0UOG3khF8tXaMXrTOimWrRuKvL2Mtfhpz9yl1aI4QBAEAQBAetl+Oz02/iF8d3VObO8h1EvLHoypsuHylk9Gb8Y1W0Zwd0Jmkf49SsVUJgQBAEAQBAb7AXdGy/Oj8Cs9Xgu5GilxWnRK86XggCAIAgCAIAgCAqXKtg/gC62XY3sSfh2gbCf6gHET8by695Vahqrf8bunsTK2n/8AI3qV9Zb2nsbCyyTyxsO1rJHNb7gaKi6JjltVEMDZXtSxFJBk9wkcSzZ1pBFnjI4Q+EdoYD9p4h5SFnq6nsm2JxX9tNFLT9q61eCFuYrndYoI47AeB4WaCz57ABwbHuDSW7gaahxEhR4ERzlV2+xFXmVZVVGoiZohAobZJYxLNZKxus7DLUvk+EAtJiDHB8r+HDg14Ls1pa4Cm1b1a11jV8d3LdbkllnW1DHrKlqp4b/WzPeW4NaklEIAgCA11/3PHf0DoLaXBji0nMIB7FwcNZB3hdkUqxu1mnCSNHt1VIropsXhT843qLVeMvkZthiGimxeFPzjeol4y+Q2GIkmGcOxYajdHd5eWueXnPcCa5rW7gNzQs807pVtcd8UTY0saZd8Xay94Xw2qoZIKOzTQ0qDqJB4lwjerHI5PA5vajmq1SIaKbF4U/ON6i2XjL5GXYYhopsXhT843qL5eMvkNhiGimxeFPzjeol4y+Q2GIaKbF4U/ON6iXjL5DYYhopsXhT843qJeMvkNhiGimxeFPzjeol4y+Q2GIaKbF4U/ON6iXjL5DYYiZ3dY23dFHFBXNjY1ja7aNaAK+wLG9yucrl8TW1uqiIhg4lw9FiSJsV4F4a14eMwgGoa5u8Hc4rnDM6J2s065YmypY4jWimxeFPzjeotN4y+R0bDENFNi8KfnG9RLxl8hsMQ0U2Lwp+cb1EvGXyGwxDRTYvCn5xvUS8ZfIbDENFNi8KfnG9RLxl8hsMQ0U2Lwp+cb1EvGXyGwxH0zJXYmEFrp6gg/KN6qLpCVcglFEhOVhNhH8T4RgxMYzeJkHBhwbmOA+NStag+CFohqXw26vidMsDZbNY0mimxeFPzjeou68ZfI6dhiGimxeFPzjeol4y+Q2GIaKbF4U/ON6iXjL5DYYhopsXhT843qJeMvkNhiGimxeFPzjeol4y+Q2GIaKbF4U/ON6iXjL5DYYjLurJxZLqmjmszps+N2c3Oe0ivlGauMldI9qtWzecmUkbHI5CYLGaggCAIAgCAIAgCA+JYxM0tlAc1wIIIqCCKEEb19RbFtQ+Klu4pm9smFpbaiy7ADZ3Oq2QvHYN4nAnOJGsCla6lZj0gzs7XcciU+hdr2N4Ft3JdUdywshsQo1gp5Sd7jxknWpEkjpHK5xTjYjGo1D1vGwR3nG6K2tzmOGsbN9QQRrBBAII2EL4x6sXWbxPrmo5LFNPDhKMOYbZLLO2M1jZIY80GucCcxjS/Xr7InXr2ruWodYtiIluX79jrSFPFbSQrOdwQBAEAQBAEAQBAEAQBAEAQBAEAQBAEAQBAEAQBAEAQBAEAQBAEAQBAEAQBAEAQBAEAQBAEAQBAEAQBAEAQBAEAQBAEAQBAEAQBAEAQBAEAQBAEAQBAEAQBAEAQBAEAQBAEAQBAEAQBAEAQBAEAQBAEAQBAEAQBAEAQBAEAQBAEAQBAEAQBAEAQBAEAQBAEAQBAEAQBAEAQBAEAQBAEAQBAEAQBAEB//9k="/>
          <p:cNvSpPr>
            <a:spLocks noChangeAspect="1" noChangeArrowheads="1"/>
          </p:cNvSpPr>
          <p:nvPr/>
        </p:nvSpPr>
        <p:spPr bwMode="auto">
          <a:xfrm>
            <a:off x="1222693" y="922338"/>
            <a:ext cx="30488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50" tIns="45726" rIns="91450" bIns="45726" numCol="1" anchor="t" anchorCtr="0" compatLnSpc="1">
            <a:prstTxWarp prst="textNoShape">
              <a:avLst/>
            </a:prstTxWarp>
          </a:bodyPr>
          <a:lstStyle/>
          <a:p>
            <a:endParaRPr lang="en-US"/>
          </a:p>
        </p:txBody>
      </p:sp>
      <p:sp>
        <p:nvSpPr>
          <p:cNvPr id="30" name="AutoShape 20" descr="data:image/jpeg;base64,/9j/4AAQSkZJRgABAQAAAQABAAD/2wCEAAkGBxQHEhQUBxQWExQWFBQXFRcUExgbGhwaHxUWGh4bGxoaHiggGCYxHhYYITEtJykrLi4wGx8zODUtNyk5Li4BCgoKDg0OGxAQGzcmICQrLSwsLCw3NTQsMiwsNzAsLC8sLCw3LCwsLywsLCwsLCwsLCwsLCwsLCwvLCwsLC0sL//AABEIAIYBeQMBEQACEQEDEQH/xAAcAAEAAgMBAQEAAAAAAAAAAAAABgcEBQgDAgH/xABLEAABAwEDBgYMDAYCAwEAAAABAAIDEQQFBgcSFyExQRNRU5Oz0iI0NUJSVGFxcnSBkSMyM3OSlKGiscLR0xQVQ2KywWOCJcPwFv/EABoBAQEBAAMBAAAAAAAAAAAAAAAFBAIDBgH/xAA3EQABAwEEBwYGAgMAAwAAAAAAAQIDBBEVM1EFEhQhMXGBEzJBYaHRIlJiseHwQsEjNJFDkvH/2gAMAwEAAhEDEQA/ALxQBAEAQBAEAQBAEAQBAEAQBAEAQBAEAQBAEAQBAEAQBAEAQBAEAQBAEAQBAEAQBAEAQBAEAQBAEAQBAEAQBAEAQBAEAQBAEAQBAEAQBAEAQBAEAQBAEAQBAEAQBAEAQBAEAQBAEAQBAEAQBAEAQBAEAQBAEAQBAEAQBAEAQBAEBh3vecdzwvmtxzWMFTxniA4yTQBc42Oe5Gt4nF70Y3WUoC+cWWm87SbQJHxkGsbWPNGDcBuPl1a9fmV+OmjYzUstzIclQ9z9a0uvBWJG4ls4kFBI2jZWjc6m0eQ7R7RuUWpgWF9nh4FeCZJWW+PiSBZzvCAIAgCAIAgCAIAgCAIAgCAIAgCAIAgCAIAgCAIAgCAIAgCAIAgCAIAgCAIAgCAIAgCAIAgCA+ZJBEC6UgAAkkmgAG0k7kRLQq2FEZQ8XHEsuZZKizxk5g8N2zPI+wDcPPRXqSm7Ftq8VItVUdq6xOCHnY8nlvtcYkbEG1FWse8NeR6J2e2i+uroWustPjaKVUtMS5rytGCrWDKxzHDVLE/VnMrs/wBgjfxhc5GMqI9y8lOMb30795fl03lHe8TJrC7OY8VB3+UEbiDqKgPY5jla7iW2PR6ayGYuByCAIAgCAwr4vWK5YnTXg4tjaWgkNJ2kAagCdpC5xxukdqt4nF70Ylqkd0lXdyzuZl6q0bDPl6odG2Q5jSVd3LO5mXqpsM+Xqg2yHM3lw37BiBjpLrcXta7MJLXN7KgNKOA3OC6JYXxLY9DtjkbIlrTJvO3suuJ8ttOaxgq4gE0FabBrO1cWMV7ka3icnORqWqRrSVd3LO5mXqrTsM+Xqh0bZDmNJV3cs7mZeqmwz5eqDbIcxpKu7lnczL1U2GfL1QbZDmNJV3cs7mZeqmwz5eqDbIcxpKu7lnczL1U2GfL1QbZDmNJV3cs7mZeqmwz5eqDbIcxpKu7lnczL1U2GfL1QbZDmSiw2ptujZLZjVkjGvaaEVa4Ag0Osaisrmq1VavgaEVFS1DEv6/IbgjEl6OLGOeGAhrndkQ40o0E7Glc4onyrYw4ySNjS1xotJV3cs7mZequ/YZ8vVDp2yHMaSru5Z3My9VNhny9UG2Q5jSVd3LO5mXqpsM+Xqg2yHMaSru5Z3My9VNhny9UG2Q5jSVd3LO5mXqpsM+Xqg2yHMaSru5Z3My9VNhny9UG2Q5n6zKRd7yA2Z1SQB8DL1UWhnTw9UG1xZkuWQ0mmv/FFmw8WC9XlheHFtGOdWlK/FBptC7oqeSW3UTgdUkzI+8pqdJV3cs7mZequ3YZ8vVDr2yHMaSru5Z3My9VNhny9UG2Q5jSVd3LO5mXqpsM+Xqg2yHMaSru5Z3My9VNhny9UG2Q5jSVd3LO5mXqpsM+Xqg2yHMaSru5Z3My9VNhny9UG2Q5mTd2PbDeUrIrHK5z3nNaOCkFT5y2gXF9HMxqucm5D62pjctiKSZZjQEAQBAEAQBACabUBUOPsWvxFKLDhyr2F2a4s/qu8Ef2DaTsNK7BU16WmSJvayf8Az8kuoqFkd2cZggWfAQ7PNtV402bYoD+Z32+jv5/HVeTPVf39tOPwU3m77EQvG85rzlM1ukc+Soo4nZvAbT4vkAotrI2MbqtTcZHyPeusqknu3EsV+xts2MuypqhtQ+UjP9575vGffXaMj4HRLrw9U8FNLJ2yJqS9FMu6LdaMm9pzLf8ACWWbWHM1tcNVJI+JwFKjeKeQrhI1lWy1u5yftinJjnUz7Hd1S47HamW5jZLI4PY4AtcNhCjuarVsUqtVFS1D2Xw+hAEAQEQyr9zJvSh6Vi10OOnX7GaswlKHV8hBAXLkT7Tm9Zd0USjaSxE5e5YoMNeZIMofc61fN/mas1JjN5miowncjnpeiPPhAEAQBAEAQHSGD+0LH6rB0TV5uoxXc1PRQ4beSEXy1doxetM6KZatG4q8vYy1+GnP3KXVojhAEAQBAEB62X47PTb+IXx3dU5s7yHUS8sejKmy4fKWT0ZvxjVbRnB3QmaR/j1KxVQmBAEAQBAEBvsBd0bL86PwKz1eC7kaKXFadErzpeCAIAgCAID8JptQFWYzxbJiOT+AwpV4eS2SRp+Pxhp3M43b/Ntq09M2Jvay/wDP3xJ006yr2cXVTRW28YsGMdZ7gcJLW4ZtotI7zjji4vKf9/F72xuqF15NzfBP7X9/PS6RsCajOPivsQpzi4ku1kmpJ3lbjCq2lhYVwr/MLotclKySHOi4/gakU87jI33KbPUatQ1PBOPUowQa0Dlz/orsa1SJxKMNYmbBGbJiBpmsb9210R8OM7fZ7t4OWenVV7SPc778zVDUWJqSb2/YkV1XjLk9ma2Z38Rd8/ZRyN1ih75u4Gm0b9oWaRjaptqbnpxQ0tctO6xd7V4FsWS1MtrGyWRwexwq1zTUEKS5qtWxSiioqWoey+H0IAgIhlX7mTelD0rFrocdOv2M1ZhKUOr5CCAuXIn2nN6y7oolG0liJy9yxQYa8yQZQ+51q+b/ADNWakxm8zRUYTuRz0vRHnwgJJhLB0uKWyOskjGcGWg5+drqCdVB5FmqKpsKoipxNUFMsqKqKSDRHaeXh+/1VmvJmSnfd7sxojtPLw/f6qXkzJRd7sxojtPLw/f6qXkzJRd7sxojtPLw/f6qXkzJRd7sy1bjsRu6zQQykF0cMcZI2EtYGkivmUqR2u9XZqU2N1WomRDstXaMXrTOimW3RuKvL2Mdfhpz9yl1aI4QEww1k+mxDA2ezSxsa4uFHZ1dRpuHkWOatbE/VVDbFRukbrIptNEdp5eH7/VXTeTMlOy73ZjRHaeXh+/1UvJmSi73ZjRHaeXh+/1UvJmSi73Zn3DkmtMbmkzw6iD3+4+ii6RYqWWKfUoHIttpcCjlQqbLh8pZPRm/GNVtGcHdCZpH+PUrFVCYEBOrsyYWi8oYpopog2SNjwDn1Ac0Gh1eVYH6QYxytVF3G9lC5zUW3iZWiO08vD9/qrheTMlOV3uzGiO08vD9/qpeTMlF3uzGiO08vD9/qpeTMlF3uzNlhvJpPdNqhmmlic2N4cQ3PqdR2VHlXXNXsexWoi7zshonMejrS0VLKIQBAEAQHnaJ22Zrn2hwa1oJc5xAAA3knYvqIqrYh8VURLVKhxhjSXFEgseGg7g3nNqBR0vk/tZvNd22g1KvT0rYU7SXinp+SXPUrKvZx+Jg3tbGYMidZLmcHWp4pa7Q3vf+KM7vKf8AfxecbVqHdo9PhTgn9qcZHpA3s2cfFSEbFvMJ9wxOtDmshFXOcGtHGSaAe8r4qoiWqfWoqrYh0vct3i6oIoYtkbGtrxkDWfaan2rzMj1e5XL4nomN1Wo1PAoHG10fyS2zRNFGZ2fHxZjtYA81S3/qvQUsnaRIpDqY9SRUNGu8zklwvf7LOx1kv0GSxynX4UTt0jOLXrIHn4wcs8CqvaR95PXyNcE6InZv7q+ht7uva0ZObRwU/wAPZZOzbmnsXsOySM7A6m0bD7nLpdGyrZrJucn7Yp2te+mdYu9pb10XrFfMTZbueHsO8bQeIjaD5CpEkbo3ark3lRj2vS1pmrgcggIhlX7mTelD0rFrocdOv2M1ZhKUOr5CCAuXIn2nN6y7oolG0liJy9yxQYa8yQZQ+51q+b/M1ZqTGbzNFRhO5HPS9EefCAtnIh8navTi/wAXKRpPvNK2j+6pZymFAIAgCAICAZau0YvWmdFMqGjcVeXsYa/DTn7lLq0RwgL1yS9zY/nJf8yoNfjL0LlHgoTJYzUEAQBAEBU2XD5SyejN+MaraM4O6EzSP8epWKqEwIfTpDB/aFk9Wg6Nq83UYruanoYcNvJDbrpOwIAgCAIAgCAIDVYhxBBh6PhLyfStc1o1vceJrd/4DeQu2KF8q2NQ65ZWxpa4pLGGM5sTOpJ8HADVsTT9rz3x+wbuM26elZClvFcyPPUulWzwNrX/APB2YUp/MbSz2wRH8x/Ef26+r/Zf9Ceqnd/rM+pfQgrnVqXGp2klbzAq2k6w1kytF6APvJ38PGdYBbWQj0dWZ7dfkWCavYzc3evoboaFzt7txi44wazDZDrHaWPGr4N72iYeUNHxh5gCPLtXKmqll3Ob18DjUUyRb2r7knwm0uuG1kk1LbSa14mDqrLP/tt6GqD/AFlXmQDC90NxBPwM83BOcxxY4tzgXDss06x3oca13KjPIsTNZEtMEEaSu1VUzsQYJnuSIzOfFLDWmfE5x3019jRvvXXFVskdq2Ki+ZzlpHMbrW2oRlajIS7DFsZfsP8ALr3dSprY5T/Tk8A/2u2U49XFTHOxYndszqmaG2F6SN7J/RfM1l13rasHWh4hOY9rs2WN2trqHY4b/IRx6jrXa+OOoZv6KdTHvgfYXRhLGUGJW0iPBzAVdE46/KWnvx5tfGAos9K+Fd/DMrw1DZU3cciSLMd5EMq/cyb0oelYtdDjp1+xmrMJSh1fIQQFy5E+05vWXdFEo2ksROXuWKDDXmSDKH3OtXzf5mrNSYzeZoqMJ3I56Xojz4QEzyf4yjwq2ZtpjfJwjmEZhbqoCNdT5Viq6V0yoqLwNtLUtiRUVCWaXoPF5fez9Vku1+aGq8GZDS9B4vL72fql2vzQXgzIaXoPF5fez9Uu1+aC8GZGxw/lIhvy0RwQQyNdIXUc4toKMc7XQ/2rrloXRsV6rwOyKsbI5GohN1hNZAMtXaMXrTOimVDRuKvL2MNfhpz9yl1aI4QFh4LyhRYdsrYLRFI9zXPNWltNbid58qnVNE6WRXIpRgrGxsRqobzS9B4vL72fqui7X5od14MyGl6DxeX3s/VLtfmgvBmQ0vQeLy+9n6pdr80F4MyN5hLHMeKJXRWaJ7C1meS8tpTOaKaj/cuiekdC3WVTuhqWyrYiEsWQ0lTZcPlLJ6M34xqtozg7oTNI/wAepWKqEwIfS0rkyoQ3bZ4IZIJXGKKNhILKEtaBUa/IpUuj3verrU3qU465jWolnAzdL0Hi8vvZ+q4Xa/NDneDMhpeg8Xl97P1S7X5oLwZkNL0Hi8vvZ+qXa/NBeDMiU4QxSzFLJH2Zjowxwac8jXUV3LJUU6wqiKpphmSVLUN+ug7ggCAICjcqVzWmzWuSe2Bz4XkcHINbWimph8Cmvz7dtVcoZY1jRicU/bSPWRvR+svAjWHp2Wa1Wd9u+TbNG59dlA4Gp46bfYtUyKsbkbxsM0KokiKvC02uUazyQXhObVrEhD43bnMIAbQ76AZv/VdNG5FhRE8PudtY1UlVV8TV4dtcdgtUElubnRska5wpXUDtpvptp5F3TNc6NWt42HVC5GyIruBfV8Wl962KR2FpGukcz4JzXDjFQD3rqVArsNK0Xn42oyVElTd4lx6q6NVjXf4HPl4WOWxPIvJj2PJJPCNIJO81O3zr0THtcnwr/wAIT2PRfiQtrBzA64ZQe+itn/sH+lIqFsq05oVYEtprPJSnWjPoG6ydgH6KySERfAsfJrdc9zuktF8Vs9j4NwkE3Yh9aU7B23zka60FaqZWyMkRGM3ut8Pco0kb2WufuTzK/t7mPlkNiGbGZHmMHczOOaPdRUWIqNTW42E96orls4HxZ4XWh7W2UEvc4BgbtLiaCntX1yoiWrwPjEVXIicSVZUZmy20BpBkZBEycjYZQCT59RaPZTcslCipF5Kq2cjVWqiydN5obiuu0XrK1tzNc6QEEObqDNepxd3uzb5NS0SyMY21/A6Io3vd8J0pECGjhDU0FTxmmteZU9ChE8q/cyb0oelYtdDjp1+xmrMJSh1fIQQFy5E+05vWXdFEo2ksROXuWKDDXmSDKH3OtXzf5mrNSYzeZoqMJ3I56Xojz4QBAEAQBASbJp3Ts3nk6GRZa3Ad0+6GqjxkOgV58uEAy1doxetM6KZUNG4q8vYw1+GnP3KXVojhAEAQBAEBYWRXtub1c9JGp2ksNOZQ0f315FyqMVipsuHylk9Gb8Y1W0Zwd0Jmkf49SsVUJgQBAEAQBAW9kR+QtHzrf8Ao+ku+3kV9H9xeZZKmm8IAgCA854W2hpbaGhzXAhzXAEEcRB2r6iqi2ofFRFSxSpMcZNjY86bDwL49rodZc3ys3uHk2jy7q1NXW/DJxz9yZUUVnxR/8NZh60sxVZxYL0cGzMqbFM7ceSceI01eze0V7ZmrC/tWcF7yf2cInJMzsncU4KRC22R9gkdHbGlj2Etc07Qf98dd4W1rkcmsnAxParVsU9LvvKW7HZ13SPidvLHEV84Go+1fHxteljktOTJHM7qklgykW6NubaTFOP8AmhB/wzarKtBEq2panI0trpETfvJpcdgdftkba3wXc0ubIc03eXHsXOb8bhhtzeLesUr0ikWNFd/7fg2RtWRmuqJ/z8kH0g2pgpYG2ez/ADFnaP8ALOW7Yo/5Kq81MS1r+CIiGhvO9p72NbylfKRsz3EgeZuxvsC0MiYzupYZ3yvf3lMLYuZwJtdcTcFwC1W0A2yZp/hY3f02EUMrxuNNg9m80wvVah/Zt7qcVz8jcxEp2a7u8vBDHwfgubFbzLai5kJcS+U63PNeyzK7TWtXHUDxnUuVRVNgTVTjlkcIKZ0y6y8C67nuiG5YxFdrAxo4tpPG47XHzqJJI6RdZyldkbWJY1DOXA5kQyr9zJvSh6Vi10OOnX7GaswlKHV8hBAXLkT7Tm9Zd0USjaSxE5e5YoMNeZIMofc61fN/mas1JjN5miowncjnpeiPPhATLAODGYqbM6eV0fBuYBmgGtQTv8yxVdUsKoiJbabaambKiqqkr0Qw+MyfQasl5v8AlNN3szGiGHxmT6DUvN/yi72ZjRDD4zJ9BqXm/wCUXezM2OHsm8dx2iOeKd7zGXUaWtANWObu9Jdc1c6RisVOJ2RUbY3I5FJysJsIBlq7Ri9aZ0UyoaNxV5exhr8NOfuUurRHCAsHBuT2PEVlbPNM9hc54zWtaRqcRv8AMp1RWuikVqIUIKNsjEcqm80Qw+MyfQaui83/ACndd7Mxohh8Zk+g1Lzf8ou9mY0Qw+MyfQal5v8AlF3szN7hDAzMLyulglfIXMzKOaB3zTXV6K6KirdM1Gqlh3wUyRLaiktWQ0lTZcPlLJ6M34xqtozg7oTNI/x6lYqoTAh9LQuTJdFeVnhmfPI0yxRvIDW0Bc0Gg96ly6Qcx6ts4KU46FrmotvEzdEMPjMn0GrrvN/ynK72ZjRDD4zJ9BqXm/5Rd7Mxohh8Zk+g1Lzf8ou9mZKcHYWbhZkjIJHSB7g4lwApQU3LLUVCzKiqlhqghSJLEJCs53BAEAQBAEBX+PcAC862i4gGWgdk5oOaJDtqD3r/AC79/GqFLWanwP4fb8GKopdb4mcSKtc3HLOBt9IrzhBaxzxm8MG1qx9djxr+07Kgat9Mus3exfT8Ge1KhNV256epBrTZ3WR7mWlpY9pIc1woQeIre1yOS1DA5qtWxTzX0+HQGT+P/wAXZxxxu+17z/teeql/zu5l6nT/ABN5HPzdi9EQVP1fD4TC5brjw9C23YjbnE67JZjtkdue8bmDUdfk4wDilkdK7so+q/0boo2xN7STj4Ib/C2EZcVym3YrrmPIcyM6s8btXes4htPm1nPPUthb2UX/AH98TuigdM7tJf8Aha0UYhAbEA1oAAAFAANgAGxSlW3epSRLD6QBARDKv3Mm9KHpWLXQ46dfsZqzCUodXyEEBcuRPtOb1l3RRKNpLETl7ligw15kgyh9zrV83+ZqzUmM3maKjCdyOel6I8+EBbORD5O1enF/i5SNJ95pW0f3VLOUwoBAEAQBAQDLV2jF60zoplQ0biry9jDX4ac/cpdWiOEBeuSXubH85L/mVBr8Zehco8FCZLGaggCAIAgKmy4fKWT0ZvxjVbRnB3QmaR/j1KxVQmBD6dIYP7Qsnq0HRtXm6jFdzU9DDht5IbddJ2BAEAQBAEAQBAEAQBAQrHuChfQ4e6vg7UyhBBzc+mwE7nCgo72HjG2lquz+B/dMlTTa/wATe8QdsrMajgL3pBeMfYMkcM0SkauDlHeu3fh4K22LT/EzexfDLzT99zJa2oTVduenqQ28LDJdsjorewxvaaOa7/7WOIjUVuY9r01mruMT2OYtjifXBlPF0WaKA2Uu4NgbnCalab6Zmr7VPl0er3q7W4+Rvjrka1G6vArp5qSRq1lUkJy71JjdlzxYZjba8UNzpCK2ayH4zjufKO9aOI+3XqWJ8rpl7OLh4r7G1kTYU7STj4ISjCOGJcRy/wAwxb2WdQwxEaqd6S3c0bm79prXXknnbE3soeqmmGF0ju1l6IWappvCAIAgIhlX7mTelD0rFrocdOv2M1ZhKUOr5CCAuXIn2nN6y7oolG0liJy9yxQYa8yQZQ+51q+b/M1ZqTGbzNFRhO5HPS9EefCAleCsaHCjZWshEvCFpqZM2lAR4JrtWSppe2VFtssNdPU9iipZaSXTC7xNv1g/trNdifN6fk0Xj9I0wu8Tb9YP7aXYnzen5F4/SNMLvE2/WD+2l2J83p+ReP0jTC7xNv1g/tpdifN6fkXj9JZdzW3+ZWeGYtzeFijkza1pnNDqVoK7VMkbqPVuS2FFjtZqLmQzLV2jF60zoplt0biry9jHX4ac/cpdWiOEBOMKZRDhyztgbZxJmuec4y5vxnE7Mw8fGsM9D2r1frWG6Gs7NiNsNxphd4m36wf2103Ynzen5O28fpGmF3ibfrB/bS7E+b0/IvH6Rphd4m36wf20uxPm9PyLx+k+osrzpHAfwjdZA7YO805NfF0aiJbren5PqaQtWzVLVUopFTZcPlLJ6M34xqtozg7oTNI/x6lYqoTAh9LEujKm67IIoRZQ7go2R53DkVzWhtaZhpsU6TR+u5Xa3Fcigyv1Wo3V4GZphd4m36wf21wuxPm9Pycrx+kaYXeJt+sH9tLsT5vT8i8fpGmF3ibfrB/bS7E+b0/IvH6TPw/lPde9pigNmDOEeG53DE01HXTMFdnGuuWgSNiu1uHkdkVbrvRthZCmm8IAgCAIAgCAICA5ScE/zhptF1NpaGjsmj+o0fmG7j2cVN9HVdmuo/h9vwYqqm1/ibxITYb/AIcQRts2Mah7exhtYHZs/tl8IcZPt19ktr4XxLrw9W+377GRkrZE1JePgph2rAVtifm2SLh2O1slic0scDsNSex9v27V2NrYlS1Vs8lODqORF3JamZsRHZsDa58y13gNjRrhgO4u8J2/j9Haeq2Sp4bmeqnbZHT8d7vRDaYEwxJiWX+PxMTI0mrGv/qEbyNgYNw2HzDX1VVQ2FvZRbv6/Jzp4XSu7SQttSSmEAQBAEBEMq/cyb0oelYtdDjp1+xmrMJSh1fIQQFy5E+05vWXdFEo2ksROXuWKDDXmSDKH3OtXzf5mrNSYzeZoqMJ3I56Xojz4QBAEAQBAEB0hg/tCx+qwdE1ebqMV3NT0UOG3khF8tXaMXrTOimWrRuKvL2Mtfhpz9yl1aI4QBAEAQBAetl+Oz02/iF8d3VObO8h1EvLHoypsuHylk9Gb8Y1W0Zwd0Jmkf49SsVUJgQBAEAQBAb7AXdGy/Oj8Cs9Xgu5GilxWnRK86XggCAIAgCAIAgCAqXKtg/gC62XY3sSfh2gbCf6gHET8by695Vahqrf8bunsTK2n/8AI3qV9Zb2nsbCyyTyxsO1rJHNb7gaKi6JjltVEMDZXtSxFJBk9wkcSzZ1pBFnjI4Q+EdoYD9p4h5SFnq6nsm2JxX9tNFLT9q61eCFuYrndYoI47AeB4WaCz57ABwbHuDSW7gaahxEhR4ERzlV2+xFXmVZVVGoiZohAobZJYxLNZKxus7DLUvk+EAtJiDHB8r+HDg14Ls1pa4Cm1b1a11jV8d3LdbkllnW1DHrKlqp4b/WzPeW4NaklEIAgCA11/3PHf0DoLaXBji0nMIB7FwcNZB3hdkUqxu1mnCSNHt1VIropsXhT843qLVeMvkZthiGimxeFPzjeol4y+Q2GIkmGcOxYajdHd5eWueXnPcCa5rW7gNzQs807pVtcd8UTY0saZd8Xay94Xw2qoZIKOzTQ0qDqJB4lwjerHI5PA5vajmq1SIaKbF4U/ON6i2XjL5GXYYhopsXhT843qL5eMvkNhiGimxeFPzjeol4y+Q2GIaKbF4U/ON6iXjL5DYYhopsXhT843qJeMvkNhiGimxeFPzjeol4y+Q2GIaKbF4U/ON6iXjL5DYYiZ3dY23dFHFBXNjY1ja7aNaAK+wLG9yucrl8TW1uqiIhg4lw9FiSJsV4F4a14eMwgGoa5u8Hc4rnDM6J2s065YmypY4jWimxeFPzjeotN4y+R0bDENFNi8KfnG9RLxl8hsMQ0U2Lwp+cb1EvGXyGwxDRTYvCn5xvUS8ZfIbDENFNi8KfnG9RLxl8hsMQ0U2Lwp+cb1EvGXyGwxH0zJXYmEFrp6gg/KN6qLpCVcglFEhOVhNhH8T4RgxMYzeJkHBhwbmOA+NStag+CFohqXw26vidMsDZbNY0mimxeFPzjeou68ZfI6dhiGimxeFPzjeol4y+Q2GIaKbF4U/ON6iXjL5DYYhopsXhT843qJeMvkNhiGimxeFPzjeol4y+Q2GIaKbF4U/ON6iXjL5DYYjLurJxZLqmjmszps+N2c3Oe0ivlGauMldI9qtWzecmUkbHI5CYLGaggCAIAgCAIAgCA+JYxM0tlAc1wIIIqCCKEEb19RbFtQ+Klu4pm9smFpbaiy7ADZ3Oq2QvHYN4nAnOJGsCla6lZj0gzs7XcciU+hdr2N4Ft3JdUdywshsQo1gp5Sd7jxknWpEkjpHK5xTjYjGo1D1vGwR3nG6K2tzmOGsbN9QQRrBBAII2EL4x6sXWbxPrmo5LFNPDhKMOYbZLLO2M1jZIY80GucCcxjS/Xr7InXr2ruWodYtiIluX79jrSFPFbSQrOdwQBAEAQBAEAQBAEAQBAEAQBAEAQBAEAQBAEAQBAEAQBAEAQBAEAQBAEAQBAEAQBAEAQBAEAQBAEAQBAEAQBAEAQBAEAQBAEAQBAEAQBAEAQBAEAQBAEAQBAEAQBAEAQBAEAQBAEAQBAEAQBAEAQBAEAQBAEAQBAEAQBAEAQBAEAQBAEAQBAEAQBAEAQBAEAQBAEAQBAEAQBAEAQBAEAQBAEAQBAEB//9k="/>
          <p:cNvSpPr>
            <a:spLocks noChangeAspect="1" noChangeArrowheads="1"/>
          </p:cNvSpPr>
          <p:nvPr/>
        </p:nvSpPr>
        <p:spPr bwMode="auto">
          <a:xfrm>
            <a:off x="1375133" y="1074738"/>
            <a:ext cx="30488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50" tIns="45726" rIns="91450" bIns="45726" numCol="1" anchor="t" anchorCtr="0" compatLnSpc="1">
            <a:prstTxWarp prst="textNoShape">
              <a:avLst/>
            </a:prstTxWarp>
          </a:bodyPr>
          <a:lstStyle/>
          <a:p>
            <a:endParaRPr lang="en-US"/>
          </a:p>
        </p:txBody>
      </p:sp>
      <p:sp>
        <p:nvSpPr>
          <p:cNvPr id="31" name="AutoShape 22" descr="data:image/jpeg;base64,/9j/4AAQSkZJRgABAQAAAQABAAD/2wCEAAkGBxQHEhQUBxQWExQWFBQXFRcUExgbGhwaHxUWGh4bGxoaHiggGCYxHhYYITEtJykrLi4wGx8zODUtNyk5Li4BCgoKDg0OGxAQGzcmICQrLSwsLCw3NTQsMiwsNzAsLC8sLCw3LCwsLywsLCwsLCwsLCwsLCwsLCwvLCwsLC0sL//AABEIAIYBeQMBEQACEQEDEQH/xAAcAAEAAgMBAQEAAAAAAAAAAAAABgcEBQgDAgH/xABLEAABAwEDBgYMDAYCAwEAAAABAAIDEQQFBgcSFyExQRNRU5Oz0iI0NUJSVGFxcnSBkSMyM3OSlKGiscLR0xQVQ2KywWOCJcPwFv/EABoBAQEBAAMBAAAAAAAAAAAAAAAFBAIDBgH/xAA3EQABAwEEBwYGAgMAAwAAAAAAAQIDBBEVM1EFEhQhMXGBEzJBYaHRIlJiseHwQsEjNJFDkvH/2gAMAwEAAhEDEQA/ALxQBAEAQBAEAQBAEAQBAEAQBAEAQBAEAQBAEAQBAEAQBAEAQBAEAQBAEAQBAEAQBAEAQBAEAQBAEAQBAEAQBAEAQBAEAQBAEAQBAEAQBAEAQBAEAQBAEAQBAEAQBAEAQBAEAQBAEAQBAEAQBAEAQBAEAQBAEAQBAEAQBAEAQBAEBh3vecdzwvmtxzWMFTxniA4yTQBc42Oe5Gt4nF70Y3WUoC+cWWm87SbQJHxkGsbWPNGDcBuPl1a9fmV+OmjYzUstzIclQ9z9a0uvBWJG4ls4kFBI2jZWjc6m0eQ7R7RuUWpgWF9nh4FeCZJWW+PiSBZzvCAIAgCAIAgCAIAgCAIAgCAIAgCAIAgCAIAgCAIAgCAIAgCAIAgCAIAgCAIAgCAIAgCAIAgCA+ZJBEC6UgAAkkmgAG0k7kRLQq2FEZQ8XHEsuZZKizxk5g8N2zPI+wDcPPRXqSm7Ftq8VItVUdq6xOCHnY8nlvtcYkbEG1FWse8NeR6J2e2i+uroWustPjaKVUtMS5rytGCrWDKxzHDVLE/VnMrs/wBgjfxhc5GMqI9y8lOMb30795fl03lHe8TJrC7OY8VB3+UEbiDqKgPY5jla7iW2PR6ayGYuByCAIAgCAwr4vWK5YnTXg4tjaWgkNJ2kAagCdpC5xxukdqt4nF70Ylqkd0lXdyzuZl6q0bDPl6odG2Q5jSVd3LO5mXqpsM+Xqg2yHM3lw37BiBjpLrcXta7MJLXN7KgNKOA3OC6JYXxLY9DtjkbIlrTJvO3suuJ8ttOaxgq4gE0FabBrO1cWMV7ka3icnORqWqRrSVd3LO5mXqrTsM+Xqh0bZDmNJV3cs7mZeqmwz5eqDbIcxpKu7lnczL1U2GfL1QbZDmNJV3cs7mZeqmwz5eqDbIcxpKu7lnczL1U2GfL1QbZDmNJV3cs7mZeqmwz5eqDbIcxpKu7lnczL1U2GfL1QbZDmSiw2ptujZLZjVkjGvaaEVa4Ag0Osaisrmq1VavgaEVFS1DEv6/IbgjEl6OLGOeGAhrndkQ40o0E7Glc4onyrYw4ySNjS1xotJV3cs7mZequ/YZ8vVDp2yHMaSru5Z3My9VNhny9UG2Q5jSVd3LO5mXqpsM+Xqg2yHMaSru5Z3My9VNhny9UG2Q5jSVd3LO5mXqpsM+Xqg2yHMaSru5Z3My9VNhny9UG2Q5n6zKRd7yA2Z1SQB8DL1UWhnTw9UG1xZkuWQ0mmv/FFmw8WC9XlheHFtGOdWlK/FBptC7oqeSW3UTgdUkzI+8pqdJV3cs7mZequ3YZ8vVDr2yHMaSru5Z3My9VNhny9UG2Q5jSVd3LO5mXqpsM+Xqg2yHMaSru5Z3My9VNhny9UG2Q5jSVd3LO5mXqpsM+Xqg2yHMaSru5Z3My9VNhny9UG2Q5mTd2PbDeUrIrHK5z3nNaOCkFT5y2gXF9HMxqucm5D62pjctiKSZZjQEAQBAEAQBACabUBUOPsWvxFKLDhyr2F2a4s/qu8Ef2DaTsNK7BU16WmSJvayf8Az8kuoqFkd2cZggWfAQ7PNtV402bYoD+Z32+jv5/HVeTPVf39tOPwU3m77EQvG85rzlM1ukc+Soo4nZvAbT4vkAotrI2MbqtTcZHyPeusqknu3EsV+xts2MuypqhtQ+UjP9575vGffXaMj4HRLrw9U8FNLJ2yJqS9FMu6LdaMm9pzLf8ACWWbWHM1tcNVJI+JwFKjeKeQrhI1lWy1u5yftinJjnUz7Hd1S47HamW5jZLI4PY4AtcNhCjuarVsUqtVFS1D2Xw+hAEAQEQyr9zJvSh6Vi10OOnX7GaswlKHV8hBAXLkT7Tm9Zd0USjaSxE5e5YoMNeZIMofc61fN/mas1JjN5miowncjnpeiPPhAEAQBAEAQHSGD+0LH6rB0TV5uoxXc1PRQ4beSEXy1doxetM6KZatG4q8vYy1+GnP3KXVojhAEAQBAEB62X47PTb+IXx3dU5s7yHUS8sejKmy4fKWT0ZvxjVbRnB3QmaR/j1KxVQmBAEAQBAEBvsBd0bL86PwKz1eC7kaKXFadErzpeCAIAgCAID8JptQFWYzxbJiOT+AwpV4eS2SRp+Pxhp3M43b/Ntq09M2Jvay/wDP3xJ006yr2cXVTRW28YsGMdZ7gcJLW4ZtotI7zjji4vKf9/F72xuqF15NzfBP7X9/PS6RsCajOPivsQpzi4ku1kmpJ3lbjCq2lhYVwr/MLotclKySHOi4/gakU87jI33KbPUatQ1PBOPUowQa0Dlz/orsa1SJxKMNYmbBGbJiBpmsb9210R8OM7fZ7t4OWenVV7SPc778zVDUWJqSb2/YkV1XjLk9ma2Z38Rd8/ZRyN1ih75u4Gm0b9oWaRjaptqbnpxQ0tctO6xd7V4FsWS1MtrGyWRwexwq1zTUEKS5qtWxSiioqWoey+H0IAgIhlX7mTelD0rFrocdOv2M1ZhKUOr5CCAuXIn2nN6y7oolG0liJy9yxQYa8yQZQ+51q+b/ADNWakxm8zRUYTuRz0vRHnwgJJhLB0uKWyOskjGcGWg5+drqCdVB5FmqKpsKoipxNUFMsqKqKSDRHaeXh+/1VmvJmSnfd7sxojtPLw/f6qXkzJRd7sxojtPLw/f6qXkzJRd7sxojtPLw/f6qXkzJRd7sy1bjsRu6zQQykF0cMcZI2EtYGkivmUqR2u9XZqU2N1WomRDstXaMXrTOimW3RuKvL2Mdfhpz9yl1aI4QEww1k+mxDA2ezSxsa4uFHZ1dRpuHkWOatbE/VVDbFRukbrIptNEdp5eH7/VXTeTMlOy73ZjRHaeXh+/1UvJmSi73ZjRHaeXh+/1UvJmSi73Zn3DkmtMbmkzw6iD3+4+ii6RYqWWKfUoHIttpcCjlQqbLh8pZPRm/GNVtGcHdCZpH+PUrFVCYEBOrsyYWi8oYpopog2SNjwDn1Ac0Gh1eVYH6QYxytVF3G9lC5zUW3iZWiO08vD9/qrheTMlOV3uzGiO08vD9/qpeTMlF3uzGiO08vD9/qpeTMlF3uzNlhvJpPdNqhmmlic2N4cQ3PqdR2VHlXXNXsexWoi7zshonMejrS0VLKIQBAEAQHnaJ22Zrn2hwa1oJc5xAAA3knYvqIqrYh8VURLVKhxhjSXFEgseGg7g3nNqBR0vk/tZvNd22g1KvT0rYU7SXinp+SXPUrKvZx+Jg3tbGYMidZLmcHWp4pa7Q3vf+KM7vKf8AfxecbVqHdo9PhTgn9qcZHpA3s2cfFSEbFvMJ9wxOtDmshFXOcGtHGSaAe8r4qoiWqfWoqrYh0vct3i6oIoYtkbGtrxkDWfaan2rzMj1e5XL4nomN1Wo1PAoHG10fyS2zRNFGZ2fHxZjtYA81S3/qvQUsnaRIpDqY9SRUNGu8zklwvf7LOx1kv0GSxynX4UTt0jOLXrIHn4wcs8CqvaR95PXyNcE6InZv7q+ht7uva0ZObRwU/wAPZZOzbmnsXsOySM7A6m0bD7nLpdGyrZrJucn7Yp2te+mdYu9pb10XrFfMTZbueHsO8bQeIjaD5CpEkbo3ark3lRj2vS1pmrgcggIhlX7mTelD0rFrocdOv2M1ZhKUOr5CCAuXIn2nN6y7oolG0liJy9yxQYa8yQZQ+51q+b/M1ZqTGbzNFRhO5HPS9EefCAtnIh8navTi/wAXKRpPvNK2j+6pZymFAIAgCAICAZau0YvWmdFMqGjcVeXsYa/DTn7lLq0RwgL1yS9zY/nJf8yoNfjL0LlHgoTJYzUEAQBAEBU2XD5SyejN+MaraM4O6EzSP8epWKqEwIfTpDB/aFk9Wg6Nq83UYruanoYcNvJDbrpOwIAgCAIAgCAIDVYhxBBh6PhLyfStc1o1vceJrd/4DeQu2KF8q2NQ65ZWxpa4pLGGM5sTOpJ8HADVsTT9rz3x+wbuM26elZClvFcyPPUulWzwNrX/APB2YUp/MbSz2wRH8x/Ef26+r/Zf9Ceqnd/rM+pfQgrnVqXGp2klbzAq2k6w1kytF6APvJ38PGdYBbWQj0dWZ7dfkWCavYzc3evoboaFzt7txi44wazDZDrHaWPGr4N72iYeUNHxh5gCPLtXKmqll3Ob18DjUUyRb2r7knwm0uuG1kk1LbSa14mDqrLP/tt6GqD/AFlXmQDC90NxBPwM83BOcxxY4tzgXDss06x3oca13KjPIsTNZEtMEEaSu1VUzsQYJnuSIzOfFLDWmfE5x3019jRvvXXFVskdq2Ki+ZzlpHMbrW2oRlajIS7DFsZfsP8ALr3dSprY5T/Tk8A/2u2U49XFTHOxYndszqmaG2F6SN7J/RfM1l13rasHWh4hOY9rs2WN2trqHY4b/IRx6jrXa+OOoZv6KdTHvgfYXRhLGUGJW0iPBzAVdE46/KWnvx5tfGAos9K+Fd/DMrw1DZU3cciSLMd5EMq/cyb0oelYtdDjp1+xmrMJSh1fIQQFy5E+05vWXdFEo2ksROXuWKDDXmSDKH3OtXzf5mrNSYzeZoqMJ3I56Xojz4QEzyf4yjwq2ZtpjfJwjmEZhbqoCNdT5Viq6V0yoqLwNtLUtiRUVCWaXoPF5fez9Vku1+aGq8GZDS9B4vL72fql2vzQXgzIaXoPF5fez9Uu1+aC8GZGxw/lIhvy0RwQQyNdIXUc4toKMc7XQ/2rrloXRsV6rwOyKsbI5GohN1hNZAMtXaMXrTOimVDRuKvL2MNfhpz9yl1aI4QFh4LyhRYdsrYLRFI9zXPNWltNbid58qnVNE6WRXIpRgrGxsRqobzS9B4vL72fqui7X5od14MyGl6DxeX3s/VLtfmgvBmQ0vQeLy+9n6pdr80F4MyN5hLHMeKJXRWaJ7C1meS8tpTOaKaj/cuiekdC3WVTuhqWyrYiEsWQ0lTZcPlLJ6M34xqtozg7oTNI/wAepWKqEwIfS0rkyoQ3bZ4IZIJXGKKNhILKEtaBUa/IpUuj3verrU3qU465jWolnAzdL0Hi8vvZ+q4Xa/NDneDMhpeg8Xl97P1S7X5oLwZkNL0Hi8vvZ+qXa/NBeDMiU4QxSzFLJH2Zjowxwac8jXUV3LJUU6wqiKpphmSVLUN+ug7ggCAICjcqVzWmzWuSe2Bz4XkcHINbWimph8Cmvz7dtVcoZY1jRicU/bSPWRvR+svAjWHp2Wa1Wd9u+TbNG59dlA4Gp46bfYtUyKsbkbxsM0KokiKvC02uUazyQXhObVrEhD43bnMIAbQ76AZv/VdNG5FhRE8PudtY1UlVV8TV4dtcdgtUElubnRska5wpXUDtpvptp5F3TNc6NWt42HVC5GyIruBfV8Wl962KR2FpGukcz4JzXDjFQD3rqVArsNK0Xn42oyVElTd4lx6q6NVjXf4HPl4WOWxPIvJj2PJJPCNIJO81O3zr0THtcnwr/wAIT2PRfiQtrBzA64ZQe+itn/sH+lIqFsq05oVYEtprPJSnWjPoG6ydgH6KySERfAsfJrdc9zuktF8Vs9j4NwkE3Yh9aU7B23zka60FaqZWyMkRGM3ut8Pco0kb2WufuTzK/t7mPlkNiGbGZHmMHczOOaPdRUWIqNTW42E96orls4HxZ4XWh7W2UEvc4BgbtLiaCntX1yoiWrwPjEVXIicSVZUZmy20BpBkZBEycjYZQCT59RaPZTcslCipF5Kq2cjVWqiydN5obiuu0XrK1tzNc6QEEObqDNepxd3uzb5NS0SyMY21/A6Io3vd8J0pECGjhDU0FTxmmteZU9ChE8q/cyb0oelYtdDjp1+xmrMJSh1fIQQFy5E+05vWXdFEo2ksROXuWKDDXmSDKH3OtXzf5mrNSYzeZoqMJ3I56Xojz4QBAEAQBASbJp3Ts3nk6GRZa3Ad0+6GqjxkOgV58uEAy1doxetM6KZUNG4q8vYw1+GnP3KXVojhAEAQBAEBYWRXtub1c9JGp2ksNOZQ0f315FyqMVipsuHylk9Gb8Y1W0Zwd0Jmkf49SsVUJgQBAEAQBAW9kR+QtHzrf8Ao+ku+3kV9H9xeZZKmm8IAgCA854W2hpbaGhzXAhzXAEEcRB2r6iqi2ofFRFSxSpMcZNjY86bDwL49rodZc3ys3uHk2jy7q1NXW/DJxz9yZUUVnxR/8NZh60sxVZxYL0cGzMqbFM7ceSceI01eze0V7ZmrC/tWcF7yf2cInJMzsncU4KRC22R9gkdHbGlj2Etc07Qf98dd4W1rkcmsnAxParVsU9LvvKW7HZ13SPidvLHEV84Go+1fHxteljktOTJHM7qklgykW6NubaTFOP8AmhB/wzarKtBEq2panI0trpETfvJpcdgdftkba3wXc0ubIc03eXHsXOb8bhhtzeLesUr0ikWNFd/7fg2RtWRmuqJ/z8kH0g2pgpYG2ez/ADFnaP8ALOW7Yo/5Kq81MS1r+CIiGhvO9p72NbylfKRsz3EgeZuxvsC0MiYzupYZ3yvf3lMLYuZwJtdcTcFwC1W0A2yZp/hY3f02EUMrxuNNg9m80wvVah/Zt7qcVz8jcxEp2a7u8vBDHwfgubFbzLai5kJcS+U63PNeyzK7TWtXHUDxnUuVRVNgTVTjlkcIKZ0y6y8C67nuiG5YxFdrAxo4tpPG47XHzqJJI6RdZyldkbWJY1DOXA5kQyr9zJvSh6Vi10OOnX7GaswlKHV8hBAXLkT7Tm9Zd0USjaSxE5e5YoMNeZIMofc61fN/mas1JjN5miowncjnpeiPPhATLAODGYqbM6eV0fBuYBmgGtQTv8yxVdUsKoiJbabaambKiqqkr0Qw+MyfQasl5v8AlNN3szGiGHxmT6DUvN/yi72ZjRDD4zJ9BqXm/wCUXezM2OHsm8dx2iOeKd7zGXUaWtANWObu9Jdc1c6RisVOJ2RUbY3I5FJysJsIBlq7Ri9aZ0UyoaNxV5exhr8NOfuUurRHCAsHBuT2PEVlbPNM9hc54zWtaRqcRv8AMp1RWuikVqIUIKNsjEcqm80Qw+MyfQaui83/ACndd7Mxohh8Zk+g1Lzf8ou9mY0Qw+MyfQal5v8AlF3szN7hDAzMLyulglfIXMzKOaB3zTXV6K6KirdM1Gqlh3wUyRLaiktWQ0lTZcPlLJ6M34xqtozg7oTNI/x6lYqoTAh9LQuTJdFeVnhmfPI0yxRvIDW0Bc0Gg96ly6Qcx6ts4KU46FrmotvEzdEMPjMn0GrrvN/ynK72ZjRDD4zJ9BqXm/5Rd7Mxohh8Zk+g1Lzf8ou9mZKcHYWbhZkjIJHSB7g4lwApQU3LLUVCzKiqlhqghSJLEJCs53BAEAQBAEBX+PcAC862i4gGWgdk5oOaJDtqD3r/AC79/GqFLWanwP4fb8GKopdb4mcSKtc3HLOBt9IrzhBaxzxm8MG1qx9djxr+07Kgat9Mus3exfT8Ge1KhNV256epBrTZ3WR7mWlpY9pIc1woQeIre1yOS1DA5qtWxTzX0+HQGT+P/wAXZxxxu+17z/teeql/zu5l6nT/ABN5HPzdi9EQVP1fD4TC5brjw9C23YjbnE67JZjtkdue8bmDUdfk4wDilkdK7so+q/0boo2xN7STj4Ib/C2EZcVym3YrrmPIcyM6s8btXes4htPm1nPPUthb2UX/AH98TuigdM7tJf8Aha0UYhAbEA1oAAAFAANgAGxSlW3epSRLD6QBARDKv3Mm9KHpWLXQ46dfsZqzCUodXyEEBcuRPtOb1l3RRKNpLETl7ligw15kgyh9zrV83+ZqzUmM3maKjCdyOel6I8+EBbORD5O1enF/i5SNJ95pW0f3VLOUwoBAEAQBAQDLV2jF60zoplQ0biry9jDX4ac/cpdWiOEBeuSXubH85L/mVBr8Zehco8FCZLGaggCAIAgKmy4fKWT0ZvxjVbRnB3QmaR/j1KxVQmBD6dIYP7Qsnq0HRtXm6jFdzU9DDht5IbddJ2BAEAQBAEAQBAEAQBAQrHuChfQ4e6vg7UyhBBzc+mwE7nCgo72HjG2lquz+B/dMlTTa/wATe8QdsrMajgL3pBeMfYMkcM0SkauDlHeu3fh4K22LT/EzexfDLzT99zJa2oTVduenqQ28LDJdsjorewxvaaOa7/7WOIjUVuY9r01mruMT2OYtjifXBlPF0WaKA2Uu4NgbnCalab6Zmr7VPl0er3q7W4+Rvjrka1G6vArp5qSRq1lUkJy71JjdlzxYZjba8UNzpCK2ayH4zjufKO9aOI+3XqWJ8rpl7OLh4r7G1kTYU7STj4ISjCOGJcRy/wAwxb2WdQwxEaqd6S3c0bm79prXXknnbE3soeqmmGF0ju1l6IWappvCAIAgIhlX7mTelD0rFrocdOv2M1ZhKUOr5CCAuXIn2nN6y7oolG0liJy9yxQYa8yQZQ+51q+b/M1ZqTGbzNFRhO5HPS9EefCAleCsaHCjZWshEvCFpqZM2lAR4JrtWSppe2VFtssNdPU9iipZaSXTC7xNv1g/trNdifN6fk0Xj9I0wu8Tb9YP7aXYnzen5F4/SNMLvE2/WD+2l2J83p+ReP0jTC7xNv1g/tpdifN6fkXj9JZdzW3+ZWeGYtzeFijkza1pnNDqVoK7VMkbqPVuS2FFjtZqLmQzLV2jF60zoplt0biry9jHX4ac/cpdWiOEBOMKZRDhyztgbZxJmuec4y5vxnE7Mw8fGsM9D2r1frWG6Gs7NiNsNxphd4m36wf2103Ynzen5O28fpGmF3ibfrB/bS7E+b0/IvH6Rphd4m36wf20uxPm9PyLx+k+osrzpHAfwjdZA7YO805NfF0aiJbren5PqaQtWzVLVUopFTZcPlLJ6M34xqtozg7oTNI/x6lYqoTAh9LEujKm67IIoRZQ7go2R53DkVzWhtaZhpsU6TR+u5Xa3Fcigyv1Wo3V4GZphd4m36wf21wuxPm9Pycrx+kaYXeJt+sH9tLsT5vT8i8fpGmF3ibfrB/bS7E+b0/IvH6TPw/lPde9pigNmDOEeG53DE01HXTMFdnGuuWgSNiu1uHkdkVbrvRthZCmm8IAgCAIAgCAICA5ScE/zhptF1NpaGjsmj+o0fmG7j2cVN9HVdmuo/h9vwYqqm1/ibxITYb/AIcQRts2Mah7exhtYHZs/tl8IcZPt19ktr4XxLrw9W+377GRkrZE1JePgph2rAVtifm2SLh2O1slic0scDsNSex9v27V2NrYlS1Vs8lODqORF3JamZsRHZsDa58y13gNjRrhgO4u8J2/j9Haeq2Sp4bmeqnbZHT8d7vRDaYEwxJiWX+PxMTI0mrGv/qEbyNgYNw2HzDX1VVQ2FvZRbv6/Jzp4XSu7SQttSSmEAQBAEBEMq/cyb0oelYtdDjp1+xmrMJSh1fIQQFy5E+05vWXdFEo2ksROXuWKDDXmSDKH3OtXzf5mrNSYzeZoqMJ3I56Xojz4QBAEAQBAEB0hg/tCx+qwdE1ebqMV3NT0UOG3khF8tXaMXrTOimWrRuKvL2Mtfhpz9yl1aI4QBAEAQBAetl+Oz02/iF8d3VObO8h1EvLHoypsuHylk9Gb8Y1W0Zwd0Jmkf49SsVUJgQBAEAQBAb7AXdGy/Oj8Cs9Xgu5GilxWnRK86XggCAIAgCAIAgCAqXKtg/gC62XY3sSfh2gbCf6gHET8by695Vahqrf8bunsTK2n/8AI3qV9Zb2nsbCyyTyxsO1rJHNb7gaKi6JjltVEMDZXtSxFJBk9wkcSzZ1pBFnjI4Q+EdoYD9p4h5SFnq6nsm2JxX9tNFLT9q61eCFuYrndYoI47AeB4WaCz57ABwbHuDSW7gaahxEhR4ERzlV2+xFXmVZVVGoiZohAobZJYxLNZKxus7DLUvk+EAtJiDHB8r+HDg14Ls1pa4Cm1b1a11jV8d3LdbkllnW1DHrKlqp4b/WzPeW4NaklEIAgCA11/3PHf0DoLaXBji0nMIB7FwcNZB3hdkUqxu1mnCSNHt1VIropsXhT843qLVeMvkZthiGimxeFPzjeol4y+Q2GIkmGcOxYajdHd5eWueXnPcCa5rW7gNzQs807pVtcd8UTY0saZd8Xay94Xw2qoZIKOzTQ0qDqJB4lwjerHI5PA5vajmq1SIaKbF4U/ON6i2XjL5GXYYhopsXhT843qL5eMvkNhiGimxeFPzjeol4y+Q2GIaKbF4U/ON6iXjL5DYYhopsXhT843qJeMvkNhiGimxeFPzjeol4y+Q2GIaKbF4U/ON6iXjL5DYYiZ3dY23dFHFBXNjY1ja7aNaAK+wLG9yucrl8TW1uqiIhg4lw9FiSJsV4F4a14eMwgGoa5u8Hc4rnDM6J2s065YmypY4jWimxeFPzjeotN4y+R0bDENFNi8KfnG9RLxl8hsMQ0U2Lwp+cb1EvGXyGwxDRTYvCn5xvUS8ZfIbDENFNi8KfnG9RLxl8hsMQ0U2Lwp+cb1EvGXyGwxH0zJXYmEFrp6gg/KN6qLpCVcglFEhOVhNhH8T4RgxMYzeJkHBhwbmOA+NStag+CFohqXw26vidMsDZbNY0mimxeFPzjeou68ZfI6dhiGimxeFPzjeol4y+Q2GIaKbF4U/ON6iXjL5DYYhopsXhT843qJeMvkNhiGimxeFPzjeol4y+Q2GIaKbF4U/ON6iXjL5DYYjLurJxZLqmjmszps+N2c3Oe0ivlGauMldI9qtWzecmUkbHI5CYLGaggCAIAgCAIAgCA+JYxM0tlAc1wIIIqCCKEEb19RbFtQ+Klu4pm9smFpbaiy7ADZ3Oq2QvHYN4nAnOJGsCla6lZj0gzs7XcciU+hdr2N4Ft3JdUdywshsQo1gp5Sd7jxknWpEkjpHK5xTjYjGo1D1vGwR3nG6K2tzmOGsbN9QQRrBBAII2EL4x6sXWbxPrmo5LFNPDhKMOYbZLLO2M1jZIY80GucCcxjS/Xr7InXr2ruWodYtiIluX79jrSFPFbSQrOdwQBAEAQBAEAQBAEAQBAEAQBAEAQBAEAQBAEAQBAEAQBAEAQBAEAQBAEAQBAEAQBAEAQBAEAQBAEAQBAEAQBAEAQBAEAQBAEAQBAEAQBAEAQBAEAQBAEAQBAEAQBAEAQBAEAQBAEAQBAEAQBAEAQBAEAQBAEAQBAEAQBAEAQBAEAQBAEAQBAEAQBAEAQBAEAQBAEAQBAEAQBAEAQBAEAQBAEAQBAEB//9k="/>
          <p:cNvSpPr>
            <a:spLocks noChangeAspect="1" noChangeArrowheads="1"/>
          </p:cNvSpPr>
          <p:nvPr/>
        </p:nvSpPr>
        <p:spPr bwMode="auto">
          <a:xfrm>
            <a:off x="1527572" y="1227138"/>
            <a:ext cx="30488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50" tIns="45726" rIns="91450" bIns="45726" numCol="1" anchor="t" anchorCtr="0" compatLnSpc="1">
            <a:prstTxWarp prst="textNoShape">
              <a:avLst/>
            </a:prstTxWarp>
          </a:bodyPr>
          <a:lstStyle/>
          <a:p>
            <a:endParaRPr lang="en-US"/>
          </a:p>
        </p:txBody>
      </p:sp>
      <p:grpSp>
        <p:nvGrpSpPr>
          <p:cNvPr id="41" name="Group 40"/>
          <p:cNvGrpSpPr/>
          <p:nvPr/>
        </p:nvGrpSpPr>
        <p:grpSpPr>
          <a:xfrm>
            <a:off x="8141573" y="1131041"/>
            <a:ext cx="3945551" cy="4744723"/>
            <a:chOff x="8139452" y="1432557"/>
            <a:chExt cx="5119349" cy="4744722"/>
          </a:xfrm>
        </p:grpSpPr>
        <p:sp>
          <p:nvSpPr>
            <p:cNvPr id="61" name="Rounded Rectangle 60"/>
            <p:cNvSpPr/>
            <p:nvPr/>
          </p:nvSpPr>
          <p:spPr>
            <a:xfrm rot="16200000">
              <a:off x="8326766" y="1245243"/>
              <a:ext cx="4744722" cy="5119349"/>
            </a:xfrm>
            <a:prstGeom prst="roundRect">
              <a:avLst>
                <a:gd name="adj" fmla="val 1853"/>
              </a:avLst>
            </a:prstGeom>
            <a:solidFill>
              <a:schemeClr val="accent1">
                <a:lumMod val="50000"/>
              </a:schemeClr>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en-US" dirty="0">
                <a:solidFill>
                  <a:srgbClr val="E7E6E6"/>
                </a:solidFill>
              </a:endParaRPr>
            </a:p>
          </p:txBody>
        </p:sp>
        <p:sp>
          <p:nvSpPr>
            <p:cNvPr id="40" name="TextBox 39"/>
            <p:cNvSpPr txBox="1"/>
            <p:nvPr/>
          </p:nvSpPr>
          <p:spPr>
            <a:xfrm>
              <a:off x="8684277" y="1466705"/>
              <a:ext cx="3652692" cy="677108"/>
            </a:xfrm>
            <a:prstGeom prst="rect">
              <a:avLst/>
            </a:prstGeom>
            <a:noFill/>
          </p:spPr>
          <p:txBody>
            <a:bodyPr wrap="square" rtlCol="0">
              <a:spAutoFit/>
            </a:bodyPr>
            <a:lstStyle/>
            <a:p>
              <a:pPr algn="ctr">
                <a:spcAft>
                  <a:spcPts val="1200"/>
                </a:spcAft>
              </a:pPr>
              <a:r>
                <a:rPr lang="en-US" b="1" dirty="0" smtClean="0">
                  <a:solidFill>
                    <a:srgbClr val="EAB430">
                      <a:lumMod val="60000"/>
                      <a:lumOff val="40000"/>
                    </a:srgbClr>
                  </a:solidFill>
                  <a:latin typeface="Arial Narrow" panose="020B0606020202030204" pitchFamily="34" charset="0"/>
                  <a:ea typeface="+mn-ea"/>
                  <a:cs typeface="+mn-cs"/>
                </a:rPr>
                <a:t>WITH ADVANCED </a:t>
              </a:r>
              <a:r>
                <a:rPr lang="en-US" b="1" dirty="0">
                  <a:solidFill>
                    <a:srgbClr val="EAB430">
                      <a:lumMod val="60000"/>
                      <a:lumOff val="40000"/>
                    </a:srgbClr>
                  </a:solidFill>
                  <a:latin typeface="Arial Narrow" panose="020B0606020202030204" pitchFamily="34" charset="0"/>
                  <a:ea typeface="+mn-ea"/>
                  <a:cs typeface="+mn-cs"/>
                </a:rPr>
                <a:t>SECURITY</a:t>
              </a:r>
            </a:p>
          </p:txBody>
        </p:sp>
        <p:pic>
          <p:nvPicPr>
            <p:cNvPr id="48" name="Picture 47"/>
            <p:cNvPicPr>
              <a:picLocks noChangeAspect="1"/>
            </p:cNvPicPr>
            <p:nvPr/>
          </p:nvPicPr>
          <p:blipFill>
            <a:blip r:embed="rId11" cstate="email">
              <a:duotone>
                <a:schemeClr val="accent2">
                  <a:shade val="45000"/>
                  <a:satMod val="135000"/>
                </a:schemeClr>
                <a:prstClr val="white"/>
              </a:duotone>
              <a:extLst>
                <a:ext uri="{BEBA8EAE-BF5A-486C-A8C5-ECC9F3942E4B}">
                  <a14:imgProps xmlns:a14="http://schemas.microsoft.com/office/drawing/2010/main">
                    <a14:imgLayer r:embed="rId12">
                      <a14:imgEffect>
                        <a14:brightnessContrast bright="-24000" contrast="22000"/>
                      </a14:imgEffect>
                    </a14:imgLayer>
                  </a14:imgProps>
                </a:ext>
                <a:ext uri="{28A0092B-C50C-407E-A947-70E740481C1C}">
                  <a14:useLocalDpi xmlns:a14="http://schemas.microsoft.com/office/drawing/2010/main" val="0"/>
                </a:ext>
              </a:extLst>
            </a:blip>
            <a:stretch>
              <a:fillRect/>
            </a:stretch>
          </p:blipFill>
          <p:spPr>
            <a:xfrm>
              <a:off x="9342074" y="5356431"/>
              <a:ext cx="2035988" cy="633240"/>
            </a:xfrm>
            <a:prstGeom prst="rect">
              <a:avLst/>
            </a:prstGeom>
            <a:effectLst>
              <a:softEdge rad="0"/>
            </a:effectLst>
          </p:spPr>
        </p:pic>
        <p:sp>
          <p:nvSpPr>
            <p:cNvPr id="45" name="Rectangle 44"/>
            <p:cNvSpPr/>
            <p:nvPr/>
          </p:nvSpPr>
          <p:spPr>
            <a:xfrm>
              <a:off x="8753147" y="2276404"/>
              <a:ext cx="655583" cy="523220"/>
            </a:xfrm>
            <a:prstGeom prst="rect">
              <a:avLst/>
            </a:prstGeom>
          </p:spPr>
          <p:txBody>
            <a:bodyPr wrap="none">
              <a:spAutoFit/>
            </a:bodyPr>
            <a:lstStyle/>
            <a:p>
              <a:pPr lvl="0" algn="ctr"/>
              <a:r>
                <a:rPr lang="en-US" sz="2800" dirty="0">
                  <a:solidFill>
                    <a:schemeClr val="accent4">
                      <a:lumMod val="60000"/>
                      <a:lumOff val="40000"/>
                    </a:schemeClr>
                  </a:solidFill>
                  <a:latin typeface="Arial"/>
                  <a:cs typeface="Arial"/>
                  <a:sym typeface="Wingdings"/>
                </a:rPr>
                <a:t></a:t>
              </a:r>
              <a:endParaRPr lang="en-US" sz="2800" dirty="0">
                <a:solidFill>
                  <a:schemeClr val="accent4">
                    <a:lumMod val="60000"/>
                    <a:lumOff val="40000"/>
                  </a:schemeClr>
                </a:solidFill>
                <a:latin typeface="Arial"/>
                <a:cs typeface="Arial"/>
              </a:endParaRPr>
            </a:p>
          </p:txBody>
        </p:sp>
        <p:sp>
          <p:nvSpPr>
            <p:cNvPr id="53" name="Rectangle 52"/>
            <p:cNvSpPr/>
            <p:nvPr/>
          </p:nvSpPr>
          <p:spPr>
            <a:xfrm>
              <a:off x="8753147" y="2852415"/>
              <a:ext cx="655583" cy="523220"/>
            </a:xfrm>
            <a:prstGeom prst="rect">
              <a:avLst/>
            </a:prstGeom>
          </p:spPr>
          <p:txBody>
            <a:bodyPr wrap="none">
              <a:spAutoFit/>
            </a:bodyPr>
            <a:lstStyle/>
            <a:p>
              <a:pPr lvl="0" algn="ctr"/>
              <a:r>
                <a:rPr lang="en-US" sz="2800" dirty="0">
                  <a:solidFill>
                    <a:schemeClr val="accent4">
                      <a:lumMod val="60000"/>
                      <a:lumOff val="40000"/>
                    </a:schemeClr>
                  </a:solidFill>
                  <a:latin typeface="Arial"/>
                  <a:cs typeface="Arial"/>
                  <a:sym typeface="Wingdings"/>
                </a:rPr>
                <a:t></a:t>
              </a:r>
              <a:endParaRPr lang="en-US" sz="2800" dirty="0">
                <a:solidFill>
                  <a:schemeClr val="accent4">
                    <a:lumMod val="60000"/>
                    <a:lumOff val="40000"/>
                  </a:schemeClr>
                </a:solidFill>
                <a:latin typeface="Arial"/>
                <a:cs typeface="Arial"/>
              </a:endParaRPr>
            </a:p>
          </p:txBody>
        </p:sp>
        <p:sp>
          <p:nvSpPr>
            <p:cNvPr id="55" name="Rectangle 54"/>
            <p:cNvSpPr/>
            <p:nvPr/>
          </p:nvSpPr>
          <p:spPr>
            <a:xfrm>
              <a:off x="8753147" y="3428429"/>
              <a:ext cx="655583" cy="523220"/>
            </a:xfrm>
            <a:prstGeom prst="rect">
              <a:avLst/>
            </a:prstGeom>
          </p:spPr>
          <p:txBody>
            <a:bodyPr wrap="none">
              <a:spAutoFit/>
            </a:bodyPr>
            <a:lstStyle/>
            <a:p>
              <a:pPr lvl="0" algn="ctr"/>
              <a:r>
                <a:rPr lang="en-US" sz="2800" dirty="0">
                  <a:solidFill>
                    <a:schemeClr val="accent4">
                      <a:lumMod val="60000"/>
                      <a:lumOff val="40000"/>
                    </a:schemeClr>
                  </a:solidFill>
                  <a:latin typeface="Arial"/>
                  <a:cs typeface="Arial"/>
                  <a:sym typeface="Wingdings"/>
                </a:rPr>
                <a:t></a:t>
              </a:r>
              <a:endParaRPr lang="en-US" sz="2800" dirty="0">
                <a:solidFill>
                  <a:schemeClr val="accent4">
                    <a:lumMod val="60000"/>
                    <a:lumOff val="40000"/>
                  </a:schemeClr>
                </a:solidFill>
                <a:latin typeface="Arial"/>
                <a:cs typeface="Arial"/>
              </a:endParaRPr>
            </a:p>
          </p:txBody>
        </p:sp>
        <p:sp>
          <p:nvSpPr>
            <p:cNvPr id="57" name="Rectangle 56"/>
            <p:cNvSpPr/>
            <p:nvPr/>
          </p:nvSpPr>
          <p:spPr>
            <a:xfrm>
              <a:off x="8753147" y="4004442"/>
              <a:ext cx="655583" cy="523220"/>
            </a:xfrm>
            <a:prstGeom prst="rect">
              <a:avLst/>
            </a:prstGeom>
          </p:spPr>
          <p:txBody>
            <a:bodyPr wrap="none">
              <a:spAutoFit/>
            </a:bodyPr>
            <a:lstStyle/>
            <a:p>
              <a:pPr lvl="0" algn="ctr"/>
              <a:r>
                <a:rPr lang="en-US" sz="2800" dirty="0">
                  <a:solidFill>
                    <a:schemeClr val="accent4">
                      <a:lumMod val="60000"/>
                      <a:lumOff val="40000"/>
                    </a:schemeClr>
                  </a:solidFill>
                  <a:latin typeface="Arial"/>
                  <a:cs typeface="Arial"/>
                  <a:sym typeface="Wingdings"/>
                </a:rPr>
                <a:t></a:t>
              </a:r>
              <a:endParaRPr lang="en-US" sz="2800" dirty="0">
                <a:solidFill>
                  <a:schemeClr val="accent4">
                    <a:lumMod val="60000"/>
                    <a:lumOff val="40000"/>
                  </a:schemeClr>
                </a:solidFill>
                <a:latin typeface="Arial"/>
                <a:cs typeface="Arial"/>
              </a:endParaRPr>
            </a:p>
          </p:txBody>
        </p:sp>
        <p:sp>
          <p:nvSpPr>
            <p:cNvPr id="59" name="Rectangle 58"/>
            <p:cNvSpPr/>
            <p:nvPr/>
          </p:nvSpPr>
          <p:spPr>
            <a:xfrm>
              <a:off x="8753147" y="4580454"/>
              <a:ext cx="655583" cy="523220"/>
            </a:xfrm>
            <a:prstGeom prst="rect">
              <a:avLst/>
            </a:prstGeom>
          </p:spPr>
          <p:txBody>
            <a:bodyPr wrap="none">
              <a:spAutoFit/>
            </a:bodyPr>
            <a:lstStyle/>
            <a:p>
              <a:pPr lvl="0" algn="ctr"/>
              <a:r>
                <a:rPr lang="en-US" sz="2800" dirty="0">
                  <a:solidFill>
                    <a:schemeClr val="accent4">
                      <a:lumMod val="60000"/>
                      <a:lumOff val="40000"/>
                    </a:schemeClr>
                  </a:solidFill>
                  <a:latin typeface="Arial"/>
                  <a:cs typeface="Arial"/>
                  <a:sym typeface="Wingdings"/>
                </a:rPr>
                <a:t></a:t>
              </a:r>
              <a:endParaRPr lang="en-US" sz="2800" dirty="0">
                <a:solidFill>
                  <a:schemeClr val="accent4">
                    <a:lumMod val="60000"/>
                    <a:lumOff val="40000"/>
                  </a:schemeClr>
                </a:solidFill>
                <a:latin typeface="Arial"/>
                <a:cs typeface="Arial"/>
              </a:endParaRPr>
            </a:p>
          </p:txBody>
        </p:sp>
        <p:grpSp>
          <p:nvGrpSpPr>
            <p:cNvPr id="5" name="Group 4"/>
            <p:cNvGrpSpPr/>
            <p:nvPr/>
          </p:nvGrpSpPr>
          <p:grpSpPr>
            <a:xfrm>
              <a:off x="9316925" y="2328134"/>
              <a:ext cx="2387395" cy="2929098"/>
              <a:chOff x="9316925" y="2325824"/>
              <a:chExt cx="2387395" cy="3101030"/>
            </a:xfrm>
          </p:grpSpPr>
          <p:sp>
            <p:nvSpPr>
              <p:cNvPr id="58" name="TextBox 57"/>
              <p:cNvSpPr txBox="1"/>
              <p:nvPr/>
            </p:nvSpPr>
            <p:spPr>
              <a:xfrm>
                <a:off x="9316925" y="4158914"/>
                <a:ext cx="1980996" cy="423596"/>
              </a:xfrm>
              <a:prstGeom prst="rect">
                <a:avLst/>
              </a:prstGeom>
              <a:noFill/>
            </p:spPr>
            <p:txBody>
              <a:bodyPr wrap="square" rtlCol="0">
                <a:spAutoFit/>
              </a:bodyPr>
              <a:lstStyle/>
              <a:p>
                <a:r>
                  <a:rPr lang="en-US" sz="2000" dirty="0">
                    <a:solidFill>
                      <a:schemeClr val="bg1"/>
                    </a:solidFill>
                  </a:rPr>
                  <a:t>Auditing</a:t>
                </a:r>
                <a:r>
                  <a:rPr lang="en-US" sz="2000" dirty="0"/>
                  <a:t>  </a:t>
                </a:r>
              </a:p>
            </p:txBody>
          </p:sp>
          <p:sp>
            <p:nvSpPr>
              <p:cNvPr id="47" name="TextBox 46"/>
              <p:cNvSpPr txBox="1"/>
              <p:nvPr/>
            </p:nvSpPr>
            <p:spPr>
              <a:xfrm>
                <a:off x="9316925" y="2325824"/>
                <a:ext cx="1156007" cy="423596"/>
              </a:xfrm>
              <a:prstGeom prst="rect">
                <a:avLst/>
              </a:prstGeom>
              <a:noFill/>
            </p:spPr>
            <p:txBody>
              <a:bodyPr wrap="none" rtlCol="0">
                <a:spAutoFit/>
              </a:bodyPr>
              <a:lstStyle/>
              <a:p>
                <a:r>
                  <a:rPr lang="en-US" sz="2000" dirty="0">
                    <a:solidFill>
                      <a:schemeClr val="bg1"/>
                    </a:solidFill>
                  </a:rPr>
                  <a:t>Policy</a:t>
                </a:r>
              </a:p>
            </p:txBody>
          </p:sp>
          <p:sp>
            <p:nvSpPr>
              <p:cNvPr id="54" name="TextBox 53"/>
              <p:cNvSpPr txBox="1"/>
              <p:nvPr/>
            </p:nvSpPr>
            <p:spPr>
              <a:xfrm>
                <a:off x="9316925" y="2941480"/>
                <a:ext cx="1142278" cy="423596"/>
              </a:xfrm>
              <a:prstGeom prst="rect">
                <a:avLst/>
              </a:prstGeom>
              <a:noFill/>
            </p:spPr>
            <p:txBody>
              <a:bodyPr wrap="none" rtlCol="0">
                <a:spAutoFit/>
              </a:bodyPr>
              <a:lstStyle/>
              <a:p>
                <a:r>
                  <a:rPr lang="en-US" sz="2000" dirty="0">
                    <a:solidFill>
                      <a:schemeClr val="bg1"/>
                    </a:solidFill>
                  </a:rPr>
                  <a:t>RBAC</a:t>
                </a:r>
              </a:p>
            </p:txBody>
          </p:sp>
          <p:sp>
            <p:nvSpPr>
              <p:cNvPr id="56" name="TextBox 55"/>
              <p:cNvSpPr txBox="1"/>
              <p:nvPr/>
            </p:nvSpPr>
            <p:spPr>
              <a:xfrm>
                <a:off x="9316925" y="3529380"/>
                <a:ext cx="1870242" cy="423596"/>
              </a:xfrm>
              <a:prstGeom prst="rect">
                <a:avLst/>
              </a:prstGeom>
              <a:noFill/>
            </p:spPr>
            <p:txBody>
              <a:bodyPr wrap="none" rtlCol="0">
                <a:spAutoFit/>
              </a:bodyPr>
              <a:lstStyle/>
              <a:p>
                <a:r>
                  <a:rPr lang="en-US" sz="2000" dirty="0">
                    <a:solidFill>
                      <a:schemeClr val="bg1"/>
                    </a:solidFill>
                  </a:rPr>
                  <a:t>Encryption</a:t>
                </a:r>
              </a:p>
            </p:txBody>
          </p:sp>
          <p:sp>
            <p:nvSpPr>
              <p:cNvPr id="60" name="TextBox 59"/>
              <p:cNvSpPr txBox="1"/>
              <p:nvPr/>
            </p:nvSpPr>
            <p:spPr>
              <a:xfrm>
                <a:off x="9316925" y="4677417"/>
                <a:ext cx="2387395" cy="749437"/>
              </a:xfrm>
              <a:prstGeom prst="rect">
                <a:avLst/>
              </a:prstGeom>
              <a:noFill/>
            </p:spPr>
            <p:txBody>
              <a:bodyPr wrap="square" rtlCol="0">
                <a:spAutoFit/>
              </a:bodyPr>
              <a:lstStyle/>
              <a:p>
                <a:r>
                  <a:rPr lang="en-US" sz="2000" dirty="0">
                    <a:solidFill>
                      <a:schemeClr val="bg1"/>
                    </a:solidFill>
                  </a:rPr>
                  <a:t>Tenant Isolation  </a:t>
                </a:r>
              </a:p>
            </p:txBody>
          </p:sp>
        </p:grpSp>
      </p:grpSp>
      <p:sp>
        <p:nvSpPr>
          <p:cNvPr id="34" name="Oval 33"/>
          <p:cNvSpPr/>
          <p:nvPr/>
        </p:nvSpPr>
        <p:spPr>
          <a:xfrm>
            <a:off x="7746609" y="2771219"/>
            <a:ext cx="777865" cy="772243"/>
          </a:xfrm>
          <a:prstGeom prst="ellipse">
            <a:avLst/>
          </a:prstGeom>
          <a:solidFill>
            <a:schemeClr val="accent4">
              <a:lumMod val="50000"/>
            </a:schemeClr>
          </a:solidFill>
          <a:ln>
            <a:noFill/>
          </a:ln>
          <a:effectLst>
            <a:outerShdw blurRad="127000" sx="102000" sy="1020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50" tIns="0" rIns="91450" bIns="36580" rtlCol="0" anchor="ctr" anchorCtr="1"/>
          <a:lstStyle/>
          <a:p>
            <a:pPr algn="ctr"/>
            <a:r>
              <a:rPr lang="en-US" sz="4000" b="1" dirty="0"/>
              <a:t>+</a:t>
            </a:r>
          </a:p>
        </p:txBody>
      </p:sp>
      <p:grpSp>
        <p:nvGrpSpPr>
          <p:cNvPr id="63" name="Group 62"/>
          <p:cNvGrpSpPr/>
          <p:nvPr/>
        </p:nvGrpSpPr>
        <p:grpSpPr>
          <a:xfrm>
            <a:off x="4114461" y="3155835"/>
            <a:ext cx="811169" cy="430916"/>
            <a:chOff x="-903288" y="2617788"/>
            <a:chExt cx="4371976" cy="2322513"/>
          </a:xfrm>
        </p:grpSpPr>
        <p:sp>
          <p:nvSpPr>
            <p:cNvPr id="64" name="Freeform 5"/>
            <p:cNvSpPr>
              <a:spLocks/>
            </p:cNvSpPr>
            <p:nvPr/>
          </p:nvSpPr>
          <p:spPr bwMode="auto">
            <a:xfrm>
              <a:off x="-827088" y="2967038"/>
              <a:ext cx="590550" cy="593725"/>
            </a:xfrm>
            <a:custGeom>
              <a:avLst/>
              <a:gdLst>
                <a:gd name="T0" fmla="*/ 186 w 372"/>
                <a:gd name="T1" fmla="*/ 0 h 374"/>
                <a:gd name="T2" fmla="*/ 0 w 372"/>
                <a:gd name="T3" fmla="*/ 188 h 374"/>
                <a:gd name="T4" fmla="*/ 186 w 372"/>
                <a:gd name="T5" fmla="*/ 374 h 374"/>
                <a:gd name="T6" fmla="*/ 372 w 372"/>
                <a:gd name="T7" fmla="*/ 188 h 374"/>
                <a:gd name="T8" fmla="*/ 186 w 372"/>
                <a:gd name="T9" fmla="*/ 0 h 374"/>
              </a:gdLst>
              <a:ahLst/>
              <a:cxnLst>
                <a:cxn ang="0">
                  <a:pos x="T0" y="T1"/>
                </a:cxn>
                <a:cxn ang="0">
                  <a:pos x="T2" y="T3"/>
                </a:cxn>
                <a:cxn ang="0">
                  <a:pos x="T4" y="T5"/>
                </a:cxn>
                <a:cxn ang="0">
                  <a:pos x="T6" y="T7"/>
                </a:cxn>
                <a:cxn ang="0">
                  <a:pos x="T8" y="T9"/>
                </a:cxn>
              </a:cxnLst>
              <a:rect l="0" t="0" r="r" b="b"/>
              <a:pathLst>
                <a:path w="372" h="374">
                  <a:moveTo>
                    <a:pt x="186" y="0"/>
                  </a:moveTo>
                  <a:lnTo>
                    <a:pt x="0" y="188"/>
                  </a:lnTo>
                  <a:lnTo>
                    <a:pt x="186" y="374"/>
                  </a:lnTo>
                  <a:lnTo>
                    <a:pt x="372" y="188"/>
                  </a:lnTo>
                  <a:lnTo>
                    <a:pt x="186" y="0"/>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6"/>
            <p:cNvSpPr>
              <a:spLocks/>
            </p:cNvSpPr>
            <p:nvPr/>
          </p:nvSpPr>
          <p:spPr bwMode="auto">
            <a:xfrm>
              <a:off x="2671763" y="2967038"/>
              <a:ext cx="595313" cy="593725"/>
            </a:xfrm>
            <a:custGeom>
              <a:avLst/>
              <a:gdLst>
                <a:gd name="T0" fmla="*/ 187 w 375"/>
                <a:gd name="T1" fmla="*/ 0 h 374"/>
                <a:gd name="T2" fmla="*/ 0 w 375"/>
                <a:gd name="T3" fmla="*/ 188 h 374"/>
                <a:gd name="T4" fmla="*/ 187 w 375"/>
                <a:gd name="T5" fmla="*/ 374 h 374"/>
                <a:gd name="T6" fmla="*/ 375 w 375"/>
                <a:gd name="T7" fmla="*/ 188 h 374"/>
                <a:gd name="T8" fmla="*/ 187 w 375"/>
                <a:gd name="T9" fmla="*/ 0 h 374"/>
              </a:gdLst>
              <a:ahLst/>
              <a:cxnLst>
                <a:cxn ang="0">
                  <a:pos x="T0" y="T1"/>
                </a:cxn>
                <a:cxn ang="0">
                  <a:pos x="T2" y="T3"/>
                </a:cxn>
                <a:cxn ang="0">
                  <a:pos x="T4" y="T5"/>
                </a:cxn>
                <a:cxn ang="0">
                  <a:pos x="T6" y="T7"/>
                </a:cxn>
                <a:cxn ang="0">
                  <a:pos x="T8" y="T9"/>
                </a:cxn>
              </a:cxnLst>
              <a:rect l="0" t="0" r="r" b="b"/>
              <a:pathLst>
                <a:path w="375" h="374">
                  <a:moveTo>
                    <a:pt x="187" y="0"/>
                  </a:moveTo>
                  <a:lnTo>
                    <a:pt x="0" y="188"/>
                  </a:lnTo>
                  <a:lnTo>
                    <a:pt x="187" y="374"/>
                  </a:lnTo>
                  <a:lnTo>
                    <a:pt x="375" y="188"/>
                  </a:lnTo>
                  <a:lnTo>
                    <a:pt x="187" y="0"/>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7"/>
            <p:cNvSpPr>
              <a:spLocks/>
            </p:cNvSpPr>
            <p:nvPr/>
          </p:nvSpPr>
          <p:spPr bwMode="auto">
            <a:xfrm>
              <a:off x="-128588" y="2967038"/>
              <a:ext cx="592138" cy="593725"/>
            </a:xfrm>
            <a:custGeom>
              <a:avLst/>
              <a:gdLst>
                <a:gd name="T0" fmla="*/ 186 w 373"/>
                <a:gd name="T1" fmla="*/ 0 h 374"/>
                <a:gd name="T2" fmla="*/ 0 w 373"/>
                <a:gd name="T3" fmla="*/ 188 h 374"/>
                <a:gd name="T4" fmla="*/ 186 w 373"/>
                <a:gd name="T5" fmla="*/ 374 h 374"/>
                <a:gd name="T6" fmla="*/ 373 w 373"/>
                <a:gd name="T7" fmla="*/ 188 h 374"/>
                <a:gd name="T8" fmla="*/ 186 w 373"/>
                <a:gd name="T9" fmla="*/ 0 h 374"/>
              </a:gdLst>
              <a:ahLst/>
              <a:cxnLst>
                <a:cxn ang="0">
                  <a:pos x="T0" y="T1"/>
                </a:cxn>
                <a:cxn ang="0">
                  <a:pos x="T2" y="T3"/>
                </a:cxn>
                <a:cxn ang="0">
                  <a:pos x="T4" y="T5"/>
                </a:cxn>
                <a:cxn ang="0">
                  <a:pos x="T6" y="T7"/>
                </a:cxn>
                <a:cxn ang="0">
                  <a:pos x="T8" y="T9"/>
                </a:cxn>
              </a:cxnLst>
              <a:rect l="0" t="0" r="r" b="b"/>
              <a:pathLst>
                <a:path w="373" h="374">
                  <a:moveTo>
                    <a:pt x="186" y="0"/>
                  </a:moveTo>
                  <a:lnTo>
                    <a:pt x="0" y="188"/>
                  </a:lnTo>
                  <a:lnTo>
                    <a:pt x="186" y="374"/>
                  </a:lnTo>
                  <a:lnTo>
                    <a:pt x="373" y="188"/>
                  </a:lnTo>
                  <a:lnTo>
                    <a:pt x="186" y="0"/>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8"/>
            <p:cNvSpPr>
              <a:spLocks/>
            </p:cNvSpPr>
            <p:nvPr/>
          </p:nvSpPr>
          <p:spPr bwMode="auto">
            <a:xfrm>
              <a:off x="569913" y="2967038"/>
              <a:ext cx="592138" cy="593725"/>
            </a:xfrm>
            <a:custGeom>
              <a:avLst/>
              <a:gdLst>
                <a:gd name="T0" fmla="*/ 187 w 373"/>
                <a:gd name="T1" fmla="*/ 0 h 374"/>
                <a:gd name="T2" fmla="*/ 0 w 373"/>
                <a:gd name="T3" fmla="*/ 188 h 374"/>
                <a:gd name="T4" fmla="*/ 187 w 373"/>
                <a:gd name="T5" fmla="*/ 374 h 374"/>
                <a:gd name="T6" fmla="*/ 373 w 373"/>
                <a:gd name="T7" fmla="*/ 188 h 374"/>
                <a:gd name="T8" fmla="*/ 187 w 373"/>
                <a:gd name="T9" fmla="*/ 0 h 374"/>
              </a:gdLst>
              <a:ahLst/>
              <a:cxnLst>
                <a:cxn ang="0">
                  <a:pos x="T0" y="T1"/>
                </a:cxn>
                <a:cxn ang="0">
                  <a:pos x="T2" y="T3"/>
                </a:cxn>
                <a:cxn ang="0">
                  <a:pos x="T4" y="T5"/>
                </a:cxn>
                <a:cxn ang="0">
                  <a:pos x="T6" y="T7"/>
                </a:cxn>
                <a:cxn ang="0">
                  <a:pos x="T8" y="T9"/>
                </a:cxn>
              </a:cxnLst>
              <a:rect l="0" t="0" r="r" b="b"/>
              <a:pathLst>
                <a:path w="373" h="374">
                  <a:moveTo>
                    <a:pt x="187" y="0"/>
                  </a:moveTo>
                  <a:lnTo>
                    <a:pt x="0" y="188"/>
                  </a:lnTo>
                  <a:lnTo>
                    <a:pt x="187" y="374"/>
                  </a:lnTo>
                  <a:lnTo>
                    <a:pt x="373" y="188"/>
                  </a:lnTo>
                  <a:lnTo>
                    <a:pt x="187" y="0"/>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9"/>
            <p:cNvSpPr>
              <a:spLocks/>
            </p:cNvSpPr>
            <p:nvPr/>
          </p:nvSpPr>
          <p:spPr bwMode="auto">
            <a:xfrm>
              <a:off x="1270000" y="2967038"/>
              <a:ext cx="593725" cy="593725"/>
            </a:xfrm>
            <a:custGeom>
              <a:avLst/>
              <a:gdLst>
                <a:gd name="T0" fmla="*/ 186 w 374"/>
                <a:gd name="T1" fmla="*/ 0 h 374"/>
                <a:gd name="T2" fmla="*/ 0 w 374"/>
                <a:gd name="T3" fmla="*/ 188 h 374"/>
                <a:gd name="T4" fmla="*/ 186 w 374"/>
                <a:gd name="T5" fmla="*/ 374 h 374"/>
                <a:gd name="T6" fmla="*/ 374 w 374"/>
                <a:gd name="T7" fmla="*/ 188 h 374"/>
                <a:gd name="T8" fmla="*/ 186 w 374"/>
                <a:gd name="T9" fmla="*/ 0 h 374"/>
              </a:gdLst>
              <a:ahLst/>
              <a:cxnLst>
                <a:cxn ang="0">
                  <a:pos x="T0" y="T1"/>
                </a:cxn>
                <a:cxn ang="0">
                  <a:pos x="T2" y="T3"/>
                </a:cxn>
                <a:cxn ang="0">
                  <a:pos x="T4" y="T5"/>
                </a:cxn>
                <a:cxn ang="0">
                  <a:pos x="T6" y="T7"/>
                </a:cxn>
                <a:cxn ang="0">
                  <a:pos x="T8" y="T9"/>
                </a:cxn>
              </a:cxnLst>
              <a:rect l="0" t="0" r="r" b="b"/>
              <a:pathLst>
                <a:path w="374" h="374">
                  <a:moveTo>
                    <a:pt x="186" y="0"/>
                  </a:moveTo>
                  <a:lnTo>
                    <a:pt x="0" y="188"/>
                  </a:lnTo>
                  <a:lnTo>
                    <a:pt x="186" y="374"/>
                  </a:lnTo>
                  <a:lnTo>
                    <a:pt x="374" y="188"/>
                  </a:lnTo>
                  <a:lnTo>
                    <a:pt x="186" y="0"/>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10"/>
            <p:cNvSpPr>
              <a:spLocks/>
            </p:cNvSpPr>
            <p:nvPr/>
          </p:nvSpPr>
          <p:spPr bwMode="auto">
            <a:xfrm>
              <a:off x="1968500" y="2967038"/>
              <a:ext cx="593725" cy="593725"/>
            </a:xfrm>
            <a:custGeom>
              <a:avLst/>
              <a:gdLst>
                <a:gd name="T0" fmla="*/ 187 w 374"/>
                <a:gd name="T1" fmla="*/ 0 h 374"/>
                <a:gd name="T2" fmla="*/ 0 w 374"/>
                <a:gd name="T3" fmla="*/ 188 h 374"/>
                <a:gd name="T4" fmla="*/ 187 w 374"/>
                <a:gd name="T5" fmla="*/ 374 h 374"/>
                <a:gd name="T6" fmla="*/ 374 w 374"/>
                <a:gd name="T7" fmla="*/ 188 h 374"/>
                <a:gd name="T8" fmla="*/ 187 w 374"/>
                <a:gd name="T9" fmla="*/ 0 h 374"/>
              </a:gdLst>
              <a:ahLst/>
              <a:cxnLst>
                <a:cxn ang="0">
                  <a:pos x="T0" y="T1"/>
                </a:cxn>
                <a:cxn ang="0">
                  <a:pos x="T2" y="T3"/>
                </a:cxn>
                <a:cxn ang="0">
                  <a:pos x="T4" y="T5"/>
                </a:cxn>
                <a:cxn ang="0">
                  <a:pos x="T6" y="T7"/>
                </a:cxn>
                <a:cxn ang="0">
                  <a:pos x="T8" y="T9"/>
                </a:cxn>
              </a:cxnLst>
              <a:rect l="0" t="0" r="r" b="b"/>
              <a:pathLst>
                <a:path w="374" h="374">
                  <a:moveTo>
                    <a:pt x="187" y="0"/>
                  </a:moveTo>
                  <a:lnTo>
                    <a:pt x="0" y="188"/>
                  </a:lnTo>
                  <a:lnTo>
                    <a:pt x="187" y="374"/>
                  </a:lnTo>
                  <a:lnTo>
                    <a:pt x="374" y="188"/>
                  </a:lnTo>
                  <a:lnTo>
                    <a:pt x="187" y="0"/>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11"/>
            <p:cNvSpPr>
              <a:spLocks/>
            </p:cNvSpPr>
            <p:nvPr/>
          </p:nvSpPr>
          <p:spPr bwMode="auto">
            <a:xfrm>
              <a:off x="223838" y="3317875"/>
              <a:ext cx="593725" cy="595313"/>
            </a:xfrm>
            <a:custGeom>
              <a:avLst/>
              <a:gdLst>
                <a:gd name="T0" fmla="*/ 186 w 374"/>
                <a:gd name="T1" fmla="*/ 0 h 375"/>
                <a:gd name="T2" fmla="*/ 0 w 374"/>
                <a:gd name="T3" fmla="*/ 187 h 375"/>
                <a:gd name="T4" fmla="*/ 186 w 374"/>
                <a:gd name="T5" fmla="*/ 375 h 375"/>
                <a:gd name="T6" fmla="*/ 374 w 374"/>
                <a:gd name="T7" fmla="*/ 187 h 375"/>
                <a:gd name="T8" fmla="*/ 186 w 374"/>
                <a:gd name="T9" fmla="*/ 0 h 375"/>
              </a:gdLst>
              <a:ahLst/>
              <a:cxnLst>
                <a:cxn ang="0">
                  <a:pos x="T0" y="T1"/>
                </a:cxn>
                <a:cxn ang="0">
                  <a:pos x="T2" y="T3"/>
                </a:cxn>
                <a:cxn ang="0">
                  <a:pos x="T4" y="T5"/>
                </a:cxn>
                <a:cxn ang="0">
                  <a:pos x="T6" y="T7"/>
                </a:cxn>
                <a:cxn ang="0">
                  <a:pos x="T8" y="T9"/>
                </a:cxn>
              </a:cxnLst>
              <a:rect l="0" t="0" r="r" b="b"/>
              <a:pathLst>
                <a:path w="374" h="375">
                  <a:moveTo>
                    <a:pt x="186" y="0"/>
                  </a:moveTo>
                  <a:lnTo>
                    <a:pt x="0" y="187"/>
                  </a:lnTo>
                  <a:lnTo>
                    <a:pt x="186" y="375"/>
                  </a:lnTo>
                  <a:lnTo>
                    <a:pt x="374" y="187"/>
                  </a:lnTo>
                  <a:lnTo>
                    <a:pt x="186" y="0"/>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12"/>
            <p:cNvSpPr>
              <a:spLocks/>
            </p:cNvSpPr>
            <p:nvPr/>
          </p:nvSpPr>
          <p:spPr bwMode="auto">
            <a:xfrm>
              <a:off x="922338" y="3317875"/>
              <a:ext cx="593725" cy="595313"/>
            </a:xfrm>
            <a:custGeom>
              <a:avLst/>
              <a:gdLst>
                <a:gd name="T0" fmla="*/ 186 w 374"/>
                <a:gd name="T1" fmla="*/ 0 h 375"/>
                <a:gd name="T2" fmla="*/ 0 w 374"/>
                <a:gd name="T3" fmla="*/ 187 h 375"/>
                <a:gd name="T4" fmla="*/ 186 w 374"/>
                <a:gd name="T5" fmla="*/ 375 h 375"/>
                <a:gd name="T6" fmla="*/ 374 w 374"/>
                <a:gd name="T7" fmla="*/ 187 h 375"/>
                <a:gd name="T8" fmla="*/ 186 w 374"/>
                <a:gd name="T9" fmla="*/ 0 h 375"/>
              </a:gdLst>
              <a:ahLst/>
              <a:cxnLst>
                <a:cxn ang="0">
                  <a:pos x="T0" y="T1"/>
                </a:cxn>
                <a:cxn ang="0">
                  <a:pos x="T2" y="T3"/>
                </a:cxn>
                <a:cxn ang="0">
                  <a:pos x="T4" y="T5"/>
                </a:cxn>
                <a:cxn ang="0">
                  <a:pos x="T6" y="T7"/>
                </a:cxn>
                <a:cxn ang="0">
                  <a:pos x="T8" y="T9"/>
                </a:cxn>
              </a:cxnLst>
              <a:rect l="0" t="0" r="r" b="b"/>
              <a:pathLst>
                <a:path w="374" h="375">
                  <a:moveTo>
                    <a:pt x="186" y="0"/>
                  </a:moveTo>
                  <a:lnTo>
                    <a:pt x="0" y="187"/>
                  </a:lnTo>
                  <a:lnTo>
                    <a:pt x="186" y="375"/>
                  </a:lnTo>
                  <a:lnTo>
                    <a:pt x="374" y="187"/>
                  </a:lnTo>
                  <a:lnTo>
                    <a:pt x="186" y="0"/>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13"/>
            <p:cNvSpPr>
              <a:spLocks/>
            </p:cNvSpPr>
            <p:nvPr/>
          </p:nvSpPr>
          <p:spPr bwMode="auto">
            <a:xfrm>
              <a:off x="1620838" y="3317875"/>
              <a:ext cx="595313" cy="595313"/>
            </a:xfrm>
            <a:custGeom>
              <a:avLst/>
              <a:gdLst>
                <a:gd name="T0" fmla="*/ 187 w 375"/>
                <a:gd name="T1" fmla="*/ 0 h 375"/>
                <a:gd name="T2" fmla="*/ 0 w 375"/>
                <a:gd name="T3" fmla="*/ 187 h 375"/>
                <a:gd name="T4" fmla="*/ 187 w 375"/>
                <a:gd name="T5" fmla="*/ 375 h 375"/>
                <a:gd name="T6" fmla="*/ 375 w 375"/>
                <a:gd name="T7" fmla="*/ 187 h 375"/>
                <a:gd name="T8" fmla="*/ 187 w 375"/>
                <a:gd name="T9" fmla="*/ 0 h 375"/>
              </a:gdLst>
              <a:ahLst/>
              <a:cxnLst>
                <a:cxn ang="0">
                  <a:pos x="T0" y="T1"/>
                </a:cxn>
                <a:cxn ang="0">
                  <a:pos x="T2" y="T3"/>
                </a:cxn>
                <a:cxn ang="0">
                  <a:pos x="T4" y="T5"/>
                </a:cxn>
                <a:cxn ang="0">
                  <a:pos x="T6" y="T7"/>
                </a:cxn>
                <a:cxn ang="0">
                  <a:pos x="T8" y="T9"/>
                </a:cxn>
              </a:cxnLst>
              <a:rect l="0" t="0" r="r" b="b"/>
              <a:pathLst>
                <a:path w="375" h="375">
                  <a:moveTo>
                    <a:pt x="187" y="0"/>
                  </a:moveTo>
                  <a:lnTo>
                    <a:pt x="0" y="187"/>
                  </a:lnTo>
                  <a:lnTo>
                    <a:pt x="187" y="375"/>
                  </a:lnTo>
                  <a:lnTo>
                    <a:pt x="375" y="187"/>
                  </a:lnTo>
                  <a:lnTo>
                    <a:pt x="187" y="0"/>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14"/>
            <p:cNvSpPr>
              <a:spLocks/>
            </p:cNvSpPr>
            <p:nvPr/>
          </p:nvSpPr>
          <p:spPr bwMode="auto">
            <a:xfrm>
              <a:off x="223838" y="2617788"/>
              <a:ext cx="593725" cy="595313"/>
            </a:xfrm>
            <a:custGeom>
              <a:avLst/>
              <a:gdLst>
                <a:gd name="T0" fmla="*/ 186 w 374"/>
                <a:gd name="T1" fmla="*/ 0 h 375"/>
                <a:gd name="T2" fmla="*/ 0 w 374"/>
                <a:gd name="T3" fmla="*/ 188 h 375"/>
                <a:gd name="T4" fmla="*/ 186 w 374"/>
                <a:gd name="T5" fmla="*/ 375 h 375"/>
                <a:gd name="T6" fmla="*/ 374 w 374"/>
                <a:gd name="T7" fmla="*/ 188 h 375"/>
                <a:gd name="T8" fmla="*/ 186 w 374"/>
                <a:gd name="T9" fmla="*/ 0 h 375"/>
              </a:gdLst>
              <a:ahLst/>
              <a:cxnLst>
                <a:cxn ang="0">
                  <a:pos x="T0" y="T1"/>
                </a:cxn>
                <a:cxn ang="0">
                  <a:pos x="T2" y="T3"/>
                </a:cxn>
                <a:cxn ang="0">
                  <a:pos x="T4" y="T5"/>
                </a:cxn>
                <a:cxn ang="0">
                  <a:pos x="T6" y="T7"/>
                </a:cxn>
                <a:cxn ang="0">
                  <a:pos x="T8" y="T9"/>
                </a:cxn>
              </a:cxnLst>
              <a:rect l="0" t="0" r="r" b="b"/>
              <a:pathLst>
                <a:path w="374" h="375">
                  <a:moveTo>
                    <a:pt x="186" y="0"/>
                  </a:moveTo>
                  <a:lnTo>
                    <a:pt x="0" y="188"/>
                  </a:lnTo>
                  <a:lnTo>
                    <a:pt x="186" y="375"/>
                  </a:lnTo>
                  <a:lnTo>
                    <a:pt x="374" y="188"/>
                  </a:lnTo>
                  <a:lnTo>
                    <a:pt x="186" y="0"/>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4" name="Freeform 15"/>
            <p:cNvSpPr>
              <a:spLocks/>
            </p:cNvSpPr>
            <p:nvPr/>
          </p:nvSpPr>
          <p:spPr bwMode="auto">
            <a:xfrm>
              <a:off x="922338" y="2617788"/>
              <a:ext cx="593725" cy="595313"/>
            </a:xfrm>
            <a:custGeom>
              <a:avLst/>
              <a:gdLst>
                <a:gd name="T0" fmla="*/ 186 w 374"/>
                <a:gd name="T1" fmla="*/ 0 h 375"/>
                <a:gd name="T2" fmla="*/ 0 w 374"/>
                <a:gd name="T3" fmla="*/ 188 h 375"/>
                <a:gd name="T4" fmla="*/ 186 w 374"/>
                <a:gd name="T5" fmla="*/ 375 h 375"/>
                <a:gd name="T6" fmla="*/ 374 w 374"/>
                <a:gd name="T7" fmla="*/ 188 h 375"/>
                <a:gd name="T8" fmla="*/ 186 w 374"/>
                <a:gd name="T9" fmla="*/ 0 h 375"/>
              </a:gdLst>
              <a:ahLst/>
              <a:cxnLst>
                <a:cxn ang="0">
                  <a:pos x="T0" y="T1"/>
                </a:cxn>
                <a:cxn ang="0">
                  <a:pos x="T2" y="T3"/>
                </a:cxn>
                <a:cxn ang="0">
                  <a:pos x="T4" y="T5"/>
                </a:cxn>
                <a:cxn ang="0">
                  <a:pos x="T6" y="T7"/>
                </a:cxn>
                <a:cxn ang="0">
                  <a:pos x="T8" y="T9"/>
                </a:cxn>
              </a:cxnLst>
              <a:rect l="0" t="0" r="r" b="b"/>
              <a:pathLst>
                <a:path w="374" h="375">
                  <a:moveTo>
                    <a:pt x="186" y="0"/>
                  </a:moveTo>
                  <a:lnTo>
                    <a:pt x="0" y="188"/>
                  </a:lnTo>
                  <a:lnTo>
                    <a:pt x="186" y="375"/>
                  </a:lnTo>
                  <a:lnTo>
                    <a:pt x="374" y="188"/>
                  </a:lnTo>
                  <a:lnTo>
                    <a:pt x="186" y="0"/>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16"/>
            <p:cNvSpPr>
              <a:spLocks/>
            </p:cNvSpPr>
            <p:nvPr/>
          </p:nvSpPr>
          <p:spPr bwMode="auto">
            <a:xfrm>
              <a:off x="1620838" y="2617788"/>
              <a:ext cx="595313" cy="595313"/>
            </a:xfrm>
            <a:custGeom>
              <a:avLst/>
              <a:gdLst>
                <a:gd name="T0" fmla="*/ 187 w 375"/>
                <a:gd name="T1" fmla="*/ 0 h 375"/>
                <a:gd name="T2" fmla="*/ 0 w 375"/>
                <a:gd name="T3" fmla="*/ 188 h 375"/>
                <a:gd name="T4" fmla="*/ 187 w 375"/>
                <a:gd name="T5" fmla="*/ 375 h 375"/>
                <a:gd name="T6" fmla="*/ 375 w 375"/>
                <a:gd name="T7" fmla="*/ 188 h 375"/>
                <a:gd name="T8" fmla="*/ 187 w 375"/>
                <a:gd name="T9" fmla="*/ 0 h 375"/>
              </a:gdLst>
              <a:ahLst/>
              <a:cxnLst>
                <a:cxn ang="0">
                  <a:pos x="T0" y="T1"/>
                </a:cxn>
                <a:cxn ang="0">
                  <a:pos x="T2" y="T3"/>
                </a:cxn>
                <a:cxn ang="0">
                  <a:pos x="T4" y="T5"/>
                </a:cxn>
                <a:cxn ang="0">
                  <a:pos x="T6" y="T7"/>
                </a:cxn>
                <a:cxn ang="0">
                  <a:pos x="T8" y="T9"/>
                </a:cxn>
              </a:cxnLst>
              <a:rect l="0" t="0" r="r" b="b"/>
              <a:pathLst>
                <a:path w="375" h="375">
                  <a:moveTo>
                    <a:pt x="187" y="0"/>
                  </a:moveTo>
                  <a:lnTo>
                    <a:pt x="0" y="188"/>
                  </a:lnTo>
                  <a:lnTo>
                    <a:pt x="187" y="375"/>
                  </a:lnTo>
                  <a:lnTo>
                    <a:pt x="375" y="188"/>
                  </a:lnTo>
                  <a:lnTo>
                    <a:pt x="187" y="0"/>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6" name="Freeform 17"/>
            <p:cNvSpPr>
              <a:spLocks/>
            </p:cNvSpPr>
            <p:nvPr/>
          </p:nvSpPr>
          <p:spPr bwMode="auto">
            <a:xfrm>
              <a:off x="-781050" y="2865438"/>
              <a:ext cx="4008438" cy="798513"/>
            </a:xfrm>
            <a:custGeom>
              <a:avLst/>
              <a:gdLst>
                <a:gd name="T0" fmla="*/ 2 w 2525"/>
                <a:gd name="T1" fmla="*/ 230 h 503"/>
                <a:gd name="T2" fmla="*/ 387 w 2525"/>
                <a:gd name="T3" fmla="*/ 230 h 503"/>
                <a:gd name="T4" fmla="*/ 599 w 2525"/>
                <a:gd name="T5" fmla="*/ 441 h 503"/>
                <a:gd name="T6" fmla="*/ 818 w 2525"/>
                <a:gd name="T7" fmla="*/ 222 h 503"/>
                <a:gd name="T8" fmla="*/ 1038 w 2525"/>
                <a:gd name="T9" fmla="*/ 442 h 503"/>
                <a:gd name="T10" fmla="*/ 1480 w 2525"/>
                <a:gd name="T11" fmla="*/ 0 h 503"/>
                <a:gd name="T12" fmla="*/ 1701 w 2525"/>
                <a:gd name="T13" fmla="*/ 222 h 503"/>
                <a:gd name="T14" fmla="*/ 1920 w 2525"/>
                <a:gd name="T15" fmla="*/ 3 h 503"/>
                <a:gd name="T16" fmla="*/ 2150 w 2525"/>
                <a:gd name="T17" fmla="*/ 231 h 503"/>
                <a:gd name="T18" fmla="*/ 2525 w 2525"/>
                <a:gd name="T19" fmla="*/ 231 h 503"/>
                <a:gd name="T20" fmla="*/ 2525 w 2525"/>
                <a:gd name="T21" fmla="*/ 275 h 503"/>
                <a:gd name="T22" fmla="*/ 2131 w 2525"/>
                <a:gd name="T23" fmla="*/ 275 h 503"/>
                <a:gd name="T24" fmla="*/ 1919 w 2525"/>
                <a:gd name="T25" fmla="*/ 64 h 503"/>
                <a:gd name="T26" fmla="*/ 1698 w 2525"/>
                <a:gd name="T27" fmla="*/ 283 h 503"/>
                <a:gd name="T28" fmla="*/ 1480 w 2525"/>
                <a:gd name="T29" fmla="*/ 64 h 503"/>
                <a:gd name="T30" fmla="*/ 1039 w 2525"/>
                <a:gd name="T31" fmla="*/ 503 h 503"/>
                <a:gd name="T32" fmla="*/ 819 w 2525"/>
                <a:gd name="T33" fmla="*/ 283 h 503"/>
                <a:gd name="T34" fmla="*/ 600 w 2525"/>
                <a:gd name="T35" fmla="*/ 502 h 503"/>
                <a:gd name="T36" fmla="*/ 370 w 2525"/>
                <a:gd name="T37" fmla="*/ 272 h 503"/>
                <a:gd name="T38" fmla="*/ 0 w 2525"/>
                <a:gd name="T39" fmla="*/ 272 h 503"/>
                <a:gd name="T40" fmla="*/ 2 w 2525"/>
                <a:gd name="T41" fmla="*/ 230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5" h="503">
                  <a:moveTo>
                    <a:pt x="2" y="230"/>
                  </a:moveTo>
                  <a:lnTo>
                    <a:pt x="387" y="230"/>
                  </a:lnTo>
                  <a:lnTo>
                    <a:pt x="599" y="441"/>
                  </a:lnTo>
                  <a:lnTo>
                    <a:pt x="818" y="222"/>
                  </a:lnTo>
                  <a:lnTo>
                    <a:pt x="1038" y="442"/>
                  </a:lnTo>
                  <a:lnTo>
                    <a:pt x="1480" y="0"/>
                  </a:lnTo>
                  <a:lnTo>
                    <a:pt x="1701" y="222"/>
                  </a:lnTo>
                  <a:lnTo>
                    <a:pt x="1920" y="3"/>
                  </a:lnTo>
                  <a:lnTo>
                    <a:pt x="2150" y="231"/>
                  </a:lnTo>
                  <a:lnTo>
                    <a:pt x="2525" y="231"/>
                  </a:lnTo>
                  <a:lnTo>
                    <a:pt x="2525" y="275"/>
                  </a:lnTo>
                  <a:lnTo>
                    <a:pt x="2131" y="275"/>
                  </a:lnTo>
                  <a:lnTo>
                    <a:pt x="1919" y="64"/>
                  </a:lnTo>
                  <a:lnTo>
                    <a:pt x="1698" y="283"/>
                  </a:lnTo>
                  <a:lnTo>
                    <a:pt x="1480" y="64"/>
                  </a:lnTo>
                  <a:lnTo>
                    <a:pt x="1039" y="503"/>
                  </a:lnTo>
                  <a:lnTo>
                    <a:pt x="819" y="283"/>
                  </a:lnTo>
                  <a:lnTo>
                    <a:pt x="600" y="502"/>
                  </a:lnTo>
                  <a:lnTo>
                    <a:pt x="370" y="272"/>
                  </a:lnTo>
                  <a:lnTo>
                    <a:pt x="0" y="272"/>
                  </a:lnTo>
                  <a:lnTo>
                    <a:pt x="2" y="230"/>
                  </a:lnTo>
                  <a:close/>
                </a:path>
              </a:pathLst>
            </a:custGeom>
            <a:solidFill>
              <a:srgbClr val="FFD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7" name="Freeform 18"/>
            <p:cNvSpPr>
              <a:spLocks noEditPoints="1"/>
            </p:cNvSpPr>
            <p:nvPr/>
          </p:nvSpPr>
          <p:spPr bwMode="auto">
            <a:xfrm>
              <a:off x="-787400" y="2857500"/>
              <a:ext cx="4021138" cy="815975"/>
            </a:xfrm>
            <a:custGeom>
              <a:avLst/>
              <a:gdLst>
                <a:gd name="T0" fmla="*/ 1043 w 2533"/>
                <a:gd name="T1" fmla="*/ 514 h 514"/>
                <a:gd name="T2" fmla="*/ 823 w 2533"/>
                <a:gd name="T3" fmla="*/ 294 h 514"/>
                <a:gd name="T4" fmla="*/ 604 w 2533"/>
                <a:gd name="T5" fmla="*/ 514 h 514"/>
                <a:gd name="T6" fmla="*/ 372 w 2533"/>
                <a:gd name="T7" fmla="*/ 281 h 514"/>
                <a:gd name="T8" fmla="*/ 0 w 2533"/>
                <a:gd name="T9" fmla="*/ 281 h 514"/>
                <a:gd name="T10" fmla="*/ 3 w 2533"/>
                <a:gd name="T11" fmla="*/ 231 h 514"/>
                <a:gd name="T12" fmla="*/ 393 w 2533"/>
                <a:gd name="T13" fmla="*/ 231 h 514"/>
                <a:gd name="T14" fmla="*/ 603 w 2533"/>
                <a:gd name="T15" fmla="*/ 441 h 514"/>
                <a:gd name="T16" fmla="*/ 822 w 2533"/>
                <a:gd name="T17" fmla="*/ 221 h 514"/>
                <a:gd name="T18" fmla="*/ 1042 w 2533"/>
                <a:gd name="T19" fmla="*/ 442 h 514"/>
                <a:gd name="T20" fmla="*/ 1484 w 2533"/>
                <a:gd name="T21" fmla="*/ 0 h 514"/>
                <a:gd name="T22" fmla="*/ 1705 w 2533"/>
                <a:gd name="T23" fmla="*/ 220 h 514"/>
                <a:gd name="T24" fmla="*/ 1924 w 2533"/>
                <a:gd name="T25" fmla="*/ 1 h 514"/>
                <a:gd name="T26" fmla="*/ 2155 w 2533"/>
                <a:gd name="T27" fmla="*/ 232 h 514"/>
                <a:gd name="T28" fmla="*/ 2533 w 2533"/>
                <a:gd name="T29" fmla="*/ 232 h 514"/>
                <a:gd name="T30" fmla="*/ 2533 w 2533"/>
                <a:gd name="T31" fmla="*/ 284 h 514"/>
                <a:gd name="T32" fmla="*/ 2133 w 2533"/>
                <a:gd name="T33" fmla="*/ 284 h 514"/>
                <a:gd name="T34" fmla="*/ 1923 w 2533"/>
                <a:gd name="T35" fmla="*/ 74 h 514"/>
                <a:gd name="T36" fmla="*/ 1702 w 2533"/>
                <a:gd name="T37" fmla="*/ 294 h 514"/>
                <a:gd name="T38" fmla="*/ 1484 w 2533"/>
                <a:gd name="T39" fmla="*/ 74 h 514"/>
                <a:gd name="T40" fmla="*/ 1043 w 2533"/>
                <a:gd name="T41" fmla="*/ 514 h 514"/>
                <a:gd name="T42" fmla="*/ 823 w 2533"/>
                <a:gd name="T43" fmla="*/ 282 h 514"/>
                <a:gd name="T44" fmla="*/ 1043 w 2533"/>
                <a:gd name="T45" fmla="*/ 503 h 514"/>
                <a:gd name="T46" fmla="*/ 1484 w 2533"/>
                <a:gd name="T47" fmla="*/ 62 h 514"/>
                <a:gd name="T48" fmla="*/ 1702 w 2533"/>
                <a:gd name="T49" fmla="*/ 282 h 514"/>
                <a:gd name="T50" fmla="*/ 1923 w 2533"/>
                <a:gd name="T51" fmla="*/ 62 h 514"/>
                <a:gd name="T52" fmla="*/ 2136 w 2533"/>
                <a:gd name="T53" fmla="*/ 276 h 514"/>
                <a:gd name="T54" fmla="*/ 2525 w 2533"/>
                <a:gd name="T55" fmla="*/ 276 h 514"/>
                <a:gd name="T56" fmla="*/ 2525 w 2533"/>
                <a:gd name="T57" fmla="*/ 240 h 514"/>
                <a:gd name="T58" fmla="*/ 2151 w 2533"/>
                <a:gd name="T59" fmla="*/ 240 h 514"/>
                <a:gd name="T60" fmla="*/ 1924 w 2533"/>
                <a:gd name="T61" fmla="*/ 13 h 514"/>
                <a:gd name="T62" fmla="*/ 1705 w 2533"/>
                <a:gd name="T63" fmla="*/ 232 h 514"/>
                <a:gd name="T64" fmla="*/ 1484 w 2533"/>
                <a:gd name="T65" fmla="*/ 10 h 514"/>
                <a:gd name="T66" fmla="*/ 1042 w 2533"/>
                <a:gd name="T67" fmla="*/ 454 h 514"/>
                <a:gd name="T68" fmla="*/ 822 w 2533"/>
                <a:gd name="T69" fmla="*/ 234 h 514"/>
                <a:gd name="T70" fmla="*/ 603 w 2533"/>
                <a:gd name="T71" fmla="*/ 453 h 514"/>
                <a:gd name="T72" fmla="*/ 389 w 2533"/>
                <a:gd name="T73" fmla="*/ 239 h 514"/>
                <a:gd name="T74" fmla="*/ 10 w 2533"/>
                <a:gd name="T75" fmla="*/ 239 h 514"/>
                <a:gd name="T76" fmla="*/ 8 w 2533"/>
                <a:gd name="T77" fmla="*/ 273 h 514"/>
                <a:gd name="T78" fmla="*/ 376 w 2533"/>
                <a:gd name="T79" fmla="*/ 273 h 514"/>
                <a:gd name="T80" fmla="*/ 604 w 2533"/>
                <a:gd name="T81" fmla="*/ 501 h 514"/>
                <a:gd name="T82" fmla="*/ 823 w 2533"/>
                <a:gd name="T83" fmla="*/ 282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33" h="514">
                  <a:moveTo>
                    <a:pt x="1043" y="514"/>
                  </a:moveTo>
                  <a:lnTo>
                    <a:pt x="823" y="294"/>
                  </a:lnTo>
                  <a:lnTo>
                    <a:pt x="604" y="514"/>
                  </a:lnTo>
                  <a:lnTo>
                    <a:pt x="372" y="281"/>
                  </a:lnTo>
                  <a:lnTo>
                    <a:pt x="0" y="281"/>
                  </a:lnTo>
                  <a:lnTo>
                    <a:pt x="3" y="231"/>
                  </a:lnTo>
                  <a:lnTo>
                    <a:pt x="393" y="231"/>
                  </a:lnTo>
                  <a:lnTo>
                    <a:pt x="603" y="441"/>
                  </a:lnTo>
                  <a:lnTo>
                    <a:pt x="822" y="221"/>
                  </a:lnTo>
                  <a:lnTo>
                    <a:pt x="1042" y="442"/>
                  </a:lnTo>
                  <a:lnTo>
                    <a:pt x="1484" y="0"/>
                  </a:lnTo>
                  <a:lnTo>
                    <a:pt x="1705" y="220"/>
                  </a:lnTo>
                  <a:lnTo>
                    <a:pt x="1924" y="1"/>
                  </a:lnTo>
                  <a:lnTo>
                    <a:pt x="2155" y="232"/>
                  </a:lnTo>
                  <a:lnTo>
                    <a:pt x="2533" y="232"/>
                  </a:lnTo>
                  <a:lnTo>
                    <a:pt x="2533" y="284"/>
                  </a:lnTo>
                  <a:lnTo>
                    <a:pt x="2133" y="284"/>
                  </a:lnTo>
                  <a:lnTo>
                    <a:pt x="1923" y="74"/>
                  </a:lnTo>
                  <a:lnTo>
                    <a:pt x="1702" y="294"/>
                  </a:lnTo>
                  <a:lnTo>
                    <a:pt x="1484" y="74"/>
                  </a:lnTo>
                  <a:lnTo>
                    <a:pt x="1043" y="514"/>
                  </a:lnTo>
                  <a:close/>
                  <a:moveTo>
                    <a:pt x="823" y="282"/>
                  </a:moveTo>
                  <a:lnTo>
                    <a:pt x="1043" y="503"/>
                  </a:lnTo>
                  <a:lnTo>
                    <a:pt x="1484" y="62"/>
                  </a:lnTo>
                  <a:lnTo>
                    <a:pt x="1702" y="282"/>
                  </a:lnTo>
                  <a:lnTo>
                    <a:pt x="1923" y="62"/>
                  </a:lnTo>
                  <a:lnTo>
                    <a:pt x="2136" y="276"/>
                  </a:lnTo>
                  <a:lnTo>
                    <a:pt x="2525" y="276"/>
                  </a:lnTo>
                  <a:lnTo>
                    <a:pt x="2525" y="240"/>
                  </a:lnTo>
                  <a:lnTo>
                    <a:pt x="2151" y="240"/>
                  </a:lnTo>
                  <a:lnTo>
                    <a:pt x="1924" y="13"/>
                  </a:lnTo>
                  <a:lnTo>
                    <a:pt x="1705" y="232"/>
                  </a:lnTo>
                  <a:lnTo>
                    <a:pt x="1484" y="10"/>
                  </a:lnTo>
                  <a:lnTo>
                    <a:pt x="1042" y="454"/>
                  </a:lnTo>
                  <a:lnTo>
                    <a:pt x="822" y="234"/>
                  </a:lnTo>
                  <a:lnTo>
                    <a:pt x="603" y="453"/>
                  </a:lnTo>
                  <a:lnTo>
                    <a:pt x="389" y="239"/>
                  </a:lnTo>
                  <a:lnTo>
                    <a:pt x="10" y="239"/>
                  </a:lnTo>
                  <a:lnTo>
                    <a:pt x="8" y="273"/>
                  </a:lnTo>
                  <a:lnTo>
                    <a:pt x="376" y="273"/>
                  </a:lnTo>
                  <a:lnTo>
                    <a:pt x="604" y="501"/>
                  </a:lnTo>
                  <a:lnTo>
                    <a:pt x="823"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8" name="Rectangle 19"/>
            <p:cNvSpPr>
              <a:spLocks noChangeArrowheads="1"/>
            </p:cNvSpPr>
            <p:nvPr/>
          </p:nvSpPr>
          <p:spPr bwMode="auto">
            <a:xfrm>
              <a:off x="-903288" y="3200400"/>
              <a:ext cx="144463" cy="131763"/>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9" name="Rectangle 20"/>
            <p:cNvSpPr>
              <a:spLocks noChangeArrowheads="1"/>
            </p:cNvSpPr>
            <p:nvPr/>
          </p:nvSpPr>
          <p:spPr bwMode="auto">
            <a:xfrm>
              <a:off x="3184525" y="3200400"/>
              <a:ext cx="144463" cy="131763"/>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0" name="Rectangle 21"/>
            <p:cNvSpPr>
              <a:spLocks noChangeArrowheads="1"/>
            </p:cNvSpPr>
            <p:nvPr/>
          </p:nvSpPr>
          <p:spPr bwMode="auto">
            <a:xfrm>
              <a:off x="-776288" y="4443413"/>
              <a:ext cx="171450" cy="496888"/>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1" name="Freeform 22"/>
            <p:cNvSpPr>
              <a:spLocks/>
            </p:cNvSpPr>
            <p:nvPr/>
          </p:nvSpPr>
          <p:spPr bwMode="auto">
            <a:xfrm>
              <a:off x="298450" y="4443413"/>
              <a:ext cx="373063" cy="496888"/>
            </a:xfrm>
            <a:custGeom>
              <a:avLst/>
              <a:gdLst>
                <a:gd name="T0" fmla="*/ 0 w 235"/>
                <a:gd name="T1" fmla="*/ 0 h 313"/>
                <a:gd name="T2" fmla="*/ 234 w 235"/>
                <a:gd name="T3" fmla="*/ 0 h 313"/>
                <a:gd name="T4" fmla="*/ 234 w 235"/>
                <a:gd name="T5" fmla="*/ 67 h 313"/>
                <a:gd name="T6" fmla="*/ 109 w 235"/>
                <a:gd name="T7" fmla="*/ 67 h 313"/>
                <a:gd name="T8" fmla="*/ 109 w 235"/>
                <a:gd name="T9" fmla="*/ 121 h 313"/>
                <a:gd name="T10" fmla="*/ 223 w 235"/>
                <a:gd name="T11" fmla="*/ 121 h 313"/>
                <a:gd name="T12" fmla="*/ 223 w 235"/>
                <a:gd name="T13" fmla="*/ 187 h 313"/>
                <a:gd name="T14" fmla="*/ 109 w 235"/>
                <a:gd name="T15" fmla="*/ 187 h 313"/>
                <a:gd name="T16" fmla="*/ 109 w 235"/>
                <a:gd name="T17" fmla="*/ 246 h 313"/>
                <a:gd name="T18" fmla="*/ 235 w 235"/>
                <a:gd name="T19" fmla="*/ 246 h 313"/>
                <a:gd name="T20" fmla="*/ 235 w 235"/>
                <a:gd name="T21" fmla="*/ 313 h 313"/>
                <a:gd name="T22" fmla="*/ 0 w 235"/>
                <a:gd name="T23" fmla="*/ 313 h 313"/>
                <a:gd name="T24" fmla="*/ 0 w 235"/>
                <a:gd name="T25"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5" h="313">
                  <a:moveTo>
                    <a:pt x="0" y="0"/>
                  </a:moveTo>
                  <a:lnTo>
                    <a:pt x="234" y="0"/>
                  </a:lnTo>
                  <a:lnTo>
                    <a:pt x="234" y="67"/>
                  </a:lnTo>
                  <a:lnTo>
                    <a:pt x="109" y="67"/>
                  </a:lnTo>
                  <a:lnTo>
                    <a:pt x="109" y="121"/>
                  </a:lnTo>
                  <a:lnTo>
                    <a:pt x="223" y="121"/>
                  </a:lnTo>
                  <a:lnTo>
                    <a:pt x="223" y="187"/>
                  </a:lnTo>
                  <a:lnTo>
                    <a:pt x="109" y="187"/>
                  </a:lnTo>
                  <a:lnTo>
                    <a:pt x="109" y="246"/>
                  </a:lnTo>
                  <a:lnTo>
                    <a:pt x="235" y="246"/>
                  </a:lnTo>
                  <a:lnTo>
                    <a:pt x="235" y="313"/>
                  </a:lnTo>
                  <a:lnTo>
                    <a:pt x="0" y="313"/>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2" name="Freeform 23"/>
            <p:cNvSpPr>
              <a:spLocks/>
            </p:cNvSpPr>
            <p:nvPr/>
          </p:nvSpPr>
          <p:spPr bwMode="auto">
            <a:xfrm>
              <a:off x="1522413" y="4443413"/>
              <a:ext cx="482600" cy="496888"/>
            </a:xfrm>
            <a:custGeom>
              <a:avLst/>
              <a:gdLst>
                <a:gd name="T0" fmla="*/ 0 w 304"/>
                <a:gd name="T1" fmla="*/ 79 h 313"/>
                <a:gd name="T2" fmla="*/ 0 w 304"/>
                <a:gd name="T3" fmla="*/ 0 h 313"/>
                <a:gd name="T4" fmla="*/ 304 w 304"/>
                <a:gd name="T5" fmla="*/ 0 h 313"/>
                <a:gd name="T6" fmla="*/ 304 w 304"/>
                <a:gd name="T7" fmla="*/ 79 h 313"/>
                <a:gd name="T8" fmla="*/ 207 w 304"/>
                <a:gd name="T9" fmla="*/ 79 h 313"/>
                <a:gd name="T10" fmla="*/ 207 w 304"/>
                <a:gd name="T11" fmla="*/ 313 h 313"/>
                <a:gd name="T12" fmla="*/ 99 w 304"/>
                <a:gd name="T13" fmla="*/ 313 h 313"/>
                <a:gd name="T14" fmla="*/ 99 w 304"/>
                <a:gd name="T15" fmla="*/ 79 h 313"/>
                <a:gd name="T16" fmla="*/ 0 w 304"/>
                <a:gd name="T17" fmla="*/ 7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4" h="313">
                  <a:moveTo>
                    <a:pt x="0" y="79"/>
                  </a:moveTo>
                  <a:lnTo>
                    <a:pt x="0" y="0"/>
                  </a:lnTo>
                  <a:lnTo>
                    <a:pt x="304" y="0"/>
                  </a:lnTo>
                  <a:lnTo>
                    <a:pt x="304" y="79"/>
                  </a:lnTo>
                  <a:lnTo>
                    <a:pt x="207" y="79"/>
                  </a:lnTo>
                  <a:lnTo>
                    <a:pt x="207" y="313"/>
                  </a:lnTo>
                  <a:lnTo>
                    <a:pt x="99" y="313"/>
                  </a:lnTo>
                  <a:lnTo>
                    <a:pt x="99" y="79"/>
                  </a:lnTo>
                  <a:lnTo>
                    <a:pt x="0" y="7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3" name="Freeform 24"/>
            <p:cNvSpPr>
              <a:spLocks/>
            </p:cNvSpPr>
            <p:nvPr/>
          </p:nvSpPr>
          <p:spPr bwMode="auto">
            <a:xfrm>
              <a:off x="2873375" y="4443413"/>
              <a:ext cx="363538" cy="496888"/>
            </a:xfrm>
            <a:custGeom>
              <a:avLst/>
              <a:gdLst>
                <a:gd name="T0" fmla="*/ 0 w 229"/>
                <a:gd name="T1" fmla="*/ 0 h 313"/>
                <a:gd name="T2" fmla="*/ 229 w 229"/>
                <a:gd name="T3" fmla="*/ 0 h 313"/>
                <a:gd name="T4" fmla="*/ 229 w 229"/>
                <a:gd name="T5" fmla="*/ 67 h 313"/>
                <a:gd name="T6" fmla="*/ 110 w 229"/>
                <a:gd name="T7" fmla="*/ 67 h 313"/>
                <a:gd name="T8" fmla="*/ 110 w 229"/>
                <a:gd name="T9" fmla="*/ 123 h 313"/>
                <a:gd name="T10" fmla="*/ 221 w 229"/>
                <a:gd name="T11" fmla="*/ 123 h 313"/>
                <a:gd name="T12" fmla="*/ 221 w 229"/>
                <a:gd name="T13" fmla="*/ 188 h 313"/>
                <a:gd name="T14" fmla="*/ 110 w 229"/>
                <a:gd name="T15" fmla="*/ 188 h 313"/>
                <a:gd name="T16" fmla="*/ 110 w 229"/>
                <a:gd name="T17" fmla="*/ 313 h 313"/>
                <a:gd name="T18" fmla="*/ 0 w 229"/>
                <a:gd name="T19" fmla="*/ 313 h 313"/>
                <a:gd name="T20" fmla="*/ 0 w 229"/>
                <a:gd name="T21"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9" h="313">
                  <a:moveTo>
                    <a:pt x="0" y="0"/>
                  </a:moveTo>
                  <a:lnTo>
                    <a:pt x="229" y="0"/>
                  </a:lnTo>
                  <a:lnTo>
                    <a:pt x="229" y="67"/>
                  </a:lnTo>
                  <a:lnTo>
                    <a:pt x="110" y="67"/>
                  </a:lnTo>
                  <a:lnTo>
                    <a:pt x="110" y="123"/>
                  </a:lnTo>
                  <a:lnTo>
                    <a:pt x="221" y="123"/>
                  </a:lnTo>
                  <a:lnTo>
                    <a:pt x="221" y="188"/>
                  </a:lnTo>
                  <a:lnTo>
                    <a:pt x="110" y="188"/>
                  </a:lnTo>
                  <a:lnTo>
                    <a:pt x="110" y="313"/>
                  </a:lnTo>
                  <a:lnTo>
                    <a:pt x="0" y="313"/>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4" name="Freeform 25"/>
            <p:cNvSpPr>
              <a:spLocks noEditPoints="1"/>
            </p:cNvSpPr>
            <p:nvPr/>
          </p:nvSpPr>
          <p:spPr bwMode="auto">
            <a:xfrm>
              <a:off x="3306763" y="4440238"/>
              <a:ext cx="161925" cy="158750"/>
            </a:xfrm>
            <a:custGeom>
              <a:avLst/>
              <a:gdLst>
                <a:gd name="T0" fmla="*/ 37 w 75"/>
                <a:gd name="T1" fmla="*/ 0 h 74"/>
                <a:gd name="T2" fmla="*/ 75 w 75"/>
                <a:gd name="T3" fmla="*/ 37 h 74"/>
                <a:gd name="T4" fmla="*/ 37 w 75"/>
                <a:gd name="T5" fmla="*/ 74 h 74"/>
                <a:gd name="T6" fmla="*/ 0 w 75"/>
                <a:gd name="T7" fmla="*/ 37 h 74"/>
                <a:gd name="T8" fmla="*/ 37 w 75"/>
                <a:gd name="T9" fmla="*/ 0 h 74"/>
                <a:gd name="T10" fmla="*/ 37 w 75"/>
                <a:gd name="T11" fmla="*/ 67 h 74"/>
                <a:gd name="T12" fmla="*/ 68 w 75"/>
                <a:gd name="T13" fmla="*/ 37 h 74"/>
                <a:gd name="T14" fmla="*/ 37 w 75"/>
                <a:gd name="T15" fmla="*/ 7 h 74"/>
                <a:gd name="T16" fmla="*/ 7 w 75"/>
                <a:gd name="T17" fmla="*/ 37 h 74"/>
                <a:gd name="T18" fmla="*/ 37 w 75"/>
                <a:gd name="T19" fmla="*/ 67 h 74"/>
                <a:gd name="T20" fmla="*/ 45 w 75"/>
                <a:gd name="T21" fmla="*/ 57 h 74"/>
                <a:gd name="T22" fmla="*/ 42 w 75"/>
                <a:gd name="T23" fmla="*/ 50 h 74"/>
                <a:gd name="T24" fmla="*/ 31 w 75"/>
                <a:gd name="T25" fmla="*/ 41 h 74"/>
                <a:gd name="T26" fmla="*/ 29 w 75"/>
                <a:gd name="T27" fmla="*/ 41 h 74"/>
                <a:gd name="T28" fmla="*/ 29 w 75"/>
                <a:gd name="T29" fmla="*/ 57 h 74"/>
                <a:gd name="T30" fmla="*/ 21 w 75"/>
                <a:gd name="T31" fmla="*/ 57 h 74"/>
                <a:gd name="T32" fmla="*/ 21 w 75"/>
                <a:gd name="T33" fmla="*/ 17 h 74"/>
                <a:gd name="T34" fmla="*/ 41 w 75"/>
                <a:gd name="T35" fmla="*/ 17 h 74"/>
                <a:gd name="T36" fmla="*/ 53 w 75"/>
                <a:gd name="T37" fmla="*/ 28 h 74"/>
                <a:gd name="T38" fmla="*/ 42 w 75"/>
                <a:gd name="T39" fmla="*/ 39 h 74"/>
                <a:gd name="T40" fmla="*/ 42 w 75"/>
                <a:gd name="T41" fmla="*/ 40 h 74"/>
                <a:gd name="T42" fmla="*/ 51 w 75"/>
                <a:gd name="T43" fmla="*/ 49 h 74"/>
                <a:gd name="T44" fmla="*/ 55 w 75"/>
                <a:gd name="T45" fmla="*/ 57 h 74"/>
                <a:gd name="T46" fmla="*/ 45 w 75"/>
                <a:gd name="T47" fmla="*/ 57 h 74"/>
                <a:gd name="T48" fmla="*/ 36 w 75"/>
                <a:gd name="T49" fmla="*/ 34 h 74"/>
                <a:gd name="T50" fmla="*/ 44 w 75"/>
                <a:gd name="T51" fmla="*/ 29 h 74"/>
                <a:gd name="T52" fmla="*/ 36 w 75"/>
                <a:gd name="T53" fmla="*/ 23 h 74"/>
                <a:gd name="T54" fmla="*/ 29 w 75"/>
                <a:gd name="T55" fmla="*/ 23 h 74"/>
                <a:gd name="T56" fmla="*/ 29 w 75"/>
                <a:gd name="T57" fmla="*/ 34 h 74"/>
                <a:gd name="T58" fmla="*/ 36 w 75"/>
                <a:gd name="T59" fmla="*/ 3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5" h="74">
                  <a:moveTo>
                    <a:pt x="37" y="0"/>
                  </a:moveTo>
                  <a:cubicBezTo>
                    <a:pt x="58" y="0"/>
                    <a:pt x="75" y="16"/>
                    <a:pt x="75" y="37"/>
                  </a:cubicBezTo>
                  <a:cubicBezTo>
                    <a:pt x="75" y="58"/>
                    <a:pt x="58" y="74"/>
                    <a:pt x="37" y="74"/>
                  </a:cubicBezTo>
                  <a:cubicBezTo>
                    <a:pt x="17" y="74"/>
                    <a:pt x="0" y="58"/>
                    <a:pt x="0" y="37"/>
                  </a:cubicBezTo>
                  <a:cubicBezTo>
                    <a:pt x="0" y="16"/>
                    <a:pt x="17" y="0"/>
                    <a:pt x="37" y="0"/>
                  </a:cubicBezTo>
                  <a:close/>
                  <a:moveTo>
                    <a:pt x="37" y="67"/>
                  </a:moveTo>
                  <a:cubicBezTo>
                    <a:pt x="54" y="67"/>
                    <a:pt x="68" y="54"/>
                    <a:pt x="68" y="37"/>
                  </a:cubicBezTo>
                  <a:cubicBezTo>
                    <a:pt x="68" y="20"/>
                    <a:pt x="54" y="7"/>
                    <a:pt x="37" y="7"/>
                  </a:cubicBezTo>
                  <a:cubicBezTo>
                    <a:pt x="21" y="7"/>
                    <a:pt x="7" y="20"/>
                    <a:pt x="7" y="37"/>
                  </a:cubicBezTo>
                  <a:cubicBezTo>
                    <a:pt x="7" y="54"/>
                    <a:pt x="21" y="67"/>
                    <a:pt x="37" y="67"/>
                  </a:cubicBezTo>
                  <a:close/>
                  <a:moveTo>
                    <a:pt x="45" y="57"/>
                  </a:moveTo>
                  <a:cubicBezTo>
                    <a:pt x="42" y="50"/>
                    <a:pt x="42" y="50"/>
                    <a:pt x="42" y="50"/>
                  </a:cubicBezTo>
                  <a:cubicBezTo>
                    <a:pt x="38" y="43"/>
                    <a:pt x="35" y="41"/>
                    <a:pt x="31" y="41"/>
                  </a:cubicBezTo>
                  <a:cubicBezTo>
                    <a:pt x="29" y="41"/>
                    <a:pt x="29" y="41"/>
                    <a:pt x="29" y="41"/>
                  </a:cubicBezTo>
                  <a:cubicBezTo>
                    <a:pt x="29" y="57"/>
                    <a:pt x="29" y="57"/>
                    <a:pt x="29" y="57"/>
                  </a:cubicBezTo>
                  <a:cubicBezTo>
                    <a:pt x="21" y="57"/>
                    <a:pt x="21" y="57"/>
                    <a:pt x="21" y="57"/>
                  </a:cubicBezTo>
                  <a:cubicBezTo>
                    <a:pt x="21" y="17"/>
                    <a:pt x="21" y="17"/>
                    <a:pt x="21" y="17"/>
                  </a:cubicBezTo>
                  <a:cubicBezTo>
                    <a:pt x="41" y="17"/>
                    <a:pt x="41" y="17"/>
                    <a:pt x="41" y="17"/>
                  </a:cubicBezTo>
                  <a:cubicBezTo>
                    <a:pt x="49" y="17"/>
                    <a:pt x="53" y="22"/>
                    <a:pt x="53" y="28"/>
                  </a:cubicBezTo>
                  <a:cubicBezTo>
                    <a:pt x="53" y="34"/>
                    <a:pt x="49" y="39"/>
                    <a:pt x="42" y="39"/>
                  </a:cubicBezTo>
                  <a:cubicBezTo>
                    <a:pt x="42" y="40"/>
                    <a:pt x="42" y="40"/>
                    <a:pt x="42" y="40"/>
                  </a:cubicBezTo>
                  <a:cubicBezTo>
                    <a:pt x="45" y="41"/>
                    <a:pt x="46" y="42"/>
                    <a:pt x="51" y="49"/>
                  </a:cubicBezTo>
                  <a:cubicBezTo>
                    <a:pt x="55" y="57"/>
                    <a:pt x="55" y="57"/>
                    <a:pt x="55" y="57"/>
                  </a:cubicBezTo>
                  <a:lnTo>
                    <a:pt x="45" y="57"/>
                  </a:lnTo>
                  <a:close/>
                  <a:moveTo>
                    <a:pt x="36" y="34"/>
                  </a:moveTo>
                  <a:cubicBezTo>
                    <a:pt x="42" y="34"/>
                    <a:pt x="44" y="32"/>
                    <a:pt x="44" y="29"/>
                  </a:cubicBezTo>
                  <a:cubicBezTo>
                    <a:pt x="44" y="25"/>
                    <a:pt x="42" y="23"/>
                    <a:pt x="36" y="23"/>
                  </a:cubicBezTo>
                  <a:cubicBezTo>
                    <a:pt x="29" y="23"/>
                    <a:pt x="29" y="23"/>
                    <a:pt x="29" y="23"/>
                  </a:cubicBezTo>
                  <a:cubicBezTo>
                    <a:pt x="29" y="34"/>
                    <a:pt x="29" y="34"/>
                    <a:pt x="29" y="34"/>
                  </a:cubicBezTo>
                  <a:lnTo>
                    <a:pt x="36" y="3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pic>
        <p:nvPicPr>
          <p:cNvPr id="7171" name="Picture 3"/>
          <p:cNvPicPr>
            <a:picLocks noChangeAspect="1" noChangeArrowheads="1"/>
          </p:cNvPicPr>
          <p:nvPr/>
        </p:nvPicPr>
        <p:blipFill>
          <a:blip r:embed="rId13" cstate="email">
            <a:duotone>
              <a:schemeClr val="accent6">
                <a:shade val="45000"/>
                <a:satMod val="135000"/>
              </a:schemeClr>
              <a:prstClr val="white"/>
            </a:duotone>
            <a:extLst>
              <a:ext uri="{BEBA8EAE-BF5A-486C-A8C5-ECC9F3942E4B}">
                <a14:imgProps xmlns:a14="http://schemas.microsoft.com/office/drawing/2010/main">
                  <a14:imgLayer r:embed="rId14">
                    <a14:imgEffect>
                      <a14:brightnessContrast bright="46000"/>
                    </a14:imgEffect>
                  </a14:imgLayer>
                </a14:imgProps>
              </a:ext>
              <a:ext uri="{28A0092B-C50C-407E-A947-70E740481C1C}">
                <a14:useLocalDpi xmlns:a14="http://schemas.microsoft.com/office/drawing/2010/main" val="0"/>
              </a:ext>
            </a:extLst>
          </a:blip>
          <a:srcRect/>
          <a:stretch>
            <a:fillRect/>
          </a:stretch>
        </p:blipFill>
        <p:spPr bwMode="auto">
          <a:xfrm>
            <a:off x="5437016" y="3181236"/>
            <a:ext cx="1019440" cy="330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 name="Rectangle 86"/>
          <p:cNvSpPr/>
          <p:nvPr/>
        </p:nvSpPr>
        <p:spPr>
          <a:xfrm>
            <a:off x="6727595" y="5188303"/>
            <a:ext cx="958936" cy="384733"/>
          </a:xfrm>
          <a:prstGeom prst="rect">
            <a:avLst/>
          </a:prstGeom>
        </p:spPr>
        <p:txBody>
          <a:bodyPr wrap="none" lIns="91450" tIns="45726" rIns="91450" bIns="45726">
            <a:spAutoFit/>
          </a:bodyPr>
          <a:lstStyle/>
          <a:p>
            <a:pPr algn="ctr">
              <a:spcAft>
                <a:spcPts val="1200"/>
              </a:spcAft>
            </a:pPr>
            <a:r>
              <a:rPr lang="en-US" dirty="0" err="1">
                <a:solidFill>
                  <a:schemeClr val="bg1"/>
                </a:solidFill>
                <a:latin typeface="+mj-lt"/>
              </a:rPr>
              <a:t>OpFlex</a:t>
            </a:r>
            <a:endParaRPr lang="en-US" dirty="0">
              <a:solidFill>
                <a:schemeClr val="bg1"/>
              </a:solidFill>
              <a:latin typeface="+mj-lt"/>
            </a:endParaRPr>
          </a:p>
        </p:txBody>
      </p:sp>
      <p:sp>
        <p:nvSpPr>
          <p:cNvPr id="88" name="Rectangle 87"/>
          <p:cNvSpPr/>
          <p:nvPr/>
        </p:nvSpPr>
        <p:spPr>
          <a:xfrm>
            <a:off x="5729879" y="5188303"/>
            <a:ext cx="770551" cy="384733"/>
          </a:xfrm>
          <a:prstGeom prst="rect">
            <a:avLst/>
          </a:prstGeom>
        </p:spPr>
        <p:txBody>
          <a:bodyPr wrap="none" lIns="91450" tIns="45726" rIns="91450" bIns="45726">
            <a:spAutoFit/>
          </a:bodyPr>
          <a:lstStyle/>
          <a:p>
            <a:pPr algn="ctr">
              <a:spcAft>
                <a:spcPts val="1200"/>
              </a:spcAft>
            </a:pPr>
            <a:r>
              <a:rPr lang="en-US" dirty="0">
                <a:solidFill>
                  <a:schemeClr val="bg1"/>
                </a:solidFill>
                <a:latin typeface="+mj-lt"/>
              </a:rPr>
              <a:t>REST</a:t>
            </a:r>
          </a:p>
        </p:txBody>
      </p:sp>
    </p:spTree>
    <p:extLst>
      <p:ext uri="{BB962C8B-B14F-4D97-AF65-F5344CB8AC3E}">
        <p14:creationId xmlns:p14="http://schemas.microsoft.com/office/powerpoint/2010/main" val="346604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25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0" presetClass="path" presetSubtype="0" decel="50000" fill="hold" nodeType="withEffect">
                                  <p:stCondLst>
                                    <p:cond delay="0"/>
                                  </p:stCondLst>
                                  <p:childTnLst>
                                    <p:animMotion origin="layout" path="M 2.70833E-6 7.40741E-7 L 0.07591 0.00023 " pathEditMode="relative" ptsTypes="AA">
                                      <p:cBhvr>
                                        <p:cTn id="12" dur="1000" spd="-100000" fill="hold"/>
                                        <p:tgtEl>
                                          <p:spTgt spid="4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6322" y="234756"/>
            <a:ext cx="11546635" cy="971709"/>
          </a:xfrm>
        </p:spPr>
        <p:txBody>
          <a:bodyPr/>
          <a:lstStyle/>
          <a:p>
            <a:r>
              <a:rPr lang="en-US" sz="2800" b="0" dirty="0" smtClean="0">
                <a:solidFill>
                  <a:srgbClr val="0000FF"/>
                </a:solidFill>
              </a:rPr>
              <a:t>Cisco Open OS Strategy</a:t>
            </a:r>
            <a:endParaRPr lang="en-US" sz="2800" b="0" dirty="0">
              <a:solidFill>
                <a:srgbClr val="0000FF"/>
              </a:solidFill>
            </a:endParaRPr>
          </a:p>
        </p:txBody>
      </p:sp>
      <p:sp>
        <p:nvSpPr>
          <p:cNvPr id="42" name="Round Same Side Corner Rectangle 41"/>
          <p:cNvSpPr/>
          <p:nvPr/>
        </p:nvSpPr>
        <p:spPr>
          <a:xfrm rot="5400000" flipV="1">
            <a:off x="-608678" y="1426892"/>
            <a:ext cx="5101692" cy="5186147"/>
          </a:xfrm>
          <a:prstGeom prst="round2SameRect">
            <a:avLst>
              <a:gd name="adj1" fmla="val 16667"/>
              <a:gd name="adj2" fmla="val 50000"/>
            </a:avLst>
          </a:prstGeom>
          <a:gradFill flip="none" rotWithShape="1">
            <a:gsLst>
              <a:gs pos="17000">
                <a:schemeClr val="accent6">
                  <a:lumMod val="75000"/>
                  <a:alpha val="0"/>
                </a:schemeClr>
              </a:gs>
              <a:gs pos="83000">
                <a:schemeClr val="accent6">
                  <a:lumMod val="75000"/>
                </a:schemeClr>
              </a:gs>
              <a:gs pos="0">
                <a:schemeClr val="tx2">
                  <a:lumMod val="60000"/>
                  <a:lumOff val="40000"/>
                  <a:alpha val="0"/>
                </a:schemeClr>
              </a:gs>
            </a:gsLst>
            <a:lin ang="5400000" scaled="1"/>
            <a:tileRect/>
          </a:gradFill>
          <a:ln w="12700">
            <a:gradFill flip="none" rotWithShape="1">
              <a:gsLst>
                <a:gs pos="0">
                  <a:schemeClr val="accent6">
                    <a:alpha val="0"/>
                  </a:schemeClr>
                </a:gs>
                <a:gs pos="65000">
                  <a:schemeClr val="accent5">
                    <a:lumMod val="50000"/>
                    <a:alpha val="0"/>
                  </a:schemeClr>
                </a:gs>
                <a:gs pos="100000">
                  <a:schemeClr val="accent1">
                    <a:lumMod val="60000"/>
                    <a:lumOff val="40000"/>
                  </a:schemeClr>
                </a:gs>
              </a:gsLst>
              <a:lin ang="54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121632" tIns="60816" rIns="121632" bIns="60816" rtlCol="0" anchor="ctr"/>
          <a:lstStyle/>
          <a:p>
            <a:pPr algn="ctr" defTabSz="606982" fontAlgn="auto">
              <a:spcBef>
                <a:spcPts val="0"/>
              </a:spcBef>
              <a:spcAft>
                <a:spcPts val="0"/>
              </a:spcAft>
            </a:pPr>
            <a:endParaRPr lang="en-US" dirty="0">
              <a:solidFill>
                <a:srgbClr val="FFFFFF"/>
              </a:solidFill>
              <a:latin typeface="CiscoSansTT Light"/>
              <a:ea typeface="Apple LiGothic Medium"/>
              <a:cs typeface="Apple LiGothic Medium"/>
            </a:endParaRPr>
          </a:p>
        </p:txBody>
      </p:sp>
      <p:sp>
        <p:nvSpPr>
          <p:cNvPr id="17" name="Oval 16"/>
          <p:cNvSpPr/>
          <p:nvPr/>
        </p:nvSpPr>
        <p:spPr bwMode="auto">
          <a:xfrm>
            <a:off x="3354539" y="1727992"/>
            <a:ext cx="730664" cy="730665"/>
          </a:xfrm>
          <a:prstGeom prst="ellipse">
            <a:avLst/>
          </a:prstGeom>
          <a:solidFill>
            <a:schemeClr val="accent3"/>
          </a:solidFill>
          <a:ln w="34925" cap="rnd">
            <a:noFill/>
            <a:round/>
            <a:headEnd/>
            <a:tailEnd/>
          </a:ln>
          <a:effectLst>
            <a:outerShdw blurRad="76200" dist="25400" dir="5400000" algn="t" rotWithShape="0">
              <a:prstClr val="black">
                <a:alpha val="40000"/>
              </a:prstClr>
            </a:outerShdw>
          </a:effectLst>
        </p:spPr>
        <p:txBody>
          <a:bodyPr vert="horz" wrap="square" lIns="121888" tIns="60944" rIns="121888" bIns="60944" numCol="1" anchor="t" anchorCtr="0" compatLnSpc="1">
            <a:prstTxWarp prst="textNoShape">
              <a:avLst/>
            </a:prstTxWarp>
          </a:bodyPr>
          <a:lstStyle/>
          <a:p>
            <a:pPr defTabSz="913907"/>
            <a:endParaRPr lang="en-US" kern="0" dirty="0" err="1">
              <a:solidFill>
                <a:srgbClr val="FFFFFF"/>
              </a:solidFill>
              <a:latin typeface="Arial"/>
              <a:cs typeface="Arial"/>
              <a:sym typeface="Arial" pitchFamily="-107" charset="0"/>
            </a:endParaRPr>
          </a:p>
        </p:txBody>
      </p:sp>
      <p:sp>
        <p:nvSpPr>
          <p:cNvPr id="21" name="Rectangle 20"/>
          <p:cNvSpPr/>
          <p:nvPr/>
        </p:nvSpPr>
        <p:spPr>
          <a:xfrm>
            <a:off x="4124373" y="1884033"/>
            <a:ext cx="7877974" cy="391100"/>
          </a:xfrm>
          <a:prstGeom prst="rect">
            <a:avLst/>
          </a:prstGeom>
        </p:spPr>
        <p:txBody>
          <a:bodyPr wrap="square" lIns="243777" tIns="60944" rIns="121888" bIns="60944">
            <a:spAutoFit/>
          </a:bodyPr>
          <a:lstStyle/>
          <a:p>
            <a:pPr defTabSz="606982" fontAlgn="auto">
              <a:lnSpc>
                <a:spcPct val="90000"/>
              </a:lnSpc>
              <a:spcBef>
                <a:spcPts val="800"/>
              </a:spcBef>
              <a:spcAft>
                <a:spcPts val="0"/>
              </a:spcAft>
            </a:pPr>
            <a:r>
              <a:rPr lang="en-US" dirty="0" smtClean="0">
                <a:solidFill>
                  <a:schemeClr val="accent1"/>
                </a:solidFill>
                <a:latin typeface="Arial"/>
                <a:ea typeface="Apple LiGothic Medium"/>
                <a:cs typeface="Apple LiGothic Medium"/>
              </a:rPr>
              <a:t>MERCHANT OR CISCO : White Box Economics De-Risked</a:t>
            </a:r>
          </a:p>
        </p:txBody>
      </p:sp>
      <p:grpSp>
        <p:nvGrpSpPr>
          <p:cNvPr id="12" name="Group 11"/>
          <p:cNvGrpSpPr/>
          <p:nvPr/>
        </p:nvGrpSpPr>
        <p:grpSpPr>
          <a:xfrm>
            <a:off x="4038227" y="4485011"/>
            <a:ext cx="730664" cy="730665"/>
            <a:chOff x="3250429" y="3764977"/>
            <a:chExt cx="731520" cy="731520"/>
          </a:xfrm>
        </p:grpSpPr>
        <p:sp>
          <p:nvSpPr>
            <p:cNvPr id="19" name="Oval 18"/>
            <p:cNvSpPr/>
            <p:nvPr/>
          </p:nvSpPr>
          <p:spPr bwMode="auto">
            <a:xfrm>
              <a:off x="3250429" y="3764977"/>
              <a:ext cx="731520" cy="731520"/>
            </a:xfrm>
            <a:prstGeom prst="ellipse">
              <a:avLst/>
            </a:prstGeom>
            <a:solidFill>
              <a:schemeClr val="accent3"/>
            </a:solidFill>
            <a:ln w="34925" cap="rnd">
              <a:noFill/>
              <a:round/>
              <a:headEnd/>
              <a:tailEnd/>
            </a:ln>
            <a:effectLst>
              <a:outerShdw blurRad="762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3907"/>
              <a:endParaRPr lang="en-US" kern="0" dirty="0" err="1">
                <a:solidFill>
                  <a:srgbClr val="FFFFFF"/>
                </a:solidFill>
                <a:latin typeface="Arial"/>
                <a:cs typeface="Arial"/>
                <a:sym typeface="Arial" pitchFamily="-107" charset="0"/>
              </a:endParaRPr>
            </a:p>
          </p:txBody>
        </p:sp>
        <p:sp>
          <p:nvSpPr>
            <p:cNvPr id="26" name="Freeform 93"/>
            <p:cNvSpPr>
              <a:spLocks noEditPoints="1"/>
            </p:cNvSpPr>
            <p:nvPr/>
          </p:nvSpPr>
          <p:spPr bwMode="auto">
            <a:xfrm>
              <a:off x="3438783" y="3855520"/>
              <a:ext cx="354812" cy="517182"/>
            </a:xfrm>
            <a:custGeom>
              <a:avLst/>
              <a:gdLst/>
              <a:ahLst/>
              <a:cxnLst>
                <a:cxn ang="0">
                  <a:pos x="54" y="54"/>
                </a:cxn>
                <a:cxn ang="0">
                  <a:pos x="81" y="27"/>
                </a:cxn>
                <a:cxn ang="0">
                  <a:pos x="107" y="54"/>
                </a:cxn>
                <a:cxn ang="0">
                  <a:pos x="107" y="75"/>
                </a:cxn>
                <a:cxn ang="0">
                  <a:pos x="135" y="75"/>
                </a:cxn>
                <a:cxn ang="0">
                  <a:pos x="135" y="54"/>
                </a:cxn>
                <a:cxn ang="0">
                  <a:pos x="81" y="0"/>
                </a:cxn>
                <a:cxn ang="0">
                  <a:pos x="27" y="54"/>
                </a:cxn>
                <a:cxn ang="0">
                  <a:pos x="27" y="75"/>
                </a:cxn>
                <a:cxn ang="0">
                  <a:pos x="54" y="75"/>
                </a:cxn>
                <a:cxn ang="0">
                  <a:pos x="54" y="54"/>
                </a:cxn>
                <a:cxn ang="0">
                  <a:pos x="145" y="87"/>
                </a:cxn>
                <a:cxn ang="0">
                  <a:pos x="17" y="87"/>
                </a:cxn>
                <a:cxn ang="0">
                  <a:pos x="0" y="104"/>
                </a:cxn>
                <a:cxn ang="0">
                  <a:pos x="0" y="206"/>
                </a:cxn>
                <a:cxn ang="0">
                  <a:pos x="17" y="222"/>
                </a:cxn>
                <a:cxn ang="0">
                  <a:pos x="145" y="222"/>
                </a:cxn>
                <a:cxn ang="0">
                  <a:pos x="161" y="206"/>
                </a:cxn>
                <a:cxn ang="0">
                  <a:pos x="161" y="104"/>
                </a:cxn>
                <a:cxn ang="0">
                  <a:pos x="145" y="87"/>
                </a:cxn>
                <a:cxn ang="0">
                  <a:pos x="95" y="170"/>
                </a:cxn>
                <a:cxn ang="0">
                  <a:pos x="81" y="182"/>
                </a:cxn>
                <a:cxn ang="0">
                  <a:pos x="67" y="170"/>
                </a:cxn>
                <a:cxn ang="0">
                  <a:pos x="67" y="131"/>
                </a:cxn>
                <a:cxn ang="0">
                  <a:pos x="81" y="118"/>
                </a:cxn>
                <a:cxn ang="0">
                  <a:pos x="95" y="131"/>
                </a:cxn>
                <a:cxn ang="0">
                  <a:pos x="95" y="170"/>
                </a:cxn>
              </a:cxnLst>
              <a:rect l="0" t="0" r="r" b="b"/>
              <a:pathLst>
                <a:path w="161" h="222">
                  <a:moveTo>
                    <a:pt x="54" y="54"/>
                  </a:moveTo>
                  <a:cubicBezTo>
                    <a:pt x="54" y="39"/>
                    <a:pt x="66" y="27"/>
                    <a:pt x="81" y="27"/>
                  </a:cubicBezTo>
                  <a:cubicBezTo>
                    <a:pt x="95" y="27"/>
                    <a:pt x="107" y="39"/>
                    <a:pt x="107" y="54"/>
                  </a:cubicBezTo>
                  <a:cubicBezTo>
                    <a:pt x="107" y="75"/>
                    <a:pt x="107" y="75"/>
                    <a:pt x="107" y="75"/>
                  </a:cubicBezTo>
                  <a:cubicBezTo>
                    <a:pt x="135" y="75"/>
                    <a:pt x="135" y="75"/>
                    <a:pt x="135" y="75"/>
                  </a:cubicBezTo>
                  <a:cubicBezTo>
                    <a:pt x="135" y="54"/>
                    <a:pt x="135" y="54"/>
                    <a:pt x="135" y="54"/>
                  </a:cubicBezTo>
                  <a:cubicBezTo>
                    <a:pt x="135" y="24"/>
                    <a:pt x="111" y="0"/>
                    <a:pt x="81" y="0"/>
                  </a:cubicBezTo>
                  <a:cubicBezTo>
                    <a:pt x="51" y="0"/>
                    <a:pt x="27" y="24"/>
                    <a:pt x="27" y="54"/>
                  </a:cubicBezTo>
                  <a:cubicBezTo>
                    <a:pt x="27" y="75"/>
                    <a:pt x="27" y="75"/>
                    <a:pt x="27" y="75"/>
                  </a:cubicBezTo>
                  <a:cubicBezTo>
                    <a:pt x="54" y="75"/>
                    <a:pt x="54" y="75"/>
                    <a:pt x="54" y="75"/>
                  </a:cubicBezTo>
                  <a:lnTo>
                    <a:pt x="54" y="54"/>
                  </a:lnTo>
                  <a:close/>
                  <a:moveTo>
                    <a:pt x="145" y="87"/>
                  </a:moveTo>
                  <a:cubicBezTo>
                    <a:pt x="17" y="87"/>
                    <a:pt x="17" y="87"/>
                    <a:pt x="17" y="87"/>
                  </a:cubicBezTo>
                  <a:cubicBezTo>
                    <a:pt x="8" y="87"/>
                    <a:pt x="0" y="95"/>
                    <a:pt x="0" y="104"/>
                  </a:cubicBezTo>
                  <a:cubicBezTo>
                    <a:pt x="0" y="206"/>
                    <a:pt x="0" y="206"/>
                    <a:pt x="0" y="206"/>
                  </a:cubicBezTo>
                  <a:cubicBezTo>
                    <a:pt x="0" y="215"/>
                    <a:pt x="8" y="222"/>
                    <a:pt x="17" y="222"/>
                  </a:cubicBezTo>
                  <a:cubicBezTo>
                    <a:pt x="145" y="222"/>
                    <a:pt x="145" y="222"/>
                    <a:pt x="145" y="222"/>
                  </a:cubicBezTo>
                  <a:cubicBezTo>
                    <a:pt x="154" y="222"/>
                    <a:pt x="161" y="215"/>
                    <a:pt x="161" y="206"/>
                  </a:cubicBezTo>
                  <a:cubicBezTo>
                    <a:pt x="161" y="104"/>
                    <a:pt x="161" y="104"/>
                    <a:pt x="161" y="104"/>
                  </a:cubicBezTo>
                  <a:cubicBezTo>
                    <a:pt x="161" y="95"/>
                    <a:pt x="154" y="87"/>
                    <a:pt x="145" y="87"/>
                  </a:cubicBezTo>
                  <a:close/>
                  <a:moveTo>
                    <a:pt x="95" y="170"/>
                  </a:moveTo>
                  <a:cubicBezTo>
                    <a:pt x="95" y="177"/>
                    <a:pt x="88" y="182"/>
                    <a:pt x="81" y="182"/>
                  </a:cubicBezTo>
                  <a:cubicBezTo>
                    <a:pt x="73" y="182"/>
                    <a:pt x="67" y="177"/>
                    <a:pt x="67" y="170"/>
                  </a:cubicBezTo>
                  <a:cubicBezTo>
                    <a:pt x="67" y="131"/>
                    <a:pt x="67" y="131"/>
                    <a:pt x="67" y="131"/>
                  </a:cubicBezTo>
                  <a:cubicBezTo>
                    <a:pt x="67" y="124"/>
                    <a:pt x="73" y="118"/>
                    <a:pt x="81" y="118"/>
                  </a:cubicBezTo>
                  <a:cubicBezTo>
                    <a:pt x="88" y="118"/>
                    <a:pt x="95" y="124"/>
                    <a:pt x="95" y="131"/>
                  </a:cubicBezTo>
                  <a:lnTo>
                    <a:pt x="95" y="170"/>
                  </a:lnTo>
                  <a:close/>
                </a:path>
              </a:pathLst>
            </a:custGeom>
            <a:solidFill>
              <a:schemeClr val="bg1"/>
            </a:solidFill>
            <a:ln w="9525">
              <a:noFill/>
              <a:round/>
              <a:headEnd/>
              <a:tailEnd/>
            </a:ln>
            <a:effectLst/>
          </p:spPr>
          <p:txBody>
            <a:bodyPr vert="horz" wrap="square" lIns="68562" tIns="34289" rIns="68562" bIns="34289" numCol="1" anchor="t" anchorCtr="0" compatLnSpc="1">
              <a:prstTxWarp prst="textNoShape">
                <a:avLst/>
              </a:prstTxWarp>
            </a:bodyPr>
            <a:lstStyle/>
            <a:p>
              <a:pPr defTabSz="606982" fontAlgn="auto">
                <a:spcBef>
                  <a:spcPts val="0"/>
                </a:spcBef>
                <a:spcAft>
                  <a:spcPts val="0"/>
                </a:spcAft>
              </a:pPr>
              <a:endParaRPr lang="en-US" dirty="0">
                <a:solidFill>
                  <a:srgbClr val="FFFFFF"/>
                </a:solidFill>
                <a:latin typeface="Arial"/>
                <a:ea typeface="Apple LiGothic Medium"/>
                <a:cs typeface="Apple LiGothic Medium"/>
              </a:endParaRPr>
            </a:p>
          </p:txBody>
        </p:sp>
      </p:grpSp>
      <p:sp>
        <p:nvSpPr>
          <p:cNvPr id="28" name="Rectangle 27"/>
          <p:cNvSpPr/>
          <p:nvPr/>
        </p:nvSpPr>
        <p:spPr>
          <a:xfrm>
            <a:off x="4811765" y="4641052"/>
            <a:ext cx="7136394" cy="391100"/>
          </a:xfrm>
          <a:prstGeom prst="rect">
            <a:avLst/>
          </a:prstGeom>
        </p:spPr>
        <p:txBody>
          <a:bodyPr wrap="square" lIns="243777" tIns="60944" rIns="121888" bIns="60944">
            <a:spAutoFit/>
          </a:bodyPr>
          <a:lstStyle/>
          <a:p>
            <a:pPr defTabSz="606982" fontAlgn="auto">
              <a:lnSpc>
                <a:spcPct val="90000"/>
              </a:lnSpc>
              <a:spcBef>
                <a:spcPts val="800"/>
              </a:spcBef>
              <a:spcAft>
                <a:spcPts val="0"/>
              </a:spcAft>
            </a:pPr>
            <a:r>
              <a:rPr lang="en-US" dirty="0" smtClean="0">
                <a:solidFill>
                  <a:schemeClr val="accent1"/>
                </a:solidFill>
                <a:latin typeface="Arial"/>
                <a:ea typeface="Apple LiGothic Medium"/>
                <a:cs typeface="Apple LiGothic Medium"/>
              </a:rPr>
              <a:t>SECURE: LXC Containers for 3</a:t>
            </a:r>
            <a:r>
              <a:rPr lang="en-US" baseline="30000" dirty="0" smtClean="0">
                <a:solidFill>
                  <a:schemeClr val="accent1"/>
                </a:solidFill>
                <a:latin typeface="Arial"/>
                <a:ea typeface="Apple LiGothic Medium"/>
                <a:cs typeface="Apple LiGothic Medium"/>
              </a:rPr>
              <a:t>rd</a:t>
            </a:r>
            <a:r>
              <a:rPr lang="en-US" dirty="0" smtClean="0">
                <a:solidFill>
                  <a:schemeClr val="accent1"/>
                </a:solidFill>
                <a:latin typeface="Arial"/>
                <a:ea typeface="Apple LiGothic Medium"/>
                <a:cs typeface="Apple LiGothic Medium"/>
              </a:rPr>
              <a:t> Party Apps</a:t>
            </a:r>
            <a:endParaRPr lang="en-US" dirty="0">
              <a:solidFill>
                <a:schemeClr val="accent1"/>
              </a:solidFill>
              <a:latin typeface="Arial"/>
              <a:ea typeface="Apple LiGothic Medium"/>
              <a:cs typeface="Apple LiGothic Medium"/>
            </a:endParaRPr>
          </a:p>
        </p:txBody>
      </p:sp>
      <p:grpSp>
        <p:nvGrpSpPr>
          <p:cNvPr id="10" name="Group 9"/>
          <p:cNvGrpSpPr/>
          <p:nvPr/>
        </p:nvGrpSpPr>
        <p:grpSpPr>
          <a:xfrm>
            <a:off x="3974901" y="2586611"/>
            <a:ext cx="730664" cy="730665"/>
            <a:chOff x="2705277" y="1649345"/>
            <a:chExt cx="731520" cy="731520"/>
          </a:xfrm>
        </p:grpSpPr>
        <p:sp>
          <p:nvSpPr>
            <p:cNvPr id="18" name="Oval 17"/>
            <p:cNvSpPr/>
            <p:nvPr/>
          </p:nvSpPr>
          <p:spPr bwMode="auto">
            <a:xfrm>
              <a:off x="2705277" y="1649345"/>
              <a:ext cx="731520" cy="731520"/>
            </a:xfrm>
            <a:prstGeom prst="ellipse">
              <a:avLst/>
            </a:prstGeom>
            <a:solidFill>
              <a:schemeClr val="accent3"/>
            </a:solidFill>
            <a:ln w="34925" cap="rnd">
              <a:noFill/>
              <a:round/>
              <a:headEnd/>
              <a:tailEnd/>
            </a:ln>
            <a:effectLst>
              <a:outerShdw blurRad="762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3907"/>
              <a:endParaRPr lang="en-US" kern="0" dirty="0" err="1">
                <a:solidFill>
                  <a:srgbClr val="FFFFFF"/>
                </a:solidFill>
                <a:latin typeface="Arial"/>
                <a:cs typeface="Arial"/>
                <a:sym typeface="Arial" pitchFamily="-107" charset="0"/>
              </a:endParaRPr>
            </a:p>
          </p:txBody>
        </p:sp>
        <p:grpSp>
          <p:nvGrpSpPr>
            <p:cNvPr id="29" name="Group 28"/>
            <p:cNvGrpSpPr/>
            <p:nvPr/>
          </p:nvGrpSpPr>
          <p:grpSpPr>
            <a:xfrm>
              <a:off x="2905526" y="1728366"/>
              <a:ext cx="331022" cy="573478"/>
              <a:chOff x="9686661" y="1368976"/>
              <a:chExt cx="629555" cy="1090957"/>
            </a:xfrm>
            <a:solidFill>
              <a:schemeClr val="bg1"/>
            </a:solidFill>
          </p:grpSpPr>
          <p:grpSp>
            <p:nvGrpSpPr>
              <p:cNvPr id="30" name="Group 29"/>
              <p:cNvGrpSpPr/>
              <p:nvPr/>
            </p:nvGrpSpPr>
            <p:grpSpPr>
              <a:xfrm rot="19282811">
                <a:off x="9686661" y="1368976"/>
                <a:ext cx="629555" cy="1090957"/>
                <a:chOff x="5311894" y="1015055"/>
                <a:chExt cx="270669" cy="469050"/>
              </a:xfrm>
              <a:grpFill/>
              <a:effectLst/>
            </p:grpSpPr>
            <p:sp>
              <p:nvSpPr>
                <p:cNvPr id="34" name="Freeform 6"/>
                <p:cNvSpPr>
                  <a:spLocks noEditPoints="1"/>
                </p:cNvSpPr>
                <p:nvPr/>
              </p:nvSpPr>
              <p:spPr bwMode="auto">
                <a:xfrm>
                  <a:off x="5311894" y="1015055"/>
                  <a:ext cx="270669" cy="270669"/>
                </a:xfrm>
                <a:custGeom>
                  <a:avLst/>
                  <a:gdLst/>
                  <a:ahLst/>
                  <a:cxnLst>
                    <a:cxn ang="0">
                      <a:pos x="107" y="0"/>
                    </a:cxn>
                    <a:cxn ang="0">
                      <a:pos x="0" y="107"/>
                    </a:cxn>
                    <a:cxn ang="0">
                      <a:pos x="107" y="214"/>
                    </a:cxn>
                    <a:cxn ang="0">
                      <a:pos x="214" y="107"/>
                    </a:cxn>
                    <a:cxn ang="0">
                      <a:pos x="107" y="0"/>
                    </a:cxn>
                    <a:cxn ang="0">
                      <a:pos x="107" y="184"/>
                    </a:cxn>
                    <a:cxn ang="0">
                      <a:pos x="31" y="107"/>
                    </a:cxn>
                    <a:cxn ang="0">
                      <a:pos x="107" y="31"/>
                    </a:cxn>
                    <a:cxn ang="0">
                      <a:pos x="184" y="107"/>
                    </a:cxn>
                    <a:cxn ang="0">
                      <a:pos x="107" y="184"/>
                    </a:cxn>
                  </a:cxnLst>
                  <a:rect l="0" t="0" r="r" b="b"/>
                  <a:pathLst>
                    <a:path w="214" h="214">
                      <a:moveTo>
                        <a:pt x="107" y="0"/>
                      </a:moveTo>
                      <a:cubicBezTo>
                        <a:pt x="48" y="0"/>
                        <a:pt x="0" y="48"/>
                        <a:pt x="0" y="107"/>
                      </a:cubicBezTo>
                      <a:cubicBezTo>
                        <a:pt x="0" y="166"/>
                        <a:pt x="48" y="214"/>
                        <a:pt x="107" y="214"/>
                      </a:cubicBezTo>
                      <a:cubicBezTo>
                        <a:pt x="166" y="214"/>
                        <a:pt x="214" y="166"/>
                        <a:pt x="214" y="107"/>
                      </a:cubicBezTo>
                      <a:cubicBezTo>
                        <a:pt x="214" y="48"/>
                        <a:pt x="166" y="0"/>
                        <a:pt x="107" y="0"/>
                      </a:cubicBezTo>
                      <a:close/>
                      <a:moveTo>
                        <a:pt x="107" y="184"/>
                      </a:moveTo>
                      <a:cubicBezTo>
                        <a:pt x="65" y="184"/>
                        <a:pt x="31" y="149"/>
                        <a:pt x="31" y="107"/>
                      </a:cubicBezTo>
                      <a:cubicBezTo>
                        <a:pt x="31" y="65"/>
                        <a:pt x="65" y="31"/>
                        <a:pt x="107" y="31"/>
                      </a:cubicBezTo>
                      <a:cubicBezTo>
                        <a:pt x="149" y="31"/>
                        <a:pt x="184" y="65"/>
                        <a:pt x="184" y="107"/>
                      </a:cubicBezTo>
                      <a:cubicBezTo>
                        <a:pt x="184" y="149"/>
                        <a:pt x="149" y="184"/>
                        <a:pt x="107" y="18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06982" fontAlgn="auto">
                    <a:spcBef>
                      <a:spcPts val="0"/>
                    </a:spcBef>
                    <a:spcAft>
                      <a:spcPts val="0"/>
                    </a:spcAft>
                  </a:pPr>
                  <a:endParaRPr lang="en-US">
                    <a:solidFill>
                      <a:srgbClr val="FFFFFF"/>
                    </a:solidFill>
                    <a:latin typeface="Arial"/>
                    <a:ea typeface="Apple LiGothic Medium"/>
                    <a:cs typeface="Apple LiGothic Medium"/>
                  </a:endParaRPr>
                </a:p>
              </p:txBody>
            </p:sp>
            <p:sp>
              <p:nvSpPr>
                <p:cNvPr id="35" name="Freeform 8"/>
                <p:cNvSpPr>
                  <a:spLocks/>
                </p:cNvSpPr>
                <p:nvPr/>
              </p:nvSpPr>
              <p:spPr bwMode="auto">
                <a:xfrm rot="18900000">
                  <a:off x="5362074" y="1312655"/>
                  <a:ext cx="171450" cy="171450"/>
                </a:xfrm>
                <a:custGeom>
                  <a:avLst/>
                  <a:gdLst/>
                  <a:ahLst/>
                  <a:cxnLst>
                    <a:cxn ang="0">
                      <a:pos x="107" y="0"/>
                    </a:cxn>
                    <a:cxn ang="0">
                      <a:pos x="12" y="92"/>
                    </a:cxn>
                    <a:cxn ang="0">
                      <a:pos x="12" y="135"/>
                    </a:cxn>
                    <a:cxn ang="0">
                      <a:pos x="55" y="136"/>
                    </a:cxn>
                    <a:cxn ang="0">
                      <a:pos x="150" y="44"/>
                    </a:cxn>
                    <a:cxn ang="0">
                      <a:pos x="107" y="0"/>
                    </a:cxn>
                  </a:cxnLst>
                  <a:rect l="0" t="0" r="r" b="b"/>
                  <a:pathLst>
                    <a:path w="150" h="148">
                      <a:moveTo>
                        <a:pt x="107" y="0"/>
                      </a:moveTo>
                      <a:cubicBezTo>
                        <a:pt x="12" y="92"/>
                        <a:pt x="12" y="92"/>
                        <a:pt x="12" y="92"/>
                      </a:cubicBezTo>
                      <a:cubicBezTo>
                        <a:pt x="0" y="104"/>
                        <a:pt x="0" y="123"/>
                        <a:pt x="12" y="135"/>
                      </a:cubicBezTo>
                      <a:cubicBezTo>
                        <a:pt x="23" y="147"/>
                        <a:pt x="43" y="148"/>
                        <a:pt x="55" y="136"/>
                      </a:cubicBezTo>
                      <a:cubicBezTo>
                        <a:pt x="150" y="44"/>
                        <a:pt x="150" y="44"/>
                        <a:pt x="150" y="44"/>
                      </a:cubicBezTo>
                      <a:lnTo>
                        <a:pt x="107"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06982" fontAlgn="auto">
                    <a:spcBef>
                      <a:spcPts val="0"/>
                    </a:spcBef>
                    <a:spcAft>
                      <a:spcPts val="0"/>
                    </a:spcAft>
                  </a:pPr>
                  <a:endParaRPr lang="en-US">
                    <a:solidFill>
                      <a:srgbClr val="FFFFFF"/>
                    </a:solidFill>
                    <a:latin typeface="Arial"/>
                    <a:ea typeface="Apple LiGothic Medium"/>
                    <a:cs typeface="Apple LiGothic Medium"/>
                  </a:endParaRPr>
                </a:p>
              </p:txBody>
            </p:sp>
            <p:sp>
              <p:nvSpPr>
                <p:cNvPr id="36" name="Freeform 5"/>
                <p:cNvSpPr>
                  <a:spLocks/>
                </p:cNvSpPr>
                <p:nvPr/>
              </p:nvSpPr>
              <p:spPr bwMode="auto">
                <a:xfrm rot="18900000">
                  <a:off x="5409699" y="1248362"/>
                  <a:ext cx="76200" cy="74613"/>
                </a:xfrm>
                <a:custGeom>
                  <a:avLst/>
                  <a:gdLst/>
                  <a:ahLst/>
                  <a:cxnLst>
                    <a:cxn ang="0">
                      <a:pos x="48" y="18"/>
                    </a:cxn>
                    <a:cxn ang="0">
                      <a:pos x="18" y="47"/>
                    </a:cxn>
                    <a:cxn ang="0">
                      <a:pos x="0" y="30"/>
                    </a:cxn>
                    <a:cxn ang="0">
                      <a:pos x="31" y="0"/>
                    </a:cxn>
                    <a:cxn ang="0">
                      <a:pos x="48" y="18"/>
                    </a:cxn>
                  </a:cxnLst>
                  <a:rect l="0" t="0" r="r" b="b"/>
                  <a:pathLst>
                    <a:path w="48" h="47">
                      <a:moveTo>
                        <a:pt x="48" y="18"/>
                      </a:moveTo>
                      <a:lnTo>
                        <a:pt x="18" y="47"/>
                      </a:lnTo>
                      <a:lnTo>
                        <a:pt x="0" y="30"/>
                      </a:lnTo>
                      <a:lnTo>
                        <a:pt x="31" y="0"/>
                      </a:lnTo>
                      <a:lnTo>
                        <a:pt x="48" y="1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06982" fontAlgn="auto">
                    <a:spcBef>
                      <a:spcPts val="0"/>
                    </a:spcBef>
                    <a:spcAft>
                      <a:spcPts val="0"/>
                    </a:spcAft>
                  </a:pPr>
                  <a:endParaRPr lang="en-US">
                    <a:solidFill>
                      <a:srgbClr val="FFFFFF"/>
                    </a:solidFill>
                    <a:latin typeface="Arial"/>
                    <a:ea typeface="Apple LiGothic Medium"/>
                    <a:cs typeface="Apple LiGothic Medium"/>
                  </a:endParaRPr>
                </a:p>
              </p:txBody>
            </p:sp>
          </p:grpSp>
          <p:grpSp>
            <p:nvGrpSpPr>
              <p:cNvPr id="31" name="Group 30"/>
              <p:cNvGrpSpPr/>
              <p:nvPr/>
            </p:nvGrpSpPr>
            <p:grpSpPr>
              <a:xfrm>
                <a:off x="9689009" y="1587693"/>
                <a:ext cx="336868" cy="298139"/>
                <a:chOff x="6322737" y="-1528414"/>
                <a:chExt cx="873750" cy="773298"/>
              </a:xfrm>
              <a:grpFill/>
            </p:grpSpPr>
            <p:sp>
              <p:nvSpPr>
                <p:cNvPr id="32" name="Right Arrow 31"/>
                <p:cNvSpPr/>
                <p:nvPr/>
              </p:nvSpPr>
              <p:spPr>
                <a:xfrm>
                  <a:off x="6621067" y="-1528414"/>
                  <a:ext cx="575420" cy="484632"/>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6982" fontAlgn="auto">
                    <a:spcBef>
                      <a:spcPts val="0"/>
                    </a:spcBef>
                    <a:spcAft>
                      <a:spcPts val="0"/>
                    </a:spcAft>
                  </a:pPr>
                  <a:endParaRPr lang="en-US">
                    <a:solidFill>
                      <a:srgbClr val="E7E6E6"/>
                    </a:solidFill>
                    <a:latin typeface="Arial"/>
                    <a:ea typeface="Apple LiGothic Medium"/>
                    <a:cs typeface="Apple LiGothic Medium"/>
                  </a:endParaRPr>
                </a:p>
              </p:txBody>
            </p:sp>
            <p:sp>
              <p:nvSpPr>
                <p:cNvPr id="33" name="Right Arrow 32"/>
                <p:cNvSpPr/>
                <p:nvPr/>
              </p:nvSpPr>
              <p:spPr>
                <a:xfrm flipH="1" flipV="1">
                  <a:off x="6322737" y="-1239747"/>
                  <a:ext cx="577037" cy="484631"/>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6982" fontAlgn="auto">
                    <a:spcBef>
                      <a:spcPts val="0"/>
                    </a:spcBef>
                    <a:spcAft>
                      <a:spcPts val="0"/>
                    </a:spcAft>
                  </a:pPr>
                  <a:endParaRPr lang="en-US">
                    <a:solidFill>
                      <a:srgbClr val="E7E6E6"/>
                    </a:solidFill>
                    <a:latin typeface="Arial"/>
                    <a:ea typeface="Apple LiGothic Medium"/>
                    <a:cs typeface="Apple LiGothic Medium"/>
                  </a:endParaRPr>
                </a:p>
              </p:txBody>
            </p:sp>
          </p:grpSp>
        </p:grpSp>
      </p:grpSp>
      <p:sp>
        <p:nvSpPr>
          <p:cNvPr id="37" name="Rectangle 36"/>
          <p:cNvSpPr/>
          <p:nvPr/>
        </p:nvSpPr>
        <p:spPr>
          <a:xfrm>
            <a:off x="4811767" y="2742652"/>
            <a:ext cx="7380236" cy="391100"/>
          </a:xfrm>
          <a:prstGeom prst="rect">
            <a:avLst/>
          </a:prstGeom>
        </p:spPr>
        <p:txBody>
          <a:bodyPr wrap="square" lIns="243777" tIns="60944" rIns="121888" bIns="60944">
            <a:spAutoFit/>
          </a:bodyPr>
          <a:lstStyle/>
          <a:p>
            <a:pPr defTabSz="606982" fontAlgn="auto">
              <a:lnSpc>
                <a:spcPct val="90000"/>
              </a:lnSpc>
              <a:spcBef>
                <a:spcPts val="800"/>
              </a:spcBef>
              <a:spcAft>
                <a:spcPts val="0"/>
              </a:spcAft>
            </a:pPr>
            <a:r>
              <a:rPr lang="en-US" dirty="0" smtClean="0">
                <a:solidFill>
                  <a:schemeClr val="accent1"/>
                </a:solidFill>
                <a:latin typeface="Arial"/>
                <a:ea typeface="Apple LiGothic Medium"/>
                <a:cs typeface="Apple LiGothic Medium"/>
              </a:rPr>
              <a:t>FLEXIBLE HW &amp; SW: Via Cisco SDK</a:t>
            </a:r>
          </a:p>
        </p:txBody>
      </p:sp>
      <p:sp>
        <p:nvSpPr>
          <p:cNvPr id="38" name="Rectangle 37"/>
          <p:cNvSpPr/>
          <p:nvPr/>
        </p:nvSpPr>
        <p:spPr>
          <a:xfrm>
            <a:off x="4989764" y="3675406"/>
            <a:ext cx="7053223" cy="391100"/>
          </a:xfrm>
          <a:prstGeom prst="rect">
            <a:avLst/>
          </a:prstGeom>
        </p:spPr>
        <p:txBody>
          <a:bodyPr wrap="square" lIns="243777" tIns="60944" rIns="121888" bIns="60944">
            <a:spAutoFit/>
          </a:bodyPr>
          <a:lstStyle/>
          <a:p>
            <a:pPr defTabSz="606982" fontAlgn="auto">
              <a:lnSpc>
                <a:spcPct val="90000"/>
              </a:lnSpc>
              <a:spcBef>
                <a:spcPts val="800"/>
              </a:spcBef>
              <a:spcAft>
                <a:spcPts val="0"/>
              </a:spcAft>
            </a:pPr>
            <a:r>
              <a:rPr lang="en-US" dirty="0" smtClean="0">
                <a:solidFill>
                  <a:schemeClr val="accent1"/>
                </a:solidFill>
                <a:latin typeface="Arial"/>
                <a:ea typeface="Apple LiGothic Medium"/>
                <a:cs typeface="Apple LiGothic Medium"/>
              </a:rPr>
              <a:t>OPEN NXOS: LINUX / Puppet / Chef / Python </a:t>
            </a:r>
            <a:endParaRPr lang="en-US" dirty="0">
              <a:solidFill>
                <a:schemeClr val="accent1"/>
              </a:solidFill>
              <a:latin typeface="Arial"/>
              <a:ea typeface="Apple LiGothic Medium"/>
              <a:cs typeface="Apple LiGothic Medium"/>
            </a:endParaRPr>
          </a:p>
        </p:txBody>
      </p:sp>
      <p:sp>
        <p:nvSpPr>
          <p:cNvPr id="41" name="Rectangle 40"/>
          <p:cNvSpPr/>
          <p:nvPr/>
        </p:nvSpPr>
        <p:spPr>
          <a:xfrm>
            <a:off x="4223639" y="5503273"/>
            <a:ext cx="8085942" cy="391100"/>
          </a:xfrm>
          <a:prstGeom prst="rect">
            <a:avLst/>
          </a:prstGeom>
        </p:spPr>
        <p:txBody>
          <a:bodyPr wrap="square" lIns="243777" tIns="60944" rIns="121888" bIns="60944">
            <a:spAutoFit/>
          </a:bodyPr>
          <a:lstStyle/>
          <a:p>
            <a:pPr defTabSz="606982" fontAlgn="auto">
              <a:lnSpc>
                <a:spcPct val="90000"/>
              </a:lnSpc>
              <a:spcBef>
                <a:spcPts val="800"/>
              </a:spcBef>
              <a:spcAft>
                <a:spcPts val="0"/>
              </a:spcAft>
            </a:pPr>
            <a:r>
              <a:rPr lang="en-US" dirty="0" smtClean="0">
                <a:solidFill>
                  <a:schemeClr val="accent1"/>
                </a:solidFill>
                <a:latin typeface="Arial"/>
                <a:ea typeface="Apple LiGothic Medium"/>
                <a:cs typeface="Apple LiGothic Medium"/>
              </a:rPr>
              <a:t>ADAPTABLE : NX-API / Object Model / </a:t>
            </a:r>
            <a:r>
              <a:rPr lang="en-US" dirty="0">
                <a:solidFill>
                  <a:schemeClr val="accent1"/>
                </a:solidFill>
                <a:latin typeface="Arial"/>
                <a:cs typeface="Apple LiGothic Medium"/>
              </a:rPr>
              <a:t>Packages </a:t>
            </a:r>
            <a:r>
              <a:rPr lang="en-US" dirty="0" smtClean="0">
                <a:solidFill>
                  <a:schemeClr val="accent1"/>
                </a:solidFill>
                <a:latin typeface="Arial"/>
                <a:cs typeface="Apple LiGothic Medium"/>
              </a:rPr>
              <a:t>&amp; RPM </a:t>
            </a:r>
            <a:r>
              <a:rPr lang="en-US" dirty="0" smtClean="0">
                <a:solidFill>
                  <a:schemeClr val="accent1"/>
                </a:solidFill>
                <a:latin typeface="Arial"/>
                <a:ea typeface="Apple LiGothic Medium"/>
                <a:cs typeface="Apple LiGothic Medium"/>
              </a:rPr>
              <a:t> </a:t>
            </a:r>
            <a:endParaRPr lang="en-US" dirty="0">
              <a:solidFill>
                <a:schemeClr val="accent1"/>
              </a:solidFill>
              <a:latin typeface="Arial"/>
              <a:ea typeface="Apple LiGothic Medium"/>
              <a:cs typeface="Apple LiGothic Medium"/>
            </a:endParaRPr>
          </a:p>
        </p:txBody>
      </p:sp>
      <p:grpSp>
        <p:nvGrpSpPr>
          <p:cNvPr id="11" name="Group 10"/>
          <p:cNvGrpSpPr/>
          <p:nvPr/>
        </p:nvGrpSpPr>
        <p:grpSpPr>
          <a:xfrm>
            <a:off x="4190859" y="3519365"/>
            <a:ext cx="730664" cy="730665"/>
            <a:chOff x="2941156" y="2613652"/>
            <a:chExt cx="731520" cy="731520"/>
          </a:xfrm>
        </p:grpSpPr>
        <p:sp>
          <p:nvSpPr>
            <p:cNvPr id="27" name="Oval 26"/>
            <p:cNvSpPr/>
            <p:nvPr/>
          </p:nvSpPr>
          <p:spPr bwMode="auto">
            <a:xfrm>
              <a:off x="2941156" y="2613652"/>
              <a:ext cx="731520" cy="731520"/>
            </a:xfrm>
            <a:prstGeom prst="ellipse">
              <a:avLst/>
            </a:prstGeom>
            <a:solidFill>
              <a:schemeClr val="accent3"/>
            </a:solidFill>
            <a:ln w="34925" cap="rnd">
              <a:noFill/>
              <a:round/>
              <a:headEnd/>
              <a:tailEnd/>
            </a:ln>
            <a:effectLst>
              <a:outerShdw blurRad="762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3907"/>
              <a:endParaRPr lang="en-US" kern="0" dirty="0" err="1">
                <a:solidFill>
                  <a:srgbClr val="FFFFFF"/>
                </a:solidFill>
                <a:latin typeface="Arial"/>
                <a:cs typeface="Arial"/>
                <a:sym typeface="Arial" pitchFamily="-107" charset="0"/>
              </a:endParaRPr>
            </a:p>
          </p:txBody>
        </p:sp>
        <p:grpSp>
          <p:nvGrpSpPr>
            <p:cNvPr id="22" name="Group 21"/>
            <p:cNvGrpSpPr/>
            <p:nvPr/>
          </p:nvGrpSpPr>
          <p:grpSpPr>
            <a:xfrm>
              <a:off x="3057358" y="2773186"/>
              <a:ext cx="499116" cy="412452"/>
              <a:chOff x="9677400" y="5586413"/>
              <a:chExt cx="808038" cy="712787"/>
            </a:xfrm>
            <a:solidFill>
              <a:schemeClr val="bg1"/>
            </a:solidFill>
          </p:grpSpPr>
          <p:sp>
            <p:nvSpPr>
              <p:cNvPr id="23" name="Freeform 7"/>
              <p:cNvSpPr>
                <a:spLocks noEditPoints="1"/>
              </p:cNvSpPr>
              <p:nvPr/>
            </p:nvSpPr>
            <p:spPr bwMode="auto">
              <a:xfrm>
                <a:off x="9677400" y="5586413"/>
                <a:ext cx="808038" cy="449262"/>
              </a:xfrm>
              <a:custGeom>
                <a:avLst/>
                <a:gdLst>
                  <a:gd name="T0" fmla="*/ 763 w 1906"/>
                  <a:gd name="T1" fmla="*/ 1064 h 1064"/>
                  <a:gd name="T2" fmla="*/ 76 w 1906"/>
                  <a:gd name="T3" fmla="*/ 875 h 1064"/>
                  <a:gd name="T4" fmla="*/ 266 w 1906"/>
                  <a:gd name="T5" fmla="*/ 494 h 1064"/>
                  <a:gd name="T6" fmla="*/ 0 w 1906"/>
                  <a:gd name="T7" fmla="*/ 190 h 1064"/>
                  <a:gd name="T8" fmla="*/ 144 w 1906"/>
                  <a:gd name="T9" fmla="*/ 150 h 1064"/>
                  <a:gd name="T10" fmla="*/ 667 w 1906"/>
                  <a:gd name="T11" fmla="*/ 5 h 1064"/>
                  <a:gd name="T12" fmla="*/ 701 w 1906"/>
                  <a:gd name="T13" fmla="*/ 16 h 1064"/>
                  <a:gd name="T14" fmla="*/ 939 w 1906"/>
                  <a:gd name="T15" fmla="*/ 289 h 1064"/>
                  <a:gd name="T16" fmla="*/ 953 w 1906"/>
                  <a:gd name="T17" fmla="*/ 305 h 1064"/>
                  <a:gd name="T18" fmla="*/ 1054 w 1906"/>
                  <a:gd name="T19" fmla="*/ 189 h 1064"/>
                  <a:gd name="T20" fmla="*/ 1208 w 1906"/>
                  <a:gd name="T21" fmla="*/ 13 h 1064"/>
                  <a:gd name="T22" fmla="*/ 1233 w 1906"/>
                  <a:gd name="T23" fmla="*/ 4 h 1064"/>
                  <a:gd name="T24" fmla="*/ 1887 w 1906"/>
                  <a:gd name="T25" fmla="*/ 184 h 1064"/>
                  <a:gd name="T26" fmla="*/ 1906 w 1906"/>
                  <a:gd name="T27" fmla="*/ 191 h 1064"/>
                  <a:gd name="T28" fmla="*/ 1640 w 1906"/>
                  <a:gd name="T29" fmla="*/ 494 h 1064"/>
                  <a:gd name="T30" fmla="*/ 1830 w 1906"/>
                  <a:gd name="T31" fmla="*/ 875 h 1064"/>
                  <a:gd name="T32" fmla="*/ 1143 w 1906"/>
                  <a:gd name="T33" fmla="*/ 1064 h 1064"/>
                  <a:gd name="T34" fmla="*/ 953 w 1906"/>
                  <a:gd name="T35" fmla="*/ 684 h 1064"/>
                  <a:gd name="T36" fmla="*/ 763 w 1906"/>
                  <a:gd name="T37" fmla="*/ 1064 h 1064"/>
                  <a:gd name="T38" fmla="*/ 1638 w 1906"/>
                  <a:gd name="T39" fmla="*/ 495 h 1064"/>
                  <a:gd name="T40" fmla="*/ 1621 w 1906"/>
                  <a:gd name="T41" fmla="*/ 489 h 1064"/>
                  <a:gd name="T42" fmla="*/ 961 w 1906"/>
                  <a:gd name="T43" fmla="*/ 307 h 1064"/>
                  <a:gd name="T44" fmla="*/ 946 w 1906"/>
                  <a:gd name="T45" fmla="*/ 307 h 1064"/>
                  <a:gd name="T46" fmla="*/ 326 w 1906"/>
                  <a:gd name="T47" fmla="*/ 477 h 1064"/>
                  <a:gd name="T48" fmla="*/ 267 w 1906"/>
                  <a:gd name="T49" fmla="*/ 495 h 1064"/>
                  <a:gd name="T50" fmla="*/ 902 w 1906"/>
                  <a:gd name="T51" fmla="*/ 670 h 1064"/>
                  <a:gd name="T52" fmla="*/ 1006 w 1906"/>
                  <a:gd name="T53" fmla="*/ 670 h 1064"/>
                  <a:gd name="T54" fmla="*/ 1638 w 1906"/>
                  <a:gd name="T55" fmla="*/ 495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06" h="1064">
                    <a:moveTo>
                      <a:pt x="763" y="1064"/>
                    </a:moveTo>
                    <a:cubicBezTo>
                      <a:pt x="534" y="1001"/>
                      <a:pt x="306" y="938"/>
                      <a:pt x="76" y="875"/>
                    </a:cubicBezTo>
                    <a:cubicBezTo>
                      <a:pt x="139" y="747"/>
                      <a:pt x="202" y="621"/>
                      <a:pt x="266" y="494"/>
                    </a:cubicBezTo>
                    <a:cubicBezTo>
                      <a:pt x="178" y="393"/>
                      <a:pt x="89" y="293"/>
                      <a:pt x="0" y="190"/>
                    </a:cubicBezTo>
                    <a:cubicBezTo>
                      <a:pt x="49" y="176"/>
                      <a:pt x="97" y="163"/>
                      <a:pt x="144" y="150"/>
                    </a:cubicBezTo>
                    <a:cubicBezTo>
                      <a:pt x="318" y="102"/>
                      <a:pt x="493" y="54"/>
                      <a:pt x="667" y="5"/>
                    </a:cubicBezTo>
                    <a:cubicBezTo>
                      <a:pt x="683" y="1"/>
                      <a:pt x="691" y="5"/>
                      <a:pt x="701" y="16"/>
                    </a:cubicBezTo>
                    <a:cubicBezTo>
                      <a:pt x="780" y="107"/>
                      <a:pt x="859" y="198"/>
                      <a:pt x="939" y="289"/>
                    </a:cubicBezTo>
                    <a:cubicBezTo>
                      <a:pt x="943" y="294"/>
                      <a:pt x="947" y="299"/>
                      <a:pt x="953" y="305"/>
                    </a:cubicBezTo>
                    <a:cubicBezTo>
                      <a:pt x="988" y="265"/>
                      <a:pt x="1021" y="227"/>
                      <a:pt x="1054" y="189"/>
                    </a:cubicBezTo>
                    <a:cubicBezTo>
                      <a:pt x="1106" y="131"/>
                      <a:pt x="1157" y="72"/>
                      <a:pt x="1208" y="13"/>
                    </a:cubicBezTo>
                    <a:cubicBezTo>
                      <a:pt x="1215" y="5"/>
                      <a:pt x="1221" y="0"/>
                      <a:pt x="1233" y="4"/>
                    </a:cubicBezTo>
                    <a:cubicBezTo>
                      <a:pt x="1451" y="64"/>
                      <a:pt x="1669" y="124"/>
                      <a:pt x="1887" y="184"/>
                    </a:cubicBezTo>
                    <a:cubicBezTo>
                      <a:pt x="1893" y="186"/>
                      <a:pt x="1898" y="188"/>
                      <a:pt x="1906" y="191"/>
                    </a:cubicBezTo>
                    <a:cubicBezTo>
                      <a:pt x="1816" y="293"/>
                      <a:pt x="1728" y="394"/>
                      <a:pt x="1640" y="494"/>
                    </a:cubicBezTo>
                    <a:cubicBezTo>
                      <a:pt x="1704" y="621"/>
                      <a:pt x="1767" y="747"/>
                      <a:pt x="1830" y="875"/>
                    </a:cubicBezTo>
                    <a:cubicBezTo>
                      <a:pt x="1601" y="938"/>
                      <a:pt x="1373" y="1001"/>
                      <a:pt x="1143" y="1064"/>
                    </a:cubicBezTo>
                    <a:cubicBezTo>
                      <a:pt x="1081" y="938"/>
                      <a:pt x="1018" y="813"/>
                      <a:pt x="953" y="684"/>
                    </a:cubicBezTo>
                    <a:cubicBezTo>
                      <a:pt x="888" y="812"/>
                      <a:pt x="826" y="938"/>
                      <a:pt x="763" y="1064"/>
                    </a:cubicBezTo>
                    <a:close/>
                    <a:moveTo>
                      <a:pt x="1638" y="495"/>
                    </a:moveTo>
                    <a:cubicBezTo>
                      <a:pt x="1629" y="492"/>
                      <a:pt x="1625" y="490"/>
                      <a:pt x="1621" y="489"/>
                    </a:cubicBezTo>
                    <a:cubicBezTo>
                      <a:pt x="1401" y="428"/>
                      <a:pt x="1181" y="367"/>
                      <a:pt x="961" y="307"/>
                    </a:cubicBezTo>
                    <a:cubicBezTo>
                      <a:pt x="956" y="306"/>
                      <a:pt x="950" y="305"/>
                      <a:pt x="946" y="307"/>
                    </a:cubicBezTo>
                    <a:cubicBezTo>
                      <a:pt x="739" y="363"/>
                      <a:pt x="533" y="420"/>
                      <a:pt x="326" y="477"/>
                    </a:cubicBezTo>
                    <a:cubicBezTo>
                      <a:pt x="308" y="482"/>
                      <a:pt x="290" y="488"/>
                      <a:pt x="267" y="495"/>
                    </a:cubicBezTo>
                    <a:cubicBezTo>
                      <a:pt x="482" y="554"/>
                      <a:pt x="692" y="611"/>
                      <a:pt x="902" y="670"/>
                    </a:cubicBezTo>
                    <a:cubicBezTo>
                      <a:pt x="938" y="680"/>
                      <a:pt x="970" y="680"/>
                      <a:pt x="1006" y="670"/>
                    </a:cubicBezTo>
                    <a:cubicBezTo>
                      <a:pt x="1215" y="611"/>
                      <a:pt x="1424" y="554"/>
                      <a:pt x="1638" y="495"/>
                    </a:cubicBezTo>
                    <a:close/>
                  </a:path>
                </a:pathLst>
              </a:custGeom>
              <a:grpFill/>
              <a:ln>
                <a:noFill/>
              </a:ln>
            </p:spPr>
            <p:txBody>
              <a:bodyPr vert="horz" wrap="square" lIns="91440" tIns="45720" rIns="91440" bIns="45720" numCol="1" anchor="t" anchorCtr="0" compatLnSpc="1">
                <a:prstTxWarp prst="textNoShape">
                  <a:avLst/>
                </a:prstTxWarp>
              </a:bodyPr>
              <a:lstStyle/>
              <a:p>
                <a:pPr defTabSz="606982" fontAlgn="auto">
                  <a:spcBef>
                    <a:spcPts val="0"/>
                  </a:spcBef>
                  <a:spcAft>
                    <a:spcPts val="0"/>
                  </a:spcAft>
                </a:pPr>
                <a:endParaRPr lang="en-US">
                  <a:solidFill>
                    <a:srgbClr val="FFFFFF"/>
                  </a:solidFill>
                  <a:latin typeface="Arial"/>
                  <a:ea typeface="Apple LiGothic Medium"/>
                  <a:cs typeface="Apple LiGothic Medium"/>
                </a:endParaRPr>
              </a:p>
            </p:txBody>
          </p:sp>
          <p:sp>
            <p:nvSpPr>
              <p:cNvPr id="24" name="Freeform 8"/>
              <p:cNvSpPr>
                <a:spLocks/>
              </p:cNvSpPr>
              <p:nvPr/>
            </p:nvSpPr>
            <p:spPr bwMode="auto">
              <a:xfrm>
                <a:off x="10101263" y="5989638"/>
                <a:ext cx="271463" cy="309562"/>
              </a:xfrm>
              <a:custGeom>
                <a:avLst/>
                <a:gdLst>
                  <a:gd name="T0" fmla="*/ 3 w 639"/>
                  <a:gd name="T1" fmla="*/ 0 h 732"/>
                  <a:gd name="T2" fmla="*/ 91 w 639"/>
                  <a:gd name="T3" fmla="*/ 176 h 732"/>
                  <a:gd name="T4" fmla="*/ 639 w 639"/>
                  <a:gd name="T5" fmla="*/ 26 h 732"/>
                  <a:gd name="T6" fmla="*/ 639 w 639"/>
                  <a:gd name="T7" fmla="*/ 154 h 732"/>
                  <a:gd name="T8" fmla="*/ 637 w 639"/>
                  <a:gd name="T9" fmla="*/ 443 h 732"/>
                  <a:gd name="T10" fmla="*/ 638 w 639"/>
                  <a:gd name="T11" fmla="*/ 543 h 732"/>
                  <a:gd name="T12" fmla="*/ 626 w 639"/>
                  <a:gd name="T13" fmla="*/ 562 h 732"/>
                  <a:gd name="T14" fmla="*/ 4 w 639"/>
                  <a:gd name="T15" fmla="*/ 731 h 732"/>
                  <a:gd name="T16" fmla="*/ 0 w 639"/>
                  <a:gd name="T17" fmla="*/ 731 h 732"/>
                  <a:gd name="T18" fmla="*/ 0 w 639"/>
                  <a:gd name="T19" fmla="*/ 1 h 732"/>
                  <a:gd name="T20" fmla="*/ 3 w 639"/>
                  <a:gd name="T21" fmla="*/ 0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9" h="732">
                    <a:moveTo>
                      <a:pt x="3" y="0"/>
                    </a:moveTo>
                    <a:cubicBezTo>
                      <a:pt x="32" y="58"/>
                      <a:pt x="61" y="117"/>
                      <a:pt x="91" y="176"/>
                    </a:cubicBezTo>
                    <a:cubicBezTo>
                      <a:pt x="273" y="126"/>
                      <a:pt x="455" y="76"/>
                      <a:pt x="639" y="26"/>
                    </a:cubicBezTo>
                    <a:cubicBezTo>
                      <a:pt x="639" y="70"/>
                      <a:pt x="639" y="112"/>
                      <a:pt x="639" y="154"/>
                    </a:cubicBezTo>
                    <a:cubicBezTo>
                      <a:pt x="638" y="344"/>
                      <a:pt x="637" y="253"/>
                      <a:pt x="637" y="443"/>
                    </a:cubicBezTo>
                    <a:cubicBezTo>
                      <a:pt x="637" y="477"/>
                      <a:pt x="637" y="510"/>
                      <a:pt x="638" y="543"/>
                    </a:cubicBezTo>
                    <a:cubicBezTo>
                      <a:pt x="638" y="553"/>
                      <a:pt x="637" y="559"/>
                      <a:pt x="626" y="562"/>
                    </a:cubicBezTo>
                    <a:cubicBezTo>
                      <a:pt x="418" y="618"/>
                      <a:pt x="211" y="675"/>
                      <a:pt x="4" y="731"/>
                    </a:cubicBezTo>
                    <a:cubicBezTo>
                      <a:pt x="3" y="732"/>
                      <a:pt x="2" y="731"/>
                      <a:pt x="0" y="731"/>
                    </a:cubicBezTo>
                    <a:cubicBezTo>
                      <a:pt x="0" y="394"/>
                      <a:pt x="0" y="338"/>
                      <a:pt x="0" y="1"/>
                    </a:cubicBezTo>
                    <a:cubicBezTo>
                      <a:pt x="1" y="1"/>
                      <a:pt x="2" y="0"/>
                      <a:pt x="3" y="0"/>
                    </a:cubicBezTo>
                    <a:close/>
                  </a:path>
                </a:pathLst>
              </a:custGeom>
              <a:grpFill/>
              <a:ln>
                <a:noFill/>
              </a:ln>
            </p:spPr>
            <p:txBody>
              <a:bodyPr vert="horz" wrap="square" lIns="91440" tIns="45720" rIns="91440" bIns="45720" numCol="1" anchor="t" anchorCtr="0" compatLnSpc="1">
                <a:prstTxWarp prst="textNoShape">
                  <a:avLst/>
                </a:prstTxWarp>
              </a:bodyPr>
              <a:lstStyle/>
              <a:p>
                <a:pPr defTabSz="606982" fontAlgn="auto">
                  <a:spcBef>
                    <a:spcPts val="0"/>
                  </a:spcBef>
                  <a:spcAft>
                    <a:spcPts val="0"/>
                  </a:spcAft>
                </a:pPr>
                <a:endParaRPr lang="en-US">
                  <a:solidFill>
                    <a:srgbClr val="FFFFFF"/>
                  </a:solidFill>
                  <a:latin typeface="Arial"/>
                  <a:ea typeface="Apple LiGothic Medium"/>
                  <a:cs typeface="Apple LiGothic Medium"/>
                </a:endParaRPr>
              </a:p>
            </p:txBody>
          </p:sp>
          <p:sp>
            <p:nvSpPr>
              <p:cNvPr id="25" name="Freeform 9"/>
              <p:cNvSpPr>
                <a:spLocks/>
              </p:cNvSpPr>
              <p:nvPr/>
            </p:nvSpPr>
            <p:spPr bwMode="auto">
              <a:xfrm>
                <a:off x="9790113" y="5989638"/>
                <a:ext cx="269875" cy="309562"/>
              </a:xfrm>
              <a:custGeom>
                <a:avLst/>
                <a:gdLst>
                  <a:gd name="T0" fmla="*/ 636 w 636"/>
                  <a:gd name="T1" fmla="*/ 732 h 732"/>
                  <a:gd name="T2" fmla="*/ 449 w 636"/>
                  <a:gd name="T3" fmla="*/ 681 h 732"/>
                  <a:gd name="T4" fmla="*/ 18 w 636"/>
                  <a:gd name="T5" fmla="*/ 563 h 732"/>
                  <a:gd name="T6" fmla="*/ 0 w 636"/>
                  <a:gd name="T7" fmla="*/ 541 h 732"/>
                  <a:gd name="T8" fmla="*/ 0 w 636"/>
                  <a:gd name="T9" fmla="*/ 45 h 732"/>
                  <a:gd name="T10" fmla="*/ 2 w 636"/>
                  <a:gd name="T11" fmla="*/ 27 h 732"/>
                  <a:gd name="T12" fmla="*/ 545 w 636"/>
                  <a:gd name="T13" fmla="*/ 176 h 732"/>
                  <a:gd name="T14" fmla="*/ 633 w 636"/>
                  <a:gd name="T15" fmla="*/ 0 h 732"/>
                  <a:gd name="T16" fmla="*/ 636 w 636"/>
                  <a:gd name="T17" fmla="*/ 1 h 732"/>
                  <a:gd name="T18" fmla="*/ 636 w 636"/>
                  <a:gd name="T19" fmla="*/ 732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6" h="732">
                    <a:moveTo>
                      <a:pt x="636" y="732"/>
                    </a:moveTo>
                    <a:cubicBezTo>
                      <a:pt x="573" y="715"/>
                      <a:pt x="511" y="698"/>
                      <a:pt x="449" y="681"/>
                    </a:cubicBezTo>
                    <a:cubicBezTo>
                      <a:pt x="305" y="642"/>
                      <a:pt x="161" y="602"/>
                      <a:pt x="18" y="563"/>
                    </a:cubicBezTo>
                    <a:cubicBezTo>
                      <a:pt x="4" y="560"/>
                      <a:pt x="0" y="554"/>
                      <a:pt x="0" y="541"/>
                    </a:cubicBezTo>
                    <a:cubicBezTo>
                      <a:pt x="1" y="282"/>
                      <a:pt x="0" y="304"/>
                      <a:pt x="0" y="45"/>
                    </a:cubicBezTo>
                    <a:cubicBezTo>
                      <a:pt x="0" y="40"/>
                      <a:pt x="1" y="35"/>
                      <a:pt x="2" y="27"/>
                    </a:cubicBezTo>
                    <a:cubicBezTo>
                      <a:pt x="183" y="77"/>
                      <a:pt x="363" y="126"/>
                      <a:pt x="545" y="176"/>
                    </a:cubicBezTo>
                    <a:cubicBezTo>
                      <a:pt x="574" y="117"/>
                      <a:pt x="604" y="59"/>
                      <a:pt x="633" y="0"/>
                    </a:cubicBezTo>
                    <a:cubicBezTo>
                      <a:pt x="634" y="0"/>
                      <a:pt x="635" y="1"/>
                      <a:pt x="636" y="1"/>
                    </a:cubicBezTo>
                    <a:cubicBezTo>
                      <a:pt x="636" y="338"/>
                      <a:pt x="636" y="394"/>
                      <a:pt x="636" y="732"/>
                    </a:cubicBezTo>
                    <a:close/>
                  </a:path>
                </a:pathLst>
              </a:custGeom>
              <a:grpFill/>
              <a:ln>
                <a:noFill/>
              </a:ln>
            </p:spPr>
            <p:txBody>
              <a:bodyPr vert="horz" wrap="square" lIns="91440" tIns="45720" rIns="91440" bIns="45720" numCol="1" anchor="t" anchorCtr="0" compatLnSpc="1">
                <a:prstTxWarp prst="textNoShape">
                  <a:avLst/>
                </a:prstTxWarp>
              </a:bodyPr>
              <a:lstStyle/>
              <a:p>
                <a:pPr defTabSz="606982" fontAlgn="auto">
                  <a:spcBef>
                    <a:spcPts val="0"/>
                  </a:spcBef>
                  <a:spcAft>
                    <a:spcPts val="0"/>
                  </a:spcAft>
                </a:pPr>
                <a:endParaRPr lang="en-US">
                  <a:solidFill>
                    <a:srgbClr val="FFFFFF"/>
                  </a:solidFill>
                  <a:latin typeface="Arial"/>
                  <a:ea typeface="Apple LiGothic Medium"/>
                  <a:cs typeface="Apple LiGothic Medium"/>
                </a:endParaRPr>
              </a:p>
            </p:txBody>
          </p:sp>
        </p:grpSp>
      </p:grpSp>
      <p:grpSp>
        <p:nvGrpSpPr>
          <p:cNvPr id="14" name="Group 13"/>
          <p:cNvGrpSpPr/>
          <p:nvPr/>
        </p:nvGrpSpPr>
        <p:grpSpPr>
          <a:xfrm>
            <a:off x="3482936" y="5347233"/>
            <a:ext cx="730664" cy="730665"/>
            <a:chOff x="2063112" y="4220463"/>
            <a:chExt cx="731520" cy="731520"/>
          </a:xfrm>
        </p:grpSpPr>
        <p:sp>
          <p:nvSpPr>
            <p:cNvPr id="40" name="Oval 39"/>
            <p:cNvSpPr/>
            <p:nvPr/>
          </p:nvSpPr>
          <p:spPr bwMode="auto">
            <a:xfrm>
              <a:off x="2063112" y="4220463"/>
              <a:ext cx="731520" cy="731520"/>
            </a:xfrm>
            <a:prstGeom prst="ellipse">
              <a:avLst/>
            </a:prstGeom>
            <a:solidFill>
              <a:schemeClr val="accent3"/>
            </a:solidFill>
            <a:ln w="34925" cap="rnd">
              <a:noFill/>
              <a:round/>
              <a:headEnd/>
              <a:tailEnd/>
            </a:ln>
            <a:effectLst>
              <a:outerShdw blurRad="762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3907"/>
              <a:endParaRPr lang="en-US" kern="0" dirty="0" err="1">
                <a:solidFill>
                  <a:srgbClr val="FFFFFF"/>
                </a:solidFill>
                <a:latin typeface="Arial"/>
                <a:cs typeface="Arial"/>
                <a:sym typeface="Arial" pitchFamily="-107" charset="0"/>
              </a:endParaRPr>
            </a:p>
          </p:txBody>
        </p:sp>
        <p:grpSp>
          <p:nvGrpSpPr>
            <p:cNvPr id="13" name="Group 12"/>
            <p:cNvGrpSpPr/>
            <p:nvPr/>
          </p:nvGrpSpPr>
          <p:grpSpPr>
            <a:xfrm>
              <a:off x="2186224" y="4273388"/>
              <a:ext cx="551801" cy="625670"/>
              <a:chOff x="7702912" y="1120266"/>
              <a:chExt cx="551801" cy="625670"/>
            </a:xfrm>
          </p:grpSpPr>
          <p:sp>
            <p:nvSpPr>
              <p:cNvPr id="48" name="Freeform 37"/>
              <p:cNvSpPr>
                <a:spLocks/>
              </p:cNvSpPr>
              <p:nvPr/>
            </p:nvSpPr>
            <p:spPr bwMode="auto">
              <a:xfrm>
                <a:off x="7974363" y="1299025"/>
                <a:ext cx="280350" cy="291834"/>
              </a:xfrm>
              <a:custGeom>
                <a:avLst/>
                <a:gdLst/>
                <a:ahLst/>
                <a:cxnLst>
                  <a:cxn ang="0">
                    <a:pos x="54" y="162"/>
                  </a:cxn>
                  <a:cxn ang="0">
                    <a:pos x="36" y="138"/>
                  </a:cxn>
                  <a:cxn ang="0">
                    <a:pos x="10" y="119"/>
                  </a:cxn>
                  <a:cxn ang="0">
                    <a:pos x="10" y="119"/>
                  </a:cxn>
                  <a:cxn ang="0">
                    <a:pos x="36" y="99"/>
                  </a:cxn>
                  <a:cxn ang="0">
                    <a:pos x="54" y="75"/>
                  </a:cxn>
                  <a:cxn ang="0">
                    <a:pos x="32" y="31"/>
                  </a:cxn>
                  <a:cxn ang="0">
                    <a:pos x="75" y="54"/>
                  </a:cxn>
                  <a:cxn ang="0">
                    <a:pos x="99" y="36"/>
                  </a:cxn>
                  <a:cxn ang="0">
                    <a:pos x="119" y="10"/>
                  </a:cxn>
                  <a:cxn ang="0">
                    <a:pos x="227" y="119"/>
                  </a:cxn>
                  <a:cxn ang="0">
                    <a:pos x="119" y="227"/>
                  </a:cxn>
                  <a:cxn ang="0">
                    <a:pos x="119" y="227"/>
                  </a:cxn>
                  <a:cxn ang="0">
                    <a:pos x="99" y="201"/>
                  </a:cxn>
                  <a:cxn ang="0">
                    <a:pos x="75" y="183"/>
                  </a:cxn>
                  <a:cxn ang="0">
                    <a:pos x="32" y="206"/>
                  </a:cxn>
                  <a:cxn ang="0">
                    <a:pos x="54" y="162"/>
                  </a:cxn>
                </a:cxnLst>
                <a:rect l="0" t="0" r="r" b="b"/>
                <a:pathLst>
                  <a:path w="227" h="237">
                    <a:moveTo>
                      <a:pt x="54" y="162"/>
                    </a:moveTo>
                    <a:cubicBezTo>
                      <a:pt x="56" y="158"/>
                      <a:pt x="43" y="145"/>
                      <a:pt x="36" y="138"/>
                    </a:cubicBezTo>
                    <a:cubicBezTo>
                      <a:pt x="30" y="132"/>
                      <a:pt x="10" y="119"/>
                      <a:pt x="10" y="119"/>
                    </a:cubicBezTo>
                    <a:cubicBezTo>
                      <a:pt x="10" y="119"/>
                      <a:pt x="10" y="119"/>
                      <a:pt x="10" y="119"/>
                    </a:cubicBezTo>
                    <a:cubicBezTo>
                      <a:pt x="10" y="119"/>
                      <a:pt x="30" y="105"/>
                      <a:pt x="36" y="99"/>
                    </a:cubicBezTo>
                    <a:cubicBezTo>
                      <a:pt x="43" y="92"/>
                      <a:pt x="55" y="80"/>
                      <a:pt x="54" y="75"/>
                    </a:cubicBezTo>
                    <a:cubicBezTo>
                      <a:pt x="53" y="69"/>
                      <a:pt x="0" y="63"/>
                      <a:pt x="32" y="31"/>
                    </a:cubicBezTo>
                    <a:cubicBezTo>
                      <a:pt x="63" y="0"/>
                      <a:pt x="70" y="52"/>
                      <a:pt x="75" y="54"/>
                    </a:cubicBezTo>
                    <a:cubicBezTo>
                      <a:pt x="79" y="56"/>
                      <a:pt x="92" y="43"/>
                      <a:pt x="99" y="36"/>
                    </a:cubicBezTo>
                    <a:cubicBezTo>
                      <a:pt x="105" y="30"/>
                      <a:pt x="119" y="10"/>
                      <a:pt x="119" y="10"/>
                    </a:cubicBezTo>
                    <a:cubicBezTo>
                      <a:pt x="227" y="119"/>
                      <a:pt x="227" y="119"/>
                      <a:pt x="227" y="119"/>
                    </a:cubicBezTo>
                    <a:cubicBezTo>
                      <a:pt x="119" y="227"/>
                      <a:pt x="119" y="227"/>
                      <a:pt x="119" y="227"/>
                    </a:cubicBezTo>
                    <a:cubicBezTo>
                      <a:pt x="119" y="227"/>
                      <a:pt x="119" y="227"/>
                      <a:pt x="119" y="227"/>
                    </a:cubicBezTo>
                    <a:cubicBezTo>
                      <a:pt x="119" y="227"/>
                      <a:pt x="105" y="207"/>
                      <a:pt x="99" y="201"/>
                    </a:cubicBezTo>
                    <a:cubicBezTo>
                      <a:pt x="92" y="194"/>
                      <a:pt x="80" y="182"/>
                      <a:pt x="75" y="183"/>
                    </a:cubicBezTo>
                    <a:cubicBezTo>
                      <a:pt x="69" y="184"/>
                      <a:pt x="63" y="237"/>
                      <a:pt x="32" y="206"/>
                    </a:cubicBezTo>
                    <a:cubicBezTo>
                      <a:pt x="0" y="174"/>
                      <a:pt x="52" y="167"/>
                      <a:pt x="54" y="16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defTabSz="606982" fontAlgn="auto">
                  <a:spcBef>
                    <a:spcPts val="0"/>
                  </a:spcBef>
                  <a:spcAft>
                    <a:spcPts val="0"/>
                  </a:spcAft>
                </a:pPr>
                <a:endParaRPr lang="en-US">
                  <a:solidFill>
                    <a:srgbClr val="000000"/>
                  </a:solidFill>
                  <a:latin typeface="Arial"/>
                  <a:ea typeface="Apple LiGothic Medium"/>
                  <a:cs typeface="Apple LiGothic Medium"/>
                </a:endParaRPr>
              </a:p>
            </p:txBody>
          </p:sp>
          <p:sp>
            <p:nvSpPr>
              <p:cNvPr id="55" name="Freeform 44"/>
              <p:cNvSpPr>
                <a:spLocks/>
              </p:cNvSpPr>
              <p:nvPr/>
            </p:nvSpPr>
            <p:spPr bwMode="auto">
              <a:xfrm rot="2099712">
                <a:off x="7702912" y="1435782"/>
                <a:ext cx="309576" cy="310154"/>
              </a:xfrm>
              <a:custGeom>
                <a:avLst/>
                <a:gdLst/>
                <a:ahLst/>
                <a:cxnLst>
                  <a:cxn ang="0">
                    <a:pos x="54" y="152"/>
                  </a:cxn>
                  <a:cxn ang="0">
                    <a:pos x="36" y="128"/>
                  </a:cxn>
                  <a:cxn ang="0">
                    <a:pos x="10" y="108"/>
                  </a:cxn>
                  <a:cxn ang="0">
                    <a:pos x="30" y="82"/>
                  </a:cxn>
                  <a:cxn ang="0">
                    <a:pos x="54" y="64"/>
                  </a:cxn>
                  <a:cxn ang="0">
                    <a:pos x="97" y="87"/>
                  </a:cxn>
                  <a:cxn ang="0">
                    <a:pos x="75" y="44"/>
                  </a:cxn>
                  <a:cxn ang="0">
                    <a:pos x="92" y="20"/>
                  </a:cxn>
                  <a:cxn ang="0">
                    <a:pos x="119" y="0"/>
                  </a:cxn>
                  <a:cxn ang="0">
                    <a:pos x="145" y="20"/>
                  </a:cxn>
                  <a:cxn ang="0">
                    <a:pos x="162" y="44"/>
                  </a:cxn>
                  <a:cxn ang="0">
                    <a:pos x="140" y="87"/>
                  </a:cxn>
                  <a:cxn ang="0">
                    <a:pos x="183" y="64"/>
                  </a:cxn>
                  <a:cxn ang="0">
                    <a:pos x="207" y="82"/>
                  </a:cxn>
                  <a:cxn ang="0">
                    <a:pos x="227" y="108"/>
                  </a:cxn>
                  <a:cxn ang="0">
                    <a:pos x="119" y="217"/>
                  </a:cxn>
                  <a:cxn ang="0">
                    <a:pos x="99" y="190"/>
                  </a:cxn>
                  <a:cxn ang="0">
                    <a:pos x="75" y="173"/>
                  </a:cxn>
                  <a:cxn ang="0">
                    <a:pos x="32" y="195"/>
                  </a:cxn>
                  <a:cxn ang="0">
                    <a:pos x="54" y="152"/>
                  </a:cxn>
                </a:cxnLst>
                <a:rect l="0" t="0" r="r" b="b"/>
                <a:pathLst>
                  <a:path w="227" h="227">
                    <a:moveTo>
                      <a:pt x="54" y="152"/>
                    </a:moveTo>
                    <a:cubicBezTo>
                      <a:pt x="56" y="148"/>
                      <a:pt x="43" y="135"/>
                      <a:pt x="36" y="128"/>
                    </a:cubicBezTo>
                    <a:cubicBezTo>
                      <a:pt x="30" y="121"/>
                      <a:pt x="10" y="108"/>
                      <a:pt x="10" y="108"/>
                    </a:cubicBezTo>
                    <a:cubicBezTo>
                      <a:pt x="10" y="108"/>
                      <a:pt x="23" y="89"/>
                      <a:pt x="30" y="82"/>
                    </a:cubicBezTo>
                    <a:cubicBezTo>
                      <a:pt x="36" y="75"/>
                      <a:pt x="50" y="62"/>
                      <a:pt x="54" y="64"/>
                    </a:cubicBezTo>
                    <a:cubicBezTo>
                      <a:pt x="58" y="67"/>
                      <a:pt x="66" y="118"/>
                      <a:pt x="97" y="87"/>
                    </a:cubicBezTo>
                    <a:cubicBezTo>
                      <a:pt x="128" y="56"/>
                      <a:pt x="76" y="49"/>
                      <a:pt x="75" y="44"/>
                    </a:cubicBezTo>
                    <a:cubicBezTo>
                      <a:pt x="74" y="38"/>
                      <a:pt x="86" y="26"/>
                      <a:pt x="92" y="20"/>
                    </a:cubicBezTo>
                    <a:cubicBezTo>
                      <a:pt x="99" y="13"/>
                      <a:pt x="119" y="0"/>
                      <a:pt x="119" y="0"/>
                    </a:cubicBezTo>
                    <a:cubicBezTo>
                      <a:pt x="119" y="0"/>
                      <a:pt x="138" y="13"/>
                      <a:pt x="145" y="20"/>
                    </a:cubicBezTo>
                    <a:cubicBezTo>
                      <a:pt x="151" y="26"/>
                      <a:pt x="165" y="39"/>
                      <a:pt x="162" y="44"/>
                    </a:cubicBezTo>
                    <a:cubicBezTo>
                      <a:pt x="160" y="48"/>
                      <a:pt x="109" y="56"/>
                      <a:pt x="140" y="87"/>
                    </a:cubicBezTo>
                    <a:cubicBezTo>
                      <a:pt x="171" y="118"/>
                      <a:pt x="178" y="66"/>
                      <a:pt x="183" y="64"/>
                    </a:cubicBezTo>
                    <a:cubicBezTo>
                      <a:pt x="189" y="63"/>
                      <a:pt x="201" y="75"/>
                      <a:pt x="207" y="82"/>
                    </a:cubicBezTo>
                    <a:cubicBezTo>
                      <a:pt x="214" y="89"/>
                      <a:pt x="227" y="108"/>
                      <a:pt x="227" y="108"/>
                    </a:cubicBezTo>
                    <a:cubicBezTo>
                      <a:pt x="119" y="217"/>
                      <a:pt x="119" y="217"/>
                      <a:pt x="119" y="217"/>
                    </a:cubicBezTo>
                    <a:cubicBezTo>
                      <a:pt x="119" y="217"/>
                      <a:pt x="105" y="197"/>
                      <a:pt x="99" y="190"/>
                    </a:cubicBezTo>
                    <a:cubicBezTo>
                      <a:pt x="92" y="184"/>
                      <a:pt x="80" y="172"/>
                      <a:pt x="75" y="173"/>
                    </a:cubicBezTo>
                    <a:cubicBezTo>
                      <a:pt x="69" y="174"/>
                      <a:pt x="63" y="227"/>
                      <a:pt x="32" y="195"/>
                    </a:cubicBezTo>
                    <a:cubicBezTo>
                      <a:pt x="0" y="164"/>
                      <a:pt x="52" y="157"/>
                      <a:pt x="54" y="15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defTabSz="606982" fontAlgn="auto">
                  <a:spcBef>
                    <a:spcPts val="0"/>
                  </a:spcBef>
                  <a:spcAft>
                    <a:spcPts val="0"/>
                  </a:spcAft>
                </a:pPr>
                <a:endParaRPr lang="en-US">
                  <a:solidFill>
                    <a:srgbClr val="000000"/>
                  </a:solidFill>
                  <a:latin typeface="Arial"/>
                  <a:ea typeface="Apple LiGothic Medium"/>
                  <a:cs typeface="Apple LiGothic Medium"/>
                </a:endParaRPr>
              </a:p>
            </p:txBody>
          </p:sp>
          <p:sp>
            <p:nvSpPr>
              <p:cNvPr id="58" name="Freeform 47"/>
              <p:cNvSpPr>
                <a:spLocks/>
              </p:cNvSpPr>
              <p:nvPr/>
            </p:nvSpPr>
            <p:spPr bwMode="auto">
              <a:xfrm rot="14189640">
                <a:off x="7695404" y="1127774"/>
                <a:ext cx="323438" cy="308421"/>
              </a:xfrm>
              <a:custGeom>
                <a:avLst/>
                <a:gdLst/>
                <a:ahLst/>
                <a:cxnLst>
                  <a:cxn ang="0">
                    <a:pos x="162" y="53"/>
                  </a:cxn>
                  <a:cxn ang="0">
                    <a:pos x="138" y="36"/>
                  </a:cxn>
                  <a:cxn ang="0">
                    <a:pos x="119" y="9"/>
                  </a:cxn>
                  <a:cxn ang="0">
                    <a:pos x="119" y="9"/>
                  </a:cxn>
                  <a:cxn ang="0">
                    <a:pos x="99" y="36"/>
                  </a:cxn>
                  <a:cxn ang="0">
                    <a:pos x="75" y="53"/>
                  </a:cxn>
                  <a:cxn ang="0">
                    <a:pos x="32" y="31"/>
                  </a:cxn>
                  <a:cxn ang="0">
                    <a:pos x="54" y="74"/>
                  </a:cxn>
                  <a:cxn ang="0">
                    <a:pos x="36" y="98"/>
                  </a:cxn>
                  <a:cxn ang="0">
                    <a:pos x="10" y="118"/>
                  </a:cxn>
                  <a:cxn ang="0">
                    <a:pos x="30" y="144"/>
                  </a:cxn>
                  <a:cxn ang="0">
                    <a:pos x="54" y="162"/>
                  </a:cxn>
                  <a:cxn ang="0">
                    <a:pos x="97" y="139"/>
                  </a:cxn>
                  <a:cxn ang="0">
                    <a:pos x="75" y="183"/>
                  </a:cxn>
                  <a:cxn ang="0">
                    <a:pos x="92" y="207"/>
                  </a:cxn>
                  <a:cxn ang="0">
                    <a:pos x="119" y="226"/>
                  </a:cxn>
                  <a:cxn ang="0">
                    <a:pos x="227" y="118"/>
                  </a:cxn>
                  <a:cxn ang="0">
                    <a:pos x="201" y="98"/>
                  </a:cxn>
                  <a:cxn ang="0">
                    <a:pos x="183" y="74"/>
                  </a:cxn>
                  <a:cxn ang="0">
                    <a:pos x="206" y="31"/>
                  </a:cxn>
                  <a:cxn ang="0">
                    <a:pos x="162" y="53"/>
                  </a:cxn>
                </a:cxnLst>
                <a:rect l="0" t="0" r="r" b="b"/>
                <a:pathLst>
                  <a:path w="237" h="226">
                    <a:moveTo>
                      <a:pt x="162" y="53"/>
                    </a:moveTo>
                    <a:cubicBezTo>
                      <a:pt x="158" y="55"/>
                      <a:pt x="145" y="42"/>
                      <a:pt x="138" y="36"/>
                    </a:cubicBezTo>
                    <a:cubicBezTo>
                      <a:pt x="132" y="29"/>
                      <a:pt x="119" y="9"/>
                      <a:pt x="119" y="9"/>
                    </a:cubicBezTo>
                    <a:cubicBezTo>
                      <a:pt x="119" y="9"/>
                      <a:pt x="119" y="9"/>
                      <a:pt x="119" y="9"/>
                    </a:cubicBezTo>
                    <a:cubicBezTo>
                      <a:pt x="119" y="9"/>
                      <a:pt x="105" y="29"/>
                      <a:pt x="99" y="36"/>
                    </a:cubicBezTo>
                    <a:cubicBezTo>
                      <a:pt x="92" y="42"/>
                      <a:pt x="80" y="54"/>
                      <a:pt x="75" y="53"/>
                    </a:cubicBezTo>
                    <a:cubicBezTo>
                      <a:pt x="69" y="52"/>
                      <a:pt x="63" y="0"/>
                      <a:pt x="32" y="31"/>
                    </a:cubicBezTo>
                    <a:cubicBezTo>
                      <a:pt x="0" y="62"/>
                      <a:pt x="52" y="70"/>
                      <a:pt x="54" y="74"/>
                    </a:cubicBezTo>
                    <a:cubicBezTo>
                      <a:pt x="56" y="78"/>
                      <a:pt x="43" y="92"/>
                      <a:pt x="36" y="98"/>
                    </a:cubicBezTo>
                    <a:cubicBezTo>
                      <a:pt x="30" y="105"/>
                      <a:pt x="10" y="118"/>
                      <a:pt x="10" y="118"/>
                    </a:cubicBezTo>
                    <a:cubicBezTo>
                      <a:pt x="10" y="118"/>
                      <a:pt x="23" y="138"/>
                      <a:pt x="30" y="144"/>
                    </a:cubicBezTo>
                    <a:cubicBezTo>
                      <a:pt x="36" y="151"/>
                      <a:pt x="50" y="164"/>
                      <a:pt x="54" y="162"/>
                    </a:cubicBezTo>
                    <a:cubicBezTo>
                      <a:pt x="58" y="160"/>
                      <a:pt x="66" y="108"/>
                      <a:pt x="97" y="139"/>
                    </a:cubicBezTo>
                    <a:cubicBezTo>
                      <a:pt x="128" y="170"/>
                      <a:pt x="76" y="177"/>
                      <a:pt x="75" y="183"/>
                    </a:cubicBezTo>
                    <a:cubicBezTo>
                      <a:pt x="74" y="188"/>
                      <a:pt x="86" y="200"/>
                      <a:pt x="92" y="207"/>
                    </a:cubicBezTo>
                    <a:cubicBezTo>
                      <a:pt x="99" y="213"/>
                      <a:pt x="119" y="226"/>
                      <a:pt x="119" y="226"/>
                    </a:cubicBezTo>
                    <a:cubicBezTo>
                      <a:pt x="227" y="118"/>
                      <a:pt x="227" y="118"/>
                      <a:pt x="227" y="118"/>
                    </a:cubicBezTo>
                    <a:cubicBezTo>
                      <a:pt x="227" y="118"/>
                      <a:pt x="207" y="105"/>
                      <a:pt x="201" y="98"/>
                    </a:cubicBezTo>
                    <a:cubicBezTo>
                      <a:pt x="194" y="92"/>
                      <a:pt x="182" y="80"/>
                      <a:pt x="183" y="74"/>
                    </a:cubicBezTo>
                    <a:cubicBezTo>
                      <a:pt x="184" y="69"/>
                      <a:pt x="237" y="62"/>
                      <a:pt x="206" y="31"/>
                    </a:cubicBezTo>
                    <a:cubicBezTo>
                      <a:pt x="174" y="0"/>
                      <a:pt x="167" y="51"/>
                      <a:pt x="162" y="53"/>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defTabSz="606982" fontAlgn="auto">
                  <a:spcBef>
                    <a:spcPts val="0"/>
                  </a:spcBef>
                  <a:spcAft>
                    <a:spcPts val="0"/>
                  </a:spcAft>
                </a:pPr>
                <a:endParaRPr lang="en-US">
                  <a:solidFill>
                    <a:srgbClr val="000000"/>
                  </a:solidFill>
                  <a:latin typeface="Arial"/>
                  <a:ea typeface="Apple LiGothic Medium"/>
                  <a:cs typeface="Apple LiGothic Medium"/>
                </a:endParaRPr>
              </a:p>
            </p:txBody>
          </p:sp>
        </p:grpSp>
      </p:grpSp>
      <p:grpSp>
        <p:nvGrpSpPr>
          <p:cNvPr id="43" name="Group 67"/>
          <p:cNvGrpSpPr/>
          <p:nvPr/>
        </p:nvGrpSpPr>
        <p:grpSpPr>
          <a:xfrm>
            <a:off x="1193683" y="1904023"/>
            <a:ext cx="1531074" cy="816044"/>
            <a:chOff x="609606" y="528528"/>
            <a:chExt cx="1444732" cy="763787"/>
          </a:xfrm>
          <a:solidFill>
            <a:schemeClr val="bg1"/>
          </a:solidFill>
        </p:grpSpPr>
        <p:sp>
          <p:nvSpPr>
            <p:cNvPr id="45" name="Rectangle 44"/>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609317" fontAlgn="auto">
                <a:spcBef>
                  <a:spcPts val="0"/>
                </a:spcBef>
                <a:spcAft>
                  <a:spcPts val="0"/>
                </a:spcAft>
              </a:pPr>
              <a:endParaRPr lang="en-US" dirty="0">
                <a:solidFill>
                  <a:srgbClr val="FFFFFF"/>
                </a:solidFill>
                <a:latin typeface="+mj-lt"/>
              </a:endParaRPr>
            </a:p>
          </p:txBody>
        </p:sp>
        <p:sp>
          <p:nvSpPr>
            <p:cNvPr id="46" name="Freeform 45"/>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609317" fontAlgn="auto">
                <a:spcBef>
                  <a:spcPts val="0"/>
                </a:spcBef>
                <a:spcAft>
                  <a:spcPts val="0"/>
                </a:spcAft>
              </a:pPr>
              <a:endParaRPr lang="en-US" dirty="0">
                <a:solidFill>
                  <a:srgbClr val="FFFFFF"/>
                </a:solidFill>
                <a:latin typeface="+mj-lt"/>
              </a:endParaRPr>
            </a:p>
          </p:txBody>
        </p:sp>
        <p:sp>
          <p:nvSpPr>
            <p:cNvPr id="47" name="Freeform 46"/>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609317" fontAlgn="auto">
                <a:spcBef>
                  <a:spcPts val="0"/>
                </a:spcBef>
                <a:spcAft>
                  <a:spcPts val="0"/>
                </a:spcAft>
              </a:pPr>
              <a:endParaRPr lang="en-US" dirty="0">
                <a:solidFill>
                  <a:srgbClr val="FFFFFF"/>
                </a:solidFill>
                <a:latin typeface="+mj-lt"/>
              </a:endParaRPr>
            </a:p>
          </p:txBody>
        </p:sp>
        <p:sp>
          <p:nvSpPr>
            <p:cNvPr id="49" name="Freeform 48"/>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609317" fontAlgn="auto">
                <a:spcBef>
                  <a:spcPts val="0"/>
                </a:spcBef>
                <a:spcAft>
                  <a:spcPts val="0"/>
                </a:spcAft>
              </a:pPr>
              <a:endParaRPr lang="en-US" dirty="0">
                <a:solidFill>
                  <a:srgbClr val="FFFFFF"/>
                </a:solidFill>
                <a:latin typeface="+mj-lt"/>
              </a:endParaRPr>
            </a:p>
          </p:txBody>
        </p:sp>
        <p:sp>
          <p:nvSpPr>
            <p:cNvPr id="50" name="Freeform 49"/>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609317" fontAlgn="auto">
                <a:spcBef>
                  <a:spcPts val="0"/>
                </a:spcBef>
                <a:spcAft>
                  <a:spcPts val="0"/>
                </a:spcAft>
              </a:pPr>
              <a:endParaRPr lang="en-US" dirty="0">
                <a:solidFill>
                  <a:srgbClr val="FFFFFF"/>
                </a:solidFill>
                <a:latin typeface="+mj-lt"/>
              </a:endParaRPr>
            </a:p>
          </p:txBody>
        </p:sp>
        <p:sp>
          <p:nvSpPr>
            <p:cNvPr id="51" name="Freeform 50"/>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609317" fontAlgn="auto">
                <a:spcBef>
                  <a:spcPts val="0"/>
                </a:spcBef>
                <a:spcAft>
                  <a:spcPts val="0"/>
                </a:spcAft>
              </a:pPr>
              <a:endParaRPr lang="en-US" dirty="0">
                <a:solidFill>
                  <a:srgbClr val="FFFFFF"/>
                </a:solidFill>
                <a:latin typeface="+mj-lt"/>
              </a:endParaRPr>
            </a:p>
          </p:txBody>
        </p:sp>
        <p:sp>
          <p:nvSpPr>
            <p:cNvPr id="52" name="Freeform 51"/>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609317" fontAlgn="auto">
                <a:spcBef>
                  <a:spcPts val="0"/>
                </a:spcBef>
                <a:spcAft>
                  <a:spcPts val="0"/>
                </a:spcAft>
              </a:pPr>
              <a:endParaRPr lang="en-US" dirty="0">
                <a:solidFill>
                  <a:srgbClr val="FFFFFF"/>
                </a:solidFill>
                <a:latin typeface="+mj-lt"/>
              </a:endParaRPr>
            </a:p>
          </p:txBody>
        </p:sp>
        <p:sp>
          <p:nvSpPr>
            <p:cNvPr id="53" name="Freeform 52"/>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609317" fontAlgn="auto">
                <a:spcBef>
                  <a:spcPts val="0"/>
                </a:spcBef>
                <a:spcAft>
                  <a:spcPts val="0"/>
                </a:spcAft>
              </a:pPr>
              <a:endParaRPr lang="en-US" dirty="0">
                <a:solidFill>
                  <a:srgbClr val="FFFFFF"/>
                </a:solidFill>
                <a:latin typeface="+mj-lt"/>
              </a:endParaRPr>
            </a:p>
          </p:txBody>
        </p:sp>
        <p:sp>
          <p:nvSpPr>
            <p:cNvPr id="54" name="Freeform 53"/>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609317" fontAlgn="auto">
                <a:spcBef>
                  <a:spcPts val="0"/>
                </a:spcBef>
                <a:spcAft>
                  <a:spcPts val="0"/>
                </a:spcAft>
              </a:pPr>
              <a:endParaRPr lang="en-US" dirty="0">
                <a:solidFill>
                  <a:srgbClr val="FFFFFF"/>
                </a:solidFill>
                <a:latin typeface="+mj-lt"/>
              </a:endParaRPr>
            </a:p>
          </p:txBody>
        </p:sp>
        <p:sp>
          <p:nvSpPr>
            <p:cNvPr id="56" name="Freeform 55"/>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609317" fontAlgn="auto">
                <a:spcBef>
                  <a:spcPts val="0"/>
                </a:spcBef>
                <a:spcAft>
                  <a:spcPts val="0"/>
                </a:spcAft>
              </a:pPr>
              <a:endParaRPr lang="en-US" dirty="0">
                <a:solidFill>
                  <a:srgbClr val="FFFFFF"/>
                </a:solidFill>
                <a:latin typeface="+mj-lt"/>
              </a:endParaRPr>
            </a:p>
          </p:txBody>
        </p:sp>
        <p:sp>
          <p:nvSpPr>
            <p:cNvPr id="57" name="Freeform 56"/>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609317" fontAlgn="auto">
                <a:spcBef>
                  <a:spcPts val="0"/>
                </a:spcBef>
                <a:spcAft>
                  <a:spcPts val="0"/>
                </a:spcAft>
              </a:pPr>
              <a:endParaRPr lang="en-US" dirty="0">
                <a:solidFill>
                  <a:srgbClr val="FFFFFF"/>
                </a:solidFill>
                <a:latin typeface="+mj-lt"/>
              </a:endParaRPr>
            </a:p>
          </p:txBody>
        </p:sp>
        <p:sp>
          <p:nvSpPr>
            <p:cNvPr id="59" name="Freeform 58"/>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609317" fontAlgn="auto">
                <a:spcBef>
                  <a:spcPts val="0"/>
                </a:spcBef>
                <a:spcAft>
                  <a:spcPts val="0"/>
                </a:spcAft>
              </a:pPr>
              <a:endParaRPr lang="en-US" dirty="0">
                <a:solidFill>
                  <a:srgbClr val="FFFFFF"/>
                </a:solidFill>
                <a:latin typeface="+mj-lt"/>
              </a:endParaRPr>
            </a:p>
          </p:txBody>
        </p:sp>
        <p:sp>
          <p:nvSpPr>
            <p:cNvPr id="60" name="Freeform 59"/>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609317" fontAlgn="auto">
                <a:spcBef>
                  <a:spcPts val="0"/>
                </a:spcBef>
                <a:spcAft>
                  <a:spcPts val="0"/>
                </a:spcAft>
              </a:pPr>
              <a:endParaRPr lang="en-US" dirty="0">
                <a:solidFill>
                  <a:srgbClr val="FFFFFF"/>
                </a:solidFill>
                <a:latin typeface="+mj-lt"/>
              </a:endParaRPr>
            </a:p>
          </p:txBody>
        </p:sp>
        <p:sp>
          <p:nvSpPr>
            <p:cNvPr id="61" name="Freeform 60"/>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609317" fontAlgn="auto">
                <a:spcBef>
                  <a:spcPts val="0"/>
                </a:spcBef>
                <a:spcAft>
                  <a:spcPts val="0"/>
                </a:spcAft>
              </a:pPr>
              <a:endParaRPr lang="en-US" dirty="0">
                <a:solidFill>
                  <a:srgbClr val="FFFFFF"/>
                </a:solidFill>
                <a:latin typeface="+mj-lt"/>
              </a:endParaRPr>
            </a:p>
          </p:txBody>
        </p:sp>
      </p:grpSp>
      <p:pic>
        <p:nvPicPr>
          <p:cNvPr id="62" name="Picture 2"/>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1768094" y="4235030"/>
            <a:ext cx="1467642" cy="162637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C:\Users\rmuta\Desktop\spine.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359351" y="4946564"/>
            <a:ext cx="859821" cy="100126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descr="0081_9508.png"/>
          <p:cNvPicPr>
            <a:picLocks noChangeAspect="1"/>
          </p:cNvPicPr>
          <p:nvPr/>
        </p:nvPicPr>
        <p:blipFill rotWithShape="1">
          <a:blip r:embed="rId5" cstate="print">
            <a:extLst>
              <a:ext uri="{28A0092B-C50C-407E-A947-70E740481C1C}">
                <a14:useLocalDpi xmlns:a14="http://schemas.microsoft.com/office/drawing/2010/main"/>
              </a:ext>
            </a:extLst>
          </a:blip>
          <a:srcRect t="18151" b="18726"/>
          <a:stretch/>
        </p:blipFill>
        <p:spPr>
          <a:xfrm>
            <a:off x="625296" y="5260478"/>
            <a:ext cx="1054104" cy="753859"/>
          </a:xfrm>
          <a:prstGeom prst="rect">
            <a:avLst/>
          </a:prstGeom>
          <a:noFill/>
          <a:ln>
            <a:noFill/>
          </a:ln>
        </p:spPr>
      </p:pic>
      <p:pic>
        <p:nvPicPr>
          <p:cNvPr id="65" name="Picture 3"/>
          <p:cNvPicPr>
            <a:picLocks noChangeArrowheads="1"/>
          </p:cNvPicPr>
          <p:nvPr/>
        </p:nvPicPr>
        <p:blipFill>
          <a:blip r:embed="rId6" cstate="email">
            <a:extLst>
              <a:ext uri="{28A0092B-C50C-407E-A947-70E740481C1C}">
                <a14:useLocalDpi xmlns:a14="http://schemas.microsoft.com/office/drawing/2010/main" val="0"/>
              </a:ext>
            </a:extLst>
          </a:blip>
          <a:stretch>
            <a:fillRect/>
          </a:stretch>
        </p:blipFill>
        <p:spPr bwMode="auto">
          <a:xfrm>
            <a:off x="138941" y="5879175"/>
            <a:ext cx="826108" cy="14474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descr="5037_1_tor2.png"/>
          <p:cNvPicPr>
            <a:picLocks noChangeAspect="1"/>
          </p:cNvPicPr>
          <p:nvPr/>
        </p:nvPicPr>
        <p:blipFill rotWithShape="1">
          <a:blip r:embed="rId7" cstate="print">
            <a:extLst>
              <a:ext uri="{28A0092B-C50C-407E-A947-70E740481C1C}">
                <a14:useLocalDpi xmlns:a14="http://schemas.microsoft.com/office/drawing/2010/main"/>
              </a:ext>
            </a:extLst>
          </a:blip>
          <a:srcRect t="32806" b="30025"/>
          <a:stretch/>
        </p:blipFill>
        <p:spPr>
          <a:xfrm>
            <a:off x="2040739" y="6045244"/>
            <a:ext cx="943687" cy="186168"/>
          </a:xfrm>
          <a:prstGeom prst="rect">
            <a:avLst/>
          </a:prstGeom>
        </p:spPr>
      </p:pic>
      <p:pic>
        <p:nvPicPr>
          <p:cNvPr id="67" name="Picture 66" descr="5037_tor1.png"/>
          <p:cNvPicPr>
            <a:picLocks noChangeAspect="1"/>
          </p:cNvPicPr>
          <p:nvPr/>
        </p:nvPicPr>
        <p:blipFill rotWithShape="1">
          <a:blip r:embed="rId8" cstate="print">
            <a:extLst>
              <a:ext uri="{28A0092B-C50C-407E-A947-70E740481C1C}">
                <a14:useLocalDpi xmlns:a14="http://schemas.microsoft.com/office/drawing/2010/main"/>
              </a:ext>
            </a:extLst>
          </a:blip>
          <a:srcRect t="36065" b="34846"/>
          <a:stretch/>
        </p:blipFill>
        <p:spPr>
          <a:xfrm>
            <a:off x="1004719" y="6025256"/>
            <a:ext cx="1042370" cy="233304"/>
          </a:xfrm>
          <a:prstGeom prst="rect">
            <a:avLst/>
          </a:prstGeom>
        </p:spPr>
      </p:pic>
      <p:pic>
        <p:nvPicPr>
          <p:cNvPr id="68" name="Picture 3" descr="C:\Users\rmuta\Desktop\leaf.png"/>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03770" y="6034568"/>
            <a:ext cx="869582" cy="18702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108874" y="2973115"/>
            <a:ext cx="3526092" cy="1046408"/>
          </a:xfrm>
          <a:prstGeom prst="rect">
            <a:avLst/>
          </a:prstGeom>
        </p:spPr>
        <p:txBody>
          <a:bodyPr wrap="none" lIns="121888" tIns="60944" rIns="121888" bIns="60944">
            <a:spAutoFit/>
          </a:bodyPr>
          <a:lstStyle/>
          <a:p>
            <a:pPr algn="ctr"/>
            <a:r>
              <a:rPr lang="en-US" sz="2000" dirty="0" smtClean="0">
                <a:solidFill>
                  <a:srgbClr val="FFFFFF"/>
                </a:solidFill>
                <a:latin typeface="Arial"/>
                <a:cs typeface="Apple LiGothic Medium"/>
              </a:rPr>
              <a:t>Open NXOS</a:t>
            </a:r>
          </a:p>
          <a:p>
            <a:pPr algn="ctr"/>
            <a:r>
              <a:rPr lang="en-US" sz="2000" dirty="0" smtClean="0">
                <a:solidFill>
                  <a:srgbClr val="FFFFFF"/>
                </a:solidFill>
                <a:latin typeface="Arial"/>
                <a:cs typeface="Apple LiGothic Medium"/>
              </a:rPr>
              <a:t>Nexus 9000 &amp; 3000</a:t>
            </a:r>
          </a:p>
          <a:p>
            <a:pPr algn="ctr"/>
            <a:r>
              <a:rPr lang="en-US" sz="2000" dirty="0" smtClean="0">
                <a:solidFill>
                  <a:srgbClr val="FFFFFF"/>
                </a:solidFill>
                <a:latin typeface="Arial"/>
                <a:cs typeface="Apple LiGothic Medium"/>
              </a:rPr>
              <a:t>1G / 10G / 25G / 40G / 100G</a:t>
            </a:r>
            <a:endParaRPr lang="en-US" sz="2000" dirty="0"/>
          </a:p>
        </p:txBody>
      </p:sp>
      <p:sp>
        <p:nvSpPr>
          <p:cNvPr id="69" name="Freeform 6"/>
          <p:cNvSpPr>
            <a:spLocks noEditPoints="1"/>
          </p:cNvSpPr>
          <p:nvPr/>
        </p:nvSpPr>
        <p:spPr bwMode="auto">
          <a:xfrm>
            <a:off x="3468263" y="1847413"/>
            <a:ext cx="541433" cy="437632"/>
          </a:xfrm>
          <a:custGeom>
            <a:avLst/>
            <a:gdLst>
              <a:gd name="T0" fmla="*/ 1484 w 1552"/>
              <a:gd name="T1" fmla="*/ 576 h 1255"/>
              <a:gd name="T2" fmla="*/ 1456 w 1552"/>
              <a:gd name="T3" fmla="*/ 472 h 1255"/>
              <a:gd name="T4" fmla="*/ 1441 w 1552"/>
              <a:gd name="T5" fmla="*/ 455 h 1255"/>
              <a:gd name="T6" fmla="*/ 1340 w 1552"/>
              <a:gd name="T7" fmla="*/ 414 h 1255"/>
              <a:gd name="T8" fmla="*/ 1339 w 1552"/>
              <a:gd name="T9" fmla="*/ 414 h 1255"/>
              <a:gd name="T10" fmla="*/ 1199 w 1552"/>
              <a:gd name="T11" fmla="*/ 525 h 1255"/>
              <a:gd name="T12" fmla="*/ 1198 w 1552"/>
              <a:gd name="T13" fmla="*/ 540 h 1255"/>
              <a:gd name="T14" fmla="*/ 1179 w 1552"/>
              <a:gd name="T15" fmla="*/ 539 h 1255"/>
              <a:gd name="T16" fmla="*/ 1099 w 1552"/>
              <a:gd name="T17" fmla="*/ 478 h 1255"/>
              <a:gd name="T18" fmla="*/ 1062 w 1552"/>
              <a:gd name="T19" fmla="*/ 425 h 1255"/>
              <a:gd name="T20" fmla="*/ 931 w 1552"/>
              <a:gd name="T21" fmla="*/ 395 h 1255"/>
              <a:gd name="T22" fmla="*/ 811 w 1552"/>
              <a:gd name="T23" fmla="*/ 340 h 1255"/>
              <a:gd name="T24" fmla="*/ 752 w 1552"/>
              <a:gd name="T25" fmla="*/ 122 h 1255"/>
              <a:gd name="T26" fmla="*/ 721 w 1552"/>
              <a:gd name="T27" fmla="*/ 85 h 1255"/>
              <a:gd name="T28" fmla="*/ 509 w 1552"/>
              <a:gd name="T29" fmla="*/ 0 h 1255"/>
              <a:gd name="T30" fmla="*/ 506 w 1552"/>
              <a:gd name="T31" fmla="*/ 0 h 1255"/>
              <a:gd name="T32" fmla="*/ 212 w 1552"/>
              <a:gd name="T33" fmla="*/ 233 h 1255"/>
              <a:gd name="T34" fmla="*/ 209 w 1552"/>
              <a:gd name="T35" fmla="*/ 266 h 1255"/>
              <a:gd name="T36" fmla="*/ 170 w 1552"/>
              <a:gd name="T37" fmla="*/ 262 h 1255"/>
              <a:gd name="T38" fmla="*/ 69 w 1552"/>
              <a:gd name="T39" fmla="*/ 294 h 1255"/>
              <a:gd name="T40" fmla="*/ 1 w 1552"/>
              <a:gd name="T41" fmla="*/ 419 h 1255"/>
              <a:gd name="T42" fmla="*/ 0 w 1552"/>
              <a:gd name="T43" fmla="*/ 435 h 1255"/>
              <a:gd name="T44" fmla="*/ 416 w 1552"/>
              <a:gd name="T45" fmla="*/ 607 h 1255"/>
              <a:gd name="T46" fmla="*/ 446 w 1552"/>
              <a:gd name="T47" fmla="*/ 765 h 1255"/>
              <a:gd name="T48" fmla="*/ 513 w 1552"/>
              <a:gd name="T49" fmla="*/ 794 h 1255"/>
              <a:gd name="T50" fmla="*/ 600 w 1552"/>
              <a:gd name="T51" fmla="*/ 945 h 1255"/>
              <a:gd name="T52" fmla="*/ 594 w 1552"/>
              <a:gd name="T53" fmla="*/ 976 h 1255"/>
              <a:gd name="T54" fmla="*/ 592 w 1552"/>
              <a:gd name="T55" fmla="*/ 979 h 1255"/>
              <a:gd name="T56" fmla="*/ 536 w 1552"/>
              <a:gd name="T57" fmla="*/ 979 h 1255"/>
              <a:gd name="T58" fmla="*/ 428 w 1552"/>
              <a:gd name="T59" fmla="*/ 1101 h 1255"/>
              <a:gd name="T60" fmla="*/ 426 w 1552"/>
              <a:gd name="T61" fmla="*/ 1113 h 1255"/>
              <a:gd name="T62" fmla="*/ 566 w 1552"/>
              <a:gd name="T63" fmla="*/ 1255 h 1255"/>
              <a:gd name="T64" fmla="*/ 767 w 1552"/>
              <a:gd name="T65" fmla="*/ 1254 h 1255"/>
              <a:gd name="T66" fmla="*/ 1196 w 1552"/>
              <a:gd name="T67" fmla="*/ 1146 h 1255"/>
              <a:gd name="T68" fmla="*/ 1080 w 1552"/>
              <a:gd name="T69" fmla="*/ 1040 h 1255"/>
              <a:gd name="T70" fmla="*/ 1072 w 1552"/>
              <a:gd name="T71" fmla="*/ 941 h 1255"/>
              <a:gd name="T72" fmla="*/ 1210 w 1552"/>
              <a:gd name="T73" fmla="*/ 881 h 1255"/>
              <a:gd name="T74" fmla="*/ 1240 w 1552"/>
              <a:gd name="T75" fmla="*/ 815 h 1255"/>
              <a:gd name="T76" fmla="*/ 1258 w 1552"/>
              <a:gd name="T77" fmla="*/ 702 h 1255"/>
              <a:gd name="T78" fmla="*/ 1299 w 1552"/>
              <a:gd name="T79" fmla="*/ 702 h 1255"/>
              <a:gd name="T80" fmla="*/ 1552 w 1552"/>
              <a:gd name="T81" fmla="*/ 638 h 1255"/>
              <a:gd name="T82" fmla="*/ 1237 w 1552"/>
              <a:gd name="T83" fmla="*/ 780 h 1255"/>
              <a:gd name="T84" fmla="*/ 1210 w 1552"/>
              <a:gd name="T85" fmla="*/ 801 h 1255"/>
              <a:gd name="T86" fmla="*/ 1180 w 1552"/>
              <a:gd name="T87" fmla="*/ 867 h 1255"/>
              <a:gd name="T88" fmla="*/ 1033 w 1552"/>
              <a:gd name="T89" fmla="*/ 863 h 1255"/>
              <a:gd name="T90" fmla="*/ 1008 w 1552"/>
              <a:gd name="T91" fmla="*/ 834 h 1255"/>
              <a:gd name="T92" fmla="*/ 837 w 1552"/>
              <a:gd name="T93" fmla="*/ 765 h 1255"/>
              <a:gd name="T94" fmla="*/ 835 w 1552"/>
              <a:gd name="T95" fmla="*/ 765 h 1255"/>
              <a:gd name="T96" fmla="*/ 522 w 1552"/>
              <a:gd name="T97" fmla="*/ 781 h 1255"/>
              <a:gd name="T98" fmla="*/ 486 w 1552"/>
              <a:gd name="T99" fmla="*/ 725 h 1255"/>
              <a:gd name="T100" fmla="*/ 432 w 1552"/>
              <a:gd name="T101" fmla="*/ 607 h 1255"/>
              <a:gd name="T102" fmla="*/ 955 w 1552"/>
              <a:gd name="T103" fmla="*/ 472 h 1255"/>
              <a:gd name="T104" fmla="*/ 1024 w 1552"/>
              <a:gd name="T105" fmla="*/ 451 h 1255"/>
              <a:gd name="T106" fmla="*/ 1062 w 1552"/>
              <a:gd name="T107" fmla="*/ 505 h 1255"/>
              <a:gd name="T108" fmla="*/ 1152 w 1552"/>
              <a:gd name="T109" fmla="*/ 543 h 1255"/>
              <a:gd name="T110" fmla="*/ 1099 w 1552"/>
              <a:gd name="T111" fmla="*/ 612 h 1255"/>
              <a:gd name="T112" fmla="*/ 1098 w 1552"/>
              <a:gd name="T113" fmla="*/ 619 h 1255"/>
              <a:gd name="T114" fmla="*/ 1180 w 1552"/>
              <a:gd name="T115" fmla="*/ 702 h 1255"/>
              <a:gd name="T116" fmla="*/ 1237 w 1552"/>
              <a:gd name="T117" fmla="*/ 780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52" h="1255">
                <a:moveTo>
                  <a:pt x="1489" y="575"/>
                </a:moveTo>
                <a:cubicBezTo>
                  <a:pt x="1487" y="575"/>
                  <a:pt x="1484" y="576"/>
                  <a:pt x="1484" y="576"/>
                </a:cubicBezTo>
                <a:cubicBezTo>
                  <a:pt x="1485" y="570"/>
                  <a:pt x="1485" y="564"/>
                  <a:pt x="1485" y="558"/>
                </a:cubicBezTo>
                <a:cubicBezTo>
                  <a:pt x="1485" y="525"/>
                  <a:pt x="1474" y="496"/>
                  <a:pt x="1456" y="472"/>
                </a:cubicBezTo>
                <a:cubicBezTo>
                  <a:pt x="1455" y="471"/>
                  <a:pt x="1455" y="471"/>
                  <a:pt x="1455" y="470"/>
                </a:cubicBezTo>
                <a:cubicBezTo>
                  <a:pt x="1450" y="465"/>
                  <a:pt x="1446" y="460"/>
                  <a:pt x="1441" y="455"/>
                </a:cubicBezTo>
                <a:cubicBezTo>
                  <a:pt x="1441" y="455"/>
                  <a:pt x="1441" y="455"/>
                  <a:pt x="1441" y="455"/>
                </a:cubicBezTo>
                <a:cubicBezTo>
                  <a:pt x="1415" y="429"/>
                  <a:pt x="1380" y="414"/>
                  <a:pt x="1340" y="414"/>
                </a:cubicBezTo>
                <a:cubicBezTo>
                  <a:pt x="1340" y="414"/>
                  <a:pt x="1340" y="414"/>
                  <a:pt x="1340" y="414"/>
                </a:cubicBezTo>
                <a:cubicBezTo>
                  <a:pt x="1339" y="414"/>
                  <a:pt x="1339" y="414"/>
                  <a:pt x="1339" y="414"/>
                </a:cubicBezTo>
                <a:cubicBezTo>
                  <a:pt x="1273" y="414"/>
                  <a:pt x="1217" y="458"/>
                  <a:pt x="1201" y="520"/>
                </a:cubicBezTo>
                <a:cubicBezTo>
                  <a:pt x="1200" y="521"/>
                  <a:pt x="1199" y="525"/>
                  <a:pt x="1199" y="525"/>
                </a:cubicBezTo>
                <a:cubicBezTo>
                  <a:pt x="1198" y="529"/>
                  <a:pt x="1197" y="534"/>
                  <a:pt x="1197" y="538"/>
                </a:cubicBezTo>
                <a:cubicBezTo>
                  <a:pt x="1197" y="539"/>
                  <a:pt x="1198" y="540"/>
                  <a:pt x="1198" y="540"/>
                </a:cubicBezTo>
                <a:cubicBezTo>
                  <a:pt x="1197" y="540"/>
                  <a:pt x="1197" y="540"/>
                  <a:pt x="1196" y="540"/>
                </a:cubicBezTo>
                <a:cubicBezTo>
                  <a:pt x="1191" y="539"/>
                  <a:pt x="1185" y="539"/>
                  <a:pt x="1179" y="539"/>
                </a:cubicBezTo>
                <a:cubicBezTo>
                  <a:pt x="1176" y="539"/>
                  <a:pt x="1173" y="539"/>
                  <a:pt x="1171" y="539"/>
                </a:cubicBezTo>
                <a:cubicBezTo>
                  <a:pt x="1150" y="517"/>
                  <a:pt x="1126" y="497"/>
                  <a:pt x="1099" y="478"/>
                </a:cubicBezTo>
                <a:cubicBezTo>
                  <a:pt x="1101" y="474"/>
                  <a:pt x="1102" y="470"/>
                  <a:pt x="1102" y="465"/>
                </a:cubicBezTo>
                <a:cubicBezTo>
                  <a:pt x="1102" y="443"/>
                  <a:pt x="1084" y="425"/>
                  <a:pt x="1062" y="425"/>
                </a:cubicBezTo>
                <a:cubicBezTo>
                  <a:pt x="1050" y="425"/>
                  <a:pt x="1040" y="430"/>
                  <a:pt x="1033" y="438"/>
                </a:cubicBezTo>
                <a:cubicBezTo>
                  <a:pt x="1001" y="421"/>
                  <a:pt x="967" y="407"/>
                  <a:pt x="931" y="395"/>
                </a:cubicBezTo>
                <a:cubicBezTo>
                  <a:pt x="907" y="361"/>
                  <a:pt x="867" y="339"/>
                  <a:pt x="821" y="339"/>
                </a:cubicBezTo>
                <a:cubicBezTo>
                  <a:pt x="819" y="339"/>
                  <a:pt x="811" y="340"/>
                  <a:pt x="811" y="340"/>
                </a:cubicBezTo>
                <a:cubicBezTo>
                  <a:pt x="813" y="327"/>
                  <a:pt x="813" y="316"/>
                  <a:pt x="813" y="303"/>
                </a:cubicBezTo>
                <a:cubicBezTo>
                  <a:pt x="813" y="235"/>
                  <a:pt x="790" y="173"/>
                  <a:pt x="752" y="122"/>
                </a:cubicBezTo>
                <a:cubicBezTo>
                  <a:pt x="752" y="121"/>
                  <a:pt x="751" y="120"/>
                  <a:pt x="750" y="118"/>
                </a:cubicBezTo>
                <a:cubicBezTo>
                  <a:pt x="741" y="107"/>
                  <a:pt x="731" y="96"/>
                  <a:pt x="721" y="85"/>
                </a:cubicBezTo>
                <a:cubicBezTo>
                  <a:pt x="721" y="85"/>
                  <a:pt x="721" y="85"/>
                  <a:pt x="721" y="85"/>
                </a:cubicBezTo>
                <a:cubicBezTo>
                  <a:pt x="666" y="32"/>
                  <a:pt x="592" y="0"/>
                  <a:pt x="509" y="0"/>
                </a:cubicBezTo>
                <a:cubicBezTo>
                  <a:pt x="508" y="0"/>
                  <a:pt x="508" y="0"/>
                  <a:pt x="508" y="0"/>
                </a:cubicBezTo>
                <a:cubicBezTo>
                  <a:pt x="506" y="0"/>
                  <a:pt x="506" y="0"/>
                  <a:pt x="506" y="0"/>
                </a:cubicBezTo>
                <a:cubicBezTo>
                  <a:pt x="366" y="0"/>
                  <a:pt x="249" y="93"/>
                  <a:pt x="215" y="223"/>
                </a:cubicBezTo>
                <a:cubicBezTo>
                  <a:pt x="214" y="226"/>
                  <a:pt x="212" y="233"/>
                  <a:pt x="212" y="233"/>
                </a:cubicBezTo>
                <a:cubicBezTo>
                  <a:pt x="210" y="242"/>
                  <a:pt x="208" y="252"/>
                  <a:pt x="208" y="262"/>
                </a:cubicBezTo>
                <a:cubicBezTo>
                  <a:pt x="208" y="263"/>
                  <a:pt x="209" y="265"/>
                  <a:pt x="209" y="266"/>
                </a:cubicBezTo>
                <a:cubicBezTo>
                  <a:pt x="208" y="266"/>
                  <a:pt x="207" y="265"/>
                  <a:pt x="206" y="265"/>
                </a:cubicBezTo>
                <a:cubicBezTo>
                  <a:pt x="194" y="264"/>
                  <a:pt x="183" y="262"/>
                  <a:pt x="170" y="262"/>
                </a:cubicBezTo>
                <a:cubicBezTo>
                  <a:pt x="158" y="262"/>
                  <a:pt x="148" y="264"/>
                  <a:pt x="136" y="265"/>
                </a:cubicBezTo>
                <a:cubicBezTo>
                  <a:pt x="111" y="269"/>
                  <a:pt x="88" y="279"/>
                  <a:pt x="69" y="294"/>
                </a:cubicBezTo>
                <a:cubicBezTo>
                  <a:pt x="32" y="323"/>
                  <a:pt x="5" y="367"/>
                  <a:pt x="1" y="417"/>
                </a:cubicBezTo>
                <a:cubicBezTo>
                  <a:pt x="1" y="417"/>
                  <a:pt x="1" y="417"/>
                  <a:pt x="1" y="419"/>
                </a:cubicBezTo>
                <a:cubicBezTo>
                  <a:pt x="1" y="423"/>
                  <a:pt x="0" y="427"/>
                  <a:pt x="0" y="432"/>
                </a:cubicBezTo>
                <a:cubicBezTo>
                  <a:pt x="0" y="435"/>
                  <a:pt x="0" y="435"/>
                  <a:pt x="0" y="435"/>
                </a:cubicBezTo>
                <a:cubicBezTo>
                  <a:pt x="0" y="530"/>
                  <a:pt x="77" y="607"/>
                  <a:pt x="172" y="607"/>
                </a:cubicBezTo>
                <a:cubicBezTo>
                  <a:pt x="416" y="607"/>
                  <a:pt x="416" y="607"/>
                  <a:pt x="416" y="607"/>
                </a:cubicBezTo>
                <a:cubicBezTo>
                  <a:pt x="419" y="650"/>
                  <a:pt x="435" y="692"/>
                  <a:pt x="462" y="733"/>
                </a:cubicBezTo>
                <a:cubicBezTo>
                  <a:pt x="452" y="740"/>
                  <a:pt x="446" y="752"/>
                  <a:pt x="446" y="765"/>
                </a:cubicBezTo>
                <a:cubicBezTo>
                  <a:pt x="446" y="787"/>
                  <a:pt x="464" y="805"/>
                  <a:pt x="486" y="805"/>
                </a:cubicBezTo>
                <a:cubicBezTo>
                  <a:pt x="496" y="805"/>
                  <a:pt x="506" y="801"/>
                  <a:pt x="513" y="794"/>
                </a:cubicBezTo>
                <a:cubicBezTo>
                  <a:pt x="545" y="826"/>
                  <a:pt x="584" y="855"/>
                  <a:pt x="628" y="879"/>
                </a:cubicBezTo>
                <a:cubicBezTo>
                  <a:pt x="616" y="899"/>
                  <a:pt x="606" y="921"/>
                  <a:pt x="600" y="945"/>
                </a:cubicBezTo>
                <a:cubicBezTo>
                  <a:pt x="599" y="947"/>
                  <a:pt x="597" y="953"/>
                  <a:pt x="597" y="953"/>
                </a:cubicBezTo>
                <a:cubicBezTo>
                  <a:pt x="596" y="961"/>
                  <a:pt x="594" y="968"/>
                  <a:pt x="594" y="976"/>
                </a:cubicBezTo>
                <a:cubicBezTo>
                  <a:pt x="594" y="977"/>
                  <a:pt x="595" y="978"/>
                  <a:pt x="595" y="980"/>
                </a:cubicBezTo>
                <a:cubicBezTo>
                  <a:pt x="594" y="979"/>
                  <a:pt x="593" y="979"/>
                  <a:pt x="592" y="979"/>
                </a:cubicBezTo>
                <a:cubicBezTo>
                  <a:pt x="583" y="978"/>
                  <a:pt x="574" y="976"/>
                  <a:pt x="563" y="976"/>
                </a:cubicBezTo>
                <a:cubicBezTo>
                  <a:pt x="554" y="976"/>
                  <a:pt x="546" y="978"/>
                  <a:pt x="536" y="979"/>
                </a:cubicBezTo>
                <a:cubicBezTo>
                  <a:pt x="516" y="982"/>
                  <a:pt x="498" y="990"/>
                  <a:pt x="482" y="1002"/>
                </a:cubicBezTo>
                <a:cubicBezTo>
                  <a:pt x="452" y="1026"/>
                  <a:pt x="431" y="1061"/>
                  <a:pt x="428" y="1101"/>
                </a:cubicBezTo>
                <a:cubicBezTo>
                  <a:pt x="428" y="1101"/>
                  <a:pt x="428" y="1101"/>
                  <a:pt x="428" y="1103"/>
                </a:cubicBezTo>
                <a:cubicBezTo>
                  <a:pt x="428" y="1106"/>
                  <a:pt x="426" y="1110"/>
                  <a:pt x="426" y="1113"/>
                </a:cubicBezTo>
                <a:cubicBezTo>
                  <a:pt x="426" y="1115"/>
                  <a:pt x="426" y="1115"/>
                  <a:pt x="426" y="1115"/>
                </a:cubicBezTo>
                <a:cubicBezTo>
                  <a:pt x="426" y="1193"/>
                  <a:pt x="488" y="1255"/>
                  <a:pt x="566" y="1255"/>
                </a:cubicBezTo>
                <a:cubicBezTo>
                  <a:pt x="765" y="1255"/>
                  <a:pt x="765" y="1255"/>
                  <a:pt x="765" y="1255"/>
                </a:cubicBezTo>
                <a:cubicBezTo>
                  <a:pt x="765" y="1254"/>
                  <a:pt x="766" y="1254"/>
                  <a:pt x="767" y="1254"/>
                </a:cubicBezTo>
                <a:cubicBezTo>
                  <a:pt x="1090" y="1254"/>
                  <a:pt x="1090" y="1254"/>
                  <a:pt x="1090" y="1254"/>
                </a:cubicBezTo>
                <a:cubicBezTo>
                  <a:pt x="1149" y="1254"/>
                  <a:pt x="1196" y="1205"/>
                  <a:pt x="1196" y="1146"/>
                </a:cubicBezTo>
                <a:cubicBezTo>
                  <a:pt x="1196" y="1086"/>
                  <a:pt x="1148" y="1038"/>
                  <a:pt x="1088" y="1038"/>
                </a:cubicBezTo>
                <a:cubicBezTo>
                  <a:pt x="1086" y="1038"/>
                  <a:pt x="1080" y="1040"/>
                  <a:pt x="1080" y="1040"/>
                </a:cubicBezTo>
                <a:cubicBezTo>
                  <a:pt x="1081" y="1029"/>
                  <a:pt x="1081" y="1020"/>
                  <a:pt x="1081" y="1009"/>
                </a:cubicBezTo>
                <a:cubicBezTo>
                  <a:pt x="1081" y="985"/>
                  <a:pt x="1078" y="963"/>
                  <a:pt x="1072" y="941"/>
                </a:cubicBezTo>
                <a:cubicBezTo>
                  <a:pt x="1120" y="927"/>
                  <a:pt x="1161" y="905"/>
                  <a:pt x="1192" y="877"/>
                </a:cubicBezTo>
                <a:cubicBezTo>
                  <a:pt x="1198" y="879"/>
                  <a:pt x="1204" y="881"/>
                  <a:pt x="1210" y="881"/>
                </a:cubicBezTo>
                <a:cubicBezTo>
                  <a:pt x="1232" y="881"/>
                  <a:pt x="1250" y="863"/>
                  <a:pt x="1250" y="841"/>
                </a:cubicBezTo>
                <a:cubicBezTo>
                  <a:pt x="1250" y="831"/>
                  <a:pt x="1246" y="822"/>
                  <a:pt x="1240" y="815"/>
                </a:cubicBezTo>
                <a:cubicBezTo>
                  <a:pt x="1245" y="805"/>
                  <a:pt x="1249" y="795"/>
                  <a:pt x="1252" y="785"/>
                </a:cubicBezTo>
                <a:cubicBezTo>
                  <a:pt x="1260" y="758"/>
                  <a:pt x="1262" y="730"/>
                  <a:pt x="1258" y="702"/>
                </a:cubicBezTo>
                <a:cubicBezTo>
                  <a:pt x="1298" y="702"/>
                  <a:pt x="1298" y="702"/>
                  <a:pt x="1298" y="702"/>
                </a:cubicBezTo>
                <a:cubicBezTo>
                  <a:pt x="1298" y="702"/>
                  <a:pt x="1299" y="702"/>
                  <a:pt x="1299" y="702"/>
                </a:cubicBezTo>
                <a:cubicBezTo>
                  <a:pt x="1489" y="702"/>
                  <a:pt x="1489" y="702"/>
                  <a:pt x="1489" y="702"/>
                </a:cubicBezTo>
                <a:cubicBezTo>
                  <a:pt x="1524" y="702"/>
                  <a:pt x="1552" y="673"/>
                  <a:pt x="1552" y="638"/>
                </a:cubicBezTo>
                <a:cubicBezTo>
                  <a:pt x="1552" y="603"/>
                  <a:pt x="1524" y="575"/>
                  <a:pt x="1489" y="575"/>
                </a:cubicBezTo>
                <a:close/>
                <a:moveTo>
                  <a:pt x="1237" y="780"/>
                </a:moveTo>
                <a:cubicBezTo>
                  <a:pt x="1235" y="789"/>
                  <a:pt x="1231" y="797"/>
                  <a:pt x="1227" y="805"/>
                </a:cubicBezTo>
                <a:cubicBezTo>
                  <a:pt x="1222" y="803"/>
                  <a:pt x="1216" y="801"/>
                  <a:pt x="1210" y="801"/>
                </a:cubicBezTo>
                <a:cubicBezTo>
                  <a:pt x="1188" y="801"/>
                  <a:pt x="1170" y="819"/>
                  <a:pt x="1170" y="841"/>
                </a:cubicBezTo>
                <a:cubicBezTo>
                  <a:pt x="1170" y="851"/>
                  <a:pt x="1174" y="860"/>
                  <a:pt x="1180" y="867"/>
                </a:cubicBezTo>
                <a:cubicBezTo>
                  <a:pt x="1150" y="893"/>
                  <a:pt x="1112" y="913"/>
                  <a:pt x="1067" y="926"/>
                </a:cubicBezTo>
                <a:cubicBezTo>
                  <a:pt x="1058" y="904"/>
                  <a:pt x="1047" y="883"/>
                  <a:pt x="1033" y="863"/>
                </a:cubicBezTo>
                <a:cubicBezTo>
                  <a:pt x="1032" y="862"/>
                  <a:pt x="1032" y="862"/>
                  <a:pt x="1031" y="861"/>
                </a:cubicBezTo>
                <a:cubicBezTo>
                  <a:pt x="1024" y="851"/>
                  <a:pt x="1016" y="842"/>
                  <a:pt x="1008" y="834"/>
                </a:cubicBezTo>
                <a:cubicBezTo>
                  <a:pt x="1008" y="834"/>
                  <a:pt x="1008" y="834"/>
                  <a:pt x="1008" y="834"/>
                </a:cubicBezTo>
                <a:cubicBezTo>
                  <a:pt x="963" y="791"/>
                  <a:pt x="904" y="765"/>
                  <a:pt x="837" y="765"/>
                </a:cubicBezTo>
                <a:cubicBezTo>
                  <a:pt x="836" y="765"/>
                  <a:pt x="836" y="765"/>
                  <a:pt x="836" y="765"/>
                </a:cubicBezTo>
                <a:cubicBezTo>
                  <a:pt x="835" y="765"/>
                  <a:pt x="835" y="765"/>
                  <a:pt x="835" y="765"/>
                </a:cubicBezTo>
                <a:cubicBezTo>
                  <a:pt x="753" y="765"/>
                  <a:pt x="681" y="805"/>
                  <a:pt x="637" y="866"/>
                </a:cubicBezTo>
                <a:cubicBezTo>
                  <a:pt x="593" y="842"/>
                  <a:pt x="554" y="813"/>
                  <a:pt x="522" y="781"/>
                </a:cubicBezTo>
                <a:cubicBezTo>
                  <a:pt x="525" y="776"/>
                  <a:pt x="526" y="771"/>
                  <a:pt x="526" y="765"/>
                </a:cubicBezTo>
                <a:cubicBezTo>
                  <a:pt x="526" y="743"/>
                  <a:pt x="508" y="725"/>
                  <a:pt x="486" y="725"/>
                </a:cubicBezTo>
                <a:cubicBezTo>
                  <a:pt x="483" y="725"/>
                  <a:pt x="480" y="726"/>
                  <a:pt x="477" y="726"/>
                </a:cubicBezTo>
                <a:cubicBezTo>
                  <a:pt x="451" y="688"/>
                  <a:pt x="435" y="647"/>
                  <a:pt x="432" y="607"/>
                </a:cubicBezTo>
                <a:cubicBezTo>
                  <a:pt x="823" y="607"/>
                  <a:pt x="823" y="607"/>
                  <a:pt x="823" y="607"/>
                </a:cubicBezTo>
                <a:cubicBezTo>
                  <a:pt x="896" y="606"/>
                  <a:pt x="955" y="546"/>
                  <a:pt x="955" y="472"/>
                </a:cubicBezTo>
                <a:cubicBezTo>
                  <a:pt x="955" y="452"/>
                  <a:pt x="950" y="433"/>
                  <a:pt x="943" y="416"/>
                </a:cubicBezTo>
                <a:cubicBezTo>
                  <a:pt x="971" y="426"/>
                  <a:pt x="999" y="438"/>
                  <a:pt x="1024" y="451"/>
                </a:cubicBezTo>
                <a:cubicBezTo>
                  <a:pt x="1023" y="456"/>
                  <a:pt x="1022" y="460"/>
                  <a:pt x="1022" y="465"/>
                </a:cubicBezTo>
                <a:cubicBezTo>
                  <a:pt x="1022" y="487"/>
                  <a:pt x="1040" y="505"/>
                  <a:pt x="1062" y="505"/>
                </a:cubicBezTo>
                <a:cubicBezTo>
                  <a:pt x="1074" y="505"/>
                  <a:pt x="1084" y="500"/>
                  <a:pt x="1091" y="492"/>
                </a:cubicBezTo>
                <a:cubicBezTo>
                  <a:pt x="1114" y="508"/>
                  <a:pt x="1134" y="525"/>
                  <a:pt x="1152" y="543"/>
                </a:cubicBezTo>
                <a:cubicBezTo>
                  <a:pt x="1145" y="545"/>
                  <a:pt x="1138" y="549"/>
                  <a:pt x="1131" y="554"/>
                </a:cubicBezTo>
                <a:cubicBezTo>
                  <a:pt x="1114" y="568"/>
                  <a:pt x="1101" y="588"/>
                  <a:pt x="1099" y="612"/>
                </a:cubicBezTo>
                <a:cubicBezTo>
                  <a:pt x="1099" y="612"/>
                  <a:pt x="1099" y="612"/>
                  <a:pt x="1099" y="613"/>
                </a:cubicBezTo>
                <a:cubicBezTo>
                  <a:pt x="1099" y="615"/>
                  <a:pt x="1098" y="617"/>
                  <a:pt x="1098" y="619"/>
                </a:cubicBezTo>
                <a:cubicBezTo>
                  <a:pt x="1098" y="621"/>
                  <a:pt x="1098" y="621"/>
                  <a:pt x="1098" y="621"/>
                </a:cubicBezTo>
                <a:cubicBezTo>
                  <a:pt x="1098" y="666"/>
                  <a:pt x="1135" y="702"/>
                  <a:pt x="1180" y="702"/>
                </a:cubicBezTo>
                <a:cubicBezTo>
                  <a:pt x="1242" y="702"/>
                  <a:pt x="1242" y="702"/>
                  <a:pt x="1242" y="702"/>
                </a:cubicBezTo>
                <a:cubicBezTo>
                  <a:pt x="1246" y="729"/>
                  <a:pt x="1245" y="755"/>
                  <a:pt x="1237" y="780"/>
                </a:cubicBezTo>
                <a:close/>
              </a:path>
            </a:pathLst>
          </a:custGeom>
          <a:solidFill>
            <a:srgbClr val="FFFFFF"/>
          </a:solidFill>
          <a:ln>
            <a:noFill/>
          </a:ln>
          <a:effectLst>
            <a:outerShdw blurRad="50800" algn="tl" rotWithShape="0">
              <a:prstClr val="black">
                <a:alpha val="40000"/>
              </a:prstClr>
            </a:outerShdw>
          </a:effectLst>
        </p:spPr>
        <p:txBody>
          <a:bodyPr vert="horz" wrap="square" lIns="121888" tIns="60944" rIns="121888" bIns="60944" numCol="1" anchor="t" anchorCtr="0" compatLnSpc="1">
            <a:prstTxWarp prst="textNoShape">
              <a:avLst/>
            </a:prstTxWarp>
          </a:bodyPr>
          <a:lstStyle/>
          <a:p>
            <a:pPr defTabSz="1218885" fontAlgn="auto">
              <a:spcBef>
                <a:spcPts val="0"/>
              </a:spcBef>
              <a:spcAft>
                <a:spcPts val="0"/>
              </a:spcAft>
            </a:pPr>
            <a:endParaRPr lang="en-US" kern="0">
              <a:solidFill>
                <a:srgbClr val="FFFFFF"/>
              </a:solidFill>
              <a:latin typeface="Arial"/>
              <a:ea typeface="Apple LiGothic Medium"/>
              <a:cs typeface="Apple LiGothic Medium"/>
            </a:endParaRPr>
          </a:p>
        </p:txBody>
      </p:sp>
    </p:spTree>
    <p:extLst>
      <p:ext uri="{BB962C8B-B14F-4D97-AF65-F5344CB8AC3E}">
        <p14:creationId xmlns:p14="http://schemas.microsoft.com/office/powerpoint/2010/main" val="75096804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Pentagon 514"/>
          <p:cNvSpPr/>
          <p:nvPr/>
        </p:nvSpPr>
        <p:spPr>
          <a:xfrm>
            <a:off x="2" y="5906429"/>
            <a:ext cx="12192000" cy="668217"/>
          </a:xfrm>
          <a:prstGeom prst="homePlate">
            <a:avLst>
              <a:gd name="adj" fmla="val 0"/>
            </a:avLst>
          </a:prstGeom>
          <a:solidFill>
            <a:srgbClr val="292727"/>
          </a:solidFill>
          <a:ln w="12700" cap="flat" cmpd="sng" algn="ctr">
            <a:noFill/>
            <a:prstDash val="solid"/>
            <a:miter lim="800000"/>
          </a:ln>
          <a:effectLst/>
        </p:spPr>
        <p:txBody>
          <a:bodyPr lIns="91420" tIns="45711" rIns="91420" bIns="45711" rtlCol="0" anchor="ctr"/>
          <a:lstStyle/>
          <a:p>
            <a:pPr algn="ctr" defTabSz="914163">
              <a:defRPr/>
            </a:pPr>
            <a:endParaRPr lang="en-US" sz="1900" kern="0">
              <a:solidFill>
                <a:srgbClr val="E7E6E6"/>
              </a:solidFill>
              <a:latin typeface="Arial"/>
              <a:cs typeface="Arial"/>
            </a:endParaRPr>
          </a:p>
        </p:txBody>
      </p:sp>
      <p:sp>
        <p:nvSpPr>
          <p:cNvPr id="516" name="Rounded Rectangle 515"/>
          <p:cNvSpPr/>
          <p:nvPr/>
        </p:nvSpPr>
        <p:spPr>
          <a:xfrm>
            <a:off x="514490" y="1259125"/>
            <a:ext cx="11163021" cy="4254501"/>
          </a:xfrm>
          <a:prstGeom prst="roundRect">
            <a:avLst>
              <a:gd name="adj" fmla="val 4668"/>
            </a:avLst>
          </a:prstGeom>
          <a:solidFill>
            <a:srgbClr val="E7E6E6">
              <a:lumMod val="25000"/>
              <a:alpha val="45000"/>
            </a:srgbClr>
          </a:solidFill>
          <a:ln w="6350" cap="flat" cmpd="sng" algn="ctr">
            <a:solidFill>
              <a:srgbClr val="E7E6E6">
                <a:lumMod val="75000"/>
              </a:srgbClr>
            </a:solidFill>
            <a:prstDash val="solid"/>
            <a:miter lim="800000"/>
          </a:ln>
          <a:effectLst/>
        </p:spPr>
        <p:txBody>
          <a:bodyPr lIns="91420" tIns="45711" rIns="91420" bIns="45711" rtlCol="0" anchor="ctr"/>
          <a:lstStyle/>
          <a:p>
            <a:pPr algn="ctr" defTabSz="914163">
              <a:defRPr/>
            </a:pPr>
            <a:endParaRPr lang="en-US" sz="1900" kern="0">
              <a:solidFill>
                <a:srgbClr val="E7E6E6"/>
              </a:solidFill>
              <a:latin typeface="Arial"/>
              <a:cs typeface="Arial"/>
            </a:endParaRPr>
          </a:p>
        </p:txBody>
      </p:sp>
      <p:sp>
        <p:nvSpPr>
          <p:cNvPr id="517" name="Rectangle 516"/>
          <p:cNvSpPr/>
          <p:nvPr/>
        </p:nvSpPr>
        <p:spPr>
          <a:xfrm>
            <a:off x="856853" y="1695200"/>
            <a:ext cx="1534886" cy="2670232"/>
          </a:xfrm>
          <a:prstGeom prst="rect">
            <a:avLst/>
          </a:prstGeom>
          <a:gradFill>
            <a:gsLst>
              <a:gs pos="100000">
                <a:srgbClr val="E7E6E6">
                  <a:lumMod val="50000"/>
                  <a:alpha val="50000"/>
                </a:srgbClr>
              </a:gs>
              <a:gs pos="0">
                <a:srgbClr val="584FD2">
                  <a:tint val="23500"/>
                  <a:satMod val="160000"/>
                  <a:alpha val="0"/>
                </a:srgbClr>
              </a:gs>
            </a:gsLst>
            <a:lin ang="5400000" scaled="0"/>
          </a:gradFill>
          <a:ln w="12700" cap="flat" cmpd="sng" algn="ctr">
            <a:noFill/>
            <a:prstDash val="solid"/>
            <a:miter lim="800000"/>
          </a:ln>
          <a:effectLst/>
        </p:spPr>
        <p:txBody>
          <a:bodyPr lIns="91420" tIns="45711" rIns="91420" bIns="45711" rtlCol="0" anchor="ctr"/>
          <a:lstStyle/>
          <a:p>
            <a:pPr algn="ctr" defTabSz="914163">
              <a:defRPr/>
            </a:pPr>
            <a:endParaRPr lang="en-US" sz="1900" kern="0">
              <a:solidFill>
                <a:srgbClr val="E7E6E6"/>
              </a:solidFill>
              <a:latin typeface="Arial"/>
              <a:cs typeface="Arial"/>
            </a:endParaRPr>
          </a:p>
        </p:txBody>
      </p:sp>
      <p:sp>
        <p:nvSpPr>
          <p:cNvPr id="518" name="Rectangle 517"/>
          <p:cNvSpPr/>
          <p:nvPr/>
        </p:nvSpPr>
        <p:spPr>
          <a:xfrm>
            <a:off x="2647531" y="1695200"/>
            <a:ext cx="1534886" cy="2670232"/>
          </a:xfrm>
          <a:prstGeom prst="rect">
            <a:avLst/>
          </a:prstGeom>
          <a:gradFill>
            <a:gsLst>
              <a:gs pos="100000">
                <a:srgbClr val="E7E6E6">
                  <a:lumMod val="50000"/>
                  <a:alpha val="50000"/>
                </a:srgbClr>
              </a:gs>
              <a:gs pos="0">
                <a:srgbClr val="584FD2">
                  <a:tint val="23500"/>
                  <a:satMod val="160000"/>
                  <a:alpha val="0"/>
                </a:srgbClr>
              </a:gs>
            </a:gsLst>
            <a:lin ang="5400000" scaled="0"/>
          </a:gradFill>
          <a:ln w="12700" cap="flat" cmpd="sng" algn="ctr">
            <a:noFill/>
            <a:prstDash val="solid"/>
            <a:miter lim="800000"/>
          </a:ln>
          <a:effectLst/>
        </p:spPr>
        <p:txBody>
          <a:bodyPr lIns="91420" tIns="45711" rIns="91420" bIns="45711" rtlCol="0" anchor="ctr"/>
          <a:lstStyle/>
          <a:p>
            <a:pPr algn="ctr" defTabSz="914163">
              <a:defRPr/>
            </a:pPr>
            <a:endParaRPr lang="en-US" sz="1900" kern="0">
              <a:solidFill>
                <a:srgbClr val="E7E6E6"/>
              </a:solidFill>
              <a:latin typeface="Arial"/>
              <a:cs typeface="Arial"/>
            </a:endParaRPr>
          </a:p>
        </p:txBody>
      </p:sp>
      <p:sp>
        <p:nvSpPr>
          <p:cNvPr id="519" name="Rectangle 518"/>
          <p:cNvSpPr/>
          <p:nvPr/>
        </p:nvSpPr>
        <p:spPr>
          <a:xfrm>
            <a:off x="4445879" y="1695200"/>
            <a:ext cx="1534886" cy="2670232"/>
          </a:xfrm>
          <a:prstGeom prst="rect">
            <a:avLst/>
          </a:prstGeom>
          <a:gradFill>
            <a:gsLst>
              <a:gs pos="100000">
                <a:srgbClr val="E7E6E6">
                  <a:lumMod val="50000"/>
                  <a:alpha val="50000"/>
                </a:srgbClr>
              </a:gs>
              <a:gs pos="0">
                <a:srgbClr val="584FD2">
                  <a:tint val="23500"/>
                  <a:satMod val="160000"/>
                  <a:alpha val="0"/>
                </a:srgbClr>
              </a:gs>
            </a:gsLst>
            <a:lin ang="5400000" scaled="0"/>
          </a:gradFill>
          <a:ln w="12700" cap="flat" cmpd="sng" algn="ctr">
            <a:noFill/>
            <a:prstDash val="solid"/>
            <a:miter lim="800000"/>
          </a:ln>
          <a:effectLst/>
        </p:spPr>
        <p:txBody>
          <a:bodyPr lIns="91420" tIns="45711" rIns="91420" bIns="45711" rtlCol="0" anchor="ctr"/>
          <a:lstStyle/>
          <a:p>
            <a:pPr algn="ctr" defTabSz="914163">
              <a:defRPr/>
            </a:pPr>
            <a:endParaRPr lang="en-US" sz="1900" kern="0">
              <a:solidFill>
                <a:srgbClr val="E7E6E6"/>
              </a:solidFill>
              <a:latin typeface="Arial"/>
              <a:cs typeface="Arial"/>
            </a:endParaRPr>
          </a:p>
        </p:txBody>
      </p:sp>
      <p:sp>
        <p:nvSpPr>
          <p:cNvPr id="520" name="Rectangle 519"/>
          <p:cNvSpPr/>
          <p:nvPr/>
        </p:nvSpPr>
        <p:spPr>
          <a:xfrm>
            <a:off x="6237309" y="1695200"/>
            <a:ext cx="1534886" cy="2670232"/>
          </a:xfrm>
          <a:prstGeom prst="rect">
            <a:avLst/>
          </a:prstGeom>
          <a:gradFill>
            <a:gsLst>
              <a:gs pos="100000">
                <a:srgbClr val="E7E6E6">
                  <a:lumMod val="50000"/>
                  <a:alpha val="50000"/>
                </a:srgbClr>
              </a:gs>
              <a:gs pos="0">
                <a:srgbClr val="584FD2">
                  <a:tint val="23500"/>
                  <a:satMod val="160000"/>
                  <a:alpha val="0"/>
                </a:srgbClr>
              </a:gs>
            </a:gsLst>
            <a:lin ang="5400000" scaled="0"/>
          </a:gradFill>
          <a:ln w="12700" cap="flat" cmpd="sng" algn="ctr">
            <a:noFill/>
            <a:prstDash val="solid"/>
            <a:miter lim="800000"/>
          </a:ln>
          <a:effectLst/>
        </p:spPr>
        <p:txBody>
          <a:bodyPr lIns="91420" tIns="45711" rIns="91420" bIns="45711" rtlCol="0" anchor="ctr"/>
          <a:lstStyle/>
          <a:p>
            <a:pPr algn="ctr" defTabSz="914163">
              <a:defRPr/>
            </a:pPr>
            <a:endParaRPr lang="en-US" sz="1900" kern="0">
              <a:solidFill>
                <a:srgbClr val="E7E6E6"/>
              </a:solidFill>
              <a:latin typeface="Arial"/>
              <a:cs typeface="Arial"/>
            </a:endParaRPr>
          </a:p>
        </p:txBody>
      </p:sp>
      <p:sp>
        <p:nvSpPr>
          <p:cNvPr id="521" name="Rectangle 520"/>
          <p:cNvSpPr/>
          <p:nvPr/>
        </p:nvSpPr>
        <p:spPr>
          <a:xfrm>
            <a:off x="8029830" y="1695200"/>
            <a:ext cx="1534886" cy="2670232"/>
          </a:xfrm>
          <a:prstGeom prst="rect">
            <a:avLst/>
          </a:prstGeom>
          <a:gradFill>
            <a:gsLst>
              <a:gs pos="100000">
                <a:srgbClr val="E7E6E6">
                  <a:lumMod val="50000"/>
                  <a:alpha val="50000"/>
                </a:srgbClr>
              </a:gs>
              <a:gs pos="0">
                <a:srgbClr val="584FD2">
                  <a:tint val="23500"/>
                  <a:satMod val="160000"/>
                  <a:alpha val="0"/>
                </a:srgbClr>
              </a:gs>
            </a:gsLst>
            <a:lin ang="5400000" scaled="0"/>
          </a:gradFill>
          <a:ln w="12700" cap="flat" cmpd="sng" algn="ctr">
            <a:noFill/>
            <a:prstDash val="solid"/>
            <a:miter lim="800000"/>
          </a:ln>
          <a:effectLst/>
        </p:spPr>
        <p:txBody>
          <a:bodyPr lIns="91420" tIns="45711" rIns="91420" bIns="45711" rtlCol="0" anchor="ctr"/>
          <a:lstStyle/>
          <a:p>
            <a:pPr algn="ctr" defTabSz="914163">
              <a:defRPr/>
            </a:pPr>
            <a:endParaRPr lang="en-US" sz="1900" kern="0">
              <a:solidFill>
                <a:srgbClr val="E7E6E6"/>
              </a:solidFill>
              <a:latin typeface="Arial"/>
              <a:cs typeface="Arial"/>
            </a:endParaRPr>
          </a:p>
        </p:txBody>
      </p:sp>
      <p:sp>
        <p:nvSpPr>
          <p:cNvPr id="522" name="Rectangle 521"/>
          <p:cNvSpPr/>
          <p:nvPr/>
        </p:nvSpPr>
        <p:spPr>
          <a:xfrm>
            <a:off x="9827338" y="1695200"/>
            <a:ext cx="1534886" cy="2670232"/>
          </a:xfrm>
          <a:prstGeom prst="rect">
            <a:avLst/>
          </a:prstGeom>
          <a:gradFill>
            <a:gsLst>
              <a:gs pos="100000">
                <a:srgbClr val="E7E6E6">
                  <a:lumMod val="50000"/>
                  <a:alpha val="50000"/>
                </a:srgbClr>
              </a:gs>
              <a:gs pos="0">
                <a:srgbClr val="584FD2">
                  <a:tint val="23500"/>
                  <a:satMod val="160000"/>
                  <a:alpha val="0"/>
                </a:srgbClr>
              </a:gs>
            </a:gsLst>
            <a:lin ang="5400000" scaled="0"/>
          </a:gradFill>
          <a:ln w="12700" cap="flat" cmpd="sng" algn="ctr">
            <a:noFill/>
            <a:prstDash val="solid"/>
            <a:miter lim="800000"/>
          </a:ln>
          <a:effectLst/>
        </p:spPr>
        <p:txBody>
          <a:bodyPr lIns="91420" tIns="45711" rIns="91420" bIns="45711" rtlCol="0" anchor="ctr"/>
          <a:lstStyle/>
          <a:p>
            <a:pPr algn="ctr" defTabSz="914163">
              <a:defRPr/>
            </a:pPr>
            <a:endParaRPr lang="en-US" sz="1900" kern="0">
              <a:solidFill>
                <a:srgbClr val="E7E6E6"/>
              </a:solidFill>
              <a:latin typeface="Arial"/>
              <a:cs typeface="Arial"/>
            </a:endParaRPr>
          </a:p>
        </p:txBody>
      </p:sp>
      <p:grpSp>
        <p:nvGrpSpPr>
          <p:cNvPr id="523" name="Group 522"/>
          <p:cNvGrpSpPr/>
          <p:nvPr/>
        </p:nvGrpSpPr>
        <p:grpSpPr>
          <a:xfrm>
            <a:off x="2594204" y="1872035"/>
            <a:ext cx="583640" cy="583636"/>
            <a:chOff x="3122342" y="2275526"/>
            <a:chExt cx="583488" cy="583636"/>
          </a:xfrm>
        </p:grpSpPr>
        <p:sp>
          <p:nvSpPr>
            <p:cNvPr id="524" name="Rounded Rectangle 523"/>
            <p:cNvSpPr/>
            <p:nvPr/>
          </p:nvSpPr>
          <p:spPr>
            <a:xfrm rot="2700000">
              <a:off x="3122268" y="2275600"/>
              <a:ext cx="583636" cy="583488"/>
            </a:xfrm>
            <a:prstGeom prst="roundRect">
              <a:avLst>
                <a:gd name="adj" fmla="val 11287"/>
              </a:avLst>
            </a:prstGeom>
            <a:solidFill>
              <a:srgbClr val="70D1D6">
                <a:lumMod val="50000"/>
              </a:srgbClr>
            </a:solidFill>
            <a:ln w="25400" cap="rnd">
              <a:solidFill>
                <a:srgbClr val="70D1D6"/>
              </a:solidFill>
              <a:round/>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4163">
                <a:defRPr/>
              </a:pPr>
              <a:endParaRPr lang="en-US" sz="3200" b="1" kern="0">
                <a:solidFill>
                  <a:srgbClr val="FFFFFF"/>
                </a:solidFill>
                <a:latin typeface="Arial"/>
                <a:cs typeface="Arial"/>
              </a:endParaRPr>
            </a:p>
          </p:txBody>
        </p:sp>
        <p:pic>
          <p:nvPicPr>
            <p:cNvPr id="52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32694" y="2410714"/>
              <a:ext cx="362783" cy="327015"/>
            </a:xfrm>
            <a:prstGeom prst="rect">
              <a:avLst/>
            </a:prstGeom>
            <a:noFill/>
            <a:effectLst>
              <a:outerShdw blurRad="63500" sx="108000" sy="108000" algn="ctr" rotWithShape="0">
                <a:prstClr val="blac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26" name="Group 525"/>
          <p:cNvGrpSpPr/>
          <p:nvPr/>
        </p:nvGrpSpPr>
        <p:grpSpPr>
          <a:xfrm>
            <a:off x="4886843" y="2320963"/>
            <a:ext cx="583640" cy="583636"/>
            <a:chOff x="4457235" y="1880943"/>
            <a:chExt cx="583640" cy="583636"/>
          </a:xfrm>
        </p:grpSpPr>
        <p:sp>
          <p:nvSpPr>
            <p:cNvPr id="527" name="Rounded Rectangle 526"/>
            <p:cNvSpPr/>
            <p:nvPr/>
          </p:nvSpPr>
          <p:spPr>
            <a:xfrm rot="2700000">
              <a:off x="4457237" y="1880941"/>
              <a:ext cx="583636" cy="583640"/>
            </a:xfrm>
            <a:prstGeom prst="roundRect">
              <a:avLst>
                <a:gd name="adj" fmla="val 11287"/>
              </a:avLst>
            </a:prstGeom>
            <a:solidFill>
              <a:srgbClr val="70D1D6">
                <a:lumMod val="50000"/>
              </a:srgbClr>
            </a:solidFill>
            <a:ln w="25400" cap="rnd">
              <a:solidFill>
                <a:srgbClr val="70D1D6"/>
              </a:solidFill>
              <a:round/>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4163">
                <a:defRPr/>
              </a:pPr>
              <a:endParaRPr lang="en-US" sz="3200" b="1" kern="0">
                <a:solidFill>
                  <a:srgbClr val="FFFFFF"/>
                </a:solidFill>
                <a:latin typeface="Arial"/>
                <a:cs typeface="Arial"/>
              </a:endParaRPr>
            </a:p>
          </p:txBody>
        </p:sp>
        <p:pic>
          <p:nvPicPr>
            <p:cNvPr id="528"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619606" y="2002376"/>
              <a:ext cx="258896" cy="301138"/>
            </a:xfrm>
            <a:prstGeom prst="rect">
              <a:avLst/>
            </a:prstGeom>
            <a:noFill/>
            <a:effectLst>
              <a:outerShdw blurRad="63500" sx="108000" sy="108000" algn="ctr" rotWithShape="0">
                <a:prstClr val="blac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29" name="Group 528"/>
          <p:cNvGrpSpPr/>
          <p:nvPr/>
        </p:nvGrpSpPr>
        <p:grpSpPr>
          <a:xfrm>
            <a:off x="10765424" y="1868067"/>
            <a:ext cx="583640" cy="583636"/>
            <a:chOff x="3441993" y="1880943"/>
            <a:chExt cx="583640" cy="583636"/>
          </a:xfrm>
        </p:grpSpPr>
        <p:sp>
          <p:nvSpPr>
            <p:cNvPr id="530" name="Rounded Rectangle 529"/>
            <p:cNvSpPr/>
            <p:nvPr/>
          </p:nvSpPr>
          <p:spPr>
            <a:xfrm rot="2700000">
              <a:off x="3441995" y="1880941"/>
              <a:ext cx="583636" cy="583640"/>
            </a:xfrm>
            <a:prstGeom prst="roundRect">
              <a:avLst>
                <a:gd name="adj" fmla="val 11287"/>
              </a:avLst>
            </a:prstGeom>
            <a:solidFill>
              <a:srgbClr val="70D1D6">
                <a:lumMod val="50000"/>
              </a:srgbClr>
            </a:solidFill>
            <a:ln w="25400" cap="rnd">
              <a:solidFill>
                <a:srgbClr val="70D1D6"/>
              </a:solidFill>
              <a:round/>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4163">
                <a:defRPr/>
              </a:pPr>
              <a:endParaRPr lang="en-US" sz="3200" b="1" kern="0">
                <a:solidFill>
                  <a:srgbClr val="FFFFFF"/>
                </a:solidFill>
                <a:latin typeface="Arial"/>
                <a:cs typeface="Arial"/>
              </a:endParaRPr>
            </a:p>
          </p:txBody>
        </p:sp>
        <p:pic>
          <p:nvPicPr>
            <p:cNvPr id="531"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2373" y="2030462"/>
              <a:ext cx="362880" cy="284598"/>
            </a:xfrm>
            <a:prstGeom prst="rect">
              <a:avLst/>
            </a:prstGeom>
            <a:noFill/>
            <a:effectLst>
              <a:outerShdw blurRad="63500" sx="108000" sy="108000" algn="ctr" rotWithShape="0">
                <a:prstClr val="blac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32" name="Group 531"/>
          <p:cNvGrpSpPr/>
          <p:nvPr/>
        </p:nvGrpSpPr>
        <p:grpSpPr>
          <a:xfrm>
            <a:off x="10267500" y="2294543"/>
            <a:ext cx="583640" cy="583636"/>
            <a:chOff x="4457235" y="1880943"/>
            <a:chExt cx="583640" cy="583636"/>
          </a:xfrm>
        </p:grpSpPr>
        <p:sp>
          <p:nvSpPr>
            <p:cNvPr id="533" name="Rounded Rectangle 532"/>
            <p:cNvSpPr/>
            <p:nvPr/>
          </p:nvSpPr>
          <p:spPr>
            <a:xfrm rot="2700000">
              <a:off x="4457237" y="1880941"/>
              <a:ext cx="583636" cy="583640"/>
            </a:xfrm>
            <a:prstGeom prst="roundRect">
              <a:avLst>
                <a:gd name="adj" fmla="val 11287"/>
              </a:avLst>
            </a:prstGeom>
            <a:solidFill>
              <a:srgbClr val="70D1D6">
                <a:lumMod val="50000"/>
              </a:srgbClr>
            </a:solidFill>
            <a:ln w="25400" cap="rnd">
              <a:solidFill>
                <a:srgbClr val="70D1D6"/>
              </a:solidFill>
              <a:round/>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4163">
                <a:defRPr/>
              </a:pPr>
              <a:endParaRPr lang="en-US" sz="3200" b="1" kern="0">
                <a:solidFill>
                  <a:srgbClr val="FFFFFF"/>
                </a:solidFill>
                <a:latin typeface="Arial"/>
                <a:cs typeface="Arial"/>
              </a:endParaRPr>
            </a:p>
          </p:txBody>
        </p:sp>
        <p:pic>
          <p:nvPicPr>
            <p:cNvPr id="534"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556375" y="2025172"/>
              <a:ext cx="385360" cy="255546"/>
            </a:xfrm>
            <a:prstGeom prst="rect">
              <a:avLst/>
            </a:prstGeom>
            <a:noFill/>
            <a:effectLst>
              <a:outerShdw blurRad="63500" sx="108000" sy="108000" algn="ctr" rotWithShape="0">
                <a:prstClr val="blac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35" name="Rectangle 534"/>
          <p:cNvSpPr/>
          <p:nvPr/>
        </p:nvSpPr>
        <p:spPr>
          <a:xfrm>
            <a:off x="2594203" y="5906424"/>
            <a:ext cx="1699283" cy="384719"/>
          </a:xfrm>
          <a:prstGeom prst="rect">
            <a:avLst/>
          </a:prstGeom>
        </p:spPr>
        <p:txBody>
          <a:bodyPr wrap="square" lIns="91420" tIns="45711" rIns="91420" bIns="45711">
            <a:spAutoFit/>
          </a:bodyPr>
          <a:lstStyle/>
          <a:p>
            <a:pPr algn="ctr" defTabSz="914163"/>
            <a:r>
              <a:rPr lang="en-US" sz="1900" b="1" dirty="0">
                <a:solidFill>
                  <a:srgbClr val="FFFFFF"/>
                </a:solidFill>
                <a:latin typeface="Arial Narrow" panose="020B0606020202030204" pitchFamily="34" charset="0"/>
                <a:cs typeface="Arial"/>
              </a:rPr>
              <a:t>MODULAR</a:t>
            </a:r>
          </a:p>
        </p:txBody>
      </p:sp>
      <p:sp>
        <p:nvSpPr>
          <p:cNvPr id="536" name="Rectangle 535"/>
          <p:cNvSpPr/>
          <p:nvPr/>
        </p:nvSpPr>
        <p:spPr>
          <a:xfrm>
            <a:off x="789132" y="5906422"/>
            <a:ext cx="1561284" cy="677107"/>
          </a:xfrm>
          <a:prstGeom prst="rect">
            <a:avLst/>
          </a:prstGeom>
        </p:spPr>
        <p:txBody>
          <a:bodyPr wrap="square" lIns="91420" tIns="45711" rIns="91420" bIns="45711">
            <a:spAutoFit/>
          </a:bodyPr>
          <a:lstStyle/>
          <a:p>
            <a:pPr algn="ctr" defTabSz="914163"/>
            <a:r>
              <a:rPr lang="en-US" sz="1900" b="1" dirty="0">
                <a:solidFill>
                  <a:srgbClr val="FFFFFF"/>
                </a:solidFill>
                <a:latin typeface="Arial Narrow" panose="020B0606020202030204" pitchFamily="34" charset="0"/>
                <a:cs typeface="Arial"/>
              </a:rPr>
              <a:t>EASE OF OPERATIONS</a:t>
            </a:r>
          </a:p>
        </p:txBody>
      </p:sp>
      <p:sp>
        <p:nvSpPr>
          <p:cNvPr id="537" name="Rectangle 536"/>
          <p:cNvSpPr/>
          <p:nvPr/>
        </p:nvSpPr>
        <p:spPr>
          <a:xfrm>
            <a:off x="4650213" y="5906424"/>
            <a:ext cx="1250158" cy="384719"/>
          </a:xfrm>
          <a:prstGeom prst="rect">
            <a:avLst/>
          </a:prstGeom>
        </p:spPr>
        <p:txBody>
          <a:bodyPr wrap="square" lIns="91420" tIns="45711" rIns="91420" bIns="45711">
            <a:spAutoFit/>
          </a:bodyPr>
          <a:lstStyle/>
          <a:p>
            <a:pPr algn="ctr" defTabSz="914163"/>
            <a:r>
              <a:rPr lang="en-US" sz="1900" b="1" dirty="0">
                <a:solidFill>
                  <a:srgbClr val="FFFFFF"/>
                </a:solidFill>
                <a:latin typeface="Arial Narrow" panose="020B0606020202030204" pitchFamily="34" charset="0"/>
                <a:cs typeface="Arial"/>
              </a:rPr>
              <a:t>OPEN</a:t>
            </a:r>
          </a:p>
        </p:txBody>
      </p:sp>
      <p:sp>
        <p:nvSpPr>
          <p:cNvPr id="538" name="Rectangle 537"/>
          <p:cNvSpPr/>
          <p:nvPr/>
        </p:nvSpPr>
        <p:spPr>
          <a:xfrm>
            <a:off x="6268767" y="5883678"/>
            <a:ext cx="1519606" cy="677107"/>
          </a:xfrm>
          <a:prstGeom prst="rect">
            <a:avLst/>
          </a:prstGeom>
        </p:spPr>
        <p:txBody>
          <a:bodyPr wrap="square" lIns="91420" tIns="45711" rIns="91420" bIns="45711">
            <a:spAutoFit/>
          </a:bodyPr>
          <a:lstStyle/>
          <a:p>
            <a:pPr algn="ctr" defTabSz="914163"/>
            <a:r>
              <a:rPr lang="en-US" sz="1900" b="1" dirty="0">
                <a:solidFill>
                  <a:srgbClr val="FFFFFF"/>
                </a:solidFill>
                <a:latin typeface="Arial Narrow" panose="020B0606020202030204" pitchFamily="34" charset="0"/>
                <a:cs typeface="Arial"/>
              </a:rPr>
              <a:t>3</a:t>
            </a:r>
            <a:r>
              <a:rPr lang="en-US" sz="1900" b="1" baseline="30000" dirty="0">
                <a:solidFill>
                  <a:srgbClr val="FFFFFF"/>
                </a:solidFill>
                <a:latin typeface="Arial Narrow" panose="020B0606020202030204" pitchFamily="34" charset="0"/>
                <a:cs typeface="Arial"/>
              </a:rPr>
              <a:t>rd</a:t>
            </a:r>
            <a:r>
              <a:rPr lang="en-US" sz="1900" b="1" dirty="0">
                <a:solidFill>
                  <a:srgbClr val="FFFFFF"/>
                </a:solidFill>
                <a:latin typeface="Arial Narrow" panose="020B0606020202030204" pitchFamily="34" charset="0"/>
                <a:cs typeface="Arial"/>
              </a:rPr>
              <a:t> PARTY APPS</a:t>
            </a:r>
          </a:p>
        </p:txBody>
      </p:sp>
      <p:sp>
        <p:nvSpPr>
          <p:cNvPr id="539" name="Rectangle 538"/>
          <p:cNvSpPr/>
          <p:nvPr/>
        </p:nvSpPr>
        <p:spPr>
          <a:xfrm>
            <a:off x="7841899" y="5909565"/>
            <a:ext cx="1991906" cy="384707"/>
          </a:xfrm>
          <a:prstGeom prst="rect">
            <a:avLst/>
          </a:prstGeom>
        </p:spPr>
        <p:txBody>
          <a:bodyPr wrap="square" lIns="91420" tIns="45711" rIns="91420" bIns="45711">
            <a:spAutoFit/>
          </a:bodyPr>
          <a:lstStyle/>
          <a:p>
            <a:pPr algn="ctr" defTabSz="914163"/>
            <a:r>
              <a:rPr lang="en-US" sz="1900" b="1" dirty="0">
                <a:solidFill>
                  <a:srgbClr val="FFFFFF"/>
                </a:solidFill>
                <a:latin typeface="Arial Narrow" panose="020B0606020202030204" pitchFamily="34" charset="0"/>
                <a:cs typeface="Arial"/>
              </a:rPr>
              <a:t>PROGRAMMABLE</a:t>
            </a:r>
          </a:p>
        </p:txBody>
      </p:sp>
      <p:sp>
        <p:nvSpPr>
          <p:cNvPr id="540" name="Rectangle 539"/>
          <p:cNvSpPr/>
          <p:nvPr/>
        </p:nvSpPr>
        <p:spPr>
          <a:xfrm>
            <a:off x="9939179" y="5906422"/>
            <a:ext cx="1530815" cy="677107"/>
          </a:xfrm>
          <a:prstGeom prst="rect">
            <a:avLst/>
          </a:prstGeom>
        </p:spPr>
        <p:txBody>
          <a:bodyPr wrap="square" lIns="91420" tIns="45711" rIns="91420" bIns="45711">
            <a:spAutoFit/>
          </a:bodyPr>
          <a:lstStyle/>
          <a:p>
            <a:pPr algn="ctr" defTabSz="914163"/>
            <a:r>
              <a:rPr lang="en-US" sz="1900" b="1" dirty="0">
                <a:solidFill>
                  <a:srgbClr val="FFFFFF"/>
                </a:solidFill>
                <a:latin typeface="Arial Narrow" panose="020B0606020202030204" pitchFamily="34" charset="0"/>
                <a:cs typeface="Arial"/>
              </a:rPr>
              <a:t>READY FOR DEVOPS</a:t>
            </a:r>
          </a:p>
        </p:txBody>
      </p:sp>
      <p:grpSp>
        <p:nvGrpSpPr>
          <p:cNvPr id="541" name="Group 540"/>
          <p:cNvGrpSpPr/>
          <p:nvPr/>
        </p:nvGrpSpPr>
        <p:grpSpPr>
          <a:xfrm>
            <a:off x="720303" y="1832694"/>
            <a:ext cx="849464" cy="600947"/>
            <a:chOff x="886894" y="1589394"/>
            <a:chExt cx="849243" cy="879845"/>
          </a:xfrm>
        </p:grpSpPr>
        <p:sp>
          <p:nvSpPr>
            <p:cNvPr id="542" name="Rounded Rectangle 541"/>
            <p:cNvSpPr/>
            <p:nvPr/>
          </p:nvSpPr>
          <p:spPr>
            <a:xfrm rot="2700000">
              <a:off x="871592" y="1729285"/>
              <a:ext cx="879845" cy="600064"/>
            </a:xfrm>
            <a:prstGeom prst="roundRect">
              <a:avLst>
                <a:gd name="adj" fmla="val 11287"/>
              </a:avLst>
            </a:prstGeom>
            <a:solidFill>
              <a:srgbClr val="70D1D6">
                <a:lumMod val="50000"/>
              </a:srgbClr>
            </a:solidFill>
            <a:ln w="25400" cap="rnd">
              <a:solidFill>
                <a:srgbClr val="70D1D6"/>
              </a:solidFill>
              <a:round/>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4163">
                <a:defRPr/>
              </a:pPr>
              <a:endParaRPr lang="en-US" sz="3200" b="1" kern="0">
                <a:solidFill>
                  <a:srgbClr val="FFFFFF"/>
                </a:solidFill>
                <a:latin typeface="Arial"/>
                <a:cs typeface="Arial"/>
              </a:endParaRPr>
            </a:p>
          </p:txBody>
        </p:sp>
        <p:sp>
          <p:nvSpPr>
            <p:cNvPr id="543" name="Rectangle 542"/>
            <p:cNvSpPr/>
            <p:nvPr/>
          </p:nvSpPr>
          <p:spPr>
            <a:xfrm>
              <a:off x="886894" y="1810378"/>
              <a:ext cx="849243" cy="405554"/>
            </a:xfrm>
            <a:prstGeom prst="rect">
              <a:avLst/>
            </a:prstGeom>
          </p:spPr>
          <p:txBody>
            <a:bodyPr wrap="square">
              <a:spAutoFit/>
            </a:bodyPr>
            <a:lstStyle/>
            <a:p>
              <a:pPr algn="ctr" defTabSz="609291">
                <a:defRPr/>
              </a:pPr>
              <a:r>
                <a:rPr lang="en-US" sz="1200" b="1" kern="0" dirty="0">
                  <a:solidFill>
                    <a:srgbClr val="FFFFFF"/>
                  </a:solidFill>
                  <a:latin typeface="Arial Narrow" panose="020B0606020202030204" pitchFamily="34" charset="0"/>
                  <a:cs typeface="Arial"/>
                </a:rPr>
                <a:t>POAP</a:t>
              </a:r>
            </a:p>
          </p:txBody>
        </p:sp>
      </p:grpSp>
      <p:grpSp>
        <p:nvGrpSpPr>
          <p:cNvPr id="544" name="Group 543"/>
          <p:cNvGrpSpPr/>
          <p:nvPr/>
        </p:nvGrpSpPr>
        <p:grpSpPr>
          <a:xfrm>
            <a:off x="1652435" y="1786071"/>
            <a:ext cx="849464" cy="583636"/>
            <a:chOff x="1440515" y="2275526"/>
            <a:chExt cx="849243" cy="583636"/>
          </a:xfrm>
        </p:grpSpPr>
        <p:sp>
          <p:nvSpPr>
            <p:cNvPr id="545" name="Rounded Rectangle 544"/>
            <p:cNvSpPr/>
            <p:nvPr/>
          </p:nvSpPr>
          <p:spPr>
            <a:xfrm rot="2700000">
              <a:off x="1585299" y="2275600"/>
              <a:ext cx="583636" cy="583488"/>
            </a:xfrm>
            <a:prstGeom prst="roundRect">
              <a:avLst>
                <a:gd name="adj" fmla="val 11287"/>
              </a:avLst>
            </a:prstGeom>
            <a:solidFill>
              <a:srgbClr val="70D1D6">
                <a:lumMod val="50000"/>
              </a:srgbClr>
            </a:solidFill>
            <a:ln w="25400" cap="rnd">
              <a:solidFill>
                <a:srgbClr val="70D1D6"/>
              </a:solidFill>
              <a:round/>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4163">
                <a:defRPr/>
              </a:pPr>
              <a:endParaRPr lang="en-US" sz="3200" b="1" kern="0">
                <a:solidFill>
                  <a:srgbClr val="FFFFFF"/>
                </a:solidFill>
                <a:latin typeface="Arial"/>
                <a:cs typeface="Arial"/>
              </a:endParaRPr>
            </a:p>
          </p:txBody>
        </p:sp>
        <p:sp>
          <p:nvSpPr>
            <p:cNvPr id="546" name="Rectangle 545"/>
            <p:cNvSpPr/>
            <p:nvPr/>
          </p:nvSpPr>
          <p:spPr>
            <a:xfrm>
              <a:off x="1440515" y="2451701"/>
              <a:ext cx="849243" cy="276999"/>
            </a:xfrm>
            <a:prstGeom prst="rect">
              <a:avLst/>
            </a:prstGeom>
          </p:spPr>
          <p:txBody>
            <a:bodyPr wrap="square">
              <a:spAutoFit/>
            </a:bodyPr>
            <a:lstStyle/>
            <a:p>
              <a:pPr algn="ctr" defTabSz="609291">
                <a:defRPr/>
              </a:pPr>
              <a:r>
                <a:rPr lang="en-US" sz="1200" b="1" kern="0" dirty="0">
                  <a:solidFill>
                    <a:srgbClr val="FFFFFF"/>
                  </a:solidFill>
                  <a:latin typeface="Arial Narrow" panose="020B0606020202030204" pitchFamily="34" charset="0"/>
                  <a:cs typeface="Arial"/>
                </a:rPr>
                <a:t>ONIE</a:t>
              </a:r>
            </a:p>
          </p:txBody>
        </p:sp>
      </p:grpSp>
      <p:grpSp>
        <p:nvGrpSpPr>
          <p:cNvPr id="547" name="Group 546"/>
          <p:cNvGrpSpPr/>
          <p:nvPr/>
        </p:nvGrpSpPr>
        <p:grpSpPr>
          <a:xfrm>
            <a:off x="3127384" y="2322303"/>
            <a:ext cx="583640" cy="583636"/>
            <a:chOff x="3122342" y="2275526"/>
            <a:chExt cx="583488" cy="583636"/>
          </a:xfrm>
        </p:grpSpPr>
        <p:sp>
          <p:nvSpPr>
            <p:cNvPr id="548" name="Rounded Rectangle 547"/>
            <p:cNvSpPr/>
            <p:nvPr/>
          </p:nvSpPr>
          <p:spPr>
            <a:xfrm rot="2700000">
              <a:off x="3122268" y="2275600"/>
              <a:ext cx="583636" cy="583488"/>
            </a:xfrm>
            <a:prstGeom prst="roundRect">
              <a:avLst>
                <a:gd name="adj" fmla="val 11287"/>
              </a:avLst>
            </a:prstGeom>
            <a:solidFill>
              <a:srgbClr val="70D1D6">
                <a:lumMod val="50000"/>
              </a:srgbClr>
            </a:solidFill>
            <a:ln w="25400" cap="rnd">
              <a:solidFill>
                <a:srgbClr val="70D1D6"/>
              </a:solidFill>
              <a:round/>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4163">
                <a:defRPr/>
              </a:pPr>
              <a:endParaRPr lang="en-US" sz="3200" b="1" kern="0">
                <a:solidFill>
                  <a:srgbClr val="FFFFFF"/>
                </a:solidFill>
                <a:latin typeface="Arial"/>
                <a:cs typeface="Arial"/>
              </a:endParaRPr>
            </a:p>
          </p:txBody>
        </p:sp>
        <p:pic>
          <p:nvPicPr>
            <p:cNvPr id="549" name="Picture 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293701" y="2410714"/>
              <a:ext cx="240769" cy="327015"/>
            </a:xfrm>
            <a:prstGeom prst="rect">
              <a:avLst/>
            </a:prstGeom>
            <a:noFill/>
            <a:effectLst>
              <a:outerShdw blurRad="63500" sx="108000" sy="108000" algn="ctr" rotWithShape="0">
                <a:prstClr val="blac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50" name="Group 549"/>
          <p:cNvGrpSpPr/>
          <p:nvPr/>
        </p:nvGrpSpPr>
        <p:grpSpPr>
          <a:xfrm>
            <a:off x="9818429" y="1795183"/>
            <a:ext cx="583640" cy="583636"/>
            <a:chOff x="11791457" y="-423246"/>
            <a:chExt cx="583488" cy="583636"/>
          </a:xfrm>
        </p:grpSpPr>
        <p:sp>
          <p:nvSpPr>
            <p:cNvPr id="551" name="Rounded Rectangle 550"/>
            <p:cNvSpPr/>
            <p:nvPr/>
          </p:nvSpPr>
          <p:spPr>
            <a:xfrm rot="2700000">
              <a:off x="11791383" y="-423172"/>
              <a:ext cx="583636" cy="583488"/>
            </a:xfrm>
            <a:prstGeom prst="roundRect">
              <a:avLst>
                <a:gd name="adj" fmla="val 11287"/>
              </a:avLst>
            </a:prstGeom>
            <a:solidFill>
              <a:srgbClr val="70D1D6">
                <a:lumMod val="50000"/>
              </a:srgbClr>
            </a:solidFill>
            <a:ln w="25400" cap="rnd">
              <a:solidFill>
                <a:srgbClr val="70D1D6"/>
              </a:solidFill>
              <a:round/>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4163">
                <a:defRPr/>
              </a:pPr>
              <a:endParaRPr lang="en-US" sz="3200" b="1" kern="0">
                <a:solidFill>
                  <a:srgbClr val="FFFFFF"/>
                </a:solidFill>
                <a:latin typeface="Arial"/>
                <a:cs typeface="Arial"/>
              </a:endParaRPr>
            </a:p>
          </p:txBody>
        </p:sp>
        <p:pic>
          <p:nvPicPr>
            <p:cNvPr id="552" name="Picture 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1962816" y="-288058"/>
              <a:ext cx="240769" cy="327015"/>
            </a:xfrm>
            <a:prstGeom prst="rect">
              <a:avLst/>
            </a:prstGeom>
            <a:noFill/>
            <a:effectLst>
              <a:outerShdw blurRad="63500" sx="108000" sy="108000" algn="ctr" rotWithShape="0">
                <a:prstClr val="blac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53" name="Group 552"/>
          <p:cNvGrpSpPr/>
          <p:nvPr/>
        </p:nvGrpSpPr>
        <p:grpSpPr>
          <a:xfrm>
            <a:off x="8533809" y="2338563"/>
            <a:ext cx="583640" cy="583636"/>
            <a:chOff x="3122343" y="2217738"/>
            <a:chExt cx="583488" cy="583636"/>
          </a:xfrm>
        </p:grpSpPr>
        <p:sp>
          <p:nvSpPr>
            <p:cNvPr id="554" name="Rounded Rectangle 553"/>
            <p:cNvSpPr/>
            <p:nvPr/>
          </p:nvSpPr>
          <p:spPr>
            <a:xfrm rot="2700000">
              <a:off x="3122269" y="2217812"/>
              <a:ext cx="583636" cy="583488"/>
            </a:xfrm>
            <a:prstGeom prst="roundRect">
              <a:avLst>
                <a:gd name="adj" fmla="val 11287"/>
              </a:avLst>
            </a:prstGeom>
            <a:solidFill>
              <a:srgbClr val="70D1D6">
                <a:lumMod val="50000"/>
              </a:srgbClr>
            </a:solidFill>
            <a:ln w="25400" cap="rnd">
              <a:solidFill>
                <a:srgbClr val="70D1D6"/>
              </a:solidFill>
              <a:round/>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4163">
                <a:defRPr/>
              </a:pPr>
              <a:endParaRPr lang="en-US" sz="3200" b="1" kern="0">
                <a:solidFill>
                  <a:srgbClr val="FFFFFF"/>
                </a:solidFill>
                <a:latin typeface="Arial"/>
                <a:cs typeface="Arial"/>
              </a:endParaRPr>
            </a:p>
          </p:txBody>
        </p:sp>
        <p:pic>
          <p:nvPicPr>
            <p:cNvPr id="555" name="Picture 3"/>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255193" y="2382151"/>
              <a:ext cx="329215" cy="345871"/>
            </a:xfrm>
            <a:prstGeom prst="rect">
              <a:avLst/>
            </a:prstGeom>
            <a:noFill/>
            <a:effectLst>
              <a:outerShdw blurRad="63500" sx="108000" sy="108000" algn="ctr" rotWithShape="0">
                <a:prstClr val="blac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56" name="Group 555"/>
          <p:cNvGrpSpPr/>
          <p:nvPr/>
        </p:nvGrpSpPr>
        <p:grpSpPr>
          <a:xfrm>
            <a:off x="4401913" y="1889355"/>
            <a:ext cx="583640" cy="583636"/>
            <a:chOff x="7456756" y="1205654"/>
            <a:chExt cx="583488" cy="583636"/>
          </a:xfrm>
        </p:grpSpPr>
        <p:sp>
          <p:nvSpPr>
            <p:cNvPr id="557" name="Rounded Rectangle 556"/>
            <p:cNvSpPr/>
            <p:nvPr/>
          </p:nvSpPr>
          <p:spPr>
            <a:xfrm rot="2700000">
              <a:off x="7456682" y="1205728"/>
              <a:ext cx="583636" cy="583488"/>
            </a:xfrm>
            <a:prstGeom prst="roundRect">
              <a:avLst>
                <a:gd name="adj" fmla="val 11287"/>
              </a:avLst>
            </a:prstGeom>
            <a:solidFill>
              <a:srgbClr val="70D1D6">
                <a:lumMod val="50000"/>
              </a:srgbClr>
            </a:solidFill>
            <a:ln w="25400" cap="rnd">
              <a:solidFill>
                <a:srgbClr val="70D1D6"/>
              </a:solidFill>
              <a:round/>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4163">
                <a:defRPr/>
              </a:pPr>
              <a:endParaRPr lang="en-US" sz="3200" b="1" kern="0">
                <a:solidFill>
                  <a:srgbClr val="FFFFFF"/>
                </a:solidFill>
                <a:latin typeface="Arial"/>
                <a:cs typeface="Arial"/>
              </a:endParaRPr>
            </a:p>
          </p:txBody>
        </p:sp>
        <p:pic>
          <p:nvPicPr>
            <p:cNvPr id="558" name="Picture 3"/>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7628115" y="1398736"/>
              <a:ext cx="240769" cy="211226"/>
            </a:xfrm>
            <a:prstGeom prst="rect">
              <a:avLst/>
            </a:prstGeom>
            <a:noFill/>
            <a:effectLst>
              <a:outerShdw blurRad="63500" sx="108000" sy="108000" algn="ctr" rotWithShape="0">
                <a:prstClr val="blac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59" name="Group 558"/>
          <p:cNvGrpSpPr/>
          <p:nvPr/>
        </p:nvGrpSpPr>
        <p:grpSpPr>
          <a:xfrm>
            <a:off x="3605955" y="1832339"/>
            <a:ext cx="583640" cy="583636"/>
            <a:chOff x="3122342" y="2275526"/>
            <a:chExt cx="583488" cy="583636"/>
          </a:xfrm>
        </p:grpSpPr>
        <p:sp>
          <p:nvSpPr>
            <p:cNvPr id="560" name="Rounded Rectangle 559"/>
            <p:cNvSpPr/>
            <p:nvPr/>
          </p:nvSpPr>
          <p:spPr>
            <a:xfrm rot="2700000">
              <a:off x="3122268" y="2275600"/>
              <a:ext cx="583636" cy="583488"/>
            </a:xfrm>
            <a:prstGeom prst="roundRect">
              <a:avLst>
                <a:gd name="adj" fmla="val 11287"/>
              </a:avLst>
            </a:prstGeom>
            <a:solidFill>
              <a:srgbClr val="70D1D6">
                <a:lumMod val="50000"/>
              </a:srgbClr>
            </a:solidFill>
            <a:ln w="25400" cap="rnd">
              <a:solidFill>
                <a:srgbClr val="70D1D6"/>
              </a:solidFill>
              <a:round/>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4163">
                <a:defRPr/>
              </a:pPr>
              <a:endParaRPr lang="en-US" sz="3200" b="1" kern="0">
                <a:solidFill>
                  <a:srgbClr val="FFFFFF"/>
                </a:solidFill>
                <a:latin typeface="Arial"/>
                <a:cs typeface="Arial"/>
              </a:endParaRPr>
            </a:p>
          </p:txBody>
        </p:sp>
        <p:pic>
          <p:nvPicPr>
            <p:cNvPr id="561"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228771" y="2428845"/>
              <a:ext cx="305700" cy="239815"/>
            </a:xfrm>
            <a:prstGeom prst="rect">
              <a:avLst/>
            </a:prstGeom>
            <a:noFill/>
            <a:effectLst>
              <a:outerShdw blurRad="63500" sx="108000" sy="108000" algn="ctr" rotWithShape="0">
                <a:prstClr val="blac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62" name="Group 561"/>
          <p:cNvGrpSpPr/>
          <p:nvPr/>
        </p:nvGrpSpPr>
        <p:grpSpPr>
          <a:xfrm>
            <a:off x="8883575" y="1889355"/>
            <a:ext cx="849464" cy="583636"/>
            <a:chOff x="968912" y="1721028"/>
            <a:chExt cx="849243" cy="583636"/>
          </a:xfrm>
        </p:grpSpPr>
        <p:sp>
          <p:nvSpPr>
            <p:cNvPr id="563" name="Rounded Rectangle 562"/>
            <p:cNvSpPr/>
            <p:nvPr/>
          </p:nvSpPr>
          <p:spPr>
            <a:xfrm rot="2700000">
              <a:off x="1123956" y="1721102"/>
              <a:ext cx="583636" cy="583488"/>
            </a:xfrm>
            <a:prstGeom prst="roundRect">
              <a:avLst>
                <a:gd name="adj" fmla="val 11287"/>
              </a:avLst>
            </a:prstGeom>
            <a:solidFill>
              <a:srgbClr val="70D1D6">
                <a:lumMod val="50000"/>
              </a:srgbClr>
            </a:solidFill>
            <a:ln w="25400" cap="rnd">
              <a:solidFill>
                <a:srgbClr val="70D1D6"/>
              </a:solidFill>
              <a:round/>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4163">
                <a:defRPr/>
              </a:pPr>
              <a:endParaRPr lang="en-US" sz="3200" b="1" kern="0">
                <a:solidFill>
                  <a:srgbClr val="FFFFFF"/>
                </a:solidFill>
                <a:latin typeface="Arial"/>
                <a:cs typeface="Arial"/>
              </a:endParaRPr>
            </a:p>
          </p:txBody>
        </p:sp>
        <p:sp>
          <p:nvSpPr>
            <p:cNvPr id="564" name="Rectangle 563"/>
            <p:cNvSpPr/>
            <p:nvPr/>
          </p:nvSpPr>
          <p:spPr>
            <a:xfrm>
              <a:off x="968912" y="1913547"/>
              <a:ext cx="849243" cy="276999"/>
            </a:xfrm>
            <a:prstGeom prst="rect">
              <a:avLst/>
            </a:prstGeom>
          </p:spPr>
          <p:txBody>
            <a:bodyPr wrap="square">
              <a:spAutoFit/>
            </a:bodyPr>
            <a:lstStyle/>
            <a:p>
              <a:pPr algn="ctr" defTabSz="609291">
                <a:defRPr/>
              </a:pPr>
              <a:r>
                <a:rPr lang="en-US" sz="1200" b="1" kern="0" dirty="0">
                  <a:solidFill>
                    <a:srgbClr val="FFFFFF"/>
                  </a:solidFill>
                  <a:latin typeface="Arial Narrow" panose="020B0606020202030204" pitchFamily="34" charset="0"/>
                  <a:cs typeface="Arial"/>
                </a:rPr>
                <a:t>NXAPI</a:t>
              </a:r>
            </a:p>
          </p:txBody>
        </p:sp>
      </p:grpSp>
      <p:grpSp>
        <p:nvGrpSpPr>
          <p:cNvPr id="565" name="Group 564"/>
          <p:cNvGrpSpPr/>
          <p:nvPr/>
        </p:nvGrpSpPr>
        <p:grpSpPr>
          <a:xfrm>
            <a:off x="8010948" y="1868067"/>
            <a:ext cx="592440" cy="583636"/>
            <a:chOff x="3113544" y="2275526"/>
            <a:chExt cx="592286" cy="583636"/>
          </a:xfrm>
        </p:grpSpPr>
        <p:sp>
          <p:nvSpPr>
            <p:cNvPr id="566" name="Rounded Rectangle 565"/>
            <p:cNvSpPr/>
            <p:nvPr/>
          </p:nvSpPr>
          <p:spPr>
            <a:xfrm rot="2700000">
              <a:off x="3122268" y="2275600"/>
              <a:ext cx="583636" cy="583488"/>
            </a:xfrm>
            <a:prstGeom prst="roundRect">
              <a:avLst>
                <a:gd name="adj" fmla="val 11287"/>
              </a:avLst>
            </a:prstGeom>
            <a:solidFill>
              <a:srgbClr val="70D1D6">
                <a:lumMod val="50000"/>
              </a:srgbClr>
            </a:solidFill>
            <a:ln w="25400" cap="rnd">
              <a:solidFill>
                <a:srgbClr val="70D1D6"/>
              </a:solidFill>
              <a:round/>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4163">
                <a:defRPr/>
              </a:pPr>
              <a:endParaRPr lang="en-US" sz="3200" b="1" kern="0">
                <a:solidFill>
                  <a:srgbClr val="FFFFFF"/>
                </a:solidFill>
                <a:latin typeface="Arial"/>
                <a:cs typeface="Arial"/>
              </a:endParaRPr>
            </a:p>
          </p:txBody>
        </p:sp>
        <p:pic>
          <p:nvPicPr>
            <p:cNvPr id="567" name="Picture 3"/>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113544" y="2479782"/>
              <a:ext cx="588200" cy="174280"/>
            </a:xfrm>
            <a:prstGeom prst="rect">
              <a:avLst/>
            </a:prstGeom>
            <a:noFill/>
            <a:effectLst>
              <a:outerShdw blurRad="63500" sx="108000" sy="108000" algn="ctr" rotWithShape="0">
                <a:prstClr val="blac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68" name="Group 567"/>
          <p:cNvGrpSpPr/>
          <p:nvPr/>
        </p:nvGrpSpPr>
        <p:grpSpPr>
          <a:xfrm>
            <a:off x="6586757" y="2320963"/>
            <a:ext cx="1006368" cy="583636"/>
            <a:chOff x="6253821" y="1759821"/>
            <a:chExt cx="1006106" cy="583636"/>
          </a:xfrm>
        </p:grpSpPr>
        <p:sp>
          <p:nvSpPr>
            <p:cNvPr id="569" name="Rounded Rectangle 568"/>
            <p:cNvSpPr/>
            <p:nvPr/>
          </p:nvSpPr>
          <p:spPr>
            <a:xfrm rot="2700000">
              <a:off x="6465056" y="1759895"/>
              <a:ext cx="583636" cy="583488"/>
            </a:xfrm>
            <a:prstGeom prst="roundRect">
              <a:avLst>
                <a:gd name="adj" fmla="val 11287"/>
              </a:avLst>
            </a:prstGeom>
            <a:solidFill>
              <a:srgbClr val="70D1D6">
                <a:lumMod val="50000"/>
              </a:srgbClr>
            </a:solidFill>
            <a:ln w="25400" cap="rnd">
              <a:solidFill>
                <a:srgbClr val="70D1D6"/>
              </a:solidFill>
              <a:round/>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4163">
                <a:defRPr/>
              </a:pPr>
              <a:endParaRPr lang="en-US" sz="3200" b="1" kern="0">
                <a:solidFill>
                  <a:srgbClr val="FFFFFF"/>
                </a:solidFill>
                <a:latin typeface="Arial"/>
                <a:cs typeface="Arial"/>
              </a:endParaRPr>
            </a:p>
          </p:txBody>
        </p:sp>
        <p:sp>
          <p:nvSpPr>
            <p:cNvPr id="570" name="Rectangle 569"/>
            <p:cNvSpPr/>
            <p:nvPr/>
          </p:nvSpPr>
          <p:spPr>
            <a:xfrm>
              <a:off x="6253821" y="1863844"/>
              <a:ext cx="1006106" cy="430887"/>
            </a:xfrm>
            <a:prstGeom prst="rect">
              <a:avLst/>
            </a:prstGeom>
          </p:spPr>
          <p:txBody>
            <a:bodyPr wrap="square">
              <a:spAutoFit/>
            </a:bodyPr>
            <a:lstStyle/>
            <a:p>
              <a:pPr algn="ctr" defTabSz="609291">
                <a:defRPr/>
              </a:pPr>
              <a:r>
                <a:rPr lang="en-US" sz="1100" b="1" kern="0" dirty="0">
                  <a:solidFill>
                    <a:srgbClr val="FFFFFF"/>
                  </a:solidFill>
                  <a:latin typeface="Arial Narrow" panose="020B0606020202030204" pitchFamily="34" charset="0"/>
                  <a:cs typeface="Arial"/>
                </a:rPr>
                <a:t>Linux/Python Daemon</a:t>
              </a:r>
            </a:p>
          </p:txBody>
        </p:sp>
      </p:grpSp>
      <p:grpSp>
        <p:nvGrpSpPr>
          <p:cNvPr id="571" name="Group 570"/>
          <p:cNvGrpSpPr/>
          <p:nvPr/>
        </p:nvGrpSpPr>
        <p:grpSpPr>
          <a:xfrm>
            <a:off x="7258259" y="1841347"/>
            <a:ext cx="583640" cy="583636"/>
            <a:chOff x="-1070456" y="1379276"/>
            <a:chExt cx="583640" cy="583636"/>
          </a:xfrm>
        </p:grpSpPr>
        <p:sp>
          <p:nvSpPr>
            <p:cNvPr id="572" name="Rounded Rectangle 571"/>
            <p:cNvSpPr/>
            <p:nvPr/>
          </p:nvSpPr>
          <p:spPr>
            <a:xfrm rot="2700000">
              <a:off x="-1070454" y="1379274"/>
              <a:ext cx="583636" cy="583640"/>
            </a:xfrm>
            <a:prstGeom prst="roundRect">
              <a:avLst>
                <a:gd name="adj" fmla="val 11287"/>
              </a:avLst>
            </a:prstGeom>
            <a:solidFill>
              <a:srgbClr val="70D1D6">
                <a:lumMod val="50000"/>
              </a:srgbClr>
            </a:solidFill>
            <a:ln w="25400" cap="rnd">
              <a:solidFill>
                <a:srgbClr val="70D1D6"/>
              </a:solidFill>
              <a:round/>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4163">
                <a:defRPr/>
              </a:pPr>
              <a:endParaRPr lang="en-US" sz="3200" b="1" kern="0">
                <a:solidFill>
                  <a:srgbClr val="FFFFFF"/>
                </a:solidFill>
                <a:latin typeface="Arial"/>
                <a:cs typeface="Arial"/>
              </a:endParaRPr>
            </a:p>
          </p:txBody>
        </p:sp>
        <p:pic>
          <p:nvPicPr>
            <p:cNvPr id="573" name="Picture 6"/>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999369" y="1492520"/>
              <a:ext cx="445332" cy="36771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74" name="Group 573"/>
          <p:cNvGrpSpPr/>
          <p:nvPr/>
        </p:nvGrpSpPr>
        <p:grpSpPr>
          <a:xfrm>
            <a:off x="6321709" y="1862887"/>
            <a:ext cx="583640" cy="583636"/>
            <a:chOff x="3005146" y="50555"/>
            <a:chExt cx="583640" cy="583636"/>
          </a:xfrm>
        </p:grpSpPr>
        <p:sp>
          <p:nvSpPr>
            <p:cNvPr id="575" name="Rounded Rectangle 574"/>
            <p:cNvSpPr/>
            <p:nvPr/>
          </p:nvSpPr>
          <p:spPr>
            <a:xfrm rot="2700000">
              <a:off x="3005148" y="50553"/>
              <a:ext cx="583636" cy="583640"/>
            </a:xfrm>
            <a:prstGeom prst="roundRect">
              <a:avLst>
                <a:gd name="adj" fmla="val 11287"/>
              </a:avLst>
            </a:prstGeom>
            <a:solidFill>
              <a:srgbClr val="70D1D6">
                <a:lumMod val="50000"/>
              </a:srgbClr>
            </a:solidFill>
            <a:ln w="25400" cap="rnd">
              <a:solidFill>
                <a:srgbClr val="70D1D6"/>
              </a:solidFill>
              <a:round/>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4163">
                <a:defRPr/>
              </a:pPr>
              <a:endParaRPr lang="en-US" sz="3200" b="1" kern="0">
                <a:solidFill>
                  <a:srgbClr val="FFFFFF"/>
                </a:solidFill>
                <a:latin typeface="Arial"/>
                <a:cs typeface="Arial"/>
              </a:endParaRPr>
            </a:p>
          </p:txBody>
        </p:sp>
        <p:pic>
          <p:nvPicPr>
            <p:cNvPr id="576" name="Picture 6"/>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072682" y="127370"/>
              <a:ext cx="445096" cy="43000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77" name="Group 576"/>
          <p:cNvGrpSpPr/>
          <p:nvPr/>
        </p:nvGrpSpPr>
        <p:grpSpPr>
          <a:xfrm>
            <a:off x="4464050" y="3120079"/>
            <a:ext cx="1534886" cy="2049289"/>
            <a:chOff x="4532287" y="3122670"/>
            <a:chExt cx="1534486" cy="2049289"/>
          </a:xfrm>
        </p:grpSpPr>
        <p:grpSp>
          <p:nvGrpSpPr>
            <p:cNvPr id="578" name="Group 577"/>
            <p:cNvGrpSpPr/>
            <p:nvPr/>
          </p:nvGrpSpPr>
          <p:grpSpPr>
            <a:xfrm>
              <a:off x="4532287" y="3122670"/>
              <a:ext cx="1534486" cy="2049289"/>
              <a:chOff x="4491077" y="3078156"/>
              <a:chExt cx="1534886" cy="2049289"/>
            </a:xfrm>
          </p:grpSpPr>
          <p:grpSp>
            <p:nvGrpSpPr>
              <p:cNvPr id="585" name="Group 584"/>
              <p:cNvGrpSpPr/>
              <p:nvPr/>
            </p:nvGrpSpPr>
            <p:grpSpPr>
              <a:xfrm>
                <a:off x="4491077" y="3078156"/>
                <a:ext cx="1534886" cy="2049289"/>
                <a:chOff x="4471426" y="2801689"/>
                <a:chExt cx="1534886" cy="2049289"/>
              </a:xfrm>
            </p:grpSpPr>
            <p:sp>
              <p:nvSpPr>
                <p:cNvPr id="589" name="Rounded Rectangle 588"/>
                <p:cNvSpPr/>
                <p:nvPr/>
              </p:nvSpPr>
              <p:spPr>
                <a:xfrm>
                  <a:off x="4471426" y="2801689"/>
                  <a:ext cx="1534886" cy="2049289"/>
                </a:xfrm>
                <a:prstGeom prst="roundRect">
                  <a:avLst>
                    <a:gd name="adj" fmla="val 2539"/>
                  </a:avLst>
                </a:prstGeom>
                <a:solidFill>
                  <a:srgbClr val="E7E6E6">
                    <a:lumMod val="90000"/>
                  </a:srgb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163">
                    <a:defRPr/>
                  </a:pPr>
                  <a:endParaRPr lang="en-US" sz="1900" kern="0">
                    <a:solidFill>
                      <a:srgbClr val="FFFFFF"/>
                    </a:solidFill>
                    <a:latin typeface="Arial"/>
                    <a:cs typeface="Arial"/>
                  </a:endParaRPr>
                </a:p>
              </p:txBody>
            </p:sp>
            <p:sp>
              <p:nvSpPr>
                <p:cNvPr id="590" name="Freeform 63"/>
                <p:cNvSpPr>
                  <a:spLocks noEditPoints="1"/>
                </p:cNvSpPr>
                <p:nvPr/>
              </p:nvSpPr>
              <p:spPr bwMode="auto">
                <a:xfrm rot="16200000">
                  <a:off x="5638654" y="2901983"/>
                  <a:ext cx="210412" cy="208756"/>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rgbClr val="E7E6E6">
                    <a:lumMod val="50000"/>
                  </a:srgb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163">
                    <a:defRPr/>
                  </a:pPr>
                  <a:endParaRPr lang="en-US" sz="1900" kern="0">
                    <a:solidFill>
                      <a:srgbClr val="FFFFFF"/>
                    </a:solidFill>
                    <a:latin typeface="Arial"/>
                    <a:cs typeface="Arial"/>
                  </a:endParaRPr>
                </a:p>
              </p:txBody>
            </p:sp>
          </p:grpSp>
          <p:grpSp>
            <p:nvGrpSpPr>
              <p:cNvPr id="586" name="Group 585"/>
              <p:cNvGrpSpPr/>
              <p:nvPr/>
            </p:nvGrpSpPr>
            <p:grpSpPr>
              <a:xfrm>
                <a:off x="4491077" y="3091966"/>
                <a:ext cx="1437285" cy="1955452"/>
                <a:chOff x="4471420" y="2489717"/>
                <a:chExt cx="1437285" cy="1955452"/>
              </a:xfrm>
            </p:grpSpPr>
            <p:sp>
              <p:nvSpPr>
                <p:cNvPr id="587" name="TextBox 586"/>
                <p:cNvSpPr txBox="1"/>
                <p:nvPr/>
              </p:nvSpPr>
              <p:spPr>
                <a:xfrm>
                  <a:off x="4471420" y="2489717"/>
                  <a:ext cx="1376818" cy="704296"/>
                </a:xfrm>
                <a:prstGeom prst="rect">
                  <a:avLst/>
                </a:prstGeom>
                <a:noFill/>
              </p:spPr>
              <p:txBody>
                <a:bodyPr wrap="square" lIns="45720" rtlCol="0">
                  <a:spAutoFit/>
                </a:bodyPr>
                <a:lstStyle>
                  <a:defPPr>
                    <a:defRPr lang="en-US"/>
                  </a:defPPr>
                  <a:lvl1pPr>
                    <a:defRPr sz="1400" b="1">
                      <a:solidFill>
                        <a:schemeClr val="tx2">
                          <a:lumMod val="75000"/>
                          <a:lumOff val="25000"/>
                        </a:schemeClr>
                      </a:solidFill>
                    </a:defRPr>
                  </a:lvl1pPr>
                </a:lstStyle>
                <a:p>
                  <a:pPr defTabSz="914163">
                    <a:lnSpc>
                      <a:spcPct val="85000"/>
                    </a:lnSpc>
                    <a:defRPr/>
                  </a:pPr>
                  <a:r>
                    <a:rPr lang="en-US" sz="1500" b="0" kern="0" dirty="0">
                      <a:solidFill>
                        <a:srgbClr val="2C2C2C">
                          <a:lumMod val="75000"/>
                          <a:lumOff val="25000"/>
                        </a:srgbClr>
                      </a:solidFill>
                      <a:latin typeface="Arial"/>
                      <a:cs typeface="Arial"/>
                    </a:rPr>
                    <a:t>Standard Open Interfaces</a:t>
                  </a:r>
                </a:p>
              </p:txBody>
            </p:sp>
            <p:sp>
              <p:nvSpPr>
                <p:cNvPr id="588" name="Rounded Rectangle 587"/>
                <p:cNvSpPr/>
                <p:nvPr/>
              </p:nvSpPr>
              <p:spPr>
                <a:xfrm>
                  <a:off x="4571189" y="3107653"/>
                  <a:ext cx="1337516" cy="1337516"/>
                </a:xfrm>
                <a:prstGeom prst="roundRect">
                  <a:avLst>
                    <a:gd name="adj" fmla="val 2539"/>
                  </a:avLst>
                </a:prstGeom>
                <a:solidFill>
                  <a:srgbClr val="FFFFFF"/>
                </a:solidFill>
                <a:ln w="34925" cap="rnd">
                  <a:solidFill>
                    <a:srgbClr val="E7E6E6">
                      <a:lumMod val="50000"/>
                    </a:srgbClr>
                  </a:solidFill>
                  <a:round/>
                  <a:headEnd/>
                  <a:tailEnd/>
                </a:ln>
                <a:effectLst/>
              </p:spPr>
              <p:txBody>
                <a:bodyPr vert="horz" wrap="square" lIns="91440" tIns="45720" rIns="91440" bIns="45720" numCol="1" anchor="t" anchorCtr="0" compatLnSpc="1">
                  <a:prstTxWarp prst="textNoShape">
                    <a:avLst/>
                  </a:prstTxWarp>
                </a:bodyPr>
                <a:lstStyle/>
                <a:p>
                  <a:pPr defTabSz="914163">
                    <a:lnSpc>
                      <a:spcPct val="85000"/>
                    </a:lnSpc>
                    <a:defRPr/>
                  </a:pPr>
                  <a:endParaRPr lang="en-US" sz="1200" kern="0">
                    <a:solidFill>
                      <a:srgbClr val="FFFFFF"/>
                    </a:solidFill>
                    <a:latin typeface="Arial"/>
                    <a:cs typeface="Arial"/>
                  </a:endParaRPr>
                </a:p>
              </p:txBody>
            </p:sp>
          </p:grpSp>
        </p:grpSp>
        <p:grpSp>
          <p:nvGrpSpPr>
            <p:cNvPr id="579" name="Group 578"/>
            <p:cNvGrpSpPr/>
            <p:nvPr/>
          </p:nvGrpSpPr>
          <p:grpSpPr>
            <a:xfrm>
              <a:off x="4938986" y="4092678"/>
              <a:ext cx="744034" cy="700924"/>
              <a:chOff x="8743898" y="447005"/>
              <a:chExt cx="744034" cy="700924"/>
            </a:xfrm>
          </p:grpSpPr>
          <p:sp>
            <p:nvSpPr>
              <p:cNvPr id="580" name="Freeform 15"/>
              <p:cNvSpPr>
                <a:spLocks/>
              </p:cNvSpPr>
              <p:nvPr/>
            </p:nvSpPr>
            <p:spPr bwMode="auto">
              <a:xfrm>
                <a:off x="9147285" y="447005"/>
                <a:ext cx="340647" cy="193611"/>
              </a:xfrm>
              <a:custGeom>
                <a:avLst/>
                <a:gdLst>
                  <a:gd name="T0" fmla="*/ 0 w 1770"/>
                  <a:gd name="T1" fmla="*/ 213 h 1006"/>
                  <a:gd name="T2" fmla="*/ 1402 w 1770"/>
                  <a:gd name="T3" fmla="*/ 1006 h 1006"/>
                  <a:gd name="T4" fmla="*/ 1770 w 1770"/>
                  <a:gd name="T5" fmla="*/ 794 h 1006"/>
                  <a:gd name="T6" fmla="*/ 368 w 1770"/>
                  <a:gd name="T7" fmla="*/ 0 h 1006"/>
                  <a:gd name="T8" fmla="*/ 0 w 1770"/>
                  <a:gd name="T9" fmla="*/ 213 h 1006"/>
                </a:gdLst>
                <a:ahLst/>
                <a:cxnLst>
                  <a:cxn ang="0">
                    <a:pos x="T0" y="T1"/>
                  </a:cxn>
                  <a:cxn ang="0">
                    <a:pos x="T2" y="T3"/>
                  </a:cxn>
                  <a:cxn ang="0">
                    <a:pos x="T4" y="T5"/>
                  </a:cxn>
                  <a:cxn ang="0">
                    <a:pos x="T6" y="T7"/>
                  </a:cxn>
                  <a:cxn ang="0">
                    <a:pos x="T8" y="T9"/>
                  </a:cxn>
                </a:cxnLst>
                <a:rect l="0" t="0" r="r" b="b"/>
                <a:pathLst>
                  <a:path w="1770" h="1006">
                    <a:moveTo>
                      <a:pt x="0" y="213"/>
                    </a:moveTo>
                    <a:lnTo>
                      <a:pt x="1402" y="1006"/>
                    </a:lnTo>
                    <a:lnTo>
                      <a:pt x="1770" y="794"/>
                    </a:lnTo>
                    <a:lnTo>
                      <a:pt x="368" y="0"/>
                    </a:lnTo>
                    <a:lnTo>
                      <a:pt x="0" y="213"/>
                    </a:lnTo>
                    <a:close/>
                  </a:path>
                </a:pathLst>
              </a:custGeom>
              <a:solidFill>
                <a:srgbClr val="215E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291">
                  <a:defRPr/>
                </a:pPr>
                <a:endParaRPr lang="en-US" sz="1900" kern="0">
                  <a:solidFill>
                    <a:srgbClr val="FFFFFF"/>
                  </a:solidFill>
                  <a:latin typeface="Arial"/>
                  <a:cs typeface="Arial"/>
                </a:endParaRPr>
              </a:p>
            </p:txBody>
          </p:sp>
          <p:sp>
            <p:nvSpPr>
              <p:cNvPr id="581" name="Freeform 16"/>
              <p:cNvSpPr>
                <a:spLocks/>
              </p:cNvSpPr>
              <p:nvPr/>
            </p:nvSpPr>
            <p:spPr bwMode="auto">
              <a:xfrm>
                <a:off x="8831080" y="798814"/>
                <a:ext cx="569669" cy="349115"/>
              </a:xfrm>
              <a:custGeom>
                <a:avLst/>
                <a:gdLst>
                  <a:gd name="T0" fmla="*/ 145 w 209"/>
                  <a:gd name="T1" fmla="*/ 37 h 128"/>
                  <a:gd name="T2" fmla="*/ 142 w 209"/>
                  <a:gd name="T3" fmla="*/ 37 h 128"/>
                  <a:gd name="T4" fmla="*/ 139 w 209"/>
                  <a:gd name="T5" fmla="*/ 37 h 128"/>
                  <a:gd name="T6" fmla="*/ 105 w 209"/>
                  <a:gd name="T7" fmla="*/ 17 h 128"/>
                  <a:gd name="T8" fmla="*/ 70 w 209"/>
                  <a:gd name="T9" fmla="*/ 37 h 128"/>
                  <a:gd name="T10" fmla="*/ 67 w 209"/>
                  <a:gd name="T11" fmla="*/ 38 h 128"/>
                  <a:gd name="T12" fmla="*/ 64 w 209"/>
                  <a:gd name="T13" fmla="*/ 37 h 128"/>
                  <a:gd name="T14" fmla="*/ 0 w 209"/>
                  <a:gd name="T15" fmla="*/ 0 h 128"/>
                  <a:gd name="T16" fmla="*/ 0 w 209"/>
                  <a:gd name="T17" fmla="*/ 69 h 128"/>
                  <a:gd name="T18" fmla="*/ 105 w 209"/>
                  <a:gd name="T19" fmla="*/ 128 h 128"/>
                  <a:gd name="T20" fmla="*/ 209 w 209"/>
                  <a:gd name="T21" fmla="*/ 69 h 128"/>
                  <a:gd name="T22" fmla="*/ 209 w 209"/>
                  <a:gd name="T23" fmla="*/ 0 h 128"/>
                  <a:gd name="T24" fmla="*/ 145 w 209"/>
                  <a:gd name="T25" fmla="*/ 3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128">
                    <a:moveTo>
                      <a:pt x="145" y="37"/>
                    </a:moveTo>
                    <a:cubicBezTo>
                      <a:pt x="144" y="37"/>
                      <a:pt x="143" y="37"/>
                      <a:pt x="142" y="37"/>
                    </a:cubicBezTo>
                    <a:cubicBezTo>
                      <a:pt x="141" y="37"/>
                      <a:pt x="140" y="37"/>
                      <a:pt x="139" y="37"/>
                    </a:cubicBezTo>
                    <a:cubicBezTo>
                      <a:pt x="105" y="17"/>
                      <a:pt x="105" y="17"/>
                      <a:pt x="105" y="17"/>
                    </a:cubicBezTo>
                    <a:cubicBezTo>
                      <a:pt x="70" y="37"/>
                      <a:pt x="70" y="37"/>
                      <a:pt x="70" y="37"/>
                    </a:cubicBezTo>
                    <a:cubicBezTo>
                      <a:pt x="69" y="37"/>
                      <a:pt x="68" y="38"/>
                      <a:pt x="67" y="38"/>
                    </a:cubicBezTo>
                    <a:cubicBezTo>
                      <a:pt x="66" y="38"/>
                      <a:pt x="65" y="37"/>
                      <a:pt x="64" y="37"/>
                    </a:cubicBezTo>
                    <a:cubicBezTo>
                      <a:pt x="0" y="0"/>
                      <a:pt x="0" y="0"/>
                      <a:pt x="0" y="0"/>
                    </a:cubicBezTo>
                    <a:cubicBezTo>
                      <a:pt x="0" y="69"/>
                      <a:pt x="0" y="69"/>
                      <a:pt x="0" y="69"/>
                    </a:cubicBezTo>
                    <a:cubicBezTo>
                      <a:pt x="105" y="128"/>
                      <a:pt x="105" y="128"/>
                      <a:pt x="105" y="128"/>
                    </a:cubicBezTo>
                    <a:cubicBezTo>
                      <a:pt x="209" y="69"/>
                      <a:pt x="209" y="69"/>
                      <a:pt x="209" y="69"/>
                    </a:cubicBezTo>
                    <a:cubicBezTo>
                      <a:pt x="209" y="0"/>
                      <a:pt x="209" y="0"/>
                      <a:pt x="209" y="0"/>
                    </a:cubicBezTo>
                    <a:lnTo>
                      <a:pt x="145" y="37"/>
                    </a:lnTo>
                    <a:close/>
                  </a:path>
                </a:pathLst>
              </a:custGeom>
              <a:solidFill>
                <a:srgbClr val="215E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291">
                  <a:defRPr/>
                </a:pPr>
                <a:endParaRPr lang="en-US" sz="1900" kern="0">
                  <a:solidFill>
                    <a:srgbClr val="FFFFFF"/>
                  </a:solidFill>
                  <a:latin typeface="Arial"/>
                  <a:cs typeface="Arial"/>
                </a:endParaRPr>
              </a:p>
            </p:txBody>
          </p:sp>
          <p:sp>
            <p:nvSpPr>
              <p:cNvPr id="582" name="Freeform 17"/>
              <p:cNvSpPr>
                <a:spLocks/>
              </p:cNvSpPr>
              <p:nvPr/>
            </p:nvSpPr>
            <p:spPr bwMode="auto">
              <a:xfrm>
                <a:off x="8743898" y="447005"/>
                <a:ext cx="340647" cy="193611"/>
              </a:xfrm>
              <a:custGeom>
                <a:avLst/>
                <a:gdLst>
                  <a:gd name="T0" fmla="*/ 0 w 1770"/>
                  <a:gd name="T1" fmla="*/ 794 h 1006"/>
                  <a:gd name="T2" fmla="*/ 368 w 1770"/>
                  <a:gd name="T3" fmla="*/ 1006 h 1006"/>
                  <a:gd name="T4" fmla="*/ 1770 w 1770"/>
                  <a:gd name="T5" fmla="*/ 213 h 1006"/>
                  <a:gd name="T6" fmla="*/ 1402 w 1770"/>
                  <a:gd name="T7" fmla="*/ 0 h 1006"/>
                  <a:gd name="T8" fmla="*/ 0 w 1770"/>
                  <a:gd name="T9" fmla="*/ 794 h 1006"/>
                </a:gdLst>
                <a:ahLst/>
                <a:cxnLst>
                  <a:cxn ang="0">
                    <a:pos x="T0" y="T1"/>
                  </a:cxn>
                  <a:cxn ang="0">
                    <a:pos x="T2" y="T3"/>
                  </a:cxn>
                  <a:cxn ang="0">
                    <a:pos x="T4" y="T5"/>
                  </a:cxn>
                  <a:cxn ang="0">
                    <a:pos x="T6" y="T7"/>
                  </a:cxn>
                  <a:cxn ang="0">
                    <a:pos x="T8" y="T9"/>
                  </a:cxn>
                </a:cxnLst>
                <a:rect l="0" t="0" r="r" b="b"/>
                <a:pathLst>
                  <a:path w="1770" h="1006">
                    <a:moveTo>
                      <a:pt x="0" y="794"/>
                    </a:moveTo>
                    <a:lnTo>
                      <a:pt x="368" y="1006"/>
                    </a:lnTo>
                    <a:lnTo>
                      <a:pt x="1770" y="213"/>
                    </a:lnTo>
                    <a:lnTo>
                      <a:pt x="1402" y="0"/>
                    </a:lnTo>
                    <a:lnTo>
                      <a:pt x="0" y="794"/>
                    </a:lnTo>
                    <a:close/>
                  </a:path>
                </a:pathLst>
              </a:custGeom>
              <a:solidFill>
                <a:srgbClr val="215E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291">
                  <a:defRPr/>
                </a:pPr>
                <a:endParaRPr lang="en-US" sz="1900" kern="0">
                  <a:solidFill>
                    <a:srgbClr val="FFFFFF"/>
                  </a:solidFill>
                  <a:latin typeface="Arial"/>
                  <a:cs typeface="Arial"/>
                </a:endParaRPr>
              </a:p>
            </p:txBody>
          </p:sp>
          <p:sp>
            <p:nvSpPr>
              <p:cNvPr id="583" name="Freeform 18"/>
              <p:cNvSpPr>
                <a:spLocks/>
              </p:cNvSpPr>
              <p:nvPr/>
            </p:nvSpPr>
            <p:spPr bwMode="auto">
              <a:xfrm>
                <a:off x="9147285" y="676220"/>
                <a:ext cx="340647" cy="193611"/>
              </a:xfrm>
              <a:custGeom>
                <a:avLst/>
                <a:gdLst>
                  <a:gd name="T0" fmla="*/ 0 w 1770"/>
                  <a:gd name="T1" fmla="*/ 793 h 1006"/>
                  <a:gd name="T2" fmla="*/ 368 w 1770"/>
                  <a:gd name="T3" fmla="*/ 1006 h 1006"/>
                  <a:gd name="T4" fmla="*/ 1770 w 1770"/>
                  <a:gd name="T5" fmla="*/ 212 h 1006"/>
                  <a:gd name="T6" fmla="*/ 1402 w 1770"/>
                  <a:gd name="T7" fmla="*/ 0 h 1006"/>
                  <a:gd name="T8" fmla="*/ 0 w 1770"/>
                  <a:gd name="T9" fmla="*/ 793 h 1006"/>
                </a:gdLst>
                <a:ahLst/>
                <a:cxnLst>
                  <a:cxn ang="0">
                    <a:pos x="T0" y="T1"/>
                  </a:cxn>
                  <a:cxn ang="0">
                    <a:pos x="T2" y="T3"/>
                  </a:cxn>
                  <a:cxn ang="0">
                    <a:pos x="T4" y="T5"/>
                  </a:cxn>
                  <a:cxn ang="0">
                    <a:pos x="T6" y="T7"/>
                  </a:cxn>
                  <a:cxn ang="0">
                    <a:pos x="T8" y="T9"/>
                  </a:cxn>
                </a:cxnLst>
                <a:rect l="0" t="0" r="r" b="b"/>
                <a:pathLst>
                  <a:path w="1770" h="1006">
                    <a:moveTo>
                      <a:pt x="0" y="793"/>
                    </a:moveTo>
                    <a:lnTo>
                      <a:pt x="368" y="1006"/>
                    </a:lnTo>
                    <a:lnTo>
                      <a:pt x="1770" y="212"/>
                    </a:lnTo>
                    <a:lnTo>
                      <a:pt x="1402" y="0"/>
                    </a:lnTo>
                    <a:lnTo>
                      <a:pt x="0" y="793"/>
                    </a:lnTo>
                    <a:close/>
                  </a:path>
                </a:pathLst>
              </a:custGeom>
              <a:solidFill>
                <a:srgbClr val="215E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291">
                  <a:defRPr/>
                </a:pPr>
                <a:endParaRPr lang="en-US" sz="1900" kern="0">
                  <a:solidFill>
                    <a:srgbClr val="FFFFFF"/>
                  </a:solidFill>
                  <a:latin typeface="Arial"/>
                  <a:cs typeface="Arial"/>
                </a:endParaRPr>
              </a:p>
            </p:txBody>
          </p:sp>
          <p:sp>
            <p:nvSpPr>
              <p:cNvPr id="584" name="Freeform 19"/>
              <p:cNvSpPr>
                <a:spLocks/>
              </p:cNvSpPr>
              <p:nvPr/>
            </p:nvSpPr>
            <p:spPr bwMode="auto">
              <a:xfrm>
                <a:off x="8743898" y="676220"/>
                <a:ext cx="340647" cy="193611"/>
              </a:xfrm>
              <a:custGeom>
                <a:avLst/>
                <a:gdLst>
                  <a:gd name="T0" fmla="*/ 0 w 1770"/>
                  <a:gd name="T1" fmla="*/ 212 h 1006"/>
                  <a:gd name="T2" fmla="*/ 1402 w 1770"/>
                  <a:gd name="T3" fmla="*/ 1006 h 1006"/>
                  <a:gd name="T4" fmla="*/ 1770 w 1770"/>
                  <a:gd name="T5" fmla="*/ 793 h 1006"/>
                  <a:gd name="T6" fmla="*/ 368 w 1770"/>
                  <a:gd name="T7" fmla="*/ 0 h 1006"/>
                  <a:gd name="T8" fmla="*/ 0 w 1770"/>
                  <a:gd name="T9" fmla="*/ 212 h 1006"/>
                </a:gdLst>
                <a:ahLst/>
                <a:cxnLst>
                  <a:cxn ang="0">
                    <a:pos x="T0" y="T1"/>
                  </a:cxn>
                  <a:cxn ang="0">
                    <a:pos x="T2" y="T3"/>
                  </a:cxn>
                  <a:cxn ang="0">
                    <a:pos x="T4" y="T5"/>
                  </a:cxn>
                  <a:cxn ang="0">
                    <a:pos x="T6" y="T7"/>
                  </a:cxn>
                  <a:cxn ang="0">
                    <a:pos x="T8" y="T9"/>
                  </a:cxn>
                </a:cxnLst>
                <a:rect l="0" t="0" r="r" b="b"/>
                <a:pathLst>
                  <a:path w="1770" h="1006">
                    <a:moveTo>
                      <a:pt x="0" y="212"/>
                    </a:moveTo>
                    <a:lnTo>
                      <a:pt x="1402" y="1006"/>
                    </a:lnTo>
                    <a:lnTo>
                      <a:pt x="1770" y="793"/>
                    </a:lnTo>
                    <a:lnTo>
                      <a:pt x="368" y="0"/>
                    </a:lnTo>
                    <a:lnTo>
                      <a:pt x="0" y="212"/>
                    </a:lnTo>
                    <a:close/>
                  </a:path>
                </a:pathLst>
              </a:custGeom>
              <a:solidFill>
                <a:srgbClr val="215E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291">
                  <a:defRPr/>
                </a:pPr>
                <a:endParaRPr lang="en-US" sz="1900" kern="0">
                  <a:solidFill>
                    <a:srgbClr val="FFFFFF"/>
                  </a:solidFill>
                  <a:latin typeface="Arial"/>
                  <a:cs typeface="Arial"/>
                </a:endParaRPr>
              </a:p>
            </p:txBody>
          </p:sp>
        </p:grpSp>
      </p:grpSp>
      <p:grpSp>
        <p:nvGrpSpPr>
          <p:cNvPr id="591" name="Group 590"/>
          <p:cNvGrpSpPr/>
          <p:nvPr/>
        </p:nvGrpSpPr>
        <p:grpSpPr>
          <a:xfrm>
            <a:off x="4475525" y="3110854"/>
            <a:ext cx="1534886" cy="2049289"/>
            <a:chOff x="8633959" y="309582"/>
            <a:chExt cx="1534486" cy="2049289"/>
          </a:xfrm>
        </p:grpSpPr>
        <p:grpSp>
          <p:nvGrpSpPr>
            <p:cNvPr id="594" name="Group 593"/>
            <p:cNvGrpSpPr/>
            <p:nvPr/>
          </p:nvGrpSpPr>
          <p:grpSpPr>
            <a:xfrm>
              <a:off x="8633959" y="309582"/>
              <a:ext cx="1534486" cy="2049289"/>
              <a:chOff x="4431769" y="3134868"/>
              <a:chExt cx="1534486" cy="2049289"/>
            </a:xfrm>
          </p:grpSpPr>
          <p:grpSp>
            <p:nvGrpSpPr>
              <p:cNvPr id="606" name="Group 605"/>
              <p:cNvGrpSpPr/>
              <p:nvPr/>
            </p:nvGrpSpPr>
            <p:grpSpPr>
              <a:xfrm>
                <a:off x="4431769" y="3134868"/>
                <a:ext cx="1534486" cy="2049289"/>
                <a:chOff x="4412037" y="3078156"/>
                <a:chExt cx="1534886" cy="2049289"/>
              </a:xfrm>
            </p:grpSpPr>
            <p:grpSp>
              <p:nvGrpSpPr>
                <p:cNvPr id="609" name="Group 608"/>
                <p:cNvGrpSpPr/>
                <p:nvPr/>
              </p:nvGrpSpPr>
              <p:grpSpPr>
                <a:xfrm>
                  <a:off x="4412037" y="3078156"/>
                  <a:ext cx="1534886" cy="2049289"/>
                  <a:chOff x="4392386" y="2801689"/>
                  <a:chExt cx="1534886" cy="2049289"/>
                </a:xfrm>
              </p:grpSpPr>
              <p:sp>
                <p:nvSpPr>
                  <p:cNvPr id="612" name="Rounded Rectangle 611"/>
                  <p:cNvSpPr/>
                  <p:nvPr/>
                </p:nvSpPr>
                <p:spPr>
                  <a:xfrm>
                    <a:off x="4392386" y="2801689"/>
                    <a:ext cx="1534886" cy="2049289"/>
                  </a:xfrm>
                  <a:prstGeom prst="roundRect">
                    <a:avLst>
                      <a:gd name="adj" fmla="val 2539"/>
                    </a:avLst>
                  </a:prstGeom>
                  <a:solidFill>
                    <a:srgbClr val="70D1D6"/>
                  </a:solidFill>
                  <a:ln w="41275" cap="rnd" cmpd="sng">
                    <a:solidFill>
                      <a:srgbClr val="70D1D6">
                        <a:lumMod val="75000"/>
                      </a:srgbClr>
                    </a:solidFill>
                    <a:round/>
                    <a:headEnd/>
                    <a:tailEnd/>
                  </a:ln>
                  <a:effectLst>
                    <a:glow rad="114300">
                      <a:srgbClr val="39BBB9">
                        <a:alpha val="34000"/>
                      </a:srgbClr>
                    </a:glow>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4163">
                      <a:defRPr/>
                    </a:pPr>
                    <a:endParaRPr lang="en-US" sz="1900" kern="0">
                      <a:solidFill>
                        <a:srgbClr val="FFFFFF"/>
                      </a:solidFill>
                      <a:latin typeface="Arial"/>
                      <a:cs typeface="Arial"/>
                    </a:endParaRPr>
                  </a:p>
                </p:txBody>
              </p:sp>
              <p:sp>
                <p:nvSpPr>
                  <p:cNvPr id="614" name="Freeform 63"/>
                  <p:cNvSpPr>
                    <a:spLocks noEditPoints="1"/>
                  </p:cNvSpPr>
                  <p:nvPr/>
                </p:nvSpPr>
                <p:spPr bwMode="auto">
                  <a:xfrm rot="16200000">
                    <a:off x="5638654" y="2901983"/>
                    <a:ext cx="210412" cy="208756"/>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rgbClr val="E7E6E6">
                      <a:lumMod val="50000"/>
                    </a:srgb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163">
                      <a:defRPr/>
                    </a:pPr>
                    <a:endParaRPr lang="en-US" sz="1900" kern="0">
                      <a:solidFill>
                        <a:srgbClr val="FFFFFF"/>
                      </a:solidFill>
                      <a:latin typeface="Arial"/>
                      <a:cs typeface="Arial"/>
                    </a:endParaRPr>
                  </a:p>
                </p:txBody>
              </p:sp>
            </p:grpSp>
            <p:sp>
              <p:nvSpPr>
                <p:cNvPr id="610" name="TextBox 609"/>
                <p:cNvSpPr txBox="1"/>
                <p:nvPr/>
              </p:nvSpPr>
              <p:spPr>
                <a:xfrm>
                  <a:off x="4435846" y="3079363"/>
                  <a:ext cx="1376818" cy="704296"/>
                </a:xfrm>
                <a:prstGeom prst="rect">
                  <a:avLst/>
                </a:prstGeom>
                <a:noFill/>
              </p:spPr>
              <p:txBody>
                <a:bodyPr wrap="square" lIns="45720" rtlCol="0">
                  <a:spAutoFit/>
                </a:bodyPr>
                <a:lstStyle>
                  <a:defPPr>
                    <a:defRPr lang="en-US"/>
                  </a:defPPr>
                  <a:lvl1pPr>
                    <a:defRPr sz="1400" b="1">
                      <a:solidFill>
                        <a:schemeClr val="tx2">
                          <a:lumMod val="75000"/>
                          <a:lumOff val="25000"/>
                        </a:schemeClr>
                      </a:solidFill>
                    </a:defRPr>
                  </a:lvl1pPr>
                </a:lstStyle>
                <a:p>
                  <a:pPr defTabSz="914163">
                    <a:lnSpc>
                      <a:spcPct val="85000"/>
                    </a:lnSpc>
                  </a:pPr>
                  <a:r>
                    <a:rPr lang="en-US" sz="1500" b="0" kern="0" dirty="0">
                      <a:solidFill>
                        <a:srgbClr val="2C2C2C">
                          <a:lumMod val="75000"/>
                          <a:lumOff val="25000"/>
                        </a:srgbClr>
                      </a:solidFill>
                      <a:latin typeface="Arial"/>
                      <a:cs typeface="Arial"/>
                    </a:rPr>
                    <a:t>Standard Open Interfaces</a:t>
                  </a:r>
                </a:p>
              </p:txBody>
            </p:sp>
          </p:grpSp>
          <p:sp>
            <p:nvSpPr>
              <p:cNvPr id="608" name="Rounded Rectangle 607"/>
              <p:cNvSpPr/>
              <p:nvPr/>
            </p:nvSpPr>
            <p:spPr>
              <a:xfrm>
                <a:off x="4550079" y="3758207"/>
                <a:ext cx="1337167" cy="1337516"/>
              </a:xfrm>
              <a:prstGeom prst="roundRect">
                <a:avLst>
                  <a:gd name="adj" fmla="val 2539"/>
                </a:avLst>
              </a:prstGeom>
              <a:solidFill>
                <a:srgbClr val="FFFFFF"/>
              </a:solidFill>
              <a:ln w="34925" cap="rnd">
                <a:solidFill>
                  <a:srgbClr val="E7E6E6">
                    <a:lumMod val="50000"/>
                  </a:srgbClr>
                </a:solidFill>
                <a:round/>
                <a:headEnd/>
                <a:tailEnd/>
              </a:ln>
              <a:effectLst/>
            </p:spPr>
            <p:txBody>
              <a:bodyPr vert="horz" wrap="square" lIns="91440" tIns="45720" rIns="91440" bIns="45720" numCol="1" anchor="t" anchorCtr="0" compatLnSpc="1">
                <a:prstTxWarp prst="textNoShape">
                  <a:avLst/>
                </a:prstTxWarp>
              </a:bodyPr>
              <a:lstStyle/>
              <a:p>
                <a:pPr defTabSz="914163">
                  <a:lnSpc>
                    <a:spcPct val="85000"/>
                  </a:lnSpc>
                  <a:defRPr/>
                </a:pPr>
                <a:endParaRPr lang="en-US" sz="1200" kern="0">
                  <a:solidFill>
                    <a:srgbClr val="FFFFFF"/>
                  </a:solidFill>
                  <a:latin typeface="Arial"/>
                  <a:cs typeface="Arial"/>
                </a:endParaRPr>
              </a:p>
            </p:txBody>
          </p:sp>
        </p:grpSp>
        <p:grpSp>
          <p:nvGrpSpPr>
            <p:cNvPr id="596" name="Group 595"/>
            <p:cNvGrpSpPr/>
            <p:nvPr/>
          </p:nvGrpSpPr>
          <p:grpSpPr>
            <a:xfrm>
              <a:off x="9013198" y="1229447"/>
              <a:ext cx="744034" cy="700924"/>
              <a:chOff x="8618773" y="408505"/>
              <a:chExt cx="744034" cy="700924"/>
            </a:xfrm>
          </p:grpSpPr>
          <p:sp>
            <p:nvSpPr>
              <p:cNvPr id="597" name="Freeform 15"/>
              <p:cNvSpPr>
                <a:spLocks/>
              </p:cNvSpPr>
              <p:nvPr/>
            </p:nvSpPr>
            <p:spPr bwMode="auto">
              <a:xfrm>
                <a:off x="9022160" y="408505"/>
                <a:ext cx="340647" cy="193611"/>
              </a:xfrm>
              <a:custGeom>
                <a:avLst/>
                <a:gdLst>
                  <a:gd name="T0" fmla="*/ 0 w 1770"/>
                  <a:gd name="T1" fmla="*/ 213 h 1006"/>
                  <a:gd name="T2" fmla="*/ 1402 w 1770"/>
                  <a:gd name="T3" fmla="*/ 1006 h 1006"/>
                  <a:gd name="T4" fmla="*/ 1770 w 1770"/>
                  <a:gd name="T5" fmla="*/ 794 h 1006"/>
                  <a:gd name="T6" fmla="*/ 368 w 1770"/>
                  <a:gd name="T7" fmla="*/ 0 h 1006"/>
                  <a:gd name="T8" fmla="*/ 0 w 1770"/>
                  <a:gd name="T9" fmla="*/ 213 h 1006"/>
                </a:gdLst>
                <a:ahLst/>
                <a:cxnLst>
                  <a:cxn ang="0">
                    <a:pos x="T0" y="T1"/>
                  </a:cxn>
                  <a:cxn ang="0">
                    <a:pos x="T2" y="T3"/>
                  </a:cxn>
                  <a:cxn ang="0">
                    <a:pos x="T4" y="T5"/>
                  </a:cxn>
                  <a:cxn ang="0">
                    <a:pos x="T6" y="T7"/>
                  </a:cxn>
                  <a:cxn ang="0">
                    <a:pos x="T8" y="T9"/>
                  </a:cxn>
                </a:cxnLst>
                <a:rect l="0" t="0" r="r" b="b"/>
                <a:pathLst>
                  <a:path w="1770" h="1006">
                    <a:moveTo>
                      <a:pt x="0" y="213"/>
                    </a:moveTo>
                    <a:lnTo>
                      <a:pt x="1402" y="1006"/>
                    </a:lnTo>
                    <a:lnTo>
                      <a:pt x="1770" y="794"/>
                    </a:lnTo>
                    <a:lnTo>
                      <a:pt x="368" y="0"/>
                    </a:lnTo>
                    <a:lnTo>
                      <a:pt x="0" y="213"/>
                    </a:lnTo>
                    <a:close/>
                  </a:path>
                </a:pathLst>
              </a:custGeom>
              <a:solidFill>
                <a:srgbClr val="215E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291">
                  <a:defRPr/>
                </a:pPr>
                <a:endParaRPr lang="en-US" sz="1900" kern="0">
                  <a:solidFill>
                    <a:srgbClr val="FFFFFF"/>
                  </a:solidFill>
                  <a:latin typeface="Arial"/>
                  <a:cs typeface="Arial"/>
                </a:endParaRPr>
              </a:p>
            </p:txBody>
          </p:sp>
          <p:sp>
            <p:nvSpPr>
              <p:cNvPr id="598" name="Freeform 16"/>
              <p:cNvSpPr>
                <a:spLocks/>
              </p:cNvSpPr>
              <p:nvPr/>
            </p:nvSpPr>
            <p:spPr bwMode="auto">
              <a:xfrm>
                <a:off x="8705955" y="760314"/>
                <a:ext cx="569669" cy="349115"/>
              </a:xfrm>
              <a:custGeom>
                <a:avLst/>
                <a:gdLst>
                  <a:gd name="T0" fmla="*/ 145 w 209"/>
                  <a:gd name="T1" fmla="*/ 37 h 128"/>
                  <a:gd name="T2" fmla="*/ 142 w 209"/>
                  <a:gd name="T3" fmla="*/ 37 h 128"/>
                  <a:gd name="T4" fmla="*/ 139 w 209"/>
                  <a:gd name="T5" fmla="*/ 37 h 128"/>
                  <a:gd name="T6" fmla="*/ 105 w 209"/>
                  <a:gd name="T7" fmla="*/ 17 h 128"/>
                  <a:gd name="T8" fmla="*/ 70 w 209"/>
                  <a:gd name="T9" fmla="*/ 37 h 128"/>
                  <a:gd name="T10" fmla="*/ 67 w 209"/>
                  <a:gd name="T11" fmla="*/ 38 h 128"/>
                  <a:gd name="T12" fmla="*/ 64 w 209"/>
                  <a:gd name="T13" fmla="*/ 37 h 128"/>
                  <a:gd name="T14" fmla="*/ 0 w 209"/>
                  <a:gd name="T15" fmla="*/ 0 h 128"/>
                  <a:gd name="T16" fmla="*/ 0 w 209"/>
                  <a:gd name="T17" fmla="*/ 69 h 128"/>
                  <a:gd name="T18" fmla="*/ 105 w 209"/>
                  <a:gd name="T19" fmla="*/ 128 h 128"/>
                  <a:gd name="T20" fmla="*/ 209 w 209"/>
                  <a:gd name="T21" fmla="*/ 69 h 128"/>
                  <a:gd name="T22" fmla="*/ 209 w 209"/>
                  <a:gd name="T23" fmla="*/ 0 h 128"/>
                  <a:gd name="T24" fmla="*/ 145 w 209"/>
                  <a:gd name="T25" fmla="*/ 3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128">
                    <a:moveTo>
                      <a:pt x="145" y="37"/>
                    </a:moveTo>
                    <a:cubicBezTo>
                      <a:pt x="144" y="37"/>
                      <a:pt x="143" y="37"/>
                      <a:pt x="142" y="37"/>
                    </a:cubicBezTo>
                    <a:cubicBezTo>
                      <a:pt x="141" y="37"/>
                      <a:pt x="140" y="37"/>
                      <a:pt x="139" y="37"/>
                    </a:cubicBezTo>
                    <a:cubicBezTo>
                      <a:pt x="105" y="17"/>
                      <a:pt x="105" y="17"/>
                      <a:pt x="105" y="17"/>
                    </a:cubicBezTo>
                    <a:cubicBezTo>
                      <a:pt x="70" y="37"/>
                      <a:pt x="70" y="37"/>
                      <a:pt x="70" y="37"/>
                    </a:cubicBezTo>
                    <a:cubicBezTo>
                      <a:pt x="69" y="37"/>
                      <a:pt x="68" y="38"/>
                      <a:pt x="67" y="38"/>
                    </a:cubicBezTo>
                    <a:cubicBezTo>
                      <a:pt x="66" y="38"/>
                      <a:pt x="65" y="37"/>
                      <a:pt x="64" y="37"/>
                    </a:cubicBezTo>
                    <a:cubicBezTo>
                      <a:pt x="0" y="0"/>
                      <a:pt x="0" y="0"/>
                      <a:pt x="0" y="0"/>
                    </a:cubicBezTo>
                    <a:cubicBezTo>
                      <a:pt x="0" y="69"/>
                      <a:pt x="0" y="69"/>
                      <a:pt x="0" y="69"/>
                    </a:cubicBezTo>
                    <a:cubicBezTo>
                      <a:pt x="105" y="128"/>
                      <a:pt x="105" y="128"/>
                      <a:pt x="105" y="128"/>
                    </a:cubicBezTo>
                    <a:cubicBezTo>
                      <a:pt x="209" y="69"/>
                      <a:pt x="209" y="69"/>
                      <a:pt x="209" y="69"/>
                    </a:cubicBezTo>
                    <a:cubicBezTo>
                      <a:pt x="209" y="0"/>
                      <a:pt x="209" y="0"/>
                      <a:pt x="209" y="0"/>
                    </a:cubicBezTo>
                    <a:lnTo>
                      <a:pt x="145" y="37"/>
                    </a:lnTo>
                    <a:close/>
                  </a:path>
                </a:pathLst>
              </a:custGeom>
              <a:solidFill>
                <a:srgbClr val="215E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291">
                  <a:defRPr/>
                </a:pPr>
                <a:endParaRPr lang="en-US" sz="1900" kern="0">
                  <a:solidFill>
                    <a:srgbClr val="FFFFFF"/>
                  </a:solidFill>
                  <a:latin typeface="Arial"/>
                  <a:cs typeface="Arial"/>
                </a:endParaRPr>
              </a:p>
            </p:txBody>
          </p:sp>
          <p:sp>
            <p:nvSpPr>
              <p:cNvPr id="601" name="Freeform 17"/>
              <p:cNvSpPr>
                <a:spLocks/>
              </p:cNvSpPr>
              <p:nvPr/>
            </p:nvSpPr>
            <p:spPr bwMode="auto">
              <a:xfrm>
                <a:off x="8618773" y="408505"/>
                <a:ext cx="340647" cy="193611"/>
              </a:xfrm>
              <a:custGeom>
                <a:avLst/>
                <a:gdLst>
                  <a:gd name="T0" fmla="*/ 0 w 1770"/>
                  <a:gd name="T1" fmla="*/ 794 h 1006"/>
                  <a:gd name="T2" fmla="*/ 368 w 1770"/>
                  <a:gd name="T3" fmla="*/ 1006 h 1006"/>
                  <a:gd name="T4" fmla="*/ 1770 w 1770"/>
                  <a:gd name="T5" fmla="*/ 213 h 1006"/>
                  <a:gd name="T6" fmla="*/ 1402 w 1770"/>
                  <a:gd name="T7" fmla="*/ 0 h 1006"/>
                  <a:gd name="T8" fmla="*/ 0 w 1770"/>
                  <a:gd name="T9" fmla="*/ 794 h 1006"/>
                </a:gdLst>
                <a:ahLst/>
                <a:cxnLst>
                  <a:cxn ang="0">
                    <a:pos x="T0" y="T1"/>
                  </a:cxn>
                  <a:cxn ang="0">
                    <a:pos x="T2" y="T3"/>
                  </a:cxn>
                  <a:cxn ang="0">
                    <a:pos x="T4" y="T5"/>
                  </a:cxn>
                  <a:cxn ang="0">
                    <a:pos x="T6" y="T7"/>
                  </a:cxn>
                  <a:cxn ang="0">
                    <a:pos x="T8" y="T9"/>
                  </a:cxn>
                </a:cxnLst>
                <a:rect l="0" t="0" r="r" b="b"/>
                <a:pathLst>
                  <a:path w="1770" h="1006">
                    <a:moveTo>
                      <a:pt x="0" y="794"/>
                    </a:moveTo>
                    <a:lnTo>
                      <a:pt x="368" y="1006"/>
                    </a:lnTo>
                    <a:lnTo>
                      <a:pt x="1770" y="213"/>
                    </a:lnTo>
                    <a:lnTo>
                      <a:pt x="1402" y="0"/>
                    </a:lnTo>
                    <a:lnTo>
                      <a:pt x="0" y="794"/>
                    </a:lnTo>
                    <a:close/>
                  </a:path>
                </a:pathLst>
              </a:custGeom>
              <a:solidFill>
                <a:srgbClr val="215E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291">
                  <a:defRPr/>
                </a:pPr>
                <a:endParaRPr lang="en-US" sz="1900" kern="0">
                  <a:solidFill>
                    <a:srgbClr val="FFFFFF"/>
                  </a:solidFill>
                  <a:latin typeface="Arial"/>
                  <a:cs typeface="Arial"/>
                </a:endParaRPr>
              </a:p>
            </p:txBody>
          </p:sp>
          <p:sp>
            <p:nvSpPr>
              <p:cNvPr id="604" name="Freeform 18"/>
              <p:cNvSpPr>
                <a:spLocks/>
              </p:cNvSpPr>
              <p:nvPr/>
            </p:nvSpPr>
            <p:spPr bwMode="auto">
              <a:xfrm>
                <a:off x="9022160" y="637720"/>
                <a:ext cx="340647" cy="193611"/>
              </a:xfrm>
              <a:custGeom>
                <a:avLst/>
                <a:gdLst>
                  <a:gd name="T0" fmla="*/ 0 w 1770"/>
                  <a:gd name="T1" fmla="*/ 793 h 1006"/>
                  <a:gd name="T2" fmla="*/ 368 w 1770"/>
                  <a:gd name="T3" fmla="*/ 1006 h 1006"/>
                  <a:gd name="T4" fmla="*/ 1770 w 1770"/>
                  <a:gd name="T5" fmla="*/ 212 h 1006"/>
                  <a:gd name="T6" fmla="*/ 1402 w 1770"/>
                  <a:gd name="T7" fmla="*/ 0 h 1006"/>
                  <a:gd name="T8" fmla="*/ 0 w 1770"/>
                  <a:gd name="T9" fmla="*/ 793 h 1006"/>
                </a:gdLst>
                <a:ahLst/>
                <a:cxnLst>
                  <a:cxn ang="0">
                    <a:pos x="T0" y="T1"/>
                  </a:cxn>
                  <a:cxn ang="0">
                    <a:pos x="T2" y="T3"/>
                  </a:cxn>
                  <a:cxn ang="0">
                    <a:pos x="T4" y="T5"/>
                  </a:cxn>
                  <a:cxn ang="0">
                    <a:pos x="T6" y="T7"/>
                  </a:cxn>
                  <a:cxn ang="0">
                    <a:pos x="T8" y="T9"/>
                  </a:cxn>
                </a:cxnLst>
                <a:rect l="0" t="0" r="r" b="b"/>
                <a:pathLst>
                  <a:path w="1770" h="1006">
                    <a:moveTo>
                      <a:pt x="0" y="793"/>
                    </a:moveTo>
                    <a:lnTo>
                      <a:pt x="368" y="1006"/>
                    </a:lnTo>
                    <a:lnTo>
                      <a:pt x="1770" y="212"/>
                    </a:lnTo>
                    <a:lnTo>
                      <a:pt x="1402" y="0"/>
                    </a:lnTo>
                    <a:lnTo>
                      <a:pt x="0" y="793"/>
                    </a:lnTo>
                    <a:close/>
                  </a:path>
                </a:pathLst>
              </a:custGeom>
              <a:solidFill>
                <a:srgbClr val="215E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291">
                  <a:defRPr/>
                </a:pPr>
                <a:endParaRPr lang="en-US" sz="1900" kern="0">
                  <a:solidFill>
                    <a:srgbClr val="FFFFFF"/>
                  </a:solidFill>
                  <a:latin typeface="Arial"/>
                  <a:cs typeface="Arial"/>
                </a:endParaRPr>
              </a:p>
            </p:txBody>
          </p:sp>
          <p:sp>
            <p:nvSpPr>
              <p:cNvPr id="605" name="Freeform 19"/>
              <p:cNvSpPr>
                <a:spLocks/>
              </p:cNvSpPr>
              <p:nvPr/>
            </p:nvSpPr>
            <p:spPr bwMode="auto">
              <a:xfrm>
                <a:off x="8618773" y="637720"/>
                <a:ext cx="340647" cy="193611"/>
              </a:xfrm>
              <a:custGeom>
                <a:avLst/>
                <a:gdLst>
                  <a:gd name="T0" fmla="*/ 0 w 1770"/>
                  <a:gd name="T1" fmla="*/ 212 h 1006"/>
                  <a:gd name="T2" fmla="*/ 1402 w 1770"/>
                  <a:gd name="T3" fmla="*/ 1006 h 1006"/>
                  <a:gd name="T4" fmla="*/ 1770 w 1770"/>
                  <a:gd name="T5" fmla="*/ 793 h 1006"/>
                  <a:gd name="T6" fmla="*/ 368 w 1770"/>
                  <a:gd name="T7" fmla="*/ 0 h 1006"/>
                  <a:gd name="T8" fmla="*/ 0 w 1770"/>
                  <a:gd name="T9" fmla="*/ 212 h 1006"/>
                </a:gdLst>
                <a:ahLst/>
                <a:cxnLst>
                  <a:cxn ang="0">
                    <a:pos x="T0" y="T1"/>
                  </a:cxn>
                  <a:cxn ang="0">
                    <a:pos x="T2" y="T3"/>
                  </a:cxn>
                  <a:cxn ang="0">
                    <a:pos x="T4" y="T5"/>
                  </a:cxn>
                  <a:cxn ang="0">
                    <a:pos x="T6" y="T7"/>
                  </a:cxn>
                  <a:cxn ang="0">
                    <a:pos x="T8" y="T9"/>
                  </a:cxn>
                </a:cxnLst>
                <a:rect l="0" t="0" r="r" b="b"/>
                <a:pathLst>
                  <a:path w="1770" h="1006">
                    <a:moveTo>
                      <a:pt x="0" y="212"/>
                    </a:moveTo>
                    <a:lnTo>
                      <a:pt x="1402" y="1006"/>
                    </a:lnTo>
                    <a:lnTo>
                      <a:pt x="1770" y="793"/>
                    </a:lnTo>
                    <a:lnTo>
                      <a:pt x="368" y="0"/>
                    </a:lnTo>
                    <a:lnTo>
                      <a:pt x="0" y="212"/>
                    </a:lnTo>
                    <a:close/>
                  </a:path>
                </a:pathLst>
              </a:custGeom>
              <a:solidFill>
                <a:srgbClr val="215E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291">
                  <a:defRPr/>
                </a:pPr>
                <a:endParaRPr lang="en-US" sz="1900" kern="0">
                  <a:solidFill>
                    <a:srgbClr val="FFFFFF"/>
                  </a:solidFill>
                  <a:latin typeface="Arial"/>
                  <a:cs typeface="Arial"/>
                </a:endParaRPr>
              </a:p>
            </p:txBody>
          </p:sp>
        </p:grpSp>
      </p:grpSp>
      <p:grpSp>
        <p:nvGrpSpPr>
          <p:cNvPr id="615" name="Group 614"/>
          <p:cNvGrpSpPr/>
          <p:nvPr/>
        </p:nvGrpSpPr>
        <p:grpSpPr>
          <a:xfrm>
            <a:off x="8035545" y="3110855"/>
            <a:ext cx="1534886" cy="2049289"/>
            <a:chOff x="5107185" y="626314"/>
            <a:chExt cx="1534486" cy="2049289"/>
          </a:xfrm>
        </p:grpSpPr>
        <p:grpSp>
          <p:nvGrpSpPr>
            <p:cNvPr id="616" name="Group 615"/>
            <p:cNvGrpSpPr/>
            <p:nvPr/>
          </p:nvGrpSpPr>
          <p:grpSpPr>
            <a:xfrm>
              <a:off x="5107185" y="626314"/>
              <a:ext cx="1534486" cy="2049289"/>
              <a:chOff x="8156723" y="3078156"/>
              <a:chExt cx="1534886" cy="2049289"/>
            </a:xfrm>
          </p:grpSpPr>
          <p:grpSp>
            <p:nvGrpSpPr>
              <p:cNvPr id="624" name="Group 623"/>
              <p:cNvGrpSpPr/>
              <p:nvPr/>
            </p:nvGrpSpPr>
            <p:grpSpPr>
              <a:xfrm>
                <a:off x="8156723" y="3078156"/>
                <a:ext cx="1534886" cy="2049289"/>
                <a:chOff x="8137072" y="2801689"/>
                <a:chExt cx="1534886" cy="2049289"/>
              </a:xfrm>
            </p:grpSpPr>
            <p:sp>
              <p:nvSpPr>
                <p:cNvPr id="628" name="Rounded Rectangle 627"/>
                <p:cNvSpPr/>
                <p:nvPr/>
              </p:nvSpPr>
              <p:spPr>
                <a:xfrm>
                  <a:off x="8137072" y="2801689"/>
                  <a:ext cx="1534886" cy="2049289"/>
                </a:xfrm>
                <a:prstGeom prst="roundRect">
                  <a:avLst>
                    <a:gd name="adj" fmla="val 2539"/>
                  </a:avLst>
                </a:prstGeom>
                <a:solidFill>
                  <a:srgbClr val="E7E6E6">
                    <a:lumMod val="90000"/>
                  </a:srgb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163">
                    <a:defRPr/>
                  </a:pPr>
                  <a:endParaRPr lang="en-US" sz="1900" kern="0">
                    <a:solidFill>
                      <a:srgbClr val="FFFFFF"/>
                    </a:solidFill>
                    <a:latin typeface="Arial"/>
                    <a:cs typeface="Arial"/>
                  </a:endParaRPr>
                </a:p>
              </p:txBody>
            </p:sp>
            <p:sp>
              <p:nvSpPr>
                <p:cNvPr id="629" name="Freeform 63"/>
                <p:cNvSpPr>
                  <a:spLocks noEditPoints="1"/>
                </p:cNvSpPr>
                <p:nvPr/>
              </p:nvSpPr>
              <p:spPr bwMode="auto">
                <a:xfrm rot="16200000">
                  <a:off x="9361341" y="2901983"/>
                  <a:ext cx="210412" cy="208756"/>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rgbClr val="E7E6E6">
                    <a:lumMod val="50000"/>
                  </a:srgb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163">
                    <a:defRPr/>
                  </a:pPr>
                  <a:endParaRPr lang="en-US" sz="1900" kern="0">
                    <a:solidFill>
                      <a:srgbClr val="FFFFFF"/>
                    </a:solidFill>
                    <a:latin typeface="Arial"/>
                    <a:cs typeface="Arial"/>
                  </a:endParaRPr>
                </a:p>
              </p:txBody>
            </p:sp>
          </p:grpSp>
          <p:grpSp>
            <p:nvGrpSpPr>
              <p:cNvPr id="625" name="Group 624"/>
              <p:cNvGrpSpPr/>
              <p:nvPr/>
            </p:nvGrpSpPr>
            <p:grpSpPr>
              <a:xfrm>
                <a:off x="8235763" y="3145756"/>
                <a:ext cx="1376818" cy="1901662"/>
                <a:chOff x="-1981200" y="3465359"/>
                <a:chExt cx="1376818" cy="1901662"/>
              </a:xfrm>
            </p:grpSpPr>
            <p:sp>
              <p:nvSpPr>
                <p:cNvPr id="626" name="TextBox 625"/>
                <p:cNvSpPr txBox="1"/>
                <p:nvPr/>
              </p:nvSpPr>
              <p:spPr>
                <a:xfrm>
                  <a:off x="-1981200" y="3465359"/>
                  <a:ext cx="1376818" cy="490519"/>
                </a:xfrm>
                <a:prstGeom prst="rect">
                  <a:avLst/>
                </a:prstGeom>
                <a:noFill/>
              </p:spPr>
              <p:txBody>
                <a:bodyPr wrap="square" lIns="45720" rtlCol="0">
                  <a:spAutoFit/>
                </a:bodyPr>
                <a:lstStyle>
                  <a:defPPr>
                    <a:defRPr lang="en-US"/>
                  </a:defPPr>
                  <a:lvl1pPr>
                    <a:defRPr sz="1400" b="1">
                      <a:solidFill>
                        <a:schemeClr val="tx2">
                          <a:lumMod val="75000"/>
                          <a:lumOff val="25000"/>
                        </a:schemeClr>
                      </a:solidFill>
                    </a:defRPr>
                  </a:lvl1pPr>
                </a:lstStyle>
                <a:p>
                  <a:pPr defTabSz="914163">
                    <a:lnSpc>
                      <a:spcPct val="85000"/>
                    </a:lnSpc>
                    <a:defRPr/>
                  </a:pPr>
                  <a:r>
                    <a:rPr lang="en-US" sz="1500" b="0" kern="0" dirty="0">
                      <a:solidFill>
                        <a:srgbClr val="2C2C2C">
                          <a:lumMod val="75000"/>
                          <a:lumOff val="25000"/>
                        </a:srgbClr>
                      </a:solidFill>
                      <a:latin typeface="Arial"/>
                      <a:cs typeface="Arial"/>
                    </a:rPr>
                    <a:t>Automation and Visibility</a:t>
                  </a:r>
                </a:p>
              </p:txBody>
            </p:sp>
            <p:sp>
              <p:nvSpPr>
                <p:cNvPr id="627" name="Rounded Rectangle 626"/>
                <p:cNvSpPr/>
                <p:nvPr/>
              </p:nvSpPr>
              <p:spPr>
                <a:xfrm>
                  <a:off x="-1963897" y="4029505"/>
                  <a:ext cx="1337516" cy="1337516"/>
                </a:xfrm>
                <a:prstGeom prst="roundRect">
                  <a:avLst>
                    <a:gd name="adj" fmla="val 2539"/>
                  </a:avLst>
                </a:prstGeom>
                <a:solidFill>
                  <a:srgbClr val="FFFFFF"/>
                </a:solidFill>
                <a:ln w="34925" cap="rnd">
                  <a:solidFill>
                    <a:srgbClr val="E7E6E6">
                      <a:lumMod val="50000"/>
                    </a:srgbClr>
                  </a:solidFill>
                  <a:round/>
                  <a:headEnd/>
                  <a:tailEnd/>
                </a:ln>
                <a:effectLst/>
              </p:spPr>
              <p:txBody>
                <a:bodyPr vert="horz" wrap="square" lIns="91440" tIns="45720" rIns="91440" bIns="45720" numCol="1" anchor="t" anchorCtr="0" compatLnSpc="1">
                  <a:prstTxWarp prst="textNoShape">
                    <a:avLst/>
                  </a:prstTxWarp>
                </a:bodyPr>
                <a:lstStyle/>
                <a:p>
                  <a:pPr defTabSz="914163">
                    <a:lnSpc>
                      <a:spcPct val="85000"/>
                    </a:lnSpc>
                    <a:defRPr/>
                  </a:pPr>
                  <a:endParaRPr lang="en-US" sz="1200" kern="0">
                    <a:solidFill>
                      <a:srgbClr val="FFFFFF"/>
                    </a:solidFill>
                    <a:latin typeface="Arial"/>
                    <a:cs typeface="Arial"/>
                  </a:endParaRPr>
                </a:p>
              </p:txBody>
            </p:sp>
          </p:grpSp>
        </p:grpSp>
        <p:grpSp>
          <p:nvGrpSpPr>
            <p:cNvPr id="617" name="Group 616"/>
            <p:cNvGrpSpPr/>
            <p:nvPr/>
          </p:nvGrpSpPr>
          <p:grpSpPr>
            <a:xfrm>
              <a:off x="5490808" y="1519904"/>
              <a:ext cx="844707" cy="764795"/>
              <a:chOff x="8390371" y="3995182"/>
              <a:chExt cx="844707" cy="764795"/>
            </a:xfrm>
          </p:grpSpPr>
          <p:sp>
            <p:nvSpPr>
              <p:cNvPr id="621" name="Freeform 57"/>
              <p:cNvSpPr>
                <a:spLocks noEditPoints="1"/>
              </p:cNvSpPr>
              <p:nvPr/>
            </p:nvSpPr>
            <p:spPr bwMode="auto">
              <a:xfrm>
                <a:off x="8441584" y="3995182"/>
                <a:ext cx="399725" cy="399725"/>
              </a:xfrm>
              <a:custGeom>
                <a:avLst/>
                <a:gdLst/>
                <a:ahLst/>
                <a:cxnLst>
                  <a:cxn ang="0">
                    <a:pos x="153" y="80"/>
                  </a:cxn>
                  <a:cxn ang="0">
                    <a:pos x="137" y="70"/>
                  </a:cxn>
                  <a:cxn ang="0">
                    <a:pos x="155" y="61"/>
                  </a:cxn>
                  <a:cxn ang="0">
                    <a:pos x="146" y="38"/>
                  </a:cxn>
                  <a:cxn ang="0">
                    <a:pos x="140" y="36"/>
                  </a:cxn>
                  <a:cxn ang="0">
                    <a:pos x="121" y="38"/>
                  </a:cxn>
                  <a:cxn ang="0">
                    <a:pos x="130" y="20"/>
                  </a:cxn>
                  <a:cxn ang="0">
                    <a:pos x="110" y="6"/>
                  </a:cxn>
                  <a:cxn ang="0">
                    <a:pos x="95" y="22"/>
                  </a:cxn>
                  <a:cxn ang="0">
                    <a:pos x="87" y="4"/>
                  </a:cxn>
                  <a:cxn ang="0">
                    <a:pos x="82" y="0"/>
                  </a:cxn>
                  <a:cxn ang="0">
                    <a:pos x="57" y="7"/>
                  </a:cxn>
                  <a:cxn ang="0">
                    <a:pos x="53" y="26"/>
                  </a:cxn>
                  <a:cxn ang="0">
                    <a:pos x="36" y="13"/>
                  </a:cxn>
                  <a:cxn ang="0">
                    <a:pos x="18" y="29"/>
                  </a:cxn>
                  <a:cxn ang="0">
                    <a:pos x="30" y="45"/>
                  </a:cxn>
                  <a:cxn ang="0">
                    <a:pos x="10" y="47"/>
                  </a:cxn>
                  <a:cxn ang="0">
                    <a:pos x="5" y="50"/>
                  </a:cxn>
                  <a:cxn ang="0">
                    <a:pos x="1" y="74"/>
                  </a:cxn>
                  <a:cxn ang="0">
                    <a:pos x="20" y="80"/>
                  </a:cxn>
                  <a:cxn ang="0">
                    <a:pos x="5" y="93"/>
                  </a:cxn>
                  <a:cxn ang="0">
                    <a:pos x="11" y="118"/>
                  </a:cxn>
                  <a:cxn ang="0">
                    <a:pos x="17" y="121"/>
                  </a:cxn>
                  <a:cxn ang="0">
                    <a:pos x="37" y="119"/>
                  </a:cxn>
                  <a:cxn ang="0">
                    <a:pos x="29" y="140"/>
                  </a:cxn>
                  <a:cxn ang="0">
                    <a:pos x="51" y="151"/>
                  </a:cxn>
                  <a:cxn ang="0">
                    <a:pos x="62" y="134"/>
                  </a:cxn>
                  <a:cxn ang="0">
                    <a:pos x="70" y="153"/>
                  </a:cxn>
                  <a:cxn ang="0">
                    <a:pos x="73" y="157"/>
                  </a:cxn>
                  <a:cxn ang="0">
                    <a:pos x="96" y="155"/>
                  </a:cxn>
                  <a:cxn ang="0">
                    <a:pos x="100" y="150"/>
                  </a:cxn>
                  <a:cxn ang="0">
                    <a:pos x="104" y="131"/>
                  </a:cxn>
                  <a:cxn ang="0">
                    <a:pos x="119" y="145"/>
                  </a:cxn>
                  <a:cxn ang="0">
                    <a:pos x="138" y="130"/>
                  </a:cxn>
                  <a:cxn ang="0">
                    <a:pos x="138" y="124"/>
                  </a:cxn>
                  <a:cxn ang="0">
                    <a:pos x="130" y="106"/>
                  </a:cxn>
                  <a:cxn ang="0">
                    <a:pos x="150" y="109"/>
                  </a:cxn>
                  <a:cxn ang="0">
                    <a:pos x="157" y="86"/>
                  </a:cxn>
                  <a:cxn ang="0">
                    <a:pos x="99" y="83"/>
                  </a:cxn>
                  <a:cxn ang="0">
                    <a:pos x="58" y="74"/>
                  </a:cxn>
                  <a:cxn ang="0">
                    <a:pos x="99" y="83"/>
                  </a:cxn>
                </a:cxnLst>
                <a:rect l="0" t="0" r="r" b="b"/>
                <a:pathLst>
                  <a:path w="157" h="157">
                    <a:moveTo>
                      <a:pt x="156" y="82"/>
                    </a:moveTo>
                    <a:cubicBezTo>
                      <a:pt x="156" y="81"/>
                      <a:pt x="155" y="81"/>
                      <a:pt x="153" y="80"/>
                    </a:cubicBezTo>
                    <a:cubicBezTo>
                      <a:pt x="137" y="77"/>
                      <a:pt x="137" y="77"/>
                      <a:pt x="137" y="77"/>
                    </a:cubicBezTo>
                    <a:cubicBezTo>
                      <a:pt x="137" y="70"/>
                      <a:pt x="137" y="70"/>
                      <a:pt x="137" y="70"/>
                    </a:cubicBezTo>
                    <a:cubicBezTo>
                      <a:pt x="152" y="63"/>
                      <a:pt x="152" y="63"/>
                      <a:pt x="152" y="63"/>
                    </a:cubicBezTo>
                    <a:cubicBezTo>
                      <a:pt x="153" y="63"/>
                      <a:pt x="154" y="62"/>
                      <a:pt x="155" y="61"/>
                    </a:cubicBezTo>
                    <a:cubicBezTo>
                      <a:pt x="155" y="60"/>
                      <a:pt x="155" y="59"/>
                      <a:pt x="154" y="58"/>
                    </a:cubicBezTo>
                    <a:cubicBezTo>
                      <a:pt x="146" y="38"/>
                      <a:pt x="146" y="38"/>
                      <a:pt x="146" y="38"/>
                    </a:cubicBezTo>
                    <a:cubicBezTo>
                      <a:pt x="146" y="37"/>
                      <a:pt x="145" y="36"/>
                      <a:pt x="144" y="36"/>
                    </a:cubicBezTo>
                    <a:cubicBezTo>
                      <a:pt x="143" y="35"/>
                      <a:pt x="141" y="36"/>
                      <a:pt x="140" y="36"/>
                    </a:cubicBezTo>
                    <a:cubicBezTo>
                      <a:pt x="125" y="43"/>
                      <a:pt x="125" y="43"/>
                      <a:pt x="125" y="43"/>
                    </a:cubicBezTo>
                    <a:cubicBezTo>
                      <a:pt x="121" y="38"/>
                      <a:pt x="121" y="38"/>
                      <a:pt x="121" y="38"/>
                    </a:cubicBezTo>
                    <a:cubicBezTo>
                      <a:pt x="129" y="23"/>
                      <a:pt x="129" y="23"/>
                      <a:pt x="129" y="23"/>
                    </a:cubicBezTo>
                    <a:cubicBezTo>
                      <a:pt x="130" y="22"/>
                      <a:pt x="130" y="21"/>
                      <a:pt x="130" y="20"/>
                    </a:cubicBezTo>
                    <a:cubicBezTo>
                      <a:pt x="130" y="19"/>
                      <a:pt x="129" y="18"/>
                      <a:pt x="128" y="17"/>
                    </a:cubicBezTo>
                    <a:cubicBezTo>
                      <a:pt x="110" y="6"/>
                      <a:pt x="110" y="6"/>
                      <a:pt x="110" y="6"/>
                    </a:cubicBezTo>
                    <a:cubicBezTo>
                      <a:pt x="108" y="5"/>
                      <a:pt x="105" y="6"/>
                      <a:pt x="104" y="8"/>
                    </a:cubicBezTo>
                    <a:cubicBezTo>
                      <a:pt x="95" y="22"/>
                      <a:pt x="95" y="22"/>
                      <a:pt x="95" y="22"/>
                    </a:cubicBezTo>
                    <a:cubicBezTo>
                      <a:pt x="89" y="21"/>
                      <a:pt x="89" y="21"/>
                      <a:pt x="89" y="21"/>
                    </a:cubicBezTo>
                    <a:cubicBezTo>
                      <a:pt x="87" y="4"/>
                      <a:pt x="87" y="4"/>
                      <a:pt x="87" y="4"/>
                    </a:cubicBezTo>
                    <a:cubicBezTo>
                      <a:pt x="87" y="3"/>
                      <a:pt x="87" y="2"/>
                      <a:pt x="86" y="1"/>
                    </a:cubicBezTo>
                    <a:cubicBezTo>
                      <a:pt x="85" y="0"/>
                      <a:pt x="84" y="0"/>
                      <a:pt x="82" y="0"/>
                    </a:cubicBezTo>
                    <a:cubicBezTo>
                      <a:pt x="61" y="2"/>
                      <a:pt x="61" y="2"/>
                      <a:pt x="61" y="2"/>
                    </a:cubicBezTo>
                    <a:cubicBezTo>
                      <a:pt x="59" y="2"/>
                      <a:pt x="57" y="4"/>
                      <a:pt x="57" y="7"/>
                    </a:cubicBezTo>
                    <a:cubicBezTo>
                      <a:pt x="59" y="23"/>
                      <a:pt x="59" y="23"/>
                      <a:pt x="59" y="23"/>
                    </a:cubicBezTo>
                    <a:cubicBezTo>
                      <a:pt x="53" y="26"/>
                      <a:pt x="53" y="26"/>
                      <a:pt x="53" y="26"/>
                    </a:cubicBezTo>
                    <a:cubicBezTo>
                      <a:pt x="42" y="13"/>
                      <a:pt x="42" y="13"/>
                      <a:pt x="42" y="13"/>
                    </a:cubicBezTo>
                    <a:cubicBezTo>
                      <a:pt x="40" y="11"/>
                      <a:pt x="37" y="11"/>
                      <a:pt x="36" y="13"/>
                    </a:cubicBezTo>
                    <a:cubicBezTo>
                      <a:pt x="20" y="26"/>
                      <a:pt x="20" y="26"/>
                      <a:pt x="20" y="26"/>
                    </a:cubicBezTo>
                    <a:cubicBezTo>
                      <a:pt x="19" y="27"/>
                      <a:pt x="18" y="28"/>
                      <a:pt x="18" y="29"/>
                    </a:cubicBezTo>
                    <a:cubicBezTo>
                      <a:pt x="18" y="31"/>
                      <a:pt x="19" y="32"/>
                      <a:pt x="19" y="33"/>
                    </a:cubicBezTo>
                    <a:cubicBezTo>
                      <a:pt x="30" y="45"/>
                      <a:pt x="30" y="45"/>
                      <a:pt x="30" y="45"/>
                    </a:cubicBezTo>
                    <a:cubicBezTo>
                      <a:pt x="27" y="51"/>
                      <a:pt x="27" y="51"/>
                      <a:pt x="27" y="51"/>
                    </a:cubicBezTo>
                    <a:cubicBezTo>
                      <a:pt x="10" y="47"/>
                      <a:pt x="10" y="47"/>
                      <a:pt x="10" y="47"/>
                    </a:cubicBezTo>
                    <a:cubicBezTo>
                      <a:pt x="9" y="47"/>
                      <a:pt x="8" y="47"/>
                      <a:pt x="7" y="48"/>
                    </a:cubicBezTo>
                    <a:cubicBezTo>
                      <a:pt x="6" y="48"/>
                      <a:pt x="5" y="49"/>
                      <a:pt x="5" y="50"/>
                    </a:cubicBezTo>
                    <a:cubicBezTo>
                      <a:pt x="1" y="71"/>
                      <a:pt x="1" y="71"/>
                      <a:pt x="1" y="71"/>
                    </a:cubicBezTo>
                    <a:cubicBezTo>
                      <a:pt x="0" y="72"/>
                      <a:pt x="1" y="73"/>
                      <a:pt x="1" y="74"/>
                    </a:cubicBezTo>
                    <a:cubicBezTo>
                      <a:pt x="2" y="75"/>
                      <a:pt x="3" y="76"/>
                      <a:pt x="4" y="76"/>
                    </a:cubicBezTo>
                    <a:cubicBezTo>
                      <a:pt x="20" y="80"/>
                      <a:pt x="20" y="80"/>
                      <a:pt x="20" y="80"/>
                    </a:cubicBezTo>
                    <a:cubicBezTo>
                      <a:pt x="21" y="86"/>
                      <a:pt x="21" y="86"/>
                      <a:pt x="21" y="86"/>
                    </a:cubicBezTo>
                    <a:cubicBezTo>
                      <a:pt x="5" y="93"/>
                      <a:pt x="5" y="93"/>
                      <a:pt x="5" y="93"/>
                    </a:cubicBezTo>
                    <a:cubicBezTo>
                      <a:pt x="3" y="94"/>
                      <a:pt x="2" y="97"/>
                      <a:pt x="3" y="99"/>
                    </a:cubicBezTo>
                    <a:cubicBezTo>
                      <a:pt x="11" y="118"/>
                      <a:pt x="11" y="118"/>
                      <a:pt x="11" y="118"/>
                    </a:cubicBezTo>
                    <a:cubicBezTo>
                      <a:pt x="12" y="119"/>
                      <a:pt x="13" y="120"/>
                      <a:pt x="14" y="121"/>
                    </a:cubicBezTo>
                    <a:cubicBezTo>
                      <a:pt x="15" y="121"/>
                      <a:pt x="16" y="121"/>
                      <a:pt x="17" y="121"/>
                    </a:cubicBezTo>
                    <a:cubicBezTo>
                      <a:pt x="32" y="114"/>
                      <a:pt x="32" y="114"/>
                      <a:pt x="32" y="114"/>
                    </a:cubicBezTo>
                    <a:cubicBezTo>
                      <a:pt x="37" y="119"/>
                      <a:pt x="37" y="119"/>
                      <a:pt x="37" y="119"/>
                    </a:cubicBezTo>
                    <a:cubicBezTo>
                      <a:pt x="28" y="134"/>
                      <a:pt x="28" y="134"/>
                      <a:pt x="28" y="134"/>
                    </a:cubicBezTo>
                    <a:cubicBezTo>
                      <a:pt x="27" y="136"/>
                      <a:pt x="27" y="138"/>
                      <a:pt x="29" y="140"/>
                    </a:cubicBezTo>
                    <a:cubicBezTo>
                      <a:pt x="48" y="150"/>
                      <a:pt x="48" y="150"/>
                      <a:pt x="48" y="150"/>
                    </a:cubicBezTo>
                    <a:cubicBezTo>
                      <a:pt x="49" y="151"/>
                      <a:pt x="50" y="151"/>
                      <a:pt x="51" y="151"/>
                    </a:cubicBezTo>
                    <a:cubicBezTo>
                      <a:pt x="52" y="150"/>
                      <a:pt x="53" y="150"/>
                      <a:pt x="54" y="149"/>
                    </a:cubicBezTo>
                    <a:cubicBezTo>
                      <a:pt x="62" y="134"/>
                      <a:pt x="62" y="134"/>
                      <a:pt x="62" y="134"/>
                    </a:cubicBezTo>
                    <a:cubicBezTo>
                      <a:pt x="69" y="136"/>
                      <a:pt x="69" y="136"/>
                      <a:pt x="69" y="136"/>
                    </a:cubicBezTo>
                    <a:cubicBezTo>
                      <a:pt x="70" y="153"/>
                      <a:pt x="70" y="153"/>
                      <a:pt x="70" y="153"/>
                    </a:cubicBezTo>
                    <a:cubicBezTo>
                      <a:pt x="70" y="154"/>
                      <a:pt x="71" y="155"/>
                      <a:pt x="72" y="156"/>
                    </a:cubicBezTo>
                    <a:cubicBezTo>
                      <a:pt x="72" y="156"/>
                      <a:pt x="73" y="157"/>
                      <a:pt x="73" y="157"/>
                    </a:cubicBezTo>
                    <a:cubicBezTo>
                      <a:pt x="74" y="157"/>
                      <a:pt x="74" y="157"/>
                      <a:pt x="75" y="157"/>
                    </a:cubicBezTo>
                    <a:cubicBezTo>
                      <a:pt x="96" y="155"/>
                      <a:pt x="96" y="155"/>
                      <a:pt x="96" y="155"/>
                    </a:cubicBezTo>
                    <a:cubicBezTo>
                      <a:pt x="97" y="155"/>
                      <a:pt x="98" y="154"/>
                      <a:pt x="99" y="153"/>
                    </a:cubicBezTo>
                    <a:cubicBezTo>
                      <a:pt x="100" y="152"/>
                      <a:pt x="100" y="151"/>
                      <a:pt x="100" y="150"/>
                    </a:cubicBezTo>
                    <a:cubicBezTo>
                      <a:pt x="98" y="133"/>
                      <a:pt x="98" y="133"/>
                      <a:pt x="98" y="133"/>
                    </a:cubicBezTo>
                    <a:cubicBezTo>
                      <a:pt x="104" y="131"/>
                      <a:pt x="104" y="131"/>
                      <a:pt x="104" y="131"/>
                    </a:cubicBezTo>
                    <a:cubicBezTo>
                      <a:pt x="116" y="144"/>
                      <a:pt x="116" y="144"/>
                      <a:pt x="116" y="144"/>
                    </a:cubicBezTo>
                    <a:cubicBezTo>
                      <a:pt x="116" y="144"/>
                      <a:pt x="117" y="145"/>
                      <a:pt x="119" y="145"/>
                    </a:cubicBezTo>
                    <a:cubicBezTo>
                      <a:pt x="120" y="145"/>
                      <a:pt x="121" y="145"/>
                      <a:pt x="122" y="144"/>
                    </a:cubicBezTo>
                    <a:cubicBezTo>
                      <a:pt x="138" y="130"/>
                      <a:pt x="138" y="130"/>
                      <a:pt x="138" y="130"/>
                    </a:cubicBezTo>
                    <a:cubicBezTo>
                      <a:pt x="138" y="129"/>
                      <a:pt x="139" y="128"/>
                      <a:pt x="139" y="127"/>
                    </a:cubicBezTo>
                    <a:cubicBezTo>
                      <a:pt x="139" y="126"/>
                      <a:pt x="139" y="125"/>
                      <a:pt x="138" y="124"/>
                    </a:cubicBezTo>
                    <a:cubicBezTo>
                      <a:pt x="127" y="111"/>
                      <a:pt x="127" y="111"/>
                      <a:pt x="127" y="111"/>
                    </a:cubicBezTo>
                    <a:cubicBezTo>
                      <a:pt x="130" y="106"/>
                      <a:pt x="130" y="106"/>
                      <a:pt x="130" y="106"/>
                    </a:cubicBezTo>
                    <a:cubicBezTo>
                      <a:pt x="147" y="109"/>
                      <a:pt x="147" y="109"/>
                      <a:pt x="147" y="109"/>
                    </a:cubicBezTo>
                    <a:cubicBezTo>
                      <a:pt x="148" y="110"/>
                      <a:pt x="149" y="109"/>
                      <a:pt x="150" y="109"/>
                    </a:cubicBezTo>
                    <a:cubicBezTo>
                      <a:pt x="151" y="108"/>
                      <a:pt x="152" y="107"/>
                      <a:pt x="152" y="106"/>
                    </a:cubicBezTo>
                    <a:cubicBezTo>
                      <a:pt x="157" y="86"/>
                      <a:pt x="157" y="86"/>
                      <a:pt x="157" y="86"/>
                    </a:cubicBezTo>
                    <a:cubicBezTo>
                      <a:pt x="157" y="84"/>
                      <a:pt x="157" y="83"/>
                      <a:pt x="156" y="82"/>
                    </a:cubicBezTo>
                    <a:close/>
                    <a:moveTo>
                      <a:pt x="99" y="83"/>
                    </a:moveTo>
                    <a:cubicBezTo>
                      <a:pt x="97" y="94"/>
                      <a:pt x="85" y="102"/>
                      <a:pt x="74" y="99"/>
                    </a:cubicBezTo>
                    <a:cubicBezTo>
                      <a:pt x="63" y="96"/>
                      <a:pt x="55" y="85"/>
                      <a:pt x="58" y="74"/>
                    </a:cubicBezTo>
                    <a:cubicBezTo>
                      <a:pt x="60" y="62"/>
                      <a:pt x="72" y="55"/>
                      <a:pt x="83" y="58"/>
                    </a:cubicBezTo>
                    <a:cubicBezTo>
                      <a:pt x="95" y="60"/>
                      <a:pt x="102" y="71"/>
                      <a:pt x="99" y="83"/>
                    </a:cubicBezTo>
                    <a:close/>
                  </a:path>
                </a:pathLst>
              </a:custGeom>
              <a:solidFill>
                <a:srgbClr val="215E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291">
                  <a:defRPr/>
                </a:pPr>
                <a:endParaRPr lang="en-US" sz="1900" kern="0">
                  <a:solidFill>
                    <a:srgbClr val="FFFFFF"/>
                  </a:solidFill>
                  <a:latin typeface="Arial"/>
                  <a:cs typeface="Arial"/>
                </a:endParaRPr>
              </a:p>
            </p:txBody>
          </p:sp>
          <p:sp>
            <p:nvSpPr>
              <p:cNvPr id="622" name="Freeform 58"/>
              <p:cNvSpPr>
                <a:spLocks noEditPoints="1"/>
              </p:cNvSpPr>
              <p:nvPr/>
            </p:nvSpPr>
            <p:spPr bwMode="auto">
              <a:xfrm>
                <a:off x="8727415" y="4252316"/>
                <a:ext cx="507663" cy="507661"/>
              </a:xfrm>
              <a:custGeom>
                <a:avLst/>
                <a:gdLst/>
                <a:ahLst/>
                <a:cxnLst>
                  <a:cxn ang="0">
                    <a:pos x="98" y="87"/>
                  </a:cxn>
                  <a:cxn ang="0">
                    <a:pos x="92" y="74"/>
                  </a:cxn>
                  <a:cxn ang="0">
                    <a:pos x="106" y="76"/>
                  </a:cxn>
                  <a:cxn ang="0">
                    <a:pos x="111" y="60"/>
                  </a:cxn>
                  <a:cxn ang="0">
                    <a:pos x="108" y="56"/>
                  </a:cxn>
                  <a:cxn ang="0">
                    <a:pos x="96" y="49"/>
                  </a:cxn>
                  <a:cxn ang="0">
                    <a:pos x="109" y="43"/>
                  </a:cxn>
                  <a:cxn ang="0">
                    <a:pos x="103" y="27"/>
                  </a:cxn>
                  <a:cxn ang="0">
                    <a:pos x="88" y="30"/>
                  </a:cxn>
                  <a:cxn ang="0">
                    <a:pos x="91" y="16"/>
                  </a:cxn>
                  <a:cxn ang="0">
                    <a:pos x="89" y="12"/>
                  </a:cxn>
                  <a:cxn ang="0">
                    <a:pos x="72" y="6"/>
                  </a:cxn>
                  <a:cxn ang="0">
                    <a:pos x="62" y="15"/>
                  </a:cxn>
                  <a:cxn ang="0">
                    <a:pos x="57" y="0"/>
                  </a:cxn>
                  <a:cxn ang="0">
                    <a:pos x="40" y="3"/>
                  </a:cxn>
                  <a:cxn ang="0">
                    <a:pos x="41" y="17"/>
                  </a:cxn>
                  <a:cxn ang="0">
                    <a:pos x="29" y="10"/>
                  </a:cxn>
                  <a:cxn ang="0">
                    <a:pos x="24" y="10"/>
                  </a:cxn>
                  <a:cxn ang="0">
                    <a:pos x="12" y="22"/>
                  </a:cxn>
                  <a:cxn ang="0">
                    <a:pos x="21" y="33"/>
                  </a:cxn>
                  <a:cxn ang="0">
                    <a:pos x="7" y="34"/>
                  </a:cxn>
                  <a:cxn ang="0">
                    <a:pos x="0" y="51"/>
                  </a:cxn>
                  <a:cxn ang="0">
                    <a:pos x="3" y="55"/>
                  </a:cxn>
                  <a:cxn ang="0">
                    <a:pos x="15" y="62"/>
                  </a:cxn>
                  <a:cxn ang="0">
                    <a:pos x="2" y="71"/>
                  </a:cxn>
                  <a:cxn ang="0">
                    <a:pos x="10" y="86"/>
                  </a:cxn>
                  <a:cxn ang="0">
                    <a:pos x="23" y="81"/>
                  </a:cxn>
                  <a:cxn ang="0">
                    <a:pos x="20" y="95"/>
                  </a:cxn>
                  <a:cxn ang="0">
                    <a:pos x="21" y="99"/>
                  </a:cxn>
                  <a:cxn ang="0">
                    <a:pos x="34" y="107"/>
                  </a:cxn>
                  <a:cxn ang="0">
                    <a:pos x="39" y="106"/>
                  </a:cxn>
                  <a:cxn ang="0">
                    <a:pos x="49" y="97"/>
                  </a:cxn>
                  <a:cxn ang="0">
                    <a:pos x="51" y="111"/>
                  </a:cxn>
                  <a:cxn ang="0">
                    <a:pos x="69" y="110"/>
                  </a:cxn>
                  <a:cxn ang="0">
                    <a:pos x="71" y="106"/>
                  </a:cxn>
                  <a:cxn ang="0">
                    <a:pos x="74" y="93"/>
                  </a:cxn>
                  <a:cxn ang="0">
                    <a:pos x="84" y="102"/>
                  </a:cxn>
                  <a:cxn ang="0">
                    <a:pos x="98" y="92"/>
                  </a:cxn>
                  <a:cxn ang="0">
                    <a:pos x="66" y="67"/>
                  </a:cxn>
                  <a:cxn ang="0">
                    <a:pos x="45" y="45"/>
                  </a:cxn>
                  <a:cxn ang="0">
                    <a:pos x="66" y="67"/>
                  </a:cxn>
                </a:cxnLst>
                <a:rect l="0" t="0" r="r" b="b"/>
                <a:pathLst>
                  <a:path w="111" h="111">
                    <a:moveTo>
                      <a:pt x="99" y="89"/>
                    </a:moveTo>
                    <a:cubicBezTo>
                      <a:pt x="99" y="89"/>
                      <a:pt x="98" y="88"/>
                      <a:pt x="98" y="87"/>
                    </a:cubicBezTo>
                    <a:cubicBezTo>
                      <a:pt x="90" y="78"/>
                      <a:pt x="90" y="78"/>
                      <a:pt x="90" y="78"/>
                    </a:cubicBezTo>
                    <a:cubicBezTo>
                      <a:pt x="92" y="74"/>
                      <a:pt x="92" y="74"/>
                      <a:pt x="92" y="74"/>
                    </a:cubicBezTo>
                    <a:cubicBezTo>
                      <a:pt x="104" y="77"/>
                      <a:pt x="104" y="77"/>
                      <a:pt x="104" y="77"/>
                    </a:cubicBezTo>
                    <a:cubicBezTo>
                      <a:pt x="105" y="77"/>
                      <a:pt x="106" y="77"/>
                      <a:pt x="106" y="76"/>
                    </a:cubicBezTo>
                    <a:cubicBezTo>
                      <a:pt x="107" y="76"/>
                      <a:pt x="108" y="75"/>
                      <a:pt x="108" y="74"/>
                    </a:cubicBezTo>
                    <a:cubicBezTo>
                      <a:pt x="111" y="60"/>
                      <a:pt x="111" y="60"/>
                      <a:pt x="111" y="60"/>
                    </a:cubicBezTo>
                    <a:cubicBezTo>
                      <a:pt x="111" y="59"/>
                      <a:pt x="111" y="58"/>
                      <a:pt x="110" y="58"/>
                    </a:cubicBezTo>
                    <a:cubicBezTo>
                      <a:pt x="110" y="57"/>
                      <a:pt x="109" y="56"/>
                      <a:pt x="108" y="56"/>
                    </a:cubicBezTo>
                    <a:cubicBezTo>
                      <a:pt x="97" y="54"/>
                      <a:pt x="97" y="54"/>
                      <a:pt x="97" y="54"/>
                    </a:cubicBezTo>
                    <a:cubicBezTo>
                      <a:pt x="96" y="49"/>
                      <a:pt x="96" y="49"/>
                      <a:pt x="96" y="49"/>
                    </a:cubicBezTo>
                    <a:cubicBezTo>
                      <a:pt x="107" y="44"/>
                      <a:pt x="107" y="44"/>
                      <a:pt x="107" y="44"/>
                    </a:cubicBezTo>
                    <a:cubicBezTo>
                      <a:pt x="108" y="44"/>
                      <a:pt x="109" y="43"/>
                      <a:pt x="109" y="43"/>
                    </a:cubicBezTo>
                    <a:cubicBezTo>
                      <a:pt x="109" y="42"/>
                      <a:pt x="109" y="41"/>
                      <a:pt x="109" y="40"/>
                    </a:cubicBezTo>
                    <a:cubicBezTo>
                      <a:pt x="103" y="27"/>
                      <a:pt x="103" y="27"/>
                      <a:pt x="103" y="27"/>
                    </a:cubicBezTo>
                    <a:cubicBezTo>
                      <a:pt x="102" y="25"/>
                      <a:pt x="100" y="24"/>
                      <a:pt x="99" y="25"/>
                    </a:cubicBezTo>
                    <a:cubicBezTo>
                      <a:pt x="88" y="30"/>
                      <a:pt x="88" y="30"/>
                      <a:pt x="88" y="30"/>
                    </a:cubicBezTo>
                    <a:cubicBezTo>
                      <a:pt x="85" y="26"/>
                      <a:pt x="85" y="26"/>
                      <a:pt x="85" y="26"/>
                    </a:cubicBezTo>
                    <a:cubicBezTo>
                      <a:pt x="91" y="16"/>
                      <a:pt x="91" y="16"/>
                      <a:pt x="91" y="16"/>
                    </a:cubicBezTo>
                    <a:cubicBezTo>
                      <a:pt x="91" y="15"/>
                      <a:pt x="91" y="14"/>
                      <a:pt x="91" y="14"/>
                    </a:cubicBezTo>
                    <a:cubicBezTo>
                      <a:pt x="91" y="13"/>
                      <a:pt x="90" y="12"/>
                      <a:pt x="89" y="12"/>
                    </a:cubicBezTo>
                    <a:cubicBezTo>
                      <a:pt x="76" y="4"/>
                      <a:pt x="76" y="4"/>
                      <a:pt x="76" y="4"/>
                    </a:cubicBezTo>
                    <a:cubicBezTo>
                      <a:pt x="75" y="4"/>
                      <a:pt x="73" y="4"/>
                      <a:pt x="72" y="6"/>
                    </a:cubicBezTo>
                    <a:cubicBezTo>
                      <a:pt x="66" y="16"/>
                      <a:pt x="66" y="16"/>
                      <a:pt x="66" y="16"/>
                    </a:cubicBezTo>
                    <a:cubicBezTo>
                      <a:pt x="62" y="15"/>
                      <a:pt x="62" y="15"/>
                      <a:pt x="62" y="15"/>
                    </a:cubicBezTo>
                    <a:cubicBezTo>
                      <a:pt x="61" y="3"/>
                      <a:pt x="61" y="3"/>
                      <a:pt x="61" y="3"/>
                    </a:cubicBezTo>
                    <a:cubicBezTo>
                      <a:pt x="60" y="1"/>
                      <a:pt x="59" y="0"/>
                      <a:pt x="57" y="0"/>
                    </a:cubicBezTo>
                    <a:cubicBezTo>
                      <a:pt x="42" y="2"/>
                      <a:pt x="42" y="2"/>
                      <a:pt x="42" y="2"/>
                    </a:cubicBezTo>
                    <a:cubicBezTo>
                      <a:pt x="42" y="2"/>
                      <a:pt x="41" y="2"/>
                      <a:pt x="40" y="3"/>
                    </a:cubicBezTo>
                    <a:cubicBezTo>
                      <a:pt x="40" y="4"/>
                      <a:pt x="40" y="4"/>
                      <a:pt x="40" y="5"/>
                    </a:cubicBezTo>
                    <a:cubicBezTo>
                      <a:pt x="41" y="17"/>
                      <a:pt x="41" y="17"/>
                      <a:pt x="41" y="17"/>
                    </a:cubicBezTo>
                    <a:cubicBezTo>
                      <a:pt x="37" y="19"/>
                      <a:pt x="37" y="19"/>
                      <a:pt x="37" y="19"/>
                    </a:cubicBezTo>
                    <a:cubicBezTo>
                      <a:pt x="29" y="10"/>
                      <a:pt x="29" y="10"/>
                      <a:pt x="29" y="10"/>
                    </a:cubicBezTo>
                    <a:cubicBezTo>
                      <a:pt x="28" y="9"/>
                      <a:pt x="27" y="9"/>
                      <a:pt x="26" y="9"/>
                    </a:cubicBezTo>
                    <a:cubicBezTo>
                      <a:pt x="26" y="9"/>
                      <a:pt x="25" y="9"/>
                      <a:pt x="24" y="10"/>
                    </a:cubicBezTo>
                    <a:cubicBezTo>
                      <a:pt x="13" y="20"/>
                      <a:pt x="13" y="20"/>
                      <a:pt x="13" y="20"/>
                    </a:cubicBezTo>
                    <a:cubicBezTo>
                      <a:pt x="13" y="20"/>
                      <a:pt x="12" y="21"/>
                      <a:pt x="12" y="22"/>
                    </a:cubicBezTo>
                    <a:cubicBezTo>
                      <a:pt x="12" y="23"/>
                      <a:pt x="12" y="24"/>
                      <a:pt x="13" y="24"/>
                    </a:cubicBezTo>
                    <a:cubicBezTo>
                      <a:pt x="21" y="33"/>
                      <a:pt x="21" y="33"/>
                      <a:pt x="21" y="33"/>
                    </a:cubicBezTo>
                    <a:cubicBezTo>
                      <a:pt x="19" y="37"/>
                      <a:pt x="19" y="37"/>
                      <a:pt x="19" y="37"/>
                    </a:cubicBezTo>
                    <a:cubicBezTo>
                      <a:pt x="7" y="34"/>
                      <a:pt x="7" y="34"/>
                      <a:pt x="7" y="34"/>
                    </a:cubicBezTo>
                    <a:cubicBezTo>
                      <a:pt x="5" y="34"/>
                      <a:pt x="4" y="35"/>
                      <a:pt x="3" y="37"/>
                    </a:cubicBezTo>
                    <a:cubicBezTo>
                      <a:pt x="0" y="51"/>
                      <a:pt x="0" y="51"/>
                      <a:pt x="0" y="51"/>
                    </a:cubicBezTo>
                    <a:cubicBezTo>
                      <a:pt x="0" y="52"/>
                      <a:pt x="0" y="53"/>
                      <a:pt x="1" y="54"/>
                    </a:cubicBezTo>
                    <a:cubicBezTo>
                      <a:pt x="1" y="54"/>
                      <a:pt x="2" y="55"/>
                      <a:pt x="3" y="55"/>
                    </a:cubicBezTo>
                    <a:cubicBezTo>
                      <a:pt x="14" y="58"/>
                      <a:pt x="14" y="58"/>
                      <a:pt x="14" y="58"/>
                    </a:cubicBezTo>
                    <a:cubicBezTo>
                      <a:pt x="15" y="62"/>
                      <a:pt x="15" y="62"/>
                      <a:pt x="15" y="62"/>
                    </a:cubicBezTo>
                    <a:cubicBezTo>
                      <a:pt x="4" y="67"/>
                      <a:pt x="4" y="67"/>
                      <a:pt x="4" y="67"/>
                    </a:cubicBezTo>
                    <a:cubicBezTo>
                      <a:pt x="2" y="68"/>
                      <a:pt x="1" y="70"/>
                      <a:pt x="2" y="71"/>
                    </a:cubicBezTo>
                    <a:cubicBezTo>
                      <a:pt x="8" y="85"/>
                      <a:pt x="8" y="85"/>
                      <a:pt x="8" y="85"/>
                    </a:cubicBezTo>
                    <a:cubicBezTo>
                      <a:pt x="9" y="86"/>
                      <a:pt x="9" y="86"/>
                      <a:pt x="10" y="86"/>
                    </a:cubicBezTo>
                    <a:cubicBezTo>
                      <a:pt x="11" y="87"/>
                      <a:pt x="12" y="87"/>
                      <a:pt x="12" y="86"/>
                    </a:cubicBezTo>
                    <a:cubicBezTo>
                      <a:pt x="23" y="81"/>
                      <a:pt x="23" y="81"/>
                      <a:pt x="23" y="81"/>
                    </a:cubicBezTo>
                    <a:cubicBezTo>
                      <a:pt x="26" y="85"/>
                      <a:pt x="26" y="85"/>
                      <a:pt x="26" y="85"/>
                    </a:cubicBezTo>
                    <a:cubicBezTo>
                      <a:pt x="20" y="95"/>
                      <a:pt x="20" y="95"/>
                      <a:pt x="20" y="95"/>
                    </a:cubicBezTo>
                    <a:cubicBezTo>
                      <a:pt x="20" y="96"/>
                      <a:pt x="20" y="97"/>
                      <a:pt x="20" y="98"/>
                    </a:cubicBezTo>
                    <a:cubicBezTo>
                      <a:pt x="20" y="98"/>
                      <a:pt x="20" y="99"/>
                      <a:pt x="21" y="99"/>
                    </a:cubicBezTo>
                    <a:cubicBezTo>
                      <a:pt x="21" y="99"/>
                      <a:pt x="21" y="99"/>
                      <a:pt x="21" y="100"/>
                    </a:cubicBezTo>
                    <a:cubicBezTo>
                      <a:pt x="34" y="107"/>
                      <a:pt x="34" y="107"/>
                      <a:pt x="34" y="107"/>
                    </a:cubicBezTo>
                    <a:cubicBezTo>
                      <a:pt x="35" y="107"/>
                      <a:pt x="36" y="107"/>
                      <a:pt x="37" y="107"/>
                    </a:cubicBezTo>
                    <a:cubicBezTo>
                      <a:pt x="38" y="107"/>
                      <a:pt x="38" y="106"/>
                      <a:pt x="39" y="106"/>
                    </a:cubicBezTo>
                    <a:cubicBezTo>
                      <a:pt x="44" y="95"/>
                      <a:pt x="44" y="95"/>
                      <a:pt x="44" y="95"/>
                    </a:cubicBezTo>
                    <a:cubicBezTo>
                      <a:pt x="49" y="97"/>
                      <a:pt x="49" y="97"/>
                      <a:pt x="49" y="97"/>
                    </a:cubicBezTo>
                    <a:cubicBezTo>
                      <a:pt x="50" y="108"/>
                      <a:pt x="50" y="108"/>
                      <a:pt x="50" y="108"/>
                    </a:cubicBezTo>
                    <a:cubicBezTo>
                      <a:pt x="50" y="109"/>
                      <a:pt x="51" y="110"/>
                      <a:pt x="51" y="111"/>
                    </a:cubicBezTo>
                    <a:cubicBezTo>
                      <a:pt x="52" y="111"/>
                      <a:pt x="53" y="111"/>
                      <a:pt x="54" y="111"/>
                    </a:cubicBezTo>
                    <a:cubicBezTo>
                      <a:pt x="69" y="110"/>
                      <a:pt x="69" y="110"/>
                      <a:pt x="69" y="110"/>
                    </a:cubicBezTo>
                    <a:cubicBezTo>
                      <a:pt x="69" y="109"/>
                      <a:pt x="70" y="109"/>
                      <a:pt x="71" y="108"/>
                    </a:cubicBezTo>
                    <a:cubicBezTo>
                      <a:pt x="71" y="108"/>
                      <a:pt x="71" y="107"/>
                      <a:pt x="71" y="106"/>
                    </a:cubicBezTo>
                    <a:cubicBezTo>
                      <a:pt x="70" y="94"/>
                      <a:pt x="70" y="94"/>
                      <a:pt x="70" y="94"/>
                    </a:cubicBezTo>
                    <a:cubicBezTo>
                      <a:pt x="74" y="93"/>
                      <a:pt x="74" y="93"/>
                      <a:pt x="74" y="93"/>
                    </a:cubicBezTo>
                    <a:cubicBezTo>
                      <a:pt x="82" y="101"/>
                      <a:pt x="82" y="101"/>
                      <a:pt x="82" y="101"/>
                    </a:cubicBezTo>
                    <a:cubicBezTo>
                      <a:pt x="83" y="102"/>
                      <a:pt x="84" y="102"/>
                      <a:pt x="84" y="102"/>
                    </a:cubicBezTo>
                    <a:cubicBezTo>
                      <a:pt x="85" y="102"/>
                      <a:pt x="86" y="102"/>
                      <a:pt x="87" y="102"/>
                    </a:cubicBezTo>
                    <a:cubicBezTo>
                      <a:pt x="98" y="92"/>
                      <a:pt x="98" y="92"/>
                      <a:pt x="98" y="92"/>
                    </a:cubicBezTo>
                    <a:cubicBezTo>
                      <a:pt x="98" y="91"/>
                      <a:pt x="99" y="90"/>
                      <a:pt x="99" y="89"/>
                    </a:cubicBezTo>
                    <a:close/>
                    <a:moveTo>
                      <a:pt x="66" y="67"/>
                    </a:moveTo>
                    <a:cubicBezTo>
                      <a:pt x="59" y="72"/>
                      <a:pt x="50" y="72"/>
                      <a:pt x="44" y="66"/>
                    </a:cubicBezTo>
                    <a:cubicBezTo>
                      <a:pt x="39" y="60"/>
                      <a:pt x="39" y="50"/>
                      <a:pt x="45" y="45"/>
                    </a:cubicBezTo>
                    <a:cubicBezTo>
                      <a:pt x="51" y="39"/>
                      <a:pt x="61" y="39"/>
                      <a:pt x="67" y="46"/>
                    </a:cubicBezTo>
                    <a:cubicBezTo>
                      <a:pt x="72" y="52"/>
                      <a:pt x="72" y="61"/>
                      <a:pt x="66" y="67"/>
                    </a:cubicBezTo>
                    <a:close/>
                  </a:path>
                </a:pathLst>
              </a:custGeom>
              <a:solidFill>
                <a:srgbClr val="215E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291">
                  <a:defRPr/>
                </a:pPr>
                <a:endParaRPr lang="en-US" sz="1900" kern="0">
                  <a:solidFill>
                    <a:srgbClr val="FFFFFF"/>
                  </a:solidFill>
                  <a:latin typeface="Arial"/>
                  <a:cs typeface="Arial"/>
                </a:endParaRPr>
              </a:p>
            </p:txBody>
          </p:sp>
          <p:sp>
            <p:nvSpPr>
              <p:cNvPr id="623" name="Freeform 6"/>
              <p:cNvSpPr>
                <a:spLocks noEditPoints="1"/>
              </p:cNvSpPr>
              <p:nvPr/>
            </p:nvSpPr>
            <p:spPr bwMode="auto">
              <a:xfrm rot="19282811">
                <a:off x="8390371" y="4432337"/>
                <a:ext cx="305615" cy="305613"/>
              </a:xfrm>
              <a:custGeom>
                <a:avLst/>
                <a:gdLst/>
                <a:ahLst/>
                <a:cxnLst>
                  <a:cxn ang="0">
                    <a:pos x="107" y="0"/>
                  </a:cxn>
                  <a:cxn ang="0">
                    <a:pos x="0" y="107"/>
                  </a:cxn>
                  <a:cxn ang="0">
                    <a:pos x="107" y="214"/>
                  </a:cxn>
                  <a:cxn ang="0">
                    <a:pos x="214" y="107"/>
                  </a:cxn>
                  <a:cxn ang="0">
                    <a:pos x="107" y="0"/>
                  </a:cxn>
                  <a:cxn ang="0">
                    <a:pos x="107" y="184"/>
                  </a:cxn>
                  <a:cxn ang="0">
                    <a:pos x="31" y="107"/>
                  </a:cxn>
                  <a:cxn ang="0">
                    <a:pos x="107" y="31"/>
                  </a:cxn>
                  <a:cxn ang="0">
                    <a:pos x="184" y="107"/>
                  </a:cxn>
                  <a:cxn ang="0">
                    <a:pos x="107" y="184"/>
                  </a:cxn>
                </a:cxnLst>
                <a:rect l="0" t="0" r="r" b="b"/>
                <a:pathLst>
                  <a:path w="214" h="214">
                    <a:moveTo>
                      <a:pt x="107" y="0"/>
                    </a:moveTo>
                    <a:cubicBezTo>
                      <a:pt x="48" y="0"/>
                      <a:pt x="0" y="48"/>
                      <a:pt x="0" y="107"/>
                    </a:cubicBezTo>
                    <a:cubicBezTo>
                      <a:pt x="0" y="166"/>
                      <a:pt x="48" y="214"/>
                      <a:pt x="107" y="214"/>
                    </a:cubicBezTo>
                    <a:cubicBezTo>
                      <a:pt x="166" y="214"/>
                      <a:pt x="214" y="166"/>
                      <a:pt x="214" y="107"/>
                    </a:cubicBezTo>
                    <a:cubicBezTo>
                      <a:pt x="214" y="48"/>
                      <a:pt x="166" y="0"/>
                      <a:pt x="107" y="0"/>
                    </a:cubicBezTo>
                    <a:close/>
                    <a:moveTo>
                      <a:pt x="107" y="184"/>
                    </a:moveTo>
                    <a:cubicBezTo>
                      <a:pt x="65" y="184"/>
                      <a:pt x="31" y="149"/>
                      <a:pt x="31" y="107"/>
                    </a:cubicBezTo>
                    <a:cubicBezTo>
                      <a:pt x="31" y="65"/>
                      <a:pt x="65" y="31"/>
                      <a:pt x="107" y="31"/>
                    </a:cubicBezTo>
                    <a:cubicBezTo>
                      <a:pt x="149" y="31"/>
                      <a:pt x="184" y="65"/>
                      <a:pt x="184" y="107"/>
                    </a:cubicBezTo>
                    <a:cubicBezTo>
                      <a:pt x="184" y="149"/>
                      <a:pt x="149" y="184"/>
                      <a:pt x="107" y="184"/>
                    </a:cubicBezTo>
                    <a:close/>
                  </a:path>
                </a:pathLst>
              </a:custGeom>
              <a:solidFill>
                <a:srgbClr val="215E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291">
                  <a:defRPr/>
                </a:pPr>
                <a:endParaRPr lang="en-US" sz="1900" kern="0">
                  <a:solidFill>
                    <a:srgbClr val="FFFFFF"/>
                  </a:solidFill>
                  <a:latin typeface="Arial"/>
                  <a:cs typeface="Arial"/>
                </a:endParaRPr>
              </a:p>
            </p:txBody>
          </p:sp>
        </p:grpSp>
      </p:grpSp>
      <p:grpSp>
        <p:nvGrpSpPr>
          <p:cNvPr id="630" name="Group 629"/>
          <p:cNvGrpSpPr/>
          <p:nvPr/>
        </p:nvGrpSpPr>
        <p:grpSpPr>
          <a:xfrm>
            <a:off x="6238345" y="3115947"/>
            <a:ext cx="1534886" cy="2049289"/>
            <a:chOff x="6236720" y="3115943"/>
            <a:chExt cx="1534486" cy="2049289"/>
          </a:xfrm>
        </p:grpSpPr>
        <p:grpSp>
          <p:nvGrpSpPr>
            <p:cNvPr id="632" name="Group 631"/>
            <p:cNvGrpSpPr/>
            <p:nvPr/>
          </p:nvGrpSpPr>
          <p:grpSpPr>
            <a:xfrm>
              <a:off x="6236720" y="3115943"/>
              <a:ext cx="1534486" cy="2049289"/>
              <a:chOff x="6284382" y="3078156"/>
              <a:chExt cx="1534886" cy="2049289"/>
            </a:xfrm>
          </p:grpSpPr>
          <p:grpSp>
            <p:nvGrpSpPr>
              <p:cNvPr id="634" name="Group 633"/>
              <p:cNvGrpSpPr/>
              <p:nvPr/>
            </p:nvGrpSpPr>
            <p:grpSpPr>
              <a:xfrm>
                <a:off x="6284382" y="3078156"/>
                <a:ext cx="1534886" cy="2049289"/>
                <a:chOff x="6264729" y="2801689"/>
                <a:chExt cx="1534886" cy="2049289"/>
              </a:xfrm>
            </p:grpSpPr>
            <p:sp>
              <p:nvSpPr>
                <p:cNvPr id="643" name="Rounded Rectangle 642"/>
                <p:cNvSpPr/>
                <p:nvPr/>
              </p:nvSpPr>
              <p:spPr>
                <a:xfrm>
                  <a:off x="6264729" y="2801689"/>
                  <a:ext cx="1534886" cy="2049289"/>
                </a:xfrm>
                <a:prstGeom prst="roundRect">
                  <a:avLst>
                    <a:gd name="adj" fmla="val 2539"/>
                  </a:avLst>
                </a:prstGeom>
                <a:solidFill>
                  <a:srgbClr val="E7E6E6">
                    <a:lumMod val="90000"/>
                  </a:srgb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163">
                    <a:defRPr/>
                  </a:pPr>
                  <a:endParaRPr lang="en-US" sz="1900" kern="0">
                    <a:solidFill>
                      <a:srgbClr val="FFFFFF"/>
                    </a:solidFill>
                    <a:latin typeface="Arial"/>
                    <a:cs typeface="Arial"/>
                  </a:endParaRPr>
                </a:p>
              </p:txBody>
            </p:sp>
            <p:sp>
              <p:nvSpPr>
                <p:cNvPr id="644" name="Freeform 63"/>
                <p:cNvSpPr>
                  <a:spLocks noEditPoints="1"/>
                </p:cNvSpPr>
                <p:nvPr/>
              </p:nvSpPr>
              <p:spPr bwMode="auto">
                <a:xfrm rot="16200000">
                  <a:off x="7491346" y="2901983"/>
                  <a:ext cx="210412" cy="208756"/>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rgbClr val="E7E6E6">
                    <a:lumMod val="50000"/>
                  </a:srgb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163">
                    <a:defRPr/>
                  </a:pPr>
                  <a:endParaRPr lang="en-US" sz="1900" kern="0">
                    <a:solidFill>
                      <a:srgbClr val="FFFFFF"/>
                    </a:solidFill>
                    <a:latin typeface="Arial"/>
                    <a:cs typeface="Arial"/>
                  </a:endParaRPr>
                </a:p>
              </p:txBody>
            </p:sp>
          </p:grpSp>
          <p:grpSp>
            <p:nvGrpSpPr>
              <p:cNvPr id="635" name="Group 634"/>
              <p:cNvGrpSpPr/>
              <p:nvPr/>
            </p:nvGrpSpPr>
            <p:grpSpPr>
              <a:xfrm>
                <a:off x="6369881" y="3145756"/>
                <a:ext cx="1376818" cy="1901662"/>
                <a:chOff x="6343763" y="2543507"/>
                <a:chExt cx="1376818" cy="1901662"/>
              </a:xfrm>
            </p:grpSpPr>
            <p:sp>
              <p:nvSpPr>
                <p:cNvPr id="636" name="TextBox 635"/>
                <p:cNvSpPr txBox="1"/>
                <p:nvPr/>
              </p:nvSpPr>
              <p:spPr>
                <a:xfrm>
                  <a:off x="6343763" y="2543507"/>
                  <a:ext cx="1376818" cy="511679"/>
                </a:xfrm>
                <a:prstGeom prst="rect">
                  <a:avLst/>
                </a:prstGeom>
                <a:noFill/>
              </p:spPr>
              <p:txBody>
                <a:bodyPr wrap="square" lIns="45720" rtlCol="0">
                  <a:spAutoFit/>
                </a:bodyPr>
                <a:lstStyle>
                  <a:defPPr>
                    <a:defRPr lang="en-US"/>
                  </a:defPPr>
                  <a:lvl1pPr>
                    <a:defRPr sz="1400" b="1">
                      <a:solidFill>
                        <a:schemeClr val="tx2">
                          <a:lumMod val="75000"/>
                          <a:lumOff val="25000"/>
                        </a:schemeClr>
                      </a:solidFill>
                    </a:defRPr>
                  </a:lvl1pPr>
                </a:lstStyle>
                <a:p>
                  <a:pPr defTabSz="914163">
                    <a:lnSpc>
                      <a:spcPct val="90000"/>
                    </a:lnSpc>
                    <a:defRPr/>
                  </a:pPr>
                  <a:r>
                    <a:rPr lang="en-US" sz="1500" b="0" kern="0" dirty="0">
                      <a:solidFill>
                        <a:srgbClr val="2C2C2C">
                          <a:lumMod val="75000"/>
                          <a:lumOff val="25000"/>
                        </a:srgbClr>
                      </a:solidFill>
                      <a:latin typeface="Arial"/>
                      <a:cs typeface="Arial"/>
                    </a:rPr>
                    <a:t>Adaptable NXOS</a:t>
                  </a:r>
                </a:p>
              </p:txBody>
            </p:sp>
            <p:sp>
              <p:nvSpPr>
                <p:cNvPr id="642" name="Rounded Rectangle 641"/>
                <p:cNvSpPr/>
                <p:nvPr/>
              </p:nvSpPr>
              <p:spPr>
                <a:xfrm>
                  <a:off x="6363414" y="3107653"/>
                  <a:ext cx="1337516" cy="1337516"/>
                </a:xfrm>
                <a:prstGeom prst="roundRect">
                  <a:avLst>
                    <a:gd name="adj" fmla="val 2539"/>
                  </a:avLst>
                </a:prstGeom>
                <a:solidFill>
                  <a:srgbClr val="FFFFFF"/>
                </a:solidFill>
                <a:ln w="34925" cap="rnd">
                  <a:solidFill>
                    <a:srgbClr val="E7E6E6">
                      <a:lumMod val="50000"/>
                    </a:srgbClr>
                  </a:solidFill>
                  <a:round/>
                  <a:headEnd/>
                  <a:tailEnd/>
                </a:ln>
                <a:effectLst/>
              </p:spPr>
              <p:txBody>
                <a:bodyPr vert="horz" wrap="square" lIns="91440" tIns="45720" rIns="91440" bIns="45720" numCol="1" anchor="t" anchorCtr="0" compatLnSpc="1">
                  <a:prstTxWarp prst="textNoShape">
                    <a:avLst/>
                  </a:prstTxWarp>
                </a:bodyPr>
                <a:lstStyle/>
                <a:p>
                  <a:pPr defTabSz="914163">
                    <a:lnSpc>
                      <a:spcPct val="90000"/>
                    </a:lnSpc>
                    <a:defRPr/>
                  </a:pPr>
                  <a:endParaRPr lang="en-US" sz="1900" kern="0">
                    <a:solidFill>
                      <a:srgbClr val="FFFFFF"/>
                    </a:solidFill>
                    <a:latin typeface="Arial"/>
                    <a:cs typeface="Arial"/>
                  </a:endParaRPr>
                </a:p>
              </p:txBody>
            </p:sp>
          </p:grpSp>
        </p:grpSp>
        <p:pic>
          <p:nvPicPr>
            <p:cNvPr id="633" name="Picture 63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V="1">
              <a:off x="6551559" y="4116323"/>
              <a:ext cx="950361" cy="574135"/>
            </a:xfrm>
            <a:prstGeom prst="rect">
              <a:avLst/>
            </a:prstGeom>
          </p:spPr>
        </p:pic>
      </p:grpSp>
      <p:grpSp>
        <p:nvGrpSpPr>
          <p:cNvPr id="647" name="Group 646"/>
          <p:cNvGrpSpPr/>
          <p:nvPr/>
        </p:nvGrpSpPr>
        <p:grpSpPr>
          <a:xfrm>
            <a:off x="6253487" y="3115947"/>
            <a:ext cx="1534886" cy="2049289"/>
            <a:chOff x="6236720" y="3115943"/>
            <a:chExt cx="1534486" cy="2049289"/>
          </a:xfrm>
        </p:grpSpPr>
        <p:grpSp>
          <p:nvGrpSpPr>
            <p:cNvPr id="649" name="Group 648"/>
            <p:cNvGrpSpPr/>
            <p:nvPr/>
          </p:nvGrpSpPr>
          <p:grpSpPr>
            <a:xfrm>
              <a:off x="6236720" y="3115943"/>
              <a:ext cx="1534486" cy="2049289"/>
              <a:chOff x="6284382" y="3078156"/>
              <a:chExt cx="1534886" cy="2049289"/>
            </a:xfrm>
          </p:grpSpPr>
          <p:grpSp>
            <p:nvGrpSpPr>
              <p:cNvPr id="654" name="Group 653"/>
              <p:cNvGrpSpPr/>
              <p:nvPr/>
            </p:nvGrpSpPr>
            <p:grpSpPr>
              <a:xfrm>
                <a:off x="6284382" y="3078156"/>
                <a:ext cx="1534886" cy="2049289"/>
                <a:chOff x="6264729" y="2801689"/>
                <a:chExt cx="1534886" cy="2049289"/>
              </a:xfrm>
            </p:grpSpPr>
            <p:sp>
              <p:nvSpPr>
                <p:cNvPr id="658" name="Rounded Rectangle 657"/>
                <p:cNvSpPr/>
                <p:nvPr/>
              </p:nvSpPr>
              <p:spPr>
                <a:xfrm>
                  <a:off x="6264729" y="2801689"/>
                  <a:ext cx="1534886" cy="2049289"/>
                </a:xfrm>
                <a:prstGeom prst="roundRect">
                  <a:avLst>
                    <a:gd name="adj" fmla="val 2539"/>
                  </a:avLst>
                </a:prstGeom>
                <a:solidFill>
                  <a:srgbClr val="70D1D6"/>
                </a:solidFill>
                <a:ln w="41275" cap="rnd">
                  <a:solidFill>
                    <a:srgbClr val="70D1D6">
                      <a:lumMod val="75000"/>
                    </a:srgbClr>
                  </a:solidFill>
                  <a:round/>
                  <a:headEnd/>
                  <a:tailEnd/>
                </a:ln>
                <a:effectLst>
                  <a:glow rad="114300">
                    <a:srgbClr val="70D1D6">
                      <a:satMod val="175000"/>
                      <a:alpha val="34000"/>
                    </a:srgbClr>
                  </a:glow>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4163">
                    <a:defRPr/>
                  </a:pPr>
                  <a:endParaRPr lang="en-US" sz="3200" b="1" kern="0">
                    <a:solidFill>
                      <a:srgbClr val="FFFFFF"/>
                    </a:solidFill>
                    <a:latin typeface="Arial"/>
                    <a:cs typeface="Arial"/>
                  </a:endParaRPr>
                </a:p>
              </p:txBody>
            </p:sp>
            <p:sp>
              <p:nvSpPr>
                <p:cNvPr id="659" name="Freeform 63"/>
                <p:cNvSpPr>
                  <a:spLocks noEditPoints="1"/>
                </p:cNvSpPr>
                <p:nvPr/>
              </p:nvSpPr>
              <p:spPr bwMode="auto">
                <a:xfrm rot="16200000">
                  <a:off x="7491346" y="2901983"/>
                  <a:ext cx="210412" cy="208756"/>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rgbClr val="E7E6E6">
                    <a:lumMod val="50000"/>
                  </a:srgb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163">
                    <a:defRPr/>
                  </a:pPr>
                  <a:endParaRPr lang="en-US" sz="1900" kern="0">
                    <a:solidFill>
                      <a:srgbClr val="FFFFFF"/>
                    </a:solidFill>
                    <a:latin typeface="Arial"/>
                    <a:cs typeface="Arial"/>
                  </a:endParaRPr>
                </a:p>
              </p:txBody>
            </p:sp>
          </p:grpSp>
          <p:grpSp>
            <p:nvGrpSpPr>
              <p:cNvPr id="655" name="Group 654"/>
              <p:cNvGrpSpPr/>
              <p:nvPr/>
            </p:nvGrpSpPr>
            <p:grpSpPr>
              <a:xfrm>
                <a:off x="6369881" y="3092836"/>
                <a:ext cx="1376818" cy="1954582"/>
                <a:chOff x="6343763" y="2490587"/>
                <a:chExt cx="1376818" cy="1954582"/>
              </a:xfrm>
            </p:grpSpPr>
            <p:sp>
              <p:nvSpPr>
                <p:cNvPr id="656" name="TextBox 655"/>
                <p:cNvSpPr txBox="1"/>
                <p:nvPr/>
              </p:nvSpPr>
              <p:spPr>
                <a:xfrm>
                  <a:off x="6343763" y="2490587"/>
                  <a:ext cx="1376818" cy="511679"/>
                </a:xfrm>
                <a:prstGeom prst="rect">
                  <a:avLst/>
                </a:prstGeom>
                <a:noFill/>
              </p:spPr>
              <p:txBody>
                <a:bodyPr wrap="square" lIns="45720" rtlCol="0">
                  <a:spAutoFit/>
                </a:bodyPr>
                <a:lstStyle>
                  <a:defPPr>
                    <a:defRPr lang="en-US"/>
                  </a:defPPr>
                  <a:lvl1pPr>
                    <a:defRPr sz="1400" b="1">
                      <a:solidFill>
                        <a:schemeClr val="tx2">
                          <a:lumMod val="75000"/>
                          <a:lumOff val="25000"/>
                        </a:schemeClr>
                      </a:solidFill>
                    </a:defRPr>
                  </a:lvl1pPr>
                </a:lstStyle>
                <a:p>
                  <a:pPr defTabSz="914163">
                    <a:lnSpc>
                      <a:spcPct val="90000"/>
                    </a:lnSpc>
                    <a:defRPr/>
                  </a:pPr>
                  <a:r>
                    <a:rPr lang="en-US" sz="1500" b="0" kern="0" dirty="0">
                      <a:solidFill>
                        <a:srgbClr val="2C2C2C">
                          <a:lumMod val="75000"/>
                          <a:lumOff val="25000"/>
                        </a:srgbClr>
                      </a:solidFill>
                      <a:latin typeface="Arial"/>
                      <a:cs typeface="Arial"/>
                    </a:rPr>
                    <a:t>Adaptable NXOS</a:t>
                  </a:r>
                </a:p>
              </p:txBody>
            </p:sp>
            <p:sp>
              <p:nvSpPr>
                <p:cNvPr id="657" name="Rounded Rectangle 656"/>
                <p:cNvSpPr/>
                <p:nvPr/>
              </p:nvSpPr>
              <p:spPr>
                <a:xfrm>
                  <a:off x="6363414" y="3107653"/>
                  <a:ext cx="1337516" cy="1337516"/>
                </a:xfrm>
                <a:prstGeom prst="roundRect">
                  <a:avLst>
                    <a:gd name="adj" fmla="val 2539"/>
                  </a:avLst>
                </a:prstGeom>
                <a:solidFill>
                  <a:srgbClr val="FFFFFF"/>
                </a:solidFill>
                <a:ln w="34925" cap="rnd">
                  <a:solidFill>
                    <a:srgbClr val="E7E6E6">
                      <a:lumMod val="50000"/>
                    </a:srgbClr>
                  </a:solidFill>
                  <a:round/>
                  <a:headEnd/>
                  <a:tailEnd/>
                </a:ln>
                <a:effectLst/>
              </p:spPr>
              <p:txBody>
                <a:bodyPr vert="horz" wrap="square" lIns="91440" tIns="45720" rIns="91440" bIns="45720" numCol="1" anchor="t" anchorCtr="0" compatLnSpc="1">
                  <a:prstTxWarp prst="textNoShape">
                    <a:avLst/>
                  </a:prstTxWarp>
                </a:bodyPr>
                <a:lstStyle/>
                <a:p>
                  <a:pPr defTabSz="914163">
                    <a:lnSpc>
                      <a:spcPct val="90000"/>
                    </a:lnSpc>
                    <a:defRPr/>
                  </a:pPr>
                  <a:endParaRPr lang="en-US" sz="1900" kern="0">
                    <a:solidFill>
                      <a:srgbClr val="FFFFFF"/>
                    </a:solidFill>
                    <a:latin typeface="Arial"/>
                    <a:cs typeface="Arial"/>
                  </a:endParaRPr>
                </a:p>
              </p:txBody>
            </p:sp>
          </p:grpSp>
        </p:grpSp>
        <p:pic>
          <p:nvPicPr>
            <p:cNvPr id="653" name="Picture 6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V="1">
              <a:off x="6551559" y="4116323"/>
              <a:ext cx="950361" cy="574135"/>
            </a:xfrm>
            <a:prstGeom prst="rect">
              <a:avLst/>
            </a:prstGeom>
            <a:noFill/>
            <a:ln w="41275" cap="rnd">
              <a:noFill/>
              <a:round/>
              <a:headEnd/>
              <a:tailEnd/>
            </a:ln>
            <a:effectLst>
              <a:outerShdw blurRad="50800" dist="38100" dir="5400000" sx="1000" sy="1000" algn="t" rotWithShape="0">
                <a:prstClr val="black"/>
              </a:outerShdw>
            </a:effectLst>
          </p:spPr>
        </p:pic>
      </p:grpSp>
      <p:grpSp>
        <p:nvGrpSpPr>
          <p:cNvPr id="660" name="Group 659"/>
          <p:cNvGrpSpPr/>
          <p:nvPr/>
        </p:nvGrpSpPr>
        <p:grpSpPr>
          <a:xfrm>
            <a:off x="8035550" y="3115947"/>
            <a:ext cx="1534886" cy="2049289"/>
            <a:chOff x="8056091" y="3151456"/>
            <a:chExt cx="1534486" cy="2049289"/>
          </a:xfrm>
        </p:grpSpPr>
        <p:grpSp>
          <p:nvGrpSpPr>
            <p:cNvPr id="661" name="Group 660"/>
            <p:cNvGrpSpPr/>
            <p:nvPr/>
          </p:nvGrpSpPr>
          <p:grpSpPr>
            <a:xfrm>
              <a:off x="8056091" y="3151456"/>
              <a:ext cx="1534486" cy="2049289"/>
              <a:chOff x="8159900" y="3078156"/>
              <a:chExt cx="1534886" cy="2049289"/>
            </a:xfrm>
          </p:grpSpPr>
          <p:grpSp>
            <p:nvGrpSpPr>
              <p:cNvPr id="666" name="Group 665"/>
              <p:cNvGrpSpPr/>
              <p:nvPr/>
            </p:nvGrpSpPr>
            <p:grpSpPr>
              <a:xfrm>
                <a:off x="8159900" y="3078156"/>
                <a:ext cx="1534886" cy="2049289"/>
                <a:chOff x="8140249" y="2801689"/>
                <a:chExt cx="1534886" cy="2049289"/>
              </a:xfrm>
            </p:grpSpPr>
            <p:sp>
              <p:nvSpPr>
                <p:cNvPr id="670" name="Rounded Rectangle 669"/>
                <p:cNvSpPr/>
                <p:nvPr/>
              </p:nvSpPr>
              <p:spPr>
                <a:xfrm>
                  <a:off x="8140249" y="2801689"/>
                  <a:ext cx="1534886" cy="2049289"/>
                </a:xfrm>
                <a:prstGeom prst="roundRect">
                  <a:avLst>
                    <a:gd name="adj" fmla="val 2539"/>
                  </a:avLst>
                </a:prstGeom>
                <a:solidFill>
                  <a:srgbClr val="70D1D6"/>
                </a:solidFill>
                <a:ln w="41275" cap="rnd">
                  <a:solidFill>
                    <a:srgbClr val="70D1D6">
                      <a:lumMod val="75000"/>
                    </a:srgbClr>
                  </a:solidFill>
                  <a:round/>
                  <a:headEnd/>
                  <a:tailEnd/>
                </a:ln>
                <a:effectLst>
                  <a:glow rad="114300">
                    <a:srgbClr val="39BBB9">
                      <a:alpha val="34000"/>
                    </a:srgbClr>
                  </a:glow>
                  <a:outerShdw blurRad="50800" dist="38100" dir="5400000" algn="t" rotWithShape="0">
                    <a:srgbClr val="39BBB9">
                      <a:alpha val="40000"/>
                    </a:srgbClr>
                  </a:outerShdw>
                </a:effectLst>
              </p:spPr>
              <p:txBody>
                <a:bodyPr vert="horz" wrap="square" lIns="91440" tIns="45720" rIns="91440" bIns="45720" numCol="1" anchor="t" anchorCtr="0" compatLnSpc="1">
                  <a:prstTxWarp prst="textNoShape">
                    <a:avLst/>
                  </a:prstTxWarp>
                </a:bodyPr>
                <a:lstStyle/>
                <a:p>
                  <a:pPr defTabSz="914163">
                    <a:defRPr/>
                  </a:pPr>
                  <a:endParaRPr lang="en-US" sz="1900" kern="0">
                    <a:solidFill>
                      <a:srgbClr val="FFFFFF"/>
                    </a:solidFill>
                    <a:latin typeface="Arial"/>
                    <a:cs typeface="Arial"/>
                  </a:endParaRPr>
                </a:p>
              </p:txBody>
            </p:sp>
            <p:sp>
              <p:nvSpPr>
                <p:cNvPr id="671" name="Freeform 63"/>
                <p:cNvSpPr>
                  <a:spLocks noEditPoints="1"/>
                </p:cNvSpPr>
                <p:nvPr/>
              </p:nvSpPr>
              <p:spPr bwMode="auto">
                <a:xfrm rot="16200000">
                  <a:off x="9361341" y="2901983"/>
                  <a:ext cx="210412" cy="208756"/>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rgbClr val="E7E6E6">
                    <a:lumMod val="50000"/>
                  </a:srgb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163">
                    <a:defRPr/>
                  </a:pPr>
                  <a:endParaRPr lang="en-US" sz="1900" kern="0">
                    <a:solidFill>
                      <a:srgbClr val="FFFFFF"/>
                    </a:solidFill>
                    <a:latin typeface="Arial"/>
                    <a:cs typeface="Arial"/>
                  </a:endParaRPr>
                </a:p>
              </p:txBody>
            </p:sp>
          </p:grpSp>
          <p:grpSp>
            <p:nvGrpSpPr>
              <p:cNvPr id="667" name="Group 666"/>
              <p:cNvGrpSpPr/>
              <p:nvPr/>
            </p:nvGrpSpPr>
            <p:grpSpPr>
              <a:xfrm>
                <a:off x="8235762" y="3118861"/>
                <a:ext cx="1376817" cy="1928557"/>
                <a:chOff x="-1981201" y="3438464"/>
                <a:chExt cx="1376817" cy="1928557"/>
              </a:xfrm>
            </p:grpSpPr>
            <p:sp>
              <p:nvSpPr>
                <p:cNvPr id="668" name="TextBox 667"/>
                <p:cNvSpPr txBox="1"/>
                <p:nvPr/>
              </p:nvSpPr>
              <p:spPr>
                <a:xfrm>
                  <a:off x="-1981201" y="3438464"/>
                  <a:ext cx="1376817" cy="490519"/>
                </a:xfrm>
                <a:prstGeom prst="rect">
                  <a:avLst/>
                </a:prstGeom>
                <a:noFill/>
              </p:spPr>
              <p:txBody>
                <a:bodyPr wrap="square" lIns="45720" rtlCol="0">
                  <a:spAutoFit/>
                </a:bodyPr>
                <a:lstStyle>
                  <a:defPPr>
                    <a:defRPr lang="en-US"/>
                  </a:defPPr>
                  <a:lvl1pPr>
                    <a:defRPr sz="1400" b="1">
                      <a:solidFill>
                        <a:schemeClr val="tx2">
                          <a:lumMod val="75000"/>
                          <a:lumOff val="25000"/>
                        </a:schemeClr>
                      </a:solidFill>
                    </a:defRPr>
                  </a:lvl1pPr>
                </a:lstStyle>
                <a:p>
                  <a:pPr defTabSz="914163">
                    <a:lnSpc>
                      <a:spcPct val="85000"/>
                    </a:lnSpc>
                    <a:defRPr/>
                  </a:pPr>
                  <a:r>
                    <a:rPr lang="en-US" sz="1500" b="0" kern="0" dirty="0">
                      <a:solidFill>
                        <a:srgbClr val="2C2C2C">
                          <a:lumMod val="75000"/>
                          <a:lumOff val="25000"/>
                        </a:srgbClr>
                      </a:solidFill>
                      <a:latin typeface="Arial"/>
                      <a:cs typeface="Arial"/>
                    </a:rPr>
                    <a:t>Automation and Visibility</a:t>
                  </a:r>
                </a:p>
              </p:txBody>
            </p:sp>
            <p:sp>
              <p:nvSpPr>
                <p:cNvPr id="669" name="Rounded Rectangle 668"/>
                <p:cNvSpPr/>
                <p:nvPr/>
              </p:nvSpPr>
              <p:spPr>
                <a:xfrm>
                  <a:off x="-1963897" y="4029505"/>
                  <a:ext cx="1337516" cy="1337516"/>
                </a:xfrm>
                <a:prstGeom prst="roundRect">
                  <a:avLst>
                    <a:gd name="adj" fmla="val 2539"/>
                  </a:avLst>
                </a:prstGeom>
                <a:solidFill>
                  <a:srgbClr val="FFFFFF"/>
                </a:solidFill>
                <a:ln w="34925" cap="rnd">
                  <a:solidFill>
                    <a:srgbClr val="E7E6E6">
                      <a:lumMod val="50000"/>
                    </a:srgbClr>
                  </a:solidFill>
                  <a:round/>
                  <a:headEnd/>
                  <a:tailEnd/>
                </a:ln>
                <a:effectLst/>
              </p:spPr>
              <p:txBody>
                <a:bodyPr vert="horz" wrap="square" lIns="91440" tIns="45720" rIns="91440" bIns="45720" numCol="1" anchor="t" anchorCtr="0" compatLnSpc="1">
                  <a:prstTxWarp prst="textNoShape">
                    <a:avLst/>
                  </a:prstTxWarp>
                </a:bodyPr>
                <a:lstStyle/>
                <a:p>
                  <a:pPr defTabSz="914163">
                    <a:lnSpc>
                      <a:spcPct val="85000"/>
                    </a:lnSpc>
                    <a:defRPr/>
                  </a:pPr>
                  <a:endParaRPr lang="en-US" sz="1200" kern="0">
                    <a:solidFill>
                      <a:srgbClr val="FFFFFF"/>
                    </a:solidFill>
                    <a:latin typeface="Arial"/>
                    <a:cs typeface="Arial"/>
                  </a:endParaRPr>
                </a:p>
              </p:txBody>
            </p:sp>
          </p:grpSp>
        </p:grpSp>
        <p:grpSp>
          <p:nvGrpSpPr>
            <p:cNvPr id="662" name="Group 661"/>
            <p:cNvGrpSpPr/>
            <p:nvPr/>
          </p:nvGrpSpPr>
          <p:grpSpPr>
            <a:xfrm>
              <a:off x="8436158" y="4019323"/>
              <a:ext cx="844707" cy="764795"/>
              <a:chOff x="4711868" y="3671594"/>
              <a:chExt cx="844707" cy="764795"/>
            </a:xfrm>
          </p:grpSpPr>
          <p:sp>
            <p:nvSpPr>
              <p:cNvPr id="663" name="Freeform 57"/>
              <p:cNvSpPr>
                <a:spLocks noEditPoints="1"/>
              </p:cNvSpPr>
              <p:nvPr/>
            </p:nvSpPr>
            <p:spPr bwMode="auto">
              <a:xfrm>
                <a:off x="4763081" y="3671594"/>
                <a:ext cx="399725" cy="399725"/>
              </a:xfrm>
              <a:custGeom>
                <a:avLst/>
                <a:gdLst/>
                <a:ahLst/>
                <a:cxnLst>
                  <a:cxn ang="0">
                    <a:pos x="153" y="80"/>
                  </a:cxn>
                  <a:cxn ang="0">
                    <a:pos x="137" y="70"/>
                  </a:cxn>
                  <a:cxn ang="0">
                    <a:pos x="155" y="61"/>
                  </a:cxn>
                  <a:cxn ang="0">
                    <a:pos x="146" y="38"/>
                  </a:cxn>
                  <a:cxn ang="0">
                    <a:pos x="140" y="36"/>
                  </a:cxn>
                  <a:cxn ang="0">
                    <a:pos x="121" y="38"/>
                  </a:cxn>
                  <a:cxn ang="0">
                    <a:pos x="130" y="20"/>
                  </a:cxn>
                  <a:cxn ang="0">
                    <a:pos x="110" y="6"/>
                  </a:cxn>
                  <a:cxn ang="0">
                    <a:pos x="95" y="22"/>
                  </a:cxn>
                  <a:cxn ang="0">
                    <a:pos x="87" y="4"/>
                  </a:cxn>
                  <a:cxn ang="0">
                    <a:pos x="82" y="0"/>
                  </a:cxn>
                  <a:cxn ang="0">
                    <a:pos x="57" y="7"/>
                  </a:cxn>
                  <a:cxn ang="0">
                    <a:pos x="53" y="26"/>
                  </a:cxn>
                  <a:cxn ang="0">
                    <a:pos x="36" y="13"/>
                  </a:cxn>
                  <a:cxn ang="0">
                    <a:pos x="18" y="29"/>
                  </a:cxn>
                  <a:cxn ang="0">
                    <a:pos x="30" y="45"/>
                  </a:cxn>
                  <a:cxn ang="0">
                    <a:pos x="10" y="47"/>
                  </a:cxn>
                  <a:cxn ang="0">
                    <a:pos x="5" y="50"/>
                  </a:cxn>
                  <a:cxn ang="0">
                    <a:pos x="1" y="74"/>
                  </a:cxn>
                  <a:cxn ang="0">
                    <a:pos x="20" y="80"/>
                  </a:cxn>
                  <a:cxn ang="0">
                    <a:pos x="5" y="93"/>
                  </a:cxn>
                  <a:cxn ang="0">
                    <a:pos x="11" y="118"/>
                  </a:cxn>
                  <a:cxn ang="0">
                    <a:pos x="17" y="121"/>
                  </a:cxn>
                  <a:cxn ang="0">
                    <a:pos x="37" y="119"/>
                  </a:cxn>
                  <a:cxn ang="0">
                    <a:pos x="29" y="140"/>
                  </a:cxn>
                  <a:cxn ang="0">
                    <a:pos x="51" y="151"/>
                  </a:cxn>
                  <a:cxn ang="0">
                    <a:pos x="62" y="134"/>
                  </a:cxn>
                  <a:cxn ang="0">
                    <a:pos x="70" y="153"/>
                  </a:cxn>
                  <a:cxn ang="0">
                    <a:pos x="73" y="157"/>
                  </a:cxn>
                  <a:cxn ang="0">
                    <a:pos x="96" y="155"/>
                  </a:cxn>
                  <a:cxn ang="0">
                    <a:pos x="100" y="150"/>
                  </a:cxn>
                  <a:cxn ang="0">
                    <a:pos x="104" y="131"/>
                  </a:cxn>
                  <a:cxn ang="0">
                    <a:pos x="119" y="145"/>
                  </a:cxn>
                  <a:cxn ang="0">
                    <a:pos x="138" y="130"/>
                  </a:cxn>
                  <a:cxn ang="0">
                    <a:pos x="138" y="124"/>
                  </a:cxn>
                  <a:cxn ang="0">
                    <a:pos x="130" y="106"/>
                  </a:cxn>
                  <a:cxn ang="0">
                    <a:pos x="150" y="109"/>
                  </a:cxn>
                  <a:cxn ang="0">
                    <a:pos x="157" y="86"/>
                  </a:cxn>
                  <a:cxn ang="0">
                    <a:pos x="99" y="83"/>
                  </a:cxn>
                  <a:cxn ang="0">
                    <a:pos x="58" y="74"/>
                  </a:cxn>
                  <a:cxn ang="0">
                    <a:pos x="99" y="83"/>
                  </a:cxn>
                </a:cxnLst>
                <a:rect l="0" t="0" r="r" b="b"/>
                <a:pathLst>
                  <a:path w="157" h="157">
                    <a:moveTo>
                      <a:pt x="156" y="82"/>
                    </a:moveTo>
                    <a:cubicBezTo>
                      <a:pt x="156" y="81"/>
                      <a:pt x="155" y="81"/>
                      <a:pt x="153" y="80"/>
                    </a:cubicBezTo>
                    <a:cubicBezTo>
                      <a:pt x="137" y="77"/>
                      <a:pt x="137" y="77"/>
                      <a:pt x="137" y="77"/>
                    </a:cubicBezTo>
                    <a:cubicBezTo>
                      <a:pt x="137" y="70"/>
                      <a:pt x="137" y="70"/>
                      <a:pt x="137" y="70"/>
                    </a:cubicBezTo>
                    <a:cubicBezTo>
                      <a:pt x="152" y="63"/>
                      <a:pt x="152" y="63"/>
                      <a:pt x="152" y="63"/>
                    </a:cubicBezTo>
                    <a:cubicBezTo>
                      <a:pt x="153" y="63"/>
                      <a:pt x="154" y="62"/>
                      <a:pt x="155" y="61"/>
                    </a:cubicBezTo>
                    <a:cubicBezTo>
                      <a:pt x="155" y="60"/>
                      <a:pt x="155" y="59"/>
                      <a:pt x="154" y="58"/>
                    </a:cubicBezTo>
                    <a:cubicBezTo>
                      <a:pt x="146" y="38"/>
                      <a:pt x="146" y="38"/>
                      <a:pt x="146" y="38"/>
                    </a:cubicBezTo>
                    <a:cubicBezTo>
                      <a:pt x="146" y="37"/>
                      <a:pt x="145" y="36"/>
                      <a:pt x="144" y="36"/>
                    </a:cubicBezTo>
                    <a:cubicBezTo>
                      <a:pt x="143" y="35"/>
                      <a:pt x="141" y="36"/>
                      <a:pt x="140" y="36"/>
                    </a:cubicBezTo>
                    <a:cubicBezTo>
                      <a:pt x="125" y="43"/>
                      <a:pt x="125" y="43"/>
                      <a:pt x="125" y="43"/>
                    </a:cubicBezTo>
                    <a:cubicBezTo>
                      <a:pt x="121" y="38"/>
                      <a:pt x="121" y="38"/>
                      <a:pt x="121" y="38"/>
                    </a:cubicBezTo>
                    <a:cubicBezTo>
                      <a:pt x="129" y="23"/>
                      <a:pt x="129" y="23"/>
                      <a:pt x="129" y="23"/>
                    </a:cubicBezTo>
                    <a:cubicBezTo>
                      <a:pt x="130" y="22"/>
                      <a:pt x="130" y="21"/>
                      <a:pt x="130" y="20"/>
                    </a:cubicBezTo>
                    <a:cubicBezTo>
                      <a:pt x="130" y="19"/>
                      <a:pt x="129" y="18"/>
                      <a:pt x="128" y="17"/>
                    </a:cubicBezTo>
                    <a:cubicBezTo>
                      <a:pt x="110" y="6"/>
                      <a:pt x="110" y="6"/>
                      <a:pt x="110" y="6"/>
                    </a:cubicBezTo>
                    <a:cubicBezTo>
                      <a:pt x="108" y="5"/>
                      <a:pt x="105" y="6"/>
                      <a:pt x="104" y="8"/>
                    </a:cubicBezTo>
                    <a:cubicBezTo>
                      <a:pt x="95" y="22"/>
                      <a:pt x="95" y="22"/>
                      <a:pt x="95" y="22"/>
                    </a:cubicBezTo>
                    <a:cubicBezTo>
                      <a:pt x="89" y="21"/>
                      <a:pt x="89" y="21"/>
                      <a:pt x="89" y="21"/>
                    </a:cubicBezTo>
                    <a:cubicBezTo>
                      <a:pt x="87" y="4"/>
                      <a:pt x="87" y="4"/>
                      <a:pt x="87" y="4"/>
                    </a:cubicBezTo>
                    <a:cubicBezTo>
                      <a:pt x="87" y="3"/>
                      <a:pt x="87" y="2"/>
                      <a:pt x="86" y="1"/>
                    </a:cubicBezTo>
                    <a:cubicBezTo>
                      <a:pt x="85" y="0"/>
                      <a:pt x="84" y="0"/>
                      <a:pt x="82" y="0"/>
                    </a:cubicBezTo>
                    <a:cubicBezTo>
                      <a:pt x="61" y="2"/>
                      <a:pt x="61" y="2"/>
                      <a:pt x="61" y="2"/>
                    </a:cubicBezTo>
                    <a:cubicBezTo>
                      <a:pt x="59" y="2"/>
                      <a:pt x="57" y="4"/>
                      <a:pt x="57" y="7"/>
                    </a:cubicBezTo>
                    <a:cubicBezTo>
                      <a:pt x="59" y="23"/>
                      <a:pt x="59" y="23"/>
                      <a:pt x="59" y="23"/>
                    </a:cubicBezTo>
                    <a:cubicBezTo>
                      <a:pt x="53" y="26"/>
                      <a:pt x="53" y="26"/>
                      <a:pt x="53" y="26"/>
                    </a:cubicBezTo>
                    <a:cubicBezTo>
                      <a:pt x="42" y="13"/>
                      <a:pt x="42" y="13"/>
                      <a:pt x="42" y="13"/>
                    </a:cubicBezTo>
                    <a:cubicBezTo>
                      <a:pt x="40" y="11"/>
                      <a:pt x="37" y="11"/>
                      <a:pt x="36" y="13"/>
                    </a:cubicBezTo>
                    <a:cubicBezTo>
                      <a:pt x="20" y="26"/>
                      <a:pt x="20" y="26"/>
                      <a:pt x="20" y="26"/>
                    </a:cubicBezTo>
                    <a:cubicBezTo>
                      <a:pt x="19" y="27"/>
                      <a:pt x="18" y="28"/>
                      <a:pt x="18" y="29"/>
                    </a:cubicBezTo>
                    <a:cubicBezTo>
                      <a:pt x="18" y="31"/>
                      <a:pt x="19" y="32"/>
                      <a:pt x="19" y="33"/>
                    </a:cubicBezTo>
                    <a:cubicBezTo>
                      <a:pt x="30" y="45"/>
                      <a:pt x="30" y="45"/>
                      <a:pt x="30" y="45"/>
                    </a:cubicBezTo>
                    <a:cubicBezTo>
                      <a:pt x="27" y="51"/>
                      <a:pt x="27" y="51"/>
                      <a:pt x="27" y="51"/>
                    </a:cubicBezTo>
                    <a:cubicBezTo>
                      <a:pt x="10" y="47"/>
                      <a:pt x="10" y="47"/>
                      <a:pt x="10" y="47"/>
                    </a:cubicBezTo>
                    <a:cubicBezTo>
                      <a:pt x="9" y="47"/>
                      <a:pt x="8" y="47"/>
                      <a:pt x="7" y="48"/>
                    </a:cubicBezTo>
                    <a:cubicBezTo>
                      <a:pt x="6" y="48"/>
                      <a:pt x="5" y="49"/>
                      <a:pt x="5" y="50"/>
                    </a:cubicBezTo>
                    <a:cubicBezTo>
                      <a:pt x="1" y="71"/>
                      <a:pt x="1" y="71"/>
                      <a:pt x="1" y="71"/>
                    </a:cubicBezTo>
                    <a:cubicBezTo>
                      <a:pt x="0" y="72"/>
                      <a:pt x="1" y="73"/>
                      <a:pt x="1" y="74"/>
                    </a:cubicBezTo>
                    <a:cubicBezTo>
                      <a:pt x="2" y="75"/>
                      <a:pt x="3" y="76"/>
                      <a:pt x="4" y="76"/>
                    </a:cubicBezTo>
                    <a:cubicBezTo>
                      <a:pt x="20" y="80"/>
                      <a:pt x="20" y="80"/>
                      <a:pt x="20" y="80"/>
                    </a:cubicBezTo>
                    <a:cubicBezTo>
                      <a:pt x="21" y="86"/>
                      <a:pt x="21" y="86"/>
                      <a:pt x="21" y="86"/>
                    </a:cubicBezTo>
                    <a:cubicBezTo>
                      <a:pt x="5" y="93"/>
                      <a:pt x="5" y="93"/>
                      <a:pt x="5" y="93"/>
                    </a:cubicBezTo>
                    <a:cubicBezTo>
                      <a:pt x="3" y="94"/>
                      <a:pt x="2" y="97"/>
                      <a:pt x="3" y="99"/>
                    </a:cubicBezTo>
                    <a:cubicBezTo>
                      <a:pt x="11" y="118"/>
                      <a:pt x="11" y="118"/>
                      <a:pt x="11" y="118"/>
                    </a:cubicBezTo>
                    <a:cubicBezTo>
                      <a:pt x="12" y="119"/>
                      <a:pt x="13" y="120"/>
                      <a:pt x="14" y="121"/>
                    </a:cubicBezTo>
                    <a:cubicBezTo>
                      <a:pt x="15" y="121"/>
                      <a:pt x="16" y="121"/>
                      <a:pt x="17" y="121"/>
                    </a:cubicBezTo>
                    <a:cubicBezTo>
                      <a:pt x="32" y="114"/>
                      <a:pt x="32" y="114"/>
                      <a:pt x="32" y="114"/>
                    </a:cubicBezTo>
                    <a:cubicBezTo>
                      <a:pt x="37" y="119"/>
                      <a:pt x="37" y="119"/>
                      <a:pt x="37" y="119"/>
                    </a:cubicBezTo>
                    <a:cubicBezTo>
                      <a:pt x="28" y="134"/>
                      <a:pt x="28" y="134"/>
                      <a:pt x="28" y="134"/>
                    </a:cubicBezTo>
                    <a:cubicBezTo>
                      <a:pt x="27" y="136"/>
                      <a:pt x="27" y="138"/>
                      <a:pt x="29" y="140"/>
                    </a:cubicBezTo>
                    <a:cubicBezTo>
                      <a:pt x="48" y="150"/>
                      <a:pt x="48" y="150"/>
                      <a:pt x="48" y="150"/>
                    </a:cubicBezTo>
                    <a:cubicBezTo>
                      <a:pt x="49" y="151"/>
                      <a:pt x="50" y="151"/>
                      <a:pt x="51" y="151"/>
                    </a:cubicBezTo>
                    <a:cubicBezTo>
                      <a:pt x="52" y="150"/>
                      <a:pt x="53" y="150"/>
                      <a:pt x="54" y="149"/>
                    </a:cubicBezTo>
                    <a:cubicBezTo>
                      <a:pt x="62" y="134"/>
                      <a:pt x="62" y="134"/>
                      <a:pt x="62" y="134"/>
                    </a:cubicBezTo>
                    <a:cubicBezTo>
                      <a:pt x="69" y="136"/>
                      <a:pt x="69" y="136"/>
                      <a:pt x="69" y="136"/>
                    </a:cubicBezTo>
                    <a:cubicBezTo>
                      <a:pt x="70" y="153"/>
                      <a:pt x="70" y="153"/>
                      <a:pt x="70" y="153"/>
                    </a:cubicBezTo>
                    <a:cubicBezTo>
                      <a:pt x="70" y="154"/>
                      <a:pt x="71" y="155"/>
                      <a:pt x="72" y="156"/>
                    </a:cubicBezTo>
                    <a:cubicBezTo>
                      <a:pt x="72" y="156"/>
                      <a:pt x="73" y="157"/>
                      <a:pt x="73" y="157"/>
                    </a:cubicBezTo>
                    <a:cubicBezTo>
                      <a:pt x="74" y="157"/>
                      <a:pt x="74" y="157"/>
                      <a:pt x="75" y="157"/>
                    </a:cubicBezTo>
                    <a:cubicBezTo>
                      <a:pt x="96" y="155"/>
                      <a:pt x="96" y="155"/>
                      <a:pt x="96" y="155"/>
                    </a:cubicBezTo>
                    <a:cubicBezTo>
                      <a:pt x="97" y="155"/>
                      <a:pt x="98" y="154"/>
                      <a:pt x="99" y="153"/>
                    </a:cubicBezTo>
                    <a:cubicBezTo>
                      <a:pt x="100" y="152"/>
                      <a:pt x="100" y="151"/>
                      <a:pt x="100" y="150"/>
                    </a:cubicBezTo>
                    <a:cubicBezTo>
                      <a:pt x="98" y="133"/>
                      <a:pt x="98" y="133"/>
                      <a:pt x="98" y="133"/>
                    </a:cubicBezTo>
                    <a:cubicBezTo>
                      <a:pt x="104" y="131"/>
                      <a:pt x="104" y="131"/>
                      <a:pt x="104" y="131"/>
                    </a:cubicBezTo>
                    <a:cubicBezTo>
                      <a:pt x="116" y="144"/>
                      <a:pt x="116" y="144"/>
                      <a:pt x="116" y="144"/>
                    </a:cubicBezTo>
                    <a:cubicBezTo>
                      <a:pt x="116" y="144"/>
                      <a:pt x="117" y="145"/>
                      <a:pt x="119" y="145"/>
                    </a:cubicBezTo>
                    <a:cubicBezTo>
                      <a:pt x="120" y="145"/>
                      <a:pt x="121" y="145"/>
                      <a:pt x="122" y="144"/>
                    </a:cubicBezTo>
                    <a:cubicBezTo>
                      <a:pt x="138" y="130"/>
                      <a:pt x="138" y="130"/>
                      <a:pt x="138" y="130"/>
                    </a:cubicBezTo>
                    <a:cubicBezTo>
                      <a:pt x="138" y="129"/>
                      <a:pt x="139" y="128"/>
                      <a:pt x="139" y="127"/>
                    </a:cubicBezTo>
                    <a:cubicBezTo>
                      <a:pt x="139" y="126"/>
                      <a:pt x="139" y="125"/>
                      <a:pt x="138" y="124"/>
                    </a:cubicBezTo>
                    <a:cubicBezTo>
                      <a:pt x="127" y="111"/>
                      <a:pt x="127" y="111"/>
                      <a:pt x="127" y="111"/>
                    </a:cubicBezTo>
                    <a:cubicBezTo>
                      <a:pt x="130" y="106"/>
                      <a:pt x="130" y="106"/>
                      <a:pt x="130" y="106"/>
                    </a:cubicBezTo>
                    <a:cubicBezTo>
                      <a:pt x="147" y="109"/>
                      <a:pt x="147" y="109"/>
                      <a:pt x="147" y="109"/>
                    </a:cubicBezTo>
                    <a:cubicBezTo>
                      <a:pt x="148" y="110"/>
                      <a:pt x="149" y="109"/>
                      <a:pt x="150" y="109"/>
                    </a:cubicBezTo>
                    <a:cubicBezTo>
                      <a:pt x="151" y="108"/>
                      <a:pt x="152" y="107"/>
                      <a:pt x="152" y="106"/>
                    </a:cubicBezTo>
                    <a:cubicBezTo>
                      <a:pt x="157" y="86"/>
                      <a:pt x="157" y="86"/>
                      <a:pt x="157" y="86"/>
                    </a:cubicBezTo>
                    <a:cubicBezTo>
                      <a:pt x="157" y="84"/>
                      <a:pt x="157" y="83"/>
                      <a:pt x="156" y="82"/>
                    </a:cubicBezTo>
                    <a:close/>
                    <a:moveTo>
                      <a:pt x="99" y="83"/>
                    </a:moveTo>
                    <a:cubicBezTo>
                      <a:pt x="97" y="94"/>
                      <a:pt x="85" y="102"/>
                      <a:pt x="74" y="99"/>
                    </a:cubicBezTo>
                    <a:cubicBezTo>
                      <a:pt x="63" y="96"/>
                      <a:pt x="55" y="85"/>
                      <a:pt x="58" y="74"/>
                    </a:cubicBezTo>
                    <a:cubicBezTo>
                      <a:pt x="60" y="62"/>
                      <a:pt x="72" y="55"/>
                      <a:pt x="83" y="58"/>
                    </a:cubicBezTo>
                    <a:cubicBezTo>
                      <a:pt x="95" y="60"/>
                      <a:pt x="102" y="71"/>
                      <a:pt x="99" y="83"/>
                    </a:cubicBezTo>
                    <a:close/>
                  </a:path>
                </a:pathLst>
              </a:custGeom>
              <a:solidFill>
                <a:srgbClr val="215E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291">
                  <a:defRPr/>
                </a:pPr>
                <a:endParaRPr lang="en-US" sz="1900" kern="0">
                  <a:solidFill>
                    <a:srgbClr val="FFFFFF"/>
                  </a:solidFill>
                  <a:latin typeface="Arial"/>
                  <a:cs typeface="Arial"/>
                </a:endParaRPr>
              </a:p>
            </p:txBody>
          </p:sp>
          <p:sp>
            <p:nvSpPr>
              <p:cNvPr id="664" name="Freeform 58"/>
              <p:cNvSpPr>
                <a:spLocks noEditPoints="1"/>
              </p:cNvSpPr>
              <p:nvPr/>
            </p:nvSpPr>
            <p:spPr bwMode="auto">
              <a:xfrm>
                <a:off x="5048912" y="3928728"/>
                <a:ext cx="507663" cy="507661"/>
              </a:xfrm>
              <a:custGeom>
                <a:avLst/>
                <a:gdLst/>
                <a:ahLst/>
                <a:cxnLst>
                  <a:cxn ang="0">
                    <a:pos x="98" y="87"/>
                  </a:cxn>
                  <a:cxn ang="0">
                    <a:pos x="92" y="74"/>
                  </a:cxn>
                  <a:cxn ang="0">
                    <a:pos x="106" y="76"/>
                  </a:cxn>
                  <a:cxn ang="0">
                    <a:pos x="111" y="60"/>
                  </a:cxn>
                  <a:cxn ang="0">
                    <a:pos x="108" y="56"/>
                  </a:cxn>
                  <a:cxn ang="0">
                    <a:pos x="96" y="49"/>
                  </a:cxn>
                  <a:cxn ang="0">
                    <a:pos x="109" y="43"/>
                  </a:cxn>
                  <a:cxn ang="0">
                    <a:pos x="103" y="27"/>
                  </a:cxn>
                  <a:cxn ang="0">
                    <a:pos x="88" y="30"/>
                  </a:cxn>
                  <a:cxn ang="0">
                    <a:pos x="91" y="16"/>
                  </a:cxn>
                  <a:cxn ang="0">
                    <a:pos x="89" y="12"/>
                  </a:cxn>
                  <a:cxn ang="0">
                    <a:pos x="72" y="6"/>
                  </a:cxn>
                  <a:cxn ang="0">
                    <a:pos x="62" y="15"/>
                  </a:cxn>
                  <a:cxn ang="0">
                    <a:pos x="57" y="0"/>
                  </a:cxn>
                  <a:cxn ang="0">
                    <a:pos x="40" y="3"/>
                  </a:cxn>
                  <a:cxn ang="0">
                    <a:pos x="41" y="17"/>
                  </a:cxn>
                  <a:cxn ang="0">
                    <a:pos x="29" y="10"/>
                  </a:cxn>
                  <a:cxn ang="0">
                    <a:pos x="24" y="10"/>
                  </a:cxn>
                  <a:cxn ang="0">
                    <a:pos x="12" y="22"/>
                  </a:cxn>
                  <a:cxn ang="0">
                    <a:pos x="21" y="33"/>
                  </a:cxn>
                  <a:cxn ang="0">
                    <a:pos x="7" y="34"/>
                  </a:cxn>
                  <a:cxn ang="0">
                    <a:pos x="0" y="51"/>
                  </a:cxn>
                  <a:cxn ang="0">
                    <a:pos x="3" y="55"/>
                  </a:cxn>
                  <a:cxn ang="0">
                    <a:pos x="15" y="62"/>
                  </a:cxn>
                  <a:cxn ang="0">
                    <a:pos x="2" y="71"/>
                  </a:cxn>
                  <a:cxn ang="0">
                    <a:pos x="10" y="86"/>
                  </a:cxn>
                  <a:cxn ang="0">
                    <a:pos x="23" y="81"/>
                  </a:cxn>
                  <a:cxn ang="0">
                    <a:pos x="20" y="95"/>
                  </a:cxn>
                  <a:cxn ang="0">
                    <a:pos x="21" y="99"/>
                  </a:cxn>
                  <a:cxn ang="0">
                    <a:pos x="34" y="107"/>
                  </a:cxn>
                  <a:cxn ang="0">
                    <a:pos x="39" y="106"/>
                  </a:cxn>
                  <a:cxn ang="0">
                    <a:pos x="49" y="97"/>
                  </a:cxn>
                  <a:cxn ang="0">
                    <a:pos x="51" y="111"/>
                  </a:cxn>
                  <a:cxn ang="0">
                    <a:pos x="69" y="110"/>
                  </a:cxn>
                  <a:cxn ang="0">
                    <a:pos x="71" y="106"/>
                  </a:cxn>
                  <a:cxn ang="0">
                    <a:pos x="74" y="93"/>
                  </a:cxn>
                  <a:cxn ang="0">
                    <a:pos x="84" y="102"/>
                  </a:cxn>
                  <a:cxn ang="0">
                    <a:pos x="98" y="92"/>
                  </a:cxn>
                  <a:cxn ang="0">
                    <a:pos x="66" y="67"/>
                  </a:cxn>
                  <a:cxn ang="0">
                    <a:pos x="45" y="45"/>
                  </a:cxn>
                  <a:cxn ang="0">
                    <a:pos x="66" y="67"/>
                  </a:cxn>
                </a:cxnLst>
                <a:rect l="0" t="0" r="r" b="b"/>
                <a:pathLst>
                  <a:path w="111" h="111">
                    <a:moveTo>
                      <a:pt x="99" y="89"/>
                    </a:moveTo>
                    <a:cubicBezTo>
                      <a:pt x="99" y="89"/>
                      <a:pt x="98" y="88"/>
                      <a:pt x="98" y="87"/>
                    </a:cubicBezTo>
                    <a:cubicBezTo>
                      <a:pt x="90" y="78"/>
                      <a:pt x="90" y="78"/>
                      <a:pt x="90" y="78"/>
                    </a:cubicBezTo>
                    <a:cubicBezTo>
                      <a:pt x="92" y="74"/>
                      <a:pt x="92" y="74"/>
                      <a:pt x="92" y="74"/>
                    </a:cubicBezTo>
                    <a:cubicBezTo>
                      <a:pt x="104" y="77"/>
                      <a:pt x="104" y="77"/>
                      <a:pt x="104" y="77"/>
                    </a:cubicBezTo>
                    <a:cubicBezTo>
                      <a:pt x="105" y="77"/>
                      <a:pt x="106" y="77"/>
                      <a:pt x="106" y="76"/>
                    </a:cubicBezTo>
                    <a:cubicBezTo>
                      <a:pt x="107" y="76"/>
                      <a:pt x="108" y="75"/>
                      <a:pt x="108" y="74"/>
                    </a:cubicBezTo>
                    <a:cubicBezTo>
                      <a:pt x="111" y="60"/>
                      <a:pt x="111" y="60"/>
                      <a:pt x="111" y="60"/>
                    </a:cubicBezTo>
                    <a:cubicBezTo>
                      <a:pt x="111" y="59"/>
                      <a:pt x="111" y="58"/>
                      <a:pt x="110" y="58"/>
                    </a:cubicBezTo>
                    <a:cubicBezTo>
                      <a:pt x="110" y="57"/>
                      <a:pt x="109" y="56"/>
                      <a:pt x="108" y="56"/>
                    </a:cubicBezTo>
                    <a:cubicBezTo>
                      <a:pt x="97" y="54"/>
                      <a:pt x="97" y="54"/>
                      <a:pt x="97" y="54"/>
                    </a:cubicBezTo>
                    <a:cubicBezTo>
                      <a:pt x="96" y="49"/>
                      <a:pt x="96" y="49"/>
                      <a:pt x="96" y="49"/>
                    </a:cubicBezTo>
                    <a:cubicBezTo>
                      <a:pt x="107" y="44"/>
                      <a:pt x="107" y="44"/>
                      <a:pt x="107" y="44"/>
                    </a:cubicBezTo>
                    <a:cubicBezTo>
                      <a:pt x="108" y="44"/>
                      <a:pt x="109" y="43"/>
                      <a:pt x="109" y="43"/>
                    </a:cubicBezTo>
                    <a:cubicBezTo>
                      <a:pt x="109" y="42"/>
                      <a:pt x="109" y="41"/>
                      <a:pt x="109" y="40"/>
                    </a:cubicBezTo>
                    <a:cubicBezTo>
                      <a:pt x="103" y="27"/>
                      <a:pt x="103" y="27"/>
                      <a:pt x="103" y="27"/>
                    </a:cubicBezTo>
                    <a:cubicBezTo>
                      <a:pt x="102" y="25"/>
                      <a:pt x="100" y="24"/>
                      <a:pt x="99" y="25"/>
                    </a:cubicBezTo>
                    <a:cubicBezTo>
                      <a:pt x="88" y="30"/>
                      <a:pt x="88" y="30"/>
                      <a:pt x="88" y="30"/>
                    </a:cubicBezTo>
                    <a:cubicBezTo>
                      <a:pt x="85" y="26"/>
                      <a:pt x="85" y="26"/>
                      <a:pt x="85" y="26"/>
                    </a:cubicBezTo>
                    <a:cubicBezTo>
                      <a:pt x="91" y="16"/>
                      <a:pt x="91" y="16"/>
                      <a:pt x="91" y="16"/>
                    </a:cubicBezTo>
                    <a:cubicBezTo>
                      <a:pt x="91" y="15"/>
                      <a:pt x="91" y="14"/>
                      <a:pt x="91" y="14"/>
                    </a:cubicBezTo>
                    <a:cubicBezTo>
                      <a:pt x="91" y="13"/>
                      <a:pt x="90" y="12"/>
                      <a:pt x="89" y="12"/>
                    </a:cubicBezTo>
                    <a:cubicBezTo>
                      <a:pt x="76" y="4"/>
                      <a:pt x="76" y="4"/>
                      <a:pt x="76" y="4"/>
                    </a:cubicBezTo>
                    <a:cubicBezTo>
                      <a:pt x="75" y="4"/>
                      <a:pt x="73" y="4"/>
                      <a:pt x="72" y="6"/>
                    </a:cubicBezTo>
                    <a:cubicBezTo>
                      <a:pt x="66" y="16"/>
                      <a:pt x="66" y="16"/>
                      <a:pt x="66" y="16"/>
                    </a:cubicBezTo>
                    <a:cubicBezTo>
                      <a:pt x="62" y="15"/>
                      <a:pt x="62" y="15"/>
                      <a:pt x="62" y="15"/>
                    </a:cubicBezTo>
                    <a:cubicBezTo>
                      <a:pt x="61" y="3"/>
                      <a:pt x="61" y="3"/>
                      <a:pt x="61" y="3"/>
                    </a:cubicBezTo>
                    <a:cubicBezTo>
                      <a:pt x="60" y="1"/>
                      <a:pt x="59" y="0"/>
                      <a:pt x="57" y="0"/>
                    </a:cubicBezTo>
                    <a:cubicBezTo>
                      <a:pt x="42" y="2"/>
                      <a:pt x="42" y="2"/>
                      <a:pt x="42" y="2"/>
                    </a:cubicBezTo>
                    <a:cubicBezTo>
                      <a:pt x="42" y="2"/>
                      <a:pt x="41" y="2"/>
                      <a:pt x="40" y="3"/>
                    </a:cubicBezTo>
                    <a:cubicBezTo>
                      <a:pt x="40" y="4"/>
                      <a:pt x="40" y="4"/>
                      <a:pt x="40" y="5"/>
                    </a:cubicBezTo>
                    <a:cubicBezTo>
                      <a:pt x="41" y="17"/>
                      <a:pt x="41" y="17"/>
                      <a:pt x="41" y="17"/>
                    </a:cubicBezTo>
                    <a:cubicBezTo>
                      <a:pt x="37" y="19"/>
                      <a:pt x="37" y="19"/>
                      <a:pt x="37" y="19"/>
                    </a:cubicBezTo>
                    <a:cubicBezTo>
                      <a:pt x="29" y="10"/>
                      <a:pt x="29" y="10"/>
                      <a:pt x="29" y="10"/>
                    </a:cubicBezTo>
                    <a:cubicBezTo>
                      <a:pt x="28" y="9"/>
                      <a:pt x="27" y="9"/>
                      <a:pt x="26" y="9"/>
                    </a:cubicBezTo>
                    <a:cubicBezTo>
                      <a:pt x="26" y="9"/>
                      <a:pt x="25" y="9"/>
                      <a:pt x="24" y="10"/>
                    </a:cubicBezTo>
                    <a:cubicBezTo>
                      <a:pt x="13" y="20"/>
                      <a:pt x="13" y="20"/>
                      <a:pt x="13" y="20"/>
                    </a:cubicBezTo>
                    <a:cubicBezTo>
                      <a:pt x="13" y="20"/>
                      <a:pt x="12" y="21"/>
                      <a:pt x="12" y="22"/>
                    </a:cubicBezTo>
                    <a:cubicBezTo>
                      <a:pt x="12" y="23"/>
                      <a:pt x="12" y="24"/>
                      <a:pt x="13" y="24"/>
                    </a:cubicBezTo>
                    <a:cubicBezTo>
                      <a:pt x="21" y="33"/>
                      <a:pt x="21" y="33"/>
                      <a:pt x="21" y="33"/>
                    </a:cubicBezTo>
                    <a:cubicBezTo>
                      <a:pt x="19" y="37"/>
                      <a:pt x="19" y="37"/>
                      <a:pt x="19" y="37"/>
                    </a:cubicBezTo>
                    <a:cubicBezTo>
                      <a:pt x="7" y="34"/>
                      <a:pt x="7" y="34"/>
                      <a:pt x="7" y="34"/>
                    </a:cubicBezTo>
                    <a:cubicBezTo>
                      <a:pt x="5" y="34"/>
                      <a:pt x="4" y="35"/>
                      <a:pt x="3" y="37"/>
                    </a:cubicBezTo>
                    <a:cubicBezTo>
                      <a:pt x="0" y="51"/>
                      <a:pt x="0" y="51"/>
                      <a:pt x="0" y="51"/>
                    </a:cubicBezTo>
                    <a:cubicBezTo>
                      <a:pt x="0" y="52"/>
                      <a:pt x="0" y="53"/>
                      <a:pt x="1" y="54"/>
                    </a:cubicBezTo>
                    <a:cubicBezTo>
                      <a:pt x="1" y="54"/>
                      <a:pt x="2" y="55"/>
                      <a:pt x="3" y="55"/>
                    </a:cubicBezTo>
                    <a:cubicBezTo>
                      <a:pt x="14" y="58"/>
                      <a:pt x="14" y="58"/>
                      <a:pt x="14" y="58"/>
                    </a:cubicBezTo>
                    <a:cubicBezTo>
                      <a:pt x="15" y="62"/>
                      <a:pt x="15" y="62"/>
                      <a:pt x="15" y="62"/>
                    </a:cubicBezTo>
                    <a:cubicBezTo>
                      <a:pt x="4" y="67"/>
                      <a:pt x="4" y="67"/>
                      <a:pt x="4" y="67"/>
                    </a:cubicBezTo>
                    <a:cubicBezTo>
                      <a:pt x="2" y="68"/>
                      <a:pt x="1" y="70"/>
                      <a:pt x="2" y="71"/>
                    </a:cubicBezTo>
                    <a:cubicBezTo>
                      <a:pt x="8" y="85"/>
                      <a:pt x="8" y="85"/>
                      <a:pt x="8" y="85"/>
                    </a:cubicBezTo>
                    <a:cubicBezTo>
                      <a:pt x="9" y="86"/>
                      <a:pt x="9" y="86"/>
                      <a:pt x="10" y="86"/>
                    </a:cubicBezTo>
                    <a:cubicBezTo>
                      <a:pt x="11" y="87"/>
                      <a:pt x="12" y="87"/>
                      <a:pt x="12" y="86"/>
                    </a:cubicBezTo>
                    <a:cubicBezTo>
                      <a:pt x="23" y="81"/>
                      <a:pt x="23" y="81"/>
                      <a:pt x="23" y="81"/>
                    </a:cubicBezTo>
                    <a:cubicBezTo>
                      <a:pt x="26" y="85"/>
                      <a:pt x="26" y="85"/>
                      <a:pt x="26" y="85"/>
                    </a:cubicBezTo>
                    <a:cubicBezTo>
                      <a:pt x="20" y="95"/>
                      <a:pt x="20" y="95"/>
                      <a:pt x="20" y="95"/>
                    </a:cubicBezTo>
                    <a:cubicBezTo>
                      <a:pt x="20" y="96"/>
                      <a:pt x="20" y="97"/>
                      <a:pt x="20" y="98"/>
                    </a:cubicBezTo>
                    <a:cubicBezTo>
                      <a:pt x="20" y="98"/>
                      <a:pt x="20" y="99"/>
                      <a:pt x="21" y="99"/>
                    </a:cubicBezTo>
                    <a:cubicBezTo>
                      <a:pt x="21" y="99"/>
                      <a:pt x="21" y="99"/>
                      <a:pt x="21" y="100"/>
                    </a:cubicBezTo>
                    <a:cubicBezTo>
                      <a:pt x="34" y="107"/>
                      <a:pt x="34" y="107"/>
                      <a:pt x="34" y="107"/>
                    </a:cubicBezTo>
                    <a:cubicBezTo>
                      <a:pt x="35" y="107"/>
                      <a:pt x="36" y="107"/>
                      <a:pt x="37" y="107"/>
                    </a:cubicBezTo>
                    <a:cubicBezTo>
                      <a:pt x="38" y="107"/>
                      <a:pt x="38" y="106"/>
                      <a:pt x="39" y="106"/>
                    </a:cubicBezTo>
                    <a:cubicBezTo>
                      <a:pt x="44" y="95"/>
                      <a:pt x="44" y="95"/>
                      <a:pt x="44" y="95"/>
                    </a:cubicBezTo>
                    <a:cubicBezTo>
                      <a:pt x="49" y="97"/>
                      <a:pt x="49" y="97"/>
                      <a:pt x="49" y="97"/>
                    </a:cubicBezTo>
                    <a:cubicBezTo>
                      <a:pt x="50" y="108"/>
                      <a:pt x="50" y="108"/>
                      <a:pt x="50" y="108"/>
                    </a:cubicBezTo>
                    <a:cubicBezTo>
                      <a:pt x="50" y="109"/>
                      <a:pt x="51" y="110"/>
                      <a:pt x="51" y="111"/>
                    </a:cubicBezTo>
                    <a:cubicBezTo>
                      <a:pt x="52" y="111"/>
                      <a:pt x="53" y="111"/>
                      <a:pt x="54" y="111"/>
                    </a:cubicBezTo>
                    <a:cubicBezTo>
                      <a:pt x="69" y="110"/>
                      <a:pt x="69" y="110"/>
                      <a:pt x="69" y="110"/>
                    </a:cubicBezTo>
                    <a:cubicBezTo>
                      <a:pt x="69" y="109"/>
                      <a:pt x="70" y="109"/>
                      <a:pt x="71" y="108"/>
                    </a:cubicBezTo>
                    <a:cubicBezTo>
                      <a:pt x="71" y="108"/>
                      <a:pt x="71" y="107"/>
                      <a:pt x="71" y="106"/>
                    </a:cubicBezTo>
                    <a:cubicBezTo>
                      <a:pt x="70" y="94"/>
                      <a:pt x="70" y="94"/>
                      <a:pt x="70" y="94"/>
                    </a:cubicBezTo>
                    <a:cubicBezTo>
                      <a:pt x="74" y="93"/>
                      <a:pt x="74" y="93"/>
                      <a:pt x="74" y="93"/>
                    </a:cubicBezTo>
                    <a:cubicBezTo>
                      <a:pt x="82" y="101"/>
                      <a:pt x="82" y="101"/>
                      <a:pt x="82" y="101"/>
                    </a:cubicBezTo>
                    <a:cubicBezTo>
                      <a:pt x="83" y="102"/>
                      <a:pt x="84" y="102"/>
                      <a:pt x="84" y="102"/>
                    </a:cubicBezTo>
                    <a:cubicBezTo>
                      <a:pt x="85" y="102"/>
                      <a:pt x="86" y="102"/>
                      <a:pt x="87" y="102"/>
                    </a:cubicBezTo>
                    <a:cubicBezTo>
                      <a:pt x="98" y="92"/>
                      <a:pt x="98" y="92"/>
                      <a:pt x="98" y="92"/>
                    </a:cubicBezTo>
                    <a:cubicBezTo>
                      <a:pt x="98" y="91"/>
                      <a:pt x="99" y="90"/>
                      <a:pt x="99" y="89"/>
                    </a:cubicBezTo>
                    <a:close/>
                    <a:moveTo>
                      <a:pt x="66" y="67"/>
                    </a:moveTo>
                    <a:cubicBezTo>
                      <a:pt x="59" y="72"/>
                      <a:pt x="50" y="72"/>
                      <a:pt x="44" y="66"/>
                    </a:cubicBezTo>
                    <a:cubicBezTo>
                      <a:pt x="39" y="60"/>
                      <a:pt x="39" y="50"/>
                      <a:pt x="45" y="45"/>
                    </a:cubicBezTo>
                    <a:cubicBezTo>
                      <a:pt x="51" y="39"/>
                      <a:pt x="61" y="39"/>
                      <a:pt x="67" y="46"/>
                    </a:cubicBezTo>
                    <a:cubicBezTo>
                      <a:pt x="72" y="52"/>
                      <a:pt x="72" y="61"/>
                      <a:pt x="66" y="67"/>
                    </a:cubicBezTo>
                    <a:close/>
                  </a:path>
                </a:pathLst>
              </a:custGeom>
              <a:solidFill>
                <a:srgbClr val="215E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291">
                  <a:defRPr/>
                </a:pPr>
                <a:endParaRPr lang="en-US" sz="1900" kern="0">
                  <a:solidFill>
                    <a:srgbClr val="FFFFFF"/>
                  </a:solidFill>
                  <a:latin typeface="Arial"/>
                  <a:cs typeface="Arial"/>
                </a:endParaRPr>
              </a:p>
            </p:txBody>
          </p:sp>
          <p:sp>
            <p:nvSpPr>
              <p:cNvPr id="665" name="Freeform 6"/>
              <p:cNvSpPr>
                <a:spLocks noEditPoints="1"/>
              </p:cNvSpPr>
              <p:nvPr/>
            </p:nvSpPr>
            <p:spPr bwMode="auto">
              <a:xfrm rot="19282811">
                <a:off x="4711868" y="4108749"/>
                <a:ext cx="305615" cy="305613"/>
              </a:xfrm>
              <a:custGeom>
                <a:avLst/>
                <a:gdLst/>
                <a:ahLst/>
                <a:cxnLst>
                  <a:cxn ang="0">
                    <a:pos x="107" y="0"/>
                  </a:cxn>
                  <a:cxn ang="0">
                    <a:pos x="0" y="107"/>
                  </a:cxn>
                  <a:cxn ang="0">
                    <a:pos x="107" y="214"/>
                  </a:cxn>
                  <a:cxn ang="0">
                    <a:pos x="214" y="107"/>
                  </a:cxn>
                  <a:cxn ang="0">
                    <a:pos x="107" y="0"/>
                  </a:cxn>
                  <a:cxn ang="0">
                    <a:pos x="107" y="184"/>
                  </a:cxn>
                  <a:cxn ang="0">
                    <a:pos x="31" y="107"/>
                  </a:cxn>
                  <a:cxn ang="0">
                    <a:pos x="107" y="31"/>
                  </a:cxn>
                  <a:cxn ang="0">
                    <a:pos x="184" y="107"/>
                  </a:cxn>
                  <a:cxn ang="0">
                    <a:pos x="107" y="184"/>
                  </a:cxn>
                </a:cxnLst>
                <a:rect l="0" t="0" r="r" b="b"/>
                <a:pathLst>
                  <a:path w="214" h="214">
                    <a:moveTo>
                      <a:pt x="107" y="0"/>
                    </a:moveTo>
                    <a:cubicBezTo>
                      <a:pt x="48" y="0"/>
                      <a:pt x="0" y="48"/>
                      <a:pt x="0" y="107"/>
                    </a:cubicBezTo>
                    <a:cubicBezTo>
                      <a:pt x="0" y="166"/>
                      <a:pt x="48" y="214"/>
                      <a:pt x="107" y="214"/>
                    </a:cubicBezTo>
                    <a:cubicBezTo>
                      <a:pt x="166" y="214"/>
                      <a:pt x="214" y="166"/>
                      <a:pt x="214" y="107"/>
                    </a:cubicBezTo>
                    <a:cubicBezTo>
                      <a:pt x="214" y="48"/>
                      <a:pt x="166" y="0"/>
                      <a:pt x="107" y="0"/>
                    </a:cubicBezTo>
                    <a:close/>
                    <a:moveTo>
                      <a:pt x="107" y="184"/>
                    </a:moveTo>
                    <a:cubicBezTo>
                      <a:pt x="65" y="184"/>
                      <a:pt x="31" y="149"/>
                      <a:pt x="31" y="107"/>
                    </a:cubicBezTo>
                    <a:cubicBezTo>
                      <a:pt x="31" y="65"/>
                      <a:pt x="65" y="31"/>
                      <a:pt x="107" y="31"/>
                    </a:cubicBezTo>
                    <a:cubicBezTo>
                      <a:pt x="149" y="31"/>
                      <a:pt x="184" y="65"/>
                      <a:pt x="184" y="107"/>
                    </a:cubicBezTo>
                    <a:cubicBezTo>
                      <a:pt x="184" y="149"/>
                      <a:pt x="149" y="184"/>
                      <a:pt x="107" y="184"/>
                    </a:cubicBezTo>
                    <a:close/>
                  </a:path>
                </a:pathLst>
              </a:custGeom>
              <a:solidFill>
                <a:srgbClr val="215E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291">
                  <a:defRPr/>
                </a:pPr>
                <a:endParaRPr lang="en-US" sz="1900" kern="0">
                  <a:solidFill>
                    <a:srgbClr val="FFFFFF"/>
                  </a:solidFill>
                  <a:latin typeface="Arial"/>
                  <a:cs typeface="Arial"/>
                </a:endParaRPr>
              </a:p>
            </p:txBody>
          </p:sp>
        </p:grpSp>
      </p:grpSp>
      <p:grpSp>
        <p:nvGrpSpPr>
          <p:cNvPr id="672" name="Group 671"/>
          <p:cNvGrpSpPr/>
          <p:nvPr/>
        </p:nvGrpSpPr>
        <p:grpSpPr>
          <a:xfrm>
            <a:off x="856853" y="3115947"/>
            <a:ext cx="1534886" cy="2049289"/>
            <a:chOff x="856630" y="3115943"/>
            <a:chExt cx="1534486" cy="2049289"/>
          </a:xfrm>
        </p:grpSpPr>
        <p:grpSp>
          <p:nvGrpSpPr>
            <p:cNvPr id="673" name="Group 672"/>
            <p:cNvGrpSpPr/>
            <p:nvPr/>
          </p:nvGrpSpPr>
          <p:grpSpPr>
            <a:xfrm>
              <a:off x="856630" y="3115943"/>
              <a:ext cx="1534486" cy="2049289"/>
              <a:chOff x="667351" y="3078156"/>
              <a:chExt cx="1534886" cy="2049289"/>
            </a:xfrm>
          </p:grpSpPr>
          <p:grpSp>
            <p:nvGrpSpPr>
              <p:cNvPr id="675" name="Group 674"/>
              <p:cNvGrpSpPr/>
              <p:nvPr/>
            </p:nvGrpSpPr>
            <p:grpSpPr>
              <a:xfrm>
                <a:off x="667351" y="3078156"/>
                <a:ext cx="1534886" cy="2049289"/>
                <a:chOff x="647700" y="2801689"/>
                <a:chExt cx="1534886" cy="2049289"/>
              </a:xfrm>
            </p:grpSpPr>
            <p:sp>
              <p:nvSpPr>
                <p:cNvPr id="679" name="Rounded Rectangle 678"/>
                <p:cNvSpPr/>
                <p:nvPr/>
              </p:nvSpPr>
              <p:spPr>
                <a:xfrm>
                  <a:off x="647700" y="2801689"/>
                  <a:ext cx="1534886" cy="2049289"/>
                </a:xfrm>
                <a:prstGeom prst="roundRect">
                  <a:avLst>
                    <a:gd name="adj" fmla="val 2539"/>
                  </a:avLst>
                </a:prstGeom>
                <a:solidFill>
                  <a:srgbClr val="E7E6E6">
                    <a:lumMod val="90000"/>
                  </a:srgb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163">
                    <a:defRPr/>
                  </a:pPr>
                  <a:endParaRPr lang="en-US" sz="1900" kern="0">
                    <a:solidFill>
                      <a:srgbClr val="FFFFFF"/>
                    </a:solidFill>
                    <a:latin typeface="Arial"/>
                    <a:cs typeface="Arial"/>
                  </a:endParaRPr>
                </a:p>
              </p:txBody>
            </p:sp>
            <p:sp>
              <p:nvSpPr>
                <p:cNvPr id="680" name="Freeform 63"/>
                <p:cNvSpPr>
                  <a:spLocks noEditPoints="1"/>
                </p:cNvSpPr>
                <p:nvPr/>
              </p:nvSpPr>
              <p:spPr bwMode="auto">
                <a:xfrm rot="16200000">
                  <a:off x="1874317" y="2901983"/>
                  <a:ext cx="210412" cy="208756"/>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rgbClr val="E7E6E6">
                    <a:lumMod val="50000"/>
                  </a:srgb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163">
                    <a:defRPr/>
                  </a:pPr>
                  <a:endParaRPr lang="en-US" sz="1900" kern="0">
                    <a:solidFill>
                      <a:srgbClr val="FFFFFF"/>
                    </a:solidFill>
                    <a:latin typeface="Arial"/>
                    <a:cs typeface="Arial"/>
                  </a:endParaRPr>
                </a:p>
              </p:txBody>
            </p:sp>
          </p:grpSp>
          <p:grpSp>
            <p:nvGrpSpPr>
              <p:cNvPr id="676" name="Group 675"/>
              <p:cNvGrpSpPr/>
              <p:nvPr/>
            </p:nvGrpSpPr>
            <p:grpSpPr>
              <a:xfrm>
                <a:off x="746391" y="3145756"/>
                <a:ext cx="1376818" cy="1901662"/>
                <a:chOff x="726734" y="2869294"/>
                <a:chExt cx="1376818" cy="1901662"/>
              </a:xfrm>
            </p:grpSpPr>
            <p:sp>
              <p:nvSpPr>
                <p:cNvPr id="677" name="Rounded Rectangle 676"/>
                <p:cNvSpPr/>
                <p:nvPr/>
              </p:nvSpPr>
              <p:spPr>
                <a:xfrm>
                  <a:off x="746385" y="3433440"/>
                  <a:ext cx="1337516" cy="1337516"/>
                </a:xfrm>
                <a:prstGeom prst="roundRect">
                  <a:avLst>
                    <a:gd name="adj" fmla="val 2539"/>
                  </a:avLst>
                </a:prstGeom>
                <a:solidFill>
                  <a:srgbClr val="FFFFFF"/>
                </a:solidFill>
                <a:ln w="34925" cap="rnd">
                  <a:solidFill>
                    <a:srgbClr val="E7E6E6">
                      <a:lumMod val="50000"/>
                    </a:srgbClr>
                  </a:solidFill>
                  <a:round/>
                  <a:headEnd/>
                  <a:tailEnd/>
                </a:ln>
                <a:effectLst/>
              </p:spPr>
              <p:txBody>
                <a:bodyPr vert="horz" wrap="square" lIns="91440" tIns="45720" rIns="91440" bIns="45720" numCol="1" anchor="t" anchorCtr="0" compatLnSpc="1">
                  <a:prstTxWarp prst="textNoShape">
                    <a:avLst/>
                  </a:prstTxWarp>
                </a:bodyPr>
                <a:lstStyle/>
                <a:p>
                  <a:pPr defTabSz="914163">
                    <a:lnSpc>
                      <a:spcPct val="85000"/>
                    </a:lnSpc>
                    <a:defRPr/>
                  </a:pPr>
                  <a:endParaRPr lang="en-US" sz="1200" kern="0">
                    <a:solidFill>
                      <a:srgbClr val="FFFFFF"/>
                    </a:solidFill>
                    <a:latin typeface="Arial"/>
                    <a:cs typeface="Arial"/>
                  </a:endParaRPr>
                </a:p>
              </p:txBody>
            </p:sp>
            <p:sp>
              <p:nvSpPr>
                <p:cNvPr id="678" name="TextBox 677"/>
                <p:cNvSpPr txBox="1"/>
                <p:nvPr/>
              </p:nvSpPr>
              <p:spPr>
                <a:xfrm>
                  <a:off x="726734" y="2869294"/>
                  <a:ext cx="1376818" cy="490519"/>
                </a:xfrm>
                <a:prstGeom prst="rect">
                  <a:avLst/>
                </a:prstGeom>
                <a:noFill/>
              </p:spPr>
              <p:txBody>
                <a:bodyPr wrap="square" lIns="45720" rtlCol="0">
                  <a:spAutoFit/>
                </a:bodyPr>
                <a:lstStyle/>
                <a:p>
                  <a:pPr defTabSz="914163">
                    <a:lnSpc>
                      <a:spcPct val="85000"/>
                    </a:lnSpc>
                    <a:defRPr/>
                  </a:pPr>
                  <a:r>
                    <a:rPr lang="en-US" sz="1500" kern="0" dirty="0" err="1">
                      <a:solidFill>
                        <a:srgbClr val="2C2C2C">
                          <a:lumMod val="75000"/>
                          <a:lumOff val="25000"/>
                        </a:srgbClr>
                      </a:solidFill>
                      <a:latin typeface="Arial"/>
                      <a:cs typeface="Arial"/>
                    </a:rPr>
                    <a:t>BootStrap</a:t>
                  </a:r>
                  <a:r>
                    <a:rPr lang="en-US" sz="1500" kern="0" dirty="0">
                      <a:solidFill>
                        <a:srgbClr val="2C2C2C">
                          <a:lumMod val="75000"/>
                          <a:lumOff val="25000"/>
                        </a:srgbClr>
                      </a:solidFill>
                      <a:latin typeface="Arial"/>
                      <a:cs typeface="Arial"/>
                    </a:rPr>
                    <a:t> and Provisioning</a:t>
                  </a:r>
                </a:p>
              </p:txBody>
            </p:sp>
          </p:grpSp>
        </p:grpSp>
        <p:pic>
          <p:nvPicPr>
            <p:cNvPr id="674" name="Picture 67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0742" y="4148387"/>
              <a:ext cx="1246261" cy="630461"/>
            </a:xfrm>
            <a:prstGeom prst="rect">
              <a:avLst/>
            </a:prstGeom>
          </p:spPr>
        </p:pic>
      </p:grpSp>
      <p:grpSp>
        <p:nvGrpSpPr>
          <p:cNvPr id="681" name="Group 680"/>
          <p:cNvGrpSpPr/>
          <p:nvPr/>
        </p:nvGrpSpPr>
        <p:grpSpPr>
          <a:xfrm>
            <a:off x="857942" y="3115947"/>
            <a:ext cx="1534886" cy="2049289"/>
            <a:chOff x="7163037" y="152188"/>
            <a:chExt cx="1534486" cy="2049289"/>
          </a:xfrm>
        </p:grpSpPr>
        <p:grpSp>
          <p:nvGrpSpPr>
            <p:cNvPr id="682" name="Group 681"/>
            <p:cNvGrpSpPr/>
            <p:nvPr/>
          </p:nvGrpSpPr>
          <p:grpSpPr>
            <a:xfrm>
              <a:off x="7163037" y="152188"/>
              <a:ext cx="1534486" cy="2049289"/>
              <a:chOff x="667351" y="3078156"/>
              <a:chExt cx="1534886" cy="2049289"/>
            </a:xfrm>
            <a:effectLst>
              <a:glow rad="114300">
                <a:srgbClr val="70D1D6">
                  <a:satMod val="175000"/>
                  <a:alpha val="34000"/>
                </a:srgbClr>
              </a:glow>
            </a:effectLst>
          </p:grpSpPr>
          <p:grpSp>
            <p:nvGrpSpPr>
              <p:cNvPr id="684" name="Group 683"/>
              <p:cNvGrpSpPr/>
              <p:nvPr/>
            </p:nvGrpSpPr>
            <p:grpSpPr>
              <a:xfrm>
                <a:off x="667351" y="3078156"/>
                <a:ext cx="1534886" cy="2049289"/>
                <a:chOff x="647700" y="2801689"/>
                <a:chExt cx="1534886" cy="2049289"/>
              </a:xfrm>
            </p:grpSpPr>
            <p:sp>
              <p:nvSpPr>
                <p:cNvPr id="689" name="Rounded Rectangle 688"/>
                <p:cNvSpPr/>
                <p:nvPr/>
              </p:nvSpPr>
              <p:spPr>
                <a:xfrm>
                  <a:off x="647700" y="2801689"/>
                  <a:ext cx="1534886" cy="2049289"/>
                </a:xfrm>
                <a:prstGeom prst="roundRect">
                  <a:avLst>
                    <a:gd name="adj" fmla="val 2539"/>
                  </a:avLst>
                </a:prstGeom>
                <a:solidFill>
                  <a:srgbClr val="70D1D6"/>
                </a:solidFill>
                <a:ln w="41275" cap="rnd">
                  <a:solidFill>
                    <a:srgbClr val="70D1D6">
                      <a:lumMod val="75000"/>
                    </a:srgbClr>
                  </a:solidFill>
                  <a:round/>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4163">
                    <a:defRPr/>
                  </a:pPr>
                  <a:endParaRPr lang="en-US" sz="2800" b="1" kern="0">
                    <a:solidFill>
                      <a:srgbClr val="FFFFFF"/>
                    </a:solidFill>
                    <a:latin typeface="Arial"/>
                    <a:cs typeface="Arial"/>
                  </a:endParaRPr>
                </a:p>
              </p:txBody>
            </p:sp>
            <p:sp>
              <p:nvSpPr>
                <p:cNvPr id="690" name="Freeform 63"/>
                <p:cNvSpPr>
                  <a:spLocks noEditPoints="1"/>
                </p:cNvSpPr>
                <p:nvPr/>
              </p:nvSpPr>
              <p:spPr bwMode="auto">
                <a:xfrm rot="16200000">
                  <a:off x="1874317" y="2901983"/>
                  <a:ext cx="210412" cy="208756"/>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rgbClr val="E7E6E6">
                    <a:lumMod val="50000"/>
                  </a:srgb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163">
                    <a:defRPr/>
                  </a:pPr>
                  <a:endParaRPr lang="en-US" sz="1900" kern="0">
                    <a:solidFill>
                      <a:srgbClr val="FFFFFF"/>
                    </a:solidFill>
                    <a:latin typeface="Arial"/>
                    <a:cs typeface="Arial"/>
                  </a:endParaRPr>
                </a:p>
              </p:txBody>
            </p:sp>
          </p:grpSp>
          <p:grpSp>
            <p:nvGrpSpPr>
              <p:cNvPr id="685" name="Group 684"/>
              <p:cNvGrpSpPr/>
              <p:nvPr/>
            </p:nvGrpSpPr>
            <p:grpSpPr>
              <a:xfrm>
                <a:off x="702207" y="3145756"/>
                <a:ext cx="1431616" cy="1901662"/>
                <a:chOff x="682550" y="2869294"/>
                <a:chExt cx="1431616" cy="1901662"/>
              </a:xfrm>
            </p:grpSpPr>
            <p:sp>
              <p:nvSpPr>
                <p:cNvPr id="686" name="Rounded Rectangle 685"/>
                <p:cNvSpPr/>
                <p:nvPr/>
              </p:nvSpPr>
              <p:spPr>
                <a:xfrm>
                  <a:off x="746385" y="3433440"/>
                  <a:ext cx="1337516" cy="1337516"/>
                </a:xfrm>
                <a:prstGeom prst="roundRect">
                  <a:avLst>
                    <a:gd name="adj" fmla="val 2539"/>
                  </a:avLst>
                </a:prstGeom>
                <a:solidFill>
                  <a:srgbClr val="FFFFFF"/>
                </a:solidFill>
                <a:ln w="34925" cap="rnd">
                  <a:solidFill>
                    <a:srgbClr val="E7E6E6">
                      <a:lumMod val="50000"/>
                    </a:srgbClr>
                  </a:solidFill>
                  <a:round/>
                  <a:headEnd/>
                  <a:tailEnd/>
                </a:ln>
                <a:effectLst/>
              </p:spPr>
              <p:txBody>
                <a:bodyPr vert="horz" wrap="square" lIns="91440" tIns="45720" rIns="91440" bIns="45720" numCol="1" anchor="t" anchorCtr="0" compatLnSpc="1">
                  <a:prstTxWarp prst="textNoShape">
                    <a:avLst/>
                  </a:prstTxWarp>
                </a:bodyPr>
                <a:lstStyle/>
                <a:p>
                  <a:pPr defTabSz="914163">
                    <a:lnSpc>
                      <a:spcPct val="85000"/>
                    </a:lnSpc>
                    <a:defRPr/>
                  </a:pPr>
                  <a:endParaRPr lang="en-US" sz="1100" kern="0">
                    <a:solidFill>
                      <a:srgbClr val="FFFFFF"/>
                    </a:solidFill>
                    <a:latin typeface="Arial"/>
                    <a:cs typeface="Arial"/>
                  </a:endParaRPr>
                </a:p>
              </p:txBody>
            </p:sp>
            <p:sp>
              <p:nvSpPr>
                <p:cNvPr id="687" name="TextBox 686"/>
                <p:cNvSpPr txBox="1"/>
                <p:nvPr/>
              </p:nvSpPr>
              <p:spPr>
                <a:xfrm>
                  <a:off x="682550" y="2869294"/>
                  <a:ext cx="1431616" cy="490519"/>
                </a:xfrm>
                <a:prstGeom prst="rect">
                  <a:avLst/>
                </a:prstGeom>
                <a:noFill/>
              </p:spPr>
              <p:txBody>
                <a:bodyPr wrap="square" lIns="45720" rtlCol="0">
                  <a:spAutoFit/>
                </a:bodyPr>
                <a:lstStyle/>
                <a:p>
                  <a:pPr defTabSz="914163">
                    <a:lnSpc>
                      <a:spcPct val="85000"/>
                    </a:lnSpc>
                  </a:pPr>
                  <a:r>
                    <a:rPr lang="en-US" sz="1500" kern="0" dirty="0" err="1">
                      <a:solidFill>
                        <a:srgbClr val="2C2C2C">
                          <a:lumMod val="75000"/>
                          <a:lumOff val="25000"/>
                        </a:srgbClr>
                      </a:solidFill>
                      <a:latin typeface="Arial"/>
                      <a:cs typeface="Arial"/>
                    </a:rPr>
                    <a:t>BootStrap</a:t>
                  </a:r>
                  <a:r>
                    <a:rPr lang="en-US" sz="1500" kern="0" dirty="0">
                      <a:solidFill>
                        <a:srgbClr val="2C2C2C">
                          <a:lumMod val="75000"/>
                          <a:lumOff val="25000"/>
                        </a:srgbClr>
                      </a:solidFill>
                      <a:latin typeface="Arial"/>
                      <a:cs typeface="Arial"/>
                    </a:rPr>
                    <a:t> and Provisioning</a:t>
                  </a:r>
                </a:p>
              </p:txBody>
            </p:sp>
          </p:grpSp>
        </p:grpSp>
        <p:pic>
          <p:nvPicPr>
            <p:cNvPr id="683" name="Picture 68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07149" y="1138068"/>
              <a:ext cx="1246261" cy="630461"/>
            </a:xfrm>
            <a:prstGeom prst="rect">
              <a:avLst/>
            </a:prstGeom>
          </p:spPr>
        </p:pic>
      </p:grpSp>
      <p:grpSp>
        <p:nvGrpSpPr>
          <p:cNvPr id="691" name="Group 690"/>
          <p:cNvGrpSpPr/>
          <p:nvPr/>
        </p:nvGrpSpPr>
        <p:grpSpPr>
          <a:xfrm>
            <a:off x="2651761" y="3118111"/>
            <a:ext cx="1534886" cy="2049289"/>
            <a:chOff x="2651071" y="3118109"/>
            <a:chExt cx="1534486" cy="2049289"/>
          </a:xfrm>
        </p:grpSpPr>
        <p:grpSp>
          <p:nvGrpSpPr>
            <p:cNvPr id="692" name="Group 691"/>
            <p:cNvGrpSpPr/>
            <p:nvPr/>
          </p:nvGrpSpPr>
          <p:grpSpPr>
            <a:xfrm>
              <a:off x="2651071" y="3118109"/>
              <a:ext cx="1534486" cy="2049289"/>
              <a:chOff x="2651760" y="664838"/>
              <a:chExt cx="1534886" cy="2049289"/>
            </a:xfrm>
          </p:grpSpPr>
          <p:grpSp>
            <p:nvGrpSpPr>
              <p:cNvPr id="694" name="Group 693"/>
              <p:cNvGrpSpPr/>
              <p:nvPr/>
            </p:nvGrpSpPr>
            <p:grpSpPr>
              <a:xfrm>
                <a:off x="2651760" y="664838"/>
                <a:ext cx="1534886" cy="2049289"/>
                <a:chOff x="2520043" y="2801689"/>
                <a:chExt cx="1534886" cy="2049289"/>
              </a:xfrm>
            </p:grpSpPr>
            <p:sp>
              <p:nvSpPr>
                <p:cNvPr id="709" name="Rounded Rectangle 708"/>
                <p:cNvSpPr/>
                <p:nvPr/>
              </p:nvSpPr>
              <p:spPr>
                <a:xfrm>
                  <a:off x="2520043" y="2801689"/>
                  <a:ext cx="1534886" cy="2049289"/>
                </a:xfrm>
                <a:prstGeom prst="roundRect">
                  <a:avLst>
                    <a:gd name="adj" fmla="val 2539"/>
                  </a:avLst>
                </a:prstGeom>
                <a:solidFill>
                  <a:srgbClr val="E7E6E6">
                    <a:lumMod val="90000"/>
                  </a:srgb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163">
                    <a:defRPr/>
                  </a:pPr>
                  <a:endParaRPr lang="en-US" sz="1900" kern="0">
                    <a:solidFill>
                      <a:srgbClr val="FFFFFF"/>
                    </a:solidFill>
                    <a:latin typeface="Arial"/>
                    <a:cs typeface="Arial"/>
                  </a:endParaRPr>
                </a:p>
              </p:txBody>
            </p:sp>
            <p:sp>
              <p:nvSpPr>
                <p:cNvPr id="710" name="Freeform 63"/>
                <p:cNvSpPr>
                  <a:spLocks noEditPoints="1"/>
                </p:cNvSpPr>
                <p:nvPr/>
              </p:nvSpPr>
              <p:spPr bwMode="auto">
                <a:xfrm rot="16200000">
                  <a:off x="3746662" y="2901983"/>
                  <a:ext cx="210412" cy="208756"/>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rgbClr val="E7E6E6">
                    <a:lumMod val="50000"/>
                  </a:srgb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163">
                    <a:defRPr/>
                  </a:pPr>
                  <a:endParaRPr lang="en-US" sz="1900" kern="0">
                    <a:solidFill>
                      <a:srgbClr val="FFFFFF"/>
                    </a:solidFill>
                    <a:latin typeface="Arial"/>
                    <a:cs typeface="Arial"/>
                  </a:endParaRPr>
                </a:p>
              </p:txBody>
            </p:sp>
          </p:grpSp>
          <p:grpSp>
            <p:nvGrpSpPr>
              <p:cNvPr id="695" name="Group 694"/>
              <p:cNvGrpSpPr/>
              <p:nvPr/>
            </p:nvGrpSpPr>
            <p:grpSpPr>
              <a:xfrm>
                <a:off x="2686880" y="690723"/>
                <a:ext cx="1464646" cy="1949590"/>
                <a:chOff x="2686880" y="690723"/>
                <a:chExt cx="1464646" cy="1949590"/>
              </a:xfrm>
            </p:grpSpPr>
            <p:sp>
              <p:nvSpPr>
                <p:cNvPr id="696" name="TextBox 695"/>
                <p:cNvSpPr txBox="1"/>
                <p:nvPr/>
              </p:nvSpPr>
              <p:spPr>
                <a:xfrm>
                  <a:off x="2686880" y="690723"/>
                  <a:ext cx="1464646" cy="672321"/>
                </a:xfrm>
                <a:prstGeom prst="rect">
                  <a:avLst/>
                </a:prstGeom>
                <a:noFill/>
              </p:spPr>
              <p:txBody>
                <a:bodyPr wrap="square" lIns="45720" rtlCol="0">
                  <a:spAutoFit/>
                </a:bodyPr>
                <a:lstStyle>
                  <a:defPPr>
                    <a:defRPr lang="en-US"/>
                  </a:defPPr>
                  <a:lvl1pPr>
                    <a:defRPr sz="1400" b="1">
                      <a:solidFill>
                        <a:schemeClr val="tx2">
                          <a:lumMod val="75000"/>
                          <a:lumOff val="25000"/>
                        </a:schemeClr>
                      </a:solidFill>
                    </a:defRPr>
                  </a:lvl1pPr>
                </a:lstStyle>
                <a:p>
                  <a:pPr defTabSz="914163">
                    <a:lnSpc>
                      <a:spcPct val="80000"/>
                    </a:lnSpc>
                    <a:tabLst>
                      <a:tab pos="684071" algn="l"/>
                    </a:tabLst>
                    <a:defRPr/>
                  </a:pPr>
                  <a:r>
                    <a:rPr lang="en-US" sz="1500" b="0" kern="0" dirty="0">
                      <a:solidFill>
                        <a:srgbClr val="2C2C2C">
                          <a:lumMod val="75000"/>
                          <a:lumOff val="25000"/>
                        </a:srgbClr>
                      </a:solidFill>
                      <a:latin typeface="Arial"/>
                      <a:cs typeface="Arial"/>
                    </a:rPr>
                    <a:t>Package and Application Management</a:t>
                  </a:r>
                </a:p>
              </p:txBody>
            </p:sp>
            <p:sp>
              <p:nvSpPr>
                <p:cNvPr id="697" name="Rounded Rectangle 696"/>
                <p:cNvSpPr/>
                <p:nvPr/>
              </p:nvSpPr>
              <p:spPr>
                <a:xfrm>
                  <a:off x="2743900" y="1302797"/>
                  <a:ext cx="1337516" cy="1337516"/>
                </a:xfrm>
                <a:prstGeom prst="roundRect">
                  <a:avLst>
                    <a:gd name="adj" fmla="val 2539"/>
                  </a:avLst>
                </a:prstGeom>
                <a:solidFill>
                  <a:srgbClr val="FFFFFF"/>
                </a:solidFill>
                <a:ln w="34925" cap="rnd">
                  <a:solidFill>
                    <a:srgbClr val="E7E6E6">
                      <a:lumMod val="50000"/>
                    </a:srgbClr>
                  </a:solidFill>
                  <a:round/>
                  <a:headEnd/>
                  <a:tailEnd/>
                </a:ln>
                <a:effectLst/>
              </p:spPr>
              <p:txBody>
                <a:bodyPr vert="horz" wrap="square" lIns="91440" tIns="45720" rIns="91440" bIns="45720" numCol="1" anchor="t" anchorCtr="0" compatLnSpc="1">
                  <a:prstTxWarp prst="textNoShape">
                    <a:avLst/>
                  </a:prstTxWarp>
                </a:bodyPr>
                <a:lstStyle/>
                <a:p>
                  <a:pPr defTabSz="914163">
                    <a:lnSpc>
                      <a:spcPct val="85000"/>
                    </a:lnSpc>
                    <a:defRPr/>
                  </a:pPr>
                  <a:endParaRPr lang="en-US" sz="1200" kern="0">
                    <a:solidFill>
                      <a:srgbClr val="FFFFFF"/>
                    </a:solidFill>
                    <a:latin typeface="Arial"/>
                    <a:cs typeface="Arial"/>
                  </a:endParaRPr>
                </a:p>
              </p:txBody>
            </p:sp>
            <p:grpSp>
              <p:nvGrpSpPr>
                <p:cNvPr id="699" name="Group 10"/>
                <p:cNvGrpSpPr>
                  <a:grpSpLocks noChangeAspect="1"/>
                </p:cNvGrpSpPr>
                <p:nvPr/>
              </p:nvGrpSpPr>
              <p:grpSpPr bwMode="auto">
                <a:xfrm>
                  <a:off x="3222704" y="2185895"/>
                  <a:ext cx="604165" cy="9582"/>
                  <a:chOff x="2341" y="6231"/>
                  <a:chExt cx="1198" cy="19"/>
                </a:xfrm>
                <a:solidFill>
                  <a:srgbClr val="E7E6E6">
                    <a:lumMod val="50000"/>
                  </a:srgbClr>
                </a:solidFill>
              </p:grpSpPr>
              <p:sp>
                <p:nvSpPr>
                  <p:cNvPr id="706" name="Freeform 13"/>
                  <p:cNvSpPr>
                    <a:spLocks noEditPoints="1"/>
                  </p:cNvSpPr>
                  <p:nvPr/>
                </p:nvSpPr>
                <p:spPr bwMode="auto">
                  <a:xfrm>
                    <a:off x="2341" y="6231"/>
                    <a:ext cx="7" cy="12"/>
                  </a:xfrm>
                  <a:custGeom>
                    <a:avLst/>
                    <a:gdLst>
                      <a:gd name="T0" fmla="*/ 0 w 3"/>
                      <a:gd name="T1" fmla="*/ 2 h 5"/>
                      <a:gd name="T2" fmla="*/ 1 w 3"/>
                      <a:gd name="T3" fmla="*/ 2 h 5"/>
                      <a:gd name="T4" fmla="*/ 2 w 3"/>
                      <a:gd name="T5" fmla="*/ 5 h 5"/>
                      <a:gd name="T6" fmla="*/ 3 w 3"/>
                      <a:gd name="T7" fmla="*/ 5 h 5"/>
                      <a:gd name="T8" fmla="*/ 2 w 3"/>
                      <a:gd name="T9" fmla="*/ 2 h 5"/>
                      <a:gd name="T10" fmla="*/ 3 w 3"/>
                      <a:gd name="T11" fmla="*/ 1 h 5"/>
                      <a:gd name="T12" fmla="*/ 2 w 3"/>
                      <a:gd name="T13" fmla="*/ 0 h 5"/>
                      <a:gd name="T14" fmla="*/ 0 w 3"/>
                      <a:gd name="T15" fmla="*/ 0 h 5"/>
                      <a:gd name="T16" fmla="*/ 0 w 3"/>
                      <a:gd name="T17" fmla="*/ 5 h 5"/>
                      <a:gd name="T18" fmla="*/ 0 w 3"/>
                      <a:gd name="T19" fmla="*/ 5 h 5"/>
                      <a:gd name="T20" fmla="*/ 0 w 3"/>
                      <a:gd name="T21" fmla="*/ 2 h 5"/>
                      <a:gd name="T22" fmla="*/ 0 w 3"/>
                      <a:gd name="T23" fmla="*/ 2 h 5"/>
                      <a:gd name="T24" fmla="*/ 0 w 3"/>
                      <a:gd name="T25" fmla="*/ 0 h 5"/>
                      <a:gd name="T26" fmla="*/ 1 w 3"/>
                      <a:gd name="T27" fmla="*/ 0 h 5"/>
                      <a:gd name="T28" fmla="*/ 2 w 3"/>
                      <a:gd name="T29" fmla="*/ 1 h 5"/>
                      <a:gd name="T30" fmla="*/ 1 w 3"/>
                      <a:gd name="T31" fmla="*/ 2 h 5"/>
                      <a:gd name="T32" fmla="*/ 0 w 3"/>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5">
                        <a:moveTo>
                          <a:pt x="0" y="2"/>
                        </a:moveTo>
                        <a:cubicBezTo>
                          <a:pt x="1" y="2"/>
                          <a:pt x="1" y="2"/>
                          <a:pt x="1" y="2"/>
                        </a:cubicBezTo>
                        <a:cubicBezTo>
                          <a:pt x="2" y="5"/>
                          <a:pt x="2" y="5"/>
                          <a:pt x="2" y="5"/>
                        </a:cubicBezTo>
                        <a:cubicBezTo>
                          <a:pt x="3" y="5"/>
                          <a:pt x="3" y="5"/>
                          <a:pt x="3" y="5"/>
                        </a:cubicBezTo>
                        <a:cubicBezTo>
                          <a:pt x="2" y="2"/>
                          <a:pt x="2" y="2"/>
                          <a:pt x="2" y="2"/>
                        </a:cubicBezTo>
                        <a:cubicBezTo>
                          <a:pt x="3" y="2"/>
                          <a:pt x="3" y="2"/>
                          <a:pt x="3" y="1"/>
                        </a:cubicBezTo>
                        <a:cubicBezTo>
                          <a:pt x="3" y="0"/>
                          <a:pt x="3" y="0"/>
                          <a:pt x="2" y="0"/>
                        </a:cubicBezTo>
                        <a:cubicBezTo>
                          <a:pt x="0" y="0"/>
                          <a:pt x="0" y="0"/>
                          <a:pt x="0" y="0"/>
                        </a:cubicBezTo>
                        <a:cubicBezTo>
                          <a:pt x="0" y="5"/>
                          <a:pt x="0" y="5"/>
                          <a:pt x="0" y="5"/>
                        </a:cubicBezTo>
                        <a:cubicBezTo>
                          <a:pt x="0" y="5"/>
                          <a:pt x="0" y="5"/>
                          <a:pt x="0" y="5"/>
                        </a:cubicBezTo>
                        <a:cubicBezTo>
                          <a:pt x="0" y="2"/>
                          <a:pt x="0" y="2"/>
                          <a:pt x="0" y="2"/>
                        </a:cubicBezTo>
                        <a:close/>
                        <a:moveTo>
                          <a:pt x="0" y="2"/>
                        </a:moveTo>
                        <a:cubicBezTo>
                          <a:pt x="0" y="0"/>
                          <a:pt x="0" y="0"/>
                          <a:pt x="0" y="0"/>
                        </a:cubicBezTo>
                        <a:cubicBezTo>
                          <a:pt x="1" y="0"/>
                          <a:pt x="1" y="0"/>
                          <a:pt x="1" y="0"/>
                        </a:cubicBezTo>
                        <a:cubicBezTo>
                          <a:pt x="2" y="0"/>
                          <a:pt x="2" y="1"/>
                          <a:pt x="2" y="1"/>
                        </a:cubicBezTo>
                        <a:cubicBezTo>
                          <a:pt x="2" y="2"/>
                          <a:pt x="2" y="2"/>
                          <a:pt x="1"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163">
                      <a:lnSpc>
                        <a:spcPct val="85000"/>
                      </a:lnSpc>
                      <a:defRPr/>
                    </a:pPr>
                    <a:endParaRPr lang="en-US" sz="1200" kern="0">
                      <a:solidFill>
                        <a:srgbClr val="FFFFFF"/>
                      </a:solidFill>
                      <a:latin typeface="Arial"/>
                      <a:cs typeface="Arial"/>
                    </a:endParaRPr>
                  </a:p>
                </p:txBody>
              </p:sp>
              <p:sp>
                <p:nvSpPr>
                  <p:cNvPr id="708" name="Freeform 23"/>
                  <p:cNvSpPr>
                    <a:spLocks noEditPoints="1"/>
                  </p:cNvSpPr>
                  <p:nvPr/>
                </p:nvSpPr>
                <p:spPr bwMode="auto">
                  <a:xfrm>
                    <a:off x="3527" y="6238"/>
                    <a:ext cx="12" cy="12"/>
                  </a:xfrm>
                  <a:custGeom>
                    <a:avLst/>
                    <a:gdLst>
                      <a:gd name="T0" fmla="*/ 1 w 5"/>
                      <a:gd name="T1" fmla="*/ 3 h 5"/>
                      <a:gd name="T2" fmla="*/ 2 w 5"/>
                      <a:gd name="T3" fmla="*/ 3 h 5"/>
                      <a:gd name="T4" fmla="*/ 4 w 5"/>
                      <a:gd name="T5" fmla="*/ 5 h 5"/>
                      <a:gd name="T6" fmla="*/ 5 w 5"/>
                      <a:gd name="T7" fmla="*/ 5 h 5"/>
                      <a:gd name="T8" fmla="*/ 3 w 5"/>
                      <a:gd name="T9" fmla="*/ 3 h 5"/>
                      <a:gd name="T10" fmla="*/ 4 w 5"/>
                      <a:gd name="T11" fmla="*/ 1 h 5"/>
                      <a:gd name="T12" fmla="*/ 2 w 5"/>
                      <a:gd name="T13" fmla="*/ 0 h 5"/>
                      <a:gd name="T14" fmla="*/ 0 w 5"/>
                      <a:gd name="T15" fmla="*/ 0 h 5"/>
                      <a:gd name="T16" fmla="*/ 0 w 5"/>
                      <a:gd name="T17" fmla="*/ 5 h 5"/>
                      <a:gd name="T18" fmla="*/ 1 w 5"/>
                      <a:gd name="T19" fmla="*/ 5 h 5"/>
                      <a:gd name="T20" fmla="*/ 1 w 5"/>
                      <a:gd name="T21" fmla="*/ 3 h 5"/>
                      <a:gd name="T22" fmla="*/ 1 w 5"/>
                      <a:gd name="T23" fmla="*/ 2 h 5"/>
                      <a:gd name="T24" fmla="*/ 1 w 5"/>
                      <a:gd name="T25" fmla="*/ 1 h 5"/>
                      <a:gd name="T26" fmla="*/ 2 w 5"/>
                      <a:gd name="T27" fmla="*/ 1 h 5"/>
                      <a:gd name="T28" fmla="*/ 4 w 5"/>
                      <a:gd name="T29" fmla="*/ 1 h 5"/>
                      <a:gd name="T30" fmla="*/ 2 w 5"/>
                      <a:gd name="T31" fmla="*/ 2 h 5"/>
                      <a:gd name="T32" fmla="*/ 1 w 5"/>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5">
                        <a:moveTo>
                          <a:pt x="1" y="3"/>
                        </a:moveTo>
                        <a:cubicBezTo>
                          <a:pt x="2" y="3"/>
                          <a:pt x="2" y="3"/>
                          <a:pt x="2" y="3"/>
                        </a:cubicBezTo>
                        <a:cubicBezTo>
                          <a:pt x="4" y="5"/>
                          <a:pt x="4" y="5"/>
                          <a:pt x="4" y="5"/>
                        </a:cubicBezTo>
                        <a:cubicBezTo>
                          <a:pt x="5" y="5"/>
                          <a:pt x="5" y="5"/>
                          <a:pt x="5" y="5"/>
                        </a:cubicBezTo>
                        <a:cubicBezTo>
                          <a:pt x="3" y="3"/>
                          <a:pt x="3" y="3"/>
                          <a:pt x="3" y="3"/>
                        </a:cubicBezTo>
                        <a:cubicBezTo>
                          <a:pt x="4" y="3"/>
                          <a:pt x="4" y="2"/>
                          <a:pt x="4" y="1"/>
                        </a:cubicBezTo>
                        <a:cubicBezTo>
                          <a:pt x="4" y="0"/>
                          <a:pt x="4" y="0"/>
                          <a:pt x="2" y="0"/>
                        </a:cubicBezTo>
                        <a:cubicBezTo>
                          <a:pt x="0" y="0"/>
                          <a:pt x="0" y="0"/>
                          <a:pt x="0" y="0"/>
                        </a:cubicBezTo>
                        <a:cubicBezTo>
                          <a:pt x="0" y="5"/>
                          <a:pt x="0" y="5"/>
                          <a:pt x="0" y="5"/>
                        </a:cubicBezTo>
                        <a:cubicBezTo>
                          <a:pt x="1" y="5"/>
                          <a:pt x="1" y="5"/>
                          <a:pt x="1" y="5"/>
                        </a:cubicBezTo>
                        <a:cubicBezTo>
                          <a:pt x="1" y="3"/>
                          <a:pt x="1" y="3"/>
                          <a:pt x="1" y="3"/>
                        </a:cubicBezTo>
                        <a:close/>
                        <a:moveTo>
                          <a:pt x="1" y="2"/>
                        </a:moveTo>
                        <a:cubicBezTo>
                          <a:pt x="1" y="1"/>
                          <a:pt x="1" y="1"/>
                          <a:pt x="1" y="1"/>
                        </a:cubicBezTo>
                        <a:cubicBezTo>
                          <a:pt x="2" y="1"/>
                          <a:pt x="2" y="1"/>
                          <a:pt x="2" y="1"/>
                        </a:cubicBezTo>
                        <a:cubicBezTo>
                          <a:pt x="3" y="1"/>
                          <a:pt x="4" y="1"/>
                          <a:pt x="4" y="1"/>
                        </a:cubicBezTo>
                        <a:cubicBezTo>
                          <a:pt x="4" y="2"/>
                          <a:pt x="3" y="2"/>
                          <a:pt x="2"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163">
                      <a:lnSpc>
                        <a:spcPct val="85000"/>
                      </a:lnSpc>
                      <a:defRPr/>
                    </a:pPr>
                    <a:endParaRPr lang="en-US" sz="1200" kern="0">
                      <a:solidFill>
                        <a:srgbClr val="FFFFFF"/>
                      </a:solidFill>
                      <a:latin typeface="Arial"/>
                      <a:cs typeface="Arial"/>
                    </a:endParaRPr>
                  </a:p>
                </p:txBody>
              </p:sp>
            </p:grpSp>
          </p:grpSp>
        </p:grpSp>
        <p:pic>
          <p:nvPicPr>
            <p:cNvPr id="693" name="Picture 69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43561" y="4051582"/>
              <a:ext cx="976876" cy="789133"/>
            </a:xfrm>
            <a:prstGeom prst="rect">
              <a:avLst/>
            </a:prstGeom>
          </p:spPr>
        </p:pic>
      </p:grpSp>
      <p:grpSp>
        <p:nvGrpSpPr>
          <p:cNvPr id="713" name="Group 712"/>
          <p:cNvGrpSpPr/>
          <p:nvPr/>
        </p:nvGrpSpPr>
        <p:grpSpPr>
          <a:xfrm>
            <a:off x="2642420" y="3112836"/>
            <a:ext cx="1553568" cy="2056533"/>
            <a:chOff x="5539597" y="163838"/>
            <a:chExt cx="1553164" cy="2056533"/>
          </a:xfrm>
        </p:grpSpPr>
        <p:grpSp>
          <p:nvGrpSpPr>
            <p:cNvPr id="714" name="Group 713"/>
            <p:cNvGrpSpPr/>
            <p:nvPr/>
          </p:nvGrpSpPr>
          <p:grpSpPr>
            <a:xfrm>
              <a:off x="5539597" y="163838"/>
              <a:ext cx="1553164" cy="2056533"/>
              <a:chOff x="2686880" y="3110860"/>
              <a:chExt cx="1553568" cy="2056533"/>
            </a:xfrm>
          </p:grpSpPr>
          <p:grpSp>
            <p:nvGrpSpPr>
              <p:cNvPr id="716" name="Group 715"/>
              <p:cNvGrpSpPr/>
              <p:nvPr/>
            </p:nvGrpSpPr>
            <p:grpSpPr>
              <a:xfrm>
                <a:off x="2705562" y="3118104"/>
                <a:ext cx="1534886" cy="2049289"/>
                <a:chOff x="2573845" y="2801689"/>
                <a:chExt cx="1534886" cy="2049289"/>
              </a:xfrm>
            </p:grpSpPr>
            <p:sp>
              <p:nvSpPr>
                <p:cNvPr id="723" name="Rounded Rectangle 722"/>
                <p:cNvSpPr/>
                <p:nvPr/>
              </p:nvSpPr>
              <p:spPr>
                <a:xfrm>
                  <a:off x="2573845" y="2801689"/>
                  <a:ext cx="1534886" cy="2049289"/>
                </a:xfrm>
                <a:prstGeom prst="roundRect">
                  <a:avLst>
                    <a:gd name="adj" fmla="val 2539"/>
                  </a:avLst>
                </a:prstGeom>
                <a:solidFill>
                  <a:srgbClr val="70D1D6"/>
                </a:solidFill>
                <a:ln w="41275" cap="rnd">
                  <a:solidFill>
                    <a:srgbClr val="70D1D6">
                      <a:lumMod val="75000"/>
                    </a:srgbClr>
                  </a:solidFill>
                  <a:round/>
                  <a:headEnd/>
                  <a:tailEnd/>
                </a:ln>
                <a:effectLst>
                  <a:glow rad="114300">
                    <a:srgbClr val="70D1D6">
                      <a:satMod val="175000"/>
                      <a:alpha val="34000"/>
                    </a:srgbClr>
                  </a:glow>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4163">
                    <a:defRPr/>
                  </a:pPr>
                  <a:endParaRPr lang="en-US" sz="3200" b="1" kern="0">
                    <a:solidFill>
                      <a:srgbClr val="FFFFFF"/>
                    </a:solidFill>
                    <a:latin typeface="Arial"/>
                    <a:cs typeface="Arial"/>
                  </a:endParaRPr>
                </a:p>
              </p:txBody>
            </p:sp>
            <p:sp>
              <p:nvSpPr>
                <p:cNvPr id="724" name="Freeform 63"/>
                <p:cNvSpPr>
                  <a:spLocks noEditPoints="1"/>
                </p:cNvSpPr>
                <p:nvPr/>
              </p:nvSpPr>
              <p:spPr bwMode="auto">
                <a:xfrm rot="16200000">
                  <a:off x="3746662" y="2901983"/>
                  <a:ext cx="210412" cy="208756"/>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rgbClr val="E7E6E6">
                    <a:lumMod val="50000"/>
                  </a:srgb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163">
                    <a:defRPr/>
                  </a:pPr>
                  <a:endParaRPr lang="en-US" sz="1900" kern="0">
                    <a:solidFill>
                      <a:srgbClr val="FFFFFF"/>
                    </a:solidFill>
                    <a:latin typeface="Arial"/>
                    <a:cs typeface="Arial"/>
                  </a:endParaRPr>
                </a:p>
              </p:txBody>
            </p:sp>
          </p:grpSp>
          <p:grpSp>
            <p:nvGrpSpPr>
              <p:cNvPr id="717" name="Group 716"/>
              <p:cNvGrpSpPr/>
              <p:nvPr/>
            </p:nvGrpSpPr>
            <p:grpSpPr>
              <a:xfrm>
                <a:off x="2686880" y="3110860"/>
                <a:ext cx="1464646" cy="1982719"/>
                <a:chOff x="2686880" y="3110860"/>
                <a:chExt cx="1464646" cy="1982719"/>
              </a:xfrm>
            </p:grpSpPr>
            <p:sp>
              <p:nvSpPr>
                <p:cNvPr id="718" name="TextBox 717"/>
                <p:cNvSpPr txBox="1"/>
                <p:nvPr/>
              </p:nvSpPr>
              <p:spPr>
                <a:xfrm>
                  <a:off x="2686880" y="3110860"/>
                  <a:ext cx="1464646" cy="672321"/>
                </a:xfrm>
                <a:prstGeom prst="rect">
                  <a:avLst/>
                </a:prstGeom>
                <a:noFill/>
              </p:spPr>
              <p:txBody>
                <a:bodyPr wrap="square" lIns="45720" rtlCol="0">
                  <a:spAutoFit/>
                </a:bodyPr>
                <a:lstStyle>
                  <a:defPPr>
                    <a:defRPr lang="en-US"/>
                  </a:defPPr>
                  <a:lvl1pPr>
                    <a:defRPr sz="1400" b="1">
                      <a:solidFill>
                        <a:schemeClr val="tx2">
                          <a:lumMod val="75000"/>
                          <a:lumOff val="25000"/>
                        </a:schemeClr>
                      </a:solidFill>
                    </a:defRPr>
                  </a:lvl1pPr>
                </a:lstStyle>
                <a:p>
                  <a:pPr defTabSz="914163">
                    <a:lnSpc>
                      <a:spcPct val="80000"/>
                    </a:lnSpc>
                  </a:pPr>
                  <a:r>
                    <a:rPr lang="en-US" sz="1500" b="0" kern="0" dirty="0">
                      <a:solidFill>
                        <a:srgbClr val="2C2C2C">
                          <a:lumMod val="75000"/>
                          <a:lumOff val="25000"/>
                        </a:srgbClr>
                      </a:solidFill>
                      <a:latin typeface="Arial"/>
                      <a:cs typeface="Arial"/>
                    </a:rPr>
                    <a:t>Package and Application Management</a:t>
                  </a:r>
                </a:p>
              </p:txBody>
            </p:sp>
            <p:sp>
              <p:nvSpPr>
                <p:cNvPr id="719" name="Rounded Rectangle 718"/>
                <p:cNvSpPr/>
                <p:nvPr/>
              </p:nvSpPr>
              <p:spPr>
                <a:xfrm>
                  <a:off x="2743900" y="3756063"/>
                  <a:ext cx="1337516" cy="1337516"/>
                </a:xfrm>
                <a:prstGeom prst="roundRect">
                  <a:avLst>
                    <a:gd name="adj" fmla="val 2539"/>
                  </a:avLst>
                </a:prstGeom>
                <a:solidFill>
                  <a:srgbClr val="FFFFFF"/>
                </a:solidFill>
                <a:ln w="34925" cap="rnd">
                  <a:solidFill>
                    <a:srgbClr val="E7E6E6">
                      <a:lumMod val="50000"/>
                    </a:srgbClr>
                  </a:solidFill>
                  <a:round/>
                  <a:headEnd/>
                  <a:tailEnd/>
                </a:ln>
                <a:effectLst/>
              </p:spPr>
              <p:txBody>
                <a:bodyPr vert="horz" wrap="square" lIns="91440" tIns="45720" rIns="91440" bIns="45720" numCol="1" anchor="t" anchorCtr="0" compatLnSpc="1">
                  <a:prstTxWarp prst="textNoShape">
                    <a:avLst/>
                  </a:prstTxWarp>
                </a:bodyPr>
                <a:lstStyle/>
                <a:p>
                  <a:pPr defTabSz="914163">
                    <a:lnSpc>
                      <a:spcPct val="85000"/>
                    </a:lnSpc>
                    <a:defRPr/>
                  </a:pPr>
                  <a:endParaRPr lang="en-US" sz="1200" kern="0">
                    <a:solidFill>
                      <a:srgbClr val="FFFFFF"/>
                    </a:solidFill>
                    <a:latin typeface="Arial"/>
                    <a:cs typeface="Arial"/>
                  </a:endParaRPr>
                </a:p>
              </p:txBody>
            </p:sp>
            <p:grpSp>
              <p:nvGrpSpPr>
                <p:cNvPr id="720" name="Group 10"/>
                <p:cNvGrpSpPr>
                  <a:grpSpLocks noChangeAspect="1"/>
                </p:cNvGrpSpPr>
                <p:nvPr/>
              </p:nvGrpSpPr>
              <p:grpSpPr bwMode="auto">
                <a:xfrm>
                  <a:off x="3222704" y="4639161"/>
                  <a:ext cx="604165" cy="9582"/>
                  <a:chOff x="2341" y="6231"/>
                  <a:chExt cx="1198" cy="19"/>
                </a:xfrm>
                <a:solidFill>
                  <a:srgbClr val="E7E6E6">
                    <a:lumMod val="50000"/>
                  </a:srgbClr>
                </a:solidFill>
              </p:grpSpPr>
              <p:sp>
                <p:nvSpPr>
                  <p:cNvPr id="721" name="Freeform 13"/>
                  <p:cNvSpPr>
                    <a:spLocks noEditPoints="1"/>
                  </p:cNvSpPr>
                  <p:nvPr/>
                </p:nvSpPr>
                <p:spPr bwMode="auto">
                  <a:xfrm>
                    <a:off x="2341" y="6231"/>
                    <a:ext cx="7" cy="12"/>
                  </a:xfrm>
                  <a:custGeom>
                    <a:avLst/>
                    <a:gdLst>
                      <a:gd name="T0" fmla="*/ 0 w 3"/>
                      <a:gd name="T1" fmla="*/ 2 h 5"/>
                      <a:gd name="T2" fmla="*/ 1 w 3"/>
                      <a:gd name="T3" fmla="*/ 2 h 5"/>
                      <a:gd name="T4" fmla="*/ 2 w 3"/>
                      <a:gd name="T5" fmla="*/ 5 h 5"/>
                      <a:gd name="T6" fmla="*/ 3 w 3"/>
                      <a:gd name="T7" fmla="*/ 5 h 5"/>
                      <a:gd name="T8" fmla="*/ 2 w 3"/>
                      <a:gd name="T9" fmla="*/ 2 h 5"/>
                      <a:gd name="T10" fmla="*/ 3 w 3"/>
                      <a:gd name="T11" fmla="*/ 1 h 5"/>
                      <a:gd name="T12" fmla="*/ 2 w 3"/>
                      <a:gd name="T13" fmla="*/ 0 h 5"/>
                      <a:gd name="T14" fmla="*/ 0 w 3"/>
                      <a:gd name="T15" fmla="*/ 0 h 5"/>
                      <a:gd name="T16" fmla="*/ 0 w 3"/>
                      <a:gd name="T17" fmla="*/ 5 h 5"/>
                      <a:gd name="T18" fmla="*/ 0 w 3"/>
                      <a:gd name="T19" fmla="*/ 5 h 5"/>
                      <a:gd name="T20" fmla="*/ 0 w 3"/>
                      <a:gd name="T21" fmla="*/ 2 h 5"/>
                      <a:gd name="T22" fmla="*/ 0 w 3"/>
                      <a:gd name="T23" fmla="*/ 2 h 5"/>
                      <a:gd name="T24" fmla="*/ 0 w 3"/>
                      <a:gd name="T25" fmla="*/ 0 h 5"/>
                      <a:gd name="T26" fmla="*/ 1 w 3"/>
                      <a:gd name="T27" fmla="*/ 0 h 5"/>
                      <a:gd name="T28" fmla="*/ 2 w 3"/>
                      <a:gd name="T29" fmla="*/ 1 h 5"/>
                      <a:gd name="T30" fmla="*/ 1 w 3"/>
                      <a:gd name="T31" fmla="*/ 2 h 5"/>
                      <a:gd name="T32" fmla="*/ 0 w 3"/>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5">
                        <a:moveTo>
                          <a:pt x="0" y="2"/>
                        </a:moveTo>
                        <a:cubicBezTo>
                          <a:pt x="1" y="2"/>
                          <a:pt x="1" y="2"/>
                          <a:pt x="1" y="2"/>
                        </a:cubicBezTo>
                        <a:cubicBezTo>
                          <a:pt x="2" y="5"/>
                          <a:pt x="2" y="5"/>
                          <a:pt x="2" y="5"/>
                        </a:cubicBezTo>
                        <a:cubicBezTo>
                          <a:pt x="3" y="5"/>
                          <a:pt x="3" y="5"/>
                          <a:pt x="3" y="5"/>
                        </a:cubicBezTo>
                        <a:cubicBezTo>
                          <a:pt x="2" y="2"/>
                          <a:pt x="2" y="2"/>
                          <a:pt x="2" y="2"/>
                        </a:cubicBezTo>
                        <a:cubicBezTo>
                          <a:pt x="3" y="2"/>
                          <a:pt x="3" y="2"/>
                          <a:pt x="3" y="1"/>
                        </a:cubicBezTo>
                        <a:cubicBezTo>
                          <a:pt x="3" y="0"/>
                          <a:pt x="3" y="0"/>
                          <a:pt x="2" y="0"/>
                        </a:cubicBezTo>
                        <a:cubicBezTo>
                          <a:pt x="0" y="0"/>
                          <a:pt x="0" y="0"/>
                          <a:pt x="0" y="0"/>
                        </a:cubicBezTo>
                        <a:cubicBezTo>
                          <a:pt x="0" y="5"/>
                          <a:pt x="0" y="5"/>
                          <a:pt x="0" y="5"/>
                        </a:cubicBezTo>
                        <a:cubicBezTo>
                          <a:pt x="0" y="5"/>
                          <a:pt x="0" y="5"/>
                          <a:pt x="0" y="5"/>
                        </a:cubicBezTo>
                        <a:cubicBezTo>
                          <a:pt x="0" y="2"/>
                          <a:pt x="0" y="2"/>
                          <a:pt x="0" y="2"/>
                        </a:cubicBezTo>
                        <a:close/>
                        <a:moveTo>
                          <a:pt x="0" y="2"/>
                        </a:moveTo>
                        <a:cubicBezTo>
                          <a:pt x="0" y="0"/>
                          <a:pt x="0" y="0"/>
                          <a:pt x="0" y="0"/>
                        </a:cubicBezTo>
                        <a:cubicBezTo>
                          <a:pt x="1" y="0"/>
                          <a:pt x="1" y="0"/>
                          <a:pt x="1" y="0"/>
                        </a:cubicBezTo>
                        <a:cubicBezTo>
                          <a:pt x="2" y="0"/>
                          <a:pt x="2" y="1"/>
                          <a:pt x="2" y="1"/>
                        </a:cubicBezTo>
                        <a:cubicBezTo>
                          <a:pt x="2" y="2"/>
                          <a:pt x="2" y="2"/>
                          <a:pt x="1"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163">
                      <a:lnSpc>
                        <a:spcPct val="85000"/>
                      </a:lnSpc>
                      <a:defRPr/>
                    </a:pPr>
                    <a:endParaRPr lang="en-US" sz="1200" kern="0">
                      <a:solidFill>
                        <a:srgbClr val="FFFFFF"/>
                      </a:solidFill>
                      <a:latin typeface="Arial"/>
                      <a:cs typeface="Arial"/>
                    </a:endParaRPr>
                  </a:p>
                </p:txBody>
              </p:sp>
              <p:sp>
                <p:nvSpPr>
                  <p:cNvPr id="722" name="Freeform 23"/>
                  <p:cNvSpPr>
                    <a:spLocks noEditPoints="1"/>
                  </p:cNvSpPr>
                  <p:nvPr/>
                </p:nvSpPr>
                <p:spPr bwMode="auto">
                  <a:xfrm>
                    <a:off x="3527" y="6238"/>
                    <a:ext cx="12" cy="12"/>
                  </a:xfrm>
                  <a:custGeom>
                    <a:avLst/>
                    <a:gdLst>
                      <a:gd name="T0" fmla="*/ 1 w 5"/>
                      <a:gd name="T1" fmla="*/ 3 h 5"/>
                      <a:gd name="T2" fmla="*/ 2 w 5"/>
                      <a:gd name="T3" fmla="*/ 3 h 5"/>
                      <a:gd name="T4" fmla="*/ 4 w 5"/>
                      <a:gd name="T5" fmla="*/ 5 h 5"/>
                      <a:gd name="T6" fmla="*/ 5 w 5"/>
                      <a:gd name="T7" fmla="*/ 5 h 5"/>
                      <a:gd name="T8" fmla="*/ 3 w 5"/>
                      <a:gd name="T9" fmla="*/ 3 h 5"/>
                      <a:gd name="T10" fmla="*/ 4 w 5"/>
                      <a:gd name="T11" fmla="*/ 1 h 5"/>
                      <a:gd name="T12" fmla="*/ 2 w 5"/>
                      <a:gd name="T13" fmla="*/ 0 h 5"/>
                      <a:gd name="T14" fmla="*/ 0 w 5"/>
                      <a:gd name="T15" fmla="*/ 0 h 5"/>
                      <a:gd name="T16" fmla="*/ 0 w 5"/>
                      <a:gd name="T17" fmla="*/ 5 h 5"/>
                      <a:gd name="T18" fmla="*/ 1 w 5"/>
                      <a:gd name="T19" fmla="*/ 5 h 5"/>
                      <a:gd name="T20" fmla="*/ 1 w 5"/>
                      <a:gd name="T21" fmla="*/ 3 h 5"/>
                      <a:gd name="T22" fmla="*/ 1 w 5"/>
                      <a:gd name="T23" fmla="*/ 2 h 5"/>
                      <a:gd name="T24" fmla="*/ 1 w 5"/>
                      <a:gd name="T25" fmla="*/ 1 h 5"/>
                      <a:gd name="T26" fmla="*/ 2 w 5"/>
                      <a:gd name="T27" fmla="*/ 1 h 5"/>
                      <a:gd name="T28" fmla="*/ 4 w 5"/>
                      <a:gd name="T29" fmla="*/ 1 h 5"/>
                      <a:gd name="T30" fmla="*/ 2 w 5"/>
                      <a:gd name="T31" fmla="*/ 2 h 5"/>
                      <a:gd name="T32" fmla="*/ 1 w 5"/>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5">
                        <a:moveTo>
                          <a:pt x="1" y="3"/>
                        </a:moveTo>
                        <a:cubicBezTo>
                          <a:pt x="2" y="3"/>
                          <a:pt x="2" y="3"/>
                          <a:pt x="2" y="3"/>
                        </a:cubicBezTo>
                        <a:cubicBezTo>
                          <a:pt x="4" y="5"/>
                          <a:pt x="4" y="5"/>
                          <a:pt x="4" y="5"/>
                        </a:cubicBezTo>
                        <a:cubicBezTo>
                          <a:pt x="5" y="5"/>
                          <a:pt x="5" y="5"/>
                          <a:pt x="5" y="5"/>
                        </a:cubicBezTo>
                        <a:cubicBezTo>
                          <a:pt x="3" y="3"/>
                          <a:pt x="3" y="3"/>
                          <a:pt x="3" y="3"/>
                        </a:cubicBezTo>
                        <a:cubicBezTo>
                          <a:pt x="4" y="3"/>
                          <a:pt x="4" y="2"/>
                          <a:pt x="4" y="1"/>
                        </a:cubicBezTo>
                        <a:cubicBezTo>
                          <a:pt x="4" y="0"/>
                          <a:pt x="4" y="0"/>
                          <a:pt x="2" y="0"/>
                        </a:cubicBezTo>
                        <a:cubicBezTo>
                          <a:pt x="0" y="0"/>
                          <a:pt x="0" y="0"/>
                          <a:pt x="0" y="0"/>
                        </a:cubicBezTo>
                        <a:cubicBezTo>
                          <a:pt x="0" y="5"/>
                          <a:pt x="0" y="5"/>
                          <a:pt x="0" y="5"/>
                        </a:cubicBezTo>
                        <a:cubicBezTo>
                          <a:pt x="1" y="5"/>
                          <a:pt x="1" y="5"/>
                          <a:pt x="1" y="5"/>
                        </a:cubicBezTo>
                        <a:cubicBezTo>
                          <a:pt x="1" y="3"/>
                          <a:pt x="1" y="3"/>
                          <a:pt x="1" y="3"/>
                        </a:cubicBezTo>
                        <a:close/>
                        <a:moveTo>
                          <a:pt x="1" y="2"/>
                        </a:moveTo>
                        <a:cubicBezTo>
                          <a:pt x="1" y="1"/>
                          <a:pt x="1" y="1"/>
                          <a:pt x="1" y="1"/>
                        </a:cubicBezTo>
                        <a:cubicBezTo>
                          <a:pt x="2" y="1"/>
                          <a:pt x="2" y="1"/>
                          <a:pt x="2" y="1"/>
                        </a:cubicBezTo>
                        <a:cubicBezTo>
                          <a:pt x="3" y="1"/>
                          <a:pt x="4" y="1"/>
                          <a:pt x="4" y="1"/>
                        </a:cubicBezTo>
                        <a:cubicBezTo>
                          <a:pt x="4" y="2"/>
                          <a:pt x="3" y="2"/>
                          <a:pt x="2"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163">
                      <a:lnSpc>
                        <a:spcPct val="85000"/>
                      </a:lnSpc>
                      <a:defRPr/>
                    </a:pPr>
                    <a:endParaRPr lang="en-US" sz="1200" kern="0">
                      <a:solidFill>
                        <a:srgbClr val="FFFFFF"/>
                      </a:solidFill>
                      <a:latin typeface="Arial"/>
                      <a:cs typeface="Arial"/>
                    </a:endParaRPr>
                  </a:p>
                </p:txBody>
              </p:sp>
            </p:grpSp>
          </p:grpSp>
        </p:grpSp>
        <p:pic>
          <p:nvPicPr>
            <p:cNvPr id="715" name="Picture 7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83288" y="1069785"/>
              <a:ext cx="976876" cy="789133"/>
            </a:xfrm>
            <a:prstGeom prst="rect">
              <a:avLst/>
            </a:prstGeom>
          </p:spPr>
        </p:pic>
      </p:grpSp>
      <p:grpSp>
        <p:nvGrpSpPr>
          <p:cNvPr id="725" name="Group 724"/>
          <p:cNvGrpSpPr/>
          <p:nvPr/>
        </p:nvGrpSpPr>
        <p:grpSpPr>
          <a:xfrm>
            <a:off x="9826003" y="3115947"/>
            <a:ext cx="1534886" cy="2049289"/>
            <a:chOff x="9823444" y="3115943"/>
            <a:chExt cx="1534486" cy="2049289"/>
          </a:xfrm>
        </p:grpSpPr>
        <p:grpSp>
          <p:nvGrpSpPr>
            <p:cNvPr id="726" name="Group 725"/>
            <p:cNvGrpSpPr/>
            <p:nvPr/>
          </p:nvGrpSpPr>
          <p:grpSpPr>
            <a:xfrm>
              <a:off x="9823444" y="3115943"/>
              <a:ext cx="1534486" cy="2049289"/>
              <a:chOff x="10029065" y="3078156"/>
              <a:chExt cx="1534886" cy="2049289"/>
            </a:xfrm>
          </p:grpSpPr>
          <p:grpSp>
            <p:nvGrpSpPr>
              <p:cNvPr id="728" name="Group 727"/>
              <p:cNvGrpSpPr/>
              <p:nvPr/>
            </p:nvGrpSpPr>
            <p:grpSpPr>
              <a:xfrm>
                <a:off x="10029065" y="3078156"/>
                <a:ext cx="1534886" cy="2049289"/>
                <a:chOff x="10009414" y="2801689"/>
                <a:chExt cx="1534886" cy="2049289"/>
              </a:xfrm>
            </p:grpSpPr>
            <p:sp>
              <p:nvSpPr>
                <p:cNvPr id="732" name="Rounded Rectangle 731"/>
                <p:cNvSpPr/>
                <p:nvPr/>
              </p:nvSpPr>
              <p:spPr>
                <a:xfrm>
                  <a:off x="10009414" y="2801689"/>
                  <a:ext cx="1534886" cy="2049289"/>
                </a:xfrm>
                <a:prstGeom prst="roundRect">
                  <a:avLst>
                    <a:gd name="adj" fmla="val 2539"/>
                  </a:avLst>
                </a:prstGeom>
                <a:solidFill>
                  <a:srgbClr val="E7E6E6">
                    <a:lumMod val="90000"/>
                  </a:srgb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163">
                    <a:defRPr/>
                  </a:pPr>
                  <a:endParaRPr lang="en-US" sz="1900" kern="0">
                    <a:solidFill>
                      <a:srgbClr val="FFFFFF"/>
                    </a:solidFill>
                    <a:latin typeface="Arial"/>
                    <a:cs typeface="Arial"/>
                  </a:endParaRPr>
                </a:p>
              </p:txBody>
            </p:sp>
            <p:sp>
              <p:nvSpPr>
                <p:cNvPr id="733" name="Freeform 63"/>
                <p:cNvSpPr>
                  <a:spLocks noEditPoints="1"/>
                </p:cNvSpPr>
                <p:nvPr/>
              </p:nvSpPr>
              <p:spPr bwMode="auto">
                <a:xfrm rot="16200000">
                  <a:off x="11236031" y="2901983"/>
                  <a:ext cx="210412" cy="208756"/>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rgbClr val="E7E6E6">
                    <a:lumMod val="50000"/>
                  </a:srgb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163">
                    <a:defRPr/>
                  </a:pPr>
                  <a:endParaRPr lang="en-US" sz="1900" kern="0">
                    <a:solidFill>
                      <a:srgbClr val="FFFFFF"/>
                    </a:solidFill>
                    <a:latin typeface="Arial"/>
                    <a:cs typeface="Arial"/>
                  </a:endParaRPr>
                </a:p>
              </p:txBody>
            </p:sp>
          </p:grpSp>
          <p:grpSp>
            <p:nvGrpSpPr>
              <p:cNvPr id="729" name="Group 728"/>
              <p:cNvGrpSpPr/>
              <p:nvPr/>
            </p:nvGrpSpPr>
            <p:grpSpPr>
              <a:xfrm>
                <a:off x="10076382" y="3098179"/>
                <a:ext cx="1455853" cy="1955452"/>
                <a:chOff x="12649200" y="2815504"/>
                <a:chExt cx="1455853" cy="1955452"/>
              </a:xfrm>
            </p:grpSpPr>
            <p:sp>
              <p:nvSpPr>
                <p:cNvPr id="730" name="TextBox 729"/>
                <p:cNvSpPr txBox="1"/>
                <p:nvPr/>
              </p:nvSpPr>
              <p:spPr>
                <a:xfrm>
                  <a:off x="12649200" y="2815504"/>
                  <a:ext cx="1455853" cy="704296"/>
                </a:xfrm>
                <a:prstGeom prst="rect">
                  <a:avLst/>
                </a:prstGeom>
                <a:noFill/>
              </p:spPr>
              <p:txBody>
                <a:bodyPr wrap="square" lIns="45720" rtlCol="0">
                  <a:spAutoFit/>
                </a:bodyPr>
                <a:lstStyle>
                  <a:defPPr>
                    <a:defRPr lang="en-US"/>
                  </a:defPPr>
                  <a:lvl1pPr>
                    <a:defRPr sz="1400" b="1">
                      <a:solidFill>
                        <a:schemeClr val="tx2">
                          <a:lumMod val="75000"/>
                          <a:lumOff val="25000"/>
                        </a:schemeClr>
                      </a:solidFill>
                    </a:defRPr>
                  </a:lvl1pPr>
                </a:lstStyle>
                <a:p>
                  <a:pPr defTabSz="914163">
                    <a:lnSpc>
                      <a:spcPct val="85000"/>
                    </a:lnSpc>
                    <a:defRPr/>
                  </a:pPr>
                  <a:r>
                    <a:rPr lang="en-US" sz="1500" b="0" kern="0" dirty="0">
                      <a:solidFill>
                        <a:srgbClr val="2C2C2C">
                          <a:lumMod val="75000"/>
                          <a:lumOff val="25000"/>
                        </a:srgbClr>
                      </a:solidFill>
                      <a:latin typeface="Arial"/>
                      <a:cs typeface="Arial"/>
                    </a:rPr>
                    <a:t>Server Management Tools</a:t>
                  </a:r>
                </a:p>
              </p:txBody>
            </p:sp>
            <p:sp>
              <p:nvSpPr>
                <p:cNvPr id="731" name="Rounded Rectangle 730"/>
                <p:cNvSpPr/>
                <p:nvPr/>
              </p:nvSpPr>
              <p:spPr>
                <a:xfrm>
                  <a:off x="12701904" y="3433440"/>
                  <a:ext cx="1337516" cy="1337516"/>
                </a:xfrm>
                <a:prstGeom prst="roundRect">
                  <a:avLst>
                    <a:gd name="adj" fmla="val 2539"/>
                  </a:avLst>
                </a:prstGeom>
                <a:solidFill>
                  <a:srgbClr val="FFFFFF"/>
                </a:solidFill>
                <a:ln w="34925" cap="rnd">
                  <a:solidFill>
                    <a:srgbClr val="E7E6E6">
                      <a:lumMod val="50000"/>
                    </a:srgbClr>
                  </a:solidFill>
                  <a:round/>
                  <a:headEnd/>
                  <a:tailEnd/>
                </a:ln>
                <a:effectLst/>
              </p:spPr>
              <p:txBody>
                <a:bodyPr vert="horz" wrap="square" lIns="91440" tIns="45720" rIns="91440" bIns="45720" numCol="1" anchor="t" anchorCtr="0" compatLnSpc="1">
                  <a:prstTxWarp prst="textNoShape">
                    <a:avLst/>
                  </a:prstTxWarp>
                </a:bodyPr>
                <a:lstStyle/>
                <a:p>
                  <a:pPr defTabSz="914163">
                    <a:lnSpc>
                      <a:spcPct val="85000"/>
                    </a:lnSpc>
                    <a:defRPr/>
                  </a:pPr>
                  <a:endParaRPr lang="en-US" sz="1200" kern="0">
                    <a:solidFill>
                      <a:srgbClr val="FFFFFF"/>
                    </a:solidFill>
                    <a:latin typeface="Arial"/>
                    <a:cs typeface="Arial"/>
                  </a:endParaRPr>
                </a:p>
              </p:txBody>
            </p:sp>
          </p:grpSp>
        </p:grpSp>
        <p:pic>
          <p:nvPicPr>
            <p:cNvPr id="727" name="Picture 72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938344" y="4035268"/>
              <a:ext cx="1267314" cy="905666"/>
            </a:xfrm>
            <a:prstGeom prst="rect">
              <a:avLst/>
            </a:prstGeom>
          </p:spPr>
        </p:pic>
      </p:grpSp>
      <p:grpSp>
        <p:nvGrpSpPr>
          <p:cNvPr id="734" name="Group 733"/>
          <p:cNvGrpSpPr/>
          <p:nvPr/>
        </p:nvGrpSpPr>
        <p:grpSpPr>
          <a:xfrm>
            <a:off x="9791731" y="3110165"/>
            <a:ext cx="1534886" cy="2076453"/>
            <a:chOff x="7037360" y="61992"/>
            <a:chExt cx="1534486" cy="2076453"/>
          </a:xfrm>
        </p:grpSpPr>
        <p:grpSp>
          <p:nvGrpSpPr>
            <p:cNvPr id="735" name="Group 734"/>
            <p:cNvGrpSpPr/>
            <p:nvPr/>
          </p:nvGrpSpPr>
          <p:grpSpPr>
            <a:xfrm>
              <a:off x="7037360" y="61992"/>
              <a:ext cx="1534486" cy="2076453"/>
              <a:chOff x="10029065" y="3050992"/>
              <a:chExt cx="1534886" cy="2076453"/>
            </a:xfrm>
          </p:grpSpPr>
          <p:grpSp>
            <p:nvGrpSpPr>
              <p:cNvPr id="737" name="Group 736"/>
              <p:cNvGrpSpPr/>
              <p:nvPr/>
            </p:nvGrpSpPr>
            <p:grpSpPr>
              <a:xfrm>
                <a:off x="10029065" y="3078156"/>
                <a:ext cx="1534886" cy="2049289"/>
                <a:chOff x="10009414" y="2801689"/>
                <a:chExt cx="1534886" cy="2049289"/>
              </a:xfrm>
            </p:grpSpPr>
            <p:sp>
              <p:nvSpPr>
                <p:cNvPr id="741" name="Rounded Rectangle 740"/>
                <p:cNvSpPr/>
                <p:nvPr/>
              </p:nvSpPr>
              <p:spPr>
                <a:xfrm>
                  <a:off x="10009414" y="2801689"/>
                  <a:ext cx="1534886" cy="2049289"/>
                </a:xfrm>
                <a:prstGeom prst="roundRect">
                  <a:avLst>
                    <a:gd name="adj" fmla="val 2539"/>
                  </a:avLst>
                </a:prstGeom>
                <a:solidFill>
                  <a:srgbClr val="70D1D6"/>
                </a:solidFill>
                <a:ln w="41275" cap="rnd">
                  <a:solidFill>
                    <a:srgbClr val="70D1D6">
                      <a:lumMod val="75000"/>
                    </a:srgbClr>
                  </a:solidFill>
                  <a:round/>
                  <a:headEnd/>
                  <a:tailEnd/>
                </a:ln>
                <a:effectLst>
                  <a:glow rad="114300">
                    <a:srgbClr val="70D1D6">
                      <a:satMod val="175000"/>
                      <a:alpha val="34000"/>
                    </a:srgbClr>
                  </a:glow>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4163">
                    <a:defRPr/>
                  </a:pPr>
                  <a:endParaRPr lang="en-US" sz="3200" b="1" kern="0">
                    <a:solidFill>
                      <a:srgbClr val="FFFFFF"/>
                    </a:solidFill>
                    <a:latin typeface="Arial"/>
                    <a:cs typeface="Arial"/>
                  </a:endParaRPr>
                </a:p>
              </p:txBody>
            </p:sp>
            <p:sp>
              <p:nvSpPr>
                <p:cNvPr id="742" name="Freeform 63"/>
                <p:cNvSpPr>
                  <a:spLocks noEditPoints="1"/>
                </p:cNvSpPr>
                <p:nvPr/>
              </p:nvSpPr>
              <p:spPr bwMode="auto">
                <a:xfrm rot="16200000">
                  <a:off x="11236031" y="2901983"/>
                  <a:ext cx="210412" cy="208756"/>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rgbClr val="E7E6E6">
                    <a:lumMod val="50000"/>
                  </a:srgb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4163">
                    <a:defRPr/>
                  </a:pPr>
                  <a:endParaRPr lang="en-US" sz="1900" kern="0">
                    <a:solidFill>
                      <a:srgbClr val="FFFFFF"/>
                    </a:solidFill>
                    <a:latin typeface="Arial"/>
                    <a:cs typeface="Arial"/>
                  </a:endParaRPr>
                </a:p>
              </p:txBody>
            </p:sp>
          </p:grpSp>
          <p:grpSp>
            <p:nvGrpSpPr>
              <p:cNvPr id="738" name="Group 737"/>
              <p:cNvGrpSpPr/>
              <p:nvPr/>
            </p:nvGrpSpPr>
            <p:grpSpPr>
              <a:xfrm>
                <a:off x="10095940" y="3050992"/>
                <a:ext cx="1455855" cy="2002639"/>
                <a:chOff x="12668758" y="2768317"/>
                <a:chExt cx="1455855" cy="2002639"/>
              </a:xfrm>
            </p:grpSpPr>
            <p:sp>
              <p:nvSpPr>
                <p:cNvPr id="739" name="TextBox 738"/>
                <p:cNvSpPr txBox="1"/>
                <p:nvPr/>
              </p:nvSpPr>
              <p:spPr>
                <a:xfrm>
                  <a:off x="12668758" y="2768317"/>
                  <a:ext cx="1455855" cy="704296"/>
                </a:xfrm>
                <a:prstGeom prst="rect">
                  <a:avLst/>
                </a:prstGeom>
                <a:noFill/>
              </p:spPr>
              <p:txBody>
                <a:bodyPr wrap="square" lIns="45720" rtlCol="0">
                  <a:spAutoFit/>
                </a:bodyPr>
                <a:lstStyle>
                  <a:defPPr>
                    <a:defRPr lang="en-US"/>
                  </a:defPPr>
                  <a:lvl1pPr>
                    <a:defRPr sz="1400" b="1">
                      <a:solidFill>
                        <a:schemeClr val="tx2">
                          <a:lumMod val="75000"/>
                          <a:lumOff val="25000"/>
                        </a:schemeClr>
                      </a:solidFill>
                    </a:defRPr>
                  </a:lvl1pPr>
                </a:lstStyle>
                <a:p>
                  <a:pPr defTabSz="914163">
                    <a:lnSpc>
                      <a:spcPct val="85000"/>
                    </a:lnSpc>
                  </a:pPr>
                  <a:r>
                    <a:rPr lang="en-US" sz="1500" b="0" kern="0" dirty="0">
                      <a:solidFill>
                        <a:srgbClr val="2C2C2C">
                          <a:lumMod val="75000"/>
                          <a:lumOff val="25000"/>
                        </a:srgbClr>
                      </a:solidFill>
                      <a:latin typeface="Arial"/>
                      <a:cs typeface="Arial"/>
                    </a:rPr>
                    <a:t>Server Management Tools</a:t>
                  </a:r>
                </a:p>
              </p:txBody>
            </p:sp>
            <p:sp>
              <p:nvSpPr>
                <p:cNvPr id="740" name="Rounded Rectangle 739"/>
                <p:cNvSpPr/>
                <p:nvPr/>
              </p:nvSpPr>
              <p:spPr>
                <a:xfrm>
                  <a:off x="12701904" y="3433440"/>
                  <a:ext cx="1337516" cy="1337516"/>
                </a:xfrm>
                <a:prstGeom prst="roundRect">
                  <a:avLst>
                    <a:gd name="adj" fmla="val 2539"/>
                  </a:avLst>
                </a:prstGeom>
                <a:solidFill>
                  <a:srgbClr val="FFFFFF"/>
                </a:solidFill>
                <a:ln w="34925" cap="rnd">
                  <a:solidFill>
                    <a:srgbClr val="E7E6E6">
                      <a:lumMod val="50000"/>
                    </a:srgbClr>
                  </a:solidFill>
                  <a:round/>
                  <a:headEnd/>
                  <a:tailEnd/>
                </a:ln>
                <a:effectLst/>
              </p:spPr>
              <p:txBody>
                <a:bodyPr vert="horz" wrap="square" lIns="91440" tIns="45720" rIns="91440" bIns="45720" numCol="1" anchor="t" anchorCtr="0" compatLnSpc="1">
                  <a:prstTxWarp prst="textNoShape">
                    <a:avLst/>
                  </a:prstTxWarp>
                </a:bodyPr>
                <a:lstStyle/>
                <a:p>
                  <a:pPr defTabSz="914163">
                    <a:lnSpc>
                      <a:spcPct val="85000"/>
                    </a:lnSpc>
                    <a:defRPr/>
                  </a:pPr>
                  <a:endParaRPr lang="en-US" sz="1200" kern="0">
                    <a:solidFill>
                      <a:srgbClr val="FFFFFF"/>
                    </a:solidFill>
                    <a:latin typeface="Arial"/>
                    <a:cs typeface="Arial"/>
                  </a:endParaRPr>
                </a:p>
              </p:txBody>
            </p:sp>
          </p:grpSp>
        </p:grpSp>
        <p:pic>
          <p:nvPicPr>
            <p:cNvPr id="736" name="Picture 7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172282" y="1024705"/>
              <a:ext cx="1267314" cy="905666"/>
            </a:xfrm>
            <a:prstGeom prst="rect">
              <a:avLst/>
            </a:prstGeom>
          </p:spPr>
        </p:pic>
      </p:grpSp>
      <p:grpSp>
        <p:nvGrpSpPr>
          <p:cNvPr id="743" name="Group 742"/>
          <p:cNvGrpSpPr/>
          <p:nvPr/>
        </p:nvGrpSpPr>
        <p:grpSpPr>
          <a:xfrm>
            <a:off x="1199563" y="2329179"/>
            <a:ext cx="849464" cy="583636"/>
            <a:chOff x="1440515" y="2275526"/>
            <a:chExt cx="849243" cy="583636"/>
          </a:xfrm>
        </p:grpSpPr>
        <p:sp>
          <p:nvSpPr>
            <p:cNvPr id="744" name="Rounded Rectangle 743"/>
            <p:cNvSpPr/>
            <p:nvPr/>
          </p:nvSpPr>
          <p:spPr>
            <a:xfrm rot="2700000">
              <a:off x="1585299" y="2275600"/>
              <a:ext cx="583636" cy="583488"/>
            </a:xfrm>
            <a:prstGeom prst="roundRect">
              <a:avLst>
                <a:gd name="adj" fmla="val 11287"/>
              </a:avLst>
            </a:prstGeom>
            <a:solidFill>
              <a:srgbClr val="70D1D6">
                <a:lumMod val="50000"/>
              </a:srgbClr>
            </a:solidFill>
            <a:ln w="25400" cap="rnd">
              <a:solidFill>
                <a:srgbClr val="70D1D6"/>
              </a:solidFill>
              <a:round/>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4163">
                <a:defRPr/>
              </a:pPr>
              <a:endParaRPr lang="en-US" sz="3200" b="1" kern="0">
                <a:solidFill>
                  <a:srgbClr val="FFFFFF"/>
                </a:solidFill>
                <a:latin typeface="Arial"/>
                <a:cs typeface="Arial"/>
              </a:endParaRPr>
            </a:p>
          </p:txBody>
        </p:sp>
        <p:sp>
          <p:nvSpPr>
            <p:cNvPr id="745" name="Rectangle 744"/>
            <p:cNvSpPr/>
            <p:nvPr/>
          </p:nvSpPr>
          <p:spPr>
            <a:xfrm>
              <a:off x="1440515" y="2451701"/>
              <a:ext cx="849243" cy="276999"/>
            </a:xfrm>
            <a:prstGeom prst="rect">
              <a:avLst/>
            </a:prstGeom>
          </p:spPr>
          <p:txBody>
            <a:bodyPr wrap="square">
              <a:spAutoFit/>
            </a:bodyPr>
            <a:lstStyle/>
            <a:p>
              <a:pPr algn="ctr" defTabSz="609291">
                <a:defRPr/>
              </a:pPr>
              <a:r>
                <a:rPr lang="en-US" sz="1200" b="1" kern="0" dirty="0">
                  <a:solidFill>
                    <a:srgbClr val="FFFFFF"/>
                  </a:solidFill>
                  <a:latin typeface="Arial Narrow" panose="020B0606020202030204" pitchFamily="34" charset="0"/>
                  <a:cs typeface="Arial"/>
                </a:rPr>
                <a:t>PXE</a:t>
              </a:r>
            </a:p>
          </p:txBody>
        </p:sp>
      </p:grpSp>
      <p:sp>
        <p:nvSpPr>
          <p:cNvPr id="198" name="Title 1"/>
          <p:cNvSpPr txBox="1">
            <a:spLocks/>
          </p:cNvSpPr>
          <p:nvPr/>
        </p:nvSpPr>
        <p:spPr bwMode="auto">
          <a:xfrm>
            <a:off x="359988" y="1"/>
            <a:ext cx="11458203" cy="951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376" tIns="60687" rIns="121376" bIns="60687" numCol="1" anchor="b" anchorCtr="0" compatLnSpc="1">
            <a:prstTxWarp prst="textNoShape">
              <a:avLst/>
            </a:prstTxWarp>
          </a:bodyPr>
          <a:lstStyle>
            <a:lvl1pPr marL="6250" indent="-6250" algn="l" rtl="0" eaLnBrk="0" fontAlgn="base" hangingPunct="0">
              <a:lnSpc>
                <a:spcPct val="90000"/>
              </a:lnSpc>
              <a:spcBef>
                <a:spcPct val="0"/>
              </a:spcBef>
              <a:spcAft>
                <a:spcPct val="0"/>
              </a:spcAft>
              <a:defRPr lang="en-US" sz="2600" b="1" i="0" dirty="0">
                <a:solidFill>
                  <a:srgbClr val="FFFFFF"/>
                </a:solidFill>
                <a:latin typeface="CiscoSans"/>
                <a:ea typeface="+mj-ea"/>
                <a:cs typeface="CiscoSans"/>
                <a:sym typeface="Arial" pitchFamily="34" charset="0"/>
              </a:defRPr>
            </a:lvl1pPr>
            <a:lvl2pPr marL="6250" indent="-6250" algn="l" rtl="0" eaLnBrk="0" fontAlgn="base" hangingPunct="0">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2pPr>
            <a:lvl3pPr marL="6250" indent="-6250" algn="l" rtl="0" eaLnBrk="0" fontAlgn="base" hangingPunct="0">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3pPr>
            <a:lvl4pPr marL="6250" indent="-6250" algn="l" rtl="0" eaLnBrk="0" fontAlgn="base" hangingPunct="0">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4pPr>
            <a:lvl5pPr marL="6250" indent="-6250" algn="l" rtl="0" eaLnBrk="0" fontAlgn="base" hangingPunct="0">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5pPr>
            <a:lvl6pPr marL="262394" algn="l" rtl="0"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6pPr>
            <a:lvl7pPr marL="518583" algn="l" rtl="0"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7pPr>
            <a:lvl8pPr marL="774661" algn="l" rtl="0"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8pPr>
            <a:lvl9pPr marL="1030872" algn="l" rtl="0"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9pPr>
          </a:lstStyle>
          <a:p>
            <a:pPr defTabSz="1218936">
              <a:defRPr/>
            </a:pPr>
            <a:r>
              <a:rPr lang="en-US" sz="2800" b="0" kern="0" dirty="0">
                <a:solidFill>
                  <a:srgbClr val="0000FF"/>
                </a:solidFill>
                <a:latin typeface="+mj-lt"/>
                <a:ea typeface="Apple LiGothic Medium"/>
              </a:rPr>
              <a:t>Open NX-OS</a:t>
            </a:r>
          </a:p>
        </p:txBody>
      </p:sp>
    </p:spTree>
    <p:extLst>
      <p:ext uri="{BB962C8B-B14F-4D97-AF65-F5344CB8AC3E}">
        <p14:creationId xmlns:p14="http://schemas.microsoft.com/office/powerpoint/2010/main" val="39344291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72"/>
                                        </p:tgtEl>
                                        <p:attrNameLst>
                                          <p:attrName>style.visibility</p:attrName>
                                        </p:attrNameLst>
                                      </p:cBhvr>
                                      <p:to>
                                        <p:strVal val="visible"/>
                                      </p:to>
                                    </p:set>
                                    <p:animEffect transition="in" filter="fade">
                                      <p:cBhvr>
                                        <p:cTn id="7" dur="500"/>
                                        <p:tgtEl>
                                          <p:spTgt spid="672"/>
                                        </p:tgtEl>
                                      </p:cBhvr>
                                    </p:animEffect>
                                  </p:childTnLst>
                                </p:cTn>
                              </p:par>
                              <p:par>
                                <p:cTn id="8" presetID="10" presetClass="entr" presetSubtype="0" fill="hold" nodeType="withEffect">
                                  <p:stCondLst>
                                    <p:cond delay="200"/>
                                  </p:stCondLst>
                                  <p:childTnLst>
                                    <p:set>
                                      <p:cBhvr>
                                        <p:cTn id="9" dur="1" fill="hold">
                                          <p:stCondLst>
                                            <p:cond delay="0"/>
                                          </p:stCondLst>
                                        </p:cTn>
                                        <p:tgtEl>
                                          <p:spTgt spid="691"/>
                                        </p:tgtEl>
                                        <p:attrNameLst>
                                          <p:attrName>style.visibility</p:attrName>
                                        </p:attrNameLst>
                                      </p:cBhvr>
                                      <p:to>
                                        <p:strVal val="visible"/>
                                      </p:to>
                                    </p:set>
                                    <p:animEffect transition="in" filter="fade">
                                      <p:cBhvr>
                                        <p:cTn id="10" dur="500"/>
                                        <p:tgtEl>
                                          <p:spTgt spid="691"/>
                                        </p:tgtEl>
                                      </p:cBhvr>
                                    </p:animEffect>
                                  </p:childTnLst>
                                </p:cTn>
                              </p:par>
                              <p:par>
                                <p:cTn id="11" presetID="10" presetClass="entr" presetSubtype="0" fill="hold" nodeType="withEffect">
                                  <p:stCondLst>
                                    <p:cond delay="400"/>
                                  </p:stCondLst>
                                  <p:childTnLst>
                                    <p:set>
                                      <p:cBhvr>
                                        <p:cTn id="12" dur="1" fill="hold">
                                          <p:stCondLst>
                                            <p:cond delay="0"/>
                                          </p:stCondLst>
                                        </p:cTn>
                                        <p:tgtEl>
                                          <p:spTgt spid="577"/>
                                        </p:tgtEl>
                                        <p:attrNameLst>
                                          <p:attrName>style.visibility</p:attrName>
                                        </p:attrNameLst>
                                      </p:cBhvr>
                                      <p:to>
                                        <p:strVal val="visible"/>
                                      </p:to>
                                    </p:set>
                                    <p:animEffect transition="in" filter="fade">
                                      <p:cBhvr>
                                        <p:cTn id="13" dur="500"/>
                                        <p:tgtEl>
                                          <p:spTgt spid="577"/>
                                        </p:tgtEl>
                                      </p:cBhvr>
                                    </p:animEffect>
                                  </p:childTnLst>
                                </p:cTn>
                              </p:par>
                              <p:par>
                                <p:cTn id="14" presetID="10" presetClass="entr" presetSubtype="0" fill="hold" nodeType="withEffect">
                                  <p:stCondLst>
                                    <p:cond delay="600"/>
                                  </p:stCondLst>
                                  <p:childTnLst>
                                    <p:set>
                                      <p:cBhvr>
                                        <p:cTn id="15" dur="1" fill="hold">
                                          <p:stCondLst>
                                            <p:cond delay="0"/>
                                          </p:stCondLst>
                                        </p:cTn>
                                        <p:tgtEl>
                                          <p:spTgt spid="630"/>
                                        </p:tgtEl>
                                        <p:attrNameLst>
                                          <p:attrName>style.visibility</p:attrName>
                                        </p:attrNameLst>
                                      </p:cBhvr>
                                      <p:to>
                                        <p:strVal val="visible"/>
                                      </p:to>
                                    </p:set>
                                    <p:animEffect transition="in" filter="fade">
                                      <p:cBhvr>
                                        <p:cTn id="16" dur="500"/>
                                        <p:tgtEl>
                                          <p:spTgt spid="630"/>
                                        </p:tgtEl>
                                      </p:cBhvr>
                                    </p:animEffect>
                                  </p:childTnLst>
                                </p:cTn>
                              </p:par>
                              <p:par>
                                <p:cTn id="17" presetID="10" presetClass="entr" presetSubtype="0" fill="hold" nodeType="withEffect">
                                  <p:stCondLst>
                                    <p:cond delay="800"/>
                                  </p:stCondLst>
                                  <p:childTnLst>
                                    <p:set>
                                      <p:cBhvr>
                                        <p:cTn id="18" dur="1" fill="hold">
                                          <p:stCondLst>
                                            <p:cond delay="0"/>
                                          </p:stCondLst>
                                        </p:cTn>
                                        <p:tgtEl>
                                          <p:spTgt spid="615"/>
                                        </p:tgtEl>
                                        <p:attrNameLst>
                                          <p:attrName>style.visibility</p:attrName>
                                        </p:attrNameLst>
                                      </p:cBhvr>
                                      <p:to>
                                        <p:strVal val="visible"/>
                                      </p:to>
                                    </p:set>
                                    <p:animEffect transition="in" filter="fade">
                                      <p:cBhvr>
                                        <p:cTn id="19" dur="500"/>
                                        <p:tgtEl>
                                          <p:spTgt spid="615"/>
                                        </p:tgtEl>
                                      </p:cBhvr>
                                    </p:animEffect>
                                  </p:childTnLst>
                                </p:cTn>
                              </p:par>
                              <p:par>
                                <p:cTn id="20" presetID="10" presetClass="entr" presetSubtype="0" fill="hold" nodeType="withEffect">
                                  <p:stCondLst>
                                    <p:cond delay="1000"/>
                                  </p:stCondLst>
                                  <p:childTnLst>
                                    <p:set>
                                      <p:cBhvr>
                                        <p:cTn id="21" dur="1" fill="hold">
                                          <p:stCondLst>
                                            <p:cond delay="0"/>
                                          </p:stCondLst>
                                        </p:cTn>
                                        <p:tgtEl>
                                          <p:spTgt spid="725"/>
                                        </p:tgtEl>
                                        <p:attrNameLst>
                                          <p:attrName>style.visibility</p:attrName>
                                        </p:attrNameLst>
                                      </p:cBhvr>
                                      <p:to>
                                        <p:strVal val="visible"/>
                                      </p:to>
                                    </p:set>
                                    <p:animEffect transition="in" filter="fade">
                                      <p:cBhvr>
                                        <p:cTn id="22" dur="500"/>
                                        <p:tgtEl>
                                          <p:spTgt spid="725"/>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516"/>
                                        </p:tgtEl>
                                        <p:attrNameLst>
                                          <p:attrName>style.visibility</p:attrName>
                                        </p:attrNameLst>
                                      </p:cBhvr>
                                      <p:to>
                                        <p:strVal val="visible"/>
                                      </p:to>
                                    </p:set>
                                    <p:animEffect transition="in" filter="fade">
                                      <p:cBhvr>
                                        <p:cTn id="26" dur="500"/>
                                        <p:tgtEl>
                                          <p:spTgt spid="516"/>
                                        </p:tgtEl>
                                      </p:cBhvr>
                                    </p:animEffect>
                                  </p:childTnLst>
                                </p:cTn>
                              </p:par>
                            </p:childTnLst>
                          </p:cTn>
                        </p:par>
                        <p:par>
                          <p:cTn id="27" fill="hold">
                            <p:stCondLst>
                              <p:cond delay="2000"/>
                            </p:stCondLst>
                            <p:childTnLst>
                              <p:par>
                                <p:cTn id="28" presetID="22" presetClass="entr" presetSubtype="4" fill="hold" grpId="0" nodeType="afterEffect">
                                  <p:stCondLst>
                                    <p:cond delay="0"/>
                                  </p:stCondLst>
                                  <p:childTnLst>
                                    <p:set>
                                      <p:cBhvr>
                                        <p:cTn id="29" dur="1" fill="hold">
                                          <p:stCondLst>
                                            <p:cond delay="0"/>
                                          </p:stCondLst>
                                        </p:cTn>
                                        <p:tgtEl>
                                          <p:spTgt spid="517"/>
                                        </p:tgtEl>
                                        <p:attrNameLst>
                                          <p:attrName>style.visibility</p:attrName>
                                        </p:attrNameLst>
                                      </p:cBhvr>
                                      <p:to>
                                        <p:strVal val="visible"/>
                                      </p:to>
                                    </p:set>
                                    <p:animEffect transition="in" filter="wipe(down)">
                                      <p:cBhvr>
                                        <p:cTn id="30" dur="500"/>
                                        <p:tgtEl>
                                          <p:spTgt spid="51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518"/>
                                        </p:tgtEl>
                                        <p:attrNameLst>
                                          <p:attrName>style.visibility</p:attrName>
                                        </p:attrNameLst>
                                      </p:cBhvr>
                                      <p:to>
                                        <p:strVal val="visible"/>
                                      </p:to>
                                    </p:set>
                                    <p:animEffect transition="in" filter="wipe(down)">
                                      <p:cBhvr>
                                        <p:cTn id="33" dur="500"/>
                                        <p:tgtEl>
                                          <p:spTgt spid="518"/>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519"/>
                                        </p:tgtEl>
                                        <p:attrNameLst>
                                          <p:attrName>style.visibility</p:attrName>
                                        </p:attrNameLst>
                                      </p:cBhvr>
                                      <p:to>
                                        <p:strVal val="visible"/>
                                      </p:to>
                                    </p:set>
                                    <p:animEffect transition="in" filter="wipe(down)">
                                      <p:cBhvr>
                                        <p:cTn id="36" dur="500"/>
                                        <p:tgtEl>
                                          <p:spTgt spid="519"/>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520"/>
                                        </p:tgtEl>
                                        <p:attrNameLst>
                                          <p:attrName>style.visibility</p:attrName>
                                        </p:attrNameLst>
                                      </p:cBhvr>
                                      <p:to>
                                        <p:strVal val="visible"/>
                                      </p:to>
                                    </p:set>
                                    <p:animEffect transition="in" filter="wipe(down)">
                                      <p:cBhvr>
                                        <p:cTn id="39" dur="500"/>
                                        <p:tgtEl>
                                          <p:spTgt spid="52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521"/>
                                        </p:tgtEl>
                                        <p:attrNameLst>
                                          <p:attrName>style.visibility</p:attrName>
                                        </p:attrNameLst>
                                      </p:cBhvr>
                                      <p:to>
                                        <p:strVal val="visible"/>
                                      </p:to>
                                    </p:set>
                                    <p:animEffect transition="in" filter="wipe(down)">
                                      <p:cBhvr>
                                        <p:cTn id="42" dur="500"/>
                                        <p:tgtEl>
                                          <p:spTgt spid="521"/>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22"/>
                                        </p:tgtEl>
                                        <p:attrNameLst>
                                          <p:attrName>style.visibility</p:attrName>
                                        </p:attrNameLst>
                                      </p:cBhvr>
                                      <p:to>
                                        <p:strVal val="visible"/>
                                      </p:to>
                                    </p:set>
                                    <p:animEffect transition="in" filter="wipe(down)">
                                      <p:cBhvr>
                                        <p:cTn id="45" dur="500"/>
                                        <p:tgtEl>
                                          <p:spTgt spid="522"/>
                                        </p:tgtEl>
                                      </p:cBhvr>
                                    </p:animEffect>
                                  </p:childTnLst>
                                </p:cTn>
                              </p:par>
                            </p:childTnLst>
                          </p:cTn>
                        </p:par>
                        <p:par>
                          <p:cTn id="46" fill="hold">
                            <p:stCondLst>
                              <p:cond delay="2500"/>
                            </p:stCondLst>
                            <p:childTnLst>
                              <p:par>
                                <p:cTn id="47" presetID="10" presetClass="entr" presetSubtype="0" fill="hold" nodeType="afterEffect">
                                  <p:stCondLst>
                                    <p:cond delay="0"/>
                                  </p:stCondLst>
                                  <p:childTnLst>
                                    <p:set>
                                      <p:cBhvr>
                                        <p:cTn id="48" dur="1" fill="hold">
                                          <p:stCondLst>
                                            <p:cond delay="0"/>
                                          </p:stCondLst>
                                        </p:cTn>
                                        <p:tgtEl>
                                          <p:spTgt spid="541"/>
                                        </p:tgtEl>
                                        <p:attrNameLst>
                                          <p:attrName>style.visibility</p:attrName>
                                        </p:attrNameLst>
                                      </p:cBhvr>
                                      <p:to>
                                        <p:strVal val="visible"/>
                                      </p:to>
                                    </p:set>
                                    <p:animEffect transition="in" filter="fade">
                                      <p:cBhvr>
                                        <p:cTn id="49" dur="300"/>
                                        <p:tgtEl>
                                          <p:spTgt spid="541"/>
                                        </p:tgtEl>
                                      </p:cBhvr>
                                    </p:animEffect>
                                  </p:childTnLst>
                                </p:cTn>
                              </p:par>
                            </p:childTnLst>
                          </p:cTn>
                        </p:par>
                        <p:par>
                          <p:cTn id="50" fill="hold">
                            <p:stCondLst>
                              <p:cond delay="2800"/>
                            </p:stCondLst>
                            <p:childTnLst>
                              <p:par>
                                <p:cTn id="51" presetID="10" presetClass="entr" presetSubtype="0" fill="hold" nodeType="afterEffect">
                                  <p:stCondLst>
                                    <p:cond delay="0"/>
                                  </p:stCondLst>
                                  <p:childTnLst>
                                    <p:set>
                                      <p:cBhvr>
                                        <p:cTn id="52" dur="1" fill="hold">
                                          <p:stCondLst>
                                            <p:cond delay="0"/>
                                          </p:stCondLst>
                                        </p:cTn>
                                        <p:tgtEl>
                                          <p:spTgt spid="544"/>
                                        </p:tgtEl>
                                        <p:attrNameLst>
                                          <p:attrName>style.visibility</p:attrName>
                                        </p:attrNameLst>
                                      </p:cBhvr>
                                      <p:to>
                                        <p:strVal val="visible"/>
                                      </p:to>
                                    </p:set>
                                    <p:animEffect transition="in" filter="fade">
                                      <p:cBhvr>
                                        <p:cTn id="53" dur="300"/>
                                        <p:tgtEl>
                                          <p:spTgt spid="544"/>
                                        </p:tgtEl>
                                      </p:cBhvr>
                                    </p:animEffect>
                                  </p:childTnLst>
                                </p:cTn>
                              </p:par>
                            </p:childTnLst>
                          </p:cTn>
                        </p:par>
                        <p:par>
                          <p:cTn id="54" fill="hold">
                            <p:stCondLst>
                              <p:cond delay="3100"/>
                            </p:stCondLst>
                            <p:childTnLst>
                              <p:par>
                                <p:cTn id="55" presetID="10" presetClass="entr" presetSubtype="0" fill="hold" nodeType="afterEffect">
                                  <p:stCondLst>
                                    <p:cond delay="0"/>
                                  </p:stCondLst>
                                  <p:childTnLst>
                                    <p:set>
                                      <p:cBhvr>
                                        <p:cTn id="56" dur="1" fill="hold">
                                          <p:stCondLst>
                                            <p:cond delay="0"/>
                                          </p:stCondLst>
                                        </p:cTn>
                                        <p:tgtEl>
                                          <p:spTgt spid="743"/>
                                        </p:tgtEl>
                                        <p:attrNameLst>
                                          <p:attrName>style.visibility</p:attrName>
                                        </p:attrNameLst>
                                      </p:cBhvr>
                                      <p:to>
                                        <p:strVal val="visible"/>
                                      </p:to>
                                    </p:set>
                                    <p:animEffect transition="in" filter="fade">
                                      <p:cBhvr>
                                        <p:cTn id="57" dur="300"/>
                                        <p:tgtEl>
                                          <p:spTgt spid="743"/>
                                        </p:tgtEl>
                                      </p:cBhvr>
                                    </p:animEffect>
                                  </p:childTnLst>
                                </p:cTn>
                              </p:par>
                            </p:childTnLst>
                          </p:cTn>
                        </p:par>
                        <p:par>
                          <p:cTn id="58" fill="hold">
                            <p:stCondLst>
                              <p:cond delay="3400"/>
                            </p:stCondLst>
                            <p:childTnLst>
                              <p:par>
                                <p:cTn id="59" presetID="10" presetClass="entr" presetSubtype="0" fill="hold" nodeType="afterEffect">
                                  <p:stCondLst>
                                    <p:cond delay="0"/>
                                  </p:stCondLst>
                                  <p:childTnLst>
                                    <p:set>
                                      <p:cBhvr>
                                        <p:cTn id="60" dur="1" fill="hold">
                                          <p:stCondLst>
                                            <p:cond delay="0"/>
                                          </p:stCondLst>
                                        </p:cTn>
                                        <p:tgtEl>
                                          <p:spTgt spid="523"/>
                                        </p:tgtEl>
                                        <p:attrNameLst>
                                          <p:attrName>style.visibility</p:attrName>
                                        </p:attrNameLst>
                                      </p:cBhvr>
                                      <p:to>
                                        <p:strVal val="visible"/>
                                      </p:to>
                                    </p:set>
                                    <p:animEffect transition="in" filter="fade">
                                      <p:cBhvr>
                                        <p:cTn id="61" dur="300"/>
                                        <p:tgtEl>
                                          <p:spTgt spid="523"/>
                                        </p:tgtEl>
                                      </p:cBhvr>
                                    </p:animEffect>
                                  </p:childTnLst>
                                </p:cTn>
                              </p:par>
                            </p:childTnLst>
                          </p:cTn>
                        </p:par>
                        <p:par>
                          <p:cTn id="62" fill="hold">
                            <p:stCondLst>
                              <p:cond delay="3700"/>
                            </p:stCondLst>
                            <p:childTnLst>
                              <p:par>
                                <p:cTn id="63" presetID="10" presetClass="entr" presetSubtype="0" fill="hold" nodeType="afterEffect">
                                  <p:stCondLst>
                                    <p:cond delay="0"/>
                                  </p:stCondLst>
                                  <p:childTnLst>
                                    <p:set>
                                      <p:cBhvr>
                                        <p:cTn id="64" dur="1" fill="hold">
                                          <p:stCondLst>
                                            <p:cond delay="0"/>
                                          </p:stCondLst>
                                        </p:cTn>
                                        <p:tgtEl>
                                          <p:spTgt spid="559"/>
                                        </p:tgtEl>
                                        <p:attrNameLst>
                                          <p:attrName>style.visibility</p:attrName>
                                        </p:attrNameLst>
                                      </p:cBhvr>
                                      <p:to>
                                        <p:strVal val="visible"/>
                                      </p:to>
                                    </p:set>
                                    <p:animEffect transition="in" filter="fade">
                                      <p:cBhvr>
                                        <p:cTn id="65" dur="300"/>
                                        <p:tgtEl>
                                          <p:spTgt spid="559"/>
                                        </p:tgtEl>
                                      </p:cBhvr>
                                    </p:animEffect>
                                  </p:childTnLst>
                                </p:cTn>
                              </p:par>
                            </p:childTnLst>
                          </p:cTn>
                        </p:par>
                        <p:par>
                          <p:cTn id="66" fill="hold">
                            <p:stCondLst>
                              <p:cond delay="4000"/>
                            </p:stCondLst>
                            <p:childTnLst>
                              <p:par>
                                <p:cTn id="67" presetID="10" presetClass="entr" presetSubtype="0" fill="hold" nodeType="afterEffect">
                                  <p:stCondLst>
                                    <p:cond delay="0"/>
                                  </p:stCondLst>
                                  <p:childTnLst>
                                    <p:set>
                                      <p:cBhvr>
                                        <p:cTn id="68" dur="1" fill="hold">
                                          <p:stCondLst>
                                            <p:cond delay="0"/>
                                          </p:stCondLst>
                                        </p:cTn>
                                        <p:tgtEl>
                                          <p:spTgt spid="547"/>
                                        </p:tgtEl>
                                        <p:attrNameLst>
                                          <p:attrName>style.visibility</p:attrName>
                                        </p:attrNameLst>
                                      </p:cBhvr>
                                      <p:to>
                                        <p:strVal val="visible"/>
                                      </p:to>
                                    </p:set>
                                    <p:animEffect transition="in" filter="fade">
                                      <p:cBhvr>
                                        <p:cTn id="69" dur="300"/>
                                        <p:tgtEl>
                                          <p:spTgt spid="547"/>
                                        </p:tgtEl>
                                      </p:cBhvr>
                                    </p:animEffect>
                                  </p:childTnLst>
                                </p:cTn>
                              </p:par>
                            </p:childTnLst>
                          </p:cTn>
                        </p:par>
                        <p:par>
                          <p:cTn id="70" fill="hold">
                            <p:stCondLst>
                              <p:cond delay="4300"/>
                            </p:stCondLst>
                            <p:childTnLst>
                              <p:par>
                                <p:cTn id="71" presetID="10" presetClass="entr" presetSubtype="0" fill="hold" nodeType="afterEffect">
                                  <p:stCondLst>
                                    <p:cond delay="0"/>
                                  </p:stCondLst>
                                  <p:childTnLst>
                                    <p:set>
                                      <p:cBhvr>
                                        <p:cTn id="72" dur="1" fill="hold">
                                          <p:stCondLst>
                                            <p:cond delay="0"/>
                                          </p:stCondLst>
                                        </p:cTn>
                                        <p:tgtEl>
                                          <p:spTgt spid="556"/>
                                        </p:tgtEl>
                                        <p:attrNameLst>
                                          <p:attrName>style.visibility</p:attrName>
                                        </p:attrNameLst>
                                      </p:cBhvr>
                                      <p:to>
                                        <p:strVal val="visible"/>
                                      </p:to>
                                    </p:set>
                                    <p:animEffect transition="in" filter="fade">
                                      <p:cBhvr>
                                        <p:cTn id="73" dur="300"/>
                                        <p:tgtEl>
                                          <p:spTgt spid="556"/>
                                        </p:tgtEl>
                                      </p:cBhvr>
                                    </p:animEffect>
                                  </p:childTnLst>
                                </p:cTn>
                              </p:par>
                            </p:childTnLst>
                          </p:cTn>
                        </p:par>
                        <p:par>
                          <p:cTn id="74" fill="hold">
                            <p:stCondLst>
                              <p:cond delay="4600"/>
                            </p:stCondLst>
                            <p:childTnLst>
                              <p:par>
                                <p:cTn id="75" presetID="10" presetClass="entr" presetSubtype="0" fill="hold" nodeType="afterEffect">
                                  <p:stCondLst>
                                    <p:cond delay="0"/>
                                  </p:stCondLst>
                                  <p:childTnLst>
                                    <p:set>
                                      <p:cBhvr>
                                        <p:cTn id="76" dur="1" fill="hold">
                                          <p:stCondLst>
                                            <p:cond delay="0"/>
                                          </p:stCondLst>
                                        </p:cTn>
                                        <p:tgtEl>
                                          <p:spTgt spid="526"/>
                                        </p:tgtEl>
                                        <p:attrNameLst>
                                          <p:attrName>style.visibility</p:attrName>
                                        </p:attrNameLst>
                                      </p:cBhvr>
                                      <p:to>
                                        <p:strVal val="visible"/>
                                      </p:to>
                                    </p:set>
                                    <p:animEffect transition="in" filter="fade">
                                      <p:cBhvr>
                                        <p:cTn id="77" dur="300"/>
                                        <p:tgtEl>
                                          <p:spTgt spid="526"/>
                                        </p:tgtEl>
                                      </p:cBhvr>
                                    </p:animEffect>
                                  </p:childTnLst>
                                </p:cTn>
                              </p:par>
                            </p:childTnLst>
                          </p:cTn>
                        </p:par>
                        <p:par>
                          <p:cTn id="78" fill="hold">
                            <p:stCondLst>
                              <p:cond delay="4900"/>
                            </p:stCondLst>
                            <p:childTnLst>
                              <p:par>
                                <p:cTn id="79" presetID="10" presetClass="entr" presetSubtype="0" fill="hold" nodeType="afterEffect">
                                  <p:stCondLst>
                                    <p:cond delay="0"/>
                                  </p:stCondLst>
                                  <p:childTnLst>
                                    <p:set>
                                      <p:cBhvr>
                                        <p:cTn id="80" dur="1" fill="hold">
                                          <p:stCondLst>
                                            <p:cond delay="0"/>
                                          </p:stCondLst>
                                        </p:cTn>
                                        <p:tgtEl>
                                          <p:spTgt spid="574"/>
                                        </p:tgtEl>
                                        <p:attrNameLst>
                                          <p:attrName>style.visibility</p:attrName>
                                        </p:attrNameLst>
                                      </p:cBhvr>
                                      <p:to>
                                        <p:strVal val="visible"/>
                                      </p:to>
                                    </p:set>
                                    <p:animEffect transition="in" filter="fade">
                                      <p:cBhvr>
                                        <p:cTn id="81" dur="300"/>
                                        <p:tgtEl>
                                          <p:spTgt spid="574"/>
                                        </p:tgtEl>
                                      </p:cBhvr>
                                    </p:animEffect>
                                  </p:childTnLst>
                                </p:cTn>
                              </p:par>
                            </p:childTnLst>
                          </p:cTn>
                        </p:par>
                        <p:par>
                          <p:cTn id="82" fill="hold">
                            <p:stCondLst>
                              <p:cond delay="5200"/>
                            </p:stCondLst>
                            <p:childTnLst>
                              <p:par>
                                <p:cTn id="83" presetID="10" presetClass="entr" presetSubtype="0" fill="hold" nodeType="afterEffect">
                                  <p:stCondLst>
                                    <p:cond delay="0"/>
                                  </p:stCondLst>
                                  <p:childTnLst>
                                    <p:set>
                                      <p:cBhvr>
                                        <p:cTn id="84" dur="1" fill="hold">
                                          <p:stCondLst>
                                            <p:cond delay="0"/>
                                          </p:stCondLst>
                                        </p:cTn>
                                        <p:tgtEl>
                                          <p:spTgt spid="571"/>
                                        </p:tgtEl>
                                        <p:attrNameLst>
                                          <p:attrName>style.visibility</p:attrName>
                                        </p:attrNameLst>
                                      </p:cBhvr>
                                      <p:to>
                                        <p:strVal val="visible"/>
                                      </p:to>
                                    </p:set>
                                    <p:animEffect transition="in" filter="fade">
                                      <p:cBhvr>
                                        <p:cTn id="85" dur="300"/>
                                        <p:tgtEl>
                                          <p:spTgt spid="571"/>
                                        </p:tgtEl>
                                      </p:cBhvr>
                                    </p:animEffect>
                                  </p:childTnLst>
                                </p:cTn>
                              </p:par>
                            </p:childTnLst>
                          </p:cTn>
                        </p:par>
                        <p:par>
                          <p:cTn id="86" fill="hold">
                            <p:stCondLst>
                              <p:cond delay="5500"/>
                            </p:stCondLst>
                            <p:childTnLst>
                              <p:par>
                                <p:cTn id="87" presetID="10" presetClass="entr" presetSubtype="0" fill="hold" nodeType="afterEffect">
                                  <p:stCondLst>
                                    <p:cond delay="0"/>
                                  </p:stCondLst>
                                  <p:childTnLst>
                                    <p:set>
                                      <p:cBhvr>
                                        <p:cTn id="88" dur="1" fill="hold">
                                          <p:stCondLst>
                                            <p:cond delay="0"/>
                                          </p:stCondLst>
                                        </p:cTn>
                                        <p:tgtEl>
                                          <p:spTgt spid="568"/>
                                        </p:tgtEl>
                                        <p:attrNameLst>
                                          <p:attrName>style.visibility</p:attrName>
                                        </p:attrNameLst>
                                      </p:cBhvr>
                                      <p:to>
                                        <p:strVal val="visible"/>
                                      </p:to>
                                    </p:set>
                                    <p:animEffect transition="in" filter="fade">
                                      <p:cBhvr>
                                        <p:cTn id="89" dur="300"/>
                                        <p:tgtEl>
                                          <p:spTgt spid="568"/>
                                        </p:tgtEl>
                                      </p:cBhvr>
                                    </p:animEffect>
                                  </p:childTnLst>
                                </p:cTn>
                              </p:par>
                            </p:childTnLst>
                          </p:cTn>
                        </p:par>
                        <p:par>
                          <p:cTn id="90" fill="hold">
                            <p:stCondLst>
                              <p:cond delay="5800"/>
                            </p:stCondLst>
                            <p:childTnLst>
                              <p:par>
                                <p:cTn id="91" presetID="10" presetClass="entr" presetSubtype="0" fill="hold" nodeType="afterEffect">
                                  <p:stCondLst>
                                    <p:cond delay="0"/>
                                  </p:stCondLst>
                                  <p:childTnLst>
                                    <p:set>
                                      <p:cBhvr>
                                        <p:cTn id="92" dur="1" fill="hold">
                                          <p:stCondLst>
                                            <p:cond delay="0"/>
                                          </p:stCondLst>
                                        </p:cTn>
                                        <p:tgtEl>
                                          <p:spTgt spid="565"/>
                                        </p:tgtEl>
                                        <p:attrNameLst>
                                          <p:attrName>style.visibility</p:attrName>
                                        </p:attrNameLst>
                                      </p:cBhvr>
                                      <p:to>
                                        <p:strVal val="visible"/>
                                      </p:to>
                                    </p:set>
                                    <p:animEffect transition="in" filter="fade">
                                      <p:cBhvr>
                                        <p:cTn id="93" dur="300"/>
                                        <p:tgtEl>
                                          <p:spTgt spid="565"/>
                                        </p:tgtEl>
                                      </p:cBhvr>
                                    </p:animEffect>
                                  </p:childTnLst>
                                </p:cTn>
                              </p:par>
                            </p:childTnLst>
                          </p:cTn>
                        </p:par>
                        <p:par>
                          <p:cTn id="94" fill="hold">
                            <p:stCondLst>
                              <p:cond delay="6100"/>
                            </p:stCondLst>
                            <p:childTnLst>
                              <p:par>
                                <p:cTn id="95" presetID="10" presetClass="entr" presetSubtype="0" fill="hold" nodeType="afterEffect">
                                  <p:stCondLst>
                                    <p:cond delay="0"/>
                                  </p:stCondLst>
                                  <p:childTnLst>
                                    <p:set>
                                      <p:cBhvr>
                                        <p:cTn id="96" dur="1" fill="hold">
                                          <p:stCondLst>
                                            <p:cond delay="0"/>
                                          </p:stCondLst>
                                        </p:cTn>
                                        <p:tgtEl>
                                          <p:spTgt spid="562"/>
                                        </p:tgtEl>
                                        <p:attrNameLst>
                                          <p:attrName>style.visibility</p:attrName>
                                        </p:attrNameLst>
                                      </p:cBhvr>
                                      <p:to>
                                        <p:strVal val="visible"/>
                                      </p:to>
                                    </p:set>
                                    <p:animEffect transition="in" filter="fade">
                                      <p:cBhvr>
                                        <p:cTn id="97" dur="300"/>
                                        <p:tgtEl>
                                          <p:spTgt spid="562"/>
                                        </p:tgtEl>
                                      </p:cBhvr>
                                    </p:animEffect>
                                  </p:childTnLst>
                                </p:cTn>
                              </p:par>
                            </p:childTnLst>
                          </p:cTn>
                        </p:par>
                        <p:par>
                          <p:cTn id="98" fill="hold">
                            <p:stCondLst>
                              <p:cond delay="6400"/>
                            </p:stCondLst>
                            <p:childTnLst>
                              <p:par>
                                <p:cTn id="99" presetID="10" presetClass="entr" presetSubtype="0" fill="hold" nodeType="afterEffect">
                                  <p:stCondLst>
                                    <p:cond delay="0"/>
                                  </p:stCondLst>
                                  <p:childTnLst>
                                    <p:set>
                                      <p:cBhvr>
                                        <p:cTn id="100" dur="1" fill="hold">
                                          <p:stCondLst>
                                            <p:cond delay="0"/>
                                          </p:stCondLst>
                                        </p:cTn>
                                        <p:tgtEl>
                                          <p:spTgt spid="553"/>
                                        </p:tgtEl>
                                        <p:attrNameLst>
                                          <p:attrName>style.visibility</p:attrName>
                                        </p:attrNameLst>
                                      </p:cBhvr>
                                      <p:to>
                                        <p:strVal val="visible"/>
                                      </p:to>
                                    </p:set>
                                    <p:animEffect transition="in" filter="fade">
                                      <p:cBhvr>
                                        <p:cTn id="101" dur="300"/>
                                        <p:tgtEl>
                                          <p:spTgt spid="553"/>
                                        </p:tgtEl>
                                      </p:cBhvr>
                                    </p:animEffect>
                                  </p:childTnLst>
                                </p:cTn>
                              </p:par>
                            </p:childTnLst>
                          </p:cTn>
                        </p:par>
                        <p:par>
                          <p:cTn id="102" fill="hold">
                            <p:stCondLst>
                              <p:cond delay="6700"/>
                            </p:stCondLst>
                            <p:childTnLst>
                              <p:par>
                                <p:cTn id="103" presetID="10" presetClass="entr" presetSubtype="0" fill="hold" nodeType="afterEffect">
                                  <p:stCondLst>
                                    <p:cond delay="0"/>
                                  </p:stCondLst>
                                  <p:childTnLst>
                                    <p:set>
                                      <p:cBhvr>
                                        <p:cTn id="104" dur="1" fill="hold">
                                          <p:stCondLst>
                                            <p:cond delay="0"/>
                                          </p:stCondLst>
                                        </p:cTn>
                                        <p:tgtEl>
                                          <p:spTgt spid="550"/>
                                        </p:tgtEl>
                                        <p:attrNameLst>
                                          <p:attrName>style.visibility</p:attrName>
                                        </p:attrNameLst>
                                      </p:cBhvr>
                                      <p:to>
                                        <p:strVal val="visible"/>
                                      </p:to>
                                    </p:set>
                                    <p:animEffect transition="in" filter="fade">
                                      <p:cBhvr>
                                        <p:cTn id="105" dur="300"/>
                                        <p:tgtEl>
                                          <p:spTgt spid="550"/>
                                        </p:tgtEl>
                                      </p:cBhvr>
                                    </p:animEffect>
                                  </p:childTnLst>
                                </p:cTn>
                              </p:par>
                            </p:childTnLst>
                          </p:cTn>
                        </p:par>
                        <p:par>
                          <p:cTn id="106" fill="hold">
                            <p:stCondLst>
                              <p:cond delay="7000"/>
                            </p:stCondLst>
                            <p:childTnLst>
                              <p:par>
                                <p:cTn id="107" presetID="10" presetClass="entr" presetSubtype="0" fill="hold" nodeType="afterEffect">
                                  <p:stCondLst>
                                    <p:cond delay="0"/>
                                  </p:stCondLst>
                                  <p:childTnLst>
                                    <p:set>
                                      <p:cBhvr>
                                        <p:cTn id="108" dur="1" fill="hold">
                                          <p:stCondLst>
                                            <p:cond delay="0"/>
                                          </p:stCondLst>
                                        </p:cTn>
                                        <p:tgtEl>
                                          <p:spTgt spid="529"/>
                                        </p:tgtEl>
                                        <p:attrNameLst>
                                          <p:attrName>style.visibility</p:attrName>
                                        </p:attrNameLst>
                                      </p:cBhvr>
                                      <p:to>
                                        <p:strVal val="visible"/>
                                      </p:to>
                                    </p:set>
                                    <p:animEffect transition="in" filter="fade">
                                      <p:cBhvr>
                                        <p:cTn id="109" dur="300"/>
                                        <p:tgtEl>
                                          <p:spTgt spid="529"/>
                                        </p:tgtEl>
                                      </p:cBhvr>
                                    </p:animEffect>
                                  </p:childTnLst>
                                </p:cTn>
                              </p:par>
                            </p:childTnLst>
                          </p:cTn>
                        </p:par>
                        <p:par>
                          <p:cTn id="110" fill="hold">
                            <p:stCondLst>
                              <p:cond delay="7300"/>
                            </p:stCondLst>
                            <p:childTnLst>
                              <p:par>
                                <p:cTn id="111" presetID="10" presetClass="entr" presetSubtype="0" fill="hold" nodeType="afterEffect">
                                  <p:stCondLst>
                                    <p:cond delay="0"/>
                                  </p:stCondLst>
                                  <p:childTnLst>
                                    <p:set>
                                      <p:cBhvr>
                                        <p:cTn id="112" dur="1" fill="hold">
                                          <p:stCondLst>
                                            <p:cond delay="0"/>
                                          </p:stCondLst>
                                        </p:cTn>
                                        <p:tgtEl>
                                          <p:spTgt spid="532"/>
                                        </p:tgtEl>
                                        <p:attrNameLst>
                                          <p:attrName>style.visibility</p:attrName>
                                        </p:attrNameLst>
                                      </p:cBhvr>
                                      <p:to>
                                        <p:strVal val="visible"/>
                                      </p:to>
                                    </p:set>
                                    <p:animEffect transition="in" filter="fade">
                                      <p:cBhvr>
                                        <p:cTn id="113" dur="300"/>
                                        <p:tgtEl>
                                          <p:spTgt spid="532"/>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xit" presetSubtype="0" fill="hold" grpId="1" nodeType="clickEffect">
                                  <p:stCondLst>
                                    <p:cond delay="0"/>
                                  </p:stCondLst>
                                  <p:childTnLst>
                                    <p:animEffect transition="out" filter="fade">
                                      <p:cBhvr>
                                        <p:cTn id="117" dur="500"/>
                                        <p:tgtEl>
                                          <p:spTgt spid="516"/>
                                        </p:tgtEl>
                                      </p:cBhvr>
                                    </p:animEffect>
                                    <p:set>
                                      <p:cBhvr>
                                        <p:cTn id="118" dur="1" fill="hold">
                                          <p:stCondLst>
                                            <p:cond delay="499"/>
                                          </p:stCondLst>
                                        </p:cTn>
                                        <p:tgtEl>
                                          <p:spTgt spid="516"/>
                                        </p:tgtEl>
                                        <p:attrNameLst>
                                          <p:attrName>style.visibility</p:attrName>
                                        </p:attrNameLst>
                                      </p:cBhvr>
                                      <p:to>
                                        <p:strVal val="hidden"/>
                                      </p:to>
                                    </p:set>
                                  </p:childTnLst>
                                </p:cTn>
                              </p:par>
                              <p:par>
                                <p:cTn id="119" presetID="22" presetClass="exit" presetSubtype="1" fill="hold" grpId="1" nodeType="withEffect">
                                  <p:stCondLst>
                                    <p:cond delay="0"/>
                                  </p:stCondLst>
                                  <p:childTnLst>
                                    <p:animEffect transition="out" filter="wipe(up)">
                                      <p:cBhvr>
                                        <p:cTn id="120" dur="250"/>
                                        <p:tgtEl>
                                          <p:spTgt spid="517"/>
                                        </p:tgtEl>
                                      </p:cBhvr>
                                    </p:animEffect>
                                    <p:set>
                                      <p:cBhvr>
                                        <p:cTn id="121" dur="1" fill="hold">
                                          <p:stCondLst>
                                            <p:cond delay="249"/>
                                          </p:stCondLst>
                                        </p:cTn>
                                        <p:tgtEl>
                                          <p:spTgt spid="517"/>
                                        </p:tgtEl>
                                        <p:attrNameLst>
                                          <p:attrName>style.visibility</p:attrName>
                                        </p:attrNameLst>
                                      </p:cBhvr>
                                      <p:to>
                                        <p:strVal val="hidden"/>
                                      </p:to>
                                    </p:set>
                                  </p:childTnLst>
                                </p:cTn>
                              </p:par>
                              <p:par>
                                <p:cTn id="122" presetID="22" presetClass="exit" presetSubtype="1" fill="hold" grpId="1" nodeType="withEffect">
                                  <p:stCondLst>
                                    <p:cond delay="0"/>
                                  </p:stCondLst>
                                  <p:childTnLst>
                                    <p:animEffect transition="out" filter="wipe(up)">
                                      <p:cBhvr>
                                        <p:cTn id="123" dur="250"/>
                                        <p:tgtEl>
                                          <p:spTgt spid="518"/>
                                        </p:tgtEl>
                                      </p:cBhvr>
                                    </p:animEffect>
                                    <p:set>
                                      <p:cBhvr>
                                        <p:cTn id="124" dur="1" fill="hold">
                                          <p:stCondLst>
                                            <p:cond delay="249"/>
                                          </p:stCondLst>
                                        </p:cTn>
                                        <p:tgtEl>
                                          <p:spTgt spid="518"/>
                                        </p:tgtEl>
                                        <p:attrNameLst>
                                          <p:attrName>style.visibility</p:attrName>
                                        </p:attrNameLst>
                                      </p:cBhvr>
                                      <p:to>
                                        <p:strVal val="hidden"/>
                                      </p:to>
                                    </p:set>
                                  </p:childTnLst>
                                </p:cTn>
                              </p:par>
                              <p:par>
                                <p:cTn id="125" presetID="22" presetClass="exit" presetSubtype="1" fill="hold" grpId="1" nodeType="withEffect">
                                  <p:stCondLst>
                                    <p:cond delay="0"/>
                                  </p:stCondLst>
                                  <p:childTnLst>
                                    <p:animEffect transition="out" filter="wipe(up)">
                                      <p:cBhvr>
                                        <p:cTn id="126" dur="250"/>
                                        <p:tgtEl>
                                          <p:spTgt spid="519"/>
                                        </p:tgtEl>
                                      </p:cBhvr>
                                    </p:animEffect>
                                    <p:set>
                                      <p:cBhvr>
                                        <p:cTn id="127" dur="1" fill="hold">
                                          <p:stCondLst>
                                            <p:cond delay="249"/>
                                          </p:stCondLst>
                                        </p:cTn>
                                        <p:tgtEl>
                                          <p:spTgt spid="519"/>
                                        </p:tgtEl>
                                        <p:attrNameLst>
                                          <p:attrName>style.visibility</p:attrName>
                                        </p:attrNameLst>
                                      </p:cBhvr>
                                      <p:to>
                                        <p:strVal val="hidden"/>
                                      </p:to>
                                    </p:set>
                                  </p:childTnLst>
                                </p:cTn>
                              </p:par>
                              <p:par>
                                <p:cTn id="128" presetID="22" presetClass="exit" presetSubtype="1" fill="hold" grpId="1" nodeType="withEffect">
                                  <p:stCondLst>
                                    <p:cond delay="0"/>
                                  </p:stCondLst>
                                  <p:childTnLst>
                                    <p:animEffect transition="out" filter="wipe(up)">
                                      <p:cBhvr>
                                        <p:cTn id="129" dur="250"/>
                                        <p:tgtEl>
                                          <p:spTgt spid="520"/>
                                        </p:tgtEl>
                                      </p:cBhvr>
                                    </p:animEffect>
                                    <p:set>
                                      <p:cBhvr>
                                        <p:cTn id="130" dur="1" fill="hold">
                                          <p:stCondLst>
                                            <p:cond delay="249"/>
                                          </p:stCondLst>
                                        </p:cTn>
                                        <p:tgtEl>
                                          <p:spTgt spid="520"/>
                                        </p:tgtEl>
                                        <p:attrNameLst>
                                          <p:attrName>style.visibility</p:attrName>
                                        </p:attrNameLst>
                                      </p:cBhvr>
                                      <p:to>
                                        <p:strVal val="hidden"/>
                                      </p:to>
                                    </p:set>
                                  </p:childTnLst>
                                </p:cTn>
                              </p:par>
                              <p:par>
                                <p:cTn id="131" presetID="22" presetClass="exit" presetSubtype="1" fill="hold" grpId="1" nodeType="withEffect">
                                  <p:stCondLst>
                                    <p:cond delay="0"/>
                                  </p:stCondLst>
                                  <p:childTnLst>
                                    <p:animEffect transition="out" filter="wipe(up)">
                                      <p:cBhvr>
                                        <p:cTn id="132" dur="250"/>
                                        <p:tgtEl>
                                          <p:spTgt spid="521"/>
                                        </p:tgtEl>
                                      </p:cBhvr>
                                    </p:animEffect>
                                    <p:set>
                                      <p:cBhvr>
                                        <p:cTn id="133" dur="1" fill="hold">
                                          <p:stCondLst>
                                            <p:cond delay="249"/>
                                          </p:stCondLst>
                                        </p:cTn>
                                        <p:tgtEl>
                                          <p:spTgt spid="521"/>
                                        </p:tgtEl>
                                        <p:attrNameLst>
                                          <p:attrName>style.visibility</p:attrName>
                                        </p:attrNameLst>
                                      </p:cBhvr>
                                      <p:to>
                                        <p:strVal val="hidden"/>
                                      </p:to>
                                    </p:set>
                                  </p:childTnLst>
                                </p:cTn>
                              </p:par>
                              <p:par>
                                <p:cTn id="134" presetID="22" presetClass="exit" presetSubtype="1" fill="hold" grpId="1" nodeType="withEffect">
                                  <p:stCondLst>
                                    <p:cond delay="0"/>
                                  </p:stCondLst>
                                  <p:childTnLst>
                                    <p:animEffect transition="out" filter="wipe(up)">
                                      <p:cBhvr>
                                        <p:cTn id="135" dur="250"/>
                                        <p:tgtEl>
                                          <p:spTgt spid="522"/>
                                        </p:tgtEl>
                                      </p:cBhvr>
                                    </p:animEffect>
                                    <p:set>
                                      <p:cBhvr>
                                        <p:cTn id="136" dur="1" fill="hold">
                                          <p:stCondLst>
                                            <p:cond delay="249"/>
                                          </p:stCondLst>
                                        </p:cTn>
                                        <p:tgtEl>
                                          <p:spTgt spid="522"/>
                                        </p:tgtEl>
                                        <p:attrNameLst>
                                          <p:attrName>style.visibility</p:attrName>
                                        </p:attrNameLst>
                                      </p:cBhvr>
                                      <p:to>
                                        <p:strVal val="hidden"/>
                                      </p:to>
                                    </p:set>
                                  </p:childTnLst>
                                </p:cTn>
                              </p:par>
                              <p:par>
                                <p:cTn id="137" presetID="42" presetClass="path" presetSubtype="0" fill="hold" nodeType="withEffect">
                                  <p:stCondLst>
                                    <p:cond delay="0"/>
                                  </p:stCondLst>
                                  <p:childTnLst>
                                    <p:animMotion origin="layout" path="M 0.01642 -0.01944 L 0.02228 0.06018 " pathEditMode="relative" rAng="0" ptsTypes="AA">
                                      <p:cBhvr>
                                        <p:cTn id="138" dur="750" fill="hold"/>
                                        <p:tgtEl>
                                          <p:spTgt spid="541"/>
                                        </p:tgtEl>
                                        <p:attrNameLst>
                                          <p:attrName>ppt_x</p:attrName>
                                          <p:attrName>ppt_y</p:attrName>
                                        </p:attrNameLst>
                                      </p:cBhvr>
                                      <p:rCtr x="287" y="3981"/>
                                    </p:animMotion>
                                  </p:childTnLst>
                                </p:cTn>
                              </p:par>
                              <p:par>
                                <p:cTn id="139" presetID="42" presetClass="path" presetSubtype="0" fill="hold" nodeType="withEffect">
                                  <p:stCondLst>
                                    <p:cond delay="0"/>
                                  </p:stCondLst>
                                  <p:childTnLst>
                                    <p:animMotion origin="layout" path="M 3.13623E-6 7.40741E-7 L 0.03594 0.07546 " pathEditMode="relative" rAng="0" ptsTypes="AA">
                                      <p:cBhvr>
                                        <p:cTn id="140" dur="750" fill="hold"/>
                                        <p:tgtEl>
                                          <p:spTgt spid="544"/>
                                        </p:tgtEl>
                                        <p:attrNameLst>
                                          <p:attrName>ppt_x</p:attrName>
                                          <p:attrName>ppt_y</p:attrName>
                                        </p:attrNameLst>
                                      </p:cBhvr>
                                      <p:rCtr x="1797" y="3773"/>
                                    </p:animMotion>
                                  </p:childTnLst>
                                </p:cTn>
                              </p:par>
                              <p:par>
                                <p:cTn id="141" presetID="42" presetClass="path" presetSubtype="0" fill="hold" nodeType="withEffect">
                                  <p:stCondLst>
                                    <p:cond delay="0"/>
                                  </p:stCondLst>
                                  <p:childTnLst>
                                    <p:animMotion origin="layout" path="M 0.01641 0.01388 L 0.03021 -0.08774 " pathEditMode="relative" rAng="0" ptsTypes="AA">
                                      <p:cBhvr>
                                        <p:cTn id="142" dur="750" fill="hold"/>
                                        <p:tgtEl>
                                          <p:spTgt spid="743"/>
                                        </p:tgtEl>
                                        <p:attrNameLst>
                                          <p:attrName>ppt_x</p:attrName>
                                          <p:attrName>ppt_y</p:attrName>
                                        </p:attrNameLst>
                                      </p:cBhvr>
                                      <p:rCtr x="690" y="-5093"/>
                                    </p:animMotion>
                                  </p:childTnLst>
                                </p:cTn>
                              </p:par>
                              <p:par>
                                <p:cTn id="143" presetID="42" presetClass="path" presetSubtype="0" fill="hold" nodeType="withEffect">
                                  <p:stCondLst>
                                    <p:cond delay="0"/>
                                  </p:stCondLst>
                                  <p:childTnLst>
                                    <p:animMotion origin="layout" path="M -0.00469 0.0347 L 0.01629 -0.0155 " pathEditMode="relative" rAng="0" ptsTypes="AA">
                                      <p:cBhvr>
                                        <p:cTn id="144" dur="750" fill="hold"/>
                                        <p:tgtEl>
                                          <p:spTgt spid="523"/>
                                        </p:tgtEl>
                                        <p:attrNameLst>
                                          <p:attrName>ppt_x</p:attrName>
                                          <p:attrName>ppt_y</p:attrName>
                                        </p:attrNameLst>
                                      </p:cBhvr>
                                      <p:rCtr x="1042" y="-2521"/>
                                    </p:animMotion>
                                  </p:childTnLst>
                                </p:cTn>
                              </p:par>
                              <p:par>
                                <p:cTn id="145" presetID="42" presetClass="path" presetSubtype="0" fill="hold" nodeType="withEffect">
                                  <p:stCondLst>
                                    <p:cond delay="0"/>
                                  </p:stCondLst>
                                  <p:childTnLst>
                                    <p:animMotion origin="layout" path="M 0.0344 -0.04025 L 0.01473 0.00254 " pathEditMode="relative" rAng="0" ptsTypes="AA">
                                      <p:cBhvr>
                                        <p:cTn id="146" dur="750" fill="hold"/>
                                        <p:tgtEl>
                                          <p:spTgt spid="547"/>
                                        </p:tgtEl>
                                        <p:attrNameLst>
                                          <p:attrName>ppt_x</p:attrName>
                                          <p:attrName>ppt_y</p:attrName>
                                        </p:attrNameLst>
                                      </p:cBhvr>
                                      <p:rCtr x="-990" y="2128"/>
                                    </p:animMotion>
                                  </p:childTnLst>
                                </p:cTn>
                              </p:par>
                              <p:par>
                                <p:cTn id="147" presetID="42" presetClass="path" presetSubtype="0" fill="hold" nodeType="withEffect">
                                  <p:stCondLst>
                                    <p:cond delay="0"/>
                                  </p:stCondLst>
                                  <p:childTnLst>
                                    <p:animMotion origin="layout" path="M -0.00704 0.00139 L 0.02149 -0.02059 " pathEditMode="relative" rAng="0" ptsTypes="AA">
                                      <p:cBhvr>
                                        <p:cTn id="148" dur="750" fill="hold"/>
                                        <p:tgtEl>
                                          <p:spTgt spid="559"/>
                                        </p:tgtEl>
                                        <p:attrNameLst>
                                          <p:attrName>ppt_x</p:attrName>
                                          <p:attrName>ppt_y</p:attrName>
                                        </p:attrNameLst>
                                      </p:cBhvr>
                                      <p:rCtr x="1420" y="-1110"/>
                                    </p:animMotion>
                                  </p:childTnLst>
                                </p:cTn>
                              </p:par>
                              <p:par>
                                <p:cTn id="149" presetID="42" presetClass="path" presetSubtype="0" fill="hold" nodeType="withEffect">
                                  <p:stCondLst>
                                    <p:cond delay="0"/>
                                  </p:stCondLst>
                                  <p:childTnLst>
                                    <p:animMotion origin="layout" path="M 0.01876 -4.83692E-6 L -0.00235 0.06246 " pathEditMode="relative" rAng="0" ptsTypes="AA">
                                      <p:cBhvr>
                                        <p:cTn id="150" dur="750" fill="hold"/>
                                        <p:tgtEl>
                                          <p:spTgt spid="556"/>
                                        </p:tgtEl>
                                        <p:attrNameLst>
                                          <p:attrName>ppt_x</p:attrName>
                                          <p:attrName>ppt_y</p:attrName>
                                        </p:attrNameLst>
                                      </p:cBhvr>
                                      <p:rCtr x="-1055" y="3123"/>
                                    </p:animMotion>
                                  </p:childTnLst>
                                </p:cTn>
                              </p:par>
                              <p:par>
                                <p:cTn id="151" presetID="42" presetClass="path" presetSubtype="0" fill="hold" nodeType="withEffect">
                                  <p:stCondLst>
                                    <p:cond delay="0"/>
                                  </p:stCondLst>
                                  <p:childTnLst>
                                    <p:animMotion origin="layout" path="M -0.01485 -0.00277 L 0.00586 -0.0879 " pathEditMode="relative" rAng="0" ptsTypes="AA">
                                      <p:cBhvr>
                                        <p:cTn id="152" dur="750" fill="hold"/>
                                        <p:tgtEl>
                                          <p:spTgt spid="526"/>
                                        </p:tgtEl>
                                        <p:attrNameLst>
                                          <p:attrName>ppt_x</p:attrName>
                                          <p:attrName>ppt_y</p:attrName>
                                        </p:attrNameLst>
                                      </p:cBhvr>
                                      <p:rCtr x="1029" y="-4256"/>
                                    </p:animMotion>
                                  </p:childTnLst>
                                </p:cTn>
                              </p:par>
                              <p:par>
                                <p:cTn id="153" presetID="42" presetClass="path" presetSubtype="0" fill="hold" nodeType="withEffect">
                                  <p:stCondLst>
                                    <p:cond delay="0"/>
                                  </p:stCondLst>
                                  <p:childTnLst>
                                    <p:animMotion origin="layout" path="M -0.07009 0.06477 L -3.12663E-7 -2.3826E-6 " pathEditMode="relative" rAng="0" ptsTypes="AA">
                                      <p:cBhvr>
                                        <p:cTn id="154" dur="750" spd="-100000" fill="hold"/>
                                        <p:tgtEl>
                                          <p:spTgt spid="574"/>
                                        </p:tgtEl>
                                        <p:attrNameLst>
                                          <p:attrName>ppt_x</p:attrName>
                                          <p:attrName>ppt_y</p:attrName>
                                        </p:attrNameLst>
                                      </p:cBhvr>
                                      <p:rCtr x="3504" y="-3238"/>
                                    </p:animMotion>
                                  </p:childTnLst>
                                </p:cTn>
                              </p:par>
                              <p:par>
                                <p:cTn id="155" presetID="42" presetClass="path" presetSubtype="0" fill="hold" nodeType="withEffect">
                                  <p:stCondLst>
                                    <p:cond delay="0"/>
                                  </p:stCondLst>
                                  <p:childTnLst>
                                    <p:animMotion origin="layout" path="M -0.04624 0.02499 L -0.06891 -0.08281 " pathEditMode="relative" rAng="0" ptsTypes="AA">
                                      <p:cBhvr>
                                        <p:cTn id="156" dur="750" fill="hold"/>
                                        <p:tgtEl>
                                          <p:spTgt spid="568"/>
                                        </p:tgtEl>
                                        <p:attrNameLst>
                                          <p:attrName>ppt_x</p:attrName>
                                          <p:attrName>ppt_y</p:attrName>
                                        </p:attrNameLst>
                                      </p:cBhvr>
                                      <p:rCtr x="-1133" y="-5390"/>
                                    </p:animMotion>
                                  </p:childTnLst>
                                </p:cTn>
                              </p:par>
                              <p:par>
                                <p:cTn id="157" presetID="42" presetClass="path" presetSubtype="0" fill="hold" nodeType="withEffect">
                                  <p:stCondLst>
                                    <p:cond delay="0"/>
                                  </p:stCondLst>
                                  <p:childTnLst>
                                    <p:animMotion origin="layout" path="M -0.06422 0.068 L -0.02579 -0.00139 " pathEditMode="relative" rAng="0" ptsTypes="AA">
                                      <p:cBhvr>
                                        <p:cTn id="158" dur="750" spd="-100000" fill="hold"/>
                                        <p:tgtEl>
                                          <p:spTgt spid="571"/>
                                        </p:tgtEl>
                                        <p:attrNameLst>
                                          <p:attrName>ppt_x</p:attrName>
                                          <p:attrName>ppt_y</p:attrName>
                                        </p:attrNameLst>
                                      </p:cBhvr>
                                      <p:rCtr x="1915" y="-3470"/>
                                    </p:animMotion>
                                  </p:childTnLst>
                                </p:cTn>
                              </p:par>
                              <p:par>
                                <p:cTn id="159" presetID="42" presetClass="path" presetSubtype="0" fill="hold" nodeType="withEffect">
                                  <p:stCondLst>
                                    <p:cond delay="0"/>
                                  </p:stCondLst>
                                  <p:childTnLst>
                                    <p:animMotion origin="layout" path="M -0.02813 0.03192 L -0.08168 -0.01643 " pathEditMode="relative" rAng="0" ptsTypes="AA">
                                      <p:cBhvr>
                                        <p:cTn id="160" dur="750" fill="hold"/>
                                        <p:tgtEl>
                                          <p:spTgt spid="565"/>
                                        </p:tgtEl>
                                        <p:attrNameLst>
                                          <p:attrName>ppt_x</p:attrName>
                                          <p:attrName>ppt_y</p:attrName>
                                        </p:attrNameLst>
                                      </p:cBhvr>
                                      <p:rCtr x="-2684" y="-2429"/>
                                    </p:animMotion>
                                  </p:childTnLst>
                                </p:cTn>
                              </p:par>
                              <p:par>
                                <p:cTn id="161" presetID="42" presetClass="path" presetSubtype="0" fill="hold" nodeType="withEffect">
                                  <p:stCondLst>
                                    <p:cond delay="0"/>
                                  </p:stCondLst>
                                  <p:childTnLst>
                                    <p:animMotion origin="layout" path="M -0.02814 -0.00278 L -0.08273 -0.00902 " pathEditMode="relative" rAng="0" ptsTypes="AA">
                                      <p:cBhvr>
                                        <p:cTn id="162" dur="750" fill="hold"/>
                                        <p:tgtEl>
                                          <p:spTgt spid="553"/>
                                        </p:tgtEl>
                                        <p:attrNameLst>
                                          <p:attrName>ppt_x</p:attrName>
                                          <p:attrName>ppt_y</p:attrName>
                                        </p:attrNameLst>
                                      </p:cBhvr>
                                      <p:rCtr x="-2736" y="-324"/>
                                    </p:animMotion>
                                  </p:childTnLst>
                                </p:cTn>
                              </p:par>
                              <p:par>
                                <p:cTn id="163" presetID="42" presetClass="path" presetSubtype="0" fill="hold" nodeType="withEffect">
                                  <p:stCondLst>
                                    <p:cond delay="0"/>
                                  </p:stCondLst>
                                  <p:childTnLst>
                                    <p:animMotion origin="layout" path="M -0.04846 0.04857 L -0.07843 -0.02545 " pathEditMode="relative" rAng="0" ptsTypes="AA">
                                      <p:cBhvr>
                                        <p:cTn id="164" dur="750" fill="hold"/>
                                        <p:tgtEl>
                                          <p:spTgt spid="562"/>
                                        </p:tgtEl>
                                        <p:attrNameLst>
                                          <p:attrName>ppt_x</p:attrName>
                                          <p:attrName>ppt_y</p:attrName>
                                        </p:attrNameLst>
                                      </p:cBhvr>
                                      <p:rCtr x="-1498" y="-3701"/>
                                    </p:animMotion>
                                  </p:childTnLst>
                                </p:cTn>
                              </p:par>
                              <p:par>
                                <p:cTn id="165" presetID="42" presetClass="path" presetSubtype="0" fill="hold" nodeType="withEffect">
                                  <p:stCondLst>
                                    <p:cond delay="0"/>
                                  </p:stCondLst>
                                  <p:childTnLst>
                                    <p:animMotion origin="layout" path="M -0.05081 -0.01388 L -0.10214 0.07679 " pathEditMode="relative" rAng="0" ptsTypes="AA">
                                      <p:cBhvr>
                                        <p:cTn id="166" dur="750" fill="hold"/>
                                        <p:tgtEl>
                                          <p:spTgt spid="550"/>
                                        </p:tgtEl>
                                        <p:attrNameLst>
                                          <p:attrName>ppt_x</p:attrName>
                                          <p:attrName>ppt_y</p:attrName>
                                        </p:attrNameLst>
                                      </p:cBhvr>
                                      <p:rCtr x="-2566" y="4534"/>
                                    </p:animMotion>
                                  </p:childTnLst>
                                </p:cTn>
                              </p:par>
                              <p:par>
                                <p:cTn id="167" presetID="42" presetClass="path" presetSubtype="0" fill="hold" nodeType="withEffect">
                                  <p:stCondLst>
                                    <p:cond delay="0"/>
                                  </p:stCondLst>
                                  <p:childTnLst>
                                    <p:animMotion origin="layout" path="M -0.06723 0.03748 L -0.0955 -0.08119 " pathEditMode="relative" rAng="0" ptsTypes="AA">
                                      <p:cBhvr>
                                        <p:cTn id="168" dur="750" fill="hold"/>
                                        <p:tgtEl>
                                          <p:spTgt spid="532"/>
                                        </p:tgtEl>
                                        <p:attrNameLst>
                                          <p:attrName>ppt_x</p:attrName>
                                          <p:attrName>ppt_y</p:attrName>
                                        </p:attrNameLst>
                                      </p:cBhvr>
                                      <p:rCtr x="-1420" y="-5945"/>
                                    </p:animMotion>
                                  </p:childTnLst>
                                </p:cTn>
                              </p:par>
                              <p:par>
                                <p:cTn id="169" presetID="42" presetClass="path" presetSubtype="0" fill="hold" nodeType="withEffect">
                                  <p:stCondLst>
                                    <p:cond delay="0"/>
                                  </p:stCondLst>
                                  <p:childTnLst>
                                    <p:animMotion origin="layout" path="M -0.05641 -0.01111 L -0.09783 0.06222 " pathEditMode="relative" rAng="0" ptsTypes="AA">
                                      <p:cBhvr>
                                        <p:cTn id="170" dur="750" fill="hold"/>
                                        <p:tgtEl>
                                          <p:spTgt spid="529"/>
                                        </p:tgtEl>
                                        <p:attrNameLst>
                                          <p:attrName>ppt_x</p:attrName>
                                          <p:attrName>ppt_y</p:attrName>
                                        </p:attrNameLst>
                                      </p:cBhvr>
                                      <p:rCtr x="-2071" y="3655"/>
                                    </p:animMotion>
                                  </p:childTnLst>
                                </p:cTn>
                              </p:par>
                              <p:par>
                                <p:cTn id="171" presetID="10" presetClass="exit" presetSubtype="0" fill="hold" nodeType="withEffect">
                                  <p:stCondLst>
                                    <p:cond delay="0"/>
                                  </p:stCondLst>
                                  <p:childTnLst>
                                    <p:animEffect transition="out" filter="fade">
                                      <p:cBhvr>
                                        <p:cTn id="172" dur="500"/>
                                        <p:tgtEl>
                                          <p:spTgt spid="672"/>
                                        </p:tgtEl>
                                      </p:cBhvr>
                                    </p:animEffect>
                                    <p:set>
                                      <p:cBhvr>
                                        <p:cTn id="173" dur="1" fill="hold">
                                          <p:stCondLst>
                                            <p:cond delay="499"/>
                                          </p:stCondLst>
                                        </p:cTn>
                                        <p:tgtEl>
                                          <p:spTgt spid="672"/>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691"/>
                                        </p:tgtEl>
                                      </p:cBhvr>
                                    </p:animEffect>
                                    <p:set>
                                      <p:cBhvr>
                                        <p:cTn id="176" dur="1" fill="hold">
                                          <p:stCondLst>
                                            <p:cond delay="499"/>
                                          </p:stCondLst>
                                        </p:cTn>
                                        <p:tgtEl>
                                          <p:spTgt spid="691"/>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577"/>
                                        </p:tgtEl>
                                      </p:cBhvr>
                                    </p:animEffect>
                                    <p:set>
                                      <p:cBhvr>
                                        <p:cTn id="179" dur="1" fill="hold">
                                          <p:stCondLst>
                                            <p:cond delay="499"/>
                                          </p:stCondLst>
                                        </p:cTn>
                                        <p:tgtEl>
                                          <p:spTgt spid="577"/>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615"/>
                                        </p:tgtEl>
                                      </p:cBhvr>
                                    </p:animEffect>
                                    <p:set>
                                      <p:cBhvr>
                                        <p:cTn id="182" dur="1" fill="hold">
                                          <p:stCondLst>
                                            <p:cond delay="499"/>
                                          </p:stCondLst>
                                        </p:cTn>
                                        <p:tgtEl>
                                          <p:spTgt spid="615"/>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630"/>
                                        </p:tgtEl>
                                      </p:cBhvr>
                                    </p:animEffect>
                                    <p:set>
                                      <p:cBhvr>
                                        <p:cTn id="185" dur="1" fill="hold">
                                          <p:stCondLst>
                                            <p:cond delay="499"/>
                                          </p:stCondLst>
                                        </p:cTn>
                                        <p:tgtEl>
                                          <p:spTgt spid="630"/>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725"/>
                                        </p:tgtEl>
                                      </p:cBhvr>
                                    </p:animEffect>
                                    <p:set>
                                      <p:cBhvr>
                                        <p:cTn id="188" dur="1" fill="hold">
                                          <p:stCondLst>
                                            <p:cond delay="499"/>
                                          </p:stCondLst>
                                        </p:cTn>
                                        <p:tgtEl>
                                          <p:spTgt spid="725"/>
                                        </p:tgtEl>
                                        <p:attrNameLst>
                                          <p:attrName>style.visibility</p:attrName>
                                        </p:attrNameLst>
                                      </p:cBhvr>
                                      <p:to>
                                        <p:strVal val="hidden"/>
                                      </p:to>
                                    </p:set>
                                  </p:childTnLst>
                                </p:cTn>
                              </p:par>
                              <p:par>
                                <p:cTn id="189" presetID="10" presetClass="entr" presetSubtype="0" fill="hold" nodeType="withEffect">
                                  <p:stCondLst>
                                    <p:cond delay="0"/>
                                  </p:stCondLst>
                                  <p:childTnLst>
                                    <p:set>
                                      <p:cBhvr>
                                        <p:cTn id="190" dur="1" fill="hold">
                                          <p:stCondLst>
                                            <p:cond delay="0"/>
                                          </p:stCondLst>
                                        </p:cTn>
                                        <p:tgtEl>
                                          <p:spTgt spid="681"/>
                                        </p:tgtEl>
                                        <p:attrNameLst>
                                          <p:attrName>style.visibility</p:attrName>
                                        </p:attrNameLst>
                                      </p:cBhvr>
                                      <p:to>
                                        <p:strVal val="visible"/>
                                      </p:to>
                                    </p:set>
                                    <p:animEffect transition="in" filter="fade">
                                      <p:cBhvr>
                                        <p:cTn id="191" dur="500"/>
                                        <p:tgtEl>
                                          <p:spTgt spid="681"/>
                                        </p:tgtEl>
                                      </p:cBhvr>
                                    </p:animEffect>
                                  </p:childTnLst>
                                </p:cTn>
                              </p:par>
                              <p:par>
                                <p:cTn id="192" presetID="10" presetClass="entr" presetSubtype="0" fill="hold" nodeType="withEffect">
                                  <p:stCondLst>
                                    <p:cond delay="0"/>
                                  </p:stCondLst>
                                  <p:childTnLst>
                                    <p:set>
                                      <p:cBhvr>
                                        <p:cTn id="193" dur="1" fill="hold">
                                          <p:stCondLst>
                                            <p:cond delay="0"/>
                                          </p:stCondLst>
                                        </p:cTn>
                                        <p:tgtEl>
                                          <p:spTgt spid="713"/>
                                        </p:tgtEl>
                                        <p:attrNameLst>
                                          <p:attrName>style.visibility</p:attrName>
                                        </p:attrNameLst>
                                      </p:cBhvr>
                                      <p:to>
                                        <p:strVal val="visible"/>
                                      </p:to>
                                    </p:set>
                                    <p:animEffect transition="in" filter="fade">
                                      <p:cBhvr>
                                        <p:cTn id="194" dur="500"/>
                                        <p:tgtEl>
                                          <p:spTgt spid="713"/>
                                        </p:tgtEl>
                                      </p:cBhvr>
                                    </p:animEffect>
                                  </p:childTnLst>
                                </p:cTn>
                              </p:par>
                              <p:par>
                                <p:cTn id="195" presetID="10" presetClass="entr" presetSubtype="0" fill="hold" nodeType="withEffect">
                                  <p:stCondLst>
                                    <p:cond delay="0"/>
                                  </p:stCondLst>
                                  <p:childTnLst>
                                    <p:set>
                                      <p:cBhvr>
                                        <p:cTn id="196" dur="1" fill="hold">
                                          <p:stCondLst>
                                            <p:cond delay="0"/>
                                          </p:stCondLst>
                                        </p:cTn>
                                        <p:tgtEl>
                                          <p:spTgt spid="660"/>
                                        </p:tgtEl>
                                        <p:attrNameLst>
                                          <p:attrName>style.visibility</p:attrName>
                                        </p:attrNameLst>
                                      </p:cBhvr>
                                      <p:to>
                                        <p:strVal val="visible"/>
                                      </p:to>
                                    </p:set>
                                    <p:animEffect transition="in" filter="fade">
                                      <p:cBhvr>
                                        <p:cTn id="197" dur="500"/>
                                        <p:tgtEl>
                                          <p:spTgt spid="660"/>
                                        </p:tgtEl>
                                      </p:cBhvr>
                                    </p:animEffect>
                                  </p:childTnLst>
                                </p:cTn>
                              </p:par>
                              <p:par>
                                <p:cTn id="198" presetID="10" presetClass="entr" presetSubtype="0" fill="hold" nodeType="withEffect">
                                  <p:stCondLst>
                                    <p:cond delay="0"/>
                                  </p:stCondLst>
                                  <p:childTnLst>
                                    <p:set>
                                      <p:cBhvr>
                                        <p:cTn id="199" dur="1" fill="hold">
                                          <p:stCondLst>
                                            <p:cond delay="0"/>
                                          </p:stCondLst>
                                        </p:cTn>
                                        <p:tgtEl>
                                          <p:spTgt spid="734"/>
                                        </p:tgtEl>
                                        <p:attrNameLst>
                                          <p:attrName>style.visibility</p:attrName>
                                        </p:attrNameLst>
                                      </p:cBhvr>
                                      <p:to>
                                        <p:strVal val="visible"/>
                                      </p:to>
                                    </p:set>
                                    <p:animEffect transition="in" filter="fade">
                                      <p:cBhvr>
                                        <p:cTn id="200" dur="500"/>
                                        <p:tgtEl>
                                          <p:spTgt spid="734"/>
                                        </p:tgtEl>
                                      </p:cBhvr>
                                    </p:animEffect>
                                  </p:childTnLst>
                                </p:cTn>
                              </p:par>
                              <p:par>
                                <p:cTn id="201" presetID="10" presetClass="entr" presetSubtype="0" fill="hold" nodeType="withEffect">
                                  <p:stCondLst>
                                    <p:cond delay="0"/>
                                  </p:stCondLst>
                                  <p:childTnLst>
                                    <p:set>
                                      <p:cBhvr>
                                        <p:cTn id="202" dur="1" fill="hold">
                                          <p:stCondLst>
                                            <p:cond delay="0"/>
                                          </p:stCondLst>
                                        </p:cTn>
                                        <p:tgtEl>
                                          <p:spTgt spid="647"/>
                                        </p:tgtEl>
                                        <p:attrNameLst>
                                          <p:attrName>style.visibility</p:attrName>
                                        </p:attrNameLst>
                                      </p:cBhvr>
                                      <p:to>
                                        <p:strVal val="visible"/>
                                      </p:to>
                                    </p:set>
                                    <p:animEffect transition="in" filter="fade">
                                      <p:cBhvr>
                                        <p:cTn id="203" dur="500"/>
                                        <p:tgtEl>
                                          <p:spTgt spid="647"/>
                                        </p:tgtEl>
                                      </p:cBhvr>
                                    </p:animEffect>
                                  </p:childTnLst>
                                </p:cTn>
                              </p:par>
                              <p:par>
                                <p:cTn id="204" presetID="10" presetClass="entr" presetSubtype="0" fill="hold" nodeType="withEffect">
                                  <p:stCondLst>
                                    <p:cond delay="0"/>
                                  </p:stCondLst>
                                  <p:childTnLst>
                                    <p:set>
                                      <p:cBhvr>
                                        <p:cTn id="205" dur="1" fill="hold">
                                          <p:stCondLst>
                                            <p:cond delay="0"/>
                                          </p:stCondLst>
                                        </p:cTn>
                                        <p:tgtEl>
                                          <p:spTgt spid="591"/>
                                        </p:tgtEl>
                                        <p:attrNameLst>
                                          <p:attrName>style.visibility</p:attrName>
                                        </p:attrNameLst>
                                      </p:cBhvr>
                                      <p:to>
                                        <p:strVal val="visible"/>
                                      </p:to>
                                    </p:set>
                                    <p:animEffect transition="in" filter="fade">
                                      <p:cBhvr>
                                        <p:cTn id="206" dur="500"/>
                                        <p:tgtEl>
                                          <p:spTgt spid="591"/>
                                        </p:tgtEl>
                                      </p:cBhvr>
                                    </p:animEffect>
                                  </p:childTnLst>
                                </p:cTn>
                              </p:par>
                              <p:par>
                                <p:cTn id="207" presetID="42" presetClass="path" presetSubtype="0" fill="hold" nodeType="withEffect">
                                  <p:stCondLst>
                                    <p:cond delay="500"/>
                                  </p:stCondLst>
                                  <p:childTnLst>
                                    <p:animMotion origin="layout" path="M -2.26159E-6 -6.06061E-7 L -2.26159E-6 0.10155 " pathEditMode="relative" rAng="0" ptsTypes="AA">
                                      <p:cBhvr>
                                        <p:cTn id="208" dur="500" fill="hold"/>
                                        <p:tgtEl>
                                          <p:spTgt spid="681"/>
                                        </p:tgtEl>
                                        <p:attrNameLst>
                                          <p:attrName>ppt_x</p:attrName>
                                          <p:attrName>ppt_y</p:attrName>
                                        </p:attrNameLst>
                                      </p:cBhvr>
                                      <p:rCtr x="0" y="5066"/>
                                    </p:animMotion>
                                  </p:childTnLst>
                                </p:cTn>
                              </p:par>
                              <p:par>
                                <p:cTn id="209" presetID="42" presetClass="path" presetSubtype="0" fill="hold" nodeType="withEffect">
                                  <p:stCondLst>
                                    <p:cond delay="500"/>
                                  </p:stCondLst>
                                  <p:childTnLst>
                                    <p:animMotion origin="layout" path="M 2.88692E-6 -4.75596E-6 L 2.88692E-6 0.10294 " pathEditMode="relative" rAng="0" ptsTypes="AA">
                                      <p:cBhvr>
                                        <p:cTn id="210" dur="500" fill="hold"/>
                                        <p:tgtEl>
                                          <p:spTgt spid="713"/>
                                        </p:tgtEl>
                                        <p:attrNameLst>
                                          <p:attrName>ppt_x</p:attrName>
                                          <p:attrName>ppt_y</p:attrName>
                                        </p:attrNameLst>
                                      </p:cBhvr>
                                      <p:rCtr x="0" y="5135"/>
                                    </p:animMotion>
                                  </p:childTnLst>
                                </p:cTn>
                              </p:par>
                              <p:par>
                                <p:cTn id="211" presetID="0" presetClass="path" presetSubtype="0" fill="hold" nodeType="withEffect">
                                  <p:stCondLst>
                                    <p:cond delay="500"/>
                                  </p:stCondLst>
                                  <p:childTnLst>
                                    <p:animMotion origin="layout" path="M 2.29167E-6 0.00139 L -0.00078 0.09907 " pathEditMode="relative" rAng="0" ptsTypes="AA">
                                      <p:cBhvr>
                                        <p:cTn id="212" dur="500" fill="hold"/>
                                        <p:tgtEl>
                                          <p:spTgt spid="591"/>
                                        </p:tgtEl>
                                        <p:attrNameLst>
                                          <p:attrName>ppt_x</p:attrName>
                                          <p:attrName>ppt_y</p:attrName>
                                        </p:attrNameLst>
                                      </p:cBhvr>
                                      <p:rCtr x="-39" y="4884"/>
                                    </p:animMotion>
                                  </p:childTnLst>
                                </p:cTn>
                              </p:par>
                              <p:par>
                                <p:cTn id="213" presetID="0" presetClass="path" presetSubtype="0" fill="hold" nodeType="withEffect">
                                  <p:stCondLst>
                                    <p:cond delay="500"/>
                                  </p:stCondLst>
                                  <p:childTnLst>
                                    <p:animMotion origin="layout" path="M 4.375E-6 0.01667 L 0.00013 0.10023 " pathEditMode="relative" rAng="0" ptsTypes="AA">
                                      <p:cBhvr>
                                        <p:cTn id="214" dur="500" fill="hold"/>
                                        <p:tgtEl>
                                          <p:spTgt spid="660"/>
                                        </p:tgtEl>
                                        <p:attrNameLst>
                                          <p:attrName>ppt_x</p:attrName>
                                          <p:attrName>ppt_y</p:attrName>
                                        </p:attrNameLst>
                                      </p:cBhvr>
                                      <p:rCtr x="0" y="4167"/>
                                    </p:animMotion>
                                  </p:childTnLst>
                                </p:cTn>
                              </p:par>
                              <p:par>
                                <p:cTn id="215" presetID="42" presetClass="path" presetSubtype="0" fill="hold" nodeType="withEffect">
                                  <p:stCondLst>
                                    <p:cond delay="500"/>
                                  </p:stCondLst>
                                  <p:childTnLst>
                                    <p:animMotion origin="layout" path="M -1.04167E-6 0.00139 L -0.00156 0.10139 " pathEditMode="relative" rAng="0" ptsTypes="AA">
                                      <p:cBhvr>
                                        <p:cTn id="216" dur="500" fill="hold"/>
                                        <p:tgtEl>
                                          <p:spTgt spid="647"/>
                                        </p:tgtEl>
                                        <p:attrNameLst>
                                          <p:attrName>ppt_x</p:attrName>
                                          <p:attrName>ppt_y</p:attrName>
                                        </p:attrNameLst>
                                      </p:cBhvr>
                                      <p:rCtr x="-78" y="5000"/>
                                    </p:animMotion>
                                  </p:childTnLst>
                                </p:cTn>
                              </p:par>
                              <p:par>
                                <p:cTn id="217" presetID="42" presetClass="path" presetSubtype="0" fill="hold" nodeType="withEffect">
                                  <p:stCondLst>
                                    <p:cond delay="500"/>
                                  </p:stCondLst>
                                  <p:childTnLst>
                                    <p:animMotion origin="layout" path="M -8.33333E-7 0.00139 L -8.33333E-7 0.10139 " pathEditMode="relative" rAng="0" ptsTypes="AA">
                                      <p:cBhvr>
                                        <p:cTn id="218" dur="500" fill="hold"/>
                                        <p:tgtEl>
                                          <p:spTgt spid="734"/>
                                        </p:tgtEl>
                                        <p:attrNameLst>
                                          <p:attrName>ppt_x</p:attrName>
                                          <p:attrName>ppt_y</p:attrName>
                                        </p:attrNameLst>
                                      </p:cBhvr>
                                      <p:rCtr x="0" y="5000"/>
                                    </p:animMotion>
                                  </p:childTnLst>
                                </p:cTn>
                              </p:par>
                            </p:childTnLst>
                          </p:cTn>
                        </p:par>
                        <p:par>
                          <p:cTn id="219" fill="hold">
                            <p:stCondLst>
                              <p:cond delay="1000"/>
                            </p:stCondLst>
                            <p:childTnLst>
                              <p:par>
                                <p:cTn id="220" presetID="22" presetClass="entr" presetSubtype="8" fill="hold" grpId="0" nodeType="afterEffect">
                                  <p:stCondLst>
                                    <p:cond delay="0"/>
                                  </p:stCondLst>
                                  <p:childTnLst>
                                    <p:set>
                                      <p:cBhvr>
                                        <p:cTn id="221" dur="1" fill="hold">
                                          <p:stCondLst>
                                            <p:cond delay="0"/>
                                          </p:stCondLst>
                                        </p:cTn>
                                        <p:tgtEl>
                                          <p:spTgt spid="515"/>
                                        </p:tgtEl>
                                        <p:attrNameLst>
                                          <p:attrName>style.visibility</p:attrName>
                                        </p:attrNameLst>
                                      </p:cBhvr>
                                      <p:to>
                                        <p:strVal val="visible"/>
                                      </p:to>
                                    </p:set>
                                    <p:animEffect transition="in" filter="wipe(left)">
                                      <p:cBhvr>
                                        <p:cTn id="222" dur="500"/>
                                        <p:tgtEl>
                                          <p:spTgt spid="515"/>
                                        </p:tgtEl>
                                      </p:cBhvr>
                                    </p:animEffect>
                                  </p:childTnLst>
                                </p:cTn>
                              </p:par>
                              <p:par>
                                <p:cTn id="223" presetID="10" presetClass="entr" presetSubtype="0" fill="hold" grpId="0" nodeType="withEffect">
                                  <p:stCondLst>
                                    <p:cond delay="0"/>
                                  </p:stCondLst>
                                  <p:childTnLst>
                                    <p:set>
                                      <p:cBhvr>
                                        <p:cTn id="224" dur="1" fill="hold">
                                          <p:stCondLst>
                                            <p:cond delay="0"/>
                                          </p:stCondLst>
                                        </p:cTn>
                                        <p:tgtEl>
                                          <p:spTgt spid="536"/>
                                        </p:tgtEl>
                                        <p:attrNameLst>
                                          <p:attrName>style.visibility</p:attrName>
                                        </p:attrNameLst>
                                      </p:cBhvr>
                                      <p:to>
                                        <p:strVal val="visible"/>
                                      </p:to>
                                    </p:set>
                                    <p:animEffect transition="in" filter="fade">
                                      <p:cBhvr>
                                        <p:cTn id="225" dur="500"/>
                                        <p:tgtEl>
                                          <p:spTgt spid="536"/>
                                        </p:tgtEl>
                                      </p:cBhvr>
                                    </p:animEffect>
                                  </p:childTnLst>
                                </p:cTn>
                              </p:par>
                              <p:par>
                                <p:cTn id="226" presetID="10" presetClass="entr" presetSubtype="0" fill="hold" grpId="0" nodeType="withEffect">
                                  <p:stCondLst>
                                    <p:cond delay="200"/>
                                  </p:stCondLst>
                                  <p:childTnLst>
                                    <p:set>
                                      <p:cBhvr>
                                        <p:cTn id="227" dur="1" fill="hold">
                                          <p:stCondLst>
                                            <p:cond delay="0"/>
                                          </p:stCondLst>
                                        </p:cTn>
                                        <p:tgtEl>
                                          <p:spTgt spid="535"/>
                                        </p:tgtEl>
                                        <p:attrNameLst>
                                          <p:attrName>style.visibility</p:attrName>
                                        </p:attrNameLst>
                                      </p:cBhvr>
                                      <p:to>
                                        <p:strVal val="visible"/>
                                      </p:to>
                                    </p:set>
                                    <p:animEffect transition="in" filter="fade">
                                      <p:cBhvr>
                                        <p:cTn id="228" dur="500"/>
                                        <p:tgtEl>
                                          <p:spTgt spid="535"/>
                                        </p:tgtEl>
                                      </p:cBhvr>
                                    </p:animEffect>
                                  </p:childTnLst>
                                </p:cTn>
                              </p:par>
                              <p:par>
                                <p:cTn id="229" presetID="10" presetClass="entr" presetSubtype="0" fill="hold" grpId="0" nodeType="withEffect">
                                  <p:stCondLst>
                                    <p:cond delay="400"/>
                                  </p:stCondLst>
                                  <p:childTnLst>
                                    <p:set>
                                      <p:cBhvr>
                                        <p:cTn id="230" dur="1" fill="hold">
                                          <p:stCondLst>
                                            <p:cond delay="0"/>
                                          </p:stCondLst>
                                        </p:cTn>
                                        <p:tgtEl>
                                          <p:spTgt spid="537"/>
                                        </p:tgtEl>
                                        <p:attrNameLst>
                                          <p:attrName>style.visibility</p:attrName>
                                        </p:attrNameLst>
                                      </p:cBhvr>
                                      <p:to>
                                        <p:strVal val="visible"/>
                                      </p:to>
                                    </p:set>
                                    <p:animEffect transition="in" filter="fade">
                                      <p:cBhvr>
                                        <p:cTn id="231" dur="500"/>
                                        <p:tgtEl>
                                          <p:spTgt spid="537"/>
                                        </p:tgtEl>
                                      </p:cBhvr>
                                    </p:animEffect>
                                  </p:childTnLst>
                                </p:cTn>
                              </p:par>
                              <p:par>
                                <p:cTn id="232" presetID="10" presetClass="entr" presetSubtype="0" fill="hold" grpId="0" nodeType="withEffect">
                                  <p:stCondLst>
                                    <p:cond delay="600"/>
                                  </p:stCondLst>
                                  <p:childTnLst>
                                    <p:set>
                                      <p:cBhvr>
                                        <p:cTn id="233" dur="1" fill="hold">
                                          <p:stCondLst>
                                            <p:cond delay="0"/>
                                          </p:stCondLst>
                                        </p:cTn>
                                        <p:tgtEl>
                                          <p:spTgt spid="538"/>
                                        </p:tgtEl>
                                        <p:attrNameLst>
                                          <p:attrName>style.visibility</p:attrName>
                                        </p:attrNameLst>
                                      </p:cBhvr>
                                      <p:to>
                                        <p:strVal val="visible"/>
                                      </p:to>
                                    </p:set>
                                    <p:animEffect transition="in" filter="fade">
                                      <p:cBhvr>
                                        <p:cTn id="234" dur="500"/>
                                        <p:tgtEl>
                                          <p:spTgt spid="538"/>
                                        </p:tgtEl>
                                      </p:cBhvr>
                                    </p:animEffect>
                                  </p:childTnLst>
                                </p:cTn>
                              </p:par>
                              <p:par>
                                <p:cTn id="235" presetID="10" presetClass="entr" presetSubtype="0" fill="hold" grpId="0" nodeType="withEffect">
                                  <p:stCondLst>
                                    <p:cond delay="800"/>
                                  </p:stCondLst>
                                  <p:childTnLst>
                                    <p:set>
                                      <p:cBhvr>
                                        <p:cTn id="236" dur="1" fill="hold">
                                          <p:stCondLst>
                                            <p:cond delay="0"/>
                                          </p:stCondLst>
                                        </p:cTn>
                                        <p:tgtEl>
                                          <p:spTgt spid="539"/>
                                        </p:tgtEl>
                                        <p:attrNameLst>
                                          <p:attrName>style.visibility</p:attrName>
                                        </p:attrNameLst>
                                      </p:cBhvr>
                                      <p:to>
                                        <p:strVal val="visible"/>
                                      </p:to>
                                    </p:set>
                                    <p:animEffect transition="in" filter="fade">
                                      <p:cBhvr>
                                        <p:cTn id="237" dur="500"/>
                                        <p:tgtEl>
                                          <p:spTgt spid="539"/>
                                        </p:tgtEl>
                                      </p:cBhvr>
                                    </p:animEffect>
                                  </p:childTnLst>
                                </p:cTn>
                              </p:par>
                              <p:par>
                                <p:cTn id="238" presetID="10" presetClass="entr" presetSubtype="0" fill="hold" grpId="0" nodeType="withEffect">
                                  <p:stCondLst>
                                    <p:cond delay="1000"/>
                                  </p:stCondLst>
                                  <p:childTnLst>
                                    <p:set>
                                      <p:cBhvr>
                                        <p:cTn id="239" dur="1" fill="hold">
                                          <p:stCondLst>
                                            <p:cond delay="0"/>
                                          </p:stCondLst>
                                        </p:cTn>
                                        <p:tgtEl>
                                          <p:spTgt spid="540"/>
                                        </p:tgtEl>
                                        <p:attrNameLst>
                                          <p:attrName>style.visibility</p:attrName>
                                        </p:attrNameLst>
                                      </p:cBhvr>
                                      <p:to>
                                        <p:strVal val="visible"/>
                                      </p:to>
                                    </p:set>
                                    <p:animEffect transition="in" filter="fade">
                                      <p:cBhvr>
                                        <p:cTn id="240" dur="500"/>
                                        <p:tgtEl>
                                          <p:spTgt spid="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 grpId="0" animBg="1"/>
      <p:bldP spid="516" grpId="0" animBg="1"/>
      <p:bldP spid="516" grpId="1" animBg="1"/>
      <p:bldP spid="517" grpId="0" animBg="1"/>
      <p:bldP spid="517" grpId="1" animBg="1"/>
      <p:bldP spid="518" grpId="0" animBg="1"/>
      <p:bldP spid="518" grpId="1" animBg="1"/>
      <p:bldP spid="519" grpId="0" animBg="1"/>
      <p:bldP spid="519" grpId="1" animBg="1"/>
      <p:bldP spid="520" grpId="0" animBg="1"/>
      <p:bldP spid="520" grpId="1" animBg="1"/>
      <p:bldP spid="521" grpId="0" animBg="1"/>
      <p:bldP spid="521" grpId="1" animBg="1"/>
      <p:bldP spid="522" grpId="0" animBg="1"/>
      <p:bldP spid="522" grpId="1" animBg="1"/>
      <p:bldP spid="535" grpId="0"/>
      <p:bldP spid="536" grpId="0"/>
      <p:bldP spid="537" grpId="0"/>
      <p:bldP spid="538" grpId="0"/>
      <p:bldP spid="539" grpId="0"/>
      <p:bldP spid="54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46322" y="262969"/>
            <a:ext cx="11546635" cy="971709"/>
          </a:xfrm>
        </p:spPr>
        <p:txBody>
          <a:bodyPr/>
          <a:lstStyle/>
          <a:p>
            <a:r>
              <a:rPr lang="en-US" sz="2800" dirty="0" smtClean="0">
                <a:solidFill>
                  <a:srgbClr val="0000FF"/>
                </a:solidFill>
              </a:rPr>
              <a:t>Cisco Joins Open Compute Project</a:t>
            </a:r>
            <a:endParaRPr lang="en-US" sz="2800" dirty="0">
              <a:solidFill>
                <a:srgbClr val="0000FF"/>
              </a:solidFill>
            </a:endParaRPr>
          </a:p>
        </p:txBody>
      </p:sp>
      <p:pic>
        <p:nvPicPr>
          <p:cNvPr id="6" name="Picture 5" descr="Screen Shot 2014-10-21 at 8.09.0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082" y="1250247"/>
            <a:ext cx="4128375" cy="1427437"/>
          </a:xfrm>
          <a:prstGeom prst="roundRect">
            <a:avLst/>
          </a:prstGeom>
        </p:spPr>
      </p:pic>
      <p:sp>
        <p:nvSpPr>
          <p:cNvPr id="2" name="Rectangle 1"/>
          <p:cNvSpPr/>
          <p:nvPr/>
        </p:nvSpPr>
        <p:spPr>
          <a:xfrm>
            <a:off x="5185879" y="1255821"/>
            <a:ext cx="6567057" cy="1846633"/>
          </a:xfrm>
          <a:prstGeom prst="rect">
            <a:avLst/>
          </a:prstGeom>
        </p:spPr>
        <p:txBody>
          <a:bodyPr wrap="square" lIns="121893" tIns="60947" rIns="121893" bIns="60947">
            <a:spAutoFit/>
          </a:bodyPr>
          <a:lstStyle/>
          <a:p>
            <a:pPr marL="380917" indent="-380917">
              <a:buFont typeface="Arial"/>
              <a:buChar char="•"/>
            </a:pPr>
            <a:r>
              <a:rPr lang="en-US" sz="2800" dirty="0" smtClean="0">
                <a:solidFill>
                  <a:schemeClr val="accent1"/>
                </a:solidFill>
              </a:rPr>
              <a:t>October 2, 2014: Cisco signed OCP membership @ gold status</a:t>
            </a:r>
          </a:p>
          <a:p>
            <a:pPr marL="380917" indent="-380917">
              <a:buFont typeface="Arial"/>
              <a:buChar char="•"/>
            </a:pPr>
            <a:r>
              <a:rPr lang="en-US" sz="2800" dirty="0" smtClean="0">
                <a:solidFill>
                  <a:schemeClr val="accent1"/>
                </a:solidFill>
              </a:rPr>
              <a:t>Cisco-wide membership, not just INSBU</a:t>
            </a:r>
          </a:p>
        </p:txBody>
      </p:sp>
      <p:sp>
        <p:nvSpPr>
          <p:cNvPr id="9" name="Rectangle 8"/>
          <p:cNvSpPr/>
          <p:nvPr/>
        </p:nvSpPr>
        <p:spPr>
          <a:xfrm>
            <a:off x="615886" y="3411176"/>
            <a:ext cx="7767570" cy="2769963"/>
          </a:xfrm>
          <a:prstGeom prst="rect">
            <a:avLst/>
          </a:prstGeom>
        </p:spPr>
        <p:txBody>
          <a:bodyPr wrap="square" lIns="121893" tIns="60947" rIns="121893" bIns="60947">
            <a:spAutoFit/>
          </a:bodyPr>
          <a:lstStyle/>
          <a:p>
            <a:r>
              <a:rPr lang="en-US" sz="3200" dirty="0">
                <a:solidFill>
                  <a:srgbClr val="130F65"/>
                </a:solidFill>
              </a:rPr>
              <a:t>Key </a:t>
            </a:r>
            <a:r>
              <a:rPr lang="en-US" sz="3200" dirty="0" smtClean="0">
                <a:solidFill>
                  <a:srgbClr val="130F65"/>
                </a:solidFill>
              </a:rPr>
              <a:t>focus </a:t>
            </a:r>
            <a:r>
              <a:rPr lang="en-US" sz="3200" dirty="0">
                <a:solidFill>
                  <a:srgbClr val="130F65"/>
                </a:solidFill>
              </a:rPr>
              <a:t>a</a:t>
            </a:r>
            <a:r>
              <a:rPr lang="en-US" sz="3200" dirty="0" smtClean="0">
                <a:solidFill>
                  <a:srgbClr val="130F65"/>
                </a:solidFill>
              </a:rPr>
              <a:t>reas </a:t>
            </a:r>
            <a:r>
              <a:rPr lang="en-US" sz="3200" dirty="0">
                <a:solidFill>
                  <a:srgbClr val="130F65"/>
                </a:solidFill>
              </a:rPr>
              <a:t>of the </a:t>
            </a:r>
            <a:r>
              <a:rPr lang="en-US" sz="3200" dirty="0" smtClean="0">
                <a:solidFill>
                  <a:srgbClr val="130F65"/>
                </a:solidFill>
              </a:rPr>
              <a:t>Network Project:</a:t>
            </a:r>
          </a:p>
          <a:p>
            <a:endParaRPr lang="en-US" sz="2800" dirty="0">
              <a:solidFill>
                <a:srgbClr val="130F65"/>
              </a:solidFill>
            </a:endParaRPr>
          </a:p>
          <a:p>
            <a:pPr marL="988930" lvl="1" indent="-380917">
              <a:buFont typeface="Arial"/>
              <a:buChar char="•"/>
            </a:pPr>
            <a:r>
              <a:rPr lang="en-US" sz="2800" dirty="0" smtClean="0">
                <a:solidFill>
                  <a:srgbClr val="130F65"/>
                </a:solidFill>
              </a:rPr>
              <a:t>ONIE </a:t>
            </a:r>
            <a:r>
              <a:rPr lang="en-US" sz="2800" dirty="0">
                <a:solidFill>
                  <a:srgbClr val="130F65"/>
                </a:solidFill>
              </a:rPr>
              <a:t>- Open Network </a:t>
            </a:r>
            <a:r>
              <a:rPr lang="en-US" sz="2800" dirty="0" smtClean="0">
                <a:solidFill>
                  <a:srgbClr val="130F65"/>
                </a:solidFill>
              </a:rPr>
              <a:t>Install </a:t>
            </a:r>
            <a:r>
              <a:rPr lang="en-US" sz="2800" dirty="0" err="1" smtClean="0">
                <a:solidFill>
                  <a:srgbClr val="130F65"/>
                </a:solidFill>
              </a:rPr>
              <a:t>Env</a:t>
            </a:r>
            <a:r>
              <a:rPr lang="en-US" sz="2800" dirty="0" smtClean="0">
                <a:solidFill>
                  <a:srgbClr val="130F65"/>
                </a:solidFill>
              </a:rPr>
              <a:t>.</a:t>
            </a:r>
            <a:endParaRPr lang="en-US" sz="2800" dirty="0">
              <a:solidFill>
                <a:srgbClr val="130F65"/>
              </a:solidFill>
            </a:endParaRPr>
          </a:p>
          <a:p>
            <a:pPr marL="988930" lvl="1" indent="-380917">
              <a:buFont typeface="Arial"/>
              <a:buChar char="•"/>
            </a:pPr>
            <a:r>
              <a:rPr lang="en-US" sz="2800" dirty="0">
                <a:solidFill>
                  <a:srgbClr val="130F65"/>
                </a:solidFill>
              </a:rPr>
              <a:t>ONL - Open Network Linux</a:t>
            </a:r>
          </a:p>
          <a:p>
            <a:pPr marL="988930" lvl="1" indent="-380917">
              <a:buFont typeface="Arial"/>
              <a:buChar char="•"/>
            </a:pPr>
            <a:r>
              <a:rPr lang="en-US" sz="2800" dirty="0">
                <a:solidFill>
                  <a:srgbClr val="130F65"/>
                </a:solidFill>
              </a:rPr>
              <a:t>SAI – Switch Abstraction Interface</a:t>
            </a:r>
          </a:p>
          <a:p>
            <a:pPr marL="988930" lvl="1" indent="-380917">
              <a:buFont typeface="Arial"/>
              <a:buChar char="•"/>
            </a:pPr>
            <a:r>
              <a:rPr lang="en-US" sz="2800" dirty="0">
                <a:solidFill>
                  <a:srgbClr val="130F65"/>
                </a:solidFill>
              </a:rPr>
              <a:t>CPAL – Control Plane Abstraction </a:t>
            </a:r>
            <a:r>
              <a:rPr lang="en-US" sz="2800" dirty="0" smtClean="0">
                <a:solidFill>
                  <a:srgbClr val="130F65"/>
                </a:solidFill>
              </a:rPr>
              <a:t>Layer</a:t>
            </a:r>
            <a:endParaRPr lang="en-US" sz="2800" dirty="0">
              <a:solidFill>
                <a:srgbClr val="130F65"/>
              </a:solidFill>
            </a:endParaRPr>
          </a:p>
        </p:txBody>
      </p:sp>
    </p:spTree>
    <p:extLst>
      <p:ext uri="{BB962C8B-B14F-4D97-AF65-F5344CB8AC3E}">
        <p14:creationId xmlns:p14="http://schemas.microsoft.com/office/powerpoint/2010/main" val="212972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extBox 96"/>
          <p:cNvSpPr txBox="1"/>
          <p:nvPr/>
        </p:nvSpPr>
        <p:spPr>
          <a:xfrm>
            <a:off x="224516" y="1799125"/>
            <a:ext cx="1708652" cy="391082"/>
          </a:xfrm>
          <a:prstGeom prst="rect">
            <a:avLst/>
          </a:prstGeom>
          <a:noFill/>
        </p:spPr>
        <p:txBody>
          <a:bodyPr wrap="none" lIns="121869" tIns="60935" rIns="121869" bIns="60935" rtlCol="0">
            <a:spAutoFit/>
          </a:bodyPr>
          <a:lstStyle/>
          <a:p>
            <a:pPr>
              <a:lnSpc>
                <a:spcPct val="90000"/>
              </a:lnSpc>
              <a:spcBef>
                <a:spcPts val="800"/>
              </a:spcBef>
            </a:pPr>
            <a:r>
              <a:rPr lang="en-US" dirty="0">
                <a:solidFill>
                  <a:srgbClr val="130F65"/>
                </a:solidFill>
                <a:latin typeface="Arial"/>
                <a:cs typeface="Arial"/>
              </a:rPr>
              <a:t>Orchestration</a:t>
            </a:r>
          </a:p>
        </p:txBody>
      </p:sp>
      <p:sp>
        <p:nvSpPr>
          <p:cNvPr id="98" name="TextBox 97"/>
          <p:cNvSpPr txBox="1"/>
          <p:nvPr/>
        </p:nvSpPr>
        <p:spPr>
          <a:xfrm>
            <a:off x="211305" y="3540893"/>
            <a:ext cx="3116696" cy="391082"/>
          </a:xfrm>
          <a:prstGeom prst="rect">
            <a:avLst/>
          </a:prstGeom>
          <a:noFill/>
        </p:spPr>
        <p:txBody>
          <a:bodyPr wrap="none" lIns="121869" tIns="60935" rIns="121869" bIns="60935" rtlCol="0">
            <a:spAutoFit/>
          </a:bodyPr>
          <a:lstStyle/>
          <a:p>
            <a:pPr>
              <a:lnSpc>
                <a:spcPct val="90000"/>
              </a:lnSpc>
              <a:spcBef>
                <a:spcPts val="800"/>
              </a:spcBef>
            </a:pPr>
            <a:r>
              <a:rPr lang="en-US" dirty="0">
                <a:solidFill>
                  <a:srgbClr val="130F65"/>
                </a:solidFill>
                <a:latin typeface="Arial"/>
                <a:cs typeface="Arial"/>
              </a:rPr>
              <a:t>Security, Policy, &amp; Visibility</a:t>
            </a:r>
          </a:p>
        </p:txBody>
      </p:sp>
      <p:sp>
        <p:nvSpPr>
          <p:cNvPr id="99" name="TextBox 98"/>
          <p:cNvSpPr txBox="1"/>
          <p:nvPr/>
        </p:nvSpPr>
        <p:spPr>
          <a:xfrm>
            <a:off x="201496" y="5169273"/>
            <a:ext cx="3726288" cy="391082"/>
          </a:xfrm>
          <a:prstGeom prst="rect">
            <a:avLst/>
          </a:prstGeom>
          <a:noFill/>
        </p:spPr>
        <p:txBody>
          <a:bodyPr wrap="none" lIns="121869" tIns="60935" rIns="121869" bIns="60935" rtlCol="0">
            <a:spAutoFit/>
          </a:bodyPr>
          <a:lstStyle/>
          <a:p>
            <a:pPr>
              <a:lnSpc>
                <a:spcPct val="90000"/>
              </a:lnSpc>
              <a:spcBef>
                <a:spcPts val="800"/>
              </a:spcBef>
            </a:pPr>
            <a:r>
              <a:rPr lang="en-US" dirty="0">
                <a:solidFill>
                  <a:srgbClr val="130F65"/>
                </a:solidFill>
                <a:latin typeface="Arial"/>
                <a:cs typeface="Arial"/>
              </a:rPr>
              <a:t>Automation: Logical to Concrete</a:t>
            </a:r>
          </a:p>
        </p:txBody>
      </p:sp>
      <p:sp>
        <p:nvSpPr>
          <p:cNvPr id="110" name="TextBox 109"/>
          <p:cNvSpPr txBox="1"/>
          <p:nvPr/>
        </p:nvSpPr>
        <p:spPr>
          <a:xfrm>
            <a:off x="7666789" y="3312335"/>
            <a:ext cx="4227319" cy="1019997"/>
          </a:xfrm>
          <a:prstGeom prst="rect">
            <a:avLst/>
          </a:prstGeom>
          <a:noFill/>
          <a:ln>
            <a:noFill/>
          </a:ln>
        </p:spPr>
        <p:txBody>
          <a:bodyPr wrap="square" lIns="121888" tIns="60944" rIns="121888" bIns="60944" rtlCol="0">
            <a:spAutoFit/>
          </a:bodyPr>
          <a:lstStyle/>
          <a:p>
            <a:pPr marL="380901" indent="-380901" defTabSz="1218936" fontAlgn="auto">
              <a:lnSpc>
                <a:spcPct val="90000"/>
              </a:lnSpc>
              <a:spcBef>
                <a:spcPts val="800"/>
              </a:spcBef>
              <a:spcAft>
                <a:spcPts val="0"/>
              </a:spcAft>
              <a:buFont typeface="Arial"/>
              <a:buChar char="•"/>
              <a:defRPr/>
            </a:pPr>
            <a:r>
              <a:rPr lang="en-US" sz="1900" kern="0" dirty="0" err="1">
                <a:solidFill>
                  <a:srgbClr val="130F65"/>
                </a:solidFill>
                <a:latin typeface="Arial"/>
                <a:cs typeface="Arial"/>
              </a:rPr>
              <a:t>OpenStack</a:t>
            </a:r>
            <a:r>
              <a:rPr lang="en-US" sz="1900" kern="0" dirty="0">
                <a:solidFill>
                  <a:srgbClr val="130F65"/>
                </a:solidFill>
                <a:latin typeface="Arial"/>
                <a:cs typeface="Arial"/>
              </a:rPr>
              <a:t> Neutron </a:t>
            </a:r>
          </a:p>
          <a:p>
            <a:pPr marL="380901" indent="-380901" defTabSz="1218936" fontAlgn="auto">
              <a:lnSpc>
                <a:spcPct val="90000"/>
              </a:lnSpc>
              <a:spcBef>
                <a:spcPts val="800"/>
              </a:spcBef>
              <a:spcAft>
                <a:spcPts val="0"/>
              </a:spcAft>
              <a:buFont typeface="Arial"/>
              <a:buChar char="•"/>
              <a:defRPr/>
            </a:pPr>
            <a:r>
              <a:rPr lang="en-US" sz="1900" kern="0" dirty="0" err="1">
                <a:solidFill>
                  <a:srgbClr val="130F65"/>
                </a:solidFill>
                <a:latin typeface="Arial"/>
                <a:cs typeface="Arial"/>
              </a:rPr>
              <a:t>OpenStack</a:t>
            </a:r>
            <a:r>
              <a:rPr lang="en-US" sz="1900" kern="0" dirty="0">
                <a:solidFill>
                  <a:srgbClr val="130F65"/>
                </a:solidFill>
                <a:latin typeface="Arial"/>
                <a:cs typeface="Arial"/>
              </a:rPr>
              <a:t> Neutron </a:t>
            </a:r>
            <a:r>
              <a:rPr lang="en-US" sz="1900" kern="0" dirty="0" err="1">
                <a:solidFill>
                  <a:srgbClr val="130F65"/>
                </a:solidFill>
                <a:latin typeface="Arial"/>
                <a:cs typeface="Arial"/>
              </a:rPr>
              <a:t>Blueprin</a:t>
            </a:r>
            <a:r>
              <a:rPr lang="en-US" sz="1900" kern="0" dirty="0">
                <a:solidFill>
                  <a:srgbClr val="130F65"/>
                </a:solidFill>
                <a:latin typeface="Arial"/>
                <a:cs typeface="Arial"/>
              </a:rPr>
              <a:t>t - Group Policy Abstractions</a:t>
            </a:r>
          </a:p>
        </p:txBody>
      </p:sp>
      <p:sp>
        <p:nvSpPr>
          <p:cNvPr id="111" name="Rectangle 110"/>
          <p:cNvSpPr/>
          <p:nvPr/>
        </p:nvSpPr>
        <p:spPr>
          <a:xfrm>
            <a:off x="7674955" y="1432647"/>
            <a:ext cx="3222169" cy="1488324"/>
          </a:xfrm>
          <a:prstGeom prst="rect">
            <a:avLst/>
          </a:prstGeom>
          <a:ln>
            <a:noFill/>
          </a:ln>
        </p:spPr>
        <p:txBody>
          <a:bodyPr wrap="none" lIns="121888" tIns="60944" rIns="121888" bIns="60944">
            <a:spAutoFit/>
          </a:bodyPr>
          <a:lstStyle/>
          <a:p>
            <a:pPr marL="380901" indent="-380901" defTabSz="1218936" fontAlgn="auto">
              <a:lnSpc>
                <a:spcPct val="90000"/>
              </a:lnSpc>
              <a:spcBef>
                <a:spcPts val="800"/>
              </a:spcBef>
              <a:spcAft>
                <a:spcPts val="0"/>
              </a:spcAft>
              <a:buFont typeface="Arial"/>
              <a:buChar char="•"/>
              <a:defRPr/>
            </a:pPr>
            <a:r>
              <a:rPr lang="en-US" sz="1900" kern="0" dirty="0">
                <a:solidFill>
                  <a:srgbClr val="130F65"/>
                </a:solidFill>
                <a:latin typeface="Arial"/>
                <a:cs typeface="Arial"/>
              </a:rPr>
              <a:t>NX-API</a:t>
            </a:r>
          </a:p>
          <a:p>
            <a:pPr marL="380901" indent="-380901" defTabSz="1218936" fontAlgn="auto">
              <a:lnSpc>
                <a:spcPct val="90000"/>
              </a:lnSpc>
              <a:spcBef>
                <a:spcPts val="800"/>
              </a:spcBef>
              <a:spcAft>
                <a:spcPts val="0"/>
              </a:spcAft>
              <a:buFont typeface="Arial"/>
              <a:buChar char="•"/>
              <a:defRPr/>
            </a:pPr>
            <a:r>
              <a:rPr lang="en-US" sz="1900" kern="0" dirty="0">
                <a:solidFill>
                  <a:srgbClr val="130F65"/>
                </a:solidFill>
                <a:latin typeface="Arial"/>
                <a:cs typeface="Arial"/>
              </a:rPr>
              <a:t>ACI API</a:t>
            </a:r>
          </a:p>
          <a:p>
            <a:pPr marL="380901" indent="-380901" defTabSz="1218936" fontAlgn="auto">
              <a:lnSpc>
                <a:spcPct val="90000"/>
              </a:lnSpc>
              <a:spcBef>
                <a:spcPts val="800"/>
              </a:spcBef>
              <a:spcAft>
                <a:spcPts val="0"/>
              </a:spcAft>
              <a:buFont typeface="Arial"/>
              <a:buChar char="•"/>
              <a:defRPr/>
            </a:pPr>
            <a:r>
              <a:rPr lang="en-US" sz="1900" kern="0" dirty="0" smtClean="0">
                <a:solidFill>
                  <a:srgbClr val="130F65"/>
                </a:solidFill>
                <a:latin typeface="Arial"/>
                <a:cs typeface="Arial"/>
              </a:rPr>
              <a:t>SDK </a:t>
            </a:r>
            <a:r>
              <a:rPr lang="en-US" sz="1900" kern="0" dirty="0">
                <a:solidFill>
                  <a:srgbClr val="130F65"/>
                </a:solidFill>
                <a:latin typeface="Arial"/>
                <a:cs typeface="Arial"/>
              </a:rPr>
              <a:t>to OCP E/O CY14</a:t>
            </a:r>
          </a:p>
          <a:p>
            <a:pPr marL="380901" indent="-380901" defTabSz="1218936" fontAlgn="auto">
              <a:lnSpc>
                <a:spcPct val="90000"/>
              </a:lnSpc>
              <a:spcBef>
                <a:spcPts val="800"/>
              </a:spcBef>
              <a:spcAft>
                <a:spcPts val="0"/>
              </a:spcAft>
              <a:buFont typeface="Arial"/>
              <a:buChar char="•"/>
              <a:defRPr/>
            </a:pPr>
            <a:r>
              <a:rPr lang="en-US" sz="1900" kern="0" dirty="0">
                <a:solidFill>
                  <a:srgbClr val="130F65"/>
                </a:solidFill>
                <a:latin typeface="Arial"/>
                <a:cs typeface="Arial"/>
              </a:rPr>
              <a:t>ACI Toolkit</a:t>
            </a:r>
          </a:p>
        </p:txBody>
      </p:sp>
      <p:sp>
        <p:nvSpPr>
          <p:cNvPr id="112" name="Rectangle 111"/>
          <p:cNvSpPr/>
          <p:nvPr/>
        </p:nvSpPr>
        <p:spPr bwMode="auto">
          <a:xfrm>
            <a:off x="4813307" y="3010544"/>
            <a:ext cx="2822132" cy="1662071"/>
          </a:xfrm>
          <a:prstGeom prst="rect">
            <a:avLst/>
          </a:prstGeom>
          <a:solidFill>
            <a:schemeClr val="accent5">
              <a:lumMod val="75000"/>
            </a:schemeClr>
          </a:solidFill>
          <a:ln w="12700" cap="flat">
            <a:solidFill>
              <a:srgbClr val="FFFFFF"/>
            </a:solidFill>
            <a:miter lim="800000"/>
            <a:headEnd type="none" w="med" len="med"/>
            <a:tailEnd type="none" w="med" len="med"/>
          </a:ln>
        </p:spPr>
        <p:txBody>
          <a:bodyPr lIns="0" tIns="0" rIns="0" bIns="0" rtlCol="0" anchor="ctr"/>
          <a:lstStyle/>
          <a:p>
            <a:pPr algn="ctr" defTabSz="685624" fontAlgn="auto">
              <a:spcBef>
                <a:spcPts val="0"/>
              </a:spcBef>
              <a:spcAft>
                <a:spcPts val="0"/>
              </a:spcAft>
              <a:defRPr/>
            </a:pPr>
            <a:endParaRPr lang="en-US" sz="1900" kern="0" dirty="0" err="1">
              <a:solidFill>
                <a:srgbClr val="FFFFFF"/>
              </a:solidFill>
              <a:ea typeface="Arial" pitchFamily="-107" charset="0"/>
              <a:cs typeface="Arial" pitchFamily="-107" charset="0"/>
              <a:sym typeface="Arial" pitchFamily="-107" charset="0"/>
            </a:endParaRPr>
          </a:p>
        </p:txBody>
      </p:sp>
      <p:sp>
        <p:nvSpPr>
          <p:cNvPr id="113" name="Rectangle 112"/>
          <p:cNvSpPr/>
          <p:nvPr/>
        </p:nvSpPr>
        <p:spPr bwMode="auto">
          <a:xfrm>
            <a:off x="4812685" y="1347836"/>
            <a:ext cx="2822132" cy="1662071"/>
          </a:xfrm>
          <a:prstGeom prst="rect">
            <a:avLst/>
          </a:prstGeom>
          <a:solidFill>
            <a:schemeClr val="accent5">
              <a:lumMod val="75000"/>
            </a:schemeClr>
          </a:solidFill>
          <a:ln w="12700" cap="flat">
            <a:solidFill>
              <a:srgbClr val="FFFFFF"/>
            </a:solidFill>
            <a:miter lim="800000"/>
            <a:headEnd type="none" w="med" len="med"/>
            <a:tailEnd type="none" w="med" len="med"/>
          </a:ln>
        </p:spPr>
        <p:txBody>
          <a:bodyPr lIns="0" tIns="0" rIns="0" bIns="0" rtlCol="0" anchor="ctr"/>
          <a:lstStyle/>
          <a:p>
            <a:pPr algn="ctr" defTabSz="685624" fontAlgn="auto">
              <a:spcBef>
                <a:spcPts val="0"/>
              </a:spcBef>
              <a:spcAft>
                <a:spcPts val="0"/>
              </a:spcAft>
              <a:defRPr/>
            </a:pPr>
            <a:endParaRPr lang="en-US" sz="1900" kern="0" dirty="0" err="1">
              <a:solidFill>
                <a:srgbClr val="FFFFFF"/>
              </a:solidFill>
              <a:ea typeface="Arial" pitchFamily="-107" charset="0"/>
              <a:cs typeface="Arial" pitchFamily="-107" charset="0"/>
              <a:sym typeface="Arial" pitchFamily="-107" charset="0"/>
            </a:endParaRPr>
          </a:p>
        </p:txBody>
      </p:sp>
      <p:sp>
        <p:nvSpPr>
          <p:cNvPr id="114" name="Rectangle 113"/>
          <p:cNvSpPr/>
          <p:nvPr/>
        </p:nvSpPr>
        <p:spPr bwMode="auto">
          <a:xfrm>
            <a:off x="4812687" y="4671976"/>
            <a:ext cx="2822132" cy="1662071"/>
          </a:xfrm>
          <a:prstGeom prst="rect">
            <a:avLst/>
          </a:prstGeom>
          <a:solidFill>
            <a:schemeClr val="accent5">
              <a:lumMod val="75000"/>
            </a:schemeClr>
          </a:solidFill>
          <a:ln w="12700" cap="flat">
            <a:solidFill>
              <a:srgbClr val="FFFFFF"/>
            </a:solidFill>
            <a:miter lim="800000"/>
            <a:headEnd type="none" w="med" len="med"/>
            <a:tailEnd type="none" w="med" len="med"/>
          </a:ln>
        </p:spPr>
        <p:txBody>
          <a:bodyPr lIns="0" tIns="0" rIns="0" bIns="0" rtlCol="0" anchor="ctr"/>
          <a:lstStyle/>
          <a:p>
            <a:pPr algn="ctr" defTabSz="685624" fontAlgn="auto">
              <a:spcBef>
                <a:spcPts val="0"/>
              </a:spcBef>
              <a:spcAft>
                <a:spcPts val="0"/>
              </a:spcAft>
              <a:defRPr/>
            </a:pPr>
            <a:endParaRPr lang="en-US" sz="1900" kern="0" dirty="0" err="1">
              <a:solidFill>
                <a:srgbClr val="FFFFFF"/>
              </a:solidFill>
              <a:ea typeface="Arial" pitchFamily="-107" charset="0"/>
              <a:cs typeface="Arial" pitchFamily="-107" charset="0"/>
              <a:sym typeface="Arial" pitchFamily="-107" charset="0"/>
            </a:endParaRPr>
          </a:p>
        </p:txBody>
      </p:sp>
      <p:sp>
        <p:nvSpPr>
          <p:cNvPr id="115" name="Rectangle 114"/>
          <p:cNvSpPr/>
          <p:nvPr/>
        </p:nvSpPr>
        <p:spPr bwMode="auto">
          <a:xfrm>
            <a:off x="7634819" y="3009906"/>
            <a:ext cx="4421959" cy="1662071"/>
          </a:xfrm>
          <a:prstGeom prst="rect">
            <a:avLst/>
          </a:prstGeom>
          <a:noFill/>
          <a:ln w="12700" cap="flat">
            <a:solidFill>
              <a:srgbClr val="FFFFFF"/>
            </a:solidFill>
            <a:miter lim="800000"/>
            <a:headEnd type="none" w="med" len="med"/>
            <a:tailEnd type="none" w="med" len="med"/>
          </a:ln>
        </p:spPr>
        <p:txBody>
          <a:bodyPr lIns="0" tIns="0" rIns="0" bIns="0" rtlCol="0" anchor="ctr"/>
          <a:lstStyle/>
          <a:p>
            <a:pPr algn="ctr" defTabSz="685624" fontAlgn="auto">
              <a:spcBef>
                <a:spcPts val="0"/>
              </a:spcBef>
              <a:spcAft>
                <a:spcPts val="0"/>
              </a:spcAft>
              <a:defRPr/>
            </a:pPr>
            <a:endParaRPr lang="en-US" sz="1900" kern="0" dirty="0" err="1">
              <a:solidFill>
                <a:srgbClr val="FFFFFF"/>
              </a:solidFill>
              <a:ea typeface="Arial" pitchFamily="-107" charset="0"/>
              <a:cs typeface="Arial" pitchFamily="-107" charset="0"/>
              <a:sym typeface="Arial" pitchFamily="-107" charset="0"/>
            </a:endParaRPr>
          </a:p>
        </p:txBody>
      </p:sp>
      <p:sp>
        <p:nvSpPr>
          <p:cNvPr id="116" name="TextBox 115"/>
          <p:cNvSpPr txBox="1"/>
          <p:nvPr/>
        </p:nvSpPr>
        <p:spPr>
          <a:xfrm>
            <a:off x="4801463" y="5081949"/>
            <a:ext cx="2837809" cy="391100"/>
          </a:xfrm>
          <a:prstGeom prst="rect">
            <a:avLst/>
          </a:prstGeom>
          <a:noFill/>
        </p:spPr>
        <p:txBody>
          <a:bodyPr wrap="square" lIns="121888" tIns="60944" rIns="121888" bIns="60944" rtlCol="0">
            <a:spAutoFit/>
          </a:bodyPr>
          <a:lstStyle/>
          <a:p>
            <a:pPr algn="ctr" defTabSz="1218936" fontAlgn="auto">
              <a:lnSpc>
                <a:spcPct val="90000"/>
              </a:lnSpc>
              <a:spcBef>
                <a:spcPts val="800"/>
              </a:spcBef>
              <a:spcAft>
                <a:spcPts val="0"/>
              </a:spcAft>
              <a:defRPr/>
            </a:pPr>
            <a:r>
              <a:rPr lang="en-US" kern="0" dirty="0">
                <a:solidFill>
                  <a:srgbClr val="FFCC66"/>
                </a:solidFill>
                <a:latin typeface="Arial"/>
                <a:cs typeface="Arial"/>
              </a:rPr>
              <a:t>Devices / </a:t>
            </a:r>
            <a:r>
              <a:rPr lang="en-US" kern="0" dirty="0" err="1">
                <a:solidFill>
                  <a:srgbClr val="FFCC66"/>
                </a:solidFill>
                <a:latin typeface="Arial"/>
                <a:cs typeface="Arial"/>
              </a:rPr>
              <a:t>DataPath</a:t>
            </a:r>
            <a:endParaRPr lang="en-US" kern="0" dirty="0">
              <a:solidFill>
                <a:srgbClr val="FFCC66"/>
              </a:solidFill>
              <a:latin typeface="Arial"/>
              <a:cs typeface="Arial"/>
            </a:endParaRPr>
          </a:p>
        </p:txBody>
      </p:sp>
      <p:sp>
        <p:nvSpPr>
          <p:cNvPr id="117" name="Rectangle 116"/>
          <p:cNvSpPr/>
          <p:nvPr/>
        </p:nvSpPr>
        <p:spPr bwMode="auto">
          <a:xfrm>
            <a:off x="7618518" y="1347198"/>
            <a:ext cx="4421959" cy="1662071"/>
          </a:xfrm>
          <a:prstGeom prst="rect">
            <a:avLst/>
          </a:prstGeom>
          <a:noFill/>
          <a:ln w="12700" cap="flat">
            <a:solidFill>
              <a:srgbClr val="FFFFFF"/>
            </a:solidFill>
            <a:miter lim="800000"/>
            <a:headEnd type="none" w="med" len="med"/>
            <a:tailEnd type="none" w="med" len="med"/>
          </a:ln>
        </p:spPr>
        <p:txBody>
          <a:bodyPr lIns="0" tIns="0" rIns="0" bIns="0" rtlCol="0" anchor="ctr"/>
          <a:lstStyle/>
          <a:p>
            <a:pPr algn="ctr" defTabSz="685624" fontAlgn="auto">
              <a:spcBef>
                <a:spcPts val="0"/>
              </a:spcBef>
              <a:spcAft>
                <a:spcPts val="0"/>
              </a:spcAft>
              <a:defRPr/>
            </a:pPr>
            <a:endParaRPr lang="en-US" sz="1900" kern="0" dirty="0" err="1">
              <a:solidFill>
                <a:srgbClr val="FFFFFF"/>
              </a:solidFill>
              <a:ea typeface="Arial" pitchFamily="-107" charset="0"/>
              <a:cs typeface="Arial" pitchFamily="-107" charset="0"/>
              <a:sym typeface="Arial" pitchFamily="-107" charset="0"/>
            </a:endParaRPr>
          </a:p>
        </p:txBody>
      </p:sp>
      <p:sp>
        <p:nvSpPr>
          <p:cNvPr id="118" name="Rectangle 117"/>
          <p:cNvSpPr/>
          <p:nvPr/>
        </p:nvSpPr>
        <p:spPr bwMode="auto">
          <a:xfrm>
            <a:off x="7634198" y="4671338"/>
            <a:ext cx="4421959" cy="1662071"/>
          </a:xfrm>
          <a:prstGeom prst="rect">
            <a:avLst/>
          </a:prstGeom>
          <a:noFill/>
          <a:ln w="12700" cap="flat">
            <a:solidFill>
              <a:srgbClr val="FFFFFF"/>
            </a:solidFill>
            <a:miter lim="800000"/>
            <a:headEnd type="none" w="med" len="med"/>
            <a:tailEnd type="none" w="med" len="med"/>
          </a:ln>
        </p:spPr>
        <p:txBody>
          <a:bodyPr lIns="0" tIns="0" rIns="0" bIns="0" rtlCol="0" anchor="ctr"/>
          <a:lstStyle/>
          <a:p>
            <a:pPr algn="ctr" defTabSz="685624" fontAlgn="auto">
              <a:spcBef>
                <a:spcPts val="0"/>
              </a:spcBef>
              <a:spcAft>
                <a:spcPts val="0"/>
              </a:spcAft>
              <a:defRPr/>
            </a:pPr>
            <a:endParaRPr lang="en-US" sz="1900" kern="0" dirty="0" err="1">
              <a:solidFill>
                <a:srgbClr val="FFFFFF"/>
              </a:solidFill>
              <a:ea typeface="Arial" pitchFamily="-107" charset="0"/>
              <a:cs typeface="Arial" pitchFamily="-107" charset="0"/>
              <a:sym typeface="Arial" pitchFamily="-107" charset="0"/>
            </a:endParaRPr>
          </a:p>
        </p:txBody>
      </p:sp>
      <p:sp>
        <p:nvSpPr>
          <p:cNvPr id="119" name="Rectangle 118"/>
          <p:cNvSpPr/>
          <p:nvPr/>
        </p:nvSpPr>
        <p:spPr>
          <a:xfrm>
            <a:off x="7635434" y="4644861"/>
            <a:ext cx="4421341" cy="1600432"/>
          </a:xfrm>
          <a:prstGeom prst="rect">
            <a:avLst/>
          </a:prstGeom>
        </p:spPr>
        <p:txBody>
          <a:bodyPr wrap="square" lIns="121888" tIns="60944" rIns="121888" bIns="60944">
            <a:spAutoFit/>
          </a:bodyPr>
          <a:lstStyle/>
          <a:p>
            <a:pPr marL="380901" indent="-380901">
              <a:buFont typeface="Arial"/>
              <a:buChar char="•"/>
            </a:pPr>
            <a:r>
              <a:rPr lang="en-US" sz="1900" dirty="0">
                <a:solidFill>
                  <a:srgbClr val="130F65"/>
                </a:solidFill>
                <a:latin typeface="Arial"/>
                <a:cs typeface="Arial"/>
              </a:rPr>
              <a:t>OPFLEX – IETF</a:t>
            </a:r>
          </a:p>
          <a:p>
            <a:pPr marL="380901" indent="-380901">
              <a:buFont typeface="Arial"/>
              <a:buChar char="•"/>
            </a:pPr>
            <a:r>
              <a:rPr lang="en-US" sz="1900" dirty="0">
                <a:solidFill>
                  <a:srgbClr val="130F65"/>
                </a:solidFill>
                <a:latin typeface="Arial"/>
                <a:cs typeface="Arial"/>
              </a:rPr>
              <a:t>iVXLAN – IETF – Data Path </a:t>
            </a:r>
          </a:p>
          <a:p>
            <a:pPr marL="380901" indent="-380901">
              <a:buFont typeface="Arial"/>
              <a:buChar char="•"/>
            </a:pPr>
            <a:r>
              <a:rPr lang="en-US" sz="1900" dirty="0">
                <a:solidFill>
                  <a:srgbClr val="130F65"/>
                </a:solidFill>
                <a:latin typeface="Arial"/>
                <a:cs typeface="Arial"/>
              </a:rPr>
              <a:t>OVSDB Support – ODL &amp; OVS </a:t>
            </a:r>
            <a:r>
              <a:rPr lang="en-US" sz="1900" dirty="0" err="1">
                <a:solidFill>
                  <a:srgbClr val="130F65"/>
                </a:solidFill>
                <a:latin typeface="Arial"/>
                <a:cs typeface="Arial"/>
              </a:rPr>
              <a:t>vSwitches</a:t>
            </a:r>
            <a:r>
              <a:rPr lang="en-US" sz="1900" dirty="0">
                <a:solidFill>
                  <a:srgbClr val="130F65"/>
                </a:solidFill>
                <a:latin typeface="Arial"/>
                <a:cs typeface="Arial"/>
              </a:rPr>
              <a:t> &amp; </a:t>
            </a:r>
            <a:r>
              <a:rPr lang="en-US" sz="1900" dirty="0" err="1">
                <a:solidFill>
                  <a:srgbClr val="130F65"/>
                </a:solidFill>
                <a:latin typeface="Arial"/>
                <a:cs typeface="Arial"/>
              </a:rPr>
              <a:t>pSwitches</a:t>
            </a:r>
            <a:endParaRPr lang="en-US" sz="1900" dirty="0">
              <a:solidFill>
                <a:srgbClr val="130F65"/>
              </a:solidFill>
              <a:latin typeface="Arial"/>
              <a:cs typeface="Arial"/>
            </a:endParaRPr>
          </a:p>
          <a:p>
            <a:pPr marL="380901" indent="-380901">
              <a:buFont typeface="Arial"/>
              <a:buChar char="•"/>
            </a:pPr>
            <a:r>
              <a:rPr lang="en-US" sz="1900" dirty="0" smtClean="0">
                <a:solidFill>
                  <a:srgbClr val="130F65"/>
                </a:solidFill>
                <a:latin typeface="Arial"/>
                <a:cs typeface="Arial"/>
              </a:rPr>
              <a:t>SDK </a:t>
            </a:r>
            <a:r>
              <a:rPr lang="en-US" sz="1900" dirty="0">
                <a:solidFill>
                  <a:srgbClr val="130F65"/>
                </a:solidFill>
                <a:latin typeface="Arial"/>
                <a:cs typeface="Arial"/>
              </a:rPr>
              <a:t>to OCP E/O CY14</a:t>
            </a:r>
          </a:p>
        </p:txBody>
      </p:sp>
      <p:sp>
        <p:nvSpPr>
          <p:cNvPr id="109" name="TextBox 108"/>
          <p:cNvSpPr txBox="1"/>
          <p:nvPr/>
        </p:nvSpPr>
        <p:spPr>
          <a:xfrm>
            <a:off x="5657794" y="3593343"/>
            <a:ext cx="896105" cy="391100"/>
          </a:xfrm>
          <a:prstGeom prst="rect">
            <a:avLst/>
          </a:prstGeom>
          <a:noFill/>
        </p:spPr>
        <p:txBody>
          <a:bodyPr wrap="none" lIns="121888" tIns="60944" rIns="121888" bIns="60944" rtlCol="0">
            <a:spAutoFit/>
          </a:bodyPr>
          <a:lstStyle/>
          <a:p>
            <a:pPr defTabSz="1218936" fontAlgn="auto">
              <a:lnSpc>
                <a:spcPct val="90000"/>
              </a:lnSpc>
              <a:spcBef>
                <a:spcPts val="800"/>
              </a:spcBef>
              <a:spcAft>
                <a:spcPts val="0"/>
              </a:spcAft>
              <a:defRPr/>
            </a:pPr>
            <a:r>
              <a:rPr lang="en-US" kern="0" dirty="0">
                <a:solidFill>
                  <a:srgbClr val="FFCC66"/>
                </a:solidFill>
                <a:latin typeface="Arial"/>
                <a:cs typeface="Arial"/>
              </a:rPr>
              <a:t>Policy</a:t>
            </a:r>
          </a:p>
        </p:txBody>
      </p:sp>
      <p:sp>
        <p:nvSpPr>
          <p:cNvPr id="60" name="TextBox 59"/>
          <p:cNvSpPr txBox="1"/>
          <p:nvPr/>
        </p:nvSpPr>
        <p:spPr>
          <a:xfrm>
            <a:off x="5245249" y="1949190"/>
            <a:ext cx="1541383" cy="391100"/>
          </a:xfrm>
          <a:prstGeom prst="rect">
            <a:avLst/>
          </a:prstGeom>
          <a:noFill/>
        </p:spPr>
        <p:txBody>
          <a:bodyPr wrap="none" lIns="121888" tIns="60944" rIns="121888" bIns="60944" rtlCol="0">
            <a:spAutoFit/>
          </a:bodyPr>
          <a:lstStyle/>
          <a:p>
            <a:pPr defTabSz="1218936" fontAlgn="auto">
              <a:lnSpc>
                <a:spcPct val="90000"/>
              </a:lnSpc>
              <a:spcBef>
                <a:spcPts val="800"/>
              </a:spcBef>
              <a:spcAft>
                <a:spcPts val="0"/>
              </a:spcAft>
              <a:defRPr/>
            </a:pPr>
            <a:r>
              <a:rPr lang="en-US" kern="0" dirty="0">
                <a:solidFill>
                  <a:srgbClr val="FFCC66"/>
                </a:solidFill>
                <a:latin typeface="Arial"/>
                <a:cs typeface="Arial"/>
              </a:rPr>
              <a:t>API’s / SDK</a:t>
            </a:r>
          </a:p>
        </p:txBody>
      </p:sp>
      <p:sp>
        <p:nvSpPr>
          <p:cNvPr id="2" name="Title 1"/>
          <p:cNvSpPr>
            <a:spLocks noGrp="1"/>
          </p:cNvSpPr>
          <p:nvPr>
            <p:ph type="ctrTitle"/>
          </p:nvPr>
        </p:nvSpPr>
        <p:spPr/>
        <p:txBody>
          <a:bodyPr/>
          <a:lstStyle/>
          <a:p>
            <a:r>
              <a:rPr lang="en-US" sz="2800" dirty="0" smtClean="0">
                <a:solidFill>
                  <a:srgbClr val="0000FF"/>
                </a:solidFill>
              </a:rPr>
              <a:t>A Look at What Cisco has Published to Date</a:t>
            </a:r>
            <a:endParaRPr lang="en-US" sz="2800" dirty="0">
              <a:solidFill>
                <a:srgbClr val="0000FF"/>
              </a:solidFill>
            </a:endParaRPr>
          </a:p>
        </p:txBody>
      </p:sp>
    </p:spTree>
    <p:extLst>
      <p:ext uri="{BB962C8B-B14F-4D97-AF65-F5344CB8AC3E}">
        <p14:creationId xmlns:p14="http://schemas.microsoft.com/office/powerpoint/2010/main" val="2489986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88391" y="1555373"/>
            <a:ext cx="7248202" cy="4718461"/>
            <a:chOff x="216293" y="1166528"/>
            <a:chExt cx="5436151" cy="3538846"/>
          </a:xfrm>
        </p:grpSpPr>
        <p:sp>
          <p:nvSpPr>
            <p:cNvPr id="83" name="Oval 82"/>
            <p:cNvSpPr/>
            <p:nvPr/>
          </p:nvSpPr>
          <p:spPr bwMode="auto">
            <a:xfrm>
              <a:off x="216293" y="1166528"/>
              <a:ext cx="5436151" cy="3538846"/>
            </a:xfrm>
            <a:prstGeom prst="ellipse">
              <a:avLst/>
            </a:prstGeom>
            <a:solidFill>
              <a:schemeClr val="accent3">
                <a:alpha val="65000"/>
              </a:schemeClr>
            </a:solidFill>
            <a:ln w="12700" cap="flat">
              <a:noFill/>
              <a:miter lim="800000"/>
              <a:headEnd type="none" w="med" len="med"/>
              <a:tailEnd type="none" w="med" len="med"/>
            </a:ln>
          </p:spPr>
          <p:txBody>
            <a:bodyPr lIns="0" tIns="0" rIns="0" bIns="0" rtlCol="0" anchor="ctr"/>
            <a:lstStyle/>
            <a:p>
              <a:pPr algn="ctr" defTabSz="685624" fontAlgn="auto">
                <a:spcBef>
                  <a:spcPts val="0"/>
                </a:spcBef>
                <a:spcAft>
                  <a:spcPts val="0"/>
                </a:spcAft>
              </a:pPr>
              <a:endParaRPr lang="en-US" sz="1900" dirty="0" err="1">
                <a:solidFill>
                  <a:srgbClr val="FFFFFF"/>
                </a:solidFill>
                <a:latin typeface="Arial"/>
                <a:ea typeface="Arial" pitchFamily="-107" charset="0"/>
                <a:cs typeface="Arial" pitchFamily="-107" charset="0"/>
                <a:sym typeface="Arial" pitchFamily="-107" charset="0"/>
              </a:endParaRPr>
            </a:p>
          </p:txBody>
        </p:sp>
        <p:sp>
          <p:nvSpPr>
            <p:cNvPr id="8" name="Rectangle 7"/>
            <p:cNvSpPr/>
            <p:nvPr/>
          </p:nvSpPr>
          <p:spPr bwMode="auto">
            <a:xfrm>
              <a:off x="578090" y="3268402"/>
              <a:ext cx="4064712" cy="744692"/>
            </a:xfrm>
            <a:prstGeom prst="rect">
              <a:avLst/>
            </a:prstGeom>
            <a:gradFill flip="none" rotWithShape="1">
              <a:gsLst>
                <a:gs pos="1000">
                  <a:schemeClr val="tx1">
                    <a:alpha val="1000"/>
                  </a:schemeClr>
                </a:gs>
                <a:gs pos="29000">
                  <a:schemeClr val="tx1">
                    <a:alpha val="36000"/>
                  </a:schemeClr>
                </a:gs>
                <a:gs pos="99000">
                  <a:schemeClr val="tx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5147" fontAlgn="auto">
                <a:spcBef>
                  <a:spcPts val="0"/>
                </a:spcBef>
                <a:spcAft>
                  <a:spcPts val="0"/>
                </a:spcAft>
              </a:pPr>
              <a:endParaRPr lang="en-US" sz="1600" dirty="0" err="1">
                <a:solidFill>
                  <a:srgbClr val="FFFFFF"/>
                </a:solidFill>
                <a:latin typeface="Arial"/>
                <a:ea typeface="Apple LiGothic Medium"/>
                <a:cs typeface="Apple LiGothic Medium"/>
                <a:sym typeface="Arial" pitchFamily="-107" charset="0"/>
              </a:endParaRPr>
            </a:p>
          </p:txBody>
        </p:sp>
        <p:sp>
          <p:nvSpPr>
            <p:cNvPr id="89" name="TextBox 88"/>
            <p:cNvSpPr txBox="1"/>
            <p:nvPr/>
          </p:nvSpPr>
          <p:spPr>
            <a:xfrm>
              <a:off x="1236514" y="1412495"/>
              <a:ext cx="2890083" cy="270266"/>
            </a:xfrm>
            <a:prstGeom prst="rect">
              <a:avLst/>
            </a:prstGeom>
            <a:noFill/>
          </p:spPr>
          <p:txBody>
            <a:bodyPr wrap="square" rtlCol="0">
              <a:spAutoFit/>
            </a:bodyPr>
            <a:lstStyle/>
            <a:p>
              <a:pPr algn="ctr" defTabSz="606982" fontAlgn="auto">
                <a:lnSpc>
                  <a:spcPct val="90000"/>
                </a:lnSpc>
                <a:spcBef>
                  <a:spcPts val="800"/>
                </a:spcBef>
                <a:spcAft>
                  <a:spcPts val="0"/>
                </a:spcAft>
              </a:pPr>
              <a:r>
                <a:rPr lang="en-US" b="1" dirty="0" smtClean="0">
                  <a:solidFill>
                    <a:schemeClr val="accent5">
                      <a:lumMod val="50000"/>
                    </a:schemeClr>
                  </a:solidFill>
                  <a:latin typeface="Arial"/>
                  <a:ea typeface="Apple LiGothic Medium"/>
                  <a:cs typeface="Apple LiGothic Medium"/>
                </a:rPr>
                <a:t>OPERATIONAL </a:t>
              </a:r>
              <a:r>
                <a:rPr lang="en-US" b="1" dirty="0">
                  <a:solidFill>
                    <a:schemeClr val="accent5">
                      <a:lumMod val="50000"/>
                    </a:schemeClr>
                  </a:solidFill>
                  <a:latin typeface="Arial"/>
                  <a:ea typeface="Apple LiGothic Medium"/>
                  <a:cs typeface="Apple LiGothic Medium"/>
                </a:rPr>
                <a:t>MODELS</a:t>
              </a:r>
            </a:p>
          </p:txBody>
        </p:sp>
        <p:sp>
          <p:nvSpPr>
            <p:cNvPr id="102" name="Rectangle 101"/>
            <p:cNvSpPr/>
            <p:nvPr/>
          </p:nvSpPr>
          <p:spPr bwMode="auto">
            <a:xfrm>
              <a:off x="510780" y="1792749"/>
              <a:ext cx="3944767" cy="692890"/>
            </a:xfrm>
            <a:prstGeom prst="rect">
              <a:avLst/>
            </a:prstGeom>
            <a:gradFill flip="none" rotWithShape="1">
              <a:gsLst>
                <a:gs pos="1000">
                  <a:schemeClr val="tx1">
                    <a:alpha val="1000"/>
                  </a:schemeClr>
                </a:gs>
                <a:gs pos="29000">
                  <a:schemeClr val="tx1">
                    <a:alpha val="36000"/>
                  </a:schemeClr>
                </a:gs>
                <a:gs pos="99000">
                  <a:schemeClr val="tx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5147" fontAlgn="auto">
                <a:spcBef>
                  <a:spcPts val="0"/>
                </a:spcBef>
                <a:spcAft>
                  <a:spcPts val="0"/>
                </a:spcAft>
              </a:pPr>
              <a:endParaRPr lang="en-US" sz="1600" dirty="0" err="1">
                <a:solidFill>
                  <a:srgbClr val="FFFFFF"/>
                </a:solidFill>
                <a:latin typeface="Arial"/>
                <a:ea typeface="Apple LiGothic Medium"/>
                <a:cs typeface="Apple LiGothic Medium"/>
                <a:sym typeface="Arial" pitchFamily="-107" charset="0"/>
              </a:endParaRPr>
            </a:p>
          </p:txBody>
        </p:sp>
        <p:sp>
          <p:nvSpPr>
            <p:cNvPr id="6" name="Rectangle 5"/>
            <p:cNvSpPr/>
            <p:nvPr/>
          </p:nvSpPr>
          <p:spPr>
            <a:xfrm>
              <a:off x="1208861" y="2147785"/>
              <a:ext cx="2261862" cy="270266"/>
            </a:xfrm>
            <a:prstGeom prst="rect">
              <a:avLst/>
            </a:prstGeom>
          </p:spPr>
          <p:txBody>
            <a:bodyPr wrap="none">
              <a:spAutoFit/>
            </a:bodyPr>
            <a:lstStyle/>
            <a:p>
              <a:pPr algn="ctr" defTabSz="606982" fontAlgn="auto">
                <a:lnSpc>
                  <a:spcPct val="90000"/>
                </a:lnSpc>
                <a:spcBef>
                  <a:spcPts val="0"/>
                </a:spcBef>
                <a:spcAft>
                  <a:spcPts val="0"/>
                </a:spcAft>
              </a:pPr>
              <a:r>
                <a:rPr lang="en-US" sz="1900" dirty="0" err="1">
                  <a:solidFill>
                    <a:srgbClr val="FFFFFF"/>
                  </a:solidFill>
                  <a:latin typeface="Arial"/>
                  <a:ea typeface="Apple LiGothic Medium"/>
                  <a:cs typeface="Apple LiGothic Medium"/>
                </a:rPr>
                <a:t>RESTful</a:t>
              </a:r>
              <a:r>
                <a:rPr lang="en-US" sz="1900" dirty="0">
                  <a:solidFill>
                    <a:srgbClr val="FFFFFF"/>
                  </a:solidFill>
                  <a:latin typeface="Arial"/>
                  <a:ea typeface="Apple LiGothic Medium"/>
                  <a:cs typeface="Apple LiGothic Medium"/>
                </a:rPr>
                <a:t> APIs, Python etc.</a:t>
              </a:r>
            </a:p>
          </p:txBody>
        </p:sp>
        <p:sp>
          <p:nvSpPr>
            <p:cNvPr id="104" name="Rectangle 103"/>
            <p:cNvSpPr/>
            <p:nvPr/>
          </p:nvSpPr>
          <p:spPr bwMode="auto">
            <a:xfrm>
              <a:off x="220878" y="2518215"/>
              <a:ext cx="4183380" cy="706291"/>
            </a:xfrm>
            <a:prstGeom prst="rect">
              <a:avLst/>
            </a:prstGeom>
            <a:gradFill flip="none" rotWithShape="1">
              <a:gsLst>
                <a:gs pos="1000">
                  <a:schemeClr val="tx1">
                    <a:alpha val="1000"/>
                  </a:schemeClr>
                </a:gs>
                <a:gs pos="29000">
                  <a:schemeClr val="tx1">
                    <a:alpha val="36000"/>
                  </a:schemeClr>
                </a:gs>
                <a:gs pos="99000">
                  <a:schemeClr val="tx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5147" fontAlgn="auto">
                <a:spcBef>
                  <a:spcPts val="0"/>
                </a:spcBef>
                <a:spcAft>
                  <a:spcPts val="0"/>
                </a:spcAft>
              </a:pPr>
              <a:endParaRPr lang="en-US" sz="1600" dirty="0" err="1">
                <a:solidFill>
                  <a:srgbClr val="FFFFFF"/>
                </a:solidFill>
                <a:latin typeface="Arial"/>
                <a:ea typeface="Apple LiGothic Medium"/>
                <a:cs typeface="Apple LiGothic Medium"/>
                <a:sym typeface="Arial" pitchFamily="-107"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2959" y="2826767"/>
              <a:ext cx="722016" cy="33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7435" y="2851481"/>
              <a:ext cx="412624" cy="311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1899" y="3605302"/>
              <a:ext cx="726799" cy="251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 name="TextBox 83"/>
            <p:cNvSpPr txBox="1"/>
            <p:nvPr/>
          </p:nvSpPr>
          <p:spPr>
            <a:xfrm>
              <a:off x="2448698" y="3596428"/>
              <a:ext cx="846228" cy="270266"/>
            </a:xfrm>
            <a:prstGeom prst="rect">
              <a:avLst/>
            </a:prstGeom>
            <a:noFill/>
          </p:spPr>
          <p:txBody>
            <a:bodyPr wrap="square" rtlCol="0">
              <a:spAutoFit/>
            </a:bodyPr>
            <a:lstStyle/>
            <a:p>
              <a:pPr algn="ctr" defTabSz="606982" fontAlgn="auto">
                <a:lnSpc>
                  <a:spcPct val="90000"/>
                </a:lnSpc>
                <a:spcBef>
                  <a:spcPts val="800"/>
                </a:spcBef>
                <a:spcAft>
                  <a:spcPts val="0"/>
                </a:spcAft>
              </a:pPr>
              <a:r>
                <a:rPr lang="en-US" sz="1900" dirty="0" err="1">
                  <a:solidFill>
                    <a:srgbClr val="FFFFFF"/>
                  </a:solidFill>
                  <a:latin typeface="Arial"/>
                  <a:ea typeface="Apple LiGothic Medium"/>
                  <a:cs typeface="Apple LiGothic Medium"/>
                </a:rPr>
                <a:t>OpFlex</a:t>
              </a:r>
              <a:endParaRPr lang="en-US" sz="1900" dirty="0">
                <a:solidFill>
                  <a:srgbClr val="FFFFFF"/>
                </a:solidFill>
                <a:latin typeface="Arial"/>
                <a:ea typeface="Apple LiGothic Medium"/>
                <a:cs typeface="Apple LiGothic Medium"/>
              </a:endParaRPr>
            </a:p>
          </p:txBody>
        </p:sp>
        <p:pic>
          <p:nvPicPr>
            <p:cNvPr id="307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0300" y="3582078"/>
              <a:ext cx="365599" cy="340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 name="Rectangle 90"/>
            <p:cNvSpPr/>
            <p:nvPr/>
          </p:nvSpPr>
          <p:spPr bwMode="auto">
            <a:xfrm>
              <a:off x="847893" y="4031163"/>
              <a:ext cx="3441646" cy="323788"/>
            </a:xfrm>
            <a:prstGeom prst="rect">
              <a:avLst/>
            </a:prstGeom>
            <a:gradFill flip="none" rotWithShape="1">
              <a:gsLst>
                <a:gs pos="1000">
                  <a:schemeClr val="tx1">
                    <a:alpha val="1000"/>
                  </a:schemeClr>
                </a:gs>
                <a:gs pos="29000">
                  <a:schemeClr val="tx1">
                    <a:alpha val="36000"/>
                  </a:schemeClr>
                </a:gs>
                <a:gs pos="99000">
                  <a:schemeClr val="tx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5147" fontAlgn="auto">
                <a:spcBef>
                  <a:spcPts val="0"/>
                </a:spcBef>
                <a:spcAft>
                  <a:spcPts val="0"/>
                </a:spcAft>
              </a:pPr>
              <a:endParaRPr lang="en-US" sz="1600" dirty="0" err="1">
                <a:solidFill>
                  <a:srgbClr val="FFFFFF"/>
                </a:solidFill>
                <a:latin typeface="Arial"/>
                <a:ea typeface="Apple LiGothic Medium"/>
                <a:cs typeface="Apple LiGothic Medium"/>
                <a:sym typeface="Arial" pitchFamily="-107" charset="0"/>
              </a:endParaRPr>
            </a:p>
          </p:txBody>
        </p:sp>
        <p:sp>
          <p:nvSpPr>
            <p:cNvPr id="96" name="Rectangle 95"/>
            <p:cNvSpPr/>
            <p:nvPr/>
          </p:nvSpPr>
          <p:spPr>
            <a:xfrm>
              <a:off x="1063950" y="1825581"/>
              <a:ext cx="4572000" cy="2507994"/>
            </a:xfrm>
            <a:prstGeom prst="rect">
              <a:avLst/>
            </a:prstGeom>
          </p:spPr>
          <p:txBody>
            <a:bodyPr>
              <a:spAutoFit/>
            </a:bodyPr>
            <a:lstStyle/>
            <a:p>
              <a:pPr marL="457081" indent="-457081" defTabSz="606982" fontAlgn="auto">
                <a:lnSpc>
                  <a:spcPct val="90000"/>
                </a:lnSpc>
                <a:spcBef>
                  <a:spcPts val="5332"/>
                </a:spcBef>
                <a:spcAft>
                  <a:spcPts val="0"/>
                </a:spcAft>
                <a:buFontTx/>
                <a:buAutoNum type="arabicPeriod"/>
              </a:pPr>
              <a:r>
                <a:rPr lang="en-US" sz="2000" b="1" dirty="0">
                  <a:solidFill>
                    <a:schemeClr val="accent5">
                      <a:lumMod val="50000"/>
                    </a:schemeClr>
                  </a:solidFill>
                  <a:latin typeface="Arial"/>
                  <a:ea typeface="Apple LiGothic Medium"/>
                  <a:cs typeface="Apple LiGothic Medium"/>
                </a:rPr>
                <a:t>Scripting/Languages </a:t>
              </a:r>
            </a:p>
            <a:p>
              <a:pPr marL="457081" indent="-457081" defTabSz="606982" fontAlgn="auto">
                <a:lnSpc>
                  <a:spcPct val="90000"/>
                </a:lnSpc>
                <a:spcBef>
                  <a:spcPts val="5332"/>
                </a:spcBef>
                <a:spcAft>
                  <a:spcPts val="0"/>
                </a:spcAft>
                <a:buFontTx/>
                <a:buAutoNum type="arabicPeriod" startAt="2"/>
              </a:pPr>
              <a:r>
                <a:rPr lang="en-US" sz="2000" b="1" dirty="0" smtClean="0">
                  <a:solidFill>
                    <a:srgbClr val="194147"/>
                  </a:solidFill>
                  <a:latin typeface="Arial"/>
                  <a:ea typeface="Apple LiGothic Medium"/>
                  <a:cs typeface="Apple LiGothic Medium"/>
                </a:rPr>
                <a:t>IT Automation</a:t>
              </a:r>
            </a:p>
            <a:p>
              <a:pPr marL="457081" indent="-457081" defTabSz="606982" fontAlgn="auto">
                <a:lnSpc>
                  <a:spcPct val="90000"/>
                </a:lnSpc>
                <a:spcBef>
                  <a:spcPts val="5332"/>
                </a:spcBef>
                <a:spcAft>
                  <a:spcPts val="0"/>
                </a:spcAft>
                <a:buFontTx/>
                <a:buAutoNum type="arabicPeriod" startAt="2"/>
              </a:pPr>
              <a:r>
                <a:rPr lang="en-US" sz="2000" b="1" dirty="0" err="1" smtClean="0">
                  <a:solidFill>
                    <a:srgbClr val="194147"/>
                  </a:solidFill>
                  <a:latin typeface="Arial"/>
                  <a:ea typeface="Apple LiGothic Medium"/>
                  <a:cs typeface="Apple LiGothic Medium"/>
                </a:rPr>
                <a:t>OpenSource</a:t>
              </a:r>
            </a:p>
            <a:p>
              <a:pPr marL="457081" indent="-457081" defTabSz="606982" fontAlgn="auto">
                <a:spcBef>
                  <a:spcPts val="5332"/>
                </a:spcBef>
                <a:spcAft>
                  <a:spcPts val="0"/>
                </a:spcAft>
                <a:buFontTx/>
                <a:buAutoNum type="arabicPeriod" startAt="2"/>
              </a:pPr>
              <a:r>
                <a:rPr lang="en-US" sz="2000" b="1" dirty="0" smtClean="0">
                  <a:solidFill>
                    <a:srgbClr val="194147"/>
                  </a:solidFill>
                  <a:latin typeface="Arial"/>
                  <a:ea typeface="Apple LiGothic Medium"/>
                  <a:cs typeface="Apple LiGothic Medium"/>
                </a:rPr>
                <a:t>Integrated ACI Approach</a:t>
              </a:r>
              <a:endParaRPr lang="en-US" sz="2000" b="1" dirty="0">
                <a:solidFill>
                  <a:srgbClr val="194147"/>
                </a:solidFill>
                <a:latin typeface="Arial"/>
                <a:ea typeface="Apple LiGothic Medium"/>
                <a:cs typeface="Apple LiGothic Medium"/>
              </a:endParaRPr>
            </a:p>
          </p:txBody>
        </p:sp>
      </p:grpSp>
      <p:sp>
        <p:nvSpPr>
          <p:cNvPr id="2" name="Title 1"/>
          <p:cNvSpPr>
            <a:spLocks noGrp="1"/>
          </p:cNvSpPr>
          <p:nvPr>
            <p:ph type="title"/>
          </p:nvPr>
        </p:nvSpPr>
        <p:spPr>
          <a:xfrm>
            <a:off x="445128" y="-116895"/>
            <a:ext cx="11217517" cy="951365"/>
          </a:xfrm>
        </p:spPr>
        <p:txBody>
          <a:bodyPr/>
          <a:lstStyle/>
          <a:p>
            <a:r>
              <a:rPr lang="en-US" dirty="0" smtClean="0">
                <a:solidFill>
                  <a:srgbClr val="0000FF"/>
                </a:solidFill>
              </a:rPr>
              <a:t>Open:  Choice and Investment Protection</a:t>
            </a:r>
            <a:endParaRPr lang="en-US" dirty="0">
              <a:solidFill>
                <a:srgbClr val="0000FF"/>
              </a:solidFill>
            </a:endParaRPr>
          </a:p>
        </p:txBody>
      </p:sp>
      <p:grpSp>
        <p:nvGrpSpPr>
          <p:cNvPr id="5" name="Group 4"/>
          <p:cNvGrpSpPr/>
          <p:nvPr/>
        </p:nvGrpSpPr>
        <p:grpSpPr>
          <a:xfrm>
            <a:off x="4751400" y="1555373"/>
            <a:ext cx="7440600" cy="4718461"/>
            <a:chOff x="3544098" y="1166528"/>
            <a:chExt cx="5580450" cy="3538846"/>
          </a:xfrm>
        </p:grpSpPr>
        <p:sp>
          <p:nvSpPr>
            <p:cNvPr id="85" name="Oval 84"/>
            <p:cNvSpPr/>
            <p:nvPr/>
          </p:nvSpPr>
          <p:spPr bwMode="auto">
            <a:xfrm>
              <a:off x="3544098" y="1166528"/>
              <a:ext cx="5436151" cy="3538846"/>
            </a:xfrm>
            <a:prstGeom prst="ellipse">
              <a:avLst/>
            </a:prstGeom>
            <a:solidFill>
              <a:schemeClr val="accent2">
                <a:alpha val="65000"/>
              </a:schemeClr>
            </a:solidFill>
            <a:ln w="12700" cap="flat">
              <a:noFill/>
              <a:miter lim="800000"/>
              <a:headEnd type="none" w="med" len="med"/>
              <a:tailEnd type="none" w="med" len="med"/>
            </a:ln>
          </p:spPr>
          <p:txBody>
            <a:bodyPr lIns="0" tIns="0" rIns="0" bIns="0" rtlCol="0" anchor="ctr"/>
            <a:lstStyle/>
            <a:p>
              <a:pPr algn="ctr" defTabSz="685624" fontAlgn="auto">
                <a:spcBef>
                  <a:spcPts val="0"/>
                </a:spcBef>
                <a:spcAft>
                  <a:spcPts val="0"/>
                </a:spcAft>
              </a:pPr>
              <a:endParaRPr lang="en-US" sz="1900" dirty="0" err="1">
                <a:solidFill>
                  <a:srgbClr val="FFFFFF"/>
                </a:solidFill>
                <a:latin typeface="Arial"/>
                <a:ea typeface="Arial" pitchFamily="-107" charset="0"/>
                <a:cs typeface="Arial" pitchFamily="-107" charset="0"/>
                <a:sym typeface="Arial" pitchFamily="-107" charset="0"/>
              </a:endParaRPr>
            </a:p>
          </p:txBody>
        </p:sp>
        <p:sp>
          <p:nvSpPr>
            <p:cNvPr id="88" name="TextBox 87"/>
            <p:cNvSpPr txBox="1"/>
            <p:nvPr/>
          </p:nvSpPr>
          <p:spPr>
            <a:xfrm>
              <a:off x="4989649" y="1377570"/>
              <a:ext cx="2851812" cy="270266"/>
            </a:xfrm>
            <a:prstGeom prst="rect">
              <a:avLst/>
            </a:prstGeom>
            <a:noFill/>
          </p:spPr>
          <p:txBody>
            <a:bodyPr wrap="square" rtlCol="0">
              <a:spAutoFit/>
            </a:bodyPr>
            <a:lstStyle/>
            <a:p>
              <a:pPr algn="ctr" defTabSz="606982" fontAlgn="auto">
                <a:lnSpc>
                  <a:spcPct val="90000"/>
                </a:lnSpc>
                <a:spcBef>
                  <a:spcPts val="800"/>
                </a:spcBef>
                <a:spcAft>
                  <a:spcPts val="0"/>
                </a:spcAft>
              </a:pPr>
              <a:r>
                <a:rPr lang="en-US" b="1" dirty="0" smtClean="0">
                  <a:solidFill>
                    <a:schemeClr val="bg1"/>
                  </a:solidFill>
                  <a:latin typeface="Arial"/>
                  <a:ea typeface="Apple LiGothic Medium"/>
                  <a:cs typeface="Apple LiGothic Medium"/>
                </a:rPr>
                <a:t>RICH ECOSYSTEM</a:t>
              </a:r>
              <a:endParaRPr lang="en-US" b="1" dirty="0">
                <a:solidFill>
                  <a:schemeClr val="bg1"/>
                </a:solidFill>
                <a:latin typeface="Arial"/>
                <a:ea typeface="Apple LiGothic Medium"/>
                <a:cs typeface="Apple LiGothic Medium"/>
              </a:endParaRPr>
            </a:p>
          </p:txBody>
        </p:sp>
        <p:sp>
          <p:nvSpPr>
            <p:cNvPr id="99" name="Rectangle 98"/>
            <p:cNvSpPr/>
            <p:nvPr/>
          </p:nvSpPr>
          <p:spPr>
            <a:xfrm rot="5400000" flipV="1">
              <a:off x="6487137" y="-339376"/>
              <a:ext cx="493674" cy="4781148"/>
            </a:xfrm>
            <a:prstGeom prst="rect">
              <a:avLst/>
            </a:prstGeom>
            <a:gradFill flip="none" rotWithShape="1">
              <a:gsLst>
                <a:gs pos="1000">
                  <a:schemeClr val="tx1">
                    <a:alpha val="1000"/>
                  </a:schemeClr>
                </a:gs>
                <a:gs pos="29000">
                  <a:schemeClr val="tx1">
                    <a:alpha val="36000"/>
                  </a:schemeClr>
                </a:gs>
                <a:gs pos="99000">
                  <a:schemeClr val="tx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5147" fontAlgn="auto">
                <a:spcBef>
                  <a:spcPts val="0"/>
                </a:spcBef>
                <a:spcAft>
                  <a:spcPts val="0"/>
                </a:spcAft>
              </a:pPr>
              <a:endParaRPr lang="en-US" sz="1600" dirty="0">
                <a:solidFill>
                  <a:srgbClr val="FFFFFF"/>
                </a:solidFill>
                <a:latin typeface="Arial"/>
                <a:ea typeface="Apple LiGothic Medium"/>
                <a:cs typeface="Apple LiGothic Medium"/>
              </a:endParaRPr>
            </a:p>
          </p:txBody>
        </p:sp>
        <p:sp>
          <p:nvSpPr>
            <p:cNvPr id="103" name="Rectangle 102"/>
            <p:cNvSpPr/>
            <p:nvPr/>
          </p:nvSpPr>
          <p:spPr>
            <a:xfrm rot="5400000" flipV="1">
              <a:off x="6487137" y="191015"/>
              <a:ext cx="493674" cy="4781148"/>
            </a:xfrm>
            <a:prstGeom prst="rect">
              <a:avLst/>
            </a:prstGeom>
            <a:gradFill flip="none" rotWithShape="1">
              <a:gsLst>
                <a:gs pos="1000">
                  <a:schemeClr val="tx1">
                    <a:alpha val="1000"/>
                  </a:schemeClr>
                </a:gs>
                <a:gs pos="29000">
                  <a:schemeClr val="tx1">
                    <a:alpha val="36000"/>
                  </a:schemeClr>
                </a:gs>
                <a:gs pos="99000">
                  <a:schemeClr val="tx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5147" fontAlgn="auto">
                <a:spcBef>
                  <a:spcPts val="0"/>
                </a:spcBef>
                <a:spcAft>
                  <a:spcPts val="0"/>
                </a:spcAft>
              </a:pPr>
              <a:endParaRPr lang="en-US" sz="1600" dirty="0">
                <a:solidFill>
                  <a:srgbClr val="FFFFFF"/>
                </a:solidFill>
                <a:latin typeface="Arial"/>
                <a:ea typeface="Apple LiGothic Medium"/>
                <a:cs typeface="Apple LiGothic Medium"/>
              </a:endParaRPr>
            </a:p>
          </p:txBody>
        </p:sp>
        <p:sp>
          <p:nvSpPr>
            <p:cNvPr id="106" name="Rectangle 105"/>
            <p:cNvSpPr/>
            <p:nvPr/>
          </p:nvSpPr>
          <p:spPr>
            <a:xfrm rot="5400000" flipV="1">
              <a:off x="6487137" y="721407"/>
              <a:ext cx="493674" cy="4781148"/>
            </a:xfrm>
            <a:prstGeom prst="rect">
              <a:avLst/>
            </a:prstGeom>
            <a:gradFill flip="none" rotWithShape="1">
              <a:gsLst>
                <a:gs pos="1000">
                  <a:schemeClr val="tx1">
                    <a:alpha val="1000"/>
                  </a:schemeClr>
                </a:gs>
                <a:gs pos="29000">
                  <a:schemeClr val="tx1">
                    <a:alpha val="36000"/>
                  </a:schemeClr>
                </a:gs>
                <a:gs pos="99000">
                  <a:schemeClr val="tx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5147" fontAlgn="auto">
                <a:spcBef>
                  <a:spcPts val="0"/>
                </a:spcBef>
                <a:spcAft>
                  <a:spcPts val="0"/>
                </a:spcAft>
              </a:pPr>
              <a:endParaRPr lang="en-US" sz="1600" dirty="0">
                <a:solidFill>
                  <a:srgbClr val="FFFFFF"/>
                </a:solidFill>
                <a:latin typeface="Arial"/>
                <a:ea typeface="Apple LiGothic Medium"/>
                <a:cs typeface="Apple LiGothic Medium"/>
              </a:endParaRPr>
            </a:p>
          </p:txBody>
        </p:sp>
        <p:sp>
          <p:nvSpPr>
            <p:cNvPr id="109" name="Rectangle 108"/>
            <p:cNvSpPr/>
            <p:nvPr/>
          </p:nvSpPr>
          <p:spPr>
            <a:xfrm rot="5400000" flipV="1">
              <a:off x="6487137" y="1251798"/>
              <a:ext cx="493674" cy="4781148"/>
            </a:xfrm>
            <a:prstGeom prst="rect">
              <a:avLst/>
            </a:prstGeom>
            <a:gradFill flip="none" rotWithShape="1">
              <a:gsLst>
                <a:gs pos="1000">
                  <a:schemeClr val="tx1">
                    <a:alpha val="1000"/>
                  </a:schemeClr>
                </a:gs>
                <a:gs pos="29000">
                  <a:schemeClr val="tx1">
                    <a:alpha val="36000"/>
                  </a:schemeClr>
                </a:gs>
                <a:gs pos="99000">
                  <a:schemeClr val="tx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5147" fontAlgn="auto">
                <a:spcBef>
                  <a:spcPts val="0"/>
                </a:spcBef>
                <a:spcAft>
                  <a:spcPts val="0"/>
                </a:spcAft>
              </a:pPr>
              <a:endParaRPr lang="en-US" sz="1600" dirty="0">
                <a:solidFill>
                  <a:srgbClr val="FFFFFF"/>
                </a:solidFill>
                <a:latin typeface="Arial"/>
                <a:ea typeface="Apple LiGothic Medium"/>
                <a:cs typeface="Apple LiGothic Medium"/>
              </a:endParaRPr>
            </a:p>
          </p:txBody>
        </p:sp>
        <p:sp>
          <p:nvSpPr>
            <p:cNvPr id="112" name="Rectangle 111"/>
            <p:cNvSpPr/>
            <p:nvPr/>
          </p:nvSpPr>
          <p:spPr>
            <a:xfrm rot="5400000" flipV="1">
              <a:off x="6487137" y="1782190"/>
              <a:ext cx="493674" cy="4781148"/>
            </a:xfrm>
            <a:prstGeom prst="rect">
              <a:avLst/>
            </a:prstGeom>
            <a:gradFill flip="none" rotWithShape="1">
              <a:gsLst>
                <a:gs pos="1000">
                  <a:schemeClr val="tx1">
                    <a:alpha val="1000"/>
                  </a:schemeClr>
                </a:gs>
                <a:gs pos="29000">
                  <a:schemeClr val="tx1">
                    <a:alpha val="36000"/>
                  </a:schemeClr>
                </a:gs>
                <a:gs pos="99000">
                  <a:schemeClr val="tx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5147" fontAlgn="auto">
                <a:spcBef>
                  <a:spcPts val="0"/>
                </a:spcBef>
                <a:spcAft>
                  <a:spcPts val="0"/>
                </a:spcAft>
              </a:pPr>
              <a:endParaRPr lang="en-US" sz="1600" dirty="0">
                <a:solidFill>
                  <a:srgbClr val="FFFFFF"/>
                </a:solidFill>
                <a:latin typeface="Arial"/>
                <a:ea typeface="Apple LiGothic Medium"/>
                <a:cs typeface="Apple LiGothic Medium"/>
              </a:endParaRPr>
            </a:p>
          </p:txBody>
        </p:sp>
        <p:pic>
          <p:nvPicPr>
            <p:cNvPr id="117" name="Picture 3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11535" y="4086708"/>
              <a:ext cx="683853" cy="184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13"/>
            <p:cNvPicPr>
              <a:picLocks noChangeAspect="1" noChangeArrowheads="1"/>
            </p:cNvPicPr>
            <p:nvPr/>
          </p:nvPicPr>
          <p:blipFill rotWithShape="1">
            <a:blip r:embed="rId8" cstate="print"/>
            <a:srcRect b="22454"/>
            <a:stretch/>
          </p:blipFill>
          <p:spPr bwMode="auto">
            <a:xfrm>
              <a:off x="5332020" y="4086708"/>
              <a:ext cx="570187" cy="172111"/>
            </a:xfrm>
            <a:prstGeom prst="rect">
              <a:avLst/>
            </a:prstGeom>
            <a:noFill/>
            <a:ln w="9525" algn="ctr">
              <a:noFill/>
              <a:miter lim="800000"/>
              <a:headEnd/>
              <a:tailEnd/>
            </a:ln>
          </p:spPr>
        </p:pic>
        <p:pic>
          <p:nvPicPr>
            <p:cNvPr id="120" name="Picture 10"/>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bwMode="auto">
            <a:xfrm>
              <a:off x="7481411" y="3451609"/>
              <a:ext cx="530715" cy="33022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1" name="Picture 21" descr="Cisco_Logo_RGB-2Color_Video"/>
            <p:cNvPicPr>
              <a:picLocks noChangeAspect="1" noChangeArrowheads="1"/>
            </p:cNvPicPr>
            <p:nvPr/>
          </p:nvPicPr>
          <p:blipFill>
            <a:blip r:embed="rId11" cstate="print"/>
            <a:srcRect/>
            <a:stretch>
              <a:fillRect/>
            </a:stretch>
          </p:blipFill>
          <p:spPr bwMode="auto">
            <a:xfrm>
              <a:off x="5841477" y="3513108"/>
              <a:ext cx="443042" cy="233826"/>
            </a:xfrm>
            <a:prstGeom prst="rect">
              <a:avLst/>
            </a:prstGeom>
            <a:noFill/>
            <a:ln w="9525">
              <a:noFill/>
              <a:miter lim="800000"/>
              <a:headEnd/>
              <a:tailEnd/>
            </a:ln>
          </p:spPr>
        </p:pic>
        <p:pic>
          <p:nvPicPr>
            <p:cNvPr id="133" name="Picture 1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96148" y="1869866"/>
              <a:ext cx="631893" cy="202837"/>
            </a:xfrm>
            <a:prstGeom prst="rect">
              <a:avLst/>
            </a:prstGeom>
          </p:spPr>
        </p:pic>
        <p:pic>
          <p:nvPicPr>
            <p:cNvPr id="134" name="Picture 6" descr="http://download.microsoft.com/download/B/1/0/B102AB56-BB7E-4BCF-9D80-1278A029F95A/MSFT_logo_png.p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rcRect l="30438" t="20403" b="17456"/>
            <a:stretch/>
          </p:blipFill>
          <p:spPr bwMode="auto">
            <a:xfrm>
              <a:off x="7999287" y="2062417"/>
              <a:ext cx="594207" cy="213023"/>
            </a:xfrm>
            <a:prstGeom prst="rect">
              <a:avLst/>
            </a:prstGeom>
            <a:noFill/>
            <a:extLst>
              <a:ext uri="{909E8E84-426E-40dd-AFC4-6F175D3DCCD1}">
                <a14:hiddenFill xmlns:a14="http://schemas.microsoft.com/office/drawing/2010/main">
                  <a:solidFill>
                    <a:srgbClr val="FFFFFF"/>
                  </a:solidFill>
                </a14:hiddenFill>
              </a:ext>
            </a:extLst>
          </p:spPr>
        </p:pic>
        <p:grpSp>
          <p:nvGrpSpPr>
            <p:cNvPr id="114" name="Group 113"/>
            <p:cNvGrpSpPr/>
            <p:nvPr/>
          </p:nvGrpSpPr>
          <p:grpSpPr>
            <a:xfrm>
              <a:off x="5945877" y="1794037"/>
              <a:ext cx="2333716" cy="2657139"/>
              <a:chOff x="5945877" y="1794037"/>
              <a:chExt cx="2333716" cy="2657139"/>
            </a:xfrm>
          </p:grpSpPr>
          <p:sp>
            <p:nvSpPr>
              <p:cNvPr id="101" name="Oval 100"/>
              <p:cNvSpPr/>
              <p:nvPr/>
            </p:nvSpPr>
            <p:spPr bwMode="auto">
              <a:xfrm>
                <a:off x="6007531" y="1794037"/>
                <a:ext cx="1851076" cy="514322"/>
              </a:xfrm>
              <a:prstGeom prst="ellipse">
                <a:avLst/>
              </a:prstGeom>
              <a:gradFill flip="none" rotWithShape="1">
                <a:gsLst>
                  <a:gs pos="100000">
                    <a:schemeClr val="accent2">
                      <a:lumMod val="50000"/>
                      <a:alpha val="0"/>
                    </a:schemeClr>
                  </a:gs>
                  <a:gs pos="0">
                    <a:schemeClr val="accent2">
                      <a:alpha val="73000"/>
                    </a:schemeClr>
                  </a:gs>
                </a:gsLst>
                <a:path path="shape">
                  <a:fillToRect l="50000" t="50000" r="50000" b="50000"/>
                </a:path>
                <a:tileRect/>
              </a:gradFill>
              <a:ln w="12700" cap="flat">
                <a:noFill/>
                <a:miter lim="800000"/>
                <a:headEnd type="none" w="med" len="med"/>
                <a:tailEnd type="none" w="med" len="med"/>
              </a:ln>
            </p:spPr>
            <p:txBody>
              <a:bodyPr lIns="0" tIns="0" rIns="0" bIns="0" rtlCol="0" anchor="ctr"/>
              <a:lstStyle/>
              <a:p>
                <a:pPr algn="ctr" defTabSz="685624" fontAlgn="auto">
                  <a:spcBef>
                    <a:spcPts val="0"/>
                  </a:spcBef>
                  <a:spcAft>
                    <a:spcPts val="0"/>
                  </a:spcAft>
                </a:pPr>
                <a:endParaRPr lang="en-US" sz="1900" dirty="0" err="1">
                  <a:solidFill>
                    <a:srgbClr val="FFFFFF"/>
                  </a:solidFill>
                  <a:latin typeface="Arial"/>
                  <a:ea typeface="Arial" pitchFamily="-107" charset="0"/>
                  <a:cs typeface="Arial" pitchFamily="-107" charset="0"/>
                  <a:sym typeface="Arial" pitchFamily="-107" charset="0"/>
                </a:endParaRPr>
              </a:p>
            </p:txBody>
          </p:sp>
          <p:sp>
            <p:nvSpPr>
              <p:cNvPr id="145" name="TextBox 144"/>
              <p:cNvSpPr txBox="1"/>
              <p:nvPr/>
            </p:nvSpPr>
            <p:spPr>
              <a:xfrm>
                <a:off x="6380360" y="1921932"/>
                <a:ext cx="1028359" cy="238527"/>
              </a:xfrm>
              <a:prstGeom prst="rect">
                <a:avLst/>
              </a:prstGeom>
              <a:noFill/>
            </p:spPr>
            <p:txBody>
              <a:bodyPr wrap="none" rtlCol="0">
                <a:spAutoFit/>
              </a:bodyPr>
              <a:lstStyle/>
              <a:p>
                <a:pPr defTabSz="606982" fontAlgn="auto">
                  <a:lnSpc>
                    <a:spcPct val="90000"/>
                  </a:lnSpc>
                  <a:spcBef>
                    <a:spcPts val="800"/>
                  </a:spcBef>
                  <a:spcAft>
                    <a:spcPts val="0"/>
                  </a:spcAft>
                </a:pPr>
                <a:r>
                  <a:rPr lang="en-US" sz="1600" b="1" dirty="0">
                    <a:solidFill>
                      <a:srgbClr val="FFC000"/>
                    </a:solidFill>
                    <a:latin typeface="Arial"/>
                    <a:ea typeface="Apple LiGothic Medium"/>
                    <a:cs typeface="Apple LiGothic Medium"/>
                  </a:rPr>
                  <a:t>Hypervisors</a:t>
                </a:r>
              </a:p>
            </p:txBody>
          </p:sp>
          <p:sp>
            <p:nvSpPr>
              <p:cNvPr id="151" name="Oval 150"/>
              <p:cNvSpPr/>
              <p:nvPr/>
            </p:nvSpPr>
            <p:spPr bwMode="auto">
              <a:xfrm>
                <a:off x="6428517" y="2314010"/>
                <a:ext cx="1851076" cy="514322"/>
              </a:xfrm>
              <a:prstGeom prst="ellipse">
                <a:avLst/>
              </a:prstGeom>
              <a:gradFill flip="none" rotWithShape="1">
                <a:gsLst>
                  <a:gs pos="100000">
                    <a:schemeClr val="accent2">
                      <a:lumMod val="50000"/>
                      <a:alpha val="0"/>
                    </a:schemeClr>
                  </a:gs>
                  <a:gs pos="0">
                    <a:schemeClr val="accent2">
                      <a:alpha val="73000"/>
                    </a:schemeClr>
                  </a:gs>
                </a:gsLst>
                <a:path path="shape">
                  <a:fillToRect l="50000" t="50000" r="50000" b="50000"/>
                </a:path>
                <a:tileRect/>
              </a:gradFill>
              <a:ln w="12700" cap="flat">
                <a:noFill/>
                <a:miter lim="800000"/>
                <a:headEnd type="none" w="med" len="med"/>
                <a:tailEnd type="none" w="med" len="med"/>
              </a:ln>
            </p:spPr>
            <p:txBody>
              <a:bodyPr lIns="0" tIns="0" rIns="0" bIns="0" rtlCol="0" anchor="ctr"/>
              <a:lstStyle/>
              <a:p>
                <a:pPr algn="ctr" defTabSz="685624" fontAlgn="auto">
                  <a:spcBef>
                    <a:spcPts val="0"/>
                  </a:spcBef>
                  <a:spcAft>
                    <a:spcPts val="0"/>
                  </a:spcAft>
                </a:pPr>
                <a:endParaRPr lang="en-US" sz="1900" dirty="0" err="1">
                  <a:solidFill>
                    <a:srgbClr val="FFFFFF"/>
                  </a:solidFill>
                  <a:latin typeface="Arial"/>
                  <a:ea typeface="Arial" pitchFamily="-107" charset="0"/>
                  <a:cs typeface="Arial" pitchFamily="-107" charset="0"/>
                  <a:sym typeface="Arial" pitchFamily="-107" charset="0"/>
                </a:endParaRPr>
              </a:p>
            </p:txBody>
          </p:sp>
          <p:sp>
            <p:nvSpPr>
              <p:cNvPr id="152" name="Oval 151"/>
              <p:cNvSpPr/>
              <p:nvPr/>
            </p:nvSpPr>
            <p:spPr bwMode="auto">
              <a:xfrm>
                <a:off x="6386296" y="2855923"/>
                <a:ext cx="1851076" cy="514322"/>
              </a:xfrm>
              <a:prstGeom prst="ellipse">
                <a:avLst/>
              </a:prstGeom>
              <a:gradFill flip="none" rotWithShape="1">
                <a:gsLst>
                  <a:gs pos="100000">
                    <a:schemeClr val="accent2">
                      <a:lumMod val="50000"/>
                      <a:alpha val="0"/>
                    </a:schemeClr>
                  </a:gs>
                  <a:gs pos="0">
                    <a:schemeClr val="accent2">
                      <a:alpha val="73000"/>
                    </a:schemeClr>
                  </a:gs>
                </a:gsLst>
                <a:path path="shape">
                  <a:fillToRect l="50000" t="50000" r="50000" b="50000"/>
                </a:path>
                <a:tileRect/>
              </a:gradFill>
              <a:ln w="12700" cap="flat">
                <a:noFill/>
                <a:miter lim="800000"/>
                <a:headEnd type="none" w="med" len="med"/>
                <a:tailEnd type="none" w="med" len="med"/>
              </a:ln>
            </p:spPr>
            <p:txBody>
              <a:bodyPr lIns="0" tIns="0" rIns="0" bIns="0" rtlCol="0" anchor="ctr"/>
              <a:lstStyle/>
              <a:p>
                <a:pPr algn="ctr" defTabSz="685624" fontAlgn="auto">
                  <a:spcBef>
                    <a:spcPts val="0"/>
                  </a:spcBef>
                  <a:spcAft>
                    <a:spcPts val="0"/>
                  </a:spcAft>
                </a:pPr>
                <a:endParaRPr lang="en-US" sz="1900" dirty="0" err="1">
                  <a:solidFill>
                    <a:srgbClr val="FFFFFF"/>
                  </a:solidFill>
                  <a:latin typeface="Arial"/>
                  <a:ea typeface="Arial" pitchFamily="-107" charset="0"/>
                  <a:cs typeface="Arial" pitchFamily="-107" charset="0"/>
                  <a:sym typeface="Arial" pitchFamily="-107" charset="0"/>
                </a:endParaRPr>
              </a:p>
            </p:txBody>
          </p:sp>
          <p:sp>
            <p:nvSpPr>
              <p:cNvPr id="153" name="Oval 152"/>
              <p:cNvSpPr/>
              <p:nvPr/>
            </p:nvSpPr>
            <p:spPr bwMode="auto">
              <a:xfrm>
                <a:off x="6284519" y="3380886"/>
                <a:ext cx="1294766" cy="514322"/>
              </a:xfrm>
              <a:prstGeom prst="ellipse">
                <a:avLst/>
              </a:prstGeom>
              <a:gradFill flip="none" rotWithShape="1">
                <a:gsLst>
                  <a:gs pos="100000">
                    <a:schemeClr val="accent2">
                      <a:lumMod val="50000"/>
                      <a:alpha val="0"/>
                    </a:schemeClr>
                  </a:gs>
                  <a:gs pos="0">
                    <a:schemeClr val="accent2">
                      <a:alpha val="73000"/>
                    </a:schemeClr>
                  </a:gs>
                </a:gsLst>
                <a:path path="shape">
                  <a:fillToRect l="50000" t="50000" r="50000" b="50000"/>
                </a:path>
                <a:tileRect/>
              </a:gradFill>
              <a:ln w="12700" cap="flat">
                <a:noFill/>
                <a:miter lim="800000"/>
                <a:headEnd type="none" w="med" len="med"/>
                <a:tailEnd type="none" w="med" len="med"/>
              </a:ln>
            </p:spPr>
            <p:txBody>
              <a:bodyPr lIns="0" tIns="0" rIns="0" bIns="0" rtlCol="0" anchor="ctr"/>
              <a:lstStyle/>
              <a:p>
                <a:pPr algn="ctr" defTabSz="685624" fontAlgn="auto">
                  <a:spcBef>
                    <a:spcPts val="0"/>
                  </a:spcBef>
                  <a:spcAft>
                    <a:spcPts val="0"/>
                  </a:spcAft>
                </a:pPr>
                <a:endParaRPr lang="en-US" sz="1900" dirty="0" err="1">
                  <a:solidFill>
                    <a:srgbClr val="FFFFFF"/>
                  </a:solidFill>
                  <a:latin typeface="Arial"/>
                  <a:ea typeface="Arial" pitchFamily="-107" charset="0"/>
                  <a:cs typeface="Arial" pitchFamily="-107" charset="0"/>
                  <a:sym typeface="Arial" pitchFamily="-107" charset="0"/>
                </a:endParaRPr>
              </a:p>
            </p:txBody>
          </p:sp>
          <p:sp>
            <p:nvSpPr>
              <p:cNvPr id="154" name="Oval 153"/>
              <p:cNvSpPr/>
              <p:nvPr/>
            </p:nvSpPr>
            <p:spPr bwMode="auto">
              <a:xfrm>
                <a:off x="5945877" y="3936854"/>
                <a:ext cx="1092138" cy="514322"/>
              </a:xfrm>
              <a:prstGeom prst="ellipse">
                <a:avLst/>
              </a:prstGeom>
              <a:gradFill flip="none" rotWithShape="1">
                <a:gsLst>
                  <a:gs pos="100000">
                    <a:schemeClr val="accent2">
                      <a:lumMod val="50000"/>
                      <a:alpha val="0"/>
                    </a:schemeClr>
                  </a:gs>
                  <a:gs pos="0">
                    <a:schemeClr val="accent2">
                      <a:alpha val="73000"/>
                    </a:schemeClr>
                  </a:gs>
                </a:gsLst>
                <a:path path="shape">
                  <a:fillToRect l="50000" t="50000" r="50000" b="50000"/>
                </a:path>
                <a:tileRect/>
              </a:gradFill>
              <a:ln w="12700" cap="flat">
                <a:noFill/>
                <a:miter lim="800000"/>
                <a:headEnd type="none" w="med" len="med"/>
                <a:tailEnd type="none" w="med" len="med"/>
              </a:ln>
            </p:spPr>
            <p:txBody>
              <a:bodyPr lIns="0" tIns="0" rIns="0" bIns="0" rtlCol="0" anchor="ctr"/>
              <a:lstStyle/>
              <a:p>
                <a:pPr algn="ctr" defTabSz="685624" fontAlgn="auto">
                  <a:spcBef>
                    <a:spcPts val="0"/>
                  </a:spcBef>
                  <a:spcAft>
                    <a:spcPts val="0"/>
                  </a:spcAft>
                </a:pPr>
                <a:endParaRPr lang="en-US" sz="1900" dirty="0" err="1">
                  <a:solidFill>
                    <a:srgbClr val="FFFFFF"/>
                  </a:solidFill>
                  <a:latin typeface="Arial"/>
                  <a:ea typeface="Arial" pitchFamily="-107" charset="0"/>
                  <a:cs typeface="Arial" pitchFamily="-107" charset="0"/>
                  <a:sym typeface="Arial" pitchFamily="-107" charset="0"/>
                </a:endParaRPr>
              </a:p>
            </p:txBody>
          </p:sp>
          <p:sp>
            <p:nvSpPr>
              <p:cNvPr id="146" name="TextBox 145"/>
              <p:cNvSpPr txBox="1"/>
              <p:nvPr/>
            </p:nvSpPr>
            <p:spPr>
              <a:xfrm>
                <a:off x="6723580" y="2452324"/>
                <a:ext cx="1225204" cy="238527"/>
              </a:xfrm>
              <a:prstGeom prst="rect">
                <a:avLst/>
              </a:prstGeom>
              <a:noFill/>
            </p:spPr>
            <p:txBody>
              <a:bodyPr wrap="none" rtlCol="0">
                <a:spAutoFit/>
              </a:bodyPr>
              <a:lstStyle/>
              <a:p>
                <a:pPr defTabSz="606982" fontAlgn="auto">
                  <a:lnSpc>
                    <a:spcPct val="90000"/>
                  </a:lnSpc>
                  <a:spcBef>
                    <a:spcPts val="800"/>
                  </a:spcBef>
                  <a:spcAft>
                    <a:spcPts val="0"/>
                  </a:spcAft>
                </a:pPr>
                <a:r>
                  <a:rPr lang="en-US" sz="1600" b="1" dirty="0">
                    <a:solidFill>
                      <a:srgbClr val="FFC000"/>
                    </a:solidFill>
                    <a:latin typeface="Arial"/>
                    <a:ea typeface="Apple LiGothic Medium"/>
                    <a:cs typeface="Apple LiGothic Medium"/>
                  </a:rPr>
                  <a:t>L4-L7 Services</a:t>
                </a:r>
              </a:p>
            </p:txBody>
          </p:sp>
          <p:sp>
            <p:nvSpPr>
              <p:cNvPr id="147" name="TextBox 146"/>
              <p:cNvSpPr txBox="1"/>
              <p:nvPr/>
            </p:nvSpPr>
            <p:spPr>
              <a:xfrm>
                <a:off x="6734581" y="2982716"/>
                <a:ext cx="1079392" cy="238527"/>
              </a:xfrm>
              <a:prstGeom prst="rect">
                <a:avLst/>
              </a:prstGeom>
              <a:noFill/>
            </p:spPr>
            <p:txBody>
              <a:bodyPr wrap="none" rtlCol="0">
                <a:spAutoFit/>
              </a:bodyPr>
              <a:lstStyle/>
              <a:p>
                <a:pPr defTabSz="606982" fontAlgn="auto">
                  <a:lnSpc>
                    <a:spcPct val="90000"/>
                  </a:lnSpc>
                  <a:spcBef>
                    <a:spcPts val="800"/>
                  </a:spcBef>
                  <a:spcAft>
                    <a:spcPts val="0"/>
                  </a:spcAft>
                </a:pPr>
                <a:r>
                  <a:rPr lang="en-US" sz="1600" b="1" dirty="0">
                    <a:solidFill>
                      <a:srgbClr val="FFC000"/>
                    </a:solidFill>
                    <a:latin typeface="Arial"/>
                    <a:ea typeface="Apple LiGothic Medium"/>
                    <a:cs typeface="Apple LiGothic Medium"/>
                  </a:rPr>
                  <a:t>Management</a:t>
                </a:r>
              </a:p>
            </p:txBody>
          </p:sp>
          <p:sp>
            <p:nvSpPr>
              <p:cNvPr id="148" name="TextBox 147"/>
              <p:cNvSpPr txBox="1"/>
              <p:nvPr/>
            </p:nvSpPr>
            <p:spPr>
              <a:xfrm>
                <a:off x="6536602" y="3513108"/>
                <a:ext cx="754249" cy="238527"/>
              </a:xfrm>
              <a:prstGeom prst="rect">
                <a:avLst/>
              </a:prstGeom>
              <a:noFill/>
            </p:spPr>
            <p:txBody>
              <a:bodyPr wrap="none" rtlCol="0">
                <a:spAutoFit/>
              </a:bodyPr>
              <a:lstStyle/>
              <a:p>
                <a:pPr defTabSz="606982" fontAlgn="auto">
                  <a:lnSpc>
                    <a:spcPct val="90000"/>
                  </a:lnSpc>
                  <a:spcBef>
                    <a:spcPts val="800"/>
                  </a:spcBef>
                  <a:spcAft>
                    <a:spcPts val="0"/>
                  </a:spcAft>
                </a:pPr>
                <a:r>
                  <a:rPr lang="en-US" sz="1600" b="1" dirty="0">
                    <a:solidFill>
                      <a:srgbClr val="FFC000"/>
                    </a:solidFill>
                    <a:latin typeface="Arial"/>
                    <a:ea typeface="Apple LiGothic Medium"/>
                    <a:cs typeface="Apple LiGothic Medium"/>
                  </a:rPr>
                  <a:t>Security</a:t>
                </a:r>
              </a:p>
            </p:txBody>
          </p:sp>
          <p:sp>
            <p:nvSpPr>
              <p:cNvPr id="149" name="TextBox 148"/>
              <p:cNvSpPr txBox="1"/>
              <p:nvPr/>
            </p:nvSpPr>
            <p:spPr>
              <a:xfrm>
                <a:off x="6113477" y="4043498"/>
                <a:ext cx="711633" cy="238527"/>
              </a:xfrm>
              <a:prstGeom prst="rect">
                <a:avLst/>
              </a:prstGeom>
              <a:noFill/>
            </p:spPr>
            <p:txBody>
              <a:bodyPr wrap="none" rtlCol="0">
                <a:spAutoFit/>
              </a:bodyPr>
              <a:lstStyle/>
              <a:p>
                <a:pPr defTabSz="606982" fontAlgn="auto">
                  <a:lnSpc>
                    <a:spcPct val="90000"/>
                  </a:lnSpc>
                  <a:spcBef>
                    <a:spcPts val="800"/>
                  </a:spcBef>
                  <a:spcAft>
                    <a:spcPts val="0"/>
                  </a:spcAft>
                </a:pPr>
                <a:r>
                  <a:rPr lang="en-US" sz="1600" b="1" dirty="0">
                    <a:solidFill>
                      <a:srgbClr val="FFC000"/>
                    </a:solidFill>
                    <a:effectLst>
                      <a:outerShdw blurRad="63500" algn="ctr" rotWithShape="0">
                        <a:prstClr val="black">
                          <a:alpha val="40000"/>
                        </a:prstClr>
                      </a:outerShdw>
                    </a:effectLst>
                    <a:latin typeface="Arial"/>
                    <a:ea typeface="Apple LiGothic Medium"/>
                    <a:cs typeface="Apple LiGothic Medium"/>
                  </a:rPr>
                  <a:t>Storage</a:t>
                </a:r>
              </a:p>
            </p:txBody>
          </p:sp>
        </p:grpSp>
        <p:pic>
          <p:nvPicPr>
            <p:cNvPr id="156" name="Picture 8" descr="http://www.scopeme.com/Lists/Photos/a10logo.png"/>
            <p:cNvPicPr>
              <a:picLocks noChangeAspect="1" noChangeArrowheads="1"/>
            </p:cNvPicPr>
            <p:nvPr/>
          </p:nvPicPr>
          <p:blipFill>
            <a:blip r:embed="rId15" cstate="print">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val="0"/>
                </a:ext>
              </a:extLst>
            </a:blip>
            <a:stretch>
              <a:fillRect/>
            </a:stretch>
          </p:blipFill>
          <p:spPr bwMode="auto">
            <a:xfrm>
              <a:off x="6190881" y="2576002"/>
              <a:ext cx="539772" cy="19680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7" name="Picture 10" descr="http://www.embrane.com/sites/all/themes/embrane2/logo.png"/>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rightnessContrast bright="100000"/>
                      </a14:imgEffect>
                    </a14:imgLayer>
                  </a14:imgProps>
                </a:ext>
                <a:ext uri="{28A0092B-C50C-407E-A947-70E740481C1C}">
                  <a14:useLocalDpi xmlns:a14="http://schemas.microsoft.com/office/drawing/2010/main" val="0"/>
                </a:ext>
              </a:extLst>
            </a:blip>
            <a:srcRect r="63734"/>
            <a:stretch/>
          </p:blipFill>
          <p:spPr bwMode="auto">
            <a:xfrm>
              <a:off x="8024799" y="2365646"/>
              <a:ext cx="557038" cy="179556"/>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29"/>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558384" y="2545202"/>
              <a:ext cx="252544" cy="226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9" name="Picture 158"/>
            <p:cNvPicPr>
              <a:picLocks noChangeAspect="1"/>
            </p:cNvPicPr>
            <p:nvPr/>
          </p:nvPicPr>
          <p:blipFill rotWithShape="1">
            <a:blip r:embed="rId20" cstate="print">
              <a:extLst>
                <a:ext uri="{BEBA8EAE-BF5A-486C-A8C5-ECC9F3942E4B}">
                  <a14:imgProps xmlns:a14="http://schemas.microsoft.com/office/drawing/2010/main">
                    <a14:imgLayer r:embed="rId21">
                      <a14:imgEffect>
                        <a14:brightnessContrast bright="100000"/>
                      </a14:imgEffect>
                    </a14:imgLayer>
                  </a14:imgProps>
                </a:ext>
                <a:ext uri="{28A0092B-C50C-407E-A947-70E740481C1C}">
                  <a14:useLocalDpi xmlns:a14="http://schemas.microsoft.com/office/drawing/2010/main" val="0"/>
                </a:ext>
              </a:extLst>
            </a:blip>
            <a:srcRect r="2242"/>
            <a:stretch/>
          </p:blipFill>
          <p:spPr>
            <a:xfrm>
              <a:off x="5862569" y="2373169"/>
              <a:ext cx="475137" cy="208420"/>
            </a:xfrm>
            <a:prstGeom prst="rect">
              <a:avLst/>
            </a:prstGeom>
          </p:spPr>
        </p:pic>
        <p:pic>
          <p:nvPicPr>
            <p:cNvPr id="132" name="Picture 4"/>
            <p:cNvPicPr>
              <a:picLocks noChangeAspect="1" noChangeArrowheads="1"/>
            </p:cNvPicPr>
            <p:nvPr/>
          </p:nvPicPr>
          <p:blipFill>
            <a:blip r:embed="rId22" cstate="print">
              <a:lum bright="100000"/>
              <a:extLst>
                <a:ext uri="{28A0092B-C50C-407E-A947-70E740481C1C}">
                  <a14:useLocalDpi xmlns:a14="http://schemas.microsoft.com/office/drawing/2010/main" val="0"/>
                </a:ext>
              </a:extLst>
            </a:blip>
            <a:srcRect/>
            <a:stretch>
              <a:fillRect/>
            </a:stretch>
          </p:blipFill>
          <p:spPr bwMode="auto">
            <a:xfrm>
              <a:off x="5646957" y="1868482"/>
              <a:ext cx="669041" cy="9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 name="Picture 134"/>
            <p:cNvPicPr>
              <a:picLocks noChangeAspect="1"/>
            </p:cNvPicPr>
            <p:nvPr/>
          </p:nvPicPr>
          <p:blipFill rotWithShape="1">
            <a:blip r:embed="rId20" cstate="print">
              <a:extLst>
                <a:ext uri="{BEBA8EAE-BF5A-486C-A8C5-ECC9F3942E4B}">
                  <a14:imgProps xmlns:a14="http://schemas.microsoft.com/office/drawing/2010/main">
                    <a14:imgLayer r:embed="rId21">
                      <a14:imgEffect>
                        <a14:brightnessContrast bright="100000"/>
                      </a14:imgEffect>
                    </a14:imgLayer>
                  </a14:imgProps>
                </a:ext>
                <a:ext uri="{28A0092B-C50C-407E-A947-70E740481C1C}">
                  <a14:useLocalDpi xmlns:a14="http://schemas.microsoft.com/office/drawing/2010/main" val="0"/>
                </a:ext>
              </a:extLst>
            </a:blip>
            <a:srcRect r="2242"/>
            <a:stretch/>
          </p:blipFill>
          <p:spPr>
            <a:xfrm>
              <a:off x="5765918" y="2031202"/>
              <a:ext cx="475137" cy="208420"/>
            </a:xfrm>
            <a:prstGeom prst="rect">
              <a:avLst/>
            </a:prstGeom>
          </p:spPr>
        </p:pic>
        <p:pic>
          <p:nvPicPr>
            <p:cNvPr id="122" name="Picture 105"/>
            <p:cNvPicPr>
              <a:picLocks noChangeAspect="1" noChangeArrowheads="1"/>
            </p:cNvPicPr>
            <p:nvPr/>
          </p:nvPicPr>
          <p:blipFill rotWithShape="1">
            <a:blip r:embed="rId23" cstate="print">
              <a:lum bright="100000"/>
            </a:blip>
            <a:srcRect r="51874"/>
            <a:stretch/>
          </p:blipFill>
          <p:spPr bwMode="auto">
            <a:xfrm>
              <a:off x="7886747" y="2943554"/>
              <a:ext cx="338642" cy="142931"/>
            </a:xfrm>
            <a:prstGeom prst="rect">
              <a:avLst/>
            </a:prstGeom>
            <a:noFill/>
            <a:ln w="9525" algn="ctr">
              <a:noFill/>
              <a:miter lim="800000"/>
              <a:headEnd/>
              <a:tailEnd/>
            </a:ln>
          </p:spPr>
        </p:pic>
        <p:pic>
          <p:nvPicPr>
            <p:cNvPr id="123" name="Picture 3"/>
            <p:cNvPicPr>
              <a:picLocks noChangeAspect="1" noChangeArrowheads="1"/>
            </p:cNvPicPr>
            <p:nvPr/>
          </p:nvPicPr>
          <p:blipFill>
            <a:blip r:embed="rId24" cstate="print">
              <a:lum bright="100000"/>
            </a:blip>
            <a:srcRect/>
            <a:stretch>
              <a:fillRect/>
            </a:stretch>
          </p:blipFill>
          <p:spPr bwMode="auto">
            <a:xfrm>
              <a:off x="8303318" y="3150027"/>
              <a:ext cx="367024" cy="148220"/>
            </a:xfrm>
            <a:prstGeom prst="rect">
              <a:avLst/>
            </a:prstGeom>
            <a:noFill/>
            <a:ln w="9525">
              <a:noFill/>
              <a:miter lim="800000"/>
              <a:headEnd/>
              <a:tailEnd/>
            </a:ln>
            <a:effectLst/>
          </p:spPr>
        </p:pic>
        <p:pic>
          <p:nvPicPr>
            <p:cNvPr id="124" name="Picture 6" descr="File:CA Technologies brand.svg"/>
            <p:cNvPicPr>
              <a:picLocks noChangeAspect="1" noChangeArrowheads="1"/>
            </p:cNvPicPr>
            <p:nvPr/>
          </p:nvPicPr>
          <p:blipFill>
            <a:blip r:embed="rId25" cstate="print">
              <a:extLst>
                <a:ext uri="{BEBA8EAE-BF5A-486C-A8C5-ECC9F3942E4B}">
                  <a14:imgProps xmlns:a14="http://schemas.microsoft.com/office/drawing/2010/main">
                    <a14:imgLayer r:embed="rId2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900013" y="2901677"/>
              <a:ext cx="305398" cy="23354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24"/>
            <p:cNvPicPr>
              <a:picLocks noChangeAspect="1"/>
            </p:cNvPicPr>
            <p:nvPr/>
          </p:nvPicPr>
          <p:blipFill>
            <a:blip r:embed="rId27" cstate="print">
              <a:extLst>
                <a:ext uri="{BEBA8EAE-BF5A-486C-A8C5-ECC9F3942E4B}">
                  <a14:imgProps xmlns:a14="http://schemas.microsoft.com/office/drawing/2010/main">
                    <a14:imgLayer r:embed="rId2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316943" y="2918492"/>
              <a:ext cx="453715" cy="137985"/>
            </a:xfrm>
            <a:prstGeom prst="rect">
              <a:avLst/>
            </a:prstGeom>
          </p:spPr>
        </p:pic>
        <p:pic>
          <p:nvPicPr>
            <p:cNvPr id="126" name="Picture 39"/>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506157" y="2935967"/>
              <a:ext cx="440410" cy="120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7" name="Picture 2" descr="http://d2zmdbbm9feqrf.cloudfront.net/cl365/productionfiles/2247/Netscout_logo.png"/>
            <p:cNvPicPr>
              <a:picLocks noChangeAspect="1" noChangeArrowheads="1"/>
            </p:cNvPicPr>
            <p:nvPr/>
          </p:nvPicPr>
          <p:blipFill>
            <a:blip r:embed="rId30" cstate="print">
              <a:extLst>
                <a:ext uri="{BEBA8EAE-BF5A-486C-A8C5-ECC9F3942E4B}">
                  <a14:imgProps xmlns:a14="http://schemas.microsoft.com/office/drawing/2010/main">
                    <a14:imgLayer r:embed="rId3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077642" y="3093157"/>
              <a:ext cx="641025" cy="21367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8000118" y="3442156"/>
              <a:ext cx="685565" cy="179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7" name="Rectangle 96"/>
          <p:cNvSpPr/>
          <p:nvPr/>
        </p:nvSpPr>
        <p:spPr bwMode="auto">
          <a:xfrm>
            <a:off x="423334" y="6021261"/>
            <a:ext cx="11345334" cy="836741"/>
          </a:xfrm>
          <a:prstGeom prst="rect">
            <a:avLst/>
          </a:prstGeom>
          <a:gradFill flip="none" rotWithShape="1">
            <a:gsLst>
              <a:gs pos="20000">
                <a:srgbClr val="0F5079">
                  <a:alpha val="65000"/>
                </a:srgbClr>
              </a:gs>
              <a:gs pos="0">
                <a:schemeClr val="accent1">
                  <a:lumMod val="75000"/>
                  <a:alpha val="0"/>
                </a:schemeClr>
              </a:gs>
              <a:gs pos="80000">
                <a:srgbClr val="0F5079">
                  <a:alpha val="65000"/>
                </a:srgbClr>
              </a:gs>
              <a:gs pos="100000">
                <a:schemeClr val="accent1">
                  <a:lumMod val="75000"/>
                  <a:alpha val="0"/>
                </a:schemeClr>
              </a:gs>
              <a:gs pos="50000">
                <a:schemeClr val="accent1">
                  <a:lumMod val="50000"/>
                </a:schemeClr>
              </a:gs>
            </a:gsLst>
            <a:lin ang="0" scaled="1"/>
            <a:tileRect/>
          </a:gradFill>
          <a:ln w="12700" cap="flat">
            <a:noFill/>
            <a:miter lim="800000"/>
            <a:headEnd type="none" w="med" len="med"/>
            <a:tailEnd type="none" w="med" len="med"/>
          </a:ln>
        </p:spPr>
        <p:txBody>
          <a:bodyPr lIns="0" tIns="0" rIns="0" bIns="0" rtlCol="0" anchor="ctr"/>
          <a:lstStyle/>
          <a:p>
            <a:pPr algn="ctr" defTabSz="606982" fontAlgn="auto">
              <a:spcBef>
                <a:spcPts val="0"/>
              </a:spcBef>
              <a:spcAft>
                <a:spcPts val="0"/>
              </a:spcAft>
            </a:pPr>
            <a:r>
              <a:rPr lang="en-US" dirty="0">
                <a:solidFill>
                  <a:srgbClr val="FFFFFF"/>
                </a:solidFill>
                <a:latin typeface="Arial"/>
                <a:ea typeface="Apple LiGothic Medium"/>
                <a:cs typeface="Apple LiGothic Medium"/>
              </a:rPr>
              <a:t>Operational Choice—Service Provider, Enterprise, Commercial</a:t>
            </a:r>
          </a:p>
        </p:txBody>
      </p:sp>
      <p:grpSp>
        <p:nvGrpSpPr>
          <p:cNvPr id="17" name="Group 16"/>
          <p:cNvGrpSpPr/>
          <p:nvPr/>
        </p:nvGrpSpPr>
        <p:grpSpPr>
          <a:xfrm>
            <a:off x="4183002" y="1578816"/>
            <a:ext cx="3856101" cy="4419127"/>
            <a:chOff x="3137250" y="1184112"/>
            <a:chExt cx="2892076" cy="3314345"/>
          </a:xfrm>
        </p:grpSpPr>
        <p:grpSp>
          <p:nvGrpSpPr>
            <p:cNvPr id="13" name="Group 12"/>
            <p:cNvGrpSpPr/>
            <p:nvPr/>
          </p:nvGrpSpPr>
          <p:grpSpPr>
            <a:xfrm>
              <a:off x="3137250" y="1542274"/>
              <a:ext cx="2892076" cy="2956183"/>
              <a:chOff x="3137250" y="1542274"/>
              <a:chExt cx="2892076" cy="2956183"/>
            </a:xfrm>
          </p:grpSpPr>
          <p:sp>
            <p:nvSpPr>
              <p:cNvPr id="86" name="Oval 85"/>
              <p:cNvSpPr/>
              <p:nvPr/>
            </p:nvSpPr>
            <p:spPr bwMode="auto">
              <a:xfrm>
                <a:off x="3544098" y="1542274"/>
                <a:ext cx="2094542" cy="2787354"/>
              </a:xfrm>
              <a:custGeom>
                <a:avLst/>
                <a:gdLst/>
                <a:ahLst/>
                <a:cxnLst/>
                <a:rect l="l" t="t" r="r" b="b"/>
                <a:pathLst>
                  <a:path w="2094542" h="2787354">
                    <a:moveTo>
                      <a:pt x="1047271" y="0"/>
                    </a:moveTo>
                    <a:cubicBezTo>
                      <a:pt x="1685043" y="322184"/>
                      <a:pt x="2094542" y="826799"/>
                      <a:pt x="2094542" y="1393677"/>
                    </a:cubicBezTo>
                    <a:cubicBezTo>
                      <a:pt x="2094542" y="1960555"/>
                      <a:pt x="1685043" y="2465170"/>
                      <a:pt x="1047271" y="2787354"/>
                    </a:cubicBezTo>
                    <a:cubicBezTo>
                      <a:pt x="409499" y="2465170"/>
                      <a:pt x="0" y="1960555"/>
                      <a:pt x="0" y="1393677"/>
                    </a:cubicBezTo>
                    <a:cubicBezTo>
                      <a:pt x="0" y="826799"/>
                      <a:pt x="409499" y="322184"/>
                      <a:pt x="1047271" y="0"/>
                    </a:cubicBezTo>
                    <a:close/>
                  </a:path>
                </a:pathLst>
              </a:custGeom>
              <a:blipFill>
                <a:blip r:embed="rId33"/>
                <a:stretch>
                  <a:fillRect/>
                </a:stretch>
              </a:blipFill>
              <a:ln w="12700" cap="flat">
                <a:noFill/>
                <a:miter lim="800000"/>
                <a:headEnd type="none" w="med" len="med"/>
                <a:tailEnd type="none" w="med" len="med"/>
              </a:ln>
            </p:spPr>
            <p:txBody>
              <a:bodyPr lIns="0" tIns="0" rIns="0" bIns="0" rtlCol="0" anchor="ctr"/>
              <a:lstStyle/>
              <a:p>
                <a:pPr algn="ctr" defTabSz="685624" fontAlgn="auto">
                  <a:spcBef>
                    <a:spcPts val="0"/>
                  </a:spcBef>
                  <a:spcAft>
                    <a:spcPts val="0"/>
                  </a:spcAft>
                </a:pPr>
                <a:endParaRPr lang="en-US" sz="1900" dirty="0" err="1">
                  <a:solidFill>
                    <a:srgbClr val="FFFFFF"/>
                  </a:solidFill>
                  <a:latin typeface="Arial"/>
                  <a:ea typeface="Arial" pitchFamily="-107" charset="0"/>
                  <a:cs typeface="Arial" pitchFamily="-107" charset="0"/>
                  <a:sym typeface="Arial" pitchFamily="-107" charset="0"/>
                </a:endParaRPr>
              </a:p>
            </p:txBody>
          </p:sp>
          <p:grpSp>
            <p:nvGrpSpPr>
              <p:cNvPr id="24" name="Group 23"/>
              <p:cNvGrpSpPr/>
              <p:nvPr/>
            </p:nvGrpSpPr>
            <p:grpSpPr>
              <a:xfrm>
                <a:off x="3137250" y="1845189"/>
                <a:ext cx="2892076" cy="2653268"/>
                <a:chOff x="3411401" y="2146300"/>
                <a:chExt cx="2304869" cy="2114550"/>
              </a:xfrm>
            </p:grpSpPr>
            <p:grpSp>
              <p:nvGrpSpPr>
                <p:cNvPr id="23" name="Group 22"/>
                <p:cNvGrpSpPr/>
                <p:nvPr/>
              </p:nvGrpSpPr>
              <p:grpSpPr>
                <a:xfrm>
                  <a:off x="3810000" y="2146300"/>
                  <a:ext cx="1511300" cy="1511300"/>
                  <a:chOff x="3810000" y="2146300"/>
                  <a:chExt cx="1511300" cy="1511300"/>
                </a:xfrm>
              </p:grpSpPr>
              <p:sp>
                <p:nvSpPr>
                  <p:cNvPr id="22" name="Arc 21"/>
                  <p:cNvSpPr/>
                  <p:nvPr/>
                </p:nvSpPr>
                <p:spPr bwMode="auto">
                  <a:xfrm>
                    <a:off x="3810000" y="2146300"/>
                    <a:ext cx="1511300" cy="1511300"/>
                  </a:xfrm>
                  <a:prstGeom prst="arc">
                    <a:avLst>
                      <a:gd name="adj1" fmla="val 12879807"/>
                      <a:gd name="adj2" fmla="val 19434792"/>
                    </a:avLst>
                  </a:prstGeom>
                  <a:noFill/>
                  <a:ln w="31750" cap="flat">
                    <a:solidFill>
                      <a:schemeClr val="bg1"/>
                    </a:solidFill>
                    <a:miter lim="800000"/>
                    <a:headEnd type="none" w="med" len="med"/>
                    <a:tailEnd type="none" w="med" len="med"/>
                  </a:ln>
                  <a:effectLst>
                    <a:outerShdw blurRad="50800" dist="38100" dir="2700000" algn="tl" rotWithShape="0">
                      <a:prstClr val="black">
                        <a:alpha val="40000"/>
                      </a:prstClr>
                    </a:outerShdw>
                  </a:effectLst>
                </p:spPr>
                <p:txBody>
                  <a:bodyPr lIns="0" tIns="0" rIns="0" bIns="0" rtlCol="0" anchor="ctr"/>
                  <a:lstStyle/>
                  <a:p>
                    <a:pPr algn="ctr" defTabSz="685624" fontAlgn="auto">
                      <a:spcBef>
                        <a:spcPts val="0"/>
                      </a:spcBef>
                      <a:spcAft>
                        <a:spcPts val="0"/>
                      </a:spcAft>
                    </a:pPr>
                    <a:endParaRPr lang="en-US" sz="1900" baseline="-25000" dirty="0" err="1">
                      <a:solidFill>
                        <a:srgbClr val="FFFFFF"/>
                      </a:solidFill>
                      <a:latin typeface="Arial"/>
                      <a:ea typeface="Arial" pitchFamily="-107" charset="0"/>
                      <a:cs typeface="Arial" pitchFamily="-107" charset="0"/>
                      <a:sym typeface="Arial" pitchFamily="-107" charset="0"/>
                    </a:endParaRPr>
                  </a:p>
                </p:txBody>
              </p:sp>
              <p:sp>
                <p:nvSpPr>
                  <p:cNvPr id="214" name="Arc 213"/>
                  <p:cNvSpPr/>
                  <p:nvPr/>
                </p:nvSpPr>
                <p:spPr bwMode="auto">
                  <a:xfrm>
                    <a:off x="3810000" y="2146300"/>
                    <a:ext cx="1511300" cy="1511300"/>
                  </a:xfrm>
                  <a:prstGeom prst="arc">
                    <a:avLst>
                      <a:gd name="adj1" fmla="val 6949447"/>
                      <a:gd name="adj2" fmla="val 8917899"/>
                    </a:avLst>
                  </a:prstGeom>
                  <a:noFill/>
                  <a:ln w="31750" cap="flat">
                    <a:solidFill>
                      <a:schemeClr val="bg1"/>
                    </a:solidFill>
                    <a:miter lim="800000"/>
                    <a:headEnd type="none" w="med" len="med"/>
                    <a:tailEnd type="none" w="med" len="med"/>
                  </a:ln>
                  <a:effectLst>
                    <a:outerShdw blurRad="50800" dist="38100" dir="2700000" algn="tl" rotWithShape="0">
                      <a:prstClr val="black">
                        <a:alpha val="40000"/>
                      </a:prstClr>
                    </a:outerShdw>
                  </a:effectLst>
                </p:spPr>
                <p:txBody>
                  <a:bodyPr lIns="0" tIns="0" rIns="0" bIns="0" rtlCol="0" anchor="ctr"/>
                  <a:lstStyle/>
                  <a:p>
                    <a:pPr algn="ctr" defTabSz="685624" fontAlgn="auto">
                      <a:spcBef>
                        <a:spcPts val="0"/>
                      </a:spcBef>
                      <a:spcAft>
                        <a:spcPts val="0"/>
                      </a:spcAft>
                    </a:pPr>
                    <a:endParaRPr lang="en-US" sz="1900" baseline="-25000" dirty="0" err="1">
                      <a:solidFill>
                        <a:srgbClr val="FFFFFF"/>
                      </a:solidFill>
                      <a:latin typeface="Arial"/>
                      <a:ea typeface="Arial" pitchFamily="-107" charset="0"/>
                      <a:cs typeface="Arial" pitchFamily="-107" charset="0"/>
                      <a:sym typeface="Arial" pitchFamily="-107" charset="0"/>
                    </a:endParaRPr>
                  </a:p>
                </p:txBody>
              </p:sp>
              <p:sp>
                <p:nvSpPr>
                  <p:cNvPr id="215" name="Arc 214"/>
                  <p:cNvSpPr/>
                  <p:nvPr/>
                </p:nvSpPr>
                <p:spPr bwMode="auto">
                  <a:xfrm>
                    <a:off x="3810000" y="2146300"/>
                    <a:ext cx="1511300" cy="1511300"/>
                  </a:xfrm>
                  <a:prstGeom prst="arc">
                    <a:avLst>
                      <a:gd name="adj1" fmla="val 1795805"/>
                      <a:gd name="adj2" fmla="val 3849883"/>
                    </a:avLst>
                  </a:prstGeom>
                  <a:noFill/>
                  <a:ln w="31750" cap="flat">
                    <a:solidFill>
                      <a:schemeClr val="bg1"/>
                    </a:solidFill>
                    <a:miter lim="800000"/>
                    <a:headEnd type="none" w="med" len="med"/>
                    <a:tailEnd type="none" w="med" len="med"/>
                  </a:ln>
                  <a:effectLst>
                    <a:outerShdw blurRad="50800" dist="38100" dir="2700000" algn="tl" rotWithShape="0">
                      <a:prstClr val="black">
                        <a:alpha val="40000"/>
                      </a:prstClr>
                    </a:outerShdw>
                  </a:effectLst>
                </p:spPr>
                <p:txBody>
                  <a:bodyPr lIns="0" tIns="0" rIns="0" bIns="0" rtlCol="0" anchor="ctr"/>
                  <a:lstStyle/>
                  <a:p>
                    <a:pPr algn="ctr" defTabSz="685624" fontAlgn="auto">
                      <a:spcBef>
                        <a:spcPts val="0"/>
                      </a:spcBef>
                      <a:spcAft>
                        <a:spcPts val="0"/>
                      </a:spcAft>
                    </a:pPr>
                    <a:endParaRPr lang="en-US" sz="1900" baseline="-25000" dirty="0" err="1">
                      <a:solidFill>
                        <a:srgbClr val="FFFFFF"/>
                      </a:solidFill>
                      <a:latin typeface="Arial"/>
                      <a:ea typeface="Arial" pitchFamily="-107" charset="0"/>
                      <a:cs typeface="Arial" pitchFamily="-107" charset="0"/>
                      <a:sym typeface="Arial" pitchFamily="-107" charset="0"/>
                    </a:endParaRPr>
                  </a:p>
                </p:txBody>
              </p:sp>
            </p:grpSp>
            <p:grpSp>
              <p:nvGrpSpPr>
                <p:cNvPr id="216" name="Group 215"/>
                <p:cNvGrpSpPr/>
                <p:nvPr/>
              </p:nvGrpSpPr>
              <p:grpSpPr>
                <a:xfrm>
                  <a:off x="4147457" y="3418296"/>
                  <a:ext cx="842554" cy="842554"/>
                  <a:chOff x="4147457" y="3500846"/>
                  <a:chExt cx="842554" cy="842554"/>
                </a:xfrm>
              </p:grpSpPr>
              <p:sp>
                <p:nvSpPr>
                  <p:cNvPr id="217" name="Oval 216"/>
                  <p:cNvSpPr/>
                  <p:nvPr/>
                </p:nvSpPr>
                <p:spPr bwMode="auto">
                  <a:xfrm>
                    <a:off x="4147457" y="3500846"/>
                    <a:ext cx="842554" cy="842554"/>
                  </a:xfrm>
                  <a:prstGeom prst="ellipse">
                    <a:avLst/>
                  </a:prstGeom>
                  <a:gradFill flip="none" rotWithShape="1">
                    <a:gsLst>
                      <a:gs pos="0">
                        <a:srgbClr val="18679C"/>
                      </a:gs>
                      <a:gs pos="97000">
                        <a:srgbClr val="041722">
                          <a:alpha val="78000"/>
                        </a:srgbClr>
                      </a:gs>
                    </a:gsLst>
                    <a:lin ang="13200000" scaled="0"/>
                    <a:tileRect/>
                  </a:gradFill>
                  <a:ln w="9525">
                    <a:gradFill>
                      <a:gsLst>
                        <a:gs pos="0">
                          <a:schemeClr val="bg2">
                            <a:lumMod val="91000"/>
                            <a:lumOff val="9000"/>
                          </a:schemeClr>
                        </a:gs>
                        <a:gs pos="100000">
                          <a:schemeClr val="accent1">
                            <a:tint val="23500"/>
                            <a:satMod val="160000"/>
                            <a:alpha val="0"/>
                          </a:schemeClr>
                        </a:gs>
                      </a:gsLst>
                      <a:lin ang="16200000" scaled="0"/>
                    </a:gra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914171" fontAlgn="auto">
                      <a:lnSpc>
                        <a:spcPct val="90000"/>
                      </a:lnSpc>
                      <a:spcBef>
                        <a:spcPts val="0"/>
                      </a:spcBef>
                      <a:spcAft>
                        <a:spcPts val="0"/>
                      </a:spcAft>
                    </a:pPr>
                    <a:endParaRPr lang="en-US" sz="1900" dirty="0" err="1">
                      <a:solidFill>
                        <a:prstClr val="white"/>
                      </a:solidFill>
                      <a:latin typeface="Arial" panose="020B0604020202020204" pitchFamily="34" charset="0"/>
                      <a:ea typeface="Apple LiGothic Medium"/>
                      <a:cs typeface="Apple LiGothic Medium"/>
                      <a:sym typeface="Arial" pitchFamily="-107" charset="0"/>
                    </a:endParaRPr>
                  </a:p>
                </p:txBody>
              </p:sp>
              <p:sp>
                <p:nvSpPr>
                  <p:cNvPr id="218" name="Freeform 6"/>
                  <p:cNvSpPr>
                    <a:spLocks noEditPoints="1"/>
                  </p:cNvSpPr>
                  <p:nvPr/>
                </p:nvSpPr>
                <p:spPr bwMode="auto">
                  <a:xfrm>
                    <a:off x="4318587" y="3806974"/>
                    <a:ext cx="521202" cy="421280"/>
                  </a:xfrm>
                  <a:custGeom>
                    <a:avLst/>
                    <a:gdLst>
                      <a:gd name="T0" fmla="*/ 1484 w 1552"/>
                      <a:gd name="T1" fmla="*/ 576 h 1255"/>
                      <a:gd name="T2" fmla="*/ 1456 w 1552"/>
                      <a:gd name="T3" fmla="*/ 472 h 1255"/>
                      <a:gd name="T4" fmla="*/ 1441 w 1552"/>
                      <a:gd name="T5" fmla="*/ 455 h 1255"/>
                      <a:gd name="T6" fmla="*/ 1340 w 1552"/>
                      <a:gd name="T7" fmla="*/ 414 h 1255"/>
                      <a:gd name="T8" fmla="*/ 1339 w 1552"/>
                      <a:gd name="T9" fmla="*/ 414 h 1255"/>
                      <a:gd name="T10" fmla="*/ 1199 w 1552"/>
                      <a:gd name="T11" fmla="*/ 525 h 1255"/>
                      <a:gd name="T12" fmla="*/ 1198 w 1552"/>
                      <a:gd name="T13" fmla="*/ 540 h 1255"/>
                      <a:gd name="T14" fmla="*/ 1179 w 1552"/>
                      <a:gd name="T15" fmla="*/ 539 h 1255"/>
                      <a:gd name="T16" fmla="*/ 1099 w 1552"/>
                      <a:gd name="T17" fmla="*/ 478 h 1255"/>
                      <a:gd name="T18" fmla="*/ 1062 w 1552"/>
                      <a:gd name="T19" fmla="*/ 425 h 1255"/>
                      <a:gd name="T20" fmla="*/ 931 w 1552"/>
                      <a:gd name="T21" fmla="*/ 395 h 1255"/>
                      <a:gd name="T22" fmla="*/ 811 w 1552"/>
                      <a:gd name="T23" fmla="*/ 340 h 1255"/>
                      <a:gd name="T24" fmla="*/ 752 w 1552"/>
                      <a:gd name="T25" fmla="*/ 122 h 1255"/>
                      <a:gd name="T26" fmla="*/ 721 w 1552"/>
                      <a:gd name="T27" fmla="*/ 85 h 1255"/>
                      <a:gd name="T28" fmla="*/ 509 w 1552"/>
                      <a:gd name="T29" fmla="*/ 0 h 1255"/>
                      <a:gd name="T30" fmla="*/ 506 w 1552"/>
                      <a:gd name="T31" fmla="*/ 0 h 1255"/>
                      <a:gd name="T32" fmla="*/ 212 w 1552"/>
                      <a:gd name="T33" fmla="*/ 233 h 1255"/>
                      <a:gd name="T34" fmla="*/ 209 w 1552"/>
                      <a:gd name="T35" fmla="*/ 266 h 1255"/>
                      <a:gd name="T36" fmla="*/ 170 w 1552"/>
                      <a:gd name="T37" fmla="*/ 262 h 1255"/>
                      <a:gd name="T38" fmla="*/ 69 w 1552"/>
                      <a:gd name="T39" fmla="*/ 294 h 1255"/>
                      <a:gd name="T40" fmla="*/ 1 w 1552"/>
                      <a:gd name="T41" fmla="*/ 419 h 1255"/>
                      <a:gd name="T42" fmla="*/ 0 w 1552"/>
                      <a:gd name="T43" fmla="*/ 435 h 1255"/>
                      <a:gd name="T44" fmla="*/ 416 w 1552"/>
                      <a:gd name="T45" fmla="*/ 607 h 1255"/>
                      <a:gd name="T46" fmla="*/ 446 w 1552"/>
                      <a:gd name="T47" fmla="*/ 765 h 1255"/>
                      <a:gd name="T48" fmla="*/ 513 w 1552"/>
                      <a:gd name="T49" fmla="*/ 794 h 1255"/>
                      <a:gd name="T50" fmla="*/ 600 w 1552"/>
                      <a:gd name="T51" fmla="*/ 945 h 1255"/>
                      <a:gd name="T52" fmla="*/ 594 w 1552"/>
                      <a:gd name="T53" fmla="*/ 976 h 1255"/>
                      <a:gd name="T54" fmla="*/ 592 w 1552"/>
                      <a:gd name="T55" fmla="*/ 979 h 1255"/>
                      <a:gd name="T56" fmla="*/ 536 w 1552"/>
                      <a:gd name="T57" fmla="*/ 979 h 1255"/>
                      <a:gd name="T58" fmla="*/ 428 w 1552"/>
                      <a:gd name="T59" fmla="*/ 1101 h 1255"/>
                      <a:gd name="T60" fmla="*/ 426 w 1552"/>
                      <a:gd name="T61" fmla="*/ 1113 h 1255"/>
                      <a:gd name="T62" fmla="*/ 566 w 1552"/>
                      <a:gd name="T63" fmla="*/ 1255 h 1255"/>
                      <a:gd name="T64" fmla="*/ 767 w 1552"/>
                      <a:gd name="T65" fmla="*/ 1254 h 1255"/>
                      <a:gd name="T66" fmla="*/ 1196 w 1552"/>
                      <a:gd name="T67" fmla="*/ 1146 h 1255"/>
                      <a:gd name="T68" fmla="*/ 1080 w 1552"/>
                      <a:gd name="T69" fmla="*/ 1040 h 1255"/>
                      <a:gd name="T70" fmla="*/ 1072 w 1552"/>
                      <a:gd name="T71" fmla="*/ 941 h 1255"/>
                      <a:gd name="T72" fmla="*/ 1210 w 1552"/>
                      <a:gd name="T73" fmla="*/ 881 h 1255"/>
                      <a:gd name="T74" fmla="*/ 1240 w 1552"/>
                      <a:gd name="T75" fmla="*/ 815 h 1255"/>
                      <a:gd name="T76" fmla="*/ 1258 w 1552"/>
                      <a:gd name="T77" fmla="*/ 702 h 1255"/>
                      <a:gd name="T78" fmla="*/ 1299 w 1552"/>
                      <a:gd name="T79" fmla="*/ 702 h 1255"/>
                      <a:gd name="T80" fmla="*/ 1552 w 1552"/>
                      <a:gd name="T81" fmla="*/ 638 h 1255"/>
                      <a:gd name="T82" fmla="*/ 1237 w 1552"/>
                      <a:gd name="T83" fmla="*/ 780 h 1255"/>
                      <a:gd name="T84" fmla="*/ 1210 w 1552"/>
                      <a:gd name="T85" fmla="*/ 801 h 1255"/>
                      <a:gd name="T86" fmla="*/ 1180 w 1552"/>
                      <a:gd name="T87" fmla="*/ 867 h 1255"/>
                      <a:gd name="T88" fmla="*/ 1033 w 1552"/>
                      <a:gd name="T89" fmla="*/ 863 h 1255"/>
                      <a:gd name="T90" fmla="*/ 1008 w 1552"/>
                      <a:gd name="T91" fmla="*/ 834 h 1255"/>
                      <a:gd name="T92" fmla="*/ 837 w 1552"/>
                      <a:gd name="T93" fmla="*/ 765 h 1255"/>
                      <a:gd name="T94" fmla="*/ 835 w 1552"/>
                      <a:gd name="T95" fmla="*/ 765 h 1255"/>
                      <a:gd name="T96" fmla="*/ 522 w 1552"/>
                      <a:gd name="T97" fmla="*/ 781 h 1255"/>
                      <a:gd name="T98" fmla="*/ 486 w 1552"/>
                      <a:gd name="T99" fmla="*/ 725 h 1255"/>
                      <a:gd name="T100" fmla="*/ 432 w 1552"/>
                      <a:gd name="T101" fmla="*/ 607 h 1255"/>
                      <a:gd name="T102" fmla="*/ 955 w 1552"/>
                      <a:gd name="T103" fmla="*/ 472 h 1255"/>
                      <a:gd name="T104" fmla="*/ 1024 w 1552"/>
                      <a:gd name="T105" fmla="*/ 451 h 1255"/>
                      <a:gd name="T106" fmla="*/ 1062 w 1552"/>
                      <a:gd name="T107" fmla="*/ 505 h 1255"/>
                      <a:gd name="T108" fmla="*/ 1152 w 1552"/>
                      <a:gd name="T109" fmla="*/ 543 h 1255"/>
                      <a:gd name="T110" fmla="*/ 1099 w 1552"/>
                      <a:gd name="T111" fmla="*/ 612 h 1255"/>
                      <a:gd name="T112" fmla="*/ 1098 w 1552"/>
                      <a:gd name="T113" fmla="*/ 619 h 1255"/>
                      <a:gd name="T114" fmla="*/ 1180 w 1552"/>
                      <a:gd name="T115" fmla="*/ 702 h 1255"/>
                      <a:gd name="T116" fmla="*/ 1237 w 1552"/>
                      <a:gd name="T117" fmla="*/ 780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52" h="1255">
                        <a:moveTo>
                          <a:pt x="1489" y="575"/>
                        </a:moveTo>
                        <a:cubicBezTo>
                          <a:pt x="1487" y="575"/>
                          <a:pt x="1484" y="576"/>
                          <a:pt x="1484" y="576"/>
                        </a:cubicBezTo>
                        <a:cubicBezTo>
                          <a:pt x="1485" y="570"/>
                          <a:pt x="1485" y="564"/>
                          <a:pt x="1485" y="558"/>
                        </a:cubicBezTo>
                        <a:cubicBezTo>
                          <a:pt x="1485" y="525"/>
                          <a:pt x="1474" y="496"/>
                          <a:pt x="1456" y="472"/>
                        </a:cubicBezTo>
                        <a:cubicBezTo>
                          <a:pt x="1455" y="471"/>
                          <a:pt x="1455" y="471"/>
                          <a:pt x="1455" y="470"/>
                        </a:cubicBezTo>
                        <a:cubicBezTo>
                          <a:pt x="1450" y="465"/>
                          <a:pt x="1446" y="460"/>
                          <a:pt x="1441" y="455"/>
                        </a:cubicBezTo>
                        <a:cubicBezTo>
                          <a:pt x="1441" y="455"/>
                          <a:pt x="1441" y="455"/>
                          <a:pt x="1441" y="455"/>
                        </a:cubicBezTo>
                        <a:cubicBezTo>
                          <a:pt x="1415" y="429"/>
                          <a:pt x="1380" y="414"/>
                          <a:pt x="1340" y="414"/>
                        </a:cubicBezTo>
                        <a:cubicBezTo>
                          <a:pt x="1340" y="414"/>
                          <a:pt x="1340" y="414"/>
                          <a:pt x="1340" y="414"/>
                        </a:cubicBezTo>
                        <a:cubicBezTo>
                          <a:pt x="1339" y="414"/>
                          <a:pt x="1339" y="414"/>
                          <a:pt x="1339" y="414"/>
                        </a:cubicBezTo>
                        <a:cubicBezTo>
                          <a:pt x="1273" y="414"/>
                          <a:pt x="1217" y="458"/>
                          <a:pt x="1201" y="520"/>
                        </a:cubicBezTo>
                        <a:cubicBezTo>
                          <a:pt x="1200" y="521"/>
                          <a:pt x="1199" y="525"/>
                          <a:pt x="1199" y="525"/>
                        </a:cubicBezTo>
                        <a:cubicBezTo>
                          <a:pt x="1198" y="529"/>
                          <a:pt x="1197" y="534"/>
                          <a:pt x="1197" y="538"/>
                        </a:cubicBezTo>
                        <a:cubicBezTo>
                          <a:pt x="1197" y="539"/>
                          <a:pt x="1198" y="540"/>
                          <a:pt x="1198" y="540"/>
                        </a:cubicBezTo>
                        <a:cubicBezTo>
                          <a:pt x="1197" y="540"/>
                          <a:pt x="1197" y="540"/>
                          <a:pt x="1196" y="540"/>
                        </a:cubicBezTo>
                        <a:cubicBezTo>
                          <a:pt x="1191" y="539"/>
                          <a:pt x="1185" y="539"/>
                          <a:pt x="1179" y="539"/>
                        </a:cubicBezTo>
                        <a:cubicBezTo>
                          <a:pt x="1176" y="539"/>
                          <a:pt x="1173" y="539"/>
                          <a:pt x="1171" y="539"/>
                        </a:cubicBezTo>
                        <a:cubicBezTo>
                          <a:pt x="1150" y="517"/>
                          <a:pt x="1126" y="497"/>
                          <a:pt x="1099" y="478"/>
                        </a:cubicBezTo>
                        <a:cubicBezTo>
                          <a:pt x="1101" y="474"/>
                          <a:pt x="1102" y="470"/>
                          <a:pt x="1102" y="465"/>
                        </a:cubicBezTo>
                        <a:cubicBezTo>
                          <a:pt x="1102" y="443"/>
                          <a:pt x="1084" y="425"/>
                          <a:pt x="1062" y="425"/>
                        </a:cubicBezTo>
                        <a:cubicBezTo>
                          <a:pt x="1050" y="425"/>
                          <a:pt x="1040" y="430"/>
                          <a:pt x="1033" y="438"/>
                        </a:cubicBezTo>
                        <a:cubicBezTo>
                          <a:pt x="1001" y="421"/>
                          <a:pt x="967" y="407"/>
                          <a:pt x="931" y="395"/>
                        </a:cubicBezTo>
                        <a:cubicBezTo>
                          <a:pt x="907" y="361"/>
                          <a:pt x="867" y="339"/>
                          <a:pt x="821" y="339"/>
                        </a:cubicBezTo>
                        <a:cubicBezTo>
                          <a:pt x="819" y="339"/>
                          <a:pt x="811" y="340"/>
                          <a:pt x="811" y="340"/>
                        </a:cubicBezTo>
                        <a:cubicBezTo>
                          <a:pt x="813" y="327"/>
                          <a:pt x="813" y="316"/>
                          <a:pt x="813" y="303"/>
                        </a:cubicBezTo>
                        <a:cubicBezTo>
                          <a:pt x="813" y="235"/>
                          <a:pt x="790" y="173"/>
                          <a:pt x="752" y="122"/>
                        </a:cubicBezTo>
                        <a:cubicBezTo>
                          <a:pt x="752" y="121"/>
                          <a:pt x="751" y="120"/>
                          <a:pt x="750" y="118"/>
                        </a:cubicBezTo>
                        <a:cubicBezTo>
                          <a:pt x="741" y="107"/>
                          <a:pt x="731" y="96"/>
                          <a:pt x="721" y="85"/>
                        </a:cubicBezTo>
                        <a:cubicBezTo>
                          <a:pt x="721" y="85"/>
                          <a:pt x="721" y="85"/>
                          <a:pt x="721" y="85"/>
                        </a:cubicBezTo>
                        <a:cubicBezTo>
                          <a:pt x="666" y="32"/>
                          <a:pt x="592" y="0"/>
                          <a:pt x="509" y="0"/>
                        </a:cubicBezTo>
                        <a:cubicBezTo>
                          <a:pt x="508" y="0"/>
                          <a:pt x="508" y="0"/>
                          <a:pt x="508" y="0"/>
                        </a:cubicBezTo>
                        <a:cubicBezTo>
                          <a:pt x="506" y="0"/>
                          <a:pt x="506" y="0"/>
                          <a:pt x="506" y="0"/>
                        </a:cubicBezTo>
                        <a:cubicBezTo>
                          <a:pt x="366" y="0"/>
                          <a:pt x="249" y="93"/>
                          <a:pt x="215" y="223"/>
                        </a:cubicBezTo>
                        <a:cubicBezTo>
                          <a:pt x="214" y="226"/>
                          <a:pt x="212" y="233"/>
                          <a:pt x="212" y="233"/>
                        </a:cubicBezTo>
                        <a:cubicBezTo>
                          <a:pt x="210" y="242"/>
                          <a:pt x="208" y="252"/>
                          <a:pt x="208" y="262"/>
                        </a:cubicBezTo>
                        <a:cubicBezTo>
                          <a:pt x="208" y="263"/>
                          <a:pt x="209" y="265"/>
                          <a:pt x="209" y="266"/>
                        </a:cubicBezTo>
                        <a:cubicBezTo>
                          <a:pt x="208" y="266"/>
                          <a:pt x="207" y="265"/>
                          <a:pt x="206" y="265"/>
                        </a:cubicBezTo>
                        <a:cubicBezTo>
                          <a:pt x="194" y="264"/>
                          <a:pt x="183" y="262"/>
                          <a:pt x="170" y="262"/>
                        </a:cubicBezTo>
                        <a:cubicBezTo>
                          <a:pt x="158" y="262"/>
                          <a:pt x="148" y="264"/>
                          <a:pt x="136" y="265"/>
                        </a:cubicBezTo>
                        <a:cubicBezTo>
                          <a:pt x="111" y="269"/>
                          <a:pt x="88" y="279"/>
                          <a:pt x="69" y="294"/>
                        </a:cubicBezTo>
                        <a:cubicBezTo>
                          <a:pt x="32" y="323"/>
                          <a:pt x="5" y="367"/>
                          <a:pt x="1" y="417"/>
                        </a:cubicBezTo>
                        <a:cubicBezTo>
                          <a:pt x="1" y="417"/>
                          <a:pt x="1" y="417"/>
                          <a:pt x="1" y="419"/>
                        </a:cubicBezTo>
                        <a:cubicBezTo>
                          <a:pt x="1" y="423"/>
                          <a:pt x="0" y="427"/>
                          <a:pt x="0" y="432"/>
                        </a:cubicBezTo>
                        <a:cubicBezTo>
                          <a:pt x="0" y="435"/>
                          <a:pt x="0" y="435"/>
                          <a:pt x="0" y="435"/>
                        </a:cubicBezTo>
                        <a:cubicBezTo>
                          <a:pt x="0" y="530"/>
                          <a:pt x="77" y="607"/>
                          <a:pt x="172" y="607"/>
                        </a:cubicBezTo>
                        <a:cubicBezTo>
                          <a:pt x="416" y="607"/>
                          <a:pt x="416" y="607"/>
                          <a:pt x="416" y="607"/>
                        </a:cubicBezTo>
                        <a:cubicBezTo>
                          <a:pt x="419" y="650"/>
                          <a:pt x="435" y="692"/>
                          <a:pt x="462" y="733"/>
                        </a:cubicBezTo>
                        <a:cubicBezTo>
                          <a:pt x="452" y="740"/>
                          <a:pt x="446" y="752"/>
                          <a:pt x="446" y="765"/>
                        </a:cubicBezTo>
                        <a:cubicBezTo>
                          <a:pt x="446" y="787"/>
                          <a:pt x="464" y="805"/>
                          <a:pt x="486" y="805"/>
                        </a:cubicBezTo>
                        <a:cubicBezTo>
                          <a:pt x="496" y="805"/>
                          <a:pt x="506" y="801"/>
                          <a:pt x="513" y="794"/>
                        </a:cubicBezTo>
                        <a:cubicBezTo>
                          <a:pt x="545" y="826"/>
                          <a:pt x="584" y="855"/>
                          <a:pt x="628" y="879"/>
                        </a:cubicBezTo>
                        <a:cubicBezTo>
                          <a:pt x="616" y="899"/>
                          <a:pt x="606" y="921"/>
                          <a:pt x="600" y="945"/>
                        </a:cubicBezTo>
                        <a:cubicBezTo>
                          <a:pt x="599" y="947"/>
                          <a:pt x="597" y="953"/>
                          <a:pt x="597" y="953"/>
                        </a:cubicBezTo>
                        <a:cubicBezTo>
                          <a:pt x="596" y="961"/>
                          <a:pt x="594" y="968"/>
                          <a:pt x="594" y="976"/>
                        </a:cubicBezTo>
                        <a:cubicBezTo>
                          <a:pt x="594" y="977"/>
                          <a:pt x="595" y="978"/>
                          <a:pt x="595" y="980"/>
                        </a:cubicBezTo>
                        <a:cubicBezTo>
                          <a:pt x="594" y="979"/>
                          <a:pt x="593" y="979"/>
                          <a:pt x="592" y="979"/>
                        </a:cubicBezTo>
                        <a:cubicBezTo>
                          <a:pt x="583" y="978"/>
                          <a:pt x="574" y="976"/>
                          <a:pt x="563" y="976"/>
                        </a:cubicBezTo>
                        <a:cubicBezTo>
                          <a:pt x="554" y="976"/>
                          <a:pt x="546" y="978"/>
                          <a:pt x="536" y="979"/>
                        </a:cubicBezTo>
                        <a:cubicBezTo>
                          <a:pt x="516" y="982"/>
                          <a:pt x="498" y="990"/>
                          <a:pt x="482" y="1002"/>
                        </a:cubicBezTo>
                        <a:cubicBezTo>
                          <a:pt x="452" y="1026"/>
                          <a:pt x="431" y="1061"/>
                          <a:pt x="428" y="1101"/>
                        </a:cubicBezTo>
                        <a:cubicBezTo>
                          <a:pt x="428" y="1101"/>
                          <a:pt x="428" y="1101"/>
                          <a:pt x="428" y="1103"/>
                        </a:cubicBezTo>
                        <a:cubicBezTo>
                          <a:pt x="428" y="1106"/>
                          <a:pt x="426" y="1110"/>
                          <a:pt x="426" y="1113"/>
                        </a:cubicBezTo>
                        <a:cubicBezTo>
                          <a:pt x="426" y="1115"/>
                          <a:pt x="426" y="1115"/>
                          <a:pt x="426" y="1115"/>
                        </a:cubicBezTo>
                        <a:cubicBezTo>
                          <a:pt x="426" y="1193"/>
                          <a:pt x="488" y="1255"/>
                          <a:pt x="566" y="1255"/>
                        </a:cubicBezTo>
                        <a:cubicBezTo>
                          <a:pt x="765" y="1255"/>
                          <a:pt x="765" y="1255"/>
                          <a:pt x="765" y="1255"/>
                        </a:cubicBezTo>
                        <a:cubicBezTo>
                          <a:pt x="765" y="1254"/>
                          <a:pt x="766" y="1254"/>
                          <a:pt x="767" y="1254"/>
                        </a:cubicBezTo>
                        <a:cubicBezTo>
                          <a:pt x="1090" y="1254"/>
                          <a:pt x="1090" y="1254"/>
                          <a:pt x="1090" y="1254"/>
                        </a:cubicBezTo>
                        <a:cubicBezTo>
                          <a:pt x="1149" y="1254"/>
                          <a:pt x="1196" y="1205"/>
                          <a:pt x="1196" y="1146"/>
                        </a:cubicBezTo>
                        <a:cubicBezTo>
                          <a:pt x="1196" y="1086"/>
                          <a:pt x="1148" y="1038"/>
                          <a:pt x="1088" y="1038"/>
                        </a:cubicBezTo>
                        <a:cubicBezTo>
                          <a:pt x="1086" y="1038"/>
                          <a:pt x="1080" y="1040"/>
                          <a:pt x="1080" y="1040"/>
                        </a:cubicBezTo>
                        <a:cubicBezTo>
                          <a:pt x="1081" y="1029"/>
                          <a:pt x="1081" y="1020"/>
                          <a:pt x="1081" y="1009"/>
                        </a:cubicBezTo>
                        <a:cubicBezTo>
                          <a:pt x="1081" y="985"/>
                          <a:pt x="1078" y="963"/>
                          <a:pt x="1072" y="941"/>
                        </a:cubicBezTo>
                        <a:cubicBezTo>
                          <a:pt x="1120" y="927"/>
                          <a:pt x="1161" y="905"/>
                          <a:pt x="1192" y="877"/>
                        </a:cubicBezTo>
                        <a:cubicBezTo>
                          <a:pt x="1198" y="879"/>
                          <a:pt x="1204" y="881"/>
                          <a:pt x="1210" y="881"/>
                        </a:cubicBezTo>
                        <a:cubicBezTo>
                          <a:pt x="1232" y="881"/>
                          <a:pt x="1250" y="863"/>
                          <a:pt x="1250" y="841"/>
                        </a:cubicBezTo>
                        <a:cubicBezTo>
                          <a:pt x="1250" y="831"/>
                          <a:pt x="1246" y="822"/>
                          <a:pt x="1240" y="815"/>
                        </a:cubicBezTo>
                        <a:cubicBezTo>
                          <a:pt x="1245" y="805"/>
                          <a:pt x="1249" y="795"/>
                          <a:pt x="1252" y="785"/>
                        </a:cubicBezTo>
                        <a:cubicBezTo>
                          <a:pt x="1260" y="758"/>
                          <a:pt x="1262" y="730"/>
                          <a:pt x="1258" y="702"/>
                        </a:cubicBezTo>
                        <a:cubicBezTo>
                          <a:pt x="1298" y="702"/>
                          <a:pt x="1298" y="702"/>
                          <a:pt x="1298" y="702"/>
                        </a:cubicBezTo>
                        <a:cubicBezTo>
                          <a:pt x="1298" y="702"/>
                          <a:pt x="1299" y="702"/>
                          <a:pt x="1299" y="702"/>
                        </a:cubicBezTo>
                        <a:cubicBezTo>
                          <a:pt x="1489" y="702"/>
                          <a:pt x="1489" y="702"/>
                          <a:pt x="1489" y="702"/>
                        </a:cubicBezTo>
                        <a:cubicBezTo>
                          <a:pt x="1524" y="702"/>
                          <a:pt x="1552" y="673"/>
                          <a:pt x="1552" y="638"/>
                        </a:cubicBezTo>
                        <a:cubicBezTo>
                          <a:pt x="1552" y="603"/>
                          <a:pt x="1524" y="575"/>
                          <a:pt x="1489" y="575"/>
                        </a:cubicBezTo>
                        <a:close/>
                        <a:moveTo>
                          <a:pt x="1237" y="780"/>
                        </a:moveTo>
                        <a:cubicBezTo>
                          <a:pt x="1235" y="789"/>
                          <a:pt x="1231" y="797"/>
                          <a:pt x="1227" y="805"/>
                        </a:cubicBezTo>
                        <a:cubicBezTo>
                          <a:pt x="1222" y="803"/>
                          <a:pt x="1216" y="801"/>
                          <a:pt x="1210" y="801"/>
                        </a:cubicBezTo>
                        <a:cubicBezTo>
                          <a:pt x="1188" y="801"/>
                          <a:pt x="1170" y="819"/>
                          <a:pt x="1170" y="841"/>
                        </a:cubicBezTo>
                        <a:cubicBezTo>
                          <a:pt x="1170" y="851"/>
                          <a:pt x="1174" y="860"/>
                          <a:pt x="1180" y="867"/>
                        </a:cubicBezTo>
                        <a:cubicBezTo>
                          <a:pt x="1150" y="893"/>
                          <a:pt x="1112" y="913"/>
                          <a:pt x="1067" y="926"/>
                        </a:cubicBezTo>
                        <a:cubicBezTo>
                          <a:pt x="1058" y="904"/>
                          <a:pt x="1047" y="883"/>
                          <a:pt x="1033" y="863"/>
                        </a:cubicBezTo>
                        <a:cubicBezTo>
                          <a:pt x="1032" y="862"/>
                          <a:pt x="1032" y="862"/>
                          <a:pt x="1031" y="861"/>
                        </a:cubicBezTo>
                        <a:cubicBezTo>
                          <a:pt x="1024" y="851"/>
                          <a:pt x="1016" y="842"/>
                          <a:pt x="1008" y="834"/>
                        </a:cubicBezTo>
                        <a:cubicBezTo>
                          <a:pt x="1008" y="834"/>
                          <a:pt x="1008" y="834"/>
                          <a:pt x="1008" y="834"/>
                        </a:cubicBezTo>
                        <a:cubicBezTo>
                          <a:pt x="963" y="791"/>
                          <a:pt x="904" y="765"/>
                          <a:pt x="837" y="765"/>
                        </a:cubicBezTo>
                        <a:cubicBezTo>
                          <a:pt x="836" y="765"/>
                          <a:pt x="836" y="765"/>
                          <a:pt x="836" y="765"/>
                        </a:cubicBezTo>
                        <a:cubicBezTo>
                          <a:pt x="835" y="765"/>
                          <a:pt x="835" y="765"/>
                          <a:pt x="835" y="765"/>
                        </a:cubicBezTo>
                        <a:cubicBezTo>
                          <a:pt x="753" y="765"/>
                          <a:pt x="681" y="805"/>
                          <a:pt x="637" y="866"/>
                        </a:cubicBezTo>
                        <a:cubicBezTo>
                          <a:pt x="593" y="842"/>
                          <a:pt x="554" y="813"/>
                          <a:pt x="522" y="781"/>
                        </a:cubicBezTo>
                        <a:cubicBezTo>
                          <a:pt x="525" y="776"/>
                          <a:pt x="526" y="771"/>
                          <a:pt x="526" y="765"/>
                        </a:cubicBezTo>
                        <a:cubicBezTo>
                          <a:pt x="526" y="743"/>
                          <a:pt x="508" y="725"/>
                          <a:pt x="486" y="725"/>
                        </a:cubicBezTo>
                        <a:cubicBezTo>
                          <a:pt x="483" y="725"/>
                          <a:pt x="480" y="726"/>
                          <a:pt x="477" y="726"/>
                        </a:cubicBezTo>
                        <a:cubicBezTo>
                          <a:pt x="451" y="688"/>
                          <a:pt x="435" y="647"/>
                          <a:pt x="432" y="607"/>
                        </a:cubicBezTo>
                        <a:cubicBezTo>
                          <a:pt x="823" y="607"/>
                          <a:pt x="823" y="607"/>
                          <a:pt x="823" y="607"/>
                        </a:cubicBezTo>
                        <a:cubicBezTo>
                          <a:pt x="896" y="606"/>
                          <a:pt x="955" y="546"/>
                          <a:pt x="955" y="472"/>
                        </a:cubicBezTo>
                        <a:cubicBezTo>
                          <a:pt x="955" y="452"/>
                          <a:pt x="950" y="433"/>
                          <a:pt x="943" y="416"/>
                        </a:cubicBezTo>
                        <a:cubicBezTo>
                          <a:pt x="971" y="426"/>
                          <a:pt x="999" y="438"/>
                          <a:pt x="1024" y="451"/>
                        </a:cubicBezTo>
                        <a:cubicBezTo>
                          <a:pt x="1023" y="456"/>
                          <a:pt x="1022" y="460"/>
                          <a:pt x="1022" y="465"/>
                        </a:cubicBezTo>
                        <a:cubicBezTo>
                          <a:pt x="1022" y="487"/>
                          <a:pt x="1040" y="505"/>
                          <a:pt x="1062" y="505"/>
                        </a:cubicBezTo>
                        <a:cubicBezTo>
                          <a:pt x="1074" y="505"/>
                          <a:pt x="1084" y="500"/>
                          <a:pt x="1091" y="492"/>
                        </a:cubicBezTo>
                        <a:cubicBezTo>
                          <a:pt x="1114" y="508"/>
                          <a:pt x="1134" y="525"/>
                          <a:pt x="1152" y="543"/>
                        </a:cubicBezTo>
                        <a:cubicBezTo>
                          <a:pt x="1145" y="545"/>
                          <a:pt x="1138" y="549"/>
                          <a:pt x="1131" y="554"/>
                        </a:cubicBezTo>
                        <a:cubicBezTo>
                          <a:pt x="1114" y="568"/>
                          <a:pt x="1101" y="588"/>
                          <a:pt x="1099" y="612"/>
                        </a:cubicBezTo>
                        <a:cubicBezTo>
                          <a:pt x="1099" y="612"/>
                          <a:pt x="1099" y="612"/>
                          <a:pt x="1099" y="613"/>
                        </a:cubicBezTo>
                        <a:cubicBezTo>
                          <a:pt x="1099" y="615"/>
                          <a:pt x="1098" y="617"/>
                          <a:pt x="1098" y="619"/>
                        </a:cubicBezTo>
                        <a:cubicBezTo>
                          <a:pt x="1098" y="621"/>
                          <a:pt x="1098" y="621"/>
                          <a:pt x="1098" y="621"/>
                        </a:cubicBezTo>
                        <a:cubicBezTo>
                          <a:pt x="1098" y="666"/>
                          <a:pt x="1135" y="702"/>
                          <a:pt x="1180" y="702"/>
                        </a:cubicBezTo>
                        <a:cubicBezTo>
                          <a:pt x="1242" y="702"/>
                          <a:pt x="1242" y="702"/>
                          <a:pt x="1242" y="702"/>
                        </a:cubicBezTo>
                        <a:cubicBezTo>
                          <a:pt x="1246" y="729"/>
                          <a:pt x="1245" y="755"/>
                          <a:pt x="1237" y="780"/>
                        </a:cubicBezTo>
                        <a:close/>
                      </a:path>
                    </a:pathLst>
                  </a:custGeom>
                  <a:solidFill>
                    <a:srgbClr val="FFFFFF"/>
                  </a:solidFill>
                  <a:ln>
                    <a:noFill/>
                  </a:ln>
                  <a:effectLst>
                    <a:outerShdw blurRad="508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1218885" fontAlgn="auto">
                      <a:spcBef>
                        <a:spcPts val="0"/>
                      </a:spcBef>
                      <a:spcAft>
                        <a:spcPts val="0"/>
                      </a:spcAft>
                    </a:pPr>
                    <a:endParaRPr lang="en-US" kern="0">
                      <a:solidFill>
                        <a:srgbClr val="FFFFFF"/>
                      </a:solidFill>
                      <a:latin typeface="Arial"/>
                      <a:ea typeface="Apple LiGothic Medium"/>
                      <a:cs typeface="Apple LiGothic Medium"/>
                    </a:endParaRPr>
                  </a:p>
                </p:txBody>
              </p:sp>
              <p:sp>
                <p:nvSpPr>
                  <p:cNvPr id="219" name="Rectangle 218"/>
                  <p:cNvSpPr/>
                  <p:nvPr/>
                </p:nvSpPr>
                <p:spPr>
                  <a:xfrm>
                    <a:off x="4365917" y="3575804"/>
                    <a:ext cx="405635" cy="156370"/>
                  </a:xfrm>
                  <a:prstGeom prst="rect">
                    <a:avLst/>
                  </a:prstGeom>
                </p:spPr>
                <p:txBody>
                  <a:bodyPr wrap="none">
                    <a:spAutoFit/>
                  </a:bodyPr>
                  <a:lstStyle/>
                  <a:p>
                    <a:pPr algn="ctr" defTabSz="606982" fontAlgn="auto">
                      <a:spcBef>
                        <a:spcPts val="0"/>
                      </a:spcBef>
                      <a:spcAft>
                        <a:spcPts val="0"/>
                      </a:spcAft>
                    </a:pPr>
                    <a:r>
                      <a:rPr lang="en-US" sz="1100" dirty="0">
                        <a:solidFill>
                          <a:srgbClr val="FFFFFF"/>
                        </a:solidFill>
                        <a:latin typeface="Arial"/>
                        <a:ea typeface="Apple LiGothic Medium"/>
                        <a:cs typeface="Apple LiGothic Medium"/>
                      </a:rPr>
                      <a:t>CLOUD</a:t>
                    </a:r>
                    <a:endParaRPr lang="en-US" sz="1100" dirty="0">
                      <a:solidFill>
                        <a:srgbClr val="000000"/>
                      </a:solidFill>
                      <a:latin typeface="Arial"/>
                      <a:ea typeface="Apple LiGothic Medium"/>
                      <a:cs typeface="Apple LiGothic Medium"/>
                    </a:endParaRPr>
                  </a:p>
                </p:txBody>
              </p:sp>
            </p:grpSp>
            <p:grpSp>
              <p:nvGrpSpPr>
                <p:cNvPr id="220" name="Group 219"/>
                <p:cNvGrpSpPr/>
                <p:nvPr/>
              </p:nvGrpSpPr>
              <p:grpSpPr>
                <a:xfrm>
                  <a:off x="4873716" y="2443662"/>
                  <a:ext cx="842554" cy="842554"/>
                  <a:chOff x="4918166" y="2475412"/>
                  <a:chExt cx="842554" cy="842554"/>
                </a:xfrm>
              </p:grpSpPr>
              <p:grpSp>
                <p:nvGrpSpPr>
                  <p:cNvPr id="221" name="Group 220"/>
                  <p:cNvGrpSpPr/>
                  <p:nvPr/>
                </p:nvGrpSpPr>
                <p:grpSpPr>
                  <a:xfrm>
                    <a:off x="4918166" y="2475412"/>
                    <a:ext cx="842554" cy="842554"/>
                    <a:chOff x="4918166" y="2475412"/>
                    <a:chExt cx="842554" cy="842554"/>
                  </a:xfrm>
                </p:grpSpPr>
                <p:sp>
                  <p:nvSpPr>
                    <p:cNvPr id="223" name="Oval 222"/>
                    <p:cNvSpPr/>
                    <p:nvPr/>
                  </p:nvSpPr>
                  <p:spPr bwMode="auto">
                    <a:xfrm>
                      <a:off x="4918166" y="2475412"/>
                      <a:ext cx="842554" cy="842554"/>
                    </a:xfrm>
                    <a:prstGeom prst="ellipse">
                      <a:avLst/>
                    </a:prstGeom>
                    <a:gradFill flip="none" rotWithShape="1">
                      <a:gsLst>
                        <a:gs pos="0">
                          <a:srgbClr val="18679C"/>
                        </a:gs>
                        <a:gs pos="97000">
                          <a:srgbClr val="041722">
                            <a:alpha val="78000"/>
                          </a:srgbClr>
                        </a:gs>
                      </a:gsLst>
                      <a:lin ang="5400000" scaled="1"/>
                      <a:tileRect/>
                    </a:gradFill>
                    <a:ln w="9525">
                      <a:gradFill>
                        <a:gsLst>
                          <a:gs pos="0">
                            <a:schemeClr val="bg2">
                              <a:lumMod val="91000"/>
                              <a:lumOff val="9000"/>
                            </a:schemeClr>
                          </a:gs>
                          <a:gs pos="100000">
                            <a:schemeClr val="accent1">
                              <a:tint val="23500"/>
                              <a:satMod val="160000"/>
                              <a:alpha val="0"/>
                            </a:schemeClr>
                          </a:gs>
                        </a:gsLst>
                        <a:lin ang="16200000" scaled="0"/>
                      </a:gra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914171" fontAlgn="auto">
                        <a:lnSpc>
                          <a:spcPct val="90000"/>
                        </a:lnSpc>
                        <a:spcBef>
                          <a:spcPts val="0"/>
                        </a:spcBef>
                        <a:spcAft>
                          <a:spcPts val="0"/>
                        </a:spcAft>
                      </a:pPr>
                      <a:endParaRPr lang="en-US" sz="1900" dirty="0" err="1">
                        <a:solidFill>
                          <a:prstClr val="white"/>
                        </a:solidFill>
                        <a:latin typeface="Arial" panose="020B0604020202020204" pitchFamily="34" charset="0"/>
                        <a:ea typeface="Apple LiGothic Medium"/>
                        <a:cs typeface="Apple LiGothic Medium"/>
                        <a:sym typeface="Arial" pitchFamily="-107" charset="0"/>
                      </a:endParaRPr>
                    </a:p>
                  </p:txBody>
                </p:sp>
                <p:sp>
                  <p:nvSpPr>
                    <p:cNvPr id="224" name="Rectangle 223"/>
                    <p:cNvSpPr/>
                    <p:nvPr/>
                  </p:nvSpPr>
                  <p:spPr>
                    <a:xfrm>
                      <a:off x="5069559" y="2550370"/>
                      <a:ext cx="539769" cy="156370"/>
                    </a:xfrm>
                    <a:prstGeom prst="rect">
                      <a:avLst/>
                    </a:prstGeom>
                  </p:spPr>
                  <p:txBody>
                    <a:bodyPr wrap="none">
                      <a:spAutoFit/>
                    </a:bodyPr>
                    <a:lstStyle/>
                    <a:p>
                      <a:pPr algn="ctr" defTabSz="606982" fontAlgn="auto">
                        <a:spcBef>
                          <a:spcPts val="0"/>
                        </a:spcBef>
                        <a:spcAft>
                          <a:spcPts val="0"/>
                        </a:spcAft>
                      </a:pPr>
                      <a:r>
                        <a:rPr lang="en-US" sz="1100" dirty="0">
                          <a:solidFill>
                            <a:srgbClr val="FFFFFF"/>
                          </a:solidFill>
                          <a:latin typeface="Arial"/>
                          <a:ea typeface="Apple LiGothic Medium"/>
                          <a:cs typeface="Apple LiGothic Medium"/>
                        </a:rPr>
                        <a:t>SECURITY</a:t>
                      </a:r>
                      <a:endParaRPr lang="en-US" sz="1100" dirty="0">
                        <a:solidFill>
                          <a:srgbClr val="000000"/>
                        </a:solidFill>
                        <a:latin typeface="Arial"/>
                        <a:ea typeface="Apple LiGothic Medium"/>
                        <a:cs typeface="Apple LiGothic Medium"/>
                      </a:endParaRPr>
                    </a:p>
                  </p:txBody>
                </p:sp>
              </p:grpSp>
              <p:sp>
                <p:nvSpPr>
                  <p:cNvPr id="222" name="Freeform 89"/>
                  <p:cNvSpPr>
                    <a:spLocks noEditPoints="1"/>
                  </p:cNvSpPr>
                  <p:nvPr/>
                </p:nvSpPr>
                <p:spPr bwMode="auto">
                  <a:xfrm>
                    <a:off x="5157793" y="2765440"/>
                    <a:ext cx="374327" cy="446721"/>
                  </a:xfrm>
                  <a:custGeom>
                    <a:avLst/>
                    <a:gdLst/>
                    <a:ahLst/>
                    <a:cxnLst>
                      <a:cxn ang="0">
                        <a:pos x="172" y="31"/>
                      </a:cxn>
                      <a:cxn ang="0">
                        <a:pos x="155" y="32"/>
                      </a:cxn>
                      <a:cxn ang="0">
                        <a:pos x="106" y="19"/>
                      </a:cxn>
                      <a:cxn ang="0">
                        <a:pos x="96" y="10"/>
                      </a:cxn>
                      <a:cxn ang="0">
                        <a:pos x="93" y="7"/>
                      </a:cxn>
                      <a:cxn ang="0">
                        <a:pos x="93" y="6"/>
                      </a:cxn>
                      <a:cxn ang="0">
                        <a:pos x="89" y="0"/>
                      </a:cxn>
                      <a:cxn ang="0">
                        <a:pos x="85" y="6"/>
                      </a:cxn>
                      <a:cxn ang="0">
                        <a:pos x="84" y="7"/>
                      </a:cxn>
                      <a:cxn ang="0">
                        <a:pos x="23" y="32"/>
                      </a:cxn>
                      <a:cxn ang="0">
                        <a:pos x="5" y="31"/>
                      </a:cxn>
                      <a:cxn ang="0">
                        <a:pos x="0" y="31"/>
                      </a:cxn>
                      <a:cxn ang="0">
                        <a:pos x="0" y="36"/>
                      </a:cxn>
                      <a:cxn ang="0">
                        <a:pos x="11" y="109"/>
                      </a:cxn>
                      <a:cxn ang="0">
                        <a:pos x="87" y="212"/>
                      </a:cxn>
                      <a:cxn ang="0">
                        <a:pos x="89" y="212"/>
                      </a:cxn>
                      <a:cxn ang="0">
                        <a:pos x="91" y="212"/>
                      </a:cxn>
                      <a:cxn ang="0">
                        <a:pos x="167" y="109"/>
                      </a:cxn>
                      <a:cxn ang="0">
                        <a:pos x="177" y="36"/>
                      </a:cxn>
                      <a:cxn ang="0">
                        <a:pos x="177" y="31"/>
                      </a:cxn>
                      <a:cxn ang="0">
                        <a:pos x="172" y="31"/>
                      </a:cxn>
                      <a:cxn ang="0">
                        <a:pos x="167" y="57"/>
                      </a:cxn>
                      <a:cxn ang="0">
                        <a:pos x="89" y="202"/>
                      </a:cxn>
                      <a:cxn ang="0">
                        <a:pos x="20" y="106"/>
                      </a:cxn>
                      <a:cxn ang="0">
                        <a:pos x="11" y="57"/>
                      </a:cxn>
                      <a:cxn ang="0">
                        <a:pos x="9" y="41"/>
                      </a:cxn>
                      <a:cxn ang="0">
                        <a:pos x="23" y="42"/>
                      </a:cxn>
                      <a:cxn ang="0">
                        <a:pos x="89" y="15"/>
                      </a:cxn>
                      <a:cxn ang="0">
                        <a:pos x="155" y="42"/>
                      </a:cxn>
                      <a:cxn ang="0">
                        <a:pos x="168" y="41"/>
                      </a:cxn>
                      <a:cxn ang="0">
                        <a:pos x="167" y="57"/>
                      </a:cxn>
                      <a:cxn ang="0">
                        <a:pos x="89" y="26"/>
                      </a:cxn>
                      <a:cxn ang="0">
                        <a:pos x="89" y="26"/>
                      </a:cxn>
                      <a:cxn ang="0">
                        <a:pos x="20" y="48"/>
                      </a:cxn>
                      <a:cxn ang="0">
                        <a:pos x="40" y="140"/>
                      </a:cxn>
                      <a:cxn ang="0">
                        <a:pos x="131" y="49"/>
                      </a:cxn>
                      <a:cxn ang="0">
                        <a:pos x="89" y="26"/>
                      </a:cxn>
                      <a:cxn ang="0">
                        <a:pos x="89" y="190"/>
                      </a:cxn>
                      <a:cxn ang="0">
                        <a:pos x="158" y="48"/>
                      </a:cxn>
                      <a:cxn ang="0">
                        <a:pos x="157" y="49"/>
                      </a:cxn>
                      <a:cxn ang="0">
                        <a:pos x="49" y="156"/>
                      </a:cxn>
                      <a:cxn ang="0">
                        <a:pos x="89" y="190"/>
                      </a:cxn>
                    </a:cxnLst>
                    <a:rect l="0" t="0" r="r" b="b"/>
                    <a:pathLst>
                      <a:path w="177" h="212">
                        <a:moveTo>
                          <a:pt x="172" y="31"/>
                        </a:moveTo>
                        <a:cubicBezTo>
                          <a:pt x="166" y="32"/>
                          <a:pt x="160" y="32"/>
                          <a:pt x="155" y="32"/>
                        </a:cubicBezTo>
                        <a:cubicBezTo>
                          <a:pt x="132" y="32"/>
                          <a:pt x="116" y="26"/>
                          <a:pt x="106" y="19"/>
                        </a:cubicBezTo>
                        <a:cubicBezTo>
                          <a:pt x="101" y="15"/>
                          <a:pt x="98" y="12"/>
                          <a:pt x="96" y="10"/>
                        </a:cubicBezTo>
                        <a:cubicBezTo>
                          <a:pt x="95" y="8"/>
                          <a:pt x="94" y="7"/>
                          <a:pt x="93" y="7"/>
                        </a:cubicBezTo>
                        <a:cubicBezTo>
                          <a:pt x="93" y="6"/>
                          <a:pt x="93" y="6"/>
                          <a:pt x="93" y="6"/>
                        </a:cubicBezTo>
                        <a:cubicBezTo>
                          <a:pt x="89" y="0"/>
                          <a:pt x="89" y="0"/>
                          <a:pt x="89" y="0"/>
                        </a:cubicBezTo>
                        <a:cubicBezTo>
                          <a:pt x="85" y="6"/>
                          <a:pt x="85" y="6"/>
                          <a:pt x="85" y="6"/>
                        </a:cubicBezTo>
                        <a:cubicBezTo>
                          <a:pt x="85" y="6"/>
                          <a:pt x="85" y="6"/>
                          <a:pt x="84" y="7"/>
                        </a:cubicBezTo>
                        <a:cubicBezTo>
                          <a:pt x="80" y="11"/>
                          <a:pt x="63" y="32"/>
                          <a:pt x="23" y="32"/>
                        </a:cubicBezTo>
                        <a:cubicBezTo>
                          <a:pt x="17" y="32"/>
                          <a:pt x="11" y="32"/>
                          <a:pt x="5" y="31"/>
                        </a:cubicBezTo>
                        <a:cubicBezTo>
                          <a:pt x="0" y="31"/>
                          <a:pt x="0" y="31"/>
                          <a:pt x="0" y="31"/>
                        </a:cubicBezTo>
                        <a:cubicBezTo>
                          <a:pt x="0" y="36"/>
                          <a:pt x="0" y="36"/>
                          <a:pt x="0" y="36"/>
                        </a:cubicBezTo>
                        <a:cubicBezTo>
                          <a:pt x="0" y="36"/>
                          <a:pt x="0" y="70"/>
                          <a:pt x="11" y="109"/>
                        </a:cubicBezTo>
                        <a:cubicBezTo>
                          <a:pt x="21" y="148"/>
                          <a:pt x="43" y="192"/>
                          <a:pt x="87" y="212"/>
                        </a:cubicBezTo>
                        <a:cubicBezTo>
                          <a:pt x="89" y="212"/>
                          <a:pt x="89" y="212"/>
                          <a:pt x="89" y="212"/>
                        </a:cubicBezTo>
                        <a:cubicBezTo>
                          <a:pt x="91" y="212"/>
                          <a:pt x="91" y="212"/>
                          <a:pt x="91" y="212"/>
                        </a:cubicBezTo>
                        <a:cubicBezTo>
                          <a:pt x="135" y="192"/>
                          <a:pt x="156" y="148"/>
                          <a:pt x="167" y="109"/>
                        </a:cubicBezTo>
                        <a:cubicBezTo>
                          <a:pt x="177" y="70"/>
                          <a:pt x="177" y="36"/>
                          <a:pt x="177" y="36"/>
                        </a:cubicBezTo>
                        <a:cubicBezTo>
                          <a:pt x="177" y="31"/>
                          <a:pt x="177" y="31"/>
                          <a:pt x="177" y="31"/>
                        </a:cubicBezTo>
                        <a:lnTo>
                          <a:pt x="172" y="31"/>
                        </a:lnTo>
                        <a:close/>
                        <a:moveTo>
                          <a:pt x="167" y="57"/>
                        </a:moveTo>
                        <a:cubicBezTo>
                          <a:pt x="163" y="96"/>
                          <a:pt x="147" y="175"/>
                          <a:pt x="89" y="202"/>
                        </a:cubicBezTo>
                        <a:cubicBezTo>
                          <a:pt x="50" y="184"/>
                          <a:pt x="30" y="144"/>
                          <a:pt x="20" y="106"/>
                        </a:cubicBezTo>
                        <a:cubicBezTo>
                          <a:pt x="14" y="88"/>
                          <a:pt x="12" y="70"/>
                          <a:pt x="11" y="57"/>
                        </a:cubicBezTo>
                        <a:cubicBezTo>
                          <a:pt x="10" y="50"/>
                          <a:pt x="10" y="45"/>
                          <a:pt x="9" y="41"/>
                        </a:cubicBezTo>
                        <a:cubicBezTo>
                          <a:pt x="14" y="41"/>
                          <a:pt x="18" y="42"/>
                          <a:pt x="23" y="42"/>
                        </a:cubicBezTo>
                        <a:cubicBezTo>
                          <a:pt x="60" y="42"/>
                          <a:pt x="81" y="24"/>
                          <a:pt x="89" y="15"/>
                        </a:cubicBezTo>
                        <a:cubicBezTo>
                          <a:pt x="97" y="24"/>
                          <a:pt x="117" y="42"/>
                          <a:pt x="155" y="42"/>
                        </a:cubicBezTo>
                        <a:cubicBezTo>
                          <a:pt x="159" y="42"/>
                          <a:pt x="163" y="41"/>
                          <a:pt x="168" y="41"/>
                        </a:cubicBezTo>
                        <a:cubicBezTo>
                          <a:pt x="168" y="45"/>
                          <a:pt x="168" y="50"/>
                          <a:pt x="167" y="57"/>
                        </a:cubicBezTo>
                        <a:close/>
                        <a:moveTo>
                          <a:pt x="89" y="26"/>
                        </a:moveTo>
                        <a:cubicBezTo>
                          <a:pt x="89" y="26"/>
                          <a:pt x="89" y="26"/>
                          <a:pt x="89" y="26"/>
                        </a:cubicBezTo>
                        <a:cubicBezTo>
                          <a:pt x="89" y="26"/>
                          <a:pt x="70" y="55"/>
                          <a:pt x="20" y="48"/>
                        </a:cubicBezTo>
                        <a:cubicBezTo>
                          <a:pt x="20" y="48"/>
                          <a:pt x="20" y="98"/>
                          <a:pt x="40" y="140"/>
                        </a:cubicBezTo>
                        <a:cubicBezTo>
                          <a:pt x="131" y="49"/>
                          <a:pt x="131" y="49"/>
                          <a:pt x="131" y="49"/>
                        </a:cubicBezTo>
                        <a:cubicBezTo>
                          <a:pt x="101" y="45"/>
                          <a:pt x="89" y="26"/>
                          <a:pt x="89" y="26"/>
                        </a:cubicBezTo>
                        <a:close/>
                        <a:moveTo>
                          <a:pt x="89" y="190"/>
                        </a:moveTo>
                        <a:cubicBezTo>
                          <a:pt x="158" y="159"/>
                          <a:pt x="158" y="48"/>
                          <a:pt x="158" y="48"/>
                        </a:cubicBezTo>
                        <a:cubicBezTo>
                          <a:pt x="158" y="49"/>
                          <a:pt x="157" y="49"/>
                          <a:pt x="157" y="49"/>
                        </a:cubicBezTo>
                        <a:cubicBezTo>
                          <a:pt x="49" y="156"/>
                          <a:pt x="49" y="156"/>
                          <a:pt x="49" y="156"/>
                        </a:cubicBezTo>
                        <a:cubicBezTo>
                          <a:pt x="59" y="170"/>
                          <a:pt x="72" y="182"/>
                          <a:pt x="89" y="190"/>
                        </a:cubicBezTo>
                        <a:close/>
                      </a:path>
                    </a:pathLst>
                  </a:custGeom>
                  <a:solidFill>
                    <a:schemeClr val="bg1"/>
                  </a:solidFill>
                  <a:ln w="9525">
                    <a:noFill/>
                    <a:round/>
                    <a:headEnd/>
                    <a:tailEnd/>
                  </a:ln>
                  <a:effectLst/>
                </p:spPr>
                <p:txBody>
                  <a:bodyPr vert="horz" wrap="square" lIns="91440" tIns="45720" rIns="91440" bIns="45720" numCol="1" anchor="t" anchorCtr="0" compatLnSpc="1">
                    <a:prstTxWarp prst="textNoShape">
                      <a:avLst/>
                    </a:prstTxWarp>
                  </a:bodyPr>
                  <a:lstStyle/>
                  <a:p>
                    <a:pPr defTabSz="606982" fontAlgn="auto">
                      <a:spcBef>
                        <a:spcPts val="0"/>
                      </a:spcBef>
                      <a:spcAft>
                        <a:spcPts val="0"/>
                      </a:spcAft>
                    </a:pPr>
                    <a:endParaRPr lang="en-US">
                      <a:solidFill>
                        <a:srgbClr val="000000"/>
                      </a:solidFill>
                      <a:latin typeface="Arial"/>
                      <a:ea typeface="Apple LiGothic Medium"/>
                      <a:cs typeface="Apple LiGothic Medium"/>
                    </a:endParaRPr>
                  </a:p>
                </p:txBody>
              </p:sp>
            </p:grpSp>
            <p:grpSp>
              <p:nvGrpSpPr>
                <p:cNvPr id="225" name="Group 224"/>
                <p:cNvGrpSpPr/>
                <p:nvPr/>
              </p:nvGrpSpPr>
              <p:grpSpPr>
                <a:xfrm>
                  <a:off x="3411401" y="2456362"/>
                  <a:ext cx="842554" cy="842554"/>
                  <a:chOff x="3481251" y="2475412"/>
                  <a:chExt cx="842554" cy="842554"/>
                </a:xfrm>
              </p:grpSpPr>
              <p:sp>
                <p:nvSpPr>
                  <p:cNvPr id="226" name="Oval 225"/>
                  <p:cNvSpPr/>
                  <p:nvPr/>
                </p:nvSpPr>
                <p:spPr bwMode="auto">
                  <a:xfrm>
                    <a:off x="3481251" y="2475412"/>
                    <a:ext cx="842554" cy="842554"/>
                  </a:xfrm>
                  <a:prstGeom prst="ellipse">
                    <a:avLst/>
                  </a:prstGeom>
                  <a:gradFill flip="none" rotWithShape="1">
                    <a:gsLst>
                      <a:gs pos="0">
                        <a:srgbClr val="18679C"/>
                      </a:gs>
                      <a:gs pos="97000">
                        <a:srgbClr val="041722">
                          <a:alpha val="78000"/>
                        </a:srgbClr>
                      </a:gs>
                    </a:gsLst>
                    <a:lin ang="5400000" scaled="1"/>
                    <a:tileRect/>
                  </a:gradFill>
                  <a:ln w="9525">
                    <a:gradFill>
                      <a:gsLst>
                        <a:gs pos="0">
                          <a:schemeClr val="bg2">
                            <a:lumMod val="91000"/>
                            <a:lumOff val="9000"/>
                          </a:schemeClr>
                        </a:gs>
                        <a:gs pos="100000">
                          <a:schemeClr val="accent1">
                            <a:tint val="23500"/>
                            <a:satMod val="160000"/>
                            <a:alpha val="0"/>
                          </a:schemeClr>
                        </a:gs>
                      </a:gsLst>
                      <a:lin ang="16200000" scaled="0"/>
                    </a:gra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914171" fontAlgn="auto">
                      <a:lnSpc>
                        <a:spcPct val="90000"/>
                      </a:lnSpc>
                      <a:spcBef>
                        <a:spcPts val="0"/>
                      </a:spcBef>
                      <a:spcAft>
                        <a:spcPts val="0"/>
                      </a:spcAft>
                    </a:pPr>
                    <a:endParaRPr lang="en-US" sz="1900" dirty="0" err="1">
                      <a:solidFill>
                        <a:prstClr val="white"/>
                      </a:solidFill>
                      <a:latin typeface="Arial" panose="020B0604020202020204" pitchFamily="34" charset="0"/>
                      <a:ea typeface="Apple LiGothic Medium"/>
                      <a:cs typeface="Apple LiGothic Medium"/>
                      <a:sym typeface="Arial" pitchFamily="-107" charset="0"/>
                    </a:endParaRPr>
                  </a:p>
                </p:txBody>
              </p:sp>
              <p:sp>
                <p:nvSpPr>
                  <p:cNvPr id="227" name="Rectangle 226"/>
                  <p:cNvSpPr/>
                  <p:nvPr/>
                </p:nvSpPr>
                <p:spPr>
                  <a:xfrm>
                    <a:off x="3631803" y="2550370"/>
                    <a:ext cx="541450" cy="156370"/>
                  </a:xfrm>
                  <a:prstGeom prst="rect">
                    <a:avLst/>
                  </a:prstGeom>
                </p:spPr>
                <p:txBody>
                  <a:bodyPr wrap="none">
                    <a:spAutoFit/>
                  </a:bodyPr>
                  <a:lstStyle/>
                  <a:p>
                    <a:pPr algn="ctr" defTabSz="606982" fontAlgn="auto">
                      <a:spcBef>
                        <a:spcPts val="0"/>
                      </a:spcBef>
                      <a:spcAft>
                        <a:spcPts val="0"/>
                      </a:spcAft>
                    </a:pPr>
                    <a:r>
                      <a:rPr lang="en-US" sz="1100" dirty="0">
                        <a:solidFill>
                          <a:srgbClr val="FFFFFF"/>
                        </a:solidFill>
                        <a:latin typeface="Arial"/>
                        <a:ea typeface="Apple LiGothic Medium"/>
                        <a:cs typeface="Apple LiGothic Medium"/>
                      </a:rPr>
                      <a:t>NETWORK</a:t>
                    </a:r>
                    <a:endParaRPr lang="en-US" sz="1100" dirty="0">
                      <a:solidFill>
                        <a:srgbClr val="000000"/>
                      </a:solidFill>
                      <a:latin typeface="Arial"/>
                      <a:ea typeface="Apple LiGothic Medium"/>
                      <a:cs typeface="Apple LiGothic Medium"/>
                    </a:endParaRPr>
                  </a:p>
                </p:txBody>
              </p:sp>
              <p:grpSp>
                <p:nvGrpSpPr>
                  <p:cNvPr id="228" name="Group 227"/>
                  <p:cNvGrpSpPr/>
                  <p:nvPr/>
                </p:nvGrpSpPr>
                <p:grpSpPr>
                  <a:xfrm>
                    <a:off x="3657600" y="2767012"/>
                    <a:ext cx="485775" cy="361950"/>
                    <a:chOff x="3667125" y="2786062"/>
                    <a:chExt cx="485775" cy="361950"/>
                  </a:xfrm>
                </p:grpSpPr>
                <p:sp>
                  <p:nvSpPr>
                    <p:cNvPr id="229" name="Rounded Rectangle 228"/>
                    <p:cNvSpPr/>
                    <p:nvPr/>
                  </p:nvSpPr>
                  <p:spPr bwMode="auto">
                    <a:xfrm>
                      <a:off x="3843339" y="2786062"/>
                      <a:ext cx="126206" cy="126206"/>
                    </a:xfrm>
                    <a:prstGeom prst="roundRect">
                      <a:avLst/>
                    </a:prstGeom>
                    <a:solidFill>
                      <a:schemeClr val="bg1"/>
                    </a:solidFill>
                    <a:ln w="12700" cap="flat">
                      <a:noFill/>
                      <a:miter lim="800000"/>
                      <a:headEnd type="none" w="med" len="med"/>
                      <a:tailEnd type="none" w="med" len="med"/>
                    </a:ln>
                  </p:spPr>
                  <p:txBody>
                    <a:bodyPr lIns="0" tIns="0" rIns="0" bIns="0" rtlCol="0" anchor="ctr"/>
                    <a:lstStyle/>
                    <a:p>
                      <a:pPr algn="ctr" defTabSz="685624" fontAlgn="auto">
                        <a:spcBef>
                          <a:spcPts val="0"/>
                        </a:spcBef>
                        <a:spcAft>
                          <a:spcPts val="0"/>
                        </a:spcAft>
                      </a:pPr>
                      <a:endParaRPr lang="en-US" sz="1900" dirty="0" err="1">
                        <a:solidFill>
                          <a:srgbClr val="FFFFFF"/>
                        </a:solidFill>
                        <a:latin typeface="Arial"/>
                        <a:ea typeface="Arial" pitchFamily="-107" charset="0"/>
                        <a:cs typeface="Arial" pitchFamily="-107" charset="0"/>
                        <a:sym typeface="Arial" pitchFamily="-107" charset="0"/>
                      </a:endParaRPr>
                    </a:p>
                  </p:txBody>
                </p:sp>
                <p:sp>
                  <p:nvSpPr>
                    <p:cNvPr id="230" name="Rounded Rectangle 229"/>
                    <p:cNvSpPr/>
                    <p:nvPr/>
                  </p:nvSpPr>
                  <p:spPr bwMode="auto">
                    <a:xfrm>
                      <a:off x="3667125" y="3021806"/>
                      <a:ext cx="126206" cy="126206"/>
                    </a:xfrm>
                    <a:prstGeom prst="roundRect">
                      <a:avLst/>
                    </a:prstGeom>
                    <a:solidFill>
                      <a:schemeClr val="bg1"/>
                    </a:solidFill>
                    <a:ln w="12700" cap="flat">
                      <a:noFill/>
                      <a:miter lim="800000"/>
                      <a:headEnd type="none" w="med" len="med"/>
                      <a:tailEnd type="none" w="med" len="med"/>
                    </a:ln>
                  </p:spPr>
                  <p:txBody>
                    <a:bodyPr lIns="0" tIns="0" rIns="0" bIns="0" rtlCol="0" anchor="ctr"/>
                    <a:lstStyle/>
                    <a:p>
                      <a:pPr algn="ctr" defTabSz="685624" fontAlgn="auto">
                        <a:spcBef>
                          <a:spcPts val="0"/>
                        </a:spcBef>
                        <a:spcAft>
                          <a:spcPts val="0"/>
                        </a:spcAft>
                      </a:pPr>
                      <a:endParaRPr lang="en-US" sz="1900" dirty="0" err="1">
                        <a:solidFill>
                          <a:srgbClr val="FFFFFF"/>
                        </a:solidFill>
                        <a:latin typeface="Arial"/>
                        <a:ea typeface="Arial" pitchFamily="-107" charset="0"/>
                        <a:cs typeface="Arial" pitchFamily="-107" charset="0"/>
                        <a:sym typeface="Arial" pitchFamily="-107" charset="0"/>
                      </a:endParaRPr>
                    </a:p>
                  </p:txBody>
                </p:sp>
                <p:sp>
                  <p:nvSpPr>
                    <p:cNvPr id="231" name="Rounded Rectangle 230"/>
                    <p:cNvSpPr/>
                    <p:nvPr/>
                  </p:nvSpPr>
                  <p:spPr bwMode="auto">
                    <a:xfrm>
                      <a:off x="3844529" y="3021806"/>
                      <a:ext cx="126206" cy="126206"/>
                    </a:xfrm>
                    <a:prstGeom prst="roundRect">
                      <a:avLst/>
                    </a:prstGeom>
                    <a:solidFill>
                      <a:schemeClr val="bg1"/>
                    </a:solidFill>
                    <a:ln w="12700" cap="flat">
                      <a:noFill/>
                      <a:miter lim="800000"/>
                      <a:headEnd type="none" w="med" len="med"/>
                      <a:tailEnd type="none" w="med" len="med"/>
                    </a:ln>
                  </p:spPr>
                  <p:txBody>
                    <a:bodyPr lIns="0" tIns="0" rIns="0" bIns="0" rtlCol="0" anchor="ctr"/>
                    <a:lstStyle/>
                    <a:p>
                      <a:pPr algn="ctr" defTabSz="685624" fontAlgn="auto">
                        <a:spcBef>
                          <a:spcPts val="0"/>
                        </a:spcBef>
                        <a:spcAft>
                          <a:spcPts val="0"/>
                        </a:spcAft>
                      </a:pPr>
                      <a:endParaRPr lang="en-US" sz="1900" dirty="0" err="1">
                        <a:solidFill>
                          <a:srgbClr val="FFFFFF"/>
                        </a:solidFill>
                        <a:latin typeface="Arial"/>
                        <a:ea typeface="Arial" pitchFamily="-107" charset="0"/>
                        <a:cs typeface="Arial" pitchFamily="-107" charset="0"/>
                        <a:sym typeface="Arial" pitchFamily="-107" charset="0"/>
                      </a:endParaRPr>
                    </a:p>
                  </p:txBody>
                </p:sp>
                <p:sp>
                  <p:nvSpPr>
                    <p:cNvPr id="232" name="Rounded Rectangle 231"/>
                    <p:cNvSpPr/>
                    <p:nvPr/>
                  </p:nvSpPr>
                  <p:spPr bwMode="auto">
                    <a:xfrm>
                      <a:off x="4026694" y="3021806"/>
                      <a:ext cx="126206" cy="126206"/>
                    </a:xfrm>
                    <a:prstGeom prst="roundRect">
                      <a:avLst/>
                    </a:prstGeom>
                    <a:solidFill>
                      <a:schemeClr val="bg1"/>
                    </a:solidFill>
                    <a:ln w="12700" cap="flat">
                      <a:noFill/>
                      <a:miter lim="800000"/>
                      <a:headEnd type="none" w="med" len="med"/>
                      <a:tailEnd type="none" w="med" len="med"/>
                    </a:ln>
                  </p:spPr>
                  <p:txBody>
                    <a:bodyPr lIns="0" tIns="0" rIns="0" bIns="0" rtlCol="0" anchor="ctr"/>
                    <a:lstStyle/>
                    <a:p>
                      <a:pPr algn="ctr" defTabSz="685624" fontAlgn="auto">
                        <a:spcBef>
                          <a:spcPts val="0"/>
                        </a:spcBef>
                        <a:spcAft>
                          <a:spcPts val="0"/>
                        </a:spcAft>
                      </a:pPr>
                      <a:endParaRPr lang="en-US" sz="1900" dirty="0" err="1">
                        <a:solidFill>
                          <a:srgbClr val="FFFFFF"/>
                        </a:solidFill>
                        <a:latin typeface="Arial"/>
                        <a:ea typeface="Arial" pitchFamily="-107" charset="0"/>
                        <a:cs typeface="Arial" pitchFamily="-107" charset="0"/>
                        <a:sym typeface="Arial" pitchFamily="-107" charset="0"/>
                      </a:endParaRPr>
                    </a:p>
                  </p:txBody>
                </p:sp>
                <p:cxnSp>
                  <p:nvCxnSpPr>
                    <p:cNvPr id="233" name="Straight Connector 232"/>
                    <p:cNvCxnSpPr/>
                    <p:nvPr/>
                  </p:nvCxnSpPr>
                  <p:spPr bwMode="auto">
                    <a:xfrm>
                      <a:off x="3910012" y="2881312"/>
                      <a:ext cx="0" cy="182880"/>
                    </a:xfrm>
                    <a:prstGeom prst="line">
                      <a:avLst/>
                    </a:prstGeom>
                    <a:solidFill>
                      <a:srgbClr val="0183B7"/>
                    </a:solidFill>
                    <a:ln w="19050" cap="flat" cmpd="sng" algn="ctr">
                      <a:solidFill>
                        <a:schemeClr val="bg1"/>
                      </a:solidFill>
                      <a:prstDash val="solid"/>
                      <a:round/>
                      <a:headEnd type="none" w="med" len="med"/>
                      <a:tailEnd type="none" w="med" len="med"/>
                    </a:ln>
                    <a:effectLst/>
                  </p:spPr>
                </p:cxnSp>
                <p:cxnSp>
                  <p:nvCxnSpPr>
                    <p:cNvPr id="234" name="Straight Connector 233"/>
                    <p:cNvCxnSpPr/>
                    <p:nvPr/>
                  </p:nvCxnSpPr>
                  <p:spPr bwMode="auto">
                    <a:xfrm flipH="1">
                      <a:off x="3719513" y="2965608"/>
                      <a:ext cx="381000" cy="0"/>
                    </a:xfrm>
                    <a:prstGeom prst="line">
                      <a:avLst/>
                    </a:prstGeom>
                    <a:solidFill>
                      <a:srgbClr val="0183B7"/>
                    </a:solidFill>
                    <a:ln w="19050" cap="flat" cmpd="sng" algn="ctr">
                      <a:solidFill>
                        <a:schemeClr val="bg1"/>
                      </a:solidFill>
                      <a:prstDash val="solid"/>
                      <a:round/>
                      <a:headEnd type="none" w="med" len="med"/>
                      <a:tailEnd type="none" w="med" len="med"/>
                    </a:ln>
                    <a:effectLst/>
                  </p:spPr>
                </p:cxnSp>
                <p:cxnSp>
                  <p:nvCxnSpPr>
                    <p:cNvPr id="235" name="Straight Connector 234"/>
                    <p:cNvCxnSpPr/>
                    <p:nvPr/>
                  </p:nvCxnSpPr>
                  <p:spPr bwMode="auto">
                    <a:xfrm>
                      <a:off x="3729037" y="2967037"/>
                      <a:ext cx="0" cy="91440"/>
                    </a:xfrm>
                    <a:prstGeom prst="line">
                      <a:avLst/>
                    </a:prstGeom>
                    <a:solidFill>
                      <a:srgbClr val="0183B7"/>
                    </a:solidFill>
                    <a:ln w="19050" cap="flat" cmpd="sng" algn="ctr">
                      <a:solidFill>
                        <a:schemeClr val="bg1"/>
                      </a:solidFill>
                      <a:prstDash val="solid"/>
                      <a:round/>
                      <a:headEnd type="none" w="med" len="med"/>
                      <a:tailEnd type="none" w="med" len="med"/>
                    </a:ln>
                    <a:effectLst/>
                  </p:spPr>
                </p:cxnSp>
                <p:cxnSp>
                  <p:nvCxnSpPr>
                    <p:cNvPr id="236" name="Straight Connector 235"/>
                    <p:cNvCxnSpPr/>
                    <p:nvPr/>
                  </p:nvCxnSpPr>
                  <p:spPr bwMode="auto">
                    <a:xfrm>
                      <a:off x="4090987" y="2967037"/>
                      <a:ext cx="0" cy="91440"/>
                    </a:xfrm>
                    <a:prstGeom prst="line">
                      <a:avLst/>
                    </a:prstGeom>
                    <a:solidFill>
                      <a:srgbClr val="0183B7"/>
                    </a:solidFill>
                    <a:ln w="19050" cap="flat" cmpd="sng" algn="ctr">
                      <a:solidFill>
                        <a:schemeClr val="bg1"/>
                      </a:solidFill>
                      <a:prstDash val="solid"/>
                      <a:round/>
                      <a:headEnd type="none" w="med" len="med"/>
                      <a:tailEnd type="none" w="med" len="med"/>
                    </a:ln>
                    <a:effectLst/>
                  </p:spPr>
                </p:cxnSp>
              </p:grpSp>
            </p:grpSp>
          </p:grpSp>
        </p:grpSp>
        <p:grpSp>
          <p:nvGrpSpPr>
            <p:cNvPr id="9" name="Group 8"/>
            <p:cNvGrpSpPr/>
            <p:nvPr/>
          </p:nvGrpSpPr>
          <p:grpSpPr>
            <a:xfrm>
              <a:off x="4020279" y="1184112"/>
              <a:ext cx="1069787" cy="1060704"/>
              <a:chOff x="4020279" y="1184112"/>
              <a:chExt cx="1069787" cy="1060704"/>
            </a:xfrm>
          </p:grpSpPr>
          <p:sp>
            <p:nvSpPr>
              <p:cNvPr id="11" name="Oval 10"/>
              <p:cNvSpPr/>
              <p:nvPr/>
            </p:nvSpPr>
            <p:spPr bwMode="auto">
              <a:xfrm>
                <a:off x="4020279" y="1184112"/>
                <a:ext cx="1069787" cy="1060704"/>
              </a:xfrm>
              <a:prstGeom prst="ellipse">
                <a:avLst/>
              </a:prstGeom>
              <a:gradFill flip="none" rotWithShape="1">
                <a:gsLst>
                  <a:gs pos="0">
                    <a:srgbClr val="18679C"/>
                  </a:gs>
                  <a:gs pos="97000">
                    <a:srgbClr val="041722">
                      <a:alpha val="78000"/>
                    </a:srgbClr>
                  </a:gs>
                </a:gsLst>
                <a:lin ang="5400000" scaled="1"/>
                <a:tileRect/>
              </a:gradFill>
              <a:ln w="9525">
                <a:gradFill>
                  <a:gsLst>
                    <a:gs pos="0">
                      <a:schemeClr val="bg2">
                        <a:lumMod val="91000"/>
                        <a:lumOff val="9000"/>
                      </a:schemeClr>
                    </a:gs>
                    <a:gs pos="100000">
                      <a:schemeClr val="accent1">
                        <a:tint val="23500"/>
                        <a:satMod val="160000"/>
                        <a:alpha val="0"/>
                      </a:schemeClr>
                    </a:gs>
                  </a:gsLst>
                  <a:lin ang="16200000" scaled="0"/>
                </a:gra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914171" fontAlgn="auto">
                  <a:lnSpc>
                    <a:spcPct val="90000"/>
                  </a:lnSpc>
                  <a:spcBef>
                    <a:spcPts val="0"/>
                  </a:spcBef>
                  <a:spcAft>
                    <a:spcPts val="0"/>
                  </a:spcAft>
                </a:pPr>
                <a:endParaRPr lang="en-US" sz="1900" dirty="0">
                  <a:solidFill>
                    <a:prstClr val="white"/>
                  </a:solidFill>
                  <a:latin typeface="Arial" panose="020B0604020202020204" pitchFamily="34" charset="0"/>
                  <a:ea typeface="Apple LiGothic Medium"/>
                  <a:cs typeface="Apple LiGothic Medium"/>
                  <a:sym typeface="Arial" pitchFamily="-107" charset="0"/>
                </a:endParaRPr>
              </a:p>
            </p:txBody>
          </p:sp>
          <p:sp>
            <p:nvSpPr>
              <p:cNvPr id="92" name="Rectangle 91"/>
              <p:cNvSpPr/>
              <p:nvPr/>
            </p:nvSpPr>
            <p:spPr>
              <a:xfrm>
                <a:off x="4135120" y="1399515"/>
                <a:ext cx="840106" cy="196208"/>
              </a:xfrm>
              <a:prstGeom prst="rect">
                <a:avLst/>
              </a:prstGeom>
            </p:spPr>
            <p:txBody>
              <a:bodyPr wrap="none">
                <a:spAutoFit/>
              </a:bodyPr>
              <a:lstStyle/>
              <a:p>
                <a:pPr algn="ctr" defTabSz="606982" fontAlgn="auto">
                  <a:spcBef>
                    <a:spcPts val="0"/>
                  </a:spcBef>
                  <a:spcAft>
                    <a:spcPts val="0"/>
                  </a:spcAft>
                </a:pPr>
                <a:r>
                  <a:rPr lang="en-US" sz="1100" dirty="0">
                    <a:solidFill>
                      <a:srgbClr val="FFFFFF"/>
                    </a:solidFill>
                    <a:latin typeface="Arial"/>
                    <a:ea typeface="Apple LiGothic Medium"/>
                    <a:cs typeface="Apple LiGothic Medium"/>
                  </a:rPr>
                  <a:t>APPLICATION</a:t>
                </a:r>
                <a:endParaRPr lang="en-US" sz="1100" dirty="0">
                  <a:solidFill>
                    <a:srgbClr val="000000"/>
                  </a:solidFill>
                  <a:latin typeface="Arial"/>
                  <a:ea typeface="Apple LiGothic Medium"/>
                  <a:cs typeface="Apple LiGothic Medium"/>
                </a:endParaRPr>
              </a:p>
            </p:txBody>
          </p:sp>
          <p:pic>
            <p:nvPicPr>
              <p:cNvPr id="93" name="Picture 2"/>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350458" y="1719274"/>
                <a:ext cx="406182" cy="312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 name="Picture 2"/>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089413" y="1624099"/>
                <a:ext cx="314073" cy="241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 name="Picture 2"/>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703611" y="1624099"/>
                <a:ext cx="314073" cy="241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12" name="Group 11"/>
          <p:cNvGrpSpPr/>
          <p:nvPr/>
        </p:nvGrpSpPr>
        <p:grpSpPr>
          <a:xfrm>
            <a:off x="4368802" y="3691467"/>
            <a:ext cx="3517900" cy="1092200"/>
            <a:chOff x="3276600" y="2857500"/>
            <a:chExt cx="2638425" cy="819150"/>
          </a:xfrm>
        </p:grpSpPr>
        <p:sp>
          <p:nvSpPr>
            <p:cNvPr id="7" name="Oval 6"/>
            <p:cNvSpPr/>
            <p:nvPr/>
          </p:nvSpPr>
          <p:spPr bwMode="auto">
            <a:xfrm>
              <a:off x="3276600" y="2857500"/>
              <a:ext cx="2638425" cy="819150"/>
            </a:xfrm>
            <a:prstGeom prst="ellipse">
              <a:avLst/>
            </a:prstGeom>
            <a:gradFill flip="none" rotWithShape="1">
              <a:gsLst>
                <a:gs pos="0">
                  <a:schemeClr val="tx1">
                    <a:alpha val="75000"/>
                  </a:schemeClr>
                </a:gs>
                <a:gs pos="100000">
                  <a:srgbClr val="041722">
                    <a:alpha val="0"/>
                  </a:srgbClr>
                </a:gs>
              </a:gsLst>
              <a:path path="shape">
                <a:fillToRect l="50000" t="50000" r="50000" b="50000"/>
              </a:path>
              <a:tileRect/>
            </a:gradFill>
            <a:ln w="12700" cap="flat">
              <a:noFill/>
              <a:miter lim="800000"/>
              <a:headEnd type="none" w="med" len="med"/>
              <a:tailEnd type="none" w="med" len="med"/>
            </a:ln>
          </p:spPr>
          <p:txBody>
            <a:bodyPr lIns="0" tIns="0" rIns="0" bIns="0" rtlCol="0" anchor="ctr"/>
            <a:lstStyle/>
            <a:p>
              <a:pPr algn="ctr" defTabSz="685624" fontAlgn="auto">
                <a:spcBef>
                  <a:spcPts val="0"/>
                </a:spcBef>
                <a:spcAft>
                  <a:spcPts val="0"/>
                </a:spcAft>
              </a:pPr>
              <a:endParaRPr lang="en-US" sz="1900" dirty="0" err="1">
                <a:solidFill>
                  <a:srgbClr val="FFFFFF"/>
                </a:solidFill>
                <a:latin typeface="Arial"/>
                <a:ea typeface="Arial" pitchFamily="-107" charset="0"/>
                <a:cs typeface="Arial" pitchFamily="-107" charset="0"/>
                <a:sym typeface="Arial" pitchFamily="-107" charset="0"/>
              </a:endParaRPr>
            </a:p>
          </p:txBody>
        </p:sp>
        <p:sp>
          <p:nvSpPr>
            <p:cNvPr id="3" name="TextBox 2"/>
            <p:cNvSpPr txBox="1"/>
            <p:nvPr/>
          </p:nvSpPr>
          <p:spPr>
            <a:xfrm>
              <a:off x="4117469" y="3099093"/>
              <a:ext cx="930305" cy="270266"/>
            </a:xfrm>
            <a:prstGeom prst="rect">
              <a:avLst/>
            </a:prstGeom>
            <a:noFill/>
          </p:spPr>
          <p:txBody>
            <a:bodyPr wrap="none" rtlCol="0">
              <a:spAutoFit/>
            </a:bodyPr>
            <a:lstStyle/>
            <a:p>
              <a:pPr algn="ctr" defTabSz="606982" fontAlgn="auto">
                <a:lnSpc>
                  <a:spcPct val="90000"/>
                </a:lnSpc>
                <a:spcBef>
                  <a:spcPts val="800"/>
                </a:spcBef>
                <a:spcAft>
                  <a:spcPts val="0"/>
                </a:spcAft>
              </a:pPr>
              <a:r>
                <a:rPr lang="en-US" dirty="0" smtClean="0">
                  <a:solidFill>
                    <a:srgbClr val="FFFFFF"/>
                  </a:solidFill>
                  <a:latin typeface="Arial"/>
                  <a:ea typeface="Apple LiGothic Medium"/>
                  <a:cs typeface="Apple LiGothic Medium"/>
                </a:rPr>
                <a:t>Automate</a:t>
              </a:r>
            </a:p>
          </p:txBody>
        </p:sp>
      </p:grpSp>
      <p:sp>
        <p:nvSpPr>
          <p:cNvPr id="4" name="Donut 3"/>
          <p:cNvSpPr/>
          <p:nvPr/>
        </p:nvSpPr>
        <p:spPr>
          <a:xfrm>
            <a:off x="8524240" y="4572000"/>
            <a:ext cx="1432560" cy="579120"/>
          </a:xfrm>
          <a:prstGeom prst="donu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9322267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sz="2800" b="0" cap="none" dirty="0" smtClean="0">
                <a:solidFill>
                  <a:srgbClr val="0000FF"/>
                </a:solidFill>
                <a:latin typeface="+mj-lt"/>
              </a:rPr>
              <a:t>Trends Impacting Datacenter Security</a:t>
            </a:r>
            <a:endParaRPr lang="en-US" sz="2800" b="0" cap="none" dirty="0">
              <a:solidFill>
                <a:srgbClr val="0000FF"/>
              </a:solidFill>
              <a:latin typeface="+mj-lt"/>
            </a:endParaRPr>
          </a:p>
        </p:txBody>
      </p:sp>
      <p:grpSp>
        <p:nvGrpSpPr>
          <p:cNvPr id="4" name="Group 3"/>
          <p:cNvGrpSpPr/>
          <p:nvPr/>
        </p:nvGrpSpPr>
        <p:grpSpPr>
          <a:xfrm>
            <a:off x="533399" y="1573470"/>
            <a:ext cx="3660848" cy="3893880"/>
            <a:chOff x="533399" y="1573470"/>
            <a:chExt cx="3660848" cy="3893880"/>
          </a:xfrm>
        </p:grpSpPr>
        <p:sp>
          <p:nvSpPr>
            <p:cNvPr id="28" name="Rounded Rectangle 27"/>
            <p:cNvSpPr/>
            <p:nvPr/>
          </p:nvSpPr>
          <p:spPr>
            <a:xfrm>
              <a:off x="533399" y="1573470"/>
              <a:ext cx="3660848" cy="2419737"/>
            </a:xfrm>
            <a:prstGeom prst="roundRect">
              <a:avLst>
                <a:gd name="adj" fmla="val 4668"/>
              </a:avLst>
            </a:prstGeom>
            <a:gradFill flip="none" rotWithShape="1">
              <a:gsLst>
                <a:gs pos="100000">
                  <a:schemeClr val="accent6">
                    <a:alpha val="85000"/>
                  </a:schemeClr>
                </a:gs>
                <a:gs pos="0">
                  <a:schemeClr val="accent6">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1" rIns="91423" bIns="45711" rtlCol="0" anchor="ctr"/>
            <a:lstStyle/>
            <a:p>
              <a:pPr algn="ctr" defTabSz="914073"/>
              <a:endParaRPr lang="en-US" dirty="0">
                <a:solidFill>
                  <a:srgbClr val="E7E6E6"/>
                </a:solidFill>
              </a:endParaRPr>
            </a:p>
          </p:txBody>
        </p:sp>
        <p:sp>
          <p:nvSpPr>
            <p:cNvPr id="26" name="TextBox 25"/>
            <p:cNvSpPr txBox="1"/>
            <p:nvPr/>
          </p:nvSpPr>
          <p:spPr>
            <a:xfrm>
              <a:off x="1454151" y="1828799"/>
              <a:ext cx="1819344" cy="830997"/>
            </a:xfrm>
            <a:prstGeom prst="rect">
              <a:avLst/>
            </a:prstGeom>
            <a:noFill/>
          </p:spPr>
          <p:txBody>
            <a:bodyPr wrap="none" rtlCol="0">
              <a:spAutoFit/>
            </a:bodyPr>
            <a:lstStyle/>
            <a:p>
              <a:pPr algn="ctr"/>
              <a:r>
                <a:rPr lang="en-US" sz="2400" dirty="0"/>
                <a:t>EVOLVING </a:t>
              </a:r>
              <a:r>
                <a:rPr lang="en-US" sz="2400" dirty="0" smtClean="0"/>
                <a:t/>
              </a:r>
              <a:br>
                <a:rPr lang="en-US" sz="2400" dirty="0" smtClean="0"/>
              </a:br>
              <a:r>
                <a:rPr lang="en-US" sz="2400" dirty="0" smtClean="0"/>
                <a:t>THREATS</a:t>
              </a:r>
              <a:endParaRPr lang="en-US" sz="2400" dirty="0"/>
            </a:p>
          </p:txBody>
        </p:sp>
        <p:sp>
          <p:nvSpPr>
            <p:cNvPr id="2" name="Rectangle 1"/>
            <p:cNvSpPr/>
            <p:nvPr/>
          </p:nvSpPr>
          <p:spPr>
            <a:xfrm>
              <a:off x="533399" y="3616960"/>
              <a:ext cx="3660848" cy="185039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538"/>
            <a:stretch/>
          </p:blipFill>
          <p:spPr bwMode="auto">
            <a:xfrm>
              <a:off x="639105" y="3743771"/>
              <a:ext cx="3449437" cy="1608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4280815" y="1573470"/>
            <a:ext cx="3660848" cy="3893880"/>
            <a:chOff x="4280815" y="1573470"/>
            <a:chExt cx="3660848" cy="3893880"/>
          </a:xfrm>
        </p:grpSpPr>
        <p:sp>
          <p:nvSpPr>
            <p:cNvPr id="29" name="Rounded Rectangle 28"/>
            <p:cNvSpPr/>
            <p:nvPr/>
          </p:nvSpPr>
          <p:spPr>
            <a:xfrm>
              <a:off x="4280815" y="1573470"/>
              <a:ext cx="3660848" cy="2419737"/>
            </a:xfrm>
            <a:prstGeom prst="roundRect">
              <a:avLst>
                <a:gd name="adj" fmla="val 4668"/>
              </a:avLst>
            </a:prstGeom>
            <a:gradFill flip="none" rotWithShape="1">
              <a:gsLst>
                <a:gs pos="100000">
                  <a:schemeClr val="accent6">
                    <a:alpha val="85000"/>
                  </a:schemeClr>
                </a:gs>
                <a:gs pos="0">
                  <a:schemeClr val="accent6">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1" rIns="91423" bIns="45711" rtlCol="0" anchor="ctr"/>
            <a:lstStyle/>
            <a:p>
              <a:pPr algn="ctr" defTabSz="914073"/>
              <a:endParaRPr lang="en-US" dirty="0">
                <a:solidFill>
                  <a:srgbClr val="E7E6E6"/>
                </a:solidFill>
              </a:endParaRPr>
            </a:p>
          </p:txBody>
        </p:sp>
        <p:sp>
          <p:nvSpPr>
            <p:cNvPr id="40" name="TextBox 39"/>
            <p:cNvSpPr txBox="1"/>
            <p:nvPr/>
          </p:nvSpPr>
          <p:spPr>
            <a:xfrm>
              <a:off x="4492287" y="1828799"/>
              <a:ext cx="3237905" cy="1077218"/>
            </a:xfrm>
            <a:prstGeom prst="rect">
              <a:avLst/>
            </a:prstGeom>
            <a:noFill/>
          </p:spPr>
          <p:txBody>
            <a:bodyPr wrap="square" rtlCol="0">
              <a:spAutoFit/>
            </a:bodyPr>
            <a:lstStyle/>
            <a:p>
              <a:pPr algn="ctr"/>
              <a:r>
                <a:rPr lang="en-US" sz="2400" dirty="0"/>
                <a:t>NEW APPLICATIONS </a:t>
              </a:r>
              <a:r>
                <a:rPr lang="en-US" sz="2000" dirty="0"/>
                <a:t>(PHYSICAL, VIRTUAL </a:t>
              </a:r>
            </a:p>
            <a:p>
              <a:pPr algn="ctr"/>
              <a:r>
                <a:rPr lang="en-US" sz="2000" dirty="0"/>
                <a:t>AND CLOUD)</a:t>
              </a:r>
            </a:p>
          </p:txBody>
        </p:sp>
        <p:sp>
          <p:nvSpPr>
            <p:cNvPr id="25" name="Rectangle 24"/>
            <p:cNvSpPr/>
            <p:nvPr/>
          </p:nvSpPr>
          <p:spPr>
            <a:xfrm>
              <a:off x="4280815" y="3616960"/>
              <a:ext cx="3660848" cy="185039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p:cNvGrpSpPr/>
            <p:nvPr/>
          </p:nvGrpSpPr>
          <p:grpSpPr>
            <a:xfrm>
              <a:off x="4424848" y="3743771"/>
              <a:ext cx="3372783" cy="1608183"/>
              <a:chOff x="7900220" y="3949618"/>
              <a:chExt cx="3372783" cy="1608183"/>
            </a:xfrm>
          </p:grpSpPr>
          <p:grpSp>
            <p:nvGrpSpPr>
              <p:cNvPr id="34" name="Group 33"/>
              <p:cNvGrpSpPr/>
              <p:nvPr/>
            </p:nvGrpSpPr>
            <p:grpSpPr>
              <a:xfrm>
                <a:off x="7900220" y="3949618"/>
                <a:ext cx="3372783" cy="1608183"/>
                <a:chOff x="8532812" y="3108959"/>
                <a:chExt cx="3372783" cy="1608183"/>
              </a:xfrm>
            </p:grpSpPr>
            <p:pic>
              <p:nvPicPr>
                <p:cNvPr id="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2812" y="3108959"/>
                  <a:ext cx="3372783" cy="1608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14" descr="http://readwrite.com/files/_hadoopelephant_rgb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85212" y="4343400"/>
                  <a:ext cx="978379" cy="231487"/>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4" descr="CRM The World's Favorite Customer Relationship Management - Salesforce.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71820" y="4193459"/>
                <a:ext cx="1047750" cy="74295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 name="Group 2"/>
          <p:cNvGrpSpPr/>
          <p:nvPr/>
        </p:nvGrpSpPr>
        <p:grpSpPr>
          <a:xfrm>
            <a:off x="8028231" y="1573470"/>
            <a:ext cx="3660848" cy="3893880"/>
            <a:chOff x="8028231" y="1573470"/>
            <a:chExt cx="3660848" cy="3893880"/>
          </a:xfrm>
        </p:grpSpPr>
        <p:grpSp>
          <p:nvGrpSpPr>
            <p:cNvPr id="6" name="Group 5"/>
            <p:cNvGrpSpPr/>
            <p:nvPr/>
          </p:nvGrpSpPr>
          <p:grpSpPr>
            <a:xfrm>
              <a:off x="8028231" y="1573470"/>
              <a:ext cx="3660848" cy="3893880"/>
              <a:chOff x="8028231" y="1573470"/>
              <a:chExt cx="3660848" cy="3893880"/>
            </a:xfrm>
          </p:grpSpPr>
          <p:sp>
            <p:nvSpPr>
              <p:cNvPr id="30" name="Rounded Rectangle 29"/>
              <p:cNvSpPr/>
              <p:nvPr/>
            </p:nvSpPr>
            <p:spPr>
              <a:xfrm>
                <a:off x="8028231" y="1573470"/>
                <a:ext cx="3660848" cy="2419737"/>
              </a:xfrm>
              <a:prstGeom prst="roundRect">
                <a:avLst>
                  <a:gd name="adj" fmla="val 4668"/>
                </a:avLst>
              </a:prstGeom>
              <a:gradFill flip="none" rotWithShape="1">
                <a:gsLst>
                  <a:gs pos="100000">
                    <a:schemeClr val="accent6">
                      <a:alpha val="85000"/>
                    </a:schemeClr>
                  </a:gs>
                  <a:gs pos="0">
                    <a:schemeClr val="accent6">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1" rIns="91423" bIns="45711" rtlCol="0" anchor="ctr"/>
              <a:lstStyle/>
              <a:p>
                <a:pPr algn="ctr" defTabSz="914073"/>
                <a:endParaRPr lang="en-US" dirty="0">
                  <a:solidFill>
                    <a:srgbClr val="E7E6E6"/>
                  </a:solidFill>
                </a:endParaRPr>
              </a:p>
            </p:txBody>
          </p:sp>
          <p:sp>
            <p:nvSpPr>
              <p:cNvPr id="48" name="TextBox 47"/>
              <p:cNvSpPr txBox="1"/>
              <p:nvPr/>
            </p:nvSpPr>
            <p:spPr>
              <a:xfrm>
                <a:off x="8239702" y="1828799"/>
                <a:ext cx="3237905" cy="830997"/>
              </a:xfrm>
              <a:prstGeom prst="rect">
                <a:avLst/>
              </a:prstGeom>
              <a:noFill/>
            </p:spPr>
            <p:txBody>
              <a:bodyPr wrap="square" rtlCol="0">
                <a:spAutoFit/>
              </a:bodyPr>
              <a:lstStyle/>
              <a:p>
                <a:pPr algn="ctr"/>
                <a:r>
                  <a:rPr lang="en-US" sz="2400" dirty="0"/>
                  <a:t>NEW TRAFFIC TRENDS</a:t>
                </a:r>
              </a:p>
            </p:txBody>
          </p:sp>
          <p:sp>
            <p:nvSpPr>
              <p:cNvPr id="33" name="Rectangle 32"/>
              <p:cNvSpPr/>
              <p:nvPr/>
            </p:nvSpPr>
            <p:spPr>
              <a:xfrm>
                <a:off x="8028231" y="3616960"/>
                <a:ext cx="3660848" cy="185039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81858" y="3743770"/>
                <a:ext cx="3377682" cy="1275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1" name="TextBox 30"/>
            <p:cNvSpPr txBox="1"/>
            <p:nvPr/>
          </p:nvSpPr>
          <p:spPr>
            <a:xfrm>
              <a:off x="8175175" y="5124310"/>
              <a:ext cx="2021707" cy="215444"/>
            </a:xfrm>
            <a:prstGeom prst="rect">
              <a:avLst/>
            </a:prstGeom>
            <a:noFill/>
          </p:spPr>
          <p:txBody>
            <a:bodyPr wrap="none" rtlCol="0">
              <a:spAutoFit/>
            </a:bodyPr>
            <a:lstStyle/>
            <a:p>
              <a:r>
                <a:rPr lang="en-US" sz="800" dirty="0">
                  <a:solidFill>
                    <a:schemeClr val="bg1">
                      <a:lumMod val="90000"/>
                    </a:schemeClr>
                  </a:solidFill>
                </a:rPr>
                <a:t>Source: Cisco Global Cloud Index, 2012</a:t>
              </a:r>
            </a:p>
          </p:txBody>
        </p:sp>
      </p:grpSp>
    </p:spTree>
    <p:extLst>
      <p:ext uri="{BB962C8B-B14F-4D97-AF65-F5344CB8AC3E}">
        <p14:creationId xmlns:p14="http://schemas.microsoft.com/office/powerpoint/2010/main" val="108086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25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1000" fill="hold"/>
                                        <p:tgtEl>
                                          <p:spTgt spid="3"/>
                                        </p:tgtEl>
                                        <p:attrNameLst>
                                          <p:attrName>ppt_x</p:attrName>
                                        </p:attrNameLst>
                                      </p:cBhvr>
                                      <p:tavLst>
                                        <p:tav tm="0">
                                          <p:val>
                                            <p:strVal val="#ppt_x"/>
                                          </p:val>
                                        </p:tav>
                                        <p:tav tm="100000">
                                          <p:val>
                                            <p:strVal val="#ppt_x"/>
                                          </p:val>
                                        </p:tav>
                                      </p:tavLst>
                                    </p:anim>
                                    <p:anim calcmode="lin" valueType="num">
                                      <p:cBhvr additive="base">
                                        <p:cTn id="2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2800" b="0" cap="none" dirty="0" smtClean="0">
                <a:solidFill>
                  <a:srgbClr val="0000FF"/>
                </a:solidFill>
                <a:latin typeface="+mj-lt"/>
              </a:rPr>
              <a:t>Key Datacenter Security Requirements</a:t>
            </a:r>
            <a:endParaRPr lang="en-US" sz="2800" b="0" cap="none" dirty="0">
              <a:solidFill>
                <a:srgbClr val="0000FF"/>
              </a:solidFill>
              <a:latin typeface="+mj-lt"/>
            </a:endParaRPr>
          </a:p>
        </p:txBody>
      </p:sp>
      <p:grpSp>
        <p:nvGrpSpPr>
          <p:cNvPr id="25" name="Group 24"/>
          <p:cNvGrpSpPr/>
          <p:nvPr/>
        </p:nvGrpSpPr>
        <p:grpSpPr>
          <a:xfrm>
            <a:off x="533399" y="1573470"/>
            <a:ext cx="3660848" cy="4171430"/>
            <a:chOff x="533399" y="1573470"/>
            <a:chExt cx="3660848" cy="4171430"/>
          </a:xfrm>
        </p:grpSpPr>
        <p:sp>
          <p:nvSpPr>
            <p:cNvPr id="78" name="Rounded Rectangle 77"/>
            <p:cNvSpPr/>
            <p:nvPr/>
          </p:nvSpPr>
          <p:spPr>
            <a:xfrm>
              <a:off x="533399" y="1573470"/>
              <a:ext cx="3660848" cy="3406744"/>
            </a:xfrm>
            <a:prstGeom prst="roundRect">
              <a:avLst>
                <a:gd name="adj" fmla="val 4668"/>
              </a:avLst>
            </a:prstGeom>
            <a:gradFill flip="none" rotWithShape="1">
              <a:gsLst>
                <a:gs pos="100000">
                  <a:schemeClr val="accent6">
                    <a:alpha val="85000"/>
                  </a:schemeClr>
                </a:gs>
                <a:gs pos="0">
                  <a:schemeClr val="accent6">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1" rIns="91423" bIns="45711" rtlCol="0" anchor="ctr"/>
            <a:lstStyle/>
            <a:p>
              <a:pPr algn="ctr" defTabSz="914073"/>
              <a:endParaRPr lang="en-US" dirty="0">
                <a:solidFill>
                  <a:srgbClr val="E7E6E6"/>
                </a:solidFill>
              </a:endParaRPr>
            </a:p>
          </p:txBody>
        </p:sp>
        <p:sp>
          <p:nvSpPr>
            <p:cNvPr id="79" name="TextBox 78"/>
            <p:cNvSpPr txBox="1"/>
            <p:nvPr/>
          </p:nvSpPr>
          <p:spPr>
            <a:xfrm>
              <a:off x="1421898" y="1828799"/>
              <a:ext cx="1883849" cy="461665"/>
            </a:xfrm>
            <a:prstGeom prst="rect">
              <a:avLst/>
            </a:prstGeom>
            <a:noFill/>
          </p:spPr>
          <p:txBody>
            <a:bodyPr wrap="none" rtlCol="0">
              <a:spAutoFit/>
            </a:bodyPr>
            <a:lstStyle/>
            <a:p>
              <a:pPr algn="ctr"/>
              <a:r>
                <a:rPr lang="en-US" sz="2400" b="1" dirty="0">
                  <a:solidFill>
                    <a:schemeClr val="accent4">
                      <a:lumMod val="60000"/>
                      <a:lumOff val="40000"/>
                    </a:schemeClr>
                  </a:solidFill>
                  <a:latin typeface="Arial Narrow" panose="020B0606020202030204" pitchFamily="34" charset="0"/>
                </a:rPr>
                <a:t>COMPLIANCE</a:t>
              </a:r>
            </a:p>
          </p:txBody>
        </p:sp>
        <p:sp>
          <p:nvSpPr>
            <p:cNvPr id="82" name="Rectangle 81"/>
            <p:cNvSpPr/>
            <p:nvPr/>
          </p:nvSpPr>
          <p:spPr>
            <a:xfrm>
              <a:off x="703804" y="5098569"/>
              <a:ext cx="3263934" cy="646331"/>
            </a:xfrm>
            <a:prstGeom prst="rect">
              <a:avLst/>
            </a:prstGeom>
          </p:spPr>
          <p:txBody>
            <a:bodyPr wrap="none">
              <a:spAutoFit/>
            </a:bodyPr>
            <a:lstStyle/>
            <a:p>
              <a:pPr algn="ctr"/>
              <a:r>
                <a:rPr lang="en-US" sz="1800" dirty="0">
                  <a:solidFill>
                    <a:schemeClr val="accent2"/>
                  </a:solidFill>
                  <a:latin typeface="+mj-lt"/>
                </a:rPr>
                <a:t>How </a:t>
              </a:r>
              <a:r>
                <a:rPr lang="en-US" sz="1800" dirty="0" smtClean="0">
                  <a:solidFill>
                    <a:schemeClr val="accent2"/>
                  </a:solidFill>
                  <a:latin typeface="+mj-lt"/>
                </a:rPr>
                <a:t>do I </a:t>
              </a:r>
              <a:r>
                <a:rPr lang="en-US" sz="1800" dirty="0">
                  <a:solidFill>
                    <a:schemeClr val="accent2"/>
                  </a:solidFill>
                  <a:latin typeface="+mj-lt"/>
                </a:rPr>
                <a:t>maintain compliance</a:t>
              </a:r>
            </a:p>
            <a:p>
              <a:pPr algn="ctr"/>
              <a:r>
                <a:rPr lang="en-US" sz="1800" dirty="0">
                  <a:solidFill>
                    <a:schemeClr val="accent2"/>
                  </a:solidFill>
                  <a:latin typeface="+mj-lt"/>
                </a:rPr>
                <a:t>in the cloud and mobile era?</a:t>
              </a:r>
            </a:p>
          </p:txBody>
        </p:sp>
        <p:grpSp>
          <p:nvGrpSpPr>
            <p:cNvPr id="24" name="Group 23"/>
            <p:cNvGrpSpPr/>
            <p:nvPr/>
          </p:nvGrpSpPr>
          <p:grpSpPr>
            <a:xfrm>
              <a:off x="1169950" y="2613355"/>
              <a:ext cx="2387747" cy="2162323"/>
              <a:chOff x="1182930" y="3029128"/>
              <a:chExt cx="2387747" cy="2162323"/>
            </a:xfrm>
          </p:grpSpPr>
          <p:grpSp>
            <p:nvGrpSpPr>
              <p:cNvPr id="98" name="Group 97"/>
              <p:cNvGrpSpPr/>
              <p:nvPr/>
            </p:nvGrpSpPr>
            <p:grpSpPr>
              <a:xfrm rot="10800000">
                <a:off x="1182930" y="3029128"/>
                <a:ext cx="2387747" cy="2162323"/>
                <a:chOff x="6297362" y="1655630"/>
                <a:chExt cx="1791277" cy="1621742"/>
              </a:xfrm>
              <a:solidFill>
                <a:schemeClr val="tx2"/>
              </a:solidFill>
            </p:grpSpPr>
            <p:sp>
              <p:nvSpPr>
                <p:cNvPr id="100" name="Oval 99"/>
                <p:cNvSpPr/>
                <p:nvPr/>
              </p:nvSpPr>
              <p:spPr>
                <a:xfrm>
                  <a:off x="6788732" y="2450119"/>
                  <a:ext cx="827253" cy="827253"/>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t="100000" r="100000"/>
                  </a:path>
                  <a:tileRect l="-100000" b="-100000"/>
                </a:gradFill>
                <a:ln/>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defTabSz="1442225"/>
                  <a:endParaRPr lang="en-US" sz="1400" b="1" cap="all" dirty="0">
                    <a:solidFill>
                      <a:srgbClr val="FFFFFF"/>
                    </a:solidFill>
                    <a:effectLst>
                      <a:outerShdw blurRad="127000" algn="ctr" rotWithShape="0">
                        <a:prstClr val="black">
                          <a:alpha val="40000"/>
                        </a:prstClr>
                      </a:outerShdw>
                    </a:effectLst>
                    <a:latin typeface="Arial Narrow" panose="020B0606020202030204" pitchFamily="34" charset="0"/>
                  </a:endParaRPr>
                </a:p>
              </p:txBody>
            </p:sp>
            <p:sp>
              <p:nvSpPr>
                <p:cNvPr id="101" name="Oval 100"/>
                <p:cNvSpPr/>
                <p:nvPr/>
              </p:nvSpPr>
              <p:spPr>
                <a:xfrm>
                  <a:off x="6297362" y="1655630"/>
                  <a:ext cx="827253" cy="827253"/>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t="100000" r="100000"/>
                  </a:path>
                  <a:tileRect l="-100000" b="-100000"/>
                </a:gradFill>
                <a:ln/>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defTabSz="1442225"/>
                  <a:endParaRPr lang="en-US" sz="1400" b="1" cap="all" dirty="0">
                    <a:solidFill>
                      <a:srgbClr val="FFFFFF"/>
                    </a:solidFill>
                    <a:effectLst>
                      <a:outerShdw blurRad="127000" algn="ctr" rotWithShape="0">
                        <a:prstClr val="black">
                          <a:alpha val="40000"/>
                        </a:prstClr>
                      </a:outerShdw>
                    </a:effectLst>
                    <a:latin typeface="Arial Narrow" panose="020B0606020202030204" pitchFamily="34" charset="0"/>
                  </a:endParaRPr>
                </a:p>
              </p:txBody>
            </p:sp>
            <p:sp>
              <p:nvSpPr>
                <p:cNvPr id="102" name="Oval 101"/>
                <p:cNvSpPr/>
                <p:nvPr/>
              </p:nvSpPr>
              <p:spPr>
                <a:xfrm>
                  <a:off x="7261386" y="1655630"/>
                  <a:ext cx="827253" cy="827253"/>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t="100000" r="100000"/>
                  </a:path>
                  <a:tileRect l="-100000" b="-100000"/>
                </a:gradFill>
                <a:ln/>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defTabSz="1442225"/>
                  <a:endParaRPr lang="en-US" sz="1400" b="1" cap="all" dirty="0">
                    <a:solidFill>
                      <a:srgbClr val="FFFFFF"/>
                    </a:solidFill>
                    <a:effectLst>
                      <a:outerShdw blurRad="127000" algn="ctr" rotWithShape="0">
                        <a:prstClr val="black">
                          <a:alpha val="40000"/>
                        </a:prstClr>
                      </a:outerShdw>
                    </a:effectLst>
                    <a:latin typeface="Arial Narrow" panose="020B0606020202030204" pitchFamily="34" charset="0"/>
                  </a:endParaRPr>
                </a:p>
              </p:txBody>
            </p:sp>
          </p:grpSp>
          <p:sp>
            <p:nvSpPr>
              <p:cNvPr id="103" name="Freeform 16"/>
              <p:cNvSpPr>
                <a:spLocks noEditPoints="1"/>
              </p:cNvSpPr>
              <p:nvPr/>
            </p:nvSpPr>
            <p:spPr bwMode="auto">
              <a:xfrm>
                <a:off x="2836414" y="4291756"/>
                <a:ext cx="373725" cy="680060"/>
              </a:xfrm>
              <a:custGeom>
                <a:avLst/>
                <a:gdLst>
                  <a:gd name="T0" fmla="*/ 47 w 75"/>
                  <a:gd name="T1" fmla="*/ 0 h 136"/>
                  <a:gd name="T2" fmla="*/ 28 w 75"/>
                  <a:gd name="T3" fmla="*/ 0 h 136"/>
                  <a:gd name="T4" fmla="*/ 0 w 75"/>
                  <a:gd name="T5" fmla="*/ 15 h 136"/>
                  <a:gd name="T6" fmla="*/ 0 w 75"/>
                  <a:gd name="T7" fmla="*/ 121 h 136"/>
                  <a:gd name="T8" fmla="*/ 28 w 75"/>
                  <a:gd name="T9" fmla="*/ 136 h 136"/>
                  <a:gd name="T10" fmla="*/ 47 w 75"/>
                  <a:gd name="T11" fmla="*/ 136 h 136"/>
                  <a:gd name="T12" fmla="*/ 75 w 75"/>
                  <a:gd name="T13" fmla="*/ 121 h 136"/>
                  <a:gd name="T14" fmla="*/ 75 w 75"/>
                  <a:gd name="T15" fmla="*/ 15 h 136"/>
                  <a:gd name="T16" fmla="*/ 47 w 75"/>
                  <a:gd name="T17" fmla="*/ 0 h 136"/>
                  <a:gd name="T18" fmla="*/ 24 w 75"/>
                  <a:gd name="T19" fmla="*/ 13 h 136"/>
                  <a:gd name="T20" fmla="*/ 51 w 75"/>
                  <a:gd name="T21" fmla="*/ 13 h 136"/>
                  <a:gd name="T22" fmla="*/ 53 w 75"/>
                  <a:gd name="T23" fmla="*/ 15 h 136"/>
                  <a:gd name="T24" fmla="*/ 51 w 75"/>
                  <a:gd name="T25" fmla="*/ 17 h 136"/>
                  <a:gd name="T26" fmla="*/ 24 w 75"/>
                  <a:gd name="T27" fmla="*/ 17 h 136"/>
                  <a:gd name="T28" fmla="*/ 22 w 75"/>
                  <a:gd name="T29" fmla="*/ 15 h 136"/>
                  <a:gd name="T30" fmla="*/ 24 w 75"/>
                  <a:gd name="T31" fmla="*/ 13 h 136"/>
                  <a:gd name="T32" fmla="*/ 38 w 75"/>
                  <a:gd name="T33" fmla="*/ 128 h 136"/>
                  <a:gd name="T34" fmla="*/ 33 w 75"/>
                  <a:gd name="T35" fmla="*/ 124 h 136"/>
                  <a:gd name="T36" fmla="*/ 38 w 75"/>
                  <a:gd name="T37" fmla="*/ 119 h 136"/>
                  <a:gd name="T38" fmla="*/ 42 w 75"/>
                  <a:gd name="T39" fmla="*/ 124 h 136"/>
                  <a:gd name="T40" fmla="*/ 38 w 75"/>
                  <a:gd name="T41" fmla="*/ 128 h 136"/>
                  <a:gd name="T42" fmla="*/ 68 w 75"/>
                  <a:gd name="T43" fmla="*/ 114 h 136"/>
                  <a:gd name="T44" fmla="*/ 7 w 75"/>
                  <a:gd name="T45" fmla="*/ 114 h 136"/>
                  <a:gd name="T46" fmla="*/ 7 w 75"/>
                  <a:gd name="T47" fmla="*/ 22 h 136"/>
                  <a:gd name="T48" fmla="*/ 68 w 75"/>
                  <a:gd name="T49" fmla="*/ 22 h 136"/>
                  <a:gd name="T50" fmla="*/ 68 w 75"/>
                  <a:gd name="T51" fmla="*/ 1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5" h="136">
                    <a:moveTo>
                      <a:pt x="47" y="0"/>
                    </a:moveTo>
                    <a:cubicBezTo>
                      <a:pt x="28" y="0"/>
                      <a:pt x="28" y="0"/>
                      <a:pt x="28" y="0"/>
                    </a:cubicBezTo>
                    <a:cubicBezTo>
                      <a:pt x="19" y="0"/>
                      <a:pt x="0" y="6"/>
                      <a:pt x="0" y="15"/>
                    </a:cubicBezTo>
                    <a:cubicBezTo>
                      <a:pt x="0" y="121"/>
                      <a:pt x="0" y="121"/>
                      <a:pt x="0" y="121"/>
                    </a:cubicBezTo>
                    <a:cubicBezTo>
                      <a:pt x="0" y="129"/>
                      <a:pt x="19" y="136"/>
                      <a:pt x="28" y="136"/>
                    </a:cubicBezTo>
                    <a:cubicBezTo>
                      <a:pt x="47" y="136"/>
                      <a:pt x="47" y="136"/>
                      <a:pt x="47" y="136"/>
                    </a:cubicBezTo>
                    <a:cubicBezTo>
                      <a:pt x="56" y="136"/>
                      <a:pt x="75" y="129"/>
                      <a:pt x="75" y="121"/>
                    </a:cubicBezTo>
                    <a:cubicBezTo>
                      <a:pt x="75" y="15"/>
                      <a:pt x="75" y="15"/>
                      <a:pt x="75" y="15"/>
                    </a:cubicBezTo>
                    <a:cubicBezTo>
                      <a:pt x="75" y="6"/>
                      <a:pt x="56" y="0"/>
                      <a:pt x="47" y="0"/>
                    </a:cubicBezTo>
                    <a:close/>
                    <a:moveTo>
                      <a:pt x="24" y="13"/>
                    </a:moveTo>
                    <a:cubicBezTo>
                      <a:pt x="51" y="13"/>
                      <a:pt x="51" y="13"/>
                      <a:pt x="51" y="13"/>
                    </a:cubicBezTo>
                    <a:cubicBezTo>
                      <a:pt x="52" y="13"/>
                      <a:pt x="53" y="14"/>
                      <a:pt x="53" y="15"/>
                    </a:cubicBezTo>
                    <a:cubicBezTo>
                      <a:pt x="53" y="16"/>
                      <a:pt x="52" y="17"/>
                      <a:pt x="51" y="17"/>
                    </a:cubicBezTo>
                    <a:cubicBezTo>
                      <a:pt x="24" y="17"/>
                      <a:pt x="24" y="17"/>
                      <a:pt x="24" y="17"/>
                    </a:cubicBezTo>
                    <a:cubicBezTo>
                      <a:pt x="23" y="17"/>
                      <a:pt x="22" y="16"/>
                      <a:pt x="22" y="15"/>
                    </a:cubicBezTo>
                    <a:cubicBezTo>
                      <a:pt x="22" y="14"/>
                      <a:pt x="23" y="13"/>
                      <a:pt x="24" y="13"/>
                    </a:cubicBezTo>
                    <a:close/>
                    <a:moveTo>
                      <a:pt x="38" y="128"/>
                    </a:moveTo>
                    <a:cubicBezTo>
                      <a:pt x="35" y="128"/>
                      <a:pt x="33" y="126"/>
                      <a:pt x="33" y="124"/>
                    </a:cubicBezTo>
                    <a:cubicBezTo>
                      <a:pt x="33" y="121"/>
                      <a:pt x="35" y="119"/>
                      <a:pt x="38" y="119"/>
                    </a:cubicBezTo>
                    <a:cubicBezTo>
                      <a:pt x="40" y="119"/>
                      <a:pt x="42" y="121"/>
                      <a:pt x="42" y="124"/>
                    </a:cubicBezTo>
                    <a:cubicBezTo>
                      <a:pt x="42" y="126"/>
                      <a:pt x="40" y="128"/>
                      <a:pt x="38" y="128"/>
                    </a:cubicBezTo>
                    <a:close/>
                    <a:moveTo>
                      <a:pt x="68" y="114"/>
                    </a:moveTo>
                    <a:cubicBezTo>
                      <a:pt x="7" y="114"/>
                      <a:pt x="7" y="114"/>
                      <a:pt x="7" y="114"/>
                    </a:cubicBezTo>
                    <a:cubicBezTo>
                      <a:pt x="7" y="22"/>
                      <a:pt x="7" y="22"/>
                      <a:pt x="7" y="22"/>
                    </a:cubicBezTo>
                    <a:cubicBezTo>
                      <a:pt x="68" y="22"/>
                      <a:pt x="68" y="22"/>
                      <a:pt x="68" y="22"/>
                    </a:cubicBezTo>
                    <a:lnTo>
                      <a:pt x="68" y="114"/>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4" name="Freeform 103"/>
              <p:cNvSpPr>
                <a:spLocks/>
              </p:cNvSpPr>
              <p:nvPr/>
            </p:nvSpPr>
            <p:spPr bwMode="auto">
              <a:xfrm>
                <a:off x="2005854" y="3351928"/>
                <a:ext cx="716949" cy="416523"/>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105" name="Group 104"/>
              <p:cNvGrpSpPr/>
              <p:nvPr/>
            </p:nvGrpSpPr>
            <p:grpSpPr>
              <a:xfrm>
                <a:off x="1462724" y="4339384"/>
                <a:ext cx="543129" cy="611295"/>
                <a:chOff x="4741863" y="1752600"/>
                <a:chExt cx="938212" cy="1055688"/>
              </a:xfrm>
              <a:solidFill>
                <a:schemeClr val="tx1"/>
              </a:solidFill>
              <a:effectLst>
                <a:outerShdw blurRad="50800" dist="12700" dir="5400000" algn="t" rotWithShape="0">
                  <a:prstClr val="black">
                    <a:alpha val="40000"/>
                  </a:prstClr>
                </a:outerShdw>
              </a:effectLst>
            </p:grpSpPr>
            <p:sp>
              <p:nvSpPr>
                <p:cNvPr id="106" name="Freeform 114"/>
                <p:cNvSpPr>
                  <a:spLocks noEditPoints="1"/>
                </p:cNvSpPr>
                <p:nvPr/>
              </p:nvSpPr>
              <p:spPr bwMode="auto">
                <a:xfrm>
                  <a:off x="4741863" y="1752600"/>
                  <a:ext cx="938212" cy="1055688"/>
                </a:xfrm>
                <a:custGeom>
                  <a:avLst/>
                  <a:gdLst/>
                  <a:ahLst/>
                  <a:cxnLst>
                    <a:cxn ang="0">
                      <a:pos x="74" y="9"/>
                    </a:cxn>
                    <a:cxn ang="0">
                      <a:pos x="151" y="342"/>
                    </a:cxn>
                    <a:cxn ang="0">
                      <a:pos x="297" y="411"/>
                    </a:cxn>
                    <a:cxn ang="0">
                      <a:pos x="143" y="317"/>
                    </a:cxn>
                    <a:cxn ang="0">
                      <a:pos x="143" y="283"/>
                    </a:cxn>
                    <a:cxn ang="0">
                      <a:pos x="91" y="223"/>
                    </a:cxn>
                    <a:cxn ang="0">
                      <a:pos x="91" y="257"/>
                    </a:cxn>
                    <a:cxn ang="0">
                      <a:pos x="91" y="163"/>
                    </a:cxn>
                    <a:cxn ang="0">
                      <a:pos x="143" y="137"/>
                    </a:cxn>
                    <a:cxn ang="0">
                      <a:pos x="143" y="103"/>
                    </a:cxn>
                    <a:cxn ang="0">
                      <a:pos x="91" y="77"/>
                    </a:cxn>
                    <a:cxn ang="0">
                      <a:pos x="143" y="77"/>
                    </a:cxn>
                    <a:cxn ang="0">
                      <a:pos x="160" y="283"/>
                    </a:cxn>
                    <a:cxn ang="0">
                      <a:pos x="160" y="257"/>
                    </a:cxn>
                    <a:cxn ang="0">
                      <a:pos x="211" y="257"/>
                    </a:cxn>
                    <a:cxn ang="0">
                      <a:pos x="160" y="197"/>
                    </a:cxn>
                    <a:cxn ang="0">
                      <a:pos x="211" y="197"/>
                    </a:cxn>
                    <a:cxn ang="0">
                      <a:pos x="160" y="103"/>
                    </a:cxn>
                    <a:cxn ang="0">
                      <a:pos x="211" y="77"/>
                    </a:cxn>
                    <a:cxn ang="0">
                      <a:pos x="211" y="43"/>
                    </a:cxn>
                    <a:cxn ang="0">
                      <a:pos x="228" y="317"/>
                    </a:cxn>
                    <a:cxn ang="0">
                      <a:pos x="279" y="317"/>
                    </a:cxn>
                    <a:cxn ang="0">
                      <a:pos x="279" y="223"/>
                    </a:cxn>
                    <a:cxn ang="0">
                      <a:pos x="279" y="197"/>
                    </a:cxn>
                    <a:cxn ang="0">
                      <a:pos x="279" y="163"/>
                    </a:cxn>
                    <a:cxn ang="0">
                      <a:pos x="228" y="137"/>
                    </a:cxn>
                    <a:cxn ang="0">
                      <a:pos x="279" y="137"/>
                    </a:cxn>
                    <a:cxn ang="0">
                      <a:pos x="228" y="43"/>
                    </a:cxn>
                    <a:cxn ang="0">
                      <a:pos x="0" y="95"/>
                    </a:cxn>
                    <a:cxn ang="0">
                      <a:pos x="68" y="77"/>
                    </a:cxn>
                    <a:cxn ang="0">
                      <a:pos x="54" y="355"/>
                    </a:cxn>
                    <a:cxn ang="0">
                      <a:pos x="54" y="339"/>
                    </a:cxn>
                    <a:cxn ang="0">
                      <a:pos x="54" y="99"/>
                    </a:cxn>
                    <a:cxn ang="0">
                      <a:pos x="20" y="99"/>
                    </a:cxn>
                    <a:cxn ang="0">
                      <a:pos x="54" y="176"/>
                    </a:cxn>
                    <a:cxn ang="0">
                      <a:pos x="20" y="219"/>
                    </a:cxn>
                    <a:cxn ang="0">
                      <a:pos x="20" y="236"/>
                    </a:cxn>
                    <a:cxn ang="0">
                      <a:pos x="54" y="278"/>
                    </a:cxn>
                    <a:cxn ang="0">
                      <a:pos x="20" y="278"/>
                    </a:cxn>
                    <a:cxn ang="0">
                      <a:pos x="303" y="411"/>
                    </a:cxn>
                    <a:cxn ang="0">
                      <a:pos x="348" y="137"/>
                    </a:cxn>
                    <a:cxn ang="0">
                      <a:pos x="347" y="176"/>
                    </a:cxn>
                    <a:cxn ang="0">
                      <a:pos x="313" y="219"/>
                    </a:cxn>
                    <a:cxn ang="0">
                      <a:pos x="313" y="236"/>
                    </a:cxn>
                    <a:cxn ang="0">
                      <a:pos x="313" y="355"/>
                    </a:cxn>
                    <a:cxn ang="0">
                      <a:pos x="347" y="355"/>
                    </a:cxn>
                    <a:cxn ang="0">
                      <a:pos x="313" y="278"/>
                    </a:cxn>
                  </a:cxnLst>
                  <a:rect l="0" t="0" r="r" b="b"/>
                  <a:pathLst>
                    <a:path w="365" h="411">
                      <a:moveTo>
                        <a:pt x="288" y="0"/>
                      </a:moveTo>
                      <a:cubicBezTo>
                        <a:pt x="83" y="0"/>
                        <a:pt x="83" y="0"/>
                        <a:pt x="83" y="0"/>
                      </a:cubicBezTo>
                      <a:cubicBezTo>
                        <a:pt x="78" y="0"/>
                        <a:pt x="74" y="4"/>
                        <a:pt x="74" y="9"/>
                      </a:cubicBezTo>
                      <a:cubicBezTo>
                        <a:pt x="74" y="411"/>
                        <a:pt x="74" y="411"/>
                        <a:pt x="74" y="411"/>
                      </a:cubicBezTo>
                      <a:cubicBezTo>
                        <a:pt x="151" y="411"/>
                        <a:pt x="151" y="411"/>
                        <a:pt x="151" y="411"/>
                      </a:cubicBezTo>
                      <a:cubicBezTo>
                        <a:pt x="151" y="342"/>
                        <a:pt x="151" y="342"/>
                        <a:pt x="151" y="342"/>
                      </a:cubicBezTo>
                      <a:cubicBezTo>
                        <a:pt x="220" y="342"/>
                        <a:pt x="220" y="342"/>
                        <a:pt x="220" y="342"/>
                      </a:cubicBezTo>
                      <a:cubicBezTo>
                        <a:pt x="220" y="411"/>
                        <a:pt x="220" y="411"/>
                        <a:pt x="220" y="411"/>
                      </a:cubicBezTo>
                      <a:cubicBezTo>
                        <a:pt x="297" y="411"/>
                        <a:pt x="297" y="411"/>
                        <a:pt x="297" y="411"/>
                      </a:cubicBezTo>
                      <a:cubicBezTo>
                        <a:pt x="297" y="9"/>
                        <a:pt x="297" y="9"/>
                        <a:pt x="297" y="9"/>
                      </a:cubicBezTo>
                      <a:cubicBezTo>
                        <a:pt x="297" y="4"/>
                        <a:pt x="293" y="0"/>
                        <a:pt x="288" y="0"/>
                      </a:cubicBezTo>
                      <a:close/>
                      <a:moveTo>
                        <a:pt x="143" y="317"/>
                      </a:moveTo>
                      <a:cubicBezTo>
                        <a:pt x="91" y="317"/>
                        <a:pt x="91" y="317"/>
                        <a:pt x="91" y="317"/>
                      </a:cubicBezTo>
                      <a:cubicBezTo>
                        <a:pt x="91" y="283"/>
                        <a:pt x="91" y="283"/>
                        <a:pt x="91" y="283"/>
                      </a:cubicBezTo>
                      <a:cubicBezTo>
                        <a:pt x="143" y="283"/>
                        <a:pt x="143" y="283"/>
                        <a:pt x="143" y="283"/>
                      </a:cubicBezTo>
                      <a:lnTo>
                        <a:pt x="143" y="317"/>
                      </a:lnTo>
                      <a:close/>
                      <a:moveTo>
                        <a:pt x="91" y="257"/>
                      </a:moveTo>
                      <a:cubicBezTo>
                        <a:pt x="91" y="223"/>
                        <a:pt x="91" y="223"/>
                        <a:pt x="91" y="223"/>
                      </a:cubicBezTo>
                      <a:cubicBezTo>
                        <a:pt x="143" y="223"/>
                        <a:pt x="143" y="223"/>
                        <a:pt x="143" y="223"/>
                      </a:cubicBezTo>
                      <a:cubicBezTo>
                        <a:pt x="143" y="257"/>
                        <a:pt x="143" y="257"/>
                        <a:pt x="143" y="257"/>
                      </a:cubicBezTo>
                      <a:lnTo>
                        <a:pt x="91" y="257"/>
                      </a:lnTo>
                      <a:close/>
                      <a:moveTo>
                        <a:pt x="143" y="197"/>
                      </a:moveTo>
                      <a:cubicBezTo>
                        <a:pt x="91" y="197"/>
                        <a:pt x="91" y="197"/>
                        <a:pt x="91" y="197"/>
                      </a:cubicBezTo>
                      <a:cubicBezTo>
                        <a:pt x="91" y="163"/>
                        <a:pt x="91" y="163"/>
                        <a:pt x="91" y="163"/>
                      </a:cubicBezTo>
                      <a:cubicBezTo>
                        <a:pt x="143" y="163"/>
                        <a:pt x="143" y="163"/>
                        <a:pt x="143" y="163"/>
                      </a:cubicBezTo>
                      <a:lnTo>
                        <a:pt x="143" y="197"/>
                      </a:lnTo>
                      <a:close/>
                      <a:moveTo>
                        <a:pt x="143" y="137"/>
                      </a:moveTo>
                      <a:cubicBezTo>
                        <a:pt x="91" y="137"/>
                        <a:pt x="91" y="137"/>
                        <a:pt x="91" y="137"/>
                      </a:cubicBezTo>
                      <a:cubicBezTo>
                        <a:pt x="91" y="103"/>
                        <a:pt x="91" y="103"/>
                        <a:pt x="91" y="103"/>
                      </a:cubicBezTo>
                      <a:cubicBezTo>
                        <a:pt x="143" y="103"/>
                        <a:pt x="143" y="103"/>
                        <a:pt x="143" y="103"/>
                      </a:cubicBezTo>
                      <a:lnTo>
                        <a:pt x="143" y="137"/>
                      </a:lnTo>
                      <a:close/>
                      <a:moveTo>
                        <a:pt x="143" y="77"/>
                      </a:moveTo>
                      <a:cubicBezTo>
                        <a:pt x="91" y="77"/>
                        <a:pt x="91" y="77"/>
                        <a:pt x="91" y="77"/>
                      </a:cubicBezTo>
                      <a:cubicBezTo>
                        <a:pt x="91" y="43"/>
                        <a:pt x="91" y="43"/>
                        <a:pt x="91" y="43"/>
                      </a:cubicBezTo>
                      <a:cubicBezTo>
                        <a:pt x="143" y="43"/>
                        <a:pt x="143" y="43"/>
                        <a:pt x="143" y="43"/>
                      </a:cubicBezTo>
                      <a:lnTo>
                        <a:pt x="143" y="77"/>
                      </a:lnTo>
                      <a:close/>
                      <a:moveTo>
                        <a:pt x="211" y="317"/>
                      </a:moveTo>
                      <a:cubicBezTo>
                        <a:pt x="160" y="317"/>
                        <a:pt x="160" y="317"/>
                        <a:pt x="160" y="317"/>
                      </a:cubicBezTo>
                      <a:cubicBezTo>
                        <a:pt x="160" y="283"/>
                        <a:pt x="160" y="283"/>
                        <a:pt x="160" y="283"/>
                      </a:cubicBezTo>
                      <a:cubicBezTo>
                        <a:pt x="211" y="283"/>
                        <a:pt x="211" y="283"/>
                        <a:pt x="211" y="283"/>
                      </a:cubicBezTo>
                      <a:lnTo>
                        <a:pt x="211" y="317"/>
                      </a:lnTo>
                      <a:close/>
                      <a:moveTo>
                        <a:pt x="160" y="257"/>
                      </a:moveTo>
                      <a:cubicBezTo>
                        <a:pt x="160" y="223"/>
                        <a:pt x="160" y="223"/>
                        <a:pt x="160" y="223"/>
                      </a:cubicBezTo>
                      <a:cubicBezTo>
                        <a:pt x="211" y="223"/>
                        <a:pt x="211" y="223"/>
                        <a:pt x="211" y="223"/>
                      </a:cubicBezTo>
                      <a:cubicBezTo>
                        <a:pt x="211" y="257"/>
                        <a:pt x="211" y="257"/>
                        <a:pt x="211" y="257"/>
                      </a:cubicBezTo>
                      <a:lnTo>
                        <a:pt x="160" y="257"/>
                      </a:lnTo>
                      <a:close/>
                      <a:moveTo>
                        <a:pt x="211" y="197"/>
                      </a:moveTo>
                      <a:cubicBezTo>
                        <a:pt x="160" y="197"/>
                        <a:pt x="160" y="197"/>
                        <a:pt x="160" y="197"/>
                      </a:cubicBezTo>
                      <a:cubicBezTo>
                        <a:pt x="160" y="163"/>
                        <a:pt x="160" y="163"/>
                        <a:pt x="160" y="163"/>
                      </a:cubicBezTo>
                      <a:cubicBezTo>
                        <a:pt x="211" y="163"/>
                        <a:pt x="211" y="163"/>
                        <a:pt x="211" y="163"/>
                      </a:cubicBezTo>
                      <a:lnTo>
                        <a:pt x="211" y="197"/>
                      </a:lnTo>
                      <a:close/>
                      <a:moveTo>
                        <a:pt x="211" y="137"/>
                      </a:moveTo>
                      <a:cubicBezTo>
                        <a:pt x="160" y="137"/>
                        <a:pt x="160" y="137"/>
                        <a:pt x="160" y="137"/>
                      </a:cubicBezTo>
                      <a:cubicBezTo>
                        <a:pt x="160" y="103"/>
                        <a:pt x="160" y="103"/>
                        <a:pt x="160" y="103"/>
                      </a:cubicBezTo>
                      <a:cubicBezTo>
                        <a:pt x="211" y="103"/>
                        <a:pt x="211" y="103"/>
                        <a:pt x="211" y="103"/>
                      </a:cubicBezTo>
                      <a:lnTo>
                        <a:pt x="211" y="137"/>
                      </a:lnTo>
                      <a:close/>
                      <a:moveTo>
                        <a:pt x="211" y="77"/>
                      </a:moveTo>
                      <a:cubicBezTo>
                        <a:pt x="160" y="77"/>
                        <a:pt x="160" y="77"/>
                        <a:pt x="160" y="77"/>
                      </a:cubicBezTo>
                      <a:cubicBezTo>
                        <a:pt x="160" y="43"/>
                        <a:pt x="160" y="43"/>
                        <a:pt x="160" y="43"/>
                      </a:cubicBezTo>
                      <a:cubicBezTo>
                        <a:pt x="211" y="43"/>
                        <a:pt x="211" y="43"/>
                        <a:pt x="211" y="43"/>
                      </a:cubicBezTo>
                      <a:lnTo>
                        <a:pt x="211" y="77"/>
                      </a:lnTo>
                      <a:close/>
                      <a:moveTo>
                        <a:pt x="279" y="317"/>
                      </a:moveTo>
                      <a:cubicBezTo>
                        <a:pt x="228" y="317"/>
                        <a:pt x="228" y="317"/>
                        <a:pt x="228" y="317"/>
                      </a:cubicBezTo>
                      <a:cubicBezTo>
                        <a:pt x="228" y="283"/>
                        <a:pt x="228" y="283"/>
                        <a:pt x="228" y="283"/>
                      </a:cubicBezTo>
                      <a:cubicBezTo>
                        <a:pt x="279" y="283"/>
                        <a:pt x="279" y="283"/>
                        <a:pt x="279" y="283"/>
                      </a:cubicBezTo>
                      <a:lnTo>
                        <a:pt x="279" y="317"/>
                      </a:lnTo>
                      <a:close/>
                      <a:moveTo>
                        <a:pt x="228" y="257"/>
                      </a:moveTo>
                      <a:cubicBezTo>
                        <a:pt x="228" y="223"/>
                        <a:pt x="228" y="223"/>
                        <a:pt x="228" y="223"/>
                      </a:cubicBezTo>
                      <a:cubicBezTo>
                        <a:pt x="279" y="223"/>
                        <a:pt x="279" y="223"/>
                        <a:pt x="279" y="223"/>
                      </a:cubicBezTo>
                      <a:cubicBezTo>
                        <a:pt x="279" y="257"/>
                        <a:pt x="279" y="257"/>
                        <a:pt x="279" y="257"/>
                      </a:cubicBezTo>
                      <a:lnTo>
                        <a:pt x="228" y="257"/>
                      </a:lnTo>
                      <a:close/>
                      <a:moveTo>
                        <a:pt x="279" y="197"/>
                      </a:moveTo>
                      <a:cubicBezTo>
                        <a:pt x="228" y="197"/>
                        <a:pt x="228" y="197"/>
                        <a:pt x="228" y="197"/>
                      </a:cubicBezTo>
                      <a:cubicBezTo>
                        <a:pt x="228" y="163"/>
                        <a:pt x="228" y="163"/>
                        <a:pt x="228" y="163"/>
                      </a:cubicBezTo>
                      <a:cubicBezTo>
                        <a:pt x="279" y="163"/>
                        <a:pt x="279" y="163"/>
                        <a:pt x="279" y="163"/>
                      </a:cubicBezTo>
                      <a:lnTo>
                        <a:pt x="279" y="197"/>
                      </a:lnTo>
                      <a:close/>
                      <a:moveTo>
                        <a:pt x="279" y="137"/>
                      </a:moveTo>
                      <a:cubicBezTo>
                        <a:pt x="228" y="137"/>
                        <a:pt x="228" y="137"/>
                        <a:pt x="228" y="137"/>
                      </a:cubicBezTo>
                      <a:cubicBezTo>
                        <a:pt x="228" y="103"/>
                        <a:pt x="228" y="103"/>
                        <a:pt x="228" y="103"/>
                      </a:cubicBezTo>
                      <a:cubicBezTo>
                        <a:pt x="279" y="103"/>
                        <a:pt x="279" y="103"/>
                        <a:pt x="279" y="103"/>
                      </a:cubicBezTo>
                      <a:lnTo>
                        <a:pt x="279" y="137"/>
                      </a:lnTo>
                      <a:close/>
                      <a:moveTo>
                        <a:pt x="279" y="77"/>
                      </a:moveTo>
                      <a:cubicBezTo>
                        <a:pt x="228" y="77"/>
                        <a:pt x="228" y="77"/>
                        <a:pt x="228" y="77"/>
                      </a:cubicBezTo>
                      <a:cubicBezTo>
                        <a:pt x="228" y="43"/>
                        <a:pt x="228" y="43"/>
                        <a:pt x="228" y="43"/>
                      </a:cubicBezTo>
                      <a:cubicBezTo>
                        <a:pt x="279" y="43"/>
                        <a:pt x="279" y="43"/>
                        <a:pt x="279" y="43"/>
                      </a:cubicBezTo>
                      <a:lnTo>
                        <a:pt x="279" y="77"/>
                      </a:lnTo>
                      <a:close/>
                      <a:moveTo>
                        <a:pt x="0" y="95"/>
                      </a:moveTo>
                      <a:cubicBezTo>
                        <a:pt x="0" y="411"/>
                        <a:pt x="0" y="411"/>
                        <a:pt x="0" y="411"/>
                      </a:cubicBezTo>
                      <a:cubicBezTo>
                        <a:pt x="68" y="411"/>
                        <a:pt x="68" y="411"/>
                        <a:pt x="68" y="411"/>
                      </a:cubicBezTo>
                      <a:cubicBezTo>
                        <a:pt x="68" y="77"/>
                        <a:pt x="68" y="77"/>
                        <a:pt x="68" y="77"/>
                      </a:cubicBezTo>
                      <a:cubicBezTo>
                        <a:pt x="17" y="77"/>
                        <a:pt x="17" y="77"/>
                        <a:pt x="17" y="77"/>
                      </a:cubicBezTo>
                      <a:cubicBezTo>
                        <a:pt x="8" y="77"/>
                        <a:pt x="0" y="85"/>
                        <a:pt x="0" y="95"/>
                      </a:cubicBezTo>
                      <a:close/>
                      <a:moveTo>
                        <a:pt x="54" y="355"/>
                      </a:moveTo>
                      <a:cubicBezTo>
                        <a:pt x="20" y="355"/>
                        <a:pt x="20" y="355"/>
                        <a:pt x="20" y="355"/>
                      </a:cubicBezTo>
                      <a:cubicBezTo>
                        <a:pt x="20" y="339"/>
                        <a:pt x="20" y="339"/>
                        <a:pt x="20" y="339"/>
                      </a:cubicBezTo>
                      <a:cubicBezTo>
                        <a:pt x="54" y="339"/>
                        <a:pt x="54" y="339"/>
                        <a:pt x="54" y="339"/>
                      </a:cubicBezTo>
                      <a:lnTo>
                        <a:pt x="54" y="355"/>
                      </a:lnTo>
                      <a:close/>
                      <a:moveTo>
                        <a:pt x="20" y="99"/>
                      </a:moveTo>
                      <a:cubicBezTo>
                        <a:pt x="54" y="99"/>
                        <a:pt x="54" y="99"/>
                        <a:pt x="54" y="99"/>
                      </a:cubicBezTo>
                      <a:cubicBezTo>
                        <a:pt x="54" y="116"/>
                        <a:pt x="54" y="116"/>
                        <a:pt x="54" y="116"/>
                      </a:cubicBezTo>
                      <a:cubicBezTo>
                        <a:pt x="20" y="116"/>
                        <a:pt x="20" y="116"/>
                        <a:pt x="20" y="116"/>
                      </a:cubicBezTo>
                      <a:lnTo>
                        <a:pt x="20" y="99"/>
                      </a:lnTo>
                      <a:close/>
                      <a:moveTo>
                        <a:pt x="20" y="159"/>
                      </a:moveTo>
                      <a:cubicBezTo>
                        <a:pt x="54" y="159"/>
                        <a:pt x="54" y="159"/>
                        <a:pt x="54" y="159"/>
                      </a:cubicBezTo>
                      <a:cubicBezTo>
                        <a:pt x="54" y="176"/>
                        <a:pt x="54" y="176"/>
                        <a:pt x="54" y="176"/>
                      </a:cubicBezTo>
                      <a:cubicBezTo>
                        <a:pt x="20" y="176"/>
                        <a:pt x="20" y="176"/>
                        <a:pt x="20" y="176"/>
                      </a:cubicBezTo>
                      <a:lnTo>
                        <a:pt x="20" y="159"/>
                      </a:lnTo>
                      <a:close/>
                      <a:moveTo>
                        <a:pt x="20" y="219"/>
                      </a:moveTo>
                      <a:cubicBezTo>
                        <a:pt x="54" y="219"/>
                        <a:pt x="54" y="219"/>
                        <a:pt x="54" y="219"/>
                      </a:cubicBezTo>
                      <a:cubicBezTo>
                        <a:pt x="54" y="236"/>
                        <a:pt x="54" y="236"/>
                        <a:pt x="54" y="236"/>
                      </a:cubicBezTo>
                      <a:cubicBezTo>
                        <a:pt x="20" y="236"/>
                        <a:pt x="20" y="236"/>
                        <a:pt x="20" y="236"/>
                      </a:cubicBezTo>
                      <a:lnTo>
                        <a:pt x="20" y="219"/>
                      </a:lnTo>
                      <a:close/>
                      <a:moveTo>
                        <a:pt x="20" y="278"/>
                      </a:moveTo>
                      <a:cubicBezTo>
                        <a:pt x="54" y="278"/>
                        <a:pt x="54" y="278"/>
                        <a:pt x="54" y="278"/>
                      </a:cubicBezTo>
                      <a:cubicBezTo>
                        <a:pt x="54" y="296"/>
                        <a:pt x="54" y="296"/>
                        <a:pt x="54" y="296"/>
                      </a:cubicBezTo>
                      <a:cubicBezTo>
                        <a:pt x="20" y="296"/>
                        <a:pt x="20" y="296"/>
                        <a:pt x="20" y="296"/>
                      </a:cubicBezTo>
                      <a:lnTo>
                        <a:pt x="20" y="278"/>
                      </a:lnTo>
                      <a:close/>
                      <a:moveTo>
                        <a:pt x="348" y="137"/>
                      </a:moveTo>
                      <a:cubicBezTo>
                        <a:pt x="303" y="137"/>
                        <a:pt x="303" y="137"/>
                        <a:pt x="303" y="137"/>
                      </a:cubicBezTo>
                      <a:cubicBezTo>
                        <a:pt x="303" y="411"/>
                        <a:pt x="303" y="411"/>
                        <a:pt x="303" y="411"/>
                      </a:cubicBezTo>
                      <a:cubicBezTo>
                        <a:pt x="365" y="411"/>
                        <a:pt x="365" y="411"/>
                        <a:pt x="365" y="411"/>
                      </a:cubicBezTo>
                      <a:cubicBezTo>
                        <a:pt x="365" y="154"/>
                        <a:pt x="365" y="154"/>
                        <a:pt x="365" y="154"/>
                      </a:cubicBezTo>
                      <a:cubicBezTo>
                        <a:pt x="365" y="145"/>
                        <a:pt x="357" y="137"/>
                        <a:pt x="348" y="137"/>
                      </a:cubicBezTo>
                      <a:close/>
                      <a:moveTo>
                        <a:pt x="313" y="159"/>
                      </a:moveTo>
                      <a:cubicBezTo>
                        <a:pt x="347" y="159"/>
                        <a:pt x="347" y="159"/>
                        <a:pt x="347" y="159"/>
                      </a:cubicBezTo>
                      <a:cubicBezTo>
                        <a:pt x="347" y="176"/>
                        <a:pt x="347" y="176"/>
                        <a:pt x="347" y="176"/>
                      </a:cubicBezTo>
                      <a:cubicBezTo>
                        <a:pt x="313" y="176"/>
                        <a:pt x="313" y="176"/>
                        <a:pt x="313" y="176"/>
                      </a:cubicBezTo>
                      <a:lnTo>
                        <a:pt x="313" y="159"/>
                      </a:lnTo>
                      <a:close/>
                      <a:moveTo>
                        <a:pt x="313" y="219"/>
                      </a:moveTo>
                      <a:cubicBezTo>
                        <a:pt x="347" y="219"/>
                        <a:pt x="347" y="219"/>
                        <a:pt x="347" y="219"/>
                      </a:cubicBezTo>
                      <a:cubicBezTo>
                        <a:pt x="347" y="236"/>
                        <a:pt x="347" y="236"/>
                        <a:pt x="347" y="236"/>
                      </a:cubicBezTo>
                      <a:cubicBezTo>
                        <a:pt x="313" y="236"/>
                        <a:pt x="313" y="236"/>
                        <a:pt x="313" y="236"/>
                      </a:cubicBezTo>
                      <a:lnTo>
                        <a:pt x="313" y="219"/>
                      </a:lnTo>
                      <a:close/>
                      <a:moveTo>
                        <a:pt x="347" y="355"/>
                      </a:moveTo>
                      <a:cubicBezTo>
                        <a:pt x="313" y="355"/>
                        <a:pt x="313" y="355"/>
                        <a:pt x="313" y="355"/>
                      </a:cubicBezTo>
                      <a:cubicBezTo>
                        <a:pt x="313" y="339"/>
                        <a:pt x="313" y="339"/>
                        <a:pt x="313" y="339"/>
                      </a:cubicBezTo>
                      <a:cubicBezTo>
                        <a:pt x="347" y="339"/>
                        <a:pt x="347" y="339"/>
                        <a:pt x="347" y="339"/>
                      </a:cubicBezTo>
                      <a:lnTo>
                        <a:pt x="347" y="355"/>
                      </a:lnTo>
                      <a:close/>
                      <a:moveTo>
                        <a:pt x="347" y="296"/>
                      </a:moveTo>
                      <a:cubicBezTo>
                        <a:pt x="313" y="296"/>
                        <a:pt x="313" y="296"/>
                        <a:pt x="313" y="296"/>
                      </a:cubicBezTo>
                      <a:cubicBezTo>
                        <a:pt x="313" y="278"/>
                        <a:pt x="313" y="278"/>
                        <a:pt x="313" y="278"/>
                      </a:cubicBezTo>
                      <a:cubicBezTo>
                        <a:pt x="347" y="278"/>
                        <a:pt x="347" y="278"/>
                        <a:pt x="347" y="278"/>
                      </a:cubicBezTo>
                      <a:lnTo>
                        <a:pt x="347" y="29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 name="Freeform 115"/>
                <p:cNvSpPr>
                  <a:spLocks/>
                </p:cNvSpPr>
                <p:nvPr/>
              </p:nvSpPr>
              <p:spPr bwMode="auto">
                <a:xfrm>
                  <a:off x="5505450" y="1776413"/>
                  <a:ext cx="1587" cy="1031875"/>
                </a:xfrm>
                <a:custGeom>
                  <a:avLst/>
                  <a:gdLst/>
                  <a:ahLst/>
                  <a:cxnLst>
                    <a:cxn ang="0">
                      <a:pos x="0" y="0"/>
                    </a:cxn>
                    <a:cxn ang="0">
                      <a:pos x="0" y="650"/>
                    </a:cxn>
                    <a:cxn ang="0">
                      <a:pos x="0" y="0"/>
                    </a:cxn>
                  </a:cxnLst>
                  <a:rect l="0" t="0" r="r" b="b"/>
                  <a:pathLst>
                    <a:path h="650">
                      <a:moveTo>
                        <a:pt x="0" y="0"/>
                      </a:moveTo>
                      <a:lnTo>
                        <a:pt x="0" y="65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8" name="Line 116"/>
                <p:cNvSpPr>
                  <a:spLocks noChangeShapeType="1"/>
                </p:cNvSpPr>
                <p:nvPr/>
              </p:nvSpPr>
              <p:spPr bwMode="auto">
                <a:xfrm>
                  <a:off x="5505450" y="1776413"/>
                  <a:ext cx="1587" cy="1031875"/>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33" name="Group 32"/>
          <p:cNvGrpSpPr/>
          <p:nvPr/>
        </p:nvGrpSpPr>
        <p:grpSpPr>
          <a:xfrm>
            <a:off x="4280815" y="1573470"/>
            <a:ext cx="3660848" cy="4171430"/>
            <a:chOff x="4280815" y="1573470"/>
            <a:chExt cx="3660848" cy="4171430"/>
          </a:xfrm>
        </p:grpSpPr>
        <p:sp>
          <p:nvSpPr>
            <p:cNvPr id="84" name="Rounded Rectangle 83"/>
            <p:cNvSpPr/>
            <p:nvPr/>
          </p:nvSpPr>
          <p:spPr>
            <a:xfrm>
              <a:off x="4280815" y="1573470"/>
              <a:ext cx="3660848" cy="3406744"/>
            </a:xfrm>
            <a:prstGeom prst="roundRect">
              <a:avLst>
                <a:gd name="adj" fmla="val 4668"/>
              </a:avLst>
            </a:prstGeom>
            <a:gradFill flip="none" rotWithShape="1">
              <a:gsLst>
                <a:gs pos="100000">
                  <a:schemeClr val="accent6">
                    <a:alpha val="85000"/>
                  </a:schemeClr>
                </a:gs>
                <a:gs pos="0">
                  <a:schemeClr val="accent6">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1" rIns="91423" bIns="45711" rtlCol="0" anchor="ctr"/>
            <a:lstStyle/>
            <a:p>
              <a:pPr algn="ctr" defTabSz="914073"/>
              <a:endParaRPr lang="en-US" dirty="0">
                <a:solidFill>
                  <a:srgbClr val="E7E6E6"/>
                </a:solidFill>
              </a:endParaRPr>
            </a:p>
          </p:txBody>
        </p:sp>
        <p:sp>
          <p:nvSpPr>
            <p:cNvPr id="89" name="TextBox 88"/>
            <p:cNvSpPr txBox="1"/>
            <p:nvPr/>
          </p:nvSpPr>
          <p:spPr>
            <a:xfrm>
              <a:off x="4492287" y="1828799"/>
              <a:ext cx="3237905" cy="461665"/>
            </a:xfrm>
            <a:prstGeom prst="rect">
              <a:avLst/>
            </a:prstGeom>
            <a:noFill/>
          </p:spPr>
          <p:txBody>
            <a:bodyPr wrap="square" rtlCol="0">
              <a:spAutoFit/>
            </a:bodyPr>
            <a:lstStyle/>
            <a:p>
              <a:pPr algn="ctr"/>
              <a:r>
                <a:rPr lang="en-US" sz="2400" b="1" dirty="0" smtClean="0">
                  <a:solidFill>
                    <a:schemeClr val="accent4">
                      <a:lumMod val="60000"/>
                      <a:lumOff val="40000"/>
                    </a:schemeClr>
                  </a:solidFill>
                  <a:latin typeface="Arial Narrow" panose="020B0606020202030204" pitchFamily="34" charset="0"/>
                </a:rPr>
                <a:t>RISK MITIGATION</a:t>
              </a:r>
              <a:endParaRPr lang="en-US" sz="2400" b="1" dirty="0">
                <a:solidFill>
                  <a:schemeClr val="accent4">
                    <a:lumMod val="60000"/>
                    <a:lumOff val="40000"/>
                  </a:schemeClr>
                </a:solidFill>
                <a:latin typeface="Arial Narrow" panose="020B0606020202030204" pitchFamily="34" charset="0"/>
              </a:endParaRPr>
            </a:p>
          </p:txBody>
        </p:sp>
        <p:grpSp>
          <p:nvGrpSpPr>
            <p:cNvPr id="109" name="Group 108"/>
            <p:cNvGrpSpPr/>
            <p:nvPr/>
          </p:nvGrpSpPr>
          <p:grpSpPr>
            <a:xfrm>
              <a:off x="4917366" y="2613355"/>
              <a:ext cx="2387747" cy="2162323"/>
              <a:chOff x="8659665" y="2057400"/>
              <a:chExt cx="2387747" cy="2162323"/>
            </a:xfrm>
          </p:grpSpPr>
          <p:grpSp>
            <p:nvGrpSpPr>
              <p:cNvPr id="110" name="Group 109"/>
              <p:cNvGrpSpPr/>
              <p:nvPr/>
            </p:nvGrpSpPr>
            <p:grpSpPr>
              <a:xfrm>
                <a:off x="8659665" y="2057400"/>
                <a:ext cx="2387747" cy="2162323"/>
                <a:chOff x="3667003" y="1655630"/>
                <a:chExt cx="1791277" cy="1621742"/>
              </a:xfrm>
              <a:solidFill>
                <a:schemeClr val="tx2"/>
              </a:solidFill>
            </p:grpSpPr>
            <p:sp>
              <p:nvSpPr>
                <p:cNvPr id="119" name="Oval 118"/>
                <p:cNvSpPr/>
                <p:nvPr/>
              </p:nvSpPr>
              <p:spPr>
                <a:xfrm>
                  <a:off x="4158373" y="2450119"/>
                  <a:ext cx="827253" cy="827253"/>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t="100000" r="100000"/>
                  </a:path>
                  <a:tileRect l="-100000" b="-100000"/>
                </a:gradFill>
                <a:ln/>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defTabSz="1442225"/>
                  <a:endParaRPr lang="en-US" sz="1400" b="1" cap="all" dirty="0">
                    <a:solidFill>
                      <a:srgbClr val="FFFFFF"/>
                    </a:solidFill>
                    <a:effectLst>
                      <a:outerShdw blurRad="127000" algn="ctr" rotWithShape="0">
                        <a:prstClr val="black">
                          <a:alpha val="40000"/>
                        </a:prstClr>
                      </a:outerShdw>
                    </a:effectLst>
                    <a:latin typeface="Arial Narrow" panose="020B0606020202030204" pitchFamily="34" charset="0"/>
                  </a:endParaRPr>
                </a:p>
              </p:txBody>
            </p:sp>
            <p:sp>
              <p:nvSpPr>
                <p:cNvPr id="120" name="Oval 119"/>
                <p:cNvSpPr/>
                <p:nvPr/>
              </p:nvSpPr>
              <p:spPr>
                <a:xfrm>
                  <a:off x="3667003" y="1655630"/>
                  <a:ext cx="827253" cy="827253"/>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t="100000" r="100000"/>
                  </a:path>
                  <a:tileRect l="-100000" b="-100000"/>
                </a:gradFill>
                <a:ln/>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defTabSz="1442225"/>
                  <a:endParaRPr lang="en-US" sz="1400" b="1" cap="all" dirty="0">
                    <a:solidFill>
                      <a:srgbClr val="FFFFFF"/>
                    </a:solidFill>
                    <a:effectLst>
                      <a:outerShdw blurRad="127000" algn="ctr" rotWithShape="0">
                        <a:prstClr val="black">
                          <a:alpha val="40000"/>
                        </a:prstClr>
                      </a:outerShdw>
                    </a:effectLst>
                    <a:latin typeface="Arial Narrow" panose="020B0606020202030204" pitchFamily="34" charset="0"/>
                  </a:endParaRPr>
                </a:p>
              </p:txBody>
            </p:sp>
            <p:sp>
              <p:nvSpPr>
                <p:cNvPr id="121" name="Oval 120"/>
                <p:cNvSpPr/>
                <p:nvPr/>
              </p:nvSpPr>
              <p:spPr>
                <a:xfrm>
                  <a:off x="4631027" y="1655630"/>
                  <a:ext cx="827253" cy="827253"/>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t="100000" r="100000"/>
                  </a:path>
                  <a:tileRect l="-100000" b="-100000"/>
                </a:gradFill>
                <a:ln/>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defTabSz="1442225"/>
                  <a:endParaRPr lang="en-US" sz="1400" b="1" cap="all" dirty="0">
                    <a:solidFill>
                      <a:srgbClr val="FFFFFF"/>
                    </a:solidFill>
                    <a:effectLst>
                      <a:outerShdw blurRad="127000" algn="ctr" rotWithShape="0">
                        <a:prstClr val="black">
                          <a:alpha val="40000"/>
                        </a:prstClr>
                      </a:outerShdw>
                    </a:effectLst>
                    <a:latin typeface="Arial Narrow" panose="020B0606020202030204" pitchFamily="34" charset="0"/>
                  </a:endParaRPr>
                </a:p>
              </p:txBody>
            </p:sp>
          </p:grpSp>
          <p:sp>
            <p:nvSpPr>
              <p:cNvPr id="111" name="Freeform 110"/>
              <p:cNvSpPr>
                <a:spLocks noEditPoints="1"/>
              </p:cNvSpPr>
              <p:nvPr/>
            </p:nvSpPr>
            <p:spPr bwMode="auto">
              <a:xfrm>
                <a:off x="9589529" y="3364242"/>
                <a:ext cx="542653" cy="660152"/>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112" name="Group 111"/>
              <p:cNvGrpSpPr/>
              <p:nvPr/>
            </p:nvGrpSpPr>
            <p:grpSpPr>
              <a:xfrm>
                <a:off x="8868855" y="2269192"/>
                <a:ext cx="684334" cy="669251"/>
                <a:chOff x="7143750" y="1444627"/>
                <a:chExt cx="1346200" cy="1447800"/>
              </a:xfrm>
              <a:solidFill>
                <a:schemeClr val="tx1"/>
              </a:solidFill>
              <a:effectLst>
                <a:outerShdw blurRad="50800" dist="12700" dir="5400000" algn="t" rotWithShape="0">
                  <a:prstClr val="black">
                    <a:alpha val="40000"/>
                  </a:prstClr>
                </a:outerShdw>
              </a:effectLst>
            </p:grpSpPr>
            <p:grpSp>
              <p:nvGrpSpPr>
                <p:cNvPr id="114" name="Group 113"/>
                <p:cNvGrpSpPr/>
                <p:nvPr/>
              </p:nvGrpSpPr>
              <p:grpSpPr>
                <a:xfrm>
                  <a:off x="7143750" y="1444627"/>
                  <a:ext cx="1346200" cy="1447800"/>
                  <a:chOff x="7143750" y="1444627"/>
                  <a:chExt cx="1346200" cy="1447800"/>
                </a:xfrm>
                <a:grpFill/>
              </p:grpSpPr>
              <p:sp>
                <p:nvSpPr>
                  <p:cNvPr id="116" name="Freeform 23"/>
                  <p:cNvSpPr>
                    <a:spLocks/>
                  </p:cNvSpPr>
                  <p:nvPr/>
                </p:nvSpPr>
                <p:spPr bwMode="auto">
                  <a:xfrm>
                    <a:off x="7143750" y="1909764"/>
                    <a:ext cx="644525" cy="982663"/>
                  </a:xfrm>
                  <a:custGeom>
                    <a:avLst/>
                    <a:gdLst>
                      <a:gd name="T0" fmla="*/ 172 w 172"/>
                      <a:gd name="T1" fmla="*/ 50 h 262"/>
                      <a:gd name="T2" fmla="*/ 96 w 172"/>
                      <a:gd name="T3" fmla="*/ 133 h 262"/>
                      <a:gd name="T4" fmla="*/ 172 w 172"/>
                      <a:gd name="T5" fmla="*/ 216 h 262"/>
                      <a:gd name="T6" fmla="*/ 172 w 172"/>
                      <a:gd name="T7" fmla="*/ 262 h 262"/>
                      <a:gd name="T8" fmla="*/ 75 w 172"/>
                      <a:gd name="T9" fmla="*/ 181 h 262"/>
                      <a:gd name="T10" fmla="*/ 30 w 172"/>
                      <a:gd name="T11" fmla="*/ 200 h 262"/>
                      <a:gd name="T12" fmla="*/ 26 w 172"/>
                      <a:gd name="T13" fmla="*/ 202 h 262"/>
                      <a:gd name="T14" fmla="*/ 13 w 172"/>
                      <a:gd name="T15" fmla="*/ 194 h 262"/>
                      <a:gd name="T16" fmla="*/ 21 w 172"/>
                      <a:gd name="T17" fmla="*/ 176 h 262"/>
                      <a:gd name="T18" fmla="*/ 66 w 172"/>
                      <a:gd name="T19" fmla="*/ 156 h 262"/>
                      <a:gd name="T20" fmla="*/ 61 w 172"/>
                      <a:gd name="T21" fmla="*/ 118 h 262"/>
                      <a:gd name="T22" fmla="*/ 13 w 172"/>
                      <a:gd name="T23" fmla="*/ 118 h 262"/>
                      <a:gd name="T24" fmla="*/ 0 w 172"/>
                      <a:gd name="T25" fmla="*/ 105 h 262"/>
                      <a:gd name="T26" fmla="*/ 13 w 172"/>
                      <a:gd name="T27" fmla="*/ 92 h 262"/>
                      <a:gd name="T28" fmla="*/ 61 w 172"/>
                      <a:gd name="T29" fmla="*/ 92 h 262"/>
                      <a:gd name="T30" fmla="*/ 66 w 172"/>
                      <a:gd name="T31" fmla="*/ 53 h 262"/>
                      <a:gd name="T32" fmla="*/ 21 w 172"/>
                      <a:gd name="T33" fmla="*/ 34 h 262"/>
                      <a:gd name="T34" fmla="*/ 13 w 172"/>
                      <a:gd name="T35" fmla="*/ 17 h 262"/>
                      <a:gd name="T36" fmla="*/ 30 w 172"/>
                      <a:gd name="T37" fmla="*/ 10 h 262"/>
                      <a:gd name="T38" fmla="*/ 73 w 172"/>
                      <a:gd name="T39" fmla="*/ 28 h 262"/>
                      <a:gd name="T40" fmla="*/ 86 w 172"/>
                      <a:gd name="T41" fmla="*/ 0 h 262"/>
                      <a:gd name="T42" fmla="*/ 92 w 172"/>
                      <a:gd name="T43" fmla="*/ 4 h 262"/>
                      <a:gd name="T44" fmla="*/ 172 w 172"/>
                      <a:gd name="T45" fmla="*/ 23 h 262"/>
                      <a:gd name="T46" fmla="*/ 172 w 172"/>
                      <a:gd name="T47" fmla="*/ 5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2" h="262">
                        <a:moveTo>
                          <a:pt x="172" y="50"/>
                        </a:moveTo>
                        <a:cubicBezTo>
                          <a:pt x="130" y="53"/>
                          <a:pt x="96" y="89"/>
                          <a:pt x="96" y="133"/>
                        </a:cubicBezTo>
                        <a:cubicBezTo>
                          <a:pt x="96" y="177"/>
                          <a:pt x="130" y="212"/>
                          <a:pt x="172" y="216"/>
                        </a:cubicBezTo>
                        <a:cubicBezTo>
                          <a:pt x="172" y="230"/>
                          <a:pt x="172" y="246"/>
                          <a:pt x="172" y="262"/>
                        </a:cubicBezTo>
                        <a:cubicBezTo>
                          <a:pt x="128" y="247"/>
                          <a:pt x="93" y="222"/>
                          <a:pt x="75" y="181"/>
                        </a:cubicBezTo>
                        <a:cubicBezTo>
                          <a:pt x="75" y="181"/>
                          <a:pt x="75" y="181"/>
                          <a:pt x="30" y="200"/>
                        </a:cubicBezTo>
                        <a:cubicBezTo>
                          <a:pt x="29" y="200"/>
                          <a:pt x="27" y="202"/>
                          <a:pt x="26" y="202"/>
                        </a:cubicBezTo>
                        <a:cubicBezTo>
                          <a:pt x="21" y="202"/>
                          <a:pt x="16" y="198"/>
                          <a:pt x="13" y="194"/>
                        </a:cubicBezTo>
                        <a:cubicBezTo>
                          <a:pt x="10" y="187"/>
                          <a:pt x="13" y="180"/>
                          <a:pt x="21" y="176"/>
                        </a:cubicBezTo>
                        <a:cubicBezTo>
                          <a:pt x="21" y="176"/>
                          <a:pt x="21" y="176"/>
                          <a:pt x="66" y="156"/>
                        </a:cubicBezTo>
                        <a:cubicBezTo>
                          <a:pt x="64" y="145"/>
                          <a:pt x="61" y="132"/>
                          <a:pt x="61" y="118"/>
                        </a:cubicBezTo>
                        <a:cubicBezTo>
                          <a:pt x="61" y="118"/>
                          <a:pt x="61" y="118"/>
                          <a:pt x="13" y="118"/>
                        </a:cubicBezTo>
                        <a:cubicBezTo>
                          <a:pt x="5" y="118"/>
                          <a:pt x="0" y="111"/>
                          <a:pt x="0" y="105"/>
                        </a:cubicBezTo>
                        <a:cubicBezTo>
                          <a:pt x="0" y="97"/>
                          <a:pt x="5" y="92"/>
                          <a:pt x="13" y="92"/>
                        </a:cubicBezTo>
                        <a:cubicBezTo>
                          <a:pt x="13" y="92"/>
                          <a:pt x="13" y="92"/>
                          <a:pt x="61" y="92"/>
                        </a:cubicBezTo>
                        <a:cubicBezTo>
                          <a:pt x="61" y="79"/>
                          <a:pt x="64" y="66"/>
                          <a:pt x="66" y="53"/>
                        </a:cubicBezTo>
                        <a:cubicBezTo>
                          <a:pt x="66" y="53"/>
                          <a:pt x="66" y="53"/>
                          <a:pt x="21" y="34"/>
                        </a:cubicBezTo>
                        <a:cubicBezTo>
                          <a:pt x="14" y="31"/>
                          <a:pt x="10" y="23"/>
                          <a:pt x="13" y="17"/>
                        </a:cubicBezTo>
                        <a:cubicBezTo>
                          <a:pt x="16" y="10"/>
                          <a:pt x="23" y="8"/>
                          <a:pt x="30" y="10"/>
                        </a:cubicBezTo>
                        <a:cubicBezTo>
                          <a:pt x="30" y="10"/>
                          <a:pt x="30" y="10"/>
                          <a:pt x="73" y="28"/>
                        </a:cubicBezTo>
                        <a:cubicBezTo>
                          <a:pt x="76" y="18"/>
                          <a:pt x="80" y="9"/>
                          <a:pt x="86" y="0"/>
                        </a:cubicBezTo>
                        <a:cubicBezTo>
                          <a:pt x="88" y="1"/>
                          <a:pt x="91" y="3"/>
                          <a:pt x="92" y="4"/>
                        </a:cubicBezTo>
                        <a:cubicBezTo>
                          <a:pt x="114" y="16"/>
                          <a:pt x="141" y="23"/>
                          <a:pt x="172" y="23"/>
                        </a:cubicBezTo>
                        <a:cubicBezTo>
                          <a:pt x="172" y="23"/>
                          <a:pt x="172" y="23"/>
                          <a:pt x="172" y="5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7" name="Freeform 24"/>
                  <p:cNvSpPr>
                    <a:spLocks/>
                  </p:cNvSpPr>
                  <p:nvPr/>
                </p:nvSpPr>
                <p:spPr bwMode="auto">
                  <a:xfrm>
                    <a:off x="7356475" y="1444627"/>
                    <a:ext cx="911225" cy="498475"/>
                  </a:xfrm>
                  <a:custGeom>
                    <a:avLst/>
                    <a:gdLst>
                      <a:gd name="T0" fmla="*/ 43 w 243"/>
                      <a:gd name="T1" fmla="*/ 115 h 133"/>
                      <a:gd name="T2" fmla="*/ 38 w 243"/>
                      <a:gd name="T3" fmla="*/ 111 h 133"/>
                      <a:gd name="T4" fmla="*/ 61 w 243"/>
                      <a:gd name="T5" fmla="*/ 84 h 133"/>
                      <a:gd name="T6" fmla="*/ 26 w 243"/>
                      <a:gd name="T7" fmla="*/ 43 h 133"/>
                      <a:gd name="T8" fmla="*/ 22 w 243"/>
                      <a:gd name="T9" fmla="*/ 44 h 133"/>
                      <a:gd name="T10" fmla="*/ 0 w 243"/>
                      <a:gd name="T11" fmla="*/ 22 h 133"/>
                      <a:gd name="T12" fmla="*/ 22 w 243"/>
                      <a:gd name="T13" fmla="*/ 0 h 133"/>
                      <a:gd name="T14" fmla="*/ 44 w 243"/>
                      <a:gd name="T15" fmla="*/ 22 h 133"/>
                      <a:gd name="T16" fmla="*/ 41 w 243"/>
                      <a:gd name="T17" fmla="*/ 31 h 133"/>
                      <a:gd name="T18" fmla="*/ 78 w 243"/>
                      <a:gd name="T19" fmla="*/ 72 h 133"/>
                      <a:gd name="T20" fmla="*/ 123 w 243"/>
                      <a:gd name="T21" fmla="*/ 61 h 133"/>
                      <a:gd name="T22" fmla="*/ 166 w 243"/>
                      <a:gd name="T23" fmla="*/ 71 h 133"/>
                      <a:gd name="T24" fmla="*/ 201 w 243"/>
                      <a:gd name="T25" fmla="*/ 31 h 133"/>
                      <a:gd name="T26" fmla="*/ 199 w 243"/>
                      <a:gd name="T27" fmla="*/ 22 h 133"/>
                      <a:gd name="T28" fmla="*/ 221 w 243"/>
                      <a:gd name="T29" fmla="*/ 0 h 133"/>
                      <a:gd name="T30" fmla="*/ 243 w 243"/>
                      <a:gd name="T31" fmla="*/ 22 h 133"/>
                      <a:gd name="T32" fmla="*/ 221 w 243"/>
                      <a:gd name="T33" fmla="*/ 44 h 133"/>
                      <a:gd name="T34" fmla="*/ 218 w 243"/>
                      <a:gd name="T35" fmla="*/ 43 h 133"/>
                      <a:gd name="T36" fmla="*/ 183 w 243"/>
                      <a:gd name="T37" fmla="*/ 83 h 133"/>
                      <a:gd name="T38" fmla="*/ 209 w 243"/>
                      <a:gd name="T39" fmla="*/ 111 h 133"/>
                      <a:gd name="T40" fmla="*/ 203 w 243"/>
                      <a:gd name="T41" fmla="*/ 115 h 133"/>
                      <a:gd name="T42" fmla="*/ 123 w 243"/>
                      <a:gd name="T43" fmla="*/ 133 h 133"/>
                      <a:gd name="T44" fmla="*/ 43 w 243"/>
                      <a:gd name="T45" fmla="*/ 11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3" h="133">
                        <a:moveTo>
                          <a:pt x="43" y="115"/>
                        </a:moveTo>
                        <a:cubicBezTo>
                          <a:pt x="40" y="114"/>
                          <a:pt x="39" y="112"/>
                          <a:pt x="38" y="111"/>
                        </a:cubicBezTo>
                        <a:cubicBezTo>
                          <a:pt x="44" y="101"/>
                          <a:pt x="52" y="92"/>
                          <a:pt x="61" y="84"/>
                        </a:cubicBezTo>
                        <a:cubicBezTo>
                          <a:pt x="61" y="84"/>
                          <a:pt x="61" y="84"/>
                          <a:pt x="26" y="43"/>
                        </a:cubicBezTo>
                        <a:cubicBezTo>
                          <a:pt x="25" y="44"/>
                          <a:pt x="23" y="44"/>
                          <a:pt x="22" y="44"/>
                        </a:cubicBezTo>
                        <a:cubicBezTo>
                          <a:pt x="9" y="44"/>
                          <a:pt x="0" y="34"/>
                          <a:pt x="0" y="22"/>
                        </a:cubicBezTo>
                        <a:cubicBezTo>
                          <a:pt x="0" y="9"/>
                          <a:pt x="9" y="0"/>
                          <a:pt x="22" y="0"/>
                        </a:cubicBezTo>
                        <a:cubicBezTo>
                          <a:pt x="34" y="0"/>
                          <a:pt x="44" y="9"/>
                          <a:pt x="44" y="22"/>
                        </a:cubicBezTo>
                        <a:cubicBezTo>
                          <a:pt x="44" y="25"/>
                          <a:pt x="43" y="28"/>
                          <a:pt x="41" y="31"/>
                        </a:cubicBezTo>
                        <a:cubicBezTo>
                          <a:pt x="41" y="31"/>
                          <a:pt x="41" y="31"/>
                          <a:pt x="78" y="72"/>
                        </a:cubicBezTo>
                        <a:cubicBezTo>
                          <a:pt x="92" y="65"/>
                          <a:pt x="108" y="61"/>
                          <a:pt x="123" y="61"/>
                        </a:cubicBezTo>
                        <a:cubicBezTo>
                          <a:pt x="139" y="61"/>
                          <a:pt x="153" y="65"/>
                          <a:pt x="166" y="71"/>
                        </a:cubicBezTo>
                        <a:cubicBezTo>
                          <a:pt x="166" y="71"/>
                          <a:pt x="166" y="71"/>
                          <a:pt x="201" y="31"/>
                        </a:cubicBezTo>
                        <a:cubicBezTo>
                          <a:pt x="199" y="28"/>
                          <a:pt x="199" y="25"/>
                          <a:pt x="199" y="22"/>
                        </a:cubicBezTo>
                        <a:cubicBezTo>
                          <a:pt x="199" y="9"/>
                          <a:pt x="209" y="0"/>
                          <a:pt x="221" y="0"/>
                        </a:cubicBezTo>
                        <a:cubicBezTo>
                          <a:pt x="233" y="0"/>
                          <a:pt x="243" y="9"/>
                          <a:pt x="243" y="22"/>
                        </a:cubicBezTo>
                        <a:cubicBezTo>
                          <a:pt x="243" y="34"/>
                          <a:pt x="233" y="44"/>
                          <a:pt x="221" y="44"/>
                        </a:cubicBezTo>
                        <a:cubicBezTo>
                          <a:pt x="220" y="44"/>
                          <a:pt x="219" y="44"/>
                          <a:pt x="218" y="43"/>
                        </a:cubicBezTo>
                        <a:cubicBezTo>
                          <a:pt x="218" y="43"/>
                          <a:pt x="218" y="43"/>
                          <a:pt x="183" y="83"/>
                        </a:cubicBezTo>
                        <a:cubicBezTo>
                          <a:pt x="193" y="90"/>
                          <a:pt x="202" y="99"/>
                          <a:pt x="209" y="111"/>
                        </a:cubicBezTo>
                        <a:cubicBezTo>
                          <a:pt x="207" y="112"/>
                          <a:pt x="206" y="114"/>
                          <a:pt x="203" y="115"/>
                        </a:cubicBezTo>
                        <a:cubicBezTo>
                          <a:pt x="183" y="125"/>
                          <a:pt x="154" y="133"/>
                          <a:pt x="123" y="133"/>
                        </a:cubicBezTo>
                        <a:cubicBezTo>
                          <a:pt x="92" y="133"/>
                          <a:pt x="64" y="125"/>
                          <a:pt x="43" y="1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8" name="Freeform 25"/>
                  <p:cNvSpPr>
                    <a:spLocks/>
                  </p:cNvSpPr>
                  <p:nvPr/>
                </p:nvSpPr>
                <p:spPr bwMode="auto">
                  <a:xfrm>
                    <a:off x="7848600" y="1909764"/>
                    <a:ext cx="641350" cy="982663"/>
                  </a:xfrm>
                  <a:custGeom>
                    <a:avLst/>
                    <a:gdLst>
                      <a:gd name="T0" fmla="*/ 156 w 171"/>
                      <a:gd name="T1" fmla="*/ 118 h 262"/>
                      <a:gd name="T2" fmla="*/ 111 w 171"/>
                      <a:gd name="T3" fmla="*/ 118 h 262"/>
                      <a:gd name="T4" fmla="*/ 105 w 171"/>
                      <a:gd name="T5" fmla="*/ 158 h 262"/>
                      <a:gd name="T6" fmla="*/ 150 w 171"/>
                      <a:gd name="T7" fmla="*/ 176 h 262"/>
                      <a:gd name="T8" fmla="*/ 156 w 171"/>
                      <a:gd name="T9" fmla="*/ 194 h 262"/>
                      <a:gd name="T10" fmla="*/ 145 w 171"/>
                      <a:gd name="T11" fmla="*/ 202 h 262"/>
                      <a:gd name="T12" fmla="*/ 140 w 171"/>
                      <a:gd name="T13" fmla="*/ 200 h 262"/>
                      <a:gd name="T14" fmla="*/ 97 w 171"/>
                      <a:gd name="T15" fmla="*/ 182 h 262"/>
                      <a:gd name="T16" fmla="*/ 0 w 171"/>
                      <a:gd name="T17" fmla="*/ 262 h 262"/>
                      <a:gd name="T18" fmla="*/ 0 w 171"/>
                      <a:gd name="T19" fmla="*/ 216 h 262"/>
                      <a:gd name="T20" fmla="*/ 75 w 171"/>
                      <a:gd name="T21" fmla="*/ 133 h 262"/>
                      <a:gd name="T22" fmla="*/ 0 w 171"/>
                      <a:gd name="T23" fmla="*/ 50 h 262"/>
                      <a:gd name="T24" fmla="*/ 0 w 171"/>
                      <a:gd name="T25" fmla="*/ 23 h 262"/>
                      <a:gd name="T26" fmla="*/ 80 w 171"/>
                      <a:gd name="T27" fmla="*/ 4 h 262"/>
                      <a:gd name="T28" fmla="*/ 87 w 171"/>
                      <a:gd name="T29" fmla="*/ 0 h 262"/>
                      <a:gd name="T30" fmla="*/ 98 w 171"/>
                      <a:gd name="T31" fmla="*/ 27 h 262"/>
                      <a:gd name="T32" fmla="*/ 140 w 171"/>
                      <a:gd name="T33" fmla="*/ 10 h 262"/>
                      <a:gd name="T34" fmla="*/ 156 w 171"/>
                      <a:gd name="T35" fmla="*/ 17 h 262"/>
                      <a:gd name="T36" fmla="*/ 150 w 171"/>
                      <a:gd name="T37" fmla="*/ 34 h 262"/>
                      <a:gd name="T38" fmla="*/ 106 w 171"/>
                      <a:gd name="T39" fmla="*/ 53 h 262"/>
                      <a:gd name="T40" fmla="*/ 111 w 171"/>
                      <a:gd name="T41" fmla="*/ 92 h 262"/>
                      <a:gd name="T42" fmla="*/ 158 w 171"/>
                      <a:gd name="T43" fmla="*/ 92 h 262"/>
                      <a:gd name="T44" fmla="*/ 171 w 171"/>
                      <a:gd name="T45" fmla="*/ 105 h 262"/>
                      <a:gd name="T46" fmla="*/ 156 w 171"/>
                      <a:gd name="T47" fmla="*/ 118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1" h="262">
                        <a:moveTo>
                          <a:pt x="156" y="118"/>
                        </a:moveTo>
                        <a:cubicBezTo>
                          <a:pt x="111" y="118"/>
                          <a:pt x="111" y="118"/>
                          <a:pt x="111" y="118"/>
                        </a:cubicBezTo>
                        <a:cubicBezTo>
                          <a:pt x="111" y="132"/>
                          <a:pt x="109" y="145"/>
                          <a:pt x="105" y="158"/>
                        </a:cubicBezTo>
                        <a:cubicBezTo>
                          <a:pt x="105" y="158"/>
                          <a:pt x="105" y="158"/>
                          <a:pt x="150" y="176"/>
                        </a:cubicBezTo>
                        <a:cubicBezTo>
                          <a:pt x="156" y="180"/>
                          <a:pt x="159" y="187"/>
                          <a:pt x="156" y="194"/>
                        </a:cubicBezTo>
                        <a:cubicBezTo>
                          <a:pt x="155" y="198"/>
                          <a:pt x="150" y="202"/>
                          <a:pt x="145" y="202"/>
                        </a:cubicBezTo>
                        <a:cubicBezTo>
                          <a:pt x="144" y="202"/>
                          <a:pt x="141" y="200"/>
                          <a:pt x="140" y="200"/>
                        </a:cubicBezTo>
                        <a:cubicBezTo>
                          <a:pt x="140" y="200"/>
                          <a:pt x="140" y="200"/>
                          <a:pt x="97" y="182"/>
                        </a:cubicBezTo>
                        <a:cubicBezTo>
                          <a:pt x="78" y="222"/>
                          <a:pt x="43" y="248"/>
                          <a:pt x="0" y="262"/>
                        </a:cubicBezTo>
                        <a:cubicBezTo>
                          <a:pt x="0" y="262"/>
                          <a:pt x="0" y="262"/>
                          <a:pt x="0" y="216"/>
                        </a:cubicBezTo>
                        <a:cubicBezTo>
                          <a:pt x="42" y="212"/>
                          <a:pt x="75" y="176"/>
                          <a:pt x="75" y="133"/>
                        </a:cubicBezTo>
                        <a:cubicBezTo>
                          <a:pt x="75" y="90"/>
                          <a:pt x="42" y="54"/>
                          <a:pt x="0" y="50"/>
                        </a:cubicBezTo>
                        <a:cubicBezTo>
                          <a:pt x="0" y="41"/>
                          <a:pt x="0" y="32"/>
                          <a:pt x="0" y="23"/>
                        </a:cubicBezTo>
                        <a:cubicBezTo>
                          <a:pt x="31" y="23"/>
                          <a:pt x="58" y="16"/>
                          <a:pt x="80" y="4"/>
                        </a:cubicBezTo>
                        <a:cubicBezTo>
                          <a:pt x="81" y="3"/>
                          <a:pt x="84" y="1"/>
                          <a:pt x="87" y="0"/>
                        </a:cubicBezTo>
                        <a:cubicBezTo>
                          <a:pt x="92" y="9"/>
                          <a:pt x="96" y="18"/>
                          <a:pt x="98" y="27"/>
                        </a:cubicBezTo>
                        <a:cubicBezTo>
                          <a:pt x="98" y="27"/>
                          <a:pt x="98" y="27"/>
                          <a:pt x="140" y="10"/>
                        </a:cubicBezTo>
                        <a:cubicBezTo>
                          <a:pt x="146" y="8"/>
                          <a:pt x="154" y="10"/>
                          <a:pt x="156" y="17"/>
                        </a:cubicBezTo>
                        <a:cubicBezTo>
                          <a:pt x="159" y="23"/>
                          <a:pt x="156" y="31"/>
                          <a:pt x="150" y="34"/>
                        </a:cubicBezTo>
                        <a:cubicBezTo>
                          <a:pt x="150" y="34"/>
                          <a:pt x="150" y="34"/>
                          <a:pt x="106" y="53"/>
                        </a:cubicBezTo>
                        <a:cubicBezTo>
                          <a:pt x="109" y="65"/>
                          <a:pt x="111" y="78"/>
                          <a:pt x="111" y="92"/>
                        </a:cubicBezTo>
                        <a:cubicBezTo>
                          <a:pt x="111" y="92"/>
                          <a:pt x="111" y="92"/>
                          <a:pt x="158" y="92"/>
                        </a:cubicBezTo>
                        <a:cubicBezTo>
                          <a:pt x="164" y="92"/>
                          <a:pt x="171" y="97"/>
                          <a:pt x="171" y="105"/>
                        </a:cubicBezTo>
                        <a:cubicBezTo>
                          <a:pt x="169" y="111"/>
                          <a:pt x="164" y="118"/>
                          <a:pt x="156" y="11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15" name="Freeform 20"/>
                <p:cNvSpPr>
                  <a:spLocks noEditPoints="1"/>
                </p:cNvSpPr>
                <p:nvPr/>
              </p:nvSpPr>
              <p:spPr bwMode="auto">
                <a:xfrm>
                  <a:off x="7571668" y="2194767"/>
                  <a:ext cx="490364" cy="429371"/>
                </a:xfrm>
                <a:custGeom>
                  <a:avLst/>
                  <a:gdLst/>
                  <a:ahLst/>
                  <a:cxnLst>
                    <a:cxn ang="0">
                      <a:pos x="139" y="218"/>
                    </a:cxn>
                    <a:cxn ang="0">
                      <a:pos x="185" y="230"/>
                    </a:cxn>
                    <a:cxn ang="0">
                      <a:pos x="189" y="232"/>
                    </a:cxn>
                    <a:cxn ang="0">
                      <a:pos x="216" y="256"/>
                    </a:cxn>
                    <a:cxn ang="0">
                      <a:pos x="223" y="251"/>
                    </a:cxn>
                    <a:cxn ang="0">
                      <a:pos x="221" y="240"/>
                    </a:cxn>
                    <a:cxn ang="0">
                      <a:pos x="248" y="207"/>
                    </a:cxn>
                    <a:cxn ang="0">
                      <a:pos x="248" y="199"/>
                    </a:cxn>
                    <a:cxn ang="0">
                      <a:pos x="241" y="12"/>
                    </a:cxn>
                    <a:cxn ang="0">
                      <a:pos x="241" y="0"/>
                    </a:cxn>
                    <a:cxn ang="0">
                      <a:pos x="136" y="173"/>
                    </a:cxn>
                    <a:cxn ang="0">
                      <a:pos x="38" y="355"/>
                    </a:cxn>
                    <a:cxn ang="0">
                      <a:pos x="52" y="347"/>
                    </a:cxn>
                    <a:cxn ang="0">
                      <a:pos x="139" y="218"/>
                    </a:cxn>
                    <a:cxn ang="0">
                      <a:pos x="188" y="149"/>
                    </a:cxn>
                    <a:cxn ang="0">
                      <a:pos x="318" y="148"/>
                    </a:cxn>
                    <a:cxn ang="0">
                      <a:pos x="329" y="128"/>
                    </a:cxn>
                    <a:cxn ang="0">
                      <a:pos x="180" y="128"/>
                    </a:cxn>
                    <a:cxn ang="0">
                      <a:pos x="188" y="149"/>
                    </a:cxn>
                    <a:cxn ang="0">
                      <a:pos x="122" y="235"/>
                    </a:cxn>
                    <a:cxn ang="0">
                      <a:pos x="201" y="362"/>
                    </a:cxn>
                    <a:cxn ang="0">
                      <a:pos x="213" y="342"/>
                    </a:cxn>
                    <a:cxn ang="0">
                      <a:pos x="142" y="233"/>
                    </a:cxn>
                    <a:cxn ang="0">
                      <a:pos x="122" y="235"/>
                    </a:cxn>
                    <a:cxn ang="0">
                      <a:pos x="274" y="319"/>
                    </a:cxn>
                    <a:cxn ang="0">
                      <a:pos x="286" y="268"/>
                    </a:cxn>
                    <a:cxn ang="0">
                      <a:pos x="277" y="263"/>
                    </a:cxn>
                    <a:cxn ang="0">
                      <a:pos x="254" y="272"/>
                    </a:cxn>
                    <a:cxn ang="0">
                      <a:pos x="229" y="261"/>
                    </a:cxn>
                    <a:cxn ang="0">
                      <a:pos x="222" y="266"/>
                    </a:cxn>
                    <a:cxn ang="0">
                      <a:pos x="232" y="319"/>
                    </a:cxn>
                    <a:cxn ang="0">
                      <a:pos x="139" y="406"/>
                    </a:cxn>
                    <a:cxn ang="0">
                      <a:pos x="63" y="367"/>
                    </a:cxn>
                    <a:cxn ang="0">
                      <a:pos x="50" y="375"/>
                    </a:cxn>
                    <a:cxn ang="0">
                      <a:pos x="151" y="426"/>
                    </a:cxn>
                    <a:cxn ang="0">
                      <a:pos x="254" y="371"/>
                    </a:cxn>
                    <a:cxn ang="0">
                      <a:pos x="455" y="375"/>
                    </a:cxn>
                    <a:cxn ang="0">
                      <a:pos x="443" y="369"/>
                    </a:cxn>
                    <a:cxn ang="0">
                      <a:pos x="274" y="319"/>
                    </a:cxn>
                    <a:cxn ang="0">
                      <a:pos x="369" y="173"/>
                    </a:cxn>
                    <a:cxn ang="0">
                      <a:pos x="266" y="0"/>
                    </a:cxn>
                    <a:cxn ang="0">
                      <a:pos x="266" y="12"/>
                    </a:cxn>
                    <a:cxn ang="0">
                      <a:pos x="260" y="199"/>
                    </a:cxn>
                    <a:cxn ang="0">
                      <a:pos x="260" y="207"/>
                    </a:cxn>
                    <a:cxn ang="0">
                      <a:pos x="287" y="240"/>
                    </a:cxn>
                    <a:cxn ang="0">
                      <a:pos x="285" y="252"/>
                    </a:cxn>
                    <a:cxn ang="0">
                      <a:pos x="292" y="256"/>
                    </a:cxn>
                    <a:cxn ang="0">
                      <a:pos x="369" y="217"/>
                    </a:cxn>
                    <a:cxn ang="0">
                      <a:pos x="455" y="347"/>
                    </a:cxn>
                    <a:cxn ang="0">
                      <a:pos x="469" y="355"/>
                    </a:cxn>
                    <a:cxn ang="0">
                      <a:pos x="369" y="173"/>
                    </a:cxn>
                    <a:cxn ang="0">
                      <a:pos x="297" y="342"/>
                    </a:cxn>
                    <a:cxn ang="0">
                      <a:pos x="307" y="362"/>
                    </a:cxn>
                    <a:cxn ang="0">
                      <a:pos x="388" y="234"/>
                    </a:cxn>
                    <a:cxn ang="0">
                      <a:pos x="366" y="232"/>
                    </a:cxn>
                    <a:cxn ang="0">
                      <a:pos x="297" y="342"/>
                    </a:cxn>
                  </a:cxnLst>
                  <a:rect l="0" t="0" r="r" b="b"/>
                  <a:pathLst>
                    <a:path w="507" h="444">
                      <a:moveTo>
                        <a:pt x="139" y="218"/>
                      </a:moveTo>
                      <a:cubicBezTo>
                        <a:pt x="155" y="218"/>
                        <a:pt x="171" y="222"/>
                        <a:pt x="185" y="230"/>
                      </a:cubicBezTo>
                      <a:cubicBezTo>
                        <a:pt x="187" y="232"/>
                        <a:pt x="189" y="232"/>
                        <a:pt x="189" y="232"/>
                      </a:cubicBezTo>
                      <a:cubicBezTo>
                        <a:pt x="201" y="240"/>
                        <a:pt x="209" y="248"/>
                        <a:pt x="216" y="256"/>
                      </a:cubicBezTo>
                      <a:cubicBezTo>
                        <a:pt x="223" y="251"/>
                        <a:pt x="223" y="251"/>
                        <a:pt x="223" y="251"/>
                      </a:cubicBezTo>
                      <a:cubicBezTo>
                        <a:pt x="222" y="247"/>
                        <a:pt x="221" y="243"/>
                        <a:pt x="221" y="240"/>
                      </a:cubicBezTo>
                      <a:cubicBezTo>
                        <a:pt x="221" y="224"/>
                        <a:pt x="233" y="210"/>
                        <a:pt x="248" y="207"/>
                      </a:cubicBezTo>
                      <a:cubicBezTo>
                        <a:pt x="248" y="199"/>
                        <a:pt x="248" y="199"/>
                        <a:pt x="248" y="199"/>
                      </a:cubicBezTo>
                      <a:cubicBezTo>
                        <a:pt x="136" y="190"/>
                        <a:pt x="128" y="22"/>
                        <a:pt x="241" y="12"/>
                      </a:cubicBezTo>
                      <a:cubicBezTo>
                        <a:pt x="241" y="0"/>
                        <a:pt x="241" y="0"/>
                        <a:pt x="241" y="0"/>
                      </a:cubicBezTo>
                      <a:cubicBezTo>
                        <a:pt x="156" y="6"/>
                        <a:pt x="104" y="98"/>
                        <a:pt x="136" y="173"/>
                      </a:cubicBezTo>
                      <a:cubicBezTo>
                        <a:pt x="46" y="182"/>
                        <a:pt x="0" y="278"/>
                        <a:pt x="38" y="355"/>
                      </a:cubicBezTo>
                      <a:cubicBezTo>
                        <a:pt x="52" y="347"/>
                        <a:pt x="52" y="347"/>
                        <a:pt x="52" y="347"/>
                      </a:cubicBezTo>
                      <a:cubicBezTo>
                        <a:pt x="18" y="290"/>
                        <a:pt x="77" y="218"/>
                        <a:pt x="139" y="218"/>
                      </a:cubicBezTo>
                      <a:close/>
                      <a:moveTo>
                        <a:pt x="188" y="149"/>
                      </a:moveTo>
                      <a:cubicBezTo>
                        <a:pt x="227" y="118"/>
                        <a:pt x="280" y="118"/>
                        <a:pt x="318" y="148"/>
                      </a:cubicBezTo>
                      <a:cubicBezTo>
                        <a:pt x="323" y="142"/>
                        <a:pt x="327" y="136"/>
                        <a:pt x="329" y="128"/>
                      </a:cubicBezTo>
                      <a:cubicBezTo>
                        <a:pt x="283" y="96"/>
                        <a:pt x="225" y="96"/>
                        <a:pt x="180" y="128"/>
                      </a:cubicBezTo>
                      <a:cubicBezTo>
                        <a:pt x="182" y="139"/>
                        <a:pt x="184" y="143"/>
                        <a:pt x="188" y="149"/>
                      </a:cubicBezTo>
                      <a:close/>
                      <a:moveTo>
                        <a:pt x="122" y="235"/>
                      </a:moveTo>
                      <a:cubicBezTo>
                        <a:pt x="120" y="289"/>
                        <a:pt x="150" y="340"/>
                        <a:pt x="201" y="362"/>
                      </a:cubicBezTo>
                      <a:cubicBezTo>
                        <a:pt x="205" y="356"/>
                        <a:pt x="209" y="350"/>
                        <a:pt x="213" y="342"/>
                      </a:cubicBezTo>
                      <a:cubicBezTo>
                        <a:pt x="168" y="324"/>
                        <a:pt x="140" y="279"/>
                        <a:pt x="142" y="233"/>
                      </a:cubicBezTo>
                      <a:cubicBezTo>
                        <a:pt x="136" y="233"/>
                        <a:pt x="128" y="233"/>
                        <a:pt x="122" y="235"/>
                      </a:cubicBezTo>
                      <a:close/>
                      <a:moveTo>
                        <a:pt x="274" y="319"/>
                      </a:moveTo>
                      <a:cubicBezTo>
                        <a:pt x="273" y="296"/>
                        <a:pt x="274" y="288"/>
                        <a:pt x="286" y="268"/>
                      </a:cubicBezTo>
                      <a:cubicBezTo>
                        <a:pt x="277" y="263"/>
                        <a:pt x="277" y="263"/>
                        <a:pt x="277" y="263"/>
                      </a:cubicBezTo>
                      <a:cubicBezTo>
                        <a:pt x="271" y="269"/>
                        <a:pt x="263" y="272"/>
                        <a:pt x="254" y="272"/>
                      </a:cubicBezTo>
                      <a:cubicBezTo>
                        <a:pt x="244" y="272"/>
                        <a:pt x="235" y="268"/>
                        <a:pt x="229" y="261"/>
                      </a:cubicBezTo>
                      <a:cubicBezTo>
                        <a:pt x="222" y="266"/>
                        <a:pt x="222" y="266"/>
                        <a:pt x="222" y="266"/>
                      </a:cubicBezTo>
                      <a:cubicBezTo>
                        <a:pt x="230" y="282"/>
                        <a:pt x="232" y="299"/>
                        <a:pt x="232" y="319"/>
                      </a:cubicBezTo>
                      <a:cubicBezTo>
                        <a:pt x="230" y="367"/>
                        <a:pt x="187" y="406"/>
                        <a:pt x="139" y="406"/>
                      </a:cubicBezTo>
                      <a:cubicBezTo>
                        <a:pt x="107" y="406"/>
                        <a:pt x="81" y="391"/>
                        <a:pt x="63" y="367"/>
                      </a:cubicBezTo>
                      <a:cubicBezTo>
                        <a:pt x="50" y="375"/>
                        <a:pt x="50" y="375"/>
                        <a:pt x="50" y="375"/>
                      </a:cubicBezTo>
                      <a:cubicBezTo>
                        <a:pt x="73" y="405"/>
                        <a:pt x="111" y="426"/>
                        <a:pt x="151" y="426"/>
                      </a:cubicBezTo>
                      <a:cubicBezTo>
                        <a:pt x="194" y="426"/>
                        <a:pt x="230" y="404"/>
                        <a:pt x="254" y="371"/>
                      </a:cubicBezTo>
                      <a:cubicBezTo>
                        <a:pt x="302" y="441"/>
                        <a:pt x="405" y="444"/>
                        <a:pt x="455" y="375"/>
                      </a:cubicBezTo>
                      <a:cubicBezTo>
                        <a:pt x="443" y="369"/>
                        <a:pt x="443" y="369"/>
                        <a:pt x="443" y="369"/>
                      </a:cubicBezTo>
                      <a:cubicBezTo>
                        <a:pt x="394" y="437"/>
                        <a:pt x="281" y="403"/>
                        <a:pt x="274" y="319"/>
                      </a:cubicBezTo>
                      <a:close/>
                      <a:moveTo>
                        <a:pt x="369" y="173"/>
                      </a:moveTo>
                      <a:cubicBezTo>
                        <a:pt x="402" y="97"/>
                        <a:pt x="351" y="8"/>
                        <a:pt x="266" y="0"/>
                      </a:cubicBezTo>
                      <a:cubicBezTo>
                        <a:pt x="266" y="12"/>
                        <a:pt x="266" y="12"/>
                        <a:pt x="266" y="12"/>
                      </a:cubicBezTo>
                      <a:cubicBezTo>
                        <a:pt x="376" y="26"/>
                        <a:pt x="370" y="190"/>
                        <a:pt x="260" y="199"/>
                      </a:cubicBezTo>
                      <a:cubicBezTo>
                        <a:pt x="260" y="207"/>
                        <a:pt x="260" y="207"/>
                        <a:pt x="260" y="207"/>
                      </a:cubicBezTo>
                      <a:cubicBezTo>
                        <a:pt x="275" y="210"/>
                        <a:pt x="287" y="224"/>
                        <a:pt x="287" y="240"/>
                      </a:cubicBezTo>
                      <a:cubicBezTo>
                        <a:pt x="287" y="244"/>
                        <a:pt x="286" y="248"/>
                        <a:pt x="285" y="252"/>
                      </a:cubicBezTo>
                      <a:cubicBezTo>
                        <a:pt x="292" y="256"/>
                        <a:pt x="292" y="256"/>
                        <a:pt x="292" y="256"/>
                      </a:cubicBezTo>
                      <a:cubicBezTo>
                        <a:pt x="309" y="234"/>
                        <a:pt x="337" y="218"/>
                        <a:pt x="369" y="217"/>
                      </a:cubicBezTo>
                      <a:cubicBezTo>
                        <a:pt x="436" y="217"/>
                        <a:pt x="479" y="288"/>
                        <a:pt x="455" y="347"/>
                      </a:cubicBezTo>
                      <a:cubicBezTo>
                        <a:pt x="469" y="355"/>
                        <a:pt x="469" y="355"/>
                        <a:pt x="469" y="355"/>
                      </a:cubicBezTo>
                      <a:cubicBezTo>
                        <a:pt x="507" y="278"/>
                        <a:pt x="458" y="181"/>
                        <a:pt x="369" y="173"/>
                      </a:cubicBezTo>
                      <a:close/>
                      <a:moveTo>
                        <a:pt x="297" y="342"/>
                      </a:moveTo>
                      <a:cubicBezTo>
                        <a:pt x="301" y="350"/>
                        <a:pt x="303" y="356"/>
                        <a:pt x="307" y="362"/>
                      </a:cubicBezTo>
                      <a:cubicBezTo>
                        <a:pt x="358" y="340"/>
                        <a:pt x="390" y="289"/>
                        <a:pt x="388" y="234"/>
                      </a:cubicBezTo>
                      <a:cubicBezTo>
                        <a:pt x="382" y="232"/>
                        <a:pt x="374" y="232"/>
                        <a:pt x="366" y="232"/>
                      </a:cubicBezTo>
                      <a:cubicBezTo>
                        <a:pt x="370" y="281"/>
                        <a:pt x="341" y="326"/>
                        <a:pt x="297" y="34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13" name="Freeform 22"/>
              <p:cNvSpPr>
                <a:spLocks noEditPoints="1"/>
              </p:cNvSpPr>
              <p:nvPr/>
            </p:nvSpPr>
            <p:spPr bwMode="auto">
              <a:xfrm>
                <a:off x="10249691" y="2290085"/>
                <a:ext cx="495103" cy="607957"/>
              </a:xfrm>
              <a:custGeom>
                <a:avLst/>
                <a:gdLst/>
                <a:ahLst/>
                <a:cxnLst>
                  <a:cxn ang="0">
                    <a:pos x="195" y="167"/>
                  </a:cxn>
                  <a:cxn ang="0">
                    <a:pos x="191" y="167"/>
                  </a:cxn>
                  <a:cxn ang="0">
                    <a:pos x="100" y="180"/>
                  </a:cxn>
                  <a:cxn ang="0">
                    <a:pos x="110" y="237"/>
                  </a:cxn>
                  <a:cxn ang="0">
                    <a:pos x="145" y="257"/>
                  </a:cxn>
                  <a:cxn ang="0">
                    <a:pos x="243" y="297"/>
                  </a:cxn>
                  <a:cxn ang="0">
                    <a:pos x="263" y="237"/>
                  </a:cxn>
                  <a:cxn ang="0">
                    <a:pos x="287" y="216"/>
                  </a:cxn>
                  <a:cxn ang="0">
                    <a:pos x="283" y="163"/>
                  </a:cxn>
                  <a:cxn ang="0">
                    <a:pos x="76" y="160"/>
                  </a:cxn>
                  <a:cxn ang="0">
                    <a:pos x="89" y="104"/>
                  </a:cxn>
                  <a:cxn ang="0">
                    <a:pos x="128" y="0"/>
                  </a:cxn>
                  <a:cxn ang="0">
                    <a:pos x="270" y="8"/>
                  </a:cxn>
                  <a:cxn ang="0">
                    <a:pos x="387" y="137"/>
                  </a:cxn>
                  <a:cxn ang="0">
                    <a:pos x="319" y="199"/>
                  </a:cxn>
                  <a:cxn ang="0">
                    <a:pos x="317" y="237"/>
                  </a:cxn>
                  <a:cxn ang="0">
                    <a:pos x="337" y="279"/>
                  </a:cxn>
                  <a:cxn ang="0">
                    <a:pos x="365" y="439"/>
                  </a:cxn>
                  <a:cxn ang="0">
                    <a:pos x="201" y="475"/>
                  </a:cxn>
                  <a:cxn ang="0">
                    <a:pos x="187" y="315"/>
                  </a:cxn>
                  <a:cxn ang="0">
                    <a:pos x="55" y="475"/>
                  </a:cxn>
                  <a:cxn ang="0">
                    <a:pos x="22" y="315"/>
                  </a:cxn>
                  <a:cxn ang="0">
                    <a:pos x="51" y="257"/>
                  </a:cxn>
                  <a:cxn ang="0">
                    <a:pos x="76" y="237"/>
                  </a:cxn>
                  <a:cxn ang="0">
                    <a:pos x="76" y="160"/>
                  </a:cxn>
                  <a:cxn ang="0">
                    <a:pos x="168" y="179"/>
                  </a:cxn>
                  <a:cxn ang="0">
                    <a:pos x="181" y="210"/>
                  </a:cxn>
                  <a:cxn ang="0">
                    <a:pos x="143" y="227"/>
                  </a:cxn>
                  <a:cxn ang="0">
                    <a:pos x="126" y="182"/>
                  </a:cxn>
                  <a:cxn ang="0">
                    <a:pos x="131" y="179"/>
                  </a:cxn>
                  <a:cxn ang="0">
                    <a:pos x="224" y="179"/>
                  </a:cxn>
                  <a:cxn ang="0">
                    <a:pos x="262" y="179"/>
                  </a:cxn>
                  <a:cxn ang="0">
                    <a:pos x="269" y="182"/>
                  </a:cxn>
                  <a:cxn ang="0">
                    <a:pos x="252" y="227"/>
                  </a:cxn>
                  <a:cxn ang="0">
                    <a:pos x="213" y="210"/>
                  </a:cxn>
                  <a:cxn ang="0">
                    <a:pos x="224" y="179"/>
                  </a:cxn>
                </a:cxnLst>
                <a:rect l="0" t="0" r="r" b="b"/>
                <a:pathLst>
                  <a:path w="387" h="475">
                    <a:moveTo>
                      <a:pt x="196" y="167"/>
                    </a:moveTo>
                    <a:cubicBezTo>
                      <a:pt x="195" y="167"/>
                      <a:pt x="195" y="167"/>
                      <a:pt x="195" y="167"/>
                    </a:cubicBezTo>
                    <a:cubicBezTo>
                      <a:pt x="193" y="167"/>
                      <a:pt x="193" y="167"/>
                      <a:pt x="193" y="167"/>
                    </a:cubicBezTo>
                    <a:cubicBezTo>
                      <a:pt x="191" y="167"/>
                      <a:pt x="191" y="167"/>
                      <a:pt x="191" y="167"/>
                    </a:cubicBezTo>
                    <a:cubicBezTo>
                      <a:pt x="160" y="167"/>
                      <a:pt x="131" y="166"/>
                      <a:pt x="105" y="163"/>
                    </a:cubicBezTo>
                    <a:cubicBezTo>
                      <a:pt x="102" y="168"/>
                      <a:pt x="100" y="173"/>
                      <a:pt x="100" y="180"/>
                    </a:cubicBezTo>
                    <a:cubicBezTo>
                      <a:pt x="100" y="216"/>
                      <a:pt x="100" y="216"/>
                      <a:pt x="100" y="216"/>
                    </a:cubicBezTo>
                    <a:cubicBezTo>
                      <a:pt x="100" y="225"/>
                      <a:pt x="104" y="233"/>
                      <a:pt x="110" y="237"/>
                    </a:cubicBezTo>
                    <a:cubicBezTo>
                      <a:pt x="125" y="237"/>
                      <a:pt x="125" y="237"/>
                      <a:pt x="125" y="237"/>
                    </a:cubicBezTo>
                    <a:cubicBezTo>
                      <a:pt x="136" y="237"/>
                      <a:pt x="145" y="246"/>
                      <a:pt x="145" y="257"/>
                    </a:cubicBezTo>
                    <a:cubicBezTo>
                      <a:pt x="145" y="297"/>
                      <a:pt x="145" y="297"/>
                      <a:pt x="145" y="297"/>
                    </a:cubicBezTo>
                    <a:cubicBezTo>
                      <a:pt x="173" y="313"/>
                      <a:pt x="215" y="313"/>
                      <a:pt x="243" y="297"/>
                    </a:cubicBezTo>
                    <a:cubicBezTo>
                      <a:pt x="243" y="257"/>
                      <a:pt x="243" y="257"/>
                      <a:pt x="243" y="257"/>
                    </a:cubicBezTo>
                    <a:cubicBezTo>
                      <a:pt x="243" y="246"/>
                      <a:pt x="252" y="237"/>
                      <a:pt x="263" y="237"/>
                    </a:cubicBezTo>
                    <a:cubicBezTo>
                      <a:pt x="278" y="237"/>
                      <a:pt x="278" y="237"/>
                      <a:pt x="278" y="237"/>
                    </a:cubicBezTo>
                    <a:cubicBezTo>
                      <a:pt x="283" y="233"/>
                      <a:pt x="287" y="225"/>
                      <a:pt x="287" y="216"/>
                    </a:cubicBezTo>
                    <a:cubicBezTo>
                      <a:pt x="287" y="180"/>
                      <a:pt x="287" y="180"/>
                      <a:pt x="287" y="180"/>
                    </a:cubicBezTo>
                    <a:cubicBezTo>
                      <a:pt x="287" y="173"/>
                      <a:pt x="286" y="168"/>
                      <a:pt x="283" y="163"/>
                    </a:cubicBezTo>
                    <a:cubicBezTo>
                      <a:pt x="257" y="166"/>
                      <a:pt x="227" y="167"/>
                      <a:pt x="196" y="167"/>
                    </a:cubicBezTo>
                    <a:close/>
                    <a:moveTo>
                      <a:pt x="76" y="160"/>
                    </a:moveTo>
                    <a:cubicBezTo>
                      <a:pt x="30" y="154"/>
                      <a:pt x="0" y="145"/>
                      <a:pt x="0" y="137"/>
                    </a:cubicBezTo>
                    <a:cubicBezTo>
                      <a:pt x="1" y="124"/>
                      <a:pt x="36" y="110"/>
                      <a:pt x="89" y="104"/>
                    </a:cubicBezTo>
                    <a:cubicBezTo>
                      <a:pt x="117" y="8"/>
                      <a:pt x="117" y="8"/>
                      <a:pt x="117" y="8"/>
                    </a:cubicBezTo>
                    <a:cubicBezTo>
                      <a:pt x="119" y="4"/>
                      <a:pt x="122" y="0"/>
                      <a:pt x="128" y="0"/>
                    </a:cubicBezTo>
                    <a:cubicBezTo>
                      <a:pt x="172" y="0"/>
                      <a:pt x="216" y="0"/>
                      <a:pt x="260" y="0"/>
                    </a:cubicBezTo>
                    <a:cubicBezTo>
                      <a:pt x="266" y="0"/>
                      <a:pt x="269" y="4"/>
                      <a:pt x="270" y="8"/>
                    </a:cubicBezTo>
                    <a:cubicBezTo>
                      <a:pt x="299" y="104"/>
                      <a:pt x="299" y="104"/>
                      <a:pt x="299" y="104"/>
                    </a:cubicBezTo>
                    <a:cubicBezTo>
                      <a:pt x="352" y="110"/>
                      <a:pt x="387" y="124"/>
                      <a:pt x="387" y="137"/>
                    </a:cubicBezTo>
                    <a:cubicBezTo>
                      <a:pt x="387" y="145"/>
                      <a:pt x="358" y="154"/>
                      <a:pt x="312" y="160"/>
                    </a:cubicBezTo>
                    <a:cubicBezTo>
                      <a:pt x="316" y="172"/>
                      <a:pt x="319" y="185"/>
                      <a:pt x="319" y="199"/>
                    </a:cubicBezTo>
                    <a:cubicBezTo>
                      <a:pt x="319" y="212"/>
                      <a:pt x="316" y="225"/>
                      <a:pt x="312" y="237"/>
                    </a:cubicBezTo>
                    <a:cubicBezTo>
                      <a:pt x="317" y="237"/>
                      <a:pt x="317" y="237"/>
                      <a:pt x="317" y="237"/>
                    </a:cubicBezTo>
                    <a:cubicBezTo>
                      <a:pt x="328" y="237"/>
                      <a:pt x="337" y="246"/>
                      <a:pt x="337" y="257"/>
                    </a:cubicBezTo>
                    <a:cubicBezTo>
                      <a:pt x="337" y="279"/>
                      <a:pt x="337" y="279"/>
                      <a:pt x="337" y="279"/>
                    </a:cubicBezTo>
                    <a:cubicBezTo>
                      <a:pt x="353" y="281"/>
                      <a:pt x="365" y="296"/>
                      <a:pt x="365" y="315"/>
                    </a:cubicBezTo>
                    <a:cubicBezTo>
                      <a:pt x="365" y="439"/>
                      <a:pt x="365" y="439"/>
                      <a:pt x="365" y="439"/>
                    </a:cubicBezTo>
                    <a:cubicBezTo>
                      <a:pt x="365" y="459"/>
                      <a:pt x="351" y="475"/>
                      <a:pt x="333" y="475"/>
                    </a:cubicBezTo>
                    <a:cubicBezTo>
                      <a:pt x="201" y="475"/>
                      <a:pt x="201" y="475"/>
                      <a:pt x="201" y="475"/>
                    </a:cubicBezTo>
                    <a:cubicBezTo>
                      <a:pt x="201" y="315"/>
                      <a:pt x="201" y="315"/>
                      <a:pt x="201" y="315"/>
                    </a:cubicBezTo>
                    <a:cubicBezTo>
                      <a:pt x="196" y="315"/>
                      <a:pt x="191" y="315"/>
                      <a:pt x="187" y="315"/>
                    </a:cubicBezTo>
                    <a:cubicBezTo>
                      <a:pt x="187" y="475"/>
                      <a:pt x="187" y="475"/>
                      <a:pt x="187" y="475"/>
                    </a:cubicBezTo>
                    <a:cubicBezTo>
                      <a:pt x="55" y="475"/>
                      <a:pt x="55" y="475"/>
                      <a:pt x="55" y="475"/>
                    </a:cubicBezTo>
                    <a:cubicBezTo>
                      <a:pt x="37" y="475"/>
                      <a:pt x="22" y="459"/>
                      <a:pt x="22" y="439"/>
                    </a:cubicBezTo>
                    <a:cubicBezTo>
                      <a:pt x="22" y="315"/>
                      <a:pt x="22" y="315"/>
                      <a:pt x="22" y="315"/>
                    </a:cubicBezTo>
                    <a:cubicBezTo>
                      <a:pt x="22" y="296"/>
                      <a:pt x="35" y="281"/>
                      <a:pt x="51" y="279"/>
                    </a:cubicBezTo>
                    <a:cubicBezTo>
                      <a:pt x="51" y="257"/>
                      <a:pt x="51" y="257"/>
                      <a:pt x="51" y="257"/>
                    </a:cubicBezTo>
                    <a:cubicBezTo>
                      <a:pt x="51" y="246"/>
                      <a:pt x="60" y="237"/>
                      <a:pt x="71" y="237"/>
                    </a:cubicBezTo>
                    <a:cubicBezTo>
                      <a:pt x="76" y="237"/>
                      <a:pt x="76" y="237"/>
                      <a:pt x="76" y="237"/>
                    </a:cubicBezTo>
                    <a:cubicBezTo>
                      <a:pt x="71" y="225"/>
                      <a:pt x="69" y="212"/>
                      <a:pt x="69" y="199"/>
                    </a:cubicBezTo>
                    <a:cubicBezTo>
                      <a:pt x="69" y="185"/>
                      <a:pt x="71" y="172"/>
                      <a:pt x="76" y="160"/>
                    </a:cubicBezTo>
                    <a:close/>
                    <a:moveTo>
                      <a:pt x="132" y="179"/>
                    </a:moveTo>
                    <a:cubicBezTo>
                      <a:pt x="144" y="179"/>
                      <a:pt x="156" y="179"/>
                      <a:pt x="168" y="179"/>
                    </a:cubicBezTo>
                    <a:cubicBezTo>
                      <a:pt x="180" y="179"/>
                      <a:pt x="181" y="182"/>
                      <a:pt x="181" y="194"/>
                    </a:cubicBezTo>
                    <a:cubicBezTo>
                      <a:pt x="181" y="194"/>
                      <a:pt x="181" y="208"/>
                      <a:pt x="181" y="210"/>
                    </a:cubicBezTo>
                    <a:cubicBezTo>
                      <a:pt x="181" y="219"/>
                      <a:pt x="173" y="227"/>
                      <a:pt x="164" y="227"/>
                    </a:cubicBezTo>
                    <a:cubicBezTo>
                      <a:pt x="143" y="227"/>
                      <a:pt x="143" y="227"/>
                      <a:pt x="143" y="227"/>
                    </a:cubicBezTo>
                    <a:cubicBezTo>
                      <a:pt x="133" y="227"/>
                      <a:pt x="126" y="219"/>
                      <a:pt x="126" y="210"/>
                    </a:cubicBezTo>
                    <a:cubicBezTo>
                      <a:pt x="126" y="182"/>
                      <a:pt x="126" y="182"/>
                      <a:pt x="126" y="182"/>
                    </a:cubicBezTo>
                    <a:cubicBezTo>
                      <a:pt x="126" y="180"/>
                      <a:pt x="127" y="179"/>
                      <a:pt x="128" y="179"/>
                    </a:cubicBezTo>
                    <a:cubicBezTo>
                      <a:pt x="131" y="179"/>
                      <a:pt x="131" y="179"/>
                      <a:pt x="131" y="179"/>
                    </a:cubicBezTo>
                    <a:cubicBezTo>
                      <a:pt x="131" y="179"/>
                      <a:pt x="131" y="179"/>
                      <a:pt x="132" y="179"/>
                    </a:cubicBezTo>
                    <a:close/>
                    <a:moveTo>
                      <a:pt x="224" y="179"/>
                    </a:moveTo>
                    <a:cubicBezTo>
                      <a:pt x="262" y="179"/>
                      <a:pt x="262" y="179"/>
                      <a:pt x="262" y="179"/>
                    </a:cubicBezTo>
                    <a:cubicBezTo>
                      <a:pt x="262" y="179"/>
                      <a:pt x="262" y="179"/>
                      <a:pt x="262" y="179"/>
                    </a:cubicBezTo>
                    <a:cubicBezTo>
                      <a:pt x="266" y="179"/>
                      <a:pt x="266" y="179"/>
                      <a:pt x="266" y="179"/>
                    </a:cubicBezTo>
                    <a:cubicBezTo>
                      <a:pt x="268" y="179"/>
                      <a:pt x="269" y="180"/>
                      <a:pt x="269" y="182"/>
                    </a:cubicBezTo>
                    <a:cubicBezTo>
                      <a:pt x="269" y="210"/>
                      <a:pt x="269" y="210"/>
                      <a:pt x="269" y="210"/>
                    </a:cubicBezTo>
                    <a:cubicBezTo>
                      <a:pt x="269" y="219"/>
                      <a:pt x="261" y="227"/>
                      <a:pt x="252" y="227"/>
                    </a:cubicBezTo>
                    <a:cubicBezTo>
                      <a:pt x="230" y="227"/>
                      <a:pt x="230" y="227"/>
                      <a:pt x="230" y="227"/>
                    </a:cubicBezTo>
                    <a:cubicBezTo>
                      <a:pt x="221" y="227"/>
                      <a:pt x="214" y="219"/>
                      <a:pt x="213" y="210"/>
                    </a:cubicBezTo>
                    <a:cubicBezTo>
                      <a:pt x="213" y="193"/>
                      <a:pt x="213" y="193"/>
                      <a:pt x="213" y="193"/>
                    </a:cubicBezTo>
                    <a:cubicBezTo>
                      <a:pt x="213" y="182"/>
                      <a:pt x="211" y="179"/>
                      <a:pt x="224" y="179"/>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30" name="Rectangle 129"/>
            <p:cNvSpPr/>
            <p:nvPr/>
          </p:nvSpPr>
          <p:spPr>
            <a:xfrm>
              <a:off x="4544142" y="5098569"/>
              <a:ext cx="3134191" cy="646331"/>
            </a:xfrm>
            <a:prstGeom prst="rect">
              <a:avLst/>
            </a:prstGeom>
          </p:spPr>
          <p:txBody>
            <a:bodyPr wrap="none">
              <a:spAutoFit/>
            </a:bodyPr>
            <a:lstStyle/>
            <a:p>
              <a:pPr algn="ctr"/>
              <a:r>
                <a:rPr lang="en-US" sz="1800" dirty="0">
                  <a:solidFill>
                    <a:schemeClr val="accent2"/>
                  </a:solidFill>
                  <a:latin typeface="+mj-lt"/>
                </a:rPr>
                <a:t>How do I pro-actively detect</a:t>
              </a:r>
            </a:p>
            <a:p>
              <a:pPr algn="ctr"/>
              <a:r>
                <a:rPr lang="en-US" sz="1800" dirty="0">
                  <a:solidFill>
                    <a:schemeClr val="accent2"/>
                  </a:solidFill>
                  <a:latin typeface="+mj-lt"/>
                </a:rPr>
                <a:t>and mitigate new attacks?</a:t>
              </a:r>
            </a:p>
          </p:txBody>
        </p:sp>
      </p:grpSp>
      <p:grpSp>
        <p:nvGrpSpPr>
          <p:cNvPr id="34" name="Group 33"/>
          <p:cNvGrpSpPr/>
          <p:nvPr/>
        </p:nvGrpSpPr>
        <p:grpSpPr>
          <a:xfrm>
            <a:off x="8028231" y="1573470"/>
            <a:ext cx="3660848" cy="4171430"/>
            <a:chOff x="8028231" y="1573470"/>
            <a:chExt cx="3660848" cy="4171430"/>
          </a:xfrm>
        </p:grpSpPr>
        <p:sp>
          <p:nvSpPr>
            <p:cNvPr id="95" name="Rounded Rectangle 94"/>
            <p:cNvSpPr/>
            <p:nvPr/>
          </p:nvSpPr>
          <p:spPr>
            <a:xfrm>
              <a:off x="8028231" y="1573470"/>
              <a:ext cx="3660848" cy="3406744"/>
            </a:xfrm>
            <a:prstGeom prst="roundRect">
              <a:avLst>
                <a:gd name="adj" fmla="val 4668"/>
              </a:avLst>
            </a:prstGeom>
            <a:gradFill flip="none" rotWithShape="1">
              <a:gsLst>
                <a:gs pos="100000">
                  <a:schemeClr val="accent6">
                    <a:alpha val="85000"/>
                  </a:schemeClr>
                </a:gs>
                <a:gs pos="0">
                  <a:schemeClr val="accent6">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1" rIns="91423" bIns="45711" rtlCol="0" anchor="ctr"/>
            <a:lstStyle/>
            <a:p>
              <a:pPr algn="ctr" defTabSz="914073"/>
              <a:endParaRPr lang="en-US" dirty="0">
                <a:solidFill>
                  <a:srgbClr val="E7E6E6"/>
                </a:solidFill>
              </a:endParaRPr>
            </a:p>
          </p:txBody>
        </p:sp>
        <p:sp>
          <p:nvSpPr>
            <p:cNvPr id="97" name="TextBox 96"/>
            <p:cNvSpPr txBox="1"/>
            <p:nvPr/>
          </p:nvSpPr>
          <p:spPr>
            <a:xfrm>
              <a:off x="8239702" y="1828799"/>
              <a:ext cx="3237905" cy="461665"/>
            </a:xfrm>
            <a:prstGeom prst="rect">
              <a:avLst/>
            </a:prstGeom>
            <a:noFill/>
          </p:spPr>
          <p:txBody>
            <a:bodyPr wrap="square" rtlCol="0">
              <a:spAutoFit/>
            </a:bodyPr>
            <a:lstStyle/>
            <a:p>
              <a:pPr algn="ctr"/>
              <a:r>
                <a:rPr lang="en-US" sz="2400" b="1" dirty="0" smtClean="0">
                  <a:solidFill>
                    <a:schemeClr val="accent4">
                      <a:lumMod val="60000"/>
                      <a:lumOff val="40000"/>
                    </a:schemeClr>
                  </a:solidFill>
                  <a:latin typeface="Arial Narrow" panose="020B0606020202030204" pitchFamily="34" charset="0"/>
                </a:rPr>
                <a:t>AUTOMATION</a:t>
              </a:r>
              <a:endParaRPr lang="en-US" sz="2400" b="1" dirty="0">
                <a:solidFill>
                  <a:schemeClr val="accent4">
                    <a:lumMod val="60000"/>
                    <a:lumOff val="40000"/>
                  </a:schemeClr>
                </a:solidFill>
                <a:latin typeface="Arial Narrow" panose="020B0606020202030204" pitchFamily="34" charset="0"/>
              </a:endParaRPr>
            </a:p>
          </p:txBody>
        </p:sp>
        <p:grpSp>
          <p:nvGrpSpPr>
            <p:cNvPr id="122" name="Group 121"/>
            <p:cNvGrpSpPr/>
            <p:nvPr/>
          </p:nvGrpSpPr>
          <p:grpSpPr>
            <a:xfrm>
              <a:off x="8664782" y="2613355"/>
              <a:ext cx="2387747" cy="2162323"/>
              <a:chOff x="887265" y="1981200"/>
              <a:chExt cx="2387747" cy="2162323"/>
            </a:xfrm>
          </p:grpSpPr>
          <p:grpSp>
            <p:nvGrpSpPr>
              <p:cNvPr id="123" name="Group 122"/>
              <p:cNvGrpSpPr/>
              <p:nvPr/>
            </p:nvGrpSpPr>
            <p:grpSpPr>
              <a:xfrm rot="10800000">
                <a:off x="887265" y="1981200"/>
                <a:ext cx="2387747" cy="2162323"/>
                <a:chOff x="6297362" y="1655630"/>
                <a:chExt cx="1791277" cy="1621742"/>
              </a:xfrm>
              <a:solidFill>
                <a:schemeClr val="tx2"/>
              </a:solidFill>
            </p:grpSpPr>
            <p:sp>
              <p:nvSpPr>
                <p:cNvPr id="127" name="Oval 126"/>
                <p:cNvSpPr/>
                <p:nvPr/>
              </p:nvSpPr>
              <p:spPr>
                <a:xfrm>
                  <a:off x="6788732" y="2450119"/>
                  <a:ext cx="827253" cy="827253"/>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t="100000" r="100000"/>
                  </a:path>
                  <a:tileRect l="-100000" b="-100000"/>
                </a:gradFill>
                <a:ln/>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defTabSz="1442225"/>
                  <a:endParaRPr lang="en-US" sz="1400" b="1" cap="all" dirty="0">
                    <a:solidFill>
                      <a:srgbClr val="FFFFFF"/>
                    </a:solidFill>
                    <a:effectLst>
                      <a:outerShdw blurRad="127000" algn="ctr" rotWithShape="0">
                        <a:prstClr val="black">
                          <a:alpha val="40000"/>
                        </a:prstClr>
                      </a:outerShdw>
                    </a:effectLst>
                    <a:latin typeface="Arial Narrow" panose="020B0606020202030204" pitchFamily="34" charset="0"/>
                  </a:endParaRPr>
                </a:p>
              </p:txBody>
            </p:sp>
            <p:sp>
              <p:nvSpPr>
                <p:cNvPr id="128" name="Oval 127"/>
                <p:cNvSpPr/>
                <p:nvPr/>
              </p:nvSpPr>
              <p:spPr>
                <a:xfrm>
                  <a:off x="6297362" y="1655630"/>
                  <a:ext cx="827253" cy="827253"/>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t="100000" r="100000"/>
                  </a:path>
                  <a:tileRect l="-100000" b="-100000"/>
                </a:gradFill>
                <a:ln/>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defTabSz="1442225"/>
                  <a:endParaRPr lang="en-US" sz="1400" b="1" cap="all" dirty="0">
                    <a:solidFill>
                      <a:srgbClr val="FFFFFF"/>
                    </a:solidFill>
                    <a:effectLst>
                      <a:outerShdw blurRad="127000" algn="ctr" rotWithShape="0">
                        <a:prstClr val="black">
                          <a:alpha val="40000"/>
                        </a:prstClr>
                      </a:outerShdw>
                    </a:effectLst>
                    <a:latin typeface="Arial Narrow" panose="020B0606020202030204" pitchFamily="34" charset="0"/>
                  </a:endParaRPr>
                </a:p>
              </p:txBody>
            </p:sp>
            <p:sp>
              <p:nvSpPr>
                <p:cNvPr id="129" name="Oval 128"/>
                <p:cNvSpPr/>
                <p:nvPr/>
              </p:nvSpPr>
              <p:spPr>
                <a:xfrm>
                  <a:off x="7261386" y="1655630"/>
                  <a:ext cx="827253" cy="827253"/>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t="100000" r="100000"/>
                  </a:path>
                  <a:tileRect l="-100000" b="-100000"/>
                </a:gradFill>
                <a:ln/>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defTabSz="1442225"/>
                  <a:endParaRPr lang="en-US" sz="1400" b="1" cap="all" dirty="0">
                    <a:solidFill>
                      <a:srgbClr val="FFFFFF"/>
                    </a:solidFill>
                    <a:effectLst>
                      <a:outerShdw blurRad="127000" algn="ctr" rotWithShape="0">
                        <a:prstClr val="black">
                          <a:alpha val="40000"/>
                        </a:prstClr>
                      </a:outerShdw>
                    </a:effectLst>
                    <a:latin typeface="Arial Narrow" panose="020B0606020202030204" pitchFamily="34" charset="0"/>
                  </a:endParaRPr>
                </a:p>
              </p:txBody>
            </p:sp>
          </p:grpSp>
          <p:sp>
            <p:nvSpPr>
              <p:cNvPr id="124" name="Freeform 123"/>
              <p:cNvSpPr>
                <a:spLocks/>
              </p:cNvSpPr>
              <p:nvPr/>
            </p:nvSpPr>
            <p:spPr bwMode="auto">
              <a:xfrm rot="10800000">
                <a:off x="1139716" y="3280899"/>
                <a:ext cx="646029" cy="646197"/>
              </a:xfrm>
              <a:custGeom>
                <a:avLst/>
                <a:gdLst/>
                <a:ahLst/>
                <a:cxnLst>
                  <a:cxn ang="0">
                    <a:pos x="75" y="54"/>
                  </a:cxn>
                  <a:cxn ang="0">
                    <a:pos x="99" y="36"/>
                  </a:cxn>
                  <a:cxn ang="0">
                    <a:pos x="119" y="10"/>
                  </a:cxn>
                  <a:cxn ang="0">
                    <a:pos x="227" y="118"/>
                  </a:cxn>
                  <a:cxn ang="0">
                    <a:pos x="119" y="227"/>
                  </a:cxn>
                  <a:cxn ang="0">
                    <a:pos x="92" y="207"/>
                  </a:cxn>
                  <a:cxn ang="0">
                    <a:pos x="75" y="183"/>
                  </a:cxn>
                  <a:cxn ang="0">
                    <a:pos x="97" y="140"/>
                  </a:cxn>
                  <a:cxn ang="0">
                    <a:pos x="54" y="162"/>
                  </a:cxn>
                  <a:cxn ang="0">
                    <a:pos x="30" y="144"/>
                  </a:cxn>
                  <a:cxn ang="0">
                    <a:pos x="10" y="118"/>
                  </a:cxn>
                  <a:cxn ang="0">
                    <a:pos x="36" y="98"/>
                  </a:cxn>
                  <a:cxn ang="0">
                    <a:pos x="54" y="74"/>
                  </a:cxn>
                  <a:cxn ang="0">
                    <a:pos x="32" y="31"/>
                  </a:cxn>
                  <a:cxn ang="0">
                    <a:pos x="75" y="54"/>
                  </a:cxn>
                </a:cxnLst>
                <a:rect l="0" t="0" r="r" b="b"/>
                <a:pathLst>
                  <a:path w="227" h="227">
                    <a:moveTo>
                      <a:pt x="75" y="54"/>
                    </a:moveTo>
                    <a:cubicBezTo>
                      <a:pt x="79" y="56"/>
                      <a:pt x="92" y="43"/>
                      <a:pt x="99" y="36"/>
                    </a:cubicBezTo>
                    <a:cubicBezTo>
                      <a:pt x="105" y="29"/>
                      <a:pt x="119" y="10"/>
                      <a:pt x="119" y="10"/>
                    </a:cubicBezTo>
                    <a:cubicBezTo>
                      <a:pt x="227" y="118"/>
                      <a:pt x="227" y="118"/>
                      <a:pt x="227" y="118"/>
                    </a:cubicBezTo>
                    <a:cubicBezTo>
                      <a:pt x="119" y="227"/>
                      <a:pt x="119" y="227"/>
                      <a:pt x="119" y="227"/>
                    </a:cubicBezTo>
                    <a:cubicBezTo>
                      <a:pt x="119" y="227"/>
                      <a:pt x="99" y="213"/>
                      <a:pt x="92" y="207"/>
                    </a:cubicBezTo>
                    <a:cubicBezTo>
                      <a:pt x="86" y="200"/>
                      <a:pt x="73" y="187"/>
                      <a:pt x="75" y="183"/>
                    </a:cubicBezTo>
                    <a:cubicBezTo>
                      <a:pt x="77" y="178"/>
                      <a:pt x="128" y="171"/>
                      <a:pt x="97" y="140"/>
                    </a:cubicBezTo>
                    <a:cubicBezTo>
                      <a:pt x="66" y="108"/>
                      <a:pt x="59" y="161"/>
                      <a:pt x="54" y="162"/>
                    </a:cubicBezTo>
                    <a:cubicBezTo>
                      <a:pt x="49" y="163"/>
                      <a:pt x="36" y="151"/>
                      <a:pt x="30" y="144"/>
                    </a:cubicBezTo>
                    <a:cubicBezTo>
                      <a:pt x="23" y="138"/>
                      <a:pt x="10" y="118"/>
                      <a:pt x="10" y="118"/>
                    </a:cubicBezTo>
                    <a:cubicBezTo>
                      <a:pt x="10" y="118"/>
                      <a:pt x="30" y="105"/>
                      <a:pt x="36" y="98"/>
                    </a:cubicBezTo>
                    <a:cubicBezTo>
                      <a:pt x="43" y="92"/>
                      <a:pt x="55" y="80"/>
                      <a:pt x="54" y="74"/>
                    </a:cubicBezTo>
                    <a:cubicBezTo>
                      <a:pt x="53" y="69"/>
                      <a:pt x="0" y="62"/>
                      <a:pt x="32" y="31"/>
                    </a:cubicBezTo>
                    <a:cubicBezTo>
                      <a:pt x="63" y="0"/>
                      <a:pt x="70" y="51"/>
                      <a:pt x="75" y="54"/>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5" name="Freeform 39"/>
              <p:cNvSpPr>
                <a:spLocks/>
              </p:cNvSpPr>
              <p:nvPr/>
            </p:nvSpPr>
            <p:spPr bwMode="auto">
              <a:xfrm>
                <a:off x="2386804" y="3255084"/>
                <a:ext cx="673697" cy="673872"/>
              </a:xfrm>
              <a:custGeom>
                <a:avLst/>
                <a:gdLst/>
                <a:ahLst/>
                <a:cxnLst>
                  <a:cxn ang="0">
                    <a:pos x="75" y="183"/>
                  </a:cxn>
                  <a:cxn ang="0">
                    <a:pos x="99" y="200"/>
                  </a:cxn>
                  <a:cxn ang="0">
                    <a:pos x="119" y="227"/>
                  </a:cxn>
                  <a:cxn ang="0">
                    <a:pos x="227" y="118"/>
                  </a:cxn>
                  <a:cxn ang="0">
                    <a:pos x="201" y="99"/>
                  </a:cxn>
                  <a:cxn ang="0">
                    <a:pos x="183" y="74"/>
                  </a:cxn>
                  <a:cxn ang="0">
                    <a:pos x="206" y="31"/>
                  </a:cxn>
                  <a:cxn ang="0">
                    <a:pos x="162" y="54"/>
                  </a:cxn>
                  <a:cxn ang="0">
                    <a:pos x="138" y="36"/>
                  </a:cxn>
                  <a:cxn ang="0">
                    <a:pos x="119" y="10"/>
                  </a:cxn>
                  <a:cxn ang="0">
                    <a:pos x="92" y="30"/>
                  </a:cxn>
                  <a:cxn ang="0">
                    <a:pos x="75" y="54"/>
                  </a:cxn>
                  <a:cxn ang="0">
                    <a:pos x="97" y="97"/>
                  </a:cxn>
                  <a:cxn ang="0">
                    <a:pos x="54" y="74"/>
                  </a:cxn>
                  <a:cxn ang="0">
                    <a:pos x="30" y="92"/>
                  </a:cxn>
                  <a:cxn ang="0">
                    <a:pos x="10" y="118"/>
                  </a:cxn>
                  <a:cxn ang="0">
                    <a:pos x="36" y="138"/>
                  </a:cxn>
                  <a:cxn ang="0">
                    <a:pos x="54" y="162"/>
                  </a:cxn>
                  <a:cxn ang="0">
                    <a:pos x="32" y="205"/>
                  </a:cxn>
                  <a:cxn ang="0">
                    <a:pos x="75" y="183"/>
                  </a:cxn>
                </a:cxnLst>
                <a:rect l="0" t="0" r="r" b="b"/>
                <a:pathLst>
                  <a:path w="237" h="237">
                    <a:moveTo>
                      <a:pt x="75" y="183"/>
                    </a:moveTo>
                    <a:cubicBezTo>
                      <a:pt x="79" y="181"/>
                      <a:pt x="92" y="194"/>
                      <a:pt x="99" y="200"/>
                    </a:cubicBezTo>
                    <a:cubicBezTo>
                      <a:pt x="105" y="207"/>
                      <a:pt x="119" y="227"/>
                      <a:pt x="119" y="227"/>
                    </a:cubicBezTo>
                    <a:cubicBezTo>
                      <a:pt x="227" y="118"/>
                      <a:pt x="227" y="118"/>
                      <a:pt x="227" y="118"/>
                    </a:cubicBezTo>
                    <a:cubicBezTo>
                      <a:pt x="227" y="118"/>
                      <a:pt x="207" y="105"/>
                      <a:pt x="201" y="99"/>
                    </a:cubicBezTo>
                    <a:cubicBezTo>
                      <a:pt x="194" y="92"/>
                      <a:pt x="182" y="80"/>
                      <a:pt x="183" y="74"/>
                    </a:cubicBezTo>
                    <a:cubicBezTo>
                      <a:pt x="184" y="69"/>
                      <a:pt x="237" y="62"/>
                      <a:pt x="206" y="31"/>
                    </a:cubicBezTo>
                    <a:cubicBezTo>
                      <a:pt x="174" y="0"/>
                      <a:pt x="167" y="51"/>
                      <a:pt x="162" y="54"/>
                    </a:cubicBezTo>
                    <a:cubicBezTo>
                      <a:pt x="158" y="56"/>
                      <a:pt x="145" y="43"/>
                      <a:pt x="138" y="36"/>
                    </a:cubicBezTo>
                    <a:cubicBezTo>
                      <a:pt x="132" y="30"/>
                      <a:pt x="119" y="10"/>
                      <a:pt x="119" y="10"/>
                    </a:cubicBezTo>
                    <a:cubicBezTo>
                      <a:pt x="119" y="10"/>
                      <a:pt x="99" y="23"/>
                      <a:pt x="92" y="30"/>
                    </a:cubicBezTo>
                    <a:cubicBezTo>
                      <a:pt x="86" y="36"/>
                      <a:pt x="73" y="49"/>
                      <a:pt x="75" y="54"/>
                    </a:cubicBezTo>
                    <a:cubicBezTo>
                      <a:pt x="77" y="58"/>
                      <a:pt x="128" y="66"/>
                      <a:pt x="97" y="97"/>
                    </a:cubicBezTo>
                    <a:cubicBezTo>
                      <a:pt x="66" y="128"/>
                      <a:pt x="59" y="76"/>
                      <a:pt x="54" y="74"/>
                    </a:cubicBezTo>
                    <a:cubicBezTo>
                      <a:pt x="49" y="73"/>
                      <a:pt x="36" y="85"/>
                      <a:pt x="30" y="92"/>
                    </a:cubicBezTo>
                    <a:cubicBezTo>
                      <a:pt x="23" y="99"/>
                      <a:pt x="10" y="118"/>
                      <a:pt x="10" y="118"/>
                    </a:cubicBezTo>
                    <a:cubicBezTo>
                      <a:pt x="10" y="118"/>
                      <a:pt x="30" y="131"/>
                      <a:pt x="36" y="138"/>
                    </a:cubicBezTo>
                    <a:cubicBezTo>
                      <a:pt x="43" y="145"/>
                      <a:pt x="55" y="157"/>
                      <a:pt x="54" y="162"/>
                    </a:cubicBezTo>
                    <a:cubicBezTo>
                      <a:pt x="53" y="168"/>
                      <a:pt x="0" y="174"/>
                      <a:pt x="32" y="205"/>
                    </a:cubicBezTo>
                    <a:cubicBezTo>
                      <a:pt x="63" y="237"/>
                      <a:pt x="70" y="185"/>
                      <a:pt x="75" y="183"/>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6" name="Freeform 35"/>
              <p:cNvSpPr>
                <a:spLocks/>
              </p:cNvSpPr>
              <p:nvPr/>
            </p:nvSpPr>
            <p:spPr bwMode="auto">
              <a:xfrm rot="10800000">
                <a:off x="1731815" y="2222334"/>
                <a:ext cx="673697" cy="644992"/>
              </a:xfrm>
              <a:custGeom>
                <a:avLst/>
                <a:gdLst/>
                <a:ahLst/>
                <a:cxnLst>
                  <a:cxn ang="0">
                    <a:pos x="162" y="54"/>
                  </a:cxn>
                  <a:cxn ang="0">
                    <a:pos x="138" y="36"/>
                  </a:cxn>
                  <a:cxn ang="0">
                    <a:pos x="119" y="10"/>
                  </a:cxn>
                  <a:cxn ang="0">
                    <a:pos x="119" y="10"/>
                  </a:cxn>
                  <a:cxn ang="0">
                    <a:pos x="99" y="36"/>
                  </a:cxn>
                  <a:cxn ang="0">
                    <a:pos x="75" y="54"/>
                  </a:cxn>
                  <a:cxn ang="0">
                    <a:pos x="32" y="31"/>
                  </a:cxn>
                  <a:cxn ang="0">
                    <a:pos x="54" y="75"/>
                  </a:cxn>
                  <a:cxn ang="0">
                    <a:pos x="37" y="99"/>
                  </a:cxn>
                  <a:cxn ang="0">
                    <a:pos x="10" y="118"/>
                  </a:cxn>
                  <a:cxn ang="0">
                    <a:pos x="30" y="145"/>
                  </a:cxn>
                  <a:cxn ang="0">
                    <a:pos x="54" y="162"/>
                  </a:cxn>
                  <a:cxn ang="0">
                    <a:pos x="97" y="140"/>
                  </a:cxn>
                  <a:cxn ang="0">
                    <a:pos x="75" y="183"/>
                  </a:cxn>
                  <a:cxn ang="0">
                    <a:pos x="92" y="207"/>
                  </a:cxn>
                  <a:cxn ang="0">
                    <a:pos x="119" y="227"/>
                  </a:cxn>
                  <a:cxn ang="0">
                    <a:pos x="227" y="118"/>
                  </a:cxn>
                  <a:cxn ang="0">
                    <a:pos x="201" y="99"/>
                  </a:cxn>
                  <a:cxn ang="0">
                    <a:pos x="183" y="75"/>
                  </a:cxn>
                  <a:cxn ang="0">
                    <a:pos x="206" y="31"/>
                  </a:cxn>
                  <a:cxn ang="0">
                    <a:pos x="162" y="54"/>
                  </a:cxn>
                </a:cxnLst>
                <a:rect l="0" t="0" r="r" b="b"/>
                <a:pathLst>
                  <a:path w="237" h="227">
                    <a:moveTo>
                      <a:pt x="162" y="54"/>
                    </a:moveTo>
                    <a:cubicBezTo>
                      <a:pt x="158" y="56"/>
                      <a:pt x="145" y="43"/>
                      <a:pt x="138" y="36"/>
                    </a:cubicBezTo>
                    <a:cubicBezTo>
                      <a:pt x="132" y="30"/>
                      <a:pt x="119" y="10"/>
                      <a:pt x="119" y="10"/>
                    </a:cubicBezTo>
                    <a:cubicBezTo>
                      <a:pt x="119" y="10"/>
                      <a:pt x="119" y="10"/>
                      <a:pt x="119" y="10"/>
                    </a:cubicBezTo>
                    <a:cubicBezTo>
                      <a:pt x="119" y="10"/>
                      <a:pt x="106" y="30"/>
                      <a:pt x="99" y="36"/>
                    </a:cubicBezTo>
                    <a:cubicBezTo>
                      <a:pt x="92" y="43"/>
                      <a:pt x="80" y="55"/>
                      <a:pt x="75" y="54"/>
                    </a:cubicBezTo>
                    <a:cubicBezTo>
                      <a:pt x="69" y="53"/>
                      <a:pt x="63" y="0"/>
                      <a:pt x="32" y="31"/>
                    </a:cubicBezTo>
                    <a:cubicBezTo>
                      <a:pt x="0" y="63"/>
                      <a:pt x="52" y="70"/>
                      <a:pt x="54" y="75"/>
                    </a:cubicBezTo>
                    <a:cubicBezTo>
                      <a:pt x="56" y="79"/>
                      <a:pt x="43" y="92"/>
                      <a:pt x="37" y="99"/>
                    </a:cubicBezTo>
                    <a:cubicBezTo>
                      <a:pt x="30" y="105"/>
                      <a:pt x="10" y="118"/>
                      <a:pt x="10" y="118"/>
                    </a:cubicBezTo>
                    <a:cubicBezTo>
                      <a:pt x="10" y="118"/>
                      <a:pt x="23" y="138"/>
                      <a:pt x="30" y="145"/>
                    </a:cubicBezTo>
                    <a:cubicBezTo>
                      <a:pt x="37" y="151"/>
                      <a:pt x="50" y="164"/>
                      <a:pt x="54" y="162"/>
                    </a:cubicBezTo>
                    <a:cubicBezTo>
                      <a:pt x="58" y="160"/>
                      <a:pt x="66" y="109"/>
                      <a:pt x="97" y="140"/>
                    </a:cubicBezTo>
                    <a:cubicBezTo>
                      <a:pt x="129" y="171"/>
                      <a:pt x="76" y="178"/>
                      <a:pt x="75" y="183"/>
                    </a:cubicBezTo>
                    <a:cubicBezTo>
                      <a:pt x="74" y="188"/>
                      <a:pt x="86" y="201"/>
                      <a:pt x="92" y="207"/>
                    </a:cubicBezTo>
                    <a:cubicBezTo>
                      <a:pt x="99" y="214"/>
                      <a:pt x="119" y="227"/>
                      <a:pt x="119" y="227"/>
                    </a:cubicBezTo>
                    <a:cubicBezTo>
                      <a:pt x="227" y="118"/>
                      <a:pt x="227" y="118"/>
                      <a:pt x="227" y="118"/>
                    </a:cubicBezTo>
                    <a:cubicBezTo>
                      <a:pt x="227" y="118"/>
                      <a:pt x="207" y="105"/>
                      <a:pt x="201" y="99"/>
                    </a:cubicBezTo>
                    <a:cubicBezTo>
                      <a:pt x="194" y="92"/>
                      <a:pt x="182" y="80"/>
                      <a:pt x="183" y="75"/>
                    </a:cubicBezTo>
                    <a:cubicBezTo>
                      <a:pt x="184" y="69"/>
                      <a:pt x="237" y="63"/>
                      <a:pt x="206" y="31"/>
                    </a:cubicBezTo>
                    <a:cubicBezTo>
                      <a:pt x="175" y="0"/>
                      <a:pt x="167" y="52"/>
                      <a:pt x="162" y="54"/>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33" name="Rectangle 132"/>
            <p:cNvSpPr/>
            <p:nvPr/>
          </p:nvSpPr>
          <p:spPr>
            <a:xfrm>
              <a:off x="8291557" y="5098569"/>
              <a:ext cx="3134191" cy="646331"/>
            </a:xfrm>
            <a:prstGeom prst="rect">
              <a:avLst/>
            </a:prstGeom>
          </p:spPr>
          <p:txBody>
            <a:bodyPr wrap="none">
              <a:spAutoFit/>
            </a:bodyPr>
            <a:lstStyle/>
            <a:p>
              <a:pPr algn="ctr"/>
              <a:r>
                <a:rPr lang="en-US" sz="1800" dirty="0">
                  <a:solidFill>
                    <a:schemeClr val="accent2"/>
                  </a:solidFill>
                  <a:latin typeface="+mj-lt"/>
                </a:rPr>
                <a:t>How can I simplify</a:t>
              </a:r>
            </a:p>
            <a:p>
              <a:pPr algn="ctr"/>
              <a:r>
                <a:rPr lang="en-US" sz="1800" dirty="0">
                  <a:solidFill>
                    <a:schemeClr val="accent2"/>
                  </a:solidFill>
                  <a:latin typeface="+mj-lt"/>
                </a:rPr>
                <a:t>management across my IT?</a:t>
              </a:r>
            </a:p>
          </p:txBody>
        </p:sp>
      </p:grpSp>
    </p:spTree>
    <p:extLst>
      <p:ext uri="{BB962C8B-B14F-4D97-AF65-F5344CB8AC3E}">
        <p14:creationId xmlns:p14="http://schemas.microsoft.com/office/powerpoint/2010/main" val="219955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533399" y="130634"/>
            <a:ext cx="11155680" cy="952501"/>
          </a:xfrm>
        </p:spPr>
        <p:txBody>
          <a:bodyPr/>
          <a:lstStyle/>
          <a:p>
            <a:r>
              <a:rPr lang="en-US" sz="2800" b="0" cap="none" dirty="0" smtClean="0">
                <a:solidFill>
                  <a:srgbClr val="0000FF"/>
                </a:solidFill>
                <a:latin typeface="+mj-lt"/>
              </a:rPr>
              <a:t>The Right Security Architecture For </a:t>
            </a:r>
            <a:r>
              <a:rPr lang="en-US" sz="2800" b="0" cap="none" dirty="0" err="1" smtClean="0">
                <a:solidFill>
                  <a:srgbClr val="0000FF"/>
                </a:solidFill>
                <a:latin typeface="+mj-lt"/>
              </a:rPr>
              <a:t>Nextgen</a:t>
            </a:r>
            <a:r>
              <a:rPr lang="en-US" sz="2800" b="0" cap="none" dirty="0" smtClean="0">
                <a:solidFill>
                  <a:srgbClr val="0000FF"/>
                </a:solidFill>
                <a:latin typeface="+mj-lt"/>
              </a:rPr>
              <a:t> Data Center</a:t>
            </a:r>
            <a:endParaRPr lang="en-US" sz="2800" b="0" cap="none" dirty="0">
              <a:solidFill>
                <a:srgbClr val="0000FF"/>
              </a:solidFill>
              <a:latin typeface="+mj-lt"/>
            </a:endParaRPr>
          </a:p>
        </p:txBody>
      </p:sp>
      <p:grpSp>
        <p:nvGrpSpPr>
          <p:cNvPr id="11" name="Group 10"/>
          <p:cNvGrpSpPr/>
          <p:nvPr/>
        </p:nvGrpSpPr>
        <p:grpSpPr>
          <a:xfrm>
            <a:off x="533399" y="3333750"/>
            <a:ext cx="11155680" cy="1371600"/>
            <a:chOff x="533399" y="3333750"/>
            <a:chExt cx="11155680" cy="1371600"/>
          </a:xfrm>
        </p:grpSpPr>
        <p:sp>
          <p:nvSpPr>
            <p:cNvPr id="64" name="Rounded Rectangle 63"/>
            <p:cNvSpPr/>
            <p:nvPr/>
          </p:nvSpPr>
          <p:spPr>
            <a:xfrm rot="16200000">
              <a:off x="5425439" y="-1558290"/>
              <a:ext cx="1371600" cy="11155680"/>
            </a:xfrm>
            <a:prstGeom prst="roundRect">
              <a:avLst>
                <a:gd name="adj" fmla="val 4668"/>
              </a:avLst>
            </a:prstGeom>
            <a:gradFill flip="none" rotWithShape="1">
              <a:gsLst>
                <a:gs pos="100000">
                  <a:schemeClr val="bg2">
                    <a:lumMod val="20000"/>
                    <a:lumOff val="80000"/>
                    <a:alpha val="36000"/>
                  </a:schemeClr>
                </a:gs>
                <a:gs pos="0">
                  <a:schemeClr val="bg2">
                    <a:lumMod val="20000"/>
                    <a:lumOff val="8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1" rIns="91423" bIns="45711" rtlCol="0" anchor="ctr"/>
            <a:lstStyle/>
            <a:p>
              <a:pPr algn="ctr" defTabSz="914073"/>
              <a:endParaRPr lang="en-US" dirty="0">
                <a:solidFill>
                  <a:srgbClr val="E7E6E6"/>
                </a:solidFill>
              </a:endParaRPr>
            </a:p>
          </p:txBody>
        </p:sp>
        <p:sp>
          <p:nvSpPr>
            <p:cNvPr id="142" name="TextBox 141"/>
            <p:cNvSpPr txBox="1"/>
            <p:nvPr/>
          </p:nvSpPr>
          <p:spPr>
            <a:xfrm>
              <a:off x="917038" y="3604051"/>
              <a:ext cx="2272545" cy="830997"/>
            </a:xfrm>
            <a:prstGeom prst="rect">
              <a:avLst/>
            </a:prstGeom>
            <a:noFill/>
          </p:spPr>
          <p:txBody>
            <a:bodyPr wrap="none" rtlCol="0">
              <a:spAutoFit/>
            </a:bodyPr>
            <a:lstStyle/>
            <a:p>
              <a:pPr algn="ctr"/>
              <a:r>
                <a:rPr lang="en-US" sz="2400" b="1" dirty="0" smtClean="0">
                  <a:solidFill>
                    <a:schemeClr val="accent4">
                      <a:lumMod val="60000"/>
                      <a:lumOff val="40000"/>
                    </a:schemeClr>
                  </a:solidFill>
                  <a:latin typeface="Arial Narrow" panose="020B0606020202030204" pitchFamily="34" charset="0"/>
                </a:rPr>
                <a:t>VIRTUALIZATION</a:t>
              </a:r>
              <a:br>
                <a:rPr lang="en-US" sz="2400" b="1" dirty="0" smtClean="0">
                  <a:solidFill>
                    <a:schemeClr val="accent4">
                      <a:lumMod val="60000"/>
                      <a:lumOff val="40000"/>
                    </a:schemeClr>
                  </a:solidFill>
                  <a:latin typeface="Arial Narrow" panose="020B0606020202030204" pitchFamily="34" charset="0"/>
                </a:rPr>
              </a:br>
              <a:r>
                <a:rPr lang="en-US" sz="2400" b="1" dirty="0" smtClean="0">
                  <a:solidFill>
                    <a:schemeClr val="accent4">
                      <a:lumMod val="60000"/>
                      <a:lumOff val="40000"/>
                    </a:schemeClr>
                  </a:solidFill>
                  <a:latin typeface="Arial Narrow" panose="020B0606020202030204" pitchFamily="34" charset="0"/>
                </a:rPr>
                <a:t>CENTRIC</a:t>
              </a:r>
              <a:endParaRPr lang="en-US" sz="2400" b="1" dirty="0">
                <a:solidFill>
                  <a:schemeClr val="accent4">
                    <a:lumMod val="60000"/>
                    <a:lumOff val="40000"/>
                  </a:schemeClr>
                </a:solidFill>
                <a:latin typeface="Arial Narrow" panose="020B0606020202030204" pitchFamily="34" charset="0"/>
              </a:endParaRPr>
            </a:p>
          </p:txBody>
        </p:sp>
        <p:sp>
          <p:nvSpPr>
            <p:cNvPr id="143" name="Rectangle 142"/>
            <p:cNvSpPr/>
            <p:nvPr/>
          </p:nvSpPr>
          <p:spPr>
            <a:xfrm>
              <a:off x="3569545" y="3789020"/>
              <a:ext cx="1411809" cy="523220"/>
            </a:xfrm>
            <a:prstGeom prst="rect">
              <a:avLst/>
            </a:prstGeom>
          </p:spPr>
          <p:txBody>
            <a:bodyPr wrap="square">
              <a:spAutoFit/>
            </a:bodyPr>
            <a:lstStyle/>
            <a:p>
              <a:pPr algn="ctr">
                <a:spcAft>
                  <a:spcPts val="1200"/>
                </a:spcAft>
              </a:pPr>
              <a:r>
                <a:rPr lang="en-US" sz="1400" dirty="0">
                  <a:solidFill>
                    <a:schemeClr val="accent2"/>
                  </a:solidFill>
                  <a:latin typeface="+mj-lt"/>
                </a:rPr>
                <a:t>No Physical Support</a:t>
              </a:r>
            </a:p>
          </p:txBody>
        </p:sp>
        <p:sp>
          <p:nvSpPr>
            <p:cNvPr id="166" name="Rectangle 165"/>
            <p:cNvSpPr/>
            <p:nvPr/>
          </p:nvSpPr>
          <p:spPr>
            <a:xfrm>
              <a:off x="8065891" y="3789020"/>
              <a:ext cx="1086553" cy="523220"/>
            </a:xfrm>
            <a:prstGeom prst="rect">
              <a:avLst/>
            </a:prstGeom>
          </p:spPr>
          <p:txBody>
            <a:bodyPr wrap="square">
              <a:spAutoFit/>
            </a:bodyPr>
            <a:lstStyle/>
            <a:p>
              <a:pPr algn="ctr">
                <a:spcAft>
                  <a:spcPts val="1200"/>
                </a:spcAft>
              </a:pPr>
              <a:r>
                <a:rPr lang="en-US" sz="1400" dirty="0">
                  <a:solidFill>
                    <a:schemeClr val="accent2"/>
                  </a:solidFill>
                </a:rPr>
                <a:t>Limited Visibility</a:t>
              </a:r>
            </a:p>
          </p:txBody>
        </p:sp>
        <p:sp>
          <p:nvSpPr>
            <p:cNvPr id="167" name="Rectangle 166"/>
            <p:cNvSpPr/>
            <p:nvPr/>
          </p:nvSpPr>
          <p:spPr>
            <a:xfrm>
              <a:off x="5514120" y="3779836"/>
              <a:ext cx="1667970" cy="523220"/>
            </a:xfrm>
            <a:prstGeom prst="rect">
              <a:avLst/>
            </a:prstGeom>
          </p:spPr>
          <p:txBody>
            <a:bodyPr wrap="square">
              <a:spAutoFit/>
            </a:bodyPr>
            <a:lstStyle/>
            <a:p>
              <a:pPr algn="ctr">
                <a:spcAft>
                  <a:spcPts val="1200"/>
                </a:spcAft>
              </a:pPr>
              <a:r>
                <a:rPr lang="en-US" sz="1400" dirty="0">
                  <a:solidFill>
                    <a:schemeClr val="accent2"/>
                  </a:solidFill>
                  <a:latin typeface="+mj-lt"/>
                </a:rPr>
                <a:t>Management Complexity</a:t>
              </a:r>
            </a:p>
          </p:txBody>
        </p:sp>
        <p:cxnSp>
          <p:nvCxnSpPr>
            <p:cNvPr id="168" name="Straight Connector 167"/>
            <p:cNvCxnSpPr/>
            <p:nvPr/>
          </p:nvCxnSpPr>
          <p:spPr>
            <a:xfrm>
              <a:off x="5057340" y="3600528"/>
              <a:ext cx="0" cy="881837"/>
            </a:xfrm>
            <a:prstGeom prst="line">
              <a:avLst/>
            </a:prstGeom>
            <a:ln>
              <a:gradFill>
                <a:gsLst>
                  <a:gs pos="50000">
                    <a:schemeClr val="tx1"/>
                  </a:gs>
                  <a:gs pos="0">
                    <a:schemeClr val="accent1">
                      <a:lumMod val="5000"/>
                      <a:lumOff val="95000"/>
                      <a:alpha val="0"/>
                    </a:schemeClr>
                  </a:gs>
                  <a:gs pos="100000">
                    <a:schemeClr val="tx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7687053" y="3623022"/>
              <a:ext cx="0" cy="881837"/>
            </a:xfrm>
            <a:prstGeom prst="line">
              <a:avLst/>
            </a:prstGeom>
            <a:ln>
              <a:gradFill>
                <a:gsLst>
                  <a:gs pos="50000">
                    <a:schemeClr val="tx1"/>
                  </a:gs>
                  <a:gs pos="0">
                    <a:schemeClr val="accent1">
                      <a:lumMod val="5000"/>
                      <a:lumOff val="95000"/>
                      <a:alpha val="0"/>
                    </a:schemeClr>
                  </a:gs>
                  <a:gs pos="100000">
                    <a:schemeClr val="tx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80" name="Group 179"/>
            <p:cNvGrpSpPr/>
            <p:nvPr/>
          </p:nvGrpSpPr>
          <p:grpSpPr>
            <a:xfrm>
              <a:off x="9730344" y="3676648"/>
              <a:ext cx="1778062" cy="685803"/>
              <a:chOff x="6777675" y="3388965"/>
              <a:chExt cx="844410" cy="325691"/>
            </a:xfrm>
          </p:grpSpPr>
          <p:grpSp>
            <p:nvGrpSpPr>
              <p:cNvPr id="181" name="Group 180"/>
              <p:cNvGrpSpPr>
                <a:grpSpLocks noChangeAspect="1"/>
              </p:cNvGrpSpPr>
              <p:nvPr/>
            </p:nvGrpSpPr>
            <p:grpSpPr>
              <a:xfrm>
                <a:off x="7050973" y="3412070"/>
                <a:ext cx="300229" cy="283527"/>
                <a:chOff x="6798217" y="5058691"/>
                <a:chExt cx="857823" cy="810076"/>
              </a:xfrm>
            </p:grpSpPr>
            <p:pic>
              <p:nvPicPr>
                <p:cNvPr id="188" name="Picture 187"/>
                <p:cNvPicPr>
                  <a:picLocks noChangeAspect="1"/>
                </p:cNvPicPr>
                <p:nvPr/>
              </p:nvPicPr>
              <p:blipFill>
                <a:blip r:embed="rId3">
                  <a:grayscl/>
                </a:blip>
                <a:stretch>
                  <a:fillRect/>
                </a:stretch>
              </p:blipFill>
              <p:spPr>
                <a:xfrm>
                  <a:off x="6918744" y="5058691"/>
                  <a:ext cx="737296" cy="810076"/>
                </a:xfrm>
                <a:prstGeom prst="rect">
                  <a:avLst/>
                </a:prstGeom>
              </p:spPr>
            </p:pic>
            <p:sp>
              <p:nvSpPr>
                <p:cNvPr id="189" name="TextBox 188"/>
                <p:cNvSpPr txBox="1"/>
                <p:nvPr/>
              </p:nvSpPr>
              <p:spPr>
                <a:xfrm>
                  <a:off x="6798217" y="5303695"/>
                  <a:ext cx="615997" cy="417613"/>
                </a:xfrm>
                <a:prstGeom prst="rect">
                  <a:avLst/>
                </a:prstGeom>
                <a:noFill/>
                <a:scene3d>
                  <a:camera prst="perspectiveContrastingLeftFacing"/>
                  <a:lightRig rig="threePt" dir="t"/>
                </a:scene3d>
              </p:spPr>
              <p:txBody>
                <a:bodyPr wrap="none" rtlCol="0">
                  <a:spAutoFit/>
                </a:bodyPr>
                <a:lstStyle/>
                <a:p>
                  <a:r>
                    <a:rPr lang="en-US" sz="1400" dirty="0">
                      <a:solidFill>
                        <a:schemeClr val="tx1">
                          <a:lumMod val="95000"/>
                        </a:schemeClr>
                      </a:solidFill>
                    </a:rPr>
                    <a:t>VM</a:t>
                  </a:r>
                </a:p>
              </p:txBody>
            </p:sp>
          </p:grpSp>
          <p:grpSp>
            <p:nvGrpSpPr>
              <p:cNvPr id="182" name="Group 181"/>
              <p:cNvGrpSpPr>
                <a:grpSpLocks noChangeAspect="1"/>
              </p:cNvGrpSpPr>
              <p:nvPr/>
            </p:nvGrpSpPr>
            <p:grpSpPr>
              <a:xfrm>
                <a:off x="7326646" y="3388965"/>
                <a:ext cx="295439" cy="283527"/>
                <a:chOff x="6811902" y="5058691"/>
                <a:chExt cx="844138" cy="810076"/>
              </a:xfrm>
            </p:grpSpPr>
            <p:pic>
              <p:nvPicPr>
                <p:cNvPr id="186" name="Picture 185"/>
                <p:cNvPicPr>
                  <a:picLocks noChangeAspect="1"/>
                </p:cNvPicPr>
                <p:nvPr/>
              </p:nvPicPr>
              <p:blipFill>
                <a:blip r:embed="rId3">
                  <a:grayscl/>
                </a:blip>
                <a:stretch>
                  <a:fillRect/>
                </a:stretch>
              </p:blipFill>
              <p:spPr>
                <a:xfrm>
                  <a:off x="6918744" y="5058691"/>
                  <a:ext cx="737296" cy="810076"/>
                </a:xfrm>
                <a:prstGeom prst="rect">
                  <a:avLst/>
                </a:prstGeom>
              </p:spPr>
            </p:pic>
            <p:sp>
              <p:nvSpPr>
                <p:cNvPr id="187" name="TextBox 186"/>
                <p:cNvSpPr txBox="1"/>
                <p:nvPr/>
              </p:nvSpPr>
              <p:spPr>
                <a:xfrm>
                  <a:off x="6811902" y="5305684"/>
                  <a:ext cx="615998" cy="417613"/>
                </a:xfrm>
                <a:prstGeom prst="rect">
                  <a:avLst/>
                </a:prstGeom>
                <a:noFill/>
                <a:scene3d>
                  <a:camera prst="perspectiveContrastingLeftFacing"/>
                  <a:lightRig rig="threePt" dir="t"/>
                </a:scene3d>
              </p:spPr>
              <p:txBody>
                <a:bodyPr wrap="none" rtlCol="0">
                  <a:spAutoFit/>
                </a:bodyPr>
                <a:lstStyle/>
                <a:p>
                  <a:r>
                    <a:rPr lang="en-US" sz="1400" dirty="0">
                      <a:solidFill>
                        <a:schemeClr val="tx1">
                          <a:lumMod val="95000"/>
                        </a:schemeClr>
                      </a:solidFill>
                    </a:rPr>
                    <a:t>VM</a:t>
                  </a:r>
                </a:p>
              </p:txBody>
            </p:sp>
          </p:grpSp>
          <p:grpSp>
            <p:nvGrpSpPr>
              <p:cNvPr id="183" name="Group 182"/>
              <p:cNvGrpSpPr>
                <a:grpSpLocks noChangeAspect="1"/>
              </p:cNvGrpSpPr>
              <p:nvPr/>
            </p:nvGrpSpPr>
            <p:grpSpPr>
              <a:xfrm>
                <a:off x="6777675" y="3431129"/>
                <a:ext cx="298623" cy="283527"/>
                <a:chOff x="6802805" y="5058691"/>
                <a:chExt cx="853235" cy="810076"/>
              </a:xfrm>
            </p:grpSpPr>
            <p:pic>
              <p:nvPicPr>
                <p:cNvPr id="184" name="Picture 183"/>
                <p:cNvPicPr>
                  <a:picLocks noChangeAspect="1"/>
                </p:cNvPicPr>
                <p:nvPr/>
              </p:nvPicPr>
              <p:blipFill>
                <a:blip r:embed="rId3">
                  <a:grayscl/>
                </a:blip>
                <a:stretch>
                  <a:fillRect/>
                </a:stretch>
              </p:blipFill>
              <p:spPr>
                <a:xfrm>
                  <a:off x="6918744" y="5058691"/>
                  <a:ext cx="737296" cy="810076"/>
                </a:xfrm>
                <a:prstGeom prst="rect">
                  <a:avLst/>
                </a:prstGeom>
              </p:spPr>
            </p:pic>
            <p:sp>
              <p:nvSpPr>
                <p:cNvPr id="185" name="TextBox 184"/>
                <p:cNvSpPr txBox="1"/>
                <p:nvPr/>
              </p:nvSpPr>
              <p:spPr>
                <a:xfrm>
                  <a:off x="6802805" y="5297026"/>
                  <a:ext cx="615998" cy="417613"/>
                </a:xfrm>
                <a:prstGeom prst="rect">
                  <a:avLst/>
                </a:prstGeom>
                <a:noFill/>
                <a:scene3d>
                  <a:camera prst="perspectiveContrastingLeftFacing"/>
                  <a:lightRig rig="threePt" dir="t"/>
                </a:scene3d>
              </p:spPr>
              <p:txBody>
                <a:bodyPr wrap="none" rtlCol="0">
                  <a:spAutoFit/>
                </a:bodyPr>
                <a:lstStyle/>
                <a:p>
                  <a:r>
                    <a:rPr lang="en-US" sz="1400" dirty="0">
                      <a:solidFill>
                        <a:schemeClr val="tx1">
                          <a:lumMod val="95000"/>
                        </a:schemeClr>
                      </a:solidFill>
                    </a:rPr>
                    <a:t>VM</a:t>
                  </a:r>
                </a:p>
              </p:txBody>
            </p:sp>
          </p:grpSp>
        </p:grpSp>
      </p:grpSp>
      <p:grpSp>
        <p:nvGrpSpPr>
          <p:cNvPr id="12" name="Group 11"/>
          <p:cNvGrpSpPr/>
          <p:nvPr/>
        </p:nvGrpSpPr>
        <p:grpSpPr>
          <a:xfrm>
            <a:off x="533399" y="4953000"/>
            <a:ext cx="11155680" cy="1371600"/>
            <a:chOff x="533399" y="4953000"/>
            <a:chExt cx="11155680" cy="1371600"/>
          </a:xfrm>
        </p:grpSpPr>
        <p:sp>
          <p:nvSpPr>
            <p:cNvPr id="65" name="Rounded Rectangle 64"/>
            <p:cNvSpPr/>
            <p:nvPr/>
          </p:nvSpPr>
          <p:spPr>
            <a:xfrm rot="16200000">
              <a:off x="5425439" y="60960"/>
              <a:ext cx="1371600" cy="11155680"/>
            </a:xfrm>
            <a:prstGeom prst="roundRect">
              <a:avLst>
                <a:gd name="adj" fmla="val 4668"/>
              </a:avLst>
            </a:prstGeom>
            <a:gradFill flip="none" rotWithShape="1">
              <a:gsLst>
                <a:gs pos="100000">
                  <a:schemeClr val="bg2">
                    <a:lumMod val="20000"/>
                    <a:lumOff val="80000"/>
                    <a:alpha val="36000"/>
                  </a:schemeClr>
                </a:gs>
                <a:gs pos="0">
                  <a:schemeClr val="bg2">
                    <a:lumMod val="20000"/>
                    <a:lumOff val="8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1" rIns="91423" bIns="45711" rtlCol="0" anchor="ctr"/>
            <a:lstStyle/>
            <a:p>
              <a:pPr algn="ctr" defTabSz="914073"/>
              <a:endParaRPr lang="en-US" dirty="0">
                <a:solidFill>
                  <a:srgbClr val="E7E6E6"/>
                </a:solidFill>
              </a:endParaRPr>
            </a:p>
          </p:txBody>
        </p:sp>
        <p:sp>
          <p:nvSpPr>
            <p:cNvPr id="170" name="TextBox 169"/>
            <p:cNvSpPr txBox="1"/>
            <p:nvPr/>
          </p:nvSpPr>
          <p:spPr>
            <a:xfrm>
              <a:off x="707530" y="5407967"/>
              <a:ext cx="3074047" cy="461665"/>
            </a:xfrm>
            <a:prstGeom prst="rect">
              <a:avLst/>
            </a:prstGeom>
            <a:noFill/>
          </p:spPr>
          <p:txBody>
            <a:bodyPr wrap="none" rtlCol="0">
              <a:spAutoFit/>
            </a:bodyPr>
            <a:lstStyle/>
            <a:p>
              <a:pPr algn="ctr"/>
              <a:r>
                <a:rPr lang="en-US" sz="2400" b="1" dirty="0">
                  <a:solidFill>
                    <a:schemeClr val="accent4">
                      <a:lumMod val="60000"/>
                      <a:lumOff val="40000"/>
                    </a:schemeClr>
                  </a:solidFill>
                  <a:latin typeface="Arial Narrow" panose="020B0606020202030204" pitchFamily="34" charset="0"/>
                </a:rPr>
                <a:t>APPLICATION CENTRIC</a:t>
              </a:r>
            </a:p>
          </p:txBody>
        </p:sp>
        <p:sp>
          <p:nvSpPr>
            <p:cNvPr id="171" name="Rectangle 170"/>
            <p:cNvSpPr/>
            <p:nvPr/>
          </p:nvSpPr>
          <p:spPr>
            <a:xfrm>
              <a:off x="3840734" y="5484911"/>
              <a:ext cx="2430273" cy="307777"/>
            </a:xfrm>
            <a:prstGeom prst="rect">
              <a:avLst/>
            </a:prstGeom>
          </p:spPr>
          <p:txBody>
            <a:bodyPr wrap="none">
              <a:spAutoFit/>
            </a:bodyPr>
            <a:lstStyle/>
            <a:p>
              <a:pPr algn="ctr">
                <a:spcAft>
                  <a:spcPts val="1200"/>
                </a:spcAft>
              </a:pPr>
              <a:r>
                <a:rPr lang="en-US" sz="1400" dirty="0">
                  <a:solidFill>
                    <a:schemeClr val="accent2"/>
                  </a:solidFill>
                  <a:latin typeface="+mj-lt"/>
                </a:rPr>
                <a:t>Any </a:t>
              </a:r>
              <a:r>
                <a:rPr lang="en-US" sz="1400" dirty="0" smtClean="0">
                  <a:solidFill>
                    <a:schemeClr val="accent2"/>
                  </a:solidFill>
                  <a:latin typeface="+mj-lt"/>
                </a:rPr>
                <a:t>workload and any place</a:t>
              </a:r>
              <a:endParaRPr lang="en-US" sz="1400" dirty="0">
                <a:solidFill>
                  <a:schemeClr val="accent2"/>
                </a:solidFill>
                <a:latin typeface="+mj-lt"/>
              </a:endParaRPr>
            </a:p>
          </p:txBody>
        </p:sp>
        <p:sp>
          <p:nvSpPr>
            <p:cNvPr id="172" name="Rectangle 171"/>
            <p:cNvSpPr/>
            <p:nvPr/>
          </p:nvSpPr>
          <p:spPr>
            <a:xfrm>
              <a:off x="7983598" y="5484911"/>
              <a:ext cx="1168846" cy="307777"/>
            </a:xfrm>
            <a:prstGeom prst="rect">
              <a:avLst/>
            </a:prstGeom>
          </p:spPr>
          <p:txBody>
            <a:bodyPr wrap="none">
              <a:spAutoFit/>
            </a:bodyPr>
            <a:lstStyle/>
            <a:p>
              <a:pPr algn="ctr">
                <a:spcAft>
                  <a:spcPts val="1200"/>
                </a:spcAft>
              </a:pPr>
              <a:r>
                <a:rPr lang="en-US" sz="1400" dirty="0">
                  <a:solidFill>
                    <a:schemeClr val="accent2"/>
                  </a:solidFill>
                  <a:latin typeface="+mj-lt"/>
                </a:rPr>
                <a:t>Full Visibility</a:t>
              </a:r>
            </a:p>
          </p:txBody>
        </p:sp>
        <p:sp>
          <p:nvSpPr>
            <p:cNvPr id="173" name="Rectangle 172"/>
            <p:cNvSpPr/>
            <p:nvPr/>
          </p:nvSpPr>
          <p:spPr>
            <a:xfrm>
              <a:off x="6531210" y="5484911"/>
              <a:ext cx="1050288" cy="307777"/>
            </a:xfrm>
            <a:prstGeom prst="rect">
              <a:avLst/>
            </a:prstGeom>
          </p:spPr>
          <p:txBody>
            <a:bodyPr wrap="none">
              <a:spAutoFit/>
            </a:bodyPr>
            <a:lstStyle/>
            <a:p>
              <a:pPr algn="ctr">
                <a:spcAft>
                  <a:spcPts val="1200"/>
                </a:spcAft>
              </a:pPr>
              <a:r>
                <a:rPr lang="en-US" sz="1400" dirty="0">
                  <a:solidFill>
                    <a:schemeClr val="accent2"/>
                  </a:solidFill>
                  <a:latin typeface="+mj-lt"/>
                </a:rPr>
                <a:t>Automated</a:t>
              </a:r>
            </a:p>
          </p:txBody>
        </p:sp>
        <p:cxnSp>
          <p:nvCxnSpPr>
            <p:cNvPr id="174" name="Straight Connector 173"/>
            <p:cNvCxnSpPr/>
            <p:nvPr/>
          </p:nvCxnSpPr>
          <p:spPr>
            <a:xfrm>
              <a:off x="6330161" y="5197881"/>
              <a:ext cx="0" cy="881837"/>
            </a:xfrm>
            <a:prstGeom prst="line">
              <a:avLst/>
            </a:prstGeom>
            <a:ln>
              <a:gradFill>
                <a:gsLst>
                  <a:gs pos="50000">
                    <a:schemeClr val="tx1"/>
                  </a:gs>
                  <a:gs pos="0">
                    <a:schemeClr val="accent1">
                      <a:lumMod val="5000"/>
                      <a:lumOff val="95000"/>
                      <a:alpha val="0"/>
                    </a:schemeClr>
                  </a:gs>
                  <a:gs pos="100000">
                    <a:schemeClr val="tx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7782547" y="5197881"/>
              <a:ext cx="0" cy="881837"/>
            </a:xfrm>
            <a:prstGeom prst="line">
              <a:avLst/>
            </a:prstGeom>
            <a:ln>
              <a:gradFill>
                <a:gsLst>
                  <a:gs pos="50000">
                    <a:schemeClr val="tx1"/>
                  </a:gs>
                  <a:gs pos="0">
                    <a:schemeClr val="accent1">
                      <a:lumMod val="5000"/>
                      <a:lumOff val="95000"/>
                      <a:alpha val="0"/>
                    </a:schemeClr>
                  </a:gs>
                  <a:gs pos="100000">
                    <a:schemeClr val="tx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90" name="Group 189"/>
            <p:cNvGrpSpPr/>
            <p:nvPr/>
          </p:nvGrpSpPr>
          <p:grpSpPr>
            <a:xfrm>
              <a:off x="9602220" y="5062387"/>
              <a:ext cx="2037213" cy="1117172"/>
              <a:chOff x="8480298" y="2490934"/>
              <a:chExt cx="1959102" cy="1074339"/>
            </a:xfrm>
          </p:grpSpPr>
          <p:pic>
            <p:nvPicPr>
              <p:cNvPr id="191" name="Picture 190"/>
              <p:cNvPicPr>
                <a:picLocks noChangeAspect="1"/>
              </p:cNvPicPr>
              <p:nvPr/>
            </p:nvPicPr>
            <p:blipFill>
              <a:blip r:embed="rId4" cstate="email">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776323" y="2490934"/>
                <a:ext cx="1470050" cy="467280"/>
              </a:xfrm>
              <a:prstGeom prst="rect">
                <a:avLst/>
              </a:prstGeom>
              <a:solidFill>
                <a:schemeClr val="tx1">
                  <a:lumMod val="25000"/>
                  <a:lumOff val="75000"/>
                </a:schemeClr>
              </a:solidFill>
            </p:spPr>
          </p:pic>
          <p:pic>
            <p:nvPicPr>
              <p:cNvPr id="19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28048" y="2943671"/>
                <a:ext cx="911352" cy="420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3" name="Picture 4" descr="CRM The World's Favorite Customer Relationship Management - Salesforce.c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80298" y="2822322"/>
                <a:ext cx="1047750" cy="74295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66" name="Group 65"/>
          <p:cNvGrpSpPr/>
          <p:nvPr/>
        </p:nvGrpSpPr>
        <p:grpSpPr>
          <a:xfrm>
            <a:off x="335081" y="1519530"/>
            <a:ext cx="542196" cy="542337"/>
            <a:chOff x="3522742" y="2175099"/>
            <a:chExt cx="1102717" cy="1103004"/>
          </a:xfrm>
        </p:grpSpPr>
        <p:sp>
          <p:nvSpPr>
            <p:cNvPr id="67" name="Oval 66"/>
            <p:cNvSpPr/>
            <p:nvPr/>
          </p:nvSpPr>
          <p:spPr>
            <a:xfrm rot="10800000">
              <a:off x="3522742" y="2175099"/>
              <a:ext cx="1102717" cy="1103004"/>
            </a:xfrm>
            <a:prstGeom prst="ellipse">
              <a:avLst/>
            </a:prstGeom>
            <a:ln/>
          </p:spPr>
          <p:style>
            <a:lnRef idx="2">
              <a:schemeClr val="accent5"/>
            </a:lnRef>
            <a:fillRef idx="1">
              <a:schemeClr val="lt1"/>
            </a:fillRef>
            <a:effectRef idx="0">
              <a:schemeClr val="accent5"/>
            </a:effectRef>
            <a:fontRef idx="minor">
              <a:schemeClr val="dk1"/>
            </a:fontRef>
          </p:style>
          <p:txBody>
            <a:bodyPr lIns="0" tIns="45666" rIns="0" bIns="45666" anchor="ctr"/>
            <a:lstStyle/>
            <a:p>
              <a:pPr algn="ctr" defTabSz="1442225"/>
              <a:endParaRPr lang="en-US" sz="1400" b="1" cap="all" dirty="0">
                <a:solidFill>
                  <a:srgbClr val="FFFFFF"/>
                </a:solidFill>
                <a:effectLst>
                  <a:outerShdw blurRad="127000" algn="ctr" rotWithShape="0">
                    <a:prstClr val="black">
                      <a:alpha val="40000"/>
                    </a:prstClr>
                  </a:outerShdw>
                </a:effectLst>
                <a:latin typeface="Arial Narrow" panose="020B0606020202030204" pitchFamily="34" charset="0"/>
              </a:endParaRPr>
            </a:p>
          </p:txBody>
        </p:sp>
        <p:sp>
          <p:nvSpPr>
            <p:cNvPr id="68" name="Freeform 67"/>
            <p:cNvSpPr>
              <a:spLocks/>
            </p:cNvSpPr>
            <p:nvPr/>
          </p:nvSpPr>
          <p:spPr bwMode="auto">
            <a:xfrm rot="244540">
              <a:off x="3764409" y="2456830"/>
              <a:ext cx="619382" cy="539544"/>
            </a:xfrm>
            <a:custGeom>
              <a:avLst/>
              <a:gdLst>
                <a:gd name="T0" fmla="*/ 58 w 95"/>
                <a:gd name="T1" fmla="*/ 37 h 83"/>
                <a:gd name="T2" fmla="*/ 57 w 95"/>
                <a:gd name="T3" fmla="*/ 37 h 83"/>
                <a:gd name="T4" fmla="*/ 89 w 95"/>
                <a:gd name="T5" fmla="*/ 4 h 83"/>
                <a:gd name="T6" fmla="*/ 87 w 95"/>
                <a:gd name="T7" fmla="*/ 0 h 83"/>
                <a:gd name="T8" fmla="*/ 50 w 95"/>
                <a:gd name="T9" fmla="*/ 29 h 83"/>
                <a:gd name="T10" fmla="*/ 50 w 95"/>
                <a:gd name="T11" fmla="*/ 29 h 83"/>
                <a:gd name="T12" fmla="*/ 43 w 95"/>
                <a:gd name="T13" fmla="*/ 22 h 83"/>
                <a:gd name="T14" fmla="*/ 20 w 95"/>
                <a:gd name="T15" fmla="*/ 4 h 83"/>
                <a:gd name="T16" fmla="*/ 16 w 95"/>
                <a:gd name="T17" fmla="*/ 2 h 83"/>
                <a:gd name="T18" fmla="*/ 8 w 95"/>
                <a:gd name="T19" fmla="*/ 1 h 83"/>
                <a:gd name="T20" fmla="*/ 5 w 95"/>
                <a:gd name="T21" fmla="*/ 4 h 83"/>
                <a:gd name="T22" fmla="*/ 0 w 95"/>
                <a:gd name="T23" fmla="*/ 15 h 83"/>
                <a:gd name="T24" fmla="*/ 10 w 95"/>
                <a:gd name="T25" fmla="*/ 16 h 83"/>
                <a:gd name="T26" fmla="*/ 12 w 95"/>
                <a:gd name="T27" fmla="*/ 17 h 83"/>
                <a:gd name="T28" fmla="*/ 25 w 95"/>
                <a:gd name="T29" fmla="*/ 25 h 83"/>
                <a:gd name="T30" fmla="*/ 38 w 95"/>
                <a:gd name="T31" fmla="*/ 34 h 83"/>
                <a:gd name="T32" fmla="*/ 42 w 95"/>
                <a:gd name="T33" fmla="*/ 38 h 83"/>
                <a:gd name="T34" fmla="*/ 19 w 95"/>
                <a:gd name="T35" fmla="*/ 67 h 83"/>
                <a:gd name="T36" fmla="*/ 10 w 95"/>
                <a:gd name="T37" fmla="*/ 82 h 83"/>
                <a:gd name="T38" fmla="*/ 28 w 95"/>
                <a:gd name="T39" fmla="*/ 83 h 83"/>
                <a:gd name="T40" fmla="*/ 51 w 95"/>
                <a:gd name="T41" fmla="*/ 45 h 83"/>
                <a:gd name="T42" fmla="*/ 85 w 95"/>
                <a:gd name="T43" fmla="*/ 82 h 83"/>
                <a:gd name="T44" fmla="*/ 95 w 95"/>
                <a:gd name="T45" fmla="*/ 82 h 83"/>
                <a:gd name="T46" fmla="*/ 58 w 95"/>
                <a:gd name="T47" fmla="*/ 3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5" h="83">
                  <a:moveTo>
                    <a:pt x="58" y="37"/>
                  </a:moveTo>
                  <a:cubicBezTo>
                    <a:pt x="58" y="37"/>
                    <a:pt x="58" y="37"/>
                    <a:pt x="57" y="37"/>
                  </a:cubicBezTo>
                  <a:cubicBezTo>
                    <a:pt x="69" y="22"/>
                    <a:pt x="80" y="11"/>
                    <a:pt x="89" y="4"/>
                  </a:cubicBezTo>
                  <a:cubicBezTo>
                    <a:pt x="87" y="0"/>
                    <a:pt x="87" y="0"/>
                    <a:pt x="87" y="0"/>
                  </a:cubicBezTo>
                  <a:cubicBezTo>
                    <a:pt x="75" y="7"/>
                    <a:pt x="63" y="17"/>
                    <a:pt x="50" y="29"/>
                  </a:cubicBezTo>
                  <a:cubicBezTo>
                    <a:pt x="50" y="29"/>
                    <a:pt x="50" y="29"/>
                    <a:pt x="50" y="29"/>
                  </a:cubicBezTo>
                  <a:cubicBezTo>
                    <a:pt x="48" y="27"/>
                    <a:pt x="45" y="25"/>
                    <a:pt x="43" y="22"/>
                  </a:cubicBezTo>
                  <a:cubicBezTo>
                    <a:pt x="35" y="15"/>
                    <a:pt x="28" y="9"/>
                    <a:pt x="20" y="4"/>
                  </a:cubicBezTo>
                  <a:cubicBezTo>
                    <a:pt x="16" y="2"/>
                    <a:pt x="16" y="2"/>
                    <a:pt x="16" y="2"/>
                  </a:cubicBezTo>
                  <a:cubicBezTo>
                    <a:pt x="13" y="0"/>
                    <a:pt x="10" y="0"/>
                    <a:pt x="8" y="1"/>
                  </a:cubicBezTo>
                  <a:cubicBezTo>
                    <a:pt x="7" y="2"/>
                    <a:pt x="6" y="3"/>
                    <a:pt x="5" y="4"/>
                  </a:cubicBezTo>
                  <a:cubicBezTo>
                    <a:pt x="3" y="7"/>
                    <a:pt x="1" y="10"/>
                    <a:pt x="0" y="15"/>
                  </a:cubicBezTo>
                  <a:cubicBezTo>
                    <a:pt x="3" y="14"/>
                    <a:pt x="7" y="15"/>
                    <a:pt x="10" y="16"/>
                  </a:cubicBezTo>
                  <a:cubicBezTo>
                    <a:pt x="11" y="16"/>
                    <a:pt x="12" y="17"/>
                    <a:pt x="12" y="17"/>
                  </a:cubicBezTo>
                  <a:cubicBezTo>
                    <a:pt x="16" y="19"/>
                    <a:pt x="21" y="22"/>
                    <a:pt x="25" y="25"/>
                  </a:cubicBezTo>
                  <a:cubicBezTo>
                    <a:pt x="29" y="28"/>
                    <a:pt x="33" y="31"/>
                    <a:pt x="38" y="34"/>
                  </a:cubicBezTo>
                  <a:cubicBezTo>
                    <a:pt x="39" y="35"/>
                    <a:pt x="41" y="36"/>
                    <a:pt x="42" y="38"/>
                  </a:cubicBezTo>
                  <a:cubicBezTo>
                    <a:pt x="33" y="47"/>
                    <a:pt x="25" y="57"/>
                    <a:pt x="19" y="67"/>
                  </a:cubicBezTo>
                  <a:cubicBezTo>
                    <a:pt x="10" y="82"/>
                    <a:pt x="10" y="82"/>
                    <a:pt x="10" y="82"/>
                  </a:cubicBezTo>
                  <a:cubicBezTo>
                    <a:pt x="10" y="82"/>
                    <a:pt x="28" y="83"/>
                    <a:pt x="28" y="83"/>
                  </a:cubicBezTo>
                  <a:cubicBezTo>
                    <a:pt x="35" y="68"/>
                    <a:pt x="43" y="56"/>
                    <a:pt x="51" y="45"/>
                  </a:cubicBezTo>
                  <a:cubicBezTo>
                    <a:pt x="66" y="57"/>
                    <a:pt x="78" y="72"/>
                    <a:pt x="85" y="82"/>
                  </a:cubicBezTo>
                  <a:cubicBezTo>
                    <a:pt x="95" y="82"/>
                    <a:pt x="95" y="82"/>
                    <a:pt x="95" y="82"/>
                  </a:cubicBezTo>
                  <a:cubicBezTo>
                    <a:pt x="88" y="70"/>
                    <a:pt x="71" y="50"/>
                    <a:pt x="58" y="37"/>
                  </a:cubicBezTo>
                  <a:close/>
                </a:path>
              </a:pathLst>
            </a:custGeom>
            <a:solidFill>
              <a:schemeClr val="accent5"/>
            </a:solidFill>
            <a:ln w="9525">
              <a:noFill/>
              <a:round/>
              <a:headEnd/>
              <a:tailEnd/>
            </a:ln>
            <a:effectLs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endParaRPr lang="en-US" dirty="0"/>
            </a:p>
          </p:txBody>
        </p:sp>
      </p:grpSp>
      <p:grpSp>
        <p:nvGrpSpPr>
          <p:cNvPr id="69" name="Group 68"/>
          <p:cNvGrpSpPr/>
          <p:nvPr/>
        </p:nvGrpSpPr>
        <p:grpSpPr>
          <a:xfrm>
            <a:off x="335081" y="4781549"/>
            <a:ext cx="542196" cy="542337"/>
            <a:chOff x="6943464" y="1580190"/>
            <a:chExt cx="1102717" cy="1103004"/>
          </a:xfrm>
        </p:grpSpPr>
        <p:sp>
          <p:nvSpPr>
            <p:cNvPr id="70" name="Oval 69"/>
            <p:cNvSpPr/>
            <p:nvPr/>
          </p:nvSpPr>
          <p:spPr>
            <a:xfrm rot="10800000">
              <a:off x="6943464" y="1580190"/>
              <a:ext cx="1102717" cy="1103004"/>
            </a:xfrm>
            <a:prstGeom prst="ellipse">
              <a:avLst/>
            </a:prstGeom>
            <a:solidFill>
              <a:schemeClr val="accent2">
                <a:lumMod val="60000"/>
                <a:lumOff val="40000"/>
              </a:schemeClr>
            </a:solidFill>
            <a:ln/>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defTabSz="1442225"/>
              <a:endParaRPr lang="en-US" sz="1400" b="1" cap="all" dirty="0">
                <a:solidFill>
                  <a:srgbClr val="FFFFFF"/>
                </a:solidFill>
                <a:effectLst>
                  <a:outerShdw blurRad="127000" algn="ctr" rotWithShape="0">
                    <a:prstClr val="black">
                      <a:alpha val="40000"/>
                    </a:prstClr>
                  </a:outerShdw>
                </a:effectLst>
                <a:latin typeface="Arial Narrow" panose="020B0606020202030204" pitchFamily="34" charset="0"/>
              </a:endParaRPr>
            </a:p>
          </p:txBody>
        </p:sp>
        <p:sp>
          <p:nvSpPr>
            <p:cNvPr id="93" name="Freeform 92"/>
            <p:cNvSpPr>
              <a:spLocks/>
            </p:cNvSpPr>
            <p:nvPr/>
          </p:nvSpPr>
          <p:spPr bwMode="auto">
            <a:xfrm>
              <a:off x="7169470" y="1823168"/>
              <a:ext cx="650705" cy="617049"/>
            </a:xfrm>
            <a:custGeom>
              <a:avLst/>
              <a:gdLst>
                <a:gd name="T0" fmla="*/ 95 w 98"/>
                <a:gd name="T1" fmla="*/ 0 h 93"/>
                <a:gd name="T2" fmla="*/ 98 w 98"/>
                <a:gd name="T3" fmla="*/ 4 h 93"/>
                <a:gd name="T4" fmla="*/ 64 w 98"/>
                <a:gd name="T5" fmla="*/ 39 h 93"/>
                <a:gd name="T6" fmla="*/ 36 w 98"/>
                <a:gd name="T7" fmla="*/ 83 h 93"/>
                <a:gd name="T8" fmla="*/ 31 w 98"/>
                <a:gd name="T9" fmla="*/ 86 h 93"/>
                <a:gd name="T10" fmla="*/ 22 w 98"/>
                <a:gd name="T11" fmla="*/ 93 h 93"/>
                <a:gd name="T12" fmla="*/ 18 w 98"/>
                <a:gd name="T13" fmla="*/ 82 h 93"/>
                <a:gd name="T14" fmla="*/ 16 w 98"/>
                <a:gd name="T15" fmla="*/ 77 h 93"/>
                <a:gd name="T16" fmla="*/ 8 w 98"/>
                <a:gd name="T17" fmla="*/ 63 h 93"/>
                <a:gd name="T18" fmla="*/ 0 w 98"/>
                <a:gd name="T19" fmla="*/ 57 h 93"/>
                <a:gd name="T20" fmla="*/ 14 w 98"/>
                <a:gd name="T21" fmla="*/ 49 h 93"/>
                <a:gd name="T22" fmla="*/ 26 w 98"/>
                <a:gd name="T23" fmla="*/ 63 h 93"/>
                <a:gd name="T24" fmla="*/ 28 w 98"/>
                <a:gd name="T25" fmla="*/ 68 h 93"/>
                <a:gd name="T26" fmla="*/ 59 w 98"/>
                <a:gd name="T27" fmla="*/ 29 h 93"/>
                <a:gd name="T28" fmla="*/ 95 w 98"/>
                <a:gd name="T2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93">
                  <a:moveTo>
                    <a:pt x="95" y="0"/>
                  </a:moveTo>
                  <a:cubicBezTo>
                    <a:pt x="98" y="4"/>
                    <a:pt x="98" y="4"/>
                    <a:pt x="98" y="4"/>
                  </a:cubicBezTo>
                  <a:cubicBezTo>
                    <a:pt x="88" y="11"/>
                    <a:pt x="76" y="23"/>
                    <a:pt x="64" y="39"/>
                  </a:cubicBezTo>
                  <a:cubicBezTo>
                    <a:pt x="52" y="54"/>
                    <a:pt x="42" y="69"/>
                    <a:pt x="36" y="83"/>
                  </a:cubicBezTo>
                  <a:cubicBezTo>
                    <a:pt x="31" y="86"/>
                    <a:pt x="31" y="86"/>
                    <a:pt x="31" y="86"/>
                  </a:cubicBezTo>
                  <a:cubicBezTo>
                    <a:pt x="26" y="89"/>
                    <a:pt x="24" y="91"/>
                    <a:pt x="22" y="93"/>
                  </a:cubicBezTo>
                  <a:cubicBezTo>
                    <a:pt x="21" y="91"/>
                    <a:pt x="20" y="87"/>
                    <a:pt x="18" y="82"/>
                  </a:cubicBezTo>
                  <a:cubicBezTo>
                    <a:pt x="16" y="77"/>
                    <a:pt x="16" y="77"/>
                    <a:pt x="16" y="77"/>
                  </a:cubicBezTo>
                  <a:cubicBezTo>
                    <a:pt x="13" y="71"/>
                    <a:pt x="11" y="66"/>
                    <a:pt x="8" y="63"/>
                  </a:cubicBezTo>
                  <a:cubicBezTo>
                    <a:pt x="6" y="60"/>
                    <a:pt x="3" y="58"/>
                    <a:pt x="0" y="57"/>
                  </a:cubicBezTo>
                  <a:cubicBezTo>
                    <a:pt x="5" y="51"/>
                    <a:pt x="10" y="49"/>
                    <a:pt x="14" y="49"/>
                  </a:cubicBezTo>
                  <a:cubicBezTo>
                    <a:pt x="18" y="49"/>
                    <a:pt x="22" y="54"/>
                    <a:pt x="26" y="63"/>
                  </a:cubicBezTo>
                  <a:cubicBezTo>
                    <a:pt x="28" y="68"/>
                    <a:pt x="28" y="68"/>
                    <a:pt x="28" y="68"/>
                  </a:cubicBezTo>
                  <a:cubicBezTo>
                    <a:pt x="36" y="55"/>
                    <a:pt x="46" y="42"/>
                    <a:pt x="59" y="29"/>
                  </a:cubicBezTo>
                  <a:cubicBezTo>
                    <a:pt x="71" y="17"/>
                    <a:pt x="83" y="7"/>
                    <a:pt x="95" y="0"/>
                  </a:cubicBezTo>
                  <a:close/>
                </a:path>
              </a:pathLst>
            </a:custGeom>
            <a:solidFill>
              <a:srgbClr val="00B050"/>
            </a:solidFill>
            <a:ln w="9525">
              <a:noFill/>
              <a:round/>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300"/>
                </a:spcAft>
              </a:pPr>
              <a:endParaRPr lang="en-US">
                <a:solidFill>
                  <a:schemeClr val="accent2">
                    <a:lumMod val="50000"/>
                  </a:schemeClr>
                </a:solidFill>
              </a:endParaRPr>
            </a:p>
          </p:txBody>
        </p:sp>
      </p:grpSp>
      <p:grpSp>
        <p:nvGrpSpPr>
          <p:cNvPr id="102" name="Group 101"/>
          <p:cNvGrpSpPr/>
          <p:nvPr/>
        </p:nvGrpSpPr>
        <p:grpSpPr>
          <a:xfrm>
            <a:off x="335081" y="3150539"/>
            <a:ext cx="542196" cy="542337"/>
            <a:chOff x="3522742" y="2175099"/>
            <a:chExt cx="1102717" cy="1103004"/>
          </a:xfrm>
        </p:grpSpPr>
        <p:sp>
          <p:nvSpPr>
            <p:cNvPr id="103" name="Oval 102"/>
            <p:cNvSpPr/>
            <p:nvPr/>
          </p:nvSpPr>
          <p:spPr>
            <a:xfrm rot="10800000">
              <a:off x="3522742" y="2175099"/>
              <a:ext cx="1102717" cy="1103004"/>
            </a:xfrm>
            <a:prstGeom prst="ellipse">
              <a:avLst/>
            </a:prstGeom>
            <a:ln/>
          </p:spPr>
          <p:style>
            <a:lnRef idx="2">
              <a:schemeClr val="accent5"/>
            </a:lnRef>
            <a:fillRef idx="1">
              <a:schemeClr val="lt1"/>
            </a:fillRef>
            <a:effectRef idx="0">
              <a:schemeClr val="accent5"/>
            </a:effectRef>
            <a:fontRef idx="minor">
              <a:schemeClr val="dk1"/>
            </a:fontRef>
          </p:style>
          <p:txBody>
            <a:bodyPr lIns="0" tIns="45666" rIns="0" bIns="45666" anchor="ctr"/>
            <a:lstStyle/>
            <a:p>
              <a:pPr algn="ctr" defTabSz="1442225"/>
              <a:endParaRPr lang="en-US" sz="1400" b="1" cap="all" dirty="0">
                <a:solidFill>
                  <a:srgbClr val="FFFFFF"/>
                </a:solidFill>
                <a:effectLst>
                  <a:outerShdw blurRad="127000" algn="ctr" rotWithShape="0">
                    <a:prstClr val="black">
                      <a:alpha val="40000"/>
                    </a:prstClr>
                  </a:outerShdw>
                </a:effectLst>
                <a:latin typeface="Arial Narrow" panose="020B0606020202030204" pitchFamily="34" charset="0"/>
              </a:endParaRPr>
            </a:p>
          </p:txBody>
        </p:sp>
        <p:sp>
          <p:nvSpPr>
            <p:cNvPr id="107" name="Freeform 106"/>
            <p:cNvSpPr>
              <a:spLocks/>
            </p:cNvSpPr>
            <p:nvPr/>
          </p:nvSpPr>
          <p:spPr bwMode="auto">
            <a:xfrm rot="244540">
              <a:off x="3764409" y="2456830"/>
              <a:ext cx="619382" cy="539544"/>
            </a:xfrm>
            <a:custGeom>
              <a:avLst/>
              <a:gdLst>
                <a:gd name="T0" fmla="*/ 58 w 95"/>
                <a:gd name="T1" fmla="*/ 37 h 83"/>
                <a:gd name="T2" fmla="*/ 57 w 95"/>
                <a:gd name="T3" fmla="*/ 37 h 83"/>
                <a:gd name="T4" fmla="*/ 89 w 95"/>
                <a:gd name="T5" fmla="*/ 4 h 83"/>
                <a:gd name="T6" fmla="*/ 87 w 95"/>
                <a:gd name="T7" fmla="*/ 0 h 83"/>
                <a:gd name="T8" fmla="*/ 50 w 95"/>
                <a:gd name="T9" fmla="*/ 29 h 83"/>
                <a:gd name="T10" fmla="*/ 50 w 95"/>
                <a:gd name="T11" fmla="*/ 29 h 83"/>
                <a:gd name="T12" fmla="*/ 43 w 95"/>
                <a:gd name="T13" fmla="*/ 22 h 83"/>
                <a:gd name="T14" fmla="*/ 20 w 95"/>
                <a:gd name="T15" fmla="*/ 4 h 83"/>
                <a:gd name="T16" fmla="*/ 16 w 95"/>
                <a:gd name="T17" fmla="*/ 2 h 83"/>
                <a:gd name="T18" fmla="*/ 8 w 95"/>
                <a:gd name="T19" fmla="*/ 1 h 83"/>
                <a:gd name="T20" fmla="*/ 5 w 95"/>
                <a:gd name="T21" fmla="*/ 4 h 83"/>
                <a:gd name="T22" fmla="*/ 0 w 95"/>
                <a:gd name="T23" fmla="*/ 15 h 83"/>
                <a:gd name="T24" fmla="*/ 10 w 95"/>
                <a:gd name="T25" fmla="*/ 16 h 83"/>
                <a:gd name="T26" fmla="*/ 12 w 95"/>
                <a:gd name="T27" fmla="*/ 17 h 83"/>
                <a:gd name="T28" fmla="*/ 25 w 95"/>
                <a:gd name="T29" fmla="*/ 25 h 83"/>
                <a:gd name="T30" fmla="*/ 38 w 95"/>
                <a:gd name="T31" fmla="*/ 34 h 83"/>
                <a:gd name="T32" fmla="*/ 42 w 95"/>
                <a:gd name="T33" fmla="*/ 38 h 83"/>
                <a:gd name="T34" fmla="*/ 19 w 95"/>
                <a:gd name="T35" fmla="*/ 67 h 83"/>
                <a:gd name="T36" fmla="*/ 10 w 95"/>
                <a:gd name="T37" fmla="*/ 82 h 83"/>
                <a:gd name="T38" fmla="*/ 28 w 95"/>
                <a:gd name="T39" fmla="*/ 83 h 83"/>
                <a:gd name="T40" fmla="*/ 51 w 95"/>
                <a:gd name="T41" fmla="*/ 45 h 83"/>
                <a:gd name="T42" fmla="*/ 85 w 95"/>
                <a:gd name="T43" fmla="*/ 82 h 83"/>
                <a:gd name="T44" fmla="*/ 95 w 95"/>
                <a:gd name="T45" fmla="*/ 82 h 83"/>
                <a:gd name="T46" fmla="*/ 58 w 95"/>
                <a:gd name="T47" fmla="*/ 3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5" h="83">
                  <a:moveTo>
                    <a:pt x="58" y="37"/>
                  </a:moveTo>
                  <a:cubicBezTo>
                    <a:pt x="58" y="37"/>
                    <a:pt x="58" y="37"/>
                    <a:pt x="57" y="37"/>
                  </a:cubicBezTo>
                  <a:cubicBezTo>
                    <a:pt x="69" y="22"/>
                    <a:pt x="80" y="11"/>
                    <a:pt x="89" y="4"/>
                  </a:cubicBezTo>
                  <a:cubicBezTo>
                    <a:pt x="87" y="0"/>
                    <a:pt x="87" y="0"/>
                    <a:pt x="87" y="0"/>
                  </a:cubicBezTo>
                  <a:cubicBezTo>
                    <a:pt x="75" y="7"/>
                    <a:pt x="63" y="17"/>
                    <a:pt x="50" y="29"/>
                  </a:cubicBezTo>
                  <a:cubicBezTo>
                    <a:pt x="50" y="29"/>
                    <a:pt x="50" y="29"/>
                    <a:pt x="50" y="29"/>
                  </a:cubicBezTo>
                  <a:cubicBezTo>
                    <a:pt x="48" y="27"/>
                    <a:pt x="45" y="25"/>
                    <a:pt x="43" y="22"/>
                  </a:cubicBezTo>
                  <a:cubicBezTo>
                    <a:pt x="35" y="15"/>
                    <a:pt x="28" y="9"/>
                    <a:pt x="20" y="4"/>
                  </a:cubicBezTo>
                  <a:cubicBezTo>
                    <a:pt x="16" y="2"/>
                    <a:pt x="16" y="2"/>
                    <a:pt x="16" y="2"/>
                  </a:cubicBezTo>
                  <a:cubicBezTo>
                    <a:pt x="13" y="0"/>
                    <a:pt x="10" y="0"/>
                    <a:pt x="8" y="1"/>
                  </a:cubicBezTo>
                  <a:cubicBezTo>
                    <a:pt x="7" y="2"/>
                    <a:pt x="6" y="3"/>
                    <a:pt x="5" y="4"/>
                  </a:cubicBezTo>
                  <a:cubicBezTo>
                    <a:pt x="3" y="7"/>
                    <a:pt x="1" y="10"/>
                    <a:pt x="0" y="15"/>
                  </a:cubicBezTo>
                  <a:cubicBezTo>
                    <a:pt x="3" y="14"/>
                    <a:pt x="7" y="15"/>
                    <a:pt x="10" y="16"/>
                  </a:cubicBezTo>
                  <a:cubicBezTo>
                    <a:pt x="11" y="16"/>
                    <a:pt x="12" y="17"/>
                    <a:pt x="12" y="17"/>
                  </a:cubicBezTo>
                  <a:cubicBezTo>
                    <a:pt x="16" y="19"/>
                    <a:pt x="21" y="22"/>
                    <a:pt x="25" y="25"/>
                  </a:cubicBezTo>
                  <a:cubicBezTo>
                    <a:pt x="29" y="28"/>
                    <a:pt x="33" y="31"/>
                    <a:pt x="38" y="34"/>
                  </a:cubicBezTo>
                  <a:cubicBezTo>
                    <a:pt x="39" y="35"/>
                    <a:pt x="41" y="36"/>
                    <a:pt x="42" y="38"/>
                  </a:cubicBezTo>
                  <a:cubicBezTo>
                    <a:pt x="33" y="47"/>
                    <a:pt x="25" y="57"/>
                    <a:pt x="19" y="67"/>
                  </a:cubicBezTo>
                  <a:cubicBezTo>
                    <a:pt x="10" y="82"/>
                    <a:pt x="10" y="82"/>
                    <a:pt x="10" y="82"/>
                  </a:cubicBezTo>
                  <a:cubicBezTo>
                    <a:pt x="10" y="82"/>
                    <a:pt x="28" y="83"/>
                    <a:pt x="28" y="83"/>
                  </a:cubicBezTo>
                  <a:cubicBezTo>
                    <a:pt x="35" y="68"/>
                    <a:pt x="43" y="56"/>
                    <a:pt x="51" y="45"/>
                  </a:cubicBezTo>
                  <a:cubicBezTo>
                    <a:pt x="66" y="57"/>
                    <a:pt x="78" y="72"/>
                    <a:pt x="85" y="82"/>
                  </a:cubicBezTo>
                  <a:cubicBezTo>
                    <a:pt x="95" y="82"/>
                    <a:pt x="95" y="82"/>
                    <a:pt x="95" y="82"/>
                  </a:cubicBezTo>
                  <a:cubicBezTo>
                    <a:pt x="88" y="70"/>
                    <a:pt x="71" y="50"/>
                    <a:pt x="58" y="37"/>
                  </a:cubicBezTo>
                  <a:close/>
                </a:path>
              </a:pathLst>
            </a:custGeom>
            <a:solidFill>
              <a:schemeClr val="accent5"/>
            </a:solidFill>
            <a:ln w="9525">
              <a:noFill/>
              <a:round/>
              <a:headEnd/>
              <a:tailEnd/>
            </a:ln>
            <a:effectLs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endParaRPr lang="en-US" dirty="0"/>
            </a:p>
          </p:txBody>
        </p:sp>
      </p:grpSp>
      <p:grpSp>
        <p:nvGrpSpPr>
          <p:cNvPr id="5" name="Group 4"/>
          <p:cNvGrpSpPr/>
          <p:nvPr/>
        </p:nvGrpSpPr>
        <p:grpSpPr>
          <a:xfrm>
            <a:off x="574039" y="1775460"/>
            <a:ext cx="11155680" cy="1371600"/>
            <a:chOff x="533399" y="1714500"/>
            <a:chExt cx="11155680" cy="1371600"/>
          </a:xfrm>
        </p:grpSpPr>
        <p:grpSp>
          <p:nvGrpSpPr>
            <p:cNvPr id="4" name="Group 3"/>
            <p:cNvGrpSpPr/>
            <p:nvPr/>
          </p:nvGrpSpPr>
          <p:grpSpPr>
            <a:xfrm>
              <a:off x="533399" y="1714500"/>
              <a:ext cx="11155680" cy="1371600"/>
              <a:chOff x="533399" y="1714500"/>
              <a:chExt cx="11155680" cy="1371600"/>
            </a:xfrm>
          </p:grpSpPr>
          <p:grpSp>
            <p:nvGrpSpPr>
              <p:cNvPr id="10" name="Group 9"/>
              <p:cNvGrpSpPr/>
              <p:nvPr/>
            </p:nvGrpSpPr>
            <p:grpSpPr>
              <a:xfrm>
                <a:off x="533399" y="1714500"/>
                <a:ext cx="11155680" cy="1371600"/>
                <a:chOff x="533399" y="1714500"/>
                <a:chExt cx="11155680" cy="1371600"/>
              </a:xfrm>
            </p:grpSpPr>
            <p:sp>
              <p:nvSpPr>
                <p:cNvPr id="61" name="Rounded Rectangle 60"/>
                <p:cNvSpPr/>
                <p:nvPr/>
              </p:nvSpPr>
              <p:spPr>
                <a:xfrm rot="16200000">
                  <a:off x="5425439" y="-3177540"/>
                  <a:ext cx="1371600" cy="11155680"/>
                </a:xfrm>
                <a:prstGeom prst="roundRect">
                  <a:avLst>
                    <a:gd name="adj" fmla="val 4668"/>
                  </a:avLst>
                </a:prstGeom>
                <a:gradFill flip="none" rotWithShape="1">
                  <a:gsLst>
                    <a:gs pos="100000">
                      <a:schemeClr val="bg2">
                        <a:lumMod val="20000"/>
                        <a:lumOff val="80000"/>
                        <a:alpha val="36000"/>
                      </a:schemeClr>
                    </a:gs>
                    <a:gs pos="0">
                      <a:schemeClr val="bg2">
                        <a:lumMod val="20000"/>
                        <a:lumOff val="8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1" rIns="91423" bIns="45711" rtlCol="0" anchor="ctr"/>
                <a:lstStyle/>
                <a:p>
                  <a:pPr algn="ctr" defTabSz="914073"/>
                  <a:endParaRPr lang="en-US" dirty="0">
                    <a:solidFill>
                      <a:srgbClr val="E7E6E6"/>
                    </a:solidFill>
                  </a:endParaRPr>
                </a:p>
              </p:txBody>
            </p:sp>
            <p:sp>
              <p:nvSpPr>
                <p:cNvPr id="110" name="TextBox 109"/>
                <p:cNvSpPr txBox="1"/>
                <p:nvPr/>
              </p:nvSpPr>
              <p:spPr>
                <a:xfrm>
                  <a:off x="818522" y="2169468"/>
                  <a:ext cx="2852063" cy="461665"/>
                </a:xfrm>
                <a:prstGeom prst="rect">
                  <a:avLst/>
                </a:prstGeom>
                <a:noFill/>
              </p:spPr>
              <p:txBody>
                <a:bodyPr wrap="none" rtlCol="0">
                  <a:spAutoFit/>
                </a:bodyPr>
                <a:lstStyle/>
                <a:p>
                  <a:pPr algn="ctr"/>
                  <a:r>
                    <a:rPr lang="en-US" sz="2400" b="1" dirty="0" smtClean="0">
                      <a:solidFill>
                        <a:schemeClr val="accent4">
                          <a:lumMod val="60000"/>
                          <a:lumOff val="40000"/>
                        </a:schemeClr>
                      </a:solidFill>
                      <a:latin typeface="Arial Narrow" panose="020B0606020202030204" pitchFamily="34" charset="0"/>
                    </a:rPr>
                    <a:t>PERIMETER CENTRIC</a:t>
                  </a:r>
                  <a:endParaRPr lang="en-US" sz="2400" b="1" dirty="0">
                    <a:solidFill>
                      <a:schemeClr val="accent4">
                        <a:lumMod val="60000"/>
                        <a:lumOff val="40000"/>
                      </a:schemeClr>
                    </a:solidFill>
                    <a:latin typeface="Arial Narrow" panose="020B0606020202030204" pitchFamily="34" charset="0"/>
                  </a:endParaRPr>
                </a:p>
              </p:txBody>
            </p:sp>
            <p:sp>
              <p:nvSpPr>
                <p:cNvPr id="111" name="Rectangle 110"/>
                <p:cNvSpPr/>
                <p:nvPr/>
              </p:nvSpPr>
              <p:spPr>
                <a:xfrm>
                  <a:off x="3883817" y="2215634"/>
                  <a:ext cx="1360289" cy="523220"/>
                </a:xfrm>
                <a:prstGeom prst="rect">
                  <a:avLst/>
                </a:prstGeom>
              </p:spPr>
              <p:txBody>
                <a:bodyPr wrap="square">
                  <a:spAutoFit/>
                </a:bodyPr>
                <a:lstStyle/>
                <a:p>
                  <a:pPr algn="ctr">
                    <a:spcAft>
                      <a:spcPts val="1200"/>
                    </a:spcAft>
                  </a:pPr>
                  <a:r>
                    <a:rPr lang="en-US" sz="1400" dirty="0">
                      <a:solidFill>
                        <a:schemeClr val="accent2"/>
                      </a:solidFill>
                      <a:latin typeface="+mj-lt"/>
                    </a:rPr>
                    <a:t>Manual </a:t>
                  </a:r>
                  <a:r>
                    <a:rPr lang="en-US" sz="1400" dirty="0" smtClean="0">
                      <a:solidFill>
                        <a:schemeClr val="accent2"/>
                      </a:solidFill>
                      <a:latin typeface="+mj-lt"/>
                    </a:rPr>
                    <a:t>and Complex</a:t>
                  </a:r>
                </a:p>
              </p:txBody>
            </p:sp>
            <p:grpSp>
              <p:nvGrpSpPr>
                <p:cNvPr id="115" name="Group 157"/>
                <p:cNvGrpSpPr>
                  <a:grpSpLocks noChangeAspect="1"/>
                </p:cNvGrpSpPr>
                <p:nvPr/>
              </p:nvGrpSpPr>
              <p:grpSpPr>
                <a:xfrm>
                  <a:off x="10010905" y="2022730"/>
                  <a:ext cx="1216940" cy="755140"/>
                  <a:chOff x="13636625" y="1373188"/>
                  <a:chExt cx="1330325" cy="825500"/>
                </a:xfrm>
                <a:solidFill>
                  <a:schemeClr val="bg1"/>
                </a:solidFill>
              </p:grpSpPr>
              <p:sp>
                <p:nvSpPr>
                  <p:cNvPr id="116" name="Rectangle 17"/>
                  <p:cNvSpPr>
                    <a:spLocks noChangeArrowheads="1"/>
                  </p:cNvSpPr>
                  <p:nvPr/>
                </p:nvSpPr>
                <p:spPr bwMode="auto">
                  <a:xfrm>
                    <a:off x="13636625" y="1373188"/>
                    <a:ext cx="406400" cy="88900"/>
                  </a:xfrm>
                  <a:prstGeom prst="rect">
                    <a:avLst/>
                  </a:prstGeom>
                  <a:solidFill>
                    <a:schemeClr val="bg2"/>
                  </a:solidFill>
                  <a:ln w="19050" cap="flat" cmpd="sng">
                    <a:noFill/>
                    <a:prstDash val="solid"/>
                    <a:round/>
                    <a:headEnd type="none" w="med" len="med"/>
                    <a:tailEnd type="none" w="med" len="med"/>
                  </a:ln>
                  <a:effectLst/>
                </p:spPr>
                <p:txBody>
                  <a:bodyPr/>
                  <a:lstStyle/>
                  <a:p>
                    <a:pPr defTabSz="1190625"/>
                    <a:endParaRPr lang="en-US"/>
                  </a:p>
                </p:txBody>
              </p:sp>
              <p:sp>
                <p:nvSpPr>
                  <p:cNvPr id="117" name="Rectangle 18"/>
                  <p:cNvSpPr>
                    <a:spLocks noChangeArrowheads="1"/>
                  </p:cNvSpPr>
                  <p:nvPr/>
                </p:nvSpPr>
                <p:spPr bwMode="auto">
                  <a:xfrm>
                    <a:off x="14100175" y="1373188"/>
                    <a:ext cx="406400" cy="88900"/>
                  </a:xfrm>
                  <a:prstGeom prst="rect">
                    <a:avLst/>
                  </a:prstGeom>
                  <a:solidFill>
                    <a:schemeClr val="bg2"/>
                  </a:solidFill>
                  <a:ln w="19050" cap="flat" cmpd="sng">
                    <a:noFill/>
                    <a:prstDash val="solid"/>
                    <a:round/>
                    <a:headEnd type="none" w="med" len="med"/>
                    <a:tailEnd type="none" w="med" len="med"/>
                  </a:ln>
                  <a:effectLst/>
                </p:spPr>
                <p:txBody>
                  <a:bodyPr/>
                  <a:lstStyle/>
                  <a:p>
                    <a:pPr defTabSz="1190625"/>
                    <a:endParaRPr lang="en-US"/>
                  </a:p>
                </p:txBody>
              </p:sp>
              <p:sp>
                <p:nvSpPr>
                  <p:cNvPr id="118" name="Rectangle 19"/>
                  <p:cNvSpPr>
                    <a:spLocks noChangeArrowheads="1"/>
                  </p:cNvSpPr>
                  <p:nvPr/>
                </p:nvSpPr>
                <p:spPr bwMode="auto">
                  <a:xfrm>
                    <a:off x="14560550" y="1373188"/>
                    <a:ext cx="406400" cy="88900"/>
                  </a:xfrm>
                  <a:prstGeom prst="rect">
                    <a:avLst/>
                  </a:prstGeom>
                  <a:solidFill>
                    <a:schemeClr val="bg2"/>
                  </a:solidFill>
                  <a:ln w="19050" cap="flat" cmpd="sng">
                    <a:noFill/>
                    <a:prstDash val="solid"/>
                    <a:round/>
                    <a:headEnd type="none" w="med" len="med"/>
                    <a:tailEnd type="none" w="med" len="med"/>
                  </a:ln>
                  <a:effectLst/>
                </p:spPr>
                <p:txBody>
                  <a:bodyPr/>
                  <a:lstStyle/>
                  <a:p>
                    <a:pPr defTabSz="1190625"/>
                    <a:endParaRPr lang="en-US"/>
                  </a:p>
                </p:txBody>
              </p:sp>
              <p:sp>
                <p:nvSpPr>
                  <p:cNvPr id="123" name="Rectangle 20"/>
                  <p:cNvSpPr>
                    <a:spLocks noChangeArrowheads="1"/>
                  </p:cNvSpPr>
                  <p:nvPr/>
                </p:nvSpPr>
                <p:spPr bwMode="auto">
                  <a:xfrm>
                    <a:off x="13868400" y="1519238"/>
                    <a:ext cx="406400" cy="92075"/>
                  </a:xfrm>
                  <a:prstGeom prst="rect">
                    <a:avLst/>
                  </a:prstGeom>
                  <a:solidFill>
                    <a:schemeClr val="bg2"/>
                  </a:solidFill>
                  <a:ln w="19050" cap="flat" cmpd="sng">
                    <a:noFill/>
                    <a:prstDash val="solid"/>
                    <a:round/>
                    <a:headEnd type="none" w="med" len="med"/>
                    <a:tailEnd type="none" w="med" len="med"/>
                  </a:ln>
                  <a:effectLst/>
                </p:spPr>
                <p:txBody>
                  <a:bodyPr/>
                  <a:lstStyle/>
                  <a:p>
                    <a:pPr defTabSz="1190625"/>
                    <a:endParaRPr lang="en-US"/>
                  </a:p>
                </p:txBody>
              </p:sp>
              <p:sp>
                <p:nvSpPr>
                  <p:cNvPr id="124" name="Rectangle 21"/>
                  <p:cNvSpPr>
                    <a:spLocks noChangeArrowheads="1"/>
                  </p:cNvSpPr>
                  <p:nvPr/>
                </p:nvSpPr>
                <p:spPr bwMode="auto">
                  <a:xfrm>
                    <a:off x="14328775" y="1519238"/>
                    <a:ext cx="406400" cy="92075"/>
                  </a:xfrm>
                  <a:prstGeom prst="rect">
                    <a:avLst/>
                  </a:prstGeom>
                  <a:solidFill>
                    <a:schemeClr val="bg2"/>
                  </a:solidFill>
                  <a:ln w="19050" cap="flat" cmpd="sng">
                    <a:noFill/>
                    <a:prstDash val="solid"/>
                    <a:round/>
                    <a:headEnd type="none" w="med" len="med"/>
                    <a:tailEnd type="none" w="med" len="med"/>
                  </a:ln>
                  <a:effectLst/>
                </p:spPr>
                <p:txBody>
                  <a:bodyPr/>
                  <a:lstStyle/>
                  <a:p>
                    <a:pPr defTabSz="1190625"/>
                    <a:endParaRPr lang="en-US"/>
                  </a:p>
                </p:txBody>
              </p:sp>
              <p:sp>
                <p:nvSpPr>
                  <p:cNvPr id="125" name="Rectangle 22"/>
                  <p:cNvSpPr>
                    <a:spLocks noChangeArrowheads="1"/>
                  </p:cNvSpPr>
                  <p:nvPr/>
                </p:nvSpPr>
                <p:spPr bwMode="auto">
                  <a:xfrm>
                    <a:off x="13636625" y="1519238"/>
                    <a:ext cx="174625" cy="92075"/>
                  </a:xfrm>
                  <a:prstGeom prst="rect">
                    <a:avLst/>
                  </a:prstGeom>
                  <a:solidFill>
                    <a:schemeClr val="bg2"/>
                  </a:solidFill>
                  <a:ln w="19050" cap="flat" cmpd="sng">
                    <a:noFill/>
                    <a:prstDash val="solid"/>
                    <a:round/>
                    <a:headEnd type="none" w="med" len="med"/>
                    <a:tailEnd type="none" w="med" len="med"/>
                  </a:ln>
                  <a:effectLst/>
                </p:spPr>
                <p:txBody>
                  <a:bodyPr/>
                  <a:lstStyle/>
                  <a:p>
                    <a:pPr defTabSz="1190625"/>
                    <a:endParaRPr lang="en-US"/>
                  </a:p>
                </p:txBody>
              </p:sp>
              <p:sp>
                <p:nvSpPr>
                  <p:cNvPr id="126" name="Rectangle 23"/>
                  <p:cNvSpPr>
                    <a:spLocks noChangeArrowheads="1"/>
                  </p:cNvSpPr>
                  <p:nvPr/>
                </p:nvSpPr>
                <p:spPr bwMode="auto">
                  <a:xfrm>
                    <a:off x="14792325" y="1519238"/>
                    <a:ext cx="174625" cy="92075"/>
                  </a:xfrm>
                  <a:prstGeom prst="rect">
                    <a:avLst/>
                  </a:prstGeom>
                  <a:solidFill>
                    <a:schemeClr val="bg2"/>
                  </a:solidFill>
                  <a:ln w="19050" cap="flat" cmpd="sng">
                    <a:noFill/>
                    <a:prstDash val="solid"/>
                    <a:round/>
                    <a:headEnd type="none" w="med" len="med"/>
                    <a:tailEnd type="none" w="med" len="med"/>
                  </a:ln>
                  <a:effectLst/>
                </p:spPr>
                <p:txBody>
                  <a:bodyPr/>
                  <a:lstStyle/>
                  <a:p>
                    <a:pPr defTabSz="1190625"/>
                    <a:endParaRPr lang="en-US"/>
                  </a:p>
                </p:txBody>
              </p:sp>
              <p:sp>
                <p:nvSpPr>
                  <p:cNvPr id="127" name="Rectangle 24"/>
                  <p:cNvSpPr>
                    <a:spLocks noChangeArrowheads="1"/>
                  </p:cNvSpPr>
                  <p:nvPr/>
                </p:nvSpPr>
                <p:spPr bwMode="auto">
                  <a:xfrm>
                    <a:off x="13636625" y="1665288"/>
                    <a:ext cx="406400" cy="92075"/>
                  </a:xfrm>
                  <a:prstGeom prst="rect">
                    <a:avLst/>
                  </a:prstGeom>
                  <a:solidFill>
                    <a:srgbClr val="474173"/>
                  </a:solidFill>
                  <a:ln w="19050" cap="flat" cmpd="sng">
                    <a:noFill/>
                    <a:prstDash val="solid"/>
                    <a:round/>
                    <a:headEnd type="none" w="med" len="med"/>
                    <a:tailEnd type="none" w="med" len="med"/>
                  </a:ln>
                  <a:effectLst/>
                </p:spPr>
                <p:txBody>
                  <a:bodyPr/>
                  <a:lstStyle/>
                  <a:p>
                    <a:pPr defTabSz="1190625"/>
                    <a:endParaRPr lang="en-US"/>
                  </a:p>
                </p:txBody>
              </p:sp>
              <p:sp>
                <p:nvSpPr>
                  <p:cNvPr id="128" name="Rectangle 25"/>
                  <p:cNvSpPr>
                    <a:spLocks noChangeArrowheads="1"/>
                  </p:cNvSpPr>
                  <p:nvPr/>
                </p:nvSpPr>
                <p:spPr bwMode="auto">
                  <a:xfrm>
                    <a:off x="14100175" y="1665288"/>
                    <a:ext cx="406400" cy="92075"/>
                  </a:xfrm>
                  <a:prstGeom prst="rect">
                    <a:avLst/>
                  </a:prstGeom>
                  <a:solidFill>
                    <a:srgbClr val="474173"/>
                  </a:solidFill>
                  <a:ln w="19050" cap="flat" cmpd="sng">
                    <a:noFill/>
                    <a:prstDash val="solid"/>
                    <a:round/>
                    <a:headEnd type="none" w="med" len="med"/>
                    <a:tailEnd type="none" w="med" len="med"/>
                  </a:ln>
                  <a:effectLst/>
                </p:spPr>
                <p:txBody>
                  <a:bodyPr/>
                  <a:lstStyle/>
                  <a:p>
                    <a:pPr defTabSz="1190625"/>
                    <a:endParaRPr lang="en-US"/>
                  </a:p>
                </p:txBody>
              </p:sp>
              <p:sp>
                <p:nvSpPr>
                  <p:cNvPr id="129" name="Rectangle 26"/>
                  <p:cNvSpPr>
                    <a:spLocks noChangeArrowheads="1"/>
                  </p:cNvSpPr>
                  <p:nvPr/>
                </p:nvSpPr>
                <p:spPr bwMode="auto">
                  <a:xfrm>
                    <a:off x="14560550" y="1665288"/>
                    <a:ext cx="406400" cy="92075"/>
                  </a:xfrm>
                  <a:prstGeom prst="rect">
                    <a:avLst/>
                  </a:prstGeom>
                  <a:solidFill>
                    <a:srgbClr val="474173"/>
                  </a:solidFill>
                  <a:ln w="19050" cap="flat" cmpd="sng">
                    <a:noFill/>
                    <a:prstDash val="solid"/>
                    <a:round/>
                    <a:headEnd type="none" w="med" len="med"/>
                    <a:tailEnd type="none" w="med" len="med"/>
                  </a:ln>
                  <a:effectLst/>
                </p:spPr>
                <p:txBody>
                  <a:bodyPr/>
                  <a:lstStyle/>
                  <a:p>
                    <a:pPr defTabSz="1190625"/>
                    <a:endParaRPr lang="en-US"/>
                  </a:p>
                </p:txBody>
              </p:sp>
              <p:sp>
                <p:nvSpPr>
                  <p:cNvPr id="130" name="Rectangle 27"/>
                  <p:cNvSpPr>
                    <a:spLocks noChangeArrowheads="1"/>
                  </p:cNvSpPr>
                  <p:nvPr/>
                </p:nvSpPr>
                <p:spPr bwMode="auto">
                  <a:xfrm>
                    <a:off x="13868400" y="1814513"/>
                    <a:ext cx="406400" cy="88900"/>
                  </a:xfrm>
                  <a:prstGeom prst="rect">
                    <a:avLst/>
                  </a:prstGeom>
                  <a:solidFill>
                    <a:srgbClr val="474173"/>
                  </a:solidFill>
                  <a:ln w="19050" cap="flat" cmpd="sng">
                    <a:noFill/>
                    <a:prstDash val="solid"/>
                    <a:round/>
                    <a:headEnd type="none" w="med" len="med"/>
                    <a:tailEnd type="none" w="med" len="med"/>
                  </a:ln>
                  <a:effectLst/>
                </p:spPr>
                <p:txBody>
                  <a:bodyPr/>
                  <a:lstStyle/>
                  <a:p>
                    <a:pPr defTabSz="1190625"/>
                    <a:endParaRPr lang="en-US"/>
                  </a:p>
                </p:txBody>
              </p:sp>
              <p:sp>
                <p:nvSpPr>
                  <p:cNvPr id="131" name="Rectangle 28"/>
                  <p:cNvSpPr>
                    <a:spLocks noChangeArrowheads="1"/>
                  </p:cNvSpPr>
                  <p:nvPr/>
                </p:nvSpPr>
                <p:spPr bwMode="auto">
                  <a:xfrm>
                    <a:off x="14328775" y="1814513"/>
                    <a:ext cx="406400" cy="88900"/>
                  </a:xfrm>
                  <a:prstGeom prst="rect">
                    <a:avLst/>
                  </a:prstGeom>
                  <a:solidFill>
                    <a:srgbClr val="474173"/>
                  </a:solidFill>
                  <a:ln w="19050" cap="flat" cmpd="sng">
                    <a:noFill/>
                    <a:prstDash val="solid"/>
                    <a:round/>
                    <a:headEnd type="none" w="med" len="med"/>
                    <a:tailEnd type="none" w="med" len="med"/>
                  </a:ln>
                  <a:effectLst/>
                </p:spPr>
                <p:txBody>
                  <a:bodyPr/>
                  <a:lstStyle/>
                  <a:p>
                    <a:pPr defTabSz="1190625"/>
                    <a:endParaRPr lang="en-US"/>
                  </a:p>
                </p:txBody>
              </p:sp>
              <p:sp>
                <p:nvSpPr>
                  <p:cNvPr id="132" name="Rectangle 29"/>
                  <p:cNvSpPr>
                    <a:spLocks noChangeArrowheads="1"/>
                  </p:cNvSpPr>
                  <p:nvPr/>
                </p:nvSpPr>
                <p:spPr bwMode="auto">
                  <a:xfrm>
                    <a:off x="13636625" y="1814513"/>
                    <a:ext cx="174625" cy="88900"/>
                  </a:xfrm>
                  <a:prstGeom prst="rect">
                    <a:avLst/>
                  </a:prstGeom>
                  <a:solidFill>
                    <a:srgbClr val="474173"/>
                  </a:solidFill>
                  <a:ln w="19050" cap="flat" cmpd="sng">
                    <a:noFill/>
                    <a:prstDash val="solid"/>
                    <a:round/>
                    <a:headEnd type="none" w="med" len="med"/>
                    <a:tailEnd type="none" w="med" len="med"/>
                  </a:ln>
                  <a:effectLst/>
                </p:spPr>
                <p:txBody>
                  <a:bodyPr/>
                  <a:lstStyle/>
                  <a:p>
                    <a:pPr defTabSz="1190625"/>
                    <a:endParaRPr lang="en-US"/>
                  </a:p>
                </p:txBody>
              </p:sp>
              <p:sp>
                <p:nvSpPr>
                  <p:cNvPr id="133" name="Rectangle 30"/>
                  <p:cNvSpPr>
                    <a:spLocks noChangeArrowheads="1"/>
                  </p:cNvSpPr>
                  <p:nvPr/>
                </p:nvSpPr>
                <p:spPr bwMode="auto">
                  <a:xfrm>
                    <a:off x="14792325" y="1814513"/>
                    <a:ext cx="174625" cy="88900"/>
                  </a:xfrm>
                  <a:prstGeom prst="rect">
                    <a:avLst/>
                  </a:prstGeom>
                  <a:solidFill>
                    <a:srgbClr val="474173"/>
                  </a:solidFill>
                  <a:ln w="19050" cap="flat" cmpd="sng">
                    <a:noFill/>
                    <a:prstDash val="solid"/>
                    <a:round/>
                    <a:headEnd type="none" w="med" len="med"/>
                    <a:tailEnd type="none" w="med" len="med"/>
                  </a:ln>
                  <a:effectLst/>
                </p:spPr>
                <p:txBody>
                  <a:bodyPr/>
                  <a:lstStyle/>
                  <a:p>
                    <a:pPr defTabSz="1190625"/>
                    <a:endParaRPr lang="en-US"/>
                  </a:p>
                </p:txBody>
              </p:sp>
              <p:sp>
                <p:nvSpPr>
                  <p:cNvPr id="134" name="Rectangle 31"/>
                  <p:cNvSpPr>
                    <a:spLocks noChangeArrowheads="1"/>
                  </p:cNvSpPr>
                  <p:nvPr/>
                </p:nvSpPr>
                <p:spPr bwMode="auto">
                  <a:xfrm>
                    <a:off x="13636625" y="1960563"/>
                    <a:ext cx="406400" cy="88900"/>
                  </a:xfrm>
                  <a:prstGeom prst="rect">
                    <a:avLst/>
                  </a:prstGeom>
                  <a:solidFill>
                    <a:srgbClr val="474173"/>
                  </a:solidFill>
                  <a:ln w="19050" cap="flat" cmpd="sng">
                    <a:noFill/>
                    <a:prstDash val="solid"/>
                    <a:round/>
                    <a:headEnd type="none" w="med" len="med"/>
                    <a:tailEnd type="none" w="med" len="med"/>
                  </a:ln>
                  <a:effectLst/>
                </p:spPr>
                <p:txBody>
                  <a:bodyPr/>
                  <a:lstStyle/>
                  <a:p>
                    <a:pPr defTabSz="1190625"/>
                    <a:endParaRPr lang="en-US"/>
                  </a:p>
                </p:txBody>
              </p:sp>
              <p:sp>
                <p:nvSpPr>
                  <p:cNvPr id="135" name="Rectangle 32"/>
                  <p:cNvSpPr>
                    <a:spLocks noChangeArrowheads="1"/>
                  </p:cNvSpPr>
                  <p:nvPr/>
                </p:nvSpPr>
                <p:spPr bwMode="auto">
                  <a:xfrm>
                    <a:off x="14100175" y="1960563"/>
                    <a:ext cx="406400" cy="88900"/>
                  </a:xfrm>
                  <a:prstGeom prst="rect">
                    <a:avLst/>
                  </a:prstGeom>
                  <a:solidFill>
                    <a:srgbClr val="474173"/>
                  </a:solidFill>
                  <a:ln w="19050" cap="flat" cmpd="sng">
                    <a:noFill/>
                    <a:prstDash val="solid"/>
                    <a:round/>
                    <a:headEnd type="none" w="med" len="med"/>
                    <a:tailEnd type="none" w="med" len="med"/>
                  </a:ln>
                  <a:effectLst/>
                </p:spPr>
                <p:txBody>
                  <a:bodyPr/>
                  <a:lstStyle/>
                  <a:p>
                    <a:pPr defTabSz="1190625"/>
                    <a:endParaRPr lang="en-US"/>
                  </a:p>
                </p:txBody>
              </p:sp>
              <p:sp>
                <p:nvSpPr>
                  <p:cNvPr id="136" name="Rectangle 33"/>
                  <p:cNvSpPr>
                    <a:spLocks noChangeArrowheads="1"/>
                  </p:cNvSpPr>
                  <p:nvPr/>
                </p:nvSpPr>
                <p:spPr bwMode="auto">
                  <a:xfrm>
                    <a:off x="14560550" y="1960563"/>
                    <a:ext cx="406400" cy="88900"/>
                  </a:xfrm>
                  <a:prstGeom prst="rect">
                    <a:avLst/>
                  </a:prstGeom>
                  <a:solidFill>
                    <a:srgbClr val="474173"/>
                  </a:solidFill>
                  <a:ln w="19050" cap="flat" cmpd="sng">
                    <a:noFill/>
                    <a:prstDash val="solid"/>
                    <a:round/>
                    <a:headEnd type="none" w="med" len="med"/>
                    <a:tailEnd type="none" w="med" len="med"/>
                  </a:ln>
                  <a:effectLst/>
                </p:spPr>
                <p:txBody>
                  <a:bodyPr/>
                  <a:lstStyle/>
                  <a:p>
                    <a:pPr defTabSz="1190625"/>
                    <a:endParaRPr lang="en-US"/>
                  </a:p>
                </p:txBody>
              </p:sp>
              <p:sp>
                <p:nvSpPr>
                  <p:cNvPr id="137" name="Rectangle 34"/>
                  <p:cNvSpPr>
                    <a:spLocks noChangeArrowheads="1"/>
                  </p:cNvSpPr>
                  <p:nvPr/>
                </p:nvSpPr>
                <p:spPr bwMode="auto">
                  <a:xfrm>
                    <a:off x="13868400" y="2106613"/>
                    <a:ext cx="406400" cy="92075"/>
                  </a:xfrm>
                  <a:prstGeom prst="rect">
                    <a:avLst/>
                  </a:prstGeom>
                  <a:solidFill>
                    <a:schemeClr val="bg2"/>
                  </a:solidFill>
                  <a:ln w="19050" cap="flat" cmpd="sng">
                    <a:noFill/>
                    <a:prstDash val="solid"/>
                    <a:round/>
                    <a:headEnd type="none" w="med" len="med"/>
                    <a:tailEnd type="none" w="med" len="med"/>
                  </a:ln>
                  <a:effectLst/>
                </p:spPr>
                <p:txBody>
                  <a:bodyPr/>
                  <a:lstStyle/>
                  <a:p>
                    <a:pPr defTabSz="1190625"/>
                    <a:endParaRPr lang="en-US"/>
                  </a:p>
                </p:txBody>
              </p:sp>
              <p:sp>
                <p:nvSpPr>
                  <p:cNvPr id="138" name="Rectangle 35"/>
                  <p:cNvSpPr>
                    <a:spLocks noChangeArrowheads="1"/>
                  </p:cNvSpPr>
                  <p:nvPr/>
                </p:nvSpPr>
                <p:spPr bwMode="auto">
                  <a:xfrm>
                    <a:off x="14328775" y="2106613"/>
                    <a:ext cx="406400" cy="92075"/>
                  </a:xfrm>
                  <a:prstGeom prst="rect">
                    <a:avLst/>
                  </a:prstGeom>
                  <a:solidFill>
                    <a:schemeClr val="bg2"/>
                  </a:solidFill>
                  <a:ln w="19050" cap="flat" cmpd="sng">
                    <a:noFill/>
                    <a:prstDash val="solid"/>
                    <a:round/>
                    <a:headEnd type="none" w="med" len="med"/>
                    <a:tailEnd type="none" w="med" len="med"/>
                  </a:ln>
                  <a:effectLst/>
                </p:spPr>
                <p:txBody>
                  <a:bodyPr/>
                  <a:lstStyle/>
                  <a:p>
                    <a:pPr defTabSz="1190625"/>
                    <a:endParaRPr lang="en-US"/>
                  </a:p>
                </p:txBody>
              </p:sp>
              <p:sp>
                <p:nvSpPr>
                  <p:cNvPr id="139" name="Rectangle 36"/>
                  <p:cNvSpPr>
                    <a:spLocks noChangeArrowheads="1"/>
                  </p:cNvSpPr>
                  <p:nvPr/>
                </p:nvSpPr>
                <p:spPr bwMode="auto">
                  <a:xfrm>
                    <a:off x="13636625" y="2106613"/>
                    <a:ext cx="174625" cy="92075"/>
                  </a:xfrm>
                  <a:prstGeom prst="rect">
                    <a:avLst/>
                  </a:prstGeom>
                  <a:solidFill>
                    <a:srgbClr val="474173"/>
                  </a:solidFill>
                  <a:ln w="19050" cap="flat" cmpd="sng">
                    <a:noFill/>
                    <a:prstDash val="solid"/>
                    <a:round/>
                    <a:headEnd type="none" w="med" len="med"/>
                    <a:tailEnd type="none" w="med" len="med"/>
                  </a:ln>
                  <a:effectLst/>
                </p:spPr>
                <p:txBody>
                  <a:bodyPr/>
                  <a:lstStyle/>
                  <a:p>
                    <a:pPr defTabSz="1190625"/>
                    <a:endParaRPr lang="en-US"/>
                  </a:p>
                </p:txBody>
              </p:sp>
              <p:sp>
                <p:nvSpPr>
                  <p:cNvPr id="140" name="Rectangle 37"/>
                  <p:cNvSpPr>
                    <a:spLocks noChangeArrowheads="1"/>
                  </p:cNvSpPr>
                  <p:nvPr/>
                </p:nvSpPr>
                <p:spPr bwMode="auto">
                  <a:xfrm>
                    <a:off x="14792325" y="2106613"/>
                    <a:ext cx="174625" cy="92075"/>
                  </a:xfrm>
                  <a:prstGeom prst="rect">
                    <a:avLst/>
                  </a:prstGeom>
                  <a:solidFill>
                    <a:schemeClr val="bg2"/>
                  </a:solidFill>
                  <a:ln w="19050" cap="flat" cmpd="sng">
                    <a:noFill/>
                    <a:prstDash val="solid"/>
                    <a:round/>
                    <a:headEnd type="none" w="med" len="med"/>
                    <a:tailEnd type="none" w="med" len="med"/>
                  </a:ln>
                  <a:effectLst/>
                </p:spPr>
                <p:txBody>
                  <a:bodyPr/>
                  <a:lstStyle/>
                  <a:p>
                    <a:pPr defTabSz="1190625"/>
                    <a:endParaRPr lang="en-US"/>
                  </a:p>
                </p:txBody>
              </p:sp>
            </p:grpSp>
            <p:sp>
              <p:nvSpPr>
                <p:cNvPr id="2" name="Rectangle 1"/>
                <p:cNvSpPr/>
                <p:nvPr/>
              </p:nvSpPr>
              <p:spPr>
                <a:xfrm>
                  <a:off x="7351530" y="2270378"/>
                  <a:ext cx="1119217" cy="307777"/>
                </a:xfrm>
                <a:prstGeom prst="rect">
                  <a:avLst/>
                </a:prstGeom>
              </p:spPr>
              <p:txBody>
                <a:bodyPr wrap="none">
                  <a:spAutoFit/>
                </a:bodyPr>
                <a:lstStyle/>
                <a:p>
                  <a:pPr algn="ctr">
                    <a:spcAft>
                      <a:spcPts val="1200"/>
                    </a:spcAft>
                  </a:pPr>
                  <a:r>
                    <a:rPr lang="en-US" sz="1400" dirty="0">
                      <a:solidFill>
                        <a:schemeClr val="accent2"/>
                      </a:solidFill>
                      <a:latin typeface="+mj-lt"/>
                    </a:rPr>
                    <a:t>Error-Prone</a:t>
                  </a:r>
                </a:p>
              </p:txBody>
            </p:sp>
            <p:sp>
              <p:nvSpPr>
                <p:cNvPr id="6" name="Rectangle 5"/>
                <p:cNvSpPr/>
                <p:nvPr/>
              </p:nvSpPr>
              <p:spPr>
                <a:xfrm>
                  <a:off x="5715352" y="2204685"/>
                  <a:ext cx="1225700" cy="523220"/>
                </a:xfrm>
                <a:prstGeom prst="rect">
                  <a:avLst/>
                </a:prstGeom>
              </p:spPr>
              <p:txBody>
                <a:bodyPr wrap="square">
                  <a:spAutoFit/>
                </a:bodyPr>
                <a:lstStyle/>
                <a:p>
                  <a:pPr algn="ctr">
                    <a:spcAft>
                      <a:spcPts val="1200"/>
                    </a:spcAft>
                  </a:pPr>
                  <a:r>
                    <a:rPr lang="en-US" sz="1400" dirty="0">
                      <a:solidFill>
                        <a:schemeClr val="accent2"/>
                      </a:solidFill>
                      <a:latin typeface="+mj-lt"/>
                    </a:rPr>
                    <a:t>Static Topology</a:t>
                  </a:r>
                </a:p>
              </p:txBody>
            </p:sp>
            <p:cxnSp>
              <p:nvCxnSpPr>
                <p:cNvPr id="8" name="Straight Connector 7"/>
                <p:cNvCxnSpPr/>
                <p:nvPr/>
              </p:nvCxnSpPr>
              <p:spPr>
                <a:xfrm>
                  <a:off x="5359796" y="1959382"/>
                  <a:ext cx="0" cy="881837"/>
                </a:xfrm>
                <a:prstGeom prst="line">
                  <a:avLst/>
                </a:prstGeom>
                <a:ln>
                  <a:gradFill>
                    <a:gsLst>
                      <a:gs pos="50000">
                        <a:schemeClr val="tx1"/>
                      </a:gs>
                      <a:gs pos="0">
                        <a:schemeClr val="accent1">
                          <a:lumMod val="5000"/>
                          <a:lumOff val="95000"/>
                          <a:alpha val="0"/>
                        </a:schemeClr>
                      </a:gs>
                      <a:gs pos="100000">
                        <a:schemeClr val="tx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7182090" y="1992228"/>
                  <a:ext cx="0" cy="881837"/>
                </a:xfrm>
                <a:prstGeom prst="line">
                  <a:avLst/>
                </a:prstGeom>
                <a:ln>
                  <a:gradFill>
                    <a:gsLst>
                      <a:gs pos="50000">
                        <a:schemeClr val="tx1"/>
                      </a:gs>
                      <a:gs pos="0">
                        <a:schemeClr val="accent1">
                          <a:lumMod val="5000"/>
                          <a:lumOff val="95000"/>
                          <a:alpha val="0"/>
                        </a:schemeClr>
                      </a:gs>
                      <a:gs pos="100000">
                        <a:schemeClr val="tx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72" name="Rectangle 71"/>
              <p:cNvSpPr/>
              <p:nvPr/>
            </p:nvSpPr>
            <p:spPr>
              <a:xfrm>
                <a:off x="8723112" y="2181905"/>
                <a:ext cx="1075374" cy="523220"/>
              </a:xfrm>
              <a:prstGeom prst="rect">
                <a:avLst/>
              </a:prstGeom>
            </p:spPr>
            <p:txBody>
              <a:bodyPr wrap="square">
                <a:spAutoFit/>
              </a:bodyPr>
              <a:lstStyle/>
              <a:p>
                <a:pPr algn="ctr">
                  <a:spcAft>
                    <a:spcPts val="1200"/>
                  </a:spcAft>
                </a:pPr>
                <a:r>
                  <a:rPr lang="en-US" sz="1400" dirty="0" smtClean="0">
                    <a:solidFill>
                      <a:schemeClr val="accent2"/>
                    </a:solidFill>
                    <a:latin typeface="+mj-lt"/>
                  </a:rPr>
                  <a:t>Limited Places</a:t>
                </a:r>
              </a:p>
            </p:txBody>
          </p:sp>
        </p:grpSp>
        <p:cxnSp>
          <p:nvCxnSpPr>
            <p:cNvPr id="73" name="Straight Connector 72"/>
            <p:cNvCxnSpPr/>
            <p:nvPr/>
          </p:nvCxnSpPr>
          <p:spPr>
            <a:xfrm>
              <a:off x="8670150" y="2024192"/>
              <a:ext cx="0" cy="881837"/>
            </a:xfrm>
            <a:prstGeom prst="line">
              <a:avLst/>
            </a:prstGeom>
            <a:ln>
              <a:gradFill>
                <a:gsLst>
                  <a:gs pos="50000">
                    <a:schemeClr val="tx1"/>
                  </a:gs>
                  <a:gs pos="0">
                    <a:schemeClr val="accent1">
                      <a:lumMod val="5000"/>
                      <a:lumOff val="95000"/>
                      <a:alpha val="0"/>
                    </a:schemeClr>
                  </a:gs>
                  <a:gs pos="100000">
                    <a:schemeClr val="tx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6366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500"/>
                            </p:stCondLst>
                            <p:childTnLst>
                              <p:par>
                                <p:cTn id="18" presetID="10" presetClass="entr" presetSubtype="0" fill="hold" nodeType="afterEffect">
                                  <p:stCondLst>
                                    <p:cond delay="500"/>
                                  </p:stCondLst>
                                  <p:childTnLst>
                                    <p:set>
                                      <p:cBhvr>
                                        <p:cTn id="19" dur="1" fill="hold">
                                          <p:stCondLst>
                                            <p:cond delay="0"/>
                                          </p:stCondLst>
                                        </p:cTn>
                                        <p:tgtEl>
                                          <p:spTgt spid="66"/>
                                        </p:tgtEl>
                                        <p:attrNameLst>
                                          <p:attrName>style.visibility</p:attrName>
                                        </p:attrNameLst>
                                      </p:cBhvr>
                                      <p:to>
                                        <p:strVal val="visible"/>
                                      </p:to>
                                    </p:set>
                                    <p:animEffect transition="in" filter="fade">
                                      <p:cBhvr>
                                        <p:cTn id="20" dur="500"/>
                                        <p:tgtEl>
                                          <p:spTgt spid="66"/>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02"/>
                                        </p:tgtEl>
                                        <p:attrNameLst>
                                          <p:attrName>style.visibility</p:attrName>
                                        </p:attrNameLst>
                                      </p:cBhvr>
                                      <p:to>
                                        <p:strVal val="visible"/>
                                      </p:to>
                                    </p:set>
                                    <p:animEffect transition="in" filter="fade">
                                      <p:cBhvr>
                                        <p:cTn id="24" dur="500"/>
                                        <p:tgtEl>
                                          <p:spTgt spid="102"/>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fade">
                                      <p:cBhvr>
                                        <p:cTn id="28"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1" name="Elbow Connector 110"/>
          <p:cNvCxnSpPr/>
          <p:nvPr/>
        </p:nvCxnSpPr>
        <p:spPr>
          <a:xfrm>
            <a:off x="4907536" y="3902077"/>
            <a:ext cx="6277913" cy="1433"/>
          </a:xfrm>
          <a:prstGeom prst="bentConnector4">
            <a:avLst>
              <a:gd name="adj1" fmla="val -17"/>
              <a:gd name="adj2" fmla="val 46628262"/>
            </a:avLst>
          </a:prstGeom>
          <a:ln w="38100">
            <a:solidFill>
              <a:srgbClr val="272A48"/>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9002701" y="3609603"/>
            <a:ext cx="1693474" cy="0"/>
          </a:xfrm>
          <a:prstGeom prst="straightConnector1">
            <a:avLst/>
          </a:prstGeom>
          <a:ln w="38100">
            <a:solidFill>
              <a:srgbClr val="272A48"/>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a:off x="5357801" y="3609603"/>
            <a:ext cx="2702750" cy="0"/>
          </a:xfrm>
          <a:prstGeom prst="straightConnector1">
            <a:avLst/>
          </a:prstGeom>
          <a:ln w="38100">
            <a:solidFill>
              <a:srgbClr val="272A48"/>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065" name="Straight Arrow Connector 2064"/>
          <p:cNvCxnSpPr/>
          <p:nvPr/>
        </p:nvCxnSpPr>
        <p:spPr>
          <a:xfrm>
            <a:off x="2297101" y="3609603"/>
            <a:ext cx="2122499" cy="0"/>
          </a:xfrm>
          <a:prstGeom prst="straightConnector1">
            <a:avLst/>
          </a:prstGeom>
          <a:ln w="38100">
            <a:solidFill>
              <a:srgbClr val="272A48"/>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z="2800" b="0" cap="none" dirty="0" smtClean="0">
                <a:solidFill>
                  <a:srgbClr val="0000FF"/>
                </a:solidFill>
                <a:latin typeface="+mj-lt"/>
              </a:rPr>
              <a:t>Application Centric Policy Model For Security</a:t>
            </a:r>
            <a:endParaRPr lang="en-US" sz="2800" b="0" cap="none" dirty="0">
              <a:solidFill>
                <a:srgbClr val="0000FF"/>
              </a:solidFill>
              <a:latin typeface="+mj-lt"/>
            </a:endParaRPr>
          </a:p>
        </p:txBody>
      </p:sp>
      <p:sp>
        <p:nvSpPr>
          <p:cNvPr id="3" name="Rectangle 2"/>
          <p:cNvSpPr/>
          <p:nvPr/>
        </p:nvSpPr>
        <p:spPr>
          <a:xfrm>
            <a:off x="1589" y="4925064"/>
            <a:ext cx="12188825" cy="1448336"/>
          </a:xfrm>
          <a:prstGeom prst="rect">
            <a:avLst/>
          </a:prstGeom>
          <a:gradFill flip="none" rotWithShape="1">
            <a:gsLst>
              <a:gs pos="100000">
                <a:schemeClr val="accent6">
                  <a:lumMod val="75000"/>
                  <a:alpha val="90000"/>
                </a:schemeClr>
              </a:gs>
              <a:gs pos="33000">
                <a:schemeClr val="accent6">
                  <a:lumMod val="75000"/>
                  <a:alpha val="35000"/>
                </a:schemeClr>
              </a:gs>
            </a:gsLst>
            <a:lin ang="5400000" scaled="1"/>
            <a:tileRect/>
          </a:gradFill>
          <a:ln>
            <a:noFill/>
          </a:ln>
          <a:effectLst>
            <a:outerShdw blurRad="114300" dist="114300" dir="540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defTabSz="913799"/>
            <a:endParaRPr lang="en-US" sz="1899" dirty="0">
              <a:solidFill>
                <a:srgbClr val="E7E6E6"/>
              </a:solidFill>
            </a:endParaRPr>
          </a:p>
        </p:txBody>
      </p:sp>
      <p:cxnSp>
        <p:nvCxnSpPr>
          <p:cNvPr id="4" name="Straight Connector 3"/>
          <p:cNvCxnSpPr/>
          <p:nvPr/>
        </p:nvCxnSpPr>
        <p:spPr>
          <a:xfrm>
            <a:off x="9003185" y="4925064"/>
            <a:ext cx="0" cy="1502760"/>
          </a:xfrm>
          <a:prstGeom prst="line">
            <a:avLst/>
          </a:prstGeom>
          <a:ln>
            <a:gradFill>
              <a:gsLst>
                <a:gs pos="0">
                  <a:schemeClr val="tx1">
                    <a:alpha val="0"/>
                  </a:schemeClr>
                </a:gs>
                <a:gs pos="50000">
                  <a:schemeClr val="tx1"/>
                </a:gs>
                <a:gs pos="100000">
                  <a:schemeClr val="tx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45878" y="5084148"/>
            <a:ext cx="2688931" cy="1200329"/>
          </a:xfrm>
          <a:prstGeom prst="rect">
            <a:avLst/>
          </a:prstGeom>
        </p:spPr>
        <p:txBody>
          <a:bodyPr wrap="square">
            <a:spAutoFit/>
          </a:bodyPr>
          <a:lstStyle/>
          <a:p>
            <a:pPr algn="r">
              <a:spcAft>
                <a:spcPts val="1200"/>
              </a:spcAft>
            </a:pPr>
            <a:r>
              <a:rPr lang="en-US" sz="1800" b="1" dirty="0" smtClean="0">
                <a:solidFill>
                  <a:srgbClr val="EAB430">
                    <a:lumMod val="60000"/>
                    <a:lumOff val="40000"/>
                  </a:srgbClr>
                </a:solidFill>
              </a:rPr>
              <a:t>WHAT COMPONENTS BRING SECURITY TO AN APPLICATION POLICY?</a:t>
            </a:r>
            <a:endParaRPr lang="en-US" sz="1800" b="1" dirty="0">
              <a:solidFill>
                <a:srgbClr val="EAB430">
                  <a:lumMod val="60000"/>
                  <a:lumOff val="40000"/>
                </a:srgbClr>
              </a:solidFill>
            </a:endParaRPr>
          </a:p>
        </p:txBody>
      </p:sp>
      <p:sp>
        <p:nvSpPr>
          <p:cNvPr id="6" name="Rectangle 5"/>
          <p:cNvSpPr/>
          <p:nvPr/>
        </p:nvSpPr>
        <p:spPr>
          <a:xfrm>
            <a:off x="2907813" y="5110623"/>
            <a:ext cx="2610079" cy="1077218"/>
          </a:xfrm>
          <a:prstGeom prst="rect">
            <a:avLst/>
          </a:prstGeom>
        </p:spPr>
        <p:txBody>
          <a:bodyPr wrap="square">
            <a:spAutoFit/>
          </a:bodyPr>
          <a:lstStyle/>
          <a:p>
            <a:r>
              <a:rPr lang="en-US" sz="1600" b="1" dirty="0">
                <a:solidFill>
                  <a:schemeClr val="bg1"/>
                </a:solidFill>
                <a:latin typeface="+mj-lt"/>
              </a:rPr>
              <a:t>Endpoint Group: </a:t>
            </a:r>
            <a:r>
              <a:rPr lang="en-US" sz="1600" b="1" dirty="0" smtClean="0">
                <a:solidFill>
                  <a:schemeClr val="bg1"/>
                </a:solidFill>
                <a:latin typeface="+mj-lt"/>
              </a:rPr>
              <a:t/>
            </a:r>
            <a:br>
              <a:rPr lang="en-US" sz="1600" b="1" dirty="0" smtClean="0">
                <a:solidFill>
                  <a:schemeClr val="bg1"/>
                </a:solidFill>
                <a:latin typeface="+mj-lt"/>
              </a:rPr>
            </a:br>
            <a:r>
              <a:rPr lang="en-US" sz="1600" dirty="0" smtClean="0">
                <a:solidFill>
                  <a:schemeClr val="bg1"/>
                </a:solidFill>
                <a:latin typeface="+mj-lt"/>
              </a:rPr>
              <a:t>A </a:t>
            </a:r>
            <a:r>
              <a:rPr lang="en-US" sz="1600" dirty="0">
                <a:solidFill>
                  <a:schemeClr val="bg1"/>
                </a:solidFill>
                <a:latin typeface="+mj-lt"/>
              </a:rPr>
              <a:t>set of endpoints (VMs/servers) </a:t>
            </a:r>
            <a:r>
              <a:rPr lang="en-US" sz="1600" dirty="0" smtClean="0">
                <a:solidFill>
                  <a:schemeClr val="bg1"/>
                </a:solidFill>
                <a:latin typeface="+mj-lt"/>
              </a:rPr>
              <a:t>with </a:t>
            </a:r>
            <a:br>
              <a:rPr lang="en-US" sz="1600" dirty="0" smtClean="0">
                <a:solidFill>
                  <a:schemeClr val="bg1"/>
                </a:solidFill>
                <a:latin typeface="+mj-lt"/>
              </a:rPr>
            </a:br>
            <a:r>
              <a:rPr lang="en-US" sz="1600" dirty="0" smtClean="0">
                <a:solidFill>
                  <a:schemeClr val="bg1"/>
                </a:solidFill>
                <a:latin typeface="+mj-lt"/>
              </a:rPr>
              <a:t>the </a:t>
            </a:r>
            <a:r>
              <a:rPr lang="en-US" sz="1600" dirty="0">
                <a:solidFill>
                  <a:schemeClr val="bg1"/>
                </a:solidFill>
                <a:latin typeface="+mj-lt"/>
              </a:rPr>
              <a:t>same policy</a:t>
            </a:r>
          </a:p>
        </p:txBody>
      </p:sp>
      <p:sp>
        <p:nvSpPr>
          <p:cNvPr id="7" name="Rectangle 6"/>
          <p:cNvSpPr/>
          <p:nvPr/>
        </p:nvSpPr>
        <p:spPr>
          <a:xfrm>
            <a:off x="6080877" y="5110623"/>
            <a:ext cx="2610079" cy="1077218"/>
          </a:xfrm>
          <a:prstGeom prst="rect">
            <a:avLst/>
          </a:prstGeom>
        </p:spPr>
        <p:txBody>
          <a:bodyPr wrap="square">
            <a:spAutoFit/>
          </a:bodyPr>
          <a:lstStyle/>
          <a:p>
            <a:r>
              <a:rPr lang="en-US" sz="1600" b="1" dirty="0">
                <a:solidFill>
                  <a:schemeClr val="bg1"/>
                </a:solidFill>
                <a:latin typeface="+mj-lt"/>
              </a:rPr>
              <a:t>Contracts: </a:t>
            </a:r>
            <a:r>
              <a:rPr lang="en-US" sz="1600" b="1" dirty="0" smtClean="0">
                <a:solidFill>
                  <a:schemeClr val="bg1"/>
                </a:solidFill>
                <a:latin typeface="+mj-lt"/>
              </a:rPr>
              <a:t/>
            </a:r>
            <a:br>
              <a:rPr lang="en-US" sz="1600" b="1" dirty="0" smtClean="0">
                <a:solidFill>
                  <a:schemeClr val="bg1"/>
                </a:solidFill>
                <a:latin typeface="+mj-lt"/>
              </a:rPr>
            </a:br>
            <a:r>
              <a:rPr lang="en-US" sz="1600" dirty="0" smtClean="0">
                <a:solidFill>
                  <a:schemeClr val="bg1"/>
                </a:solidFill>
                <a:latin typeface="+mj-lt"/>
              </a:rPr>
              <a:t>A </a:t>
            </a:r>
            <a:r>
              <a:rPr lang="en-US" sz="1600" dirty="0">
                <a:solidFill>
                  <a:schemeClr val="bg1"/>
                </a:solidFill>
                <a:latin typeface="+mj-lt"/>
              </a:rPr>
              <a:t>set of rules governing communication between endpoint groups</a:t>
            </a:r>
          </a:p>
        </p:txBody>
      </p:sp>
      <p:sp>
        <p:nvSpPr>
          <p:cNvPr id="8" name="Rectangle 7"/>
          <p:cNvSpPr/>
          <p:nvPr/>
        </p:nvSpPr>
        <p:spPr>
          <a:xfrm>
            <a:off x="9354159" y="5233734"/>
            <a:ext cx="2610079" cy="830997"/>
          </a:xfrm>
          <a:prstGeom prst="rect">
            <a:avLst/>
          </a:prstGeom>
        </p:spPr>
        <p:txBody>
          <a:bodyPr wrap="square">
            <a:spAutoFit/>
          </a:bodyPr>
          <a:lstStyle/>
          <a:p>
            <a:r>
              <a:rPr lang="en-US" sz="1600" b="1" dirty="0">
                <a:solidFill>
                  <a:schemeClr val="bg1"/>
                </a:solidFill>
                <a:latin typeface="+mj-lt"/>
              </a:rPr>
              <a:t>Service Chains: </a:t>
            </a:r>
            <a:r>
              <a:rPr lang="en-US" sz="1600" b="1" dirty="0" smtClean="0">
                <a:solidFill>
                  <a:schemeClr val="bg1"/>
                </a:solidFill>
                <a:latin typeface="+mj-lt"/>
              </a:rPr>
              <a:t/>
            </a:r>
            <a:br>
              <a:rPr lang="en-US" sz="1600" b="1" dirty="0" smtClean="0">
                <a:solidFill>
                  <a:schemeClr val="bg1"/>
                </a:solidFill>
                <a:latin typeface="+mj-lt"/>
              </a:rPr>
            </a:br>
            <a:r>
              <a:rPr lang="en-US" sz="1600" dirty="0" smtClean="0">
                <a:solidFill>
                  <a:schemeClr val="bg1"/>
                </a:solidFill>
                <a:latin typeface="+mj-lt"/>
              </a:rPr>
              <a:t>A </a:t>
            </a:r>
            <a:r>
              <a:rPr lang="en-US" sz="1600" dirty="0">
                <a:solidFill>
                  <a:schemeClr val="bg1"/>
                </a:solidFill>
                <a:latin typeface="+mj-lt"/>
              </a:rPr>
              <a:t>set </a:t>
            </a:r>
            <a:r>
              <a:rPr lang="en-US" sz="1600" dirty="0" smtClean="0">
                <a:solidFill>
                  <a:schemeClr val="bg1"/>
                </a:solidFill>
                <a:latin typeface="+mj-lt"/>
              </a:rPr>
              <a:t>of network </a:t>
            </a:r>
            <a:r>
              <a:rPr lang="en-US" sz="1600" dirty="0">
                <a:solidFill>
                  <a:schemeClr val="bg1"/>
                </a:solidFill>
                <a:latin typeface="+mj-lt"/>
              </a:rPr>
              <a:t>services </a:t>
            </a:r>
            <a:r>
              <a:rPr lang="en-US" sz="1600" dirty="0" smtClean="0">
                <a:solidFill>
                  <a:schemeClr val="bg1"/>
                </a:solidFill>
                <a:latin typeface="+mj-lt"/>
              </a:rPr>
              <a:t>between endpoint </a:t>
            </a:r>
            <a:r>
              <a:rPr lang="en-US" sz="1600" dirty="0">
                <a:solidFill>
                  <a:schemeClr val="bg1"/>
                </a:solidFill>
                <a:latin typeface="+mj-lt"/>
              </a:rPr>
              <a:t>groups</a:t>
            </a:r>
          </a:p>
        </p:txBody>
      </p:sp>
      <p:cxnSp>
        <p:nvCxnSpPr>
          <p:cNvPr id="9" name="Straight Connector 8"/>
          <p:cNvCxnSpPr/>
          <p:nvPr/>
        </p:nvCxnSpPr>
        <p:spPr>
          <a:xfrm>
            <a:off x="5756027" y="4925064"/>
            <a:ext cx="0" cy="1502760"/>
          </a:xfrm>
          <a:prstGeom prst="line">
            <a:avLst/>
          </a:prstGeom>
          <a:ln>
            <a:gradFill>
              <a:gsLst>
                <a:gs pos="0">
                  <a:schemeClr val="tx1">
                    <a:alpha val="0"/>
                  </a:schemeClr>
                </a:gs>
                <a:gs pos="50000">
                  <a:schemeClr val="tx1"/>
                </a:gs>
                <a:gs pos="100000">
                  <a:schemeClr val="tx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2056" name="Group 2055"/>
          <p:cNvGrpSpPr/>
          <p:nvPr/>
        </p:nvGrpSpPr>
        <p:grpSpPr>
          <a:xfrm>
            <a:off x="-1" y="2990852"/>
            <a:ext cx="2297526" cy="1038225"/>
            <a:chOff x="-1" y="2990852"/>
            <a:chExt cx="2297526" cy="1038225"/>
          </a:xfrm>
        </p:grpSpPr>
        <p:sp>
          <p:nvSpPr>
            <p:cNvPr id="74" name="Rounded Rectangle 73"/>
            <p:cNvSpPr/>
            <p:nvPr/>
          </p:nvSpPr>
          <p:spPr>
            <a:xfrm rot="16200000" flipV="1">
              <a:off x="629649" y="2361202"/>
              <a:ext cx="1038225" cy="2297526"/>
            </a:xfrm>
            <a:prstGeom prst="roundRect">
              <a:avLst>
                <a:gd name="adj" fmla="val 3352"/>
              </a:avLst>
            </a:prstGeom>
            <a:gradFill flip="none" rotWithShape="1">
              <a:gsLst>
                <a:gs pos="100000">
                  <a:schemeClr val="bg2">
                    <a:lumMod val="20000"/>
                    <a:lumOff val="80000"/>
                    <a:alpha val="18000"/>
                  </a:schemeClr>
                </a:gs>
                <a:gs pos="2000">
                  <a:schemeClr val="bg2">
                    <a:lumMod val="20000"/>
                    <a:lumOff val="80000"/>
                    <a:alpha val="0"/>
                  </a:schemeClr>
                </a:gs>
              </a:gsLst>
              <a:lin ang="16200000" scaled="1"/>
              <a:tileRect/>
            </a:gradFill>
            <a:ln>
              <a:solidFill>
                <a:srgbClr val="272A48"/>
              </a:solidFill>
            </a:ln>
          </p:spPr>
          <p:style>
            <a:lnRef idx="2">
              <a:schemeClr val="accent1">
                <a:shade val="50000"/>
              </a:schemeClr>
            </a:lnRef>
            <a:fillRef idx="1">
              <a:schemeClr val="accent1"/>
            </a:fillRef>
            <a:effectRef idx="0">
              <a:schemeClr val="accent1"/>
            </a:effectRef>
            <a:fontRef idx="minor">
              <a:schemeClr val="lt1"/>
            </a:fontRef>
          </p:style>
          <p:txBody>
            <a:bodyPr lIns="91423" tIns="45711" rIns="91423" bIns="45711" rtlCol="0" anchor="ctr"/>
            <a:lstStyle/>
            <a:p>
              <a:pPr algn="ctr" defTabSz="914073"/>
              <a:endParaRPr lang="en-US">
                <a:solidFill>
                  <a:schemeClr val="accent1"/>
                </a:solidFill>
              </a:endParaRPr>
            </a:p>
          </p:txBody>
        </p:sp>
        <p:sp>
          <p:nvSpPr>
            <p:cNvPr id="2061" name="Rectangle 2060"/>
            <p:cNvSpPr/>
            <p:nvPr/>
          </p:nvSpPr>
          <p:spPr>
            <a:xfrm>
              <a:off x="588352" y="3309910"/>
              <a:ext cx="1120821" cy="400110"/>
            </a:xfrm>
            <a:prstGeom prst="rect">
              <a:avLst/>
            </a:prstGeom>
            <a:ln>
              <a:solidFill>
                <a:srgbClr val="272A48"/>
              </a:solidFill>
            </a:ln>
          </p:spPr>
          <p:txBody>
            <a:bodyPr wrap="none">
              <a:spAutoFit/>
            </a:bodyPr>
            <a:lstStyle/>
            <a:p>
              <a:pPr algn="ctr" defTabSz="1442225"/>
              <a:r>
                <a:rPr lang="en-US" sz="2000" b="1" cap="all" dirty="0" smtClean="0">
                  <a:solidFill>
                    <a:schemeClr val="accent1"/>
                  </a:solidFill>
                  <a:effectLst>
                    <a:outerShdw blurRad="127000" algn="ctr" rotWithShape="0">
                      <a:prstClr val="black">
                        <a:alpha val="40000"/>
                      </a:prstClr>
                    </a:outerShdw>
                  </a:effectLst>
                  <a:latin typeface="Arial Narrow" panose="020B0606020202030204" pitchFamily="34" charset="0"/>
                </a:rPr>
                <a:t>OUTSIDE</a:t>
              </a:r>
              <a:endParaRPr lang="en-US" sz="2000" b="1" cap="all" dirty="0">
                <a:solidFill>
                  <a:schemeClr val="accent1"/>
                </a:solidFill>
                <a:effectLst>
                  <a:outerShdw blurRad="127000" algn="ctr" rotWithShape="0">
                    <a:prstClr val="black">
                      <a:alpha val="40000"/>
                    </a:prstClr>
                  </a:outerShdw>
                </a:effectLst>
                <a:latin typeface="Arial Narrow" panose="020B0606020202030204" pitchFamily="34" charset="0"/>
              </a:endParaRPr>
            </a:p>
          </p:txBody>
        </p:sp>
      </p:grpSp>
      <p:cxnSp>
        <p:nvCxnSpPr>
          <p:cNvPr id="2079" name="Elbow Connector 2078"/>
          <p:cNvCxnSpPr/>
          <p:nvPr/>
        </p:nvCxnSpPr>
        <p:spPr>
          <a:xfrm rot="5400000" flipH="1" flipV="1">
            <a:off x="4831147" y="308693"/>
            <a:ext cx="125568" cy="7315200"/>
          </a:xfrm>
          <a:prstGeom prst="bentConnector3">
            <a:avLst>
              <a:gd name="adj1" fmla="val -165659"/>
            </a:avLst>
          </a:prstGeom>
          <a:ln w="38100">
            <a:solidFill>
              <a:srgbClr val="272A48"/>
            </a:solidFill>
            <a:prstDash val="sysDash"/>
            <a:tailEnd type="arrow"/>
          </a:ln>
        </p:spPr>
        <p:style>
          <a:lnRef idx="1">
            <a:schemeClr val="accent1"/>
          </a:lnRef>
          <a:fillRef idx="0">
            <a:schemeClr val="accent1"/>
          </a:fillRef>
          <a:effectRef idx="0">
            <a:schemeClr val="accent1"/>
          </a:effectRef>
          <a:fontRef idx="minor">
            <a:schemeClr val="tx1"/>
          </a:fontRef>
        </p:style>
      </p:cxnSp>
      <p:grpSp>
        <p:nvGrpSpPr>
          <p:cNvPr id="65" name="Group 64"/>
          <p:cNvGrpSpPr/>
          <p:nvPr/>
        </p:nvGrpSpPr>
        <p:grpSpPr>
          <a:xfrm>
            <a:off x="6731134" y="1298290"/>
            <a:ext cx="901433" cy="909708"/>
            <a:chOff x="5624289" y="2205526"/>
            <a:chExt cx="901433" cy="909708"/>
          </a:xfrm>
        </p:grpSpPr>
        <p:sp>
          <p:nvSpPr>
            <p:cNvPr id="66" name="Rounded Rectangle 65"/>
            <p:cNvSpPr/>
            <p:nvPr/>
          </p:nvSpPr>
          <p:spPr>
            <a:xfrm>
              <a:off x="5624289" y="2205526"/>
              <a:ext cx="901433" cy="909708"/>
            </a:xfrm>
            <a:prstGeom prst="roundRect">
              <a:avLst>
                <a:gd name="adj" fmla="val 5676"/>
              </a:avLst>
            </a:prstGeom>
            <a:gradFill flip="none" rotWithShape="1">
              <a:gsLst>
                <a:gs pos="0">
                  <a:srgbClr val="665DD5">
                    <a:shade val="30000"/>
                    <a:satMod val="115000"/>
                  </a:srgbClr>
                </a:gs>
                <a:gs pos="50000">
                  <a:srgbClr val="665DD5">
                    <a:shade val="67500"/>
                    <a:satMod val="115000"/>
                  </a:srgbClr>
                </a:gs>
                <a:gs pos="100000">
                  <a:srgbClr val="665DD5">
                    <a:shade val="100000"/>
                    <a:satMod val="115000"/>
                  </a:srgbClr>
                </a:gs>
              </a:gsLst>
              <a:lin ang="13500000" scaled="1"/>
              <a:tileRect/>
            </a:gradFill>
            <a:ln w="50800">
              <a:noFill/>
              <a:prstDash val="dash"/>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defTabSz="1442225"/>
              <a:r>
                <a:rPr lang="en-US" sz="1800" b="1" cap="all" dirty="0">
                  <a:solidFill>
                    <a:srgbClr val="FFFFFF"/>
                  </a:solidFill>
                  <a:effectLst>
                    <a:outerShdw blurRad="127000" algn="ctr" rotWithShape="0">
                      <a:prstClr val="black">
                        <a:alpha val="40000"/>
                      </a:prstClr>
                    </a:outerShdw>
                  </a:effectLst>
                  <a:latin typeface="Arial Narrow" panose="020B0606020202030204" pitchFamily="34" charset="0"/>
                </a:rPr>
                <a:t>WEB</a:t>
              </a:r>
            </a:p>
          </p:txBody>
        </p:sp>
        <p:pic>
          <p:nvPicPr>
            <p:cNvPr id="6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2"/>
            <a:stretch/>
          </p:blipFill>
          <p:spPr bwMode="auto">
            <a:xfrm>
              <a:off x="5690397" y="2803369"/>
              <a:ext cx="241943" cy="24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2749" y="2803369"/>
              <a:ext cx="241943" cy="24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5100" y="2803369"/>
              <a:ext cx="241943" cy="24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1" name="Group 70"/>
          <p:cNvGrpSpPr/>
          <p:nvPr/>
        </p:nvGrpSpPr>
        <p:grpSpPr>
          <a:xfrm>
            <a:off x="6731134" y="1298290"/>
            <a:ext cx="931366" cy="909708"/>
            <a:chOff x="8783226" y="2205526"/>
            <a:chExt cx="931366" cy="909708"/>
          </a:xfrm>
        </p:grpSpPr>
        <p:sp>
          <p:nvSpPr>
            <p:cNvPr id="72" name="Rounded Rectangle 71"/>
            <p:cNvSpPr/>
            <p:nvPr/>
          </p:nvSpPr>
          <p:spPr>
            <a:xfrm flipH="1">
              <a:off x="8783226" y="2205526"/>
              <a:ext cx="931366" cy="909708"/>
            </a:xfrm>
            <a:prstGeom prst="roundRect">
              <a:avLst>
                <a:gd name="adj" fmla="val 5676"/>
              </a:avLst>
            </a:prstGeom>
            <a:gradFill flip="none" rotWithShape="1">
              <a:gsLst>
                <a:gs pos="0">
                  <a:srgbClr val="2CD4A0">
                    <a:shade val="30000"/>
                    <a:satMod val="115000"/>
                  </a:srgbClr>
                </a:gs>
                <a:gs pos="50000">
                  <a:srgbClr val="2CD4A0">
                    <a:shade val="67500"/>
                    <a:satMod val="115000"/>
                  </a:srgbClr>
                </a:gs>
                <a:gs pos="100000">
                  <a:srgbClr val="2CD4A0">
                    <a:shade val="100000"/>
                    <a:satMod val="115000"/>
                  </a:srgbClr>
                </a:gs>
              </a:gsLst>
              <a:path path="circle">
                <a:fillToRect t="100000" r="100000"/>
              </a:path>
              <a:tileRect l="-100000" b="-100000"/>
            </a:gradFill>
            <a:ln w="50800">
              <a:noFill/>
              <a:prstDash val="dash"/>
            </a:ln>
          </p:spPr>
          <p:style>
            <a:lnRef idx="0">
              <a:schemeClr val="accent6"/>
            </a:lnRef>
            <a:fillRef idx="3">
              <a:schemeClr val="accent6"/>
            </a:fillRef>
            <a:effectRef idx="3">
              <a:schemeClr val="accent6"/>
            </a:effectRef>
            <a:fontRef idx="minor">
              <a:schemeClr val="lt1"/>
            </a:fontRef>
          </p:style>
          <p:txBody>
            <a:bodyPr lIns="91335" tIns="45666" rIns="91335" bIns="274320" anchor="ctr"/>
            <a:lstStyle/>
            <a:p>
              <a:pPr algn="ctr" defTabSz="1442225"/>
              <a:r>
                <a:rPr lang="en-US" sz="1800" b="1" cap="all" dirty="0" smtClean="0">
                  <a:solidFill>
                    <a:srgbClr val="FFFFFF"/>
                  </a:solidFill>
                  <a:effectLst>
                    <a:outerShdw blurRad="127000" algn="ctr" rotWithShape="0">
                      <a:prstClr val="black">
                        <a:alpha val="40000"/>
                      </a:prstClr>
                    </a:outerShdw>
                  </a:effectLst>
                  <a:latin typeface="Arial Narrow" panose="020B0606020202030204" pitchFamily="34" charset="0"/>
                </a:rPr>
                <a:t>app</a:t>
              </a:r>
              <a:endParaRPr lang="en-US" sz="1800" b="1" cap="all" dirty="0">
                <a:solidFill>
                  <a:srgbClr val="FFFFFF"/>
                </a:solidFill>
                <a:effectLst>
                  <a:outerShdw blurRad="127000" algn="ctr" rotWithShape="0">
                    <a:prstClr val="black">
                      <a:alpha val="40000"/>
                    </a:prstClr>
                  </a:outerShdw>
                </a:effectLst>
                <a:latin typeface="Arial Narrow" panose="020B0606020202030204" pitchFamily="34" charset="0"/>
              </a:endParaRPr>
            </a:p>
          </p:txBody>
        </p:sp>
        <p:pic>
          <p:nvPicPr>
            <p:cNvPr id="7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30518" y="2803369"/>
              <a:ext cx="248700" cy="24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16063" y="2803369"/>
              <a:ext cx="248700" cy="24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01608" y="2803369"/>
              <a:ext cx="248700" cy="24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8" name="Group 77"/>
          <p:cNvGrpSpPr/>
          <p:nvPr/>
        </p:nvGrpSpPr>
        <p:grpSpPr>
          <a:xfrm>
            <a:off x="6731134" y="1298290"/>
            <a:ext cx="901433" cy="909708"/>
            <a:chOff x="10362069" y="2205526"/>
            <a:chExt cx="901433" cy="909708"/>
          </a:xfrm>
        </p:grpSpPr>
        <p:sp>
          <p:nvSpPr>
            <p:cNvPr id="79" name="Rounded Rectangle 78"/>
            <p:cNvSpPr/>
            <p:nvPr/>
          </p:nvSpPr>
          <p:spPr>
            <a:xfrm>
              <a:off x="10362069" y="2205526"/>
              <a:ext cx="901433" cy="909708"/>
            </a:xfrm>
            <a:prstGeom prst="roundRect">
              <a:avLst>
                <a:gd name="adj" fmla="val 5676"/>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path path="circle">
                <a:fillToRect l="100000" t="100000"/>
              </a:path>
              <a:tileRect r="-100000" b="-100000"/>
            </a:gradFill>
            <a:ln/>
          </p:spPr>
          <p:style>
            <a:lnRef idx="0">
              <a:schemeClr val="accent6"/>
            </a:lnRef>
            <a:fillRef idx="3">
              <a:schemeClr val="accent6"/>
            </a:fillRef>
            <a:effectRef idx="3">
              <a:schemeClr val="accent6"/>
            </a:effectRef>
            <a:fontRef idx="minor">
              <a:schemeClr val="lt1"/>
            </a:fontRef>
          </p:style>
          <p:txBody>
            <a:bodyPr lIns="0" tIns="45666" rIns="0" bIns="274320" anchor="ctr"/>
            <a:lstStyle/>
            <a:p>
              <a:pPr algn="ctr" defTabSz="1442225"/>
              <a:r>
                <a:rPr lang="en-US" sz="1800" b="1" cap="all" dirty="0" err="1">
                  <a:solidFill>
                    <a:srgbClr val="FFFFFF"/>
                  </a:solidFill>
                  <a:effectLst>
                    <a:outerShdw blurRad="127000" algn="ctr" rotWithShape="0">
                      <a:prstClr val="black">
                        <a:alpha val="40000"/>
                      </a:prstClr>
                    </a:outerShdw>
                  </a:effectLst>
                  <a:latin typeface="Arial Narrow" panose="020B0606020202030204" pitchFamily="34" charset="0"/>
                </a:rPr>
                <a:t>db</a:t>
              </a:r>
              <a:endParaRPr lang="en-US" sz="1800" b="1" cap="all" dirty="0">
                <a:solidFill>
                  <a:srgbClr val="FFFFFF"/>
                </a:solidFill>
                <a:effectLst>
                  <a:outerShdw blurRad="127000" algn="ctr" rotWithShape="0">
                    <a:prstClr val="black">
                      <a:alpha val="40000"/>
                    </a:prstClr>
                  </a:outerShdw>
                </a:effectLst>
                <a:latin typeface="Arial Narrow" panose="020B0606020202030204" pitchFamily="34" charset="0"/>
              </a:endParaRPr>
            </a:p>
          </p:txBody>
        </p:sp>
        <p:pic>
          <p:nvPicPr>
            <p:cNvPr id="8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18943" y="2803369"/>
              <a:ext cx="241036" cy="24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92514" y="2803369"/>
              <a:ext cx="241036" cy="24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66086" y="2803369"/>
              <a:ext cx="241036" cy="24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049" name="Group 2048"/>
          <p:cNvGrpSpPr/>
          <p:nvPr/>
        </p:nvGrpSpPr>
        <p:grpSpPr>
          <a:xfrm>
            <a:off x="5250170" y="1116013"/>
            <a:ext cx="3863361" cy="1189036"/>
            <a:chOff x="4423388" y="1116013"/>
            <a:chExt cx="3863361" cy="1189036"/>
          </a:xfrm>
        </p:grpSpPr>
        <p:sp>
          <p:nvSpPr>
            <p:cNvPr id="51" name="Rounded Rectangle 50"/>
            <p:cNvSpPr/>
            <p:nvPr/>
          </p:nvSpPr>
          <p:spPr bwMode="auto">
            <a:xfrm flipV="1">
              <a:off x="4423388" y="1283790"/>
              <a:ext cx="3863361" cy="1021259"/>
            </a:xfrm>
            <a:prstGeom prst="roundRect">
              <a:avLst>
                <a:gd name="adj" fmla="val 21848"/>
              </a:avLst>
            </a:prstGeom>
            <a:solidFill>
              <a:srgbClr val="11111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1" rIns="91423" bIns="45711" rtlCol="0" anchor="ctr"/>
            <a:lstStyle/>
            <a:p>
              <a:pPr algn="ctr" defTabSz="914073"/>
              <a:endParaRPr lang="en-US" dirty="0">
                <a:solidFill>
                  <a:srgbClr val="E7E6E6"/>
                </a:solidFill>
                <a:sym typeface="Arial" pitchFamily="-107" charset="0"/>
              </a:endParaRPr>
            </a:p>
          </p:txBody>
        </p:sp>
        <p:sp>
          <p:nvSpPr>
            <p:cNvPr id="43" name="Rounded Rectangle 42"/>
            <p:cNvSpPr/>
            <p:nvPr/>
          </p:nvSpPr>
          <p:spPr bwMode="auto">
            <a:xfrm flipV="1">
              <a:off x="4423388" y="1283789"/>
              <a:ext cx="3863361" cy="938710"/>
            </a:xfrm>
            <a:prstGeom prst="roundRect">
              <a:avLst>
                <a:gd name="adj" fmla="val 21848"/>
              </a:avLst>
            </a:prstGeom>
            <a:gradFill flip="none" rotWithShape="1">
              <a:gsLst>
                <a:gs pos="100000">
                  <a:schemeClr val="accent6">
                    <a:lumMod val="75000"/>
                    <a:alpha val="90000"/>
                  </a:schemeClr>
                </a:gs>
                <a:gs pos="33000">
                  <a:schemeClr val="accent6">
                    <a:lumMod val="75000"/>
                    <a:alpha val="3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1" rIns="91423" bIns="45711" rtlCol="0" anchor="ctr"/>
            <a:lstStyle/>
            <a:p>
              <a:pPr algn="ctr" defTabSz="914073"/>
              <a:endParaRPr lang="en-US" dirty="0">
                <a:solidFill>
                  <a:srgbClr val="E7E6E6"/>
                </a:solidFill>
                <a:sym typeface="Arial" pitchFamily="-107" charset="0"/>
              </a:endParaRPr>
            </a:p>
          </p:txBody>
        </p:sp>
        <p:sp>
          <p:nvSpPr>
            <p:cNvPr id="44" name="Rectangle 43"/>
            <p:cNvSpPr/>
            <p:nvPr/>
          </p:nvSpPr>
          <p:spPr>
            <a:xfrm>
              <a:off x="4574163" y="1369693"/>
              <a:ext cx="950337" cy="707886"/>
            </a:xfrm>
            <a:prstGeom prst="rect">
              <a:avLst/>
            </a:prstGeom>
          </p:spPr>
          <p:txBody>
            <a:bodyPr wrap="square">
              <a:spAutoFit/>
            </a:bodyPr>
            <a:lstStyle/>
            <a:p>
              <a:pPr>
                <a:spcAft>
                  <a:spcPts val="1200"/>
                </a:spcAft>
              </a:pPr>
              <a:r>
                <a:rPr lang="en-US" sz="2000" b="1" dirty="0" smtClean="0">
                  <a:solidFill>
                    <a:srgbClr val="FFFFFF"/>
                  </a:solidFill>
                </a:rPr>
                <a:t>CRM </a:t>
              </a:r>
              <a:br>
                <a:rPr lang="en-US" sz="2000" b="1" dirty="0" smtClean="0">
                  <a:solidFill>
                    <a:srgbClr val="FFFFFF"/>
                  </a:solidFill>
                </a:rPr>
              </a:br>
              <a:r>
                <a:rPr lang="en-US" sz="2000" b="1" dirty="0" smtClean="0">
                  <a:solidFill>
                    <a:srgbClr val="FFFFFF"/>
                  </a:solidFill>
                </a:rPr>
                <a:t>APP</a:t>
              </a:r>
              <a:endParaRPr lang="en-US" sz="2000" b="1" dirty="0">
                <a:solidFill>
                  <a:srgbClr val="FFFFFF"/>
                </a:solidFill>
              </a:endParaRPr>
            </a:p>
          </p:txBody>
        </p:sp>
        <p:pic>
          <p:nvPicPr>
            <p:cNvPr id="45" name="Picture 4"/>
            <p:cNvPicPr>
              <a:picLocks noChangeAspect="1" noChangeArrowheads="1"/>
            </p:cNvPicPr>
            <p:nvPr/>
          </p:nvPicPr>
          <p:blipFill>
            <a:blip r:embed="rId6" cstate="print"/>
            <a:srcRect/>
            <a:stretch>
              <a:fillRect/>
            </a:stretch>
          </p:blipFill>
          <p:spPr bwMode="auto">
            <a:xfrm>
              <a:off x="5726113" y="1635125"/>
              <a:ext cx="1447800" cy="177800"/>
            </a:xfrm>
            <a:prstGeom prst="rect">
              <a:avLst/>
            </a:prstGeom>
            <a:noFill/>
            <a:ln w="9525" algn="ctr">
              <a:noFill/>
              <a:miter lim="800000"/>
              <a:headEnd/>
              <a:tailEnd/>
            </a:ln>
          </p:spPr>
        </p:pic>
        <p:cxnSp>
          <p:nvCxnSpPr>
            <p:cNvPr id="46" name="Straight Connector 45"/>
            <p:cNvCxnSpPr/>
            <p:nvPr/>
          </p:nvCxnSpPr>
          <p:spPr>
            <a:xfrm>
              <a:off x="5533777" y="1293743"/>
              <a:ext cx="0" cy="859786"/>
            </a:xfrm>
            <a:prstGeom prst="line">
              <a:avLst/>
            </a:prstGeom>
            <a:ln>
              <a:gradFill>
                <a:gsLst>
                  <a:gs pos="0">
                    <a:schemeClr val="tx1">
                      <a:alpha val="0"/>
                    </a:schemeClr>
                  </a:gs>
                  <a:gs pos="50000">
                    <a:schemeClr val="tx1"/>
                  </a:gs>
                  <a:gs pos="100000">
                    <a:schemeClr val="tx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92519" y="1116013"/>
              <a:ext cx="676744" cy="896937"/>
            </a:xfrm>
            <a:prstGeom prst="rect">
              <a:avLst/>
            </a:prstGeom>
            <a:noFill/>
            <a:ln>
              <a:noFill/>
            </a:ln>
            <a:effectLst>
              <a:outerShdw blurRad="127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a:off x="6874920" y="2652476"/>
            <a:ext cx="579585" cy="1088633"/>
            <a:chOff x="6874920" y="2652476"/>
            <a:chExt cx="579585" cy="1088633"/>
          </a:xfrm>
        </p:grpSpPr>
        <p:grpSp>
          <p:nvGrpSpPr>
            <p:cNvPr id="19" name="NEW Cog1"/>
            <p:cNvGrpSpPr/>
            <p:nvPr/>
          </p:nvGrpSpPr>
          <p:grpSpPr>
            <a:xfrm>
              <a:off x="6925738" y="2652476"/>
              <a:ext cx="482168" cy="464728"/>
              <a:chOff x="3910196" y="1093807"/>
              <a:chExt cx="797929" cy="769070"/>
            </a:xfrm>
          </p:grpSpPr>
          <p:sp>
            <p:nvSpPr>
              <p:cNvPr id="21" name="Freeform 57"/>
              <p:cNvSpPr>
                <a:spLocks noEditPoints="1"/>
              </p:cNvSpPr>
              <p:nvPr/>
            </p:nvSpPr>
            <p:spPr bwMode="auto">
              <a:xfrm>
                <a:off x="3910196" y="1093807"/>
                <a:ext cx="401959" cy="401959"/>
              </a:xfrm>
              <a:custGeom>
                <a:avLst/>
                <a:gdLst/>
                <a:ahLst/>
                <a:cxnLst>
                  <a:cxn ang="0">
                    <a:pos x="153" y="80"/>
                  </a:cxn>
                  <a:cxn ang="0">
                    <a:pos x="137" y="70"/>
                  </a:cxn>
                  <a:cxn ang="0">
                    <a:pos x="155" y="61"/>
                  </a:cxn>
                  <a:cxn ang="0">
                    <a:pos x="146" y="38"/>
                  </a:cxn>
                  <a:cxn ang="0">
                    <a:pos x="140" y="36"/>
                  </a:cxn>
                  <a:cxn ang="0">
                    <a:pos x="121" y="38"/>
                  </a:cxn>
                  <a:cxn ang="0">
                    <a:pos x="130" y="20"/>
                  </a:cxn>
                  <a:cxn ang="0">
                    <a:pos x="110" y="6"/>
                  </a:cxn>
                  <a:cxn ang="0">
                    <a:pos x="95" y="22"/>
                  </a:cxn>
                  <a:cxn ang="0">
                    <a:pos x="87" y="4"/>
                  </a:cxn>
                  <a:cxn ang="0">
                    <a:pos x="82" y="0"/>
                  </a:cxn>
                  <a:cxn ang="0">
                    <a:pos x="57" y="7"/>
                  </a:cxn>
                  <a:cxn ang="0">
                    <a:pos x="53" y="26"/>
                  </a:cxn>
                  <a:cxn ang="0">
                    <a:pos x="36" y="13"/>
                  </a:cxn>
                  <a:cxn ang="0">
                    <a:pos x="18" y="29"/>
                  </a:cxn>
                  <a:cxn ang="0">
                    <a:pos x="30" y="45"/>
                  </a:cxn>
                  <a:cxn ang="0">
                    <a:pos x="10" y="47"/>
                  </a:cxn>
                  <a:cxn ang="0">
                    <a:pos x="5" y="50"/>
                  </a:cxn>
                  <a:cxn ang="0">
                    <a:pos x="1" y="74"/>
                  </a:cxn>
                  <a:cxn ang="0">
                    <a:pos x="20" y="80"/>
                  </a:cxn>
                  <a:cxn ang="0">
                    <a:pos x="5" y="93"/>
                  </a:cxn>
                  <a:cxn ang="0">
                    <a:pos x="11" y="118"/>
                  </a:cxn>
                  <a:cxn ang="0">
                    <a:pos x="17" y="121"/>
                  </a:cxn>
                  <a:cxn ang="0">
                    <a:pos x="37" y="119"/>
                  </a:cxn>
                  <a:cxn ang="0">
                    <a:pos x="29" y="140"/>
                  </a:cxn>
                  <a:cxn ang="0">
                    <a:pos x="51" y="151"/>
                  </a:cxn>
                  <a:cxn ang="0">
                    <a:pos x="62" y="134"/>
                  </a:cxn>
                  <a:cxn ang="0">
                    <a:pos x="70" y="153"/>
                  </a:cxn>
                  <a:cxn ang="0">
                    <a:pos x="73" y="157"/>
                  </a:cxn>
                  <a:cxn ang="0">
                    <a:pos x="96" y="155"/>
                  </a:cxn>
                  <a:cxn ang="0">
                    <a:pos x="100" y="150"/>
                  </a:cxn>
                  <a:cxn ang="0">
                    <a:pos x="104" y="131"/>
                  </a:cxn>
                  <a:cxn ang="0">
                    <a:pos x="119" y="145"/>
                  </a:cxn>
                  <a:cxn ang="0">
                    <a:pos x="138" y="130"/>
                  </a:cxn>
                  <a:cxn ang="0">
                    <a:pos x="138" y="124"/>
                  </a:cxn>
                  <a:cxn ang="0">
                    <a:pos x="130" y="106"/>
                  </a:cxn>
                  <a:cxn ang="0">
                    <a:pos x="150" y="109"/>
                  </a:cxn>
                  <a:cxn ang="0">
                    <a:pos x="157" y="86"/>
                  </a:cxn>
                  <a:cxn ang="0">
                    <a:pos x="99" y="83"/>
                  </a:cxn>
                  <a:cxn ang="0">
                    <a:pos x="58" y="74"/>
                  </a:cxn>
                  <a:cxn ang="0">
                    <a:pos x="99" y="83"/>
                  </a:cxn>
                </a:cxnLst>
                <a:rect l="0" t="0" r="r" b="b"/>
                <a:pathLst>
                  <a:path w="157" h="157">
                    <a:moveTo>
                      <a:pt x="156" y="82"/>
                    </a:moveTo>
                    <a:cubicBezTo>
                      <a:pt x="156" y="81"/>
                      <a:pt x="155" y="81"/>
                      <a:pt x="153" y="80"/>
                    </a:cubicBezTo>
                    <a:cubicBezTo>
                      <a:pt x="137" y="77"/>
                      <a:pt x="137" y="77"/>
                      <a:pt x="137" y="77"/>
                    </a:cubicBezTo>
                    <a:cubicBezTo>
                      <a:pt x="137" y="70"/>
                      <a:pt x="137" y="70"/>
                      <a:pt x="137" y="70"/>
                    </a:cubicBezTo>
                    <a:cubicBezTo>
                      <a:pt x="152" y="63"/>
                      <a:pt x="152" y="63"/>
                      <a:pt x="152" y="63"/>
                    </a:cubicBezTo>
                    <a:cubicBezTo>
                      <a:pt x="153" y="63"/>
                      <a:pt x="154" y="62"/>
                      <a:pt x="155" y="61"/>
                    </a:cubicBezTo>
                    <a:cubicBezTo>
                      <a:pt x="155" y="60"/>
                      <a:pt x="155" y="59"/>
                      <a:pt x="154" y="58"/>
                    </a:cubicBezTo>
                    <a:cubicBezTo>
                      <a:pt x="146" y="38"/>
                      <a:pt x="146" y="38"/>
                      <a:pt x="146" y="38"/>
                    </a:cubicBezTo>
                    <a:cubicBezTo>
                      <a:pt x="146" y="37"/>
                      <a:pt x="145" y="36"/>
                      <a:pt x="144" y="36"/>
                    </a:cubicBezTo>
                    <a:cubicBezTo>
                      <a:pt x="143" y="35"/>
                      <a:pt x="141" y="36"/>
                      <a:pt x="140" y="36"/>
                    </a:cubicBezTo>
                    <a:cubicBezTo>
                      <a:pt x="125" y="43"/>
                      <a:pt x="125" y="43"/>
                      <a:pt x="125" y="43"/>
                    </a:cubicBezTo>
                    <a:cubicBezTo>
                      <a:pt x="121" y="38"/>
                      <a:pt x="121" y="38"/>
                      <a:pt x="121" y="38"/>
                    </a:cubicBezTo>
                    <a:cubicBezTo>
                      <a:pt x="129" y="23"/>
                      <a:pt x="129" y="23"/>
                      <a:pt x="129" y="23"/>
                    </a:cubicBezTo>
                    <a:cubicBezTo>
                      <a:pt x="130" y="22"/>
                      <a:pt x="130" y="21"/>
                      <a:pt x="130" y="20"/>
                    </a:cubicBezTo>
                    <a:cubicBezTo>
                      <a:pt x="130" y="19"/>
                      <a:pt x="129" y="18"/>
                      <a:pt x="128" y="17"/>
                    </a:cubicBezTo>
                    <a:cubicBezTo>
                      <a:pt x="110" y="6"/>
                      <a:pt x="110" y="6"/>
                      <a:pt x="110" y="6"/>
                    </a:cubicBezTo>
                    <a:cubicBezTo>
                      <a:pt x="108" y="5"/>
                      <a:pt x="105" y="6"/>
                      <a:pt x="104" y="8"/>
                    </a:cubicBezTo>
                    <a:cubicBezTo>
                      <a:pt x="95" y="22"/>
                      <a:pt x="95" y="22"/>
                      <a:pt x="95" y="22"/>
                    </a:cubicBezTo>
                    <a:cubicBezTo>
                      <a:pt x="89" y="21"/>
                      <a:pt x="89" y="21"/>
                      <a:pt x="89" y="21"/>
                    </a:cubicBezTo>
                    <a:cubicBezTo>
                      <a:pt x="87" y="4"/>
                      <a:pt x="87" y="4"/>
                      <a:pt x="87" y="4"/>
                    </a:cubicBezTo>
                    <a:cubicBezTo>
                      <a:pt x="87" y="3"/>
                      <a:pt x="87" y="2"/>
                      <a:pt x="86" y="1"/>
                    </a:cubicBezTo>
                    <a:cubicBezTo>
                      <a:pt x="85" y="0"/>
                      <a:pt x="84" y="0"/>
                      <a:pt x="82" y="0"/>
                    </a:cubicBezTo>
                    <a:cubicBezTo>
                      <a:pt x="61" y="2"/>
                      <a:pt x="61" y="2"/>
                      <a:pt x="61" y="2"/>
                    </a:cubicBezTo>
                    <a:cubicBezTo>
                      <a:pt x="59" y="2"/>
                      <a:pt x="57" y="4"/>
                      <a:pt x="57" y="7"/>
                    </a:cubicBezTo>
                    <a:cubicBezTo>
                      <a:pt x="59" y="23"/>
                      <a:pt x="59" y="23"/>
                      <a:pt x="59" y="23"/>
                    </a:cubicBezTo>
                    <a:cubicBezTo>
                      <a:pt x="53" y="26"/>
                      <a:pt x="53" y="26"/>
                      <a:pt x="53" y="26"/>
                    </a:cubicBezTo>
                    <a:cubicBezTo>
                      <a:pt x="42" y="13"/>
                      <a:pt x="42" y="13"/>
                      <a:pt x="42" y="13"/>
                    </a:cubicBezTo>
                    <a:cubicBezTo>
                      <a:pt x="40" y="11"/>
                      <a:pt x="37" y="11"/>
                      <a:pt x="36" y="13"/>
                    </a:cubicBezTo>
                    <a:cubicBezTo>
                      <a:pt x="20" y="26"/>
                      <a:pt x="20" y="26"/>
                      <a:pt x="20" y="26"/>
                    </a:cubicBezTo>
                    <a:cubicBezTo>
                      <a:pt x="19" y="27"/>
                      <a:pt x="18" y="28"/>
                      <a:pt x="18" y="29"/>
                    </a:cubicBezTo>
                    <a:cubicBezTo>
                      <a:pt x="18" y="31"/>
                      <a:pt x="19" y="32"/>
                      <a:pt x="19" y="33"/>
                    </a:cubicBezTo>
                    <a:cubicBezTo>
                      <a:pt x="30" y="45"/>
                      <a:pt x="30" y="45"/>
                      <a:pt x="30" y="45"/>
                    </a:cubicBezTo>
                    <a:cubicBezTo>
                      <a:pt x="27" y="51"/>
                      <a:pt x="27" y="51"/>
                      <a:pt x="27" y="51"/>
                    </a:cubicBezTo>
                    <a:cubicBezTo>
                      <a:pt x="10" y="47"/>
                      <a:pt x="10" y="47"/>
                      <a:pt x="10" y="47"/>
                    </a:cubicBezTo>
                    <a:cubicBezTo>
                      <a:pt x="9" y="47"/>
                      <a:pt x="8" y="47"/>
                      <a:pt x="7" y="48"/>
                    </a:cubicBezTo>
                    <a:cubicBezTo>
                      <a:pt x="6" y="48"/>
                      <a:pt x="5" y="49"/>
                      <a:pt x="5" y="50"/>
                    </a:cubicBezTo>
                    <a:cubicBezTo>
                      <a:pt x="1" y="71"/>
                      <a:pt x="1" y="71"/>
                      <a:pt x="1" y="71"/>
                    </a:cubicBezTo>
                    <a:cubicBezTo>
                      <a:pt x="0" y="72"/>
                      <a:pt x="1" y="73"/>
                      <a:pt x="1" y="74"/>
                    </a:cubicBezTo>
                    <a:cubicBezTo>
                      <a:pt x="2" y="75"/>
                      <a:pt x="3" y="76"/>
                      <a:pt x="4" y="76"/>
                    </a:cubicBezTo>
                    <a:cubicBezTo>
                      <a:pt x="20" y="80"/>
                      <a:pt x="20" y="80"/>
                      <a:pt x="20" y="80"/>
                    </a:cubicBezTo>
                    <a:cubicBezTo>
                      <a:pt x="21" y="86"/>
                      <a:pt x="21" y="86"/>
                      <a:pt x="21" y="86"/>
                    </a:cubicBezTo>
                    <a:cubicBezTo>
                      <a:pt x="5" y="93"/>
                      <a:pt x="5" y="93"/>
                      <a:pt x="5" y="93"/>
                    </a:cubicBezTo>
                    <a:cubicBezTo>
                      <a:pt x="3" y="94"/>
                      <a:pt x="2" y="97"/>
                      <a:pt x="3" y="99"/>
                    </a:cubicBezTo>
                    <a:cubicBezTo>
                      <a:pt x="11" y="118"/>
                      <a:pt x="11" y="118"/>
                      <a:pt x="11" y="118"/>
                    </a:cubicBezTo>
                    <a:cubicBezTo>
                      <a:pt x="12" y="119"/>
                      <a:pt x="13" y="120"/>
                      <a:pt x="14" y="121"/>
                    </a:cubicBezTo>
                    <a:cubicBezTo>
                      <a:pt x="15" y="121"/>
                      <a:pt x="16" y="121"/>
                      <a:pt x="17" y="121"/>
                    </a:cubicBezTo>
                    <a:cubicBezTo>
                      <a:pt x="32" y="114"/>
                      <a:pt x="32" y="114"/>
                      <a:pt x="32" y="114"/>
                    </a:cubicBezTo>
                    <a:cubicBezTo>
                      <a:pt x="37" y="119"/>
                      <a:pt x="37" y="119"/>
                      <a:pt x="37" y="119"/>
                    </a:cubicBezTo>
                    <a:cubicBezTo>
                      <a:pt x="28" y="134"/>
                      <a:pt x="28" y="134"/>
                      <a:pt x="28" y="134"/>
                    </a:cubicBezTo>
                    <a:cubicBezTo>
                      <a:pt x="27" y="136"/>
                      <a:pt x="27" y="138"/>
                      <a:pt x="29" y="140"/>
                    </a:cubicBezTo>
                    <a:cubicBezTo>
                      <a:pt x="48" y="150"/>
                      <a:pt x="48" y="150"/>
                      <a:pt x="48" y="150"/>
                    </a:cubicBezTo>
                    <a:cubicBezTo>
                      <a:pt x="49" y="151"/>
                      <a:pt x="50" y="151"/>
                      <a:pt x="51" y="151"/>
                    </a:cubicBezTo>
                    <a:cubicBezTo>
                      <a:pt x="52" y="150"/>
                      <a:pt x="53" y="150"/>
                      <a:pt x="54" y="149"/>
                    </a:cubicBezTo>
                    <a:cubicBezTo>
                      <a:pt x="62" y="134"/>
                      <a:pt x="62" y="134"/>
                      <a:pt x="62" y="134"/>
                    </a:cubicBezTo>
                    <a:cubicBezTo>
                      <a:pt x="69" y="136"/>
                      <a:pt x="69" y="136"/>
                      <a:pt x="69" y="136"/>
                    </a:cubicBezTo>
                    <a:cubicBezTo>
                      <a:pt x="70" y="153"/>
                      <a:pt x="70" y="153"/>
                      <a:pt x="70" y="153"/>
                    </a:cubicBezTo>
                    <a:cubicBezTo>
                      <a:pt x="70" y="154"/>
                      <a:pt x="71" y="155"/>
                      <a:pt x="72" y="156"/>
                    </a:cubicBezTo>
                    <a:cubicBezTo>
                      <a:pt x="72" y="156"/>
                      <a:pt x="73" y="157"/>
                      <a:pt x="73" y="157"/>
                    </a:cubicBezTo>
                    <a:cubicBezTo>
                      <a:pt x="74" y="157"/>
                      <a:pt x="74" y="157"/>
                      <a:pt x="75" y="157"/>
                    </a:cubicBezTo>
                    <a:cubicBezTo>
                      <a:pt x="96" y="155"/>
                      <a:pt x="96" y="155"/>
                      <a:pt x="96" y="155"/>
                    </a:cubicBezTo>
                    <a:cubicBezTo>
                      <a:pt x="97" y="155"/>
                      <a:pt x="98" y="154"/>
                      <a:pt x="99" y="153"/>
                    </a:cubicBezTo>
                    <a:cubicBezTo>
                      <a:pt x="100" y="152"/>
                      <a:pt x="100" y="151"/>
                      <a:pt x="100" y="150"/>
                    </a:cubicBezTo>
                    <a:cubicBezTo>
                      <a:pt x="98" y="133"/>
                      <a:pt x="98" y="133"/>
                      <a:pt x="98" y="133"/>
                    </a:cubicBezTo>
                    <a:cubicBezTo>
                      <a:pt x="104" y="131"/>
                      <a:pt x="104" y="131"/>
                      <a:pt x="104" y="131"/>
                    </a:cubicBezTo>
                    <a:cubicBezTo>
                      <a:pt x="116" y="144"/>
                      <a:pt x="116" y="144"/>
                      <a:pt x="116" y="144"/>
                    </a:cubicBezTo>
                    <a:cubicBezTo>
                      <a:pt x="116" y="144"/>
                      <a:pt x="117" y="145"/>
                      <a:pt x="119" y="145"/>
                    </a:cubicBezTo>
                    <a:cubicBezTo>
                      <a:pt x="120" y="145"/>
                      <a:pt x="121" y="145"/>
                      <a:pt x="122" y="144"/>
                    </a:cubicBezTo>
                    <a:cubicBezTo>
                      <a:pt x="138" y="130"/>
                      <a:pt x="138" y="130"/>
                      <a:pt x="138" y="130"/>
                    </a:cubicBezTo>
                    <a:cubicBezTo>
                      <a:pt x="138" y="129"/>
                      <a:pt x="139" y="128"/>
                      <a:pt x="139" y="127"/>
                    </a:cubicBezTo>
                    <a:cubicBezTo>
                      <a:pt x="139" y="126"/>
                      <a:pt x="139" y="125"/>
                      <a:pt x="138" y="124"/>
                    </a:cubicBezTo>
                    <a:cubicBezTo>
                      <a:pt x="127" y="111"/>
                      <a:pt x="127" y="111"/>
                      <a:pt x="127" y="111"/>
                    </a:cubicBezTo>
                    <a:cubicBezTo>
                      <a:pt x="130" y="106"/>
                      <a:pt x="130" y="106"/>
                      <a:pt x="130" y="106"/>
                    </a:cubicBezTo>
                    <a:cubicBezTo>
                      <a:pt x="147" y="109"/>
                      <a:pt x="147" y="109"/>
                      <a:pt x="147" y="109"/>
                    </a:cubicBezTo>
                    <a:cubicBezTo>
                      <a:pt x="148" y="110"/>
                      <a:pt x="149" y="109"/>
                      <a:pt x="150" y="109"/>
                    </a:cubicBezTo>
                    <a:cubicBezTo>
                      <a:pt x="151" y="108"/>
                      <a:pt x="152" y="107"/>
                      <a:pt x="152" y="106"/>
                    </a:cubicBezTo>
                    <a:cubicBezTo>
                      <a:pt x="157" y="86"/>
                      <a:pt x="157" y="86"/>
                      <a:pt x="157" y="86"/>
                    </a:cubicBezTo>
                    <a:cubicBezTo>
                      <a:pt x="157" y="84"/>
                      <a:pt x="157" y="83"/>
                      <a:pt x="156" y="82"/>
                    </a:cubicBezTo>
                    <a:close/>
                    <a:moveTo>
                      <a:pt x="99" y="83"/>
                    </a:moveTo>
                    <a:cubicBezTo>
                      <a:pt x="97" y="94"/>
                      <a:pt x="85" y="102"/>
                      <a:pt x="74" y="99"/>
                    </a:cubicBezTo>
                    <a:cubicBezTo>
                      <a:pt x="63" y="96"/>
                      <a:pt x="55" y="85"/>
                      <a:pt x="58" y="74"/>
                    </a:cubicBezTo>
                    <a:cubicBezTo>
                      <a:pt x="60" y="62"/>
                      <a:pt x="72" y="55"/>
                      <a:pt x="83" y="58"/>
                    </a:cubicBezTo>
                    <a:cubicBezTo>
                      <a:pt x="95" y="60"/>
                      <a:pt x="102" y="71"/>
                      <a:pt x="99" y="83"/>
                    </a:cubicBezTo>
                    <a:close/>
                  </a:path>
                </a:pathLst>
              </a:custGeom>
              <a:solidFill>
                <a:srgbClr val="FFFFFF"/>
              </a:solidFill>
              <a:ln w="9525">
                <a:solidFill>
                  <a:srgbClr val="272A48"/>
                </a:solidFill>
                <a:round/>
                <a:headEnd/>
                <a:tailEnd/>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22" name="Freeform 58"/>
              <p:cNvSpPr>
                <a:spLocks noEditPoints="1"/>
              </p:cNvSpPr>
              <p:nvPr/>
            </p:nvSpPr>
            <p:spPr bwMode="auto">
              <a:xfrm>
                <a:off x="4197625" y="1352378"/>
                <a:ext cx="510500" cy="510499"/>
              </a:xfrm>
              <a:custGeom>
                <a:avLst/>
                <a:gdLst/>
                <a:ahLst/>
                <a:cxnLst>
                  <a:cxn ang="0">
                    <a:pos x="98" y="87"/>
                  </a:cxn>
                  <a:cxn ang="0">
                    <a:pos x="92" y="74"/>
                  </a:cxn>
                  <a:cxn ang="0">
                    <a:pos x="106" y="76"/>
                  </a:cxn>
                  <a:cxn ang="0">
                    <a:pos x="111" y="60"/>
                  </a:cxn>
                  <a:cxn ang="0">
                    <a:pos x="108" y="56"/>
                  </a:cxn>
                  <a:cxn ang="0">
                    <a:pos x="96" y="49"/>
                  </a:cxn>
                  <a:cxn ang="0">
                    <a:pos x="109" y="43"/>
                  </a:cxn>
                  <a:cxn ang="0">
                    <a:pos x="103" y="27"/>
                  </a:cxn>
                  <a:cxn ang="0">
                    <a:pos x="88" y="30"/>
                  </a:cxn>
                  <a:cxn ang="0">
                    <a:pos x="91" y="16"/>
                  </a:cxn>
                  <a:cxn ang="0">
                    <a:pos x="89" y="12"/>
                  </a:cxn>
                  <a:cxn ang="0">
                    <a:pos x="72" y="6"/>
                  </a:cxn>
                  <a:cxn ang="0">
                    <a:pos x="62" y="15"/>
                  </a:cxn>
                  <a:cxn ang="0">
                    <a:pos x="57" y="0"/>
                  </a:cxn>
                  <a:cxn ang="0">
                    <a:pos x="40" y="3"/>
                  </a:cxn>
                  <a:cxn ang="0">
                    <a:pos x="41" y="17"/>
                  </a:cxn>
                  <a:cxn ang="0">
                    <a:pos x="29" y="10"/>
                  </a:cxn>
                  <a:cxn ang="0">
                    <a:pos x="24" y="10"/>
                  </a:cxn>
                  <a:cxn ang="0">
                    <a:pos x="12" y="22"/>
                  </a:cxn>
                  <a:cxn ang="0">
                    <a:pos x="21" y="33"/>
                  </a:cxn>
                  <a:cxn ang="0">
                    <a:pos x="7" y="34"/>
                  </a:cxn>
                  <a:cxn ang="0">
                    <a:pos x="0" y="51"/>
                  </a:cxn>
                  <a:cxn ang="0">
                    <a:pos x="3" y="55"/>
                  </a:cxn>
                  <a:cxn ang="0">
                    <a:pos x="15" y="62"/>
                  </a:cxn>
                  <a:cxn ang="0">
                    <a:pos x="2" y="71"/>
                  </a:cxn>
                  <a:cxn ang="0">
                    <a:pos x="10" y="86"/>
                  </a:cxn>
                  <a:cxn ang="0">
                    <a:pos x="23" y="81"/>
                  </a:cxn>
                  <a:cxn ang="0">
                    <a:pos x="20" y="95"/>
                  </a:cxn>
                  <a:cxn ang="0">
                    <a:pos x="21" y="99"/>
                  </a:cxn>
                  <a:cxn ang="0">
                    <a:pos x="34" y="107"/>
                  </a:cxn>
                  <a:cxn ang="0">
                    <a:pos x="39" y="106"/>
                  </a:cxn>
                  <a:cxn ang="0">
                    <a:pos x="49" y="97"/>
                  </a:cxn>
                  <a:cxn ang="0">
                    <a:pos x="51" y="111"/>
                  </a:cxn>
                  <a:cxn ang="0">
                    <a:pos x="69" y="110"/>
                  </a:cxn>
                  <a:cxn ang="0">
                    <a:pos x="71" y="106"/>
                  </a:cxn>
                  <a:cxn ang="0">
                    <a:pos x="74" y="93"/>
                  </a:cxn>
                  <a:cxn ang="0">
                    <a:pos x="84" y="102"/>
                  </a:cxn>
                  <a:cxn ang="0">
                    <a:pos x="98" y="92"/>
                  </a:cxn>
                  <a:cxn ang="0">
                    <a:pos x="66" y="67"/>
                  </a:cxn>
                  <a:cxn ang="0">
                    <a:pos x="45" y="45"/>
                  </a:cxn>
                  <a:cxn ang="0">
                    <a:pos x="66" y="67"/>
                  </a:cxn>
                </a:cxnLst>
                <a:rect l="0" t="0" r="r" b="b"/>
                <a:pathLst>
                  <a:path w="111" h="111">
                    <a:moveTo>
                      <a:pt x="99" y="89"/>
                    </a:moveTo>
                    <a:cubicBezTo>
                      <a:pt x="99" y="89"/>
                      <a:pt x="98" y="88"/>
                      <a:pt x="98" y="87"/>
                    </a:cubicBezTo>
                    <a:cubicBezTo>
                      <a:pt x="90" y="78"/>
                      <a:pt x="90" y="78"/>
                      <a:pt x="90" y="78"/>
                    </a:cubicBezTo>
                    <a:cubicBezTo>
                      <a:pt x="92" y="74"/>
                      <a:pt x="92" y="74"/>
                      <a:pt x="92" y="74"/>
                    </a:cubicBezTo>
                    <a:cubicBezTo>
                      <a:pt x="104" y="77"/>
                      <a:pt x="104" y="77"/>
                      <a:pt x="104" y="77"/>
                    </a:cubicBezTo>
                    <a:cubicBezTo>
                      <a:pt x="105" y="77"/>
                      <a:pt x="106" y="77"/>
                      <a:pt x="106" y="76"/>
                    </a:cubicBezTo>
                    <a:cubicBezTo>
                      <a:pt x="107" y="76"/>
                      <a:pt x="108" y="75"/>
                      <a:pt x="108" y="74"/>
                    </a:cubicBezTo>
                    <a:cubicBezTo>
                      <a:pt x="111" y="60"/>
                      <a:pt x="111" y="60"/>
                      <a:pt x="111" y="60"/>
                    </a:cubicBezTo>
                    <a:cubicBezTo>
                      <a:pt x="111" y="59"/>
                      <a:pt x="111" y="58"/>
                      <a:pt x="110" y="58"/>
                    </a:cubicBezTo>
                    <a:cubicBezTo>
                      <a:pt x="110" y="57"/>
                      <a:pt x="109" y="56"/>
                      <a:pt x="108" y="56"/>
                    </a:cubicBezTo>
                    <a:cubicBezTo>
                      <a:pt x="97" y="54"/>
                      <a:pt x="97" y="54"/>
                      <a:pt x="97" y="54"/>
                    </a:cubicBezTo>
                    <a:cubicBezTo>
                      <a:pt x="96" y="49"/>
                      <a:pt x="96" y="49"/>
                      <a:pt x="96" y="49"/>
                    </a:cubicBezTo>
                    <a:cubicBezTo>
                      <a:pt x="107" y="44"/>
                      <a:pt x="107" y="44"/>
                      <a:pt x="107" y="44"/>
                    </a:cubicBezTo>
                    <a:cubicBezTo>
                      <a:pt x="108" y="44"/>
                      <a:pt x="109" y="43"/>
                      <a:pt x="109" y="43"/>
                    </a:cubicBezTo>
                    <a:cubicBezTo>
                      <a:pt x="109" y="42"/>
                      <a:pt x="109" y="41"/>
                      <a:pt x="109" y="40"/>
                    </a:cubicBezTo>
                    <a:cubicBezTo>
                      <a:pt x="103" y="27"/>
                      <a:pt x="103" y="27"/>
                      <a:pt x="103" y="27"/>
                    </a:cubicBezTo>
                    <a:cubicBezTo>
                      <a:pt x="102" y="25"/>
                      <a:pt x="100" y="24"/>
                      <a:pt x="99" y="25"/>
                    </a:cubicBezTo>
                    <a:cubicBezTo>
                      <a:pt x="88" y="30"/>
                      <a:pt x="88" y="30"/>
                      <a:pt x="88" y="30"/>
                    </a:cubicBezTo>
                    <a:cubicBezTo>
                      <a:pt x="85" y="26"/>
                      <a:pt x="85" y="26"/>
                      <a:pt x="85" y="26"/>
                    </a:cubicBezTo>
                    <a:cubicBezTo>
                      <a:pt x="91" y="16"/>
                      <a:pt x="91" y="16"/>
                      <a:pt x="91" y="16"/>
                    </a:cubicBezTo>
                    <a:cubicBezTo>
                      <a:pt x="91" y="15"/>
                      <a:pt x="91" y="14"/>
                      <a:pt x="91" y="14"/>
                    </a:cubicBezTo>
                    <a:cubicBezTo>
                      <a:pt x="91" y="13"/>
                      <a:pt x="90" y="12"/>
                      <a:pt x="89" y="12"/>
                    </a:cubicBezTo>
                    <a:cubicBezTo>
                      <a:pt x="76" y="4"/>
                      <a:pt x="76" y="4"/>
                      <a:pt x="76" y="4"/>
                    </a:cubicBezTo>
                    <a:cubicBezTo>
                      <a:pt x="75" y="4"/>
                      <a:pt x="73" y="4"/>
                      <a:pt x="72" y="6"/>
                    </a:cubicBezTo>
                    <a:cubicBezTo>
                      <a:pt x="66" y="16"/>
                      <a:pt x="66" y="16"/>
                      <a:pt x="66" y="16"/>
                    </a:cubicBezTo>
                    <a:cubicBezTo>
                      <a:pt x="62" y="15"/>
                      <a:pt x="62" y="15"/>
                      <a:pt x="62" y="15"/>
                    </a:cubicBezTo>
                    <a:cubicBezTo>
                      <a:pt x="61" y="3"/>
                      <a:pt x="61" y="3"/>
                      <a:pt x="61" y="3"/>
                    </a:cubicBezTo>
                    <a:cubicBezTo>
                      <a:pt x="60" y="1"/>
                      <a:pt x="59" y="0"/>
                      <a:pt x="57" y="0"/>
                    </a:cubicBezTo>
                    <a:cubicBezTo>
                      <a:pt x="42" y="2"/>
                      <a:pt x="42" y="2"/>
                      <a:pt x="42" y="2"/>
                    </a:cubicBezTo>
                    <a:cubicBezTo>
                      <a:pt x="42" y="2"/>
                      <a:pt x="41" y="2"/>
                      <a:pt x="40" y="3"/>
                    </a:cubicBezTo>
                    <a:cubicBezTo>
                      <a:pt x="40" y="4"/>
                      <a:pt x="40" y="4"/>
                      <a:pt x="40" y="5"/>
                    </a:cubicBezTo>
                    <a:cubicBezTo>
                      <a:pt x="41" y="17"/>
                      <a:pt x="41" y="17"/>
                      <a:pt x="41" y="17"/>
                    </a:cubicBezTo>
                    <a:cubicBezTo>
                      <a:pt x="37" y="19"/>
                      <a:pt x="37" y="19"/>
                      <a:pt x="37" y="19"/>
                    </a:cubicBezTo>
                    <a:cubicBezTo>
                      <a:pt x="29" y="10"/>
                      <a:pt x="29" y="10"/>
                      <a:pt x="29" y="10"/>
                    </a:cubicBezTo>
                    <a:cubicBezTo>
                      <a:pt x="28" y="9"/>
                      <a:pt x="27" y="9"/>
                      <a:pt x="26" y="9"/>
                    </a:cubicBezTo>
                    <a:cubicBezTo>
                      <a:pt x="26" y="9"/>
                      <a:pt x="25" y="9"/>
                      <a:pt x="24" y="10"/>
                    </a:cubicBezTo>
                    <a:cubicBezTo>
                      <a:pt x="13" y="20"/>
                      <a:pt x="13" y="20"/>
                      <a:pt x="13" y="20"/>
                    </a:cubicBezTo>
                    <a:cubicBezTo>
                      <a:pt x="13" y="20"/>
                      <a:pt x="12" y="21"/>
                      <a:pt x="12" y="22"/>
                    </a:cubicBezTo>
                    <a:cubicBezTo>
                      <a:pt x="12" y="23"/>
                      <a:pt x="12" y="24"/>
                      <a:pt x="13" y="24"/>
                    </a:cubicBezTo>
                    <a:cubicBezTo>
                      <a:pt x="21" y="33"/>
                      <a:pt x="21" y="33"/>
                      <a:pt x="21" y="33"/>
                    </a:cubicBezTo>
                    <a:cubicBezTo>
                      <a:pt x="19" y="37"/>
                      <a:pt x="19" y="37"/>
                      <a:pt x="19" y="37"/>
                    </a:cubicBezTo>
                    <a:cubicBezTo>
                      <a:pt x="7" y="34"/>
                      <a:pt x="7" y="34"/>
                      <a:pt x="7" y="34"/>
                    </a:cubicBezTo>
                    <a:cubicBezTo>
                      <a:pt x="5" y="34"/>
                      <a:pt x="4" y="35"/>
                      <a:pt x="3" y="37"/>
                    </a:cubicBezTo>
                    <a:cubicBezTo>
                      <a:pt x="0" y="51"/>
                      <a:pt x="0" y="51"/>
                      <a:pt x="0" y="51"/>
                    </a:cubicBezTo>
                    <a:cubicBezTo>
                      <a:pt x="0" y="52"/>
                      <a:pt x="0" y="53"/>
                      <a:pt x="1" y="54"/>
                    </a:cubicBezTo>
                    <a:cubicBezTo>
                      <a:pt x="1" y="54"/>
                      <a:pt x="2" y="55"/>
                      <a:pt x="3" y="55"/>
                    </a:cubicBezTo>
                    <a:cubicBezTo>
                      <a:pt x="14" y="58"/>
                      <a:pt x="14" y="58"/>
                      <a:pt x="14" y="58"/>
                    </a:cubicBezTo>
                    <a:cubicBezTo>
                      <a:pt x="15" y="62"/>
                      <a:pt x="15" y="62"/>
                      <a:pt x="15" y="62"/>
                    </a:cubicBezTo>
                    <a:cubicBezTo>
                      <a:pt x="4" y="67"/>
                      <a:pt x="4" y="67"/>
                      <a:pt x="4" y="67"/>
                    </a:cubicBezTo>
                    <a:cubicBezTo>
                      <a:pt x="2" y="68"/>
                      <a:pt x="1" y="70"/>
                      <a:pt x="2" y="71"/>
                    </a:cubicBezTo>
                    <a:cubicBezTo>
                      <a:pt x="8" y="85"/>
                      <a:pt x="8" y="85"/>
                      <a:pt x="8" y="85"/>
                    </a:cubicBezTo>
                    <a:cubicBezTo>
                      <a:pt x="9" y="86"/>
                      <a:pt x="9" y="86"/>
                      <a:pt x="10" y="86"/>
                    </a:cubicBezTo>
                    <a:cubicBezTo>
                      <a:pt x="11" y="87"/>
                      <a:pt x="12" y="87"/>
                      <a:pt x="12" y="86"/>
                    </a:cubicBezTo>
                    <a:cubicBezTo>
                      <a:pt x="23" y="81"/>
                      <a:pt x="23" y="81"/>
                      <a:pt x="23" y="81"/>
                    </a:cubicBezTo>
                    <a:cubicBezTo>
                      <a:pt x="26" y="85"/>
                      <a:pt x="26" y="85"/>
                      <a:pt x="26" y="85"/>
                    </a:cubicBezTo>
                    <a:cubicBezTo>
                      <a:pt x="20" y="95"/>
                      <a:pt x="20" y="95"/>
                      <a:pt x="20" y="95"/>
                    </a:cubicBezTo>
                    <a:cubicBezTo>
                      <a:pt x="20" y="96"/>
                      <a:pt x="20" y="97"/>
                      <a:pt x="20" y="98"/>
                    </a:cubicBezTo>
                    <a:cubicBezTo>
                      <a:pt x="20" y="98"/>
                      <a:pt x="20" y="99"/>
                      <a:pt x="21" y="99"/>
                    </a:cubicBezTo>
                    <a:cubicBezTo>
                      <a:pt x="21" y="99"/>
                      <a:pt x="21" y="99"/>
                      <a:pt x="21" y="100"/>
                    </a:cubicBezTo>
                    <a:cubicBezTo>
                      <a:pt x="34" y="107"/>
                      <a:pt x="34" y="107"/>
                      <a:pt x="34" y="107"/>
                    </a:cubicBezTo>
                    <a:cubicBezTo>
                      <a:pt x="35" y="107"/>
                      <a:pt x="36" y="107"/>
                      <a:pt x="37" y="107"/>
                    </a:cubicBezTo>
                    <a:cubicBezTo>
                      <a:pt x="38" y="107"/>
                      <a:pt x="38" y="106"/>
                      <a:pt x="39" y="106"/>
                    </a:cubicBezTo>
                    <a:cubicBezTo>
                      <a:pt x="44" y="95"/>
                      <a:pt x="44" y="95"/>
                      <a:pt x="44" y="95"/>
                    </a:cubicBezTo>
                    <a:cubicBezTo>
                      <a:pt x="49" y="97"/>
                      <a:pt x="49" y="97"/>
                      <a:pt x="49" y="97"/>
                    </a:cubicBezTo>
                    <a:cubicBezTo>
                      <a:pt x="50" y="108"/>
                      <a:pt x="50" y="108"/>
                      <a:pt x="50" y="108"/>
                    </a:cubicBezTo>
                    <a:cubicBezTo>
                      <a:pt x="50" y="109"/>
                      <a:pt x="51" y="110"/>
                      <a:pt x="51" y="111"/>
                    </a:cubicBezTo>
                    <a:cubicBezTo>
                      <a:pt x="52" y="111"/>
                      <a:pt x="53" y="111"/>
                      <a:pt x="54" y="111"/>
                    </a:cubicBezTo>
                    <a:cubicBezTo>
                      <a:pt x="69" y="110"/>
                      <a:pt x="69" y="110"/>
                      <a:pt x="69" y="110"/>
                    </a:cubicBezTo>
                    <a:cubicBezTo>
                      <a:pt x="69" y="109"/>
                      <a:pt x="70" y="109"/>
                      <a:pt x="71" y="108"/>
                    </a:cubicBezTo>
                    <a:cubicBezTo>
                      <a:pt x="71" y="108"/>
                      <a:pt x="71" y="107"/>
                      <a:pt x="71" y="106"/>
                    </a:cubicBezTo>
                    <a:cubicBezTo>
                      <a:pt x="70" y="94"/>
                      <a:pt x="70" y="94"/>
                      <a:pt x="70" y="94"/>
                    </a:cubicBezTo>
                    <a:cubicBezTo>
                      <a:pt x="74" y="93"/>
                      <a:pt x="74" y="93"/>
                      <a:pt x="74" y="93"/>
                    </a:cubicBezTo>
                    <a:cubicBezTo>
                      <a:pt x="82" y="101"/>
                      <a:pt x="82" y="101"/>
                      <a:pt x="82" y="101"/>
                    </a:cubicBezTo>
                    <a:cubicBezTo>
                      <a:pt x="83" y="102"/>
                      <a:pt x="84" y="102"/>
                      <a:pt x="84" y="102"/>
                    </a:cubicBezTo>
                    <a:cubicBezTo>
                      <a:pt x="85" y="102"/>
                      <a:pt x="86" y="102"/>
                      <a:pt x="87" y="102"/>
                    </a:cubicBezTo>
                    <a:cubicBezTo>
                      <a:pt x="98" y="92"/>
                      <a:pt x="98" y="92"/>
                      <a:pt x="98" y="92"/>
                    </a:cubicBezTo>
                    <a:cubicBezTo>
                      <a:pt x="98" y="91"/>
                      <a:pt x="99" y="90"/>
                      <a:pt x="99" y="89"/>
                    </a:cubicBezTo>
                    <a:close/>
                    <a:moveTo>
                      <a:pt x="66" y="67"/>
                    </a:moveTo>
                    <a:cubicBezTo>
                      <a:pt x="59" y="72"/>
                      <a:pt x="50" y="72"/>
                      <a:pt x="44" y="66"/>
                    </a:cubicBezTo>
                    <a:cubicBezTo>
                      <a:pt x="39" y="60"/>
                      <a:pt x="39" y="50"/>
                      <a:pt x="45" y="45"/>
                    </a:cubicBezTo>
                    <a:cubicBezTo>
                      <a:pt x="51" y="39"/>
                      <a:pt x="61" y="39"/>
                      <a:pt x="67" y="46"/>
                    </a:cubicBezTo>
                    <a:cubicBezTo>
                      <a:pt x="72" y="52"/>
                      <a:pt x="72" y="61"/>
                      <a:pt x="66" y="67"/>
                    </a:cubicBezTo>
                    <a:close/>
                  </a:path>
                </a:pathLst>
              </a:custGeom>
              <a:solidFill>
                <a:srgbClr val="FFFFFF"/>
              </a:solidFill>
              <a:ln w="9525">
                <a:solidFill>
                  <a:srgbClr val="272A48"/>
                </a:solidFill>
                <a:round/>
                <a:headEnd/>
                <a:tailEnd/>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sp>
          <p:nvSpPr>
            <p:cNvPr id="20" name="Rounded Rectangle 19"/>
            <p:cNvSpPr/>
            <p:nvPr/>
          </p:nvSpPr>
          <p:spPr>
            <a:xfrm>
              <a:off x="6874920" y="3156204"/>
              <a:ext cx="579585" cy="584905"/>
            </a:xfrm>
            <a:prstGeom prst="roundRect">
              <a:avLst>
                <a:gd name="adj" fmla="val 5676"/>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t="100000" r="100000"/>
              </a:path>
              <a:tileRect l="-100000" b="-100000"/>
            </a:gradFill>
            <a:ln>
              <a:solidFill>
                <a:srgbClr val="272A48"/>
              </a:solidFill>
            </a:ln>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defTabSz="1442225"/>
              <a:r>
                <a:rPr lang="en-US" sz="1400" b="1" cap="all" dirty="0" smtClean="0">
                  <a:solidFill>
                    <a:schemeClr val="accent1"/>
                  </a:solidFill>
                  <a:effectLst>
                    <a:outerShdw blurRad="127000" algn="ctr" rotWithShape="0">
                      <a:prstClr val="black">
                        <a:alpha val="40000"/>
                      </a:prstClr>
                    </a:outerShdw>
                  </a:effectLst>
                  <a:latin typeface="Arial Narrow" panose="020B0606020202030204" pitchFamily="34" charset="0"/>
                </a:rPr>
                <a:t>ADC</a:t>
              </a:r>
              <a:endParaRPr lang="en-US" sz="1400" b="1" cap="all" dirty="0">
                <a:solidFill>
                  <a:schemeClr val="accent1"/>
                </a:solidFill>
                <a:effectLst>
                  <a:outerShdw blurRad="127000" algn="ctr" rotWithShape="0">
                    <a:prstClr val="black">
                      <a:alpha val="40000"/>
                    </a:prstClr>
                  </a:outerShdw>
                </a:effectLst>
                <a:latin typeface="Arial Narrow" panose="020B0606020202030204" pitchFamily="34" charset="0"/>
              </a:endParaRPr>
            </a:p>
          </p:txBody>
        </p:sp>
      </p:grpSp>
      <p:grpSp>
        <p:nvGrpSpPr>
          <p:cNvPr id="15" name="Group 14"/>
          <p:cNvGrpSpPr/>
          <p:nvPr/>
        </p:nvGrpSpPr>
        <p:grpSpPr>
          <a:xfrm>
            <a:off x="3172509" y="2652476"/>
            <a:ext cx="614981" cy="1088633"/>
            <a:chOff x="3172509" y="2652476"/>
            <a:chExt cx="614981" cy="1088633"/>
          </a:xfrm>
        </p:grpSpPr>
        <p:grpSp>
          <p:nvGrpSpPr>
            <p:cNvPr id="24" name="NEW Cog1"/>
            <p:cNvGrpSpPr/>
            <p:nvPr/>
          </p:nvGrpSpPr>
          <p:grpSpPr>
            <a:xfrm>
              <a:off x="3224399" y="2652476"/>
              <a:ext cx="482168" cy="464728"/>
              <a:chOff x="3910196" y="1093807"/>
              <a:chExt cx="797929" cy="769070"/>
            </a:xfrm>
          </p:grpSpPr>
          <p:sp>
            <p:nvSpPr>
              <p:cNvPr id="26" name="Freeform 57"/>
              <p:cNvSpPr>
                <a:spLocks noEditPoints="1"/>
              </p:cNvSpPr>
              <p:nvPr/>
            </p:nvSpPr>
            <p:spPr bwMode="auto">
              <a:xfrm>
                <a:off x="3910196" y="1093807"/>
                <a:ext cx="401959" cy="401959"/>
              </a:xfrm>
              <a:custGeom>
                <a:avLst/>
                <a:gdLst/>
                <a:ahLst/>
                <a:cxnLst>
                  <a:cxn ang="0">
                    <a:pos x="153" y="80"/>
                  </a:cxn>
                  <a:cxn ang="0">
                    <a:pos x="137" y="70"/>
                  </a:cxn>
                  <a:cxn ang="0">
                    <a:pos x="155" y="61"/>
                  </a:cxn>
                  <a:cxn ang="0">
                    <a:pos x="146" y="38"/>
                  </a:cxn>
                  <a:cxn ang="0">
                    <a:pos x="140" y="36"/>
                  </a:cxn>
                  <a:cxn ang="0">
                    <a:pos x="121" y="38"/>
                  </a:cxn>
                  <a:cxn ang="0">
                    <a:pos x="130" y="20"/>
                  </a:cxn>
                  <a:cxn ang="0">
                    <a:pos x="110" y="6"/>
                  </a:cxn>
                  <a:cxn ang="0">
                    <a:pos x="95" y="22"/>
                  </a:cxn>
                  <a:cxn ang="0">
                    <a:pos x="87" y="4"/>
                  </a:cxn>
                  <a:cxn ang="0">
                    <a:pos x="82" y="0"/>
                  </a:cxn>
                  <a:cxn ang="0">
                    <a:pos x="57" y="7"/>
                  </a:cxn>
                  <a:cxn ang="0">
                    <a:pos x="53" y="26"/>
                  </a:cxn>
                  <a:cxn ang="0">
                    <a:pos x="36" y="13"/>
                  </a:cxn>
                  <a:cxn ang="0">
                    <a:pos x="18" y="29"/>
                  </a:cxn>
                  <a:cxn ang="0">
                    <a:pos x="30" y="45"/>
                  </a:cxn>
                  <a:cxn ang="0">
                    <a:pos x="10" y="47"/>
                  </a:cxn>
                  <a:cxn ang="0">
                    <a:pos x="5" y="50"/>
                  </a:cxn>
                  <a:cxn ang="0">
                    <a:pos x="1" y="74"/>
                  </a:cxn>
                  <a:cxn ang="0">
                    <a:pos x="20" y="80"/>
                  </a:cxn>
                  <a:cxn ang="0">
                    <a:pos x="5" y="93"/>
                  </a:cxn>
                  <a:cxn ang="0">
                    <a:pos x="11" y="118"/>
                  </a:cxn>
                  <a:cxn ang="0">
                    <a:pos x="17" y="121"/>
                  </a:cxn>
                  <a:cxn ang="0">
                    <a:pos x="37" y="119"/>
                  </a:cxn>
                  <a:cxn ang="0">
                    <a:pos x="29" y="140"/>
                  </a:cxn>
                  <a:cxn ang="0">
                    <a:pos x="51" y="151"/>
                  </a:cxn>
                  <a:cxn ang="0">
                    <a:pos x="62" y="134"/>
                  </a:cxn>
                  <a:cxn ang="0">
                    <a:pos x="70" y="153"/>
                  </a:cxn>
                  <a:cxn ang="0">
                    <a:pos x="73" y="157"/>
                  </a:cxn>
                  <a:cxn ang="0">
                    <a:pos x="96" y="155"/>
                  </a:cxn>
                  <a:cxn ang="0">
                    <a:pos x="100" y="150"/>
                  </a:cxn>
                  <a:cxn ang="0">
                    <a:pos x="104" y="131"/>
                  </a:cxn>
                  <a:cxn ang="0">
                    <a:pos x="119" y="145"/>
                  </a:cxn>
                  <a:cxn ang="0">
                    <a:pos x="138" y="130"/>
                  </a:cxn>
                  <a:cxn ang="0">
                    <a:pos x="138" y="124"/>
                  </a:cxn>
                  <a:cxn ang="0">
                    <a:pos x="130" y="106"/>
                  </a:cxn>
                  <a:cxn ang="0">
                    <a:pos x="150" y="109"/>
                  </a:cxn>
                  <a:cxn ang="0">
                    <a:pos x="157" y="86"/>
                  </a:cxn>
                  <a:cxn ang="0">
                    <a:pos x="99" y="83"/>
                  </a:cxn>
                  <a:cxn ang="0">
                    <a:pos x="58" y="74"/>
                  </a:cxn>
                  <a:cxn ang="0">
                    <a:pos x="99" y="83"/>
                  </a:cxn>
                </a:cxnLst>
                <a:rect l="0" t="0" r="r" b="b"/>
                <a:pathLst>
                  <a:path w="157" h="157">
                    <a:moveTo>
                      <a:pt x="156" y="82"/>
                    </a:moveTo>
                    <a:cubicBezTo>
                      <a:pt x="156" y="81"/>
                      <a:pt x="155" y="81"/>
                      <a:pt x="153" y="80"/>
                    </a:cubicBezTo>
                    <a:cubicBezTo>
                      <a:pt x="137" y="77"/>
                      <a:pt x="137" y="77"/>
                      <a:pt x="137" y="77"/>
                    </a:cubicBezTo>
                    <a:cubicBezTo>
                      <a:pt x="137" y="70"/>
                      <a:pt x="137" y="70"/>
                      <a:pt x="137" y="70"/>
                    </a:cubicBezTo>
                    <a:cubicBezTo>
                      <a:pt x="152" y="63"/>
                      <a:pt x="152" y="63"/>
                      <a:pt x="152" y="63"/>
                    </a:cubicBezTo>
                    <a:cubicBezTo>
                      <a:pt x="153" y="63"/>
                      <a:pt x="154" y="62"/>
                      <a:pt x="155" y="61"/>
                    </a:cubicBezTo>
                    <a:cubicBezTo>
                      <a:pt x="155" y="60"/>
                      <a:pt x="155" y="59"/>
                      <a:pt x="154" y="58"/>
                    </a:cubicBezTo>
                    <a:cubicBezTo>
                      <a:pt x="146" y="38"/>
                      <a:pt x="146" y="38"/>
                      <a:pt x="146" y="38"/>
                    </a:cubicBezTo>
                    <a:cubicBezTo>
                      <a:pt x="146" y="37"/>
                      <a:pt x="145" y="36"/>
                      <a:pt x="144" y="36"/>
                    </a:cubicBezTo>
                    <a:cubicBezTo>
                      <a:pt x="143" y="35"/>
                      <a:pt x="141" y="36"/>
                      <a:pt x="140" y="36"/>
                    </a:cubicBezTo>
                    <a:cubicBezTo>
                      <a:pt x="125" y="43"/>
                      <a:pt x="125" y="43"/>
                      <a:pt x="125" y="43"/>
                    </a:cubicBezTo>
                    <a:cubicBezTo>
                      <a:pt x="121" y="38"/>
                      <a:pt x="121" y="38"/>
                      <a:pt x="121" y="38"/>
                    </a:cubicBezTo>
                    <a:cubicBezTo>
                      <a:pt x="129" y="23"/>
                      <a:pt x="129" y="23"/>
                      <a:pt x="129" y="23"/>
                    </a:cubicBezTo>
                    <a:cubicBezTo>
                      <a:pt x="130" y="22"/>
                      <a:pt x="130" y="21"/>
                      <a:pt x="130" y="20"/>
                    </a:cubicBezTo>
                    <a:cubicBezTo>
                      <a:pt x="130" y="19"/>
                      <a:pt x="129" y="18"/>
                      <a:pt x="128" y="17"/>
                    </a:cubicBezTo>
                    <a:cubicBezTo>
                      <a:pt x="110" y="6"/>
                      <a:pt x="110" y="6"/>
                      <a:pt x="110" y="6"/>
                    </a:cubicBezTo>
                    <a:cubicBezTo>
                      <a:pt x="108" y="5"/>
                      <a:pt x="105" y="6"/>
                      <a:pt x="104" y="8"/>
                    </a:cubicBezTo>
                    <a:cubicBezTo>
                      <a:pt x="95" y="22"/>
                      <a:pt x="95" y="22"/>
                      <a:pt x="95" y="22"/>
                    </a:cubicBezTo>
                    <a:cubicBezTo>
                      <a:pt x="89" y="21"/>
                      <a:pt x="89" y="21"/>
                      <a:pt x="89" y="21"/>
                    </a:cubicBezTo>
                    <a:cubicBezTo>
                      <a:pt x="87" y="4"/>
                      <a:pt x="87" y="4"/>
                      <a:pt x="87" y="4"/>
                    </a:cubicBezTo>
                    <a:cubicBezTo>
                      <a:pt x="87" y="3"/>
                      <a:pt x="87" y="2"/>
                      <a:pt x="86" y="1"/>
                    </a:cubicBezTo>
                    <a:cubicBezTo>
                      <a:pt x="85" y="0"/>
                      <a:pt x="84" y="0"/>
                      <a:pt x="82" y="0"/>
                    </a:cubicBezTo>
                    <a:cubicBezTo>
                      <a:pt x="61" y="2"/>
                      <a:pt x="61" y="2"/>
                      <a:pt x="61" y="2"/>
                    </a:cubicBezTo>
                    <a:cubicBezTo>
                      <a:pt x="59" y="2"/>
                      <a:pt x="57" y="4"/>
                      <a:pt x="57" y="7"/>
                    </a:cubicBezTo>
                    <a:cubicBezTo>
                      <a:pt x="59" y="23"/>
                      <a:pt x="59" y="23"/>
                      <a:pt x="59" y="23"/>
                    </a:cubicBezTo>
                    <a:cubicBezTo>
                      <a:pt x="53" y="26"/>
                      <a:pt x="53" y="26"/>
                      <a:pt x="53" y="26"/>
                    </a:cubicBezTo>
                    <a:cubicBezTo>
                      <a:pt x="42" y="13"/>
                      <a:pt x="42" y="13"/>
                      <a:pt x="42" y="13"/>
                    </a:cubicBezTo>
                    <a:cubicBezTo>
                      <a:pt x="40" y="11"/>
                      <a:pt x="37" y="11"/>
                      <a:pt x="36" y="13"/>
                    </a:cubicBezTo>
                    <a:cubicBezTo>
                      <a:pt x="20" y="26"/>
                      <a:pt x="20" y="26"/>
                      <a:pt x="20" y="26"/>
                    </a:cubicBezTo>
                    <a:cubicBezTo>
                      <a:pt x="19" y="27"/>
                      <a:pt x="18" y="28"/>
                      <a:pt x="18" y="29"/>
                    </a:cubicBezTo>
                    <a:cubicBezTo>
                      <a:pt x="18" y="31"/>
                      <a:pt x="19" y="32"/>
                      <a:pt x="19" y="33"/>
                    </a:cubicBezTo>
                    <a:cubicBezTo>
                      <a:pt x="30" y="45"/>
                      <a:pt x="30" y="45"/>
                      <a:pt x="30" y="45"/>
                    </a:cubicBezTo>
                    <a:cubicBezTo>
                      <a:pt x="27" y="51"/>
                      <a:pt x="27" y="51"/>
                      <a:pt x="27" y="51"/>
                    </a:cubicBezTo>
                    <a:cubicBezTo>
                      <a:pt x="10" y="47"/>
                      <a:pt x="10" y="47"/>
                      <a:pt x="10" y="47"/>
                    </a:cubicBezTo>
                    <a:cubicBezTo>
                      <a:pt x="9" y="47"/>
                      <a:pt x="8" y="47"/>
                      <a:pt x="7" y="48"/>
                    </a:cubicBezTo>
                    <a:cubicBezTo>
                      <a:pt x="6" y="48"/>
                      <a:pt x="5" y="49"/>
                      <a:pt x="5" y="50"/>
                    </a:cubicBezTo>
                    <a:cubicBezTo>
                      <a:pt x="1" y="71"/>
                      <a:pt x="1" y="71"/>
                      <a:pt x="1" y="71"/>
                    </a:cubicBezTo>
                    <a:cubicBezTo>
                      <a:pt x="0" y="72"/>
                      <a:pt x="1" y="73"/>
                      <a:pt x="1" y="74"/>
                    </a:cubicBezTo>
                    <a:cubicBezTo>
                      <a:pt x="2" y="75"/>
                      <a:pt x="3" y="76"/>
                      <a:pt x="4" y="76"/>
                    </a:cubicBezTo>
                    <a:cubicBezTo>
                      <a:pt x="20" y="80"/>
                      <a:pt x="20" y="80"/>
                      <a:pt x="20" y="80"/>
                    </a:cubicBezTo>
                    <a:cubicBezTo>
                      <a:pt x="21" y="86"/>
                      <a:pt x="21" y="86"/>
                      <a:pt x="21" y="86"/>
                    </a:cubicBezTo>
                    <a:cubicBezTo>
                      <a:pt x="5" y="93"/>
                      <a:pt x="5" y="93"/>
                      <a:pt x="5" y="93"/>
                    </a:cubicBezTo>
                    <a:cubicBezTo>
                      <a:pt x="3" y="94"/>
                      <a:pt x="2" y="97"/>
                      <a:pt x="3" y="99"/>
                    </a:cubicBezTo>
                    <a:cubicBezTo>
                      <a:pt x="11" y="118"/>
                      <a:pt x="11" y="118"/>
                      <a:pt x="11" y="118"/>
                    </a:cubicBezTo>
                    <a:cubicBezTo>
                      <a:pt x="12" y="119"/>
                      <a:pt x="13" y="120"/>
                      <a:pt x="14" y="121"/>
                    </a:cubicBezTo>
                    <a:cubicBezTo>
                      <a:pt x="15" y="121"/>
                      <a:pt x="16" y="121"/>
                      <a:pt x="17" y="121"/>
                    </a:cubicBezTo>
                    <a:cubicBezTo>
                      <a:pt x="32" y="114"/>
                      <a:pt x="32" y="114"/>
                      <a:pt x="32" y="114"/>
                    </a:cubicBezTo>
                    <a:cubicBezTo>
                      <a:pt x="37" y="119"/>
                      <a:pt x="37" y="119"/>
                      <a:pt x="37" y="119"/>
                    </a:cubicBezTo>
                    <a:cubicBezTo>
                      <a:pt x="28" y="134"/>
                      <a:pt x="28" y="134"/>
                      <a:pt x="28" y="134"/>
                    </a:cubicBezTo>
                    <a:cubicBezTo>
                      <a:pt x="27" y="136"/>
                      <a:pt x="27" y="138"/>
                      <a:pt x="29" y="140"/>
                    </a:cubicBezTo>
                    <a:cubicBezTo>
                      <a:pt x="48" y="150"/>
                      <a:pt x="48" y="150"/>
                      <a:pt x="48" y="150"/>
                    </a:cubicBezTo>
                    <a:cubicBezTo>
                      <a:pt x="49" y="151"/>
                      <a:pt x="50" y="151"/>
                      <a:pt x="51" y="151"/>
                    </a:cubicBezTo>
                    <a:cubicBezTo>
                      <a:pt x="52" y="150"/>
                      <a:pt x="53" y="150"/>
                      <a:pt x="54" y="149"/>
                    </a:cubicBezTo>
                    <a:cubicBezTo>
                      <a:pt x="62" y="134"/>
                      <a:pt x="62" y="134"/>
                      <a:pt x="62" y="134"/>
                    </a:cubicBezTo>
                    <a:cubicBezTo>
                      <a:pt x="69" y="136"/>
                      <a:pt x="69" y="136"/>
                      <a:pt x="69" y="136"/>
                    </a:cubicBezTo>
                    <a:cubicBezTo>
                      <a:pt x="70" y="153"/>
                      <a:pt x="70" y="153"/>
                      <a:pt x="70" y="153"/>
                    </a:cubicBezTo>
                    <a:cubicBezTo>
                      <a:pt x="70" y="154"/>
                      <a:pt x="71" y="155"/>
                      <a:pt x="72" y="156"/>
                    </a:cubicBezTo>
                    <a:cubicBezTo>
                      <a:pt x="72" y="156"/>
                      <a:pt x="73" y="157"/>
                      <a:pt x="73" y="157"/>
                    </a:cubicBezTo>
                    <a:cubicBezTo>
                      <a:pt x="74" y="157"/>
                      <a:pt x="74" y="157"/>
                      <a:pt x="75" y="157"/>
                    </a:cubicBezTo>
                    <a:cubicBezTo>
                      <a:pt x="96" y="155"/>
                      <a:pt x="96" y="155"/>
                      <a:pt x="96" y="155"/>
                    </a:cubicBezTo>
                    <a:cubicBezTo>
                      <a:pt x="97" y="155"/>
                      <a:pt x="98" y="154"/>
                      <a:pt x="99" y="153"/>
                    </a:cubicBezTo>
                    <a:cubicBezTo>
                      <a:pt x="100" y="152"/>
                      <a:pt x="100" y="151"/>
                      <a:pt x="100" y="150"/>
                    </a:cubicBezTo>
                    <a:cubicBezTo>
                      <a:pt x="98" y="133"/>
                      <a:pt x="98" y="133"/>
                      <a:pt x="98" y="133"/>
                    </a:cubicBezTo>
                    <a:cubicBezTo>
                      <a:pt x="104" y="131"/>
                      <a:pt x="104" y="131"/>
                      <a:pt x="104" y="131"/>
                    </a:cubicBezTo>
                    <a:cubicBezTo>
                      <a:pt x="116" y="144"/>
                      <a:pt x="116" y="144"/>
                      <a:pt x="116" y="144"/>
                    </a:cubicBezTo>
                    <a:cubicBezTo>
                      <a:pt x="116" y="144"/>
                      <a:pt x="117" y="145"/>
                      <a:pt x="119" y="145"/>
                    </a:cubicBezTo>
                    <a:cubicBezTo>
                      <a:pt x="120" y="145"/>
                      <a:pt x="121" y="145"/>
                      <a:pt x="122" y="144"/>
                    </a:cubicBezTo>
                    <a:cubicBezTo>
                      <a:pt x="138" y="130"/>
                      <a:pt x="138" y="130"/>
                      <a:pt x="138" y="130"/>
                    </a:cubicBezTo>
                    <a:cubicBezTo>
                      <a:pt x="138" y="129"/>
                      <a:pt x="139" y="128"/>
                      <a:pt x="139" y="127"/>
                    </a:cubicBezTo>
                    <a:cubicBezTo>
                      <a:pt x="139" y="126"/>
                      <a:pt x="139" y="125"/>
                      <a:pt x="138" y="124"/>
                    </a:cubicBezTo>
                    <a:cubicBezTo>
                      <a:pt x="127" y="111"/>
                      <a:pt x="127" y="111"/>
                      <a:pt x="127" y="111"/>
                    </a:cubicBezTo>
                    <a:cubicBezTo>
                      <a:pt x="130" y="106"/>
                      <a:pt x="130" y="106"/>
                      <a:pt x="130" y="106"/>
                    </a:cubicBezTo>
                    <a:cubicBezTo>
                      <a:pt x="147" y="109"/>
                      <a:pt x="147" y="109"/>
                      <a:pt x="147" y="109"/>
                    </a:cubicBezTo>
                    <a:cubicBezTo>
                      <a:pt x="148" y="110"/>
                      <a:pt x="149" y="109"/>
                      <a:pt x="150" y="109"/>
                    </a:cubicBezTo>
                    <a:cubicBezTo>
                      <a:pt x="151" y="108"/>
                      <a:pt x="152" y="107"/>
                      <a:pt x="152" y="106"/>
                    </a:cubicBezTo>
                    <a:cubicBezTo>
                      <a:pt x="157" y="86"/>
                      <a:pt x="157" y="86"/>
                      <a:pt x="157" y="86"/>
                    </a:cubicBezTo>
                    <a:cubicBezTo>
                      <a:pt x="157" y="84"/>
                      <a:pt x="157" y="83"/>
                      <a:pt x="156" y="82"/>
                    </a:cubicBezTo>
                    <a:close/>
                    <a:moveTo>
                      <a:pt x="99" y="83"/>
                    </a:moveTo>
                    <a:cubicBezTo>
                      <a:pt x="97" y="94"/>
                      <a:pt x="85" y="102"/>
                      <a:pt x="74" y="99"/>
                    </a:cubicBezTo>
                    <a:cubicBezTo>
                      <a:pt x="63" y="96"/>
                      <a:pt x="55" y="85"/>
                      <a:pt x="58" y="74"/>
                    </a:cubicBezTo>
                    <a:cubicBezTo>
                      <a:pt x="60" y="62"/>
                      <a:pt x="72" y="55"/>
                      <a:pt x="83" y="58"/>
                    </a:cubicBezTo>
                    <a:cubicBezTo>
                      <a:pt x="95" y="60"/>
                      <a:pt x="102" y="71"/>
                      <a:pt x="99" y="83"/>
                    </a:cubicBezTo>
                    <a:close/>
                  </a:path>
                </a:pathLst>
              </a:custGeom>
              <a:solidFill>
                <a:srgbClr val="FFFFFF"/>
              </a:solidFill>
              <a:ln w="9525">
                <a:solidFill>
                  <a:srgbClr val="272A48"/>
                </a:solidFill>
                <a:round/>
                <a:headEnd/>
                <a:tailEnd/>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27" name="Freeform 58"/>
              <p:cNvSpPr>
                <a:spLocks noEditPoints="1"/>
              </p:cNvSpPr>
              <p:nvPr/>
            </p:nvSpPr>
            <p:spPr bwMode="auto">
              <a:xfrm>
                <a:off x="4197625" y="1352378"/>
                <a:ext cx="510500" cy="510499"/>
              </a:xfrm>
              <a:custGeom>
                <a:avLst/>
                <a:gdLst/>
                <a:ahLst/>
                <a:cxnLst>
                  <a:cxn ang="0">
                    <a:pos x="98" y="87"/>
                  </a:cxn>
                  <a:cxn ang="0">
                    <a:pos x="92" y="74"/>
                  </a:cxn>
                  <a:cxn ang="0">
                    <a:pos x="106" y="76"/>
                  </a:cxn>
                  <a:cxn ang="0">
                    <a:pos x="111" y="60"/>
                  </a:cxn>
                  <a:cxn ang="0">
                    <a:pos x="108" y="56"/>
                  </a:cxn>
                  <a:cxn ang="0">
                    <a:pos x="96" y="49"/>
                  </a:cxn>
                  <a:cxn ang="0">
                    <a:pos x="109" y="43"/>
                  </a:cxn>
                  <a:cxn ang="0">
                    <a:pos x="103" y="27"/>
                  </a:cxn>
                  <a:cxn ang="0">
                    <a:pos x="88" y="30"/>
                  </a:cxn>
                  <a:cxn ang="0">
                    <a:pos x="91" y="16"/>
                  </a:cxn>
                  <a:cxn ang="0">
                    <a:pos x="89" y="12"/>
                  </a:cxn>
                  <a:cxn ang="0">
                    <a:pos x="72" y="6"/>
                  </a:cxn>
                  <a:cxn ang="0">
                    <a:pos x="62" y="15"/>
                  </a:cxn>
                  <a:cxn ang="0">
                    <a:pos x="57" y="0"/>
                  </a:cxn>
                  <a:cxn ang="0">
                    <a:pos x="40" y="3"/>
                  </a:cxn>
                  <a:cxn ang="0">
                    <a:pos x="41" y="17"/>
                  </a:cxn>
                  <a:cxn ang="0">
                    <a:pos x="29" y="10"/>
                  </a:cxn>
                  <a:cxn ang="0">
                    <a:pos x="24" y="10"/>
                  </a:cxn>
                  <a:cxn ang="0">
                    <a:pos x="12" y="22"/>
                  </a:cxn>
                  <a:cxn ang="0">
                    <a:pos x="21" y="33"/>
                  </a:cxn>
                  <a:cxn ang="0">
                    <a:pos x="7" y="34"/>
                  </a:cxn>
                  <a:cxn ang="0">
                    <a:pos x="0" y="51"/>
                  </a:cxn>
                  <a:cxn ang="0">
                    <a:pos x="3" y="55"/>
                  </a:cxn>
                  <a:cxn ang="0">
                    <a:pos x="15" y="62"/>
                  </a:cxn>
                  <a:cxn ang="0">
                    <a:pos x="2" y="71"/>
                  </a:cxn>
                  <a:cxn ang="0">
                    <a:pos x="10" y="86"/>
                  </a:cxn>
                  <a:cxn ang="0">
                    <a:pos x="23" y="81"/>
                  </a:cxn>
                  <a:cxn ang="0">
                    <a:pos x="20" y="95"/>
                  </a:cxn>
                  <a:cxn ang="0">
                    <a:pos x="21" y="99"/>
                  </a:cxn>
                  <a:cxn ang="0">
                    <a:pos x="34" y="107"/>
                  </a:cxn>
                  <a:cxn ang="0">
                    <a:pos x="39" y="106"/>
                  </a:cxn>
                  <a:cxn ang="0">
                    <a:pos x="49" y="97"/>
                  </a:cxn>
                  <a:cxn ang="0">
                    <a:pos x="51" y="111"/>
                  </a:cxn>
                  <a:cxn ang="0">
                    <a:pos x="69" y="110"/>
                  </a:cxn>
                  <a:cxn ang="0">
                    <a:pos x="71" y="106"/>
                  </a:cxn>
                  <a:cxn ang="0">
                    <a:pos x="74" y="93"/>
                  </a:cxn>
                  <a:cxn ang="0">
                    <a:pos x="84" y="102"/>
                  </a:cxn>
                  <a:cxn ang="0">
                    <a:pos x="98" y="92"/>
                  </a:cxn>
                  <a:cxn ang="0">
                    <a:pos x="66" y="67"/>
                  </a:cxn>
                  <a:cxn ang="0">
                    <a:pos x="45" y="45"/>
                  </a:cxn>
                  <a:cxn ang="0">
                    <a:pos x="66" y="67"/>
                  </a:cxn>
                </a:cxnLst>
                <a:rect l="0" t="0" r="r" b="b"/>
                <a:pathLst>
                  <a:path w="111" h="111">
                    <a:moveTo>
                      <a:pt x="99" y="89"/>
                    </a:moveTo>
                    <a:cubicBezTo>
                      <a:pt x="99" y="89"/>
                      <a:pt x="98" y="88"/>
                      <a:pt x="98" y="87"/>
                    </a:cubicBezTo>
                    <a:cubicBezTo>
                      <a:pt x="90" y="78"/>
                      <a:pt x="90" y="78"/>
                      <a:pt x="90" y="78"/>
                    </a:cubicBezTo>
                    <a:cubicBezTo>
                      <a:pt x="92" y="74"/>
                      <a:pt x="92" y="74"/>
                      <a:pt x="92" y="74"/>
                    </a:cubicBezTo>
                    <a:cubicBezTo>
                      <a:pt x="104" y="77"/>
                      <a:pt x="104" y="77"/>
                      <a:pt x="104" y="77"/>
                    </a:cubicBezTo>
                    <a:cubicBezTo>
                      <a:pt x="105" y="77"/>
                      <a:pt x="106" y="77"/>
                      <a:pt x="106" y="76"/>
                    </a:cubicBezTo>
                    <a:cubicBezTo>
                      <a:pt x="107" y="76"/>
                      <a:pt x="108" y="75"/>
                      <a:pt x="108" y="74"/>
                    </a:cubicBezTo>
                    <a:cubicBezTo>
                      <a:pt x="111" y="60"/>
                      <a:pt x="111" y="60"/>
                      <a:pt x="111" y="60"/>
                    </a:cubicBezTo>
                    <a:cubicBezTo>
                      <a:pt x="111" y="59"/>
                      <a:pt x="111" y="58"/>
                      <a:pt x="110" y="58"/>
                    </a:cubicBezTo>
                    <a:cubicBezTo>
                      <a:pt x="110" y="57"/>
                      <a:pt x="109" y="56"/>
                      <a:pt x="108" y="56"/>
                    </a:cubicBezTo>
                    <a:cubicBezTo>
                      <a:pt x="97" y="54"/>
                      <a:pt x="97" y="54"/>
                      <a:pt x="97" y="54"/>
                    </a:cubicBezTo>
                    <a:cubicBezTo>
                      <a:pt x="96" y="49"/>
                      <a:pt x="96" y="49"/>
                      <a:pt x="96" y="49"/>
                    </a:cubicBezTo>
                    <a:cubicBezTo>
                      <a:pt x="107" y="44"/>
                      <a:pt x="107" y="44"/>
                      <a:pt x="107" y="44"/>
                    </a:cubicBezTo>
                    <a:cubicBezTo>
                      <a:pt x="108" y="44"/>
                      <a:pt x="109" y="43"/>
                      <a:pt x="109" y="43"/>
                    </a:cubicBezTo>
                    <a:cubicBezTo>
                      <a:pt x="109" y="42"/>
                      <a:pt x="109" y="41"/>
                      <a:pt x="109" y="40"/>
                    </a:cubicBezTo>
                    <a:cubicBezTo>
                      <a:pt x="103" y="27"/>
                      <a:pt x="103" y="27"/>
                      <a:pt x="103" y="27"/>
                    </a:cubicBezTo>
                    <a:cubicBezTo>
                      <a:pt x="102" y="25"/>
                      <a:pt x="100" y="24"/>
                      <a:pt x="99" y="25"/>
                    </a:cubicBezTo>
                    <a:cubicBezTo>
                      <a:pt x="88" y="30"/>
                      <a:pt x="88" y="30"/>
                      <a:pt x="88" y="30"/>
                    </a:cubicBezTo>
                    <a:cubicBezTo>
                      <a:pt x="85" y="26"/>
                      <a:pt x="85" y="26"/>
                      <a:pt x="85" y="26"/>
                    </a:cubicBezTo>
                    <a:cubicBezTo>
                      <a:pt x="91" y="16"/>
                      <a:pt x="91" y="16"/>
                      <a:pt x="91" y="16"/>
                    </a:cubicBezTo>
                    <a:cubicBezTo>
                      <a:pt x="91" y="15"/>
                      <a:pt x="91" y="14"/>
                      <a:pt x="91" y="14"/>
                    </a:cubicBezTo>
                    <a:cubicBezTo>
                      <a:pt x="91" y="13"/>
                      <a:pt x="90" y="12"/>
                      <a:pt x="89" y="12"/>
                    </a:cubicBezTo>
                    <a:cubicBezTo>
                      <a:pt x="76" y="4"/>
                      <a:pt x="76" y="4"/>
                      <a:pt x="76" y="4"/>
                    </a:cubicBezTo>
                    <a:cubicBezTo>
                      <a:pt x="75" y="4"/>
                      <a:pt x="73" y="4"/>
                      <a:pt x="72" y="6"/>
                    </a:cubicBezTo>
                    <a:cubicBezTo>
                      <a:pt x="66" y="16"/>
                      <a:pt x="66" y="16"/>
                      <a:pt x="66" y="16"/>
                    </a:cubicBezTo>
                    <a:cubicBezTo>
                      <a:pt x="62" y="15"/>
                      <a:pt x="62" y="15"/>
                      <a:pt x="62" y="15"/>
                    </a:cubicBezTo>
                    <a:cubicBezTo>
                      <a:pt x="61" y="3"/>
                      <a:pt x="61" y="3"/>
                      <a:pt x="61" y="3"/>
                    </a:cubicBezTo>
                    <a:cubicBezTo>
                      <a:pt x="60" y="1"/>
                      <a:pt x="59" y="0"/>
                      <a:pt x="57" y="0"/>
                    </a:cubicBezTo>
                    <a:cubicBezTo>
                      <a:pt x="42" y="2"/>
                      <a:pt x="42" y="2"/>
                      <a:pt x="42" y="2"/>
                    </a:cubicBezTo>
                    <a:cubicBezTo>
                      <a:pt x="42" y="2"/>
                      <a:pt x="41" y="2"/>
                      <a:pt x="40" y="3"/>
                    </a:cubicBezTo>
                    <a:cubicBezTo>
                      <a:pt x="40" y="4"/>
                      <a:pt x="40" y="4"/>
                      <a:pt x="40" y="5"/>
                    </a:cubicBezTo>
                    <a:cubicBezTo>
                      <a:pt x="41" y="17"/>
                      <a:pt x="41" y="17"/>
                      <a:pt x="41" y="17"/>
                    </a:cubicBezTo>
                    <a:cubicBezTo>
                      <a:pt x="37" y="19"/>
                      <a:pt x="37" y="19"/>
                      <a:pt x="37" y="19"/>
                    </a:cubicBezTo>
                    <a:cubicBezTo>
                      <a:pt x="29" y="10"/>
                      <a:pt x="29" y="10"/>
                      <a:pt x="29" y="10"/>
                    </a:cubicBezTo>
                    <a:cubicBezTo>
                      <a:pt x="28" y="9"/>
                      <a:pt x="27" y="9"/>
                      <a:pt x="26" y="9"/>
                    </a:cubicBezTo>
                    <a:cubicBezTo>
                      <a:pt x="26" y="9"/>
                      <a:pt x="25" y="9"/>
                      <a:pt x="24" y="10"/>
                    </a:cubicBezTo>
                    <a:cubicBezTo>
                      <a:pt x="13" y="20"/>
                      <a:pt x="13" y="20"/>
                      <a:pt x="13" y="20"/>
                    </a:cubicBezTo>
                    <a:cubicBezTo>
                      <a:pt x="13" y="20"/>
                      <a:pt x="12" y="21"/>
                      <a:pt x="12" y="22"/>
                    </a:cubicBezTo>
                    <a:cubicBezTo>
                      <a:pt x="12" y="23"/>
                      <a:pt x="12" y="24"/>
                      <a:pt x="13" y="24"/>
                    </a:cubicBezTo>
                    <a:cubicBezTo>
                      <a:pt x="21" y="33"/>
                      <a:pt x="21" y="33"/>
                      <a:pt x="21" y="33"/>
                    </a:cubicBezTo>
                    <a:cubicBezTo>
                      <a:pt x="19" y="37"/>
                      <a:pt x="19" y="37"/>
                      <a:pt x="19" y="37"/>
                    </a:cubicBezTo>
                    <a:cubicBezTo>
                      <a:pt x="7" y="34"/>
                      <a:pt x="7" y="34"/>
                      <a:pt x="7" y="34"/>
                    </a:cubicBezTo>
                    <a:cubicBezTo>
                      <a:pt x="5" y="34"/>
                      <a:pt x="4" y="35"/>
                      <a:pt x="3" y="37"/>
                    </a:cubicBezTo>
                    <a:cubicBezTo>
                      <a:pt x="0" y="51"/>
                      <a:pt x="0" y="51"/>
                      <a:pt x="0" y="51"/>
                    </a:cubicBezTo>
                    <a:cubicBezTo>
                      <a:pt x="0" y="52"/>
                      <a:pt x="0" y="53"/>
                      <a:pt x="1" y="54"/>
                    </a:cubicBezTo>
                    <a:cubicBezTo>
                      <a:pt x="1" y="54"/>
                      <a:pt x="2" y="55"/>
                      <a:pt x="3" y="55"/>
                    </a:cubicBezTo>
                    <a:cubicBezTo>
                      <a:pt x="14" y="58"/>
                      <a:pt x="14" y="58"/>
                      <a:pt x="14" y="58"/>
                    </a:cubicBezTo>
                    <a:cubicBezTo>
                      <a:pt x="15" y="62"/>
                      <a:pt x="15" y="62"/>
                      <a:pt x="15" y="62"/>
                    </a:cubicBezTo>
                    <a:cubicBezTo>
                      <a:pt x="4" y="67"/>
                      <a:pt x="4" y="67"/>
                      <a:pt x="4" y="67"/>
                    </a:cubicBezTo>
                    <a:cubicBezTo>
                      <a:pt x="2" y="68"/>
                      <a:pt x="1" y="70"/>
                      <a:pt x="2" y="71"/>
                    </a:cubicBezTo>
                    <a:cubicBezTo>
                      <a:pt x="8" y="85"/>
                      <a:pt x="8" y="85"/>
                      <a:pt x="8" y="85"/>
                    </a:cubicBezTo>
                    <a:cubicBezTo>
                      <a:pt x="9" y="86"/>
                      <a:pt x="9" y="86"/>
                      <a:pt x="10" y="86"/>
                    </a:cubicBezTo>
                    <a:cubicBezTo>
                      <a:pt x="11" y="87"/>
                      <a:pt x="12" y="87"/>
                      <a:pt x="12" y="86"/>
                    </a:cubicBezTo>
                    <a:cubicBezTo>
                      <a:pt x="23" y="81"/>
                      <a:pt x="23" y="81"/>
                      <a:pt x="23" y="81"/>
                    </a:cubicBezTo>
                    <a:cubicBezTo>
                      <a:pt x="26" y="85"/>
                      <a:pt x="26" y="85"/>
                      <a:pt x="26" y="85"/>
                    </a:cubicBezTo>
                    <a:cubicBezTo>
                      <a:pt x="20" y="95"/>
                      <a:pt x="20" y="95"/>
                      <a:pt x="20" y="95"/>
                    </a:cubicBezTo>
                    <a:cubicBezTo>
                      <a:pt x="20" y="96"/>
                      <a:pt x="20" y="97"/>
                      <a:pt x="20" y="98"/>
                    </a:cubicBezTo>
                    <a:cubicBezTo>
                      <a:pt x="20" y="98"/>
                      <a:pt x="20" y="99"/>
                      <a:pt x="21" y="99"/>
                    </a:cubicBezTo>
                    <a:cubicBezTo>
                      <a:pt x="21" y="99"/>
                      <a:pt x="21" y="99"/>
                      <a:pt x="21" y="100"/>
                    </a:cubicBezTo>
                    <a:cubicBezTo>
                      <a:pt x="34" y="107"/>
                      <a:pt x="34" y="107"/>
                      <a:pt x="34" y="107"/>
                    </a:cubicBezTo>
                    <a:cubicBezTo>
                      <a:pt x="35" y="107"/>
                      <a:pt x="36" y="107"/>
                      <a:pt x="37" y="107"/>
                    </a:cubicBezTo>
                    <a:cubicBezTo>
                      <a:pt x="38" y="107"/>
                      <a:pt x="38" y="106"/>
                      <a:pt x="39" y="106"/>
                    </a:cubicBezTo>
                    <a:cubicBezTo>
                      <a:pt x="44" y="95"/>
                      <a:pt x="44" y="95"/>
                      <a:pt x="44" y="95"/>
                    </a:cubicBezTo>
                    <a:cubicBezTo>
                      <a:pt x="49" y="97"/>
                      <a:pt x="49" y="97"/>
                      <a:pt x="49" y="97"/>
                    </a:cubicBezTo>
                    <a:cubicBezTo>
                      <a:pt x="50" y="108"/>
                      <a:pt x="50" y="108"/>
                      <a:pt x="50" y="108"/>
                    </a:cubicBezTo>
                    <a:cubicBezTo>
                      <a:pt x="50" y="109"/>
                      <a:pt x="51" y="110"/>
                      <a:pt x="51" y="111"/>
                    </a:cubicBezTo>
                    <a:cubicBezTo>
                      <a:pt x="52" y="111"/>
                      <a:pt x="53" y="111"/>
                      <a:pt x="54" y="111"/>
                    </a:cubicBezTo>
                    <a:cubicBezTo>
                      <a:pt x="69" y="110"/>
                      <a:pt x="69" y="110"/>
                      <a:pt x="69" y="110"/>
                    </a:cubicBezTo>
                    <a:cubicBezTo>
                      <a:pt x="69" y="109"/>
                      <a:pt x="70" y="109"/>
                      <a:pt x="71" y="108"/>
                    </a:cubicBezTo>
                    <a:cubicBezTo>
                      <a:pt x="71" y="108"/>
                      <a:pt x="71" y="107"/>
                      <a:pt x="71" y="106"/>
                    </a:cubicBezTo>
                    <a:cubicBezTo>
                      <a:pt x="70" y="94"/>
                      <a:pt x="70" y="94"/>
                      <a:pt x="70" y="94"/>
                    </a:cubicBezTo>
                    <a:cubicBezTo>
                      <a:pt x="74" y="93"/>
                      <a:pt x="74" y="93"/>
                      <a:pt x="74" y="93"/>
                    </a:cubicBezTo>
                    <a:cubicBezTo>
                      <a:pt x="82" y="101"/>
                      <a:pt x="82" y="101"/>
                      <a:pt x="82" y="101"/>
                    </a:cubicBezTo>
                    <a:cubicBezTo>
                      <a:pt x="83" y="102"/>
                      <a:pt x="84" y="102"/>
                      <a:pt x="84" y="102"/>
                    </a:cubicBezTo>
                    <a:cubicBezTo>
                      <a:pt x="85" y="102"/>
                      <a:pt x="86" y="102"/>
                      <a:pt x="87" y="102"/>
                    </a:cubicBezTo>
                    <a:cubicBezTo>
                      <a:pt x="98" y="92"/>
                      <a:pt x="98" y="92"/>
                      <a:pt x="98" y="92"/>
                    </a:cubicBezTo>
                    <a:cubicBezTo>
                      <a:pt x="98" y="91"/>
                      <a:pt x="99" y="90"/>
                      <a:pt x="99" y="89"/>
                    </a:cubicBezTo>
                    <a:close/>
                    <a:moveTo>
                      <a:pt x="66" y="67"/>
                    </a:moveTo>
                    <a:cubicBezTo>
                      <a:pt x="59" y="72"/>
                      <a:pt x="50" y="72"/>
                      <a:pt x="44" y="66"/>
                    </a:cubicBezTo>
                    <a:cubicBezTo>
                      <a:pt x="39" y="60"/>
                      <a:pt x="39" y="50"/>
                      <a:pt x="45" y="45"/>
                    </a:cubicBezTo>
                    <a:cubicBezTo>
                      <a:pt x="51" y="39"/>
                      <a:pt x="61" y="39"/>
                      <a:pt x="67" y="46"/>
                    </a:cubicBezTo>
                    <a:cubicBezTo>
                      <a:pt x="72" y="52"/>
                      <a:pt x="72" y="61"/>
                      <a:pt x="66" y="67"/>
                    </a:cubicBezTo>
                    <a:close/>
                  </a:path>
                </a:pathLst>
              </a:custGeom>
              <a:solidFill>
                <a:srgbClr val="FFFFFF"/>
              </a:solidFill>
              <a:ln w="9525">
                <a:solidFill>
                  <a:srgbClr val="272A48"/>
                </a:solidFill>
                <a:round/>
                <a:headEnd/>
                <a:tailEnd/>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sp>
          <p:nvSpPr>
            <p:cNvPr id="25" name="Rounded Rectangle 24"/>
            <p:cNvSpPr/>
            <p:nvPr/>
          </p:nvSpPr>
          <p:spPr>
            <a:xfrm>
              <a:off x="3172509" y="3156204"/>
              <a:ext cx="614981" cy="584905"/>
            </a:xfrm>
            <a:prstGeom prst="roundRect">
              <a:avLst>
                <a:gd name="adj" fmla="val 5676"/>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t="100000" r="100000"/>
              </a:path>
              <a:tileRect l="-100000" b="-100000"/>
            </a:gradFill>
            <a:ln>
              <a:solidFill>
                <a:srgbClr val="272A48"/>
              </a:solidFill>
            </a:ln>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defTabSz="1442225"/>
              <a:r>
                <a:rPr lang="en-US" sz="1400" b="1" cap="all" dirty="0">
                  <a:solidFill>
                    <a:schemeClr val="accent1"/>
                  </a:solidFill>
                  <a:effectLst>
                    <a:outerShdw blurRad="127000" algn="ctr" rotWithShape="0">
                      <a:prstClr val="black">
                        <a:alpha val="40000"/>
                      </a:prstClr>
                    </a:outerShdw>
                  </a:effectLst>
                  <a:latin typeface="Arial Narrow" panose="020B0606020202030204" pitchFamily="34" charset="0"/>
                </a:rPr>
                <a:t>f/w</a:t>
              </a:r>
            </a:p>
            <a:p>
              <a:pPr algn="ctr" defTabSz="1442225"/>
              <a:r>
                <a:rPr lang="en-US" sz="1400" b="1" cap="all" dirty="0" smtClean="0">
                  <a:solidFill>
                    <a:schemeClr val="accent1"/>
                  </a:solidFill>
                  <a:effectLst>
                    <a:outerShdw blurRad="127000" algn="ctr" rotWithShape="0">
                      <a:prstClr val="black">
                        <a:alpha val="40000"/>
                      </a:prstClr>
                    </a:outerShdw>
                  </a:effectLst>
                  <a:latin typeface="Arial Narrow" panose="020B0606020202030204" pitchFamily="34" charset="0"/>
                </a:rPr>
                <a:t>ADC</a:t>
              </a:r>
              <a:endParaRPr lang="en-US" sz="1400" b="1" cap="all" dirty="0">
                <a:solidFill>
                  <a:schemeClr val="accent1"/>
                </a:solidFill>
                <a:effectLst>
                  <a:outerShdw blurRad="127000" algn="ctr" rotWithShape="0">
                    <a:prstClr val="black">
                      <a:alpha val="40000"/>
                    </a:prstClr>
                  </a:outerShdw>
                </a:effectLst>
                <a:latin typeface="Arial Narrow" panose="020B0606020202030204" pitchFamily="34" charset="0"/>
              </a:endParaRPr>
            </a:p>
          </p:txBody>
        </p:sp>
      </p:grpSp>
      <p:grpSp>
        <p:nvGrpSpPr>
          <p:cNvPr id="18" name="Group 17"/>
          <p:cNvGrpSpPr/>
          <p:nvPr/>
        </p:nvGrpSpPr>
        <p:grpSpPr>
          <a:xfrm>
            <a:off x="9011529" y="2793769"/>
            <a:ext cx="1723203" cy="709403"/>
            <a:chOff x="9011529" y="2793769"/>
            <a:chExt cx="1723203" cy="709403"/>
          </a:xfrm>
        </p:grpSpPr>
        <p:sp>
          <p:nvSpPr>
            <p:cNvPr id="53" name="Rectangle 52"/>
            <p:cNvSpPr/>
            <p:nvPr/>
          </p:nvSpPr>
          <p:spPr>
            <a:xfrm>
              <a:off x="9087014" y="2793769"/>
              <a:ext cx="1572233" cy="369332"/>
            </a:xfrm>
            <a:prstGeom prst="rect">
              <a:avLst/>
            </a:prstGeom>
            <a:ln>
              <a:solidFill>
                <a:srgbClr val="272A48"/>
              </a:solidFill>
            </a:ln>
          </p:spPr>
          <p:txBody>
            <a:bodyPr wrap="square">
              <a:spAutoFit/>
            </a:bodyPr>
            <a:lstStyle/>
            <a:p>
              <a:pPr algn="ctr">
                <a:buClr>
                  <a:schemeClr val="accent2"/>
                </a:buClr>
                <a:defRPr/>
              </a:pPr>
              <a:r>
                <a:rPr lang="en-US" sz="1800" dirty="0">
                  <a:solidFill>
                    <a:schemeClr val="accent1"/>
                  </a:solidFill>
                </a:rPr>
                <a:t>Contract</a:t>
              </a:r>
            </a:p>
          </p:txBody>
        </p:sp>
        <p:cxnSp>
          <p:nvCxnSpPr>
            <p:cNvPr id="54" name="Straight Connector 53"/>
            <p:cNvCxnSpPr/>
            <p:nvPr/>
          </p:nvCxnSpPr>
          <p:spPr>
            <a:xfrm>
              <a:off x="9011529" y="3343881"/>
              <a:ext cx="1723203" cy="0"/>
            </a:xfrm>
            <a:prstGeom prst="line">
              <a:avLst/>
            </a:prstGeom>
            <a:ln w="31750">
              <a:solidFill>
                <a:srgbClr val="272A48"/>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grpSp>
          <p:nvGrpSpPr>
            <p:cNvPr id="55" name="Group 54"/>
            <p:cNvGrpSpPr/>
            <p:nvPr/>
          </p:nvGrpSpPr>
          <p:grpSpPr>
            <a:xfrm>
              <a:off x="9713880" y="3184590"/>
              <a:ext cx="318500" cy="318582"/>
              <a:chOff x="7278655" y="4602733"/>
              <a:chExt cx="665872" cy="666044"/>
            </a:xfrm>
          </p:grpSpPr>
          <p:sp>
            <p:nvSpPr>
              <p:cNvPr id="56" name="Oval 55"/>
              <p:cNvSpPr/>
              <p:nvPr/>
            </p:nvSpPr>
            <p:spPr>
              <a:xfrm>
                <a:off x="7278655" y="4602733"/>
                <a:ext cx="665872" cy="666044"/>
              </a:xfrm>
              <a:prstGeom prst="ellipse">
                <a:avLst/>
              </a:prstGeom>
              <a:gradFill flip="none" rotWithShape="1">
                <a:gsLst>
                  <a:gs pos="21000">
                    <a:schemeClr val="bg1">
                      <a:lumMod val="50000"/>
                      <a:shade val="30000"/>
                      <a:satMod val="115000"/>
                    </a:schemeClr>
                  </a:gs>
                  <a:gs pos="67000">
                    <a:schemeClr val="bg1">
                      <a:lumMod val="50000"/>
                      <a:shade val="67500"/>
                      <a:satMod val="115000"/>
                    </a:schemeClr>
                  </a:gs>
                  <a:gs pos="100000">
                    <a:schemeClr val="bg1">
                      <a:lumMod val="50000"/>
                      <a:shade val="100000"/>
                      <a:satMod val="115000"/>
                    </a:schemeClr>
                  </a:gs>
                </a:gsLst>
                <a:path path="circle">
                  <a:fillToRect t="100000" r="100000"/>
                </a:path>
                <a:tileRect l="-100000" b="-100000"/>
              </a:gradFill>
              <a:ln>
                <a:solidFill>
                  <a:srgbClr val="272A48"/>
                </a:solidFill>
              </a:ln>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defTabSz="1442225"/>
                <a:endParaRPr lang="en-US" sz="1400" b="1" cap="all" dirty="0">
                  <a:solidFill>
                    <a:schemeClr val="accent1"/>
                  </a:solidFill>
                  <a:effectLst>
                    <a:outerShdw blurRad="127000" algn="ctr" rotWithShape="0">
                      <a:prstClr val="black">
                        <a:alpha val="40000"/>
                      </a:prstClr>
                    </a:outerShdw>
                  </a:effectLst>
                  <a:latin typeface="Arial Narrow" panose="020B0606020202030204" pitchFamily="34" charset="0"/>
                </a:endParaRPr>
              </a:p>
            </p:txBody>
          </p:sp>
          <p:sp>
            <p:nvSpPr>
              <p:cNvPr id="57" name="Freeform 93"/>
              <p:cNvSpPr>
                <a:spLocks noEditPoints="1"/>
              </p:cNvSpPr>
              <p:nvPr/>
            </p:nvSpPr>
            <p:spPr bwMode="auto">
              <a:xfrm>
                <a:off x="7459191" y="4725410"/>
                <a:ext cx="304800" cy="420688"/>
              </a:xfrm>
              <a:custGeom>
                <a:avLst/>
                <a:gdLst/>
                <a:ahLst/>
                <a:cxnLst>
                  <a:cxn ang="0">
                    <a:pos x="54" y="54"/>
                  </a:cxn>
                  <a:cxn ang="0">
                    <a:pos x="81" y="27"/>
                  </a:cxn>
                  <a:cxn ang="0">
                    <a:pos x="107" y="54"/>
                  </a:cxn>
                  <a:cxn ang="0">
                    <a:pos x="107" y="75"/>
                  </a:cxn>
                  <a:cxn ang="0">
                    <a:pos x="135" y="75"/>
                  </a:cxn>
                  <a:cxn ang="0">
                    <a:pos x="135" y="54"/>
                  </a:cxn>
                  <a:cxn ang="0">
                    <a:pos x="81" y="0"/>
                  </a:cxn>
                  <a:cxn ang="0">
                    <a:pos x="27" y="54"/>
                  </a:cxn>
                  <a:cxn ang="0">
                    <a:pos x="27" y="75"/>
                  </a:cxn>
                  <a:cxn ang="0">
                    <a:pos x="54" y="75"/>
                  </a:cxn>
                  <a:cxn ang="0">
                    <a:pos x="54" y="54"/>
                  </a:cxn>
                  <a:cxn ang="0">
                    <a:pos x="145" y="87"/>
                  </a:cxn>
                  <a:cxn ang="0">
                    <a:pos x="17" y="87"/>
                  </a:cxn>
                  <a:cxn ang="0">
                    <a:pos x="0" y="104"/>
                  </a:cxn>
                  <a:cxn ang="0">
                    <a:pos x="0" y="206"/>
                  </a:cxn>
                  <a:cxn ang="0">
                    <a:pos x="17" y="222"/>
                  </a:cxn>
                  <a:cxn ang="0">
                    <a:pos x="145" y="222"/>
                  </a:cxn>
                  <a:cxn ang="0">
                    <a:pos x="161" y="206"/>
                  </a:cxn>
                  <a:cxn ang="0">
                    <a:pos x="161" y="104"/>
                  </a:cxn>
                  <a:cxn ang="0">
                    <a:pos x="145" y="87"/>
                  </a:cxn>
                  <a:cxn ang="0">
                    <a:pos x="95" y="170"/>
                  </a:cxn>
                  <a:cxn ang="0">
                    <a:pos x="81" y="182"/>
                  </a:cxn>
                  <a:cxn ang="0">
                    <a:pos x="67" y="170"/>
                  </a:cxn>
                  <a:cxn ang="0">
                    <a:pos x="67" y="131"/>
                  </a:cxn>
                  <a:cxn ang="0">
                    <a:pos x="81" y="118"/>
                  </a:cxn>
                  <a:cxn ang="0">
                    <a:pos x="95" y="131"/>
                  </a:cxn>
                  <a:cxn ang="0">
                    <a:pos x="95" y="170"/>
                  </a:cxn>
                </a:cxnLst>
                <a:rect l="0" t="0" r="r" b="b"/>
                <a:pathLst>
                  <a:path w="161" h="222">
                    <a:moveTo>
                      <a:pt x="54" y="54"/>
                    </a:moveTo>
                    <a:cubicBezTo>
                      <a:pt x="54" y="39"/>
                      <a:pt x="66" y="27"/>
                      <a:pt x="81" y="27"/>
                    </a:cubicBezTo>
                    <a:cubicBezTo>
                      <a:pt x="95" y="27"/>
                      <a:pt x="107" y="39"/>
                      <a:pt x="107" y="54"/>
                    </a:cubicBezTo>
                    <a:cubicBezTo>
                      <a:pt x="107" y="75"/>
                      <a:pt x="107" y="75"/>
                      <a:pt x="107" y="75"/>
                    </a:cubicBezTo>
                    <a:cubicBezTo>
                      <a:pt x="135" y="75"/>
                      <a:pt x="135" y="75"/>
                      <a:pt x="135" y="75"/>
                    </a:cubicBezTo>
                    <a:cubicBezTo>
                      <a:pt x="135" y="54"/>
                      <a:pt x="135" y="54"/>
                      <a:pt x="135" y="54"/>
                    </a:cubicBezTo>
                    <a:cubicBezTo>
                      <a:pt x="135" y="24"/>
                      <a:pt x="111" y="0"/>
                      <a:pt x="81" y="0"/>
                    </a:cubicBezTo>
                    <a:cubicBezTo>
                      <a:pt x="51" y="0"/>
                      <a:pt x="27" y="24"/>
                      <a:pt x="27" y="54"/>
                    </a:cubicBezTo>
                    <a:cubicBezTo>
                      <a:pt x="27" y="75"/>
                      <a:pt x="27" y="75"/>
                      <a:pt x="27" y="75"/>
                    </a:cubicBezTo>
                    <a:cubicBezTo>
                      <a:pt x="54" y="75"/>
                      <a:pt x="54" y="75"/>
                      <a:pt x="54" y="75"/>
                    </a:cubicBezTo>
                    <a:lnTo>
                      <a:pt x="54" y="54"/>
                    </a:lnTo>
                    <a:close/>
                    <a:moveTo>
                      <a:pt x="145" y="87"/>
                    </a:moveTo>
                    <a:cubicBezTo>
                      <a:pt x="17" y="87"/>
                      <a:pt x="17" y="87"/>
                      <a:pt x="17" y="87"/>
                    </a:cubicBezTo>
                    <a:cubicBezTo>
                      <a:pt x="8" y="87"/>
                      <a:pt x="0" y="95"/>
                      <a:pt x="0" y="104"/>
                    </a:cubicBezTo>
                    <a:cubicBezTo>
                      <a:pt x="0" y="206"/>
                      <a:pt x="0" y="206"/>
                      <a:pt x="0" y="206"/>
                    </a:cubicBezTo>
                    <a:cubicBezTo>
                      <a:pt x="0" y="215"/>
                      <a:pt x="8" y="222"/>
                      <a:pt x="17" y="222"/>
                    </a:cubicBezTo>
                    <a:cubicBezTo>
                      <a:pt x="145" y="222"/>
                      <a:pt x="145" y="222"/>
                      <a:pt x="145" y="222"/>
                    </a:cubicBezTo>
                    <a:cubicBezTo>
                      <a:pt x="154" y="222"/>
                      <a:pt x="161" y="215"/>
                      <a:pt x="161" y="206"/>
                    </a:cubicBezTo>
                    <a:cubicBezTo>
                      <a:pt x="161" y="104"/>
                      <a:pt x="161" y="104"/>
                      <a:pt x="161" y="104"/>
                    </a:cubicBezTo>
                    <a:cubicBezTo>
                      <a:pt x="161" y="95"/>
                      <a:pt x="154" y="87"/>
                      <a:pt x="145" y="87"/>
                    </a:cubicBezTo>
                    <a:close/>
                    <a:moveTo>
                      <a:pt x="95" y="170"/>
                    </a:moveTo>
                    <a:cubicBezTo>
                      <a:pt x="95" y="177"/>
                      <a:pt x="88" y="182"/>
                      <a:pt x="81" y="182"/>
                    </a:cubicBezTo>
                    <a:cubicBezTo>
                      <a:pt x="73" y="182"/>
                      <a:pt x="67" y="177"/>
                      <a:pt x="67" y="170"/>
                    </a:cubicBezTo>
                    <a:cubicBezTo>
                      <a:pt x="67" y="131"/>
                      <a:pt x="67" y="131"/>
                      <a:pt x="67" y="131"/>
                    </a:cubicBezTo>
                    <a:cubicBezTo>
                      <a:pt x="67" y="124"/>
                      <a:pt x="73" y="118"/>
                      <a:pt x="81" y="118"/>
                    </a:cubicBezTo>
                    <a:cubicBezTo>
                      <a:pt x="88" y="118"/>
                      <a:pt x="95" y="124"/>
                      <a:pt x="95" y="131"/>
                    </a:cubicBezTo>
                    <a:lnTo>
                      <a:pt x="95" y="170"/>
                    </a:lnTo>
                    <a:close/>
                  </a:path>
                </a:pathLst>
              </a:custGeom>
              <a:solidFill>
                <a:schemeClr val="tx1"/>
              </a:solidFill>
              <a:ln w="9525">
                <a:solidFill>
                  <a:srgbClr val="272A48"/>
                </a:solidFill>
                <a:round/>
                <a:headEnd/>
                <a:tailEnd/>
              </a:ln>
              <a:effectLst/>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grpSp>
        <p:nvGrpSpPr>
          <p:cNvPr id="16" name="Group 15"/>
          <p:cNvGrpSpPr/>
          <p:nvPr/>
        </p:nvGrpSpPr>
        <p:grpSpPr>
          <a:xfrm>
            <a:off x="5359887" y="2793769"/>
            <a:ext cx="1572233" cy="709403"/>
            <a:chOff x="5359887" y="2793769"/>
            <a:chExt cx="1572233" cy="709403"/>
          </a:xfrm>
        </p:grpSpPr>
        <p:sp>
          <p:nvSpPr>
            <p:cNvPr id="58" name="Rectangle 57"/>
            <p:cNvSpPr/>
            <p:nvPr/>
          </p:nvSpPr>
          <p:spPr>
            <a:xfrm>
              <a:off x="5359887" y="2793769"/>
              <a:ext cx="1572233" cy="369332"/>
            </a:xfrm>
            <a:prstGeom prst="rect">
              <a:avLst/>
            </a:prstGeom>
            <a:ln>
              <a:solidFill>
                <a:srgbClr val="272A48"/>
              </a:solidFill>
            </a:ln>
          </p:spPr>
          <p:txBody>
            <a:bodyPr wrap="square">
              <a:spAutoFit/>
            </a:bodyPr>
            <a:lstStyle/>
            <a:p>
              <a:pPr algn="ctr">
                <a:buClr>
                  <a:schemeClr val="accent2"/>
                </a:buClr>
                <a:defRPr/>
              </a:pPr>
              <a:r>
                <a:rPr lang="en-US" sz="1800" dirty="0">
                  <a:solidFill>
                    <a:schemeClr val="accent1"/>
                  </a:solidFill>
                </a:rPr>
                <a:t>Contract</a:t>
              </a:r>
            </a:p>
          </p:txBody>
        </p:sp>
        <p:cxnSp>
          <p:nvCxnSpPr>
            <p:cNvPr id="59" name="Straight Connector 58"/>
            <p:cNvCxnSpPr/>
            <p:nvPr/>
          </p:nvCxnSpPr>
          <p:spPr>
            <a:xfrm>
              <a:off x="5359887" y="3343881"/>
              <a:ext cx="1515033" cy="1"/>
            </a:xfrm>
            <a:prstGeom prst="line">
              <a:avLst/>
            </a:prstGeom>
            <a:ln w="31750">
              <a:solidFill>
                <a:srgbClr val="272A48"/>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5986753" y="3184590"/>
              <a:ext cx="318500" cy="318582"/>
              <a:chOff x="7278655" y="4602733"/>
              <a:chExt cx="665872" cy="666044"/>
            </a:xfrm>
          </p:grpSpPr>
          <p:sp>
            <p:nvSpPr>
              <p:cNvPr id="61" name="Oval 60"/>
              <p:cNvSpPr/>
              <p:nvPr/>
            </p:nvSpPr>
            <p:spPr>
              <a:xfrm>
                <a:off x="7278655" y="4602733"/>
                <a:ext cx="665872" cy="666044"/>
              </a:xfrm>
              <a:prstGeom prst="ellipse">
                <a:avLst/>
              </a:prstGeom>
              <a:gradFill flip="none" rotWithShape="1">
                <a:gsLst>
                  <a:gs pos="21000">
                    <a:schemeClr val="bg1">
                      <a:lumMod val="50000"/>
                      <a:shade val="30000"/>
                      <a:satMod val="115000"/>
                    </a:schemeClr>
                  </a:gs>
                  <a:gs pos="67000">
                    <a:schemeClr val="bg1">
                      <a:lumMod val="50000"/>
                      <a:shade val="67500"/>
                      <a:satMod val="115000"/>
                    </a:schemeClr>
                  </a:gs>
                  <a:gs pos="100000">
                    <a:schemeClr val="bg1">
                      <a:lumMod val="50000"/>
                      <a:shade val="100000"/>
                      <a:satMod val="115000"/>
                    </a:schemeClr>
                  </a:gs>
                </a:gsLst>
                <a:path path="circle">
                  <a:fillToRect t="100000" r="100000"/>
                </a:path>
                <a:tileRect l="-100000" b="-100000"/>
              </a:gradFill>
              <a:ln>
                <a:solidFill>
                  <a:srgbClr val="272A48"/>
                </a:solidFill>
              </a:ln>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defTabSz="1442225"/>
                <a:endParaRPr lang="en-US" sz="1400" b="1" cap="all" dirty="0">
                  <a:solidFill>
                    <a:schemeClr val="accent1"/>
                  </a:solidFill>
                  <a:effectLst>
                    <a:outerShdw blurRad="127000" algn="ctr" rotWithShape="0">
                      <a:prstClr val="black">
                        <a:alpha val="40000"/>
                      </a:prstClr>
                    </a:outerShdw>
                  </a:effectLst>
                  <a:latin typeface="Arial Narrow" panose="020B0606020202030204" pitchFamily="34" charset="0"/>
                </a:endParaRPr>
              </a:p>
            </p:txBody>
          </p:sp>
          <p:sp>
            <p:nvSpPr>
              <p:cNvPr id="62" name="Freeform 93"/>
              <p:cNvSpPr>
                <a:spLocks noEditPoints="1"/>
              </p:cNvSpPr>
              <p:nvPr/>
            </p:nvSpPr>
            <p:spPr bwMode="auto">
              <a:xfrm>
                <a:off x="7459191" y="4725410"/>
                <a:ext cx="304800" cy="420688"/>
              </a:xfrm>
              <a:custGeom>
                <a:avLst/>
                <a:gdLst/>
                <a:ahLst/>
                <a:cxnLst>
                  <a:cxn ang="0">
                    <a:pos x="54" y="54"/>
                  </a:cxn>
                  <a:cxn ang="0">
                    <a:pos x="81" y="27"/>
                  </a:cxn>
                  <a:cxn ang="0">
                    <a:pos x="107" y="54"/>
                  </a:cxn>
                  <a:cxn ang="0">
                    <a:pos x="107" y="75"/>
                  </a:cxn>
                  <a:cxn ang="0">
                    <a:pos x="135" y="75"/>
                  </a:cxn>
                  <a:cxn ang="0">
                    <a:pos x="135" y="54"/>
                  </a:cxn>
                  <a:cxn ang="0">
                    <a:pos x="81" y="0"/>
                  </a:cxn>
                  <a:cxn ang="0">
                    <a:pos x="27" y="54"/>
                  </a:cxn>
                  <a:cxn ang="0">
                    <a:pos x="27" y="75"/>
                  </a:cxn>
                  <a:cxn ang="0">
                    <a:pos x="54" y="75"/>
                  </a:cxn>
                  <a:cxn ang="0">
                    <a:pos x="54" y="54"/>
                  </a:cxn>
                  <a:cxn ang="0">
                    <a:pos x="145" y="87"/>
                  </a:cxn>
                  <a:cxn ang="0">
                    <a:pos x="17" y="87"/>
                  </a:cxn>
                  <a:cxn ang="0">
                    <a:pos x="0" y="104"/>
                  </a:cxn>
                  <a:cxn ang="0">
                    <a:pos x="0" y="206"/>
                  </a:cxn>
                  <a:cxn ang="0">
                    <a:pos x="17" y="222"/>
                  </a:cxn>
                  <a:cxn ang="0">
                    <a:pos x="145" y="222"/>
                  </a:cxn>
                  <a:cxn ang="0">
                    <a:pos x="161" y="206"/>
                  </a:cxn>
                  <a:cxn ang="0">
                    <a:pos x="161" y="104"/>
                  </a:cxn>
                  <a:cxn ang="0">
                    <a:pos x="145" y="87"/>
                  </a:cxn>
                  <a:cxn ang="0">
                    <a:pos x="95" y="170"/>
                  </a:cxn>
                  <a:cxn ang="0">
                    <a:pos x="81" y="182"/>
                  </a:cxn>
                  <a:cxn ang="0">
                    <a:pos x="67" y="170"/>
                  </a:cxn>
                  <a:cxn ang="0">
                    <a:pos x="67" y="131"/>
                  </a:cxn>
                  <a:cxn ang="0">
                    <a:pos x="81" y="118"/>
                  </a:cxn>
                  <a:cxn ang="0">
                    <a:pos x="95" y="131"/>
                  </a:cxn>
                  <a:cxn ang="0">
                    <a:pos x="95" y="170"/>
                  </a:cxn>
                </a:cxnLst>
                <a:rect l="0" t="0" r="r" b="b"/>
                <a:pathLst>
                  <a:path w="161" h="222">
                    <a:moveTo>
                      <a:pt x="54" y="54"/>
                    </a:moveTo>
                    <a:cubicBezTo>
                      <a:pt x="54" y="39"/>
                      <a:pt x="66" y="27"/>
                      <a:pt x="81" y="27"/>
                    </a:cubicBezTo>
                    <a:cubicBezTo>
                      <a:pt x="95" y="27"/>
                      <a:pt x="107" y="39"/>
                      <a:pt x="107" y="54"/>
                    </a:cubicBezTo>
                    <a:cubicBezTo>
                      <a:pt x="107" y="75"/>
                      <a:pt x="107" y="75"/>
                      <a:pt x="107" y="75"/>
                    </a:cubicBezTo>
                    <a:cubicBezTo>
                      <a:pt x="135" y="75"/>
                      <a:pt x="135" y="75"/>
                      <a:pt x="135" y="75"/>
                    </a:cubicBezTo>
                    <a:cubicBezTo>
                      <a:pt x="135" y="54"/>
                      <a:pt x="135" y="54"/>
                      <a:pt x="135" y="54"/>
                    </a:cubicBezTo>
                    <a:cubicBezTo>
                      <a:pt x="135" y="24"/>
                      <a:pt x="111" y="0"/>
                      <a:pt x="81" y="0"/>
                    </a:cubicBezTo>
                    <a:cubicBezTo>
                      <a:pt x="51" y="0"/>
                      <a:pt x="27" y="24"/>
                      <a:pt x="27" y="54"/>
                    </a:cubicBezTo>
                    <a:cubicBezTo>
                      <a:pt x="27" y="75"/>
                      <a:pt x="27" y="75"/>
                      <a:pt x="27" y="75"/>
                    </a:cubicBezTo>
                    <a:cubicBezTo>
                      <a:pt x="54" y="75"/>
                      <a:pt x="54" y="75"/>
                      <a:pt x="54" y="75"/>
                    </a:cubicBezTo>
                    <a:lnTo>
                      <a:pt x="54" y="54"/>
                    </a:lnTo>
                    <a:close/>
                    <a:moveTo>
                      <a:pt x="145" y="87"/>
                    </a:moveTo>
                    <a:cubicBezTo>
                      <a:pt x="17" y="87"/>
                      <a:pt x="17" y="87"/>
                      <a:pt x="17" y="87"/>
                    </a:cubicBezTo>
                    <a:cubicBezTo>
                      <a:pt x="8" y="87"/>
                      <a:pt x="0" y="95"/>
                      <a:pt x="0" y="104"/>
                    </a:cubicBezTo>
                    <a:cubicBezTo>
                      <a:pt x="0" y="206"/>
                      <a:pt x="0" y="206"/>
                      <a:pt x="0" y="206"/>
                    </a:cubicBezTo>
                    <a:cubicBezTo>
                      <a:pt x="0" y="215"/>
                      <a:pt x="8" y="222"/>
                      <a:pt x="17" y="222"/>
                    </a:cubicBezTo>
                    <a:cubicBezTo>
                      <a:pt x="145" y="222"/>
                      <a:pt x="145" y="222"/>
                      <a:pt x="145" y="222"/>
                    </a:cubicBezTo>
                    <a:cubicBezTo>
                      <a:pt x="154" y="222"/>
                      <a:pt x="161" y="215"/>
                      <a:pt x="161" y="206"/>
                    </a:cubicBezTo>
                    <a:cubicBezTo>
                      <a:pt x="161" y="104"/>
                      <a:pt x="161" y="104"/>
                      <a:pt x="161" y="104"/>
                    </a:cubicBezTo>
                    <a:cubicBezTo>
                      <a:pt x="161" y="95"/>
                      <a:pt x="154" y="87"/>
                      <a:pt x="145" y="87"/>
                    </a:cubicBezTo>
                    <a:close/>
                    <a:moveTo>
                      <a:pt x="95" y="170"/>
                    </a:moveTo>
                    <a:cubicBezTo>
                      <a:pt x="95" y="177"/>
                      <a:pt x="88" y="182"/>
                      <a:pt x="81" y="182"/>
                    </a:cubicBezTo>
                    <a:cubicBezTo>
                      <a:pt x="73" y="182"/>
                      <a:pt x="67" y="177"/>
                      <a:pt x="67" y="170"/>
                    </a:cubicBezTo>
                    <a:cubicBezTo>
                      <a:pt x="67" y="131"/>
                      <a:pt x="67" y="131"/>
                      <a:pt x="67" y="131"/>
                    </a:cubicBezTo>
                    <a:cubicBezTo>
                      <a:pt x="67" y="124"/>
                      <a:pt x="73" y="118"/>
                      <a:pt x="81" y="118"/>
                    </a:cubicBezTo>
                    <a:cubicBezTo>
                      <a:pt x="88" y="118"/>
                      <a:pt x="95" y="124"/>
                      <a:pt x="95" y="131"/>
                    </a:cubicBezTo>
                    <a:lnTo>
                      <a:pt x="95" y="170"/>
                    </a:lnTo>
                    <a:close/>
                  </a:path>
                </a:pathLst>
              </a:custGeom>
              <a:solidFill>
                <a:schemeClr val="tx1"/>
              </a:solidFill>
              <a:ln w="9525">
                <a:solidFill>
                  <a:srgbClr val="272A48"/>
                </a:solidFill>
                <a:round/>
                <a:headEnd/>
                <a:tailEnd/>
              </a:ln>
              <a:effectLst/>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cxnSp>
        <p:nvCxnSpPr>
          <p:cNvPr id="63" name="Straight Connector 62"/>
          <p:cNvCxnSpPr/>
          <p:nvPr/>
        </p:nvCxnSpPr>
        <p:spPr>
          <a:xfrm>
            <a:off x="7454505" y="3343881"/>
            <a:ext cx="625658" cy="0"/>
          </a:xfrm>
          <a:prstGeom prst="line">
            <a:avLst/>
          </a:prstGeom>
          <a:ln w="31750">
            <a:solidFill>
              <a:srgbClr val="272A48"/>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3753719" y="3343881"/>
            <a:ext cx="704735" cy="0"/>
          </a:xfrm>
          <a:prstGeom prst="line">
            <a:avLst/>
          </a:prstGeom>
          <a:ln w="31750">
            <a:solidFill>
              <a:srgbClr val="272A48"/>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grpSp>
        <p:nvGrpSpPr>
          <p:cNvPr id="2051" name="Group 2050"/>
          <p:cNvGrpSpPr/>
          <p:nvPr/>
        </p:nvGrpSpPr>
        <p:grpSpPr>
          <a:xfrm>
            <a:off x="2574081" y="3437843"/>
            <a:ext cx="318500" cy="318582"/>
            <a:chOff x="2574081" y="3437843"/>
            <a:chExt cx="318500" cy="318582"/>
          </a:xfrm>
        </p:grpSpPr>
        <p:sp>
          <p:nvSpPr>
            <p:cNvPr id="83" name="Oval 82"/>
            <p:cNvSpPr/>
            <p:nvPr/>
          </p:nvSpPr>
          <p:spPr>
            <a:xfrm>
              <a:off x="2574081" y="3437843"/>
              <a:ext cx="318500" cy="318582"/>
            </a:xfrm>
            <a:prstGeom prst="ellipse">
              <a:avLst/>
            </a:prstGeom>
            <a:solidFill>
              <a:schemeClr val="tx1"/>
            </a:solidFill>
            <a:ln w="25400">
              <a:solidFill>
                <a:srgbClr val="272A48"/>
              </a:solidFill>
            </a:ln>
            <a:effectLst/>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defTabSz="1442225"/>
              <a:endParaRPr lang="en-US" sz="1400" b="1" cap="all" dirty="0">
                <a:solidFill>
                  <a:schemeClr val="accent1"/>
                </a:solidFill>
                <a:effectLst>
                  <a:outerShdw blurRad="127000" algn="ctr" rotWithShape="0">
                    <a:prstClr val="black">
                      <a:alpha val="40000"/>
                    </a:prstClr>
                  </a:outerShdw>
                </a:effectLst>
                <a:latin typeface="Arial Narrow" panose="020B0606020202030204" pitchFamily="34" charset="0"/>
              </a:endParaRPr>
            </a:p>
          </p:txBody>
        </p:sp>
        <p:sp>
          <p:nvSpPr>
            <p:cNvPr id="96" name="Freeform 95"/>
            <p:cNvSpPr>
              <a:spLocks/>
            </p:cNvSpPr>
            <p:nvPr/>
          </p:nvSpPr>
          <p:spPr bwMode="auto">
            <a:xfrm>
              <a:off x="2631853" y="3500905"/>
              <a:ext cx="202956" cy="192458"/>
            </a:xfrm>
            <a:custGeom>
              <a:avLst/>
              <a:gdLst>
                <a:gd name="T0" fmla="*/ 95 w 98"/>
                <a:gd name="T1" fmla="*/ 0 h 93"/>
                <a:gd name="T2" fmla="*/ 98 w 98"/>
                <a:gd name="T3" fmla="*/ 4 h 93"/>
                <a:gd name="T4" fmla="*/ 64 w 98"/>
                <a:gd name="T5" fmla="*/ 39 h 93"/>
                <a:gd name="T6" fmla="*/ 36 w 98"/>
                <a:gd name="T7" fmla="*/ 83 h 93"/>
                <a:gd name="T8" fmla="*/ 31 w 98"/>
                <a:gd name="T9" fmla="*/ 86 h 93"/>
                <a:gd name="T10" fmla="*/ 22 w 98"/>
                <a:gd name="T11" fmla="*/ 93 h 93"/>
                <a:gd name="T12" fmla="*/ 18 w 98"/>
                <a:gd name="T13" fmla="*/ 82 h 93"/>
                <a:gd name="T14" fmla="*/ 16 w 98"/>
                <a:gd name="T15" fmla="*/ 77 h 93"/>
                <a:gd name="T16" fmla="*/ 8 w 98"/>
                <a:gd name="T17" fmla="*/ 63 h 93"/>
                <a:gd name="T18" fmla="*/ 0 w 98"/>
                <a:gd name="T19" fmla="*/ 57 h 93"/>
                <a:gd name="T20" fmla="*/ 14 w 98"/>
                <a:gd name="T21" fmla="*/ 49 h 93"/>
                <a:gd name="T22" fmla="*/ 26 w 98"/>
                <a:gd name="T23" fmla="*/ 63 h 93"/>
                <a:gd name="T24" fmla="*/ 28 w 98"/>
                <a:gd name="T25" fmla="*/ 68 h 93"/>
                <a:gd name="T26" fmla="*/ 59 w 98"/>
                <a:gd name="T27" fmla="*/ 29 h 93"/>
                <a:gd name="T28" fmla="*/ 95 w 98"/>
                <a:gd name="T2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93">
                  <a:moveTo>
                    <a:pt x="95" y="0"/>
                  </a:moveTo>
                  <a:cubicBezTo>
                    <a:pt x="98" y="4"/>
                    <a:pt x="98" y="4"/>
                    <a:pt x="98" y="4"/>
                  </a:cubicBezTo>
                  <a:cubicBezTo>
                    <a:pt x="88" y="11"/>
                    <a:pt x="76" y="23"/>
                    <a:pt x="64" y="39"/>
                  </a:cubicBezTo>
                  <a:cubicBezTo>
                    <a:pt x="52" y="54"/>
                    <a:pt x="42" y="69"/>
                    <a:pt x="36" y="83"/>
                  </a:cubicBezTo>
                  <a:cubicBezTo>
                    <a:pt x="31" y="86"/>
                    <a:pt x="31" y="86"/>
                    <a:pt x="31" y="86"/>
                  </a:cubicBezTo>
                  <a:cubicBezTo>
                    <a:pt x="26" y="89"/>
                    <a:pt x="24" y="91"/>
                    <a:pt x="22" y="93"/>
                  </a:cubicBezTo>
                  <a:cubicBezTo>
                    <a:pt x="21" y="91"/>
                    <a:pt x="20" y="87"/>
                    <a:pt x="18" y="82"/>
                  </a:cubicBezTo>
                  <a:cubicBezTo>
                    <a:pt x="16" y="77"/>
                    <a:pt x="16" y="77"/>
                    <a:pt x="16" y="77"/>
                  </a:cubicBezTo>
                  <a:cubicBezTo>
                    <a:pt x="13" y="71"/>
                    <a:pt x="11" y="66"/>
                    <a:pt x="8" y="63"/>
                  </a:cubicBezTo>
                  <a:cubicBezTo>
                    <a:pt x="6" y="60"/>
                    <a:pt x="3" y="58"/>
                    <a:pt x="0" y="57"/>
                  </a:cubicBezTo>
                  <a:cubicBezTo>
                    <a:pt x="5" y="51"/>
                    <a:pt x="10" y="49"/>
                    <a:pt x="14" y="49"/>
                  </a:cubicBezTo>
                  <a:cubicBezTo>
                    <a:pt x="18" y="49"/>
                    <a:pt x="22" y="54"/>
                    <a:pt x="26" y="63"/>
                  </a:cubicBezTo>
                  <a:cubicBezTo>
                    <a:pt x="28" y="68"/>
                    <a:pt x="28" y="68"/>
                    <a:pt x="28" y="68"/>
                  </a:cubicBezTo>
                  <a:cubicBezTo>
                    <a:pt x="36" y="55"/>
                    <a:pt x="46" y="42"/>
                    <a:pt x="59" y="29"/>
                  </a:cubicBezTo>
                  <a:cubicBezTo>
                    <a:pt x="71" y="17"/>
                    <a:pt x="83" y="7"/>
                    <a:pt x="95" y="0"/>
                  </a:cubicBezTo>
                  <a:close/>
                </a:path>
              </a:pathLst>
            </a:custGeom>
            <a:solidFill>
              <a:srgbClr val="00B050"/>
            </a:solidFill>
            <a:ln w="9525">
              <a:solidFill>
                <a:srgbClr val="272A48"/>
              </a:solidFill>
              <a:round/>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300"/>
                </a:spcAft>
              </a:pPr>
              <a:endParaRPr lang="en-US">
                <a:solidFill>
                  <a:schemeClr val="accent1"/>
                </a:solidFill>
              </a:endParaRPr>
            </a:p>
          </p:txBody>
        </p:sp>
      </p:grpSp>
      <p:grpSp>
        <p:nvGrpSpPr>
          <p:cNvPr id="2053" name="Group 2052"/>
          <p:cNvGrpSpPr/>
          <p:nvPr/>
        </p:nvGrpSpPr>
        <p:grpSpPr>
          <a:xfrm>
            <a:off x="2869716" y="4072843"/>
            <a:ext cx="318500" cy="318582"/>
            <a:chOff x="2869716" y="4072843"/>
            <a:chExt cx="318500" cy="318582"/>
          </a:xfrm>
        </p:grpSpPr>
        <p:sp>
          <p:nvSpPr>
            <p:cNvPr id="105" name="Oval 104"/>
            <p:cNvSpPr/>
            <p:nvPr/>
          </p:nvSpPr>
          <p:spPr>
            <a:xfrm>
              <a:off x="2869716" y="4072843"/>
              <a:ext cx="318500" cy="318582"/>
            </a:xfrm>
            <a:prstGeom prst="ellipse">
              <a:avLst/>
            </a:prstGeom>
            <a:solidFill>
              <a:schemeClr val="tx1"/>
            </a:solidFill>
            <a:ln w="25400">
              <a:solidFill>
                <a:srgbClr val="272A48"/>
              </a:solidFill>
            </a:ln>
            <a:effectLst/>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defTabSz="1442225"/>
              <a:endParaRPr lang="en-US" sz="1400" b="1" cap="all" dirty="0">
                <a:solidFill>
                  <a:schemeClr val="accent1"/>
                </a:solidFill>
                <a:effectLst>
                  <a:outerShdw blurRad="127000" algn="ctr" rotWithShape="0">
                    <a:prstClr val="black">
                      <a:alpha val="40000"/>
                    </a:prstClr>
                  </a:outerShdw>
                </a:effectLst>
                <a:latin typeface="Arial Narrow" panose="020B0606020202030204" pitchFamily="34" charset="0"/>
              </a:endParaRPr>
            </a:p>
          </p:txBody>
        </p:sp>
        <p:sp>
          <p:nvSpPr>
            <p:cNvPr id="99" name="Freeform 98"/>
            <p:cNvSpPr>
              <a:spLocks/>
            </p:cNvSpPr>
            <p:nvPr/>
          </p:nvSpPr>
          <p:spPr bwMode="auto">
            <a:xfrm rot="244540">
              <a:off x="2923279" y="4140070"/>
              <a:ext cx="211374" cy="184128"/>
            </a:xfrm>
            <a:custGeom>
              <a:avLst/>
              <a:gdLst>
                <a:gd name="T0" fmla="*/ 58 w 95"/>
                <a:gd name="T1" fmla="*/ 37 h 83"/>
                <a:gd name="T2" fmla="*/ 57 w 95"/>
                <a:gd name="T3" fmla="*/ 37 h 83"/>
                <a:gd name="T4" fmla="*/ 89 w 95"/>
                <a:gd name="T5" fmla="*/ 4 h 83"/>
                <a:gd name="T6" fmla="*/ 87 w 95"/>
                <a:gd name="T7" fmla="*/ 0 h 83"/>
                <a:gd name="T8" fmla="*/ 50 w 95"/>
                <a:gd name="T9" fmla="*/ 29 h 83"/>
                <a:gd name="T10" fmla="*/ 50 w 95"/>
                <a:gd name="T11" fmla="*/ 29 h 83"/>
                <a:gd name="T12" fmla="*/ 43 w 95"/>
                <a:gd name="T13" fmla="*/ 22 h 83"/>
                <a:gd name="T14" fmla="*/ 20 w 95"/>
                <a:gd name="T15" fmla="*/ 4 h 83"/>
                <a:gd name="T16" fmla="*/ 16 w 95"/>
                <a:gd name="T17" fmla="*/ 2 h 83"/>
                <a:gd name="T18" fmla="*/ 8 w 95"/>
                <a:gd name="T19" fmla="*/ 1 h 83"/>
                <a:gd name="T20" fmla="*/ 5 w 95"/>
                <a:gd name="T21" fmla="*/ 4 h 83"/>
                <a:gd name="T22" fmla="*/ 0 w 95"/>
                <a:gd name="T23" fmla="*/ 15 h 83"/>
                <a:gd name="T24" fmla="*/ 10 w 95"/>
                <a:gd name="T25" fmla="*/ 16 h 83"/>
                <a:gd name="T26" fmla="*/ 12 w 95"/>
                <a:gd name="T27" fmla="*/ 17 h 83"/>
                <a:gd name="T28" fmla="*/ 25 w 95"/>
                <a:gd name="T29" fmla="*/ 25 h 83"/>
                <a:gd name="T30" fmla="*/ 38 w 95"/>
                <a:gd name="T31" fmla="*/ 34 h 83"/>
                <a:gd name="T32" fmla="*/ 42 w 95"/>
                <a:gd name="T33" fmla="*/ 38 h 83"/>
                <a:gd name="T34" fmla="*/ 19 w 95"/>
                <a:gd name="T35" fmla="*/ 67 h 83"/>
                <a:gd name="T36" fmla="*/ 10 w 95"/>
                <a:gd name="T37" fmla="*/ 82 h 83"/>
                <a:gd name="T38" fmla="*/ 28 w 95"/>
                <a:gd name="T39" fmla="*/ 83 h 83"/>
                <a:gd name="T40" fmla="*/ 51 w 95"/>
                <a:gd name="T41" fmla="*/ 45 h 83"/>
                <a:gd name="T42" fmla="*/ 85 w 95"/>
                <a:gd name="T43" fmla="*/ 82 h 83"/>
                <a:gd name="T44" fmla="*/ 95 w 95"/>
                <a:gd name="T45" fmla="*/ 82 h 83"/>
                <a:gd name="T46" fmla="*/ 58 w 95"/>
                <a:gd name="T47" fmla="*/ 3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5" h="83">
                  <a:moveTo>
                    <a:pt x="58" y="37"/>
                  </a:moveTo>
                  <a:cubicBezTo>
                    <a:pt x="58" y="37"/>
                    <a:pt x="58" y="37"/>
                    <a:pt x="57" y="37"/>
                  </a:cubicBezTo>
                  <a:cubicBezTo>
                    <a:pt x="69" y="22"/>
                    <a:pt x="80" y="11"/>
                    <a:pt x="89" y="4"/>
                  </a:cubicBezTo>
                  <a:cubicBezTo>
                    <a:pt x="87" y="0"/>
                    <a:pt x="87" y="0"/>
                    <a:pt x="87" y="0"/>
                  </a:cubicBezTo>
                  <a:cubicBezTo>
                    <a:pt x="75" y="7"/>
                    <a:pt x="63" y="17"/>
                    <a:pt x="50" y="29"/>
                  </a:cubicBezTo>
                  <a:cubicBezTo>
                    <a:pt x="50" y="29"/>
                    <a:pt x="50" y="29"/>
                    <a:pt x="50" y="29"/>
                  </a:cubicBezTo>
                  <a:cubicBezTo>
                    <a:pt x="48" y="27"/>
                    <a:pt x="45" y="25"/>
                    <a:pt x="43" y="22"/>
                  </a:cubicBezTo>
                  <a:cubicBezTo>
                    <a:pt x="35" y="15"/>
                    <a:pt x="28" y="9"/>
                    <a:pt x="20" y="4"/>
                  </a:cubicBezTo>
                  <a:cubicBezTo>
                    <a:pt x="16" y="2"/>
                    <a:pt x="16" y="2"/>
                    <a:pt x="16" y="2"/>
                  </a:cubicBezTo>
                  <a:cubicBezTo>
                    <a:pt x="13" y="0"/>
                    <a:pt x="10" y="0"/>
                    <a:pt x="8" y="1"/>
                  </a:cubicBezTo>
                  <a:cubicBezTo>
                    <a:pt x="7" y="2"/>
                    <a:pt x="6" y="3"/>
                    <a:pt x="5" y="4"/>
                  </a:cubicBezTo>
                  <a:cubicBezTo>
                    <a:pt x="3" y="7"/>
                    <a:pt x="1" y="10"/>
                    <a:pt x="0" y="15"/>
                  </a:cubicBezTo>
                  <a:cubicBezTo>
                    <a:pt x="3" y="14"/>
                    <a:pt x="7" y="15"/>
                    <a:pt x="10" y="16"/>
                  </a:cubicBezTo>
                  <a:cubicBezTo>
                    <a:pt x="11" y="16"/>
                    <a:pt x="12" y="17"/>
                    <a:pt x="12" y="17"/>
                  </a:cubicBezTo>
                  <a:cubicBezTo>
                    <a:pt x="16" y="19"/>
                    <a:pt x="21" y="22"/>
                    <a:pt x="25" y="25"/>
                  </a:cubicBezTo>
                  <a:cubicBezTo>
                    <a:pt x="29" y="28"/>
                    <a:pt x="33" y="31"/>
                    <a:pt x="38" y="34"/>
                  </a:cubicBezTo>
                  <a:cubicBezTo>
                    <a:pt x="39" y="35"/>
                    <a:pt x="41" y="36"/>
                    <a:pt x="42" y="38"/>
                  </a:cubicBezTo>
                  <a:cubicBezTo>
                    <a:pt x="33" y="47"/>
                    <a:pt x="25" y="57"/>
                    <a:pt x="19" y="67"/>
                  </a:cubicBezTo>
                  <a:cubicBezTo>
                    <a:pt x="10" y="82"/>
                    <a:pt x="10" y="82"/>
                    <a:pt x="10" y="82"/>
                  </a:cubicBezTo>
                  <a:cubicBezTo>
                    <a:pt x="10" y="82"/>
                    <a:pt x="28" y="83"/>
                    <a:pt x="28" y="83"/>
                  </a:cubicBezTo>
                  <a:cubicBezTo>
                    <a:pt x="35" y="68"/>
                    <a:pt x="43" y="56"/>
                    <a:pt x="51" y="45"/>
                  </a:cubicBezTo>
                  <a:cubicBezTo>
                    <a:pt x="66" y="57"/>
                    <a:pt x="78" y="72"/>
                    <a:pt x="85" y="82"/>
                  </a:cubicBezTo>
                  <a:cubicBezTo>
                    <a:pt x="95" y="82"/>
                    <a:pt x="95" y="82"/>
                    <a:pt x="95" y="82"/>
                  </a:cubicBezTo>
                  <a:cubicBezTo>
                    <a:pt x="88" y="70"/>
                    <a:pt x="71" y="50"/>
                    <a:pt x="58" y="37"/>
                  </a:cubicBezTo>
                  <a:close/>
                </a:path>
              </a:pathLst>
            </a:custGeom>
            <a:solidFill>
              <a:schemeClr val="accent5"/>
            </a:solidFill>
            <a:ln w="9525">
              <a:solidFill>
                <a:srgbClr val="272A48"/>
              </a:solidFill>
              <a:round/>
              <a:headEnd/>
              <a:tailEnd/>
            </a:ln>
            <a:effectLs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endParaRPr lang="en-US" dirty="0">
                <a:solidFill>
                  <a:schemeClr val="accent1"/>
                </a:solidFill>
              </a:endParaRPr>
            </a:p>
          </p:txBody>
        </p:sp>
      </p:grpSp>
      <p:grpSp>
        <p:nvGrpSpPr>
          <p:cNvPr id="2048" name="Group 2047"/>
          <p:cNvGrpSpPr/>
          <p:nvPr/>
        </p:nvGrpSpPr>
        <p:grpSpPr>
          <a:xfrm>
            <a:off x="5634781" y="3437843"/>
            <a:ext cx="318500" cy="318582"/>
            <a:chOff x="5634781" y="3437843"/>
            <a:chExt cx="318500" cy="318582"/>
          </a:xfrm>
        </p:grpSpPr>
        <p:sp>
          <p:nvSpPr>
            <p:cNvPr id="90" name="Oval 89"/>
            <p:cNvSpPr/>
            <p:nvPr/>
          </p:nvSpPr>
          <p:spPr>
            <a:xfrm>
              <a:off x="5634781" y="3437843"/>
              <a:ext cx="318500" cy="318582"/>
            </a:xfrm>
            <a:prstGeom prst="ellipse">
              <a:avLst/>
            </a:prstGeom>
            <a:solidFill>
              <a:schemeClr val="tx1"/>
            </a:solidFill>
            <a:ln w="25400">
              <a:solidFill>
                <a:srgbClr val="272A48"/>
              </a:solidFill>
            </a:ln>
            <a:effectLst/>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defTabSz="1442225"/>
              <a:endParaRPr lang="en-US" sz="1400" b="1" cap="all" dirty="0">
                <a:solidFill>
                  <a:schemeClr val="accent1"/>
                </a:solidFill>
                <a:effectLst>
                  <a:outerShdw blurRad="127000" algn="ctr" rotWithShape="0">
                    <a:prstClr val="black">
                      <a:alpha val="40000"/>
                    </a:prstClr>
                  </a:outerShdw>
                </a:effectLst>
                <a:latin typeface="Arial Narrow" panose="020B0606020202030204" pitchFamily="34" charset="0"/>
              </a:endParaRPr>
            </a:p>
          </p:txBody>
        </p:sp>
        <p:sp>
          <p:nvSpPr>
            <p:cNvPr id="100" name="Freeform 99"/>
            <p:cNvSpPr>
              <a:spLocks/>
            </p:cNvSpPr>
            <p:nvPr/>
          </p:nvSpPr>
          <p:spPr bwMode="auto">
            <a:xfrm>
              <a:off x="5692553" y="3500905"/>
              <a:ext cx="202956" cy="192458"/>
            </a:xfrm>
            <a:custGeom>
              <a:avLst/>
              <a:gdLst>
                <a:gd name="T0" fmla="*/ 95 w 98"/>
                <a:gd name="T1" fmla="*/ 0 h 93"/>
                <a:gd name="T2" fmla="*/ 98 w 98"/>
                <a:gd name="T3" fmla="*/ 4 h 93"/>
                <a:gd name="T4" fmla="*/ 64 w 98"/>
                <a:gd name="T5" fmla="*/ 39 h 93"/>
                <a:gd name="T6" fmla="*/ 36 w 98"/>
                <a:gd name="T7" fmla="*/ 83 h 93"/>
                <a:gd name="T8" fmla="*/ 31 w 98"/>
                <a:gd name="T9" fmla="*/ 86 h 93"/>
                <a:gd name="T10" fmla="*/ 22 w 98"/>
                <a:gd name="T11" fmla="*/ 93 h 93"/>
                <a:gd name="T12" fmla="*/ 18 w 98"/>
                <a:gd name="T13" fmla="*/ 82 h 93"/>
                <a:gd name="T14" fmla="*/ 16 w 98"/>
                <a:gd name="T15" fmla="*/ 77 h 93"/>
                <a:gd name="T16" fmla="*/ 8 w 98"/>
                <a:gd name="T17" fmla="*/ 63 h 93"/>
                <a:gd name="T18" fmla="*/ 0 w 98"/>
                <a:gd name="T19" fmla="*/ 57 h 93"/>
                <a:gd name="T20" fmla="*/ 14 w 98"/>
                <a:gd name="T21" fmla="*/ 49 h 93"/>
                <a:gd name="T22" fmla="*/ 26 w 98"/>
                <a:gd name="T23" fmla="*/ 63 h 93"/>
                <a:gd name="T24" fmla="*/ 28 w 98"/>
                <a:gd name="T25" fmla="*/ 68 h 93"/>
                <a:gd name="T26" fmla="*/ 59 w 98"/>
                <a:gd name="T27" fmla="*/ 29 h 93"/>
                <a:gd name="T28" fmla="*/ 95 w 98"/>
                <a:gd name="T2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93">
                  <a:moveTo>
                    <a:pt x="95" y="0"/>
                  </a:moveTo>
                  <a:cubicBezTo>
                    <a:pt x="98" y="4"/>
                    <a:pt x="98" y="4"/>
                    <a:pt x="98" y="4"/>
                  </a:cubicBezTo>
                  <a:cubicBezTo>
                    <a:pt x="88" y="11"/>
                    <a:pt x="76" y="23"/>
                    <a:pt x="64" y="39"/>
                  </a:cubicBezTo>
                  <a:cubicBezTo>
                    <a:pt x="52" y="54"/>
                    <a:pt x="42" y="69"/>
                    <a:pt x="36" y="83"/>
                  </a:cubicBezTo>
                  <a:cubicBezTo>
                    <a:pt x="31" y="86"/>
                    <a:pt x="31" y="86"/>
                    <a:pt x="31" y="86"/>
                  </a:cubicBezTo>
                  <a:cubicBezTo>
                    <a:pt x="26" y="89"/>
                    <a:pt x="24" y="91"/>
                    <a:pt x="22" y="93"/>
                  </a:cubicBezTo>
                  <a:cubicBezTo>
                    <a:pt x="21" y="91"/>
                    <a:pt x="20" y="87"/>
                    <a:pt x="18" y="82"/>
                  </a:cubicBezTo>
                  <a:cubicBezTo>
                    <a:pt x="16" y="77"/>
                    <a:pt x="16" y="77"/>
                    <a:pt x="16" y="77"/>
                  </a:cubicBezTo>
                  <a:cubicBezTo>
                    <a:pt x="13" y="71"/>
                    <a:pt x="11" y="66"/>
                    <a:pt x="8" y="63"/>
                  </a:cubicBezTo>
                  <a:cubicBezTo>
                    <a:pt x="6" y="60"/>
                    <a:pt x="3" y="58"/>
                    <a:pt x="0" y="57"/>
                  </a:cubicBezTo>
                  <a:cubicBezTo>
                    <a:pt x="5" y="51"/>
                    <a:pt x="10" y="49"/>
                    <a:pt x="14" y="49"/>
                  </a:cubicBezTo>
                  <a:cubicBezTo>
                    <a:pt x="18" y="49"/>
                    <a:pt x="22" y="54"/>
                    <a:pt x="26" y="63"/>
                  </a:cubicBezTo>
                  <a:cubicBezTo>
                    <a:pt x="28" y="68"/>
                    <a:pt x="28" y="68"/>
                    <a:pt x="28" y="68"/>
                  </a:cubicBezTo>
                  <a:cubicBezTo>
                    <a:pt x="36" y="55"/>
                    <a:pt x="46" y="42"/>
                    <a:pt x="59" y="29"/>
                  </a:cubicBezTo>
                  <a:cubicBezTo>
                    <a:pt x="71" y="17"/>
                    <a:pt x="83" y="7"/>
                    <a:pt x="95" y="0"/>
                  </a:cubicBezTo>
                  <a:close/>
                </a:path>
              </a:pathLst>
            </a:custGeom>
            <a:solidFill>
              <a:srgbClr val="00B050"/>
            </a:solidFill>
            <a:ln w="9525">
              <a:solidFill>
                <a:srgbClr val="272A48"/>
              </a:solidFill>
              <a:round/>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300"/>
                </a:spcAft>
              </a:pPr>
              <a:endParaRPr lang="en-US">
                <a:solidFill>
                  <a:schemeClr val="accent1"/>
                </a:solidFill>
              </a:endParaRPr>
            </a:p>
          </p:txBody>
        </p:sp>
      </p:grpSp>
      <p:grpSp>
        <p:nvGrpSpPr>
          <p:cNvPr id="23" name="Group 22"/>
          <p:cNvGrpSpPr/>
          <p:nvPr/>
        </p:nvGrpSpPr>
        <p:grpSpPr>
          <a:xfrm>
            <a:off x="9279681" y="3437843"/>
            <a:ext cx="318500" cy="318582"/>
            <a:chOff x="9279681" y="3437843"/>
            <a:chExt cx="318500" cy="318582"/>
          </a:xfrm>
        </p:grpSpPr>
        <p:sp>
          <p:nvSpPr>
            <p:cNvPr id="93" name="Oval 92"/>
            <p:cNvSpPr/>
            <p:nvPr/>
          </p:nvSpPr>
          <p:spPr>
            <a:xfrm>
              <a:off x="9279681" y="3437843"/>
              <a:ext cx="318500" cy="318582"/>
            </a:xfrm>
            <a:prstGeom prst="ellipse">
              <a:avLst/>
            </a:prstGeom>
            <a:solidFill>
              <a:schemeClr val="tx1"/>
            </a:solidFill>
            <a:ln w="25400">
              <a:solidFill>
                <a:srgbClr val="272A48"/>
              </a:solidFill>
            </a:ln>
            <a:effectLst/>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defTabSz="1442225"/>
              <a:endParaRPr lang="en-US" sz="1400" b="1" cap="all" dirty="0">
                <a:solidFill>
                  <a:schemeClr val="accent1"/>
                </a:solidFill>
                <a:effectLst>
                  <a:outerShdw blurRad="127000" algn="ctr" rotWithShape="0">
                    <a:prstClr val="black">
                      <a:alpha val="40000"/>
                    </a:prstClr>
                  </a:outerShdw>
                </a:effectLst>
                <a:latin typeface="Arial Narrow" panose="020B0606020202030204" pitchFamily="34" charset="0"/>
              </a:endParaRPr>
            </a:p>
          </p:txBody>
        </p:sp>
        <p:sp>
          <p:nvSpPr>
            <p:cNvPr id="101" name="Freeform 100"/>
            <p:cNvSpPr>
              <a:spLocks/>
            </p:cNvSpPr>
            <p:nvPr/>
          </p:nvSpPr>
          <p:spPr bwMode="auto">
            <a:xfrm>
              <a:off x="9337453" y="3500905"/>
              <a:ext cx="202956" cy="192458"/>
            </a:xfrm>
            <a:custGeom>
              <a:avLst/>
              <a:gdLst>
                <a:gd name="T0" fmla="*/ 95 w 98"/>
                <a:gd name="T1" fmla="*/ 0 h 93"/>
                <a:gd name="T2" fmla="*/ 98 w 98"/>
                <a:gd name="T3" fmla="*/ 4 h 93"/>
                <a:gd name="T4" fmla="*/ 64 w 98"/>
                <a:gd name="T5" fmla="*/ 39 h 93"/>
                <a:gd name="T6" fmla="*/ 36 w 98"/>
                <a:gd name="T7" fmla="*/ 83 h 93"/>
                <a:gd name="T8" fmla="*/ 31 w 98"/>
                <a:gd name="T9" fmla="*/ 86 h 93"/>
                <a:gd name="T10" fmla="*/ 22 w 98"/>
                <a:gd name="T11" fmla="*/ 93 h 93"/>
                <a:gd name="T12" fmla="*/ 18 w 98"/>
                <a:gd name="T13" fmla="*/ 82 h 93"/>
                <a:gd name="T14" fmla="*/ 16 w 98"/>
                <a:gd name="T15" fmla="*/ 77 h 93"/>
                <a:gd name="T16" fmla="*/ 8 w 98"/>
                <a:gd name="T17" fmla="*/ 63 h 93"/>
                <a:gd name="T18" fmla="*/ 0 w 98"/>
                <a:gd name="T19" fmla="*/ 57 h 93"/>
                <a:gd name="T20" fmla="*/ 14 w 98"/>
                <a:gd name="T21" fmla="*/ 49 h 93"/>
                <a:gd name="T22" fmla="*/ 26 w 98"/>
                <a:gd name="T23" fmla="*/ 63 h 93"/>
                <a:gd name="T24" fmla="*/ 28 w 98"/>
                <a:gd name="T25" fmla="*/ 68 h 93"/>
                <a:gd name="T26" fmla="*/ 59 w 98"/>
                <a:gd name="T27" fmla="*/ 29 h 93"/>
                <a:gd name="T28" fmla="*/ 95 w 98"/>
                <a:gd name="T2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93">
                  <a:moveTo>
                    <a:pt x="95" y="0"/>
                  </a:moveTo>
                  <a:cubicBezTo>
                    <a:pt x="98" y="4"/>
                    <a:pt x="98" y="4"/>
                    <a:pt x="98" y="4"/>
                  </a:cubicBezTo>
                  <a:cubicBezTo>
                    <a:pt x="88" y="11"/>
                    <a:pt x="76" y="23"/>
                    <a:pt x="64" y="39"/>
                  </a:cubicBezTo>
                  <a:cubicBezTo>
                    <a:pt x="52" y="54"/>
                    <a:pt x="42" y="69"/>
                    <a:pt x="36" y="83"/>
                  </a:cubicBezTo>
                  <a:cubicBezTo>
                    <a:pt x="31" y="86"/>
                    <a:pt x="31" y="86"/>
                    <a:pt x="31" y="86"/>
                  </a:cubicBezTo>
                  <a:cubicBezTo>
                    <a:pt x="26" y="89"/>
                    <a:pt x="24" y="91"/>
                    <a:pt x="22" y="93"/>
                  </a:cubicBezTo>
                  <a:cubicBezTo>
                    <a:pt x="21" y="91"/>
                    <a:pt x="20" y="87"/>
                    <a:pt x="18" y="82"/>
                  </a:cubicBezTo>
                  <a:cubicBezTo>
                    <a:pt x="16" y="77"/>
                    <a:pt x="16" y="77"/>
                    <a:pt x="16" y="77"/>
                  </a:cubicBezTo>
                  <a:cubicBezTo>
                    <a:pt x="13" y="71"/>
                    <a:pt x="11" y="66"/>
                    <a:pt x="8" y="63"/>
                  </a:cubicBezTo>
                  <a:cubicBezTo>
                    <a:pt x="6" y="60"/>
                    <a:pt x="3" y="58"/>
                    <a:pt x="0" y="57"/>
                  </a:cubicBezTo>
                  <a:cubicBezTo>
                    <a:pt x="5" y="51"/>
                    <a:pt x="10" y="49"/>
                    <a:pt x="14" y="49"/>
                  </a:cubicBezTo>
                  <a:cubicBezTo>
                    <a:pt x="18" y="49"/>
                    <a:pt x="22" y="54"/>
                    <a:pt x="26" y="63"/>
                  </a:cubicBezTo>
                  <a:cubicBezTo>
                    <a:pt x="28" y="68"/>
                    <a:pt x="28" y="68"/>
                    <a:pt x="28" y="68"/>
                  </a:cubicBezTo>
                  <a:cubicBezTo>
                    <a:pt x="36" y="55"/>
                    <a:pt x="46" y="42"/>
                    <a:pt x="59" y="29"/>
                  </a:cubicBezTo>
                  <a:cubicBezTo>
                    <a:pt x="71" y="17"/>
                    <a:pt x="83" y="7"/>
                    <a:pt x="95" y="0"/>
                  </a:cubicBezTo>
                  <a:close/>
                </a:path>
              </a:pathLst>
            </a:custGeom>
            <a:solidFill>
              <a:srgbClr val="00B050"/>
            </a:solidFill>
            <a:ln w="9525">
              <a:solidFill>
                <a:srgbClr val="272A48"/>
              </a:solidFill>
              <a:round/>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300"/>
                </a:spcAft>
              </a:pPr>
              <a:endParaRPr lang="en-US">
                <a:solidFill>
                  <a:schemeClr val="accent1"/>
                </a:solidFill>
              </a:endParaRPr>
            </a:p>
          </p:txBody>
        </p:sp>
      </p:grpSp>
      <p:grpSp>
        <p:nvGrpSpPr>
          <p:cNvPr id="2052" name="Group 2051"/>
          <p:cNvGrpSpPr/>
          <p:nvPr/>
        </p:nvGrpSpPr>
        <p:grpSpPr>
          <a:xfrm>
            <a:off x="7887242" y="4415743"/>
            <a:ext cx="318500" cy="318582"/>
            <a:chOff x="7887242" y="4415743"/>
            <a:chExt cx="318500" cy="318582"/>
          </a:xfrm>
        </p:grpSpPr>
        <p:sp>
          <p:nvSpPr>
            <p:cNvPr id="117" name="Oval 116"/>
            <p:cNvSpPr/>
            <p:nvPr/>
          </p:nvSpPr>
          <p:spPr>
            <a:xfrm>
              <a:off x="7887242" y="4415743"/>
              <a:ext cx="318500" cy="318582"/>
            </a:xfrm>
            <a:prstGeom prst="ellipse">
              <a:avLst/>
            </a:prstGeom>
            <a:solidFill>
              <a:schemeClr val="tx1"/>
            </a:solidFill>
            <a:ln w="25400">
              <a:solidFill>
                <a:srgbClr val="272A48"/>
              </a:solidFill>
            </a:ln>
            <a:effectLst/>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defTabSz="1442225"/>
              <a:endParaRPr lang="en-US" sz="1400" b="1" cap="all" dirty="0">
                <a:solidFill>
                  <a:schemeClr val="accent1"/>
                </a:solidFill>
                <a:effectLst>
                  <a:outerShdw blurRad="127000" algn="ctr" rotWithShape="0">
                    <a:prstClr val="black">
                      <a:alpha val="40000"/>
                    </a:prstClr>
                  </a:outerShdw>
                </a:effectLst>
                <a:latin typeface="Arial Narrow" panose="020B0606020202030204" pitchFamily="34" charset="0"/>
              </a:endParaRPr>
            </a:p>
          </p:txBody>
        </p:sp>
        <p:sp>
          <p:nvSpPr>
            <p:cNvPr id="104" name="Freeform 103"/>
            <p:cNvSpPr>
              <a:spLocks/>
            </p:cNvSpPr>
            <p:nvPr/>
          </p:nvSpPr>
          <p:spPr bwMode="auto">
            <a:xfrm rot="244540">
              <a:off x="7940805" y="4482970"/>
              <a:ext cx="211374" cy="184128"/>
            </a:xfrm>
            <a:custGeom>
              <a:avLst/>
              <a:gdLst>
                <a:gd name="T0" fmla="*/ 58 w 95"/>
                <a:gd name="T1" fmla="*/ 37 h 83"/>
                <a:gd name="T2" fmla="*/ 57 w 95"/>
                <a:gd name="T3" fmla="*/ 37 h 83"/>
                <a:gd name="T4" fmla="*/ 89 w 95"/>
                <a:gd name="T5" fmla="*/ 4 h 83"/>
                <a:gd name="T6" fmla="*/ 87 w 95"/>
                <a:gd name="T7" fmla="*/ 0 h 83"/>
                <a:gd name="T8" fmla="*/ 50 w 95"/>
                <a:gd name="T9" fmla="*/ 29 h 83"/>
                <a:gd name="T10" fmla="*/ 50 w 95"/>
                <a:gd name="T11" fmla="*/ 29 h 83"/>
                <a:gd name="T12" fmla="*/ 43 w 95"/>
                <a:gd name="T13" fmla="*/ 22 h 83"/>
                <a:gd name="T14" fmla="*/ 20 w 95"/>
                <a:gd name="T15" fmla="*/ 4 h 83"/>
                <a:gd name="T16" fmla="*/ 16 w 95"/>
                <a:gd name="T17" fmla="*/ 2 h 83"/>
                <a:gd name="T18" fmla="*/ 8 w 95"/>
                <a:gd name="T19" fmla="*/ 1 h 83"/>
                <a:gd name="T20" fmla="*/ 5 w 95"/>
                <a:gd name="T21" fmla="*/ 4 h 83"/>
                <a:gd name="T22" fmla="*/ 0 w 95"/>
                <a:gd name="T23" fmla="*/ 15 h 83"/>
                <a:gd name="T24" fmla="*/ 10 w 95"/>
                <a:gd name="T25" fmla="*/ 16 h 83"/>
                <a:gd name="T26" fmla="*/ 12 w 95"/>
                <a:gd name="T27" fmla="*/ 17 h 83"/>
                <a:gd name="T28" fmla="*/ 25 w 95"/>
                <a:gd name="T29" fmla="*/ 25 h 83"/>
                <a:gd name="T30" fmla="*/ 38 w 95"/>
                <a:gd name="T31" fmla="*/ 34 h 83"/>
                <a:gd name="T32" fmla="*/ 42 w 95"/>
                <a:gd name="T33" fmla="*/ 38 h 83"/>
                <a:gd name="T34" fmla="*/ 19 w 95"/>
                <a:gd name="T35" fmla="*/ 67 h 83"/>
                <a:gd name="T36" fmla="*/ 10 w 95"/>
                <a:gd name="T37" fmla="*/ 82 h 83"/>
                <a:gd name="T38" fmla="*/ 28 w 95"/>
                <a:gd name="T39" fmla="*/ 83 h 83"/>
                <a:gd name="T40" fmla="*/ 51 w 95"/>
                <a:gd name="T41" fmla="*/ 45 h 83"/>
                <a:gd name="T42" fmla="*/ 85 w 95"/>
                <a:gd name="T43" fmla="*/ 82 h 83"/>
                <a:gd name="T44" fmla="*/ 95 w 95"/>
                <a:gd name="T45" fmla="*/ 82 h 83"/>
                <a:gd name="T46" fmla="*/ 58 w 95"/>
                <a:gd name="T47" fmla="*/ 3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5" h="83">
                  <a:moveTo>
                    <a:pt x="58" y="37"/>
                  </a:moveTo>
                  <a:cubicBezTo>
                    <a:pt x="58" y="37"/>
                    <a:pt x="58" y="37"/>
                    <a:pt x="57" y="37"/>
                  </a:cubicBezTo>
                  <a:cubicBezTo>
                    <a:pt x="69" y="22"/>
                    <a:pt x="80" y="11"/>
                    <a:pt x="89" y="4"/>
                  </a:cubicBezTo>
                  <a:cubicBezTo>
                    <a:pt x="87" y="0"/>
                    <a:pt x="87" y="0"/>
                    <a:pt x="87" y="0"/>
                  </a:cubicBezTo>
                  <a:cubicBezTo>
                    <a:pt x="75" y="7"/>
                    <a:pt x="63" y="17"/>
                    <a:pt x="50" y="29"/>
                  </a:cubicBezTo>
                  <a:cubicBezTo>
                    <a:pt x="50" y="29"/>
                    <a:pt x="50" y="29"/>
                    <a:pt x="50" y="29"/>
                  </a:cubicBezTo>
                  <a:cubicBezTo>
                    <a:pt x="48" y="27"/>
                    <a:pt x="45" y="25"/>
                    <a:pt x="43" y="22"/>
                  </a:cubicBezTo>
                  <a:cubicBezTo>
                    <a:pt x="35" y="15"/>
                    <a:pt x="28" y="9"/>
                    <a:pt x="20" y="4"/>
                  </a:cubicBezTo>
                  <a:cubicBezTo>
                    <a:pt x="16" y="2"/>
                    <a:pt x="16" y="2"/>
                    <a:pt x="16" y="2"/>
                  </a:cubicBezTo>
                  <a:cubicBezTo>
                    <a:pt x="13" y="0"/>
                    <a:pt x="10" y="0"/>
                    <a:pt x="8" y="1"/>
                  </a:cubicBezTo>
                  <a:cubicBezTo>
                    <a:pt x="7" y="2"/>
                    <a:pt x="6" y="3"/>
                    <a:pt x="5" y="4"/>
                  </a:cubicBezTo>
                  <a:cubicBezTo>
                    <a:pt x="3" y="7"/>
                    <a:pt x="1" y="10"/>
                    <a:pt x="0" y="15"/>
                  </a:cubicBezTo>
                  <a:cubicBezTo>
                    <a:pt x="3" y="14"/>
                    <a:pt x="7" y="15"/>
                    <a:pt x="10" y="16"/>
                  </a:cubicBezTo>
                  <a:cubicBezTo>
                    <a:pt x="11" y="16"/>
                    <a:pt x="12" y="17"/>
                    <a:pt x="12" y="17"/>
                  </a:cubicBezTo>
                  <a:cubicBezTo>
                    <a:pt x="16" y="19"/>
                    <a:pt x="21" y="22"/>
                    <a:pt x="25" y="25"/>
                  </a:cubicBezTo>
                  <a:cubicBezTo>
                    <a:pt x="29" y="28"/>
                    <a:pt x="33" y="31"/>
                    <a:pt x="38" y="34"/>
                  </a:cubicBezTo>
                  <a:cubicBezTo>
                    <a:pt x="39" y="35"/>
                    <a:pt x="41" y="36"/>
                    <a:pt x="42" y="38"/>
                  </a:cubicBezTo>
                  <a:cubicBezTo>
                    <a:pt x="33" y="47"/>
                    <a:pt x="25" y="57"/>
                    <a:pt x="19" y="67"/>
                  </a:cubicBezTo>
                  <a:cubicBezTo>
                    <a:pt x="10" y="82"/>
                    <a:pt x="10" y="82"/>
                    <a:pt x="10" y="82"/>
                  </a:cubicBezTo>
                  <a:cubicBezTo>
                    <a:pt x="10" y="82"/>
                    <a:pt x="28" y="83"/>
                    <a:pt x="28" y="83"/>
                  </a:cubicBezTo>
                  <a:cubicBezTo>
                    <a:pt x="35" y="68"/>
                    <a:pt x="43" y="56"/>
                    <a:pt x="51" y="45"/>
                  </a:cubicBezTo>
                  <a:cubicBezTo>
                    <a:pt x="66" y="57"/>
                    <a:pt x="78" y="72"/>
                    <a:pt x="85" y="82"/>
                  </a:cubicBezTo>
                  <a:cubicBezTo>
                    <a:pt x="95" y="82"/>
                    <a:pt x="95" y="82"/>
                    <a:pt x="95" y="82"/>
                  </a:cubicBezTo>
                  <a:cubicBezTo>
                    <a:pt x="88" y="70"/>
                    <a:pt x="71" y="50"/>
                    <a:pt x="58" y="37"/>
                  </a:cubicBezTo>
                  <a:close/>
                </a:path>
              </a:pathLst>
            </a:custGeom>
            <a:solidFill>
              <a:schemeClr val="accent5"/>
            </a:solidFill>
            <a:ln w="9525">
              <a:solidFill>
                <a:srgbClr val="272A48"/>
              </a:solidFill>
              <a:round/>
              <a:headEnd/>
              <a:tailEnd/>
            </a:ln>
            <a:effectLs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endParaRPr lang="en-US" dirty="0">
                <a:solidFill>
                  <a:schemeClr val="accent1"/>
                </a:solidFill>
              </a:endParaRPr>
            </a:p>
          </p:txBody>
        </p:sp>
      </p:grpSp>
    </p:spTree>
    <p:extLst>
      <p:ext uri="{BB962C8B-B14F-4D97-AF65-F5344CB8AC3E}">
        <p14:creationId xmlns:p14="http://schemas.microsoft.com/office/powerpoint/2010/main" val="4124084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49"/>
                                        </p:tgtEl>
                                        <p:attrNameLst>
                                          <p:attrName>style.visibility</p:attrName>
                                        </p:attrNameLst>
                                      </p:cBhvr>
                                      <p:to>
                                        <p:strVal val="visible"/>
                                      </p:to>
                                    </p:set>
                                    <p:animEffect transition="in" filter="fade">
                                      <p:cBhvr>
                                        <p:cTn id="7" dur="500"/>
                                        <p:tgtEl>
                                          <p:spTgt spid="2049"/>
                                        </p:tgtEl>
                                      </p:cBhvr>
                                    </p:animEffect>
                                    <p:anim calcmode="lin" valueType="num">
                                      <p:cBhvr>
                                        <p:cTn id="8" dur="500" fill="hold"/>
                                        <p:tgtEl>
                                          <p:spTgt spid="2049"/>
                                        </p:tgtEl>
                                        <p:attrNameLst>
                                          <p:attrName>ppt_x</p:attrName>
                                        </p:attrNameLst>
                                      </p:cBhvr>
                                      <p:tavLst>
                                        <p:tav tm="0">
                                          <p:val>
                                            <p:strVal val="#ppt_x"/>
                                          </p:val>
                                        </p:tav>
                                        <p:tav tm="100000">
                                          <p:val>
                                            <p:strVal val="#ppt_x"/>
                                          </p:val>
                                        </p:tav>
                                      </p:tavLst>
                                    </p:anim>
                                    <p:anim calcmode="lin" valueType="num">
                                      <p:cBhvr>
                                        <p:cTn id="9" dur="500" fill="hold"/>
                                        <p:tgtEl>
                                          <p:spTgt spid="204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childTnLst>
                          </p:cTn>
                        </p:par>
                        <p:par>
                          <p:cTn id="17" fill="hold">
                            <p:stCondLst>
                              <p:cond delay="500"/>
                            </p:stCondLst>
                            <p:childTnLst>
                              <p:par>
                                <p:cTn id="18" presetID="42" presetClass="path" presetSubtype="0" accel="50000" decel="50000" fill="hold" nodeType="afterEffect">
                                  <p:stCondLst>
                                    <p:cond delay="0"/>
                                  </p:stCondLst>
                                  <p:childTnLst>
                                    <p:animMotion origin="layout" path="M -2.5E-6 4.44444E-6 L -0.18633 0.24791 " pathEditMode="relative" rAng="0" ptsTypes="AA">
                                      <p:cBhvr>
                                        <p:cTn id="19" dur="1000" fill="hold"/>
                                        <p:tgtEl>
                                          <p:spTgt spid="65"/>
                                        </p:tgtEl>
                                        <p:attrNameLst>
                                          <p:attrName>ppt_x</p:attrName>
                                          <p:attrName>ppt_y</p:attrName>
                                        </p:attrNameLst>
                                      </p:cBhvr>
                                      <p:rCtr x="-9323" y="12384"/>
                                    </p:animMotion>
                                  </p:childTnLst>
                                </p:cTn>
                              </p:par>
                              <p:par>
                                <p:cTn id="20" presetID="42" presetClass="path" presetSubtype="0" accel="50000" decel="50000" fill="hold" nodeType="withEffect">
                                  <p:stCondLst>
                                    <p:cond delay="0"/>
                                  </p:stCondLst>
                                  <p:childTnLst>
                                    <p:animMotion origin="layout" path="M -4.375E-6 4.44444E-6 L 0.10977 0.24583 " pathEditMode="relative" rAng="0" ptsTypes="AA">
                                      <p:cBhvr>
                                        <p:cTn id="21" dur="1000" fill="hold"/>
                                        <p:tgtEl>
                                          <p:spTgt spid="71"/>
                                        </p:tgtEl>
                                        <p:attrNameLst>
                                          <p:attrName>ppt_x</p:attrName>
                                          <p:attrName>ppt_y</p:attrName>
                                        </p:attrNameLst>
                                      </p:cBhvr>
                                      <p:rCtr x="5482" y="12292"/>
                                    </p:animMotion>
                                  </p:childTnLst>
                                </p:cTn>
                              </p:par>
                              <p:par>
                                <p:cTn id="22" presetID="42" presetClass="path" presetSubtype="0" accel="50000" decel="50000" fill="hold" nodeType="withEffect">
                                  <p:stCondLst>
                                    <p:cond delay="0"/>
                                  </p:stCondLst>
                                  <p:childTnLst>
                                    <p:animMotion origin="layout" path="M -2.5E-6 4.44444E-6 L 0.32787 0.25023 " pathEditMode="relative" rAng="0" ptsTypes="AA">
                                      <p:cBhvr>
                                        <p:cTn id="23" dur="1000" fill="hold"/>
                                        <p:tgtEl>
                                          <p:spTgt spid="78"/>
                                        </p:tgtEl>
                                        <p:attrNameLst>
                                          <p:attrName>ppt_x</p:attrName>
                                          <p:attrName>ppt_y</p:attrName>
                                        </p:attrNameLst>
                                      </p:cBhvr>
                                      <p:rCtr x="16393" y="12500"/>
                                    </p:animMotion>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6" presetClass="entr" presetSubtype="21" fill="hold" nodeType="withEffect">
                                  <p:stCondLst>
                                    <p:cond delay="250"/>
                                  </p:stCondLst>
                                  <p:childTnLst>
                                    <p:set>
                                      <p:cBhvr>
                                        <p:cTn id="33" dur="1" fill="hold">
                                          <p:stCondLst>
                                            <p:cond delay="0"/>
                                          </p:stCondLst>
                                        </p:cTn>
                                        <p:tgtEl>
                                          <p:spTgt spid="64"/>
                                        </p:tgtEl>
                                        <p:attrNameLst>
                                          <p:attrName>style.visibility</p:attrName>
                                        </p:attrNameLst>
                                      </p:cBhvr>
                                      <p:to>
                                        <p:strVal val="visible"/>
                                      </p:to>
                                    </p:set>
                                    <p:animEffect transition="in" filter="barn(inVertical)">
                                      <p:cBhvr>
                                        <p:cTn id="34" dur="500"/>
                                        <p:tgtEl>
                                          <p:spTgt spid="64"/>
                                        </p:tgtEl>
                                      </p:cBhvr>
                                    </p:animEffect>
                                  </p:childTnLst>
                                </p:cTn>
                              </p:par>
                              <p:par>
                                <p:cTn id="35" presetID="16" presetClass="entr" presetSubtype="21" fill="hold" nodeType="withEffect">
                                  <p:stCondLst>
                                    <p:cond delay="25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par>
                                <p:cTn id="38" presetID="16" presetClass="entr" presetSubtype="21" fill="hold" nodeType="withEffect">
                                  <p:stCondLst>
                                    <p:cond delay="25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par>
                                <p:cTn id="41" presetID="16" presetClass="entr" presetSubtype="21" fill="hold" nodeType="withEffect">
                                  <p:stCondLst>
                                    <p:cond delay="250"/>
                                  </p:stCondLst>
                                  <p:childTnLst>
                                    <p:set>
                                      <p:cBhvr>
                                        <p:cTn id="42" dur="1" fill="hold">
                                          <p:stCondLst>
                                            <p:cond delay="0"/>
                                          </p:stCondLst>
                                        </p:cTn>
                                        <p:tgtEl>
                                          <p:spTgt spid="63"/>
                                        </p:tgtEl>
                                        <p:attrNameLst>
                                          <p:attrName>style.visibility</p:attrName>
                                        </p:attrNameLst>
                                      </p:cBhvr>
                                      <p:to>
                                        <p:strVal val="visible"/>
                                      </p:to>
                                    </p:set>
                                    <p:animEffect transition="in" filter="barn(inVertical)">
                                      <p:cBhvr>
                                        <p:cTn id="43" dur="500"/>
                                        <p:tgtEl>
                                          <p:spTgt spid="6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056"/>
                                        </p:tgtEl>
                                        <p:attrNameLst>
                                          <p:attrName>style.visibility</p:attrName>
                                        </p:attrNameLst>
                                      </p:cBhvr>
                                      <p:to>
                                        <p:strVal val="visible"/>
                                      </p:to>
                                    </p:set>
                                    <p:animEffect transition="in" filter="fade">
                                      <p:cBhvr>
                                        <p:cTn id="48" dur="500"/>
                                        <p:tgtEl>
                                          <p:spTgt spid="2056"/>
                                        </p:tgtEl>
                                      </p:cBhvr>
                                    </p:animEffec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2065"/>
                                        </p:tgtEl>
                                        <p:attrNameLst>
                                          <p:attrName>style.visibility</p:attrName>
                                        </p:attrNameLst>
                                      </p:cBhvr>
                                      <p:to>
                                        <p:strVal val="visible"/>
                                      </p:to>
                                    </p:set>
                                    <p:animEffect transition="in" filter="wipe(left)">
                                      <p:cBhvr>
                                        <p:cTn id="52" dur="500"/>
                                        <p:tgtEl>
                                          <p:spTgt spid="2065"/>
                                        </p:tgtEl>
                                      </p:cBhvr>
                                    </p:animEffect>
                                  </p:childTnLst>
                                </p:cTn>
                              </p:par>
                              <p:par>
                                <p:cTn id="53" presetID="10" presetClass="entr" presetSubtype="0" fill="hold" nodeType="withEffect">
                                  <p:stCondLst>
                                    <p:cond delay="250"/>
                                  </p:stCondLst>
                                  <p:childTnLst>
                                    <p:set>
                                      <p:cBhvr>
                                        <p:cTn id="54" dur="1" fill="hold">
                                          <p:stCondLst>
                                            <p:cond delay="0"/>
                                          </p:stCondLst>
                                        </p:cTn>
                                        <p:tgtEl>
                                          <p:spTgt spid="2051"/>
                                        </p:tgtEl>
                                        <p:attrNameLst>
                                          <p:attrName>style.visibility</p:attrName>
                                        </p:attrNameLst>
                                      </p:cBhvr>
                                      <p:to>
                                        <p:strVal val="visible"/>
                                      </p:to>
                                    </p:set>
                                    <p:animEffect transition="in" filter="fade">
                                      <p:cBhvr>
                                        <p:cTn id="55" dur="250"/>
                                        <p:tgtEl>
                                          <p:spTgt spid="2051"/>
                                        </p:tgtEl>
                                      </p:cBhvr>
                                    </p:animEffect>
                                  </p:childTnLst>
                                </p:cTn>
                              </p:par>
                            </p:childTnLst>
                          </p:cTn>
                        </p:par>
                        <p:par>
                          <p:cTn id="56" fill="hold">
                            <p:stCondLst>
                              <p:cond delay="1000"/>
                            </p:stCondLst>
                            <p:childTnLst>
                              <p:par>
                                <p:cTn id="57" presetID="22" presetClass="entr" presetSubtype="8" fill="hold" nodeType="afterEffect">
                                  <p:stCondLst>
                                    <p:cond delay="0"/>
                                  </p:stCondLst>
                                  <p:childTnLst>
                                    <p:set>
                                      <p:cBhvr>
                                        <p:cTn id="58" dur="1" fill="hold">
                                          <p:stCondLst>
                                            <p:cond delay="0"/>
                                          </p:stCondLst>
                                        </p:cTn>
                                        <p:tgtEl>
                                          <p:spTgt spid="89"/>
                                        </p:tgtEl>
                                        <p:attrNameLst>
                                          <p:attrName>style.visibility</p:attrName>
                                        </p:attrNameLst>
                                      </p:cBhvr>
                                      <p:to>
                                        <p:strVal val="visible"/>
                                      </p:to>
                                    </p:set>
                                    <p:animEffect transition="in" filter="wipe(left)">
                                      <p:cBhvr>
                                        <p:cTn id="59" dur="500"/>
                                        <p:tgtEl>
                                          <p:spTgt spid="89"/>
                                        </p:tgtEl>
                                      </p:cBhvr>
                                    </p:animEffect>
                                  </p:childTnLst>
                                </p:cTn>
                              </p:par>
                              <p:par>
                                <p:cTn id="60" presetID="10" presetClass="entr" presetSubtype="0" fill="hold" nodeType="withEffect">
                                  <p:stCondLst>
                                    <p:cond delay="250"/>
                                  </p:stCondLst>
                                  <p:childTnLst>
                                    <p:set>
                                      <p:cBhvr>
                                        <p:cTn id="61" dur="1" fill="hold">
                                          <p:stCondLst>
                                            <p:cond delay="0"/>
                                          </p:stCondLst>
                                        </p:cTn>
                                        <p:tgtEl>
                                          <p:spTgt spid="2048"/>
                                        </p:tgtEl>
                                        <p:attrNameLst>
                                          <p:attrName>style.visibility</p:attrName>
                                        </p:attrNameLst>
                                      </p:cBhvr>
                                      <p:to>
                                        <p:strVal val="visible"/>
                                      </p:to>
                                    </p:set>
                                    <p:animEffect transition="in" filter="fade">
                                      <p:cBhvr>
                                        <p:cTn id="62" dur="250"/>
                                        <p:tgtEl>
                                          <p:spTgt spid="2048"/>
                                        </p:tgtEl>
                                      </p:cBhvr>
                                    </p:animEffect>
                                  </p:childTnLst>
                                </p:cTn>
                              </p:par>
                            </p:childTnLst>
                          </p:cTn>
                        </p:par>
                        <p:par>
                          <p:cTn id="63" fill="hold">
                            <p:stCondLst>
                              <p:cond delay="1500"/>
                            </p:stCondLst>
                            <p:childTnLst>
                              <p:par>
                                <p:cTn id="64" presetID="22" presetClass="entr" presetSubtype="8" fill="hold" nodeType="afterEffect">
                                  <p:stCondLst>
                                    <p:cond delay="0"/>
                                  </p:stCondLst>
                                  <p:childTnLst>
                                    <p:set>
                                      <p:cBhvr>
                                        <p:cTn id="65" dur="1" fill="hold">
                                          <p:stCondLst>
                                            <p:cond delay="0"/>
                                          </p:stCondLst>
                                        </p:cTn>
                                        <p:tgtEl>
                                          <p:spTgt spid="92"/>
                                        </p:tgtEl>
                                        <p:attrNameLst>
                                          <p:attrName>style.visibility</p:attrName>
                                        </p:attrNameLst>
                                      </p:cBhvr>
                                      <p:to>
                                        <p:strVal val="visible"/>
                                      </p:to>
                                    </p:set>
                                    <p:animEffect transition="in" filter="wipe(left)">
                                      <p:cBhvr>
                                        <p:cTn id="66" dur="500"/>
                                        <p:tgtEl>
                                          <p:spTgt spid="92"/>
                                        </p:tgtEl>
                                      </p:cBhvr>
                                    </p:animEffect>
                                  </p:childTnLst>
                                </p:cTn>
                              </p:par>
                              <p:par>
                                <p:cTn id="67" presetID="10" presetClass="entr" presetSubtype="0" fill="hold" nodeType="withEffect">
                                  <p:stCondLst>
                                    <p:cond delay="25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250"/>
                                        <p:tgtEl>
                                          <p:spTgt spid="23"/>
                                        </p:tgtEl>
                                      </p:cBhvr>
                                    </p:animEffect>
                                  </p:childTnLst>
                                </p:cTn>
                              </p:par>
                            </p:childTnLst>
                          </p:cTn>
                        </p:par>
                        <p:par>
                          <p:cTn id="70" fill="hold">
                            <p:stCondLst>
                              <p:cond delay="2000"/>
                            </p:stCondLst>
                            <p:childTnLst>
                              <p:par>
                                <p:cTn id="71" presetID="22" presetClass="entr" presetSubtype="8" fill="hold" nodeType="afterEffect">
                                  <p:stCondLst>
                                    <p:cond delay="500"/>
                                  </p:stCondLst>
                                  <p:childTnLst>
                                    <p:set>
                                      <p:cBhvr>
                                        <p:cTn id="72" dur="1" fill="hold">
                                          <p:stCondLst>
                                            <p:cond delay="0"/>
                                          </p:stCondLst>
                                        </p:cTn>
                                        <p:tgtEl>
                                          <p:spTgt spid="2079"/>
                                        </p:tgtEl>
                                        <p:attrNameLst>
                                          <p:attrName>style.visibility</p:attrName>
                                        </p:attrNameLst>
                                      </p:cBhvr>
                                      <p:to>
                                        <p:strVal val="visible"/>
                                      </p:to>
                                    </p:set>
                                    <p:animEffect transition="in" filter="wipe(left)">
                                      <p:cBhvr>
                                        <p:cTn id="73" dur="750"/>
                                        <p:tgtEl>
                                          <p:spTgt spid="2079"/>
                                        </p:tgtEl>
                                      </p:cBhvr>
                                    </p:animEffect>
                                  </p:childTnLst>
                                </p:cTn>
                              </p:par>
                              <p:par>
                                <p:cTn id="74" presetID="10" presetClass="entr" presetSubtype="0" fill="hold" nodeType="withEffect">
                                  <p:stCondLst>
                                    <p:cond delay="1000"/>
                                  </p:stCondLst>
                                  <p:childTnLst>
                                    <p:set>
                                      <p:cBhvr>
                                        <p:cTn id="75" dur="1" fill="hold">
                                          <p:stCondLst>
                                            <p:cond delay="0"/>
                                          </p:stCondLst>
                                        </p:cTn>
                                        <p:tgtEl>
                                          <p:spTgt spid="2053"/>
                                        </p:tgtEl>
                                        <p:attrNameLst>
                                          <p:attrName>style.visibility</p:attrName>
                                        </p:attrNameLst>
                                      </p:cBhvr>
                                      <p:to>
                                        <p:strVal val="visible"/>
                                      </p:to>
                                    </p:set>
                                    <p:animEffect transition="in" filter="fade">
                                      <p:cBhvr>
                                        <p:cTn id="76" dur="250"/>
                                        <p:tgtEl>
                                          <p:spTgt spid="2053"/>
                                        </p:tgtEl>
                                      </p:cBhvr>
                                    </p:animEffect>
                                  </p:childTnLst>
                                </p:cTn>
                              </p:par>
                            </p:childTnLst>
                          </p:cTn>
                        </p:par>
                        <p:par>
                          <p:cTn id="77" fill="hold">
                            <p:stCondLst>
                              <p:cond delay="3250"/>
                            </p:stCondLst>
                            <p:childTnLst>
                              <p:par>
                                <p:cTn id="78" presetID="22" presetClass="entr" presetSubtype="8" fill="hold" nodeType="afterEffect">
                                  <p:stCondLst>
                                    <p:cond delay="0"/>
                                  </p:stCondLst>
                                  <p:childTnLst>
                                    <p:set>
                                      <p:cBhvr>
                                        <p:cTn id="79" dur="1" fill="hold">
                                          <p:stCondLst>
                                            <p:cond delay="0"/>
                                          </p:stCondLst>
                                        </p:cTn>
                                        <p:tgtEl>
                                          <p:spTgt spid="111"/>
                                        </p:tgtEl>
                                        <p:attrNameLst>
                                          <p:attrName>style.visibility</p:attrName>
                                        </p:attrNameLst>
                                      </p:cBhvr>
                                      <p:to>
                                        <p:strVal val="visible"/>
                                      </p:to>
                                    </p:set>
                                    <p:animEffect transition="in" filter="wipe(left)">
                                      <p:cBhvr>
                                        <p:cTn id="80" dur="750"/>
                                        <p:tgtEl>
                                          <p:spTgt spid="111"/>
                                        </p:tgtEl>
                                      </p:cBhvr>
                                    </p:animEffect>
                                  </p:childTnLst>
                                </p:cTn>
                              </p:par>
                              <p:par>
                                <p:cTn id="81" presetID="10" presetClass="entr" presetSubtype="0" fill="hold" nodeType="withEffect">
                                  <p:stCondLst>
                                    <p:cond delay="500"/>
                                  </p:stCondLst>
                                  <p:childTnLst>
                                    <p:set>
                                      <p:cBhvr>
                                        <p:cTn id="82" dur="1" fill="hold">
                                          <p:stCondLst>
                                            <p:cond delay="0"/>
                                          </p:stCondLst>
                                        </p:cTn>
                                        <p:tgtEl>
                                          <p:spTgt spid="2052"/>
                                        </p:tgtEl>
                                        <p:attrNameLst>
                                          <p:attrName>style.visibility</p:attrName>
                                        </p:attrNameLst>
                                      </p:cBhvr>
                                      <p:to>
                                        <p:strVal val="visible"/>
                                      </p:to>
                                    </p:set>
                                    <p:animEffect transition="in" filter="fade">
                                      <p:cBhvr>
                                        <p:cTn id="83" dur="250"/>
                                        <p:tgtEl>
                                          <p:spTgt spid="2052"/>
                                        </p:tgtEl>
                                      </p:cBhvr>
                                    </p:animEffect>
                                  </p:childTnLst>
                                </p:cTn>
                              </p:par>
                            </p:childTnLst>
                          </p:cTn>
                        </p:par>
                        <p:par>
                          <p:cTn id="84" fill="hold">
                            <p:stCondLst>
                              <p:cond delay="4000"/>
                            </p:stCondLst>
                            <p:childTnLst>
                              <p:par>
                                <p:cTn id="85" presetID="7" presetClass="emph" presetSubtype="2" fill="hold" nodeType="afterEffect">
                                  <p:stCondLst>
                                    <p:cond delay="0"/>
                                  </p:stCondLst>
                                  <p:childTnLst>
                                    <p:animClr clrSpc="rgb" dir="cw">
                                      <p:cBhvr>
                                        <p:cTn id="86" dur="750" fill="hold"/>
                                        <p:tgtEl>
                                          <p:spTgt spid="2079"/>
                                        </p:tgtEl>
                                        <p:attrNameLst>
                                          <p:attrName>stroke.color</p:attrName>
                                        </p:attrNameLst>
                                      </p:cBhvr>
                                      <p:to>
                                        <a:srgbClr val="FF4747"/>
                                      </p:to>
                                    </p:animClr>
                                    <p:set>
                                      <p:cBhvr>
                                        <p:cTn id="87" dur="750" fill="hold"/>
                                        <p:tgtEl>
                                          <p:spTgt spid="2079"/>
                                        </p:tgtEl>
                                        <p:attrNameLst>
                                          <p:attrName>stroke.on</p:attrName>
                                        </p:attrNameLst>
                                      </p:cBhvr>
                                      <p:to>
                                        <p:strVal val="true"/>
                                      </p:to>
                                    </p:set>
                                  </p:childTnLst>
                                </p:cTn>
                              </p:par>
                              <p:par>
                                <p:cTn id="88" presetID="7" presetClass="emph" presetSubtype="2" fill="hold" nodeType="withEffect">
                                  <p:stCondLst>
                                    <p:cond delay="0"/>
                                  </p:stCondLst>
                                  <p:childTnLst>
                                    <p:animClr clrSpc="rgb" dir="cw">
                                      <p:cBhvr>
                                        <p:cTn id="89" dur="750" fill="hold"/>
                                        <p:tgtEl>
                                          <p:spTgt spid="111"/>
                                        </p:tgtEl>
                                        <p:attrNameLst>
                                          <p:attrName>stroke.color</p:attrName>
                                        </p:attrNameLst>
                                      </p:cBhvr>
                                      <p:to>
                                        <a:srgbClr val="FF4747"/>
                                      </p:to>
                                    </p:animClr>
                                    <p:set>
                                      <p:cBhvr>
                                        <p:cTn id="90" dur="750" fill="hold"/>
                                        <p:tgtEl>
                                          <p:spTgt spid="111"/>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Data Center Trends &amp; The Network</a:t>
            </a:r>
          </a:p>
        </p:txBody>
      </p:sp>
      <p:sp>
        <p:nvSpPr>
          <p:cNvPr id="3" name="Footer Placeholder 2"/>
          <p:cNvSpPr>
            <a:spLocks noGrp="1"/>
          </p:cNvSpPr>
          <p:nvPr>
            <p:ph type="ftr" sz="quarter" idx="3"/>
          </p:nvPr>
        </p:nvSpPr>
        <p:spPr/>
        <p:txBody>
          <a:bodyPr/>
          <a:lstStyle/>
          <a:p>
            <a:r>
              <a:rPr lang="en-US" smtClean="0">
                <a:solidFill>
                  <a:prstClr val="black">
                    <a:tint val="75000"/>
                  </a:prstClr>
                </a:solidFill>
              </a:rPr>
              <a:t>Cisco Confidential</a:t>
            </a:r>
            <a:endParaRPr lang="en-US" dirty="0">
              <a:solidFill>
                <a:prstClr val="black">
                  <a:tint val="75000"/>
                </a:prstClr>
              </a:solidFill>
            </a:endParaRPr>
          </a:p>
        </p:txBody>
      </p:sp>
      <p:graphicFrame>
        <p:nvGraphicFramePr>
          <p:cNvPr id="4" name="Diagram 3"/>
          <p:cNvGraphicFramePr/>
          <p:nvPr>
            <p:extLst>
              <p:ext uri="{D42A27DB-BD31-4B8C-83A1-F6EECF244321}">
                <p14:modId xmlns:p14="http://schemas.microsoft.com/office/powerpoint/2010/main" val="4163928833"/>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60693527"/>
      </p:ext>
    </p:extLst>
  </p:cSld>
  <p:clrMapOvr>
    <a:masterClrMapping/>
  </p:clrMapOvr>
  <p:transition xmlns:p14="http://schemas.microsoft.com/office/powerpoint/2010/mai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ACI Policy Model For Physical And Virtual Workloads</a:t>
            </a:r>
            <a:endParaRPr lang="en-US" dirty="0">
              <a:solidFill>
                <a:srgbClr val="0000FF"/>
              </a:solidFill>
            </a:endParaRPr>
          </a:p>
        </p:txBody>
      </p:sp>
      <p:sp>
        <p:nvSpPr>
          <p:cNvPr id="4" name="Slide Number Placeholder 3"/>
          <p:cNvSpPr>
            <a:spLocks noGrp="1"/>
          </p:cNvSpPr>
          <p:nvPr>
            <p:ph type="sldNum" sz="quarter" idx="4"/>
          </p:nvPr>
        </p:nvSpPr>
        <p:spPr/>
        <p:txBody>
          <a:bodyPr/>
          <a:lstStyle/>
          <a:p>
            <a:pPr defTabSz="685671">
              <a:defRPr/>
            </a:pPr>
            <a:fld id="{2F5CCB13-0A32-4557-88E9-079F0C330695}" type="slidenum">
              <a:rPr kern="0">
                <a:solidFill>
                  <a:srgbClr val="595959"/>
                </a:solidFill>
                <a:latin typeface="Arial"/>
                <a:ea typeface="Apple LiGothic Medium"/>
                <a:cs typeface="Apple LiGothic Medium"/>
              </a:rPr>
              <a:pPr defTabSz="685671">
                <a:defRPr/>
              </a:pPr>
              <a:t>50</a:t>
            </a:fld>
            <a:endParaRPr kern="0" dirty="0">
              <a:solidFill>
                <a:srgbClr val="595959"/>
              </a:solidFill>
              <a:latin typeface="Arial"/>
              <a:ea typeface="Apple LiGothic Medium"/>
              <a:cs typeface="Apple LiGothic Medium"/>
            </a:endParaRPr>
          </a:p>
        </p:txBody>
      </p:sp>
      <p:sp>
        <p:nvSpPr>
          <p:cNvPr id="3" name="Text Placeholder 2"/>
          <p:cNvSpPr>
            <a:spLocks noGrp="1"/>
          </p:cNvSpPr>
          <p:nvPr>
            <p:ph type="body" sz="quarter" idx="4294967295"/>
          </p:nvPr>
        </p:nvSpPr>
        <p:spPr>
          <a:xfrm>
            <a:off x="465647" y="1463504"/>
            <a:ext cx="11205633" cy="416983"/>
          </a:xfrm>
          <a:prstGeom prst="rect">
            <a:avLst/>
          </a:prstGeom>
        </p:spPr>
        <p:txBody>
          <a:bodyPr>
            <a:normAutofit fontScale="92500"/>
          </a:bodyPr>
          <a:lstStyle/>
          <a:p>
            <a:pPr marL="2380" indent="0" algn="ctr">
              <a:buNone/>
            </a:pPr>
            <a:r>
              <a:rPr lang="en-US" dirty="0" smtClean="0"/>
              <a:t>DATA CENTER MICRO-SEGMENTATION IN ACI USING EPG AND CONTRACTS</a:t>
            </a:r>
            <a:endParaRPr lang="en-US" dirty="0"/>
          </a:p>
        </p:txBody>
      </p:sp>
      <p:grpSp>
        <p:nvGrpSpPr>
          <p:cNvPr id="7" name="Group 6"/>
          <p:cNvGrpSpPr/>
          <p:nvPr/>
        </p:nvGrpSpPr>
        <p:grpSpPr>
          <a:xfrm>
            <a:off x="335097" y="2713091"/>
            <a:ext cx="5733367" cy="2271170"/>
            <a:chOff x="494592" y="2330303"/>
            <a:chExt cx="5733367" cy="2271170"/>
          </a:xfrm>
        </p:grpSpPr>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592" y="2330303"/>
              <a:ext cx="5733367" cy="182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774513" y="4293695"/>
              <a:ext cx="689548" cy="307777"/>
            </a:xfrm>
            <a:prstGeom prst="rect">
              <a:avLst/>
            </a:prstGeom>
            <a:noFill/>
          </p:spPr>
          <p:txBody>
            <a:bodyPr wrap="none" rtlCol="0">
              <a:spAutoFit/>
            </a:bodyPr>
            <a:lstStyle/>
            <a:p>
              <a:r>
                <a:rPr lang="en-US" sz="1400" i="1" dirty="0" smtClean="0"/>
                <a:t>Virtual</a:t>
              </a:r>
              <a:endParaRPr lang="en-US" sz="1800" i="1" dirty="0"/>
            </a:p>
          </p:txBody>
        </p:sp>
        <p:sp>
          <p:nvSpPr>
            <p:cNvPr id="87" name="TextBox 86"/>
            <p:cNvSpPr txBox="1"/>
            <p:nvPr/>
          </p:nvSpPr>
          <p:spPr>
            <a:xfrm>
              <a:off x="2098120" y="4293696"/>
              <a:ext cx="689548" cy="307777"/>
            </a:xfrm>
            <a:prstGeom prst="rect">
              <a:avLst/>
            </a:prstGeom>
            <a:noFill/>
          </p:spPr>
          <p:txBody>
            <a:bodyPr wrap="none" rtlCol="0">
              <a:spAutoFit/>
            </a:bodyPr>
            <a:lstStyle/>
            <a:p>
              <a:r>
                <a:rPr lang="en-US" sz="1400" i="1" dirty="0"/>
                <a:t>V</a:t>
              </a:r>
              <a:r>
                <a:rPr lang="en-US" sz="1400" i="1" dirty="0" smtClean="0"/>
                <a:t>irtual</a:t>
              </a:r>
              <a:endParaRPr lang="en-US" sz="1400" i="1" dirty="0"/>
            </a:p>
          </p:txBody>
        </p:sp>
        <p:sp>
          <p:nvSpPr>
            <p:cNvPr id="89" name="TextBox 88"/>
            <p:cNvSpPr txBox="1"/>
            <p:nvPr/>
          </p:nvSpPr>
          <p:spPr>
            <a:xfrm>
              <a:off x="5269710" y="4293694"/>
              <a:ext cx="853119" cy="307777"/>
            </a:xfrm>
            <a:prstGeom prst="rect">
              <a:avLst/>
            </a:prstGeom>
            <a:noFill/>
          </p:spPr>
          <p:txBody>
            <a:bodyPr wrap="none" rtlCol="0">
              <a:spAutoFit/>
            </a:bodyPr>
            <a:lstStyle/>
            <a:p>
              <a:r>
                <a:rPr lang="en-US" sz="1400" i="1" dirty="0"/>
                <a:t>P</a:t>
              </a:r>
              <a:r>
                <a:rPr lang="en-US" sz="1400" i="1" dirty="0" smtClean="0"/>
                <a:t>hysical</a:t>
              </a:r>
              <a:endParaRPr lang="en-US" sz="1400" i="1" dirty="0"/>
            </a:p>
          </p:txBody>
        </p:sp>
      </p:grpSp>
      <p:sp>
        <p:nvSpPr>
          <p:cNvPr id="90" name="TextBox 89"/>
          <p:cNvSpPr txBox="1"/>
          <p:nvPr/>
        </p:nvSpPr>
        <p:spPr>
          <a:xfrm>
            <a:off x="6432699" y="2432604"/>
            <a:ext cx="5528930" cy="2394486"/>
          </a:xfrm>
          <a:prstGeom prst="rect">
            <a:avLst/>
          </a:prstGeom>
          <a:noFill/>
        </p:spPr>
        <p:txBody>
          <a:bodyPr wrap="square" lIns="91424" tIns="45712" rIns="91424" bIns="45712" rtlCol="0">
            <a:spAutoFit/>
          </a:bodyPr>
          <a:lstStyle/>
          <a:p>
            <a:pPr marL="285702" indent="-285702">
              <a:lnSpc>
                <a:spcPct val="90000"/>
              </a:lnSpc>
              <a:spcBef>
                <a:spcPts val="600"/>
              </a:spcBef>
              <a:buClr>
                <a:srgbClr val="0065BD"/>
              </a:buClr>
              <a:buFont typeface="Wingdings" pitchFamily="2" charset="2"/>
              <a:buChar char="§"/>
            </a:pPr>
            <a:r>
              <a:rPr lang="en-US" sz="1800" dirty="0" smtClean="0">
                <a:latin typeface="Arial"/>
                <a:ea typeface="Apple LiGothic Medium"/>
                <a:cs typeface="Apple LiGothic Medium"/>
              </a:rPr>
              <a:t>ACI micro-segmentation provides security for east/west traffic</a:t>
            </a:r>
          </a:p>
          <a:p>
            <a:pPr marL="285702" indent="-285702">
              <a:lnSpc>
                <a:spcPct val="90000"/>
              </a:lnSpc>
              <a:spcBef>
                <a:spcPts val="600"/>
              </a:spcBef>
              <a:buClr>
                <a:srgbClr val="0065BD"/>
              </a:buClr>
              <a:buFont typeface="Wingdings" pitchFamily="2" charset="2"/>
              <a:buChar char="§"/>
            </a:pPr>
            <a:r>
              <a:rPr lang="en-US" sz="1800" dirty="0" smtClean="0">
                <a:latin typeface="Arial"/>
                <a:ea typeface="Apple LiGothic Medium"/>
                <a:cs typeface="Apple LiGothic Medium"/>
              </a:rPr>
              <a:t>Supports physical and virtual workloads</a:t>
            </a:r>
          </a:p>
          <a:p>
            <a:pPr marL="285702" indent="-285702">
              <a:lnSpc>
                <a:spcPct val="90000"/>
              </a:lnSpc>
              <a:spcBef>
                <a:spcPts val="600"/>
              </a:spcBef>
              <a:buClr>
                <a:srgbClr val="0065BD"/>
              </a:buClr>
              <a:buFont typeface="Wingdings" pitchFamily="2" charset="2"/>
              <a:buChar char="§"/>
            </a:pPr>
            <a:r>
              <a:rPr lang="en-US" sz="1800" dirty="0" smtClean="0">
                <a:latin typeface="Arial"/>
                <a:ea typeface="Apple LiGothic Medium"/>
                <a:cs typeface="Apple LiGothic Medium"/>
              </a:rPr>
              <a:t>Automated on white-list application centric policy model</a:t>
            </a:r>
          </a:p>
          <a:p>
            <a:pPr marL="285702" indent="-285702">
              <a:lnSpc>
                <a:spcPct val="90000"/>
              </a:lnSpc>
              <a:spcBef>
                <a:spcPts val="600"/>
              </a:spcBef>
              <a:buClr>
                <a:srgbClr val="0065BD"/>
              </a:buClr>
              <a:buFont typeface="Wingdings" pitchFamily="2" charset="2"/>
              <a:buChar char="§"/>
            </a:pPr>
            <a:r>
              <a:rPr lang="en-US" sz="1800" dirty="0" smtClean="0">
                <a:latin typeface="Arial"/>
                <a:ea typeface="Apple LiGothic Medium"/>
                <a:cs typeface="Apple LiGothic Medium"/>
              </a:rPr>
              <a:t>L4-7 Security Device Integration and Policy Automation</a:t>
            </a:r>
          </a:p>
          <a:p>
            <a:pPr marL="285702" indent="-285702">
              <a:lnSpc>
                <a:spcPct val="90000"/>
              </a:lnSpc>
              <a:spcBef>
                <a:spcPts val="600"/>
              </a:spcBef>
              <a:buClr>
                <a:srgbClr val="0065BD"/>
              </a:buClr>
              <a:buFont typeface="Wingdings" pitchFamily="2" charset="2"/>
              <a:buChar char="§"/>
            </a:pPr>
            <a:r>
              <a:rPr lang="en-US" sz="1800" dirty="0" smtClean="0">
                <a:latin typeface="Arial"/>
                <a:ea typeface="Apple LiGothic Medium"/>
                <a:cs typeface="Apple LiGothic Medium"/>
              </a:rPr>
              <a:t>Enables visibility and troubleshooting</a:t>
            </a:r>
            <a:endParaRPr lang="en-US" sz="1800" dirty="0">
              <a:latin typeface="Arial"/>
              <a:ea typeface="Apple LiGothic Medium"/>
              <a:cs typeface="Apple LiGothic Medium"/>
            </a:endParaRPr>
          </a:p>
        </p:txBody>
      </p:sp>
    </p:spTree>
    <p:extLst>
      <p:ext uri="{BB962C8B-B14F-4D97-AF65-F5344CB8AC3E}">
        <p14:creationId xmlns:p14="http://schemas.microsoft.com/office/powerpoint/2010/main" val="28401149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ounded Rectangle 128"/>
          <p:cNvSpPr/>
          <p:nvPr/>
        </p:nvSpPr>
        <p:spPr>
          <a:xfrm>
            <a:off x="659632" y="1729880"/>
            <a:ext cx="3409541" cy="4385469"/>
          </a:xfrm>
          <a:prstGeom prst="roundRect">
            <a:avLst>
              <a:gd name="adj" fmla="val 4668"/>
            </a:avLst>
          </a:prstGeom>
          <a:gradFill flip="none" rotWithShape="1">
            <a:gsLst>
              <a:gs pos="100000">
                <a:schemeClr val="bg2">
                  <a:lumMod val="20000"/>
                  <a:lumOff val="80000"/>
                  <a:alpha val="36000"/>
                </a:schemeClr>
              </a:gs>
              <a:gs pos="32000">
                <a:schemeClr val="bg2">
                  <a:lumMod val="20000"/>
                  <a:lumOff val="8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0" rIns="91412" bIns="45710" rtlCol="0" anchor="ctr"/>
          <a:lstStyle/>
          <a:p>
            <a:pPr algn="ctr" defTabSz="913960"/>
            <a:endParaRPr lang="en-US">
              <a:solidFill>
                <a:srgbClr val="E7E6E6"/>
              </a:solidFill>
            </a:endParaRPr>
          </a:p>
        </p:txBody>
      </p:sp>
      <p:grpSp>
        <p:nvGrpSpPr>
          <p:cNvPr id="58" name="Group 57"/>
          <p:cNvGrpSpPr/>
          <p:nvPr/>
        </p:nvGrpSpPr>
        <p:grpSpPr>
          <a:xfrm>
            <a:off x="1763227" y="2538917"/>
            <a:ext cx="1202348" cy="1202663"/>
            <a:chOff x="6844010" y="1154464"/>
            <a:chExt cx="4547890" cy="4549072"/>
          </a:xfrm>
        </p:grpSpPr>
        <p:sp>
          <p:nvSpPr>
            <p:cNvPr id="59" name="Oval 58"/>
            <p:cNvSpPr/>
            <p:nvPr/>
          </p:nvSpPr>
          <p:spPr>
            <a:xfrm>
              <a:off x="6844010" y="1154464"/>
              <a:ext cx="4547890" cy="4549072"/>
            </a:xfrm>
            <a:prstGeom prst="ellipse">
              <a:avLst/>
            </a:prstGeom>
            <a:gradFill flip="none" rotWithShape="1">
              <a:gsLst>
                <a:gs pos="21000">
                  <a:schemeClr val="bg1">
                    <a:lumMod val="50000"/>
                    <a:shade val="30000"/>
                    <a:satMod val="115000"/>
                    <a:alpha val="35000"/>
                  </a:schemeClr>
                </a:gs>
                <a:gs pos="67000">
                  <a:schemeClr val="bg1">
                    <a:lumMod val="50000"/>
                    <a:shade val="67500"/>
                    <a:satMod val="115000"/>
                    <a:alpha val="35000"/>
                  </a:schemeClr>
                </a:gs>
                <a:gs pos="100000">
                  <a:schemeClr val="bg1">
                    <a:lumMod val="50000"/>
                    <a:shade val="100000"/>
                    <a:satMod val="115000"/>
                    <a:alpha val="35000"/>
                  </a:schemeClr>
                </a:gs>
              </a:gsLst>
              <a:path path="circle">
                <a:fillToRect t="100000" r="100000"/>
              </a:path>
              <a:tileRect l="-100000" b="-100000"/>
            </a:gradFill>
            <a:ln/>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defTabSz="1442045"/>
              <a:endParaRPr lang="en-US" sz="1500" b="1" cap="all" dirty="0">
                <a:solidFill>
                  <a:srgbClr val="FFFFFF"/>
                </a:solidFill>
                <a:effectLst>
                  <a:outerShdw blurRad="127000" algn="ctr" rotWithShape="0">
                    <a:prstClr val="black">
                      <a:alpha val="40000"/>
                    </a:prstClr>
                  </a:outerShdw>
                </a:effectLst>
                <a:latin typeface="Arial Narrow" panose="020B0606020202030204" pitchFamily="34" charset="0"/>
              </a:endParaRPr>
            </a:p>
          </p:txBody>
        </p:sp>
        <p:grpSp>
          <p:nvGrpSpPr>
            <p:cNvPr id="60" name="Group 59"/>
            <p:cNvGrpSpPr/>
            <p:nvPr/>
          </p:nvGrpSpPr>
          <p:grpSpPr>
            <a:xfrm>
              <a:off x="7175360" y="1485900"/>
              <a:ext cx="3885190" cy="3886200"/>
              <a:chOff x="6584810" y="1485900"/>
              <a:chExt cx="3885190" cy="3886200"/>
            </a:xfrm>
          </p:grpSpPr>
          <p:sp>
            <p:nvSpPr>
              <p:cNvPr id="61" name="Oval 60"/>
              <p:cNvSpPr/>
              <p:nvPr/>
            </p:nvSpPr>
            <p:spPr>
              <a:xfrm>
                <a:off x="6584810" y="1485900"/>
                <a:ext cx="3885190" cy="3886200"/>
              </a:xfrm>
              <a:prstGeom prst="ellipse">
                <a:avLst/>
              </a:prstGeom>
              <a:gradFill flip="none" rotWithShape="1">
                <a:gsLst>
                  <a:gs pos="21000">
                    <a:schemeClr val="bg1">
                      <a:lumMod val="50000"/>
                      <a:shade val="30000"/>
                      <a:satMod val="115000"/>
                    </a:schemeClr>
                  </a:gs>
                  <a:gs pos="67000">
                    <a:schemeClr val="bg1">
                      <a:lumMod val="50000"/>
                      <a:shade val="67500"/>
                      <a:satMod val="115000"/>
                    </a:schemeClr>
                  </a:gs>
                  <a:gs pos="100000">
                    <a:schemeClr val="bg1">
                      <a:lumMod val="50000"/>
                      <a:shade val="100000"/>
                      <a:satMod val="115000"/>
                    </a:schemeClr>
                  </a:gs>
                </a:gsLst>
                <a:path path="circle">
                  <a:fillToRect t="100000" r="100000"/>
                </a:path>
                <a:tileRect l="-100000" b="-100000"/>
              </a:gradFill>
              <a:ln/>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defTabSz="1442045"/>
                <a:endParaRPr lang="en-US" sz="1500" b="1" cap="all" dirty="0">
                  <a:solidFill>
                    <a:srgbClr val="FFFFFF"/>
                  </a:solidFill>
                  <a:effectLst>
                    <a:outerShdw blurRad="127000" algn="ctr" rotWithShape="0">
                      <a:prstClr val="black">
                        <a:alpha val="40000"/>
                      </a:prstClr>
                    </a:outerShdw>
                  </a:effectLst>
                  <a:latin typeface="Arial Narrow" panose="020B0606020202030204" pitchFamily="34" charset="0"/>
                </a:endParaRPr>
              </a:p>
            </p:txBody>
          </p:sp>
          <p:grpSp>
            <p:nvGrpSpPr>
              <p:cNvPr id="62" name="Group 5"/>
              <p:cNvGrpSpPr>
                <a:grpSpLocks noChangeAspect="1"/>
              </p:cNvGrpSpPr>
              <p:nvPr/>
            </p:nvGrpSpPr>
            <p:grpSpPr bwMode="auto">
              <a:xfrm>
                <a:off x="7520169" y="2152651"/>
                <a:ext cx="2014472" cy="2552700"/>
                <a:chOff x="719" y="-581"/>
                <a:chExt cx="4302" cy="5450"/>
              </a:xfrm>
              <a:solidFill>
                <a:schemeClr val="tx1"/>
              </a:solidFill>
            </p:grpSpPr>
            <p:sp>
              <p:nvSpPr>
                <p:cNvPr id="63" name="Freeform 6"/>
                <p:cNvSpPr>
                  <a:spLocks noEditPoints="1"/>
                </p:cNvSpPr>
                <p:nvPr/>
              </p:nvSpPr>
              <p:spPr bwMode="auto">
                <a:xfrm>
                  <a:off x="719" y="-581"/>
                  <a:ext cx="4302" cy="5450"/>
                </a:xfrm>
                <a:custGeom>
                  <a:avLst/>
                  <a:gdLst>
                    <a:gd name="T0" fmla="*/ 1768 w 1821"/>
                    <a:gd name="T1" fmla="*/ 465 h 2307"/>
                    <a:gd name="T2" fmla="*/ 1358 w 1821"/>
                    <a:gd name="T3" fmla="*/ 322 h 2307"/>
                    <a:gd name="T4" fmla="*/ 1120 w 1821"/>
                    <a:gd name="T5" fmla="*/ 108 h 2307"/>
                    <a:gd name="T6" fmla="*/ 915 w 1821"/>
                    <a:gd name="T7" fmla="*/ 13 h 2307"/>
                    <a:gd name="T8" fmla="*/ 914 w 1821"/>
                    <a:gd name="T9" fmla="*/ 13 h 2307"/>
                    <a:gd name="T10" fmla="*/ 711 w 1821"/>
                    <a:gd name="T11" fmla="*/ 108 h 2307"/>
                    <a:gd name="T12" fmla="*/ 471 w 1821"/>
                    <a:gd name="T13" fmla="*/ 322 h 2307"/>
                    <a:gd name="T14" fmla="*/ 63 w 1821"/>
                    <a:gd name="T15" fmla="*/ 465 h 2307"/>
                    <a:gd name="T16" fmla="*/ 210 w 1821"/>
                    <a:gd name="T17" fmla="*/ 1572 h 2307"/>
                    <a:gd name="T18" fmla="*/ 915 w 1821"/>
                    <a:gd name="T19" fmla="*/ 2307 h 2307"/>
                    <a:gd name="T20" fmla="*/ 1620 w 1821"/>
                    <a:gd name="T21" fmla="*/ 1572 h 2307"/>
                    <a:gd name="T22" fmla="*/ 1768 w 1821"/>
                    <a:gd name="T23" fmla="*/ 465 h 2307"/>
                    <a:gd name="T24" fmla="*/ 1514 w 1821"/>
                    <a:gd name="T25" fmla="*/ 1507 h 2307"/>
                    <a:gd name="T26" fmla="*/ 915 w 1821"/>
                    <a:gd name="T27" fmla="*/ 2131 h 2307"/>
                    <a:gd name="T28" fmla="*/ 315 w 1821"/>
                    <a:gd name="T29" fmla="*/ 1507 h 2307"/>
                    <a:gd name="T30" fmla="*/ 190 w 1821"/>
                    <a:gd name="T31" fmla="*/ 566 h 2307"/>
                    <a:gd name="T32" fmla="*/ 538 w 1821"/>
                    <a:gd name="T33" fmla="*/ 444 h 2307"/>
                    <a:gd name="T34" fmla="*/ 741 w 1821"/>
                    <a:gd name="T35" fmla="*/ 262 h 2307"/>
                    <a:gd name="T36" fmla="*/ 914 w 1821"/>
                    <a:gd name="T37" fmla="*/ 181 h 2307"/>
                    <a:gd name="T38" fmla="*/ 915 w 1821"/>
                    <a:gd name="T39" fmla="*/ 181 h 2307"/>
                    <a:gd name="T40" fmla="*/ 1089 w 1821"/>
                    <a:gd name="T41" fmla="*/ 262 h 2307"/>
                    <a:gd name="T42" fmla="*/ 1292 w 1821"/>
                    <a:gd name="T43" fmla="*/ 444 h 2307"/>
                    <a:gd name="T44" fmla="*/ 1639 w 1821"/>
                    <a:gd name="T45" fmla="*/ 566 h 2307"/>
                    <a:gd name="T46" fmla="*/ 1514 w 1821"/>
                    <a:gd name="T47" fmla="*/ 1507 h 2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21" h="2307">
                      <a:moveTo>
                        <a:pt x="1768" y="465"/>
                      </a:moveTo>
                      <a:cubicBezTo>
                        <a:pt x="1790" y="442"/>
                        <a:pt x="1495" y="382"/>
                        <a:pt x="1358" y="322"/>
                      </a:cubicBezTo>
                      <a:cubicBezTo>
                        <a:pt x="1222" y="262"/>
                        <a:pt x="1233" y="215"/>
                        <a:pt x="1120" y="108"/>
                      </a:cubicBezTo>
                      <a:cubicBezTo>
                        <a:pt x="1006" y="0"/>
                        <a:pt x="915" y="13"/>
                        <a:pt x="915" y="13"/>
                      </a:cubicBezTo>
                      <a:cubicBezTo>
                        <a:pt x="914" y="13"/>
                        <a:pt x="914" y="13"/>
                        <a:pt x="914" y="13"/>
                      </a:cubicBezTo>
                      <a:cubicBezTo>
                        <a:pt x="914" y="13"/>
                        <a:pt x="823" y="0"/>
                        <a:pt x="711" y="108"/>
                      </a:cubicBezTo>
                      <a:cubicBezTo>
                        <a:pt x="596" y="215"/>
                        <a:pt x="607" y="262"/>
                        <a:pt x="471" y="322"/>
                      </a:cubicBezTo>
                      <a:cubicBezTo>
                        <a:pt x="335" y="382"/>
                        <a:pt x="39" y="442"/>
                        <a:pt x="63" y="465"/>
                      </a:cubicBezTo>
                      <a:cubicBezTo>
                        <a:pt x="63" y="465"/>
                        <a:pt x="0" y="1169"/>
                        <a:pt x="210" y="1572"/>
                      </a:cubicBezTo>
                      <a:cubicBezTo>
                        <a:pt x="555" y="2236"/>
                        <a:pt x="915" y="2307"/>
                        <a:pt x="915" y="2307"/>
                      </a:cubicBezTo>
                      <a:cubicBezTo>
                        <a:pt x="915" y="2307"/>
                        <a:pt x="1298" y="2228"/>
                        <a:pt x="1620" y="1572"/>
                      </a:cubicBezTo>
                      <a:cubicBezTo>
                        <a:pt x="1821" y="1164"/>
                        <a:pt x="1768" y="465"/>
                        <a:pt x="1768" y="465"/>
                      </a:cubicBezTo>
                      <a:close/>
                      <a:moveTo>
                        <a:pt x="1514" y="1507"/>
                      </a:moveTo>
                      <a:cubicBezTo>
                        <a:pt x="1241" y="2064"/>
                        <a:pt x="915" y="2131"/>
                        <a:pt x="915" y="2131"/>
                      </a:cubicBezTo>
                      <a:cubicBezTo>
                        <a:pt x="915" y="2131"/>
                        <a:pt x="609" y="2072"/>
                        <a:pt x="315" y="1507"/>
                      </a:cubicBezTo>
                      <a:cubicBezTo>
                        <a:pt x="137" y="1164"/>
                        <a:pt x="190" y="566"/>
                        <a:pt x="190" y="566"/>
                      </a:cubicBezTo>
                      <a:cubicBezTo>
                        <a:pt x="171" y="546"/>
                        <a:pt x="422" y="494"/>
                        <a:pt x="538" y="444"/>
                      </a:cubicBezTo>
                      <a:cubicBezTo>
                        <a:pt x="654" y="394"/>
                        <a:pt x="644" y="353"/>
                        <a:pt x="741" y="262"/>
                      </a:cubicBezTo>
                      <a:cubicBezTo>
                        <a:pt x="837" y="171"/>
                        <a:pt x="914" y="181"/>
                        <a:pt x="914" y="181"/>
                      </a:cubicBezTo>
                      <a:cubicBezTo>
                        <a:pt x="915" y="181"/>
                        <a:pt x="915" y="181"/>
                        <a:pt x="915" y="181"/>
                      </a:cubicBezTo>
                      <a:cubicBezTo>
                        <a:pt x="915" y="181"/>
                        <a:pt x="993" y="171"/>
                        <a:pt x="1089" y="262"/>
                      </a:cubicBezTo>
                      <a:cubicBezTo>
                        <a:pt x="1185" y="353"/>
                        <a:pt x="1176" y="394"/>
                        <a:pt x="1292" y="444"/>
                      </a:cubicBezTo>
                      <a:cubicBezTo>
                        <a:pt x="1408" y="494"/>
                        <a:pt x="1659" y="546"/>
                        <a:pt x="1639" y="566"/>
                      </a:cubicBezTo>
                      <a:cubicBezTo>
                        <a:pt x="1639" y="566"/>
                        <a:pt x="1685" y="1160"/>
                        <a:pt x="1514" y="15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7"/>
                <p:cNvSpPr>
                  <a:spLocks/>
                </p:cNvSpPr>
                <p:nvPr/>
              </p:nvSpPr>
              <p:spPr bwMode="auto">
                <a:xfrm>
                  <a:off x="1844" y="862"/>
                  <a:ext cx="2312" cy="3133"/>
                </a:xfrm>
                <a:custGeom>
                  <a:avLst/>
                  <a:gdLst>
                    <a:gd name="T0" fmla="*/ 452 w 979"/>
                    <a:gd name="T1" fmla="*/ 1321 h 1326"/>
                    <a:gd name="T2" fmla="*/ 0 w 979"/>
                    <a:gd name="T3" fmla="*/ 731 h 1326"/>
                    <a:gd name="T4" fmla="*/ 279 w 979"/>
                    <a:gd name="T5" fmla="*/ 731 h 1326"/>
                    <a:gd name="T6" fmla="*/ 383 w 979"/>
                    <a:gd name="T7" fmla="*/ 867 h 1326"/>
                    <a:gd name="T8" fmla="*/ 405 w 979"/>
                    <a:gd name="T9" fmla="*/ 864 h 1326"/>
                    <a:gd name="T10" fmla="*/ 743 w 979"/>
                    <a:gd name="T11" fmla="*/ 0 h 1326"/>
                    <a:gd name="T12" fmla="*/ 979 w 979"/>
                    <a:gd name="T13" fmla="*/ 0 h 1326"/>
                    <a:gd name="T14" fmla="*/ 466 w 979"/>
                    <a:gd name="T15" fmla="*/ 1319 h 1326"/>
                    <a:gd name="T16" fmla="*/ 452 w 979"/>
                    <a:gd name="T17" fmla="*/ 1321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9" h="1326">
                      <a:moveTo>
                        <a:pt x="452" y="1321"/>
                      </a:moveTo>
                      <a:cubicBezTo>
                        <a:pt x="0" y="731"/>
                        <a:pt x="0" y="731"/>
                        <a:pt x="0" y="731"/>
                      </a:cubicBezTo>
                      <a:cubicBezTo>
                        <a:pt x="279" y="731"/>
                        <a:pt x="279" y="731"/>
                        <a:pt x="279" y="731"/>
                      </a:cubicBezTo>
                      <a:cubicBezTo>
                        <a:pt x="383" y="867"/>
                        <a:pt x="383" y="867"/>
                        <a:pt x="383" y="867"/>
                      </a:cubicBezTo>
                      <a:cubicBezTo>
                        <a:pt x="389" y="874"/>
                        <a:pt x="401" y="872"/>
                        <a:pt x="405" y="864"/>
                      </a:cubicBezTo>
                      <a:cubicBezTo>
                        <a:pt x="743" y="0"/>
                        <a:pt x="743" y="0"/>
                        <a:pt x="743" y="0"/>
                      </a:cubicBezTo>
                      <a:cubicBezTo>
                        <a:pt x="979" y="0"/>
                        <a:pt x="979" y="0"/>
                        <a:pt x="979" y="0"/>
                      </a:cubicBezTo>
                      <a:cubicBezTo>
                        <a:pt x="466" y="1319"/>
                        <a:pt x="466" y="1319"/>
                        <a:pt x="466" y="1319"/>
                      </a:cubicBezTo>
                      <a:cubicBezTo>
                        <a:pt x="464" y="1325"/>
                        <a:pt x="456" y="1326"/>
                        <a:pt x="452" y="13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130" name="Rounded Rectangle 129"/>
          <p:cNvSpPr/>
          <p:nvPr/>
        </p:nvSpPr>
        <p:spPr>
          <a:xfrm>
            <a:off x="4438556" y="1729880"/>
            <a:ext cx="3409541" cy="4385469"/>
          </a:xfrm>
          <a:prstGeom prst="roundRect">
            <a:avLst>
              <a:gd name="adj" fmla="val 4668"/>
            </a:avLst>
          </a:prstGeom>
          <a:gradFill flip="none" rotWithShape="1">
            <a:gsLst>
              <a:gs pos="100000">
                <a:schemeClr val="bg2">
                  <a:lumMod val="20000"/>
                  <a:lumOff val="80000"/>
                  <a:alpha val="36000"/>
                </a:schemeClr>
              </a:gs>
              <a:gs pos="32000">
                <a:schemeClr val="bg2">
                  <a:lumMod val="20000"/>
                  <a:lumOff val="8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0" rIns="91412" bIns="45710" rtlCol="0" anchor="ctr"/>
          <a:lstStyle/>
          <a:p>
            <a:pPr algn="ctr" defTabSz="913960"/>
            <a:endParaRPr lang="en-US">
              <a:solidFill>
                <a:srgbClr val="E7E6E6"/>
              </a:solidFill>
            </a:endParaRPr>
          </a:p>
        </p:txBody>
      </p:sp>
      <p:sp>
        <p:nvSpPr>
          <p:cNvPr id="131" name="Rounded Rectangle 130"/>
          <p:cNvSpPr/>
          <p:nvPr/>
        </p:nvSpPr>
        <p:spPr>
          <a:xfrm>
            <a:off x="8249560" y="1729880"/>
            <a:ext cx="3409541" cy="4385469"/>
          </a:xfrm>
          <a:prstGeom prst="roundRect">
            <a:avLst>
              <a:gd name="adj" fmla="val 4668"/>
            </a:avLst>
          </a:prstGeom>
          <a:gradFill flip="none" rotWithShape="1">
            <a:gsLst>
              <a:gs pos="100000">
                <a:schemeClr val="bg2">
                  <a:lumMod val="20000"/>
                  <a:lumOff val="80000"/>
                  <a:alpha val="36000"/>
                </a:schemeClr>
              </a:gs>
              <a:gs pos="32000">
                <a:schemeClr val="bg2">
                  <a:lumMod val="20000"/>
                  <a:lumOff val="8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0" rIns="91412" bIns="45710" rtlCol="0" anchor="ctr"/>
          <a:lstStyle/>
          <a:p>
            <a:pPr algn="ctr" defTabSz="913960"/>
            <a:endParaRPr lang="en-US">
              <a:solidFill>
                <a:srgbClr val="E7E6E6"/>
              </a:solidFill>
            </a:endParaRPr>
          </a:p>
        </p:txBody>
      </p:sp>
      <p:sp>
        <p:nvSpPr>
          <p:cNvPr id="7" name="Title 6"/>
          <p:cNvSpPr>
            <a:spLocks noGrp="1"/>
          </p:cNvSpPr>
          <p:nvPr>
            <p:ph type="title"/>
          </p:nvPr>
        </p:nvSpPr>
        <p:spPr/>
        <p:txBody>
          <a:bodyPr/>
          <a:lstStyle/>
          <a:p>
            <a:r>
              <a:rPr lang="en-US" sz="2800" b="0" cap="none" dirty="0">
                <a:solidFill>
                  <a:srgbClr val="0000FF"/>
                </a:solidFill>
                <a:latin typeface="+mj-lt"/>
              </a:rPr>
              <a:t>Security Strategic Imperatives With ACI</a:t>
            </a:r>
          </a:p>
        </p:txBody>
      </p:sp>
      <p:sp>
        <p:nvSpPr>
          <p:cNvPr id="81" name="Rectangle 80"/>
          <p:cNvSpPr/>
          <p:nvPr/>
        </p:nvSpPr>
        <p:spPr>
          <a:xfrm>
            <a:off x="1595" y="4789716"/>
            <a:ext cx="12188825" cy="1325637"/>
          </a:xfrm>
          <a:prstGeom prst="rect">
            <a:avLst/>
          </a:prstGeom>
          <a:gradFill flip="none" rotWithShape="1">
            <a:gsLst>
              <a:gs pos="100000">
                <a:schemeClr val="accent6">
                  <a:lumMod val="75000"/>
                  <a:alpha val="90000"/>
                </a:schemeClr>
              </a:gs>
              <a:gs pos="33000">
                <a:schemeClr val="accent6">
                  <a:lumMod val="75000"/>
                  <a:alpha val="3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8" rIns="91388" bIns="45698" rtlCol="0" anchor="ctr"/>
          <a:lstStyle/>
          <a:p>
            <a:pPr algn="ctr" defTabSz="913685"/>
            <a:endParaRPr lang="en-US" dirty="0">
              <a:solidFill>
                <a:srgbClr val="E7E6E6"/>
              </a:solidFill>
            </a:endParaRPr>
          </a:p>
        </p:txBody>
      </p:sp>
      <p:sp>
        <p:nvSpPr>
          <p:cNvPr id="132" name="TextBox 131"/>
          <p:cNvSpPr txBox="1"/>
          <p:nvPr/>
        </p:nvSpPr>
        <p:spPr>
          <a:xfrm>
            <a:off x="901747" y="3882888"/>
            <a:ext cx="2925319" cy="656536"/>
          </a:xfrm>
          <a:prstGeom prst="rect">
            <a:avLst/>
          </a:prstGeom>
          <a:noFill/>
          <a:effectLst/>
        </p:spPr>
        <p:txBody>
          <a:bodyPr wrap="square" lIns="0" tIns="60926" rIns="0" bIns="60926" rtlCol="0">
            <a:spAutoFit/>
          </a:bodyPr>
          <a:lstStyle/>
          <a:p>
            <a:pPr algn="ctr" defTabSz="913981">
              <a:defRPr/>
            </a:pPr>
            <a:r>
              <a:rPr lang="en-US" sz="1700" kern="0" dirty="0">
                <a:solidFill>
                  <a:srgbClr val="000000"/>
                </a:solidFill>
              </a:rPr>
              <a:t>Policy based Compliance,</a:t>
            </a:r>
          </a:p>
          <a:p>
            <a:pPr algn="ctr" defTabSz="913981">
              <a:defRPr/>
            </a:pPr>
            <a:r>
              <a:rPr lang="en-US" sz="1700" kern="0" dirty="0">
                <a:solidFill>
                  <a:srgbClr val="000000"/>
                </a:solidFill>
              </a:rPr>
              <a:t>Integrated Deep Visibility</a:t>
            </a:r>
          </a:p>
        </p:txBody>
      </p:sp>
      <p:sp>
        <p:nvSpPr>
          <p:cNvPr id="133" name="TextBox 132"/>
          <p:cNvSpPr txBox="1"/>
          <p:nvPr/>
        </p:nvSpPr>
        <p:spPr>
          <a:xfrm>
            <a:off x="4680670" y="3882888"/>
            <a:ext cx="2925319" cy="656536"/>
          </a:xfrm>
          <a:prstGeom prst="rect">
            <a:avLst/>
          </a:prstGeom>
          <a:noFill/>
          <a:effectLst/>
        </p:spPr>
        <p:txBody>
          <a:bodyPr wrap="square" lIns="0" tIns="60926" rIns="0" bIns="60926" rtlCol="0">
            <a:spAutoFit/>
          </a:bodyPr>
          <a:lstStyle/>
          <a:p>
            <a:pPr algn="ctr" defTabSz="913981">
              <a:defRPr/>
            </a:pPr>
            <a:r>
              <a:rPr lang="en-US" sz="1700" kern="0" dirty="0">
                <a:solidFill>
                  <a:srgbClr val="000000"/>
                </a:solidFill>
              </a:rPr>
              <a:t>ACI Group Policies, </a:t>
            </a:r>
          </a:p>
          <a:p>
            <a:pPr algn="ctr" defTabSz="913981">
              <a:defRPr/>
            </a:pPr>
            <a:r>
              <a:rPr lang="en-US" sz="1700" kern="0" dirty="0">
                <a:solidFill>
                  <a:srgbClr val="000000"/>
                </a:solidFill>
              </a:rPr>
              <a:t>Isolation and Segmentation</a:t>
            </a:r>
          </a:p>
        </p:txBody>
      </p:sp>
      <p:sp>
        <p:nvSpPr>
          <p:cNvPr id="146" name="TextBox 145"/>
          <p:cNvSpPr txBox="1"/>
          <p:nvPr/>
        </p:nvSpPr>
        <p:spPr>
          <a:xfrm>
            <a:off x="8308843" y="3882888"/>
            <a:ext cx="3290983" cy="656536"/>
          </a:xfrm>
          <a:prstGeom prst="rect">
            <a:avLst/>
          </a:prstGeom>
          <a:noFill/>
          <a:effectLst/>
        </p:spPr>
        <p:txBody>
          <a:bodyPr wrap="square" lIns="0" tIns="60926" rIns="0" bIns="60926" rtlCol="0">
            <a:spAutoFit/>
          </a:bodyPr>
          <a:lstStyle/>
          <a:p>
            <a:pPr algn="ctr" defTabSz="913981">
              <a:defRPr/>
            </a:pPr>
            <a:r>
              <a:rPr lang="en-US" sz="1700" kern="0" dirty="0">
                <a:solidFill>
                  <a:srgbClr val="000000"/>
                </a:solidFill>
              </a:rPr>
              <a:t>Open Security Framework,</a:t>
            </a:r>
            <a:br>
              <a:rPr lang="en-US" sz="1700" kern="0" dirty="0">
                <a:solidFill>
                  <a:srgbClr val="000000"/>
                </a:solidFill>
              </a:rPr>
            </a:br>
            <a:r>
              <a:rPr lang="en-US" sz="1700" kern="0" dirty="0">
                <a:solidFill>
                  <a:srgbClr val="000000"/>
                </a:solidFill>
              </a:rPr>
              <a:t>L4-7 Automation</a:t>
            </a:r>
          </a:p>
        </p:txBody>
      </p:sp>
      <p:sp>
        <p:nvSpPr>
          <p:cNvPr id="147" name="Rectangle 146"/>
          <p:cNvSpPr/>
          <p:nvPr/>
        </p:nvSpPr>
        <p:spPr>
          <a:xfrm>
            <a:off x="903105" y="1914120"/>
            <a:ext cx="2922595" cy="461665"/>
          </a:xfrm>
          <a:prstGeom prst="rect">
            <a:avLst/>
          </a:prstGeom>
          <a:noFill/>
        </p:spPr>
        <p:txBody>
          <a:bodyPr wrap="none" lIns="91430" tIns="45718" rIns="91430" bIns="45718" rtlCol="0">
            <a:spAutoFit/>
          </a:bodyPr>
          <a:lstStyle/>
          <a:p>
            <a:pPr algn="ctr"/>
            <a:r>
              <a:rPr lang="en-US" sz="2400" b="1" dirty="0">
                <a:solidFill>
                  <a:schemeClr val="accent4">
                    <a:lumMod val="60000"/>
                    <a:lumOff val="40000"/>
                  </a:schemeClr>
                </a:solidFill>
                <a:latin typeface="Arial Narrow" panose="020B0606020202030204" pitchFamily="34" charset="0"/>
              </a:rPr>
              <a:t>COMPLIANCE-DRIVEN</a:t>
            </a:r>
          </a:p>
        </p:txBody>
      </p:sp>
      <p:sp>
        <p:nvSpPr>
          <p:cNvPr id="148" name="Rectangle 147"/>
          <p:cNvSpPr/>
          <p:nvPr/>
        </p:nvSpPr>
        <p:spPr>
          <a:xfrm>
            <a:off x="4895355" y="1914120"/>
            <a:ext cx="2495940" cy="461665"/>
          </a:xfrm>
          <a:prstGeom prst="rect">
            <a:avLst/>
          </a:prstGeom>
          <a:noFill/>
        </p:spPr>
        <p:txBody>
          <a:bodyPr wrap="none" lIns="91430" tIns="45718" rIns="91430" bIns="45718" rtlCol="0">
            <a:spAutoFit/>
          </a:bodyPr>
          <a:lstStyle/>
          <a:p>
            <a:pPr algn="ctr"/>
            <a:r>
              <a:rPr lang="en-US" sz="2400" b="1" dirty="0">
                <a:solidFill>
                  <a:schemeClr val="accent4">
                    <a:lumMod val="60000"/>
                    <a:lumOff val="40000"/>
                  </a:schemeClr>
                </a:solidFill>
                <a:latin typeface="Arial Narrow" panose="020B0606020202030204" pitchFamily="34" charset="0"/>
              </a:rPr>
              <a:t>THREAT-FOCUSED</a:t>
            </a:r>
          </a:p>
        </p:txBody>
      </p:sp>
      <p:sp>
        <p:nvSpPr>
          <p:cNvPr id="149" name="Rectangle 148"/>
          <p:cNvSpPr/>
          <p:nvPr/>
        </p:nvSpPr>
        <p:spPr>
          <a:xfrm>
            <a:off x="8685814" y="1914120"/>
            <a:ext cx="2537041" cy="461665"/>
          </a:xfrm>
          <a:prstGeom prst="rect">
            <a:avLst/>
          </a:prstGeom>
          <a:noFill/>
        </p:spPr>
        <p:txBody>
          <a:bodyPr wrap="none" lIns="91430" tIns="45718" rIns="91430" bIns="45718" rtlCol="0">
            <a:spAutoFit/>
          </a:bodyPr>
          <a:lstStyle/>
          <a:p>
            <a:pPr algn="ctr"/>
            <a:r>
              <a:rPr lang="en-US" sz="2400" b="1" dirty="0">
                <a:solidFill>
                  <a:schemeClr val="accent4">
                    <a:lumMod val="60000"/>
                    <a:lumOff val="40000"/>
                  </a:schemeClr>
                </a:solidFill>
                <a:latin typeface="Arial Narrow" panose="020B0606020202030204" pitchFamily="34" charset="0"/>
              </a:rPr>
              <a:t>PLATFORM-BASED</a:t>
            </a:r>
          </a:p>
        </p:txBody>
      </p:sp>
      <p:sp>
        <p:nvSpPr>
          <p:cNvPr id="165" name="TextBox 164"/>
          <p:cNvSpPr txBox="1"/>
          <p:nvPr/>
        </p:nvSpPr>
        <p:spPr>
          <a:xfrm>
            <a:off x="4895791" y="5664229"/>
            <a:ext cx="1015560" cy="348761"/>
          </a:xfrm>
          <a:prstGeom prst="rect">
            <a:avLst/>
          </a:prstGeom>
          <a:noFill/>
        </p:spPr>
        <p:txBody>
          <a:bodyPr wrap="none" lIns="121858" tIns="60929" rIns="121858" bIns="60929" rtlCol="0">
            <a:spAutoFit/>
          </a:bodyPr>
          <a:lstStyle/>
          <a:p>
            <a:pPr algn="ctr" defTabSz="900877">
              <a:lnSpc>
                <a:spcPct val="90000"/>
              </a:lnSpc>
            </a:pPr>
            <a:r>
              <a:rPr lang="en-US" sz="1600" dirty="0">
                <a:solidFill>
                  <a:srgbClr val="FFFFFF"/>
                </a:solidFill>
                <a:latin typeface="+mj-lt"/>
              </a:rPr>
              <a:t>Network</a:t>
            </a:r>
          </a:p>
        </p:txBody>
      </p:sp>
      <p:sp>
        <p:nvSpPr>
          <p:cNvPr id="166" name="TextBox 165"/>
          <p:cNvSpPr txBox="1"/>
          <p:nvPr/>
        </p:nvSpPr>
        <p:spPr>
          <a:xfrm>
            <a:off x="3236192" y="5642792"/>
            <a:ext cx="1056141" cy="348765"/>
          </a:xfrm>
          <a:prstGeom prst="rect">
            <a:avLst/>
          </a:prstGeom>
          <a:noFill/>
        </p:spPr>
        <p:txBody>
          <a:bodyPr wrap="none" lIns="121858" tIns="60929" rIns="121858" bIns="60929" rtlCol="0">
            <a:spAutoFit/>
          </a:bodyPr>
          <a:lstStyle/>
          <a:p>
            <a:pPr algn="ctr" defTabSz="900877">
              <a:lnSpc>
                <a:spcPct val="90000"/>
              </a:lnSpc>
            </a:pPr>
            <a:r>
              <a:rPr lang="en-US" sz="1600" dirty="0">
                <a:solidFill>
                  <a:srgbClr val="FFFFFF"/>
                </a:solidFill>
                <a:latin typeface="+mj-lt"/>
              </a:rPr>
              <a:t>Endpoint</a:t>
            </a:r>
          </a:p>
        </p:txBody>
      </p:sp>
      <p:sp>
        <p:nvSpPr>
          <p:cNvPr id="168" name="TextBox 167"/>
          <p:cNvSpPr txBox="1"/>
          <p:nvPr/>
        </p:nvSpPr>
        <p:spPr>
          <a:xfrm>
            <a:off x="6526351" y="5664224"/>
            <a:ext cx="841105" cy="348765"/>
          </a:xfrm>
          <a:prstGeom prst="rect">
            <a:avLst/>
          </a:prstGeom>
          <a:noFill/>
        </p:spPr>
        <p:txBody>
          <a:bodyPr wrap="none" lIns="121858" tIns="60929" rIns="121858" bIns="60929" rtlCol="0">
            <a:spAutoFit/>
          </a:bodyPr>
          <a:lstStyle/>
          <a:p>
            <a:pPr algn="ctr" defTabSz="900877">
              <a:lnSpc>
                <a:spcPct val="90000"/>
              </a:lnSpc>
            </a:pPr>
            <a:r>
              <a:rPr lang="en-US" sz="1600" dirty="0">
                <a:solidFill>
                  <a:srgbClr val="FFFFFF"/>
                </a:solidFill>
                <a:latin typeface="+mj-lt"/>
              </a:rPr>
              <a:t>Virtual</a:t>
            </a:r>
          </a:p>
        </p:txBody>
      </p:sp>
      <p:sp>
        <p:nvSpPr>
          <p:cNvPr id="169" name="TextBox 168"/>
          <p:cNvSpPr txBox="1"/>
          <p:nvPr/>
        </p:nvSpPr>
        <p:spPr>
          <a:xfrm>
            <a:off x="8037423" y="5664224"/>
            <a:ext cx="782228" cy="348765"/>
          </a:xfrm>
          <a:prstGeom prst="rect">
            <a:avLst/>
          </a:prstGeom>
          <a:noFill/>
        </p:spPr>
        <p:txBody>
          <a:bodyPr wrap="none" lIns="121858" tIns="60929" rIns="121858" bIns="60929" rtlCol="0">
            <a:spAutoFit/>
          </a:bodyPr>
          <a:lstStyle/>
          <a:p>
            <a:pPr algn="ctr" defTabSz="900877">
              <a:lnSpc>
                <a:spcPct val="90000"/>
              </a:lnSpc>
            </a:pPr>
            <a:r>
              <a:rPr lang="en-US" sz="1600" dirty="0">
                <a:solidFill>
                  <a:srgbClr val="FFFFFF"/>
                </a:solidFill>
                <a:latin typeface="+mj-lt"/>
              </a:rPr>
              <a:t>Cloud</a:t>
            </a:r>
          </a:p>
        </p:txBody>
      </p:sp>
      <p:grpSp>
        <p:nvGrpSpPr>
          <p:cNvPr id="5" name="Group 4"/>
          <p:cNvGrpSpPr/>
          <p:nvPr/>
        </p:nvGrpSpPr>
        <p:grpSpPr>
          <a:xfrm>
            <a:off x="3475510" y="4989091"/>
            <a:ext cx="5293849" cy="649388"/>
            <a:chOff x="4295503" y="4940963"/>
            <a:chExt cx="5293849" cy="649388"/>
          </a:xfrm>
        </p:grpSpPr>
        <p:sp>
          <p:nvSpPr>
            <p:cNvPr id="161" name="Oval 160"/>
            <p:cNvSpPr/>
            <p:nvPr/>
          </p:nvSpPr>
          <p:spPr>
            <a:xfrm>
              <a:off x="4295503" y="4940963"/>
              <a:ext cx="627792" cy="627956"/>
            </a:xfrm>
            <a:prstGeom prst="ellipse">
              <a:avLst/>
            </a:prstGeom>
            <a:gradFill flip="none" rotWithShape="1">
              <a:gsLst>
                <a:gs pos="21000">
                  <a:schemeClr val="bg1">
                    <a:lumMod val="50000"/>
                    <a:shade val="30000"/>
                    <a:satMod val="115000"/>
                  </a:schemeClr>
                </a:gs>
                <a:gs pos="67000">
                  <a:schemeClr val="bg1">
                    <a:lumMod val="50000"/>
                    <a:shade val="67500"/>
                    <a:satMod val="115000"/>
                  </a:schemeClr>
                </a:gs>
                <a:gs pos="100000">
                  <a:schemeClr val="bg1">
                    <a:lumMod val="50000"/>
                    <a:shade val="100000"/>
                    <a:satMod val="115000"/>
                  </a:schemeClr>
                </a:gs>
              </a:gsLst>
              <a:path path="circle">
                <a:fillToRect t="100000" r="100000"/>
              </a:path>
              <a:tileRect l="-100000" b="-100000"/>
            </a:gradFill>
            <a:ln/>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defTabSz="1442045"/>
              <a:endParaRPr lang="en-US" sz="1500" b="1" cap="all" dirty="0">
                <a:solidFill>
                  <a:srgbClr val="FFFFFF"/>
                </a:solidFill>
                <a:effectLst>
                  <a:outerShdw blurRad="127000" algn="ctr" rotWithShape="0">
                    <a:prstClr val="black">
                      <a:alpha val="40000"/>
                    </a:prstClr>
                  </a:outerShdw>
                </a:effectLst>
                <a:latin typeface="Arial Narrow" panose="020B0606020202030204" pitchFamily="34" charset="0"/>
              </a:endParaRPr>
            </a:p>
          </p:txBody>
        </p:sp>
        <p:grpSp>
          <p:nvGrpSpPr>
            <p:cNvPr id="162" name="Group 161"/>
            <p:cNvGrpSpPr/>
            <p:nvPr/>
          </p:nvGrpSpPr>
          <p:grpSpPr>
            <a:xfrm>
              <a:off x="4386485" y="5085165"/>
              <a:ext cx="445025" cy="288081"/>
              <a:chOff x="7752767" y="3112610"/>
              <a:chExt cx="364206" cy="235703"/>
            </a:xfrm>
            <a:effectLst>
              <a:outerShdw blurRad="38100" dist="25400" dir="5400000" algn="t" rotWithShape="0">
                <a:prstClr val="black">
                  <a:alpha val="20000"/>
                </a:prstClr>
              </a:outerShdw>
            </a:effectLst>
          </p:grpSpPr>
          <p:sp>
            <p:nvSpPr>
              <p:cNvPr id="163" name="AutoShape 88"/>
              <p:cNvSpPr>
                <a:spLocks/>
              </p:cNvSpPr>
              <p:nvPr/>
            </p:nvSpPr>
            <p:spPr bwMode="auto">
              <a:xfrm rot="10800000" flipH="1">
                <a:off x="7752767" y="3283314"/>
                <a:ext cx="364206" cy="64999"/>
              </a:xfrm>
              <a:custGeom>
                <a:avLst/>
                <a:gdLst>
                  <a:gd name="T0" fmla="*/ 10800 w 21600"/>
                  <a:gd name="T1" fmla="*/ 10800 h 21600"/>
                </a:gdLst>
                <a:ahLst/>
                <a:cxnLst>
                  <a:cxn ang="0">
                    <a:pos x="T0" y="T1"/>
                  </a:cxn>
                </a:cxnLst>
                <a:rect l="0" t="0" r="r" b="b"/>
                <a:pathLst>
                  <a:path w="21600" h="21600">
                    <a:moveTo>
                      <a:pt x="0" y="0"/>
                    </a:moveTo>
                    <a:lnTo>
                      <a:pt x="2491" y="21600"/>
                    </a:lnTo>
                    <a:lnTo>
                      <a:pt x="19109" y="21600"/>
                    </a:lnTo>
                    <a:lnTo>
                      <a:pt x="21600" y="0"/>
                    </a:lnTo>
                    <a:close/>
                    <a:moveTo>
                      <a:pt x="0" y="0"/>
                    </a:moveTo>
                  </a:path>
                </a:pathLst>
              </a:custGeom>
              <a:solidFill>
                <a:srgbClr val="FFFFFF"/>
              </a:solidFill>
              <a:ln w="9525" cap="flat">
                <a:noFill/>
                <a:miter lim="800000"/>
                <a:headEnd type="none" w="med" len="med"/>
                <a:tailEnd type="none" w="med" len="med"/>
              </a:ln>
            </p:spPr>
            <p:txBody>
              <a:bodyPr lIns="0" tIns="0" rIns="0" bIns="0"/>
              <a:lstStyle/>
              <a:p>
                <a:pPr defTabSz="900877"/>
                <a:endParaRPr lang="en-US" dirty="0">
                  <a:solidFill>
                    <a:srgbClr val="FFFFFF"/>
                  </a:solidFill>
                  <a:latin typeface="CiscoSans ExtraLight"/>
                </a:endParaRPr>
              </a:p>
            </p:txBody>
          </p:sp>
          <p:sp>
            <p:nvSpPr>
              <p:cNvPr id="164" name="Freeform 89"/>
              <p:cNvSpPr>
                <a:spLocks/>
              </p:cNvSpPr>
              <p:nvPr/>
            </p:nvSpPr>
            <p:spPr bwMode="auto">
              <a:xfrm>
                <a:off x="7795499" y="3112610"/>
                <a:ext cx="279400" cy="159543"/>
              </a:xfrm>
              <a:custGeom>
                <a:avLst/>
                <a:gdLst/>
                <a:ahLst/>
                <a:cxnLst/>
                <a:rect l="l" t="t" r="r" b="b"/>
                <a:pathLst>
                  <a:path w="279400" h="159543">
                    <a:moveTo>
                      <a:pt x="30745" y="15757"/>
                    </a:moveTo>
                    <a:cubicBezTo>
                      <a:pt x="23387" y="15757"/>
                      <a:pt x="17422" y="21722"/>
                      <a:pt x="17422" y="29080"/>
                    </a:cubicBezTo>
                    <a:lnTo>
                      <a:pt x="17422" y="131775"/>
                    </a:lnTo>
                    <a:cubicBezTo>
                      <a:pt x="17422" y="139133"/>
                      <a:pt x="23387" y="145098"/>
                      <a:pt x="30745" y="145098"/>
                    </a:cubicBezTo>
                    <a:lnTo>
                      <a:pt x="248656" y="145098"/>
                    </a:lnTo>
                    <a:cubicBezTo>
                      <a:pt x="256014" y="145098"/>
                      <a:pt x="261979" y="139133"/>
                      <a:pt x="261979" y="131775"/>
                    </a:cubicBezTo>
                    <a:lnTo>
                      <a:pt x="261979" y="29080"/>
                    </a:lnTo>
                    <a:cubicBezTo>
                      <a:pt x="261979" y="21722"/>
                      <a:pt x="256014" y="15757"/>
                      <a:pt x="248656" y="15757"/>
                    </a:cubicBezTo>
                    <a:close/>
                    <a:moveTo>
                      <a:pt x="17993" y="0"/>
                    </a:moveTo>
                    <a:cubicBezTo>
                      <a:pt x="17993" y="0"/>
                      <a:pt x="17993" y="0"/>
                      <a:pt x="261407" y="0"/>
                    </a:cubicBezTo>
                    <a:cubicBezTo>
                      <a:pt x="271303" y="0"/>
                      <a:pt x="279400" y="8066"/>
                      <a:pt x="279400" y="17927"/>
                    </a:cubicBezTo>
                    <a:cubicBezTo>
                      <a:pt x="279400" y="17927"/>
                      <a:pt x="279400" y="17927"/>
                      <a:pt x="279400" y="159543"/>
                    </a:cubicBezTo>
                    <a:lnTo>
                      <a:pt x="0" y="159543"/>
                    </a:lnTo>
                    <a:cubicBezTo>
                      <a:pt x="0" y="159543"/>
                      <a:pt x="0" y="159543"/>
                      <a:pt x="0" y="17927"/>
                    </a:cubicBezTo>
                    <a:cubicBezTo>
                      <a:pt x="0" y="8066"/>
                      <a:pt x="8098" y="0"/>
                      <a:pt x="17993" y="0"/>
                    </a:cubicBezTo>
                    <a:close/>
                  </a:path>
                </a:pathLst>
              </a:custGeom>
              <a:solidFill>
                <a:srgbClr val="FFFFFF"/>
              </a:solidFill>
              <a:ln w="15875" cap="flat">
                <a:noFill/>
                <a:miter lim="800000"/>
                <a:headEnd type="none" w="med" len="med"/>
                <a:tailEnd type="none" w="med" len="med"/>
              </a:ln>
            </p:spPr>
            <p:txBody>
              <a:bodyPr lIns="0" tIns="0" rIns="0" bIns="0"/>
              <a:lstStyle/>
              <a:p>
                <a:pPr defTabSz="900877"/>
                <a:endParaRPr lang="en-US" dirty="0">
                  <a:solidFill>
                    <a:srgbClr val="FFFFFF"/>
                  </a:solidFill>
                  <a:latin typeface="CiscoSans ExtraLight"/>
                </a:endParaRPr>
              </a:p>
            </p:txBody>
          </p:sp>
        </p:grpSp>
        <p:sp>
          <p:nvSpPr>
            <p:cNvPr id="171" name="Oval 170"/>
            <p:cNvSpPr/>
            <p:nvPr/>
          </p:nvSpPr>
          <p:spPr>
            <a:xfrm>
              <a:off x="5909873" y="4962395"/>
              <a:ext cx="627792" cy="627956"/>
            </a:xfrm>
            <a:prstGeom prst="ellipse">
              <a:avLst/>
            </a:prstGeom>
            <a:gradFill flip="none" rotWithShape="1">
              <a:gsLst>
                <a:gs pos="21000">
                  <a:schemeClr val="bg1">
                    <a:lumMod val="50000"/>
                    <a:shade val="30000"/>
                    <a:satMod val="115000"/>
                  </a:schemeClr>
                </a:gs>
                <a:gs pos="67000">
                  <a:schemeClr val="bg1">
                    <a:lumMod val="50000"/>
                    <a:shade val="67500"/>
                    <a:satMod val="115000"/>
                  </a:schemeClr>
                </a:gs>
                <a:gs pos="100000">
                  <a:schemeClr val="bg1">
                    <a:lumMod val="50000"/>
                    <a:shade val="100000"/>
                    <a:satMod val="115000"/>
                  </a:schemeClr>
                </a:gs>
              </a:gsLst>
              <a:path path="circle">
                <a:fillToRect t="100000" r="100000"/>
              </a:path>
              <a:tileRect l="-100000" b="-100000"/>
            </a:gradFill>
            <a:ln/>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defTabSz="1442045"/>
              <a:endParaRPr lang="en-US" sz="1500" b="1" cap="all" dirty="0">
                <a:solidFill>
                  <a:srgbClr val="FFFFFF"/>
                </a:solidFill>
                <a:effectLst>
                  <a:outerShdw blurRad="127000" algn="ctr" rotWithShape="0">
                    <a:prstClr val="black">
                      <a:alpha val="40000"/>
                    </a:prstClr>
                  </a:outerShdw>
                </a:effectLst>
                <a:latin typeface="Arial Narrow" panose="020B0606020202030204" pitchFamily="34" charset="0"/>
              </a:endParaRPr>
            </a:p>
          </p:txBody>
        </p:sp>
        <p:sp>
          <p:nvSpPr>
            <p:cNvPr id="173" name="Oval 172"/>
            <p:cNvSpPr/>
            <p:nvPr/>
          </p:nvSpPr>
          <p:spPr>
            <a:xfrm>
              <a:off x="7453006" y="4962395"/>
              <a:ext cx="627792" cy="627956"/>
            </a:xfrm>
            <a:prstGeom prst="ellipse">
              <a:avLst/>
            </a:prstGeom>
            <a:gradFill flip="none" rotWithShape="1">
              <a:gsLst>
                <a:gs pos="21000">
                  <a:schemeClr val="bg1">
                    <a:lumMod val="50000"/>
                    <a:shade val="30000"/>
                    <a:satMod val="115000"/>
                  </a:schemeClr>
                </a:gs>
                <a:gs pos="67000">
                  <a:schemeClr val="bg1">
                    <a:lumMod val="50000"/>
                    <a:shade val="67500"/>
                    <a:satMod val="115000"/>
                  </a:schemeClr>
                </a:gs>
                <a:gs pos="100000">
                  <a:schemeClr val="bg1">
                    <a:lumMod val="50000"/>
                    <a:shade val="100000"/>
                    <a:satMod val="115000"/>
                  </a:schemeClr>
                </a:gs>
              </a:gsLst>
              <a:path path="circle">
                <a:fillToRect t="100000" r="100000"/>
              </a:path>
              <a:tileRect l="-100000" b="-100000"/>
            </a:gradFill>
            <a:ln/>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defTabSz="1442045"/>
              <a:endParaRPr lang="en-US" sz="1500" b="1" cap="all" dirty="0">
                <a:solidFill>
                  <a:srgbClr val="FFFFFF"/>
                </a:solidFill>
                <a:effectLst>
                  <a:outerShdw blurRad="127000" algn="ctr" rotWithShape="0">
                    <a:prstClr val="black">
                      <a:alpha val="40000"/>
                    </a:prstClr>
                  </a:outerShdw>
                </a:effectLst>
                <a:latin typeface="Arial Narrow" panose="020B0606020202030204" pitchFamily="34" charset="0"/>
              </a:endParaRPr>
            </a:p>
          </p:txBody>
        </p:sp>
        <p:sp>
          <p:nvSpPr>
            <p:cNvPr id="177" name="Oval 176"/>
            <p:cNvSpPr/>
            <p:nvPr/>
          </p:nvSpPr>
          <p:spPr>
            <a:xfrm>
              <a:off x="8961560" y="4962395"/>
              <a:ext cx="627792" cy="627956"/>
            </a:xfrm>
            <a:prstGeom prst="ellipse">
              <a:avLst/>
            </a:prstGeom>
            <a:gradFill flip="none" rotWithShape="1">
              <a:gsLst>
                <a:gs pos="21000">
                  <a:schemeClr val="bg1">
                    <a:lumMod val="50000"/>
                    <a:shade val="30000"/>
                    <a:satMod val="115000"/>
                  </a:schemeClr>
                </a:gs>
                <a:gs pos="67000">
                  <a:schemeClr val="bg1">
                    <a:lumMod val="50000"/>
                    <a:shade val="67500"/>
                    <a:satMod val="115000"/>
                  </a:schemeClr>
                </a:gs>
                <a:gs pos="100000">
                  <a:schemeClr val="bg1">
                    <a:lumMod val="50000"/>
                    <a:shade val="100000"/>
                    <a:satMod val="115000"/>
                  </a:schemeClr>
                </a:gs>
              </a:gsLst>
              <a:path path="circle">
                <a:fillToRect t="100000" r="100000"/>
              </a:path>
              <a:tileRect l="-100000" b="-100000"/>
            </a:gradFill>
            <a:ln/>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defTabSz="1442045"/>
              <a:endParaRPr lang="en-US" sz="1500" b="1" cap="all" dirty="0">
                <a:solidFill>
                  <a:srgbClr val="FFFFFF"/>
                </a:solidFill>
                <a:effectLst>
                  <a:outerShdw blurRad="127000" algn="ctr" rotWithShape="0">
                    <a:prstClr val="black">
                      <a:alpha val="40000"/>
                    </a:prstClr>
                  </a:outerShdw>
                </a:effectLst>
                <a:latin typeface="Arial Narrow" panose="020B0606020202030204" pitchFamily="34" charset="0"/>
              </a:endParaRPr>
            </a:p>
          </p:txBody>
        </p:sp>
        <p:sp>
          <p:nvSpPr>
            <p:cNvPr id="178" name="Freeform 11"/>
            <p:cNvSpPr>
              <a:spLocks noChangeAspect="1" noEditPoints="1"/>
            </p:cNvSpPr>
            <p:nvPr/>
          </p:nvSpPr>
          <p:spPr bwMode="auto">
            <a:xfrm>
              <a:off x="6054699" y="5107757"/>
              <a:ext cx="338139" cy="337883"/>
            </a:xfrm>
            <a:custGeom>
              <a:avLst/>
              <a:gdLst/>
              <a:ahLst/>
              <a:cxnLst>
                <a:cxn ang="0">
                  <a:pos x="495" y="3"/>
                </a:cxn>
                <a:cxn ang="0">
                  <a:pos x="327" y="146"/>
                </a:cxn>
                <a:cxn ang="0">
                  <a:pos x="425" y="182"/>
                </a:cxn>
                <a:cxn ang="0">
                  <a:pos x="746" y="183"/>
                </a:cxn>
                <a:cxn ang="0">
                  <a:pos x="558" y="0"/>
                </a:cxn>
                <a:cxn ang="0">
                  <a:pos x="1036" y="320"/>
                </a:cxn>
                <a:cxn ang="0">
                  <a:pos x="1011" y="232"/>
                </a:cxn>
                <a:cxn ang="0">
                  <a:pos x="985" y="371"/>
                </a:cxn>
                <a:cxn ang="0">
                  <a:pos x="564" y="805"/>
                </a:cxn>
                <a:cxn ang="0">
                  <a:pos x="857" y="835"/>
                </a:cxn>
                <a:cxn ang="0">
                  <a:pos x="1093" y="401"/>
                </a:cxn>
                <a:cxn ang="0">
                  <a:pos x="985" y="371"/>
                </a:cxn>
                <a:cxn ang="0">
                  <a:pos x="958" y="364"/>
                </a:cxn>
                <a:cxn ang="0">
                  <a:pos x="796" y="259"/>
                </a:cxn>
                <a:cxn ang="0">
                  <a:pos x="553" y="783"/>
                </a:cxn>
                <a:cxn ang="0">
                  <a:pos x="515" y="768"/>
                </a:cxn>
                <a:cxn ang="0">
                  <a:pos x="731" y="281"/>
                </a:cxn>
                <a:cxn ang="0">
                  <a:pos x="425" y="206"/>
                </a:cxn>
                <a:cxn ang="0">
                  <a:pos x="327" y="249"/>
                </a:cxn>
                <a:cxn ang="0">
                  <a:pos x="148" y="602"/>
                </a:cxn>
                <a:cxn ang="0">
                  <a:pos x="225" y="701"/>
                </a:cxn>
                <a:cxn ang="0">
                  <a:pos x="945" y="288"/>
                </a:cxn>
                <a:cxn ang="0">
                  <a:pos x="986" y="200"/>
                </a:cxn>
                <a:cxn ang="0">
                  <a:pos x="769" y="186"/>
                </a:cxn>
                <a:cxn ang="0">
                  <a:pos x="883" y="890"/>
                </a:cxn>
                <a:cxn ang="0">
                  <a:pos x="1037" y="841"/>
                </a:cxn>
                <a:cxn ang="0">
                  <a:pos x="865" y="873"/>
                </a:cxn>
                <a:cxn ang="0">
                  <a:pos x="561" y="840"/>
                </a:cxn>
                <a:cxn ang="0">
                  <a:pos x="369" y="1005"/>
                </a:cxn>
                <a:cxn ang="0">
                  <a:pos x="807" y="931"/>
                </a:cxn>
                <a:cxn ang="0">
                  <a:pos x="948" y="813"/>
                </a:cxn>
                <a:cxn ang="0">
                  <a:pos x="1115" y="557"/>
                </a:cxn>
                <a:cxn ang="0">
                  <a:pos x="463" y="819"/>
                </a:cxn>
                <a:cxn ang="0">
                  <a:pos x="127" y="698"/>
                </a:cxn>
                <a:cxn ang="0">
                  <a:pos x="142" y="929"/>
                </a:cxn>
                <a:cxn ang="0">
                  <a:pos x="74" y="647"/>
                </a:cxn>
                <a:cxn ang="0">
                  <a:pos x="0" y="557"/>
                </a:cxn>
                <a:cxn ang="0">
                  <a:pos x="74" y="647"/>
                </a:cxn>
                <a:cxn ang="0">
                  <a:pos x="182" y="430"/>
                </a:cxn>
                <a:cxn ang="0">
                  <a:pos x="93" y="250"/>
                </a:cxn>
                <a:cxn ang="0">
                  <a:pos x="125" y="596"/>
                </a:cxn>
                <a:cxn ang="0">
                  <a:pos x="462" y="856"/>
                </a:cxn>
                <a:cxn ang="0">
                  <a:pos x="353" y="987"/>
                </a:cxn>
              </a:cxnLst>
              <a:rect l="0" t="0" r="r" b="b"/>
              <a:pathLst>
                <a:path w="1115" h="1114">
                  <a:moveTo>
                    <a:pt x="327" y="146"/>
                  </a:moveTo>
                  <a:cubicBezTo>
                    <a:pt x="335" y="146"/>
                    <a:pt x="342" y="148"/>
                    <a:pt x="348" y="151"/>
                  </a:cubicBezTo>
                  <a:cubicBezTo>
                    <a:pt x="394" y="94"/>
                    <a:pt x="443" y="44"/>
                    <a:pt x="495" y="3"/>
                  </a:cubicBezTo>
                  <a:cubicBezTo>
                    <a:pt x="340" y="21"/>
                    <a:pt x="204" y="101"/>
                    <a:pt x="114" y="219"/>
                  </a:cubicBezTo>
                  <a:cubicBezTo>
                    <a:pt x="166" y="206"/>
                    <a:pt x="221" y="197"/>
                    <a:pt x="277" y="190"/>
                  </a:cubicBezTo>
                  <a:cubicBezTo>
                    <a:pt x="280" y="165"/>
                    <a:pt x="301" y="146"/>
                    <a:pt x="327" y="146"/>
                  </a:cubicBezTo>
                  <a:close/>
                  <a:moveTo>
                    <a:pt x="367" y="165"/>
                  </a:moveTo>
                  <a:cubicBezTo>
                    <a:pt x="371" y="170"/>
                    <a:pt x="374" y="176"/>
                    <a:pt x="376" y="183"/>
                  </a:cubicBezTo>
                  <a:cubicBezTo>
                    <a:pt x="392" y="182"/>
                    <a:pt x="409" y="182"/>
                    <a:pt x="425" y="182"/>
                  </a:cubicBezTo>
                  <a:cubicBezTo>
                    <a:pt x="445" y="182"/>
                    <a:pt x="464" y="182"/>
                    <a:pt x="484" y="183"/>
                  </a:cubicBezTo>
                  <a:cubicBezTo>
                    <a:pt x="560" y="186"/>
                    <a:pt x="635" y="196"/>
                    <a:pt x="705" y="211"/>
                  </a:cubicBezTo>
                  <a:cubicBezTo>
                    <a:pt x="713" y="196"/>
                    <a:pt x="728" y="185"/>
                    <a:pt x="746" y="183"/>
                  </a:cubicBezTo>
                  <a:cubicBezTo>
                    <a:pt x="750" y="145"/>
                    <a:pt x="752" y="108"/>
                    <a:pt x="752" y="72"/>
                  </a:cubicBezTo>
                  <a:cubicBezTo>
                    <a:pt x="752" y="59"/>
                    <a:pt x="751" y="47"/>
                    <a:pt x="751" y="34"/>
                  </a:cubicBezTo>
                  <a:cubicBezTo>
                    <a:pt x="691" y="12"/>
                    <a:pt x="626" y="0"/>
                    <a:pt x="558" y="0"/>
                  </a:cubicBezTo>
                  <a:cubicBezTo>
                    <a:pt x="551" y="0"/>
                    <a:pt x="545" y="0"/>
                    <a:pt x="539" y="0"/>
                  </a:cubicBezTo>
                  <a:cubicBezTo>
                    <a:pt x="478" y="44"/>
                    <a:pt x="420" y="99"/>
                    <a:pt x="367" y="165"/>
                  </a:cubicBezTo>
                  <a:close/>
                  <a:moveTo>
                    <a:pt x="1036" y="320"/>
                  </a:moveTo>
                  <a:cubicBezTo>
                    <a:pt x="1036" y="325"/>
                    <a:pt x="1035" y="329"/>
                    <a:pt x="1034" y="333"/>
                  </a:cubicBezTo>
                  <a:cubicBezTo>
                    <a:pt x="1050" y="341"/>
                    <a:pt x="1064" y="350"/>
                    <a:pt x="1079" y="359"/>
                  </a:cubicBezTo>
                  <a:cubicBezTo>
                    <a:pt x="1062" y="314"/>
                    <a:pt x="1038" y="271"/>
                    <a:pt x="1011" y="232"/>
                  </a:cubicBezTo>
                  <a:cubicBezTo>
                    <a:pt x="1010" y="246"/>
                    <a:pt x="1009" y="260"/>
                    <a:pt x="1007" y="274"/>
                  </a:cubicBezTo>
                  <a:cubicBezTo>
                    <a:pt x="1024" y="282"/>
                    <a:pt x="1036" y="300"/>
                    <a:pt x="1036" y="320"/>
                  </a:cubicBezTo>
                  <a:close/>
                  <a:moveTo>
                    <a:pt x="985" y="371"/>
                  </a:moveTo>
                  <a:cubicBezTo>
                    <a:pt x="983" y="371"/>
                    <a:pt x="982" y="371"/>
                    <a:pt x="981" y="371"/>
                  </a:cubicBezTo>
                  <a:cubicBezTo>
                    <a:pt x="955" y="437"/>
                    <a:pt x="914" y="504"/>
                    <a:pt x="860" y="567"/>
                  </a:cubicBezTo>
                  <a:cubicBezTo>
                    <a:pt x="784" y="655"/>
                    <a:pt x="683" y="737"/>
                    <a:pt x="564" y="805"/>
                  </a:cubicBezTo>
                  <a:cubicBezTo>
                    <a:pt x="565" y="808"/>
                    <a:pt x="566" y="812"/>
                    <a:pt x="566" y="817"/>
                  </a:cubicBezTo>
                  <a:cubicBezTo>
                    <a:pt x="641" y="829"/>
                    <a:pt x="720" y="836"/>
                    <a:pt x="802" y="836"/>
                  </a:cubicBezTo>
                  <a:cubicBezTo>
                    <a:pt x="821" y="836"/>
                    <a:pt x="839" y="836"/>
                    <a:pt x="857" y="835"/>
                  </a:cubicBezTo>
                  <a:cubicBezTo>
                    <a:pt x="862" y="811"/>
                    <a:pt x="883" y="793"/>
                    <a:pt x="908" y="793"/>
                  </a:cubicBezTo>
                  <a:cubicBezTo>
                    <a:pt x="915" y="793"/>
                    <a:pt x="923" y="795"/>
                    <a:pt x="930" y="798"/>
                  </a:cubicBezTo>
                  <a:cubicBezTo>
                    <a:pt x="1025" y="673"/>
                    <a:pt x="1081" y="533"/>
                    <a:pt x="1093" y="401"/>
                  </a:cubicBezTo>
                  <a:cubicBezTo>
                    <a:pt x="1092" y="399"/>
                    <a:pt x="1092" y="398"/>
                    <a:pt x="1091" y="396"/>
                  </a:cubicBezTo>
                  <a:cubicBezTo>
                    <a:pt x="1070" y="381"/>
                    <a:pt x="1047" y="367"/>
                    <a:pt x="1023" y="354"/>
                  </a:cubicBezTo>
                  <a:cubicBezTo>
                    <a:pt x="1014" y="365"/>
                    <a:pt x="1000" y="371"/>
                    <a:pt x="985" y="371"/>
                  </a:cubicBezTo>
                  <a:close/>
                  <a:moveTo>
                    <a:pt x="553" y="783"/>
                  </a:moveTo>
                  <a:cubicBezTo>
                    <a:pt x="670" y="717"/>
                    <a:pt x="768" y="637"/>
                    <a:pt x="841" y="552"/>
                  </a:cubicBezTo>
                  <a:cubicBezTo>
                    <a:pt x="894" y="490"/>
                    <a:pt x="933" y="426"/>
                    <a:pt x="958" y="364"/>
                  </a:cubicBezTo>
                  <a:cubicBezTo>
                    <a:pt x="943" y="355"/>
                    <a:pt x="934" y="339"/>
                    <a:pt x="934" y="320"/>
                  </a:cubicBezTo>
                  <a:cubicBezTo>
                    <a:pt x="934" y="317"/>
                    <a:pt x="934" y="313"/>
                    <a:pt x="935" y="310"/>
                  </a:cubicBezTo>
                  <a:cubicBezTo>
                    <a:pt x="891" y="290"/>
                    <a:pt x="844" y="273"/>
                    <a:pt x="796" y="259"/>
                  </a:cubicBezTo>
                  <a:cubicBezTo>
                    <a:pt x="788" y="274"/>
                    <a:pt x="772" y="284"/>
                    <a:pt x="754" y="285"/>
                  </a:cubicBezTo>
                  <a:cubicBezTo>
                    <a:pt x="737" y="377"/>
                    <a:pt x="708" y="473"/>
                    <a:pt x="667" y="569"/>
                  </a:cubicBezTo>
                  <a:cubicBezTo>
                    <a:pt x="634" y="646"/>
                    <a:pt x="596" y="718"/>
                    <a:pt x="553" y="783"/>
                  </a:cubicBezTo>
                  <a:close/>
                  <a:moveTo>
                    <a:pt x="225" y="701"/>
                  </a:moveTo>
                  <a:cubicBezTo>
                    <a:pt x="295" y="740"/>
                    <a:pt x="377" y="773"/>
                    <a:pt x="469" y="796"/>
                  </a:cubicBezTo>
                  <a:cubicBezTo>
                    <a:pt x="477" y="779"/>
                    <a:pt x="495" y="768"/>
                    <a:pt x="515" y="768"/>
                  </a:cubicBezTo>
                  <a:cubicBezTo>
                    <a:pt x="521" y="768"/>
                    <a:pt x="527" y="769"/>
                    <a:pt x="532" y="771"/>
                  </a:cubicBezTo>
                  <a:cubicBezTo>
                    <a:pt x="574" y="707"/>
                    <a:pt x="612" y="636"/>
                    <a:pt x="645" y="559"/>
                  </a:cubicBezTo>
                  <a:cubicBezTo>
                    <a:pt x="685" y="465"/>
                    <a:pt x="713" y="371"/>
                    <a:pt x="731" y="281"/>
                  </a:cubicBezTo>
                  <a:cubicBezTo>
                    <a:pt x="713" y="273"/>
                    <a:pt x="700" y="255"/>
                    <a:pt x="700" y="234"/>
                  </a:cubicBezTo>
                  <a:cubicBezTo>
                    <a:pt x="631" y="220"/>
                    <a:pt x="558" y="210"/>
                    <a:pt x="483" y="207"/>
                  </a:cubicBezTo>
                  <a:cubicBezTo>
                    <a:pt x="464" y="206"/>
                    <a:pt x="444" y="206"/>
                    <a:pt x="425" y="206"/>
                  </a:cubicBezTo>
                  <a:cubicBezTo>
                    <a:pt x="425" y="206"/>
                    <a:pt x="425" y="206"/>
                    <a:pt x="425" y="206"/>
                  </a:cubicBezTo>
                  <a:cubicBezTo>
                    <a:pt x="409" y="206"/>
                    <a:pt x="393" y="206"/>
                    <a:pt x="378" y="207"/>
                  </a:cubicBezTo>
                  <a:cubicBezTo>
                    <a:pt x="373" y="231"/>
                    <a:pt x="352" y="249"/>
                    <a:pt x="327" y="249"/>
                  </a:cubicBezTo>
                  <a:cubicBezTo>
                    <a:pt x="321" y="249"/>
                    <a:pt x="314" y="247"/>
                    <a:pt x="309" y="245"/>
                  </a:cubicBezTo>
                  <a:cubicBezTo>
                    <a:pt x="270" y="304"/>
                    <a:pt x="234" y="369"/>
                    <a:pt x="204" y="439"/>
                  </a:cubicBezTo>
                  <a:cubicBezTo>
                    <a:pt x="181" y="493"/>
                    <a:pt x="163" y="548"/>
                    <a:pt x="148" y="602"/>
                  </a:cubicBezTo>
                  <a:cubicBezTo>
                    <a:pt x="165" y="610"/>
                    <a:pt x="176" y="627"/>
                    <a:pt x="176" y="647"/>
                  </a:cubicBezTo>
                  <a:cubicBezTo>
                    <a:pt x="176" y="654"/>
                    <a:pt x="174" y="661"/>
                    <a:pt x="172" y="667"/>
                  </a:cubicBezTo>
                  <a:cubicBezTo>
                    <a:pt x="189" y="679"/>
                    <a:pt x="206" y="690"/>
                    <a:pt x="225" y="701"/>
                  </a:cubicBezTo>
                  <a:close/>
                  <a:moveTo>
                    <a:pt x="802" y="234"/>
                  </a:moveTo>
                  <a:cubicBezTo>
                    <a:pt x="802" y="235"/>
                    <a:pt x="802" y="235"/>
                    <a:pt x="802" y="236"/>
                  </a:cubicBezTo>
                  <a:cubicBezTo>
                    <a:pt x="852" y="250"/>
                    <a:pt x="900" y="268"/>
                    <a:pt x="945" y="288"/>
                  </a:cubicBezTo>
                  <a:cubicBezTo>
                    <a:pt x="954" y="277"/>
                    <a:pt x="968" y="270"/>
                    <a:pt x="983" y="269"/>
                  </a:cubicBezTo>
                  <a:cubicBezTo>
                    <a:pt x="986" y="253"/>
                    <a:pt x="987" y="237"/>
                    <a:pt x="987" y="221"/>
                  </a:cubicBezTo>
                  <a:cubicBezTo>
                    <a:pt x="987" y="214"/>
                    <a:pt x="986" y="207"/>
                    <a:pt x="986" y="200"/>
                  </a:cubicBezTo>
                  <a:cubicBezTo>
                    <a:pt x="930" y="133"/>
                    <a:pt x="857" y="79"/>
                    <a:pt x="775" y="44"/>
                  </a:cubicBezTo>
                  <a:cubicBezTo>
                    <a:pt x="776" y="53"/>
                    <a:pt x="776" y="63"/>
                    <a:pt x="776" y="72"/>
                  </a:cubicBezTo>
                  <a:cubicBezTo>
                    <a:pt x="776" y="109"/>
                    <a:pt x="774" y="147"/>
                    <a:pt x="769" y="186"/>
                  </a:cubicBezTo>
                  <a:cubicBezTo>
                    <a:pt x="789" y="194"/>
                    <a:pt x="802" y="212"/>
                    <a:pt x="802" y="234"/>
                  </a:cubicBezTo>
                  <a:close/>
                  <a:moveTo>
                    <a:pt x="908" y="896"/>
                  </a:moveTo>
                  <a:cubicBezTo>
                    <a:pt x="899" y="896"/>
                    <a:pt x="890" y="894"/>
                    <a:pt x="883" y="890"/>
                  </a:cubicBezTo>
                  <a:cubicBezTo>
                    <a:pt x="864" y="910"/>
                    <a:pt x="844" y="929"/>
                    <a:pt x="822" y="948"/>
                  </a:cubicBezTo>
                  <a:cubicBezTo>
                    <a:pt x="741" y="1021"/>
                    <a:pt x="652" y="1076"/>
                    <a:pt x="560" y="1114"/>
                  </a:cubicBezTo>
                  <a:cubicBezTo>
                    <a:pt x="763" y="1113"/>
                    <a:pt x="940" y="1004"/>
                    <a:pt x="1037" y="841"/>
                  </a:cubicBezTo>
                  <a:cubicBezTo>
                    <a:pt x="1011" y="846"/>
                    <a:pt x="985" y="849"/>
                    <a:pt x="958" y="852"/>
                  </a:cubicBezTo>
                  <a:cubicBezTo>
                    <a:pt x="955" y="877"/>
                    <a:pt x="933" y="896"/>
                    <a:pt x="908" y="896"/>
                  </a:cubicBezTo>
                  <a:close/>
                  <a:moveTo>
                    <a:pt x="865" y="873"/>
                  </a:moveTo>
                  <a:cubicBezTo>
                    <a:pt x="862" y="869"/>
                    <a:pt x="860" y="864"/>
                    <a:pt x="859" y="859"/>
                  </a:cubicBezTo>
                  <a:cubicBezTo>
                    <a:pt x="840" y="860"/>
                    <a:pt x="821" y="860"/>
                    <a:pt x="802" y="860"/>
                  </a:cubicBezTo>
                  <a:cubicBezTo>
                    <a:pt x="718" y="860"/>
                    <a:pt x="638" y="853"/>
                    <a:pt x="561" y="840"/>
                  </a:cubicBezTo>
                  <a:cubicBezTo>
                    <a:pt x="553" y="858"/>
                    <a:pt x="535" y="870"/>
                    <a:pt x="515" y="870"/>
                  </a:cubicBezTo>
                  <a:cubicBezTo>
                    <a:pt x="508" y="870"/>
                    <a:pt x="501" y="869"/>
                    <a:pt x="495" y="866"/>
                  </a:cubicBezTo>
                  <a:cubicBezTo>
                    <a:pt x="455" y="918"/>
                    <a:pt x="413" y="965"/>
                    <a:pt x="369" y="1005"/>
                  </a:cubicBezTo>
                  <a:cubicBezTo>
                    <a:pt x="349" y="1023"/>
                    <a:pt x="329" y="1040"/>
                    <a:pt x="309" y="1056"/>
                  </a:cubicBezTo>
                  <a:cubicBezTo>
                    <a:pt x="367" y="1085"/>
                    <a:pt x="432" y="1104"/>
                    <a:pt x="500" y="1111"/>
                  </a:cubicBezTo>
                  <a:cubicBezTo>
                    <a:pt x="607" y="1075"/>
                    <a:pt x="712" y="1015"/>
                    <a:pt x="807" y="931"/>
                  </a:cubicBezTo>
                  <a:cubicBezTo>
                    <a:pt x="827" y="912"/>
                    <a:pt x="847" y="893"/>
                    <a:pt x="865" y="873"/>
                  </a:cubicBezTo>
                  <a:close/>
                  <a:moveTo>
                    <a:pt x="1108" y="467"/>
                  </a:moveTo>
                  <a:cubicBezTo>
                    <a:pt x="1085" y="585"/>
                    <a:pt x="1031" y="705"/>
                    <a:pt x="948" y="813"/>
                  </a:cubicBezTo>
                  <a:cubicBezTo>
                    <a:pt x="952" y="818"/>
                    <a:pt x="954" y="823"/>
                    <a:pt x="956" y="828"/>
                  </a:cubicBezTo>
                  <a:cubicBezTo>
                    <a:pt x="989" y="824"/>
                    <a:pt x="1021" y="820"/>
                    <a:pt x="1052" y="814"/>
                  </a:cubicBezTo>
                  <a:cubicBezTo>
                    <a:pt x="1092" y="737"/>
                    <a:pt x="1115" y="650"/>
                    <a:pt x="1115" y="557"/>
                  </a:cubicBezTo>
                  <a:cubicBezTo>
                    <a:pt x="1115" y="526"/>
                    <a:pt x="1112" y="496"/>
                    <a:pt x="1108" y="467"/>
                  </a:cubicBezTo>
                  <a:close/>
                  <a:moveTo>
                    <a:pt x="464" y="829"/>
                  </a:moveTo>
                  <a:cubicBezTo>
                    <a:pt x="464" y="826"/>
                    <a:pt x="464" y="823"/>
                    <a:pt x="463" y="819"/>
                  </a:cubicBezTo>
                  <a:cubicBezTo>
                    <a:pt x="370" y="796"/>
                    <a:pt x="285" y="762"/>
                    <a:pt x="213" y="722"/>
                  </a:cubicBezTo>
                  <a:cubicBezTo>
                    <a:pt x="194" y="711"/>
                    <a:pt x="175" y="699"/>
                    <a:pt x="157" y="687"/>
                  </a:cubicBezTo>
                  <a:cubicBezTo>
                    <a:pt x="149" y="693"/>
                    <a:pt x="138" y="698"/>
                    <a:pt x="127" y="698"/>
                  </a:cubicBezTo>
                  <a:cubicBezTo>
                    <a:pt x="117" y="757"/>
                    <a:pt x="111" y="815"/>
                    <a:pt x="111" y="871"/>
                  </a:cubicBezTo>
                  <a:cubicBezTo>
                    <a:pt x="111" y="878"/>
                    <a:pt x="111" y="884"/>
                    <a:pt x="112" y="891"/>
                  </a:cubicBezTo>
                  <a:cubicBezTo>
                    <a:pt x="121" y="904"/>
                    <a:pt x="132" y="917"/>
                    <a:pt x="142" y="929"/>
                  </a:cubicBezTo>
                  <a:cubicBezTo>
                    <a:pt x="242" y="913"/>
                    <a:pt x="348" y="882"/>
                    <a:pt x="452" y="834"/>
                  </a:cubicBezTo>
                  <a:cubicBezTo>
                    <a:pt x="456" y="832"/>
                    <a:pt x="460" y="831"/>
                    <a:pt x="464" y="829"/>
                  </a:cubicBezTo>
                  <a:close/>
                  <a:moveTo>
                    <a:pt x="74" y="647"/>
                  </a:moveTo>
                  <a:cubicBezTo>
                    <a:pt x="74" y="638"/>
                    <a:pt x="76" y="630"/>
                    <a:pt x="80" y="623"/>
                  </a:cubicBezTo>
                  <a:cubicBezTo>
                    <a:pt x="47" y="591"/>
                    <a:pt x="21" y="556"/>
                    <a:pt x="1" y="520"/>
                  </a:cubicBezTo>
                  <a:cubicBezTo>
                    <a:pt x="1" y="532"/>
                    <a:pt x="0" y="544"/>
                    <a:pt x="0" y="557"/>
                  </a:cubicBezTo>
                  <a:cubicBezTo>
                    <a:pt x="0" y="667"/>
                    <a:pt x="32" y="770"/>
                    <a:pt x="88" y="857"/>
                  </a:cubicBezTo>
                  <a:cubicBezTo>
                    <a:pt x="88" y="804"/>
                    <a:pt x="94" y="749"/>
                    <a:pt x="103" y="694"/>
                  </a:cubicBezTo>
                  <a:cubicBezTo>
                    <a:pt x="86" y="685"/>
                    <a:pt x="74" y="668"/>
                    <a:pt x="74" y="647"/>
                  </a:cubicBezTo>
                  <a:close/>
                  <a:moveTo>
                    <a:pt x="125" y="596"/>
                  </a:moveTo>
                  <a:cubicBezTo>
                    <a:pt x="125" y="596"/>
                    <a:pt x="125" y="596"/>
                    <a:pt x="125" y="596"/>
                  </a:cubicBezTo>
                  <a:cubicBezTo>
                    <a:pt x="140" y="541"/>
                    <a:pt x="159" y="485"/>
                    <a:pt x="182" y="430"/>
                  </a:cubicBezTo>
                  <a:cubicBezTo>
                    <a:pt x="213" y="358"/>
                    <a:pt x="249" y="292"/>
                    <a:pt x="289" y="232"/>
                  </a:cubicBezTo>
                  <a:cubicBezTo>
                    <a:pt x="285" y="227"/>
                    <a:pt x="281" y="221"/>
                    <a:pt x="279" y="214"/>
                  </a:cubicBezTo>
                  <a:cubicBezTo>
                    <a:pt x="214" y="221"/>
                    <a:pt x="152" y="233"/>
                    <a:pt x="93" y="250"/>
                  </a:cubicBezTo>
                  <a:cubicBezTo>
                    <a:pt x="49" y="315"/>
                    <a:pt x="19" y="391"/>
                    <a:pt x="7" y="472"/>
                  </a:cubicBezTo>
                  <a:cubicBezTo>
                    <a:pt x="24" y="519"/>
                    <a:pt x="54" y="564"/>
                    <a:pt x="96" y="605"/>
                  </a:cubicBezTo>
                  <a:cubicBezTo>
                    <a:pt x="104" y="599"/>
                    <a:pt x="114" y="596"/>
                    <a:pt x="125" y="596"/>
                  </a:cubicBezTo>
                  <a:close/>
                  <a:moveTo>
                    <a:pt x="476" y="852"/>
                  </a:moveTo>
                  <a:cubicBezTo>
                    <a:pt x="475" y="852"/>
                    <a:pt x="475" y="851"/>
                    <a:pt x="474" y="851"/>
                  </a:cubicBezTo>
                  <a:cubicBezTo>
                    <a:pt x="470" y="852"/>
                    <a:pt x="466" y="854"/>
                    <a:pt x="462" y="856"/>
                  </a:cubicBezTo>
                  <a:cubicBezTo>
                    <a:pt x="361" y="902"/>
                    <a:pt x="260" y="933"/>
                    <a:pt x="162" y="950"/>
                  </a:cubicBezTo>
                  <a:cubicBezTo>
                    <a:pt x="198" y="986"/>
                    <a:pt x="240" y="1018"/>
                    <a:pt x="285" y="1043"/>
                  </a:cubicBezTo>
                  <a:cubicBezTo>
                    <a:pt x="308" y="1027"/>
                    <a:pt x="331" y="1008"/>
                    <a:pt x="353" y="987"/>
                  </a:cubicBezTo>
                  <a:cubicBezTo>
                    <a:pt x="395" y="948"/>
                    <a:pt x="437" y="903"/>
                    <a:pt x="476" y="852"/>
                  </a:cubicBezTo>
                  <a:close/>
                </a:path>
              </a:pathLst>
            </a:custGeom>
            <a:solidFill>
              <a:srgbClr val="FFFFFF"/>
            </a:solidFill>
            <a:ln w="25400" cap="flat" cmpd="sng" algn="ctr">
              <a:noFill/>
              <a:prstDash val="solid"/>
            </a:ln>
            <a:effectLst>
              <a:outerShdw blurRad="38100" dist="25400" dir="5400000" algn="t" rotWithShape="0">
                <a:prstClr val="black">
                  <a:alpha val="20000"/>
                </a:prstClr>
              </a:outerShdw>
            </a:effectLst>
          </p:spPr>
          <p:txBody>
            <a:bodyPr lIns="121872" tIns="60936" rIns="121872" bIns="60936" anchor="ctr"/>
            <a:lstStyle/>
            <a:p>
              <a:pPr algn="ctr" defTabSz="902533">
                <a:defRPr/>
              </a:pPr>
              <a:endParaRPr lang="en-US" dirty="0">
                <a:solidFill>
                  <a:srgbClr val="0096D6"/>
                </a:solidFill>
                <a:cs typeface="Arial"/>
              </a:endParaRPr>
            </a:p>
          </p:txBody>
        </p:sp>
        <p:grpSp>
          <p:nvGrpSpPr>
            <p:cNvPr id="180" name="Group 179"/>
            <p:cNvGrpSpPr/>
            <p:nvPr/>
          </p:nvGrpSpPr>
          <p:grpSpPr>
            <a:xfrm>
              <a:off x="7588443" y="5097869"/>
              <a:ext cx="356918" cy="357011"/>
              <a:chOff x="5783620" y="3109054"/>
              <a:chExt cx="292100" cy="292100"/>
            </a:xfrm>
            <a:effectLst>
              <a:outerShdw blurRad="38100" dist="25400" dir="5400000" algn="t" rotWithShape="0">
                <a:prstClr val="black">
                  <a:alpha val="20000"/>
                </a:prstClr>
              </a:outerShdw>
            </a:effectLst>
          </p:grpSpPr>
          <p:sp>
            <p:nvSpPr>
              <p:cNvPr id="181" name="Oval 180"/>
              <p:cNvSpPr/>
              <p:nvPr/>
            </p:nvSpPr>
            <p:spPr>
              <a:xfrm>
                <a:off x="5783620" y="3109054"/>
                <a:ext cx="292100" cy="292100"/>
              </a:xfrm>
              <a:prstGeom prst="ellipse">
                <a:avLst/>
              </a:prstGeom>
              <a:noFill/>
              <a:ln w="19050">
                <a:solidFill>
                  <a:schemeClr val="tx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Oval 181"/>
              <p:cNvSpPr/>
              <p:nvPr/>
            </p:nvSpPr>
            <p:spPr>
              <a:xfrm>
                <a:off x="5865667" y="3191101"/>
                <a:ext cx="128006" cy="128006"/>
              </a:xfrm>
              <a:prstGeom prst="ellipse">
                <a:avLst/>
              </a:prstGeom>
              <a:solidFill>
                <a:schemeClr val="tx1"/>
              </a:solidFill>
              <a:ln w="1905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3" name="Freeform 182"/>
            <p:cNvSpPr>
              <a:spLocks/>
            </p:cNvSpPr>
            <p:nvPr/>
          </p:nvSpPr>
          <p:spPr bwMode="auto">
            <a:xfrm>
              <a:off x="9050131" y="5119398"/>
              <a:ext cx="440824" cy="256103"/>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solidFill>
            <a:ln w="19050">
              <a:noFill/>
              <a:prstDash val="sysDot"/>
            </a:ln>
            <a:effectLst>
              <a:outerShdw blurRad="38100" dist="254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dirty="0"/>
            </a:p>
          </p:txBody>
        </p:sp>
      </p:grpSp>
      <p:pic>
        <p:nvPicPr>
          <p:cNvPr id="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727" y="1241225"/>
            <a:ext cx="982044" cy="985499"/>
          </a:xfrm>
          <a:prstGeom prst="rect">
            <a:avLst/>
          </a:prstGeom>
          <a:noFill/>
          <a:ln>
            <a:noFill/>
          </a:ln>
          <a:effectLst>
            <a:outerShdw blurRad="279400" algn="ctr" rotWithShape="0">
              <a:prstClr val="blac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8347" y="1241225"/>
            <a:ext cx="982044" cy="985499"/>
          </a:xfrm>
          <a:prstGeom prst="rect">
            <a:avLst/>
          </a:prstGeom>
          <a:noFill/>
          <a:ln>
            <a:noFill/>
          </a:ln>
          <a:effectLst>
            <a:outerShdw blurRad="279400" algn="ctr" rotWithShape="0">
              <a:prstClr val="blac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2051" y="1281865"/>
            <a:ext cx="982044" cy="985499"/>
          </a:xfrm>
          <a:prstGeom prst="rect">
            <a:avLst/>
          </a:prstGeom>
          <a:noFill/>
          <a:ln>
            <a:noFill/>
          </a:ln>
          <a:effectLst>
            <a:outerShdw blurRad="279400" algn="ctr" rotWithShape="0">
              <a:prstClr val="blac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6" name="Oval 65"/>
          <p:cNvSpPr/>
          <p:nvPr/>
        </p:nvSpPr>
        <p:spPr>
          <a:xfrm>
            <a:off x="5510067" y="2538917"/>
            <a:ext cx="1202348" cy="1202663"/>
          </a:xfrm>
          <a:prstGeom prst="ellipse">
            <a:avLst/>
          </a:prstGeom>
          <a:gradFill flip="none" rotWithShape="1">
            <a:gsLst>
              <a:gs pos="21000">
                <a:schemeClr val="bg1">
                  <a:lumMod val="50000"/>
                  <a:shade val="30000"/>
                  <a:satMod val="115000"/>
                  <a:alpha val="35000"/>
                </a:schemeClr>
              </a:gs>
              <a:gs pos="67000">
                <a:schemeClr val="bg1">
                  <a:lumMod val="50000"/>
                  <a:shade val="67500"/>
                  <a:satMod val="115000"/>
                  <a:alpha val="35000"/>
                </a:schemeClr>
              </a:gs>
              <a:gs pos="100000">
                <a:schemeClr val="bg1">
                  <a:lumMod val="50000"/>
                  <a:shade val="100000"/>
                  <a:satMod val="115000"/>
                  <a:alpha val="35000"/>
                </a:schemeClr>
              </a:gs>
            </a:gsLst>
            <a:path path="circle">
              <a:fillToRect t="100000" r="100000"/>
            </a:path>
            <a:tileRect l="-100000" b="-100000"/>
          </a:gradFill>
          <a:ln/>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defTabSz="1442045"/>
            <a:endParaRPr lang="en-US" sz="1500" b="1" cap="all" dirty="0">
              <a:solidFill>
                <a:srgbClr val="FFFFFF"/>
              </a:solidFill>
              <a:effectLst>
                <a:outerShdw blurRad="127000" algn="ctr" rotWithShape="0">
                  <a:prstClr val="black">
                    <a:alpha val="40000"/>
                  </a:prstClr>
                </a:outerShdw>
              </a:effectLst>
              <a:latin typeface="Arial Narrow" panose="020B0606020202030204" pitchFamily="34" charset="0"/>
            </a:endParaRPr>
          </a:p>
        </p:txBody>
      </p:sp>
      <p:grpSp>
        <p:nvGrpSpPr>
          <p:cNvPr id="2" name="Group 1"/>
          <p:cNvGrpSpPr/>
          <p:nvPr/>
        </p:nvGrpSpPr>
        <p:grpSpPr>
          <a:xfrm>
            <a:off x="5629753" y="2626541"/>
            <a:ext cx="1027147" cy="1027415"/>
            <a:chOff x="5597666" y="2626534"/>
            <a:chExt cx="1027147" cy="1027415"/>
          </a:xfrm>
        </p:grpSpPr>
        <p:sp>
          <p:nvSpPr>
            <p:cNvPr id="68" name="Oval 67"/>
            <p:cNvSpPr/>
            <p:nvPr/>
          </p:nvSpPr>
          <p:spPr>
            <a:xfrm>
              <a:off x="5597666" y="2626534"/>
              <a:ext cx="1027147" cy="1027415"/>
            </a:xfrm>
            <a:prstGeom prst="ellipse">
              <a:avLst/>
            </a:prstGeom>
            <a:gradFill flip="none" rotWithShape="1">
              <a:gsLst>
                <a:gs pos="21000">
                  <a:schemeClr val="bg1">
                    <a:lumMod val="50000"/>
                    <a:shade val="30000"/>
                    <a:satMod val="115000"/>
                  </a:schemeClr>
                </a:gs>
                <a:gs pos="67000">
                  <a:schemeClr val="bg1">
                    <a:lumMod val="50000"/>
                    <a:shade val="67500"/>
                    <a:satMod val="115000"/>
                  </a:schemeClr>
                </a:gs>
                <a:gs pos="100000">
                  <a:schemeClr val="bg1">
                    <a:lumMod val="50000"/>
                    <a:shade val="100000"/>
                    <a:satMod val="115000"/>
                  </a:schemeClr>
                </a:gs>
              </a:gsLst>
              <a:path path="circle">
                <a:fillToRect t="100000" r="100000"/>
              </a:path>
              <a:tileRect l="-100000" b="-100000"/>
            </a:gradFill>
            <a:ln/>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defTabSz="1442045"/>
              <a:endParaRPr lang="en-US" sz="1500" b="1" cap="all" dirty="0">
                <a:solidFill>
                  <a:srgbClr val="FFFFFF"/>
                </a:solidFill>
                <a:effectLst>
                  <a:outerShdw blurRad="127000" algn="ctr" rotWithShape="0">
                    <a:prstClr val="black">
                      <a:alpha val="40000"/>
                    </a:prstClr>
                  </a:outerShdw>
                </a:effectLst>
                <a:latin typeface="Arial Narrow" panose="020B0606020202030204" pitchFamily="34" charset="0"/>
              </a:endParaRPr>
            </a:p>
          </p:txBody>
        </p:sp>
        <p:grpSp>
          <p:nvGrpSpPr>
            <p:cNvPr id="134" name="Group 133"/>
            <p:cNvGrpSpPr/>
            <p:nvPr/>
          </p:nvGrpSpPr>
          <p:grpSpPr>
            <a:xfrm>
              <a:off x="5790504" y="2866308"/>
              <a:ext cx="641471" cy="547867"/>
              <a:chOff x="8338338" y="1874869"/>
              <a:chExt cx="525835" cy="448988"/>
            </a:xfrm>
            <a:solidFill>
              <a:schemeClr val="tx1"/>
            </a:solidFill>
            <a:effectLst/>
          </p:grpSpPr>
          <p:grpSp>
            <p:nvGrpSpPr>
              <p:cNvPr id="135" name="Group 134"/>
              <p:cNvGrpSpPr/>
              <p:nvPr/>
            </p:nvGrpSpPr>
            <p:grpSpPr>
              <a:xfrm>
                <a:off x="8677910" y="1874869"/>
                <a:ext cx="169668" cy="182474"/>
                <a:chOff x="7143750" y="1444627"/>
                <a:chExt cx="1346200" cy="1447800"/>
              </a:xfrm>
              <a:grpFill/>
            </p:grpSpPr>
            <p:grpSp>
              <p:nvGrpSpPr>
                <p:cNvPr id="141" name="Group 140"/>
                <p:cNvGrpSpPr/>
                <p:nvPr/>
              </p:nvGrpSpPr>
              <p:grpSpPr>
                <a:xfrm>
                  <a:off x="7143750" y="1444627"/>
                  <a:ext cx="1346200" cy="1447800"/>
                  <a:chOff x="7143750" y="1444627"/>
                  <a:chExt cx="1346200" cy="1447800"/>
                </a:xfrm>
                <a:grpFill/>
              </p:grpSpPr>
              <p:sp>
                <p:nvSpPr>
                  <p:cNvPr id="143" name="Freeform 23"/>
                  <p:cNvSpPr>
                    <a:spLocks/>
                  </p:cNvSpPr>
                  <p:nvPr/>
                </p:nvSpPr>
                <p:spPr bwMode="auto">
                  <a:xfrm>
                    <a:off x="7143750" y="1909764"/>
                    <a:ext cx="644525" cy="982663"/>
                  </a:xfrm>
                  <a:custGeom>
                    <a:avLst/>
                    <a:gdLst>
                      <a:gd name="T0" fmla="*/ 172 w 172"/>
                      <a:gd name="T1" fmla="*/ 50 h 262"/>
                      <a:gd name="T2" fmla="*/ 96 w 172"/>
                      <a:gd name="T3" fmla="*/ 133 h 262"/>
                      <a:gd name="T4" fmla="*/ 172 w 172"/>
                      <a:gd name="T5" fmla="*/ 216 h 262"/>
                      <a:gd name="T6" fmla="*/ 172 w 172"/>
                      <a:gd name="T7" fmla="*/ 262 h 262"/>
                      <a:gd name="T8" fmla="*/ 75 w 172"/>
                      <a:gd name="T9" fmla="*/ 181 h 262"/>
                      <a:gd name="T10" fmla="*/ 30 w 172"/>
                      <a:gd name="T11" fmla="*/ 200 h 262"/>
                      <a:gd name="T12" fmla="*/ 26 w 172"/>
                      <a:gd name="T13" fmla="*/ 202 h 262"/>
                      <a:gd name="T14" fmla="*/ 13 w 172"/>
                      <a:gd name="T15" fmla="*/ 194 h 262"/>
                      <a:gd name="T16" fmla="*/ 21 w 172"/>
                      <a:gd name="T17" fmla="*/ 176 h 262"/>
                      <a:gd name="T18" fmla="*/ 66 w 172"/>
                      <a:gd name="T19" fmla="*/ 156 h 262"/>
                      <a:gd name="T20" fmla="*/ 61 w 172"/>
                      <a:gd name="T21" fmla="*/ 118 h 262"/>
                      <a:gd name="T22" fmla="*/ 13 w 172"/>
                      <a:gd name="T23" fmla="*/ 118 h 262"/>
                      <a:gd name="T24" fmla="*/ 0 w 172"/>
                      <a:gd name="T25" fmla="*/ 105 h 262"/>
                      <a:gd name="T26" fmla="*/ 13 w 172"/>
                      <a:gd name="T27" fmla="*/ 92 h 262"/>
                      <a:gd name="T28" fmla="*/ 61 w 172"/>
                      <a:gd name="T29" fmla="*/ 92 h 262"/>
                      <a:gd name="T30" fmla="*/ 66 w 172"/>
                      <a:gd name="T31" fmla="*/ 53 h 262"/>
                      <a:gd name="T32" fmla="*/ 21 w 172"/>
                      <a:gd name="T33" fmla="*/ 34 h 262"/>
                      <a:gd name="T34" fmla="*/ 13 w 172"/>
                      <a:gd name="T35" fmla="*/ 17 h 262"/>
                      <a:gd name="T36" fmla="*/ 30 w 172"/>
                      <a:gd name="T37" fmla="*/ 10 h 262"/>
                      <a:gd name="T38" fmla="*/ 73 w 172"/>
                      <a:gd name="T39" fmla="*/ 28 h 262"/>
                      <a:gd name="T40" fmla="*/ 86 w 172"/>
                      <a:gd name="T41" fmla="*/ 0 h 262"/>
                      <a:gd name="T42" fmla="*/ 92 w 172"/>
                      <a:gd name="T43" fmla="*/ 4 h 262"/>
                      <a:gd name="T44" fmla="*/ 172 w 172"/>
                      <a:gd name="T45" fmla="*/ 23 h 262"/>
                      <a:gd name="T46" fmla="*/ 172 w 172"/>
                      <a:gd name="T47" fmla="*/ 5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2" h="262">
                        <a:moveTo>
                          <a:pt x="172" y="50"/>
                        </a:moveTo>
                        <a:cubicBezTo>
                          <a:pt x="130" y="53"/>
                          <a:pt x="96" y="89"/>
                          <a:pt x="96" y="133"/>
                        </a:cubicBezTo>
                        <a:cubicBezTo>
                          <a:pt x="96" y="177"/>
                          <a:pt x="130" y="212"/>
                          <a:pt x="172" y="216"/>
                        </a:cubicBezTo>
                        <a:cubicBezTo>
                          <a:pt x="172" y="230"/>
                          <a:pt x="172" y="246"/>
                          <a:pt x="172" y="262"/>
                        </a:cubicBezTo>
                        <a:cubicBezTo>
                          <a:pt x="128" y="247"/>
                          <a:pt x="93" y="222"/>
                          <a:pt x="75" y="181"/>
                        </a:cubicBezTo>
                        <a:cubicBezTo>
                          <a:pt x="75" y="181"/>
                          <a:pt x="75" y="181"/>
                          <a:pt x="30" y="200"/>
                        </a:cubicBezTo>
                        <a:cubicBezTo>
                          <a:pt x="29" y="200"/>
                          <a:pt x="27" y="202"/>
                          <a:pt x="26" y="202"/>
                        </a:cubicBezTo>
                        <a:cubicBezTo>
                          <a:pt x="21" y="202"/>
                          <a:pt x="16" y="198"/>
                          <a:pt x="13" y="194"/>
                        </a:cubicBezTo>
                        <a:cubicBezTo>
                          <a:pt x="10" y="187"/>
                          <a:pt x="13" y="180"/>
                          <a:pt x="21" y="176"/>
                        </a:cubicBezTo>
                        <a:cubicBezTo>
                          <a:pt x="21" y="176"/>
                          <a:pt x="21" y="176"/>
                          <a:pt x="66" y="156"/>
                        </a:cubicBezTo>
                        <a:cubicBezTo>
                          <a:pt x="64" y="145"/>
                          <a:pt x="61" y="132"/>
                          <a:pt x="61" y="118"/>
                        </a:cubicBezTo>
                        <a:cubicBezTo>
                          <a:pt x="61" y="118"/>
                          <a:pt x="61" y="118"/>
                          <a:pt x="13" y="118"/>
                        </a:cubicBezTo>
                        <a:cubicBezTo>
                          <a:pt x="5" y="118"/>
                          <a:pt x="0" y="111"/>
                          <a:pt x="0" y="105"/>
                        </a:cubicBezTo>
                        <a:cubicBezTo>
                          <a:pt x="0" y="97"/>
                          <a:pt x="5" y="92"/>
                          <a:pt x="13" y="92"/>
                        </a:cubicBezTo>
                        <a:cubicBezTo>
                          <a:pt x="13" y="92"/>
                          <a:pt x="13" y="92"/>
                          <a:pt x="61" y="92"/>
                        </a:cubicBezTo>
                        <a:cubicBezTo>
                          <a:pt x="61" y="79"/>
                          <a:pt x="64" y="66"/>
                          <a:pt x="66" y="53"/>
                        </a:cubicBezTo>
                        <a:cubicBezTo>
                          <a:pt x="66" y="53"/>
                          <a:pt x="66" y="53"/>
                          <a:pt x="21" y="34"/>
                        </a:cubicBezTo>
                        <a:cubicBezTo>
                          <a:pt x="14" y="31"/>
                          <a:pt x="10" y="23"/>
                          <a:pt x="13" y="17"/>
                        </a:cubicBezTo>
                        <a:cubicBezTo>
                          <a:pt x="16" y="10"/>
                          <a:pt x="23" y="8"/>
                          <a:pt x="30" y="10"/>
                        </a:cubicBezTo>
                        <a:cubicBezTo>
                          <a:pt x="30" y="10"/>
                          <a:pt x="30" y="10"/>
                          <a:pt x="73" y="28"/>
                        </a:cubicBezTo>
                        <a:cubicBezTo>
                          <a:pt x="76" y="18"/>
                          <a:pt x="80" y="9"/>
                          <a:pt x="86" y="0"/>
                        </a:cubicBezTo>
                        <a:cubicBezTo>
                          <a:pt x="88" y="1"/>
                          <a:pt x="91" y="3"/>
                          <a:pt x="92" y="4"/>
                        </a:cubicBezTo>
                        <a:cubicBezTo>
                          <a:pt x="114" y="16"/>
                          <a:pt x="141" y="23"/>
                          <a:pt x="172" y="23"/>
                        </a:cubicBezTo>
                        <a:cubicBezTo>
                          <a:pt x="172" y="23"/>
                          <a:pt x="172" y="23"/>
                          <a:pt x="172" y="50"/>
                        </a:cubicBezTo>
                        <a:close/>
                      </a:path>
                    </a:pathLst>
                  </a:custGeom>
                  <a:grpFill/>
                </p:spPr>
                <p:txBody>
                  <a:bodyPr vert="horz" wrap="square" lIns="91440" tIns="45720" rIns="91440" bIns="45720" numCol="1" anchor="t" anchorCtr="0" compatLnSpc="1">
                    <a:prstTxWarp prst="textNoShape">
                      <a:avLst/>
                    </a:prstTxWarp>
                  </a:bodyPr>
                  <a:lstStyle/>
                  <a:p>
                    <a:pPr defTabSz="1218026"/>
                    <a:endParaRPr lang="en-US" sz="2400" dirty="0">
                      <a:solidFill>
                        <a:srgbClr val="000000"/>
                      </a:solidFill>
                    </a:endParaRPr>
                  </a:p>
                </p:txBody>
              </p:sp>
              <p:sp>
                <p:nvSpPr>
                  <p:cNvPr id="144" name="Freeform 24"/>
                  <p:cNvSpPr>
                    <a:spLocks/>
                  </p:cNvSpPr>
                  <p:nvPr/>
                </p:nvSpPr>
                <p:spPr bwMode="auto">
                  <a:xfrm>
                    <a:off x="7356475" y="1444627"/>
                    <a:ext cx="911225" cy="498475"/>
                  </a:xfrm>
                  <a:custGeom>
                    <a:avLst/>
                    <a:gdLst>
                      <a:gd name="T0" fmla="*/ 43 w 243"/>
                      <a:gd name="T1" fmla="*/ 115 h 133"/>
                      <a:gd name="T2" fmla="*/ 38 w 243"/>
                      <a:gd name="T3" fmla="*/ 111 h 133"/>
                      <a:gd name="T4" fmla="*/ 61 w 243"/>
                      <a:gd name="T5" fmla="*/ 84 h 133"/>
                      <a:gd name="T6" fmla="*/ 26 w 243"/>
                      <a:gd name="T7" fmla="*/ 43 h 133"/>
                      <a:gd name="T8" fmla="*/ 22 w 243"/>
                      <a:gd name="T9" fmla="*/ 44 h 133"/>
                      <a:gd name="T10" fmla="*/ 0 w 243"/>
                      <a:gd name="T11" fmla="*/ 22 h 133"/>
                      <a:gd name="T12" fmla="*/ 22 w 243"/>
                      <a:gd name="T13" fmla="*/ 0 h 133"/>
                      <a:gd name="T14" fmla="*/ 44 w 243"/>
                      <a:gd name="T15" fmla="*/ 22 h 133"/>
                      <a:gd name="T16" fmla="*/ 41 w 243"/>
                      <a:gd name="T17" fmla="*/ 31 h 133"/>
                      <a:gd name="T18" fmla="*/ 78 w 243"/>
                      <a:gd name="T19" fmla="*/ 72 h 133"/>
                      <a:gd name="T20" fmla="*/ 123 w 243"/>
                      <a:gd name="T21" fmla="*/ 61 h 133"/>
                      <a:gd name="T22" fmla="*/ 166 w 243"/>
                      <a:gd name="T23" fmla="*/ 71 h 133"/>
                      <a:gd name="T24" fmla="*/ 201 w 243"/>
                      <a:gd name="T25" fmla="*/ 31 h 133"/>
                      <a:gd name="T26" fmla="*/ 199 w 243"/>
                      <a:gd name="T27" fmla="*/ 22 h 133"/>
                      <a:gd name="T28" fmla="*/ 221 w 243"/>
                      <a:gd name="T29" fmla="*/ 0 h 133"/>
                      <a:gd name="T30" fmla="*/ 243 w 243"/>
                      <a:gd name="T31" fmla="*/ 22 h 133"/>
                      <a:gd name="T32" fmla="*/ 221 w 243"/>
                      <a:gd name="T33" fmla="*/ 44 h 133"/>
                      <a:gd name="T34" fmla="*/ 218 w 243"/>
                      <a:gd name="T35" fmla="*/ 43 h 133"/>
                      <a:gd name="T36" fmla="*/ 183 w 243"/>
                      <a:gd name="T37" fmla="*/ 83 h 133"/>
                      <a:gd name="T38" fmla="*/ 209 w 243"/>
                      <a:gd name="T39" fmla="*/ 111 h 133"/>
                      <a:gd name="T40" fmla="*/ 203 w 243"/>
                      <a:gd name="T41" fmla="*/ 115 h 133"/>
                      <a:gd name="T42" fmla="*/ 123 w 243"/>
                      <a:gd name="T43" fmla="*/ 133 h 133"/>
                      <a:gd name="T44" fmla="*/ 43 w 243"/>
                      <a:gd name="T45" fmla="*/ 11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3" h="133">
                        <a:moveTo>
                          <a:pt x="43" y="115"/>
                        </a:moveTo>
                        <a:cubicBezTo>
                          <a:pt x="40" y="114"/>
                          <a:pt x="39" y="112"/>
                          <a:pt x="38" y="111"/>
                        </a:cubicBezTo>
                        <a:cubicBezTo>
                          <a:pt x="44" y="101"/>
                          <a:pt x="52" y="92"/>
                          <a:pt x="61" y="84"/>
                        </a:cubicBezTo>
                        <a:cubicBezTo>
                          <a:pt x="61" y="84"/>
                          <a:pt x="61" y="84"/>
                          <a:pt x="26" y="43"/>
                        </a:cubicBezTo>
                        <a:cubicBezTo>
                          <a:pt x="25" y="44"/>
                          <a:pt x="23" y="44"/>
                          <a:pt x="22" y="44"/>
                        </a:cubicBezTo>
                        <a:cubicBezTo>
                          <a:pt x="9" y="44"/>
                          <a:pt x="0" y="34"/>
                          <a:pt x="0" y="22"/>
                        </a:cubicBezTo>
                        <a:cubicBezTo>
                          <a:pt x="0" y="9"/>
                          <a:pt x="9" y="0"/>
                          <a:pt x="22" y="0"/>
                        </a:cubicBezTo>
                        <a:cubicBezTo>
                          <a:pt x="34" y="0"/>
                          <a:pt x="44" y="9"/>
                          <a:pt x="44" y="22"/>
                        </a:cubicBezTo>
                        <a:cubicBezTo>
                          <a:pt x="44" y="25"/>
                          <a:pt x="43" y="28"/>
                          <a:pt x="41" y="31"/>
                        </a:cubicBezTo>
                        <a:cubicBezTo>
                          <a:pt x="41" y="31"/>
                          <a:pt x="41" y="31"/>
                          <a:pt x="78" y="72"/>
                        </a:cubicBezTo>
                        <a:cubicBezTo>
                          <a:pt x="92" y="65"/>
                          <a:pt x="108" y="61"/>
                          <a:pt x="123" y="61"/>
                        </a:cubicBezTo>
                        <a:cubicBezTo>
                          <a:pt x="139" y="61"/>
                          <a:pt x="153" y="65"/>
                          <a:pt x="166" y="71"/>
                        </a:cubicBezTo>
                        <a:cubicBezTo>
                          <a:pt x="166" y="71"/>
                          <a:pt x="166" y="71"/>
                          <a:pt x="201" y="31"/>
                        </a:cubicBezTo>
                        <a:cubicBezTo>
                          <a:pt x="199" y="28"/>
                          <a:pt x="199" y="25"/>
                          <a:pt x="199" y="22"/>
                        </a:cubicBezTo>
                        <a:cubicBezTo>
                          <a:pt x="199" y="9"/>
                          <a:pt x="209" y="0"/>
                          <a:pt x="221" y="0"/>
                        </a:cubicBezTo>
                        <a:cubicBezTo>
                          <a:pt x="233" y="0"/>
                          <a:pt x="243" y="9"/>
                          <a:pt x="243" y="22"/>
                        </a:cubicBezTo>
                        <a:cubicBezTo>
                          <a:pt x="243" y="34"/>
                          <a:pt x="233" y="44"/>
                          <a:pt x="221" y="44"/>
                        </a:cubicBezTo>
                        <a:cubicBezTo>
                          <a:pt x="220" y="44"/>
                          <a:pt x="219" y="44"/>
                          <a:pt x="218" y="43"/>
                        </a:cubicBezTo>
                        <a:cubicBezTo>
                          <a:pt x="218" y="43"/>
                          <a:pt x="218" y="43"/>
                          <a:pt x="183" y="83"/>
                        </a:cubicBezTo>
                        <a:cubicBezTo>
                          <a:pt x="193" y="90"/>
                          <a:pt x="202" y="99"/>
                          <a:pt x="209" y="111"/>
                        </a:cubicBezTo>
                        <a:cubicBezTo>
                          <a:pt x="207" y="112"/>
                          <a:pt x="206" y="114"/>
                          <a:pt x="203" y="115"/>
                        </a:cubicBezTo>
                        <a:cubicBezTo>
                          <a:pt x="183" y="125"/>
                          <a:pt x="154" y="133"/>
                          <a:pt x="123" y="133"/>
                        </a:cubicBezTo>
                        <a:cubicBezTo>
                          <a:pt x="92" y="133"/>
                          <a:pt x="64" y="125"/>
                          <a:pt x="43" y="115"/>
                        </a:cubicBezTo>
                        <a:close/>
                      </a:path>
                    </a:pathLst>
                  </a:custGeom>
                  <a:grpFill/>
                </p:spPr>
                <p:txBody>
                  <a:bodyPr vert="horz" wrap="square" lIns="91440" tIns="45720" rIns="91440" bIns="45720" numCol="1" anchor="t" anchorCtr="0" compatLnSpc="1">
                    <a:prstTxWarp prst="textNoShape">
                      <a:avLst/>
                    </a:prstTxWarp>
                  </a:bodyPr>
                  <a:lstStyle/>
                  <a:p>
                    <a:pPr defTabSz="1218026"/>
                    <a:endParaRPr lang="en-US" sz="2400" dirty="0">
                      <a:solidFill>
                        <a:srgbClr val="000000"/>
                      </a:solidFill>
                    </a:endParaRPr>
                  </a:p>
                </p:txBody>
              </p:sp>
              <p:sp>
                <p:nvSpPr>
                  <p:cNvPr id="145" name="Freeform 25"/>
                  <p:cNvSpPr>
                    <a:spLocks/>
                  </p:cNvSpPr>
                  <p:nvPr/>
                </p:nvSpPr>
                <p:spPr bwMode="auto">
                  <a:xfrm>
                    <a:off x="7848600" y="1909764"/>
                    <a:ext cx="641350" cy="982663"/>
                  </a:xfrm>
                  <a:custGeom>
                    <a:avLst/>
                    <a:gdLst>
                      <a:gd name="T0" fmla="*/ 156 w 171"/>
                      <a:gd name="T1" fmla="*/ 118 h 262"/>
                      <a:gd name="T2" fmla="*/ 111 w 171"/>
                      <a:gd name="T3" fmla="*/ 118 h 262"/>
                      <a:gd name="T4" fmla="*/ 105 w 171"/>
                      <a:gd name="T5" fmla="*/ 158 h 262"/>
                      <a:gd name="T6" fmla="*/ 150 w 171"/>
                      <a:gd name="T7" fmla="*/ 176 h 262"/>
                      <a:gd name="T8" fmla="*/ 156 w 171"/>
                      <a:gd name="T9" fmla="*/ 194 h 262"/>
                      <a:gd name="T10" fmla="*/ 145 w 171"/>
                      <a:gd name="T11" fmla="*/ 202 h 262"/>
                      <a:gd name="T12" fmla="*/ 140 w 171"/>
                      <a:gd name="T13" fmla="*/ 200 h 262"/>
                      <a:gd name="T14" fmla="*/ 97 w 171"/>
                      <a:gd name="T15" fmla="*/ 182 h 262"/>
                      <a:gd name="T16" fmla="*/ 0 w 171"/>
                      <a:gd name="T17" fmla="*/ 262 h 262"/>
                      <a:gd name="T18" fmla="*/ 0 w 171"/>
                      <a:gd name="T19" fmla="*/ 216 h 262"/>
                      <a:gd name="T20" fmla="*/ 75 w 171"/>
                      <a:gd name="T21" fmla="*/ 133 h 262"/>
                      <a:gd name="T22" fmla="*/ 0 w 171"/>
                      <a:gd name="T23" fmla="*/ 50 h 262"/>
                      <a:gd name="T24" fmla="*/ 0 w 171"/>
                      <a:gd name="T25" fmla="*/ 23 h 262"/>
                      <a:gd name="T26" fmla="*/ 80 w 171"/>
                      <a:gd name="T27" fmla="*/ 4 h 262"/>
                      <a:gd name="T28" fmla="*/ 87 w 171"/>
                      <a:gd name="T29" fmla="*/ 0 h 262"/>
                      <a:gd name="T30" fmla="*/ 98 w 171"/>
                      <a:gd name="T31" fmla="*/ 27 h 262"/>
                      <a:gd name="T32" fmla="*/ 140 w 171"/>
                      <a:gd name="T33" fmla="*/ 10 h 262"/>
                      <a:gd name="T34" fmla="*/ 156 w 171"/>
                      <a:gd name="T35" fmla="*/ 17 h 262"/>
                      <a:gd name="T36" fmla="*/ 150 w 171"/>
                      <a:gd name="T37" fmla="*/ 34 h 262"/>
                      <a:gd name="T38" fmla="*/ 106 w 171"/>
                      <a:gd name="T39" fmla="*/ 53 h 262"/>
                      <a:gd name="T40" fmla="*/ 111 w 171"/>
                      <a:gd name="T41" fmla="*/ 92 h 262"/>
                      <a:gd name="T42" fmla="*/ 158 w 171"/>
                      <a:gd name="T43" fmla="*/ 92 h 262"/>
                      <a:gd name="T44" fmla="*/ 171 w 171"/>
                      <a:gd name="T45" fmla="*/ 105 h 262"/>
                      <a:gd name="T46" fmla="*/ 156 w 171"/>
                      <a:gd name="T47" fmla="*/ 118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1" h="262">
                        <a:moveTo>
                          <a:pt x="156" y="118"/>
                        </a:moveTo>
                        <a:cubicBezTo>
                          <a:pt x="111" y="118"/>
                          <a:pt x="111" y="118"/>
                          <a:pt x="111" y="118"/>
                        </a:cubicBezTo>
                        <a:cubicBezTo>
                          <a:pt x="111" y="132"/>
                          <a:pt x="109" y="145"/>
                          <a:pt x="105" y="158"/>
                        </a:cubicBezTo>
                        <a:cubicBezTo>
                          <a:pt x="105" y="158"/>
                          <a:pt x="105" y="158"/>
                          <a:pt x="150" y="176"/>
                        </a:cubicBezTo>
                        <a:cubicBezTo>
                          <a:pt x="156" y="180"/>
                          <a:pt x="159" y="187"/>
                          <a:pt x="156" y="194"/>
                        </a:cubicBezTo>
                        <a:cubicBezTo>
                          <a:pt x="155" y="198"/>
                          <a:pt x="150" y="202"/>
                          <a:pt x="145" y="202"/>
                        </a:cubicBezTo>
                        <a:cubicBezTo>
                          <a:pt x="144" y="202"/>
                          <a:pt x="141" y="200"/>
                          <a:pt x="140" y="200"/>
                        </a:cubicBezTo>
                        <a:cubicBezTo>
                          <a:pt x="140" y="200"/>
                          <a:pt x="140" y="200"/>
                          <a:pt x="97" y="182"/>
                        </a:cubicBezTo>
                        <a:cubicBezTo>
                          <a:pt x="78" y="222"/>
                          <a:pt x="43" y="248"/>
                          <a:pt x="0" y="262"/>
                        </a:cubicBezTo>
                        <a:cubicBezTo>
                          <a:pt x="0" y="262"/>
                          <a:pt x="0" y="262"/>
                          <a:pt x="0" y="216"/>
                        </a:cubicBezTo>
                        <a:cubicBezTo>
                          <a:pt x="42" y="212"/>
                          <a:pt x="75" y="176"/>
                          <a:pt x="75" y="133"/>
                        </a:cubicBezTo>
                        <a:cubicBezTo>
                          <a:pt x="75" y="90"/>
                          <a:pt x="42" y="54"/>
                          <a:pt x="0" y="50"/>
                        </a:cubicBezTo>
                        <a:cubicBezTo>
                          <a:pt x="0" y="41"/>
                          <a:pt x="0" y="32"/>
                          <a:pt x="0" y="23"/>
                        </a:cubicBezTo>
                        <a:cubicBezTo>
                          <a:pt x="31" y="23"/>
                          <a:pt x="58" y="16"/>
                          <a:pt x="80" y="4"/>
                        </a:cubicBezTo>
                        <a:cubicBezTo>
                          <a:pt x="81" y="3"/>
                          <a:pt x="84" y="1"/>
                          <a:pt x="87" y="0"/>
                        </a:cubicBezTo>
                        <a:cubicBezTo>
                          <a:pt x="92" y="9"/>
                          <a:pt x="96" y="18"/>
                          <a:pt x="98" y="27"/>
                        </a:cubicBezTo>
                        <a:cubicBezTo>
                          <a:pt x="98" y="27"/>
                          <a:pt x="98" y="27"/>
                          <a:pt x="140" y="10"/>
                        </a:cubicBezTo>
                        <a:cubicBezTo>
                          <a:pt x="146" y="8"/>
                          <a:pt x="154" y="10"/>
                          <a:pt x="156" y="17"/>
                        </a:cubicBezTo>
                        <a:cubicBezTo>
                          <a:pt x="159" y="23"/>
                          <a:pt x="156" y="31"/>
                          <a:pt x="150" y="34"/>
                        </a:cubicBezTo>
                        <a:cubicBezTo>
                          <a:pt x="150" y="34"/>
                          <a:pt x="150" y="34"/>
                          <a:pt x="106" y="53"/>
                        </a:cubicBezTo>
                        <a:cubicBezTo>
                          <a:pt x="109" y="65"/>
                          <a:pt x="111" y="78"/>
                          <a:pt x="111" y="92"/>
                        </a:cubicBezTo>
                        <a:cubicBezTo>
                          <a:pt x="111" y="92"/>
                          <a:pt x="111" y="92"/>
                          <a:pt x="158" y="92"/>
                        </a:cubicBezTo>
                        <a:cubicBezTo>
                          <a:pt x="164" y="92"/>
                          <a:pt x="171" y="97"/>
                          <a:pt x="171" y="105"/>
                        </a:cubicBezTo>
                        <a:cubicBezTo>
                          <a:pt x="169" y="111"/>
                          <a:pt x="164" y="118"/>
                          <a:pt x="156" y="118"/>
                        </a:cubicBezTo>
                        <a:close/>
                      </a:path>
                    </a:pathLst>
                  </a:custGeom>
                  <a:grpFill/>
                </p:spPr>
                <p:txBody>
                  <a:bodyPr vert="horz" wrap="square" lIns="91440" tIns="45720" rIns="91440" bIns="45720" numCol="1" anchor="t" anchorCtr="0" compatLnSpc="1">
                    <a:prstTxWarp prst="textNoShape">
                      <a:avLst/>
                    </a:prstTxWarp>
                  </a:bodyPr>
                  <a:lstStyle/>
                  <a:p>
                    <a:pPr defTabSz="1218026"/>
                    <a:endParaRPr lang="en-US" sz="2400" dirty="0">
                      <a:solidFill>
                        <a:srgbClr val="000000"/>
                      </a:solidFill>
                    </a:endParaRPr>
                  </a:p>
                </p:txBody>
              </p:sp>
            </p:grpSp>
            <p:sp>
              <p:nvSpPr>
                <p:cNvPr id="142" name="Freeform 20"/>
                <p:cNvSpPr>
                  <a:spLocks noEditPoints="1"/>
                </p:cNvSpPr>
                <p:nvPr/>
              </p:nvSpPr>
              <p:spPr bwMode="auto">
                <a:xfrm>
                  <a:off x="7571668" y="2194767"/>
                  <a:ext cx="490364" cy="429371"/>
                </a:xfrm>
                <a:custGeom>
                  <a:avLst/>
                  <a:gdLst/>
                  <a:ahLst/>
                  <a:cxnLst>
                    <a:cxn ang="0">
                      <a:pos x="139" y="218"/>
                    </a:cxn>
                    <a:cxn ang="0">
                      <a:pos x="185" y="230"/>
                    </a:cxn>
                    <a:cxn ang="0">
                      <a:pos x="189" y="232"/>
                    </a:cxn>
                    <a:cxn ang="0">
                      <a:pos x="216" y="256"/>
                    </a:cxn>
                    <a:cxn ang="0">
                      <a:pos x="223" y="251"/>
                    </a:cxn>
                    <a:cxn ang="0">
                      <a:pos x="221" y="240"/>
                    </a:cxn>
                    <a:cxn ang="0">
                      <a:pos x="248" y="207"/>
                    </a:cxn>
                    <a:cxn ang="0">
                      <a:pos x="248" y="199"/>
                    </a:cxn>
                    <a:cxn ang="0">
                      <a:pos x="241" y="12"/>
                    </a:cxn>
                    <a:cxn ang="0">
                      <a:pos x="241" y="0"/>
                    </a:cxn>
                    <a:cxn ang="0">
                      <a:pos x="136" y="173"/>
                    </a:cxn>
                    <a:cxn ang="0">
                      <a:pos x="38" y="355"/>
                    </a:cxn>
                    <a:cxn ang="0">
                      <a:pos x="52" y="347"/>
                    </a:cxn>
                    <a:cxn ang="0">
                      <a:pos x="139" y="218"/>
                    </a:cxn>
                    <a:cxn ang="0">
                      <a:pos x="188" y="149"/>
                    </a:cxn>
                    <a:cxn ang="0">
                      <a:pos x="318" y="148"/>
                    </a:cxn>
                    <a:cxn ang="0">
                      <a:pos x="329" y="128"/>
                    </a:cxn>
                    <a:cxn ang="0">
                      <a:pos x="180" y="128"/>
                    </a:cxn>
                    <a:cxn ang="0">
                      <a:pos x="188" y="149"/>
                    </a:cxn>
                    <a:cxn ang="0">
                      <a:pos x="122" y="235"/>
                    </a:cxn>
                    <a:cxn ang="0">
                      <a:pos x="201" y="362"/>
                    </a:cxn>
                    <a:cxn ang="0">
                      <a:pos x="213" y="342"/>
                    </a:cxn>
                    <a:cxn ang="0">
                      <a:pos x="142" y="233"/>
                    </a:cxn>
                    <a:cxn ang="0">
                      <a:pos x="122" y="235"/>
                    </a:cxn>
                    <a:cxn ang="0">
                      <a:pos x="274" y="319"/>
                    </a:cxn>
                    <a:cxn ang="0">
                      <a:pos x="286" y="268"/>
                    </a:cxn>
                    <a:cxn ang="0">
                      <a:pos x="277" y="263"/>
                    </a:cxn>
                    <a:cxn ang="0">
                      <a:pos x="254" y="272"/>
                    </a:cxn>
                    <a:cxn ang="0">
                      <a:pos x="229" y="261"/>
                    </a:cxn>
                    <a:cxn ang="0">
                      <a:pos x="222" y="266"/>
                    </a:cxn>
                    <a:cxn ang="0">
                      <a:pos x="232" y="319"/>
                    </a:cxn>
                    <a:cxn ang="0">
                      <a:pos x="139" y="406"/>
                    </a:cxn>
                    <a:cxn ang="0">
                      <a:pos x="63" y="367"/>
                    </a:cxn>
                    <a:cxn ang="0">
                      <a:pos x="50" y="375"/>
                    </a:cxn>
                    <a:cxn ang="0">
                      <a:pos x="151" y="426"/>
                    </a:cxn>
                    <a:cxn ang="0">
                      <a:pos x="254" y="371"/>
                    </a:cxn>
                    <a:cxn ang="0">
                      <a:pos x="455" y="375"/>
                    </a:cxn>
                    <a:cxn ang="0">
                      <a:pos x="443" y="369"/>
                    </a:cxn>
                    <a:cxn ang="0">
                      <a:pos x="274" y="319"/>
                    </a:cxn>
                    <a:cxn ang="0">
                      <a:pos x="369" y="173"/>
                    </a:cxn>
                    <a:cxn ang="0">
                      <a:pos x="266" y="0"/>
                    </a:cxn>
                    <a:cxn ang="0">
                      <a:pos x="266" y="12"/>
                    </a:cxn>
                    <a:cxn ang="0">
                      <a:pos x="260" y="199"/>
                    </a:cxn>
                    <a:cxn ang="0">
                      <a:pos x="260" y="207"/>
                    </a:cxn>
                    <a:cxn ang="0">
                      <a:pos x="287" y="240"/>
                    </a:cxn>
                    <a:cxn ang="0">
                      <a:pos x="285" y="252"/>
                    </a:cxn>
                    <a:cxn ang="0">
                      <a:pos x="292" y="256"/>
                    </a:cxn>
                    <a:cxn ang="0">
                      <a:pos x="369" y="217"/>
                    </a:cxn>
                    <a:cxn ang="0">
                      <a:pos x="455" y="347"/>
                    </a:cxn>
                    <a:cxn ang="0">
                      <a:pos x="469" y="355"/>
                    </a:cxn>
                    <a:cxn ang="0">
                      <a:pos x="369" y="173"/>
                    </a:cxn>
                    <a:cxn ang="0">
                      <a:pos x="297" y="342"/>
                    </a:cxn>
                    <a:cxn ang="0">
                      <a:pos x="307" y="362"/>
                    </a:cxn>
                    <a:cxn ang="0">
                      <a:pos x="388" y="234"/>
                    </a:cxn>
                    <a:cxn ang="0">
                      <a:pos x="366" y="232"/>
                    </a:cxn>
                    <a:cxn ang="0">
                      <a:pos x="297" y="342"/>
                    </a:cxn>
                  </a:cxnLst>
                  <a:rect l="0" t="0" r="r" b="b"/>
                  <a:pathLst>
                    <a:path w="507" h="444">
                      <a:moveTo>
                        <a:pt x="139" y="218"/>
                      </a:moveTo>
                      <a:cubicBezTo>
                        <a:pt x="155" y="218"/>
                        <a:pt x="171" y="222"/>
                        <a:pt x="185" y="230"/>
                      </a:cubicBezTo>
                      <a:cubicBezTo>
                        <a:pt x="187" y="232"/>
                        <a:pt x="189" y="232"/>
                        <a:pt x="189" y="232"/>
                      </a:cubicBezTo>
                      <a:cubicBezTo>
                        <a:pt x="201" y="240"/>
                        <a:pt x="209" y="248"/>
                        <a:pt x="216" y="256"/>
                      </a:cubicBezTo>
                      <a:cubicBezTo>
                        <a:pt x="223" y="251"/>
                        <a:pt x="223" y="251"/>
                        <a:pt x="223" y="251"/>
                      </a:cubicBezTo>
                      <a:cubicBezTo>
                        <a:pt x="222" y="247"/>
                        <a:pt x="221" y="243"/>
                        <a:pt x="221" y="240"/>
                      </a:cubicBezTo>
                      <a:cubicBezTo>
                        <a:pt x="221" y="224"/>
                        <a:pt x="233" y="210"/>
                        <a:pt x="248" y="207"/>
                      </a:cubicBezTo>
                      <a:cubicBezTo>
                        <a:pt x="248" y="199"/>
                        <a:pt x="248" y="199"/>
                        <a:pt x="248" y="199"/>
                      </a:cubicBezTo>
                      <a:cubicBezTo>
                        <a:pt x="136" y="190"/>
                        <a:pt x="128" y="22"/>
                        <a:pt x="241" y="12"/>
                      </a:cubicBezTo>
                      <a:cubicBezTo>
                        <a:pt x="241" y="0"/>
                        <a:pt x="241" y="0"/>
                        <a:pt x="241" y="0"/>
                      </a:cubicBezTo>
                      <a:cubicBezTo>
                        <a:pt x="156" y="6"/>
                        <a:pt x="104" y="98"/>
                        <a:pt x="136" y="173"/>
                      </a:cubicBezTo>
                      <a:cubicBezTo>
                        <a:pt x="46" y="182"/>
                        <a:pt x="0" y="278"/>
                        <a:pt x="38" y="355"/>
                      </a:cubicBezTo>
                      <a:cubicBezTo>
                        <a:pt x="52" y="347"/>
                        <a:pt x="52" y="347"/>
                        <a:pt x="52" y="347"/>
                      </a:cubicBezTo>
                      <a:cubicBezTo>
                        <a:pt x="18" y="290"/>
                        <a:pt x="77" y="218"/>
                        <a:pt x="139" y="218"/>
                      </a:cubicBezTo>
                      <a:close/>
                      <a:moveTo>
                        <a:pt x="188" y="149"/>
                      </a:moveTo>
                      <a:cubicBezTo>
                        <a:pt x="227" y="118"/>
                        <a:pt x="280" y="118"/>
                        <a:pt x="318" y="148"/>
                      </a:cubicBezTo>
                      <a:cubicBezTo>
                        <a:pt x="323" y="142"/>
                        <a:pt x="327" y="136"/>
                        <a:pt x="329" y="128"/>
                      </a:cubicBezTo>
                      <a:cubicBezTo>
                        <a:pt x="283" y="96"/>
                        <a:pt x="225" y="96"/>
                        <a:pt x="180" y="128"/>
                      </a:cubicBezTo>
                      <a:cubicBezTo>
                        <a:pt x="182" y="139"/>
                        <a:pt x="184" y="143"/>
                        <a:pt x="188" y="149"/>
                      </a:cubicBezTo>
                      <a:close/>
                      <a:moveTo>
                        <a:pt x="122" y="235"/>
                      </a:moveTo>
                      <a:cubicBezTo>
                        <a:pt x="120" y="289"/>
                        <a:pt x="150" y="340"/>
                        <a:pt x="201" y="362"/>
                      </a:cubicBezTo>
                      <a:cubicBezTo>
                        <a:pt x="205" y="356"/>
                        <a:pt x="209" y="350"/>
                        <a:pt x="213" y="342"/>
                      </a:cubicBezTo>
                      <a:cubicBezTo>
                        <a:pt x="168" y="324"/>
                        <a:pt x="140" y="279"/>
                        <a:pt x="142" y="233"/>
                      </a:cubicBezTo>
                      <a:cubicBezTo>
                        <a:pt x="136" y="233"/>
                        <a:pt x="128" y="233"/>
                        <a:pt x="122" y="235"/>
                      </a:cubicBezTo>
                      <a:close/>
                      <a:moveTo>
                        <a:pt x="274" y="319"/>
                      </a:moveTo>
                      <a:cubicBezTo>
                        <a:pt x="273" y="296"/>
                        <a:pt x="274" y="288"/>
                        <a:pt x="286" y="268"/>
                      </a:cubicBezTo>
                      <a:cubicBezTo>
                        <a:pt x="277" y="263"/>
                        <a:pt x="277" y="263"/>
                        <a:pt x="277" y="263"/>
                      </a:cubicBezTo>
                      <a:cubicBezTo>
                        <a:pt x="271" y="269"/>
                        <a:pt x="263" y="272"/>
                        <a:pt x="254" y="272"/>
                      </a:cubicBezTo>
                      <a:cubicBezTo>
                        <a:pt x="244" y="272"/>
                        <a:pt x="235" y="268"/>
                        <a:pt x="229" y="261"/>
                      </a:cubicBezTo>
                      <a:cubicBezTo>
                        <a:pt x="222" y="266"/>
                        <a:pt x="222" y="266"/>
                        <a:pt x="222" y="266"/>
                      </a:cubicBezTo>
                      <a:cubicBezTo>
                        <a:pt x="230" y="282"/>
                        <a:pt x="232" y="299"/>
                        <a:pt x="232" y="319"/>
                      </a:cubicBezTo>
                      <a:cubicBezTo>
                        <a:pt x="230" y="367"/>
                        <a:pt x="187" y="406"/>
                        <a:pt x="139" y="406"/>
                      </a:cubicBezTo>
                      <a:cubicBezTo>
                        <a:pt x="107" y="406"/>
                        <a:pt x="81" y="391"/>
                        <a:pt x="63" y="367"/>
                      </a:cubicBezTo>
                      <a:cubicBezTo>
                        <a:pt x="50" y="375"/>
                        <a:pt x="50" y="375"/>
                        <a:pt x="50" y="375"/>
                      </a:cubicBezTo>
                      <a:cubicBezTo>
                        <a:pt x="73" y="405"/>
                        <a:pt x="111" y="426"/>
                        <a:pt x="151" y="426"/>
                      </a:cubicBezTo>
                      <a:cubicBezTo>
                        <a:pt x="194" y="426"/>
                        <a:pt x="230" y="404"/>
                        <a:pt x="254" y="371"/>
                      </a:cubicBezTo>
                      <a:cubicBezTo>
                        <a:pt x="302" y="441"/>
                        <a:pt x="405" y="444"/>
                        <a:pt x="455" y="375"/>
                      </a:cubicBezTo>
                      <a:cubicBezTo>
                        <a:pt x="443" y="369"/>
                        <a:pt x="443" y="369"/>
                        <a:pt x="443" y="369"/>
                      </a:cubicBezTo>
                      <a:cubicBezTo>
                        <a:pt x="394" y="437"/>
                        <a:pt x="281" y="403"/>
                        <a:pt x="274" y="319"/>
                      </a:cubicBezTo>
                      <a:close/>
                      <a:moveTo>
                        <a:pt x="369" y="173"/>
                      </a:moveTo>
                      <a:cubicBezTo>
                        <a:pt x="402" y="97"/>
                        <a:pt x="351" y="8"/>
                        <a:pt x="266" y="0"/>
                      </a:cubicBezTo>
                      <a:cubicBezTo>
                        <a:pt x="266" y="12"/>
                        <a:pt x="266" y="12"/>
                        <a:pt x="266" y="12"/>
                      </a:cubicBezTo>
                      <a:cubicBezTo>
                        <a:pt x="376" y="26"/>
                        <a:pt x="370" y="190"/>
                        <a:pt x="260" y="199"/>
                      </a:cubicBezTo>
                      <a:cubicBezTo>
                        <a:pt x="260" y="207"/>
                        <a:pt x="260" y="207"/>
                        <a:pt x="260" y="207"/>
                      </a:cubicBezTo>
                      <a:cubicBezTo>
                        <a:pt x="275" y="210"/>
                        <a:pt x="287" y="224"/>
                        <a:pt x="287" y="240"/>
                      </a:cubicBezTo>
                      <a:cubicBezTo>
                        <a:pt x="287" y="244"/>
                        <a:pt x="286" y="248"/>
                        <a:pt x="285" y="252"/>
                      </a:cubicBezTo>
                      <a:cubicBezTo>
                        <a:pt x="292" y="256"/>
                        <a:pt x="292" y="256"/>
                        <a:pt x="292" y="256"/>
                      </a:cubicBezTo>
                      <a:cubicBezTo>
                        <a:pt x="309" y="234"/>
                        <a:pt x="337" y="218"/>
                        <a:pt x="369" y="217"/>
                      </a:cubicBezTo>
                      <a:cubicBezTo>
                        <a:pt x="436" y="217"/>
                        <a:pt x="479" y="288"/>
                        <a:pt x="455" y="347"/>
                      </a:cubicBezTo>
                      <a:cubicBezTo>
                        <a:pt x="469" y="355"/>
                        <a:pt x="469" y="355"/>
                        <a:pt x="469" y="355"/>
                      </a:cubicBezTo>
                      <a:cubicBezTo>
                        <a:pt x="507" y="278"/>
                        <a:pt x="458" y="181"/>
                        <a:pt x="369" y="173"/>
                      </a:cubicBezTo>
                      <a:close/>
                      <a:moveTo>
                        <a:pt x="297" y="342"/>
                      </a:moveTo>
                      <a:cubicBezTo>
                        <a:pt x="301" y="350"/>
                        <a:pt x="303" y="356"/>
                        <a:pt x="307" y="362"/>
                      </a:cubicBezTo>
                      <a:cubicBezTo>
                        <a:pt x="358" y="340"/>
                        <a:pt x="390" y="289"/>
                        <a:pt x="388" y="234"/>
                      </a:cubicBezTo>
                      <a:cubicBezTo>
                        <a:pt x="382" y="232"/>
                        <a:pt x="374" y="232"/>
                        <a:pt x="366" y="232"/>
                      </a:cubicBezTo>
                      <a:cubicBezTo>
                        <a:pt x="370" y="281"/>
                        <a:pt x="341" y="326"/>
                        <a:pt x="297" y="342"/>
                      </a:cubicBezTo>
                      <a:close/>
                    </a:path>
                  </a:pathLst>
                </a:custGeom>
                <a:grpFill/>
              </p:spPr>
              <p:txBody>
                <a:bodyPr vert="horz" wrap="square" lIns="91440" tIns="45720" rIns="91440" bIns="45720" numCol="1" anchor="t" anchorCtr="0" compatLnSpc="1">
                  <a:prstTxWarp prst="textNoShape">
                    <a:avLst/>
                  </a:prstTxWarp>
                </a:bodyPr>
                <a:lstStyle/>
                <a:p>
                  <a:pPr defTabSz="1218026"/>
                  <a:endParaRPr lang="en-US" sz="2400" dirty="0">
                    <a:solidFill>
                      <a:srgbClr val="000000"/>
                    </a:solidFill>
                  </a:endParaRPr>
                </a:p>
              </p:txBody>
            </p:sp>
          </p:grpSp>
          <p:grpSp>
            <p:nvGrpSpPr>
              <p:cNvPr id="136" name="Group 135"/>
              <p:cNvGrpSpPr/>
              <p:nvPr/>
            </p:nvGrpSpPr>
            <p:grpSpPr>
              <a:xfrm>
                <a:off x="8672615" y="2088439"/>
                <a:ext cx="191558" cy="235418"/>
                <a:chOff x="9333234" y="1120773"/>
                <a:chExt cx="1150939" cy="1414457"/>
              </a:xfrm>
              <a:grpFill/>
            </p:grpSpPr>
            <p:sp>
              <p:nvSpPr>
                <p:cNvPr id="138" name="Freeform 7"/>
                <p:cNvSpPr>
                  <a:spLocks noEditPoints="1"/>
                </p:cNvSpPr>
                <p:nvPr/>
              </p:nvSpPr>
              <p:spPr bwMode="auto">
                <a:xfrm>
                  <a:off x="9333234" y="1120773"/>
                  <a:ext cx="1150939" cy="1414457"/>
                </a:xfrm>
                <a:custGeom>
                  <a:avLst/>
                  <a:gdLst>
                    <a:gd name="T0" fmla="*/ 307 w 307"/>
                    <a:gd name="T1" fmla="*/ 109 h 377"/>
                    <a:gd name="T2" fmla="*/ 237 w 307"/>
                    <a:gd name="T3" fmla="*/ 83 h 377"/>
                    <a:gd name="T4" fmla="*/ 214 w 307"/>
                    <a:gd name="T5" fmla="*/ 7 h 377"/>
                    <a:gd name="T6" fmla="*/ 206 w 307"/>
                    <a:gd name="T7" fmla="*/ 0 h 377"/>
                    <a:gd name="T8" fmla="*/ 101 w 307"/>
                    <a:gd name="T9" fmla="*/ 0 h 377"/>
                    <a:gd name="T10" fmla="*/ 93 w 307"/>
                    <a:gd name="T11" fmla="*/ 7 h 377"/>
                    <a:gd name="T12" fmla="*/ 70 w 307"/>
                    <a:gd name="T13" fmla="*/ 83 h 377"/>
                    <a:gd name="T14" fmla="*/ 0 w 307"/>
                    <a:gd name="T15" fmla="*/ 109 h 377"/>
                    <a:gd name="T16" fmla="*/ 60 w 307"/>
                    <a:gd name="T17" fmla="*/ 127 h 377"/>
                    <a:gd name="T18" fmla="*/ 55 w 307"/>
                    <a:gd name="T19" fmla="*/ 158 h 377"/>
                    <a:gd name="T20" fmla="*/ 60 w 307"/>
                    <a:gd name="T21" fmla="*/ 188 h 377"/>
                    <a:gd name="T22" fmla="*/ 56 w 307"/>
                    <a:gd name="T23" fmla="*/ 188 h 377"/>
                    <a:gd name="T24" fmla="*/ 40 w 307"/>
                    <a:gd name="T25" fmla="*/ 204 h 377"/>
                    <a:gd name="T26" fmla="*/ 40 w 307"/>
                    <a:gd name="T27" fmla="*/ 222 h 377"/>
                    <a:gd name="T28" fmla="*/ 17 w 307"/>
                    <a:gd name="T29" fmla="*/ 250 h 377"/>
                    <a:gd name="T30" fmla="*/ 17 w 307"/>
                    <a:gd name="T31" fmla="*/ 349 h 377"/>
                    <a:gd name="T32" fmla="*/ 43 w 307"/>
                    <a:gd name="T33" fmla="*/ 377 h 377"/>
                    <a:gd name="T34" fmla="*/ 148 w 307"/>
                    <a:gd name="T35" fmla="*/ 377 h 377"/>
                    <a:gd name="T36" fmla="*/ 148 w 307"/>
                    <a:gd name="T37" fmla="*/ 250 h 377"/>
                    <a:gd name="T38" fmla="*/ 159 w 307"/>
                    <a:gd name="T39" fmla="*/ 250 h 377"/>
                    <a:gd name="T40" fmla="*/ 159 w 307"/>
                    <a:gd name="T41" fmla="*/ 377 h 377"/>
                    <a:gd name="T42" fmla="*/ 264 w 307"/>
                    <a:gd name="T43" fmla="*/ 377 h 377"/>
                    <a:gd name="T44" fmla="*/ 290 w 307"/>
                    <a:gd name="T45" fmla="*/ 349 h 377"/>
                    <a:gd name="T46" fmla="*/ 290 w 307"/>
                    <a:gd name="T47" fmla="*/ 250 h 377"/>
                    <a:gd name="T48" fmla="*/ 267 w 307"/>
                    <a:gd name="T49" fmla="*/ 222 h 377"/>
                    <a:gd name="T50" fmla="*/ 267 w 307"/>
                    <a:gd name="T51" fmla="*/ 204 h 377"/>
                    <a:gd name="T52" fmla="*/ 251 w 307"/>
                    <a:gd name="T53" fmla="*/ 188 h 377"/>
                    <a:gd name="T54" fmla="*/ 247 w 307"/>
                    <a:gd name="T55" fmla="*/ 188 h 377"/>
                    <a:gd name="T56" fmla="*/ 253 w 307"/>
                    <a:gd name="T57" fmla="*/ 158 h 377"/>
                    <a:gd name="T58" fmla="*/ 247 w 307"/>
                    <a:gd name="T59" fmla="*/ 127 h 377"/>
                    <a:gd name="T60" fmla="*/ 307 w 307"/>
                    <a:gd name="T61" fmla="*/ 109 h 377"/>
                    <a:gd name="T62" fmla="*/ 228 w 307"/>
                    <a:gd name="T63" fmla="*/ 172 h 377"/>
                    <a:gd name="T64" fmla="*/ 220 w 307"/>
                    <a:gd name="T65" fmla="*/ 188 h 377"/>
                    <a:gd name="T66" fmla="*/ 209 w 307"/>
                    <a:gd name="T67" fmla="*/ 188 h 377"/>
                    <a:gd name="T68" fmla="*/ 193 w 307"/>
                    <a:gd name="T69" fmla="*/ 204 h 377"/>
                    <a:gd name="T70" fmla="*/ 193 w 307"/>
                    <a:gd name="T71" fmla="*/ 236 h 377"/>
                    <a:gd name="T72" fmla="*/ 115 w 307"/>
                    <a:gd name="T73" fmla="*/ 236 h 377"/>
                    <a:gd name="T74" fmla="*/ 115 w 307"/>
                    <a:gd name="T75" fmla="*/ 204 h 377"/>
                    <a:gd name="T76" fmla="*/ 99 w 307"/>
                    <a:gd name="T77" fmla="*/ 188 h 377"/>
                    <a:gd name="T78" fmla="*/ 87 w 307"/>
                    <a:gd name="T79" fmla="*/ 188 h 377"/>
                    <a:gd name="T80" fmla="*/ 79 w 307"/>
                    <a:gd name="T81" fmla="*/ 172 h 377"/>
                    <a:gd name="T82" fmla="*/ 79 w 307"/>
                    <a:gd name="T83" fmla="*/ 143 h 377"/>
                    <a:gd name="T84" fmla="*/ 83 w 307"/>
                    <a:gd name="T85" fmla="*/ 130 h 377"/>
                    <a:gd name="T86" fmla="*/ 151 w 307"/>
                    <a:gd name="T87" fmla="*/ 133 h 377"/>
                    <a:gd name="T88" fmla="*/ 153 w 307"/>
                    <a:gd name="T89" fmla="*/ 133 h 377"/>
                    <a:gd name="T90" fmla="*/ 155 w 307"/>
                    <a:gd name="T91" fmla="*/ 133 h 377"/>
                    <a:gd name="T92" fmla="*/ 155 w 307"/>
                    <a:gd name="T93" fmla="*/ 133 h 377"/>
                    <a:gd name="T94" fmla="*/ 224 w 307"/>
                    <a:gd name="T95" fmla="*/ 130 h 377"/>
                    <a:gd name="T96" fmla="*/ 228 w 307"/>
                    <a:gd name="T97" fmla="*/ 143 h 377"/>
                    <a:gd name="T98" fmla="*/ 228 w 307"/>
                    <a:gd name="T99" fmla="*/ 172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7" h="377">
                      <a:moveTo>
                        <a:pt x="307" y="109"/>
                      </a:moveTo>
                      <a:cubicBezTo>
                        <a:pt x="307" y="99"/>
                        <a:pt x="279" y="88"/>
                        <a:pt x="237" y="83"/>
                      </a:cubicBezTo>
                      <a:cubicBezTo>
                        <a:pt x="237" y="83"/>
                        <a:pt x="237" y="83"/>
                        <a:pt x="214" y="7"/>
                      </a:cubicBezTo>
                      <a:cubicBezTo>
                        <a:pt x="213" y="3"/>
                        <a:pt x="211" y="0"/>
                        <a:pt x="206" y="0"/>
                      </a:cubicBezTo>
                      <a:cubicBezTo>
                        <a:pt x="171" y="0"/>
                        <a:pt x="136" y="0"/>
                        <a:pt x="101" y="0"/>
                      </a:cubicBezTo>
                      <a:cubicBezTo>
                        <a:pt x="97" y="0"/>
                        <a:pt x="94" y="3"/>
                        <a:pt x="93" y="7"/>
                      </a:cubicBezTo>
                      <a:cubicBezTo>
                        <a:pt x="93" y="7"/>
                        <a:pt x="93" y="7"/>
                        <a:pt x="70" y="83"/>
                      </a:cubicBezTo>
                      <a:cubicBezTo>
                        <a:pt x="28" y="88"/>
                        <a:pt x="1" y="99"/>
                        <a:pt x="0" y="109"/>
                      </a:cubicBezTo>
                      <a:cubicBezTo>
                        <a:pt x="0" y="115"/>
                        <a:pt x="24" y="122"/>
                        <a:pt x="60" y="127"/>
                      </a:cubicBezTo>
                      <a:cubicBezTo>
                        <a:pt x="56" y="137"/>
                        <a:pt x="55" y="147"/>
                        <a:pt x="55" y="158"/>
                      </a:cubicBezTo>
                      <a:cubicBezTo>
                        <a:pt x="55" y="168"/>
                        <a:pt x="56" y="179"/>
                        <a:pt x="60" y="188"/>
                      </a:cubicBezTo>
                      <a:cubicBezTo>
                        <a:pt x="60" y="188"/>
                        <a:pt x="60" y="188"/>
                        <a:pt x="56" y="188"/>
                      </a:cubicBezTo>
                      <a:cubicBezTo>
                        <a:pt x="47" y="188"/>
                        <a:pt x="40" y="195"/>
                        <a:pt x="40" y="204"/>
                      </a:cubicBezTo>
                      <a:cubicBezTo>
                        <a:pt x="40" y="204"/>
                        <a:pt x="40" y="204"/>
                        <a:pt x="40" y="222"/>
                      </a:cubicBezTo>
                      <a:cubicBezTo>
                        <a:pt x="28" y="223"/>
                        <a:pt x="17" y="235"/>
                        <a:pt x="17" y="250"/>
                      </a:cubicBezTo>
                      <a:cubicBezTo>
                        <a:pt x="17" y="250"/>
                        <a:pt x="17" y="250"/>
                        <a:pt x="17" y="349"/>
                      </a:cubicBezTo>
                      <a:cubicBezTo>
                        <a:pt x="17" y="364"/>
                        <a:pt x="29" y="377"/>
                        <a:pt x="43" y="377"/>
                      </a:cubicBezTo>
                      <a:cubicBezTo>
                        <a:pt x="43" y="377"/>
                        <a:pt x="43" y="377"/>
                        <a:pt x="148" y="377"/>
                      </a:cubicBezTo>
                      <a:cubicBezTo>
                        <a:pt x="148" y="377"/>
                        <a:pt x="148" y="377"/>
                        <a:pt x="148" y="250"/>
                      </a:cubicBezTo>
                      <a:cubicBezTo>
                        <a:pt x="151" y="250"/>
                        <a:pt x="155" y="250"/>
                        <a:pt x="159" y="250"/>
                      </a:cubicBezTo>
                      <a:cubicBezTo>
                        <a:pt x="159" y="250"/>
                        <a:pt x="159" y="250"/>
                        <a:pt x="159" y="377"/>
                      </a:cubicBezTo>
                      <a:cubicBezTo>
                        <a:pt x="159" y="377"/>
                        <a:pt x="159" y="377"/>
                        <a:pt x="264" y="377"/>
                      </a:cubicBezTo>
                      <a:cubicBezTo>
                        <a:pt x="278" y="377"/>
                        <a:pt x="290" y="364"/>
                        <a:pt x="290" y="349"/>
                      </a:cubicBezTo>
                      <a:cubicBezTo>
                        <a:pt x="290" y="349"/>
                        <a:pt x="290" y="349"/>
                        <a:pt x="290" y="250"/>
                      </a:cubicBezTo>
                      <a:cubicBezTo>
                        <a:pt x="290" y="235"/>
                        <a:pt x="280" y="223"/>
                        <a:pt x="267" y="222"/>
                      </a:cubicBezTo>
                      <a:cubicBezTo>
                        <a:pt x="267" y="222"/>
                        <a:pt x="267" y="222"/>
                        <a:pt x="267" y="204"/>
                      </a:cubicBezTo>
                      <a:cubicBezTo>
                        <a:pt x="267" y="195"/>
                        <a:pt x="260" y="188"/>
                        <a:pt x="251" y="188"/>
                      </a:cubicBezTo>
                      <a:cubicBezTo>
                        <a:pt x="251" y="188"/>
                        <a:pt x="251" y="188"/>
                        <a:pt x="247" y="188"/>
                      </a:cubicBezTo>
                      <a:cubicBezTo>
                        <a:pt x="251" y="179"/>
                        <a:pt x="253" y="168"/>
                        <a:pt x="253" y="158"/>
                      </a:cubicBezTo>
                      <a:cubicBezTo>
                        <a:pt x="253" y="147"/>
                        <a:pt x="251" y="137"/>
                        <a:pt x="247" y="127"/>
                      </a:cubicBezTo>
                      <a:cubicBezTo>
                        <a:pt x="284" y="122"/>
                        <a:pt x="307" y="115"/>
                        <a:pt x="307" y="109"/>
                      </a:cubicBezTo>
                      <a:close/>
                      <a:moveTo>
                        <a:pt x="228" y="172"/>
                      </a:moveTo>
                      <a:cubicBezTo>
                        <a:pt x="228" y="179"/>
                        <a:pt x="224" y="185"/>
                        <a:pt x="220" y="188"/>
                      </a:cubicBezTo>
                      <a:cubicBezTo>
                        <a:pt x="220" y="188"/>
                        <a:pt x="220" y="188"/>
                        <a:pt x="209" y="188"/>
                      </a:cubicBezTo>
                      <a:cubicBezTo>
                        <a:pt x="200" y="188"/>
                        <a:pt x="193" y="195"/>
                        <a:pt x="193" y="204"/>
                      </a:cubicBezTo>
                      <a:cubicBezTo>
                        <a:pt x="193" y="204"/>
                        <a:pt x="193" y="204"/>
                        <a:pt x="193" y="236"/>
                      </a:cubicBezTo>
                      <a:cubicBezTo>
                        <a:pt x="170" y="249"/>
                        <a:pt x="137" y="249"/>
                        <a:pt x="115" y="236"/>
                      </a:cubicBezTo>
                      <a:cubicBezTo>
                        <a:pt x="115" y="236"/>
                        <a:pt x="115" y="236"/>
                        <a:pt x="115" y="204"/>
                      </a:cubicBezTo>
                      <a:cubicBezTo>
                        <a:pt x="115" y="195"/>
                        <a:pt x="108" y="188"/>
                        <a:pt x="99" y="188"/>
                      </a:cubicBezTo>
                      <a:cubicBezTo>
                        <a:pt x="99" y="188"/>
                        <a:pt x="99" y="188"/>
                        <a:pt x="87" y="188"/>
                      </a:cubicBezTo>
                      <a:cubicBezTo>
                        <a:pt x="82" y="185"/>
                        <a:pt x="79" y="179"/>
                        <a:pt x="79" y="172"/>
                      </a:cubicBezTo>
                      <a:cubicBezTo>
                        <a:pt x="79" y="172"/>
                        <a:pt x="79" y="172"/>
                        <a:pt x="79" y="143"/>
                      </a:cubicBezTo>
                      <a:cubicBezTo>
                        <a:pt x="79" y="138"/>
                        <a:pt x="81" y="134"/>
                        <a:pt x="83" y="130"/>
                      </a:cubicBezTo>
                      <a:cubicBezTo>
                        <a:pt x="104" y="132"/>
                        <a:pt x="127" y="133"/>
                        <a:pt x="151" y="133"/>
                      </a:cubicBezTo>
                      <a:cubicBezTo>
                        <a:pt x="151" y="133"/>
                        <a:pt x="151" y="133"/>
                        <a:pt x="153" y="133"/>
                      </a:cubicBezTo>
                      <a:cubicBezTo>
                        <a:pt x="153" y="133"/>
                        <a:pt x="153" y="133"/>
                        <a:pt x="155" y="133"/>
                      </a:cubicBezTo>
                      <a:cubicBezTo>
                        <a:pt x="155" y="133"/>
                        <a:pt x="155" y="133"/>
                        <a:pt x="155" y="133"/>
                      </a:cubicBezTo>
                      <a:cubicBezTo>
                        <a:pt x="180" y="133"/>
                        <a:pt x="204" y="132"/>
                        <a:pt x="224" y="130"/>
                      </a:cubicBezTo>
                      <a:cubicBezTo>
                        <a:pt x="227" y="134"/>
                        <a:pt x="228" y="138"/>
                        <a:pt x="228" y="143"/>
                      </a:cubicBezTo>
                      <a:cubicBezTo>
                        <a:pt x="228" y="143"/>
                        <a:pt x="228" y="143"/>
                        <a:pt x="228" y="172"/>
                      </a:cubicBezTo>
                      <a:close/>
                    </a:path>
                  </a:pathLst>
                </a:custGeom>
                <a:grpFill/>
              </p:spPr>
              <p:txBody>
                <a:bodyPr vert="horz" wrap="square" lIns="91440" tIns="45720" rIns="91440" bIns="45720" numCol="1" anchor="t" anchorCtr="0" compatLnSpc="1">
                  <a:prstTxWarp prst="textNoShape">
                    <a:avLst/>
                  </a:prstTxWarp>
                </a:bodyPr>
                <a:lstStyle/>
                <a:p>
                  <a:pPr defTabSz="1218026"/>
                  <a:endParaRPr lang="en-US" sz="2400" dirty="0">
                    <a:solidFill>
                      <a:srgbClr val="000000"/>
                    </a:solidFill>
                  </a:endParaRPr>
                </a:p>
              </p:txBody>
            </p:sp>
            <p:sp>
              <p:nvSpPr>
                <p:cNvPr id="139" name="Freeform 8"/>
                <p:cNvSpPr>
                  <a:spLocks/>
                </p:cNvSpPr>
                <p:nvPr/>
              </p:nvSpPr>
              <p:spPr bwMode="auto">
                <a:xfrm>
                  <a:off x="9707894" y="1652585"/>
                  <a:ext cx="160338" cy="142876"/>
                </a:xfrm>
                <a:custGeom>
                  <a:avLst/>
                  <a:gdLst>
                    <a:gd name="T0" fmla="*/ 5 w 43"/>
                    <a:gd name="T1" fmla="*/ 0 h 38"/>
                    <a:gd name="T2" fmla="*/ 33 w 43"/>
                    <a:gd name="T3" fmla="*/ 0 h 38"/>
                    <a:gd name="T4" fmla="*/ 43 w 43"/>
                    <a:gd name="T5" fmla="*/ 12 h 38"/>
                    <a:gd name="T6" fmla="*/ 43 w 43"/>
                    <a:gd name="T7" fmla="*/ 25 h 38"/>
                    <a:gd name="T8" fmla="*/ 30 w 43"/>
                    <a:gd name="T9" fmla="*/ 38 h 38"/>
                    <a:gd name="T10" fmla="*/ 13 w 43"/>
                    <a:gd name="T11" fmla="*/ 38 h 38"/>
                    <a:gd name="T12" fmla="*/ 0 w 43"/>
                    <a:gd name="T13" fmla="*/ 25 h 38"/>
                    <a:gd name="T14" fmla="*/ 0 w 43"/>
                    <a:gd name="T15" fmla="*/ 3 h 38"/>
                    <a:gd name="T16" fmla="*/ 1 w 43"/>
                    <a:gd name="T17" fmla="*/ 0 h 38"/>
                    <a:gd name="T18" fmla="*/ 4 w 43"/>
                    <a:gd name="T19" fmla="*/ 0 h 38"/>
                    <a:gd name="T20" fmla="*/ 5 w 43"/>
                    <a:gd name="T2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38">
                      <a:moveTo>
                        <a:pt x="5" y="0"/>
                      </a:moveTo>
                      <a:cubicBezTo>
                        <a:pt x="14" y="0"/>
                        <a:pt x="24" y="0"/>
                        <a:pt x="33" y="0"/>
                      </a:cubicBezTo>
                      <a:cubicBezTo>
                        <a:pt x="43" y="0"/>
                        <a:pt x="43" y="3"/>
                        <a:pt x="43" y="12"/>
                      </a:cubicBezTo>
                      <a:cubicBezTo>
                        <a:pt x="43" y="12"/>
                        <a:pt x="43" y="23"/>
                        <a:pt x="43" y="25"/>
                      </a:cubicBezTo>
                      <a:cubicBezTo>
                        <a:pt x="43" y="32"/>
                        <a:pt x="37" y="38"/>
                        <a:pt x="30" y="38"/>
                      </a:cubicBezTo>
                      <a:cubicBezTo>
                        <a:pt x="13" y="38"/>
                        <a:pt x="13" y="38"/>
                        <a:pt x="13" y="38"/>
                      </a:cubicBezTo>
                      <a:cubicBezTo>
                        <a:pt x="5" y="38"/>
                        <a:pt x="0" y="32"/>
                        <a:pt x="0" y="25"/>
                      </a:cubicBezTo>
                      <a:cubicBezTo>
                        <a:pt x="0" y="3"/>
                        <a:pt x="0" y="3"/>
                        <a:pt x="0" y="3"/>
                      </a:cubicBezTo>
                      <a:cubicBezTo>
                        <a:pt x="0" y="1"/>
                        <a:pt x="1" y="0"/>
                        <a:pt x="1" y="0"/>
                      </a:cubicBezTo>
                      <a:cubicBezTo>
                        <a:pt x="4" y="0"/>
                        <a:pt x="4" y="0"/>
                        <a:pt x="4" y="0"/>
                      </a:cubicBezTo>
                      <a:cubicBezTo>
                        <a:pt x="4" y="0"/>
                        <a:pt x="4" y="0"/>
                        <a:pt x="5" y="0"/>
                      </a:cubicBezTo>
                      <a:close/>
                    </a:path>
                  </a:pathLst>
                </a:custGeom>
                <a:grpFill/>
              </p:spPr>
              <p:txBody>
                <a:bodyPr vert="horz" wrap="square" lIns="91440" tIns="45720" rIns="91440" bIns="45720" numCol="1" anchor="t" anchorCtr="0" compatLnSpc="1">
                  <a:prstTxWarp prst="textNoShape">
                    <a:avLst/>
                  </a:prstTxWarp>
                </a:bodyPr>
                <a:lstStyle/>
                <a:p>
                  <a:pPr defTabSz="1218026"/>
                  <a:endParaRPr lang="en-US" sz="2400" dirty="0">
                    <a:solidFill>
                      <a:srgbClr val="000000"/>
                    </a:solidFill>
                  </a:endParaRPr>
                </a:p>
              </p:txBody>
            </p:sp>
            <p:sp>
              <p:nvSpPr>
                <p:cNvPr id="140" name="Freeform 9"/>
                <p:cNvSpPr>
                  <a:spLocks/>
                </p:cNvSpPr>
                <p:nvPr/>
              </p:nvSpPr>
              <p:spPr bwMode="auto">
                <a:xfrm>
                  <a:off x="9958703" y="1652589"/>
                  <a:ext cx="173039" cy="142876"/>
                </a:xfrm>
                <a:custGeom>
                  <a:avLst/>
                  <a:gdLst>
                    <a:gd name="T0" fmla="*/ 11 w 46"/>
                    <a:gd name="T1" fmla="*/ 0 h 38"/>
                    <a:gd name="T2" fmla="*/ 41 w 46"/>
                    <a:gd name="T3" fmla="*/ 0 h 38"/>
                    <a:gd name="T4" fmla="*/ 41 w 46"/>
                    <a:gd name="T5" fmla="*/ 0 h 38"/>
                    <a:gd name="T6" fmla="*/ 44 w 46"/>
                    <a:gd name="T7" fmla="*/ 0 h 38"/>
                    <a:gd name="T8" fmla="*/ 46 w 46"/>
                    <a:gd name="T9" fmla="*/ 3 h 38"/>
                    <a:gd name="T10" fmla="*/ 46 w 46"/>
                    <a:gd name="T11" fmla="*/ 25 h 38"/>
                    <a:gd name="T12" fmla="*/ 33 w 46"/>
                    <a:gd name="T13" fmla="*/ 38 h 38"/>
                    <a:gd name="T14" fmla="*/ 15 w 46"/>
                    <a:gd name="T15" fmla="*/ 38 h 38"/>
                    <a:gd name="T16" fmla="*/ 2 w 46"/>
                    <a:gd name="T17" fmla="*/ 25 h 38"/>
                    <a:gd name="T18" fmla="*/ 2 w 46"/>
                    <a:gd name="T19" fmla="*/ 11 h 38"/>
                    <a:gd name="T20" fmla="*/ 11 w 46"/>
                    <a:gd name="T2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38">
                      <a:moveTo>
                        <a:pt x="11" y="0"/>
                      </a:moveTo>
                      <a:cubicBezTo>
                        <a:pt x="41" y="0"/>
                        <a:pt x="41" y="0"/>
                        <a:pt x="41" y="0"/>
                      </a:cubicBezTo>
                      <a:cubicBezTo>
                        <a:pt x="41" y="0"/>
                        <a:pt x="41" y="0"/>
                        <a:pt x="41" y="0"/>
                      </a:cubicBezTo>
                      <a:cubicBezTo>
                        <a:pt x="44" y="0"/>
                        <a:pt x="44" y="0"/>
                        <a:pt x="44" y="0"/>
                      </a:cubicBezTo>
                      <a:cubicBezTo>
                        <a:pt x="46" y="0"/>
                        <a:pt x="46" y="1"/>
                        <a:pt x="46" y="3"/>
                      </a:cubicBezTo>
                      <a:cubicBezTo>
                        <a:pt x="46" y="25"/>
                        <a:pt x="46" y="25"/>
                        <a:pt x="46" y="25"/>
                      </a:cubicBezTo>
                      <a:cubicBezTo>
                        <a:pt x="46" y="32"/>
                        <a:pt x="40" y="38"/>
                        <a:pt x="33" y="38"/>
                      </a:cubicBezTo>
                      <a:cubicBezTo>
                        <a:pt x="15" y="38"/>
                        <a:pt x="15" y="38"/>
                        <a:pt x="15" y="38"/>
                      </a:cubicBezTo>
                      <a:cubicBezTo>
                        <a:pt x="8" y="38"/>
                        <a:pt x="3" y="32"/>
                        <a:pt x="2" y="25"/>
                      </a:cubicBezTo>
                      <a:cubicBezTo>
                        <a:pt x="2" y="11"/>
                        <a:pt x="2" y="11"/>
                        <a:pt x="2" y="11"/>
                      </a:cubicBezTo>
                      <a:cubicBezTo>
                        <a:pt x="2" y="3"/>
                        <a:pt x="0" y="0"/>
                        <a:pt x="11" y="0"/>
                      </a:cubicBezTo>
                      <a:close/>
                    </a:path>
                  </a:pathLst>
                </a:custGeom>
                <a:grpFill/>
              </p:spPr>
              <p:txBody>
                <a:bodyPr vert="horz" wrap="square" lIns="91440" tIns="45720" rIns="91440" bIns="45720" numCol="1" anchor="t" anchorCtr="0" compatLnSpc="1">
                  <a:prstTxWarp prst="textNoShape">
                    <a:avLst/>
                  </a:prstTxWarp>
                </a:bodyPr>
                <a:lstStyle/>
                <a:p>
                  <a:pPr defTabSz="1218026"/>
                  <a:endParaRPr lang="en-US" sz="2400" dirty="0">
                    <a:solidFill>
                      <a:srgbClr val="000000"/>
                    </a:solidFill>
                  </a:endParaRPr>
                </a:p>
              </p:txBody>
            </p:sp>
          </p:grpSp>
          <p:sp>
            <p:nvSpPr>
              <p:cNvPr id="137" name="Freeform 136"/>
              <p:cNvSpPr>
                <a:spLocks noChangeAspect="1" noEditPoints="1"/>
              </p:cNvSpPr>
              <p:nvPr/>
            </p:nvSpPr>
            <p:spPr bwMode="auto">
              <a:xfrm>
                <a:off x="8338338" y="1896670"/>
                <a:ext cx="300902" cy="402557"/>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grpFill/>
              <a:ln>
                <a:noFill/>
              </a:ln>
              <a:effectLst/>
            </p:spPr>
            <p:txBody>
              <a:bodyPr vert="horz" wrap="square" lIns="91396" tIns="45698" rIns="91396" bIns="45698" numCol="1" anchor="t" anchorCtr="0" compatLnSpc="1">
                <a:prstTxWarp prst="textNoShape">
                  <a:avLst/>
                </a:prstTxWarp>
              </a:bodyPr>
              <a:lstStyle/>
              <a:p>
                <a:pPr defTabSz="1218026"/>
                <a:endParaRPr lang="en-US" sz="2400" dirty="0">
                  <a:solidFill>
                    <a:srgbClr val="000000"/>
                  </a:solidFill>
                </a:endParaRPr>
              </a:p>
            </p:txBody>
          </p:sp>
        </p:grpSp>
      </p:grpSp>
      <p:grpSp>
        <p:nvGrpSpPr>
          <p:cNvPr id="3" name="Group 2"/>
          <p:cNvGrpSpPr/>
          <p:nvPr/>
        </p:nvGrpSpPr>
        <p:grpSpPr>
          <a:xfrm>
            <a:off x="9353155" y="2538917"/>
            <a:ext cx="1202348" cy="1202663"/>
            <a:chOff x="9000230" y="2538911"/>
            <a:chExt cx="1202348" cy="1202662"/>
          </a:xfrm>
        </p:grpSpPr>
        <p:sp>
          <p:nvSpPr>
            <p:cNvPr id="73" name="Oval 72"/>
            <p:cNvSpPr/>
            <p:nvPr/>
          </p:nvSpPr>
          <p:spPr>
            <a:xfrm>
              <a:off x="9000230" y="2538911"/>
              <a:ext cx="1202348" cy="1202662"/>
            </a:xfrm>
            <a:prstGeom prst="ellipse">
              <a:avLst/>
            </a:prstGeom>
            <a:gradFill flip="none" rotWithShape="1">
              <a:gsLst>
                <a:gs pos="21000">
                  <a:schemeClr val="bg1">
                    <a:lumMod val="50000"/>
                    <a:shade val="30000"/>
                    <a:satMod val="115000"/>
                    <a:alpha val="35000"/>
                  </a:schemeClr>
                </a:gs>
                <a:gs pos="67000">
                  <a:schemeClr val="bg1">
                    <a:lumMod val="50000"/>
                    <a:shade val="67500"/>
                    <a:satMod val="115000"/>
                    <a:alpha val="35000"/>
                  </a:schemeClr>
                </a:gs>
                <a:gs pos="100000">
                  <a:schemeClr val="bg1">
                    <a:lumMod val="50000"/>
                    <a:shade val="100000"/>
                    <a:satMod val="115000"/>
                    <a:alpha val="35000"/>
                  </a:schemeClr>
                </a:gs>
              </a:gsLst>
              <a:path path="circle">
                <a:fillToRect t="100000" r="100000"/>
              </a:path>
              <a:tileRect l="-100000" b="-100000"/>
            </a:gradFill>
            <a:ln/>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defTabSz="1442045"/>
              <a:endParaRPr lang="en-US" sz="1500" b="1" cap="all" dirty="0">
                <a:solidFill>
                  <a:srgbClr val="FFFFFF"/>
                </a:solidFill>
                <a:effectLst>
                  <a:outerShdw blurRad="127000" algn="ctr" rotWithShape="0">
                    <a:prstClr val="black">
                      <a:alpha val="40000"/>
                    </a:prstClr>
                  </a:outerShdw>
                </a:effectLst>
                <a:latin typeface="Arial Narrow" panose="020B0606020202030204" pitchFamily="34" charset="0"/>
              </a:endParaRPr>
            </a:p>
          </p:txBody>
        </p:sp>
        <p:sp>
          <p:nvSpPr>
            <p:cNvPr id="75" name="Oval 74"/>
            <p:cNvSpPr/>
            <p:nvPr/>
          </p:nvSpPr>
          <p:spPr>
            <a:xfrm>
              <a:off x="9087831" y="2626534"/>
              <a:ext cx="1027147" cy="1027415"/>
            </a:xfrm>
            <a:prstGeom prst="ellipse">
              <a:avLst/>
            </a:prstGeom>
            <a:gradFill flip="none" rotWithShape="1">
              <a:gsLst>
                <a:gs pos="21000">
                  <a:schemeClr val="bg1">
                    <a:lumMod val="50000"/>
                    <a:shade val="30000"/>
                    <a:satMod val="115000"/>
                  </a:schemeClr>
                </a:gs>
                <a:gs pos="67000">
                  <a:schemeClr val="bg1">
                    <a:lumMod val="50000"/>
                    <a:shade val="67500"/>
                    <a:satMod val="115000"/>
                  </a:schemeClr>
                </a:gs>
                <a:gs pos="100000">
                  <a:schemeClr val="bg1">
                    <a:lumMod val="50000"/>
                    <a:shade val="100000"/>
                    <a:satMod val="115000"/>
                  </a:schemeClr>
                </a:gs>
              </a:gsLst>
              <a:path path="circle">
                <a:fillToRect t="100000" r="100000"/>
              </a:path>
              <a:tileRect l="-100000" b="-100000"/>
            </a:gradFill>
            <a:ln/>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defTabSz="1442045"/>
              <a:endParaRPr lang="en-US" sz="1500" b="1" cap="all" dirty="0">
                <a:solidFill>
                  <a:srgbClr val="FFFFFF"/>
                </a:solidFill>
                <a:effectLst>
                  <a:outerShdw blurRad="127000" algn="ctr" rotWithShape="0">
                    <a:prstClr val="black">
                      <a:alpha val="40000"/>
                    </a:prstClr>
                  </a:outerShdw>
                </a:effectLst>
                <a:latin typeface="Arial Narrow" panose="020B0606020202030204" pitchFamily="34" charset="0"/>
              </a:endParaRPr>
            </a:p>
          </p:txBody>
        </p:sp>
        <p:grpSp>
          <p:nvGrpSpPr>
            <p:cNvPr id="150" name="Group 149"/>
            <p:cNvGrpSpPr/>
            <p:nvPr/>
          </p:nvGrpSpPr>
          <p:grpSpPr>
            <a:xfrm>
              <a:off x="9163050" y="2908447"/>
              <a:ext cx="832387" cy="463588"/>
              <a:chOff x="6824094" y="2003956"/>
              <a:chExt cx="821641" cy="457484"/>
            </a:xfrm>
            <a:solidFill>
              <a:schemeClr val="tx1"/>
            </a:solidFill>
          </p:grpSpPr>
          <p:sp>
            <p:nvSpPr>
              <p:cNvPr id="151" name="Freeform 85"/>
              <p:cNvSpPr>
                <a:spLocks noEditPoints="1"/>
              </p:cNvSpPr>
              <p:nvPr/>
            </p:nvSpPr>
            <p:spPr bwMode="auto">
              <a:xfrm>
                <a:off x="6824094" y="2005799"/>
                <a:ext cx="423735" cy="455641"/>
              </a:xfrm>
              <a:custGeom>
                <a:avLst/>
                <a:gdLst>
                  <a:gd name="T0" fmla="*/ 187 w 360"/>
                  <a:gd name="T1" fmla="*/ 71 h 387"/>
                  <a:gd name="T2" fmla="*/ 208 w 360"/>
                  <a:gd name="T3" fmla="*/ 38 h 387"/>
                  <a:gd name="T4" fmla="*/ 233 w 360"/>
                  <a:gd name="T5" fmla="*/ 38 h 387"/>
                  <a:gd name="T6" fmla="*/ 251 w 360"/>
                  <a:gd name="T7" fmla="*/ 48 h 387"/>
                  <a:gd name="T8" fmla="*/ 255 w 360"/>
                  <a:gd name="T9" fmla="*/ 100 h 387"/>
                  <a:gd name="T10" fmla="*/ 240 w 360"/>
                  <a:gd name="T11" fmla="*/ 149 h 387"/>
                  <a:gd name="T12" fmla="*/ 201 w 360"/>
                  <a:gd name="T13" fmla="*/ 102 h 387"/>
                  <a:gd name="T14" fmla="*/ 277 w 360"/>
                  <a:gd name="T15" fmla="*/ 209 h 387"/>
                  <a:gd name="T16" fmla="*/ 254 w 360"/>
                  <a:gd name="T17" fmla="*/ 238 h 387"/>
                  <a:gd name="T18" fmla="*/ 277 w 360"/>
                  <a:gd name="T19" fmla="*/ 209 h 387"/>
                  <a:gd name="T20" fmla="*/ 111 w 360"/>
                  <a:gd name="T21" fmla="*/ 149 h 387"/>
                  <a:gd name="T22" fmla="*/ 151 w 360"/>
                  <a:gd name="T23" fmla="*/ 102 h 387"/>
                  <a:gd name="T24" fmla="*/ 165 w 360"/>
                  <a:gd name="T25" fmla="*/ 71 h 387"/>
                  <a:gd name="T26" fmla="*/ 144 w 360"/>
                  <a:gd name="T27" fmla="*/ 38 h 387"/>
                  <a:gd name="T28" fmla="*/ 119 w 360"/>
                  <a:gd name="T29" fmla="*/ 38 h 387"/>
                  <a:gd name="T30" fmla="*/ 101 w 360"/>
                  <a:gd name="T31" fmla="*/ 48 h 387"/>
                  <a:gd name="T32" fmla="*/ 97 w 360"/>
                  <a:gd name="T33" fmla="*/ 100 h 387"/>
                  <a:gd name="T34" fmla="*/ 145 w 360"/>
                  <a:gd name="T35" fmla="*/ 14 h 387"/>
                  <a:gd name="T36" fmla="*/ 116 w 360"/>
                  <a:gd name="T37" fmla="*/ 14 h 387"/>
                  <a:gd name="T38" fmla="*/ 326 w 360"/>
                  <a:gd name="T39" fmla="*/ 14 h 387"/>
                  <a:gd name="T40" fmla="*/ 297 w 360"/>
                  <a:gd name="T41" fmla="*/ 14 h 387"/>
                  <a:gd name="T42" fmla="*/ 291 w 360"/>
                  <a:gd name="T43" fmla="*/ 102 h 387"/>
                  <a:gd name="T44" fmla="*/ 331 w 360"/>
                  <a:gd name="T45" fmla="*/ 149 h 387"/>
                  <a:gd name="T46" fmla="*/ 345 w 360"/>
                  <a:gd name="T47" fmla="*/ 100 h 387"/>
                  <a:gd name="T48" fmla="*/ 341 w 360"/>
                  <a:gd name="T49" fmla="*/ 48 h 387"/>
                  <a:gd name="T50" fmla="*/ 323 w 360"/>
                  <a:gd name="T51" fmla="*/ 38 h 387"/>
                  <a:gd name="T52" fmla="*/ 298 w 360"/>
                  <a:gd name="T53" fmla="*/ 38 h 387"/>
                  <a:gd name="T54" fmla="*/ 277 w 360"/>
                  <a:gd name="T55" fmla="*/ 71 h 387"/>
                  <a:gd name="T56" fmla="*/ 291 w 360"/>
                  <a:gd name="T57" fmla="*/ 102 h 387"/>
                  <a:gd name="T58" fmla="*/ 221 w 360"/>
                  <a:gd name="T59" fmla="*/ 0 h 387"/>
                  <a:gd name="T60" fmla="*/ 235 w 360"/>
                  <a:gd name="T61" fmla="*/ 14 h 387"/>
                  <a:gd name="T62" fmla="*/ 96 w 360"/>
                  <a:gd name="T63" fmla="*/ 171 h 387"/>
                  <a:gd name="T64" fmla="*/ 333 w 360"/>
                  <a:gd name="T65" fmla="*/ 158 h 387"/>
                  <a:gd name="T66" fmla="*/ 346 w 360"/>
                  <a:gd name="T67" fmla="*/ 276 h 387"/>
                  <a:gd name="T68" fmla="*/ 109 w 360"/>
                  <a:gd name="T69" fmla="*/ 288 h 387"/>
                  <a:gd name="T70" fmla="*/ 135 w 360"/>
                  <a:gd name="T71" fmla="*/ 243 h 387"/>
                  <a:gd name="T72" fmla="*/ 295 w 360"/>
                  <a:gd name="T73" fmla="*/ 252 h 387"/>
                  <a:gd name="T74" fmla="*/ 304 w 360"/>
                  <a:gd name="T75" fmla="*/ 208 h 387"/>
                  <a:gd name="T76" fmla="*/ 145 w 360"/>
                  <a:gd name="T77" fmla="*/ 199 h 387"/>
                  <a:gd name="T78" fmla="*/ 135 w 360"/>
                  <a:gd name="T79" fmla="*/ 243 h 387"/>
                  <a:gd name="T80" fmla="*/ 325 w 360"/>
                  <a:gd name="T81" fmla="*/ 336 h 387"/>
                  <a:gd name="T82" fmla="*/ 324 w 360"/>
                  <a:gd name="T83" fmla="*/ 319 h 387"/>
                  <a:gd name="T84" fmla="*/ 246 w 360"/>
                  <a:gd name="T85" fmla="*/ 321 h 387"/>
                  <a:gd name="T86" fmla="*/ 220 w 360"/>
                  <a:gd name="T87" fmla="*/ 329 h 387"/>
                  <a:gd name="T88" fmla="*/ 96 w 360"/>
                  <a:gd name="T89" fmla="*/ 347 h 387"/>
                  <a:gd name="T90" fmla="*/ 84 w 360"/>
                  <a:gd name="T91" fmla="*/ 197 h 387"/>
                  <a:gd name="T92" fmla="*/ 204 w 360"/>
                  <a:gd name="T93" fmla="*/ 364 h 387"/>
                  <a:gd name="T94" fmla="*/ 240 w 360"/>
                  <a:gd name="T95" fmla="*/ 349 h 387"/>
                  <a:gd name="T96" fmla="*/ 309 w 360"/>
                  <a:gd name="T97" fmla="*/ 381 h 387"/>
                  <a:gd name="T98" fmla="*/ 319 w 360"/>
                  <a:gd name="T99" fmla="*/ 367 h 387"/>
                  <a:gd name="T100" fmla="*/ 354 w 360"/>
                  <a:gd name="T101" fmla="*/ 373 h 387"/>
                  <a:gd name="T102" fmla="*/ 354 w 360"/>
                  <a:gd name="T103" fmla="*/ 364 h 387"/>
                  <a:gd name="T104" fmla="*/ 323 w 360"/>
                  <a:gd name="T105" fmla="*/ 345 h 387"/>
                  <a:gd name="T106" fmla="*/ 359 w 360"/>
                  <a:gd name="T107" fmla="*/ 351 h 387"/>
                  <a:gd name="T108" fmla="*/ 358 w 360"/>
                  <a:gd name="T109" fmla="*/ 343 h 387"/>
                  <a:gd name="T110" fmla="*/ 224 w 360"/>
                  <a:gd name="T111" fmla="*/ 209 h 387"/>
                  <a:gd name="T112" fmla="*/ 246 w 360"/>
                  <a:gd name="T113" fmla="*/ 238 h 387"/>
                  <a:gd name="T114" fmla="*/ 186 w 360"/>
                  <a:gd name="T115" fmla="*/ 209 h 387"/>
                  <a:gd name="T116" fmla="*/ 163 w 360"/>
                  <a:gd name="T117" fmla="*/ 238 h 387"/>
                  <a:gd name="T118" fmla="*/ 186 w 360"/>
                  <a:gd name="T119" fmla="*/ 209 h 387"/>
                  <a:gd name="T120" fmla="*/ 193 w 360"/>
                  <a:gd name="T121" fmla="*/ 209 h 387"/>
                  <a:gd name="T122" fmla="*/ 216 w 360"/>
                  <a:gd name="T123" fmla="*/ 238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0" h="387">
                    <a:moveTo>
                      <a:pt x="187" y="100"/>
                    </a:moveTo>
                    <a:cubicBezTo>
                      <a:pt x="187" y="89"/>
                      <a:pt x="187" y="83"/>
                      <a:pt x="187" y="71"/>
                    </a:cubicBezTo>
                    <a:cubicBezTo>
                      <a:pt x="187" y="63"/>
                      <a:pt x="187" y="54"/>
                      <a:pt x="191" y="48"/>
                    </a:cubicBezTo>
                    <a:cubicBezTo>
                      <a:pt x="194" y="42"/>
                      <a:pt x="200" y="38"/>
                      <a:pt x="208" y="38"/>
                    </a:cubicBezTo>
                    <a:cubicBezTo>
                      <a:pt x="209" y="38"/>
                      <a:pt x="209" y="38"/>
                      <a:pt x="209" y="38"/>
                    </a:cubicBezTo>
                    <a:cubicBezTo>
                      <a:pt x="216" y="44"/>
                      <a:pt x="226" y="44"/>
                      <a:pt x="233" y="38"/>
                    </a:cubicBezTo>
                    <a:cubicBezTo>
                      <a:pt x="234" y="38"/>
                      <a:pt x="234" y="38"/>
                      <a:pt x="234" y="38"/>
                    </a:cubicBezTo>
                    <a:cubicBezTo>
                      <a:pt x="241" y="38"/>
                      <a:pt x="248" y="42"/>
                      <a:pt x="251" y="48"/>
                    </a:cubicBezTo>
                    <a:cubicBezTo>
                      <a:pt x="254" y="54"/>
                      <a:pt x="255" y="63"/>
                      <a:pt x="255" y="71"/>
                    </a:cubicBezTo>
                    <a:cubicBezTo>
                      <a:pt x="255" y="83"/>
                      <a:pt x="255" y="89"/>
                      <a:pt x="255" y="100"/>
                    </a:cubicBezTo>
                    <a:cubicBezTo>
                      <a:pt x="255" y="105"/>
                      <a:pt x="244" y="106"/>
                      <a:pt x="241" y="102"/>
                    </a:cubicBezTo>
                    <a:cubicBezTo>
                      <a:pt x="240" y="149"/>
                      <a:pt x="240" y="149"/>
                      <a:pt x="240" y="149"/>
                    </a:cubicBezTo>
                    <a:cubicBezTo>
                      <a:pt x="201" y="149"/>
                      <a:pt x="201" y="149"/>
                      <a:pt x="201" y="149"/>
                    </a:cubicBezTo>
                    <a:cubicBezTo>
                      <a:pt x="201" y="102"/>
                      <a:pt x="201" y="102"/>
                      <a:pt x="201" y="102"/>
                    </a:cubicBezTo>
                    <a:cubicBezTo>
                      <a:pt x="197" y="106"/>
                      <a:pt x="186" y="105"/>
                      <a:pt x="187" y="100"/>
                    </a:cubicBezTo>
                    <a:close/>
                    <a:moveTo>
                      <a:pt x="277" y="209"/>
                    </a:moveTo>
                    <a:cubicBezTo>
                      <a:pt x="254" y="209"/>
                      <a:pt x="254" y="209"/>
                      <a:pt x="254" y="209"/>
                    </a:cubicBezTo>
                    <a:cubicBezTo>
                      <a:pt x="254" y="238"/>
                      <a:pt x="254" y="238"/>
                      <a:pt x="254" y="238"/>
                    </a:cubicBezTo>
                    <a:cubicBezTo>
                      <a:pt x="277" y="238"/>
                      <a:pt x="277" y="238"/>
                      <a:pt x="277" y="238"/>
                    </a:cubicBezTo>
                    <a:lnTo>
                      <a:pt x="277" y="209"/>
                    </a:lnTo>
                    <a:close/>
                    <a:moveTo>
                      <a:pt x="110" y="102"/>
                    </a:moveTo>
                    <a:cubicBezTo>
                      <a:pt x="111" y="149"/>
                      <a:pt x="111" y="149"/>
                      <a:pt x="111" y="149"/>
                    </a:cubicBezTo>
                    <a:cubicBezTo>
                      <a:pt x="150" y="149"/>
                      <a:pt x="150" y="149"/>
                      <a:pt x="150" y="149"/>
                    </a:cubicBezTo>
                    <a:cubicBezTo>
                      <a:pt x="151" y="102"/>
                      <a:pt x="151" y="102"/>
                      <a:pt x="151" y="102"/>
                    </a:cubicBezTo>
                    <a:cubicBezTo>
                      <a:pt x="154" y="106"/>
                      <a:pt x="165" y="105"/>
                      <a:pt x="165" y="100"/>
                    </a:cubicBezTo>
                    <a:cubicBezTo>
                      <a:pt x="165" y="89"/>
                      <a:pt x="165" y="83"/>
                      <a:pt x="165" y="71"/>
                    </a:cubicBezTo>
                    <a:cubicBezTo>
                      <a:pt x="165" y="63"/>
                      <a:pt x="164" y="54"/>
                      <a:pt x="161" y="48"/>
                    </a:cubicBezTo>
                    <a:cubicBezTo>
                      <a:pt x="157" y="42"/>
                      <a:pt x="151" y="38"/>
                      <a:pt x="144" y="38"/>
                    </a:cubicBezTo>
                    <a:cubicBezTo>
                      <a:pt x="142" y="38"/>
                      <a:pt x="142" y="38"/>
                      <a:pt x="142" y="38"/>
                    </a:cubicBezTo>
                    <a:cubicBezTo>
                      <a:pt x="136" y="44"/>
                      <a:pt x="126" y="44"/>
                      <a:pt x="119" y="38"/>
                    </a:cubicBezTo>
                    <a:cubicBezTo>
                      <a:pt x="117" y="38"/>
                      <a:pt x="117" y="38"/>
                      <a:pt x="117" y="38"/>
                    </a:cubicBezTo>
                    <a:cubicBezTo>
                      <a:pt x="110" y="38"/>
                      <a:pt x="104" y="42"/>
                      <a:pt x="101" y="48"/>
                    </a:cubicBezTo>
                    <a:cubicBezTo>
                      <a:pt x="97" y="54"/>
                      <a:pt x="96" y="63"/>
                      <a:pt x="97" y="71"/>
                    </a:cubicBezTo>
                    <a:cubicBezTo>
                      <a:pt x="97" y="83"/>
                      <a:pt x="97" y="89"/>
                      <a:pt x="97" y="100"/>
                    </a:cubicBezTo>
                    <a:cubicBezTo>
                      <a:pt x="96" y="105"/>
                      <a:pt x="107" y="106"/>
                      <a:pt x="110" y="102"/>
                    </a:cubicBezTo>
                    <a:close/>
                    <a:moveTo>
                      <a:pt x="145" y="14"/>
                    </a:moveTo>
                    <a:cubicBezTo>
                      <a:pt x="145" y="7"/>
                      <a:pt x="139" y="0"/>
                      <a:pt x="131" y="0"/>
                    </a:cubicBezTo>
                    <a:cubicBezTo>
                      <a:pt x="122" y="0"/>
                      <a:pt x="116" y="7"/>
                      <a:pt x="116" y="14"/>
                    </a:cubicBezTo>
                    <a:cubicBezTo>
                      <a:pt x="116" y="44"/>
                      <a:pt x="145" y="44"/>
                      <a:pt x="145" y="14"/>
                    </a:cubicBezTo>
                    <a:close/>
                    <a:moveTo>
                      <a:pt x="326" y="14"/>
                    </a:moveTo>
                    <a:cubicBezTo>
                      <a:pt x="325" y="7"/>
                      <a:pt x="320" y="0"/>
                      <a:pt x="311" y="0"/>
                    </a:cubicBezTo>
                    <a:cubicBezTo>
                      <a:pt x="302" y="0"/>
                      <a:pt x="297" y="7"/>
                      <a:pt x="297" y="14"/>
                    </a:cubicBezTo>
                    <a:cubicBezTo>
                      <a:pt x="297" y="44"/>
                      <a:pt x="326" y="44"/>
                      <a:pt x="326" y="14"/>
                    </a:cubicBezTo>
                    <a:close/>
                    <a:moveTo>
                      <a:pt x="291" y="102"/>
                    </a:moveTo>
                    <a:cubicBezTo>
                      <a:pt x="292" y="149"/>
                      <a:pt x="292" y="149"/>
                      <a:pt x="292" y="149"/>
                    </a:cubicBezTo>
                    <a:cubicBezTo>
                      <a:pt x="331" y="149"/>
                      <a:pt x="331" y="149"/>
                      <a:pt x="331" y="149"/>
                    </a:cubicBezTo>
                    <a:cubicBezTo>
                      <a:pt x="331" y="102"/>
                      <a:pt x="331" y="102"/>
                      <a:pt x="331" y="102"/>
                    </a:cubicBezTo>
                    <a:cubicBezTo>
                      <a:pt x="334" y="106"/>
                      <a:pt x="346" y="105"/>
                      <a:pt x="345" y="100"/>
                    </a:cubicBezTo>
                    <a:cubicBezTo>
                      <a:pt x="345" y="89"/>
                      <a:pt x="345" y="83"/>
                      <a:pt x="345" y="71"/>
                    </a:cubicBezTo>
                    <a:cubicBezTo>
                      <a:pt x="345" y="63"/>
                      <a:pt x="345" y="54"/>
                      <a:pt x="341" y="48"/>
                    </a:cubicBezTo>
                    <a:cubicBezTo>
                      <a:pt x="338" y="42"/>
                      <a:pt x="332" y="38"/>
                      <a:pt x="324" y="38"/>
                    </a:cubicBezTo>
                    <a:cubicBezTo>
                      <a:pt x="323" y="38"/>
                      <a:pt x="323" y="38"/>
                      <a:pt x="323" y="38"/>
                    </a:cubicBezTo>
                    <a:cubicBezTo>
                      <a:pt x="316" y="44"/>
                      <a:pt x="306" y="44"/>
                      <a:pt x="299" y="38"/>
                    </a:cubicBezTo>
                    <a:cubicBezTo>
                      <a:pt x="298" y="38"/>
                      <a:pt x="298" y="38"/>
                      <a:pt x="298" y="38"/>
                    </a:cubicBezTo>
                    <a:cubicBezTo>
                      <a:pt x="291" y="38"/>
                      <a:pt x="284" y="42"/>
                      <a:pt x="281" y="48"/>
                    </a:cubicBezTo>
                    <a:cubicBezTo>
                      <a:pt x="277" y="54"/>
                      <a:pt x="277" y="63"/>
                      <a:pt x="277" y="71"/>
                    </a:cubicBezTo>
                    <a:cubicBezTo>
                      <a:pt x="277" y="83"/>
                      <a:pt x="277" y="89"/>
                      <a:pt x="277" y="100"/>
                    </a:cubicBezTo>
                    <a:cubicBezTo>
                      <a:pt x="277" y="105"/>
                      <a:pt x="288" y="106"/>
                      <a:pt x="291" y="102"/>
                    </a:cubicBezTo>
                    <a:close/>
                    <a:moveTo>
                      <a:pt x="235" y="14"/>
                    </a:moveTo>
                    <a:cubicBezTo>
                      <a:pt x="235" y="7"/>
                      <a:pt x="229" y="0"/>
                      <a:pt x="221" y="0"/>
                    </a:cubicBezTo>
                    <a:cubicBezTo>
                      <a:pt x="212" y="0"/>
                      <a:pt x="207" y="7"/>
                      <a:pt x="206" y="14"/>
                    </a:cubicBezTo>
                    <a:cubicBezTo>
                      <a:pt x="206" y="44"/>
                      <a:pt x="235" y="44"/>
                      <a:pt x="235" y="14"/>
                    </a:cubicBezTo>
                    <a:close/>
                    <a:moveTo>
                      <a:pt x="96" y="276"/>
                    </a:moveTo>
                    <a:cubicBezTo>
                      <a:pt x="96" y="171"/>
                      <a:pt x="96" y="171"/>
                      <a:pt x="96" y="171"/>
                    </a:cubicBezTo>
                    <a:cubicBezTo>
                      <a:pt x="96" y="164"/>
                      <a:pt x="102" y="158"/>
                      <a:pt x="109" y="158"/>
                    </a:cubicBezTo>
                    <a:cubicBezTo>
                      <a:pt x="333" y="158"/>
                      <a:pt x="333" y="158"/>
                      <a:pt x="333" y="158"/>
                    </a:cubicBezTo>
                    <a:cubicBezTo>
                      <a:pt x="340" y="158"/>
                      <a:pt x="346" y="164"/>
                      <a:pt x="346" y="171"/>
                    </a:cubicBezTo>
                    <a:cubicBezTo>
                      <a:pt x="346" y="276"/>
                      <a:pt x="346" y="276"/>
                      <a:pt x="346" y="276"/>
                    </a:cubicBezTo>
                    <a:cubicBezTo>
                      <a:pt x="346" y="283"/>
                      <a:pt x="340" y="288"/>
                      <a:pt x="333" y="288"/>
                    </a:cubicBezTo>
                    <a:cubicBezTo>
                      <a:pt x="109" y="288"/>
                      <a:pt x="109" y="288"/>
                      <a:pt x="109" y="288"/>
                    </a:cubicBezTo>
                    <a:cubicBezTo>
                      <a:pt x="102" y="288"/>
                      <a:pt x="96" y="283"/>
                      <a:pt x="96" y="276"/>
                    </a:cubicBezTo>
                    <a:close/>
                    <a:moveTo>
                      <a:pt x="135" y="243"/>
                    </a:moveTo>
                    <a:cubicBezTo>
                      <a:pt x="135" y="248"/>
                      <a:pt x="140" y="252"/>
                      <a:pt x="145" y="252"/>
                    </a:cubicBezTo>
                    <a:cubicBezTo>
                      <a:pt x="295" y="252"/>
                      <a:pt x="295" y="252"/>
                      <a:pt x="295" y="252"/>
                    </a:cubicBezTo>
                    <a:cubicBezTo>
                      <a:pt x="300" y="252"/>
                      <a:pt x="304" y="248"/>
                      <a:pt x="304" y="243"/>
                    </a:cubicBezTo>
                    <a:cubicBezTo>
                      <a:pt x="304" y="208"/>
                      <a:pt x="304" y="208"/>
                      <a:pt x="304" y="208"/>
                    </a:cubicBezTo>
                    <a:cubicBezTo>
                      <a:pt x="304" y="203"/>
                      <a:pt x="300" y="199"/>
                      <a:pt x="295" y="199"/>
                    </a:cubicBezTo>
                    <a:cubicBezTo>
                      <a:pt x="145" y="199"/>
                      <a:pt x="145" y="199"/>
                      <a:pt x="145" y="199"/>
                    </a:cubicBezTo>
                    <a:cubicBezTo>
                      <a:pt x="140" y="199"/>
                      <a:pt x="135" y="203"/>
                      <a:pt x="135" y="208"/>
                    </a:cubicBezTo>
                    <a:lnTo>
                      <a:pt x="135" y="243"/>
                    </a:lnTo>
                    <a:close/>
                    <a:moveTo>
                      <a:pt x="358" y="343"/>
                    </a:moveTo>
                    <a:cubicBezTo>
                      <a:pt x="325" y="336"/>
                      <a:pt x="325" y="336"/>
                      <a:pt x="325" y="336"/>
                    </a:cubicBezTo>
                    <a:cubicBezTo>
                      <a:pt x="328" y="325"/>
                      <a:pt x="328" y="325"/>
                      <a:pt x="328" y="325"/>
                    </a:cubicBezTo>
                    <a:cubicBezTo>
                      <a:pt x="328" y="323"/>
                      <a:pt x="327" y="320"/>
                      <a:pt x="324" y="319"/>
                    </a:cubicBezTo>
                    <a:cubicBezTo>
                      <a:pt x="268" y="307"/>
                      <a:pt x="268" y="307"/>
                      <a:pt x="268" y="307"/>
                    </a:cubicBezTo>
                    <a:cubicBezTo>
                      <a:pt x="259" y="305"/>
                      <a:pt x="249" y="311"/>
                      <a:pt x="246" y="321"/>
                    </a:cubicBezTo>
                    <a:cubicBezTo>
                      <a:pt x="246" y="323"/>
                      <a:pt x="246" y="323"/>
                      <a:pt x="246" y="323"/>
                    </a:cubicBezTo>
                    <a:cubicBezTo>
                      <a:pt x="237" y="323"/>
                      <a:pt x="228" y="325"/>
                      <a:pt x="220" y="329"/>
                    </a:cubicBezTo>
                    <a:cubicBezTo>
                      <a:pt x="210" y="333"/>
                      <a:pt x="201" y="337"/>
                      <a:pt x="193" y="341"/>
                    </a:cubicBezTo>
                    <a:cubicBezTo>
                      <a:pt x="159" y="357"/>
                      <a:pt x="123" y="360"/>
                      <a:pt x="96" y="347"/>
                    </a:cubicBezTo>
                    <a:cubicBezTo>
                      <a:pt x="44" y="323"/>
                      <a:pt x="32" y="257"/>
                      <a:pt x="84" y="226"/>
                    </a:cubicBezTo>
                    <a:cubicBezTo>
                      <a:pt x="84" y="197"/>
                      <a:pt x="84" y="197"/>
                      <a:pt x="84" y="197"/>
                    </a:cubicBezTo>
                    <a:cubicBezTo>
                      <a:pt x="0" y="234"/>
                      <a:pt x="10" y="335"/>
                      <a:pt x="84" y="371"/>
                    </a:cubicBezTo>
                    <a:cubicBezTo>
                      <a:pt x="117" y="387"/>
                      <a:pt x="161" y="384"/>
                      <a:pt x="204" y="364"/>
                    </a:cubicBezTo>
                    <a:cubicBezTo>
                      <a:pt x="212" y="360"/>
                      <a:pt x="221" y="356"/>
                      <a:pt x="230" y="352"/>
                    </a:cubicBezTo>
                    <a:cubicBezTo>
                      <a:pt x="233" y="351"/>
                      <a:pt x="237" y="350"/>
                      <a:pt x="240" y="349"/>
                    </a:cubicBezTo>
                    <a:cubicBezTo>
                      <a:pt x="239" y="358"/>
                      <a:pt x="245" y="367"/>
                      <a:pt x="254" y="369"/>
                    </a:cubicBezTo>
                    <a:cubicBezTo>
                      <a:pt x="309" y="381"/>
                      <a:pt x="309" y="381"/>
                      <a:pt x="309" y="381"/>
                    </a:cubicBezTo>
                    <a:cubicBezTo>
                      <a:pt x="312" y="382"/>
                      <a:pt x="315" y="380"/>
                      <a:pt x="316" y="377"/>
                    </a:cubicBezTo>
                    <a:cubicBezTo>
                      <a:pt x="319" y="367"/>
                      <a:pt x="319" y="367"/>
                      <a:pt x="319" y="367"/>
                    </a:cubicBezTo>
                    <a:cubicBezTo>
                      <a:pt x="352" y="374"/>
                      <a:pt x="352" y="374"/>
                      <a:pt x="352" y="374"/>
                    </a:cubicBezTo>
                    <a:cubicBezTo>
                      <a:pt x="353" y="374"/>
                      <a:pt x="354" y="374"/>
                      <a:pt x="354" y="373"/>
                    </a:cubicBezTo>
                    <a:cubicBezTo>
                      <a:pt x="355" y="366"/>
                      <a:pt x="355" y="366"/>
                      <a:pt x="355" y="366"/>
                    </a:cubicBezTo>
                    <a:cubicBezTo>
                      <a:pt x="355" y="365"/>
                      <a:pt x="355" y="364"/>
                      <a:pt x="354" y="364"/>
                    </a:cubicBezTo>
                    <a:cubicBezTo>
                      <a:pt x="321" y="357"/>
                      <a:pt x="321" y="357"/>
                      <a:pt x="321" y="357"/>
                    </a:cubicBezTo>
                    <a:cubicBezTo>
                      <a:pt x="323" y="345"/>
                      <a:pt x="323" y="345"/>
                      <a:pt x="323" y="345"/>
                    </a:cubicBezTo>
                    <a:cubicBezTo>
                      <a:pt x="357" y="352"/>
                      <a:pt x="357" y="352"/>
                      <a:pt x="357" y="352"/>
                    </a:cubicBezTo>
                    <a:cubicBezTo>
                      <a:pt x="357" y="352"/>
                      <a:pt x="358" y="352"/>
                      <a:pt x="359" y="351"/>
                    </a:cubicBezTo>
                    <a:cubicBezTo>
                      <a:pt x="360" y="345"/>
                      <a:pt x="360" y="345"/>
                      <a:pt x="360" y="345"/>
                    </a:cubicBezTo>
                    <a:cubicBezTo>
                      <a:pt x="360" y="344"/>
                      <a:pt x="359" y="344"/>
                      <a:pt x="358" y="343"/>
                    </a:cubicBezTo>
                    <a:close/>
                    <a:moveTo>
                      <a:pt x="246" y="209"/>
                    </a:moveTo>
                    <a:cubicBezTo>
                      <a:pt x="224" y="209"/>
                      <a:pt x="224" y="209"/>
                      <a:pt x="224" y="209"/>
                    </a:cubicBezTo>
                    <a:cubicBezTo>
                      <a:pt x="224" y="238"/>
                      <a:pt x="224" y="238"/>
                      <a:pt x="224" y="238"/>
                    </a:cubicBezTo>
                    <a:cubicBezTo>
                      <a:pt x="246" y="238"/>
                      <a:pt x="246" y="238"/>
                      <a:pt x="246" y="238"/>
                    </a:cubicBezTo>
                    <a:lnTo>
                      <a:pt x="246" y="209"/>
                    </a:lnTo>
                    <a:close/>
                    <a:moveTo>
                      <a:pt x="186" y="209"/>
                    </a:moveTo>
                    <a:cubicBezTo>
                      <a:pt x="163" y="209"/>
                      <a:pt x="163" y="209"/>
                      <a:pt x="163" y="209"/>
                    </a:cubicBezTo>
                    <a:cubicBezTo>
                      <a:pt x="163" y="238"/>
                      <a:pt x="163" y="238"/>
                      <a:pt x="163" y="238"/>
                    </a:cubicBezTo>
                    <a:cubicBezTo>
                      <a:pt x="186" y="238"/>
                      <a:pt x="186" y="238"/>
                      <a:pt x="186" y="238"/>
                    </a:cubicBezTo>
                    <a:lnTo>
                      <a:pt x="186" y="209"/>
                    </a:lnTo>
                    <a:close/>
                    <a:moveTo>
                      <a:pt x="216" y="209"/>
                    </a:moveTo>
                    <a:cubicBezTo>
                      <a:pt x="193" y="209"/>
                      <a:pt x="193" y="209"/>
                      <a:pt x="193" y="209"/>
                    </a:cubicBezTo>
                    <a:cubicBezTo>
                      <a:pt x="193" y="238"/>
                      <a:pt x="193" y="238"/>
                      <a:pt x="193" y="238"/>
                    </a:cubicBezTo>
                    <a:cubicBezTo>
                      <a:pt x="216" y="238"/>
                      <a:pt x="216" y="238"/>
                      <a:pt x="216" y="238"/>
                    </a:cubicBezTo>
                    <a:lnTo>
                      <a:pt x="216" y="209"/>
                    </a:lnTo>
                    <a:close/>
                  </a:path>
                </a:pathLst>
              </a:custGeom>
              <a:grpFill/>
              <a:ln>
                <a:noFill/>
              </a:ln>
              <a:effectLst>
                <a:outerShdw blurRad="38100" dist="25400" dir="5400000" algn="t" rotWithShape="0">
                  <a:prstClr val="black">
                    <a:alpha val="20000"/>
                  </a:prstClr>
                </a:outerShdw>
              </a:effectLst>
              <a:extLst/>
            </p:spPr>
            <p:txBody>
              <a:bodyPr vert="horz" wrap="square" lIns="91420" tIns="45710" rIns="91420" bIns="45710" numCol="1" anchor="t" anchorCtr="0" compatLnSpc="1">
                <a:prstTxWarp prst="textNoShape">
                  <a:avLst/>
                </a:prstTxWarp>
              </a:bodyPr>
              <a:lstStyle/>
              <a:p>
                <a:pPr defTabSz="1218582">
                  <a:defRPr/>
                </a:pPr>
                <a:endParaRPr lang="en-US" sz="2400" kern="0" dirty="0">
                  <a:solidFill>
                    <a:srgbClr val="000000"/>
                  </a:solidFill>
                  <a:latin typeface="CiscoSans ExtraLight"/>
                </a:endParaRPr>
              </a:p>
            </p:txBody>
          </p:sp>
          <p:sp>
            <p:nvSpPr>
              <p:cNvPr id="152" name="Freeform 151"/>
              <p:cNvSpPr>
                <a:spLocks/>
              </p:cNvSpPr>
              <p:nvPr/>
            </p:nvSpPr>
            <p:spPr bwMode="auto">
              <a:xfrm>
                <a:off x="7314729" y="2003956"/>
                <a:ext cx="330704" cy="192077"/>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grpFill/>
              <a:ln w="19050">
                <a:noFill/>
                <a:prstDash val="sysDot"/>
              </a:ln>
              <a:effectLst>
                <a:outerShdw blurRad="38100" dist="254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153" name="Group 152"/>
              <p:cNvGrpSpPr/>
              <p:nvPr/>
            </p:nvGrpSpPr>
            <p:grpSpPr>
              <a:xfrm>
                <a:off x="7311879" y="2236638"/>
                <a:ext cx="333856" cy="216061"/>
                <a:chOff x="7752767" y="3112610"/>
                <a:chExt cx="364206" cy="235703"/>
              </a:xfrm>
              <a:grpFill/>
              <a:effectLst>
                <a:outerShdw blurRad="38100" dist="25400" dir="5400000" algn="t" rotWithShape="0">
                  <a:prstClr val="black">
                    <a:alpha val="20000"/>
                  </a:prstClr>
                </a:outerShdw>
              </a:effectLst>
            </p:grpSpPr>
            <p:sp>
              <p:nvSpPr>
                <p:cNvPr id="154" name="AutoShape 88"/>
                <p:cNvSpPr>
                  <a:spLocks/>
                </p:cNvSpPr>
                <p:nvPr/>
              </p:nvSpPr>
              <p:spPr bwMode="auto">
                <a:xfrm rot="10800000" flipH="1">
                  <a:off x="7752767" y="3283314"/>
                  <a:ext cx="364206" cy="64999"/>
                </a:xfrm>
                <a:custGeom>
                  <a:avLst/>
                  <a:gdLst>
                    <a:gd name="T0" fmla="*/ 10800 w 21600"/>
                    <a:gd name="T1" fmla="*/ 10800 h 21600"/>
                  </a:gdLst>
                  <a:ahLst/>
                  <a:cxnLst>
                    <a:cxn ang="0">
                      <a:pos x="T0" y="T1"/>
                    </a:cxn>
                  </a:cxnLst>
                  <a:rect l="0" t="0" r="r" b="b"/>
                  <a:pathLst>
                    <a:path w="21600" h="21600">
                      <a:moveTo>
                        <a:pt x="0" y="0"/>
                      </a:moveTo>
                      <a:lnTo>
                        <a:pt x="2491" y="21600"/>
                      </a:lnTo>
                      <a:lnTo>
                        <a:pt x="19109" y="21600"/>
                      </a:lnTo>
                      <a:lnTo>
                        <a:pt x="21600" y="0"/>
                      </a:lnTo>
                      <a:close/>
                      <a:moveTo>
                        <a:pt x="0" y="0"/>
                      </a:moveTo>
                    </a:path>
                  </a:pathLst>
                </a:custGeom>
                <a:grpFill/>
                <a:ln w="9525" cap="flat">
                  <a:noFill/>
                  <a:miter lim="800000"/>
                  <a:headEnd type="none" w="med" len="med"/>
                  <a:tailEnd type="none" w="med" len="med"/>
                </a:ln>
              </p:spPr>
              <p:txBody>
                <a:bodyPr lIns="0" tIns="0" rIns="0" bIns="0"/>
                <a:lstStyle/>
                <a:p>
                  <a:pPr defTabSz="900877"/>
                  <a:endParaRPr lang="en-US" dirty="0">
                    <a:solidFill>
                      <a:srgbClr val="FFFFFF"/>
                    </a:solidFill>
                    <a:latin typeface="CiscoSans ExtraLight"/>
                  </a:endParaRPr>
                </a:p>
              </p:txBody>
            </p:sp>
            <p:sp>
              <p:nvSpPr>
                <p:cNvPr id="155" name="Freeform 89"/>
                <p:cNvSpPr>
                  <a:spLocks/>
                </p:cNvSpPr>
                <p:nvPr/>
              </p:nvSpPr>
              <p:spPr bwMode="auto">
                <a:xfrm>
                  <a:off x="7795499" y="3112610"/>
                  <a:ext cx="279400" cy="159543"/>
                </a:xfrm>
                <a:custGeom>
                  <a:avLst/>
                  <a:gdLst/>
                  <a:ahLst/>
                  <a:cxnLst/>
                  <a:rect l="l" t="t" r="r" b="b"/>
                  <a:pathLst>
                    <a:path w="279400" h="159543">
                      <a:moveTo>
                        <a:pt x="30745" y="15757"/>
                      </a:moveTo>
                      <a:cubicBezTo>
                        <a:pt x="23387" y="15757"/>
                        <a:pt x="17422" y="21722"/>
                        <a:pt x="17422" y="29080"/>
                      </a:cubicBezTo>
                      <a:lnTo>
                        <a:pt x="17422" y="131775"/>
                      </a:lnTo>
                      <a:cubicBezTo>
                        <a:pt x="17422" y="139133"/>
                        <a:pt x="23387" y="145098"/>
                        <a:pt x="30745" y="145098"/>
                      </a:cubicBezTo>
                      <a:lnTo>
                        <a:pt x="248656" y="145098"/>
                      </a:lnTo>
                      <a:cubicBezTo>
                        <a:pt x="256014" y="145098"/>
                        <a:pt x="261979" y="139133"/>
                        <a:pt x="261979" y="131775"/>
                      </a:cubicBezTo>
                      <a:lnTo>
                        <a:pt x="261979" y="29080"/>
                      </a:lnTo>
                      <a:cubicBezTo>
                        <a:pt x="261979" y="21722"/>
                        <a:pt x="256014" y="15757"/>
                        <a:pt x="248656" y="15757"/>
                      </a:cubicBezTo>
                      <a:close/>
                      <a:moveTo>
                        <a:pt x="17993" y="0"/>
                      </a:moveTo>
                      <a:cubicBezTo>
                        <a:pt x="17993" y="0"/>
                        <a:pt x="17993" y="0"/>
                        <a:pt x="261407" y="0"/>
                      </a:cubicBezTo>
                      <a:cubicBezTo>
                        <a:pt x="271303" y="0"/>
                        <a:pt x="279400" y="8066"/>
                        <a:pt x="279400" y="17927"/>
                      </a:cubicBezTo>
                      <a:cubicBezTo>
                        <a:pt x="279400" y="17927"/>
                        <a:pt x="279400" y="17927"/>
                        <a:pt x="279400" y="159543"/>
                      </a:cubicBezTo>
                      <a:lnTo>
                        <a:pt x="0" y="159543"/>
                      </a:lnTo>
                      <a:cubicBezTo>
                        <a:pt x="0" y="159543"/>
                        <a:pt x="0" y="159543"/>
                        <a:pt x="0" y="17927"/>
                      </a:cubicBezTo>
                      <a:cubicBezTo>
                        <a:pt x="0" y="8066"/>
                        <a:pt x="8098" y="0"/>
                        <a:pt x="17993" y="0"/>
                      </a:cubicBezTo>
                      <a:close/>
                    </a:path>
                  </a:pathLst>
                </a:custGeom>
                <a:grpFill/>
                <a:ln w="15875" cap="flat">
                  <a:noFill/>
                  <a:miter lim="800000"/>
                  <a:headEnd type="none" w="med" len="med"/>
                  <a:tailEnd type="none" w="med" len="med"/>
                </a:ln>
              </p:spPr>
              <p:txBody>
                <a:bodyPr lIns="0" tIns="0" rIns="0" bIns="0"/>
                <a:lstStyle/>
                <a:p>
                  <a:pPr defTabSz="900877"/>
                  <a:endParaRPr lang="en-US" dirty="0">
                    <a:solidFill>
                      <a:srgbClr val="FFFFFF"/>
                    </a:solidFill>
                    <a:latin typeface="CiscoSans ExtraLight"/>
                  </a:endParaRPr>
                </a:p>
              </p:txBody>
            </p:sp>
          </p:grpSp>
        </p:grpSp>
      </p:grpSp>
    </p:spTree>
    <p:extLst>
      <p:ext uri="{BB962C8B-B14F-4D97-AF65-F5344CB8AC3E}">
        <p14:creationId xmlns:p14="http://schemas.microsoft.com/office/powerpoint/2010/main" val="265715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dissolve">
                                      <p:cBhvr>
                                        <p:cTn id="7" dur="500"/>
                                        <p:tgtEl>
                                          <p:spTgt spid="186"/>
                                        </p:tgtEl>
                                      </p:cBhvr>
                                    </p:animEffect>
                                  </p:childTnLst>
                                </p:cTn>
                              </p:par>
                              <p:par>
                                <p:cTn id="8" presetID="9" presetClass="entr" presetSubtype="0" fill="hold" nodeType="withEffect">
                                  <p:stCondLst>
                                    <p:cond delay="0"/>
                                  </p:stCondLst>
                                  <p:childTnLst>
                                    <p:set>
                                      <p:cBhvr>
                                        <p:cTn id="9" dur="1" fill="hold">
                                          <p:stCondLst>
                                            <p:cond delay="0"/>
                                          </p:stCondLst>
                                        </p:cTn>
                                        <p:tgtEl>
                                          <p:spTgt spid="187"/>
                                        </p:tgtEl>
                                        <p:attrNameLst>
                                          <p:attrName>style.visibility</p:attrName>
                                        </p:attrNameLst>
                                      </p:cBhvr>
                                      <p:to>
                                        <p:strVal val="visible"/>
                                      </p:to>
                                    </p:set>
                                    <p:animEffect transition="in" filter="dissolve">
                                      <p:cBhvr>
                                        <p:cTn id="10" dur="500"/>
                                        <p:tgtEl>
                                          <p:spTgt spid="187"/>
                                        </p:tgtEl>
                                      </p:cBhvr>
                                    </p:animEffect>
                                  </p:childTnLst>
                                </p:cTn>
                              </p:par>
                              <p:par>
                                <p:cTn id="11" presetID="9" presetClass="entr" presetSubtype="0" fill="hold" nodeType="withEffect">
                                  <p:stCondLst>
                                    <p:cond delay="0"/>
                                  </p:stCondLst>
                                  <p:childTnLst>
                                    <p:set>
                                      <p:cBhvr>
                                        <p:cTn id="12" dur="1" fill="hold">
                                          <p:stCondLst>
                                            <p:cond delay="0"/>
                                          </p:stCondLst>
                                        </p:cTn>
                                        <p:tgtEl>
                                          <p:spTgt spid="188"/>
                                        </p:tgtEl>
                                        <p:attrNameLst>
                                          <p:attrName>style.visibility</p:attrName>
                                        </p:attrNameLst>
                                      </p:cBhvr>
                                      <p:to>
                                        <p:strVal val="visible"/>
                                      </p:to>
                                    </p:set>
                                    <p:animEffect transition="in" filter="dissolve">
                                      <p:cBhvr>
                                        <p:cTn id="13" dur="50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80105" y="130636"/>
            <a:ext cx="11155680" cy="952501"/>
          </a:xfrm>
        </p:spPr>
        <p:txBody>
          <a:bodyPr/>
          <a:lstStyle/>
          <a:p>
            <a:r>
              <a:rPr lang="en-US" sz="2800" b="0" cap="none" dirty="0" err="1">
                <a:solidFill>
                  <a:srgbClr val="0000FF"/>
                </a:solidFill>
                <a:latin typeface="+mj-lt"/>
              </a:rPr>
              <a:t>Opflex</a:t>
            </a:r>
            <a:r>
              <a:rPr lang="en-US" sz="2800" b="0" cap="none" dirty="0">
                <a:solidFill>
                  <a:srgbClr val="0000FF"/>
                </a:solidFill>
                <a:latin typeface="+mj-lt"/>
              </a:rPr>
              <a:t>: An Open Protocol Enabling Better Security</a:t>
            </a:r>
          </a:p>
        </p:txBody>
      </p:sp>
      <p:sp>
        <p:nvSpPr>
          <p:cNvPr id="189" name="Rounded Rectangle 188"/>
          <p:cNvSpPr/>
          <p:nvPr/>
        </p:nvSpPr>
        <p:spPr>
          <a:xfrm>
            <a:off x="533405" y="1952281"/>
            <a:ext cx="3677199" cy="4202865"/>
          </a:xfrm>
          <a:prstGeom prst="roundRect">
            <a:avLst>
              <a:gd name="adj" fmla="val 3352"/>
            </a:avLst>
          </a:prstGeom>
          <a:gradFill flip="none" rotWithShape="1">
            <a:gsLst>
              <a:gs pos="100000">
                <a:schemeClr val="accent6">
                  <a:alpha val="85000"/>
                </a:schemeClr>
              </a:gs>
              <a:gs pos="0">
                <a:schemeClr val="accent6">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0" rIns="91412" bIns="45710" rtlCol="0" anchor="ctr"/>
          <a:lstStyle/>
          <a:p>
            <a:pPr algn="ctr" defTabSz="913960"/>
            <a:endParaRPr lang="en-US" dirty="0">
              <a:solidFill>
                <a:srgbClr val="E7E6E6"/>
              </a:solidFill>
            </a:endParaRPr>
          </a:p>
        </p:txBody>
      </p:sp>
      <p:sp>
        <p:nvSpPr>
          <p:cNvPr id="193" name="Rectangle 192"/>
          <p:cNvSpPr/>
          <p:nvPr/>
        </p:nvSpPr>
        <p:spPr>
          <a:xfrm>
            <a:off x="622240" y="2060553"/>
            <a:ext cx="3499520" cy="707887"/>
          </a:xfrm>
          <a:prstGeom prst="rect">
            <a:avLst/>
          </a:prstGeom>
        </p:spPr>
        <p:txBody>
          <a:bodyPr wrap="square" lIns="91430" tIns="45718" rIns="91430" bIns="45718">
            <a:spAutoFit/>
          </a:bodyPr>
          <a:lstStyle/>
          <a:p>
            <a:pPr algn="ctr">
              <a:spcAft>
                <a:spcPts val="1200"/>
              </a:spcAft>
            </a:pPr>
            <a:r>
              <a:rPr lang="en-US" sz="2000" b="1" dirty="0">
                <a:solidFill>
                  <a:srgbClr val="EAB430">
                    <a:lumMod val="60000"/>
                    <a:lumOff val="40000"/>
                  </a:srgbClr>
                </a:solidFill>
                <a:latin typeface="Arial Narrow" panose="020B0606020202030204" pitchFamily="34" charset="0"/>
              </a:rPr>
              <a:t>OPEN TO ANY SECURITY DEVICE  VENDOR</a:t>
            </a:r>
          </a:p>
        </p:txBody>
      </p:sp>
      <p:sp>
        <p:nvSpPr>
          <p:cNvPr id="194" name="Rectangle 193"/>
          <p:cNvSpPr/>
          <p:nvPr/>
        </p:nvSpPr>
        <p:spPr>
          <a:xfrm>
            <a:off x="849087" y="2768439"/>
            <a:ext cx="3045820" cy="584775"/>
          </a:xfrm>
          <a:prstGeom prst="rect">
            <a:avLst/>
          </a:prstGeom>
        </p:spPr>
        <p:txBody>
          <a:bodyPr wrap="square" lIns="91430" tIns="45718" rIns="91430" bIns="45718">
            <a:spAutoFit/>
          </a:bodyPr>
          <a:lstStyle/>
          <a:p>
            <a:pPr algn="ctr">
              <a:buClr>
                <a:schemeClr val="accent2"/>
              </a:buClr>
              <a:defRPr/>
            </a:pPr>
            <a:r>
              <a:rPr lang="en-US" sz="1600" dirty="0"/>
              <a:t>NG Firewall, IDS/IPS, </a:t>
            </a:r>
          </a:p>
          <a:p>
            <a:pPr algn="ctr">
              <a:buClr>
                <a:schemeClr val="accent2"/>
              </a:buClr>
              <a:defRPr/>
            </a:pPr>
            <a:r>
              <a:rPr lang="en-US" sz="1600" dirty="0"/>
              <a:t>Web App Firewall, etc.</a:t>
            </a:r>
          </a:p>
        </p:txBody>
      </p:sp>
      <p:sp>
        <p:nvSpPr>
          <p:cNvPr id="122" name="Rounded Rectangle 121"/>
          <p:cNvSpPr/>
          <p:nvPr/>
        </p:nvSpPr>
        <p:spPr>
          <a:xfrm>
            <a:off x="4272646" y="1952281"/>
            <a:ext cx="3677199" cy="4202865"/>
          </a:xfrm>
          <a:prstGeom prst="roundRect">
            <a:avLst>
              <a:gd name="adj" fmla="val 3352"/>
            </a:avLst>
          </a:prstGeom>
          <a:gradFill flip="none" rotWithShape="1">
            <a:gsLst>
              <a:gs pos="100000">
                <a:schemeClr val="accent6">
                  <a:alpha val="85000"/>
                </a:schemeClr>
              </a:gs>
              <a:gs pos="0">
                <a:schemeClr val="accent6">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0" rIns="91412" bIns="45710" rtlCol="0" anchor="ctr"/>
          <a:lstStyle/>
          <a:p>
            <a:pPr algn="ctr" defTabSz="913960"/>
            <a:endParaRPr lang="en-US" dirty="0">
              <a:solidFill>
                <a:srgbClr val="E7E6E6"/>
              </a:solidFill>
            </a:endParaRPr>
          </a:p>
        </p:txBody>
      </p:sp>
      <p:sp>
        <p:nvSpPr>
          <p:cNvPr id="123" name="Rectangle 122"/>
          <p:cNvSpPr/>
          <p:nvPr/>
        </p:nvSpPr>
        <p:spPr>
          <a:xfrm>
            <a:off x="4361481" y="2060553"/>
            <a:ext cx="3499520" cy="707887"/>
          </a:xfrm>
          <a:prstGeom prst="rect">
            <a:avLst/>
          </a:prstGeom>
        </p:spPr>
        <p:txBody>
          <a:bodyPr wrap="square" lIns="91430" tIns="45718" rIns="91430" bIns="45718">
            <a:spAutoFit/>
          </a:bodyPr>
          <a:lstStyle/>
          <a:p>
            <a:pPr algn="ctr">
              <a:spcAft>
                <a:spcPts val="1200"/>
              </a:spcAft>
            </a:pPr>
            <a:r>
              <a:rPr lang="en-US" sz="2000" b="1" dirty="0">
                <a:solidFill>
                  <a:srgbClr val="EAB430">
                    <a:lumMod val="60000"/>
                    <a:lumOff val="40000"/>
                  </a:srgbClr>
                </a:solidFill>
                <a:latin typeface="Arial Narrow" panose="020B0606020202030204" pitchFamily="34" charset="0"/>
              </a:rPr>
              <a:t>OPEN POLICY MODEL</a:t>
            </a:r>
            <a:br>
              <a:rPr lang="en-US" sz="2000" b="1" dirty="0">
                <a:solidFill>
                  <a:srgbClr val="EAB430">
                    <a:lumMod val="60000"/>
                    <a:lumOff val="40000"/>
                  </a:srgbClr>
                </a:solidFill>
                <a:latin typeface="Arial Narrow" panose="020B0606020202030204" pitchFamily="34" charset="0"/>
              </a:rPr>
            </a:br>
            <a:r>
              <a:rPr lang="en-US" sz="2000" b="1" dirty="0">
                <a:solidFill>
                  <a:srgbClr val="EAB430">
                    <a:lumMod val="60000"/>
                    <a:lumOff val="40000"/>
                  </a:srgbClr>
                </a:solidFill>
                <a:latin typeface="Arial Narrow" panose="020B0606020202030204" pitchFamily="34" charset="0"/>
              </a:rPr>
              <a:t>(IETF RFC*) </a:t>
            </a:r>
          </a:p>
        </p:txBody>
      </p:sp>
      <p:sp>
        <p:nvSpPr>
          <p:cNvPr id="124" name="Rectangle 123"/>
          <p:cNvSpPr/>
          <p:nvPr/>
        </p:nvSpPr>
        <p:spPr>
          <a:xfrm>
            <a:off x="4721547" y="2768439"/>
            <a:ext cx="2779388" cy="584775"/>
          </a:xfrm>
          <a:prstGeom prst="rect">
            <a:avLst/>
          </a:prstGeom>
        </p:spPr>
        <p:txBody>
          <a:bodyPr wrap="square" lIns="91430" tIns="45718" rIns="91430" bIns="45718">
            <a:spAutoFit/>
          </a:bodyPr>
          <a:lstStyle/>
          <a:p>
            <a:pPr algn="ctr">
              <a:buClr>
                <a:schemeClr val="accent2"/>
              </a:buClr>
            </a:pPr>
            <a:r>
              <a:rPr lang="en-US" sz="1600" dirty="0"/>
              <a:t>Better Security </a:t>
            </a:r>
            <a:br>
              <a:rPr lang="en-US" sz="1600" dirty="0"/>
            </a:br>
            <a:r>
              <a:rPr lang="en-US" sz="1600" dirty="0"/>
              <a:t>Through Collaboration</a:t>
            </a:r>
          </a:p>
        </p:txBody>
      </p:sp>
      <p:sp>
        <p:nvSpPr>
          <p:cNvPr id="126" name="Rounded Rectangle 125"/>
          <p:cNvSpPr/>
          <p:nvPr/>
        </p:nvSpPr>
        <p:spPr>
          <a:xfrm>
            <a:off x="8011887" y="1952281"/>
            <a:ext cx="3677199" cy="4202865"/>
          </a:xfrm>
          <a:prstGeom prst="roundRect">
            <a:avLst>
              <a:gd name="adj" fmla="val 3352"/>
            </a:avLst>
          </a:prstGeom>
          <a:gradFill flip="none" rotWithShape="1">
            <a:gsLst>
              <a:gs pos="100000">
                <a:schemeClr val="accent6">
                  <a:alpha val="85000"/>
                </a:schemeClr>
              </a:gs>
              <a:gs pos="0">
                <a:schemeClr val="accent6">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0" rIns="91412" bIns="45710" rtlCol="0" anchor="ctr"/>
          <a:lstStyle/>
          <a:p>
            <a:pPr algn="ctr" defTabSz="913960"/>
            <a:endParaRPr lang="en-US" dirty="0">
              <a:solidFill>
                <a:srgbClr val="E7E6E6"/>
              </a:solidFill>
            </a:endParaRPr>
          </a:p>
        </p:txBody>
      </p:sp>
      <p:sp>
        <p:nvSpPr>
          <p:cNvPr id="127" name="Rectangle 126"/>
          <p:cNvSpPr/>
          <p:nvPr/>
        </p:nvSpPr>
        <p:spPr>
          <a:xfrm>
            <a:off x="8100723" y="2060553"/>
            <a:ext cx="3499520" cy="707887"/>
          </a:xfrm>
          <a:prstGeom prst="rect">
            <a:avLst/>
          </a:prstGeom>
        </p:spPr>
        <p:txBody>
          <a:bodyPr wrap="square" lIns="91430" tIns="45718" rIns="91430" bIns="45718">
            <a:spAutoFit/>
          </a:bodyPr>
          <a:lstStyle/>
          <a:p>
            <a:pPr algn="ctr">
              <a:spcAft>
                <a:spcPts val="1200"/>
              </a:spcAft>
            </a:pPr>
            <a:r>
              <a:rPr lang="en-US" sz="2000" b="1" dirty="0">
                <a:solidFill>
                  <a:srgbClr val="EAB430">
                    <a:lumMod val="60000"/>
                    <a:lumOff val="40000"/>
                  </a:srgbClr>
                </a:solidFill>
                <a:latin typeface="Arial Narrow" panose="020B0606020202030204" pitchFamily="34" charset="0"/>
              </a:rPr>
              <a:t>OPEN SOURCE </a:t>
            </a:r>
            <a:br>
              <a:rPr lang="en-US" sz="2000" b="1" dirty="0">
                <a:solidFill>
                  <a:srgbClr val="EAB430">
                    <a:lumMod val="60000"/>
                    <a:lumOff val="40000"/>
                  </a:srgbClr>
                </a:solidFill>
                <a:latin typeface="Arial Narrow" panose="020B0606020202030204" pitchFamily="34" charset="0"/>
              </a:rPr>
            </a:br>
            <a:r>
              <a:rPr lang="en-US" sz="2000" b="1" dirty="0">
                <a:solidFill>
                  <a:srgbClr val="EAB430">
                    <a:lumMod val="60000"/>
                    <a:lumOff val="40000"/>
                  </a:srgbClr>
                </a:solidFill>
                <a:latin typeface="Arial Narrow" panose="020B0606020202030204" pitchFamily="34" charset="0"/>
              </a:rPr>
              <a:t>(POLICY END POINT)</a:t>
            </a:r>
          </a:p>
        </p:txBody>
      </p:sp>
      <p:sp>
        <p:nvSpPr>
          <p:cNvPr id="128" name="Rectangle 127"/>
          <p:cNvSpPr/>
          <p:nvPr/>
        </p:nvSpPr>
        <p:spPr>
          <a:xfrm>
            <a:off x="8100721" y="2768436"/>
            <a:ext cx="3499515" cy="830997"/>
          </a:xfrm>
          <a:prstGeom prst="rect">
            <a:avLst/>
          </a:prstGeom>
        </p:spPr>
        <p:txBody>
          <a:bodyPr wrap="square" lIns="91430" tIns="45718" rIns="91430" bIns="45718">
            <a:spAutoFit/>
          </a:bodyPr>
          <a:lstStyle/>
          <a:p>
            <a:pPr algn="ctr">
              <a:buClr>
                <a:schemeClr val="accent2"/>
              </a:buClr>
            </a:pPr>
            <a:r>
              <a:rPr lang="en-US" sz="1600" dirty="0"/>
              <a:t>Open source protocol implementation that can be used by any policy end point for security</a:t>
            </a:r>
          </a:p>
        </p:txBody>
      </p:sp>
      <p:grpSp>
        <p:nvGrpSpPr>
          <p:cNvPr id="131" name="Group 130"/>
          <p:cNvGrpSpPr/>
          <p:nvPr/>
        </p:nvGrpSpPr>
        <p:grpSpPr>
          <a:xfrm>
            <a:off x="1394833" y="3637572"/>
            <a:ext cx="1954331" cy="1723952"/>
            <a:chOff x="9677400" y="5586413"/>
            <a:chExt cx="808038" cy="712787"/>
          </a:xfrm>
        </p:grpSpPr>
        <p:sp>
          <p:nvSpPr>
            <p:cNvPr id="154" name="Freeform 7"/>
            <p:cNvSpPr>
              <a:spLocks noEditPoints="1"/>
            </p:cNvSpPr>
            <p:nvPr/>
          </p:nvSpPr>
          <p:spPr bwMode="auto">
            <a:xfrm>
              <a:off x="9677400" y="5586413"/>
              <a:ext cx="808038" cy="449262"/>
            </a:xfrm>
            <a:custGeom>
              <a:avLst/>
              <a:gdLst>
                <a:gd name="T0" fmla="*/ 763 w 1906"/>
                <a:gd name="T1" fmla="*/ 1064 h 1064"/>
                <a:gd name="T2" fmla="*/ 76 w 1906"/>
                <a:gd name="T3" fmla="*/ 875 h 1064"/>
                <a:gd name="T4" fmla="*/ 266 w 1906"/>
                <a:gd name="T5" fmla="*/ 494 h 1064"/>
                <a:gd name="T6" fmla="*/ 0 w 1906"/>
                <a:gd name="T7" fmla="*/ 190 h 1064"/>
                <a:gd name="T8" fmla="*/ 144 w 1906"/>
                <a:gd name="T9" fmla="*/ 150 h 1064"/>
                <a:gd name="T10" fmla="*/ 667 w 1906"/>
                <a:gd name="T11" fmla="*/ 5 h 1064"/>
                <a:gd name="T12" fmla="*/ 701 w 1906"/>
                <a:gd name="T13" fmla="*/ 16 h 1064"/>
                <a:gd name="T14" fmla="*/ 939 w 1906"/>
                <a:gd name="T15" fmla="*/ 289 h 1064"/>
                <a:gd name="T16" fmla="*/ 953 w 1906"/>
                <a:gd name="T17" fmla="*/ 305 h 1064"/>
                <a:gd name="T18" fmla="*/ 1054 w 1906"/>
                <a:gd name="T19" fmla="*/ 189 h 1064"/>
                <a:gd name="T20" fmla="*/ 1208 w 1906"/>
                <a:gd name="T21" fmla="*/ 13 h 1064"/>
                <a:gd name="T22" fmla="*/ 1233 w 1906"/>
                <a:gd name="T23" fmla="*/ 4 h 1064"/>
                <a:gd name="T24" fmla="*/ 1887 w 1906"/>
                <a:gd name="T25" fmla="*/ 184 h 1064"/>
                <a:gd name="T26" fmla="*/ 1906 w 1906"/>
                <a:gd name="T27" fmla="*/ 191 h 1064"/>
                <a:gd name="T28" fmla="*/ 1640 w 1906"/>
                <a:gd name="T29" fmla="*/ 494 h 1064"/>
                <a:gd name="T30" fmla="*/ 1830 w 1906"/>
                <a:gd name="T31" fmla="*/ 875 h 1064"/>
                <a:gd name="T32" fmla="*/ 1143 w 1906"/>
                <a:gd name="T33" fmla="*/ 1064 h 1064"/>
                <a:gd name="T34" fmla="*/ 953 w 1906"/>
                <a:gd name="T35" fmla="*/ 684 h 1064"/>
                <a:gd name="T36" fmla="*/ 763 w 1906"/>
                <a:gd name="T37" fmla="*/ 1064 h 1064"/>
                <a:gd name="T38" fmla="*/ 1638 w 1906"/>
                <a:gd name="T39" fmla="*/ 495 h 1064"/>
                <a:gd name="T40" fmla="*/ 1621 w 1906"/>
                <a:gd name="T41" fmla="*/ 489 h 1064"/>
                <a:gd name="T42" fmla="*/ 961 w 1906"/>
                <a:gd name="T43" fmla="*/ 307 h 1064"/>
                <a:gd name="T44" fmla="*/ 946 w 1906"/>
                <a:gd name="T45" fmla="*/ 307 h 1064"/>
                <a:gd name="T46" fmla="*/ 326 w 1906"/>
                <a:gd name="T47" fmla="*/ 477 h 1064"/>
                <a:gd name="T48" fmla="*/ 267 w 1906"/>
                <a:gd name="T49" fmla="*/ 495 h 1064"/>
                <a:gd name="T50" fmla="*/ 902 w 1906"/>
                <a:gd name="T51" fmla="*/ 670 h 1064"/>
                <a:gd name="T52" fmla="*/ 1006 w 1906"/>
                <a:gd name="T53" fmla="*/ 670 h 1064"/>
                <a:gd name="T54" fmla="*/ 1638 w 1906"/>
                <a:gd name="T55" fmla="*/ 495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06" h="1064">
                  <a:moveTo>
                    <a:pt x="763" y="1064"/>
                  </a:moveTo>
                  <a:cubicBezTo>
                    <a:pt x="534" y="1001"/>
                    <a:pt x="306" y="938"/>
                    <a:pt x="76" y="875"/>
                  </a:cubicBezTo>
                  <a:cubicBezTo>
                    <a:pt x="139" y="747"/>
                    <a:pt x="202" y="621"/>
                    <a:pt x="266" y="494"/>
                  </a:cubicBezTo>
                  <a:cubicBezTo>
                    <a:pt x="178" y="393"/>
                    <a:pt x="89" y="293"/>
                    <a:pt x="0" y="190"/>
                  </a:cubicBezTo>
                  <a:cubicBezTo>
                    <a:pt x="49" y="176"/>
                    <a:pt x="97" y="163"/>
                    <a:pt x="144" y="150"/>
                  </a:cubicBezTo>
                  <a:cubicBezTo>
                    <a:pt x="318" y="102"/>
                    <a:pt x="493" y="54"/>
                    <a:pt x="667" y="5"/>
                  </a:cubicBezTo>
                  <a:cubicBezTo>
                    <a:pt x="683" y="1"/>
                    <a:pt x="691" y="5"/>
                    <a:pt x="701" y="16"/>
                  </a:cubicBezTo>
                  <a:cubicBezTo>
                    <a:pt x="780" y="107"/>
                    <a:pt x="859" y="198"/>
                    <a:pt x="939" y="289"/>
                  </a:cubicBezTo>
                  <a:cubicBezTo>
                    <a:pt x="943" y="294"/>
                    <a:pt x="947" y="299"/>
                    <a:pt x="953" y="305"/>
                  </a:cubicBezTo>
                  <a:cubicBezTo>
                    <a:pt x="988" y="265"/>
                    <a:pt x="1021" y="227"/>
                    <a:pt x="1054" y="189"/>
                  </a:cubicBezTo>
                  <a:cubicBezTo>
                    <a:pt x="1106" y="131"/>
                    <a:pt x="1157" y="72"/>
                    <a:pt x="1208" y="13"/>
                  </a:cubicBezTo>
                  <a:cubicBezTo>
                    <a:pt x="1215" y="5"/>
                    <a:pt x="1221" y="0"/>
                    <a:pt x="1233" y="4"/>
                  </a:cubicBezTo>
                  <a:cubicBezTo>
                    <a:pt x="1451" y="64"/>
                    <a:pt x="1669" y="124"/>
                    <a:pt x="1887" y="184"/>
                  </a:cubicBezTo>
                  <a:cubicBezTo>
                    <a:pt x="1893" y="186"/>
                    <a:pt x="1898" y="188"/>
                    <a:pt x="1906" y="191"/>
                  </a:cubicBezTo>
                  <a:cubicBezTo>
                    <a:pt x="1816" y="293"/>
                    <a:pt x="1728" y="394"/>
                    <a:pt x="1640" y="494"/>
                  </a:cubicBezTo>
                  <a:cubicBezTo>
                    <a:pt x="1704" y="621"/>
                    <a:pt x="1767" y="747"/>
                    <a:pt x="1830" y="875"/>
                  </a:cubicBezTo>
                  <a:cubicBezTo>
                    <a:pt x="1601" y="938"/>
                    <a:pt x="1373" y="1001"/>
                    <a:pt x="1143" y="1064"/>
                  </a:cubicBezTo>
                  <a:cubicBezTo>
                    <a:pt x="1081" y="938"/>
                    <a:pt x="1018" y="813"/>
                    <a:pt x="953" y="684"/>
                  </a:cubicBezTo>
                  <a:cubicBezTo>
                    <a:pt x="888" y="812"/>
                    <a:pt x="826" y="938"/>
                    <a:pt x="763" y="1064"/>
                  </a:cubicBezTo>
                  <a:close/>
                  <a:moveTo>
                    <a:pt x="1638" y="495"/>
                  </a:moveTo>
                  <a:cubicBezTo>
                    <a:pt x="1629" y="492"/>
                    <a:pt x="1625" y="490"/>
                    <a:pt x="1621" y="489"/>
                  </a:cubicBezTo>
                  <a:cubicBezTo>
                    <a:pt x="1401" y="428"/>
                    <a:pt x="1181" y="367"/>
                    <a:pt x="961" y="307"/>
                  </a:cubicBezTo>
                  <a:cubicBezTo>
                    <a:pt x="956" y="306"/>
                    <a:pt x="950" y="305"/>
                    <a:pt x="946" y="307"/>
                  </a:cubicBezTo>
                  <a:cubicBezTo>
                    <a:pt x="739" y="363"/>
                    <a:pt x="533" y="420"/>
                    <a:pt x="326" y="477"/>
                  </a:cubicBezTo>
                  <a:cubicBezTo>
                    <a:pt x="308" y="482"/>
                    <a:pt x="290" y="488"/>
                    <a:pt x="267" y="495"/>
                  </a:cubicBezTo>
                  <a:cubicBezTo>
                    <a:pt x="482" y="554"/>
                    <a:pt x="692" y="611"/>
                    <a:pt x="902" y="670"/>
                  </a:cubicBezTo>
                  <a:cubicBezTo>
                    <a:pt x="938" y="680"/>
                    <a:pt x="970" y="680"/>
                    <a:pt x="1006" y="670"/>
                  </a:cubicBezTo>
                  <a:cubicBezTo>
                    <a:pt x="1215" y="611"/>
                    <a:pt x="1424" y="554"/>
                    <a:pt x="1638" y="495"/>
                  </a:cubicBezTo>
                  <a:close/>
                </a:path>
              </a:pathLst>
            </a:custGeom>
            <a:solidFill>
              <a:schemeClr val="tx1"/>
            </a:solidFill>
            <a:ln>
              <a:noFill/>
            </a:ln>
          </p:spPr>
          <p:txBody>
            <a:bodyPr vert="horz" wrap="square" lIns="91416" tIns="45708" rIns="91416" bIns="45708" numCol="1" anchor="t" anchorCtr="0" compatLnSpc="1">
              <a:prstTxWarp prst="textNoShape">
                <a:avLst/>
              </a:prstTxWarp>
            </a:bodyPr>
            <a:lstStyle/>
            <a:p>
              <a:endParaRPr lang="en-US" sz="1700"/>
            </a:p>
          </p:txBody>
        </p:sp>
        <p:sp>
          <p:nvSpPr>
            <p:cNvPr id="157" name="Freeform 8"/>
            <p:cNvSpPr>
              <a:spLocks/>
            </p:cNvSpPr>
            <p:nvPr/>
          </p:nvSpPr>
          <p:spPr bwMode="auto">
            <a:xfrm>
              <a:off x="10101263" y="5989638"/>
              <a:ext cx="271463" cy="309562"/>
            </a:xfrm>
            <a:custGeom>
              <a:avLst/>
              <a:gdLst>
                <a:gd name="T0" fmla="*/ 3 w 639"/>
                <a:gd name="T1" fmla="*/ 0 h 732"/>
                <a:gd name="T2" fmla="*/ 91 w 639"/>
                <a:gd name="T3" fmla="*/ 176 h 732"/>
                <a:gd name="T4" fmla="*/ 639 w 639"/>
                <a:gd name="T5" fmla="*/ 26 h 732"/>
                <a:gd name="T6" fmla="*/ 639 w 639"/>
                <a:gd name="T7" fmla="*/ 154 h 732"/>
                <a:gd name="T8" fmla="*/ 637 w 639"/>
                <a:gd name="T9" fmla="*/ 443 h 732"/>
                <a:gd name="T10" fmla="*/ 638 w 639"/>
                <a:gd name="T11" fmla="*/ 543 h 732"/>
                <a:gd name="T12" fmla="*/ 626 w 639"/>
                <a:gd name="T13" fmla="*/ 562 h 732"/>
                <a:gd name="T14" fmla="*/ 4 w 639"/>
                <a:gd name="T15" fmla="*/ 731 h 732"/>
                <a:gd name="T16" fmla="*/ 0 w 639"/>
                <a:gd name="T17" fmla="*/ 731 h 732"/>
                <a:gd name="T18" fmla="*/ 0 w 639"/>
                <a:gd name="T19" fmla="*/ 1 h 732"/>
                <a:gd name="T20" fmla="*/ 3 w 639"/>
                <a:gd name="T21" fmla="*/ 0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9" h="732">
                  <a:moveTo>
                    <a:pt x="3" y="0"/>
                  </a:moveTo>
                  <a:cubicBezTo>
                    <a:pt x="32" y="58"/>
                    <a:pt x="61" y="117"/>
                    <a:pt x="91" y="176"/>
                  </a:cubicBezTo>
                  <a:cubicBezTo>
                    <a:pt x="273" y="126"/>
                    <a:pt x="455" y="76"/>
                    <a:pt x="639" y="26"/>
                  </a:cubicBezTo>
                  <a:cubicBezTo>
                    <a:pt x="639" y="70"/>
                    <a:pt x="639" y="112"/>
                    <a:pt x="639" y="154"/>
                  </a:cubicBezTo>
                  <a:cubicBezTo>
                    <a:pt x="638" y="344"/>
                    <a:pt x="637" y="253"/>
                    <a:pt x="637" y="443"/>
                  </a:cubicBezTo>
                  <a:cubicBezTo>
                    <a:pt x="637" y="477"/>
                    <a:pt x="637" y="510"/>
                    <a:pt x="638" y="543"/>
                  </a:cubicBezTo>
                  <a:cubicBezTo>
                    <a:pt x="638" y="553"/>
                    <a:pt x="637" y="559"/>
                    <a:pt x="626" y="562"/>
                  </a:cubicBezTo>
                  <a:cubicBezTo>
                    <a:pt x="418" y="618"/>
                    <a:pt x="211" y="675"/>
                    <a:pt x="4" y="731"/>
                  </a:cubicBezTo>
                  <a:cubicBezTo>
                    <a:pt x="3" y="732"/>
                    <a:pt x="2" y="731"/>
                    <a:pt x="0" y="731"/>
                  </a:cubicBezTo>
                  <a:cubicBezTo>
                    <a:pt x="0" y="394"/>
                    <a:pt x="0" y="338"/>
                    <a:pt x="0" y="1"/>
                  </a:cubicBezTo>
                  <a:cubicBezTo>
                    <a:pt x="1" y="1"/>
                    <a:pt x="2" y="0"/>
                    <a:pt x="3" y="0"/>
                  </a:cubicBezTo>
                  <a:close/>
                </a:path>
              </a:pathLst>
            </a:custGeom>
            <a:solidFill>
              <a:schemeClr val="tx1"/>
            </a:solidFill>
            <a:ln>
              <a:noFill/>
            </a:ln>
          </p:spPr>
          <p:txBody>
            <a:bodyPr vert="horz" wrap="square" lIns="91416" tIns="45708" rIns="91416" bIns="45708" numCol="1" anchor="t" anchorCtr="0" compatLnSpc="1">
              <a:prstTxWarp prst="textNoShape">
                <a:avLst/>
              </a:prstTxWarp>
            </a:bodyPr>
            <a:lstStyle/>
            <a:p>
              <a:endParaRPr lang="en-US" sz="1700"/>
            </a:p>
          </p:txBody>
        </p:sp>
        <p:sp>
          <p:nvSpPr>
            <p:cNvPr id="166" name="Freeform 9"/>
            <p:cNvSpPr>
              <a:spLocks/>
            </p:cNvSpPr>
            <p:nvPr/>
          </p:nvSpPr>
          <p:spPr bwMode="auto">
            <a:xfrm>
              <a:off x="9790113" y="5989638"/>
              <a:ext cx="269875" cy="309562"/>
            </a:xfrm>
            <a:custGeom>
              <a:avLst/>
              <a:gdLst>
                <a:gd name="T0" fmla="*/ 636 w 636"/>
                <a:gd name="T1" fmla="*/ 732 h 732"/>
                <a:gd name="T2" fmla="*/ 449 w 636"/>
                <a:gd name="T3" fmla="*/ 681 h 732"/>
                <a:gd name="T4" fmla="*/ 18 w 636"/>
                <a:gd name="T5" fmla="*/ 563 h 732"/>
                <a:gd name="T6" fmla="*/ 0 w 636"/>
                <a:gd name="T7" fmla="*/ 541 h 732"/>
                <a:gd name="T8" fmla="*/ 0 w 636"/>
                <a:gd name="T9" fmla="*/ 45 h 732"/>
                <a:gd name="T10" fmla="*/ 2 w 636"/>
                <a:gd name="T11" fmla="*/ 27 h 732"/>
                <a:gd name="T12" fmla="*/ 545 w 636"/>
                <a:gd name="T13" fmla="*/ 176 h 732"/>
                <a:gd name="T14" fmla="*/ 633 w 636"/>
                <a:gd name="T15" fmla="*/ 0 h 732"/>
                <a:gd name="T16" fmla="*/ 636 w 636"/>
                <a:gd name="T17" fmla="*/ 1 h 732"/>
                <a:gd name="T18" fmla="*/ 636 w 636"/>
                <a:gd name="T19" fmla="*/ 732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6" h="732">
                  <a:moveTo>
                    <a:pt x="636" y="732"/>
                  </a:moveTo>
                  <a:cubicBezTo>
                    <a:pt x="573" y="715"/>
                    <a:pt x="511" y="698"/>
                    <a:pt x="449" y="681"/>
                  </a:cubicBezTo>
                  <a:cubicBezTo>
                    <a:pt x="305" y="642"/>
                    <a:pt x="161" y="602"/>
                    <a:pt x="18" y="563"/>
                  </a:cubicBezTo>
                  <a:cubicBezTo>
                    <a:pt x="4" y="560"/>
                    <a:pt x="0" y="554"/>
                    <a:pt x="0" y="541"/>
                  </a:cubicBezTo>
                  <a:cubicBezTo>
                    <a:pt x="1" y="282"/>
                    <a:pt x="0" y="304"/>
                    <a:pt x="0" y="45"/>
                  </a:cubicBezTo>
                  <a:cubicBezTo>
                    <a:pt x="0" y="40"/>
                    <a:pt x="1" y="35"/>
                    <a:pt x="2" y="27"/>
                  </a:cubicBezTo>
                  <a:cubicBezTo>
                    <a:pt x="183" y="77"/>
                    <a:pt x="363" y="126"/>
                    <a:pt x="545" y="176"/>
                  </a:cubicBezTo>
                  <a:cubicBezTo>
                    <a:pt x="574" y="117"/>
                    <a:pt x="604" y="59"/>
                    <a:pt x="633" y="0"/>
                  </a:cubicBezTo>
                  <a:cubicBezTo>
                    <a:pt x="634" y="0"/>
                    <a:pt x="635" y="1"/>
                    <a:pt x="636" y="1"/>
                  </a:cubicBezTo>
                  <a:cubicBezTo>
                    <a:pt x="636" y="338"/>
                    <a:pt x="636" y="394"/>
                    <a:pt x="636" y="732"/>
                  </a:cubicBezTo>
                  <a:close/>
                </a:path>
              </a:pathLst>
            </a:custGeom>
            <a:solidFill>
              <a:schemeClr val="tx1"/>
            </a:solidFill>
            <a:ln>
              <a:noFill/>
            </a:ln>
          </p:spPr>
          <p:txBody>
            <a:bodyPr vert="horz" wrap="square" lIns="91416" tIns="45708" rIns="91416" bIns="45708" numCol="1" anchor="t" anchorCtr="0" compatLnSpc="1">
              <a:prstTxWarp prst="textNoShape">
                <a:avLst/>
              </a:prstTxWarp>
            </a:bodyPr>
            <a:lstStyle/>
            <a:p>
              <a:endParaRPr lang="en-US" sz="1700"/>
            </a:p>
          </p:txBody>
        </p:sp>
      </p:grpSp>
      <p:grpSp>
        <p:nvGrpSpPr>
          <p:cNvPr id="167" name="Group 166"/>
          <p:cNvGrpSpPr/>
          <p:nvPr/>
        </p:nvGrpSpPr>
        <p:grpSpPr>
          <a:xfrm>
            <a:off x="4674059" y="3736079"/>
            <a:ext cx="2874367" cy="1526940"/>
            <a:chOff x="-903288" y="2617788"/>
            <a:chExt cx="4371976" cy="2322513"/>
          </a:xfrm>
        </p:grpSpPr>
        <p:sp>
          <p:nvSpPr>
            <p:cNvPr id="168" name="Freeform 5"/>
            <p:cNvSpPr>
              <a:spLocks/>
            </p:cNvSpPr>
            <p:nvPr/>
          </p:nvSpPr>
          <p:spPr bwMode="auto">
            <a:xfrm>
              <a:off x="-827088" y="2967038"/>
              <a:ext cx="590550" cy="593725"/>
            </a:xfrm>
            <a:custGeom>
              <a:avLst/>
              <a:gdLst>
                <a:gd name="T0" fmla="*/ 186 w 372"/>
                <a:gd name="T1" fmla="*/ 0 h 374"/>
                <a:gd name="T2" fmla="*/ 0 w 372"/>
                <a:gd name="T3" fmla="*/ 188 h 374"/>
                <a:gd name="T4" fmla="*/ 186 w 372"/>
                <a:gd name="T5" fmla="*/ 374 h 374"/>
                <a:gd name="T6" fmla="*/ 372 w 372"/>
                <a:gd name="T7" fmla="*/ 188 h 374"/>
                <a:gd name="T8" fmla="*/ 186 w 372"/>
                <a:gd name="T9" fmla="*/ 0 h 374"/>
              </a:gdLst>
              <a:ahLst/>
              <a:cxnLst>
                <a:cxn ang="0">
                  <a:pos x="T0" y="T1"/>
                </a:cxn>
                <a:cxn ang="0">
                  <a:pos x="T2" y="T3"/>
                </a:cxn>
                <a:cxn ang="0">
                  <a:pos x="T4" y="T5"/>
                </a:cxn>
                <a:cxn ang="0">
                  <a:pos x="T6" y="T7"/>
                </a:cxn>
                <a:cxn ang="0">
                  <a:pos x="T8" y="T9"/>
                </a:cxn>
              </a:cxnLst>
              <a:rect l="0" t="0" r="r" b="b"/>
              <a:pathLst>
                <a:path w="372" h="374">
                  <a:moveTo>
                    <a:pt x="186" y="0"/>
                  </a:moveTo>
                  <a:lnTo>
                    <a:pt x="0" y="188"/>
                  </a:lnTo>
                  <a:lnTo>
                    <a:pt x="186" y="374"/>
                  </a:lnTo>
                  <a:lnTo>
                    <a:pt x="372" y="188"/>
                  </a:lnTo>
                  <a:lnTo>
                    <a:pt x="186" y="0"/>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00"/>
            </a:p>
          </p:txBody>
        </p:sp>
        <p:sp>
          <p:nvSpPr>
            <p:cNvPr id="169" name="Freeform 6"/>
            <p:cNvSpPr>
              <a:spLocks/>
            </p:cNvSpPr>
            <p:nvPr/>
          </p:nvSpPr>
          <p:spPr bwMode="auto">
            <a:xfrm>
              <a:off x="2671763" y="2967038"/>
              <a:ext cx="595313" cy="593725"/>
            </a:xfrm>
            <a:custGeom>
              <a:avLst/>
              <a:gdLst>
                <a:gd name="T0" fmla="*/ 187 w 375"/>
                <a:gd name="T1" fmla="*/ 0 h 374"/>
                <a:gd name="T2" fmla="*/ 0 w 375"/>
                <a:gd name="T3" fmla="*/ 188 h 374"/>
                <a:gd name="T4" fmla="*/ 187 w 375"/>
                <a:gd name="T5" fmla="*/ 374 h 374"/>
                <a:gd name="T6" fmla="*/ 375 w 375"/>
                <a:gd name="T7" fmla="*/ 188 h 374"/>
                <a:gd name="T8" fmla="*/ 187 w 375"/>
                <a:gd name="T9" fmla="*/ 0 h 374"/>
              </a:gdLst>
              <a:ahLst/>
              <a:cxnLst>
                <a:cxn ang="0">
                  <a:pos x="T0" y="T1"/>
                </a:cxn>
                <a:cxn ang="0">
                  <a:pos x="T2" y="T3"/>
                </a:cxn>
                <a:cxn ang="0">
                  <a:pos x="T4" y="T5"/>
                </a:cxn>
                <a:cxn ang="0">
                  <a:pos x="T6" y="T7"/>
                </a:cxn>
                <a:cxn ang="0">
                  <a:pos x="T8" y="T9"/>
                </a:cxn>
              </a:cxnLst>
              <a:rect l="0" t="0" r="r" b="b"/>
              <a:pathLst>
                <a:path w="375" h="374">
                  <a:moveTo>
                    <a:pt x="187" y="0"/>
                  </a:moveTo>
                  <a:lnTo>
                    <a:pt x="0" y="188"/>
                  </a:lnTo>
                  <a:lnTo>
                    <a:pt x="187" y="374"/>
                  </a:lnTo>
                  <a:lnTo>
                    <a:pt x="375" y="188"/>
                  </a:lnTo>
                  <a:lnTo>
                    <a:pt x="187" y="0"/>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00"/>
            </a:p>
          </p:txBody>
        </p:sp>
        <p:sp>
          <p:nvSpPr>
            <p:cNvPr id="170" name="Freeform 7"/>
            <p:cNvSpPr>
              <a:spLocks/>
            </p:cNvSpPr>
            <p:nvPr/>
          </p:nvSpPr>
          <p:spPr bwMode="auto">
            <a:xfrm>
              <a:off x="-128588" y="2967038"/>
              <a:ext cx="592138" cy="593725"/>
            </a:xfrm>
            <a:custGeom>
              <a:avLst/>
              <a:gdLst>
                <a:gd name="T0" fmla="*/ 186 w 373"/>
                <a:gd name="T1" fmla="*/ 0 h 374"/>
                <a:gd name="T2" fmla="*/ 0 w 373"/>
                <a:gd name="T3" fmla="*/ 188 h 374"/>
                <a:gd name="T4" fmla="*/ 186 w 373"/>
                <a:gd name="T5" fmla="*/ 374 h 374"/>
                <a:gd name="T6" fmla="*/ 373 w 373"/>
                <a:gd name="T7" fmla="*/ 188 h 374"/>
                <a:gd name="T8" fmla="*/ 186 w 373"/>
                <a:gd name="T9" fmla="*/ 0 h 374"/>
              </a:gdLst>
              <a:ahLst/>
              <a:cxnLst>
                <a:cxn ang="0">
                  <a:pos x="T0" y="T1"/>
                </a:cxn>
                <a:cxn ang="0">
                  <a:pos x="T2" y="T3"/>
                </a:cxn>
                <a:cxn ang="0">
                  <a:pos x="T4" y="T5"/>
                </a:cxn>
                <a:cxn ang="0">
                  <a:pos x="T6" y="T7"/>
                </a:cxn>
                <a:cxn ang="0">
                  <a:pos x="T8" y="T9"/>
                </a:cxn>
              </a:cxnLst>
              <a:rect l="0" t="0" r="r" b="b"/>
              <a:pathLst>
                <a:path w="373" h="374">
                  <a:moveTo>
                    <a:pt x="186" y="0"/>
                  </a:moveTo>
                  <a:lnTo>
                    <a:pt x="0" y="188"/>
                  </a:lnTo>
                  <a:lnTo>
                    <a:pt x="186" y="374"/>
                  </a:lnTo>
                  <a:lnTo>
                    <a:pt x="373" y="188"/>
                  </a:lnTo>
                  <a:lnTo>
                    <a:pt x="186" y="0"/>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00"/>
            </a:p>
          </p:txBody>
        </p:sp>
        <p:sp>
          <p:nvSpPr>
            <p:cNvPr id="171" name="Freeform 8"/>
            <p:cNvSpPr>
              <a:spLocks/>
            </p:cNvSpPr>
            <p:nvPr/>
          </p:nvSpPr>
          <p:spPr bwMode="auto">
            <a:xfrm>
              <a:off x="569913" y="2967038"/>
              <a:ext cx="592138" cy="593725"/>
            </a:xfrm>
            <a:custGeom>
              <a:avLst/>
              <a:gdLst>
                <a:gd name="T0" fmla="*/ 187 w 373"/>
                <a:gd name="T1" fmla="*/ 0 h 374"/>
                <a:gd name="T2" fmla="*/ 0 w 373"/>
                <a:gd name="T3" fmla="*/ 188 h 374"/>
                <a:gd name="T4" fmla="*/ 187 w 373"/>
                <a:gd name="T5" fmla="*/ 374 h 374"/>
                <a:gd name="T6" fmla="*/ 373 w 373"/>
                <a:gd name="T7" fmla="*/ 188 h 374"/>
                <a:gd name="T8" fmla="*/ 187 w 373"/>
                <a:gd name="T9" fmla="*/ 0 h 374"/>
              </a:gdLst>
              <a:ahLst/>
              <a:cxnLst>
                <a:cxn ang="0">
                  <a:pos x="T0" y="T1"/>
                </a:cxn>
                <a:cxn ang="0">
                  <a:pos x="T2" y="T3"/>
                </a:cxn>
                <a:cxn ang="0">
                  <a:pos x="T4" y="T5"/>
                </a:cxn>
                <a:cxn ang="0">
                  <a:pos x="T6" y="T7"/>
                </a:cxn>
                <a:cxn ang="0">
                  <a:pos x="T8" y="T9"/>
                </a:cxn>
              </a:cxnLst>
              <a:rect l="0" t="0" r="r" b="b"/>
              <a:pathLst>
                <a:path w="373" h="374">
                  <a:moveTo>
                    <a:pt x="187" y="0"/>
                  </a:moveTo>
                  <a:lnTo>
                    <a:pt x="0" y="188"/>
                  </a:lnTo>
                  <a:lnTo>
                    <a:pt x="187" y="374"/>
                  </a:lnTo>
                  <a:lnTo>
                    <a:pt x="373" y="188"/>
                  </a:lnTo>
                  <a:lnTo>
                    <a:pt x="187" y="0"/>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00"/>
            </a:p>
          </p:txBody>
        </p:sp>
        <p:sp>
          <p:nvSpPr>
            <p:cNvPr id="172" name="Freeform 9"/>
            <p:cNvSpPr>
              <a:spLocks/>
            </p:cNvSpPr>
            <p:nvPr/>
          </p:nvSpPr>
          <p:spPr bwMode="auto">
            <a:xfrm>
              <a:off x="1270000" y="2967038"/>
              <a:ext cx="593725" cy="593725"/>
            </a:xfrm>
            <a:custGeom>
              <a:avLst/>
              <a:gdLst>
                <a:gd name="T0" fmla="*/ 186 w 374"/>
                <a:gd name="T1" fmla="*/ 0 h 374"/>
                <a:gd name="T2" fmla="*/ 0 w 374"/>
                <a:gd name="T3" fmla="*/ 188 h 374"/>
                <a:gd name="T4" fmla="*/ 186 w 374"/>
                <a:gd name="T5" fmla="*/ 374 h 374"/>
                <a:gd name="T6" fmla="*/ 374 w 374"/>
                <a:gd name="T7" fmla="*/ 188 h 374"/>
                <a:gd name="T8" fmla="*/ 186 w 374"/>
                <a:gd name="T9" fmla="*/ 0 h 374"/>
              </a:gdLst>
              <a:ahLst/>
              <a:cxnLst>
                <a:cxn ang="0">
                  <a:pos x="T0" y="T1"/>
                </a:cxn>
                <a:cxn ang="0">
                  <a:pos x="T2" y="T3"/>
                </a:cxn>
                <a:cxn ang="0">
                  <a:pos x="T4" y="T5"/>
                </a:cxn>
                <a:cxn ang="0">
                  <a:pos x="T6" y="T7"/>
                </a:cxn>
                <a:cxn ang="0">
                  <a:pos x="T8" y="T9"/>
                </a:cxn>
              </a:cxnLst>
              <a:rect l="0" t="0" r="r" b="b"/>
              <a:pathLst>
                <a:path w="374" h="374">
                  <a:moveTo>
                    <a:pt x="186" y="0"/>
                  </a:moveTo>
                  <a:lnTo>
                    <a:pt x="0" y="188"/>
                  </a:lnTo>
                  <a:lnTo>
                    <a:pt x="186" y="374"/>
                  </a:lnTo>
                  <a:lnTo>
                    <a:pt x="374" y="188"/>
                  </a:lnTo>
                  <a:lnTo>
                    <a:pt x="186" y="0"/>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00"/>
            </a:p>
          </p:txBody>
        </p:sp>
        <p:sp>
          <p:nvSpPr>
            <p:cNvPr id="173" name="Freeform 10"/>
            <p:cNvSpPr>
              <a:spLocks/>
            </p:cNvSpPr>
            <p:nvPr/>
          </p:nvSpPr>
          <p:spPr bwMode="auto">
            <a:xfrm>
              <a:off x="1968500" y="2967038"/>
              <a:ext cx="593725" cy="593725"/>
            </a:xfrm>
            <a:custGeom>
              <a:avLst/>
              <a:gdLst>
                <a:gd name="T0" fmla="*/ 187 w 374"/>
                <a:gd name="T1" fmla="*/ 0 h 374"/>
                <a:gd name="T2" fmla="*/ 0 w 374"/>
                <a:gd name="T3" fmla="*/ 188 h 374"/>
                <a:gd name="T4" fmla="*/ 187 w 374"/>
                <a:gd name="T5" fmla="*/ 374 h 374"/>
                <a:gd name="T6" fmla="*/ 374 w 374"/>
                <a:gd name="T7" fmla="*/ 188 h 374"/>
                <a:gd name="T8" fmla="*/ 187 w 374"/>
                <a:gd name="T9" fmla="*/ 0 h 374"/>
              </a:gdLst>
              <a:ahLst/>
              <a:cxnLst>
                <a:cxn ang="0">
                  <a:pos x="T0" y="T1"/>
                </a:cxn>
                <a:cxn ang="0">
                  <a:pos x="T2" y="T3"/>
                </a:cxn>
                <a:cxn ang="0">
                  <a:pos x="T4" y="T5"/>
                </a:cxn>
                <a:cxn ang="0">
                  <a:pos x="T6" y="T7"/>
                </a:cxn>
                <a:cxn ang="0">
                  <a:pos x="T8" y="T9"/>
                </a:cxn>
              </a:cxnLst>
              <a:rect l="0" t="0" r="r" b="b"/>
              <a:pathLst>
                <a:path w="374" h="374">
                  <a:moveTo>
                    <a:pt x="187" y="0"/>
                  </a:moveTo>
                  <a:lnTo>
                    <a:pt x="0" y="188"/>
                  </a:lnTo>
                  <a:lnTo>
                    <a:pt x="187" y="374"/>
                  </a:lnTo>
                  <a:lnTo>
                    <a:pt x="374" y="188"/>
                  </a:lnTo>
                  <a:lnTo>
                    <a:pt x="187" y="0"/>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00"/>
            </a:p>
          </p:txBody>
        </p:sp>
        <p:sp>
          <p:nvSpPr>
            <p:cNvPr id="174" name="Freeform 11"/>
            <p:cNvSpPr>
              <a:spLocks/>
            </p:cNvSpPr>
            <p:nvPr/>
          </p:nvSpPr>
          <p:spPr bwMode="auto">
            <a:xfrm>
              <a:off x="223838" y="3317875"/>
              <a:ext cx="593725" cy="595313"/>
            </a:xfrm>
            <a:custGeom>
              <a:avLst/>
              <a:gdLst>
                <a:gd name="T0" fmla="*/ 186 w 374"/>
                <a:gd name="T1" fmla="*/ 0 h 375"/>
                <a:gd name="T2" fmla="*/ 0 w 374"/>
                <a:gd name="T3" fmla="*/ 187 h 375"/>
                <a:gd name="T4" fmla="*/ 186 w 374"/>
                <a:gd name="T5" fmla="*/ 375 h 375"/>
                <a:gd name="T6" fmla="*/ 374 w 374"/>
                <a:gd name="T7" fmla="*/ 187 h 375"/>
                <a:gd name="T8" fmla="*/ 186 w 374"/>
                <a:gd name="T9" fmla="*/ 0 h 375"/>
              </a:gdLst>
              <a:ahLst/>
              <a:cxnLst>
                <a:cxn ang="0">
                  <a:pos x="T0" y="T1"/>
                </a:cxn>
                <a:cxn ang="0">
                  <a:pos x="T2" y="T3"/>
                </a:cxn>
                <a:cxn ang="0">
                  <a:pos x="T4" y="T5"/>
                </a:cxn>
                <a:cxn ang="0">
                  <a:pos x="T6" y="T7"/>
                </a:cxn>
                <a:cxn ang="0">
                  <a:pos x="T8" y="T9"/>
                </a:cxn>
              </a:cxnLst>
              <a:rect l="0" t="0" r="r" b="b"/>
              <a:pathLst>
                <a:path w="374" h="375">
                  <a:moveTo>
                    <a:pt x="186" y="0"/>
                  </a:moveTo>
                  <a:lnTo>
                    <a:pt x="0" y="187"/>
                  </a:lnTo>
                  <a:lnTo>
                    <a:pt x="186" y="375"/>
                  </a:lnTo>
                  <a:lnTo>
                    <a:pt x="374" y="187"/>
                  </a:lnTo>
                  <a:lnTo>
                    <a:pt x="186" y="0"/>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00"/>
            </a:p>
          </p:txBody>
        </p:sp>
        <p:sp>
          <p:nvSpPr>
            <p:cNvPr id="175" name="Freeform 12"/>
            <p:cNvSpPr>
              <a:spLocks/>
            </p:cNvSpPr>
            <p:nvPr/>
          </p:nvSpPr>
          <p:spPr bwMode="auto">
            <a:xfrm>
              <a:off x="922338" y="3317875"/>
              <a:ext cx="593725" cy="595313"/>
            </a:xfrm>
            <a:custGeom>
              <a:avLst/>
              <a:gdLst>
                <a:gd name="T0" fmla="*/ 186 w 374"/>
                <a:gd name="T1" fmla="*/ 0 h 375"/>
                <a:gd name="T2" fmla="*/ 0 w 374"/>
                <a:gd name="T3" fmla="*/ 187 h 375"/>
                <a:gd name="T4" fmla="*/ 186 w 374"/>
                <a:gd name="T5" fmla="*/ 375 h 375"/>
                <a:gd name="T6" fmla="*/ 374 w 374"/>
                <a:gd name="T7" fmla="*/ 187 h 375"/>
                <a:gd name="T8" fmla="*/ 186 w 374"/>
                <a:gd name="T9" fmla="*/ 0 h 375"/>
              </a:gdLst>
              <a:ahLst/>
              <a:cxnLst>
                <a:cxn ang="0">
                  <a:pos x="T0" y="T1"/>
                </a:cxn>
                <a:cxn ang="0">
                  <a:pos x="T2" y="T3"/>
                </a:cxn>
                <a:cxn ang="0">
                  <a:pos x="T4" y="T5"/>
                </a:cxn>
                <a:cxn ang="0">
                  <a:pos x="T6" y="T7"/>
                </a:cxn>
                <a:cxn ang="0">
                  <a:pos x="T8" y="T9"/>
                </a:cxn>
              </a:cxnLst>
              <a:rect l="0" t="0" r="r" b="b"/>
              <a:pathLst>
                <a:path w="374" h="375">
                  <a:moveTo>
                    <a:pt x="186" y="0"/>
                  </a:moveTo>
                  <a:lnTo>
                    <a:pt x="0" y="187"/>
                  </a:lnTo>
                  <a:lnTo>
                    <a:pt x="186" y="375"/>
                  </a:lnTo>
                  <a:lnTo>
                    <a:pt x="374" y="187"/>
                  </a:lnTo>
                  <a:lnTo>
                    <a:pt x="186" y="0"/>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00"/>
            </a:p>
          </p:txBody>
        </p:sp>
        <p:sp>
          <p:nvSpPr>
            <p:cNvPr id="176" name="Freeform 13"/>
            <p:cNvSpPr>
              <a:spLocks/>
            </p:cNvSpPr>
            <p:nvPr/>
          </p:nvSpPr>
          <p:spPr bwMode="auto">
            <a:xfrm>
              <a:off x="1620838" y="3317875"/>
              <a:ext cx="595313" cy="595313"/>
            </a:xfrm>
            <a:custGeom>
              <a:avLst/>
              <a:gdLst>
                <a:gd name="T0" fmla="*/ 187 w 375"/>
                <a:gd name="T1" fmla="*/ 0 h 375"/>
                <a:gd name="T2" fmla="*/ 0 w 375"/>
                <a:gd name="T3" fmla="*/ 187 h 375"/>
                <a:gd name="T4" fmla="*/ 187 w 375"/>
                <a:gd name="T5" fmla="*/ 375 h 375"/>
                <a:gd name="T6" fmla="*/ 375 w 375"/>
                <a:gd name="T7" fmla="*/ 187 h 375"/>
                <a:gd name="T8" fmla="*/ 187 w 375"/>
                <a:gd name="T9" fmla="*/ 0 h 375"/>
              </a:gdLst>
              <a:ahLst/>
              <a:cxnLst>
                <a:cxn ang="0">
                  <a:pos x="T0" y="T1"/>
                </a:cxn>
                <a:cxn ang="0">
                  <a:pos x="T2" y="T3"/>
                </a:cxn>
                <a:cxn ang="0">
                  <a:pos x="T4" y="T5"/>
                </a:cxn>
                <a:cxn ang="0">
                  <a:pos x="T6" y="T7"/>
                </a:cxn>
                <a:cxn ang="0">
                  <a:pos x="T8" y="T9"/>
                </a:cxn>
              </a:cxnLst>
              <a:rect l="0" t="0" r="r" b="b"/>
              <a:pathLst>
                <a:path w="375" h="375">
                  <a:moveTo>
                    <a:pt x="187" y="0"/>
                  </a:moveTo>
                  <a:lnTo>
                    <a:pt x="0" y="187"/>
                  </a:lnTo>
                  <a:lnTo>
                    <a:pt x="187" y="375"/>
                  </a:lnTo>
                  <a:lnTo>
                    <a:pt x="375" y="187"/>
                  </a:lnTo>
                  <a:lnTo>
                    <a:pt x="187" y="0"/>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00"/>
            </a:p>
          </p:txBody>
        </p:sp>
        <p:sp>
          <p:nvSpPr>
            <p:cNvPr id="177" name="Freeform 14"/>
            <p:cNvSpPr>
              <a:spLocks/>
            </p:cNvSpPr>
            <p:nvPr/>
          </p:nvSpPr>
          <p:spPr bwMode="auto">
            <a:xfrm>
              <a:off x="223838" y="2617788"/>
              <a:ext cx="593725" cy="595313"/>
            </a:xfrm>
            <a:custGeom>
              <a:avLst/>
              <a:gdLst>
                <a:gd name="T0" fmla="*/ 186 w 374"/>
                <a:gd name="T1" fmla="*/ 0 h 375"/>
                <a:gd name="T2" fmla="*/ 0 w 374"/>
                <a:gd name="T3" fmla="*/ 188 h 375"/>
                <a:gd name="T4" fmla="*/ 186 w 374"/>
                <a:gd name="T5" fmla="*/ 375 h 375"/>
                <a:gd name="T6" fmla="*/ 374 w 374"/>
                <a:gd name="T7" fmla="*/ 188 h 375"/>
                <a:gd name="T8" fmla="*/ 186 w 374"/>
                <a:gd name="T9" fmla="*/ 0 h 375"/>
              </a:gdLst>
              <a:ahLst/>
              <a:cxnLst>
                <a:cxn ang="0">
                  <a:pos x="T0" y="T1"/>
                </a:cxn>
                <a:cxn ang="0">
                  <a:pos x="T2" y="T3"/>
                </a:cxn>
                <a:cxn ang="0">
                  <a:pos x="T4" y="T5"/>
                </a:cxn>
                <a:cxn ang="0">
                  <a:pos x="T6" y="T7"/>
                </a:cxn>
                <a:cxn ang="0">
                  <a:pos x="T8" y="T9"/>
                </a:cxn>
              </a:cxnLst>
              <a:rect l="0" t="0" r="r" b="b"/>
              <a:pathLst>
                <a:path w="374" h="375">
                  <a:moveTo>
                    <a:pt x="186" y="0"/>
                  </a:moveTo>
                  <a:lnTo>
                    <a:pt x="0" y="188"/>
                  </a:lnTo>
                  <a:lnTo>
                    <a:pt x="186" y="375"/>
                  </a:lnTo>
                  <a:lnTo>
                    <a:pt x="374" y="188"/>
                  </a:lnTo>
                  <a:lnTo>
                    <a:pt x="186" y="0"/>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00"/>
            </a:p>
          </p:txBody>
        </p:sp>
        <p:sp>
          <p:nvSpPr>
            <p:cNvPr id="178" name="Freeform 15"/>
            <p:cNvSpPr>
              <a:spLocks/>
            </p:cNvSpPr>
            <p:nvPr/>
          </p:nvSpPr>
          <p:spPr bwMode="auto">
            <a:xfrm>
              <a:off x="922338" y="2617788"/>
              <a:ext cx="593725" cy="595313"/>
            </a:xfrm>
            <a:custGeom>
              <a:avLst/>
              <a:gdLst>
                <a:gd name="T0" fmla="*/ 186 w 374"/>
                <a:gd name="T1" fmla="*/ 0 h 375"/>
                <a:gd name="T2" fmla="*/ 0 w 374"/>
                <a:gd name="T3" fmla="*/ 188 h 375"/>
                <a:gd name="T4" fmla="*/ 186 w 374"/>
                <a:gd name="T5" fmla="*/ 375 h 375"/>
                <a:gd name="T6" fmla="*/ 374 w 374"/>
                <a:gd name="T7" fmla="*/ 188 h 375"/>
                <a:gd name="T8" fmla="*/ 186 w 374"/>
                <a:gd name="T9" fmla="*/ 0 h 375"/>
              </a:gdLst>
              <a:ahLst/>
              <a:cxnLst>
                <a:cxn ang="0">
                  <a:pos x="T0" y="T1"/>
                </a:cxn>
                <a:cxn ang="0">
                  <a:pos x="T2" y="T3"/>
                </a:cxn>
                <a:cxn ang="0">
                  <a:pos x="T4" y="T5"/>
                </a:cxn>
                <a:cxn ang="0">
                  <a:pos x="T6" y="T7"/>
                </a:cxn>
                <a:cxn ang="0">
                  <a:pos x="T8" y="T9"/>
                </a:cxn>
              </a:cxnLst>
              <a:rect l="0" t="0" r="r" b="b"/>
              <a:pathLst>
                <a:path w="374" h="375">
                  <a:moveTo>
                    <a:pt x="186" y="0"/>
                  </a:moveTo>
                  <a:lnTo>
                    <a:pt x="0" y="188"/>
                  </a:lnTo>
                  <a:lnTo>
                    <a:pt x="186" y="375"/>
                  </a:lnTo>
                  <a:lnTo>
                    <a:pt x="374" y="188"/>
                  </a:lnTo>
                  <a:lnTo>
                    <a:pt x="186" y="0"/>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00"/>
            </a:p>
          </p:txBody>
        </p:sp>
        <p:sp>
          <p:nvSpPr>
            <p:cNvPr id="179" name="Freeform 16"/>
            <p:cNvSpPr>
              <a:spLocks/>
            </p:cNvSpPr>
            <p:nvPr/>
          </p:nvSpPr>
          <p:spPr bwMode="auto">
            <a:xfrm>
              <a:off x="1620838" y="2617788"/>
              <a:ext cx="595313" cy="595313"/>
            </a:xfrm>
            <a:custGeom>
              <a:avLst/>
              <a:gdLst>
                <a:gd name="T0" fmla="*/ 187 w 375"/>
                <a:gd name="T1" fmla="*/ 0 h 375"/>
                <a:gd name="T2" fmla="*/ 0 w 375"/>
                <a:gd name="T3" fmla="*/ 188 h 375"/>
                <a:gd name="T4" fmla="*/ 187 w 375"/>
                <a:gd name="T5" fmla="*/ 375 h 375"/>
                <a:gd name="T6" fmla="*/ 375 w 375"/>
                <a:gd name="T7" fmla="*/ 188 h 375"/>
                <a:gd name="T8" fmla="*/ 187 w 375"/>
                <a:gd name="T9" fmla="*/ 0 h 375"/>
              </a:gdLst>
              <a:ahLst/>
              <a:cxnLst>
                <a:cxn ang="0">
                  <a:pos x="T0" y="T1"/>
                </a:cxn>
                <a:cxn ang="0">
                  <a:pos x="T2" y="T3"/>
                </a:cxn>
                <a:cxn ang="0">
                  <a:pos x="T4" y="T5"/>
                </a:cxn>
                <a:cxn ang="0">
                  <a:pos x="T6" y="T7"/>
                </a:cxn>
                <a:cxn ang="0">
                  <a:pos x="T8" y="T9"/>
                </a:cxn>
              </a:cxnLst>
              <a:rect l="0" t="0" r="r" b="b"/>
              <a:pathLst>
                <a:path w="375" h="375">
                  <a:moveTo>
                    <a:pt x="187" y="0"/>
                  </a:moveTo>
                  <a:lnTo>
                    <a:pt x="0" y="188"/>
                  </a:lnTo>
                  <a:lnTo>
                    <a:pt x="187" y="375"/>
                  </a:lnTo>
                  <a:lnTo>
                    <a:pt x="375" y="188"/>
                  </a:lnTo>
                  <a:lnTo>
                    <a:pt x="187" y="0"/>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00"/>
            </a:p>
          </p:txBody>
        </p:sp>
        <p:sp>
          <p:nvSpPr>
            <p:cNvPr id="180" name="Freeform 17"/>
            <p:cNvSpPr>
              <a:spLocks/>
            </p:cNvSpPr>
            <p:nvPr/>
          </p:nvSpPr>
          <p:spPr bwMode="auto">
            <a:xfrm>
              <a:off x="-781050" y="2865438"/>
              <a:ext cx="4008438" cy="798513"/>
            </a:xfrm>
            <a:custGeom>
              <a:avLst/>
              <a:gdLst>
                <a:gd name="T0" fmla="*/ 2 w 2525"/>
                <a:gd name="T1" fmla="*/ 230 h 503"/>
                <a:gd name="T2" fmla="*/ 387 w 2525"/>
                <a:gd name="T3" fmla="*/ 230 h 503"/>
                <a:gd name="T4" fmla="*/ 599 w 2525"/>
                <a:gd name="T5" fmla="*/ 441 h 503"/>
                <a:gd name="T6" fmla="*/ 818 w 2525"/>
                <a:gd name="T7" fmla="*/ 222 h 503"/>
                <a:gd name="T8" fmla="*/ 1038 w 2525"/>
                <a:gd name="T9" fmla="*/ 442 h 503"/>
                <a:gd name="T10" fmla="*/ 1480 w 2525"/>
                <a:gd name="T11" fmla="*/ 0 h 503"/>
                <a:gd name="T12" fmla="*/ 1701 w 2525"/>
                <a:gd name="T13" fmla="*/ 222 h 503"/>
                <a:gd name="T14" fmla="*/ 1920 w 2525"/>
                <a:gd name="T15" fmla="*/ 3 h 503"/>
                <a:gd name="T16" fmla="*/ 2150 w 2525"/>
                <a:gd name="T17" fmla="*/ 231 h 503"/>
                <a:gd name="T18" fmla="*/ 2525 w 2525"/>
                <a:gd name="T19" fmla="*/ 231 h 503"/>
                <a:gd name="T20" fmla="*/ 2525 w 2525"/>
                <a:gd name="T21" fmla="*/ 275 h 503"/>
                <a:gd name="T22" fmla="*/ 2131 w 2525"/>
                <a:gd name="T23" fmla="*/ 275 h 503"/>
                <a:gd name="T24" fmla="*/ 1919 w 2525"/>
                <a:gd name="T25" fmla="*/ 64 h 503"/>
                <a:gd name="T26" fmla="*/ 1698 w 2525"/>
                <a:gd name="T27" fmla="*/ 283 h 503"/>
                <a:gd name="T28" fmla="*/ 1480 w 2525"/>
                <a:gd name="T29" fmla="*/ 64 h 503"/>
                <a:gd name="T30" fmla="*/ 1039 w 2525"/>
                <a:gd name="T31" fmla="*/ 503 h 503"/>
                <a:gd name="T32" fmla="*/ 819 w 2525"/>
                <a:gd name="T33" fmla="*/ 283 h 503"/>
                <a:gd name="T34" fmla="*/ 600 w 2525"/>
                <a:gd name="T35" fmla="*/ 502 h 503"/>
                <a:gd name="T36" fmla="*/ 370 w 2525"/>
                <a:gd name="T37" fmla="*/ 272 h 503"/>
                <a:gd name="T38" fmla="*/ 0 w 2525"/>
                <a:gd name="T39" fmla="*/ 272 h 503"/>
                <a:gd name="T40" fmla="*/ 2 w 2525"/>
                <a:gd name="T41" fmla="*/ 230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5" h="503">
                  <a:moveTo>
                    <a:pt x="2" y="230"/>
                  </a:moveTo>
                  <a:lnTo>
                    <a:pt x="387" y="230"/>
                  </a:lnTo>
                  <a:lnTo>
                    <a:pt x="599" y="441"/>
                  </a:lnTo>
                  <a:lnTo>
                    <a:pt x="818" y="222"/>
                  </a:lnTo>
                  <a:lnTo>
                    <a:pt x="1038" y="442"/>
                  </a:lnTo>
                  <a:lnTo>
                    <a:pt x="1480" y="0"/>
                  </a:lnTo>
                  <a:lnTo>
                    <a:pt x="1701" y="222"/>
                  </a:lnTo>
                  <a:lnTo>
                    <a:pt x="1920" y="3"/>
                  </a:lnTo>
                  <a:lnTo>
                    <a:pt x="2150" y="231"/>
                  </a:lnTo>
                  <a:lnTo>
                    <a:pt x="2525" y="231"/>
                  </a:lnTo>
                  <a:lnTo>
                    <a:pt x="2525" y="275"/>
                  </a:lnTo>
                  <a:lnTo>
                    <a:pt x="2131" y="275"/>
                  </a:lnTo>
                  <a:lnTo>
                    <a:pt x="1919" y="64"/>
                  </a:lnTo>
                  <a:lnTo>
                    <a:pt x="1698" y="283"/>
                  </a:lnTo>
                  <a:lnTo>
                    <a:pt x="1480" y="64"/>
                  </a:lnTo>
                  <a:lnTo>
                    <a:pt x="1039" y="503"/>
                  </a:lnTo>
                  <a:lnTo>
                    <a:pt x="819" y="283"/>
                  </a:lnTo>
                  <a:lnTo>
                    <a:pt x="600" y="502"/>
                  </a:lnTo>
                  <a:lnTo>
                    <a:pt x="370" y="272"/>
                  </a:lnTo>
                  <a:lnTo>
                    <a:pt x="0" y="272"/>
                  </a:lnTo>
                  <a:lnTo>
                    <a:pt x="2" y="230"/>
                  </a:lnTo>
                  <a:close/>
                </a:path>
              </a:pathLst>
            </a:custGeom>
            <a:solidFill>
              <a:srgbClr val="FFD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00"/>
            </a:p>
          </p:txBody>
        </p:sp>
        <p:sp>
          <p:nvSpPr>
            <p:cNvPr id="181" name="Freeform 18"/>
            <p:cNvSpPr>
              <a:spLocks noEditPoints="1"/>
            </p:cNvSpPr>
            <p:nvPr/>
          </p:nvSpPr>
          <p:spPr bwMode="auto">
            <a:xfrm>
              <a:off x="-787400" y="2857500"/>
              <a:ext cx="4021138" cy="815975"/>
            </a:xfrm>
            <a:custGeom>
              <a:avLst/>
              <a:gdLst>
                <a:gd name="T0" fmla="*/ 1043 w 2533"/>
                <a:gd name="T1" fmla="*/ 514 h 514"/>
                <a:gd name="T2" fmla="*/ 823 w 2533"/>
                <a:gd name="T3" fmla="*/ 294 h 514"/>
                <a:gd name="T4" fmla="*/ 604 w 2533"/>
                <a:gd name="T5" fmla="*/ 514 h 514"/>
                <a:gd name="T6" fmla="*/ 372 w 2533"/>
                <a:gd name="T7" fmla="*/ 281 h 514"/>
                <a:gd name="T8" fmla="*/ 0 w 2533"/>
                <a:gd name="T9" fmla="*/ 281 h 514"/>
                <a:gd name="T10" fmla="*/ 3 w 2533"/>
                <a:gd name="T11" fmla="*/ 231 h 514"/>
                <a:gd name="T12" fmla="*/ 393 w 2533"/>
                <a:gd name="T13" fmla="*/ 231 h 514"/>
                <a:gd name="T14" fmla="*/ 603 w 2533"/>
                <a:gd name="T15" fmla="*/ 441 h 514"/>
                <a:gd name="T16" fmla="*/ 822 w 2533"/>
                <a:gd name="T17" fmla="*/ 221 h 514"/>
                <a:gd name="T18" fmla="*/ 1042 w 2533"/>
                <a:gd name="T19" fmla="*/ 442 h 514"/>
                <a:gd name="T20" fmla="*/ 1484 w 2533"/>
                <a:gd name="T21" fmla="*/ 0 h 514"/>
                <a:gd name="T22" fmla="*/ 1705 w 2533"/>
                <a:gd name="T23" fmla="*/ 220 h 514"/>
                <a:gd name="T24" fmla="*/ 1924 w 2533"/>
                <a:gd name="T25" fmla="*/ 1 h 514"/>
                <a:gd name="T26" fmla="*/ 2155 w 2533"/>
                <a:gd name="T27" fmla="*/ 232 h 514"/>
                <a:gd name="T28" fmla="*/ 2533 w 2533"/>
                <a:gd name="T29" fmla="*/ 232 h 514"/>
                <a:gd name="T30" fmla="*/ 2533 w 2533"/>
                <a:gd name="T31" fmla="*/ 284 h 514"/>
                <a:gd name="T32" fmla="*/ 2133 w 2533"/>
                <a:gd name="T33" fmla="*/ 284 h 514"/>
                <a:gd name="T34" fmla="*/ 1923 w 2533"/>
                <a:gd name="T35" fmla="*/ 74 h 514"/>
                <a:gd name="T36" fmla="*/ 1702 w 2533"/>
                <a:gd name="T37" fmla="*/ 294 h 514"/>
                <a:gd name="T38" fmla="*/ 1484 w 2533"/>
                <a:gd name="T39" fmla="*/ 74 h 514"/>
                <a:gd name="T40" fmla="*/ 1043 w 2533"/>
                <a:gd name="T41" fmla="*/ 514 h 514"/>
                <a:gd name="T42" fmla="*/ 823 w 2533"/>
                <a:gd name="T43" fmla="*/ 282 h 514"/>
                <a:gd name="T44" fmla="*/ 1043 w 2533"/>
                <a:gd name="T45" fmla="*/ 503 h 514"/>
                <a:gd name="T46" fmla="*/ 1484 w 2533"/>
                <a:gd name="T47" fmla="*/ 62 h 514"/>
                <a:gd name="T48" fmla="*/ 1702 w 2533"/>
                <a:gd name="T49" fmla="*/ 282 h 514"/>
                <a:gd name="T50" fmla="*/ 1923 w 2533"/>
                <a:gd name="T51" fmla="*/ 62 h 514"/>
                <a:gd name="T52" fmla="*/ 2136 w 2533"/>
                <a:gd name="T53" fmla="*/ 276 h 514"/>
                <a:gd name="T54" fmla="*/ 2525 w 2533"/>
                <a:gd name="T55" fmla="*/ 276 h 514"/>
                <a:gd name="T56" fmla="*/ 2525 w 2533"/>
                <a:gd name="T57" fmla="*/ 240 h 514"/>
                <a:gd name="T58" fmla="*/ 2151 w 2533"/>
                <a:gd name="T59" fmla="*/ 240 h 514"/>
                <a:gd name="T60" fmla="*/ 1924 w 2533"/>
                <a:gd name="T61" fmla="*/ 13 h 514"/>
                <a:gd name="T62" fmla="*/ 1705 w 2533"/>
                <a:gd name="T63" fmla="*/ 232 h 514"/>
                <a:gd name="T64" fmla="*/ 1484 w 2533"/>
                <a:gd name="T65" fmla="*/ 10 h 514"/>
                <a:gd name="T66" fmla="*/ 1042 w 2533"/>
                <a:gd name="T67" fmla="*/ 454 h 514"/>
                <a:gd name="T68" fmla="*/ 822 w 2533"/>
                <a:gd name="T69" fmla="*/ 234 h 514"/>
                <a:gd name="T70" fmla="*/ 603 w 2533"/>
                <a:gd name="T71" fmla="*/ 453 h 514"/>
                <a:gd name="T72" fmla="*/ 389 w 2533"/>
                <a:gd name="T73" fmla="*/ 239 h 514"/>
                <a:gd name="T74" fmla="*/ 10 w 2533"/>
                <a:gd name="T75" fmla="*/ 239 h 514"/>
                <a:gd name="T76" fmla="*/ 8 w 2533"/>
                <a:gd name="T77" fmla="*/ 273 h 514"/>
                <a:gd name="T78" fmla="*/ 376 w 2533"/>
                <a:gd name="T79" fmla="*/ 273 h 514"/>
                <a:gd name="T80" fmla="*/ 604 w 2533"/>
                <a:gd name="T81" fmla="*/ 501 h 514"/>
                <a:gd name="T82" fmla="*/ 823 w 2533"/>
                <a:gd name="T83" fmla="*/ 282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33" h="514">
                  <a:moveTo>
                    <a:pt x="1043" y="514"/>
                  </a:moveTo>
                  <a:lnTo>
                    <a:pt x="823" y="294"/>
                  </a:lnTo>
                  <a:lnTo>
                    <a:pt x="604" y="514"/>
                  </a:lnTo>
                  <a:lnTo>
                    <a:pt x="372" y="281"/>
                  </a:lnTo>
                  <a:lnTo>
                    <a:pt x="0" y="281"/>
                  </a:lnTo>
                  <a:lnTo>
                    <a:pt x="3" y="231"/>
                  </a:lnTo>
                  <a:lnTo>
                    <a:pt x="393" y="231"/>
                  </a:lnTo>
                  <a:lnTo>
                    <a:pt x="603" y="441"/>
                  </a:lnTo>
                  <a:lnTo>
                    <a:pt x="822" y="221"/>
                  </a:lnTo>
                  <a:lnTo>
                    <a:pt x="1042" y="442"/>
                  </a:lnTo>
                  <a:lnTo>
                    <a:pt x="1484" y="0"/>
                  </a:lnTo>
                  <a:lnTo>
                    <a:pt x="1705" y="220"/>
                  </a:lnTo>
                  <a:lnTo>
                    <a:pt x="1924" y="1"/>
                  </a:lnTo>
                  <a:lnTo>
                    <a:pt x="2155" y="232"/>
                  </a:lnTo>
                  <a:lnTo>
                    <a:pt x="2533" y="232"/>
                  </a:lnTo>
                  <a:lnTo>
                    <a:pt x="2533" y="284"/>
                  </a:lnTo>
                  <a:lnTo>
                    <a:pt x="2133" y="284"/>
                  </a:lnTo>
                  <a:lnTo>
                    <a:pt x="1923" y="74"/>
                  </a:lnTo>
                  <a:lnTo>
                    <a:pt x="1702" y="294"/>
                  </a:lnTo>
                  <a:lnTo>
                    <a:pt x="1484" y="74"/>
                  </a:lnTo>
                  <a:lnTo>
                    <a:pt x="1043" y="514"/>
                  </a:lnTo>
                  <a:close/>
                  <a:moveTo>
                    <a:pt x="823" y="282"/>
                  </a:moveTo>
                  <a:lnTo>
                    <a:pt x="1043" y="503"/>
                  </a:lnTo>
                  <a:lnTo>
                    <a:pt x="1484" y="62"/>
                  </a:lnTo>
                  <a:lnTo>
                    <a:pt x="1702" y="282"/>
                  </a:lnTo>
                  <a:lnTo>
                    <a:pt x="1923" y="62"/>
                  </a:lnTo>
                  <a:lnTo>
                    <a:pt x="2136" y="276"/>
                  </a:lnTo>
                  <a:lnTo>
                    <a:pt x="2525" y="276"/>
                  </a:lnTo>
                  <a:lnTo>
                    <a:pt x="2525" y="240"/>
                  </a:lnTo>
                  <a:lnTo>
                    <a:pt x="2151" y="240"/>
                  </a:lnTo>
                  <a:lnTo>
                    <a:pt x="1924" y="13"/>
                  </a:lnTo>
                  <a:lnTo>
                    <a:pt x="1705" y="232"/>
                  </a:lnTo>
                  <a:lnTo>
                    <a:pt x="1484" y="10"/>
                  </a:lnTo>
                  <a:lnTo>
                    <a:pt x="1042" y="454"/>
                  </a:lnTo>
                  <a:lnTo>
                    <a:pt x="822" y="234"/>
                  </a:lnTo>
                  <a:lnTo>
                    <a:pt x="603" y="453"/>
                  </a:lnTo>
                  <a:lnTo>
                    <a:pt x="389" y="239"/>
                  </a:lnTo>
                  <a:lnTo>
                    <a:pt x="10" y="239"/>
                  </a:lnTo>
                  <a:lnTo>
                    <a:pt x="8" y="273"/>
                  </a:lnTo>
                  <a:lnTo>
                    <a:pt x="376" y="273"/>
                  </a:lnTo>
                  <a:lnTo>
                    <a:pt x="604" y="501"/>
                  </a:lnTo>
                  <a:lnTo>
                    <a:pt x="823"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00"/>
            </a:p>
          </p:txBody>
        </p:sp>
        <p:sp>
          <p:nvSpPr>
            <p:cNvPr id="182" name="Rectangle 19"/>
            <p:cNvSpPr>
              <a:spLocks noChangeArrowheads="1"/>
            </p:cNvSpPr>
            <p:nvPr/>
          </p:nvSpPr>
          <p:spPr bwMode="auto">
            <a:xfrm>
              <a:off x="-903288" y="3200400"/>
              <a:ext cx="144463" cy="131763"/>
            </a:xfrm>
            <a:prstGeom prst="rect">
              <a:avLst/>
            </a:prstGeom>
            <a:solidFill>
              <a:schemeClr val="tx1"/>
            </a:solidFill>
            <a:ln>
              <a:noFill/>
            </a:ln>
          </p:spPr>
          <p:txBody>
            <a:bodyPr vert="horz" wrap="square" lIns="91416" tIns="45708" rIns="91416" bIns="45708" numCol="1" anchor="t" anchorCtr="0" compatLnSpc="1">
              <a:prstTxWarp prst="textNoShape">
                <a:avLst/>
              </a:prstTxWarp>
            </a:bodyPr>
            <a:lstStyle/>
            <a:p>
              <a:endParaRPr lang="en-US" sz="1700"/>
            </a:p>
          </p:txBody>
        </p:sp>
        <p:sp>
          <p:nvSpPr>
            <p:cNvPr id="183" name="Rectangle 20"/>
            <p:cNvSpPr>
              <a:spLocks noChangeArrowheads="1"/>
            </p:cNvSpPr>
            <p:nvPr/>
          </p:nvSpPr>
          <p:spPr bwMode="auto">
            <a:xfrm>
              <a:off x="3184525" y="3200400"/>
              <a:ext cx="144463" cy="131763"/>
            </a:xfrm>
            <a:prstGeom prst="rect">
              <a:avLst/>
            </a:prstGeom>
            <a:solidFill>
              <a:schemeClr val="tx1"/>
            </a:solidFill>
            <a:ln>
              <a:noFill/>
            </a:ln>
          </p:spPr>
          <p:txBody>
            <a:bodyPr vert="horz" wrap="square" lIns="91416" tIns="45708" rIns="91416" bIns="45708" numCol="1" anchor="t" anchorCtr="0" compatLnSpc="1">
              <a:prstTxWarp prst="textNoShape">
                <a:avLst/>
              </a:prstTxWarp>
            </a:bodyPr>
            <a:lstStyle/>
            <a:p>
              <a:endParaRPr lang="en-US" sz="1700"/>
            </a:p>
          </p:txBody>
        </p:sp>
        <p:sp>
          <p:nvSpPr>
            <p:cNvPr id="184" name="Rectangle 21"/>
            <p:cNvSpPr>
              <a:spLocks noChangeArrowheads="1"/>
            </p:cNvSpPr>
            <p:nvPr/>
          </p:nvSpPr>
          <p:spPr bwMode="auto">
            <a:xfrm>
              <a:off x="-776288" y="4443413"/>
              <a:ext cx="171450" cy="496888"/>
            </a:xfrm>
            <a:prstGeom prst="rect">
              <a:avLst/>
            </a:prstGeom>
            <a:solidFill>
              <a:schemeClr val="tx1"/>
            </a:solidFill>
            <a:ln>
              <a:noFill/>
            </a:ln>
          </p:spPr>
          <p:txBody>
            <a:bodyPr vert="horz" wrap="square" lIns="91416" tIns="45708" rIns="91416" bIns="45708" numCol="1" anchor="t" anchorCtr="0" compatLnSpc="1">
              <a:prstTxWarp prst="textNoShape">
                <a:avLst/>
              </a:prstTxWarp>
            </a:bodyPr>
            <a:lstStyle/>
            <a:p>
              <a:endParaRPr lang="en-US" sz="1700"/>
            </a:p>
          </p:txBody>
        </p:sp>
        <p:sp>
          <p:nvSpPr>
            <p:cNvPr id="186" name="Freeform 22"/>
            <p:cNvSpPr>
              <a:spLocks/>
            </p:cNvSpPr>
            <p:nvPr/>
          </p:nvSpPr>
          <p:spPr bwMode="auto">
            <a:xfrm>
              <a:off x="298450" y="4443413"/>
              <a:ext cx="373063" cy="496888"/>
            </a:xfrm>
            <a:custGeom>
              <a:avLst/>
              <a:gdLst>
                <a:gd name="T0" fmla="*/ 0 w 235"/>
                <a:gd name="T1" fmla="*/ 0 h 313"/>
                <a:gd name="T2" fmla="*/ 234 w 235"/>
                <a:gd name="T3" fmla="*/ 0 h 313"/>
                <a:gd name="T4" fmla="*/ 234 w 235"/>
                <a:gd name="T5" fmla="*/ 67 h 313"/>
                <a:gd name="T6" fmla="*/ 109 w 235"/>
                <a:gd name="T7" fmla="*/ 67 h 313"/>
                <a:gd name="T8" fmla="*/ 109 w 235"/>
                <a:gd name="T9" fmla="*/ 121 h 313"/>
                <a:gd name="T10" fmla="*/ 223 w 235"/>
                <a:gd name="T11" fmla="*/ 121 h 313"/>
                <a:gd name="T12" fmla="*/ 223 w 235"/>
                <a:gd name="T13" fmla="*/ 187 h 313"/>
                <a:gd name="T14" fmla="*/ 109 w 235"/>
                <a:gd name="T15" fmla="*/ 187 h 313"/>
                <a:gd name="T16" fmla="*/ 109 w 235"/>
                <a:gd name="T17" fmla="*/ 246 h 313"/>
                <a:gd name="T18" fmla="*/ 235 w 235"/>
                <a:gd name="T19" fmla="*/ 246 h 313"/>
                <a:gd name="T20" fmla="*/ 235 w 235"/>
                <a:gd name="T21" fmla="*/ 313 h 313"/>
                <a:gd name="T22" fmla="*/ 0 w 235"/>
                <a:gd name="T23" fmla="*/ 313 h 313"/>
                <a:gd name="T24" fmla="*/ 0 w 235"/>
                <a:gd name="T25"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5" h="313">
                  <a:moveTo>
                    <a:pt x="0" y="0"/>
                  </a:moveTo>
                  <a:lnTo>
                    <a:pt x="234" y="0"/>
                  </a:lnTo>
                  <a:lnTo>
                    <a:pt x="234" y="67"/>
                  </a:lnTo>
                  <a:lnTo>
                    <a:pt x="109" y="67"/>
                  </a:lnTo>
                  <a:lnTo>
                    <a:pt x="109" y="121"/>
                  </a:lnTo>
                  <a:lnTo>
                    <a:pt x="223" y="121"/>
                  </a:lnTo>
                  <a:lnTo>
                    <a:pt x="223" y="187"/>
                  </a:lnTo>
                  <a:lnTo>
                    <a:pt x="109" y="187"/>
                  </a:lnTo>
                  <a:lnTo>
                    <a:pt x="109" y="246"/>
                  </a:lnTo>
                  <a:lnTo>
                    <a:pt x="235" y="246"/>
                  </a:lnTo>
                  <a:lnTo>
                    <a:pt x="235" y="313"/>
                  </a:lnTo>
                  <a:lnTo>
                    <a:pt x="0" y="313"/>
                  </a:lnTo>
                  <a:lnTo>
                    <a:pt x="0" y="0"/>
                  </a:lnTo>
                  <a:close/>
                </a:path>
              </a:pathLst>
            </a:custGeom>
            <a:solidFill>
              <a:schemeClr val="tx1"/>
            </a:solidFill>
            <a:ln>
              <a:noFill/>
            </a:ln>
          </p:spPr>
          <p:txBody>
            <a:bodyPr vert="horz" wrap="square" lIns="91416" tIns="45708" rIns="91416" bIns="45708" numCol="1" anchor="t" anchorCtr="0" compatLnSpc="1">
              <a:prstTxWarp prst="textNoShape">
                <a:avLst/>
              </a:prstTxWarp>
            </a:bodyPr>
            <a:lstStyle/>
            <a:p>
              <a:endParaRPr lang="en-US" sz="1700"/>
            </a:p>
          </p:txBody>
        </p:sp>
        <p:sp>
          <p:nvSpPr>
            <p:cNvPr id="187" name="Freeform 23"/>
            <p:cNvSpPr>
              <a:spLocks/>
            </p:cNvSpPr>
            <p:nvPr/>
          </p:nvSpPr>
          <p:spPr bwMode="auto">
            <a:xfrm>
              <a:off x="1522413" y="4443413"/>
              <a:ext cx="482600" cy="496888"/>
            </a:xfrm>
            <a:custGeom>
              <a:avLst/>
              <a:gdLst>
                <a:gd name="T0" fmla="*/ 0 w 304"/>
                <a:gd name="T1" fmla="*/ 79 h 313"/>
                <a:gd name="T2" fmla="*/ 0 w 304"/>
                <a:gd name="T3" fmla="*/ 0 h 313"/>
                <a:gd name="T4" fmla="*/ 304 w 304"/>
                <a:gd name="T5" fmla="*/ 0 h 313"/>
                <a:gd name="T6" fmla="*/ 304 w 304"/>
                <a:gd name="T7" fmla="*/ 79 h 313"/>
                <a:gd name="T8" fmla="*/ 207 w 304"/>
                <a:gd name="T9" fmla="*/ 79 h 313"/>
                <a:gd name="T10" fmla="*/ 207 w 304"/>
                <a:gd name="T11" fmla="*/ 313 h 313"/>
                <a:gd name="T12" fmla="*/ 99 w 304"/>
                <a:gd name="T13" fmla="*/ 313 h 313"/>
                <a:gd name="T14" fmla="*/ 99 w 304"/>
                <a:gd name="T15" fmla="*/ 79 h 313"/>
                <a:gd name="T16" fmla="*/ 0 w 304"/>
                <a:gd name="T17" fmla="*/ 7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4" h="313">
                  <a:moveTo>
                    <a:pt x="0" y="79"/>
                  </a:moveTo>
                  <a:lnTo>
                    <a:pt x="0" y="0"/>
                  </a:lnTo>
                  <a:lnTo>
                    <a:pt x="304" y="0"/>
                  </a:lnTo>
                  <a:lnTo>
                    <a:pt x="304" y="79"/>
                  </a:lnTo>
                  <a:lnTo>
                    <a:pt x="207" y="79"/>
                  </a:lnTo>
                  <a:lnTo>
                    <a:pt x="207" y="313"/>
                  </a:lnTo>
                  <a:lnTo>
                    <a:pt x="99" y="313"/>
                  </a:lnTo>
                  <a:lnTo>
                    <a:pt x="99" y="79"/>
                  </a:lnTo>
                  <a:lnTo>
                    <a:pt x="0" y="79"/>
                  </a:lnTo>
                  <a:close/>
                </a:path>
              </a:pathLst>
            </a:custGeom>
            <a:solidFill>
              <a:schemeClr val="tx1"/>
            </a:solidFill>
            <a:ln>
              <a:noFill/>
            </a:ln>
          </p:spPr>
          <p:txBody>
            <a:bodyPr vert="horz" wrap="square" lIns="91416" tIns="45708" rIns="91416" bIns="45708" numCol="1" anchor="t" anchorCtr="0" compatLnSpc="1">
              <a:prstTxWarp prst="textNoShape">
                <a:avLst/>
              </a:prstTxWarp>
            </a:bodyPr>
            <a:lstStyle/>
            <a:p>
              <a:endParaRPr lang="en-US" sz="1700"/>
            </a:p>
          </p:txBody>
        </p:sp>
        <p:sp>
          <p:nvSpPr>
            <p:cNvPr id="188" name="Freeform 24"/>
            <p:cNvSpPr>
              <a:spLocks/>
            </p:cNvSpPr>
            <p:nvPr/>
          </p:nvSpPr>
          <p:spPr bwMode="auto">
            <a:xfrm>
              <a:off x="2873375" y="4443413"/>
              <a:ext cx="363538" cy="496888"/>
            </a:xfrm>
            <a:custGeom>
              <a:avLst/>
              <a:gdLst>
                <a:gd name="T0" fmla="*/ 0 w 229"/>
                <a:gd name="T1" fmla="*/ 0 h 313"/>
                <a:gd name="T2" fmla="*/ 229 w 229"/>
                <a:gd name="T3" fmla="*/ 0 h 313"/>
                <a:gd name="T4" fmla="*/ 229 w 229"/>
                <a:gd name="T5" fmla="*/ 67 h 313"/>
                <a:gd name="T6" fmla="*/ 110 w 229"/>
                <a:gd name="T7" fmla="*/ 67 h 313"/>
                <a:gd name="T8" fmla="*/ 110 w 229"/>
                <a:gd name="T9" fmla="*/ 123 h 313"/>
                <a:gd name="T10" fmla="*/ 221 w 229"/>
                <a:gd name="T11" fmla="*/ 123 h 313"/>
                <a:gd name="T12" fmla="*/ 221 w 229"/>
                <a:gd name="T13" fmla="*/ 188 h 313"/>
                <a:gd name="T14" fmla="*/ 110 w 229"/>
                <a:gd name="T15" fmla="*/ 188 h 313"/>
                <a:gd name="T16" fmla="*/ 110 w 229"/>
                <a:gd name="T17" fmla="*/ 313 h 313"/>
                <a:gd name="T18" fmla="*/ 0 w 229"/>
                <a:gd name="T19" fmla="*/ 313 h 313"/>
                <a:gd name="T20" fmla="*/ 0 w 229"/>
                <a:gd name="T21"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9" h="313">
                  <a:moveTo>
                    <a:pt x="0" y="0"/>
                  </a:moveTo>
                  <a:lnTo>
                    <a:pt x="229" y="0"/>
                  </a:lnTo>
                  <a:lnTo>
                    <a:pt x="229" y="67"/>
                  </a:lnTo>
                  <a:lnTo>
                    <a:pt x="110" y="67"/>
                  </a:lnTo>
                  <a:lnTo>
                    <a:pt x="110" y="123"/>
                  </a:lnTo>
                  <a:lnTo>
                    <a:pt x="221" y="123"/>
                  </a:lnTo>
                  <a:lnTo>
                    <a:pt x="221" y="188"/>
                  </a:lnTo>
                  <a:lnTo>
                    <a:pt x="110" y="188"/>
                  </a:lnTo>
                  <a:lnTo>
                    <a:pt x="110" y="313"/>
                  </a:lnTo>
                  <a:lnTo>
                    <a:pt x="0" y="313"/>
                  </a:lnTo>
                  <a:lnTo>
                    <a:pt x="0" y="0"/>
                  </a:lnTo>
                  <a:close/>
                </a:path>
              </a:pathLst>
            </a:custGeom>
            <a:solidFill>
              <a:schemeClr val="tx1"/>
            </a:solidFill>
            <a:ln>
              <a:noFill/>
            </a:ln>
          </p:spPr>
          <p:txBody>
            <a:bodyPr vert="horz" wrap="square" lIns="91416" tIns="45708" rIns="91416" bIns="45708" numCol="1" anchor="t" anchorCtr="0" compatLnSpc="1">
              <a:prstTxWarp prst="textNoShape">
                <a:avLst/>
              </a:prstTxWarp>
            </a:bodyPr>
            <a:lstStyle/>
            <a:p>
              <a:endParaRPr lang="en-US" sz="1700"/>
            </a:p>
          </p:txBody>
        </p:sp>
        <p:sp>
          <p:nvSpPr>
            <p:cNvPr id="219" name="Freeform 25"/>
            <p:cNvSpPr>
              <a:spLocks noEditPoints="1"/>
            </p:cNvSpPr>
            <p:nvPr/>
          </p:nvSpPr>
          <p:spPr bwMode="auto">
            <a:xfrm>
              <a:off x="3306763" y="4440238"/>
              <a:ext cx="161925" cy="158750"/>
            </a:xfrm>
            <a:custGeom>
              <a:avLst/>
              <a:gdLst>
                <a:gd name="T0" fmla="*/ 37 w 75"/>
                <a:gd name="T1" fmla="*/ 0 h 74"/>
                <a:gd name="T2" fmla="*/ 75 w 75"/>
                <a:gd name="T3" fmla="*/ 37 h 74"/>
                <a:gd name="T4" fmla="*/ 37 w 75"/>
                <a:gd name="T5" fmla="*/ 74 h 74"/>
                <a:gd name="T6" fmla="*/ 0 w 75"/>
                <a:gd name="T7" fmla="*/ 37 h 74"/>
                <a:gd name="T8" fmla="*/ 37 w 75"/>
                <a:gd name="T9" fmla="*/ 0 h 74"/>
                <a:gd name="T10" fmla="*/ 37 w 75"/>
                <a:gd name="T11" fmla="*/ 67 h 74"/>
                <a:gd name="T12" fmla="*/ 68 w 75"/>
                <a:gd name="T13" fmla="*/ 37 h 74"/>
                <a:gd name="T14" fmla="*/ 37 w 75"/>
                <a:gd name="T15" fmla="*/ 7 h 74"/>
                <a:gd name="T16" fmla="*/ 7 w 75"/>
                <a:gd name="T17" fmla="*/ 37 h 74"/>
                <a:gd name="T18" fmla="*/ 37 w 75"/>
                <a:gd name="T19" fmla="*/ 67 h 74"/>
                <a:gd name="T20" fmla="*/ 45 w 75"/>
                <a:gd name="T21" fmla="*/ 57 h 74"/>
                <a:gd name="T22" fmla="*/ 42 w 75"/>
                <a:gd name="T23" fmla="*/ 50 h 74"/>
                <a:gd name="T24" fmla="*/ 31 w 75"/>
                <a:gd name="T25" fmla="*/ 41 h 74"/>
                <a:gd name="T26" fmla="*/ 29 w 75"/>
                <a:gd name="T27" fmla="*/ 41 h 74"/>
                <a:gd name="T28" fmla="*/ 29 w 75"/>
                <a:gd name="T29" fmla="*/ 57 h 74"/>
                <a:gd name="T30" fmla="*/ 21 w 75"/>
                <a:gd name="T31" fmla="*/ 57 h 74"/>
                <a:gd name="T32" fmla="*/ 21 w 75"/>
                <a:gd name="T33" fmla="*/ 17 h 74"/>
                <a:gd name="T34" fmla="*/ 41 w 75"/>
                <a:gd name="T35" fmla="*/ 17 h 74"/>
                <a:gd name="T36" fmla="*/ 53 w 75"/>
                <a:gd name="T37" fmla="*/ 28 h 74"/>
                <a:gd name="T38" fmla="*/ 42 w 75"/>
                <a:gd name="T39" fmla="*/ 39 h 74"/>
                <a:gd name="T40" fmla="*/ 42 w 75"/>
                <a:gd name="T41" fmla="*/ 40 h 74"/>
                <a:gd name="T42" fmla="*/ 51 w 75"/>
                <a:gd name="T43" fmla="*/ 49 h 74"/>
                <a:gd name="T44" fmla="*/ 55 w 75"/>
                <a:gd name="T45" fmla="*/ 57 h 74"/>
                <a:gd name="T46" fmla="*/ 45 w 75"/>
                <a:gd name="T47" fmla="*/ 57 h 74"/>
                <a:gd name="T48" fmla="*/ 36 w 75"/>
                <a:gd name="T49" fmla="*/ 34 h 74"/>
                <a:gd name="T50" fmla="*/ 44 w 75"/>
                <a:gd name="T51" fmla="*/ 29 h 74"/>
                <a:gd name="T52" fmla="*/ 36 w 75"/>
                <a:gd name="T53" fmla="*/ 23 h 74"/>
                <a:gd name="T54" fmla="*/ 29 w 75"/>
                <a:gd name="T55" fmla="*/ 23 h 74"/>
                <a:gd name="T56" fmla="*/ 29 w 75"/>
                <a:gd name="T57" fmla="*/ 34 h 74"/>
                <a:gd name="T58" fmla="*/ 36 w 75"/>
                <a:gd name="T59" fmla="*/ 3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5" h="74">
                  <a:moveTo>
                    <a:pt x="37" y="0"/>
                  </a:moveTo>
                  <a:cubicBezTo>
                    <a:pt x="58" y="0"/>
                    <a:pt x="75" y="16"/>
                    <a:pt x="75" y="37"/>
                  </a:cubicBezTo>
                  <a:cubicBezTo>
                    <a:pt x="75" y="58"/>
                    <a:pt x="58" y="74"/>
                    <a:pt x="37" y="74"/>
                  </a:cubicBezTo>
                  <a:cubicBezTo>
                    <a:pt x="17" y="74"/>
                    <a:pt x="0" y="58"/>
                    <a:pt x="0" y="37"/>
                  </a:cubicBezTo>
                  <a:cubicBezTo>
                    <a:pt x="0" y="16"/>
                    <a:pt x="17" y="0"/>
                    <a:pt x="37" y="0"/>
                  </a:cubicBezTo>
                  <a:close/>
                  <a:moveTo>
                    <a:pt x="37" y="67"/>
                  </a:moveTo>
                  <a:cubicBezTo>
                    <a:pt x="54" y="67"/>
                    <a:pt x="68" y="54"/>
                    <a:pt x="68" y="37"/>
                  </a:cubicBezTo>
                  <a:cubicBezTo>
                    <a:pt x="68" y="20"/>
                    <a:pt x="54" y="7"/>
                    <a:pt x="37" y="7"/>
                  </a:cubicBezTo>
                  <a:cubicBezTo>
                    <a:pt x="21" y="7"/>
                    <a:pt x="7" y="20"/>
                    <a:pt x="7" y="37"/>
                  </a:cubicBezTo>
                  <a:cubicBezTo>
                    <a:pt x="7" y="54"/>
                    <a:pt x="21" y="67"/>
                    <a:pt x="37" y="67"/>
                  </a:cubicBezTo>
                  <a:close/>
                  <a:moveTo>
                    <a:pt x="45" y="57"/>
                  </a:moveTo>
                  <a:cubicBezTo>
                    <a:pt x="42" y="50"/>
                    <a:pt x="42" y="50"/>
                    <a:pt x="42" y="50"/>
                  </a:cubicBezTo>
                  <a:cubicBezTo>
                    <a:pt x="38" y="43"/>
                    <a:pt x="35" y="41"/>
                    <a:pt x="31" y="41"/>
                  </a:cubicBezTo>
                  <a:cubicBezTo>
                    <a:pt x="29" y="41"/>
                    <a:pt x="29" y="41"/>
                    <a:pt x="29" y="41"/>
                  </a:cubicBezTo>
                  <a:cubicBezTo>
                    <a:pt x="29" y="57"/>
                    <a:pt x="29" y="57"/>
                    <a:pt x="29" y="57"/>
                  </a:cubicBezTo>
                  <a:cubicBezTo>
                    <a:pt x="21" y="57"/>
                    <a:pt x="21" y="57"/>
                    <a:pt x="21" y="57"/>
                  </a:cubicBezTo>
                  <a:cubicBezTo>
                    <a:pt x="21" y="17"/>
                    <a:pt x="21" y="17"/>
                    <a:pt x="21" y="17"/>
                  </a:cubicBezTo>
                  <a:cubicBezTo>
                    <a:pt x="41" y="17"/>
                    <a:pt x="41" y="17"/>
                    <a:pt x="41" y="17"/>
                  </a:cubicBezTo>
                  <a:cubicBezTo>
                    <a:pt x="49" y="17"/>
                    <a:pt x="53" y="22"/>
                    <a:pt x="53" y="28"/>
                  </a:cubicBezTo>
                  <a:cubicBezTo>
                    <a:pt x="53" y="34"/>
                    <a:pt x="49" y="39"/>
                    <a:pt x="42" y="39"/>
                  </a:cubicBezTo>
                  <a:cubicBezTo>
                    <a:pt x="42" y="40"/>
                    <a:pt x="42" y="40"/>
                    <a:pt x="42" y="40"/>
                  </a:cubicBezTo>
                  <a:cubicBezTo>
                    <a:pt x="45" y="41"/>
                    <a:pt x="46" y="42"/>
                    <a:pt x="51" y="49"/>
                  </a:cubicBezTo>
                  <a:cubicBezTo>
                    <a:pt x="55" y="57"/>
                    <a:pt x="55" y="57"/>
                    <a:pt x="55" y="57"/>
                  </a:cubicBezTo>
                  <a:lnTo>
                    <a:pt x="45" y="57"/>
                  </a:lnTo>
                  <a:close/>
                  <a:moveTo>
                    <a:pt x="36" y="34"/>
                  </a:moveTo>
                  <a:cubicBezTo>
                    <a:pt x="42" y="34"/>
                    <a:pt x="44" y="32"/>
                    <a:pt x="44" y="29"/>
                  </a:cubicBezTo>
                  <a:cubicBezTo>
                    <a:pt x="44" y="25"/>
                    <a:pt x="42" y="23"/>
                    <a:pt x="36" y="23"/>
                  </a:cubicBezTo>
                  <a:cubicBezTo>
                    <a:pt x="29" y="23"/>
                    <a:pt x="29" y="23"/>
                    <a:pt x="29" y="23"/>
                  </a:cubicBezTo>
                  <a:cubicBezTo>
                    <a:pt x="29" y="34"/>
                    <a:pt x="29" y="34"/>
                    <a:pt x="29" y="34"/>
                  </a:cubicBezTo>
                  <a:lnTo>
                    <a:pt x="36" y="34"/>
                  </a:lnTo>
                  <a:close/>
                </a:path>
              </a:pathLst>
            </a:custGeom>
            <a:solidFill>
              <a:schemeClr val="tx1"/>
            </a:solidFill>
            <a:ln>
              <a:noFill/>
            </a:ln>
          </p:spPr>
          <p:txBody>
            <a:bodyPr vert="horz" wrap="square" lIns="91416" tIns="45708" rIns="91416" bIns="45708" numCol="1" anchor="t" anchorCtr="0" compatLnSpc="1">
              <a:prstTxWarp prst="textNoShape">
                <a:avLst/>
              </a:prstTxWarp>
            </a:bodyPr>
            <a:lstStyle/>
            <a:p>
              <a:endParaRPr lang="en-US" sz="1700"/>
            </a:p>
          </p:txBody>
        </p:sp>
      </p:grpSp>
      <p:grpSp>
        <p:nvGrpSpPr>
          <p:cNvPr id="4" name="Group 3"/>
          <p:cNvGrpSpPr/>
          <p:nvPr/>
        </p:nvGrpSpPr>
        <p:grpSpPr>
          <a:xfrm>
            <a:off x="8236952" y="4021473"/>
            <a:ext cx="3227053" cy="813569"/>
            <a:chOff x="8055941" y="3779564"/>
            <a:chExt cx="4186565" cy="1055471"/>
          </a:xfrm>
        </p:grpSpPr>
        <p:grpSp>
          <p:nvGrpSpPr>
            <p:cNvPr id="221" name="Group 220"/>
            <p:cNvGrpSpPr/>
            <p:nvPr/>
          </p:nvGrpSpPr>
          <p:grpSpPr>
            <a:xfrm>
              <a:off x="10862761" y="3779564"/>
              <a:ext cx="1379745" cy="1055471"/>
              <a:chOff x="6231768" y="7673652"/>
              <a:chExt cx="1033463" cy="790575"/>
            </a:xfrm>
          </p:grpSpPr>
          <p:sp>
            <p:nvSpPr>
              <p:cNvPr id="242" name="Rectangle 241"/>
              <p:cNvSpPr/>
              <p:nvPr/>
            </p:nvSpPr>
            <p:spPr>
              <a:xfrm>
                <a:off x="6231768" y="7673652"/>
                <a:ext cx="1033463" cy="790575"/>
              </a:xfrm>
              <a:prstGeom prst="rect">
                <a:avLst/>
              </a:prstGeom>
              <a:gradFill flip="none" rotWithShape="1">
                <a:gsLst>
                  <a:gs pos="100000">
                    <a:schemeClr val="bg1">
                      <a:lumMod val="50000"/>
                    </a:schemeClr>
                  </a:gs>
                  <a:gs pos="0">
                    <a:srgbClr val="1F1F1F">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243" name="Group 157"/>
              <p:cNvGrpSpPr>
                <a:grpSpLocks noChangeAspect="1"/>
              </p:cNvGrpSpPr>
              <p:nvPr/>
            </p:nvGrpSpPr>
            <p:grpSpPr>
              <a:xfrm>
                <a:off x="6403626" y="7773664"/>
                <a:ext cx="689746" cy="428004"/>
                <a:chOff x="13636625" y="1373188"/>
                <a:chExt cx="1330325" cy="825500"/>
              </a:xfrm>
              <a:solidFill>
                <a:schemeClr val="bg1"/>
              </a:solidFill>
            </p:grpSpPr>
            <p:sp>
              <p:nvSpPr>
                <p:cNvPr id="245" name="Rectangle 17"/>
                <p:cNvSpPr>
                  <a:spLocks noChangeArrowheads="1"/>
                </p:cNvSpPr>
                <p:nvPr/>
              </p:nvSpPr>
              <p:spPr bwMode="auto">
                <a:xfrm>
                  <a:off x="13636625" y="1373188"/>
                  <a:ext cx="406400" cy="88900"/>
                </a:xfrm>
                <a:prstGeom prst="rect">
                  <a:avLst/>
                </a:prstGeom>
                <a:grpFill/>
                <a:ln w="19050" cap="flat" cmpd="sng">
                  <a:noFill/>
                  <a:prstDash val="solid"/>
                  <a:round/>
                  <a:headEnd type="none" w="med" len="med"/>
                  <a:tailEnd type="none" w="med" len="med"/>
                </a:ln>
                <a:effectLst/>
              </p:spPr>
              <p:txBody>
                <a:bodyPr/>
                <a:lstStyle/>
                <a:p>
                  <a:pPr defTabSz="1190121"/>
                  <a:endParaRPr lang="en-US" sz="2800">
                    <a:solidFill>
                      <a:srgbClr val="4C4D4F"/>
                    </a:solidFill>
                  </a:endParaRPr>
                </a:p>
              </p:txBody>
            </p:sp>
            <p:sp>
              <p:nvSpPr>
                <p:cNvPr id="246" name="Rectangle 18"/>
                <p:cNvSpPr>
                  <a:spLocks noChangeArrowheads="1"/>
                </p:cNvSpPr>
                <p:nvPr/>
              </p:nvSpPr>
              <p:spPr bwMode="auto">
                <a:xfrm>
                  <a:off x="14100175" y="1373188"/>
                  <a:ext cx="406400" cy="88900"/>
                </a:xfrm>
                <a:prstGeom prst="rect">
                  <a:avLst/>
                </a:prstGeom>
                <a:grpFill/>
                <a:ln w="19050" cap="flat" cmpd="sng">
                  <a:noFill/>
                  <a:prstDash val="solid"/>
                  <a:round/>
                  <a:headEnd type="none" w="med" len="med"/>
                  <a:tailEnd type="none" w="med" len="med"/>
                </a:ln>
                <a:effectLst/>
              </p:spPr>
              <p:txBody>
                <a:bodyPr/>
                <a:lstStyle/>
                <a:p>
                  <a:pPr defTabSz="1190121"/>
                  <a:endParaRPr lang="en-US" sz="2800">
                    <a:solidFill>
                      <a:srgbClr val="4C4D4F"/>
                    </a:solidFill>
                  </a:endParaRPr>
                </a:p>
              </p:txBody>
            </p:sp>
            <p:sp>
              <p:nvSpPr>
                <p:cNvPr id="247" name="Rectangle 19"/>
                <p:cNvSpPr>
                  <a:spLocks noChangeArrowheads="1"/>
                </p:cNvSpPr>
                <p:nvPr/>
              </p:nvSpPr>
              <p:spPr bwMode="auto">
                <a:xfrm>
                  <a:off x="14560550" y="1373188"/>
                  <a:ext cx="406400" cy="88900"/>
                </a:xfrm>
                <a:prstGeom prst="rect">
                  <a:avLst/>
                </a:prstGeom>
                <a:grpFill/>
                <a:ln w="19050" cap="flat" cmpd="sng">
                  <a:noFill/>
                  <a:prstDash val="solid"/>
                  <a:round/>
                  <a:headEnd type="none" w="med" len="med"/>
                  <a:tailEnd type="none" w="med" len="med"/>
                </a:ln>
                <a:effectLst/>
              </p:spPr>
              <p:txBody>
                <a:bodyPr/>
                <a:lstStyle/>
                <a:p>
                  <a:pPr defTabSz="1190121"/>
                  <a:endParaRPr lang="en-US" sz="2800">
                    <a:solidFill>
                      <a:srgbClr val="4C4D4F"/>
                    </a:solidFill>
                  </a:endParaRPr>
                </a:p>
              </p:txBody>
            </p:sp>
            <p:sp>
              <p:nvSpPr>
                <p:cNvPr id="248" name="Rectangle 20"/>
                <p:cNvSpPr>
                  <a:spLocks noChangeArrowheads="1"/>
                </p:cNvSpPr>
                <p:nvPr/>
              </p:nvSpPr>
              <p:spPr bwMode="auto">
                <a:xfrm>
                  <a:off x="13868400" y="1519238"/>
                  <a:ext cx="406400" cy="92075"/>
                </a:xfrm>
                <a:prstGeom prst="rect">
                  <a:avLst/>
                </a:prstGeom>
                <a:grpFill/>
                <a:ln w="19050" cap="flat" cmpd="sng">
                  <a:noFill/>
                  <a:prstDash val="solid"/>
                  <a:round/>
                  <a:headEnd type="none" w="med" len="med"/>
                  <a:tailEnd type="none" w="med" len="med"/>
                </a:ln>
                <a:effectLst/>
              </p:spPr>
              <p:txBody>
                <a:bodyPr/>
                <a:lstStyle/>
                <a:p>
                  <a:pPr defTabSz="1190121"/>
                  <a:endParaRPr lang="en-US" sz="2800">
                    <a:solidFill>
                      <a:srgbClr val="4C4D4F"/>
                    </a:solidFill>
                  </a:endParaRPr>
                </a:p>
              </p:txBody>
            </p:sp>
            <p:sp>
              <p:nvSpPr>
                <p:cNvPr id="249" name="Rectangle 21"/>
                <p:cNvSpPr>
                  <a:spLocks noChangeArrowheads="1"/>
                </p:cNvSpPr>
                <p:nvPr/>
              </p:nvSpPr>
              <p:spPr bwMode="auto">
                <a:xfrm>
                  <a:off x="14328775" y="1519238"/>
                  <a:ext cx="406400" cy="92075"/>
                </a:xfrm>
                <a:prstGeom prst="rect">
                  <a:avLst/>
                </a:prstGeom>
                <a:grpFill/>
                <a:ln w="19050" cap="flat" cmpd="sng">
                  <a:noFill/>
                  <a:prstDash val="solid"/>
                  <a:round/>
                  <a:headEnd type="none" w="med" len="med"/>
                  <a:tailEnd type="none" w="med" len="med"/>
                </a:ln>
                <a:effectLst/>
              </p:spPr>
              <p:txBody>
                <a:bodyPr/>
                <a:lstStyle/>
                <a:p>
                  <a:pPr defTabSz="1190121"/>
                  <a:endParaRPr lang="en-US" sz="2800">
                    <a:solidFill>
                      <a:srgbClr val="4C4D4F"/>
                    </a:solidFill>
                  </a:endParaRPr>
                </a:p>
              </p:txBody>
            </p:sp>
            <p:sp>
              <p:nvSpPr>
                <p:cNvPr id="250" name="Rectangle 22"/>
                <p:cNvSpPr>
                  <a:spLocks noChangeArrowheads="1"/>
                </p:cNvSpPr>
                <p:nvPr/>
              </p:nvSpPr>
              <p:spPr bwMode="auto">
                <a:xfrm>
                  <a:off x="13636625" y="1519238"/>
                  <a:ext cx="174625" cy="92075"/>
                </a:xfrm>
                <a:prstGeom prst="rect">
                  <a:avLst/>
                </a:prstGeom>
                <a:grpFill/>
                <a:ln w="19050" cap="flat" cmpd="sng">
                  <a:noFill/>
                  <a:prstDash val="solid"/>
                  <a:round/>
                  <a:headEnd type="none" w="med" len="med"/>
                  <a:tailEnd type="none" w="med" len="med"/>
                </a:ln>
                <a:effectLst/>
              </p:spPr>
              <p:txBody>
                <a:bodyPr/>
                <a:lstStyle/>
                <a:p>
                  <a:pPr defTabSz="1190121"/>
                  <a:endParaRPr lang="en-US" sz="2800">
                    <a:solidFill>
                      <a:srgbClr val="4C4D4F"/>
                    </a:solidFill>
                  </a:endParaRPr>
                </a:p>
              </p:txBody>
            </p:sp>
            <p:sp>
              <p:nvSpPr>
                <p:cNvPr id="251" name="Rectangle 23"/>
                <p:cNvSpPr>
                  <a:spLocks noChangeArrowheads="1"/>
                </p:cNvSpPr>
                <p:nvPr/>
              </p:nvSpPr>
              <p:spPr bwMode="auto">
                <a:xfrm>
                  <a:off x="14792325" y="1519238"/>
                  <a:ext cx="174625" cy="92075"/>
                </a:xfrm>
                <a:prstGeom prst="rect">
                  <a:avLst/>
                </a:prstGeom>
                <a:grpFill/>
                <a:ln w="19050" cap="flat" cmpd="sng">
                  <a:noFill/>
                  <a:prstDash val="solid"/>
                  <a:round/>
                  <a:headEnd type="none" w="med" len="med"/>
                  <a:tailEnd type="none" w="med" len="med"/>
                </a:ln>
                <a:effectLst/>
              </p:spPr>
              <p:txBody>
                <a:bodyPr/>
                <a:lstStyle/>
                <a:p>
                  <a:pPr defTabSz="1190121"/>
                  <a:endParaRPr lang="en-US" sz="2800">
                    <a:solidFill>
                      <a:srgbClr val="4C4D4F"/>
                    </a:solidFill>
                  </a:endParaRPr>
                </a:p>
              </p:txBody>
            </p:sp>
            <p:sp>
              <p:nvSpPr>
                <p:cNvPr id="252" name="Rectangle 24"/>
                <p:cNvSpPr>
                  <a:spLocks noChangeArrowheads="1"/>
                </p:cNvSpPr>
                <p:nvPr/>
              </p:nvSpPr>
              <p:spPr bwMode="auto">
                <a:xfrm>
                  <a:off x="13636625" y="1665288"/>
                  <a:ext cx="406400" cy="92075"/>
                </a:xfrm>
                <a:prstGeom prst="rect">
                  <a:avLst/>
                </a:prstGeom>
                <a:grpFill/>
                <a:ln w="19050" cap="flat" cmpd="sng">
                  <a:noFill/>
                  <a:prstDash val="solid"/>
                  <a:round/>
                  <a:headEnd type="none" w="med" len="med"/>
                  <a:tailEnd type="none" w="med" len="med"/>
                </a:ln>
                <a:effectLst/>
              </p:spPr>
              <p:txBody>
                <a:bodyPr/>
                <a:lstStyle/>
                <a:p>
                  <a:pPr defTabSz="1190121"/>
                  <a:endParaRPr lang="en-US" sz="2800">
                    <a:solidFill>
                      <a:srgbClr val="4C4D4F"/>
                    </a:solidFill>
                  </a:endParaRPr>
                </a:p>
              </p:txBody>
            </p:sp>
            <p:sp>
              <p:nvSpPr>
                <p:cNvPr id="253" name="Rectangle 25"/>
                <p:cNvSpPr>
                  <a:spLocks noChangeArrowheads="1"/>
                </p:cNvSpPr>
                <p:nvPr/>
              </p:nvSpPr>
              <p:spPr bwMode="auto">
                <a:xfrm>
                  <a:off x="14100175" y="1665288"/>
                  <a:ext cx="406400" cy="92075"/>
                </a:xfrm>
                <a:prstGeom prst="rect">
                  <a:avLst/>
                </a:prstGeom>
                <a:grpFill/>
                <a:ln w="19050" cap="flat" cmpd="sng">
                  <a:noFill/>
                  <a:prstDash val="solid"/>
                  <a:round/>
                  <a:headEnd type="none" w="med" len="med"/>
                  <a:tailEnd type="none" w="med" len="med"/>
                </a:ln>
                <a:effectLst/>
              </p:spPr>
              <p:txBody>
                <a:bodyPr/>
                <a:lstStyle/>
                <a:p>
                  <a:pPr defTabSz="1190121"/>
                  <a:endParaRPr lang="en-US" sz="2800">
                    <a:solidFill>
                      <a:srgbClr val="4C4D4F"/>
                    </a:solidFill>
                  </a:endParaRPr>
                </a:p>
              </p:txBody>
            </p:sp>
            <p:sp>
              <p:nvSpPr>
                <p:cNvPr id="254" name="Rectangle 26"/>
                <p:cNvSpPr>
                  <a:spLocks noChangeArrowheads="1"/>
                </p:cNvSpPr>
                <p:nvPr/>
              </p:nvSpPr>
              <p:spPr bwMode="auto">
                <a:xfrm>
                  <a:off x="14560550" y="1665288"/>
                  <a:ext cx="406400" cy="92075"/>
                </a:xfrm>
                <a:prstGeom prst="rect">
                  <a:avLst/>
                </a:prstGeom>
                <a:grpFill/>
                <a:ln w="19050" cap="flat" cmpd="sng">
                  <a:noFill/>
                  <a:prstDash val="solid"/>
                  <a:round/>
                  <a:headEnd type="none" w="med" len="med"/>
                  <a:tailEnd type="none" w="med" len="med"/>
                </a:ln>
                <a:effectLst/>
              </p:spPr>
              <p:txBody>
                <a:bodyPr/>
                <a:lstStyle/>
                <a:p>
                  <a:pPr defTabSz="1190121"/>
                  <a:endParaRPr lang="en-US" sz="2800">
                    <a:solidFill>
                      <a:srgbClr val="4C4D4F"/>
                    </a:solidFill>
                  </a:endParaRPr>
                </a:p>
              </p:txBody>
            </p:sp>
            <p:sp>
              <p:nvSpPr>
                <p:cNvPr id="255" name="Rectangle 27"/>
                <p:cNvSpPr>
                  <a:spLocks noChangeArrowheads="1"/>
                </p:cNvSpPr>
                <p:nvPr/>
              </p:nvSpPr>
              <p:spPr bwMode="auto">
                <a:xfrm>
                  <a:off x="13868400" y="1814513"/>
                  <a:ext cx="406400" cy="88900"/>
                </a:xfrm>
                <a:prstGeom prst="rect">
                  <a:avLst/>
                </a:prstGeom>
                <a:grpFill/>
                <a:ln w="19050" cap="flat" cmpd="sng">
                  <a:noFill/>
                  <a:prstDash val="solid"/>
                  <a:round/>
                  <a:headEnd type="none" w="med" len="med"/>
                  <a:tailEnd type="none" w="med" len="med"/>
                </a:ln>
                <a:effectLst/>
              </p:spPr>
              <p:txBody>
                <a:bodyPr/>
                <a:lstStyle/>
                <a:p>
                  <a:pPr defTabSz="1190121"/>
                  <a:endParaRPr lang="en-US" sz="2800">
                    <a:solidFill>
                      <a:srgbClr val="4C4D4F"/>
                    </a:solidFill>
                  </a:endParaRPr>
                </a:p>
              </p:txBody>
            </p:sp>
            <p:sp>
              <p:nvSpPr>
                <p:cNvPr id="256" name="Rectangle 28"/>
                <p:cNvSpPr>
                  <a:spLocks noChangeArrowheads="1"/>
                </p:cNvSpPr>
                <p:nvPr/>
              </p:nvSpPr>
              <p:spPr bwMode="auto">
                <a:xfrm>
                  <a:off x="14328775" y="1814513"/>
                  <a:ext cx="406400" cy="88900"/>
                </a:xfrm>
                <a:prstGeom prst="rect">
                  <a:avLst/>
                </a:prstGeom>
                <a:grpFill/>
                <a:ln w="19050" cap="flat" cmpd="sng">
                  <a:noFill/>
                  <a:prstDash val="solid"/>
                  <a:round/>
                  <a:headEnd type="none" w="med" len="med"/>
                  <a:tailEnd type="none" w="med" len="med"/>
                </a:ln>
                <a:effectLst/>
              </p:spPr>
              <p:txBody>
                <a:bodyPr/>
                <a:lstStyle/>
                <a:p>
                  <a:pPr defTabSz="1190121"/>
                  <a:endParaRPr lang="en-US" sz="2800">
                    <a:solidFill>
                      <a:srgbClr val="4C4D4F"/>
                    </a:solidFill>
                  </a:endParaRPr>
                </a:p>
              </p:txBody>
            </p:sp>
            <p:sp>
              <p:nvSpPr>
                <p:cNvPr id="257" name="Rectangle 29"/>
                <p:cNvSpPr>
                  <a:spLocks noChangeArrowheads="1"/>
                </p:cNvSpPr>
                <p:nvPr/>
              </p:nvSpPr>
              <p:spPr bwMode="auto">
                <a:xfrm>
                  <a:off x="13636625" y="1814513"/>
                  <a:ext cx="174625" cy="88900"/>
                </a:xfrm>
                <a:prstGeom prst="rect">
                  <a:avLst/>
                </a:prstGeom>
                <a:grpFill/>
                <a:ln w="19050" cap="flat" cmpd="sng">
                  <a:noFill/>
                  <a:prstDash val="solid"/>
                  <a:round/>
                  <a:headEnd type="none" w="med" len="med"/>
                  <a:tailEnd type="none" w="med" len="med"/>
                </a:ln>
                <a:effectLst/>
              </p:spPr>
              <p:txBody>
                <a:bodyPr/>
                <a:lstStyle/>
                <a:p>
                  <a:pPr defTabSz="1190121"/>
                  <a:endParaRPr lang="en-US" sz="2800">
                    <a:solidFill>
                      <a:srgbClr val="4C4D4F"/>
                    </a:solidFill>
                  </a:endParaRPr>
                </a:p>
              </p:txBody>
            </p:sp>
            <p:sp>
              <p:nvSpPr>
                <p:cNvPr id="258" name="Rectangle 30"/>
                <p:cNvSpPr>
                  <a:spLocks noChangeArrowheads="1"/>
                </p:cNvSpPr>
                <p:nvPr/>
              </p:nvSpPr>
              <p:spPr bwMode="auto">
                <a:xfrm>
                  <a:off x="14792325" y="1814513"/>
                  <a:ext cx="174625" cy="88900"/>
                </a:xfrm>
                <a:prstGeom prst="rect">
                  <a:avLst/>
                </a:prstGeom>
                <a:grpFill/>
                <a:ln w="19050" cap="flat" cmpd="sng">
                  <a:noFill/>
                  <a:prstDash val="solid"/>
                  <a:round/>
                  <a:headEnd type="none" w="med" len="med"/>
                  <a:tailEnd type="none" w="med" len="med"/>
                </a:ln>
                <a:effectLst/>
              </p:spPr>
              <p:txBody>
                <a:bodyPr/>
                <a:lstStyle/>
                <a:p>
                  <a:pPr defTabSz="1190121"/>
                  <a:endParaRPr lang="en-US" sz="2800">
                    <a:solidFill>
                      <a:srgbClr val="4C4D4F"/>
                    </a:solidFill>
                  </a:endParaRPr>
                </a:p>
              </p:txBody>
            </p:sp>
            <p:sp>
              <p:nvSpPr>
                <p:cNvPr id="259" name="Rectangle 31"/>
                <p:cNvSpPr>
                  <a:spLocks noChangeArrowheads="1"/>
                </p:cNvSpPr>
                <p:nvPr/>
              </p:nvSpPr>
              <p:spPr bwMode="auto">
                <a:xfrm>
                  <a:off x="13636625" y="1960563"/>
                  <a:ext cx="406400" cy="88900"/>
                </a:xfrm>
                <a:prstGeom prst="rect">
                  <a:avLst/>
                </a:prstGeom>
                <a:grpFill/>
                <a:ln w="19050" cap="flat" cmpd="sng">
                  <a:noFill/>
                  <a:prstDash val="solid"/>
                  <a:round/>
                  <a:headEnd type="none" w="med" len="med"/>
                  <a:tailEnd type="none" w="med" len="med"/>
                </a:ln>
                <a:effectLst/>
              </p:spPr>
              <p:txBody>
                <a:bodyPr/>
                <a:lstStyle/>
                <a:p>
                  <a:pPr defTabSz="1190121"/>
                  <a:endParaRPr lang="en-US" sz="2800">
                    <a:solidFill>
                      <a:srgbClr val="4C4D4F"/>
                    </a:solidFill>
                  </a:endParaRPr>
                </a:p>
              </p:txBody>
            </p:sp>
            <p:sp>
              <p:nvSpPr>
                <p:cNvPr id="260" name="Rectangle 32"/>
                <p:cNvSpPr>
                  <a:spLocks noChangeArrowheads="1"/>
                </p:cNvSpPr>
                <p:nvPr/>
              </p:nvSpPr>
              <p:spPr bwMode="auto">
                <a:xfrm>
                  <a:off x="14100175" y="1960563"/>
                  <a:ext cx="406400" cy="88900"/>
                </a:xfrm>
                <a:prstGeom prst="rect">
                  <a:avLst/>
                </a:prstGeom>
                <a:grpFill/>
                <a:ln w="19050" cap="flat" cmpd="sng">
                  <a:noFill/>
                  <a:prstDash val="solid"/>
                  <a:round/>
                  <a:headEnd type="none" w="med" len="med"/>
                  <a:tailEnd type="none" w="med" len="med"/>
                </a:ln>
                <a:effectLst/>
              </p:spPr>
              <p:txBody>
                <a:bodyPr/>
                <a:lstStyle/>
                <a:p>
                  <a:pPr defTabSz="1190121"/>
                  <a:endParaRPr lang="en-US" sz="2800">
                    <a:solidFill>
                      <a:srgbClr val="4C4D4F"/>
                    </a:solidFill>
                  </a:endParaRPr>
                </a:p>
              </p:txBody>
            </p:sp>
            <p:sp>
              <p:nvSpPr>
                <p:cNvPr id="261" name="Rectangle 33"/>
                <p:cNvSpPr>
                  <a:spLocks noChangeArrowheads="1"/>
                </p:cNvSpPr>
                <p:nvPr/>
              </p:nvSpPr>
              <p:spPr bwMode="auto">
                <a:xfrm>
                  <a:off x="14560550" y="1960563"/>
                  <a:ext cx="406400" cy="88900"/>
                </a:xfrm>
                <a:prstGeom prst="rect">
                  <a:avLst/>
                </a:prstGeom>
                <a:grpFill/>
                <a:ln w="19050" cap="flat" cmpd="sng">
                  <a:noFill/>
                  <a:prstDash val="solid"/>
                  <a:round/>
                  <a:headEnd type="none" w="med" len="med"/>
                  <a:tailEnd type="none" w="med" len="med"/>
                </a:ln>
                <a:effectLst/>
              </p:spPr>
              <p:txBody>
                <a:bodyPr/>
                <a:lstStyle/>
                <a:p>
                  <a:pPr defTabSz="1190121"/>
                  <a:endParaRPr lang="en-US" sz="2800">
                    <a:solidFill>
                      <a:srgbClr val="4C4D4F"/>
                    </a:solidFill>
                  </a:endParaRPr>
                </a:p>
              </p:txBody>
            </p:sp>
            <p:sp>
              <p:nvSpPr>
                <p:cNvPr id="262" name="Rectangle 34"/>
                <p:cNvSpPr>
                  <a:spLocks noChangeArrowheads="1"/>
                </p:cNvSpPr>
                <p:nvPr/>
              </p:nvSpPr>
              <p:spPr bwMode="auto">
                <a:xfrm>
                  <a:off x="13868400" y="2106613"/>
                  <a:ext cx="406400" cy="92075"/>
                </a:xfrm>
                <a:prstGeom prst="rect">
                  <a:avLst/>
                </a:prstGeom>
                <a:grpFill/>
                <a:ln w="19050" cap="flat" cmpd="sng">
                  <a:noFill/>
                  <a:prstDash val="solid"/>
                  <a:round/>
                  <a:headEnd type="none" w="med" len="med"/>
                  <a:tailEnd type="none" w="med" len="med"/>
                </a:ln>
                <a:effectLst/>
              </p:spPr>
              <p:txBody>
                <a:bodyPr/>
                <a:lstStyle/>
                <a:p>
                  <a:pPr defTabSz="1190121"/>
                  <a:endParaRPr lang="en-US" sz="2800">
                    <a:solidFill>
                      <a:srgbClr val="4C4D4F"/>
                    </a:solidFill>
                  </a:endParaRPr>
                </a:p>
              </p:txBody>
            </p:sp>
            <p:sp>
              <p:nvSpPr>
                <p:cNvPr id="263" name="Rectangle 35"/>
                <p:cNvSpPr>
                  <a:spLocks noChangeArrowheads="1"/>
                </p:cNvSpPr>
                <p:nvPr/>
              </p:nvSpPr>
              <p:spPr bwMode="auto">
                <a:xfrm>
                  <a:off x="14328775" y="2106613"/>
                  <a:ext cx="406400" cy="92075"/>
                </a:xfrm>
                <a:prstGeom prst="rect">
                  <a:avLst/>
                </a:prstGeom>
                <a:grpFill/>
                <a:ln w="19050" cap="flat" cmpd="sng">
                  <a:noFill/>
                  <a:prstDash val="solid"/>
                  <a:round/>
                  <a:headEnd type="none" w="med" len="med"/>
                  <a:tailEnd type="none" w="med" len="med"/>
                </a:ln>
                <a:effectLst/>
              </p:spPr>
              <p:txBody>
                <a:bodyPr/>
                <a:lstStyle/>
                <a:p>
                  <a:pPr defTabSz="1190121"/>
                  <a:endParaRPr lang="en-US" sz="2800">
                    <a:solidFill>
                      <a:srgbClr val="4C4D4F"/>
                    </a:solidFill>
                  </a:endParaRPr>
                </a:p>
              </p:txBody>
            </p:sp>
            <p:sp>
              <p:nvSpPr>
                <p:cNvPr id="264" name="Rectangle 36"/>
                <p:cNvSpPr>
                  <a:spLocks noChangeArrowheads="1"/>
                </p:cNvSpPr>
                <p:nvPr/>
              </p:nvSpPr>
              <p:spPr bwMode="auto">
                <a:xfrm>
                  <a:off x="13636625" y="2106613"/>
                  <a:ext cx="174625" cy="92075"/>
                </a:xfrm>
                <a:prstGeom prst="rect">
                  <a:avLst/>
                </a:prstGeom>
                <a:grpFill/>
                <a:ln w="19050" cap="flat" cmpd="sng">
                  <a:noFill/>
                  <a:prstDash val="solid"/>
                  <a:round/>
                  <a:headEnd type="none" w="med" len="med"/>
                  <a:tailEnd type="none" w="med" len="med"/>
                </a:ln>
                <a:effectLst/>
              </p:spPr>
              <p:txBody>
                <a:bodyPr/>
                <a:lstStyle/>
                <a:p>
                  <a:pPr defTabSz="1190121"/>
                  <a:endParaRPr lang="en-US" sz="2800">
                    <a:solidFill>
                      <a:srgbClr val="4C4D4F"/>
                    </a:solidFill>
                  </a:endParaRPr>
                </a:p>
              </p:txBody>
            </p:sp>
            <p:sp>
              <p:nvSpPr>
                <p:cNvPr id="265" name="Rectangle 37"/>
                <p:cNvSpPr>
                  <a:spLocks noChangeArrowheads="1"/>
                </p:cNvSpPr>
                <p:nvPr/>
              </p:nvSpPr>
              <p:spPr bwMode="auto">
                <a:xfrm>
                  <a:off x="14792325" y="2106613"/>
                  <a:ext cx="174625" cy="92075"/>
                </a:xfrm>
                <a:prstGeom prst="rect">
                  <a:avLst/>
                </a:prstGeom>
                <a:grpFill/>
                <a:ln w="19050" cap="flat" cmpd="sng">
                  <a:noFill/>
                  <a:prstDash val="solid"/>
                  <a:round/>
                  <a:headEnd type="none" w="med" len="med"/>
                  <a:tailEnd type="none" w="med" len="med"/>
                </a:ln>
                <a:effectLst/>
              </p:spPr>
              <p:txBody>
                <a:bodyPr/>
                <a:lstStyle/>
                <a:p>
                  <a:pPr defTabSz="1190121"/>
                  <a:endParaRPr lang="en-US" sz="2800">
                    <a:solidFill>
                      <a:srgbClr val="4C4D4F"/>
                    </a:solidFill>
                  </a:endParaRPr>
                </a:p>
              </p:txBody>
            </p:sp>
          </p:grpSp>
          <p:sp>
            <p:nvSpPr>
              <p:cNvPr id="244" name="Rectangle 243"/>
              <p:cNvSpPr/>
              <p:nvPr/>
            </p:nvSpPr>
            <p:spPr>
              <a:xfrm>
                <a:off x="6296216" y="8068443"/>
                <a:ext cx="941283" cy="383182"/>
              </a:xfrm>
              <a:prstGeom prst="rect">
                <a:avLst/>
              </a:prstGeom>
            </p:spPr>
            <p:txBody>
              <a:bodyPr wrap="none" anchor="b" anchorCtr="0">
                <a:noAutofit/>
              </a:bodyPr>
              <a:lstStyle/>
              <a:p>
                <a:pPr algn="ctr" defTabSz="1441612">
                  <a:lnSpc>
                    <a:spcPct val="90000"/>
                  </a:lnSpc>
                </a:pPr>
                <a:r>
                  <a:rPr lang="en-US" sz="1500" b="1" cap="all" dirty="0">
                    <a:effectLst>
                      <a:outerShdw blurRad="127000" algn="ctr" rotWithShape="0">
                        <a:prstClr val="black">
                          <a:alpha val="40000"/>
                        </a:prstClr>
                      </a:outerShdw>
                    </a:effectLst>
                    <a:latin typeface="Arial Narrow" panose="020B0606020202030204" pitchFamily="34" charset="0"/>
                  </a:rPr>
                  <a:t>Firewall</a:t>
                </a:r>
              </a:p>
            </p:txBody>
          </p:sp>
        </p:grpSp>
        <p:grpSp>
          <p:nvGrpSpPr>
            <p:cNvPr id="222" name="Group 221"/>
            <p:cNvGrpSpPr/>
            <p:nvPr/>
          </p:nvGrpSpPr>
          <p:grpSpPr>
            <a:xfrm>
              <a:off x="8055941" y="3779564"/>
              <a:ext cx="1379745" cy="1055471"/>
              <a:chOff x="7869375" y="7673652"/>
              <a:chExt cx="1033463" cy="790575"/>
            </a:xfrm>
          </p:grpSpPr>
          <p:sp>
            <p:nvSpPr>
              <p:cNvPr id="233" name="Rectangle 232"/>
              <p:cNvSpPr/>
              <p:nvPr/>
            </p:nvSpPr>
            <p:spPr>
              <a:xfrm>
                <a:off x="7869375" y="7673652"/>
                <a:ext cx="1033463" cy="790575"/>
              </a:xfrm>
              <a:prstGeom prst="rect">
                <a:avLst/>
              </a:prstGeom>
              <a:gradFill flip="none" rotWithShape="1">
                <a:gsLst>
                  <a:gs pos="100000">
                    <a:schemeClr val="bg1">
                      <a:lumMod val="50000"/>
                    </a:schemeClr>
                  </a:gs>
                  <a:gs pos="0">
                    <a:srgbClr val="1F1F1F">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34" name="Rectangle 233"/>
              <p:cNvSpPr/>
              <p:nvPr/>
            </p:nvSpPr>
            <p:spPr>
              <a:xfrm>
                <a:off x="7915465" y="8068443"/>
                <a:ext cx="941283" cy="383182"/>
              </a:xfrm>
              <a:prstGeom prst="rect">
                <a:avLst/>
              </a:prstGeom>
            </p:spPr>
            <p:txBody>
              <a:bodyPr wrap="none" anchor="b" anchorCtr="0">
                <a:noAutofit/>
              </a:bodyPr>
              <a:lstStyle/>
              <a:p>
                <a:pPr algn="ctr" defTabSz="1441612">
                  <a:lnSpc>
                    <a:spcPct val="90000"/>
                  </a:lnSpc>
                </a:pPr>
                <a:r>
                  <a:rPr lang="en-US" sz="1500" b="1" cap="all" dirty="0">
                    <a:effectLst>
                      <a:outerShdw blurRad="127000" algn="ctr" rotWithShape="0">
                        <a:prstClr val="black">
                          <a:alpha val="40000"/>
                        </a:prstClr>
                      </a:outerShdw>
                    </a:effectLst>
                    <a:latin typeface="Arial Narrow" panose="020B0606020202030204" pitchFamily="34" charset="0"/>
                  </a:rPr>
                  <a:t>vSwitch</a:t>
                </a:r>
              </a:p>
            </p:txBody>
          </p:sp>
          <p:grpSp>
            <p:nvGrpSpPr>
              <p:cNvPr id="235" name="Group 234"/>
              <p:cNvGrpSpPr/>
              <p:nvPr/>
            </p:nvGrpSpPr>
            <p:grpSpPr>
              <a:xfrm>
                <a:off x="8014757" y="7753714"/>
                <a:ext cx="714376" cy="392130"/>
                <a:chOff x="9020175" y="4766485"/>
                <a:chExt cx="876300" cy="481013"/>
              </a:xfrm>
            </p:grpSpPr>
            <p:sp>
              <p:nvSpPr>
                <p:cNvPr id="236" name="Rectangle 235"/>
                <p:cNvSpPr/>
                <p:nvPr/>
              </p:nvSpPr>
              <p:spPr>
                <a:xfrm>
                  <a:off x="9020175" y="4766485"/>
                  <a:ext cx="876300" cy="481013"/>
                </a:xfrm>
                <a:prstGeom prst="rect">
                  <a:avLst/>
                </a:prstGeom>
                <a:solidFill>
                  <a:schemeClr val="tx1">
                    <a:alpha val="35000"/>
                  </a:schemeClr>
                </a:soli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237" name="Group 236"/>
                <p:cNvGrpSpPr/>
                <p:nvPr/>
              </p:nvGrpSpPr>
              <p:grpSpPr>
                <a:xfrm>
                  <a:off x="9163586" y="4809347"/>
                  <a:ext cx="575969" cy="392631"/>
                  <a:chOff x="9087386" y="4458878"/>
                  <a:chExt cx="665064" cy="453366"/>
                </a:xfrm>
              </p:grpSpPr>
              <p:sp>
                <p:nvSpPr>
                  <p:cNvPr id="238" name="Right Arrow 237"/>
                  <p:cNvSpPr/>
                  <p:nvPr/>
                </p:nvSpPr>
                <p:spPr>
                  <a:xfrm>
                    <a:off x="9362405" y="4458878"/>
                    <a:ext cx="390045" cy="117783"/>
                  </a:xfrm>
                  <a:prstGeom prst="rightArrow">
                    <a:avLst/>
                  </a:prstGeom>
                  <a:solidFill>
                    <a:schemeClr val="tx1">
                      <a:alpha val="35000"/>
                    </a:schemeClr>
                  </a:soli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39" name="Right Arrow 238"/>
                  <p:cNvSpPr/>
                  <p:nvPr/>
                </p:nvSpPr>
                <p:spPr>
                  <a:xfrm>
                    <a:off x="9362405" y="4685403"/>
                    <a:ext cx="390045" cy="117783"/>
                  </a:xfrm>
                  <a:prstGeom prst="rightArrow">
                    <a:avLst/>
                  </a:prstGeom>
                  <a:solidFill>
                    <a:schemeClr val="tx1">
                      <a:alpha val="35000"/>
                    </a:schemeClr>
                  </a:soli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40" name="Right Arrow 239"/>
                  <p:cNvSpPr/>
                  <p:nvPr/>
                </p:nvSpPr>
                <p:spPr>
                  <a:xfrm rot="10800000">
                    <a:off x="9087386" y="4794461"/>
                    <a:ext cx="390045" cy="117783"/>
                  </a:xfrm>
                  <a:prstGeom prst="rightArrow">
                    <a:avLst/>
                  </a:prstGeom>
                  <a:solidFill>
                    <a:schemeClr val="tx1">
                      <a:alpha val="35000"/>
                    </a:schemeClr>
                  </a:soli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41" name="Right Arrow 240"/>
                  <p:cNvSpPr/>
                  <p:nvPr/>
                </p:nvSpPr>
                <p:spPr>
                  <a:xfrm rot="10800000">
                    <a:off x="9087386" y="4567936"/>
                    <a:ext cx="390045" cy="117783"/>
                  </a:xfrm>
                  <a:prstGeom prst="rightArrow">
                    <a:avLst/>
                  </a:prstGeom>
                  <a:solidFill>
                    <a:schemeClr val="tx1">
                      <a:alpha val="35000"/>
                    </a:schemeClr>
                  </a:soli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grpSp>
        <p:grpSp>
          <p:nvGrpSpPr>
            <p:cNvPr id="223" name="Group 222"/>
            <p:cNvGrpSpPr/>
            <p:nvPr/>
          </p:nvGrpSpPr>
          <p:grpSpPr>
            <a:xfrm>
              <a:off x="9459351" y="3779564"/>
              <a:ext cx="1379745" cy="1055471"/>
              <a:chOff x="9236868" y="7673652"/>
              <a:chExt cx="1033463" cy="790575"/>
            </a:xfrm>
          </p:grpSpPr>
          <p:sp>
            <p:nvSpPr>
              <p:cNvPr id="224" name="Rectangle 223"/>
              <p:cNvSpPr/>
              <p:nvPr/>
            </p:nvSpPr>
            <p:spPr>
              <a:xfrm>
                <a:off x="9236868" y="7673652"/>
                <a:ext cx="1033463" cy="790575"/>
              </a:xfrm>
              <a:prstGeom prst="rect">
                <a:avLst/>
              </a:prstGeom>
              <a:gradFill flip="none" rotWithShape="1">
                <a:gsLst>
                  <a:gs pos="100000">
                    <a:schemeClr val="bg1">
                      <a:lumMod val="50000"/>
                    </a:schemeClr>
                  </a:gs>
                  <a:gs pos="0">
                    <a:srgbClr val="1F1F1F">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25" name="Rectangle 224"/>
              <p:cNvSpPr/>
              <p:nvPr/>
            </p:nvSpPr>
            <p:spPr>
              <a:xfrm>
                <a:off x="9282958" y="8068443"/>
                <a:ext cx="941283" cy="383182"/>
              </a:xfrm>
              <a:prstGeom prst="rect">
                <a:avLst/>
              </a:prstGeom>
            </p:spPr>
            <p:txBody>
              <a:bodyPr wrap="none" anchor="b" anchorCtr="0">
                <a:noAutofit/>
              </a:bodyPr>
              <a:lstStyle/>
              <a:p>
                <a:pPr algn="ctr" defTabSz="1441612">
                  <a:lnSpc>
                    <a:spcPct val="90000"/>
                  </a:lnSpc>
                </a:pPr>
                <a:r>
                  <a:rPr lang="en-US" sz="1500" b="1" cap="all" dirty="0">
                    <a:effectLst>
                      <a:outerShdw blurRad="127000" algn="ctr" rotWithShape="0">
                        <a:prstClr val="black">
                          <a:alpha val="40000"/>
                        </a:prstClr>
                      </a:outerShdw>
                    </a:effectLst>
                    <a:latin typeface="Arial Narrow" panose="020B0606020202030204" pitchFamily="34" charset="0"/>
                  </a:rPr>
                  <a:t>Switch</a:t>
                </a:r>
              </a:p>
            </p:txBody>
          </p:sp>
          <p:grpSp>
            <p:nvGrpSpPr>
              <p:cNvPr id="226" name="Group 225"/>
              <p:cNvGrpSpPr/>
              <p:nvPr/>
            </p:nvGrpSpPr>
            <p:grpSpPr>
              <a:xfrm>
                <a:off x="9382252" y="7753710"/>
                <a:ext cx="714376" cy="392130"/>
                <a:chOff x="9020167" y="4766480"/>
                <a:chExt cx="876299" cy="481013"/>
              </a:xfrm>
            </p:grpSpPr>
            <p:sp>
              <p:nvSpPr>
                <p:cNvPr id="227" name="Rectangle 226"/>
                <p:cNvSpPr/>
                <p:nvPr/>
              </p:nvSpPr>
              <p:spPr>
                <a:xfrm>
                  <a:off x="9020167" y="4766480"/>
                  <a:ext cx="876299" cy="481013"/>
                </a:xfrm>
                <a:prstGeom prst="rect">
                  <a:avLst/>
                </a:prstGeom>
                <a:solidFill>
                  <a:schemeClr val="tx1">
                    <a:alpha val="35000"/>
                  </a:schemeClr>
                </a:solid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228" name="Group 227"/>
                <p:cNvGrpSpPr/>
                <p:nvPr/>
              </p:nvGrpSpPr>
              <p:grpSpPr>
                <a:xfrm>
                  <a:off x="9163586" y="4809347"/>
                  <a:ext cx="575969" cy="392630"/>
                  <a:chOff x="9087386" y="4458878"/>
                  <a:chExt cx="665064" cy="453366"/>
                </a:xfrm>
              </p:grpSpPr>
              <p:sp>
                <p:nvSpPr>
                  <p:cNvPr id="229" name="Right Arrow 228"/>
                  <p:cNvSpPr/>
                  <p:nvPr/>
                </p:nvSpPr>
                <p:spPr>
                  <a:xfrm>
                    <a:off x="9362405" y="4458878"/>
                    <a:ext cx="390045" cy="117783"/>
                  </a:xfrm>
                  <a:prstGeom prst="rightArrow">
                    <a:avLst/>
                  </a:prstGeom>
                  <a:solidFill>
                    <a:schemeClr val="tx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30" name="Right Arrow 229"/>
                  <p:cNvSpPr/>
                  <p:nvPr/>
                </p:nvSpPr>
                <p:spPr>
                  <a:xfrm>
                    <a:off x="9362405" y="4685403"/>
                    <a:ext cx="390045" cy="117783"/>
                  </a:xfrm>
                  <a:prstGeom prst="rightArrow">
                    <a:avLst/>
                  </a:prstGeom>
                  <a:solidFill>
                    <a:schemeClr val="tx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31" name="Right Arrow 230"/>
                  <p:cNvSpPr/>
                  <p:nvPr/>
                </p:nvSpPr>
                <p:spPr>
                  <a:xfrm rot="10800000">
                    <a:off x="9087386" y="4794461"/>
                    <a:ext cx="390045" cy="117783"/>
                  </a:xfrm>
                  <a:prstGeom prst="rightArrow">
                    <a:avLst/>
                  </a:prstGeom>
                  <a:solidFill>
                    <a:schemeClr val="tx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32" name="Right Arrow 231"/>
                  <p:cNvSpPr/>
                  <p:nvPr/>
                </p:nvSpPr>
                <p:spPr>
                  <a:xfrm rot="10800000">
                    <a:off x="9087386" y="4567936"/>
                    <a:ext cx="390045" cy="117783"/>
                  </a:xfrm>
                  <a:prstGeom prst="rightArrow">
                    <a:avLst/>
                  </a:prstGeom>
                  <a:solidFill>
                    <a:schemeClr val="tx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grpSp>
      </p:grpSp>
      <p:sp>
        <p:nvSpPr>
          <p:cNvPr id="2" name="Rectangle 1"/>
          <p:cNvSpPr/>
          <p:nvPr/>
        </p:nvSpPr>
        <p:spPr>
          <a:xfrm>
            <a:off x="4825531" y="6457893"/>
            <a:ext cx="2717276" cy="543739"/>
          </a:xfrm>
          <a:prstGeom prst="rect">
            <a:avLst/>
          </a:prstGeom>
        </p:spPr>
        <p:txBody>
          <a:bodyPr wrap="none" lIns="91430" tIns="45718" rIns="91430" bIns="45718">
            <a:spAutoFit/>
          </a:bodyPr>
          <a:lstStyle/>
          <a:p>
            <a:r>
              <a:rPr lang="en-US" sz="2000" b="1" dirty="0">
                <a:solidFill>
                  <a:srgbClr val="EAB430">
                    <a:lumMod val="60000"/>
                    <a:lumOff val="40000"/>
                  </a:srgbClr>
                </a:solidFill>
                <a:latin typeface="Arial Narrow" panose="020B0606020202030204" pitchFamily="34" charset="0"/>
              </a:rPr>
              <a:t>* </a:t>
            </a:r>
            <a:r>
              <a:rPr lang="en-US" sz="900" i="1" dirty="0"/>
              <a:t>http://tools.ietf.org/html/draft-smith-opflex-00</a:t>
            </a:r>
          </a:p>
          <a:p>
            <a:endParaRPr lang="en-US" sz="900" i="1" dirty="0"/>
          </a:p>
        </p:txBody>
      </p:sp>
    </p:spTree>
    <p:extLst>
      <p:ext uri="{BB962C8B-B14F-4D97-AF65-F5344CB8AC3E}">
        <p14:creationId xmlns:p14="http://schemas.microsoft.com/office/powerpoint/2010/main" val="560585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ounded Rectangle 67"/>
          <p:cNvSpPr/>
          <p:nvPr/>
        </p:nvSpPr>
        <p:spPr>
          <a:xfrm>
            <a:off x="593320" y="1372884"/>
            <a:ext cx="5940829" cy="5147773"/>
          </a:xfrm>
          <a:prstGeom prst="roundRect">
            <a:avLst>
              <a:gd name="adj" fmla="val 3042"/>
            </a:avLst>
          </a:prstGeom>
          <a:gradFill flip="none" rotWithShape="1">
            <a:gsLst>
              <a:gs pos="100000">
                <a:schemeClr val="bg2">
                  <a:lumMod val="20000"/>
                  <a:lumOff val="80000"/>
                  <a:alpha val="36000"/>
                </a:schemeClr>
              </a:gs>
              <a:gs pos="0">
                <a:schemeClr val="bg2">
                  <a:lumMod val="20000"/>
                  <a:lumOff val="8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0" rIns="91412" bIns="45710" rtlCol="0" anchor="ctr"/>
          <a:lstStyle/>
          <a:p>
            <a:pPr algn="ctr" defTabSz="913960"/>
            <a:endParaRPr lang="en-US" dirty="0">
              <a:solidFill>
                <a:srgbClr val="E7E6E6"/>
              </a:solidFill>
            </a:endParaRPr>
          </a:p>
        </p:txBody>
      </p:sp>
      <p:sp>
        <p:nvSpPr>
          <p:cNvPr id="125" name="Rounded Rectangle 124"/>
          <p:cNvSpPr/>
          <p:nvPr/>
        </p:nvSpPr>
        <p:spPr>
          <a:xfrm>
            <a:off x="857064" y="1603284"/>
            <a:ext cx="5413341" cy="1163696"/>
          </a:xfrm>
          <a:prstGeom prst="roundRect">
            <a:avLst>
              <a:gd name="adj" fmla="val 12371"/>
            </a:avLst>
          </a:prstGeom>
          <a:gradFill flip="none" rotWithShape="1">
            <a:gsLst>
              <a:gs pos="21000">
                <a:schemeClr val="accent6">
                  <a:lumMod val="75000"/>
                </a:schemeClr>
              </a:gs>
              <a:gs pos="67000">
                <a:schemeClr val="accent6">
                  <a:lumMod val="75000"/>
                </a:schemeClr>
              </a:gs>
              <a:gs pos="100000">
                <a:schemeClr val="accent6"/>
              </a:gs>
            </a:gsLst>
            <a:path path="circle">
              <a:fillToRect t="100000" r="100000"/>
            </a:path>
            <a:tileRect l="-100000" b="-100000"/>
          </a:gradFill>
          <a:ln/>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defTabSz="1442045"/>
            <a:endParaRPr lang="en-US" sz="1500" b="1" cap="all">
              <a:solidFill>
                <a:srgbClr val="FFFFFF"/>
              </a:solidFill>
              <a:effectLst>
                <a:outerShdw blurRad="127000" algn="ctr" rotWithShape="0">
                  <a:prstClr val="black">
                    <a:alpha val="40000"/>
                  </a:prstClr>
                </a:outerShdw>
              </a:effectLst>
              <a:latin typeface="Arial Narrow" panose="020B0606020202030204" pitchFamily="34" charset="0"/>
            </a:endParaRPr>
          </a:p>
        </p:txBody>
      </p:sp>
      <p:sp>
        <p:nvSpPr>
          <p:cNvPr id="127" name="Rounded Rectangle 126"/>
          <p:cNvSpPr/>
          <p:nvPr/>
        </p:nvSpPr>
        <p:spPr>
          <a:xfrm>
            <a:off x="857064" y="4919251"/>
            <a:ext cx="5413341" cy="1163696"/>
          </a:xfrm>
          <a:prstGeom prst="roundRect">
            <a:avLst>
              <a:gd name="adj" fmla="val 12371"/>
            </a:avLst>
          </a:prstGeom>
          <a:gradFill flip="none" rotWithShape="1">
            <a:gsLst>
              <a:gs pos="21000">
                <a:schemeClr val="accent1">
                  <a:lumMod val="50000"/>
                </a:schemeClr>
              </a:gs>
              <a:gs pos="100000">
                <a:schemeClr val="accent1"/>
              </a:gs>
            </a:gsLst>
            <a:path path="circle">
              <a:fillToRect t="100000" r="100000"/>
            </a:path>
            <a:tileRect l="-100000" b="-100000"/>
          </a:gradFill>
          <a:ln/>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defTabSz="1442045"/>
            <a:endParaRPr lang="en-US" sz="1500" b="1" cap="all">
              <a:solidFill>
                <a:srgbClr val="FFFFFF"/>
              </a:solidFill>
              <a:effectLst>
                <a:outerShdw blurRad="127000" algn="ctr" rotWithShape="0">
                  <a:prstClr val="black">
                    <a:alpha val="40000"/>
                  </a:prstClr>
                </a:outerShdw>
              </a:effectLst>
              <a:latin typeface="Arial Narrow" panose="020B0606020202030204" pitchFamily="34" charset="0"/>
            </a:endParaRPr>
          </a:p>
        </p:txBody>
      </p:sp>
      <p:sp>
        <p:nvSpPr>
          <p:cNvPr id="153" name="Down Arrow 152"/>
          <p:cNvSpPr/>
          <p:nvPr/>
        </p:nvSpPr>
        <p:spPr>
          <a:xfrm>
            <a:off x="2622612" y="4253560"/>
            <a:ext cx="294005" cy="740437"/>
          </a:xfrm>
          <a:prstGeom prst="downArrow">
            <a:avLst/>
          </a:prstGeom>
          <a:solidFill>
            <a:schemeClr val="bg1">
              <a:lumMod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dirty="0"/>
          </a:p>
        </p:txBody>
      </p:sp>
      <p:sp>
        <p:nvSpPr>
          <p:cNvPr id="154" name="Down Arrow 153"/>
          <p:cNvSpPr/>
          <p:nvPr/>
        </p:nvSpPr>
        <p:spPr>
          <a:xfrm>
            <a:off x="4210852" y="4258620"/>
            <a:ext cx="294005" cy="740437"/>
          </a:xfrm>
          <a:prstGeom prst="downArrow">
            <a:avLst/>
          </a:prstGeom>
          <a:solidFill>
            <a:schemeClr val="bg1">
              <a:lumMod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dirty="0"/>
          </a:p>
        </p:txBody>
      </p:sp>
      <p:sp>
        <p:nvSpPr>
          <p:cNvPr id="157" name="Right Arrow 156"/>
          <p:cNvSpPr/>
          <p:nvPr/>
        </p:nvSpPr>
        <p:spPr>
          <a:xfrm rot="16200000">
            <a:off x="3255378" y="2869029"/>
            <a:ext cx="562113" cy="270783"/>
          </a:xfrm>
          <a:prstGeom prst="rightArrow">
            <a:avLst/>
          </a:prstGeom>
          <a:solidFill>
            <a:schemeClr val="bg1">
              <a:lumMod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dirty="0"/>
          </a:p>
        </p:txBody>
      </p:sp>
      <p:sp>
        <p:nvSpPr>
          <p:cNvPr id="18" name="Title 17"/>
          <p:cNvSpPr>
            <a:spLocks noGrp="1"/>
          </p:cNvSpPr>
          <p:nvPr>
            <p:ph type="title"/>
          </p:nvPr>
        </p:nvSpPr>
        <p:spPr/>
        <p:txBody>
          <a:bodyPr/>
          <a:lstStyle/>
          <a:p>
            <a:r>
              <a:rPr lang="en-US" sz="2800" b="0" cap="none" dirty="0">
                <a:solidFill>
                  <a:srgbClr val="0000FF"/>
                </a:solidFill>
                <a:latin typeface="+mj-lt"/>
              </a:rPr>
              <a:t>ACI Offers Open Security Framework</a:t>
            </a:r>
            <a:br>
              <a:rPr lang="en-US" sz="2800" b="0" cap="none" dirty="0">
                <a:solidFill>
                  <a:srgbClr val="0000FF"/>
                </a:solidFill>
                <a:latin typeface="+mj-lt"/>
              </a:rPr>
            </a:br>
            <a:r>
              <a:rPr lang="en-US" sz="2800" b="0" cap="none" dirty="0">
                <a:solidFill>
                  <a:srgbClr val="0000FF"/>
                </a:solidFill>
                <a:latin typeface="+mj-lt"/>
              </a:rPr>
              <a:t>And Broad Security Ecosystem</a:t>
            </a:r>
          </a:p>
        </p:txBody>
      </p:sp>
      <p:sp>
        <p:nvSpPr>
          <p:cNvPr id="69" name="Rounded Rectangle 68"/>
          <p:cNvSpPr/>
          <p:nvPr/>
        </p:nvSpPr>
        <p:spPr>
          <a:xfrm>
            <a:off x="6648455" y="1364947"/>
            <a:ext cx="5274439" cy="5147773"/>
          </a:xfrm>
          <a:prstGeom prst="roundRect">
            <a:avLst>
              <a:gd name="adj" fmla="val 3042"/>
            </a:avLst>
          </a:prstGeom>
          <a:solidFill>
            <a:schemeClr val="bg2">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0" rIns="91412" bIns="45710" rtlCol="0" anchor="ctr"/>
          <a:lstStyle/>
          <a:p>
            <a:pPr algn="ctr" defTabSz="913960"/>
            <a:endParaRPr lang="en-US">
              <a:solidFill>
                <a:srgbClr val="E7E6E6"/>
              </a:solidFill>
            </a:endParaRPr>
          </a:p>
        </p:txBody>
      </p:sp>
      <p:grpSp>
        <p:nvGrpSpPr>
          <p:cNvPr id="71" name="Group 70"/>
          <p:cNvGrpSpPr/>
          <p:nvPr/>
        </p:nvGrpSpPr>
        <p:grpSpPr>
          <a:xfrm>
            <a:off x="7867022" y="2695033"/>
            <a:ext cx="1071337" cy="566235"/>
            <a:chOff x="4056857" y="5486400"/>
            <a:chExt cx="1030291" cy="544682"/>
          </a:xfrm>
        </p:grpSpPr>
        <p:grpSp>
          <p:nvGrpSpPr>
            <p:cNvPr id="72" name="Group 71"/>
            <p:cNvGrpSpPr/>
            <p:nvPr userDrawn="1"/>
          </p:nvGrpSpPr>
          <p:grpSpPr>
            <a:xfrm>
              <a:off x="4150321" y="5843128"/>
              <a:ext cx="842812" cy="187954"/>
              <a:chOff x="4150321" y="5843128"/>
              <a:chExt cx="842812" cy="187954"/>
            </a:xfrm>
            <a:solidFill>
              <a:schemeClr val="tx1"/>
            </a:solidFill>
          </p:grpSpPr>
          <p:sp>
            <p:nvSpPr>
              <p:cNvPr id="82" name="Rectangle 81"/>
              <p:cNvSpPr>
                <a:spLocks noChangeArrowheads="1"/>
              </p:cNvSpPr>
              <p:nvPr/>
            </p:nvSpPr>
            <p:spPr bwMode="black">
              <a:xfrm>
                <a:off x="4347086" y="5848060"/>
                <a:ext cx="47005" cy="178090"/>
              </a:xfrm>
              <a:prstGeom prst="rect">
                <a:avLst/>
              </a:prstGeom>
              <a:grpFill/>
              <a:ln w="9525">
                <a:noFill/>
                <a:miter lim="800000"/>
                <a:headEnd/>
                <a:tailEnd/>
              </a:ln>
              <a:effectLst>
                <a:outerShdw blurRad="38100" dist="25400" dir="5400000" algn="t" rotWithShape="0">
                  <a:prstClr val="black">
                    <a:alpha val="20000"/>
                  </a:prstClr>
                </a:outerShdw>
              </a:effectLst>
            </p:spPr>
            <p:txBody>
              <a:bodyPr/>
              <a:lstStyle/>
              <a:p>
                <a:endParaRPr lang="en-US" dirty="0">
                  <a:solidFill>
                    <a:srgbClr val="130F65"/>
                  </a:solidFill>
                  <a:latin typeface="+mj-lt"/>
                </a:endParaRPr>
              </a:p>
            </p:txBody>
          </p:sp>
          <p:sp>
            <p:nvSpPr>
              <p:cNvPr id="83" name="Freeform 82"/>
              <p:cNvSpPr>
                <a:spLocks/>
              </p:cNvSpPr>
              <p:nvPr/>
            </p:nvSpPr>
            <p:spPr bwMode="black">
              <a:xfrm>
                <a:off x="4620918" y="5843128"/>
                <a:ext cx="136096" cy="187954"/>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a:effectLst>
                <a:outerShdw blurRad="38100" dist="25400" dir="5400000" algn="t" rotWithShape="0">
                  <a:prstClr val="black">
                    <a:alpha val="20000"/>
                  </a:prstClr>
                </a:outerShdw>
              </a:effectLst>
            </p:spPr>
            <p:txBody>
              <a:bodyPr/>
              <a:lstStyle/>
              <a:p>
                <a:endParaRPr lang="en-US" dirty="0">
                  <a:solidFill>
                    <a:srgbClr val="130F65"/>
                  </a:solidFill>
                  <a:latin typeface="+mj-lt"/>
                </a:endParaRPr>
              </a:p>
            </p:txBody>
          </p:sp>
          <p:sp>
            <p:nvSpPr>
              <p:cNvPr id="84" name="Freeform 83"/>
              <p:cNvSpPr>
                <a:spLocks/>
              </p:cNvSpPr>
              <p:nvPr/>
            </p:nvSpPr>
            <p:spPr bwMode="black">
              <a:xfrm>
                <a:off x="4150321" y="5843128"/>
                <a:ext cx="136096" cy="187954"/>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a:effectLst>
                <a:outerShdw blurRad="38100" dist="25400" dir="5400000" algn="t" rotWithShape="0">
                  <a:prstClr val="black">
                    <a:alpha val="20000"/>
                  </a:prstClr>
                </a:outerShdw>
              </a:effectLst>
            </p:spPr>
            <p:txBody>
              <a:bodyPr/>
              <a:lstStyle/>
              <a:p>
                <a:endParaRPr lang="en-US" dirty="0">
                  <a:solidFill>
                    <a:srgbClr val="130F65"/>
                  </a:solidFill>
                  <a:latin typeface="+mj-lt"/>
                </a:endParaRPr>
              </a:p>
            </p:txBody>
          </p:sp>
          <p:sp>
            <p:nvSpPr>
              <p:cNvPr id="86" name="Freeform 85"/>
              <p:cNvSpPr>
                <a:spLocks noEditPoints="1"/>
              </p:cNvSpPr>
              <p:nvPr/>
            </p:nvSpPr>
            <p:spPr bwMode="black">
              <a:xfrm>
                <a:off x="4806205" y="5843128"/>
                <a:ext cx="186928" cy="187954"/>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a:effectLst>
                <a:outerShdw blurRad="38100" dist="25400" dir="5400000" algn="t" rotWithShape="0">
                  <a:prstClr val="black">
                    <a:alpha val="20000"/>
                  </a:prstClr>
                </a:outerShdw>
              </a:effectLst>
            </p:spPr>
            <p:txBody>
              <a:bodyPr/>
              <a:lstStyle/>
              <a:p>
                <a:endParaRPr lang="en-US" dirty="0">
                  <a:solidFill>
                    <a:srgbClr val="130F65"/>
                  </a:solidFill>
                  <a:latin typeface="+mj-lt"/>
                </a:endParaRPr>
              </a:p>
            </p:txBody>
          </p:sp>
          <p:sp>
            <p:nvSpPr>
              <p:cNvPr id="100" name="Freeform 99"/>
              <p:cNvSpPr>
                <a:spLocks/>
              </p:cNvSpPr>
              <p:nvPr/>
            </p:nvSpPr>
            <p:spPr bwMode="black">
              <a:xfrm>
                <a:off x="4454760" y="5843128"/>
                <a:ext cx="121886" cy="187954"/>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a:effectLst>
                <a:outerShdw blurRad="38100" dist="25400" dir="5400000" algn="t" rotWithShape="0">
                  <a:prstClr val="black">
                    <a:alpha val="20000"/>
                  </a:prstClr>
                </a:outerShdw>
              </a:effectLst>
            </p:spPr>
            <p:txBody>
              <a:bodyPr/>
              <a:lstStyle/>
              <a:p>
                <a:endParaRPr lang="en-US" dirty="0">
                  <a:solidFill>
                    <a:srgbClr val="130F65"/>
                  </a:solidFill>
                  <a:latin typeface="+mj-lt"/>
                </a:endParaRPr>
              </a:p>
            </p:txBody>
          </p:sp>
        </p:grpSp>
        <p:sp>
          <p:nvSpPr>
            <p:cNvPr id="73" name="Freeform 72"/>
            <p:cNvSpPr>
              <a:spLocks/>
            </p:cNvSpPr>
            <p:nvPr/>
          </p:nvSpPr>
          <p:spPr bwMode="black">
            <a:xfrm>
              <a:off x="4056857" y="5632160"/>
              <a:ext cx="44272" cy="9151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dirty="0">
                <a:solidFill>
                  <a:srgbClr val="130F65"/>
                </a:solidFill>
                <a:latin typeface="+mj-lt"/>
              </a:endParaRPr>
            </a:p>
          </p:txBody>
        </p:sp>
        <p:sp>
          <p:nvSpPr>
            <p:cNvPr id="74" name="Freeform 73"/>
            <p:cNvSpPr>
              <a:spLocks/>
            </p:cNvSpPr>
            <p:nvPr/>
          </p:nvSpPr>
          <p:spPr bwMode="black">
            <a:xfrm>
              <a:off x="4180928" y="5570787"/>
              <a:ext cx="44272" cy="1528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dirty="0">
                <a:solidFill>
                  <a:srgbClr val="130F65"/>
                </a:solidFill>
                <a:latin typeface="+mj-lt"/>
              </a:endParaRPr>
            </a:p>
          </p:txBody>
        </p:sp>
        <p:sp>
          <p:nvSpPr>
            <p:cNvPr id="75" name="Freeform 74"/>
            <p:cNvSpPr>
              <a:spLocks/>
            </p:cNvSpPr>
            <p:nvPr/>
          </p:nvSpPr>
          <p:spPr bwMode="black">
            <a:xfrm>
              <a:off x="4302814" y="5486400"/>
              <a:ext cx="44272" cy="28165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dirty="0">
                <a:solidFill>
                  <a:srgbClr val="130F65"/>
                </a:solidFill>
                <a:latin typeface="+mj-lt"/>
              </a:endParaRPr>
            </a:p>
          </p:txBody>
        </p:sp>
        <p:sp>
          <p:nvSpPr>
            <p:cNvPr id="76" name="Freeform 75"/>
            <p:cNvSpPr>
              <a:spLocks/>
            </p:cNvSpPr>
            <p:nvPr/>
          </p:nvSpPr>
          <p:spPr bwMode="black">
            <a:xfrm>
              <a:off x="4426885" y="5570787"/>
              <a:ext cx="44272" cy="1528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dirty="0">
                <a:solidFill>
                  <a:srgbClr val="130F65"/>
                </a:solidFill>
                <a:latin typeface="+mj-lt"/>
              </a:endParaRPr>
            </a:p>
          </p:txBody>
        </p:sp>
        <p:sp>
          <p:nvSpPr>
            <p:cNvPr id="77" name="Freeform 76"/>
            <p:cNvSpPr>
              <a:spLocks/>
            </p:cNvSpPr>
            <p:nvPr/>
          </p:nvSpPr>
          <p:spPr bwMode="black">
            <a:xfrm>
              <a:off x="4548224" y="5632160"/>
              <a:ext cx="47005" cy="9151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dirty="0">
                <a:solidFill>
                  <a:srgbClr val="130F65"/>
                </a:solidFill>
                <a:latin typeface="+mj-lt"/>
              </a:endParaRPr>
            </a:p>
          </p:txBody>
        </p:sp>
        <p:sp>
          <p:nvSpPr>
            <p:cNvPr id="78" name="Freeform 77"/>
            <p:cNvSpPr>
              <a:spLocks/>
            </p:cNvSpPr>
            <p:nvPr/>
          </p:nvSpPr>
          <p:spPr bwMode="black">
            <a:xfrm>
              <a:off x="4672295" y="5570787"/>
              <a:ext cx="44819" cy="1528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dirty="0">
                <a:solidFill>
                  <a:srgbClr val="130F65"/>
                </a:solidFill>
                <a:latin typeface="+mj-lt"/>
              </a:endParaRPr>
            </a:p>
          </p:txBody>
        </p:sp>
        <p:sp>
          <p:nvSpPr>
            <p:cNvPr id="79" name="Freeform 78"/>
            <p:cNvSpPr>
              <a:spLocks/>
            </p:cNvSpPr>
            <p:nvPr/>
          </p:nvSpPr>
          <p:spPr bwMode="black">
            <a:xfrm>
              <a:off x="4796368" y="5486400"/>
              <a:ext cx="44819" cy="28165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dirty="0">
                <a:solidFill>
                  <a:srgbClr val="130F65"/>
                </a:solidFill>
                <a:latin typeface="+mj-lt"/>
              </a:endParaRPr>
            </a:p>
          </p:txBody>
        </p:sp>
        <p:sp>
          <p:nvSpPr>
            <p:cNvPr id="80" name="Freeform 79"/>
            <p:cNvSpPr>
              <a:spLocks/>
            </p:cNvSpPr>
            <p:nvPr/>
          </p:nvSpPr>
          <p:spPr bwMode="black">
            <a:xfrm>
              <a:off x="4918255" y="5570788"/>
              <a:ext cx="44819" cy="1528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dirty="0">
                <a:solidFill>
                  <a:srgbClr val="130F65"/>
                </a:solidFill>
                <a:latin typeface="+mj-lt"/>
              </a:endParaRPr>
            </a:p>
          </p:txBody>
        </p:sp>
        <p:sp>
          <p:nvSpPr>
            <p:cNvPr id="81" name="Freeform 80"/>
            <p:cNvSpPr>
              <a:spLocks/>
            </p:cNvSpPr>
            <p:nvPr/>
          </p:nvSpPr>
          <p:spPr bwMode="black">
            <a:xfrm>
              <a:off x="5042329" y="5632160"/>
              <a:ext cx="44819" cy="9151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dirty="0">
                <a:solidFill>
                  <a:srgbClr val="130F65"/>
                </a:solidFill>
                <a:latin typeface="+mj-lt"/>
              </a:endParaRPr>
            </a:p>
          </p:txBody>
        </p:sp>
      </p:gr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0851" y="4159213"/>
            <a:ext cx="1123103" cy="441995"/>
          </a:xfrm>
          <a:prstGeom prst="rect">
            <a:avLst/>
          </a:prstGeom>
        </p:spPr>
      </p:pic>
      <p:pic>
        <p:nvPicPr>
          <p:cNvPr id="21" name="Picture 20"/>
          <p:cNvPicPr>
            <a:picLocks noChangeAspect="1"/>
          </p:cNvPicPr>
          <p:nvPr/>
        </p:nvPicPr>
        <p:blipFill>
          <a:blip r:embed="rId4"/>
          <a:stretch>
            <a:fillRect/>
          </a:stretch>
        </p:blipFill>
        <p:spPr>
          <a:xfrm>
            <a:off x="7767559" y="3585078"/>
            <a:ext cx="1499919" cy="252153"/>
          </a:xfrm>
          <a:prstGeom prst="rect">
            <a:avLst/>
          </a:prstGeom>
        </p:spPr>
      </p:pic>
      <p:pic>
        <p:nvPicPr>
          <p:cNvPr id="22" name="Picture 21"/>
          <p:cNvPicPr>
            <a:picLocks noChangeAspect="1"/>
          </p:cNvPicPr>
          <p:nvPr/>
        </p:nvPicPr>
        <p:blipFill>
          <a:blip r:embed="rId5"/>
          <a:stretch>
            <a:fillRect/>
          </a:stretch>
        </p:blipFill>
        <p:spPr>
          <a:xfrm>
            <a:off x="9698596" y="3492139"/>
            <a:ext cx="1576085" cy="419228"/>
          </a:xfrm>
          <a:prstGeom prst="rect">
            <a:avLst/>
          </a:prstGeom>
        </p:spPr>
      </p:pic>
      <p:pic>
        <p:nvPicPr>
          <p:cNvPr id="101" name="Picture 28" descr="http://www.catbird.com/++theme++catbird.theme/assets/images/catbird-typeface-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7897" y="4902206"/>
            <a:ext cx="1214216" cy="207695"/>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01"/>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826117" y="4988555"/>
            <a:ext cx="959387" cy="291772"/>
          </a:xfrm>
          <a:prstGeom prst="rect">
            <a:avLst/>
          </a:prstGeom>
        </p:spPr>
      </p:pic>
      <p:pic>
        <p:nvPicPr>
          <p:cNvPr id="103" name="Picture 8" descr="Red Hat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39845" y="5914514"/>
            <a:ext cx="1226025" cy="40228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50776" y="5438279"/>
            <a:ext cx="1175981" cy="246956"/>
          </a:xfrm>
          <a:prstGeom prst="rect">
            <a:avLst/>
          </a:prstGeom>
        </p:spPr>
      </p:pic>
      <p:pic>
        <p:nvPicPr>
          <p:cNvPr id="41" name="Picture 40"/>
          <p:cNvPicPr>
            <a:picLocks noChangeAspect="1"/>
          </p:cNvPicPr>
          <p:nvPr/>
        </p:nvPicPr>
        <p:blipFill>
          <a:blip r:embed="rId11"/>
          <a:stretch>
            <a:fillRect/>
          </a:stretch>
        </p:blipFill>
        <p:spPr>
          <a:xfrm>
            <a:off x="9748129" y="5694252"/>
            <a:ext cx="1412176" cy="301685"/>
          </a:xfrm>
          <a:prstGeom prst="rect">
            <a:avLst/>
          </a:prstGeom>
        </p:spPr>
      </p:pic>
      <p:sp>
        <p:nvSpPr>
          <p:cNvPr id="126" name="Rounded Rectangle 125"/>
          <p:cNvSpPr/>
          <p:nvPr/>
        </p:nvSpPr>
        <p:spPr>
          <a:xfrm>
            <a:off x="870040" y="3261267"/>
            <a:ext cx="5413341" cy="1163696"/>
          </a:xfrm>
          <a:prstGeom prst="roundRect">
            <a:avLst>
              <a:gd name="adj" fmla="val 12371"/>
            </a:avLst>
          </a:prstGeom>
          <a:gradFill flip="none" rotWithShape="1">
            <a:gsLst>
              <a:gs pos="21000">
                <a:schemeClr val="accent3">
                  <a:lumMod val="50000"/>
                </a:schemeClr>
              </a:gs>
              <a:gs pos="67000">
                <a:schemeClr val="accent3">
                  <a:lumMod val="75000"/>
                </a:schemeClr>
              </a:gs>
              <a:gs pos="100000">
                <a:schemeClr val="accent3">
                  <a:lumMod val="75000"/>
                </a:schemeClr>
              </a:gs>
            </a:gsLst>
            <a:path path="circle">
              <a:fillToRect t="100000" r="100000"/>
            </a:path>
            <a:tileRect l="-100000" b="-100000"/>
          </a:gradFill>
          <a:ln/>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defTabSz="1442045"/>
            <a:endParaRPr lang="en-US" sz="1500" b="1" cap="all">
              <a:solidFill>
                <a:srgbClr val="FFFFFF"/>
              </a:solidFill>
              <a:effectLst>
                <a:outerShdw blurRad="127000" algn="ctr" rotWithShape="0">
                  <a:prstClr val="black">
                    <a:alpha val="40000"/>
                  </a:prstClr>
                </a:outerShdw>
              </a:effectLst>
              <a:latin typeface="Arial Narrow" panose="020B0606020202030204" pitchFamily="34" charset="0"/>
            </a:endParaRPr>
          </a:p>
        </p:txBody>
      </p:sp>
      <p:sp>
        <p:nvSpPr>
          <p:cNvPr id="44" name="Rectangle 43"/>
          <p:cNvSpPr/>
          <p:nvPr/>
        </p:nvSpPr>
        <p:spPr>
          <a:xfrm>
            <a:off x="6935055" y="1555416"/>
            <a:ext cx="4701239" cy="969496"/>
          </a:xfrm>
          <a:prstGeom prst="rect">
            <a:avLst/>
          </a:prstGeom>
        </p:spPr>
        <p:txBody>
          <a:bodyPr wrap="square" lIns="91430" tIns="45718" rIns="91430" bIns="45718">
            <a:spAutoFit/>
          </a:bodyPr>
          <a:lstStyle/>
          <a:p>
            <a:pPr algn="ctr"/>
            <a:r>
              <a:rPr lang="en-US" dirty="0"/>
              <a:t>Broad  </a:t>
            </a:r>
            <a:r>
              <a:rPr lang="en-US" dirty="0" smtClean="0"/>
              <a:t>Ecosystem </a:t>
            </a:r>
            <a:r>
              <a:rPr lang="en-US" dirty="0"/>
              <a:t>enables Choice,</a:t>
            </a:r>
          </a:p>
          <a:p>
            <a:pPr algn="ctr"/>
            <a:r>
              <a:rPr lang="en-US" dirty="0"/>
              <a:t>Investment Protection and supports Defense in Depth Security Strategy </a:t>
            </a:r>
          </a:p>
        </p:txBody>
      </p:sp>
      <p:sp>
        <p:nvSpPr>
          <p:cNvPr id="45" name="Rectangle 44"/>
          <p:cNvSpPr/>
          <p:nvPr/>
        </p:nvSpPr>
        <p:spPr>
          <a:xfrm>
            <a:off x="857064" y="1777334"/>
            <a:ext cx="5413341" cy="769441"/>
          </a:xfrm>
          <a:prstGeom prst="rect">
            <a:avLst/>
          </a:prstGeom>
        </p:spPr>
        <p:txBody>
          <a:bodyPr wrap="square" lIns="91430" tIns="45718" rIns="91430" bIns="45718">
            <a:spAutoFit/>
          </a:bodyPr>
          <a:lstStyle/>
          <a:p>
            <a:pPr algn="ctr"/>
            <a:r>
              <a:rPr lang="en-US" sz="2800" b="1" dirty="0">
                <a:latin typeface="Arial Narrow" panose="020B0606020202030204" pitchFamily="34" charset="0"/>
              </a:rPr>
              <a:t>SECURITY APPLICATIONS</a:t>
            </a:r>
          </a:p>
          <a:p>
            <a:pPr algn="ctr"/>
            <a:r>
              <a:rPr lang="en-US" sz="1600" dirty="0"/>
              <a:t>(Compliance, SIEM, Security Analytics etc.)</a:t>
            </a:r>
          </a:p>
        </p:txBody>
      </p:sp>
      <p:grpSp>
        <p:nvGrpSpPr>
          <p:cNvPr id="130" name="Group 129"/>
          <p:cNvGrpSpPr/>
          <p:nvPr/>
        </p:nvGrpSpPr>
        <p:grpSpPr>
          <a:xfrm>
            <a:off x="3064605" y="3290559"/>
            <a:ext cx="998271" cy="1067735"/>
            <a:chOff x="3420186" y="2935210"/>
            <a:chExt cx="1173594" cy="1255259"/>
          </a:xfrm>
        </p:grpSpPr>
        <p:sp>
          <p:nvSpPr>
            <p:cNvPr id="131" name="Rounded Rectangle 130"/>
            <p:cNvSpPr/>
            <p:nvPr/>
          </p:nvSpPr>
          <p:spPr>
            <a:xfrm rot="2700000">
              <a:off x="3554024" y="3161010"/>
              <a:ext cx="932189" cy="996992"/>
            </a:xfrm>
            <a:prstGeom prst="roundRect">
              <a:avLst>
                <a:gd name="adj" fmla="val 5947"/>
              </a:avLst>
            </a:prstGeom>
            <a:gradFill flip="none" rotWithShape="1">
              <a:gsLst>
                <a:gs pos="100000">
                  <a:srgbClr val="706D6D">
                    <a:alpha val="0"/>
                  </a:srgbClr>
                </a:gs>
                <a:gs pos="2083">
                  <a:srgbClr val="EAB430">
                    <a:lumMod val="50000"/>
                  </a:srgbClr>
                </a:gs>
              </a:gsLst>
              <a:path path="shape">
                <a:fillToRect l="50000" t="50000" r="50000" b="50000"/>
              </a:path>
              <a:tileRect/>
            </a:gradFill>
            <a:ln w="12700" cap="flat" cmpd="sng" algn="ctr">
              <a:noFill/>
              <a:prstDash val="solid"/>
              <a:miter lim="800000"/>
            </a:ln>
            <a:effectLst/>
          </p:spPr>
          <p:txBody>
            <a:bodyPr rtlCol="0" anchor="ctr"/>
            <a:lstStyle/>
            <a:p>
              <a:pPr algn="ctr" defTabSz="609339"/>
              <a:endParaRPr lang="en-US" sz="1100" kern="0">
                <a:solidFill>
                  <a:srgbClr val="E7E6E6"/>
                </a:solidFill>
                <a:latin typeface="Arial"/>
                <a:cs typeface="Arial"/>
              </a:endParaRPr>
            </a:p>
          </p:txBody>
        </p:sp>
        <p:grpSp>
          <p:nvGrpSpPr>
            <p:cNvPr id="132" name="Group 131"/>
            <p:cNvGrpSpPr/>
            <p:nvPr/>
          </p:nvGrpSpPr>
          <p:grpSpPr>
            <a:xfrm>
              <a:off x="3604261" y="3243995"/>
              <a:ext cx="888792" cy="831023"/>
              <a:chOff x="5112848" y="1886403"/>
              <a:chExt cx="1176541" cy="1176541"/>
            </a:xfrm>
          </p:grpSpPr>
          <p:sp>
            <p:nvSpPr>
              <p:cNvPr id="140" name="Rounded Rectangle 139"/>
              <p:cNvSpPr/>
              <p:nvPr/>
            </p:nvSpPr>
            <p:spPr>
              <a:xfrm rot="2700000">
                <a:off x="5112848" y="1886403"/>
                <a:ext cx="1176541" cy="1176541"/>
              </a:xfrm>
              <a:prstGeom prst="roundRect">
                <a:avLst>
                  <a:gd name="adj" fmla="val 5947"/>
                </a:avLst>
              </a:prstGeom>
              <a:gradFill flip="none" rotWithShape="1">
                <a:gsLst>
                  <a:gs pos="89000">
                    <a:srgbClr val="706D6D">
                      <a:alpha val="0"/>
                    </a:srgbClr>
                  </a:gs>
                  <a:gs pos="100000">
                    <a:srgbClr val="EAB430">
                      <a:lumMod val="50000"/>
                    </a:srgbClr>
                  </a:gs>
                </a:gsLst>
                <a:path path="shape">
                  <a:fillToRect l="50000" t="50000" r="50000" b="50000"/>
                </a:path>
                <a:tileRect/>
              </a:gradFill>
              <a:ln w="12700" cap="flat" cmpd="sng" algn="ctr">
                <a:noFill/>
                <a:prstDash val="solid"/>
                <a:miter lim="800000"/>
              </a:ln>
              <a:effectLst/>
            </p:spPr>
            <p:txBody>
              <a:bodyPr rtlCol="0" anchor="ctr"/>
              <a:lstStyle/>
              <a:p>
                <a:pPr algn="ctr" defTabSz="609339"/>
                <a:endParaRPr lang="en-US" sz="1100" kern="0">
                  <a:solidFill>
                    <a:srgbClr val="E7E6E6"/>
                  </a:solidFill>
                  <a:latin typeface="Arial"/>
                  <a:cs typeface="Arial"/>
                </a:endParaRPr>
              </a:p>
            </p:txBody>
          </p:sp>
          <p:sp>
            <p:nvSpPr>
              <p:cNvPr id="141" name="Rounded Rectangle 140"/>
              <p:cNvSpPr/>
              <p:nvPr/>
            </p:nvSpPr>
            <p:spPr>
              <a:xfrm rot="2700000">
                <a:off x="5282468" y="2056023"/>
                <a:ext cx="837300" cy="837300"/>
              </a:xfrm>
              <a:prstGeom prst="roundRect">
                <a:avLst>
                  <a:gd name="adj" fmla="val 5947"/>
                </a:avLst>
              </a:prstGeom>
              <a:gradFill flip="none" rotWithShape="1">
                <a:gsLst>
                  <a:gs pos="0">
                    <a:srgbClr val="EAB430">
                      <a:alpha val="90000"/>
                    </a:srgbClr>
                  </a:gs>
                  <a:gs pos="100000">
                    <a:srgbClr val="EAB430">
                      <a:lumMod val="50000"/>
                      <a:alpha val="90000"/>
                    </a:srgbClr>
                  </a:gs>
                </a:gsLst>
                <a:lin ang="2700000" scaled="1"/>
                <a:tileRect/>
              </a:gradFill>
              <a:ln w="76200" cap="flat" cmpd="sng" algn="ctr">
                <a:gradFill>
                  <a:gsLst>
                    <a:gs pos="0">
                      <a:srgbClr val="EAB430">
                        <a:lumMod val="60000"/>
                        <a:lumOff val="40000"/>
                      </a:srgbClr>
                    </a:gs>
                    <a:gs pos="100000">
                      <a:srgbClr val="EAB430">
                        <a:lumMod val="75000"/>
                      </a:srgbClr>
                    </a:gs>
                  </a:gsLst>
                  <a:lin ang="5400000" scaled="0"/>
                </a:gradFill>
                <a:prstDash val="solid"/>
                <a:miter lim="800000"/>
              </a:ln>
              <a:effectLst/>
            </p:spPr>
            <p:txBody>
              <a:bodyPr rtlCol="0" anchor="ctr"/>
              <a:lstStyle/>
              <a:p>
                <a:pPr algn="ctr" defTabSz="609339"/>
                <a:endParaRPr lang="en-US" sz="1100" kern="0">
                  <a:solidFill>
                    <a:srgbClr val="E7E6E6"/>
                  </a:solidFill>
                  <a:latin typeface="Arial"/>
                  <a:cs typeface="Arial"/>
                </a:endParaRPr>
              </a:p>
            </p:txBody>
          </p:sp>
        </p:grpSp>
        <p:sp>
          <p:nvSpPr>
            <p:cNvPr id="133" name="Rectangle 132"/>
            <p:cNvSpPr/>
            <p:nvPr/>
          </p:nvSpPr>
          <p:spPr>
            <a:xfrm>
              <a:off x="3662425" y="3471285"/>
              <a:ext cx="772469" cy="379922"/>
            </a:xfrm>
            <a:prstGeom prst="rect">
              <a:avLst/>
            </a:prstGeom>
          </p:spPr>
          <p:txBody>
            <a:bodyPr wrap="none">
              <a:spAutoFit/>
            </a:bodyPr>
            <a:lstStyle/>
            <a:p>
              <a:pPr algn="ctr" defTabSz="609339"/>
              <a:r>
                <a:rPr lang="en-US" sz="1500" b="1" kern="0" dirty="0">
                  <a:solidFill>
                    <a:srgbClr val="5E460A"/>
                  </a:solidFill>
                  <a:effectLst>
                    <a:innerShdw blurRad="63500" dist="50800" dir="16200000">
                      <a:prstClr val="black">
                        <a:alpha val="50000"/>
                      </a:prstClr>
                    </a:innerShdw>
                  </a:effectLst>
                  <a:latin typeface="Arial"/>
                </a:rPr>
                <a:t>APIC</a:t>
              </a:r>
            </a:p>
          </p:txBody>
        </p:sp>
        <p:pic>
          <p:nvPicPr>
            <p:cNvPr id="134" name="Picture 2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49677" y="2935210"/>
              <a:ext cx="197957" cy="215185"/>
            </a:xfrm>
            <a:prstGeom prst="rect">
              <a:avLst/>
            </a:prstGeom>
            <a:noFill/>
            <a:ln>
              <a:noFill/>
            </a:ln>
            <a:effectLst>
              <a:outerShdw blurRad="25400" dist="254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5" name="Freeform 36"/>
            <p:cNvSpPr>
              <a:spLocks noEditPoints="1"/>
            </p:cNvSpPr>
            <p:nvPr/>
          </p:nvSpPr>
          <p:spPr bwMode="auto">
            <a:xfrm>
              <a:off x="3420186" y="3577894"/>
              <a:ext cx="292481" cy="135511"/>
            </a:xfrm>
            <a:custGeom>
              <a:avLst/>
              <a:gdLst>
                <a:gd name="T0" fmla="*/ 260 w 520"/>
                <a:gd name="T1" fmla="*/ 0 h 258"/>
                <a:gd name="T2" fmla="*/ 0 w 520"/>
                <a:gd name="T3" fmla="*/ 226 h 258"/>
                <a:gd name="T4" fmla="*/ 44 w 520"/>
                <a:gd name="T5" fmla="*/ 258 h 258"/>
                <a:gd name="T6" fmla="*/ 476 w 520"/>
                <a:gd name="T7" fmla="*/ 258 h 258"/>
                <a:gd name="T8" fmla="*/ 520 w 520"/>
                <a:gd name="T9" fmla="*/ 226 h 258"/>
                <a:gd name="T10" fmla="*/ 260 w 520"/>
                <a:gd name="T11" fmla="*/ 0 h 258"/>
                <a:gd name="T12" fmla="*/ 42 w 520"/>
                <a:gd name="T13" fmla="*/ 173 h 258"/>
                <a:gd name="T14" fmla="*/ 28 w 520"/>
                <a:gd name="T15" fmla="*/ 179 h 258"/>
                <a:gd name="T16" fmla="*/ 16 w 520"/>
                <a:gd name="T17" fmla="*/ 174 h 258"/>
                <a:gd name="T18" fmla="*/ 22 w 520"/>
                <a:gd name="T19" fmla="*/ 154 h 258"/>
                <a:gd name="T20" fmla="*/ 36 w 520"/>
                <a:gd name="T21" fmla="*/ 160 h 258"/>
                <a:gd name="T22" fmla="*/ 42 w 520"/>
                <a:gd name="T23" fmla="*/ 173 h 258"/>
                <a:gd name="T24" fmla="*/ 345 w 520"/>
                <a:gd name="T25" fmla="*/ 32 h 258"/>
                <a:gd name="T26" fmla="*/ 349 w 520"/>
                <a:gd name="T27" fmla="*/ 22 h 258"/>
                <a:gd name="T28" fmla="*/ 369 w 520"/>
                <a:gd name="T29" fmla="*/ 29 h 258"/>
                <a:gd name="T30" fmla="*/ 364 w 520"/>
                <a:gd name="T31" fmla="*/ 40 h 258"/>
                <a:gd name="T32" fmla="*/ 351 w 520"/>
                <a:gd name="T33" fmla="*/ 45 h 258"/>
                <a:gd name="T34" fmla="*/ 345 w 520"/>
                <a:gd name="T35" fmla="*/ 32 h 258"/>
                <a:gd name="T36" fmla="*/ 250 w 520"/>
                <a:gd name="T37" fmla="*/ 9 h 258"/>
                <a:gd name="T38" fmla="*/ 260 w 520"/>
                <a:gd name="T39" fmla="*/ 8 h 258"/>
                <a:gd name="T40" fmla="*/ 271 w 520"/>
                <a:gd name="T41" fmla="*/ 9 h 258"/>
                <a:gd name="T42" fmla="*/ 271 w 520"/>
                <a:gd name="T43" fmla="*/ 17 h 258"/>
                <a:gd name="T44" fmla="*/ 260 w 520"/>
                <a:gd name="T45" fmla="*/ 27 h 258"/>
                <a:gd name="T46" fmla="*/ 250 w 520"/>
                <a:gd name="T47" fmla="*/ 17 h 258"/>
                <a:gd name="T48" fmla="*/ 250 w 520"/>
                <a:gd name="T49" fmla="*/ 9 h 258"/>
                <a:gd name="T50" fmla="*/ 93 w 520"/>
                <a:gd name="T51" fmla="*/ 97 h 258"/>
                <a:gd name="T52" fmla="*/ 79 w 520"/>
                <a:gd name="T53" fmla="*/ 97 h 258"/>
                <a:gd name="T54" fmla="*/ 68 w 520"/>
                <a:gd name="T55" fmla="*/ 86 h 258"/>
                <a:gd name="T56" fmla="*/ 83 w 520"/>
                <a:gd name="T57" fmla="*/ 71 h 258"/>
                <a:gd name="T58" fmla="*/ 93 w 520"/>
                <a:gd name="T59" fmla="*/ 82 h 258"/>
                <a:gd name="T60" fmla="*/ 93 w 520"/>
                <a:gd name="T61" fmla="*/ 97 h 258"/>
                <a:gd name="T62" fmla="*/ 170 w 520"/>
                <a:gd name="T63" fmla="*/ 45 h 258"/>
                <a:gd name="T64" fmla="*/ 156 w 520"/>
                <a:gd name="T65" fmla="*/ 40 h 258"/>
                <a:gd name="T66" fmla="*/ 152 w 520"/>
                <a:gd name="T67" fmla="*/ 30 h 258"/>
                <a:gd name="T68" fmla="*/ 172 w 520"/>
                <a:gd name="T69" fmla="*/ 22 h 258"/>
                <a:gd name="T70" fmla="*/ 175 w 520"/>
                <a:gd name="T71" fmla="*/ 32 h 258"/>
                <a:gd name="T72" fmla="*/ 170 w 520"/>
                <a:gd name="T73" fmla="*/ 45 h 258"/>
                <a:gd name="T74" fmla="*/ 283 w 520"/>
                <a:gd name="T75" fmla="*/ 229 h 258"/>
                <a:gd name="T76" fmla="*/ 250 w 520"/>
                <a:gd name="T77" fmla="*/ 231 h 258"/>
                <a:gd name="T78" fmla="*/ 248 w 520"/>
                <a:gd name="T79" fmla="*/ 197 h 258"/>
                <a:gd name="T80" fmla="*/ 374 w 520"/>
                <a:gd name="T81" fmla="*/ 88 h 258"/>
                <a:gd name="T82" fmla="*/ 378 w 520"/>
                <a:gd name="T83" fmla="*/ 91 h 258"/>
                <a:gd name="T84" fmla="*/ 283 w 520"/>
                <a:gd name="T85" fmla="*/ 229 h 258"/>
                <a:gd name="T86" fmla="*/ 442 w 520"/>
                <a:gd name="T87" fmla="*/ 97 h 258"/>
                <a:gd name="T88" fmla="*/ 427 w 520"/>
                <a:gd name="T89" fmla="*/ 97 h 258"/>
                <a:gd name="T90" fmla="*/ 427 w 520"/>
                <a:gd name="T91" fmla="*/ 82 h 258"/>
                <a:gd name="T92" fmla="*/ 438 w 520"/>
                <a:gd name="T93" fmla="*/ 71 h 258"/>
                <a:gd name="T94" fmla="*/ 453 w 520"/>
                <a:gd name="T95" fmla="*/ 86 h 258"/>
                <a:gd name="T96" fmla="*/ 442 w 520"/>
                <a:gd name="T97" fmla="*/ 97 h 258"/>
                <a:gd name="T98" fmla="*/ 492 w 520"/>
                <a:gd name="T99" fmla="*/ 179 h 258"/>
                <a:gd name="T100" fmla="*/ 479 w 520"/>
                <a:gd name="T101" fmla="*/ 173 h 258"/>
                <a:gd name="T102" fmla="*/ 484 w 520"/>
                <a:gd name="T103" fmla="*/ 159 h 258"/>
                <a:gd name="T104" fmla="*/ 498 w 520"/>
                <a:gd name="T105" fmla="*/ 154 h 258"/>
                <a:gd name="T106" fmla="*/ 505 w 520"/>
                <a:gd name="T107" fmla="*/ 173 h 258"/>
                <a:gd name="T108" fmla="*/ 492 w 520"/>
                <a:gd name="T109" fmla="*/ 17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20" h="258">
                  <a:moveTo>
                    <a:pt x="260" y="0"/>
                  </a:moveTo>
                  <a:cubicBezTo>
                    <a:pt x="117" y="0"/>
                    <a:pt x="0" y="101"/>
                    <a:pt x="0" y="226"/>
                  </a:cubicBezTo>
                  <a:cubicBezTo>
                    <a:pt x="0" y="247"/>
                    <a:pt x="15" y="258"/>
                    <a:pt x="44" y="258"/>
                  </a:cubicBezTo>
                  <a:cubicBezTo>
                    <a:pt x="476" y="258"/>
                    <a:pt x="476" y="258"/>
                    <a:pt x="476" y="258"/>
                  </a:cubicBezTo>
                  <a:cubicBezTo>
                    <a:pt x="506" y="258"/>
                    <a:pt x="520" y="247"/>
                    <a:pt x="520" y="226"/>
                  </a:cubicBezTo>
                  <a:cubicBezTo>
                    <a:pt x="520" y="101"/>
                    <a:pt x="404" y="0"/>
                    <a:pt x="260" y="0"/>
                  </a:cubicBezTo>
                  <a:close/>
                  <a:moveTo>
                    <a:pt x="42" y="173"/>
                  </a:moveTo>
                  <a:cubicBezTo>
                    <a:pt x="40" y="179"/>
                    <a:pt x="34" y="181"/>
                    <a:pt x="28" y="179"/>
                  </a:cubicBezTo>
                  <a:cubicBezTo>
                    <a:pt x="16" y="174"/>
                    <a:pt x="16" y="174"/>
                    <a:pt x="16" y="174"/>
                  </a:cubicBezTo>
                  <a:cubicBezTo>
                    <a:pt x="18" y="167"/>
                    <a:pt x="20" y="160"/>
                    <a:pt x="22" y="154"/>
                  </a:cubicBezTo>
                  <a:cubicBezTo>
                    <a:pt x="36" y="160"/>
                    <a:pt x="36" y="160"/>
                    <a:pt x="36" y="160"/>
                  </a:cubicBezTo>
                  <a:cubicBezTo>
                    <a:pt x="42" y="162"/>
                    <a:pt x="44" y="168"/>
                    <a:pt x="42" y="173"/>
                  </a:cubicBezTo>
                  <a:close/>
                  <a:moveTo>
                    <a:pt x="345" y="32"/>
                  </a:moveTo>
                  <a:cubicBezTo>
                    <a:pt x="349" y="22"/>
                    <a:pt x="349" y="22"/>
                    <a:pt x="349" y="22"/>
                  </a:cubicBezTo>
                  <a:cubicBezTo>
                    <a:pt x="356" y="24"/>
                    <a:pt x="362" y="27"/>
                    <a:pt x="369" y="29"/>
                  </a:cubicBezTo>
                  <a:cubicBezTo>
                    <a:pt x="364" y="40"/>
                    <a:pt x="364" y="40"/>
                    <a:pt x="364" y="40"/>
                  </a:cubicBezTo>
                  <a:cubicBezTo>
                    <a:pt x="362" y="45"/>
                    <a:pt x="356" y="48"/>
                    <a:pt x="351" y="45"/>
                  </a:cubicBezTo>
                  <a:cubicBezTo>
                    <a:pt x="345" y="43"/>
                    <a:pt x="343" y="37"/>
                    <a:pt x="345" y="32"/>
                  </a:cubicBezTo>
                  <a:close/>
                  <a:moveTo>
                    <a:pt x="250" y="9"/>
                  </a:moveTo>
                  <a:cubicBezTo>
                    <a:pt x="253" y="8"/>
                    <a:pt x="257" y="8"/>
                    <a:pt x="260" y="8"/>
                  </a:cubicBezTo>
                  <a:cubicBezTo>
                    <a:pt x="264" y="8"/>
                    <a:pt x="267" y="8"/>
                    <a:pt x="271" y="9"/>
                  </a:cubicBezTo>
                  <a:cubicBezTo>
                    <a:pt x="271" y="17"/>
                    <a:pt x="271" y="17"/>
                    <a:pt x="271" y="17"/>
                  </a:cubicBezTo>
                  <a:cubicBezTo>
                    <a:pt x="271" y="23"/>
                    <a:pt x="266" y="27"/>
                    <a:pt x="260" y="27"/>
                  </a:cubicBezTo>
                  <a:cubicBezTo>
                    <a:pt x="255" y="27"/>
                    <a:pt x="250" y="23"/>
                    <a:pt x="250" y="17"/>
                  </a:cubicBezTo>
                  <a:lnTo>
                    <a:pt x="250" y="9"/>
                  </a:lnTo>
                  <a:close/>
                  <a:moveTo>
                    <a:pt x="93" y="97"/>
                  </a:moveTo>
                  <a:cubicBezTo>
                    <a:pt x="89" y="101"/>
                    <a:pt x="83" y="101"/>
                    <a:pt x="79" y="97"/>
                  </a:cubicBezTo>
                  <a:cubicBezTo>
                    <a:pt x="68" y="86"/>
                    <a:pt x="68" y="86"/>
                    <a:pt x="68" y="86"/>
                  </a:cubicBezTo>
                  <a:cubicBezTo>
                    <a:pt x="73" y="81"/>
                    <a:pt x="78" y="76"/>
                    <a:pt x="83" y="71"/>
                  </a:cubicBezTo>
                  <a:cubicBezTo>
                    <a:pt x="93" y="82"/>
                    <a:pt x="93" y="82"/>
                    <a:pt x="93" y="82"/>
                  </a:cubicBezTo>
                  <a:cubicBezTo>
                    <a:pt x="97" y="86"/>
                    <a:pt x="97" y="93"/>
                    <a:pt x="93" y="97"/>
                  </a:cubicBezTo>
                  <a:close/>
                  <a:moveTo>
                    <a:pt x="170" y="45"/>
                  </a:moveTo>
                  <a:cubicBezTo>
                    <a:pt x="164" y="48"/>
                    <a:pt x="158" y="45"/>
                    <a:pt x="156" y="40"/>
                  </a:cubicBezTo>
                  <a:cubicBezTo>
                    <a:pt x="152" y="30"/>
                    <a:pt x="152" y="30"/>
                    <a:pt x="152" y="30"/>
                  </a:cubicBezTo>
                  <a:cubicBezTo>
                    <a:pt x="158" y="27"/>
                    <a:pt x="165" y="24"/>
                    <a:pt x="172" y="22"/>
                  </a:cubicBezTo>
                  <a:cubicBezTo>
                    <a:pt x="175" y="32"/>
                    <a:pt x="175" y="32"/>
                    <a:pt x="175" y="32"/>
                  </a:cubicBezTo>
                  <a:cubicBezTo>
                    <a:pt x="178" y="37"/>
                    <a:pt x="175" y="43"/>
                    <a:pt x="170" y="45"/>
                  </a:cubicBezTo>
                  <a:close/>
                  <a:moveTo>
                    <a:pt x="283" y="229"/>
                  </a:moveTo>
                  <a:cubicBezTo>
                    <a:pt x="275" y="239"/>
                    <a:pt x="259" y="240"/>
                    <a:pt x="250" y="231"/>
                  </a:cubicBezTo>
                  <a:cubicBezTo>
                    <a:pt x="240" y="222"/>
                    <a:pt x="239" y="207"/>
                    <a:pt x="248" y="197"/>
                  </a:cubicBezTo>
                  <a:cubicBezTo>
                    <a:pt x="374" y="88"/>
                    <a:pt x="374" y="88"/>
                    <a:pt x="374" y="88"/>
                  </a:cubicBezTo>
                  <a:cubicBezTo>
                    <a:pt x="378" y="91"/>
                    <a:pt x="378" y="91"/>
                    <a:pt x="378" y="91"/>
                  </a:cubicBezTo>
                  <a:lnTo>
                    <a:pt x="283" y="229"/>
                  </a:lnTo>
                  <a:close/>
                  <a:moveTo>
                    <a:pt x="442" y="97"/>
                  </a:moveTo>
                  <a:cubicBezTo>
                    <a:pt x="438" y="101"/>
                    <a:pt x="431" y="101"/>
                    <a:pt x="427" y="97"/>
                  </a:cubicBezTo>
                  <a:cubicBezTo>
                    <a:pt x="423" y="93"/>
                    <a:pt x="423" y="86"/>
                    <a:pt x="427" y="82"/>
                  </a:cubicBezTo>
                  <a:cubicBezTo>
                    <a:pt x="438" y="71"/>
                    <a:pt x="438" y="71"/>
                    <a:pt x="438" y="71"/>
                  </a:cubicBezTo>
                  <a:cubicBezTo>
                    <a:pt x="443" y="76"/>
                    <a:pt x="448" y="81"/>
                    <a:pt x="453" y="86"/>
                  </a:cubicBezTo>
                  <a:lnTo>
                    <a:pt x="442" y="97"/>
                  </a:lnTo>
                  <a:close/>
                  <a:moveTo>
                    <a:pt x="492" y="179"/>
                  </a:moveTo>
                  <a:cubicBezTo>
                    <a:pt x="487" y="181"/>
                    <a:pt x="481" y="178"/>
                    <a:pt x="479" y="173"/>
                  </a:cubicBezTo>
                  <a:cubicBezTo>
                    <a:pt x="476" y="168"/>
                    <a:pt x="479" y="162"/>
                    <a:pt x="484" y="159"/>
                  </a:cubicBezTo>
                  <a:cubicBezTo>
                    <a:pt x="498" y="154"/>
                    <a:pt x="498" y="154"/>
                    <a:pt x="498" y="154"/>
                  </a:cubicBezTo>
                  <a:cubicBezTo>
                    <a:pt x="501" y="160"/>
                    <a:pt x="503" y="167"/>
                    <a:pt x="505" y="173"/>
                  </a:cubicBezTo>
                  <a:lnTo>
                    <a:pt x="492" y="179"/>
                  </a:lnTo>
                  <a:close/>
                </a:path>
              </a:pathLst>
            </a:custGeom>
            <a:solidFill>
              <a:srgbClr val="FFFFFF"/>
            </a:solidFill>
            <a:ln>
              <a:noFill/>
            </a:ln>
            <a:effectLst>
              <a:outerShdw blurRad="25400" dist="254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339"/>
              <a:endParaRPr lang="en-US" sz="1100" kern="0">
                <a:solidFill>
                  <a:sysClr val="windowText" lastClr="000000"/>
                </a:solidFill>
                <a:latin typeface="Arial"/>
              </a:endParaRPr>
            </a:p>
          </p:txBody>
        </p:sp>
        <p:grpSp>
          <p:nvGrpSpPr>
            <p:cNvPr id="136" name="Group 29"/>
            <p:cNvGrpSpPr>
              <a:grpSpLocks noChangeAspect="1"/>
            </p:cNvGrpSpPr>
            <p:nvPr/>
          </p:nvGrpSpPr>
          <p:grpSpPr bwMode="auto">
            <a:xfrm>
              <a:off x="3942345" y="3969037"/>
              <a:ext cx="203576" cy="221432"/>
              <a:chOff x="5451" y="1149"/>
              <a:chExt cx="349" cy="406"/>
            </a:xfrm>
            <a:effectLst>
              <a:outerShdw blurRad="25400" dist="25400" dir="5400000" algn="t" rotWithShape="0">
                <a:prstClr val="black">
                  <a:alpha val="40000"/>
                </a:prstClr>
              </a:outerShdw>
            </a:effectLst>
          </p:grpSpPr>
          <p:sp>
            <p:nvSpPr>
              <p:cNvPr id="138" name="Freeform 30"/>
              <p:cNvSpPr>
                <a:spLocks noEditPoints="1"/>
              </p:cNvSpPr>
              <p:nvPr/>
            </p:nvSpPr>
            <p:spPr bwMode="auto">
              <a:xfrm>
                <a:off x="5451" y="1204"/>
                <a:ext cx="349" cy="351"/>
              </a:xfrm>
              <a:custGeom>
                <a:avLst/>
                <a:gdLst>
                  <a:gd name="T0" fmla="*/ 110 w 221"/>
                  <a:gd name="T1" fmla="*/ 0 h 222"/>
                  <a:gd name="T2" fmla="*/ 0 w 221"/>
                  <a:gd name="T3" fmla="*/ 111 h 222"/>
                  <a:gd name="T4" fmla="*/ 110 w 221"/>
                  <a:gd name="T5" fmla="*/ 222 h 222"/>
                  <a:gd name="T6" fmla="*/ 221 w 221"/>
                  <a:gd name="T7" fmla="*/ 111 h 222"/>
                  <a:gd name="T8" fmla="*/ 110 w 221"/>
                  <a:gd name="T9" fmla="*/ 0 h 222"/>
                  <a:gd name="T10" fmla="*/ 181 w 221"/>
                  <a:gd name="T11" fmla="*/ 152 h 222"/>
                  <a:gd name="T12" fmla="*/ 170 w 221"/>
                  <a:gd name="T13" fmla="*/ 156 h 222"/>
                  <a:gd name="T14" fmla="*/ 102 w 221"/>
                  <a:gd name="T15" fmla="*/ 121 h 222"/>
                  <a:gd name="T16" fmla="*/ 98 w 221"/>
                  <a:gd name="T17" fmla="*/ 114 h 222"/>
                  <a:gd name="T18" fmla="*/ 98 w 221"/>
                  <a:gd name="T19" fmla="*/ 113 h 222"/>
                  <a:gd name="T20" fmla="*/ 98 w 221"/>
                  <a:gd name="T21" fmla="*/ 38 h 222"/>
                  <a:gd name="T22" fmla="*/ 106 w 221"/>
                  <a:gd name="T23" fmla="*/ 29 h 222"/>
                  <a:gd name="T24" fmla="*/ 115 w 221"/>
                  <a:gd name="T25" fmla="*/ 38 h 222"/>
                  <a:gd name="T26" fmla="*/ 115 w 221"/>
                  <a:gd name="T27" fmla="*/ 109 h 222"/>
                  <a:gd name="T28" fmla="*/ 177 w 221"/>
                  <a:gd name="T29" fmla="*/ 141 h 222"/>
                  <a:gd name="T30" fmla="*/ 181 w 221"/>
                  <a:gd name="T31" fmla="*/ 15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1" h="222">
                    <a:moveTo>
                      <a:pt x="110" y="0"/>
                    </a:moveTo>
                    <a:cubicBezTo>
                      <a:pt x="49" y="0"/>
                      <a:pt x="0" y="50"/>
                      <a:pt x="0" y="111"/>
                    </a:cubicBezTo>
                    <a:cubicBezTo>
                      <a:pt x="0" y="172"/>
                      <a:pt x="49" y="222"/>
                      <a:pt x="110" y="222"/>
                    </a:cubicBezTo>
                    <a:cubicBezTo>
                      <a:pt x="172" y="222"/>
                      <a:pt x="221" y="172"/>
                      <a:pt x="221" y="111"/>
                    </a:cubicBezTo>
                    <a:cubicBezTo>
                      <a:pt x="221" y="50"/>
                      <a:pt x="172" y="0"/>
                      <a:pt x="110" y="0"/>
                    </a:cubicBezTo>
                    <a:close/>
                    <a:moveTo>
                      <a:pt x="181" y="152"/>
                    </a:moveTo>
                    <a:cubicBezTo>
                      <a:pt x="179" y="156"/>
                      <a:pt x="174" y="158"/>
                      <a:pt x="170" y="156"/>
                    </a:cubicBezTo>
                    <a:cubicBezTo>
                      <a:pt x="102" y="121"/>
                      <a:pt x="102" y="121"/>
                      <a:pt x="102" y="121"/>
                    </a:cubicBezTo>
                    <a:cubicBezTo>
                      <a:pt x="99" y="120"/>
                      <a:pt x="98" y="117"/>
                      <a:pt x="98" y="114"/>
                    </a:cubicBezTo>
                    <a:cubicBezTo>
                      <a:pt x="98" y="114"/>
                      <a:pt x="98" y="114"/>
                      <a:pt x="98" y="113"/>
                    </a:cubicBezTo>
                    <a:cubicBezTo>
                      <a:pt x="98" y="38"/>
                      <a:pt x="98" y="38"/>
                      <a:pt x="98" y="38"/>
                    </a:cubicBezTo>
                    <a:cubicBezTo>
                      <a:pt x="98" y="33"/>
                      <a:pt x="102" y="29"/>
                      <a:pt x="106" y="29"/>
                    </a:cubicBezTo>
                    <a:cubicBezTo>
                      <a:pt x="111" y="29"/>
                      <a:pt x="115" y="33"/>
                      <a:pt x="115" y="38"/>
                    </a:cubicBezTo>
                    <a:cubicBezTo>
                      <a:pt x="115" y="109"/>
                      <a:pt x="115" y="109"/>
                      <a:pt x="115" y="109"/>
                    </a:cubicBezTo>
                    <a:cubicBezTo>
                      <a:pt x="177" y="141"/>
                      <a:pt x="177" y="141"/>
                      <a:pt x="177" y="141"/>
                    </a:cubicBezTo>
                    <a:cubicBezTo>
                      <a:pt x="182" y="143"/>
                      <a:pt x="183" y="148"/>
                      <a:pt x="181" y="1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339"/>
                <a:endParaRPr lang="en-US" sz="1100" kern="0">
                  <a:solidFill>
                    <a:sysClr val="windowText" lastClr="000000"/>
                  </a:solidFill>
                  <a:latin typeface="Arial"/>
                </a:endParaRPr>
              </a:p>
            </p:txBody>
          </p:sp>
          <p:sp>
            <p:nvSpPr>
              <p:cNvPr id="139" name="Freeform 31"/>
              <p:cNvSpPr>
                <a:spLocks/>
              </p:cNvSpPr>
              <p:nvPr/>
            </p:nvSpPr>
            <p:spPr bwMode="auto">
              <a:xfrm>
                <a:off x="5523" y="1149"/>
                <a:ext cx="205" cy="26"/>
              </a:xfrm>
              <a:custGeom>
                <a:avLst/>
                <a:gdLst>
                  <a:gd name="T0" fmla="*/ 87 w 87"/>
                  <a:gd name="T1" fmla="*/ 5 h 11"/>
                  <a:gd name="T2" fmla="*/ 81 w 87"/>
                  <a:gd name="T3" fmla="*/ 11 h 11"/>
                  <a:gd name="T4" fmla="*/ 5 w 87"/>
                  <a:gd name="T5" fmla="*/ 11 h 11"/>
                  <a:gd name="T6" fmla="*/ 0 w 87"/>
                  <a:gd name="T7" fmla="*/ 5 h 11"/>
                  <a:gd name="T8" fmla="*/ 0 w 87"/>
                  <a:gd name="T9" fmla="*/ 5 h 11"/>
                  <a:gd name="T10" fmla="*/ 5 w 87"/>
                  <a:gd name="T11" fmla="*/ 0 h 11"/>
                  <a:gd name="T12" fmla="*/ 81 w 87"/>
                  <a:gd name="T13" fmla="*/ 0 h 11"/>
                  <a:gd name="T14" fmla="*/ 87 w 87"/>
                  <a:gd name="T15" fmla="*/ 5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1">
                    <a:moveTo>
                      <a:pt x="87" y="5"/>
                    </a:moveTo>
                    <a:cubicBezTo>
                      <a:pt x="87" y="8"/>
                      <a:pt x="84" y="11"/>
                      <a:pt x="81" y="11"/>
                    </a:cubicBezTo>
                    <a:cubicBezTo>
                      <a:pt x="5" y="11"/>
                      <a:pt x="5" y="11"/>
                      <a:pt x="5" y="11"/>
                    </a:cubicBezTo>
                    <a:cubicBezTo>
                      <a:pt x="2" y="11"/>
                      <a:pt x="0" y="8"/>
                      <a:pt x="0" y="5"/>
                    </a:cubicBezTo>
                    <a:cubicBezTo>
                      <a:pt x="0" y="5"/>
                      <a:pt x="0" y="5"/>
                      <a:pt x="0" y="5"/>
                    </a:cubicBezTo>
                    <a:cubicBezTo>
                      <a:pt x="0" y="2"/>
                      <a:pt x="2" y="0"/>
                      <a:pt x="5" y="0"/>
                    </a:cubicBezTo>
                    <a:cubicBezTo>
                      <a:pt x="81" y="0"/>
                      <a:pt x="81" y="0"/>
                      <a:pt x="81" y="0"/>
                    </a:cubicBezTo>
                    <a:cubicBezTo>
                      <a:pt x="84" y="0"/>
                      <a:pt x="87" y="2"/>
                      <a:pt x="87"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339"/>
                <a:endParaRPr lang="en-US" sz="1100" kern="0">
                  <a:solidFill>
                    <a:sysClr val="windowText" lastClr="000000"/>
                  </a:solidFill>
                  <a:latin typeface="Arial"/>
                </a:endParaRPr>
              </a:p>
            </p:txBody>
          </p:sp>
        </p:grpSp>
        <p:sp>
          <p:nvSpPr>
            <p:cNvPr id="137" name="Freeform 30"/>
            <p:cNvSpPr>
              <a:spLocks noEditPoints="1"/>
            </p:cNvSpPr>
            <p:nvPr/>
          </p:nvSpPr>
          <p:spPr bwMode="auto">
            <a:xfrm>
              <a:off x="4424245" y="3538116"/>
              <a:ext cx="169535" cy="210035"/>
            </a:xfrm>
            <a:custGeom>
              <a:avLst/>
              <a:gdLst>
                <a:gd name="T0" fmla="*/ 165 w 178"/>
                <a:gd name="T1" fmla="*/ 83 h 235"/>
                <a:gd name="T2" fmla="*/ 154 w 178"/>
                <a:gd name="T3" fmla="*/ 83 h 235"/>
                <a:gd name="T4" fmla="*/ 154 w 178"/>
                <a:gd name="T5" fmla="*/ 77 h 235"/>
                <a:gd name="T6" fmla="*/ 151 w 178"/>
                <a:gd name="T7" fmla="*/ 77 h 235"/>
                <a:gd name="T8" fmla="*/ 151 w 178"/>
                <a:gd name="T9" fmla="*/ 61 h 235"/>
                <a:gd name="T10" fmla="*/ 89 w 178"/>
                <a:gd name="T11" fmla="*/ 0 h 235"/>
                <a:gd name="T12" fmla="*/ 27 w 178"/>
                <a:gd name="T13" fmla="*/ 61 h 235"/>
                <a:gd name="T14" fmla="*/ 27 w 178"/>
                <a:gd name="T15" fmla="*/ 77 h 235"/>
                <a:gd name="T16" fmla="*/ 24 w 178"/>
                <a:gd name="T17" fmla="*/ 77 h 235"/>
                <a:gd name="T18" fmla="*/ 24 w 178"/>
                <a:gd name="T19" fmla="*/ 83 h 235"/>
                <a:gd name="T20" fmla="*/ 13 w 178"/>
                <a:gd name="T21" fmla="*/ 83 h 235"/>
                <a:gd name="T22" fmla="*/ 0 w 178"/>
                <a:gd name="T23" fmla="*/ 96 h 235"/>
                <a:gd name="T24" fmla="*/ 0 w 178"/>
                <a:gd name="T25" fmla="*/ 222 h 235"/>
                <a:gd name="T26" fmla="*/ 13 w 178"/>
                <a:gd name="T27" fmla="*/ 235 h 235"/>
                <a:gd name="T28" fmla="*/ 165 w 178"/>
                <a:gd name="T29" fmla="*/ 235 h 235"/>
                <a:gd name="T30" fmla="*/ 178 w 178"/>
                <a:gd name="T31" fmla="*/ 222 h 235"/>
                <a:gd name="T32" fmla="*/ 178 w 178"/>
                <a:gd name="T33" fmla="*/ 96 h 235"/>
                <a:gd name="T34" fmla="*/ 165 w 178"/>
                <a:gd name="T35" fmla="*/ 83 h 235"/>
                <a:gd name="T36" fmla="*/ 47 w 178"/>
                <a:gd name="T37" fmla="*/ 61 h 235"/>
                <a:gd name="T38" fmla="*/ 89 w 178"/>
                <a:gd name="T39" fmla="*/ 19 h 235"/>
                <a:gd name="T40" fmla="*/ 131 w 178"/>
                <a:gd name="T41" fmla="*/ 61 h 235"/>
                <a:gd name="T42" fmla="*/ 131 w 178"/>
                <a:gd name="T43" fmla="*/ 77 h 235"/>
                <a:gd name="T44" fmla="*/ 128 w 178"/>
                <a:gd name="T45" fmla="*/ 77 h 235"/>
                <a:gd name="T46" fmla="*/ 128 w 178"/>
                <a:gd name="T47" fmla="*/ 83 h 235"/>
                <a:gd name="T48" fmla="*/ 50 w 178"/>
                <a:gd name="T49" fmla="*/ 83 h 235"/>
                <a:gd name="T50" fmla="*/ 50 w 178"/>
                <a:gd name="T51" fmla="*/ 77 h 235"/>
                <a:gd name="T52" fmla="*/ 47 w 178"/>
                <a:gd name="T53" fmla="*/ 77 h 235"/>
                <a:gd name="T54" fmla="*/ 47 w 178"/>
                <a:gd name="T55" fmla="*/ 6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8" h="235">
                  <a:moveTo>
                    <a:pt x="165" y="83"/>
                  </a:moveTo>
                  <a:cubicBezTo>
                    <a:pt x="154" y="83"/>
                    <a:pt x="154" y="83"/>
                    <a:pt x="154" y="83"/>
                  </a:cubicBezTo>
                  <a:cubicBezTo>
                    <a:pt x="154" y="77"/>
                    <a:pt x="154" y="77"/>
                    <a:pt x="154" y="77"/>
                  </a:cubicBezTo>
                  <a:cubicBezTo>
                    <a:pt x="151" y="77"/>
                    <a:pt x="151" y="77"/>
                    <a:pt x="151" y="77"/>
                  </a:cubicBezTo>
                  <a:cubicBezTo>
                    <a:pt x="151" y="61"/>
                    <a:pt x="151" y="61"/>
                    <a:pt x="151" y="61"/>
                  </a:cubicBezTo>
                  <a:cubicBezTo>
                    <a:pt x="151" y="27"/>
                    <a:pt x="123" y="0"/>
                    <a:pt x="89" y="0"/>
                  </a:cubicBezTo>
                  <a:cubicBezTo>
                    <a:pt x="55" y="0"/>
                    <a:pt x="27" y="27"/>
                    <a:pt x="27" y="61"/>
                  </a:cubicBezTo>
                  <a:cubicBezTo>
                    <a:pt x="27" y="77"/>
                    <a:pt x="27" y="77"/>
                    <a:pt x="27" y="77"/>
                  </a:cubicBezTo>
                  <a:cubicBezTo>
                    <a:pt x="24" y="77"/>
                    <a:pt x="24" y="77"/>
                    <a:pt x="24" y="77"/>
                  </a:cubicBezTo>
                  <a:cubicBezTo>
                    <a:pt x="24" y="83"/>
                    <a:pt x="24" y="83"/>
                    <a:pt x="24" y="83"/>
                  </a:cubicBezTo>
                  <a:cubicBezTo>
                    <a:pt x="13" y="83"/>
                    <a:pt x="13" y="83"/>
                    <a:pt x="13" y="83"/>
                  </a:cubicBezTo>
                  <a:cubicBezTo>
                    <a:pt x="6" y="83"/>
                    <a:pt x="0" y="88"/>
                    <a:pt x="0" y="96"/>
                  </a:cubicBezTo>
                  <a:cubicBezTo>
                    <a:pt x="0" y="222"/>
                    <a:pt x="0" y="222"/>
                    <a:pt x="0" y="222"/>
                  </a:cubicBezTo>
                  <a:cubicBezTo>
                    <a:pt x="0" y="229"/>
                    <a:pt x="6" y="235"/>
                    <a:pt x="13" y="235"/>
                  </a:cubicBezTo>
                  <a:cubicBezTo>
                    <a:pt x="165" y="235"/>
                    <a:pt x="165" y="235"/>
                    <a:pt x="165" y="235"/>
                  </a:cubicBezTo>
                  <a:cubicBezTo>
                    <a:pt x="172" y="235"/>
                    <a:pt x="178" y="229"/>
                    <a:pt x="178" y="222"/>
                  </a:cubicBezTo>
                  <a:cubicBezTo>
                    <a:pt x="178" y="96"/>
                    <a:pt x="178" y="96"/>
                    <a:pt x="178" y="96"/>
                  </a:cubicBezTo>
                  <a:cubicBezTo>
                    <a:pt x="178" y="88"/>
                    <a:pt x="172" y="83"/>
                    <a:pt x="165" y="83"/>
                  </a:cubicBezTo>
                  <a:close/>
                  <a:moveTo>
                    <a:pt x="47" y="61"/>
                  </a:moveTo>
                  <a:cubicBezTo>
                    <a:pt x="47" y="38"/>
                    <a:pt x="66" y="19"/>
                    <a:pt x="89" y="19"/>
                  </a:cubicBezTo>
                  <a:cubicBezTo>
                    <a:pt x="112" y="19"/>
                    <a:pt x="131" y="38"/>
                    <a:pt x="131" y="61"/>
                  </a:cubicBezTo>
                  <a:cubicBezTo>
                    <a:pt x="131" y="77"/>
                    <a:pt x="131" y="77"/>
                    <a:pt x="131" y="77"/>
                  </a:cubicBezTo>
                  <a:cubicBezTo>
                    <a:pt x="128" y="77"/>
                    <a:pt x="128" y="77"/>
                    <a:pt x="128" y="77"/>
                  </a:cubicBezTo>
                  <a:cubicBezTo>
                    <a:pt x="128" y="83"/>
                    <a:pt x="128" y="83"/>
                    <a:pt x="128" y="83"/>
                  </a:cubicBezTo>
                  <a:cubicBezTo>
                    <a:pt x="50" y="83"/>
                    <a:pt x="50" y="83"/>
                    <a:pt x="50" y="83"/>
                  </a:cubicBezTo>
                  <a:cubicBezTo>
                    <a:pt x="50" y="77"/>
                    <a:pt x="50" y="77"/>
                    <a:pt x="50" y="77"/>
                  </a:cubicBezTo>
                  <a:cubicBezTo>
                    <a:pt x="47" y="77"/>
                    <a:pt x="47" y="77"/>
                    <a:pt x="47" y="77"/>
                  </a:cubicBezTo>
                  <a:lnTo>
                    <a:pt x="47" y="61"/>
                  </a:lnTo>
                  <a:close/>
                </a:path>
              </a:pathLst>
            </a:custGeom>
            <a:solidFill>
              <a:srgbClr val="E7E6E6"/>
            </a:solidFill>
            <a:ln w="34925" cap="rnd">
              <a:noFill/>
              <a:round/>
              <a:headEnd/>
              <a:tailEnd/>
            </a:ln>
            <a:effectLst>
              <a:outerShdw blurRad="254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609339"/>
              <a:endParaRPr lang="en-US" sz="1100" kern="0">
                <a:solidFill>
                  <a:sysClr val="windowText" lastClr="000000"/>
                </a:solidFill>
                <a:latin typeface="Arial"/>
              </a:endParaRPr>
            </a:p>
          </p:txBody>
        </p:sp>
      </p:grpSp>
      <p:sp>
        <p:nvSpPr>
          <p:cNvPr id="142" name="Rectangle 141"/>
          <p:cNvSpPr/>
          <p:nvPr/>
        </p:nvSpPr>
        <p:spPr>
          <a:xfrm>
            <a:off x="857064" y="5034633"/>
            <a:ext cx="5413341" cy="384719"/>
          </a:xfrm>
          <a:prstGeom prst="rect">
            <a:avLst/>
          </a:prstGeom>
        </p:spPr>
        <p:txBody>
          <a:bodyPr wrap="square" lIns="91430" tIns="45718" rIns="91430" bIns="45718">
            <a:spAutoFit/>
          </a:bodyPr>
          <a:lstStyle/>
          <a:p>
            <a:pPr algn="ctr"/>
            <a:r>
              <a:rPr lang="en-US" b="1" dirty="0">
                <a:solidFill>
                  <a:schemeClr val="bg1"/>
                </a:solidFill>
                <a:latin typeface="Arial Narrow" panose="020B0606020202030204" pitchFamily="34" charset="0"/>
              </a:rPr>
              <a:t>END-TO-END LAYERED SECURITY ENFORCEMENT</a:t>
            </a:r>
          </a:p>
        </p:txBody>
      </p:sp>
      <p:cxnSp>
        <p:nvCxnSpPr>
          <p:cNvPr id="55" name="Straight Connector 54"/>
          <p:cNvCxnSpPr/>
          <p:nvPr/>
        </p:nvCxnSpPr>
        <p:spPr>
          <a:xfrm>
            <a:off x="1041989" y="5400679"/>
            <a:ext cx="5043488"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48" name="Rounded Rectangle 147"/>
          <p:cNvSpPr/>
          <p:nvPr/>
        </p:nvSpPr>
        <p:spPr>
          <a:xfrm>
            <a:off x="1041994" y="5518829"/>
            <a:ext cx="858249" cy="441192"/>
          </a:xfrm>
          <a:prstGeom prst="roundRect">
            <a:avLst>
              <a:gd name="adj" fmla="val 12371"/>
            </a:avLst>
          </a:prstGeom>
          <a:solidFill>
            <a:schemeClr val="accent1"/>
          </a:solidFill>
          <a:ln/>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a:r>
              <a:rPr lang="en-US" sz="1200" dirty="0"/>
              <a:t>ACI</a:t>
            </a:r>
            <a:br>
              <a:rPr lang="en-US" sz="1200" dirty="0"/>
            </a:br>
            <a:r>
              <a:rPr lang="en-US" sz="1200" dirty="0"/>
              <a:t>Fabric</a:t>
            </a:r>
          </a:p>
        </p:txBody>
      </p:sp>
      <p:sp>
        <p:nvSpPr>
          <p:cNvPr id="149" name="Rounded Rectangle 148"/>
          <p:cNvSpPr/>
          <p:nvPr/>
        </p:nvSpPr>
        <p:spPr>
          <a:xfrm>
            <a:off x="5223776" y="5518829"/>
            <a:ext cx="858249" cy="441192"/>
          </a:xfrm>
          <a:prstGeom prst="roundRect">
            <a:avLst>
              <a:gd name="adj" fmla="val 12371"/>
            </a:avLst>
          </a:prstGeom>
          <a:solidFill>
            <a:schemeClr val="accent1"/>
          </a:solidFill>
          <a:ln/>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a:r>
              <a:rPr lang="en-US" sz="1200" dirty="0"/>
              <a:t>Host</a:t>
            </a:r>
          </a:p>
        </p:txBody>
      </p:sp>
      <p:sp>
        <p:nvSpPr>
          <p:cNvPr id="150" name="Rounded Rectangle 149"/>
          <p:cNvSpPr/>
          <p:nvPr/>
        </p:nvSpPr>
        <p:spPr>
          <a:xfrm>
            <a:off x="2087440" y="5518829"/>
            <a:ext cx="858249" cy="441192"/>
          </a:xfrm>
          <a:prstGeom prst="roundRect">
            <a:avLst>
              <a:gd name="adj" fmla="val 12371"/>
            </a:avLst>
          </a:prstGeom>
          <a:solidFill>
            <a:schemeClr val="accent1"/>
          </a:solidFill>
          <a:ln/>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a:r>
              <a:rPr lang="en-US" sz="1200" dirty="0"/>
              <a:t>Firewall</a:t>
            </a:r>
          </a:p>
        </p:txBody>
      </p:sp>
      <p:sp>
        <p:nvSpPr>
          <p:cNvPr id="151" name="Rounded Rectangle 150"/>
          <p:cNvSpPr/>
          <p:nvPr/>
        </p:nvSpPr>
        <p:spPr>
          <a:xfrm>
            <a:off x="3132885" y="5518829"/>
            <a:ext cx="858249" cy="441192"/>
          </a:xfrm>
          <a:prstGeom prst="roundRect">
            <a:avLst>
              <a:gd name="adj" fmla="val 12371"/>
            </a:avLst>
          </a:prstGeom>
          <a:solidFill>
            <a:schemeClr val="accent1"/>
          </a:solidFill>
          <a:ln/>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a:r>
              <a:rPr lang="en-US" sz="1200" dirty="0"/>
              <a:t>IDS / IPS</a:t>
            </a:r>
          </a:p>
        </p:txBody>
      </p:sp>
      <p:sp>
        <p:nvSpPr>
          <p:cNvPr id="152" name="Rounded Rectangle 151"/>
          <p:cNvSpPr/>
          <p:nvPr/>
        </p:nvSpPr>
        <p:spPr>
          <a:xfrm>
            <a:off x="4178330" y="5518829"/>
            <a:ext cx="858249" cy="441192"/>
          </a:xfrm>
          <a:prstGeom prst="roundRect">
            <a:avLst>
              <a:gd name="adj" fmla="val 12371"/>
            </a:avLst>
          </a:prstGeom>
          <a:solidFill>
            <a:schemeClr val="accent1"/>
          </a:solidFill>
          <a:ln/>
        </p:spPr>
        <p:style>
          <a:lnRef idx="0">
            <a:schemeClr val="accent6"/>
          </a:lnRef>
          <a:fillRef idx="3">
            <a:schemeClr val="accent6"/>
          </a:fillRef>
          <a:effectRef idx="3">
            <a:schemeClr val="accent6"/>
          </a:effectRef>
          <a:fontRef idx="minor">
            <a:schemeClr val="lt1"/>
          </a:fontRef>
        </p:style>
        <p:txBody>
          <a:bodyPr lIns="0" tIns="45666" rIns="0" bIns="45666" anchor="ctr"/>
          <a:lstStyle/>
          <a:p>
            <a:pPr algn="ctr"/>
            <a:r>
              <a:rPr lang="en-US" sz="1200" dirty="0" err="1"/>
              <a:t>DDoS</a:t>
            </a:r>
            <a:endParaRPr lang="en-US" sz="1200" dirty="0"/>
          </a:p>
        </p:txBody>
      </p:sp>
      <p:sp>
        <p:nvSpPr>
          <p:cNvPr id="155" name="TextBox 154"/>
          <p:cNvSpPr txBox="1"/>
          <p:nvPr/>
        </p:nvSpPr>
        <p:spPr>
          <a:xfrm>
            <a:off x="1090613" y="4440542"/>
            <a:ext cx="1476227" cy="461665"/>
          </a:xfrm>
          <a:prstGeom prst="rect">
            <a:avLst/>
          </a:prstGeom>
          <a:noFill/>
        </p:spPr>
        <p:txBody>
          <a:bodyPr wrap="square" lIns="91430" tIns="45718" rIns="91430" bIns="45718" rtlCol="0">
            <a:spAutoFit/>
          </a:bodyPr>
          <a:lstStyle/>
          <a:p>
            <a:pPr algn="r"/>
            <a:r>
              <a:rPr lang="en-US" sz="1200" dirty="0"/>
              <a:t>Open Standard</a:t>
            </a:r>
          </a:p>
          <a:p>
            <a:pPr algn="r"/>
            <a:r>
              <a:rPr lang="en-US" sz="1200" dirty="0"/>
              <a:t>OPFLEX</a:t>
            </a:r>
          </a:p>
        </p:txBody>
      </p:sp>
      <p:sp>
        <p:nvSpPr>
          <p:cNvPr id="156" name="TextBox 155"/>
          <p:cNvSpPr txBox="1"/>
          <p:nvPr/>
        </p:nvSpPr>
        <p:spPr>
          <a:xfrm>
            <a:off x="4533203" y="4440542"/>
            <a:ext cx="1114408" cy="461665"/>
          </a:xfrm>
          <a:prstGeom prst="rect">
            <a:avLst/>
          </a:prstGeom>
          <a:noFill/>
        </p:spPr>
        <p:txBody>
          <a:bodyPr wrap="none" lIns="91430" tIns="45718" rIns="91430" bIns="45718" rtlCol="0">
            <a:spAutoFit/>
          </a:bodyPr>
          <a:lstStyle/>
          <a:p>
            <a:r>
              <a:rPr lang="en-US" sz="1200" dirty="0"/>
              <a:t>Open Device </a:t>
            </a:r>
          </a:p>
          <a:p>
            <a:r>
              <a:rPr lang="en-US" sz="1200" dirty="0"/>
              <a:t>Interface</a:t>
            </a:r>
          </a:p>
        </p:txBody>
      </p:sp>
      <p:sp>
        <p:nvSpPr>
          <p:cNvPr id="158" name="TextBox 157"/>
          <p:cNvSpPr txBox="1"/>
          <p:nvPr/>
        </p:nvSpPr>
        <p:spPr>
          <a:xfrm>
            <a:off x="3753459" y="2828105"/>
            <a:ext cx="1822295" cy="338555"/>
          </a:xfrm>
          <a:prstGeom prst="rect">
            <a:avLst/>
          </a:prstGeom>
          <a:noFill/>
        </p:spPr>
        <p:txBody>
          <a:bodyPr wrap="none" lIns="91430" tIns="45718" rIns="91430" bIns="45718" rtlCol="0">
            <a:spAutoFit/>
          </a:bodyPr>
          <a:lstStyle/>
          <a:p>
            <a:r>
              <a:rPr lang="en-US" sz="1600" dirty="0"/>
              <a:t>Open  REST APIs</a:t>
            </a:r>
          </a:p>
        </p:txBody>
      </p:sp>
      <p:pic>
        <p:nvPicPr>
          <p:cNvPr id="4" name="Picture 3"/>
          <p:cNvPicPr>
            <a:picLocks noChangeAspect="1"/>
          </p:cNvPicPr>
          <p:nvPr/>
        </p:nvPicPr>
        <p:blipFill>
          <a:blip r:embed="rId13"/>
          <a:stretch>
            <a:fillRect/>
          </a:stretch>
        </p:blipFill>
        <p:spPr>
          <a:xfrm>
            <a:off x="9763845" y="2794816"/>
            <a:ext cx="1510841" cy="542125"/>
          </a:xfrm>
          <a:prstGeom prst="rect">
            <a:avLst/>
          </a:prstGeom>
        </p:spPr>
      </p:pic>
      <p:pic>
        <p:nvPicPr>
          <p:cNvPr id="85" name="Picture 8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20921" y="4095096"/>
            <a:ext cx="769779" cy="690877"/>
          </a:xfrm>
          <a:prstGeom prst="rect">
            <a:avLst/>
          </a:prstGeom>
        </p:spPr>
      </p:pic>
      <p:sp>
        <p:nvSpPr>
          <p:cNvPr id="3" name="AutoShape 2" descr="data:image/jpeg;base64,/9j/4AAQSkZJRgABAQAAAQABAAD/2wCEAAkGBxQSEBUUEBQVFRUXFRkYFxYUGBYXHBgYFRYcGBYYGxUYHSggGBwlGxcVIjEjJSo3Li4uFx8zODMsNygtLisBCgoKDg0OGxAQGy4kHyQsNywsLSwsLCwsLC0sLCwsLCwsLCwsLCwsLCwsLCwsLCwsLCwsLCwsLCwsLCwsLCwsLP/AABEIAOEA4QMBEQACEQEDEQH/xAAcAAEAAgIDAQAAAAAAAAAAAAAABgcFCAEDBAL/xABPEAACAQMABgQKBQYMBAcAAAABAgMABBEFBgcSITFBUWFxEyI1cnOBkaGxsjIzQrPBFBdSdIOSCCMlNFNUYoKiwtHSFSTT4RY2Q2OTw/D/xAAaAQEAAwEBAQAAAAAAAAAAAAAAAwQFAQIG/8QANhEAAgEDAgQDBwIGAwEBAAAAAAECAwQRBTESITJBM1FhEyJxgaHB4ZHRFCM0QrHwFVJi8ST/2gAMAwEAAhEDEQA/ALxoBQCgFAKAUAoBQCgFAKAUAoBQCgFAKAUAoBQCgFAKAUAoBQCgFAKAUAoBQCgFAKAqDWHanOLhltVjESMVy4LF904J5jdFWo0FjmZtW9kpYiixNTtPi+tVm3dxslXXOQGXng9I6fXUE48LwXaVRVI8SM3XglFAKAUAoBQCgFAKAUAoBQHy7gAk8gMn1UBTV7tauTNvQxxiEHgjAksvQS2eBI6hwq2rdY5mZK9lxclyLV1d0ut3bRzoMB1yV57rDgy56cHNVpR4Xg0Kc1OKkjJV5PYoBQCgFAKAUAoBQCgFAKA1avfrZPSP8xrSjsYFTqZdOxnycfTP+FU6/Uatn4RPKhLQoBQCgFAKAUAoBQCgFAKA6L76p/Mb4Gi3OPY1Zj5DuFaZ8+9zYDZX5Kh73+c1RrdbNm18JEtqIsCgFAKAUAoBQCgOi7vI4lLyuqKPtOQB7TXUmzjaW5za3SSKGjZXU8mUgj2ijWAmnsd1cOigNWr362T0j/Ma0lsjAn1MunYz5OPpn/CqdfqNWz8JE8qEtCgPHFpWFpDGssZkHNAylvZmu4e55445xk9lcPQoBQCgFAKA819pCKFd6aRIx1uwX411JvY45KO53RSqwDIQwPIg5B9Yrh1PJ90B0X31T+Y3wNFucexqzHyHdWmfPvc2A2V+S4e9/nNUK3WzZtfCRLajLBwTQHltdJwyMVjljdl5qrAkeoGuuLW55U4t4TPXXD0KAUAoBQFJ7Zrt2vljLHcSJSq9AZi2Tjr4AeqrluvdyZd9J8aXY7dit8y3kkIJ3HiLlejeVgAcdeCfdXLiKxkWM3xuJc9VDUFAatX31snpH+Y1pR2RgT6mXTsZ8nH0z/hVOv1GrZ+EieVCWiO7Qbx4dG3Dxkq24ACOBG8wUkHrwTXuksySIbiTjTbRrxFKyMHQlWU7wYcCCOIIPXWhjlgxVJp5Nn9FzF4I3bm0ak95UE1mvc3ovKTPVXD0KAUAoDg0Br/tPvXk0nMHJKxlUQdCjcUnA6Mkkmr1FYgY93Juo0S7YfdMVuIiSUUoyjoBbIbHVnAqK4XNMs2Mm00WnVYvnRffVP5jfA0W5x7GrMfId1aZ8+9zYDZX5Lh73+c1RrdbNm18JEtqIsEO2rXbx6NfwbFd90QkcDuk5IyOvGO4mpaKTnzKt5JxpPBSuh7loriJ4yVZZFII4faGR3HkRV2Synkx6Umppo2aFZp9Ec0AoBQCgKM2xeU/2Mfxartv0GTfeJ8j62NeUj6B/mSlx0nLHxPkXjVI1xQGrd79bJ6R/mNaUdkYFTqZdGxnycfTP+FU6/Uatn4SJ5UJaIttO8lXHcn3i1JR60V7rwma+nlV8xTZ3QX81h9Enyis2W59BDpR7q4ejy6S0hHbxmSd1RBzZvcO09ldSb5I8ykorLPFoXWW1uyRbTK7KMleIIGcZ3SM47a7KEo7o8wqxn0sy9eSQGgNdtonlS69IPu1q/S6EYt14rJhsN+lc90fxaorjsWrDuWzVU0Dovvqn8xvgaLc49jVmPkO4Vpnz73NgNlfkuHvf5zVCt1s2bXwkS2oywQfbB5N/bR/jU1DrKl74RS9n9Ynnr8wq5LYxqfUvibPryrNPpDmgFAKAUBRm2Lyn+xj+LVdt+gyb7xPkfWxrykfQP8AMtLjpOWPifIvGqRrigNWr362T0j/ADGtKOyMCfUy6djPk4+mf8Kp1+o1bPwieVCWiLbTfJVx3J94tSUetFe68Jmvp5VfMU2d0F/NYfRJ8orNlufQQ6Ue6uHoqrbnIcWi58UmYkdoCAH1Bm9pqzbdzPv30r/exDdnMpXSltunGXKntBQ5Hwqat0Mq2raqo2HqgbQNAa7bRPKl16QfdrV+l0IxbrxWTDYb9K57o/i1RXPYtWGzLZqqaB0X31T+Y3wNdW5x7GrMfId1aR8+9zYDZX5Lh73+c1RrdbNm18JEtqIsEH2weTf20f41NQ6ype+EUvZ/WJ56/MKuS2Man1I2fXlWafSHNAKAUAoCjNsXlP8AYx/Fqu0Okyb3xPkfexofyi3oH+ZaXHSLHxPkXhVI1hQGrd79bJ6R/mNaUdkYFTqZdGxnycfTP+FU6/Watn4SJ5UJaIvtNH8lXPmr94tSUutEFz4TNfDV8xDZ3QY/5WH0SfKKzZbs+gh0o91cPRVG3TnZ/tv/AK6s23czr/8At+f2IZs98qWvpP8AI1TVuhla18VGxVUDaODQGvG0QfyrdeePu1q/S6EYt14rJfsN+lc90fxaorjsWrDuWzVU0Dovvqn8xvgaLc49jVmPkO6tM+fe5sBsr8lw97/Oao1utmza+EiW1EWCD7YPJv7aP8amodZUvfCKXsx/GJ56/MKuS2Men1I2fXlWafRnNAKAUAoCLa5akw6QKszNHIowHXByvPdKnnxqSnUcCCtbxq7nZqdqdDo9W3CzyPwaRuHAclAHADPGlSo57ijQjSXIktRk4oDVq9+tk9I/zGtKOyMCp1MunYz5OPpn/CqdfrNWz8JE8qEtHRfWiTRPFKu8jqVYHpBrqeOZxpNYZALTZLbrMHeWR4w2fBkAZweClhxIqZ3EmsFSNlBSyWKowMDgBUBcOaAwmterUV/CI5sgqco681OMesHqr3Cbi8oiq0o1FhmH1R2ew2Mvhi7SyAEKWAAXPMgDpx0mvU6zksEdG2jTee5M6iLIoCHa37P4b6Xwu+0UuAGZQCGA4DKnpHLNSwquCwVq1tGo89zKap6sRWERSLLFjl3bmxAwOwAdVeZzc3lklKlGmsIzteCU6L36p/Mb4Gi3OPY1Zj5DurTPn3ubAbK/JcPe/wA5qjW62bNr4SJbURYPDpnRcd1A8Mwyjjj0EEHIIPQQQDXYycXlHicFOPCyH6G2XwQzrK8jyhGDKhAAypyu9j6WDjhy4VNKvJrBVp2UIyzuT6oC6KAUAoBQCgFAKAUBQ+sez68juXEMLTRs5ZHUryYk4bJGCPZV2FaPDzMmraz4njYtTZ/oF7KyWKUjwhYuwHEKW+znpwMcarVJ8Usmhb03TgkySVGTCgFAKAUAoBQCgFAKAUAoD4lTeUg9II9oxQMoG92d38cpjSEyLnCyKUCsOgkk+L2g++ryrRxkyJWlTi5IujVDQ5tLKKBjllXxiOW8xy2OzJqnOXFLJp0ocEFEzNeSQUAoBQCgFAKAUAoBQCgFAcYoDmgFAKAUAoBQCgFAKAUAoBQCgFAcYoDmgFAKAUAoBQCgFAKAUAoBQCgFAKAUAoBQCgFAKAUAoBQCgFAKAUAoBQCgFAKAUAoBQCgFARHW3XmKzJjQeFm6UBwEyOG+3R3DjUU6ijyNOy0ypce8+UfPz+BXV/r5fSn60RjqiUKPacn31C6smb1PS7WH9ufi8/seNdbL0HP5TL6yD8RXn2kvMldhbP8AsRY+zTWCe7WYXDBtwrundAPjZznHA8qnpScs5MDVrSlQcfZrGScGpjIK72layXNrcRJbybitGWI3VPENjpHVUFWbT5G7pVnRr05SqLLTMdqNrZd3F9HFNLvIVckbqjkuRxArzTnJywyfULChSt3OEcPkWrVk+bOq6uFjRnkIVFBZmPIADJNG8HqMXOSjFZbKn0/tKmkcraARRjk7DLt24PBe7GarSrN7H0tto1KMc1eb8uy/cjh1rvf61L7R/pUfHLzL/wDAW3/RGU0Brne/lEKNOXV5o1YOFPB3CnjjI4GvUaks7le50629nKSjhpN8s9kXZVs+RFAYbWXWSGyj3pjljncjXizkdQ6B2nhXmU1HctWtnUuZYht3fZFYaV2j3cpPgt2FOgKN5vW7fgKrurJ7H0VHR7eC97Mn9P0/Jh//ABVe/wBal9o/0rxxy8y1/A23/REq1B1su5ryOGaXfRg2d5RnxVyMMMVJTnJywzN1KwoU6LqQjh/QtarJ82cGgIFrVtGSFmitAJZASGds7ikcxw4uR2cO2oZ1UuSNqz0eVRKdbkvLu/2ILd6630hybhl7IwFHw/GoXUk+5sw022gujPxPi31xvkORcOext1h7CKe0l5nZadbSWOBfImWrW0wMQl8qpngJUB3f7y8SveOHdUsa3mZV3o2FxUHn0e/yLHRwQCDkHiCOkHpzU5gNY5M+qAUAoCO69ad/I7RnTHhH8SPsYj6WOnAyfVXipLhRe0+1/iKyi9lzf++pRUjliSxJJOSTxJJ5knrqmfZJJLCJPqxqNPeL4TIhiJ4O4JLY6VXIyO0mpIU3IzrvU6Vu+Hqfku3xZI32T8OF2c9sQx89e/YepQWvedP6/gzuoOrEti04lZXD7m6y5GcZzlTy5ivdODjkp6lewuVFxWMZymTCpTLKl2yfzqD0LfPVatufTaH4M/j9jE7MvKcXmyfJXml1FnVv6WXxReFWz5AhW1m6KWG6P/UkVT3DLEevFRVn7praNTUrjL7LJTZP/wCNVT6suXRWzmzWNfCBpmIBLliAe4KcAVaVKJ8nW1e4lL3fdXkd35u7MSJJGJEZHVxhyRlGDAENnhwp7KJ5/wCWuHFxlh5TW3mS6pTMPPf3awxPI5wqKWPcBmuN45nunB1JKEd2a+6b0tJdTvNKTljwHQi/ZUdgHvyapSk5PLPuLehGhTVOPb6+p6NXdXZr1ysIwF+lI2Qq9mek9grsYOWxHdXlO2jme/Zdyapsn4eNdnPTiIY971L7D1Ml67z5U/r+D06t6hy2d9HL4RJYxvgnBRhlSB4uSD6jXY0nGWSK61SncUHDhafL1RYgqcwyC7UtYTBCsETFZJgckHBWMcDjqLHh7ahqzwsI2NHtFVm6k1yj/n8blQYqsfUk30Hs2uJ0DzOIAeIUrvvjtXIC91Sxot7mRcazSpvhguL54X5O/Suy+aNS0EyzYH0Cvgye47xBrrotbEdHW6cniceH1zkgciFSVYEEEggjBBHAgjoNQm0mmsrYsvZNrCSTZyHOFLxEnkAfGT1ZyOzPVU9Gf9rPn9atEv58fg/3LMqwfPigFAVTtlnJnt06BG7etmUfAe+q9d80fSaFFeznL1X3IVoWxE9zFCeTyKp83Pje7NQxWXg2K9X2VKU12RsRFEFUKoAAAAA6AOQq8fCNtvLPuhwYoBQFS7ZP51B6FvnFVq259Nofgz+P2MTsy8pxebJ8leaXUWdW/pZfFF4VbPkCP686FN3ZvGn1gw6Z6WX7PrGR668VI8US7p9yqFdSlts/gyiZIyrFWBDKcEHgQRzBHRVM+zTTWUZzQuuF3agLHLvIOUcgDLjqB+kPUa9xqSRTr6fb1nmUefmuX4+hYOq+0WO4dYrhfAyMQFOcoxPIZPFT3+2poVU+TMO80idJcdN8S+qJyKmMch+1S4K6NcD7bxqe7fDH5ceuoqvSamjxUrpPyTf0KWJ4VVPrS/NSdHLBYQqv2kDsetn8Yn349VXKaxFHxV/VdW4k354/QzteymcYoDmgKP2mT7+kpM/ZVEHcBvfFjVSq/ePr9Jjw2sfXLGzbRqz36b4ysamTB6WUgL7Cc+oUpLMhqtZ07d8Pfl+5d9Wz5AUBUW1zR6x3UUqjHhkbex0tGVGfYw9lVqyw8n1GiVXOjKD/ALXy+f8A8I5qjcmO/t2H9Kq+pzun41HB4ki/ewU7eafln9DYGrp8QKAUBVu2W1PhLaX7JV0PYQVYe0b37tV662Z9HoU1wzh8GQLRl6YJo5VGTG6tjrAPEesZFQp4eTaq01Ug4PusGw9jeJNGskTBkYZUjqNXU09j4WpTlTk4yWGj0V08HGaA5oCpdsf86g9C3z1Wrbn02h+FP4/YxWzPynF5snyV5pdRZ1b+ll8UXfVs+QFAYPT2qttecZo/H/pEO6/7w5+uvEoKW5btr6tb8oPl5PmivdZ9nL28TS28hlRBllYAOFHMgjg2OfKoJUsLKN201eNWShUWG+62IIaiNkvnUTSTXGj4ZH4tgqx6zGxTPr3c1cpvMUz4vUaKo3Mox23/AFWTx7T7UyaNkIGSjJJ6lYbx9Skn1VyqvdJdImo3Uc98r6fuUniqh9eXls/0wtxZRjI341Ebr1FeAPcQAfXVunLMT43Urd0a78nzXzJNUhQGaAUBSe1G1KaRY44SRo4PXzU+9feKqVViR9dpE1K1S8m19zx6h6XW1vUeQ4RgY2PUGIw3cCB765TliRLqNu69BxjuuaL3U5GRVw+M2FAUztR0wlxdqkZ3lgVkJHIuxG+O3G6B7aq1ZZZ9ZpFvKlRcpby5/LsYjUuzMukLdR0SBz2CPxs+0D214gsyRZv6ip2036Y/XkX9V0+KFAKAw2tmhBeWrxEgN9JGPQ6/R9XQew14nHiWC1Z3Lt6qn27/AAKGvLR4pGjlUq6nDKej/UdR6aptYeD7SE41IqUXlMyOgdZbizJ8A/ik5KN4yk9eOg91eozcdiC5s6Nx1rn5rckUm1G6K4EcKnr8Y+7Ne/bSKC0ShnnJkk2Z6bnu2uGuJC2Cm6OAC5DZwByqSlJyzkoatbUqCgqaxuTupjGKl2x/zqD0LfPVatufT6F4M/j9jE7MvKcXmyfJXml1FjVv6WXxReFWz5AjmvGsD2MCSxor5kClWJHAgngRyPCvFSfCsl6wtI3NRwk8cskZg2sJj+MtXB/sSKw94FRqv6GjLQpZ92a+a/bJjdYdpTTxPFBD4MOu6XdgWAPMBQMcunNeZVsrCJ7bRo05qc5Zx2SIEB0DieQA6T0CoTbL91L0WbaxhifgwUsw6mdi5HqLY9VXILEcHxV/XVa4lNbdvlyMvcQh0ZWGVYEEHpBGDXt8ypGTi01uig9adX3spzGwJQkmN8cGXPAZ/SHAH/vVKcXF4Z9tZ3cbmnxLfuvU8OjNJS28gkgdkblkHgR1EcmHfXE2tiWrRp1Y8M1lEui2oXQXDRwsf0sMPcDUntpGY9EoN8pNHt1R1uurvSMSSuAmHO4g3QcKcZ6T7a9QqSlLmQ3un0KFtKUFz5c38S06sHzhE9oerZvLcNEMzRZKf2gfpJnt5jtFR1IcSNLTLxW9TEul7+nkyk2GCQQQQcEHgQRzBB5HsqofX58iQ6E1zu7VQiOHQcllG9juOcgdle41JRKFxp1Cu+KSw/Tkd2ltfbydCm+I1PPwQKkjq3s5HqrsqsmeaOl29J8WMv1/YjFRmiW1sw1ZaBDczLiSQYRSMFI8549RbAPcBVmlDHNnzGr3qqy9lB8lv6v8E+qYxRQCgFAYPWPVa3vR/HLhx9GRODDsz0jsNeJQUty3a3tW2fuPl5dv9+BX2kNl1ypPgJIpF/tlkb4EH21C6L7G7S1ui176afpzX2PDHs4vycFYl7TJ/tUmvPsZEr1i1Xd/p+SfaharSWKy+FdGaTd4IDgbuek8+fVU1ODjuYupX0Lpx4U1jzJaalMwg+vup819NG8TxqEjKnfLZyWzwwDUNSm5PkbGm6hTtoSjNN5eeR4dUNQ7i0vEmkkiZVDAhC+fGXA5qBXIUnF5ZLfapSr0XTinl+eP3LGqcwiOa86vve26xxMqsrhvHzg4BGOHLnXipHiWEX9Pu421Rykm1jHIrmXZtfDkIW82Q/5lFV/YyN5azavz/T8nNvs1vmPjeBQdbOT7lWioyOS1m2W2X8vyTXVfZ/DasJJT4aUYKkjCqetV6T2mpoUlHmzIvNVqV04RXDH6v5kzFSmUKA8WltFxXMZjnQOp6DzB6wRxB7RXHFPkyWjWnRlxQeGV3pfZY2SbSZSP0JsjH99Qc+sVA6PkbtDXI4xVj81+35MIdnN/nG5F3+FGPhmvHsZFz/mLXG7/AEJNqXqHPa3KTzvF4oYbiFmJ3hj6RAAqSnSaeWZ1/qlKtSdOCfPu8FjCpzCFARbWfUi3vCX4xS/0ifa85eTd/PtqOdNSNG01Krbrh3j5P7EEvNmV4pPg2hkHQd5kPrUrge2oXRkbUNat5dSa+Wfv9j5tdml6x8fwMY6y5b3KvH21xUZHZ6zbLbL+WP8ALJpq1s+gtmWSU+GlHEFhhVPWE6+05qaFJLmZF3q1WsnGPux+r+ZMRUplHNAKAUAoBQCgFAKAUAoBQCgFAKAUAoBQCgFAKAUBidN6wwWuPDMd48QqgscdfYO+o51Yw3LlrY1rnPs1yXdmSglDqrDkwBGeojNe08rJVlFxk4vsdldPIoBQCgFAKAUAoBQCgFAKAUAoBQCgFAKAUAoBQCgFAKAUAoDqupgiM7clUse4DNcbwsnqEHOSit2Q/VO3W9iuZLkb3hZuPPgqAFFB6AMmq9FKom5d2bmozlZ1KcKLxwx+r3fzJlDGFUKvIAAdw5VZSwYUpOTbfc+6HBQCgFAKAUAoBQCgPHpfSUdtBJPMd2ONSzHnwHQB0k8gOs0BTek9ts5Y/k1vGiZ8Uyks2O0KQAe40O4PnRm2y4Vx+U28bpnxvBbysB2BiQT3kUGCztN66W9vo9b3JeORVMSrwLlxlV48unPVg9VDhVdztruyf4uCBB1Nvv78ih3B7dDbbJPCKLyBPBk+M8JIZR17jE5x1ZoMGV2ibSbiyuUS0ELxPCkgZ1Zid/OCCGHDGKHCR7PNapr6wkuJxGHV3UBAQMKoIyCSemgK1sts1+7Rgx23jFQcJJ9ogH7fbQ7g9mndrl7Dd3ESJb7sU8sa5Ryd2ORkGfH54AoDxptovs8Y7YjqCuPfv0GCw9nu0WPSTNE6eCnVd7dByrqOZU88jIyD10OEe1v2wmG4eGyiV/BsUaWQnBdTht1V5gHIyTxxQ6R2LbRfA+NFbsOoK6+/fNBgmthtN/KdGXdxFGI7m2j3jG/jKc/RYEEErzGOB4UBB/zz6Q/Qtv3JP+pQD88+kP0Lb9yT/qUGC5tc5d2wnI/RC/vMF/GoqzxBl7TIqV3BPzz+iyY7ZquLMnrkb3YFeLboLWuP/wDT8kZzTukPye3klxvbo4DrJ4DPZxqWcuGLZnWlD29aNPOMmE1M1me7LpKqhlAOVyAQTjGD01HRqueUy/qmnQtVGUG8PzJVU5kCgFAKAUAoBQCgIDtvP8jyelh+8FDqKd2caDivdIxwXGfBlXYhSVLFVyFyOI9XVQHbtE1aWz0hJDbJIYt1GXIZ8bw4rvY44I6ePGgPnTs7/wDCNHRuGA8NeHDAj6DRheB9I3toDLbHtV7e/uJ/ypS6xRoVXeKgmRmBJ3cE4CcOPSezAMi2tujVtr+4gjzuRylVycnHAgZ6cZx6qA9WtbZisM/1GMepXcD3AUBa2xbyPP6SX5BQ4yjNE/Th86P4ih0yOt3lC9/W7j796An2t+o1rDoSK8hVkmCQs3jswfwpVWyrEgcWzwxyoCK7MZCulrYjmBP7rWY/hQMja+O/H7TcT5x/70BZ+1fUm1sbG3ltkKuZViclmO+Gid8nJ55Qcus0BDdU5SI9IL0No+QnvWWLHzGgPLqho9Li/t4JclJJQrAHBwQeRHKgLv8AzP6N/Qm/+Z6DJndfplFhKMjJKADPEnwin4A+yoa7XAzS0iMndxePP/DOrZ8wWxXJAy7niR+lXLfoPespu6eF2X+CRzRK6lWAZWGCDxBBqZrJlxlKEuJcmjzaL0XDbgrAgQE5OMkn1njXmMIx2Ja9zVrviqPJ7c17IDmgOGYAZJwO2gSzsePSErNBJ+TkNJuNu7pB8bBx2Zz10yenFx3WCNaqiUXB8aVkO8W3yxAU53Q28ARLkLw54LZ7B5JlQCgFAYHXjV/8vsZbfe3WYBkY8g6HeXPZkUBrS63Oj7vHjQXELesHrGeDKR6iDQ6Xts82iRaQAiuNyK65bueEuBneTPTjOV5jB5ihwi38IYeNYd1z8YKHUdX8Hr6+89HD80lAyEbRvK156b/KtAdetP1Vh+pJ949AWvsW8jz+kl+QUOMozRP04fOj+IodMlrb5Rvf1u4+/egM3p3aDNc6PSyMSRxqIwWUsWcRY3efBeIB9VAZjZHqq7ytesVEcMcoQBlZmd4mTiqklQFZufHOKAry1+sTz1+YUBtbpjQUF5Ckd1GJEUhwCSMMFKg8COhm9tDhDtctT7Oz0Zey2sCxubdk3gWPisykjietR7KAovQukmtbiKeMAtE4ZQ2cEjrx30OliWW2S8eWNDFBhpEU8H5MwB+120GCd686Cgit5JlU+EaQHJZjxdstwPDrqrXpxUWzf0m9rVK0aTfupeS7Lkd2rOq1vLaRPIhLMuSQzDpOOAPViu0qMXBNni+1K4p3EoQfJeiPZpnR9ykcjR3Pg4o0ykaIC2EQcDITnmD7a9TjJJtPkQWte3lOMZ0+KTfNt8ub7Iw2pJuJYJmikHhDKgLy5fxQpJ58c8RUVHicW0+Zf1X+Hp1YRnH3Unyjy7nm0zJcR3sEU9y0il43fA8GoG/lgVB4gAHnXJ8Smk2S2saE7adSlTw8NLu845c/2Prwl3pK4LwllgRxgFiq4BHV9JiOPZmmZ1ZZWx54bXT6PDU5za8sv8L/ACZKzf8A4leSFiTaw8FQE7sjccFsc+k+ztr2v5s/RFWqv+PtoqK/mS790vJHVrFEtjd2r2wEYkJWRE4KyhkHFRw5OfYK5USpyi48j3YyleW9WFZ8TXNN7rk/2J1Vs+eOaAUAoD4llVRliFHWSAPaaAiuuOqtppRArOomUHwcqFSy9hAPjL2H3UBrxpfRs9hdNFJ4k0TAhkJ71dW4cORFDpJ9oOsLX9joyaT6wC6jkI4ZdDAC2OjPA+ugRIf4PX1956OH5pKBkI2jeVrz03+VaA69afqrD9ST7x6AtfYt5Hn9JL8gocZRmifpw+dH8RQ6ZHW7yhe/rdx9+9AWDpzZxbR6GF5E0glWBJWDMGVsgFhjHDmcUBEdm1+8WkogjELKJI5FHJlMT4yOxgp9VAR21+sTz1+YUBtFrVrRDo63Sa4WRlZ1jAjCsd4ozcQzAYwh91DhB9YdotrpHR97BbpOri1eTMioBuqyA8Vc8csOih0qbVPRyXN9bwS53JJArbpwcEHkejlQF2wbH7BHVw0+VZWGXHNSCPs9YocMvtKfFmB1yr7gTVe56DZ0NZuc+jM1q3Hu2duP/ZT3qCalp9C+BQvpcVzUf/p/5GsRxaT+ib4UqdLFks3EPijAbMI8WjnrmPuRB/rUVt0fM0deebiK/wDP3ZHtflL6QCLzKxqO9iQB76gr86mDU0dqFnxPbLf6E2Notno9kT7ETHPWxBJb2mrWOCGEfP8AtXdXilLu1+nkRXUK7ligcQ2zylpPphlVRhVAXJ455n11XoSajyWTY1elTqVU51FHC2w293zMpc6v3N3cxzXRjjSNgVjUlzgMGIJwBk4HGpHTnOScipC+trWjKlRzJy3b5LbH0JkKsmGKAUAoCA7b0zoeThn+Niz3eEGaHUU5s205Fo/SCzyqdzcdG3Bkjfxg46eIHtoDnaNp+O/0g88AYJuIg3xgnczk46OfuoDr0naMNEWUhHim4uh+8IsfdP7KAzWyTWy30dPObosqSxoAyqz4KMxwQvHiG91AyMa16SW5vrieMELJIWXPA44AZHRwFAe7W6Blh0cWGN6xjI7QXY/Aj20BKdnevltZaPngn3/CMztHuqWDbyYAJH0eI6aArnRUZ8LCo4nwkY9e8BQ6e/W7yhe/rdx9+9DheesP/llv1JPkWhwpbUFc6TtQOZkI9sbCh0wg8STjzV+I7VbiPdQFlbUtfLa/soIbbfLLKsj7yFd3didN3J+kcv0cOFARLVKEmLSD9C6PkB73ljx8poDyap6RS2vreeTJSKQMwUZOADyHroC6Pzz2H6Fx+4v+6hzBlNqDf8vGOuT/ACmq1z0o3dAX86T9PuS6zj3Y0XqVR7BirC2MWpLim35sxmt8m7Yzn+wR7eFeKz9xlvTY8V1D4ni2dx4sVPW7n/Fj8K8W/QT61LN2/RL/AAYgweE06c8kAb2RjHvYVHjNcu8fs9J+PL6/glescRe0nUczG3wzVipzgzHspKNxBvzRHtmN0DbOnSshP91lGD7Q1Q2z93Bpa9TarRn2a+qJHp2/8BbySZ4hTu9rkYQY6cnFTTlwxbMu0o+2rRh2b5/Dv9D02BcxIZPp7o3scPGxx4d9eo5xzI6vCpvg2zy+B310jFAKA8ulNHx3ELwzKGjdSrKeo/A9INAU7pTYlKHJtblCmfFWVWDAdRZchu/AodyfGjtiM5cflFzGqZ8YRqzMR1AtgA9vHuoMllaT1JtZtHrY7pWJFHg2HFkYDg4J5txOc88mhwq+52JXQP8AF3MLjoLK6H1jxvjQ7k9+g9ibCRWvLhDGDkxxK2W7C5xujuHsoMk5121Dg0hBHGMQvCN2F1UEIuANwrkZTxRwzwxwocK0k2J3YPizwMOvxx7sGh3JJ9Stka2s6z3cqzMhykaKQgboZiTlsdAwB30BhdObH7qe6uJVngCyzyyAHfyBJIzgHhzw1AWPpDV15dEmy31Dm3EW/gld5VAzjnjIocK+1Z2T3dreQXBlgYRSBioLjIwQQDu88Gh3JkNcdkAuJ3ns5VhLks8TqSu8TksrKfFyeOMHn0UBHI9il2T408Cjr8c+7AoMk2stmaW+jLm2hkDz3CbrTON0cOQCjO6o48Mk8edDhCPzKXn9Pb/4/wDbQ7kfmUvP6e3/AMf+2gyWLtEG81qnXL/oPxqtcc+FG5ovuqrLyiTMCrJhGK1m0a9zbtFGwUsVyWzyByeXdUdSLlHCLljcRt6yqSWcHboHR35NbpFvb26D42MZJJPLJ667CHDHB4vLj+IrSqYxk8NjoV00hNcsVKuoCgZyOCjj7DXmNNqo5FireRnaQoJPKfPy7mexUpnELudTZI5jLYTCLP2DnA7ARkFewjhVV0GnmDwbtPVqdSl7O6hxev8Avf1yZGx1elaRZL6fw+4cpGBhFYcmI+0erhwr3GnJvM3krVb+nGDhbQ4c7vdteXp+pJKnMsUAoBQCgFAKAUAoBQCgFAKAUAoBQCgFAKAUAoCGa5eNe2K/2yf8S1WrdcUbmmcrWvL0+zJkKsmGc0AoDjFAc0AoBQCgFAKAUAoBQCgFAKAUAoBQCgFAKAUAoBQCgFAKAwmktBmW8gn3wBEPo44k5PT0dHsqKVPM1LyL9C8VK2nRxzl3M3UpQFAKAUAoBQCgFAKAUAoBQCgFAKAUAoBQCgFAKAUAoBQCgFAKAUAoBQCgFAKAUAoBQCgFAKA//9k="/>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0" tIns="45718" rIns="91430" bIns="45718" numCol="1" anchor="t" anchorCtr="0" compatLnSpc="1">
            <a:prstTxWarp prst="textNoShape">
              <a:avLst/>
            </a:prstTxWarp>
          </a:bodyPr>
          <a:lstStyle/>
          <a:p>
            <a:endParaRPr lang="en-US"/>
          </a:p>
        </p:txBody>
      </p:sp>
    </p:spTree>
    <p:extLst>
      <p:ext uri="{BB962C8B-B14F-4D97-AF65-F5344CB8AC3E}">
        <p14:creationId xmlns:p14="http://schemas.microsoft.com/office/powerpoint/2010/main" val="133261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p:bldP spid="156" grpId="0"/>
      <p:bldP spid="15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b="0" cap="none" dirty="0">
                <a:solidFill>
                  <a:srgbClr val="0000FF"/>
                </a:solidFill>
                <a:latin typeface="+mj-lt"/>
              </a:rPr>
              <a:t>ACI Addresses Data Center Security Requirements</a:t>
            </a:r>
          </a:p>
        </p:txBody>
      </p:sp>
      <p:grpSp>
        <p:nvGrpSpPr>
          <p:cNvPr id="7" name="Group 6"/>
          <p:cNvGrpSpPr/>
          <p:nvPr/>
        </p:nvGrpSpPr>
        <p:grpSpPr>
          <a:xfrm>
            <a:off x="466020" y="1458804"/>
            <a:ext cx="2193989" cy="4136087"/>
            <a:chOff x="464552" y="1458285"/>
            <a:chExt cx="2194561" cy="4137163"/>
          </a:xfrm>
        </p:grpSpPr>
        <p:sp>
          <p:nvSpPr>
            <p:cNvPr id="105" name="Round Same Side Corner Rectangle 104"/>
            <p:cNvSpPr/>
            <p:nvPr/>
          </p:nvSpPr>
          <p:spPr>
            <a:xfrm flipV="1">
              <a:off x="464552" y="1458285"/>
              <a:ext cx="2194561" cy="4137163"/>
            </a:xfrm>
            <a:prstGeom prst="round2SameRect">
              <a:avLst>
                <a:gd name="adj1" fmla="val 0"/>
                <a:gd name="adj2" fmla="val 5787"/>
              </a:avLst>
            </a:prstGeom>
            <a:gradFill flip="none" rotWithShape="1">
              <a:gsLst>
                <a:gs pos="100000">
                  <a:schemeClr val="bg1">
                    <a:lumMod val="14000"/>
                  </a:schemeClr>
                </a:gs>
                <a:gs pos="0">
                  <a:schemeClr val="accent1">
                    <a:tint val="23500"/>
                    <a:satMod val="16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defTabSz="913685"/>
              <a:endParaRPr lang="en-US" sz="1700" dirty="0">
                <a:solidFill>
                  <a:srgbClr val="E7E6E6"/>
                </a:solidFill>
              </a:endParaRPr>
            </a:p>
          </p:txBody>
        </p:sp>
        <p:sp>
          <p:nvSpPr>
            <p:cNvPr id="142" name="Rectangle 141"/>
            <p:cNvSpPr/>
            <p:nvPr/>
          </p:nvSpPr>
          <p:spPr>
            <a:xfrm>
              <a:off x="688196" y="3602259"/>
              <a:ext cx="1765074" cy="1436268"/>
            </a:xfrm>
            <a:prstGeom prst="rect">
              <a:avLst/>
            </a:prstGeom>
          </p:spPr>
          <p:txBody>
            <a:bodyPr wrap="square" lIns="0" tIns="45573" rIns="0" bIns="45573" anchor="ctr">
              <a:spAutoFit/>
            </a:bodyPr>
            <a:lstStyle/>
            <a:p>
              <a:pPr algn="ctr" defTabSz="1214734">
                <a:spcBef>
                  <a:spcPts val="267"/>
                </a:spcBef>
                <a:spcAft>
                  <a:spcPts val="800"/>
                </a:spcAft>
              </a:pPr>
              <a:r>
                <a:rPr lang="en-US" sz="2100" dirty="0">
                  <a:solidFill>
                    <a:schemeClr val="bg1"/>
                  </a:solidFill>
                </a:rPr>
                <a:t>Security Expressed in Application Language</a:t>
              </a:r>
            </a:p>
          </p:txBody>
        </p:sp>
        <p:grpSp>
          <p:nvGrpSpPr>
            <p:cNvPr id="5" name="Group 4"/>
            <p:cNvGrpSpPr/>
            <p:nvPr/>
          </p:nvGrpSpPr>
          <p:grpSpPr>
            <a:xfrm>
              <a:off x="867053" y="1526018"/>
              <a:ext cx="1470433" cy="1446016"/>
              <a:chOff x="589329" y="962608"/>
              <a:chExt cx="1102825" cy="1084512"/>
            </a:xfrm>
          </p:grpSpPr>
          <p:pic>
            <p:nvPicPr>
              <p:cNvPr id="88" name="Picture 87"/>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89329" y="962608"/>
                <a:ext cx="1102825" cy="350460"/>
              </a:xfrm>
              <a:prstGeom prst="rect">
                <a:avLst/>
              </a:prstGeom>
            </p:spPr>
          </p:pic>
          <p:pic>
            <p:nvPicPr>
              <p:cNvPr id="89" name="Picture 88"/>
              <p:cNvPicPr>
                <a:picLocks noChangeAspect="1"/>
              </p:cNvPicPr>
              <p:nvPr/>
            </p:nvPicPr>
            <p:blipFill>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77585" y="1489037"/>
                <a:ext cx="926312" cy="317257"/>
              </a:xfrm>
              <a:prstGeom prst="rect">
                <a:avLst/>
              </a:prstGeom>
            </p:spPr>
          </p:pic>
          <p:grpSp>
            <p:nvGrpSpPr>
              <p:cNvPr id="91" name="Group 90"/>
              <p:cNvGrpSpPr/>
              <p:nvPr/>
            </p:nvGrpSpPr>
            <p:grpSpPr>
              <a:xfrm>
                <a:off x="945719" y="1853965"/>
                <a:ext cx="390045" cy="193155"/>
                <a:chOff x="2238375" y="1489075"/>
                <a:chExt cx="4975225" cy="2463800"/>
              </a:xfrm>
            </p:grpSpPr>
            <p:sp>
              <p:nvSpPr>
                <p:cNvPr id="92" name="Freeform 13"/>
                <p:cNvSpPr>
                  <a:spLocks/>
                </p:cNvSpPr>
                <p:nvPr/>
              </p:nvSpPr>
              <p:spPr bwMode="auto">
                <a:xfrm>
                  <a:off x="3903663" y="2433638"/>
                  <a:ext cx="311150" cy="517525"/>
                </a:xfrm>
                <a:custGeom>
                  <a:avLst/>
                  <a:gdLst>
                    <a:gd name="T0" fmla="*/ 41 w 83"/>
                    <a:gd name="T1" fmla="*/ 0 h 138"/>
                    <a:gd name="T2" fmla="*/ 0 w 83"/>
                    <a:gd name="T3" fmla="*/ 130 h 138"/>
                    <a:gd name="T4" fmla="*/ 42 w 83"/>
                    <a:gd name="T5" fmla="*/ 138 h 138"/>
                    <a:gd name="T6" fmla="*/ 83 w 83"/>
                    <a:gd name="T7" fmla="*/ 131 h 138"/>
                    <a:gd name="T8" fmla="*/ 42 w 83"/>
                    <a:gd name="T9" fmla="*/ 0 h 138"/>
                    <a:gd name="T10" fmla="*/ 41 w 83"/>
                    <a:gd name="T11" fmla="*/ 0 h 138"/>
                  </a:gdLst>
                  <a:ahLst/>
                  <a:cxnLst>
                    <a:cxn ang="0">
                      <a:pos x="T0" y="T1"/>
                    </a:cxn>
                    <a:cxn ang="0">
                      <a:pos x="T2" y="T3"/>
                    </a:cxn>
                    <a:cxn ang="0">
                      <a:pos x="T4" y="T5"/>
                    </a:cxn>
                    <a:cxn ang="0">
                      <a:pos x="T6" y="T7"/>
                    </a:cxn>
                    <a:cxn ang="0">
                      <a:pos x="T8" y="T9"/>
                    </a:cxn>
                    <a:cxn ang="0">
                      <a:pos x="T10" y="T11"/>
                    </a:cxn>
                  </a:cxnLst>
                  <a:rect l="0" t="0" r="r" b="b"/>
                  <a:pathLst>
                    <a:path w="83" h="138">
                      <a:moveTo>
                        <a:pt x="41" y="0"/>
                      </a:moveTo>
                      <a:cubicBezTo>
                        <a:pt x="0" y="130"/>
                        <a:pt x="0" y="130"/>
                        <a:pt x="0" y="130"/>
                      </a:cubicBezTo>
                      <a:cubicBezTo>
                        <a:pt x="12" y="135"/>
                        <a:pt x="27" y="138"/>
                        <a:pt x="42" y="138"/>
                      </a:cubicBezTo>
                      <a:cubicBezTo>
                        <a:pt x="57" y="138"/>
                        <a:pt x="71" y="135"/>
                        <a:pt x="83" y="131"/>
                      </a:cubicBezTo>
                      <a:cubicBezTo>
                        <a:pt x="42" y="0"/>
                        <a:pt x="42" y="0"/>
                        <a:pt x="42" y="0"/>
                      </a:cubicBezTo>
                      <a:lnTo>
                        <a:pt x="41" y="0"/>
                      </a:lnTo>
                      <a:close/>
                    </a:path>
                  </a:pathLst>
                </a:custGeom>
                <a:solidFill>
                  <a:schemeClr val="bg1"/>
                </a:solidFill>
                <a:ln>
                  <a:noFill/>
                </a:ln>
              </p:spPr>
              <p:txBody>
                <a:bodyPr vert="horz" wrap="square" lIns="91416" tIns="45708" rIns="91416" bIns="45708" numCol="1" anchor="t" anchorCtr="0" compatLnSpc="1">
                  <a:prstTxWarp prst="textNoShape">
                    <a:avLst/>
                  </a:prstTxWarp>
                </a:bodyPr>
                <a:lstStyle/>
                <a:p>
                  <a:endParaRPr lang="en-US" sz="1700" dirty="0"/>
                </a:p>
              </p:txBody>
            </p:sp>
            <p:sp>
              <p:nvSpPr>
                <p:cNvPr id="93" name="Freeform 14"/>
                <p:cNvSpPr>
                  <a:spLocks/>
                </p:cNvSpPr>
                <p:nvPr/>
              </p:nvSpPr>
              <p:spPr bwMode="auto">
                <a:xfrm>
                  <a:off x="5114925" y="2271713"/>
                  <a:ext cx="363538" cy="398463"/>
                </a:xfrm>
                <a:custGeom>
                  <a:avLst/>
                  <a:gdLst>
                    <a:gd name="T0" fmla="*/ 28 w 97"/>
                    <a:gd name="T1" fmla="*/ 0 h 106"/>
                    <a:gd name="T2" fmla="*/ 0 w 97"/>
                    <a:gd name="T3" fmla="*/ 0 h 106"/>
                    <a:gd name="T4" fmla="*/ 0 w 97"/>
                    <a:gd name="T5" fmla="*/ 106 h 106"/>
                    <a:gd name="T6" fmla="*/ 28 w 97"/>
                    <a:gd name="T7" fmla="*/ 106 h 106"/>
                    <a:gd name="T8" fmla="*/ 97 w 97"/>
                    <a:gd name="T9" fmla="*/ 52 h 106"/>
                    <a:gd name="T10" fmla="*/ 28 w 97"/>
                    <a:gd name="T11" fmla="*/ 0 h 106"/>
                  </a:gdLst>
                  <a:ahLst/>
                  <a:cxnLst>
                    <a:cxn ang="0">
                      <a:pos x="T0" y="T1"/>
                    </a:cxn>
                    <a:cxn ang="0">
                      <a:pos x="T2" y="T3"/>
                    </a:cxn>
                    <a:cxn ang="0">
                      <a:pos x="T4" y="T5"/>
                    </a:cxn>
                    <a:cxn ang="0">
                      <a:pos x="T6" y="T7"/>
                    </a:cxn>
                    <a:cxn ang="0">
                      <a:pos x="T8" y="T9"/>
                    </a:cxn>
                    <a:cxn ang="0">
                      <a:pos x="T10" y="T11"/>
                    </a:cxn>
                  </a:cxnLst>
                  <a:rect l="0" t="0" r="r" b="b"/>
                  <a:pathLst>
                    <a:path w="97" h="106">
                      <a:moveTo>
                        <a:pt x="28" y="0"/>
                      </a:moveTo>
                      <a:cubicBezTo>
                        <a:pt x="0" y="0"/>
                        <a:pt x="0" y="0"/>
                        <a:pt x="0" y="0"/>
                      </a:cubicBezTo>
                      <a:cubicBezTo>
                        <a:pt x="0" y="106"/>
                        <a:pt x="0" y="106"/>
                        <a:pt x="0" y="106"/>
                      </a:cubicBezTo>
                      <a:cubicBezTo>
                        <a:pt x="28" y="106"/>
                        <a:pt x="28" y="106"/>
                        <a:pt x="28" y="106"/>
                      </a:cubicBezTo>
                      <a:cubicBezTo>
                        <a:pt x="67" y="106"/>
                        <a:pt x="97" y="93"/>
                        <a:pt x="97" y="52"/>
                      </a:cubicBezTo>
                      <a:cubicBezTo>
                        <a:pt x="97" y="13"/>
                        <a:pt x="67" y="0"/>
                        <a:pt x="28" y="0"/>
                      </a:cubicBezTo>
                      <a:close/>
                    </a:path>
                  </a:pathLst>
                </a:custGeom>
                <a:solidFill>
                  <a:schemeClr val="bg1"/>
                </a:solidFill>
                <a:ln>
                  <a:noFill/>
                </a:ln>
              </p:spPr>
              <p:txBody>
                <a:bodyPr vert="horz" wrap="square" lIns="91416" tIns="45708" rIns="91416" bIns="45708" numCol="1" anchor="t" anchorCtr="0" compatLnSpc="1">
                  <a:prstTxWarp prst="textNoShape">
                    <a:avLst/>
                  </a:prstTxWarp>
                </a:bodyPr>
                <a:lstStyle/>
                <a:p>
                  <a:endParaRPr lang="en-US" sz="1700" dirty="0"/>
                </a:p>
              </p:txBody>
            </p:sp>
            <p:sp>
              <p:nvSpPr>
                <p:cNvPr id="94" name="Freeform 15"/>
                <p:cNvSpPr>
                  <a:spLocks noEditPoints="1"/>
                </p:cNvSpPr>
                <p:nvPr/>
              </p:nvSpPr>
              <p:spPr bwMode="auto">
                <a:xfrm>
                  <a:off x="2238375" y="1489075"/>
                  <a:ext cx="4975225" cy="2463800"/>
                </a:xfrm>
                <a:custGeom>
                  <a:avLst/>
                  <a:gdLst>
                    <a:gd name="T0" fmla="*/ 0 w 1327"/>
                    <a:gd name="T1" fmla="*/ 0 h 657"/>
                    <a:gd name="T2" fmla="*/ 0 w 1327"/>
                    <a:gd name="T3" fmla="*/ 657 h 657"/>
                    <a:gd name="T4" fmla="*/ 671 w 1327"/>
                    <a:gd name="T5" fmla="*/ 657 h 657"/>
                    <a:gd name="T6" fmla="*/ 1327 w 1327"/>
                    <a:gd name="T7" fmla="*/ 0 h 657"/>
                    <a:gd name="T8" fmla="*/ 0 w 1327"/>
                    <a:gd name="T9" fmla="*/ 0 h 657"/>
                    <a:gd name="T10" fmla="*/ 809 w 1327"/>
                    <a:gd name="T11" fmla="*/ 404 h 657"/>
                    <a:gd name="T12" fmla="*/ 767 w 1327"/>
                    <a:gd name="T13" fmla="*/ 404 h 657"/>
                    <a:gd name="T14" fmla="*/ 767 w 1327"/>
                    <a:gd name="T15" fmla="*/ 530 h 657"/>
                    <a:gd name="T16" fmla="*/ 573 w 1327"/>
                    <a:gd name="T17" fmla="*/ 530 h 657"/>
                    <a:gd name="T18" fmla="*/ 554 w 1327"/>
                    <a:gd name="T19" fmla="*/ 470 h 657"/>
                    <a:gd name="T20" fmla="*/ 486 w 1327"/>
                    <a:gd name="T21" fmla="*/ 480 h 657"/>
                    <a:gd name="T22" fmla="*/ 416 w 1327"/>
                    <a:gd name="T23" fmla="*/ 469 h 657"/>
                    <a:gd name="T24" fmla="*/ 396 w 1327"/>
                    <a:gd name="T25" fmla="*/ 530 h 657"/>
                    <a:gd name="T26" fmla="*/ 277 w 1327"/>
                    <a:gd name="T27" fmla="*/ 530 h 657"/>
                    <a:gd name="T28" fmla="*/ 291 w 1327"/>
                    <a:gd name="T29" fmla="*/ 495 h 657"/>
                    <a:gd name="T30" fmla="*/ 286 w 1327"/>
                    <a:gd name="T31" fmla="*/ 499 h 657"/>
                    <a:gd name="T32" fmla="*/ 173 w 1327"/>
                    <a:gd name="T33" fmla="*/ 537 h 657"/>
                    <a:gd name="T34" fmla="*/ 166 w 1327"/>
                    <a:gd name="T35" fmla="*/ 537 h 657"/>
                    <a:gd name="T36" fmla="*/ 19 w 1327"/>
                    <a:gd name="T37" fmla="*/ 497 h 657"/>
                    <a:gd name="T38" fmla="*/ 59 w 1327"/>
                    <a:gd name="T39" fmla="*/ 417 h 657"/>
                    <a:gd name="T40" fmla="*/ 167 w 1327"/>
                    <a:gd name="T41" fmla="*/ 448 h 657"/>
                    <a:gd name="T42" fmla="*/ 209 w 1327"/>
                    <a:gd name="T43" fmla="*/ 435 h 657"/>
                    <a:gd name="T44" fmla="*/ 218 w 1327"/>
                    <a:gd name="T45" fmla="*/ 415 h 657"/>
                    <a:gd name="T46" fmla="*/ 152 w 1327"/>
                    <a:gd name="T47" fmla="*/ 373 h 657"/>
                    <a:gd name="T48" fmla="*/ 64 w 1327"/>
                    <a:gd name="T49" fmla="*/ 332 h 657"/>
                    <a:gd name="T50" fmla="*/ 19 w 1327"/>
                    <a:gd name="T51" fmla="*/ 241 h 657"/>
                    <a:gd name="T52" fmla="*/ 50 w 1327"/>
                    <a:gd name="T53" fmla="*/ 165 h 657"/>
                    <a:gd name="T54" fmla="*/ 181 w 1327"/>
                    <a:gd name="T55" fmla="*/ 117 h 657"/>
                    <a:gd name="T56" fmla="*/ 181 w 1327"/>
                    <a:gd name="T57" fmla="*/ 117 h 657"/>
                    <a:gd name="T58" fmla="*/ 329 w 1327"/>
                    <a:gd name="T59" fmla="*/ 152 h 657"/>
                    <a:gd name="T60" fmla="*/ 283 w 1327"/>
                    <a:gd name="T61" fmla="*/ 231 h 657"/>
                    <a:gd name="T62" fmla="*/ 188 w 1327"/>
                    <a:gd name="T63" fmla="*/ 205 h 657"/>
                    <a:gd name="T64" fmla="*/ 129 w 1327"/>
                    <a:gd name="T65" fmla="*/ 232 h 657"/>
                    <a:gd name="T66" fmla="*/ 201 w 1327"/>
                    <a:gd name="T67" fmla="*/ 279 h 657"/>
                    <a:gd name="T68" fmla="*/ 332 w 1327"/>
                    <a:gd name="T69" fmla="*/ 384 h 657"/>
                    <a:gd name="T70" fmla="*/ 430 w 1327"/>
                    <a:gd name="T71" fmla="*/ 124 h 657"/>
                    <a:gd name="T72" fmla="*/ 543 w 1327"/>
                    <a:gd name="T73" fmla="*/ 124 h 657"/>
                    <a:gd name="T74" fmla="*/ 657 w 1327"/>
                    <a:gd name="T75" fmla="*/ 434 h 657"/>
                    <a:gd name="T76" fmla="*/ 657 w 1327"/>
                    <a:gd name="T77" fmla="*/ 124 h 657"/>
                    <a:gd name="T78" fmla="*/ 788 w 1327"/>
                    <a:gd name="T79" fmla="*/ 124 h 657"/>
                    <a:gd name="T80" fmla="*/ 971 w 1327"/>
                    <a:gd name="T81" fmla="*/ 265 h 657"/>
                    <a:gd name="T82" fmla="*/ 809 w 1327"/>
                    <a:gd name="T83" fmla="*/ 404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27" h="657">
                      <a:moveTo>
                        <a:pt x="0" y="0"/>
                      </a:moveTo>
                      <a:cubicBezTo>
                        <a:pt x="0" y="657"/>
                        <a:pt x="0" y="657"/>
                        <a:pt x="0" y="657"/>
                      </a:cubicBezTo>
                      <a:cubicBezTo>
                        <a:pt x="671" y="657"/>
                        <a:pt x="671" y="657"/>
                        <a:pt x="671" y="657"/>
                      </a:cubicBezTo>
                      <a:cubicBezTo>
                        <a:pt x="1327" y="0"/>
                        <a:pt x="1327" y="0"/>
                        <a:pt x="1327" y="0"/>
                      </a:cubicBezTo>
                      <a:lnTo>
                        <a:pt x="0" y="0"/>
                      </a:lnTo>
                      <a:close/>
                      <a:moveTo>
                        <a:pt x="809" y="404"/>
                      </a:moveTo>
                      <a:cubicBezTo>
                        <a:pt x="767" y="404"/>
                        <a:pt x="767" y="404"/>
                        <a:pt x="767" y="404"/>
                      </a:cubicBezTo>
                      <a:cubicBezTo>
                        <a:pt x="767" y="530"/>
                        <a:pt x="767" y="530"/>
                        <a:pt x="767" y="530"/>
                      </a:cubicBezTo>
                      <a:cubicBezTo>
                        <a:pt x="573" y="530"/>
                        <a:pt x="573" y="530"/>
                        <a:pt x="573" y="530"/>
                      </a:cubicBezTo>
                      <a:cubicBezTo>
                        <a:pt x="554" y="470"/>
                        <a:pt x="554" y="470"/>
                        <a:pt x="554" y="470"/>
                      </a:cubicBezTo>
                      <a:cubicBezTo>
                        <a:pt x="533" y="477"/>
                        <a:pt x="510" y="480"/>
                        <a:pt x="486" y="480"/>
                      </a:cubicBezTo>
                      <a:cubicBezTo>
                        <a:pt x="461" y="480"/>
                        <a:pt x="437" y="476"/>
                        <a:pt x="416" y="469"/>
                      </a:cubicBezTo>
                      <a:cubicBezTo>
                        <a:pt x="396" y="530"/>
                        <a:pt x="396" y="530"/>
                        <a:pt x="396" y="530"/>
                      </a:cubicBezTo>
                      <a:cubicBezTo>
                        <a:pt x="277" y="530"/>
                        <a:pt x="277" y="530"/>
                        <a:pt x="277" y="530"/>
                      </a:cubicBezTo>
                      <a:cubicBezTo>
                        <a:pt x="291" y="495"/>
                        <a:pt x="291" y="495"/>
                        <a:pt x="291" y="495"/>
                      </a:cubicBezTo>
                      <a:cubicBezTo>
                        <a:pt x="289" y="496"/>
                        <a:pt x="287" y="498"/>
                        <a:pt x="286" y="499"/>
                      </a:cubicBezTo>
                      <a:cubicBezTo>
                        <a:pt x="256" y="523"/>
                        <a:pt x="219" y="536"/>
                        <a:pt x="173" y="537"/>
                      </a:cubicBezTo>
                      <a:cubicBezTo>
                        <a:pt x="166" y="537"/>
                        <a:pt x="166" y="537"/>
                        <a:pt x="166" y="537"/>
                      </a:cubicBezTo>
                      <a:cubicBezTo>
                        <a:pt x="114" y="537"/>
                        <a:pt x="62" y="522"/>
                        <a:pt x="19" y="497"/>
                      </a:cubicBezTo>
                      <a:cubicBezTo>
                        <a:pt x="59" y="417"/>
                        <a:pt x="59" y="417"/>
                        <a:pt x="59" y="417"/>
                      </a:cubicBezTo>
                      <a:cubicBezTo>
                        <a:pt x="103" y="443"/>
                        <a:pt x="130" y="449"/>
                        <a:pt x="167" y="448"/>
                      </a:cubicBezTo>
                      <a:cubicBezTo>
                        <a:pt x="186" y="448"/>
                        <a:pt x="200" y="444"/>
                        <a:pt x="209" y="435"/>
                      </a:cubicBezTo>
                      <a:cubicBezTo>
                        <a:pt x="215" y="429"/>
                        <a:pt x="218" y="422"/>
                        <a:pt x="218" y="415"/>
                      </a:cubicBezTo>
                      <a:cubicBezTo>
                        <a:pt x="218" y="394"/>
                        <a:pt x="189" y="384"/>
                        <a:pt x="152" y="373"/>
                      </a:cubicBezTo>
                      <a:cubicBezTo>
                        <a:pt x="123" y="364"/>
                        <a:pt x="90" y="351"/>
                        <a:pt x="64" y="332"/>
                      </a:cubicBezTo>
                      <a:cubicBezTo>
                        <a:pt x="33" y="309"/>
                        <a:pt x="18" y="281"/>
                        <a:pt x="19" y="241"/>
                      </a:cubicBezTo>
                      <a:cubicBezTo>
                        <a:pt x="19" y="212"/>
                        <a:pt x="30" y="185"/>
                        <a:pt x="50" y="165"/>
                      </a:cubicBezTo>
                      <a:cubicBezTo>
                        <a:pt x="79" y="135"/>
                        <a:pt x="125" y="117"/>
                        <a:pt x="181" y="117"/>
                      </a:cubicBezTo>
                      <a:cubicBezTo>
                        <a:pt x="181" y="117"/>
                        <a:pt x="181" y="117"/>
                        <a:pt x="181" y="117"/>
                      </a:cubicBezTo>
                      <a:cubicBezTo>
                        <a:pt x="229" y="117"/>
                        <a:pt x="287" y="131"/>
                        <a:pt x="329" y="152"/>
                      </a:cubicBezTo>
                      <a:cubicBezTo>
                        <a:pt x="283" y="231"/>
                        <a:pt x="283" y="231"/>
                        <a:pt x="283" y="231"/>
                      </a:cubicBezTo>
                      <a:cubicBezTo>
                        <a:pt x="237" y="209"/>
                        <a:pt x="214" y="207"/>
                        <a:pt x="188" y="205"/>
                      </a:cubicBezTo>
                      <a:cubicBezTo>
                        <a:pt x="149" y="203"/>
                        <a:pt x="129" y="217"/>
                        <a:pt x="129" y="232"/>
                      </a:cubicBezTo>
                      <a:cubicBezTo>
                        <a:pt x="128" y="251"/>
                        <a:pt x="166" y="267"/>
                        <a:pt x="201" y="279"/>
                      </a:cubicBezTo>
                      <a:cubicBezTo>
                        <a:pt x="254" y="295"/>
                        <a:pt x="322" y="318"/>
                        <a:pt x="332" y="384"/>
                      </a:cubicBezTo>
                      <a:cubicBezTo>
                        <a:pt x="430" y="124"/>
                        <a:pt x="430" y="124"/>
                        <a:pt x="430" y="124"/>
                      </a:cubicBezTo>
                      <a:cubicBezTo>
                        <a:pt x="543" y="124"/>
                        <a:pt x="543" y="124"/>
                        <a:pt x="543" y="124"/>
                      </a:cubicBezTo>
                      <a:cubicBezTo>
                        <a:pt x="657" y="434"/>
                        <a:pt x="657" y="434"/>
                        <a:pt x="657" y="434"/>
                      </a:cubicBezTo>
                      <a:cubicBezTo>
                        <a:pt x="657" y="124"/>
                        <a:pt x="657" y="124"/>
                        <a:pt x="657" y="124"/>
                      </a:cubicBezTo>
                      <a:cubicBezTo>
                        <a:pt x="788" y="124"/>
                        <a:pt x="788" y="124"/>
                        <a:pt x="788" y="124"/>
                      </a:cubicBezTo>
                      <a:cubicBezTo>
                        <a:pt x="913" y="124"/>
                        <a:pt x="971" y="168"/>
                        <a:pt x="971" y="265"/>
                      </a:cubicBezTo>
                      <a:cubicBezTo>
                        <a:pt x="971" y="353"/>
                        <a:pt x="911" y="404"/>
                        <a:pt x="809" y="404"/>
                      </a:cubicBezTo>
                      <a:close/>
                    </a:path>
                  </a:pathLst>
                </a:custGeom>
                <a:solidFill>
                  <a:schemeClr val="bg1"/>
                </a:solidFill>
                <a:ln>
                  <a:noFill/>
                </a:ln>
              </p:spPr>
              <p:txBody>
                <a:bodyPr vert="horz" wrap="square" lIns="91416" tIns="45708" rIns="91416" bIns="45708" numCol="1" anchor="t" anchorCtr="0" compatLnSpc="1">
                  <a:prstTxWarp prst="textNoShape">
                    <a:avLst/>
                  </a:prstTxWarp>
                </a:bodyPr>
                <a:lstStyle/>
                <a:p>
                  <a:endParaRPr lang="en-US" sz="1700" dirty="0"/>
                </a:p>
              </p:txBody>
            </p:sp>
          </p:grpSp>
          <p:sp>
            <p:nvSpPr>
              <p:cNvPr id="95" name="Freeform 20"/>
              <p:cNvSpPr>
                <a:spLocks noEditPoints="1"/>
              </p:cNvSpPr>
              <p:nvPr/>
            </p:nvSpPr>
            <p:spPr bwMode="auto">
              <a:xfrm>
                <a:off x="734342" y="1321797"/>
                <a:ext cx="812799" cy="106343"/>
              </a:xfrm>
              <a:custGeom>
                <a:avLst/>
                <a:gdLst>
                  <a:gd name="T0" fmla="*/ 343 w 689"/>
                  <a:gd name="T1" fmla="*/ 58 h 90"/>
                  <a:gd name="T2" fmla="*/ 275 w 689"/>
                  <a:gd name="T3" fmla="*/ 90 h 90"/>
                  <a:gd name="T4" fmla="*/ 308 w 689"/>
                  <a:gd name="T5" fmla="*/ 5 h 90"/>
                  <a:gd name="T6" fmla="*/ 329 w 689"/>
                  <a:gd name="T7" fmla="*/ 5 h 90"/>
                  <a:gd name="T8" fmla="*/ 363 w 689"/>
                  <a:gd name="T9" fmla="*/ 90 h 90"/>
                  <a:gd name="T10" fmla="*/ 307 w 689"/>
                  <a:gd name="T11" fmla="*/ 74 h 90"/>
                  <a:gd name="T12" fmla="*/ 506 w 689"/>
                  <a:gd name="T13" fmla="*/ 74 h 90"/>
                  <a:gd name="T14" fmla="*/ 489 w 689"/>
                  <a:gd name="T15" fmla="*/ 1 h 90"/>
                  <a:gd name="T16" fmla="*/ 492 w 689"/>
                  <a:gd name="T17" fmla="*/ 87 h 90"/>
                  <a:gd name="T18" fmla="*/ 576 w 689"/>
                  <a:gd name="T19" fmla="*/ 90 h 90"/>
                  <a:gd name="T20" fmla="*/ 506 w 689"/>
                  <a:gd name="T21" fmla="*/ 74 h 90"/>
                  <a:gd name="T22" fmla="*/ 254 w 689"/>
                  <a:gd name="T23" fmla="*/ 31 h 90"/>
                  <a:gd name="T24" fmla="*/ 149 w 689"/>
                  <a:gd name="T25" fmla="*/ 1 h 90"/>
                  <a:gd name="T26" fmla="*/ 166 w 689"/>
                  <a:gd name="T27" fmla="*/ 90 h 90"/>
                  <a:gd name="T28" fmla="*/ 223 w 689"/>
                  <a:gd name="T29" fmla="*/ 17 h 90"/>
                  <a:gd name="T30" fmla="*/ 223 w 689"/>
                  <a:gd name="T31" fmla="*/ 45 h 90"/>
                  <a:gd name="T32" fmla="*/ 226 w 689"/>
                  <a:gd name="T33" fmla="*/ 90 h 90"/>
                  <a:gd name="T34" fmla="*/ 216 w 689"/>
                  <a:gd name="T35" fmla="*/ 61 h 90"/>
                  <a:gd name="T36" fmla="*/ 44 w 689"/>
                  <a:gd name="T37" fmla="*/ 90 h 90"/>
                  <a:gd name="T38" fmla="*/ 44 w 689"/>
                  <a:gd name="T39" fmla="*/ 1 h 90"/>
                  <a:gd name="T40" fmla="*/ 140 w 689"/>
                  <a:gd name="T41" fmla="*/ 45 h 90"/>
                  <a:gd name="T42" fmla="*/ 44 w 689"/>
                  <a:gd name="T43" fmla="*/ 90 h 90"/>
                  <a:gd name="T44" fmla="*/ 123 w 689"/>
                  <a:gd name="T45" fmla="*/ 45 h 90"/>
                  <a:gd name="T46" fmla="*/ 45 w 689"/>
                  <a:gd name="T47" fmla="*/ 17 h 90"/>
                  <a:gd name="T48" fmla="*/ 45 w 689"/>
                  <a:gd name="T49" fmla="*/ 74 h 90"/>
                  <a:gd name="T50" fmla="*/ 419 w 689"/>
                  <a:gd name="T51" fmla="*/ 90 h 90"/>
                  <a:gd name="T52" fmla="*/ 419 w 689"/>
                  <a:gd name="T53" fmla="*/ 1 h 90"/>
                  <a:gd name="T54" fmla="*/ 470 w 689"/>
                  <a:gd name="T55" fmla="*/ 17 h 90"/>
                  <a:gd name="T56" fmla="*/ 391 w 689"/>
                  <a:gd name="T57" fmla="*/ 45 h 90"/>
                  <a:gd name="T58" fmla="*/ 481 w 689"/>
                  <a:gd name="T59" fmla="*/ 74 h 90"/>
                  <a:gd name="T60" fmla="*/ 419 w 689"/>
                  <a:gd name="T61" fmla="*/ 90 h 90"/>
                  <a:gd name="T62" fmla="*/ 600 w 689"/>
                  <a:gd name="T63" fmla="*/ 53 h 90"/>
                  <a:gd name="T64" fmla="*/ 683 w 689"/>
                  <a:gd name="T65" fmla="*/ 38 h 90"/>
                  <a:gd name="T66" fmla="*/ 627 w 689"/>
                  <a:gd name="T67" fmla="*/ 17 h 90"/>
                  <a:gd name="T68" fmla="*/ 688 w 689"/>
                  <a:gd name="T69" fmla="*/ 1 h 90"/>
                  <a:gd name="T70" fmla="*/ 582 w 689"/>
                  <a:gd name="T71" fmla="*/ 45 h 90"/>
                  <a:gd name="T72" fmla="*/ 679 w 689"/>
                  <a:gd name="T73" fmla="*/ 90 h 90"/>
                  <a:gd name="T74" fmla="*/ 627 w 689"/>
                  <a:gd name="T75" fmla="*/ 7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89" h="90">
                    <a:moveTo>
                      <a:pt x="297" y="58"/>
                    </a:moveTo>
                    <a:cubicBezTo>
                      <a:pt x="343" y="58"/>
                      <a:pt x="343" y="58"/>
                      <a:pt x="343" y="58"/>
                    </a:cubicBezTo>
                    <a:cubicBezTo>
                      <a:pt x="319" y="20"/>
                      <a:pt x="319" y="20"/>
                      <a:pt x="319" y="20"/>
                    </a:cubicBezTo>
                    <a:cubicBezTo>
                      <a:pt x="275" y="90"/>
                      <a:pt x="275" y="90"/>
                      <a:pt x="275" y="90"/>
                    </a:cubicBezTo>
                    <a:cubicBezTo>
                      <a:pt x="254" y="90"/>
                      <a:pt x="254" y="90"/>
                      <a:pt x="254" y="90"/>
                    </a:cubicBezTo>
                    <a:cubicBezTo>
                      <a:pt x="308" y="5"/>
                      <a:pt x="308" y="5"/>
                      <a:pt x="308" y="5"/>
                    </a:cubicBezTo>
                    <a:cubicBezTo>
                      <a:pt x="310" y="2"/>
                      <a:pt x="314" y="0"/>
                      <a:pt x="319" y="0"/>
                    </a:cubicBezTo>
                    <a:cubicBezTo>
                      <a:pt x="323" y="0"/>
                      <a:pt x="327" y="2"/>
                      <a:pt x="329" y="5"/>
                    </a:cubicBezTo>
                    <a:cubicBezTo>
                      <a:pt x="383" y="90"/>
                      <a:pt x="383" y="90"/>
                      <a:pt x="383" y="90"/>
                    </a:cubicBezTo>
                    <a:cubicBezTo>
                      <a:pt x="363" y="90"/>
                      <a:pt x="363" y="90"/>
                      <a:pt x="363" y="90"/>
                    </a:cubicBezTo>
                    <a:cubicBezTo>
                      <a:pt x="353" y="74"/>
                      <a:pt x="353" y="74"/>
                      <a:pt x="353" y="74"/>
                    </a:cubicBezTo>
                    <a:cubicBezTo>
                      <a:pt x="307" y="74"/>
                      <a:pt x="307" y="74"/>
                      <a:pt x="307" y="74"/>
                    </a:cubicBezTo>
                    <a:lnTo>
                      <a:pt x="297" y="58"/>
                    </a:lnTo>
                    <a:close/>
                    <a:moveTo>
                      <a:pt x="506" y="74"/>
                    </a:moveTo>
                    <a:cubicBezTo>
                      <a:pt x="506" y="1"/>
                      <a:pt x="506" y="1"/>
                      <a:pt x="506" y="1"/>
                    </a:cubicBezTo>
                    <a:cubicBezTo>
                      <a:pt x="489" y="1"/>
                      <a:pt x="489" y="1"/>
                      <a:pt x="489" y="1"/>
                    </a:cubicBezTo>
                    <a:cubicBezTo>
                      <a:pt x="489" y="81"/>
                      <a:pt x="489" y="81"/>
                      <a:pt x="489" y="81"/>
                    </a:cubicBezTo>
                    <a:cubicBezTo>
                      <a:pt x="489" y="83"/>
                      <a:pt x="490" y="86"/>
                      <a:pt x="492" y="87"/>
                    </a:cubicBezTo>
                    <a:cubicBezTo>
                      <a:pt x="493" y="89"/>
                      <a:pt x="496" y="90"/>
                      <a:pt x="498" y="90"/>
                    </a:cubicBezTo>
                    <a:cubicBezTo>
                      <a:pt x="576" y="90"/>
                      <a:pt x="576" y="90"/>
                      <a:pt x="576" y="90"/>
                    </a:cubicBezTo>
                    <a:cubicBezTo>
                      <a:pt x="586" y="74"/>
                      <a:pt x="586" y="74"/>
                      <a:pt x="586" y="74"/>
                    </a:cubicBezTo>
                    <a:lnTo>
                      <a:pt x="506" y="74"/>
                    </a:lnTo>
                    <a:close/>
                    <a:moveTo>
                      <a:pt x="224" y="61"/>
                    </a:moveTo>
                    <a:cubicBezTo>
                      <a:pt x="240" y="61"/>
                      <a:pt x="254" y="48"/>
                      <a:pt x="254" y="31"/>
                    </a:cubicBezTo>
                    <a:cubicBezTo>
                      <a:pt x="254" y="14"/>
                      <a:pt x="240" y="1"/>
                      <a:pt x="224" y="1"/>
                    </a:cubicBezTo>
                    <a:cubicBezTo>
                      <a:pt x="149" y="1"/>
                      <a:pt x="149" y="1"/>
                      <a:pt x="149" y="1"/>
                    </a:cubicBezTo>
                    <a:cubicBezTo>
                      <a:pt x="149" y="90"/>
                      <a:pt x="149" y="90"/>
                      <a:pt x="149" y="90"/>
                    </a:cubicBezTo>
                    <a:cubicBezTo>
                      <a:pt x="166" y="90"/>
                      <a:pt x="166" y="90"/>
                      <a:pt x="166" y="90"/>
                    </a:cubicBezTo>
                    <a:cubicBezTo>
                      <a:pt x="166" y="17"/>
                      <a:pt x="166" y="17"/>
                      <a:pt x="166" y="17"/>
                    </a:cubicBezTo>
                    <a:cubicBezTo>
                      <a:pt x="223" y="17"/>
                      <a:pt x="223" y="17"/>
                      <a:pt x="223" y="17"/>
                    </a:cubicBezTo>
                    <a:cubicBezTo>
                      <a:pt x="231" y="17"/>
                      <a:pt x="237" y="23"/>
                      <a:pt x="237" y="31"/>
                    </a:cubicBezTo>
                    <a:cubicBezTo>
                      <a:pt x="237" y="39"/>
                      <a:pt x="231" y="45"/>
                      <a:pt x="223" y="45"/>
                    </a:cubicBezTo>
                    <a:cubicBezTo>
                      <a:pt x="175" y="45"/>
                      <a:pt x="175" y="45"/>
                      <a:pt x="175" y="45"/>
                    </a:cubicBezTo>
                    <a:cubicBezTo>
                      <a:pt x="226" y="90"/>
                      <a:pt x="226" y="90"/>
                      <a:pt x="226" y="90"/>
                    </a:cubicBezTo>
                    <a:cubicBezTo>
                      <a:pt x="250" y="90"/>
                      <a:pt x="250" y="90"/>
                      <a:pt x="250" y="90"/>
                    </a:cubicBezTo>
                    <a:cubicBezTo>
                      <a:pt x="216" y="61"/>
                      <a:pt x="216" y="61"/>
                      <a:pt x="216" y="61"/>
                    </a:cubicBezTo>
                    <a:lnTo>
                      <a:pt x="224" y="61"/>
                    </a:lnTo>
                    <a:close/>
                    <a:moveTo>
                      <a:pt x="44" y="90"/>
                    </a:moveTo>
                    <a:cubicBezTo>
                      <a:pt x="20" y="90"/>
                      <a:pt x="0" y="70"/>
                      <a:pt x="0" y="45"/>
                    </a:cubicBezTo>
                    <a:cubicBezTo>
                      <a:pt x="0" y="21"/>
                      <a:pt x="20" y="1"/>
                      <a:pt x="44" y="1"/>
                    </a:cubicBezTo>
                    <a:cubicBezTo>
                      <a:pt x="95" y="1"/>
                      <a:pt x="95" y="1"/>
                      <a:pt x="95" y="1"/>
                    </a:cubicBezTo>
                    <a:cubicBezTo>
                      <a:pt x="120" y="1"/>
                      <a:pt x="140" y="21"/>
                      <a:pt x="140" y="45"/>
                    </a:cubicBezTo>
                    <a:cubicBezTo>
                      <a:pt x="140" y="70"/>
                      <a:pt x="120" y="90"/>
                      <a:pt x="95" y="90"/>
                    </a:cubicBezTo>
                    <a:lnTo>
                      <a:pt x="44" y="90"/>
                    </a:lnTo>
                    <a:close/>
                    <a:moveTo>
                      <a:pt x="95" y="74"/>
                    </a:moveTo>
                    <a:cubicBezTo>
                      <a:pt x="110" y="74"/>
                      <a:pt x="123" y="61"/>
                      <a:pt x="123" y="45"/>
                    </a:cubicBezTo>
                    <a:cubicBezTo>
                      <a:pt x="123" y="29"/>
                      <a:pt x="110" y="17"/>
                      <a:pt x="95" y="17"/>
                    </a:cubicBezTo>
                    <a:cubicBezTo>
                      <a:pt x="45" y="17"/>
                      <a:pt x="45" y="17"/>
                      <a:pt x="45" y="17"/>
                    </a:cubicBezTo>
                    <a:cubicBezTo>
                      <a:pt x="29" y="17"/>
                      <a:pt x="16" y="29"/>
                      <a:pt x="16" y="45"/>
                    </a:cubicBezTo>
                    <a:cubicBezTo>
                      <a:pt x="16" y="61"/>
                      <a:pt x="29" y="74"/>
                      <a:pt x="45" y="74"/>
                    </a:cubicBezTo>
                    <a:lnTo>
                      <a:pt x="95" y="74"/>
                    </a:lnTo>
                    <a:close/>
                    <a:moveTo>
                      <a:pt x="419" y="90"/>
                    </a:moveTo>
                    <a:cubicBezTo>
                      <a:pt x="394" y="90"/>
                      <a:pt x="374" y="70"/>
                      <a:pt x="374" y="45"/>
                    </a:cubicBezTo>
                    <a:cubicBezTo>
                      <a:pt x="374" y="21"/>
                      <a:pt x="394" y="1"/>
                      <a:pt x="419" y="1"/>
                    </a:cubicBezTo>
                    <a:cubicBezTo>
                      <a:pt x="480" y="1"/>
                      <a:pt x="480" y="1"/>
                      <a:pt x="480" y="1"/>
                    </a:cubicBezTo>
                    <a:cubicBezTo>
                      <a:pt x="470" y="17"/>
                      <a:pt x="470" y="17"/>
                      <a:pt x="470" y="17"/>
                    </a:cubicBezTo>
                    <a:cubicBezTo>
                      <a:pt x="420" y="17"/>
                      <a:pt x="420" y="17"/>
                      <a:pt x="420" y="17"/>
                    </a:cubicBezTo>
                    <a:cubicBezTo>
                      <a:pt x="404" y="17"/>
                      <a:pt x="391" y="29"/>
                      <a:pt x="391" y="45"/>
                    </a:cubicBezTo>
                    <a:cubicBezTo>
                      <a:pt x="391" y="61"/>
                      <a:pt x="404" y="74"/>
                      <a:pt x="420" y="74"/>
                    </a:cubicBezTo>
                    <a:cubicBezTo>
                      <a:pt x="481" y="74"/>
                      <a:pt x="481" y="74"/>
                      <a:pt x="481" y="74"/>
                    </a:cubicBezTo>
                    <a:cubicBezTo>
                      <a:pt x="471" y="90"/>
                      <a:pt x="471" y="90"/>
                      <a:pt x="471" y="90"/>
                    </a:cubicBezTo>
                    <a:lnTo>
                      <a:pt x="419" y="90"/>
                    </a:lnTo>
                    <a:close/>
                    <a:moveTo>
                      <a:pt x="627" y="74"/>
                    </a:moveTo>
                    <a:cubicBezTo>
                      <a:pt x="614" y="74"/>
                      <a:pt x="603" y="65"/>
                      <a:pt x="600" y="53"/>
                    </a:cubicBezTo>
                    <a:cubicBezTo>
                      <a:pt x="673" y="53"/>
                      <a:pt x="673" y="53"/>
                      <a:pt x="673" y="53"/>
                    </a:cubicBezTo>
                    <a:cubicBezTo>
                      <a:pt x="683" y="38"/>
                      <a:pt x="683" y="38"/>
                      <a:pt x="683" y="38"/>
                    </a:cubicBezTo>
                    <a:cubicBezTo>
                      <a:pt x="600" y="38"/>
                      <a:pt x="600" y="38"/>
                      <a:pt x="600" y="38"/>
                    </a:cubicBezTo>
                    <a:cubicBezTo>
                      <a:pt x="603" y="26"/>
                      <a:pt x="614" y="17"/>
                      <a:pt x="627" y="17"/>
                    </a:cubicBezTo>
                    <a:cubicBezTo>
                      <a:pt x="677" y="17"/>
                      <a:pt x="677" y="17"/>
                      <a:pt x="677" y="17"/>
                    </a:cubicBezTo>
                    <a:cubicBezTo>
                      <a:pt x="688" y="1"/>
                      <a:pt x="688" y="1"/>
                      <a:pt x="688" y="1"/>
                    </a:cubicBezTo>
                    <a:cubicBezTo>
                      <a:pt x="626" y="1"/>
                      <a:pt x="626" y="1"/>
                      <a:pt x="626" y="1"/>
                    </a:cubicBezTo>
                    <a:cubicBezTo>
                      <a:pt x="602" y="1"/>
                      <a:pt x="582" y="21"/>
                      <a:pt x="582" y="45"/>
                    </a:cubicBezTo>
                    <a:cubicBezTo>
                      <a:pt x="582" y="70"/>
                      <a:pt x="602" y="90"/>
                      <a:pt x="626" y="90"/>
                    </a:cubicBezTo>
                    <a:cubicBezTo>
                      <a:pt x="679" y="90"/>
                      <a:pt x="679" y="90"/>
                      <a:pt x="679" y="90"/>
                    </a:cubicBezTo>
                    <a:cubicBezTo>
                      <a:pt x="689" y="74"/>
                      <a:pt x="689" y="74"/>
                      <a:pt x="689" y="74"/>
                    </a:cubicBezTo>
                    <a:lnTo>
                      <a:pt x="627" y="74"/>
                    </a:lnTo>
                    <a:close/>
                  </a:path>
                </a:pathLst>
              </a:custGeom>
              <a:solidFill>
                <a:schemeClr val="bg1"/>
              </a:solidFill>
              <a:ln>
                <a:noFill/>
              </a:ln>
            </p:spPr>
            <p:txBody>
              <a:bodyPr vert="horz" wrap="square" lIns="91416" tIns="45708" rIns="91416" bIns="45708" numCol="1" anchor="t" anchorCtr="0" compatLnSpc="1">
                <a:prstTxWarp prst="textNoShape">
                  <a:avLst/>
                </a:prstTxWarp>
              </a:bodyPr>
              <a:lstStyle/>
              <a:p>
                <a:endParaRPr lang="en-US" sz="1700" dirty="0"/>
              </a:p>
            </p:txBody>
          </p:sp>
        </p:grpSp>
        <p:cxnSp>
          <p:nvCxnSpPr>
            <p:cNvPr id="96" name="Straight Connector 95"/>
            <p:cNvCxnSpPr/>
            <p:nvPr/>
          </p:nvCxnSpPr>
          <p:spPr>
            <a:xfrm>
              <a:off x="518739" y="3224038"/>
              <a:ext cx="2072640" cy="0"/>
            </a:xfrm>
            <a:prstGeom prst="line">
              <a:avLst/>
            </a:prstGeom>
            <a:ln>
              <a:gradFill flip="none" rotWithShape="1">
                <a:gsLst>
                  <a:gs pos="333">
                    <a:schemeClr val="tx1">
                      <a:alpha val="0"/>
                    </a:schemeClr>
                  </a:gs>
                  <a:gs pos="53000">
                    <a:schemeClr val="tx1"/>
                  </a:gs>
                  <a:gs pos="100000">
                    <a:schemeClr val="accent1">
                      <a:tint val="23500"/>
                      <a:satMod val="160000"/>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2732516" y="1458804"/>
            <a:ext cx="2193989" cy="4136087"/>
            <a:chOff x="2731636" y="1458285"/>
            <a:chExt cx="2194561" cy="4137163"/>
          </a:xfrm>
        </p:grpSpPr>
        <p:sp>
          <p:nvSpPr>
            <p:cNvPr id="117" name="Round Same Side Corner Rectangle 116"/>
            <p:cNvSpPr/>
            <p:nvPr/>
          </p:nvSpPr>
          <p:spPr>
            <a:xfrm flipV="1">
              <a:off x="2731636" y="1458285"/>
              <a:ext cx="2194561" cy="4137163"/>
            </a:xfrm>
            <a:prstGeom prst="round2SameRect">
              <a:avLst>
                <a:gd name="adj1" fmla="val 0"/>
                <a:gd name="adj2" fmla="val 6366"/>
              </a:avLst>
            </a:prstGeom>
            <a:gradFill flip="none" rotWithShape="1">
              <a:gsLst>
                <a:gs pos="100000">
                  <a:schemeClr val="bg1">
                    <a:lumMod val="14000"/>
                  </a:schemeClr>
                </a:gs>
                <a:gs pos="0">
                  <a:schemeClr val="accent1">
                    <a:tint val="23500"/>
                    <a:satMod val="16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defTabSz="913685"/>
              <a:endParaRPr lang="en-US" sz="1700" dirty="0">
                <a:solidFill>
                  <a:srgbClr val="E7E6E6"/>
                </a:solidFill>
              </a:endParaRPr>
            </a:p>
          </p:txBody>
        </p:sp>
        <p:sp>
          <p:nvSpPr>
            <p:cNvPr id="126" name="Rectangle 125"/>
            <p:cNvSpPr/>
            <p:nvPr/>
          </p:nvSpPr>
          <p:spPr>
            <a:xfrm>
              <a:off x="2817254" y="3675297"/>
              <a:ext cx="1944791" cy="1061808"/>
            </a:xfrm>
            <a:prstGeom prst="rect">
              <a:avLst/>
            </a:prstGeom>
          </p:spPr>
          <p:txBody>
            <a:bodyPr wrap="square" lIns="0" tIns="45573" rIns="0" bIns="45573" anchor="ctr">
              <a:spAutoFit/>
            </a:bodyPr>
            <a:lstStyle/>
            <a:p>
              <a:pPr algn="ctr" defTabSz="1214734">
                <a:spcBef>
                  <a:spcPts val="267"/>
                </a:spcBef>
                <a:spcAft>
                  <a:spcPts val="800"/>
                </a:spcAft>
              </a:pPr>
              <a:r>
                <a:rPr lang="en-US" sz="2100" dirty="0">
                  <a:solidFill>
                    <a:schemeClr val="bg1"/>
                  </a:solidFill>
                </a:rPr>
                <a:t>Simplified Policy-based Segmentation</a:t>
              </a:r>
              <a:endParaRPr lang="en-US" sz="1600" dirty="0">
                <a:solidFill>
                  <a:schemeClr val="bg1"/>
                </a:solidFill>
              </a:endParaRPr>
            </a:p>
          </p:txBody>
        </p:sp>
        <p:grpSp>
          <p:nvGrpSpPr>
            <p:cNvPr id="2" name="Group 1"/>
            <p:cNvGrpSpPr/>
            <p:nvPr/>
          </p:nvGrpSpPr>
          <p:grpSpPr>
            <a:xfrm>
              <a:off x="2844549" y="1756003"/>
              <a:ext cx="1914365" cy="1250060"/>
              <a:chOff x="5051107" y="1684085"/>
              <a:chExt cx="1913864" cy="1250060"/>
            </a:xfrm>
          </p:grpSpPr>
          <p:grpSp>
            <p:nvGrpSpPr>
              <p:cNvPr id="27" name="Group 26"/>
              <p:cNvGrpSpPr/>
              <p:nvPr/>
            </p:nvGrpSpPr>
            <p:grpSpPr>
              <a:xfrm>
                <a:off x="5051107" y="1684085"/>
                <a:ext cx="1913864" cy="539839"/>
                <a:chOff x="6463087" y="3349940"/>
                <a:chExt cx="1435775" cy="404879"/>
              </a:xfrm>
            </p:grpSpPr>
            <p:grpSp>
              <p:nvGrpSpPr>
                <p:cNvPr id="28" name="Group 27"/>
                <p:cNvGrpSpPr>
                  <a:grpSpLocks noChangeAspect="1"/>
                </p:cNvGrpSpPr>
                <p:nvPr/>
              </p:nvGrpSpPr>
              <p:grpSpPr>
                <a:xfrm>
                  <a:off x="7007422" y="3412069"/>
                  <a:ext cx="343862" cy="283527"/>
                  <a:chOff x="6673578" y="5058691"/>
                  <a:chExt cx="982462" cy="810076"/>
                </a:xfrm>
              </p:grpSpPr>
              <p:pic>
                <p:nvPicPr>
                  <p:cNvPr id="41" name="Picture 40"/>
                  <p:cNvPicPr>
                    <a:picLocks noChangeAspect="1"/>
                  </p:cNvPicPr>
                  <p:nvPr/>
                </p:nvPicPr>
                <p:blipFill>
                  <a:blip r:embed="rId7">
                    <a:grayscl/>
                  </a:blip>
                  <a:stretch>
                    <a:fillRect/>
                  </a:stretch>
                </p:blipFill>
                <p:spPr>
                  <a:xfrm>
                    <a:off x="6918744" y="5058691"/>
                    <a:ext cx="737296" cy="810076"/>
                  </a:xfrm>
                  <a:prstGeom prst="rect">
                    <a:avLst/>
                  </a:prstGeom>
                </p:spPr>
              </p:pic>
              <p:sp>
                <p:nvSpPr>
                  <p:cNvPr id="42" name="TextBox 41"/>
                  <p:cNvSpPr txBox="1"/>
                  <p:nvPr/>
                </p:nvSpPr>
                <p:spPr>
                  <a:xfrm>
                    <a:off x="6673578" y="5247024"/>
                    <a:ext cx="876841" cy="560737"/>
                  </a:xfrm>
                  <a:prstGeom prst="rect">
                    <a:avLst/>
                  </a:prstGeom>
                  <a:noFill/>
                  <a:scene3d>
                    <a:camera prst="perspectiveContrastingLeftFacing"/>
                    <a:lightRig rig="threePt" dir="t"/>
                  </a:scene3d>
                </p:spPr>
                <p:txBody>
                  <a:bodyPr wrap="none" rtlCol="0">
                    <a:spAutoFit/>
                  </a:bodyPr>
                  <a:lstStyle/>
                  <a:p>
                    <a:r>
                      <a:rPr lang="en-US" sz="1100" dirty="0">
                        <a:solidFill>
                          <a:schemeClr val="tx1">
                            <a:lumMod val="75000"/>
                            <a:lumOff val="25000"/>
                          </a:schemeClr>
                        </a:solidFill>
                      </a:rPr>
                      <a:t>VM</a:t>
                    </a:r>
                  </a:p>
                </p:txBody>
              </p:sp>
            </p:grpSp>
            <p:grpSp>
              <p:nvGrpSpPr>
                <p:cNvPr id="29" name="Group 28"/>
                <p:cNvGrpSpPr>
                  <a:grpSpLocks noChangeAspect="1"/>
                </p:cNvGrpSpPr>
                <p:nvPr/>
              </p:nvGrpSpPr>
              <p:grpSpPr>
                <a:xfrm>
                  <a:off x="7279587" y="3388965"/>
                  <a:ext cx="342582" cy="283527"/>
                  <a:chOff x="6677235" y="5058691"/>
                  <a:chExt cx="978805" cy="810076"/>
                </a:xfrm>
              </p:grpSpPr>
              <p:pic>
                <p:nvPicPr>
                  <p:cNvPr id="39" name="Picture 38"/>
                  <p:cNvPicPr>
                    <a:picLocks noChangeAspect="1"/>
                  </p:cNvPicPr>
                  <p:nvPr/>
                </p:nvPicPr>
                <p:blipFill>
                  <a:blip r:embed="rId7">
                    <a:grayscl/>
                  </a:blip>
                  <a:stretch>
                    <a:fillRect/>
                  </a:stretch>
                </p:blipFill>
                <p:spPr>
                  <a:xfrm>
                    <a:off x="6918744" y="5058691"/>
                    <a:ext cx="737296" cy="810076"/>
                  </a:xfrm>
                  <a:prstGeom prst="rect">
                    <a:avLst/>
                  </a:prstGeom>
                </p:spPr>
              </p:pic>
              <p:sp>
                <p:nvSpPr>
                  <p:cNvPr id="40" name="TextBox 39"/>
                  <p:cNvSpPr txBox="1"/>
                  <p:nvPr/>
                </p:nvSpPr>
                <p:spPr>
                  <a:xfrm>
                    <a:off x="6677235" y="5226355"/>
                    <a:ext cx="876841" cy="560737"/>
                  </a:xfrm>
                  <a:prstGeom prst="rect">
                    <a:avLst/>
                  </a:prstGeom>
                  <a:noFill/>
                  <a:scene3d>
                    <a:camera prst="perspectiveContrastingLeftFacing"/>
                    <a:lightRig rig="threePt" dir="t"/>
                  </a:scene3d>
                </p:spPr>
                <p:txBody>
                  <a:bodyPr wrap="none" rtlCol="0">
                    <a:spAutoFit/>
                  </a:bodyPr>
                  <a:lstStyle/>
                  <a:p>
                    <a:r>
                      <a:rPr lang="en-US" sz="1100" dirty="0">
                        <a:solidFill>
                          <a:schemeClr val="tx1">
                            <a:lumMod val="75000"/>
                            <a:lumOff val="25000"/>
                          </a:schemeClr>
                        </a:solidFill>
                      </a:rPr>
                      <a:t>VM</a:t>
                    </a:r>
                  </a:p>
                </p:txBody>
              </p:sp>
            </p:grpSp>
            <p:grpSp>
              <p:nvGrpSpPr>
                <p:cNvPr id="30" name="Group 29"/>
                <p:cNvGrpSpPr>
                  <a:grpSpLocks noChangeAspect="1"/>
                </p:cNvGrpSpPr>
                <p:nvPr/>
              </p:nvGrpSpPr>
              <p:grpSpPr>
                <a:xfrm>
                  <a:off x="7551752" y="3349940"/>
                  <a:ext cx="347110" cy="283527"/>
                  <a:chOff x="5533022" y="4472045"/>
                  <a:chExt cx="991737" cy="810076"/>
                </a:xfrm>
              </p:grpSpPr>
              <p:pic>
                <p:nvPicPr>
                  <p:cNvPr id="37" name="Picture 36"/>
                  <p:cNvPicPr>
                    <a:picLocks noChangeAspect="1"/>
                  </p:cNvPicPr>
                  <p:nvPr/>
                </p:nvPicPr>
                <p:blipFill>
                  <a:blip r:embed="rId7">
                    <a:duotone>
                      <a:prstClr val="black"/>
                      <a:schemeClr val="accent5">
                        <a:tint val="45000"/>
                        <a:satMod val="400000"/>
                      </a:schemeClr>
                    </a:duotone>
                  </a:blip>
                  <a:stretch>
                    <a:fillRect/>
                  </a:stretch>
                </p:blipFill>
                <p:spPr>
                  <a:xfrm>
                    <a:off x="5787463" y="4472045"/>
                    <a:ext cx="737296" cy="810076"/>
                  </a:xfrm>
                  <a:prstGeom prst="rect">
                    <a:avLst/>
                  </a:prstGeom>
                </p:spPr>
              </p:pic>
              <p:sp>
                <p:nvSpPr>
                  <p:cNvPr id="38" name="TextBox 37"/>
                  <p:cNvSpPr txBox="1"/>
                  <p:nvPr/>
                </p:nvSpPr>
                <p:spPr>
                  <a:xfrm>
                    <a:off x="5533022" y="4664525"/>
                    <a:ext cx="876838" cy="560737"/>
                  </a:xfrm>
                  <a:prstGeom prst="rect">
                    <a:avLst/>
                  </a:prstGeom>
                  <a:noFill/>
                  <a:scene3d>
                    <a:camera prst="perspectiveContrastingLeftFacing"/>
                    <a:lightRig rig="threePt" dir="t"/>
                  </a:scene3d>
                </p:spPr>
                <p:txBody>
                  <a:bodyPr wrap="none" rtlCol="0">
                    <a:spAutoFit/>
                  </a:bodyPr>
                  <a:lstStyle/>
                  <a:p>
                    <a:r>
                      <a:rPr lang="en-US" sz="1100" dirty="0">
                        <a:solidFill>
                          <a:schemeClr val="tx1">
                            <a:lumMod val="75000"/>
                            <a:lumOff val="25000"/>
                          </a:schemeClr>
                        </a:solidFill>
                      </a:rPr>
                      <a:t>VM</a:t>
                    </a:r>
                  </a:p>
                </p:txBody>
              </p:sp>
            </p:grpSp>
            <p:grpSp>
              <p:nvGrpSpPr>
                <p:cNvPr id="31" name="Group 30"/>
                <p:cNvGrpSpPr>
                  <a:grpSpLocks noChangeAspect="1"/>
                </p:cNvGrpSpPr>
                <p:nvPr/>
              </p:nvGrpSpPr>
              <p:grpSpPr>
                <a:xfrm>
                  <a:off x="6463087" y="3471292"/>
                  <a:ext cx="332818" cy="283527"/>
                  <a:chOff x="5573855" y="4472045"/>
                  <a:chExt cx="950904" cy="810076"/>
                </a:xfrm>
              </p:grpSpPr>
              <p:pic>
                <p:nvPicPr>
                  <p:cNvPr id="35" name="Picture 34"/>
                  <p:cNvPicPr>
                    <a:picLocks noChangeAspect="1"/>
                  </p:cNvPicPr>
                  <p:nvPr/>
                </p:nvPicPr>
                <p:blipFill>
                  <a:blip r:embed="rId7">
                    <a:duotone>
                      <a:prstClr val="black"/>
                      <a:schemeClr val="accent5">
                        <a:tint val="45000"/>
                        <a:satMod val="400000"/>
                      </a:schemeClr>
                    </a:duotone>
                  </a:blip>
                  <a:stretch>
                    <a:fillRect/>
                  </a:stretch>
                </p:blipFill>
                <p:spPr>
                  <a:xfrm>
                    <a:off x="5787463" y="4472045"/>
                    <a:ext cx="737296" cy="810076"/>
                  </a:xfrm>
                  <a:prstGeom prst="rect">
                    <a:avLst/>
                  </a:prstGeom>
                </p:spPr>
              </p:pic>
              <p:sp>
                <p:nvSpPr>
                  <p:cNvPr id="36" name="TextBox 35"/>
                  <p:cNvSpPr txBox="1"/>
                  <p:nvPr/>
                </p:nvSpPr>
                <p:spPr>
                  <a:xfrm>
                    <a:off x="5573855" y="4664525"/>
                    <a:ext cx="876838" cy="560737"/>
                  </a:xfrm>
                  <a:prstGeom prst="rect">
                    <a:avLst/>
                  </a:prstGeom>
                  <a:noFill/>
                  <a:scene3d>
                    <a:camera prst="perspectiveContrastingLeftFacing"/>
                    <a:lightRig rig="threePt" dir="t"/>
                  </a:scene3d>
                </p:spPr>
                <p:txBody>
                  <a:bodyPr wrap="none" rtlCol="0">
                    <a:spAutoFit/>
                  </a:bodyPr>
                  <a:lstStyle/>
                  <a:p>
                    <a:r>
                      <a:rPr lang="en-US" sz="1100" dirty="0">
                        <a:solidFill>
                          <a:schemeClr val="tx1">
                            <a:lumMod val="75000"/>
                            <a:lumOff val="25000"/>
                          </a:schemeClr>
                        </a:solidFill>
                      </a:rPr>
                      <a:t>VM</a:t>
                    </a:r>
                  </a:p>
                </p:txBody>
              </p:sp>
            </p:grpSp>
            <p:grpSp>
              <p:nvGrpSpPr>
                <p:cNvPr id="32" name="Group 31"/>
                <p:cNvGrpSpPr>
                  <a:grpSpLocks noChangeAspect="1"/>
                </p:cNvGrpSpPr>
                <p:nvPr/>
              </p:nvGrpSpPr>
              <p:grpSpPr>
                <a:xfrm>
                  <a:off x="6735252" y="3431129"/>
                  <a:ext cx="341127" cy="283527"/>
                  <a:chOff x="6681391" y="5058691"/>
                  <a:chExt cx="974649" cy="810076"/>
                </a:xfrm>
              </p:grpSpPr>
              <p:pic>
                <p:nvPicPr>
                  <p:cNvPr id="33" name="Picture 32"/>
                  <p:cNvPicPr>
                    <a:picLocks noChangeAspect="1"/>
                  </p:cNvPicPr>
                  <p:nvPr/>
                </p:nvPicPr>
                <p:blipFill>
                  <a:blip r:embed="rId7">
                    <a:grayscl/>
                  </a:blip>
                  <a:stretch>
                    <a:fillRect/>
                  </a:stretch>
                </p:blipFill>
                <p:spPr>
                  <a:xfrm>
                    <a:off x="6918744" y="5058691"/>
                    <a:ext cx="737296" cy="810076"/>
                  </a:xfrm>
                  <a:prstGeom prst="rect">
                    <a:avLst/>
                  </a:prstGeom>
                </p:spPr>
              </p:pic>
              <p:sp>
                <p:nvSpPr>
                  <p:cNvPr id="34" name="TextBox 33"/>
                  <p:cNvSpPr txBox="1"/>
                  <p:nvPr/>
                </p:nvSpPr>
                <p:spPr>
                  <a:xfrm>
                    <a:off x="6681391" y="5279246"/>
                    <a:ext cx="876843" cy="560737"/>
                  </a:xfrm>
                  <a:prstGeom prst="rect">
                    <a:avLst/>
                  </a:prstGeom>
                  <a:noFill/>
                  <a:scene3d>
                    <a:camera prst="perspectiveContrastingLeftFacing"/>
                    <a:lightRig rig="threePt" dir="t"/>
                  </a:scene3d>
                </p:spPr>
                <p:txBody>
                  <a:bodyPr wrap="none" rtlCol="0">
                    <a:spAutoFit/>
                  </a:bodyPr>
                  <a:lstStyle/>
                  <a:p>
                    <a:r>
                      <a:rPr lang="en-US" sz="1100" dirty="0">
                        <a:solidFill>
                          <a:schemeClr val="tx1">
                            <a:lumMod val="75000"/>
                            <a:lumOff val="25000"/>
                          </a:schemeClr>
                        </a:solidFill>
                      </a:rPr>
                      <a:t>VM</a:t>
                    </a:r>
                  </a:p>
                </p:txBody>
              </p:sp>
            </p:grpSp>
          </p:grpSp>
          <p:pic>
            <p:nvPicPr>
              <p:cNvPr id="87" name="Picture 8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37156" y="2311291"/>
                <a:ext cx="380929" cy="622853"/>
              </a:xfrm>
              <a:prstGeom prst="rect">
                <a:avLst/>
              </a:prstGeom>
              <a:effectLst>
                <a:outerShdw blurRad="431800" algn="ctr" rotWithShape="0">
                  <a:schemeClr val="bg1">
                    <a:alpha val="43000"/>
                  </a:schemeClr>
                </a:outerShdw>
              </a:effectLst>
            </p:spPr>
          </p:pic>
          <p:pic>
            <p:nvPicPr>
              <p:cNvPr id="90" name="Picture 8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8086" y="2311292"/>
                <a:ext cx="380929" cy="622853"/>
              </a:xfrm>
              <a:prstGeom prst="rect">
                <a:avLst/>
              </a:prstGeom>
              <a:effectLst>
                <a:outerShdw blurRad="431800" algn="ctr" rotWithShape="0">
                  <a:schemeClr val="bg1">
                    <a:alpha val="43000"/>
                  </a:schemeClr>
                </a:outerShdw>
              </a:effectLst>
            </p:spPr>
          </p:pic>
        </p:grpSp>
        <p:cxnSp>
          <p:nvCxnSpPr>
            <p:cNvPr id="99" name="Straight Connector 98"/>
            <p:cNvCxnSpPr/>
            <p:nvPr/>
          </p:nvCxnSpPr>
          <p:spPr>
            <a:xfrm>
              <a:off x="2788049" y="3224038"/>
              <a:ext cx="2072640" cy="0"/>
            </a:xfrm>
            <a:prstGeom prst="line">
              <a:avLst/>
            </a:prstGeom>
            <a:ln>
              <a:gradFill flip="none" rotWithShape="1">
                <a:gsLst>
                  <a:gs pos="333">
                    <a:schemeClr val="tx1">
                      <a:alpha val="0"/>
                    </a:schemeClr>
                  </a:gs>
                  <a:gs pos="53000">
                    <a:schemeClr val="tx1"/>
                  </a:gs>
                  <a:gs pos="100000">
                    <a:schemeClr val="accent1">
                      <a:tint val="23500"/>
                      <a:satMod val="160000"/>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4999008" y="1458804"/>
            <a:ext cx="2193989" cy="4136087"/>
            <a:chOff x="4998720" y="1458285"/>
            <a:chExt cx="2194561" cy="4137163"/>
          </a:xfrm>
        </p:grpSpPr>
        <p:sp>
          <p:nvSpPr>
            <p:cNvPr id="71" name="Round Same Side Corner Rectangle 70"/>
            <p:cNvSpPr/>
            <p:nvPr/>
          </p:nvSpPr>
          <p:spPr>
            <a:xfrm flipV="1">
              <a:off x="4998720" y="1458285"/>
              <a:ext cx="2194561" cy="4137163"/>
            </a:xfrm>
            <a:prstGeom prst="round2SameRect">
              <a:avLst>
                <a:gd name="adj1" fmla="val 0"/>
                <a:gd name="adj2" fmla="val 6944"/>
              </a:avLst>
            </a:prstGeom>
            <a:gradFill flip="none" rotWithShape="1">
              <a:gsLst>
                <a:gs pos="100000">
                  <a:schemeClr val="bg1">
                    <a:lumMod val="14000"/>
                  </a:schemeClr>
                </a:gs>
                <a:gs pos="0">
                  <a:schemeClr val="accent1">
                    <a:tint val="23500"/>
                    <a:satMod val="16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defTabSz="913685"/>
              <a:endParaRPr lang="en-US" sz="1700" dirty="0">
                <a:solidFill>
                  <a:srgbClr val="E7E6E6"/>
                </a:solidFill>
              </a:endParaRPr>
            </a:p>
          </p:txBody>
        </p:sp>
        <p:sp>
          <p:nvSpPr>
            <p:cNvPr id="127" name="Rectangle 126"/>
            <p:cNvSpPr/>
            <p:nvPr/>
          </p:nvSpPr>
          <p:spPr>
            <a:xfrm>
              <a:off x="5194712" y="3501091"/>
              <a:ext cx="1857683" cy="1436268"/>
            </a:xfrm>
            <a:prstGeom prst="rect">
              <a:avLst/>
            </a:prstGeom>
          </p:spPr>
          <p:txBody>
            <a:bodyPr wrap="square" lIns="0" tIns="45573" rIns="0" bIns="45573" anchor="ctr">
              <a:spAutoFit/>
            </a:bodyPr>
            <a:lstStyle/>
            <a:p>
              <a:pPr algn="ctr" defTabSz="1214734">
                <a:spcBef>
                  <a:spcPts val="267"/>
                </a:spcBef>
                <a:spcAft>
                  <a:spcPts val="800"/>
                </a:spcAft>
              </a:pPr>
              <a:r>
                <a:rPr lang="en-US" sz="2100" dirty="0">
                  <a:solidFill>
                    <a:schemeClr val="bg1"/>
                  </a:solidFill>
                </a:rPr>
                <a:t>L4-7 Service Automation, Open          Eco-System</a:t>
              </a:r>
            </a:p>
          </p:txBody>
        </p:sp>
        <p:grpSp>
          <p:nvGrpSpPr>
            <p:cNvPr id="11" name="Group 10"/>
            <p:cNvGrpSpPr/>
            <p:nvPr/>
          </p:nvGrpSpPr>
          <p:grpSpPr>
            <a:xfrm>
              <a:off x="5654824" y="1666837"/>
              <a:ext cx="900424" cy="1015811"/>
              <a:chOff x="2368421" y="853732"/>
              <a:chExt cx="909230" cy="1025745"/>
            </a:xfrm>
          </p:grpSpPr>
          <p:sp>
            <p:nvSpPr>
              <p:cNvPr id="128" name="Freeform 20"/>
              <p:cNvSpPr>
                <a:spLocks noEditPoints="1"/>
              </p:cNvSpPr>
              <p:nvPr/>
            </p:nvSpPr>
            <p:spPr bwMode="auto">
              <a:xfrm>
                <a:off x="2828740" y="1486399"/>
                <a:ext cx="448911" cy="393078"/>
              </a:xfrm>
              <a:custGeom>
                <a:avLst/>
                <a:gdLst/>
                <a:ahLst/>
                <a:cxnLst>
                  <a:cxn ang="0">
                    <a:pos x="139" y="218"/>
                  </a:cxn>
                  <a:cxn ang="0">
                    <a:pos x="185" y="230"/>
                  </a:cxn>
                  <a:cxn ang="0">
                    <a:pos x="189" y="232"/>
                  </a:cxn>
                  <a:cxn ang="0">
                    <a:pos x="216" y="256"/>
                  </a:cxn>
                  <a:cxn ang="0">
                    <a:pos x="223" y="251"/>
                  </a:cxn>
                  <a:cxn ang="0">
                    <a:pos x="221" y="240"/>
                  </a:cxn>
                  <a:cxn ang="0">
                    <a:pos x="248" y="207"/>
                  </a:cxn>
                  <a:cxn ang="0">
                    <a:pos x="248" y="199"/>
                  </a:cxn>
                  <a:cxn ang="0">
                    <a:pos x="241" y="12"/>
                  </a:cxn>
                  <a:cxn ang="0">
                    <a:pos x="241" y="0"/>
                  </a:cxn>
                  <a:cxn ang="0">
                    <a:pos x="136" y="173"/>
                  </a:cxn>
                  <a:cxn ang="0">
                    <a:pos x="38" y="355"/>
                  </a:cxn>
                  <a:cxn ang="0">
                    <a:pos x="52" y="347"/>
                  </a:cxn>
                  <a:cxn ang="0">
                    <a:pos x="139" y="218"/>
                  </a:cxn>
                  <a:cxn ang="0">
                    <a:pos x="188" y="149"/>
                  </a:cxn>
                  <a:cxn ang="0">
                    <a:pos x="318" y="148"/>
                  </a:cxn>
                  <a:cxn ang="0">
                    <a:pos x="329" y="128"/>
                  </a:cxn>
                  <a:cxn ang="0">
                    <a:pos x="180" y="128"/>
                  </a:cxn>
                  <a:cxn ang="0">
                    <a:pos x="188" y="149"/>
                  </a:cxn>
                  <a:cxn ang="0">
                    <a:pos x="122" y="235"/>
                  </a:cxn>
                  <a:cxn ang="0">
                    <a:pos x="201" y="362"/>
                  </a:cxn>
                  <a:cxn ang="0">
                    <a:pos x="213" y="342"/>
                  </a:cxn>
                  <a:cxn ang="0">
                    <a:pos x="142" y="233"/>
                  </a:cxn>
                  <a:cxn ang="0">
                    <a:pos x="122" y="235"/>
                  </a:cxn>
                  <a:cxn ang="0">
                    <a:pos x="274" y="319"/>
                  </a:cxn>
                  <a:cxn ang="0">
                    <a:pos x="286" y="268"/>
                  </a:cxn>
                  <a:cxn ang="0">
                    <a:pos x="277" y="263"/>
                  </a:cxn>
                  <a:cxn ang="0">
                    <a:pos x="254" y="272"/>
                  </a:cxn>
                  <a:cxn ang="0">
                    <a:pos x="229" y="261"/>
                  </a:cxn>
                  <a:cxn ang="0">
                    <a:pos x="222" y="266"/>
                  </a:cxn>
                  <a:cxn ang="0">
                    <a:pos x="232" y="319"/>
                  </a:cxn>
                  <a:cxn ang="0">
                    <a:pos x="139" y="406"/>
                  </a:cxn>
                  <a:cxn ang="0">
                    <a:pos x="63" y="367"/>
                  </a:cxn>
                  <a:cxn ang="0">
                    <a:pos x="50" y="375"/>
                  </a:cxn>
                  <a:cxn ang="0">
                    <a:pos x="151" y="426"/>
                  </a:cxn>
                  <a:cxn ang="0">
                    <a:pos x="254" y="371"/>
                  </a:cxn>
                  <a:cxn ang="0">
                    <a:pos x="455" y="375"/>
                  </a:cxn>
                  <a:cxn ang="0">
                    <a:pos x="443" y="369"/>
                  </a:cxn>
                  <a:cxn ang="0">
                    <a:pos x="274" y="319"/>
                  </a:cxn>
                  <a:cxn ang="0">
                    <a:pos x="369" y="173"/>
                  </a:cxn>
                  <a:cxn ang="0">
                    <a:pos x="266" y="0"/>
                  </a:cxn>
                  <a:cxn ang="0">
                    <a:pos x="266" y="12"/>
                  </a:cxn>
                  <a:cxn ang="0">
                    <a:pos x="260" y="199"/>
                  </a:cxn>
                  <a:cxn ang="0">
                    <a:pos x="260" y="207"/>
                  </a:cxn>
                  <a:cxn ang="0">
                    <a:pos x="287" y="240"/>
                  </a:cxn>
                  <a:cxn ang="0">
                    <a:pos x="285" y="252"/>
                  </a:cxn>
                  <a:cxn ang="0">
                    <a:pos x="292" y="256"/>
                  </a:cxn>
                  <a:cxn ang="0">
                    <a:pos x="369" y="217"/>
                  </a:cxn>
                  <a:cxn ang="0">
                    <a:pos x="455" y="347"/>
                  </a:cxn>
                  <a:cxn ang="0">
                    <a:pos x="469" y="355"/>
                  </a:cxn>
                  <a:cxn ang="0">
                    <a:pos x="369" y="173"/>
                  </a:cxn>
                  <a:cxn ang="0">
                    <a:pos x="297" y="342"/>
                  </a:cxn>
                  <a:cxn ang="0">
                    <a:pos x="307" y="362"/>
                  </a:cxn>
                  <a:cxn ang="0">
                    <a:pos x="388" y="234"/>
                  </a:cxn>
                  <a:cxn ang="0">
                    <a:pos x="366" y="232"/>
                  </a:cxn>
                  <a:cxn ang="0">
                    <a:pos x="297" y="342"/>
                  </a:cxn>
                </a:cxnLst>
                <a:rect l="0" t="0" r="r" b="b"/>
                <a:pathLst>
                  <a:path w="507" h="444">
                    <a:moveTo>
                      <a:pt x="139" y="218"/>
                    </a:moveTo>
                    <a:cubicBezTo>
                      <a:pt x="155" y="218"/>
                      <a:pt x="171" y="222"/>
                      <a:pt x="185" y="230"/>
                    </a:cubicBezTo>
                    <a:cubicBezTo>
                      <a:pt x="187" y="232"/>
                      <a:pt x="189" y="232"/>
                      <a:pt x="189" y="232"/>
                    </a:cubicBezTo>
                    <a:cubicBezTo>
                      <a:pt x="201" y="240"/>
                      <a:pt x="209" y="248"/>
                      <a:pt x="216" y="256"/>
                    </a:cubicBezTo>
                    <a:cubicBezTo>
                      <a:pt x="223" y="251"/>
                      <a:pt x="223" y="251"/>
                      <a:pt x="223" y="251"/>
                    </a:cubicBezTo>
                    <a:cubicBezTo>
                      <a:pt x="222" y="247"/>
                      <a:pt x="221" y="243"/>
                      <a:pt x="221" y="240"/>
                    </a:cubicBezTo>
                    <a:cubicBezTo>
                      <a:pt x="221" y="224"/>
                      <a:pt x="233" y="210"/>
                      <a:pt x="248" y="207"/>
                    </a:cubicBezTo>
                    <a:cubicBezTo>
                      <a:pt x="248" y="199"/>
                      <a:pt x="248" y="199"/>
                      <a:pt x="248" y="199"/>
                    </a:cubicBezTo>
                    <a:cubicBezTo>
                      <a:pt x="136" y="190"/>
                      <a:pt x="128" y="22"/>
                      <a:pt x="241" y="12"/>
                    </a:cubicBezTo>
                    <a:cubicBezTo>
                      <a:pt x="241" y="0"/>
                      <a:pt x="241" y="0"/>
                      <a:pt x="241" y="0"/>
                    </a:cubicBezTo>
                    <a:cubicBezTo>
                      <a:pt x="156" y="6"/>
                      <a:pt x="104" y="98"/>
                      <a:pt x="136" y="173"/>
                    </a:cubicBezTo>
                    <a:cubicBezTo>
                      <a:pt x="46" y="182"/>
                      <a:pt x="0" y="278"/>
                      <a:pt x="38" y="355"/>
                    </a:cubicBezTo>
                    <a:cubicBezTo>
                      <a:pt x="52" y="347"/>
                      <a:pt x="52" y="347"/>
                      <a:pt x="52" y="347"/>
                    </a:cubicBezTo>
                    <a:cubicBezTo>
                      <a:pt x="18" y="290"/>
                      <a:pt x="77" y="218"/>
                      <a:pt x="139" y="218"/>
                    </a:cubicBezTo>
                    <a:close/>
                    <a:moveTo>
                      <a:pt x="188" y="149"/>
                    </a:moveTo>
                    <a:cubicBezTo>
                      <a:pt x="227" y="118"/>
                      <a:pt x="280" y="118"/>
                      <a:pt x="318" y="148"/>
                    </a:cubicBezTo>
                    <a:cubicBezTo>
                      <a:pt x="323" y="142"/>
                      <a:pt x="327" y="136"/>
                      <a:pt x="329" y="128"/>
                    </a:cubicBezTo>
                    <a:cubicBezTo>
                      <a:pt x="283" y="96"/>
                      <a:pt x="225" y="96"/>
                      <a:pt x="180" y="128"/>
                    </a:cubicBezTo>
                    <a:cubicBezTo>
                      <a:pt x="182" y="139"/>
                      <a:pt x="184" y="143"/>
                      <a:pt x="188" y="149"/>
                    </a:cubicBezTo>
                    <a:close/>
                    <a:moveTo>
                      <a:pt x="122" y="235"/>
                    </a:moveTo>
                    <a:cubicBezTo>
                      <a:pt x="120" y="289"/>
                      <a:pt x="150" y="340"/>
                      <a:pt x="201" y="362"/>
                    </a:cubicBezTo>
                    <a:cubicBezTo>
                      <a:pt x="205" y="356"/>
                      <a:pt x="209" y="350"/>
                      <a:pt x="213" y="342"/>
                    </a:cubicBezTo>
                    <a:cubicBezTo>
                      <a:pt x="168" y="324"/>
                      <a:pt x="140" y="279"/>
                      <a:pt x="142" y="233"/>
                    </a:cubicBezTo>
                    <a:cubicBezTo>
                      <a:pt x="136" y="233"/>
                      <a:pt x="128" y="233"/>
                      <a:pt x="122" y="235"/>
                    </a:cubicBezTo>
                    <a:close/>
                    <a:moveTo>
                      <a:pt x="274" y="319"/>
                    </a:moveTo>
                    <a:cubicBezTo>
                      <a:pt x="273" y="296"/>
                      <a:pt x="274" y="288"/>
                      <a:pt x="286" y="268"/>
                    </a:cubicBezTo>
                    <a:cubicBezTo>
                      <a:pt x="277" y="263"/>
                      <a:pt x="277" y="263"/>
                      <a:pt x="277" y="263"/>
                    </a:cubicBezTo>
                    <a:cubicBezTo>
                      <a:pt x="271" y="269"/>
                      <a:pt x="263" y="272"/>
                      <a:pt x="254" y="272"/>
                    </a:cubicBezTo>
                    <a:cubicBezTo>
                      <a:pt x="244" y="272"/>
                      <a:pt x="235" y="268"/>
                      <a:pt x="229" y="261"/>
                    </a:cubicBezTo>
                    <a:cubicBezTo>
                      <a:pt x="222" y="266"/>
                      <a:pt x="222" y="266"/>
                      <a:pt x="222" y="266"/>
                    </a:cubicBezTo>
                    <a:cubicBezTo>
                      <a:pt x="230" y="282"/>
                      <a:pt x="232" y="299"/>
                      <a:pt x="232" y="319"/>
                    </a:cubicBezTo>
                    <a:cubicBezTo>
                      <a:pt x="230" y="367"/>
                      <a:pt x="187" y="406"/>
                      <a:pt x="139" y="406"/>
                    </a:cubicBezTo>
                    <a:cubicBezTo>
                      <a:pt x="107" y="406"/>
                      <a:pt x="81" y="391"/>
                      <a:pt x="63" y="367"/>
                    </a:cubicBezTo>
                    <a:cubicBezTo>
                      <a:pt x="50" y="375"/>
                      <a:pt x="50" y="375"/>
                      <a:pt x="50" y="375"/>
                    </a:cubicBezTo>
                    <a:cubicBezTo>
                      <a:pt x="73" y="405"/>
                      <a:pt x="111" y="426"/>
                      <a:pt x="151" y="426"/>
                    </a:cubicBezTo>
                    <a:cubicBezTo>
                      <a:pt x="194" y="426"/>
                      <a:pt x="230" y="404"/>
                      <a:pt x="254" y="371"/>
                    </a:cubicBezTo>
                    <a:cubicBezTo>
                      <a:pt x="302" y="441"/>
                      <a:pt x="405" y="444"/>
                      <a:pt x="455" y="375"/>
                    </a:cubicBezTo>
                    <a:cubicBezTo>
                      <a:pt x="443" y="369"/>
                      <a:pt x="443" y="369"/>
                      <a:pt x="443" y="369"/>
                    </a:cubicBezTo>
                    <a:cubicBezTo>
                      <a:pt x="394" y="437"/>
                      <a:pt x="281" y="403"/>
                      <a:pt x="274" y="319"/>
                    </a:cubicBezTo>
                    <a:close/>
                    <a:moveTo>
                      <a:pt x="369" y="173"/>
                    </a:moveTo>
                    <a:cubicBezTo>
                      <a:pt x="402" y="97"/>
                      <a:pt x="351" y="8"/>
                      <a:pt x="266" y="0"/>
                    </a:cubicBezTo>
                    <a:cubicBezTo>
                      <a:pt x="266" y="12"/>
                      <a:pt x="266" y="12"/>
                      <a:pt x="266" y="12"/>
                    </a:cubicBezTo>
                    <a:cubicBezTo>
                      <a:pt x="376" y="26"/>
                      <a:pt x="370" y="190"/>
                      <a:pt x="260" y="199"/>
                    </a:cubicBezTo>
                    <a:cubicBezTo>
                      <a:pt x="260" y="207"/>
                      <a:pt x="260" y="207"/>
                      <a:pt x="260" y="207"/>
                    </a:cubicBezTo>
                    <a:cubicBezTo>
                      <a:pt x="275" y="210"/>
                      <a:pt x="287" y="224"/>
                      <a:pt x="287" y="240"/>
                    </a:cubicBezTo>
                    <a:cubicBezTo>
                      <a:pt x="287" y="244"/>
                      <a:pt x="286" y="248"/>
                      <a:pt x="285" y="252"/>
                    </a:cubicBezTo>
                    <a:cubicBezTo>
                      <a:pt x="292" y="256"/>
                      <a:pt x="292" y="256"/>
                      <a:pt x="292" y="256"/>
                    </a:cubicBezTo>
                    <a:cubicBezTo>
                      <a:pt x="309" y="234"/>
                      <a:pt x="337" y="218"/>
                      <a:pt x="369" y="217"/>
                    </a:cubicBezTo>
                    <a:cubicBezTo>
                      <a:pt x="436" y="217"/>
                      <a:pt x="479" y="288"/>
                      <a:pt x="455" y="347"/>
                    </a:cubicBezTo>
                    <a:cubicBezTo>
                      <a:pt x="469" y="355"/>
                      <a:pt x="469" y="355"/>
                      <a:pt x="469" y="355"/>
                    </a:cubicBezTo>
                    <a:cubicBezTo>
                      <a:pt x="507" y="278"/>
                      <a:pt x="458" y="181"/>
                      <a:pt x="369" y="173"/>
                    </a:cubicBezTo>
                    <a:close/>
                    <a:moveTo>
                      <a:pt x="297" y="342"/>
                    </a:moveTo>
                    <a:cubicBezTo>
                      <a:pt x="301" y="350"/>
                      <a:pt x="303" y="356"/>
                      <a:pt x="307" y="362"/>
                    </a:cubicBezTo>
                    <a:cubicBezTo>
                      <a:pt x="358" y="340"/>
                      <a:pt x="390" y="289"/>
                      <a:pt x="388" y="234"/>
                    </a:cubicBezTo>
                    <a:cubicBezTo>
                      <a:pt x="382" y="232"/>
                      <a:pt x="374" y="232"/>
                      <a:pt x="366" y="232"/>
                    </a:cubicBezTo>
                    <a:cubicBezTo>
                      <a:pt x="370" y="281"/>
                      <a:pt x="341" y="326"/>
                      <a:pt x="297" y="342"/>
                    </a:cubicBezTo>
                    <a:close/>
                  </a:path>
                </a:pathLst>
              </a:custGeom>
              <a:solidFill>
                <a:schemeClr val="bg1"/>
              </a:solidFill>
              <a:ln w="3175" algn="ctr">
                <a:noFill/>
                <a:miter lim="800000"/>
                <a:headEnd/>
                <a:tailEnd/>
              </a:ln>
              <a:effectLst/>
            </p:spPr>
            <p:txBody>
              <a:bodyPr wrap="none" lIns="73006" tIns="36501" rIns="73006" bIns="36501" anchor="ctr"/>
              <a:lstStyle/>
              <a:p>
                <a:endParaRPr lang="en-US" sz="1700" dirty="0">
                  <a:latin typeface="Verdana" pitchFamily="34" charset="0"/>
                  <a:cs typeface="Arial" pitchFamily="34" charset="0"/>
                </a:endParaRPr>
              </a:p>
            </p:txBody>
          </p:sp>
          <p:grpSp>
            <p:nvGrpSpPr>
              <p:cNvPr id="9" name="Group 8"/>
              <p:cNvGrpSpPr/>
              <p:nvPr/>
            </p:nvGrpSpPr>
            <p:grpSpPr>
              <a:xfrm>
                <a:off x="2368421" y="853732"/>
                <a:ext cx="473314" cy="623538"/>
                <a:chOff x="3796166" y="5229553"/>
                <a:chExt cx="580825" cy="765169"/>
              </a:xfrm>
            </p:grpSpPr>
            <p:sp>
              <p:nvSpPr>
                <p:cNvPr id="143" name="Freeform 413"/>
                <p:cNvSpPr>
                  <a:spLocks/>
                </p:cNvSpPr>
                <p:nvPr/>
              </p:nvSpPr>
              <p:spPr bwMode="auto">
                <a:xfrm>
                  <a:off x="3916585" y="5229553"/>
                  <a:ext cx="400818" cy="536231"/>
                </a:xfrm>
                <a:custGeom>
                  <a:avLst/>
                  <a:gdLst>
                    <a:gd name="T0" fmla="*/ 27519 w 178"/>
                    <a:gd name="T1" fmla="*/ 0 h 238"/>
                    <a:gd name="T2" fmla="*/ 27203 w 178"/>
                    <a:gd name="T3" fmla="*/ 316 h 238"/>
                    <a:gd name="T4" fmla="*/ 30652 w 178"/>
                    <a:gd name="T5" fmla="*/ 15888 h 238"/>
                    <a:gd name="T6" fmla="*/ 20333 w 178"/>
                    <a:gd name="T7" fmla="*/ 39891 h 238"/>
                    <a:gd name="T8" fmla="*/ 20942 w 178"/>
                    <a:gd name="T9" fmla="*/ 25919 h 238"/>
                    <a:gd name="T10" fmla="*/ 18779 w 178"/>
                    <a:gd name="T11" fmla="*/ 16187 h 238"/>
                    <a:gd name="T12" fmla="*/ 316 w 178"/>
                    <a:gd name="T13" fmla="*/ 62312 h 238"/>
                    <a:gd name="T14" fmla="*/ 13239 w 178"/>
                    <a:gd name="T15" fmla="*/ 79468 h 238"/>
                    <a:gd name="T16" fmla="*/ 38062 w 178"/>
                    <a:gd name="T17" fmla="*/ 48331 h 238"/>
                    <a:gd name="T18" fmla="*/ 32674 w 178"/>
                    <a:gd name="T19" fmla="*/ 77126 h 238"/>
                    <a:gd name="T20" fmla="*/ 32990 w 178"/>
                    <a:gd name="T21" fmla="*/ 77126 h 238"/>
                    <a:gd name="T22" fmla="*/ 44583 w 178"/>
                    <a:gd name="T23" fmla="*/ 66559 h 238"/>
                    <a:gd name="T24" fmla="*/ 36553 w 178"/>
                    <a:gd name="T25" fmla="*/ 83366 h 238"/>
                    <a:gd name="T26" fmla="*/ 49434 w 178"/>
                    <a:gd name="T27" fmla="*/ 27601 h 238"/>
                    <a:gd name="T28" fmla="*/ 45256 w 178"/>
                    <a:gd name="T29" fmla="*/ 51497 h 238"/>
                    <a:gd name="T30" fmla="*/ 27519 w 178"/>
                    <a:gd name="T31" fmla="*/ 0 h 2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8"/>
                    <a:gd name="T49" fmla="*/ 0 h 238"/>
                    <a:gd name="T50" fmla="*/ 178 w 178"/>
                    <a:gd name="T51" fmla="*/ 238 h 2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8" h="238">
                      <a:moveTo>
                        <a:pt x="79" y="0"/>
                      </a:moveTo>
                      <a:cubicBezTo>
                        <a:pt x="78" y="0"/>
                        <a:pt x="78" y="1"/>
                        <a:pt x="78" y="1"/>
                      </a:cubicBezTo>
                      <a:cubicBezTo>
                        <a:pt x="75" y="4"/>
                        <a:pt x="88" y="1"/>
                        <a:pt x="88" y="45"/>
                      </a:cubicBezTo>
                      <a:cubicBezTo>
                        <a:pt x="88" y="90"/>
                        <a:pt x="64" y="114"/>
                        <a:pt x="58" y="114"/>
                      </a:cubicBezTo>
                      <a:cubicBezTo>
                        <a:pt x="49" y="114"/>
                        <a:pt x="60" y="85"/>
                        <a:pt x="60" y="74"/>
                      </a:cubicBezTo>
                      <a:cubicBezTo>
                        <a:pt x="60" y="63"/>
                        <a:pt x="60" y="46"/>
                        <a:pt x="54" y="46"/>
                      </a:cubicBezTo>
                      <a:cubicBezTo>
                        <a:pt x="54" y="89"/>
                        <a:pt x="0" y="120"/>
                        <a:pt x="1" y="178"/>
                      </a:cubicBezTo>
                      <a:cubicBezTo>
                        <a:pt x="2" y="213"/>
                        <a:pt x="21" y="227"/>
                        <a:pt x="38" y="227"/>
                      </a:cubicBezTo>
                      <a:cubicBezTo>
                        <a:pt x="69" y="227"/>
                        <a:pt x="98" y="190"/>
                        <a:pt x="109" y="138"/>
                      </a:cubicBezTo>
                      <a:cubicBezTo>
                        <a:pt x="114" y="180"/>
                        <a:pt x="105" y="194"/>
                        <a:pt x="94" y="220"/>
                      </a:cubicBezTo>
                      <a:cubicBezTo>
                        <a:pt x="94" y="220"/>
                        <a:pt x="94" y="220"/>
                        <a:pt x="95" y="220"/>
                      </a:cubicBezTo>
                      <a:cubicBezTo>
                        <a:pt x="101" y="220"/>
                        <a:pt x="112" y="205"/>
                        <a:pt x="128" y="190"/>
                      </a:cubicBezTo>
                      <a:cubicBezTo>
                        <a:pt x="128" y="193"/>
                        <a:pt x="119" y="214"/>
                        <a:pt x="105" y="238"/>
                      </a:cubicBezTo>
                      <a:cubicBezTo>
                        <a:pt x="178" y="193"/>
                        <a:pt x="159" y="104"/>
                        <a:pt x="142" y="79"/>
                      </a:cubicBezTo>
                      <a:cubicBezTo>
                        <a:pt x="145" y="112"/>
                        <a:pt x="143" y="137"/>
                        <a:pt x="130" y="147"/>
                      </a:cubicBezTo>
                      <a:cubicBezTo>
                        <a:pt x="145" y="47"/>
                        <a:pt x="85" y="0"/>
                        <a:pt x="79" y="0"/>
                      </a:cubicBezTo>
                    </a:path>
                  </a:pathLst>
                </a:custGeom>
                <a:solidFill>
                  <a:schemeClr val="tx1"/>
                </a:solidFill>
                <a:ln w="9525">
                  <a:noFill/>
                  <a:round/>
                  <a:headEnd/>
                  <a:tailEnd/>
                </a:ln>
                <a:effectLst/>
              </p:spPr>
              <p:txBody>
                <a:bodyPr/>
                <a:lstStyle/>
                <a:p>
                  <a:endParaRPr lang="en-US" sz="1700" dirty="0"/>
                </a:p>
              </p:txBody>
            </p:sp>
            <p:grpSp>
              <p:nvGrpSpPr>
                <p:cNvPr id="144" name="Group 157"/>
                <p:cNvGrpSpPr>
                  <a:grpSpLocks noChangeAspect="1"/>
                </p:cNvGrpSpPr>
                <p:nvPr/>
              </p:nvGrpSpPr>
              <p:grpSpPr>
                <a:xfrm>
                  <a:off x="3796166" y="5634306"/>
                  <a:ext cx="580825" cy="360416"/>
                  <a:chOff x="13636625" y="1373188"/>
                  <a:chExt cx="1330325" cy="825500"/>
                </a:xfrm>
                <a:solidFill>
                  <a:schemeClr val="bg1"/>
                </a:solidFill>
              </p:grpSpPr>
              <p:sp>
                <p:nvSpPr>
                  <p:cNvPr id="145" name="Rectangle 17"/>
                  <p:cNvSpPr>
                    <a:spLocks noChangeArrowheads="1"/>
                  </p:cNvSpPr>
                  <p:nvPr/>
                </p:nvSpPr>
                <p:spPr bwMode="auto">
                  <a:xfrm>
                    <a:off x="13636625" y="1373188"/>
                    <a:ext cx="406400" cy="88900"/>
                  </a:xfrm>
                  <a:prstGeom prst="rect">
                    <a:avLst/>
                  </a:prstGeom>
                  <a:grpFill/>
                  <a:ln w="19050" cap="flat" cmpd="sng">
                    <a:noFill/>
                    <a:prstDash val="solid"/>
                    <a:round/>
                    <a:headEnd type="none" w="med" len="med"/>
                    <a:tailEnd type="none" w="med" len="med"/>
                  </a:ln>
                  <a:effectLst/>
                </p:spPr>
                <p:txBody>
                  <a:bodyPr/>
                  <a:lstStyle/>
                  <a:p>
                    <a:pPr defTabSz="1586547"/>
                    <a:endParaRPr lang="en-US" sz="1700" dirty="0">
                      <a:solidFill>
                        <a:srgbClr val="4C4D4F"/>
                      </a:solidFill>
                    </a:endParaRPr>
                  </a:p>
                </p:txBody>
              </p:sp>
              <p:sp>
                <p:nvSpPr>
                  <p:cNvPr id="146" name="Rectangle 18"/>
                  <p:cNvSpPr>
                    <a:spLocks noChangeArrowheads="1"/>
                  </p:cNvSpPr>
                  <p:nvPr/>
                </p:nvSpPr>
                <p:spPr bwMode="auto">
                  <a:xfrm>
                    <a:off x="14100175" y="1373188"/>
                    <a:ext cx="406400" cy="88900"/>
                  </a:xfrm>
                  <a:prstGeom prst="rect">
                    <a:avLst/>
                  </a:prstGeom>
                  <a:grpFill/>
                  <a:ln w="19050" cap="flat" cmpd="sng">
                    <a:noFill/>
                    <a:prstDash val="solid"/>
                    <a:round/>
                    <a:headEnd type="none" w="med" len="med"/>
                    <a:tailEnd type="none" w="med" len="med"/>
                  </a:ln>
                  <a:effectLst/>
                </p:spPr>
                <p:txBody>
                  <a:bodyPr/>
                  <a:lstStyle/>
                  <a:p>
                    <a:pPr defTabSz="1586547"/>
                    <a:endParaRPr lang="en-US" sz="1700" dirty="0">
                      <a:solidFill>
                        <a:srgbClr val="4C4D4F"/>
                      </a:solidFill>
                    </a:endParaRPr>
                  </a:p>
                </p:txBody>
              </p:sp>
              <p:sp>
                <p:nvSpPr>
                  <p:cNvPr id="147" name="Rectangle 19"/>
                  <p:cNvSpPr>
                    <a:spLocks noChangeArrowheads="1"/>
                  </p:cNvSpPr>
                  <p:nvPr/>
                </p:nvSpPr>
                <p:spPr bwMode="auto">
                  <a:xfrm>
                    <a:off x="14560550" y="1373188"/>
                    <a:ext cx="406400" cy="88900"/>
                  </a:xfrm>
                  <a:prstGeom prst="rect">
                    <a:avLst/>
                  </a:prstGeom>
                  <a:grpFill/>
                  <a:ln w="19050" cap="flat" cmpd="sng">
                    <a:noFill/>
                    <a:prstDash val="solid"/>
                    <a:round/>
                    <a:headEnd type="none" w="med" len="med"/>
                    <a:tailEnd type="none" w="med" len="med"/>
                  </a:ln>
                  <a:effectLst/>
                </p:spPr>
                <p:txBody>
                  <a:bodyPr/>
                  <a:lstStyle/>
                  <a:p>
                    <a:pPr defTabSz="1586547"/>
                    <a:endParaRPr lang="en-US" sz="1700" dirty="0">
                      <a:solidFill>
                        <a:srgbClr val="4C4D4F"/>
                      </a:solidFill>
                    </a:endParaRPr>
                  </a:p>
                </p:txBody>
              </p:sp>
              <p:sp>
                <p:nvSpPr>
                  <p:cNvPr id="148" name="Rectangle 20"/>
                  <p:cNvSpPr>
                    <a:spLocks noChangeArrowheads="1"/>
                  </p:cNvSpPr>
                  <p:nvPr/>
                </p:nvSpPr>
                <p:spPr bwMode="auto">
                  <a:xfrm>
                    <a:off x="13868400" y="1519238"/>
                    <a:ext cx="406400" cy="92075"/>
                  </a:xfrm>
                  <a:prstGeom prst="rect">
                    <a:avLst/>
                  </a:prstGeom>
                  <a:grpFill/>
                  <a:ln w="19050" cap="flat" cmpd="sng">
                    <a:noFill/>
                    <a:prstDash val="solid"/>
                    <a:round/>
                    <a:headEnd type="none" w="med" len="med"/>
                    <a:tailEnd type="none" w="med" len="med"/>
                  </a:ln>
                  <a:effectLst/>
                </p:spPr>
                <p:txBody>
                  <a:bodyPr/>
                  <a:lstStyle/>
                  <a:p>
                    <a:pPr defTabSz="1586547"/>
                    <a:endParaRPr lang="en-US" sz="1700" dirty="0">
                      <a:solidFill>
                        <a:srgbClr val="4C4D4F"/>
                      </a:solidFill>
                    </a:endParaRPr>
                  </a:p>
                </p:txBody>
              </p:sp>
              <p:sp>
                <p:nvSpPr>
                  <p:cNvPr id="149" name="Rectangle 21"/>
                  <p:cNvSpPr>
                    <a:spLocks noChangeArrowheads="1"/>
                  </p:cNvSpPr>
                  <p:nvPr/>
                </p:nvSpPr>
                <p:spPr bwMode="auto">
                  <a:xfrm>
                    <a:off x="14328775" y="1519238"/>
                    <a:ext cx="406400" cy="92075"/>
                  </a:xfrm>
                  <a:prstGeom prst="rect">
                    <a:avLst/>
                  </a:prstGeom>
                  <a:grpFill/>
                  <a:ln w="19050" cap="flat" cmpd="sng">
                    <a:noFill/>
                    <a:prstDash val="solid"/>
                    <a:round/>
                    <a:headEnd type="none" w="med" len="med"/>
                    <a:tailEnd type="none" w="med" len="med"/>
                  </a:ln>
                  <a:effectLst/>
                </p:spPr>
                <p:txBody>
                  <a:bodyPr/>
                  <a:lstStyle/>
                  <a:p>
                    <a:pPr defTabSz="1586547"/>
                    <a:endParaRPr lang="en-US" sz="1700" dirty="0">
                      <a:solidFill>
                        <a:srgbClr val="4C4D4F"/>
                      </a:solidFill>
                    </a:endParaRPr>
                  </a:p>
                </p:txBody>
              </p:sp>
              <p:sp>
                <p:nvSpPr>
                  <p:cNvPr id="150" name="Rectangle 22"/>
                  <p:cNvSpPr>
                    <a:spLocks noChangeArrowheads="1"/>
                  </p:cNvSpPr>
                  <p:nvPr/>
                </p:nvSpPr>
                <p:spPr bwMode="auto">
                  <a:xfrm>
                    <a:off x="13636625" y="1519238"/>
                    <a:ext cx="174625" cy="92075"/>
                  </a:xfrm>
                  <a:prstGeom prst="rect">
                    <a:avLst/>
                  </a:prstGeom>
                  <a:grpFill/>
                  <a:ln w="19050" cap="flat" cmpd="sng">
                    <a:noFill/>
                    <a:prstDash val="solid"/>
                    <a:round/>
                    <a:headEnd type="none" w="med" len="med"/>
                    <a:tailEnd type="none" w="med" len="med"/>
                  </a:ln>
                  <a:effectLst/>
                </p:spPr>
                <p:txBody>
                  <a:bodyPr/>
                  <a:lstStyle/>
                  <a:p>
                    <a:pPr defTabSz="1586547"/>
                    <a:endParaRPr lang="en-US" sz="1700" dirty="0">
                      <a:solidFill>
                        <a:srgbClr val="4C4D4F"/>
                      </a:solidFill>
                    </a:endParaRPr>
                  </a:p>
                </p:txBody>
              </p:sp>
              <p:sp>
                <p:nvSpPr>
                  <p:cNvPr id="151" name="Rectangle 23"/>
                  <p:cNvSpPr>
                    <a:spLocks noChangeArrowheads="1"/>
                  </p:cNvSpPr>
                  <p:nvPr/>
                </p:nvSpPr>
                <p:spPr bwMode="auto">
                  <a:xfrm>
                    <a:off x="14792325" y="1519238"/>
                    <a:ext cx="174625" cy="92075"/>
                  </a:xfrm>
                  <a:prstGeom prst="rect">
                    <a:avLst/>
                  </a:prstGeom>
                  <a:grpFill/>
                  <a:ln w="19050" cap="flat" cmpd="sng">
                    <a:noFill/>
                    <a:prstDash val="solid"/>
                    <a:round/>
                    <a:headEnd type="none" w="med" len="med"/>
                    <a:tailEnd type="none" w="med" len="med"/>
                  </a:ln>
                  <a:effectLst/>
                </p:spPr>
                <p:txBody>
                  <a:bodyPr/>
                  <a:lstStyle/>
                  <a:p>
                    <a:pPr defTabSz="1586547"/>
                    <a:endParaRPr lang="en-US" sz="1700" dirty="0">
                      <a:solidFill>
                        <a:srgbClr val="4C4D4F"/>
                      </a:solidFill>
                    </a:endParaRPr>
                  </a:p>
                </p:txBody>
              </p:sp>
              <p:sp>
                <p:nvSpPr>
                  <p:cNvPr id="152" name="Rectangle 24"/>
                  <p:cNvSpPr>
                    <a:spLocks noChangeArrowheads="1"/>
                  </p:cNvSpPr>
                  <p:nvPr/>
                </p:nvSpPr>
                <p:spPr bwMode="auto">
                  <a:xfrm>
                    <a:off x="13636625" y="1665288"/>
                    <a:ext cx="406400" cy="92075"/>
                  </a:xfrm>
                  <a:prstGeom prst="rect">
                    <a:avLst/>
                  </a:prstGeom>
                  <a:grpFill/>
                  <a:ln w="19050" cap="flat" cmpd="sng">
                    <a:noFill/>
                    <a:prstDash val="solid"/>
                    <a:round/>
                    <a:headEnd type="none" w="med" len="med"/>
                    <a:tailEnd type="none" w="med" len="med"/>
                  </a:ln>
                  <a:effectLst/>
                </p:spPr>
                <p:txBody>
                  <a:bodyPr/>
                  <a:lstStyle/>
                  <a:p>
                    <a:pPr defTabSz="1586547"/>
                    <a:endParaRPr lang="en-US" sz="1700" dirty="0">
                      <a:solidFill>
                        <a:srgbClr val="4C4D4F"/>
                      </a:solidFill>
                    </a:endParaRPr>
                  </a:p>
                </p:txBody>
              </p:sp>
              <p:sp>
                <p:nvSpPr>
                  <p:cNvPr id="153" name="Rectangle 25"/>
                  <p:cNvSpPr>
                    <a:spLocks noChangeArrowheads="1"/>
                  </p:cNvSpPr>
                  <p:nvPr/>
                </p:nvSpPr>
                <p:spPr bwMode="auto">
                  <a:xfrm>
                    <a:off x="14100175" y="1665288"/>
                    <a:ext cx="406400" cy="92075"/>
                  </a:xfrm>
                  <a:prstGeom prst="rect">
                    <a:avLst/>
                  </a:prstGeom>
                  <a:grpFill/>
                  <a:ln w="19050" cap="flat" cmpd="sng">
                    <a:noFill/>
                    <a:prstDash val="solid"/>
                    <a:round/>
                    <a:headEnd type="none" w="med" len="med"/>
                    <a:tailEnd type="none" w="med" len="med"/>
                  </a:ln>
                  <a:effectLst/>
                </p:spPr>
                <p:txBody>
                  <a:bodyPr/>
                  <a:lstStyle/>
                  <a:p>
                    <a:pPr defTabSz="1586547"/>
                    <a:endParaRPr lang="en-US" sz="1700" dirty="0">
                      <a:solidFill>
                        <a:srgbClr val="4C4D4F"/>
                      </a:solidFill>
                    </a:endParaRPr>
                  </a:p>
                </p:txBody>
              </p:sp>
              <p:sp>
                <p:nvSpPr>
                  <p:cNvPr id="154" name="Rectangle 26"/>
                  <p:cNvSpPr>
                    <a:spLocks noChangeArrowheads="1"/>
                  </p:cNvSpPr>
                  <p:nvPr/>
                </p:nvSpPr>
                <p:spPr bwMode="auto">
                  <a:xfrm>
                    <a:off x="14560550" y="1665288"/>
                    <a:ext cx="406400" cy="92075"/>
                  </a:xfrm>
                  <a:prstGeom prst="rect">
                    <a:avLst/>
                  </a:prstGeom>
                  <a:grpFill/>
                  <a:ln w="19050" cap="flat" cmpd="sng">
                    <a:noFill/>
                    <a:prstDash val="solid"/>
                    <a:round/>
                    <a:headEnd type="none" w="med" len="med"/>
                    <a:tailEnd type="none" w="med" len="med"/>
                  </a:ln>
                  <a:effectLst/>
                </p:spPr>
                <p:txBody>
                  <a:bodyPr/>
                  <a:lstStyle/>
                  <a:p>
                    <a:pPr defTabSz="1586547"/>
                    <a:endParaRPr lang="en-US" sz="1700" dirty="0">
                      <a:solidFill>
                        <a:srgbClr val="4C4D4F"/>
                      </a:solidFill>
                    </a:endParaRPr>
                  </a:p>
                </p:txBody>
              </p:sp>
              <p:sp>
                <p:nvSpPr>
                  <p:cNvPr id="155" name="Rectangle 27"/>
                  <p:cNvSpPr>
                    <a:spLocks noChangeArrowheads="1"/>
                  </p:cNvSpPr>
                  <p:nvPr/>
                </p:nvSpPr>
                <p:spPr bwMode="auto">
                  <a:xfrm>
                    <a:off x="13868400" y="1814513"/>
                    <a:ext cx="406400" cy="88900"/>
                  </a:xfrm>
                  <a:prstGeom prst="rect">
                    <a:avLst/>
                  </a:prstGeom>
                  <a:grpFill/>
                  <a:ln w="19050" cap="flat" cmpd="sng">
                    <a:noFill/>
                    <a:prstDash val="solid"/>
                    <a:round/>
                    <a:headEnd type="none" w="med" len="med"/>
                    <a:tailEnd type="none" w="med" len="med"/>
                  </a:ln>
                  <a:effectLst/>
                </p:spPr>
                <p:txBody>
                  <a:bodyPr/>
                  <a:lstStyle/>
                  <a:p>
                    <a:pPr defTabSz="1586547"/>
                    <a:endParaRPr lang="en-US" sz="1700" dirty="0">
                      <a:solidFill>
                        <a:srgbClr val="4C4D4F"/>
                      </a:solidFill>
                    </a:endParaRPr>
                  </a:p>
                </p:txBody>
              </p:sp>
              <p:sp>
                <p:nvSpPr>
                  <p:cNvPr id="156" name="Rectangle 28"/>
                  <p:cNvSpPr>
                    <a:spLocks noChangeArrowheads="1"/>
                  </p:cNvSpPr>
                  <p:nvPr/>
                </p:nvSpPr>
                <p:spPr bwMode="auto">
                  <a:xfrm>
                    <a:off x="14328775" y="1814513"/>
                    <a:ext cx="406400" cy="88900"/>
                  </a:xfrm>
                  <a:prstGeom prst="rect">
                    <a:avLst/>
                  </a:prstGeom>
                  <a:grpFill/>
                  <a:ln w="19050" cap="flat" cmpd="sng">
                    <a:noFill/>
                    <a:prstDash val="solid"/>
                    <a:round/>
                    <a:headEnd type="none" w="med" len="med"/>
                    <a:tailEnd type="none" w="med" len="med"/>
                  </a:ln>
                  <a:effectLst/>
                </p:spPr>
                <p:txBody>
                  <a:bodyPr/>
                  <a:lstStyle/>
                  <a:p>
                    <a:pPr defTabSz="1586547"/>
                    <a:endParaRPr lang="en-US" sz="1700" dirty="0">
                      <a:solidFill>
                        <a:srgbClr val="4C4D4F"/>
                      </a:solidFill>
                    </a:endParaRPr>
                  </a:p>
                </p:txBody>
              </p:sp>
              <p:sp>
                <p:nvSpPr>
                  <p:cNvPr id="157" name="Rectangle 29"/>
                  <p:cNvSpPr>
                    <a:spLocks noChangeArrowheads="1"/>
                  </p:cNvSpPr>
                  <p:nvPr/>
                </p:nvSpPr>
                <p:spPr bwMode="auto">
                  <a:xfrm>
                    <a:off x="13636625" y="1814513"/>
                    <a:ext cx="174625" cy="88900"/>
                  </a:xfrm>
                  <a:prstGeom prst="rect">
                    <a:avLst/>
                  </a:prstGeom>
                  <a:grpFill/>
                  <a:ln w="19050" cap="flat" cmpd="sng">
                    <a:noFill/>
                    <a:prstDash val="solid"/>
                    <a:round/>
                    <a:headEnd type="none" w="med" len="med"/>
                    <a:tailEnd type="none" w="med" len="med"/>
                  </a:ln>
                  <a:effectLst/>
                </p:spPr>
                <p:txBody>
                  <a:bodyPr/>
                  <a:lstStyle/>
                  <a:p>
                    <a:pPr defTabSz="1586547"/>
                    <a:endParaRPr lang="en-US" sz="1700" dirty="0">
                      <a:solidFill>
                        <a:srgbClr val="4C4D4F"/>
                      </a:solidFill>
                    </a:endParaRPr>
                  </a:p>
                </p:txBody>
              </p:sp>
              <p:sp>
                <p:nvSpPr>
                  <p:cNvPr id="158" name="Rectangle 30"/>
                  <p:cNvSpPr>
                    <a:spLocks noChangeArrowheads="1"/>
                  </p:cNvSpPr>
                  <p:nvPr/>
                </p:nvSpPr>
                <p:spPr bwMode="auto">
                  <a:xfrm>
                    <a:off x="14792325" y="1814513"/>
                    <a:ext cx="174625" cy="88900"/>
                  </a:xfrm>
                  <a:prstGeom prst="rect">
                    <a:avLst/>
                  </a:prstGeom>
                  <a:grpFill/>
                  <a:ln w="19050" cap="flat" cmpd="sng">
                    <a:noFill/>
                    <a:prstDash val="solid"/>
                    <a:round/>
                    <a:headEnd type="none" w="med" len="med"/>
                    <a:tailEnd type="none" w="med" len="med"/>
                  </a:ln>
                  <a:effectLst/>
                </p:spPr>
                <p:txBody>
                  <a:bodyPr/>
                  <a:lstStyle/>
                  <a:p>
                    <a:pPr defTabSz="1586547"/>
                    <a:endParaRPr lang="en-US" sz="1700" dirty="0">
                      <a:solidFill>
                        <a:srgbClr val="4C4D4F"/>
                      </a:solidFill>
                    </a:endParaRPr>
                  </a:p>
                </p:txBody>
              </p:sp>
              <p:sp>
                <p:nvSpPr>
                  <p:cNvPr id="159" name="Rectangle 31"/>
                  <p:cNvSpPr>
                    <a:spLocks noChangeArrowheads="1"/>
                  </p:cNvSpPr>
                  <p:nvPr/>
                </p:nvSpPr>
                <p:spPr bwMode="auto">
                  <a:xfrm>
                    <a:off x="13636625" y="1960563"/>
                    <a:ext cx="406400" cy="88900"/>
                  </a:xfrm>
                  <a:prstGeom prst="rect">
                    <a:avLst/>
                  </a:prstGeom>
                  <a:grpFill/>
                  <a:ln w="19050" cap="flat" cmpd="sng">
                    <a:noFill/>
                    <a:prstDash val="solid"/>
                    <a:round/>
                    <a:headEnd type="none" w="med" len="med"/>
                    <a:tailEnd type="none" w="med" len="med"/>
                  </a:ln>
                  <a:effectLst/>
                </p:spPr>
                <p:txBody>
                  <a:bodyPr/>
                  <a:lstStyle/>
                  <a:p>
                    <a:pPr defTabSz="1586547"/>
                    <a:endParaRPr lang="en-US" sz="1700" dirty="0">
                      <a:solidFill>
                        <a:srgbClr val="4C4D4F"/>
                      </a:solidFill>
                    </a:endParaRPr>
                  </a:p>
                </p:txBody>
              </p:sp>
              <p:sp>
                <p:nvSpPr>
                  <p:cNvPr id="160" name="Rectangle 32"/>
                  <p:cNvSpPr>
                    <a:spLocks noChangeArrowheads="1"/>
                  </p:cNvSpPr>
                  <p:nvPr/>
                </p:nvSpPr>
                <p:spPr bwMode="auto">
                  <a:xfrm>
                    <a:off x="14100175" y="1960563"/>
                    <a:ext cx="406400" cy="88900"/>
                  </a:xfrm>
                  <a:prstGeom prst="rect">
                    <a:avLst/>
                  </a:prstGeom>
                  <a:grpFill/>
                  <a:ln w="19050" cap="flat" cmpd="sng">
                    <a:noFill/>
                    <a:prstDash val="solid"/>
                    <a:round/>
                    <a:headEnd type="none" w="med" len="med"/>
                    <a:tailEnd type="none" w="med" len="med"/>
                  </a:ln>
                  <a:effectLst/>
                </p:spPr>
                <p:txBody>
                  <a:bodyPr/>
                  <a:lstStyle/>
                  <a:p>
                    <a:pPr defTabSz="1586547"/>
                    <a:endParaRPr lang="en-US" sz="1700" dirty="0">
                      <a:solidFill>
                        <a:srgbClr val="4C4D4F"/>
                      </a:solidFill>
                    </a:endParaRPr>
                  </a:p>
                </p:txBody>
              </p:sp>
              <p:sp>
                <p:nvSpPr>
                  <p:cNvPr id="161" name="Rectangle 33"/>
                  <p:cNvSpPr>
                    <a:spLocks noChangeArrowheads="1"/>
                  </p:cNvSpPr>
                  <p:nvPr/>
                </p:nvSpPr>
                <p:spPr bwMode="auto">
                  <a:xfrm>
                    <a:off x="14560550" y="1960563"/>
                    <a:ext cx="406400" cy="88900"/>
                  </a:xfrm>
                  <a:prstGeom prst="rect">
                    <a:avLst/>
                  </a:prstGeom>
                  <a:grpFill/>
                  <a:ln w="19050" cap="flat" cmpd="sng">
                    <a:noFill/>
                    <a:prstDash val="solid"/>
                    <a:round/>
                    <a:headEnd type="none" w="med" len="med"/>
                    <a:tailEnd type="none" w="med" len="med"/>
                  </a:ln>
                  <a:effectLst/>
                </p:spPr>
                <p:txBody>
                  <a:bodyPr/>
                  <a:lstStyle/>
                  <a:p>
                    <a:pPr defTabSz="1586547"/>
                    <a:endParaRPr lang="en-US" sz="1700" dirty="0">
                      <a:solidFill>
                        <a:srgbClr val="4C4D4F"/>
                      </a:solidFill>
                    </a:endParaRPr>
                  </a:p>
                </p:txBody>
              </p:sp>
              <p:sp>
                <p:nvSpPr>
                  <p:cNvPr id="162" name="Rectangle 34"/>
                  <p:cNvSpPr>
                    <a:spLocks noChangeArrowheads="1"/>
                  </p:cNvSpPr>
                  <p:nvPr/>
                </p:nvSpPr>
                <p:spPr bwMode="auto">
                  <a:xfrm>
                    <a:off x="13868400" y="2106613"/>
                    <a:ext cx="406400" cy="92075"/>
                  </a:xfrm>
                  <a:prstGeom prst="rect">
                    <a:avLst/>
                  </a:prstGeom>
                  <a:grpFill/>
                  <a:ln w="19050" cap="flat" cmpd="sng">
                    <a:noFill/>
                    <a:prstDash val="solid"/>
                    <a:round/>
                    <a:headEnd type="none" w="med" len="med"/>
                    <a:tailEnd type="none" w="med" len="med"/>
                  </a:ln>
                  <a:effectLst/>
                </p:spPr>
                <p:txBody>
                  <a:bodyPr/>
                  <a:lstStyle/>
                  <a:p>
                    <a:pPr defTabSz="1586547"/>
                    <a:endParaRPr lang="en-US" sz="1700" dirty="0">
                      <a:solidFill>
                        <a:srgbClr val="4C4D4F"/>
                      </a:solidFill>
                    </a:endParaRPr>
                  </a:p>
                </p:txBody>
              </p:sp>
              <p:sp>
                <p:nvSpPr>
                  <p:cNvPr id="163" name="Rectangle 35"/>
                  <p:cNvSpPr>
                    <a:spLocks noChangeArrowheads="1"/>
                  </p:cNvSpPr>
                  <p:nvPr/>
                </p:nvSpPr>
                <p:spPr bwMode="auto">
                  <a:xfrm>
                    <a:off x="14328775" y="2106613"/>
                    <a:ext cx="406400" cy="92075"/>
                  </a:xfrm>
                  <a:prstGeom prst="rect">
                    <a:avLst/>
                  </a:prstGeom>
                  <a:grpFill/>
                  <a:ln w="19050" cap="flat" cmpd="sng">
                    <a:noFill/>
                    <a:prstDash val="solid"/>
                    <a:round/>
                    <a:headEnd type="none" w="med" len="med"/>
                    <a:tailEnd type="none" w="med" len="med"/>
                  </a:ln>
                  <a:effectLst/>
                </p:spPr>
                <p:txBody>
                  <a:bodyPr/>
                  <a:lstStyle/>
                  <a:p>
                    <a:pPr defTabSz="1586547"/>
                    <a:endParaRPr lang="en-US" sz="1700" dirty="0">
                      <a:solidFill>
                        <a:srgbClr val="4C4D4F"/>
                      </a:solidFill>
                    </a:endParaRPr>
                  </a:p>
                </p:txBody>
              </p:sp>
              <p:sp>
                <p:nvSpPr>
                  <p:cNvPr id="164" name="Rectangle 36"/>
                  <p:cNvSpPr>
                    <a:spLocks noChangeArrowheads="1"/>
                  </p:cNvSpPr>
                  <p:nvPr/>
                </p:nvSpPr>
                <p:spPr bwMode="auto">
                  <a:xfrm>
                    <a:off x="13636625" y="2106613"/>
                    <a:ext cx="174625" cy="92075"/>
                  </a:xfrm>
                  <a:prstGeom prst="rect">
                    <a:avLst/>
                  </a:prstGeom>
                  <a:grpFill/>
                  <a:ln w="19050" cap="flat" cmpd="sng">
                    <a:noFill/>
                    <a:prstDash val="solid"/>
                    <a:round/>
                    <a:headEnd type="none" w="med" len="med"/>
                    <a:tailEnd type="none" w="med" len="med"/>
                  </a:ln>
                  <a:effectLst/>
                </p:spPr>
                <p:txBody>
                  <a:bodyPr/>
                  <a:lstStyle/>
                  <a:p>
                    <a:pPr defTabSz="1586547"/>
                    <a:endParaRPr lang="en-US" sz="1700" dirty="0">
                      <a:solidFill>
                        <a:srgbClr val="4C4D4F"/>
                      </a:solidFill>
                    </a:endParaRPr>
                  </a:p>
                </p:txBody>
              </p:sp>
              <p:sp>
                <p:nvSpPr>
                  <p:cNvPr id="165" name="Rectangle 37"/>
                  <p:cNvSpPr>
                    <a:spLocks noChangeArrowheads="1"/>
                  </p:cNvSpPr>
                  <p:nvPr/>
                </p:nvSpPr>
                <p:spPr bwMode="auto">
                  <a:xfrm>
                    <a:off x="14792325" y="2106613"/>
                    <a:ext cx="174625" cy="92075"/>
                  </a:xfrm>
                  <a:prstGeom prst="rect">
                    <a:avLst/>
                  </a:prstGeom>
                  <a:grpFill/>
                  <a:ln w="19050" cap="flat" cmpd="sng">
                    <a:noFill/>
                    <a:prstDash val="solid"/>
                    <a:round/>
                    <a:headEnd type="none" w="med" len="med"/>
                    <a:tailEnd type="none" w="med" len="med"/>
                  </a:ln>
                  <a:effectLst/>
                </p:spPr>
                <p:txBody>
                  <a:bodyPr/>
                  <a:lstStyle/>
                  <a:p>
                    <a:pPr defTabSz="1586547"/>
                    <a:endParaRPr lang="en-US" sz="1700" dirty="0">
                      <a:solidFill>
                        <a:srgbClr val="4C4D4F"/>
                      </a:solidFill>
                    </a:endParaRPr>
                  </a:p>
                </p:txBody>
              </p:sp>
            </p:grpSp>
          </p:grpSp>
          <p:sp>
            <p:nvSpPr>
              <p:cNvPr id="10" name="Arc 9"/>
              <p:cNvSpPr/>
              <p:nvPr/>
            </p:nvSpPr>
            <p:spPr bwMode="auto">
              <a:xfrm>
                <a:off x="2604037" y="1212428"/>
                <a:ext cx="640080" cy="640080"/>
              </a:xfrm>
              <a:prstGeom prst="arc">
                <a:avLst/>
              </a:prstGeom>
              <a:noFill/>
              <a:ln w="50800" cap="rnd" cmpd="sng" algn="ctr">
                <a:solidFill>
                  <a:schemeClr val="bg1"/>
                </a:solidFill>
                <a:prstDash val="solid"/>
                <a:round/>
                <a:headEnd type="none" w="med" len="med"/>
                <a:tailEnd type="triangle" w="med" len="med"/>
              </a:ln>
              <a:effectLst/>
            </p:spPr>
            <p:txBody>
              <a:bodyPr rtlCol="0" anchor="ctr"/>
              <a:lstStyle/>
              <a:p>
                <a:pPr algn="ctr"/>
                <a:endParaRPr lang="en-US" sz="1700" dirty="0"/>
              </a:p>
            </p:txBody>
          </p:sp>
          <p:sp>
            <p:nvSpPr>
              <p:cNvPr id="166" name="Arc 165"/>
              <p:cNvSpPr/>
              <p:nvPr/>
            </p:nvSpPr>
            <p:spPr bwMode="auto">
              <a:xfrm rot="10800000">
                <a:off x="2413116" y="1213086"/>
                <a:ext cx="640080" cy="640080"/>
              </a:xfrm>
              <a:prstGeom prst="arc">
                <a:avLst/>
              </a:prstGeom>
              <a:noFill/>
              <a:ln w="50800" cap="rnd" cmpd="sng" algn="ctr">
                <a:solidFill>
                  <a:schemeClr val="bg1"/>
                </a:solidFill>
                <a:prstDash val="solid"/>
                <a:round/>
                <a:headEnd type="none" w="med" len="med"/>
                <a:tailEnd type="triangle" w="med" len="med"/>
              </a:ln>
              <a:effectLst/>
            </p:spPr>
            <p:txBody>
              <a:bodyPr rtlCol="0" anchor="ctr"/>
              <a:lstStyle/>
              <a:p>
                <a:pPr algn="ctr"/>
                <a:endParaRPr lang="en-US" sz="1700" dirty="0"/>
              </a:p>
            </p:txBody>
          </p:sp>
        </p:grpSp>
        <p:cxnSp>
          <p:nvCxnSpPr>
            <p:cNvPr id="100" name="Straight Connector 99"/>
            <p:cNvCxnSpPr/>
            <p:nvPr/>
          </p:nvCxnSpPr>
          <p:spPr>
            <a:xfrm>
              <a:off x="5057360" y="3224038"/>
              <a:ext cx="2072640" cy="0"/>
            </a:xfrm>
            <a:prstGeom prst="line">
              <a:avLst/>
            </a:prstGeom>
            <a:ln>
              <a:gradFill flip="none" rotWithShape="1">
                <a:gsLst>
                  <a:gs pos="333">
                    <a:schemeClr val="tx1">
                      <a:alpha val="0"/>
                    </a:schemeClr>
                  </a:gs>
                  <a:gs pos="53000">
                    <a:schemeClr val="tx1"/>
                  </a:gs>
                  <a:gs pos="100000">
                    <a:schemeClr val="accent1">
                      <a:tint val="23500"/>
                      <a:satMod val="160000"/>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9531996" y="1458804"/>
            <a:ext cx="2193989" cy="4136087"/>
            <a:chOff x="9532888" y="1458285"/>
            <a:chExt cx="2194561" cy="4137163"/>
          </a:xfrm>
        </p:grpSpPr>
        <p:sp>
          <p:nvSpPr>
            <p:cNvPr id="97" name="Round Same Side Corner Rectangle 96"/>
            <p:cNvSpPr/>
            <p:nvPr/>
          </p:nvSpPr>
          <p:spPr>
            <a:xfrm flipV="1">
              <a:off x="9532888" y="1458285"/>
              <a:ext cx="2194561" cy="4137163"/>
            </a:xfrm>
            <a:prstGeom prst="round2SameRect">
              <a:avLst>
                <a:gd name="adj1" fmla="val 0"/>
                <a:gd name="adj2" fmla="val 8102"/>
              </a:avLst>
            </a:prstGeom>
            <a:gradFill flip="none" rotWithShape="1">
              <a:gsLst>
                <a:gs pos="100000">
                  <a:schemeClr val="bg1">
                    <a:lumMod val="14000"/>
                  </a:schemeClr>
                </a:gs>
                <a:gs pos="0">
                  <a:schemeClr val="accent1">
                    <a:tint val="23500"/>
                    <a:satMod val="16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defTabSz="913685"/>
              <a:endParaRPr lang="en-US" sz="1700" dirty="0">
                <a:solidFill>
                  <a:srgbClr val="E7E6E6"/>
                </a:solidFill>
              </a:endParaRPr>
            </a:p>
          </p:txBody>
        </p:sp>
        <p:sp>
          <p:nvSpPr>
            <p:cNvPr id="125" name="Rectangle 124"/>
            <p:cNvSpPr/>
            <p:nvPr/>
          </p:nvSpPr>
          <p:spPr>
            <a:xfrm>
              <a:off x="9595980" y="3688323"/>
              <a:ext cx="2072640" cy="1061808"/>
            </a:xfrm>
            <a:prstGeom prst="rect">
              <a:avLst/>
            </a:prstGeom>
          </p:spPr>
          <p:txBody>
            <a:bodyPr wrap="square" lIns="0" tIns="45573" rIns="0" bIns="45573" anchor="ctr">
              <a:spAutoFit/>
            </a:bodyPr>
            <a:lstStyle/>
            <a:p>
              <a:pPr algn="ctr" defTabSz="1214734">
                <a:spcBef>
                  <a:spcPts val="267"/>
                </a:spcBef>
                <a:spcAft>
                  <a:spcPts val="800"/>
                </a:spcAft>
              </a:pPr>
              <a:r>
                <a:rPr lang="en-US" sz="2100" dirty="0">
                  <a:solidFill>
                    <a:schemeClr val="bg1"/>
                  </a:solidFill>
                </a:rPr>
                <a:t>Automate Compliance, Centralized Audit</a:t>
              </a:r>
            </a:p>
          </p:txBody>
        </p:sp>
        <p:cxnSp>
          <p:nvCxnSpPr>
            <p:cNvPr id="102" name="Straight Connector 101"/>
            <p:cNvCxnSpPr/>
            <p:nvPr/>
          </p:nvCxnSpPr>
          <p:spPr>
            <a:xfrm>
              <a:off x="9595980" y="3224038"/>
              <a:ext cx="2072640" cy="0"/>
            </a:xfrm>
            <a:prstGeom prst="line">
              <a:avLst/>
            </a:prstGeom>
            <a:ln>
              <a:gradFill flip="none" rotWithShape="1">
                <a:gsLst>
                  <a:gs pos="333">
                    <a:schemeClr val="tx1">
                      <a:alpha val="0"/>
                    </a:schemeClr>
                  </a:gs>
                  <a:gs pos="53000">
                    <a:schemeClr val="tx1"/>
                  </a:gs>
                  <a:gs pos="100000">
                    <a:schemeClr val="accent1">
                      <a:tint val="23500"/>
                      <a:satMod val="160000"/>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107" name="Group 5"/>
            <p:cNvGrpSpPr>
              <a:grpSpLocks noChangeAspect="1"/>
            </p:cNvGrpSpPr>
            <p:nvPr/>
          </p:nvGrpSpPr>
          <p:grpSpPr bwMode="auto">
            <a:xfrm>
              <a:off x="10191082" y="1705292"/>
              <a:ext cx="882436" cy="1117915"/>
              <a:chOff x="719" y="-581"/>
              <a:chExt cx="4302" cy="5450"/>
            </a:xfrm>
            <a:solidFill>
              <a:schemeClr val="bg1"/>
            </a:solidFill>
          </p:grpSpPr>
          <p:sp>
            <p:nvSpPr>
              <p:cNvPr id="108" name="Freeform 6"/>
              <p:cNvSpPr>
                <a:spLocks noEditPoints="1"/>
              </p:cNvSpPr>
              <p:nvPr/>
            </p:nvSpPr>
            <p:spPr bwMode="auto">
              <a:xfrm>
                <a:off x="719" y="-581"/>
                <a:ext cx="4302" cy="5450"/>
              </a:xfrm>
              <a:custGeom>
                <a:avLst/>
                <a:gdLst>
                  <a:gd name="T0" fmla="*/ 1768 w 1821"/>
                  <a:gd name="T1" fmla="*/ 465 h 2307"/>
                  <a:gd name="T2" fmla="*/ 1358 w 1821"/>
                  <a:gd name="T3" fmla="*/ 322 h 2307"/>
                  <a:gd name="T4" fmla="*/ 1120 w 1821"/>
                  <a:gd name="T5" fmla="*/ 108 h 2307"/>
                  <a:gd name="T6" fmla="*/ 915 w 1821"/>
                  <a:gd name="T7" fmla="*/ 13 h 2307"/>
                  <a:gd name="T8" fmla="*/ 914 w 1821"/>
                  <a:gd name="T9" fmla="*/ 13 h 2307"/>
                  <a:gd name="T10" fmla="*/ 711 w 1821"/>
                  <a:gd name="T11" fmla="*/ 108 h 2307"/>
                  <a:gd name="T12" fmla="*/ 471 w 1821"/>
                  <a:gd name="T13" fmla="*/ 322 h 2307"/>
                  <a:gd name="T14" fmla="*/ 63 w 1821"/>
                  <a:gd name="T15" fmla="*/ 465 h 2307"/>
                  <a:gd name="T16" fmla="*/ 210 w 1821"/>
                  <a:gd name="T17" fmla="*/ 1572 h 2307"/>
                  <a:gd name="T18" fmla="*/ 915 w 1821"/>
                  <a:gd name="T19" fmla="*/ 2307 h 2307"/>
                  <a:gd name="T20" fmla="*/ 1620 w 1821"/>
                  <a:gd name="T21" fmla="*/ 1572 h 2307"/>
                  <a:gd name="T22" fmla="*/ 1768 w 1821"/>
                  <a:gd name="T23" fmla="*/ 465 h 2307"/>
                  <a:gd name="T24" fmla="*/ 1514 w 1821"/>
                  <a:gd name="T25" fmla="*/ 1507 h 2307"/>
                  <a:gd name="T26" fmla="*/ 915 w 1821"/>
                  <a:gd name="T27" fmla="*/ 2131 h 2307"/>
                  <a:gd name="T28" fmla="*/ 315 w 1821"/>
                  <a:gd name="T29" fmla="*/ 1507 h 2307"/>
                  <a:gd name="T30" fmla="*/ 190 w 1821"/>
                  <a:gd name="T31" fmla="*/ 566 h 2307"/>
                  <a:gd name="T32" fmla="*/ 538 w 1821"/>
                  <a:gd name="T33" fmla="*/ 444 h 2307"/>
                  <a:gd name="T34" fmla="*/ 741 w 1821"/>
                  <a:gd name="T35" fmla="*/ 262 h 2307"/>
                  <a:gd name="T36" fmla="*/ 914 w 1821"/>
                  <a:gd name="T37" fmla="*/ 181 h 2307"/>
                  <a:gd name="T38" fmla="*/ 915 w 1821"/>
                  <a:gd name="T39" fmla="*/ 181 h 2307"/>
                  <a:gd name="T40" fmla="*/ 1089 w 1821"/>
                  <a:gd name="T41" fmla="*/ 262 h 2307"/>
                  <a:gd name="T42" fmla="*/ 1292 w 1821"/>
                  <a:gd name="T43" fmla="*/ 444 h 2307"/>
                  <a:gd name="T44" fmla="*/ 1639 w 1821"/>
                  <a:gd name="T45" fmla="*/ 566 h 2307"/>
                  <a:gd name="T46" fmla="*/ 1514 w 1821"/>
                  <a:gd name="T47" fmla="*/ 1507 h 2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21" h="2307">
                    <a:moveTo>
                      <a:pt x="1768" y="465"/>
                    </a:moveTo>
                    <a:cubicBezTo>
                      <a:pt x="1790" y="442"/>
                      <a:pt x="1495" y="382"/>
                      <a:pt x="1358" y="322"/>
                    </a:cubicBezTo>
                    <a:cubicBezTo>
                      <a:pt x="1222" y="262"/>
                      <a:pt x="1233" y="215"/>
                      <a:pt x="1120" y="108"/>
                    </a:cubicBezTo>
                    <a:cubicBezTo>
                      <a:pt x="1006" y="0"/>
                      <a:pt x="915" y="13"/>
                      <a:pt x="915" y="13"/>
                    </a:cubicBezTo>
                    <a:cubicBezTo>
                      <a:pt x="914" y="13"/>
                      <a:pt x="914" y="13"/>
                      <a:pt x="914" y="13"/>
                    </a:cubicBezTo>
                    <a:cubicBezTo>
                      <a:pt x="914" y="13"/>
                      <a:pt x="823" y="0"/>
                      <a:pt x="711" y="108"/>
                    </a:cubicBezTo>
                    <a:cubicBezTo>
                      <a:pt x="596" y="215"/>
                      <a:pt x="607" y="262"/>
                      <a:pt x="471" y="322"/>
                    </a:cubicBezTo>
                    <a:cubicBezTo>
                      <a:pt x="335" y="382"/>
                      <a:pt x="39" y="442"/>
                      <a:pt x="63" y="465"/>
                    </a:cubicBezTo>
                    <a:cubicBezTo>
                      <a:pt x="63" y="465"/>
                      <a:pt x="0" y="1169"/>
                      <a:pt x="210" y="1572"/>
                    </a:cubicBezTo>
                    <a:cubicBezTo>
                      <a:pt x="555" y="2236"/>
                      <a:pt x="915" y="2307"/>
                      <a:pt x="915" y="2307"/>
                    </a:cubicBezTo>
                    <a:cubicBezTo>
                      <a:pt x="915" y="2307"/>
                      <a:pt x="1298" y="2228"/>
                      <a:pt x="1620" y="1572"/>
                    </a:cubicBezTo>
                    <a:cubicBezTo>
                      <a:pt x="1821" y="1164"/>
                      <a:pt x="1768" y="465"/>
                      <a:pt x="1768" y="465"/>
                    </a:cubicBezTo>
                    <a:close/>
                    <a:moveTo>
                      <a:pt x="1514" y="1507"/>
                    </a:moveTo>
                    <a:cubicBezTo>
                      <a:pt x="1241" y="2064"/>
                      <a:pt x="915" y="2131"/>
                      <a:pt x="915" y="2131"/>
                    </a:cubicBezTo>
                    <a:cubicBezTo>
                      <a:pt x="915" y="2131"/>
                      <a:pt x="609" y="2072"/>
                      <a:pt x="315" y="1507"/>
                    </a:cubicBezTo>
                    <a:cubicBezTo>
                      <a:pt x="137" y="1164"/>
                      <a:pt x="190" y="566"/>
                      <a:pt x="190" y="566"/>
                    </a:cubicBezTo>
                    <a:cubicBezTo>
                      <a:pt x="171" y="546"/>
                      <a:pt x="422" y="494"/>
                      <a:pt x="538" y="444"/>
                    </a:cubicBezTo>
                    <a:cubicBezTo>
                      <a:pt x="654" y="394"/>
                      <a:pt x="644" y="353"/>
                      <a:pt x="741" y="262"/>
                    </a:cubicBezTo>
                    <a:cubicBezTo>
                      <a:pt x="837" y="171"/>
                      <a:pt x="914" y="181"/>
                      <a:pt x="914" y="181"/>
                    </a:cubicBezTo>
                    <a:cubicBezTo>
                      <a:pt x="915" y="181"/>
                      <a:pt x="915" y="181"/>
                      <a:pt x="915" y="181"/>
                    </a:cubicBezTo>
                    <a:cubicBezTo>
                      <a:pt x="915" y="181"/>
                      <a:pt x="993" y="171"/>
                      <a:pt x="1089" y="262"/>
                    </a:cubicBezTo>
                    <a:cubicBezTo>
                      <a:pt x="1185" y="353"/>
                      <a:pt x="1176" y="394"/>
                      <a:pt x="1292" y="444"/>
                    </a:cubicBezTo>
                    <a:cubicBezTo>
                      <a:pt x="1408" y="494"/>
                      <a:pt x="1659" y="546"/>
                      <a:pt x="1639" y="566"/>
                    </a:cubicBezTo>
                    <a:cubicBezTo>
                      <a:pt x="1639" y="566"/>
                      <a:pt x="1685" y="1160"/>
                      <a:pt x="1514" y="15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00" dirty="0"/>
              </a:p>
            </p:txBody>
          </p:sp>
          <p:sp>
            <p:nvSpPr>
              <p:cNvPr id="109" name="Freeform 7"/>
              <p:cNvSpPr>
                <a:spLocks/>
              </p:cNvSpPr>
              <p:nvPr/>
            </p:nvSpPr>
            <p:spPr bwMode="auto">
              <a:xfrm>
                <a:off x="1844" y="862"/>
                <a:ext cx="2312" cy="3133"/>
              </a:xfrm>
              <a:custGeom>
                <a:avLst/>
                <a:gdLst>
                  <a:gd name="T0" fmla="*/ 452 w 979"/>
                  <a:gd name="T1" fmla="*/ 1321 h 1326"/>
                  <a:gd name="T2" fmla="*/ 0 w 979"/>
                  <a:gd name="T3" fmla="*/ 731 h 1326"/>
                  <a:gd name="T4" fmla="*/ 279 w 979"/>
                  <a:gd name="T5" fmla="*/ 731 h 1326"/>
                  <a:gd name="T6" fmla="*/ 383 w 979"/>
                  <a:gd name="T7" fmla="*/ 867 h 1326"/>
                  <a:gd name="T8" fmla="*/ 405 w 979"/>
                  <a:gd name="T9" fmla="*/ 864 h 1326"/>
                  <a:gd name="T10" fmla="*/ 743 w 979"/>
                  <a:gd name="T11" fmla="*/ 0 h 1326"/>
                  <a:gd name="T12" fmla="*/ 979 w 979"/>
                  <a:gd name="T13" fmla="*/ 0 h 1326"/>
                  <a:gd name="T14" fmla="*/ 466 w 979"/>
                  <a:gd name="T15" fmla="*/ 1319 h 1326"/>
                  <a:gd name="T16" fmla="*/ 452 w 979"/>
                  <a:gd name="T17" fmla="*/ 1321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9" h="1326">
                    <a:moveTo>
                      <a:pt x="452" y="1321"/>
                    </a:moveTo>
                    <a:cubicBezTo>
                      <a:pt x="0" y="731"/>
                      <a:pt x="0" y="731"/>
                      <a:pt x="0" y="731"/>
                    </a:cubicBezTo>
                    <a:cubicBezTo>
                      <a:pt x="279" y="731"/>
                      <a:pt x="279" y="731"/>
                      <a:pt x="279" y="731"/>
                    </a:cubicBezTo>
                    <a:cubicBezTo>
                      <a:pt x="383" y="867"/>
                      <a:pt x="383" y="867"/>
                      <a:pt x="383" y="867"/>
                    </a:cubicBezTo>
                    <a:cubicBezTo>
                      <a:pt x="389" y="874"/>
                      <a:pt x="401" y="872"/>
                      <a:pt x="405" y="864"/>
                    </a:cubicBezTo>
                    <a:cubicBezTo>
                      <a:pt x="743" y="0"/>
                      <a:pt x="743" y="0"/>
                      <a:pt x="743" y="0"/>
                    </a:cubicBezTo>
                    <a:cubicBezTo>
                      <a:pt x="979" y="0"/>
                      <a:pt x="979" y="0"/>
                      <a:pt x="979" y="0"/>
                    </a:cubicBezTo>
                    <a:cubicBezTo>
                      <a:pt x="466" y="1319"/>
                      <a:pt x="466" y="1319"/>
                      <a:pt x="466" y="1319"/>
                    </a:cubicBezTo>
                    <a:cubicBezTo>
                      <a:pt x="464" y="1325"/>
                      <a:pt x="456" y="1326"/>
                      <a:pt x="452" y="13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00" dirty="0"/>
              </a:p>
            </p:txBody>
          </p:sp>
        </p:grpSp>
      </p:grpSp>
      <p:grpSp>
        <p:nvGrpSpPr>
          <p:cNvPr id="13" name="Group 12"/>
          <p:cNvGrpSpPr/>
          <p:nvPr/>
        </p:nvGrpSpPr>
        <p:grpSpPr>
          <a:xfrm>
            <a:off x="7265504" y="1458804"/>
            <a:ext cx="2193989" cy="4136087"/>
            <a:chOff x="7265804" y="1458285"/>
            <a:chExt cx="2194561" cy="4137163"/>
          </a:xfrm>
        </p:grpSpPr>
        <p:sp>
          <p:nvSpPr>
            <p:cNvPr id="65" name="Round Same Side Corner Rectangle 64"/>
            <p:cNvSpPr/>
            <p:nvPr/>
          </p:nvSpPr>
          <p:spPr>
            <a:xfrm flipV="1">
              <a:off x="7265804" y="1458285"/>
              <a:ext cx="2194561" cy="4137163"/>
            </a:xfrm>
            <a:prstGeom prst="round2SameRect">
              <a:avLst>
                <a:gd name="adj1" fmla="val 0"/>
                <a:gd name="adj2" fmla="val 7523"/>
              </a:avLst>
            </a:prstGeom>
            <a:gradFill flip="none" rotWithShape="1">
              <a:gsLst>
                <a:gs pos="100000">
                  <a:schemeClr val="bg1">
                    <a:lumMod val="14000"/>
                  </a:schemeClr>
                </a:gs>
                <a:gs pos="0">
                  <a:schemeClr val="accent1">
                    <a:tint val="23500"/>
                    <a:satMod val="16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defTabSz="913685"/>
              <a:endParaRPr lang="en-US" sz="1700" dirty="0">
                <a:solidFill>
                  <a:srgbClr val="E7E6E6"/>
                </a:solidFill>
              </a:endParaRPr>
            </a:p>
          </p:txBody>
        </p:sp>
        <p:grpSp>
          <p:nvGrpSpPr>
            <p:cNvPr id="50" name="Group 49"/>
            <p:cNvGrpSpPr/>
            <p:nvPr/>
          </p:nvGrpSpPr>
          <p:grpSpPr>
            <a:xfrm>
              <a:off x="8016645" y="1725835"/>
              <a:ext cx="692692" cy="1192115"/>
              <a:chOff x="9684410" y="1379004"/>
              <a:chExt cx="629555" cy="1083740"/>
            </a:xfrm>
            <a:solidFill>
              <a:schemeClr val="bg1"/>
            </a:solidFill>
          </p:grpSpPr>
          <p:grpSp>
            <p:nvGrpSpPr>
              <p:cNvPr id="51" name="Group 50"/>
              <p:cNvGrpSpPr/>
              <p:nvPr/>
            </p:nvGrpSpPr>
            <p:grpSpPr>
              <a:xfrm rot="19282811">
                <a:off x="9684410" y="1379004"/>
                <a:ext cx="629555" cy="1083740"/>
                <a:chOff x="5309415" y="1018158"/>
                <a:chExt cx="270669" cy="465947"/>
              </a:xfrm>
              <a:grpFill/>
              <a:effectLst/>
            </p:grpSpPr>
            <p:sp>
              <p:nvSpPr>
                <p:cNvPr id="55" name="Freeform 6"/>
                <p:cNvSpPr>
                  <a:spLocks noEditPoints="1"/>
                </p:cNvSpPr>
                <p:nvPr/>
              </p:nvSpPr>
              <p:spPr bwMode="auto">
                <a:xfrm>
                  <a:off x="5309415" y="1018158"/>
                  <a:ext cx="270669" cy="270669"/>
                </a:xfrm>
                <a:custGeom>
                  <a:avLst/>
                  <a:gdLst/>
                  <a:ahLst/>
                  <a:cxnLst>
                    <a:cxn ang="0">
                      <a:pos x="107" y="0"/>
                    </a:cxn>
                    <a:cxn ang="0">
                      <a:pos x="0" y="107"/>
                    </a:cxn>
                    <a:cxn ang="0">
                      <a:pos x="107" y="214"/>
                    </a:cxn>
                    <a:cxn ang="0">
                      <a:pos x="214" y="107"/>
                    </a:cxn>
                    <a:cxn ang="0">
                      <a:pos x="107" y="0"/>
                    </a:cxn>
                    <a:cxn ang="0">
                      <a:pos x="107" y="184"/>
                    </a:cxn>
                    <a:cxn ang="0">
                      <a:pos x="31" y="107"/>
                    </a:cxn>
                    <a:cxn ang="0">
                      <a:pos x="107" y="31"/>
                    </a:cxn>
                    <a:cxn ang="0">
                      <a:pos x="184" y="107"/>
                    </a:cxn>
                    <a:cxn ang="0">
                      <a:pos x="107" y="184"/>
                    </a:cxn>
                  </a:cxnLst>
                  <a:rect l="0" t="0" r="r" b="b"/>
                  <a:pathLst>
                    <a:path w="214" h="214">
                      <a:moveTo>
                        <a:pt x="107" y="0"/>
                      </a:moveTo>
                      <a:cubicBezTo>
                        <a:pt x="48" y="0"/>
                        <a:pt x="0" y="48"/>
                        <a:pt x="0" y="107"/>
                      </a:cubicBezTo>
                      <a:cubicBezTo>
                        <a:pt x="0" y="166"/>
                        <a:pt x="48" y="214"/>
                        <a:pt x="107" y="214"/>
                      </a:cubicBezTo>
                      <a:cubicBezTo>
                        <a:pt x="166" y="214"/>
                        <a:pt x="214" y="166"/>
                        <a:pt x="214" y="107"/>
                      </a:cubicBezTo>
                      <a:cubicBezTo>
                        <a:pt x="214" y="48"/>
                        <a:pt x="166" y="0"/>
                        <a:pt x="107" y="0"/>
                      </a:cubicBezTo>
                      <a:close/>
                      <a:moveTo>
                        <a:pt x="107" y="184"/>
                      </a:moveTo>
                      <a:cubicBezTo>
                        <a:pt x="65" y="184"/>
                        <a:pt x="31" y="149"/>
                        <a:pt x="31" y="107"/>
                      </a:cubicBezTo>
                      <a:cubicBezTo>
                        <a:pt x="31" y="65"/>
                        <a:pt x="65" y="31"/>
                        <a:pt x="107" y="31"/>
                      </a:cubicBezTo>
                      <a:cubicBezTo>
                        <a:pt x="149" y="31"/>
                        <a:pt x="184" y="65"/>
                        <a:pt x="184" y="107"/>
                      </a:cubicBezTo>
                      <a:cubicBezTo>
                        <a:pt x="184" y="149"/>
                        <a:pt x="149" y="184"/>
                        <a:pt x="107" y="184"/>
                      </a:cubicBez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endParaRPr lang="en-US" sz="1700" dirty="0">
                    <a:solidFill>
                      <a:srgbClr val="FFFFFF"/>
                    </a:solidFill>
                  </a:endParaRPr>
                </a:p>
              </p:txBody>
            </p:sp>
            <p:sp>
              <p:nvSpPr>
                <p:cNvPr id="56" name="Freeform 8"/>
                <p:cNvSpPr>
                  <a:spLocks/>
                </p:cNvSpPr>
                <p:nvPr/>
              </p:nvSpPr>
              <p:spPr bwMode="auto">
                <a:xfrm rot="18900000">
                  <a:off x="5362074" y="1312655"/>
                  <a:ext cx="171450" cy="171450"/>
                </a:xfrm>
                <a:custGeom>
                  <a:avLst/>
                  <a:gdLst/>
                  <a:ahLst/>
                  <a:cxnLst>
                    <a:cxn ang="0">
                      <a:pos x="107" y="0"/>
                    </a:cxn>
                    <a:cxn ang="0">
                      <a:pos x="12" y="92"/>
                    </a:cxn>
                    <a:cxn ang="0">
                      <a:pos x="12" y="135"/>
                    </a:cxn>
                    <a:cxn ang="0">
                      <a:pos x="55" y="136"/>
                    </a:cxn>
                    <a:cxn ang="0">
                      <a:pos x="150" y="44"/>
                    </a:cxn>
                    <a:cxn ang="0">
                      <a:pos x="107" y="0"/>
                    </a:cxn>
                  </a:cxnLst>
                  <a:rect l="0" t="0" r="r" b="b"/>
                  <a:pathLst>
                    <a:path w="150" h="148">
                      <a:moveTo>
                        <a:pt x="107" y="0"/>
                      </a:moveTo>
                      <a:cubicBezTo>
                        <a:pt x="12" y="92"/>
                        <a:pt x="12" y="92"/>
                        <a:pt x="12" y="92"/>
                      </a:cubicBezTo>
                      <a:cubicBezTo>
                        <a:pt x="0" y="104"/>
                        <a:pt x="0" y="123"/>
                        <a:pt x="12" y="135"/>
                      </a:cubicBezTo>
                      <a:cubicBezTo>
                        <a:pt x="23" y="147"/>
                        <a:pt x="43" y="148"/>
                        <a:pt x="55" y="136"/>
                      </a:cubicBezTo>
                      <a:cubicBezTo>
                        <a:pt x="150" y="44"/>
                        <a:pt x="150" y="44"/>
                        <a:pt x="150" y="44"/>
                      </a:cubicBezTo>
                      <a:lnTo>
                        <a:pt x="107" y="0"/>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endParaRPr lang="en-US" sz="1700" dirty="0">
                    <a:solidFill>
                      <a:srgbClr val="FFFFFF"/>
                    </a:solidFill>
                  </a:endParaRPr>
                </a:p>
              </p:txBody>
            </p:sp>
            <p:sp>
              <p:nvSpPr>
                <p:cNvPr id="57" name="Freeform 5"/>
                <p:cNvSpPr>
                  <a:spLocks/>
                </p:cNvSpPr>
                <p:nvPr/>
              </p:nvSpPr>
              <p:spPr bwMode="auto">
                <a:xfrm rot="18900000">
                  <a:off x="5409699" y="1248362"/>
                  <a:ext cx="76200" cy="74613"/>
                </a:xfrm>
                <a:custGeom>
                  <a:avLst/>
                  <a:gdLst/>
                  <a:ahLst/>
                  <a:cxnLst>
                    <a:cxn ang="0">
                      <a:pos x="48" y="18"/>
                    </a:cxn>
                    <a:cxn ang="0">
                      <a:pos x="18" y="47"/>
                    </a:cxn>
                    <a:cxn ang="0">
                      <a:pos x="0" y="30"/>
                    </a:cxn>
                    <a:cxn ang="0">
                      <a:pos x="31" y="0"/>
                    </a:cxn>
                    <a:cxn ang="0">
                      <a:pos x="48" y="18"/>
                    </a:cxn>
                  </a:cxnLst>
                  <a:rect l="0" t="0" r="r" b="b"/>
                  <a:pathLst>
                    <a:path w="48" h="47">
                      <a:moveTo>
                        <a:pt x="48" y="18"/>
                      </a:moveTo>
                      <a:lnTo>
                        <a:pt x="18" y="47"/>
                      </a:lnTo>
                      <a:lnTo>
                        <a:pt x="0" y="30"/>
                      </a:lnTo>
                      <a:lnTo>
                        <a:pt x="31" y="0"/>
                      </a:lnTo>
                      <a:lnTo>
                        <a:pt x="48" y="18"/>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endParaRPr lang="en-US" sz="1700" dirty="0">
                    <a:solidFill>
                      <a:srgbClr val="FFFFFF"/>
                    </a:solidFill>
                  </a:endParaRPr>
                </a:p>
              </p:txBody>
            </p:sp>
          </p:grpSp>
          <p:grpSp>
            <p:nvGrpSpPr>
              <p:cNvPr id="52" name="Group 51"/>
              <p:cNvGrpSpPr/>
              <p:nvPr/>
            </p:nvGrpSpPr>
            <p:grpSpPr>
              <a:xfrm>
                <a:off x="9689009" y="1587693"/>
                <a:ext cx="336868" cy="298139"/>
                <a:chOff x="6322737" y="-1528414"/>
                <a:chExt cx="873750" cy="773298"/>
              </a:xfrm>
              <a:grpFill/>
            </p:grpSpPr>
            <p:sp>
              <p:nvSpPr>
                <p:cNvPr id="53" name="Right Arrow 52"/>
                <p:cNvSpPr/>
                <p:nvPr/>
              </p:nvSpPr>
              <p:spPr>
                <a:xfrm>
                  <a:off x="6621067" y="-1528414"/>
                  <a:ext cx="575420" cy="484632"/>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dirty="0">
                    <a:solidFill>
                      <a:srgbClr val="E7E6E6"/>
                    </a:solidFill>
                  </a:endParaRPr>
                </a:p>
              </p:txBody>
            </p:sp>
            <p:sp>
              <p:nvSpPr>
                <p:cNvPr id="54" name="Right Arrow 53"/>
                <p:cNvSpPr/>
                <p:nvPr/>
              </p:nvSpPr>
              <p:spPr>
                <a:xfrm flipH="1" flipV="1">
                  <a:off x="6322737" y="-1239747"/>
                  <a:ext cx="577037" cy="484631"/>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dirty="0">
                    <a:solidFill>
                      <a:srgbClr val="E7E6E6"/>
                    </a:solidFill>
                  </a:endParaRPr>
                </a:p>
              </p:txBody>
            </p:sp>
          </p:grpSp>
        </p:grpSp>
        <p:cxnSp>
          <p:nvCxnSpPr>
            <p:cNvPr id="101" name="Straight Connector 100"/>
            <p:cNvCxnSpPr/>
            <p:nvPr/>
          </p:nvCxnSpPr>
          <p:spPr>
            <a:xfrm>
              <a:off x="7326671" y="3224038"/>
              <a:ext cx="2072640" cy="0"/>
            </a:xfrm>
            <a:prstGeom prst="line">
              <a:avLst/>
            </a:prstGeom>
            <a:ln>
              <a:gradFill flip="none" rotWithShape="1">
                <a:gsLst>
                  <a:gs pos="333">
                    <a:schemeClr val="tx1">
                      <a:alpha val="0"/>
                    </a:schemeClr>
                  </a:gs>
                  <a:gs pos="53000">
                    <a:schemeClr val="tx1"/>
                  </a:gs>
                  <a:gs pos="100000">
                    <a:schemeClr val="accent1">
                      <a:tint val="23500"/>
                      <a:satMod val="160000"/>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03" name="Rectangle 102"/>
            <p:cNvSpPr/>
            <p:nvPr/>
          </p:nvSpPr>
          <p:spPr>
            <a:xfrm>
              <a:off x="7312798" y="3675297"/>
              <a:ext cx="2079058" cy="1061808"/>
            </a:xfrm>
            <a:prstGeom prst="rect">
              <a:avLst/>
            </a:prstGeom>
          </p:spPr>
          <p:txBody>
            <a:bodyPr wrap="square" lIns="0" tIns="45573" rIns="0" bIns="45573" anchor="ctr">
              <a:spAutoFit/>
            </a:bodyPr>
            <a:lstStyle/>
            <a:p>
              <a:pPr algn="ctr" defTabSz="1214734">
                <a:spcBef>
                  <a:spcPts val="267"/>
                </a:spcBef>
                <a:spcAft>
                  <a:spcPts val="800"/>
                </a:spcAft>
                <a:defRPr/>
              </a:pPr>
              <a:r>
                <a:rPr lang="en-US" sz="2100" dirty="0">
                  <a:solidFill>
                    <a:schemeClr val="bg1"/>
                  </a:solidFill>
                </a:rPr>
                <a:t>Visibility, Analytics, Forensics</a:t>
              </a:r>
            </a:p>
          </p:txBody>
        </p:sp>
      </p:grpSp>
      <p:grpSp>
        <p:nvGrpSpPr>
          <p:cNvPr id="98" name="Group 97"/>
          <p:cNvGrpSpPr/>
          <p:nvPr/>
        </p:nvGrpSpPr>
        <p:grpSpPr>
          <a:xfrm>
            <a:off x="508031" y="5638225"/>
            <a:ext cx="11158984" cy="750275"/>
            <a:chOff x="506574" y="5638799"/>
            <a:chExt cx="11161891" cy="750469"/>
          </a:xfrm>
        </p:grpSpPr>
        <p:sp>
          <p:nvSpPr>
            <p:cNvPr id="104" name="Rounded Rectangle 103"/>
            <p:cNvSpPr/>
            <p:nvPr/>
          </p:nvSpPr>
          <p:spPr>
            <a:xfrm rot="10800000" flipV="1">
              <a:off x="506574" y="5638799"/>
              <a:ext cx="11161891" cy="750469"/>
            </a:xfrm>
            <a:prstGeom prst="roundRect">
              <a:avLst>
                <a:gd name="adj" fmla="val 11765"/>
              </a:avLst>
            </a:prstGeom>
            <a:gradFill flip="none" rotWithShape="1">
              <a:gsLst>
                <a:gs pos="100000">
                  <a:schemeClr val="accent6">
                    <a:lumMod val="75000"/>
                    <a:alpha val="90000"/>
                  </a:schemeClr>
                </a:gs>
                <a:gs pos="33000">
                  <a:schemeClr val="accent6">
                    <a:lumMod val="75000"/>
                    <a:alpha val="3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defTabSz="913685"/>
              <a:endParaRPr lang="en-US" dirty="0">
                <a:solidFill>
                  <a:srgbClr val="E7E6E6"/>
                </a:solidFill>
              </a:endParaRPr>
            </a:p>
          </p:txBody>
        </p:sp>
        <p:sp>
          <p:nvSpPr>
            <p:cNvPr id="106" name="Rectangle 105"/>
            <p:cNvSpPr/>
            <p:nvPr/>
          </p:nvSpPr>
          <p:spPr>
            <a:xfrm>
              <a:off x="1629951" y="5746269"/>
              <a:ext cx="8915138" cy="543880"/>
            </a:xfrm>
            <a:prstGeom prst="rect">
              <a:avLst/>
            </a:prstGeom>
          </p:spPr>
          <p:txBody>
            <a:bodyPr wrap="none">
              <a:spAutoFit/>
            </a:bodyPr>
            <a:lstStyle/>
            <a:p>
              <a:pPr algn="ctr" defTabSz="685130">
                <a:lnSpc>
                  <a:spcPct val="90000"/>
                </a:lnSpc>
              </a:pPr>
              <a:r>
                <a:rPr lang="en-US" sz="3200" dirty="0">
                  <a:solidFill>
                    <a:schemeClr val="bg1"/>
                  </a:solidFill>
                  <a:ea typeface="Arial" pitchFamily="-107" charset="0"/>
                  <a:cs typeface="Arial" pitchFamily="-107" charset="0"/>
                  <a:sym typeface="Arial" pitchFamily="-107" charset="0"/>
                </a:rPr>
                <a:t>Centralized Security Across Physical and Virtual</a:t>
              </a:r>
            </a:p>
          </p:txBody>
        </p:sp>
      </p:grpSp>
    </p:spTree>
    <p:extLst>
      <p:ext uri="{BB962C8B-B14F-4D97-AF65-F5344CB8AC3E}">
        <p14:creationId xmlns:p14="http://schemas.microsoft.com/office/powerpoint/2010/main" val="3084705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500"/>
                            </p:stCondLst>
                            <p:childTnLst>
                              <p:par>
                                <p:cTn id="25" presetID="10" presetClass="entr" presetSubtype="0" fill="hold" nodeType="afterEffect">
                                  <p:stCondLst>
                                    <p:cond delay="500"/>
                                  </p:stCondLst>
                                  <p:childTnLst>
                                    <p:set>
                                      <p:cBhvr>
                                        <p:cTn id="26" dur="1" fill="hold">
                                          <p:stCondLst>
                                            <p:cond delay="0"/>
                                          </p:stCondLst>
                                        </p:cTn>
                                        <p:tgtEl>
                                          <p:spTgt spid="98"/>
                                        </p:tgtEl>
                                        <p:attrNameLst>
                                          <p:attrName>style.visibility</p:attrName>
                                        </p:attrNameLst>
                                      </p:cBhvr>
                                      <p:to>
                                        <p:strVal val="visible"/>
                                      </p:to>
                                    </p:set>
                                    <p:animEffect transition="in" filter="fade">
                                      <p:cBhvr>
                                        <p:cTn id="27"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r>
              <a:rPr lang="en-US" dirty="0" smtClean="0">
                <a:solidFill>
                  <a:prstClr val="black">
                    <a:tint val="75000"/>
                  </a:prstClr>
                </a:solidFill>
              </a:rPr>
              <a:t>Cisco Confidential</a:t>
            </a:r>
            <a:endParaRPr lang="en-US" dirty="0">
              <a:solidFill>
                <a:prstClr val="black">
                  <a:tint val="75000"/>
                </a:prstClr>
              </a:solidFill>
            </a:endParaRPr>
          </a:p>
        </p:txBody>
      </p:sp>
      <p:sp>
        <p:nvSpPr>
          <p:cNvPr id="8" name="Footer Placeholder 2"/>
          <p:cNvSpPr txBox="1">
            <a:spLocks/>
          </p:cNvSpPr>
          <p:nvPr/>
        </p:nvSpPr>
        <p:spPr>
          <a:xfrm>
            <a:off x="9034272" y="6574536"/>
            <a:ext cx="2286000" cy="228600"/>
          </a:xfrm>
          <a:prstGeom prst="rect">
            <a:avLst/>
          </a:prstGeom>
        </p:spPr>
        <p:txBody>
          <a:bodyPr vert="horz" lIns="91412" tIns="45710" rIns="91412" bIns="45710" rtlCol="0" anchor="ctr"/>
          <a:lstStyle>
            <a:defPPr>
              <a:defRPr lang="en-US"/>
            </a:defPPr>
            <a:lvl1pPr marL="0" marR="0" indent="0" algn="r" defTabSz="914400" rtl="0" eaLnBrk="1" fontAlgn="auto" latinLnBrk="0" hangingPunct="1">
              <a:lnSpc>
                <a:spcPct val="100000"/>
              </a:lnSpc>
              <a:spcBef>
                <a:spcPts val="0"/>
              </a:spcBef>
              <a:spcAft>
                <a:spcPts val="0"/>
              </a:spcAft>
              <a:buClrTx/>
              <a:buSzTx/>
              <a:buFontTx/>
              <a:buNone/>
              <a:tabLst/>
              <a:defRPr sz="600" kern="1200">
                <a:solidFill>
                  <a:schemeClr val="tx1">
                    <a:tint val="75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2C2C2C">
                    <a:tint val="75000"/>
                  </a:srgbClr>
                </a:solidFill>
              </a:rPr>
              <a:t>Cisco Confidential</a:t>
            </a:r>
            <a:endParaRPr lang="en-US" dirty="0">
              <a:solidFill>
                <a:srgbClr val="2C2C2C">
                  <a:tint val="75000"/>
                </a:srgbClr>
              </a:solidFill>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74820" r="18"/>
          <a:stretch/>
        </p:blipFill>
        <p:spPr>
          <a:xfrm>
            <a:off x="7877911" y="0"/>
            <a:ext cx="4314092" cy="6858000"/>
          </a:xfrm>
          <a:prstGeom prst="rect">
            <a:avLst/>
          </a:prstGeom>
        </p:spPr>
      </p:pic>
      <p:sp>
        <p:nvSpPr>
          <p:cNvPr id="4" name="Text Placeholder 3"/>
          <p:cNvSpPr>
            <a:spLocks noGrp="1"/>
          </p:cNvSpPr>
          <p:nvPr>
            <p:ph type="body" sz="quarter" idx="13"/>
          </p:nvPr>
        </p:nvSpPr>
        <p:spPr>
          <a:xfrm>
            <a:off x="575869" y="3953707"/>
            <a:ext cx="9074335" cy="2488999"/>
          </a:xfrm>
        </p:spPr>
        <p:txBody>
          <a:bodyPr/>
          <a:lstStyle/>
          <a:p>
            <a:r>
              <a:rPr lang="en-US" dirty="0"/>
              <a:t>Getting Ready for the </a:t>
            </a:r>
            <a:r>
              <a:rPr lang="en-US" dirty="0" err="1"/>
              <a:t>Intercloud</a:t>
            </a:r>
            <a:endParaRPr lang="en-US" dirty="0"/>
          </a:p>
        </p:txBody>
      </p:sp>
    </p:spTree>
    <p:extLst>
      <p:ext uri="{BB962C8B-B14F-4D97-AF65-F5344CB8AC3E}">
        <p14:creationId xmlns:p14="http://schemas.microsoft.com/office/powerpoint/2010/main" val="284292780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45719" y="1877189"/>
            <a:ext cx="11300577" cy="4762199"/>
          </a:xfrm>
          <a:prstGeom prst="rect">
            <a:avLst/>
          </a:prstGeom>
          <a:gradFill flip="none" rotWithShape="1">
            <a:gsLst>
              <a:gs pos="0">
                <a:schemeClr val="accent1">
                  <a:alpha val="0"/>
                </a:schemeClr>
              </a:gs>
              <a:gs pos="100000">
                <a:schemeClr val="accent4"/>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22" rIns="91436" bIns="45722" rtlCol="0" anchor="ctr"/>
          <a:lstStyle/>
          <a:p>
            <a:pPr algn="ctr" defTabSz="609479">
              <a:lnSpc>
                <a:spcPct val="90000"/>
              </a:lnSpc>
              <a:defRPr/>
            </a:pPr>
            <a:endParaRPr lang="en-US" sz="2400" dirty="0">
              <a:solidFill>
                <a:srgbClr val="FFFFFF"/>
              </a:solidFill>
              <a:latin typeface="Arial"/>
            </a:endParaRPr>
          </a:p>
        </p:txBody>
      </p:sp>
      <p:sp>
        <p:nvSpPr>
          <p:cNvPr id="4" name="Text Placeholder 3"/>
          <p:cNvSpPr>
            <a:spLocks noGrp="1"/>
          </p:cNvSpPr>
          <p:nvPr>
            <p:ph type="body" sz="quarter" idx="11"/>
          </p:nvPr>
        </p:nvSpPr>
        <p:spPr>
          <a:xfrm>
            <a:off x="327640" y="6135108"/>
            <a:ext cx="9948333" cy="475669"/>
          </a:xfrm>
        </p:spPr>
        <p:txBody>
          <a:bodyPr anchor="t"/>
          <a:lstStyle/>
          <a:p>
            <a:r>
              <a:rPr lang="en-US" sz="1100" dirty="0">
                <a:solidFill>
                  <a:schemeClr val="accent1"/>
                </a:solidFill>
              </a:rPr>
              <a:t>Source: 2013 IDC Services Group Survey: U.S. Professional Services Opportunities Related to Cloud Services, Doc #239862, March 2013, 2013 Cloud Professional Services Survey, N = 421, IDC</a:t>
            </a:r>
          </a:p>
        </p:txBody>
      </p:sp>
      <p:graphicFrame>
        <p:nvGraphicFramePr>
          <p:cNvPr id="6" name="Chart Placeholder 5"/>
          <p:cNvGraphicFramePr>
            <a:graphicFrameLocks noGrp="1"/>
          </p:cNvGraphicFramePr>
          <p:nvPr>
            <p:ph type="chart" sz="quarter" idx="10"/>
            <p:extLst>
              <p:ext uri="{D42A27DB-BD31-4B8C-83A1-F6EECF244321}">
                <p14:modId xmlns:p14="http://schemas.microsoft.com/office/powerpoint/2010/main" val="2907453735"/>
              </p:ext>
            </p:extLst>
          </p:nvPr>
        </p:nvGraphicFramePr>
        <p:xfrm>
          <a:off x="575736" y="1877187"/>
          <a:ext cx="11040533" cy="4002023"/>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3"/>
          <p:cNvSpPr txBox="1">
            <a:spLocks/>
          </p:cNvSpPr>
          <p:nvPr/>
        </p:nvSpPr>
        <p:spPr>
          <a:xfrm>
            <a:off x="344879" y="119064"/>
            <a:ext cx="9883140" cy="952499"/>
          </a:xfrm>
          <a:prstGeom prst="rect">
            <a:avLst/>
          </a:prstGeom>
        </p:spPr>
        <p:txBody>
          <a:bodyPr vert="horz" lIns="121882" tIns="60941" rIns="121882" bIns="60941" rtlCol="0" anchor="t" anchorCtr="0">
            <a:noAutofit/>
          </a:bodyPr>
          <a:lstStyle>
            <a:lvl1pPr algn="l" defTabSz="914248" rtl="0" eaLnBrk="1" latinLnBrk="0" hangingPunct="1">
              <a:lnSpc>
                <a:spcPct val="90000"/>
              </a:lnSpc>
              <a:spcBef>
                <a:spcPct val="0"/>
              </a:spcBef>
              <a:buNone/>
              <a:defRPr lang="en-US" sz="3300" b="0" i="0" kern="1200" spc="0" baseline="0">
                <a:solidFill>
                  <a:srgbClr val="00A2BF"/>
                </a:solidFill>
                <a:latin typeface="+mj-lt"/>
                <a:ea typeface="+mj-ea"/>
                <a:cs typeface="CiscoSans Thin"/>
              </a:defRPr>
            </a:lvl1pPr>
          </a:lstStyle>
          <a:p>
            <a:r>
              <a:rPr lang="en-US" sz="2800" dirty="0">
                <a:solidFill>
                  <a:srgbClr val="0000FF"/>
                </a:solidFill>
              </a:rPr>
              <a:t>Cloud Promises A Variety of Business Benefits</a:t>
            </a:r>
          </a:p>
        </p:txBody>
      </p:sp>
    </p:spTree>
    <p:extLst>
      <p:ext uri="{BB962C8B-B14F-4D97-AF65-F5344CB8AC3E}">
        <p14:creationId xmlns:p14="http://schemas.microsoft.com/office/powerpoint/2010/main" val="169653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1672049" y="2936438"/>
            <a:ext cx="4538843" cy="227313"/>
          </a:xfrm>
          <a:prstGeom prst="rect">
            <a:avLst/>
          </a:prstGeom>
          <a:gradFill flip="none" rotWithShape="1">
            <a:gsLst>
              <a:gs pos="0">
                <a:srgbClr val="000000">
                  <a:alpha val="50000"/>
                </a:srgbClr>
              </a:gs>
              <a:gs pos="100000">
                <a:schemeClr val="accent3">
                  <a:lumMod val="1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609479"/>
            <a:endParaRPr lang="en-US" dirty="0">
              <a:solidFill>
                <a:srgbClr val="FFFFFF"/>
              </a:solidFill>
              <a:latin typeface="Arial"/>
            </a:endParaRPr>
          </a:p>
        </p:txBody>
      </p:sp>
      <p:sp>
        <p:nvSpPr>
          <p:cNvPr id="32" name="Rectangle 31"/>
          <p:cNvSpPr/>
          <p:nvPr/>
        </p:nvSpPr>
        <p:spPr>
          <a:xfrm>
            <a:off x="5981109" y="2936438"/>
            <a:ext cx="4538843" cy="227313"/>
          </a:xfrm>
          <a:prstGeom prst="rect">
            <a:avLst/>
          </a:prstGeom>
          <a:gradFill flip="none" rotWithShape="1">
            <a:gsLst>
              <a:gs pos="0">
                <a:srgbClr val="000000">
                  <a:alpha val="50000"/>
                </a:srgbClr>
              </a:gs>
              <a:gs pos="100000">
                <a:schemeClr val="accent3">
                  <a:lumMod val="1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609479"/>
            <a:endParaRPr lang="en-US" dirty="0">
              <a:solidFill>
                <a:srgbClr val="FFFFFF"/>
              </a:solidFill>
              <a:latin typeface="Arial"/>
            </a:endParaRPr>
          </a:p>
        </p:txBody>
      </p:sp>
      <p:sp>
        <p:nvSpPr>
          <p:cNvPr id="28" name="Round Same Side Corner Rectangle 27"/>
          <p:cNvSpPr/>
          <p:nvPr/>
        </p:nvSpPr>
        <p:spPr bwMode="auto">
          <a:xfrm flipH="1" flipV="1">
            <a:off x="6163263" y="2002625"/>
            <a:ext cx="4174536" cy="1080243"/>
          </a:xfrm>
          <a:prstGeom prst="round2SameRect">
            <a:avLst>
              <a:gd name="adj1" fmla="val 9091"/>
              <a:gd name="adj2" fmla="val 0"/>
            </a:avLst>
          </a:prstGeom>
          <a:gradFill flip="none" rotWithShape="1">
            <a:gsLst>
              <a:gs pos="1000">
                <a:schemeClr val="accent5">
                  <a:lumMod val="50000"/>
                </a:schemeClr>
              </a:gs>
              <a:gs pos="100000">
                <a:schemeClr val="accent5"/>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609479">
              <a:defRPr/>
            </a:pPr>
            <a:endParaRPr lang="en-US" sz="2400" dirty="0">
              <a:solidFill>
                <a:srgbClr val="FFFFFF"/>
              </a:solidFill>
              <a:latin typeface="Arial"/>
            </a:endParaRPr>
          </a:p>
        </p:txBody>
      </p:sp>
      <p:sp>
        <p:nvSpPr>
          <p:cNvPr id="29" name="Round Same Side Corner Rectangle 28"/>
          <p:cNvSpPr/>
          <p:nvPr/>
        </p:nvSpPr>
        <p:spPr bwMode="auto">
          <a:xfrm flipH="1" flipV="1">
            <a:off x="1854199" y="2002625"/>
            <a:ext cx="4174536" cy="1080243"/>
          </a:xfrm>
          <a:prstGeom prst="round2SameRect">
            <a:avLst>
              <a:gd name="adj1" fmla="val 9091"/>
              <a:gd name="adj2" fmla="val 0"/>
            </a:avLst>
          </a:prstGeom>
          <a:gradFill flip="none" rotWithShape="1">
            <a:gsLst>
              <a:gs pos="0">
                <a:schemeClr val="tx2">
                  <a:lumMod val="60000"/>
                  <a:lumOff val="40000"/>
                </a:schemeClr>
              </a:gs>
              <a:gs pos="100000">
                <a:srgbClr val="272848"/>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609479"/>
            <a:endParaRPr lang="en-US" sz="2400" dirty="0">
              <a:solidFill>
                <a:srgbClr val="FFFFFF"/>
              </a:solidFill>
              <a:latin typeface="Arial"/>
            </a:endParaRPr>
          </a:p>
        </p:txBody>
      </p:sp>
      <p:sp>
        <p:nvSpPr>
          <p:cNvPr id="26" name="Rectangle 25"/>
          <p:cNvSpPr/>
          <p:nvPr/>
        </p:nvSpPr>
        <p:spPr>
          <a:xfrm>
            <a:off x="0" y="1435017"/>
            <a:ext cx="12192000" cy="567611"/>
          </a:xfrm>
          <a:prstGeom prst="rect">
            <a:avLst/>
          </a:prstGeom>
          <a:gradFill flip="none" rotWithShape="1">
            <a:gsLst>
              <a:gs pos="0">
                <a:schemeClr val="accent4"/>
              </a:gs>
              <a:gs pos="50000">
                <a:schemeClr val="accent4">
                  <a:alpha val="0"/>
                </a:schemeClr>
              </a:gs>
              <a:gs pos="100000">
                <a:schemeClr val="accent4"/>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22" rIns="91436" bIns="45722" rtlCol="0" anchor="ctr"/>
          <a:lstStyle/>
          <a:p>
            <a:pPr algn="ctr" defTabSz="609479">
              <a:lnSpc>
                <a:spcPct val="90000"/>
              </a:lnSpc>
            </a:pPr>
            <a:endParaRPr lang="en-US" sz="2400">
              <a:solidFill>
                <a:srgbClr val="FFFFFF"/>
              </a:solidFill>
              <a:latin typeface="Arial"/>
            </a:endParaRPr>
          </a:p>
        </p:txBody>
      </p:sp>
      <p:sp>
        <p:nvSpPr>
          <p:cNvPr id="3" name="Rectangle 2"/>
          <p:cNvSpPr/>
          <p:nvPr/>
        </p:nvSpPr>
        <p:spPr>
          <a:xfrm>
            <a:off x="3906728" y="1462125"/>
            <a:ext cx="4429845" cy="492443"/>
          </a:xfrm>
          <a:prstGeom prst="rect">
            <a:avLst/>
          </a:prstGeom>
        </p:spPr>
        <p:txBody>
          <a:bodyPr wrap="none" lIns="121904" tIns="60952" rIns="121904" bIns="60952">
            <a:spAutoFit/>
          </a:bodyPr>
          <a:lstStyle/>
          <a:p>
            <a:pPr defTabSz="609431"/>
            <a:r>
              <a:rPr lang="en-US" sz="2400" dirty="0">
                <a:solidFill>
                  <a:srgbClr val="52526D"/>
                </a:solidFill>
                <a:latin typeface="Arial"/>
                <a:cs typeface="CiscoSans"/>
              </a:rPr>
              <a:t>IT Planning will Increasingly… </a:t>
            </a:r>
            <a:endParaRPr lang="en-US" sz="2400" dirty="0">
              <a:solidFill>
                <a:srgbClr val="52526D"/>
              </a:solidFill>
              <a:latin typeface="Arial"/>
            </a:endParaRPr>
          </a:p>
        </p:txBody>
      </p:sp>
      <p:sp>
        <p:nvSpPr>
          <p:cNvPr id="6" name="Rectangle 5"/>
          <p:cNvSpPr/>
          <p:nvPr/>
        </p:nvSpPr>
        <p:spPr>
          <a:xfrm>
            <a:off x="2015533" y="2139022"/>
            <a:ext cx="3851867" cy="779700"/>
          </a:xfrm>
          <a:prstGeom prst="rect">
            <a:avLst/>
          </a:prstGeom>
        </p:spPr>
        <p:txBody>
          <a:bodyPr wrap="square" lIns="121904" tIns="60952" rIns="121904" bIns="60952" anchor="ctr">
            <a:spAutoFit/>
          </a:bodyPr>
          <a:lstStyle/>
          <a:p>
            <a:pPr algn="ctr" defTabSz="609431"/>
            <a:r>
              <a:rPr lang="en-US" sz="2100" dirty="0">
                <a:solidFill>
                  <a:srgbClr val="FFFFFF"/>
                </a:solidFill>
                <a:latin typeface="Arial"/>
              </a:rPr>
              <a:t>…involve </a:t>
            </a:r>
            <a:br>
              <a:rPr lang="en-US" sz="2100" dirty="0">
                <a:solidFill>
                  <a:srgbClr val="FFFFFF"/>
                </a:solidFill>
                <a:latin typeface="Arial"/>
              </a:rPr>
            </a:br>
            <a:r>
              <a:rPr lang="en-US" sz="2100" dirty="0">
                <a:solidFill>
                  <a:srgbClr val="FFFFFF"/>
                </a:solidFill>
                <a:latin typeface="Arial"/>
              </a:rPr>
              <a:t>stakeholders from LOBs</a:t>
            </a:r>
            <a:r>
              <a:rPr lang="en-US" sz="2100" baseline="30000" dirty="0">
                <a:solidFill>
                  <a:srgbClr val="FFFFFF"/>
                </a:solidFill>
                <a:latin typeface="Arial"/>
              </a:rPr>
              <a:t>[1]</a:t>
            </a:r>
          </a:p>
        </p:txBody>
      </p:sp>
      <p:sp>
        <p:nvSpPr>
          <p:cNvPr id="30" name="Rectangle 29"/>
          <p:cNvSpPr/>
          <p:nvPr/>
        </p:nvSpPr>
        <p:spPr>
          <a:xfrm>
            <a:off x="6218281" y="1925625"/>
            <a:ext cx="3945939" cy="1436291"/>
          </a:xfrm>
          <a:prstGeom prst="rect">
            <a:avLst/>
          </a:prstGeom>
        </p:spPr>
        <p:txBody>
          <a:bodyPr wrap="square" lIns="121904" tIns="60952" rIns="121904" bIns="60952">
            <a:spAutoFit/>
          </a:bodyPr>
          <a:lstStyle/>
          <a:p>
            <a:pPr algn="ctr" defTabSz="609431"/>
            <a:r>
              <a:rPr lang="en-US" sz="2100" dirty="0">
                <a:solidFill>
                  <a:srgbClr val="FFFFFF"/>
                </a:solidFill>
                <a:latin typeface="Arial"/>
              </a:rPr>
              <a:t>…take place with direct involvement of third-party vendors</a:t>
            </a:r>
            <a:r>
              <a:rPr lang="en-US" sz="2100" baseline="30000" dirty="0">
                <a:solidFill>
                  <a:srgbClr val="FFFFFF"/>
                </a:solidFill>
                <a:latin typeface="Arial"/>
              </a:rPr>
              <a:t>[1]</a:t>
            </a:r>
          </a:p>
          <a:p>
            <a:pPr algn="ctr" defTabSz="609431"/>
            <a:endParaRPr lang="en-US" sz="2100" dirty="0">
              <a:solidFill>
                <a:srgbClr val="FFFFFF"/>
              </a:solidFill>
              <a:latin typeface="Arial"/>
            </a:endParaRPr>
          </a:p>
        </p:txBody>
      </p:sp>
      <p:sp>
        <p:nvSpPr>
          <p:cNvPr id="45" name="TextBox 44"/>
          <p:cNvSpPr txBox="1"/>
          <p:nvPr/>
        </p:nvSpPr>
        <p:spPr>
          <a:xfrm>
            <a:off x="73677" y="6246155"/>
            <a:ext cx="2159115" cy="292380"/>
          </a:xfrm>
          <a:prstGeom prst="rect">
            <a:avLst/>
          </a:prstGeom>
          <a:noFill/>
        </p:spPr>
        <p:txBody>
          <a:bodyPr wrap="none" lIns="121898" tIns="60949" rIns="121898" bIns="60949" rtlCol="0">
            <a:spAutoFit/>
          </a:bodyPr>
          <a:lstStyle/>
          <a:p>
            <a:pPr marL="152376" indent="-152376" defTabSz="609479"/>
            <a:r>
              <a:rPr lang="en-US" sz="1100" dirty="0">
                <a:solidFill>
                  <a:srgbClr val="33828D">
                    <a:lumMod val="75000"/>
                  </a:srgbClr>
                </a:solidFill>
                <a:latin typeface="Arial"/>
              </a:rPr>
              <a:t>[1] Cisco-Intel Customer Study</a:t>
            </a:r>
          </a:p>
        </p:txBody>
      </p:sp>
      <p:sp>
        <p:nvSpPr>
          <p:cNvPr id="44" name="Rectangle 43"/>
          <p:cNvSpPr/>
          <p:nvPr/>
        </p:nvSpPr>
        <p:spPr>
          <a:xfrm>
            <a:off x="473021" y="3163747"/>
            <a:ext cx="11300577" cy="2695684"/>
          </a:xfrm>
          <a:prstGeom prst="rect">
            <a:avLst/>
          </a:prstGeom>
          <a:gradFill flip="none" rotWithShape="1">
            <a:gsLst>
              <a:gs pos="0">
                <a:schemeClr val="accent1">
                  <a:alpha val="0"/>
                </a:schemeClr>
              </a:gs>
              <a:gs pos="100000">
                <a:schemeClr val="accent4"/>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22" rIns="91436" bIns="45722" rtlCol="0" anchor="ctr"/>
          <a:lstStyle/>
          <a:p>
            <a:pPr algn="ctr" defTabSz="609479">
              <a:lnSpc>
                <a:spcPct val="90000"/>
              </a:lnSpc>
              <a:defRPr/>
            </a:pPr>
            <a:endParaRPr lang="en-US" sz="2400" dirty="0">
              <a:solidFill>
                <a:srgbClr val="FFFFFF"/>
              </a:solidFill>
              <a:latin typeface="Arial"/>
            </a:endParaRPr>
          </a:p>
        </p:txBody>
      </p:sp>
      <p:sp>
        <p:nvSpPr>
          <p:cNvPr id="34" name="Round Same Side Corner Rectangle 30"/>
          <p:cNvSpPr/>
          <p:nvPr/>
        </p:nvSpPr>
        <p:spPr bwMode="auto">
          <a:xfrm rot="16200000">
            <a:off x="-725614" y="4420345"/>
            <a:ext cx="2326307" cy="78803"/>
          </a:xfrm>
          <a:prstGeom prst="round2SameRect">
            <a:avLst>
              <a:gd name="adj1" fmla="val 50000"/>
              <a:gd name="adj2" fmla="val 0"/>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anchor="ctr"/>
          <a:lstStyle/>
          <a:p>
            <a:pPr algn="ctr" defTabSz="609479">
              <a:defRPr/>
            </a:pPr>
            <a:endParaRPr lang="en-US" dirty="0">
              <a:solidFill>
                <a:srgbClr val="FFFFFF"/>
              </a:solidFill>
              <a:latin typeface="Arial"/>
            </a:endParaRPr>
          </a:p>
        </p:txBody>
      </p:sp>
      <p:sp>
        <p:nvSpPr>
          <p:cNvPr id="46" name="Round Same Side Corner Rectangle 45"/>
          <p:cNvSpPr/>
          <p:nvPr/>
        </p:nvSpPr>
        <p:spPr bwMode="auto">
          <a:xfrm rot="5400000">
            <a:off x="7896361" y="1585737"/>
            <a:ext cx="1690731" cy="5697848"/>
          </a:xfrm>
          <a:prstGeom prst="round2SameRect">
            <a:avLst>
              <a:gd name="adj1" fmla="val 9091"/>
              <a:gd name="adj2" fmla="val 0"/>
            </a:avLst>
          </a:prstGeom>
          <a:gradFill flip="none" rotWithShape="1">
            <a:gsLst>
              <a:gs pos="0">
                <a:schemeClr val="tx2">
                  <a:lumMod val="60000"/>
                  <a:lumOff val="40000"/>
                </a:schemeClr>
              </a:gs>
              <a:gs pos="100000">
                <a:schemeClr val="accent1"/>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6" rIns="91440" bIns="45726" rtlCol="0" anchor="ctr"/>
          <a:lstStyle/>
          <a:p>
            <a:pPr algn="ctr" defTabSz="609479"/>
            <a:endParaRPr lang="en-US" sz="2400" dirty="0">
              <a:solidFill>
                <a:srgbClr val="FFFFFF"/>
              </a:solidFill>
              <a:latin typeface="Arial"/>
            </a:endParaRPr>
          </a:p>
        </p:txBody>
      </p:sp>
      <p:sp>
        <p:nvSpPr>
          <p:cNvPr id="35" name="Round Same Side Corner Rectangle 34"/>
          <p:cNvSpPr/>
          <p:nvPr/>
        </p:nvSpPr>
        <p:spPr bwMode="auto">
          <a:xfrm rot="5400000">
            <a:off x="2143056" y="1585737"/>
            <a:ext cx="2208055" cy="5697848"/>
          </a:xfrm>
          <a:prstGeom prst="round2SameRect">
            <a:avLst>
              <a:gd name="adj1" fmla="val 9091"/>
              <a:gd name="adj2" fmla="val 0"/>
            </a:avLst>
          </a:prstGeom>
          <a:gradFill flip="none" rotWithShape="1">
            <a:gsLst>
              <a:gs pos="0">
                <a:schemeClr val="accent5">
                  <a:lumMod val="50000"/>
                </a:schemeClr>
              </a:gs>
              <a:gs pos="100000">
                <a:schemeClr val="accent5"/>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609479">
              <a:defRPr/>
            </a:pPr>
            <a:endParaRPr lang="en-US" sz="2400" dirty="0">
              <a:solidFill>
                <a:srgbClr val="FFFFFF"/>
              </a:solidFill>
              <a:latin typeface="Arial"/>
            </a:endParaRPr>
          </a:p>
        </p:txBody>
      </p:sp>
      <p:sp>
        <p:nvSpPr>
          <p:cNvPr id="36" name="Rectangle 66"/>
          <p:cNvSpPr>
            <a:spLocks noChangeArrowheads="1"/>
          </p:cNvSpPr>
          <p:nvPr/>
        </p:nvSpPr>
        <p:spPr bwMode="auto">
          <a:xfrm flipH="1">
            <a:off x="596900" y="3505641"/>
            <a:ext cx="5613989" cy="1908211"/>
          </a:xfrm>
          <a:prstGeom prst="rect">
            <a:avLst/>
          </a:prstGeom>
          <a:noFill/>
          <a:ln w="9525">
            <a:noFill/>
            <a:miter lim="800000"/>
            <a:headEnd/>
            <a:tailEnd/>
          </a:ln>
        </p:spPr>
        <p:txBody>
          <a:bodyPr wrap="square" lIns="121904" tIns="60952" rIns="121904" bIns="60952" anchor="ctr">
            <a:spAutoFit/>
          </a:bodyPr>
          <a:lstStyle/>
          <a:p>
            <a:pPr defTabSz="911393"/>
            <a:r>
              <a:rPr lang="en-US" sz="2100" dirty="0">
                <a:solidFill>
                  <a:srgbClr val="3CBBB9">
                    <a:lumMod val="60000"/>
                    <a:lumOff val="40000"/>
                  </a:srgbClr>
                </a:solidFill>
                <a:latin typeface="Arial"/>
              </a:rPr>
              <a:t>Business-IT Value Creation:</a:t>
            </a:r>
            <a:r>
              <a:rPr lang="en-US" sz="2100" baseline="30000" dirty="0">
                <a:solidFill>
                  <a:srgbClr val="FFFFFF"/>
                </a:solidFill>
                <a:latin typeface="Arial"/>
              </a:rPr>
              <a:t>[1]</a:t>
            </a:r>
            <a:r>
              <a:rPr lang="en-US" sz="2100" dirty="0">
                <a:solidFill>
                  <a:srgbClr val="3CBBB9">
                    <a:lumMod val="60000"/>
                    <a:lumOff val="40000"/>
                  </a:srgbClr>
                </a:solidFill>
                <a:latin typeface="Arial"/>
              </a:rPr>
              <a:t> </a:t>
            </a:r>
            <a:br>
              <a:rPr lang="en-US" sz="2100" dirty="0">
                <a:solidFill>
                  <a:srgbClr val="3CBBB9">
                    <a:lumMod val="60000"/>
                    <a:lumOff val="40000"/>
                  </a:srgbClr>
                </a:solidFill>
                <a:latin typeface="Arial"/>
              </a:rPr>
            </a:br>
            <a:r>
              <a:rPr lang="en-US" dirty="0">
                <a:solidFill>
                  <a:srgbClr val="FFFFFF"/>
                </a:solidFill>
                <a:latin typeface="Arial"/>
              </a:rPr>
              <a:t>IT leaders will need to reimagine what it means </a:t>
            </a:r>
            <a:br>
              <a:rPr lang="en-US" dirty="0">
                <a:solidFill>
                  <a:srgbClr val="FFFFFF"/>
                </a:solidFill>
                <a:latin typeface="Arial"/>
              </a:rPr>
            </a:br>
            <a:r>
              <a:rPr lang="en-US" dirty="0">
                <a:solidFill>
                  <a:srgbClr val="FFFFFF"/>
                </a:solidFill>
                <a:latin typeface="Arial"/>
              </a:rPr>
              <a:t>to partner with the business and share in value creation; this extends to funding mechanisms, budgeting, metrics, planning, governance models, and all aspects of  how IT is managed</a:t>
            </a:r>
            <a:endParaRPr lang="en-US" dirty="0">
              <a:solidFill>
                <a:srgbClr val="FFFFFF"/>
              </a:solidFill>
              <a:latin typeface="Arial"/>
              <a:cs typeface="Arial" pitchFamily="34" charset="0"/>
            </a:endParaRPr>
          </a:p>
        </p:txBody>
      </p:sp>
      <p:sp>
        <p:nvSpPr>
          <p:cNvPr id="9" name="TextBox 8"/>
          <p:cNvSpPr txBox="1"/>
          <p:nvPr/>
        </p:nvSpPr>
        <p:spPr>
          <a:xfrm>
            <a:off x="6162593" y="3819118"/>
            <a:ext cx="2094227" cy="1231103"/>
          </a:xfrm>
          <a:prstGeom prst="rect">
            <a:avLst/>
          </a:prstGeom>
          <a:noFill/>
        </p:spPr>
        <p:txBody>
          <a:bodyPr wrap="none" lIns="121904" tIns="60952" rIns="121904" bIns="60952" rtlCol="0" anchor="ctr">
            <a:spAutoFit/>
          </a:bodyPr>
          <a:lstStyle/>
          <a:p>
            <a:pPr algn="ctr" defTabSz="911393"/>
            <a:r>
              <a:rPr lang="en-US" sz="7200" b="1" dirty="0">
                <a:solidFill>
                  <a:srgbClr val="272848">
                    <a:lumMod val="40000"/>
                    <a:lumOff val="60000"/>
                  </a:srgbClr>
                </a:solidFill>
                <a:latin typeface="Arial"/>
                <a:cs typeface="Arial" pitchFamily="34" charset="0"/>
              </a:rPr>
              <a:t>76%</a:t>
            </a:r>
          </a:p>
        </p:txBody>
      </p:sp>
      <p:sp>
        <p:nvSpPr>
          <p:cNvPr id="10" name="TextBox 9"/>
          <p:cNvSpPr txBox="1"/>
          <p:nvPr/>
        </p:nvSpPr>
        <p:spPr>
          <a:xfrm>
            <a:off x="8077201" y="3980517"/>
            <a:ext cx="3513451" cy="1292645"/>
          </a:xfrm>
          <a:prstGeom prst="rect">
            <a:avLst/>
          </a:prstGeom>
          <a:noFill/>
        </p:spPr>
        <p:txBody>
          <a:bodyPr wrap="square" lIns="121904" tIns="60952" rIns="121904" bIns="60952" rtlCol="0">
            <a:spAutoFit/>
          </a:bodyPr>
          <a:lstStyle/>
          <a:p>
            <a:pPr defTabSz="911393"/>
            <a:r>
              <a:rPr lang="en-US" dirty="0">
                <a:solidFill>
                  <a:srgbClr val="FFFFFF"/>
                </a:solidFill>
                <a:latin typeface="Arial"/>
              </a:rPr>
              <a:t>IT will act as a “broker” of cloud services across internal and external clouds for LOBs</a:t>
            </a:r>
            <a:r>
              <a:rPr lang="en-US" baseline="30000" dirty="0">
                <a:solidFill>
                  <a:srgbClr val="FFFFFF"/>
                </a:solidFill>
                <a:latin typeface="Arial"/>
              </a:rPr>
              <a:t>[1]</a:t>
            </a:r>
            <a:r>
              <a:rPr lang="en-US" dirty="0">
                <a:solidFill>
                  <a:srgbClr val="3CBBB9">
                    <a:lumMod val="60000"/>
                    <a:lumOff val="40000"/>
                  </a:srgbClr>
                </a:solidFill>
                <a:latin typeface="Arial"/>
              </a:rPr>
              <a:t> </a:t>
            </a:r>
            <a:endParaRPr lang="en-US" dirty="0">
              <a:solidFill>
                <a:srgbClr val="FFFFFF"/>
              </a:solidFill>
              <a:latin typeface="Arial"/>
              <a:cs typeface="Arial" pitchFamily="34" charset="0"/>
            </a:endParaRPr>
          </a:p>
        </p:txBody>
      </p:sp>
      <p:grpSp>
        <p:nvGrpSpPr>
          <p:cNvPr id="19" name="Group 70"/>
          <p:cNvGrpSpPr/>
          <p:nvPr/>
        </p:nvGrpSpPr>
        <p:grpSpPr>
          <a:xfrm>
            <a:off x="2652051" y="5578031"/>
            <a:ext cx="9127780" cy="863613"/>
            <a:chOff x="656431" y="2015212"/>
            <a:chExt cx="8232904" cy="647710"/>
          </a:xfrm>
        </p:grpSpPr>
        <p:sp>
          <p:nvSpPr>
            <p:cNvPr id="20" name="Round Same Side Corner Rectangle 30"/>
            <p:cNvSpPr/>
            <p:nvPr/>
          </p:nvSpPr>
          <p:spPr bwMode="auto">
            <a:xfrm rot="5400000" flipH="1">
              <a:off x="8535929" y="2309516"/>
              <a:ext cx="647710" cy="59102"/>
            </a:xfrm>
            <a:custGeom>
              <a:avLst/>
              <a:gdLst>
                <a:gd name="connsiteX0" fmla="*/ 79121 w 820936"/>
                <a:gd name="connsiteY0" fmla="*/ 0 h 158241"/>
                <a:gd name="connsiteX1" fmla="*/ 741816 w 820936"/>
                <a:gd name="connsiteY1" fmla="*/ 0 h 158241"/>
                <a:gd name="connsiteX2" fmla="*/ 820937 w 820936"/>
                <a:gd name="connsiteY2" fmla="*/ 79121 h 158241"/>
                <a:gd name="connsiteX3" fmla="*/ 820936 w 820936"/>
                <a:gd name="connsiteY3" fmla="*/ 158241 h 158241"/>
                <a:gd name="connsiteX4" fmla="*/ 820936 w 820936"/>
                <a:gd name="connsiteY4" fmla="*/ 158241 h 158241"/>
                <a:gd name="connsiteX5" fmla="*/ 0 w 820936"/>
                <a:gd name="connsiteY5" fmla="*/ 158241 h 158241"/>
                <a:gd name="connsiteX6" fmla="*/ 0 w 820936"/>
                <a:gd name="connsiteY6" fmla="*/ 158241 h 158241"/>
                <a:gd name="connsiteX7" fmla="*/ 0 w 820936"/>
                <a:gd name="connsiteY7" fmla="*/ 79121 h 158241"/>
                <a:gd name="connsiteX8" fmla="*/ 79121 w 820936"/>
                <a:gd name="connsiteY8" fmla="*/ 0 h 158241"/>
                <a:gd name="connsiteX0" fmla="*/ 79121 w 820937"/>
                <a:gd name="connsiteY0" fmla="*/ 0 h 158241"/>
                <a:gd name="connsiteX1" fmla="*/ 741816 w 820937"/>
                <a:gd name="connsiteY1" fmla="*/ 0 h 158241"/>
                <a:gd name="connsiteX2" fmla="*/ 820937 w 820937"/>
                <a:gd name="connsiteY2" fmla="*/ 79121 h 158241"/>
                <a:gd name="connsiteX3" fmla="*/ 820936 w 820937"/>
                <a:gd name="connsiteY3" fmla="*/ 158241 h 158241"/>
                <a:gd name="connsiteX4" fmla="*/ 0 w 820937"/>
                <a:gd name="connsiteY4" fmla="*/ 158241 h 158241"/>
                <a:gd name="connsiteX5" fmla="*/ 0 w 820937"/>
                <a:gd name="connsiteY5" fmla="*/ 158241 h 158241"/>
                <a:gd name="connsiteX6" fmla="*/ 0 w 820937"/>
                <a:gd name="connsiteY6" fmla="*/ 79121 h 158241"/>
                <a:gd name="connsiteX7" fmla="*/ 79121 w 820937"/>
                <a:gd name="connsiteY7" fmla="*/ 0 h 158241"/>
                <a:gd name="connsiteX0" fmla="*/ 79121 w 822612"/>
                <a:gd name="connsiteY0" fmla="*/ 0 h 158241"/>
                <a:gd name="connsiteX1" fmla="*/ 741816 w 822612"/>
                <a:gd name="connsiteY1" fmla="*/ 0 h 158241"/>
                <a:gd name="connsiteX2" fmla="*/ 820937 w 822612"/>
                <a:gd name="connsiteY2" fmla="*/ 79121 h 158241"/>
                <a:gd name="connsiteX3" fmla="*/ 674886 w 822612"/>
                <a:gd name="connsiteY3" fmla="*/ 88391 h 158241"/>
                <a:gd name="connsiteX4" fmla="*/ 0 w 822612"/>
                <a:gd name="connsiteY4" fmla="*/ 158241 h 158241"/>
                <a:gd name="connsiteX5" fmla="*/ 0 w 822612"/>
                <a:gd name="connsiteY5" fmla="*/ 158241 h 158241"/>
                <a:gd name="connsiteX6" fmla="*/ 0 w 822612"/>
                <a:gd name="connsiteY6" fmla="*/ 79121 h 158241"/>
                <a:gd name="connsiteX7" fmla="*/ 79121 w 822612"/>
                <a:gd name="connsiteY7" fmla="*/ 0 h 158241"/>
                <a:gd name="connsiteX0" fmla="*/ 79121 w 822612"/>
                <a:gd name="connsiteY0" fmla="*/ 0 h 158241"/>
                <a:gd name="connsiteX1" fmla="*/ 741816 w 822612"/>
                <a:gd name="connsiteY1" fmla="*/ 0 h 158241"/>
                <a:gd name="connsiteX2" fmla="*/ 820937 w 822612"/>
                <a:gd name="connsiteY2" fmla="*/ 79121 h 158241"/>
                <a:gd name="connsiteX3" fmla="*/ 674886 w 822612"/>
                <a:gd name="connsiteY3" fmla="*/ 88391 h 158241"/>
                <a:gd name="connsiteX4" fmla="*/ 0 w 822612"/>
                <a:gd name="connsiteY4" fmla="*/ 158241 h 158241"/>
                <a:gd name="connsiteX5" fmla="*/ 0 w 822612"/>
                <a:gd name="connsiteY5" fmla="*/ 79121 h 158241"/>
                <a:gd name="connsiteX6" fmla="*/ 79121 w 822612"/>
                <a:gd name="connsiteY6" fmla="*/ 0 h 158241"/>
                <a:gd name="connsiteX0" fmla="*/ 79121 w 822612"/>
                <a:gd name="connsiteY0" fmla="*/ 0 h 88391"/>
                <a:gd name="connsiteX1" fmla="*/ 741816 w 822612"/>
                <a:gd name="connsiteY1" fmla="*/ 0 h 88391"/>
                <a:gd name="connsiteX2" fmla="*/ 820937 w 822612"/>
                <a:gd name="connsiteY2" fmla="*/ 79121 h 88391"/>
                <a:gd name="connsiteX3" fmla="*/ 674886 w 822612"/>
                <a:gd name="connsiteY3" fmla="*/ 88391 h 88391"/>
                <a:gd name="connsiteX4" fmla="*/ 79375 w 822612"/>
                <a:gd name="connsiteY4" fmla="*/ 66169 h 88391"/>
                <a:gd name="connsiteX5" fmla="*/ 0 w 822612"/>
                <a:gd name="connsiteY5" fmla="*/ 79121 h 88391"/>
                <a:gd name="connsiteX6" fmla="*/ 79121 w 822612"/>
                <a:gd name="connsiteY6" fmla="*/ 0 h 88391"/>
                <a:gd name="connsiteX0" fmla="*/ 79122 w 822613"/>
                <a:gd name="connsiteY0" fmla="*/ 0 h 88391"/>
                <a:gd name="connsiteX1" fmla="*/ 741817 w 822613"/>
                <a:gd name="connsiteY1" fmla="*/ 0 h 88391"/>
                <a:gd name="connsiteX2" fmla="*/ 820938 w 822613"/>
                <a:gd name="connsiteY2" fmla="*/ 79121 h 88391"/>
                <a:gd name="connsiteX3" fmla="*/ 674887 w 822613"/>
                <a:gd name="connsiteY3" fmla="*/ 88391 h 88391"/>
                <a:gd name="connsiteX4" fmla="*/ 79376 w 822613"/>
                <a:gd name="connsiteY4" fmla="*/ 66169 h 88391"/>
                <a:gd name="connsiteX5" fmla="*/ 0 w 822613"/>
                <a:gd name="connsiteY5" fmla="*/ 67217 h 88391"/>
                <a:gd name="connsiteX6" fmla="*/ 79122 w 822613"/>
                <a:gd name="connsiteY6" fmla="*/ 0 h 88391"/>
                <a:gd name="connsiteX0" fmla="*/ 79122 w 822613"/>
                <a:gd name="connsiteY0" fmla="*/ 0 h 81606"/>
                <a:gd name="connsiteX1" fmla="*/ 741817 w 822613"/>
                <a:gd name="connsiteY1" fmla="*/ 0 h 81606"/>
                <a:gd name="connsiteX2" fmla="*/ 820938 w 822613"/>
                <a:gd name="connsiteY2" fmla="*/ 79121 h 81606"/>
                <a:gd name="connsiteX3" fmla="*/ 674887 w 822613"/>
                <a:gd name="connsiteY3" fmla="*/ 76485 h 81606"/>
                <a:gd name="connsiteX4" fmla="*/ 79376 w 822613"/>
                <a:gd name="connsiteY4" fmla="*/ 66169 h 81606"/>
                <a:gd name="connsiteX5" fmla="*/ 0 w 822613"/>
                <a:gd name="connsiteY5" fmla="*/ 67217 h 81606"/>
                <a:gd name="connsiteX6" fmla="*/ 79122 w 822613"/>
                <a:gd name="connsiteY6" fmla="*/ 0 h 81606"/>
                <a:gd name="connsiteX0" fmla="*/ 79122 w 822613"/>
                <a:gd name="connsiteY0" fmla="*/ 0 h 83742"/>
                <a:gd name="connsiteX1" fmla="*/ 741817 w 822613"/>
                <a:gd name="connsiteY1" fmla="*/ 0 h 83742"/>
                <a:gd name="connsiteX2" fmla="*/ 820938 w 822613"/>
                <a:gd name="connsiteY2" fmla="*/ 79121 h 83742"/>
                <a:gd name="connsiteX3" fmla="*/ 674887 w 822613"/>
                <a:gd name="connsiteY3" fmla="*/ 76485 h 83742"/>
                <a:gd name="connsiteX4" fmla="*/ 79376 w 822613"/>
                <a:gd name="connsiteY4" fmla="*/ 66169 h 83742"/>
                <a:gd name="connsiteX5" fmla="*/ 0 w 822613"/>
                <a:gd name="connsiteY5" fmla="*/ 67217 h 83742"/>
                <a:gd name="connsiteX6" fmla="*/ 79122 w 822613"/>
                <a:gd name="connsiteY6" fmla="*/ 0 h 83742"/>
                <a:gd name="connsiteX0" fmla="*/ 79122 w 824201"/>
                <a:gd name="connsiteY0" fmla="*/ 0 h 79202"/>
                <a:gd name="connsiteX1" fmla="*/ 741817 w 824201"/>
                <a:gd name="connsiteY1" fmla="*/ 0 h 79202"/>
                <a:gd name="connsiteX2" fmla="*/ 820938 w 824201"/>
                <a:gd name="connsiteY2" fmla="*/ 79121 h 79202"/>
                <a:gd name="connsiteX3" fmla="*/ 674887 w 824201"/>
                <a:gd name="connsiteY3" fmla="*/ 76485 h 79202"/>
                <a:gd name="connsiteX4" fmla="*/ 79376 w 824201"/>
                <a:gd name="connsiteY4" fmla="*/ 66169 h 79202"/>
                <a:gd name="connsiteX5" fmla="*/ 0 w 824201"/>
                <a:gd name="connsiteY5" fmla="*/ 67217 h 79202"/>
                <a:gd name="connsiteX6" fmla="*/ 79122 w 824201"/>
                <a:gd name="connsiteY6" fmla="*/ 0 h 79202"/>
                <a:gd name="connsiteX0" fmla="*/ 79122 w 820974"/>
                <a:gd name="connsiteY0" fmla="*/ 0 h 93467"/>
                <a:gd name="connsiteX1" fmla="*/ 741817 w 820974"/>
                <a:gd name="connsiteY1" fmla="*/ 0 h 93467"/>
                <a:gd name="connsiteX2" fmla="*/ 820938 w 820974"/>
                <a:gd name="connsiteY2" fmla="*/ 79121 h 93467"/>
                <a:gd name="connsiteX3" fmla="*/ 674887 w 820974"/>
                <a:gd name="connsiteY3" fmla="*/ 76485 h 93467"/>
                <a:gd name="connsiteX4" fmla="*/ 79376 w 820974"/>
                <a:gd name="connsiteY4" fmla="*/ 66169 h 93467"/>
                <a:gd name="connsiteX5" fmla="*/ 0 w 820974"/>
                <a:gd name="connsiteY5" fmla="*/ 67217 h 93467"/>
                <a:gd name="connsiteX6" fmla="*/ 79122 w 820974"/>
                <a:gd name="connsiteY6" fmla="*/ 0 h 93467"/>
                <a:gd name="connsiteX0" fmla="*/ 79122 w 820938"/>
                <a:gd name="connsiteY0" fmla="*/ 0 h 79121"/>
                <a:gd name="connsiteX1" fmla="*/ 741817 w 820938"/>
                <a:gd name="connsiteY1" fmla="*/ 0 h 79121"/>
                <a:gd name="connsiteX2" fmla="*/ 820938 w 820938"/>
                <a:gd name="connsiteY2" fmla="*/ 79121 h 79121"/>
                <a:gd name="connsiteX3" fmla="*/ 674887 w 820938"/>
                <a:gd name="connsiteY3" fmla="*/ 76485 h 79121"/>
                <a:gd name="connsiteX4" fmla="*/ 79376 w 820938"/>
                <a:gd name="connsiteY4" fmla="*/ 66169 h 79121"/>
                <a:gd name="connsiteX5" fmla="*/ 0 w 820938"/>
                <a:gd name="connsiteY5" fmla="*/ 67217 h 79121"/>
                <a:gd name="connsiteX6" fmla="*/ 79122 w 820938"/>
                <a:gd name="connsiteY6" fmla="*/ 0 h 79121"/>
                <a:gd name="connsiteX0" fmla="*/ 79122 w 811413"/>
                <a:gd name="connsiteY0" fmla="*/ 0 h 76485"/>
                <a:gd name="connsiteX1" fmla="*/ 741817 w 811413"/>
                <a:gd name="connsiteY1" fmla="*/ 0 h 76485"/>
                <a:gd name="connsiteX2" fmla="*/ 811413 w 811413"/>
                <a:gd name="connsiteY2" fmla="*/ 74359 h 76485"/>
                <a:gd name="connsiteX3" fmla="*/ 674887 w 811413"/>
                <a:gd name="connsiteY3" fmla="*/ 76485 h 76485"/>
                <a:gd name="connsiteX4" fmla="*/ 79376 w 811413"/>
                <a:gd name="connsiteY4" fmla="*/ 66169 h 76485"/>
                <a:gd name="connsiteX5" fmla="*/ 0 w 811413"/>
                <a:gd name="connsiteY5" fmla="*/ 67217 h 76485"/>
                <a:gd name="connsiteX6" fmla="*/ 79122 w 811413"/>
                <a:gd name="connsiteY6" fmla="*/ 0 h 76485"/>
                <a:gd name="connsiteX0" fmla="*/ 79122 w 811413"/>
                <a:gd name="connsiteY0" fmla="*/ 0 h 74359"/>
                <a:gd name="connsiteX1" fmla="*/ 741817 w 811413"/>
                <a:gd name="connsiteY1" fmla="*/ 0 h 74359"/>
                <a:gd name="connsiteX2" fmla="*/ 811413 w 811413"/>
                <a:gd name="connsiteY2" fmla="*/ 74359 h 74359"/>
                <a:gd name="connsiteX3" fmla="*/ 674887 w 811413"/>
                <a:gd name="connsiteY3" fmla="*/ 74104 h 74359"/>
                <a:gd name="connsiteX4" fmla="*/ 79376 w 811413"/>
                <a:gd name="connsiteY4" fmla="*/ 66169 h 74359"/>
                <a:gd name="connsiteX5" fmla="*/ 0 w 811413"/>
                <a:gd name="connsiteY5" fmla="*/ 67217 h 74359"/>
                <a:gd name="connsiteX6" fmla="*/ 79122 w 811413"/>
                <a:gd name="connsiteY6" fmla="*/ 0 h 74359"/>
                <a:gd name="connsiteX0" fmla="*/ 79122 w 811413"/>
                <a:gd name="connsiteY0" fmla="*/ 0 h 77915"/>
                <a:gd name="connsiteX1" fmla="*/ 741817 w 811413"/>
                <a:gd name="connsiteY1" fmla="*/ 0 h 77915"/>
                <a:gd name="connsiteX2" fmla="*/ 811413 w 811413"/>
                <a:gd name="connsiteY2" fmla="*/ 74359 h 77915"/>
                <a:gd name="connsiteX3" fmla="*/ 79376 w 811413"/>
                <a:gd name="connsiteY3" fmla="*/ 66169 h 77915"/>
                <a:gd name="connsiteX4" fmla="*/ 0 w 811413"/>
                <a:gd name="connsiteY4" fmla="*/ 67217 h 77915"/>
                <a:gd name="connsiteX5" fmla="*/ 79122 w 811413"/>
                <a:gd name="connsiteY5" fmla="*/ 0 h 77915"/>
                <a:gd name="connsiteX0" fmla="*/ 79122 w 811413"/>
                <a:gd name="connsiteY0" fmla="*/ 0 h 80291"/>
                <a:gd name="connsiteX1" fmla="*/ 741817 w 811413"/>
                <a:gd name="connsiteY1" fmla="*/ 0 h 80291"/>
                <a:gd name="connsiteX2" fmla="*/ 811413 w 811413"/>
                <a:gd name="connsiteY2" fmla="*/ 74359 h 80291"/>
                <a:gd name="connsiteX3" fmla="*/ 0 w 811413"/>
                <a:gd name="connsiteY3" fmla="*/ 67217 h 80291"/>
                <a:gd name="connsiteX4" fmla="*/ 79122 w 811413"/>
                <a:gd name="connsiteY4" fmla="*/ 0 h 80291"/>
                <a:gd name="connsiteX0" fmla="*/ 79122 w 811413"/>
                <a:gd name="connsiteY0" fmla="*/ 0 h 74359"/>
                <a:gd name="connsiteX1" fmla="*/ 741817 w 811413"/>
                <a:gd name="connsiteY1" fmla="*/ 0 h 74359"/>
                <a:gd name="connsiteX2" fmla="*/ 811413 w 811413"/>
                <a:gd name="connsiteY2" fmla="*/ 74359 h 74359"/>
                <a:gd name="connsiteX3" fmla="*/ 0 w 811413"/>
                <a:gd name="connsiteY3" fmla="*/ 67217 h 74359"/>
                <a:gd name="connsiteX4" fmla="*/ 79122 w 811413"/>
                <a:gd name="connsiteY4" fmla="*/ 0 h 74359"/>
                <a:gd name="connsiteX0" fmla="*/ 79122 w 811413"/>
                <a:gd name="connsiteY0" fmla="*/ 0 h 74359"/>
                <a:gd name="connsiteX1" fmla="*/ 741817 w 811413"/>
                <a:gd name="connsiteY1" fmla="*/ 0 h 74359"/>
                <a:gd name="connsiteX2" fmla="*/ 811413 w 811413"/>
                <a:gd name="connsiteY2" fmla="*/ 74359 h 74359"/>
                <a:gd name="connsiteX3" fmla="*/ 0 w 811413"/>
                <a:gd name="connsiteY3" fmla="*/ 67217 h 74359"/>
                <a:gd name="connsiteX4" fmla="*/ 79122 w 811413"/>
                <a:gd name="connsiteY4" fmla="*/ 0 h 74359"/>
                <a:gd name="connsiteX0" fmla="*/ 79122 w 811413"/>
                <a:gd name="connsiteY0" fmla="*/ 0 h 74359"/>
                <a:gd name="connsiteX1" fmla="*/ 741817 w 811413"/>
                <a:gd name="connsiteY1" fmla="*/ 0 h 74359"/>
                <a:gd name="connsiteX2" fmla="*/ 811413 w 811413"/>
                <a:gd name="connsiteY2" fmla="*/ 74359 h 74359"/>
                <a:gd name="connsiteX3" fmla="*/ 0 w 811413"/>
                <a:gd name="connsiteY3" fmla="*/ 67217 h 74359"/>
                <a:gd name="connsiteX4" fmla="*/ 79122 w 811413"/>
                <a:gd name="connsiteY4" fmla="*/ 0 h 74359"/>
                <a:gd name="connsiteX0" fmla="*/ 79122 w 811582"/>
                <a:gd name="connsiteY0" fmla="*/ 0 h 74359"/>
                <a:gd name="connsiteX1" fmla="*/ 741817 w 811582"/>
                <a:gd name="connsiteY1" fmla="*/ 0 h 74359"/>
                <a:gd name="connsiteX2" fmla="*/ 811413 w 811582"/>
                <a:gd name="connsiteY2" fmla="*/ 74359 h 74359"/>
                <a:gd name="connsiteX3" fmla="*/ 0 w 811582"/>
                <a:gd name="connsiteY3" fmla="*/ 67217 h 74359"/>
                <a:gd name="connsiteX4" fmla="*/ 79122 w 811582"/>
                <a:gd name="connsiteY4" fmla="*/ 0 h 74359"/>
                <a:gd name="connsiteX0" fmla="*/ 79122 w 811413"/>
                <a:gd name="connsiteY0" fmla="*/ 0 h 74359"/>
                <a:gd name="connsiteX1" fmla="*/ 741817 w 811413"/>
                <a:gd name="connsiteY1" fmla="*/ 0 h 74359"/>
                <a:gd name="connsiteX2" fmla="*/ 811413 w 811413"/>
                <a:gd name="connsiteY2" fmla="*/ 74359 h 74359"/>
                <a:gd name="connsiteX3" fmla="*/ 0 w 811413"/>
                <a:gd name="connsiteY3" fmla="*/ 67217 h 74359"/>
                <a:gd name="connsiteX4" fmla="*/ 79122 w 811413"/>
                <a:gd name="connsiteY4" fmla="*/ 0 h 74359"/>
                <a:gd name="connsiteX0" fmla="*/ 79122 w 811413"/>
                <a:gd name="connsiteY0" fmla="*/ 0 h 69597"/>
                <a:gd name="connsiteX1" fmla="*/ 741817 w 811413"/>
                <a:gd name="connsiteY1" fmla="*/ 0 h 69597"/>
                <a:gd name="connsiteX2" fmla="*/ 811413 w 811413"/>
                <a:gd name="connsiteY2" fmla="*/ 69597 h 69597"/>
                <a:gd name="connsiteX3" fmla="*/ 0 w 811413"/>
                <a:gd name="connsiteY3" fmla="*/ 67217 h 69597"/>
                <a:gd name="connsiteX4" fmla="*/ 79122 w 811413"/>
                <a:gd name="connsiteY4" fmla="*/ 0 h 69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3" h="69597">
                  <a:moveTo>
                    <a:pt x="79122" y="0"/>
                  </a:moveTo>
                  <a:lnTo>
                    <a:pt x="741817" y="0"/>
                  </a:lnTo>
                  <a:cubicBezTo>
                    <a:pt x="785514" y="0"/>
                    <a:pt x="809297" y="23946"/>
                    <a:pt x="811413" y="69597"/>
                  </a:cubicBezTo>
                  <a:lnTo>
                    <a:pt x="0" y="67217"/>
                  </a:lnTo>
                  <a:cubicBezTo>
                    <a:pt x="0" y="23520"/>
                    <a:pt x="35425" y="0"/>
                    <a:pt x="79122" y="0"/>
                  </a:cubicBezTo>
                  <a:close/>
                </a:path>
              </a:pathLst>
            </a:cu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479">
                <a:defRPr/>
              </a:pPr>
              <a:endParaRPr lang="en-US" dirty="0">
                <a:solidFill>
                  <a:srgbClr val="FFFFFF"/>
                </a:solidFill>
                <a:latin typeface="Arial"/>
              </a:endParaRPr>
            </a:p>
          </p:txBody>
        </p:sp>
        <p:grpSp>
          <p:nvGrpSpPr>
            <p:cNvPr id="21" name="Group 39"/>
            <p:cNvGrpSpPr>
              <a:grpSpLocks/>
            </p:cNvGrpSpPr>
            <p:nvPr/>
          </p:nvGrpSpPr>
          <p:grpSpPr bwMode="auto">
            <a:xfrm flipH="1">
              <a:off x="657224" y="2057103"/>
              <a:ext cx="8228882" cy="551395"/>
              <a:chOff x="2603501" y="2122628"/>
              <a:chExt cx="10829092" cy="725057"/>
            </a:xfrm>
          </p:grpSpPr>
          <p:sp>
            <p:nvSpPr>
              <p:cNvPr id="37" name="Round Same Side Corner Rectangle 36"/>
              <p:cNvSpPr/>
              <p:nvPr/>
            </p:nvSpPr>
            <p:spPr>
              <a:xfrm rot="5400000">
                <a:off x="7655518" y="-2929389"/>
                <a:ext cx="725057" cy="10829092"/>
              </a:xfrm>
              <a:prstGeom prst="round2SameRect">
                <a:avLst>
                  <a:gd name="adj1" fmla="val 9091"/>
                  <a:gd name="adj2" fmla="val 0"/>
                </a:avLst>
              </a:prstGeom>
              <a:gradFill flip="none" rotWithShape="1">
                <a:gsLst>
                  <a:gs pos="1000">
                    <a:schemeClr val="accent5">
                      <a:lumMod val="50000"/>
                    </a:schemeClr>
                  </a:gs>
                  <a:gs pos="100000">
                    <a:schemeClr val="accent5"/>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79">
                  <a:defRPr/>
                </a:pPr>
                <a:endParaRPr lang="en-US" sz="2400" dirty="0">
                  <a:solidFill>
                    <a:srgbClr val="FFFFFF"/>
                  </a:solidFill>
                  <a:latin typeface="Arial"/>
                </a:endParaRPr>
              </a:p>
            </p:txBody>
          </p:sp>
          <p:sp>
            <p:nvSpPr>
              <p:cNvPr id="38" name="Chevron 37"/>
              <p:cNvSpPr/>
              <p:nvPr/>
            </p:nvSpPr>
            <p:spPr>
              <a:xfrm rot="10800000">
                <a:off x="12827195" y="2275316"/>
                <a:ext cx="546029" cy="420301"/>
              </a:xfrm>
              <a:prstGeom prst="chevron">
                <a:avLst/>
              </a:prstGeom>
              <a:gradFill flip="none" rotWithShape="1">
                <a:gsLst>
                  <a:gs pos="0">
                    <a:srgbClr val="0096D6">
                      <a:shade val="30000"/>
                      <a:satMod val="115000"/>
                      <a:alpha val="0"/>
                    </a:srgbClr>
                  </a:gs>
                  <a:gs pos="50000">
                    <a:srgbClr val="0096D6">
                      <a:shade val="67500"/>
                      <a:satMod val="115000"/>
                      <a:alpha val="29000"/>
                    </a:srgbClr>
                  </a:gs>
                  <a:gs pos="100000">
                    <a:schemeClr val="bg1"/>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479">
                  <a:defRPr/>
                </a:pPr>
                <a:endParaRPr lang="en-US" dirty="0">
                  <a:solidFill>
                    <a:srgbClr val="000000"/>
                  </a:solidFill>
                  <a:latin typeface="Arial"/>
                </a:endParaRPr>
              </a:p>
            </p:txBody>
          </p:sp>
        </p:grpSp>
        <p:sp>
          <p:nvSpPr>
            <p:cNvPr id="22" name="Rectangle 36"/>
            <p:cNvSpPr>
              <a:spLocks noChangeArrowheads="1"/>
            </p:cNvSpPr>
            <p:nvPr/>
          </p:nvSpPr>
          <p:spPr bwMode="auto">
            <a:xfrm flipH="1">
              <a:off x="1295398" y="2085762"/>
              <a:ext cx="7526339" cy="553998"/>
            </a:xfrm>
            <a:prstGeom prst="rect">
              <a:avLst/>
            </a:prstGeom>
            <a:noFill/>
            <a:ln w="9525">
              <a:noFill/>
              <a:miter lim="800000"/>
              <a:headEnd/>
              <a:tailEnd/>
            </a:ln>
          </p:spPr>
          <p:txBody>
            <a:bodyPr wrap="square">
              <a:spAutoFit/>
            </a:bodyPr>
            <a:lstStyle/>
            <a:p>
              <a:pPr defTabSz="609479"/>
              <a:r>
                <a:rPr lang="en-US" sz="1600" dirty="0">
                  <a:solidFill>
                    <a:srgbClr val="FFFFFF"/>
                  </a:solidFill>
                  <a:latin typeface="Arial"/>
                </a:rPr>
                <a:t>By 2016, </a:t>
              </a:r>
              <a:r>
                <a:rPr lang="en-US" sz="2100" dirty="0">
                  <a:solidFill>
                    <a:srgbClr val="FFFFFF"/>
                  </a:solidFill>
                  <a:latin typeface="Arial"/>
                </a:rPr>
                <a:t>80% of the IT budget </a:t>
              </a:r>
              <a:r>
                <a:rPr lang="en-US" sz="1600" dirty="0">
                  <a:solidFill>
                    <a:srgbClr val="FFFFFF"/>
                  </a:solidFill>
                  <a:latin typeface="Arial"/>
                </a:rPr>
                <a:t>will be based on </a:t>
              </a:r>
              <a:r>
                <a:rPr lang="en-US" sz="2100" dirty="0">
                  <a:solidFill>
                    <a:srgbClr val="FFFFFF"/>
                  </a:solidFill>
                  <a:latin typeface="Arial"/>
                </a:rPr>
                <a:t>providing a broad portfolio of IT and business services.</a:t>
              </a:r>
              <a:r>
                <a:rPr lang="en-US" sz="2100" baseline="30000" dirty="0">
                  <a:solidFill>
                    <a:srgbClr val="FFFFFF"/>
                  </a:solidFill>
                  <a:latin typeface="Arial"/>
                </a:rPr>
                <a:t> [2]</a:t>
              </a:r>
              <a:r>
                <a:rPr lang="en-US" sz="2100" dirty="0">
                  <a:solidFill>
                    <a:srgbClr val="FFFFFF"/>
                  </a:solidFill>
                  <a:latin typeface="Arial"/>
                </a:rPr>
                <a:t> </a:t>
              </a:r>
            </a:p>
          </p:txBody>
        </p:sp>
        <p:grpSp>
          <p:nvGrpSpPr>
            <p:cNvPr id="23" name="Group 48"/>
            <p:cNvGrpSpPr/>
            <p:nvPr/>
          </p:nvGrpSpPr>
          <p:grpSpPr>
            <a:xfrm>
              <a:off x="656431" y="2078100"/>
              <a:ext cx="560961" cy="507369"/>
              <a:chOff x="4581528" y="1499243"/>
              <a:chExt cx="1323972" cy="1197485"/>
            </a:xfrm>
          </p:grpSpPr>
          <p:sp>
            <p:nvSpPr>
              <p:cNvPr id="24" name="Round Same Side Corner Rectangle 5"/>
              <p:cNvSpPr/>
              <p:nvPr/>
            </p:nvSpPr>
            <p:spPr>
              <a:xfrm rot="5400000">
                <a:off x="4644771" y="1436000"/>
                <a:ext cx="1197485" cy="1323972"/>
              </a:xfrm>
              <a:prstGeom prst="round2SameRect">
                <a:avLst>
                  <a:gd name="adj1" fmla="val 50000"/>
                  <a:gd name="adj2" fmla="val 0"/>
                </a:avLst>
              </a:prstGeom>
              <a:gradFill flip="none" rotWithShape="1">
                <a:gsLst>
                  <a:gs pos="0">
                    <a:schemeClr val="accent1"/>
                  </a:gs>
                  <a:gs pos="100000">
                    <a:schemeClr val="accent5"/>
                  </a:gs>
                </a:gsLst>
                <a:lin ang="5400000" scaled="1"/>
                <a:tileRect/>
              </a:gra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79"/>
                <a:endParaRPr lang="en-US" sz="2400" dirty="0">
                  <a:solidFill>
                    <a:srgbClr val="FFFFFF"/>
                  </a:solidFill>
                  <a:latin typeface="Arial"/>
                </a:endParaRPr>
              </a:p>
            </p:txBody>
          </p:sp>
          <p:grpSp>
            <p:nvGrpSpPr>
              <p:cNvPr id="25" name="Group 18"/>
              <p:cNvGrpSpPr/>
              <p:nvPr/>
            </p:nvGrpSpPr>
            <p:grpSpPr>
              <a:xfrm>
                <a:off x="4827816" y="1723308"/>
                <a:ext cx="715734" cy="715734"/>
                <a:chOff x="3190149" y="1753569"/>
                <a:chExt cx="733425" cy="733425"/>
              </a:xfrm>
            </p:grpSpPr>
            <p:sp>
              <p:nvSpPr>
                <p:cNvPr id="27" name="Oval 26"/>
                <p:cNvSpPr/>
                <p:nvPr/>
              </p:nvSpPr>
              <p:spPr>
                <a:xfrm>
                  <a:off x="3190149" y="1753569"/>
                  <a:ext cx="733425" cy="733425"/>
                </a:xfrm>
                <a:prstGeom prst="ellipse">
                  <a:avLst/>
                </a:prstGeom>
                <a:gradFill flip="none" rotWithShape="1">
                  <a:gsLst>
                    <a:gs pos="0">
                      <a:schemeClr val="accent1">
                        <a:lumMod val="75000"/>
                      </a:schemeClr>
                    </a:gs>
                    <a:gs pos="100000">
                      <a:schemeClr val="accent6"/>
                    </a:gs>
                  </a:gsLst>
                  <a:lin ang="54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79"/>
                  <a:endParaRPr lang="en-US" dirty="0">
                    <a:solidFill>
                      <a:srgbClr val="FFFFFF"/>
                    </a:solidFill>
                    <a:latin typeface="Arial"/>
                  </a:endParaRPr>
                </a:p>
              </p:txBody>
            </p:sp>
            <p:sp>
              <p:nvSpPr>
                <p:cNvPr id="33" name="L-Shape 32"/>
                <p:cNvSpPr/>
                <p:nvPr/>
              </p:nvSpPr>
              <p:spPr>
                <a:xfrm rot="18973119" flipH="1">
                  <a:off x="3447279" y="2020267"/>
                  <a:ext cx="200024" cy="200024"/>
                </a:xfrm>
                <a:prstGeom prst="corner">
                  <a:avLst>
                    <a:gd name="adj1" fmla="val 34523"/>
                    <a:gd name="adj2" fmla="val 35715"/>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79"/>
                  <a:endParaRPr lang="en-US" sz="2400" dirty="0">
                    <a:solidFill>
                      <a:srgbClr val="FFFFFF"/>
                    </a:solidFill>
                    <a:latin typeface="Arial"/>
                  </a:endParaRPr>
                </a:p>
              </p:txBody>
            </p:sp>
          </p:grpSp>
        </p:grpSp>
      </p:grpSp>
      <p:sp>
        <p:nvSpPr>
          <p:cNvPr id="39" name="TextBox 38"/>
          <p:cNvSpPr txBox="1"/>
          <p:nvPr/>
        </p:nvSpPr>
        <p:spPr>
          <a:xfrm>
            <a:off x="71908" y="6399091"/>
            <a:ext cx="5714512" cy="430879"/>
          </a:xfrm>
          <a:prstGeom prst="rect">
            <a:avLst/>
          </a:prstGeom>
          <a:noFill/>
        </p:spPr>
        <p:txBody>
          <a:bodyPr wrap="none" lIns="121898" tIns="60949" rIns="121898" bIns="60949" rtlCol="0">
            <a:spAutoFit/>
          </a:bodyPr>
          <a:lstStyle/>
          <a:p>
            <a:pPr marL="152376" indent="-152376" defTabSz="609479"/>
            <a:r>
              <a:rPr lang="en-US" sz="1100" dirty="0">
                <a:solidFill>
                  <a:srgbClr val="33828D">
                    <a:lumMod val="75000"/>
                  </a:srgbClr>
                </a:solidFill>
                <a:latin typeface="Arial"/>
              </a:rPr>
              <a:t>[2] IDC Worldwide CIO Agenda 2014 Top 10 Predictions, doc #244647, December 2013</a:t>
            </a:r>
          </a:p>
          <a:p>
            <a:pPr marL="152376" indent="-152376" defTabSz="609479"/>
            <a:endParaRPr lang="en-US" sz="900" dirty="0">
              <a:solidFill>
                <a:srgbClr val="33828D">
                  <a:lumMod val="75000"/>
                </a:srgbClr>
              </a:solidFill>
              <a:latin typeface="Arial"/>
            </a:endParaRPr>
          </a:p>
        </p:txBody>
      </p:sp>
      <p:sp>
        <p:nvSpPr>
          <p:cNvPr id="40" name="Title 3"/>
          <p:cNvSpPr txBox="1">
            <a:spLocks/>
          </p:cNvSpPr>
          <p:nvPr/>
        </p:nvSpPr>
        <p:spPr>
          <a:xfrm>
            <a:off x="533403" y="9"/>
            <a:ext cx="9883140" cy="952499"/>
          </a:xfrm>
          <a:prstGeom prst="rect">
            <a:avLst/>
          </a:prstGeom>
        </p:spPr>
        <p:txBody>
          <a:bodyPr vert="horz" lIns="121882" tIns="60941" rIns="121882" bIns="60941" rtlCol="0" anchor="t" anchorCtr="0">
            <a:noAutofit/>
          </a:bodyPr>
          <a:lstStyle>
            <a:lvl1pPr algn="l" defTabSz="914248" rtl="0" eaLnBrk="1" latinLnBrk="0" hangingPunct="1">
              <a:lnSpc>
                <a:spcPct val="90000"/>
              </a:lnSpc>
              <a:spcBef>
                <a:spcPct val="0"/>
              </a:spcBef>
              <a:buNone/>
              <a:defRPr lang="en-US" sz="4000" b="0" i="0" kern="1200" spc="0" baseline="0">
                <a:solidFill>
                  <a:srgbClr val="00A2BF"/>
                </a:solidFill>
                <a:latin typeface="+mj-lt"/>
                <a:ea typeface="+mj-ea"/>
                <a:cs typeface="CiscoSans Thin"/>
              </a:defRPr>
            </a:lvl1pPr>
          </a:lstStyle>
          <a:p>
            <a:r>
              <a:rPr lang="en-US" sz="2800" dirty="0">
                <a:solidFill>
                  <a:srgbClr val="0000FF"/>
                </a:solidFill>
              </a:rPr>
              <a:t>To Deliver The Benefits of Cloud, IT Is Increasingly Acting As A Broker Of Services</a:t>
            </a:r>
          </a:p>
        </p:txBody>
      </p:sp>
    </p:spTree>
    <p:extLst>
      <p:ext uri="{BB962C8B-B14F-4D97-AF65-F5344CB8AC3E}">
        <p14:creationId xmlns:p14="http://schemas.microsoft.com/office/powerpoint/2010/main" val="1203870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p:cNvSpPr/>
          <p:nvPr/>
        </p:nvSpPr>
        <p:spPr>
          <a:xfrm>
            <a:off x="473021" y="1394887"/>
            <a:ext cx="11300577" cy="5244497"/>
          </a:xfrm>
          <a:prstGeom prst="rect">
            <a:avLst/>
          </a:prstGeom>
          <a:gradFill flip="none" rotWithShape="1">
            <a:gsLst>
              <a:gs pos="0">
                <a:schemeClr val="accent1">
                  <a:alpha val="0"/>
                </a:schemeClr>
              </a:gs>
              <a:gs pos="100000">
                <a:schemeClr val="accent4"/>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22" rIns="91436" bIns="45722" rtlCol="0" anchor="ctr"/>
          <a:lstStyle/>
          <a:p>
            <a:pPr algn="ctr" defTabSz="609479">
              <a:lnSpc>
                <a:spcPct val="90000"/>
              </a:lnSpc>
              <a:defRPr/>
            </a:pPr>
            <a:endParaRPr lang="en-US" sz="2400" dirty="0">
              <a:solidFill>
                <a:srgbClr val="FFFFFF"/>
              </a:solidFill>
              <a:latin typeface="Arial"/>
            </a:endParaRPr>
          </a:p>
        </p:txBody>
      </p:sp>
      <p:sp>
        <p:nvSpPr>
          <p:cNvPr id="24" name="Text Placeholder 23"/>
          <p:cNvSpPr>
            <a:spLocks noGrp="1"/>
          </p:cNvSpPr>
          <p:nvPr>
            <p:ph type="body" sz="quarter" idx="10"/>
          </p:nvPr>
        </p:nvSpPr>
        <p:spPr>
          <a:xfrm>
            <a:off x="1055165" y="4659649"/>
            <a:ext cx="4516403" cy="1436359"/>
          </a:xfrm>
        </p:spPr>
        <p:txBody>
          <a:bodyPr/>
          <a:lstStyle/>
          <a:p>
            <a:pPr>
              <a:spcBef>
                <a:spcPts val="800"/>
              </a:spcBef>
              <a:buClr>
                <a:schemeClr val="bg1"/>
              </a:buClr>
            </a:pPr>
            <a:r>
              <a:rPr lang="en-US" sz="1900" dirty="0">
                <a:solidFill>
                  <a:schemeClr val="bg1"/>
                </a:solidFill>
              </a:rPr>
              <a:t>Core to business differentiation</a:t>
            </a:r>
          </a:p>
          <a:p>
            <a:pPr>
              <a:spcBef>
                <a:spcPts val="800"/>
              </a:spcBef>
              <a:buClr>
                <a:schemeClr val="bg1"/>
              </a:buClr>
            </a:pPr>
            <a:r>
              <a:rPr lang="en-US" sz="1900" dirty="0">
                <a:solidFill>
                  <a:schemeClr val="bg1"/>
                </a:solidFill>
              </a:rPr>
              <a:t>Mission critical/operational advantage in cost/risk/scale/speed</a:t>
            </a:r>
          </a:p>
          <a:p>
            <a:pPr>
              <a:spcBef>
                <a:spcPts val="800"/>
              </a:spcBef>
              <a:buClr>
                <a:schemeClr val="bg1"/>
              </a:buClr>
            </a:pPr>
            <a:r>
              <a:rPr lang="en-US" sz="1900" dirty="0">
                <a:solidFill>
                  <a:schemeClr val="bg1"/>
                </a:solidFill>
              </a:rPr>
              <a:t>User experience: customer</a:t>
            </a:r>
          </a:p>
        </p:txBody>
      </p:sp>
      <p:sp>
        <p:nvSpPr>
          <p:cNvPr id="25" name="Text Placeholder 24"/>
          <p:cNvSpPr>
            <a:spLocks noGrp="1"/>
          </p:cNvSpPr>
          <p:nvPr>
            <p:ph type="body" sz="quarter" idx="11"/>
          </p:nvPr>
        </p:nvSpPr>
        <p:spPr>
          <a:xfrm>
            <a:off x="6685333" y="4659649"/>
            <a:ext cx="4371611" cy="1436359"/>
          </a:xfrm>
        </p:spPr>
        <p:txBody>
          <a:bodyPr/>
          <a:lstStyle/>
          <a:p>
            <a:pPr>
              <a:spcBef>
                <a:spcPts val="800"/>
              </a:spcBef>
              <a:buClr>
                <a:schemeClr val="bg1"/>
              </a:buClr>
            </a:pPr>
            <a:r>
              <a:rPr lang="en-US" sz="1900" dirty="0">
                <a:solidFill>
                  <a:schemeClr val="bg1"/>
                </a:solidFill>
              </a:rPr>
              <a:t>Core value prop of vendor</a:t>
            </a:r>
          </a:p>
          <a:p>
            <a:pPr>
              <a:spcBef>
                <a:spcPts val="800"/>
              </a:spcBef>
              <a:buClr>
                <a:schemeClr val="bg1"/>
              </a:buClr>
            </a:pPr>
            <a:r>
              <a:rPr lang="en-US" sz="1900" dirty="0">
                <a:solidFill>
                  <a:schemeClr val="bg1"/>
                </a:solidFill>
              </a:rPr>
              <a:t>Many deployments on a global scale</a:t>
            </a:r>
          </a:p>
          <a:p>
            <a:pPr>
              <a:spcBef>
                <a:spcPts val="800"/>
              </a:spcBef>
              <a:buClr>
                <a:schemeClr val="bg1"/>
              </a:buClr>
            </a:pPr>
            <a:r>
              <a:rPr lang="en-US" sz="1900" dirty="0">
                <a:solidFill>
                  <a:schemeClr val="bg1"/>
                </a:solidFill>
              </a:rPr>
              <a:t>User experience: employee</a:t>
            </a:r>
          </a:p>
        </p:txBody>
      </p:sp>
      <p:sp>
        <p:nvSpPr>
          <p:cNvPr id="41" name="Rectangle 40"/>
          <p:cNvSpPr/>
          <p:nvPr/>
        </p:nvSpPr>
        <p:spPr>
          <a:xfrm>
            <a:off x="714605" y="3264742"/>
            <a:ext cx="5197531" cy="3012695"/>
          </a:xfrm>
          <a:prstGeom prst="rect">
            <a:avLst/>
          </a:prstGeom>
          <a:gradFill flip="none" rotWithShape="1">
            <a:gsLst>
              <a:gs pos="0">
                <a:schemeClr val="accent5">
                  <a:lumMod val="50000"/>
                </a:schemeClr>
              </a:gs>
              <a:gs pos="100000">
                <a:schemeClr val="accent5"/>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609479"/>
            <a:endParaRPr lang="en-US" sz="2400">
              <a:solidFill>
                <a:srgbClr val="FFFFFF"/>
              </a:solidFill>
              <a:latin typeface="Arial"/>
            </a:endParaRPr>
          </a:p>
        </p:txBody>
      </p:sp>
      <p:sp>
        <p:nvSpPr>
          <p:cNvPr id="53" name="Rectangle 52"/>
          <p:cNvSpPr/>
          <p:nvPr/>
        </p:nvSpPr>
        <p:spPr>
          <a:xfrm>
            <a:off x="6279869" y="3264742"/>
            <a:ext cx="5197531" cy="3012695"/>
          </a:xfrm>
          <a:prstGeom prst="rect">
            <a:avLst/>
          </a:prstGeom>
          <a:gradFill flip="none" rotWithShape="1">
            <a:gsLst>
              <a:gs pos="0">
                <a:schemeClr val="tx2">
                  <a:lumMod val="60000"/>
                  <a:lumOff val="40000"/>
                </a:schemeClr>
              </a:gs>
              <a:gs pos="100000">
                <a:schemeClr val="accent1"/>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6" rIns="91440" bIns="45726" rtlCol="0" anchor="ctr"/>
          <a:lstStyle/>
          <a:p>
            <a:pPr algn="ctr" defTabSz="609479"/>
            <a:endParaRPr lang="en-US" sz="2400">
              <a:solidFill>
                <a:srgbClr val="FFFFFF"/>
              </a:solidFill>
              <a:latin typeface="Arial"/>
            </a:endParaRPr>
          </a:p>
        </p:txBody>
      </p:sp>
      <p:sp>
        <p:nvSpPr>
          <p:cNvPr id="50" name="Rectangle 49"/>
          <p:cNvSpPr/>
          <p:nvPr/>
        </p:nvSpPr>
        <p:spPr>
          <a:xfrm>
            <a:off x="940503" y="3405309"/>
            <a:ext cx="4745732" cy="1171235"/>
          </a:xfrm>
          <a:prstGeom prst="rect">
            <a:avLst/>
          </a:prstGeom>
          <a:gradFill flip="none" rotWithShape="1">
            <a:gsLst>
              <a:gs pos="0">
                <a:schemeClr val="accent5">
                  <a:alpha val="59000"/>
                </a:schemeClr>
              </a:gs>
              <a:gs pos="100000">
                <a:schemeClr val="accent6">
                  <a:lumMod val="50000"/>
                  <a:alpha val="90000"/>
                </a:schemeClr>
              </a:gs>
            </a:gsLst>
            <a:lin ang="108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609431"/>
            <a:endParaRPr lang="en-US" sz="5300">
              <a:solidFill>
                <a:srgbClr val="FFFFFF"/>
              </a:solidFill>
              <a:latin typeface="Arial"/>
            </a:endParaRPr>
          </a:p>
        </p:txBody>
      </p:sp>
      <p:sp>
        <p:nvSpPr>
          <p:cNvPr id="51" name="Rectangle 50"/>
          <p:cNvSpPr/>
          <p:nvPr/>
        </p:nvSpPr>
        <p:spPr>
          <a:xfrm>
            <a:off x="1134553" y="3744702"/>
            <a:ext cx="2816505" cy="492443"/>
          </a:xfrm>
          <a:prstGeom prst="rect">
            <a:avLst/>
          </a:prstGeom>
        </p:spPr>
        <p:txBody>
          <a:bodyPr wrap="square" lIns="121904" tIns="60952" rIns="121904" bIns="60952" anchor="ctr">
            <a:spAutoFit/>
          </a:bodyPr>
          <a:lstStyle/>
          <a:p>
            <a:pPr algn="ctr" defTabSz="914262"/>
            <a:r>
              <a:rPr lang="en-US" sz="2400" dirty="0">
                <a:solidFill>
                  <a:srgbClr val="FFFFFF"/>
                </a:solidFill>
                <a:latin typeface="Arial"/>
              </a:rPr>
              <a:t>BUILD Attributes</a:t>
            </a:r>
          </a:p>
        </p:txBody>
      </p:sp>
      <p:sp>
        <p:nvSpPr>
          <p:cNvPr id="58" name="Rectangle 57"/>
          <p:cNvSpPr/>
          <p:nvPr/>
        </p:nvSpPr>
        <p:spPr>
          <a:xfrm>
            <a:off x="6505771" y="3405309"/>
            <a:ext cx="4745732" cy="1171235"/>
          </a:xfrm>
          <a:prstGeom prst="rect">
            <a:avLst/>
          </a:prstGeom>
          <a:gradFill flip="none" rotWithShape="1">
            <a:gsLst>
              <a:gs pos="0">
                <a:schemeClr val="tx2">
                  <a:alpha val="60000"/>
                </a:schemeClr>
              </a:gs>
              <a:gs pos="100000">
                <a:schemeClr val="accent1">
                  <a:lumMod val="50000"/>
                  <a:alpha val="90000"/>
                </a:schemeClr>
              </a:gs>
            </a:gsLst>
            <a:lin ang="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609431"/>
            <a:endParaRPr lang="en-US" sz="5300">
              <a:solidFill>
                <a:srgbClr val="FFFFFF"/>
              </a:solidFill>
              <a:latin typeface="Arial"/>
            </a:endParaRPr>
          </a:p>
        </p:txBody>
      </p:sp>
      <p:sp>
        <p:nvSpPr>
          <p:cNvPr id="59" name="Rectangle 58"/>
          <p:cNvSpPr/>
          <p:nvPr/>
        </p:nvSpPr>
        <p:spPr>
          <a:xfrm>
            <a:off x="6695492" y="3744712"/>
            <a:ext cx="2506829" cy="492443"/>
          </a:xfrm>
          <a:prstGeom prst="rect">
            <a:avLst/>
          </a:prstGeom>
        </p:spPr>
        <p:txBody>
          <a:bodyPr wrap="square" lIns="121904" tIns="60952" rIns="121904" bIns="60952" anchor="ctr">
            <a:spAutoFit/>
          </a:bodyPr>
          <a:lstStyle/>
          <a:p>
            <a:pPr algn="ctr" defTabSz="914262"/>
            <a:r>
              <a:rPr lang="en-US" sz="2400" dirty="0">
                <a:solidFill>
                  <a:srgbClr val="FFFFFF"/>
                </a:solidFill>
                <a:latin typeface="Arial"/>
              </a:rPr>
              <a:t>BUY Attributes</a:t>
            </a:r>
          </a:p>
        </p:txBody>
      </p:sp>
      <p:sp>
        <p:nvSpPr>
          <p:cNvPr id="80" name="Freeform 9"/>
          <p:cNvSpPr>
            <a:spLocks noEditPoints="1"/>
          </p:cNvSpPr>
          <p:nvPr/>
        </p:nvSpPr>
        <p:spPr bwMode="auto">
          <a:xfrm>
            <a:off x="9864079" y="3565399"/>
            <a:ext cx="879844" cy="851068"/>
          </a:xfrm>
          <a:custGeom>
            <a:avLst/>
            <a:gdLst>
              <a:gd name="T0" fmla="*/ 155 w 414"/>
              <a:gd name="T1" fmla="*/ 85 h 401"/>
              <a:gd name="T2" fmla="*/ 261 w 414"/>
              <a:gd name="T3" fmla="*/ 85 h 401"/>
              <a:gd name="T4" fmla="*/ 270 w 414"/>
              <a:gd name="T5" fmla="*/ 71 h 401"/>
              <a:gd name="T6" fmla="*/ 294 w 414"/>
              <a:gd name="T7" fmla="*/ 36 h 401"/>
              <a:gd name="T8" fmla="*/ 302 w 414"/>
              <a:gd name="T9" fmla="*/ 13 h 401"/>
              <a:gd name="T10" fmla="*/ 290 w 414"/>
              <a:gd name="T11" fmla="*/ 5 h 401"/>
              <a:gd name="T12" fmla="*/ 260 w 414"/>
              <a:gd name="T13" fmla="*/ 1 h 401"/>
              <a:gd name="T14" fmla="*/ 240 w 414"/>
              <a:gd name="T15" fmla="*/ 8 h 401"/>
              <a:gd name="T16" fmla="*/ 210 w 414"/>
              <a:gd name="T17" fmla="*/ 14 h 401"/>
              <a:gd name="T18" fmla="*/ 184 w 414"/>
              <a:gd name="T19" fmla="*/ 9 h 401"/>
              <a:gd name="T20" fmla="*/ 163 w 414"/>
              <a:gd name="T21" fmla="*/ 2 h 401"/>
              <a:gd name="T22" fmla="*/ 130 w 414"/>
              <a:gd name="T23" fmla="*/ 5 h 401"/>
              <a:gd name="T24" fmla="*/ 146 w 414"/>
              <a:gd name="T25" fmla="*/ 71 h 401"/>
              <a:gd name="T26" fmla="*/ 155 w 414"/>
              <a:gd name="T27" fmla="*/ 85 h 401"/>
              <a:gd name="T28" fmla="*/ 387 w 414"/>
              <a:gd name="T29" fmla="*/ 277 h 401"/>
              <a:gd name="T30" fmla="*/ 260 w 414"/>
              <a:gd name="T31" fmla="*/ 114 h 401"/>
              <a:gd name="T32" fmla="*/ 154 w 414"/>
              <a:gd name="T33" fmla="*/ 114 h 401"/>
              <a:gd name="T34" fmla="*/ 27 w 414"/>
              <a:gd name="T35" fmla="*/ 277 h 401"/>
              <a:gd name="T36" fmla="*/ 94 w 414"/>
              <a:gd name="T37" fmla="*/ 401 h 401"/>
              <a:gd name="T38" fmla="*/ 320 w 414"/>
              <a:gd name="T39" fmla="*/ 401 h 401"/>
              <a:gd name="T40" fmla="*/ 387 w 414"/>
              <a:gd name="T41" fmla="*/ 277 h 401"/>
              <a:gd name="T42" fmla="*/ 217 w 414"/>
              <a:gd name="T43" fmla="*/ 334 h 401"/>
              <a:gd name="T44" fmla="*/ 217 w 414"/>
              <a:gd name="T45" fmla="*/ 359 h 401"/>
              <a:gd name="T46" fmla="*/ 197 w 414"/>
              <a:gd name="T47" fmla="*/ 359 h 401"/>
              <a:gd name="T48" fmla="*/ 197 w 414"/>
              <a:gd name="T49" fmla="*/ 335 h 401"/>
              <a:gd name="T50" fmla="*/ 157 w 414"/>
              <a:gd name="T51" fmla="*/ 324 h 401"/>
              <a:gd name="T52" fmla="*/ 164 w 414"/>
              <a:gd name="T53" fmla="*/ 301 h 401"/>
              <a:gd name="T54" fmla="*/ 202 w 414"/>
              <a:gd name="T55" fmla="*/ 312 h 401"/>
              <a:gd name="T56" fmla="*/ 228 w 414"/>
              <a:gd name="T57" fmla="*/ 293 h 401"/>
              <a:gd name="T58" fmla="*/ 201 w 414"/>
              <a:gd name="T59" fmla="*/ 268 h 401"/>
              <a:gd name="T60" fmla="*/ 159 w 414"/>
              <a:gd name="T61" fmla="*/ 224 h 401"/>
              <a:gd name="T62" fmla="*/ 198 w 414"/>
              <a:gd name="T63" fmla="*/ 182 h 401"/>
              <a:gd name="T64" fmla="*/ 198 w 414"/>
              <a:gd name="T65" fmla="*/ 158 h 401"/>
              <a:gd name="T66" fmla="*/ 218 w 414"/>
              <a:gd name="T67" fmla="*/ 158 h 401"/>
              <a:gd name="T68" fmla="*/ 218 w 414"/>
              <a:gd name="T69" fmla="*/ 181 h 401"/>
              <a:gd name="T70" fmla="*/ 252 w 414"/>
              <a:gd name="T71" fmla="*/ 189 h 401"/>
              <a:gd name="T72" fmla="*/ 246 w 414"/>
              <a:gd name="T73" fmla="*/ 212 h 401"/>
              <a:gd name="T74" fmla="*/ 212 w 414"/>
              <a:gd name="T75" fmla="*/ 204 h 401"/>
              <a:gd name="T76" fmla="*/ 189 w 414"/>
              <a:gd name="T77" fmla="*/ 221 h 401"/>
              <a:gd name="T78" fmla="*/ 219 w 414"/>
              <a:gd name="T79" fmla="*/ 245 h 401"/>
              <a:gd name="T80" fmla="*/ 258 w 414"/>
              <a:gd name="T81" fmla="*/ 290 h 401"/>
              <a:gd name="T82" fmla="*/ 217 w 414"/>
              <a:gd name="T83" fmla="*/ 33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14" h="401">
                <a:moveTo>
                  <a:pt x="155" y="85"/>
                </a:moveTo>
                <a:cubicBezTo>
                  <a:pt x="261" y="85"/>
                  <a:pt x="261" y="85"/>
                  <a:pt x="261" y="85"/>
                </a:cubicBezTo>
                <a:cubicBezTo>
                  <a:pt x="270" y="71"/>
                  <a:pt x="270" y="71"/>
                  <a:pt x="270" y="71"/>
                </a:cubicBezTo>
                <a:cubicBezTo>
                  <a:pt x="278" y="59"/>
                  <a:pt x="287" y="48"/>
                  <a:pt x="294" y="36"/>
                </a:cubicBezTo>
                <a:cubicBezTo>
                  <a:pt x="298" y="30"/>
                  <a:pt x="304" y="20"/>
                  <a:pt x="302" y="13"/>
                </a:cubicBezTo>
                <a:cubicBezTo>
                  <a:pt x="300" y="8"/>
                  <a:pt x="295" y="6"/>
                  <a:pt x="290" y="5"/>
                </a:cubicBezTo>
                <a:cubicBezTo>
                  <a:pt x="286" y="5"/>
                  <a:pt x="267" y="0"/>
                  <a:pt x="260" y="1"/>
                </a:cubicBezTo>
                <a:cubicBezTo>
                  <a:pt x="253" y="3"/>
                  <a:pt x="246" y="6"/>
                  <a:pt x="240" y="8"/>
                </a:cubicBezTo>
                <a:cubicBezTo>
                  <a:pt x="231" y="11"/>
                  <a:pt x="221" y="14"/>
                  <a:pt x="210" y="14"/>
                </a:cubicBezTo>
                <a:cubicBezTo>
                  <a:pt x="202" y="13"/>
                  <a:pt x="192" y="12"/>
                  <a:pt x="184" y="9"/>
                </a:cubicBezTo>
                <a:cubicBezTo>
                  <a:pt x="177" y="7"/>
                  <a:pt x="170" y="3"/>
                  <a:pt x="163" y="2"/>
                </a:cubicBezTo>
                <a:cubicBezTo>
                  <a:pt x="157" y="1"/>
                  <a:pt x="134" y="4"/>
                  <a:pt x="130" y="5"/>
                </a:cubicBezTo>
                <a:cubicBezTo>
                  <a:pt x="97" y="10"/>
                  <a:pt x="121" y="34"/>
                  <a:pt x="146" y="71"/>
                </a:cubicBezTo>
                <a:lnTo>
                  <a:pt x="155" y="85"/>
                </a:lnTo>
                <a:close/>
                <a:moveTo>
                  <a:pt x="387" y="277"/>
                </a:moveTo>
                <a:cubicBezTo>
                  <a:pt x="360" y="215"/>
                  <a:pt x="311" y="147"/>
                  <a:pt x="260" y="114"/>
                </a:cubicBezTo>
                <a:cubicBezTo>
                  <a:pt x="154" y="114"/>
                  <a:pt x="154" y="114"/>
                  <a:pt x="154" y="114"/>
                </a:cubicBezTo>
                <a:cubicBezTo>
                  <a:pt x="103" y="147"/>
                  <a:pt x="54" y="215"/>
                  <a:pt x="27" y="277"/>
                </a:cubicBezTo>
                <a:cubicBezTo>
                  <a:pt x="0" y="340"/>
                  <a:pt x="32" y="401"/>
                  <a:pt x="94" y="401"/>
                </a:cubicBezTo>
                <a:cubicBezTo>
                  <a:pt x="320" y="401"/>
                  <a:pt x="320" y="401"/>
                  <a:pt x="320" y="401"/>
                </a:cubicBezTo>
                <a:cubicBezTo>
                  <a:pt x="382" y="401"/>
                  <a:pt x="414" y="340"/>
                  <a:pt x="387" y="277"/>
                </a:cubicBezTo>
                <a:close/>
                <a:moveTo>
                  <a:pt x="217" y="334"/>
                </a:moveTo>
                <a:cubicBezTo>
                  <a:pt x="217" y="359"/>
                  <a:pt x="217" y="359"/>
                  <a:pt x="217" y="359"/>
                </a:cubicBezTo>
                <a:cubicBezTo>
                  <a:pt x="197" y="359"/>
                  <a:pt x="197" y="359"/>
                  <a:pt x="197" y="359"/>
                </a:cubicBezTo>
                <a:cubicBezTo>
                  <a:pt x="197" y="335"/>
                  <a:pt x="197" y="335"/>
                  <a:pt x="197" y="335"/>
                </a:cubicBezTo>
                <a:cubicBezTo>
                  <a:pt x="181" y="335"/>
                  <a:pt x="166" y="330"/>
                  <a:pt x="157" y="324"/>
                </a:cubicBezTo>
                <a:cubicBezTo>
                  <a:pt x="164" y="301"/>
                  <a:pt x="164" y="301"/>
                  <a:pt x="164" y="301"/>
                </a:cubicBezTo>
                <a:cubicBezTo>
                  <a:pt x="173" y="307"/>
                  <a:pt x="187" y="312"/>
                  <a:pt x="202" y="312"/>
                </a:cubicBezTo>
                <a:cubicBezTo>
                  <a:pt x="217" y="312"/>
                  <a:pt x="228" y="305"/>
                  <a:pt x="228" y="293"/>
                </a:cubicBezTo>
                <a:cubicBezTo>
                  <a:pt x="228" y="282"/>
                  <a:pt x="219" y="275"/>
                  <a:pt x="201" y="268"/>
                </a:cubicBezTo>
                <a:cubicBezTo>
                  <a:pt x="175" y="259"/>
                  <a:pt x="159" y="247"/>
                  <a:pt x="159" y="224"/>
                </a:cubicBezTo>
                <a:cubicBezTo>
                  <a:pt x="159" y="203"/>
                  <a:pt x="173" y="187"/>
                  <a:pt x="198" y="182"/>
                </a:cubicBezTo>
                <a:cubicBezTo>
                  <a:pt x="198" y="158"/>
                  <a:pt x="198" y="158"/>
                  <a:pt x="198" y="158"/>
                </a:cubicBezTo>
                <a:cubicBezTo>
                  <a:pt x="218" y="158"/>
                  <a:pt x="218" y="158"/>
                  <a:pt x="218" y="158"/>
                </a:cubicBezTo>
                <a:cubicBezTo>
                  <a:pt x="218" y="181"/>
                  <a:pt x="218" y="181"/>
                  <a:pt x="218" y="181"/>
                </a:cubicBezTo>
                <a:cubicBezTo>
                  <a:pt x="234" y="182"/>
                  <a:pt x="244" y="185"/>
                  <a:pt x="252" y="189"/>
                </a:cubicBezTo>
                <a:cubicBezTo>
                  <a:pt x="246" y="212"/>
                  <a:pt x="246" y="212"/>
                  <a:pt x="246" y="212"/>
                </a:cubicBezTo>
                <a:cubicBezTo>
                  <a:pt x="240" y="209"/>
                  <a:pt x="229" y="204"/>
                  <a:pt x="212" y="204"/>
                </a:cubicBezTo>
                <a:cubicBezTo>
                  <a:pt x="195" y="204"/>
                  <a:pt x="189" y="212"/>
                  <a:pt x="189" y="221"/>
                </a:cubicBezTo>
                <a:cubicBezTo>
                  <a:pt x="189" y="231"/>
                  <a:pt x="198" y="236"/>
                  <a:pt x="219" y="245"/>
                </a:cubicBezTo>
                <a:cubicBezTo>
                  <a:pt x="246" y="255"/>
                  <a:pt x="258" y="268"/>
                  <a:pt x="258" y="290"/>
                </a:cubicBezTo>
                <a:cubicBezTo>
                  <a:pt x="258" y="311"/>
                  <a:pt x="244" y="329"/>
                  <a:pt x="217" y="334"/>
                </a:cubicBezTo>
                <a:close/>
              </a:path>
            </a:pathLst>
          </a:custGeom>
          <a:gradFill>
            <a:gsLst>
              <a:gs pos="100000">
                <a:schemeClr val="bg1"/>
              </a:gs>
              <a:gs pos="0">
                <a:schemeClr val="bg1">
                  <a:lumMod val="50000"/>
                </a:schemeClr>
              </a:gs>
            </a:gsLst>
            <a:lin ang="16200000" scaled="1"/>
          </a:gradFill>
          <a:ln>
            <a:noFill/>
          </a:ln>
        </p:spPr>
        <p:txBody>
          <a:bodyPr vert="horz" wrap="square" lIns="91432" tIns="45722" rIns="91432" bIns="45722" numCol="1" anchor="t" anchorCtr="0" compatLnSpc="1">
            <a:prstTxWarp prst="textNoShape">
              <a:avLst/>
            </a:prstTxWarp>
          </a:bodyPr>
          <a:lstStyle/>
          <a:p>
            <a:pPr defTabSz="914141"/>
            <a:endParaRPr lang="en-US">
              <a:solidFill>
                <a:srgbClr val="0096D6"/>
              </a:solidFill>
              <a:latin typeface="Arial"/>
            </a:endParaRPr>
          </a:p>
        </p:txBody>
      </p:sp>
      <p:sp>
        <p:nvSpPr>
          <p:cNvPr id="4" name="Rectangle 3"/>
          <p:cNvSpPr/>
          <p:nvPr/>
        </p:nvSpPr>
        <p:spPr>
          <a:xfrm>
            <a:off x="1338724" y="2536145"/>
            <a:ext cx="1413725" cy="430887"/>
          </a:xfrm>
          <a:prstGeom prst="rect">
            <a:avLst/>
          </a:prstGeom>
        </p:spPr>
        <p:txBody>
          <a:bodyPr wrap="none" lIns="121904" tIns="60952" rIns="121904" bIns="60952" anchor="ctr">
            <a:spAutoFit/>
          </a:bodyPr>
          <a:lstStyle/>
          <a:p>
            <a:pPr defTabSz="914309">
              <a:spcAft>
                <a:spcPts val="1200"/>
              </a:spcAft>
              <a:defRPr/>
            </a:pPr>
            <a:r>
              <a:rPr lang="en-US" sz="2000" dirty="0">
                <a:solidFill>
                  <a:srgbClr val="D3D3DA">
                    <a:lumMod val="10000"/>
                  </a:srgbClr>
                </a:solidFill>
                <a:latin typeface="Arial"/>
              </a:rPr>
              <a:t>Value Add</a:t>
            </a:r>
          </a:p>
        </p:txBody>
      </p:sp>
      <p:sp>
        <p:nvSpPr>
          <p:cNvPr id="5" name="Right Arrow 4"/>
          <p:cNvSpPr/>
          <p:nvPr/>
        </p:nvSpPr>
        <p:spPr>
          <a:xfrm rot="5400000">
            <a:off x="1937383" y="2221581"/>
            <a:ext cx="216417" cy="412699"/>
          </a:xfrm>
          <a:prstGeom prst="rightArrow">
            <a:avLst>
              <a:gd name="adj1" fmla="val 100000"/>
              <a:gd name="adj2" fmla="val 34752"/>
            </a:avLst>
          </a:prstGeom>
          <a:gradFill flip="none" rotWithShape="1">
            <a:gsLst>
              <a:gs pos="1000">
                <a:schemeClr val="accent5">
                  <a:lumMod val="50000"/>
                </a:schemeClr>
              </a:gs>
              <a:gs pos="100000">
                <a:schemeClr val="accent6"/>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609479"/>
            <a:endParaRPr lang="en-US" sz="2400" dirty="0">
              <a:solidFill>
                <a:srgbClr val="FFFFFF"/>
              </a:solidFill>
              <a:latin typeface="Arial"/>
            </a:endParaRPr>
          </a:p>
        </p:txBody>
      </p:sp>
      <p:sp>
        <p:nvSpPr>
          <p:cNvPr id="52" name="Rectangle 51"/>
          <p:cNvSpPr/>
          <p:nvPr/>
        </p:nvSpPr>
        <p:spPr>
          <a:xfrm>
            <a:off x="3636657" y="2536146"/>
            <a:ext cx="776281" cy="430887"/>
          </a:xfrm>
          <a:prstGeom prst="rect">
            <a:avLst/>
          </a:prstGeom>
        </p:spPr>
        <p:txBody>
          <a:bodyPr wrap="none" lIns="121904" tIns="60952" rIns="121904" bIns="60952" anchor="ctr">
            <a:spAutoFit/>
          </a:bodyPr>
          <a:lstStyle/>
          <a:p>
            <a:pPr algn="ctr" defTabSz="914309">
              <a:spcAft>
                <a:spcPts val="1200"/>
              </a:spcAft>
              <a:defRPr/>
            </a:pPr>
            <a:r>
              <a:rPr lang="en-US" sz="2000" dirty="0">
                <a:solidFill>
                  <a:srgbClr val="D3D3DA">
                    <a:lumMod val="10000"/>
                  </a:srgbClr>
                </a:solidFill>
                <a:latin typeface="Arial"/>
              </a:rPr>
              <a:t>Cost</a:t>
            </a:r>
          </a:p>
        </p:txBody>
      </p:sp>
      <p:sp>
        <p:nvSpPr>
          <p:cNvPr id="63" name="Rectangle 62"/>
          <p:cNvSpPr/>
          <p:nvPr/>
        </p:nvSpPr>
        <p:spPr>
          <a:xfrm>
            <a:off x="5134992" y="2536145"/>
            <a:ext cx="1973189" cy="430887"/>
          </a:xfrm>
          <a:prstGeom prst="rect">
            <a:avLst/>
          </a:prstGeom>
        </p:spPr>
        <p:txBody>
          <a:bodyPr wrap="none" lIns="121904" tIns="60952" rIns="121904" bIns="60952" anchor="ctr">
            <a:spAutoFit/>
          </a:bodyPr>
          <a:lstStyle/>
          <a:p>
            <a:pPr defTabSz="914309">
              <a:spcAft>
                <a:spcPts val="1200"/>
              </a:spcAft>
              <a:defRPr/>
            </a:pPr>
            <a:r>
              <a:rPr lang="en-US" sz="2000" dirty="0">
                <a:solidFill>
                  <a:srgbClr val="D3D3DA">
                    <a:lumMod val="10000"/>
                  </a:srgbClr>
                </a:solidFill>
                <a:latin typeface="Arial"/>
              </a:rPr>
              <a:t>Time to Deploy</a:t>
            </a:r>
          </a:p>
        </p:txBody>
      </p:sp>
      <p:sp>
        <p:nvSpPr>
          <p:cNvPr id="77" name="Rectangle 76"/>
          <p:cNvSpPr/>
          <p:nvPr/>
        </p:nvSpPr>
        <p:spPr>
          <a:xfrm>
            <a:off x="7644490" y="2536145"/>
            <a:ext cx="1543151" cy="430887"/>
          </a:xfrm>
          <a:prstGeom prst="rect">
            <a:avLst/>
          </a:prstGeom>
        </p:spPr>
        <p:txBody>
          <a:bodyPr wrap="none" lIns="121904" tIns="60952" rIns="121904" bIns="60952" anchor="ctr">
            <a:spAutoFit/>
          </a:bodyPr>
          <a:lstStyle/>
          <a:p>
            <a:pPr defTabSz="914309">
              <a:spcAft>
                <a:spcPts val="1200"/>
              </a:spcAft>
              <a:defRPr/>
            </a:pPr>
            <a:r>
              <a:rPr lang="en-US" sz="2000" dirty="0">
                <a:solidFill>
                  <a:srgbClr val="D3D3DA">
                    <a:lumMod val="10000"/>
                  </a:srgbClr>
                </a:solidFill>
                <a:latin typeface="Arial"/>
              </a:rPr>
              <a:t>Risk Profile</a:t>
            </a:r>
          </a:p>
        </p:txBody>
      </p:sp>
      <p:sp>
        <p:nvSpPr>
          <p:cNvPr id="78" name="Rectangle 77"/>
          <p:cNvSpPr/>
          <p:nvPr/>
        </p:nvSpPr>
        <p:spPr>
          <a:xfrm>
            <a:off x="9489921" y="2536141"/>
            <a:ext cx="1529369" cy="430883"/>
          </a:xfrm>
          <a:prstGeom prst="rect">
            <a:avLst/>
          </a:prstGeom>
        </p:spPr>
        <p:txBody>
          <a:bodyPr wrap="none" lIns="121904" tIns="60952" rIns="121904" bIns="60952" anchor="ctr">
            <a:spAutoFit/>
          </a:bodyPr>
          <a:lstStyle/>
          <a:p>
            <a:pPr defTabSz="914309">
              <a:spcAft>
                <a:spcPts val="1200"/>
              </a:spcAft>
              <a:defRPr/>
            </a:pPr>
            <a:r>
              <a:rPr lang="en-US" sz="2000" dirty="0">
                <a:solidFill>
                  <a:srgbClr val="D3D3DA">
                    <a:lumMod val="10000"/>
                  </a:srgbClr>
                </a:solidFill>
                <a:latin typeface="Arial"/>
              </a:rPr>
              <a:t>Experience </a:t>
            </a:r>
          </a:p>
        </p:txBody>
      </p:sp>
      <p:sp>
        <p:nvSpPr>
          <p:cNvPr id="94" name="Round Same Side Corner Rectangle 93"/>
          <p:cNvSpPr/>
          <p:nvPr/>
        </p:nvSpPr>
        <p:spPr>
          <a:xfrm rot="16200000">
            <a:off x="5797259" y="-2999605"/>
            <a:ext cx="628215" cy="10012616"/>
          </a:xfrm>
          <a:prstGeom prst="round2SameRect">
            <a:avLst>
              <a:gd name="adj1" fmla="val 0"/>
              <a:gd name="adj2" fmla="val 6720"/>
            </a:avLst>
          </a:prstGeom>
          <a:gradFill flip="none" rotWithShape="1">
            <a:gsLst>
              <a:gs pos="1000">
                <a:schemeClr val="accent5"/>
              </a:gs>
              <a:gs pos="100000">
                <a:schemeClr val="accent6"/>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609479"/>
            <a:endParaRPr lang="en-US" sz="2400" dirty="0">
              <a:solidFill>
                <a:srgbClr val="FFFFFF"/>
              </a:solidFill>
              <a:latin typeface="Arial"/>
            </a:endParaRPr>
          </a:p>
        </p:txBody>
      </p:sp>
      <p:sp>
        <p:nvSpPr>
          <p:cNvPr id="70" name="Rectangle 69"/>
          <p:cNvSpPr/>
          <p:nvPr/>
        </p:nvSpPr>
        <p:spPr>
          <a:xfrm>
            <a:off x="3804192" y="1756995"/>
            <a:ext cx="4614333" cy="492444"/>
          </a:xfrm>
          <a:prstGeom prst="rect">
            <a:avLst/>
          </a:prstGeom>
        </p:spPr>
        <p:txBody>
          <a:bodyPr wrap="square" lIns="121904" tIns="60952" rIns="121904" bIns="60952" anchor="ctr">
            <a:spAutoFit/>
          </a:bodyPr>
          <a:lstStyle/>
          <a:p>
            <a:pPr algn="ctr" defTabSz="914262"/>
            <a:r>
              <a:rPr lang="en-US" sz="2400" dirty="0">
                <a:solidFill>
                  <a:srgbClr val="FFFFFF"/>
                </a:solidFill>
                <a:latin typeface="Arial"/>
              </a:rPr>
              <a:t>KEY DECISION CRITERIA</a:t>
            </a:r>
          </a:p>
        </p:txBody>
      </p:sp>
      <p:sp>
        <p:nvSpPr>
          <p:cNvPr id="28" name="Right Arrow 27"/>
          <p:cNvSpPr/>
          <p:nvPr/>
        </p:nvSpPr>
        <p:spPr>
          <a:xfrm rot="5400000">
            <a:off x="3916588" y="2221585"/>
            <a:ext cx="216417" cy="412699"/>
          </a:xfrm>
          <a:prstGeom prst="rightArrow">
            <a:avLst>
              <a:gd name="adj1" fmla="val 100000"/>
              <a:gd name="adj2" fmla="val 34752"/>
            </a:avLst>
          </a:prstGeom>
          <a:gradFill flip="none" rotWithShape="1">
            <a:gsLst>
              <a:gs pos="1000">
                <a:schemeClr val="accent5">
                  <a:lumMod val="50000"/>
                </a:schemeClr>
              </a:gs>
              <a:gs pos="100000">
                <a:schemeClr val="accent6"/>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609479"/>
            <a:endParaRPr lang="en-US" sz="2400" dirty="0">
              <a:solidFill>
                <a:srgbClr val="FFFFFF"/>
              </a:solidFill>
              <a:latin typeface="Arial"/>
            </a:endParaRPr>
          </a:p>
        </p:txBody>
      </p:sp>
      <p:sp>
        <p:nvSpPr>
          <p:cNvPr id="29" name="Right Arrow 28"/>
          <p:cNvSpPr/>
          <p:nvPr/>
        </p:nvSpPr>
        <p:spPr>
          <a:xfrm rot="5400000">
            <a:off x="6013382" y="2221585"/>
            <a:ext cx="216417" cy="412699"/>
          </a:xfrm>
          <a:prstGeom prst="rightArrow">
            <a:avLst>
              <a:gd name="adj1" fmla="val 100000"/>
              <a:gd name="adj2" fmla="val 34752"/>
            </a:avLst>
          </a:prstGeom>
          <a:gradFill flip="none" rotWithShape="1">
            <a:gsLst>
              <a:gs pos="1000">
                <a:schemeClr val="accent5">
                  <a:lumMod val="50000"/>
                </a:schemeClr>
              </a:gs>
              <a:gs pos="100000">
                <a:schemeClr val="accent6"/>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609479"/>
            <a:endParaRPr lang="en-US" sz="2400" dirty="0">
              <a:solidFill>
                <a:srgbClr val="FFFFFF"/>
              </a:solidFill>
              <a:latin typeface="Arial"/>
            </a:endParaRPr>
          </a:p>
        </p:txBody>
      </p:sp>
      <p:sp>
        <p:nvSpPr>
          <p:cNvPr id="30" name="Right Arrow 29"/>
          <p:cNvSpPr/>
          <p:nvPr/>
        </p:nvSpPr>
        <p:spPr>
          <a:xfrm rot="5400000">
            <a:off x="8310324" y="2221585"/>
            <a:ext cx="216417" cy="412699"/>
          </a:xfrm>
          <a:prstGeom prst="rightArrow">
            <a:avLst>
              <a:gd name="adj1" fmla="val 100000"/>
              <a:gd name="adj2" fmla="val 34752"/>
            </a:avLst>
          </a:prstGeom>
          <a:gradFill flip="none" rotWithShape="1">
            <a:gsLst>
              <a:gs pos="1000">
                <a:schemeClr val="accent5">
                  <a:lumMod val="50000"/>
                </a:schemeClr>
              </a:gs>
              <a:gs pos="100000">
                <a:schemeClr val="accent6"/>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609479"/>
            <a:endParaRPr lang="en-US" sz="2400" dirty="0">
              <a:solidFill>
                <a:srgbClr val="FFFFFF"/>
              </a:solidFill>
              <a:latin typeface="Arial"/>
            </a:endParaRPr>
          </a:p>
        </p:txBody>
      </p:sp>
      <p:sp>
        <p:nvSpPr>
          <p:cNvPr id="31" name="Right Arrow 30"/>
          <p:cNvSpPr/>
          <p:nvPr/>
        </p:nvSpPr>
        <p:spPr>
          <a:xfrm rot="5400000">
            <a:off x="10183428" y="2221585"/>
            <a:ext cx="216417" cy="412699"/>
          </a:xfrm>
          <a:prstGeom prst="rightArrow">
            <a:avLst>
              <a:gd name="adj1" fmla="val 100000"/>
              <a:gd name="adj2" fmla="val 34752"/>
            </a:avLst>
          </a:prstGeom>
          <a:gradFill flip="none" rotWithShape="1">
            <a:gsLst>
              <a:gs pos="1000">
                <a:schemeClr val="accent5">
                  <a:lumMod val="50000"/>
                </a:schemeClr>
              </a:gs>
              <a:gs pos="100000">
                <a:schemeClr val="accent6"/>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609479"/>
            <a:endParaRPr lang="en-US" sz="2400" dirty="0">
              <a:solidFill>
                <a:srgbClr val="FFFFFF"/>
              </a:solidFill>
              <a:latin typeface="Arial"/>
            </a:endParaRPr>
          </a:p>
        </p:txBody>
      </p:sp>
      <p:grpSp>
        <p:nvGrpSpPr>
          <p:cNvPr id="32" name="Group 31"/>
          <p:cNvGrpSpPr/>
          <p:nvPr/>
        </p:nvGrpSpPr>
        <p:grpSpPr>
          <a:xfrm>
            <a:off x="4427228" y="3602557"/>
            <a:ext cx="704085" cy="757115"/>
            <a:chOff x="6334125" y="3544888"/>
            <a:chExt cx="2508251" cy="2697162"/>
          </a:xfrm>
          <a:gradFill flip="none" rotWithShape="1">
            <a:gsLst>
              <a:gs pos="0">
                <a:srgbClr val="959595"/>
              </a:gs>
              <a:gs pos="100000">
                <a:schemeClr val="bg1"/>
              </a:gs>
              <a:gs pos="50000">
                <a:srgbClr val="D6D6D6"/>
              </a:gs>
            </a:gsLst>
            <a:lin ang="16200000" scaled="0"/>
            <a:tileRect/>
          </a:gradFill>
        </p:grpSpPr>
        <p:sp>
          <p:nvSpPr>
            <p:cNvPr id="33" name="Freeform 6"/>
            <p:cNvSpPr>
              <a:spLocks noEditPoints="1"/>
            </p:cNvSpPr>
            <p:nvPr/>
          </p:nvSpPr>
          <p:spPr bwMode="auto">
            <a:xfrm>
              <a:off x="6738938" y="4984750"/>
              <a:ext cx="2103438" cy="1257300"/>
            </a:xfrm>
            <a:custGeom>
              <a:avLst/>
              <a:gdLst>
                <a:gd name="T0" fmla="*/ 0 w 1325"/>
                <a:gd name="T1" fmla="*/ 792 h 792"/>
                <a:gd name="T2" fmla="*/ 1325 w 1325"/>
                <a:gd name="T3" fmla="*/ 792 h 792"/>
                <a:gd name="T4" fmla="*/ 1325 w 1325"/>
                <a:gd name="T5" fmla="*/ 0 h 792"/>
                <a:gd name="T6" fmla="*/ 0 w 1325"/>
                <a:gd name="T7" fmla="*/ 792 h 792"/>
                <a:gd name="T8" fmla="*/ 1086 w 1325"/>
                <a:gd name="T9" fmla="*/ 607 h 792"/>
                <a:gd name="T10" fmla="*/ 689 w 1325"/>
                <a:gd name="T11" fmla="*/ 607 h 792"/>
                <a:gd name="T12" fmla="*/ 1086 w 1325"/>
                <a:gd name="T13" fmla="*/ 369 h 792"/>
                <a:gd name="T14" fmla="*/ 1086 w 1325"/>
                <a:gd name="T15" fmla="*/ 607 h 7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5" h="792">
                  <a:moveTo>
                    <a:pt x="0" y="792"/>
                  </a:moveTo>
                  <a:lnTo>
                    <a:pt x="1325" y="792"/>
                  </a:lnTo>
                  <a:lnTo>
                    <a:pt x="1325" y="0"/>
                  </a:lnTo>
                  <a:lnTo>
                    <a:pt x="0" y="792"/>
                  </a:lnTo>
                  <a:close/>
                  <a:moveTo>
                    <a:pt x="1086" y="607"/>
                  </a:moveTo>
                  <a:lnTo>
                    <a:pt x="689" y="607"/>
                  </a:lnTo>
                  <a:lnTo>
                    <a:pt x="1086" y="369"/>
                  </a:lnTo>
                  <a:lnTo>
                    <a:pt x="1086" y="6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a:solidFill>
                  <a:srgbClr val="000000"/>
                </a:solidFill>
                <a:latin typeface="Arial"/>
              </a:endParaRPr>
            </a:p>
          </p:txBody>
        </p:sp>
        <p:sp>
          <p:nvSpPr>
            <p:cNvPr id="34" name="Freeform 7"/>
            <p:cNvSpPr>
              <a:spLocks noEditPoints="1"/>
            </p:cNvSpPr>
            <p:nvPr/>
          </p:nvSpPr>
          <p:spPr bwMode="auto">
            <a:xfrm>
              <a:off x="6334125" y="3544888"/>
              <a:ext cx="1858963" cy="2378075"/>
            </a:xfrm>
            <a:custGeom>
              <a:avLst/>
              <a:gdLst>
                <a:gd name="T0" fmla="*/ 496 w 496"/>
                <a:gd name="T1" fmla="*/ 467 h 634"/>
                <a:gd name="T2" fmla="*/ 496 w 496"/>
                <a:gd name="T3" fmla="*/ 25 h 634"/>
                <a:gd name="T4" fmla="*/ 471 w 496"/>
                <a:gd name="T5" fmla="*/ 0 h 634"/>
                <a:gd name="T6" fmla="*/ 158 w 496"/>
                <a:gd name="T7" fmla="*/ 0 h 634"/>
                <a:gd name="T8" fmla="*/ 117 w 496"/>
                <a:gd name="T9" fmla="*/ 20 h 634"/>
                <a:gd name="T10" fmla="*/ 15 w 496"/>
                <a:gd name="T11" fmla="*/ 118 h 634"/>
                <a:gd name="T12" fmla="*/ 0 w 496"/>
                <a:gd name="T13" fmla="*/ 165 h 634"/>
                <a:gd name="T14" fmla="*/ 0 w 496"/>
                <a:gd name="T15" fmla="*/ 608 h 634"/>
                <a:gd name="T16" fmla="*/ 25 w 496"/>
                <a:gd name="T17" fmla="*/ 634 h 634"/>
                <a:gd name="T18" fmla="*/ 217 w 496"/>
                <a:gd name="T19" fmla="*/ 634 h 634"/>
                <a:gd name="T20" fmla="*/ 496 w 496"/>
                <a:gd name="T21" fmla="*/ 467 h 634"/>
                <a:gd name="T22" fmla="*/ 153 w 496"/>
                <a:gd name="T23" fmla="*/ 36 h 634"/>
                <a:gd name="T24" fmla="*/ 153 w 496"/>
                <a:gd name="T25" fmla="*/ 149 h 634"/>
                <a:gd name="T26" fmla="*/ 40 w 496"/>
                <a:gd name="T27" fmla="*/ 149 h 634"/>
                <a:gd name="T28" fmla="*/ 153 w 496"/>
                <a:gd name="T29" fmla="*/ 36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6" h="634">
                  <a:moveTo>
                    <a:pt x="496" y="467"/>
                  </a:moveTo>
                  <a:cubicBezTo>
                    <a:pt x="496" y="26"/>
                    <a:pt x="496" y="25"/>
                    <a:pt x="496" y="25"/>
                  </a:cubicBezTo>
                  <a:cubicBezTo>
                    <a:pt x="496" y="10"/>
                    <a:pt x="481" y="0"/>
                    <a:pt x="471" y="0"/>
                  </a:cubicBezTo>
                  <a:cubicBezTo>
                    <a:pt x="158" y="0"/>
                    <a:pt x="158" y="0"/>
                    <a:pt x="158" y="0"/>
                  </a:cubicBezTo>
                  <a:cubicBezTo>
                    <a:pt x="148" y="0"/>
                    <a:pt x="128" y="10"/>
                    <a:pt x="117" y="20"/>
                  </a:cubicBezTo>
                  <a:cubicBezTo>
                    <a:pt x="15" y="118"/>
                    <a:pt x="15" y="118"/>
                    <a:pt x="15" y="118"/>
                  </a:cubicBezTo>
                  <a:cubicBezTo>
                    <a:pt x="5" y="129"/>
                    <a:pt x="0" y="149"/>
                    <a:pt x="0" y="165"/>
                  </a:cubicBezTo>
                  <a:cubicBezTo>
                    <a:pt x="0" y="608"/>
                    <a:pt x="0" y="608"/>
                    <a:pt x="0" y="608"/>
                  </a:cubicBezTo>
                  <a:cubicBezTo>
                    <a:pt x="0" y="624"/>
                    <a:pt x="10" y="634"/>
                    <a:pt x="25" y="634"/>
                  </a:cubicBezTo>
                  <a:cubicBezTo>
                    <a:pt x="102" y="634"/>
                    <a:pt x="165" y="634"/>
                    <a:pt x="217" y="634"/>
                  </a:cubicBezTo>
                  <a:lnTo>
                    <a:pt x="496" y="467"/>
                  </a:lnTo>
                  <a:close/>
                  <a:moveTo>
                    <a:pt x="153" y="36"/>
                  </a:moveTo>
                  <a:cubicBezTo>
                    <a:pt x="153" y="149"/>
                    <a:pt x="153" y="149"/>
                    <a:pt x="153" y="149"/>
                  </a:cubicBezTo>
                  <a:cubicBezTo>
                    <a:pt x="40" y="149"/>
                    <a:pt x="40" y="149"/>
                    <a:pt x="40" y="149"/>
                  </a:cubicBezTo>
                  <a:lnTo>
                    <a:pt x="153"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a:solidFill>
                  <a:srgbClr val="000000"/>
                </a:solidFill>
                <a:latin typeface="Arial"/>
              </a:endParaRPr>
            </a:p>
          </p:txBody>
        </p:sp>
      </p:grpSp>
      <p:sp>
        <p:nvSpPr>
          <p:cNvPr id="36" name="Text Placeholder 23"/>
          <p:cNvSpPr txBox="1">
            <a:spLocks/>
          </p:cNvSpPr>
          <p:nvPr/>
        </p:nvSpPr>
        <p:spPr>
          <a:xfrm>
            <a:off x="1084197" y="4708033"/>
            <a:ext cx="4516403" cy="1436359"/>
          </a:xfrm>
          <a:prstGeom prst="rect">
            <a:avLst/>
          </a:prstGeom>
        </p:spPr>
        <p:txBody>
          <a:bodyPr lIns="121880" tIns="60940" rIns="121880" bIns="60940">
            <a:noAutofit/>
          </a:bodyPr>
          <a:lstStyle>
            <a:lvl1pPr marL="228555" indent="-171417" algn="l" defTabSz="685754" rtl="0" eaLnBrk="1" latinLnBrk="0" hangingPunct="1">
              <a:lnSpc>
                <a:spcPct val="95000"/>
              </a:lnSpc>
              <a:spcBef>
                <a:spcPts val="1110"/>
              </a:spcBef>
              <a:buClr>
                <a:schemeClr val="tx2"/>
              </a:buClr>
              <a:buSzPct val="80000"/>
              <a:buFont typeface="Wingdings" panose="05000000000000000000" pitchFamily="2" charset="2"/>
              <a:buChar char="§"/>
              <a:tabLst/>
              <a:defRPr lang="en-US" sz="2000" b="0" i="0" kern="1200">
                <a:solidFill>
                  <a:schemeClr val="tx2"/>
                </a:solidFill>
                <a:latin typeface="+mn-lt"/>
                <a:ea typeface="+mn-ea"/>
                <a:cs typeface="CiscoSans ExtraLight"/>
              </a:defRPr>
            </a:lvl1pPr>
            <a:lvl2pPr marL="457109" indent="-215855" algn="l" defTabSz="685754" rtl="0" eaLnBrk="1" latinLnBrk="0" hangingPunct="1">
              <a:lnSpc>
                <a:spcPct val="95000"/>
              </a:lnSpc>
              <a:spcBef>
                <a:spcPts val="450"/>
              </a:spcBef>
              <a:buClr>
                <a:schemeClr val="tx2"/>
              </a:buClr>
              <a:buSzPct val="80000"/>
              <a:buFont typeface="Wingdings" panose="05000000000000000000" pitchFamily="2" charset="2"/>
              <a:buChar char="§"/>
              <a:defRPr lang="en-US" sz="1800" b="0" i="0" kern="1200">
                <a:solidFill>
                  <a:schemeClr val="tx2"/>
                </a:solidFill>
                <a:latin typeface="+mn-lt"/>
                <a:ea typeface="+mn-ea"/>
                <a:cs typeface="CiscoSans ExtraLight"/>
              </a:defRPr>
            </a:lvl2pPr>
            <a:lvl3pPr marL="628526" indent="-171417" algn="l" defTabSz="685754" rtl="0" eaLnBrk="1" latinLnBrk="0" hangingPunct="1">
              <a:lnSpc>
                <a:spcPct val="95000"/>
              </a:lnSpc>
              <a:spcBef>
                <a:spcPts val="630"/>
              </a:spcBef>
              <a:buClr>
                <a:schemeClr val="tx2"/>
              </a:buClr>
              <a:buSzPct val="80000"/>
              <a:buFont typeface="Wingdings" panose="05000000000000000000" pitchFamily="2" charset="2"/>
              <a:buChar char="§"/>
              <a:defRPr lang="en-US" sz="1600" b="0" i="0" kern="1200">
                <a:solidFill>
                  <a:schemeClr val="tx2"/>
                </a:solidFill>
                <a:latin typeface="+mn-lt"/>
                <a:ea typeface="+mn-ea"/>
                <a:cs typeface="CiscoSans ExtraLight"/>
              </a:defRPr>
            </a:lvl3pPr>
            <a:lvl4pPr marL="799940" indent="-171417" algn="l" defTabSz="685754" rtl="0" eaLnBrk="1" latinLnBrk="0" hangingPunct="1">
              <a:lnSpc>
                <a:spcPct val="95000"/>
              </a:lnSpc>
              <a:spcBef>
                <a:spcPts val="630"/>
              </a:spcBef>
              <a:buClr>
                <a:schemeClr val="tx2"/>
              </a:buClr>
              <a:buSzPct val="80000"/>
              <a:buFont typeface="Wingdings" panose="05000000000000000000" pitchFamily="2" charset="2"/>
              <a:buChar char="§"/>
              <a:defRPr lang="en-US" sz="1400" b="0" i="0" kern="1200">
                <a:solidFill>
                  <a:schemeClr val="tx2"/>
                </a:solidFill>
                <a:latin typeface="+mn-lt"/>
                <a:ea typeface="+mn-ea"/>
                <a:cs typeface="CiscoSans ExtraLight"/>
              </a:defRPr>
            </a:lvl4pPr>
            <a:lvl5pPr marL="971356" indent="-171417" algn="l" defTabSz="685754" rtl="0" eaLnBrk="1" latinLnBrk="0" hangingPunct="1">
              <a:lnSpc>
                <a:spcPct val="95000"/>
              </a:lnSpc>
              <a:spcBef>
                <a:spcPts val="630"/>
              </a:spcBef>
              <a:buClr>
                <a:schemeClr val="tx2"/>
              </a:buClr>
              <a:buSzPct val="80000"/>
              <a:buFont typeface="Wingdings" panose="05000000000000000000" pitchFamily="2" charset="2"/>
              <a:buChar char="§"/>
              <a:defRPr lang="en-US" sz="1200" b="0" i="0" kern="1200">
                <a:solidFill>
                  <a:schemeClr val="tx2"/>
                </a:solidFill>
                <a:latin typeface="+mn-lt"/>
                <a:ea typeface="+mn-ea"/>
                <a:cs typeface="CiscoSans ExtraLight"/>
              </a:defRPr>
            </a:lvl5pPr>
            <a:lvl6pPr marL="863828" indent="-171440" algn="l" defTabSz="685754"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13" indent="-171417" algn="l" defTabSz="685754"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140" indent="0" algn="l" defTabSz="685754" rtl="0" eaLnBrk="1" latinLnBrk="0" hangingPunct="1">
              <a:spcBef>
                <a:spcPct val="20000"/>
              </a:spcBef>
              <a:buFont typeface="Arial" pitchFamily="34" charset="0"/>
              <a:buNone/>
              <a:defRPr sz="1500" kern="1200">
                <a:solidFill>
                  <a:schemeClr val="tx1"/>
                </a:solidFill>
                <a:latin typeface="+mn-lt"/>
                <a:ea typeface="+mn-ea"/>
                <a:cs typeface="+mn-cs"/>
              </a:defRPr>
            </a:lvl8pPr>
            <a:lvl9pPr marL="2914457" indent="-171440" algn="l" defTabSz="68575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spcBef>
                <a:spcPts val="800"/>
              </a:spcBef>
              <a:buClr>
                <a:srgbClr val="FFFFFF"/>
              </a:buClr>
              <a:buFont typeface="Arial" panose="020B0604020202020204" pitchFamily="34" charset="0"/>
              <a:buChar char="•"/>
            </a:pPr>
            <a:r>
              <a:rPr sz="1900" dirty="0">
                <a:solidFill>
                  <a:srgbClr val="FFFFFF"/>
                </a:solidFill>
                <a:latin typeface="Arial"/>
              </a:rPr>
              <a:t>Core to business differentiation</a:t>
            </a:r>
          </a:p>
          <a:p>
            <a:pPr>
              <a:spcBef>
                <a:spcPts val="800"/>
              </a:spcBef>
              <a:buClr>
                <a:srgbClr val="FFFFFF"/>
              </a:buClr>
              <a:buFont typeface="Arial" panose="020B0604020202020204" pitchFamily="34" charset="0"/>
              <a:buChar char="•"/>
            </a:pPr>
            <a:r>
              <a:rPr sz="1900" dirty="0">
                <a:solidFill>
                  <a:srgbClr val="FFFFFF"/>
                </a:solidFill>
                <a:latin typeface="Arial"/>
              </a:rPr>
              <a:t>Mission critical/operational advantage in cost/risk/scale/speed</a:t>
            </a:r>
          </a:p>
          <a:p>
            <a:pPr>
              <a:spcBef>
                <a:spcPts val="800"/>
              </a:spcBef>
              <a:buClr>
                <a:srgbClr val="FFFFFF"/>
              </a:buClr>
              <a:buFont typeface="Arial" panose="020B0604020202020204" pitchFamily="34" charset="0"/>
              <a:buChar char="•"/>
            </a:pPr>
            <a:r>
              <a:rPr sz="1900" dirty="0">
                <a:solidFill>
                  <a:srgbClr val="FFFFFF"/>
                </a:solidFill>
                <a:latin typeface="Arial"/>
              </a:rPr>
              <a:t>User experience: customer</a:t>
            </a:r>
          </a:p>
        </p:txBody>
      </p:sp>
      <p:sp>
        <p:nvSpPr>
          <p:cNvPr id="37" name="Text Placeholder 24"/>
          <p:cNvSpPr txBox="1">
            <a:spLocks/>
          </p:cNvSpPr>
          <p:nvPr/>
        </p:nvSpPr>
        <p:spPr>
          <a:xfrm>
            <a:off x="6714364" y="4708033"/>
            <a:ext cx="4371611" cy="1436359"/>
          </a:xfrm>
          <a:prstGeom prst="rect">
            <a:avLst/>
          </a:prstGeom>
        </p:spPr>
        <p:txBody>
          <a:bodyPr lIns="121880" tIns="60940" rIns="121880" bIns="60940">
            <a:noAutofit/>
          </a:bodyPr>
          <a:lstStyle>
            <a:lvl1pPr marL="228555" indent="-171417" algn="l" defTabSz="685754" rtl="0" eaLnBrk="1" latinLnBrk="0" hangingPunct="1">
              <a:lnSpc>
                <a:spcPct val="95000"/>
              </a:lnSpc>
              <a:spcBef>
                <a:spcPts val="1110"/>
              </a:spcBef>
              <a:buClr>
                <a:schemeClr val="tx2"/>
              </a:buClr>
              <a:buSzPct val="80000"/>
              <a:buFont typeface="Wingdings" panose="05000000000000000000" pitchFamily="2" charset="2"/>
              <a:buChar char="§"/>
              <a:tabLst/>
              <a:defRPr lang="en-US" sz="2000" b="0" i="0" kern="1200">
                <a:solidFill>
                  <a:schemeClr val="tx2"/>
                </a:solidFill>
                <a:latin typeface="+mn-lt"/>
                <a:ea typeface="+mn-ea"/>
                <a:cs typeface="CiscoSans ExtraLight"/>
              </a:defRPr>
            </a:lvl1pPr>
            <a:lvl2pPr marL="457109" indent="-215855" algn="l" defTabSz="685754" rtl="0" eaLnBrk="1" latinLnBrk="0" hangingPunct="1">
              <a:lnSpc>
                <a:spcPct val="95000"/>
              </a:lnSpc>
              <a:spcBef>
                <a:spcPts val="450"/>
              </a:spcBef>
              <a:buClr>
                <a:schemeClr val="tx2"/>
              </a:buClr>
              <a:buSzPct val="80000"/>
              <a:buFont typeface="Wingdings" panose="05000000000000000000" pitchFamily="2" charset="2"/>
              <a:buChar char="§"/>
              <a:defRPr lang="en-US" sz="1800" b="0" i="0" kern="1200">
                <a:solidFill>
                  <a:schemeClr val="tx2"/>
                </a:solidFill>
                <a:latin typeface="+mn-lt"/>
                <a:ea typeface="+mn-ea"/>
                <a:cs typeface="CiscoSans ExtraLight"/>
              </a:defRPr>
            </a:lvl2pPr>
            <a:lvl3pPr marL="628526" indent="-171417" algn="l" defTabSz="685754" rtl="0" eaLnBrk="1" latinLnBrk="0" hangingPunct="1">
              <a:lnSpc>
                <a:spcPct val="95000"/>
              </a:lnSpc>
              <a:spcBef>
                <a:spcPts val="630"/>
              </a:spcBef>
              <a:buClr>
                <a:schemeClr val="tx2"/>
              </a:buClr>
              <a:buSzPct val="80000"/>
              <a:buFont typeface="Wingdings" panose="05000000000000000000" pitchFamily="2" charset="2"/>
              <a:buChar char="§"/>
              <a:defRPr lang="en-US" sz="1600" b="0" i="0" kern="1200">
                <a:solidFill>
                  <a:schemeClr val="tx2"/>
                </a:solidFill>
                <a:latin typeface="+mn-lt"/>
                <a:ea typeface="+mn-ea"/>
                <a:cs typeface="CiscoSans ExtraLight"/>
              </a:defRPr>
            </a:lvl3pPr>
            <a:lvl4pPr marL="799940" indent="-171417" algn="l" defTabSz="685754" rtl="0" eaLnBrk="1" latinLnBrk="0" hangingPunct="1">
              <a:lnSpc>
                <a:spcPct val="95000"/>
              </a:lnSpc>
              <a:spcBef>
                <a:spcPts val="630"/>
              </a:spcBef>
              <a:buClr>
                <a:schemeClr val="tx2"/>
              </a:buClr>
              <a:buSzPct val="80000"/>
              <a:buFont typeface="Wingdings" panose="05000000000000000000" pitchFamily="2" charset="2"/>
              <a:buChar char="§"/>
              <a:defRPr lang="en-US" sz="1400" b="0" i="0" kern="1200">
                <a:solidFill>
                  <a:schemeClr val="tx2"/>
                </a:solidFill>
                <a:latin typeface="+mn-lt"/>
                <a:ea typeface="+mn-ea"/>
                <a:cs typeface="CiscoSans ExtraLight"/>
              </a:defRPr>
            </a:lvl4pPr>
            <a:lvl5pPr marL="971356" indent="-171417" algn="l" defTabSz="685754" rtl="0" eaLnBrk="1" latinLnBrk="0" hangingPunct="1">
              <a:lnSpc>
                <a:spcPct val="95000"/>
              </a:lnSpc>
              <a:spcBef>
                <a:spcPts val="630"/>
              </a:spcBef>
              <a:buClr>
                <a:schemeClr val="tx2"/>
              </a:buClr>
              <a:buSzPct val="80000"/>
              <a:buFont typeface="Wingdings" panose="05000000000000000000" pitchFamily="2" charset="2"/>
              <a:buChar char="§"/>
              <a:defRPr lang="en-US" sz="1200" b="0" i="0" kern="1200">
                <a:solidFill>
                  <a:schemeClr val="tx2"/>
                </a:solidFill>
                <a:latin typeface="+mn-lt"/>
                <a:ea typeface="+mn-ea"/>
                <a:cs typeface="CiscoSans ExtraLight"/>
              </a:defRPr>
            </a:lvl5pPr>
            <a:lvl6pPr marL="863828" indent="-171440" algn="l" defTabSz="685754"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13" indent="-171417" algn="l" defTabSz="685754"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140" indent="0" algn="l" defTabSz="685754" rtl="0" eaLnBrk="1" latinLnBrk="0" hangingPunct="1">
              <a:spcBef>
                <a:spcPct val="20000"/>
              </a:spcBef>
              <a:buFont typeface="Arial" pitchFamily="34" charset="0"/>
              <a:buNone/>
              <a:defRPr sz="1500" kern="1200">
                <a:solidFill>
                  <a:schemeClr val="tx1"/>
                </a:solidFill>
                <a:latin typeface="+mn-lt"/>
                <a:ea typeface="+mn-ea"/>
                <a:cs typeface="+mn-cs"/>
              </a:defRPr>
            </a:lvl8pPr>
            <a:lvl9pPr marL="2914457" indent="-171440" algn="l" defTabSz="68575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spcBef>
                <a:spcPts val="800"/>
              </a:spcBef>
              <a:buClr>
                <a:srgbClr val="FFFFFF"/>
              </a:buClr>
              <a:buFont typeface="Arial" panose="020B0604020202020204" pitchFamily="34" charset="0"/>
              <a:buChar char="•"/>
            </a:pPr>
            <a:r>
              <a:rPr sz="1900" dirty="0">
                <a:solidFill>
                  <a:srgbClr val="FFFFFF"/>
                </a:solidFill>
                <a:latin typeface="Arial"/>
              </a:rPr>
              <a:t>Core value prop of vendor</a:t>
            </a:r>
          </a:p>
          <a:p>
            <a:pPr>
              <a:spcBef>
                <a:spcPts val="800"/>
              </a:spcBef>
              <a:buClr>
                <a:srgbClr val="FFFFFF"/>
              </a:buClr>
              <a:buFont typeface="Arial" panose="020B0604020202020204" pitchFamily="34" charset="0"/>
              <a:buChar char="•"/>
            </a:pPr>
            <a:r>
              <a:rPr sz="1900" dirty="0">
                <a:solidFill>
                  <a:srgbClr val="FFFFFF"/>
                </a:solidFill>
                <a:latin typeface="Arial"/>
              </a:rPr>
              <a:t>Many deployments on a global scale</a:t>
            </a:r>
          </a:p>
          <a:p>
            <a:pPr>
              <a:spcBef>
                <a:spcPts val="800"/>
              </a:spcBef>
              <a:buClr>
                <a:srgbClr val="FFFFFF"/>
              </a:buClr>
              <a:buFont typeface="Arial" panose="020B0604020202020204" pitchFamily="34" charset="0"/>
              <a:buChar char="•"/>
            </a:pPr>
            <a:r>
              <a:rPr sz="1900" dirty="0">
                <a:solidFill>
                  <a:srgbClr val="FFFFFF"/>
                </a:solidFill>
                <a:latin typeface="Arial"/>
              </a:rPr>
              <a:t>User experience: employee</a:t>
            </a:r>
          </a:p>
        </p:txBody>
      </p:sp>
      <p:sp>
        <p:nvSpPr>
          <p:cNvPr id="35" name="Title 3"/>
          <p:cNvSpPr txBox="1">
            <a:spLocks/>
          </p:cNvSpPr>
          <p:nvPr/>
        </p:nvSpPr>
        <p:spPr>
          <a:xfrm>
            <a:off x="533403" y="9"/>
            <a:ext cx="9883140" cy="952499"/>
          </a:xfrm>
          <a:prstGeom prst="rect">
            <a:avLst/>
          </a:prstGeom>
        </p:spPr>
        <p:txBody>
          <a:bodyPr vert="horz" lIns="121882" tIns="60941" rIns="121882" bIns="60941" rtlCol="0" anchor="t" anchorCtr="0">
            <a:noAutofit/>
          </a:bodyPr>
          <a:lstStyle>
            <a:lvl1pPr algn="l" defTabSz="914248" rtl="0" eaLnBrk="1" latinLnBrk="0" hangingPunct="1">
              <a:lnSpc>
                <a:spcPct val="90000"/>
              </a:lnSpc>
              <a:spcBef>
                <a:spcPct val="0"/>
              </a:spcBef>
              <a:buNone/>
              <a:defRPr lang="en-US" sz="3300" b="0" i="0" kern="1200" spc="0" baseline="0">
                <a:solidFill>
                  <a:srgbClr val="00A2BF"/>
                </a:solidFill>
                <a:latin typeface="+mj-lt"/>
                <a:ea typeface="+mj-ea"/>
                <a:cs typeface="CiscoSans Thin"/>
              </a:defRPr>
            </a:lvl1pPr>
          </a:lstStyle>
          <a:p>
            <a:r>
              <a:rPr lang="en-US" sz="2800" dirty="0">
                <a:solidFill>
                  <a:srgbClr val="0000FF"/>
                </a:solidFill>
              </a:rPr>
              <a:t>Optimizing Build </a:t>
            </a:r>
            <a:r>
              <a:rPr lang="en-US" sz="2800" dirty="0" err="1">
                <a:solidFill>
                  <a:srgbClr val="0000FF"/>
                </a:solidFill>
              </a:rPr>
              <a:t>vs</a:t>
            </a:r>
            <a:r>
              <a:rPr lang="en-US" sz="2800" dirty="0">
                <a:solidFill>
                  <a:srgbClr val="0000FF"/>
                </a:solidFill>
              </a:rPr>
              <a:t> Buy Decisions</a:t>
            </a:r>
          </a:p>
        </p:txBody>
      </p:sp>
    </p:spTree>
    <p:extLst>
      <p:ext uri="{BB962C8B-B14F-4D97-AF65-F5344CB8AC3E}">
        <p14:creationId xmlns:p14="http://schemas.microsoft.com/office/powerpoint/2010/main" val="28272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p:cNvSpPr/>
          <p:nvPr/>
        </p:nvSpPr>
        <p:spPr>
          <a:xfrm>
            <a:off x="473021" y="1281610"/>
            <a:ext cx="11300577" cy="5357777"/>
          </a:xfrm>
          <a:prstGeom prst="rect">
            <a:avLst/>
          </a:prstGeom>
          <a:gradFill flip="none" rotWithShape="1">
            <a:gsLst>
              <a:gs pos="0">
                <a:schemeClr val="accent1">
                  <a:alpha val="0"/>
                </a:schemeClr>
              </a:gs>
              <a:gs pos="100000">
                <a:schemeClr val="accent4"/>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22" rIns="91436" bIns="45722" rtlCol="0" anchor="ctr"/>
          <a:lstStyle/>
          <a:p>
            <a:pPr algn="ctr" defTabSz="609479">
              <a:lnSpc>
                <a:spcPct val="90000"/>
              </a:lnSpc>
              <a:defRPr/>
            </a:pPr>
            <a:endParaRPr lang="en-US" sz="2400" dirty="0">
              <a:solidFill>
                <a:srgbClr val="FFFFFF"/>
              </a:solidFill>
              <a:latin typeface="Arial"/>
            </a:endParaRPr>
          </a:p>
        </p:txBody>
      </p:sp>
      <p:sp>
        <p:nvSpPr>
          <p:cNvPr id="76" name="Oval 75"/>
          <p:cNvSpPr/>
          <p:nvPr/>
        </p:nvSpPr>
        <p:spPr>
          <a:xfrm>
            <a:off x="2514763" y="6417735"/>
            <a:ext cx="2879552" cy="187436"/>
          </a:xfrm>
          <a:prstGeom prst="ellipse">
            <a:avLst/>
          </a:prstGeom>
          <a:gradFill flip="none" rotWithShape="1">
            <a:gsLst>
              <a:gs pos="0">
                <a:srgbClr val="000000">
                  <a:alpha val="50000"/>
                </a:srgbClr>
              </a:gs>
              <a:gs pos="100000">
                <a:schemeClr val="accent3">
                  <a:lumMod val="1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609479"/>
            <a:endParaRPr lang="en-US" dirty="0">
              <a:solidFill>
                <a:srgbClr val="FFFFFF"/>
              </a:solidFill>
              <a:latin typeface="Arial"/>
            </a:endParaRPr>
          </a:p>
        </p:txBody>
      </p:sp>
      <p:sp>
        <p:nvSpPr>
          <p:cNvPr id="78" name="Oval 77"/>
          <p:cNvSpPr/>
          <p:nvPr/>
        </p:nvSpPr>
        <p:spPr>
          <a:xfrm>
            <a:off x="5644785" y="6417735"/>
            <a:ext cx="2879552" cy="187436"/>
          </a:xfrm>
          <a:prstGeom prst="ellipse">
            <a:avLst/>
          </a:prstGeom>
          <a:gradFill flip="none" rotWithShape="1">
            <a:gsLst>
              <a:gs pos="0">
                <a:srgbClr val="000000">
                  <a:alpha val="50000"/>
                </a:srgbClr>
              </a:gs>
              <a:gs pos="100000">
                <a:schemeClr val="accent3">
                  <a:lumMod val="1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609479"/>
            <a:endParaRPr lang="en-US" dirty="0">
              <a:solidFill>
                <a:srgbClr val="FFFFFF"/>
              </a:solidFill>
              <a:latin typeface="Arial"/>
            </a:endParaRPr>
          </a:p>
        </p:txBody>
      </p:sp>
      <p:sp>
        <p:nvSpPr>
          <p:cNvPr id="83" name="Trapezoid 82"/>
          <p:cNvSpPr/>
          <p:nvPr/>
        </p:nvSpPr>
        <p:spPr>
          <a:xfrm>
            <a:off x="5564873" y="1105730"/>
            <a:ext cx="3039379" cy="175879"/>
          </a:xfrm>
          <a:prstGeom prst="trapezoid">
            <a:avLst>
              <a:gd name="adj" fmla="val 39354"/>
            </a:avLst>
          </a:prstGeom>
          <a:gradFill flip="none" rotWithShape="1">
            <a:gsLst>
              <a:gs pos="0">
                <a:schemeClr val="tx2">
                  <a:lumMod val="60000"/>
                  <a:lumOff val="40000"/>
                  <a:alpha val="0"/>
                </a:schemeClr>
              </a:gs>
              <a:gs pos="100000">
                <a:schemeClr val="accent5">
                  <a:lumMod val="50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609431"/>
            <a:endParaRPr lang="en-US" sz="2400" dirty="0">
              <a:solidFill>
                <a:srgbClr val="FFFFFF"/>
              </a:solidFill>
              <a:latin typeface="Arial"/>
            </a:endParaRPr>
          </a:p>
        </p:txBody>
      </p:sp>
      <p:grpSp>
        <p:nvGrpSpPr>
          <p:cNvPr id="85" name="Group 84"/>
          <p:cNvGrpSpPr/>
          <p:nvPr/>
        </p:nvGrpSpPr>
        <p:grpSpPr>
          <a:xfrm>
            <a:off x="2441727" y="1105723"/>
            <a:ext cx="3025624" cy="5405596"/>
            <a:chOff x="1140623" y="5638800"/>
            <a:chExt cx="6862754" cy="4054197"/>
          </a:xfrm>
        </p:grpSpPr>
        <p:sp>
          <p:nvSpPr>
            <p:cNvPr id="87" name="Trapezoid 86"/>
            <p:cNvSpPr/>
            <p:nvPr/>
          </p:nvSpPr>
          <p:spPr>
            <a:xfrm>
              <a:off x="1140623" y="5638801"/>
              <a:ext cx="6862754" cy="131909"/>
            </a:xfrm>
            <a:prstGeom prst="trapezoid">
              <a:avLst>
                <a:gd name="adj" fmla="val 39354"/>
              </a:avLst>
            </a:prstGeom>
            <a:gradFill flip="none" rotWithShape="1">
              <a:gsLst>
                <a:gs pos="0">
                  <a:schemeClr val="tx2">
                    <a:lumMod val="60000"/>
                    <a:lumOff val="40000"/>
                    <a:alpha val="0"/>
                  </a:schemeClr>
                </a:gs>
                <a:gs pos="100000">
                  <a:schemeClr val="accent5"/>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2400" dirty="0">
                <a:solidFill>
                  <a:srgbClr val="FFFFFF"/>
                </a:solidFill>
                <a:latin typeface="Arial"/>
              </a:endParaRPr>
            </a:p>
          </p:txBody>
        </p:sp>
        <p:sp>
          <p:nvSpPr>
            <p:cNvPr id="89" name="Round Same Side Corner Rectangle 88"/>
            <p:cNvSpPr/>
            <p:nvPr/>
          </p:nvSpPr>
          <p:spPr>
            <a:xfrm>
              <a:off x="1306284" y="5638800"/>
              <a:ext cx="6531431" cy="4054197"/>
            </a:xfrm>
            <a:prstGeom prst="round2SameRect">
              <a:avLst>
                <a:gd name="adj1" fmla="val 0"/>
                <a:gd name="adj2" fmla="val 6720"/>
              </a:avLst>
            </a:prstGeom>
            <a:gradFill flip="none" rotWithShape="1">
              <a:gsLst>
                <a:gs pos="1000">
                  <a:schemeClr val="accent5"/>
                </a:gs>
                <a:gs pos="100000">
                  <a:schemeClr val="accent6"/>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79"/>
              <a:endParaRPr lang="en-US" sz="2400" dirty="0">
                <a:solidFill>
                  <a:srgbClr val="FFFFFF"/>
                </a:solidFill>
                <a:latin typeface="Arial"/>
              </a:endParaRPr>
            </a:p>
          </p:txBody>
        </p:sp>
      </p:grpSp>
      <p:sp>
        <p:nvSpPr>
          <p:cNvPr id="91" name="Rectangle 90"/>
          <p:cNvSpPr/>
          <p:nvPr/>
        </p:nvSpPr>
        <p:spPr>
          <a:xfrm>
            <a:off x="3321445" y="2473374"/>
            <a:ext cx="1097635" cy="396665"/>
          </a:xfrm>
          <a:prstGeom prst="rect">
            <a:avLst/>
          </a:prstGeom>
        </p:spPr>
        <p:txBody>
          <a:bodyPr wrap="none" lIns="121882" tIns="60941" rIns="121882" bIns="60941">
            <a:spAutoFit/>
          </a:bodyPr>
          <a:lstStyle/>
          <a:p>
            <a:pPr defTabSz="1218816">
              <a:lnSpc>
                <a:spcPct val="80000"/>
              </a:lnSpc>
            </a:pPr>
            <a:r>
              <a:rPr lang="en-US" sz="2100" dirty="0">
                <a:solidFill>
                  <a:srgbClr val="FFFFFF"/>
                </a:solidFill>
                <a:latin typeface="Arial"/>
              </a:rPr>
              <a:t>Private</a:t>
            </a:r>
          </a:p>
        </p:txBody>
      </p:sp>
      <p:sp>
        <p:nvSpPr>
          <p:cNvPr id="93" name="Rectangle 92"/>
          <p:cNvSpPr/>
          <p:nvPr/>
        </p:nvSpPr>
        <p:spPr>
          <a:xfrm>
            <a:off x="3239408" y="5428256"/>
            <a:ext cx="1386976" cy="659301"/>
          </a:xfrm>
          <a:prstGeom prst="rect">
            <a:avLst/>
          </a:prstGeom>
        </p:spPr>
        <p:txBody>
          <a:bodyPr wrap="none" lIns="121882" tIns="60941" rIns="121882" bIns="60941">
            <a:spAutoFit/>
          </a:bodyPr>
          <a:lstStyle/>
          <a:p>
            <a:pPr defTabSz="1218816">
              <a:lnSpc>
                <a:spcPct val="80000"/>
              </a:lnSpc>
            </a:pPr>
            <a:r>
              <a:rPr lang="en-US" sz="2100" dirty="0">
                <a:solidFill>
                  <a:srgbClr val="FFFFFF"/>
                </a:solidFill>
                <a:latin typeface="Arial"/>
              </a:rPr>
              <a:t>Hosted/</a:t>
            </a:r>
            <a:br>
              <a:rPr lang="en-US" sz="2100" dirty="0">
                <a:solidFill>
                  <a:srgbClr val="FFFFFF"/>
                </a:solidFill>
                <a:latin typeface="Arial"/>
              </a:rPr>
            </a:br>
            <a:r>
              <a:rPr lang="en-US" sz="2100" dirty="0">
                <a:solidFill>
                  <a:srgbClr val="FFFFFF"/>
                </a:solidFill>
                <a:latin typeface="Arial"/>
              </a:rPr>
              <a:t>Managed</a:t>
            </a:r>
          </a:p>
        </p:txBody>
      </p:sp>
      <p:sp>
        <p:nvSpPr>
          <p:cNvPr id="94" name="Rectangle 93"/>
          <p:cNvSpPr/>
          <p:nvPr/>
        </p:nvSpPr>
        <p:spPr>
          <a:xfrm>
            <a:off x="511976" y="2399600"/>
            <a:ext cx="1883557" cy="600653"/>
          </a:xfrm>
          <a:prstGeom prst="rect">
            <a:avLst/>
          </a:prstGeom>
        </p:spPr>
        <p:txBody>
          <a:bodyPr wrap="square" lIns="121882" tIns="60941" rIns="121882" bIns="60941">
            <a:spAutoFit/>
          </a:bodyPr>
          <a:lstStyle/>
          <a:p>
            <a:pPr defTabSz="1218816">
              <a:lnSpc>
                <a:spcPct val="80000"/>
              </a:lnSpc>
            </a:pPr>
            <a:r>
              <a:rPr lang="en-US" dirty="0">
                <a:solidFill>
                  <a:srgbClr val="D3D3DA">
                    <a:lumMod val="25000"/>
                  </a:srgbClr>
                </a:solidFill>
                <a:latin typeface="Arial"/>
                <a:cs typeface="CiscoSans Thin"/>
              </a:rPr>
              <a:t>Enterprise and</a:t>
            </a:r>
            <a:br>
              <a:rPr lang="en-US" dirty="0">
                <a:solidFill>
                  <a:srgbClr val="D3D3DA">
                    <a:lumMod val="25000"/>
                  </a:srgbClr>
                </a:solidFill>
                <a:latin typeface="Arial"/>
                <a:cs typeface="CiscoSans Thin"/>
              </a:rPr>
            </a:br>
            <a:r>
              <a:rPr lang="en-US" dirty="0">
                <a:solidFill>
                  <a:srgbClr val="D3D3DA">
                    <a:lumMod val="25000"/>
                  </a:srgbClr>
                </a:solidFill>
                <a:latin typeface="Arial"/>
                <a:cs typeface="CiscoSans Thin"/>
              </a:rPr>
              <a:t>Commercial</a:t>
            </a:r>
          </a:p>
        </p:txBody>
      </p:sp>
      <p:sp>
        <p:nvSpPr>
          <p:cNvPr id="95" name="Rectangle 94"/>
          <p:cNvSpPr/>
          <p:nvPr/>
        </p:nvSpPr>
        <p:spPr>
          <a:xfrm>
            <a:off x="511975" y="5442832"/>
            <a:ext cx="2002788" cy="600653"/>
          </a:xfrm>
          <a:prstGeom prst="rect">
            <a:avLst/>
          </a:prstGeom>
        </p:spPr>
        <p:txBody>
          <a:bodyPr wrap="square" lIns="121882" tIns="60941" rIns="121882" bIns="60941">
            <a:spAutoFit/>
          </a:bodyPr>
          <a:lstStyle/>
          <a:p>
            <a:pPr defTabSz="1218816">
              <a:lnSpc>
                <a:spcPct val="80000"/>
              </a:lnSpc>
            </a:pPr>
            <a:r>
              <a:rPr lang="en-US" dirty="0">
                <a:solidFill>
                  <a:srgbClr val="D3D3DA">
                    <a:lumMod val="25000"/>
                  </a:srgbClr>
                </a:solidFill>
                <a:latin typeface="Arial"/>
                <a:cs typeface="CiscoSans Thin"/>
              </a:rPr>
              <a:t>Service</a:t>
            </a:r>
            <a:br>
              <a:rPr lang="en-US" dirty="0">
                <a:solidFill>
                  <a:srgbClr val="D3D3DA">
                    <a:lumMod val="25000"/>
                  </a:srgbClr>
                </a:solidFill>
                <a:latin typeface="Arial"/>
                <a:cs typeface="CiscoSans Thin"/>
              </a:rPr>
            </a:br>
            <a:r>
              <a:rPr lang="en-US" dirty="0">
                <a:solidFill>
                  <a:srgbClr val="D3D3DA">
                    <a:lumMod val="25000"/>
                  </a:srgbClr>
                </a:solidFill>
                <a:latin typeface="Arial"/>
                <a:cs typeface="CiscoSans Thin"/>
              </a:rPr>
              <a:t>Provider</a:t>
            </a:r>
          </a:p>
        </p:txBody>
      </p:sp>
      <p:sp>
        <p:nvSpPr>
          <p:cNvPr id="96" name="Freeform 7"/>
          <p:cNvSpPr>
            <a:spLocks noEditPoints="1"/>
          </p:cNvSpPr>
          <p:nvPr/>
        </p:nvSpPr>
        <p:spPr bwMode="auto">
          <a:xfrm>
            <a:off x="2779489" y="5252945"/>
            <a:ext cx="435432" cy="998993"/>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8317" tIns="14176" rIns="28317" bIns="14176" numCol="1" anchor="t" anchorCtr="0" compatLnSpc="1">
            <a:prstTxWarp prst="textNoShape">
              <a:avLst/>
            </a:prstTxWarp>
          </a:bodyPr>
          <a:lstStyle/>
          <a:p>
            <a:pPr defTabSz="283174"/>
            <a:r>
              <a:rPr lang="en-US" sz="2400" dirty="0">
                <a:solidFill>
                  <a:srgbClr val="000000"/>
                </a:solidFill>
                <a:latin typeface="Arial"/>
              </a:rPr>
              <a:t> </a:t>
            </a:r>
          </a:p>
        </p:txBody>
      </p:sp>
      <p:grpSp>
        <p:nvGrpSpPr>
          <p:cNvPr id="97" name="Group 96"/>
          <p:cNvGrpSpPr/>
          <p:nvPr/>
        </p:nvGrpSpPr>
        <p:grpSpPr>
          <a:xfrm>
            <a:off x="5644785" y="1105723"/>
            <a:ext cx="2879552" cy="5405596"/>
            <a:chOff x="4233589" y="829292"/>
            <a:chExt cx="2159664" cy="4054197"/>
          </a:xfrm>
        </p:grpSpPr>
        <p:sp>
          <p:nvSpPr>
            <p:cNvPr id="98" name="Round Same Side Corner Rectangle 97"/>
            <p:cNvSpPr/>
            <p:nvPr/>
          </p:nvSpPr>
          <p:spPr>
            <a:xfrm>
              <a:off x="4233589" y="829292"/>
              <a:ext cx="2159664" cy="4054197"/>
            </a:xfrm>
            <a:prstGeom prst="round2SameRect">
              <a:avLst>
                <a:gd name="adj1" fmla="val 0"/>
                <a:gd name="adj2" fmla="val 6720"/>
              </a:avLst>
            </a:prstGeom>
            <a:gradFill flip="none" rotWithShape="1">
              <a:gsLst>
                <a:gs pos="1000">
                  <a:schemeClr val="accent5">
                    <a:lumMod val="50000"/>
                  </a:schemeClr>
                </a:gs>
                <a:gs pos="100000">
                  <a:schemeClr val="accent5"/>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79"/>
              <a:endParaRPr lang="en-US" sz="2400" dirty="0">
                <a:solidFill>
                  <a:srgbClr val="FFFFFF"/>
                </a:solidFill>
                <a:latin typeface="Arial"/>
              </a:endParaRPr>
            </a:p>
          </p:txBody>
        </p:sp>
        <p:grpSp>
          <p:nvGrpSpPr>
            <p:cNvPr id="99" name="Group 98"/>
            <p:cNvGrpSpPr/>
            <p:nvPr/>
          </p:nvGrpSpPr>
          <p:grpSpPr>
            <a:xfrm>
              <a:off x="4519664" y="2744562"/>
              <a:ext cx="1423936" cy="824872"/>
              <a:chOff x="2609736" y="2840543"/>
              <a:chExt cx="1237454" cy="716844"/>
            </a:xfrm>
          </p:grpSpPr>
          <p:grpSp>
            <p:nvGrpSpPr>
              <p:cNvPr id="145" name="Group 144"/>
              <p:cNvGrpSpPr/>
              <p:nvPr/>
            </p:nvGrpSpPr>
            <p:grpSpPr>
              <a:xfrm>
                <a:off x="2609736" y="2840543"/>
                <a:ext cx="1237454" cy="716844"/>
                <a:chOff x="888667" y="-870285"/>
                <a:chExt cx="1237454" cy="716844"/>
              </a:xfrm>
            </p:grpSpPr>
            <p:sp>
              <p:nvSpPr>
                <p:cNvPr id="157" name="Oval 156"/>
                <p:cNvSpPr/>
                <p:nvPr/>
              </p:nvSpPr>
              <p:spPr>
                <a:xfrm>
                  <a:off x="888667" y="-338302"/>
                  <a:ext cx="1237454" cy="184861"/>
                </a:xfrm>
                <a:prstGeom prst="ellipse">
                  <a:avLst/>
                </a:prstGeom>
                <a:gradFill flip="none" rotWithShape="1">
                  <a:gsLst>
                    <a:gs pos="0">
                      <a:srgbClr val="000000">
                        <a:alpha val="50000"/>
                      </a:srgbClr>
                    </a:gs>
                    <a:gs pos="100000">
                      <a:schemeClr val="accent3">
                        <a:lumMod val="1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79"/>
                  <a:endParaRPr lang="en-US" sz="1600" dirty="0">
                    <a:solidFill>
                      <a:srgbClr val="FFFFFF"/>
                    </a:solidFill>
                    <a:latin typeface="Arial"/>
                  </a:endParaRPr>
                </a:p>
              </p:txBody>
            </p:sp>
            <p:sp>
              <p:nvSpPr>
                <p:cNvPr id="158" name="Freeform 27"/>
                <p:cNvSpPr>
                  <a:spLocks/>
                </p:cNvSpPr>
                <p:nvPr/>
              </p:nvSpPr>
              <p:spPr bwMode="auto">
                <a:xfrm>
                  <a:off x="1026810" y="-870285"/>
                  <a:ext cx="961169" cy="620690"/>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174"/>
                  <a:endParaRPr lang="en-US" sz="2100">
                    <a:solidFill>
                      <a:srgbClr val="000000"/>
                    </a:solidFill>
                    <a:latin typeface="Arial"/>
                  </a:endParaRPr>
                </a:p>
              </p:txBody>
            </p:sp>
          </p:grpSp>
          <p:sp>
            <p:nvSpPr>
              <p:cNvPr id="148" name="Rectangle 147"/>
              <p:cNvSpPr/>
              <p:nvPr/>
            </p:nvSpPr>
            <p:spPr>
              <a:xfrm>
                <a:off x="2865217" y="3026854"/>
                <a:ext cx="726490" cy="342527"/>
              </a:xfrm>
              <a:prstGeom prst="rect">
                <a:avLst/>
              </a:prstGeom>
            </p:spPr>
            <p:txBody>
              <a:bodyPr wrap="none">
                <a:spAutoFit/>
              </a:bodyPr>
              <a:lstStyle/>
              <a:p>
                <a:pPr algn="ctr" defTabSz="609431">
                  <a:lnSpc>
                    <a:spcPct val="90000"/>
                  </a:lnSpc>
                </a:pPr>
                <a:r>
                  <a:rPr lang="en-US" sz="1600" dirty="0">
                    <a:solidFill>
                      <a:srgbClr val="52526D"/>
                    </a:solidFill>
                    <a:latin typeface="Arial"/>
                  </a:rPr>
                  <a:t>Public</a:t>
                </a:r>
              </a:p>
              <a:p>
                <a:pPr algn="ctr" defTabSz="609431">
                  <a:lnSpc>
                    <a:spcPct val="90000"/>
                  </a:lnSpc>
                </a:pPr>
                <a:r>
                  <a:rPr lang="en-US" sz="1500" dirty="0">
                    <a:solidFill>
                      <a:srgbClr val="52526D"/>
                    </a:solidFill>
                    <a:latin typeface="Arial"/>
                  </a:rPr>
                  <a:t>(Low Cost)</a:t>
                </a:r>
              </a:p>
            </p:txBody>
          </p:sp>
        </p:grpSp>
        <p:grpSp>
          <p:nvGrpSpPr>
            <p:cNvPr id="100" name="Group 99"/>
            <p:cNvGrpSpPr/>
            <p:nvPr/>
          </p:nvGrpSpPr>
          <p:grpSpPr>
            <a:xfrm>
              <a:off x="4519664" y="1587236"/>
              <a:ext cx="1423936" cy="824872"/>
              <a:chOff x="2609736" y="2840543"/>
              <a:chExt cx="1237454" cy="716844"/>
            </a:xfrm>
          </p:grpSpPr>
          <p:grpSp>
            <p:nvGrpSpPr>
              <p:cNvPr id="120" name="Group 119"/>
              <p:cNvGrpSpPr/>
              <p:nvPr/>
            </p:nvGrpSpPr>
            <p:grpSpPr>
              <a:xfrm>
                <a:off x="2609736" y="2840543"/>
                <a:ext cx="1237454" cy="716844"/>
                <a:chOff x="888667" y="-870285"/>
                <a:chExt cx="1237454" cy="716844"/>
              </a:xfrm>
            </p:grpSpPr>
            <p:sp>
              <p:nvSpPr>
                <p:cNvPr id="123" name="Oval 122"/>
                <p:cNvSpPr/>
                <p:nvPr/>
              </p:nvSpPr>
              <p:spPr>
                <a:xfrm>
                  <a:off x="888667" y="-338302"/>
                  <a:ext cx="1237454" cy="184861"/>
                </a:xfrm>
                <a:prstGeom prst="ellipse">
                  <a:avLst/>
                </a:prstGeom>
                <a:gradFill flip="none" rotWithShape="1">
                  <a:gsLst>
                    <a:gs pos="0">
                      <a:srgbClr val="000000">
                        <a:alpha val="50000"/>
                      </a:srgbClr>
                    </a:gs>
                    <a:gs pos="100000">
                      <a:schemeClr val="accent3">
                        <a:lumMod val="1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79"/>
                  <a:endParaRPr lang="en-US" sz="1600" dirty="0">
                    <a:solidFill>
                      <a:srgbClr val="FFFFFF"/>
                    </a:solidFill>
                    <a:latin typeface="Arial"/>
                  </a:endParaRPr>
                </a:p>
              </p:txBody>
            </p:sp>
            <p:sp>
              <p:nvSpPr>
                <p:cNvPr id="125" name="Freeform 27"/>
                <p:cNvSpPr>
                  <a:spLocks/>
                </p:cNvSpPr>
                <p:nvPr/>
              </p:nvSpPr>
              <p:spPr bwMode="auto">
                <a:xfrm>
                  <a:off x="1026810" y="-870285"/>
                  <a:ext cx="961169" cy="620690"/>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174"/>
                  <a:endParaRPr lang="en-US" sz="2100">
                    <a:solidFill>
                      <a:srgbClr val="000000"/>
                    </a:solidFill>
                    <a:latin typeface="Arial"/>
                  </a:endParaRPr>
                </a:p>
              </p:txBody>
            </p:sp>
          </p:grpSp>
          <p:sp>
            <p:nvSpPr>
              <p:cNvPr id="121" name="Rectangle 120"/>
              <p:cNvSpPr/>
              <p:nvPr/>
            </p:nvSpPr>
            <p:spPr>
              <a:xfrm>
                <a:off x="2924445" y="3012064"/>
                <a:ext cx="608031" cy="342527"/>
              </a:xfrm>
              <a:prstGeom prst="rect">
                <a:avLst/>
              </a:prstGeom>
            </p:spPr>
            <p:txBody>
              <a:bodyPr wrap="none">
                <a:spAutoFit/>
              </a:bodyPr>
              <a:lstStyle/>
              <a:p>
                <a:pPr algn="ctr" defTabSz="609431">
                  <a:lnSpc>
                    <a:spcPct val="90000"/>
                  </a:lnSpc>
                </a:pPr>
                <a:r>
                  <a:rPr lang="en-US" sz="1600" dirty="0">
                    <a:solidFill>
                      <a:srgbClr val="52526D"/>
                    </a:solidFill>
                    <a:latin typeface="Arial"/>
                  </a:rPr>
                  <a:t>Hybrid</a:t>
                </a:r>
                <a:r>
                  <a:rPr lang="en-US" sz="2100" dirty="0">
                    <a:solidFill>
                      <a:srgbClr val="52526D"/>
                    </a:solidFill>
                    <a:latin typeface="Arial"/>
                  </a:rPr>
                  <a:t/>
                </a:r>
                <a:br>
                  <a:rPr lang="en-US" sz="2100" dirty="0">
                    <a:solidFill>
                      <a:srgbClr val="52526D"/>
                    </a:solidFill>
                    <a:latin typeface="Arial"/>
                  </a:rPr>
                </a:br>
                <a:r>
                  <a:rPr lang="en-US" sz="1500" dirty="0">
                    <a:solidFill>
                      <a:srgbClr val="52526D"/>
                    </a:solidFill>
                    <a:latin typeface="Arial"/>
                  </a:rPr>
                  <a:t>(Control)</a:t>
                </a:r>
              </a:p>
            </p:txBody>
          </p:sp>
        </p:grpSp>
        <p:grpSp>
          <p:nvGrpSpPr>
            <p:cNvPr id="101" name="Group 100"/>
            <p:cNvGrpSpPr/>
            <p:nvPr/>
          </p:nvGrpSpPr>
          <p:grpSpPr>
            <a:xfrm>
              <a:off x="4519664" y="3896615"/>
              <a:ext cx="1423936" cy="824870"/>
              <a:chOff x="2609736" y="2840543"/>
              <a:chExt cx="1237454" cy="716844"/>
            </a:xfrm>
          </p:grpSpPr>
          <p:grpSp>
            <p:nvGrpSpPr>
              <p:cNvPr id="107" name="Group 106"/>
              <p:cNvGrpSpPr/>
              <p:nvPr/>
            </p:nvGrpSpPr>
            <p:grpSpPr>
              <a:xfrm>
                <a:off x="2609736" y="2840543"/>
                <a:ext cx="1237454" cy="716844"/>
                <a:chOff x="888667" y="-870285"/>
                <a:chExt cx="1237454" cy="716844"/>
              </a:xfrm>
            </p:grpSpPr>
            <p:sp>
              <p:nvSpPr>
                <p:cNvPr id="109" name="Oval 108"/>
                <p:cNvSpPr/>
                <p:nvPr/>
              </p:nvSpPr>
              <p:spPr>
                <a:xfrm>
                  <a:off x="888667" y="-338302"/>
                  <a:ext cx="1237454" cy="184861"/>
                </a:xfrm>
                <a:prstGeom prst="ellipse">
                  <a:avLst/>
                </a:prstGeom>
                <a:gradFill flip="none" rotWithShape="1">
                  <a:gsLst>
                    <a:gs pos="0">
                      <a:srgbClr val="000000">
                        <a:alpha val="50000"/>
                      </a:srgbClr>
                    </a:gs>
                    <a:gs pos="100000">
                      <a:schemeClr val="accent3">
                        <a:lumMod val="1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79"/>
                  <a:endParaRPr lang="en-US" sz="1600" dirty="0">
                    <a:solidFill>
                      <a:srgbClr val="FFFFFF"/>
                    </a:solidFill>
                    <a:latin typeface="Arial"/>
                  </a:endParaRPr>
                </a:p>
              </p:txBody>
            </p:sp>
            <p:sp>
              <p:nvSpPr>
                <p:cNvPr id="110" name="Freeform 27"/>
                <p:cNvSpPr>
                  <a:spLocks/>
                </p:cNvSpPr>
                <p:nvPr/>
              </p:nvSpPr>
              <p:spPr bwMode="auto">
                <a:xfrm>
                  <a:off x="1026810" y="-870285"/>
                  <a:ext cx="961169" cy="620690"/>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174"/>
                  <a:endParaRPr lang="en-US" sz="2100">
                    <a:solidFill>
                      <a:srgbClr val="000000"/>
                    </a:solidFill>
                    <a:latin typeface="Arial"/>
                  </a:endParaRPr>
                </a:p>
              </p:txBody>
            </p:sp>
          </p:grpSp>
          <p:sp>
            <p:nvSpPr>
              <p:cNvPr id="108" name="Rectangle 107"/>
              <p:cNvSpPr/>
              <p:nvPr/>
            </p:nvSpPr>
            <p:spPr>
              <a:xfrm>
                <a:off x="2700305" y="3104160"/>
                <a:ext cx="1081376" cy="342528"/>
              </a:xfrm>
              <a:prstGeom prst="rect">
                <a:avLst/>
              </a:prstGeom>
            </p:spPr>
            <p:txBody>
              <a:bodyPr wrap="square">
                <a:spAutoFit/>
              </a:bodyPr>
              <a:lstStyle/>
              <a:p>
                <a:pPr algn="ctr" defTabSz="609431">
                  <a:lnSpc>
                    <a:spcPct val="90000"/>
                  </a:lnSpc>
                </a:pPr>
                <a:r>
                  <a:rPr lang="en-US" sz="1600" dirty="0">
                    <a:solidFill>
                      <a:srgbClr val="52526D"/>
                    </a:solidFill>
                    <a:latin typeface="Arial"/>
                  </a:rPr>
                  <a:t>Partner Clouds</a:t>
                </a:r>
              </a:p>
              <a:p>
                <a:pPr algn="ctr" defTabSz="609431">
                  <a:lnSpc>
                    <a:spcPct val="90000"/>
                  </a:lnSpc>
                </a:pPr>
                <a:r>
                  <a:rPr lang="en-US" sz="1500" dirty="0">
                    <a:solidFill>
                      <a:srgbClr val="52526D"/>
                    </a:solidFill>
                    <a:latin typeface="Arial"/>
                  </a:rPr>
                  <a:t>(High Value)</a:t>
                </a:r>
              </a:p>
            </p:txBody>
          </p:sp>
        </p:grpSp>
        <p:sp>
          <p:nvSpPr>
            <p:cNvPr id="105" name="Rectangle 104"/>
            <p:cNvSpPr/>
            <p:nvPr/>
          </p:nvSpPr>
          <p:spPr>
            <a:xfrm>
              <a:off x="4809961" y="838169"/>
              <a:ext cx="974680" cy="483722"/>
            </a:xfrm>
            <a:prstGeom prst="rect">
              <a:avLst/>
            </a:prstGeom>
          </p:spPr>
          <p:txBody>
            <a:bodyPr wrap="square" lIns="91440" tIns="45720" rIns="91440" bIns="45720" anchor="ctr">
              <a:spAutoFit/>
            </a:bodyPr>
            <a:lstStyle/>
            <a:p>
              <a:pPr algn="ctr" defTabSz="1218816">
                <a:lnSpc>
                  <a:spcPct val="90000"/>
                </a:lnSpc>
              </a:pPr>
              <a:r>
                <a:rPr lang="en-US" dirty="0">
                  <a:solidFill>
                    <a:srgbClr val="FFFFFF"/>
                  </a:solidFill>
                  <a:latin typeface="Arial"/>
                  <a:cs typeface="CiscoSans Thin"/>
                </a:rPr>
                <a:t>Cloud Options</a:t>
              </a:r>
            </a:p>
          </p:txBody>
        </p:sp>
        <p:sp>
          <p:nvSpPr>
            <p:cNvPr id="103" name="Up-Down Arrow 102"/>
            <p:cNvSpPr/>
            <p:nvPr/>
          </p:nvSpPr>
          <p:spPr>
            <a:xfrm>
              <a:off x="5168900" y="2184672"/>
              <a:ext cx="150524" cy="787326"/>
            </a:xfrm>
            <a:prstGeom prst="upDownArrow">
              <a:avLst>
                <a:gd name="adj1" fmla="val 100000"/>
                <a:gd name="adj2" fmla="val 50000"/>
              </a:avLst>
            </a:prstGeom>
            <a:gradFill>
              <a:gsLst>
                <a:gs pos="50000">
                  <a:srgbClr val="6466AB">
                    <a:alpha val="0"/>
                  </a:srgbClr>
                </a:gs>
                <a:gs pos="100000">
                  <a:schemeClr val="accent6">
                    <a:lumMod val="60000"/>
                    <a:lumOff val="40000"/>
                  </a:schemeClr>
                </a:gs>
                <a:gs pos="0">
                  <a:schemeClr val="accent6">
                    <a:lumMod val="60000"/>
                    <a:lumOff val="40000"/>
                  </a:schemeClr>
                </a:gs>
              </a:gsLst>
              <a:lin ang="54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2400" dirty="0">
                <a:solidFill>
                  <a:srgbClr val="FFFFFF"/>
                </a:solidFill>
                <a:latin typeface="Arial"/>
              </a:endParaRPr>
            </a:p>
          </p:txBody>
        </p:sp>
        <p:sp>
          <p:nvSpPr>
            <p:cNvPr id="104" name="Up-Down Arrow 103"/>
            <p:cNvSpPr/>
            <p:nvPr/>
          </p:nvSpPr>
          <p:spPr>
            <a:xfrm>
              <a:off x="5168900" y="3341998"/>
              <a:ext cx="150524" cy="787326"/>
            </a:xfrm>
            <a:prstGeom prst="upDownArrow">
              <a:avLst>
                <a:gd name="adj1" fmla="val 100000"/>
                <a:gd name="adj2" fmla="val 50000"/>
              </a:avLst>
            </a:prstGeom>
            <a:gradFill>
              <a:gsLst>
                <a:gs pos="50000">
                  <a:srgbClr val="6466AB">
                    <a:alpha val="0"/>
                  </a:srgbClr>
                </a:gs>
                <a:gs pos="100000">
                  <a:schemeClr val="accent6">
                    <a:lumMod val="60000"/>
                    <a:lumOff val="40000"/>
                  </a:schemeClr>
                </a:gs>
                <a:gs pos="0">
                  <a:schemeClr val="accent6">
                    <a:lumMod val="60000"/>
                    <a:lumOff val="40000"/>
                  </a:schemeClr>
                </a:gs>
              </a:gsLst>
              <a:lin ang="54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2400" dirty="0">
                <a:solidFill>
                  <a:srgbClr val="FFFFFF"/>
                </a:solidFill>
                <a:latin typeface="Arial"/>
              </a:endParaRPr>
            </a:p>
          </p:txBody>
        </p:sp>
      </p:grpSp>
      <p:cxnSp>
        <p:nvCxnSpPr>
          <p:cNvPr id="163" name="Straight Connector 162"/>
          <p:cNvCxnSpPr/>
          <p:nvPr/>
        </p:nvCxnSpPr>
        <p:spPr>
          <a:xfrm>
            <a:off x="634366" y="3451757"/>
            <a:ext cx="789157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634360" y="4973372"/>
            <a:ext cx="788734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65" name="Freeform 7"/>
          <p:cNvSpPr>
            <a:spLocks noEditPoints="1"/>
          </p:cNvSpPr>
          <p:nvPr/>
        </p:nvSpPr>
        <p:spPr bwMode="auto">
          <a:xfrm>
            <a:off x="2779489" y="3733808"/>
            <a:ext cx="435432" cy="998993"/>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8317" tIns="14176" rIns="28317" bIns="14176" numCol="1" anchor="t" anchorCtr="0" compatLnSpc="1">
            <a:prstTxWarp prst="textNoShape">
              <a:avLst/>
            </a:prstTxWarp>
          </a:bodyPr>
          <a:lstStyle/>
          <a:p>
            <a:pPr defTabSz="283174"/>
            <a:r>
              <a:rPr lang="en-US" sz="2400" dirty="0">
                <a:solidFill>
                  <a:srgbClr val="000000"/>
                </a:solidFill>
                <a:latin typeface="Arial"/>
              </a:rPr>
              <a:t> </a:t>
            </a:r>
          </a:p>
        </p:txBody>
      </p:sp>
      <p:sp>
        <p:nvSpPr>
          <p:cNvPr id="166" name="Freeform 7"/>
          <p:cNvSpPr>
            <a:spLocks noEditPoints="1"/>
          </p:cNvSpPr>
          <p:nvPr/>
        </p:nvSpPr>
        <p:spPr bwMode="auto">
          <a:xfrm>
            <a:off x="2779489" y="2191460"/>
            <a:ext cx="435432" cy="998993"/>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8317" tIns="14176" rIns="28317" bIns="14176" numCol="1" anchor="t" anchorCtr="0" compatLnSpc="1">
            <a:prstTxWarp prst="textNoShape">
              <a:avLst/>
            </a:prstTxWarp>
          </a:bodyPr>
          <a:lstStyle/>
          <a:p>
            <a:pPr defTabSz="283174"/>
            <a:r>
              <a:rPr lang="en-US" sz="2400" dirty="0">
                <a:solidFill>
                  <a:srgbClr val="000000"/>
                </a:solidFill>
                <a:latin typeface="Arial"/>
              </a:rPr>
              <a:t> </a:t>
            </a:r>
          </a:p>
        </p:txBody>
      </p:sp>
      <p:grpSp>
        <p:nvGrpSpPr>
          <p:cNvPr id="167" name="Group 166"/>
          <p:cNvGrpSpPr/>
          <p:nvPr/>
        </p:nvGrpSpPr>
        <p:grpSpPr>
          <a:xfrm>
            <a:off x="3479649" y="3787391"/>
            <a:ext cx="1649939" cy="955792"/>
            <a:chOff x="2609736" y="2840543"/>
            <a:chExt cx="1237454" cy="716844"/>
          </a:xfrm>
        </p:grpSpPr>
        <p:grpSp>
          <p:nvGrpSpPr>
            <p:cNvPr id="168" name="Group 167"/>
            <p:cNvGrpSpPr/>
            <p:nvPr/>
          </p:nvGrpSpPr>
          <p:grpSpPr>
            <a:xfrm>
              <a:off x="2609736" y="2840543"/>
              <a:ext cx="1237454" cy="716844"/>
              <a:chOff x="888667" y="-870285"/>
              <a:chExt cx="1237454" cy="716844"/>
            </a:xfrm>
          </p:grpSpPr>
          <p:sp>
            <p:nvSpPr>
              <p:cNvPr id="170" name="Oval 169"/>
              <p:cNvSpPr/>
              <p:nvPr/>
            </p:nvSpPr>
            <p:spPr>
              <a:xfrm>
                <a:off x="888667" y="-338302"/>
                <a:ext cx="1237454" cy="184861"/>
              </a:xfrm>
              <a:prstGeom prst="ellipse">
                <a:avLst/>
              </a:prstGeom>
              <a:gradFill flip="none" rotWithShape="1">
                <a:gsLst>
                  <a:gs pos="0">
                    <a:srgbClr val="000000">
                      <a:alpha val="50000"/>
                    </a:srgbClr>
                  </a:gs>
                  <a:gs pos="100000">
                    <a:schemeClr val="accent3">
                      <a:lumMod val="1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79"/>
                <a:endParaRPr lang="en-US" dirty="0">
                  <a:solidFill>
                    <a:srgbClr val="FFFFFF"/>
                  </a:solidFill>
                  <a:latin typeface="Arial"/>
                </a:endParaRPr>
              </a:p>
            </p:txBody>
          </p:sp>
          <p:sp>
            <p:nvSpPr>
              <p:cNvPr id="171" name="Freeform 27"/>
              <p:cNvSpPr>
                <a:spLocks/>
              </p:cNvSpPr>
              <p:nvPr/>
            </p:nvSpPr>
            <p:spPr bwMode="auto">
              <a:xfrm>
                <a:off x="1026810" y="-870285"/>
                <a:ext cx="961169" cy="620690"/>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174"/>
                <a:endParaRPr lang="en-US" sz="2400">
                  <a:solidFill>
                    <a:srgbClr val="000000"/>
                  </a:solidFill>
                  <a:latin typeface="Arial"/>
                </a:endParaRPr>
              </a:p>
            </p:txBody>
          </p:sp>
        </p:grpSp>
        <p:sp>
          <p:nvSpPr>
            <p:cNvPr id="169" name="Rectangle 168"/>
            <p:cNvSpPr/>
            <p:nvPr/>
          </p:nvSpPr>
          <p:spPr>
            <a:xfrm>
              <a:off x="2841473" y="3064957"/>
              <a:ext cx="703182" cy="346249"/>
            </a:xfrm>
            <a:prstGeom prst="rect">
              <a:avLst/>
            </a:prstGeom>
          </p:spPr>
          <p:txBody>
            <a:bodyPr wrap="none">
              <a:spAutoFit/>
            </a:bodyPr>
            <a:lstStyle/>
            <a:p>
              <a:pPr defTabSz="609431"/>
              <a:r>
                <a:rPr lang="en-US" sz="2400" dirty="0">
                  <a:solidFill>
                    <a:srgbClr val="52526D"/>
                  </a:solidFill>
                  <a:latin typeface="Arial"/>
                </a:rPr>
                <a:t>SaaS</a:t>
              </a:r>
            </a:p>
          </p:txBody>
        </p:sp>
      </p:grpSp>
      <p:sp>
        <p:nvSpPr>
          <p:cNvPr id="172" name="Rectangle 171"/>
          <p:cNvSpPr/>
          <p:nvPr/>
        </p:nvSpPr>
        <p:spPr>
          <a:xfrm>
            <a:off x="3132110" y="1129861"/>
            <a:ext cx="1744689" cy="654266"/>
          </a:xfrm>
          <a:prstGeom prst="rect">
            <a:avLst/>
          </a:prstGeom>
        </p:spPr>
        <p:txBody>
          <a:bodyPr wrap="square" lIns="121904" tIns="60952" rIns="121904" bIns="60952" anchor="ctr">
            <a:spAutoFit/>
          </a:bodyPr>
          <a:lstStyle/>
          <a:p>
            <a:pPr algn="ctr" defTabSz="1218816">
              <a:lnSpc>
                <a:spcPct val="90000"/>
              </a:lnSpc>
            </a:pPr>
            <a:r>
              <a:rPr lang="en-US" dirty="0">
                <a:solidFill>
                  <a:srgbClr val="FFFFFF"/>
                </a:solidFill>
                <a:latin typeface="Arial"/>
                <a:cs typeface="CiscoSans Thin"/>
              </a:rPr>
              <a:t>Cloud</a:t>
            </a:r>
            <a:br>
              <a:rPr lang="en-US" dirty="0">
                <a:solidFill>
                  <a:srgbClr val="FFFFFF"/>
                </a:solidFill>
                <a:latin typeface="Arial"/>
                <a:cs typeface="CiscoSans Thin"/>
              </a:rPr>
            </a:br>
            <a:r>
              <a:rPr lang="en-US" dirty="0">
                <a:solidFill>
                  <a:srgbClr val="FFFFFF"/>
                </a:solidFill>
                <a:latin typeface="Arial"/>
                <a:cs typeface="CiscoSans Thin"/>
              </a:rPr>
              <a:t>Infrastructure</a:t>
            </a:r>
          </a:p>
        </p:txBody>
      </p:sp>
      <p:sp>
        <p:nvSpPr>
          <p:cNvPr id="2" name="Right Arrow 1"/>
          <p:cNvSpPr/>
          <p:nvPr/>
        </p:nvSpPr>
        <p:spPr>
          <a:xfrm>
            <a:off x="5130104" y="3190445"/>
            <a:ext cx="896117" cy="543355"/>
          </a:xfrm>
          <a:prstGeom prst="rightArrow">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609431"/>
            <a:endParaRPr lang="en-US" sz="2400" dirty="0">
              <a:solidFill>
                <a:srgbClr val="FFFFFF"/>
              </a:solidFill>
              <a:latin typeface="Arial"/>
            </a:endParaRPr>
          </a:p>
        </p:txBody>
      </p:sp>
      <p:sp>
        <p:nvSpPr>
          <p:cNvPr id="56" name="Right Arrow 55"/>
          <p:cNvSpPr/>
          <p:nvPr/>
        </p:nvSpPr>
        <p:spPr>
          <a:xfrm>
            <a:off x="5164792" y="4709584"/>
            <a:ext cx="896117" cy="543355"/>
          </a:xfrm>
          <a:prstGeom prst="rightArrow">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609431"/>
            <a:endParaRPr lang="en-US" sz="2400" dirty="0">
              <a:solidFill>
                <a:srgbClr val="FFFFFF"/>
              </a:solidFill>
              <a:latin typeface="Arial"/>
            </a:endParaRPr>
          </a:p>
        </p:txBody>
      </p:sp>
      <p:sp>
        <p:nvSpPr>
          <p:cNvPr id="47" name="Title 3"/>
          <p:cNvSpPr txBox="1">
            <a:spLocks/>
          </p:cNvSpPr>
          <p:nvPr/>
        </p:nvSpPr>
        <p:spPr>
          <a:xfrm>
            <a:off x="245658" y="198424"/>
            <a:ext cx="9883140" cy="952499"/>
          </a:xfrm>
          <a:prstGeom prst="rect">
            <a:avLst/>
          </a:prstGeom>
        </p:spPr>
        <p:txBody>
          <a:bodyPr vert="horz" lIns="121882" tIns="60941" rIns="121882" bIns="60941" rtlCol="0" anchor="t" anchorCtr="0">
            <a:noAutofit/>
          </a:bodyPr>
          <a:lstStyle>
            <a:lvl1pPr algn="l" defTabSz="914248" rtl="0" eaLnBrk="1" latinLnBrk="0" hangingPunct="1">
              <a:lnSpc>
                <a:spcPct val="90000"/>
              </a:lnSpc>
              <a:spcBef>
                <a:spcPct val="0"/>
              </a:spcBef>
              <a:buNone/>
              <a:defRPr lang="en-US" sz="4000" b="0" i="0" kern="1200" spc="0" baseline="0">
                <a:solidFill>
                  <a:srgbClr val="00A2BF"/>
                </a:solidFill>
                <a:latin typeface="+mj-lt"/>
                <a:ea typeface="+mj-ea"/>
                <a:cs typeface="CiscoSans Thin"/>
              </a:defRPr>
            </a:lvl1pPr>
          </a:lstStyle>
          <a:p>
            <a:r>
              <a:rPr lang="en-US" sz="2800" dirty="0">
                <a:solidFill>
                  <a:srgbClr val="0000FF"/>
                </a:solidFill>
              </a:rPr>
              <a:t>Driving A Transition From Private To Hybrid Clouds</a:t>
            </a:r>
          </a:p>
        </p:txBody>
      </p:sp>
    </p:spTree>
    <p:extLst>
      <p:ext uri="{BB962C8B-B14F-4D97-AF65-F5344CB8AC3E}">
        <p14:creationId xmlns:p14="http://schemas.microsoft.com/office/powerpoint/2010/main" val="345216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wipe(down)">
                                      <p:cBhvr>
                                        <p:cTn id="7" dur="500"/>
                                        <p:tgtEl>
                                          <p:spTgt spid="8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7"/>
                                        </p:tgtEl>
                                        <p:attrNameLst>
                                          <p:attrName>style.visibility</p:attrName>
                                        </p:attrNameLst>
                                      </p:cBhvr>
                                      <p:to>
                                        <p:strVal val="visible"/>
                                      </p:to>
                                    </p:set>
                                    <p:animEffect transition="in" filter="wipe(up)">
                                      <p:cBhvr>
                                        <p:cTn id="11" dur="500"/>
                                        <p:tgtEl>
                                          <p:spTgt spid="9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8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Down Arrow 24"/>
          <p:cNvSpPr/>
          <p:nvPr/>
        </p:nvSpPr>
        <p:spPr>
          <a:xfrm>
            <a:off x="8499125" y="2480424"/>
            <a:ext cx="1208899" cy="2591391"/>
          </a:xfrm>
          <a:prstGeom prst="downArrow">
            <a:avLst/>
          </a:prstGeom>
          <a:solidFill>
            <a:schemeClr val="bg1">
              <a:lumMod val="65000"/>
            </a:schemeClr>
          </a:solidFill>
          <a:ln>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8" rIns="91428" bIns="45718"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26" name="Down Arrow 25"/>
          <p:cNvSpPr/>
          <p:nvPr/>
        </p:nvSpPr>
        <p:spPr>
          <a:xfrm>
            <a:off x="5461389" y="2471878"/>
            <a:ext cx="1208899" cy="2591391"/>
          </a:xfrm>
          <a:prstGeom prst="downArrow">
            <a:avLst/>
          </a:prstGeom>
          <a:solidFill>
            <a:schemeClr val="bg1">
              <a:lumMod val="65000"/>
            </a:schemeClr>
          </a:solidFill>
          <a:ln>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8" rIns="91428" bIns="45718"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27" name="Down Arrow 26"/>
          <p:cNvSpPr/>
          <p:nvPr/>
        </p:nvSpPr>
        <p:spPr>
          <a:xfrm>
            <a:off x="2494421" y="2476667"/>
            <a:ext cx="1208899" cy="2591391"/>
          </a:xfrm>
          <a:prstGeom prst="downArrow">
            <a:avLst/>
          </a:prstGeom>
          <a:solidFill>
            <a:schemeClr val="bg1">
              <a:lumMod val="65000"/>
            </a:schemeClr>
          </a:solidFill>
          <a:ln>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8" rIns="91428" bIns="45718"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28" name="Title 3"/>
          <p:cNvSpPr txBox="1">
            <a:spLocks/>
          </p:cNvSpPr>
          <p:nvPr/>
        </p:nvSpPr>
        <p:spPr>
          <a:xfrm>
            <a:off x="502961" y="-116340"/>
            <a:ext cx="10972800" cy="838200"/>
          </a:xfrm>
          <a:prstGeom prst="rect">
            <a:avLst/>
          </a:prstGeom>
        </p:spPr>
        <p:txBody>
          <a:bodyPr vert="horz" lIns="91424" tIns="45718" rIns="91424" bIns="45718" rtlCol="0" anchor="b" anchorCtr="0">
            <a:noAutofit/>
          </a:bodyPr>
          <a:lstStyle>
            <a:lvl1pPr algn="l" defTabSz="914354" rtl="0" eaLnBrk="1" latinLnBrk="0" hangingPunct="1">
              <a:lnSpc>
                <a:spcPct val="90000"/>
              </a:lnSpc>
              <a:spcBef>
                <a:spcPts val="600"/>
              </a:spcBef>
              <a:buNone/>
              <a:tabLst>
                <a:tab pos="4456113" algn="l"/>
              </a:tabLst>
              <a:defRPr lang="en-US" sz="3200" b="1" kern="1200" cap="all" spc="100" baseline="0" dirty="0">
                <a:solidFill>
                  <a:srgbClr val="B4E7EA"/>
                </a:solidFill>
                <a:latin typeface="Arial Narrow" panose="020B0606020202030204" pitchFamily="34" charset="0"/>
                <a:ea typeface="+mj-ea"/>
                <a:cs typeface="+mj-cs"/>
              </a:defRPr>
            </a:lvl1pPr>
          </a:lstStyle>
          <a:p>
            <a:r>
              <a:rPr lang="en-US" sz="2800" b="0" cap="none" dirty="0">
                <a:solidFill>
                  <a:srgbClr val="0000FF"/>
                </a:solidFill>
                <a:latin typeface="+mj-lt"/>
              </a:rPr>
              <a:t>Current State of the Network</a:t>
            </a:r>
          </a:p>
        </p:txBody>
      </p:sp>
      <p:sp>
        <p:nvSpPr>
          <p:cNvPr id="29" name="Rounded Rectangle 28"/>
          <p:cNvSpPr/>
          <p:nvPr/>
        </p:nvSpPr>
        <p:spPr>
          <a:xfrm>
            <a:off x="1958889" y="3744481"/>
            <a:ext cx="2279827" cy="620283"/>
          </a:xfrm>
          <a:prstGeom prst="roundRect">
            <a:avLst/>
          </a:prstGeom>
          <a:ln>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r>
              <a:rPr lang="en-US" sz="1600" b="1" dirty="0">
                <a:solidFill>
                  <a:srgbClr val="FFFFFF"/>
                </a:solidFill>
                <a:effectLst>
                  <a:outerShdw blurRad="38100" dist="38100" dir="2700000" algn="tl">
                    <a:srgbClr val="000000">
                      <a:alpha val="43137"/>
                    </a:srgbClr>
                  </a:outerShdw>
                </a:effectLst>
              </a:rPr>
              <a:t>VLAN 100</a:t>
            </a:r>
          </a:p>
        </p:txBody>
      </p:sp>
      <p:sp>
        <p:nvSpPr>
          <p:cNvPr id="30" name="Rounded Rectangle 29"/>
          <p:cNvSpPr/>
          <p:nvPr/>
        </p:nvSpPr>
        <p:spPr>
          <a:xfrm>
            <a:off x="4945169" y="3744481"/>
            <a:ext cx="2279827" cy="620283"/>
          </a:xfrm>
          <a:prstGeom prst="roundRect">
            <a:avLst/>
          </a:prstGeom>
          <a:ln>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r>
              <a:rPr lang="en-US" sz="1600" b="1" dirty="0">
                <a:solidFill>
                  <a:srgbClr val="FFFFFF"/>
                </a:solidFill>
                <a:effectLst>
                  <a:outerShdw blurRad="38100" dist="38100" dir="2700000" algn="tl">
                    <a:srgbClr val="000000">
                      <a:alpha val="43137"/>
                    </a:srgbClr>
                  </a:outerShdw>
                </a:effectLst>
              </a:rPr>
              <a:t>VLAN 200</a:t>
            </a:r>
          </a:p>
        </p:txBody>
      </p:sp>
      <p:sp>
        <p:nvSpPr>
          <p:cNvPr id="31" name="Rounded Rectangle 30"/>
          <p:cNvSpPr/>
          <p:nvPr/>
        </p:nvSpPr>
        <p:spPr>
          <a:xfrm>
            <a:off x="7953289" y="3733801"/>
            <a:ext cx="2279827" cy="620283"/>
          </a:xfrm>
          <a:prstGeom prst="roundRect">
            <a:avLst/>
          </a:prstGeom>
          <a:ln>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r>
              <a:rPr lang="en-US" sz="1600" b="1" dirty="0">
                <a:solidFill>
                  <a:srgbClr val="FFFFFF"/>
                </a:solidFill>
                <a:effectLst>
                  <a:outerShdw blurRad="38100" dist="38100" dir="2700000" algn="tl">
                    <a:srgbClr val="000000">
                      <a:alpha val="43137"/>
                    </a:srgbClr>
                  </a:outerShdw>
                </a:effectLst>
              </a:rPr>
              <a:t>VLAN 300</a:t>
            </a:r>
          </a:p>
        </p:txBody>
      </p:sp>
      <p:sp>
        <p:nvSpPr>
          <p:cNvPr id="34" name="Oval 33"/>
          <p:cNvSpPr/>
          <p:nvPr/>
        </p:nvSpPr>
        <p:spPr>
          <a:xfrm>
            <a:off x="1727200" y="2514600"/>
            <a:ext cx="2743200" cy="990600"/>
          </a:xfrm>
          <a:prstGeom prst="ellipse">
            <a:avLst/>
          </a:prstGeom>
          <a:solidFill>
            <a:schemeClr val="accent3"/>
          </a:solidFill>
          <a:ln>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r>
              <a:rPr lang="en-US" sz="1600" b="1" dirty="0">
                <a:solidFill>
                  <a:prstClr val="white"/>
                </a:solidFill>
                <a:effectLst>
                  <a:outerShdw blurRad="38100" dist="38100" dir="2700000" algn="tl">
                    <a:srgbClr val="000000">
                      <a:alpha val="43137"/>
                    </a:srgbClr>
                  </a:outerShdw>
                </a:effectLst>
              </a:rPr>
              <a:t>Subnet 192.168.10.1 / 24</a:t>
            </a:r>
          </a:p>
        </p:txBody>
      </p:sp>
      <p:sp>
        <p:nvSpPr>
          <p:cNvPr id="35" name="Oval 34"/>
          <p:cNvSpPr/>
          <p:nvPr/>
        </p:nvSpPr>
        <p:spPr>
          <a:xfrm>
            <a:off x="4713481" y="2514600"/>
            <a:ext cx="2743200" cy="990600"/>
          </a:xfrm>
          <a:prstGeom prst="ellipse">
            <a:avLst/>
          </a:prstGeom>
          <a:solidFill>
            <a:schemeClr val="accent3"/>
          </a:solidFill>
          <a:ln>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r>
              <a:rPr lang="en-US" sz="1600" b="1" dirty="0">
                <a:solidFill>
                  <a:prstClr val="white"/>
                </a:solidFill>
                <a:effectLst>
                  <a:outerShdw blurRad="38100" dist="38100" dir="2700000" algn="tl">
                    <a:srgbClr val="000000">
                      <a:alpha val="43137"/>
                    </a:srgbClr>
                  </a:outerShdw>
                </a:effectLst>
              </a:rPr>
              <a:t>Subnet 192.168.10.2 / 24</a:t>
            </a:r>
          </a:p>
        </p:txBody>
      </p:sp>
      <p:sp>
        <p:nvSpPr>
          <p:cNvPr id="43" name="Oval 42"/>
          <p:cNvSpPr/>
          <p:nvPr/>
        </p:nvSpPr>
        <p:spPr>
          <a:xfrm>
            <a:off x="7721600" y="2514600"/>
            <a:ext cx="2743200" cy="990600"/>
          </a:xfrm>
          <a:prstGeom prst="ellipse">
            <a:avLst/>
          </a:prstGeom>
          <a:solidFill>
            <a:schemeClr val="accent3"/>
          </a:solidFill>
          <a:ln>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r>
              <a:rPr lang="en-US" sz="1600" b="1" dirty="0">
                <a:solidFill>
                  <a:prstClr val="white"/>
                </a:solidFill>
                <a:effectLst>
                  <a:outerShdw blurRad="38100" dist="38100" dir="2700000" algn="tl">
                    <a:srgbClr val="000000">
                      <a:alpha val="43137"/>
                    </a:srgbClr>
                  </a:outerShdw>
                </a:effectLst>
              </a:rPr>
              <a:t>Subnet 192.168.10.3 / 24</a:t>
            </a:r>
          </a:p>
        </p:txBody>
      </p:sp>
      <p:sp>
        <p:nvSpPr>
          <p:cNvPr id="44" name="Rectangle 43"/>
          <p:cNvSpPr/>
          <p:nvPr/>
        </p:nvSpPr>
        <p:spPr>
          <a:xfrm>
            <a:off x="1958889" y="990600"/>
            <a:ext cx="2279827" cy="685800"/>
          </a:xfrm>
          <a:prstGeom prst="rect">
            <a:avLst/>
          </a:prstGeom>
          <a:solidFill>
            <a:schemeClr val="accent2"/>
          </a:solidFill>
          <a:ln>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r>
              <a:rPr lang="en-US" sz="1600" b="1" dirty="0">
                <a:solidFill>
                  <a:prstClr val="white"/>
                </a:solidFill>
                <a:effectLst>
                  <a:outerShdw blurRad="38100" dist="38100" dir="2700000" algn="tl">
                    <a:srgbClr val="000000">
                      <a:alpha val="43137"/>
                    </a:srgbClr>
                  </a:outerShdw>
                </a:effectLst>
              </a:rPr>
              <a:t>Security</a:t>
            </a:r>
          </a:p>
        </p:txBody>
      </p:sp>
      <p:sp>
        <p:nvSpPr>
          <p:cNvPr id="46" name="Rectangle 45"/>
          <p:cNvSpPr/>
          <p:nvPr/>
        </p:nvSpPr>
        <p:spPr>
          <a:xfrm>
            <a:off x="4956565" y="990600"/>
            <a:ext cx="2279827" cy="685800"/>
          </a:xfrm>
          <a:prstGeom prst="rect">
            <a:avLst/>
          </a:prstGeom>
          <a:solidFill>
            <a:schemeClr val="accent6"/>
          </a:solidFill>
          <a:ln>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r>
              <a:rPr lang="en-US" sz="1600" b="1" dirty="0">
                <a:solidFill>
                  <a:prstClr val="white"/>
                </a:solidFill>
                <a:effectLst>
                  <a:outerShdw blurRad="38100" dist="38100" dir="2700000" algn="tl">
                    <a:srgbClr val="000000">
                      <a:alpha val="43137"/>
                    </a:srgbClr>
                  </a:outerShdw>
                </a:effectLst>
              </a:rPr>
              <a:t>Network Services</a:t>
            </a:r>
          </a:p>
        </p:txBody>
      </p:sp>
      <p:sp>
        <p:nvSpPr>
          <p:cNvPr id="47" name="Rectangle 46"/>
          <p:cNvSpPr/>
          <p:nvPr/>
        </p:nvSpPr>
        <p:spPr>
          <a:xfrm>
            <a:off x="7953289" y="990600"/>
            <a:ext cx="2279827" cy="685800"/>
          </a:xfrm>
          <a:prstGeom prst="rect">
            <a:avLst/>
          </a:prstGeom>
          <a:solidFill>
            <a:schemeClr val="accent4"/>
          </a:solidFill>
          <a:ln>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r>
              <a:rPr lang="en-US" sz="1600" b="1" dirty="0">
                <a:solidFill>
                  <a:prstClr val="white"/>
                </a:solidFill>
                <a:effectLst>
                  <a:outerShdw blurRad="38100" dist="38100" dir="2700000" algn="tl">
                    <a:srgbClr val="000000">
                      <a:alpha val="43137"/>
                    </a:srgbClr>
                  </a:outerShdw>
                </a:effectLst>
              </a:rPr>
              <a:t>Routing</a:t>
            </a:r>
          </a:p>
        </p:txBody>
      </p:sp>
      <p:grpSp>
        <p:nvGrpSpPr>
          <p:cNvPr id="48" name="Group 47"/>
          <p:cNvGrpSpPr/>
          <p:nvPr/>
        </p:nvGrpSpPr>
        <p:grpSpPr>
          <a:xfrm>
            <a:off x="3291907" y="4585316"/>
            <a:ext cx="5486400" cy="1282085"/>
            <a:chOff x="2468930" y="4737715"/>
            <a:chExt cx="4114800" cy="1282085"/>
          </a:xfrm>
        </p:grpSpPr>
        <p:grpSp>
          <p:nvGrpSpPr>
            <p:cNvPr id="49" name="Group 48"/>
            <p:cNvGrpSpPr/>
            <p:nvPr/>
          </p:nvGrpSpPr>
          <p:grpSpPr>
            <a:xfrm>
              <a:off x="3857700" y="4737716"/>
              <a:ext cx="418944" cy="406757"/>
              <a:chOff x="990600" y="2763805"/>
              <a:chExt cx="479595" cy="465644"/>
            </a:xfrm>
          </p:grpSpPr>
          <p:sp>
            <p:nvSpPr>
              <p:cNvPr id="88" name="Oval 263"/>
              <p:cNvSpPr>
                <a:spLocks/>
              </p:cNvSpPr>
              <p:nvPr/>
            </p:nvSpPr>
            <p:spPr bwMode="auto">
              <a:xfrm>
                <a:off x="990600" y="2763805"/>
                <a:ext cx="479595" cy="465644"/>
              </a:xfrm>
              <a:prstGeom prst="ellipse">
                <a:avLst/>
              </a:prstGeom>
              <a:solidFill>
                <a:schemeClr val="tx2"/>
              </a:solidFill>
              <a:ln w="12700" cap="flat" cmpd="sng" algn="ctr">
                <a:solidFill>
                  <a:sysClr val="window" lastClr="FFFFFF"/>
                </a:solidFill>
                <a:prstDash val="solid"/>
              </a:ln>
              <a:effectLst>
                <a:outerShdw blurRad="63500" sx="102000" sy="102000" algn="ctr" rotWithShape="0">
                  <a:prstClr val="black">
                    <a:alpha val="40000"/>
                  </a:prstClr>
                </a:outerShdw>
              </a:effectLst>
              <a:scene3d>
                <a:camera prst="orthographicFront"/>
                <a:lightRig rig="threePt" dir="t"/>
              </a:scene3d>
              <a:sp3d>
                <a:bevelT h="38100"/>
                <a:bevelB h="38100"/>
              </a:sp3d>
            </p:spPr>
            <p:txBody>
              <a:bodyPr rtlCol="0" anchor="ctr"/>
              <a:lstStyle/>
              <a:p>
                <a:pPr algn="ctr" eaLnBrk="0" hangingPunct="0">
                  <a:lnSpc>
                    <a:spcPct val="90000"/>
                  </a:lnSpc>
                  <a:defRPr/>
                </a:pPr>
                <a:endParaRPr lang="en-US" kern="0" dirty="0">
                  <a:solidFill>
                    <a:sysClr val="window" lastClr="FFFFFF"/>
                  </a:solidFill>
                </a:endParaRPr>
              </a:p>
            </p:txBody>
          </p:sp>
          <p:sp>
            <p:nvSpPr>
              <p:cNvPr id="89" name="Right Arrow 88"/>
              <p:cNvSpPr/>
              <p:nvPr/>
            </p:nvSpPr>
            <p:spPr>
              <a:xfrm>
                <a:off x="1114565" y="2859841"/>
                <a:ext cx="295135" cy="111959"/>
              </a:xfrm>
              <a:prstGeom prst="rightArrow">
                <a:avLst/>
              </a:prstGeom>
              <a:solidFill>
                <a:schemeClr val="bg1"/>
              </a:solidFill>
              <a:ln w="15875">
                <a:noFill/>
              </a:ln>
              <a:effectLst>
                <a:outerShdw blurRad="76200" dist="50800" dir="5400000" algn="ctr" rotWithShape="0">
                  <a:srgbClr val="000000">
                    <a:alpha val="27000"/>
                  </a:srgbClr>
                </a:outerShdw>
              </a:effectLst>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31"/>
                <a:endParaRPr lang="en-US" dirty="0">
                  <a:solidFill>
                    <a:srgbClr val="FFFFFF"/>
                  </a:solidFill>
                </a:endParaRPr>
              </a:p>
            </p:txBody>
          </p:sp>
          <p:sp>
            <p:nvSpPr>
              <p:cNvPr id="90" name="Right Arrow 89"/>
              <p:cNvSpPr/>
              <p:nvPr/>
            </p:nvSpPr>
            <p:spPr>
              <a:xfrm rot="10800000">
                <a:off x="1052442" y="3013559"/>
                <a:ext cx="295135" cy="111959"/>
              </a:xfrm>
              <a:prstGeom prst="rightArrow">
                <a:avLst/>
              </a:prstGeom>
              <a:solidFill>
                <a:schemeClr val="bg1"/>
              </a:solidFill>
              <a:ln w="15875">
                <a:noFill/>
              </a:ln>
              <a:effectLst>
                <a:outerShdw blurRad="76200" dist="50800" dir="5400000" algn="ctr" rotWithShape="0">
                  <a:srgbClr val="000000">
                    <a:alpha val="27000"/>
                  </a:srgbClr>
                </a:outerShdw>
              </a:effectLst>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31"/>
                <a:endParaRPr lang="en-US" dirty="0">
                  <a:solidFill>
                    <a:srgbClr val="FFFFFF"/>
                  </a:solidFill>
                </a:endParaRPr>
              </a:p>
            </p:txBody>
          </p:sp>
        </p:grpSp>
        <p:grpSp>
          <p:nvGrpSpPr>
            <p:cNvPr id="50" name="Group 49"/>
            <p:cNvGrpSpPr/>
            <p:nvPr/>
          </p:nvGrpSpPr>
          <p:grpSpPr>
            <a:xfrm>
              <a:off x="4786554" y="4737715"/>
              <a:ext cx="418944" cy="406757"/>
              <a:chOff x="990600" y="2763805"/>
              <a:chExt cx="479595" cy="465644"/>
            </a:xfrm>
          </p:grpSpPr>
          <p:sp>
            <p:nvSpPr>
              <p:cNvPr id="85" name="Oval 263"/>
              <p:cNvSpPr>
                <a:spLocks/>
              </p:cNvSpPr>
              <p:nvPr/>
            </p:nvSpPr>
            <p:spPr bwMode="auto">
              <a:xfrm>
                <a:off x="990600" y="2763805"/>
                <a:ext cx="479595" cy="465644"/>
              </a:xfrm>
              <a:prstGeom prst="ellipse">
                <a:avLst/>
              </a:prstGeom>
              <a:solidFill>
                <a:schemeClr val="tx2"/>
              </a:solidFill>
              <a:ln w="12700" cap="flat" cmpd="sng" algn="ctr">
                <a:solidFill>
                  <a:sysClr val="window" lastClr="FFFFFF"/>
                </a:solidFill>
                <a:prstDash val="solid"/>
              </a:ln>
              <a:effectLst>
                <a:outerShdw blurRad="63500" sx="102000" sy="102000" algn="ctr" rotWithShape="0">
                  <a:prstClr val="black">
                    <a:alpha val="40000"/>
                  </a:prstClr>
                </a:outerShdw>
              </a:effectLst>
              <a:scene3d>
                <a:camera prst="orthographicFront"/>
                <a:lightRig rig="threePt" dir="t"/>
              </a:scene3d>
              <a:sp3d>
                <a:bevelT h="38100"/>
                <a:bevelB h="38100"/>
              </a:sp3d>
            </p:spPr>
            <p:txBody>
              <a:bodyPr rtlCol="0" anchor="ctr"/>
              <a:lstStyle/>
              <a:p>
                <a:pPr algn="ctr" eaLnBrk="0" hangingPunct="0">
                  <a:lnSpc>
                    <a:spcPct val="90000"/>
                  </a:lnSpc>
                  <a:defRPr/>
                </a:pPr>
                <a:endParaRPr lang="en-US" kern="0" dirty="0">
                  <a:solidFill>
                    <a:sysClr val="window" lastClr="FFFFFF"/>
                  </a:solidFill>
                </a:endParaRPr>
              </a:p>
            </p:txBody>
          </p:sp>
          <p:sp>
            <p:nvSpPr>
              <p:cNvPr id="86" name="Right Arrow 85"/>
              <p:cNvSpPr/>
              <p:nvPr/>
            </p:nvSpPr>
            <p:spPr>
              <a:xfrm>
                <a:off x="1114565" y="2859841"/>
                <a:ext cx="295135" cy="111959"/>
              </a:xfrm>
              <a:prstGeom prst="rightArrow">
                <a:avLst/>
              </a:prstGeom>
              <a:solidFill>
                <a:schemeClr val="bg1"/>
              </a:solidFill>
              <a:ln w="15875">
                <a:noFill/>
              </a:ln>
              <a:effectLst>
                <a:outerShdw blurRad="76200" dist="50800" dir="5400000" algn="ctr" rotWithShape="0">
                  <a:srgbClr val="000000">
                    <a:alpha val="27000"/>
                  </a:srgbClr>
                </a:outerShdw>
              </a:effectLst>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31"/>
                <a:endParaRPr lang="en-US" dirty="0">
                  <a:solidFill>
                    <a:srgbClr val="FFFFFF"/>
                  </a:solidFill>
                </a:endParaRPr>
              </a:p>
            </p:txBody>
          </p:sp>
          <p:sp>
            <p:nvSpPr>
              <p:cNvPr id="87" name="Right Arrow 86"/>
              <p:cNvSpPr/>
              <p:nvPr/>
            </p:nvSpPr>
            <p:spPr>
              <a:xfrm rot="10800000">
                <a:off x="1052442" y="3013559"/>
                <a:ext cx="295135" cy="111959"/>
              </a:xfrm>
              <a:prstGeom prst="rightArrow">
                <a:avLst/>
              </a:prstGeom>
              <a:solidFill>
                <a:schemeClr val="bg1"/>
              </a:solidFill>
              <a:ln w="15875">
                <a:noFill/>
              </a:ln>
              <a:effectLst>
                <a:outerShdw blurRad="76200" dist="50800" dir="5400000" algn="ctr" rotWithShape="0">
                  <a:srgbClr val="000000">
                    <a:alpha val="27000"/>
                  </a:srgbClr>
                </a:outerShdw>
              </a:effectLst>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31"/>
                <a:endParaRPr lang="en-US" dirty="0">
                  <a:solidFill>
                    <a:srgbClr val="FFFFFF"/>
                  </a:solidFill>
                </a:endParaRPr>
              </a:p>
            </p:txBody>
          </p:sp>
        </p:grpSp>
        <p:grpSp>
          <p:nvGrpSpPr>
            <p:cNvPr id="51" name="Group 50"/>
            <p:cNvGrpSpPr/>
            <p:nvPr/>
          </p:nvGrpSpPr>
          <p:grpSpPr>
            <a:xfrm>
              <a:off x="3383330" y="5598253"/>
              <a:ext cx="418944" cy="406757"/>
              <a:chOff x="990600" y="2763805"/>
              <a:chExt cx="479595" cy="465644"/>
            </a:xfrm>
          </p:grpSpPr>
          <p:sp>
            <p:nvSpPr>
              <p:cNvPr id="82" name="Oval 263"/>
              <p:cNvSpPr>
                <a:spLocks/>
              </p:cNvSpPr>
              <p:nvPr/>
            </p:nvSpPr>
            <p:spPr bwMode="auto">
              <a:xfrm>
                <a:off x="990600" y="2763805"/>
                <a:ext cx="479595" cy="465644"/>
              </a:xfrm>
              <a:prstGeom prst="ellipse">
                <a:avLst/>
              </a:prstGeom>
              <a:solidFill>
                <a:schemeClr val="tx2"/>
              </a:solidFill>
              <a:ln w="12700" cap="flat" cmpd="sng" algn="ctr">
                <a:solidFill>
                  <a:sysClr val="window" lastClr="FFFFFF"/>
                </a:solidFill>
                <a:prstDash val="solid"/>
              </a:ln>
              <a:effectLst>
                <a:outerShdw blurRad="63500" sx="102000" sy="102000" algn="ctr" rotWithShape="0">
                  <a:prstClr val="black">
                    <a:alpha val="40000"/>
                  </a:prstClr>
                </a:outerShdw>
              </a:effectLst>
              <a:scene3d>
                <a:camera prst="orthographicFront"/>
                <a:lightRig rig="threePt" dir="t"/>
              </a:scene3d>
              <a:sp3d>
                <a:bevelT h="38100"/>
                <a:bevelB h="38100"/>
              </a:sp3d>
            </p:spPr>
            <p:txBody>
              <a:bodyPr rtlCol="0" anchor="ctr"/>
              <a:lstStyle/>
              <a:p>
                <a:pPr algn="ctr" eaLnBrk="0" hangingPunct="0">
                  <a:lnSpc>
                    <a:spcPct val="90000"/>
                  </a:lnSpc>
                  <a:defRPr/>
                </a:pPr>
                <a:endParaRPr lang="en-US" kern="0" dirty="0">
                  <a:solidFill>
                    <a:sysClr val="window" lastClr="FFFFFF"/>
                  </a:solidFill>
                </a:endParaRPr>
              </a:p>
            </p:txBody>
          </p:sp>
          <p:sp>
            <p:nvSpPr>
              <p:cNvPr id="83" name="Right Arrow 82"/>
              <p:cNvSpPr/>
              <p:nvPr/>
            </p:nvSpPr>
            <p:spPr>
              <a:xfrm>
                <a:off x="1114565" y="2859841"/>
                <a:ext cx="295135" cy="111959"/>
              </a:xfrm>
              <a:prstGeom prst="rightArrow">
                <a:avLst/>
              </a:prstGeom>
              <a:solidFill>
                <a:schemeClr val="bg1"/>
              </a:solidFill>
              <a:ln w="15875">
                <a:noFill/>
              </a:ln>
              <a:effectLst>
                <a:outerShdw blurRad="76200" dist="50800" dir="5400000" algn="ctr" rotWithShape="0">
                  <a:srgbClr val="000000">
                    <a:alpha val="27000"/>
                  </a:srgbClr>
                </a:outerShdw>
              </a:effectLst>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31"/>
                <a:endParaRPr lang="en-US" dirty="0">
                  <a:solidFill>
                    <a:srgbClr val="FFFFFF"/>
                  </a:solidFill>
                </a:endParaRPr>
              </a:p>
            </p:txBody>
          </p:sp>
          <p:sp>
            <p:nvSpPr>
              <p:cNvPr id="84" name="Right Arrow 83"/>
              <p:cNvSpPr/>
              <p:nvPr/>
            </p:nvSpPr>
            <p:spPr>
              <a:xfrm rot="10800000">
                <a:off x="1052442" y="3013559"/>
                <a:ext cx="295135" cy="111959"/>
              </a:xfrm>
              <a:prstGeom prst="rightArrow">
                <a:avLst/>
              </a:prstGeom>
              <a:solidFill>
                <a:schemeClr val="bg1"/>
              </a:solidFill>
              <a:ln w="15875">
                <a:noFill/>
              </a:ln>
              <a:effectLst>
                <a:outerShdw blurRad="76200" dist="50800" dir="5400000" algn="ctr" rotWithShape="0">
                  <a:srgbClr val="000000">
                    <a:alpha val="27000"/>
                  </a:srgbClr>
                </a:outerShdw>
              </a:effectLst>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31"/>
                <a:endParaRPr lang="en-US" dirty="0">
                  <a:solidFill>
                    <a:srgbClr val="FFFFFF"/>
                  </a:solidFill>
                </a:endParaRPr>
              </a:p>
            </p:txBody>
          </p:sp>
        </p:grpSp>
        <p:grpSp>
          <p:nvGrpSpPr>
            <p:cNvPr id="52" name="Group 51"/>
            <p:cNvGrpSpPr/>
            <p:nvPr/>
          </p:nvGrpSpPr>
          <p:grpSpPr>
            <a:xfrm>
              <a:off x="4312184" y="5598252"/>
              <a:ext cx="418944" cy="406757"/>
              <a:chOff x="990600" y="2763805"/>
              <a:chExt cx="479595" cy="465644"/>
            </a:xfrm>
          </p:grpSpPr>
          <p:sp>
            <p:nvSpPr>
              <p:cNvPr id="77" name="Oval 263"/>
              <p:cNvSpPr>
                <a:spLocks/>
              </p:cNvSpPr>
              <p:nvPr/>
            </p:nvSpPr>
            <p:spPr bwMode="auto">
              <a:xfrm>
                <a:off x="990600" y="2763805"/>
                <a:ext cx="479595" cy="465644"/>
              </a:xfrm>
              <a:prstGeom prst="ellipse">
                <a:avLst/>
              </a:prstGeom>
              <a:solidFill>
                <a:schemeClr val="tx2"/>
              </a:solidFill>
              <a:ln w="12700" cap="flat" cmpd="sng" algn="ctr">
                <a:solidFill>
                  <a:sysClr val="window" lastClr="FFFFFF"/>
                </a:solidFill>
                <a:prstDash val="solid"/>
              </a:ln>
              <a:effectLst>
                <a:outerShdw blurRad="63500" sx="102000" sy="102000" algn="ctr" rotWithShape="0">
                  <a:prstClr val="black">
                    <a:alpha val="40000"/>
                  </a:prstClr>
                </a:outerShdw>
              </a:effectLst>
              <a:scene3d>
                <a:camera prst="orthographicFront"/>
                <a:lightRig rig="threePt" dir="t"/>
              </a:scene3d>
              <a:sp3d>
                <a:bevelT h="38100"/>
                <a:bevelB h="38100"/>
              </a:sp3d>
            </p:spPr>
            <p:txBody>
              <a:bodyPr rtlCol="0" anchor="ctr"/>
              <a:lstStyle/>
              <a:p>
                <a:pPr algn="ctr" eaLnBrk="0" hangingPunct="0">
                  <a:lnSpc>
                    <a:spcPct val="90000"/>
                  </a:lnSpc>
                  <a:defRPr/>
                </a:pPr>
                <a:endParaRPr lang="en-US" kern="0" dirty="0">
                  <a:solidFill>
                    <a:sysClr val="window" lastClr="FFFFFF"/>
                  </a:solidFill>
                </a:endParaRPr>
              </a:p>
            </p:txBody>
          </p:sp>
          <p:sp>
            <p:nvSpPr>
              <p:cNvPr id="79" name="Right Arrow 78"/>
              <p:cNvSpPr/>
              <p:nvPr/>
            </p:nvSpPr>
            <p:spPr>
              <a:xfrm>
                <a:off x="1114565" y="2859841"/>
                <a:ext cx="295135" cy="111959"/>
              </a:xfrm>
              <a:prstGeom prst="rightArrow">
                <a:avLst/>
              </a:prstGeom>
              <a:solidFill>
                <a:schemeClr val="bg1"/>
              </a:solidFill>
              <a:ln w="15875">
                <a:noFill/>
              </a:ln>
              <a:effectLst>
                <a:outerShdw blurRad="76200" dist="50800" dir="5400000" algn="ctr" rotWithShape="0">
                  <a:srgbClr val="000000">
                    <a:alpha val="27000"/>
                  </a:srgbClr>
                </a:outerShdw>
              </a:effectLst>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31"/>
                <a:endParaRPr lang="en-US" dirty="0">
                  <a:solidFill>
                    <a:srgbClr val="FFFFFF"/>
                  </a:solidFill>
                </a:endParaRPr>
              </a:p>
            </p:txBody>
          </p:sp>
          <p:sp>
            <p:nvSpPr>
              <p:cNvPr id="81" name="Right Arrow 80"/>
              <p:cNvSpPr/>
              <p:nvPr/>
            </p:nvSpPr>
            <p:spPr>
              <a:xfrm rot="10800000">
                <a:off x="1052442" y="3013559"/>
                <a:ext cx="295135" cy="111959"/>
              </a:xfrm>
              <a:prstGeom prst="rightArrow">
                <a:avLst/>
              </a:prstGeom>
              <a:solidFill>
                <a:schemeClr val="bg1"/>
              </a:solidFill>
              <a:ln w="15875">
                <a:noFill/>
              </a:ln>
              <a:effectLst>
                <a:outerShdw blurRad="76200" dist="50800" dir="5400000" algn="ctr" rotWithShape="0">
                  <a:srgbClr val="000000">
                    <a:alpha val="27000"/>
                  </a:srgbClr>
                </a:outerShdw>
              </a:effectLst>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31"/>
                <a:endParaRPr lang="en-US" dirty="0">
                  <a:solidFill>
                    <a:srgbClr val="FFFFFF"/>
                  </a:solidFill>
                </a:endParaRPr>
              </a:p>
            </p:txBody>
          </p:sp>
        </p:grpSp>
        <p:grpSp>
          <p:nvGrpSpPr>
            <p:cNvPr id="53" name="Group 52"/>
            <p:cNvGrpSpPr/>
            <p:nvPr/>
          </p:nvGrpSpPr>
          <p:grpSpPr>
            <a:xfrm>
              <a:off x="5235932" y="5613043"/>
              <a:ext cx="418944" cy="406757"/>
              <a:chOff x="990600" y="2763805"/>
              <a:chExt cx="479595" cy="465644"/>
            </a:xfrm>
          </p:grpSpPr>
          <p:sp>
            <p:nvSpPr>
              <p:cNvPr id="73" name="Oval 263"/>
              <p:cNvSpPr>
                <a:spLocks/>
              </p:cNvSpPr>
              <p:nvPr/>
            </p:nvSpPr>
            <p:spPr bwMode="auto">
              <a:xfrm>
                <a:off x="990600" y="2763805"/>
                <a:ext cx="479595" cy="465644"/>
              </a:xfrm>
              <a:prstGeom prst="ellipse">
                <a:avLst/>
              </a:prstGeom>
              <a:solidFill>
                <a:schemeClr val="tx2"/>
              </a:solidFill>
              <a:ln w="12700" cap="flat" cmpd="sng" algn="ctr">
                <a:solidFill>
                  <a:sysClr val="window" lastClr="FFFFFF"/>
                </a:solidFill>
                <a:prstDash val="solid"/>
              </a:ln>
              <a:effectLst>
                <a:outerShdw blurRad="63500" sx="102000" sy="102000" algn="ctr" rotWithShape="0">
                  <a:prstClr val="black">
                    <a:alpha val="40000"/>
                  </a:prstClr>
                </a:outerShdw>
              </a:effectLst>
              <a:scene3d>
                <a:camera prst="orthographicFront"/>
                <a:lightRig rig="threePt" dir="t"/>
              </a:scene3d>
              <a:sp3d>
                <a:bevelT h="38100"/>
                <a:bevelB h="38100"/>
              </a:sp3d>
            </p:spPr>
            <p:txBody>
              <a:bodyPr rtlCol="0" anchor="ctr"/>
              <a:lstStyle/>
              <a:p>
                <a:pPr algn="ctr" eaLnBrk="0" hangingPunct="0">
                  <a:lnSpc>
                    <a:spcPct val="90000"/>
                  </a:lnSpc>
                  <a:defRPr/>
                </a:pPr>
                <a:endParaRPr lang="en-US" kern="0" dirty="0">
                  <a:solidFill>
                    <a:sysClr val="window" lastClr="FFFFFF"/>
                  </a:solidFill>
                </a:endParaRPr>
              </a:p>
            </p:txBody>
          </p:sp>
          <p:sp>
            <p:nvSpPr>
              <p:cNvPr id="74" name="Right Arrow 73"/>
              <p:cNvSpPr/>
              <p:nvPr/>
            </p:nvSpPr>
            <p:spPr>
              <a:xfrm>
                <a:off x="1114565" y="2859841"/>
                <a:ext cx="295135" cy="111959"/>
              </a:xfrm>
              <a:prstGeom prst="rightArrow">
                <a:avLst/>
              </a:prstGeom>
              <a:solidFill>
                <a:schemeClr val="bg1"/>
              </a:solidFill>
              <a:ln w="15875">
                <a:noFill/>
              </a:ln>
              <a:effectLst>
                <a:outerShdw blurRad="76200" dist="50800" dir="5400000" algn="ctr" rotWithShape="0">
                  <a:srgbClr val="000000">
                    <a:alpha val="27000"/>
                  </a:srgbClr>
                </a:outerShdw>
              </a:effectLst>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31"/>
                <a:endParaRPr lang="en-US" dirty="0">
                  <a:solidFill>
                    <a:srgbClr val="FFFFFF"/>
                  </a:solidFill>
                </a:endParaRPr>
              </a:p>
            </p:txBody>
          </p:sp>
          <p:sp>
            <p:nvSpPr>
              <p:cNvPr id="75" name="Right Arrow 74"/>
              <p:cNvSpPr/>
              <p:nvPr/>
            </p:nvSpPr>
            <p:spPr>
              <a:xfrm rot="10800000">
                <a:off x="1052442" y="3013559"/>
                <a:ext cx="295135" cy="111959"/>
              </a:xfrm>
              <a:prstGeom prst="rightArrow">
                <a:avLst/>
              </a:prstGeom>
              <a:solidFill>
                <a:schemeClr val="bg1"/>
              </a:solidFill>
              <a:ln w="15875">
                <a:noFill/>
              </a:ln>
              <a:effectLst>
                <a:outerShdw blurRad="76200" dist="50800" dir="5400000" algn="ctr" rotWithShape="0">
                  <a:srgbClr val="000000">
                    <a:alpha val="27000"/>
                  </a:srgbClr>
                </a:outerShdw>
              </a:effectLst>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31"/>
                <a:endParaRPr lang="en-US" dirty="0">
                  <a:solidFill>
                    <a:srgbClr val="FFFFFF"/>
                  </a:solidFill>
                </a:endParaRPr>
              </a:p>
            </p:txBody>
          </p:sp>
        </p:grpSp>
        <p:grpSp>
          <p:nvGrpSpPr>
            <p:cNvPr id="54" name="Group 53"/>
            <p:cNvGrpSpPr/>
            <p:nvPr/>
          </p:nvGrpSpPr>
          <p:grpSpPr>
            <a:xfrm>
              <a:off x="6164786" y="5613042"/>
              <a:ext cx="418944" cy="406757"/>
              <a:chOff x="990600" y="2763805"/>
              <a:chExt cx="479595" cy="465644"/>
            </a:xfrm>
          </p:grpSpPr>
          <p:sp>
            <p:nvSpPr>
              <p:cNvPr id="70" name="Oval 263"/>
              <p:cNvSpPr>
                <a:spLocks/>
              </p:cNvSpPr>
              <p:nvPr/>
            </p:nvSpPr>
            <p:spPr bwMode="auto">
              <a:xfrm>
                <a:off x="990600" y="2763805"/>
                <a:ext cx="479595" cy="465644"/>
              </a:xfrm>
              <a:prstGeom prst="ellipse">
                <a:avLst/>
              </a:prstGeom>
              <a:solidFill>
                <a:schemeClr val="tx2"/>
              </a:solidFill>
              <a:ln w="12700" cap="flat" cmpd="sng" algn="ctr">
                <a:solidFill>
                  <a:sysClr val="window" lastClr="FFFFFF"/>
                </a:solidFill>
                <a:prstDash val="solid"/>
              </a:ln>
              <a:effectLst>
                <a:outerShdw blurRad="63500" sx="102000" sy="102000" algn="ctr" rotWithShape="0">
                  <a:prstClr val="black">
                    <a:alpha val="40000"/>
                  </a:prstClr>
                </a:outerShdw>
              </a:effectLst>
              <a:scene3d>
                <a:camera prst="orthographicFront"/>
                <a:lightRig rig="threePt" dir="t"/>
              </a:scene3d>
              <a:sp3d>
                <a:bevelT h="38100"/>
                <a:bevelB h="38100"/>
              </a:sp3d>
            </p:spPr>
            <p:txBody>
              <a:bodyPr rtlCol="0" anchor="ctr"/>
              <a:lstStyle/>
              <a:p>
                <a:pPr algn="ctr" eaLnBrk="0" hangingPunct="0">
                  <a:lnSpc>
                    <a:spcPct val="90000"/>
                  </a:lnSpc>
                  <a:defRPr/>
                </a:pPr>
                <a:endParaRPr lang="en-US" kern="0" dirty="0">
                  <a:solidFill>
                    <a:sysClr val="window" lastClr="FFFFFF"/>
                  </a:solidFill>
                </a:endParaRPr>
              </a:p>
            </p:txBody>
          </p:sp>
          <p:sp>
            <p:nvSpPr>
              <p:cNvPr id="71" name="Right Arrow 70"/>
              <p:cNvSpPr/>
              <p:nvPr/>
            </p:nvSpPr>
            <p:spPr>
              <a:xfrm>
                <a:off x="1114565" y="2859841"/>
                <a:ext cx="295135" cy="111959"/>
              </a:xfrm>
              <a:prstGeom prst="rightArrow">
                <a:avLst/>
              </a:prstGeom>
              <a:solidFill>
                <a:schemeClr val="bg1"/>
              </a:solidFill>
              <a:ln w="15875">
                <a:noFill/>
              </a:ln>
              <a:effectLst>
                <a:outerShdw blurRad="76200" dist="50800" dir="5400000" algn="ctr" rotWithShape="0">
                  <a:srgbClr val="000000">
                    <a:alpha val="27000"/>
                  </a:srgbClr>
                </a:outerShdw>
              </a:effectLst>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31"/>
                <a:endParaRPr lang="en-US" dirty="0">
                  <a:solidFill>
                    <a:srgbClr val="FFFFFF"/>
                  </a:solidFill>
                </a:endParaRPr>
              </a:p>
            </p:txBody>
          </p:sp>
          <p:sp>
            <p:nvSpPr>
              <p:cNvPr id="72" name="Right Arrow 71"/>
              <p:cNvSpPr/>
              <p:nvPr/>
            </p:nvSpPr>
            <p:spPr>
              <a:xfrm rot="10800000">
                <a:off x="1052442" y="3013559"/>
                <a:ext cx="295135" cy="111959"/>
              </a:xfrm>
              <a:prstGeom prst="rightArrow">
                <a:avLst/>
              </a:prstGeom>
              <a:solidFill>
                <a:schemeClr val="bg1"/>
              </a:solidFill>
              <a:ln w="15875">
                <a:noFill/>
              </a:ln>
              <a:effectLst>
                <a:outerShdw blurRad="76200" dist="50800" dir="5400000" algn="ctr" rotWithShape="0">
                  <a:srgbClr val="000000">
                    <a:alpha val="27000"/>
                  </a:srgbClr>
                </a:outerShdw>
              </a:effectLst>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31"/>
                <a:endParaRPr lang="en-US" dirty="0">
                  <a:solidFill>
                    <a:srgbClr val="FFFFFF"/>
                  </a:solidFill>
                </a:endParaRPr>
              </a:p>
            </p:txBody>
          </p:sp>
        </p:grpSp>
        <p:grpSp>
          <p:nvGrpSpPr>
            <p:cNvPr id="55" name="Group 54"/>
            <p:cNvGrpSpPr/>
            <p:nvPr/>
          </p:nvGrpSpPr>
          <p:grpSpPr>
            <a:xfrm>
              <a:off x="2468930" y="5600720"/>
              <a:ext cx="418944" cy="406757"/>
              <a:chOff x="990600" y="2763805"/>
              <a:chExt cx="479595" cy="465644"/>
            </a:xfrm>
          </p:grpSpPr>
          <p:sp>
            <p:nvSpPr>
              <p:cNvPr id="67" name="Oval 263"/>
              <p:cNvSpPr>
                <a:spLocks/>
              </p:cNvSpPr>
              <p:nvPr/>
            </p:nvSpPr>
            <p:spPr bwMode="auto">
              <a:xfrm>
                <a:off x="990600" y="2763805"/>
                <a:ext cx="479595" cy="465644"/>
              </a:xfrm>
              <a:prstGeom prst="ellipse">
                <a:avLst/>
              </a:prstGeom>
              <a:solidFill>
                <a:schemeClr val="tx2"/>
              </a:solidFill>
              <a:ln w="12700" cap="flat" cmpd="sng" algn="ctr">
                <a:solidFill>
                  <a:sysClr val="window" lastClr="FFFFFF"/>
                </a:solidFill>
                <a:prstDash val="solid"/>
              </a:ln>
              <a:effectLst>
                <a:outerShdw blurRad="63500" sx="102000" sy="102000" algn="ctr" rotWithShape="0">
                  <a:prstClr val="black">
                    <a:alpha val="40000"/>
                  </a:prstClr>
                </a:outerShdw>
              </a:effectLst>
              <a:scene3d>
                <a:camera prst="orthographicFront"/>
                <a:lightRig rig="threePt" dir="t"/>
              </a:scene3d>
              <a:sp3d>
                <a:bevelT h="38100"/>
                <a:bevelB h="38100"/>
              </a:sp3d>
            </p:spPr>
            <p:txBody>
              <a:bodyPr rtlCol="0" anchor="ctr"/>
              <a:lstStyle/>
              <a:p>
                <a:pPr algn="ctr" eaLnBrk="0" hangingPunct="0">
                  <a:lnSpc>
                    <a:spcPct val="90000"/>
                  </a:lnSpc>
                  <a:defRPr/>
                </a:pPr>
                <a:endParaRPr lang="en-US" kern="0" dirty="0">
                  <a:solidFill>
                    <a:sysClr val="window" lastClr="FFFFFF"/>
                  </a:solidFill>
                </a:endParaRPr>
              </a:p>
            </p:txBody>
          </p:sp>
          <p:sp>
            <p:nvSpPr>
              <p:cNvPr id="68" name="Right Arrow 67"/>
              <p:cNvSpPr/>
              <p:nvPr/>
            </p:nvSpPr>
            <p:spPr>
              <a:xfrm>
                <a:off x="1114565" y="2859841"/>
                <a:ext cx="295135" cy="111959"/>
              </a:xfrm>
              <a:prstGeom prst="rightArrow">
                <a:avLst/>
              </a:prstGeom>
              <a:solidFill>
                <a:schemeClr val="bg1"/>
              </a:solidFill>
              <a:ln w="15875">
                <a:noFill/>
              </a:ln>
              <a:effectLst>
                <a:outerShdw blurRad="76200" dist="50800" dir="5400000" algn="ctr" rotWithShape="0">
                  <a:srgbClr val="000000">
                    <a:alpha val="27000"/>
                  </a:srgbClr>
                </a:outerShdw>
              </a:effectLst>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31"/>
                <a:endParaRPr lang="en-US" dirty="0">
                  <a:solidFill>
                    <a:srgbClr val="FFFFFF"/>
                  </a:solidFill>
                </a:endParaRPr>
              </a:p>
            </p:txBody>
          </p:sp>
          <p:sp>
            <p:nvSpPr>
              <p:cNvPr id="69" name="Right Arrow 68"/>
              <p:cNvSpPr/>
              <p:nvPr/>
            </p:nvSpPr>
            <p:spPr>
              <a:xfrm rot="10800000">
                <a:off x="1052442" y="3013559"/>
                <a:ext cx="295135" cy="111959"/>
              </a:xfrm>
              <a:prstGeom prst="rightArrow">
                <a:avLst/>
              </a:prstGeom>
              <a:solidFill>
                <a:schemeClr val="bg1"/>
              </a:solidFill>
              <a:ln w="15875">
                <a:noFill/>
              </a:ln>
              <a:effectLst>
                <a:outerShdw blurRad="76200" dist="50800" dir="5400000" algn="ctr" rotWithShape="0">
                  <a:srgbClr val="000000">
                    <a:alpha val="27000"/>
                  </a:srgbClr>
                </a:outerShdw>
              </a:effectLst>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31"/>
                <a:endParaRPr lang="en-US" dirty="0">
                  <a:solidFill>
                    <a:srgbClr val="FFFFFF"/>
                  </a:solidFill>
                </a:endParaRPr>
              </a:p>
            </p:txBody>
          </p:sp>
        </p:grpSp>
        <p:cxnSp>
          <p:nvCxnSpPr>
            <p:cNvPr id="56" name="Straight Connector 55"/>
            <p:cNvCxnSpPr>
              <a:stCxn id="67" idx="0"/>
              <a:endCxn id="88" idx="4"/>
            </p:cNvCxnSpPr>
            <p:nvPr/>
          </p:nvCxnSpPr>
          <p:spPr>
            <a:xfrm flipV="1">
              <a:off x="2678402" y="5144473"/>
              <a:ext cx="1388770" cy="456247"/>
            </a:xfrm>
            <a:prstGeom prst="line">
              <a:avLst/>
            </a:prstGeom>
            <a:ln w="3175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88" idx="4"/>
              <a:endCxn id="82" idx="0"/>
            </p:cNvCxnSpPr>
            <p:nvPr/>
          </p:nvCxnSpPr>
          <p:spPr>
            <a:xfrm flipH="1">
              <a:off x="3592802" y="5144473"/>
              <a:ext cx="474370" cy="453780"/>
            </a:xfrm>
            <a:prstGeom prst="line">
              <a:avLst/>
            </a:prstGeom>
            <a:ln w="3175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88" idx="4"/>
              <a:endCxn id="77" idx="0"/>
            </p:cNvCxnSpPr>
            <p:nvPr/>
          </p:nvCxnSpPr>
          <p:spPr>
            <a:xfrm>
              <a:off x="4067172" y="5144473"/>
              <a:ext cx="454484" cy="453779"/>
            </a:xfrm>
            <a:prstGeom prst="line">
              <a:avLst/>
            </a:prstGeom>
            <a:ln w="3175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endCxn id="73" idx="0"/>
            </p:cNvCxnSpPr>
            <p:nvPr/>
          </p:nvCxnSpPr>
          <p:spPr>
            <a:xfrm>
              <a:off x="4067172" y="5144473"/>
              <a:ext cx="1378232" cy="468570"/>
            </a:xfrm>
            <a:prstGeom prst="line">
              <a:avLst/>
            </a:prstGeom>
            <a:ln w="3175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88" idx="4"/>
              <a:endCxn id="70" idx="0"/>
            </p:cNvCxnSpPr>
            <p:nvPr/>
          </p:nvCxnSpPr>
          <p:spPr>
            <a:xfrm>
              <a:off x="4067172" y="5144473"/>
              <a:ext cx="2307086" cy="468569"/>
            </a:xfrm>
            <a:prstGeom prst="line">
              <a:avLst/>
            </a:prstGeom>
            <a:ln w="3175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85" idx="4"/>
            </p:cNvCxnSpPr>
            <p:nvPr/>
          </p:nvCxnSpPr>
          <p:spPr>
            <a:xfrm flipH="1">
              <a:off x="2678402" y="5144472"/>
              <a:ext cx="2317624" cy="453780"/>
            </a:xfrm>
            <a:prstGeom prst="line">
              <a:avLst/>
            </a:prstGeom>
            <a:ln w="3175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85" idx="4"/>
              <a:endCxn id="82" idx="0"/>
            </p:cNvCxnSpPr>
            <p:nvPr/>
          </p:nvCxnSpPr>
          <p:spPr>
            <a:xfrm flipH="1">
              <a:off x="3592802" y="5144472"/>
              <a:ext cx="1403224" cy="453781"/>
            </a:xfrm>
            <a:prstGeom prst="line">
              <a:avLst/>
            </a:prstGeom>
            <a:ln w="3175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85" idx="4"/>
              <a:endCxn id="77" idx="0"/>
            </p:cNvCxnSpPr>
            <p:nvPr/>
          </p:nvCxnSpPr>
          <p:spPr>
            <a:xfrm flipH="1">
              <a:off x="4521656" y="5144472"/>
              <a:ext cx="474370" cy="453780"/>
            </a:xfrm>
            <a:prstGeom prst="line">
              <a:avLst/>
            </a:prstGeom>
            <a:ln w="3175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85" idx="4"/>
              <a:endCxn id="73" idx="0"/>
            </p:cNvCxnSpPr>
            <p:nvPr/>
          </p:nvCxnSpPr>
          <p:spPr>
            <a:xfrm>
              <a:off x="4996026" y="5144472"/>
              <a:ext cx="449378" cy="468571"/>
            </a:xfrm>
            <a:prstGeom prst="line">
              <a:avLst/>
            </a:prstGeom>
            <a:ln w="3175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85" idx="4"/>
            </p:cNvCxnSpPr>
            <p:nvPr/>
          </p:nvCxnSpPr>
          <p:spPr>
            <a:xfrm>
              <a:off x="4996026" y="5144472"/>
              <a:ext cx="1378232" cy="453780"/>
            </a:xfrm>
            <a:prstGeom prst="line">
              <a:avLst/>
            </a:prstGeom>
            <a:ln w="3175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88" idx="6"/>
              <a:endCxn id="85" idx="2"/>
            </p:cNvCxnSpPr>
            <p:nvPr/>
          </p:nvCxnSpPr>
          <p:spPr>
            <a:xfrm flipV="1">
              <a:off x="4276644" y="4941094"/>
              <a:ext cx="509910" cy="1"/>
            </a:xfrm>
            <a:prstGeom prst="line">
              <a:avLst/>
            </a:prstGeom>
            <a:ln w="31750">
              <a:solidFill>
                <a:schemeClr val="tx2"/>
              </a:solidFill>
              <a:tailEnd type="none"/>
            </a:ln>
          </p:spPr>
          <p:style>
            <a:lnRef idx="1">
              <a:schemeClr val="accent1"/>
            </a:lnRef>
            <a:fillRef idx="0">
              <a:schemeClr val="accent1"/>
            </a:fillRef>
            <a:effectRef idx="0">
              <a:schemeClr val="accent1"/>
            </a:effectRef>
            <a:fontRef idx="minor">
              <a:schemeClr val="tx1"/>
            </a:fontRef>
          </p:style>
        </p:cxnSp>
      </p:grpSp>
      <p:sp>
        <p:nvSpPr>
          <p:cNvPr id="91" name="TextBox 90"/>
          <p:cNvSpPr txBox="1"/>
          <p:nvPr/>
        </p:nvSpPr>
        <p:spPr>
          <a:xfrm>
            <a:off x="203200" y="6019807"/>
            <a:ext cx="11684000" cy="384719"/>
          </a:xfrm>
          <a:prstGeom prst="rect">
            <a:avLst/>
          </a:prstGeom>
          <a:noFill/>
        </p:spPr>
        <p:txBody>
          <a:bodyPr wrap="square" lIns="91428" tIns="45718" rIns="91428" bIns="45718" rtlCol="0">
            <a:spAutoFit/>
          </a:bodyPr>
          <a:lstStyle/>
          <a:p>
            <a:pPr algn="ctr"/>
            <a:r>
              <a:rPr lang="en-US" dirty="0">
                <a:solidFill>
                  <a:srgbClr val="1F497D"/>
                </a:solidFill>
              </a:rPr>
              <a:t>Network constructs are tightly coupled dictating physical and logical topology.</a:t>
            </a:r>
          </a:p>
        </p:txBody>
      </p:sp>
      <p:grpSp>
        <p:nvGrpSpPr>
          <p:cNvPr id="92" name="Group 91"/>
          <p:cNvGrpSpPr/>
          <p:nvPr/>
        </p:nvGrpSpPr>
        <p:grpSpPr>
          <a:xfrm>
            <a:off x="3098800" y="1676407"/>
            <a:ext cx="5994400" cy="745623"/>
            <a:chOff x="2324100" y="1676400"/>
            <a:chExt cx="4495800" cy="745622"/>
          </a:xfrm>
        </p:grpSpPr>
        <p:cxnSp>
          <p:nvCxnSpPr>
            <p:cNvPr id="93" name="Straight Arrow Connector 92"/>
            <p:cNvCxnSpPr>
              <a:stCxn id="44" idx="2"/>
            </p:cNvCxnSpPr>
            <p:nvPr/>
          </p:nvCxnSpPr>
          <p:spPr>
            <a:xfrm>
              <a:off x="2324100" y="1676400"/>
              <a:ext cx="0" cy="745622"/>
            </a:xfrm>
            <a:prstGeom prst="straightConnector1">
              <a:avLst/>
            </a:prstGeom>
            <a:ln w="31750">
              <a:solidFill>
                <a:schemeClr val="bg1">
                  <a:lumMod val="50000"/>
                </a:schemeClr>
              </a:solidFill>
              <a:tailEnd type="arrow"/>
            </a:ln>
            <a:scene3d>
              <a:camera prst="orthographicFront"/>
              <a:lightRig rig="threePt" dir="t"/>
            </a:scene3d>
            <a:sp3d>
              <a:bevelT h="38100"/>
              <a:bevelB h="38100"/>
            </a:sp3d>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a:off x="2324100" y="1676400"/>
              <a:ext cx="2171700" cy="745622"/>
            </a:xfrm>
            <a:prstGeom prst="straightConnector1">
              <a:avLst/>
            </a:prstGeom>
            <a:ln w="31750">
              <a:solidFill>
                <a:schemeClr val="bg1">
                  <a:lumMod val="50000"/>
                </a:schemeClr>
              </a:solidFill>
              <a:tailEnd type="arrow"/>
            </a:ln>
            <a:scene3d>
              <a:camera prst="orthographicFront"/>
              <a:lightRig rig="threePt" dir="t"/>
            </a:scene3d>
            <a:sp3d>
              <a:bevelT h="38100"/>
              <a:bevelB h="38100"/>
            </a:sp3d>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a:off x="6819900" y="1676400"/>
              <a:ext cx="0" cy="745622"/>
            </a:xfrm>
            <a:prstGeom prst="straightConnector1">
              <a:avLst/>
            </a:prstGeom>
            <a:ln w="31750">
              <a:solidFill>
                <a:schemeClr val="bg1">
                  <a:lumMod val="50000"/>
                </a:schemeClr>
              </a:solidFill>
              <a:tailEnd type="arrow"/>
            </a:ln>
            <a:scene3d>
              <a:camera prst="orthographicFront"/>
              <a:lightRig rig="threePt" dir="t"/>
            </a:scene3d>
            <a:sp3d>
              <a:bevelT h="38100"/>
              <a:bevelB h="38100"/>
            </a:sp3d>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H="1">
              <a:off x="4648200" y="1676400"/>
              <a:ext cx="2171700" cy="745622"/>
            </a:xfrm>
            <a:prstGeom prst="straightConnector1">
              <a:avLst/>
            </a:prstGeom>
            <a:ln w="31750">
              <a:solidFill>
                <a:schemeClr val="bg1">
                  <a:lumMod val="50000"/>
                </a:schemeClr>
              </a:solidFill>
              <a:tailEnd type="arrow"/>
            </a:ln>
            <a:scene3d>
              <a:camera prst="orthographicFront"/>
              <a:lightRig rig="threePt" dir="t"/>
            </a:scene3d>
            <a:sp3d>
              <a:bevelT h="38100"/>
              <a:bevelB h="38100"/>
            </a:sp3d>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46" idx="2"/>
            </p:cNvCxnSpPr>
            <p:nvPr/>
          </p:nvCxnSpPr>
          <p:spPr>
            <a:xfrm>
              <a:off x="4572357" y="1676400"/>
              <a:ext cx="0" cy="669422"/>
            </a:xfrm>
            <a:prstGeom prst="straightConnector1">
              <a:avLst/>
            </a:prstGeom>
            <a:ln w="31750">
              <a:solidFill>
                <a:schemeClr val="bg1">
                  <a:lumMod val="50000"/>
                </a:schemeClr>
              </a:solidFill>
              <a:tailEnd type="arrow"/>
            </a:ln>
            <a:scene3d>
              <a:camera prst="orthographicFront"/>
              <a:lightRig rig="threePt" dir="t"/>
            </a:scene3d>
            <a:sp3d>
              <a:bevelT h="38100"/>
              <a:bevelB h="38100"/>
            </a:sp3d>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a:off x="4563811" y="1676400"/>
              <a:ext cx="2141789" cy="593222"/>
            </a:xfrm>
            <a:prstGeom prst="straightConnector1">
              <a:avLst/>
            </a:prstGeom>
            <a:ln w="31750">
              <a:solidFill>
                <a:schemeClr val="bg1">
                  <a:lumMod val="50000"/>
                </a:schemeClr>
              </a:solidFill>
              <a:tailEnd type="arrow"/>
            </a:ln>
            <a:scene3d>
              <a:camera prst="orthographicFront"/>
              <a:lightRig rig="threePt" dir="t"/>
            </a:scene3d>
            <a:sp3d>
              <a:bevelT h="38100"/>
              <a:bevelB h="38100"/>
            </a:sp3d>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stCxn id="46" idx="2"/>
            </p:cNvCxnSpPr>
            <p:nvPr/>
          </p:nvCxnSpPr>
          <p:spPr>
            <a:xfrm flipH="1">
              <a:off x="2438400" y="1676400"/>
              <a:ext cx="2133957" cy="593222"/>
            </a:xfrm>
            <a:prstGeom prst="straightConnector1">
              <a:avLst/>
            </a:prstGeom>
            <a:ln w="31750">
              <a:solidFill>
                <a:schemeClr val="bg1">
                  <a:lumMod val="50000"/>
                </a:schemeClr>
              </a:solidFill>
              <a:tailEnd type="arrow"/>
            </a:ln>
            <a:scene3d>
              <a:camera prst="orthographicFront"/>
              <a:lightRig rig="threePt" dir="t"/>
            </a:scene3d>
            <a:sp3d>
              <a:bevelT h="38100"/>
              <a:bevelB h="38100"/>
            </a:sp3d>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47" idx="2"/>
            </p:cNvCxnSpPr>
            <p:nvPr/>
          </p:nvCxnSpPr>
          <p:spPr>
            <a:xfrm flipH="1">
              <a:off x="2522951" y="1676400"/>
              <a:ext cx="4296949" cy="745622"/>
            </a:xfrm>
            <a:prstGeom prst="straightConnector1">
              <a:avLst/>
            </a:prstGeom>
            <a:ln w="31750">
              <a:solidFill>
                <a:schemeClr val="bg1">
                  <a:lumMod val="50000"/>
                </a:schemeClr>
              </a:solidFill>
              <a:tailEnd type="arrow"/>
            </a:ln>
            <a:scene3d>
              <a:camera prst="orthographicFront"/>
              <a:lightRig rig="threePt" dir="t"/>
            </a:scene3d>
            <a:sp3d>
              <a:bevelT h="38100"/>
              <a:bevelB h="38100"/>
            </a:sp3d>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a:off x="2324100" y="1676400"/>
              <a:ext cx="4259630" cy="745622"/>
            </a:xfrm>
            <a:prstGeom prst="straightConnector1">
              <a:avLst/>
            </a:prstGeom>
            <a:ln w="31750">
              <a:solidFill>
                <a:schemeClr val="bg1">
                  <a:lumMod val="50000"/>
                </a:schemeClr>
              </a:solidFill>
              <a:tailEnd type="arrow"/>
            </a:ln>
            <a:scene3d>
              <a:camera prst="orthographicFront"/>
              <a:lightRig rig="threePt" dir="t"/>
            </a:scene3d>
            <a:sp3d>
              <a:bevelT h="38100"/>
              <a:bevelB h="38100"/>
            </a:sp3d>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5214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2"/>
                                        </p:tgtEl>
                                        <p:attrNameLst>
                                          <p:attrName>style.visibility</p:attrName>
                                        </p:attrNameLst>
                                      </p:cBhvr>
                                      <p:to>
                                        <p:strVal val="visible"/>
                                      </p:to>
                                    </p:set>
                                    <p:animEffect transition="in" filter="fade">
                                      <p:cBhvr>
                                        <p:cTn id="18" dur="500"/>
                                        <p:tgtEl>
                                          <p:spTgt spid="9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9" grpId="0" animBg="1"/>
      <p:bldP spid="30" grpId="0" animBg="1"/>
      <p:bldP spid="31" grpId="0" animBg="1"/>
      <p:bldP spid="34" grpId="0" animBg="1"/>
      <p:bldP spid="35" grpId="0" animBg="1"/>
      <p:bldP spid="43" grpId="0" animBg="1"/>
      <p:bldP spid="44" grpId="0" animBg="1"/>
      <p:bldP spid="46" grpId="0" animBg="1"/>
      <p:bldP spid="4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4"/>
          <p:cNvSpPr/>
          <p:nvPr/>
        </p:nvSpPr>
        <p:spPr>
          <a:xfrm>
            <a:off x="12270075" y="1830426"/>
            <a:ext cx="2053727" cy="92164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75939" tIns="75939" rIns="75939" bIns="75939" numCol="1" spcCol="1271" anchor="ctr" anchorCtr="0">
            <a:noAutofit/>
          </a:bodyPr>
          <a:lstStyle/>
          <a:p>
            <a:pPr algn="ctr" defTabSz="1215726">
              <a:spcAft>
                <a:spcPts val="1800"/>
              </a:spcAft>
            </a:pPr>
            <a:endParaRPr lang="en-US" sz="2400" dirty="0">
              <a:solidFill>
                <a:srgbClr val="FFFFFF"/>
              </a:solidFill>
              <a:latin typeface="Arial"/>
              <a:ea typeface="Apple LiGothic Medium"/>
              <a:cs typeface="Apple LiGothic Medium"/>
            </a:endParaRPr>
          </a:p>
        </p:txBody>
      </p:sp>
      <p:sp>
        <p:nvSpPr>
          <p:cNvPr id="49" name="Round Same Side Corner Rectangle 48"/>
          <p:cNvSpPr/>
          <p:nvPr/>
        </p:nvSpPr>
        <p:spPr>
          <a:xfrm rot="5400000" flipH="1" flipV="1">
            <a:off x="8461189" y="1057664"/>
            <a:ext cx="1584960" cy="5876661"/>
          </a:xfrm>
          <a:prstGeom prst="round2SameRect">
            <a:avLst>
              <a:gd name="adj1" fmla="val 5949"/>
              <a:gd name="adj2" fmla="val 0"/>
            </a:avLst>
          </a:prstGeom>
          <a:gradFill flip="none" rotWithShape="1">
            <a:gsLst>
              <a:gs pos="0">
                <a:schemeClr val="accent4"/>
              </a:gs>
              <a:gs pos="50000">
                <a:schemeClr val="accent4">
                  <a:alpha val="0"/>
                </a:schemeClr>
              </a:gs>
              <a:gs pos="100000">
                <a:schemeClr val="accent4"/>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22" rIns="91436" bIns="45722" rtlCol="0" anchor="ctr"/>
          <a:lstStyle/>
          <a:p>
            <a:pPr algn="ctr" defTabSz="609479">
              <a:lnSpc>
                <a:spcPct val="90000"/>
              </a:lnSpc>
            </a:pPr>
            <a:endParaRPr lang="en-US" sz="2400" dirty="0">
              <a:solidFill>
                <a:srgbClr val="FFFFFF"/>
              </a:solidFill>
              <a:latin typeface="Arial"/>
            </a:endParaRPr>
          </a:p>
        </p:txBody>
      </p:sp>
      <p:sp>
        <p:nvSpPr>
          <p:cNvPr id="50" name="Round Same Side Corner Rectangle 49"/>
          <p:cNvSpPr/>
          <p:nvPr/>
        </p:nvSpPr>
        <p:spPr>
          <a:xfrm rot="5400000" flipH="1" flipV="1">
            <a:off x="8461189" y="2732984"/>
            <a:ext cx="1584960" cy="5876661"/>
          </a:xfrm>
          <a:prstGeom prst="round2SameRect">
            <a:avLst>
              <a:gd name="adj1" fmla="val 5949"/>
              <a:gd name="adj2" fmla="val 0"/>
            </a:avLst>
          </a:prstGeom>
          <a:gradFill flip="none" rotWithShape="1">
            <a:gsLst>
              <a:gs pos="0">
                <a:schemeClr val="accent4"/>
              </a:gs>
              <a:gs pos="50000">
                <a:schemeClr val="accent4">
                  <a:alpha val="0"/>
                </a:schemeClr>
              </a:gs>
              <a:gs pos="100000">
                <a:schemeClr val="accent4"/>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22" rIns="91436" bIns="45722" rtlCol="0" anchor="ctr"/>
          <a:lstStyle/>
          <a:p>
            <a:pPr algn="ctr" defTabSz="609479">
              <a:lnSpc>
                <a:spcPct val="90000"/>
              </a:lnSpc>
            </a:pPr>
            <a:endParaRPr lang="en-US" sz="2400" dirty="0">
              <a:solidFill>
                <a:srgbClr val="FFFFFF"/>
              </a:solidFill>
              <a:latin typeface="Arial"/>
            </a:endParaRPr>
          </a:p>
        </p:txBody>
      </p:sp>
      <p:grpSp>
        <p:nvGrpSpPr>
          <p:cNvPr id="51" name="Group 50"/>
          <p:cNvGrpSpPr/>
          <p:nvPr/>
        </p:nvGrpSpPr>
        <p:grpSpPr>
          <a:xfrm>
            <a:off x="6841025" y="3386395"/>
            <a:ext cx="1219200" cy="1219200"/>
            <a:chOff x="5658670" y="3140710"/>
            <a:chExt cx="914400" cy="914400"/>
          </a:xfrm>
        </p:grpSpPr>
        <p:sp>
          <p:nvSpPr>
            <p:cNvPr id="52" name="Oval 51"/>
            <p:cNvSpPr/>
            <p:nvPr/>
          </p:nvSpPr>
          <p:spPr>
            <a:xfrm>
              <a:off x="5658670" y="3140710"/>
              <a:ext cx="914400" cy="914400"/>
            </a:xfrm>
            <a:prstGeom prst="ellipse">
              <a:avLst/>
            </a:prstGeom>
            <a:gradFill flip="none" rotWithShape="1">
              <a:gsLst>
                <a:gs pos="0">
                  <a:schemeClr val="accent1">
                    <a:lumMod val="75000"/>
                  </a:schemeClr>
                </a:gs>
                <a:gs pos="100000">
                  <a:schemeClr val="accent5"/>
                </a:gs>
              </a:gsLst>
              <a:lin ang="54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79"/>
              <a:endParaRPr lang="en-US" dirty="0">
                <a:solidFill>
                  <a:srgbClr val="FFFFFF"/>
                </a:solidFill>
                <a:latin typeface="Arial"/>
              </a:endParaRPr>
            </a:p>
          </p:txBody>
        </p:sp>
        <p:sp>
          <p:nvSpPr>
            <p:cNvPr id="53" name="Freeform 24"/>
            <p:cNvSpPr>
              <a:spLocks noEditPoints="1"/>
            </p:cNvSpPr>
            <p:nvPr/>
          </p:nvSpPr>
          <p:spPr bwMode="auto">
            <a:xfrm>
              <a:off x="5930539" y="3246672"/>
              <a:ext cx="370662" cy="702476"/>
            </a:xfrm>
            <a:custGeom>
              <a:avLst/>
              <a:gdLst/>
              <a:ahLst/>
              <a:cxnLst>
                <a:cxn ang="0">
                  <a:pos x="180" y="1045"/>
                </a:cxn>
                <a:cxn ang="0">
                  <a:pos x="138" y="1012"/>
                </a:cxn>
                <a:cxn ang="0">
                  <a:pos x="44" y="1012"/>
                </a:cxn>
                <a:cxn ang="0">
                  <a:pos x="0" y="1055"/>
                </a:cxn>
                <a:cxn ang="0">
                  <a:pos x="1" y="1064"/>
                </a:cxn>
                <a:cxn ang="0">
                  <a:pos x="311" y="1376"/>
                </a:cxn>
                <a:cxn ang="0">
                  <a:pos x="311" y="1191"/>
                </a:cxn>
                <a:cxn ang="0">
                  <a:pos x="180" y="1045"/>
                </a:cxn>
                <a:cxn ang="0">
                  <a:pos x="57" y="453"/>
                </a:cxn>
                <a:cxn ang="0">
                  <a:pos x="311" y="773"/>
                </a:cxn>
                <a:cxn ang="0">
                  <a:pos x="311" y="583"/>
                </a:cxn>
                <a:cxn ang="0">
                  <a:pos x="235" y="453"/>
                </a:cxn>
                <a:cxn ang="0">
                  <a:pos x="311" y="323"/>
                </a:cxn>
                <a:cxn ang="0">
                  <a:pos x="311" y="133"/>
                </a:cxn>
                <a:cxn ang="0">
                  <a:pos x="57" y="453"/>
                </a:cxn>
                <a:cxn ang="0">
                  <a:pos x="484" y="616"/>
                </a:cxn>
                <a:cxn ang="0">
                  <a:pos x="484" y="341"/>
                </a:cxn>
                <a:cxn ang="0">
                  <a:pos x="528" y="406"/>
                </a:cxn>
                <a:cxn ang="0">
                  <a:pos x="569" y="435"/>
                </a:cxn>
                <a:cxn ang="0">
                  <a:pos x="664" y="435"/>
                </a:cxn>
                <a:cxn ang="0">
                  <a:pos x="707" y="391"/>
                </a:cxn>
                <a:cxn ang="0">
                  <a:pos x="706" y="380"/>
                </a:cxn>
                <a:cxn ang="0">
                  <a:pos x="484" y="140"/>
                </a:cxn>
                <a:cxn ang="0">
                  <a:pos x="484" y="50"/>
                </a:cxn>
                <a:cxn ang="0">
                  <a:pos x="434" y="0"/>
                </a:cxn>
                <a:cxn ang="0">
                  <a:pos x="385" y="50"/>
                </a:cxn>
                <a:cxn ang="0">
                  <a:pos x="385" y="1329"/>
                </a:cxn>
                <a:cxn ang="0">
                  <a:pos x="384" y="1329"/>
                </a:cxn>
                <a:cxn ang="0">
                  <a:pos x="384" y="1422"/>
                </a:cxn>
                <a:cxn ang="0">
                  <a:pos x="433" y="1469"/>
                </a:cxn>
                <a:cxn ang="0">
                  <a:pos x="483" y="1421"/>
                </a:cxn>
                <a:cxn ang="0">
                  <a:pos x="483" y="1371"/>
                </a:cxn>
                <a:cxn ang="0">
                  <a:pos x="776" y="993"/>
                </a:cxn>
                <a:cxn ang="0">
                  <a:pos x="484" y="616"/>
                </a:cxn>
                <a:cxn ang="0">
                  <a:pos x="484" y="1180"/>
                </a:cxn>
                <a:cxn ang="0">
                  <a:pos x="484" y="807"/>
                </a:cxn>
                <a:cxn ang="0">
                  <a:pos x="597" y="993"/>
                </a:cxn>
                <a:cxn ang="0">
                  <a:pos x="484" y="1180"/>
                </a:cxn>
              </a:cxnLst>
              <a:rect l="0" t="0" r="r" b="b"/>
              <a:pathLst>
                <a:path w="776" h="1470">
                  <a:moveTo>
                    <a:pt x="180" y="1045"/>
                  </a:moveTo>
                  <a:cubicBezTo>
                    <a:pt x="175" y="1025"/>
                    <a:pt x="157" y="1012"/>
                    <a:pt x="138" y="1012"/>
                  </a:cubicBezTo>
                  <a:cubicBezTo>
                    <a:pt x="44" y="1012"/>
                    <a:pt x="44" y="1012"/>
                    <a:pt x="44" y="1012"/>
                  </a:cubicBezTo>
                  <a:cubicBezTo>
                    <a:pt x="20" y="1012"/>
                    <a:pt x="0" y="1031"/>
                    <a:pt x="0" y="1055"/>
                  </a:cubicBezTo>
                  <a:cubicBezTo>
                    <a:pt x="1" y="1064"/>
                    <a:pt x="1" y="1064"/>
                    <a:pt x="1" y="1064"/>
                  </a:cubicBezTo>
                  <a:cubicBezTo>
                    <a:pt x="30" y="1221"/>
                    <a:pt x="157" y="1345"/>
                    <a:pt x="311" y="1376"/>
                  </a:cubicBezTo>
                  <a:cubicBezTo>
                    <a:pt x="311" y="1191"/>
                    <a:pt x="311" y="1191"/>
                    <a:pt x="311" y="1191"/>
                  </a:cubicBezTo>
                  <a:cubicBezTo>
                    <a:pt x="248" y="1166"/>
                    <a:pt x="197" y="1113"/>
                    <a:pt x="180" y="1045"/>
                  </a:cubicBezTo>
                  <a:close/>
                  <a:moveTo>
                    <a:pt x="57" y="453"/>
                  </a:moveTo>
                  <a:cubicBezTo>
                    <a:pt x="57" y="609"/>
                    <a:pt x="166" y="739"/>
                    <a:pt x="311" y="773"/>
                  </a:cubicBezTo>
                  <a:cubicBezTo>
                    <a:pt x="311" y="583"/>
                    <a:pt x="311" y="583"/>
                    <a:pt x="311" y="583"/>
                  </a:cubicBezTo>
                  <a:cubicBezTo>
                    <a:pt x="266" y="557"/>
                    <a:pt x="235" y="509"/>
                    <a:pt x="235" y="453"/>
                  </a:cubicBezTo>
                  <a:cubicBezTo>
                    <a:pt x="235" y="397"/>
                    <a:pt x="266" y="349"/>
                    <a:pt x="311" y="323"/>
                  </a:cubicBezTo>
                  <a:cubicBezTo>
                    <a:pt x="311" y="133"/>
                    <a:pt x="311" y="133"/>
                    <a:pt x="311" y="133"/>
                  </a:cubicBezTo>
                  <a:cubicBezTo>
                    <a:pt x="166" y="167"/>
                    <a:pt x="57" y="297"/>
                    <a:pt x="57" y="453"/>
                  </a:cubicBezTo>
                  <a:close/>
                  <a:moveTo>
                    <a:pt x="484" y="616"/>
                  </a:moveTo>
                  <a:cubicBezTo>
                    <a:pt x="484" y="341"/>
                    <a:pt x="484" y="341"/>
                    <a:pt x="484" y="341"/>
                  </a:cubicBezTo>
                  <a:cubicBezTo>
                    <a:pt x="503" y="358"/>
                    <a:pt x="519" y="380"/>
                    <a:pt x="528" y="406"/>
                  </a:cubicBezTo>
                  <a:cubicBezTo>
                    <a:pt x="534" y="423"/>
                    <a:pt x="551" y="435"/>
                    <a:pt x="569" y="435"/>
                  </a:cubicBezTo>
                  <a:cubicBezTo>
                    <a:pt x="664" y="435"/>
                    <a:pt x="664" y="435"/>
                    <a:pt x="664" y="435"/>
                  </a:cubicBezTo>
                  <a:cubicBezTo>
                    <a:pt x="688" y="435"/>
                    <a:pt x="707" y="415"/>
                    <a:pt x="707" y="391"/>
                  </a:cubicBezTo>
                  <a:cubicBezTo>
                    <a:pt x="706" y="380"/>
                    <a:pt x="706" y="380"/>
                    <a:pt x="706" y="380"/>
                  </a:cubicBezTo>
                  <a:cubicBezTo>
                    <a:pt x="676" y="264"/>
                    <a:pt x="590" y="175"/>
                    <a:pt x="484" y="140"/>
                  </a:cubicBezTo>
                  <a:cubicBezTo>
                    <a:pt x="484" y="50"/>
                    <a:pt x="484" y="50"/>
                    <a:pt x="484" y="50"/>
                  </a:cubicBezTo>
                  <a:cubicBezTo>
                    <a:pt x="484" y="22"/>
                    <a:pt x="461" y="0"/>
                    <a:pt x="434" y="0"/>
                  </a:cubicBezTo>
                  <a:cubicBezTo>
                    <a:pt x="407" y="0"/>
                    <a:pt x="385" y="22"/>
                    <a:pt x="385" y="50"/>
                  </a:cubicBezTo>
                  <a:cubicBezTo>
                    <a:pt x="385" y="1329"/>
                    <a:pt x="385" y="1329"/>
                    <a:pt x="385" y="1329"/>
                  </a:cubicBezTo>
                  <a:cubicBezTo>
                    <a:pt x="384" y="1329"/>
                    <a:pt x="384" y="1329"/>
                    <a:pt x="384" y="1329"/>
                  </a:cubicBezTo>
                  <a:cubicBezTo>
                    <a:pt x="384" y="1422"/>
                    <a:pt x="384" y="1422"/>
                    <a:pt x="384" y="1422"/>
                  </a:cubicBezTo>
                  <a:cubicBezTo>
                    <a:pt x="389" y="1470"/>
                    <a:pt x="433" y="1469"/>
                    <a:pt x="433" y="1469"/>
                  </a:cubicBezTo>
                  <a:cubicBezTo>
                    <a:pt x="482" y="1466"/>
                    <a:pt x="483" y="1421"/>
                    <a:pt x="483" y="1421"/>
                  </a:cubicBezTo>
                  <a:cubicBezTo>
                    <a:pt x="483" y="1371"/>
                    <a:pt x="483" y="1371"/>
                    <a:pt x="483" y="1371"/>
                  </a:cubicBezTo>
                  <a:cubicBezTo>
                    <a:pt x="651" y="1327"/>
                    <a:pt x="776" y="1175"/>
                    <a:pt x="776" y="993"/>
                  </a:cubicBezTo>
                  <a:cubicBezTo>
                    <a:pt x="776" y="812"/>
                    <a:pt x="651" y="660"/>
                    <a:pt x="484" y="616"/>
                  </a:cubicBezTo>
                  <a:close/>
                  <a:moveTo>
                    <a:pt x="484" y="1180"/>
                  </a:moveTo>
                  <a:cubicBezTo>
                    <a:pt x="484" y="807"/>
                    <a:pt x="484" y="807"/>
                    <a:pt x="484" y="807"/>
                  </a:cubicBezTo>
                  <a:cubicBezTo>
                    <a:pt x="551" y="842"/>
                    <a:pt x="597" y="912"/>
                    <a:pt x="597" y="993"/>
                  </a:cubicBezTo>
                  <a:cubicBezTo>
                    <a:pt x="597" y="1075"/>
                    <a:pt x="551" y="1145"/>
                    <a:pt x="484" y="1180"/>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174"/>
              <a:endParaRPr lang="en-US" sz="2400" dirty="0">
                <a:solidFill>
                  <a:srgbClr val="000000"/>
                </a:solidFill>
                <a:latin typeface="Arial"/>
              </a:endParaRPr>
            </a:p>
          </p:txBody>
        </p:sp>
      </p:grpSp>
      <p:sp>
        <p:nvSpPr>
          <p:cNvPr id="54" name="TextBox 53"/>
          <p:cNvSpPr txBox="1"/>
          <p:nvPr/>
        </p:nvSpPr>
        <p:spPr>
          <a:xfrm rot="16200000">
            <a:off x="6096956" y="3799363"/>
            <a:ext cx="939693" cy="393279"/>
          </a:xfrm>
          <a:prstGeom prst="rect">
            <a:avLst/>
          </a:prstGeom>
          <a:noFill/>
        </p:spPr>
        <p:txBody>
          <a:bodyPr wrap="none" lIns="91436" tIns="45722" rIns="91436" bIns="45722" rtlCol="0" anchor="ctr">
            <a:spAutoFit/>
          </a:bodyPr>
          <a:lstStyle/>
          <a:p>
            <a:pPr algn="ctr" defTabSz="914301">
              <a:lnSpc>
                <a:spcPct val="90000"/>
              </a:lnSpc>
            </a:pPr>
            <a:r>
              <a:rPr lang="en-US" sz="2100" dirty="0">
                <a:solidFill>
                  <a:srgbClr val="33828D"/>
                </a:solidFill>
                <a:latin typeface="Arial"/>
                <a:cs typeface="Arial" panose="020B0604020202020204" pitchFamily="34" charset="0"/>
              </a:rPr>
              <a:t>COST</a:t>
            </a:r>
          </a:p>
        </p:txBody>
      </p:sp>
      <p:sp>
        <p:nvSpPr>
          <p:cNvPr id="55" name="TextBox 54"/>
          <p:cNvSpPr txBox="1"/>
          <p:nvPr/>
        </p:nvSpPr>
        <p:spPr>
          <a:xfrm rot="16200000">
            <a:off x="6155205" y="5474683"/>
            <a:ext cx="823209" cy="393279"/>
          </a:xfrm>
          <a:prstGeom prst="rect">
            <a:avLst/>
          </a:prstGeom>
          <a:noFill/>
        </p:spPr>
        <p:txBody>
          <a:bodyPr wrap="none" lIns="91436" tIns="45722" rIns="91436" bIns="45722" rtlCol="0" anchor="ctr">
            <a:spAutoFit/>
          </a:bodyPr>
          <a:lstStyle/>
          <a:p>
            <a:pPr algn="ctr" defTabSz="914301">
              <a:lnSpc>
                <a:spcPct val="90000"/>
              </a:lnSpc>
            </a:pPr>
            <a:r>
              <a:rPr lang="en-US" sz="2100" dirty="0">
                <a:solidFill>
                  <a:srgbClr val="33828D"/>
                </a:solidFill>
                <a:latin typeface="Arial"/>
                <a:cs typeface="Arial" panose="020B0604020202020204" pitchFamily="34" charset="0"/>
              </a:rPr>
              <a:t>RISK</a:t>
            </a:r>
          </a:p>
        </p:txBody>
      </p:sp>
      <p:grpSp>
        <p:nvGrpSpPr>
          <p:cNvPr id="56" name="Group 55"/>
          <p:cNvGrpSpPr/>
          <p:nvPr/>
        </p:nvGrpSpPr>
        <p:grpSpPr>
          <a:xfrm>
            <a:off x="6841025" y="5061715"/>
            <a:ext cx="1219200" cy="1219200"/>
            <a:chOff x="5130769" y="1283307"/>
            <a:chExt cx="914400" cy="914400"/>
          </a:xfrm>
        </p:grpSpPr>
        <p:sp>
          <p:nvSpPr>
            <p:cNvPr id="57" name="Oval 56"/>
            <p:cNvSpPr/>
            <p:nvPr/>
          </p:nvSpPr>
          <p:spPr>
            <a:xfrm>
              <a:off x="5130769" y="1283307"/>
              <a:ext cx="914400" cy="914400"/>
            </a:xfrm>
            <a:prstGeom prst="ellipse">
              <a:avLst/>
            </a:prstGeom>
            <a:gradFill flip="none" rotWithShape="1">
              <a:gsLst>
                <a:gs pos="0">
                  <a:schemeClr val="accent1">
                    <a:lumMod val="75000"/>
                  </a:schemeClr>
                </a:gs>
                <a:gs pos="100000">
                  <a:schemeClr val="accent5"/>
                </a:gs>
              </a:gsLst>
              <a:lin ang="54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79"/>
              <a:endParaRPr lang="en-US" dirty="0">
                <a:solidFill>
                  <a:srgbClr val="FFFFFF"/>
                </a:solidFill>
                <a:latin typeface="Arial"/>
              </a:endParaRPr>
            </a:p>
          </p:txBody>
        </p:sp>
        <p:sp>
          <p:nvSpPr>
            <p:cNvPr id="58" name="Freeform 93"/>
            <p:cNvSpPr>
              <a:spLocks noEditPoints="1"/>
            </p:cNvSpPr>
            <p:nvPr/>
          </p:nvSpPr>
          <p:spPr bwMode="auto">
            <a:xfrm>
              <a:off x="5388444" y="1465120"/>
              <a:ext cx="399050" cy="550774"/>
            </a:xfrm>
            <a:custGeom>
              <a:avLst/>
              <a:gdLst/>
              <a:ahLst/>
              <a:cxnLst>
                <a:cxn ang="0">
                  <a:pos x="54" y="54"/>
                </a:cxn>
                <a:cxn ang="0">
                  <a:pos x="81" y="27"/>
                </a:cxn>
                <a:cxn ang="0">
                  <a:pos x="107" y="54"/>
                </a:cxn>
                <a:cxn ang="0">
                  <a:pos x="107" y="75"/>
                </a:cxn>
                <a:cxn ang="0">
                  <a:pos x="135" y="75"/>
                </a:cxn>
                <a:cxn ang="0">
                  <a:pos x="135" y="54"/>
                </a:cxn>
                <a:cxn ang="0">
                  <a:pos x="81" y="0"/>
                </a:cxn>
                <a:cxn ang="0">
                  <a:pos x="27" y="54"/>
                </a:cxn>
                <a:cxn ang="0">
                  <a:pos x="27" y="75"/>
                </a:cxn>
                <a:cxn ang="0">
                  <a:pos x="54" y="75"/>
                </a:cxn>
                <a:cxn ang="0">
                  <a:pos x="54" y="54"/>
                </a:cxn>
                <a:cxn ang="0">
                  <a:pos x="145" y="87"/>
                </a:cxn>
                <a:cxn ang="0">
                  <a:pos x="17" y="87"/>
                </a:cxn>
                <a:cxn ang="0">
                  <a:pos x="0" y="104"/>
                </a:cxn>
                <a:cxn ang="0">
                  <a:pos x="0" y="206"/>
                </a:cxn>
                <a:cxn ang="0">
                  <a:pos x="17" y="222"/>
                </a:cxn>
                <a:cxn ang="0">
                  <a:pos x="145" y="222"/>
                </a:cxn>
                <a:cxn ang="0">
                  <a:pos x="161" y="206"/>
                </a:cxn>
                <a:cxn ang="0">
                  <a:pos x="161" y="104"/>
                </a:cxn>
                <a:cxn ang="0">
                  <a:pos x="145" y="87"/>
                </a:cxn>
                <a:cxn ang="0">
                  <a:pos x="95" y="170"/>
                </a:cxn>
                <a:cxn ang="0">
                  <a:pos x="81" y="182"/>
                </a:cxn>
                <a:cxn ang="0">
                  <a:pos x="67" y="170"/>
                </a:cxn>
                <a:cxn ang="0">
                  <a:pos x="67" y="131"/>
                </a:cxn>
                <a:cxn ang="0">
                  <a:pos x="81" y="118"/>
                </a:cxn>
                <a:cxn ang="0">
                  <a:pos x="95" y="131"/>
                </a:cxn>
                <a:cxn ang="0">
                  <a:pos x="95" y="170"/>
                </a:cxn>
              </a:cxnLst>
              <a:rect l="0" t="0" r="r" b="b"/>
              <a:pathLst>
                <a:path w="161" h="222">
                  <a:moveTo>
                    <a:pt x="54" y="54"/>
                  </a:moveTo>
                  <a:cubicBezTo>
                    <a:pt x="54" y="39"/>
                    <a:pt x="66" y="27"/>
                    <a:pt x="81" y="27"/>
                  </a:cubicBezTo>
                  <a:cubicBezTo>
                    <a:pt x="95" y="27"/>
                    <a:pt x="107" y="39"/>
                    <a:pt x="107" y="54"/>
                  </a:cubicBezTo>
                  <a:cubicBezTo>
                    <a:pt x="107" y="75"/>
                    <a:pt x="107" y="75"/>
                    <a:pt x="107" y="75"/>
                  </a:cubicBezTo>
                  <a:cubicBezTo>
                    <a:pt x="135" y="75"/>
                    <a:pt x="135" y="75"/>
                    <a:pt x="135" y="75"/>
                  </a:cubicBezTo>
                  <a:cubicBezTo>
                    <a:pt x="135" y="54"/>
                    <a:pt x="135" y="54"/>
                    <a:pt x="135" y="54"/>
                  </a:cubicBezTo>
                  <a:cubicBezTo>
                    <a:pt x="135" y="24"/>
                    <a:pt x="111" y="0"/>
                    <a:pt x="81" y="0"/>
                  </a:cubicBezTo>
                  <a:cubicBezTo>
                    <a:pt x="51" y="0"/>
                    <a:pt x="27" y="24"/>
                    <a:pt x="27" y="54"/>
                  </a:cubicBezTo>
                  <a:cubicBezTo>
                    <a:pt x="27" y="75"/>
                    <a:pt x="27" y="75"/>
                    <a:pt x="27" y="75"/>
                  </a:cubicBezTo>
                  <a:cubicBezTo>
                    <a:pt x="54" y="75"/>
                    <a:pt x="54" y="75"/>
                    <a:pt x="54" y="75"/>
                  </a:cubicBezTo>
                  <a:lnTo>
                    <a:pt x="54" y="54"/>
                  </a:lnTo>
                  <a:close/>
                  <a:moveTo>
                    <a:pt x="145" y="87"/>
                  </a:moveTo>
                  <a:cubicBezTo>
                    <a:pt x="17" y="87"/>
                    <a:pt x="17" y="87"/>
                    <a:pt x="17" y="87"/>
                  </a:cubicBezTo>
                  <a:cubicBezTo>
                    <a:pt x="8" y="87"/>
                    <a:pt x="0" y="95"/>
                    <a:pt x="0" y="104"/>
                  </a:cubicBezTo>
                  <a:cubicBezTo>
                    <a:pt x="0" y="206"/>
                    <a:pt x="0" y="206"/>
                    <a:pt x="0" y="206"/>
                  </a:cubicBezTo>
                  <a:cubicBezTo>
                    <a:pt x="0" y="215"/>
                    <a:pt x="8" y="222"/>
                    <a:pt x="17" y="222"/>
                  </a:cubicBezTo>
                  <a:cubicBezTo>
                    <a:pt x="145" y="222"/>
                    <a:pt x="145" y="222"/>
                    <a:pt x="145" y="222"/>
                  </a:cubicBezTo>
                  <a:cubicBezTo>
                    <a:pt x="154" y="222"/>
                    <a:pt x="161" y="215"/>
                    <a:pt x="161" y="206"/>
                  </a:cubicBezTo>
                  <a:cubicBezTo>
                    <a:pt x="161" y="104"/>
                    <a:pt x="161" y="104"/>
                    <a:pt x="161" y="104"/>
                  </a:cubicBezTo>
                  <a:cubicBezTo>
                    <a:pt x="161" y="95"/>
                    <a:pt x="154" y="87"/>
                    <a:pt x="145" y="87"/>
                  </a:cubicBezTo>
                  <a:close/>
                  <a:moveTo>
                    <a:pt x="95" y="170"/>
                  </a:moveTo>
                  <a:cubicBezTo>
                    <a:pt x="95" y="177"/>
                    <a:pt x="88" y="182"/>
                    <a:pt x="81" y="182"/>
                  </a:cubicBezTo>
                  <a:cubicBezTo>
                    <a:pt x="73" y="182"/>
                    <a:pt x="67" y="177"/>
                    <a:pt x="67" y="170"/>
                  </a:cubicBezTo>
                  <a:cubicBezTo>
                    <a:pt x="67" y="131"/>
                    <a:pt x="67" y="131"/>
                    <a:pt x="67" y="131"/>
                  </a:cubicBezTo>
                  <a:cubicBezTo>
                    <a:pt x="67" y="124"/>
                    <a:pt x="73" y="118"/>
                    <a:pt x="81" y="118"/>
                  </a:cubicBezTo>
                  <a:cubicBezTo>
                    <a:pt x="88" y="118"/>
                    <a:pt x="95" y="124"/>
                    <a:pt x="95" y="131"/>
                  </a:cubicBezTo>
                  <a:lnTo>
                    <a:pt x="95" y="170"/>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174"/>
              <a:endParaRPr lang="en-US" sz="2400" dirty="0">
                <a:solidFill>
                  <a:srgbClr val="000000"/>
                </a:solidFill>
                <a:latin typeface="Arial"/>
              </a:endParaRPr>
            </a:p>
          </p:txBody>
        </p:sp>
      </p:grpSp>
      <p:sp>
        <p:nvSpPr>
          <p:cNvPr id="59" name="Round Same Side Corner Rectangle 58"/>
          <p:cNvSpPr/>
          <p:nvPr/>
        </p:nvSpPr>
        <p:spPr>
          <a:xfrm rot="5400000" flipH="1" flipV="1">
            <a:off x="8461189" y="-617655"/>
            <a:ext cx="1584960" cy="5876661"/>
          </a:xfrm>
          <a:prstGeom prst="round2SameRect">
            <a:avLst>
              <a:gd name="adj1" fmla="val 5949"/>
              <a:gd name="adj2" fmla="val 0"/>
            </a:avLst>
          </a:prstGeom>
          <a:gradFill flip="none" rotWithShape="1">
            <a:gsLst>
              <a:gs pos="0">
                <a:schemeClr val="accent4"/>
              </a:gs>
              <a:gs pos="50000">
                <a:schemeClr val="accent4">
                  <a:alpha val="0"/>
                </a:schemeClr>
              </a:gs>
              <a:gs pos="100000">
                <a:schemeClr val="accent4"/>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22" rIns="91436" bIns="45722" rtlCol="0" anchor="ctr"/>
          <a:lstStyle/>
          <a:p>
            <a:pPr algn="ctr" defTabSz="609479">
              <a:lnSpc>
                <a:spcPct val="90000"/>
              </a:lnSpc>
            </a:pPr>
            <a:endParaRPr lang="en-US" sz="2400" dirty="0">
              <a:solidFill>
                <a:srgbClr val="FFFFFF"/>
              </a:solidFill>
              <a:latin typeface="Arial"/>
            </a:endParaRPr>
          </a:p>
        </p:txBody>
      </p:sp>
      <p:sp>
        <p:nvSpPr>
          <p:cNvPr id="60" name="TextBox 59"/>
          <p:cNvSpPr txBox="1"/>
          <p:nvPr/>
        </p:nvSpPr>
        <p:spPr>
          <a:xfrm rot="16200000">
            <a:off x="5800333" y="2124045"/>
            <a:ext cx="1532939" cy="393279"/>
          </a:xfrm>
          <a:prstGeom prst="rect">
            <a:avLst/>
          </a:prstGeom>
          <a:noFill/>
        </p:spPr>
        <p:txBody>
          <a:bodyPr wrap="none" lIns="91436" tIns="45722" rIns="91436" bIns="45722" rtlCol="0" anchor="ctr">
            <a:spAutoFit/>
          </a:bodyPr>
          <a:lstStyle/>
          <a:p>
            <a:pPr algn="ctr" defTabSz="914301">
              <a:lnSpc>
                <a:spcPct val="90000"/>
              </a:lnSpc>
            </a:pPr>
            <a:r>
              <a:rPr lang="en-US" sz="2100" dirty="0">
                <a:solidFill>
                  <a:srgbClr val="33828D"/>
                </a:solidFill>
                <a:latin typeface="Arial"/>
                <a:cs typeface="Arial" panose="020B0604020202020204" pitchFamily="34" charset="0"/>
              </a:rPr>
              <a:t>VISIBILITY</a:t>
            </a:r>
          </a:p>
        </p:txBody>
      </p:sp>
      <p:grpSp>
        <p:nvGrpSpPr>
          <p:cNvPr id="61" name="Group 60"/>
          <p:cNvGrpSpPr/>
          <p:nvPr/>
        </p:nvGrpSpPr>
        <p:grpSpPr>
          <a:xfrm>
            <a:off x="6841025" y="1711076"/>
            <a:ext cx="1219200" cy="1219200"/>
            <a:chOff x="5130769" y="1283307"/>
            <a:chExt cx="914400" cy="914400"/>
          </a:xfrm>
        </p:grpSpPr>
        <p:sp>
          <p:nvSpPr>
            <p:cNvPr id="62" name="Oval 61"/>
            <p:cNvSpPr/>
            <p:nvPr/>
          </p:nvSpPr>
          <p:spPr>
            <a:xfrm>
              <a:off x="5130769" y="1283307"/>
              <a:ext cx="914400" cy="914400"/>
            </a:xfrm>
            <a:prstGeom prst="ellipse">
              <a:avLst/>
            </a:prstGeom>
            <a:gradFill flip="none" rotWithShape="1">
              <a:gsLst>
                <a:gs pos="0">
                  <a:schemeClr val="accent1">
                    <a:lumMod val="75000"/>
                  </a:schemeClr>
                </a:gs>
                <a:gs pos="100000">
                  <a:schemeClr val="accent5"/>
                </a:gs>
              </a:gsLst>
              <a:lin ang="54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79"/>
              <a:endParaRPr lang="en-US" dirty="0">
                <a:solidFill>
                  <a:srgbClr val="FFFFFF"/>
                </a:solidFill>
                <a:latin typeface="Arial"/>
              </a:endParaRPr>
            </a:p>
          </p:txBody>
        </p:sp>
        <p:grpSp>
          <p:nvGrpSpPr>
            <p:cNvPr id="63" name="Group 62"/>
            <p:cNvGrpSpPr/>
            <p:nvPr/>
          </p:nvGrpSpPr>
          <p:grpSpPr>
            <a:xfrm rot="1463037">
              <a:off x="5388445" y="1374284"/>
              <a:ext cx="399050" cy="732446"/>
              <a:chOff x="5324768" y="1032461"/>
              <a:chExt cx="246063" cy="451644"/>
            </a:xfrm>
            <a:solidFill>
              <a:schemeClr val="bg1"/>
            </a:solidFill>
            <a:effectLst/>
          </p:grpSpPr>
          <p:sp>
            <p:nvSpPr>
              <p:cNvPr id="64" name="Freeform 5"/>
              <p:cNvSpPr>
                <a:spLocks/>
              </p:cNvSpPr>
              <p:nvPr/>
            </p:nvSpPr>
            <p:spPr bwMode="auto">
              <a:xfrm rot="18900000">
                <a:off x="5409699" y="1248362"/>
                <a:ext cx="76200" cy="74613"/>
              </a:xfrm>
              <a:custGeom>
                <a:avLst/>
                <a:gdLst/>
                <a:ahLst/>
                <a:cxnLst>
                  <a:cxn ang="0">
                    <a:pos x="48" y="18"/>
                  </a:cxn>
                  <a:cxn ang="0">
                    <a:pos x="18" y="47"/>
                  </a:cxn>
                  <a:cxn ang="0">
                    <a:pos x="0" y="30"/>
                  </a:cxn>
                  <a:cxn ang="0">
                    <a:pos x="31" y="0"/>
                  </a:cxn>
                  <a:cxn ang="0">
                    <a:pos x="48" y="18"/>
                  </a:cxn>
                </a:cxnLst>
                <a:rect l="0" t="0" r="r" b="b"/>
                <a:pathLst>
                  <a:path w="48" h="47">
                    <a:moveTo>
                      <a:pt x="48" y="18"/>
                    </a:moveTo>
                    <a:lnTo>
                      <a:pt x="18" y="47"/>
                    </a:lnTo>
                    <a:lnTo>
                      <a:pt x="0" y="30"/>
                    </a:lnTo>
                    <a:lnTo>
                      <a:pt x="31" y="0"/>
                    </a:lnTo>
                    <a:lnTo>
                      <a:pt x="48" y="18"/>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174"/>
                <a:endParaRPr lang="en-US" sz="2400" dirty="0">
                  <a:solidFill>
                    <a:srgbClr val="000000"/>
                  </a:solidFill>
                  <a:latin typeface="Arial"/>
                </a:endParaRPr>
              </a:p>
            </p:txBody>
          </p:sp>
          <p:sp>
            <p:nvSpPr>
              <p:cNvPr id="65" name="Freeform 6"/>
              <p:cNvSpPr>
                <a:spLocks noEditPoints="1"/>
              </p:cNvSpPr>
              <p:nvPr/>
            </p:nvSpPr>
            <p:spPr bwMode="auto">
              <a:xfrm>
                <a:off x="5324768" y="1032461"/>
                <a:ext cx="246063" cy="246063"/>
              </a:xfrm>
              <a:custGeom>
                <a:avLst/>
                <a:gdLst/>
                <a:ahLst/>
                <a:cxnLst>
                  <a:cxn ang="0">
                    <a:pos x="107" y="0"/>
                  </a:cxn>
                  <a:cxn ang="0">
                    <a:pos x="0" y="107"/>
                  </a:cxn>
                  <a:cxn ang="0">
                    <a:pos x="107" y="214"/>
                  </a:cxn>
                  <a:cxn ang="0">
                    <a:pos x="214" y="107"/>
                  </a:cxn>
                  <a:cxn ang="0">
                    <a:pos x="107" y="0"/>
                  </a:cxn>
                  <a:cxn ang="0">
                    <a:pos x="107" y="184"/>
                  </a:cxn>
                  <a:cxn ang="0">
                    <a:pos x="31" y="107"/>
                  </a:cxn>
                  <a:cxn ang="0">
                    <a:pos x="107" y="31"/>
                  </a:cxn>
                  <a:cxn ang="0">
                    <a:pos x="184" y="107"/>
                  </a:cxn>
                  <a:cxn ang="0">
                    <a:pos x="107" y="184"/>
                  </a:cxn>
                </a:cxnLst>
                <a:rect l="0" t="0" r="r" b="b"/>
                <a:pathLst>
                  <a:path w="214" h="214">
                    <a:moveTo>
                      <a:pt x="107" y="0"/>
                    </a:moveTo>
                    <a:cubicBezTo>
                      <a:pt x="48" y="0"/>
                      <a:pt x="0" y="48"/>
                      <a:pt x="0" y="107"/>
                    </a:cubicBezTo>
                    <a:cubicBezTo>
                      <a:pt x="0" y="166"/>
                      <a:pt x="48" y="214"/>
                      <a:pt x="107" y="214"/>
                    </a:cubicBezTo>
                    <a:cubicBezTo>
                      <a:pt x="166" y="214"/>
                      <a:pt x="214" y="166"/>
                      <a:pt x="214" y="107"/>
                    </a:cubicBezTo>
                    <a:cubicBezTo>
                      <a:pt x="214" y="48"/>
                      <a:pt x="166" y="0"/>
                      <a:pt x="107" y="0"/>
                    </a:cubicBezTo>
                    <a:close/>
                    <a:moveTo>
                      <a:pt x="107" y="184"/>
                    </a:moveTo>
                    <a:cubicBezTo>
                      <a:pt x="65" y="184"/>
                      <a:pt x="31" y="149"/>
                      <a:pt x="31" y="107"/>
                    </a:cubicBezTo>
                    <a:cubicBezTo>
                      <a:pt x="31" y="65"/>
                      <a:pt x="65" y="31"/>
                      <a:pt x="107" y="31"/>
                    </a:cubicBezTo>
                    <a:cubicBezTo>
                      <a:pt x="149" y="31"/>
                      <a:pt x="184" y="65"/>
                      <a:pt x="184" y="107"/>
                    </a:cubicBezTo>
                    <a:cubicBezTo>
                      <a:pt x="184" y="149"/>
                      <a:pt x="149" y="184"/>
                      <a:pt x="107" y="184"/>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174"/>
                <a:endParaRPr lang="en-US" sz="2400" dirty="0">
                  <a:solidFill>
                    <a:srgbClr val="000000"/>
                  </a:solidFill>
                  <a:latin typeface="Arial"/>
                </a:endParaRPr>
              </a:p>
            </p:txBody>
          </p:sp>
          <p:sp>
            <p:nvSpPr>
              <p:cNvPr id="66" name="Freeform 7"/>
              <p:cNvSpPr>
                <a:spLocks/>
              </p:cNvSpPr>
              <p:nvPr/>
            </p:nvSpPr>
            <p:spPr bwMode="auto">
              <a:xfrm rot="20700000">
                <a:off x="5364164" y="1090405"/>
                <a:ext cx="88900" cy="87313"/>
              </a:xfrm>
              <a:custGeom>
                <a:avLst/>
                <a:gdLst/>
                <a:ahLst/>
                <a:cxnLst>
                  <a:cxn ang="0">
                    <a:pos x="72" y="0"/>
                  </a:cxn>
                  <a:cxn ang="0">
                    <a:pos x="72" y="0"/>
                  </a:cxn>
                  <a:cxn ang="0">
                    <a:pos x="0" y="71"/>
                  </a:cxn>
                  <a:cxn ang="0">
                    <a:pos x="0" y="71"/>
                  </a:cxn>
                  <a:cxn ang="0">
                    <a:pos x="0" y="71"/>
                  </a:cxn>
                  <a:cxn ang="0">
                    <a:pos x="0" y="71"/>
                  </a:cxn>
                  <a:cxn ang="0">
                    <a:pos x="0" y="71"/>
                  </a:cxn>
                  <a:cxn ang="0">
                    <a:pos x="6" y="77"/>
                  </a:cxn>
                  <a:cxn ang="0">
                    <a:pos x="11" y="71"/>
                  </a:cxn>
                  <a:cxn ang="0">
                    <a:pos x="12" y="71"/>
                  </a:cxn>
                  <a:cxn ang="0">
                    <a:pos x="72" y="11"/>
                  </a:cxn>
                  <a:cxn ang="0">
                    <a:pos x="72" y="11"/>
                  </a:cxn>
                  <a:cxn ang="0">
                    <a:pos x="77" y="6"/>
                  </a:cxn>
                  <a:cxn ang="0">
                    <a:pos x="72" y="0"/>
                  </a:cxn>
                </a:cxnLst>
                <a:rect l="0" t="0" r="r" b="b"/>
                <a:pathLst>
                  <a:path w="77" h="77">
                    <a:moveTo>
                      <a:pt x="72" y="0"/>
                    </a:moveTo>
                    <a:cubicBezTo>
                      <a:pt x="72" y="0"/>
                      <a:pt x="72" y="0"/>
                      <a:pt x="72" y="0"/>
                    </a:cubicBezTo>
                    <a:cubicBezTo>
                      <a:pt x="33" y="2"/>
                      <a:pt x="3" y="33"/>
                      <a:pt x="0" y="71"/>
                    </a:cubicBezTo>
                    <a:cubicBezTo>
                      <a:pt x="0" y="71"/>
                      <a:pt x="0" y="71"/>
                      <a:pt x="0" y="71"/>
                    </a:cubicBezTo>
                    <a:cubicBezTo>
                      <a:pt x="0" y="71"/>
                      <a:pt x="0" y="71"/>
                      <a:pt x="0" y="71"/>
                    </a:cubicBezTo>
                    <a:cubicBezTo>
                      <a:pt x="0" y="71"/>
                      <a:pt x="0" y="71"/>
                      <a:pt x="0" y="71"/>
                    </a:cubicBezTo>
                    <a:cubicBezTo>
                      <a:pt x="0" y="71"/>
                      <a:pt x="0" y="71"/>
                      <a:pt x="0" y="71"/>
                    </a:cubicBezTo>
                    <a:cubicBezTo>
                      <a:pt x="0" y="74"/>
                      <a:pt x="3" y="77"/>
                      <a:pt x="6" y="77"/>
                    </a:cubicBezTo>
                    <a:cubicBezTo>
                      <a:pt x="9" y="77"/>
                      <a:pt x="11" y="74"/>
                      <a:pt x="11" y="71"/>
                    </a:cubicBezTo>
                    <a:cubicBezTo>
                      <a:pt x="12" y="71"/>
                      <a:pt x="12" y="71"/>
                      <a:pt x="12" y="71"/>
                    </a:cubicBezTo>
                    <a:cubicBezTo>
                      <a:pt x="14" y="39"/>
                      <a:pt x="40" y="14"/>
                      <a:pt x="72" y="11"/>
                    </a:cubicBezTo>
                    <a:cubicBezTo>
                      <a:pt x="72" y="11"/>
                      <a:pt x="72" y="11"/>
                      <a:pt x="72" y="11"/>
                    </a:cubicBezTo>
                    <a:cubicBezTo>
                      <a:pt x="75" y="11"/>
                      <a:pt x="77" y="9"/>
                      <a:pt x="77" y="6"/>
                    </a:cubicBezTo>
                    <a:cubicBezTo>
                      <a:pt x="77" y="3"/>
                      <a:pt x="75" y="0"/>
                      <a:pt x="72" y="0"/>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174"/>
                <a:endParaRPr lang="en-US" sz="2400" dirty="0">
                  <a:solidFill>
                    <a:srgbClr val="000000"/>
                  </a:solidFill>
                  <a:latin typeface="Arial"/>
                </a:endParaRPr>
              </a:p>
            </p:txBody>
          </p:sp>
          <p:sp>
            <p:nvSpPr>
              <p:cNvPr id="67" name="Freeform 8"/>
              <p:cNvSpPr>
                <a:spLocks/>
              </p:cNvSpPr>
              <p:nvPr/>
            </p:nvSpPr>
            <p:spPr bwMode="auto">
              <a:xfrm rot="18900000">
                <a:off x="5362074" y="1312655"/>
                <a:ext cx="171450" cy="171450"/>
              </a:xfrm>
              <a:custGeom>
                <a:avLst/>
                <a:gdLst/>
                <a:ahLst/>
                <a:cxnLst>
                  <a:cxn ang="0">
                    <a:pos x="107" y="0"/>
                  </a:cxn>
                  <a:cxn ang="0">
                    <a:pos x="12" y="92"/>
                  </a:cxn>
                  <a:cxn ang="0">
                    <a:pos x="12" y="135"/>
                  </a:cxn>
                  <a:cxn ang="0">
                    <a:pos x="55" y="136"/>
                  </a:cxn>
                  <a:cxn ang="0">
                    <a:pos x="150" y="44"/>
                  </a:cxn>
                  <a:cxn ang="0">
                    <a:pos x="107" y="0"/>
                  </a:cxn>
                </a:cxnLst>
                <a:rect l="0" t="0" r="r" b="b"/>
                <a:pathLst>
                  <a:path w="150" h="148">
                    <a:moveTo>
                      <a:pt x="107" y="0"/>
                    </a:moveTo>
                    <a:cubicBezTo>
                      <a:pt x="12" y="92"/>
                      <a:pt x="12" y="92"/>
                      <a:pt x="12" y="92"/>
                    </a:cubicBezTo>
                    <a:cubicBezTo>
                      <a:pt x="0" y="104"/>
                      <a:pt x="0" y="123"/>
                      <a:pt x="12" y="135"/>
                    </a:cubicBezTo>
                    <a:cubicBezTo>
                      <a:pt x="23" y="147"/>
                      <a:pt x="43" y="148"/>
                      <a:pt x="55" y="136"/>
                    </a:cubicBezTo>
                    <a:cubicBezTo>
                      <a:pt x="150" y="44"/>
                      <a:pt x="150" y="44"/>
                      <a:pt x="150" y="44"/>
                    </a:cubicBezTo>
                    <a:lnTo>
                      <a:pt x="107" y="0"/>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174"/>
                <a:endParaRPr lang="en-US" sz="2400" dirty="0">
                  <a:solidFill>
                    <a:srgbClr val="000000"/>
                  </a:solidFill>
                  <a:latin typeface="Arial"/>
                </a:endParaRPr>
              </a:p>
            </p:txBody>
          </p:sp>
        </p:grpSp>
      </p:grpSp>
      <p:grpSp>
        <p:nvGrpSpPr>
          <p:cNvPr id="68" name="Group 67"/>
          <p:cNvGrpSpPr/>
          <p:nvPr/>
        </p:nvGrpSpPr>
        <p:grpSpPr>
          <a:xfrm>
            <a:off x="8160768" y="1685866"/>
            <a:ext cx="3732189" cy="1261431"/>
            <a:chOff x="6120576" y="1204867"/>
            <a:chExt cx="2799142" cy="946072"/>
          </a:xfrm>
        </p:grpSpPr>
        <p:sp>
          <p:nvSpPr>
            <p:cNvPr id="69" name="Rectangle 68"/>
            <p:cNvSpPr/>
            <p:nvPr/>
          </p:nvSpPr>
          <p:spPr>
            <a:xfrm>
              <a:off x="6120576" y="1204867"/>
              <a:ext cx="2799142" cy="677108"/>
            </a:xfrm>
            <a:prstGeom prst="rect">
              <a:avLst/>
            </a:prstGeom>
          </p:spPr>
          <p:txBody>
            <a:bodyPr wrap="square" lIns="91440" tIns="0" rIns="91440" bIns="0" anchor="ctr" anchorCtr="0">
              <a:spAutoFit/>
            </a:bodyPr>
            <a:lstStyle/>
            <a:p>
              <a:pPr algn="ctr" defTabSz="914186">
                <a:lnSpc>
                  <a:spcPct val="90000"/>
                </a:lnSpc>
              </a:pPr>
              <a:r>
                <a:rPr lang="en-US" sz="6400" b="1" dirty="0">
                  <a:gradFill flip="none" rotWithShape="1">
                    <a:gsLst>
                      <a:gs pos="100000">
                        <a:srgbClr val="6466AB"/>
                      </a:gs>
                      <a:gs pos="0">
                        <a:srgbClr val="272A48"/>
                      </a:gs>
                    </a:gsLst>
                    <a:lin ang="16200000" scaled="0"/>
                    <a:tileRect/>
                  </a:gradFill>
                  <a:latin typeface="CiscoSans" pitchFamily="34" charset="0"/>
                  <a:ea typeface="Apple LiGothic Medium"/>
                  <a:cs typeface="Apple LiGothic Medium"/>
                </a:rPr>
                <a:t>5-10X</a:t>
              </a:r>
            </a:p>
          </p:txBody>
        </p:sp>
        <p:sp>
          <p:nvSpPr>
            <p:cNvPr id="70" name="Rectangle 69"/>
            <p:cNvSpPr/>
            <p:nvPr/>
          </p:nvSpPr>
          <p:spPr>
            <a:xfrm>
              <a:off x="6120577" y="1753919"/>
              <a:ext cx="2799141" cy="397020"/>
            </a:xfrm>
            <a:prstGeom prst="rect">
              <a:avLst/>
            </a:prstGeom>
          </p:spPr>
          <p:txBody>
            <a:bodyPr wrap="square" lIns="91428" tIns="45714" rIns="91428" bIns="45714" anchor="t">
              <a:spAutoFit/>
            </a:bodyPr>
            <a:lstStyle/>
            <a:p>
              <a:pPr algn="ctr" defTabSz="914186" fontAlgn="base">
                <a:lnSpc>
                  <a:spcPct val="90000"/>
                </a:lnSpc>
                <a:spcBef>
                  <a:spcPct val="0"/>
                </a:spcBef>
                <a:spcAft>
                  <a:spcPct val="0"/>
                </a:spcAft>
              </a:pPr>
              <a:r>
                <a:rPr lang="en-US" sz="1500" dirty="0">
                  <a:solidFill>
                    <a:srgbClr val="272A48">
                      <a:lumMod val="60000"/>
                      <a:lumOff val="40000"/>
                    </a:srgbClr>
                  </a:solidFill>
                  <a:latin typeface="CiscoSansTT Light"/>
                  <a:ea typeface="Apple LiGothic Medium"/>
                  <a:cs typeface="Apple LiGothic Medium"/>
                </a:rPr>
                <a:t>Cloud services typically purchased without IT involvement (Cisco)</a:t>
              </a:r>
            </a:p>
          </p:txBody>
        </p:sp>
      </p:grpSp>
      <p:grpSp>
        <p:nvGrpSpPr>
          <p:cNvPr id="71" name="Group 70"/>
          <p:cNvGrpSpPr/>
          <p:nvPr/>
        </p:nvGrpSpPr>
        <p:grpSpPr>
          <a:xfrm>
            <a:off x="8160768" y="3363228"/>
            <a:ext cx="3732189" cy="1265533"/>
            <a:chOff x="6120576" y="1201789"/>
            <a:chExt cx="2799142" cy="949150"/>
          </a:xfrm>
        </p:grpSpPr>
        <p:sp>
          <p:nvSpPr>
            <p:cNvPr id="72" name="Rectangle 71"/>
            <p:cNvSpPr/>
            <p:nvPr/>
          </p:nvSpPr>
          <p:spPr>
            <a:xfrm>
              <a:off x="6120576" y="1201789"/>
              <a:ext cx="2768567" cy="683264"/>
            </a:xfrm>
            <a:prstGeom prst="rect">
              <a:avLst/>
            </a:prstGeom>
          </p:spPr>
          <p:txBody>
            <a:bodyPr wrap="square" lIns="91440" tIns="0" rIns="91440" bIns="0" anchor="ctr" anchorCtr="0">
              <a:spAutoFit/>
            </a:bodyPr>
            <a:lstStyle/>
            <a:p>
              <a:pPr algn="ctr" defTabSz="914186">
                <a:lnSpc>
                  <a:spcPct val="90000"/>
                </a:lnSpc>
              </a:pPr>
              <a:r>
                <a:rPr lang="en-US" sz="6400" b="1" dirty="0">
                  <a:gradFill flip="none" rotWithShape="1">
                    <a:gsLst>
                      <a:gs pos="100000">
                        <a:srgbClr val="6466AB"/>
                      </a:gs>
                      <a:gs pos="0">
                        <a:srgbClr val="272A48"/>
                      </a:gs>
                    </a:gsLst>
                    <a:lin ang="16200000" scaled="0"/>
                    <a:tileRect/>
                  </a:gradFill>
                  <a:latin typeface="CiscoSans" pitchFamily="34" charset="0"/>
                  <a:ea typeface="Apple LiGothic Medium"/>
                  <a:cs typeface="Apple LiGothic Medium"/>
                </a:rPr>
                <a:t>90</a:t>
              </a:r>
              <a:r>
                <a:rPr lang="en-US" sz="6400" b="1" baseline="30000" dirty="0">
                  <a:gradFill flip="none" rotWithShape="1">
                    <a:gsLst>
                      <a:gs pos="100000">
                        <a:srgbClr val="6466AB"/>
                      </a:gs>
                      <a:gs pos="0">
                        <a:srgbClr val="272A48"/>
                      </a:gs>
                    </a:gsLst>
                    <a:lin ang="16200000" scaled="0"/>
                    <a:tileRect/>
                  </a:gradFill>
                  <a:latin typeface="CiscoSans" pitchFamily="34" charset="0"/>
                  <a:ea typeface="Apple LiGothic Medium"/>
                  <a:cs typeface="Apple LiGothic Medium"/>
                </a:rPr>
                <a:t>%</a:t>
              </a:r>
            </a:p>
          </p:txBody>
        </p:sp>
        <p:sp>
          <p:nvSpPr>
            <p:cNvPr id="73" name="Rectangle 72"/>
            <p:cNvSpPr/>
            <p:nvPr/>
          </p:nvSpPr>
          <p:spPr>
            <a:xfrm>
              <a:off x="6120577" y="1753919"/>
              <a:ext cx="2799141" cy="397020"/>
            </a:xfrm>
            <a:prstGeom prst="rect">
              <a:avLst/>
            </a:prstGeom>
          </p:spPr>
          <p:txBody>
            <a:bodyPr wrap="square" lIns="91428" tIns="45714" rIns="91428" bIns="45714" anchor="t">
              <a:spAutoFit/>
            </a:bodyPr>
            <a:lstStyle/>
            <a:p>
              <a:pPr algn="ctr" defTabSz="1215726">
                <a:lnSpc>
                  <a:spcPct val="90000"/>
                </a:lnSpc>
                <a:defRPr/>
              </a:pPr>
              <a:r>
                <a:rPr lang="en-US" sz="1500" dirty="0">
                  <a:solidFill>
                    <a:srgbClr val="272A48">
                      <a:lumMod val="60000"/>
                      <a:lumOff val="40000"/>
                    </a:srgbClr>
                  </a:solidFill>
                  <a:latin typeface="CiscoSansTT Light"/>
                  <a:ea typeface="Apple LiGothic Medium"/>
                  <a:cs typeface="Apple LiGothic Medium"/>
                </a:rPr>
                <a:t>Percentage of IT expenditures spent outside of IT budget by 2020 (Gartner)</a:t>
              </a:r>
              <a:r>
                <a:rPr lang="en-US" sz="1500" baseline="30000" dirty="0">
                  <a:solidFill>
                    <a:srgbClr val="272848">
                      <a:lumMod val="60000"/>
                      <a:lumOff val="40000"/>
                    </a:srgbClr>
                  </a:solidFill>
                  <a:latin typeface="Arial"/>
                </a:rPr>
                <a:t> [1]</a:t>
              </a:r>
            </a:p>
          </p:txBody>
        </p:sp>
      </p:grpSp>
      <p:grpSp>
        <p:nvGrpSpPr>
          <p:cNvPr id="74" name="Group 73"/>
          <p:cNvGrpSpPr/>
          <p:nvPr/>
        </p:nvGrpSpPr>
        <p:grpSpPr>
          <a:xfrm>
            <a:off x="8160768" y="4934933"/>
            <a:ext cx="3732189" cy="1464563"/>
            <a:chOff x="6120576" y="3731200"/>
            <a:chExt cx="2799142" cy="1098421"/>
          </a:xfrm>
        </p:grpSpPr>
        <p:sp>
          <p:nvSpPr>
            <p:cNvPr id="75" name="Rectangle 74"/>
            <p:cNvSpPr/>
            <p:nvPr/>
          </p:nvSpPr>
          <p:spPr>
            <a:xfrm>
              <a:off x="6120576" y="3731200"/>
              <a:ext cx="2768567" cy="677108"/>
            </a:xfrm>
            <a:prstGeom prst="rect">
              <a:avLst/>
            </a:prstGeom>
          </p:spPr>
          <p:txBody>
            <a:bodyPr wrap="square" lIns="91440" tIns="0" rIns="91440" bIns="0" anchor="ctr" anchorCtr="0">
              <a:spAutoFit/>
            </a:bodyPr>
            <a:lstStyle/>
            <a:p>
              <a:pPr algn="ctr" defTabSz="914186">
                <a:lnSpc>
                  <a:spcPct val="90000"/>
                </a:lnSpc>
              </a:pPr>
              <a:r>
                <a:rPr lang="en-US" sz="6400" b="1" dirty="0">
                  <a:gradFill flip="none" rotWithShape="1">
                    <a:gsLst>
                      <a:gs pos="100000">
                        <a:srgbClr val="6466AB"/>
                      </a:gs>
                      <a:gs pos="0">
                        <a:srgbClr val="272A48"/>
                      </a:gs>
                    </a:gsLst>
                    <a:lin ang="16200000" scaled="0"/>
                    <a:tileRect/>
                  </a:gradFill>
                  <a:latin typeface="CiscoSans" pitchFamily="34" charset="0"/>
                  <a:ea typeface="Apple LiGothic Medium"/>
                  <a:cs typeface="Apple LiGothic Medium"/>
                </a:rPr>
                <a:t>50</a:t>
              </a:r>
              <a:r>
                <a:rPr lang="en-US" sz="6400" b="1" baseline="30000" dirty="0">
                  <a:gradFill flip="none" rotWithShape="1">
                    <a:gsLst>
                      <a:gs pos="100000">
                        <a:srgbClr val="6466AB"/>
                      </a:gs>
                      <a:gs pos="0">
                        <a:srgbClr val="272A48"/>
                      </a:gs>
                    </a:gsLst>
                    <a:lin ang="16200000" scaled="0"/>
                    <a:tileRect/>
                  </a:gradFill>
                  <a:latin typeface="CiscoSans" pitchFamily="34" charset="0"/>
                  <a:ea typeface="Apple LiGothic Medium"/>
                  <a:cs typeface="Apple LiGothic Medium"/>
                </a:rPr>
                <a:t>%</a:t>
              </a:r>
            </a:p>
          </p:txBody>
        </p:sp>
        <p:sp>
          <p:nvSpPr>
            <p:cNvPr id="76" name="Rectangle 75"/>
            <p:cNvSpPr/>
            <p:nvPr/>
          </p:nvSpPr>
          <p:spPr>
            <a:xfrm>
              <a:off x="6120577" y="4280252"/>
              <a:ext cx="2799141" cy="549369"/>
            </a:xfrm>
            <a:prstGeom prst="rect">
              <a:avLst/>
            </a:prstGeom>
          </p:spPr>
          <p:txBody>
            <a:bodyPr wrap="square" lIns="91428" tIns="45714" rIns="91428" bIns="45714" anchor="t">
              <a:spAutoFit/>
            </a:bodyPr>
            <a:lstStyle/>
            <a:p>
              <a:pPr algn="ctr" defTabSz="914186" fontAlgn="base">
                <a:lnSpc>
                  <a:spcPct val="90000"/>
                </a:lnSpc>
                <a:spcBef>
                  <a:spcPct val="0"/>
                </a:spcBef>
                <a:spcAft>
                  <a:spcPct val="0"/>
                </a:spcAft>
              </a:pPr>
              <a:r>
                <a:rPr lang="en-US" sz="1500" dirty="0">
                  <a:solidFill>
                    <a:srgbClr val="272A48">
                      <a:lumMod val="60000"/>
                      <a:lumOff val="40000"/>
                    </a:srgbClr>
                  </a:solidFill>
                  <a:latin typeface="CiscoSansTT Light"/>
                  <a:ea typeface="Apple LiGothic Medium"/>
                  <a:cs typeface="Apple LiGothic Medium"/>
                </a:rPr>
                <a:t>Global 1000 companies that will have customer data stored in the public cloud by 2016 (Gartner)</a:t>
              </a:r>
              <a:r>
                <a:rPr lang="en-US" sz="1500" baseline="30000" dirty="0">
                  <a:solidFill>
                    <a:srgbClr val="272848">
                      <a:lumMod val="60000"/>
                      <a:lumOff val="40000"/>
                    </a:srgbClr>
                  </a:solidFill>
                  <a:latin typeface="Arial"/>
                </a:rPr>
                <a:t> [2]</a:t>
              </a:r>
              <a:endParaRPr lang="en-US" sz="1500" dirty="0">
                <a:solidFill>
                  <a:srgbClr val="272A48">
                    <a:lumMod val="60000"/>
                    <a:lumOff val="40000"/>
                  </a:srgbClr>
                </a:solidFill>
                <a:latin typeface="CiscoSansTT Light"/>
                <a:ea typeface="Apple LiGothic Medium"/>
                <a:cs typeface="Apple LiGothic Medium"/>
              </a:endParaRPr>
            </a:p>
          </p:txBody>
        </p:sp>
      </p:grpSp>
      <p:grpSp>
        <p:nvGrpSpPr>
          <p:cNvPr id="77" name="Group 76"/>
          <p:cNvGrpSpPr/>
          <p:nvPr/>
        </p:nvGrpSpPr>
        <p:grpSpPr>
          <a:xfrm>
            <a:off x="649916" y="4557559"/>
            <a:ext cx="1840088" cy="1185432"/>
            <a:chOff x="363369" y="2154891"/>
            <a:chExt cx="1380066" cy="889074"/>
          </a:xfrm>
        </p:grpSpPr>
        <p:sp>
          <p:nvSpPr>
            <p:cNvPr id="78" name="Freeform 27"/>
            <p:cNvSpPr>
              <a:spLocks/>
            </p:cNvSpPr>
            <p:nvPr/>
          </p:nvSpPr>
          <p:spPr bwMode="auto">
            <a:xfrm>
              <a:off x="365014" y="2154891"/>
              <a:ext cx="1376777" cy="889074"/>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174"/>
              <a:endParaRPr lang="en-US" sz="2400" dirty="0">
                <a:solidFill>
                  <a:srgbClr val="000000"/>
                </a:solidFill>
                <a:latin typeface="Arial"/>
              </a:endParaRPr>
            </a:p>
          </p:txBody>
        </p:sp>
        <p:sp>
          <p:nvSpPr>
            <p:cNvPr id="79" name="Rectangle 78"/>
            <p:cNvSpPr/>
            <p:nvPr/>
          </p:nvSpPr>
          <p:spPr>
            <a:xfrm>
              <a:off x="363369" y="2392995"/>
              <a:ext cx="1380066" cy="570926"/>
            </a:xfrm>
            <a:prstGeom prst="rect">
              <a:avLst/>
            </a:prstGeom>
          </p:spPr>
          <p:txBody>
            <a:bodyPr wrap="square">
              <a:spAutoFit/>
            </a:bodyPr>
            <a:lstStyle/>
            <a:p>
              <a:pPr algn="ctr" defTabSz="609431">
                <a:lnSpc>
                  <a:spcPct val="90000"/>
                </a:lnSpc>
              </a:pPr>
              <a:r>
                <a:rPr lang="en-US" sz="1600" dirty="0">
                  <a:solidFill>
                    <a:srgbClr val="52526D"/>
                  </a:solidFill>
                  <a:latin typeface="Arial"/>
                </a:rPr>
                <a:t>Enterprise</a:t>
              </a:r>
            </a:p>
            <a:p>
              <a:pPr algn="ctr" defTabSz="609431">
                <a:lnSpc>
                  <a:spcPct val="90000"/>
                </a:lnSpc>
              </a:pPr>
              <a:r>
                <a:rPr lang="en-US" sz="1600" dirty="0">
                  <a:solidFill>
                    <a:srgbClr val="52526D"/>
                  </a:solidFill>
                  <a:latin typeface="Arial"/>
                </a:rPr>
                <a:t>Private</a:t>
              </a:r>
            </a:p>
            <a:p>
              <a:pPr algn="ctr" defTabSz="609431">
                <a:lnSpc>
                  <a:spcPct val="90000"/>
                </a:lnSpc>
              </a:pPr>
              <a:r>
                <a:rPr lang="en-US" sz="1600" dirty="0">
                  <a:solidFill>
                    <a:srgbClr val="52526D"/>
                  </a:solidFill>
                  <a:latin typeface="Arial"/>
                </a:rPr>
                <a:t>Clouds</a:t>
              </a:r>
            </a:p>
          </p:txBody>
        </p:sp>
      </p:grpSp>
      <p:grpSp>
        <p:nvGrpSpPr>
          <p:cNvPr id="80" name="Group 79"/>
          <p:cNvGrpSpPr/>
          <p:nvPr/>
        </p:nvGrpSpPr>
        <p:grpSpPr>
          <a:xfrm>
            <a:off x="649916" y="2488699"/>
            <a:ext cx="1840088" cy="1185432"/>
            <a:chOff x="363369" y="2154891"/>
            <a:chExt cx="1380066" cy="889074"/>
          </a:xfrm>
        </p:grpSpPr>
        <p:sp>
          <p:nvSpPr>
            <p:cNvPr id="81" name="Freeform 27"/>
            <p:cNvSpPr>
              <a:spLocks/>
            </p:cNvSpPr>
            <p:nvPr/>
          </p:nvSpPr>
          <p:spPr bwMode="auto">
            <a:xfrm>
              <a:off x="365014" y="2154891"/>
              <a:ext cx="1376777" cy="889074"/>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174"/>
              <a:endParaRPr lang="en-US" sz="2400" dirty="0">
                <a:solidFill>
                  <a:srgbClr val="000000"/>
                </a:solidFill>
                <a:latin typeface="Arial"/>
              </a:endParaRPr>
            </a:p>
          </p:txBody>
        </p:sp>
        <p:sp>
          <p:nvSpPr>
            <p:cNvPr id="82" name="Rectangle 81"/>
            <p:cNvSpPr/>
            <p:nvPr/>
          </p:nvSpPr>
          <p:spPr>
            <a:xfrm>
              <a:off x="363369" y="2392995"/>
              <a:ext cx="1380066" cy="570926"/>
            </a:xfrm>
            <a:prstGeom prst="rect">
              <a:avLst/>
            </a:prstGeom>
          </p:spPr>
          <p:txBody>
            <a:bodyPr wrap="square">
              <a:spAutoFit/>
            </a:bodyPr>
            <a:lstStyle/>
            <a:p>
              <a:pPr algn="ctr" defTabSz="609431">
                <a:lnSpc>
                  <a:spcPct val="90000"/>
                </a:lnSpc>
              </a:pPr>
              <a:r>
                <a:rPr lang="en-US" sz="1600" dirty="0">
                  <a:solidFill>
                    <a:srgbClr val="52526D"/>
                  </a:solidFill>
                  <a:latin typeface="Arial"/>
                </a:rPr>
                <a:t>Enterprise</a:t>
              </a:r>
            </a:p>
            <a:p>
              <a:pPr algn="ctr" defTabSz="609431">
                <a:lnSpc>
                  <a:spcPct val="90000"/>
                </a:lnSpc>
              </a:pPr>
              <a:r>
                <a:rPr lang="en-US" sz="1600" dirty="0">
                  <a:solidFill>
                    <a:srgbClr val="52526D"/>
                  </a:solidFill>
                  <a:latin typeface="Arial"/>
                </a:rPr>
                <a:t>Private</a:t>
              </a:r>
            </a:p>
            <a:p>
              <a:pPr algn="ctr" defTabSz="609431">
                <a:lnSpc>
                  <a:spcPct val="90000"/>
                </a:lnSpc>
              </a:pPr>
              <a:r>
                <a:rPr lang="en-US" sz="1600" dirty="0">
                  <a:solidFill>
                    <a:srgbClr val="52526D"/>
                  </a:solidFill>
                  <a:latin typeface="Arial"/>
                </a:rPr>
                <a:t>Clouds</a:t>
              </a:r>
            </a:p>
          </p:txBody>
        </p:sp>
      </p:grpSp>
      <p:grpSp>
        <p:nvGrpSpPr>
          <p:cNvPr id="83" name="Group 82"/>
          <p:cNvGrpSpPr/>
          <p:nvPr/>
        </p:nvGrpSpPr>
        <p:grpSpPr>
          <a:xfrm>
            <a:off x="3512116" y="3138404"/>
            <a:ext cx="1840088" cy="1185432"/>
            <a:chOff x="363369" y="2154891"/>
            <a:chExt cx="1380066" cy="889074"/>
          </a:xfrm>
        </p:grpSpPr>
        <p:sp>
          <p:nvSpPr>
            <p:cNvPr id="84" name="Freeform 27"/>
            <p:cNvSpPr>
              <a:spLocks/>
            </p:cNvSpPr>
            <p:nvPr/>
          </p:nvSpPr>
          <p:spPr bwMode="auto">
            <a:xfrm>
              <a:off x="365014" y="2154891"/>
              <a:ext cx="1376777" cy="889074"/>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174"/>
              <a:endParaRPr lang="en-US" sz="2400" dirty="0">
                <a:solidFill>
                  <a:srgbClr val="000000"/>
                </a:solidFill>
                <a:latin typeface="Arial"/>
              </a:endParaRPr>
            </a:p>
          </p:txBody>
        </p:sp>
        <p:sp>
          <p:nvSpPr>
            <p:cNvPr id="85" name="Rectangle 84"/>
            <p:cNvSpPr/>
            <p:nvPr/>
          </p:nvSpPr>
          <p:spPr>
            <a:xfrm>
              <a:off x="363369" y="2392995"/>
              <a:ext cx="1380066" cy="570926"/>
            </a:xfrm>
            <a:prstGeom prst="rect">
              <a:avLst/>
            </a:prstGeom>
          </p:spPr>
          <p:txBody>
            <a:bodyPr wrap="square">
              <a:spAutoFit/>
            </a:bodyPr>
            <a:lstStyle/>
            <a:p>
              <a:pPr algn="ctr" defTabSz="609431">
                <a:lnSpc>
                  <a:spcPct val="90000"/>
                </a:lnSpc>
              </a:pPr>
              <a:r>
                <a:rPr lang="en-US" sz="1600" dirty="0">
                  <a:solidFill>
                    <a:srgbClr val="52526D"/>
                  </a:solidFill>
                  <a:latin typeface="Arial"/>
                </a:rPr>
                <a:t>Enterprise</a:t>
              </a:r>
            </a:p>
            <a:p>
              <a:pPr algn="ctr" defTabSz="609431">
                <a:lnSpc>
                  <a:spcPct val="90000"/>
                </a:lnSpc>
              </a:pPr>
              <a:r>
                <a:rPr lang="en-US" sz="1600" dirty="0">
                  <a:solidFill>
                    <a:srgbClr val="52526D"/>
                  </a:solidFill>
                  <a:latin typeface="Arial"/>
                </a:rPr>
                <a:t>Private</a:t>
              </a:r>
            </a:p>
            <a:p>
              <a:pPr algn="ctr" defTabSz="609431">
                <a:lnSpc>
                  <a:spcPct val="90000"/>
                </a:lnSpc>
              </a:pPr>
              <a:r>
                <a:rPr lang="en-US" sz="1600" dirty="0">
                  <a:solidFill>
                    <a:srgbClr val="52526D"/>
                  </a:solidFill>
                  <a:latin typeface="Arial"/>
                </a:rPr>
                <a:t>Clouds</a:t>
              </a:r>
            </a:p>
          </p:txBody>
        </p:sp>
      </p:grpSp>
      <p:grpSp>
        <p:nvGrpSpPr>
          <p:cNvPr id="86" name="Group 85"/>
          <p:cNvGrpSpPr/>
          <p:nvPr/>
        </p:nvGrpSpPr>
        <p:grpSpPr>
          <a:xfrm>
            <a:off x="626656" y="1743712"/>
            <a:ext cx="1886608" cy="487205"/>
            <a:chOff x="5006635" y="894654"/>
            <a:chExt cx="1414956" cy="365404"/>
          </a:xfrm>
        </p:grpSpPr>
        <p:pic>
          <p:nvPicPr>
            <p:cNvPr id="87" name="Picture 4" descr="\\psf\Host\Volumes\Data\Graphics\Logos\Logo Cisco Webex.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006635" y="894654"/>
              <a:ext cx="297445" cy="365404"/>
            </a:xfrm>
            <a:prstGeom prst="rect">
              <a:avLst/>
            </a:prstGeom>
            <a:noFill/>
            <a:extLst>
              <a:ext uri="{909E8E84-426E-40dd-AFC4-6F175D3DCCD1}">
                <a14:hiddenFill xmlns:a14="http://schemas.microsoft.com/office/drawing/2010/main">
                  <a:solidFill>
                    <a:srgbClr val="FFFFFF"/>
                  </a:solidFill>
                </a14:hiddenFill>
              </a:ext>
            </a:extLst>
          </p:spPr>
        </p:pic>
        <p:grpSp>
          <p:nvGrpSpPr>
            <p:cNvPr id="88" name="Group 87"/>
            <p:cNvGrpSpPr/>
            <p:nvPr/>
          </p:nvGrpSpPr>
          <p:grpSpPr>
            <a:xfrm>
              <a:off x="5375428" y="894654"/>
              <a:ext cx="1046163" cy="276225"/>
              <a:chOff x="5375428" y="894654"/>
              <a:chExt cx="1046163" cy="276225"/>
            </a:xfrm>
          </p:grpSpPr>
          <p:sp>
            <p:nvSpPr>
              <p:cNvPr id="89" name="Freeform 13"/>
              <p:cNvSpPr>
                <a:spLocks/>
              </p:cNvSpPr>
              <p:nvPr/>
            </p:nvSpPr>
            <p:spPr bwMode="auto">
              <a:xfrm>
                <a:off x="5375428" y="969266"/>
                <a:ext cx="260350" cy="195263"/>
              </a:xfrm>
              <a:custGeom>
                <a:avLst/>
                <a:gdLst>
                  <a:gd name="T0" fmla="*/ 0 w 164"/>
                  <a:gd name="T1" fmla="*/ 0 h 123"/>
                  <a:gd name="T2" fmla="*/ 17 w 164"/>
                  <a:gd name="T3" fmla="*/ 0 h 123"/>
                  <a:gd name="T4" fmla="*/ 47 w 164"/>
                  <a:gd name="T5" fmla="*/ 101 h 123"/>
                  <a:gd name="T6" fmla="*/ 48 w 164"/>
                  <a:gd name="T7" fmla="*/ 101 h 123"/>
                  <a:gd name="T8" fmla="*/ 74 w 164"/>
                  <a:gd name="T9" fmla="*/ 0 h 123"/>
                  <a:gd name="T10" fmla="*/ 91 w 164"/>
                  <a:gd name="T11" fmla="*/ 0 h 123"/>
                  <a:gd name="T12" fmla="*/ 120 w 164"/>
                  <a:gd name="T13" fmla="*/ 101 h 123"/>
                  <a:gd name="T14" fmla="*/ 121 w 164"/>
                  <a:gd name="T15" fmla="*/ 101 h 123"/>
                  <a:gd name="T16" fmla="*/ 149 w 164"/>
                  <a:gd name="T17" fmla="*/ 0 h 123"/>
                  <a:gd name="T18" fmla="*/ 164 w 164"/>
                  <a:gd name="T19" fmla="*/ 0 h 123"/>
                  <a:gd name="T20" fmla="*/ 128 w 164"/>
                  <a:gd name="T21" fmla="*/ 123 h 123"/>
                  <a:gd name="T22" fmla="*/ 111 w 164"/>
                  <a:gd name="T23" fmla="*/ 123 h 123"/>
                  <a:gd name="T24" fmla="*/ 83 w 164"/>
                  <a:gd name="T25" fmla="*/ 26 h 123"/>
                  <a:gd name="T26" fmla="*/ 82 w 164"/>
                  <a:gd name="T27" fmla="*/ 26 h 123"/>
                  <a:gd name="T28" fmla="*/ 56 w 164"/>
                  <a:gd name="T29" fmla="*/ 123 h 123"/>
                  <a:gd name="T30" fmla="*/ 37 w 164"/>
                  <a:gd name="T31" fmla="*/ 123 h 123"/>
                  <a:gd name="T32" fmla="*/ 0 w 164"/>
                  <a:gd name="T3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123">
                    <a:moveTo>
                      <a:pt x="0" y="0"/>
                    </a:moveTo>
                    <a:lnTo>
                      <a:pt x="17" y="0"/>
                    </a:lnTo>
                    <a:lnTo>
                      <a:pt x="47" y="101"/>
                    </a:lnTo>
                    <a:lnTo>
                      <a:pt x="48" y="101"/>
                    </a:lnTo>
                    <a:lnTo>
                      <a:pt x="74" y="0"/>
                    </a:lnTo>
                    <a:lnTo>
                      <a:pt x="91" y="0"/>
                    </a:lnTo>
                    <a:lnTo>
                      <a:pt x="120" y="101"/>
                    </a:lnTo>
                    <a:lnTo>
                      <a:pt x="121" y="101"/>
                    </a:lnTo>
                    <a:lnTo>
                      <a:pt x="149" y="0"/>
                    </a:lnTo>
                    <a:lnTo>
                      <a:pt x="164" y="0"/>
                    </a:lnTo>
                    <a:lnTo>
                      <a:pt x="128" y="123"/>
                    </a:lnTo>
                    <a:lnTo>
                      <a:pt x="111" y="123"/>
                    </a:lnTo>
                    <a:lnTo>
                      <a:pt x="83" y="26"/>
                    </a:lnTo>
                    <a:lnTo>
                      <a:pt x="82" y="26"/>
                    </a:lnTo>
                    <a:lnTo>
                      <a:pt x="56" y="123"/>
                    </a:lnTo>
                    <a:lnTo>
                      <a:pt x="37" y="123"/>
                    </a:lnTo>
                    <a:lnTo>
                      <a:pt x="0" y="0"/>
                    </a:lnTo>
                    <a:close/>
                  </a:path>
                </a:pathLst>
              </a:custGeom>
              <a:solidFill>
                <a:srgbClr val="8C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90" name="Freeform 14"/>
              <p:cNvSpPr>
                <a:spLocks noEditPoints="1"/>
              </p:cNvSpPr>
              <p:nvPr/>
            </p:nvSpPr>
            <p:spPr bwMode="auto">
              <a:xfrm>
                <a:off x="5632603" y="962916"/>
                <a:ext cx="193675" cy="207963"/>
              </a:xfrm>
              <a:custGeom>
                <a:avLst/>
                <a:gdLst>
                  <a:gd name="T0" fmla="*/ 16 w 118"/>
                  <a:gd name="T1" fmla="*/ 56 h 127"/>
                  <a:gd name="T2" fmla="*/ 102 w 118"/>
                  <a:gd name="T3" fmla="*/ 56 h 127"/>
                  <a:gd name="T4" fmla="*/ 90 w 118"/>
                  <a:gd name="T5" fmla="*/ 26 h 127"/>
                  <a:gd name="T6" fmla="*/ 59 w 118"/>
                  <a:gd name="T7" fmla="*/ 13 h 127"/>
                  <a:gd name="T8" fmla="*/ 29 w 118"/>
                  <a:gd name="T9" fmla="*/ 25 h 127"/>
                  <a:gd name="T10" fmla="*/ 16 w 118"/>
                  <a:gd name="T11" fmla="*/ 56 h 127"/>
                  <a:gd name="T12" fmla="*/ 118 w 118"/>
                  <a:gd name="T13" fmla="*/ 64 h 127"/>
                  <a:gd name="T14" fmla="*/ 118 w 118"/>
                  <a:gd name="T15" fmla="*/ 68 h 127"/>
                  <a:gd name="T16" fmla="*/ 15 w 118"/>
                  <a:gd name="T17" fmla="*/ 68 h 127"/>
                  <a:gd name="T18" fmla="*/ 27 w 118"/>
                  <a:gd name="T19" fmla="*/ 100 h 127"/>
                  <a:gd name="T20" fmla="*/ 59 w 118"/>
                  <a:gd name="T21" fmla="*/ 115 h 127"/>
                  <a:gd name="T22" fmla="*/ 90 w 118"/>
                  <a:gd name="T23" fmla="*/ 103 h 127"/>
                  <a:gd name="T24" fmla="*/ 99 w 118"/>
                  <a:gd name="T25" fmla="*/ 84 h 127"/>
                  <a:gd name="T26" fmla="*/ 114 w 118"/>
                  <a:gd name="T27" fmla="*/ 84 h 127"/>
                  <a:gd name="T28" fmla="*/ 104 w 118"/>
                  <a:gd name="T29" fmla="*/ 107 h 127"/>
                  <a:gd name="T30" fmla="*/ 59 w 118"/>
                  <a:gd name="T31" fmla="*/ 127 h 127"/>
                  <a:gd name="T32" fmla="*/ 16 w 118"/>
                  <a:gd name="T33" fmla="*/ 109 h 127"/>
                  <a:gd name="T34" fmla="*/ 0 w 118"/>
                  <a:gd name="T35" fmla="*/ 64 h 127"/>
                  <a:gd name="T36" fmla="*/ 16 w 118"/>
                  <a:gd name="T37" fmla="*/ 18 h 127"/>
                  <a:gd name="T38" fmla="*/ 59 w 118"/>
                  <a:gd name="T39" fmla="*/ 0 h 127"/>
                  <a:gd name="T40" fmla="*/ 101 w 118"/>
                  <a:gd name="T41" fmla="*/ 18 h 127"/>
                  <a:gd name="T42" fmla="*/ 118 w 118"/>
                  <a:gd name="T43"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8" h="127">
                    <a:moveTo>
                      <a:pt x="16" y="56"/>
                    </a:moveTo>
                    <a:cubicBezTo>
                      <a:pt x="102" y="56"/>
                      <a:pt x="102" y="56"/>
                      <a:pt x="102" y="56"/>
                    </a:cubicBezTo>
                    <a:cubicBezTo>
                      <a:pt x="101" y="44"/>
                      <a:pt x="97" y="34"/>
                      <a:pt x="90" y="26"/>
                    </a:cubicBezTo>
                    <a:cubicBezTo>
                      <a:pt x="81" y="17"/>
                      <a:pt x="71" y="13"/>
                      <a:pt x="59" y="13"/>
                    </a:cubicBezTo>
                    <a:cubicBezTo>
                      <a:pt x="47" y="13"/>
                      <a:pt x="37" y="17"/>
                      <a:pt x="29" y="25"/>
                    </a:cubicBezTo>
                    <a:cubicBezTo>
                      <a:pt x="21" y="33"/>
                      <a:pt x="17" y="44"/>
                      <a:pt x="16" y="56"/>
                    </a:cubicBezTo>
                    <a:moveTo>
                      <a:pt x="118" y="64"/>
                    </a:moveTo>
                    <a:cubicBezTo>
                      <a:pt x="118" y="68"/>
                      <a:pt x="118" y="68"/>
                      <a:pt x="118" y="68"/>
                    </a:cubicBezTo>
                    <a:cubicBezTo>
                      <a:pt x="15" y="68"/>
                      <a:pt x="15" y="68"/>
                      <a:pt x="15" y="68"/>
                    </a:cubicBezTo>
                    <a:cubicBezTo>
                      <a:pt x="16" y="81"/>
                      <a:pt x="20" y="92"/>
                      <a:pt x="27" y="100"/>
                    </a:cubicBezTo>
                    <a:cubicBezTo>
                      <a:pt x="35" y="110"/>
                      <a:pt x="46" y="115"/>
                      <a:pt x="59" y="115"/>
                    </a:cubicBezTo>
                    <a:cubicBezTo>
                      <a:pt x="72" y="115"/>
                      <a:pt x="82" y="111"/>
                      <a:pt x="90" y="103"/>
                    </a:cubicBezTo>
                    <a:cubicBezTo>
                      <a:pt x="95" y="97"/>
                      <a:pt x="98" y="91"/>
                      <a:pt x="99" y="84"/>
                    </a:cubicBezTo>
                    <a:cubicBezTo>
                      <a:pt x="114" y="84"/>
                      <a:pt x="114" y="84"/>
                      <a:pt x="114" y="84"/>
                    </a:cubicBezTo>
                    <a:cubicBezTo>
                      <a:pt x="112" y="93"/>
                      <a:pt x="109" y="101"/>
                      <a:pt x="104" y="107"/>
                    </a:cubicBezTo>
                    <a:cubicBezTo>
                      <a:pt x="94" y="120"/>
                      <a:pt x="79" y="127"/>
                      <a:pt x="59" y="127"/>
                    </a:cubicBezTo>
                    <a:cubicBezTo>
                      <a:pt x="42" y="127"/>
                      <a:pt x="28" y="121"/>
                      <a:pt x="16" y="109"/>
                    </a:cubicBezTo>
                    <a:cubicBezTo>
                      <a:pt x="5" y="97"/>
                      <a:pt x="0" y="82"/>
                      <a:pt x="0" y="64"/>
                    </a:cubicBezTo>
                    <a:cubicBezTo>
                      <a:pt x="0" y="45"/>
                      <a:pt x="5" y="30"/>
                      <a:pt x="16" y="18"/>
                    </a:cubicBezTo>
                    <a:cubicBezTo>
                      <a:pt x="28" y="6"/>
                      <a:pt x="42" y="0"/>
                      <a:pt x="59" y="0"/>
                    </a:cubicBezTo>
                    <a:cubicBezTo>
                      <a:pt x="76" y="0"/>
                      <a:pt x="90" y="6"/>
                      <a:pt x="101" y="18"/>
                    </a:cubicBezTo>
                    <a:cubicBezTo>
                      <a:pt x="112" y="30"/>
                      <a:pt x="118" y="45"/>
                      <a:pt x="118" y="64"/>
                    </a:cubicBezTo>
                  </a:path>
                </a:pathLst>
              </a:custGeom>
              <a:solidFill>
                <a:srgbClr val="8C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91" name="Freeform 15"/>
              <p:cNvSpPr>
                <a:spLocks noEditPoints="1"/>
              </p:cNvSpPr>
              <p:nvPr/>
            </p:nvSpPr>
            <p:spPr bwMode="auto">
              <a:xfrm>
                <a:off x="5843740" y="894654"/>
                <a:ext cx="193675" cy="276225"/>
              </a:xfrm>
              <a:custGeom>
                <a:avLst/>
                <a:gdLst>
                  <a:gd name="T0" fmla="*/ 15 w 118"/>
                  <a:gd name="T1" fmla="*/ 106 h 169"/>
                  <a:gd name="T2" fmla="*/ 27 w 118"/>
                  <a:gd name="T3" fmla="*/ 142 h 169"/>
                  <a:gd name="T4" fmla="*/ 59 w 118"/>
                  <a:gd name="T5" fmla="*/ 157 h 169"/>
                  <a:gd name="T6" fmla="*/ 91 w 118"/>
                  <a:gd name="T7" fmla="*/ 141 h 169"/>
                  <a:gd name="T8" fmla="*/ 102 w 118"/>
                  <a:gd name="T9" fmla="*/ 106 h 169"/>
                  <a:gd name="T10" fmla="*/ 91 w 118"/>
                  <a:gd name="T11" fmla="*/ 70 h 169"/>
                  <a:gd name="T12" fmla="*/ 59 w 118"/>
                  <a:gd name="T13" fmla="*/ 54 h 169"/>
                  <a:gd name="T14" fmla="*/ 26 w 118"/>
                  <a:gd name="T15" fmla="*/ 70 h 169"/>
                  <a:gd name="T16" fmla="*/ 15 w 118"/>
                  <a:gd name="T17" fmla="*/ 106 h 169"/>
                  <a:gd name="T18" fmla="*/ 16 w 118"/>
                  <a:gd name="T19" fmla="*/ 64 h 169"/>
                  <a:gd name="T20" fmla="*/ 59 w 118"/>
                  <a:gd name="T21" fmla="*/ 42 h 169"/>
                  <a:gd name="T22" fmla="*/ 101 w 118"/>
                  <a:gd name="T23" fmla="*/ 60 h 169"/>
                  <a:gd name="T24" fmla="*/ 118 w 118"/>
                  <a:gd name="T25" fmla="*/ 106 h 169"/>
                  <a:gd name="T26" fmla="*/ 101 w 118"/>
                  <a:gd name="T27" fmla="*/ 151 h 169"/>
                  <a:gd name="T28" fmla="*/ 59 w 118"/>
                  <a:gd name="T29" fmla="*/ 169 h 169"/>
                  <a:gd name="T30" fmla="*/ 15 w 118"/>
                  <a:gd name="T31" fmla="*/ 146 h 169"/>
                  <a:gd name="T32" fmla="*/ 14 w 118"/>
                  <a:gd name="T33" fmla="*/ 146 h 169"/>
                  <a:gd name="T34" fmla="*/ 13 w 118"/>
                  <a:gd name="T35" fmla="*/ 165 h 169"/>
                  <a:gd name="T36" fmla="*/ 0 w 118"/>
                  <a:gd name="T37" fmla="*/ 165 h 169"/>
                  <a:gd name="T38" fmla="*/ 1 w 118"/>
                  <a:gd name="T39" fmla="*/ 123 h 169"/>
                  <a:gd name="T40" fmla="*/ 1 w 118"/>
                  <a:gd name="T41" fmla="*/ 0 h 169"/>
                  <a:gd name="T42" fmla="*/ 15 w 118"/>
                  <a:gd name="T43" fmla="*/ 0 h 169"/>
                  <a:gd name="T44" fmla="*/ 15 w 118"/>
                  <a:gd name="T45" fmla="*/ 64 h 169"/>
                  <a:gd name="T46" fmla="*/ 16 w 118"/>
                  <a:gd name="T47" fmla="*/ 64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8" h="169">
                    <a:moveTo>
                      <a:pt x="15" y="106"/>
                    </a:moveTo>
                    <a:cubicBezTo>
                      <a:pt x="15" y="120"/>
                      <a:pt x="19" y="132"/>
                      <a:pt x="27" y="142"/>
                    </a:cubicBezTo>
                    <a:cubicBezTo>
                      <a:pt x="35" y="152"/>
                      <a:pt x="46" y="157"/>
                      <a:pt x="59" y="157"/>
                    </a:cubicBezTo>
                    <a:cubicBezTo>
                      <a:pt x="72" y="157"/>
                      <a:pt x="83" y="151"/>
                      <a:pt x="91" y="141"/>
                    </a:cubicBezTo>
                    <a:cubicBezTo>
                      <a:pt x="99" y="131"/>
                      <a:pt x="102" y="120"/>
                      <a:pt x="102" y="106"/>
                    </a:cubicBezTo>
                    <a:cubicBezTo>
                      <a:pt x="102" y="91"/>
                      <a:pt x="99" y="79"/>
                      <a:pt x="91" y="70"/>
                    </a:cubicBezTo>
                    <a:cubicBezTo>
                      <a:pt x="83" y="60"/>
                      <a:pt x="72" y="54"/>
                      <a:pt x="59" y="54"/>
                    </a:cubicBezTo>
                    <a:cubicBezTo>
                      <a:pt x="45" y="54"/>
                      <a:pt x="34" y="60"/>
                      <a:pt x="26" y="70"/>
                    </a:cubicBezTo>
                    <a:cubicBezTo>
                      <a:pt x="19" y="80"/>
                      <a:pt x="15" y="92"/>
                      <a:pt x="15" y="106"/>
                    </a:cubicBezTo>
                    <a:moveTo>
                      <a:pt x="16" y="64"/>
                    </a:moveTo>
                    <a:cubicBezTo>
                      <a:pt x="25" y="50"/>
                      <a:pt x="39" y="42"/>
                      <a:pt x="59" y="42"/>
                    </a:cubicBezTo>
                    <a:cubicBezTo>
                      <a:pt x="76" y="42"/>
                      <a:pt x="90" y="48"/>
                      <a:pt x="101" y="60"/>
                    </a:cubicBezTo>
                    <a:cubicBezTo>
                      <a:pt x="112" y="71"/>
                      <a:pt x="118" y="87"/>
                      <a:pt x="118" y="106"/>
                    </a:cubicBezTo>
                    <a:cubicBezTo>
                      <a:pt x="118" y="124"/>
                      <a:pt x="112" y="139"/>
                      <a:pt x="101" y="151"/>
                    </a:cubicBezTo>
                    <a:cubicBezTo>
                      <a:pt x="90" y="163"/>
                      <a:pt x="76" y="169"/>
                      <a:pt x="59" y="169"/>
                    </a:cubicBezTo>
                    <a:cubicBezTo>
                      <a:pt x="40" y="169"/>
                      <a:pt x="25" y="161"/>
                      <a:pt x="15" y="146"/>
                    </a:cubicBezTo>
                    <a:cubicBezTo>
                      <a:pt x="14" y="146"/>
                      <a:pt x="14" y="146"/>
                      <a:pt x="14" y="146"/>
                    </a:cubicBezTo>
                    <a:cubicBezTo>
                      <a:pt x="13" y="165"/>
                      <a:pt x="13" y="165"/>
                      <a:pt x="13" y="165"/>
                    </a:cubicBezTo>
                    <a:cubicBezTo>
                      <a:pt x="0" y="165"/>
                      <a:pt x="0" y="165"/>
                      <a:pt x="0" y="165"/>
                    </a:cubicBezTo>
                    <a:cubicBezTo>
                      <a:pt x="1" y="154"/>
                      <a:pt x="1" y="140"/>
                      <a:pt x="1" y="123"/>
                    </a:cubicBezTo>
                    <a:cubicBezTo>
                      <a:pt x="1" y="0"/>
                      <a:pt x="1" y="0"/>
                      <a:pt x="1" y="0"/>
                    </a:cubicBezTo>
                    <a:cubicBezTo>
                      <a:pt x="15" y="0"/>
                      <a:pt x="15" y="0"/>
                      <a:pt x="15" y="0"/>
                    </a:cubicBezTo>
                    <a:cubicBezTo>
                      <a:pt x="15" y="64"/>
                      <a:pt x="15" y="64"/>
                      <a:pt x="15" y="64"/>
                    </a:cubicBezTo>
                    <a:lnTo>
                      <a:pt x="16" y="64"/>
                    </a:lnTo>
                    <a:close/>
                  </a:path>
                </a:pathLst>
              </a:custGeom>
              <a:solidFill>
                <a:srgbClr val="8C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92" name="Freeform 16"/>
              <p:cNvSpPr>
                <a:spLocks noEditPoints="1"/>
              </p:cNvSpPr>
              <p:nvPr/>
            </p:nvSpPr>
            <p:spPr bwMode="auto">
              <a:xfrm>
                <a:off x="6053291" y="962916"/>
                <a:ext cx="193675" cy="207963"/>
              </a:xfrm>
              <a:custGeom>
                <a:avLst/>
                <a:gdLst>
                  <a:gd name="T0" fmla="*/ 16 w 118"/>
                  <a:gd name="T1" fmla="*/ 56 h 127"/>
                  <a:gd name="T2" fmla="*/ 102 w 118"/>
                  <a:gd name="T3" fmla="*/ 56 h 127"/>
                  <a:gd name="T4" fmla="*/ 90 w 118"/>
                  <a:gd name="T5" fmla="*/ 26 h 127"/>
                  <a:gd name="T6" fmla="*/ 59 w 118"/>
                  <a:gd name="T7" fmla="*/ 13 h 127"/>
                  <a:gd name="T8" fmla="*/ 29 w 118"/>
                  <a:gd name="T9" fmla="*/ 25 h 127"/>
                  <a:gd name="T10" fmla="*/ 16 w 118"/>
                  <a:gd name="T11" fmla="*/ 56 h 127"/>
                  <a:gd name="T12" fmla="*/ 118 w 118"/>
                  <a:gd name="T13" fmla="*/ 64 h 127"/>
                  <a:gd name="T14" fmla="*/ 118 w 118"/>
                  <a:gd name="T15" fmla="*/ 68 h 127"/>
                  <a:gd name="T16" fmla="*/ 16 w 118"/>
                  <a:gd name="T17" fmla="*/ 68 h 127"/>
                  <a:gd name="T18" fmla="*/ 27 w 118"/>
                  <a:gd name="T19" fmla="*/ 100 h 127"/>
                  <a:gd name="T20" fmla="*/ 59 w 118"/>
                  <a:gd name="T21" fmla="*/ 115 h 127"/>
                  <a:gd name="T22" fmla="*/ 90 w 118"/>
                  <a:gd name="T23" fmla="*/ 103 h 127"/>
                  <a:gd name="T24" fmla="*/ 99 w 118"/>
                  <a:gd name="T25" fmla="*/ 84 h 127"/>
                  <a:gd name="T26" fmla="*/ 114 w 118"/>
                  <a:gd name="T27" fmla="*/ 84 h 127"/>
                  <a:gd name="T28" fmla="*/ 104 w 118"/>
                  <a:gd name="T29" fmla="*/ 107 h 127"/>
                  <a:gd name="T30" fmla="*/ 59 w 118"/>
                  <a:gd name="T31" fmla="*/ 127 h 127"/>
                  <a:gd name="T32" fmla="*/ 17 w 118"/>
                  <a:gd name="T33" fmla="*/ 109 h 127"/>
                  <a:gd name="T34" fmla="*/ 0 w 118"/>
                  <a:gd name="T35" fmla="*/ 64 h 127"/>
                  <a:gd name="T36" fmla="*/ 17 w 118"/>
                  <a:gd name="T37" fmla="*/ 18 h 127"/>
                  <a:gd name="T38" fmla="*/ 59 w 118"/>
                  <a:gd name="T39" fmla="*/ 0 h 127"/>
                  <a:gd name="T40" fmla="*/ 101 w 118"/>
                  <a:gd name="T41" fmla="*/ 18 h 127"/>
                  <a:gd name="T42" fmla="*/ 118 w 118"/>
                  <a:gd name="T43"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8" h="127">
                    <a:moveTo>
                      <a:pt x="16" y="56"/>
                    </a:moveTo>
                    <a:cubicBezTo>
                      <a:pt x="102" y="56"/>
                      <a:pt x="102" y="56"/>
                      <a:pt x="102" y="56"/>
                    </a:cubicBezTo>
                    <a:cubicBezTo>
                      <a:pt x="101" y="44"/>
                      <a:pt x="97" y="34"/>
                      <a:pt x="90" y="26"/>
                    </a:cubicBezTo>
                    <a:cubicBezTo>
                      <a:pt x="82" y="17"/>
                      <a:pt x="71" y="13"/>
                      <a:pt x="59" y="13"/>
                    </a:cubicBezTo>
                    <a:cubicBezTo>
                      <a:pt x="47" y="13"/>
                      <a:pt x="37" y="17"/>
                      <a:pt x="29" y="25"/>
                    </a:cubicBezTo>
                    <a:cubicBezTo>
                      <a:pt x="21" y="33"/>
                      <a:pt x="17" y="44"/>
                      <a:pt x="16" y="56"/>
                    </a:cubicBezTo>
                    <a:moveTo>
                      <a:pt x="118" y="64"/>
                    </a:moveTo>
                    <a:cubicBezTo>
                      <a:pt x="118" y="68"/>
                      <a:pt x="118" y="68"/>
                      <a:pt x="118" y="68"/>
                    </a:cubicBezTo>
                    <a:cubicBezTo>
                      <a:pt x="16" y="68"/>
                      <a:pt x="16" y="68"/>
                      <a:pt x="16" y="68"/>
                    </a:cubicBezTo>
                    <a:cubicBezTo>
                      <a:pt x="16" y="81"/>
                      <a:pt x="20" y="92"/>
                      <a:pt x="27" y="100"/>
                    </a:cubicBezTo>
                    <a:cubicBezTo>
                      <a:pt x="35" y="110"/>
                      <a:pt x="46" y="115"/>
                      <a:pt x="59" y="115"/>
                    </a:cubicBezTo>
                    <a:cubicBezTo>
                      <a:pt x="72" y="115"/>
                      <a:pt x="82" y="111"/>
                      <a:pt x="90" y="103"/>
                    </a:cubicBezTo>
                    <a:cubicBezTo>
                      <a:pt x="95" y="97"/>
                      <a:pt x="98" y="91"/>
                      <a:pt x="99" y="84"/>
                    </a:cubicBezTo>
                    <a:cubicBezTo>
                      <a:pt x="114" y="84"/>
                      <a:pt x="114" y="84"/>
                      <a:pt x="114" y="84"/>
                    </a:cubicBezTo>
                    <a:cubicBezTo>
                      <a:pt x="112" y="93"/>
                      <a:pt x="109" y="101"/>
                      <a:pt x="104" y="107"/>
                    </a:cubicBezTo>
                    <a:cubicBezTo>
                      <a:pt x="94" y="120"/>
                      <a:pt x="79" y="127"/>
                      <a:pt x="59" y="127"/>
                    </a:cubicBezTo>
                    <a:cubicBezTo>
                      <a:pt x="42" y="127"/>
                      <a:pt x="28" y="121"/>
                      <a:pt x="17" y="109"/>
                    </a:cubicBezTo>
                    <a:cubicBezTo>
                      <a:pt x="5" y="97"/>
                      <a:pt x="0" y="82"/>
                      <a:pt x="0" y="64"/>
                    </a:cubicBezTo>
                    <a:cubicBezTo>
                      <a:pt x="0" y="45"/>
                      <a:pt x="5" y="30"/>
                      <a:pt x="17" y="18"/>
                    </a:cubicBezTo>
                    <a:cubicBezTo>
                      <a:pt x="28" y="6"/>
                      <a:pt x="42" y="0"/>
                      <a:pt x="59" y="0"/>
                    </a:cubicBezTo>
                    <a:cubicBezTo>
                      <a:pt x="76" y="0"/>
                      <a:pt x="90" y="6"/>
                      <a:pt x="101" y="18"/>
                    </a:cubicBezTo>
                    <a:cubicBezTo>
                      <a:pt x="112" y="30"/>
                      <a:pt x="118" y="45"/>
                      <a:pt x="118" y="64"/>
                    </a:cubicBezTo>
                  </a:path>
                </a:pathLst>
              </a:custGeom>
              <a:solidFill>
                <a:srgbClr val="009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93" name="Freeform 17"/>
              <p:cNvSpPr>
                <a:spLocks/>
              </p:cNvSpPr>
              <p:nvPr/>
            </p:nvSpPr>
            <p:spPr bwMode="auto">
              <a:xfrm>
                <a:off x="6240616" y="969266"/>
                <a:ext cx="180975" cy="195263"/>
              </a:xfrm>
              <a:custGeom>
                <a:avLst/>
                <a:gdLst>
                  <a:gd name="T0" fmla="*/ 20 w 114"/>
                  <a:gd name="T1" fmla="*/ 0 h 123"/>
                  <a:gd name="T2" fmla="*/ 57 w 114"/>
                  <a:gd name="T3" fmla="*/ 49 h 123"/>
                  <a:gd name="T4" fmla="*/ 93 w 114"/>
                  <a:gd name="T5" fmla="*/ 0 h 123"/>
                  <a:gd name="T6" fmla="*/ 109 w 114"/>
                  <a:gd name="T7" fmla="*/ 0 h 123"/>
                  <a:gd name="T8" fmla="*/ 66 w 114"/>
                  <a:gd name="T9" fmla="*/ 59 h 123"/>
                  <a:gd name="T10" fmla="*/ 114 w 114"/>
                  <a:gd name="T11" fmla="*/ 123 h 123"/>
                  <a:gd name="T12" fmla="*/ 96 w 114"/>
                  <a:gd name="T13" fmla="*/ 123 h 123"/>
                  <a:gd name="T14" fmla="*/ 56 w 114"/>
                  <a:gd name="T15" fmla="*/ 69 h 123"/>
                  <a:gd name="T16" fmla="*/ 16 w 114"/>
                  <a:gd name="T17" fmla="*/ 123 h 123"/>
                  <a:gd name="T18" fmla="*/ 0 w 114"/>
                  <a:gd name="T19" fmla="*/ 123 h 123"/>
                  <a:gd name="T20" fmla="*/ 48 w 114"/>
                  <a:gd name="T21" fmla="*/ 59 h 123"/>
                  <a:gd name="T22" fmla="*/ 4 w 114"/>
                  <a:gd name="T23" fmla="*/ 0 h 123"/>
                  <a:gd name="T24" fmla="*/ 20 w 114"/>
                  <a:gd name="T2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 h="123">
                    <a:moveTo>
                      <a:pt x="20" y="0"/>
                    </a:moveTo>
                    <a:lnTo>
                      <a:pt x="57" y="49"/>
                    </a:lnTo>
                    <a:lnTo>
                      <a:pt x="93" y="0"/>
                    </a:lnTo>
                    <a:lnTo>
                      <a:pt x="109" y="0"/>
                    </a:lnTo>
                    <a:lnTo>
                      <a:pt x="66" y="59"/>
                    </a:lnTo>
                    <a:lnTo>
                      <a:pt x="114" y="123"/>
                    </a:lnTo>
                    <a:lnTo>
                      <a:pt x="96" y="123"/>
                    </a:lnTo>
                    <a:lnTo>
                      <a:pt x="56" y="69"/>
                    </a:lnTo>
                    <a:lnTo>
                      <a:pt x="16" y="123"/>
                    </a:lnTo>
                    <a:lnTo>
                      <a:pt x="0" y="123"/>
                    </a:lnTo>
                    <a:lnTo>
                      <a:pt x="48" y="59"/>
                    </a:lnTo>
                    <a:lnTo>
                      <a:pt x="4" y="0"/>
                    </a:lnTo>
                    <a:lnTo>
                      <a:pt x="20" y="0"/>
                    </a:lnTo>
                    <a:close/>
                  </a:path>
                </a:pathLst>
              </a:custGeom>
              <a:solidFill>
                <a:srgbClr val="009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grpSp>
      </p:grpSp>
      <p:grpSp>
        <p:nvGrpSpPr>
          <p:cNvPr id="94" name="Group 93"/>
          <p:cNvGrpSpPr/>
          <p:nvPr/>
        </p:nvGrpSpPr>
        <p:grpSpPr>
          <a:xfrm>
            <a:off x="3482450" y="1718137"/>
            <a:ext cx="1838417" cy="538352"/>
            <a:chOff x="3203310" y="1107137"/>
            <a:chExt cx="1378813" cy="403764"/>
          </a:xfrm>
        </p:grpSpPr>
        <p:pic>
          <p:nvPicPr>
            <p:cNvPr id="95" name="Picture 4" descr="http://upload.wikimedia.org/wikipedia/mr/2/2a/Microsoft_Office_2010_Logo.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8821"/>
            <a:stretch/>
          </p:blipFill>
          <p:spPr bwMode="auto">
            <a:xfrm>
              <a:off x="3203310" y="1107137"/>
              <a:ext cx="922052" cy="312838"/>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p:cNvSpPr txBox="1"/>
            <p:nvPr/>
          </p:nvSpPr>
          <p:spPr>
            <a:xfrm>
              <a:off x="4058489" y="1164652"/>
              <a:ext cx="523634" cy="346249"/>
            </a:xfrm>
            <a:prstGeom prst="rect">
              <a:avLst/>
            </a:prstGeom>
            <a:noFill/>
          </p:spPr>
          <p:txBody>
            <a:bodyPr wrap="none" rtlCol="0" anchor="b">
              <a:spAutoFit/>
            </a:bodyPr>
            <a:lstStyle/>
            <a:p>
              <a:pPr defTabSz="609431"/>
              <a:r>
                <a:rPr lang="en-US" sz="2400" dirty="0">
                  <a:solidFill>
                    <a:srgbClr val="000000"/>
                  </a:solidFill>
                  <a:latin typeface="HelveticaNeueLT Std Lt" pitchFamily="34" charset="0"/>
                </a:rPr>
                <a:t>365</a:t>
              </a:r>
            </a:p>
          </p:txBody>
        </p:sp>
      </p:grpSp>
      <p:pic>
        <p:nvPicPr>
          <p:cNvPr id="97"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7381" y="5993949"/>
            <a:ext cx="1409563" cy="405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2" descr="\\vmware-host\Shared Folders\Desktop\Picture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1827" y="4543627"/>
            <a:ext cx="1080668" cy="636104"/>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3" descr="\\vmware-host\Shared Folders\Desktop\sm_primar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871" y="2476280"/>
            <a:ext cx="2614580" cy="442333"/>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18" descr="http://www.dropbox.com/static/images/dropbox_logo_hom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8760" y="3931921"/>
            <a:ext cx="1422400" cy="367863"/>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2" descr="http://upload.wikimedia.org/wikipedia/en/2/29/Google_Docs_log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71479" y="5399529"/>
            <a:ext cx="1721364" cy="374631"/>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4" descr="\\vmware-host\Shared Folders\Desktop\intuitlogo.png"/>
          <p:cNvPicPr>
            <a:picLocks noChangeAspect="1" noChangeArrowheads="1"/>
          </p:cNvPicPr>
          <p:nvPr/>
        </p:nvPicPr>
        <p:blipFill rotWithShape="1">
          <a:blip r:embed="rId9">
            <a:extLst>
              <a:ext uri="{28A0092B-C50C-407E-A947-70E740481C1C}">
                <a14:useLocalDpi xmlns:a14="http://schemas.microsoft.com/office/drawing/2010/main" val="0"/>
              </a:ext>
            </a:extLst>
          </a:blip>
          <a:srcRect l="2532" t="16344" r="5396" b="25262"/>
          <a:stretch/>
        </p:blipFill>
        <p:spPr bwMode="auto">
          <a:xfrm>
            <a:off x="396723" y="6000781"/>
            <a:ext cx="2346476" cy="3918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8772" y="6302805"/>
            <a:ext cx="1434581" cy="492443"/>
          </a:xfrm>
          <a:prstGeom prst="rect">
            <a:avLst/>
          </a:prstGeom>
        </p:spPr>
        <p:txBody>
          <a:bodyPr wrap="none" lIns="121904" tIns="60952" rIns="121904" bIns="60952">
            <a:spAutoFit/>
          </a:bodyPr>
          <a:lstStyle/>
          <a:p>
            <a:pPr marL="152376" indent="-152376" defTabSz="609479"/>
            <a:r>
              <a:rPr lang="en-US" sz="800" dirty="0">
                <a:solidFill>
                  <a:srgbClr val="33828D">
                    <a:lumMod val="75000"/>
                  </a:srgbClr>
                </a:solidFill>
                <a:latin typeface="Arial"/>
              </a:rPr>
              <a:t>[1] Gartner</a:t>
            </a:r>
            <a:r>
              <a:rPr lang="en-US" sz="800" dirty="0">
                <a:solidFill>
                  <a:srgbClr val="33828D">
                    <a:lumMod val="75000"/>
                  </a:srgbClr>
                </a:solidFill>
                <a:latin typeface="Arial"/>
                <a:hlinkClick r:id="rId10"/>
              </a:rPr>
              <a:t> Press Release</a:t>
            </a:r>
            <a:endParaRPr lang="en-US" sz="800" dirty="0">
              <a:solidFill>
                <a:srgbClr val="33828D">
                  <a:lumMod val="75000"/>
                </a:srgbClr>
              </a:solidFill>
              <a:latin typeface="Arial"/>
            </a:endParaRPr>
          </a:p>
          <a:p>
            <a:pPr marL="152376" indent="-152376" defTabSz="609479"/>
            <a:r>
              <a:rPr lang="en-US" sz="800" dirty="0">
                <a:solidFill>
                  <a:srgbClr val="33828D">
                    <a:lumMod val="75000"/>
                  </a:srgbClr>
                </a:solidFill>
                <a:latin typeface="Arial"/>
              </a:rPr>
              <a:t>[2] Gartner </a:t>
            </a:r>
            <a:r>
              <a:rPr lang="en-US" sz="800" dirty="0">
                <a:solidFill>
                  <a:srgbClr val="33828D">
                    <a:lumMod val="75000"/>
                  </a:srgbClr>
                </a:solidFill>
                <a:latin typeface="Arial"/>
                <a:hlinkClick r:id="rId11"/>
              </a:rPr>
              <a:t>Press Release</a:t>
            </a:r>
            <a:endParaRPr lang="en-US" sz="800" dirty="0">
              <a:solidFill>
                <a:srgbClr val="33828D">
                  <a:lumMod val="75000"/>
                </a:srgbClr>
              </a:solidFill>
              <a:latin typeface="Arial"/>
            </a:endParaRPr>
          </a:p>
          <a:p>
            <a:pPr marL="152376" indent="-152376" defTabSz="609479"/>
            <a:endParaRPr lang="en-US" sz="800" dirty="0">
              <a:solidFill>
                <a:srgbClr val="33828D">
                  <a:lumMod val="75000"/>
                </a:srgbClr>
              </a:solidFill>
              <a:latin typeface="Arial"/>
            </a:endParaRPr>
          </a:p>
        </p:txBody>
      </p:sp>
      <p:sp>
        <p:nvSpPr>
          <p:cNvPr id="103" name="Title 3"/>
          <p:cNvSpPr txBox="1">
            <a:spLocks/>
          </p:cNvSpPr>
          <p:nvPr/>
        </p:nvSpPr>
        <p:spPr>
          <a:xfrm>
            <a:off x="364725" y="138905"/>
            <a:ext cx="9883140" cy="952499"/>
          </a:xfrm>
          <a:prstGeom prst="rect">
            <a:avLst/>
          </a:prstGeom>
        </p:spPr>
        <p:txBody>
          <a:bodyPr vert="horz" lIns="121882" tIns="60941" rIns="121882" bIns="60941" rtlCol="0" anchor="t" anchorCtr="0">
            <a:noAutofit/>
          </a:bodyPr>
          <a:lstStyle>
            <a:lvl1pPr algn="l" defTabSz="914248" rtl="0" eaLnBrk="1" latinLnBrk="0" hangingPunct="1">
              <a:lnSpc>
                <a:spcPct val="90000"/>
              </a:lnSpc>
              <a:spcBef>
                <a:spcPct val="0"/>
              </a:spcBef>
              <a:buNone/>
              <a:defRPr lang="en-US" sz="3300" b="0" i="0" kern="1200" spc="0" baseline="0">
                <a:solidFill>
                  <a:srgbClr val="00A2BF"/>
                </a:solidFill>
                <a:latin typeface="+mj-lt"/>
                <a:ea typeface="+mj-ea"/>
                <a:cs typeface="CiscoSans Thin"/>
              </a:defRPr>
            </a:lvl1pPr>
          </a:lstStyle>
          <a:p>
            <a:r>
              <a:rPr lang="en-US" sz="2800" dirty="0">
                <a:solidFill>
                  <a:srgbClr val="0000FF"/>
                </a:solidFill>
              </a:rPr>
              <a:t>Navigating A World Of Many Clouds Where Management and Visibility Become Challenging</a:t>
            </a:r>
          </a:p>
        </p:txBody>
      </p:sp>
    </p:spTree>
    <p:extLst>
      <p:ext uri="{BB962C8B-B14F-4D97-AF65-F5344CB8AC3E}">
        <p14:creationId xmlns:p14="http://schemas.microsoft.com/office/powerpoint/2010/main" val="301260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117"/>
          <p:cNvSpPr/>
          <p:nvPr/>
        </p:nvSpPr>
        <p:spPr>
          <a:xfrm>
            <a:off x="5613400" y="1473186"/>
            <a:ext cx="6087533" cy="5164667"/>
          </a:xfrm>
          <a:prstGeom prst="rect">
            <a:avLst/>
          </a:prstGeom>
          <a:gradFill flip="none" rotWithShape="1">
            <a:gsLst>
              <a:gs pos="100000">
                <a:schemeClr val="accent6">
                  <a:lumMod val="50000"/>
                </a:schemeClr>
              </a:gs>
              <a:gs pos="0">
                <a:schemeClr val="accent6"/>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609431"/>
            <a:endParaRPr lang="en-US" sz="2400" dirty="0">
              <a:solidFill>
                <a:srgbClr val="FFFFFF"/>
              </a:solidFill>
              <a:latin typeface="Arial"/>
            </a:endParaRPr>
          </a:p>
        </p:txBody>
      </p:sp>
      <p:sp>
        <p:nvSpPr>
          <p:cNvPr id="119" name="Rectangle 118"/>
          <p:cNvSpPr/>
          <p:nvPr/>
        </p:nvSpPr>
        <p:spPr>
          <a:xfrm>
            <a:off x="6305853" y="1927559"/>
            <a:ext cx="2557707" cy="2986972"/>
          </a:xfrm>
          <a:prstGeom prst="rect">
            <a:avLst/>
          </a:prstGeom>
          <a:solidFill>
            <a:schemeClr val="bg2">
              <a:alpha val="31000"/>
            </a:schemeClr>
          </a:solidFill>
        </p:spPr>
        <p:txBody>
          <a:bodyPr vert="horz" lIns="0" tIns="487608" rIns="0" bIns="45690" rtlCol="0" anchor="t">
            <a:noAutofit/>
          </a:bodyPr>
          <a:lstStyle/>
          <a:p>
            <a:pPr algn="ctr" defTabSz="1217802">
              <a:spcBef>
                <a:spcPct val="0"/>
              </a:spcBef>
              <a:defRPr/>
            </a:pPr>
            <a:endParaRPr lang="en-US" sz="2400" b="1" kern="0" dirty="0">
              <a:solidFill>
                <a:sysClr val="window" lastClr="FFFFFF"/>
              </a:solidFill>
              <a:latin typeface="Arial"/>
            </a:endParaRPr>
          </a:p>
        </p:txBody>
      </p:sp>
      <p:sp>
        <p:nvSpPr>
          <p:cNvPr id="120" name="TextBox 119"/>
          <p:cNvSpPr txBox="1"/>
          <p:nvPr/>
        </p:nvSpPr>
        <p:spPr>
          <a:xfrm>
            <a:off x="6305853" y="1944229"/>
            <a:ext cx="2557707" cy="553987"/>
          </a:xfrm>
          <a:prstGeom prst="rect">
            <a:avLst/>
          </a:prstGeom>
        </p:spPr>
        <p:txBody>
          <a:bodyPr wrap="square" lIns="0" tIns="45714" rIns="0" bIns="45714" rtlCol="0">
            <a:spAutoFit/>
          </a:bodyPr>
          <a:lstStyle>
            <a:defPPr>
              <a:defRPr lang="en-US"/>
            </a:defPPr>
            <a:lvl1pPr algn="ctr" defTabSz="914172">
              <a:defRPr sz="900" b="1">
                <a:solidFill>
                  <a:schemeClr val="bg1"/>
                </a:solidFill>
              </a:defRPr>
            </a:lvl1pPr>
          </a:lstStyle>
          <a:p>
            <a:r>
              <a:rPr lang="en-US" sz="1500" dirty="0">
                <a:solidFill>
                  <a:srgbClr val="FFFFFF"/>
                </a:solidFill>
                <a:latin typeface="Arial"/>
              </a:rPr>
              <a:t>World of Isolated Clouds (2000s)</a:t>
            </a:r>
          </a:p>
        </p:txBody>
      </p:sp>
      <p:sp>
        <p:nvSpPr>
          <p:cNvPr id="121" name="TextBox 120"/>
          <p:cNvSpPr txBox="1"/>
          <p:nvPr/>
        </p:nvSpPr>
        <p:spPr>
          <a:xfrm>
            <a:off x="6475064" y="4364493"/>
            <a:ext cx="2219285" cy="510767"/>
          </a:xfrm>
          <a:prstGeom prst="roundRect">
            <a:avLst/>
          </a:prstGeom>
        </p:spPr>
        <p:txBody>
          <a:bodyPr wrap="square" lIns="0" tIns="45714" rIns="0" bIns="45714" rtlCol="0">
            <a:spAutoFit/>
          </a:bodyPr>
          <a:lstStyle>
            <a:defPPr>
              <a:defRPr lang="en-US"/>
            </a:defPPr>
            <a:lvl1pPr algn="ctr" defTabSz="914172">
              <a:defRPr sz="1400">
                <a:solidFill>
                  <a:schemeClr val="accent5">
                    <a:lumMod val="40000"/>
                    <a:lumOff val="60000"/>
                  </a:schemeClr>
                </a:solidFill>
              </a:defRPr>
            </a:lvl1pPr>
          </a:lstStyle>
          <a:p>
            <a:r>
              <a:rPr lang="en-US" sz="1200" b="1" dirty="0">
                <a:solidFill>
                  <a:srgbClr val="FFFFFF"/>
                </a:solidFill>
                <a:latin typeface="Arial"/>
              </a:rPr>
              <a:t>Each Cloud is custom</a:t>
            </a:r>
            <a:br>
              <a:rPr lang="en-US" sz="1200" b="1" dirty="0">
                <a:solidFill>
                  <a:srgbClr val="FFFFFF"/>
                </a:solidFill>
                <a:latin typeface="Arial"/>
              </a:rPr>
            </a:br>
            <a:r>
              <a:rPr lang="en-US" sz="1200" b="1" dirty="0">
                <a:solidFill>
                  <a:srgbClr val="FFFFFF"/>
                </a:solidFill>
                <a:latin typeface="Arial"/>
              </a:rPr>
              <a:t>built with no consistent APIs</a:t>
            </a:r>
          </a:p>
        </p:txBody>
      </p:sp>
      <p:grpSp>
        <p:nvGrpSpPr>
          <p:cNvPr id="122" name="Group 121"/>
          <p:cNvGrpSpPr/>
          <p:nvPr/>
        </p:nvGrpSpPr>
        <p:grpSpPr>
          <a:xfrm>
            <a:off x="6371049" y="2475146"/>
            <a:ext cx="2427315" cy="1516433"/>
            <a:chOff x="13975089" y="1560240"/>
            <a:chExt cx="1820486" cy="1137325"/>
          </a:xfrm>
        </p:grpSpPr>
        <p:grpSp>
          <p:nvGrpSpPr>
            <p:cNvPr id="123" name="Group 122"/>
            <p:cNvGrpSpPr/>
            <p:nvPr/>
          </p:nvGrpSpPr>
          <p:grpSpPr>
            <a:xfrm>
              <a:off x="13975089" y="1745279"/>
              <a:ext cx="863581" cy="453307"/>
              <a:chOff x="13975089" y="1745279"/>
              <a:chExt cx="863581" cy="453307"/>
            </a:xfrm>
          </p:grpSpPr>
          <p:sp>
            <p:nvSpPr>
              <p:cNvPr id="145" name="Freeform 14"/>
              <p:cNvSpPr>
                <a:spLocks/>
              </p:cNvSpPr>
              <p:nvPr/>
            </p:nvSpPr>
            <p:spPr bwMode="auto">
              <a:xfrm>
                <a:off x="13975089" y="1745279"/>
                <a:ext cx="863581" cy="453307"/>
              </a:xfrm>
              <a:custGeom>
                <a:avLst/>
                <a:gdLst>
                  <a:gd name="T0" fmla="*/ 1060 w 1060"/>
                  <a:gd name="T1" fmla="*/ 412 h 608"/>
                  <a:gd name="T2" fmla="*/ 1060 w 1060"/>
                  <a:gd name="T3" fmla="*/ 412 h 608"/>
                  <a:gd name="T4" fmla="*/ 901 w 1060"/>
                  <a:gd name="T5" fmla="*/ 230 h 608"/>
                  <a:gd name="T6" fmla="*/ 648 w 1060"/>
                  <a:gd name="T7" fmla="*/ 0 h 608"/>
                  <a:gd name="T8" fmla="*/ 413 w 1060"/>
                  <a:gd name="T9" fmla="*/ 208 h 608"/>
                  <a:gd name="T10" fmla="*/ 342 w 1060"/>
                  <a:gd name="T11" fmla="*/ 187 h 608"/>
                  <a:gd name="T12" fmla="*/ 209 w 1060"/>
                  <a:gd name="T13" fmla="*/ 321 h 608"/>
                  <a:gd name="T14" fmla="*/ 210 w 1060"/>
                  <a:gd name="T15" fmla="*/ 337 h 608"/>
                  <a:gd name="T16" fmla="*/ 143 w 1060"/>
                  <a:gd name="T17" fmla="*/ 321 h 608"/>
                  <a:gd name="T18" fmla="*/ 0 w 1060"/>
                  <a:gd name="T19" fmla="*/ 464 h 608"/>
                  <a:gd name="T20" fmla="*/ 123 w 1060"/>
                  <a:gd name="T21" fmla="*/ 606 h 608"/>
                  <a:gd name="T22" fmla="*/ 139 w 1060"/>
                  <a:gd name="T23" fmla="*/ 608 h 608"/>
                  <a:gd name="T24" fmla="*/ 869 w 1060"/>
                  <a:gd name="T25" fmla="*/ 608 h 608"/>
                  <a:gd name="T26" fmla="*/ 895 w 1060"/>
                  <a:gd name="T27" fmla="*/ 606 h 608"/>
                  <a:gd name="T28" fmla="*/ 1060 w 1060"/>
                  <a:gd name="T29" fmla="*/ 412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0" h="608">
                    <a:moveTo>
                      <a:pt x="1060" y="412"/>
                    </a:moveTo>
                    <a:lnTo>
                      <a:pt x="1060" y="412"/>
                    </a:lnTo>
                    <a:cubicBezTo>
                      <a:pt x="1060" y="329"/>
                      <a:pt x="997" y="242"/>
                      <a:pt x="901" y="230"/>
                    </a:cubicBezTo>
                    <a:cubicBezTo>
                      <a:pt x="904" y="71"/>
                      <a:pt x="776" y="0"/>
                      <a:pt x="648" y="0"/>
                    </a:cubicBezTo>
                    <a:cubicBezTo>
                      <a:pt x="527" y="0"/>
                      <a:pt x="427" y="91"/>
                      <a:pt x="413" y="208"/>
                    </a:cubicBezTo>
                    <a:cubicBezTo>
                      <a:pt x="393" y="195"/>
                      <a:pt x="368" y="187"/>
                      <a:pt x="342" y="187"/>
                    </a:cubicBezTo>
                    <a:cubicBezTo>
                      <a:pt x="269" y="187"/>
                      <a:pt x="209" y="247"/>
                      <a:pt x="209" y="321"/>
                    </a:cubicBezTo>
                    <a:cubicBezTo>
                      <a:pt x="209" y="327"/>
                      <a:pt x="209" y="332"/>
                      <a:pt x="210" y="337"/>
                    </a:cubicBezTo>
                    <a:cubicBezTo>
                      <a:pt x="190" y="327"/>
                      <a:pt x="167" y="321"/>
                      <a:pt x="143" y="321"/>
                    </a:cubicBezTo>
                    <a:cubicBezTo>
                      <a:pt x="64" y="321"/>
                      <a:pt x="0" y="385"/>
                      <a:pt x="0" y="464"/>
                    </a:cubicBezTo>
                    <a:cubicBezTo>
                      <a:pt x="0" y="536"/>
                      <a:pt x="53" y="596"/>
                      <a:pt x="123" y="606"/>
                    </a:cubicBezTo>
                    <a:cubicBezTo>
                      <a:pt x="128" y="607"/>
                      <a:pt x="134" y="608"/>
                      <a:pt x="139" y="608"/>
                    </a:cubicBezTo>
                    <a:lnTo>
                      <a:pt x="869" y="608"/>
                    </a:lnTo>
                    <a:cubicBezTo>
                      <a:pt x="876" y="608"/>
                      <a:pt x="888" y="607"/>
                      <a:pt x="895" y="606"/>
                    </a:cubicBezTo>
                    <a:cubicBezTo>
                      <a:pt x="990" y="593"/>
                      <a:pt x="1060" y="511"/>
                      <a:pt x="1060" y="412"/>
                    </a:cubicBezTo>
                    <a:close/>
                  </a:path>
                </a:pathLst>
              </a:custGeom>
              <a:solidFill>
                <a:srgbClr val="FEFEFE"/>
              </a:solidFill>
              <a:ln w="0">
                <a:noFill/>
                <a:prstDash val="solid"/>
                <a:round/>
                <a:headEnd/>
                <a:tailEnd/>
              </a:ln>
            </p:spPr>
            <p:txBody>
              <a:bodyPr vert="horz" wrap="square" lIns="91432" tIns="45716" rIns="91432" bIns="45716" numCol="1" anchor="t" anchorCtr="0" compatLnSpc="1">
                <a:prstTxWarp prst="textNoShape">
                  <a:avLst/>
                </a:prstTxWarp>
              </a:bodyPr>
              <a:lstStyle/>
              <a:p>
                <a:pPr defTabSz="1218564"/>
                <a:endParaRPr lang="en-US" sz="2400" dirty="0">
                  <a:solidFill>
                    <a:srgbClr val="FFFFFF"/>
                  </a:solidFill>
                  <a:latin typeface="Arial"/>
                  <a:ea typeface="Apple LiGothic Medium"/>
                  <a:cs typeface="Apple LiGothic Medium"/>
                </a:endParaRPr>
              </a:p>
            </p:txBody>
          </p:sp>
          <p:pic>
            <p:nvPicPr>
              <p:cNvPr id="146" name="Picture 10" descr="http://3.bp.blogspot.com/_AcBUSVxs82w/Sdd9IhrDhzI/AAAAAAAARhc/WnYYeT7xXYg/s400/IBM.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25233" b="26470"/>
              <a:stretch/>
            </p:blipFill>
            <p:spPr bwMode="auto">
              <a:xfrm>
                <a:off x="14261364" y="1923443"/>
                <a:ext cx="442040" cy="2134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4" name="Group 123"/>
            <p:cNvGrpSpPr/>
            <p:nvPr/>
          </p:nvGrpSpPr>
          <p:grpSpPr>
            <a:xfrm>
              <a:off x="14906734" y="1560240"/>
              <a:ext cx="863581" cy="453307"/>
              <a:chOff x="14906734" y="1560240"/>
              <a:chExt cx="863581" cy="453307"/>
            </a:xfrm>
          </p:grpSpPr>
          <p:sp>
            <p:nvSpPr>
              <p:cNvPr id="142" name="Freeform 14"/>
              <p:cNvSpPr>
                <a:spLocks/>
              </p:cNvSpPr>
              <p:nvPr/>
            </p:nvSpPr>
            <p:spPr bwMode="auto">
              <a:xfrm>
                <a:off x="14906734" y="1560240"/>
                <a:ext cx="863581" cy="453307"/>
              </a:xfrm>
              <a:custGeom>
                <a:avLst/>
                <a:gdLst>
                  <a:gd name="T0" fmla="*/ 1060 w 1060"/>
                  <a:gd name="T1" fmla="*/ 412 h 608"/>
                  <a:gd name="T2" fmla="*/ 1060 w 1060"/>
                  <a:gd name="T3" fmla="*/ 412 h 608"/>
                  <a:gd name="T4" fmla="*/ 901 w 1060"/>
                  <a:gd name="T5" fmla="*/ 230 h 608"/>
                  <a:gd name="T6" fmla="*/ 648 w 1060"/>
                  <a:gd name="T7" fmla="*/ 0 h 608"/>
                  <a:gd name="T8" fmla="*/ 413 w 1060"/>
                  <a:gd name="T9" fmla="*/ 208 h 608"/>
                  <a:gd name="T10" fmla="*/ 342 w 1060"/>
                  <a:gd name="T11" fmla="*/ 187 h 608"/>
                  <a:gd name="T12" fmla="*/ 209 w 1060"/>
                  <a:gd name="T13" fmla="*/ 321 h 608"/>
                  <a:gd name="T14" fmla="*/ 210 w 1060"/>
                  <a:gd name="T15" fmla="*/ 337 h 608"/>
                  <a:gd name="T16" fmla="*/ 143 w 1060"/>
                  <a:gd name="T17" fmla="*/ 321 h 608"/>
                  <a:gd name="T18" fmla="*/ 0 w 1060"/>
                  <a:gd name="T19" fmla="*/ 464 h 608"/>
                  <a:gd name="T20" fmla="*/ 123 w 1060"/>
                  <a:gd name="T21" fmla="*/ 606 h 608"/>
                  <a:gd name="T22" fmla="*/ 139 w 1060"/>
                  <a:gd name="T23" fmla="*/ 608 h 608"/>
                  <a:gd name="T24" fmla="*/ 869 w 1060"/>
                  <a:gd name="T25" fmla="*/ 608 h 608"/>
                  <a:gd name="T26" fmla="*/ 895 w 1060"/>
                  <a:gd name="T27" fmla="*/ 606 h 608"/>
                  <a:gd name="T28" fmla="*/ 1060 w 1060"/>
                  <a:gd name="T29" fmla="*/ 412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0" h="608">
                    <a:moveTo>
                      <a:pt x="1060" y="412"/>
                    </a:moveTo>
                    <a:lnTo>
                      <a:pt x="1060" y="412"/>
                    </a:lnTo>
                    <a:cubicBezTo>
                      <a:pt x="1060" y="329"/>
                      <a:pt x="997" y="242"/>
                      <a:pt x="901" y="230"/>
                    </a:cubicBezTo>
                    <a:cubicBezTo>
                      <a:pt x="904" y="71"/>
                      <a:pt x="776" y="0"/>
                      <a:pt x="648" y="0"/>
                    </a:cubicBezTo>
                    <a:cubicBezTo>
                      <a:pt x="527" y="0"/>
                      <a:pt x="427" y="91"/>
                      <a:pt x="413" y="208"/>
                    </a:cubicBezTo>
                    <a:cubicBezTo>
                      <a:pt x="393" y="195"/>
                      <a:pt x="368" y="187"/>
                      <a:pt x="342" y="187"/>
                    </a:cubicBezTo>
                    <a:cubicBezTo>
                      <a:pt x="269" y="187"/>
                      <a:pt x="209" y="247"/>
                      <a:pt x="209" y="321"/>
                    </a:cubicBezTo>
                    <a:cubicBezTo>
                      <a:pt x="209" y="327"/>
                      <a:pt x="209" y="332"/>
                      <a:pt x="210" y="337"/>
                    </a:cubicBezTo>
                    <a:cubicBezTo>
                      <a:pt x="190" y="327"/>
                      <a:pt x="167" y="321"/>
                      <a:pt x="143" y="321"/>
                    </a:cubicBezTo>
                    <a:cubicBezTo>
                      <a:pt x="64" y="321"/>
                      <a:pt x="0" y="385"/>
                      <a:pt x="0" y="464"/>
                    </a:cubicBezTo>
                    <a:cubicBezTo>
                      <a:pt x="0" y="536"/>
                      <a:pt x="53" y="596"/>
                      <a:pt x="123" y="606"/>
                    </a:cubicBezTo>
                    <a:cubicBezTo>
                      <a:pt x="128" y="607"/>
                      <a:pt x="134" y="608"/>
                      <a:pt x="139" y="608"/>
                    </a:cubicBezTo>
                    <a:lnTo>
                      <a:pt x="869" y="608"/>
                    </a:lnTo>
                    <a:cubicBezTo>
                      <a:pt x="876" y="608"/>
                      <a:pt x="888" y="607"/>
                      <a:pt x="895" y="606"/>
                    </a:cubicBezTo>
                    <a:cubicBezTo>
                      <a:pt x="990" y="593"/>
                      <a:pt x="1060" y="511"/>
                      <a:pt x="1060" y="412"/>
                    </a:cubicBezTo>
                    <a:close/>
                  </a:path>
                </a:pathLst>
              </a:custGeom>
              <a:solidFill>
                <a:srgbClr val="FEFEFE"/>
              </a:solidFill>
              <a:ln w="0">
                <a:noFill/>
                <a:prstDash val="solid"/>
                <a:round/>
                <a:headEnd/>
                <a:tailEnd/>
              </a:ln>
            </p:spPr>
            <p:txBody>
              <a:bodyPr vert="horz" wrap="square" lIns="91432" tIns="45716" rIns="91432" bIns="45716" numCol="1" anchor="t" anchorCtr="0" compatLnSpc="1">
                <a:prstTxWarp prst="textNoShape">
                  <a:avLst/>
                </a:prstTxWarp>
              </a:bodyPr>
              <a:lstStyle/>
              <a:p>
                <a:pPr defTabSz="1218564"/>
                <a:endParaRPr lang="en-US" sz="2400" dirty="0">
                  <a:solidFill>
                    <a:srgbClr val="FFFFFF"/>
                  </a:solidFill>
                  <a:latin typeface="Arial"/>
                  <a:ea typeface="Apple LiGothic Medium"/>
                  <a:cs typeface="Apple LiGothic Medium"/>
                </a:endParaRPr>
              </a:p>
            </p:txBody>
          </p:sp>
          <p:pic>
            <p:nvPicPr>
              <p:cNvPr id="144" name="Picture 14" descr="http://fontmeme.com/images/Microsoft-Logo.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5072911" y="1789017"/>
                <a:ext cx="637230" cy="1862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7" name="Group 126"/>
            <p:cNvGrpSpPr/>
            <p:nvPr/>
          </p:nvGrpSpPr>
          <p:grpSpPr>
            <a:xfrm>
              <a:off x="14070231" y="2244258"/>
              <a:ext cx="863581" cy="453307"/>
              <a:chOff x="14070231" y="2244258"/>
              <a:chExt cx="863581" cy="453307"/>
            </a:xfrm>
          </p:grpSpPr>
          <p:sp>
            <p:nvSpPr>
              <p:cNvPr id="140" name="Freeform 14"/>
              <p:cNvSpPr>
                <a:spLocks/>
              </p:cNvSpPr>
              <p:nvPr/>
            </p:nvSpPr>
            <p:spPr bwMode="auto">
              <a:xfrm>
                <a:off x="14070231" y="2244258"/>
                <a:ext cx="863581" cy="453307"/>
              </a:xfrm>
              <a:custGeom>
                <a:avLst/>
                <a:gdLst>
                  <a:gd name="T0" fmla="*/ 1060 w 1060"/>
                  <a:gd name="T1" fmla="*/ 412 h 608"/>
                  <a:gd name="T2" fmla="*/ 1060 w 1060"/>
                  <a:gd name="T3" fmla="*/ 412 h 608"/>
                  <a:gd name="T4" fmla="*/ 901 w 1060"/>
                  <a:gd name="T5" fmla="*/ 230 h 608"/>
                  <a:gd name="T6" fmla="*/ 648 w 1060"/>
                  <a:gd name="T7" fmla="*/ 0 h 608"/>
                  <a:gd name="T8" fmla="*/ 413 w 1060"/>
                  <a:gd name="T9" fmla="*/ 208 h 608"/>
                  <a:gd name="T10" fmla="*/ 342 w 1060"/>
                  <a:gd name="T11" fmla="*/ 187 h 608"/>
                  <a:gd name="T12" fmla="*/ 209 w 1060"/>
                  <a:gd name="T13" fmla="*/ 321 h 608"/>
                  <a:gd name="T14" fmla="*/ 210 w 1060"/>
                  <a:gd name="T15" fmla="*/ 337 h 608"/>
                  <a:gd name="T16" fmla="*/ 143 w 1060"/>
                  <a:gd name="T17" fmla="*/ 321 h 608"/>
                  <a:gd name="T18" fmla="*/ 0 w 1060"/>
                  <a:gd name="T19" fmla="*/ 464 h 608"/>
                  <a:gd name="T20" fmla="*/ 123 w 1060"/>
                  <a:gd name="T21" fmla="*/ 606 h 608"/>
                  <a:gd name="T22" fmla="*/ 139 w 1060"/>
                  <a:gd name="T23" fmla="*/ 608 h 608"/>
                  <a:gd name="T24" fmla="*/ 869 w 1060"/>
                  <a:gd name="T25" fmla="*/ 608 h 608"/>
                  <a:gd name="T26" fmla="*/ 895 w 1060"/>
                  <a:gd name="T27" fmla="*/ 606 h 608"/>
                  <a:gd name="T28" fmla="*/ 1060 w 1060"/>
                  <a:gd name="T29" fmla="*/ 412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0" h="608">
                    <a:moveTo>
                      <a:pt x="1060" y="412"/>
                    </a:moveTo>
                    <a:lnTo>
                      <a:pt x="1060" y="412"/>
                    </a:lnTo>
                    <a:cubicBezTo>
                      <a:pt x="1060" y="329"/>
                      <a:pt x="997" y="242"/>
                      <a:pt x="901" y="230"/>
                    </a:cubicBezTo>
                    <a:cubicBezTo>
                      <a:pt x="904" y="71"/>
                      <a:pt x="776" y="0"/>
                      <a:pt x="648" y="0"/>
                    </a:cubicBezTo>
                    <a:cubicBezTo>
                      <a:pt x="527" y="0"/>
                      <a:pt x="427" y="91"/>
                      <a:pt x="413" y="208"/>
                    </a:cubicBezTo>
                    <a:cubicBezTo>
                      <a:pt x="393" y="195"/>
                      <a:pt x="368" y="187"/>
                      <a:pt x="342" y="187"/>
                    </a:cubicBezTo>
                    <a:cubicBezTo>
                      <a:pt x="269" y="187"/>
                      <a:pt x="209" y="247"/>
                      <a:pt x="209" y="321"/>
                    </a:cubicBezTo>
                    <a:cubicBezTo>
                      <a:pt x="209" y="327"/>
                      <a:pt x="209" y="332"/>
                      <a:pt x="210" y="337"/>
                    </a:cubicBezTo>
                    <a:cubicBezTo>
                      <a:pt x="190" y="327"/>
                      <a:pt x="167" y="321"/>
                      <a:pt x="143" y="321"/>
                    </a:cubicBezTo>
                    <a:cubicBezTo>
                      <a:pt x="64" y="321"/>
                      <a:pt x="0" y="385"/>
                      <a:pt x="0" y="464"/>
                    </a:cubicBezTo>
                    <a:cubicBezTo>
                      <a:pt x="0" y="536"/>
                      <a:pt x="53" y="596"/>
                      <a:pt x="123" y="606"/>
                    </a:cubicBezTo>
                    <a:cubicBezTo>
                      <a:pt x="128" y="607"/>
                      <a:pt x="134" y="608"/>
                      <a:pt x="139" y="608"/>
                    </a:cubicBezTo>
                    <a:lnTo>
                      <a:pt x="869" y="608"/>
                    </a:lnTo>
                    <a:cubicBezTo>
                      <a:pt x="876" y="608"/>
                      <a:pt x="888" y="607"/>
                      <a:pt x="895" y="606"/>
                    </a:cubicBezTo>
                    <a:cubicBezTo>
                      <a:pt x="990" y="593"/>
                      <a:pt x="1060" y="511"/>
                      <a:pt x="1060" y="412"/>
                    </a:cubicBezTo>
                    <a:close/>
                  </a:path>
                </a:pathLst>
              </a:custGeom>
              <a:solidFill>
                <a:srgbClr val="FEFEFE"/>
              </a:solidFill>
              <a:ln w="0">
                <a:noFill/>
                <a:prstDash val="solid"/>
                <a:round/>
                <a:headEnd/>
                <a:tailEnd/>
              </a:ln>
            </p:spPr>
            <p:txBody>
              <a:bodyPr vert="horz" wrap="square" lIns="91432" tIns="45716" rIns="91432" bIns="45716" numCol="1" anchor="t" anchorCtr="0" compatLnSpc="1">
                <a:prstTxWarp prst="textNoShape">
                  <a:avLst/>
                </a:prstTxWarp>
              </a:bodyPr>
              <a:lstStyle/>
              <a:p>
                <a:pPr defTabSz="1218564"/>
                <a:endParaRPr lang="en-US" sz="2400" dirty="0">
                  <a:solidFill>
                    <a:srgbClr val="FFFFFF"/>
                  </a:solidFill>
                  <a:latin typeface="Arial"/>
                  <a:ea typeface="Apple LiGothic Medium"/>
                  <a:cs typeface="Apple LiGothic Medium"/>
                </a:endParaRPr>
              </a:p>
            </p:txBody>
          </p:sp>
          <p:pic>
            <p:nvPicPr>
              <p:cNvPr id="141" name="Picture 16" descr="http://www.seomofo.com/downloads/new-google-logo-official.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261461" y="2469881"/>
                <a:ext cx="579602" cy="2078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7" name="Group 136"/>
            <p:cNvGrpSpPr/>
            <p:nvPr/>
          </p:nvGrpSpPr>
          <p:grpSpPr>
            <a:xfrm>
              <a:off x="14931994" y="2042483"/>
              <a:ext cx="863581" cy="453307"/>
              <a:chOff x="14931994" y="2042483"/>
              <a:chExt cx="863581" cy="453307"/>
            </a:xfrm>
          </p:grpSpPr>
          <p:sp>
            <p:nvSpPr>
              <p:cNvPr id="138" name="Freeform 14"/>
              <p:cNvSpPr>
                <a:spLocks/>
              </p:cNvSpPr>
              <p:nvPr/>
            </p:nvSpPr>
            <p:spPr bwMode="auto">
              <a:xfrm>
                <a:off x="14931994" y="2042483"/>
                <a:ext cx="863581" cy="453307"/>
              </a:xfrm>
              <a:custGeom>
                <a:avLst/>
                <a:gdLst>
                  <a:gd name="T0" fmla="*/ 1060 w 1060"/>
                  <a:gd name="T1" fmla="*/ 412 h 608"/>
                  <a:gd name="T2" fmla="*/ 1060 w 1060"/>
                  <a:gd name="T3" fmla="*/ 412 h 608"/>
                  <a:gd name="T4" fmla="*/ 901 w 1060"/>
                  <a:gd name="T5" fmla="*/ 230 h 608"/>
                  <a:gd name="T6" fmla="*/ 648 w 1060"/>
                  <a:gd name="T7" fmla="*/ 0 h 608"/>
                  <a:gd name="T8" fmla="*/ 413 w 1060"/>
                  <a:gd name="T9" fmla="*/ 208 h 608"/>
                  <a:gd name="T10" fmla="*/ 342 w 1060"/>
                  <a:gd name="T11" fmla="*/ 187 h 608"/>
                  <a:gd name="T12" fmla="*/ 209 w 1060"/>
                  <a:gd name="T13" fmla="*/ 321 h 608"/>
                  <a:gd name="T14" fmla="*/ 210 w 1060"/>
                  <a:gd name="T15" fmla="*/ 337 h 608"/>
                  <a:gd name="T16" fmla="*/ 143 w 1060"/>
                  <a:gd name="T17" fmla="*/ 321 h 608"/>
                  <a:gd name="T18" fmla="*/ 0 w 1060"/>
                  <a:gd name="T19" fmla="*/ 464 h 608"/>
                  <a:gd name="T20" fmla="*/ 123 w 1060"/>
                  <a:gd name="T21" fmla="*/ 606 h 608"/>
                  <a:gd name="T22" fmla="*/ 139 w 1060"/>
                  <a:gd name="T23" fmla="*/ 608 h 608"/>
                  <a:gd name="T24" fmla="*/ 869 w 1060"/>
                  <a:gd name="T25" fmla="*/ 608 h 608"/>
                  <a:gd name="T26" fmla="*/ 895 w 1060"/>
                  <a:gd name="T27" fmla="*/ 606 h 608"/>
                  <a:gd name="T28" fmla="*/ 1060 w 1060"/>
                  <a:gd name="T29" fmla="*/ 412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0" h="608">
                    <a:moveTo>
                      <a:pt x="1060" y="412"/>
                    </a:moveTo>
                    <a:lnTo>
                      <a:pt x="1060" y="412"/>
                    </a:lnTo>
                    <a:cubicBezTo>
                      <a:pt x="1060" y="329"/>
                      <a:pt x="997" y="242"/>
                      <a:pt x="901" y="230"/>
                    </a:cubicBezTo>
                    <a:cubicBezTo>
                      <a:pt x="904" y="71"/>
                      <a:pt x="776" y="0"/>
                      <a:pt x="648" y="0"/>
                    </a:cubicBezTo>
                    <a:cubicBezTo>
                      <a:pt x="527" y="0"/>
                      <a:pt x="427" y="91"/>
                      <a:pt x="413" y="208"/>
                    </a:cubicBezTo>
                    <a:cubicBezTo>
                      <a:pt x="393" y="195"/>
                      <a:pt x="368" y="187"/>
                      <a:pt x="342" y="187"/>
                    </a:cubicBezTo>
                    <a:cubicBezTo>
                      <a:pt x="269" y="187"/>
                      <a:pt x="209" y="247"/>
                      <a:pt x="209" y="321"/>
                    </a:cubicBezTo>
                    <a:cubicBezTo>
                      <a:pt x="209" y="327"/>
                      <a:pt x="209" y="332"/>
                      <a:pt x="210" y="337"/>
                    </a:cubicBezTo>
                    <a:cubicBezTo>
                      <a:pt x="190" y="327"/>
                      <a:pt x="167" y="321"/>
                      <a:pt x="143" y="321"/>
                    </a:cubicBezTo>
                    <a:cubicBezTo>
                      <a:pt x="64" y="321"/>
                      <a:pt x="0" y="385"/>
                      <a:pt x="0" y="464"/>
                    </a:cubicBezTo>
                    <a:cubicBezTo>
                      <a:pt x="0" y="536"/>
                      <a:pt x="53" y="596"/>
                      <a:pt x="123" y="606"/>
                    </a:cubicBezTo>
                    <a:cubicBezTo>
                      <a:pt x="128" y="607"/>
                      <a:pt x="134" y="608"/>
                      <a:pt x="139" y="608"/>
                    </a:cubicBezTo>
                    <a:lnTo>
                      <a:pt x="869" y="608"/>
                    </a:lnTo>
                    <a:cubicBezTo>
                      <a:pt x="876" y="608"/>
                      <a:pt x="888" y="607"/>
                      <a:pt x="895" y="606"/>
                    </a:cubicBezTo>
                    <a:cubicBezTo>
                      <a:pt x="990" y="593"/>
                      <a:pt x="1060" y="511"/>
                      <a:pt x="1060" y="412"/>
                    </a:cubicBezTo>
                    <a:close/>
                  </a:path>
                </a:pathLst>
              </a:custGeom>
              <a:solidFill>
                <a:srgbClr val="FEFEFE"/>
              </a:solidFill>
              <a:ln w="0">
                <a:noFill/>
                <a:prstDash val="solid"/>
                <a:round/>
                <a:headEnd/>
                <a:tailEnd/>
              </a:ln>
            </p:spPr>
            <p:txBody>
              <a:bodyPr vert="horz" wrap="square" lIns="91432" tIns="45716" rIns="91432" bIns="45716" numCol="1" anchor="t" anchorCtr="0" compatLnSpc="1">
                <a:prstTxWarp prst="textNoShape">
                  <a:avLst/>
                </a:prstTxWarp>
              </a:bodyPr>
              <a:lstStyle/>
              <a:p>
                <a:pPr defTabSz="1218564"/>
                <a:endParaRPr lang="en-US" sz="2400" dirty="0">
                  <a:solidFill>
                    <a:srgbClr val="FFFFFF"/>
                  </a:solidFill>
                  <a:latin typeface="Arial"/>
                  <a:ea typeface="Apple LiGothic Medium"/>
                  <a:cs typeface="Apple LiGothic Medium"/>
                </a:endParaRPr>
              </a:p>
            </p:txBody>
          </p:sp>
          <p:pic>
            <p:nvPicPr>
              <p:cNvPr id="139" name="Picture 18" descr="http://setiquest.org/wiki/images/f/f1/AWS_LOGO_RGB_300px.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169933" y="2271082"/>
                <a:ext cx="470756" cy="191440"/>
              </a:xfrm>
              <a:prstGeom prst="roundRect">
                <a:avLst>
                  <a:gd name="adj" fmla="val 50000"/>
                </a:avLst>
              </a:prstGeom>
              <a:noFill/>
              <a:extLst/>
            </p:spPr>
          </p:pic>
        </p:grpSp>
      </p:grpSp>
      <p:sp>
        <p:nvSpPr>
          <p:cNvPr id="147" name="Rectangle 146"/>
          <p:cNvSpPr/>
          <p:nvPr/>
        </p:nvSpPr>
        <p:spPr>
          <a:xfrm>
            <a:off x="9025665" y="1927559"/>
            <a:ext cx="2557707" cy="2986972"/>
          </a:xfrm>
          <a:prstGeom prst="rect">
            <a:avLst/>
          </a:prstGeom>
          <a:solidFill>
            <a:schemeClr val="bg2">
              <a:alpha val="31000"/>
            </a:schemeClr>
          </a:solidFill>
        </p:spPr>
        <p:txBody>
          <a:bodyPr vert="horz" lIns="0" tIns="487608" rIns="0" bIns="45690" rtlCol="0" anchor="t">
            <a:noAutofit/>
          </a:bodyPr>
          <a:lstStyle/>
          <a:p>
            <a:pPr algn="ctr" defTabSz="1217802">
              <a:spcBef>
                <a:spcPct val="0"/>
              </a:spcBef>
              <a:defRPr/>
            </a:pPr>
            <a:endParaRPr lang="en-US" sz="2400" b="1" kern="0" dirty="0">
              <a:solidFill>
                <a:sysClr val="window" lastClr="FFFFFF"/>
              </a:solidFill>
              <a:latin typeface="Arial"/>
            </a:endParaRPr>
          </a:p>
        </p:txBody>
      </p:sp>
      <p:sp>
        <p:nvSpPr>
          <p:cNvPr id="155" name="TextBox 154"/>
          <p:cNvSpPr txBox="1"/>
          <p:nvPr/>
        </p:nvSpPr>
        <p:spPr>
          <a:xfrm>
            <a:off x="6305858" y="1459664"/>
            <a:ext cx="5277519" cy="533457"/>
          </a:xfrm>
          <a:prstGeom prst="rect">
            <a:avLst/>
          </a:prstGeom>
          <a:noFill/>
        </p:spPr>
        <p:txBody>
          <a:bodyPr wrap="square" lIns="121882" tIns="60941" rIns="121882" bIns="60941" rtlCol="0">
            <a:spAutoFit/>
          </a:bodyPr>
          <a:lstStyle/>
          <a:p>
            <a:pPr algn="ctr" defTabSz="1217752"/>
            <a:r>
              <a:rPr lang="en-US" sz="2700" dirty="0" err="1">
                <a:solidFill>
                  <a:srgbClr val="FFFFFF"/>
                </a:solidFill>
                <a:latin typeface="Arial"/>
              </a:rPr>
              <a:t>Intercloud</a:t>
            </a:r>
            <a:endParaRPr lang="en-US" sz="2700" dirty="0">
              <a:solidFill>
                <a:srgbClr val="FFFFFF"/>
              </a:solidFill>
              <a:latin typeface="Arial"/>
            </a:endParaRPr>
          </a:p>
        </p:txBody>
      </p:sp>
      <p:grpSp>
        <p:nvGrpSpPr>
          <p:cNvPr id="156" name="Group 155"/>
          <p:cNvGrpSpPr/>
          <p:nvPr/>
        </p:nvGrpSpPr>
        <p:grpSpPr>
          <a:xfrm>
            <a:off x="6307865" y="4903725"/>
            <a:ext cx="5275507" cy="1722331"/>
            <a:chOff x="4724400" y="3677792"/>
            <a:chExt cx="3956630" cy="1291748"/>
          </a:xfrm>
        </p:grpSpPr>
        <p:sp>
          <p:nvSpPr>
            <p:cNvPr id="157" name="Rectangle 156"/>
            <p:cNvSpPr/>
            <p:nvPr/>
          </p:nvSpPr>
          <p:spPr>
            <a:xfrm>
              <a:off x="4724400" y="3677792"/>
              <a:ext cx="3956630" cy="1291748"/>
            </a:xfrm>
            <a:prstGeom prst="rect">
              <a:avLst/>
            </a:prstGeom>
            <a:gradFill flip="none" rotWithShape="1">
              <a:gsLst>
                <a:gs pos="0">
                  <a:schemeClr val="accent6"/>
                </a:gs>
                <a:gs pos="100000">
                  <a:sysClr val="windowText" lastClr="000000">
                    <a:alpha val="0"/>
                  </a:sysClr>
                </a:gs>
              </a:gsLst>
              <a:lin ang="5400000" scaled="1"/>
              <a:tileRect/>
            </a:gradFill>
          </p:spPr>
          <p:txBody>
            <a:bodyPr vert="horz" lIns="0" tIns="365760" rIns="0" bIns="34269" rtlCol="0" anchor="t">
              <a:noAutofit/>
            </a:bodyPr>
            <a:lstStyle/>
            <a:p>
              <a:pPr algn="ctr" defTabSz="1218156">
                <a:spcBef>
                  <a:spcPct val="0"/>
                </a:spcBef>
                <a:defRPr/>
              </a:pPr>
              <a:endParaRPr lang="en-US" sz="2400" b="1" kern="0" dirty="0">
                <a:solidFill>
                  <a:sysClr val="window" lastClr="FFFFFF"/>
                </a:solidFill>
                <a:latin typeface="Arial"/>
              </a:endParaRPr>
            </a:p>
          </p:txBody>
        </p:sp>
        <p:sp>
          <p:nvSpPr>
            <p:cNvPr id="158" name="TextBox 157"/>
            <p:cNvSpPr txBox="1"/>
            <p:nvPr/>
          </p:nvSpPr>
          <p:spPr>
            <a:xfrm>
              <a:off x="4821182" y="3677792"/>
              <a:ext cx="3763067" cy="288541"/>
            </a:xfrm>
            <a:prstGeom prst="rect">
              <a:avLst/>
            </a:prstGeom>
            <a:noFill/>
          </p:spPr>
          <p:txBody>
            <a:bodyPr wrap="square" rtlCol="0">
              <a:spAutoFit/>
            </a:bodyPr>
            <a:lstStyle/>
            <a:p>
              <a:pPr algn="ctr" defTabSz="1218716"/>
              <a:r>
                <a:rPr lang="en-US" dirty="0">
                  <a:solidFill>
                    <a:srgbClr val="FFFFFF"/>
                  </a:solidFill>
                  <a:latin typeface="Arial"/>
                </a:rPr>
                <a:t>The </a:t>
              </a:r>
              <a:r>
                <a:rPr lang="en-US" dirty="0" err="1">
                  <a:solidFill>
                    <a:srgbClr val="FFFFFF"/>
                  </a:solidFill>
                  <a:latin typeface="Arial"/>
                </a:rPr>
                <a:t>Intercloud</a:t>
              </a:r>
              <a:endParaRPr lang="en-US" dirty="0">
                <a:solidFill>
                  <a:srgbClr val="FFFFFF"/>
                </a:solidFill>
                <a:latin typeface="Arial"/>
              </a:endParaRPr>
            </a:p>
          </p:txBody>
        </p:sp>
        <p:sp>
          <p:nvSpPr>
            <p:cNvPr id="159" name="Rectangle 158"/>
            <p:cNvSpPr/>
            <p:nvPr/>
          </p:nvSpPr>
          <p:spPr>
            <a:xfrm>
              <a:off x="4798725" y="4578266"/>
              <a:ext cx="3807980" cy="293269"/>
            </a:xfrm>
            <a:prstGeom prst="rect">
              <a:avLst/>
            </a:prstGeom>
          </p:spPr>
          <p:txBody>
            <a:bodyPr wrap="none">
              <a:spAutoFit/>
            </a:bodyPr>
            <a:lstStyle/>
            <a:p>
              <a:pPr algn="ctr" defTabSz="1218716">
                <a:lnSpc>
                  <a:spcPts val="2507"/>
                </a:lnSpc>
              </a:pPr>
              <a:r>
                <a:rPr lang="en-US" sz="1200" dirty="0">
                  <a:solidFill>
                    <a:srgbClr val="FFFFFF"/>
                  </a:solidFill>
                  <a:latin typeface="Arial"/>
                </a:rPr>
                <a:t>Web-scale Architecture |  API Driven Automation | Open, Secure, Hybrid</a:t>
              </a:r>
            </a:p>
          </p:txBody>
        </p:sp>
        <p:grpSp>
          <p:nvGrpSpPr>
            <p:cNvPr id="160" name="Group 159"/>
            <p:cNvGrpSpPr/>
            <p:nvPr/>
          </p:nvGrpSpPr>
          <p:grpSpPr>
            <a:xfrm>
              <a:off x="6103157" y="4001398"/>
              <a:ext cx="1199116" cy="620539"/>
              <a:chOff x="5489683" y="5528597"/>
              <a:chExt cx="1199116" cy="620539"/>
            </a:xfrm>
          </p:grpSpPr>
          <p:sp>
            <p:nvSpPr>
              <p:cNvPr id="161" name="Freeform 27"/>
              <p:cNvSpPr>
                <a:spLocks/>
              </p:cNvSpPr>
              <p:nvPr/>
            </p:nvSpPr>
            <p:spPr bwMode="auto">
              <a:xfrm>
                <a:off x="5489683" y="5528597"/>
                <a:ext cx="1199116" cy="620539"/>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rgbClr val="D6D6D6"/>
                  </a:gs>
                  <a:gs pos="63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174"/>
                <a:endParaRPr lang="en-US" sz="2100" dirty="0">
                  <a:solidFill>
                    <a:srgbClr val="000000"/>
                  </a:solidFill>
                  <a:latin typeface="Arial"/>
                </a:endParaRPr>
              </a:p>
            </p:txBody>
          </p:sp>
          <p:cxnSp>
            <p:nvCxnSpPr>
              <p:cNvPr id="162" name="Straight Connector 161"/>
              <p:cNvCxnSpPr/>
              <p:nvPr/>
            </p:nvCxnSpPr>
            <p:spPr>
              <a:xfrm flipH="1">
                <a:off x="5721712" y="5681657"/>
                <a:ext cx="264535" cy="247716"/>
              </a:xfrm>
              <a:prstGeom prst="line">
                <a:avLst/>
              </a:prstGeom>
              <a:ln w="28575" cap="rnd">
                <a:solidFill>
                  <a:schemeClr val="accent4">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a:off x="6226929" y="5680127"/>
                <a:ext cx="264535" cy="247716"/>
              </a:xfrm>
              <a:prstGeom prst="line">
                <a:avLst/>
              </a:prstGeom>
              <a:ln w="28575" cap="rnd">
                <a:solidFill>
                  <a:schemeClr val="accent4">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flipV="1">
                <a:off x="6221256" y="5933042"/>
                <a:ext cx="221888" cy="127789"/>
              </a:xfrm>
              <a:prstGeom prst="line">
                <a:avLst/>
              </a:prstGeom>
              <a:ln w="28575" cap="rnd">
                <a:solidFill>
                  <a:schemeClr val="accent4">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65" name="Freeform 27"/>
              <p:cNvSpPr>
                <a:spLocks/>
              </p:cNvSpPr>
              <p:nvPr/>
            </p:nvSpPr>
            <p:spPr bwMode="auto">
              <a:xfrm>
                <a:off x="6355761" y="5816217"/>
                <a:ext cx="281804" cy="181979"/>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174"/>
                <a:endParaRPr lang="en-US" sz="2400" dirty="0">
                  <a:solidFill>
                    <a:srgbClr val="000000"/>
                  </a:solidFill>
                  <a:latin typeface="Arial"/>
                </a:endParaRPr>
              </a:p>
            </p:txBody>
          </p:sp>
          <p:sp>
            <p:nvSpPr>
              <p:cNvPr id="166" name="Freeform 27"/>
              <p:cNvSpPr>
                <a:spLocks/>
              </p:cNvSpPr>
              <p:nvPr/>
            </p:nvSpPr>
            <p:spPr bwMode="auto">
              <a:xfrm>
                <a:off x="5975197" y="5575918"/>
                <a:ext cx="281804" cy="181979"/>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174"/>
                <a:endParaRPr lang="en-US" sz="2400" dirty="0">
                  <a:solidFill>
                    <a:srgbClr val="000000"/>
                  </a:solidFill>
                  <a:latin typeface="Arial"/>
                </a:endParaRPr>
              </a:p>
            </p:txBody>
          </p:sp>
          <p:cxnSp>
            <p:nvCxnSpPr>
              <p:cNvPr id="172" name="Straight Connector 171"/>
              <p:cNvCxnSpPr/>
              <p:nvPr/>
            </p:nvCxnSpPr>
            <p:spPr>
              <a:xfrm flipH="1" flipV="1">
                <a:off x="5789606" y="5933042"/>
                <a:ext cx="232860" cy="127789"/>
              </a:xfrm>
              <a:prstGeom prst="line">
                <a:avLst/>
              </a:prstGeom>
              <a:ln w="28575" cap="rnd">
                <a:solidFill>
                  <a:schemeClr val="accent4">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81" name="Freeform 27"/>
              <p:cNvSpPr>
                <a:spLocks/>
              </p:cNvSpPr>
              <p:nvPr/>
            </p:nvSpPr>
            <p:spPr bwMode="auto">
              <a:xfrm>
                <a:off x="5975197" y="5938219"/>
                <a:ext cx="281804" cy="181979"/>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174"/>
                <a:endParaRPr lang="en-US" sz="2400" dirty="0">
                  <a:solidFill>
                    <a:srgbClr val="000000"/>
                  </a:solidFill>
                  <a:latin typeface="Arial"/>
                </a:endParaRPr>
              </a:p>
            </p:txBody>
          </p:sp>
          <p:sp>
            <p:nvSpPr>
              <p:cNvPr id="184" name="Freeform 27"/>
              <p:cNvSpPr>
                <a:spLocks/>
              </p:cNvSpPr>
              <p:nvPr/>
            </p:nvSpPr>
            <p:spPr bwMode="auto">
              <a:xfrm>
                <a:off x="5550532" y="5816217"/>
                <a:ext cx="281804" cy="181979"/>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174"/>
                <a:endParaRPr lang="en-US" sz="2400" dirty="0">
                  <a:solidFill>
                    <a:srgbClr val="000000"/>
                  </a:solidFill>
                  <a:latin typeface="Arial"/>
                </a:endParaRPr>
              </a:p>
            </p:txBody>
          </p:sp>
        </p:grpSp>
      </p:grpSp>
      <p:sp>
        <p:nvSpPr>
          <p:cNvPr id="186" name="TextBox 185"/>
          <p:cNvSpPr txBox="1"/>
          <p:nvPr/>
        </p:nvSpPr>
        <p:spPr>
          <a:xfrm>
            <a:off x="9194876" y="4364493"/>
            <a:ext cx="2219285" cy="510767"/>
          </a:xfrm>
          <a:prstGeom prst="roundRect">
            <a:avLst/>
          </a:prstGeom>
        </p:spPr>
        <p:txBody>
          <a:bodyPr wrap="square" lIns="0" tIns="45714" rIns="0" bIns="45714" rtlCol="0">
            <a:spAutoFit/>
          </a:bodyPr>
          <a:lstStyle>
            <a:defPPr>
              <a:defRPr lang="en-US"/>
            </a:defPPr>
            <a:lvl1pPr algn="ctr" defTabSz="914172">
              <a:defRPr sz="1400">
                <a:solidFill>
                  <a:schemeClr val="accent5">
                    <a:lumMod val="40000"/>
                    <a:lumOff val="60000"/>
                  </a:schemeClr>
                </a:solidFill>
              </a:defRPr>
            </a:lvl1pPr>
          </a:lstStyle>
          <a:p>
            <a:r>
              <a:rPr lang="en-US" sz="1200" b="1" dirty="0">
                <a:solidFill>
                  <a:srgbClr val="FFFFFF"/>
                </a:solidFill>
                <a:latin typeface="Arial"/>
              </a:rPr>
              <a:t>Connected for application </a:t>
            </a:r>
          </a:p>
          <a:p>
            <a:r>
              <a:rPr lang="en-US" sz="1200" b="1" dirty="0">
                <a:solidFill>
                  <a:srgbClr val="FFFFFF"/>
                </a:solidFill>
                <a:latin typeface="Arial"/>
              </a:rPr>
              <a:t>acceleration with Open APIs</a:t>
            </a:r>
          </a:p>
        </p:txBody>
      </p:sp>
      <p:sp>
        <p:nvSpPr>
          <p:cNvPr id="188" name="TextBox 187"/>
          <p:cNvSpPr txBox="1"/>
          <p:nvPr/>
        </p:nvSpPr>
        <p:spPr>
          <a:xfrm>
            <a:off x="9312540" y="1944236"/>
            <a:ext cx="1983957" cy="323153"/>
          </a:xfrm>
          <a:prstGeom prst="rect">
            <a:avLst/>
          </a:prstGeom>
        </p:spPr>
        <p:txBody>
          <a:bodyPr wrap="square" lIns="0" tIns="45714" rIns="0" bIns="45714" rtlCol="0">
            <a:spAutoFit/>
          </a:bodyPr>
          <a:lstStyle>
            <a:defPPr>
              <a:defRPr lang="en-US"/>
            </a:defPPr>
            <a:lvl1pPr algn="ctr" defTabSz="914172">
              <a:defRPr sz="900" b="1">
                <a:solidFill>
                  <a:schemeClr val="bg1"/>
                </a:solidFill>
              </a:defRPr>
            </a:lvl1pPr>
          </a:lstStyle>
          <a:p>
            <a:r>
              <a:rPr lang="en-US" sz="1500" dirty="0">
                <a:solidFill>
                  <a:srgbClr val="FFFFFF"/>
                </a:solidFill>
                <a:latin typeface="Arial"/>
              </a:rPr>
              <a:t>The </a:t>
            </a:r>
            <a:r>
              <a:rPr lang="en-US" sz="1500" dirty="0" err="1">
                <a:solidFill>
                  <a:srgbClr val="FFFFFF"/>
                </a:solidFill>
                <a:latin typeface="Arial"/>
              </a:rPr>
              <a:t>Intercloud</a:t>
            </a:r>
            <a:endParaRPr lang="en-US" sz="1500" dirty="0">
              <a:solidFill>
                <a:srgbClr val="FFFFFF"/>
              </a:solidFill>
              <a:latin typeface="Arial"/>
            </a:endParaRPr>
          </a:p>
        </p:txBody>
      </p:sp>
      <p:grpSp>
        <p:nvGrpSpPr>
          <p:cNvPr id="189" name="Group 188"/>
          <p:cNvGrpSpPr/>
          <p:nvPr/>
        </p:nvGrpSpPr>
        <p:grpSpPr>
          <a:xfrm>
            <a:off x="9048524" y="2389681"/>
            <a:ext cx="2512001" cy="1854659"/>
            <a:chOff x="15974886" y="1496145"/>
            <a:chExt cx="1884001" cy="1390994"/>
          </a:xfrm>
        </p:grpSpPr>
        <p:grpSp>
          <p:nvGrpSpPr>
            <p:cNvPr id="190" name="Group 189"/>
            <p:cNvGrpSpPr/>
            <p:nvPr/>
          </p:nvGrpSpPr>
          <p:grpSpPr>
            <a:xfrm>
              <a:off x="15974886" y="1496145"/>
              <a:ext cx="1696156" cy="1390994"/>
              <a:chOff x="15974886" y="1496145"/>
              <a:chExt cx="1696156" cy="1390994"/>
            </a:xfrm>
          </p:grpSpPr>
          <p:sp>
            <p:nvSpPr>
              <p:cNvPr id="194" name="Oval 193"/>
              <p:cNvSpPr/>
              <p:nvPr/>
            </p:nvSpPr>
            <p:spPr>
              <a:xfrm>
                <a:off x="16337748" y="1496145"/>
                <a:ext cx="1299449" cy="1299449"/>
              </a:xfrm>
              <a:prstGeom prst="ellipse">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GB" sz="2400" dirty="0">
                  <a:solidFill>
                    <a:srgbClr val="FFFFFF"/>
                  </a:solidFill>
                  <a:latin typeface="Arial"/>
                </a:endParaRPr>
              </a:p>
            </p:txBody>
          </p:sp>
          <p:sp>
            <p:nvSpPr>
              <p:cNvPr id="195" name="TextBox 194"/>
              <p:cNvSpPr txBox="1"/>
              <p:nvPr/>
            </p:nvSpPr>
            <p:spPr>
              <a:xfrm>
                <a:off x="16373528" y="1978852"/>
                <a:ext cx="1227889" cy="225051"/>
              </a:xfrm>
              <a:prstGeom prst="rect">
                <a:avLst/>
              </a:prstGeom>
              <a:noFill/>
            </p:spPr>
            <p:txBody>
              <a:bodyPr wrap="square" lIns="68565" tIns="34283" rIns="68565" bIns="34283" rtlCol="0">
                <a:spAutoFit/>
              </a:bodyPr>
              <a:lstStyle/>
              <a:p>
                <a:pPr algn="ctr" defTabSz="1218260"/>
                <a:r>
                  <a:rPr lang="en-US" sz="1500" b="1" dirty="0" err="1">
                    <a:solidFill>
                      <a:srgbClr val="FFFFFF"/>
                    </a:solidFill>
                    <a:latin typeface="Arial"/>
                    <a:ea typeface="Apple LiGothic Medium"/>
                    <a:cs typeface="Apple LiGothic Medium"/>
                  </a:rPr>
                  <a:t>Intercloud</a:t>
                </a:r>
                <a:endParaRPr lang="en-US" sz="1500" b="1" dirty="0">
                  <a:solidFill>
                    <a:srgbClr val="FFFFFF"/>
                  </a:solidFill>
                  <a:latin typeface="Arial"/>
                  <a:ea typeface="Apple LiGothic Medium"/>
                  <a:cs typeface="Apple LiGothic Medium"/>
                </a:endParaRPr>
              </a:p>
            </p:txBody>
          </p:sp>
          <p:grpSp>
            <p:nvGrpSpPr>
              <p:cNvPr id="200" name="Group 199"/>
              <p:cNvGrpSpPr/>
              <p:nvPr/>
            </p:nvGrpSpPr>
            <p:grpSpPr>
              <a:xfrm>
                <a:off x="16635275" y="2453826"/>
                <a:ext cx="672557" cy="433313"/>
                <a:chOff x="16635275" y="2453826"/>
                <a:chExt cx="672557" cy="433313"/>
              </a:xfrm>
            </p:grpSpPr>
            <p:sp>
              <p:nvSpPr>
                <p:cNvPr id="210" name="Freeform 14"/>
                <p:cNvSpPr>
                  <a:spLocks/>
                </p:cNvSpPr>
                <p:nvPr/>
              </p:nvSpPr>
              <p:spPr bwMode="auto">
                <a:xfrm>
                  <a:off x="16635275" y="2453826"/>
                  <a:ext cx="672557" cy="433313"/>
                </a:xfrm>
                <a:custGeom>
                  <a:avLst/>
                  <a:gdLst>
                    <a:gd name="T0" fmla="*/ 1060 w 1060"/>
                    <a:gd name="T1" fmla="*/ 412 h 608"/>
                    <a:gd name="T2" fmla="*/ 1060 w 1060"/>
                    <a:gd name="T3" fmla="*/ 412 h 608"/>
                    <a:gd name="T4" fmla="*/ 901 w 1060"/>
                    <a:gd name="T5" fmla="*/ 230 h 608"/>
                    <a:gd name="T6" fmla="*/ 648 w 1060"/>
                    <a:gd name="T7" fmla="*/ 0 h 608"/>
                    <a:gd name="T8" fmla="*/ 413 w 1060"/>
                    <a:gd name="T9" fmla="*/ 208 h 608"/>
                    <a:gd name="T10" fmla="*/ 342 w 1060"/>
                    <a:gd name="T11" fmla="*/ 187 h 608"/>
                    <a:gd name="T12" fmla="*/ 209 w 1060"/>
                    <a:gd name="T13" fmla="*/ 321 h 608"/>
                    <a:gd name="T14" fmla="*/ 210 w 1060"/>
                    <a:gd name="T15" fmla="*/ 337 h 608"/>
                    <a:gd name="T16" fmla="*/ 143 w 1060"/>
                    <a:gd name="T17" fmla="*/ 321 h 608"/>
                    <a:gd name="T18" fmla="*/ 0 w 1060"/>
                    <a:gd name="T19" fmla="*/ 464 h 608"/>
                    <a:gd name="T20" fmla="*/ 123 w 1060"/>
                    <a:gd name="T21" fmla="*/ 606 h 608"/>
                    <a:gd name="T22" fmla="*/ 139 w 1060"/>
                    <a:gd name="T23" fmla="*/ 608 h 608"/>
                    <a:gd name="T24" fmla="*/ 869 w 1060"/>
                    <a:gd name="T25" fmla="*/ 608 h 608"/>
                    <a:gd name="T26" fmla="*/ 895 w 1060"/>
                    <a:gd name="T27" fmla="*/ 606 h 608"/>
                    <a:gd name="T28" fmla="*/ 1060 w 1060"/>
                    <a:gd name="T29" fmla="*/ 412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0" h="608">
                      <a:moveTo>
                        <a:pt x="1060" y="412"/>
                      </a:moveTo>
                      <a:lnTo>
                        <a:pt x="1060" y="412"/>
                      </a:lnTo>
                      <a:cubicBezTo>
                        <a:pt x="1060" y="329"/>
                        <a:pt x="997" y="242"/>
                        <a:pt x="901" y="230"/>
                      </a:cubicBezTo>
                      <a:cubicBezTo>
                        <a:pt x="904" y="71"/>
                        <a:pt x="776" y="0"/>
                        <a:pt x="648" y="0"/>
                      </a:cubicBezTo>
                      <a:cubicBezTo>
                        <a:pt x="527" y="0"/>
                        <a:pt x="427" y="91"/>
                        <a:pt x="413" y="208"/>
                      </a:cubicBezTo>
                      <a:cubicBezTo>
                        <a:pt x="393" y="195"/>
                        <a:pt x="368" y="187"/>
                        <a:pt x="342" y="187"/>
                      </a:cubicBezTo>
                      <a:cubicBezTo>
                        <a:pt x="269" y="187"/>
                        <a:pt x="209" y="247"/>
                        <a:pt x="209" y="321"/>
                      </a:cubicBezTo>
                      <a:cubicBezTo>
                        <a:pt x="209" y="327"/>
                        <a:pt x="209" y="332"/>
                        <a:pt x="210" y="337"/>
                      </a:cubicBezTo>
                      <a:cubicBezTo>
                        <a:pt x="190" y="327"/>
                        <a:pt x="167" y="321"/>
                        <a:pt x="143" y="321"/>
                      </a:cubicBezTo>
                      <a:cubicBezTo>
                        <a:pt x="64" y="321"/>
                        <a:pt x="0" y="385"/>
                        <a:pt x="0" y="464"/>
                      </a:cubicBezTo>
                      <a:cubicBezTo>
                        <a:pt x="0" y="536"/>
                        <a:pt x="53" y="596"/>
                        <a:pt x="123" y="606"/>
                      </a:cubicBezTo>
                      <a:cubicBezTo>
                        <a:pt x="128" y="607"/>
                        <a:pt x="134" y="608"/>
                        <a:pt x="139" y="608"/>
                      </a:cubicBezTo>
                      <a:lnTo>
                        <a:pt x="869" y="608"/>
                      </a:lnTo>
                      <a:cubicBezTo>
                        <a:pt x="876" y="608"/>
                        <a:pt x="888" y="607"/>
                        <a:pt x="895" y="606"/>
                      </a:cubicBezTo>
                      <a:cubicBezTo>
                        <a:pt x="990" y="593"/>
                        <a:pt x="1060" y="511"/>
                        <a:pt x="1060" y="412"/>
                      </a:cubicBezTo>
                      <a:close/>
                    </a:path>
                  </a:pathLst>
                </a:custGeom>
                <a:solidFill>
                  <a:srgbClr val="FEFEFE"/>
                </a:solidFill>
                <a:ln w="12700">
                  <a:noFill/>
                  <a:prstDash val="solid"/>
                  <a:round/>
                  <a:headEnd/>
                  <a:tailEnd/>
                </a:ln>
              </p:spPr>
              <p:txBody>
                <a:bodyPr vert="horz" wrap="square" lIns="91432" tIns="45716" rIns="91432" bIns="45716" numCol="1" anchor="t" anchorCtr="0" compatLnSpc="1">
                  <a:prstTxWarp prst="textNoShape">
                    <a:avLst/>
                  </a:prstTxWarp>
                </a:bodyPr>
                <a:lstStyle/>
                <a:p>
                  <a:pPr defTabSz="1218564"/>
                  <a:endParaRPr lang="en-US" sz="2400" dirty="0">
                    <a:solidFill>
                      <a:srgbClr val="FFFFFF"/>
                    </a:solidFill>
                    <a:latin typeface="Arial"/>
                    <a:ea typeface="Apple LiGothic Medium"/>
                    <a:cs typeface="Apple LiGothic Medium"/>
                  </a:endParaRPr>
                </a:p>
              </p:txBody>
            </p:sp>
            <p:pic>
              <p:nvPicPr>
                <p:cNvPr id="211" name="Picture 2" descr="https://encrypted-tbn1.gstatic.com/images?q=tbn:ANd9GcS8U3vqqoAlVKaSbYrU6Adjb2tpxmSQCagMf-fPCCpT-xYSQnwuCLVLn2fo"/>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6834522" y="2571733"/>
                  <a:ext cx="419389" cy="275188"/>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201" name="Group 200"/>
              <p:cNvGrpSpPr/>
              <p:nvPr/>
            </p:nvGrpSpPr>
            <p:grpSpPr>
              <a:xfrm>
                <a:off x="16998485" y="1511721"/>
                <a:ext cx="672557" cy="433313"/>
                <a:chOff x="16998485" y="1511721"/>
                <a:chExt cx="672557" cy="433313"/>
              </a:xfrm>
            </p:grpSpPr>
            <p:sp>
              <p:nvSpPr>
                <p:cNvPr id="208" name="Freeform 14"/>
                <p:cNvSpPr>
                  <a:spLocks/>
                </p:cNvSpPr>
                <p:nvPr/>
              </p:nvSpPr>
              <p:spPr bwMode="auto">
                <a:xfrm>
                  <a:off x="16998485" y="1511721"/>
                  <a:ext cx="672557" cy="433313"/>
                </a:xfrm>
                <a:custGeom>
                  <a:avLst/>
                  <a:gdLst>
                    <a:gd name="T0" fmla="*/ 1060 w 1060"/>
                    <a:gd name="T1" fmla="*/ 412 h 608"/>
                    <a:gd name="T2" fmla="*/ 1060 w 1060"/>
                    <a:gd name="T3" fmla="*/ 412 h 608"/>
                    <a:gd name="T4" fmla="*/ 901 w 1060"/>
                    <a:gd name="T5" fmla="*/ 230 h 608"/>
                    <a:gd name="T6" fmla="*/ 648 w 1060"/>
                    <a:gd name="T7" fmla="*/ 0 h 608"/>
                    <a:gd name="T8" fmla="*/ 413 w 1060"/>
                    <a:gd name="T9" fmla="*/ 208 h 608"/>
                    <a:gd name="T10" fmla="*/ 342 w 1060"/>
                    <a:gd name="T11" fmla="*/ 187 h 608"/>
                    <a:gd name="T12" fmla="*/ 209 w 1060"/>
                    <a:gd name="T13" fmla="*/ 321 h 608"/>
                    <a:gd name="T14" fmla="*/ 210 w 1060"/>
                    <a:gd name="T15" fmla="*/ 337 h 608"/>
                    <a:gd name="T16" fmla="*/ 143 w 1060"/>
                    <a:gd name="T17" fmla="*/ 321 h 608"/>
                    <a:gd name="T18" fmla="*/ 0 w 1060"/>
                    <a:gd name="T19" fmla="*/ 464 h 608"/>
                    <a:gd name="T20" fmla="*/ 123 w 1060"/>
                    <a:gd name="T21" fmla="*/ 606 h 608"/>
                    <a:gd name="T22" fmla="*/ 139 w 1060"/>
                    <a:gd name="T23" fmla="*/ 608 h 608"/>
                    <a:gd name="T24" fmla="*/ 869 w 1060"/>
                    <a:gd name="T25" fmla="*/ 608 h 608"/>
                    <a:gd name="T26" fmla="*/ 895 w 1060"/>
                    <a:gd name="T27" fmla="*/ 606 h 608"/>
                    <a:gd name="T28" fmla="*/ 1060 w 1060"/>
                    <a:gd name="T29" fmla="*/ 412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0" h="608">
                      <a:moveTo>
                        <a:pt x="1060" y="412"/>
                      </a:moveTo>
                      <a:lnTo>
                        <a:pt x="1060" y="412"/>
                      </a:lnTo>
                      <a:cubicBezTo>
                        <a:pt x="1060" y="329"/>
                        <a:pt x="997" y="242"/>
                        <a:pt x="901" y="230"/>
                      </a:cubicBezTo>
                      <a:cubicBezTo>
                        <a:pt x="904" y="71"/>
                        <a:pt x="776" y="0"/>
                        <a:pt x="648" y="0"/>
                      </a:cubicBezTo>
                      <a:cubicBezTo>
                        <a:pt x="527" y="0"/>
                        <a:pt x="427" y="91"/>
                        <a:pt x="413" y="208"/>
                      </a:cubicBezTo>
                      <a:cubicBezTo>
                        <a:pt x="393" y="195"/>
                        <a:pt x="368" y="187"/>
                        <a:pt x="342" y="187"/>
                      </a:cubicBezTo>
                      <a:cubicBezTo>
                        <a:pt x="269" y="187"/>
                        <a:pt x="209" y="247"/>
                        <a:pt x="209" y="321"/>
                      </a:cubicBezTo>
                      <a:cubicBezTo>
                        <a:pt x="209" y="327"/>
                        <a:pt x="209" y="332"/>
                        <a:pt x="210" y="337"/>
                      </a:cubicBezTo>
                      <a:cubicBezTo>
                        <a:pt x="190" y="327"/>
                        <a:pt x="167" y="321"/>
                        <a:pt x="143" y="321"/>
                      </a:cubicBezTo>
                      <a:cubicBezTo>
                        <a:pt x="64" y="321"/>
                        <a:pt x="0" y="385"/>
                        <a:pt x="0" y="464"/>
                      </a:cubicBezTo>
                      <a:cubicBezTo>
                        <a:pt x="0" y="536"/>
                        <a:pt x="53" y="596"/>
                        <a:pt x="123" y="606"/>
                      </a:cubicBezTo>
                      <a:cubicBezTo>
                        <a:pt x="128" y="607"/>
                        <a:pt x="134" y="608"/>
                        <a:pt x="139" y="608"/>
                      </a:cubicBezTo>
                      <a:lnTo>
                        <a:pt x="869" y="608"/>
                      </a:lnTo>
                      <a:cubicBezTo>
                        <a:pt x="876" y="608"/>
                        <a:pt x="888" y="607"/>
                        <a:pt x="895" y="606"/>
                      </a:cubicBezTo>
                      <a:cubicBezTo>
                        <a:pt x="990" y="593"/>
                        <a:pt x="1060" y="511"/>
                        <a:pt x="1060" y="412"/>
                      </a:cubicBezTo>
                      <a:close/>
                    </a:path>
                  </a:pathLst>
                </a:custGeom>
                <a:solidFill>
                  <a:srgbClr val="FEFEFE"/>
                </a:solidFill>
                <a:ln w="12700">
                  <a:noFill/>
                  <a:prstDash val="solid"/>
                  <a:round/>
                  <a:headEnd/>
                  <a:tailEnd/>
                </a:ln>
              </p:spPr>
              <p:txBody>
                <a:bodyPr vert="horz" wrap="square" lIns="91432" tIns="45716" rIns="91432" bIns="45716" numCol="1" anchor="t" anchorCtr="0" compatLnSpc="1">
                  <a:prstTxWarp prst="textNoShape">
                    <a:avLst/>
                  </a:prstTxWarp>
                </a:bodyPr>
                <a:lstStyle/>
                <a:p>
                  <a:pPr defTabSz="1218564"/>
                  <a:endParaRPr lang="en-US" sz="2400" dirty="0">
                    <a:solidFill>
                      <a:srgbClr val="FFFFFF"/>
                    </a:solidFill>
                    <a:latin typeface="Arial"/>
                    <a:ea typeface="Apple LiGothic Medium"/>
                    <a:cs typeface="Apple LiGothic Medium"/>
                  </a:endParaRPr>
                </a:p>
              </p:txBody>
            </p:sp>
            <p:pic>
              <p:nvPicPr>
                <p:cNvPr id="209" name="Picture 18" descr="http://setiquest.org/wiki/images/f/f1/AWS_LOGO_RGB_300px.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7150885" y="1688293"/>
                  <a:ext cx="470756" cy="191440"/>
                </a:xfrm>
                <a:prstGeom prst="roundRect">
                  <a:avLst>
                    <a:gd name="adj" fmla="val 50000"/>
                  </a:avLst>
                </a:prstGeom>
                <a:noFill/>
                <a:extLst/>
              </p:spPr>
            </p:pic>
          </p:grpSp>
          <p:grpSp>
            <p:nvGrpSpPr>
              <p:cNvPr id="202" name="Group 201"/>
              <p:cNvGrpSpPr/>
              <p:nvPr/>
            </p:nvGrpSpPr>
            <p:grpSpPr>
              <a:xfrm>
                <a:off x="16084086" y="1539427"/>
                <a:ext cx="672557" cy="433313"/>
                <a:chOff x="16084086" y="1539427"/>
                <a:chExt cx="672557" cy="433313"/>
              </a:xfrm>
            </p:grpSpPr>
            <p:sp>
              <p:nvSpPr>
                <p:cNvPr id="206" name="Freeform 14"/>
                <p:cNvSpPr>
                  <a:spLocks/>
                </p:cNvSpPr>
                <p:nvPr/>
              </p:nvSpPr>
              <p:spPr bwMode="auto">
                <a:xfrm>
                  <a:off x="16084086" y="1539427"/>
                  <a:ext cx="672557" cy="433313"/>
                </a:xfrm>
                <a:custGeom>
                  <a:avLst/>
                  <a:gdLst>
                    <a:gd name="T0" fmla="*/ 1060 w 1060"/>
                    <a:gd name="T1" fmla="*/ 412 h 608"/>
                    <a:gd name="T2" fmla="*/ 1060 w 1060"/>
                    <a:gd name="T3" fmla="*/ 412 h 608"/>
                    <a:gd name="T4" fmla="*/ 901 w 1060"/>
                    <a:gd name="T5" fmla="*/ 230 h 608"/>
                    <a:gd name="T6" fmla="*/ 648 w 1060"/>
                    <a:gd name="T7" fmla="*/ 0 h 608"/>
                    <a:gd name="T8" fmla="*/ 413 w 1060"/>
                    <a:gd name="T9" fmla="*/ 208 h 608"/>
                    <a:gd name="T10" fmla="*/ 342 w 1060"/>
                    <a:gd name="T11" fmla="*/ 187 h 608"/>
                    <a:gd name="T12" fmla="*/ 209 w 1060"/>
                    <a:gd name="T13" fmla="*/ 321 h 608"/>
                    <a:gd name="T14" fmla="*/ 210 w 1060"/>
                    <a:gd name="T15" fmla="*/ 337 h 608"/>
                    <a:gd name="T16" fmla="*/ 143 w 1060"/>
                    <a:gd name="T17" fmla="*/ 321 h 608"/>
                    <a:gd name="T18" fmla="*/ 0 w 1060"/>
                    <a:gd name="T19" fmla="*/ 464 h 608"/>
                    <a:gd name="T20" fmla="*/ 123 w 1060"/>
                    <a:gd name="T21" fmla="*/ 606 h 608"/>
                    <a:gd name="T22" fmla="*/ 139 w 1060"/>
                    <a:gd name="T23" fmla="*/ 608 h 608"/>
                    <a:gd name="T24" fmla="*/ 869 w 1060"/>
                    <a:gd name="T25" fmla="*/ 608 h 608"/>
                    <a:gd name="T26" fmla="*/ 895 w 1060"/>
                    <a:gd name="T27" fmla="*/ 606 h 608"/>
                    <a:gd name="T28" fmla="*/ 1060 w 1060"/>
                    <a:gd name="T29" fmla="*/ 412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0" h="608">
                      <a:moveTo>
                        <a:pt x="1060" y="412"/>
                      </a:moveTo>
                      <a:lnTo>
                        <a:pt x="1060" y="412"/>
                      </a:lnTo>
                      <a:cubicBezTo>
                        <a:pt x="1060" y="329"/>
                        <a:pt x="997" y="242"/>
                        <a:pt x="901" y="230"/>
                      </a:cubicBezTo>
                      <a:cubicBezTo>
                        <a:pt x="904" y="71"/>
                        <a:pt x="776" y="0"/>
                        <a:pt x="648" y="0"/>
                      </a:cubicBezTo>
                      <a:cubicBezTo>
                        <a:pt x="527" y="0"/>
                        <a:pt x="427" y="91"/>
                        <a:pt x="413" y="208"/>
                      </a:cubicBezTo>
                      <a:cubicBezTo>
                        <a:pt x="393" y="195"/>
                        <a:pt x="368" y="187"/>
                        <a:pt x="342" y="187"/>
                      </a:cubicBezTo>
                      <a:cubicBezTo>
                        <a:pt x="269" y="187"/>
                        <a:pt x="209" y="247"/>
                        <a:pt x="209" y="321"/>
                      </a:cubicBezTo>
                      <a:cubicBezTo>
                        <a:pt x="209" y="327"/>
                        <a:pt x="209" y="332"/>
                        <a:pt x="210" y="337"/>
                      </a:cubicBezTo>
                      <a:cubicBezTo>
                        <a:pt x="190" y="327"/>
                        <a:pt x="167" y="321"/>
                        <a:pt x="143" y="321"/>
                      </a:cubicBezTo>
                      <a:cubicBezTo>
                        <a:pt x="64" y="321"/>
                        <a:pt x="0" y="385"/>
                        <a:pt x="0" y="464"/>
                      </a:cubicBezTo>
                      <a:cubicBezTo>
                        <a:pt x="0" y="536"/>
                        <a:pt x="53" y="596"/>
                        <a:pt x="123" y="606"/>
                      </a:cubicBezTo>
                      <a:cubicBezTo>
                        <a:pt x="128" y="607"/>
                        <a:pt x="134" y="608"/>
                        <a:pt x="139" y="608"/>
                      </a:cubicBezTo>
                      <a:lnTo>
                        <a:pt x="869" y="608"/>
                      </a:lnTo>
                      <a:cubicBezTo>
                        <a:pt x="876" y="608"/>
                        <a:pt x="888" y="607"/>
                        <a:pt x="895" y="606"/>
                      </a:cubicBezTo>
                      <a:cubicBezTo>
                        <a:pt x="990" y="593"/>
                        <a:pt x="1060" y="511"/>
                        <a:pt x="1060" y="412"/>
                      </a:cubicBezTo>
                      <a:close/>
                    </a:path>
                  </a:pathLst>
                </a:custGeom>
                <a:solidFill>
                  <a:srgbClr val="FEFEFE"/>
                </a:solidFill>
                <a:ln w="12700">
                  <a:noFill/>
                  <a:prstDash val="solid"/>
                  <a:round/>
                  <a:headEnd/>
                  <a:tailEnd/>
                </a:ln>
              </p:spPr>
              <p:txBody>
                <a:bodyPr vert="horz" wrap="square" lIns="91432" tIns="45716" rIns="91432" bIns="45716" numCol="1" anchor="t" anchorCtr="0" compatLnSpc="1">
                  <a:prstTxWarp prst="textNoShape">
                    <a:avLst/>
                  </a:prstTxWarp>
                </a:bodyPr>
                <a:lstStyle/>
                <a:p>
                  <a:pPr defTabSz="1218564"/>
                  <a:endParaRPr lang="en-US" sz="2400" dirty="0">
                    <a:solidFill>
                      <a:srgbClr val="FFFFFF"/>
                    </a:solidFill>
                    <a:latin typeface="Arial"/>
                    <a:ea typeface="Apple LiGothic Medium"/>
                    <a:cs typeface="Apple LiGothic Medium"/>
                  </a:endParaRPr>
                </a:p>
              </p:txBody>
            </p:sp>
            <p:pic>
              <p:nvPicPr>
                <p:cNvPr id="207" name="Picture 14" descr="http://www.convergencepartners.com/wp-content/uploads/dimension-data-logo.jp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16368170" y="1623113"/>
                  <a:ext cx="287098" cy="303318"/>
                </a:xfrm>
                <a:prstGeom prst="roundRect">
                  <a:avLst/>
                </a:prstGeom>
                <a:noFill/>
                <a:extLst>
                  <a:ext uri="{909E8E84-426E-40dd-AFC4-6F175D3DCCD1}">
                    <a14:hiddenFill xmlns:a14="http://schemas.microsoft.com/office/drawing/2010/main">
                      <a:solidFill>
                        <a:srgbClr val="FFFFFF"/>
                      </a:solidFill>
                    </a14:hiddenFill>
                  </a:ext>
                </a:extLst>
              </p:spPr>
            </p:pic>
          </p:grpSp>
          <p:grpSp>
            <p:nvGrpSpPr>
              <p:cNvPr id="203" name="Group 202"/>
              <p:cNvGrpSpPr/>
              <p:nvPr/>
            </p:nvGrpSpPr>
            <p:grpSpPr>
              <a:xfrm>
                <a:off x="15974886" y="2149027"/>
                <a:ext cx="672557" cy="433313"/>
                <a:chOff x="15974886" y="2149027"/>
                <a:chExt cx="672557" cy="433313"/>
              </a:xfrm>
            </p:grpSpPr>
            <p:sp>
              <p:nvSpPr>
                <p:cNvPr id="204" name="Freeform 14"/>
                <p:cNvSpPr>
                  <a:spLocks/>
                </p:cNvSpPr>
                <p:nvPr/>
              </p:nvSpPr>
              <p:spPr bwMode="auto">
                <a:xfrm>
                  <a:off x="15974886" y="2149027"/>
                  <a:ext cx="672557" cy="433313"/>
                </a:xfrm>
                <a:custGeom>
                  <a:avLst/>
                  <a:gdLst>
                    <a:gd name="T0" fmla="*/ 1060 w 1060"/>
                    <a:gd name="T1" fmla="*/ 412 h 608"/>
                    <a:gd name="T2" fmla="*/ 1060 w 1060"/>
                    <a:gd name="T3" fmla="*/ 412 h 608"/>
                    <a:gd name="T4" fmla="*/ 901 w 1060"/>
                    <a:gd name="T5" fmla="*/ 230 h 608"/>
                    <a:gd name="T6" fmla="*/ 648 w 1060"/>
                    <a:gd name="T7" fmla="*/ 0 h 608"/>
                    <a:gd name="T8" fmla="*/ 413 w 1060"/>
                    <a:gd name="T9" fmla="*/ 208 h 608"/>
                    <a:gd name="T10" fmla="*/ 342 w 1060"/>
                    <a:gd name="T11" fmla="*/ 187 h 608"/>
                    <a:gd name="T12" fmla="*/ 209 w 1060"/>
                    <a:gd name="T13" fmla="*/ 321 h 608"/>
                    <a:gd name="T14" fmla="*/ 210 w 1060"/>
                    <a:gd name="T15" fmla="*/ 337 h 608"/>
                    <a:gd name="T16" fmla="*/ 143 w 1060"/>
                    <a:gd name="T17" fmla="*/ 321 h 608"/>
                    <a:gd name="T18" fmla="*/ 0 w 1060"/>
                    <a:gd name="T19" fmla="*/ 464 h 608"/>
                    <a:gd name="T20" fmla="*/ 123 w 1060"/>
                    <a:gd name="T21" fmla="*/ 606 h 608"/>
                    <a:gd name="T22" fmla="*/ 139 w 1060"/>
                    <a:gd name="T23" fmla="*/ 608 h 608"/>
                    <a:gd name="T24" fmla="*/ 869 w 1060"/>
                    <a:gd name="T25" fmla="*/ 608 h 608"/>
                    <a:gd name="T26" fmla="*/ 895 w 1060"/>
                    <a:gd name="T27" fmla="*/ 606 h 608"/>
                    <a:gd name="T28" fmla="*/ 1060 w 1060"/>
                    <a:gd name="T29" fmla="*/ 412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0" h="608">
                      <a:moveTo>
                        <a:pt x="1060" y="412"/>
                      </a:moveTo>
                      <a:lnTo>
                        <a:pt x="1060" y="412"/>
                      </a:lnTo>
                      <a:cubicBezTo>
                        <a:pt x="1060" y="329"/>
                        <a:pt x="997" y="242"/>
                        <a:pt x="901" y="230"/>
                      </a:cubicBezTo>
                      <a:cubicBezTo>
                        <a:pt x="904" y="71"/>
                        <a:pt x="776" y="0"/>
                        <a:pt x="648" y="0"/>
                      </a:cubicBezTo>
                      <a:cubicBezTo>
                        <a:pt x="527" y="0"/>
                        <a:pt x="427" y="91"/>
                        <a:pt x="413" y="208"/>
                      </a:cubicBezTo>
                      <a:cubicBezTo>
                        <a:pt x="393" y="195"/>
                        <a:pt x="368" y="187"/>
                        <a:pt x="342" y="187"/>
                      </a:cubicBezTo>
                      <a:cubicBezTo>
                        <a:pt x="269" y="187"/>
                        <a:pt x="209" y="247"/>
                        <a:pt x="209" y="321"/>
                      </a:cubicBezTo>
                      <a:cubicBezTo>
                        <a:pt x="209" y="327"/>
                        <a:pt x="209" y="332"/>
                        <a:pt x="210" y="337"/>
                      </a:cubicBezTo>
                      <a:cubicBezTo>
                        <a:pt x="190" y="327"/>
                        <a:pt x="167" y="321"/>
                        <a:pt x="143" y="321"/>
                      </a:cubicBezTo>
                      <a:cubicBezTo>
                        <a:pt x="64" y="321"/>
                        <a:pt x="0" y="385"/>
                        <a:pt x="0" y="464"/>
                      </a:cubicBezTo>
                      <a:cubicBezTo>
                        <a:pt x="0" y="536"/>
                        <a:pt x="53" y="596"/>
                        <a:pt x="123" y="606"/>
                      </a:cubicBezTo>
                      <a:cubicBezTo>
                        <a:pt x="128" y="607"/>
                        <a:pt x="134" y="608"/>
                        <a:pt x="139" y="608"/>
                      </a:cubicBezTo>
                      <a:lnTo>
                        <a:pt x="869" y="608"/>
                      </a:lnTo>
                      <a:cubicBezTo>
                        <a:pt x="876" y="608"/>
                        <a:pt x="888" y="607"/>
                        <a:pt x="895" y="606"/>
                      </a:cubicBezTo>
                      <a:cubicBezTo>
                        <a:pt x="990" y="593"/>
                        <a:pt x="1060" y="511"/>
                        <a:pt x="1060" y="412"/>
                      </a:cubicBezTo>
                      <a:close/>
                    </a:path>
                  </a:pathLst>
                </a:custGeom>
                <a:solidFill>
                  <a:srgbClr val="FEFEFE"/>
                </a:solidFill>
                <a:ln w="12700">
                  <a:noFill/>
                  <a:prstDash val="solid"/>
                  <a:round/>
                  <a:headEnd/>
                  <a:tailEnd/>
                </a:ln>
              </p:spPr>
              <p:txBody>
                <a:bodyPr vert="horz" wrap="square" lIns="91432" tIns="45716" rIns="91432" bIns="45716" numCol="1" anchor="t" anchorCtr="0" compatLnSpc="1">
                  <a:prstTxWarp prst="textNoShape">
                    <a:avLst/>
                  </a:prstTxWarp>
                </a:bodyPr>
                <a:lstStyle/>
                <a:p>
                  <a:pPr defTabSz="1218564"/>
                  <a:endParaRPr lang="en-US" sz="2400" dirty="0">
                    <a:solidFill>
                      <a:srgbClr val="FFFFFF"/>
                    </a:solidFill>
                    <a:latin typeface="Arial"/>
                    <a:ea typeface="Apple LiGothic Medium"/>
                    <a:cs typeface="Apple LiGothic Medium"/>
                  </a:endParaRPr>
                </a:p>
              </p:txBody>
            </p:sp>
            <p:pic>
              <p:nvPicPr>
                <p:cNvPr id="205" name="Picture 6" descr="http://www.mashstaffing.com/au/wp-content/uploads/2013/03/Blue-Telstra-Logo.gif"/>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6279689" y="2290192"/>
                  <a:ext cx="224465" cy="25596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91" name="Group 190"/>
            <p:cNvGrpSpPr/>
            <p:nvPr/>
          </p:nvGrpSpPr>
          <p:grpSpPr>
            <a:xfrm>
              <a:off x="17186330" y="2072826"/>
              <a:ext cx="672557" cy="433313"/>
              <a:chOff x="17186330" y="2072826"/>
              <a:chExt cx="672557" cy="433313"/>
            </a:xfrm>
          </p:grpSpPr>
          <p:sp>
            <p:nvSpPr>
              <p:cNvPr id="192" name="Freeform 14"/>
              <p:cNvSpPr>
                <a:spLocks/>
              </p:cNvSpPr>
              <p:nvPr/>
            </p:nvSpPr>
            <p:spPr bwMode="auto">
              <a:xfrm>
                <a:off x="17186330" y="2072826"/>
                <a:ext cx="672557" cy="433313"/>
              </a:xfrm>
              <a:custGeom>
                <a:avLst/>
                <a:gdLst>
                  <a:gd name="T0" fmla="*/ 1060 w 1060"/>
                  <a:gd name="T1" fmla="*/ 412 h 608"/>
                  <a:gd name="T2" fmla="*/ 1060 w 1060"/>
                  <a:gd name="T3" fmla="*/ 412 h 608"/>
                  <a:gd name="T4" fmla="*/ 901 w 1060"/>
                  <a:gd name="T5" fmla="*/ 230 h 608"/>
                  <a:gd name="T6" fmla="*/ 648 w 1060"/>
                  <a:gd name="T7" fmla="*/ 0 h 608"/>
                  <a:gd name="T8" fmla="*/ 413 w 1060"/>
                  <a:gd name="T9" fmla="*/ 208 h 608"/>
                  <a:gd name="T10" fmla="*/ 342 w 1060"/>
                  <a:gd name="T11" fmla="*/ 187 h 608"/>
                  <a:gd name="T12" fmla="*/ 209 w 1060"/>
                  <a:gd name="T13" fmla="*/ 321 h 608"/>
                  <a:gd name="T14" fmla="*/ 210 w 1060"/>
                  <a:gd name="T15" fmla="*/ 337 h 608"/>
                  <a:gd name="T16" fmla="*/ 143 w 1060"/>
                  <a:gd name="T17" fmla="*/ 321 h 608"/>
                  <a:gd name="T18" fmla="*/ 0 w 1060"/>
                  <a:gd name="T19" fmla="*/ 464 h 608"/>
                  <a:gd name="T20" fmla="*/ 123 w 1060"/>
                  <a:gd name="T21" fmla="*/ 606 h 608"/>
                  <a:gd name="T22" fmla="*/ 139 w 1060"/>
                  <a:gd name="T23" fmla="*/ 608 h 608"/>
                  <a:gd name="T24" fmla="*/ 869 w 1060"/>
                  <a:gd name="T25" fmla="*/ 608 h 608"/>
                  <a:gd name="T26" fmla="*/ 895 w 1060"/>
                  <a:gd name="T27" fmla="*/ 606 h 608"/>
                  <a:gd name="T28" fmla="*/ 1060 w 1060"/>
                  <a:gd name="T29" fmla="*/ 412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0" h="608">
                    <a:moveTo>
                      <a:pt x="1060" y="412"/>
                    </a:moveTo>
                    <a:lnTo>
                      <a:pt x="1060" y="412"/>
                    </a:lnTo>
                    <a:cubicBezTo>
                      <a:pt x="1060" y="329"/>
                      <a:pt x="997" y="242"/>
                      <a:pt x="901" y="230"/>
                    </a:cubicBezTo>
                    <a:cubicBezTo>
                      <a:pt x="904" y="71"/>
                      <a:pt x="776" y="0"/>
                      <a:pt x="648" y="0"/>
                    </a:cubicBezTo>
                    <a:cubicBezTo>
                      <a:pt x="527" y="0"/>
                      <a:pt x="427" y="91"/>
                      <a:pt x="413" y="208"/>
                    </a:cubicBezTo>
                    <a:cubicBezTo>
                      <a:pt x="393" y="195"/>
                      <a:pt x="368" y="187"/>
                      <a:pt x="342" y="187"/>
                    </a:cubicBezTo>
                    <a:cubicBezTo>
                      <a:pt x="269" y="187"/>
                      <a:pt x="209" y="247"/>
                      <a:pt x="209" y="321"/>
                    </a:cubicBezTo>
                    <a:cubicBezTo>
                      <a:pt x="209" y="327"/>
                      <a:pt x="209" y="332"/>
                      <a:pt x="210" y="337"/>
                    </a:cubicBezTo>
                    <a:cubicBezTo>
                      <a:pt x="190" y="327"/>
                      <a:pt x="167" y="321"/>
                      <a:pt x="143" y="321"/>
                    </a:cubicBezTo>
                    <a:cubicBezTo>
                      <a:pt x="64" y="321"/>
                      <a:pt x="0" y="385"/>
                      <a:pt x="0" y="464"/>
                    </a:cubicBezTo>
                    <a:cubicBezTo>
                      <a:pt x="0" y="536"/>
                      <a:pt x="53" y="596"/>
                      <a:pt x="123" y="606"/>
                    </a:cubicBezTo>
                    <a:cubicBezTo>
                      <a:pt x="128" y="607"/>
                      <a:pt x="134" y="608"/>
                      <a:pt x="139" y="608"/>
                    </a:cubicBezTo>
                    <a:lnTo>
                      <a:pt x="869" y="608"/>
                    </a:lnTo>
                    <a:cubicBezTo>
                      <a:pt x="876" y="608"/>
                      <a:pt x="888" y="607"/>
                      <a:pt x="895" y="606"/>
                    </a:cubicBezTo>
                    <a:cubicBezTo>
                      <a:pt x="990" y="593"/>
                      <a:pt x="1060" y="511"/>
                      <a:pt x="1060" y="412"/>
                    </a:cubicBezTo>
                    <a:close/>
                  </a:path>
                </a:pathLst>
              </a:custGeom>
              <a:solidFill>
                <a:srgbClr val="FEFEFE"/>
              </a:solidFill>
              <a:ln w="12700">
                <a:noFill/>
                <a:prstDash val="solid"/>
                <a:round/>
                <a:headEnd/>
                <a:tailEnd/>
              </a:ln>
            </p:spPr>
            <p:txBody>
              <a:bodyPr vert="horz" wrap="square" lIns="91432" tIns="45716" rIns="91432" bIns="45716" numCol="1" anchor="t" anchorCtr="0" compatLnSpc="1">
                <a:prstTxWarp prst="textNoShape">
                  <a:avLst/>
                </a:prstTxWarp>
              </a:bodyPr>
              <a:lstStyle/>
              <a:p>
                <a:pPr defTabSz="1218564"/>
                <a:endParaRPr lang="en-US" sz="2400" dirty="0">
                  <a:solidFill>
                    <a:srgbClr val="FFFFFF"/>
                  </a:solidFill>
                  <a:latin typeface="Arial"/>
                  <a:ea typeface="Apple LiGothic Medium"/>
                  <a:cs typeface="Apple LiGothic Medium"/>
                </a:endParaRPr>
              </a:p>
            </p:txBody>
          </p:sp>
          <p:pic>
            <p:nvPicPr>
              <p:cNvPr id="193" name="Picture 14" descr="http://fontmeme.com/images/Microsoft-Logo.jpg"/>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17489043" y="2223612"/>
                <a:ext cx="227745" cy="240391"/>
              </a:xfrm>
              <a:prstGeom prst="roundRect">
                <a:avLst/>
              </a:prstGeom>
              <a:noFill/>
              <a:extLst>
                <a:ext uri="{909E8E84-426E-40dd-AFC4-6F175D3DCCD1}">
                  <a14:hiddenFill xmlns:a14="http://schemas.microsoft.com/office/drawing/2010/main">
                    <a:solidFill>
                      <a:srgbClr val="FFFFFF"/>
                    </a:solidFill>
                  </a14:hiddenFill>
                </a:ext>
              </a:extLst>
            </p:spPr>
          </p:pic>
        </p:grpSp>
      </p:grpSp>
      <p:sp>
        <p:nvSpPr>
          <p:cNvPr id="212" name="Pentagon 211"/>
          <p:cNvSpPr/>
          <p:nvPr/>
        </p:nvSpPr>
        <p:spPr>
          <a:xfrm>
            <a:off x="474133" y="1473186"/>
            <a:ext cx="6045200" cy="5164667"/>
          </a:xfrm>
          <a:prstGeom prst="homePlate">
            <a:avLst>
              <a:gd name="adj" fmla="val 12990"/>
            </a:avLst>
          </a:prstGeom>
          <a:gradFill flip="none" rotWithShape="1">
            <a:gsLst>
              <a:gs pos="100000">
                <a:srgbClr val="272A48"/>
              </a:gs>
              <a:gs pos="0">
                <a:srgbClr val="6466AB"/>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609431"/>
            <a:endParaRPr lang="en-US" sz="2400" dirty="0">
              <a:solidFill>
                <a:srgbClr val="FFFFFF"/>
              </a:solidFill>
              <a:latin typeface="Arial"/>
            </a:endParaRPr>
          </a:p>
        </p:txBody>
      </p:sp>
      <p:sp>
        <p:nvSpPr>
          <p:cNvPr id="213" name="TextBox 212"/>
          <p:cNvSpPr txBox="1"/>
          <p:nvPr/>
        </p:nvSpPr>
        <p:spPr>
          <a:xfrm>
            <a:off x="3493861" y="2529443"/>
            <a:ext cx="184776" cy="461679"/>
          </a:xfrm>
          <a:prstGeom prst="rect">
            <a:avLst/>
          </a:prstGeom>
          <a:noFill/>
        </p:spPr>
        <p:txBody>
          <a:bodyPr wrap="none" lIns="91416" tIns="45714" rIns="91416" bIns="45714" rtlCol="0">
            <a:spAutoFit/>
          </a:bodyPr>
          <a:lstStyle/>
          <a:p>
            <a:pPr defTabSz="1218716"/>
            <a:endParaRPr lang="en-US" sz="2400" dirty="0">
              <a:solidFill>
                <a:srgbClr val="000000"/>
              </a:solidFill>
              <a:latin typeface="Arial"/>
            </a:endParaRPr>
          </a:p>
        </p:txBody>
      </p:sp>
      <p:sp>
        <p:nvSpPr>
          <p:cNvPr id="214" name="TextBox 213"/>
          <p:cNvSpPr txBox="1"/>
          <p:nvPr/>
        </p:nvSpPr>
        <p:spPr>
          <a:xfrm>
            <a:off x="474133" y="1459664"/>
            <a:ext cx="5511800" cy="533457"/>
          </a:xfrm>
          <a:prstGeom prst="rect">
            <a:avLst/>
          </a:prstGeom>
          <a:noFill/>
        </p:spPr>
        <p:txBody>
          <a:bodyPr wrap="square" lIns="121882" tIns="60941" rIns="121882" bIns="60941" rtlCol="0">
            <a:spAutoFit/>
          </a:bodyPr>
          <a:lstStyle/>
          <a:p>
            <a:pPr algn="ctr" defTabSz="1217752"/>
            <a:r>
              <a:rPr lang="en-US" sz="2700" dirty="0">
                <a:solidFill>
                  <a:srgbClr val="FFFFFF"/>
                </a:solidFill>
                <a:latin typeface="Arial"/>
              </a:rPr>
              <a:t>Internet</a:t>
            </a:r>
          </a:p>
        </p:txBody>
      </p:sp>
      <p:grpSp>
        <p:nvGrpSpPr>
          <p:cNvPr id="215" name="Group 214"/>
          <p:cNvGrpSpPr/>
          <p:nvPr/>
        </p:nvGrpSpPr>
        <p:grpSpPr>
          <a:xfrm>
            <a:off x="591893" y="1927559"/>
            <a:ext cx="2557707" cy="2986972"/>
            <a:chOff x="9663061" y="1445668"/>
            <a:chExt cx="1918280" cy="2240229"/>
          </a:xfrm>
        </p:grpSpPr>
        <p:sp>
          <p:nvSpPr>
            <p:cNvPr id="216" name="Rectangle 215"/>
            <p:cNvSpPr/>
            <p:nvPr/>
          </p:nvSpPr>
          <p:spPr>
            <a:xfrm>
              <a:off x="9663061" y="1445668"/>
              <a:ext cx="1918280" cy="2240229"/>
            </a:xfrm>
            <a:prstGeom prst="rect">
              <a:avLst/>
            </a:prstGeom>
            <a:solidFill>
              <a:schemeClr val="bg2">
                <a:alpha val="31000"/>
              </a:schemeClr>
            </a:solidFill>
          </p:spPr>
          <p:txBody>
            <a:bodyPr vert="horz" lIns="0" tIns="365760" rIns="0" bIns="34269" rtlCol="0" anchor="t">
              <a:noAutofit/>
            </a:bodyPr>
            <a:lstStyle/>
            <a:p>
              <a:pPr algn="ctr" defTabSz="1217802">
                <a:spcBef>
                  <a:spcPct val="0"/>
                </a:spcBef>
                <a:defRPr/>
              </a:pPr>
              <a:endParaRPr lang="en-US" sz="2400" b="1" kern="0" dirty="0">
                <a:solidFill>
                  <a:sysClr val="window" lastClr="FFFFFF"/>
                </a:solidFill>
                <a:latin typeface="Arial"/>
              </a:endParaRPr>
            </a:p>
          </p:txBody>
        </p:sp>
        <p:sp>
          <p:nvSpPr>
            <p:cNvPr id="217" name="TextBox 216"/>
            <p:cNvSpPr txBox="1"/>
            <p:nvPr/>
          </p:nvSpPr>
          <p:spPr>
            <a:xfrm>
              <a:off x="9724081" y="1458171"/>
              <a:ext cx="1796241" cy="305847"/>
            </a:xfrm>
            <a:prstGeom prst="rect">
              <a:avLst/>
            </a:prstGeom>
          </p:spPr>
          <p:txBody>
            <a:bodyPr wrap="square" lIns="0" tIns="34286" rIns="0" bIns="34286" rtlCol="0">
              <a:spAutoFit/>
            </a:bodyPr>
            <a:lstStyle>
              <a:defPPr>
                <a:defRPr lang="en-US"/>
              </a:defPPr>
              <a:lvl1pPr algn="ctr" defTabSz="914172">
                <a:defRPr sz="1100" b="1">
                  <a:solidFill>
                    <a:schemeClr val="bg1"/>
                  </a:solidFill>
                </a:defRPr>
              </a:lvl1pPr>
            </a:lstStyle>
            <a:p>
              <a:r>
                <a:rPr lang="en-US" dirty="0">
                  <a:solidFill>
                    <a:srgbClr val="FFFFFF"/>
                  </a:solidFill>
                  <a:latin typeface="Arial"/>
                </a:rPr>
                <a:t>Islands of Isolated PC LAN Networks (1990s)</a:t>
              </a:r>
            </a:p>
          </p:txBody>
        </p:sp>
        <p:sp>
          <p:nvSpPr>
            <p:cNvPr id="218" name="TextBox 217"/>
            <p:cNvSpPr txBox="1"/>
            <p:nvPr/>
          </p:nvSpPr>
          <p:spPr>
            <a:xfrm>
              <a:off x="9789969" y="3273364"/>
              <a:ext cx="1664464" cy="287306"/>
            </a:xfrm>
            <a:prstGeom prst="roundRect">
              <a:avLst/>
            </a:prstGeom>
          </p:spPr>
          <p:txBody>
            <a:bodyPr wrap="square" lIns="0" tIns="34286" rIns="0" bIns="34286" rtlCol="0">
              <a:spAutoFit/>
            </a:bodyPr>
            <a:lstStyle>
              <a:defPPr>
                <a:defRPr lang="en-US"/>
              </a:defPPr>
              <a:lvl1pPr algn="ctr" defTabSz="914172">
                <a:defRPr sz="900" b="1">
                  <a:solidFill>
                    <a:schemeClr val="bg1"/>
                  </a:solidFill>
                </a:defRPr>
              </a:lvl1pPr>
            </a:lstStyle>
            <a:p>
              <a:r>
                <a:rPr lang="en-US" dirty="0">
                  <a:solidFill>
                    <a:srgbClr val="FFFFFF"/>
                  </a:solidFill>
                  <a:latin typeface="Arial"/>
                </a:rPr>
                <a:t>Multiple LANs using</a:t>
              </a:r>
              <a:br>
                <a:rPr lang="en-US" dirty="0">
                  <a:solidFill>
                    <a:srgbClr val="FFFFFF"/>
                  </a:solidFill>
                  <a:latin typeface="Arial"/>
                </a:rPr>
              </a:br>
              <a:r>
                <a:rPr lang="en-US" dirty="0">
                  <a:solidFill>
                    <a:srgbClr val="FFFFFF"/>
                  </a:solidFill>
                  <a:latin typeface="Arial"/>
                </a:rPr>
                <a:t>multitude of protocols</a:t>
              </a:r>
            </a:p>
          </p:txBody>
        </p:sp>
        <p:grpSp>
          <p:nvGrpSpPr>
            <p:cNvPr id="219" name="Group 218"/>
            <p:cNvGrpSpPr/>
            <p:nvPr/>
          </p:nvGrpSpPr>
          <p:grpSpPr>
            <a:xfrm>
              <a:off x="9812804" y="1823315"/>
              <a:ext cx="1618795" cy="1323418"/>
              <a:chOff x="9802716" y="1591239"/>
              <a:chExt cx="1618795" cy="1323418"/>
            </a:xfrm>
          </p:grpSpPr>
          <p:grpSp>
            <p:nvGrpSpPr>
              <p:cNvPr id="220" name="Group 5"/>
              <p:cNvGrpSpPr/>
              <p:nvPr/>
            </p:nvGrpSpPr>
            <p:grpSpPr>
              <a:xfrm>
                <a:off x="10217792" y="1591239"/>
                <a:ext cx="759645" cy="409362"/>
                <a:chOff x="1024361" y="1476932"/>
                <a:chExt cx="759645" cy="409362"/>
              </a:xfrm>
            </p:grpSpPr>
            <p:sp>
              <p:nvSpPr>
                <p:cNvPr id="230" name="Rounded Rectangle 229"/>
                <p:cNvSpPr/>
                <p:nvPr/>
              </p:nvSpPr>
              <p:spPr>
                <a:xfrm>
                  <a:off x="1024361" y="1476932"/>
                  <a:ext cx="759645" cy="409362"/>
                </a:xfrm>
                <a:prstGeom prst="roundRect">
                  <a:avLst/>
                </a:prstGeom>
                <a:solidFill>
                  <a:schemeClr val="bg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4"/>
                  <a:endParaRPr lang="en-US" sz="1600" dirty="0">
                    <a:solidFill>
                      <a:srgbClr val="272848"/>
                    </a:solidFill>
                    <a:latin typeface="Arial (Body)"/>
                    <a:ea typeface="Apple LiGothic Medium"/>
                    <a:cs typeface="Arial (Body)"/>
                  </a:endParaRPr>
                </a:p>
              </p:txBody>
            </p:sp>
            <p:pic>
              <p:nvPicPr>
                <p:cNvPr id="231" name="Picture 16" descr="http://it1.com/wp-content/grand-media/image/IBM_logo_id20.png"/>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1136085" y="1573543"/>
                  <a:ext cx="536197" cy="216141"/>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221" name="Group 6"/>
              <p:cNvGrpSpPr/>
              <p:nvPr/>
            </p:nvGrpSpPr>
            <p:grpSpPr>
              <a:xfrm>
                <a:off x="9802716" y="2037435"/>
                <a:ext cx="759645" cy="409362"/>
                <a:chOff x="609285" y="1923128"/>
                <a:chExt cx="759645" cy="409362"/>
              </a:xfrm>
            </p:grpSpPr>
            <p:sp>
              <p:nvSpPr>
                <p:cNvPr id="228" name="Rounded Rectangle 227"/>
                <p:cNvSpPr/>
                <p:nvPr/>
              </p:nvSpPr>
              <p:spPr>
                <a:xfrm>
                  <a:off x="609285" y="1923128"/>
                  <a:ext cx="759645" cy="409362"/>
                </a:xfrm>
                <a:prstGeom prst="roundRect">
                  <a:avLst/>
                </a:prstGeom>
                <a:solidFill>
                  <a:schemeClr val="bg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GB" sz="2400" dirty="0">
                    <a:solidFill>
                      <a:srgbClr val="FFFFFF"/>
                    </a:solidFill>
                    <a:latin typeface="Arial"/>
                  </a:endParaRPr>
                </a:p>
              </p:txBody>
            </p:sp>
            <p:pic>
              <p:nvPicPr>
                <p:cNvPr id="229" name="Picture 2" descr="http://www.novell.com/common/img/hdr/hdr_2009_logo.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04310" y="2003984"/>
                  <a:ext cx="569595" cy="2476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2" name="Group 8"/>
              <p:cNvGrpSpPr/>
              <p:nvPr/>
            </p:nvGrpSpPr>
            <p:grpSpPr>
              <a:xfrm>
                <a:off x="10217792" y="2505295"/>
                <a:ext cx="759645" cy="409362"/>
                <a:chOff x="1024361" y="2390988"/>
                <a:chExt cx="759645" cy="409362"/>
              </a:xfrm>
            </p:grpSpPr>
            <p:sp>
              <p:nvSpPr>
                <p:cNvPr id="226" name="Rounded Rectangle 225"/>
                <p:cNvSpPr/>
                <p:nvPr/>
              </p:nvSpPr>
              <p:spPr>
                <a:xfrm>
                  <a:off x="1024361" y="2390988"/>
                  <a:ext cx="759645" cy="409362"/>
                </a:xfrm>
                <a:prstGeom prst="roundRect">
                  <a:avLst/>
                </a:prstGeom>
                <a:solidFill>
                  <a:schemeClr val="bg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GB" sz="2400" dirty="0">
                    <a:solidFill>
                      <a:srgbClr val="FFFFFF"/>
                    </a:solidFill>
                    <a:latin typeface="Arial"/>
                  </a:endParaRPr>
                </a:p>
              </p:txBody>
            </p:sp>
            <p:pic>
              <p:nvPicPr>
                <p:cNvPr id="227" name="Picture 12" descr="http://upload.wikimedia.org/wikipedia/commons/6/6e/Digital_Equipment_Corporation_1993_logo.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089019" y="2496664"/>
                  <a:ext cx="630329" cy="198010"/>
                </a:xfrm>
                <a:prstGeom prst="rect">
                  <a:avLst/>
                </a:prstGeom>
                <a:solidFill>
                  <a:schemeClr val="bg2"/>
                </a:solidFill>
                <a:extLst/>
              </p:spPr>
            </p:pic>
          </p:grpSp>
          <p:grpSp>
            <p:nvGrpSpPr>
              <p:cNvPr id="223" name="Group 7"/>
              <p:cNvGrpSpPr/>
              <p:nvPr/>
            </p:nvGrpSpPr>
            <p:grpSpPr>
              <a:xfrm>
                <a:off x="10661866" y="2027631"/>
                <a:ext cx="759645" cy="409362"/>
                <a:chOff x="1468435" y="1913324"/>
                <a:chExt cx="759645" cy="409362"/>
              </a:xfrm>
            </p:grpSpPr>
            <p:sp>
              <p:nvSpPr>
                <p:cNvPr id="224" name="Rounded Rectangle 223"/>
                <p:cNvSpPr/>
                <p:nvPr/>
              </p:nvSpPr>
              <p:spPr>
                <a:xfrm>
                  <a:off x="1468435" y="1913324"/>
                  <a:ext cx="759645" cy="409362"/>
                </a:xfrm>
                <a:prstGeom prst="roundRect">
                  <a:avLst/>
                </a:prstGeom>
                <a:solidFill>
                  <a:schemeClr val="bg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GB" sz="2400" dirty="0">
                    <a:solidFill>
                      <a:srgbClr val="FFFFFF"/>
                    </a:solidFill>
                    <a:latin typeface="Arial"/>
                  </a:endParaRPr>
                </a:p>
              </p:txBody>
            </p:sp>
            <p:pic>
              <p:nvPicPr>
                <p:cNvPr id="225" name="Picture 14" descr="http://www.lpzmedia.com/wp-content/uploads/2013/05/Apple-logo-icon-Aluminum-300x300.png"/>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l="6061"/>
                <a:stretch/>
              </p:blipFill>
              <p:spPr bwMode="auto">
                <a:xfrm>
                  <a:off x="1672281" y="1917751"/>
                  <a:ext cx="376229" cy="400508"/>
                </a:xfrm>
                <a:prstGeom prst="rect">
                  <a:avLst/>
                </a:prstGeom>
                <a:noFill/>
                <a:ln>
                  <a:noFill/>
                </a:ln>
                <a:extLst>
                  <a:ext uri="{909E8E84-426E-40dd-AFC4-6F175D3DCCD1}">
                    <a14:hiddenFill xmlns:a14="http://schemas.microsoft.com/office/drawing/2010/main">
                      <a:solidFill>
                        <a:srgbClr val="FFFFFF"/>
                      </a:solidFill>
                    </a14:hiddenFill>
                  </a:ext>
                </a:extLst>
              </p:spPr>
            </p:pic>
          </p:grpSp>
        </p:grpSp>
      </p:grpSp>
      <p:grpSp>
        <p:nvGrpSpPr>
          <p:cNvPr id="232" name="Group 231"/>
          <p:cNvGrpSpPr/>
          <p:nvPr/>
        </p:nvGrpSpPr>
        <p:grpSpPr>
          <a:xfrm>
            <a:off x="3309693" y="1927559"/>
            <a:ext cx="2557707" cy="2986972"/>
            <a:chOff x="11669138" y="1445668"/>
            <a:chExt cx="1918280" cy="2240229"/>
          </a:xfrm>
        </p:grpSpPr>
        <p:sp>
          <p:nvSpPr>
            <p:cNvPr id="233" name="Rectangle 232"/>
            <p:cNvSpPr/>
            <p:nvPr/>
          </p:nvSpPr>
          <p:spPr>
            <a:xfrm>
              <a:off x="11669138" y="1445668"/>
              <a:ext cx="1918280" cy="2240229"/>
            </a:xfrm>
            <a:prstGeom prst="rect">
              <a:avLst/>
            </a:prstGeom>
            <a:solidFill>
              <a:schemeClr val="bg2">
                <a:alpha val="31000"/>
              </a:schemeClr>
            </a:solidFill>
          </p:spPr>
          <p:txBody>
            <a:bodyPr vert="horz" lIns="0" tIns="365760" rIns="0" bIns="34269" rtlCol="0" anchor="t">
              <a:noAutofit/>
            </a:bodyPr>
            <a:lstStyle/>
            <a:p>
              <a:pPr algn="ctr" defTabSz="1217802">
                <a:spcBef>
                  <a:spcPct val="0"/>
                </a:spcBef>
                <a:defRPr/>
              </a:pPr>
              <a:endParaRPr lang="en-US" sz="2400" b="1" kern="0" dirty="0">
                <a:solidFill>
                  <a:sysClr val="window" lastClr="FFFFFF"/>
                </a:solidFill>
                <a:latin typeface="Arial"/>
              </a:endParaRPr>
            </a:p>
          </p:txBody>
        </p:sp>
        <p:sp>
          <p:nvSpPr>
            <p:cNvPr id="234" name="TextBox 233"/>
            <p:cNvSpPr txBox="1"/>
            <p:nvPr/>
          </p:nvSpPr>
          <p:spPr>
            <a:xfrm>
              <a:off x="11730158" y="1458171"/>
              <a:ext cx="1796241" cy="178889"/>
            </a:xfrm>
            <a:prstGeom prst="rect">
              <a:avLst/>
            </a:prstGeom>
          </p:spPr>
          <p:txBody>
            <a:bodyPr wrap="square" lIns="0" tIns="34286" rIns="0" bIns="34286" rtlCol="0">
              <a:spAutoFit/>
            </a:bodyPr>
            <a:lstStyle>
              <a:defPPr>
                <a:defRPr lang="en-US"/>
              </a:defPPr>
              <a:lvl1pPr algn="ctr" defTabSz="914172">
                <a:defRPr sz="1100" b="1">
                  <a:solidFill>
                    <a:schemeClr val="bg1"/>
                  </a:solidFill>
                </a:defRPr>
              </a:lvl1pPr>
            </a:lstStyle>
            <a:p>
              <a:r>
                <a:rPr lang="en-US" dirty="0">
                  <a:solidFill>
                    <a:srgbClr val="FFFFFF"/>
                  </a:solidFill>
                  <a:latin typeface="Arial"/>
                </a:rPr>
                <a:t>The Internet</a:t>
              </a:r>
            </a:p>
          </p:txBody>
        </p:sp>
        <p:sp>
          <p:nvSpPr>
            <p:cNvPr id="235" name="TextBox 234"/>
            <p:cNvSpPr txBox="1"/>
            <p:nvPr/>
          </p:nvSpPr>
          <p:spPr>
            <a:xfrm>
              <a:off x="11796046" y="3273364"/>
              <a:ext cx="1664464" cy="287306"/>
            </a:xfrm>
            <a:prstGeom prst="roundRect">
              <a:avLst/>
            </a:prstGeom>
          </p:spPr>
          <p:txBody>
            <a:bodyPr wrap="square" lIns="0" tIns="34286" rIns="0" bIns="34286" rtlCol="0">
              <a:spAutoFit/>
            </a:bodyPr>
            <a:lstStyle>
              <a:defPPr>
                <a:defRPr lang="en-US"/>
              </a:defPPr>
              <a:lvl1pPr algn="ctr" defTabSz="914172">
                <a:defRPr sz="900" b="1">
                  <a:solidFill>
                    <a:schemeClr val="bg1"/>
                  </a:solidFill>
                </a:defRPr>
              </a:lvl1pPr>
            </a:lstStyle>
            <a:p>
              <a:r>
                <a:rPr lang="en-US" dirty="0">
                  <a:solidFill>
                    <a:srgbClr val="FFFFFF"/>
                  </a:solidFill>
                  <a:latin typeface="Arial"/>
                </a:rPr>
                <a:t>Connected using Industry</a:t>
              </a:r>
            </a:p>
            <a:p>
              <a:r>
                <a:rPr lang="en-US" dirty="0">
                  <a:solidFill>
                    <a:srgbClr val="FFFFFF"/>
                  </a:solidFill>
                  <a:latin typeface="Arial"/>
                </a:rPr>
                <a:t>Standard IP protocol</a:t>
              </a:r>
            </a:p>
          </p:txBody>
        </p:sp>
        <p:grpSp>
          <p:nvGrpSpPr>
            <p:cNvPr id="236" name="Group 235"/>
            <p:cNvGrpSpPr/>
            <p:nvPr/>
          </p:nvGrpSpPr>
          <p:grpSpPr>
            <a:xfrm>
              <a:off x="11818881" y="1823315"/>
              <a:ext cx="1618795" cy="1323418"/>
              <a:chOff x="11812016" y="1599843"/>
              <a:chExt cx="1618795" cy="1323418"/>
            </a:xfrm>
          </p:grpSpPr>
          <p:sp>
            <p:nvSpPr>
              <p:cNvPr id="237" name="Oval 236"/>
              <p:cNvSpPr/>
              <p:nvPr/>
            </p:nvSpPr>
            <p:spPr>
              <a:xfrm>
                <a:off x="12046494" y="1651901"/>
                <a:ext cx="1172332" cy="1187574"/>
              </a:xfrm>
              <a:prstGeom prst="ellipse">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GB" sz="2400" dirty="0">
                  <a:solidFill>
                    <a:srgbClr val="FFFFFF"/>
                  </a:solidFill>
                  <a:latin typeface="Arial"/>
                </a:endParaRPr>
              </a:p>
            </p:txBody>
          </p:sp>
          <p:sp>
            <p:nvSpPr>
              <p:cNvPr id="238" name="Rounded Rectangle 237"/>
              <p:cNvSpPr/>
              <p:nvPr/>
            </p:nvSpPr>
            <p:spPr>
              <a:xfrm>
                <a:off x="12227092" y="1599843"/>
                <a:ext cx="759645" cy="409362"/>
              </a:xfrm>
              <a:prstGeom prst="roundRect">
                <a:avLst/>
              </a:prstGeom>
              <a:solidFill>
                <a:schemeClr val="bg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4"/>
                <a:endParaRPr lang="en-US" sz="1600" dirty="0">
                  <a:solidFill>
                    <a:srgbClr val="272848"/>
                  </a:solidFill>
                  <a:latin typeface="Arial (Body)"/>
                  <a:ea typeface="Apple LiGothic Medium"/>
                  <a:cs typeface="Arial (Body)"/>
                </a:endParaRPr>
              </a:p>
            </p:txBody>
          </p:sp>
          <p:pic>
            <p:nvPicPr>
              <p:cNvPr id="239" name="Picture 16" descr="http://it1.com/wp-content/grand-media/image/IBM_logo_id20.png"/>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12338816" y="1696454"/>
                <a:ext cx="536197" cy="21614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40" name="Rounded Rectangle 239"/>
              <p:cNvSpPr/>
              <p:nvPr/>
            </p:nvSpPr>
            <p:spPr>
              <a:xfrm>
                <a:off x="11812016" y="2046039"/>
                <a:ext cx="759645" cy="409362"/>
              </a:xfrm>
              <a:prstGeom prst="roundRect">
                <a:avLst/>
              </a:prstGeom>
              <a:solidFill>
                <a:schemeClr val="bg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GB" sz="2400" dirty="0">
                  <a:solidFill>
                    <a:srgbClr val="FFFFFF"/>
                  </a:solidFill>
                  <a:latin typeface="Arial"/>
                </a:endParaRPr>
              </a:p>
            </p:txBody>
          </p:sp>
          <p:pic>
            <p:nvPicPr>
              <p:cNvPr id="241" name="Picture 2" descr="http://www.novell.com/common/img/hdr/hdr_2009_logo.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1907041" y="2126895"/>
                <a:ext cx="569595" cy="247650"/>
              </a:xfrm>
              <a:prstGeom prst="rect">
                <a:avLst/>
              </a:prstGeom>
              <a:noFill/>
              <a:extLst>
                <a:ext uri="{909E8E84-426E-40dd-AFC4-6F175D3DCCD1}">
                  <a14:hiddenFill xmlns:a14="http://schemas.microsoft.com/office/drawing/2010/main">
                    <a:solidFill>
                      <a:srgbClr val="FFFFFF"/>
                    </a:solidFill>
                  </a14:hiddenFill>
                </a:ext>
              </a:extLst>
            </p:spPr>
          </p:pic>
          <p:sp>
            <p:nvSpPr>
              <p:cNvPr id="242" name="Rounded Rectangle 241"/>
              <p:cNvSpPr/>
              <p:nvPr/>
            </p:nvSpPr>
            <p:spPr>
              <a:xfrm>
                <a:off x="12227092" y="2513899"/>
                <a:ext cx="759645" cy="409362"/>
              </a:xfrm>
              <a:prstGeom prst="roundRect">
                <a:avLst/>
              </a:prstGeom>
              <a:solidFill>
                <a:schemeClr val="bg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GB" sz="2400" dirty="0">
                  <a:solidFill>
                    <a:srgbClr val="FFFFFF"/>
                  </a:solidFill>
                  <a:latin typeface="Arial"/>
                </a:endParaRPr>
              </a:p>
            </p:txBody>
          </p:sp>
          <p:pic>
            <p:nvPicPr>
              <p:cNvPr id="243" name="Picture 12" descr="http://upload.wikimedia.org/wikipedia/commons/6/6e/Digital_Equipment_Corporation_1993_logo.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2291750" y="2619575"/>
                <a:ext cx="630329" cy="198010"/>
              </a:xfrm>
              <a:prstGeom prst="rect">
                <a:avLst/>
              </a:prstGeom>
              <a:solidFill>
                <a:schemeClr val="bg2"/>
              </a:solidFill>
              <a:extLst/>
            </p:spPr>
          </p:pic>
          <p:sp>
            <p:nvSpPr>
              <p:cNvPr id="244" name="Rounded Rectangle 243"/>
              <p:cNvSpPr/>
              <p:nvPr/>
            </p:nvSpPr>
            <p:spPr>
              <a:xfrm>
                <a:off x="12671166" y="2036235"/>
                <a:ext cx="759645" cy="409362"/>
              </a:xfrm>
              <a:prstGeom prst="roundRect">
                <a:avLst/>
              </a:prstGeom>
              <a:solidFill>
                <a:schemeClr val="bg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GB" sz="2400" dirty="0">
                  <a:solidFill>
                    <a:srgbClr val="FFFFFF"/>
                  </a:solidFill>
                  <a:latin typeface="Arial"/>
                </a:endParaRPr>
              </a:p>
            </p:txBody>
          </p:sp>
          <p:pic>
            <p:nvPicPr>
              <p:cNvPr id="245" name="Picture 14" descr="http://www.lpzmedia.com/wp-content/uploads/2013/05/Apple-logo-icon-Aluminum-300x300.png"/>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l="6061"/>
              <a:stretch/>
            </p:blipFill>
            <p:spPr bwMode="auto">
              <a:xfrm>
                <a:off x="12875012" y="2040662"/>
                <a:ext cx="376229" cy="400508"/>
              </a:xfrm>
              <a:prstGeom prst="rect">
                <a:avLst/>
              </a:prstGeom>
              <a:noFill/>
              <a:ln>
                <a:noFill/>
              </a:ln>
              <a:extLst>
                <a:ext uri="{909E8E84-426E-40dd-AFC4-6F175D3DCCD1}">
                  <a14:hiddenFill xmlns:a14="http://schemas.microsoft.com/office/drawing/2010/main">
                    <a:solidFill>
                      <a:srgbClr val="FFFFFF"/>
                    </a:solidFill>
                  </a14:hiddenFill>
                </a:ext>
              </a:extLst>
            </p:spPr>
          </p:pic>
        </p:grpSp>
      </p:grpSp>
      <p:grpSp>
        <p:nvGrpSpPr>
          <p:cNvPr id="246" name="Group 245"/>
          <p:cNvGrpSpPr/>
          <p:nvPr/>
        </p:nvGrpSpPr>
        <p:grpSpPr>
          <a:xfrm>
            <a:off x="591893" y="4903725"/>
            <a:ext cx="5275507" cy="1722331"/>
            <a:chOff x="443920" y="3677792"/>
            <a:chExt cx="3956630" cy="1291748"/>
          </a:xfrm>
        </p:grpSpPr>
        <p:sp>
          <p:nvSpPr>
            <p:cNvPr id="247" name="Rectangle 246"/>
            <p:cNvSpPr/>
            <p:nvPr/>
          </p:nvSpPr>
          <p:spPr>
            <a:xfrm>
              <a:off x="443920" y="3677792"/>
              <a:ext cx="3956630" cy="1291748"/>
            </a:xfrm>
            <a:prstGeom prst="rect">
              <a:avLst/>
            </a:prstGeom>
            <a:gradFill flip="none" rotWithShape="1">
              <a:gsLst>
                <a:gs pos="0">
                  <a:schemeClr val="accent1"/>
                </a:gs>
                <a:gs pos="100000">
                  <a:sysClr val="windowText" lastClr="000000">
                    <a:alpha val="0"/>
                  </a:sysClr>
                </a:gs>
              </a:gsLst>
              <a:lin ang="5400000" scaled="1"/>
              <a:tileRect/>
            </a:gradFill>
          </p:spPr>
          <p:txBody>
            <a:bodyPr vert="horz" lIns="0" tIns="365760" rIns="0" bIns="34269" rtlCol="0" anchor="t">
              <a:noAutofit/>
            </a:bodyPr>
            <a:lstStyle/>
            <a:p>
              <a:pPr algn="ctr" defTabSz="1218156">
                <a:spcBef>
                  <a:spcPct val="0"/>
                </a:spcBef>
                <a:defRPr/>
              </a:pPr>
              <a:endParaRPr lang="en-US" sz="2400" b="1" kern="0" dirty="0">
                <a:solidFill>
                  <a:sysClr val="window" lastClr="FFFFFF"/>
                </a:solidFill>
                <a:latin typeface="Arial"/>
              </a:endParaRPr>
            </a:p>
          </p:txBody>
        </p:sp>
        <p:sp>
          <p:nvSpPr>
            <p:cNvPr id="248" name="TextBox 247"/>
            <p:cNvSpPr txBox="1"/>
            <p:nvPr/>
          </p:nvSpPr>
          <p:spPr>
            <a:xfrm>
              <a:off x="741716" y="3677792"/>
              <a:ext cx="3361039" cy="288541"/>
            </a:xfrm>
            <a:prstGeom prst="rect">
              <a:avLst/>
            </a:prstGeom>
            <a:noFill/>
          </p:spPr>
          <p:txBody>
            <a:bodyPr wrap="square" rtlCol="0">
              <a:spAutoFit/>
            </a:bodyPr>
            <a:lstStyle/>
            <a:p>
              <a:pPr algn="ctr" defTabSz="1218716"/>
              <a:r>
                <a:rPr lang="en-US" dirty="0">
                  <a:solidFill>
                    <a:srgbClr val="FFFFFF"/>
                  </a:solidFill>
                  <a:latin typeface="Arial"/>
                </a:rPr>
                <a:t>The Internet</a:t>
              </a:r>
            </a:p>
          </p:txBody>
        </p:sp>
        <p:grpSp>
          <p:nvGrpSpPr>
            <p:cNvPr id="249" name="Group 4"/>
            <p:cNvGrpSpPr>
              <a:grpSpLocks/>
            </p:cNvGrpSpPr>
            <p:nvPr/>
          </p:nvGrpSpPr>
          <p:grpSpPr bwMode="auto">
            <a:xfrm>
              <a:off x="2110399" y="4022862"/>
              <a:ext cx="623673" cy="577610"/>
              <a:chOff x="4956175" y="720726"/>
              <a:chExt cx="1039813" cy="1036637"/>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effectLst>
              <a:outerShdw blurRad="50800" dist="38100" dir="2700000" algn="tl" rotWithShape="0">
                <a:prstClr val="black">
                  <a:alpha val="40000"/>
                </a:prstClr>
              </a:outerShdw>
            </a:effectLst>
          </p:grpSpPr>
          <p:sp>
            <p:nvSpPr>
              <p:cNvPr id="251" name="Freeform 23"/>
              <p:cNvSpPr>
                <a:spLocks/>
              </p:cNvSpPr>
              <p:nvPr/>
            </p:nvSpPr>
            <p:spPr bwMode="auto">
              <a:xfrm>
                <a:off x="4956175" y="1216953"/>
                <a:ext cx="96407" cy="285500"/>
              </a:xfrm>
              <a:custGeom>
                <a:avLst/>
                <a:gdLst>
                  <a:gd name="T0" fmla="*/ 0 w 52"/>
                  <a:gd name="T1" fmla="*/ 0 h 155"/>
                  <a:gd name="T2" fmla="*/ 0 w 52"/>
                  <a:gd name="T3" fmla="*/ 12 h 155"/>
                  <a:gd name="T4" fmla="*/ 44 w 52"/>
                  <a:gd name="T5" fmla="*/ 155 h 155"/>
                  <a:gd name="T6" fmla="*/ 52 w 52"/>
                  <a:gd name="T7" fmla="*/ 81 h 155"/>
                  <a:gd name="T8" fmla="*/ 35 w 52"/>
                  <a:gd name="T9" fmla="*/ 55 h 155"/>
                  <a:gd name="T10" fmla="*/ 38 w 52"/>
                  <a:gd name="T11" fmla="*/ 42 h 155"/>
                  <a:gd name="T12" fmla="*/ 34 w 52"/>
                  <a:gd name="T13" fmla="*/ 38 h 155"/>
                  <a:gd name="T14" fmla="*/ 0 w 5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155">
                    <a:moveTo>
                      <a:pt x="0" y="0"/>
                    </a:moveTo>
                    <a:cubicBezTo>
                      <a:pt x="0" y="4"/>
                      <a:pt x="0" y="8"/>
                      <a:pt x="0" y="12"/>
                    </a:cubicBezTo>
                    <a:cubicBezTo>
                      <a:pt x="0" y="62"/>
                      <a:pt x="16" y="111"/>
                      <a:pt x="44" y="155"/>
                    </a:cubicBezTo>
                    <a:cubicBezTo>
                      <a:pt x="45" y="136"/>
                      <a:pt x="47" y="111"/>
                      <a:pt x="52" y="81"/>
                    </a:cubicBezTo>
                    <a:cubicBezTo>
                      <a:pt x="41" y="76"/>
                      <a:pt x="35" y="66"/>
                      <a:pt x="35" y="55"/>
                    </a:cubicBezTo>
                    <a:cubicBezTo>
                      <a:pt x="34" y="50"/>
                      <a:pt x="36" y="46"/>
                      <a:pt x="38" y="42"/>
                    </a:cubicBezTo>
                    <a:cubicBezTo>
                      <a:pt x="37" y="40"/>
                      <a:pt x="35" y="39"/>
                      <a:pt x="34" y="38"/>
                    </a:cubicBezTo>
                    <a:cubicBezTo>
                      <a:pt x="21" y="26"/>
                      <a:pt x="10" y="13"/>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83174">
                  <a:defRPr/>
                </a:pPr>
                <a:endParaRPr lang="en-US" sz="500" dirty="0">
                  <a:solidFill>
                    <a:srgbClr val="000000"/>
                  </a:solidFill>
                  <a:latin typeface="Arial"/>
                </a:endParaRPr>
              </a:p>
            </p:txBody>
          </p:sp>
          <p:sp>
            <p:nvSpPr>
              <p:cNvPr id="252" name="Freeform 24"/>
              <p:cNvSpPr>
                <a:spLocks/>
              </p:cNvSpPr>
              <p:nvPr/>
            </p:nvSpPr>
            <p:spPr bwMode="auto">
              <a:xfrm>
                <a:off x="5069798" y="1359703"/>
                <a:ext cx="313320" cy="210726"/>
              </a:xfrm>
              <a:custGeom>
                <a:avLst/>
                <a:gdLst>
                  <a:gd name="T0" fmla="*/ 22 w 170"/>
                  <a:gd name="T1" fmla="*/ 0 h 114"/>
                  <a:gd name="T2" fmla="*/ 8 w 170"/>
                  <a:gd name="T3" fmla="*/ 6 h 114"/>
                  <a:gd name="T4" fmla="*/ 0 w 170"/>
                  <a:gd name="T5" fmla="*/ 101 h 114"/>
                  <a:gd name="T6" fmla="*/ 11 w 170"/>
                  <a:gd name="T7" fmla="*/ 114 h 114"/>
                  <a:gd name="T8" fmla="*/ 170 w 170"/>
                  <a:gd name="T9" fmla="*/ 69 h 114"/>
                  <a:gd name="T10" fmla="*/ 170 w 170"/>
                  <a:gd name="T11" fmla="*/ 67 h 114"/>
                  <a:gd name="T12" fmla="*/ 160 w 170"/>
                  <a:gd name="T13" fmla="*/ 64 h 114"/>
                  <a:gd name="T14" fmla="*/ 22 w 170"/>
                  <a:gd name="T15" fmla="*/ 0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114">
                    <a:moveTo>
                      <a:pt x="22" y="0"/>
                    </a:moveTo>
                    <a:cubicBezTo>
                      <a:pt x="18" y="4"/>
                      <a:pt x="13" y="6"/>
                      <a:pt x="8" y="6"/>
                    </a:cubicBezTo>
                    <a:cubicBezTo>
                      <a:pt x="0" y="49"/>
                      <a:pt x="0" y="83"/>
                      <a:pt x="0" y="101"/>
                    </a:cubicBezTo>
                    <a:cubicBezTo>
                      <a:pt x="4" y="105"/>
                      <a:pt x="8" y="110"/>
                      <a:pt x="11" y="114"/>
                    </a:cubicBezTo>
                    <a:cubicBezTo>
                      <a:pt x="36" y="112"/>
                      <a:pt x="96" y="103"/>
                      <a:pt x="170" y="69"/>
                    </a:cubicBezTo>
                    <a:cubicBezTo>
                      <a:pt x="170" y="68"/>
                      <a:pt x="170" y="68"/>
                      <a:pt x="170" y="67"/>
                    </a:cubicBezTo>
                    <a:cubicBezTo>
                      <a:pt x="167" y="66"/>
                      <a:pt x="164" y="65"/>
                      <a:pt x="160" y="64"/>
                    </a:cubicBezTo>
                    <a:cubicBezTo>
                      <a:pt x="109" y="50"/>
                      <a:pt x="63" y="28"/>
                      <a:pt x="2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83174">
                  <a:defRPr/>
                </a:pPr>
                <a:endParaRPr lang="en-US" sz="500" dirty="0">
                  <a:solidFill>
                    <a:srgbClr val="000000"/>
                  </a:solidFill>
                  <a:latin typeface="Arial"/>
                </a:endParaRPr>
              </a:p>
            </p:txBody>
          </p:sp>
          <p:sp>
            <p:nvSpPr>
              <p:cNvPr id="253" name="Freeform 25"/>
              <p:cNvSpPr>
                <a:spLocks/>
              </p:cNvSpPr>
              <p:nvPr/>
            </p:nvSpPr>
            <p:spPr bwMode="auto">
              <a:xfrm>
                <a:off x="5104229" y="914457"/>
                <a:ext cx="526792" cy="537013"/>
              </a:xfrm>
              <a:custGeom>
                <a:avLst/>
                <a:gdLst>
                  <a:gd name="T0" fmla="*/ 129 w 285"/>
                  <a:gd name="T1" fmla="*/ 0 h 292"/>
                  <a:gd name="T2" fmla="*/ 119 w 285"/>
                  <a:gd name="T3" fmla="*/ 0 h 292"/>
                  <a:gd name="T4" fmla="*/ 117 w 285"/>
                  <a:gd name="T5" fmla="*/ 0 h 292"/>
                  <a:gd name="T6" fmla="*/ 90 w 285"/>
                  <a:gd name="T7" fmla="*/ 21 h 292"/>
                  <a:gd name="T8" fmla="*/ 89 w 285"/>
                  <a:gd name="T9" fmla="*/ 21 h 292"/>
                  <a:gd name="T10" fmla="*/ 82 w 285"/>
                  <a:gd name="T11" fmla="*/ 20 h 292"/>
                  <a:gd name="T12" fmla="*/ 36 w 285"/>
                  <a:gd name="T13" fmla="*/ 97 h 292"/>
                  <a:gd name="T14" fmla="*/ 0 w 285"/>
                  <a:gd name="T15" fmla="*/ 196 h 292"/>
                  <a:gd name="T16" fmla="*/ 13 w 285"/>
                  <a:gd name="T17" fmla="*/ 220 h 292"/>
                  <a:gd name="T18" fmla="*/ 12 w 285"/>
                  <a:gd name="T19" fmla="*/ 228 h 292"/>
                  <a:gd name="T20" fmla="*/ 146 w 285"/>
                  <a:gd name="T21" fmla="*/ 290 h 292"/>
                  <a:gd name="T22" fmla="*/ 156 w 285"/>
                  <a:gd name="T23" fmla="*/ 292 h 292"/>
                  <a:gd name="T24" fmla="*/ 180 w 285"/>
                  <a:gd name="T25" fmla="*/ 279 h 292"/>
                  <a:gd name="T26" fmla="*/ 188 w 285"/>
                  <a:gd name="T27" fmla="*/ 281 h 292"/>
                  <a:gd name="T28" fmla="*/ 237 w 285"/>
                  <a:gd name="T29" fmla="*/ 191 h 292"/>
                  <a:gd name="T30" fmla="*/ 285 w 285"/>
                  <a:gd name="T31" fmla="*/ 39 h 292"/>
                  <a:gd name="T32" fmla="*/ 270 w 285"/>
                  <a:gd name="T33" fmla="*/ 16 h 292"/>
                  <a:gd name="T34" fmla="*/ 230 w 285"/>
                  <a:gd name="T35" fmla="*/ 8 h 292"/>
                  <a:gd name="T36" fmla="*/ 129 w 285"/>
                  <a:gd name="T37"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5" h="292">
                    <a:moveTo>
                      <a:pt x="129" y="0"/>
                    </a:moveTo>
                    <a:cubicBezTo>
                      <a:pt x="126" y="0"/>
                      <a:pt x="122" y="0"/>
                      <a:pt x="119" y="0"/>
                    </a:cubicBezTo>
                    <a:cubicBezTo>
                      <a:pt x="118" y="0"/>
                      <a:pt x="118" y="0"/>
                      <a:pt x="117" y="0"/>
                    </a:cubicBezTo>
                    <a:cubicBezTo>
                      <a:pt x="114" y="12"/>
                      <a:pt x="102" y="21"/>
                      <a:pt x="90" y="21"/>
                    </a:cubicBezTo>
                    <a:cubicBezTo>
                      <a:pt x="89" y="21"/>
                      <a:pt x="89" y="21"/>
                      <a:pt x="89" y="21"/>
                    </a:cubicBezTo>
                    <a:cubicBezTo>
                      <a:pt x="87" y="21"/>
                      <a:pt x="84" y="20"/>
                      <a:pt x="82" y="20"/>
                    </a:cubicBezTo>
                    <a:cubicBezTo>
                      <a:pt x="64" y="45"/>
                      <a:pt x="49" y="71"/>
                      <a:pt x="36" y="97"/>
                    </a:cubicBezTo>
                    <a:cubicBezTo>
                      <a:pt x="21" y="128"/>
                      <a:pt x="9" y="161"/>
                      <a:pt x="0" y="196"/>
                    </a:cubicBezTo>
                    <a:cubicBezTo>
                      <a:pt x="8" y="202"/>
                      <a:pt x="13" y="211"/>
                      <a:pt x="13" y="220"/>
                    </a:cubicBezTo>
                    <a:cubicBezTo>
                      <a:pt x="13" y="223"/>
                      <a:pt x="13" y="226"/>
                      <a:pt x="12" y="228"/>
                    </a:cubicBezTo>
                    <a:cubicBezTo>
                      <a:pt x="51" y="255"/>
                      <a:pt x="96" y="276"/>
                      <a:pt x="146" y="290"/>
                    </a:cubicBezTo>
                    <a:cubicBezTo>
                      <a:pt x="149" y="290"/>
                      <a:pt x="153" y="291"/>
                      <a:pt x="156" y="292"/>
                    </a:cubicBezTo>
                    <a:cubicBezTo>
                      <a:pt x="161" y="284"/>
                      <a:pt x="171" y="279"/>
                      <a:pt x="180" y="279"/>
                    </a:cubicBezTo>
                    <a:cubicBezTo>
                      <a:pt x="183" y="279"/>
                      <a:pt x="186" y="280"/>
                      <a:pt x="188" y="281"/>
                    </a:cubicBezTo>
                    <a:cubicBezTo>
                      <a:pt x="207" y="252"/>
                      <a:pt x="223" y="222"/>
                      <a:pt x="237" y="191"/>
                    </a:cubicBezTo>
                    <a:cubicBezTo>
                      <a:pt x="259" y="143"/>
                      <a:pt x="275" y="92"/>
                      <a:pt x="285" y="39"/>
                    </a:cubicBezTo>
                    <a:cubicBezTo>
                      <a:pt x="276" y="34"/>
                      <a:pt x="271" y="25"/>
                      <a:pt x="270" y="16"/>
                    </a:cubicBezTo>
                    <a:cubicBezTo>
                      <a:pt x="257" y="13"/>
                      <a:pt x="243" y="10"/>
                      <a:pt x="230" y="8"/>
                    </a:cubicBezTo>
                    <a:cubicBezTo>
                      <a:pt x="197" y="2"/>
                      <a:pt x="163" y="0"/>
                      <a:pt x="12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83174">
                  <a:defRPr/>
                </a:pPr>
                <a:endParaRPr lang="en-US" sz="500" dirty="0">
                  <a:solidFill>
                    <a:srgbClr val="000000"/>
                  </a:solidFill>
                  <a:latin typeface="Arial"/>
                </a:endParaRPr>
              </a:p>
            </p:txBody>
          </p:sp>
          <p:sp>
            <p:nvSpPr>
              <p:cNvPr id="254" name="Freeform 26"/>
              <p:cNvSpPr>
                <a:spLocks/>
              </p:cNvSpPr>
              <p:nvPr/>
            </p:nvSpPr>
            <p:spPr bwMode="auto">
              <a:xfrm>
                <a:off x="4963061" y="917857"/>
                <a:ext cx="268561" cy="356874"/>
              </a:xfrm>
              <a:custGeom>
                <a:avLst/>
                <a:gdLst>
                  <a:gd name="T0" fmla="*/ 140 w 145"/>
                  <a:gd name="T1" fmla="*/ 0 h 192"/>
                  <a:gd name="T2" fmla="*/ 52 w 145"/>
                  <a:gd name="T3" fmla="*/ 15 h 192"/>
                  <a:gd name="T4" fmla="*/ 0 w 145"/>
                  <a:gd name="T5" fmla="*/ 136 h 192"/>
                  <a:gd name="T6" fmla="*/ 47 w 145"/>
                  <a:gd name="T7" fmla="*/ 192 h 192"/>
                  <a:gd name="T8" fmla="*/ 60 w 145"/>
                  <a:gd name="T9" fmla="*/ 189 h 192"/>
                  <a:gd name="T10" fmla="*/ 98 w 145"/>
                  <a:gd name="T11" fmla="*/ 87 h 192"/>
                  <a:gd name="T12" fmla="*/ 145 w 145"/>
                  <a:gd name="T13" fmla="*/ 8 h 192"/>
                  <a:gd name="T14" fmla="*/ 140 w 145"/>
                  <a:gd name="T15" fmla="*/ 0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192">
                    <a:moveTo>
                      <a:pt x="140" y="0"/>
                    </a:moveTo>
                    <a:cubicBezTo>
                      <a:pt x="99" y="4"/>
                      <a:pt x="68" y="11"/>
                      <a:pt x="52" y="15"/>
                    </a:cubicBezTo>
                    <a:cubicBezTo>
                      <a:pt x="25" y="52"/>
                      <a:pt x="6" y="94"/>
                      <a:pt x="0" y="136"/>
                    </a:cubicBezTo>
                    <a:cubicBezTo>
                      <a:pt x="7" y="147"/>
                      <a:pt x="21" y="168"/>
                      <a:pt x="47" y="192"/>
                    </a:cubicBezTo>
                    <a:cubicBezTo>
                      <a:pt x="51" y="190"/>
                      <a:pt x="56" y="189"/>
                      <a:pt x="60" y="189"/>
                    </a:cubicBezTo>
                    <a:cubicBezTo>
                      <a:pt x="70" y="153"/>
                      <a:pt x="83" y="119"/>
                      <a:pt x="98" y="87"/>
                    </a:cubicBezTo>
                    <a:cubicBezTo>
                      <a:pt x="111" y="60"/>
                      <a:pt x="127" y="34"/>
                      <a:pt x="145" y="8"/>
                    </a:cubicBezTo>
                    <a:cubicBezTo>
                      <a:pt x="143" y="6"/>
                      <a:pt x="141" y="3"/>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83174">
                  <a:defRPr/>
                </a:pPr>
                <a:endParaRPr lang="en-US" sz="500" dirty="0">
                  <a:solidFill>
                    <a:srgbClr val="000000"/>
                  </a:solidFill>
                  <a:latin typeface="Arial"/>
                </a:endParaRPr>
              </a:p>
            </p:txBody>
          </p:sp>
          <p:sp>
            <p:nvSpPr>
              <p:cNvPr id="255" name="Freeform 27"/>
              <p:cNvSpPr>
                <a:spLocks/>
              </p:cNvSpPr>
              <p:nvPr/>
            </p:nvSpPr>
            <p:spPr bwMode="auto">
              <a:xfrm>
                <a:off x="5899581" y="962041"/>
                <a:ext cx="61976" cy="101964"/>
              </a:xfrm>
              <a:custGeom>
                <a:avLst/>
                <a:gdLst>
                  <a:gd name="T0" fmla="*/ 2 w 33"/>
                  <a:gd name="T1" fmla="*/ 0 h 55"/>
                  <a:gd name="T2" fmla="*/ 0 w 33"/>
                  <a:gd name="T3" fmla="*/ 13 h 55"/>
                  <a:gd name="T4" fmla="*/ 15 w 33"/>
                  <a:gd name="T5" fmla="*/ 37 h 55"/>
                  <a:gd name="T6" fmla="*/ 14 w 33"/>
                  <a:gd name="T7" fmla="*/ 44 h 55"/>
                  <a:gd name="T8" fmla="*/ 33 w 33"/>
                  <a:gd name="T9" fmla="*/ 55 h 55"/>
                  <a:gd name="T10" fmla="*/ 2 w 33"/>
                  <a:gd name="T11" fmla="*/ 0 h 55"/>
                </a:gdLst>
                <a:ahLst/>
                <a:cxnLst>
                  <a:cxn ang="0">
                    <a:pos x="T0" y="T1"/>
                  </a:cxn>
                  <a:cxn ang="0">
                    <a:pos x="T2" y="T3"/>
                  </a:cxn>
                  <a:cxn ang="0">
                    <a:pos x="T4" y="T5"/>
                  </a:cxn>
                  <a:cxn ang="0">
                    <a:pos x="T6" y="T7"/>
                  </a:cxn>
                  <a:cxn ang="0">
                    <a:pos x="T8" y="T9"/>
                  </a:cxn>
                  <a:cxn ang="0">
                    <a:pos x="T10" y="T11"/>
                  </a:cxn>
                </a:cxnLst>
                <a:rect l="0" t="0" r="r" b="b"/>
                <a:pathLst>
                  <a:path w="33" h="55">
                    <a:moveTo>
                      <a:pt x="2" y="0"/>
                    </a:moveTo>
                    <a:cubicBezTo>
                      <a:pt x="2" y="4"/>
                      <a:pt x="1" y="8"/>
                      <a:pt x="0" y="13"/>
                    </a:cubicBezTo>
                    <a:cubicBezTo>
                      <a:pt x="9" y="18"/>
                      <a:pt x="14" y="27"/>
                      <a:pt x="15" y="37"/>
                    </a:cubicBezTo>
                    <a:cubicBezTo>
                      <a:pt x="15" y="40"/>
                      <a:pt x="15" y="42"/>
                      <a:pt x="14" y="44"/>
                    </a:cubicBezTo>
                    <a:cubicBezTo>
                      <a:pt x="21" y="47"/>
                      <a:pt x="27" y="51"/>
                      <a:pt x="33" y="55"/>
                    </a:cubicBezTo>
                    <a:cubicBezTo>
                      <a:pt x="25" y="36"/>
                      <a:pt x="15" y="17"/>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83174">
                  <a:defRPr/>
                </a:pPr>
                <a:endParaRPr lang="en-US" sz="500" dirty="0">
                  <a:solidFill>
                    <a:srgbClr val="000000"/>
                  </a:solidFill>
                  <a:latin typeface="Arial"/>
                </a:endParaRPr>
              </a:p>
            </p:txBody>
          </p:sp>
          <p:sp>
            <p:nvSpPr>
              <p:cNvPr id="256" name="Freeform 28"/>
              <p:cNvSpPr>
                <a:spLocks/>
              </p:cNvSpPr>
              <p:nvPr/>
            </p:nvSpPr>
            <p:spPr bwMode="auto">
              <a:xfrm>
                <a:off x="5675782" y="768309"/>
                <a:ext cx="199699" cy="224322"/>
              </a:xfrm>
              <a:custGeom>
                <a:avLst/>
                <a:gdLst>
                  <a:gd name="T0" fmla="*/ 3 w 109"/>
                  <a:gd name="T1" fmla="*/ 0 h 121"/>
                  <a:gd name="T2" fmla="*/ 0 w 109"/>
                  <a:gd name="T3" fmla="*/ 66 h 121"/>
                  <a:gd name="T4" fmla="*/ 18 w 109"/>
                  <a:gd name="T5" fmla="*/ 93 h 121"/>
                  <a:gd name="T6" fmla="*/ 18 w 109"/>
                  <a:gd name="T7" fmla="*/ 93 h 121"/>
                  <a:gd name="T8" fmla="*/ 85 w 109"/>
                  <a:gd name="T9" fmla="*/ 121 h 121"/>
                  <a:gd name="T10" fmla="*/ 104 w 109"/>
                  <a:gd name="T11" fmla="*/ 113 h 121"/>
                  <a:gd name="T12" fmla="*/ 109 w 109"/>
                  <a:gd name="T13" fmla="*/ 85 h 121"/>
                  <a:gd name="T14" fmla="*/ 3 w 109"/>
                  <a:gd name="T15" fmla="*/ 0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121">
                    <a:moveTo>
                      <a:pt x="3" y="0"/>
                    </a:moveTo>
                    <a:cubicBezTo>
                      <a:pt x="3" y="21"/>
                      <a:pt x="2" y="43"/>
                      <a:pt x="0" y="66"/>
                    </a:cubicBezTo>
                    <a:cubicBezTo>
                      <a:pt x="11" y="70"/>
                      <a:pt x="18" y="81"/>
                      <a:pt x="18" y="93"/>
                    </a:cubicBezTo>
                    <a:cubicBezTo>
                      <a:pt x="18" y="93"/>
                      <a:pt x="18" y="93"/>
                      <a:pt x="18" y="93"/>
                    </a:cubicBezTo>
                    <a:cubicBezTo>
                      <a:pt x="41" y="101"/>
                      <a:pt x="63" y="111"/>
                      <a:pt x="85" y="121"/>
                    </a:cubicBezTo>
                    <a:cubicBezTo>
                      <a:pt x="90" y="116"/>
                      <a:pt x="97" y="113"/>
                      <a:pt x="104" y="113"/>
                    </a:cubicBezTo>
                    <a:cubicBezTo>
                      <a:pt x="107" y="101"/>
                      <a:pt x="108" y="92"/>
                      <a:pt x="109" y="85"/>
                    </a:cubicBezTo>
                    <a:cubicBezTo>
                      <a:pt x="79" y="50"/>
                      <a:pt x="43" y="2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83174">
                  <a:defRPr/>
                </a:pPr>
                <a:endParaRPr lang="en-US" sz="500" dirty="0">
                  <a:solidFill>
                    <a:srgbClr val="000000"/>
                  </a:solidFill>
                  <a:latin typeface="Arial"/>
                </a:endParaRPr>
              </a:p>
            </p:txBody>
          </p:sp>
          <p:sp>
            <p:nvSpPr>
              <p:cNvPr id="257" name="Freeform 29"/>
              <p:cNvSpPr>
                <a:spLocks/>
              </p:cNvSpPr>
              <p:nvPr/>
            </p:nvSpPr>
            <p:spPr bwMode="auto">
              <a:xfrm>
                <a:off x="5090457" y="724124"/>
                <a:ext cx="320206" cy="183536"/>
              </a:xfrm>
              <a:custGeom>
                <a:avLst/>
                <a:gdLst>
                  <a:gd name="T0" fmla="*/ 174 w 174"/>
                  <a:gd name="T1" fmla="*/ 0 h 99"/>
                  <a:gd name="T2" fmla="*/ 0 w 174"/>
                  <a:gd name="T3" fmla="*/ 99 h 99"/>
                  <a:gd name="T4" fmla="*/ 70 w 174"/>
                  <a:gd name="T5" fmla="*/ 88 h 99"/>
                  <a:gd name="T6" fmla="*/ 99 w 174"/>
                  <a:gd name="T7" fmla="*/ 65 h 99"/>
                  <a:gd name="T8" fmla="*/ 100 w 174"/>
                  <a:gd name="T9" fmla="*/ 65 h 99"/>
                  <a:gd name="T10" fmla="*/ 111 w 174"/>
                  <a:gd name="T11" fmla="*/ 67 h 99"/>
                  <a:gd name="T12" fmla="*/ 174 w 174"/>
                  <a:gd name="T13" fmla="*/ 0 h 99"/>
                </a:gdLst>
                <a:ahLst/>
                <a:cxnLst>
                  <a:cxn ang="0">
                    <a:pos x="T0" y="T1"/>
                  </a:cxn>
                  <a:cxn ang="0">
                    <a:pos x="T2" y="T3"/>
                  </a:cxn>
                  <a:cxn ang="0">
                    <a:pos x="T4" y="T5"/>
                  </a:cxn>
                  <a:cxn ang="0">
                    <a:pos x="T6" y="T7"/>
                  </a:cxn>
                  <a:cxn ang="0">
                    <a:pos x="T8" y="T9"/>
                  </a:cxn>
                  <a:cxn ang="0">
                    <a:pos x="T10" y="T11"/>
                  </a:cxn>
                  <a:cxn ang="0">
                    <a:pos x="T12" y="T13"/>
                  </a:cxn>
                </a:cxnLst>
                <a:rect l="0" t="0" r="r" b="b"/>
                <a:pathLst>
                  <a:path w="174" h="99">
                    <a:moveTo>
                      <a:pt x="174" y="0"/>
                    </a:moveTo>
                    <a:cubicBezTo>
                      <a:pt x="109" y="10"/>
                      <a:pt x="47" y="46"/>
                      <a:pt x="0" y="99"/>
                    </a:cubicBezTo>
                    <a:cubicBezTo>
                      <a:pt x="17" y="96"/>
                      <a:pt x="41" y="91"/>
                      <a:pt x="70" y="88"/>
                    </a:cubicBezTo>
                    <a:cubicBezTo>
                      <a:pt x="74" y="75"/>
                      <a:pt x="85" y="65"/>
                      <a:pt x="99" y="65"/>
                    </a:cubicBezTo>
                    <a:cubicBezTo>
                      <a:pt x="99" y="65"/>
                      <a:pt x="99" y="65"/>
                      <a:pt x="100" y="65"/>
                    </a:cubicBezTo>
                    <a:cubicBezTo>
                      <a:pt x="104" y="65"/>
                      <a:pt x="108" y="65"/>
                      <a:pt x="111" y="67"/>
                    </a:cubicBezTo>
                    <a:cubicBezTo>
                      <a:pt x="135" y="38"/>
                      <a:pt x="158" y="15"/>
                      <a:pt x="17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83174">
                  <a:defRPr/>
                </a:pPr>
                <a:endParaRPr lang="en-US" sz="500" dirty="0">
                  <a:solidFill>
                    <a:srgbClr val="000000"/>
                  </a:solidFill>
                  <a:latin typeface="Arial"/>
                </a:endParaRPr>
              </a:p>
            </p:txBody>
          </p:sp>
          <p:sp>
            <p:nvSpPr>
              <p:cNvPr id="258" name="Freeform 30"/>
              <p:cNvSpPr>
                <a:spLocks/>
              </p:cNvSpPr>
              <p:nvPr/>
            </p:nvSpPr>
            <p:spPr bwMode="auto">
              <a:xfrm>
                <a:off x="5317700" y="720726"/>
                <a:ext cx="333979" cy="190334"/>
              </a:xfrm>
              <a:custGeom>
                <a:avLst/>
                <a:gdLst>
                  <a:gd name="T0" fmla="*/ 86 w 181"/>
                  <a:gd name="T1" fmla="*/ 0 h 103"/>
                  <a:gd name="T2" fmla="*/ 86 w 181"/>
                  <a:gd name="T3" fmla="*/ 0 h 103"/>
                  <a:gd name="T4" fmla="*/ 79 w 181"/>
                  <a:gd name="T5" fmla="*/ 0 h 103"/>
                  <a:gd name="T6" fmla="*/ 0 w 181"/>
                  <a:gd name="T7" fmla="*/ 80 h 103"/>
                  <a:gd name="T8" fmla="*/ 3 w 181"/>
                  <a:gd name="T9" fmla="*/ 87 h 103"/>
                  <a:gd name="T10" fmla="*/ 4 w 181"/>
                  <a:gd name="T11" fmla="*/ 87 h 103"/>
                  <a:gd name="T12" fmla="*/ 16 w 181"/>
                  <a:gd name="T13" fmla="*/ 87 h 103"/>
                  <a:gd name="T14" fmla="*/ 117 w 181"/>
                  <a:gd name="T15" fmla="*/ 95 h 103"/>
                  <a:gd name="T16" fmla="*/ 158 w 181"/>
                  <a:gd name="T17" fmla="*/ 103 h 103"/>
                  <a:gd name="T18" fmla="*/ 177 w 181"/>
                  <a:gd name="T19" fmla="*/ 90 h 103"/>
                  <a:gd name="T20" fmla="*/ 180 w 181"/>
                  <a:gd name="T21" fmla="*/ 19 h 103"/>
                  <a:gd name="T22" fmla="*/ 86 w 181"/>
                  <a:gd name="T2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1" h="103">
                    <a:moveTo>
                      <a:pt x="86" y="0"/>
                    </a:moveTo>
                    <a:cubicBezTo>
                      <a:pt x="86" y="0"/>
                      <a:pt x="86" y="0"/>
                      <a:pt x="86" y="0"/>
                    </a:cubicBezTo>
                    <a:cubicBezTo>
                      <a:pt x="84" y="0"/>
                      <a:pt x="81" y="0"/>
                      <a:pt x="79" y="0"/>
                    </a:cubicBezTo>
                    <a:cubicBezTo>
                      <a:pt x="67" y="11"/>
                      <a:pt x="35" y="38"/>
                      <a:pt x="0" y="80"/>
                    </a:cubicBezTo>
                    <a:cubicBezTo>
                      <a:pt x="1" y="82"/>
                      <a:pt x="2" y="85"/>
                      <a:pt x="3" y="87"/>
                    </a:cubicBezTo>
                    <a:cubicBezTo>
                      <a:pt x="3" y="87"/>
                      <a:pt x="4" y="87"/>
                      <a:pt x="4" y="87"/>
                    </a:cubicBezTo>
                    <a:cubicBezTo>
                      <a:pt x="8" y="87"/>
                      <a:pt x="12" y="87"/>
                      <a:pt x="16" y="87"/>
                    </a:cubicBezTo>
                    <a:cubicBezTo>
                      <a:pt x="50" y="87"/>
                      <a:pt x="84" y="89"/>
                      <a:pt x="117" y="95"/>
                    </a:cubicBezTo>
                    <a:cubicBezTo>
                      <a:pt x="131" y="97"/>
                      <a:pt x="145" y="100"/>
                      <a:pt x="158" y="103"/>
                    </a:cubicBezTo>
                    <a:cubicBezTo>
                      <a:pt x="162" y="96"/>
                      <a:pt x="169" y="91"/>
                      <a:pt x="177" y="90"/>
                    </a:cubicBezTo>
                    <a:cubicBezTo>
                      <a:pt x="180" y="65"/>
                      <a:pt x="181" y="42"/>
                      <a:pt x="180" y="19"/>
                    </a:cubicBezTo>
                    <a:cubicBezTo>
                      <a:pt x="150" y="6"/>
                      <a:pt x="118"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83174">
                  <a:defRPr/>
                </a:pPr>
                <a:endParaRPr lang="en-US" sz="500" dirty="0">
                  <a:solidFill>
                    <a:srgbClr val="000000"/>
                  </a:solidFill>
                  <a:latin typeface="Arial"/>
                </a:endParaRPr>
              </a:p>
            </p:txBody>
          </p:sp>
          <p:sp>
            <p:nvSpPr>
              <p:cNvPr id="259" name="Freeform 31"/>
              <p:cNvSpPr>
                <a:spLocks/>
              </p:cNvSpPr>
              <p:nvPr/>
            </p:nvSpPr>
            <p:spPr bwMode="auto">
              <a:xfrm>
                <a:off x="5489855" y="1070803"/>
                <a:ext cx="495805" cy="421453"/>
              </a:xfrm>
              <a:custGeom>
                <a:avLst/>
                <a:gdLst>
                  <a:gd name="T0" fmla="*/ 228 w 268"/>
                  <a:gd name="T1" fmla="*/ 0 h 228"/>
                  <a:gd name="T2" fmla="*/ 209 w 268"/>
                  <a:gd name="T3" fmla="*/ 7 h 228"/>
                  <a:gd name="T4" fmla="*/ 205 w 268"/>
                  <a:gd name="T5" fmla="*/ 7 h 228"/>
                  <a:gd name="T6" fmla="*/ 70 w 268"/>
                  <a:gd name="T7" fmla="*/ 171 h 228"/>
                  <a:gd name="T8" fmla="*/ 0 w 268"/>
                  <a:gd name="T9" fmla="*/ 217 h 228"/>
                  <a:gd name="T10" fmla="*/ 1 w 268"/>
                  <a:gd name="T11" fmla="*/ 218 h 228"/>
                  <a:gd name="T12" fmla="*/ 113 w 268"/>
                  <a:gd name="T13" fmla="*/ 228 h 228"/>
                  <a:gd name="T14" fmla="*/ 128 w 268"/>
                  <a:gd name="T15" fmla="*/ 228 h 228"/>
                  <a:gd name="T16" fmla="*/ 148 w 268"/>
                  <a:gd name="T17" fmla="*/ 227 h 228"/>
                  <a:gd name="T18" fmla="*/ 176 w 268"/>
                  <a:gd name="T19" fmla="*/ 205 h 228"/>
                  <a:gd name="T20" fmla="*/ 177 w 268"/>
                  <a:gd name="T21" fmla="*/ 205 h 228"/>
                  <a:gd name="T22" fmla="*/ 187 w 268"/>
                  <a:gd name="T23" fmla="*/ 206 h 228"/>
                  <a:gd name="T24" fmla="*/ 268 w 268"/>
                  <a:gd name="T25" fmla="*/ 38 h 228"/>
                  <a:gd name="T26" fmla="*/ 264 w 268"/>
                  <a:gd name="T27" fmla="*/ 23 h 228"/>
                  <a:gd name="T28" fmla="*/ 228 w 268"/>
                  <a:gd name="T29"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8" h="228">
                    <a:moveTo>
                      <a:pt x="228" y="0"/>
                    </a:moveTo>
                    <a:cubicBezTo>
                      <a:pt x="223" y="4"/>
                      <a:pt x="217" y="7"/>
                      <a:pt x="209" y="7"/>
                    </a:cubicBezTo>
                    <a:cubicBezTo>
                      <a:pt x="208" y="7"/>
                      <a:pt x="207" y="7"/>
                      <a:pt x="205" y="7"/>
                    </a:cubicBezTo>
                    <a:cubicBezTo>
                      <a:pt x="187" y="51"/>
                      <a:pt x="148" y="114"/>
                      <a:pt x="70" y="171"/>
                    </a:cubicBezTo>
                    <a:cubicBezTo>
                      <a:pt x="48" y="188"/>
                      <a:pt x="25" y="203"/>
                      <a:pt x="0" y="217"/>
                    </a:cubicBezTo>
                    <a:cubicBezTo>
                      <a:pt x="1" y="217"/>
                      <a:pt x="1" y="218"/>
                      <a:pt x="1" y="218"/>
                    </a:cubicBezTo>
                    <a:cubicBezTo>
                      <a:pt x="38" y="225"/>
                      <a:pt x="75" y="228"/>
                      <a:pt x="113" y="228"/>
                    </a:cubicBezTo>
                    <a:cubicBezTo>
                      <a:pt x="118" y="228"/>
                      <a:pt x="123" y="228"/>
                      <a:pt x="128" y="228"/>
                    </a:cubicBezTo>
                    <a:cubicBezTo>
                      <a:pt x="135" y="228"/>
                      <a:pt x="141" y="227"/>
                      <a:pt x="148" y="227"/>
                    </a:cubicBezTo>
                    <a:cubicBezTo>
                      <a:pt x="151" y="214"/>
                      <a:pt x="163" y="205"/>
                      <a:pt x="176" y="205"/>
                    </a:cubicBezTo>
                    <a:cubicBezTo>
                      <a:pt x="176" y="205"/>
                      <a:pt x="177" y="205"/>
                      <a:pt x="177" y="205"/>
                    </a:cubicBezTo>
                    <a:cubicBezTo>
                      <a:pt x="180" y="205"/>
                      <a:pt x="184" y="205"/>
                      <a:pt x="187" y="206"/>
                    </a:cubicBezTo>
                    <a:cubicBezTo>
                      <a:pt x="241" y="134"/>
                      <a:pt x="263" y="61"/>
                      <a:pt x="268" y="38"/>
                    </a:cubicBezTo>
                    <a:cubicBezTo>
                      <a:pt x="267" y="33"/>
                      <a:pt x="265" y="28"/>
                      <a:pt x="264" y="23"/>
                    </a:cubicBezTo>
                    <a:cubicBezTo>
                      <a:pt x="256" y="17"/>
                      <a:pt x="244" y="9"/>
                      <a:pt x="2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83174">
                  <a:defRPr/>
                </a:pPr>
                <a:endParaRPr lang="en-US" sz="500" dirty="0">
                  <a:solidFill>
                    <a:srgbClr val="000000"/>
                  </a:solidFill>
                  <a:latin typeface="Arial"/>
                </a:endParaRPr>
              </a:p>
            </p:txBody>
          </p:sp>
          <p:sp>
            <p:nvSpPr>
              <p:cNvPr id="260" name="Freeform 32"/>
              <p:cNvSpPr>
                <a:spLocks/>
              </p:cNvSpPr>
              <p:nvPr/>
            </p:nvSpPr>
            <p:spPr bwMode="auto">
              <a:xfrm>
                <a:off x="5255725" y="1502453"/>
                <a:ext cx="513019" cy="254910"/>
              </a:xfrm>
              <a:custGeom>
                <a:avLst/>
                <a:gdLst>
                  <a:gd name="T0" fmla="*/ 125 w 277"/>
                  <a:gd name="T1" fmla="*/ 0 h 136"/>
                  <a:gd name="T2" fmla="*/ 98 w 277"/>
                  <a:gd name="T3" fmla="*/ 18 h 136"/>
                  <a:gd name="T4" fmla="*/ 98 w 277"/>
                  <a:gd name="T5" fmla="*/ 18 h 136"/>
                  <a:gd name="T6" fmla="*/ 88 w 277"/>
                  <a:gd name="T7" fmla="*/ 16 h 136"/>
                  <a:gd name="T8" fmla="*/ 0 w 277"/>
                  <a:gd name="T9" fmla="*/ 108 h 136"/>
                  <a:gd name="T10" fmla="*/ 91 w 277"/>
                  <a:gd name="T11" fmla="*/ 136 h 136"/>
                  <a:gd name="T12" fmla="*/ 277 w 277"/>
                  <a:gd name="T13" fmla="*/ 14 h 136"/>
                  <a:gd name="T14" fmla="*/ 274 w 277"/>
                  <a:gd name="T15" fmla="*/ 9 h 136"/>
                  <a:gd name="T16" fmla="*/ 253 w 277"/>
                  <a:gd name="T17" fmla="*/ 10 h 136"/>
                  <a:gd name="T18" fmla="*/ 237 w 277"/>
                  <a:gd name="T19" fmla="*/ 10 h 136"/>
                  <a:gd name="T20" fmla="*/ 125 w 277"/>
                  <a:gd name="T2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7" h="136">
                    <a:moveTo>
                      <a:pt x="125" y="0"/>
                    </a:moveTo>
                    <a:cubicBezTo>
                      <a:pt x="120" y="11"/>
                      <a:pt x="110" y="18"/>
                      <a:pt x="98" y="18"/>
                    </a:cubicBezTo>
                    <a:cubicBezTo>
                      <a:pt x="98" y="18"/>
                      <a:pt x="98" y="18"/>
                      <a:pt x="98" y="18"/>
                    </a:cubicBezTo>
                    <a:cubicBezTo>
                      <a:pt x="95" y="18"/>
                      <a:pt x="91" y="17"/>
                      <a:pt x="88" y="16"/>
                    </a:cubicBezTo>
                    <a:cubicBezTo>
                      <a:pt x="52" y="63"/>
                      <a:pt x="19" y="93"/>
                      <a:pt x="0" y="108"/>
                    </a:cubicBezTo>
                    <a:cubicBezTo>
                      <a:pt x="29" y="123"/>
                      <a:pt x="60" y="133"/>
                      <a:pt x="91" y="136"/>
                    </a:cubicBezTo>
                    <a:cubicBezTo>
                      <a:pt x="117" y="128"/>
                      <a:pt x="203" y="92"/>
                      <a:pt x="277" y="14"/>
                    </a:cubicBezTo>
                    <a:cubicBezTo>
                      <a:pt x="275" y="13"/>
                      <a:pt x="275" y="11"/>
                      <a:pt x="274" y="9"/>
                    </a:cubicBezTo>
                    <a:cubicBezTo>
                      <a:pt x="267" y="9"/>
                      <a:pt x="260" y="9"/>
                      <a:pt x="253" y="10"/>
                    </a:cubicBezTo>
                    <a:cubicBezTo>
                      <a:pt x="248" y="10"/>
                      <a:pt x="243" y="10"/>
                      <a:pt x="237" y="10"/>
                    </a:cubicBezTo>
                    <a:cubicBezTo>
                      <a:pt x="199" y="10"/>
                      <a:pt x="162" y="7"/>
                      <a:pt x="1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83174">
                  <a:defRPr/>
                </a:pPr>
                <a:endParaRPr lang="en-US" sz="500" dirty="0">
                  <a:solidFill>
                    <a:srgbClr val="000000"/>
                  </a:solidFill>
                  <a:latin typeface="Arial"/>
                </a:endParaRPr>
              </a:p>
            </p:txBody>
          </p:sp>
          <p:sp>
            <p:nvSpPr>
              <p:cNvPr id="261" name="Freeform 33"/>
              <p:cNvSpPr>
                <a:spLocks/>
              </p:cNvSpPr>
              <p:nvPr/>
            </p:nvSpPr>
            <p:spPr bwMode="auto">
              <a:xfrm>
                <a:off x="5858264" y="1216953"/>
                <a:ext cx="137724" cy="261708"/>
              </a:xfrm>
              <a:custGeom>
                <a:avLst/>
                <a:gdLst>
                  <a:gd name="T0" fmla="*/ 73 w 74"/>
                  <a:gd name="T1" fmla="*/ 0 h 143"/>
                  <a:gd name="T2" fmla="*/ 0 w 74"/>
                  <a:gd name="T3" fmla="*/ 138 h 143"/>
                  <a:gd name="T4" fmla="*/ 3 w 74"/>
                  <a:gd name="T5" fmla="*/ 143 h 143"/>
                  <a:gd name="T6" fmla="*/ 40 w 74"/>
                  <a:gd name="T7" fmla="*/ 137 h 143"/>
                  <a:gd name="T8" fmla="*/ 74 w 74"/>
                  <a:gd name="T9" fmla="*/ 13 h 143"/>
                  <a:gd name="T10" fmla="*/ 73 w 74"/>
                  <a:gd name="T11" fmla="*/ 0 h 143"/>
                </a:gdLst>
                <a:ahLst/>
                <a:cxnLst>
                  <a:cxn ang="0">
                    <a:pos x="T0" y="T1"/>
                  </a:cxn>
                  <a:cxn ang="0">
                    <a:pos x="T2" y="T3"/>
                  </a:cxn>
                  <a:cxn ang="0">
                    <a:pos x="T4" y="T5"/>
                  </a:cxn>
                  <a:cxn ang="0">
                    <a:pos x="T6" y="T7"/>
                  </a:cxn>
                  <a:cxn ang="0">
                    <a:pos x="T8" y="T9"/>
                  </a:cxn>
                  <a:cxn ang="0">
                    <a:pos x="T10" y="T11"/>
                  </a:cxn>
                </a:cxnLst>
                <a:rect l="0" t="0" r="r" b="b"/>
                <a:pathLst>
                  <a:path w="74" h="143">
                    <a:moveTo>
                      <a:pt x="73" y="0"/>
                    </a:moveTo>
                    <a:cubicBezTo>
                      <a:pt x="61" y="37"/>
                      <a:pt x="37" y="88"/>
                      <a:pt x="0" y="138"/>
                    </a:cubicBezTo>
                    <a:cubicBezTo>
                      <a:pt x="1" y="139"/>
                      <a:pt x="2" y="141"/>
                      <a:pt x="3" y="143"/>
                    </a:cubicBezTo>
                    <a:cubicBezTo>
                      <a:pt x="19" y="141"/>
                      <a:pt x="32" y="139"/>
                      <a:pt x="40" y="137"/>
                    </a:cubicBezTo>
                    <a:cubicBezTo>
                      <a:pt x="62" y="98"/>
                      <a:pt x="74" y="56"/>
                      <a:pt x="74" y="13"/>
                    </a:cubicBezTo>
                    <a:cubicBezTo>
                      <a:pt x="74" y="9"/>
                      <a:pt x="74" y="4"/>
                      <a:pt x="7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83174">
                  <a:defRPr/>
                </a:pPr>
                <a:endParaRPr lang="en-US" sz="500" dirty="0">
                  <a:solidFill>
                    <a:srgbClr val="000000"/>
                  </a:solidFill>
                  <a:latin typeface="Arial"/>
                </a:endParaRPr>
              </a:p>
            </p:txBody>
          </p:sp>
          <p:sp>
            <p:nvSpPr>
              <p:cNvPr id="262" name="Freeform 34"/>
              <p:cNvSpPr>
                <a:spLocks/>
              </p:cNvSpPr>
              <p:nvPr/>
            </p:nvSpPr>
            <p:spPr bwMode="auto">
              <a:xfrm>
                <a:off x="5503627" y="1502453"/>
                <a:ext cx="409727" cy="254910"/>
              </a:xfrm>
              <a:custGeom>
                <a:avLst/>
                <a:gdLst>
                  <a:gd name="T0" fmla="*/ 222 w 222"/>
                  <a:gd name="T1" fmla="*/ 0 h 137"/>
                  <a:gd name="T2" fmla="*/ 196 w 222"/>
                  <a:gd name="T3" fmla="*/ 4 h 137"/>
                  <a:gd name="T4" fmla="*/ 167 w 222"/>
                  <a:gd name="T5" fmla="*/ 27 h 137"/>
                  <a:gd name="T6" fmla="*/ 166 w 222"/>
                  <a:gd name="T7" fmla="*/ 27 h 137"/>
                  <a:gd name="T8" fmla="*/ 156 w 222"/>
                  <a:gd name="T9" fmla="*/ 25 h 137"/>
                  <a:gd name="T10" fmla="*/ 0 w 222"/>
                  <a:gd name="T11" fmla="*/ 137 h 137"/>
                  <a:gd name="T12" fmla="*/ 222 w 222"/>
                  <a:gd name="T13" fmla="*/ 0 h 137"/>
                </a:gdLst>
                <a:ahLst/>
                <a:cxnLst>
                  <a:cxn ang="0">
                    <a:pos x="T0" y="T1"/>
                  </a:cxn>
                  <a:cxn ang="0">
                    <a:pos x="T2" y="T3"/>
                  </a:cxn>
                  <a:cxn ang="0">
                    <a:pos x="T4" y="T5"/>
                  </a:cxn>
                  <a:cxn ang="0">
                    <a:pos x="T6" y="T7"/>
                  </a:cxn>
                  <a:cxn ang="0">
                    <a:pos x="T8" y="T9"/>
                  </a:cxn>
                  <a:cxn ang="0">
                    <a:pos x="T10" y="T11"/>
                  </a:cxn>
                  <a:cxn ang="0">
                    <a:pos x="T12" y="T13"/>
                  </a:cxn>
                </a:cxnLst>
                <a:rect l="0" t="0" r="r" b="b"/>
                <a:pathLst>
                  <a:path w="222" h="137">
                    <a:moveTo>
                      <a:pt x="222" y="0"/>
                    </a:moveTo>
                    <a:cubicBezTo>
                      <a:pt x="214" y="1"/>
                      <a:pt x="205" y="2"/>
                      <a:pt x="196" y="4"/>
                    </a:cubicBezTo>
                    <a:cubicBezTo>
                      <a:pt x="193" y="17"/>
                      <a:pt x="181" y="27"/>
                      <a:pt x="167" y="27"/>
                    </a:cubicBezTo>
                    <a:cubicBezTo>
                      <a:pt x="167" y="27"/>
                      <a:pt x="167" y="27"/>
                      <a:pt x="166" y="27"/>
                    </a:cubicBezTo>
                    <a:cubicBezTo>
                      <a:pt x="163" y="27"/>
                      <a:pt x="159" y="26"/>
                      <a:pt x="156" y="25"/>
                    </a:cubicBezTo>
                    <a:cubicBezTo>
                      <a:pt x="101" y="83"/>
                      <a:pt x="38" y="119"/>
                      <a:pt x="0" y="137"/>
                    </a:cubicBezTo>
                    <a:cubicBezTo>
                      <a:pt x="87" y="132"/>
                      <a:pt x="171" y="77"/>
                      <a:pt x="22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83174">
                  <a:defRPr/>
                </a:pPr>
                <a:endParaRPr lang="en-US" sz="500" dirty="0">
                  <a:solidFill>
                    <a:srgbClr val="000000"/>
                  </a:solidFill>
                  <a:latin typeface="Arial"/>
                </a:endParaRPr>
              </a:p>
            </p:txBody>
          </p:sp>
          <p:sp>
            <p:nvSpPr>
              <p:cNvPr id="263" name="Freeform 35"/>
              <p:cNvSpPr>
                <a:spLocks/>
              </p:cNvSpPr>
              <p:nvPr/>
            </p:nvSpPr>
            <p:spPr bwMode="auto">
              <a:xfrm>
                <a:off x="5486411" y="968838"/>
                <a:ext cx="351195" cy="465638"/>
              </a:xfrm>
              <a:custGeom>
                <a:avLst/>
                <a:gdLst>
                  <a:gd name="T0" fmla="*/ 116 w 190"/>
                  <a:gd name="T1" fmla="*/ 0 h 251"/>
                  <a:gd name="T2" fmla="*/ 94 w 190"/>
                  <a:gd name="T3" fmla="*/ 12 h 251"/>
                  <a:gd name="T4" fmla="*/ 46 w 190"/>
                  <a:gd name="T5" fmla="*/ 167 h 251"/>
                  <a:gd name="T6" fmla="*/ 0 w 190"/>
                  <a:gd name="T7" fmla="*/ 251 h 251"/>
                  <a:gd name="T8" fmla="*/ 61 w 190"/>
                  <a:gd name="T9" fmla="*/ 212 h 251"/>
                  <a:gd name="T10" fmla="*/ 190 w 190"/>
                  <a:gd name="T11" fmla="*/ 54 h 251"/>
                  <a:gd name="T12" fmla="*/ 180 w 190"/>
                  <a:gd name="T13" fmla="*/ 32 h 251"/>
                  <a:gd name="T14" fmla="*/ 180 w 190"/>
                  <a:gd name="T15" fmla="*/ 27 h 251"/>
                  <a:gd name="T16" fmla="*/ 116 w 190"/>
                  <a:gd name="T17"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 h="251">
                    <a:moveTo>
                      <a:pt x="116" y="0"/>
                    </a:moveTo>
                    <a:cubicBezTo>
                      <a:pt x="111" y="7"/>
                      <a:pt x="103" y="12"/>
                      <a:pt x="94" y="12"/>
                    </a:cubicBezTo>
                    <a:cubicBezTo>
                      <a:pt x="84" y="66"/>
                      <a:pt x="68" y="118"/>
                      <a:pt x="46" y="167"/>
                    </a:cubicBezTo>
                    <a:cubicBezTo>
                      <a:pt x="32" y="197"/>
                      <a:pt x="17" y="225"/>
                      <a:pt x="0" y="251"/>
                    </a:cubicBezTo>
                    <a:cubicBezTo>
                      <a:pt x="21" y="239"/>
                      <a:pt x="42" y="226"/>
                      <a:pt x="61" y="212"/>
                    </a:cubicBezTo>
                    <a:cubicBezTo>
                      <a:pt x="121" y="168"/>
                      <a:pt x="165" y="115"/>
                      <a:pt x="190" y="54"/>
                    </a:cubicBezTo>
                    <a:cubicBezTo>
                      <a:pt x="184" y="48"/>
                      <a:pt x="180" y="40"/>
                      <a:pt x="180" y="32"/>
                    </a:cubicBezTo>
                    <a:cubicBezTo>
                      <a:pt x="180" y="30"/>
                      <a:pt x="180" y="29"/>
                      <a:pt x="180" y="27"/>
                    </a:cubicBezTo>
                    <a:cubicBezTo>
                      <a:pt x="159" y="17"/>
                      <a:pt x="137" y="8"/>
                      <a:pt x="1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83174">
                  <a:defRPr/>
                </a:pPr>
                <a:endParaRPr lang="en-US" sz="500" dirty="0">
                  <a:solidFill>
                    <a:srgbClr val="000000"/>
                  </a:solidFill>
                  <a:latin typeface="Arial"/>
                </a:endParaRPr>
              </a:p>
            </p:txBody>
          </p:sp>
          <p:sp>
            <p:nvSpPr>
              <p:cNvPr id="264" name="Freeform 36"/>
              <p:cNvSpPr>
                <a:spLocks/>
              </p:cNvSpPr>
              <p:nvPr/>
            </p:nvSpPr>
            <p:spPr bwMode="auto">
              <a:xfrm>
                <a:off x="5118001" y="1519446"/>
                <a:ext cx="272003" cy="166543"/>
              </a:xfrm>
              <a:custGeom>
                <a:avLst/>
                <a:gdLst>
                  <a:gd name="T0" fmla="*/ 147 w 147"/>
                  <a:gd name="T1" fmla="*/ 0 h 89"/>
                  <a:gd name="T2" fmla="*/ 0 w 147"/>
                  <a:gd name="T3" fmla="*/ 43 h 89"/>
                  <a:gd name="T4" fmla="*/ 59 w 147"/>
                  <a:gd name="T5" fmla="*/ 89 h 89"/>
                  <a:gd name="T6" fmla="*/ 147 w 147"/>
                  <a:gd name="T7" fmla="*/ 0 h 89"/>
                </a:gdLst>
                <a:ahLst/>
                <a:cxnLst>
                  <a:cxn ang="0">
                    <a:pos x="T0" y="T1"/>
                  </a:cxn>
                  <a:cxn ang="0">
                    <a:pos x="T2" y="T3"/>
                  </a:cxn>
                  <a:cxn ang="0">
                    <a:pos x="T4" y="T5"/>
                  </a:cxn>
                  <a:cxn ang="0">
                    <a:pos x="T6" y="T7"/>
                  </a:cxn>
                </a:cxnLst>
                <a:rect l="0" t="0" r="r" b="b"/>
                <a:pathLst>
                  <a:path w="147" h="89">
                    <a:moveTo>
                      <a:pt x="147" y="0"/>
                    </a:moveTo>
                    <a:cubicBezTo>
                      <a:pt x="83" y="28"/>
                      <a:pt x="29" y="39"/>
                      <a:pt x="0" y="43"/>
                    </a:cubicBezTo>
                    <a:cubicBezTo>
                      <a:pt x="18" y="61"/>
                      <a:pt x="38" y="76"/>
                      <a:pt x="59" y="89"/>
                    </a:cubicBezTo>
                    <a:cubicBezTo>
                      <a:pt x="74" y="78"/>
                      <a:pt x="108" y="49"/>
                      <a:pt x="14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83174">
                  <a:defRPr/>
                </a:pPr>
                <a:endParaRPr lang="en-US" sz="500" dirty="0">
                  <a:solidFill>
                    <a:srgbClr val="000000"/>
                  </a:solidFill>
                  <a:latin typeface="Arial"/>
                </a:endParaRPr>
              </a:p>
            </p:txBody>
          </p:sp>
        </p:grpSp>
        <p:sp>
          <p:nvSpPr>
            <p:cNvPr id="250" name="Rectangle 249"/>
            <p:cNvSpPr/>
            <p:nvPr/>
          </p:nvSpPr>
          <p:spPr>
            <a:xfrm>
              <a:off x="1636443" y="4610005"/>
              <a:ext cx="1571584" cy="293269"/>
            </a:xfrm>
            <a:prstGeom prst="rect">
              <a:avLst/>
            </a:prstGeom>
          </p:spPr>
          <p:txBody>
            <a:bodyPr wrap="none">
              <a:spAutoFit/>
            </a:bodyPr>
            <a:lstStyle/>
            <a:p>
              <a:pPr algn="ctr" defTabSz="1218716">
                <a:lnSpc>
                  <a:spcPts val="2507"/>
                </a:lnSpc>
              </a:pPr>
              <a:r>
                <a:rPr lang="en-US" sz="1200" dirty="0">
                  <a:solidFill>
                    <a:srgbClr val="FFFFFF"/>
                  </a:solidFill>
                  <a:latin typeface="Arial"/>
                </a:rPr>
                <a:t>IP Based |  Open Standards</a:t>
              </a:r>
            </a:p>
          </p:txBody>
        </p:sp>
      </p:grpSp>
      <p:sp>
        <p:nvSpPr>
          <p:cNvPr id="110" name="Title 3"/>
          <p:cNvSpPr txBox="1">
            <a:spLocks/>
          </p:cNvSpPr>
          <p:nvPr/>
        </p:nvSpPr>
        <p:spPr>
          <a:xfrm>
            <a:off x="533403" y="9"/>
            <a:ext cx="9883140" cy="952499"/>
          </a:xfrm>
          <a:prstGeom prst="rect">
            <a:avLst/>
          </a:prstGeom>
        </p:spPr>
        <p:txBody>
          <a:bodyPr vert="horz" lIns="121882" tIns="60941" rIns="121882" bIns="60941" rtlCol="0" anchor="t" anchorCtr="0">
            <a:noAutofit/>
          </a:bodyPr>
          <a:lstStyle>
            <a:lvl1pPr algn="l" defTabSz="914248" rtl="0" eaLnBrk="1" latinLnBrk="0" hangingPunct="1">
              <a:lnSpc>
                <a:spcPct val="90000"/>
              </a:lnSpc>
              <a:spcBef>
                <a:spcPct val="0"/>
              </a:spcBef>
              <a:buNone/>
              <a:defRPr lang="en-US" sz="4000" b="0" i="0" kern="1200" spc="0" baseline="0">
                <a:solidFill>
                  <a:srgbClr val="00A2BF"/>
                </a:solidFill>
                <a:latin typeface="+mj-lt"/>
                <a:ea typeface="+mj-ea"/>
                <a:cs typeface="CiscoSans Thin"/>
              </a:defRPr>
            </a:lvl1pPr>
          </a:lstStyle>
          <a:p>
            <a:r>
              <a:rPr lang="en-US" sz="2800" dirty="0">
                <a:solidFill>
                  <a:srgbClr val="0000FF"/>
                </a:solidFill>
              </a:rPr>
              <a:t>Cisco Has Seen This Before and We See </a:t>
            </a:r>
            <a:r>
              <a:rPr lang="en-US" sz="2800" dirty="0" err="1">
                <a:solidFill>
                  <a:srgbClr val="0000FF"/>
                </a:solidFill>
              </a:rPr>
              <a:t>Intercloud</a:t>
            </a:r>
            <a:r>
              <a:rPr lang="en-US" sz="2800" dirty="0">
                <a:solidFill>
                  <a:srgbClr val="0000FF"/>
                </a:solidFill>
              </a:rPr>
              <a:t> As The Next Phase In This Evolution</a:t>
            </a:r>
          </a:p>
        </p:txBody>
      </p:sp>
    </p:spTree>
    <p:extLst>
      <p:ext uri="{BB962C8B-B14F-4D97-AF65-F5344CB8AC3E}">
        <p14:creationId xmlns:p14="http://schemas.microsoft.com/office/powerpoint/2010/main" val="264442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494" y="1532925"/>
            <a:ext cx="12207977" cy="975360"/>
            <a:chOff x="2615" y="1238181"/>
            <a:chExt cx="9155983" cy="731520"/>
          </a:xfrm>
        </p:grpSpPr>
        <p:sp>
          <p:nvSpPr>
            <p:cNvPr id="16" name="Round Same Side Corner Rectangle 15"/>
            <p:cNvSpPr/>
            <p:nvPr/>
          </p:nvSpPr>
          <p:spPr>
            <a:xfrm rot="5400000">
              <a:off x="5715893" y="-1473004"/>
              <a:ext cx="731520" cy="6153890"/>
            </a:xfrm>
            <a:prstGeom prst="round2SameRect">
              <a:avLst>
                <a:gd name="adj1" fmla="val 0"/>
                <a:gd name="adj2" fmla="val 0"/>
              </a:avLst>
            </a:prstGeom>
            <a:gradFill flip="none" rotWithShape="1">
              <a:gsLst>
                <a:gs pos="0">
                  <a:schemeClr val="accent1">
                    <a:alpha val="0"/>
                  </a:schemeClr>
                </a:gs>
                <a:gs pos="100000">
                  <a:schemeClr val="accent4"/>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609479">
                <a:lnSpc>
                  <a:spcPct val="90000"/>
                </a:lnSpc>
              </a:pPr>
              <a:endParaRPr lang="en-US" sz="2100" dirty="0">
                <a:solidFill>
                  <a:srgbClr val="FFFFFF"/>
                </a:solidFill>
                <a:latin typeface="Arial"/>
              </a:endParaRPr>
            </a:p>
          </p:txBody>
        </p:sp>
        <p:sp>
          <p:nvSpPr>
            <p:cNvPr id="18" name="Round Same Side Corner Rectangle 17"/>
            <p:cNvSpPr/>
            <p:nvPr/>
          </p:nvSpPr>
          <p:spPr>
            <a:xfrm rot="5400000">
              <a:off x="1572446" y="-331650"/>
              <a:ext cx="731520" cy="3871182"/>
            </a:xfrm>
            <a:prstGeom prst="round2SameRect">
              <a:avLst>
                <a:gd name="adj1" fmla="val 50000"/>
                <a:gd name="adj2" fmla="val 0"/>
              </a:avLst>
            </a:prstGeom>
            <a:gradFill flip="none" rotWithShape="1">
              <a:gsLst>
                <a:gs pos="0">
                  <a:schemeClr val="accent1"/>
                </a:gs>
                <a:gs pos="100000">
                  <a:schemeClr val="accent5"/>
                </a:gs>
              </a:gsLst>
              <a:lin ang="5400000" scaled="1"/>
              <a:tileRect/>
            </a:gradFill>
            <a:ln>
              <a:noFill/>
            </a:ln>
            <a:effectLst>
              <a:outerShdw blurRad="50800" dist="38100" algn="l" rotWithShape="0">
                <a:srgbClr val="003046"/>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1600" dirty="0">
                <a:solidFill>
                  <a:srgbClr val="FFFFFF"/>
                </a:solidFill>
                <a:latin typeface="Arial"/>
              </a:endParaRPr>
            </a:p>
          </p:txBody>
        </p:sp>
        <p:sp>
          <p:nvSpPr>
            <p:cNvPr id="19" name="Rectangle 18"/>
            <p:cNvSpPr/>
            <p:nvPr/>
          </p:nvSpPr>
          <p:spPr>
            <a:xfrm flipH="1">
              <a:off x="363662" y="1448129"/>
              <a:ext cx="3077592" cy="311624"/>
            </a:xfrm>
            <a:prstGeom prst="rect">
              <a:avLst/>
            </a:prstGeom>
          </p:spPr>
          <p:txBody>
            <a:bodyPr wrap="square" anchor="ctr" anchorCtr="0">
              <a:spAutoFit/>
            </a:bodyPr>
            <a:lstStyle/>
            <a:p>
              <a:pPr defTabSz="609431"/>
              <a:r>
                <a:rPr lang="en-US" sz="2100" b="1" dirty="0">
                  <a:solidFill>
                    <a:srgbClr val="FFFFFF"/>
                  </a:solidFill>
                  <a:latin typeface="Arial"/>
                </a:rPr>
                <a:t>Visibility</a:t>
              </a:r>
            </a:p>
          </p:txBody>
        </p:sp>
        <p:sp>
          <p:nvSpPr>
            <p:cNvPr id="20" name="Rectangle 19"/>
            <p:cNvSpPr/>
            <p:nvPr/>
          </p:nvSpPr>
          <p:spPr>
            <a:xfrm flipH="1">
              <a:off x="3940403" y="1476989"/>
              <a:ext cx="4979314" cy="253916"/>
            </a:xfrm>
            <a:prstGeom prst="rect">
              <a:avLst/>
            </a:prstGeom>
          </p:spPr>
          <p:txBody>
            <a:bodyPr wrap="square" anchor="ctr">
              <a:spAutoFit/>
            </a:bodyPr>
            <a:lstStyle/>
            <a:p>
              <a:pPr defTabSz="609431"/>
              <a:r>
                <a:rPr lang="en-US" sz="1600" dirty="0">
                  <a:solidFill>
                    <a:srgbClr val="272A48"/>
                  </a:solidFill>
                  <a:latin typeface="Arial"/>
                </a:rPr>
                <a:t>Gaining visibility to the cloud services your organization is using today</a:t>
              </a:r>
            </a:p>
          </p:txBody>
        </p:sp>
        <p:grpSp>
          <p:nvGrpSpPr>
            <p:cNvPr id="21" name="Group 18"/>
            <p:cNvGrpSpPr/>
            <p:nvPr/>
          </p:nvGrpSpPr>
          <p:grpSpPr>
            <a:xfrm>
              <a:off x="3338581" y="1336333"/>
              <a:ext cx="535216" cy="535216"/>
              <a:chOff x="3438552" y="1767768"/>
              <a:chExt cx="733425" cy="733425"/>
            </a:xfrm>
          </p:grpSpPr>
          <p:sp>
            <p:nvSpPr>
              <p:cNvPr id="22" name="Oval 21"/>
              <p:cNvSpPr/>
              <p:nvPr/>
            </p:nvSpPr>
            <p:spPr>
              <a:xfrm>
                <a:off x="3438552" y="1767768"/>
                <a:ext cx="733425" cy="733425"/>
              </a:xfrm>
              <a:prstGeom prst="ellipse">
                <a:avLst/>
              </a:prstGeom>
              <a:gradFill>
                <a:gsLst>
                  <a:gs pos="100000">
                    <a:schemeClr val="accent2"/>
                  </a:gs>
                  <a:gs pos="68000">
                    <a:schemeClr val="tx2">
                      <a:alpha val="0"/>
                    </a:schemeClr>
                  </a:gs>
                </a:gsLst>
                <a:lin ang="0" scaled="0"/>
              </a:gradFill>
              <a:ln>
                <a:noFill/>
              </a:ln>
              <a:effectLst>
                <a:innerShdw blurRad="63500" dist="508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2100" dirty="0">
                  <a:solidFill>
                    <a:srgbClr val="FFFFFF"/>
                  </a:solidFill>
                  <a:latin typeface="Arial"/>
                </a:endParaRPr>
              </a:p>
            </p:txBody>
          </p:sp>
          <p:grpSp>
            <p:nvGrpSpPr>
              <p:cNvPr id="23" name="Group 20"/>
              <p:cNvGrpSpPr/>
              <p:nvPr/>
            </p:nvGrpSpPr>
            <p:grpSpPr>
              <a:xfrm>
                <a:off x="3510431" y="1853157"/>
                <a:ext cx="586015" cy="586015"/>
                <a:chOff x="3463940" y="1853157"/>
                <a:chExt cx="586016" cy="586014"/>
              </a:xfrm>
            </p:grpSpPr>
            <p:sp>
              <p:nvSpPr>
                <p:cNvPr id="24" name="Oval 23"/>
                <p:cNvSpPr/>
                <p:nvPr/>
              </p:nvSpPr>
              <p:spPr>
                <a:xfrm>
                  <a:off x="3463940" y="1853157"/>
                  <a:ext cx="586016" cy="586014"/>
                </a:xfrm>
                <a:prstGeom prst="ellipse">
                  <a:avLst/>
                </a:prstGeom>
                <a:gradFill flip="none" rotWithShape="1">
                  <a:gsLst>
                    <a:gs pos="0">
                      <a:schemeClr val="accent6"/>
                    </a:gs>
                    <a:gs pos="100000">
                      <a:schemeClr val="accent1"/>
                    </a:gs>
                  </a:gsLst>
                  <a:lin ang="54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4300" dirty="0">
                    <a:solidFill>
                      <a:srgbClr val="FFFFFF"/>
                    </a:solidFill>
                    <a:effectLst>
                      <a:outerShdw blurRad="38100" dist="38100" dir="2700000" algn="tl">
                        <a:srgbClr val="000000">
                          <a:alpha val="43137"/>
                        </a:srgbClr>
                      </a:outerShdw>
                    </a:effectLst>
                    <a:latin typeface="Arial"/>
                  </a:endParaRPr>
                </a:p>
              </p:txBody>
            </p:sp>
            <p:sp>
              <p:nvSpPr>
                <p:cNvPr id="25" name="L-Shape 24"/>
                <p:cNvSpPr/>
                <p:nvPr/>
              </p:nvSpPr>
              <p:spPr>
                <a:xfrm rot="18973119" flipH="1">
                  <a:off x="3649187" y="2034469"/>
                  <a:ext cx="200025" cy="200025"/>
                </a:xfrm>
                <a:prstGeom prst="corner">
                  <a:avLst>
                    <a:gd name="adj1" fmla="val 34523"/>
                    <a:gd name="adj2" fmla="val 35715"/>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2100" dirty="0">
                    <a:solidFill>
                      <a:srgbClr val="FFFFFF"/>
                    </a:solidFill>
                    <a:latin typeface="Arial"/>
                  </a:endParaRPr>
                </a:p>
              </p:txBody>
            </p:sp>
          </p:grpSp>
        </p:grpSp>
      </p:grpSp>
      <p:grpSp>
        <p:nvGrpSpPr>
          <p:cNvPr id="26" name="Group 25"/>
          <p:cNvGrpSpPr/>
          <p:nvPr/>
        </p:nvGrpSpPr>
        <p:grpSpPr>
          <a:xfrm>
            <a:off x="3494" y="2555357"/>
            <a:ext cx="12207977" cy="975360"/>
            <a:chOff x="2615" y="2158077"/>
            <a:chExt cx="9155983" cy="731520"/>
          </a:xfrm>
        </p:grpSpPr>
        <p:sp>
          <p:nvSpPr>
            <p:cNvPr id="27" name="Round Same Side Corner Rectangle 26"/>
            <p:cNvSpPr/>
            <p:nvPr/>
          </p:nvSpPr>
          <p:spPr>
            <a:xfrm rot="5400000">
              <a:off x="5715893" y="-553108"/>
              <a:ext cx="731520" cy="6153890"/>
            </a:xfrm>
            <a:prstGeom prst="round2SameRect">
              <a:avLst>
                <a:gd name="adj1" fmla="val 0"/>
                <a:gd name="adj2" fmla="val 0"/>
              </a:avLst>
            </a:prstGeom>
            <a:gradFill flip="none" rotWithShape="1">
              <a:gsLst>
                <a:gs pos="0">
                  <a:schemeClr val="accent1">
                    <a:alpha val="0"/>
                  </a:schemeClr>
                </a:gs>
                <a:gs pos="100000">
                  <a:schemeClr val="accent4"/>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609479">
                <a:lnSpc>
                  <a:spcPct val="90000"/>
                </a:lnSpc>
              </a:pPr>
              <a:endParaRPr lang="en-US" sz="2100" dirty="0">
                <a:solidFill>
                  <a:srgbClr val="FFFFFF"/>
                </a:solidFill>
                <a:latin typeface="Arial"/>
              </a:endParaRPr>
            </a:p>
          </p:txBody>
        </p:sp>
        <p:sp>
          <p:nvSpPr>
            <p:cNvPr id="28" name="Round Same Side Corner Rectangle 27"/>
            <p:cNvSpPr/>
            <p:nvPr/>
          </p:nvSpPr>
          <p:spPr>
            <a:xfrm rot="5400000">
              <a:off x="1572446" y="588246"/>
              <a:ext cx="731520" cy="3871182"/>
            </a:xfrm>
            <a:prstGeom prst="round2SameRect">
              <a:avLst>
                <a:gd name="adj1" fmla="val 50000"/>
                <a:gd name="adj2" fmla="val 0"/>
              </a:avLst>
            </a:prstGeom>
            <a:gradFill flip="none" rotWithShape="1">
              <a:gsLst>
                <a:gs pos="0">
                  <a:schemeClr val="accent1"/>
                </a:gs>
                <a:gs pos="100000">
                  <a:schemeClr val="accent5"/>
                </a:gs>
              </a:gsLst>
              <a:lin ang="5400000" scaled="1"/>
              <a:tileRect/>
            </a:gradFill>
            <a:ln>
              <a:noFill/>
            </a:ln>
            <a:effectLst>
              <a:outerShdw blurRad="50800" dist="38100" algn="l" rotWithShape="0">
                <a:srgbClr val="003046"/>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1600" dirty="0">
                <a:solidFill>
                  <a:srgbClr val="FFFFFF"/>
                </a:solidFill>
                <a:latin typeface="Arial"/>
              </a:endParaRPr>
            </a:p>
          </p:txBody>
        </p:sp>
        <p:sp>
          <p:nvSpPr>
            <p:cNvPr id="29" name="Rectangle 28"/>
            <p:cNvSpPr/>
            <p:nvPr/>
          </p:nvSpPr>
          <p:spPr>
            <a:xfrm flipH="1">
              <a:off x="363662" y="2368025"/>
              <a:ext cx="3077592" cy="311624"/>
            </a:xfrm>
            <a:prstGeom prst="rect">
              <a:avLst/>
            </a:prstGeom>
          </p:spPr>
          <p:txBody>
            <a:bodyPr wrap="square" anchor="ctr" anchorCtr="0">
              <a:spAutoFit/>
            </a:bodyPr>
            <a:lstStyle/>
            <a:p>
              <a:pPr defTabSz="609431"/>
              <a:r>
                <a:rPr lang="en-US" sz="2100" b="1" dirty="0">
                  <a:solidFill>
                    <a:srgbClr val="FFFFFF"/>
                  </a:solidFill>
                  <a:latin typeface="Arial"/>
                </a:rPr>
                <a:t>Cloud Sourcing Strategy</a:t>
              </a:r>
            </a:p>
          </p:txBody>
        </p:sp>
        <p:sp>
          <p:nvSpPr>
            <p:cNvPr id="30" name="Rectangle 29"/>
            <p:cNvSpPr/>
            <p:nvPr/>
          </p:nvSpPr>
          <p:spPr>
            <a:xfrm flipH="1">
              <a:off x="3940403" y="2200672"/>
              <a:ext cx="4979313" cy="646331"/>
            </a:xfrm>
            <a:prstGeom prst="rect">
              <a:avLst/>
            </a:prstGeom>
          </p:spPr>
          <p:txBody>
            <a:bodyPr wrap="square" anchor="ctr">
              <a:spAutoFit/>
            </a:bodyPr>
            <a:lstStyle/>
            <a:p>
              <a:pPr defTabSz="609431"/>
              <a:r>
                <a:rPr lang="en-US" sz="1600" dirty="0">
                  <a:solidFill>
                    <a:srgbClr val="272A48"/>
                  </a:solidFill>
                  <a:latin typeface="Arial"/>
                </a:rPr>
                <a:t>Optimizing environments (private/hybrid/public/hosted) and geographies for workload deployment  to manage cost, availability, </a:t>
              </a:r>
              <a:br>
                <a:rPr lang="en-US" sz="1600" dirty="0">
                  <a:solidFill>
                    <a:srgbClr val="272A48"/>
                  </a:solidFill>
                  <a:latin typeface="Arial"/>
                </a:rPr>
              </a:br>
              <a:r>
                <a:rPr lang="en-US" sz="1600" dirty="0">
                  <a:solidFill>
                    <a:srgbClr val="272A48"/>
                  </a:solidFill>
                  <a:latin typeface="Arial"/>
                </a:rPr>
                <a:t>and data sovereignty</a:t>
              </a:r>
            </a:p>
          </p:txBody>
        </p:sp>
        <p:grpSp>
          <p:nvGrpSpPr>
            <p:cNvPr id="31" name="Group 18"/>
            <p:cNvGrpSpPr/>
            <p:nvPr/>
          </p:nvGrpSpPr>
          <p:grpSpPr>
            <a:xfrm>
              <a:off x="3338581" y="2256229"/>
              <a:ext cx="535216" cy="535216"/>
              <a:chOff x="3438552" y="1767768"/>
              <a:chExt cx="733425" cy="733425"/>
            </a:xfrm>
          </p:grpSpPr>
          <p:sp>
            <p:nvSpPr>
              <p:cNvPr id="32" name="Oval 31"/>
              <p:cNvSpPr/>
              <p:nvPr/>
            </p:nvSpPr>
            <p:spPr>
              <a:xfrm>
                <a:off x="3438552" y="1767768"/>
                <a:ext cx="733425" cy="733425"/>
              </a:xfrm>
              <a:prstGeom prst="ellipse">
                <a:avLst/>
              </a:prstGeom>
              <a:gradFill>
                <a:gsLst>
                  <a:gs pos="100000">
                    <a:schemeClr val="accent2"/>
                  </a:gs>
                  <a:gs pos="68000">
                    <a:schemeClr val="tx2">
                      <a:alpha val="0"/>
                    </a:schemeClr>
                  </a:gs>
                </a:gsLst>
                <a:lin ang="0" scaled="0"/>
              </a:gradFill>
              <a:ln>
                <a:noFill/>
              </a:ln>
              <a:effectLst>
                <a:innerShdw blurRad="63500" dist="508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2100" dirty="0">
                  <a:solidFill>
                    <a:srgbClr val="FFFFFF"/>
                  </a:solidFill>
                  <a:latin typeface="Arial"/>
                </a:endParaRPr>
              </a:p>
            </p:txBody>
          </p:sp>
          <p:grpSp>
            <p:nvGrpSpPr>
              <p:cNvPr id="33" name="Group 20"/>
              <p:cNvGrpSpPr/>
              <p:nvPr/>
            </p:nvGrpSpPr>
            <p:grpSpPr>
              <a:xfrm>
                <a:off x="3510431" y="1853157"/>
                <a:ext cx="586015" cy="586015"/>
                <a:chOff x="3463940" y="1853157"/>
                <a:chExt cx="586016" cy="586014"/>
              </a:xfrm>
            </p:grpSpPr>
            <p:sp>
              <p:nvSpPr>
                <p:cNvPr id="34" name="Oval 33"/>
                <p:cNvSpPr/>
                <p:nvPr/>
              </p:nvSpPr>
              <p:spPr>
                <a:xfrm>
                  <a:off x="3463940" y="1853157"/>
                  <a:ext cx="586016" cy="586014"/>
                </a:xfrm>
                <a:prstGeom prst="ellipse">
                  <a:avLst/>
                </a:prstGeom>
                <a:gradFill flip="none" rotWithShape="1">
                  <a:gsLst>
                    <a:gs pos="0">
                      <a:schemeClr val="accent6"/>
                    </a:gs>
                    <a:gs pos="100000">
                      <a:schemeClr val="accent1"/>
                    </a:gs>
                  </a:gsLst>
                  <a:lin ang="54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4300" dirty="0">
                    <a:solidFill>
                      <a:srgbClr val="FFFFFF"/>
                    </a:solidFill>
                    <a:effectLst>
                      <a:outerShdw blurRad="38100" dist="38100" dir="2700000" algn="tl">
                        <a:srgbClr val="000000">
                          <a:alpha val="43137"/>
                        </a:srgbClr>
                      </a:outerShdw>
                    </a:effectLst>
                    <a:latin typeface="Arial"/>
                  </a:endParaRPr>
                </a:p>
              </p:txBody>
            </p:sp>
            <p:sp>
              <p:nvSpPr>
                <p:cNvPr id="35" name="L-Shape 34"/>
                <p:cNvSpPr/>
                <p:nvPr/>
              </p:nvSpPr>
              <p:spPr>
                <a:xfrm rot="18973119" flipH="1">
                  <a:off x="3649187" y="2034469"/>
                  <a:ext cx="200025" cy="200025"/>
                </a:xfrm>
                <a:prstGeom prst="corner">
                  <a:avLst>
                    <a:gd name="adj1" fmla="val 34523"/>
                    <a:gd name="adj2" fmla="val 35715"/>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2100" dirty="0">
                    <a:solidFill>
                      <a:srgbClr val="FFFFFF"/>
                    </a:solidFill>
                    <a:latin typeface="Arial"/>
                  </a:endParaRPr>
                </a:p>
              </p:txBody>
            </p:sp>
          </p:grpSp>
        </p:grpSp>
      </p:grpSp>
      <p:grpSp>
        <p:nvGrpSpPr>
          <p:cNvPr id="36" name="Group 35"/>
          <p:cNvGrpSpPr/>
          <p:nvPr/>
        </p:nvGrpSpPr>
        <p:grpSpPr>
          <a:xfrm>
            <a:off x="3494" y="3511475"/>
            <a:ext cx="12207977" cy="1107996"/>
            <a:chOff x="2615" y="2816102"/>
            <a:chExt cx="9155983" cy="830997"/>
          </a:xfrm>
        </p:grpSpPr>
        <p:sp>
          <p:nvSpPr>
            <p:cNvPr id="37" name="Round Same Side Corner Rectangle 36"/>
            <p:cNvSpPr/>
            <p:nvPr/>
          </p:nvSpPr>
          <p:spPr>
            <a:xfrm rot="5400000">
              <a:off x="5715893" y="154655"/>
              <a:ext cx="731520" cy="6153890"/>
            </a:xfrm>
            <a:prstGeom prst="round2SameRect">
              <a:avLst>
                <a:gd name="adj1" fmla="val 0"/>
                <a:gd name="adj2" fmla="val 0"/>
              </a:avLst>
            </a:prstGeom>
            <a:gradFill flip="none" rotWithShape="1">
              <a:gsLst>
                <a:gs pos="0">
                  <a:schemeClr val="accent1">
                    <a:alpha val="0"/>
                  </a:schemeClr>
                </a:gs>
                <a:gs pos="100000">
                  <a:schemeClr val="accent4"/>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609479">
                <a:lnSpc>
                  <a:spcPct val="90000"/>
                </a:lnSpc>
              </a:pPr>
              <a:endParaRPr lang="en-US" sz="2100" dirty="0">
                <a:solidFill>
                  <a:srgbClr val="FFFFFF"/>
                </a:solidFill>
                <a:latin typeface="Arial"/>
              </a:endParaRPr>
            </a:p>
          </p:txBody>
        </p:sp>
        <p:sp>
          <p:nvSpPr>
            <p:cNvPr id="38" name="Round Same Side Corner Rectangle 37"/>
            <p:cNvSpPr/>
            <p:nvPr/>
          </p:nvSpPr>
          <p:spPr>
            <a:xfrm rot="5400000">
              <a:off x="1572446" y="1296009"/>
              <a:ext cx="731520" cy="3871182"/>
            </a:xfrm>
            <a:prstGeom prst="round2SameRect">
              <a:avLst>
                <a:gd name="adj1" fmla="val 50000"/>
                <a:gd name="adj2" fmla="val 0"/>
              </a:avLst>
            </a:prstGeom>
            <a:gradFill flip="none" rotWithShape="1">
              <a:gsLst>
                <a:gs pos="0">
                  <a:schemeClr val="accent1"/>
                </a:gs>
                <a:gs pos="100000">
                  <a:schemeClr val="accent5"/>
                </a:gs>
              </a:gsLst>
              <a:lin ang="5400000" scaled="1"/>
              <a:tileRect/>
            </a:gradFill>
            <a:ln>
              <a:noFill/>
            </a:ln>
            <a:effectLst>
              <a:outerShdw blurRad="50800" dist="38100" algn="l" rotWithShape="0">
                <a:srgbClr val="003046"/>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1600" dirty="0">
                <a:solidFill>
                  <a:srgbClr val="FFFFFF"/>
                </a:solidFill>
                <a:latin typeface="Arial"/>
              </a:endParaRPr>
            </a:p>
          </p:txBody>
        </p:sp>
        <p:sp>
          <p:nvSpPr>
            <p:cNvPr id="39" name="Rectangle 38"/>
            <p:cNvSpPr/>
            <p:nvPr/>
          </p:nvSpPr>
          <p:spPr>
            <a:xfrm flipH="1">
              <a:off x="363662" y="3075788"/>
              <a:ext cx="3077592" cy="311624"/>
            </a:xfrm>
            <a:prstGeom prst="rect">
              <a:avLst/>
            </a:prstGeom>
          </p:spPr>
          <p:txBody>
            <a:bodyPr wrap="square" anchor="ctr" anchorCtr="0">
              <a:spAutoFit/>
            </a:bodyPr>
            <a:lstStyle/>
            <a:p>
              <a:pPr defTabSz="609431"/>
              <a:r>
                <a:rPr lang="en-US" sz="2100" b="1" dirty="0">
                  <a:solidFill>
                    <a:srgbClr val="FFFFFF"/>
                  </a:solidFill>
                  <a:latin typeface="Arial"/>
                </a:rPr>
                <a:t>Hybrid-Cloud Readiness</a:t>
              </a:r>
            </a:p>
          </p:txBody>
        </p:sp>
        <p:sp>
          <p:nvSpPr>
            <p:cNvPr id="40" name="Rectangle 39"/>
            <p:cNvSpPr/>
            <p:nvPr/>
          </p:nvSpPr>
          <p:spPr>
            <a:xfrm flipH="1">
              <a:off x="3940403" y="2816102"/>
              <a:ext cx="4979313" cy="830997"/>
            </a:xfrm>
            <a:prstGeom prst="rect">
              <a:avLst/>
            </a:prstGeom>
          </p:spPr>
          <p:txBody>
            <a:bodyPr wrap="square" anchor="ctr">
              <a:spAutoFit/>
            </a:bodyPr>
            <a:lstStyle/>
            <a:p>
              <a:pPr defTabSz="609431"/>
              <a:r>
                <a:rPr lang="en-US" sz="1600" dirty="0">
                  <a:solidFill>
                    <a:srgbClr val="272A48"/>
                  </a:solidFill>
                  <a:latin typeface="Arial"/>
                </a:rPr>
                <a:t>Ensuring your private clouds are hybrid-cloud ready: providing workload portability and management to optimize usage and cost through open standards and application-centric infrastructure; and software tools to integrate data, apps and processes.</a:t>
              </a:r>
            </a:p>
          </p:txBody>
        </p:sp>
        <p:grpSp>
          <p:nvGrpSpPr>
            <p:cNvPr id="41" name="Group 18"/>
            <p:cNvGrpSpPr/>
            <p:nvPr/>
          </p:nvGrpSpPr>
          <p:grpSpPr>
            <a:xfrm>
              <a:off x="3338581" y="2963992"/>
              <a:ext cx="535216" cy="535216"/>
              <a:chOff x="3438552" y="1767768"/>
              <a:chExt cx="733425" cy="733425"/>
            </a:xfrm>
          </p:grpSpPr>
          <p:sp>
            <p:nvSpPr>
              <p:cNvPr id="42" name="Oval 41"/>
              <p:cNvSpPr/>
              <p:nvPr/>
            </p:nvSpPr>
            <p:spPr>
              <a:xfrm>
                <a:off x="3438552" y="1767768"/>
                <a:ext cx="733425" cy="733425"/>
              </a:xfrm>
              <a:prstGeom prst="ellipse">
                <a:avLst/>
              </a:prstGeom>
              <a:gradFill>
                <a:gsLst>
                  <a:gs pos="100000">
                    <a:schemeClr val="accent2"/>
                  </a:gs>
                  <a:gs pos="68000">
                    <a:schemeClr val="tx2">
                      <a:alpha val="0"/>
                    </a:schemeClr>
                  </a:gs>
                </a:gsLst>
                <a:lin ang="0" scaled="0"/>
              </a:gradFill>
              <a:ln>
                <a:noFill/>
              </a:ln>
              <a:effectLst>
                <a:innerShdw blurRad="63500" dist="508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2100" dirty="0">
                  <a:solidFill>
                    <a:srgbClr val="FFFFFF"/>
                  </a:solidFill>
                  <a:latin typeface="Arial"/>
                </a:endParaRPr>
              </a:p>
            </p:txBody>
          </p:sp>
          <p:grpSp>
            <p:nvGrpSpPr>
              <p:cNvPr id="43" name="Group 20"/>
              <p:cNvGrpSpPr/>
              <p:nvPr/>
            </p:nvGrpSpPr>
            <p:grpSpPr>
              <a:xfrm>
                <a:off x="3510431" y="1853157"/>
                <a:ext cx="586015" cy="586015"/>
                <a:chOff x="3463940" y="1853157"/>
                <a:chExt cx="586016" cy="586014"/>
              </a:xfrm>
            </p:grpSpPr>
            <p:sp>
              <p:nvSpPr>
                <p:cNvPr id="44" name="Oval 43"/>
                <p:cNvSpPr/>
                <p:nvPr/>
              </p:nvSpPr>
              <p:spPr>
                <a:xfrm>
                  <a:off x="3463940" y="1853157"/>
                  <a:ext cx="586016" cy="586014"/>
                </a:xfrm>
                <a:prstGeom prst="ellipse">
                  <a:avLst/>
                </a:prstGeom>
                <a:gradFill flip="none" rotWithShape="1">
                  <a:gsLst>
                    <a:gs pos="0">
                      <a:schemeClr val="accent6"/>
                    </a:gs>
                    <a:gs pos="100000">
                      <a:schemeClr val="accent1"/>
                    </a:gs>
                  </a:gsLst>
                  <a:lin ang="54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4300" dirty="0">
                    <a:solidFill>
                      <a:srgbClr val="FFFFFF"/>
                    </a:solidFill>
                    <a:effectLst>
                      <a:outerShdw blurRad="38100" dist="38100" dir="2700000" algn="tl">
                        <a:srgbClr val="000000">
                          <a:alpha val="43137"/>
                        </a:srgbClr>
                      </a:outerShdw>
                    </a:effectLst>
                    <a:latin typeface="Arial"/>
                  </a:endParaRPr>
                </a:p>
              </p:txBody>
            </p:sp>
            <p:sp>
              <p:nvSpPr>
                <p:cNvPr id="45" name="L-Shape 44"/>
                <p:cNvSpPr/>
                <p:nvPr/>
              </p:nvSpPr>
              <p:spPr>
                <a:xfrm rot="18973119" flipH="1">
                  <a:off x="3649187" y="2034469"/>
                  <a:ext cx="200025" cy="200025"/>
                </a:xfrm>
                <a:prstGeom prst="corner">
                  <a:avLst>
                    <a:gd name="adj1" fmla="val 34523"/>
                    <a:gd name="adj2" fmla="val 35715"/>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2100" dirty="0">
                    <a:solidFill>
                      <a:srgbClr val="FFFFFF"/>
                    </a:solidFill>
                    <a:latin typeface="Arial"/>
                  </a:endParaRPr>
                </a:p>
              </p:txBody>
            </p:sp>
          </p:grpSp>
        </p:grpSp>
      </p:grpSp>
      <p:grpSp>
        <p:nvGrpSpPr>
          <p:cNvPr id="46" name="Group 45"/>
          <p:cNvGrpSpPr/>
          <p:nvPr/>
        </p:nvGrpSpPr>
        <p:grpSpPr>
          <a:xfrm>
            <a:off x="3494" y="4600221"/>
            <a:ext cx="12207977" cy="975360"/>
            <a:chOff x="2615" y="3572040"/>
            <a:chExt cx="9155983" cy="731520"/>
          </a:xfrm>
        </p:grpSpPr>
        <p:sp>
          <p:nvSpPr>
            <p:cNvPr id="47" name="Round Same Side Corner Rectangle 46"/>
            <p:cNvSpPr/>
            <p:nvPr/>
          </p:nvSpPr>
          <p:spPr>
            <a:xfrm rot="5400000">
              <a:off x="5715893" y="860855"/>
              <a:ext cx="731520" cy="6153890"/>
            </a:xfrm>
            <a:prstGeom prst="round2SameRect">
              <a:avLst>
                <a:gd name="adj1" fmla="val 0"/>
                <a:gd name="adj2" fmla="val 0"/>
              </a:avLst>
            </a:prstGeom>
            <a:gradFill flip="none" rotWithShape="1">
              <a:gsLst>
                <a:gs pos="0">
                  <a:schemeClr val="accent1">
                    <a:alpha val="0"/>
                  </a:schemeClr>
                </a:gs>
                <a:gs pos="100000">
                  <a:schemeClr val="accent4"/>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609479">
                <a:lnSpc>
                  <a:spcPct val="90000"/>
                </a:lnSpc>
              </a:pPr>
              <a:endParaRPr lang="en-US" sz="2100" dirty="0">
                <a:solidFill>
                  <a:srgbClr val="FFFFFF"/>
                </a:solidFill>
                <a:latin typeface="Arial"/>
              </a:endParaRPr>
            </a:p>
          </p:txBody>
        </p:sp>
        <p:sp>
          <p:nvSpPr>
            <p:cNvPr id="48" name="Round Same Side Corner Rectangle 47"/>
            <p:cNvSpPr/>
            <p:nvPr/>
          </p:nvSpPr>
          <p:spPr>
            <a:xfrm rot="5400000">
              <a:off x="1572446" y="2002209"/>
              <a:ext cx="731520" cy="3871182"/>
            </a:xfrm>
            <a:prstGeom prst="round2SameRect">
              <a:avLst>
                <a:gd name="adj1" fmla="val 50000"/>
                <a:gd name="adj2" fmla="val 0"/>
              </a:avLst>
            </a:prstGeom>
            <a:gradFill flip="none" rotWithShape="1">
              <a:gsLst>
                <a:gs pos="0">
                  <a:schemeClr val="accent1"/>
                </a:gs>
                <a:gs pos="100000">
                  <a:schemeClr val="accent5"/>
                </a:gs>
              </a:gsLst>
              <a:lin ang="5400000" scaled="1"/>
              <a:tileRect/>
            </a:gradFill>
            <a:ln>
              <a:noFill/>
            </a:ln>
            <a:effectLst>
              <a:outerShdw blurRad="50800" dist="38100" algn="l" rotWithShape="0">
                <a:srgbClr val="003046"/>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1600" dirty="0">
                <a:solidFill>
                  <a:srgbClr val="FFFFFF"/>
                </a:solidFill>
                <a:latin typeface="Arial"/>
              </a:endParaRPr>
            </a:p>
          </p:txBody>
        </p:sp>
        <p:sp>
          <p:nvSpPr>
            <p:cNvPr id="49" name="Rectangle 48"/>
            <p:cNvSpPr/>
            <p:nvPr/>
          </p:nvSpPr>
          <p:spPr>
            <a:xfrm flipH="1">
              <a:off x="363662" y="3781988"/>
              <a:ext cx="3077592" cy="311624"/>
            </a:xfrm>
            <a:prstGeom prst="rect">
              <a:avLst/>
            </a:prstGeom>
          </p:spPr>
          <p:txBody>
            <a:bodyPr wrap="square" anchor="ctr" anchorCtr="0">
              <a:spAutoFit/>
            </a:bodyPr>
            <a:lstStyle/>
            <a:p>
              <a:pPr defTabSz="609431"/>
              <a:r>
                <a:rPr lang="en-US" sz="2100" b="1" dirty="0">
                  <a:solidFill>
                    <a:srgbClr val="FFFFFF"/>
                  </a:solidFill>
                  <a:latin typeface="Arial"/>
                </a:rPr>
                <a:t>As-a-Service Options</a:t>
              </a:r>
            </a:p>
          </p:txBody>
        </p:sp>
        <p:sp>
          <p:nvSpPr>
            <p:cNvPr id="50" name="Rectangle 49"/>
            <p:cNvSpPr/>
            <p:nvPr/>
          </p:nvSpPr>
          <p:spPr>
            <a:xfrm flipH="1">
              <a:off x="3940403" y="3718509"/>
              <a:ext cx="4979313" cy="438582"/>
            </a:xfrm>
            <a:prstGeom prst="rect">
              <a:avLst/>
            </a:prstGeom>
          </p:spPr>
          <p:txBody>
            <a:bodyPr wrap="square" anchor="ctr">
              <a:spAutoFit/>
            </a:bodyPr>
            <a:lstStyle/>
            <a:p>
              <a:pPr defTabSz="609431"/>
              <a:r>
                <a:rPr lang="en-US" sz="1600" dirty="0">
                  <a:solidFill>
                    <a:srgbClr val="272A48"/>
                  </a:solidFill>
                  <a:latin typeface="Arial"/>
                </a:rPr>
                <a:t>Leveraging “as a service” options to free up capex and </a:t>
              </a:r>
              <a:br>
                <a:rPr lang="en-US" sz="1600" dirty="0">
                  <a:solidFill>
                    <a:srgbClr val="272A48"/>
                  </a:solidFill>
                  <a:latin typeface="Arial"/>
                </a:rPr>
              </a:br>
              <a:r>
                <a:rPr lang="en-US" sz="1600" dirty="0">
                  <a:solidFill>
                    <a:srgbClr val="272A48"/>
                  </a:solidFill>
                  <a:latin typeface="Arial"/>
                </a:rPr>
                <a:t>focus on your core business processes</a:t>
              </a:r>
            </a:p>
          </p:txBody>
        </p:sp>
        <p:grpSp>
          <p:nvGrpSpPr>
            <p:cNvPr id="51" name="Group 18"/>
            <p:cNvGrpSpPr/>
            <p:nvPr/>
          </p:nvGrpSpPr>
          <p:grpSpPr>
            <a:xfrm>
              <a:off x="3338581" y="3670192"/>
              <a:ext cx="535216" cy="535216"/>
              <a:chOff x="3438552" y="1767768"/>
              <a:chExt cx="733425" cy="733425"/>
            </a:xfrm>
          </p:grpSpPr>
          <p:sp>
            <p:nvSpPr>
              <p:cNvPr id="52" name="Oval 51"/>
              <p:cNvSpPr/>
              <p:nvPr/>
            </p:nvSpPr>
            <p:spPr>
              <a:xfrm>
                <a:off x="3438552" y="1767768"/>
                <a:ext cx="733425" cy="733425"/>
              </a:xfrm>
              <a:prstGeom prst="ellipse">
                <a:avLst/>
              </a:prstGeom>
              <a:gradFill>
                <a:gsLst>
                  <a:gs pos="100000">
                    <a:schemeClr val="accent2"/>
                  </a:gs>
                  <a:gs pos="68000">
                    <a:schemeClr val="tx2">
                      <a:alpha val="0"/>
                    </a:schemeClr>
                  </a:gs>
                </a:gsLst>
                <a:lin ang="0" scaled="0"/>
              </a:gradFill>
              <a:ln>
                <a:noFill/>
              </a:ln>
              <a:effectLst>
                <a:innerShdw blurRad="63500" dist="508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2100" dirty="0">
                  <a:solidFill>
                    <a:srgbClr val="FFFFFF"/>
                  </a:solidFill>
                  <a:latin typeface="Arial"/>
                </a:endParaRPr>
              </a:p>
            </p:txBody>
          </p:sp>
          <p:grpSp>
            <p:nvGrpSpPr>
              <p:cNvPr id="53" name="Group 20"/>
              <p:cNvGrpSpPr/>
              <p:nvPr/>
            </p:nvGrpSpPr>
            <p:grpSpPr>
              <a:xfrm>
                <a:off x="3510431" y="1853157"/>
                <a:ext cx="586015" cy="586015"/>
                <a:chOff x="3463940" y="1853157"/>
                <a:chExt cx="586016" cy="586014"/>
              </a:xfrm>
            </p:grpSpPr>
            <p:sp>
              <p:nvSpPr>
                <p:cNvPr id="54" name="Oval 53"/>
                <p:cNvSpPr/>
                <p:nvPr/>
              </p:nvSpPr>
              <p:spPr>
                <a:xfrm>
                  <a:off x="3463940" y="1853157"/>
                  <a:ext cx="586016" cy="586014"/>
                </a:xfrm>
                <a:prstGeom prst="ellipse">
                  <a:avLst/>
                </a:prstGeom>
                <a:gradFill flip="none" rotWithShape="1">
                  <a:gsLst>
                    <a:gs pos="0">
                      <a:schemeClr val="accent6"/>
                    </a:gs>
                    <a:gs pos="100000">
                      <a:schemeClr val="accent1"/>
                    </a:gs>
                  </a:gsLst>
                  <a:lin ang="54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4300" dirty="0">
                    <a:solidFill>
                      <a:srgbClr val="FFFFFF"/>
                    </a:solidFill>
                    <a:effectLst>
                      <a:outerShdw blurRad="38100" dist="38100" dir="2700000" algn="tl">
                        <a:srgbClr val="000000">
                          <a:alpha val="43137"/>
                        </a:srgbClr>
                      </a:outerShdw>
                    </a:effectLst>
                    <a:latin typeface="Arial"/>
                  </a:endParaRPr>
                </a:p>
              </p:txBody>
            </p:sp>
            <p:sp>
              <p:nvSpPr>
                <p:cNvPr id="55" name="L-Shape 54"/>
                <p:cNvSpPr/>
                <p:nvPr/>
              </p:nvSpPr>
              <p:spPr>
                <a:xfrm rot="18973119" flipH="1">
                  <a:off x="3649187" y="2034469"/>
                  <a:ext cx="200025" cy="200025"/>
                </a:xfrm>
                <a:prstGeom prst="corner">
                  <a:avLst>
                    <a:gd name="adj1" fmla="val 34523"/>
                    <a:gd name="adj2" fmla="val 35715"/>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2100" dirty="0">
                    <a:solidFill>
                      <a:srgbClr val="FFFFFF"/>
                    </a:solidFill>
                    <a:latin typeface="Arial"/>
                  </a:endParaRPr>
                </a:p>
              </p:txBody>
            </p:sp>
          </p:grpSp>
        </p:grpSp>
      </p:grpSp>
      <p:grpSp>
        <p:nvGrpSpPr>
          <p:cNvPr id="56" name="Group 55"/>
          <p:cNvGrpSpPr/>
          <p:nvPr/>
        </p:nvGrpSpPr>
        <p:grpSpPr>
          <a:xfrm>
            <a:off x="3494" y="5622652"/>
            <a:ext cx="12207977" cy="975360"/>
            <a:chOff x="2615" y="4273551"/>
            <a:chExt cx="9155983" cy="731520"/>
          </a:xfrm>
        </p:grpSpPr>
        <p:sp>
          <p:nvSpPr>
            <p:cNvPr id="57" name="Round Same Side Corner Rectangle 56"/>
            <p:cNvSpPr/>
            <p:nvPr/>
          </p:nvSpPr>
          <p:spPr>
            <a:xfrm rot="5400000">
              <a:off x="5715893" y="1562366"/>
              <a:ext cx="731520" cy="6153890"/>
            </a:xfrm>
            <a:prstGeom prst="round2SameRect">
              <a:avLst>
                <a:gd name="adj1" fmla="val 0"/>
                <a:gd name="adj2" fmla="val 0"/>
              </a:avLst>
            </a:prstGeom>
            <a:gradFill flip="none" rotWithShape="1">
              <a:gsLst>
                <a:gs pos="0">
                  <a:schemeClr val="accent1">
                    <a:alpha val="0"/>
                  </a:schemeClr>
                </a:gs>
                <a:gs pos="100000">
                  <a:schemeClr val="accent4"/>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609479">
                <a:lnSpc>
                  <a:spcPct val="90000"/>
                </a:lnSpc>
              </a:pPr>
              <a:endParaRPr lang="en-US" sz="2100" dirty="0">
                <a:solidFill>
                  <a:srgbClr val="FFFFFF"/>
                </a:solidFill>
                <a:latin typeface="Arial"/>
              </a:endParaRPr>
            </a:p>
          </p:txBody>
        </p:sp>
        <p:sp>
          <p:nvSpPr>
            <p:cNvPr id="58" name="Round Same Side Corner Rectangle 57"/>
            <p:cNvSpPr/>
            <p:nvPr/>
          </p:nvSpPr>
          <p:spPr>
            <a:xfrm rot="5400000">
              <a:off x="1572446" y="2703720"/>
              <a:ext cx="731520" cy="3871182"/>
            </a:xfrm>
            <a:prstGeom prst="round2SameRect">
              <a:avLst>
                <a:gd name="adj1" fmla="val 50000"/>
                <a:gd name="adj2" fmla="val 0"/>
              </a:avLst>
            </a:prstGeom>
            <a:gradFill flip="none" rotWithShape="1">
              <a:gsLst>
                <a:gs pos="0">
                  <a:schemeClr val="accent1"/>
                </a:gs>
                <a:gs pos="100000">
                  <a:schemeClr val="accent5"/>
                </a:gs>
              </a:gsLst>
              <a:lin ang="5400000" scaled="1"/>
              <a:tileRect/>
            </a:gradFill>
            <a:ln>
              <a:noFill/>
            </a:ln>
            <a:effectLst>
              <a:outerShdw blurRad="50800" dist="38100" algn="l" rotWithShape="0">
                <a:srgbClr val="003046"/>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1600" dirty="0">
                <a:solidFill>
                  <a:srgbClr val="FFFFFF"/>
                </a:solidFill>
                <a:latin typeface="Arial"/>
              </a:endParaRPr>
            </a:p>
          </p:txBody>
        </p:sp>
        <p:sp>
          <p:nvSpPr>
            <p:cNvPr id="59" name="Rectangle 58"/>
            <p:cNvSpPr/>
            <p:nvPr/>
          </p:nvSpPr>
          <p:spPr>
            <a:xfrm flipH="1">
              <a:off x="363662" y="4483499"/>
              <a:ext cx="3077592" cy="311624"/>
            </a:xfrm>
            <a:prstGeom prst="rect">
              <a:avLst/>
            </a:prstGeom>
          </p:spPr>
          <p:txBody>
            <a:bodyPr wrap="square" anchor="ctr" anchorCtr="0">
              <a:spAutoFit/>
            </a:bodyPr>
            <a:lstStyle/>
            <a:p>
              <a:pPr defTabSz="609431"/>
              <a:r>
                <a:rPr lang="en-US" sz="2100" b="1" dirty="0">
                  <a:solidFill>
                    <a:srgbClr val="FFFFFF"/>
                  </a:solidFill>
                  <a:latin typeface="Arial"/>
                </a:rPr>
                <a:t>Security</a:t>
              </a:r>
            </a:p>
          </p:txBody>
        </p:sp>
        <p:sp>
          <p:nvSpPr>
            <p:cNvPr id="60" name="Rectangle 59"/>
            <p:cNvSpPr/>
            <p:nvPr/>
          </p:nvSpPr>
          <p:spPr>
            <a:xfrm flipH="1">
              <a:off x="3940403" y="4420020"/>
              <a:ext cx="4979313" cy="438582"/>
            </a:xfrm>
            <a:prstGeom prst="rect">
              <a:avLst/>
            </a:prstGeom>
          </p:spPr>
          <p:txBody>
            <a:bodyPr wrap="square" anchor="ctr">
              <a:spAutoFit/>
            </a:bodyPr>
            <a:lstStyle/>
            <a:p>
              <a:pPr defTabSz="609431"/>
              <a:r>
                <a:rPr lang="en-US" sz="1600" dirty="0">
                  <a:solidFill>
                    <a:srgbClr val="272A48"/>
                  </a:solidFill>
                  <a:latin typeface="Arial"/>
                </a:rPr>
                <a:t>Deploying dynamic, cost-effective security solutions to enable </a:t>
              </a:r>
              <a:br>
                <a:rPr lang="en-US" sz="1600" dirty="0">
                  <a:solidFill>
                    <a:srgbClr val="272A48"/>
                  </a:solidFill>
                  <a:latin typeface="Arial"/>
                </a:rPr>
              </a:br>
              <a:r>
                <a:rPr lang="en-US" sz="1600" dirty="0">
                  <a:solidFill>
                    <a:srgbClr val="272A48"/>
                  </a:solidFill>
                  <a:latin typeface="Arial"/>
                </a:rPr>
                <a:t>changing business models while protecting business reputation</a:t>
              </a:r>
            </a:p>
          </p:txBody>
        </p:sp>
        <p:grpSp>
          <p:nvGrpSpPr>
            <p:cNvPr id="61" name="Group 18"/>
            <p:cNvGrpSpPr/>
            <p:nvPr/>
          </p:nvGrpSpPr>
          <p:grpSpPr>
            <a:xfrm>
              <a:off x="3338581" y="4371703"/>
              <a:ext cx="535216" cy="535216"/>
              <a:chOff x="3438552" y="1767768"/>
              <a:chExt cx="733425" cy="733425"/>
            </a:xfrm>
          </p:grpSpPr>
          <p:sp>
            <p:nvSpPr>
              <p:cNvPr id="62" name="Oval 61"/>
              <p:cNvSpPr/>
              <p:nvPr/>
            </p:nvSpPr>
            <p:spPr>
              <a:xfrm>
                <a:off x="3438552" y="1767768"/>
                <a:ext cx="733425" cy="733425"/>
              </a:xfrm>
              <a:prstGeom prst="ellipse">
                <a:avLst/>
              </a:prstGeom>
              <a:gradFill>
                <a:gsLst>
                  <a:gs pos="100000">
                    <a:schemeClr val="accent2"/>
                  </a:gs>
                  <a:gs pos="68000">
                    <a:schemeClr val="tx2">
                      <a:alpha val="0"/>
                    </a:schemeClr>
                  </a:gs>
                </a:gsLst>
                <a:lin ang="0" scaled="0"/>
              </a:gradFill>
              <a:ln>
                <a:noFill/>
              </a:ln>
              <a:effectLst>
                <a:innerShdw blurRad="63500" dist="508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2100" dirty="0">
                  <a:solidFill>
                    <a:srgbClr val="FFFFFF"/>
                  </a:solidFill>
                  <a:latin typeface="Arial"/>
                </a:endParaRPr>
              </a:p>
            </p:txBody>
          </p:sp>
          <p:grpSp>
            <p:nvGrpSpPr>
              <p:cNvPr id="63" name="Group 20"/>
              <p:cNvGrpSpPr/>
              <p:nvPr/>
            </p:nvGrpSpPr>
            <p:grpSpPr>
              <a:xfrm>
                <a:off x="3510431" y="1853157"/>
                <a:ext cx="586015" cy="586015"/>
                <a:chOff x="3463940" y="1853157"/>
                <a:chExt cx="586016" cy="586014"/>
              </a:xfrm>
            </p:grpSpPr>
            <p:sp>
              <p:nvSpPr>
                <p:cNvPr id="64" name="Oval 63"/>
                <p:cNvSpPr/>
                <p:nvPr/>
              </p:nvSpPr>
              <p:spPr>
                <a:xfrm>
                  <a:off x="3463940" y="1853157"/>
                  <a:ext cx="586016" cy="586014"/>
                </a:xfrm>
                <a:prstGeom prst="ellipse">
                  <a:avLst/>
                </a:prstGeom>
                <a:gradFill flip="none" rotWithShape="1">
                  <a:gsLst>
                    <a:gs pos="0">
                      <a:schemeClr val="accent6"/>
                    </a:gs>
                    <a:gs pos="100000">
                      <a:schemeClr val="accent1"/>
                    </a:gs>
                  </a:gsLst>
                  <a:lin ang="54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4300" dirty="0">
                    <a:solidFill>
                      <a:srgbClr val="FFFFFF"/>
                    </a:solidFill>
                    <a:effectLst>
                      <a:outerShdw blurRad="38100" dist="38100" dir="2700000" algn="tl">
                        <a:srgbClr val="000000">
                          <a:alpha val="43137"/>
                        </a:srgbClr>
                      </a:outerShdw>
                    </a:effectLst>
                    <a:latin typeface="Arial"/>
                  </a:endParaRPr>
                </a:p>
              </p:txBody>
            </p:sp>
            <p:sp>
              <p:nvSpPr>
                <p:cNvPr id="65" name="L-Shape 64"/>
                <p:cNvSpPr/>
                <p:nvPr/>
              </p:nvSpPr>
              <p:spPr>
                <a:xfrm rot="18973119" flipH="1">
                  <a:off x="3649187" y="2034469"/>
                  <a:ext cx="200025" cy="200025"/>
                </a:xfrm>
                <a:prstGeom prst="corner">
                  <a:avLst>
                    <a:gd name="adj1" fmla="val 34523"/>
                    <a:gd name="adj2" fmla="val 35715"/>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2100" dirty="0">
                    <a:solidFill>
                      <a:srgbClr val="FFFFFF"/>
                    </a:solidFill>
                    <a:latin typeface="Arial"/>
                  </a:endParaRPr>
                </a:p>
              </p:txBody>
            </p:sp>
          </p:grpSp>
        </p:grpSp>
      </p:grpSp>
      <p:sp>
        <p:nvSpPr>
          <p:cNvPr id="66" name="Title 3"/>
          <p:cNvSpPr txBox="1">
            <a:spLocks/>
          </p:cNvSpPr>
          <p:nvPr/>
        </p:nvSpPr>
        <p:spPr>
          <a:xfrm>
            <a:off x="533403" y="9"/>
            <a:ext cx="9883140" cy="952499"/>
          </a:xfrm>
          <a:prstGeom prst="rect">
            <a:avLst/>
          </a:prstGeom>
        </p:spPr>
        <p:txBody>
          <a:bodyPr vert="horz" lIns="121882" tIns="60941" rIns="121882" bIns="60941" rtlCol="0" anchor="t" anchorCtr="0">
            <a:noAutofit/>
          </a:bodyPr>
          <a:lstStyle>
            <a:lvl1pPr algn="l" defTabSz="914248" rtl="0" eaLnBrk="1" latinLnBrk="0" hangingPunct="1">
              <a:lnSpc>
                <a:spcPct val="90000"/>
              </a:lnSpc>
              <a:spcBef>
                <a:spcPct val="0"/>
              </a:spcBef>
              <a:buNone/>
              <a:defRPr lang="en-US" sz="4000" b="0" i="0" kern="1200" spc="0" baseline="0">
                <a:solidFill>
                  <a:srgbClr val="00A2BF"/>
                </a:solidFill>
                <a:latin typeface="+mj-lt"/>
                <a:ea typeface="+mj-ea"/>
                <a:cs typeface="CiscoSans Thin"/>
              </a:defRPr>
            </a:lvl1pPr>
          </a:lstStyle>
          <a:p>
            <a:r>
              <a:rPr lang="en-US" sz="2800" dirty="0">
                <a:solidFill>
                  <a:srgbClr val="0000FF"/>
                </a:solidFill>
              </a:rPr>
              <a:t>Through Our Work With Thousands Of Clients Globally, We Know Success Requires…</a:t>
            </a:r>
          </a:p>
        </p:txBody>
      </p:sp>
    </p:spTree>
    <p:extLst>
      <p:ext uri="{BB962C8B-B14F-4D97-AF65-F5344CB8AC3E}">
        <p14:creationId xmlns:p14="http://schemas.microsoft.com/office/powerpoint/2010/main" val="116669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8546997" y="1511608"/>
            <a:ext cx="3093851" cy="4329773"/>
            <a:chOff x="6408137" y="1133705"/>
            <a:chExt cx="2320388" cy="3247330"/>
          </a:xfrm>
        </p:grpSpPr>
        <p:sp>
          <p:nvSpPr>
            <p:cNvPr id="77" name="Rounded Rectangle 76"/>
            <p:cNvSpPr/>
            <p:nvPr/>
          </p:nvSpPr>
          <p:spPr>
            <a:xfrm>
              <a:off x="6408137" y="1133705"/>
              <a:ext cx="2320388" cy="3247330"/>
            </a:xfrm>
            <a:prstGeom prst="roundRect">
              <a:avLst>
                <a:gd name="adj" fmla="val 7058"/>
              </a:avLst>
            </a:prstGeom>
            <a:gradFill flip="none" rotWithShape="1">
              <a:gsLst>
                <a:gs pos="0">
                  <a:schemeClr val="accent5">
                    <a:lumMod val="50000"/>
                  </a:schemeClr>
                </a:gs>
                <a:gs pos="100000">
                  <a:schemeClr val="accent5"/>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79"/>
              <a:endParaRPr lang="en-US" sz="2400" dirty="0">
                <a:solidFill>
                  <a:srgbClr val="FFFFFF"/>
                </a:solidFill>
                <a:latin typeface="Arial"/>
              </a:endParaRPr>
            </a:p>
          </p:txBody>
        </p:sp>
        <p:sp>
          <p:nvSpPr>
            <p:cNvPr id="83" name="TextBox 82"/>
            <p:cNvSpPr txBox="1"/>
            <p:nvPr/>
          </p:nvSpPr>
          <p:spPr>
            <a:xfrm>
              <a:off x="6593143" y="1203139"/>
              <a:ext cx="1920240" cy="530917"/>
            </a:xfrm>
            <a:prstGeom prst="rect">
              <a:avLst/>
            </a:prstGeom>
            <a:noFill/>
          </p:spPr>
          <p:txBody>
            <a:bodyPr wrap="square" lIns="68580" tIns="34291" rIns="68580" bIns="34291" rtlCol="0">
              <a:spAutoFit/>
            </a:bodyPr>
            <a:lstStyle/>
            <a:p>
              <a:pPr algn="ctr" defTabSz="609431">
                <a:defRPr/>
              </a:pPr>
              <a:r>
                <a:rPr lang="en-US" sz="2000" kern="0" dirty="0">
                  <a:solidFill>
                    <a:srgbClr val="FFFFFF"/>
                  </a:solidFill>
                  <a:latin typeface="Arial"/>
                </a:rPr>
                <a:t>Expanding Cloud Provider Ecosystem</a:t>
              </a:r>
            </a:p>
          </p:txBody>
        </p:sp>
      </p:grpSp>
      <p:pic>
        <p:nvPicPr>
          <p:cNvPr id="105" name="Picture 57"/>
          <p:cNvPicPr>
            <a:picLocks noChangeAspect="1" noChangeArrowheads="1"/>
          </p:cNvPicPr>
          <p:nvPr/>
        </p:nvPicPr>
        <p:blipFill>
          <a:blip r:embed="rId3" cstate="print"/>
          <a:srcRect/>
          <a:stretch>
            <a:fillRect/>
          </a:stretch>
        </p:blipFill>
        <p:spPr bwMode="auto">
          <a:xfrm>
            <a:off x="9758901" y="3531166"/>
            <a:ext cx="670043" cy="316473"/>
          </a:xfrm>
          <a:prstGeom prst="rect">
            <a:avLst/>
          </a:prstGeom>
          <a:noFill/>
          <a:ln w="9525" algn="ctr">
            <a:noFill/>
            <a:miter lim="800000"/>
            <a:headEnd/>
            <a:tailEnd/>
          </a:ln>
        </p:spPr>
      </p:pic>
      <p:pic>
        <p:nvPicPr>
          <p:cNvPr id="91" name="Picture 4" descr="http://www.datatrend.com/ts-section/wp-content/uploads/2012/09/Virtustream-logo.pn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9368601" y="3994569"/>
            <a:ext cx="1384219" cy="373643"/>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16" descr="Custom:  Picture 150"/>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391484" y="2360120"/>
            <a:ext cx="1404877" cy="206257"/>
          </a:xfrm>
          <a:prstGeom prst="rect">
            <a:avLst/>
          </a:prstGeom>
        </p:spPr>
      </p:pic>
      <p:cxnSp>
        <p:nvCxnSpPr>
          <p:cNvPr id="103" name="Straight Connector 102"/>
          <p:cNvCxnSpPr/>
          <p:nvPr/>
        </p:nvCxnSpPr>
        <p:spPr>
          <a:xfrm>
            <a:off x="9064555" y="1973817"/>
            <a:ext cx="2058740" cy="0"/>
          </a:xfrm>
          <a:prstGeom prst="line">
            <a:avLst/>
          </a:prstGeom>
          <a:ln>
            <a:gradFill flip="none" rotWithShape="1">
              <a:gsLst>
                <a:gs pos="50000">
                  <a:schemeClr val="bg1"/>
                </a:gs>
                <a:gs pos="0">
                  <a:schemeClr val="bg1">
                    <a:alpha val="0"/>
                  </a:schemeClr>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026" name="Picture 2" descr="C:\Users\jacob.DUARTE\Desktop\Amazon_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27421" y="2695012"/>
            <a:ext cx="1333000" cy="71420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acob.DUARTE\Desktop\banners-dimension-data.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72069" y="4612480"/>
            <a:ext cx="1243719" cy="39976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9631076" y="5152105"/>
            <a:ext cx="1001521" cy="481295"/>
          </a:xfrm>
          <a:prstGeom prst="rect">
            <a:avLst/>
          </a:prstGeom>
          <a:no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609431"/>
            <a:r>
              <a:rPr lang="en-US" sz="1200" b="1" dirty="0">
                <a:solidFill>
                  <a:srgbClr val="FFFFFF"/>
                </a:solidFill>
                <a:latin typeface="Arial"/>
              </a:rPr>
              <a:t>…</a:t>
            </a:r>
          </a:p>
        </p:txBody>
      </p:sp>
      <p:grpSp>
        <p:nvGrpSpPr>
          <p:cNvPr id="4" name="Group 7"/>
          <p:cNvGrpSpPr/>
          <p:nvPr/>
        </p:nvGrpSpPr>
        <p:grpSpPr>
          <a:xfrm>
            <a:off x="4760209" y="2257067"/>
            <a:ext cx="2332907" cy="3064236"/>
            <a:chOff x="4844007" y="2257063"/>
            <a:chExt cx="2332299" cy="3064235"/>
          </a:xfrm>
          <a:solidFill>
            <a:schemeClr val="tx2">
              <a:lumMod val="60000"/>
              <a:lumOff val="40000"/>
            </a:schemeClr>
          </a:solidFill>
        </p:grpSpPr>
        <p:sp>
          <p:nvSpPr>
            <p:cNvPr id="144" name="Rounded Rectangle 143"/>
            <p:cNvSpPr/>
            <p:nvPr/>
          </p:nvSpPr>
          <p:spPr>
            <a:xfrm>
              <a:off x="4844007" y="2257063"/>
              <a:ext cx="2332299" cy="3064235"/>
            </a:xfrm>
            <a:prstGeom prst="roundRect">
              <a:avLst>
                <a:gd name="adj" fmla="val 4813"/>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lIns="82124" tIns="41061" rIns="82124" bIns="41061" anchor="ctr"/>
            <a:lstStyle/>
            <a:p>
              <a:pPr algn="ctr" defTabSz="609507"/>
              <a:endParaRPr lang="en-US" sz="1500" dirty="0">
                <a:solidFill>
                  <a:srgbClr val="FFFFFF"/>
                </a:solidFill>
                <a:latin typeface="Arial"/>
                <a:ea typeface="MS PGothic" pitchFamily="34" charset="-128"/>
                <a:cs typeface="ＭＳ Ｐゴシック" charset="0"/>
              </a:endParaRPr>
            </a:p>
          </p:txBody>
        </p:sp>
        <p:sp>
          <p:nvSpPr>
            <p:cNvPr id="145" name="TextBox 144"/>
            <p:cNvSpPr txBox="1"/>
            <p:nvPr/>
          </p:nvSpPr>
          <p:spPr>
            <a:xfrm>
              <a:off x="4969500" y="4460174"/>
              <a:ext cx="2081326" cy="724021"/>
            </a:xfrm>
            <a:prstGeom prst="rect">
              <a:avLst/>
            </a:prstGeom>
            <a:noFill/>
          </p:spPr>
          <p:txBody>
            <a:bodyPr wrap="none" lIns="111045" tIns="55522" rIns="111045" bIns="55522" rtlCol="0">
              <a:spAutoFit/>
            </a:bodyPr>
            <a:lstStyle/>
            <a:p>
              <a:pPr algn="ctr" defTabSz="914233"/>
              <a:r>
                <a:rPr lang="en-US" dirty="0">
                  <a:solidFill>
                    <a:srgbClr val="FFFFFF"/>
                  </a:solidFill>
                  <a:latin typeface="Arial"/>
                </a:rPr>
                <a:t>Cisco</a:t>
              </a:r>
              <a:br>
                <a:rPr lang="en-US" dirty="0">
                  <a:solidFill>
                    <a:srgbClr val="FFFFFF"/>
                  </a:solidFill>
                  <a:latin typeface="Arial"/>
                </a:rPr>
              </a:br>
              <a:r>
                <a:rPr lang="en-US" dirty="0">
                  <a:solidFill>
                    <a:srgbClr val="FFFFFF"/>
                  </a:solidFill>
                  <a:latin typeface="Arial"/>
                </a:rPr>
                <a:t>Intercloud Fabric</a:t>
              </a:r>
            </a:p>
          </p:txBody>
        </p:sp>
      </p:grpSp>
      <p:sp>
        <p:nvSpPr>
          <p:cNvPr id="115" name="Rounded Rectangle 114"/>
          <p:cNvSpPr/>
          <p:nvPr/>
        </p:nvSpPr>
        <p:spPr>
          <a:xfrm>
            <a:off x="4" y="2817923"/>
            <a:ext cx="3290285" cy="2084444"/>
          </a:xfrm>
          <a:prstGeom prst="roundRect">
            <a:avLst>
              <a:gd name="adj" fmla="val 4813"/>
            </a:avLst>
          </a:prstGeom>
          <a:gradFill flip="none" rotWithShape="1">
            <a:gsLst>
              <a:gs pos="0">
                <a:schemeClr val="bg1"/>
              </a:gs>
              <a:gs pos="100000">
                <a:schemeClr val="accent6"/>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22" rIns="91432" bIns="45722" rtlCol="0" anchor="ctr"/>
          <a:lstStyle/>
          <a:p>
            <a:pPr algn="ctr" defTabSz="609431">
              <a:spcBef>
                <a:spcPct val="0"/>
              </a:spcBef>
            </a:pPr>
            <a:endParaRPr lang="en-US" sz="2400" dirty="0">
              <a:solidFill>
                <a:srgbClr val="FFFFFF"/>
              </a:solidFill>
              <a:latin typeface="Arial"/>
            </a:endParaRPr>
          </a:p>
        </p:txBody>
      </p:sp>
      <p:grpSp>
        <p:nvGrpSpPr>
          <p:cNvPr id="5" name="Group 15"/>
          <p:cNvGrpSpPr/>
          <p:nvPr/>
        </p:nvGrpSpPr>
        <p:grpSpPr>
          <a:xfrm>
            <a:off x="1136689" y="2984428"/>
            <a:ext cx="1994811" cy="1751437"/>
            <a:chOff x="767846" y="2176190"/>
            <a:chExt cx="1496108" cy="1313578"/>
          </a:xfrm>
        </p:grpSpPr>
        <p:sp>
          <p:nvSpPr>
            <p:cNvPr id="47" name="Rounded Rectangle 46"/>
            <p:cNvSpPr/>
            <p:nvPr/>
          </p:nvSpPr>
          <p:spPr>
            <a:xfrm flipV="1">
              <a:off x="767846" y="2176190"/>
              <a:ext cx="1496108" cy="1313578"/>
            </a:xfrm>
            <a:prstGeom prst="roundRect">
              <a:avLst>
                <a:gd name="adj" fmla="val 4261"/>
              </a:avLst>
            </a:prstGeom>
            <a:gradFill>
              <a:gsLst>
                <a:gs pos="0">
                  <a:schemeClr val="accent1">
                    <a:lumMod val="75000"/>
                  </a:schemeClr>
                </a:gs>
                <a:gs pos="100000">
                  <a:srgbClr val="02928C"/>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1600">
                <a:solidFill>
                  <a:srgbClr val="FFFFFF"/>
                </a:solidFill>
                <a:latin typeface="Arial"/>
              </a:endParaRPr>
            </a:p>
          </p:txBody>
        </p:sp>
        <p:sp>
          <p:nvSpPr>
            <p:cNvPr id="9" name="TextBox 8"/>
            <p:cNvSpPr txBox="1"/>
            <p:nvPr/>
          </p:nvSpPr>
          <p:spPr>
            <a:xfrm>
              <a:off x="1067910" y="2266739"/>
              <a:ext cx="895975" cy="252960"/>
            </a:xfrm>
            <a:prstGeom prst="rect">
              <a:avLst/>
            </a:prstGeom>
            <a:noFill/>
          </p:spPr>
          <p:txBody>
            <a:bodyPr wrap="none" lIns="68586" tIns="34294" rIns="68586" bIns="34294" rtlCol="0">
              <a:spAutoFit/>
            </a:bodyPr>
            <a:lstStyle/>
            <a:p>
              <a:pPr algn="ctr" defTabSz="914225">
                <a:lnSpc>
                  <a:spcPct val="90000"/>
                </a:lnSpc>
              </a:pPr>
              <a:r>
                <a:rPr lang="en-US" dirty="0">
                  <a:ln w="1905"/>
                  <a:solidFill>
                    <a:srgbClr val="FFFFFF"/>
                  </a:solidFill>
                  <a:latin typeface="Arial"/>
                </a:rPr>
                <a:t>Customer</a:t>
              </a:r>
            </a:p>
          </p:txBody>
        </p:sp>
        <p:grpSp>
          <p:nvGrpSpPr>
            <p:cNvPr id="6" name="Group 59"/>
            <p:cNvGrpSpPr/>
            <p:nvPr/>
          </p:nvGrpSpPr>
          <p:grpSpPr>
            <a:xfrm>
              <a:off x="1269062" y="2690830"/>
              <a:ext cx="493677" cy="538433"/>
              <a:chOff x="4894082" y="3120804"/>
              <a:chExt cx="641717" cy="636847"/>
            </a:xfrm>
          </p:grpSpPr>
          <p:grpSp>
            <p:nvGrpSpPr>
              <p:cNvPr id="7" name="Group 73"/>
              <p:cNvGrpSpPr/>
              <p:nvPr/>
            </p:nvGrpSpPr>
            <p:grpSpPr>
              <a:xfrm>
                <a:off x="5102707" y="3120804"/>
                <a:ext cx="241332" cy="636847"/>
                <a:chOff x="3589449" y="2947291"/>
                <a:chExt cx="189334" cy="499630"/>
              </a:xfrm>
            </p:grpSpPr>
            <p:sp>
              <p:nvSpPr>
                <p:cNvPr id="86" name="Oval 85"/>
                <p:cNvSpPr/>
                <p:nvPr/>
              </p:nvSpPr>
              <p:spPr>
                <a:xfrm>
                  <a:off x="3602597" y="2947291"/>
                  <a:ext cx="163037" cy="16303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33"/>
                  <a:endParaRPr lang="en-US">
                    <a:solidFill>
                      <a:srgbClr val="FFFFFF"/>
                    </a:solidFill>
                    <a:latin typeface="Arial"/>
                  </a:endParaRPr>
                </a:p>
              </p:txBody>
            </p:sp>
            <p:sp>
              <p:nvSpPr>
                <p:cNvPr id="101" name="Trapezoid 100"/>
                <p:cNvSpPr/>
                <p:nvPr/>
              </p:nvSpPr>
              <p:spPr>
                <a:xfrm flipV="1">
                  <a:off x="3589449" y="3136624"/>
                  <a:ext cx="189334" cy="310297"/>
                </a:xfrm>
                <a:prstGeom prst="trapezoid">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33"/>
                  <a:endParaRPr lang="en-US">
                    <a:solidFill>
                      <a:srgbClr val="FFFFFF"/>
                    </a:solidFill>
                    <a:latin typeface="Arial"/>
                  </a:endParaRPr>
                </a:p>
              </p:txBody>
            </p:sp>
          </p:grpSp>
          <p:grpSp>
            <p:nvGrpSpPr>
              <p:cNvPr id="8" name="Group 75"/>
              <p:cNvGrpSpPr>
                <a:grpSpLocks noChangeAspect="1"/>
              </p:cNvGrpSpPr>
              <p:nvPr/>
            </p:nvGrpSpPr>
            <p:grpSpPr>
              <a:xfrm>
                <a:off x="5363202" y="3255401"/>
                <a:ext cx="172597" cy="455460"/>
                <a:chOff x="3589449" y="2947291"/>
                <a:chExt cx="189334" cy="499630"/>
              </a:xfrm>
            </p:grpSpPr>
            <p:sp>
              <p:nvSpPr>
                <p:cNvPr id="80" name="Oval 79"/>
                <p:cNvSpPr/>
                <p:nvPr/>
              </p:nvSpPr>
              <p:spPr>
                <a:xfrm>
                  <a:off x="3602597" y="2947291"/>
                  <a:ext cx="163037" cy="16303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33"/>
                  <a:endParaRPr lang="en-US">
                    <a:solidFill>
                      <a:srgbClr val="FFFFFF"/>
                    </a:solidFill>
                    <a:latin typeface="Arial"/>
                  </a:endParaRPr>
                </a:p>
              </p:txBody>
            </p:sp>
            <p:sp>
              <p:nvSpPr>
                <p:cNvPr id="84" name="Trapezoid 83"/>
                <p:cNvSpPr/>
                <p:nvPr/>
              </p:nvSpPr>
              <p:spPr>
                <a:xfrm flipV="1">
                  <a:off x="3589449" y="3136624"/>
                  <a:ext cx="189334" cy="310297"/>
                </a:xfrm>
                <a:prstGeom prst="trapezoid">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33"/>
                  <a:endParaRPr lang="en-US">
                    <a:solidFill>
                      <a:srgbClr val="FFFFFF"/>
                    </a:solidFill>
                    <a:latin typeface="Arial"/>
                  </a:endParaRPr>
                </a:p>
              </p:txBody>
            </p:sp>
          </p:grpSp>
          <p:grpSp>
            <p:nvGrpSpPr>
              <p:cNvPr id="10" name="Group 76"/>
              <p:cNvGrpSpPr>
                <a:grpSpLocks noChangeAspect="1"/>
              </p:cNvGrpSpPr>
              <p:nvPr/>
            </p:nvGrpSpPr>
            <p:grpSpPr>
              <a:xfrm>
                <a:off x="4894082" y="3255401"/>
                <a:ext cx="172597" cy="455460"/>
                <a:chOff x="3589449" y="2947291"/>
                <a:chExt cx="189334" cy="499630"/>
              </a:xfrm>
            </p:grpSpPr>
            <p:sp>
              <p:nvSpPr>
                <p:cNvPr id="78" name="Oval 77"/>
                <p:cNvSpPr/>
                <p:nvPr/>
              </p:nvSpPr>
              <p:spPr>
                <a:xfrm>
                  <a:off x="3602597" y="2947291"/>
                  <a:ext cx="163037" cy="16303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33"/>
                  <a:endParaRPr lang="en-US">
                    <a:solidFill>
                      <a:srgbClr val="FFFFFF"/>
                    </a:solidFill>
                    <a:latin typeface="Arial"/>
                  </a:endParaRPr>
                </a:p>
              </p:txBody>
            </p:sp>
            <p:sp>
              <p:nvSpPr>
                <p:cNvPr id="79" name="Trapezoid 78"/>
                <p:cNvSpPr/>
                <p:nvPr/>
              </p:nvSpPr>
              <p:spPr>
                <a:xfrm flipV="1">
                  <a:off x="3589449" y="3136624"/>
                  <a:ext cx="189334" cy="310297"/>
                </a:xfrm>
                <a:prstGeom prst="trapezoid">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33"/>
                  <a:endParaRPr lang="en-US">
                    <a:solidFill>
                      <a:srgbClr val="FFFFFF"/>
                    </a:solidFill>
                    <a:latin typeface="Arial"/>
                  </a:endParaRPr>
                </a:p>
              </p:txBody>
            </p:sp>
          </p:grpSp>
        </p:grpSp>
      </p:grpSp>
      <p:sp>
        <p:nvSpPr>
          <p:cNvPr id="94" name="Left-Right Arrow 93"/>
          <p:cNvSpPr/>
          <p:nvPr/>
        </p:nvSpPr>
        <p:spPr>
          <a:xfrm>
            <a:off x="3029420" y="3535215"/>
            <a:ext cx="2002941" cy="707136"/>
          </a:xfrm>
          <a:prstGeom prst="leftRightArrow">
            <a:avLst>
              <a:gd name="adj1" fmla="val 100000"/>
              <a:gd name="adj2" fmla="val 36326"/>
            </a:avLst>
          </a:prstGeom>
          <a:gradFill flip="none" rotWithShape="1">
            <a:gsLst>
              <a:gs pos="0">
                <a:schemeClr val="accent5">
                  <a:alpha val="98000"/>
                </a:schemeClr>
              </a:gs>
              <a:gs pos="100000">
                <a:schemeClr val="accent6">
                  <a:lumMod val="50000"/>
                </a:schemeClr>
              </a:gs>
            </a:gsLst>
            <a:lin ang="108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609431"/>
            <a:r>
              <a:rPr lang="en-US" dirty="0">
                <a:solidFill>
                  <a:srgbClr val="FFFFFF"/>
                </a:solidFill>
                <a:latin typeface="Arial"/>
              </a:rPr>
              <a:t> Open</a:t>
            </a:r>
          </a:p>
        </p:txBody>
      </p:sp>
      <p:grpSp>
        <p:nvGrpSpPr>
          <p:cNvPr id="20" name="Group 14"/>
          <p:cNvGrpSpPr/>
          <p:nvPr/>
        </p:nvGrpSpPr>
        <p:grpSpPr>
          <a:xfrm>
            <a:off x="623276" y="1322032"/>
            <a:ext cx="4572085" cy="4939823"/>
            <a:chOff x="623109" y="1322023"/>
            <a:chExt cx="4570897" cy="4939824"/>
          </a:xfrm>
        </p:grpSpPr>
        <p:grpSp>
          <p:nvGrpSpPr>
            <p:cNvPr id="21" name="Group 13"/>
            <p:cNvGrpSpPr/>
            <p:nvPr/>
          </p:nvGrpSpPr>
          <p:grpSpPr>
            <a:xfrm>
              <a:off x="623109" y="1322023"/>
              <a:ext cx="3371366" cy="1241432"/>
              <a:chOff x="449484" y="1322023"/>
              <a:chExt cx="3371366" cy="1241432"/>
            </a:xfrm>
          </p:grpSpPr>
          <p:sp>
            <p:nvSpPr>
              <p:cNvPr id="85" name="TextBox 84"/>
              <p:cNvSpPr txBox="1"/>
              <p:nvPr/>
            </p:nvSpPr>
            <p:spPr>
              <a:xfrm>
                <a:off x="449484" y="1322023"/>
                <a:ext cx="1883661" cy="338554"/>
              </a:xfrm>
              <a:prstGeom prst="rect">
                <a:avLst/>
              </a:prstGeom>
              <a:noFill/>
            </p:spPr>
            <p:txBody>
              <a:bodyPr wrap="none" rtlCol="0">
                <a:spAutoFit/>
              </a:bodyPr>
              <a:lstStyle/>
              <a:p>
                <a:pPr defTabSz="609431"/>
                <a:r>
                  <a:rPr lang="en-US" sz="1600" dirty="0">
                    <a:solidFill>
                      <a:srgbClr val="D3D3DA">
                        <a:lumMod val="25000"/>
                      </a:srgbClr>
                    </a:solidFill>
                    <a:latin typeface="Arial"/>
                  </a:rPr>
                  <a:t>No Vendor Lock-In</a:t>
                </a:r>
              </a:p>
            </p:txBody>
          </p:sp>
          <p:sp>
            <p:nvSpPr>
              <p:cNvPr id="87" name="TextBox 86"/>
              <p:cNvSpPr txBox="1"/>
              <p:nvPr/>
            </p:nvSpPr>
            <p:spPr>
              <a:xfrm>
                <a:off x="449484" y="1773462"/>
                <a:ext cx="3023399" cy="338554"/>
              </a:xfrm>
              <a:prstGeom prst="rect">
                <a:avLst/>
              </a:prstGeom>
              <a:noFill/>
            </p:spPr>
            <p:txBody>
              <a:bodyPr wrap="none" rtlCol="0">
                <a:spAutoFit/>
              </a:bodyPr>
              <a:lstStyle/>
              <a:p>
                <a:pPr defTabSz="609431"/>
                <a:r>
                  <a:rPr lang="en-US" sz="1600" dirty="0">
                    <a:solidFill>
                      <a:srgbClr val="D3D3DA">
                        <a:lumMod val="25000"/>
                      </a:srgbClr>
                    </a:solidFill>
                    <a:latin typeface="Arial"/>
                  </a:rPr>
                  <a:t>Any Hypervisor to Any Provider</a:t>
                </a:r>
              </a:p>
            </p:txBody>
          </p:sp>
          <p:sp>
            <p:nvSpPr>
              <p:cNvPr id="88" name="TextBox 87"/>
              <p:cNvSpPr txBox="1"/>
              <p:nvPr/>
            </p:nvSpPr>
            <p:spPr>
              <a:xfrm>
                <a:off x="449484" y="2224901"/>
                <a:ext cx="2852825" cy="338554"/>
              </a:xfrm>
              <a:prstGeom prst="rect">
                <a:avLst/>
              </a:prstGeom>
              <a:noFill/>
            </p:spPr>
            <p:txBody>
              <a:bodyPr wrap="none" rtlCol="0">
                <a:spAutoFit/>
              </a:bodyPr>
              <a:lstStyle/>
              <a:p>
                <a:pPr defTabSz="609431"/>
                <a:r>
                  <a:rPr lang="en-US" sz="1600" dirty="0">
                    <a:solidFill>
                      <a:srgbClr val="D3D3DA">
                        <a:lumMod val="25000"/>
                      </a:srgbClr>
                    </a:solidFill>
                    <a:latin typeface="Arial"/>
                  </a:rPr>
                  <a:t>Heterogeneous Infrastructure</a:t>
                </a:r>
              </a:p>
            </p:txBody>
          </p:sp>
          <p:cxnSp>
            <p:nvCxnSpPr>
              <p:cNvPr id="95" name="Straight Connector 94"/>
              <p:cNvCxnSpPr/>
              <p:nvPr/>
            </p:nvCxnSpPr>
            <p:spPr>
              <a:xfrm flipV="1">
                <a:off x="570143" y="2183847"/>
                <a:ext cx="3250707" cy="1"/>
              </a:xfrm>
              <a:prstGeom prst="line">
                <a:avLst/>
              </a:prstGeom>
              <a:noFill/>
              <a:ln w="19050" cap="rnd" cmpd="sng" algn="ctr">
                <a:solidFill>
                  <a:schemeClr val="accent4">
                    <a:lumMod val="75000"/>
                  </a:schemeClr>
                </a:solidFill>
                <a:prstDash val="sysDot"/>
                <a:round/>
              </a:ln>
              <a:effectLst/>
            </p:spPr>
          </p:cxnSp>
          <p:cxnSp>
            <p:nvCxnSpPr>
              <p:cNvPr id="96" name="Straight Connector 95"/>
              <p:cNvCxnSpPr/>
              <p:nvPr/>
            </p:nvCxnSpPr>
            <p:spPr>
              <a:xfrm flipV="1">
                <a:off x="570143" y="1732408"/>
                <a:ext cx="3250707" cy="1"/>
              </a:xfrm>
              <a:prstGeom prst="line">
                <a:avLst/>
              </a:prstGeom>
              <a:noFill/>
              <a:ln w="19050" cap="rnd" cmpd="sng" algn="ctr">
                <a:solidFill>
                  <a:schemeClr val="accent4">
                    <a:lumMod val="75000"/>
                  </a:schemeClr>
                </a:solidFill>
                <a:prstDash val="sysDot"/>
                <a:round/>
              </a:ln>
              <a:effectLst/>
            </p:spPr>
          </p:cxnSp>
        </p:grpSp>
        <p:grpSp>
          <p:nvGrpSpPr>
            <p:cNvPr id="22" name="Group 12"/>
            <p:cNvGrpSpPr/>
            <p:nvPr/>
          </p:nvGrpSpPr>
          <p:grpSpPr>
            <a:xfrm>
              <a:off x="623109" y="5060654"/>
              <a:ext cx="4570897" cy="1201193"/>
              <a:chOff x="449484" y="5060654"/>
              <a:chExt cx="4570897" cy="1201193"/>
            </a:xfrm>
          </p:grpSpPr>
          <p:sp>
            <p:nvSpPr>
              <p:cNvPr id="73" name="TextBox 72"/>
              <p:cNvSpPr txBox="1"/>
              <p:nvPr/>
            </p:nvSpPr>
            <p:spPr>
              <a:xfrm>
                <a:off x="449484" y="5060654"/>
                <a:ext cx="2020281" cy="338554"/>
              </a:xfrm>
              <a:prstGeom prst="rect">
                <a:avLst/>
              </a:prstGeom>
              <a:noFill/>
            </p:spPr>
            <p:txBody>
              <a:bodyPr wrap="none" rtlCol="0">
                <a:spAutoFit/>
              </a:bodyPr>
              <a:lstStyle/>
              <a:p>
                <a:pPr defTabSz="609431"/>
                <a:r>
                  <a:rPr lang="en-US" sz="1600" dirty="0">
                    <a:solidFill>
                      <a:srgbClr val="D3D3DA">
                        <a:lumMod val="25000"/>
                      </a:srgbClr>
                    </a:solidFill>
                    <a:latin typeface="Arial"/>
                  </a:rPr>
                  <a:t>End-to-End Security</a:t>
                </a:r>
              </a:p>
            </p:txBody>
          </p:sp>
          <p:sp>
            <p:nvSpPr>
              <p:cNvPr id="75" name="TextBox 74"/>
              <p:cNvSpPr txBox="1"/>
              <p:nvPr/>
            </p:nvSpPr>
            <p:spPr>
              <a:xfrm>
                <a:off x="449484" y="5491973"/>
                <a:ext cx="4570897" cy="338554"/>
              </a:xfrm>
              <a:prstGeom prst="rect">
                <a:avLst/>
              </a:prstGeom>
              <a:noFill/>
            </p:spPr>
            <p:txBody>
              <a:bodyPr wrap="none" rtlCol="0">
                <a:spAutoFit/>
              </a:bodyPr>
              <a:lstStyle/>
              <a:p>
                <a:pPr defTabSz="609431"/>
                <a:r>
                  <a:rPr lang="en-US" sz="1600" dirty="0">
                    <a:solidFill>
                      <a:srgbClr val="D3D3DA">
                        <a:lumMod val="25000"/>
                      </a:srgbClr>
                    </a:solidFill>
                    <a:latin typeface="Arial"/>
                  </a:rPr>
                  <a:t>Unified Workload Management and Governance </a:t>
                </a:r>
              </a:p>
            </p:txBody>
          </p:sp>
          <p:sp>
            <p:nvSpPr>
              <p:cNvPr id="81" name="TextBox 80"/>
              <p:cNvSpPr txBox="1"/>
              <p:nvPr/>
            </p:nvSpPr>
            <p:spPr>
              <a:xfrm>
                <a:off x="449484" y="5923293"/>
                <a:ext cx="4353507" cy="338554"/>
              </a:xfrm>
              <a:prstGeom prst="rect">
                <a:avLst/>
              </a:prstGeom>
              <a:noFill/>
            </p:spPr>
            <p:txBody>
              <a:bodyPr wrap="square" rtlCol="0">
                <a:spAutoFit/>
              </a:bodyPr>
              <a:lstStyle/>
              <a:p>
                <a:pPr defTabSz="609431"/>
                <a:r>
                  <a:rPr lang="en-US" sz="1600" dirty="0">
                    <a:solidFill>
                      <a:srgbClr val="D3D3DA">
                        <a:lumMod val="25000"/>
                      </a:srgbClr>
                    </a:solidFill>
                    <a:latin typeface="Arial"/>
                  </a:rPr>
                  <a:t>Workload Mobility Across Clouds</a:t>
                </a:r>
              </a:p>
            </p:txBody>
          </p:sp>
          <p:cxnSp>
            <p:nvCxnSpPr>
              <p:cNvPr id="97" name="Straight Connector 96"/>
              <p:cNvCxnSpPr/>
              <p:nvPr/>
            </p:nvCxnSpPr>
            <p:spPr>
              <a:xfrm flipV="1">
                <a:off x="570143" y="5892298"/>
                <a:ext cx="3250707" cy="1"/>
              </a:xfrm>
              <a:prstGeom prst="line">
                <a:avLst/>
              </a:prstGeom>
              <a:noFill/>
              <a:ln w="19050" cap="rnd" cmpd="sng" algn="ctr">
                <a:solidFill>
                  <a:schemeClr val="accent4">
                    <a:lumMod val="75000"/>
                  </a:schemeClr>
                </a:solidFill>
                <a:prstDash val="sysDot"/>
                <a:round/>
              </a:ln>
              <a:effectLst/>
            </p:spPr>
          </p:cxnSp>
          <p:cxnSp>
            <p:nvCxnSpPr>
              <p:cNvPr id="98" name="Straight Connector 97"/>
              <p:cNvCxnSpPr/>
              <p:nvPr/>
            </p:nvCxnSpPr>
            <p:spPr>
              <a:xfrm flipV="1">
                <a:off x="570143" y="5460980"/>
                <a:ext cx="3250707" cy="1"/>
              </a:xfrm>
              <a:prstGeom prst="line">
                <a:avLst/>
              </a:prstGeom>
              <a:noFill/>
              <a:ln w="19050" cap="rnd" cmpd="sng" algn="ctr">
                <a:solidFill>
                  <a:schemeClr val="accent4">
                    <a:lumMod val="75000"/>
                  </a:schemeClr>
                </a:solidFill>
                <a:prstDash val="sysDot"/>
                <a:round/>
              </a:ln>
              <a:effectLst/>
            </p:spPr>
          </p:cxnSp>
        </p:grpSp>
      </p:grpSp>
      <p:grpSp>
        <p:nvGrpSpPr>
          <p:cNvPr id="12" name="Group 11"/>
          <p:cNvGrpSpPr/>
          <p:nvPr/>
        </p:nvGrpSpPr>
        <p:grpSpPr>
          <a:xfrm>
            <a:off x="5292229" y="3543300"/>
            <a:ext cx="1268867" cy="713741"/>
            <a:chOff x="4777740" y="1124902"/>
            <a:chExt cx="792480" cy="445771"/>
          </a:xfrm>
        </p:grpSpPr>
        <p:pic>
          <p:nvPicPr>
            <p:cNvPr id="104" name="Picture 103" descr="Device_database_3036_RGB.png"/>
            <p:cNvPicPr>
              <a:picLocks noChangeAspect="1"/>
            </p:cNvPicPr>
            <p:nvPr/>
          </p:nvPicPr>
          <p:blipFill>
            <a:blip r:embed="rId10" cstate="print"/>
            <a:stretch>
              <a:fillRect/>
            </a:stretch>
          </p:blipFill>
          <p:spPr>
            <a:xfrm>
              <a:off x="4777740" y="1124902"/>
              <a:ext cx="792480" cy="445771"/>
            </a:xfrm>
            <a:prstGeom prst="rect">
              <a:avLst/>
            </a:prstGeom>
          </p:spPr>
        </p:pic>
        <p:grpSp>
          <p:nvGrpSpPr>
            <p:cNvPr id="118" name="Group 119"/>
            <p:cNvGrpSpPr/>
            <p:nvPr/>
          </p:nvGrpSpPr>
          <p:grpSpPr>
            <a:xfrm>
              <a:off x="4955196" y="1214542"/>
              <a:ext cx="444022" cy="250622"/>
              <a:chOff x="1027609" y="4201616"/>
              <a:chExt cx="2109292" cy="1190875"/>
            </a:xfrm>
          </p:grpSpPr>
          <p:sp>
            <p:nvSpPr>
              <p:cNvPr id="120" name="Rectangle 119"/>
              <p:cNvSpPr>
                <a:spLocks noChangeArrowheads="1"/>
              </p:cNvSpPr>
              <p:nvPr/>
            </p:nvSpPr>
            <p:spPr bwMode="black">
              <a:xfrm>
                <a:off x="1621792" y="5016762"/>
                <a:ext cx="96234" cy="364609"/>
              </a:xfrm>
              <a:prstGeom prst="rect">
                <a:avLst/>
              </a:prstGeom>
              <a:solidFill>
                <a:schemeClr val="bg1"/>
              </a:solidFill>
              <a:ln w="9525">
                <a:noFill/>
                <a:miter lim="800000"/>
                <a:headEnd/>
                <a:tailEnd/>
              </a:ln>
            </p:spPr>
            <p:txBody>
              <a:bodyPr lIns="75455" tIns="37728" rIns="75455" bIns="37728"/>
              <a:lstStyle/>
              <a:p>
                <a:pPr defTabSz="914233"/>
                <a:endParaRPr lang="en-US" dirty="0">
                  <a:solidFill>
                    <a:srgbClr val="0096D6"/>
                  </a:solidFill>
                  <a:latin typeface="Arial"/>
                </a:endParaRPr>
              </a:p>
            </p:txBody>
          </p:sp>
          <p:sp>
            <p:nvSpPr>
              <p:cNvPr id="121" name="Freeform 120"/>
              <p:cNvSpPr>
                <a:spLocks/>
              </p:cNvSpPr>
              <p:nvPr/>
            </p:nvSpPr>
            <p:spPr bwMode="black">
              <a:xfrm>
                <a:off x="2182405" y="5007688"/>
                <a:ext cx="278627" cy="384803"/>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lIns="75455" tIns="37728" rIns="75455" bIns="37728"/>
              <a:lstStyle/>
              <a:p>
                <a:pPr defTabSz="914233"/>
                <a:endParaRPr lang="en-US" dirty="0">
                  <a:solidFill>
                    <a:srgbClr val="0096D6"/>
                  </a:solidFill>
                  <a:latin typeface="Arial"/>
                </a:endParaRPr>
              </a:p>
            </p:txBody>
          </p:sp>
          <p:sp>
            <p:nvSpPr>
              <p:cNvPr id="122" name="Freeform 121"/>
              <p:cNvSpPr>
                <a:spLocks/>
              </p:cNvSpPr>
              <p:nvPr/>
            </p:nvSpPr>
            <p:spPr bwMode="black">
              <a:xfrm>
                <a:off x="1218957" y="5007688"/>
                <a:ext cx="278627" cy="384803"/>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lIns="75455" tIns="37728" rIns="75455" bIns="37728"/>
              <a:lstStyle/>
              <a:p>
                <a:pPr defTabSz="914233"/>
                <a:endParaRPr lang="en-US" dirty="0">
                  <a:solidFill>
                    <a:srgbClr val="0096D6"/>
                  </a:solidFill>
                  <a:latin typeface="Arial"/>
                </a:endParaRPr>
              </a:p>
            </p:txBody>
          </p:sp>
          <p:sp>
            <p:nvSpPr>
              <p:cNvPr id="123" name="Freeform 122"/>
              <p:cNvSpPr>
                <a:spLocks noEditPoints="1"/>
              </p:cNvSpPr>
              <p:nvPr/>
            </p:nvSpPr>
            <p:spPr bwMode="black">
              <a:xfrm>
                <a:off x="2561740" y="5007688"/>
                <a:ext cx="382693" cy="384803"/>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lIns="75455" tIns="37728" rIns="75455" bIns="37728"/>
              <a:lstStyle/>
              <a:p>
                <a:pPr defTabSz="914233"/>
                <a:endParaRPr lang="en-US" dirty="0">
                  <a:solidFill>
                    <a:srgbClr val="0096D6"/>
                  </a:solidFill>
                  <a:latin typeface="Arial"/>
                </a:endParaRPr>
              </a:p>
            </p:txBody>
          </p:sp>
          <p:sp>
            <p:nvSpPr>
              <p:cNvPr id="124" name="Freeform 123"/>
              <p:cNvSpPr>
                <a:spLocks/>
              </p:cNvSpPr>
              <p:nvPr/>
            </p:nvSpPr>
            <p:spPr bwMode="black">
              <a:xfrm>
                <a:off x="1842231" y="5007688"/>
                <a:ext cx="249534" cy="384803"/>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lIns="75455" tIns="37728" rIns="75455" bIns="37728"/>
              <a:lstStyle/>
              <a:p>
                <a:pPr defTabSz="914233"/>
                <a:endParaRPr lang="en-US" dirty="0">
                  <a:solidFill>
                    <a:srgbClr val="0096D6"/>
                  </a:solidFill>
                  <a:latin typeface="Arial"/>
                </a:endParaRPr>
              </a:p>
            </p:txBody>
          </p:sp>
          <p:sp>
            <p:nvSpPr>
              <p:cNvPr id="139" name="Freeform 138"/>
              <p:cNvSpPr>
                <a:spLocks/>
              </p:cNvSpPr>
              <p:nvPr/>
            </p:nvSpPr>
            <p:spPr bwMode="black">
              <a:xfrm>
                <a:off x="1027609" y="4500033"/>
                <a:ext cx="90638" cy="187354"/>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lIns="75455" tIns="37728" rIns="75455" bIns="37728"/>
              <a:lstStyle/>
              <a:p>
                <a:pPr defTabSz="914233"/>
                <a:endParaRPr lang="en-US" dirty="0">
                  <a:solidFill>
                    <a:srgbClr val="0096D6"/>
                  </a:solidFill>
                  <a:latin typeface="Arial"/>
                </a:endParaRPr>
              </a:p>
            </p:txBody>
          </p:sp>
          <p:sp>
            <p:nvSpPr>
              <p:cNvPr id="140" name="Freeform 139"/>
              <p:cNvSpPr>
                <a:spLocks/>
              </p:cNvSpPr>
              <p:nvPr/>
            </p:nvSpPr>
            <p:spPr bwMode="black">
              <a:xfrm>
                <a:off x="1281618" y="4374383"/>
                <a:ext cx="90638" cy="31300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lIns="75455" tIns="37728" rIns="75455" bIns="37728"/>
              <a:lstStyle/>
              <a:p>
                <a:pPr defTabSz="914233"/>
                <a:endParaRPr lang="en-US" dirty="0">
                  <a:solidFill>
                    <a:srgbClr val="0096D6"/>
                  </a:solidFill>
                  <a:latin typeface="Arial"/>
                </a:endParaRPr>
              </a:p>
            </p:txBody>
          </p:sp>
          <p:sp>
            <p:nvSpPr>
              <p:cNvPr id="141" name="Freeform 140"/>
              <p:cNvSpPr>
                <a:spLocks/>
              </p:cNvSpPr>
              <p:nvPr/>
            </p:nvSpPr>
            <p:spPr bwMode="black">
              <a:xfrm>
                <a:off x="1531155" y="4201616"/>
                <a:ext cx="90638" cy="576644"/>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lIns="75455" tIns="37728" rIns="75455" bIns="37728"/>
              <a:lstStyle/>
              <a:p>
                <a:pPr defTabSz="914233"/>
                <a:endParaRPr lang="en-US" dirty="0">
                  <a:solidFill>
                    <a:srgbClr val="0096D6"/>
                  </a:solidFill>
                  <a:latin typeface="Arial"/>
                </a:endParaRPr>
              </a:p>
            </p:txBody>
          </p:sp>
          <p:sp>
            <p:nvSpPr>
              <p:cNvPr id="142" name="Freeform 141"/>
              <p:cNvSpPr>
                <a:spLocks/>
              </p:cNvSpPr>
              <p:nvPr/>
            </p:nvSpPr>
            <p:spPr bwMode="black">
              <a:xfrm>
                <a:off x="1785163" y="4374384"/>
                <a:ext cx="90638" cy="31300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lIns="75455" tIns="37728" rIns="75455" bIns="37728"/>
              <a:lstStyle/>
              <a:p>
                <a:pPr defTabSz="914233"/>
                <a:endParaRPr lang="en-US" dirty="0">
                  <a:solidFill>
                    <a:srgbClr val="0096D6"/>
                  </a:solidFill>
                  <a:latin typeface="Arial"/>
                </a:endParaRPr>
              </a:p>
            </p:txBody>
          </p:sp>
          <p:sp>
            <p:nvSpPr>
              <p:cNvPr id="143" name="Freeform 142"/>
              <p:cNvSpPr>
                <a:spLocks/>
              </p:cNvSpPr>
              <p:nvPr/>
            </p:nvSpPr>
            <p:spPr bwMode="black">
              <a:xfrm>
                <a:off x="2033578" y="4500034"/>
                <a:ext cx="96234" cy="18735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lIns="75455" tIns="37728" rIns="75455" bIns="37728"/>
              <a:lstStyle/>
              <a:p>
                <a:pPr defTabSz="914233"/>
                <a:endParaRPr lang="en-US" dirty="0">
                  <a:solidFill>
                    <a:srgbClr val="0096D6"/>
                  </a:solidFill>
                  <a:latin typeface="Arial"/>
                </a:endParaRPr>
              </a:p>
            </p:txBody>
          </p:sp>
          <p:sp>
            <p:nvSpPr>
              <p:cNvPr id="146" name="Freeform 145"/>
              <p:cNvSpPr>
                <a:spLocks/>
              </p:cNvSpPr>
              <p:nvPr/>
            </p:nvSpPr>
            <p:spPr bwMode="black">
              <a:xfrm>
                <a:off x="2287590" y="4374383"/>
                <a:ext cx="91757" cy="31300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lIns="75455" tIns="37728" rIns="75455" bIns="37728"/>
              <a:lstStyle/>
              <a:p>
                <a:pPr defTabSz="914233"/>
                <a:endParaRPr lang="en-US" dirty="0">
                  <a:solidFill>
                    <a:srgbClr val="0096D6"/>
                  </a:solidFill>
                  <a:latin typeface="Arial"/>
                </a:endParaRPr>
              </a:p>
            </p:txBody>
          </p:sp>
          <p:sp>
            <p:nvSpPr>
              <p:cNvPr id="147" name="Freeform 146"/>
              <p:cNvSpPr>
                <a:spLocks/>
              </p:cNvSpPr>
              <p:nvPr/>
            </p:nvSpPr>
            <p:spPr bwMode="black">
              <a:xfrm>
                <a:off x="2541601" y="4201616"/>
                <a:ext cx="91757" cy="576644"/>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lIns="75455" tIns="37728" rIns="75455" bIns="37728"/>
              <a:lstStyle/>
              <a:p>
                <a:pPr defTabSz="914233"/>
                <a:endParaRPr lang="en-US" dirty="0">
                  <a:solidFill>
                    <a:srgbClr val="0096D6"/>
                  </a:solidFill>
                  <a:latin typeface="Arial"/>
                </a:endParaRPr>
              </a:p>
            </p:txBody>
          </p:sp>
          <p:sp>
            <p:nvSpPr>
              <p:cNvPr id="148" name="Freeform 147"/>
              <p:cNvSpPr>
                <a:spLocks/>
              </p:cNvSpPr>
              <p:nvPr/>
            </p:nvSpPr>
            <p:spPr bwMode="black">
              <a:xfrm>
                <a:off x="2791133" y="4374383"/>
                <a:ext cx="91757" cy="31300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lIns="75455" tIns="37728" rIns="75455" bIns="37728"/>
              <a:lstStyle/>
              <a:p>
                <a:pPr defTabSz="914233"/>
                <a:endParaRPr lang="en-US" dirty="0">
                  <a:solidFill>
                    <a:srgbClr val="0096D6"/>
                  </a:solidFill>
                  <a:latin typeface="Arial"/>
                </a:endParaRPr>
              </a:p>
            </p:txBody>
          </p:sp>
          <p:sp>
            <p:nvSpPr>
              <p:cNvPr id="152" name="Freeform 151"/>
              <p:cNvSpPr>
                <a:spLocks/>
              </p:cNvSpPr>
              <p:nvPr/>
            </p:nvSpPr>
            <p:spPr bwMode="black">
              <a:xfrm>
                <a:off x="3045144" y="4500034"/>
                <a:ext cx="91757" cy="18735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lIns="75455" tIns="37728" rIns="75455" bIns="37728"/>
              <a:lstStyle/>
              <a:p>
                <a:pPr defTabSz="914233"/>
                <a:endParaRPr lang="en-US" dirty="0">
                  <a:solidFill>
                    <a:srgbClr val="0096D6"/>
                  </a:solidFill>
                  <a:latin typeface="Arial"/>
                </a:endParaRPr>
              </a:p>
            </p:txBody>
          </p:sp>
        </p:grpSp>
      </p:grpSp>
      <p:sp>
        <p:nvSpPr>
          <p:cNvPr id="127" name="Freeform 27"/>
          <p:cNvSpPr>
            <a:spLocks/>
          </p:cNvSpPr>
          <p:nvPr/>
        </p:nvSpPr>
        <p:spPr bwMode="auto">
          <a:xfrm>
            <a:off x="5534308" y="2487823"/>
            <a:ext cx="801837" cy="517800"/>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chemeClr val="bg1">
              <a:lumMod val="95000"/>
            </a:schemeClr>
          </a:solidFill>
          <a:ln>
            <a:noFill/>
          </a:ln>
          <a:effectLst>
            <a:outerShdw blurRad="63500" sx="102000" sy="102000" algn="ctr" rotWithShape="0">
              <a:prstClr val="black">
                <a:alpha val="40000"/>
              </a:prstClr>
            </a:outerShdw>
          </a:effectLst>
        </p:spPr>
        <p:txBody>
          <a:bodyPr vert="horz" wrap="square" lIns="28317" tIns="14176" rIns="28317" bIns="14176" numCol="1" anchor="t" anchorCtr="0" compatLnSpc="1">
            <a:prstTxWarp prst="textNoShape">
              <a:avLst/>
            </a:prstTxWarp>
          </a:bodyPr>
          <a:lstStyle/>
          <a:p>
            <a:pPr defTabSz="283174"/>
            <a:endParaRPr lang="en-US" sz="2100">
              <a:solidFill>
                <a:srgbClr val="000000"/>
              </a:solidFill>
              <a:latin typeface="Arial"/>
            </a:endParaRPr>
          </a:p>
        </p:txBody>
      </p:sp>
      <p:sp>
        <p:nvSpPr>
          <p:cNvPr id="128" name="Freeform 27"/>
          <p:cNvSpPr>
            <a:spLocks/>
          </p:cNvSpPr>
          <p:nvPr/>
        </p:nvSpPr>
        <p:spPr bwMode="auto">
          <a:xfrm>
            <a:off x="6065440" y="2746948"/>
            <a:ext cx="801837" cy="517800"/>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chemeClr val="bg1">
              <a:lumMod val="95000"/>
            </a:schemeClr>
          </a:solidFill>
          <a:ln>
            <a:noFill/>
          </a:ln>
          <a:effectLst>
            <a:outerShdw blurRad="63500" sx="102000" sy="102000" algn="ctr" rotWithShape="0">
              <a:prstClr val="black">
                <a:alpha val="40000"/>
              </a:prstClr>
            </a:outerShdw>
          </a:effectLst>
        </p:spPr>
        <p:txBody>
          <a:bodyPr vert="horz" wrap="square" lIns="28317" tIns="14176" rIns="28317" bIns="14176" numCol="1" anchor="t" anchorCtr="0" compatLnSpc="1">
            <a:prstTxWarp prst="textNoShape">
              <a:avLst/>
            </a:prstTxWarp>
          </a:bodyPr>
          <a:lstStyle/>
          <a:p>
            <a:pPr defTabSz="283174"/>
            <a:endParaRPr lang="en-US" sz="2100">
              <a:solidFill>
                <a:srgbClr val="000000"/>
              </a:solidFill>
              <a:latin typeface="Arial"/>
            </a:endParaRPr>
          </a:p>
        </p:txBody>
      </p:sp>
      <p:sp>
        <p:nvSpPr>
          <p:cNvPr id="129" name="Freeform 27"/>
          <p:cNvSpPr>
            <a:spLocks/>
          </p:cNvSpPr>
          <p:nvPr/>
        </p:nvSpPr>
        <p:spPr bwMode="auto">
          <a:xfrm>
            <a:off x="5559220" y="2924093"/>
            <a:ext cx="801837" cy="517800"/>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chemeClr val="bg1">
              <a:lumMod val="95000"/>
            </a:schemeClr>
          </a:solidFill>
          <a:ln>
            <a:noFill/>
          </a:ln>
          <a:effectLst>
            <a:outerShdw blurRad="63500" sx="102000" sy="102000" algn="ctr" rotWithShape="0">
              <a:prstClr val="black">
                <a:alpha val="40000"/>
              </a:prstClr>
            </a:outerShdw>
          </a:effectLst>
        </p:spPr>
        <p:txBody>
          <a:bodyPr vert="horz" wrap="square" lIns="28317" tIns="14176" rIns="28317" bIns="14176" numCol="1" anchor="t" anchorCtr="0" compatLnSpc="1">
            <a:prstTxWarp prst="textNoShape">
              <a:avLst/>
            </a:prstTxWarp>
          </a:bodyPr>
          <a:lstStyle/>
          <a:p>
            <a:pPr defTabSz="283174"/>
            <a:endParaRPr lang="en-US" sz="2100">
              <a:solidFill>
                <a:srgbClr val="000000"/>
              </a:solidFill>
              <a:latin typeface="Arial"/>
            </a:endParaRPr>
          </a:p>
        </p:txBody>
      </p:sp>
      <p:sp>
        <p:nvSpPr>
          <p:cNvPr id="130" name="Freeform 27"/>
          <p:cNvSpPr>
            <a:spLocks/>
          </p:cNvSpPr>
          <p:nvPr/>
        </p:nvSpPr>
        <p:spPr bwMode="auto">
          <a:xfrm>
            <a:off x="5148520" y="2734284"/>
            <a:ext cx="801837" cy="517800"/>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chemeClr val="bg1">
              <a:lumMod val="95000"/>
            </a:schemeClr>
          </a:solidFill>
          <a:ln>
            <a:noFill/>
          </a:ln>
          <a:effectLst>
            <a:outerShdw blurRad="63500" sx="102000" sy="102000" algn="ctr" rotWithShape="0">
              <a:prstClr val="black">
                <a:alpha val="40000"/>
              </a:prstClr>
            </a:outerShdw>
          </a:effectLst>
        </p:spPr>
        <p:txBody>
          <a:bodyPr vert="horz" wrap="square" lIns="28317" tIns="14176" rIns="28317" bIns="14176" numCol="1" anchor="t" anchorCtr="0" compatLnSpc="1">
            <a:prstTxWarp prst="textNoShape">
              <a:avLst/>
            </a:prstTxWarp>
          </a:bodyPr>
          <a:lstStyle/>
          <a:p>
            <a:pPr defTabSz="283174"/>
            <a:endParaRPr lang="en-US" sz="2100">
              <a:solidFill>
                <a:srgbClr val="000000"/>
              </a:solidFill>
              <a:latin typeface="Arial"/>
            </a:endParaRPr>
          </a:p>
        </p:txBody>
      </p:sp>
      <p:sp>
        <p:nvSpPr>
          <p:cNvPr id="92" name="Left-Right Arrow 91"/>
          <p:cNvSpPr/>
          <p:nvPr/>
        </p:nvSpPr>
        <p:spPr>
          <a:xfrm>
            <a:off x="6820311" y="3523286"/>
            <a:ext cx="1999488" cy="709447"/>
          </a:xfrm>
          <a:prstGeom prst="leftRightArrow">
            <a:avLst>
              <a:gd name="adj1" fmla="val 99441"/>
              <a:gd name="adj2" fmla="val 37015"/>
            </a:avLst>
          </a:prstGeom>
          <a:gradFill flip="none" rotWithShape="1">
            <a:gsLst>
              <a:gs pos="0">
                <a:schemeClr val="accent5">
                  <a:alpha val="98000"/>
                </a:schemeClr>
              </a:gs>
              <a:gs pos="100000">
                <a:schemeClr val="accent6">
                  <a:lumMod val="50000"/>
                </a:schemeClr>
              </a:gs>
            </a:gsLst>
            <a:lin ang="108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0" tIns="60952" rIns="0" bIns="60952" rtlCol="0" anchor="ctr"/>
          <a:lstStyle/>
          <a:p>
            <a:pPr algn="ctr" defTabSz="609431"/>
            <a:r>
              <a:rPr lang="en-US" dirty="0">
                <a:solidFill>
                  <a:srgbClr val="FFFFFF"/>
                </a:solidFill>
                <a:latin typeface="Arial"/>
              </a:rPr>
              <a:t> Choice</a:t>
            </a:r>
          </a:p>
        </p:txBody>
      </p:sp>
      <p:sp>
        <p:nvSpPr>
          <p:cNvPr id="66" name="Title 3"/>
          <p:cNvSpPr txBox="1">
            <a:spLocks/>
          </p:cNvSpPr>
          <p:nvPr/>
        </p:nvSpPr>
        <p:spPr>
          <a:xfrm>
            <a:off x="533403" y="9"/>
            <a:ext cx="9883140" cy="952499"/>
          </a:xfrm>
          <a:prstGeom prst="rect">
            <a:avLst/>
          </a:prstGeom>
        </p:spPr>
        <p:txBody>
          <a:bodyPr vert="horz" lIns="121882" tIns="60941" rIns="121882" bIns="60941" rtlCol="0" anchor="t" anchorCtr="0">
            <a:noAutofit/>
          </a:bodyPr>
          <a:lstStyle>
            <a:lvl1pPr algn="l" defTabSz="914248" rtl="0" eaLnBrk="1" latinLnBrk="0" hangingPunct="1">
              <a:lnSpc>
                <a:spcPct val="90000"/>
              </a:lnSpc>
              <a:spcBef>
                <a:spcPct val="0"/>
              </a:spcBef>
              <a:buNone/>
              <a:defRPr lang="en-US" sz="4000" b="0" i="0" kern="1200" spc="0" baseline="0">
                <a:solidFill>
                  <a:srgbClr val="00A2BF"/>
                </a:solidFill>
                <a:latin typeface="+mj-lt"/>
                <a:ea typeface="+mj-ea"/>
                <a:cs typeface="CiscoSans Thin"/>
              </a:defRPr>
            </a:lvl1pPr>
          </a:lstStyle>
          <a:p>
            <a:r>
              <a:rPr lang="en-US" sz="2800" dirty="0">
                <a:solidFill>
                  <a:srgbClr val="0000FF"/>
                </a:solidFill>
              </a:rPr>
              <a:t>Cisco </a:t>
            </a:r>
            <a:r>
              <a:rPr lang="en-US" sz="2800" dirty="0" err="1">
                <a:solidFill>
                  <a:srgbClr val="0000FF"/>
                </a:solidFill>
              </a:rPr>
              <a:t>Intercloud</a:t>
            </a:r>
            <a:r>
              <a:rPr lang="en-US" sz="2800" dirty="0">
                <a:solidFill>
                  <a:srgbClr val="0000FF"/>
                </a:solidFill>
              </a:rPr>
              <a:t> Fabric Provides Workload Portability Across Clouds</a:t>
            </a:r>
          </a:p>
        </p:txBody>
      </p:sp>
    </p:spTree>
    <p:extLst>
      <p:ext uri="{BB962C8B-B14F-4D97-AF65-F5344CB8AC3E}">
        <p14:creationId xmlns:p14="http://schemas.microsoft.com/office/powerpoint/2010/main" val="1686731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7" presetClass="entr" presetSubtype="0" fill="hold" nodeType="withEffect">
                                  <p:stCondLst>
                                    <p:cond delay="20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anim calcmode="lin" valueType="num">
                                      <p:cBhvr>
                                        <p:cTn id="11" dur="500" fill="hold"/>
                                        <p:tgtEl>
                                          <p:spTgt spid="1026"/>
                                        </p:tgtEl>
                                        <p:attrNameLst>
                                          <p:attrName>ppt_x</p:attrName>
                                        </p:attrNameLst>
                                      </p:cBhvr>
                                      <p:tavLst>
                                        <p:tav tm="0">
                                          <p:val>
                                            <p:strVal val="#ppt_x"/>
                                          </p:val>
                                        </p:tav>
                                        <p:tav tm="100000">
                                          <p:val>
                                            <p:strVal val="#ppt_x"/>
                                          </p:val>
                                        </p:tav>
                                      </p:tavLst>
                                    </p:anim>
                                    <p:anim calcmode="lin" valueType="num">
                                      <p:cBhvr>
                                        <p:cTn id="12" dur="500" fill="hold"/>
                                        <p:tgtEl>
                                          <p:spTgt spid="1026"/>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400"/>
                                  </p:stCondLst>
                                  <p:childTnLst>
                                    <p:set>
                                      <p:cBhvr>
                                        <p:cTn id="14" dur="1" fill="hold">
                                          <p:stCondLst>
                                            <p:cond delay="0"/>
                                          </p:stCondLst>
                                        </p:cTn>
                                        <p:tgtEl>
                                          <p:spTgt spid="105"/>
                                        </p:tgtEl>
                                        <p:attrNameLst>
                                          <p:attrName>style.visibility</p:attrName>
                                        </p:attrNameLst>
                                      </p:cBhvr>
                                      <p:to>
                                        <p:strVal val="visible"/>
                                      </p:to>
                                    </p:set>
                                    <p:animEffect transition="in" filter="fade">
                                      <p:cBhvr>
                                        <p:cTn id="15" dur="500"/>
                                        <p:tgtEl>
                                          <p:spTgt spid="105"/>
                                        </p:tgtEl>
                                      </p:cBhvr>
                                    </p:animEffect>
                                    <p:anim calcmode="lin" valueType="num">
                                      <p:cBhvr>
                                        <p:cTn id="16" dur="500" fill="hold"/>
                                        <p:tgtEl>
                                          <p:spTgt spid="105"/>
                                        </p:tgtEl>
                                        <p:attrNameLst>
                                          <p:attrName>ppt_x</p:attrName>
                                        </p:attrNameLst>
                                      </p:cBhvr>
                                      <p:tavLst>
                                        <p:tav tm="0">
                                          <p:val>
                                            <p:strVal val="#ppt_x"/>
                                          </p:val>
                                        </p:tav>
                                        <p:tav tm="100000">
                                          <p:val>
                                            <p:strVal val="#ppt_x"/>
                                          </p:val>
                                        </p:tav>
                                      </p:tavLst>
                                    </p:anim>
                                    <p:anim calcmode="lin" valueType="num">
                                      <p:cBhvr>
                                        <p:cTn id="17" dur="500" fill="hold"/>
                                        <p:tgtEl>
                                          <p:spTgt spid="105"/>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600"/>
                                  </p:stCondLst>
                                  <p:childTnLst>
                                    <p:set>
                                      <p:cBhvr>
                                        <p:cTn id="19" dur="1" fill="hold">
                                          <p:stCondLst>
                                            <p:cond delay="0"/>
                                          </p:stCondLst>
                                        </p:cTn>
                                        <p:tgtEl>
                                          <p:spTgt spid="91"/>
                                        </p:tgtEl>
                                        <p:attrNameLst>
                                          <p:attrName>style.visibility</p:attrName>
                                        </p:attrNameLst>
                                      </p:cBhvr>
                                      <p:to>
                                        <p:strVal val="visible"/>
                                      </p:to>
                                    </p:set>
                                    <p:animEffect transition="in" filter="fade">
                                      <p:cBhvr>
                                        <p:cTn id="20" dur="500"/>
                                        <p:tgtEl>
                                          <p:spTgt spid="91"/>
                                        </p:tgtEl>
                                      </p:cBhvr>
                                    </p:animEffect>
                                    <p:anim calcmode="lin" valueType="num">
                                      <p:cBhvr>
                                        <p:cTn id="21" dur="500" fill="hold"/>
                                        <p:tgtEl>
                                          <p:spTgt spid="91"/>
                                        </p:tgtEl>
                                        <p:attrNameLst>
                                          <p:attrName>ppt_x</p:attrName>
                                        </p:attrNameLst>
                                      </p:cBhvr>
                                      <p:tavLst>
                                        <p:tav tm="0">
                                          <p:val>
                                            <p:strVal val="#ppt_x"/>
                                          </p:val>
                                        </p:tav>
                                        <p:tav tm="100000">
                                          <p:val>
                                            <p:strVal val="#ppt_x"/>
                                          </p:val>
                                        </p:tav>
                                      </p:tavLst>
                                    </p:anim>
                                    <p:anim calcmode="lin" valueType="num">
                                      <p:cBhvr>
                                        <p:cTn id="22" dur="500" fill="hold"/>
                                        <p:tgtEl>
                                          <p:spTgt spid="91"/>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800"/>
                                  </p:stCondLst>
                                  <p:childTnLst>
                                    <p:set>
                                      <p:cBhvr>
                                        <p:cTn id="24" dur="1" fill="hold">
                                          <p:stCondLst>
                                            <p:cond delay="0"/>
                                          </p:stCondLst>
                                        </p:cTn>
                                        <p:tgtEl>
                                          <p:spTgt spid="1027"/>
                                        </p:tgtEl>
                                        <p:attrNameLst>
                                          <p:attrName>style.visibility</p:attrName>
                                        </p:attrNameLst>
                                      </p:cBhvr>
                                      <p:to>
                                        <p:strVal val="visible"/>
                                      </p:to>
                                    </p:set>
                                    <p:animEffect transition="in" filter="fade">
                                      <p:cBhvr>
                                        <p:cTn id="25" dur="500"/>
                                        <p:tgtEl>
                                          <p:spTgt spid="1027"/>
                                        </p:tgtEl>
                                      </p:cBhvr>
                                    </p:animEffect>
                                    <p:anim calcmode="lin" valueType="num">
                                      <p:cBhvr>
                                        <p:cTn id="26" dur="500" fill="hold"/>
                                        <p:tgtEl>
                                          <p:spTgt spid="1027"/>
                                        </p:tgtEl>
                                        <p:attrNameLst>
                                          <p:attrName>ppt_x</p:attrName>
                                        </p:attrNameLst>
                                      </p:cBhvr>
                                      <p:tavLst>
                                        <p:tav tm="0">
                                          <p:val>
                                            <p:strVal val="#ppt_x"/>
                                          </p:val>
                                        </p:tav>
                                        <p:tav tm="100000">
                                          <p:val>
                                            <p:strVal val="#ppt_x"/>
                                          </p:val>
                                        </p:tav>
                                      </p:tavLst>
                                    </p:anim>
                                    <p:anim calcmode="lin" valueType="num">
                                      <p:cBhvr>
                                        <p:cTn id="27" dur="500" fill="hold"/>
                                        <p:tgtEl>
                                          <p:spTgt spid="1027"/>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100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anim calcmode="lin" valueType="num">
                                      <p:cBhvr>
                                        <p:cTn id="31" dur="500" fill="hold"/>
                                        <p:tgtEl>
                                          <p:spTgt spid="17"/>
                                        </p:tgtEl>
                                        <p:attrNameLst>
                                          <p:attrName>ppt_x</p:attrName>
                                        </p:attrNameLst>
                                      </p:cBhvr>
                                      <p:tavLst>
                                        <p:tav tm="0">
                                          <p:val>
                                            <p:strVal val="#ppt_x"/>
                                          </p:val>
                                        </p:tav>
                                        <p:tav tm="100000">
                                          <p:val>
                                            <p:strVal val="#ppt_x"/>
                                          </p:val>
                                        </p:tav>
                                      </p:tavLst>
                                    </p:anim>
                                    <p:anim calcmode="lin" valueType="num">
                                      <p:cBhvr>
                                        <p:cTn id="32"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94"/>
                                        </p:tgtEl>
                                        <p:attrNameLst>
                                          <p:attrName>style.visibility</p:attrName>
                                        </p:attrNameLst>
                                      </p:cBhvr>
                                      <p:to>
                                        <p:strVal val="visible"/>
                                      </p:to>
                                    </p:set>
                                    <p:animEffect transition="in" filter="wipe(left)">
                                      <p:cBhvr>
                                        <p:cTn id="42" dur="1000"/>
                                        <p:tgtEl>
                                          <p:spTgt spid="94"/>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92"/>
                                        </p:tgtEl>
                                        <p:attrNameLst>
                                          <p:attrName>style.visibility</p:attrName>
                                        </p:attrNameLst>
                                      </p:cBhvr>
                                      <p:to>
                                        <p:strVal val="visible"/>
                                      </p:to>
                                    </p:set>
                                    <p:animEffect transition="in" filter="wipe(left)">
                                      <p:cBhvr>
                                        <p:cTn id="45" dur="1000"/>
                                        <p:tgtEl>
                                          <p:spTgt spid="92"/>
                                        </p:tgtEl>
                                      </p:cBhvr>
                                    </p:animEffect>
                                  </p:childTnLst>
                                </p:cTn>
                              </p:par>
                            </p:childTnLst>
                          </p:cTn>
                        </p:par>
                        <p:par>
                          <p:cTn id="46" fill="hold">
                            <p:stCondLst>
                              <p:cond delay="1000"/>
                            </p:stCondLst>
                            <p:childTnLst>
                              <p:par>
                                <p:cTn id="47" presetID="42" presetClass="entr" presetSubtype="0" fill="hold"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1000"/>
                                        <p:tgtEl>
                                          <p:spTgt spid="4"/>
                                        </p:tgtEl>
                                      </p:cBhvr>
                                    </p:animEffect>
                                    <p:anim calcmode="lin" valueType="num">
                                      <p:cBhvr>
                                        <p:cTn id="50" dur="1000" fill="hold"/>
                                        <p:tgtEl>
                                          <p:spTgt spid="4"/>
                                        </p:tgtEl>
                                        <p:attrNameLst>
                                          <p:attrName>ppt_x</p:attrName>
                                        </p:attrNameLst>
                                      </p:cBhvr>
                                      <p:tavLst>
                                        <p:tav tm="0">
                                          <p:val>
                                            <p:strVal val="#ppt_x"/>
                                          </p:val>
                                        </p:tav>
                                        <p:tav tm="100000">
                                          <p:val>
                                            <p:strVal val="#ppt_x"/>
                                          </p:val>
                                        </p:tav>
                                      </p:tavLst>
                                    </p:anim>
                                    <p:anim calcmode="lin" valueType="num">
                                      <p:cBhvr>
                                        <p:cTn id="51" dur="1000" fill="hold"/>
                                        <p:tgtEl>
                                          <p:spTgt spid="4"/>
                                        </p:tgtEl>
                                        <p:attrNameLst>
                                          <p:attrName>ppt_y</p:attrName>
                                        </p:attrNameLst>
                                      </p:cBhvr>
                                      <p:tavLst>
                                        <p:tav tm="0">
                                          <p:val>
                                            <p:strVal val="#ppt_y+.1"/>
                                          </p:val>
                                        </p:tav>
                                        <p:tav tm="100000">
                                          <p:val>
                                            <p:strVal val="#ppt_y"/>
                                          </p:val>
                                        </p:tav>
                                      </p:tavLst>
                                    </p:anim>
                                  </p:childTnLst>
                                </p:cTn>
                              </p:par>
                            </p:childTnLst>
                          </p:cTn>
                        </p:par>
                        <p:par>
                          <p:cTn id="52" fill="hold">
                            <p:stCondLst>
                              <p:cond delay="2000"/>
                            </p:stCondLst>
                            <p:childTnLst>
                              <p:par>
                                <p:cTn id="53" presetID="10" presetClass="entr" presetSubtype="0" fill="hold" grpId="0" nodeType="afterEffect">
                                  <p:stCondLst>
                                    <p:cond delay="0"/>
                                  </p:stCondLst>
                                  <p:childTnLst>
                                    <p:set>
                                      <p:cBhvr>
                                        <p:cTn id="54" dur="1" fill="hold">
                                          <p:stCondLst>
                                            <p:cond delay="0"/>
                                          </p:stCondLst>
                                        </p:cTn>
                                        <p:tgtEl>
                                          <p:spTgt spid="127"/>
                                        </p:tgtEl>
                                        <p:attrNameLst>
                                          <p:attrName>style.visibility</p:attrName>
                                        </p:attrNameLst>
                                      </p:cBhvr>
                                      <p:to>
                                        <p:strVal val="visible"/>
                                      </p:to>
                                    </p:set>
                                    <p:animEffect transition="in" filter="fade">
                                      <p:cBhvr>
                                        <p:cTn id="55" dur="500"/>
                                        <p:tgtEl>
                                          <p:spTgt spid="127"/>
                                        </p:tgtEl>
                                      </p:cBhvr>
                                    </p:animEffect>
                                  </p:childTnLst>
                                </p:cTn>
                              </p:par>
                            </p:childTnLst>
                          </p:cTn>
                        </p:par>
                        <p:par>
                          <p:cTn id="56" fill="hold">
                            <p:stCondLst>
                              <p:cond delay="2500"/>
                            </p:stCondLst>
                            <p:childTnLst>
                              <p:par>
                                <p:cTn id="57" presetID="10" presetClass="entr" presetSubtype="0" fill="hold" grpId="0" nodeType="afterEffect">
                                  <p:stCondLst>
                                    <p:cond delay="0"/>
                                  </p:stCondLst>
                                  <p:childTnLst>
                                    <p:set>
                                      <p:cBhvr>
                                        <p:cTn id="58" dur="1" fill="hold">
                                          <p:stCondLst>
                                            <p:cond delay="0"/>
                                          </p:stCondLst>
                                        </p:cTn>
                                        <p:tgtEl>
                                          <p:spTgt spid="128"/>
                                        </p:tgtEl>
                                        <p:attrNameLst>
                                          <p:attrName>style.visibility</p:attrName>
                                        </p:attrNameLst>
                                      </p:cBhvr>
                                      <p:to>
                                        <p:strVal val="visible"/>
                                      </p:to>
                                    </p:set>
                                    <p:animEffect transition="in" filter="fade">
                                      <p:cBhvr>
                                        <p:cTn id="59" dur="500"/>
                                        <p:tgtEl>
                                          <p:spTgt spid="128"/>
                                        </p:tgtEl>
                                      </p:cBhvr>
                                    </p:animEffect>
                                  </p:childTnLst>
                                </p:cTn>
                              </p:par>
                            </p:childTnLst>
                          </p:cTn>
                        </p:par>
                        <p:par>
                          <p:cTn id="60" fill="hold">
                            <p:stCondLst>
                              <p:cond delay="3000"/>
                            </p:stCondLst>
                            <p:childTnLst>
                              <p:par>
                                <p:cTn id="61" presetID="10" presetClass="entr" presetSubtype="0" fill="hold" grpId="0" nodeType="afterEffect">
                                  <p:stCondLst>
                                    <p:cond delay="0"/>
                                  </p:stCondLst>
                                  <p:childTnLst>
                                    <p:set>
                                      <p:cBhvr>
                                        <p:cTn id="62" dur="1" fill="hold">
                                          <p:stCondLst>
                                            <p:cond delay="0"/>
                                          </p:stCondLst>
                                        </p:cTn>
                                        <p:tgtEl>
                                          <p:spTgt spid="129"/>
                                        </p:tgtEl>
                                        <p:attrNameLst>
                                          <p:attrName>style.visibility</p:attrName>
                                        </p:attrNameLst>
                                      </p:cBhvr>
                                      <p:to>
                                        <p:strVal val="visible"/>
                                      </p:to>
                                    </p:set>
                                    <p:animEffect transition="in" filter="fade">
                                      <p:cBhvr>
                                        <p:cTn id="63" dur="500"/>
                                        <p:tgtEl>
                                          <p:spTgt spid="129"/>
                                        </p:tgtEl>
                                      </p:cBhvr>
                                    </p:animEffect>
                                  </p:childTnLst>
                                </p:cTn>
                              </p:par>
                            </p:childTnLst>
                          </p:cTn>
                        </p:par>
                        <p:par>
                          <p:cTn id="64" fill="hold">
                            <p:stCondLst>
                              <p:cond delay="3500"/>
                            </p:stCondLst>
                            <p:childTnLst>
                              <p:par>
                                <p:cTn id="65" presetID="10" presetClass="entr" presetSubtype="0" fill="hold" grpId="0" nodeType="afterEffect">
                                  <p:stCondLst>
                                    <p:cond delay="0"/>
                                  </p:stCondLst>
                                  <p:childTnLst>
                                    <p:set>
                                      <p:cBhvr>
                                        <p:cTn id="66" dur="1" fill="hold">
                                          <p:stCondLst>
                                            <p:cond delay="0"/>
                                          </p:stCondLst>
                                        </p:cTn>
                                        <p:tgtEl>
                                          <p:spTgt spid="130"/>
                                        </p:tgtEl>
                                        <p:attrNameLst>
                                          <p:attrName>style.visibility</p:attrName>
                                        </p:attrNameLst>
                                      </p:cBhvr>
                                      <p:to>
                                        <p:strVal val="visible"/>
                                      </p:to>
                                    </p:set>
                                    <p:animEffect transition="in" filter="fade">
                                      <p:cBhvr>
                                        <p:cTn id="67" dur="500"/>
                                        <p:tgtEl>
                                          <p:spTgt spid="130"/>
                                        </p:tgtEl>
                                      </p:cBhvr>
                                    </p:animEffect>
                                  </p:childTnLst>
                                </p:cTn>
                              </p:par>
                            </p:childTnLst>
                          </p:cTn>
                        </p:par>
                        <p:par>
                          <p:cTn id="68" fill="hold">
                            <p:stCondLst>
                              <p:cond delay="4000"/>
                            </p:stCondLst>
                            <p:childTnLst>
                              <p:par>
                                <p:cTn id="69" presetID="10" presetClass="entr" presetSubtype="0" fill="hold" nodeType="afterEffect">
                                  <p:stCondLst>
                                    <p:cond delay="50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750"/>
                                        <p:tgtEl>
                                          <p:spTgt spid="20"/>
                                        </p:tgtEl>
                                      </p:cBhvr>
                                    </p:animEffect>
                                  </p:childTnLst>
                                </p:cTn>
                              </p:par>
                              <p:par>
                                <p:cTn id="72" presetID="0" presetClass="path" presetSubtype="0" fill="hold" nodeType="withEffect">
                                  <p:stCondLst>
                                    <p:cond delay="500"/>
                                  </p:stCondLst>
                                  <p:childTnLst>
                                    <p:animMotion origin="layout" path="M 2.3652E-6 3.92229E-6 L -0.09208 0.00023 " pathEditMode="relative" ptsTypes="AA">
                                      <p:cBhvr>
                                        <p:cTn id="73" dur="1750" spd="-100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4" grpId="0" animBg="1"/>
      <p:bldP spid="127" grpId="0" animBg="1"/>
      <p:bldP spid="128" grpId="0" animBg="1"/>
      <p:bldP spid="129" grpId="0" animBg="1"/>
      <p:bldP spid="130" grpId="0" animBg="1"/>
      <p:bldP spid="9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le 48"/>
          <p:cNvSpPr/>
          <p:nvPr/>
        </p:nvSpPr>
        <p:spPr>
          <a:xfrm flipV="1">
            <a:off x="6125012" y="2978389"/>
            <a:ext cx="2798376" cy="3559739"/>
          </a:xfrm>
          <a:prstGeom prst="roundRect">
            <a:avLst>
              <a:gd name="adj" fmla="val 8434"/>
            </a:avLst>
          </a:prstGeom>
          <a:gradFill flip="none" rotWithShape="1">
            <a:gsLst>
              <a:gs pos="0">
                <a:schemeClr val="accent4">
                  <a:alpha val="10000"/>
                </a:schemeClr>
              </a:gs>
              <a:gs pos="57000">
                <a:schemeClr val="accent4"/>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22" rIns="91436" bIns="45722" rtlCol="0" anchor="ctr"/>
          <a:lstStyle/>
          <a:p>
            <a:pPr algn="ctr" defTabSz="609479">
              <a:lnSpc>
                <a:spcPct val="90000"/>
              </a:lnSpc>
            </a:pPr>
            <a:endParaRPr lang="en-US" sz="2400">
              <a:solidFill>
                <a:srgbClr val="FFFFFF"/>
              </a:solidFill>
              <a:latin typeface="Arial"/>
            </a:endParaRPr>
          </a:p>
        </p:txBody>
      </p:sp>
      <p:sp>
        <p:nvSpPr>
          <p:cNvPr id="50" name="Rounded Rectangle 49"/>
          <p:cNvSpPr/>
          <p:nvPr/>
        </p:nvSpPr>
        <p:spPr>
          <a:xfrm flipV="1">
            <a:off x="9042571" y="2133806"/>
            <a:ext cx="2929900" cy="4404329"/>
          </a:xfrm>
          <a:prstGeom prst="roundRect">
            <a:avLst>
              <a:gd name="adj" fmla="val 8434"/>
            </a:avLst>
          </a:prstGeom>
          <a:gradFill flip="none" rotWithShape="1">
            <a:gsLst>
              <a:gs pos="0">
                <a:schemeClr val="accent4">
                  <a:alpha val="10000"/>
                </a:schemeClr>
              </a:gs>
              <a:gs pos="57000">
                <a:schemeClr val="accent4"/>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22" rIns="91436" bIns="45722" rtlCol="0" anchor="ctr"/>
          <a:lstStyle/>
          <a:p>
            <a:pPr algn="ctr" defTabSz="609479">
              <a:lnSpc>
                <a:spcPct val="90000"/>
              </a:lnSpc>
            </a:pPr>
            <a:endParaRPr lang="en-US" sz="2400">
              <a:solidFill>
                <a:srgbClr val="FFFFFF"/>
              </a:solidFill>
              <a:latin typeface="Arial"/>
            </a:endParaRPr>
          </a:p>
        </p:txBody>
      </p:sp>
      <p:sp>
        <p:nvSpPr>
          <p:cNvPr id="48" name="Rounded Rectangle 47"/>
          <p:cNvSpPr/>
          <p:nvPr/>
        </p:nvSpPr>
        <p:spPr>
          <a:xfrm flipV="1">
            <a:off x="3269653" y="2940401"/>
            <a:ext cx="2736179" cy="3597728"/>
          </a:xfrm>
          <a:prstGeom prst="roundRect">
            <a:avLst>
              <a:gd name="adj" fmla="val 8434"/>
            </a:avLst>
          </a:prstGeom>
          <a:gradFill flip="none" rotWithShape="1">
            <a:gsLst>
              <a:gs pos="0">
                <a:schemeClr val="accent4">
                  <a:alpha val="10000"/>
                </a:schemeClr>
              </a:gs>
              <a:gs pos="57000">
                <a:schemeClr val="accent4"/>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22" rIns="91436" bIns="45722" rtlCol="0" anchor="ctr"/>
          <a:lstStyle/>
          <a:p>
            <a:pPr algn="ctr" defTabSz="609479">
              <a:lnSpc>
                <a:spcPct val="90000"/>
              </a:lnSpc>
            </a:pPr>
            <a:endParaRPr lang="en-US" sz="2400">
              <a:solidFill>
                <a:srgbClr val="FFFFFF"/>
              </a:solidFill>
              <a:latin typeface="Arial"/>
            </a:endParaRPr>
          </a:p>
        </p:txBody>
      </p:sp>
      <p:sp>
        <p:nvSpPr>
          <p:cNvPr id="47" name="Rounded Rectangle 46"/>
          <p:cNvSpPr/>
          <p:nvPr/>
        </p:nvSpPr>
        <p:spPr>
          <a:xfrm flipV="1">
            <a:off x="355695" y="3773487"/>
            <a:ext cx="2791176" cy="2764644"/>
          </a:xfrm>
          <a:prstGeom prst="roundRect">
            <a:avLst>
              <a:gd name="adj" fmla="val 8434"/>
            </a:avLst>
          </a:prstGeom>
          <a:gradFill flip="none" rotWithShape="1">
            <a:gsLst>
              <a:gs pos="0">
                <a:schemeClr val="accent4">
                  <a:alpha val="10000"/>
                </a:schemeClr>
              </a:gs>
              <a:gs pos="57000">
                <a:schemeClr val="accent4"/>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22" rIns="91436" bIns="45722" rtlCol="0" anchor="ctr"/>
          <a:lstStyle/>
          <a:p>
            <a:pPr algn="ctr" defTabSz="609479">
              <a:lnSpc>
                <a:spcPct val="90000"/>
              </a:lnSpc>
            </a:pPr>
            <a:endParaRPr lang="en-US" sz="2400">
              <a:solidFill>
                <a:srgbClr val="FFFFFF"/>
              </a:solidFill>
              <a:latin typeface="Arial"/>
            </a:endParaRPr>
          </a:p>
        </p:txBody>
      </p:sp>
      <p:sp>
        <p:nvSpPr>
          <p:cNvPr id="74" name="Rectangle 73"/>
          <p:cNvSpPr/>
          <p:nvPr/>
        </p:nvSpPr>
        <p:spPr>
          <a:xfrm>
            <a:off x="0" y="1513860"/>
            <a:ext cx="12192000" cy="5024269"/>
          </a:xfrm>
          <a:prstGeom prst="rect">
            <a:avLst/>
          </a:prstGeom>
          <a:gradFill flip="none" rotWithShape="1">
            <a:gsLst>
              <a:gs pos="0">
                <a:schemeClr val="accent1">
                  <a:alpha val="0"/>
                </a:schemeClr>
              </a:gs>
              <a:gs pos="100000">
                <a:schemeClr val="accent4"/>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22" rIns="91436" bIns="45722" rtlCol="0" anchor="ctr"/>
          <a:lstStyle/>
          <a:p>
            <a:pPr algn="ctr" defTabSz="609479">
              <a:lnSpc>
                <a:spcPct val="90000"/>
              </a:lnSpc>
              <a:defRPr/>
            </a:pPr>
            <a:endParaRPr lang="en-US" sz="2400" dirty="0">
              <a:solidFill>
                <a:srgbClr val="FFFFFF"/>
              </a:solidFill>
              <a:latin typeface="Arial"/>
            </a:endParaRPr>
          </a:p>
        </p:txBody>
      </p:sp>
      <p:cxnSp>
        <p:nvCxnSpPr>
          <p:cNvPr id="44" name="Straight Connector 43"/>
          <p:cNvCxnSpPr>
            <a:stCxn id="14" idx="0"/>
          </p:cNvCxnSpPr>
          <p:nvPr/>
        </p:nvCxnSpPr>
        <p:spPr>
          <a:xfrm flipV="1">
            <a:off x="4630953" y="3557203"/>
            <a:ext cx="0" cy="216284"/>
          </a:xfrm>
          <a:prstGeom prst="line">
            <a:avLst/>
          </a:prstGeom>
          <a:noFill/>
          <a:ln w="25400" cap="rnd" cmpd="sng" algn="ctr">
            <a:solidFill>
              <a:schemeClr val="accent1">
                <a:lumMod val="60000"/>
                <a:lumOff val="40000"/>
              </a:schemeClr>
            </a:solidFill>
            <a:prstDash val="solid"/>
            <a:round/>
          </a:ln>
          <a:effectLst/>
        </p:spPr>
      </p:cxnSp>
      <p:cxnSp>
        <p:nvCxnSpPr>
          <p:cNvPr id="31" name="Straight Connector 30"/>
          <p:cNvCxnSpPr/>
          <p:nvPr/>
        </p:nvCxnSpPr>
        <p:spPr>
          <a:xfrm>
            <a:off x="7545643" y="3243824"/>
            <a:ext cx="0" cy="953719"/>
          </a:xfrm>
          <a:prstGeom prst="line">
            <a:avLst/>
          </a:prstGeom>
          <a:ln w="25400">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746985" y="4111306"/>
            <a:ext cx="0" cy="953719"/>
          </a:xfrm>
          <a:prstGeom prst="line">
            <a:avLst/>
          </a:prstGeom>
          <a:ln w="25400">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043567" y="2678817"/>
            <a:ext cx="0" cy="483483"/>
          </a:xfrm>
          <a:prstGeom prst="line">
            <a:avLst/>
          </a:prstGeom>
          <a:noFill/>
          <a:ln w="25400" cap="rnd" cmpd="sng" algn="ctr">
            <a:solidFill>
              <a:schemeClr val="accent1">
                <a:lumMod val="60000"/>
                <a:lumOff val="40000"/>
              </a:schemeClr>
            </a:solidFill>
            <a:prstDash val="solid"/>
            <a:round/>
          </a:ln>
          <a:effectLst/>
        </p:spPr>
      </p:cxnSp>
      <p:cxnSp>
        <p:nvCxnSpPr>
          <p:cNvPr id="75" name="Straight Connector 74"/>
          <p:cNvCxnSpPr/>
          <p:nvPr/>
        </p:nvCxnSpPr>
        <p:spPr>
          <a:xfrm flipV="1">
            <a:off x="6096000" y="2091511"/>
            <a:ext cx="0" cy="222444"/>
          </a:xfrm>
          <a:prstGeom prst="line">
            <a:avLst/>
          </a:prstGeom>
          <a:noFill/>
          <a:ln w="25400" cap="rnd" cmpd="sng" algn="ctr">
            <a:solidFill>
              <a:schemeClr val="accent1">
                <a:lumMod val="60000"/>
                <a:lumOff val="40000"/>
              </a:schemeClr>
            </a:solidFill>
            <a:prstDash val="solid"/>
            <a:round/>
            <a:headEnd type="none"/>
          </a:ln>
          <a:effectLst/>
        </p:spPr>
      </p:cxnSp>
      <p:cxnSp>
        <p:nvCxnSpPr>
          <p:cNvPr id="41" name="Straight Connector 40"/>
          <p:cNvCxnSpPr/>
          <p:nvPr/>
        </p:nvCxnSpPr>
        <p:spPr>
          <a:xfrm flipV="1">
            <a:off x="1736710" y="3557200"/>
            <a:ext cx="1" cy="360704"/>
          </a:xfrm>
          <a:prstGeom prst="line">
            <a:avLst/>
          </a:prstGeom>
          <a:noFill/>
          <a:ln w="25400" cap="rnd" cmpd="sng" algn="ctr">
            <a:solidFill>
              <a:schemeClr val="accent1">
                <a:lumMod val="60000"/>
                <a:lumOff val="40000"/>
              </a:schemeClr>
            </a:solidFill>
            <a:prstDash val="solid"/>
            <a:round/>
            <a:headEnd type="none"/>
          </a:ln>
          <a:effectLst/>
        </p:spPr>
      </p:cxnSp>
      <p:cxnSp>
        <p:nvCxnSpPr>
          <p:cNvPr id="45" name="Straight Connector 44"/>
          <p:cNvCxnSpPr>
            <a:stCxn id="16" idx="3"/>
          </p:cNvCxnSpPr>
          <p:nvPr/>
        </p:nvCxnSpPr>
        <p:spPr>
          <a:xfrm flipV="1">
            <a:off x="7521684" y="2716920"/>
            <a:ext cx="0" cy="267933"/>
          </a:xfrm>
          <a:prstGeom prst="line">
            <a:avLst/>
          </a:prstGeom>
          <a:noFill/>
          <a:ln w="25400" cap="rnd" cmpd="sng" algn="ctr">
            <a:solidFill>
              <a:schemeClr val="accent1">
                <a:lumMod val="60000"/>
                <a:lumOff val="40000"/>
              </a:schemeClr>
            </a:solidFill>
            <a:prstDash val="solid"/>
            <a:round/>
            <a:headEnd type="none"/>
          </a:ln>
          <a:effectLst/>
        </p:spPr>
      </p:cxnSp>
      <p:cxnSp>
        <p:nvCxnSpPr>
          <p:cNvPr id="46" name="Straight Connector 45"/>
          <p:cNvCxnSpPr>
            <a:stCxn id="3" idx="0"/>
          </p:cNvCxnSpPr>
          <p:nvPr/>
        </p:nvCxnSpPr>
        <p:spPr>
          <a:xfrm flipV="1">
            <a:off x="10577259" y="2755947"/>
            <a:ext cx="0" cy="222444"/>
          </a:xfrm>
          <a:prstGeom prst="line">
            <a:avLst/>
          </a:prstGeom>
          <a:noFill/>
          <a:ln w="25400" cap="rnd" cmpd="sng" algn="ctr">
            <a:solidFill>
              <a:schemeClr val="accent1">
                <a:lumMod val="60000"/>
                <a:lumOff val="40000"/>
              </a:schemeClr>
            </a:solidFill>
            <a:prstDash val="solid"/>
            <a:round/>
            <a:headEnd type="none"/>
          </a:ln>
          <a:effectLst/>
        </p:spPr>
      </p:cxnSp>
      <p:pic>
        <p:nvPicPr>
          <p:cNvPr id="3" name="Picture 2" descr="CiscoCloupia-new.png"/>
          <p:cNvPicPr>
            <a:picLocks noChangeAspect="1"/>
          </p:cNvPicPr>
          <p:nvPr/>
        </p:nvPicPr>
        <p:blipFill rotWithShape="1">
          <a:blip r:embed="rId3" cstate="print">
            <a:extLst>
              <a:ext uri="{28A0092B-C50C-407E-A947-70E740481C1C}">
                <a14:useLocalDpi xmlns:a14="http://schemas.microsoft.com/office/drawing/2010/main" val="0"/>
              </a:ext>
            </a:extLst>
          </a:blip>
          <a:srcRect r="24405"/>
          <a:stretch/>
        </p:blipFill>
        <p:spPr>
          <a:xfrm>
            <a:off x="9351637" y="2978388"/>
            <a:ext cx="2451257" cy="1316872"/>
          </a:xfrm>
          <a:prstGeom prst="rect">
            <a:avLst/>
          </a:prstGeom>
          <a:gradFill flip="none" rotWithShape="1">
            <a:gsLst>
              <a:gs pos="0">
                <a:srgbClr val="60B3A6">
                  <a:shade val="30000"/>
                  <a:satMod val="115000"/>
                  <a:alpha val="35000"/>
                </a:srgbClr>
              </a:gs>
              <a:gs pos="100000">
                <a:srgbClr val="60B3A6">
                  <a:alpha val="65000"/>
                </a:srgbClr>
              </a:gs>
            </a:gsLst>
            <a:lin ang="2700000" scaled="1"/>
            <a:tileRect/>
          </a:gradFill>
          <a:ln w="19050" cap="flat" cmpd="sng" algn="ctr">
            <a:gradFill>
              <a:gsLst>
                <a:gs pos="0">
                  <a:schemeClr val="bg1">
                    <a:alpha val="35000"/>
                  </a:schemeClr>
                </a:gs>
                <a:gs pos="100000">
                  <a:schemeClr val="bg1">
                    <a:alpha val="15000"/>
                  </a:schemeClr>
                </a:gs>
              </a:gsLst>
              <a:lin ang="5400000" scaled="0"/>
            </a:gradFill>
            <a:prstDash val="solid"/>
            <a:miter lim="800000"/>
          </a:ln>
          <a:effectLst/>
        </p:spPr>
      </p:pic>
      <p:sp>
        <p:nvSpPr>
          <p:cNvPr id="12" name="Rectangle 11"/>
          <p:cNvSpPr/>
          <p:nvPr/>
        </p:nvSpPr>
        <p:spPr>
          <a:xfrm>
            <a:off x="3565027" y="5158941"/>
            <a:ext cx="2131848" cy="677107"/>
          </a:xfrm>
          <a:prstGeom prst="rect">
            <a:avLst/>
          </a:prstGeom>
        </p:spPr>
        <p:txBody>
          <a:bodyPr wrap="square" lIns="91422" tIns="45718" rIns="91422" bIns="45718">
            <a:spAutoFit/>
          </a:bodyPr>
          <a:lstStyle/>
          <a:p>
            <a:pPr algn="ctr" defTabSz="1218714"/>
            <a:r>
              <a:rPr lang="en-US" kern="0" dirty="0">
                <a:solidFill>
                  <a:srgbClr val="272A48"/>
                </a:solidFill>
                <a:latin typeface="CiscoSans ExtraLight"/>
              </a:rPr>
              <a:t>Manages multiple UCS Domains</a:t>
            </a:r>
          </a:p>
        </p:txBody>
      </p:sp>
      <p:pic>
        <p:nvPicPr>
          <p:cNvPr id="14" name="Picture 13" descr="ucs_central_larg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8697" y="3773484"/>
            <a:ext cx="1804527" cy="1214157"/>
          </a:xfrm>
          <a:prstGeom prst="rect">
            <a:avLst/>
          </a:prstGeom>
          <a:gradFill flip="none" rotWithShape="1">
            <a:gsLst>
              <a:gs pos="0">
                <a:srgbClr val="60B3A6">
                  <a:shade val="30000"/>
                  <a:satMod val="115000"/>
                  <a:alpha val="35000"/>
                </a:srgbClr>
              </a:gs>
              <a:gs pos="100000">
                <a:srgbClr val="60B3A6">
                  <a:alpha val="65000"/>
                </a:srgbClr>
              </a:gs>
            </a:gsLst>
            <a:lin ang="2700000" scaled="1"/>
            <a:tileRect/>
          </a:gradFill>
          <a:ln w="19050" cap="flat" cmpd="sng" algn="ctr">
            <a:gradFill>
              <a:gsLst>
                <a:gs pos="0">
                  <a:schemeClr val="bg1">
                    <a:alpha val="35000"/>
                  </a:schemeClr>
                </a:gs>
                <a:gs pos="100000">
                  <a:schemeClr val="bg1">
                    <a:alpha val="15000"/>
                  </a:schemeClr>
                </a:gs>
              </a:gsLst>
              <a:lin ang="5400000" scaled="0"/>
            </a:gradFill>
            <a:prstDash val="solid"/>
            <a:miter lim="800000"/>
          </a:ln>
          <a:effectLst/>
        </p:spPr>
      </p:pic>
      <p:pic>
        <p:nvPicPr>
          <p:cNvPr id="8" name="Picture 7"/>
          <p:cNvPicPr>
            <a:picLocks noChangeAspect="1"/>
          </p:cNvPicPr>
          <p:nvPr/>
        </p:nvPicPr>
        <p:blipFill>
          <a:blip r:embed="rId5"/>
          <a:stretch>
            <a:fillRect/>
          </a:stretch>
        </p:blipFill>
        <p:spPr>
          <a:xfrm>
            <a:off x="6398525" y="3773493"/>
            <a:ext cx="2300859" cy="1043559"/>
          </a:xfrm>
          <a:prstGeom prst="rect">
            <a:avLst/>
          </a:prstGeom>
          <a:gradFill flip="none" rotWithShape="1">
            <a:gsLst>
              <a:gs pos="0">
                <a:srgbClr val="60B3A6">
                  <a:shade val="30000"/>
                  <a:satMod val="115000"/>
                  <a:alpha val="35000"/>
                </a:srgbClr>
              </a:gs>
              <a:gs pos="100000">
                <a:srgbClr val="60B3A6">
                  <a:alpha val="65000"/>
                </a:srgbClr>
              </a:gs>
            </a:gsLst>
            <a:lin ang="2700000" scaled="1"/>
            <a:tileRect/>
          </a:gradFill>
          <a:ln w="19050" cap="flat" cmpd="sng" algn="ctr">
            <a:gradFill>
              <a:gsLst>
                <a:gs pos="0">
                  <a:schemeClr val="bg1">
                    <a:alpha val="35000"/>
                  </a:schemeClr>
                </a:gs>
                <a:gs pos="100000">
                  <a:schemeClr val="bg1">
                    <a:alpha val="15000"/>
                  </a:schemeClr>
                </a:gs>
              </a:gsLst>
              <a:lin ang="5400000" scaled="0"/>
            </a:gradFill>
            <a:prstDash val="solid"/>
            <a:miter lim="800000"/>
          </a:ln>
          <a:effectLst/>
        </p:spPr>
      </p:pic>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5011" y="5065026"/>
            <a:ext cx="1682236" cy="1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nip Diagonal Corner Rectangle 6"/>
          <p:cNvSpPr/>
          <p:nvPr/>
        </p:nvSpPr>
        <p:spPr bwMode="auto">
          <a:xfrm>
            <a:off x="355703" y="2984853"/>
            <a:ext cx="5627567" cy="615659"/>
          </a:xfrm>
          <a:prstGeom prst="snip2DiagRect">
            <a:avLst>
              <a:gd name="adj1" fmla="val 0"/>
              <a:gd name="adj2" fmla="val 0"/>
            </a:avLst>
          </a:prstGeom>
          <a:gradFill flip="none" rotWithShape="1">
            <a:gsLst>
              <a:gs pos="1000">
                <a:schemeClr val="accent5">
                  <a:lumMod val="50000"/>
                </a:schemeClr>
              </a:gs>
              <a:gs pos="100000">
                <a:schemeClr val="accent5"/>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609479"/>
            <a:r>
              <a:rPr lang="en-US" sz="2400" dirty="0">
                <a:solidFill>
                  <a:srgbClr val="FFFFFF"/>
                </a:solidFill>
                <a:latin typeface="Arial"/>
              </a:rPr>
              <a:t>UCS CENTRAL </a:t>
            </a:r>
          </a:p>
        </p:txBody>
      </p:sp>
      <p:sp>
        <p:nvSpPr>
          <p:cNvPr id="9" name="Snip Diagonal Corner Rectangle 8"/>
          <p:cNvSpPr/>
          <p:nvPr/>
        </p:nvSpPr>
        <p:spPr bwMode="auto">
          <a:xfrm>
            <a:off x="355703" y="2222700"/>
            <a:ext cx="11616775" cy="615659"/>
          </a:xfrm>
          <a:prstGeom prst="snip2DiagRect">
            <a:avLst>
              <a:gd name="adj1" fmla="val 0"/>
              <a:gd name="adj2" fmla="val 0"/>
            </a:avLst>
          </a:prstGeom>
          <a:gradFill flip="none" rotWithShape="1">
            <a:gsLst>
              <a:gs pos="1000">
                <a:schemeClr val="accent5">
                  <a:lumMod val="50000"/>
                </a:schemeClr>
              </a:gs>
              <a:gs pos="100000">
                <a:schemeClr val="accent5"/>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609479"/>
            <a:r>
              <a:rPr lang="en-US" sz="2400" dirty="0">
                <a:solidFill>
                  <a:srgbClr val="FFFFFF"/>
                </a:solidFill>
                <a:latin typeface="Arial"/>
              </a:rPr>
              <a:t>UCS DIRECTOR   Centralized infrastructure control point for data center </a:t>
            </a:r>
          </a:p>
        </p:txBody>
      </p:sp>
      <p:sp>
        <p:nvSpPr>
          <p:cNvPr id="16" name="Snip Diagonal Corner Rectangle 15"/>
          <p:cNvSpPr/>
          <p:nvPr/>
        </p:nvSpPr>
        <p:spPr bwMode="auto">
          <a:xfrm>
            <a:off x="6119980" y="2984851"/>
            <a:ext cx="2803408" cy="617696"/>
          </a:xfrm>
          <a:prstGeom prst="snip2DiagRect">
            <a:avLst>
              <a:gd name="adj1" fmla="val 0"/>
              <a:gd name="adj2" fmla="val 0"/>
            </a:avLst>
          </a:prstGeom>
          <a:gradFill flip="none" rotWithShape="1">
            <a:gsLst>
              <a:gs pos="1000">
                <a:schemeClr val="accent5">
                  <a:lumMod val="50000"/>
                </a:schemeClr>
              </a:gs>
              <a:gs pos="100000">
                <a:schemeClr val="accent5"/>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609479"/>
            <a:r>
              <a:rPr lang="en-US" sz="2400" dirty="0">
                <a:solidFill>
                  <a:srgbClr val="FFFFFF"/>
                </a:solidFill>
                <a:latin typeface="Arial"/>
              </a:rPr>
              <a:t>APIC</a:t>
            </a:r>
          </a:p>
        </p:txBody>
      </p:sp>
      <p:sp>
        <p:nvSpPr>
          <p:cNvPr id="27" name="Freeform 31"/>
          <p:cNvSpPr>
            <a:spLocks/>
          </p:cNvSpPr>
          <p:nvPr/>
        </p:nvSpPr>
        <p:spPr bwMode="auto">
          <a:xfrm>
            <a:off x="6571117" y="3243824"/>
            <a:ext cx="63483" cy="7333"/>
          </a:xfrm>
          <a:custGeom>
            <a:avLst/>
            <a:gdLst>
              <a:gd name="T0" fmla="*/ 87 w 87"/>
              <a:gd name="T1" fmla="*/ 5 h 11"/>
              <a:gd name="T2" fmla="*/ 81 w 87"/>
              <a:gd name="T3" fmla="*/ 11 h 11"/>
              <a:gd name="T4" fmla="*/ 5 w 87"/>
              <a:gd name="T5" fmla="*/ 11 h 11"/>
              <a:gd name="T6" fmla="*/ 0 w 87"/>
              <a:gd name="T7" fmla="*/ 5 h 11"/>
              <a:gd name="T8" fmla="*/ 0 w 87"/>
              <a:gd name="T9" fmla="*/ 5 h 11"/>
              <a:gd name="T10" fmla="*/ 5 w 87"/>
              <a:gd name="T11" fmla="*/ 0 h 11"/>
              <a:gd name="T12" fmla="*/ 81 w 87"/>
              <a:gd name="T13" fmla="*/ 0 h 11"/>
              <a:gd name="T14" fmla="*/ 87 w 87"/>
              <a:gd name="T15" fmla="*/ 5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1">
                <a:moveTo>
                  <a:pt x="87" y="5"/>
                </a:moveTo>
                <a:cubicBezTo>
                  <a:pt x="87" y="8"/>
                  <a:pt x="84" y="11"/>
                  <a:pt x="81" y="11"/>
                </a:cubicBezTo>
                <a:cubicBezTo>
                  <a:pt x="5" y="11"/>
                  <a:pt x="5" y="11"/>
                  <a:pt x="5" y="11"/>
                </a:cubicBezTo>
                <a:cubicBezTo>
                  <a:pt x="2" y="11"/>
                  <a:pt x="0" y="8"/>
                  <a:pt x="0" y="5"/>
                </a:cubicBezTo>
                <a:cubicBezTo>
                  <a:pt x="0" y="5"/>
                  <a:pt x="0" y="5"/>
                  <a:pt x="0" y="5"/>
                </a:cubicBezTo>
                <a:cubicBezTo>
                  <a:pt x="0" y="2"/>
                  <a:pt x="2" y="0"/>
                  <a:pt x="5" y="0"/>
                </a:cubicBezTo>
                <a:cubicBezTo>
                  <a:pt x="81" y="0"/>
                  <a:pt x="81" y="0"/>
                  <a:pt x="81" y="0"/>
                </a:cubicBezTo>
                <a:cubicBezTo>
                  <a:pt x="84" y="0"/>
                  <a:pt x="87" y="2"/>
                  <a:pt x="87"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0" tIns="60940" rIns="121880" bIns="60940" numCol="1" anchor="t" anchorCtr="0" compatLnSpc="1">
            <a:prstTxWarp prst="textNoShape">
              <a:avLst/>
            </a:prstTxWarp>
          </a:bodyPr>
          <a:lstStyle/>
          <a:p>
            <a:pPr defTabSz="914157">
              <a:defRPr/>
            </a:pPr>
            <a:endParaRPr lang="en-US" sz="900" kern="0" dirty="0">
              <a:solidFill>
                <a:srgbClr val="FFFFFF">
                  <a:lumMod val="75000"/>
                </a:srgbClr>
              </a:solidFill>
              <a:latin typeface="CiscoSans ExtraLight"/>
              <a:cs typeface="Arial"/>
            </a:endParaRPr>
          </a:p>
        </p:txBody>
      </p:sp>
      <p:sp>
        <p:nvSpPr>
          <p:cNvPr id="32" name="Snip Diagonal Corner Rectangle 31"/>
          <p:cNvSpPr/>
          <p:nvPr/>
        </p:nvSpPr>
        <p:spPr bwMode="auto">
          <a:xfrm>
            <a:off x="355703" y="1565239"/>
            <a:ext cx="11616775" cy="568560"/>
          </a:xfrm>
          <a:prstGeom prst="snip2DiagRect">
            <a:avLst>
              <a:gd name="adj1" fmla="val 0"/>
              <a:gd name="adj2" fmla="val 0"/>
            </a:avLst>
          </a:prstGeom>
          <a:gradFill flip="none" rotWithShape="1">
            <a:gsLst>
              <a:gs pos="0">
                <a:schemeClr val="tx2">
                  <a:lumMod val="60000"/>
                  <a:lumOff val="40000"/>
                </a:schemeClr>
              </a:gs>
              <a:gs pos="100000">
                <a:schemeClr val="tx2"/>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609479"/>
            <a:r>
              <a:rPr lang="en-US" sz="2100" dirty="0">
                <a:solidFill>
                  <a:srgbClr val="FFFFFF"/>
                </a:solidFill>
                <a:latin typeface="Arial"/>
              </a:rPr>
              <a:t>INTELLIGENT AUTOMATION FOR CLOUD    Private Cloud, PaaS (DevOps), Hybrid Cloud  </a:t>
            </a:r>
          </a:p>
        </p:txBody>
      </p:sp>
      <p:sp>
        <p:nvSpPr>
          <p:cNvPr id="6" name="TextBox 5"/>
          <p:cNvSpPr txBox="1"/>
          <p:nvPr/>
        </p:nvSpPr>
        <p:spPr>
          <a:xfrm>
            <a:off x="9042578" y="4336619"/>
            <a:ext cx="3069375" cy="969492"/>
          </a:xfrm>
          <a:prstGeom prst="rect">
            <a:avLst/>
          </a:prstGeom>
          <a:noFill/>
        </p:spPr>
        <p:txBody>
          <a:bodyPr wrap="square" lIns="91422" tIns="45718" rIns="91422" bIns="45718" rtlCol="0">
            <a:spAutoFit/>
          </a:bodyPr>
          <a:lstStyle/>
          <a:p>
            <a:pPr algn="ctr" defTabSz="1218714"/>
            <a:r>
              <a:rPr lang="en-US" kern="0" dirty="0">
                <a:solidFill>
                  <a:srgbClr val="272A48"/>
                </a:solidFill>
                <a:latin typeface="CiscoSans ExtraLight"/>
              </a:rPr>
              <a:t>Manages heterogeneous data centers and converged infrastructure</a:t>
            </a:r>
          </a:p>
        </p:txBody>
      </p:sp>
      <p:pic>
        <p:nvPicPr>
          <p:cNvPr id="37"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27929" y="2948933"/>
            <a:ext cx="622147" cy="622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ucs_mgr_large_photo.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5713" y="4503889"/>
            <a:ext cx="2458904" cy="1211995"/>
          </a:xfrm>
          <a:prstGeom prst="rect">
            <a:avLst/>
          </a:prstGeom>
          <a:gradFill flip="none" rotWithShape="1">
            <a:gsLst>
              <a:gs pos="0">
                <a:srgbClr val="60B3A6">
                  <a:shade val="30000"/>
                  <a:satMod val="115000"/>
                  <a:alpha val="35000"/>
                </a:srgbClr>
              </a:gs>
              <a:gs pos="100000">
                <a:srgbClr val="60B3A6">
                  <a:alpha val="65000"/>
                </a:srgbClr>
              </a:gs>
            </a:gsLst>
            <a:lin ang="2700000" scaled="1"/>
            <a:tileRect/>
          </a:gradFill>
          <a:ln w="19050" cap="flat" cmpd="sng" algn="ctr">
            <a:gradFill>
              <a:gsLst>
                <a:gs pos="0">
                  <a:schemeClr val="bg1">
                    <a:alpha val="35000"/>
                  </a:schemeClr>
                </a:gs>
                <a:gs pos="100000">
                  <a:schemeClr val="bg1">
                    <a:alpha val="15000"/>
                  </a:schemeClr>
                </a:gs>
              </a:gsLst>
              <a:lin ang="5400000" scaled="0"/>
            </a:gradFill>
            <a:prstDash val="solid"/>
            <a:miter lim="800000"/>
          </a:ln>
          <a:effectLst/>
        </p:spPr>
      </p:pic>
      <p:sp>
        <p:nvSpPr>
          <p:cNvPr id="11" name="Rectangle 10"/>
          <p:cNvSpPr/>
          <p:nvPr/>
        </p:nvSpPr>
        <p:spPr>
          <a:xfrm>
            <a:off x="320855" y="5776333"/>
            <a:ext cx="2848624" cy="677107"/>
          </a:xfrm>
          <a:prstGeom prst="rect">
            <a:avLst/>
          </a:prstGeom>
        </p:spPr>
        <p:txBody>
          <a:bodyPr wrap="square" lIns="91422" tIns="45718" rIns="91422" bIns="45718">
            <a:spAutoFit/>
          </a:bodyPr>
          <a:lstStyle/>
          <a:p>
            <a:pPr algn="ctr" defTabSz="1218714"/>
            <a:r>
              <a:rPr lang="en-US" kern="0" dirty="0">
                <a:solidFill>
                  <a:srgbClr val="272A48"/>
                </a:solidFill>
                <a:latin typeface="CiscoSans ExtraLight"/>
              </a:rPr>
              <a:t>Manages Single </a:t>
            </a:r>
            <a:br>
              <a:rPr lang="en-US" kern="0" dirty="0">
                <a:solidFill>
                  <a:srgbClr val="272A48"/>
                </a:solidFill>
                <a:latin typeface="CiscoSans ExtraLight"/>
              </a:rPr>
            </a:br>
            <a:r>
              <a:rPr lang="en-US" kern="0" dirty="0">
                <a:solidFill>
                  <a:srgbClr val="272A48"/>
                </a:solidFill>
                <a:latin typeface="CiscoSans ExtraLight"/>
              </a:rPr>
              <a:t>UCS and </a:t>
            </a:r>
            <a:r>
              <a:rPr lang="en-US" kern="0" dirty="0" err="1">
                <a:solidFill>
                  <a:srgbClr val="272A48"/>
                </a:solidFill>
                <a:latin typeface="CiscoSans ExtraLight"/>
              </a:rPr>
              <a:t>Invicta</a:t>
            </a:r>
            <a:r>
              <a:rPr lang="en-US" kern="0" dirty="0">
                <a:solidFill>
                  <a:srgbClr val="272A48"/>
                </a:solidFill>
                <a:latin typeface="CiscoSans ExtraLight"/>
              </a:rPr>
              <a:t> domain</a:t>
            </a:r>
          </a:p>
        </p:txBody>
      </p:sp>
      <p:sp>
        <p:nvSpPr>
          <p:cNvPr id="5" name="Snip Diagonal Corner Rectangle 4"/>
          <p:cNvSpPr/>
          <p:nvPr/>
        </p:nvSpPr>
        <p:spPr bwMode="auto">
          <a:xfrm>
            <a:off x="355695" y="3747001"/>
            <a:ext cx="2791176" cy="615659"/>
          </a:xfrm>
          <a:prstGeom prst="snip2DiagRect">
            <a:avLst>
              <a:gd name="adj1" fmla="val 0"/>
              <a:gd name="adj2" fmla="val 0"/>
            </a:avLst>
          </a:prstGeom>
          <a:gradFill flip="none" rotWithShape="1">
            <a:gsLst>
              <a:gs pos="1000">
                <a:schemeClr val="accent5">
                  <a:lumMod val="50000"/>
                </a:schemeClr>
              </a:gs>
              <a:gs pos="100000">
                <a:schemeClr val="accent5"/>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609479"/>
            <a:r>
              <a:rPr lang="en-US" sz="2400" dirty="0">
                <a:solidFill>
                  <a:srgbClr val="FFFFFF"/>
                </a:solidFill>
                <a:latin typeface="Arial"/>
              </a:rPr>
              <a:t>UCS MANAGER</a:t>
            </a:r>
          </a:p>
        </p:txBody>
      </p:sp>
      <p:sp>
        <p:nvSpPr>
          <p:cNvPr id="35" name="Rectangle 34"/>
          <p:cNvSpPr/>
          <p:nvPr/>
        </p:nvSpPr>
        <p:spPr>
          <a:xfrm>
            <a:off x="6178896" y="5049367"/>
            <a:ext cx="2619208" cy="969492"/>
          </a:xfrm>
          <a:prstGeom prst="rect">
            <a:avLst/>
          </a:prstGeom>
        </p:spPr>
        <p:txBody>
          <a:bodyPr wrap="square" lIns="91422" tIns="45718" rIns="91422" bIns="45718">
            <a:spAutoFit/>
          </a:bodyPr>
          <a:lstStyle/>
          <a:p>
            <a:pPr algn="ctr" defTabSz="1218714"/>
            <a:r>
              <a:rPr lang="en-US" kern="0" dirty="0">
                <a:solidFill>
                  <a:srgbClr val="272A48"/>
                </a:solidFill>
                <a:latin typeface="CiscoSans ExtraLight"/>
              </a:rPr>
              <a:t>Manages ACI Fabric </a:t>
            </a:r>
          </a:p>
          <a:p>
            <a:pPr algn="ctr" defTabSz="1218714"/>
            <a:r>
              <a:rPr lang="en-US" kern="0" dirty="0">
                <a:solidFill>
                  <a:srgbClr val="272A48"/>
                </a:solidFill>
                <a:latin typeface="CiscoSans ExtraLight"/>
              </a:rPr>
              <a:t>Controller for </a:t>
            </a:r>
            <a:br>
              <a:rPr lang="en-US" kern="0" dirty="0">
                <a:solidFill>
                  <a:srgbClr val="272A48"/>
                </a:solidFill>
                <a:latin typeface="CiscoSans ExtraLight"/>
              </a:rPr>
            </a:br>
            <a:r>
              <a:rPr lang="en-US" kern="0" dirty="0">
                <a:solidFill>
                  <a:srgbClr val="272A48"/>
                </a:solidFill>
                <a:latin typeface="CiscoSans ExtraLight"/>
              </a:rPr>
              <a:t>network automation</a:t>
            </a:r>
          </a:p>
        </p:txBody>
      </p:sp>
      <p:sp>
        <p:nvSpPr>
          <p:cNvPr id="33" name="Title 3"/>
          <p:cNvSpPr txBox="1">
            <a:spLocks/>
          </p:cNvSpPr>
          <p:nvPr/>
        </p:nvSpPr>
        <p:spPr>
          <a:xfrm>
            <a:off x="533403" y="9"/>
            <a:ext cx="9883140" cy="952499"/>
          </a:xfrm>
          <a:prstGeom prst="rect">
            <a:avLst/>
          </a:prstGeom>
        </p:spPr>
        <p:txBody>
          <a:bodyPr vert="horz" lIns="121882" tIns="60941" rIns="121882" bIns="60941" rtlCol="0" anchor="t" anchorCtr="0">
            <a:noAutofit/>
          </a:bodyPr>
          <a:lstStyle>
            <a:lvl1pPr algn="l" defTabSz="914248" rtl="0" eaLnBrk="1" latinLnBrk="0" hangingPunct="1">
              <a:lnSpc>
                <a:spcPct val="80000"/>
              </a:lnSpc>
              <a:spcBef>
                <a:spcPct val="0"/>
              </a:spcBef>
              <a:buNone/>
              <a:defRPr lang="en-US" sz="4000" b="0" kern="1200" spc="0" baseline="0" dirty="0">
                <a:solidFill>
                  <a:srgbClr val="00A2BF"/>
                </a:solidFill>
                <a:latin typeface="+mj-lt"/>
                <a:ea typeface="+mj-ea"/>
                <a:cs typeface="CiscoSans"/>
              </a:defRPr>
            </a:lvl1pPr>
          </a:lstStyle>
          <a:p>
            <a:r>
              <a:rPr lang="en-US" sz="2800" dirty="0">
                <a:solidFill>
                  <a:srgbClr val="0000FF"/>
                </a:solidFill>
              </a:rPr>
              <a:t>Cisco’s Cloud Enablement Platform Provides Control and Management</a:t>
            </a:r>
          </a:p>
        </p:txBody>
      </p:sp>
    </p:spTree>
    <p:extLst>
      <p:ext uri="{BB962C8B-B14F-4D97-AF65-F5344CB8AC3E}">
        <p14:creationId xmlns:p14="http://schemas.microsoft.com/office/powerpoint/2010/main" val="249836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80"/>
          <p:cNvSpPr/>
          <p:nvPr/>
        </p:nvSpPr>
        <p:spPr>
          <a:xfrm>
            <a:off x="0" y="1743603"/>
            <a:ext cx="12192000" cy="4348605"/>
          </a:xfrm>
          <a:prstGeom prst="rect">
            <a:avLst/>
          </a:prstGeom>
          <a:gradFill flip="none" rotWithShape="1">
            <a:gsLst>
              <a:gs pos="0">
                <a:schemeClr val="accent1">
                  <a:alpha val="0"/>
                </a:schemeClr>
              </a:gs>
              <a:gs pos="100000">
                <a:schemeClr val="accent4"/>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22" rIns="91436" bIns="45722" rtlCol="0" anchor="ctr"/>
          <a:lstStyle/>
          <a:p>
            <a:pPr algn="ctr" defTabSz="609479">
              <a:lnSpc>
                <a:spcPct val="90000"/>
              </a:lnSpc>
              <a:defRPr/>
            </a:pPr>
            <a:endParaRPr lang="en-US" sz="2400" dirty="0">
              <a:solidFill>
                <a:srgbClr val="FFFFFF"/>
              </a:solidFill>
              <a:latin typeface="Arial"/>
            </a:endParaRPr>
          </a:p>
        </p:txBody>
      </p:sp>
      <p:sp>
        <p:nvSpPr>
          <p:cNvPr id="83" name="Trapezoid 82"/>
          <p:cNvSpPr/>
          <p:nvPr/>
        </p:nvSpPr>
        <p:spPr>
          <a:xfrm>
            <a:off x="445712" y="1595303"/>
            <a:ext cx="2804160" cy="148300"/>
          </a:xfrm>
          <a:prstGeom prst="trapezoid">
            <a:avLst>
              <a:gd name="adj" fmla="val 77891"/>
            </a:avLst>
          </a:prstGeom>
          <a:gradFill flip="none" rotWithShape="1">
            <a:gsLst>
              <a:gs pos="0">
                <a:schemeClr val="tx2">
                  <a:lumMod val="60000"/>
                  <a:lumOff val="40000"/>
                  <a:alpha val="0"/>
                </a:schemeClr>
              </a:gs>
              <a:gs pos="100000">
                <a:schemeClr val="accent5"/>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609431"/>
            <a:endParaRPr lang="en-US" sz="2400" dirty="0">
              <a:solidFill>
                <a:srgbClr val="FFFFFF"/>
              </a:solidFill>
              <a:latin typeface="Arial"/>
            </a:endParaRPr>
          </a:p>
        </p:txBody>
      </p:sp>
      <p:sp>
        <p:nvSpPr>
          <p:cNvPr id="84" name="Round Same Side Corner Rectangle 83"/>
          <p:cNvSpPr/>
          <p:nvPr/>
        </p:nvSpPr>
        <p:spPr>
          <a:xfrm>
            <a:off x="557881" y="1595301"/>
            <a:ext cx="2579827" cy="4748672"/>
          </a:xfrm>
          <a:prstGeom prst="round2SameRect">
            <a:avLst>
              <a:gd name="adj1" fmla="val 0"/>
              <a:gd name="adj2" fmla="val 6720"/>
            </a:avLst>
          </a:prstGeom>
          <a:gradFill flip="none" rotWithShape="1">
            <a:gsLst>
              <a:gs pos="1000">
                <a:schemeClr val="accent5"/>
              </a:gs>
              <a:gs pos="100000">
                <a:schemeClr val="accent6"/>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609479"/>
            <a:endParaRPr lang="en-US" sz="2400" dirty="0">
              <a:solidFill>
                <a:srgbClr val="FFFFFF"/>
              </a:solidFill>
              <a:latin typeface="Arial"/>
            </a:endParaRPr>
          </a:p>
        </p:txBody>
      </p:sp>
      <p:sp>
        <p:nvSpPr>
          <p:cNvPr id="89" name="Rectangle 88"/>
          <p:cNvSpPr/>
          <p:nvPr/>
        </p:nvSpPr>
        <p:spPr>
          <a:xfrm>
            <a:off x="735413" y="2653997"/>
            <a:ext cx="2216215" cy="451395"/>
          </a:xfrm>
          <a:prstGeom prst="rect">
            <a:avLst/>
          </a:prstGeom>
        </p:spPr>
        <p:txBody>
          <a:bodyPr wrap="square" lIns="121893" tIns="60946" rIns="121893" bIns="60946" anchor="t">
            <a:spAutoFit/>
          </a:bodyPr>
          <a:lstStyle/>
          <a:p>
            <a:pPr algn="ctr" defTabSz="609431"/>
            <a:r>
              <a:rPr lang="en-US" sz="2100" b="1" dirty="0">
                <a:solidFill>
                  <a:srgbClr val="FFFFFF"/>
                </a:solidFill>
                <a:latin typeface="Arial"/>
              </a:rPr>
              <a:t>Private</a:t>
            </a:r>
          </a:p>
        </p:txBody>
      </p:sp>
      <p:sp>
        <p:nvSpPr>
          <p:cNvPr id="100" name="Trapezoid 99"/>
          <p:cNvSpPr/>
          <p:nvPr/>
        </p:nvSpPr>
        <p:spPr>
          <a:xfrm>
            <a:off x="3277851" y="1595303"/>
            <a:ext cx="2804160" cy="148300"/>
          </a:xfrm>
          <a:prstGeom prst="trapezoid">
            <a:avLst>
              <a:gd name="adj" fmla="val 77891"/>
            </a:avLst>
          </a:prstGeom>
          <a:gradFill flip="none" rotWithShape="1">
            <a:gsLst>
              <a:gs pos="0">
                <a:schemeClr val="tx2">
                  <a:lumMod val="60000"/>
                  <a:lumOff val="40000"/>
                  <a:alpha val="0"/>
                </a:schemeClr>
              </a:gs>
              <a:gs pos="100000">
                <a:schemeClr val="accent5">
                  <a:lumMod val="50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609431"/>
            <a:endParaRPr lang="en-US" sz="2400" dirty="0">
              <a:solidFill>
                <a:srgbClr val="FFFFFF"/>
              </a:solidFill>
              <a:latin typeface="Arial"/>
            </a:endParaRPr>
          </a:p>
        </p:txBody>
      </p:sp>
      <p:sp>
        <p:nvSpPr>
          <p:cNvPr id="101" name="Round Same Side Corner Rectangle 100"/>
          <p:cNvSpPr/>
          <p:nvPr/>
        </p:nvSpPr>
        <p:spPr>
          <a:xfrm>
            <a:off x="3390017" y="1595301"/>
            <a:ext cx="2579827" cy="4748672"/>
          </a:xfrm>
          <a:prstGeom prst="round2SameRect">
            <a:avLst>
              <a:gd name="adj1" fmla="val 0"/>
              <a:gd name="adj2" fmla="val 6720"/>
            </a:avLst>
          </a:prstGeom>
          <a:gradFill flip="none" rotWithShape="1">
            <a:gsLst>
              <a:gs pos="1000">
                <a:schemeClr val="accent5">
                  <a:lumMod val="50000"/>
                </a:schemeClr>
              </a:gs>
              <a:gs pos="100000">
                <a:schemeClr val="accent5"/>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609479"/>
            <a:endParaRPr lang="en-US" sz="2400" dirty="0">
              <a:solidFill>
                <a:srgbClr val="FFFFFF"/>
              </a:solidFill>
              <a:latin typeface="Arial"/>
            </a:endParaRPr>
          </a:p>
        </p:txBody>
      </p:sp>
      <p:sp>
        <p:nvSpPr>
          <p:cNvPr id="104" name="Rectangle 103"/>
          <p:cNvSpPr/>
          <p:nvPr/>
        </p:nvSpPr>
        <p:spPr>
          <a:xfrm>
            <a:off x="3390025" y="2653997"/>
            <a:ext cx="2579825" cy="451395"/>
          </a:xfrm>
          <a:prstGeom prst="rect">
            <a:avLst/>
          </a:prstGeom>
        </p:spPr>
        <p:txBody>
          <a:bodyPr wrap="square" lIns="121893" tIns="60946" rIns="121893" bIns="60946" anchor="t">
            <a:spAutoFit/>
          </a:bodyPr>
          <a:lstStyle/>
          <a:p>
            <a:pPr algn="ctr" defTabSz="609431"/>
            <a:r>
              <a:rPr lang="en-US" sz="2100" b="1" dirty="0">
                <a:solidFill>
                  <a:srgbClr val="FFFFFF"/>
                </a:solidFill>
                <a:latin typeface="Arial"/>
              </a:rPr>
              <a:t>Managed</a:t>
            </a:r>
          </a:p>
        </p:txBody>
      </p:sp>
      <p:sp>
        <p:nvSpPr>
          <p:cNvPr id="110" name="Trapezoid 109"/>
          <p:cNvSpPr/>
          <p:nvPr/>
        </p:nvSpPr>
        <p:spPr>
          <a:xfrm>
            <a:off x="6109989" y="1595303"/>
            <a:ext cx="2804160" cy="148300"/>
          </a:xfrm>
          <a:prstGeom prst="trapezoid">
            <a:avLst>
              <a:gd name="adj" fmla="val 77891"/>
            </a:avLst>
          </a:prstGeom>
          <a:gradFill flip="none" rotWithShape="1">
            <a:gsLst>
              <a:gs pos="0">
                <a:schemeClr val="tx2">
                  <a:lumMod val="60000"/>
                  <a:lumOff val="40000"/>
                  <a:alpha val="0"/>
                </a:schemeClr>
              </a:gs>
              <a:gs pos="100000">
                <a:schemeClr val="accent1"/>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609431"/>
            <a:endParaRPr lang="en-US" sz="2400" dirty="0">
              <a:solidFill>
                <a:srgbClr val="FFFFFF"/>
              </a:solidFill>
              <a:latin typeface="Arial"/>
            </a:endParaRPr>
          </a:p>
        </p:txBody>
      </p:sp>
      <p:sp>
        <p:nvSpPr>
          <p:cNvPr id="111" name="Round Same Side Corner Rectangle 110"/>
          <p:cNvSpPr/>
          <p:nvPr/>
        </p:nvSpPr>
        <p:spPr>
          <a:xfrm>
            <a:off x="6222157" y="1595301"/>
            <a:ext cx="2579827" cy="4748672"/>
          </a:xfrm>
          <a:prstGeom prst="round2SameRect">
            <a:avLst>
              <a:gd name="adj1" fmla="val 0"/>
              <a:gd name="adj2" fmla="val 6720"/>
            </a:avLst>
          </a:prstGeom>
          <a:gradFill flip="none" rotWithShape="1">
            <a:gsLst>
              <a:gs pos="0">
                <a:schemeClr val="tx2">
                  <a:lumMod val="60000"/>
                  <a:lumOff val="40000"/>
                </a:schemeClr>
              </a:gs>
              <a:gs pos="100000">
                <a:schemeClr val="accent1"/>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6" rIns="91440" bIns="45726" rtlCol="0" anchor="ctr"/>
          <a:lstStyle/>
          <a:p>
            <a:pPr algn="ctr" defTabSz="609479"/>
            <a:endParaRPr lang="en-US" sz="2400" dirty="0">
              <a:solidFill>
                <a:srgbClr val="FFFFFF"/>
              </a:solidFill>
              <a:latin typeface="Arial"/>
            </a:endParaRPr>
          </a:p>
        </p:txBody>
      </p:sp>
      <p:sp>
        <p:nvSpPr>
          <p:cNvPr id="146" name="Rectangle 145"/>
          <p:cNvSpPr/>
          <p:nvPr/>
        </p:nvSpPr>
        <p:spPr>
          <a:xfrm>
            <a:off x="6399690" y="2653997"/>
            <a:ext cx="2216215" cy="451395"/>
          </a:xfrm>
          <a:prstGeom prst="rect">
            <a:avLst/>
          </a:prstGeom>
        </p:spPr>
        <p:txBody>
          <a:bodyPr wrap="square" lIns="121893" tIns="60946" rIns="121893" bIns="60946" anchor="t">
            <a:spAutoFit/>
          </a:bodyPr>
          <a:lstStyle/>
          <a:p>
            <a:pPr algn="ctr" defTabSz="609431"/>
            <a:r>
              <a:rPr lang="en-US" sz="2100" b="1" dirty="0">
                <a:solidFill>
                  <a:srgbClr val="FFFFFF"/>
                </a:solidFill>
                <a:latin typeface="Arial"/>
              </a:rPr>
              <a:t>Hosted</a:t>
            </a:r>
          </a:p>
        </p:txBody>
      </p:sp>
      <p:sp>
        <p:nvSpPr>
          <p:cNvPr id="152" name="Trapezoid 151"/>
          <p:cNvSpPr/>
          <p:nvPr/>
        </p:nvSpPr>
        <p:spPr>
          <a:xfrm>
            <a:off x="8942129" y="1595303"/>
            <a:ext cx="2804160" cy="148300"/>
          </a:xfrm>
          <a:prstGeom prst="trapezoid">
            <a:avLst>
              <a:gd name="adj" fmla="val 77891"/>
            </a:avLst>
          </a:prstGeom>
          <a:gradFill flip="none" rotWithShape="1">
            <a:gsLst>
              <a:gs pos="0">
                <a:schemeClr val="tx2">
                  <a:lumMod val="60000"/>
                  <a:lumOff val="40000"/>
                  <a:alpha val="0"/>
                </a:schemeClr>
              </a:gs>
              <a:gs pos="100000">
                <a:schemeClr val="accent2">
                  <a:lumMod val="50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609431"/>
            <a:endParaRPr lang="en-US" sz="2400" dirty="0">
              <a:solidFill>
                <a:srgbClr val="FFFFFF"/>
              </a:solidFill>
              <a:latin typeface="Arial"/>
            </a:endParaRPr>
          </a:p>
        </p:txBody>
      </p:sp>
      <p:sp>
        <p:nvSpPr>
          <p:cNvPr id="153" name="Round Same Side Corner Rectangle 152"/>
          <p:cNvSpPr/>
          <p:nvPr/>
        </p:nvSpPr>
        <p:spPr>
          <a:xfrm>
            <a:off x="9054297" y="1595301"/>
            <a:ext cx="2579827" cy="4748672"/>
          </a:xfrm>
          <a:prstGeom prst="round2SameRect">
            <a:avLst>
              <a:gd name="adj1" fmla="val 0"/>
              <a:gd name="adj2" fmla="val 6720"/>
            </a:avLst>
          </a:prstGeom>
          <a:gradFill flip="none" rotWithShape="1">
            <a:gsLst>
              <a:gs pos="0">
                <a:schemeClr val="accent2">
                  <a:lumMod val="60000"/>
                  <a:lumOff val="40000"/>
                </a:schemeClr>
              </a:gs>
              <a:gs pos="100000">
                <a:schemeClr val="accent2"/>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6" rIns="91440" bIns="45726" rtlCol="0" anchor="ctr"/>
          <a:lstStyle/>
          <a:p>
            <a:pPr algn="ctr" defTabSz="609479"/>
            <a:endParaRPr lang="en-US" sz="2400" dirty="0">
              <a:solidFill>
                <a:srgbClr val="FFFFFF"/>
              </a:solidFill>
              <a:latin typeface="Arial"/>
            </a:endParaRPr>
          </a:p>
        </p:txBody>
      </p:sp>
      <p:sp>
        <p:nvSpPr>
          <p:cNvPr id="156" name="Rectangle 155"/>
          <p:cNvSpPr/>
          <p:nvPr/>
        </p:nvSpPr>
        <p:spPr>
          <a:xfrm>
            <a:off x="9054299" y="2653997"/>
            <a:ext cx="2579824" cy="451395"/>
          </a:xfrm>
          <a:prstGeom prst="rect">
            <a:avLst/>
          </a:prstGeom>
        </p:spPr>
        <p:txBody>
          <a:bodyPr wrap="square" lIns="121893" tIns="60946" rIns="121893" bIns="60946" anchor="t">
            <a:spAutoFit/>
          </a:bodyPr>
          <a:lstStyle/>
          <a:p>
            <a:pPr algn="ctr" defTabSz="609431"/>
            <a:r>
              <a:rPr lang="en-US" sz="2100" b="1" dirty="0">
                <a:solidFill>
                  <a:srgbClr val="FFFFFF"/>
                </a:solidFill>
                <a:latin typeface="Arial"/>
              </a:rPr>
              <a:t>Public</a:t>
            </a:r>
          </a:p>
        </p:txBody>
      </p:sp>
      <p:grpSp>
        <p:nvGrpSpPr>
          <p:cNvPr id="161" name="Group 160"/>
          <p:cNvGrpSpPr/>
          <p:nvPr/>
        </p:nvGrpSpPr>
        <p:grpSpPr>
          <a:xfrm>
            <a:off x="4" y="3424920"/>
            <a:ext cx="12191997" cy="453221"/>
            <a:chOff x="2" y="1349069"/>
            <a:chExt cx="9143998" cy="339916"/>
          </a:xfrm>
        </p:grpSpPr>
        <p:grpSp>
          <p:nvGrpSpPr>
            <p:cNvPr id="162" name="Group 77"/>
            <p:cNvGrpSpPr/>
            <p:nvPr/>
          </p:nvGrpSpPr>
          <p:grpSpPr>
            <a:xfrm>
              <a:off x="2" y="1349069"/>
              <a:ext cx="9143998" cy="339916"/>
              <a:chOff x="-42409" y="5606733"/>
              <a:chExt cx="9143998" cy="341479"/>
            </a:xfrm>
          </p:grpSpPr>
          <p:sp>
            <p:nvSpPr>
              <p:cNvPr id="164" name="Oval 163"/>
              <p:cNvSpPr/>
              <p:nvPr/>
            </p:nvSpPr>
            <p:spPr>
              <a:xfrm rot="16200000">
                <a:off x="4512687" y="2605104"/>
                <a:ext cx="96854" cy="6589361"/>
              </a:xfrm>
              <a:prstGeom prst="ellipse">
                <a:avLst/>
              </a:prstGeom>
              <a:gradFill flip="none" rotWithShape="1">
                <a:gsLst>
                  <a:gs pos="0">
                    <a:srgbClr val="000000"/>
                  </a:gs>
                  <a:gs pos="100000">
                    <a:schemeClr val="accent4">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2400" dirty="0">
                  <a:solidFill>
                    <a:srgbClr val="FFFFFF"/>
                  </a:solidFill>
                  <a:latin typeface="Arial"/>
                </a:endParaRPr>
              </a:p>
            </p:txBody>
          </p:sp>
          <p:sp>
            <p:nvSpPr>
              <p:cNvPr id="165" name="Rectangle 164"/>
              <p:cNvSpPr/>
              <p:nvPr/>
            </p:nvSpPr>
            <p:spPr bwMode="auto">
              <a:xfrm rot="16200000">
                <a:off x="4358850" y="1205474"/>
                <a:ext cx="341479" cy="9143998"/>
              </a:xfrm>
              <a:prstGeom prst="rect">
                <a:avLst/>
              </a:prstGeom>
              <a:gradFill flip="none" rotWithShape="1">
                <a:gsLst>
                  <a:gs pos="0">
                    <a:schemeClr val="accent1"/>
                  </a:gs>
                  <a:gs pos="52000">
                    <a:schemeClr val="accent5"/>
                  </a:gs>
                  <a:gs pos="100000">
                    <a:schemeClr val="tx2"/>
                  </a:gs>
                </a:gsLst>
                <a:lin ang="5400000" scaled="1"/>
                <a:tileRect/>
              </a:gra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2400" dirty="0">
                  <a:solidFill>
                    <a:srgbClr val="FFFFFF"/>
                  </a:solidFill>
                  <a:latin typeface="Arial"/>
                </a:endParaRPr>
              </a:p>
            </p:txBody>
          </p:sp>
        </p:grpSp>
        <p:sp>
          <p:nvSpPr>
            <p:cNvPr id="163" name="TextBox 78"/>
            <p:cNvSpPr txBox="1">
              <a:spLocks noChangeArrowheads="1"/>
            </p:cNvSpPr>
            <p:nvPr/>
          </p:nvSpPr>
          <p:spPr bwMode="auto">
            <a:xfrm>
              <a:off x="563575" y="1402519"/>
              <a:ext cx="8015234"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684213" eaLnBrk="0" hangingPunct="0">
                <a:defRPr>
                  <a:solidFill>
                    <a:schemeClr val="tx1"/>
                  </a:solidFill>
                  <a:latin typeface="CiscoSans ExtraLight" charset="0"/>
                  <a:ea typeface="MS PGothic" pitchFamily="34" charset="-128"/>
                </a:defRPr>
              </a:lvl1pPr>
              <a:lvl2pPr marL="742950" indent="-285750" defTabSz="684213" eaLnBrk="0" hangingPunct="0">
                <a:defRPr>
                  <a:solidFill>
                    <a:schemeClr val="tx1"/>
                  </a:solidFill>
                  <a:latin typeface="CiscoSans ExtraLight" charset="0"/>
                  <a:ea typeface="MS PGothic" pitchFamily="34" charset="-128"/>
                </a:defRPr>
              </a:lvl2pPr>
              <a:lvl3pPr marL="1143000" indent="-228600" defTabSz="684213" eaLnBrk="0" hangingPunct="0">
                <a:defRPr>
                  <a:solidFill>
                    <a:schemeClr val="tx1"/>
                  </a:solidFill>
                  <a:latin typeface="CiscoSans ExtraLight" charset="0"/>
                  <a:ea typeface="MS PGothic" pitchFamily="34" charset="-128"/>
                </a:defRPr>
              </a:lvl3pPr>
              <a:lvl4pPr marL="1600200" indent="-228600" defTabSz="684213" eaLnBrk="0" hangingPunct="0">
                <a:defRPr>
                  <a:solidFill>
                    <a:schemeClr val="tx1"/>
                  </a:solidFill>
                  <a:latin typeface="CiscoSans ExtraLight" charset="0"/>
                  <a:ea typeface="MS PGothic" pitchFamily="34" charset="-128"/>
                </a:defRPr>
              </a:lvl4pPr>
              <a:lvl5pPr marL="2057400" indent="-228600" defTabSz="684213" eaLnBrk="0" hangingPunct="0">
                <a:defRPr>
                  <a:solidFill>
                    <a:schemeClr val="tx1"/>
                  </a:solidFill>
                  <a:latin typeface="CiscoSans ExtraLight" charset="0"/>
                  <a:ea typeface="MS PGothic" pitchFamily="34" charset="-128"/>
                </a:defRPr>
              </a:lvl5pPr>
              <a:lvl6pPr marL="2514600" indent="-228600" defTabSz="684213" eaLnBrk="0" fontAlgn="base" hangingPunct="0">
                <a:spcBef>
                  <a:spcPct val="0"/>
                </a:spcBef>
                <a:spcAft>
                  <a:spcPct val="0"/>
                </a:spcAft>
                <a:defRPr>
                  <a:solidFill>
                    <a:schemeClr val="tx1"/>
                  </a:solidFill>
                  <a:latin typeface="CiscoSans ExtraLight" charset="0"/>
                  <a:ea typeface="MS PGothic" pitchFamily="34" charset="-128"/>
                </a:defRPr>
              </a:lvl6pPr>
              <a:lvl7pPr marL="2971800" indent="-228600" defTabSz="684213" eaLnBrk="0" fontAlgn="base" hangingPunct="0">
                <a:spcBef>
                  <a:spcPct val="0"/>
                </a:spcBef>
                <a:spcAft>
                  <a:spcPct val="0"/>
                </a:spcAft>
                <a:defRPr>
                  <a:solidFill>
                    <a:schemeClr val="tx1"/>
                  </a:solidFill>
                  <a:latin typeface="CiscoSans ExtraLight" charset="0"/>
                  <a:ea typeface="MS PGothic" pitchFamily="34" charset="-128"/>
                </a:defRPr>
              </a:lvl7pPr>
              <a:lvl8pPr marL="3429000" indent="-228600" defTabSz="684213" eaLnBrk="0" fontAlgn="base" hangingPunct="0">
                <a:spcBef>
                  <a:spcPct val="0"/>
                </a:spcBef>
                <a:spcAft>
                  <a:spcPct val="0"/>
                </a:spcAft>
                <a:defRPr>
                  <a:solidFill>
                    <a:schemeClr val="tx1"/>
                  </a:solidFill>
                  <a:latin typeface="CiscoSans ExtraLight" charset="0"/>
                  <a:ea typeface="MS PGothic" pitchFamily="34" charset="-128"/>
                </a:defRPr>
              </a:lvl8pPr>
              <a:lvl9pPr marL="3886200" indent="-228600" defTabSz="684213" eaLnBrk="0" fontAlgn="base" hangingPunct="0">
                <a:spcBef>
                  <a:spcPct val="0"/>
                </a:spcBef>
                <a:spcAft>
                  <a:spcPct val="0"/>
                </a:spcAft>
                <a:defRPr>
                  <a:solidFill>
                    <a:schemeClr val="tx1"/>
                  </a:solidFill>
                  <a:latin typeface="CiscoSans ExtraLight" charset="0"/>
                  <a:ea typeface="MS PGothic" pitchFamily="34" charset="-128"/>
                </a:defRPr>
              </a:lvl9pPr>
            </a:lstStyle>
            <a:p>
              <a:pPr algn="ctr" eaLnBrk="1" hangingPunct="1">
                <a:lnSpc>
                  <a:spcPts val="2667"/>
                </a:lnSpc>
              </a:pPr>
              <a:r>
                <a:rPr lang="en-US" sz="2100" dirty="0">
                  <a:solidFill>
                    <a:srgbClr val="FFFFFF"/>
                  </a:solidFill>
                  <a:latin typeface="CiscoSans" charset="0"/>
                </a:rPr>
                <a:t>Workload portability with choice, consistency, control and compliance</a:t>
              </a:r>
            </a:p>
          </p:txBody>
        </p:sp>
      </p:grpSp>
      <p:pic>
        <p:nvPicPr>
          <p:cNvPr id="28" name="3 tier app icon"/>
          <p:cNvPicPr>
            <a:picLocks/>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1533760" y="1758989"/>
            <a:ext cx="628081" cy="844211"/>
          </a:xfrm>
          <a:prstGeom prst="rect">
            <a:avLst/>
          </a:prstGeom>
          <a:effectLst>
            <a:outerShdw blurRad="88900" dist="63500" dir="2700000" algn="tl" rotWithShape="0">
              <a:prstClr val="black">
                <a:alpha val="40000"/>
              </a:prstClr>
            </a:outerShdw>
          </a:effectLst>
        </p:spPr>
      </p:pic>
      <p:pic>
        <p:nvPicPr>
          <p:cNvPr id="166" name="3 tier app icon"/>
          <p:cNvPicPr>
            <a:picLocks/>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4361616" y="1758989"/>
            <a:ext cx="628081" cy="844211"/>
          </a:xfrm>
          <a:prstGeom prst="rect">
            <a:avLst/>
          </a:prstGeom>
          <a:effectLst>
            <a:outerShdw blurRad="88900" dist="63500" dir="2700000" algn="tl" rotWithShape="0">
              <a:prstClr val="black">
                <a:alpha val="40000"/>
              </a:prstClr>
            </a:outerShdw>
          </a:effectLst>
        </p:spPr>
      </p:pic>
      <p:pic>
        <p:nvPicPr>
          <p:cNvPr id="167" name="3 tier app icon"/>
          <p:cNvPicPr>
            <a:picLocks/>
          </p:cNvPicPr>
          <p:nvPr>
            <p:custDataLst>
              <p:tags r:id="rId3"/>
            </p:custDataLst>
          </p:nvPr>
        </p:nvPicPr>
        <p:blipFill>
          <a:blip r:embed="rId6" cstate="print">
            <a:extLst>
              <a:ext uri="{28A0092B-C50C-407E-A947-70E740481C1C}">
                <a14:useLocalDpi xmlns:a14="http://schemas.microsoft.com/office/drawing/2010/main" val="0"/>
              </a:ext>
            </a:extLst>
          </a:blip>
          <a:stretch>
            <a:fillRect/>
          </a:stretch>
        </p:blipFill>
        <p:spPr>
          <a:xfrm>
            <a:off x="7189472" y="1758989"/>
            <a:ext cx="628081" cy="844211"/>
          </a:xfrm>
          <a:prstGeom prst="rect">
            <a:avLst/>
          </a:prstGeom>
          <a:effectLst>
            <a:outerShdw blurRad="88900" dist="63500" dir="2700000" algn="tl" rotWithShape="0">
              <a:prstClr val="black">
                <a:alpha val="40000"/>
              </a:prstClr>
            </a:outerShdw>
          </a:effectLst>
        </p:spPr>
      </p:pic>
      <p:pic>
        <p:nvPicPr>
          <p:cNvPr id="168" name="3 tier app icon"/>
          <p:cNvPicPr>
            <a:picLocks/>
          </p:cNvPicPr>
          <p:nvPr>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a:xfrm>
            <a:off x="10017328" y="1758989"/>
            <a:ext cx="628081" cy="844211"/>
          </a:xfrm>
          <a:prstGeom prst="rect">
            <a:avLst/>
          </a:prstGeom>
          <a:effectLst>
            <a:outerShdw blurRad="88900" dist="63500" dir="2700000" algn="tl" rotWithShape="0">
              <a:prstClr val="black">
                <a:alpha val="40000"/>
              </a:prstClr>
            </a:outerShdw>
          </a:effectLst>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36961" y="4283282"/>
            <a:ext cx="1077379" cy="2060692"/>
          </a:xfrm>
          <a:prstGeom prst="rect">
            <a:avLst/>
          </a:prstGeom>
        </p:spPr>
      </p:pic>
      <p:pic>
        <p:nvPicPr>
          <p:cNvPr id="4" name="Picture 3" descr="image_gallery-1.jpe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4044" y="4260808"/>
            <a:ext cx="536053" cy="1781584"/>
          </a:xfrm>
          <a:prstGeom prst="rect">
            <a:avLst/>
          </a:prstGeom>
          <a:effectLst>
            <a:outerShdw blurRad="50800" dist="38100" dir="2700000" algn="tl" rotWithShape="0">
              <a:prstClr val="black">
                <a:alpha val="40000"/>
              </a:prstClr>
            </a:outerShdw>
            <a:reflection blurRad="6350" stA="52000" endA="300" endPos="11000" dir="5400000" sy="-100000" algn="bl" rotWithShape="0"/>
          </a:effectLst>
        </p:spPr>
      </p:pic>
      <p:pic>
        <p:nvPicPr>
          <p:cNvPr id="90" name="Picture 89"/>
          <p:cNvPicPr>
            <a:picLocks noChangeAspect="1"/>
          </p:cNvPicPr>
          <p:nvPr/>
        </p:nvPicPr>
        <p:blipFill>
          <a:blip r:embed="rId9"/>
          <a:stretch>
            <a:fillRect/>
          </a:stretch>
        </p:blipFill>
        <p:spPr>
          <a:xfrm>
            <a:off x="1500336" y="4333103"/>
            <a:ext cx="761360" cy="1759111"/>
          </a:xfrm>
          <a:prstGeom prst="rect">
            <a:avLst/>
          </a:prstGeom>
          <a:effectLst>
            <a:outerShdw blurRad="50800" dist="38100" dir="2700000" algn="tl" rotWithShape="0">
              <a:prstClr val="black">
                <a:alpha val="40000"/>
              </a:prstClr>
            </a:outerShdw>
          </a:effectLst>
        </p:spPr>
      </p:pic>
      <p:grpSp>
        <p:nvGrpSpPr>
          <p:cNvPr id="169" name="Group 168"/>
          <p:cNvGrpSpPr/>
          <p:nvPr/>
        </p:nvGrpSpPr>
        <p:grpSpPr>
          <a:xfrm>
            <a:off x="9394920" y="4460412"/>
            <a:ext cx="1898581" cy="1099829"/>
            <a:chOff x="2609736" y="2840543"/>
            <a:chExt cx="1237454" cy="716844"/>
          </a:xfrm>
        </p:grpSpPr>
        <p:grpSp>
          <p:nvGrpSpPr>
            <p:cNvPr id="170" name="Group 169"/>
            <p:cNvGrpSpPr/>
            <p:nvPr/>
          </p:nvGrpSpPr>
          <p:grpSpPr>
            <a:xfrm>
              <a:off x="2609736" y="2840543"/>
              <a:ext cx="1237454" cy="716844"/>
              <a:chOff x="888667" y="-870285"/>
              <a:chExt cx="1237454" cy="716844"/>
            </a:xfrm>
          </p:grpSpPr>
          <p:sp>
            <p:nvSpPr>
              <p:cNvPr id="172" name="Oval 171"/>
              <p:cNvSpPr/>
              <p:nvPr/>
            </p:nvSpPr>
            <p:spPr>
              <a:xfrm>
                <a:off x="888667" y="-338302"/>
                <a:ext cx="1237454" cy="184861"/>
              </a:xfrm>
              <a:prstGeom prst="ellipse">
                <a:avLst/>
              </a:prstGeom>
              <a:gradFill flip="none" rotWithShape="1">
                <a:gsLst>
                  <a:gs pos="0">
                    <a:srgbClr val="000000">
                      <a:alpha val="50000"/>
                    </a:srgbClr>
                  </a:gs>
                  <a:gs pos="100000">
                    <a:schemeClr val="accent3">
                      <a:lumMod val="1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79"/>
                <a:endParaRPr lang="en-US" sz="1600" dirty="0">
                  <a:solidFill>
                    <a:srgbClr val="FFFFFF"/>
                  </a:solidFill>
                  <a:latin typeface="Arial"/>
                </a:endParaRPr>
              </a:p>
            </p:txBody>
          </p:sp>
          <p:sp>
            <p:nvSpPr>
              <p:cNvPr id="173" name="Freeform 27"/>
              <p:cNvSpPr>
                <a:spLocks/>
              </p:cNvSpPr>
              <p:nvPr/>
            </p:nvSpPr>
            <p:spPr bwMode="auto">
              <a:xfrm>
                <a:off x="1026810" y="-870285"/>
                <a:ext cx="961169" cy="620690"/>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174"/>
                <a:endParaRPr lang="en-US" sz="2100" dirty="0">
                  <a:solidFill>
                    <a:srgbClr val="000000"/>
                  </a:solidFill>
                  <a:latin typeface="Arial"/>
                </a:endParaRPr>
              </a:p>
            </p:txBody>
          </p:sp>
        </p:grpSp>
        <p:sp>
          <p:nvSpPr>
            <p:cNvPr id="171" name="Rectangle 170"/>
            <p:cNvSpPr/>
            <p:nvPr/>
          </p:nvSpPr>
          <p:spPr>
            <a:xfrm>
              <a:off x="3168281" y="3012064"/>
              <a:ext cx="120361" cy="198094"/>
            </a:xfrm>
            <a:prstGeom prst="rect">
              <a:avLst/>
            </a:prstGeom>
          </p:spPr>
          <p:txBody>
            <a:bodyPr wrap="none">
              <a:spAutoFit/>
            </a:bodyPr>
            <a:lstStyle/>
            <a:p>
              <a:pPr algn="ctr" defTabSz="609431">
                <a:lnSpc>
                  <a:spcPct val="90000"/>
                </a:lnSpc>
              </a:pPr>
              <a:endParaRPr lang="en-US" sz="1500" dirty="0">
                <a:solidFill>
                  <a:srgbClr val="52526D"/>
                </a:solidFill>
                <a:latin typeface="Arial"/>
              </a:endParaRPr>
            </a:p>
          </p:txBody>
        </p:sp>
      </p:grpSp>
      <p:sp>
        <p:nvSpPr>
          <p:cNvPr id="82" name="Title 3"/>
          <p:cNvSpPr txBox="1">
            <a:spLocks/>
          </p:cNvSpPr>
          <p:nvPr/>
        </p:nvSpPr>
        <p:spPr>
          <a:xfrm>
            <a:off x="533403" y="9"/>
            <a:ext cx="9883140" cy="952499"/>
          </a:xfrm>
          <a:prstGeom prst="rect">
            <a:avLst/>
          </a:prstGeom>
        </p:spPr>
        <p:txBody>
          <a:bodyPr vert="horz" lIns="121882" tIns="60941" rIns="121882" bIns="60941" rtlCol="0" anchor="t" anchorCtr="0">
            <a:noAutofit/>
          </a:bodyPr>
          <a:lstStyle>
            <a:lvl1pPr algn="l" defTabSz="914248" rtl="0" eaLnBrk="1" latinLnBrk="0" hangingPunct="1">
              <a:lnSpc>
                <a:spcPct val="80000"/>
              </a:lnSpc>
              <a:spcBef>
                <a:spcPct val="0"/>
              </a:spcBef>
              <a:buNone/>
              <a:defRPr lang="en-US" sz="4000" b="0" kern="1200" spc="0" baseline="0" dirty="0">
                <a:solidFill>
                  <a:srgbClr val="00A2BF"/>
                </a:solidFill>
                <a:latin typeface="+mj-lt"/>
                <a:ea typeface="+mj-ea"/>
                <a:cs typeface="CiscoSans"/>
              </a:defRPr>
            </a:lvl1pPr>
          </a:lstStyle>
          <a:p>
            <a:r>
              <a:rPr lang="en-US" sz="2800" dirty="0">
                <a:solidFill>
                  <a:srgbClr val="0000FF"/>
                </a:solidFill>
              </a:rPr>
              <a:t>ACI Vision Will Drive Consistent Policy Across All Cloud Deployment Models</a:t>
            </a:r>
          </a:p>
        </p:txBody>
      </p:sp>
    </p:spTree>
    <p:extLst>
      <p:ext uri="{BB962C8B-B14F-4D97-AF65-F5344CB8AC3E}">
        <p14:creationId xmlns:p14="http://schemas.microsoft.com/office/powerpoint/2010/main" val="527611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66"/>
                                        </p:tgtEl>
                                        <p:attrNameLst>
                                          <p:attrName>style.visibility</p:attrName>
                                        </p:attrNameLst>
                                      </p:cBhvr>
                                      <p:to>
                                        <p:strVal val="visible"/>
                                      </p:to>
                                    </p:set>
                                    <p:animEffect transition="in" filter="fade">
                                      <p:cBhvr>
                                        <p:cTn id="13" dur="1000"/>
                                        <p:tgtEl>
                                          <p:spTgt spid="166"/>
                                        </p:tgtEl>
                                      </p:cBhvr>
                                    </p:animEffect>
                                    <p:anim calcmode="lin" valueType="num">
                                      <p:cBhvr>
                                        <p:cTn id="14" dur="1000" fill="hold"/>
                                        <p:tgtEl>
                                          <p:spTgt spid="166"/>
                                        </p:tgtEl>
                                        <p:attrNameLst>
                                          <p:attrName>ppt_x</p:attrName>
                                        </p:attrNameLst>
                                      </p:cBhvr>
                                      <p:tavLst>
                                        <p:tav tm="0">
                                          <p:val>
                                            <p:strVal val="#ppt_x"/>
                                          </p:val>
                                        </p:tav>
                                        <p:tav tm="100000">
                                          <p:val>
                                            <p:strVal val="#ppt_x"/>
                                          </p:val>
                                        </p:tav>
                                      </p:tavLst>
                                    </p:anim>
                                    <p:anim calcmode="lin" valueType="num">
                                      <p:cBhvr>
                                        <p:cTn id="15" dur="1000" fill="hold"/>
                                        <p:tgtEl>
                                          <p:spTgt spid="16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67"/>
                                        </p:tgtEl>
                                        <p:attrNameLst>
                                          <p:attrName>style.visibility</p:attrName>
                                        </p:attrNameLst>
                                      </p:cBhvr>
                                      <p:to>
                                        <p:strVal val="visible"/>
                                      </p:to>
                                    </p:set>
                                    <p:animEffect transition="in" filter="fade">
                                      <p:cBhvr>
                                        <p:cTn id="19" dur="1000"/>
                                        <p:tgtEl>
                                          <p:spTgt spid="167"/>
                                        </p:tgtEl>
                                      </p:cBhvr>
                                    </p:animEffect>
                                    <p:anim calcmode="lin" valueType="num">
                                      <p:cBhvr>
                                        <p:cTn id="20" dur="1000" fill="hold"/>
                                        <p:tgtEl>
                                          <p:spTgt spid="167"/>
                                        </p:tgtEl>
                                        <p:attrNameLst>
                                          <p:attrName>ppt_x</p:attrName>
                                        </p:attrNameLst>
                                      </p:cBhvr>
                                      <p:tavLst>
                                        <p:tav tm="0">
                                          <p:val>
                                            <p:strVal val="#ppt_x"/>
                                          </p:val>
                                        </p:tav>
                                        <p:tav tm="100000">
                                          <p:val>
                                            <p:strVal val="#ppt_x"/>
                                          </p:val>
                                        </p:tav>
                                      </p:tavLst>
                                    </p:anim>
                                    <p:anim calcmode="lin" valueType="num">
                                      <p:cBhvr>
                                        <p:cTn id="21" dur="1000" fill="hold"/>
                                        <p:tgtEl>
                                          <p:spTgt spid="16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168"/>
                                        </p:tgtEl>
                                        <p:attrNameLst>
                                          <p:attrName>style.visibility</p:attrName>
                                        </p:attrNameLst>
                                      </p:cBhvr>
                                      <p:to>
                                        <p:strVal val="visible"/>
                                      </p:to>
                                    </p:set>
                                    <p:animEffect transition="in" filter="fade">
                                      <p:cBhvr>
                                        <p:cTn id="25" dur="1000"/>
                                        <p:tgtEl>
                                          <p:spTgt spid="168"/>
                                        </p:tgtEl>
                                      </p:cBhvr>
                                    </p:animEffect>
                                    <p:anim calcmode="lin" valueType="num">
                                      <p:cBhvr>
                                        <p:cTn id="26" dur="1000" fill="hold"/>
                                        <p:tgtEl>
                                          <p:spTgt spid="168"/>
                                        </p:tgtEl>
                                        <p:attrNameLst>
                                          <p:attrName>ppt_x</p:attrName>
                                        </p:attrNameLst>
                                      </p:cBhvr>
                                      <p:tavLst>
                                        <p:tav tm="0">
                                          <p:val>
                                            <p:strVal val="#ppt_x"/>
                                          </p:val>
                                        </p:tav>
                                        <p:tav tm="100000">
                                          <p:val>
                                            <p:strVal val="#ppt_x"/>
                                          </p:val>
                                        </p:tav>
                                      </p:tavLst>
                                    </p:anim>
                                    <p:anim calcmode="lin" valueType="num">
                                      <p:cBhvr>
                                        <p:cTn id="27" dur="1000" fill="hold"/>
                                        <p:tgtEl>
                                          <p:spTgt spid="1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2"/>
          <p:cNvSpPr>
            <a:spLocks/>
          </p:cNvSpPr>
          <p:nvPr/>
        </p:nvSpPr>
        <p:spPr bwMode="auto">
          <a:xfrm>
            <a:off x="7954577" y="1016437"/>
            <a:ext cx="1545808" cy="477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4200">
                <a:solidFill>
                  <a:srgbClr val="000000"/>
                </a:solidFill>
                <a:latin typeface="Gill Sans" pitchFamily="-32" charset="0"/>
                <a:ea typeface="ヒラギノ角ゴ ProN W3" pitchFamily="-32" charset="-128"/>
                <a:sym typeface="Gill Sans" pitchFamily="-32" charset="0"/>
              </a:defRPr>
            </a:lvl1pPr>
            <a:lvl2pPr marL="742950" indent="-285750" eaLnBrk="0" hangingPunct="0">
              <a:defRPr sz="4200">
                <a:solidFill>
                  <a:srgbClr val="000000"/>
                </a:solidFill>
                <a:latin typeface="Gill Sans" pitchFamily="-32" charset="0"/>
                <a:ea typeface="ヒラギノ角ゴ ProN W3" pitchFamily="-32" charset="-128"/>
                <a:sym typeface="Gill Sans" pitchFamily="-32" charset="0"/>
              </a:defRPr>
            </a:lvl2pPr>
            <a:lvl3pPr marL="1143000" indent="-228600" eaLnBrk="0" hangingPunct="0">
              <a:defRPr sz="4200">
                <a:solidFill>
                  <a:srgbClr val="000000"/>
                </a:solidFill>
                <a:latin typeface="Gill Sans" pitchFamily="-32" charset="0"/>
                <a:ea typeface="ヒラギノ角ゴ ProN W3" pitchFamily="-32" charset="-128"/>
                <a:sym typeface="Gill Sans" pitchFamily="-32" charset="0"/>
              </a:defRPr>
            </a:lvl3pPr>
            <a:lvl4pPr marL="1600200" indent="-228600" eaLnBrk="0" hangingPunct="0">
              <a:defRPr sz="4200">
                <a:solidFill>
                  <a:srgbClr val="000000"/>
                </a:solidFill>
                <a:latin typeface="Gill Sans" pitchFamily="-32" charset="0"/>
                <a:ea typeface="ヒラギノ角ゴ ProN W3" pitchFamily="-32" charset="-128"/>
                <a:sym typeface="Gill Sans" pitchFamily="-32" charset="0"/>
              </a:defRPr>
            </a:lvl4pPr>
            <a:lvl5pPr marL="2057400" indent="-228600" eaLnBrk="0" hangingPunct="0">
              <a:defRPr sz="4200">
                <a:solidFill>
                  <a:srgbClr val="000000"/>
                </a:solidFill>
                <a:latin typeface="Gill Sans" pitchFamily="-32" charset="0"/>
                <a:ea typeface="ヒラギノ角ゴ ProN W3" pitchFamily="-32" charset="-128"/>
                <a:sym typeface="Gill Sans" pitchFamily="-32" charset="0"/>
              </a:defRPr>
            </a:lvl5pPr>
            <a:lvl6pPr marL="2514600" indent="-228600" algn="ctr" eaLnBrk="0" fontAlgn="base" hangingPunct="0">
              <a:spcBef>
                <a:spcPct val="0"/>
              </a:spcBef>
              <a:spcAft>
                <a:spcPct val="0"/>
              </a:spcAft>
              <a:defRPr sz="4200">
                <a:solidFill>
                  <a:srgbClr val="000000"/>
                </a:solidFill>
                <a:latin typeface="Gill Sans" pitchFamily="-32" charset="0"/>
                <a:ea typeface="ヒラギノ角ゴ ProN W3" pitchFamily="-32" charset="-128"/>
                <a:sym typeface="Gill Sans" pitchFamily="-32" charset="0"/>
              </a:defRPr>
            </a:lvl6pPr>
            <a:lvl7pPr marL="2971800" indent="-228600" algn="ctr" eaLnBrk="0" fontAlgn="base" hangingPunct="0">
              <a:spcBef>
                <a:spcPct val="0"/>
              </a:spcBef>
              <a:spcAft>
                <a:spcPct val="0"/>
              </a:spcAft>
              <a:defRPr sz="4200">
                <a:solidFill>
                  <a:srgbClr val="000000"/>
                </a:solidFill>
                <a:latin typeface="Gill Sans" pitchFamily="-32" charset="0"/>
                <a:ea typeface="ヒラギノ角ゴ ProN W3" pitchFamily="-32" charset="-128"/>
                <a:sym typeface="Gill Sans" pitchFamily="-32" charset="0"/>
              </a:defRPr>
            </a:lvl7pPr>
            <a:lvl8pPr marL="3429000" indent="-228600" algn="ctr" eaLnBrk="0" fontAlgn="base" hangingPunct="0">
              <a:spcBef>
                <a:spcPct val="0"/>
              </a:spcBef>
              <a:spcAft>
                <a:spcPct val="0"/>
              </a:spcAft>
              <a:defRPr sz="4200">
                <a:solidFill>
                  <a:srgbClr val="000000"/>
                </a:solidFill>
                <a:latin typeface="Gill Sans" pitchFamily="-32" charset="0"/>
                <a:ea typeface="ヒラギノ角ゴ ProN W3" pitchFamily="-32" charset="-128"/>
                <a:sym typeface="Gill Sans" pitchFamily="-32" charset="0"/>
              </a:defRPr>
            </a:lvl8pPr>
            <a:lvl9pPr marL="3886200" indent="-228600" algn="ctr" eaLnBrk="0" fontAlgn="base" hangingPunct="0">
              <a:spcBef>
                <a:spcPct val="0"/>
              </a:spcBef>
              <a:spcAft>
                <a:spcPct val="0"/>
              </a:spcAft>
              <a:defRPr sz="4200">
                <a:solidFill>
                  <a:srgbClr val="000000"/>
                </a:solidFill>
                <a:latin typeface="Gill Sans" pitchFamily="-32" charset="0"/>
                <a:ea typeface="ヒラギノ角ゴ ProN W3" pitchFamily="-32" charset="-128"/>
                <a:sym typeface="Gill Sans" pitchFamily="-32" charset="0"/>
              </a:defRPr>
            </a:lvl9pPr>
          </a:lstStyle>
          <a:p>
            <a:pPr algn="ctr" defTabSz="913629" eaLnBrk="1" fontAlgn="base" hangingPunct="1">
              <a:spcBef>
                <a:spcPct val="0"/>
              </a:spcBef>
              <a:spcAft>
                <a:spcPct val="0"/>
              </a:spcAft>
            </a:pPr>
            <a:r>
              <a:rPr lang="en-US" altLang="en-US" sz="3100" dirty="0">
                <a:solidFill>
                  <a:srgbClr val="272A48"/>
                </a:solidFill>
                <a:latin typeface="CiscoSans"/>
                <a:ea typeface="CiscoSans"/>
                <a:cs typeface="CiscoSans"/>
                <a:sym typeface="CiscoSans"/>
              </a:rPr>
              <a:t>With ACI</a:t>
            </a:r>
          </a:p>
        </p:txBody>
      </p:sp>
      <p:sp>
        <p:nvSpPr>
          <p:cNvPr id="44" name="Rectangle 12"/>
          <p:cNvSpPr>
            <a:spLocks/>
          </p:cNvSpPr>
          <p:nvPr/>
        </p:nvSpPr>
        <p:spPr bwMode="auto">
          <a:xfrm>
            <a:off x="2365535" y="1016437"/>
            <a:ext cx="2098844" cy="477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defTabSz="913629" fontAlgn="base">
              <a:spcBef>
                <a:spcPct val="0"/>
              </a:spcBef>
              <a:spcAft>
                <a:spcPct val="0"/>
              </a:spcAft>
            </a:pPr>
            <a:r>
              <a:rPr lang="en-US" altLang="en-US" sz="3100" dirty="0">
                <a:solidFill>
                  <a:srgbClr val="272A48"/>
                </a:solidFill>
                <a:latin typeface="CiscoSans"/>
                <a:ea typeface="CiscoSans"/>
                <a:cs typeface="CiscoSans"/>
                <a:sym typeface="CiscoSans"/>
              </a:rPr>
              <a:t>Without ACI</a:t>
            </a:r>
          </a:p>
        </p:txBody>
      </p:sp>
      <p:sp>
        <p:nvSpPr>
          <p:cNvPr id="108" name="Rectangle 107"/>
          <p:cNvSpPr/>
          <p:nvPr/>
        </p:nvSpPr>
        <p:spPr>
          <a:xfrm>
            <a:off x="445719" y="1634108"/>
            <a:ext cx="11300577" cy="4954472"/>
          </a:xfrm>
          <a:prstGeom prst="rect">
            <a:avLst/>
          </a:prstGeom>
          <a:gradFill flip="none" rotWithShape="1">
            <a:gsLst>
              <a:gs pos="0">
                <a:schemeClr val="accent1">
                  <a:alpha val="0"/>
                </a:schemeClr>
              </a:gs>
              <a:gs pos="100000">
                <a:schemeClr val="accent4"/>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22" rIns="91436" bIns="45722" rtlCol="0" anchor="ctr"/>
          <a:lstStyle/>
          <a:p>
            <a:pPr algn="ctr" defTabSz="609479">
              <a:lnSpc>
                <a:spcPct val="90000"/>
              </a:lnSpc>
              <a:defRPr/>
            </a:pPr>
            <a:endParaRPr lang="en-US" sz="2400" dirty="0">
              <a:solidFill>
                <a:srgbClr val="FFFFFF"/>
              </a:solidFill>
              <a:latin typeface="Arial"/>
            </a:endParaRPr>
          </a:p>
        </p:txBody>
      </p:sp>
      <p:grpSp>
        <p:nvGrpSpPr>
          <p:cNvPr id="4" name="Group 3"/>
          <p:cNvGrpSpPr/>
          <p:nvPr/>
        </p:nvGrpSpPr>
        <p:grpSpPr>
          <a:xfrm>
            <a:off x="905357" y="1504117"/>
            <a:ext cx="5019195" cy="5074623"/>
            <a:chOff x="11340069" y="1147910"/>
            <a:chExt cx="3190027" cy="3805967"/>
          </a:xfrm>
        </p:grpSpPr>
        <p:sp>
          <p:nvSpPr>
            <p:cNvPr id="67" name="Oval 66"/>
            <p:cNvSpPr/>
            <p:nvPr/>
          </p:nvSpPr>
          <p:spPr>
            <a:xfrm>
              <a:off x="11421585" y="4813300"/>
              <a:ext cx="3026996" cy="140577"/>
            </a:xfrm>
            <a:prstGeom prst="ellipse">
              <a:avLst/>
            </a:prstGeom>
            <a:gradFill flip="none" rotWithShape="1">
              <a:gsLst>
                <a:gs pos="0">
                  <a:srgbClr val="000000">
                    <a:alpha val="50000"/>
                  </a:srgbClr>
                </a:gs>
                <a:gs pos="100000">
                  <a:schemeClr val="accent3">
                    <a:lumMod val="1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79"/>
              <a:endParaRPr lang="en-US" dirty="0">
                <a:solidFill>
                  <a:srgbClr val="FFFFFF"/>
                </a:solidFill>
                <a:latin typeface="Arial"/>
              </a:endParaRPr>
            </a:p>
          </p:txBody>
        </p:sp>
        <p:sp>
          <p:nvSpPr>
            <p:cNvPr id="69" name="Trapezoid 68"/>
            <p:cNvSpPr/>
            <p:nvPr/>
          </p:nvSpPr>
          <p:spPr>
            <a:xfrm>
              <a:off x="11340069" y="1147910"/>
              <a:ext cx="3190027" cy="111225"/>
            </a:xfrm>
            <a:prstGeom prst="trapezoid">
              <a:avLst>
                <a:gd name="adj" fmla="val 77891"/>
              </a:avLst>
            </a:prstGeom>
            <a:gradFill flip="none" rotWithShape="1">
              <a:gsLst>
                <a:gs pos="0">
                  <a:schemeClr val="tx2">
                    <a:lumMod val="60000"/>
                    <a:lumOff val="40000"/>
                    <a:alpha val="0"/>
                  </a:schemeClr>
                </a:gs>
                <a:gs pos="100000">
                  <a:schemeClr val="accent5"/>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2400" dirty="0">
                <a:solidFill>
                  <a:srgbClr val="FFFFFF"/>
                </a:solidFill>
                <a:latin typeface="Arial"/>
              </a:endParaRPr>
            </a:p>
          </p:txBody>
        </p:sp>
        <p:sp>
          <p:nvSpPr>
            <p:cNvPr id="70" name="Round Same Side Corner Rectangle 69"/>
            <p:cNvSpPr/>
            <p:nvPr/>
          </p:nvSpPr>
          <p:spPr>
            <a:xfrm>
              <a:off x="11421585" y="1147910"/>
              <a:ext cx="3026996" cy="3735579"/>
            </a:xfrm>
            <a:prstGeom prst="round2SameRect">
              <a:avLst>
                <a:gd name="adj1" fmla="val 0"/>
                <a:gd name="adj2" fmla="val 6720"/>
              </a:avLst>
            </a:prstGeom>
            <a:gradFill flip="none" rotWithShape="1">
              <a:gsLst>
                <a:gs pos="1000">
                  <a:schemeClr val="accent5"/>
                </a:gs>
                <a:gs pos="100000">
                  <a:schemeClr val="accent6"/>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79"/>
              <a:endParaRPr lang="en-US" sz="2400" dirty="0">
                <a:solidFill>
                  <a:srgbClr val="FFFFFF"/>
                </a:solidFill>
                <a:latin typeface="Arial"/>
              </a:endParaRPr>
            </a:p>
          </p:txBody>
        </p:sp>
        <p:sp>
          <p:nvSpPr>
            <p:cNvPr id="71" name="Rectangle 70"/>
            <p:cNvSpPr/>
            <p:nvPr/>
          </p:nvSpPr>
          <p:spPr>
            <a:xfrm>
              <a:off x="11421585" y="1215725"/>
              <a:ext cx="3026994" cy="291426"/>
            </a:xfrm>
            <a:prstGeom prst="rect">
              <a:avLst/>
            </a:prstGeom>
          </p:spPr>
          <p:txBody>
            <a:bodyPr wrap="square" lIns="91440" tIns="45720" rIns="91440" bIns="45720" anchor="ctr">
              <a:spAutoFit/>
            </a:bodyPr>
            <a:lstStyle/>
            <a:p>
              <a:pPr algn="ctr" defTabSz="1218816">
                <a:lnSpc>
                  <a:spcPct val="90000"/>
                </a:lnSpc>
              </a:pPr>
              <a:r>
                <a:rPr lang="en-US" sz="2100" b="1" dirty="0">
                  <a:solidFill>
                    <a:srgbClr val="FFFFFF"/>
                  </a:solidFill>
                  <a:latin typeface="Arial"/>
                  <a:cs typeface="CiscoSans Thin"/>
                </a:rPr>
                <a:t>New Application</a:t>
              </a:r>
            </a:p>
          </p:txBody>
        </p:sp>
      </p:grpSp>
      <p:grpSp>
        <p:nvGrpSpPr>
          <p:cNvPr id="5" name="Group 4"/>
          <p:cNvGrpSpPr/>
          <p:nvPr/>
        </p:nvGrpSpPr>
        <p:grpSpPr>
          <a:xfrm>
            <a:off x="6099344" y="1504108"/>
            <a:ext cx="5174661" cy="5074624"/>
            <a:chOff x="14711876" y="1147909"/>
            <a:chExt cx="3288836" cy="3805968"/>
          </a:xfrm>
        </p:grpSpPr>
        <p:sp>
          <p:nvSpPr>
            <p:cNvPr id="66" name="Trapezoid 65"/>
            <p:cNvSpPr/>
            <p:nvPr/>
          </p:nvSpPr>
          <p:spPr>
            <a:xfrm>
              <a:off x="14826791" y="1147909"/>
              <a:ext cx="3173921" cy="111225"/>
            </a:xfrm>
            <a:prstGeom prst="trapezoid">
              <a:avLst>
                <a:gd name="adj" fmla="val 79318"/>
              </a:avLst>
            </a:prstGeom>
            <a:gradFill flip="none" rotWithShape="1">
              <a:gsLst>
                <a:gs pos="0">
                  <a:schemeClr val="tx2">
                    <a:lumMod val="60000"/>
                    <a:lumOff val="40000"/>
                    <a:alpha val="0"/>
                  </a:schemeClr>
                </a:gs>
                <a:gs pos="100000">
                  <a:schemeClr val="accent5">
                    <a:lumMod val="50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2400" dirty="0">
                <a:solidFill>
                  <a:srgbClr val="FFFFFF"/>
                </a:solidFill>
                <a:latin typeface="Arial"/>
              </a:endParaRPr>
            </a:p>
          </p:txBody>
        </p:sp>
        <p:sp>
          <p:nvSpPr>
            <p:cNvPr id="68" name="Oval 67"/>
            <p:cNvSpPr/>
            <p:nvPr/>
          </p:nvSpPr>
          <p:spPr>
            <a:xfrm>
              <a:off x="14711876" y="4813300"/>
              <a:ext cx="3026996" cy="140577"/>
            </a:xfrm>
            <a:prstGeom prst="ellipse">
              <a:avLst/>
            </a:prstGeom>
            <a:gradFill flip="none" rotWithShape="1">
              <a:gsLst>
                <a:gs pos="0">
                  <a:srgbClr val="000000">
                    <a:alpha val="50000"/>
                  </a:srgbClr>
                </a:gs>
                <a:gs pos="100000">
                  <a:schemeClr val="accent3">
                    <a:lumMod val="1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79"/>
              <a:endParaRPr lang="en-US" dirty="0">
                <a:solidFill>
                  <a:srgbClr val="FFFFFF"/>
                </a:solidFill>
                <a:latin typeface="Arial"/>
              </a:endParaRPr>
            </a:p>
          </p:txBody>
        </p:sp>
        <p:sp>
          <p:nvSpPr>
            <p:cNvPr id="72" name="Round Same Side Corner Rectangle 71"/>
            <p:cNvSpPr/>
            <p:nvPr/>
          </p:nvSpPr>
          <p:spPr>
            <a:xfrm>
              <a:off x="14900253" y="1147910"/>
              <a:ext cx="3026996" cy="3735579"/>
            </a:xfrm>
            <a:prstGeom prst="round2SameRect">
              <a:avLst>
                <a:gd name="adj1" fmla="val 0"/>
                <a:gd name="adj2" fmla="val 6720"/>
              </a:avLst>
            </a:prstGeom>
            <a:gradFill flip="none" rotWithShape="1">
              <a:gsLst>
                <a:gs pos="1000">
                  <a:schemeClr val="accent5">
                    <a:lumMod val="50000"/>
                  </a:schemeClr>
                </a:gs>
                <a:gs pos="100000">
                  <a:schemeClr val="accent5"/>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79"/>
              <a:endParaRPr lang="en-US" sz="2400" dirty="0">
                <a:solidFill>
                  <a:srgbClr val="FFFFFF"/>
                </a:solidFill>
                <a:latin typeface="Arial"/>
              </a:endParaRPr>
            </a:p>
          </p:txBody>
        </p:sp>
        <p:sp>
          <p:nvSpPr>
            <p:cNvPr id="73" name="Rectangle 72"/>
            <p:cNvSpPr/>
            <p:nvPr/>
          </p:nvSpPr>
          <p:spPr>
            <a:xfrm>
              <a:off x="14900253" y="1215725"/>
              <a:ext cx="3026994" cy="291426"/>
            </a:xfrm>
            <a:prstGeom prst="rect">
              <a:avLst/>
            </a:prstGeom>
          </p:spPr>
          <p:txBody>
            <a:bodyPr wrap="square" lIns="91440" tIns="45720" rIns="91440" bIns="45720" anchor="ctr">
              <a:spAutoFit/>
            </a:bodyPr>
            <a:lstStyle/>
            <a:p>
              <a:pPr algn="ctr" defTabSz="1218816">
                <a:lnSpc>
                  <a:spcPct val="90000"/>
                </a:lnSpc>
              </a:pPr>
              <a:r>
                <a:rPr lang="en-US" sz="2100" b="1" dirty="0">
                  <a:solidFill>
                    <a:srgbClr val="FFFFFF"/>
                  </a:solidFill>
                  <a:latin typeface="Arial"/>
                  <a:cs typeface="CiscoSans Thin"/>
                </a:rPr>
                <a:t>New Application</a:t>
              </a:r>
            </a:p>
          </p:txBody>
        </p:sp>
      </p:grpSp>
      <p:cxnSp>
        <p:nvCxnSpPr>
          <p:cNvPr id="103" name="Straight Connector 102"/>
          <p:cNvCxnSpPr/>
          <p:nvPr/>
        </p:nvCxnSpPr>
        <p:spPr>
          <a:xfrm>
            <a:off x="1033616" y="3628520"/>
            <a:ext cx="476267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1033613" y="5099335"/>
            <a:ext cx="476268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1077374" y="2330755"/>
            <a:ext cx="4550105" cy="1185716"/>
            <a:chOff x="808026" y="1646463"/>
            <a:chExt cx="3412579" cy="889287"/>
          </a:xfrm>
        </p:grpSpPr>
        <p:pic>
          <p:nvPicPr>
            <p:cNvPr id="5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7655" y="1646463"/>
              <a:ext cx="742950" cy="471488"/>
            </a:xfrm>
            <a:prstGeom prst="rect">
              <a:avLst/>
            </a:prstGeom>
            <a:noFill/>
            <a:ln>
              <a:noFill/>
            </a:ln>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Lst>
          </p:spPr>
        </p:pic>
        <p:sp>
          <p:nvSpPr>
            <p:cNvPr id="62" name="Rectangle 6"/>
            <p:cNvSpPr>
              <a:spLocks/>
            </p:cNvSpPr>
            <p:nvPr/>
          </p:nvSpPr>
          <p:spPr bwMode="auto">
            <a:xfrm>
              <a:off x="1936591" y="2123663"/>
              <a:ext cx="1071671"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4200">
                  <a:solidFill>
                    <a:srgbClr val="000000"/>
                  </a:solidFill>
                  <a:latin typeface="Gill Sans" pitchFamily="-32" charset="0"/>
                  <a:ea typeface="ヒラギノ角ゴ ProN W3" pitchFamily="-32" charset="-128"/>
                  <a:sym typeface="Gill Sans" pitchFamily="-32" charset="0"/>
                </a:defRPr>
              </a:lvl1pPr>
              <a:lvl2pPr marL="742950" indent="-285750" eaLnBrk="0" hangingPunct="0">
                <a:defRPr sz="4200">
                  <a:solidFill>
                    <a:srgbClr val="000000"/>
                  </a:solidFill>
                  <a:latin typeface="Gill Sans" pitchFamily="-32" charset="0"/>
                  <a:ea typeface="ヒラギノ角ゴ ProN W3" pitchFamily="-32" charset="-128"/>
                  <a:sym typeface="Gill Sans" pitchFamily="-32" charset="0"/>
                </a:defRPr>
              </a:lvl2pPr>
              <a:lvl3pPr marL="1143000" indent="-228600" eaLnBrk="0" hangingPunct="0">
                <a:defRPr sz="4200">
                  <a:solidFill>
                    <a:srgbClr val="000000"/>
                  </a:solidFill>
                  <a:latin typeface="Gill Sans" pitchFamily="-32" charset="0"/>
                  <a:ea typeface="ヒラギノ角ゴ ProN W3" pitchFamily="-32" charset="-128"/>
                  <a:sym typeface="Gill Sans" pitchFamily="-32" charset="0"/>
                </a:defRPr>
              </a:lvl3pPr>
              <a:lvl4pPr marL="1600200" indent="-228600" eaLnBrk="0" hangingPunct="0">
                <a:defRPr sz="4200">
                  <a:solidFill>
                    <a:srgbClr val="000000"/>
                  </a:solidFill>
                  <a:latin typeface="Gill Sans" pitchFamily="-32" charset="0"/>
                  <a:ea typeface="ヒラギノ角ゴ ProN W3" pitchFamily="-32" charset="-128"/>
                  <a:sym typeface="Gill Sans" pitchFamily="-32" charset="0"/>
                </a:defRPr>
              </a:lvl4pPr>
              <a:lvl5pPr marL="2057400" indent="-228600" eaLnBrk="0" hangingPunct="0">
                <a:defRPr sz="4200">
                  <a:solidFill>
                    <a:srgbClr val="000000"/>
                  </a:solidFill>
                  <a:latin typeface="Gill Sans" pitchFamily="-32" charset="0"/>
                  <a:ea typeface="ヒラギノ角ゴ ProN W3" pitchFamily="-32" charset="-128"/>
                  <a:sym typeface="Gill Sans" pitchFamily="-32" charset="0"/>
                </a:defRPr>
              </a:lvl5pPr>
              <a:lvl6pPr marL="2514600" indent="-228600" algn="ctr" eaLnBrk="0" fontAlgn="base" hangingPunct="0">
                <a:spcBef>
                  <a:spcPct val="0"/>
                </a:spcBef>
                <a:spcAft>
                  <a:spcPct val="0"/>
                </a:spcAft>
                <a:defRPr sz="4200">
                  <a:solidFill>
                    <a:srgbClr val="000000"/>
                  </a:solidFill>
                  <a:latin typeface="Gill Sans" pitchFamily="-32" charset="0"/>
                  <a:ea typeface="ヒラギノ角ゴ ProN W3" pitchFamily="-32" charset="-128"/>
                  <a:sym typeface="Gill Sans" pitchFamily="-32" charset="0"/>
                </a:defRPr>
              </a:lvl6pPr>
              <a:lvl7pPr marL="2971800" indent="-228600" algn="ctr" eaLnBrk="0" fontAlgn="base" hangingPunct="0">
                <a:spcBef>
                  <a:spcPct val="0"/>
                </a:spcBef>
                <a:spcAft>
                  <a:spcPct val="0"/>
                </a:spcAft>
                <a:defRPr sz="4200">
                  <a:solidFill>
                    <a:srgbClr val="000000"/>
                  </a:solidFill>
                  <a:latin typeface="Gill Sans" pitchFamily="-32" charset="0"/>
                  <a:ea typeface="ヒラギノ角ゴ ProN W3" pitchFamily="-32" charset="-128"/>
                  <a:sym typeface="Gill Sans" pitchFamily="-32" charset="0"/>
                </a:defRPr>
              </a:lvl7pPr>
              <a:lvl8pPr marL="3429000" indent="-228600" algn="ctr" eaLnBrk="0" fontAlgn="base" hangingPunct="0">
                <a:spcBef>
                  <a:spcPct val="0"/>
                </a:spcBef>
                <a:spcAft>
                  <a:spcPct val="0"/>
                </a:spcAft>
                <a:defRPr sz="4200">
                  <a:solidFill>
                    <a:srgbClr val="000000"/>
                  </a:solidFill>
                  <a:latin typeface="Gill Sans" pitchFamily="-32" charset="0"/>
                  <a:ea typeface="ヒラギノ角ゴ ProN W3" pitchFamily="-32" charset="-128"/>
                  <a:sym typeface="Gill Sans" pitchFamily="-32" charset="0"/>
                </a:defRPr>
              </a:lvl8pPr>
              <a:lvl9pPr marL="3886200" indent="-228600" algn="ctr" eaLnBrk="0" fontAlgn="base" hangingPunct="0">
                <a:spcBef>
                  <a:spcPct val="0"/>
                </a:spcBef>
                <a:spcAft>
                  <a:spcPct val="0"/>
                </a:spcAft>
                <a:defRPr sz="4200">
                  <a:solidFill>
                    <a:srgbClr val="000000"/>
                  </a:solidFill>
                  <a:latin typeface="Gill Sans" pitchFamily="-32" charset="0"/>
                  <a:ea typeface="ヒラギノ角ゴ ProN W3" pitchFamily="-32" charset="-128"/>
                  <a:sym typeface="Gill Sans" pitchFamily="-32" charset="0"/>
                </a:defRPr>
              </a:lvl9pPr>
            </a:lstStyle>
            <a:p>
              <a:pPr defTabSz="913629" eaLnBrk="1" fontAlgn="base" hangingPunct="1">
                <a:spcBef>
                  <a:spcPct val="0"/>
                </a:spcBef>
                <a:spcAft>
                  <a:spcPct val="0"/>
                </a:spcAft>
              </a:pPr>
              <a:r>
                <a:rPr lang="en-US" altLang="en-US" sz="1500" dirty="0">
                  <a:solidFill>
                    <a:srgbClr val="FFFFFF"/>
                  </a:solidFill>
                  <a:latin typeface="CiscoSans"/>
                  <a:ea typeface="CiscoSans"/>
                  <a:cs typeface="CiscoSans"/>
                  <a:sym typeface="CiscoSans"/>
                </a:rPr>
                <a:t>IT administrators </a:t>
              </a:r>
            </a:p>
          </p:txBody>
        </p:sp>
        <p:grpSp>
          <p:nvGrpSpPr>
            <p:cNvPr id="125" name="Group 124"/>
            <p:cNvGrpSpPr/>
            <p:nvPr/>
          </p:nvGrpSpPr>
          <p:grpSpPr>
            <a:xfrm>
              <a:off x="1858957" y="1713824"/>
              <a:ext cx="270233" cy="337261"/>
              <a:chOff x="2749550" y="1158875"/>
              <a:chExt cx="3641725" cy="4545013"/>
            </a:xfrm>
            <a:solidFill>
              <a:srgbClr val="000000"/>
            </a:solidFill>
          </p:grpSpPr>
          <p:sp>
            <p:nvSpPr>
              <p:cNvPr id="126" name="Freeform 76"/>
              <p:cNvSpPr>
                <a:spLocks/>
              </p:cNvSpPr>
              <p:nvPr/>
            </p:nvSpPr>
            <p:spPr bwMode="auto">
              <a:xfrm>
                <a:off x="3622675" y="1158875"/>
                <a:ext cx="1893888" cy="2422525"/>
              </a:xfrm>
              <a:custGeom>
                <a:avLst/>
                <a:gdLst>
                  <a:gd name="T0" fmla="*/ 58 w 505"/>
                  <a:gd name="T1" fmla="*/ 501 h 646"/>
                  <a:gd name="T2" fmla="*/ 253 w 505"/>
                  <a:gd name="T3" fmla="*/ 646 h 646"/>
                  <a:gd name="T4" fmla="*/ 448 w 505"/>
                  <a:gd name="T5" fmla="*/ 501 h 646"/>
                  <a:gd name="T6" fmla="*/ 485 w 505"/>
                  <a:gd name="T7" fmla="*/ 358 h 646"/>
                  <a:gd name="T8" fmla="*/ 459 w 505"/>
                  <a:gd name="T9" fmla="*/ 131 h 646"/>
                  <a:gd name="T10" fmla="*/ 253 w 505"/>
                  <a:gd name="T11" fmla="*/ 0 h 646"/>
                  <a:gd name="T12" fmla="*/ 47 w 505"/>
                  <a:gd name="T13" fmla="*/ 131 h 646"/>
                  <a:gd name="T14" fmla="*/ 20 w 505"/>
                  <a:gd name="T15" fmla="*/ 358 h 646"/>
                  <a:gd name="T16" fmla="*/ 58 w 505"/>
                  <a:gd name="T17" fmla="*/ 501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5" h="646">
                    <a:moveTo>
                      <a:pt x="58" y="501"/>
                    </a:moveTo>
                    <a:cubicBezTo>
                      <a:pt x="80" y="589"/>
                      <a:pt x="166" y="646"/>
                      <a:pt x="253" y="646"/>
                    </a:cubicBezTo>
                    <a:cubicBezTo>
                      <a:pt x="339" y="646"/>
                      <a:pt x="425" y="589"/>
                      <a:pt x="448" y="501"/>
                    </a:cubicBezTo>
                    <a:cubicBezTo>
                      <a:pt x="485" y="358"/>
                      <a:pt x="485" y="358"/>
                      <a:pt x="485" y="358"/>
                    </a:cubicBezTo>
                    <a:cubicBezTo>
                      <a:pt x="505" y="281"/>
                      <a:pt x="496" y="199"/>
                      <a:pt x="459" y="131"/>
                    </a:cubicBezTo>
                    <a:cubicBezTo>
                      <a:pt x="417" y="53"/>
                      <a:pt x="343" y="0"/>
                      <a:pt x="253" y="0"/>
                    </a:cubicBezTo>
                    <a:cubicBezTo>
                      <a:pt x="163" y="0"/>
                      <a:pt x="89" y="53"/>
                      <a:pt x="47" y="131"/>
                    </a:cubicBezTo>
                    <a:cubicBezTo>
                      <a:pt x="10" y="199"/>
                      <a:pt x="0" y="281"/>
                      <a:pt x="20" y="358"/>
                    </a:cubicBezTo>
                    <a:lnTo>
                      <a:pt x="58" y="501"/>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a:extLst/>
            </p:spPr>
            <p:txBody>
              <a:bodyPr vert="horz" wrap="square" lIns="21238" tIns="10632" rIns="21238" bIns="10632" numCol="1" anchor="t" anchorCtr="0" compatLnSpc="1">
                <a:prstTxWarp prst="textNoShape">
                  <a:avLst/>
                </a:prstTxWarp>
              </a:bodyPr>
              <a:lstStyle/>
              <a:p>
                <a:pPr defTabSz="283174"/>
                <a:endParaRPr lang="en-US" sz="2400">
                  <a:solidFill>
                    <a:srgbClr val="000000"/>
                  </a:solidFill>
                  <a:latin typeface="Arial"/>
                </a:endParaRPr>
              </a:p>
            </p:txBody>
          </p:sp>
          <p:sp>
            <p:nvSpPr>
              <p:cNvPr id="127" name="Freeform 77"/>
              <p:cNvSpPr>
                <a:spLocks/>
              </p:cNvSpPr>
              <p:nvPr/>
            </p:nvSpPr>
            <p:spPr bwMode="auto">
              <a:xfrm>
                <a:off x="2749550" y="3886200"/>
                <a:ext cx="3641725" cy="1817688"/>
              </a:xfrm>
              <a:custGeom>
                <a:avLst/>
                <a:gdLst>
                  <a:gd name="T0" fmla="*/ 931 w 971"/>
                  <a:gd name="T1" fmla="*/ 105 h 485"/>
                  <a:gd name="T2" fmla="*/ 478 w 971"/>
                  <a:gd name="T3" fmla="*/ 0 h 485"/>
                  <a:gd name="T4" fmla="*/ 40 w 971"/>
                  <a:gd name="T5" fmla="*/ 99 h 485"/>
                  <a:gd name="T6" fmla="*/ 0 w 971"/>
                  <a:gd name="T7" fmla="*/ 485 h 485"/>
                  <a:gd name="T8" fmla="*/ 971 w 971"/>
                  <a:gd name="T9" fmla="*/ 485 h 485"/>
                  <a:gd name="T10" fmla="*/ 931 w 971"/>
                  <a:gd name="T11" fmla="*/ 105 h 485"/>
                </a:gdLst>
                <a:ahLst/>
                <a:cxnLst>
                  <a:cxn ang="0">
                    <a:pos x="T0" y="T1"/>
                  </a:cxn>
                  <a:cxn ang="0">
                    <a:pos x="T2" y="T3"/>
                  </a:cxn>
                  <a:cxn ang="0">
                    <a:pos x="T4" y="T5"/>
                  </a:cxn>
                  <a:cxn ang="0">
                    <a:pos x="T6" y="T7"/>
                  </a:cxn>
                  <a:cxn ang="0">
                    <a:pos x="T8" y="T9"/>
                  </a:cxn>
                  <a:cxn ang="0">
                    <a:pos x="T10" y="T11"/>
                  </a:cxn>
                </a:cxnLst>
                <a:rect l="0" t="0" r="r" b="b"/>
                <a:pathLst>
                  <a:path w="971" h="485">
                    <a:moveTo>
                      <a:pt x="931" y="105"/>
                    </a:moveTo>
                    <a:cubicBezTo>
                      <a:pt x="785" y="40"/>
                      <a:pt x="677" y="0"/>
                      <a:pt x="478" y="0"/>
                    </a:cubicBezTo>
                    <a:cubicBezTo>
                      <a:pt x="286" y="0"/>
                      <a:pt x="183" y="37"/>
                      <a:pt x="40" y="99"/>
                    </a:cubicBezTo>
                    <a:cubicBezTo>
                      <a:pt x="40" y="99"/>
                      <a:pt x="20" y="274"/>
                      <a:pt x="0" y="485"/>
                    </a:cubicBezTo>
                    <a:cubicBezTo>
                      <a:pt x="971" y="485"/>
                      <a:pt x="971" y="485"/>
                      <a:pt x="971" y="485"/>
                    </a:cubicBezTo>
                    <a:lnTo>
                      <a:pt x="931" y="105"/>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a:extLst/>
            </p:spPr>
            <p:txBody>
              <a:bodyPr vert="horz" wrap="square" lIns="21238" tIns="10632" rIns="21238" bIns="10632" numCol="1" anchor="t" anchorCtr="0" compatLnSpc="1">
                <a:prstTxWarp prst="textNoShape">
                  <a:avLst/>
                </a:prstTxWarp>
              </a:bodyPr>
              <a:lstStyle/>
              <a:p>
                <a:pPr defTabSz="283174"/>
                <a:endParaRPr lang="en-US" sz="2400">
                  <a:solidFill>
                    <a:srgbClr val="000000"/>
                  </a:solidFill>
                  <a:latin typeface="Arial"/>
                </a:endParaRPr>
              </a:p>
            </p:txBody>
          </p:sp>
        </p:grpSp>
        <p:grpSp>
          <p:nvGrpSpPr>
            <p:cNvPr id="128" name="Group 127"/>
            <p:cNvGrpSpPr/>
            <p:nvPr/>
          </p:nvGrpSpPr>
          <p:grpSpPr>
            <a:xfrm>
              <a:off x="2184280" y="1713824"/>
              <a:ext cx="270233" cy="337261"/>
              <a:chOff x="2749550" y="1158875"/>
              <a:chExt cx="3641725" cy="4545013"/>
            </a:xfrm>
            <a:solidFill>
              <a:srgbClr val="000000"/>
            </a:solidFill>
          </p:grpSpPr>
          <p:sp>
            <p:nvSpPr>
              <p:cNvPr id="129" name="Freeform 76"/>
              <p:cNvSpPr>
                <a:spLocks/>
              </p:cNvSpPr>
              <p:nvPr/>
            </p:nvSpPr>
            <p:spPr bwMode="auto">
              <a:xfrm>
                <a:off x="3622675" y="1158875"/>
                <a:ext cx="1893888" cy="2422525"/>
              </a:xfrm>
              <a:custGeom>
                <a:avLst/>
                <a:gdLst>
                  <a:gd name="T0" fmla="*/ 58 w 505"/>
                  <a:gd name="T1" fmla="*/ 501 h 646"/>
                  <a:gd name="T2" fmla="*/ 253 w 505"/>
                  <a:gd name="T3" fmla="*/ 646 h 646"/>
                  <a:gd name="T4" fmla="*/ 448 w 505"/>
                  <a:gd name="T5" fmla="*/ 501 h 646"/>
                  <a:gd name="T6" fmla="*/ 485 w 505"/>
                  <a:gd name="T7" fmla="*/ 358 h 646"/>
                  <a:gd name="T8" fmla="*/ 459 w 505"/>
                  <a:gd name="T9" fmla="*/ 131 h 646"/>
                  <a:gd name="T10" fmla="*/ 253 w 505"/>
                  <a:gd name="T11" fmla="*/ 0 h 646"/>
                  <a:gd name="T12" fmla="*/ 47 w 505"/>
                  <a:gd name="T13" fmla="*/ 131 h 646"/>
                  <a:gd name="T14" fmla="*/ 20 w 505"/>
                  <a:gd name="T15" fmla="*/ 358 h 646"/>
                  <a:gd name="T16" fmla="*/ 58 w 505"/>
                  <a:gd name="T17" fmla="*/ 501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5" h="646">
                    <a:moveTo>
                      <a:pt x="58" y="501"/>
                    </a:moveTo>
                    <a:cubicBezTo>
                      <a:pt x="80" y="589"/>
                      <a:pt x="166" y="646"/>
                      <a:pt x="253" y="646"/>
                    </a:cubicBezTo>
                    <a:cubicBezTo>
                      <a:pt x="339" y="646"/>
                      <a:pt x="425" y="589"/>
                      <a:pt x="448" y="501"/>
                    </a:cubicBezTo>
                    <a:cubicBezTo>
                      <a:pt x="485" y="358"/>
                      <a:pt x="485" y="358"/>
                      <a:pt x="485" y="358"/>
                    </a:cubicBezTo>
                    <a:cubicBezTo>
                      <a:pt x="505" y="281"/>
                      <a:pt x="496" y="199"/>
                      <a:pt x="459" y="131"/>
                    </a:cubicBezTo>
                    <a:cubicBezTo>
                      <a:pt x="417" y="53"/>
                      <a:pt x="343" y="0"/>
                      <a:pt x="253" y="0"/>
                    </a:cubicBezTo>
                    <a:cubicBezTo>
                      <a:pt x="163" y="0"/>
                      <a:pt x="89" y="53"/>
                      <a:pt x="47" y="131"/>
                    </a:cubicBezTo>
                    <a:cubicBezTo>
                      <a:pt x="10" y="199"/>
                      <a:pt x="0" y="281"/>
                      <a:pt x="20" y="358"/>
                    </a:cubicBezTo>
                    <a:lnTo>
                      <a:pt x="58" y="501"/>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a:extLst/>
            </p:spPr>
            <p:txBody>
              <a:bodyPr vert="horz" wrap="square" lIns="21238" tIns="10632" rIns="21238" bIns="10632" numCol="1" anchor="t" anchorCtr="0" compatLnSpc="1">
                <a:prstTxWarp prst="textNoShape">
                  <a:avLst/>
                </a:prstTxWarp>
              </a:bodyPr>
              <a:lstStyle/>
              <a:p>
                <a:pPr defTabSz="283174"/>
                <a:endParaRPr lang="en-US" sz="2400">
                  <a:solidFill>
                    <a:srgbClr val="000000"/>
                  </a:solidFill>
                  <a:latin typeface="Arial"/>
                </a:endParaRPr>
              </a:p>
            </p:txBody>
          </p:sp>
          <p:sp>
            <p:nvSpPr>
              <p:cNvPr id="130" name="Freeform 77"/>
              <p:cNvSpPr>
                <a:spLocks/>
              </p:cNvSpPr>
              <p:nvPr/>
            </p:nvSpPr>
            <p:spPr bwMode="auto">
              <a:xfrm>
                <a:off x="2749550" y="3886200"/>
                <a:ext cx="3641725" cy="1817688"/>
              </a:xfrm>
              <a:custGeom>
                <a:avLst/>
                <a:gdLst>
                  <a:gd name="T0" fmla="*/ 931 w 971"/>
                  <a:gd name="T1" fmla="*/ 105 h 485"/>
                  <a:gd name="T2" fmla="*/ 478 w 971"/>
                  <a:gd name="T3" fmla="*/ 0 h 485"/>
                  <a:gd name="T4" fmla="*/ 40 w 971"/>
                  <a:gd name="T5" fmla="*/ 99 h 485"/>
                  <a:gd name="T6" fmla="*/ 0 w 971"/>
                  <a:gd name="T7" fmla="*/ 485 h 485"/>
                  <a:gd name="T8" fmla="*/ 971 w 971"/>
                  <a:gd name="T9" fmla="*/ 485 h 485"/>
                  <a:gd name="T10" fmla="*/ 931 w 971"/>
                  <a:gd name="T11" fmla="*/ 105 h 485"/>
                </a:gdLst>
                <a:ahLst/>
                <a:cxnLst>
                  <a:cxn ang="0">
                    <a:pos x="T0" y="T1"/>
                  </a:cxn>
                  <a:cxn ang="0">
                    <a:pos x="T2" y="T3"/>
                  </a:cxn>
                  <a:cxn ang="0">
                    <a:pos x="T4" y="T5"/>
                  </a:cxn>
                  <a:cxn ang="0">
                    <a:pos x="T6" y="T7"/>
                  </a:cxn>
                  <a:cxn ang="0">
                    <a:pos x="T8" y="T9"/>
                  </a:cxn>
                  <a:cxn ang="0">
                    <a:pos x="T10" y="T11"/>
                  </a:cxn>
                </a:cxnLst>
                <a:rect l="0" t="0" r="r" b="b"/>
                <a:pathLst>
                  <a:path w="971" h="485">
                    <a:moveTo>
                      <a:pt x="931" y="105"/>
                    </a:moveTo>
                    <a:cubicBezTo>
                      <a:pt x="785" y="40"/>
                      <a:pt x="677" y="0"/>
                      <a:pt x="478" y="0"/>
                    </a:cubicBezTo>
                    <a:cubicBezTo>
                      <a:pt x="286" y="0"/>
                      <a:pt x="183" y="37"/>
                      <a:pt x="40" y="99"/>
                    </a:cubicBezTo>
                    <a:cubicBezTo>
                      <a:pt x="40" y="99"/>
                      <a:pt x="20" y="274"/>
                      <a:pt x="0" y="485"/>
                    </a:cubicBezTo>
                    <a:cubicBezTo>
                      <a:pt x="971" y="485"/>
                      <a:pt x="971" y="485"/>
                      <a:pt x="971" y="485"/>
                    </a:cubicBezTo>
                    <a:lnTo>
                      <a:pt x="931" y="105"/>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a:extLst/>
            </p:spPr>
            <p:txBody>
              <a:bodyPr vert="horz" wrap="square" lIns="21238" tIns="10632" rIns="21238" bIns="10632" numCol="1" anchor="t" anchorCtr="0" compatLnSpc="1">
                <a:prstTxWarp prst="textNoShape">
                  <a:avLst/>
                </a:prstTxWarp>
              </a:bodyPr>
              <a:lstStyle/>
              <a:p>
                <a:pPr defTabSz="283174"/>
                <a:endParaRPr lang="en-US" sz="2400">
                  <a:solidFill>
                    <a:srgbClr val="000000"/>
                  </a:solidFill>
                  <a:latin typeface="Arial"/>
                </a:endParaRPr>
              </a:p>
            </p:txBody>
          </p:sp>
        </p:grpSp>
        <p:grpSp>
          <p:nvGrpSpPr>
            <p:cNvPr id="131" name="Group 130"/>
            <p:cNvGrpSpPr/>
            <p:nvPr/>
          </p:nvGrpSpPr>
          <p:grpSpPr>
            <a:xfrm>
              <a:off x="2509603" y="1713824"/>
              <a:ext cx="270233" cy="337261"/>
              <a:chOff x="2749550" y="1158875"/>
              <a:chExt cx="3641725" cy="4545013"/>
            </a:xfrm>
            <a:solidFill>
              <a:srgbClr val="000000"/>
            </a:solidFill>
          </p:grpSpPr>
          <p:sp>
            <p:nvSpPr>
              <p:cNvPr id="132" name="Freeform 76"/>
              <p:cNvSpPr>
                <a:spLocks/>
              </p:cNvSpPr>
              <p:nvPr/>
            </p:nvSpPr>
            <p:spPr bwMode="auto">
              <a:xfrm>
                <a:off x="3622675" y="1158875"/>
                <a:ext cx="1893888" cy="2422525"/>
              </a:xfrm>
              <a:custGeom>
                <a:avLst/>
                <a:gdLst>
                  <a:gd name="T0" fmla="*/ 58 w 505"/>
                  <a:gd name="T1" fmla="*/ 501 h 646"/>
                  <a:gd name="T2" fmla="*/ 253 w 505"/>
                  <a:gd name="T3" fmla="*/ 646 h 646"/>
                  <a:gd name="T4" fmla="*/ 448 w 505"/>
                  <a:gd name="T5" fmla="*/ 501 h 646"/>
                  <a:gd name="T6" fmla="*/ 485 w 505"/>
                  <a:gd name="T7" fmla="*/ 358 h 646"/>
                  <a:gd name="T8" fmla="*/ 459 w 505"/>
                  <a:gd name="T9" fmla="*/ 131 h 646"/>
                  <a:gd name="T10" fmla="*/ 253 w 505"/>
                  <a:gd name="T11" fmla="*/ 0 h 646"/>
                  <a:gd name="T12" fmla="*/ 47 w 505"/>
                  <a:gd name="T13" fmla="*/ 131 h 646"/>
                  <a:gd name="T14" fmla="*/ 20 w 505"/>
                  <a:gd name="T15" fmla="*/ 358 h 646"/>
                  <a:gd name="T16" fmla="*/ 58 w 505"/>
                  <a:gd name="T17" fmla="*/ 501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5" h="646">
                    <a:moveTo>
                      <a:pt x="58" y="501"/>
                    </a:moveTo>
                    <a:cubicBezTo>
                      <a:pt x="80" y="589"/>
                      <a:pt x="166" y="646"/>
                      <a:pt x="253" y="646"/>
                    </a:cubicBezTo>
                    <a:cubicBezTo>
                      <a:pt x="339" y="646"/>
                      <a:pt x="425" y="589"/>
                      <a:pt x="448" y="501"/>
                    </a:cubicBezTo>
                    <a:cubicBezTo>
                      <a:pt x="485" y="358"/>
                      <a:pt x="485" y="358"/>
                      <a:pt x="485" y="358"/>
                    </a:cubicBezTo>
                    <a:cubicBezTo>
                      <a:pt x="505" y="281"/>
                      <a:pt x="496" y="199"/>
                      <a:pt x="459" y="131"/>
                    </a:cubicBezTo>
                    <a:cubicBezTo>
                      <a:pt x="417" y="53"/>
                      <a:pt x="343" y="0"/>
                      <a:pt x="253" y="0"/>
                    </a:cubicBezTo>
                    <a:cubicBezTo>
                      <a:pt x="163" y="0"/>
                      <a:pt x="89" y="53"/>
                      <a:pt x="47" y="131"/>
                    </a:cubicBezTo>
                    <a:cubicBezTo>
                      <a:pt x="10" y="199"/>
                      <a:pt x="0" y="281"/>
                      <a:pt x="20" y="358"/>
                    </a:cubicBezTo>
                    <a:lnTo>
                      <a:pt x="58" y="501"/>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a:extLst/>
            </p:spPr>
            <p:txBody>
              <a:bodyPr vert="horz" wrap="square" lIns="21238" tIns="10632" rIns="21238" bIns="10632" numCol="1" anchor="t" anchorCtr="0" compatLnSpc="1">
                <a:prstTxWarp prst="textNoShape">
                  <a:avLst/>
                </a:prstTxWarp>
              </a:bodyPr>
              <a:lstStyle/>
              <a:p>
                <a:pPr defTabSz="283174"/>
                <a:endParaRPr lang="en-US" sz="2400">
                  <a:solidFill>
                    <a:srgbClr val="000000"/>
                  </a:solidFill>
                  <a:latin typeface="Arial"/>
                </a:endParaRPr>
              </a:p>
            </p:txBody>
          </p:sp>
          <p:sp>
            <p:nvSpPr>
              <p:cNvPr id="133" name="Freeform 77"/>
              <p:cNvSpPr>
                <a:spLocks/>
              </p:cNvSpPr>
              <p:nvPr/>
            </p:nvSpPr>
            <p:spPr bwMode="auto">
              <a:xfrm>
                <a:off x="2749550" y="3886200"/>
                <a:ext cx="3641725" cy="1817688"/>
              </a:xfrm>
              <a:custGeom>
                <a:avLst/>
                <a:gdLst>
                  <a:gd name="T0" fmla="*/ 931 w 971"/>
                  <a:gd name="T1" fmla="*/ 105 h 485"/>
                  <a:gd name="T2" fmla="*/ 478 w 971"/>
                  <a:gd name="T3" fmla="*/ 0 h 485"/>
                  <a:gd name="T4" fmla="*/ 40 w 971"/>
                  <a:gd name="T5" fmla="*/ 99 h 485"/>
                  <a:gd name="T6" fmla="*/ 0 w 971"/>
                  <a:gd name="T7" fmla="*/ 485 h 485"/>
                  <a:gd name="T8" fmla="*/ 971 w 971"/>
                  <a:gd name="T9" fmla="*/ 485 h 485"/>
                  <a:gd name="T10" fmla="*/ 931 w 971"/>
                  <a:gd name="T11" fmla="*/ 105 h 485"/>
                </a:gdLst>
                <a:ahLst/>
                <a:cxnLst>
                  <a:cxn ang="0">
                    <a:pos x="T0" y="T1"/>
                  </a:cxn>
                  <a:cxn ang="0">
                    <a:pos x="T2" y="T3"/>
                  </a:cxn>
                  <a:cxn ang="0">
                    <a:pos x="T4" y="T5"/>
                  </a:cxn>
                  <a:cxn ang="0">
                    <a:pos x="T6" y="T7"/>
                  </a:cxn>
                  <a:cxn ang="0">
                    <a:pos x="T8" y="T9"/>
                  </a:cxn>
                  <a:cxn ang="0">
                    <a:pos x="T10" y="T11"/>
                  </a:cxn>
                </a:cxnLst>
                <a:rect l="0" t="0" r="r" b="b"/>
                <a:pathLst>
                  <a:path w="971" h="485">
                    <a:moveTo>
                      <a:pt x="931" y="105"/>
                    </a:moveTo>
                    <a:cubicBezTo>
                      <a:pt x="785" y="40"/>
                      <a:pt x="677" y="0"/>
                      <a:pt x="478" y="0"/>
                    </a:cubicBezTo>
                    <a:cubicBezTo>
                      <a:pt x="286" y="0"/>
                      <a:pt x="183" y="37"/>
                      <a:pt x="40" y="99"/>
                    </a:cubicBezTo>
                    <a:cubicBezTo>
                      <a:pt x="40" y="99"/>
                      <a:pt x="20" y="274"/>
                      <a:pt x="0" y="485"/>
                    </a:cubicBezTo>
                    <a:cubicBezTo>
                      <a:pt x="971" y="485"/>
                      <a:pt x="971" y="485"/>
                      <a:pt x="971" y="485"/>
                    </a:cubicBezTo>
                    <a:lnTo>
                      <a:pt x="931" y="105"/>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a:extLst/>
            </p:spPr>
            <p:txBody>
              <a:bodyPr vert="horz" wrap="square" lIns="21238" tIns="10632" rIns="21238" bIns="10632" numCol="1" anchor="t" anchorCtr="0" compatLnSpc="1">
                <a:prstTxWarp prst="textNoShape">
                  <a:avLst/>
                </a:prstTxWarp>
              </a:bodyPr>
              <a:lstStyle/>
              <a:p>
                <a:pPr defTabSz="283174"/>
                <a:endParaRPr lang="en-US" sz="2400">
                  <a:solidFill>
                    <a:srgbClr val="000000"/>
                  </a:solidFill>
                  <a:latin typeface="Arial"/>
                </a:endParaRPr>
              </a:p>
            </p:txBody>
          </p:sp>
        </p:grpSp>
        <p:grpSp>
          <p:nvGrpSpPr>
            <p:cNvPr id="134" name="Group 133"/>
            <p:cNvGrpSpPr/>
            <p:nvPr/>
          </p:nvGrpSpPr>
          <p:grpSpPr>
            <a:xfrm>
              <a:off x="2834925" y="1713824"/>
              <a:ext cx="270233" cy="337261"/>
              <a:chOff x="2749550" y="1158875"/>
              <a:chExt cx="3641725" cy="4545013"/>
            </a:xfrm>
            <a:solidFill>
              <a:srgbClr val="000000"/>
            </a:solidFill>
          </p:grpSpPr>
          <p:sp>
            <p:nvSpPr>
              <p:cNvPr id="135" name="Freeform 76"/>
              <p:cNvSpPr>
                <a:spLocks/>
              </p:cNvSpPr>
              <p:nvPr/>
            </p:nvSpPr>
            <p:spPr bwMode="auto">
              <a:xfrm>
                <a:off x="3622675" y="1158875"/>
                <a:ext cx="1893888" cy="2422525"/>
              </a:xfrm>
              <a:custGeom>
                <a:avLst/>
                <a:gdLst>
                  <a:gd name="T0" fmla="*/ 58 w 505"/>
                  <a:gd name="T1" fmla="*/ 501 h 646"/>
                  <a:gd name="T2" fmla="*/ 253 w 505"/>
                  <a:gd name="T3" fmla="*/ 646 h 646"/>
                  <a:gd name="T4" fmla="*/ 448 w 505"/>
                  <a:gd name="T5" fmla="*/ 501 h 646"/>
                  <a:gd name="T6" fmla="*/ 485 w 505"/>
                  <a:gd name="T7" fmla="*/ 358 h 646"/>
                  <a:gd name="T8" fmla="*/ 459 w 505"/>
                  <a:gd name="T9" fmla="*/ 131 h 646"/>
                  <a:gd name="T10" fmla="*/ 253 w 505"/>
                  <a:gd name="T11" fmla="*/ 0 h 646"/>
                  <a:gd name="T12" fmla="*/ 47 w 505"/>
                  <a:gd name="T13" fmla="*/ 131 h 646"/>
                  <a:gd name="T14" fmla="*/ 20 w 505"/>
                  <a:gd name="T15" fmla="*/ 358 h 646"/>
                  <a:gd name="T16" fmla="*/ 58 w 505"/>
                  <a:gd name="T17" fmla="*/ 501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5" h="646">
                    <a:moveTo>
                      <a:pt x="58" y="501"/>
                    </a:moveTo>
                    <a:cubicBezTo>
                      <a:pt x="80" y="589"/>
                      <a:pt x="166" y="646"/>
                      <a:pt x="253" y="646"/>
                    </a:cubicBezTo>
                    <a:cubicBezTo>
                      <a:pt x="339" y="646"/>
                      <a:pt x="425" y="589"/>
                      <a:pt x="448" y="501"/>
                    </a:cubicBezTo>
                    <a:cubicBezTo>
                      <a:pt x="485" y="358"/>
                      <a:pt x="485" y="358"/>
                      <a:pt x="485" y="358"/>
                    </a:cubicBezTo>
                    <a:cubicBezTo>
                      <a:pt x="505" y="281"/>
                      <a:pt x="496" y="199"/>
                      <a:pt x="459" y="131"/>
                    </a:cubicBezTo>
                    <a:cubicBezTo>
                      <a:pt x="417" y="53"/>
                      <a:pt x="343" y="0"/>
                      <a:pt x="253" y="0"/>
                    </a:cubicBezTo>
                    <a:cubicBezTo>
                      <a:pt x="163" y="0"/>
                      <a:pt x="89" y="53"/>
                      <a:pt x="47" y="131"/>
                    </a:cubicBezTo>
                    <a:cubicBezTo>
                      <a:pt x="10" y="199"/>
                      <a:pt x="0" y="281"/>
                      <a:pt x="20" y="358"/>
                    </a:cubicBezTo>
                    <a:lnTo>
                      <a:pt x="58" y="501"/>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a:extLst/>
            </p:spPr>
            <p:txBody>
              <a:bodyPr vert="horz" wrap="square" lIns="21238" tIns="10632" rIns="21238" bIns="10632" numCol="1" anchor="t" anchorCtr="0" compatLnSpc="1">
                <a:prstTxWarp prst="textNoShape">
                  <a:avLst/>
                </a:prstTxWarp>
              </a:bodyPr>
              <a:lstStyle/>
              <a:p>
                <a:pPr defTabSz="283174"/>
                <a:endParaRPr lang="en-US" sz="2400">
                  <a:solidFill>
                    <a:srgbClr val="000000"/>
                  </a:solidFill>
                  <a:latin typeface="Arial"/>
                </a:endParaRPr>
              </a:p>
            </p:txBody>
          </p:sp>
          <p:sp>
            <p:nvSpPr>
              <p:cNvPr id="136" name="Freeform 77"/>
              <p:cNvSpPr>
                <a:spLocks/>
              </p:cNvSpPr>
              <p:nvPr/>
            </p:nvSpPr>
            <p:spPr bwMode="auto">
              <a:xfrm>
                <a:off x="2749550" y="3886200"/>
                <a:ext cx="3641725" cy="1817688"/>
              </a:xfrm>
              <a:custGeom>
                <a:avLst/>
                <a:gdLst>
                  <a:gd name="T0" fmla="*/ 931 w 971"/>
                  <a:gd name="T1" fmla="*/ 105 h 485"/>
                  <a:gd name="T2" fmla="*/ 478 w 971"/>
                  <a:gd name="T3" fmla="*/ 0 h 485"/>
                  <a:gd name="T4" fmla="*/ 40 w 971"/>
                  <a:gd name="T5" fmla="*/ 99 h 485"/>
                  <a:gd name="T6" fmla="*/ 0 w 971"/>
                  <a:gd name="T7" fmla="*/ 485 h 485"/>
                  <a:gd name="T8" fmla="*/ 971 w 971"/>
                  <a:gd name="T9" fmla="*/ 485 h 485"/>
                  <a:gd name="T10" fmla="*/ 931 w 971"/>
                  <a:gd name="T11" fmla="*/ 105 h 485"/>
                </a:gdLst>
                <a:ahLst/>
                <a:cxnLst>
                  <a:cxn ang="0">
                    <a:pos x="T0" y="T1"/>
                  </a:cxn>
                  <a:cxn ang="0">
                    <a:pos x="T2" y="T3"/>
                  </a:cxn>
                  <a:cxn ang="0">
                    <a:pos x="T4" y="T5"/>
                  </a:cxn>
                  <a:cxn ang="0">
                    <a:pos x="T6" y="T7"/>
                  </a:cxn>
                  <a:cxn ang="0">
                    <a:pos x="T8" y="T9"/>
                  </a:cxn>
                  <a:cxn ang="0">
                    <a:pos x="T10" y="T11"/>
                  </a:cxn>
                </a:cxnLst>
                <a:rect l="0" t="0" r="r" b="b"/>
                <a:pathLst>
                  <a:path w="971" h="485">
                    <a:moveTo>
                      <a:pt x="931" y="105"/>
                    </a:moveTo>
                    <a:cubicBezTo>
                      <a:pt x="785" y="40"/>
                      <a:pt x="677" y="0"/>
                      <a:pt x="478" y="0"/>
                    </a:cubicBezTo>
                    <a:cubicBezTo>
                      <a:pt x="286" y="0"/>
                      <a:pt x="183" y="37"/>
                      <a:pt x="40" y="99"/>
                    </a:cubicBezTo>
                    <a:cubicBezTo>
                      <a:pt x="40" y="99"/>
                      <a:pt x="20" y="274"/>
                      <a:pt x="0" y="485"/>
                    </a:cubicBezTo>
                    <a:cubicBezTo>
                      <a:pt x="971" y="485"/>
                      <a:pt x="971" y="485"/>
                      <a:pt x="971" y="485"/>
                    </a:cubicBezTo>
                    <a:lnTo>
                      <a:pt x="931" y="105"/>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a:extLst/>
            </p:spPr>
            <p:txBody>
              <a:bodyPr vert="horz" wrap="square" lIns="21238" tIns="10632" rIns="21238" bIns="10632" numCol="1" anchor="t" anchorCtr="0" compatLnSpc="1">
                <a:prstTxWarp prst="textNoShape">
                  <a:avLst/>
                </a:prstTxWarp>
              </a:bodyPr>
              <a:lstStyle/>
              <a:p>
                <a:pPr defTabSz="283174"/>
                <a:endParaRPr lang="en-US" sz="2400">
                  <a:solidFill>
                    <a:srgbClr val="000000"/>
                  </a:solidFill>
                  <a:latin typeface="Arial"/>
                </a:endParaRPr>
              </a:p>
            </p:txBody>
          </p:sp>
        </p:grpSp>
        <p:grpSp>
          <p:nvGrpSpPr>
            <p:cNvPr id="12" name="Group 11"/>
            <p:cNvGrpSpPr/>
            <p:nvPr/>
          </p:nvGrpSpPr>
          <p:grpSpPr>
            <a:xfrm>
              <a:off x="972726" y="1655991"/>
              <a:ext cx="478692" cy="475190"/>
              <a:chOff x="726712" y="-1295394"/>
              <a:chExt cx="957385" cy="950378"/>
            </a:xfrm>
          </p:grpSpPr>
          <p:grpSp>
            <p:nvGrpSpPr>
              <p:cNvPr id="137" name="Group 136"/>
              <p:cNvGrpSpPr/>
              <p:nvPr/>
            </p:nvGrpSpPr>
            <p:grpSpPr>
              <a:xfrm>
                <a:off x="726712" y="-1295394"/>
                <a:ext cx="957385" cy="950378"/>
                <a:chOff x="4093306" y="1224682"/>
                <a:chExt cx="957385" cy="950378"/>
              </a:xfrm>
            </p:grpSpPr>
            <p:sp>
              <p:nvSpPr>
                <p:cNvPr id="138" name="Oval 137"/>
                <p:cNvSpPr/>
                <p:nvPr/>
              </p:nvSpPr>
              <p:spPr>
                <a:xfrm>
                  <a:off x="4093306" y="1224682"/>
                  <a:ext cx="957385" cy="950378"/>
                </a:xfrm>
                <a:prstGeom prst="ellipse">
                  <a:avLst/>
                </a:prstGeom>
                <a:gradFill flip="none" rotWithShape="1">
                  <a:gsLst>
                    <a:gs pos="0">
                      <a:schemeClr val="accent1">
                        <a:lumMod val="75000"/>
                      </a:schemeClr>
                    </a:gs>
                    <a:gs pos="100000">
                      <a:schemeClr val="tx2">
                        <a:lumMod val="60000"/>
                        <a:lumOff val="40000"/>
                      </a:schemeClr>
                    </a:gs>
                  </a:gsLst>
                  <a:lin ang="54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79"/>
                  <a:endParaRPr lang="en-US" dirty="0">
                    <a:solidFill>
                      <a:srgbClr val="FFFFFF"/>
                    </a:solidFill>
                    <a:latin typeface="Arial"/>
                  </a:endParaRPr>
                </a:p>
              </p:txBody>
            </p:sp>
            <p:sp>
              <p:nvSpPr>
                <p:cNvPr id="141" name="Freeform 81"/>
                <p:cNvSpPr>
                  <a:spLocks noEditPoints="1"/>
                </p:cNvSpPr>
                <p:nvPr/>
              </p:nvSpPr>
              <p:spPr bwMode="auto">
                <a:xfrm>
                  <a:off x="4314948" y="1479570"/>
                  <a:ext cx="514101" cy="440603"/>
                </a:xfrm>
                <a:custGeom>
                  <a:avLst/>
                  <a:gdLst>
                    <a:gd name="T0" fmla="*/ 1053 w 1134"/>
                    <a:gd name="T1" fmla="*/ 0 h 972"/>
                    <a:gd name="T2" fmla="*/ 81 w 1134"/>
                    <a:gd name="T3" fmla="*/ 0 h 972"/>
                    <a:gd name="T4" fmla="*/ 0 w 1134"/>
                    <a:gd name="T5" fmla="*/ 81 h 972"/>
                    <a:gd name="T6" fmla="*/ 0 w 1134"/>
                    <a:gd name="T7" fmla="*/ 891 h 972"/>
                    <a:gd name="T8" fmla="*/ 81 w 1134"/>
                    <a:gd name="T9" fmla="*/ 972 h 972"/>
                    <a:gd name="T10" fmla="*/ 1053 w 1134"/>
                    <a:gd name="T11" fmla="*/ 972 h 972"/>
                    <a:gd name="T12" fmla="*/ 1134 w 1134"/>
                    <a:gd name="T13" fmla="*/ 891 h 972"/>
                    <a:gd name="T14" fmla="*/ 1134 w 1134"/>
                    <a:gd name="T15" fmla="*/ 81 h 972"/>
                    <a:gd name="T16" fmla="*/ 1053 w 1134"/>
                    <a:gd name="T17" fmla="*/ 0 h 972"/>
                    <a:gd name="T18" fmla="*/ 810 w 1134"/>
                    <a:gd name="T19" fmla="*/ 81 h 972"/>
                    <a:gd name="T20" fmla="*/ 851 w 1134"/>
                    <a:gd name="T21" fmla="*/ 121 h 972"/>
                    <a:gd name="T22" fmla="*/ 810 w 1134"/>
                    <a:gd name="T23" fmla="*/ 162 h 972"/>
                    <a:gd name="T24" fmla="*/ 770 w 1134"/>
                    <a:gd name="T25" fmla="*/ 121 h 972"/>
                    <a:gd name="T26" fmla="*/ 810 w 1134"/>
                    <a:gd name="T27" fmla="*/ 81 h 972"/>
                    <a:gd name="T28" fmla="*/ 648 w 1134"/>
                    <a:gd name="T29" fmla="*/ 81 h 972"/>
                    <a:gd name="T30" fmla="*/ 689 w 1134"/>
                    <a:gd name="T31" fmla="*/ 121 h 972"/>
                    <a:gd name="T32" fmla="*/ 648 w 1134"/>
                    <a:gd name="T33" fmla="*/ 162 h 972"/>
                    <a:gd name="T34" fmla="*/ 608 w 1134"/>
                    <a:gd name="T35" fmla="*/ 121 h 972"/>
                    <a:gd name="T36" fmla="*/ 648 w 1134"/>
                    <a:gd name="T37" fmla="*/ 81 h 972"/>
                    <a:gd name="T38" fmla="*/ 1013 w 1134"/>
                    <a:gd name="T39" fmla="*/ 850 h 972"/>
                    <a:gd name="T40" fmla="*/ 122 w 1134"/>
                    <a:gd name="T41" fmla="*/ 850 h 972"/>
                    <a:gd name="T42" fmla="*/ 122 w 1134"/>
                    <a:gd name="T43" fmla="*/ 240 h 972"/>
                    <a:gd name="T44" fmla="*/ 1013 w 1134"/>
                    <a:gd name="T45" fmla="*/ 240 h 972"/>
                    <a:gd name="T46" fmla="*/ 1013 w 1134"/>
                    <a:gd name="T47" fmla="*/ 850 h 972"/>
                    <a:gd name="T48" fmla="*/ 972 w 1134"/>
                    <a:gd name="T49" fmla="*/ 162 h 972"/>
                    <a:gd name="T50" fmla="*/ 932 w 1134"/>
                    <a:gd name="T51" fmla="*/ 121 h 972"/>
                    <a:gd name="T52" fmla="*/ 972 w 1134"/>
                    <a:gd name="T53" fmla="*/ 81 h 972"/>
                    <a:gd name="T54" fmla="*/ 1013 w 1134"/>
                    <a:gd name="T55" fmla="*/ 121 h 972"/>
                    <a:gd name="T56" fmla="*/ 972 w 1134"/>
                    <a:gd name="T57" fmla="*/ 162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4" h="972">
                      <a:moveTo>
                        <a:pt x="1053" y="0"/>
                      </a:moveTo>
                      <a:cubicBezTo>
                        <a:pt x="81" y="0"/>
                        <a:pt x="81" y="0"/>
                        <a:pt x="81" y="0"/>
                      </a:cubicBezTo>
                      <a:cubicBezTo>
                        <a:pt x="36" y="0"/>
                        <a:pt x="0" y="36"/>
                        <a:pt x="0" y="81"/>
                      </a:cubicBezTo>
                      <a:cubicBezTo>
                        <a:pt x="0" y="891"/>
                        <a:pt x="0" y="891"/>
                        <a:pt x="0" y="891"/>
                      </a:cubicBezTo>
                      <a:cubicBezTo>
                        <a:pt x="0" y="935"/>
                        <a:pt x="36" y="972"/>
                        <a:pt x="81" y="972"/>
                      </a:cubicBezTo>
                      <a:cubicBezTo>
                        <a:pt x="1053" y="972"/>
                        <a:pt x="1053" y="972"/>
                        <a:pt x="1053" y="972"/>
                      </a:cubicBezTo>
                      <a:cubicBezTo>
                        <a:pt x="1098" y="972"/>
                        <a:pt x="1134" y="935"/>
                        <a:pt x="1134" y="891"/>
                      </a:cubicBezTo>
                      <a:cubicBezTo>
                        <a:pt x="1134" y="81"/>
                        <a:pt x="1134" y="81"/>
                        <a:pt x="1134" y="81"/>
                      </a:cubicBezTo>
                      <a:cubicBezTo>
                        <a:pt x="1134" y="36"/>
                        <a:pt x="1098" y="0"/>
                        <a:pt x="1053" y="0"/>
                      </a:cubicBezTo>
                      <a:close/>
                      <a:moveTo>
                        <a:pt x="810" y="81"/>
                      </a:moveTo>
                      <a:cubicBezTo>
                        <a:pt x="833" y="81"/>
                        <a:pt x="851" y="99"/>
                        <a:pt x="851" y="121"/>
                      </a:cubicBezTo>
                      <a:cubicBezTo>
                        <a:pt x="851" y="144"/>
                        <a:pt x="833" y="162"/>
                        <a:pt x="810" y="162"/>
                      </a:cubicBezTo>
                      <a:cubicBezTo>
                        <a:pt x="788" y="162"/>
                        <a:pt x="770" y="144"/>
                        <a:pt x="770" y="121"/>
                      </a:cubicBezTo>
                      <a:cubicBezTo>
                        <a:pt x="770" y="99"/>
                        <a:pt x="788" y="81"/>
                        <a:pt x="810" y="81"/>
                      </a:cubicBezTo>
                      <a:close/>
                      <a:moveTo>
                        <a:pt x="648" y="81"/>
                      </a:moveTo>
                      <a:cubicBezTo>
                        <a:pt x="671" y="81"/>
                        <a:pt x="689" y="99"/>
                        <a:pt x="689" y="121"/>
                      </a:cubicBezTo>
                      <a:cubicBezTo>
                        <a:pt x="689" y="144"/>
                        <a:pt x="671" y="162"/>
                        <a:pt x="648" y="162"/>
                      </a:cubicBezTo>
                      <a:cubicBezTo>
                        <a:pt x="626" y="162"/>
                        <a:pt x="608" y="144"/>
                        <a:pt x="608" y="121"/>
                      </a:cubicBezTo>
                      <a:cubicBezTo>
                        <a:pt x="608" y="99"/>
                        <a:pt x="626" y="81"/>
                        <a:pt x="648" y="81"/>
                      </a:cubicBezTo>
                      <a:close/>
                      <a:moveTo>
                        <a:pt x="1013" y="850"/>
                      </a:moveTo>
                      <a:cubicBezTo>
                        <a:pt x="122" y="850"/>
                        <a:pt x="122" y="850"/>
                        <a:pt x="122" y="850"/>
                      </a:cubicBezTo>
                      <a:cubicBezTo>
                        <a:pt x="122" y="240"/>
                        <a:pt x="122" y="240"/>
                        <a:pt x="122" y="240"/>
                      </a:cubicBezTo>
                      <a:cubicBezTo>
                        <a:pt x="1013" y="240"/>
                        <a:pt x="1013" y="240"/>
                        <a:pt x="1013" y="240"/>
                      </a:cubicBezTo>
                      <a:lnTo>
                        <a:pt x="1013" y="850"/>
                      </a:lnTo>
                      <a:close/>
                      <a:moveTo>
                        <a:pt x="972" y="162"/>
                      </a:moveTo>
                      <a:cubicBezTo>
                        <a:pt x="950" y="162"/>
                        <a:pt x="932" y="144"/>
                        <a:pt x="932" y="121"/>
                      </a:cubicBezTo>
                      <a:cubicBezTo>
                        <a:pt x="932" y="99"/>
                        <a:pt x="950" y="81"/>
                        <a:pt x="972" y="81"/>
                      </a:cubicBezTo>
                      <a:cubicBezTo>
                        <a:pt x="995" y="81"/>
                        <a:pt x="1013" y="99"/>
                        <a:pt x="1013" y="121"/>
                      </a:cubicBezTo>
                      <a:cubicBezTo>
                        <a:pt x="1013" y="144"/>
                        <a:pt x="995" y="162"/>
                        <a:pt x="972" y="162"/>
                      </a:cubicBezTo>
                      <a:close/>
                    </a:path>
                  </a:pathLst>
                </a:custGeom>
                <a:gradFill flip="none" rotWithShape="1">
                  <a:gsLst>
                    <a:gs pos="0">
                      <a:srgbClr val="959595"/>
                    </a:gs>
                    <a:gs pos="100000">
                      <a:srgbClr val="FFFFFF"/>
                    </a:gs>
                    <a:gs pos="50000">
                      <a:srgbClr val="D6D6D6"/>
                    </a:gs>
                  </a:gsLst>
                  <a:lin ang="1620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a:solidFill>
                      <a:srgbClr val="000000"/>
                    </a:solidFill>
                    <a:latin typeface="Arial"/>
                  </a:endParaRPr>
                </a:p>
              </p:txBody>
            </p:sp>
          </p:grpSp>
          <p:sp>
            <p:nvSpPr>
              <p:cNvPr id="11" name="Rounded Rectangle 10"/>
              <p:cNvSpPr/>
              <p:nvPr/>
            </p:nvSpPr>
            <p:spPr>
              <a:xfrm>
                <a:off x="1033463" y="-889265"/>
                <a:ext cx="330993" cy="46302"/>
              </a:xfrm>
              <a:prstGeom prst="roundRect">
                <a:avLst/>
              </a:prstGeom>
              <a:gradFill flip="none" rotWithShape="1">
                <a:gsLst>
                  <a:gs pos="0">
                    <a:srgbClr val="959595"/>
                  </a:gs>
                  <a:gs pos="100000">
                    <a:srgbClr val="FFFFFF"/>
                  </a:gs>
                  <a:gs pos="50000">
                    <a:srgbClr val="D6D6D6"/>
                  </a:gs>
                </a:gsLst>
                <a:lin ang="1620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142" name="Rounded Rectangle 141"/>
              <p:cNvSpPr/>
              <p:nvPr/>
            </p:nvSpPr>
            <p:spPr>
              <a:xfrm>
                <a:off x="1033463" y="-823582"/>
                <a:ext cx="330993" cy="46302"/>
              </a:xfrm>
              <a:prstGeom prst="roundRect">
                <a:avLst/>
              </a:prstGeom>
              <a:gradFill flip="none" rotWithShape="1">
                <a:gsLst>
                  <a:gs pos="0">
                    <a:srgbClr val="959595"/>
                  </a:gs>
                  <a:gs pos="100000">
                    <a:srgbClr val="FFFFFF"/>
                  </a:gs>
                  <a:gs pos="50000">
                    <a:srgbClr val="D6D6D6"/>
                  </a:gs>
                </a:gsLst>
                <a:lin ang="1620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143" name="Rounded Rectangle 142"/>
              <p:cNvSpPr/>
              <p:nvPr/>
            </p:nvSpPr>
            <p:spPr>
              <a:xfrm>
                <a:off x="1033463" y="-757900"/>
                <a:ext cx="330993" cy="46302"/>
              </a:xfrm>
              <a:prstGeom prst="roundRect">
                <a:avLst/>
              </a:prstGeom>
              <a:gradFill flip="none" rotWithShape="1">
                <a:gsLst>
                  <a:gs pos="0">
                    <a:srgbClr val="959595"/>
                  </a:gs>
                  <a:gs pos="100000">
                    <a:srgbClr val="FFFFFF"/>
                  </a:gs>
                  <a:gs pos="50000">
                    <a:srgbClr val="D6D6D6"/>
                  </a:gs>
                </a:gsLst>
                <a:lin ang="1620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grpSp>
        <p:sp>
          <p:nvSpPr>
            <p:cNvPr id="144" name="L-Shape 143"/>
            <p:cNvSpPr/>
            <p:nvPr/>
          </p:nvSpPr>
          <p:spPr>
            <a:xfrm rot="18973119" flipH="1">
              <a:off x="1520421" y="1796315"/>
              <a:ext cx="148631" cy="148633"/>
            </a:xfrm>
            <a:prstGeom prst="corner">
              <a:avLst>
                <a:gd name="adj1" fmla="val 34523"/>
                <a:gd name="adj2" fmla="val 35715"/>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79"/>
              <a:endParaRPr lang="en-US" sz="2400" dirty="0">
                <a:solidFill>
                  <a:srgbClr val="FFFFFF"/>
                </a:solidFill>
                <a:latin typeface="Arial"/>
              </a:endParaRPr>
            </a:p>
          </p:txBody>
        </p:sp>
        <p:sp>
          <p:nvSpPr>
            <p:cNvPr id="149" name="L-Shape 148"/>
            <p:cNvSpPr/>
            <p:nvPr/>
          </p:nvSpPr>
          <p:spPr>
            <a:xfrm rot="18973119" flipH="1">
              <a:off x="3176391" y="1796315"/>
              <a:ext cx="148631" cy="148633"/>
            </a:xfrm>
            <a:prstGeom prst="corner">
              <a:avLst>
                <a:gd name="adj1" fmla="val 34523"/>
                <a:gd name="adj2" fmla="val 35715"/>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79"/>
              <a:endParaRPr lang="en-US" sz="2400" dirty="0">
                <a:solidFill>
                  <a:srgbClr val="FFFFFF"/>
                </a:solidFill>
                <a:latin typeface="Arial"/>
              </a:endParaRPr>
            </a:p>
          </p:txBody>
        </p:sp>
        <p:sp>
          <p:nvSpPr>
            <p:cNvPr id="150" name="Rectangle 6"/>
            <p:cNvSpPr>
              <a:spLocks/>
            </p:cNvSpPr>
            <p:nvPr/>
          </p:nvSpPr>
          <p:spPr bwMode="auto">
            <a:xfrm>
              <a:off x="808026" y="2189501"/>
              <a:ext cx="841952"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4200">
                  <a:solidFill>
                    <a:srgbClr val="000000"/>
                  </a:solidFill>
                  <a:latin typeface="Gill Sans" pitchFamily="-32" charset="0"/>
                  <a:ea typeface="ヒラギノ角ゴ ProN W3" pitchFamily="-32" charset="-128"/>
                  <a:sym typeface="Gill Sans" pitchFamily="-32" charset="0"/>
                </a:defRPr>
              </a:lvl1pPr>
              <a:lvl2pPr marL="742950" indent="-285750" eaLnBrk="0" hangingPunct="0">
                <a:defRPr sz="4200">
                  <a:solidFill>
                    <a:srgbClr val="000000"/>
                  </a:solidFill>
                  <a:latin typeface="Gill Sans" pitchFamily="-32" charset="0"/>
                  <a:ea typeface="ヒラギノ角ゴ ProN W3" pitchFamily="-32" charset="-128"/>
                  <a:sym typeface="Gill Sans" pitchFamily="-32" charset="0"/>
                </a:defRPr>
              </a:lvl2pPr>
              <a:lvl3pPr marL="1143000" indent="-228600" eaLnBrk="0" hangingPunct="0">
                <a:defRPr sz="4200">
                  <a:solidFill>
                    <a:srgbClr val="000000"/>
                  </a:solidFill>
                  <a:latin typeface="Gill Sans" pitchFamily="-32" charset="0"/>
                  <a:ea typeface="ヒラギノ角ゴ ProN W3" pitchFamily="-32" charset="-128"/>
                  <a:sym typeface="Gill Sans" pitchFamily="-32" charset="0"/>
                </a:defRPr>
              </a:lvl3pPr>
              <a:lvl4pPr marL="1600200" indent="-228600" eaLnBrk="0" hangingPunct="0">
                <a:defRPr sz="4200">
                  <a:solidFill>
                    <a:srgbClr val="000000"/>
                  </a:solidFill>
                  <a:latin typeface="Gill Sans" pitchFamily="-32" charset="0"/>
                  <a:ea typeface="ヒラギノ角ゴ ProN W3" pitchFamily="-32" charset="-128"/>
                  <a:sym typeface="Gill Sans" pitchFamily="-32" charset="0"/>
                </a:defRPr>
              </a:lvl4pPr>
              <a:lvl5pPr marL="2057400" indent="-228600" eaLnBrk="0" hangingPunct="0">
                <a:defRPr sz="4200">
                  <a:solidFill>
                    <a:srgbClr val="000000"/>
                  </a:solidFill>
                  <a:latin typeface="Gill Sans" pitchFamily="-32" charset="0"/>
                  <a:ea typeface="ヒラギノ角ゴ ProN W3" pitchFamily="-32" charset="-128"/>
                  <a:sym typeface="Gill Sans" pitchFamily="-32" charset="0"/>
                </a:defRPr>
              </a:lvl5pPr>
              <a:lvl6pPr marL="2514600" indent="-228600" algn="ctr" eaLnBrk="0" fontAlgn="base" hangingPunct="0">
                <a:spcBef>
                  <a:spcPct val="0"/>
                </a:spcBef>
                <a:spcAft>
                  <a:spcPct val="0"/>
                </a:spcAft>
                <a:defRPr sz="4200">
                  <a:solidFill>
                    <a:srgbClr val="000000"/>
                  </a:solidFill>
                  <a:latin typeface="Gill Sans" pitchFamily="-32" charset="0"/>
                  <a:ea typeface="ヒラギノ角ゴ ProN W3" pitchFamily="-32" charset="-128"/>
                  <a:sym typeface="Gill Sans" pitchFamily="-32" charset="0"/>
                </a:defRPr>
              </a:lvl6pPr>
              <a:lvl7pPr marL="2971800" indent="-228600" algn="ctr" eaLnBrk="0" fontAlgn="base" hangingPunct="0">
                <a:spcBef>
                  <a:spcPct val="0"/>
                </a:spcBef>
                <a:spcAft>
                  <a:spcPct val="0"/>
                </a:spcAft>
                <a:defRPr sz="4200">
                  <a:solidFill>
                    <a:srgbClr val="000000"/>
                  </a:solidFill>
                  <a:latin typeface="Gill Sans" pitchFamily="-32" charset="0"/>
                  <a:ea typeface="ヒラギノ角ゴ ProN W3" pitchFamily="-32" charset="-128"/>
                  <a:sym typeface="Gill Sans" pitchFamily="-32" charset="0"/>
                </a:defRPr>
              </a:lvl7pPr>
              <a:lvl8pPr marL="3429000" indent="-228600" algn="ctr" eaLnBrk="0" fontAlgn="base" hangingPunct="0">
                <a:spcBef>
                  <a:spcPct val="0"/>
                </a:spcBef>
                <a:spcAft>
                  <a:spcPct val="0"/>
                </a:spcAft>
                <a:defRPr sz="4200">
                  <a:solidFill>
                    <a:srgbClr val="000000"/>
                  </a:solidFill>
                  <a:latin typeface="Gill Sans" pitchFamily="-32" charset="0"/>
                  <a:ea typeface="ヒラギノ角ゴ ProN W3" pitchFamily="-32" charset="-128"/>
                  <a:sym typeface="Gill Sans" pitchFamily="-32" charset="0"/>
                </a:defRPr>
              </a:lvl8pPr>
              <a:lvl9pPr marL="3886200" indent="-228600" algn="ctr" eaLnBrk="0" fontAlgn="base" hangingPunct="0">
                <a:spcBef>
                  <a:spcPct val="0"/>
                </a:spcBef>
                <a:spcAft>
                  <a:spcPct val="0"/>
                </a:spcAft>
                <a:defRPr sz="4200">
                  <a:solidFill>
                    <a:srgbClr val="000000"/>
                  </a:solidFill>
                  <a:latin typeface="Gill Sans" pitchFamily="-32" charset="0"/>
                  <a:ea typeface="ヒラギノ角ゴ ProN W3" pitchFamily="-32" charset="-128"/>
                  <a:sym typeface="Gill Sans" pitchFamily="-32" charset="0"/>
                </a:defRPr>
              </a:lvl9pPr>
            </a:lstStyle>
            <a:p>
              <a:pPr algn="ctr" defTabSz="913629" eaLnBrk="1" fontAlgn="base" hangingPunct="1">
                <a:spcBef>
                  <a:spcPct val="0"/>
                </a:spcBef>
                <a:spcAft>
                  <a:spcPct val="0"/>
                </a:spcAft>
              </a:pPr>
              <a:r>
                <a:rPr lang="en-US" altLang="en-US" sz="1500" dirty="0">
                  <a:solidFill>
                    <a:srgbClr val="FFFFFF"/>
                  </a:solidFill>
                  <a:latin typeface="CiscoSans"/>
                  <a:ea typeface="CiscoSans"/>
                  <a:cs typeface="CiscoSans"/>
                  <a:sym typeface="CiscoSans"/>
                </a:rPr>
                <a:t>App </a:t>
              </a:r>
              <a:br>
                <a:rPr lang="en-US" altLang="en-US" sz="1500" dirty="0">
                  <a:solidFill>
                    <a:srgbClr val="FFFFFF"/>
                  </a:solidFill>
                  <a:latin typeface="CiscoSans"/>
                  <a:ea typeface="CiscoSans"/>
                  <a:cs typeface="CiscoSans"/>
                  <a:sym typeface="CiscoSans"/>
                </a:rPr>
              </a:br>
              <a:r>
                <a:rPr lang="en-US" altLang="en-US" sz="1500" dirty="0">
                  <a:solidFill>
                    <a:srgbClr val="FFFFFF"/>
                  </a:solidFill>
                  <a:latin typeface="CiscoSans"/>
                  <a:ea typeface="CiscoSans"/>
                  <a:cs typeface="CiscoSans"/>
                  <a:sym typeface="CiscoSans"/>
                </a:rPr>
                <a:t>requirements</a:t>
              </a:r>
            </a:p>
          </p:txBody>
        </p:sp>
      </p:grpSp>
      <p:grpSp>
        <p:nvGrpSpPr>
          <p:cNvPr id="27" name="Group 26"/>
          <p:cNvGrpSpPr/>
          <p:nvPr/>
        </p:nvGrpSpPr>
        <p:grpSpPr>
          <a:xfrm>
            <a:off x="6700056" y="2252120"/>
            <a:ext cx="4043997" cy="1170861"/>
            <a:chOff x="4974241" y="1549389"/>
            <a:chExt cx="3032998" cy="878146"/>
          </a:xfrm>
        </p:grpSpPr>
        <p:sp>
          <p:nvSpPr>
            <p:cNvPr id="51" name="Rectangle 20"/>
            <p:cNvSpPr>
              <a:spLocks/>
            </p:cNvSpPr>
            <p:nvPr/>
          </p:nvSpPr>
          <p:spPr bwMode="auto">
            <a:xfrm>
              <a:off x="4974241" y="1901468"/>
              <a:ext cx="7534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4200">
                  <a:solidFill>
                    <a:srgbClr val="000000"/>
                  </a:solidFill>
                  <a:latin typeface="Gill Sans" pitchFamily="-32" charset="0"/>
                  <a:ea typeface="ヒラギノ角ゴ ProN W3" pitchFamily="-32" charset="-128"/>
                  <a:sym typeface="Gill Sans" pitchFamily="-32" charset="0"/>
                </a:defRPr>
              </a:lvl1pPr>
              <a:lvl2pPr marL="742950" indent="-285750" eaLnBrk="0" hangingPunct="0">
                <a:defRPr sz="4200">
                  <a:solidFill>
                    <a:srgbClr val="000000"/>
                  </a:solidFill>
                  <a:latin typeface="Gill Sans" pitchFamily="-32" charset="0"/>
                  <a:ea typeface="ヒラギノ角ゴ ProN W3" pitchFamily="-32" charset="-128"/>
                  <a:sym typeface="Gill Sans" pitchFamily="-32" charset="0"/>
                </a:defRPr>
              </a:lvl2pPr>
              <a:lvl3pPr marL="1143000" indent="-228600" eaLnBrk="0" hangingPunct="0">
                <a:defRPr sz="4200">
                  <a:solidFill>
                    <a:srgbClr val="000000"/>
                  </a:solidFill>
                  <a:latin typeface="Gill Sans" pitchFamily="-32" charset="0"/>
                  <a:ea typeface="ヒラギノ角ゴ ProN W3" pitchFamily="-32" charset="-128"/>
                  <a:sym typeface="Gill Sans" pitchFamily="-32" charset="0"/>
                </a:defRPr>
              </a:lvl3pPr>
              <a:lvl4pPr marL="1600200" indent="-228600" eaLnBrk="0" hangingPunct="0">
                <a:defRPr sz="4200">
                  <a:solidFill>
                    <a:srgbClr val="000000"/>
                  </a:solidFill>
                  <a:latin typeface="Gill Sans" pitchFamily="-32" charset="0"/>
                  <a:ea typeface="ヒラギノ角ゴ ProN W3" pitchFamily="-32" charset="-128"/>
                  <a:sym typeface="Gill Sans" pitchFamily="-32" charset="0"/>
                </a:defRPr>
              </a:lvl4pPr>
              <a:lvl5pPr marL="2057400" indent="-228600" eaLnBrk="0" hangingPunct="0">
                <a:defRPr sz="4200">
                  <a:solidFill>
                    <a:srgbClr val="000000"/>
                  </a:solidFill>
                  <a:latin typeface="Gill Sans" pitchFamily="-32" charset="0"/>
                  <a:ea typeface="ヒラギノ角ゴ ProN W3" pitchFamily="-32" charset="-128"/>
                  <a:sym typeface="Gill Sans" pitchFamily="-32" charset="0"/>
                </a:defRPr>
              </a:lvl5pPr>
              <a:lvl6pPr marL="2514600" indent="-228600" algn="ctr" eaLnBrk="0" fontAlgn="base" hangingPunct="0">
                <a:spcBef>
                  <a:spcPct val="0"/>
                </a:spcBef>
                <a:spcAft>
                  <a:spcPct val="0"/>
                </a:spcAft>
                <a:defRPr sz="4200">
                  <a:solidFill>
                    <a:srgbClr val="000000"/>
                  </a:solidFill>
                  <a:latin typeface="Gill Sans" pitchFamily="-32" charset="0"/>
                  <a:ea typeface="ヒラギノ角ゴ ProN W3" pitchFamily="-32" charset="-128"/>
                  <a:sym typeface="Gill Sans" pitchFamily="-32" charset="0"/>
                </a:defRPr>
              </a:lvl6pPr>
              <a:lvl7pPr marL="2971800" indent="-228600" algn="ctr" eaLnBrk="0" fontAlgn="base" hangingPunct="0">
                <a:spcBef>
                  <a:spcPct val="0"/>
                </a:spcBef>
                <a:spcAft>
                  <a:spcPct val="0"/>
                </a:spcAft>
                <a:defRPr sz="4200">
                  <a:solidFill>
                    <a:srgbClr val="000000"/>
                  </a:solidFill>
                  <a:latin typeface="Gill Sans" pitchFamily="-32" charset="0"/>
                  <a:ea typeface="ヒラギノ角ゴ ProN W3" pitchFamily="-32" charset="-128"/>
                  <a:sym typeface="Gill Sans" pitchFamily="-32" charset="0"/>
                </a:defRPr>
              </a:lvl7pPr>
              <a:lvl8pPr marL="3429000" indent="-228600" algn="ctr" eaLnBrk="0" fontAlgn="base" hangingPunct="0">
                <a:spcBef>
                  <a:spcPct val="0"/>
                </a:spcBef>
                <a:spcAft>
                  <a:spcPct val="0"/>
                </a:spcAft>
                <a:defRPr sz="4200">
                  <a:solidFill>
                    <a:srgbClr val="000000"/>
                  </a:solidFill>
                  <a:latin typeface="Gill Sans" pitchFamily="-32" charset="0"/>
                  <a:ea typeface="ヒラギノ角ゴ ProN W3" pitchFamily="-32" charset="-128"/>
                  <a:sym typeface="Gill Sans" pitchFamily="-32" charset="0"/>
                </a:defRPr>
              </a:lvl8pPr>
              <a:lvl9pPr marL="3886200" indent="-228600" algn="ctr" eaLnBrk="0" fontAlgn="base" hangingPunct="0">
                <a:spcBef>
                  <a:spcPct val="0"/>
                </a:spcBef>
                <a:spcAft>
                  <a:spcPct val="0"/>
                </a:spcAft>
                <a:defRPr sz="4200">
                  <a:solidFill>
                    <a:srgbClr val="000000"/>
                  </a:solidFill>
                  <a:latin typeface="Gill Sans" pitchFamily="-32" charset="0"/>
                  <a:ea typeface="ヒラギノ角ゴ ProN W3" pitchFamily="-32" charset="-128"/>
                  <a:sym typeface="Gill Sans" pitchFamily="-32" charset="0"/>
                </a:defRPr>
              </a:lvl9pPr>
            </a:lstStyle>
            <a:p>
              <a:pPr defTabSz="913629" eaLnBrk="1" fontAlgn="base" hangingPunct="1">
                <a:spcBef>
                  <a:spcPct val="0"/>
                </a:spcBef>
                <a:spcAft>
                  <a:spcPct val="0"/>
                </a:spcAft>
              </a:pPr>
              <a:r>
                <a:rPr lang="en-US" altLang="en-US" sz="2100" b="1" dirty="0">
                  <a:solidFill>
                    <a:srgbClr val="FFFFFF"/>
                  </a:solidFill>
                  <a:latin typeface="Arial"/>
                  <a:cs typeface="CiscoSans Thin"/>
                  <a:sym typeface="CiscoSans Bold" pitchFamily="-32" charset="0"/>
                </a:rPr>
                <a:t>Simpler</a:t>
              </a:r>
            </a:p>
          </p:txBody>
        </p:sp>
        <p:grpSp>
          <p:nvGrpSpPr>
            <p:cNvPr id="21" name="Group 20"/>
            <p:cNvGrpSpPr/>
            <p:nvPr/>
          </p:nvGrpSpPr>
          <p:grpSpPr>
            <a:xfrm>
              <a:off x="5818084" y="1549389"/>
              <a:ext cx="2189155" cy="878146"/>
              <a:chOff x="5404135" y="1540464"/>
              <a:chExt cx="2189155" cy="878146"/>
            </a:xfrm>
          </p:grpSpPr>
          <p:grpSp>
            <p:nvGrpSpPr>
              <p:cNvPr id="20" name="Group 19"/>
              <p:cNvGrpSpPr/>
              <p:nvPr/>
            </p:nvGrpSpPr>
            <p:grpSpPr>
              <a:xfrm>
                <a:off x="5404135" y="1540464"/>
                <a:ext cx="1566955" cy="870485"/>
                <a:chOff x="5124358" y="1441014"/>
                <a:chExt cx="1566955" cy="870485"/>
              </a:xfrm>
            </p:grpSpPr>
            <p:grpSp>
              <p:nvGrpSpPr>
                <p:cNvPr id="19" name="Group 18"/>
                <p:cNvGrpSpPr/>
                <p:nvPr/>
              </p:nvGrpSpPr>
              <p:grpSpPr>
                <a:xfrm>
                  <a:off x="5124358" y="1441014"/>
                  <a:ext cx="1566955" cy="870485"/>
                  <a:chOff x="5124358" y="1441014"/>
                  <a:chExt cx="1566955" cy="870485"/>
                </a:xfrm>
              </p:grpSpPr>
              <p:sp>
                <p:nvSpPr>
                  <p:cNvPr id="14" name="Oval 13"/>
                  <p:cNvSpPr/>
                  <p:nvPr/>
                </p:nvSpPr>
                <p:spPr>
                  <a:xfrm>
                    <a:off x="5141905" y="1520909"/>
                    <a:ext cx="790590" cy="790590"/>
                  </a:xfrm>
                  <a:prstGeom prst="ellipse">
                    <a:avLst/>
                  </a:prstGeom>
                  <a:noFill/>
                  <a:ln>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2400" dirty="0">
                      <a:solidFill>
                        <a:srgbClr val="FFFFFF"/>
                      </a:solidFill>
                      <a:latin typeface="Arial"/>
                    </a:endParaRPr>
                  </a:p>
                </p:txBody>
              </p:sp>
              <p:grpSp>
                <p:nvGrpSpPr>
                  <p:cNvPr id="13" name="Group 12"/>
                  <p:cNvGrpSpPr/>
                  <p:nvPr/>
                </p:nvGrpSpPr>
                <p:grpSpPr>
                  <a:xfrm>
                    <a:off x="5124358" y="1441014"/>
                    <a:ext cx="817414" cy="859234"/>
                    <a:chOff x="5098800" y="1191851"/>
                    <a:chExt cx="817414" cy="859234"/>
                  </a:xfrm>
                </p:grpSpPr>
                <p:grpSp>
                  <p:nvGrpSpPr>
                    <p:cNvPr id="151" name="Group 150"/>
                    <p:cNvGrpSpPr/>
                    <p:nvPr/>
                  </p:nvGrpSpPr>
                  <p:grpSpPr>
                    <a:xfrm>
                      <a:off x="5098860" y="1713824"/>
                      <a:ext cx="270233" cy="337261"/>
                      <a:chOff x="2749550" y="1158875"/>
                      <a:chExt cx="3641725" cy="4545013"/>
                    </a:xfrm>
                    <a:solidFill>
                      <a:srgbClr val="000000"/>
                    </a:solidFill>
                  </p:grpSpPr>
                  <p:sp>
                    <p:nvSpPr>
                      <p:cNvPr id="152" name="Freeform 76"/>
                      <p:cNvSpPr>
                        <a:spLocks/>
                      </p:cNvSpPr>
                      <p:nvPr/>
                    </p:nvSpPr>
                    <p:spPr bwMode="auto">
                      <a:xfrm>
                        <a:off x="3622675" y="1158875"/>
                        <a:ext cx="1893888" cy="2422525"/>
                      </a:xfrm>
                      <a:custGeom>
                        <a:avLst/>
                        <a:gdLst>
                          <a:gd name="T0" fmla="*/ 58 w 505"/>
                          <a:gd name="T1" fmla="*/ 501 h 646"/>
                          <a:gd name="T2" fmla="*/ 253 w 505"/>
                          <a:gd name="T3" fmla="*/ 646 h 646"/>
                          <a:gd name="T4" fmla="*/ 448 w 505"/>
                          <a:gd name="T5" fmla="*/ 501 h 646"/>
                          <a:gd name="T6" fmla="*/ 485 w 505"/>
                          <a:gd name="T7" fmla="*/ 358 h 646"/>
                          <a:gd name="T8" fmla="*/ 459 w 505"/>
                          <a:gd name="T9" fmla="*/ 131 h 646"/>
                          <a:gd name="T10" fmla="*/ 253 w 505"/>
                          <a:gd name="T11" fmla="*/ 0 h 646"/>
                          <a:gd name="T12" fmla="*/ 47 w 505"/>
                          <a:gd name="T13" fmla="*/ 131 h 646"/>
                          <a:gd name="T14" fmla="*/ 20 w 505"/>
                          <a:gd name="T15" fmla="*/ 358 h 646"/>
                          <a:gd name="T16" fmla="*/ 58 w 505"/>
                          <a:gd name="T17" fmla="*/ 501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5" h="646">
                            <a:moveTo>
                              <a:pt x="58" y="501"/>
                            </a:moveTo>
                            <a:cubicBezTo>
                              <a:pt x="80" y="589"/>
                              <a:pt x="166" y="646"/>
                              <a:pt x="253" y="646"/>
                            </a:cubicBezTo>
                            <a:cubicBezTo>
                              <a:pt x="339" y="646"/>
                              <a:pt x="425" y="589"/>
                              <a:pt x="448" y="501"/>
                            </a:cubicBezTo>
                            <a:cubicBezTo>
                              <a:pt x="485" y="358"/>
                              <a:pt x="485" y="358"/>
                              <a:pt x="485" y="358"/>
                            </a:cubicBezTo>
                            <a:cubicBezTo>
                              <a:pt x="505" y="281"/>
                              <a:pt x="496" y="199"/>
                              <a:pt x="459" y="131"/>
                            </a:cubicBezTo>
                            <a:cubicBezTo>
                              <a:pt x="417" y="53"/>
                              <a:pt x="343" y="0"/>
                              <a:pt x="253" y="0"/>
                            </a:cubicBezTo>
                            <a:cubicBezTo>
                              <a:pt x="163" y="0"/>
                              <a:pt x="89" y="53"/>
                              <a:pt x="47" y="131"/>
                            </a:cubicBezTo>
                            <a:cubicBezTo>
                              <a:pt x="10" y="199"/>
                              <a:pt x="0" y="281"/>
                              <a:pt x="20" y="358"/>
                            </a:cubicBezTo>
                            <a:lnTo>
                              <a:pt x="58" y="501"/>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a:extLst/>
                    </p:spPr>
                    <p:txBody>
                      <a:bodyPr vert="horz" wrap="square" lIns="21238" tIns="10632" rIns="21238" bIns="10632" numCol="1" anchor="t" anchorCtr="0" compatLnSpc="1">
                        <a:prstTxWarp prst="textNoShape">
                          <a:avLst/>
                        </a:prstTxWarp>
                      </a:bodyPr>
                      <a:lstStyle/>
                      <a:p>
                        <a:pPr defTabSz="283174"/>
                        <a:endParaRPr lang="en-US" sz="2400">
                          <a:solidFill>
                            <a:srgbClr val="000000"/>
                          </a:solidFill>
                          <a:latin typeface="Arial"/>
                        </a:endParaRPr>
                      </a:p>
                    </p:txBody>
                  </p:sp>
                  <p:sp>
                    <p:nvSpPr>
                      <p:cNvPr id="153" name="Freeform 77"/>
                      <p:cNvSpPr>
                        <a:spLocks/>
                      </p:cNvSpPr>
                      <p:nvPr/>
                    </p:nvSpPr>
                    <p:spPr bwMode="auto">
                      <a:xfrm>
                        <a:off x="2749550" y="3886200"/>
                        <a:ext cx="3641725" cy="1817688"/>
                      </a:xfrm>
                      <a:custGeom>
                        <a:avLst/>
                        <a:gdLst>
                          <a:gd name="T0" fmla="*/ 931 w 971"/>
                          <a:gd name="T1" fmla="*/ 105 h 485"/>
                          <a:gd name="T2" fmla="*/ 478 w 971"/>
                          <a:gd name="T3" fmla="*/ 0 h 485"/>
                          <a:gd name="T4" fmla="*/ 40 w 971"/>
                          <a:gd name="T5" fmla="*/ 99 h 485"/>
                          <a:gd name="T6" fmla="*/ 0 w 971"/>
                          <a:gd name="T7" fmla="*/ 485 h 485"/>
                          <a:gd name="T8" fmla="*/ 971 w 971"/>
                          <a:gd name="T9" fmla="*/ 485 h 485"/>
                          <a:gd name="T10" fmla="*/ 931 w 971"/>
                          <a:gd name="T11" fmla="*/ 105 h 485"/>
                        </a:gdLst>
                        <a:ahLst/>
                        <a:cxnLst>
                          <a:cxn ang="0">
                            <a:pos x="T0" y="T1"/>
                          </a:cxn>
                          <a:cxn ang="0">
                            <a:pos x="T2" y="T3"/>
                          </a:cxn>
                          <a:cxn ang="0">
                            <a:pos x="T4" y="T5"/>
                          </a:cxn>
                          <a:cxn ang="0">
                            <a:pos x="T6" y="T7"/>
                          </a:cxn>
                          <a:cxn ang="0">
                            <a:pos x="T8" y="T9"/>
                          </a:cxn>
                          <a:cxn ang="0">
                            <a:pos x="T10" y="T11"/>
                          </a:cxn>
                        </a:cxnLst>
                        <a:rect l="0" t="0" r="r" b="b"/>
                        <a:pathLst>
                          <a:path w="971" h="485">
                            <a:moveTo>
                              <a:pt x="931" y="105"/>
                            </a:moveTo>
                            <a:cubicBezTo>
                              <a:pt x="785" y="40"/>
                              <a:pt x="677" y="0"/>
                              <a:pt x="478" y="0"/>
                            </a:cubicBezTo>
                            <a:cubicBezTo>
                              <a:pt x="286" y="0"/>
                              <a:pt x="183" y="37"/>
                              <a:pt x="40" y="99"/>
                            </a:cubicBezTo>
                            <a:cubicBezTo>
                              <a:pt x="40" y="99"/>
                              <a:pt x="20" y="274"/>
                              <a:pt x="0" y="485"/>
                            </a:cubicBezTo>
                            <a:cubicBezTo>
                              <a:pt x="971" y="485"/>
                              <a:pt x="971" y="485"/>
                              <a:pt x="971" y="485"/>
                            </a:cubicBezTo>
                            <a:lnTo>
                              <a:pt x="931" y="105"/>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a:extLst/>
                    </p:spPr>
                    <p:txBody>
                      <a:bodyPr vert="horz" wrap="square" lIns="21238" tIns="10632" rIns="21238" bIns="10632" numCol="1" anchor="t" anchorCtr="0" compatLnSpc="1">
                        <a:prstTxWarp prst="textNoShape">
                          <a:avLst/>
                        </a:prstTxWarp>
                      </a:bodyPr>
                      <a:lstStyle/>
                      <a:p>
                        <a:pPr defTabSz="283174"/>
                        <a:endParaRPr lang="en-US" sz="2400">
                          <a:solidFill>
                            <a:srgbClr val="000000"/>
                          </a:solidFill>
                          <a:latin typeface="Arial"/>
                        </a:endParaRPr>
                      </a:p>
                    </p:txBody>
                  </p:sp>
                </p:grpSp>
                <p:grpSp>
                  <p:nvGrpSpPr>
                    <p:cNvPr id="154" name="Group 153"/>
                    <p:cNvGrpSpPr/>
                    <p:nvPr/>
                  </p:nvGrpSpPr>
                  <p:grpSpPr>
                    <a:xfrm>
                      <a:off x="5098800" y="1191851"/>
                      <a:ext cx="270233" cy="337261"/>
                      <a:chOff x="2749550" y="1158875"/>
                      <a:chExt cx="3641725" cy="4545013"/>
                    </a:xfrm>
                    <a:solidFill>
                      <a:srgbClr val="000000"/>
                    </a:solidFill>
                  </p:grpSpPr>
                  <p:sp>
                    <p:nvSpPr>
                      <p:cNvPr id="155" name="Freeform 76"/>
                      <p:cNvSpPr>
                        <a:spLocks/>
                      </p:cNvSpPr>
                      <p:nvPr/>
                    </p:nvSpPr>
                    <p:spPr bwMode="auto">
                      <a:xfrm>
                        <a:off x="3622675" y="1158875"/>
                        <a:ext cx="1893888" cy="2422525"/>
                      </a:xfrm>
                      <a:custGeom>
                        <a:avLst/>
                        <a:gdLst>
                          <a:gd name="T0" fmla="*/ 58 w 505"/>
                          <a:gd name="T1" fmla="*/ 501 h 646"/>
                          <a:gd name="T2" fmla="*/ 253 w 505"/>
                          <a:gd name="T3" fmla="*/ 646 h 646"/>
                          <a:gd name="T4" fmla="*/ 448 w 505"/>
                          <a:gd name="T5" fmla="*/ 501 h 646"/>
                          <a:gd name="T6" fmla="*/ 485 w 505"/>
                          <a:gd name="T7" fmla="*/ 358 h 646"/>
                          <a:gd name="T8" fmla="*/ 459 w 505"/>
                          <a:gd name="T9" fmla="*/ 131 h 646"/>
                          <a:gd name="T10" fmla="*/ 253 w 505"/>
                          <a:gd name="T11" fmla="*/ 0 h 646"/>
                          <a:gd name="T12" fmla="*/ 47 w 505"/>
                          <a:gd name="T13" fmla="*/ 131 h 646"/>
                          <a:gd name="T14" fmla="*/ 20 w 505"/>
                          <a:gd name="T15" fmla="*/ 358 h 646"/>
                          <a:gd name="T16" fmla="*/ 58 w 505"/>
                          <a:gd name="T17" fmla="*/ 501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5" h="646">
                            <a:moveTo>
                              <a:pt x="58" y="501"/>
                            </a:moveTo>
                            <a:cubicBezTo>
                              <a:pt x="80" y="589"/>
                              <a:pt x="166" y="646"/>
                              <a:pt x="253" y="646"/>
                            </a:cubicBezTo>
                            <a:cubicBezTo>
                              <a:pt x="339" y="646"/>
                              <a:pt x="425" y="589"/>
                              <a:pt x="448" y="501"/>
                            </a:cubicBezTo>
                            <a:cubicBezTo>
                              <a:pt x="485" y="358"/>
                              <a:pt x="485" y="358"/>
                              <a:pt x="485" y="358"/>
                            </a:cubicBezTo>
                            <a:cubicBezTo>
                              <a:pt x="505" y="281"/>
                              <a:pt x="496" y="199"/>
                              <a:pt x="459" y="131"/>
                            </a:cubicBezTo>
                            <a:cubicBezTo>
                              <a:pt x="417" y="53"/>
                              <a:pt x="343" y="0"/>
                              <a:pt x="253" y="0"/>
                            </a:cubicBezTo>
                            <a:cubicBezTo>
                              <a:pt x="163" y="0"/>
                              <a:pt x="89" y="53"/>
                              <a:pt x="47" y="131"/>
                            </a:cubicBezTo>
                            <a:cubicBezTo>
                              <a:pt x="10" y="199"/>
                              <a:pt x="0" y="281"/>
                              <a:pt x="20" y="358"/>
                            </a:cubicBezTo>
                            <a:lnTo>
                              <a:pt x="58" y="501"/>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a:extLst/>
                    </p:spPr>
                    <p:txBody>
                      <a:bodyPr vert="horz" wrap="square" lIns="21238" tIns="10632" rIns="21238" bIns="10632" numCol="1" anchor="t" anchorCtr="0" compatLnSpc="1">
                        <a:prstTxWarp prst="textNoShape">
                          <a:avLst/>
                        </a:prstTxWarp>
                      </a:bodyPr>
                      <a:lstStyle/>
                      <a:p>
                        <a:pPr defTabSz="283174"/>
                        <a:endParaRPr lang="en-US" sz="2400">
                          <a:solidFill>
                            <a:srgbClr val="000000"/>
                          </a:solidFill>
                          <a:latin typeface="Arial"/>
                        </a:endParaRPr>
                      </a:p>
                    </p:txBody>
                  </p:sp>
                  <p:sp>
                    <p:nvSpPr>
                      <p:cNvPr id="156" name="Freeform 77"/>
                      <p:cNvSpPr>
                        <a:spLocks/>
                      </p:cNvSpPr>
                      <p:nvPr/>
                    </p:nvSpPr>
                    <p:spPr bwMode="auto">
                      <a:xfrm>
                        <a:off x="2749550" y="3886200"/>
                        <a:ext cx="3641725" cy="1817688"/>
                      </a:xfrm>
                      <a:custGeom>
                        <a:avLst/>
                        <a:gdLst>
                          <a:gd name="T0" fmla="*/ 931 w 971"/>
                          <a:gd name="T1" fmla="*/ 105 h 485"/>
                          <a:gd name="T2" fmla="*/ 478 w 971"/>
                          <a:gd name="T3" fmla="*/ 0 h 485"/>
                          <a:gd name="T4" fmla="*/ 40 w 971"/>
                          <a:gd name="T5" fmla="*/ 99 h 485"/>
                          <a:gd name="T6" fmla="*/ 0 w 971"/>
                          <a:gd name="T7" fmla="*/ 485 h 485"/>
                          <a:gd name="T8" fmla="*/ 971 w 971"/>
                          <a:gd name="T9" fmla="*/ 485 h 485"/>
                          <a:gd name="T10" fmla="*/ 931 w 971"/>
                          <a:gd name="T11" fmla="*/ 105 h 485"/>
                        </a:gdLst>
                        <a:ahLst/>
                        <a:cxnLst>
                          <a:cxn ang="0">
                            <a:pos x="T0" y="T1"/>
                          </a:cxn>
                          <a:cxn ang="0">
                            <a:pos x="T2" y="T3"/>
                          </a:cxn>
                          <a:cxn ang="0">
                            <a:pos x="T4" y="T5"/>
                          </a:cxn>
                          <a:cxn ang="0">
                            <a:pos x="T6" y="T7"/>
                          </a:cxn>
                          <a:cxn ang="0">
                            <a:pos x="T8" y="T9"/>
                          </a:cxn>
                          <a:cxn ang="0">
                            <a:pos x="T10" y="T11"/>
                          </a:cxn>
                        </a:cxnLst>
                        <a:rect l="0" t="0" r="r" b="b"/>
                        <a:pathLst>
                          <a:path w="971" h="485">
                            <a:moveTo>
                              <a:pt x="931" y="105"/>
                            </a:moveTo>
                            <a:cubicBezTo>
                              <a:pt x="785" y="40"/>
                              <a:pt x="677" y="0"/>
                              <a:pt x="478" y="0"/>
                            </a:cubicBezTo>
                            <a:cubicBezTo>
                              <a:pt x="286" y="0"/>
                              <a:pt x="183" y="37"/>
                              <a:pt x="40" y="99"/>
                            </a:cubicBezTo>
                            <a:cubicBezTo>
                              <a:pt x="40" y="99"/>
                              <a:pt x="20" y="274"/>
                              <a:pt x="0" y="485"/>
                            </a:cubicBezTo>
                            <a:cubicBezTo>
                              <a:pt x="971" y="485"/>
                              <a:pt x="971" y="485"/>
                              <a:pt x="971" y="485"/>
                            </a:cubicBezTo>
                            <a:lnTo>
                              <a:pt x="931" y="105"/>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a:extLst/>
                    </p:spPr>
                    <p:txBody>
                      <a:bodyPr vert="horz" wrap="square" lIns="21238" tIns="10632" rIns="21238" bIns="10632" numCol="1" anchor="t" anchorCtr="0" compatLnSpc="1">
                        <a:prstTxWarp prst="textNoShape">
                          <a:avLst/>
                        </a:prstTxWarp>
                      </a:bodyPr>
                      <a:lstStyle/>
                      <a:p>
                        <a:pPr defTabSz="283174"/>
                        <a:endParaRPr lang="en-US" sz="2400">
                          <a:solidFill>
                            <a:srgbClr val="000000"/>
                          </a:solidFill>
                          <a:latin typeface="Arial"/>
                        </a:endParaRPr>
                      </a:p>
                    </p:txBody>
                  </p:sp>
                </p:grpSp>
                <p:grpSp>
                  <p:nvGrpSpPr>
                    <p:cNvPr id="157" name="Group 156"/>
                    <p:cNvGrpSpPr/>
                    <p:nvPr/>
                  </p:nvGrpSpPr>
                  <p:grpSpPr>
                    <a:xfrm>
                      <a:off x="5645981" y="1713824"/>
                      <a:ext cx="270233" cy="337261"/>
                      <a:chOff x="2749550" y="1158875"/>
                      <a:chExt cx="3641725" cy="4545013"/>
                    </a:xfrm>
                    <a:solidFill>
                      <a:srgbClr val="000000"/>
                    </a:solidFill>
                  </p:grpSpPr>
                  <p:sp>
                    <p:nvSpPr>
                      <p:cNvPr id="158" name="Freeform 76"/>
                      <p:cNvSpPr>
                        <a:spLocks/>
                      </p:cNvSpPr>
                      <p:nvPr/>
                    </p:nvSpPr>
                    <p:spPr bwMode="auto">
                      <a:xfrm>
                        <a:off x="3622675" y="1158875"/>
                        <a:ext cx="1893888" cy="2422525"/>
                      </a:xfrm>
                      <a:custGeom>
                        <a:avLst/>
                        <a:gdLst>
                          <a:gd name="T0" fmla="*/ 58 w 505"/>
                          <a:gd name="T1" fmla="*/ 501 h 646"/>
                          <a:gd name="T2" fmla="*/ 253 w 505"/>
                          <a:gd name="T3" fmla="*/ 646 h 646"/>
                          <a:gd name="T4" fmla="*/ 448 w 505"/>
                          <a:gd name="T5" fmla="*/ 501 h 646"/>
                          <a:gd name="T6" fmla="*/ 485 w 505"/>
                          <a:gd name="T7" fmla="*/ 358 h 646"/>
                          <a:gd name="T8" fmla="*/ 459 w 505"/>
                          <a:gd name="T9" fmla="*/ 131 h 646"/>
                          <a:gd name="T10" fmla="*/ 253 w 505"/>
                          <a:gd name="T11" fmla="*/ 0 h 646"/>
                          <a:gd name="T12" fmla="*/ 47 w 505"/>
                          <a:gd name="T13" fmla="*/ 131 h 646"/>
                          <a:gd name="T14" fmla="*/ 20 w 505"/>
                          <a:gd name="T15" fmla="*/ 358 h 646"/>
                          <a:gd name="T16" fmla="*/ 58 w 505"/>
                          <a:gd name="T17" fmla="*/ 501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5" h="646">
                            <a:moveTo>
                              <a:pt x="58" y="501"/>
                            </a:moveTo>
                            <a:cubicBezTo>
                              <a:pt x="80" y="589"/>
                              <a:pt x="166" y="646"/>
                              <a:pt x="253" y="646"/>
                            </a:cubicBezTo>
                            <a:cubicBezTo>
                              <a:pt x="339" y="646"/>
                              <a:pt x="425" y="589"/>
                              <a:pt x="448" y="501"/>
                            </a:cubicBezTo>
                            <a:cubicBezTo>
                              <a:pt x="485" y="358"/>
                              <a:pt x="485" y="358"/>
                              <a:pt x="485" y="358"/>
                            </a:cubicBezTo>
                            <a:cubicBezTo>
                              <a:pt x="505" y="281"/>
                              <a:pt x="496" y="199"/>
                              <a:pt x="459" y="131"/>
                            </a:cubicBezTo>
                            <a:cubicBezTo>
                              <a:pt x="417" y="53"/>
                              <a:pt x="343" y="0"/>
                              <a:pt x="253" y="0"/>
                            </a:cubicBezTo>
                            <a:cubicBezTo>
                              <a:pt x="163" y="0"/>
                              <a:pt x="89" y="53"/>
                              <a:pt x="47" y="131"/>
                            </a:cubicBezTo>
                            <a:cubicBezTo>
                              <a:pt x="10" y="199"/>
                              <a:pt x="0" y="281"/>
                              <a:pt x="20" y="358"/>
                            </a:cubicBezTo>
                            <a:lnTo>
                              <a:pt x="58" y="501"/>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a:extLst/>
                    </p:spPr>
                    <p:txBody>
                      <a:bodyPr vert="horz" wrap="square" lIns="21238" tIns="10632" rIns="21238" bIns="10632" numCol="1" anchor="t" anchorCtr="0" compatLnSpc="1">
                        <a:prstTxWarp prst="textNoShape">
                          <a:avLst/>
                        </a:prstTxWarp>
                      </a:bodyPr>
                      <a:lstStyle/>
                      <a:p>
                        <a:pPr defTabSz="283174"/>
                        <a:endParaRPr lang="en-US" sz="2400">
                          <a:solidFill>
                            <a:srgbClr val="000000"/>
                          </a:solidFill>
                          <a:latin typeface="Arial"/>
                        </a:endParaRPr>
                      </a:p>
                    </p:txBody>
                  </p:sp>
                  <p:sp>
                    <p:nvSpPr>
                      <p:cNvPr id="159" name="Freeform 77"/>
                      <p:cNvSpPr>
                        <a:spLocks/>
                      </p:cNvSpPr>
                      <p:nvPr/>
                    </p:nvSpPr>
                    <p:spPr bwMode="auto">
                      <a:xfrm>
                        <a:off x="2749550" y="3886200"/>
                        <a:ext cx="3641725" cy="1817688"/>
                      </a:xfrm>
                      <a:custGeom>
                        <a:avLst/>
                        <a:gdLst>
                          <a:gd name="T0" fmla="*/ 931 w 971"/>
                          <a:gd name="T1" fmla="*/ 105 h 485"/>
                          <a:gd name="T2" fmla="*/ 478 w 971"/>
                          <a:gd name="T3" fmla="*/ 0 h 485"/>
                          <a:gd name="T4" fmla="*/ 40 w 971"/>
                          <a:gd name="T5" fmla="*/ 99 h 485"/>
                          <a:gd name="T6" fmla="*/ 0 w 971"/>
                          <a:gd name="T7" fmla="*/ 485 h 485"/>
                          <a:gd name="T8" fmla="*/ 971 w 971"/>
                          <a:gd name="T9" fmla="*/ 485 h 485"/>
                          <a:gd name="T10" fmla="*/ 931 w 971"/>
                          <a:gd name="T11" fmla="*/ 105 h 485"/>
                        </a:gdLst>
                        <a:ahLst/>
                        <a:cxnLst>
                          <a:cxn ang="0">
                            <a:pos x="T0" y="T1"/>
                          </a:cxn>
                          <a:cxn ang="0">
                            <a:pos x="T2" y="T3"/>
                          </a:cxn>
                          <a:cxn ang="0">
                            <a:pos x="T4" y="T5"/>
                          </a:cxn>
                          <a:cxn ang="0">
                            <a:pos x="T6" y="T7"/>
                          </a:cxn>
                          <a:cxn ang="0">
                            <a:pos x="T8" y="T9"/>
                          </a:cxn>
                          <a:cxn ang="0">
                            <a:pos x="T10" y="T11"/>
                          </a:cxn>
                        </a:cxnLst>
                        <a:rect l="0" t="0" r="r" b="b"/>
                        <a:pathLst>
                          <a:path w="971" h="485">
                            <a:moveTo>
                              <a:pt x="931" y="105"/>
                            </a:moveTo>
                            <a:cubicBezTo>
                              <a:pt x="785" y="40"/>
                              <a:pt x="677" y="0"/>
                              <a:pt x="478" y="0"/>
                            </a:cubicBezTo>
                            <a:cubicBezTo>
                              <a:pt x="286" y="0"/>
                              <a:pt x="183" y="37"/>
                              <a:pt x="40" y="99"/>
                            </a:cubicBezTo>
                            <a:cubicBezTo>
                              <a:pt x="40" y="99"/>
                              <a:pt x="20" y="274"/>
                              <a:pt x="0" y="485"/>
                            </a:cubicBezTo>
                            <a:cubicBezTo>
                              <a:pt x="971" y="485"/>
                              <a:pt x="971" y="485"/>
                              <a:pt x="971" y="485"/>
                            </a:cubicBezTo>
                            <a:lnTo>
                              <a:pt x="931" y="105"/>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a:extLst/>
                    </p:spPr>
                    <p:txBody>
                      <a:bodyPr vert="horz" wrap="square" lIns="21238" tIns="10632" rIns="21238" bIns="10632" numCol="1" anchor="t" anchorCtr="0" compatLnSpc="1">
                        <a:prstTxWarp prst="textNoShape">
                          <a:avLst/>
                        </a:prstTxWarp>
                      </a:bodyPr>
                      <a:lstStyle/>
                      <a:p>
                        <a:pPr defTabSz="283174"/>
                        <a:endParaRPr lang="en-US" sz="2400">
                          <a:solidFill>
                            <a:srgbClr val="000000"/>
                          </a:solidFill>
                          <a:latin typeface="Arial"/>
                        </a:endParaRPr>
                      </a:p>
                    </p:txBody>
                  </p:sp>
                </p:grpSp>
                <p:grpSp>
                  <p:nvGrpSpPr>
                    <p:cNvPr id="160" name="Group 159"/>
                    <p:cNvGrpSpPr/>
                    <p:nvPr/>
                  </p:nvGrpSpPr>
                  <p:grpSpPr>
                    <a:xfrm>
                      <a:off x="5636704" y="1191851"/>
                      <a:ext cx="270233" cy="337261"/>
                      <a:chOff x="2749550" y="1158875"/>
                      <a:chExt cx="3641725" cy="4545013"/>
                    </a:xfrm>
                    <a:solidFill>
                      <a:srgbClr val="000000"/>
                    </a:solidFill>
                  </p:grpSpPr>
                  <p:sp>
                    <p:nvSpPr>
                      <p:cNvPr id="161" name="Freeform 76"/>
                      <p:cNvSpPr>
                        <a:spLocks/>
                      </p:cNvSpPr>
                      <p:nvPr/>
                    </p:nvSpPr>
                    <p:spPr bwMode="auto">
                      <a:xfrm>
                        <a:off x="3622675" y="1158875"/>
                        <a:ext cx="1893888" cy="2422525"/>
                      </a:xfrm>
                      <a:custGeom>
                        <a:avLst/>
                        <a:gdLst>
                          <a:gd name="T0" fmla="*/ 58 w 505"/>
                          <a:gd name="T1" fmla="*/ 501 h 646"/>
                          <a:gd name="T2" fmla="*/ 253 w 505"/>
                          <a:gd name="T3" fmla="*/ 646 h 646"/>
                          <a:gd name="T4" fmla="*/ 448 w 505"/>
                          <a:gd name="T5" fmla="*/ 501 h 646"/>
                          <a:gd name="T6" fmla="*/ 485 w 505"/>
                          <a:gd name="T7" fmla="*/ 358 h 646"/>
                          <a:gd name="T8" fmla="*/ 459 w 505"/>
                          <a:gd name="T9" fmla="*/ 131 h 646"/>
                          <a:gd name="T10" fmla="*/ 253 w 505"/>
                          <a:gd name="T11" fmla="*/ 0 h 646"/>
                          <a:gd name="T12" fmla="*/ 47 w 505"/>
                          <a:gd name="T13" fmla="*/ 131 h 646"/>
                          <a:gd name="T14" fmla="*/ 20 w 505"/>
                          <a:gd name="T15" fmla="*/ 358 h 646"/>
                          <a:gd name="T16" fmla="*/ 58 w 505"/>
                          <a:gd name="T17" fmla="*/ 501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5" h="646">
                            <a:moveTo>
                              <a:pt x="58" y="501"/>
                            </a:moveTo>
                            <a:cubicBezTo>
                              <a:pt x="80" y="589"/>
                              <a:pt x="166" y="646"/>
                              <a:pt x="253" y="646"/>
                            </a:cubicBezTo>
                            <a:cubicBezTo>
                              <a:pt x="339" y="646"/>
                              <a:pt x="425" y="589"/>
                              <a:pt x="448" y="501"/>
                            </a:cubicBezTo>
                            <a:cubicBezTo>
                              <a:pt x="485" y="358"/>
                              <a:pt x="485" y="358"/>
                              <a:pt x="485" y="358"/>
                            </a:cubicBezTo>
                            <a:cubicBezTo>
                              <a:pt x="505" y="281"/>
                              <a:pt x="496" y="199"/>
                              <a:pt x="459" y="131"/>
                            </a:cubicBezTo>
                            <a:cubicBezTo>
                              <a:pt x="417" y="53"/>
                              <a:pt x="343" y="0"/>
                              <a:pt x="253" y="0"/>
                            </a:cubicBezTo>
                            <a:cubicBezTo>
                              <a:pt x="163" y="0"/>
                              <a:pt x="89" y="53"/>
                              <a:pt x="47" y="131"/>
                            </a:cubicBezTo>
                            <a:cubicBezTo>
                              <a:pt x="10" y="199"/>
                              <a:pt x="0" y="281"/>
                              <a:pt x="20" y="358"/>
                            </a:cubicBezTo>
                            <a:lnTo>
                              <a:pt x="58" y="501"/>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a:extLst/>
                    </p:spPr>
                    <p:txBody>
                      <a:bodyPr vert="horz" wrap="square" lIns="21238" tIns="10632" rIns="21238" bIns="10632" numCol="1" anchor="t" anchorCtr="0" compatLnSpc="1">
                        <a:prstTxWarp prst="textNoShape">
                          <a:avLst/>
                        </a:prstTxWarp>
                      </a:bodyPr>
                      <a:lstStyle/>
                      <a:p>
                        <a:pPr defTabSz="283174"/>
                        <a:endParaRPr lang="en-US" sz="2400">
                          <a:solidFill>
                            <a:srgbClr val="000000"/>
                          </a:solidFill>
                          <a:latin typeface="Arial"/>
                        </a:endParaRPr>
                      </a:p>
                    </p:txBody>
                  </p:sp>
                  <p:sp>
                    <p:nvSpPr>
                      <p:cNvPr id="162" name="Freeform 77"/>
                      <p:cNvSpPr>
                        <a:spLocks/>
                      </p:cNvSpPr>
                      <p:nvPr/>
                    </p:nvSpPr>
                    <p:spPr bwMode="auto">
                      <a:xfrm>
                        <a:off x="2749550" y="3886200"/>
                        <a:ext cx="3641725" cy="1817688"/>
                      </a:xfrm>
                      <a:custGeom>
                        <a:avLst/>
                        <a:gdLst>
                          <a:gd name="T0" fmla="*/ 931 w 971"/>
                          <a:gd name="T1" fmla="*/ 105 h 485"/>
                          <a:gd name="T2" fmla="*/ 478 w 971"/>
                          <a:gd name="T3" fmla="*/ 0 h 485"/>
                          <a:gd name="T4" fmla="*/ 40 w 971"/>
                          <a:gd name="T5" fmla="*/ 99 h 485"/>
                          <a:gd name="T6" fmla="*/ 0 w 971"/>
                          <a:gd name="T7" fmla="*/ 485 h 485"/>
                          <a:gd name="T8" fmla="*/ 971 w 971"/>
                          <a:gd name="T9" fmla="*/ 485 h 485"/>
                          <a:gd name="T10" fmla="*/ 931 w 971"/>
                          <a:gd name="T11" fmla="*/ 105 h 485"/>
                        </a:gdLst>
                        <a:ahLst/>
                        <a:cxnLst>
                          <a:cxn ang="0">
                            <a:pos x="T0" y="T1"/>
                          </a:cxn>
                          <a:cxn ang="0">
                            <a:pos x="T2" y="T3"/>
                          </a:cxn>
                          <a:cxn ang="0">
                            <a:pos x="T4" y="T5"/>
                          </a:cxn>
                          <a:cxn ang="0">
                            <a:pos x="T6" y="T7"/>
                          </a:cxn>
                          <a:cxn ang="0">
                            <a:pos x="T8" y="T9"/>
                          </a:cxn>
                          <a:cxn ang="0">
                            <a:pos x="T10" y="T11"/>
                          </a:cxn>
                        </a:cxnLst>
                        <a:rect l="0" t="0" r="r" b="b"/>
                        <a:pathLst>
                          <a:path w="971" h="485">
                            <a:moveTo>
                              <a:pt x="931" y="105"/>
                            </a:moveTo>
                            <a:cubicBezTo>
                              <a:pt x="785" y="40"/>
                              <a:pt x="677" y="0"/>
                              <a:pt x="478" y="0"/>
                            </a:cubicBezTo>
                            <a:cubicBezTo>
                              <a:pt x="286" y="0"/>
                              <a:pt x="183" y="37"/>
                              <a:pt x="40" y="99"/>
                            </a:cubicBezTo>
                            <a:cubicBezTo>
                              <a:pt x="40" y="99"/>
                              <a:pt x="20" y="274"/>
                              <a:pt x="0" y="485"/>
                            </a:cubicBezTo>
                            <a:cubicBezTo>
                              <a:pt x="971" y="485"/>
                              <a:pt x="971" y="485"/>
                              <a:pt x="971" y="485"/>
                            </a:cubicBezTo>
                            <a:lnTo>
                              <a:pt x="931" y="105"/>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a:extLst/>
                    </p:spPr>
                    <p:txBody>
                      <a:bodyPr vert="horz" wrap="square" lIns="21238" tIns="10632" rIns="21238" bIns="10632" numCol="1" anchor="t" anchorCtr="0" compatLnSpc="1">
                        <a:prstTxWarp prst="textNoShape">
                          <a:avLst/>
                        </a:prstTxWarp>
                      </a:bodyPr>
                      <a:lstStyle/>
                      <a:p>
                        <a:pPr defTabSz="283174"/>
                        <a:endParaRPr lang="en-US" sz="2400">
                          <a:solidFill>
                            <a:srgbClr val="000000"/>
                          </a:solidFill>
                          <a:latin typeface="Arial"/>
                        </a:endParaRPr>
                      </a:p>
                    </p:txBody>
                  </p:sp>
                </p:grpSp>
              </p:grpSp>
              <p:cxnSp>
                <p:nvCxnSpPr>
                  <p:cNvPr id="18" name="Straight Connector 17"/>
                  <p:cNvCxnSpPr>
                    <a:stCxn id="14" idx="6"/>
                  </p:cNvCxnSpPr>
                  <p:nvPr/>
                </p:nvCxnSpPr>
                <p:spPr>
                  <a:xfrm>
                    <a:off x="5932495" y="1916204"/>
                    <a:ext cx="758818" cy="8535"/>
                  </a:xfrm>
                  <a:prstGeom prst="line">
                    <a:avLst/>
                  </a:prstGeom>
                  <a:noFill/>
                  <a:ln>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163" name="Group 162"/>
                <p:cNvGrpSpPr/>
                <p:nvPr/>
              </p:nvGrpSpPr>
              <p:grpSpPr>
                <a:xfrm>
                  <a:off x="6097956" y="1707879"/>
                  <a:ext cx="457201" cy="414338"/>
                  <a:chOff x="14442440" y="1508125"/>
                  <a:chExt cx="457201" cy="414338"/>
                </a:xfrm>
              </p:grpSpPr>
              <p:sp>
                <p:nvSpPr>
                  <p:cNvPr id="164" name="Freeform 57"/>
                  <p:cNvSpPr>
                    <a:spLocks noEditPoints="1"/>
                  </p:cNvSpPr>
                  <p:nvPr/>
                </p:nvSpPr>
                <p:spPr bwMode="auto">
                  <a:xfrm>
                    <a:off x="14442440" y="1508125"/>
                    <a:ext cx="298450" cy="298450"/>
                  </a:xfrm>
                  <a:custGeom>
                    <a:avLst/>
                    <a:gdLst/>
                    <a:ahLst/>
                    <a:cxnLst>
                      <a:cxn ang="0">
                        <a:pos x="153" y="80"/>
                      </a:cxn>
                      <a:cxn ang="0">
                        <a:pos x="137" y="70"/>
                      </a:cxn>
                      <a:cxn ang="0">
                        <a:pos x="155" y="61"/>
                      </a:cxn>
                      <a:cxn ang="0">
                        <a:pos x="146" y="38"/>
                      </a:cxn>
                      <a:cxn ang="0">
                        <a:pos x="140" y="36"/>
                      </a:cxn>
                      <a:cxn ang="0">
                        <a:pos x="121" y="38"/>
                      </a:cxn>
                      <a:cxn ang="0">
                        <a:pos x="130" y="20"/>
                      </a:cxn>
                      <a:cxn ang="0">
                        <a:pos x="110" y="6"/>
                      </a:cxn>
                      <a:cxn ang="0">
                        <a:pos x="95" y="22"/>
                      </a:cxn>
                      <a:cxn ang="0">
                        <a:pos x="87" y="4"/>
                      </a:cxn>
                      <a:cxn ang="0">
                        <a:pos x="82" y="0"/>
                      </a:cxn>
                      <a:cxn ang="0">
                        <a:pos x="57" y="7"/>
                      </a:cxn>
                      <a:cxn ang="0">
                        <a:pos x="53" y="26"/>
                      </a:cxn>
                      <a:cxn ang="0">
                        <a:pos x="36" y="13"/>
                      </a:cxn>
                      <a:cxn ang="0">
                        <a:pos x="18" y="29"/>
                      </a:cxn>
                      <a:cxn ang="0">
                        <a:pos x="30" y="45"/>
                      </a:cxn>
                      <a:cxn ang="0">
                        <a:pos x="10" y="47"/>
                      </a:cxn>
                      <a:cxn ang="0">
                        <a:pos x="5" y="50"/>
                      </a:cxn>
                      <a:cxn ang="0">
                        <a:pos x="1" y="74"/>
                      </a:cxn>
                      <a:cxn ang="0">
                        <a:pos x="20" y="80"/>
                      </a:cxn>
                      <a:cxn ang="0">
                        <a:pos x="5" y="93"/>
                      </a:cxn>
                      <a:cxn ang="0">
                        <a:pos x="11" y="118"/>
                      </a:cxn>
                      <a:cxn ang="0">
                        <a:pos x="17" y="121"/>
                      </a:cxn>
                      <a:cxn ang="0">
                        <a:pos x="37" y="119"/>
                      </a:cxn>
                      <a:cxn ang="0">
                        <a:pos x="29" y="140"/>
                      </a:cxn>
                      <a:cxn ang="0">
                        <a:pos x="51" y="151"/>
                      </a:cxn>
                      <a:cxn ang="0">
                        <a:pos x="62" y="134"/>
                      </a:cxn>
                      <a:cxn ang="0">
                        <a:pos x="70" y="153"/>
                      </a:cxn>
                      <a:cxn ang="0">
                        <a:pos x="73" y="157"/>
                      </a:cxn>
                      <a:cxn ang="0">
                        <a:pos x="96" y="155"/>
                      </a:cxn>
                      <a:cxn ang="0">
                        <a:pos x="100" y="150"/>
                      </a:cxn>
                      <a:cxn ang="0">
                        <a:pos x="104" y="131"/>
                      </a:cxn>
                      <a:cxn ang="0">
                        <a:pos x="119" y="145"/>
                      </a:cxn>
                      <a:cxn ang="0">
                        <a:pos x="138" y="130"/>
                      </a:cxn>
                      <a:cxn ang="0">
                        <a:pos x="138" y="124"/>
                      </a:cxn>
                      <a:cxn ang="0">
                        <a:pos x="130" y="106"/>
                      </a:cxn>
                      <a:cxn ang="0">
                        <a:pos x="150" y="109"/>
                      </a:cxn>
                      <a:cxn ang="0">
                        <a:pos x="157" y="86"/>
                      </a:cxn>
                      <a:cxn ang="0">
                        <a:pos x="99" y="83"/>
                      </a:cxn>
                      <a:cxn ang="0">
                        <a:pos x="58" y="74"/>
                      </a:cxn>
                      <a:cxn ang="0">
                        <a:pos x="99" y="83"/>
                      </a:cxn>
                    </a:cxnLst>
                    <a:rect l="0" t="0" r="r" b="b"/>
                    <a:pathLst>
                      <a:path w="157" h="157">
                        <a:moveTo>
                          <a:pt x="156" y="82"/>
                        </a:moveTo>
                        <a:cubicBezTo>
                          <a:pt x="156" y="81"/>
                          <a:pt x="155" y="81"/>
                          <a:pt x="153" y="80"/>
                        </a:cubicBezTo>
                        <a:cubicBezTo>
                          <a:pt x="137" y="77"/>
                          <a:pt x="137" y="77"/>
                          <a:pt x="137" y="77"/>
                        </a:cubicBezTo>
                        <a:cubicBezTo>
                          <a:pt x="137" y="70"/>
                          <a:pt x="137" y="70"/>
                          <a:pt x="137" y="70"/>
                        </a:cubicBezTo>
                        <a:cubicBezTo>
                          <a:pt x="152" y="63"/>
                          <a:pt x="152" y="63"/>
                          <a:pt x="152" y="63"/>
                        </a:cubicBezTo>
                        <a:cubicBezTo>
                          <a:pt x="153" y="63"/>
                          <a:pt x="154" y="62"/>
                          <a:pt x="155" y="61"/>
                        </a:cubicBezTo>
                        <a:cubicBezTo>
                          <a:pt x="155" y="60"/>
                          <a:pt x="155" y="59"/>
                          <a:pt x="154" y="58"/>
                        </a:cubicBezTo>
                        <a:cubicBezTo>
                          <a:pt x="146" y="38"/>
                          <a:pt x="146" y="38"/>
                          <a:pt x="146" y="38"/>
                        </a:cubicBezTo>
                        <a:cubicBezTo>
                          <a:pt x="146" y="37"/>
                          <a:pt x="145" y="36"/>
                          <a:pt x="144" y="36"/>
                        </a:cubicBezTo>
                        <a:cubicBezTo>
                          <a:pt x="143" y="35"/>
                          <a:pt x="141" y="36"/>
                          <a:pt x="140" y="36"/>
                        </a:cubicBezTo>
                        <a:cubicBezTo>
                          <a:pt x="125" y="43"/>
                          <a:pt x="125" y="43"/>
                          <a:pt x="125" y="43"/>
                        </a:cubicBezTo>
                        <a:cubicBezTo>
                          <a:pt x="121" y="38"/>
                          <a:pt x="121" y="38"/>
                          <a:pt x="121" y="38"/>
                        </a:cubicBezTo>
                        <a:cubicBezTo>
                          <a:pt x="129" y="23"/>
                          <a:pt x="129" y="23"/>
                          <a:pt x="129" y="23"/>
                        </a:cubicBezTo>
                        <a:cubicBezTo>
                          <a:pt x="130" y="22"/>
                          <a:pt x="130" y="21"/>
                          <a:pt x="130" y="20"/>
                        </a:cubicBezTo>
                        <a:cubicBezTo>
                          <a:pt x="130" y="19"/>
                          <a:pt x="129" y="18"/>
                          <a:pt x="128" y="17"/>
                        </a:cubicBezTo>
                        <a:cubicBezTo>
                          <a:pt x="110" y="6"/>
                          <a:pt x="110" y="6"/>
                          <a:pt x="110" y="6"/>
                        </a:cubicBezTo>
                        <a:cubicBezTo>
                          <a:pt x="108" y="5"/>
                          <a:pt x="105" y="6"/>
                          <a:pt x="104" y="8"/>
                        </a:cubicBezTo>
                        <a:cubicBezTo>
                          <a:pt x="95" y="22"/>
                          <a:pt x="95" y="22"/>
                          <a:pt x="95" y="22"/>
                        </a:cubicBezTo>
                        <a:cubicBezTo>
                          <a:pt x="89" y="21"/>
                          <a:pt x="89" y="21"/>
                          <a:pt x="89" y="21"/>
                        </a:cubicBezTo>
                        <a:cubicBezTo>
                          <a:pt x="87" y="4"/>
                          <a:pt x="87" y="4"/>
                          <a:pt x="87" y="4"/>
                        </a:cubicBezTo>
                        <a:cubicBezTo>
                          <a:pt x="87" y="3"/>
                          <a:pt x="87" y="2"/>
                          <a:pt x="86" y="1"/>
                        </a:cubicBezTo>
                        <a:cubicBezTo>
                          <a:pt x="85" y="0"/>
                          <a:pt x="84" y="0"/>
                          <a:pt x="82" y="0"/>
                        </a:cubicBezTo>
                        <a:cubicBezTo>
                          <a:pt x="61" y="2"/>
                          <a:pt x="61" y="2"/>
                          <a:pt x="61" y="2"/>
                        </a:cubicBezTo>
                        <a:cubicBezTo>
                          <a:pt x="59" y="2"/>
                          <a:pt x="57" y="4"/>
                          <a:pt x="57" y="7"/>
                        </a:cubicBezTo>
                        <a:cubicBezTo>
                          <a:pt x="59" y="23"/>
                          <a:pt x="59" y="23"/>
                          <a:pt x="59" y="23"/>
                        </a:cubicBezTo>
                        <a:cubicBezTo>
                          <a:pt x="53" y="26"/>
                          <a:pt x="53" y="26"/>
                          <a:pt x="53" y="26"/>
                        </a:cubicBezTo>
                        <a:cubicBezTo>
                          <a:pt x="42" y="13"/>
                          <a:pt x="42" y="13"/>
                          <a:pt x="42" y="13"/>
                        </a:cubicBezTo>
                        <a:cubicBezTo>
                          <a:pt x="40" y="11"/>
                          <a:pt x="37" y="11"/>
                          <a:pt x="36" y="13"/>
                        </a:cubicBezTo>
                        <a:cubicBezTo>
                          <a:pt x="20" y="26"/>
                          <a:pt x="20" y="26"/>
                          <a:pt x="20" y="26"/>
                        </a:cubicBezTo>
                        <a:cubicBezTo>
                          <a:pt x="19" y="27"/>
                          <a:pt x="18" y="28"/>
                          <a:pt x="18" y="29"/>
                        </a:cubicBezTo>
                        <a:cubicBezTo>
                          <a:pt x="18" y="31"/>
                          <a:pt x="19" y="32"/>
                          <a:pt x="19" y="33"/>
                        </a:cubicBezTo>
                        <a:cubicBezTo>
                          <a:pt x="30" y="45"/>
                          <a:pt x="30" y="45"/>
                          <a:pt x="30" y="45"/>
                        </a:cubicBezTo>
                        <a:cubicBezTo>
                          <a:pt x="27" y="51"/>
                          <a:pt x="27" y="51"/>
                          <a:pt x="27" y="51"/>
                        </a:cubicBezTo>
                        <a:cubicBezTo>
                          <a:pt x="10" y="47"/>
                          <a:pt x="10" y="47"/>
                          <a:pt x="10" y="47"/>
                        </a:cubicBezTo>
                        <a:cubicBezTo>
                          <a:pt x="9" y="47"/>
                          <a:pt x="8" y="47"/>
                          <a:pt x="7" y="48"/>
                        </a:cubicBezTo>
                        <a:cubicBezTo>
                          <a:pt x="6" y="48"/>
                          <a:pt x="5" y="49"/>
                          <a:pt x="5" y="50"/>
                        </a:cubicBezTo>
                        <a:cubicBezTo>
                          <a:pt x="1" y="71"/>
                          <a:pt x="1" y="71"/>
                          <a:pt x="1" y="71"/>
                        </a:cubicBezTo>
                        <a:cubicBezTo>
                          <a:pt x="0" y="72"/>
                          <a:pt x="1" y="73"/>
                          <a:pt x="1" y="74"/>
                        </a:cubicBezTo>
                        <a:cubicBezTo>
                          <a:pt x="2" y="75"/>
                          <a:pt x="3" y="76"/>
                          <a:pt x="4" y="76"/>
                        </a:cubicBezTo>
                        <a:cubicBezTo>
                          <a:pt x="20" y="80"/>
                          <a:pt x="20" y="80"/>
                          <a:pt x="20" y="80"/>
                        </a:cubicBezTo>
                        <a:cubicBezTo>
                          <a:pt x="21" y="86"/>
                          <a:pt x="21" y="86"/>
                          <a:pt x="21" y="86"/>
                        </a:cubicBezTo>
                        <a:cubicBezTo>
                          <a:pt x="5" y="93"/>
                          <a:pt x="5" y="93"/>
                          <a:pt x="5" y="93"/>
                        </a:cubicBezTo>
                        <a:cubicBezTo>
                          <a:pt x="3" y="94"/>
                          <a:pt x="2" y="97"/>
                          <a:pt x="3" y="99"/>
                        </a:cubicBezTo>
                        <a:cubicBezTo>
                          <a:pt x="11" y="118"/>
                          <a:pt x="11" y="118"/>
                          <a:pt x="11" y="118"/>
                        </a:cubicBezTo>
                        <a:cubicBezTo>
                          <a:pt x="12" y="119"/>
                          <a:pt x="13" y="120"/>
                          <a:pt x="14" y="121"/>
                        </a:cubicBezTo>
                        <a:cubicBezTo>
                          <a:pt x="15" y="121"/>
                          <a:pt x="16" y="121"/>
                          <a:pt x="17" y="121"/>
                        </a:cubicBezTo>
                        <a:cubicBezTo>
                          <a:pt x="32" y="114"/>
                          <a:pt x="32" y="114"/>
                          <a:pt x="32" y="114"/>
                        </a:cubicBezTo>
                        <a:cubicBezTo>
                          <a:pt x="37" y="119"/>
                          <a:pt x="37" y="119"/>
                          <a:pt x="37" y="119"/>
                        </a:cubicBezTo>
                        <a:cubicBezTo>
                          <a:pt x="28" y="134"/>
                          <a:pt x="28" y="134"/>
                          <a:pt x="28" y="134"/>
                        </a:cubicBezTo>
                        <a:cubicBezTo>
                          <a:pt x="27" y="136"/>
                          <a:pt x="27" y="138"/>
                          <a:pt x="29" y="140"/>
                        </a:cubicBezTo>
                        <a:cubicBezTo>
                          <a:pt x="48" y="150"/>
                          <a:pt x="48" y="150"/>
                          <a:pt x="48" y="150"/>
                        </a:cubicBezTo>
                        <a:cubicBezTo>
                          <a:pt x="49" y="151"/>
                          <a:pt x="50" y="151"/>
                          <a:pt x="51" y="151"/>
                        </a:cubicBezTo>
                        <a:cubicBezTo>
                          <a:pt x="52" y="150"/>
                          <a:pt x="53" y="150"/>
                          <a:pt x="54" y="149"/>
                        </a:cubicBezTo>
                        <a:cubicBezTo>
                          <a:pt x="62" y="134"/>
                          <a:pt x="62" y="134"/>
                          <a:pt x="62" y="134"/>
                        </a:cubicBezTo>
                        <a:cubicBezTo>
                          <a:pt x="69" y="136"/>
                          <a:pt x="69" y="136"/>
                          <a:pt x="69" y="136"/>
                        </a:cubicBezTo>
                        <a:cubicBezTo>
                          <a:pt x="70" y="153"/>
                          <a:pt x="70" y="153"/>
                          <a:pt x="70" y="153"/>
                        </a:cubicBezTo>
                        <a:cubicBezTo>
                          <a:pt x="70" y="154"/>
                          <a:pt x="71" y="155"/>
                          <a:pt x="72" y="156"/>
                        </a:cubicBezTo>
                        <a:cubicBezTo>
                          <a:pt x="72" y="156"/>
                          <a:pt x="73" y="157"/>
                          <a:pt x="73" y="157"/>
                        </a:cubicBezTo>
                        <a:cubicBezTo>
                          <a:pt x="74" y="157"/>
                          <a:pt x="74" y="157"/>
                          <a:pt x="75" y="157"/>
                        </a:cubicBezTo>
                        <a:cubicBezTo>
                          <a:pt x="96" y="155"/>
                          <a:pt x="96" y="155"/>
                          <a:pt x="96" y="155"/>
                        </a:cubicBezTo>
                        <a:cubicBezTo>
                          <a:pt x="97" y="155"/>
                          <a:pt x="98" y="154"/>
                          <a:pt x="99" y="153"/>
                        </a:cubicBezTo>
                        <a:cubicBezTo>
                          <a:pt x="100" y="152"/>
                          <a:pt x="100" y="151"/>
                          <a:pt x="100" y="150"/>
                        </a:cubicBezTo>
                        <a:cubicBezTo>
                          <a:pt x="98" y="133"/>
                          <a:pt x="98" y="133"/>
                          <a:pt x="98" y="133"/>
                        </a:cubicBezTo>
                        <a:cubicBezTo>
                          <a:pt x="104" y="131"/>
                          <a:pt x="104" y="131"/>
                          <a:pt x="104" y="131"/>
                        </a:cubicBezTo>
                        <a:cubicBezTo>
                          <a:pt x="116" y="144"/>
                          <a:pt x="116" y="144"/>
                          <a:pt x="116" y="144"/>
                        </a:cubicBezTo>
                        <a:cubicBezTo>
                          <a:pt x="116" y="144"/>
                          <a:pt x="117" y="145"/>
                          <a:pt x="119" y="145"/>
                        </a:cubicBezTo>
                        <a:cubicBezTo>
                          <a:pt x="120" y="145"/>
                          <a:pt x="121" y="145"/>
                          <a:pt x="122" y="144"/>
                        </a:cubicBezTo>
                        <a:cubicBezTo>
                          <a:pt x="138" y="130"/>
                          <a:pt x="138" y="130"/>
                          <a:pt x="138" y="130"/>
                        </a:cubicBezTo>
                        <a:cubicBezTo>
                          <a:pt x="138" y="129"/>
                          <a:pt x="139" y="128"/>
                          <a:pt x="139" y="127"/>
                        </a:cubicBezTo>
                        <a:cubicBezTo>
                          <a:pt x="139" y="126"/>
                          <a:pt x="139" y="125"/>
                          <a:pt x="138" y="124"/>
                        </a:cubicBezTo>
                        <a:cubicBezTo>
                          <a:pt x="127" y="111"/>
                          <a:pt x="127" y="111"/>
                          <a:pt x="127" y="111"/>
                        </a:cubicBezTo>
                        <a:cubicBezTo>
                          <a:pt x="130" y="106"/>
                          <a:pt x="130" y="106"/>
                          <a:pt x="130" y="106"/>
                        </a:cubicBezTo>
                        <a:cubicBezTo>
                          <a:pt x="147" y="109"/>
                          <a:pt x="147" y="109"/>
                          <a:pt x="147" y="109"/>
                        </a:cubicBezTo>
                        <a:cubicBezTo>
                          <a:pt x="148" y="110"/>
                          <a:pt x="149" y="109"/>
                          <a:pt x="150" y="109"/>
                        </a:cubicBezTo>
                        <a:cubicBezTo>
                          <a:pt x="151" y="108"/>
                          <a:pt x="152" y="107"/>
                          <a:pt x="152" y="106"/>
                        </a:cubicBezTo>
                        <a:cubicBezTo>
                          <a:pt x="157" y="86"/>
                          <a:pt x="157" y="86"/>
                          <a:pt x="157" y="86"/>
                        </a:cubicBezTo>
                        <a:cubicBezTo>
                          <a:pt x="157" y="84"/>
                          <a:pt x="157" y="83"/>
                          <a:pt x="156" y="82"/>
                        </a:cubicBezTo>
                        <a:close/>
                        <a:moveTo>
                          <a:pt x="99" y="83"/>
                        </a:moveTo>
                        <a:cubicBezTo>
                          <a:pt x="97" y="94"/>
                          <a:pt x="85" y="102"/>
                          <a:pt x="74" y="99"/>
                        </a:cubicBezTo>
                        <a:cubicBezTo>
                          <a:pt x="63" y="96"/>
                          <a:pt x="55" y="85"/>
                          <a:pt x="58" y="74"/>
                        </a:cubicBezTo>
                        <a:cubicBezTo>
                          <a:pt x="60" y="62"/>
                          <a:pt x="72" y="55"/>
                          <a:pt x="83" y="58"/>
                        </a:cubicBezTo>
                        <a:cubicBezTo>
                          <a:pt x="95" y="60"/>
                          <a:pt x="102" y="71"/>
                          <a:pt x="99" y="8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609431"/>
                    <a:endParaRPr lang="en-US" sz="2400">
                      <a:solidFill>
                        <a:srgbClr val="000000"/>
                      </a:solidFill>
                      <a:latin typeface="Arial"/>
                    </a:endParaRPr>
                  </a:p>
                </p:txBody>
              </p:sp>
              <p:sp>
                <p:nvSpPr>
                  <p:cNvPr id="165" name="Freeform 58"/>
                  <p:cNvSpPr>
                    <a:spLocks noEditPoints="1"/>
                  </p:cNvSpPr>
                  <p:nvPr/>
                </p:nvSpPr>
                <p:spPr bwMode="auto">
                  <a:xfrm>
                    <a:off x="14688503" y="1711325"/>
                    <a:ext cx="211138" cy="211138"/>
                  </a:xfrm>
                  <a:custGeom>
                    <a:avLst/>
                    <a:gdLst/>
                    <a:ahLst/>
                    <a:cxnLst>
                      <a:cxn ang="0">
                        <a:pos x="98" y="87"/>
                      </a:cxn>
                      <a:cxn ang="0">
                        <a:pos x="92" y="74"/>
                      </a:cxn>
                      <a:cxn ang="0">
                        <a:pos x="106" y="76"/>
                      </a:cxn>
                      <a:cxn ang="0">
                        <a:pos x="111" y="60"/>
                      </a:cxn>
                      <a:cxn ang="0">
                        <a:pos x="108" y="56"/>
                      </a:cxn>
                      <a:cxn ang="0">
                        <a:pos x="96" y="49"/>
                      </a:cxn>
                      <a:cxn ang="0">
                        <a:pos x="109" y="43"/>
                      </a:cxn>
                      <a:cxn ang="0">
                        <a:pos x="103" y="27"/>
                      </a:cxn>
                      <a:cxn ang="0">
                        <a:pos x="88" y="30"/>
                      </a:cxn>
                      <a:cxn ang="0">
                        <a:pos x="91" y="16"/>
                      </a:cxn>
                      <a:cxn ang="0">
                        <a:pos x="89" y="12"/>
                      </a:cxn>
                      <a:cxn ang="0">
                        <a:pos x="72" y="6"/>
                      </a:cxn>
                      <a:cxn ang="0">
                        <a:pos x="62" y="15"/>
                      </a:cxn>
                      <a:cxn ang="0">
                        <a:pos x="57" y="0"/>
                      </a:cxn>
                      <a:cxn ang="0">
                        <a:pos x="40" y="3"/>
                      </a:cxn>
                      <a:cxn ang="0">
                        <a:pos x="41" y="17"/>
                      </a:cxn>
                      <a:cxn ang="0">
                        <a:pos x="29" y="10"/>
                      </a:cxn>
                      <a:cxn ang="0">
                        <a:pos x="24" y="10"/>
                      </a:cxn>
                      <a:cxn ang="0">
                        <a:pos x="12" y="22"/>
                      </a:cxn>
                      <a:cxn ang="0">
                        <a:pos x="21" y="33"/>
                      </a:cxn>
                      <a:cxn ang="0">
                        <a:pos x="7" y="34"/>
                      </a:cxn>
                      <a:cxn ang="0">
                        <a:pos x="0" y="51"/>
                      </a:cxn>
                      <a:cxn ang="0">
                        <a:pos x="3" y="55"/>
                      </a:cxn>
                      <a:cxn ang="0">
                        <a:pos x="15" y="62"/>
                      </a:cxn>
                      <a:cxn ang="0">
                        <a:pos x="2" y="71"/>
                      </a:cxn>
                      <a:cxn ang="0">
                        <a:pos x="10" y="86"/>
                      </a:cxn>
                      <a:cxn ang="0">
                        <a:pos x="23" y="81"/>
                      </a:cxn>
                      <a:cxn ang="0">
                        <a:pos x="20" y="95"/>
                      </a:cxn>
                      <a:cxn ang="0">
                        <a:pos x="21" y="99"/>
                      </a:cxn>
                      <a:cxn ang="0">
                        <a:pos x="34" y="107"/>
                      </a:cxn>
                      <a:cxn ang="0">
                        <a:pos x="39" y="106"/>
                      </a:cxn>
                      <a:cxn ang="0">
                        <a:pos x="49" y="97"/>
                      </a:cxn>
                      <a:cxn ang="0">
                        <a:pos x="51" y="111"/>
                      </a:cxn>
                      <a:cxn ang="0">
                        <a:pos x="69" y="110"/>
                      </a:cxn>
                      <a:cxn ang="0">
                        <a:pos x="71" y="106"/>
                      </a:cxn>
                      <a:cxn ang="0">
                        <a:pos x="74" y="93"/>
                      </a:cxn>
                      <a:cxn ang="0">
                        <a:pos x="84" y="102"/>
                      </a:cxn>
                      <a:cxn ang="0">
                        <a:pos x="98" y="92"/>
                      </a:cxn>
                      <a:cxn ang="0">
                        <a:pos x="66" y="67"/>
                      </a:cxn>
                      <a:cxn ang="0">
                        <a:pos x="45" y="45"/>
                      </a:cxn>
                      <a:cxn ang="0">
                        <a:pos x="66" y="67"/>
                      </a:cxn>
                    </a:cxnLst>
                    <a:rect l="0" t="0" r="r" b="b"/>
                    <a:pathLst>
                      <a:path w="111" h="111">
                        <a:moveTo>
                          <a:pt x="99" y="89"/>
                        </a:moveTo>
                        <a:cubicBezTo>
                          <a:pt x="99" y="89"/>
                          <a:pt x="98" y="88"/>
                          <a:pt x="98" y="87"/>
                        </a:cubicBezTo>
                        <a:cubicBezTo>
                          <a:pt x="90" y="78"/>
                          <a:pt x="90" y="78"/>
                          <a:pt x="90" y="78"/>
                        </a:cubicBezTo>
                        <a:cubicBezTo>
                          <a:pt x="92" y="74"/>
                          <a:pt x="92" y="74"/>
                          <a:pt x="92" y="74"/>
                        </a:cubicBezTo>
                        <a:cubicBezTo>
                          <a:pt x="104" y="77"/>
                          <a:pt x="104" y="77"/>
                          <a:pt x="104" y="77"/>
                        </a:cubicBezTo>
                        <a:cubicBezTo>
                          <a:pt x="105" y="77"/>
                          <a:pt x="106" y="77"/>
                          <a:pt x="106" y="76"/>
                        </a:cubicBezTo>
                        <a:cubicBezTo>
                          <a:pt x="107" y="76"/>
                          <a:pt x="108" y="75"/>
                          <a:pt x="108" y="74"/>
                        </a:cubicBezTo>
                        <a:cubicBezTo>
                          <a:pt x="111" y="60"/>
                          <a:pt x="111" y="60"/>
                          <a:pt x="111" y="60"/>
                        </a:cubicBezTo>
                        <a:cubicBezTo>
                          <a:pt x="111" y="59"/>
                          <a:pt x="111" y="58"/>
                          <a:pt x="110" y="58"/>
                        </a:cubicBezTo>
                        <a:cubicBezTo>
                          <a:pt x="110" y="57"/>
                          <a:pt x="109" y="56"/>
                          <a:pt x="108" y="56"/>
                        </a:cubicBezTo>
                        <a:cubicBezTo>
                          <a:pt x="97" y="54"/>
                          <a:pt x="97" y="54"/>
                          <a:pt x="97" y="54"/>
                        </a:cubicBezTo>
                        <a:cubicBezTo>
                          <a:pt x="96" y="49"/>
                          <a:pt x="96" y="49"/>
                          <a:pt x="96" y="49"/>
                        </a:cubicBezTo>
                        <a:cubicBezTo>
                          <a:pt x="107" y="44"/>
                          <a:pt x="107" y="44"/>
                          <a:pt x="107" y="44"/>
                        </a:cubicBezTo>
                        <a:cubicBezTo>
                          <a:pt x="108" y="44"/>
                          <a:pt x="109" y="43"/>
                          <a:pt x="109" y="43"/>
                        </a:cubicBezTo>
                        <a:cubicBezTo>
                          <a:pt x="109" y="42"/>
                          <a:pt x="109" y="41"/>
                          <a:pt x="109" y="40"/>
                        </a:cubicBezTo>
                        <a:cubicBezTo>
                          <a:pt x="103" y="27"/>
                          <a:pt x="103" y="27"/>
                          <a:pt x="103" y="27"/>
                        </a:cubicBezTo>
                        <a:cubicBezTo>
                          <a:pt x="102" y="25"/>
                          <a:pt x="100" y="24"/>
                          <a:pt x="99" y="25"/>
                        </a:cubicBezTo>
                        <a:cubicBezTo>
                          <a:pt x="88" y="30"/>
                          <a:pt x="88" y="30"/>
                          <a:pt x="88" y="30"/>
                        </a:cubicBezTo>
                        <a:cubicBezTo>
                          <a:pt x="85" y="26"/>
                          <a:pt x="85" y="26"/>
                          <a:pt x="85" y="26"/>
                        </a:cubicBezTo>
                        <a:cubicBezTo>
                          <a:pt x="91" y="16"/>
                          <a:pt x="91" y="16"/>
                          <a:pt x="91" y="16"/>
                        </a:cubicBezTo>
                        <a:cubicBezTo>
                          <a:pt x="91" y="15"/>
                          <a:pt x="91" y="14"/>
                          <a:pt x="91" y="14"/>
                        </a:cubicBezTo>
                        <a:cubicBezTo>
                          <a:pt x="91" y="13"/>
                          <a:pt x="90" y="12"/>
                          <a:pt x="89" y="12"/>
                        </a:cubicBezTo>
                        <a:cubicBezTo>
                          <a:pt x="76" y="4"/>
                          <a:pt x="76" y="4"/>
                          <a:pt x="76" y="4"/>
                        </a:cubicBezTo>
                        <a:cubicBezTo>
                          <a:pt x="75" y="4"/>
                          <a:pt x="73" y="4"/>
                          <a:pt x="72" y="6"/>
                        </a:cubicBezTo>
                        <a:cubicBezTo>
                          <a:pt x="66" y="16"/>
                          <a:pt x="66" y="16"/>
                          <a:pt x="66" y="16"/>
                        </a:cubicBezTo>
                        <a:cubicBezTo>
                          <a:pt x="62" y="15"/>
                          <a:pt x="62" y="15"/>
                          <a:pt x="62" y="15"/>
                        </a:cubicBezTo>
                        <a:cubicBezTo>
                          <a:pt x="61" y="3"/>
                          <a:pt x="61" y="3"/>
                          <a:pt x="61" y="3"/>
                        </a:cubicBezTo>
                        <a:cubicBezTo>
                          <a:pt x="60" y="1"/>
                          <a:pt x="59" y="0"/>
                          <a:pt x="57" y="0"/>
                        </a:cubicBezTo>
                        <a:cubicBezTo>
                          <a:pt x="42" y="2"/>
                          <a:pt x="42" y="2"/>
                          <a:pt x="42" y="2"/>
                        </a:cubicBezTo>
                        <a:cubicBezTo>
                          <a:pt x="42" y="2"/>
                          <a:pt x="41" y="2"/>
                          <a:pt x="40" y="3"/>
                        </a:cubicBezTo>
                        <a:cubicBezTo>
                          <a:pt x="40" y="4"/>
                          <a:pt x="40" y="4"/>
                          <a:pt x="40" y="5"/>
                        </a:cubicBezTo>
                        <a:cubicBezTo>
                          <a:pt x="41" y="17"/>
                          <a:pt x="41" y="17"/>
                          <a:pt x="41" y="17"/>
                        </a:cubicBezTo>
                        <a:cubicBezTo>
                          <a:pt x="37" y="19"/>
                          <a:pt x="37" y="19"/>
                          <a:pt x="37" y="19"/>
                        </a:cubicBezTo>
                        <a:cubicBezTo>
                          <a:pt x="29" y="10"/>
                          <a:pt x="29" y="10"/>
                          <a:pt x="29" y="10"/>
                        </a:cubicBezTo>
                        <a:cubicBezTo>
                          <a:pt x="28" y="9"/>
                          <a:pt x="27" y="9"/>
                          <a:pt x="26" y="9"/>
                        </a:cubicBezTo>
                        <a:cubicBezTo>
                          <a:pt x="26" y="9"/>
                          <a:pt x="25" y="9"/>
                          <a:pt x="24" y="10"/>
                        </a:cubicBezTo>
                        <a:cubicBezTo>
                          <a:pt x="13" y="20"/>
                          <a:pt x="13" y="20"/>
                          <a:pt x="13" y="20"/>
                        </a:cubicBezTo>
                        <a:cubicBezTo>
                          <a:pt x="13" y="20"/>
                          <a:pt x="12" y="21"/>
                          <a:pt x="12" y="22"/>
                        </a:cubicBezTo>
                        <a:cubicBezTo>
                          <a:pt x="12" y="23"/>
                          <a:pt x="12" y="24"/>
                          <a:pt x="13" y="24"/>
                        </a:cubicBezTo>
                        <a:cubicBezTo>
                          <a:pt x="21" y="33"/>
                          <a:pt x="21" y="33"/>
                          <a:pt x="21" y="33"/>
                        </a:cubicBezTo>
                        <a:cubicBezTo>
                          <a:pt x="19" y="37"/>
                          <a:pt x="19" y="37"/>
                          <a:pt x="19" y="37"/>
                        </a:cubicBezTo>
                        <a:cubicBezTo>
                          <a:pt x="7" y="34"/>
                          <a:pt x="7" y="34"/>
                          <a:pt x="7" y="34"/>
                        </a:cubicBezTo>
                        <a:cubicBezTo>
                          <a:pt x="5" y="34"/>
                          <a:pt x="4" y="35"/>
                          <a:pt x="3" y="37"/>
                        </a:cubicBezTo>
                        <a:cubicBezTo>
                          <a:pt x="0" y="51"/>
                          <a:pt x="0" y="51"/>
                          <a:pt x="0" y="51"/>
                        </a:cubicBezTo>
                        <a:cubicBezTo>
                          <a:pt x="0" y="52"/>
                          <a:pt x="0" y="53"/>
                          <a:pt x="1" y="54"/>
                        </a:cubicBezTo>
                        <a:cubicBezTo>
                          <a:pt x="1" y="54"/>
                          <a:pt x="2" y="55"/>
                          <a:pt x="3" y="55"/>
                        </a:cubicBezTo>
                        <a:cubicBezTo>
                          <a:pt x="14" y="58"/>
                          <a:pt x="14" y="58"/>
                          <a:pt x="14" y="58"/>
                        </a:cubicBezTo>
                        <a:cubicBezTo>
                          <a:pt x="15" y="62"/>
                          <a:pt x="15" y="62"/>
                          <a:pt x="15" y="62"/>
                        </a:cubicBezTo>
                        <a:cubicBezTo>
                          <a:pt x="4" y="67"/>
                          <a:pt x="4" y="67"/>
                          <a:pt x="4" y="67"/>
                        </a:cubicBezTo>
                        <a:cubicBezTo>
                          <a:pt x="2" y="68"/>
                          <a:pt x="1" y="70"/>
                          <a:pt x="2" y="71"/>
                        </a:cubicBezTo>
                        <a:cubicBezTo>
                          <a:pt x="8" y="85"/>
                          <a:pt x="8" y="85"/>
                          <a:pt x="8" y="85"/>
                        </a:cubicBezTo>
                        <a:cubicBezTo>
                          <a:pt x="9" y="86"/>
                          <a:pt x="9" y="86"/>
                          <a:pt x="10" y="86"/>
                        </a:cubicBezTo>
                        <a:cubicBezTo>
                          <a:pt x="11" y="87"/>
                          <a:pt x="12" y="87"/>
                          <a:pt x="12" y="86"/>
                        </a:cubicBezTo>
                        <a:cubicBezTo>
                          <a:pt x="23" y="81"/>
                          <a:pt x="23" y="81"/>
                          <a:pt x="23" y="81"/>
                        </a:cubicBezTo>
                        <a:cubicBezTo>
                          <a:pt x="26" y="85"/>
                          <a:pt x="26" y="85"/>
                          <a:pt x="26" y="85"/>
                        </a:cubicBezTo>
                        <a:cubicBezTo>
                          <a:pt x="20" y="95"/>
                          <a:pt x="20" y="95"/>
                          <a:pt x="20" y="95"/>
                        </a:cubicBezTo>
                        <a:cubicBezTo>
                          <a:pt x="20" y="96"/>
                          <a:pt x="20" y="97"/>
                          <a:pt x="20" y="98"/>
                        </a:cubicBezTo>
                        <a:cubicBezTo>
                          <a:pt x="20" y="98"/>
                          <a:pt x="20" y="99"/>
                          <a:pt x="21" y="99"/>
                        </a:cubicBezTo>
                        <a:cubicBezTo>
                          <a:pt x="21" y="99"/>
                          <a:pt x="21" y="99"/>
                          <a:pt x="21" y="100"/>
                        </a:cubicBezTo>
                        <a:cubicBezTo>
                          <a:pt x="34" y="107"/>
                          <a:pt x="34" y="107"/>
                          <a:pt x="34" y="107"/>
                        </a:cubicBezTo>
                        <a:cubicBezTo>
                          <a:pt x="35" y="107"/>
                          <a:pt x="36" y="107"/>
                          <a:pt x="37" y="107"/>
                        </a:cubicBezTo>
                        <a:cubicBezTo>
                          <a:pt x="38" y="107"/>
                          <a:pt x="38" y="106"/>
                          <a:pt x="39" y="106"/>
                        </a:cubicBezTo>
                        <a:cubicBezTo>
                          <a:pt x="44" y="95"/>
                          <a:pt x="44" y="95"/>
                          <a:pt x="44" y="95"/>
                        </a:cubicBezTo>
                        <a:cubicBezTo>
                          <a:pt x="49" y="97"/>
                          <a:pt x="49" y="97"/>
                          <a:pt x="49" y="97"/>
                        </a:cubicBezTo>
                        <a:cubicBezTo>
                          <a:pt x="50" y="108"/>
                          <a:pt x="50" y="108"/>
                          <a:pt x="50" y="108"/>
                        </a:cubicBezTo>
                        <a:cubicBezTo>
                          <a:pt x="50" y="109"/>
                          <a:pt x="51" y="110"/>
                          <a:pt x="51" y="111"/>
                        </a:cubicBezTo>
                        <a:cubicBezTo>
                          <a:pt x="52" y="111"/>
                          <a:pt x="53" y="111"/>
                          <a:pt x="54" y="111"/>
                        </a:cubicBezTo>
                        <a:cubicBezTo>
                          <a:pt x="69" y="110"/>
                          <a:pt x="69" y="110"/>
                          <a:pt x="69" y="110"/>
                        </a:cubicBezTo>
                        <a:cubicBezTo>
                          <a:pt x="69" y="109"/>
                          <a:pt x="70" y="109"/>
                          <a:pt x="71" y="108"/>
                        </a:cubicBezTo>
                        <a:cubicBezTo>
                          <a:pt x="71" y="108"/>
                          <a:pt x="71" y="107"/>
                          <a:pt x="71" y="106"/>
                        </a:cubicBezTo>
                        <a:cubicBezTo>
                          <a:pt x="70" y="94"/>
                          <a:pt x="70" y="94"/>
                          <a:pt x="70" y="94"/>
                        </a:cubicBezTo>
                        <a:cubicBezTo>
                          <a:pt x="74" y="93"/>
                          <a:pt x="74" y="93"/>
                          <a:pt x="74" y="93"/>
                        </a:cubicBezTo>
                        <a:cubicBezTo>
                          <a:pt x="82" y="101"/>
                          <a:pt x="82" y="101"/>
                          <a:pt x="82" y="101"/>
                        </a:cubicBezTo>
                        <a:cubicBezTo>
                          <a:pt x="83" y="102"/>
                          <a:pt x="84" y="102"/>
                          <a:pt x="84" y="102"/>
                        </a:cubicBezTo>
                        <a:cubicBezTo>
                          <a:pt x="85" y="102"/>
                          <a:pt x="86" y="102"/>
                          <a:pt x="87" y="102"/>
                        </a:cubicBezTo>
                        <a:cubicBezTo>
                          <a:pt x="98" y="92"/>
                          <a:pt x="98" y="92"/>
                          <a:pt x="98" y="92"/>
                        </a:cubicBezTo>
                        <a:cubicBezTo>
                          <a:pt x="98" y="91"/>
                          <a:pt x="99" y="90"/>
                          <a:pt x="99" y="89"/>
                        </a:cubicBezTo>
                        <a:close/>
                        <a:moveTo>
                          <a:pt x="66" y="67"/>
                        </a:moveTo>
                        <a:cubicBezTo>
                          <a:pt x="59" y="72"/>
                          <a:pt x="50" y="72"/>
                          <a:pt x="44" y="66"/>
                        </a:cubicBezTo>
                        <a:cubicBezTo>
                          <a:pt x="39" y="60"/>
                          <a:pt x="39" y="50"/>
                          <a:pt x="45" y="45"/>
                        </a:cubicBezTo>
                        <a:cubicBezTo>
                          <a:pt x="51" y="39"/>
                          <a:pt x="61" y="39"/>
                          <a:pt x="67" y="46"/>
                        </a:cubicBezTo>
                        <a:cubicBezTo>
                          <a:pt x="72" y="52"/>
                          <a:pt x="72" y="61"/>
                          <a:pt x="66" y="6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609431"/>
                    <a:endParaRPr lang="en-US" sz="2400">
                      <a:solidFill>
                        <a:srgbClr val="000000"/>
                      </a:solidFill>
                      <a:latin typeface="Arial"/>
                    </a:endParaRPr>
                  </a:p>
                </p:txBody>
              </p:sp>
            </p:grpSp>
          </p:grpSp>
          <p:pic>
            <p:nvPicPr>
              <p:cNvPr id="40" name="Picture 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9866" t="14451" r="2234" b="17605"/>
              <a:stretch/>
            </p:blipFill>
            <p:spPr bwMode="auto">
              <a:xfrm>
                <a:off x="6971090" y="1614686"/>
                <a:ext cx="622200" cy="80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grpSp>
      <p:grpSp>
        <p:nvGrpSpPr>
          <p:cNvPr id="22" name="Group 21"/>
          <p:cNvGrpSpPr/>
          <p:nvPr/>
        </p:nvGrpSpPr>
        <p:grpSpPr>
          <a:xfrm>
            <a:off x="1209391" y="5088639"/>
            <a:ext cx="4569956" cy="1436359"/>
            <a:chOff x="907042" y="3727574"/>
            <a:chExt cx="3427467" cy="1077269"/>
          </a:xfrm>
        </p:grpSpPr>
        <p:sp>
          <p:nvSpPr>
            <p:cNvPr id="167" name="Text Placeholder 23"/>
            <p:cNvSpPr txBox="1">
              <a:spLocks/>
            </p:cNvSpPr>
            <p:nvPr/>
          </p:nvSpPr>
          <p:spPr>
            <a:xfrm>
              <a:off x="907042" y="3727574"/>
              <a:ext cx="3427467" cy="1077269"/>
            </a:xfrm>
            <a:prstGeom prst="rect">
              <a:avLst/>
            </a:prstGeom>
          </p:spPr>
          <p:txBody>
            <a:bodyPr anchor="ctr"/>
            <a:lstStyle>
              <a:lvl1pPr marL="171452" indent="-171452" algn="l" defTabSz="685805"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59955" indent="-215973" algn="l" defTabSz="685805"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1946" indent="-171429" algn="l" defTabSz="685805"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3937" indent="-171429" algn="l" defTabSz="685805"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5928" indent="-171429" algn="l" defTabSz="685805"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3892" indent="-171452" algn="l" defTabSz="685805"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83" indent="-171429" algn="l" defTabSz="685805"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320" indent="0" algn="l" defTabSz="685805" rtl="0" eaLnBrk="1" latinLnBrk="0" hangingPunct="1">
                <a:spcBef>
                  <a:spcPct val="20000"/>
                </a:spcBef>
                <a:buFont typeface="Arial" pitchFamily="34" charset="0"/>
                <a:buNone/>
                <a:defRPr sz="1500" kern="1200">
                  <a:solidFill>
                    <a:schemeClr val="tx1"/>
                  </a:solidFill>
                  <a:latin typeface="+mn-lt"/>
                  <a:ea typeface="+mn-ea"/>
                  <a:cs typeface="+mn-cs"/>
                </a:defRPr>
              </a:lvl8pPr>
              <a:lvl9pPr marL="2914675" indent="-171452" algn="l" defTabSz="68580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spcBef>
                  <a:spcPts val="800"/>
                </a:spcBef>
                <a:buClr>
                  <a:srgbClr val="FFFFFF"/>
                </a:buClr>
                <a:buNone/>
              </a:pPr>
              <a:r>
                <a:rPr sz="1900">
                  <a:solidFill>
                    <a:srgbClr val="FFFFFF"/>
                  </a:solidFill>
                  <a:latin typeface="Arial"/>
                </a:rPr>
                <a:t>There is no shared </a:t>
              </a:r>
              <a:br>
                <a:rPr sz="1900">
                  <a:solidFill>
                    <a:srgbClr val="FFFFFF"/>
                  </a:solidFill>
                  <a:latin typeface="Arial"/>
                </a:rPr>
              </a:br>
              <a:r>
                <a:rPr sz="1900">
                  <a:solidFill>
                    <a:srgbClr val="FFFFFF"/>
                  </a:solidFill>
                  <a:latin typeface="Arial"/>
                </a:rPr>
                <a:t>architectural model.</a:t>
              </a:r>
            </a:p>
          </p:txBody>
        </p:sp>
        <p:grpSp>
          <p:nvGrpSpPr>
            <p:cNvPr id="169" name="Group 168"/>
            <p:cNvGrpSpPr/>
            <p:nvPr/>
          </p:nvGrpSpPr>
          <p:grpSpPr>
            <a:xfrm>
              <a:off x="2748949" y="4344852"/>
              <a:ext cx="270233" cy="337261"/>
              <a:chOff x="2749550" y="1158875"/>
              <a:chExt cx="3641725" cy="4545013"/>
            </a:xfrm>
            <a:solidFill>
              <a:srgbClr val="000000"/>
            </a:solidFill>
          </p:grpSpPr>
          <p:sp>
            <p:nvSpPr>
              <p:cNvPr id="170" name="Freeform 76"/>
              <p:cNvSpPr>
                <a:spLocks/>
              </p:cNvSpPr>
              <p:nvPr/>
            </p:nvSpPr>
            <p:spPr bwMode="auto">
              <a:xfrm>
                <a:off x="3622675" y="1158875"/>
                <a:ext cx="1893888" cy="2422525"/>
              </a:xfrm>
              <a:custGeom>
                <a:avLst/>
                <a:gdLst>
                  <a:gd name="T0" fmla="*/ 58 w 505"/>
                  <a:gd name="T1" fmla="*/ 501 h 646"/>
                  <a:gd name="T2" fmla="*/ 253 w 505"/>
                  <a:gd name="T3" fmla="*/ 646 h 646"/>
                  <a:gd name="T4" fmla="*/ 448 w 505"/>
                  <a:gd name="T5" fmla="*/ 501 h 646"/>
                  <a:gd name="T6" fmla="*/ 485 w 505"/>
                  <a:gd name="T7" fmla="*/ 358 h 646"/>
                  <a:gd name="T8" fmla="*/ 459 w 505"/>
                  <a:gd name="T9" fmla="*/ 131 h 646"/>
                  <a:gd name="T10" fmla="*/ 253 w 505"/>
                  <a:gd name="T11" fmla="*/ 0 h 646"/>
                  <a:gd name="T12" fmla="*/ 47 w 505"/>
                  <a:gd name="T13" fmla="*/ 131 h 646"/>
                  <a:gd name="T14" fmla="*/ 20 w 505"/>
                  <a:gd name="T15" fmla="*/ 358 h 646"/>
                  <a:gd name="T16" fmla="*/ 58 w 505"/>
                  <a:gd name="T17" fmla="*/ 501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5" h="646">
                    <a:moveTo>
                      <a:pt x="58" y="501"/>
                    </a:moveTo>
                    <a:cubicBezTo>
                      <a:pt x="80" y="589"/>
                      <a:pt x="166" y="646"/>
                      <a:pt x="253" y="646"/>
                    </a:cubicBezTo>
                    <a:cubicBezTo>
                      <a:pt x="339" y="646"/>
                      <a:pt x="425" y="589"/>
                      <a:pt x="448" y="501"/>
                    </a:cubicBezTo>
                    <a:cubicBezTo>
                      <a:pt x="485" y="358"/>
                      <a:pt x="485" y="358"/>
                      <a:pt x="485" y="358"/>
                    </a:cubicBezTo>
                    <a:cubicBezTo>
                      <a:pt x="505" y="281"/>
                      <a:pt x="496" y="199"/>
                      <a:pt x="459" y="131"/>
                    </a:cubicBezTo>
                    <a:cubicBezTo>
                      <a:pt x="417" y="53"/>
                      <a:pt x="343" y="0"/>
                      <a:pt x="253" y="0"/>
                    </a:cubicBezTo>
                    <a:cubicBezTo>
                      <a:pt x="163" y="0"/>
                      <a:pt x="89" y="53"/>
                      <a:pt x="47" y="131"/>
                    </a:cubicBezTo>
                    <a:cubicBezTo>
                      <a:pt x="10" y="199"/>
                      <a:pt x="0" y="281"/>
                      <a:pt x="20" y="358"/>
                    </a:cubicBezTo>
                    <a:lnTo>
                      <a:pt x="58" y="501"/>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a:extLst/>
            </p:spPr>
            <p:txBody>
              <a:bodyPr vert="horz" wrap="square" lIns="21238" tIns="10632" rIns="21238" bIns="10632" numCol="1" anchor="t" anchorCtr="0" compatLnSpc="1">
                <a:prstTxWarp prst="textNoShape">
                  <a:avLst/>
                </a:prstTxWarp>
              </a:bodyPr>
              <a:lstStyle/>
              <a:p>
                <a:pPr defTabSz="283174"/>
                <a:endParaRPr lang="en-US" sz="2400">
                  <a:solidFill>
                    <a:srgbClr val="000000"/>
                  </a:solidFill>
                  <a:latin typeface="Arial"/>
                </a:endParaRPr>
              </a:p>
            </p:txBody>
          </p:sp>
          <p:sp>
            <p:nvSpPr>
              <p:cNvPr id="171" name="Freeform 77"/>
              <p:cNvSpPr>
                <a:spLocks/>
              </p:cNvSpPr>
              <p:nvPr/>
            </p:nvSpPr>
            <p:spPr bwMode="auto">
              <a:xfrm>
                <a:off x="2749550" y="3886200"/>
                <a:ext cx="3641725" cy="1817688"/>
              </a:xfrm>
              <a:custGeom>
                <a:avLst/>
                <a:gdLst>
                  <a:gd name="T0" fmla="*/ 931 w 971"/>
                  <a:gd name="T1" fmla="*/ 105 h 485"/>
                  <a:gd name="T2" fmla="*/ 478 w 971"/>
                  <a:gd name="T3" fmla="*/ 0 h 485"/>
                  <a:gd name="T4" fmla="*/ 40 w 971"/>
                  <a:gd name="T5" fmla="*/ 99 h 485"/>
                  <a:gd name="T6" fmla="*/ 0 w 971"/>
                  <a:gd name="T7" fmla="*/ 485 h 485"/>
                  <a:gd name="T8" fmla="*/ 971 w 971"/>
                  <a:gd name="T9" fmla="*/ 485 h 485"/>
                  <a:gd name="T10" fmla="*/ 931 w 971"/>
                  <a:gd name="T11" fmla="*/ 105 h 485"/>
                </a:gdLst>
                <a:ahLst/>
                <a:cxnLst>
                  <a:cxn ang="0">
                    <a:pos x="T0" y="T1"/>
                  </a:cxn>
                  <a:cxn ang="0">
                    <a:pos x="T2" y="T3"/>
                  </a:cxn>
                  <a:cxn ang="0">
                    <a:pos x="T4" y="T5"/>
                  </a:cxn>
                  <a:cxn ang="0">
                    <a:pos x="T6" y="T7"/>
                  </a:cxn>
                  <a:cxn ang="0">
                    <a:pos x="T8" y="T9"/>
                  </a:cxn>
                  <a:cxn ang="0">
                    <a:pos x="T10" y="T11"/>
                  </a:cxn>
                </a:cxnLst>
                <a:rect l="0" t="0" r="r" b="b"/>
                <a:pathLst>
                  <a:path w="971" h="485">
                    <a:moveTo>
                      <a:pt x="931" y="105"/>
                    </a:moveTo>
                    <a:cubicBezTo>
                      <a:pt x="785" y="40"/>
                      <a:pt x="677" y="0"/>
                      <a:pt x="478" y="0"/>
                    </a:cubicBezTo>
                    <a:cubicBezTo>
                      <a:pt x="286" y="0"/>
                      <a:pt x="183" y="37"/>
                      <a:pt x="40" y="99"/>
                    </a:cubicBezTo>
                    <a:cubicBezTo>
                      <a:pt x="40" y="99"/>
                      <a:pt x="20" y="274"/>
                      <a:pt x="0" y="485"/>
                    </a:cubicBezTo>
                    <a:cubicBezTo>
                      <a:pt x="971" y="485"/>
                      <a:pt x="971" y="485"/>
                      <a:pt x="971" y="485"/>
                    </a:cubicBezTo>
                    <a:lnTo>
                      <a:pt x="931" y="105"/>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a:extLst/>
            </p:spPr>
            <p:txBody>
              <a:bodyPr vert="horz" wrap="square" lIns="21238" tIns="10632" rIns="21238" bIns="10632" numCol="1" anchor="t" anchorCtr="0" compatLnSpc="1">
                <a:prstTxWarp prst="textNoShape">
                  <a:avLst/>
                </a:prstTxWarp>
              </a:bodyPr>
              <a:lstStyle/>
              <a:p>
                <a:pPr defTabSz="283174"/>
                <a:endParaRPr lang="en-US" sz="2400">
                  <a:solidFill>
                    <a:srgbClr val="000000"/>
                  </a:solidFill>
                  <a:latin typeface="Arial"/>
                </a:endParaRPr>
              </a:p>
            </p:txBody>
          </p:sp>
        </p:grpSp>
        <p:grpSp>
          <p:nvGrpSpPr>
            <p:cNvPr id="172" name="Group 171"/>
            <p:cNvGrpSpPr/>
            <p:nvPr/>
          </p:nvGrpSpPr>
          <p:grpSpPr>
            <a:xfrm>
              <a:off x="3074272" y="4344852"/>
              <a:ext cx="270233" cy="337261"/>
              <a:chOff x="2749550" y="1158875"/>
              <a:chExt cx="3641725" cy="4545013"/>
            </a:xfrm>
            <a:solidFill>
              <a:srgbClr val="000000"/>
            </a:solidFill>
          </p:grpSpPr>
          <p:sp>
            <p:nvSpPr>
              <p:cNvPr id="173" name="Freeform 76"/>
              <p:cNvSpPr>
                <a:spLocks/>
              </p:cNvSpPr>
              <p:nvPr/>
            </p:nvSpPr>
            <p:spPr bwMode="auto">
              <a:xfrm>
                <a:off x="3622675" y="1158875"/>
                <a:ext cx="1893888" cy="2422525"/>
              </a:xfrm>
              <a:custGeom>
                <a:avLst/>
                <a:gdLst>
                  <a:gd name="T0" fmla="*/ 58 w 505"/>
                  <a:gd name="T1" fmla="*/ 501 h 646"/>
                  <a:gd name="T2" fmla="*/ 253 w 505"/>
                  <a:gd name="T3" fmla="*/ 646 h 646"/>
                  <a:gd name="T4" fmla="*/ 448 w 505"/>
                  <a:gd name="T5" fmla="*/ 501 h 646"/>
                  <a:gd name="T6" fmla="*/ 485 w 505"/>
                  <a:gd name="T7" fmla="*/ 358 h 646"/>
                  <a:gd name="T8" fmla="*/ 459 w 505"/>
                  <a:gd name="T9" fmla="*/ 131 h 646"/>
                  <a:gd name="T10" fmla="*/ 253 w 505"/>
                  <a:gd name="T11" fmla="*/ 0 h 646"/>
                  <a:gd name="T12" fmla="*/ 47 w 505"/>
                  <a:gd name="T13" fmla="*/ 131 h 646"/>
                  <a:gd name="T14" fmla="*/ 20 w 505"/>
                  <a:gd name="T15" fmla="*/ 358 h 646"/>
                  <a:gd name="T16" fmla="*/ 58 w 505"/>
                  <a:gd name="T17" fmla="*/ 501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5" h="646">
                    <a:moveTo>
                      <a:pt x="58" y="501"/>
                    </a:moveTo>
                    <a:cubicBezTo>
                      <a:pt x="80" y="589"/>
                      <a:pt x="166" y="646"/>
                      <a:pt x="253" y="646"/>
                    </a:cubicBezTo>
                    <a:cubicBezTo>
                      <a:pt x="339" y="646"/>
                      <a:pt x="425" y="589"/>
                      <a:pt x="448" y="501"/>
                    </a:cubicBezTo>
                    <a:cubicBezTo>
                      <a:pt x="485" y="358"/>
                      <a:pt x="485" y="358"/>
                      <a:pt x="485" y="358"/>
                    </a:cubicBezTo>
                    <a:cubicBezTo>
                      <a:pt x="505" y="281"/>
                      <a:pt x="496" y="199"/>
                      <a:pt x="459" y="131"/>
                    </a:cubicBezTo>
                    <a:cubicBezTo>
                      <a:pt x="417" y="53"/>
                      <a:pt x="343" y="0"/>
                      <a:pt x="253" y="0"/>
                    </a:cubicBezTo>
                    <a:cubicBezTo>
                      <a:pt x="163" y="0"/>
                      <a:pt x="89" y="53"/>
                      <a:pt x="47" y="131"/>
                    </a:cubicBezTo>
                    <a:cubicBezTo>
                      <a:pt x="10" y="199"/>
                      <a:pt x="0" y="281"/>
                      <a:pt x="20" y="358"/>
                    </a:cubicBezTo>
                    <a:lnTo>
                      <a:pt x="58" y="501"/>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a:extLst/>
            </p:spPr>
            <p:txBody>
              <a:bodyPr vert="horz" wrap="square" lIns="21238" tIns="10632" rIns="21238" bIns="10632" numCol="1" anchor="t" anchorCtr="0" compatLnSpc="1">
                <a:prstTxWarp prst="textNoShape">
                  <a:avLst/>
                </a:prstTxWarp>
              </a:bodyPr>
              <a:lstStyle/>
              <a:p>
                <a:pPr defTabSz="283174"/>
                <a:endParaRPr lang="en-US" sz="2400">
                  <a:solidFill>
                    <a:srgbClr val="000000"/>
                  </a:solidFill>
                  <a:latin typeface="Arial"/>
                </a:endParaRPr>
              </a:p>
            </p:txBody>
          </p:sp>
          <p:sp>
            <p:nvSpPr>
              <p:cNvPr id="174" name="Freeform 77"/>
              <p:cNvSpPr>
                <a:spLocks/>
              </p:cNvSpPr>
              <p:nvPr/>
            </p:nvSpPr>
            <p:spPr bwMode="auto">
              <a:xfrm>
                <a:off x="2749550" y="3886200"/>
                <a:ext cx="3641725" cy="1817688"/>
              </a:xfrm>
              <a:custGeom>
                <a:avLst/>
                <a:gdLst>
                  <a:gd name="T0" fmla="*/ 931 w 971"/>
                  <a:gd name="T1" fmla="*/ 105 h 485"/>
                  <a:gd name="T2" fmla="*/ 478 w 971"/>
                  <a:gd name="T3" fmla="*/ 0 h 485"/>
                  <a:gd name="T4" fmla="*/ 40 w 971"/>
                  <a:gd name="T5" fmla="*/ 99 h 485"/>
                  <a:gd name="T6" fmla="*/ 0 w 971"/>
                  <a:gd name="T7" fmla="*/ 485 h 485"/>
                  <a:gd name="T8" fmla="*/ 971 w 971"/>
                  <a:gd name="T9" fmla="*/ 485 h 485"/>
                  <a:gd name="T10" fmla="*/ 931 w 971"/>
                  <a:gd name="T11" fmla="*/ 105 h 485"/>
                </a:gdLst>
                <a:ahLst/>
                <a:cxnLst>
                  <a:cxn ang="0">
                    <a:pos x="T0" y="T1"/>
                  </a:cxn>
                  <a:cxn ang="0">
                    <a:pos x="T2" y="T3"/>
                  </a:cxn>
                  <a:cxn ang="0">
                    <a:pos x="T4" y="T5"/>
                  </a:cxn>
                  <a:cxn ang="0">
                    <a:pos x="T6" y="T7"/>
                  </a:cxn>
                  <a:cxn ang="0">
                    <a:pos x="T8" y="T9"/>
                  </a:cxn>
                  <a:cxn ang="0">
                    <a:pos x="T10" y="T11"/>
                  </a:cxn>
                </a:cxnLst>
                <a:rect l="0" t="0" r="r" b="b"/>
                <a:pathLst>
                  <a:path w="971" h="485">
                    <a:moveTo>
                      <a:pt x="931" y="105"/>
                    </a:moveTo>
                    <a:cubicBezTo>
                      <a:pt x="785" y="40"/>
                      <a:pt x="677" y="0"/>
                      <a:pt x="478" y="0"/>
                    </a:cubicBezTo>
                    <a:cubicBezTo>
                      <a:pt x="286" y="0"/>
                      <a:pt x="183" y="37"/>
                      <a:pt x="40" y="99"/>
                    </a:cubicBezTo>
                    <a:cubicBezTo>
                      <a:pt x="40" y="99"/>
                      <a:pt x="20" y="274"/>
                      <a:pt x="0" y="485"/>
                    </a:cubicBezTo>
                    <a:cubicBezTo>
                      <a:pt x="971" y="485"/>
                      <a:pt x="971" y="485"/>
                      <a:pt x="971" y="485"/>
                    </a:cubicBezTo>
                    <a:lnTo>
                      <a:pt x="931" y="105"/>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a:extLst/>
            </p:spPr>
            <p:txBody>
              <a:bodyPr vert="horz" wrap="square" lIns="21238" tIns="10632" rIns="21238" bIns="10632" numCol="1" anchor="t" anchorCtr="0" compatLnSpc="1">
                <a:prstTxWarp prst="textNoShape">
                  <a:avLst/>
                </a:prstTxWarp>
              </a:bodyPr>
              <a:lstStyle/>
              <a:p>
                <a:pPr defTabSz="283174"/>
                <a:endParaRPr lang="en-US" sz="2400">
                  <a:solidFill>
                    <a:srgbClr val="000000"/>
                  </a:solidFill>
                  <a:latin typeface="Arial"/>
                </a:endParaRPr>
              </a:p>
            </p:txBody>
          </p:sp>
        </p:grpSp>
        <p:grpSp>
          <p:nvGrpSpPr>
            <p:cNvPr id="175" name="Group 174"/>
            <p:cNvGrpSpPr/>
            <p:nvPr/>
          </p:nvGrpSpPr>
          <p:grpSpPr>
            <a:xfrm>
              <a:off x="3399595" y="4344852"/>
              <a:ext cx="270233" cy="337261"/>
              <a:chOff x="2749550" y="1158875"/>
              <a:chExt cx="3641725" cy="4545013"/>
            </a:xfrm>
            <a:solidFill>
              <a:srgbClr val="000000"/>
            </a:solidFill>
          </p:grpSpPr>
          <p:sp>
            <p:nvSpPr>
              <p:cNvPr id="176" name="Freeform 76"/>
              <p:cNvSpPr>
                <a:spLocks/>
              </p:cNvSpPr>
              <p:nvPr/>
            </p:nvSpPr>
            <p:spPr bwMode="auto">
              <a:xfrm>
                <a:off x="3622675" y="1158875"/>
                <a:ext cx="1893888" cy="2422525"/>
              </a:xfrm>
              <a:custGeom>
                <a:avLst/>
                <a:gdLst>
                  <a:gd name="T0" fmla="*/ 58 w 505"/>
                  <a:gd name="T1" fmla="*/ 501 h 646"/>
                  <a:gd name="T2" fmla="*/ 253 w 505"/>
                  <a:gd name="T3" fmla="*/ 646 h 646"/>
                  <a:gd name="T4" fmla="*/ 448 w 505"/>
                  <a:gd name="T5" fmla="*/ 501 h 646"/>
                  <a:gd name="T6" fmla="*/ 485 w 505"/>
                  <a:gd name="T7" fmla="*/ 358 h 646"/>
                  <a:gd name="T8" fmla="*/ 459 w 505"/>
                  <a:gd name="T9" fmla="*/ 131 h 646"/>
                  <a:gd name="T10" fmla="*/ 253 w 505"/>
                  <a:gd name="T11" fmla="*/ 0 h 646"/>
                  <a:gd name="T12" fmla="*/ 47 w 505"/>
                  <a:gd name="T13" fmla="*/ 131 h 646"/>
                  <a:gd name="T14" fmla="*/ 20 w 505"/>
                  <a:gd name="T15" fmla="*/ 358 h 646"/>
                  <a:gd name="T16" fmla="*/ 58 w 505"/>
                  <a:gd name="T17" fmla="*/ 501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5" h="646">
                    <a:moveTo>
                      <a:pt x="58" y="501"/>
                    </a:moveTo>
                    <a:cubicBezTo>
                      <a:pt x="80" y="589"/>
                      <a:pt x="166" y="646"/>
                      <a:pt x="253" y="646"/>
                    </a:cubicBezTo>
                    <a:cubicBezTo>
                      <a:pt x="339" y="646"/>
                      <a:pt x="425" y="589"/>
                      <a:pt x="448" y="501"/>
                    </a:cubicBezTo>
                    <a:cubicBezTo>
                      <a:pt x="485" y="358"/>
                      <a:pt x="485" y="358"/>
                      <a:pt x="485" y="358"/>
                    </a:cubicBezTo>
                    <a:cubicBezTo>
                      <a:pt x="505" y="281"/>
                      <a:pt x="496" y="199"/>
                      <a:pt x="459" y="131"/>
                    </a:cubicBezTo>
                    <a:cubicBezTo>
                      <a:pt x="417" y="53"/>
                      <a:pt x="343" y="0"/>
                      <a:pt x="253" y="0"/>
                    </a:cubicBezTo>
                    <a:cubicBezTo>
                      <a:pt x="163" y="0"/>
                      <a:pt x="89" y="53"/>
                      <a:pt x="47" y="131"/>
                    </a:cubicBezTo>
                    <a:cubicBezTo>
                      <a:pt x="10" y="199"/>
                      <a:pt x="0" y="281"/>
                      <a:pt x="20" y="358"/>
                    </a:cubicBezTo>
                    <a:lnTo>
                      <a:pt x="58" y="501"/>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a:extLst/>
            </p:spPr>
            <p:txBody>
              <a:bodyPr vert="horz" wrap="square" lIns="21238" tIns="10632" rIns="21238" bIns="10632" numCol="1" anchor="t" anchorCtr="0" compatLnSpc="1">
                <a:prstTxWarp prst="textNoShape">
                  <a:avLst/>
                </a:prstTxWarp>
              </a:bodyPr>
              <a:lstStyle/>
              <a:p>
                <a:pPr defTabSz="283174"/>
                <a:endParaRPr lang="en-US" sz="2400">
                  <a:solidFill>
                    <a:srgbClr val="000000"/>
                  </a:solidFill>
                  <a:latin typeface="Arial"/>
                </a:endParaRPr>
              </a:p>
            </p:txBody>
          </p:sp>
          <p:sp>
            <p:nvSpPr>
              <p:cNvPr id="177" name="Freeform 77"/>
              <p:cNvSpPr>
                <a:spLocks/>
              </p:cNvSpPr>
              <p:nvPr/>
            </p:nvSpPr>
            <p:spPr bwMode="auto">
              <a:xfrm>
                <a:off x="2749550" y="3886200"/>
                <a:ext cx="3641725" cy="1817688"/>
              </a:xfrm>
              <a:custGeom>
                <a:avLst/>
                <a:gdLst>
                  <a:gd name="T0" fmla="*/ 931 w 971"/>
                  <a:gd name="T1" fmla="*/ 105 h 485"/>
                  <a:gd name="T2" fmla="*/ 478 w 971"/>
                  <a:gd name="T3" fmla="*/ 0 h 485"/>
                  <a:gd name="T4" fmla="*/ 40 w 971"/>
                  <a:gd name="T5" fmla="*/ 99 h 485"/>
                  <a:gd name="T6" fmla="*/ 0 w 971"/>
                  <a:gd name="T7" fmla="*/ 485 h 485"/>
                  <a:gd name="T8" fmla="*/ 971 w 971"/>
                  <a:gd name="T9" fmla="*/ 485 h 485"/>
                  <a:gd name="T10" fmla="*/ 931 w 971"/>
                  <a:gd name="T11" fmla="*/ 105 h 485"/>
                </a:gdLst>
                <a:ahLst/>
                <a:cxnLst>
                  <a:cxn ang="0">
                    <a:pos x="T0" y="T1"/>
                  </a:cxn>
                  <a:cxn ang="0">
                    <a:pos x="T2" y="T3"/>
                  </a:cxn>
                  <a:cxn ang="0">
                    <a:pos x="T4" y="T5"/>
                  </a:cxn>
                  <a:cxn ang="0">
                    <a:pos x="T6" y="T7"/>
                  </a:cxn>
                  <a:cxn ang="0">
                    <a:pos x="T8" y="T9"/>
                  </a:cxn>
                  <a:cxn ang="0">
                    <a:pos x="T10" y="T11"/>
                  </a:cxn>
                </a:cxnLst>
                <a:rect l="0" t="0" r="r" b="b"/>
                <a:pathLst>
                  <a:path w="971" h="485">
                    <a:moveTo>
                      <a:pt x="931" y="105"/>
                    </a:moveTo>
                    <a:cubicBezTo>
                      <a:pt x="785" y="40"/>
                      <a:pt x="677" y="0"/>
                      <a:pt x="478" y="0"/>
                    </a:cubicBezTo>
                    <a:cubicBezTo>
                      <a:pt x="286" y="0"/>
                      <a:pt x="183" y="37"/>
                      <a:pt x="40" y="99"/>
                    </a:cubicBezTo>
                    <a:cubicBezTo>
                      <a:pt x="40" y="99"/>
                      <a:pt x="20" y="274"/>
                      <a:pt x="0" y="485"/>
                    </a:cubicBezTo>
                    <a:cubicBezTo>
                      <a:pt x="971" y="485"/>
                      <a:pt x="971" y="485"/>
                      <a:pt x="971" y="485"/>
                    </a:cubicBezTo>
                    <a:lnTo>
                      <a:pt x="931" y="105"/>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a:extLst/>
            </p:spPr>
            <p:txBody>
              <a:bodyPr vert="horz" wrap="square" lIns="21238" tIns="10632" rIns="21238" bIns="10632" numCol="1" anchor="t" anchorCtr="0" compatLnSpc="1">
                <a:prstTxWarp prst="textNoShape">
                  <a:avLst/>
                </a:prstTxWarp>
              </a:bodyPr>
              <a:lstStyle/>
              <a:p>
                <a:pPr defTabSz="283174"/>
                <a:endParaRPr lang="en-US" sz="2400">
                  <a:solidFill>
                    <a:srgbClr val="000000"/>
                  </a:solidFill>
                  <a:latin typeface="Arial"/>
                </a:endParaRPr>
              </a:p>
            </p:txBody>
          </p:sp>
        </p:grpSp>
        <p:grpSp>
          <p:nvGrpSpPr>
            <p:cNvPr id="178" name="Group 177"/>
            <p:cNvGrpSpPr/>
            <p:nvPr/>
          </p:nvGrpSpPr>
          <p:grpSpPr>
            <a:xfrm>
              <a:off x="3724917" y="4344852"/>
              <a:ext cx="270233" cy="337261"/>
              <a:chOff x="2749550" y="1158875"/>
              <a:chExt cx="3641725" cy="4545013"/>
            </a:xfrm>
            <a:solidFill>
              <a:srgbClr val="000000"/>
            </a:solidFill>
          </p:grpSpPr>
          <p:sp>
            <p:nvSpPr>
              <p:cNvPr id="179" name="Freeform 76"/>
              <p:cNvSpPr>
                <a:spLocks/>
              </p:cNvSpPr>
              <p:nvPr/>
            </p:nvSpPr>
            <p:spPr bwMode="auto">
              <a:xfrm>
                <a:off x="3622675" y="1158875"/>
                <a:ext cx="1893888" cy="2422525"/>
              </a:xfrm>
              <a:custGeom>
                <a:avLst/>
                <a:gdLst>
                  <a:gd name="T0" fmla="*/ 58 w 505"/>
                  <a:gd name="T1" fmla="*/ 501 h 646"/>
                  <a:gd name="T2" fmla="*/ 253 w 505"/>
                  <a:gd name="T3" fmla="*/ 646 h 646"/>
                  <a:gd name="T4" fmla="*/ 448 w 505"/>
                  <a:gd name="T5" fmla="*/ 501 h 646"/>
                  <a:gd name="T6" fmla="*/ 485 w 505"/>
                  <a:gd name="T7" fmla="*/ 358 h 646"/>
                  <a:gd name="T8" fmla="*/ 459 w 505"/>
                  <a:gd name="T9" fmla="*/ 131 h 646"/>
                  <a:gd name="T10" fmla="*/ 253 w 505"/>
                  <a:gd name="T11" fmla="*/ 0 h 646"/>
                  <a:gd name="T12" fmla="*/ 47 w 505"/>
                  <a:gd name="T13" fmla="*/ 131 h 646"/>
                  <a:gd name="T14" fmla="*/ 20 w 505"/>
                  <a:gd name="T15" fmla="*/ 358 h 646"/>
                  <a:gd name="T16" fmla="*/ 58 w 505"/>
                  <a:gd name="T17" fmla="*/ 501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5" h="646">
                    <a:moveTo>
                      <a:pt x="58" y="501"/>
                    </a:moveTo>
                    <a:cubicBezTo>
                      <a:pt x="80" y="589"/>
                      <a:pt x="166" y="646"/>
                      <a:pt x="253" y="646"/>
                    </a:cubicBezTo>
                    <a:cubicBezTo>
                      <a:pt x="339" y="646"/>
                      <a:pt x="425" y="589"/>
                      <a:pt x="448" y="501"/>
                    </a:cubicBezTo>
                    <a:cubicBezTo>
                      <a:pt x="485" y="358"/>
                      <a:pt x="485" y="358"/>
                      <a:pt x="485" y="358"/>
                    </a:cubicBezTo>
                    <a:cubicBezTo>
                      <a:pt x="505" y="281"/>
                      <a:pt x="496" y="199"/>
                      <a:pt x="459" y="131"/>
                    </a:cubicBezTo>
                    <a:cubicBezTo>
                      <a:pt x="417" y="53"/>
                      <a:pt x="343" y="0"/>
                      <a:pt x="253" y="0"/>
                    </a:cubicBezTo>
                    <a:cubicBezTo>
                      <a:pt x="163" y="0"/>
                      <a:pt x="89" y="53"/>
                      <a:pt x="47" y="131"/>
                    </a:cubicBezTo>
                    <a:cubicBezTo>
                      <a:pt x="10" y="199"/>
                      <a:pt x="0" y="281"/>
                      <a:pt x="20" y="358"/>
                    </a:cubicBezTo>
                    <a:lnTo>
                      <a:pt x="58" y="501"/>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a:extLst/>
            </p:spPr>
            <p:txBody>
              <a:bodyPr vert="horz" wrap="square" lIns="21238" tIns="10632" rIns="21238" bIns="10632" numCol="1" anchor="t" anchorCtr="0" compatLnSpc="1">
                <a:prstTxWarp prst="textNoShape">
                  <a:avLst/>
                </a:prstTxWarp>
              </a:bodyPr>
              <a:lstStyle/>
              <a:p>
                <a:pPr defTabSz="283174"/>
                <a:endParaRPr lang="en-US" sz="2400">
                  <a:solidFill>
                    <a:srgbClr val="000000"/>
                  </a:solidFill>
                  <a:latin typeface="Arial"/>
                </a:endParaRPr>
              </a:p>
            </p:txBody>
          </p:sp>
          <p:sp>
            <p:nvSpPr>
              <p:cNvPr id="180" name="Freeform 77"/>
              <p:cNvSpPr>
                <a:spLocks/>
              </p:cNvSpPr>
              <p:nvPr/>
            </p:nvSpPr>
            <p:spPr bwMode="auto">
              <a:xfrm>
                <a:off x="2749550" y="3886200"/>
                <a:ext cx="3641725" cy="1817688"/>
              </a:xfrm>
              <a:custGeom>
                <a:avLst/>
                <a:gdLst>
                  <a:gd name="T0" fmla="*/ 931 w 971"/>
                  <a:gd name="T1" fmla="*/ 105 h 485"/>
                  <a:gd name="T2" fmla="*/ 478 w 971"/>
                  <a:gd name="T3" fmla="*/ 0 h 485"/>
                  <a:gd name="T4" fmla="*/ 40 w 971"/>
                  <a:gd name="T5" fmla="*/ 99 h 485"/>
                  <a:gd name="T6" fmla="*/ 0 w 971"/>
                  <a:gd name="T7" fmla="*/ 485 h 485"/>
                  <a:gd name="T8" fmla="*/ 971 w 971"/>
                  <a:gd name="T9" fmla="*/ 485 h 485"/>
                  <a:gd name="T10" fmla="*/ 931 w 971"/>
                  <a:gd name="T11" fmla="*/ 105 h 485"/>
                </a:gdLst>
                <a:ahLst/>
                <a:cxnLst>
                  <a:cxn ang="0">
                    <a:pos x="T0" y="T1"/>
                  </a:cxn>
                  <a:cxn ang="0">
                    <a:pos x="T2" y="T3"/>
                  </a:cxn>
                  <a:cxn ang="0">
                    <a:pos x="T4" y="T5"/>
                  </a:cxn>
                  <a:cxn ang="0">
                    <a:pos x="T6" y="T7"/>
                  </a:cxn>
                  <a:cxn ang="0">
                    <a:pos x="T8" y="T9"/>
                  </a:cxn>
                  <a:cxn ang="0">
                    <a:pos x="T10" y="T11"/>
                  </a:cxn>
                </a:cxnLst>
                <a:rect l="0" t="0" r="r" b="b"/>
                <a:pathLst>
                  <a:path w="971" h="485">
                    <a:moveTo>
                      <a:pt x="931" y="105"/>
                    </a:moveTo>
                    <a:cubicBezTo>
                      <a:pt x="785" y="40"/>
                      <a:pt x="677" y="0"/>
                      <a:pt x="478" y="0"/>
                    </a:cubicBezTo>
                    <a:cubicBezTo>
                      <a:pt x="286" y="0"/>
                      <a:pt x="183" y="37"/>
                      <a:pt x="40" y="99"/>
                    </a:cubicBezTo>
                    <a:cubicBezTo>
                      <a:pt x="40" y="99"/>
                      <a:pt x="20" y="274"/>
                      <a:pt x="0" y="485"/>
                    </a:cubicBezTo>
                    <a:cubicBezTo>
                      <a:pt x="971" y="485"/>
                      <a:pt x="971" y="485"/>
                      <a:pt x="971" y="485"/>
                    </a:cubicBezTo>
                    <a:lnTo>
                      <a:pt x="931" y="105"/>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a:extLst/>
            </p:spPr>
            <p:txBody>
              <a:bodyPr vert="horz" wrap="square" lIns="21238" tIns="10632" rIns="21238" bIns="10632" numCol="1" anchor="t" anchorCtr="0" compatLnSpc="1">
                <a:prstTxWarp prst="textNoShape">
                  <a:avLst/>
                </a:prstTxWarp>
              </a:bodyPr>
              <a:lstStyle/>
              <a:p>
                <a:pPr defTabSz="283174"/>
                <a:endParaRPr lang="en-US" sz="2400">
                  <a:solidFill>
                    <a:srgbClr val="000000"/>
                  </a:solidFill>
                  <a:latin typeface="Arial"/>
                </a:endParaRPr>
              </a:p>
            </p:txBody>
          </p:sp>
        </p:grpSp>
        <p:grpSp>
          <p:nvGrpSpPr>
            <p:cNvPr id="181" name="Group 180"/>
            <p:cNvGrpSpPr/>
            <p:nvPr/>
          </p:nvGrpSpPr>
          <p:grpSpPr>
            <a:xfrm>
              <a:off x="2748949" y="3920819"/>
              <a:ext cx="270233" cy="337261"/>
              <a:chOff x="2749550" y="1158875"/>
              <a:chExt cx="3641725" cy="4545013"/>
            </a:xfrm>
            <a:solidFill>
              <a:srgbClr val="000000"/>
            </a:solidFill>
          </p:grpSpPr>
          <p:sp>
            <p:nvSpPr>
              <p:cNvPr id="182" name="Freeform 76"/>
              <p:cNvSpPr>
                <a:spLocks/>
              </p:cNvSpPr>
              <p:nvPr/>
            </p:nvSpPr>
            <p:spPr bwMode="auto">
              <a:xfrm>
                <a:off x="3622675" y="1158875"/>
                <a:ext cx="1893888" cy="2422525"/>
              </a:xfrm>
              <a:custGeom>
                <a:avLst/>
                <a:gdLst>
                  <a:gd name="T0" fmla="*/ 58 w 505"/>
                  <a:gd name="T1" fmla="*/ 501 h 646"/>
                  <a:gd name="T2" fmla="*/ 253 w 505"/>
                  <a:gd name="T3" fmla="*/ 646 h 646"/>
                  <a:gd name="T4" fmla="*/ 448 w 505"/>
                  <a:gd name="T5" fmla="*/ 501 h 646"/>
                  <a:gd name="T6" fmla="*/ 485 w 505"/>
                  <a:gd name="T7" fmla="*/ 358 h 646"/>
                  <a:gd name="T8" fmla="*/ 459 w 505"/>
                  <a:gd name="T9" fmla="*/ 131 h 646"/>
                  <a:gd name="T10" fmla="*/ 253 w 505"/>
                  <a:gd name="T11" fmla="*/ 0 h 646"/>
                  <a:gd name="T12" fmla="*/ 47 w 505"/>
                  <a:gd name="T13" fmla="*/ 131 h 646"/>
                  <a:gd name="T14" fmla="*/ 20 w 505"/>
                  <a:gd name="T15" fmla="*/ 358 h 646"/>
                  <a:gd name="T16" fmla="*/ 58 w 505"/>
                  <a:gd name="T17" fmla="*/ 501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5" h="646">
                    <a:moveTo>
                      <a:pt x="58" y="501"/>
                    </a:moveTo>
                    <a:cubicBezTo>
                      <a:pt x="80" y="589"/>
                      <a:pt x="166" y="646"/>
                      <a:pt x="253" y="646"/>
                    </a:cubicBezTo>
                    <a:cubicBezTo>
                      <a:pt x="339" y="646"/>
                      <a:pt x="425" y="589"/>
                      <a:pt x="448" y="501"/>
                    </a:cubicBezTo>
                    <a:cubicBezTo>
                      <a:pt x="485" y="358"/>
                      <a:pt x="485" y="358"/>
                      <a:pt x="485" y="358"/>
                    </a:cubicBezTo>
                    <a:cubicBezTo>
                      <a:pt x="505" y="281"/>
                      <a:pt x="496" y="199"/>
                      <a:pt x="459" y="131"/>
                    </a:cubicBezTo>
                    <a:cubicBezTo>
                      <a:pt x="417" y="53"/>
                      <a:pt x="343" y="0"/>
                      <a:pt x="253" y="0"/>
                    </a:cubicBezTo>
                    <a:cubicBezTo>
                      <a:pt x="163" y="0"/>
                      <a:pt x="89" y="53"/>
                      <a:pt x="47" y="131"/>
                    </a:cubicBezTo>
                    <a:cubicBezTo>
                      <a:pt x="10" y="199"/>
                      <a:pt x="0" y="281"/>
                      <a:pt x="20" y="358"/>
                    </a:cubicBezTo>
                    <a:lnTo>
                      <a:pt x="58" y="501"/>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a:extLst/>
            </p:spPr>
            <p:txBody>
              <a:bodyPr vert="horz" wrap="square" lIns="21238" tIns="10632" rIns="21238" bIns="10632" numCol="1" anchor="t" anchorCtr="0" compatLnSpc="1">
                <a:prstTxWarp prst="textNoShape">
                  <a:avLst/>
                </a:prstTxWarp>
              </a:bodyPr>
              <a:lstStyle/>
              <a:p>
                <a:pPr defTabSz="283174"/>
                <a:endParaRPr lang="en-US" sz="2400">
                  <a:solidFill>
                    <a:srgbClr val="000000"/>
                  </a:solidFill>
                  <a:latin typeface="Arial"/>
                </a:endParaRPr>
              </a:p>
            </p:txBody>
          </p:sp>
          <p:sp>
            <p:nvSpPr>
              <p:cNvPr id="183" name="Freeform 77"/>
              <p:cNvSpPr>
                <a:spLocks/>
              </p:cNvSpPr>
              <p:nvPr/>
            </p:nvSpPr>
            <p:spPr bwMode="auto">
              <a:xfrm>
                <a:off x="2749550" y="3886200"/>
                <a:ext cx="3641725" cy="1817688"/>
              </a:xfrm>
              <a:custGeom>
                <a:avLst/>
                <a:gdLst>
                  <a:gd name="T0" fmla="*/ 931 w 971"/>
                  <a:gd name="T1" fmla="*/ 105 h 485"/>
                  <a:gd name="T2" fmla="*/ 478 w 971"/>
                  <a:gd name="T3" fmla="*/ 0 h 485"/>
                  <a:gd name="T4" fmla="*/ 40 w 971"/>
                  <a:gd name="T5" fmla="*/ 99 h 485"/>
                  <a:gd name="T6" fmla="*/ 0 w 971"/>
                  <a:gd name="T7" fmla="*/ 485 h 485"/>
                  <a:gd name="T8" fmla="*/ 971 w 971"/>
                  <a:gd name="T9" fmla="*/ 485 h 485"/>
                  <a:gd name="T10" fmla="*/ 931 w 971"/>
                  <a:gd name="T11" fmla="*/ 105 h 485"/>
                </a:gdLst>
                <a:ahLst/>
                <a:cxnLst>
                  <a:cxn ang="0">
                    <a:pos x="T0" y="T1"/>
                  </a:cxn>
                  <a:cxn ang="0">
                    <a:pos x="T2" y="T3"/>
                  </a:cxn>
                  <a:cxn ang="0">
                    <a:pos x="T4" y="T5"/>
                  </a:cxn>
                  <a:cxn ang="0">
                    <a:pos x="T6" y="T7"/>
                  </a:cxn>
                  <a:cxn ang="0">
                    <a:pos x="T8" y="T9"/>
                  </a:cxn>
                  <a:cxn ang="0">
                    <a:pos x="T10" y="T11"/>
                  </a:cxn>
                </a:cxnLst>
                <a:rect l="0" t="0" r="r" b="b"/>
                <a:pathLst>
                  <a:path w="971" h="485">
                    <a:moveTo>
                      <a:pt x="931" y="105"/>
                    </a:moveTo>
                    <a:cubicBezTo>
                      <a:pt x="785" y="40"/>
                      <a:pt x="677" y="0"/>
                      <a:pt x="478" y="0"/>
                    </a:cubicBezTo>
                    <a:cubicBezTo>
                      <a:pt x="286" y="0"/>
                      <a:pt x="183" y="37"/>
                      <a:pt x="40" y="99"/>
                    </a:cubicBezTo>
                    <a:cubicBezTo>
                      <a:pt x="40" y="99"/>
                      <a:pt x="20" y="274"/>
                      <a:pt x="0" y="485"/>
                    </a:cubicBezTo>
                    <a:cubicBezTo>
                      <a:pt x="971" y="485"/>
                      <a:pt x="971" y="485"/>
                      <a:pt x="971" y="485"/>
                    </a:cubicBezTo>
                    <a:lnTo>
                      <a:pt x="931" y="105"/>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a:extLst/>
            </p:spPr>
            <p:txBody>
              <a:bodyPr vert="horz" wrap="square" lIns="21238" tIns="10632" rIns="21238" bIns="10632" numCol="1" anchor="t" anchorCtr="0" compatLnSpc="1">
                <a:prstTxWarp prst="textNoShape">
                  <a:avLst/>
                </a:prstTxWarp>
              </a:bodyPr>
              <a:lstStyle/>
              <a:p>
                <a:pPr defTabSz="283174"/>
                <a:endParaRPr lang="en-US" sz="2400">
                  <a:solidFill>
                    <a:srgbClr val="000000"/>
                  </a:solidFill>
                  <a:latin typeface="Arial"/>
                </a:endParaRPr>
              </a:p>
            </p:txBody>
          </p:sp>
        </p:grpSp>
        <p:grpSp>
          <p:nvGrpSpPr>
            <p:cNvPr id="184" name="Group 183"/>
            <p:cNvGrpSpPr/>
            <p:nvPr/>
          </p:nvGrpSpPr>
          <p:grpSpPr>
            <a:xfrm>
              <a:off x="3074272" y="3920819"/>
              <a:ext cx="270233" cy="337261"/>
              <a:chOff x="2749550" y="1158875"/>
              <a:chExt cx="3641725" cy="4545013"/>
            </a:xfrm>
            <a:solidFill>
              <a:srgbClr val="000000"/>
            </a:solidFill>
          </p:grpSpPr>
          <p:sp>
            <p:nvSpPr>
              <p:cNvPr id="185" name="Freeform 76"/>
              <p:cNvSpPr>
                <a:spLocks/>
              </p:cNvSpPr>
              <p:nvPr/>
            </p:nvSpPr>
            <p:spPr bwMode="auto">
              <a:xfrm>
                <a:off x="3622675" y="1158875"/>
                <a:ext cx="1893888" cy="2422525"/>
              </a:xfrm>
              <a:custGeom>
                <a:avLst/>
                <a:gdLst>
                  <a:gd name="T0" fmla="*/ 58 w 505"/>
                  <a:gd name="T1" fmla="*/ 501 h 646"/>
                  <a:gd name="T2" fmla="*/ 253 w 505"/>
                  <a:gd name="T3" fmla="*/ 646 h 646"/>
                  <a:gd name="T4" fmla="*/ 448 w 505"/>
                  <a:gd name="T5" fmla="*/ 501 h 646"/>
                  <a:gd name="T6" fmla="*/ 485 w 505"/>
                  <a:gd name="T7" fmla="*/ 358 h 646"/>
                  <a:gd name="T8" fmla="*/ 459 w 505"/>
                  <a:gd name="T9" fmla="*/ 131 h 646"/>
                  <a:gd name="T10" fmla="*/ 253 w 505"/>
                  <a:gd name="T11" fmla="*/ 0 h 646"/>
                  <a:gd name="T12" fmla="*/ 47 w 505"/>
                  <a:gd name="T13" fmla="*/ 131 h 646"/>
                  <a:gd name="T14" fmla="*/ 20 w 505"/>
                  <a:gd name="T15" fmla="*/ 358 h 646"/>
                  <a:gd name="T16" fmla="*/ 58 w 505"/>
                  <a:gd name="T17" fmla="*/ 501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5" h="646">
                    <a:moveTo>
                      <a:pt x="58" y="501"/>
                    </a:moveTo>
                    <a:cubicBezTo>
                      <a:pt x="80" y="589"/>
                      <a:pt x="166" y="646"/>
                      <a:pt x="253" y="646"/>
                    </a:cubicBezTo>
                    <a:cubicBezTo>
                      <a:pt x="339" y="646"/>
                      <a:pt x="425" y="589"/>
                      <a:pt x="448" y="501"/>
                    </a:cubicBezTo>
                    <a:cubicBezTo>
                      <a:pt x="485" y="358"/>
                      <a:pt x="485" y="358"/>
                      <a:pt x="485" y="358"/>
                    </a:cubicBezTo>
                    <a:cubicBezTo>
                      <a:pt x="505" y="281"/>
                      <a:pt x="496" y="199"/>
                      <a:pt x="459" y="131"/>
                    </a:cubicBezTo>
                    <a:cubicBezTo>
                      <a:pt x="417" y="53"/>
                      <a:pt x="343" y="0"/>
                      <a:pt x="253" y="0"/>
                    </a:cubicBezTo>
                    <a:cubicBezTo>
                      <a:pt x="163" y="0"/>
                      <a:pt x="89" y="53"/>
                      <a:pt x="47" y="131"/>
                    </a:cubicBezTo>
                    <a:cubicBezTo>
                      <a:pt x="10" y="199"/>
                      <a:pt x="0" y="281"/>
                      <a:pt x="20" y="358"/>
                    </a:cubicBezTo>
                    <a:lnTo>
                      <a:pt x="58" y="501"/>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a:extLst/>
            </p:spPr>
            <p:txBody>
              <a:bodyPr vert="horz" wrap="square" lIns="21238" tIns="10632" rIns="21238" bIns="10632" numCol="1" anchor="t" anchorCtr="0" compatLnSpc="1">
                <a:prstTxWarp prst="textNoShape">
                  <a:avLst/>
                </a:prstTxWarp>
              </a:bodyPr>
              <a:lstStyle/>
              <a:p>
                <a:pPr defTabSz="283174"/>
                <a:endParaRPr lang="en-US" sz="2400">
                  <a:solidFill>
                    <a:srgbClr val="000000"/>
                  </a:solidFill>
                  <a:latin typeface="Arial"/>
                </a:endParaRPr>
              </a:p>
            </p:txBody>
          </p:sp>
          <p:sp>
            <p:nvSpPr>
              <p:cNvPr id="186" name="Freeform 77"/>
              <p:cNvSpPr>
                <a:spLocks/>
              </p:cNvSpPr>
              <p:nvPr/>
            </p:nvSpPr>
            <p:spPr bwMode="auto">
              <a:xfrm>
                <a:off x="2749550" y="3886200"/>
                <a:ext cx="3641725" cy="1817688"/>
              </a:xfrm>
              <a:custGeom>
                <a:avLst/>
                <a:gdLst>
                  <a:gd name="T0" fmla="*/ 931 w 971"/>
                  <a:gd name="T1" fmla="*/ 105 h 485"/>
                  <a:gd name="T2" fmla="*/ 478 w 971"/>
                  <a:gd name="T3" fmla="*/ 0 h 485"/>
                  <a:gd name="T4" fmla="*/ 40 w 971"/>
                  <a:gd name="T5" fmla="*/ 99 h 485"/>
                  <a:gd name="T6" fmla="*/ 0 w 971"/>
                  <a:gd name="T7" fmla="*/ 485 h 485"/>
                  <a:gd name="T8" fmla="*/ 971 w 971"/>
                  <a:gd name="T9" fmla="*/ 485 h 485"/>
                  <a:gd name="T10" fmla="*/ 931 w 971"/>
                  <a:gd name="T11" fmla="*/ 105 h 485"/>
                </a:gdLst>
                <a:ahLst/>
                <a:cxnLst>
                  <a:cxn ang="0">
                    <a:pos x="T0" y="T1"/>
                  </a:cxn>
                  <a:cxn ang="0">
                    <a:pos x="T2" y="T3"/>
                  </a:cxn>
                  <a:cxn ang="0">
                    <a:pos x="T4" y="T5"/>
                  </a:cxn>
                  <a:cxn ang="0">
                    <a:pos x="T6" y="T7"/>
                  </a:cxn>
                  <a:cxn ang="0">
                    <a:pos x="T8" y="T9"/>
                  </a:cxn>
                  <a:cxn ang="0">
                    <a:pos x="T10" y="T11"/>
                  </a:cxn>
                </a:cxnLst>
                <a:rect l="0" t="0" r="r" b="b"/>
                <a:pathLst>
                  <a:path w="971" h="485">
                    <a:moveTo>
                      <a:pt x="931" y="105"/>
                    </a:moveTo>
                    <a:cubicBezTo>
                      <a:pt x="785" y="40"/>
                      <a:pt x="677" y="0"/>
                      <a:pt x="478" y="0"/>
                    </a:cubicBezTo>
                    <a:cubicBezTo>
                      <a:pt x="286" y="0"/>
                      <a:pt x="183" y="37"/>
                      <a:pt x="40" y="99"/>
                    </a:cubicBezTo>
                    <a:cubicBezTo>
                      <a:pt x="40" y="99"/>
                      <a:pt x="20" y="274"/>
                      <a:pt x="0" y="485"/>
                    </a:cubicBezTo>
                    <a:cubicBezTo>
                      <a:pt x="971" y="485"/>
                      <a:pt x="971" y="485"/>
                      <a:pt x="971" y="485"/>
                    </a:cubicBezTo>
                    <a:lnTo>
                      <a:pt x="931" y="105"/>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a:extLst/>
            </p:spPr>
            <p:txBody>
              <a:bodyPr vert="horz" wrap="square" lIns="21238" tIns="10632" rIns="21238" bIns="10632" numCol="1" anchor="t" anchorCtr="0" compatLnSpc="1">
                <a:prstTxWarp prst="textNoShape">
                  <a:avLst/>
                </a:prstTxWarp>
              </a:bodyPr>
              <a:lstStyle/>
              <a:p>
                <a:pPr defTabSz="283174"/>
                <a:endParaRPr lang="en-US" sz="2400">
                  <a:solidFill>
                    <a:srgbClr val="000000"/>
                  </a:solidFill>
                  <a:latin typeface="Arial"/>
                </a:endParaRPr>
              </a:p>
            </p:txBody>
          </p:sp>
        </p:grpSp>
        <p:grpSp>
          <p:nvGrpSpPr>
            <p:cNvPr id="187" name="Group 186"/>
            <p:cNvGrpSpPr/>
            <p:nvPr/>
          </p:nvGrpSpPr>
          <p:grpSpPr>
            <a:xfrm>
              <a:off x="3399595" y="3920819"/>
              <a:ext cx="270233" cy="337261"/>
              <a:chOff x="2749550" y="1158875"/>
              <a:chExt cx="3641725" cy="4545013"/>
            </a:xfrm>
            <a:solidFill>
              <a:srgbClr val="000000"/>
            </a:solidFill>
          </p:grpSpPr>
          <p:sp>
            <p:nvSpPr>
              <p:cNvPr id="188" name="Freeform 76"/>
              <p:cNvSpPr>
                <a:spLocks/>
              </p:cNvSpPr>
              <p:nvPr/>
            </p:nvSpPr>
            <p:spPr bwMode="auto">
              <a:xfrm>
                <a:off x="3622675" y="1158875"/>
                <a:ext cx="1893888" cy="2422525"/>
              </a:xfrm>
              <a:custGeom>
                <a:avLst/>
                <a:gdLst>
                  <a:gd name="T0" fmla="*/ 58 w 505"/>
                  <a:gd name="T1" fmla="*/ 501 h 646"/>
                  <a:gd name="T2" fmla="*/ 253 w 505"/>
                  <a:gd name="T3" fmla="*/ 646 h 646"/>
                  <a:gd name="T4" fmla="*/ 448 w 505"/>
                  <a:gd name="T5" fmla="*/ 501 h 646"/>
                  <a:gd name="T6" fmla="*/ 485 w 505"/>
                  <a:gd name="T7" fmla="*/ 358 h 646"/>
                  <a:gd name="T8" fmla="*/ 459 w 505"/>
                  <a:gd name="T9" fmla="*/ 131 h 646"/>
                  <a:gd name="T10" fmla="*/ 253 w 505"/>
                  <a:gd name="T11" fmla="*/ 0 h 646"/>
                  <a:gd name="T12" fmla="*/ 47 w 505"/>
                  <a:gd name="T13" fmla="*/ 131 h 646"/>
                  <a:gd name="T14" fmla="*/ 20 w 505"/>
                  <a:gd name="T15" fmla="*/ 358 h 646"/>
                  <a:gd name="T16" fmla="*/ 58 w 505"/>
                  <a:gd name="T17" fmla="*/ 501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5" h="646">
                    <a:moveTo>
                      <a:pt x="58" y="501"/>
                    </a:moveTo>
                    <a:cubicBezTo>
                      <a:pt x="80" y="589"/>
                      <a:pt x="166" y="646"/>
                      <a:pt x="253" y="646"/>
                    </a:cubicBezTo>
                    <a:cubicBezTo>
                      <a:pt x="339" y="646"/>
                      <a:pt x="425" y="589"/>
                      <a:pt x="448" y="501"/>
                    </a:cubicBezTo>
                    <a:cubicBezTo>
                      <a:pt x="485" y="358"/>
                      <a:pt x="485" y="358"/>
                      <a:pt x="485" y="358"/>
                    </a:cubicBezTo>
                    <a:cubicBezTo>
                      <a:pt x="505" y="281"/>
                      <a:pt x="496" y="199"/>
                      <a:pt x="459" y="131"/>
                    </a:cubicBezTo>
                    <a:cubicBezTo>
                      <a:pt x="417" y="53"/>
                      <a:pt x="343" y="0"/>
                      <a:pt x="253" y="0"/>
                    </a:cubicBezTo>
                    <a:cubicBezTo>
                      <a:pt x="163" y="0"/>
                      <a:pt x="89" y="53"/>
                      <a:pt x="47" y="131"/>
                    </a:cubicBezTo>
                    <a:cubicBezTo>
                      <a:pt x="10" y="199"/>
                      <a:pt x="0" y="281"/>
                      <a:pt x="20" y="358"/>
                    </a:cubicBezTo>
                    <a:lnTo>
                      <a:pt x="58" y="501"/>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a:extLst/>
            </p:spPr>
            <p:txBody>
              <a:bodyPr vert="horz" wrap="square" lIns="21238" tIns="10632" rIns="21238" bIns="10632" numCol="1" anchor="t" anchorCtr="0" compatLnSpc="1">
                <a:prstTxWarp prst="textNoShape">
                  <a:avLst/>
                </a:prstTxWarp>
              </a:bodyPr>
              <a:lstStyle/>
              <a:p>
                <a:pPr defTabSz="283174"/>
                <a:endParaRPr lang="en-US" sz="2400">
                  <a:solidFill>
                    <a:srgbClr val="000000"/>
                  </a:solidFill>
                  <a:latin typeface="Arial"/>
                </a:endParaRPr>
              </a:p>
            </p:txBody>
          </p:sp>
          <p:sp>
            <p:nvSpPr>
              <p:cNvPr id="189" name="Freeform 77"/>
              <p:cNvSpPr>
                <a:spLocks/>
              </p:cNvSpPr>
              <p:nvPr/>
            </p:nvSpPr>
            <p:spPr bwMode="auto">
              <a:xfrm>
                <a:off x="2749550" y="3886200"/>
                <a:ext cx="3641725" cy="1817688"/>
              </a:xfrm>
              <a:custGeom>
                <a:avLst/>
                <a:gdLst>
                  <a:gd name="T0" fmla="*/ 931 w 971"/>
                  <a:gd name="T1" fmla="*/ 105 h 485"/>
                  <a:gd name="T2" fmla="*/ 478 w 971"/>
                  <a:gd name="T3" fmla="*/ 0 h 485"/>
                  <a:gd name="T4" fmla="*/ 40 w 971"/>
                  <a:gd name="T5" fmla="*/ 99 h 485"/>
                  <a:gd name="T6" fmla="*/ 0 w 971"/>
                  <a:gd name="T7" fmla="*/ 485 h 485"/>
                  <a:gd name="T8" fmla="*/ 971 w 971"/>
                  <a:gd name="T9" fmla="*/ 485 h 485"/>
                  <a:gd name="T10" fmla="*/ 931 w 971"/>
                  <a:gd name="T11" fmla="*/ 105 h 485"/>
                </a:gdLst>
                <a:ahLst/>
                <a:cxnLst>
                  <a:cxn ang="0">
                    <a:pos x="T0" y="T1"/>
                  </a:cxn>
                  <a:cxn ang="0">
                    <a:pos x="T2" y="T3"/>
                  </a:cxn>
                  <a:cxn ang="0">
                    <a:pos x="T4" y="T5"/>
                  </a:cxn>
                  <a:cxn ang="0">
                    <a:pos x="T6" y="T7"/>
                  </a:cxn>
                  <a:cxn ang="0">
                    <a:pos x="T8" y="T9"/>
                  </a:cxn>
                  <a:cxn ang="0">
                    <a:pos x="T10" y="T11"/>
                  </a:cxn>
                </a:cxnLst>
                <a:rect l="0" t="0" r="r" b="b"/>
                <a:pathLst>
                  <a:path w="971" h="485">
                    <a:moveTo>
                      <a:pt x="931" y="105"/>
                    </a:moveTo>
                    <a:cubicBezTo>
                      <a:pt x="785" y="40"/>
                      <a:pt x="677" y="0"/>
                      <a:pt x="478" y="0"/>
                    </a:cubicBezTo>
                    <a:cubicBezTo>
                      <a:pt x="286" y="0"/>
                      <a:pt x="183" y="37"/>
                      <a:pt x="40" y="99"/>
                    </a:cubicBezTo>
                    <a:cubicBezTo>
                      <a:pt x="40" y="99"/>
                      <a:pt x="20" y="274"/>
                      <a:pt x="0" y="485"/>
                    </a:cubicBezTo>
                    <a:cubicBezTo>
                      <a:pt x="971" y="485"/>
                      <a:pt x="971" y="485"/>
                      <a:pt x="971" y="485"/>
                    </a:cubicBezTo>
                    <a:lnTo>
                      <a:pt x="931" y="105"/>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a:extLst/>
            </p:spPr>
            <p:txBody>
              <a:bodyPr vert="horz" wrap="square" lIns="21238" tIns="10632" rIns="21238" bIns="10632" numCol="1" anchor="t" anchorCtr="0" compatLnSpc="1">
                <a:prstTxWarp prst="textNoShape">
                  <a:avLst/>
                </a:prstTxWarp>
              </a:bodyPr>
              <a:lstStyle/>
              <a:p>
                <a:pPr defTabSz="283174"/>
                <a:endParaRPr lang="en-US" sz="2400">
                  <a:solidFill>
                    <a:srgbClr val="000000"/>
                  </a:solidFill>
                  <a:latin typeface="Arial"/>
                </a:endParaRPr>
              </a:p>
            </p:txBody>
          </p:sp>
        </p:grpSp>
        <p:grpSp>
          <p:nvGrpSpPr>
            <p:cNvPr id="190" name="Group 189"/>
            <p:cNvGrpSpPr/>
            <p:nvPr/>
          </p:nvGrpSpPr>
          <p:grpSpPr>
            <a:xfrm>
              <a:off x="3724917" y="3920819"/>
              <a:ext cx="270233" cy="337261"/>
              <a:chOff x="2749550" y="1158875"/>
              <a:chExt cx="3641725" cy="4545013"/>
            </a:xfrm>
            <a:solidFill>
              <a:srgbClr val="000000"/>
            </a:solidFill>
          </p:grpSpPr>
          <p:sp>
            <p:nvSpPr>
              <p:cNvPr id="191" name="Freeform 76"/>
              <p:cNvSpPr>
                <a:spLocks/>
              </p:cNvSpPr>
              <p:nvPr/>
            </p:nvSpPr>
            <p:spPr bwMode="auto">
              <a:xfrm>
                <a:off x="3622675" y="1158875"/>
                <a:ext cx="1893888" cy="2422525"/>
              </a:xfrm>
              <a:custGeom>
                <a:avLst/>
                <a:gdLst>
                  <a:gd name="T0" fmla="*/ 58 w 505"/>
                  <a:gd name="T1" fmla="*/ 501 h 646"/>
                  <a:gd name="T2" fmla="*/ 253 w 505"/>
                  <a:gd name="T3" fmla="*/ 646 h 646"/>
                  <a:gd name="T4" fmla="*/ 448 w 505"/>
                  <a:gd name="T5" fmla="*/ 501 h 646"/>
                  <a:gd name="T6" fmla="*/ 485 w 505"/>
                  <a:gd name="T7" fmla="*/ 358 h 646"/>
                  <a:gd name="T8" fmla="*/ 459 w 505"/>
                  <a:gd name="T9" fmla="*/ 131 h 646"/>
                  <a:gd name="T10" fmla="*/ 253 w 505"/>
                  <a:gd name="T11" fmla="*/ 0 h 646"/>
                  <a:gd name="T12" fmla="*/ 47 w 505"/>
                  <a:gd name="T13" fmla="*/ 131 h 646"/>
                  <a:gd name="T14" fmla="*/ 20 w 505"/>
                  <a:gd name="T15" fmla="*/ 358 h 646"/>
                  <a:gd name="T16" fmla="*/ 58 w 505"/>
                  <a:gd name="T17" fmla="*/ 501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5" h="646">
                    <a:moveTo>
                      <a:pt x="58" y="501"/>
                    </a:moveTo>
                    <a:cubicBezTo>
                      <a:pt x="80" y="589"/>
                      <a:pt x="166" y="646"/>
                      <a:pt x="253" y="646"/>
                    </a:cubicBezTo>
                    <a:cubicBezTo>
                      <a:pt x="339" y="646"/>
                      <a:pt x="425" y="589"/>
                      <a:pt x="448" y="501"/>
                    </a:cubicBezTo>
                    <a:cubicBezTo>
                      <a:pt x="485" y="358"/>
                      <a:pt x="485" y="358"/>
                      <a:pt x="485" y="358"/>
                    </a:cubicBezTo>
                    <a:cubicBezTo>
                      <a:pt x="505" y="281"/>
                      <a:pt x="496" y="199"/>
                      <a:pt x="459" y="131"/>
                    </a:cubicBezTo>
                    <a:cubicBezTo>
                      <a:pt x="417" y="53"/>
                      <a:pt x="343" y="0"/>
                      <a:pt x="253" y="0"/>
                    </a:cubicBezTo>
                    <a:cubicBezTo>
                      <a:pt x="163" y="0"/>
                      <a:pt x="89" y="53"/>
                      <a:pt x="47" y="131"/>
                    </a:cubicBezTo>
                    <a:cubicBezTo>
                      <a:pt x="10" y="199"/>
                      <a:pt x="0" y="281"/>
                      <a:pt x="20" y="358"/>
                    </a:cubicBezTo>
                    <a:lnTo>
                      <a:pt x="58" y="501"/>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a:extLst/>
            </p:spPr>
            <p:txBody>
              <a:bodyPr vert="horz" wrap="square" lIns="21238" tIns="10632" rIns="21238" bIns="10632" numCol="1" anchor="t" anchorCtr="0" compatLnSpc="1">
                <a:prstTxWarp prst="textNoShape">
                  <a:avLst/>
                </a:prstTxWarp>
              </a:bodyPr>
              <a:lstStyle/>
              <a:p>
                <a:pPr defTabSz="283174"/>
                <a:endParaRPr lang="en-US" sz="2400">
                  <a:solidFill>
                    <a:srgbClr val="000000"/>
                  </a:solidFill>
                  <a:latin typeface="Arial"/>
                </a:endParaRPr>
              </a:p>
            </p:txBody>
          </p:sp>
          <p:sp>
            <p:nvSpPr>
              <p:cNvPr id="192" name="Freeform 77"/>
              <p:cNvSpPr>
                <a:spLocks/>
              </p:cNvSpPr>
              <p:nvPr/>
            </p:nvSpPr>
            <p:spPr bwMode="auto">
              <a:xfrm>
                <a:off x="2749550" y="3886200"/>
                <a:ext cx="3641725" cy="1817688"/>
              </a:xfrm>
              <a:custGeom>
                <a:avLst/>
                <a:gdLst>
                  <a:gd name="T0" fmla="*/ 931 w 971"/>
                  <a:gd name="T1" fmla="*/ 105 h 485"/>
                  <a:gd name="T2" fmla="*/ 478 w 971"/>
                  <a:gd name="T3" fmla="*/ 0 h 485"/>
                  <a:gd name="T4" fmla="*/ 40 w 971"/>
                  <a:gd name="T5" fmla="*/ 99 h 485"/>
                  <a:gd name="T6" fmla="*/ 0 w 971"/>
                  <a:gd name="T7" fmla="*/ 485 h 485"/>
                  <a:gd name="T8" fmla="*/ 971 w 971"/>
                  <a:gd name="T9" fmla="*/ 485 h 485"/>
                  <a:gd name="T10" fmla="*/ 931 w 971"/>
                  <a:gd name="T11" fmla="*/ 105 h 485"/>
                </a:gdLst>
                <a:ahLst/>
                <a:cxnLst>
                  <a:cxn ang="0">
                    <a:pos x="T0" y="T1"/>
                  </a:cxn>
                  <a:cxn ang="0">
                    <a:pos x="T2" y="T3"/>
                  </a:cxn>
                  <a:cxn ang="0">
                    <a:pos x="T4" y="T5"/>
                  </a:cxn>
                  <a:cxn ang="0">
                    <a:pos x="T6" y="T7"/>
                  </a:cxn>
                  <a:cxn ang="0">
                    <a:pos x="T8" y="T9"/>
                  </a:cxn>
                  <a:cxn ang="0">
                    <a:pos x="T10" y="T11"/>
                  </a:cxn>
                </a:cxnLst>
                <a:rect l="0" t="0" r="r" b="b"/>
                <a:pathLst>
                  <a:path w="971" h="485">
                    <a:moveTo>
                      <a:pt x="931" y="105"/>
                    </a:moveTo>
                    <a:cubicBezTo>
                      <a:pt x="785" y="40"/>
                      <a:pt x="677" y="0"/>
                      <a:pt x="478" y="0"/>
                    </a:cubicBezTo>
                    <a:cubicBezTo>
                      <a:pt x="286" y="0"/>
                      <a:pt x="183" y="37"/>
                      <a:pt x="40" y="99"/>
                    </a:cubicBezTo>
                    <a:cubicBezTo>
                      <a:pt x="40" y="99"/>
                      <a:pt x="20" y="274"/>
                      <a:pt x="0" y="485"/>
                    </a:cubicBezTo>
                    <a:cubicBezTo>
                      <a:pt x="971" y="485"/>
                      <a:pt x="971" y="485"/>
                      <a:pt x="971" y="485"/>
                    </a:cubicBezTo>
                    <a:lnTo>
                      <a:pt x="931" y="105"/>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a:extLst/>
            </p:spPr>
            <p:txBody>
              <a:bodyPr vert="horz" wrap="square" lIns="21238" tIns="10632" rIns="21238" bIns="10632" numCol="1" anchor="t" anchorCtr="0" compatLnSpc="1">
                <a:prstTxWarp prst="textNoShape">
                  <a:avLst/>
                </a:prstTxWarp>
              </a:bodyPr>
              <a:lstStyle/>
              <a:p>
                <a:pPr defTabSz="283174"/>
                <a:endParaRPr lang="en-US" sz="2400">
                  <a:solidFill>
                    <a:srgbClr val="000000"/>
                  </a:solidFill>
                  <a:latin typeface="Arial"/>
                </a:endParaRPr>
              </a:p>
            </p:txBody>
          </p:sp>
        </p:grpSp>
      </p:grpSp>
      <p:grpSp>
        <p:nvGrpSpPr>
          <p:cNvPr id="23" name="Group 22"/>
          <p:cNvGrpSpPr/>
          <p:nvPr/>
        </p:nvGrpSpPr>
        <p:grpSpPr>
          <a:xfrm>
            <a:off x="6594535" y="5173306"/>
            <a:ext cx="4569956" cy="1436359"/>
            <a:chOff x="4945900" y="3791074"/>
            <a:chExt cx="3427467" cy="1077269"/>
          </a:xfrm>
        </p:grpSpPr>
        <p:sp>
          <p:nvSpPr>
            <p:cNvPr id="168" name="Text Placeholder 23"/>
            <p:cNvSpPr txBox="1">
              <a:spLocks/>
            </p:cNvSpPr>
            <p:nvPr/>
          </p:nvSpPr>
          <p:spPr>
            <a:xfrm>
              <a:off x="4945900" y="3791074"/>
              <a:ext cx="3427467" cy="1077269"/>
            </a:xfrm>
            <a:prstGeom prst="rect">
              <a:avLst/>
            </a:prstGeom>
          </p:spPr>
          <p:txBody>
            <a:bodyPr anchor="ctr"/>
            <a:lstStyle>
              <a:lvl1pPr marL="171452" indent="-171452" algn="l" defTabSz="685805"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59955" indent="-215973" algn="l" defTabSz="685805"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1946" indent="-171429" algn="l" defTabSz="685805"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3937" indent="-171429" algn="l" defTabSz="685805"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5928" indent="-171429" algn="l" defTabSz="685805"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3892" indent="-171452" algn="l" defTabSz="685805"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83" indent="-171429" algn="l" defTabSz="685805"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320" indent="0" algn="l" defTabSz="685805" rtl="0" eaLnBrk="1" latinLnBrk="0" hangingPunct="1">
                <a:spcBef>
                  <a:spcPct val="20000"/>
                </a:spcBef>
                <a:buFont typeface="Arial" pitchFamily="34" charset="0"/>
                <a:buNone/>
                <a:defRPr sz="1500" kern="1200">
                  <a:solidFill>
                    <a:schemeClr val="tx1"/>
                  </a:solidFill>
                  <a:latin typeface="+mn-lt"/>
                  <a:ea typeface="+mn-ea"/>
                  <a:cs typeface="+mn-cs"/>
                </a:defRPr>
              </a:lvl8pPr>
              <a:lvl9pPr marL="2914675" indent="-171452" algn="l" defTabSz="68580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spcBef>
                  <a:spcPts val="800"/>
                </a:spcBef>
                <a:buClr>
                  <a:srgbClr val="FFFFFF"/>
                </a:buClr>
                <a:buNone/>
              </a:pPr>
              <a:r>
                <a:rPr sz="1900">
                  <a:solidFill>
                    <a:srgbClr val="FFFFFF"/>
                  </a:solidFill>
                  <a:latin typeface="Arial"/>
                </a:rPr>
                <a:t>Shared model for </a:t>
              </a:r>
              <a:br>
                <a:rPr sz="1900">
                  <a:solidFill>
                    <a:srgbClr val="FFFFFF"/>
                  </a:solidFill>
                  <a:latin typeface="Arial"/>
                </a:rPr>
              </a:br>
              <a:r>
                <a:rPr sz="1900">
                  <a:solidFill>
                    <a:srgbClr val="FFFFFF"/>
                  </a:solidFill>
                  <a:latin typeface="Arial"/>
                </a:rPr>
                <a:t>policy automation.</a:t>
              </a:r>
            </a:p>
          </p:txBody>
        </p:sp>
        <p:grpSp>
          <p:nvGrpSpPr>
            <p:cNvPr id="193" name="Group 192"/>
            <p:cNvGrpSpPr/>
            <p:nvPr/>
          </p:nvGrpSpPr>
          <p:grpSpPr>
            <a:xfrm>
              <a:off x="7025936" y="3968081"/>
              <a:ext cx="445894" cy="556492"/>
              <a:chOff x="2749550" y="1158875"/>
              <a:chExt cx="3641725" cy="4545013"/>
            </a:xfrm>
            <a:solidFill>
              <a:srgbClr val="000000"/>
            </a:solidFill>
          </p:grpSpPr>
          <p:sp>
            <p:nvSpPr>
              <p:cNvPr id="194" name="Freeform 76"/>
              <p:cNvSpPr>
                <a:spLocks/>
              </p:cNvSpPr>
              <p:nvPr/>
            </p:nvSpPr>
            <p:spPr bwMode="auto">
              <a:xfrm>
                <a:off x="3622675" y="1158875"/>
                <a:ext cx="1893888" cy="2422525"/>
              </a:xfrm>
              <a:custGeom>
                <a:avLst/>
                <a:gdLst>
                  <a:gd name="T0" fmla="*/ 58 w 505"/>
                  <a:gd name="T1" fmla="*/ 501 h 646"/>
                  <a:gd name="T2" fmla="*/ 253 w 505"/>
                  <a:gd name="T3" fmla="*/ 646 h 646"/>
                  <a:gd name="T4" fmla="*/ 448 w 505"/>
                  <a:gd name="T5" fmla="*/ 501 h 646"/>
                  <a:gd name="T6" fmla="*/ 485 w 505"/>
                  <a:gd name="T7" fmla="*/ 358 h 646"/>
                  <a:gd name="T8" fmla="*/ 459 w 505"/>
                  <a:gd name="T9" fmla="*/ 131 h 646"/>
                  <a:gd name="T10" fmla="*/ 253 w 505"/>
                  <a:gd name="T11" fmla="*/ 0 h 646"/>
                  <a:gd name="T12" fmla="*/ 47 w 505"/>
                  <a:gd name="T13" fmla="*/ 131 h 646"/>
                  <a:gd name="T14" fmla="*/ 20 w 505"/>
                  <a:gd name="T15" fmla="*/ 358 h 646"/>
                  <a:gd name="T16" fmla="*/ 58 w 505"/>
                  <a:gd name="T17" fmla="*/ 501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5" h="646">
                    <a:moveTo>
                      <a:pt x="58" y="501"/>
                    </a:moveTo>
                    <a:cubicBezTo>
                      <a:pt x="80" y="589"/>
                      <a:pt x="166" y="646"/>
                      <a:pt x="253" y="646"/>
                    </a:cubicBezTo>
                    <a:cubicBezTo>
                      <a:pt x="339" y="646"/>
                      <a:pt x="425" y="589"/>
                      <a:pt x="448" y="501"/>
                    </a:cubicBezTo>
                    <a:cubicBezTo>
                      <a:pt x="485" y="358"/>
                      <a:pt x="485" y="358"/>
                      <a:pt x="485" y="358"/>
                    </a:cubicBezTo>
                    <a:cubicBezTo>
                      <a:pt x="505" y="281"/>
                      <a:pt x="496" y="199"/>
                      <a:pt x="459" y="131"/>
                    </a:cubicBezTo>
                    <a:cubicBezTo>
                      <a:pt x="417" y="53"/>
                      <a:pt x="343" y="0"/>
                      <a:pt x="253" y="0"/>
                    </a:cubicBezTo>
                    <a:cubicBezTo>
                      <a:pt x="163" y="0"/>
                      <a:pt x="89" y="53"/>
                      <a:pt x="47" y="131"/>
                    </a:cubicBezTo>
                    <a:cubicBezTo>
                      <a:pt x="10" y="199"/>
                      <a:pt x="0" y="281"/>
                      <a:pt x="20" y="358"/>
                    </a:cubicBezTo>
                    <a:lnTo>
                      <a:pt x="58" y="501"/>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a:extLst/>
            </p:spPr>
            <p:txBody>
              <a:bodyPr vert="horz" wrap="square" lIns="21238" tIns="10632" rIns="21238" bIns="10632" numCol="1" anchor="t" anchorCtr="0" compatLnSpc="1">
                <a:prstTxWarp prst="textNoShape">
                  <a:avLst/>
                </a:prstTxWarp>
              </a:bodyPr>
              <a:lstStyle/>
              <a:p>
                <a:pPr defTabSz="283174"/>
                <a:endParaRPr lang="en-US" sz="2400">
                  <a:solidFill>
                    <a:srgbClr val="000000"/>
                  </a:solidFill>
                  <a:latin typeface="Arial"/>
                </a:endParaRPr>
              </a:p>
            </p:txBody>
          </p:sp>
          <p:sp>
            <p:nvSpPr>
              <p:cNvPr id="195" name="Freeform 77"/>
              <p:cNvSpPr>
                <a:spLocks/>
              </p:cNvSpPr>
              <p:nvPr/>
            </p:nvSpPr>
            <p:spPr bwMode="auto">
              <a:xfrm>
                <a:off x="2749550" y="3886200"/>
                <a:ext cx="3641725" cy="1817688"/>
              </a:xfrm>
              <a:custGeom>
                <a:avLst/>
                <a:gdLst>
                  <a:gd name="T0" fmla="*/ 931 w 971"/>
                  <a:gd name="T1" fmla="*/ 105 h 485"/>
                  <a:gd name="T2" fmla="*/ 478 w 971"/>
                  <a:gd name="T3" fmla="*/ 0 h 485"/>
                  <a:gd name="T4" fmla="*/ 40 w 971"/>
                  <a:gd name="T5" fmla="*/ 99 h 485"/>
                  <a:gd name="T6" fmla="*/ 0 w 971"/>
                  <a:gd name="T7" fmla="*/ 485 h 485"/>
                  <a:gd name="T8" fmla="*/ 971 w 971"/>
                  <a:gd name="T9" fmla="*/ 485 h 485"/>
                  <a:gd name="T10" fmla="*/ 931 w 971"/>
                  <a:gd name="T11" fmla="*/ 105 h 485"/>
                </a:gdLst>
                <a:ahLst/>
                <a:cxnLst>
                  <a:cxn ang="0">
                    <a:pos x="T0" y="T1"/>
                  </a:cxn>
                  <a:cxn ang="0">
                    <a:pos x="T2" y="T3"/>
                  </a:cxn>
                  <a:cxn ang="0">
                    <a:pos x="T4" y="T5"/>
                  </a:cxn>
                  <a:cxn ang="0">
                    <a:pos x="T6" y="T7"/>
                  </a:cxn>
                  <a:cxn ang="0">
                    <a:pos x="T8" y="T9"/>
                  </a:cxn>
                  <a:cxn ang="0">
                    <a:pos x="T10" y="T11"/>
                  </a:cxn>
                </a:cxnLst>
                <a:rect l="0" t="0" r="r" b="b"/>
                <a:pathLst>
                  <a:path w="971" h="485">
                    <a:moveTo>
                      <a:pt x="931" y="105"/>
                    </a:moveTo>
                    <a:cubicBezTo>
                      <a:pt x="785" y="40"/>
                      <a:pt x="677" y="0"/>
                      <a:pt x="478" y="0"/>
                    </a:cubicBezTo>
                    <a:cubicBezTo>
                      <a:pt x="286" y="0"/>
                      <a:pt x="183" y="37"/>
                      <a:pt x="40" y="99"/>
                    </a:cubicBezTo>
                    <a:cubicBezTo>
                      <a:pt x="40" y="99"/>
                      <a:pt x="20" y="274"/>
                      <a:pt x="0" y="485"/>
                    </a:cubicBezTo>
                    <a:cubicBezTo>
                      <a:pt x="971" y="485"/>
                      <a:pt x="971" y="485"/>
                      <a:pt x="971" y="485"/>
                    </a:cubicBezTo>
                    <a:lnTo>
                      <a:pt x="931" y="105"/>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a:extLst/>
            </p:spPr>
            <p:txBody>
              <a:bodyPr vert="horz" wrap="square" lIns="21238" tIns="10632" rIns="21238" bIns="10632" numCol="1" anchor="t" anchorCtr="0" compatLnSpc="1">
                <a:prstTxWarp prst="textNoShape">
                  <a:avLst/>
                </a:prstTxWarp>
              </a:bodyPr>
              <a:lstStyle/>
              <a:p>
                <a:pPr defTabSz="283174"/>
                <a:endParaRPr lang="en-US" sz="2400">
                  <a:solidFill>
                    <a:srgbClr val="000000"/>
                  </a:solidFill>
                  <a:latin typeface="Arial"/>
                </a:endParaRPr>
              </a:p>
            </p:txBody>
          </p:sp>
        </p:grpSp>
        <p:grpSp>
          <p:nvGrpSpPr>
            <p:cNvPr id="196" name="Group 195"/>
            <p:cNvGrpSpPr/>
            <p:nvPr/>
          </p:nvGrpSpPr>
          <p:grpSpPr>
            <a:xfrm>
              <a:off x="7351258" y="3968081"/>
              <a:ext cx="445894" cy="556492"/>
              <a:chOff x="2749550" y="1158875"/>
              <a:chExt cx="3641725" cy="4545013"/>
            </a:xfrm>
            <a:solidFill>
              <a:srgbClr val="000000"/>
            </a:solidFill>
          </p:grpSpPr>
          <p:sp>
            <p:nvSpPr>
              <p:cNvPr id="197" name="Freeform 76"/>
              <p:cNvSpPr>
                <a:spLocks/>
              </p:cNvSpPr>
              <p:nvPr/>
            </p:nvSpPr>
            <p:spPr bwMode="auto">
              <a:xfrm>
                <a:off x="3622675" y="1158875"/>
                <a:ext cx="1893888" cy="2422525"/>
              </a:xfrm>
              <a:custGeom>
                <a:avLst/>
                <a:gdLst>
                  <a:gd name="T0" fmla="*/ 58 w 505"/>
                  <a:gd name="T1" fmla="*/ 501 h 646"/>
                  <a:gd name="T2" fmla="*/ 253 w 505"/>
                  <a:gd name="T3" fmla="*/ 646 h 646"/>
                  <a:gd name="T4" fmla="*/ 448 w 505"/>
                  <a:gd name="T5" fmla="*/ 501 h 646"/>
                  <a:gd name="T6" fmla="*/ 485 w 505"/>
                  <a:gd name="T7" fmla="*/ 358 h 646"/>
                  <a:gd name="T8" fmla="*/ 459 w 505"/>
                  <a:gd name="T9" fmla="*/ 131 h 646"/>
                  <a:gd name="T10" fmla="*/ 253 w 505"/>
                  <a:gd name="T11" fmla="*/ 0 h 646"/>
                  <a:gd name="T12" fmla="*/ 47 w 505"/>
                  <a:gd name="T13" fmla="*/ 131 h 646"/>
                  <a:gd name="T14" fmla="*/ 20 w 505"/>
                  <a:gd name="T15" fmla="*/ 358 h 646"/>
                  <a:gd name="T16" fmla="*/ 58 w 505"/>
                  <a:gd name="T17" fmla="*/ 501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5" h="646">
                    <a:moveTo>
                      <a:pt x="58" y="501"/>
                    </a:moveTo>
                    <a:cubicBezTo>
                      <a:pt x="80" y="589"/>
                      <a:pt x="166" y="646"/>
                      <a:pt x="253" y="646"/>
                    </a:cubicBezTo>
                    <a:cubicBezTo>
                      <a:pt x="339" y="646"/>
                      <a:pt x="425" y="589"/>
                      <a:pt x="448" y="501"/>
                    </a:cubicBezTo>
                    <a:cubicBezTo>
                      <a:pt x="485" y="358"/>
                      <a:pt x="485" y="358"/>
                      <a:pt x="485" y="358"/>
                    </a:cubicBezTo>
                    <a:cubicBezTo>
                      <a:pt x="505" y="281"/>
                      <a:pt x="496" y="199"/>
                      <a:pt x="459" y="131"/>
                    </a:cubicBezTo>
                    <a:cubicBezTo>
                      <a:pt x="417" y="53"/>
                      <a:pt x="343" y="0"/>
                      <a:pt x="253" y="0"/>
                    </a:cubicBezTo>
                    <a:cubicBezTo>
                      <a:pt x="163" y="0"/>
                      <a:pt x="89" y="53"/>
                      <a:pt x="47" y="131"/>
                    </a:cubicBezTo>
                    <a:cubicBezTo>
                      <a:pt x="10" y="199"/>
                      <a:pt x="0" y="281"/>
                      <a:pt x="20" y="358"/>
                    </a:cubicBezTo>
                    <a:lnTo>
                      <a:pt x="58" y="501"/>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a:extLst/>
            </p:spPr>
            <p:txBody>
              <a:bodyPr vert="horz" wrap="square" lIns="21238" tIns="10632" rIns="21238" bIns="10632" numCol="1" anchor="t" anchorCtr="0" compatLnSpc="1">
                <a:prstTxWarp prst="textNoShape">
                  <a:avLst/>
                </a:prstTxWarp>
              </a:bodyPr>
              <a:lstStyle/>
              <a:p>
                <a:pPr defTabSz="283174"/>
                <a:endParaRPr lang="en-US" sz="2400">
                  <a:solidFill>
                    <a:srgbClr val="000000"/>
                  </a:solidFill>
                  <a:latin typeface="Arial"/>
                </a:endParaRPr>
              </a:p>
            </p:txBody>
          </p:sp>
          <p:sp>
            <p:nvSpPr>
              <p:cNvPr id="198" name="Freeform 77"/>
              <p:cNvSpPr>
                <a:spLocks/>
              </p:cNvSpPr>
              <p:nvPr/>
            </p:nvSpPr>
            <p:spPr bwMode="auto">
              <a:xfrm>
                <a:off x="2749550" y="3886200"/>
                <a:ext cx="3641725" cy="1817688"/>
              </a:xfrm>
              <a:custGeom>
                <a:avLst/>
                <a:gdLst>
                  <a:gd name="T0" fmla="*/ 931 w 971"/>
                  <a:gd name="T1" fmla="*/ 105 h 485"/>
                  <a:gd name="T2" fmla="*/ 478 w 971"/>
                  <a:gd name="T3" fmla="*/ 0 h 485"/>
                  <a:gd name="T4" fmla="*/ 40 w 971"/>
                  <a:gd name="T5" fmla="*/ 99 h 485"/>
                  <a:gd name="T6" fmla="*/ 0 w 971"/>
                  <a:gd name="T7" fmla="*/ 485 h 485"/>
                  <a:gd name="T8" fmla="*/ 971 w 971"/>
                  <a:gd name="T9" fmla="*/ 485 h 485"/>
                  <a:gd name="T10" fmla="*/ 931 w 971"/>
                  <a:gd name="T11" fmla="*/ 105 h 485"/>
                </a:gdLst>
                <a:ahLst/>
                <a:cxnLst>
                  <a:cxn ang="0">
                    <a:pos x="T0" y="T1"/>
                  </a:cxn>
                  <a:cxn ang="0">
                    <a:pos x="T2" y="T3"/>
                  </a:cxn>
                  <a:cxn ang="0">
                    <a:pos x="T4" y="T5"/>
                  </a:cxn>
                  <a:cxn ang="0">
                    <a:pos x="T6" y="T7"/>
                  </a:cxn>
                  <a:cxn ang="0">
                    <a:pos x="T8" y="T9"/>
                  </a:cxn>
                  <a:cxn ang="0">
                    <a:pos x="T10" y="T11"/>
                  </a:cxn>
                </a:cxnLst>
                <a:rect l="0" t="0" r="r" b="b"/>
                <a:pathLst>
                  <a:path w="971" h="485">
                    <a:moveTo>
                      <a:pt x="931" y="105"/>
                    </a:moveTo>
                    <a:cubicBezTo>
                      <a:pt x="785" y="40"/>
                      <a:pt x="677" y="0"/>
                      <a:pt x="478" y="0"/>
                    </a:cubicBezTo>
                    <a:cubicBezTo>
                      <a:pt x="286" y="0"/>
                      <a:pt x="183" y="37"/>
                      <a:pt x="40" y="99"/>
                    </a:cubicBezTo>
                    <a:cubicBezTo>
                      <a:pt x="40" y="99"/>
                      <a:pt x="20" y="274"/>
                      <a:pt x="0" y="485"/>
                    </a:cubicBezTo>
                    <a:cubicBezTo>
                      <a:pt x="971" y="485"/>
                      <a:pt x="971" y="485"/>
                      <a:pt x="971" y="485"/>
                    </a:cubicBezTo>
                    <a:lnTo>
                      <a:pt x="931" y="105"/>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a:extLst/>
            </p:spPr>
            <p:txBody>
              <a:bodyPr vert="horz" wrap="square" lIns="21238" tIns="10632" rIns="21238" bIns="10632" numCol="1" anchor="t" anchorCtr="0" compatLnSpc="1">
                <a:prstTxWarp prst="textNoShape">
                  <a:avLst/>
                </a:prstTxWarp>
              </a:bodyPr>
              <a:lstStyle/>
              <a:p>
                <a:pPr defTabSz="283174"/>
                <a:endParaRPr lang="en-US" sz="2400">
                  <a:solidFill>
                    <a:srgbClr val="000000"/>
                  </a:solidFill>
                  <a:latin typeface="Arial"/>
                </a:endParaRPr>
              </a:p>
            </p:txBody>
          </p:sp>
        </p:grpSp>
      </p:grpSp>
      <p:sp>
        <p:nvSpPr>
          <p:cNvPr id="200" name="Rectangle 20"/>
          <p:cNvSpPr>
            <a:spLocks/>
          </p:cNvSpPr>
          <p:nvPr/>
        </p:nvSpPr>
        <p:spPr bwMode="auto">
          <a:xfrm>
            <a:off x="6709359" y="3771272"/>
            <a:ext cx="820737" cy="3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4200">
                <a:solidFill>
                  <a:srgbClr val="000000"/>
                </a:solidFill>
                <a:latin typeface="Gill Sans" pitchFamily="-32" charset="0"/>
                <a:ea typeface="ヒラギノ角ゴ ProN W3" pitchFamily="-32" charset="-128"/>
                <a:sym typeface="Gill Sans" pitchFamily="-32" charset="0"/>
              </a:defRPr>
            </a:lvl1pPr>
            <a:lvl2pPr marL="742950" indent="-285750" eaLnBrk="0" hangingPunct="0">
              <a:defRPr sz="4200">
                <a:solidFill>
                  <a:srgbClr val="000000"/>
                </a:solidFill>
                <a:latin typeface="Gill Sans" pitchFamily="-32" charset="0"/>
                <a:ea typeface="ヒラギノ角ゴ ProN W3" pitchFamily="-32" charset="-128"/>
                <a:sym typeface="Gill Sans" pitchFamily="-32" charset="0"/>
              </a:defRPr>
            </a:lvl2pPr>
            <a:lvl3pPr marL="1143000" indent="-228600" eaLnBrk="0" hangingPunct="0">
              <a:defRPr sz="4200">
                <a:solidFill>
                  <a:srgbClr val="000000"/>
                </a:solidFill>
                <a:latin typeface="Gill Sans" pitchFamily="-32" charset="0"/>
                <a:ea typeface="ヒラギノ角ゴ ProN W3" pitchFamily="-32" charset="-128"/>
                <a:sym typeface="Gill Sans" pitchFamily="-32" charset="0"/>
              </a:defRPr>
            </a:lvl3pPr>
            <a:lvl4pPr marL="1600200" indent="-228600" eaLnBrk="0" hangingPunct="0">
              <a:defRPr sz="4200">
                <a:solidFill>
                  <a:srgbClr val="000000"/>
                </a:solidFill>
                <a:latin typeface="Gill Sans" pitchFamily="-32" charset="0"/>
                <a:ea typeface="ヒラギノ角ゴ ProN W3" pitchFamily="-32" charset="-128"/>
                <a:sym typeface="Gill Sans" pitchFamily="-32" charset="0"/>
              </a:defRPr>
            </a:lvl4pPr>
            <a:lvl5pPr marL="2057400" indent="-228600" eaLnBrk="0" hangingPunct="0">
              <a:defRPr sz="4200">
                <a:solidFill>
                  <a:srgbClr val="000000"/>
                </a:solidFill>
                <a:latin typeface="Gill Sans" pitchFamily="-32" charset="0"/>
                <a:ea typeface="ヒラギノ角ゴ ProN W3" pitchFamily="-32" charset="-128"/>
                <a:sym typeface="Gill Sans" pitchFamily="-32" charset="0"/>
              </a:defRPr>
            </a:lvl5pPr>
            <a:lvl6pPr marL="2514600" indent="-228600" algn="ctr" eaLnBrk="0" fontAlgn="base" hangingPunct="0">
              <a:spcBef>
                <a:spcPct val="0"/>
              </a:spcBef>
              <a:spcAft>
                <a:spcPct val="0"/>
              </a:spcAft>
              <a:defRPr sz="4200">
                <a:solidFill>
                  <a:srgbClr val="000000"/>
                </a:solidFill>
                <a:latin typeface="Gill Sans" pitchFamily="-32" charset="0"/>
                <a:ea typeface="ヒラギノ角ゴ ProN W3" pitchFamily="-32" charset="-128"/>
                <a:sym typeface="Gill Sans" pitchFamily="-32" charset="0"/>
              </a:defRPr>
            </a:lvl6pPr>
            <a:lvl7pPr marL="2971800" indent="-228600" algn="ctr" eaLnBrk="0" fontAlgn="base" hangingPunct="0">
              <a:spcBef>
                <a:spcPct val="0"/>
              </a:spcBef>
              <a:spcAft>
                <a:spcPct val="0"/>
              </a:spcAft>
              <a:defRPr sz="4200">
                <a:solidFill>
                  <a:srgbClr val="000000"/>
                </a:solidFill>
                <a:latin typeface="Gill Sans" pitchFamily="-32" charset="0"/>
                <a:ea typeface="ヒラギノ角ゴ ProN W3" pitchFamily="-32" charset="-128"/>
                <a:sym typeface="Gill Sans" pitchFamily="-32" charset="0"/>
              </a:defRPr>
            </a:lvl7pPr>
            <a:lvl8pPr marL="3429000" indent="-228600" algn="ctr" eaLnBrk="0" fontAlgn="base" hangingPunct="0">
              <a:spcBef>
                <a:spcPct val="0"/>
              </a:spcBef>
              <a:spcAft>
                <a:spcPct val="0"/>
              </a:spcAft>
              <a:defRPr sz="4200">
                <a:solidFill>
                  <a:srgbClr val="000000"/>
                </a:solidFill>
                <a:latin typeface="Gill Sans" pitchFamily="-32" charset="0"/>
                <a:ea typeface="ヒラギノ角ゴ ProN W3" pitchFamily="-32" charset="-128"/>
                <a:sym typeface="Gill Sans" pitchFamily="-32" charset="0"/>
              </a:defRPr>
            </a:lvl8pPr>
            <a:lvl9pPr marL="3886200" indent="-228600" algn="ctr" eaLnBrk="0" fontAlgn="base" hangingPunct="0">
              <a:spcBef>
                <a:spcPct val="0"/>
              </a:spcBef>
              <a:spcAft>
                <a:spcPct val="0"/>
              </a:spcAft>
              <a:defRPr sz="4200">
                <a:solidFill>
                  <a:srgbClr val="000000"/>
                </a:solidFill>
                <a:latin typeface="Gill Sans" pitchFamily="-32" charset="0"/>
                <a:ea typeface="ヒラギノ角ゴ ProN W3" pitchFamily="-32" charset="-128"/>
                <a:sym typeface="Gill Sans" pitchFamily="-32" charset="0"/>
              </a:defRPr>
            </a:lvl9pPr>
          </a:lstStyle>
          <a:p>
            <a:pPr defTabSz="913629" eaLnBrk="1" fontAlgn="base" hangingPunct="1">
              <a:spcBef>
                <a:spcPct val="0"/>
              </a:spcBef>
              <a:spcAft>
                <a:spcPct val="0"/>
              </a:spcAft>
            </a:pPr>
            <a:r>
              <a:rPr lang="en-US" altLang="en-US" sz="2100" b="1" dirty="0">
                <a:solidFill>
                  <a:srgbClr val="FFFFFF"/>
                </a:solidFill>
                <a:latin typeface="Arial"/>
                <a:cs typeface="CiscoSans Thin"/>
                <a:sym typeface="CiscoSans Bold" pitchFamily="-32" charset="0"/>
              </a:rPr>
              <a:t>Faster</a:t>
            </a:r>
          </a:p>
        </p:txBody>
      </p:sp>
      <p:sp>
        <p:nvSpPr>
          <p:cNvPr id="201" name="Rectangle 20"/>
          <p:cNvSpPr>
            <a:spLocks/>
          </p:cNvSpPr>
          <p:nvPr/>
        </p:nvSpPr>
        <p:spPr bwMode="auto">
          <a:xfrm>
            <a:off x="6709359" y="5266818"/>
            <a:ext cx="1081492" cy="3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4200">
                <a:solidFill>
                  <a:srgbClr val="000000"/>
                </a:solidFill>
                <a:latin typeface="Gill Sans" pitchFamily="-32" charset="0"/>
                <a:ea typeface="ヒラギノ角ゴ ProN W3" pitchFamily="-32" charset="-128"/>
                <a:sym typeface="Gill Sans" pitchFamily="-32" charset="0"/>
              </a:defRPr>
            </a:lvl1pPr>
            <a:lvl2pPr marL="742950" indent="-285750" eaLnBrk="0" hangingPunct="0">
              <a:defRPr sz="4200">
                <a:solidFill>
                  <a:srgbClr val="000000"/>
                </a:solidFill>
                <a:latin typeface="Gill Sans" pitchFamily="-32" charset="0"/>
                <a:ea typeface="ヒラギノ角ゴ ProN W3" pitchFamily="-32" charset="-128"/>
                <a:sym typeface="Gill Sans" pitchFamily="-32" charset="0"/>
              </a:defRPr>
            </a:lvl2pPr>
            <a:lvl3pPr marL="1143000" indent="-228600" eaLnBrk="0" hangingPunct="0">
              <a:defRPr sz="4200">
                <a:solidFill>
                  <a:srgbClr val="000000"/>
                </a:solidFill>
                <a:latin typeface="Gill Sans" pitchFamily="-32" charset="0"/>
                <a:ea typeface="ヒラギノ角ゴ ProN W3" pitchFamily="-32" charset="-128"/>
                <a:sym typeface="Gill Sans" pitchFamily="-32" charset="0"/>
              </a:defRPr>
            </a:lvl3pPr>
            <a:lvl4pPr marL="1600200" indent="-228600" eaLnBrk="0" hangingPunct="0">
              <a:defRPr sz="4200">
                <a:solidFill>
                  <a:srgbClr val="000000"/>
                </a:solidFill>
                <a:latin typeface="Gill Sans" pitchFamily="-32" charset="0"/>
                <a:ea typeface="ヒラギノ角ゴ ProN W3" pitchFamily="-32" charset="-128"/>
                <a:sym typeface="Gill Sans" pitchFamily="-32" charset="0"/>
              </a:defRPr>
            </a:lvl4pPr>
            <a:lvl5pPr marL="2057400" indent="-228600" eaLnBrk="0" hangingPunct="0">
              <a:defRPr sz="4200">
                <a:solidFill>
                  <a:srgbClr val="000000"/>
                </a:solidFill>
                <a:latin typeface="Gill Sans" pitchFamily="-32" charset="0"/>
                <a:ea typeface="ヒラギノ角ゴ ProN W3" pitchFamily="-32" charset="-128"/>
                <a:sym typeface="Gill Sans" pitchFamily="-32" charset="0"/>
              </a:defRPr>
            </a:lvl5pPr>
            <a:lvl6pPr marL="2514600" indent="-228600" algn="ctr" eaLnBrk="0" fontAlgn="base" hangingPunct="0">
              <a:spcBef>
                <a:spcPct val="0"/>
              </a:spcBef>
              <a:spcAft>
                <a:spcPct val="0"/>
              </a:spcAft>
              <a:defRPr sz="4200">
                <a:solidFill>
                  <a:srgbClr val="000000"/>
                </a:solidFill>
                <a:latin typeface="Gill Sans" pitchFamily="-32" charset="0"/>
                <a:ea typeface="ヒラギノ角ゴ ProN W3" pitchFamily="-32" charset="-128"/>
                <a:sym typeface="Gill Sans" pitchFamily="-32" charset="0"/>
              </a:defRPr>
            </a:lvl6pPr>
            <a:lvl7pPr marL="2971800" indent="-228600" algn="ctr" eaLnBrk="0" fontAlgn="base" hangingPunct="0">
              <a:spcBef>
                <a:spcPct val="0"/>
              </a:spcBef>
              <a:spcAft>
                <a:spcPct val="0"/>
              </a:spcAft>
              <a:defRPr sz="4200">
                <a:solidFill>
                  <a:srgbClr val="000000"/>
                </a:solidFill>
                <a:latin typeface="Gill Sans" pitchFamily="-32" charset="0"/>
                <a:ea typeface="ヒラギノ角ゴ ProN W3" pitchFamily="-32" charset="-128"/>
                <a:sym typeface="Gill Sans" pitchFamily="-32" charset="0"/>
              </a:defRPr>
            </a:lvl7pPr>
            <a:lvl8pPr marL="3429000" indent="-228600" algn="ctr" eaLnBrk="0" fontAlgn="base" hangingPunct="0">
              <a:spcBef>
                <a:spcPct val="0"/>
              </a:spcBef>
              <a:spcAft>
                <a:spcPct val="0"/>
              </a:spcAft>
              <a:defRPr sz="4200">
                <a:solidFill>
                  <a:srgbClr val="000000"/>
                </a:solidFill>
                <a:latin typeface="Gill Sans" pitchFamily="-32" charset="0"/>
                <a:ea typeface="ヒラギノ角ゴ ProN W3" pitchFamily="-32" charset="-128"/>
                <a:sym typeface="Gill Sans" pitchFamily="-32" charset="0"/>
              </a:defRPr>
            </a:lvl8pPr>
            <a:lvl9pPr marL="3886200" indent="-228600" algn="ctr" eaLnBrk="0" fontAlgn="base" hangingPunct="0">
              <a:spcBef>
                <a:spcPct val="0"/>
              </a:spcBef>
              <a:spcAft>
                <a:spcPct val="0"/>
              </a:spcAft>
              <a:defRPr sz="4200">
                <a:solidFill>
                  <a:srgbClr val="000000"/>
                </a:solidFill>
                <a:latin typeface="Gill Sans" pitchFamily="-32" charset="0"/>
                <a:ea typeface="ヒラギノ角ゴ ProN W3" pitchFamily="-32" charset="-128"/>
                <a:sym typeface="Gill Sans" pitchFamily="-32" charset="0"/>
              </a:defRPr>
            </a:lvl9pPr>
          </a:lstStyle>
          <a:p>
            <a:pPr defTabSz="913629" eaLnBrk="1" fontAlgn="base" hangingPunct="1">
              <a:spcBef>
                <a:spcPct val="0"/>
              </a:spcBef>
              <a:spcAft>
                <a:spcPct val="0"/>
              </a:spcAft>
            </a:pPr>
            <a:r>
              <a:rPr lang="en-US" altLang="en-US" sz="2100" b="1" dirty="0">
                <a:solidFill>
                  <a:srgbClr val="FFFFFF"/>
                </a:solidFill>
                <a:latin typeface="Arial"/>
                <a:cs typeface="CiscoSans Thin"/>
                <a:sym typeface="CiscoSans Bold" pitchFamily="-32" charset="0"/>
              </a:rPr>
              <a:t>Efficient</a:t>
            </a:r>
          </a:p>
        </p:txBody>
      </p:sp>
      <p:grpSp>
        <p:nvGrpSpPr>
          <p:cNvPr id="30" name="Group 29"/>
          <p:cNvGrpSpPr/>
          <p:nvPr/>
        </p:nvGrpSpPr>
        <p:grpSpPr>
          <a:xfrm>
            <a:off x="1209391" y="3647171"/>
            <a:ext cx="4569956" cy="1436359"/>
            <a:chOff x="907042" y="2735373"/>
            <a:chExt cx="3427467" cy="1077269"/>
          </a:xfrm>
        </p:grpSpPr>
        <p:sp>
          <p:nvSpPr>
            <p:cNvPr id="112" name="Text Placeholder 23"/>
            <p:cNvSpPr txBox="1">
              <a:spLocks/>
            </p:cNvSpPr>
            <p:nvPr/>
          </p:nvSpPr>
          <p:spPr>
            <a:xfrm>
              <a:off x="907042" y="2735373"/>
              <a:ext cx="3427467" cy="1077269"/>
            </a:xfrm>
            <a:prstGeom prst="rect">
              <a:avLst/>
            </a:prstGeom>
          </p:spPr>
          <p:txBody>
            <a:bodyPr anchor="ctr"/>
            <a:lstStyle>
              <a:lvl1pPr marL="171452" indent="-171452" algn="l" defTabSz="685805"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59955" indent="-215973" algn="l" defTabSz="685805"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1946" indent="-171429" algn="l" defTabSz="685805"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3937" indent="-171429" algn="l" defTabSz="685805"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5928" indent="-171429" algn="l" defTabSz="685805"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3892" indent="-171452" algn="l" defTabSz="685805"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83" indent="-171429" algn="l" defTabSz="685805"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320" indent="0" algn="l" defTabSz="685805" rtl="0" eaLnBrk="1" latinLnBrk="0" hangingPunct="1">
                <a:spcBef>
                  <a:spcPct val="20000"/>
                </a:spcBef>
                <a:buFont typeface="Arial" pitchFamily="34" charset="0"/>
                <a:buNone/>
                <a:defRPr sz="1500" kern="1200">
                  <a:solidFill>
                    <a:schemeClr val="tx1"/>
                  </a:solidFill>
                  <a:latin typeface="+mn-lt"/>
                  <a:ea typeface="+mn-ea"/>
                  <a:cs typeface="+mn-cs"/>
                </a:defRPr>
              </a:lvl8pPr>
              <a:lvl9pPr marL="2914675" indent="-171452" algn="l" defTabSz="68580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spcBef>
                  <a:spcPts val="800"/>
                </a:spcBef>
                <a:buClr>
                  <a:srgbClr val="FFFFFF"/>
                </a:buClr>
                <a:buNone/>
              </a:pPr>
              <a:r>
                <a:rPr sz="1900">
                  <a:solidFill>
                    <a:srgbClr val="FFFFFF"/>
                  </a:solidFill>
                  <a:latin typeface="Arial"/>
                </a:rPr>
                <a:t>IT admins work in silos.</a:t>
              </a:r>
            </a:p>
          </p:txBody>
        </p:sp>
        <p:grpSp>
          <p:nvGrpSpPr>
            <p:cNvPr id="29" name="Group 28"/>
            <p:cNvGrpSpPr/>
            <p:nvPr/>
          </p:nvGrpSpPr>
          <p:grpSpPr>
            <a:xfrm>
              <a:off x="3211909" y="2791923"/>
              <a:ext cx="718333" cy="988204"/>
              <a:chOff x="3211909" y="2810973"/>
              <a:chExt cx="718333" cy="988204"/>
            </a:xfrm>
          </p:grpSpPr>
          <p:grpSp>
            <p:nvGrpSpPr>
              <p:cNvPr id="145" name="Group 144"/>
              <p:cNvGrpSpPr/>
              <p:nvPr/>
            </p:nvGrpSpPr>
            <p:grpSpPr>
              <a:xfrm>
                <a:off x="3211909" y="2810973"/>
                <a:ext cx="718333" cy="765850"/>
                <a:chOff x="7827963" y="2593975"/>
                <a:chExt cx="407987" cy="434975"/>
              </a:xfrm>
              <a:effectLst/>
            </p:grpSpPr>
            <p:sp>
              <p:nvSpPr>
                <p:cNvPr id="146" name="Freeform 12"/>
                <p:cNvSpPr>
                  <a:spLocks/>
                </p:cNvSpPr>
                <p:nvPr/>
              </p:nvSpPr>
              <p:spPr bwMode="auto">
                <a:xfrm>
                  <a:off x="7924800" y="2593975"/>
                  <a:ext cx="38100" cy="93663"/>
                </a:xfrm>
                <a:custGeom>
                  <a:avLst/>
                  <a:gdLst/>
                  <a:ahLst/>
                  <a:cxnLst>
                    <a:cxn ang="0">
                      <a:pos x="5" y="25"/>
                    </a:cxn>
                    <a:cxn ang="0">
                      <a:pos x="10" y="20"/>
                    </a:cxn>
                    <a:cxn ang="0">
                      <a:pos x="10" y="5"/>
                    </a:cxn>
                    <a:cxn ang="0">
                      <a:pos x="5" y="0"/>
                    </a:cxn>
                    <a:cxn ang="0">
                      <a:pos x="0" y="5"/>
                    </a:cxn>
                    <a:cxn ang="0">
                      <a:pos x="0" y="20"/>
                    </a:cxn>
                    <a:cxn ang="0">
                      <a:pos x="5" y="25"/>
                    </a:cxn>
                  </a:cxnLst>
                  <a:rect l="0" t="0" r="r" b="b"/>
                  <a:pathLst>
                    <a:path w="10" h="25">
                      <a:moveTo>
                        <a:pt x="5" y="25"/>
                      </a:moveTo>
                      <a:cubicBezTo>
                        <a:pt x="8" y="25"/>
                        <a:pt x="10" y="23"/>
                        <a:pt x="10" y="20"/>
                      </a:cubicBezTo>
                      <a:cubicBezTo>
                        <a:pt x="10" y="5"/>
                        <a:pt x="10" y="5"/>
                        <a:pt x="10" y="5"/>
                      </a:cubicBezTo>
                      <a:cubicBezTo>
                        <a:pt x="10" y="2"/>
                        <a:pt x="8" y="0"/>
                        <a:pt x="5" y="0"/>
                      </a:cubicBezTo>
                      <a:cubicBezTo>
                        <a:pt x="2" y="0"/>
                        <a:pt x="0" y="2"/>
                        <a:pt x="0" y="5"/>
                      </a:cubicBezTo>
                      <a:cubicBezTo>
                        <a:pt x="0" y="20"/>
                        <a:pt x="0" y="20"/>
                        <a:pt x="0" y="20"/>
                      </a:cubicBezTo>
                      <a:cubicBezTo>
                        <a:pt x="0" y="23"/>
                        <a:pt x="2" y="25"/>
                        <a:pt x="5" y="25"/>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174"/>
                  <a:endParaRPr lang="en-US" sz="2400">
                    <a:solidFill>
                      <a:srgbClr val="000000"/>
                    </a:solidFill>
                    <a:latin typeface="Arial"/>
                  </a:endParaRPr>
                </a:p>
              </p:txBody>
            </p:sp>
            <p:sp>
              <p:nvSpPr>
                <p:cNvPr id="147" name="Freeform 13"/>
                <p:cNvSpPr>
                  <a:spLocks/>
                </p:cNvSpPr>
                <p:nvPr/>
              </p:nvSpPr>
              <p:spPr bwMode="auto">
                <a:xfrm>
                  <a:off x="8101013" y="2593975"/>
                  <a:ext cx="38100" cy="93663"/>
                </a:xfrm>
                <a:custGeom>
                  <a:avLst/>
                  <a:gdLst/>
                  <a:ahLst/>
                  <a:cxnLst>
                    <a:cxn ang="0">
                      <a:pos x="5" y="25"/>
                    </a:cxn>
                    <a:cxn ang="0">
                      <a:pos x="10" y="20"/>
                    </a:cxn>
                    <a:cxn ang="0">
                      <a:pos x="10" y="5"/>
                    </a:cxn>
                    <a:cxn ang="0">
                      <a:pos x="5" y="0"/>
                    </a:cxn>
                    <a:cxn ang="0">
                      <a:pos x="0" y="5"/>
                    </a:cxn>
                    <a:cxn ang="0">
                      <a:pos x="0" y="20"/>
                    </a:cxn>
                    <a:cxn ang="0">
                      <a:pos x="5" y="25"/>
                    </a:cxn>
                  </a:cxnLst>
                  <a:rect l="0" t="0" r="r" b="b"/>
                  <a:pathLst>
                    <a:path w="10" h="25">
                      <a:moveTo>
                        <a:pt x="5" y="25"/>
                      </a:moveTo>
                      <a:cubicBezTo>
                        <a:pt x="8" y="25"/>
                        <a:pt x="10" y="23"/>
                        <a:pt x="10" y="20"/>
                      </a:cubicBezTo>
                      <a:cubicBezTo>
                        <a:pt x="10" y="5"/>
                        <a:pt x="10" y="5"/>
                        <a:pt x="10" y="5"/>
                      </a:cubicBezTo>
                      <a:cubicBezTo>
                        <a:pt x="10" y="2"/>
                        <a:pt x="8" y="0"/>
                        <a:pt x="5" y="0"/>
                      </a:cubicBezTo>
                      <a:cubicBezTo>
                        <a:pt x="2" y="0"/>
                        <a:pt x="0" y="2"/>
                        <a:pt x="0" y="5"/>
                      </a:cubicBezTo>
                      <a:cubicBezTo>
                        <a:pt x="0" y="20"/>
                        <a:pt x="0" y="20"/>
                        <a:pt x="0" y="20"/>
                      </a:cubicBezTo>
                      <a:cubicBezTo>
                        <a:pt x="0" y="23"/>
                        <a:pt x="2" y="25"/>
                        <a:pt x="5" y="25"/>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174"/>
                  <a:endParaRPr lang="en-US" sz="2400">
                    <a:solidFill>
                      <a:srgbClr val="000000"/>
                    </a:solidFill>
                    <a:latin typeface="Arial"/>
                  </a:endParaRPr>
                </a:p>
              </p:txBody>
            </p:sp>
            <p:sp>
              <p:nvSpPr>
                <p:cNvPr id="148" name="Freeform 14"/>
                <p:cNvSpPr>
                  <a:spLocks noEditPoints="1"/>
                </p:cNvSpPr>
                <p:nvPr/>
              </p:nvSpPr>
              <p:spPr bwMode="auto">
                <a:xfrm>
                  <a:off x="7827963" y="2638425"/>
                  <a:ext cx="407987" cy="390525"/>
                </a:xfrm>
                <a:custGeom>
                  <a:avLst/>
                  <a:gdLst/>
                  <a:ahLst/>
                  <a:cxnLst>
                    <a:cxn ang="0">
                      <a:pos x="87" y="0"/>
                    </a:cxn>
                    <a:cxn ang="0">
                      <a:pos x="78" y="16"/>
                    </a:cxn>
                    <a:cxn ang="0">
                      <a:pos x="70" y="0"/>
                    </a:cxn>
                    <a:cxn ang="0">
                      <a:pos x="39" y="8"/>
                    </a:cxn>
                    <a:cxn ang="0">
                      <a:pos x="22" y="8"/>
                    </a:cxn>
                    <a:cxn ang="0">
                      <a:pos x="9" y="0"/>
                    </a:cxn>
                    <a:cxn ang="0">
                      <a:pos x="0" y="96"/>
                    </a:cxn>
                    <a:cxn ang="0">
                      <a:pos x="100" y="104"/>
                    </a:cxn>
                    <a:cxn ang="0">
                      <a:pos x="109" y="9"/>
                    </a:cxn>
                    <a:cxn ang="0">
                      <a:pos x="24" y="91"/>
                    </a:cxn>
                    <a:cxn ang="0">
                      <a:pos x="10" y="80"/>
                    </a:cxn>
                    <a:cxn ang="0">
                      <a:pos x="24" y="91"/>
                    </a:cxn>
                    <a:cxn ang="0">
                      <a:pos x="10" y="74"/>
                    </a:cxn>
                    <a:cxn ang="0">
                      <a:pos x="24" y="63"/>
                    </a:cxn>
                    <a:cxn ang="0">
                      <a:pos x="24" y="57"/>
                    </a:cxn>
                    <a:cxn ang="0">
                      <a:pos x="10" y="46"/>
                    </a:cxn>
                    <a:cxn ang="0">
                      <a:pos x="24" y="57"/>
                    </a:cxn>
                    <a:cxn ang="0">
                      <a:pos x="29" y="91"/>
                    </a:cxn>
                    <a:cxn ang="0">
                      <a:pos x="43" y="80"/>
                    </a:cxn>
                    <a:cxn ang="0">
                      <a:pos x="43" y="74"/>
                    </a:cxn>
                    <a:cxn ang="0">
                      <a:pos x="29" y="63"/>
                    </a:cxn>
                    <a:cxn ang="0">
                      <a:pos x="43" y="74"/>
                    </a:cxn>
                    <a:cxn ang="0">
                      <a:pos x="29" y="57"/>
                    </a:cxn>
                    <a:cxn ang="0">
                      <a:pos x="43" y="46"/>
                    </a:cxn>
                    <a:cxn ang="0">
                      <a:pos x="43" y="40"/>
                    </a:cxn>
                    <a:cxn ang="0">
                      <a:pos x="29" y="29"/>
                    </a:cxn>
                    <a:cxn ang="0">
                      <a:pos x="43" y="40"/>
                    </a:cxn>
                    <a:cxn ang="0">
                      <a:pos x="48" y="91"/>
                    </a:cxn>
                    <a:cxn ang="0">
                      <a:pos x="62" y="80"/>
                    </a:cxn>
                    <a:cxn ang="0">
                      <a:pos x="62" y="74"/>
                    </a:cxn>
                    <a:cxn ang="0">
                      <a:pos x="48" y="63"/>
                    </a:cxn>
                    <a:cxn ang="0">
                      <a:pos x="62" y="74"/>
                    </a:cxn>
                    <a:cxn ang="0">
                      <a:pos x="48" y="57"/>
                    </a:cxn>
                    <a:cxn ang="0">
                      <a:pos x="62" y="46"/>
                    </a:cxn>
                    <a:cxn ang="0">
                      <a:pos x="62" y="40"/>
                    </a:cxn>
                    <a:cxn ang="0">
                      <a:pos x="48" y="29"/>
                    </a:cxn>
                    <a:cxn ang="0">
                      <a:pos x="62" y="40"/>
                    </a:cxn>
                    <a:cxn ang="0">
                      <a:pos x="67" y="91"/>
                    </a:cxn>
                    <a:cxn ang="0">
                      <a:pos x="81" y="80"/>
                    </a:cxn>
                    <a:cxn ang="0">
                      <a:pos x="81" y="74"/>
                    </a:cxn>
                    <a:cxn ang="0">
                      <a:pos x="67" y="63"/>
                    </a:cxn>
                    <a:cxn ang="0">
                      <a:pos x="81" y="74"/>
                    </a:cxn>
                    <a:cxn ang="0">
                      <a:pos x="67" y="57"/>
                    </a:cxn>
                    <a:cxn ang="0">
                      <a:pos x="81" y="46"/>
                    </a:cxn>
                    <a:cxn ang="0">
                      <a:pos x="81" y="40"/>
                    </a:cxn>
                    <a:cxn ang="0">
                      <a:pos x="67" y="29"/>
                    </a:cxn>
                    <a:cxn ang="0">
                      <a:pos x="81" y="40"/>
                    </a:cxn>
                    <a:cxn ang="0">
                      <a:pos x="87" y="74"/>
                    </a:cxn>
                    <a:cxn ang="0">
                      <a:pos x="100" y="63"/>
                    </a:cxn>
                    <a:cxn ang="0">
                      <a:pos x="100" y="57"/>
                    </a:cxn>
                    <a:cxn ang="0">
                      <a:pos x="87" y="46"/>
                    </a:cxn>
                    <a:cxn ang="0">
                      <a:pos x="100" y="57"/>
                    </a:cxn>
                    <a:cxn ang="0">
                      <a:pos x="87" y="40"/>
                    </a:cxn>
                    <a:cxn ang="0">
                      <a:pos x="100" y="29"/>
                    </a:cxn>
                  </a:cxnLst>
                  <a:rect l="0" t="0" r="r" b="b"/>
                  <a:pathLst>
                    <a:path w="109" h="104">
                      <a:moveTo>
                        <a:pt x="100" y="0"/>
                      </a:moveTo>
                      <a:cubicBezTo>
                        <a:pt x="87" y="0"/>
                        <a:pt x="87" y="0"/>
                        <a:pt x="87" y="0"/>
                      </a:cubicBezTo>
                      <a:cubicBezTo>
                        <a:pt x="87" y="8"/>
                        <a:pt x="87" y="8"/>
                        <a:pt x="87" y="8"/>
                      </a:cubicBezTo>
                      <a:cubicBezTo>
                        <a:pt x="87" y="13"/>
                        <a:pt x="83" y="16"/>
                        <a:pt x="78" y="16"/>
                      </a:cubicBezTo>
                      <a:cubicBezTo>
                        <a:pt x="73" y="16"/>
                        <a:pt x="70" y="13"/>
                        <a:pt x="70" y="8"/>
                      </a:cubicBezTo>
                      <a:cubicBezTo>
                        <a:pt x="70" y="0"/>
                        <a:pt x="70" y="0"/>
                        <a:pt x="70" y="0"/>
                      </a:cubicBezTo>
                      <a:cubicBezTo>
                        <a:pt x="39" y="0"/>
                        <a:pt x="39" y="0"/>
                        <a:pt x="39" y="0"/>
                      </a:cubicBezTo>
                      <a:cubicBezTo>
                        <a:pt x="39" y="8"/>
                        <a:pt x="39" y="8"/>
                        <a:pt x="39" y="8"/>
                      </a:cubicBezTo>
                      <a:cubicBezTo>
                        <a:pt x="39" y="13"/>
                        <a:pt x="36" y="16"/>
                        <a:pt x="31" y="16"/>
                      </a:cubicBezTo>
                      <a:cubicBezTo>
                        <a:pt x="26" y="16"/>
                        <a:pt x="22" y="13"/>
                        <a:pt x="22" y="8"/>
                      </a:cubicBezTo>
                      <a:cubicBezTo>
                        <a:pt x="22" y="0"/>
                        <a:pt x="22" y="0"/>
                        <a:pt x="22" y="0"/>
                      </a:cubicBezTo>
                      <a:cubicBezTo>
                        <a:pt x="9" y="0"/>
                        <a:pt x="9" y="0"/>
                        <a:pt x="9" y="0"/>
                      </a:cubicBezTo>
                      <a:cubicBezTo>
                        <a:pt x="4" y="0"/>
                        <a:pt x="0" y="4"/>
                        <a:pt x="0" y="9"/>
                      </a:cubicBezTo>
                      <a:cubicBezTo>
                        <a:pt x="0" y="96"/>
                        <a:pt x="0" y="96"/>
                        <a:pt x="0" y="96"/>
                      </a:cubicBezTo>
                      <a:cubicBezTo>
                        <a:pt x="0" y="101"/>
                        <a:pt x="4" y="104"/>
                        <a:pt x="9" y="104"/>
                      </a:cubicBezTo>
                      <a:cubicBezTo>
                        <a:pt x="100" y="104"/>
                        <a:pt x="100" y="104"/>
                        <a:pt x="100" y="104"/>
                      </a:cubicBezTo>
                      <a:cubicBezTo>
                        <a:pt x="105" y="104"/>
                        <a:pt x="109" y="101"/>
                        <a:pt x="109" y="96"/>
                      </a:cubicBezTo>
                      <a:cubicBezTo>
                        <a:pt x="109" y="9"/>
                        <a:pt x="109" y="9"/>
                        <a:pt x="109" y="9"/>
                      </a:cubicBezTo>
                      <a:cubicBezTo>
                        <a:pt x="109" y="4"/>
                        <a:pt x="105" y="0"/>
                        <a:pt x="100" y="0"/>
                      </a:cubicBezTo>
                      <a:close/>
                      <a:moveTo>
                        <a:pt x="24" y="91"/>
                      </a:moveTo>
                      <a:cubicBezTo>
                        <a:pt x="10" y="91"/>
                        <a:pt x="10" y="91"/>
                        <a:pt x="10" y="91"/>
                      </a:cubicBezTo>
                      <a:cubicBezTo>
                        <a:pt x="10" y="80"/>
                        <a:pt x="10" y="80"/>
                        <a:pt x="10" y="80"/>
                      </a:cubicBezTo>
                      <a:cubicBezTo>
                        <a:pt x="24" y="80"/>
                        <a:pt x="24" y="80"/>
                        <a:pt x="24" y="80"/>
                      </a:cubicBezTo>
                      <a:lnTo>
                        <a:pt x="24" y="91"/>
                      </a:lnTo>
                      <a:close/>
                      <a:moveTo>
                        <a:pt x="24" y="74"/>
                      </a:moveTo>
                      <a:cubicBezTo>
                        <a:pt x="10" y="74"/>
                        <a:pt x="10" y="74"/>
                        <a:pt x="10" y="74"/>
                      </a:cubicBezTo>
                      <a:cubicBezTo>
                        <a:pt x="10" y="63"/>
                        <a:pt x="10" y="63"/>
                        <a:pt x="10" y="63"/>
                      </a:cubicBezTo>
                      <a:cubicBezTo>
                        <a:pt x="24" y="63"/>
                        <a:pt x="24" y="63"/>
                        <a:pt x="24" y="63"/>
                      </a:cubicBezTo>
                      <a:lnTo>
                        <a:pt x="24" y="74"/>
                      </a:lnTo>
                      <a:close/>
                      <a:moveTo>
                        <a:pt x="24" y="57"/>
                      </a:moveTo>
                      <a:cubicBezTo>
                        <a:pt x="10" y="57"/>
                        <a:pt x="10" y="57"/>
                        <a:pt x="10" y="57"/>
                      </a:cubicBezTo>
                      <a:cubicBezTo>
                        <a:pt x="10" y="46"/>
                        <a:pt x="10" y="46"/>
                        <a:pt x="10" y="46"/>
                      </a:cubicBezTo>
                      <a:cubicBezTo>
                        <a:pt x="24" y="46"/>
                        <a:pt x="24" y="46"/>
                        <a:pt x="24" y="46"/>
                      </a:cubicBezTo>
                      <a:lnTo>
                        <a:pt x="24" y="57"/>
                      </a:lnTo>
                      <a:close/>
                      <a:moveTo>
                        <a:pt x="43" y="91"/>
                      </a:moveTo>
                      <a:cubicBezTo>
                        <a:pt x="29" y="91"/>
                        <a:pt x="29" y="91"/>
                        <a:pt x="29" y="91"/>
                      </a:cubicBezTo>
                      <a:cubicBezTo>
                        <a:pt x="29" y="80"/>
                        <a:pt x="29" y="80"/>
                        <a:pt x="29" y="80"/>
                      </a:cubicBezTo>
                      <a:cubicBezTo>
                        <a:pt x="43" y="80"/>
                        <a:pt x="43" y="80"/>
                        <a:pt x="43" y="80"/>
                      </a:cubicBezTo>
                      <a:lnTo>
                        <a:pt x="43" y="91"/>
                      </a:lnTo>
                      <a:close/>
                      <a:moveTo>
                        <a:pt x="43" y="74"/>
                      </a:moveTo>
                      <a:cubicBezTo>
                        <a:pt x="29" y="74"/>
                        <a:pt x="29" y="74"/>
                        <a:pt x="29" y="74"/>
                      </a:cubicBezTo>
                      <a:cubicBezTo>
                        <a:pt x="29" y="63"/>
                        <a:pt x="29" y="63"/>
                        <a:pt x="29" y="63"/>
                      </a:cubicBezTo>
                      <a:cubicBezTo>
                        <a:pt x="43" y="63"/>
                        <a:pt x="43" y="63"/>
                        <a:pt x="43" y="63"/>
                      </a:cubicBezTo>
                      <a:lnTo>
                        <a:pt x="43" y="74"/>
                      </a:lnTo>
                      <a:close/>
                      <a:moveTo>
                        <a:pt x="43" y="57"/>
                      </a:moveTo>
                      <a:cubicBezTo>
                        <a:pt x="29" y="57"/>
                        <a:pt x="29" y="57"/>
                        <a:pt x="29" y="57"/>
                      </a:cubicBezTo>
                      <a:cubicBezTo>
                        <a:pt x="29" y="46"/>
                        <a:pt x="29" y="46"/>
                        <a:pt x="29" y="46"/>
                      </a:cubicBezTo>
                      <a:cubicBezTo>
                        <a:pt x="43" y="46"/>
                        <a:pt x="43" y="46"/>
                        <a:pt x="43" y="46"/>
                      </a:cubicBezTo>
                      <a:lnTo>
                        <a:pt x="43" y="57"/>
                      </a:lnTo>
                      <a:close/>
                      <a:moveTo>
                        <a:pt x="43" y="40"/>
                      </a:moveTo>
                      <a:cubicBezTo>
                        <a:pt x="29" y="40"/>
                        <a:pt x="29" y="40"/>
                        <a:pt x="29" y="40"/>
                      </a:cubicBezTo>
                      <a:cubicBezTo>
                        <a:pt x="29" y="29"/>
                        <a:pt x="29" y="29"/>
                        <a:pt x="29" y="29"/>
                      </a:cubicBezTo>
                      <a:cubicBezTo>
                        <a:pt x="43" y="29"/>
                        <a:pt x="43" y="29"/>
                        <a:pt x="43" y="29"/>
                      </a:cubicBezTo>
                      <a:lnTo>
                        <a:pt x="43" y="40"/>
                      </a:lnTo>
                      <a:close/>
                      <a:moveTo>
                        <a:pt x="62" y="91"/>
                      </a:moveTo>
                      <a:cubicBezTo>
                        <a:pt x="48" y="91"/>
                        <a:pt x="48" y="91"/>
                        <a:pt x="48" y="91"/>
                      </a:cubicBezTo>
                      <a:cubicBezTo>
                        <a:pt x="48" y="80"/>
                        <a:pt x="48" y="80"/>
                        <a:pt x="48" y="80"/>
                      </a:cubicBezTo>
                      <a:cubicBezTo>
                        <a:pt x="62" y="80"/>
                        <a:pt x="62" y="80"/>
                        <a:pt x="62" y="80"/>
                      </a:cubicBezTo>
                      <a:lnTo>
                        <a:pt x="62" y="91"/>
                      </a:lnTo>
                      <a:close/>
                      <a:moveTo>
                        <a:pt x="62" y="74"/>
                      </a:moveTo>
                      <a:cubicBezTo>
                        <a:pt x="48" y="74"/>
                        <a:pt x="48" y="74"/>
                        <a:pt x="48" y="74"/>
                      </a:cubicBezTo>
                      <a:cubicBezTo>
                        <a:pt x="48" y="63"/>
                        <a:pt x="48" y="63"/>
                        <a:pt x="48" y="63"/>
                      </a:cubicBezTo>
                      <a:cubicBezTo>
                        <a:pt x="62" y="63"/>
                        <a:pt x="62" y="63"/>
                        <a:pt x="62" y="63"/>
                      </a:cubicBezTo>
                      <a:lnTo>
                        <a:pt x="62" y="74"/>
                      </a:lnTo>
                      <a:close/>
                      <a:moveTo>
                        <a:pt x="62" y="57"/>
                      </a:moveTo>
                      <a:cubicBezTo>
                        <a:pt x="48" y="57"/>
                        <a:pt x="48" y="57"/>
                        <a:pt x="48" y="57"/>
                      </a:cubicBezTo>
                      <a:cubicBezTo>
                        <a:pt x="48" y="46"/>
                        <a:pt x="48" y="46"/>
                        <a:pt x="48" y="46"/>
                      </a:cubicBezTo>
                      <a:cubicBezTo>
                        <a:pt x="62" y="46"/>
                        <a:pt x="62" y="46"/>
                        <a:pt x="62" y="46"/>
                      </a:cubicBezTo>
                      <a:lnTo>
                        <a:pt x="62" y="57"/>
                      </a:lnTo>
                      <a:close/>
                      <a:moveTo>
                        <a:pt x="62" y="40"/>
                      </a:moveTo>
                      <a:cubicBezTo>
                        <a:pt x="48" y="40"/>
                        <a:pt x="48" y="40"/>
                        <a:pt x="48" y="40"/>
                      </a:cubicBezTo>
                      <a:cubicBezTo>
                        <a:pt x="48" y="29"/>
                        <a:pt x="48" y="29"/>
                        <a:pt x="48" y="29"/>
                      </a:cubicBezTo>
                      <a:cubicBezTo>
                        <a:pt x="62" y="29"/>
                        <a:pt x="62" y="29"/>
                        <a:pt x="62" y="29"/>
                      </a:cubicBezTo>
                      <a:lnTo>
                        <a:pt x="62" y="40"/>
                      </a:lnTo>
                      <a:close/>
                      <a:moveTo>
                        <a:pt x="81" y="91"/>
                      </a:moveTo>
                      <a:cubicBezTo>
                        <a:pt x="67" y="91"/>
                        <a:pt x="67" y="91"/>
                        <a:pt x="67" y="91"/>
                      </a:cubicBezTo>
                      <a:cubicBezTo>
                        <a:pt x="67" y="80"/>
                        <a:pt x="67" y="80"/>
                        <a:pt x="67" y="80"/>
                      </a:cubicBezTo>
                      <a:cubicBezTo>
                        <a:pt x="81" y="80"/>
                        <a:pt x="81" y="80"/>
                        <a:pt x="81" y="80"/>
                      </a:cubicBezTo>
                      <a:lnTo>
                        <a:pt x="81" y="91"/>
                      </a:lnTo>
                      <a:close/>
                      <a:moveTo>
                        <a:pt x="81" y="74"/>
                      </a:moveTo>
                      <a:cubicBezTo>
                        <a:pt x="67" y="74"/>
                        <a:pt x="67" y="74"/>
                        <a:pt x="67" y="74"/>
                      </a:cubicBezTo>
                      <a:cubicBezTo>
                        <a:pt x="67" y="63"/>
                        <a:pt x="67" y="63"/>
                        <a:pt x="67" y="63"/>
                      </a:cubicBezTo>
                      <a:cubicBezTo>
                        <a:pt x="81" y="63"/>
                        <a:pt x="81" y="63"/>
                        <a:pt x="81" y="63"/>
                      </a:cubicBezTo>
                      <a:lnTo>
                        <a:pt x="81" y="74"/>
                      </a:lnTo>
                      <a:close/>
                      <a:moveTo>
                        <a:pt x="81" y="57"/>
                      </a:moveTo>
                      <a:cubicBezTo>
                        <a:pt x="67" y="57"/>
                        <a:pt x="67" y="57"/>
                        <a:pt x="67" y="57"/>
                      </a:cubicBezTo>
                      <a:cubicBezTo>
                        <a:pt x="67" y="46"/>
                        <a:pt x="67" y="46"/>
                        <a:pt x="67" y="46"/>
                      </a:cubicBezTo>
                      <a:cubicBezTo>
                        <a:pt x="81" y="46"/>
                        <a:pt x="81" y="46"/>
                        <a:pt x="81" y="46"/>
                      </a:cubicBezTo>
                      <a:lnTo>
                        <a:pt x="81" y="57"/>
                      </a:lnTo>
                      <a:close/>
                      <a:moveTo>
                        <a:pt x="81" y="40"/>
                      </a:moveTo>
                      <a:cubicBezTo>
                        <a:pt x="67" y="40"/>
                        <a:pt x="67" y="40"/>
                        <a:pt x="67" y="40"/>
                      </a:cubicBezTo>
                      <a:cubicBezTo>
                        <a:pt x="67" y="29"/>
                        <a:pt x="67" y="29"/>
                        <a:pt x="67" y="29"/>
                      </a:cubicBezTo>
                      <a:cubicBezTo>
                        <a:pt x="81" y="29"/>
                        <a:pt x="81" y="29"/>
                        <a:pt x="81" y="29"/>
                      </a:cubicBezTo>
                      <a:lnTo>
                        <a:pt x="81" y="40"/>
                      </a:lnTo>
                      <a:close/>
                      <a:moveTo>
                        <a:pt x="100" y="74"/>
                      </a:moveTo>
                      <a:cubicBezTo>
                        <a:pt x="87" y="74"/>
                        <a:pt x="87" y="74"/>
                        <a:pt x="87" y="74"/>
                      </a:cubicBezTo>
                      <a:cubicBezTo>
                        <a:pt x="87" y="63"/>
                        <a:pt x="87" y="63"/>
                        <a:pt x="87" y="63"/>
                      </a:cubicBezTo>
                      <a:cubicBezTo>
                        <a:pt x="100" y="63"/>
                        <a:pt x="100" y="63"/>
                        <a:pt x="100" y="63"/>
                      </a:cubicBezTo>
                      <a:lnTo>
                        <a:pt x="100" y="74"/>
                      </a:lnTo>
                      <a:close/>
                      <a:moveTo>
                        <a:pt x="100" y="57"/>
                      </a:moveTo>
                      <a:cubicBezTo>
                        <a:pt x="87" y="57"/>
                        <a:pt x="87" y="57"/>
                        <a:pt x="87" y="57"/>
                      </a:cubicBezTo>
                      <a:cubicBezTo>
                        <a:pt x="87" y="46"/>
                        <a:pt x="87" y="46"/>
                        <a:pt x="87" y="46"/>
                      </a:cubicBezTo>
                      <a:cubicBezTo>
                        <a:pt x="100" y="46"/>
                        <a:pt x="100" y="46"/>
                        <a:pt x="100" y="46"/>
                      </a:cubicBezTo>
                      <a:lnTo>
                        <a:pt x="100" y="57"/>
                      </a:lnTo>
                      <a:close/>
                      <a:moveTo>
                        <a:pt x="100" y="40"/>
                      </a:moveTo>
                      <a:cubicBezTo>
                        <a:pt x="87" y="40"/>
                        <a:pt x="87" y="40"/>
                        <a:pt x="87" y="40"/>
                      </a:cubicBezTo>
                      <a:cubicBezTo>
                        <a:pt x="87" y="29"/>
                        <a:pt x="87" y="29"/>
                        <a:pt x="87" y="29"/>
                      </a:cubicBezTo>
                      <a:cubicBezTo>
                        <a:pt x="100" y="29"/>
                        <a:pt x="100" y="29"/>
                        <a:pt x="100" y="29"/>
                      </a:cubicBezTo>
                      <a:lnTo>
                        <a:pt x="100" y="40"/>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174"/>
                  <a:endParaRPr lang="en-US" sz="2400">
                    <a:solidFill>
                      <a:srgbClr val="000000"/>
                    </a:solidFill>
                    <a:latin typeface="Arial"/>
                  </a:endParaRPr>
                </a:p>
              </p:txBody>
            </p:sp>
          </p:grpSp>
          <p:sp>
            <p:nvSpPr>
              <p:cNvPr id="202" name="Rectangle 20"/>
              <p:cNvSpPr>
                <a:spLocks/>
              </p:cNvSpPr>
              <p:nvPr/>
            </p:nvSpPr>
            <p:spPr bwMode="auto">
              <a:xfrm>
                <a:off x="3366370" y="3579886"/>
                <a:ext cx="436868"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4200">
                    <a:solidFill>
                      <a:srgbClr val="000000"/>
                    </a:solidFill>
                    <a:latin typeface="Gill Sans" pitchFamily="-32" charset="0"/>
                    <a:ea typeface="ヒラギノ角ゴ ProN W3" pitchFamily="-32" charset="-128"/>
                    <a:sym typeface="Gill Sans" pitchFamily="-32" charset="0"/>
                  </a:defRPr>
                </a:lvl1pPr>
                <a:lvl2pPr marL="742950" indent="-285750" eaLnBrk="0" hangingPunct="0">
                  <a:defRPr sz="4200">
                    <a:solidFill>
                      <a:srgbClr val="000000"/>
                    </a:solidFill>
                    <a:latin typeface="Gill Sans" pitchFamily="-32" charset="0"/>
                    <a:ea typeface="ヒラギノ角ゴ ProN W3" pitchFamily="-32" charset="-128"/>
                    <a:sym typeface="Gill Sans" pitchFamily="-32" charset="0"/>
                  </a:defRPr>
                </a:lvl2pPr>
                <a:lvl3pPr marL="1143000" indent="-228600" eaLnBrk="0" hangingPunct="0">
                  <a:defRPr sz="4200">
                    <a:solidFill>
                      <a:srgbClr val="000000"/>
                    </a:solidFill>
                    <a:latin typeface="Gill Sans" pitchFamily="-32" charset="0"/>
                    <a:ea typeface="ヒラギノ角ゴ ProN W3" pitchFamily="-32" charset="-128"/>
                    <a:sym typeface="Gill Sans" pitchFamily="-32" charset="0"/>
                  </a:defRPr>
                </a:lvl3pPr>
                <a:lvl4pPr marL="1600200" indent="-228600" eaLnBrk="0" hangingPunct="0">
                  <a:defRPr sz="4200">
                    <a:solidFill>
                      <a:srgbClr val="000000"/>
                    </a:solidFill>
                    <a:latin typeface="Gill Sans" pitchFamily="-32" charset="0"/>
                    <a:ea typeface="ヒラギノ角ゴ ProN W3" pitchFamily="-32" charset="-128"/>
                    <a:sym typeface="Gill Sans" pitchFamily="-32" charset="0"/>
                  </a:defRPr>
                </a:lvl4pPr>
                <a:lvl5pPr marL="2057400" indent="-228600" eaLnBrk="0" hangingPunct="0">
                  <a:defRPr sz="4200">
                    <a:solidFill>
                      <a:srgbClr val="000000"/>
                    </a:solidFill>
                    <a:latin typeface="Gill Sans" pitchFamily="-32" charset="0"/>
                    <a:ea typeface="ヒラギノ角ゴ ProN W3" pitchFamily="-32" charset="-128"/>
                    <a:sym typeface="Gill Sans" pitchFamily="-32" charset="0"/>
                  </a:defRPr>
                </a:lvl5pPr>
                <a:lvl6pPr marL="2514600" indent="-228600" algn="ctr" eaLnBrk="0" fontAlgn="base" hangingPunct="0">
                  <a:spcBef>
                    <a:spcPct val="0"/>
                  </a:spcBef>
                  <a:spcAft>
                    <a:spcPct val="0"/>
                  </a:spcAft>
                  <a:defRPr sz="4200">
                    <a:solidFill>
                      <a:srgbClr val="000000"/>
                    </a:solidFill>
                    <a:latin typeface="Gill Sans" pitchFamily="-32" charset="0"/>
                    <a:ea typeface="ヒラギノ角ゴ ProN W3" pitchFamily="-32" charset="-128"/>
                    <a:sym typeface="Gill Sans" pitchFamily="-32" charset="0"/>
                  </a:defRPr>
                </a:lvl6pPr>
                <a:lvl7pPr marL="2971800" indent="-228600" algn="ctr" eaLnBrk="0" fontAlgn="base" hangingPunct="0">
                  <a:spcBef>
                    <a:spcPct val="0"/>
                  </a:spcBef>
                  <a:spcAft>
                    <a:spcPct val="0"/>
                  </a:spcAft>
                  <a:defRPr sz="4200">
                    <a:solidFill>
                      <a:srgbClr val="000000"/>
                    </a:solidFill>
                    <a:latin typeface="Gill Sans" pitchFamily="-32" charset="0"/>
                    <a:ea typeface="ヒラギノ角ゴ ProN W3" pitchFamily="-32" charset="-128"/>
                    <a:sym typeface="Gill Sans" pitchFamily="-32" charset="0"/>
                  </a:defRPr>
                </a:lvl7pPr>
                <a:lvl8pPr marL="3429000" indent="-228600" algn="ctr" eaLnBrk="0" fontAlgn="base" hangingPunct="0">
                  <a:spcBef>
                    <a:spcPct val="0"/>
                  </a:spcBef>
                  <a:spcAft>
                    <a:spcPct val="0"/>
                  </a:spcAft>
                  <a:defRPr sz="4200">
                    <a:solidFill>
                      <a:srgbClr val="000000"/>
                    </a:solidFill>
                    <a:latin typeface="Gill Sans" pitchFamily="-32" charset="0"/>
                    <a:ea typeface="ヒラギノ角ゴ ProN W3" pitchFamily="-32" charset="-128"/>
                    <a:sym typeface="Gill Sans" pitchFamily="-32" charset="0"/>
                  </a:defRPr>
                </a:lvl8pPr>
                <a:lvl9pPr marL="3886200" indent="-228600" algn="ctr" eaLnBrk="0" fontAlgn="base" hangingPunct="0">
                  <a:spcBef>
                    <a:spcPct val="0"/>
                  </a:spcBef>
                  <a:spcAft>
                    <a:spcPct val="0"/>
                  </a:spcAft>
                  <a:defRPr sz="4200">
                    <a:solidFill>
                      <a:srgbClr val="000000"/>
                    </a:solidFill>
                    <a:latin typeface="Gill Sans" pitchFamily="-32" charset="0"/>
                    <a:ea typeface="ヒラギノ角ゴ ProN W3" pitchFamily="-32" charset="-128"/>
                    <a:sym typeface="Gill Sans" pitchFamily="-32" charset="0"/>
                  </a:defRPr>
                </a:lvl9pPr>
              </a:lstStyle>
              <a:p>
                <a:pPr defTabSz="913629" eaLnBrk="1" fontAlgn="base" hangingPunct="1">
                  <a:spcBef>
                    <a:spcPct val="0"/>
                  </a:spcBef>
                  <a:spcAft>
                    <a:spcPct val="0"/>
                  </a:spcAft>
                </a:pPr>
                <a:r>
                  <a:rPr lang="en-US" altLang="en-US" sz="1900" b="1" dirty="0">
                    <a:solidFill>
                      <a:srgbClr val="FFFFFF"/>
                    </a:solidFill>
                    <a:latin typeface="Arial"/>
                    <a:cs typeface="CiscoSans Thin"/>
                    <a:sym typeface="CiscoSans Bold" pitchFamily="-32" charset="0"/>
                  </a:rPr>
                  <a:t>Days</a:t>
                </a:r>
              </a:p>
            </p:txBody>
          </p:sp>
        </p:grpSp>
      </p:grpSp>
      <p:grpSp>
        <p:nvGrpSpPr>
          <p:cNvPr id="31" name="Group 30"/>
          <p:cNvGrpSpPr/>
          <p:nvPr/>
        </p:nvGrpSpPr>
        <p:grpSpPr>
          <a:xfrm>
            <a:off x="6594535" y="3681038"/>
            <a:ext cx="4569956" cy="1436359"/>
            <a:chOff x="4945900" y="2760773"/>
            <a:chExt cx="3427467" cy="1077269"/>
          </a:xfrm>
        </p:grpSpPr>
        <p:sp>
          <p:nvSpPr>
            <p:cNvPr id="113" name="Text Placeholder 23"/>
            <p:cNvSpPr txBox="1">
              <a:spLocks/>
            </p:cNvSpPr>
            <p:nvPr/>
          </p:nvSpPr>
          <p:spPr>
            <a:xfrm>
              <a:off x="4945900" y="2760773"/>
              <a:ext cx="3427467" cy="1077269"/>
            </a:xfrm>
            <a:prstGeom prst="rect">
              <a:avLst/>
            </a:prstGeom>
          </p:spPr>
          <p:txBody>
            <a:bodyPr anchor="ctr"/>
            <a:lstStyle>
              <a:lvl1pPr marL="171452" indent="-171452" algn="l" defTabSz="685805"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59955" indent="-215973" algn="l" defTabSz="685805"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1946" indent="-171429" algn="l" defTabSz="685805"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3937" indent="-171429" algn="l" defTabSz="685805"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5928" indent="-171429" algn="l" defTabSz="685805"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3892" indent="-171452" algn="l" defTabSz="685805"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83" indent="-171429" algn="l" defTabSz="685805"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320" indent="0" algn="l" defTabSz="685805" rtl="0" eaLnBrk="1" latinLnBrk="0" hangingPunct="1">
                <a:spcBef>
                  <a:spcPct val="20000"/>
                </a:spcBef>
                <a:buFont typeface="Arial" pitchFamily="34" charset="0"/>
                <a:buNone/>
                <a:defRPr sz="1500" kern="1200">
                  <a:solidFill>
                    <a:schemeClr val="tx1"/>
                  </a:solidFill>
                  <a:latin typeface="+mn-lt"/>
                  <a:ea typeface="+mn-ea"/>
                  <a:cs typeface="+mn-cs"/>
                </a:defRPr>
              </a:lvl8pPr>
              <a:lvl9pPr marL="2914675" indent="-171452" algn="l" defTabSz="68580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spcBef>
                  <a:spcPts val="800"/>
                </a:spcBef>
                <a:buClr>
                  <a:srgbClr val="FFFFFF"/>
                </a:buClr>
                <a:buNone/>
              </a:pPr>
              <a:r>
                <a:rPr sz="1900">
                  <a:solidFill>
                    <a:srgbClr val="FFFFFF"/>
                  </a:solidFill>
                  <a:latin typeface="Arial"/>
                </a:rPr>
                <a:t>IT admins work at </a:t>
              </a:r>
              <a:br>
                <a:rPr sz="1900">
                  <a:solidFill>
                    <a:srgbClr val="FFFFFF"/>
                  </a:solidFill>
                  <a:latin typeface="Arial"/>
                </a:rPr>
              </a:br>
              <a:r>
                <a:rPr sz="1900">
                  <a:solidFill>
                    <a:srgbClr val="FFFFFF"/>
                  </a:solidFill>
                  <a:latin typeface="Arial"/>
                </a:rPr>
                <a:t>the application level. </a:t>
              </a:r>
            </a:p>
          </p:txBody>
        </p:sp>
        <p:grpSp>
          <p:nvGrpSpPr>
            <p:cNvPr id="28" name="Group 27"/>
            <p:cNvGrpSpPr/>
            <p:nvPr/>
          </p:nvGrpSpPr>
          <p:grpSpPr>
            <a:xfrm>
              <a:off x="7149580" y="2796434"/>
              <a:ext cx="748393" cy="977343"/>
              <a:chOff x="7149580" y="2821834"/>
              <a:chExt cx="748393" cy="977343"/>
            </a:xfrm>
          </p:grpSpPr>
          <p:sp>
            <p:nvSpPr>
              <p:cNvPr id="166" name="Freeform 165"/>
              <p:cNvSpPr>
                <a:spLocks noEditPoints="1"/>
              </p:cNvSpPr>
              <p:nvPr/>
            </p:nvSpPr>
            <p:spPr bwMode="auto">
              <a:xfrm>
                <a:off x="7149580" y="2821834"/>
                <a:ext cx="748393" cy="746563"/>
              </a:xfrm>
              <a:custGeom>
                <a:avLst/>
                <a:gdLst/>
                <a:ahLst/>
                <a:cxnLst>
                  <a:cxn ang="0">
                    <a:pos x="260" y="0"/>
                  </a:cxn>
                  <a:cxn ang="0">
                    <a:pos x="0" y="260"/>
                  </a:cxn>
                  <a:cxn ang="0">
                    <a:pos x="260" y="519"/>
                  </a:cxn>
                  <a:cxn ang="0">
                    <a:pos x="520" y="260"/>
                  </a:cxn>
                  <a:cxn ang="0">
                    <a:pos x="260" y="0"/>
                  </a:cxn>
                  <a:cxn ang="0">
                    <a:pos x="264" y="459"/>
                  </a:cxn>
                  <a:cxn ang="0">
                    <a:pos x="158" y="429"/>
                  </a:cxn>
                  <a:cxn ang="0">
                    <a:pos x="177" y="411"/>
                  </a:cxn>
                  <a:cxn ang="0">
                    <a:pos x="264" y="434"/>
                  </a:cxn>
                  <a:cxn ang="0">
                    <a:pos x="439" y="260"/>
                  </a:cxn>
                  <a:cxn ang="0">
                    <a:pos x="264" y="85"/>
                  </a:cxn>
                  <a:cxn ang="0">
                    <a:pos x="91" y="238"/>
                  </a:cxn>
                  <a:cxn ang="0">
                    <a:pos x="135" y="238"/>
                  </a:cxn>
                  <a:cxn ang="0">
                    <a:pos x="80" y="315"/>
                  </a:cxn>
                  <a:cxn ang="0">
                    <a:pos x="24" y="238"/>
                  </a:cxn>
                  <a:cxn ang="0">
                    <a:pos x="66" y="238"/>
                  </a:cxn>
                  <a:cxn ang="0">
                    <a:pos x="264" y="60"/>
                  </a:cxn>
                  <a:cxn ang="0">
                    <a:pos x="464" y="260"/>
                  </a:cxn>
                  <a:cxn ang="0">
                    <a:pos x="264" y="459"/>
                  </a:cxn>
                  <a:cxn ang="0">
                    <a:pos x="228" y="270"/>
                  </a:cxn>
                  <a:cxn ang="0">
                    <a:pos x="238" y="259"/>
                  </a:cxn>
                  <a:cxn ang="0">
                    <a:pos x="248" y="110"/>
                  </a:cxn>
                  <a:cxn ang="0">
                    <a:pos x="257" y="259"/>
                  </a:cxn>
                  <a:cxn ang="0">
                    <a:pos x="259" y="260"/>
                  </a:cxn>
                  <a:cxn ang="0">
                    <a:pos x="270" y="274"/>
                  </a:cxn>
                  <a:cxn ang="0">
                    <a:pos x="360" y="280"/>
                  </a:cxn>
                  <a:cxn ang="0">
                    <a:pos x="270" y="287"/>
                  </a:cxn>
                  <a:cxn ang="0">
                    <a:pos x="268" y="291"/>
                  </a:cxn>
                  <a:cxn ang="0">
                    <a:pos x="237" y="300"/>
                  </a:cxn>
                  <a:cxn ang="0">
                    <a:pos x="228" y="270"/>
                  </a:cxn>
                </a:cxnLst>
                <a:rect l="0" t="0" r="r" b="b"/>
                <a:pathLst>
                  <a:path w="520" h="519">
                    <a:moveTo>
                      <a:pt x="260" y="0"/>
                    </a:moveTo>
                    <a:cubicBezTo>
                      <a:pt x="117" y="0"/>
                      <a:pt x="0" y="117"/>
                      <a:pt x="0" y="260"/>
                    </a:cubicBezTo>
                    <a:cubicBezTo>
                      <a:pt x="0" y="403"/>
                      <a:pt x="117" y="519"/>
                      <a:pt x="260" y="519"/>
                    </a:cubicBezTo>
                    <a:cubicBezTo>
                      <a:pt x="403" y="519"/>
                      <a:pt x="520" y="403"/>
                      <a:pt x="520" y="260"/>
                    </a:cubicBezTo>
                    <a:cubicBezTo>
                      <a:pt x="520" y="117"/>
                      <a:pt x="403" y="0"/>
                      <a:pt x="260" y="0"/>
                    </a:cubicBezTo>
                    <a:close/>
                    <a:moveTo>
                      <a:pt x="264" y="459"/>
                    </a:moveTo>
                    <a:cubicBezTo>
                      <a:pt x="225" y="459"/>
                      <a:pt x="189" y="448"/>
                      <a:pt x="158" y="429"/>
                    </a:cubicBezTo>
                    <a:cubicBezTo>
                      <a:pt x="177" y="411"/>
                      <a:pt x="177" y="411"/>
                      <a:pt x="177" y="411"/>
                    </a:cubicBezTo>
                    <a:cubicBezTo>
                      <a:pt x="203" y="426"/>
                      <a:pt x="233" y="434"/>
                      <a:pt x="264" y="434"/>
                    </a:cubicBezTo>
                    <a:cubicBezTo>
                      <a:pt x="361" y="434"/>
                      <a:pt x="439" y="356"/>
                      <a:pt x="439" y="260"/>
                    </a:cubicBezTo>
                    <a:cubicBezTo>
                      <a:pt x="439" y="163"/>
                      <a:pt x="361" y="85"/>
                      <a:pt x="264" y="85"/>
                    </a:cubicBezTo>
                    <a:cubicBezTo>
                      <a:pt x="175" y="85"/>
                      <a:pt x="102" y="152"/>
                      <a:pt x="91" y="238"/>
                    </a:cubicBezTo>
                    <a:cubicBezTo>
                      <a:pt x="135" y="238"/>
                      <a:pt x="135" y="238"/>
                      <a:pt x="135" y="238"/>
                    </a:cubicBezTo>
                    <a:cubicBezTo>
                      <a:pt x="80" y="315"/>
                      <a:pt x="80" y="315"/>
                      <a:pt x="80" y="315"/>
                    </a:cubicBezTo>
                    <a:cubicBezTo>
                      <a:pt x="24" y="238"/>
                      <a:pt x="24" y="238"/>
                      <a:pt x="24" y="238"/>
                    </a:cubicBezTo>
                    <a:cubicBezTo>
                      <a:pt x="66" y="238"/>
                      <a:pt x="66" y="238"/>
                      <a:pt x="66" y="238"/>
                    </a:cubicBezTo>
                    <a:cubicBezTo>
                      <a:pt x="77" y="138"/>
                      <a:pt x="162" y="60"/>
                      <a:pt x="264" y="60"/>
                    </a:cubicBezTo>
                    <a:cubicBezTo>
                      <a:pt x="374" y="60"/>
                      <a:pt x="464" y="150"/>
                      <a:pt x="464" y="260"/>
                    </a:cubicBezTo>
                    <a:cubicBezTo>
                      <a:pt x="464" y="370"/>
                      <a:pt x="374" y="459"/>
                      <a:pt x="264" y="459"/>
                    </a:cubicBezTo>
                    <a:close/>
                    <a:moveTo>
                      <a:pt x="228" y="270"/>
                    </a:moveTo>
                    <a:cubicBezTo>
                      <a:pt x="230" y="265"/>
                      <a:pt x="234" y="261"/>
                      <a:pt x="238" y="259"/>
                    </a:cubicBezTo>
                    <a:cubicBezTo>
                      <a:pt x="248" y="110"/>
                      <a:pt x="248" y="110"/>
                      <a:pt x="248" y="110"/>
                    </a:cubicBezTo>
                    <a:cubicBezTo>
                      <a:pt x="257" y="259"/>
                      <a:pt x="257" y="259"/>
                      <a:pt x="257" y="259"/>
                    </a:cubicBezTo>
                    <a:cubicBezTo>
                      <a:pt x="258" y="259"/>
                      <a:pt x="258" y="260"/>
                      <a:pt x="259" y="260"/>
                    </a:cubicBezTo>
                    <a:cubicBezTo>
                      <a:pt x="264" y="263"/>
                      <a:pt x="268" y="268"/>
                      <a:pt x="270" y="274"/>
                    </a:cubicBezTo>
                    <a:cubicBezTo>
                      <a:pt x="360" y="280"/>
                      <a:pt x="360" y="280"/>
                      <a:pt x="360" y="280"/>
                    </a:cubicBezTo>
                    <a:cubicBezTo>
                      <a:pt x="270" y="287"/>
                      <a:pt x="270" y="287"/>
                      <a:pt x="270" y="287"/>
                    </a:cubicBezTo>
                    <a:cubicBezTo>
                      <a:pt x="269" y="288"/>
                      <a:pt x="269" y="289"/>
                      <a:pt x="268" y="291"/>
                    </a:cubicBezTo>
                    <a:cubicBezTo>
                      <a:pt x="262" y="302"/>
                      <a:pt x="249" y="306"/>
                      <a:pt x="237" y="300"/>
                    </a:cubicBezTo>
                    <a:cubicBezTo>
                      <a:pt x="226" y="295"/>
                      <a:pt x="222" y="281"/>
                      <a:pt x="228" y="270"/>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174"/>
                <a:endParaRPr lang="en-US" sz="2400">
                  <a:solidFill>
                    <a:srgbClr val="000000"/>
                  </a:solidFill>
                  <a:latin typeface="Arial"/>
                </a:endParaRPr>
              </a:p>
            </p:txBody>
          </p:sp>
          <p:sp>
            <p:nvSpPr>
              <p:cNvPr id="203" name="Rectangle 20"/>
              <p:cNvSpPr>
                <a:spLocks/>
              </p:cNvSpPr>
              <p:nvPr/>
            </p:nvSpPr>
            <p:spPr bwMode="auto">
              <a:xfrm>
                <a:off x="7285668" y="3579886"/>
                <a:ext cx="527972"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4200">
                    <a:solidFill>
                      <a:srgbClr val="000000"/>
                    </a:solidFill>
                    <a:latin typeface="Gill Sans" pitchFamily="-32" charset="0"/>
                    <a:ea typeface="ヒラギノ角ゴ ProN W3" pitchFamily="-32" charset="-128"/>
                    <a:sym typeface="Gill Sans" pitchFamily="-32" charset="0"/>
                  </a:defRPr>
                </a:lvl1pPr>
                <a:lvl2pPr marL="742950" indent="-285750" eaLnBrk="0" hangingPunct="0">
                  <a:defRPr sz="4200">
                    <a:solidFill>
                      <a:srgbClr val="000000"/>
                    </a:solidFill>
                    <a:latin typeface="Gill Sans" pitchFamily="-32" charset="0"/>
                    <a:ea typeface="ヒラギノ角ゴ ProN W3" pitchFamily="-32" charset="-128"/>
                    <a:sym typeface="Gill Sans" pitchFamily="-32" charset="0"/>
                  </a:defRPr>
                </a:lvl2pPr>
                <a:lvl3pPr marL="1143000" indent="-228600" eaLnBrk="0" hangingPunct="0">
                  <a:defRPr sz="4200">
                    <a:solidFill>
                      <a:srgbClr val="000000"/>
                    </a:solidFill>
                    <a:latin typeface="Gill Sans" pitchFamily="-32" charset="0"/>
                    <a:ea typeface="ヒラギノ角ゴ ProN W3" pitchFamily="-32" charset="-128"/>
                    <a:sym typeface="Gill Sans" pitchFamily="-32" charset="0"/>
                  </a:defRPr>
                </a:lvl3pPr>
                <a:lvl4pPr marL="1600200" indent="-228600" eaLnBrk="0" hangingPunct="0">
                  <a:defRPr sz="4200">
                    <a:solidFill>
                      <a:srgbClr val="000000"/>
                    </a:solidFill>
                    <a:latin typeface="Gill Sans" pitchFamily="-32" charset="0"/>
                    <a:ea typeface="ヒラギノ角ゴ ProN W3" pitchFamily="-32" charset="-128"/>
                    <a:sym typeface="Gill Sans" pitchFamily="-32" charset="0"/>
                  </a:defRPr>
                </a:lvl4pPr>
                <a:lvl5pPr marL="2057400" indent="-228600" eaLnBrk="0" hangingPunct="0">
                  <a:defRPr sz="4200">
                    <a:solidFill>
                      <a:srgbClr val="000000"/>
                    </a:solidFill>
                    <a:latin typeface="Gill Sans" pitchFamily="-32" charset="0"/>
                    <a:ea typeface="ヒラギノ角ゴ ProN W3" pitchFamily="-32" charset="-128"/>
                    <a:sym typeface="Gill Sans" pitchFamily="-32" charset="0"/>
                  </a:defRPr>
                </a:lvl5pPr>
                <a:lvl6pPr marL="2514600" indent="-228600" algn="ctr" eaLnBrk="0" fontAlgn="base" hangingPunct="0">
                  <a:spcBef>
                    <a:spcPct val="0"/>
                  </a:spcBef>
                  <a:spcAft>
                    <a:spcPct val="0"/>
                  </a:spcAft>
                  <a:defRPr sz="4200">
                    <a:solidFill>
                      <a:srgbClr val="000000"/>
                    </a:solidFill>
                    <a:latin typeface="Gill Sans" pitchFamily="-32" charset="0"/>
                    <a:ea typeface="ヒラギノ角ゴ ProN W3" pitchFamily="-32" charset="-128"/>
                    <a:sym typeface="Gill Sans" pitchFamily="-32" charset="0"/>
                  </a:defRPr>
                </a:lvl6pPr>
                <a:lvl7pPr marL="2971800" indent="-228600" algn="ctr" eaLnBrk="0" fontAlgn="base" hangingPunct="0">
                  <a:spcBef>
                    <a:spcPct val="0"/>
                  </a:spcBef>
                  <a:spcAft>
                    <a:spcPct val="0"/>
                  </a:spcAft>
                  <a:defRPr sz="4200">
                    <a:solidFill>
                      <a:srgbClr val="000000"/>
                    </a:solidFill>
                    <a:latin typeface="Gill Sans" pitchFamily="-32" charset="0"/>
                    <a:ea typeface="ヒラギノ角ゴ ProN W3" pitchFamily="-32" charset="-128"/>
                    <a:sym typeface="Gill Sans" pitchFamily="-32" charset="0"/>
                  </a:defRPr>
                </a:lvl7pPr>
                <a:lvl8pPr marL="3429000" indent="-228600" algn="ctr" eaLnBrk="0" fontAlgn="base" hangingPunct="0">
                  <a:spcBef>
                    <a:spcPct val="0"/>
                  </a:spcBef>
                  <a:spcAft>
                    <a:spcPct val="0"/>
                  </a:spcAft>
                  <a:defRPr sz="4200">
                    <a:solidFill>
                      <a:srgbClr val="000000"/>
                    </a:solidFill>
                    <a:latin typeface="Gill Sans" pitchFamily="-32" charset="0"/>
                    <a:ea typeface="ヒラギノ角ゴ ProN W3" pitchFamily="-32" charset="-128"/>
                    <a:sym typeface="Gill Sans" pitchFamily="-32" charset="0"/>
                  </a:defRPr>
                </a:lvl8pPr>
                <a:lvl9pPr marL="3886200" indent="-228600" algn="ctr" eaLnBrk="0" fontAlgn="base" hangingPunct="0">
                  <a:spcBef>
                    <a:spcPct val="0"/>
                  </a:spcBef>
                  <a:spcAft>
                    <a:spcPct val="0"/>
                  </a:spcAft>
                  <a:defRPr sz="4200">
                    <a:solidFill>
                      <a:srgbClr val="000000"/>
                    </a:solidFill>
                    <a:latin typeface="Gill Sans" pitchFamily="-32" charset="0"/>
                    <a:ea typeface="ヒラギノ角ゴ ProN W3" pitchFamily="-32" charset="-128"/>
                    <a:sym typeface="Gill Sans" pitchFamily="-32" charset="0"/>
                  </a:defRPr>
                </a:lvl9pPr>
              </a:lstStyle>
              <a:p>
                <a:pPr defTabSz="913629" eaLnBrk="1" fontAlgn="base" hangingPunct="1">
                  <a:spcBef>
                    <a:spcPct val="0"/>
                  </a:spcBef>
                  <a:spcAft>
                    <a:spcPct val="0"/>
                  </a:spcAft>
                </a:pPr>
                <a:r>
                  <a:rPr lang="en-US" altLang="en-US" sz="1900" b="1" dirty="0">
                    <a:solidFill>
                      <a:srgbClr val="FFFFFF"/>
                    </a:solidFill>
                    <a:latin typeface="Arial"/>
                    <a:cs typeface="CiscoSans Thin"/>
                    <a:sym typeface="CiscoSans Bold" pitchFamily="-32" charset="0"/>
                  </a:rPr>
                  <a:t>Hours</a:t>
                </a:r>
              </a:p>
            </p:txBody>
          </p:sp>
        </p:grpSp>
      </p:grpSp>
      <p:cxnSp>
        <p:nvCxnSpPr>
          <p:cNvPr id="205" name="Straight Connector 204"/>
          <p:cNvCxnSpPr/>
          <p:nvPr/>
        </p:nvCxnSpPr>
        <p:spPr>
          <a:xfrm>
            <a:off x="6395736" y="3628520"/>
            <a:ext cx="476267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a:off x="6395735" y="5099335"/>
            <a:ext cx="476268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8" name="Title 3"/>
          <p:cNvSpPr txBox="1">
            <a:spLocks/>
          </p:cNvSpPr>
          <p:nvPr/>
        </p:nvSpPr>
        <p:spPr>
          <a:xfrm>
            <a:off x="533403" y="9"/>
            <a:ext cx="9883140" cy="952499"/>
          </a:xfrm>
          <a:prstGeom prst="rect">
            <a:avLst/>
          </a:prstGeom>
        </p:spPr>
        <p:txBody>
          <a:bodyPr vert="horz" lIns="121882" tIns="60941" rIns="121882" bIns="60941" rtlCol="0" anchor="t" anchorCtr="0">
            <a:noAutofit/>
          </a:bodyPr>
          <a:lstStyle>
            <a:lvl1pPr algn="l" defTabSz="914248" rtl="0" eaLnBrk="1" latinLnBrk="0" hangingPunct="1">
              <a:lnSpc>
                <a:spcPct val="80000"/>
              </a:lnSpc>
              <a:spcBef>
                <a:spcPct val="0"/>
              </a:spcBef>
              <a:buNone/>
              <a:defRPr lang="en-US" sz="4000" b="0" kern="1200" spc="0" baseline="0" dirty="0">
                <a:solidFill>
                  <a:srgbClr val="00A2BF"/>
                </a:solidFill>
                <a:latin typeface="+mj-lt"/>
                <a:ea typeface="+mj-ea"/>
                <a:cs typeface="CiscoSans"/>
              </a:defRPr>
            </a:lvl1pPr>
          </a:lstStyle>
          <a:p>
            <a:r>
              <a:rPr lang="en-US" sz="2800" dirty="0">
                <a:solidFill>
                  <a:srgbClr val="0000FF"/>
                </a:solidFill>
              </a:rPr>
              <a:t>And Delivers Tangible Benefits For Business Applications</a:t>
            </a:r>
          </a:p>
        </p:txBody>
      </p:sp>
    </p:spTree>
    <p:extLst>
      <p:ext uri="{BB962C8B-B14F-4D97-AF65-F5344CB8AC3E}">
        <p14:creationId xmlns:p14="http://schemas.microsoft.com/office/powerpoint/2010/main" val="186103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8" name="Group 197"/>
          <p:cNvGrpSpPr/>
          <p:nvPr/>
        </p:nvGrpSpPr>
        <p:grpSpPr>
          <a:xfrm>
            <a:off x="514508" y="3388810"/>
            <a:ext cx="1784001" cy="2563881"/>
            <a:chOff x="385877" y="2541602"/>
            <a:chExt cx="1338000" cy="1922911"/>
          </a:xfrm>
        </p:grpSpPr>
        <p:grpSp>
          <p:nvGrpSpPr>
            <p:cNvPr id="199" name="Group 198"/>
            <p:cNvGrpSpPr/>
            <p:nvPr/>
          </p:nvGrpSpPr>
          <p:grpSpPr>
            <a:xfrm>
              <a:off x="881911" y="2541602"/>
              <a:ext cx="681043" cy="250344"/>
              <a:chOff x="1570320" y="1834439"/>
              <a:chExt cx="681043" cy="250344"/>
            </a:xfrm>
          </p:grpSpPr>
          <p:sp>
            <p:nvSpPr>
              <p:cNvPr id="222" name="Rectangle 221"/>
              <p:cNvSpPr/>
              <p:nvPr/>
            </p:nvSpPr>
            <p:spPr>
              <a:xfrm>
                <a:off x="1570320" y="1849325"/>
                <a:ext cx="402487" cy="194284"/>
              </a:xfrm>
              <a:prstGeom prst="rect">
                <a:avLst/>
              </a:prstGeom>
            </p:spPr>
            <p:txBody>
              <a:bodyPr wrap="none">
                <a:spAutoFit/>
              </a:bodyPr>
              <a:lstStyle/>
              <a:p>
                <a:pPr algn="r" defTabSz="1218816">
                  <a:lnSpc>
                    <a:spcPct val="80000"/>
                  </a:lnSpc>
                </a:pPr>
                <a:r>
                  <a:rPr lang="en-US" sz="1300" dirty="0">
                    <a:solidFill>
                      <a:srgbClr val="52526D"/>
                    </a:solidFill>
                    <a:latin typeface="Arial"/>
                  </a:rPr>
                  <a:t>HCS</a:t>
                </a:r>
              </a:p>
            </p:txBody>
          </p:sp>
          <p:sp>
            <p:nvSpPr>
              <p:cNvPr id="223" name="Freeform 271"/>
              <p:cNvSpPr>
                <a:spLocks noChangeAspect="1" noEditPoints="1"/>
              </p:cNvSpPr>
              <p:nvPr/>
            </p:nvSpPr>
            <p:spPr bwMode="auto">
              <a:xfrm>
                <a:off x="1969724" y="1834439"/>
                <a:ext cx="281639" cy="250344"/>
              </a:xfrm>
              <a:custGeom>
                <a:avLst/>
                <a:gdLst/>
                <a:ahLst/>
                <a:cxnLst>
                  <a:cxn ang="0">
                    <a:pos x="617" y="231"/>
                  </a:cxn>
                  <a:cxn ang="0">
                    <a:pos x="560" y="289"/>
                  </a:cxn>
                  <a:cxn ang="0">
                    <a:pos x="617" y="347"/>
                  </a:cxn>
                  <a:cxn ang="0">
                    <a:pos x="674" y="289"/>
                  </a:cxn>
                  <a:cxn ang="0">
                    <a:pos x="617" y="231"/>
                  </a:cxn>
                  <a:cxn ang="0">
                    <a:pos x="447" y="231"/>
                  </a:cxn>
                  <a:cxn ang="0">
                    <a:pos x="390" y="289"/>
                  </a:cxn>
                  <a:cxn ang="0">
                    <a:pos x="447" y="347"/>
                  </a:cxn>
                  <a:cxn ang="0">
                    <a:pos x="504" y="289"/>
                  </a:cxn>
                  <a:cxn ang="0">
                    <a:pos x="447" y="231"/>
                  </a:cxn>
                  <a:cxn ang="0">
                    <a:pos x="277" y="231"/>
                  </a:cxn>
                  <a:cxn ang="0">
                    <a:pos x="220" y="289"/>
                  </a:cxn>
                  <a:cxn ang="0">
                    <a:pos x="277" y="347"/>
                  </a:cxn>
                  <a:cxn ang="0">
                    <a:pos x="333" y="289"/>
                  </a:cxn>
                  <a:cxn ang="0">
                    <a:pos x="277" y="231"/>
                  </a:cxn>
                  <a:cxn ang="0">
                    <a:pos x="447" y="0"/>
                  </a:cxn>
                  <a:cxn ang="0">
                    <a:pos x="893" y="289"/>
                  </a:cxn>
                  <a:cxn ang="0">
                    <a:pos x="779" y="481"/>
                  </a:cxn>
                  <a:cxn ang="0">
                    <a:pos x="838" y="717"/>
                  </a:cxn>
                  <a:cxn ang="0">
                    <a:pos x="684" y="528"/>
                  </a:cxn>
                  <a:cxn ang="0">
                    <a:pos x="497" y="571"/>
                  </a:cxn>
                  <a:cxn ang="0">
                    <a:pos x="447" y="796"/>
                  </a:cxn>
                  <a:cxn ang="0">
                    <a:pos x="397" y="573"/>
                  </a:cxn>
                  <a:cxn ang="0">
                    <a:pos x="210" y="527"/>
                  </a:cxn>
                  <a:cxn ang="0">
                    <a:pos x="55" y="717"/>
                  </a:cxn>
                  <a:cxn ang="0">
                    <a:pos x="115" y="478"/>
                  </a:cxn>
                  <a:cxn ang="0">
                    <a:pos x="0" y="289"/>
                  </a:cxn>
                  <a:cxn ang="0">
                    <a:pos x="447" y="0"/>
                  </a:cxn>
                </a:cxnLst>
                <a:rect l="0" t="0" r="r" b="b"/>
                <a:pathLst>
                  <a:path w="893" h="796">
                    <a:moveTo>
                      <a:pt x="617" y="231"/>
                    </a:moveTo>
                    <a:cubicBezTo>
                      <a:pt x="586" y="231"/>
                      <a:pt x="560" y="257"/>
                      <a:pt x="560" y="289"/>
                    </a:cubicBezTo>
                    <a:cubicBezTo>
                      <a:pt x="560" y="321"/>
                      <a:pt x="586" y="347"/>
                      <a:pt x="617" y="347"/>
                    </a:cubicBezTo>
                    <a:cubicBezTo>
                      <a:pt x="649" y="347"/>
                      <a:pt x="674" y="321"/>
                      <a:pt x="674" y="289"/>
                    </a:cubicBezTo>
                    <a:cubicBezTo>
                      <a:pt x="674" y="257"/>
                      <a:pt x="649" y="231"/>
                      <a:pt x="617" y="231"/>
                    </a:cubicBezTo>
                    <a:close/>
                    <a:moveTo>
                      <a:pt x="447" y="231"/>
                    </a:moveTo>
                    <a:cubicBezTo>
                      <a:pt x="415" y="231"/>
                      <a:pt x="390" y="257"/>
                      <a:pt x="390" y="289"/>
                    </a:cubicBezTo>
                    <a:cubicBezTo>
                      <a:pt x="390" y="321"/>
                      <a:pt x="415" y="347"/>
                      <a:pt x="447" y="347"/>
                    </a:cubicBezTo>
                    <a:cubicBezTo>
                      <a:pt x="478" y="347"/>
                      <a:pt x="504" y="321"/>
                      <a:pt x="504" y="289"/>
                    </a:cubicBezTo>
                    <a:cubicBezTo>
                      <a:pt x="504" y="257"/>
                      <a:pt x="478" y="231"/>
                      <a:pt x="447" y="231"/>
                    </a:cubicBezTo>
                    <a:close/>
                    <a:moveTo>
                      <a:pt x="277" y="231"/>
                    </a:moveTo>
                    <a:cubicBezTo>
                      <a:pt x="245" y="231"/>
                      <a:pt x="220" y="257"/>
                      <a:pt x="220" y="289"/>
                    </a:cubicBezTo>
                    <a:cubicBezTo>
                      <a:pt x="220" y="321"/>
                      <a:pt x="245" y="347"/>
                      <a:pt x="277" y="347"/>
                    </a:cubicBezTo>
                    <a:cubicBezTo>
                      <a:pt x="308" y="347"/>
                      <a:pt x="333" y="321"/>
                      <a:pt x="333" y="289"/>
                    </a:cubicBezTo>
                    <a:cubicBezTo>
                      <a:pt x="333" y="257"/>
                      <a:pt x="308" y="231"/>
                      <a:pt x="277" y="231"/>
                    </a:cubicBezTo>
                    <a:close/>
                    <a:moveTo>
                      <a:pt x="447" y="0"/>
                    </a:moveTo>
                    <a:cubicBezTo>
                      <a:pt x="693" y="0"/>
                      <a:pt x="893" y="130"/>
                      <a:pt x="893" y="289"/>
                    </a:cubicBezTo>
                    <a:cubicBezTo>
                      <a:pt x="893" y="363"/>
                      <a:pt x="850" y="430"/>
                      <a:pt x="779" y="481"/>
                    </a:cubicBezTo>
                    <a:lnTo>
                      <a:pt x="838" y="717"/>
                    </a:lnTo>
                    <a:lnTo>
                      <a:pt x="684" y="528"/>
                    </a:lnTo>
                    <a:cubicBezTo>
                      <a:pt x="630" y="554"/>
                      <a:pt x="566" y="568"/>
                      <a:pt x="497" y="571"/>
                    </a:cubicBezTo>
                    <a:lnTo>
                      <a:pt x="447" y="796"/>
                    </a:lnTo>
                    <a:lnTo>
                      <a:pt x="397" y="573"/>
                    </a:lnTo>
                    <a:cubicBezTo>
                      <a:pt x="328" y="571"/>
                      <a:pt x="264" y="555"/>
                      <a:pt x="210" y="527"/>
                    </a:cubicBezTo>
                    <a:lnTo>
                      <a:pt x="55" y="717"/>
                    </a:lnTo>
                    <a:lnTo>
                      <a:pt x="115" y="478"/>
                    </a:lnTo>
                    <a:cubicBezTo>
                      <a:pt x="43" y="430"/>
                      <a:pt x="0" y="363"/>
                      <a:pt x="0" y="289"/>
                    </a:cubicBezTo>
                    <a:cubicBezTo>
                      <a:pt x="0" y="130"/>
                      <a:pt x="200" y="0"/>
                      <a:pt x="447" y="0"/>
                    </a:cubicBezTo>
                    <a:close/>
                  </a:path>
                </a:pathLst>
              </a:custGeom>
              <a:solidFill>
                <a:srgbClr val="6466AB"/>
              </a:solidFill>
              <a:ln w="0">
                <a:noFill/>
                <a:prstDash val="solid"/>
                <a:round/>
                <a:headEnd/>
                <a:tailEnd/>
              </a:ln>
            </p:spPr>
            <p:txBody>
              <a:bodyPr vert="horz" wrap="square" lIns="91440" tIns="45720" rIns="91440" bIns="45720" numCol="1" anchor="t" anchorCtr="0" compatLnSpc="1">
                <a:prstTxWarp prst="textNoShape">
                  <a:avLst/>
                </a:prstTxWarp>
              </a:bodyPr>
              <a:lstStyle/>
              <a:p>
                <a:pPr defTabSz="609431"/>
                <a:endParaRPr lang="en-US" dirty="0">
                  <a:solidFill>
                    <a:srgbClr val="000000"/>
                  </a:solidFill>
                  <a:latin typeface="Arial"/>
                </a:endParaRPr>
              </a:p>
            </p:txBody>
          </p:sp>
        </p:grpSp>
        <p:grpSp>
          <p:nvGrpSpPr>
            <p:cNvPr id="200" name="Group 199"/>
            <p:cNvGrpSpPr/>
            <p:nvPr/>
          </p:nvGrpSpPr>
          <p:grpSpPr>
            <a:xfrm>
              <a:off x="385877" y="3765844"/>
              <a:ext cx="923427" cy="314317"/>
              <a:chOff x="363891" y="3063201"/>
              <a:chExt cx="923427" cy="314317"/>
            </a:xfrm>
          </p:grpSpPr>
          <p:sp>
            <p:nvSpPr>
              <p:cNvPr id="216" name="Rectangle 215"/>
              <p:cNvSpPr/>
              <p:nvPr/>
            </p:nvSpPr>
            <p:spPr>
              <a:xfrm>
                <a:off x="363891" y="3063201"/>
                <a:ext cx="684129" cy="314317"/>
              </a:xfrm>
              <a:prstGeom prst="rect">
                <a:avLst/>
              </a:prstGeom>
            </p:spPr>
            <p:txBody>
              <a:bodyPr wrap="none">
                <a:spAutoFit/>
              </a:bodyPr>
              <a:lstStyle/>
              <a:p>
                <a:pPr algn="r" defTabSz="1218816">
                  <a:lnSpc>
                    <a:spcPct val="80000"/>
                  </a:lnSpc>
                </a:pPr>
                <a:r>
                  <a:rPr lang="en-US" sz="1300" dirty="0">
                    <a:solidFill>
                      <a:srgbClr val="52526D"/>
                    </a:solidFill>
                    <a:latin typeface="Arial"/>
                  </a:rPr>
                  <a:t>Microsoft</a:t>
                </a:r>
                <a:br>
                  <a:rPr lang="en-US" sz="1300" dirty="0">
                    <a:solidFill>
                      <a:srgbClr val="52526D"/>
                    </a:solidFill>
                    <a:latin typeface="Arial"/>
                  </a:rPr>
                </a:br>
                <a:r>
                  <a:rPr lang="en-US" sz="1300" dirty="0">
                    <a:solidFill>
                      <a:srgbClr val="52526D"/>
                    </a:solidFill>
                    <a:latin typeface="Arial"/>
                  </a:rPr>
                  <a:t>Suite aaS</a:t>
                </a:r>
              </a:p>
            </p:txBody>
          </p:sp>
          <p:grpSp>
            <p:nvGrpSpPr>
              <p:cNvPr id="217" name="Group 220"/>
              <p:cNvGrpSpPr/>
              <p:nvPr/>
            </p:nvGrpSpPr>
            <p:grpSpPr>
              <a:xfrm>
                <a:off x="1061298" y="3120388"/>
                <a:ext cx="226020" cy="229310"/>
                <a:chOff x="452101" y="3185103"/>
                <a:chExt cx="190074" cy="192841"/>
              </a:xfrm>
              <a:solidFill>
                <a:srgbClr val="6466AB"/>
              </a:solidFill>
            </p:grpSpPr>
            <p:sp>
              <p:nvSpPr>
                <p:cNvPr id="218" name="Rectangle 217"/>
                <p:cNvSpPr/>
                <p:nvPr/>
              </p:nvSpPr>
              <p:spPr>
                <a:xfrm>
                  <a:off x="452101" y="3185103"/>
                  <a:ext cx="88381" cy="88381"/>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2400" dirty="0">
                    <a:solidFill>
                      <a:srgbClr val="FFFFFF"/>
                    </a:solidFill>
                    <a:latin typeface="Arial"/>
                  </a:endParaRPr>
                </a:p>
              </p:txBody>
            </p:sp>
            <p:sp>
              <p:nvSpPr>
                <p:cNvPr id="219" name="Rectangle 218"/>
                <p:cNvSpPr/>
                <p:nvPr/>
              </p:nvSpPr>
              <p:spPr>
                <a:xfrm>
                  <a:off x="553794" y="3185103"/>
                  <a:ext cx="88381" cy="88381"/>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2400" dirty="0">
                    <a:solidFill>
                      <a:srgbClr val="FFFFFF"/>
                    </a:solidFill>
                    <a:latin typeface="Arial"/>
                  </a:endParaRPr>
                </a:p>
              </p:txBody>
            </p:sp>
            <p:sp>
              <p:nvSpPr>
                <p:cNvPr id="220" name="Rectangle 219"/>
                <p:cNvSpPr/>
                <p:nvPr/>
              </p:nvSpPr>
              <p:spPr>
                <a:xfrm>
                  <a:off x="452101" y="3289563"/>
                  <a:ext cx="88381" cy="88381"/>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2400" dirty="0">
                    <a:solidFill>
                      <a:srgbClr val="FFFFFF"/>
                    </a:solidFill>
                    <a:latin typeface="Arial"/>
                  </a:endParaRPr>
                </a:p>
              </p:txBody>
            </p:sp>
            <p:sp>
              <p:nvSpPr>
                <p:cNvPr id="221" name="Rectangle 220"/>
                <p:cNvSpPr/>
                <p:nvPr/>
              </p:nvSpPr>
              <p:spPr>
                <a:xfrm>
                  <a:off x="553794" y="3289563"/>
                  <a:ext cx="88381" cy="88381"/>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2400" dirty="0">
                    <a:solidFill>
                      <a:srgbClr val="FFFFFF"/>
                    </a:solidFill>
                    <a:latin typeface="Arial"/>
                  </a:endParaRPr>
                </a:p>
              </p:txBody>
            </p:sp>
          </p:grpSp>
        </p:grpSp>
        <p:grpSp>
          <p:nvGrpSpPr>
            <p:cNvPr id="201" name="Group 200"/>
            <p:cNvGrpSpPr/>
            <p:nvPr/>
          </p:nvGrpSpPr>
          <p:grpSpPr>
            <a:xfrm flipH="1">
              <a:off x="740571" y="4202979"/>
              <a:ext cx="983306" cy="261534"/>
              <a:chOff x="6858814" y="4253111"/>
              <a:chExt cx="983306" cy="261534"/>
            </a:xfrm>
          </p:grpSpPr>
          <p:sp>
            <p:nvSpPr>
              <p:cNvPr id="212" name="Rectangle 211"/>
              <p:cNvSpPr/>
              <p:nvPr/>
            </p:nvSpPr>
            <p:spPr>
              <a:xfrm>
                <a:off x="7300556" y="4273592"/>
                <a:ext cx="541564" cy="194284"/>
              </a:xfrm>
              <a:prstGeom prst="rect">
                <a:avLst/>
              </a:prstGeom>
            </p:spPr>
            <p:txBody>
              <a:bodyPr wrap="none">
                <a:spAutoFit/>
              </a:bodyPr>
              <a:lstStyle/>
              <a:p>
                <a:pPr defTabSz="1218816">
                  <a:lnSpc>
                    <a:spcPct val="80000"/>
                  </a:lnSpc>
                </a:pPr>
                <a:r>
                  <a:rPr lang="en-US" sz="1300" dirty="0">
                    <a:solidFill>
                      <a:srgbClr val="52526D"/>
                    </a:solidFill>
                    <a:latin typeface="Arial"/>
                  </a:rPr>
                  <a:t>DRaaS</a:t>
                </a:r>
              </a:p>
            </p:txBody>
          </p:sp>
          <p:grpSp>
            <p:nvGrpSpPr>
              <p:cNvPr id="213" name="Group 212"/>
              <p:cNvGrpSpPr/>
              <p:nvPr/>
            </p:nvGrpSpPr>
            <p:grpSpPr>
              <a:xfrm>
                <a:off x="6858814" y="4253111"/>
                <a:ext cx="405000" cy="261534"/>
                <a:chOff x="303975" y="3630402"/>
                <a:chExt cx="1376777" cy="889074"/>
              </a:xfrm>
            </p:grpSpPr>
            <p:sp>
              <p:nvSpPr>
                <p:cNvPr id="214" name="Freeform 27"/>
                <p:cNvSpPr>
                  <a:spLocks/>
                </p:cNvSpPr>
                <p:nvPr/>
              </p:nvSpPr>
              <p:spPr bwMode="auto">
                <a:xfrm>
                  <a:off x="303975" y="3630402"/>
                  <a:ext cx="1376777" cy="889074"/>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rgbClr val="6466AB"/>
                </a:solidFill>
                <a:ln>
                  <a:noFill/>
                </a:ln>
                <a:effectLst/>
              </p:spPr>
              <p:txBody>
                <a:bodyPr vert="horz" wrap="square" lIns="21238" tIns="10632" rIns="21238" bIns="10632" numCol="1" anchor="t" anchorCtr="0" compatLnSpc="1">
                  <a:prstTxWarp prst="textNoShape">
                    <a:avLst/>
                  </a:prstTxWarp>
                </a:bodyPr>
                <a:lstStyle/>
                <a:p>
                  <a:pPr defTabSz="283174"/>
                  <a:endParaRPr lang="en-US" sz="2400" dirty="0">
                    <a:solidFill>
                      <a:srgbClr val="000000"/>
                    </a:solidFill>
                    <a:latin typeface="Arial"/>
                  </a:endParaRPr>
                </a:p>
              </p:txBody>
            </p:sp>
            <p:sp>
              <p:nvSpPr>
                <p:cNvPr id="215" name="Lightning Bolt 214"/>
                <p:cNvSpPr/>
                <p:nvPr/>
              </p:nvSpPr>
              <p:spPr>
                <a:xfrm>
                  <a:off x="737422" y="3908322"/>
                  <a:ext cx="557162" cy="524388"/>
                </a:xfrm>
                <a:prstGeom prst="lightningBol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2400" dirty="0">
                    <a:solidFill>
                      <a:srgbClr val="FFFFFF"/>
                    </a:solidFill>
                    <a:latin typeface="Arial"/>
                  </a:endParaRPr>
                </a:p>
              </p:txBody>
            </p:sp>
          </p:grpSp>
        </p:grpSp>
        <p:grpSp>
          <p:nvGrpSpPr>
            <p:cNvPr id="202" name="Group 201"/>
            <p:cNvGrpSpPr/>
            <p:nvPr/>
          </p:nvGrpSpPr>
          <p:grpSpPr>
            <a:xfrm>
              <a:off x="444304" y="3375409"/>
              <a:ext cx="835868" cy="261534"/>
              <a:chOff x="530528" y="2644829"/>
              <a:chExt cx="835868" cy="261534"/>
            </a:xfrm>
          </p:grpSpPr>
          <p:sp>
            <p:nvSpPr>
              <p:cNvPr id="208" name="Rectangle 207"/>
              <p:cNvSpPr/>
              <p:nvPr/>
            </p:nvSpPr>
            <p:spPr>
              <a:xfrm>
                <a:off x="530528" y="2665310"/>
                <a:ext cx="444369" cy="194284"/>
              </a:xfrm>
              <a:prstGeom prst="rect">
                <a:avLst/>
              </a:prstGeom>
            </p:spPr>
            <p:txBody>
              <a:bodyPr wrap="none">
                <a:spAutoFit/>
              </a:bodyPr>
              <a:lstStyle/>
              <a:p>
                <a:pPr algn="r" defTabSz="1218816">
                  <a:lnSpc>
                    <a:spcPct val="80000"/>
                  </a:lnSpc>
                </a:pPr>
                <a:r>
                  <a:rPr lang="en-US" sz="1300" dirty="0">
                    <a:solidFill>
                      <a:srgbClr val="52526D"/>
                    </a:solidFill>
                    <a:latin typeface="Arial"/>
                  </a:rPr>
                  <a:t>PaaS</a:t>
                </a:r>
              </a:p>
            </p:txBody>
          </p:sp>
          <p:grpSp>
            <p:nvGrpSpPr>
              <p:cNvPr id="209" name="Group 208"/>
              <p:cNvGrpSpPr/>
              <p:nvPr/>
            </p:nvGrpSpPr>
            <p:grpSpPr>
              <a:xfrm>
                <a:off x="961396" y="2644829"/>
                <a:ext cx="405000" cy="261534"/>
                <a:chOff x="597714" y="4064920"/>
                <a:chExt cx="405000" cy="261534"/>
              </a:xfrm>
            </p:grpSpPr>
            <p:sp>
              <p:nvSpPr>
                <p:cNvPr id="210" name="Freeform 27"/>
                <p:cNvSpPr>
                  <a:spLocks/>
                </p:cNvSpPr>
                <p:nvPr/>
              </p:nvSpPr>
              <p:spPr bwMode="auto">
                <a:xfrm>
                  <a:off x="597714" y="4064920"/>
                  <a:ext cx="405000" cy="261534"/>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rgbClr val="6466AB"/>
                </a:solidFill>
                <a:ln>
                  <a:noFill/>
                </a:ln>
                <a:effectLst/>
              </p:spPr>
              <p:txBody>
                <a:bodyPr vert="horz" wrap="square" lIns="21238" tIns="10632" rIns="21238" bIns="10632" numCol="1" anchor="t" anchorCtr="0" compatLnSpc="1">
                  <a:prstTxWarp prst="textNoShape">
                    <a:avLst/>
                  </a:prstTxWarp>
                </a:bodyPr>
                <a:lstStyle/>
                <a:p>
                  <a:pPr defTabSz="283174"/>
                  <a:endParaRPr lang="en-US" sz="2400" dirty="0">
                    <a:solidFill>
                      <a:srgbClr val="000000"/>
                    </a:solidFill>
                    <a:latin typeface="Arial"/>
                  </a:endParaRPr>
                </a:p>
              </p:txBody>
            </p:sp>
            <p:sp>
              <p:nvSpPr>
                <p:cNvPr id="211" name="Freeform 63"/>
                <p:cNvSpPr>
                  <a:spLocks noEditPoints="1"/>
                </p:cNvSpPr>
                <p:nvPr/>
              </p:nvSpPr>
              <p:spPr bwMode="auto">
                <a:xfrm>
                  <a:off x="725607" y="4138986"/>
                  <a:ext cx="149215" cy="148040"/>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grpSp>
        </p:grpSp>
        <p:grpSp>
          <p:nvGrpSpPr>
            <p:cNvPr id="203" name="Group 202"/>
            <p:cNvGrpSpPr/>
            <p:nvPr/>
          </p:nvGrpSpPr>
          <p:grpSpPr>
            <a:xfrm>
              <a:off x="547381" y="2937216"/>
              <a:ext cx="791068" cy="261534"/>
              <a:chOff x="924000" y="2214184"/>
              <a:chExt cx="791068" cy="261534"/>
            </a:xfrm>
          </p:grpSpPr>
          <p:sp>
            <p:nvSpPr>
              <p:cNvPr id="204" name="Rectangle 203"/>
              <p:cNvSpPr/>
              <p:nvPr/>
            </p:nvSpPr>
            <p:spPr>
              <a:xfrm>
                <a:off x="924000" y="2234665"/>
                <a:ext cx="395711" cy="194284"/>
              </a:xfrm>
              <a:prstGeom prst="rect">
                <a:avLst/>
              </a:prstGeom>
            </p:spPr>
            <p:txBody>
              <a:bodyPr wrap="none">
                <a:spAutoFit/>
              </a:bodyPr>
              <a:lstStyle/>
              <a:p>
                <a:pPr algn="r" defTabSz="1218816">
                  <a:lnSpc>
                    <a:spcPct val="80000"/>
                  </a:lnSpc>
                </a:pPr>
                <a:r>
                  <a:rPr lang="en-US" sz="1300" dirty="0">
                    <a:solidFill>
                      <a:srgbClr val="52526D"/>
                    </a:solidFill>
                    <a:latin typeface="Arial"/>
                  </a:rPr>
                  <a:t>IaaS</a:t>
                </a:r>
              </a:p>
            </p:txBody>
          </p:sp>
          <p:grpSp>
            <p:nvGrpSpPr>
              <p:cNvPr id="205" name="Group 204"/>
              <p:cNvGrpSpPr/>
              <p:nvPr/>
            </p:nvGrpSpPr>
            <p:grpSpPr>
              <a:xfrm>
                <a:off x="1310068" y="2214184"/>
                <a:ext cx="405000" cy="261534"/>
                <a:chOff x="1275431" y="4413593"/>
                <a:chExt cx="405000" cy="261534"/>
              </a:xfrm>
            </p:grpSpPr>
            <p:sp>
              <p:nvSpPr>
                <p:cNvPr id="206" name="Freeform 27"/>
                <p:cNvSpPr>
                  <a:spLocks/>
                </p:cNvSpPr>
                <p:nvPr/>
              </p:nvSpPr>
              <p:spPr bwMode="auto">
                <a:xfrm>
                  <a:off x="1275431" y="4413593"/>
                  <a:ext cx="405000" cy="261534"/>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rgbClr val="6466AB"/>
                </a:solidFill>
                <a:ln>
                  <a:noFill/>
                </a:ln>
                <a:effectLst/>
              </p:spPr>
              <p:txBody>
                <a:bodyPr vert="horz" wrap="square" lIns="21238" tIns="10632" rIns="21238" bIns="10632" numCol="1" anchor="t" anchorCtr="0" compatLnSpc="1">
                  <a:prstTxWarp prst="textNoShape">
                    <a:avLst/>
                  </a:prstTxWarp>
                </a:bodyPr>
                <a:lstStyle/>
                <a:p>
                  <a:pPr defTabSz="283174"/>
                  <a:endParaRPr lang="en-US" sz="2400" dirty="0">
                    <a:solidFill>
                      <a:srgbClr val="000000"/>
                    </a:solidFill>
                    <a:latin typeface="Arial"/>
                  </a:endParaRPr>
                </a:p>
              </p:txBody>
            </p:sp>
            <p:sp>
              <p:nvSpPr>
                <p:cNvPr id="207" name="Up Arrow 206"/>
                <p:cNvSpPr/>
                <p:nvPr/>
              </p:nvSpPr>
              <p:spPr>
                <a:xfrm>
                  <a:off x="1405772" y="4507718"/>
                  <a:ext cx="129773" cy="167409"/>
                </a:xfrm>
                <a:prstGeom prst="upArrow">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2400" dirty="0">
                    <a:solidFill>
                      <a:srgbClr val="FFFFFF"/>
                    </a:solidFill>
                    <a:latin typeface="Arial"/>
                  </a:endParaRPr>
                </a:p>
              </p:txBody>
            </p:sp>
          </p:grpSp>
        </p:grpSp>
      </p:grpSp>
      <p:grpSp>
        <p:nvGrpSpPr>
          <p:cNvPr id="224" name="Group 223"/>
          <p:cNvGrpSpPr/>
          <p:nvPr/>
        </p:nvGrpSpPr>
        <p:grpSpPr>
          <a:xfrm>
            <a:off x="1877573" y="1453471"/>
            <a:ext cx="8318320" cy="4933816"/>
            <a:chOff x="1206499" y="751130"/>
            <a:chExt cx="6642101" cy="3939606"/>
          </a:xfrm>
        </p:grpSpPr>
        <p:sp>
          <p:nvSpPr>
            <p:cNvPr id="225" name="Freeform 27"/>
            <p:cNvSpPr>
              <a:spLocks/>
            </p:cNvSpPr>
            <p:nvPr/>
          </p:nvSpPr>
          <p:spPr bwMode="auto">
            <a:xfrm>
              <a:off x="1396079" y="993584"/>
              <a:ext cx="6351842" cy="3287058"/>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rgbClr val="D6D6D6"/>
                </a:gs>
                <a:gs pos="63000">
                  <a:schemeClr val="bg1">
                    <a:shade val="100000"/>
                    <a:satMod val="115000"/>
                  </a:schemeClr>
                </a:gs>
              </a:gsLst>
              <a:lin ang="16200000" scaled="1"/>
              <a:tileRect/>
            </a:gradFill>
            <a:ln>
              <a:noFill/>
            </a:ln>
            <a:effectLst>
              <a:outerShdw blurRad="635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174"/>
              <a:endParaRPr lang="en-US" dirty="0">
                <a:solidFill>
                  <a:srgbClr val="000000"/>
                </a:solidFill>
                <a:latin typeface="Arial"/>
              </a:endParaRPr>
            </a:p>
          </p:txBody>
        </p:sp>
        <p:pic>
          <p:nvPicPr>
            <p:cNvPr id="226" name="Picture 225"/>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Effect>
                        <a14:brightnessContrast bright="1000" contrast="100000"/>
                      </a14:imgEffect>
                    </a14:imgLayer>
                  </a14:imgProps>
                </a:ext>
                <a:ext uri="{28A0092B-C50C-407E-A947-70E740481C1C}">
                  <a14:useLocalDpi xmlns:a14="http://schemas.microsoft.com/office/drawing/2010/main" val="0"/>
                </a:ext>
              </a:extLst>
            </a:blip>
            <a:stretch>
              <a:fillRect/>
            </a:stretch>
          </p:blipFill>
          <p:spPr>
            <a:xfrm>
              <a:off x="1206499" y="751130"/>
              <a:ext cx="6642101" cy="3939606"/>
            </a:xfrm>
            <a:prstGeom prst="rect">
              <a:avLst/>
            </a:prstGeom>
            <a:effectLst>
              <a:outerShdw blurRad="1270000" algn="ctr" rotWithShape="0">
                <a:schemeClr val="bg2">
                  <a:alpha val="40000"/>
                </a:schemeClr>
              </a:outerShdw>
            </a:effectLst>
          </p:spPr>
        </p:pic>
        <p:sp>
          <p:nvSpPr>
            <p:cNvPr id="227" name="TextBox 226"/>
            <p:cNvSpPr txBox="1"/>
            <p:nvPr/>
          </p:nvSpPr>
          <p:spPr>
            <a:xfrm>
              <a:off x="3280335" y="2550393"/>
              <a:ext cx="2583330" cy="466938"/>
            </a:xfrm>
            <a:prstGeom prst="rect">
              <a:avLst/>
            </a:prstGeom>
            <a:noFill/>
          </p:spPr>
          <p:txBody>
            <a:bodyPr wrap="square" rtlCol="0">
              <a:spAutoFit/>
            </a:bodyPr>
            <a:lstStyle/>
            <a:p>
              <a:pPr algn="ctr" defTabSz="609431"/>
              <a:r>
                <a:rPr lang="en-US" sz="3200" b="1" dirty="0" err="1">
                  <a:gradFill flip="none" rotWithShape="1">
                    <a:gsLst>
                      <a:gs pos="100000">
                        <a:srgbClr val="6466AB"/>
                      </a:gs>
                      <a:gs pos="0">
                        <a:srgbClr val="272A48"/>
                      </a:gs>
                    </a:gsLst>
                    <a:lin ang="16200000" scaled="0"/>
                    <a:tileRect/>
                  </a:gradFill>
                  <a:latin typeface="Arial"/>
                </a:rPr>
                <a:t>Intercloud</a:t>
              </a:r>
              <a:endParaRPr lang="en-US" sz="3200" b="1" dirty="0">
                <a:gradFill flip="none" rotWithShape="1">
                  <a:gsLst>
                    <a:gs pos="100000">
                      <a:srgbClr val="6466AB"/>
                    </a:gs>
                    <a:gs pos="0">
                      <a:srgbClr val="272A48"/>
                    </a:gs>
                  </a:gsLst>
                  <a:lin ang="16200000" scaled="0"/>
                  <a:tileRect/>
                </a:gradFill>
                <a:latin typeface="Arial"/>
              </a:endParaRPr>
            </a:p>
          </p:txBody>
        </p:sp>
        <p:sp>
          <p:nvSpPr>
            <p:cNvPr id="228" name="Oval 227"/>
            <p:cNvSpPr/>
            <p:nvPr/>
          </p:nvSpPr>
          <p:spPr>
            <a:xfrm>
              <a:off x="2613579" y="1794224"/>
              <a:ext cx="3916842" cy="2035560"/>
            </a:xfrm>
            <a:prstGeom prst="ellipse">
              <a:avLst/>
            </a:prstGeom>
            <a:ln w="50800" cap="rnd">
              <a:solidFill>
                <a:schemeClr val="accent4">
                  <a:lumMod val="75000"/>
                </a:schemeClr>
              </a:solidFill>
              <a:prstDash val="sysDot"/>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9431"/>
              <a:endParaRPr lang="en-US" sz="2100" dirty="0">
                <a:solidFill>
                  <a:srgbClr val="000000"/>
                </a:solidFill>
                <a:latin typeface="Arial"/>
              </a:endParaRPr>
            </a:p>
          </p:txBody>
        </p:sp>
        <p:grpSp>
          <p:nvGrpSpPr>
            <p:cNvPr id="229" name="Group 228"/>
            <p:cNvGrpSpPr/>
            <p:nvPr/>
          </p:nvGrpSpPr>
          <p:grpSpPr>
            <a:xfrm>
              <a:off x="3881967" y="1259115"/>
              <a:ext cx="1380066" cy="889074"/>
              <a:chOff x="363369" y="2154891"/>
              <a:chExt cx="1380066" cy="889074"/>
            </a:xfrm>
          </p:grpSpPr>
          <p:sp>
            <p:nvSpPr>
              <p:cNvPr id="256" name="Freeform 27"/>
              <p:cNvSpPr>
                <a:spLocks/>
              </p:cNvSpPr>
              <p:nvPr/>
            </p:nvSpPr>
            <p:spPr bwMode="auto">
              <a:xfrm>
                <a:off x="365014" y="2154891"/>
                <a:ext cx="1376777" cy="889074"/>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174"/>
                <a:endParaRPr lang="en-US" sz="2100" dirty="0">
                  <a:solidFill>
                    <a:srgbClr val="000000"/>
                  </a:solidFill>
                  <a:latin typeface="Arial"/>
                </a:endParaRPr>
              </a:p>
            </p:txBody>
          </p:sp>
          <p:sp>
            <p:nvSpPr>
              <p:cNvPr id="257" name="Rectangle 256"/>
              <p:cNvSpPr/>
              <p:nvPr/>
            </p:nvSpPr>
            <p:spPr>
              <a:xfrm>
                <a:off x="363369" y="2392995"/>
                <a:ext cx="1380066" cy="594009"/>
              </a:xfrm>
              <a:prstGeom prst="rect">
                <a:avLst/>
              </a:prstGeom>
            </p:spPr>
            <p:txBody>
              <a:bodyPr wrap="square">
                <a:spAutoFit/>
              </a:bodyPr>
              <a:lstStyle/>
              <a:p>
                <a:pPr algn="ctr" defTabSz="609431">
                  <a:lnSpc>
                    <a:spcPct val="90000"/>
                  </a:lnSpc>
                </a:pPr>
                <a:r>
                  <a:rPr lang="en-US" sz="1500" dirty="0">
                    <a:solidFill>
                      <a:srgbClr val="52526D"/>
                    </a:solidFill>
                    <a:latin typeface="Arial"/>
                  </a:rPr>
                  <a:t>Enterprise</a:t>
                </a:r>
              </a:p>
              <a:p>
                <a:pPr algn="ctr" defTabSz="609431">
                  <a:lnSpc>
                    <a:spcPct val="90000"/>
                  </a:lnSpc>
                </a:pPr>
                <a:r>
                  <a:rPr lang="en-US" sz="1500" dirty="0">
                    <a:solidFill>
                      <a:srgbClr val="52526D"/>
                    </a:solidFill>
                    <a:latin typeface="Arial"/>
                  </a:rPr>
                  <a:t>Private</a:t>
                </a:r>
              </a:p>
              <a:p>
                <a:pPr algn="ctr" defTabSz="609431">
                  <a:lnSpc>
                    <a:spcPct val="90000"/>
                  </a:lnSpc>
                </a:pPr>
                <a:r>
                  <a:rPr lang="en-US" sz="1500" dirty="0">
                    <a:solidFill>
                      <a:srgbClr val="52526D"/>
                    </a:solidFill>
                    <a:latin typeface="Arial"/>
                  </a:rPr>
                  <a:t>Clouds</a:t>
                </a:r>
              </a:p>
            </p:txBody>
          </p:sp>
        </p:grpSp>
        <p:grpSp>
          <p:nvGrpSpPr>
            <p:cNvPr id="230" name="Group 229"/>
            <p:cNvGrpSpPr/>
            <p:nvPr/>
          </p:nvGrpSpPr>
          <p:grpSpPr>
            <a:xfrm>
              <a:off x="3881967" y="3303065"/>
              <a:ext cx="1380066" cy="889074"/>
              <a:chOff x="363369" y="2154891"/>
              <a:chExt cx="1380066" cy="889074"/>
            </a:xfrm>
          </p:grpSpPr>
          <p:sp>
            <p:nvSpPr>
              <p:cNvPr id="254" name="Freeform 27"/>
              <p:cNvSpPr>
                <a:spLocks/>
              </p:cNvSpPr>
              <p:nvPr/>
            </p:nvSpPr>
            <p:spPr bwMode="auto">
              <a:xfrm>
                <a:off x="365014" y="2154891"/>
                <a:ext cx="1376777" cy="889074"/>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174"/>
                <a:endParaRPr lang="en-US" sz="2100" dirty="0">
                  <a:solidFill>
                    <a:srgbClr val="000000"/>
                  </a:solidFill>
                  <a:latin typeface="Arial"/>
                </a:endParaRPr>
              </a:p>
            </p:txBody>
          </p:sp>
          <p:sp>
            <p:nvSpPr>
              <p:cNvPr id="255" name="Rectangle 254"/>
              <p:cNvSpPr/>
              <p:nvPr/>
            </p:nvSpPr>
            <p:spPr>
              <a:xfrm>
                <a:off x="363369" y="2467705"/>
                <a:ext cx="1380066" cy="408571"/>
              </a:xfrm>
              <a:prstGeom prst="rect">
                <a:avLst/>
              </a:prstGeom>
            </p:spPr>
            <p:txBody>
              <a:bodyPr wrap="square">
                <a:spAutoFit/>
              </a:bodyPr>
              <a:lstStyle/>
              <a:p>
                <a:pPr algn="ctr" defTabSz="609431">
                  <a:lnSpc>
                    <a:spcPct val="90000"/>
                  </a:lnSpc>
                </a:pPr>
                <a:r>
                  <a:rPr lang="en-US" sz="1500" dirty="0">
                    <a:solidFill>
                      <a:srgbClr val="52526D"/>
                    </a:solidFill>
                    <a:latin typeface="Arial"/>
                  </a:rPr>
                  <a:t>Public </a:t>
                </a:r>
              </a:p>
              <a:p>
                <a:pPr algn="ctr" defTabSz="609431">
                  <a:lnSpc>
                    <a:spcPct val="90000"/>
                  </a:lnSpc>
                </a:pPr>
                <a:r>
                  <a:rPr lang="en-US" sz="1500" dirty="0">
                    <a:solidFill>
                      <a:srgbClr val="52526D"/>
                    </a:solidFill>
                    <a:latin typeface="Arial"/>
                  </a:rPr>
                  <a:t>Clouds</a:t>
                </a:r>
              </a:p>
            </p:txBody>
          </p:sp>
        </p:grpSp>
        <p:grpSp>
          <p:nvGrpSpPr>
            <p:cNvPr id="231" name="Group 230"/>
            <p:cNvGrpSpPr/>
            <p:nvPr/>
          </p:nvGrpSpPr>
          <p:grpSpPr>
            <a:xfrm>
              <a:off x="1927803" y="2367467"/>
              <a:ext cx="1376777" cy="889074"/>
              <a:chOff x="1927803" y="2367467"/>
              <a:chExt cx="1376777" cy="889074"/>
            </a:xfrm>
          </p:grpSpPr>
          <p:sp>
            <p:nvSpPr>
              <p:cNvPr id="251" name="Freeform 27"/>
              <p:cNvSpPr>
                <a:spLocks/>
              </p:cNvSpPr>
              <p:nvPr/>
            </p:nvSpPr>
            <p:spPr bwMode="auto">
              <a:xfrm>
                <a:off x="1927803" y="2367467"/>
                <a:ext cx="1376777" cy="889074"/>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174"/>
                <a:endParaRPr lang="en-US" sz="2100" dirty="0">
                  <a:solidFill>
                    <a:srgbClr val="000000"/>
                  </a:solidFill>
                  <a:latin typeface="Arial"/>
                </a:endParaRPr>
              </a:p>
            </p:txBody>
          </p:sp>
          <p:sp>
            <p:nvSpPr>
              <p:cNvPr id="252" name="Rectangle 251"/>
              <p:cNvSpPr/>
              <p:nvPr/>
            </p:nvSpPr>
            <p:spPr>
              <a:xfrm>
                <a:off x="2029253" y="2950795"/>
                <a:ext cx="1173877" cy="208893"/>
              </a:xfrm>
              <a:prstGeom prst="rect">
                <a:avLst/>
              </a:prstGeom>
            </p:spPr>
            <p:txBody>
              <a:bodyPr wrap="square">
                <a:spAutoFit/>
              </a:bodyPr>
              <a:lstStyle/>
              <a:p>
                <a:pPr algn="ctr" defTabSz="609431">
                  <a:lnSpc>
                    <a:spcPct val="90000"/>
                  </a:lnSpc>
                </a:pPr>
                <a:r>
                  <a:rPr lang="en-US" sz="1200" dirty="0">
                    <a:solidFill>
                      <a:srgbClr val="52526D"/>
                    </a:solidFill>
                    <a:latin typeface="Arial"/>
                  </a:rPr>
                  <a:t>Partner Clouds</a:t>
                </a:r>
              </a:p>
            </p:txBody>
          </p:sp>
          <p:pic>
            <p:nvPicPr>
              <p:cNvPr id="253" name="Picture 252"/>
              <p:cNvPicPr>
                <a:picLocks noChangeAspect="1"/>
              </p:cNvPicPr>
              <p:nvPr/>
            </p:nvPicPr>
            <p:blipFill>
              <a:blip r:embed="rId5"/>
              <a:stretch>
                <a:fillRect/>
              </a:stretch>
            </p:blipFill>
            <p:spPr>
              <a:xfrm>
                <a:off x="2210210" y="2679238"/>
                <a:ext cx="811963" cy="279156"/>
              </a:xfrm>
              <a:prstGeom prst="rect">
                <a:avLst/>
              </a:prstGeom>
            </p:spPr>
          </p:pic>
        </p:grpSp>
        <p:grpSp>
          <p:nvGrpSpPr>
            <p:cNvPr id="232" name="Group 231"/>
            <p:cNvGrpSpPr/>
            <p:nvPr/>
          </p:nvGrpSpPr>
          <p:grpSpPr>
            <a:xfrm>
              <a:off x="5861822" y="2367467"/>
              <a:ext cx="1376777" cy="889074"/>
              <a:chOff x="5861822" y="2367467"/>
              <a:chExt cx="1376777" cy="889074"/>
            </a:xfrm>
          </p:grpSpPr>
          <p:sp>
            <p:nvSpPr>
              <p:cNvPr id="233" name="Freeform 27"/>
              <p:cNvSpPr>
                <a:spLocks/>
              </p:cNvSpPr>
              <p:nvPr/>
            </p:nvSpPr>
            <p:spPr bwMode="auto">
              <a:xfrm>
                <a:off x="5861822" y="2367467"/>
                <a:ext cx="1376777" cy="889074"/>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174"/>
                <a:endParaRPr lang="en-US" sz="2100" dirty="0">
                  <a:solidFill>
                    <a:srgbClr val="000000"/>
                  </a:solidFill>
                  <a:latin typeface="Arial"/>
                </a:endParaRPr>
              </a:p>
            </p:txBody>
          </p:sp>
          <p:grpSp>
            <p:nvGrpSpPr>
              <p:cNvPr id="234" name="Group 233"/>
              <p:cNvGrpSpPr/>
              <p:nvPr/>
            </p:nvGrpSpPr>
            <p:grpSpPr>
              <a:xfrm>
                <a:off x="5963271" y="2574850"/>
                <a:ext cx="1173877" cy="658028"/>
                <a:chOff x="613821" y="3676727"/>
                <a:chExt cx="1173877" cy="658028"/>
              </a:xfrm>
            </p:grpSpPr>
            <p:grpSp>
              <p:nvGrpSpPr>
                <p:cNvPr id="235" name="Group 5"/>
                <p:cNvGrpSpPr>
                  <a:grpSpLocks noChangeAspect="1"/>
                </p:cNvGrpSpPr>
                <p:nvPr/>
              </p:nvGrpSpPr>
              <p:grpSpPr bwMode="auto">
                <a:xfrm>
                  <a:off x="909903" y="3676727"/>
                  <a:ext cx="607142" cy="320300"/>
                  <a:chOff x="2199" y="1172"/>
                  <a:chExt cx="1361" cy="718"/>
                </a:xfrm>
              </p:grpSpPr>
              <p:sp>
                <p:nvSpPr>
                  <p:cNvPr id="237" name="Rectangle 6"/>
                  <p:cNvSpPr>
                    <a:spLocks noChangeArrowheads="1"/>
                  </p:cNvSpPr>
                  <p:nvPr/>
                </p:nvSpPr>
                <p:spPr bwMode="auto">
                  <a:xfrm>
                    <a:off x="2584" y="1649"/>
                    <a:ext cx="59" cy="237"/>
                  </a:xfrm>
                  <a:prstGeom prst="rect">
                    <a:avLst/>
                  </a:prstGeom>
                  <a:gradFill flip="none" rotWithShape="1">
                    <a:gsLst>
                      <a:gs pos="30000">
                        <a:srgbClr val="194147"/>
                      </a:gs>
                      <a:gs pos="100000">
                        <a:srgbClr val="33828D"/>
                      </a:gs>
                    </a:gsLst>
                    <a:lin ang="16200000" scaled="0"/>
                    <a:tileRect/>
                  </a:gradFill>
                  <a:ln w="9525">
                    <a:noFill/>
                    <a:round/>
                    <a:headEnd/>
                    <a:tailEnd/>
                  </a:ln>
                  <a:effectLst/>
                </p:spPr>
                <p:txBody>
                  <a:bodyPr vert="horz" wrap="square" lIns="91440" tIns="45720" rIns="91440" bIns="45720" numCol="1" anchor="t" anchorCtr="0" compatLnSpc="1">
                    <a:prstTxWarp prst="textNoShape">
                      <a:avLst/>
                    </a:prstTxWarp>
                  </a:bodyPr>
                  <a:lstStyle/>
                  <a:p>
                    <a:pPr defTabSz="609431"/>
                    <a:endParaRPr lang="en-US" sz="2100" dirty="0">
                      <a:solidFill>
                        <a:srgbClr val="000000"/>
                      </a:solidFill>
                      <a:latin typeface="Arial"/>
                    </a:endParaRPr>
                  </a:p>
                </p:txBody>
              </p:sp>
              <p:sp>
                <p:nvSpPr>
                  <p:cNvPr id="238" name="Freeform 7"/>
                  <p:cNvSpPr>
                    <a:spLocks/>
                  </p:cNvSpPr>
                  <p:nvPr/>
                </p:nvSpPr>
                <p:spPr bwMode="auto">
                  <a:xfrm>
                    <a:off x="2943" y="1645"/>
                    <a:ext cx="182" cy="245"/>
                  </a:xfrm>
                  <a:custGeom>
                    <a:avLst/>
                    <a:gdLst>
                      <a:gd name="T0" fmla="*/ 77 w 77"/>
                      <a:gd name="T1" fmla="*/ 30 h 104"/>
                      <a:gd name="T2" fmla="*/ 56 w 77"/>
                      <a:gd name="T3" fmla="*/ 25 h 104"/>
                      <a:gd name="T4" fmla="*/ 28 w 77"/>
                      <a:gd name="T5" fmla="*/ 52 h 104"/>
                      <a:gd name="T6" fmla="*/ 56 w 77"/>
                      <a:gd name="T7" fmla="*/ 78 h 104"/>
                      <a:gd name="T8" fmla="*/ 77 w 77"/>
                      <a:gd name="T9" fmla="*/ 73 h 104"/>
                      <a:gd name="T10" fmla="*/ 77 w 77"/>
                      <a:gd name="T11" fmla="*/ 100 h 104"/>
                      <a:gd name="T12" fmla="*/ 54 w 77"/>
                      <a:gd name="T13" fmla="*/ 104 h 104"/>
                      <a:gd name="T14" fmla="*/ 0 w 77"/>
                      <a:gd name="T15" fmla="*/ 52 h 104"/>
                      <a:gd name="T16" fmla="*/ 54 w 77"/>
                      <a:gd name="T17" fmla="*/ 0 h 104"/>
                      <a:gd name="T18" fmla="*/ 77 w 77"/>
                      <a:gd name="T19" fmla="*/ 4 h 104"/>
                      <a:gd name="T20" fmla="*/ 77 w 77"/>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04">
                        <a:moveTo>
                          <a:pt x="77" y="30"/>
                        </a:moveTo>
                        <a:cubicBezTo>
                          <a:pt x="76" y="30"/>
                          <a:pt x="68" y="25"/>
                          <a:pt x="56" y="25"/>
                        </a:cubicBezTo>
                        <a:cubicBezTo>
                          <a:pt x="39" y="25"/>
                          <a:pt x="28" y="36"/>
                          <a:pt x="28" y="52"/>
                        </a:cubicBezTo>
                        <a:cubicBezTo>
                          <a:pt x="28" y="67"/>
                          <a:pt x="39" y="78"/>
                          <a:pt x="56" y="78"/>
                        </a:cubicBezTo>
                        <a:cubicBezTo>
                          <a:pt x="67" y="78"/>
                          <a:pt x="76" y="74"/>
                          <a:pt x="77" y="73"/>
                        </a:cubicBezTo>
                        <a:cubicBezTo>
                          <a:pt x="77" y="100"/>
                          <a:pt x="77" y="100"/>
                          <a:pt x="77" y="100"/>
                        </a:cubicBezTo>
                        <a:cubicBezTo>
                          <a:pt x="74" y="101"/>
                          <a:pt x="65" y="104"/>
                          <a:pt x="54" y="104"/>
                        </a:cubicBezTo>
                        <a:cubicBezTo>
                          <a:pt x="25" y="104"/>
                          <a:pt x="0" y="84"/>
                          <a:pt x="0" y="52"/>
                        </a:cubicBezTo>
                        <a:cubicBezTo>
                          <a:pt x="0" y="22"/>
                          <a:pt x="23" y="0"/>
                          <a:pt x="54" y="0"/>
                        </a:cubicBezTo>
                        <a:cubicBezTo>
                          <a:pt x="66" y="0"/>
                          <a:pt x="74" y="3"/>
                          <a:pt x="77" y="4"/>
                        </a:cubicBezTo>
                        <a:lnTo>
                          <a:pt x="77" y="30"/>
                        </a:lnTo>
                        <a:close/>
                      </a:path>
                    </a:pathLst>
                  </a:custGeom>
                  <a:gradFill flip="none" rotWithShape="1">
                    <a:gsLst>
                      <a:gs pos="30000">
                        <a:srgbClr val="194147"/>
                      </a:gs>
                      <a:gs pos="100000">
                        <a:srgbClr val="33828D"/>
                      </a:gs>
                    </a:gsLst>
                    <a:lin ang="16200000" scaled="0"/>
                    <a:tileRect/>
                  </a:gradFill>
                  <a:ln w="9525">
                    <a:noFill/>
                    <a:round/>
                    <a:headEnd/>
                    <a:tailEnd/>
                  </a:ln>
                  <a:effectLst/>
                </p:spPr>
                <p:txBody>
                  <a:bodyPr vert="horz" wrap="square" lIns="91440" tIns="45720" rIns="91440" bIns="45720" numCol="1" anchor="t" anchorCtr="0" compatLnSpc="1">
                    <a:prstTxWarp prst="textNoShape">
                      <a:avLst/>
                    </a:prstTxWarp>
                  </a:bodyPr>
                  <a:lstStyle/>
                  <a:p>
                    <a:pPr defTabSz="609431"/>
                    <a:endParaRPr lang="en-US" sz="2100" dirty="0">
                      <a:solidFill>
                        <a:srgbClr val="000000"/>
                      </a:solidFill>
                      <a:latin typeface="Arial"/>
                    </a:endParaRPr>
                  </a:p>
                </p:txBody>
              </p:sp>
              <p:sp>
                <p:nvSpPr>
                  <p:cNvPr id="239" name="Freeform 8"/>
                  <p:cNvSpPr>
                    <a:spLocks/>
                  </p:cNvSpPr>
                  <p:nvPr/>
                </p:nvSpPr>
                <p:spPr bwMode="auto">
                  <a:xfrm>
                    <a:off x="2322" y="1645"/>
                    <a:ext cx="179" cy="245"/>
                  </a:xfrm>
                  <a:custGeom>
                    <a:avLst/>
                    <a:gdLst>
                      <a:gd name="T0" fmla="*/ 76 w 76"/>
                      <a:gd name="T1" fmla="*/ 30 h 104"/>
                      <a:gd name="T2" fmla="*/ 55 w 76"/>
                      <a:gd name="T3" fmla="*/ 25 h 104"/>
                      <a:gd name="T4" fmla="*/ 27 w 76"/>
                      <a:gd name="T5" fmla="*/ 52 h 104"/>
                      <a:gd name="T6" fmla="*/ 55 w 76"/>
                      <a:gd name="T7" fmla="*/ 78 h 104"/>
                      <a:gd name="T8" fmla="*/ 76 w 76"/>
                      <a:gd name="T9" fmla="*/ 73 h 104"/>
                      <a:gd name="T10" fmla="*/ 76 w 76"/>
                      <a:gd name="T11" fmla="*/ 100 h 104"/>
                      <a:gd name="T12" fmla="*/ 53 w 76"/>
                      <a:gd name="T13" fmla="*/ 104 h 104"/>
                      <a:gd name="T14" fmla="*/ 0 w 76"/>
                      <a:gd name="T15" fmla="*/ 52 h 104"/>
                      <a:gd name="T16" fmla="*/ 53 w 76"/>
                      <a:gd name="T17" fmla="*/ 0 h 104"/>
                      <a:gd name="T18" fmla="*/ 76 w 76"/>
                      <a:gd name="T19" fmla="*/ 4 h 104"/>
                      <a:gd name="T20" fmla="*/ 76 w 76"/>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76" y="30"/>
                        </a:moveTo>
                        <a:cubicBezTo>
                          <a:pt x="75" y="30"/>
                          <a:pt x="67" y="25"/>
                          <a:pt x="55" y="25"/>
                        </a:cubicBezTo>
                        <a:cubicBezTo>
                          <a:pt x="39" y="25"/>
                          <a:pt x="27" y="36"/>
                          <a:pt x="27" y="52"/>
                        </a:cubicBezTo>
                        <a:cubicBezTo>
                          <a:pt x="27" y="67"/>
                          <a:pt x="38" y="78"/>
                          <a:pt x="55" y="78"/>
                        </a:cubicBezTo>
                        <a:cubicBezTo>
                          <a:pt x="67" y="78"/>
                          <a:pt x="75" y="74"/>
                          <a:pt x="76" y="73"/>
                        </a:cubicBezTo>
                        <a:cubicBezTo>
                          <a:pt x="76" y="100"/>
                          <a:pt x="76" y="100"/>
                          <a:pt x="76" y="100"/>
                        </a:cubicBezTo>
                        <a:cubicBezTo>
                          <a:pt x="73" y="101"/>
                          <a:pt x="64" y="104"/>
                          <a:pt x="53" y="104"/>
                        </a:cubicBezTo>
                        <a:cubicBezTo>
                          <a:pt x="25" y="104"/>
                          <a:pt x="0" y="84"/>
                          <a:pt x="0" y="52"/>
                        </a:cubicBezTo>
                        <a:cubicBezTo>
                          <a:pt x="0" y="22"/>
                          <a:pt x="22" y="0"/>
                          <a:pt x="53" y="0"/>
                        </a:cubicBezTo>
                        <a:cubicBezTo>
                          <a:pt x="65" y="0"/>
                          <a:pt x="74" y="3"/>
                          <a:pt x="76" y="4"/>
                        </a:cubicBezTo>
                        <a:lnTo>
                          <a:pt x="76" y="30"/>
                        </a:lnTo>
                        <a:close/>
                      </a:path>
                    </a:pathLst>
                  </a:custGeom>
                  <a:gradFill flip="none" rotWithShape="1">
                    <a:gsLst>
                      <a:gs pos="30000">
                        <a:srgbClr val="194147"/>
                      </a:gs>
                      <a:gs pos="100000">
                        <a:srgbClr val="33828D"/>
                      </a:gs>
                    </a:gsLst>
                    <a:lin ang="16200000" scaled="0"/>
                    <a:tileRect/>
                  </a:gradFill>
                  <a:ln w="9525">
                    <a:noFill/>
                    <a:round/>
                    <a:headEnd/>
                    <a:tailEnd/>
                  </a:ln>
                  <a:effectLst/>
                </p:spPr>
                <p:txBody>
                  <a:bodyPr vert="horz" wrap="square" lIns="91440" tIns="45720" rIns="91440" bIns="45720" numCol="1" anchor="t" anchorCtr="0" compatLnSpc="1">
                    <a:prstTxWarp prst="textNoShape">
                      <a:avLst/>
                    </a:prstTxWarp>
                  </a:bodyPr>
                  <a:lstStyle/>
                  <a:p>
                    <a:pPr defTabSz="609431"/>
                    <a:endParaRPr lang="en-US" sz="2100" dirty="0">
                      <a:solidFill>
                        <a:srgbClr val="000000"/>
                      </a:solidFill>
                      <a:latin typeface="Arial"/>
                    </a:endParaRPr>
                  </a:p>
                </p:txBody>
              </p:sp>
              <p:sp>
                <p:nvSpPr>
                  <p:cNvPr id="240" name="Freeform 9"/>
                  <p:cNvSpPr>
                    <a:spLocks noEditPoints="1"/>
                  </p:cNvSpPr>
                  <p:nvPr/>
                </p:nvSpPr>
                <p:spPr bwMode="auto">
                  <a:xfrm>
                    <a:off x="3187" y="1645"/>
                    <a:ext cx="250" cy="245"/>
                  </a:xfrm>
                  <a:custGeom>
                    <a:avLst/>
                    <a:gdLst>
                      <a:gd name="T0" fmla="*/ 106 w 106"/>
                      <a:gd name="T1" fmla="*/ 52 h 104"/>
                      <a:gd name="T2" fmla="*/ 53 w 106"/>
                      <a:gd name="T3" fmla="*/ 104 h 104"/>
                      <a:gd name="T4" fmla="*/ 0 w 106"/>
                      <a:gd name="T5" fmla="*/ 52 h 104"/>
                      <a:gd name="T6" fmla="*/ 53 w 106"/>
                      <a:gd name="T7" fmla="*/ 0 h 104"/>
                      <a:gd name="T8" fmla="*/ 106 w 106"/>
                      <a:gd name="T9" fmla="*/ 52 h 104"/>
                      <a:gd name="T10" fmla="*/ 53 w 106"/>
                      <a:gd name="T11" fmla="*/ 25 h 104"/>
                      <a:gd name="T12" fmla="*/ 27 w 106"/>
                      <a:gd name="T13" fmla="*/ 52 h 104"/>
                      <a:gd name="T14" fmla="*/ 53 w 106"/>
                      <a:gd name="T15" fmla="*/ 78 h 104"/>
                      <a:gd name="T16" fmla="*/ 79 w 106"/>
                      <a:gd name="T17" fmla="*/ 52 h 104"/>
                      <a:gd name="T18" fmla="*/ 53 w 106"/>
                      <a:gd name="T19" fmla="*/ 2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4">
                        <a:moveTo>
                          <a:pt x="106" y="52"/>
                        </a:moveTo>
                        <a:cubicBezTo>
                          <a:pt x="106" y="80"/>
                          <a:pt x="84" y="104"/>
                          <a:pt x="53" y="104"/>
                        </a:cubicBezTo>
                        <a:cubicBezTo>
                          <a:pt x="22" y="104"/>
                          <a:pt x="0" y="80"/>
                          <a:pt x="0" y="52"/>
                        </a:cubicBezTo>
                        <a:cubicBezTo>
                          <a:pt x="0" y="23"/>
                          <a:pt x="22" y="0"/>
                          <a:pt x="53" y="0"/>
                        </a:cubicBezTo>
                        <a:cubicBezTo>
                          <a:pt x="84" y="0"/>
                          <a:pt x="106" y="23"/>
                          <a:pt x="106" y="52"/>
                        </a:cubicBezTo>
                        <a:close/>
                        <a:moveTo>
                          <a:pt x="53" y="25"/>
                        </a:moveTo>
                        <a:cubicBezTo>
                          <a:pt x="38" y="25"/>
                          <a:pt x="27" y="37"/>
                          <a:pt x="27" y="52"/>
                        </a:cubicBezTo>
                        <a:cubicBezTo>
                          <a:pt x="27" y="66"/>
                          <a:pt x="38" y="78"/>
                          <a:pt x="53" y="78"/>
                        </a:cubicBezTo>
                        <a:cubicBezTo>
                          <a:pt x="68" y="78"/>
                          <a:pt x="79" y="66"/>
                          <a:pt x="79" y="52"/>
                        </a:cubicBezTo>
                        <a:cubicBezTo>
                          <a:pt x="79" y="37"/>
                          <a:pt x="68" y="25"/>
                          <a:pt x="53" y="25"/>
                        </a:cubicBezTo>
                        <a:close/>
                      </a:path>
                    </a:pathLst>
                  </a:custGeom>
                  <a:gradFill flip="none" rotWithShape="1">
                    <a:gsLst>
                      <a:gs pos="30000">
                        <a:srgbClr val="194147"/>
                      </a:gs>
                      <a:gs pos="100000">
                        <a:srgbClr val="33828D"/>
                      </a:gs>
                    </a:gsLst>
                    <a:lin ang="16200000" scaled="0"/>
                    <a:tileRect/>
                  </a:gradFill>
                  <a:ln w="9525">
                    <a:noFill/>
                    <a:round/>
                    <a:headEnd/>
                    <a:tailEnd/>
                  </a:ln>
                  <a:effectLst/>
                </p:spPr>
                <p:txBody>
                  <a:bodyPr vert="horz" wrap="square" lIns="91440" tIns="45720" rIns="91440" bIns="45720" numCol="1" anchor="t" anchorCtr="0" compatLnSpc="1">
                    <a:prstTxWarp prst="textNoShape">
                      <a:avLst/>
                    </a:prstTxWarp>
                  </a:bodyPr>
                  <a:lstStyle/>
                  <a:p>
                    <a:pPr defTabSz="609431"/>
                    <a:endParaRPr lang="en-US" sz="2100" dirty="0">
                      <a:solidFill>
                        <a:srgbClr val="000000"/>
                      </a:solidFill>
                      <a:latin typeface="Arial"/>
                    </a:endParaRPr>
                  </a:p>
                </p:txBody>
              </p:sp>
              <p:sp>
                <p:nvSpPr>
                  <p:cNvPr id="241" name="Freeform 10"/>
                  <p:cNvSpPr>
                    <a:spLocks/>
                  </p:cNvSpPr>
                  <p:nvPr/>
                </p:nvSpPr>
                <p:spPr bwMode="auto">
                  <a:xfrm>
                    <a:off x="2724" y="1645"/>
                    <a:ext cx="163" cy="245"/>
                  </a:xfrm>
                  <a:custGeom>
                    <a:avLst/>
                    <a:gdLst>
                      <a:gd name="T0" fmla="*/ 62 w 69"/>
                      <a:gd name="T1" fmla="*/ 24 h 104"/>
                      <a:gd name="T2" fmla="*/ 42 w 69"/>
                      <a:gd name="T3" fmla="*/ 21 h 104"/>
                      <a:gd name="T4" fmla="*/ 27 w 69"/>
                      <a:gd name="T5" fmla="*/ 30 h 104"/>
                      <a:gd name="T6" fmla="*/ 38 w 69"/>
                      <a:gd name="T7" fmla="*/ 39 h 104"/>
                      <a:gd name="T8" fmla="*/ 45 w 69"/>
                      <a:gd name="T9" fmla="*/ 41 h 104"/>
                      <a:gd name="T10" fmla="*/ 69 w 69"/>
                      <a:gd name="T11" fmla="*/ 70 h 104"/>
                      <a:gd name="T12" fmla="*/ 28 w 69"/>
                      <a:gd name="T13" fmla="*/ 104 h 104"/>
                      <a:gd name="T14" fmla="*/ 0 w 69"/>
                      <a:gd name="T15" fmla="*/ 101 h 104"/>
                      <a:gd name="T16" fmla="*/ 0 w 69"/>
                      <a:gd name="T17" fmla="*/ 78 h 104"/>
                      <a:gd name="T18" fmla="*/ 24 w 69"/>
                      <a:gd name="T19" fmla="*/ 82 h 104"/>
                      <a:gd name="T20" fmla="*/ 42 w 69"/>
                      <a:gd name="T21" fmla="*/ 72 h 104"/>
                      <a:gd name="T22" fmla="*/ 31 w 69"/>
                      <a:gd name="T23" fmla="*/ 62 h 104"/>
                      <a:gd name="T24" fmla="*/ 26 w 69"/>
                      <a:gd name="T25" fmla="*/ 60 h 104"/>
                      <a:gd name="T26" fmla="*/ 0 w 69"/>
                      <a:gd name="T27" fmla="*/ 31 h 104"/>
                      <a:gd name="T28" fmla="*/ 37 w 69"/>
                      <a:gd name="T29" fmla="*/ 0 h 104"/>
                      <a:gd name="T30" fmla="*/ 62 w 69"/>
                      <a:gd name="T31" fmla="*/ 3 h 104"/>
                      <a:gd name="T32" fmla="*/ 62 w 69"/>
                      <a:gd name="T33" fmla="*/ 2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04">
                        <a:moveTo>
                          <a:pt x="62" y="24"/>
                        </a:moveTo>
                        <a:cubicBezTo>
                          <a:pt x="62" y="24"/>
                          <a:pt x="51" y="21"/>
                          <a:pt x="42" y="21"/>
                        </a:cubicBezTo>
                        <a:cubicBezTo>
                          <a:pt x="32" y="21"/>
                          <a:pt x="27" y="25"/>
                          <a:pt x="27" y="30"/>
                        </a:cubicBezTo>
                        <a:cubicBezTo>
                          <a:pt x="27" y="36"/>
                          <a:pt x="34" y="38"/>
                          <a:pt x="38" y="39"/>
                        </a:cubicBezTo>
                        <a:cubicBezTo>
                          <a:pt x="45" y="41"/>
                          <a:pt x="45" y="41"/>
                          <a:pt x="45" y="41"/>
                        </a:cubicBezTo>
                        <a:cubicBezTo>
                          <a:pt x="62" y="47"/>
                          <a:pt x="69" y="58"/>
                          <a:pt x="69" y="70"/>
                        </a:cubicBezTo>
                        <a:cubicBezTo>
                          <a:pt x="69" y="95"/>
                          <a:pt x="47" y="104"/>
                          <a:pt x="28" y="104"/>
                        </a:cubicBezTo>
                        <a:cubicBezTo>
                          <a:pt x="14" y="104"/>
                          <a:pt x="2" y="101"/>
                          <a:pt x="0" y="101"/>
                        </a:cubicBezTo>
                        <a:cubicBezTo>
                          <a:pt x="0" y="78"/>
                          <a:pt x="0" y="78"/>
                          <a:pt x="0" y="78"/>
                        </a:cubicBezTo>
                        <a:cubicBezTo>
                          <a:pt x="3" y="78"/>
                          <a:pt x="13" y="82"/>
                          <a:pt x="24" y="82"/>
                        </a:cubicBezTo>
                        <a:cubicBezTo>
                          <a:pt x="37" y="82"/>
                          <a:pt x="42" y="78"/>
                          <a:pt x="42" y="72"/>
                        </a:cubicBezTo>
                        <a:cubicBezTo>
                          <a:pt x="42" y="67"/>
                          <a:pt x="37" y="64"/>
                          <a:pt x="31" y="62"/>
                        </a:cubicBezTo>
                        <a:cubicBezTo>
                          <a:pt x="30" y="62"/>
                          <a:pt x="27" y="61"/>
                          <a:pt x="26" y="60"/>
                        </a:cubicBezTo>
                        <a:cubicBezTo>
                          <a:pt x="12" y="56"/>
                          <a:pt x="0" y="48"/>
                          <a:pt x="0" y="31"/>
                        </a:cubicBezTo>
                        <a:cubicBezTo>
                          <a:pt x="0" y="12"/>
                          <a:pt x="14" y="0"/>
                          <a:pt x="37" y="0"/>
                        </a:cubicBezTo>
                        <a:cubicBezTo>
                          <a:pt x="50" y="0"/>
                          <a:pt x="61" y="3"/>
                          <a:pt x="62" y="3"/>
                        </a:cubicBezTo>
                        <a:lnTo>
                          <a:pt x="62" y="24"/>
                        </a:lnTo>
                        <a:close/>
                      </a:path>
                    </a:pathLst>
                  </a:custGeom>
                  <a:gradFill flip="none" rotWithShape="1">
                    <a:gsLst>
                      <a:gs pos="30000">
                        <a:srgbClr val="194147"/>
                      </a:gs>
                      <a:gs pos="100000">
                        <a:srgbClr val="33828D"/>
                      </a:gs>
                    </a:gsLst>
                    <a:lin ang="16200000" scaled="0"/>
                    <a:tileRect/>
                  </a:gradFill>
                  <a:ln w="9525">
                    <a:noFill/>
                    <a:round/>
                    <a:headEnd/>
                    <a:tailEnd/>
                  </a:ln>
                  <a:effectLst/>
                </p:spPr>
                <p:txBody>
                  <a:bodyPr vert="horz" wrap="square" lIns="91440" tIns="45720" rIns="91440" bIns="45720" numCol="1" anchor="t" anchorCtr="0" compatLnSpc="1">
                    <a:prstTxWarp prst="textNoShape">
                      <a:avLst/>
                    </a:prstTxWarp>
                  </a:bodyPr>
                  <a:lstStyle/>
                  <a:p>
                    <a:pPr defTabSz="609431"/>
                    <a:endParaRPr lang="en-US" sz="2100" dirty="0">
                      <a:solidFill>
                        <a:srgbClr val="000000"/>
                      </a:solidFill>
                      <a:latin typeface="Arial"/>
                    </a:endParaRPr>
                  </a:p>
                </p:txBody>
              </p:sp>
              <p:sp>
                <p:nvSpPr>
                  <p:cNvPr id="242" name="Freeform 11"/>
                  <p:cNvSpPr>
                    <a:spLocks/>
                  </p:cNvSpPr>
                  <p:nvPr/>
                </p:nvSpPr>
                <p:spPr bwMode="auto">
                  <a:xfrm>
                    <a:off x="2199" y="1366"/>
                    <a:ext cx="59" cy="12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adFill flip="none" rotWithShape="1">
                    <a:gsLst>
                      <a:gs pos="30000">
                        <a:srgbClr val="194147"/>
                      </a:gs>
                      <a:gs pos="100000">
                        <a:srgbClr val="33828D"/>
                      </a:gs>
                    </a:gsLst>
                    <a:lin ang="16200000" scaled="0"/>
                    <a:tileRect/>
                  </a:gradFill>
                  <a:ln w="9525">
                    <a:noFill/>
                    <a:round/>
                    <a:headEnd/>
                    <a:tailEnd/>
                  </a:ln>
                  <a:effectLst/>
                </p:spPr>
                <p:txBody>
                  <a:bodyPr vert="horz" wrap="square" lIns="91440" tIns="45720" rIns="91440" bIns="45720" numCol="1" anchor="t" anchorCtr="0" compatLnSpc="1">
                    <a:prstTxWarp prst="textNoShape">
                      <a:avLst/>
                    </a:prstTxWarp>
                  </a:bodyPr>
                  <a:lstStyle/>
                  <a:p>
                    <a:pPr defTabSz="609431"/>
                    <a:endParaRPr lang="en-US" sz="2100" dirty="0">
                      <a:solidFill>
                        <a:srgbClr val="000000"/>
                      </a:solidFill>
                      <a:latin typeface="Arial"/>
                    </a:endParaRPr>
                  </a:p>
                </p:txBody>
              </p:sp>
              <p:sp>
                <p:nvSpPr>
                  <p:cNvPr id="243" name="Freeform 12"/>
                  <p:cNvSpPr>
                    <a:spLocks/>
                  </p:cNvSpPr>
                  <p:nvPr/>
                </p:nvSpPr>
                <p:spPr bwMode="auto">
                  <a:xfrm>
                    <a:off x="2362" y="1283"/>
                    <a:ext cx="59" cy="20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6" y="0"/>
                          <a:pt x="0" y="6"/>
                          <a:pt x="0" y="13"/>
                        </a:cubicBezTo>
                        <a:cubicBezTo>
                          <a:pt x="0" y="73"/>
                          <a:pt x="0" y="73"/>
                          <a:pt x="0" y="73"/>
                        </a:cubicBezTo>
                        <a:cubicBezTo>
                          <a:pt x="0" y="80"/>
                          <a:pt x="6" y="86"/>
                          <a:pt x="12" y="86"/>
                        </a:cubicBezTo>
                        <a:cubicBezTo>
                          <a:pt x="19" y="86"/>
                          <a:pt x="25" y="80"/>
                          <a:pt x="25" y="73"/>
                        </a:cubicBezTo>
                        <a:lnTo>
                          <a:pt x="25" y="13"/>
                        </a:lnTo>
                        <a:close/>
                      </a:path>
                    </a:pathLst>
                  </a:custGeom>
                  <a:gradFill flip="none" rotWithShape="1">
                    <a:gsLst>
                      <a:gs pos="30000">
                        <a:srgbClr val="194147"/>
                      </a:gs>
                      <a:gs pos="100000">
                        <a:srgbClr val="33828D"/>
                      </a:gs>
                    </a:gsLst>
                    <a:lin ang="16200000" scaled="0"/>
                    <a:tileRect/>
                  </a:gradFill>
                  <a:ln w="9525">
                    <a:noFill/>
                    <a:round/>
                    <a:headEnd/>
                    <a:tailEnd/>
                  </a:ln>
                  <a:effectLst/>
                </p:spPr>
                <p:txBody>
                  <a:bodyPr vert="horz" wrap="square" lIns="91440" tIns="45720" rIns="91440" bIns="45720" numCol="1" anchor="t" anchorCtr="0" compatLnSpc="1">
                    <a:prstTxWarp prst="textNoShape">
                      <a:avLst/>
                    </a:prstTxWarp>
                  </a:bodyPr>
                  <a:lstStyle/>
                  <a:p>
                    <a:pPr defTabSz="609431"/>
                    <a:endParaRPr lang="en-US" sz="2100" dirty="0">
                      <a:solidFill>
                        <a:srgbClr val="000000"/>
                      </a:solidFill>
                      <a:latin typeface="Arial"/>
                    </a:endParaRPr>
                  </a:p>
                </p:txBody>
              </p:sp>
              <p:sp>
                <p:nvSpPr>
                  <p:cNvPr id="244" name="Freeform 13"/>
                  <p:cNvSpPr>
                    <a:spLocks/>
                  </p:cNvSpPr>
                  <p:nvPr/>
                </p:nvSpPr>
                <p:spPr bwMode="auto">
                  <a:xfrm>
                    <a:off x="2525" y="1172"/>
                    <a:ext cx="59" cy="373"/>
                  </a:xfrm>
                  <a:custGeom>
                    <a:avLst/>
                    <a:gdLst>
                      <a:gd name="T0" fmla="*/ 25 w 25"/>
                      <a:gd name="T1" fmla="*/ 12 h 158"/>
                      <a:gd name="T2" fmla="*/ 12 w 25"/>
                      <a:gd name="T3" fmla="*/ 0 h 158"/>
                      <a:gd name="T4" fmla="*/ 0 w 25"/>
                      <a:gd name="T5" fmla="*/ 12 h 158"/>
                      <a:gd name="T6" fmla="*/ 0 w 25"/>
                      <a:gd name="T7" fmla="*/ 145 h 158"/>
                      <a:gd name="T8" fmla="*/ 12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19" y="0"/>
                          <a:pt x="12" y="0"/>
                        </a:cubicBezTo>
                        <a:cubicBezTo>
                          <a:pt x="5" y="0"/>
                          <a:pt x="0" y="6"/>
                          <a:pt x="0" y="12"/>
                        </a:cubicBezTo>
                        <a:cubicBezTo>
                          <a:pt x="0" y="145"/>
                          <a:pt x="0" y="145"/>
                          <a:pt x="0" y="145"/>
                        </a:cubicBezTo>
                        <a:cubicBezTo>
                          <a:pt x="0" y="152"/>
                          <a:pt x="5" y="158"/>
                          <a:pt x="12" y="158"/>
                        </a:cubicBezTo>
                        <a:cubicBezTo>
                          <a:pt x="19" y="158"/>
                          <a:pt x="25" y="152"/>
                          <a:pt x="25" y="145"/>
                        </a:cubicBezTo>
                        <a:lnTo>
                          <a:pt x="25" y="12"/>
                        </a:lnTo>
                        <a:close/>
                      </a:path>
                    </a:pathLst>
                  </a:custGeom>
                  <a:gradFill flip="none" rotWithShape="1">
                    <a:gsLst>
                      <a:gs pos="30000">
                        <a:srgbClr val="194147"/>
                      </a:gs>
                      <a:gs pos="100000">
                        <a:srgbClr val="33828D"/>
                      </a:gs>
                    </a:gsLst>
                    <a:lin ang="16200000" scaled="0"/>
                    <a:tileRect/>
                  </a:gradFill>
                  <a:ln w="9525">
                    <a:noFill/>
                    <a:round/>
                    <a:headEnd/>
                    <a:tailEnd/>
                  </a:ln>
                  <a:effectLst/>
                </p:spPr>
                <p:txBody>
                  <a:bodyPr vert="horz" wrap="square" lIns="91440" tIns="45720" rIns="91440" bIns="45720" numCol="1" anchor="t" anchorCtr="0" compatLnSpc="1">
                    <a:prstTxWarp prst="textNoShape">
                      <a:avLst/>
                    </a:prstTxWarp>
                  </a:bodyPr>
                  <a:lstStyle/>
                  <a:p>
                    <a:pPr defTabSz="609431"/>
                    <a:endParaRPr lang="en-US" sz="2100" dirty="0">
                      <a:solidFill>
                        <a:srgbClr val="000000"/>
                      </a:solidFill>
                      <a:latin typeface="Arial"/>
                    </a:endParaRPr>
                  </a:p>
                </p:txBody>
              </p:sp>
              <p:sp>
                <p:nvSpPr>
                  <p:cNvPr id="245" name="Freeform 14"/>
                  <p:cNvSpPr>
                    <a:spLocks/>
                  </p:cNvSpPr>
                  <p:nvPr/>
                </p:nvSpPr>
                <p:spPr bwMode="auto">
                  <a:xfrm>
                    <a:off x="2688" y="1283"/>
                    <a:ext cx="59" cy="20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5" y="0"/>
                          <a:pt x="0" y="6"/>
                          <a:pt x="0" y="13"/>
                        </a:cubicBezTo>
                        <a:cubicBezTo>
                          <a:pt x="0" y="73"/>
                          <a:pt x="0" y="73"/>
                          <a:pt x="0" y="73"/>
                        </a:cubicBezTo>
                        <a:cubicBezTo>
                          <a:pt x="0" y="80"/>
                          <a:pt x="5" y="86"/>
                          <a:pt x="12" y="86"/>
                        </a:cubicBezTo>
                        <a:cubicBezTo>
                          <a:pt x="19" y="86"/>
                          <a:pt x="25" y="80"/>
                          <a:pt x="25" y="73"/>
                        </a:cubicBezTo>
                        <a:lnTo>
                          <a:pt x="25" y="13"/>
                        </a:lnTo>
                        <a:close/>
                      </a:path>
                    </a:pathLst>
                  </a:custGeom>
                  <a:gradFill flip="none" rotWithShape="1">
                    <a:gsLst>
                      <a:gs pos="30000">
                        <a:srgbClr val="194147"/>
                      </a:gs>
                      <a:gs pos="100000">
                        <a:srgbClr val="33828D"/>
                      </a:gs>
                    </a:gsLst>
                    <a:lin ang="16200000" scaled="0"/>
                    <a:tileRect/>
                  </a:gradFill>
                  <a:ln w="9525">
                    <a:noFill/>
                    <a:round/>
                    <a:headEnd/>
                    <a:tailEnd/>
                  </a:ln>
                  <a:effectLst/>
                </p:spPr>
                <p:txBody>
                  <a:bodyPr vert="horz" wrap="square" lIns="91440" tIns="45720" rIns="91440" bIns="45720" numCol="1" anchor="t" anchorCtr="0" compatLnSpc="1">
                    <a:prstTxWarp prst="textNoShape">
                      <a:avLst/>
                    </a:prstTxWarp>
                  </a:bodyPr>
                  <a:lstStyle/>
                  <a:p>
                    <a:pPr defTabSz="609431"/>
                    <a:endParaRPr lang="en-US" sz="2100" dirty="0">
                      <a:solidFill>
                        <a:srgbClr val="000000"/>
                      </a:solidFill>
                      <a:latin typeface="Arial"/>
                    </a:endParaRPr>
                  </a:p>
                </p:txBody>
              </p:sp>
              <p:sp>
                <p:nvSpPr>
                  <p:cNvPr id="246" name="Freeform 15"/>
                  <p:cNvSpPr>
                    <a:spLocks/>
                  </p:cNvSpPr>
                  <p:nvPr/>
                </p:nvSpPr>
                <p:spPr bwMode="auto">
                  <a:xfrm>
                    <a:off x="2851" y="1366"/>
                    <a:ext cx="59" cy="120"/>
                  </a:xfrm>
                  <a:custGeom>
                    <a:avLst/>
                    <a:gdLst>
                      <a:gd name="T0" fmla="*/ 25 w 25"/>
                      <a:gd name="T1" fmla="*/ 12 h 51"/>
                      <a:gd name="T2" fmla="*/ 12 w 25"/>
                      <a:gd name="T3" fmla="*/ 0 h 51"/>
                      <a:gd name="T4" fmla="*/ 0 w 25"/>
                      <a:gd name="T5" fmla="*/ 12 h 51"/>
                      <a:gd name="T6" fmla="*/ 0 w 25"/>
                      <a:gd name="T7" fmla="*/ 38 h 51"/>
                      <a:gd name="T8" fmla="*/ 12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2" y="0"/>
                        </a:cubicBezTo>
                        <a:cubicBezTo>
                          <a:pt x="5" y="0"/>
                          <a:pt x="0" y="5"/>
                          <a:pt x="0" y="12"/>
                        </a:cubicBezTo>
                        <a:cubicBezTo>
                          <a:pt x="0" y="38"/>
                          <a:pt x="0" y="38"/>
                          <a:pt x="0" y="38"/>
                        </a:cubicBezTo>
                        <a:cubicBezTo>
                          <a:pt x="0" y="45"/>
                          <a:pt x="5" y="51"/>
                          <a:pt x="12" y="51"/>
                        </a:cubicBezTo>
                        <a:cubicBezTo>
                          <a:pt x="19" y="51"/>
                          <a:pt x="25" y="45"/>
                          <a:pt x="25" y="38"/>
                        </a:cubicBezTo>
                        <a:lnTo>
                          <a:pt x="25" y="12"/>
                        </a:lnTo>
                        <a:close/>
                      </a:path>
                    </a:pathLst>
                  </a:custGeom>
                  <a:gradFill flip="none" rotWithShape="1">
                    <a:gsLst>
                      <a:gs pos="30000">
                        <a:srgbClr val="194147"/>
                      </a:gs>
                      <a:gs pos="100000">
                        <a:srgbClr val="33828D"/>
                      </a:gs>
                    </a:gsLst>
                    <a:lin ang="16200000" scaled="0"/>
                    <a:tileRect/>
                  </a:gradFill>
                  <a:ln w="9525">
                    <a:noFill/>
                    <a:round/>
                    <a:headEnd/>
                    <a:tailEnd/>
                  </a:ln>
                  <a:effectLst/>
                </p:spPr>
                <p:txBody>
                  <a:bodyPr vert="horz" wrap="square" lIns="91440" tIns="45720" rIns="91440" bIns="45720" numCol="1" anchor="t" anchorCtr="0" compatLnSpc="1">
                    <a:prstTxWarp prst="textNoShape">
                      <a:avLst/>
                    </a:prstTxWarp>
                  </a:bodyPr>
                  <a:lstStyle/>
                  <a:p>
                    <a:pPr defTabSz="609431"/>
                    <a:endParaRPr lang="en-US" sz="2100" dirty="0">
                      <a:solidFill>
                        <a:srgbClr val="000000"/>
                      </a:solidFill>
                      <a:latin typeface="Arial"/>
                    </a:endParaRPr>
                  </a:p>
                </p:txBody>
              </p:sp>
              <p:sp>
                <p:nvSpPr>
                  <p:cNvPr id="247" name="Freeform 16"/>
                  <p:cNvSpPr>
                    <a:spLocks/>
                  </p:cNvSpPr>
                  <p:nvPr/>
                </p:nvSpPr>
                <p:spPr bwMode="auto">
                  <a:xfrm>
                    <a:off x="3012" y="1283"/>
                    <a:ext cx="59" cy="20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adFill flip="none" rotWithShape="1">
                    <a:gsLst>
                      <a:gs pos="30000">
                        <a:srgbClr val="194147"/>
                      </a:gs>
                      <a:gs pos="100000">
                        <a:srgbClr val="33828D"/>
                      </a:gs>
                    </a:gsLst>
                    <a:lin ang="16200000" scaled="0"/>
                    <a:tileRect/>
                  </a:gradFill>
                  <a:ln w="9525">
                    <a:noFill/>
                    <a:round/>
                    <a:headEnd/>
                    <a:tailEnd/>
                  </a:ln>
                  <a:effectLst/>
                </p:spPr>
                <p:txBody>
                  <a:bodyPr vert="horz" wrap="square" lIns="91440" tIns="45720" rIns="91440" bIns="45720" numCol="1" anchor="t" anchorCtr="0" compatLnSpc="1">
                    <a:prstTxWarp prst="textNoShape">
                      <a:avLst/>
                    </a:prstTxWarp>
                  </a:bodyPr>
                  <a:lstStyle/>
                  <a:p>
                    <a:pPr defTabSz="609431"/>
                    <a:endParaRPr lang="en-US" sz="2100" dirty="0">
                      <a:solidFill>
                        <a:srgbClr val="000000"/>
                      </a:solidFill>
                      <a:latin typeface="Arial"/>
                    </a:endParaRPr>
                  </a:p>
                </p:txBody>
              </p:sp>
              <p:sp>
                <p:nvSpPr>
                  <p:cNvPr id="248" name="Freeform 17"/>
                  <p:cNvSpPr>
                    <a:spLocks/>
                  </p:cNvSpPr>
                  <p:nvPr/>
                </p:nvSpPr>
                <p:spPr bwMode="auto">
                  <a:xfrm>
                    <a:off x="3175" y="1172"/>
                    <a:ext cx="59" cy="373"/>
                  </a:xfrm>
                  <a:custGeom>
                    <a:avLst/>
                    <a:gdLst>
                      <a:gd name="T0" fmla="*/ 25 w 25"/>
                      <a:gd name="T1" fmla="*/ 12 h 158"/>
                      <a:gd name="T2" fmla="*/ 13 w 25"/>
                      <a:gd name="T3" fmla="*/ 0 h 158"/>
                      <a:gd name="T4" fmla="*/ 0 w 25"/>
                      <a:gd name="T5" fmla="*/ 12 h 158"/>
                      <a:gd name="T6" fmla="*/ 0 w 25"/>
                      <a:gd name="T7" fmla="*/ 145 h 158"/>
                      <a:gd name="T8" fmla="*/ 13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20" y="0"/>
                          <a:pt x="13" y="0"/>
                        </a:cubicBezTo>
                        <a:cubicBezTo>
                          <a:pt x="6" y="0"/>
                          <a:pt x="0" y="6"/>
                          <a:pt x="0" y="12"/>
                        </a:cubicBezTo>
                        <a:cubicBezTo>
                          <a:pt x="0" y="145"/>
                          <a:pt x="0" y="145"/>
                          <a:pt x="0" y="145"/>
                        </a:cubicBezTo>
                        <a:cubicBezTo>
                          <a:pt x="0" y="152"/>
                          <a:pt x="6" y="158"/>
                          <a:pt x="13" y="158"/>
                        </a:cubicBezTo>
                        <a:cubicBezTo>
                          <a:pt x="20" y="158"/>
                          <a:pt x="25" y="152"/>
                          <a:pt x="25" y="145"/>
                        </a:cubicBezTo>
                        <a:lnTo>
                          <a:pt x="25" y="12"/>
                        </a:lnTo>
                        <a:close/>
                      </a:path>
                    </a:pathLst>
                  </a:custGeom>
                  <a:gradFill flip="none" rotWithShape="1">
                    <a:gsLst>
                      <a:gs pos="30000">
                        <a:srgbClr val="194147"/>
                      </a:gs>
                      <a:gs pos="100000">
                        <a:srgbClr val="33828D"/>
                      </a:gs>
                    </a:gsLst>
                    <a:lin ang="16200000" scaled="0"/>
                    <a:tileRect/>
                  </a:gradFill>
                  <a:ln w="9525">
                    <a:noFill/>
                    <a:round/>
                    <a:headEnd/>
                    <a:tailEnd/>
                  </a:ln>
                  <a:effectLst/>
                </p:spPr>
                <p:txBody>
                  <a:bodyPr vert="horz" wrap="square" lIns="91440" tIns="45720" rIns="91440" bIns="45720" numCol="1" anchor="t" anchorCtr="0" compatLnSpc="1">
                    <a:prstTxWarp prst="textNoShape">
                      <a:avLst/>
                    </a:prstTxWarp>
                  </a:bodyPr>
                  <a:lstStyle/>
                  <a:p>
                    <a:pPr defTabSz="609431"/>
                    <a:endParaRPr lang="en-US" sz="2100" dirty="0">
                      <a:solidFill>
                        <a:srgbClr val="000000"/>
                      </a:solidFill>
                      <a:latin typeface="Arial"/>
                    </a:endParaRPr>
                  </a:p>
                </p:txBody>
              </p:sp>
              <p:sp>
                <p:nvSpPr>
                  <p:cNvPr id="249" name="Freeform 18"/>
                  <p:cNvSpPr>
                    <a:spLocks/>
                  </p:cNvSpPr>
                  <p:nvPr/>
                </p:nvSpPr>
                <p:spPr bwMode="auto">
                  <a:xfrm>
                    <a:off x="3338" y="1283"/>
                    <a:ext cx="59" cy="20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adFill flip="none" rotWithShape="1">
                    <a:gsLst>
                      <a:gs pos="30000">
                        <a:srgbClr val="194147"/>
                      </a:gs>
                      <a:gs pos="100000">
                        <a:srgbClr val="33828D"/>
                      </a:gs>
                    </a:gsLst>
                    <a:lin ang="16200000" scaled="0"/>
                    <a:tileRect/>
                  </a:gradFill>
                  <a:ln w="9525">
                    <a:noFill/>
                    <a:round/>
                    <a:headEnd/>
                    <a:tailEnd/>
                  </a:ln>
                  <a:effectLst/>
                </p:spPr>
                <p:txBody>
                  <a:bodyPr vert="horz" wrap="square" lIns="91440" tIns="45720" rIns="91440" bIns="45720" numCol="1" anchor="t" anchorCtr="0" compatLnSpc="1">
                    <a:prstTxWarp prst="textNoShape">
                      <a:avLst/>
                    </a:prstTxWarp>
                  </a:bodyPr>
                  <a:lstStyle/>
                  <a:p>
                    <a:pPr defTabSz="609431"/>
                    <a:endParaRPr lang="en-US" sz="2100" dirty="0">
                      <a:solidFill>
                        <a:srgbClr val="000000"/>
                      </a:solidFill>
                      <a:latin typeface="Arial"/>
                    </a:endParaRPr>
                  </a:p>
                </p:txBody>
              </p:sp>
              <p:sp>
                <p:nvSpPr>
                  <p:cNvPr id="250" name="Freeform 19"/>
                  <p:cNvSpPr>
                    <a:spLocks/>
                  </p:cNvSpPr>
                  <p:nvPr/>
                </p:nvSpPr>
                <p:spPr bwMode="auto">
                  <a:xfrm>
                    <a:off x="3501" y="1366"/>
                    <a:ext cx="59" cy="12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adFill flip="none" rotWithShape="1">
                    <a:gsLst>
                      <a:gs pos="30000">
                        <a:srgbClr val="194147"/>
                      </a:gs>
                      <a:gs pos="100000">
                        <a:srgbClr val="33828D"/>
                      </a:gs>
                    </a:gsLst>
                    <a:lin ang="16200000" scaled="0"/>
                    <a:tileRect/>
                  </a:gradFill>
                  <a:ln w="9525">
                    <a:noFill/>
                    <a:round/>
                    <a:headEnd/>
                    <a:tailEnd/>
                  </a:ln>
                  <a:effectLst/>
                </p:spPr>
                <p:txBody>
                  <a:bodyPr vert="horz" wrap="square" lIns="91440" tIns="45720" rIns="91440" bIns="45720" numCol="1" anchor="t" anchorCtr="0" compatLnSpc="1">
                    <a:prstTxWarp prst="textNoShape">
                      <a:avLst/>
                    </a:prstTxWarp>
                  </a:bodyPr>
                  <a:lstStyle/>
                  <a:p>
                    <a:pPr defTabSz="609431"/>
                    <a:endParaRPr lang="en-US" sz="2100" dirty="0">
                      <a:solidFill>
                        <a:srgbClr val="000000"/>
                      </a:solidFill>
                      <a:latin typeface="Arial"/>
                    </a:endParaRPr>
                  </a:p>
                </p:txBody>
              </p:sp>
            </p:grpSp>
            <p:sp>
              <p:nvSpPr>
                <p:cNvPr id="236" name="Rectangle 235"/>
                <p:cNvSpPr/>
                <p:nvPr/>
              </p:nvSpPr>
              <p:spPr>
                <a:xfrm>
                  <a:off x="613821" y="3993153"/>
                  <a:ext cx="1173877" cy="341602"/>
                </a:xfrm>
                <a:prstGeom prst="rect">
                  <a:avLst/>
                </a:prstGeom>
              </p:spPr>
              <p:txBody>
                <a:bodyPr wrap="square">
                  <a:spAutoFit/>
                </a:bodyPr>
                <a:lstStyle/>
                <a:p>
                  <a:pPr algn="ctr" defTabSz="609431">
                    <a:lnSpc>
                      <a:spcPct val="90000"/>
                    </a:lnSpc>
                  </a:pPr>
                  <a:r>
                    <a:rPr lang="en-US" sz="1200" dirty="0">
                      <a:solidFill>
                        <a:srgbClr val="52526D"/>
                      </a:solidFill>
                      <a:latin typeface="Arial"/>
                    </a:rPr>
                    <a:t>Cloud Services and Applications</a:t>
                  </a:r>
                </a:p>
              </p:txBody>
            </p:sp>
          </p:grpSp>
        </p:grpSp>
      </p:grpSp>
      <p:sp>
        <p:nvSpPr>
          <p:cNvPr id="258" name="TextBox 257"/>
          <p:cNvSpPr txBox="1"/>
          <p:nvPr/>
        </p:nvSpPr>
        <p:spPr>
          <a:xfrm>
            <a:off x="4860552" y="4329817"/>
            <a:ext cx="2556933" cy="366745"/>
          </a:xfrm>
          <a:prstGeom prst="rect">
            <a:avLst/>
          </a:prstGeom>
          <a:noFill/>
        </p:spPr>
        <p:txBody>
          <a:bodyPr wrap="square" lIns="121872" tIns="60936" rIns="121872" bIns="60936" rtlCol="0">
            <a:spAutoFit/>
          </a:bodyPr>
          <a:lstStyle/>
          <a:p>
            <a:pPr algn="ctr" defTabSz="1218472">
              <a:lnSpc>
                <a:spcPct val="80000"/>
              </a:lnSpc>
            </a:pPr>
            <a:r>
              <a:rPr lang="en-US" b="1" dirty="0" err="1">
                <a:solidFill>
                  <a:srgbClr val="0070C0"/>
                </a:solidFill>
                <a:latin typeface="CiscoSans" pitchFamily="34" charset="0"/>
                <a:ea typeface="Apple LiGothic Medium"/>
                <a:cs typeface="Apple LiGothic Medium"/>
              </a:rPr>
              <a:t>Intercloud</a:t>
            </a:r>
            <a:r>
              <a:rPr lang="en-US" b="1" dirty="0">
                <a:solidFill>
                  <a:srgbClr val="0070C0"/>
                </a:solidFill>
                <a:latin typeface="CiscoSans" pitchFamily="34" charset="0"/>
                <a:ea typeface="Apple LiGothic Medium"/>
                <a:cs typeface="Apple LiGothic Medium"/>
              </a:rPr>
              <a:t> Fabric</a:t>
            </a:r>
          </a:p>
        </p:txBody>
      </p:sp>
      <p:sp>
        <p:nvSpPr>
          <p:cNvPr id="259" name="TextBox 258"/>
          <p:cNvSpPr txBox="1"/>
          <p:nvPr/>
        </p:nvSpPr>
        <p:spPr>
          <a:xfrm>
            <a:off x="2524408" y="4753064"/>
            <a:ext cx="2048933" cy="366745"/>
          </a:xfrm>
          <a:prstGeom prst="rect">
            <a:avLst/>
          </a:prstGeom>
          <a:noFill/>
        </p:spPr>
        <p:txBody>
          <a:bodyPr wrap="square" lIns="121872" tIns="60936" rIns="121872" bIns="60936" rtlCol="0">
            <a:spAutoFit/>
          </a:bodyPr>
          <a:lstStyle/>
          <a:p>
            <a:pPr algn="ctr" defTabSz="1218472">
              <a:lnSpc>
                <a:spcPct val="80000"/>
              </a:lnSpc>
            </a:pPr>
            <a:r>
              <a:rPr lang="en-US" b="1" dirty="0">
                <a:solidFill>
                  <a:srgbClr val="0070C0"/>
                </a:solidFill>
                <a:latin typeface="CiscoSans" pitchFamily="34" charset="0"/>
                <a:ea typeface="Apple LiGothic Medium"/>
                <a:cs typeface="Apple LiGothic Medium"/>
              </a:rPr>
              <a:t>APIs</a:t>
            </a:r>
          </a:p>
        </p:txBody>
      </p:sp>
      <p:sp>
        <p:nvSpPr>
          <p:cNvPr id="260" name="TextBox 259"/>
          <p:cNvSpPr txBox="1"/>
          <p:nvPr/>
        </p:nvSpPr>
        <p:spPr>
          <a:xfrm>
            <a:off x="5104720" y="3215261"/>
            <a:ext cx="2048933" cy="366745"/>
          </a:xfrm>
          <a:prstGeom prst="rect">
            <a:avLst/>
          </a:prstGeom>
          <a:noFill/>
        </p:spPr>
        <p:txBody>
          <a:bodyPr wrap="square" lIns="121872" tIns="60936" rIns="121872" bIns="60936" rtlCol="0">
            <a:spAutoFit/>
          </a:bodyPr>
          <a:lstStyle/>
          <a:p>
            <a:pPr algn="ctr" defTabSz="1218472">
              <a:lnSpc>
                <a:spcPct val="80000"/>
              </a:lnSpc>
            </a:pPr>
            <a:r>
              <a:rPr lang="en-US" b="1" dirty="0">
                <a:solidFill>
                  <a:srgbClr val="0070C0"/>
                </a:solidFill>
                <a:latin typeface="CiscoSans" pitchFamily="34" charset="0"/>
                <a:ea typeface="Apple LiGothic Medium"/>
                <a:cs typeface="Apple LiGothic Medium"/>
              </a:rPr>
              <a:t>Portal</a:t>
            </a:r>
          </a:p>
        </p:txBody>
      </p:sp>
      <p:sp>
        <p:nvSpPr>
          <p:cNvPr id="261" name="TextBox 260"/>
          <p:cNvSpPr txBox="1"/>
          <p:nvPr/>
        </p:nvSpPr>
        <p:spPr>
          <a:xfrm>
            <a:off x="7726964" y="4753064"/>
            <a:ext cx="2048933" cy="366745"/>
          </a:xfrm>
          <a:prstGeom prst="rect">
            <a:avLst/>
          </a:prstGeom>
          <a:noFill/>
        </p:spPr>
        <p:txBody>
          <a:bodyPr wrap="square" lIns="121872" tIns="60936" rIns="121872" bIns="60936" rtlCol="0">
            <a:spAutoFit/>
          </a:bodyPr>
          <a:lstStyle/>
          <a:p>
            <a:pPr algn="ctr" defTabSz="1218472">
              <a:lnSpc>
                <a:spcPct val="80000"/>
              </a:lnSpc>
            </a:pPr>
            <a:r>
              <a:rPr lang="en-US" b="1" dirty="0">
                <a:solidFill>
                  <a:srgbClr val="0070C0"/>
                </a:solidFill>
                <a:latin typeface="CiscoSans" pitchFamily="34" charset="0"/>
                <a:ea typeface="Apple LiGothic Medium"/>
                <a:cs typeface="Apple LiGothic Medium"/>
              </a:rPr>
              <a:t>APIs</a:t>
            </a:r>
          </a:p>
        </p:txBody>
      </p:sp>
      <p:sp>
        <p:nvSpPr>
          <p:cNvPr id="262" name="TextBox 261"/>
          <p:cNvSpPr txBox="1"/>
          <p:nvPr/>
        </p:nvSpPr>
        <p:spPr>
          <a:xfrm>
            <a:off x="6355484" y="5364692"/>
            <a:ext cx="2048933" cy="366745"/>
          </a:xfrm>
          <a:prstGeom prst="rect">
            <a:avLst/>
          </a:prstGeom>
          <a:noFill/>
        </p:spPr>
        <p:txBody>
          <a:bodyPr wrap="square" lIns="121872" tIns="60936" rIns="121872" bIns="60936" rtlCol="0">
            <a:spAutoFit/>
          </a:bodyPr>
          <a:lstStyle/>
          <a:p>
            <a:pPr algn="ctr" defTabSz="1218472">
              <a:lnSpc>
                <a:spcPct val="80000"/>
              </a:lnSpc>
            </a:pPr>
            <a:r>
              <a:rPr lang="en-US" b="1" dirty="0">
                <a:solidFill>
                  <a:srgbClr val="0070C0"/>
                </a:solidFill>
                <a:latin typeface="CiscoSans" pitchFamily="34" charset="0"/>
                <a:ea typeface="Apple LiGothic Medium"/>
                <a:cs typeface="Apple LiGothic Medium"/>
              </a:rPr>
              <a:t>APIs</a:t>
            </a:r>
          </a:p>
        </p:txBody>
      </p:sp>
      <p:sp>
        <p:nvSpPr>
          <p:cNvPr id="263" name="TextBox 262"/>
          <p:cNvSpPr txBox="1"/>
          <p:nvPr/>
        </p:nvSpPr>
        <p:spPr>
          <a:xfrm>
            <a:off x="7710688" y="5276740"/>
            <a:ext cx="2048933" cy="366745"/>
          </a:xfrm>
          <a:prstGeom prst="rect">
            <a:avLst/>
          </a:prstGeom>
          <a:noFill/>
        </p:spPr>
        <p:txBody>
          <a:bodyPr wrap="square" lIns="121818" tIns="60909" rIns="121818" bIns="60909" rtlCol="0">
            <a:spAutoFit/>
          </a:bodyPr>
          <a:lstStyle/>
          <a:p>
            <a:pPr algn="ctr" defTabSz="609431">
              <a:lnSpc>
                <a:spcPct val="80000"/>
              </a:lnSpc>
            </a:pPr>
            <a:r>
              <a:rPr lang="en-US" b="1" dirty="0">
                <a:solidFill>
                  <a:srgbClr val="272A48">
                    <a:lumMod val="60000"/>
                    <a:lumOff val="40000"/>
                  </a:srgbClr>
                </a:solidFill>
                <a:latin typeface="CiscoSans" pitchFamily="34" charset="0"/>
              </a:rPr>
              <a:t>OpenStack</a:t>
            </a:r>
          </a:p>
        </p:txBody>
      </p:sp>
      <p:grpSp>
        <p:nvGrpSpPr>
          <p:cNvPr id="264" name="Group 263"/>
          <p:cNvGrpSpPr/>
          <p:nvPr/>
        </p:nvGrpSpPr>
        <p:grpSpPr>
          <a:xfrm>
            <a:off x="3236783" y="5991577"/>
            <a:ext cx="5718436" cy="508487"/>
            <a:chOff x="2427587" y="4544477"/>
            <a:chExt cx="4288827" cy="381365"/>
          </a:xfrm>
        </p:grpSpPr>
        <p:grpSp>
          <p:nvGrpSpPr>
            <p:cNvPr id="265" name="Group 25"/>
            <p:cNvGrpSpPr>
              <a:grpSpLocks noChangeAspect="1"/>
            </p:cNvGrpSpPr>
            <p:nvPr/>
          </p:nvGrpSpPr>
          <p:grpSpPr bwMode="auto">
            <a:xfrm>
              <a:off x="2427587" y="4622069"/>
              <a:ext cx="1217825" cy="179270"/>
              <a:chOff x="-4052" y="599"/>
              <a:chExt cx="13865" cy="2041"/>
            </a:xfrm>
            <a:solidFill>
              <a:schemeClr val="accent4">
                <a:lumMod val="50000"/>
              </a:schemeClr>
            </a:solidFill>
          </p:grpSpPr>
          <p:sp>
            <p:nvSpPr>
              <p:cNvPr id="313" name="Freeform 26"/>
              <p:cNvSpPr>
                <a:spLocks/>
              </p:cNvSpPr>
              <p:nvPr/>
            </p:nvSpPr>
            <p:spPr bwMode="auto">
              <a:xfrm>
                <a:off x="-3150" y="599"/>
                <a:ext cx="1139" cy="1004"/>
              </a:xfrm>
              <a:custGeom>
                <a:avLst/>
                <a:gdLst>
                  <a:gd name="T0" fmla="*/ 0 w 1139"/>
                  <a:gd name="T1" fmla="*/ 1004 h 1004"/>
                  <a:gd name="T2" fmla="*/ 1139 w 1139"/>
                  <a:gd name="T3" fmla="*/ 1004 h 1004"/>
                  <a:gd name="T4" fmla="*/ 1139 w 1139"/>
                  <a:gd name="T5" fmla="*/ 0 h 1004"/>
                  <a:gd name="T6" fmla="*/ 0 w 1139"/>
                  <a:gd name="T7" fmla="*/ 158 h 1004"/>
                  <a:gd name="T8" fmla="*/ 0 w 1139"/>
                  <a:gd name="T9" fmla="*/ 1004 h 1004"/>
                </a:gdLst>
                <a:ahLst/>
                <a:cxnLst>
                  <a:cxn ang="0">
                    <a:pos x="T0" y="T1"/>
                  </a:cxn>
                  <a:cxn ang="0">
                    <a:pos x="T2" y="T3"/>
                  </a:cxn>
                  <a:cxn ang="0">
                    <a:pos x="T4" y="T5"/>
                  </a:cxn>
                  <a:cxn ang="0">
                    <a:pos x="T6" y="T7"/>
                  </a:cxn>
                  <a:cxn ang="0">
                    <a:pos x="T8" y="T9"/>
                  </a:cxn>
                </a:cxnLst>
                <a:rect l="0" t="0" r="r" b="b"/>
                <a:pathLst>
                  <a:path w="1139" h="1004">
                    <a:moveTo>
                      <a:pt x="0" y="1004"/>
                    </a:moveTo>
                    <a:lnTo>
                      <a:pt x="1139" y="1004"/>
                    </a:lnTo>
                    <a:lnTo>
                      <a:pt x="1139" y="0"/>
                    </a:lnTo>
                    <a:lnTo>
                      <a:pt x="0" y="158"/>
                    </a:lnTo>
                    <a:lnTo>
                      <a:pt x="0" y="10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314" name="Freeform 27"/>
              <p:cNvSpPr>
                <a:spLocks/>
              </p:cNvSpPr>
              <p:nvPr/>
            </p:nvSpPr>
            <p:spPr bwMode="auto">
              <a:xfrm>
                <a:off x="-4052" y="762"/>
                <a:ext cx="869" cy="841"/>
              </a:xfrm>
              <a:custGeom>
                <a:avLst/>
                <a:gdLst>
                  <a:gd name="T0" fmla="*/ 869 w 869"/>
                  <a:gd name="T1" fmla="*/ 841 h 841"/>
                  <a:gd name="T2" fmla="*/ 869 w 869"/>
                  <a:gd name="T3" fmla="*/ 0 h 841"/>
                  <a:gd name="T4" fmla="*/ 0 w 869"/>
                  <a:gd name="T5" fmla="*/ 120 h 841"/>
                  <a:gd name="T6" fmla="*/ 0 w 869"/>
                  <a:gd name="T7" fmla="*/ 841 h 841"/>
                  <a:gd name="T8" fmla="*/ 869 w 869"/>
                  <a:gd name="T9" fmla="*/ 841 h 841"/>
                </a:gdLst>
                <a:ahLst/>
                <a:cxnLst>
                  <a:cxn ang="0">
                    <a:pos x="T0" y="T1"/>
                  </a:cxn>
                  <a:cxn ang="0">
                    <a:pos x="T2" y="T3"/>
                  </a:cxn>
                  <a:cxn ang="0">
                    <a:pos x="T4" y="T5"/>
                  </a:cxn>
                  <a:cxn ang="0">
                    <a:pos x="T6" y="T7"/>
                  </a:cxn>
                  <a:cxn ang="0">
                    <a:pos x="T8" y="T9"/>
                  </a:cxn>
                </a:cxnLst>
                <a:rect l="0" t="0" r="r" b="b"/>
                <a:pathLst>
                  <a:path w="869" h="841">
                    <a:moveTo>
                      <a:pt x="869" y="841"/>
                    </a:moveTo>
                    <a:lnTo>
                      <a:pt x="869" y="0"/>
                    </a:lnTo>
                    <a:lnTo>
                      <a:pt x="0" y="120"/>
                    </a:lnTo>
                    <a:lnTo>
                      <a:pt x="0" y="841"/>
                    </a:lnTo>
                    <a:lnTo>
                      <a:pt x="869" y="8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315" name="Freeform 28"/>
              <p:cNvSpPr>
                <a:spLocks/>
              </p:cNvSpPr>
              <p:nvPr/>
            </p:nvSpPr>
            <p:spPr bwMode="auto">
              <a:xfrm>
                <a:off x="-3150" y="1636"/>
                <a:ext cx="1139" cy="1004"/>
              </a:xfrm>
              <a:custGeom>
                <a:avLst/>
                <a:gdLst>
                  <a:gd name="T0" fmla="*/ 0 w 1139"/>
                  <a:gd name="T1" fmla="*/ 0 h 1004"/>
                  <a:gd name="T2" fmla="*/ 0 w 1139"/>
                  <a:gd name="T3" fmla="*/ 843 h 1004"/>
                  <a:gd name="T4" fmla="*/ 1139 w 1139"/>
                  <a:gd name="T5" fmla="*/ 1004 h 1004"/>
                  <a:gd name="T6" fmla="*/ 1139 w 1139"/>
                  <a:gd name="T7" fmla="*/ 0 h 1004"/>
                  <a:gd name="T8" fmla="*/ 0 w 1139"/>
                  <a:gd name="T9" fmla="*/ 0 h 1004"/>
                </a:gdLst>
                <a:ahLst/>
                <a:cxnLst>
                  <a:cxn ang="0">
                    <a:pos x="T0" y="T1"/>
                  </a:cxn>
                  <a:cxn ang="0">
                    <a:pos x="T2" y="T3"/>
                  </a:cxn>
                  <a:cxn ang="0">
                    <a:pos x="T4" y="T5"/>
                  </a:cxn>
                  <a:cxn ang="0">
                    <a:pos x="T6" y="T7"/>
                  </a:cxn>
                  <a:cxn ang="0">
                    <a:pos x="T8" y="T9"/>
                  </a:cxn>
                </a:cxnLst>
                <a:rect l="0" t="0" r="r" b="b"/>
                <a:pathLst>
                  <a:path w="1139" h="1004">
                    <a:moveTo>
                      <a:pt x="0" y="0"/>
                    </a:moveTo>
                    <a:lnTo>
                      <a:pt x="0" y="843"/>
                    </a:lnTo>
                    <a:lnTo>
                      <a:pt x="1139" y="1004"/>
                    </a:lnTo>
                    <a:lnTo>
                      <a:pt x="113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316" name="Freeform 29"/>
              <p:cNvSpPr>
                <a:spLocks/>
              </p:cNvSpPr>
              <p:nvPr/>
            </p:nvSpPr>
            <p:spPr bwMode="auto">
              <a:xfrm>
                <a:off x="-4052" y="1636"/>
                <a:ext cx="869" cy="839"/>
              </a:xfrm>
              <a:custGeom>
                <a:avLst/>
                <a:gdLst>
                  <a:gd name="T0" fmla="*/ 869 w 869"/>
                  <a:gd name="T1" fmla="*/ 0 h 839"/>
                  <a:gd name="T2" fmla="*/ 0 w 869"/>
                  <a:gd name="T3" fmla="*/ 0 h 839"/>
                  <a:gd name="T4" fmla="*/ 0 w 869"/>
                  <a:gd name="T5" fmla="*/ 718 h 839"/>
                  <a:gd name="T6" fmla="*/ 869 w 869"/>
                  <a:gd name="T7" fmla="*/ 839 h 839"/>
                  <a:gd name="T8" fmla="*/ 869 w 869"/>
                  <a:gd name="T9" fmla="*/ 0 h 839"/>
                </a:gdLst>
                <a:ahLst/>
                <a:cxnLst>
                  <a:cxn ang="0">
                    <a:pos x="T0" y="T1"/>
                  </a:cxn>
                  <a:cxn ang="0">
                    <a:pos x="T2" y="T3"/>
                  </a:cxn>
                  <a:cxn ang="0">
                    <a:pos x="T4" y="T5"/>
                  </a:cxn>
                  <a:cxn ang="0">
                    <a:pos x="T6" y="T7"/>
                  </a:cxn>
                  <a:cxn ang="0">
                    <a:pos x="T8" y="T9"/>
                  </a:cxn>
                </a:cxnLst>
                <a:rect l="0" t="0" r="r" b="b"/>
                <a:pathLst>
                  <a:path w="869" h="839">
                    <a:moveTo>
                      <a:pt x="869" y="0"/>
                    </a:moveTo>
                    <a:lnTo>
                      <a:pt x="0" y="0"/>
                    </a:lnTo>
                    <a:lnTo>
                      <a:pt x="0" y="718"/>
                    </a:lnTo>
                    <a:lnTo>
                      <a:pt x="869" y="839"/>
                    </a:lnTo>
                    <a:lnTo>
                      <a:pt x="86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317" name="Freeform 30"/>
              <p:cNvSpPr>
                <a:spLocks/>
              </p:cNvSpPr>
              <p:nvPr/>
            </p:nvSpPr>
            <p:spPr bwMode="auto">
              <a:xfrm>
                <a:off x="282" y="979"/>
                <a:ext cx="184" cy="182"/>
              </a:xfrm>
              <a:custGeom>
                <a:avLst/>
                <a:gdLst>
                  <a:gd name="T0" fmla="*/ 78 w 78"/>
                  <a:gd name="T1" fmla="*/ 38 h 77"/>
                  <a:gd name="T2" fmla="*/ 66 w 78"/>
                  <a:gd name="T3" fmla="*/ 66 h 77"/>
                  <a:gd name="T4" fmla="*/ 39 w 78"/>
                  <a:gd name="T5" fmla="*/ 77 h 77"/>
                  <a:gd name="T6" fmla="*/ 11 w 78"/>
                  <a:gd name="T7" fmla="*/ 66 h 77"/>
                  <a:gd name="T8" fmla="*/ 0 w 78"/>
                  <a:gd name="T9" fmla="*/ 38 h 77"/>
                  <a:gd name="T10" fmla="*/ 11 w 78"/>
                  <a:gd name="T11" fmla="*/ 11 h 77"/>
                  <a:gd name="T12" fmla="*/ 39 w 78"/>
                  <a:gd name="T13" fmla="*/ 0 h 77"/>
                  <a:gd name="T14" fmla="*/ 67 w 78"/>
                  <a:gd name="T15" fmla="*/ 11 h 77"/>
                  <a:gd name="T16" fmla="*/ 78 w 78"/>
                  <a:gd name="T17" fmla="*/ 3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77">
                    <a:moveTo>
                      <a:pt x="78" y="38"/>
                    </a:moveTo>
                    <a:cubicBezTo>
                      <a:pt x="78" y="49"/>
                      <a:pt x="74" y="58"/>
                      <a:pt x="66" y="66"/>
                    </a:cubicBezTo>
                    <a:cubicBezTo>
                      <a:pt x="59" y="73"/>
                      <a:pt x="49" y="77"/>
                      <a:pt x="39" y="77"/>
                    </a:cubicBezTo>
                    <a:cubicBezTo>
                      <a:pt x="28" y="77"/>
                      <a:pt x="19" y="73"/>
                      <a:pt x="11" y="66"/>
                    </a:cubicBezTo>
                    <a:cubicBezTo>
                      <a:pt x="4" y="59"/>
                      <a:pt x="0" y="50"/>
                      <a:pt x="0" y="38"/>
                    </a:cubicBezTo>
                    <a:cubicBezTo>
                      <a:pt x="0" y="28"/>
                      <a:pt x="4" y="19"/>
                      <a:pt x="11" y="11"/>
                    </a:cubicBezTo>
                    <a:cubicBezTo>
                      <a:pt x="18" y="3"/>
                      <a:pt x="28" y="0"/>
                      <a:pt x="39" y="0"/>
                    </a:cubicBezTo>
                    <a:cubicBezTo>
                      <a:pt x="50" y="0"/>
                      <a:pt x="59" y="3"/>
                      <a:pt x="67" y="11"/>
                    </a:cubicBezTo>
                    <a:cubicBezTo>
                      <a:pt x="74" y="18"/>
                      <a:pt x="78" y="27"/>
                      <a:pt x="78"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318" name="Freeform 31"/>
              <p:cNvSpPr>
                <a:spLocks/>
              </p:cNvSpPr>
              <p:nvPr/>
            </p:nvSpPr>
            <p:spPr bwMode="auto">
              <a:xfrm>
                <a:off x="-1400" y="1005"/>
                <a:ext cx="1590" cy="1226"/>
              </a:xfrm>
              <a:custGeom>
                <a:avLst/>
                <a:gdLst>
                  <a:gd name="T0" fmla="*/ 1590 w 1590"/>
                  <a:gd name="T1" fmla="*/ 0 h 1226"/>
                  <a:gd name="T2" fmla="*/ 1243 w 1590"/>
                  <a:gd name="T3" fmla="*/ 1226 h 1226"/>
                  <a:gd name="T4" fmla="*/ 1075 w 1590"/>
                  <a:gd name="T5" fmla="*/ 1226 h 1226"/>
                  <a:gd name="T6" fmla="*/ 801 w 1590"/>
                  <a:gd name="T7" fmla="*/ 255 h 1226"/>
                  <a:gd name="T8" fmla="*/ 799 w 1590"/>
                  <a:gd name="T9" fmla="*/ 255 h 1226"/>
                  <a:gd name="T10" fmla="*/ 525 w 1590"/>
                  <a:gd name="T11" fmla="*/ 1226 h 1226"/>
                  <a:gd name="T12" fmla="*/ 357 w 1590"/>
                  <a:gd name="T13" fmla="*/ 1226 h 1226"/>
                  <a:gd name="T14" fmla="*/ 0 w 1590"/>
                  <a:gd name="T15" fmla="*/ 0 h 1226"/>
                  <a:gd name="T16" fmla="*/ 156 w 1590"/>
                  <a:gd name="T17" fmla="*/ 0 h 1226"/>
                  <a:gd name="T18" fmla="*/ 440 w 1590"/>
                  <a:gd name="T19" fmla="*/ 1023 h 1226"/>
                  <a:gd name="T20" fmla="*/ 444 w 1590"/>
                  <a:gd name="T21" fmla="*/ 1023 h 1226"/>
                  <a:gd name="T22" fmla="*/ 740 w 1590"/>
                  <a:gd name="T23" fmla="*/ 0 h 1226"/>
                  <a:gd name="T24" fmla="*/ 879 w 1590"/>
                  <a:gd name="T25" fmla="*/ 0 h 1226"/>
                  <a:gd name="T26" fmla="*/ 1158 w 1590"/>
                  <a:gd name="T27" fmla="*/ 1028 h 1226"/>
                  <a:gd name="T28" fmla="*/ 1163 w 1590"/>
                  <a:gd name="T29" fmla="*/ 1028 h 1226"/>
                  <a:gd name="T30" fmla="*/ 1434 w 1590"/>
                  <a:gd name="T31" fmla="*/ 0 h 1226"/>
                  <a:gd name="T32" fmla="*/ 1590 w 1590"/>
                  <a:gd name="T33" fmla="*/ 0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90" h="1226">
                    <a:moveTo>
                      <a:pt x="1590" y="0"/>
                    </a:moveTo>
                    <a:lnTo>
                      <a:pt x="1243" y="1226"/>
                    </a:lnTo>
                    <a:lnTo>
                      <a:pt x="1075" y="1226"/>
                    </a:lnTo>
                    <a:lnTo>
                      <a:pt x="801" y="255"/>
                    </a:lnTo>
                    <a:lnTo>
                      <a:pt x="799" y="255"/>
                    </a:lnTo>
                    <a:lnTo>
                      <a:pt x="525" y="1226"/>
                    </a:lnTo>
                    <a:lnTo>
                      <a:pt x="357" y="1226"/>
                    </a:lnTo>
                    <a:lnTo>
                      <a:pt x="0" y="0"/>
                    </a:lnTo>
                    <a:lnTo>
                      <a:pt x="156" y="0"/>
                    </a:lnTo>
                    <a:lnTo>
                      <a:pt x="440" y="1023"/>
                    </a:lnTo>
                    <a:lnTo>
                      <a:pt x="444" y="1023"/>
                    </a:lnTo>
                    <a:lnTo>
                      <a:pt x="740" y="0"/>
                    </a:lnTo>
                    <a:lnTo>
                      <a:pt x="879" y="0"/>
                    </a:lnTo>
                    <a:lnTo>
                      <a:pt x="1158" y="1028"/>
                    </a:lnTo>
                    <a:lnTo>
                      <a:pt x="1163" y="1028"/>
                    </a:lnTo>
                    <a:lnTo>
                      <a:pt x="1434" y="0"/>
                    </a:lnTo>
                    <a:lnTo>
                      <a:pt x="159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319" name="Rectangle 32"/>
              <p:cNvSpPr>
                <a:spLocks noChangeArrowheads="1"/>
              </p:cNvSpPr>
              <p:nvPr/>
            </p:nvSpPr>
            <p:spPr bwMode="auto">
              <a:xfrm>
                <a:off x="306" y="1355"/>
                <a:ext cx="142" cy="8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320" name="Freeform 33"/>
              <p:cNvSpPr>
                <a:spLocks/>
              </p:cNvSpPr>
              <p:nvPr/>
            </p:nvSpPr>
            <p:spPr bwMode="auto">
              <a:xfrm>
                <a:off x="658" y="1334"/>
                <a:ext cx="725" cy="897"/>
              </a:xfrm>
              <a:custGeom>
                <a:avLst/>
                <a:gdLst>
                  <a:gd name="T0" fmla="*/ 307 w 307"/>
                  <a:gd name="T1" fmla="*/ 380 h 380"/>
                  <a:gd name="T2" fmla="*/ 248 w 307"/>
                  <a:gd name="T3" fmla="*/ 380 h 380"/>
                  <a:gd name="T4" fmla="*/ 248 w 307"/>
                  <a:gd name="T5" fmla="*/ 169 h 380"/>
                  <a:gd name="T6" fmla="*/ 162 w 307"/>
                  <a:gd name="T7" fmla="*/ 51 h 380"/>
                  <a:gd name="T8" fmla="*/ 88 w 307"/>
                  <a:gd name="T9" fmla="*/ 84 h 380"/>
                  <a:gd name="T10" fmla="*/ 59 w 307"/>
                  <a:gd name="T11" fmla="*/ 169 h 380"/>
                  <a:gd name="T12" fmla="*/ 59 w 307"/>
                  <a:gd name="T13" fmla="*/ 380 h 380"/>
                  <a:gd name="T14" fmla="*/ 0 w 307"/>
                  <a:gd name="T15" fmla="*/ 380 h 380"/>
                  <a:gd name="T16" fmla="*/ 0 w 307"/>
                  <a:gd name="T17" fmla="*/ 9 h 380"/>
                  <a:gd name="T18" fmla="*/ 59 w 307"/>
                  <a:gd name="T19" fmla="*/ 9 h 380"/>
                  <a:gd name="T20" fmla="*/ 59 w 307"/>
                  <a:gd name="T21" fmla="*/ 71 h 380"/>
                  <a:gd name="T22" fmla="*/ 60 w 307"/>
                  <a:gd name="T23" fmla="*/ 71 h 380"/>
                  <a:gd name="T24" fmla="*/ 182 w 307"/>
                  <a:gd name="T25" fmla="*/ 0 h 380"/>
                  <a:gd name="T26" fmla="*/ 275 w 307"/>
                  <a:gd name="T27" fmla="*/ 40 h 380"/>
                  <a:gd name="T28" fmla="*/ 307 w 307"/>
                  <a:gd name="T29" fmla="*/ 153 h 380"/>
                  <a:gd name="T30" fmla="*/ 307 w 307"/>
                  <a:gd name="T31" fmla="*/ 38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7" h="380">
                    <a:moveTo>
                      <a:pt x="307" y="380"/>
                    </a:moveTo>
                    <a:cubicBezTo>
                      <a:pt x="248" y="380"/>
                      <a:pt x="248" y="380"/>
                      <a:pt x="248" y="380"/>
                    </a:cubicBezTo>
                    <a:cubicBezTo>
                      <a:pt x="248" y="169"/>
                      <a:pt x="248" y="169"/>
                      <a:pt x="248" y="169"/>
                    </a:cubicBezTo>
                    <a:cubicBezTo>
                      <a:pt x="248" y="90"/>
                      <a:pt x="219" y="51"/>
                      <a:pt x="162" y="51"/>
                    </a:cubicBezTo>
                    <a:cubicBezTo>
                      <a:pt x="132" y="51"/>
                      <a:pt x="108" y="62"/>
                      <a:pt x="88" y="84"/>
                    </a:cubicBezTo>
                    <a:cubicBezTo>
                      <a:pt x="69" y="106"/>
                      <a:pt x="59" y="134"/>
                      <a:pt x="59" y="169"/>
                    </a:cubicBezTo>
                    <a:cubicBezTo>
                      <a:pt x="59" y="380"/>
                      <a:pt x="59" y="380"/>
                      <a:pt x="59" y="380"/>
                    </a:cubicBezTo>
                    <a:cubicBezTo>
                      <a:pt x="0" y="380"/>
                      <a:pt x="0" y="380"/>
                      <a:pt x="0" y="380"/>
                    </a:cubicBezTo>
                    <a:cubicBezTo>
                      <a:pt x="0" y="9"/>
                      <a:pt x="0" y="9"/>
                      <a:pt x="0" y="9"/>
                    </a:cubicBezTo>
                    <a:cubicBezTo>
                      <a:pt x="59" y="9"/>
                      <a:pt x="59" y="9"/>
                      <a:pt x="59" y="9"/>
                    </a:cubicBezTo>
                    <a:cubicBezTo>
                      <a:pt x="59" y="71"/>
                      <a:pt x="59" y="71"/>
                      <a:pt x="59" y="71"/>
                    </a:cubicBezTo>
                    <a:cubicBezTo>
                      <a:pt x="60" y="71"/>
                      <a:pt x="60" y="71"/>
                      <a:pt x="60" y="71"/>
                    </a:cubicBezTo>
                    <a:cubicBezTo>
                      <a:pt x="88" y="24"/>
                      <a:pt x="129" y="0"/>
                      <a:pt x="182" y="0"/>
                    </a:cubicBezTo>
                    <a:cubicBezTo>
                      <a:pt x="223" y="0"/>
                      <a:pt x="254" y="14"/>
                      <a:pt x="275" y="40"/>
                    </a:cubicBezTo>
                    <a:cubicBezTo>
                      <a:pt x="296" y="67"/>
                      <a:pt x="307" y="104"/>
                      <a:pt x="307" y="153"/>
                    </a:cubicBezTo>
                    <a:lnTo>
                      <a:pt x="307" y="3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321" name="Freeform 34"/>
              <p:cNvSpPr>
                <a:spLocks noEditPoints="1"/>
              </p:cNvSpPr>
              <p:nvPr/>
            </p:nvSpPr>
            <p:spPr bwMode="auto">
              <a:xfrm>
                <a:off x="1544" y="934"/>
                <a:ext cx="805" cy="1319"/>
              </a:xfrm>
              <a:custGeom>
                <a:avLst/>
                <a:gdLst>
                  <a:gd name="T0" fmla="*/ 341 w 341"/>
                  <a:gd name="T1" fmla="*/ 549 h 558"/>
                  <a:gd name="T2" fmla="*/ 282 w 341"/>
                  <a:gd name="T3" fmla="*/ 549 h 558"/>
                  <a:gd name="T4" fmla="*/ 282 w 341"/>
                  <a:gd name="T5" fmla="*/ 486 h 558"/>
                  <a:gd name="T6" fmla="*/ 280 w 341"/>
                  <a:gd name="T7" fmla="*/ 486 h 558"/>
                  <a:gd name="T8" fmla="*/ 153 w 341"/>
                  <a:gd name="T9" fmla="*/ 558 h 558"/>
                  <a:gd name="T10" fmla="*/ 41 w 341"/>
                  <a:gd name="T11" fmla="*/ 508 h 558"/>
                  <a:gd name="T12" fmla="*/ 0 w 341"/>
                  <a:gd name="T13" fmla="*/ 373 h 558"/>
                  <a:gd name="T14" fmla="*/ 46 w 341"/>
                  <a:gd name="T15" fmla="*/ 225 h 558"/>
                  <a:gd name="T16" fmla="*/ 169 w 341"/>
                  <a:gd name="T17" fmla="*/ 169 h 558"/>
                  <a:gd name="T18" fmla="*/ 280 w 341"/>
                  <a:gd name="T19" fmla="*/ 229 h 558"/>
                  <a:gd name="T20" fmla="*/ 282 w 341"/>
                  <a:gd name="T21" fmla="*/ 229 h 558"/>
                  <a:gd name="T22" fmla="*/ 282 w 341"/>
                  <a:gd name="T23" fmla="*/ 0 h 558"/>
                  <a:gd name="T24" fmla="*/ 341 w 341"/>
                  <a:gd name="T25" fmla="*/ 0 h 558"/>
                  <a:gd name="T26" fmla="*/ 341 w 341"/>
                  <a:gd name="T27" fmla="*/ 549 h 558"/>
                  <a:gd name="T28" fmla="*/ 282 w 341"/>
                  <a:gd name="T29" fmla="*/ 381 h 558"/>
                  <a:gd name="T30" fmla="*/ 282 w 341"/>
                  <a:gd name="T31" fmla="*/ 327 h 558"/>
                  <a:gd name="T32" fmla="*/ 251 w 341"/>
                  <a:gd name="T33" fmla="*/ 250 h 558"/>
                  <a:gd name="T34" fmla="*/ 177 w 341"/>
                  <a:gd name="T35" fmla="*/ 220 h 558"/>
                  <a:gd name="T36" fmla="*/ 92 w 341"/>
                  <a:gd name="T37" fmla="*/ 260 h 558"/>
                  <a:gd name="T38" fmla="*/ 60 w 341"/>
                  <a:gd name="T39" fmla="*/ 370 h 558"/>
                  <a:gd name="T40" fmla="*/ 90 w 341"/>
                  <a:gd name="T41" fmla="*/ 470 h 558"/>
                  <a:gd name="T42" fmla="*/ 170 w 341"/>
                  <a:gd name="T43" fmla="*/ 507 h 558"/>
                  <a:gd name="T44" fmla="*/ 250 w 341"/>
                  <a:gd name="T45" fmla="*/ 472 h 558"/>
                  <a:gd name="T46" fmla="*/ 282 w 341"/>
                  <a:gd name="T47" fmla="*/ 381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1" h="558">
                    <a:moveTo>
                      <a:pt x="341" y="549"/>
                    </a:moveTo>
                    <a:cubicBezTo>
                      <a:pt x="282" y="549"/>
                      <a:pt x="282" y="549"/>
                      <a:pt x="282" y="549"/>
                    </a:cubicBezTo>
                    <a:cubicBezTo>
                      <a:pt x="282" y="486"/>
                      <a:pt x="282" y="486"/>
                      <a:pt x="282" y="486"/>
                    </a:cubicBezTo>
                    <a:cubicBezTo>
                      <a:pt x="280" y="486"/>
                      <a:pt x="280" y="486"/>
                      <a:pt x="280" y="486"/>
                    </a:cubicBezTo>
                    <a:cubicBezTo>
                      <a:pt x="253" y="534"/>
                      <a:pt x="210" y="558"/>
                      <a:pt x="153" y="558"/>
                    </a:cubicBezTo>
                    <a:cubicBezTo>
                      <a:pt x="106" y="558"/>
                      <a:pt x="69" y="541"/>
                      <a:pt x="41" y="508"/>
                    </a:cubicBezTo>
                    <a:cubicBezTo>
                      <a:pt x="13" y="474"/>
                      <a:pt x="0" y="429"/>
                      <a:pt x="0" y="373"/>
                    </a:cubicBezTo>
                    <a:cubicBezTo>
                      <a:pt x="0" y="311"/>
                      <a:pt x="15" y="262"/>
                      <a:pt x="46" y="225"/>
                    </a:cubicBezTo>
                    <a:cubicBezTo>
                      <a:pt x="76" y="188"/>
                      <a:pt x="118" y="169"/>
                      <a:pt x="169" y="169"/>
                    </a:cubicBezTo>
                    <a:cubicBezTo>
                      <a:pt x="220" y="169"/>
                      <a:pt x="257" y="189"/>
                      <a:pt x="280" y="229"/>
                    </a:cubicBezTo>
                    <a:cubicBezTo>
                      <a:pt x="282" y="229"/>
                      <a:pt x="282" y="229"/>
                      <a:pt x="282" y="229"/>
                    </a:cubicBezTo>
                    <a:cubicBezTo>
                      <a:pt x="282" y="0"/>
                      <a:pt x="282" y="0"/>
                      <a:pt x="282" y="0"/>
                    </a:cubicBezTo>
                    <a:cubicBezTo>
                      <a:pt x="341" y="0"/>
                      <a:pt x="341" y="0"/>
                      <a:pt x="341" y="0"/>
                    </a:cubicBezTo>
                    <a:lnTo>
                      <a:pt x="341" y="549"/>
                    </a:lnTo>
                    <a:close/>
                    <a:moveTo>
                      <a:pt x="282" y="381"/>
                    </a:moveTo>
                    <a:cubicBezTo>
                      <a:pt x="282" y="327"/>
                      <a:pt x="282" y="327"/>
                      <a:pt x="282" y="327"/>
                    </a:cubicBezTo>
                    <a:cubicBezTo>
                      <a:pt x="282" y="296"/>
                      <a:pt x="272" y="271"/>
                      <a:pt x="251" y="250"/>
                    </a:cubicBezTo>
                    <a:cubicBezTo>
                      <a:pt x="231" y="230"/>
                      <a:pt x="206" y="220"/>
                      <a:pt x="177" y="220"/>
                    </a:cubicBezTo>
                    <a:cubicBezTo>
                      <a:pt x="141" y="220"/>
                      <a:pt x="113" y="233"/>
                      <a:pt x="92" y="260"/>
                    </a:cubicBezTo>
                    <a:cubicBezTo>
                      <a:pt x="71" y="286"/>
                      <a:pt x="60" y="323"/>
                      <a:pt x="60" y="370"/>
                    </a:cubicBezTo>
                    <a:cubicBezTo>
                      <a:pt x="60" y="412"/>
                      <a:pt x="70" y="446"/>
                      <a:pt x="90" y="470"/>
                    </a:cubicBezTo>
                    <a:cubicBezTo>
                      <a:pt x="110" y="495"/>
                      <a:pt x="136" y="507"/>
                      <a:pt x="170" y="507"/>
                    </a:cubicBezTo>
                    <a:cubicBezTo>
                      <a:pt x="202" y="507"/>
                      <a:pt x="229" y="496"/>
                      <a:pt x="250" y="472"/>
                    </a:cubicBezTo>
                    <a:cubicBezTo>
                      <a:pt x="271" y="448"/>
                      <a:pt x="282" y="418"/>
                      <a:pt x="282" y="3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322" name="Freeform 35"/>
              <p:cNvSpPr>
                <a:spLocks noEditPoints="1"/>
              </p:cNvSpPr>
              <p:nvPr/>
            </p:nvSpPr>
            <p:spPr bwMode="auto">
              <a:xfrm>
                <a:off x="2529" y="1334"/>
                <a:ext cx="859" cy="919"/>
              </a:xfrm>
              <a:custGeom>
                <a:avLst/>
                <a:gdLst>
                  <a:gd name="T0" fmla="*/ 364 w 364"/>
                  <a:gd name="T1" fmla="*/ 193 h 389"/>
                  <a:gd name="T2" fmla="*/ 314 w 364"/>
                  <a:gd name="T3" fmla="*/ 335 h 389"/>
                  <a:gd name="T4" fmla="*/ 180 w 364"/>
                  <a:gd name="T5" fmla="*/ 389 h 389"/>
                  <a:gd name="T6" fmla="*/ 49 w 364"/>
                  <a:gd name="T7" fmla="*/ 337 h 389"/>
                  <a:gd name="T8" fmla="*/ 0 w 364"/>
                  <a:gd name="T9" fmla="*/ 199 h 389"/>
                  <a:gd name="T10" fmla="*/ 50 w 364"/>
                  <a:gd name="T11" fmla="*/ 54 h 389"/>
                  <a:gd name="T12" fmla="*/ 189 w 364"/>
                  <a:gd name="T13" fmla="*/ 0 h 389"/>
                  <a:gd name="T14" fmla="*/ 318 w 364"/>
                  <a:gd name="T15" fmla="*/ 52 h 389"/>
                  <a:gd name="T16" fmla="*/ 364 w 364"/>
                  <a:gd name="T17" fmla="*/ 193 h 389"/>
                  <a:gd name="T18" fmla="*/ 304 w 364"/>
                  <a:gd name="T19" fmla="*/ 195 h 389"/>
                  <a:gd name="T20" fmla="*/ 273 w 364"/>
                  <a:gd name="T21" fmla="*/ 88 h 389"/>
                  <a:gd name="T22" fmla="*/ 184 w 364"/>
                  <a:gd name="T23" fmla="*/ 51 h 389"/>
                  <a:gd name="T24" fmla="*/ 94 w 364"/>
                  <a:gd name="T25" fmla="*/ 89 h 389"/>
                  <a:gd name="T26" fmla="*/ 61 w 364"/>
                  <a:gd name="T27" fmla="*/ 197 h 389"/>
                  <a:gd name="T28" fmla="*/ 94 w 364"/>
                  <a:gd name="T29" fmla="*/ 301 h 389"/>
                  <a:gd name="T30" fmla="*/ 184 w 364"/>
                  <a:gd name="T31" fmla="*/ 338 h 389"/>
                  <a:gd name="T32" fmla="*/ 273 w 364"/>
                  <a:gd name="T33" fmla="*/ 301 h 389"/>
                  <a:gd name="T34" fmla="*/ 304 w 364"/>
                  <a:gd name="T35" fmla="*/ 195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4" h="389">
                    <a:moveTo>
                      <a:pt x="364" y="193"/>
                    </a:moveTo>
                    <a:cubicBezTo>
                      <a:pt x="364" y="252"/>
                      <a:pt x="348" y="299"/>
                      <a:pt x="314" y="335"/>
                    </a:cubicBezTo>
                    <a:cubicBezTo>
                      <a:pt x="281" y="371"/>
                      <a:pt x="236" y="389"/>
                      <a:pt x="180" y="389"/>
                    </a:cubicBezTo>
                    <a:cubicBezTo>
                      <a:pt x="125" y="389"/>
                      <a:pt x="81" y="372"/>
                      <a:pt x="49" y="337"/>
                    </a:cubicBezTo>
                    <a:cubicBezTo>
                      <a:pt x="16" y="302"/>
                      <a:pt x="0" y="256"/>
                      <a:pt x="0" y="199"/>
                    </a:cubicBezTo>
                    <a:cubicBezTo>
                      <a:pt x="0" y="138"/>
                      <a:pt x="17" y="89"/>
                      <a:pt x="50" y="54"/>
                    </a:cubicBezTo>
                    <a:cubicBezTo>
                      <a:pt x="84" y="18"/>
                      <a:pt x="130" y="0"/>
                      <a:pt x="189" y="0"/>
                    </a:cubicBezTo>
                    <a:cubicBezTo>
                      <a:pt x="244" y="0"/>
                      <a:pt x="287" y="18"/>
                      <a:pt x="318" y="52"/>
                    </a:cubicBezTo>
                    <a:cubicBezTo>
                      <a:pt x="349" y="86"/>
                      <a:pt x="364" y="133"/>
                      <a:pt x="364" y="193"/>
                    </a:cubicBezTo>
                    <a:close/>
                    <a:moveTo>
                      <a:pt x="304" y="195"/>
                    </a:moveTo>
                    <a:cubicBezTo>
                      <a:pt x="304" y="149"/>
                      <a:pt x="293" y="113"/>
                      <a:pt x="273" y="88"/>
                    </a:cubicBezTo>
                    <a:cubicBezTo>
                      <a:pt x="252" y="64"/>
                      <a:pt x="223" y="51"/>
                      <a:pt x="184" y="51"/>
                    </a:cubicBezTo>
                    <a:cubicBezTo>
                      <a:pt x="146" y="51"/>
                      <a:pt x="116" y="64"/>
                      <a:pt x="94" y="89"/>
                    </a:cubicBezTo>
                    <a:cubicBezTo>
                      <a:pt x="72" y="115"/>
                      <a:pt x="61" y="151"/>
                      <a:pt x="61" y="197"/>
                    </a:cubicBezTo>
                    <a:cubicBezTo>
                      <a:pt x="61" y="241"/>
                      <a:pt x="72" y="276"/>
                      <a:pt x="94" y="301"/>
                    </a:cubicBezTo>
                    <a:cubicBezTo>
                      <a:pt x="116" y="326"/>
                      <a:pt x="146" y="338"/>
                      <a:pt x="184" y="338"/>
                    </a:cubicBezTo>
                    <a:cubicBezTo>
                      <a:pt x="223" y="338"/>
                      <a:pt x="252" y="326"/>
                      <a:pt x="273" y="301"/>
                    </a:cubicBezTo>
                    <a:cubicBezTo>
                      <a:pt x="293" y="277"/>
                      <a:pt x="304" y="242"/>
                      <a:pt x="304" y="1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323" name="Freeform 36"/>
              <p:cNvSpPr>
                <a:spLocks/>
              </p:cNvSpPr>
              <p:nvPr/>
            </p:nvSpPr>
            <p:spPr bwMode="auto">
              <a:xfrm>
                <a:off x="3438" y="1355"/>
                <a:ext cx="1224" cy="876"/>
              </a:xfrm>
              <a:custGeom>
                <a:avLst/>
                <a:gdLst>
                  <a:gd name="T0" fmla="*/ 1224 w 1224"/>
                  <a:gd name="T1" fmla="*/ 0 h 876"/>
                  <a:gd name="T2" fmla="*/ 961 w 1224"/>
                  <a:gd name="T3" fmla="*/ 876 h 876"/>
                  <a:gd name="T4" fmla="*/ 817 w 1224"/>
                  <a:gd name="T5" fmla="*/ 876 h 876"/>
                  <a:gd name="T6" fmla="*/ 621 w 1224"/>
                  <a:gd name="T7" fmla="*/ 196 h 876"/>
                  <a:gd name="T8" fmla="*/ 617 w 1224"/>
                  <a:gd name="T9" fmla="*/ 196 h 876"/>
                  <a:gd name="T10" fmla="*/ 406 w 1224"/>
                  <a:gd name="T11" fmla="*/ 876 h 876"/>
                  <a:gd name="T12" fmla="*/ 265 w 1224"/>
                  <a:gd name="T13" fmla="*/ 876 h 876"/>
                  <a:gd name="T14" fmla="*/ 0 w 1224"/>
                  <a:gd name="T15" fmla="*/ 0 h 876"/>
                  <a:gd name="T16" fmla="*/ 149 w 1224"/>
                  <a:gd name="T17" fmla="*/ 0 h 876"/>
                  <a:gd name="T18" fmla="*/ 340 w 1224"/>
                  <a:gd name="T19" fmla="*/ 706 h 876"/>
                  <a:gd name="T20" fmla="*/ 347 w 1224"/>
                  <a:gd name="T21" fmla="*/ 706 h 876"/>
                  <a:gd name="T22" fmla="*/ 565 w 1224"/>
                  <a:gd name="T23" fmla="*/ 0 h 876"/>
                  <a:gd name="T24" fmla="*/ 692 w 1224"/>
                  <a:gd name="T25" fmla="*/ 0 h 876"/>
                  <a:gd name="T26" fmla="*/ 888 w 1224"/>
                  <a:gd name="T27" fmla="*/ 706 h 876"/>
                  <a:gd name="T28" fmla="*/ 895 w 1224"/>
                  <a:gd name="T29" fmla="*/ 706 h 876"/>
                  <a:gd name="T30" fmla="*/ 1087 w 1224"/>
                  <a:gd name="T31" fmla="*/ 0 h 876"/>
                  <a:gd name="T32" fmla="*/ 1224 w 1224"/>
                  <a:gd name="T33"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24" h="876">
                    <a:moveTo>
                      <a:pt x="1224" y="0"/>
                    </a:moveTo>
                    <a:lnTo>
                      <a:pt x="961" y="876"/>
                    </a:lnTo>
                    <a:lnTo>
                      <a:pt x="817" y="876"/>
                    </a:lnTo>
                    <a:lnTo>
                      <a:pt x="621" y="196"/>
                    </a:lnTo>
                    <a:lnTo>
                      <a:pt x="617" y="196"/>
                    </a:lnTo>
                    <a:lnTo>
                      <a:pt x="406" y="876"/>
                    </a:lnTo>
                    <a:lnTo>
                      <a:pt x="265" y="876"/>
                    </a:lnTo>
                    <a:lnTo>
                      <a:pt x="0" y="0"/>
                    </a:lnTo>
                    <a:lnTo>
                      <a:pt x="149" y="0"/>
                    </a:lnTo>
                    <a:lnTo>
                      <a:pt x="340" y="706"/>
                    </a:lnTo>
                    <a:lnTo>
                      <a:pt x="347" y="706"/>
                    </a:lnTo>
                    <a:lnTo>
                      <a:pt x="565" y="0"/>
                    </a:lnTo>
                    <a:lnTo>
                      <a:pt x="692" y="0"/>
                    </a:lnTo>
                    <a:lnTo>
                      <a:pt x="888" y="706"/>
                    </a:lnTo>
                    <a:lnTo>
                      <a:pt x="895" y="706"/>
                    </a:lnTo>
                    <a:lnTo>
                      <a:pt x="1087" y="0"/>
                    </a:lnTo>
                    <a:lnTo>
                      <a:pt x="12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324" name="Freeform 37"/>
              <p:cNvSpPr>
                <a:spLocks/>
              </p:cNvSpPr>
              <p:nvPr/>
            </p:nvSpPr>
            <p:spPr bwMode="auto">
              <a:xfrm>
                <a:off x="4718" y="1334"/>
                <a:ext cx="539" cy="919"/>
              </a:xfrm>
              <a:custGeom>
                <a:avLst/>
                <a:gdLst>
                  <a:gd name="T0" fmla="*/ 228 w 228"/>
                  <a:gd name="T1" fmla="*/ 281 h 389"/>
                  <a:gd name="T2" fmla="*/ 191 w 228"/>
                  <a:gd name="T3" fmla="*/ 359 h 389"/>
                  <a:gd name="T4" fmla="*/ 92 w 228"/>
                  <a:gd name="T5" fmla="*/ 389 h 389"/>
                  <a:gd name="T6" fmla="*/ 0 w 228"/>
                  <a:gd name="T7" fmla="*/ 367 h 389"/>
                  <a:gd name="T8" fmla="*/ 0 w 228"/>
                  <a:gd name="T9" fmla="*/ 303 h 389"/>
                  <a:gd name="T10" fmla="*/ 96 w 228"/>
                  <a:gd name="T11" fmla="*/ 338 h 389"/>
                  <a:gd name="T12" fmla="*/ 167 w 228"/>
                  <a:gd name="T13" fmla="*/ 287 h 389"/>
                  <a:gd name="T14" fmla="*/ 153 w 228"/>
                  <a:gd name="T15" fmla="*/ 252 h 389"/>
                  <a:gd name="T16" fmla="*/ 90 w 228"/>
                  <a:gd name="T17" fmla="*/ 217 h 389"/>
                  <a:gd name="T18" fmla="*/ 21 w 228"/>
                  <a:gd name="T19" fmla="*/ 172 h 389"/>
                  <a:gd name="T20" fmla="*/ 1 w 228"/>
                  <a:gd name="T21" fmla="*/ 108 h 389"/>
                  <a:gd name="T22" fmla="*/ 38 w 228"/>
                  <a:gd name="T23" fmla="*/ 31 h 389"/>
                  <a:gd name="T24" fmla="*/ 131 w 228"/>
                  <a:gd name="T25" fmla="*/ 0 h 389"/>
                  <a:gd name="T26" fmla="*/ 211 w 228"/>
                  <a:gd name="T27" fmla="*/ 18 h 389"/>
                  <a:gd name="T28" fmla="*/ 211 w 228"/>
                  <a:gd name="T29" fmla="*/ 77 h 389"/>
                  <a:gd name="T30" fmla="*/ 127 w 228"/>
                  <a:gd name="T31" fmla="*/ 51 h 389"/>
                  <a:gd name="T32" fmla="*/ 79 w 228"/>
                  <a:gd name="T33" fmla="*/ 66 h 389"/>
                  <a:gd name="T34" fmla="*/ 62 w 228"/>
                  <a:gd name="T35" fmla="*/ 103 h 389"/>
                  <a:gd name="T36" fmla="*/ 75 w 228"/>
                  <a:gd name="T37" fmla="*/ 141 h 389"/>
                  <a:gd name="T38" fmla="*/ 132 w 228"/>
                  <a:gd name="T39" fmla="*/ 172 h 389"/>
                  <a:gd name="T40" fmla="*/ 206 w 228"/>
                  <a:gd name="T41" fmla="*/ 219 h 389"/>
                  <a:gd name="T42" fmla="*/ 228 w 228"/>
                  <a:gd name="T43" fmla="*/ 28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8" h="389">
                    <a:moveTo>
                      <a:pt x="228" y="281"/>
                    </a:moveTo>
                    <a:cubicBezTo>
                      <a:pt x="228" y="313"/>
                      <a:pt x="215" y="339"/>
                      <a:pt x="191" y="359"/>
                    </a:cubicBezTo>
                    <a:cubicBezTo>
                      <a:pt x="166" y="379"/>
                      <a:pt x="133" y="389"/>
                      <a:pt x="92" y="389"/>
                    </a:cubicBezTo>
                    <a:cubicBezTo>
                      <a:pt x="57" y="389"/>
                      <a:pt x="26" y="382"/>
                      <a:pt x="0" y="367"/>
                    </a:cubicBezTo>
                    <a:cubicBezTo>
                      <a:pt x="0" y="303"/>
                      <a:pt x="0" y="303"/>
                      <a:pt x="0" y="303"/>
                    </a:cubicBezTo>
                    <a:cubicBezTo>
                      <a:pt x="29" y="327"/>
                      <a:pt x="61" y="338"/>
                      <a:pt x="96" y="338"/>
                    </a:cubicBezTo>
                    <a:cubicBezTo>
                      <a:pt x="143" y="338"/>
                      <a:pt x="167" y="321"/>
                      <a:pt x="167" y="287"/>
                    </a:cubicBezTo>
                    <a:cubicBezTo>
                      <a:pt x="167" y="273"/>
                      <a:pt x="162" y="261"/>
                      <a:pt x="153" y="252"/>
                    </a:cubicBezTo>
                    <a:cubicBezTo>
                      <a:pt x="144" y="244"/>
                      <a:pt x="123" y="232"/>
                      <a:pt x="90" y="217"/>
                    </a:cubicBezTo>
                    <a:cubicBezTo>
                      <a:pt x="58" y="203"/>
                      <a:pt x="35" y="188"/>
                      <a:pt x="21" y="172"/>
                    </a:cubicBezTo>
                    <a:cubicBezTo>
                      <a:pt x="8" y="156"/>
                      <a:pt x="1" y="134"/>
                      <a:pt x="1" y="108"/>
                    </a:cubicBezTo>
                    <a:cubicBezTo>
                      <a:pt x="1" y="77"/>
                      <a:pt x="13" y="52"/>
                      <a:pt x="38" y="31"/>
                    </a:cubicBezTo>
                    <a:cubicBezTo>
                      <a:pt x="62" y="11"/>
                      <a:pt x="94" y="0"/>
                      <a:pt x="131" y="0"/>
                    </a:cubicBezTo>
                    <a:cubicBezTo>
                      <a:pt x="161" y="0"/>
                      <a:pt x="187" y="6"/>
                      <a:pt x="211" y="18"/>
                    </a:cubicBezTo>
                    <a:cubicBezTo>
                      <a:pt x="211" y="77"/>
                      <a:pt x="211" y="77"/>
                      <a:pt x="211" y="77"/>
                    </a:cubicBezTo>
                    <a:cubicBezTo>
                      <a:pt x="186" y="60"/>
                      <a:pt x="159" y="51"/>
                      <a:pt x="127" y="51"/>
                    </a:cubicBezTo>
                    <a:cubicBezTo>
                      <a:pt x="107" y="51"/>
                      <a:pt x="91" y="56"/>
                      <a:pt x="79" y="66"/>
                    </a:cubicBezTo>
                    <a:cubicBezTo>
                      <a:pt x="68" y="75"/>
                      <a:pt x="62" y="88"/>
                      <a:pt x="62" y="103"/>
                    </a:cubicBezTo>
                    <a:cubicBezTo>
                      <a:pt x="62" y="119"/>
                      <a:pt x="66" y="132"/>
                      <a:pt x="75" y="141"/>
                    </a:cubicBezTo>
                    <a:cubicBezTo>
                      <a:pt x="84" y="149"/>
                      <a:pt x="103" y="160"/>
                      <a:pt x="132" y="172"/>
                    </a:cubicBezTo>
                    <a:cubicBezTo>
                      <a:pt x="167" y="187"/>
                      <a:pt x="192" y="203"/>
                      <a:pt x="206" y="219"/>
                    </a:cubicBezTo>
                    <a:cubicBezTo>
                      <a:pt x="221" y="235"/>
                      <a:pt x="228" y="256"/>
                      <a:pt x="228" y="2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325" name="Freeform 38"/>
              <p:cNvSpPr>
                <a:spLocks noEditPoints="1"/>
              </p:cNvSpPr>
              <p:nvPr/>
            </p:nvSpPr>
            <p:spPr bwMode="auto">
              <a:xfrm>
                <a:off x="5644" y="1005"/>
                <a:ext cx="1089" cy="1226"/>
              </a:xfrm>
              <a:custGeom>
                <a:avLst/>
                <a:gdLst>
                  <a:gd name="T0" fmla="*/ 1089 w 1089"/>
                  <a:gd name="T1" fmla="*/ 1226 h 1226"/>
                  <a:gd name="T2" fmla="*/ 931 w 1089"/>
                  <a:gd name="T3" fmla="*/ 1226 h 1226"/>
                  <a:gd name="T4" fmla="*/ 803 w 1089"/>
                  <a:gd name="T5" fmla="*/ 884 h 1226"/>
                  <a:gd name="T6" fmla="*/ 281 w 1089"/>
                  <a:gd name="T7" fmla="*/ 884 h 1226"/>
                  <a:gd name="T8" fmla="*/ 158 w 1089"/>
                  <a:gd name="T9" fmla="*/ 1226 h 1226"/>
                  <a:gd name="T10" fmla="*/ 0 w 1089"/>
                  <a:gd name="T11" fmla="*/ 1226 h 1226"/>
                  <a:gd name="T12" fmla="*/ 468 w 1089"/>
                  <a:gd name="T13" fmla="*/ 0 h 1226"/>
                  <a:gd name="T14" fmla="*/ 617 w 1089"/>
                  <a:gd name="T15" fmla="*/ 0 h 1226"/>
                  <a:gd name="T16" fmla="*/ 1089 w 1089"/>
                  <a:gd name="T17" fmla="*/ 1226 h 1226"/>
                  <a:gd name="T18" fmla="*/ 754 w 1089"/>
                  <a:gd name="T19" fmla="*/ 754 h 1226"/>
                  <a:gd name="T20" fmla="*/ 544 w 1089"/>
                  <a:gd name="T21" fmla="*/ 180 h 1226"/>
                  <a:gd name="T22" fmla="*/ 539 w 1089"/>
                  <a:gd name="T23" fmla="*/ 180 h 1226"/>
                  <a:gd name="T24" fmla="*/ 329 w 1089"/>
                  <a:gd name="T25" fmla="*/ 754 h 1226"/>
                  <a:gd name="T26" fmla="*/ 754 w 1089"/>
                  <a:gd name="T27" fmla="*/ 754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9" h="1226">
                    <a:moveTo>
                      <a:pt x="1089" y="1226"/>
                    </a:moveTo>
                    <a:lnTo>
                      <a:pt x="931" y="1226"/>
                    </a:lnTo>
                    <a:lnTo>
                      <a:pt x="803" y="884"/>
                    </a:lnTo>
                    <a:lnTo>
                      <a:pt x="281" y="884"/>
                    </a:lnTo>
                    <a:lnTo>
                      <a:pt x="158" y="1226"/>
                    </a:lnTo>
                    <a:lnTo>
                      <a:pt x="0" y="1226"/>
                    </a:lnTo>
                    <a:lnTo>
                      <a:pt x="468" y="0"/>
                    </a:lnTo>
                    <a:lnTo>
                      <a:pt x="617" y="0"/>
                    </a:lnTo>
                    <a:lnTo>
                      <a:pt x="1089" y="1226"/>
                    </a:lnTo>
                    <a:close/>
                    <a:moveTo>
                      <a:pt x="754" y="754"/>
                    </a:moveTo>
                    <a:lnTo>
                      <a:pt x="544" y="180"/>
                    </a:lnTo>
                    <a:lnTo>
                      <a:pt x="539" y="180"/>
                    </a:lnTo>
                    <a:lnTo>
                      <a:pt x="329" y="754"/>
                    </a:lnTo>
                    <a:lnTo>
                      <a:pt x="754" y="7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326" name="Freeform 39"/>
              <p:cNvSpPr>
                <a:spLocks/>
              </p:cNvSpPr>
              <p:nvPr/>
            </p:nvSpPr>
            <p:spPr bwMode="auto">
              <a:xfrm>
                <a:off x="6778" y="1355"/>
                <a:ext cx="725" cy="876"/>
              </a:xfrm>
              <a:custGeom>
                <a:avLst/>
                <a:gdLst>
                  <a:gd name="T0" fmla="*/ 725 w 725"/>
                  <a:gd name="T1" fmla="*/ 40 h 876"/>
                  <a:gd name="T2" fmla="*/ 208 w 725"/>
                  <a:gd name="T3" fmla="*/ 758 h 876"/>
                  <a:gd name="T4" fmla="*/ 720 w 725"/>
                  <a:gd name="T5" fmla="*/ 758 h 876"/>
                  <a:gd name="T6" fmla="*/ 720 w 725"/>
                  <a:gd name="T7" fmla="*/ 876 h 876"/>
                  <a:gd name="T8" fmla="*/ 0 w 725"/>
                  <a:gd name="T9" fmla="*/ 876 h 876"/>
                  <a:gd name="T10" fmla="*/ 0 w 725"/>
                  <a:gd name="T11" fmla="*/ 834 h 876"/>
                  <a:gd name="T12" fmla="*/ 520 w 725"/>
                  <a:gd name="T13" fmla="*/ 120 h 876"/>
                  <a:gd name="T14" fmla="*/ 50 w 725"/>
                  <a:gd name="T15" fmla="*/ 120 h 876"/>
                  <a:gd name="T16" fmla="*/ 50 w 725"/>
                  <a:gd name="T17" fmla="*/ 0 h 876"/>
                  <a:gd name="T18" fmla="*/ 725 w 725"/>
                  <a:gd name="T19" fmla="*/ 0 h 876"/>
                  <a:gd name="T20" fmla="*/ 725 w 725"/>
                  <a:gd name="T21" fmla="*/ 4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5" h="876">
                    <a:moveTo>
                      <a:pt x="725" y="40"/>
                    </a:moveTo>
                    <a:lnTo>
                      <a:pt x="208" y="758"/>
                    </a:lnTo>
                    <a:lnTo>
                      <a:pt x="720" y="758"/>
                    </a:lnTo>
                    <a:lnTo>
                      <a:pt x="720" y="876"/>
                    </a:lnTo>
                    <a:lnTo>
                      <a:pt x="0" y="876"/>
                    </a:lnTo>
                    <a:lnTo>
                      <a:pt x="0" y="834"/>
                    </a:lnTo>
                    <a:lnTo>
                      <a:pt x="520" y="120"/>
                    </a:lnTo>
                    <a:lnTo>
                      <a:pt x="50" y="120"/>
                    </a:lnTo>
                    <a:lnTo>
                      <a:pt x="50" y="0"/>
                    </a:lnTo>
                    <a:lnTo>
                      <a:pt x="725" y="0"/>
                    </a:lnTo>
                    <a:lnTo>
                      <a:pt x="725"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327" name="Freeform 40"/>
              <p:cNvSpPr>
                <a:spLocks/>
              </p:cNvSpPr>
              <p:nvPr/>
            </p:nvSpPr>
            <p:spPr bwMode="auto">
              <a:xfrm>
                <a:off x="7617" y="1355"/>
                <a:ext cx="727" cy="898"/>
              </a:xfrm>
              <a:custGeom>
                <a:avLst/>
                <a:gdLst>
                  <a:gd name="T0" fmla="*/ 308 w 308"/>
                  <a:gd name="T1" fmla="*/ 371 h 380"/>
                  <a:gd name="T2" fmla="*/ 248 w 308"/>
                  <a:gd name="T3" fmla="*/ 371 h 380"/>
                  <a:gd name="T4" fmla="*/ 248 w 308"/>
                  <a:gd name="T5" fmla="*/ 312 h 380"/>
                  <a:gd name="T6" fmla="*/ 247 w 308"/>
                  <a:gd name="T7" fmla="*/ 312 h 380"/>
                  <a:gd name="T8" fmla="*/ 133 w 308"/>
                  <a:gd name="T9" fmla="*/ 380 h 380"/>
                  <a:gd name="T10" fmla="*/ 0 w 308"/>
                  <a:gd name="T11" fmla="*/ 222 h 380"/>
                  <a:gd name="T12" fmla="*/ 0 w 308"/>
                  <a:gd name="T13" fmla="*/ 0 h 380"/>
                  <a:gd name="T14" fmla="*/ 60 w 308"/>
                  <a:gd name="T15" fmla="*/ 0 h 380"/>
                  <a:gd name="T16" fmla="*/ 60 w 308"/>
                  <a:gd name="T17" fmla="*/ 212 h 380"/>
                  <a:gd name="T18" fmla="*/ 149 w 308"/>
                  <a:gd name="T19" fmla="*/ 329 h 380"/>
                  <a:gd name="T20" fmla="*/ 221 w 308"/>
                  <a:gd name="T21" fmla="*/ 297 h 380"/>
                  <a:gd name="T22" fmla="*/ 248 w 308"/>
                  <a:gd name="T23" fmla="*/ 214 h 380"/>
                  <a:gd name="T24" fmla="*/ 248 w 308"/>
                  <a:gd name="T25" fmla="*/ 0 h 380"/>
                  <a:gd name="T26" fmla="*/ 308 w 308"/>
                  <a:gd name="T27" fmla="*/ 0 h 380"/>
                  <a:gd name="T28" fmla="*/ 308 w 308"/>
                  <a:gd name="T29" fmla="*/ 371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8" h="380">
                    <a:moveTo>
                      <a:pt x="308" y="371"/>
                    </a:moveTo>
                    <a:cubicBezTo>
                      <a:pt x="248" y="371"/>
                      <a:pt x="248" y="371"/>
                      <a:pt x="248" y="371"/>
                    </a:cubicBezTo>
                    <a:cubicBezTo>
                      <a:pt x="248" y="312"/>
                      <a:pt x="248" y="312"/>
                      <a:pt x="248" y="312"/>
                    </a:cubicBezTo>
                    <a:cubicBezTo>
                      <a:pt x="247" y="312"/>
                      <a:pt x="247" y="312"/>
                      <a:pt x="247" y="312"/>
                    </a:cubicBezTo>
                    <a:cubicBezTo>
                      <a:pt x="222" y="357"/>
                      <a:pt x="184" y="380"/>
                      <a:pt x="133" y="380"/>
                    </a:cubicBezTo>
                    <a:cubicBezTo>
                      <a:pt x="44" y="380"/>
                      <a:pt x="0" y="327"/>
                      <a:pt x="0" y="222"/>
                    </a:cubicBezTo>
                    <a:cubicBezTo>
                      <a:pt x="0" y="0"/>
                      <a:pt x="0" y="0"/>
                      <a:pt x="0" y="0"/>
                    </a:cubicBezTo>
                    <a:cubicBezTo>
                      <a:pt x="60" y="0"/>
                      <a:pt x="60" y="0"/>
                      <a:pt x="60" y="0"/>
                    </a:cubicBezTo>
                    <a:cubicBezTo>
                      <a:pt x="60" y="212"/>
                      <a:pt x="60" y="212"/>
                      <a:pt x="60" y="212"/>
                    </a:cubicBezTo>
                    <a:cubicBezTo>
                      <a:pt x="60" y="290"/>
                      <a:pt x="89" y="329"/>
                      <a:pt x="149" y="329"/>
                    </a:cubicBezTo>
                    <a:cubicBezTo>
                      <a:pt x="179" y="329"/>
                      <a:pt x="203" y="319"/>
                      <a:pt x="221" y="297"/>
                    </a:cubicBezTo>
                    <a:cubicBezTo>
                      <a:pt x="239" y="276"/>
                      <a:pt x="248" y="248"/>
                      <a:pt x="248" y="214"/>
                    </a:cubicBezTo>
                    <a:cubicBezTo>
                      <a:pt x="248" y="0"/>
                      <a:pt x="248" y="0"/>
                      <a:pt x="248" y="0"/>
                    </a:cubicBezTo>
                    <a:cubicBezTo>
                      <a:pt x="308" y="0"/>
                      <a:pt x="308" y="0"/>
                      <a:pt x="308" y="0"/>
                    </a:cubicBezTo>
                    <a:lnTo>
                      <a:pt x="308" y="3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328" name="Freeform 41"/>
              <p:cNvSpPr>
                <a:spLocks/>
              </p:cNvSpPr>
              <p:nvPr/>
            </p:nvSpPr>
            <p:spPr bwMode="auto">
              <a:xfrm>
                <a:off x="8571" y="1341"/>
                <a:ext cx="456" cy="890"/>
              </a:xfrm>
              <a:custGeom>
                <a:avLst/>
                <a:gdLst>
                  <a:gd name="T0" fmla="*/ 193 w 193"/>
                  <a:gd name="T1" fmla="*/ 67 h 377"/>
                  <a:gd name="T2" fmla="*/ 148 w 193"/>
                  <a:gd name="T3" fmla="*/ 55 h 377"/>
                  <a:gd name="T4" fmla="*/ 84 w 193"/>
                  <a:gd name="T5" fmla="*/ 92 h 377"/>
                  <a:gd name="T6" fmla="*/ 60 w 193"/>
                  <a:gd name="T7" fmla="*/ 188 h 377"/>
                  <a:gd name="T8" fmla="*/ 60 w 193"/>
                  <a:gd name="T9" fmla="*/ 377 h 377"/>
                  <a:gd name="T10" fmla="*/ 0 w 193"/>
                  <a:gd name="T11" fmla="*/ 377 h 377"/>
                  <a:gd name="T12" fmla="*/ 0 w 193"/>
                  <a:gd name="T13" fmla="*/ 6 h 377"/>
                  <a:gd name="T14" fmla="*/ 60 w 193"/>
                  <a:gd name="T15" fmla="*/ 6 h 377"/>
                  <a:gd name="T16" fmla="*/ 60 w 193"/>
                  <a:gd name="T17" fmla="*/ 83 h 377"/>
                  <a:gd name="T18" fmla="*/ 61 w 193"/>
                  <a:gd name="T19" fmla="*/ 83 h 377"/>
                  <a:gd name="T20" fmla="*/ 99 w 193"/>
                  <a:gd name="T21" fmla="*/ 22 h 377"/>
                  <a:gd name="T22" fmla="*/ 158 w 193"/>
                  <a:gd name="T23" fmla="*/ 0 h 377"/>
                  <a:gd name="T24" fmla="*/ 193 w 193"/>
                  <a:gd name="T25" fmla="*/ 5 h 377"/>
                  <a:gd name="T26" fmla="*/ 193 w 193"/>
                  <a:gd name="T27" fmla="*/ 6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3" h="377">
                    <a:moveTo>
                      <a:pt x="193" y="67"/>
                    </a:moveTo>
                    <a:cubicBezTo>
                      <a:pt x="183" y="59"/>
                      <a:pt x="168" y="55"/>
                      <a:pt x="148" y="55"/>
                    </a:cubicBezTo>
                    <a:cubicBezTo>
                      <a:pt x="122" y="55"/>
                      <a:pt x="101" y="67"/>
                      <a:pt x="84" y="92"/>
                    </a:cubicBezTo>
                    <a:cubicBezTo>
                      <a:pt x="68" y="116"/>
                      <a:pt x="60" y="149"/>
                      <a:pt x="60" y="188"/>
                    </a:cubicBezTo>
                    <a:cubicBezTo>
                      <a:pt x="60" y="377"/>
                      <a:pt x="60" y="377"/>
                      <a:pt x="60" y="377"/>
                    </a:cubicBezTo>
                    <a:cubicBezTo>
                      <a:pt x="0" y="377"/>
                      <a:pt x="0" y="377"/>
                      <a:pt x="0" y="377"/>
                    </a:cubicBezTo>
                    <a:cubicBezTo>
                      <a:pt x="0" y="6"/>
                      <a:pt x="0" y="6"/>
                      <a:pt x="0" y="6"/>
                    </a:cubicBezTo>
                    <a:cubicBezTo>
                      <a:pt x="60" y="6"/>
                      <a:pt x="60" y="6"/>
                      <a:pt x="60" y="6"/>
                    </a:cubicBezTo>
                    <a:cubicBezTo>
                      <a:pt x="60" y="83"/>
                      <a:pt x="60" y="83"/>
                      <a:pt x="60" y="83"/>
                    </a:cubicBezTo>
                    <a:cubicBezTo>
                      <a:pt x="61" y="83"/>
                      <a:pt x="61" y="83"/>
                      <a:pt x="61" y="83"/>
                    </a:cubicBezTo>
                    <a:cubicBezTo>
                      <a:pt x="69" y="57"/>
                      <a:pt x="82" y="37"/>
                      <a:pt x="99" y="22"/>
                    </a:cubicBezTo>
                    <a:cubicBezTo>
                      <a:pt x="116" y="7"/>
                      <a:pt x="136" y="0"/>
                      <a:pt x="158" y="0"/>
                    </a:cubicBezTo>
                    <a:cubicBezTo>
                      <a:pt x="173" y="0"/>
                      <a:pt x="185" y="2"/>
                      <a:pt x="193" y="5"/>
                    </a:cubicBezTo>
                    <a:lnTo>
                      <a:pt x="193"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329" name="Freeform 42"/>
              <p:cNvSpPr>
                <a:spLocks noEditPoints="1"/>
              </p:cNvSpPr>
              <p:nvPr/>
            </p:nvSpPr>
            <p:spPr bwMode="auto">
              <a:xfrm>
                <a:off x="9050" y="1334"/>
                <a:ext cx="763" cy="919"/>
              </a:xfrm>
              <a:custGeom>
                <a:avLst/>
                <a:gdLst>
                  <a:gd name="T0" fmla="*/ 323 w 323"/>
                  <a:gd name="T1" fmla="*/ 210 h 389"/>
                  <a:gd name="T2" fmla="*/ 61 w 323"/>
                  <a:gd name="T3" fmla="*/ 210 h 389"/>
                  <a:gd name="T4" fmla="*/ 94 w 323"/>
                  <a:gd name="T5" fmla="*/ 305 h 389"/>
                  <a:gd name="T6" fmla="*/ 182 w 323"/>
                  <a:gd name="T7" fmla="*/ 338 h 389"/>
                  <a:gd name="T8" fmla="*/ 297 w 323"/>
                  <a:gd name="T9" fmla="*/ 298 h 389"/>
                  <a:gd name="T10" fmla="*/ 297 w 323"/>
                  <a:gd name="T11" fmla="*/ 353 h 389"/>
                  <a:gd name="T12" fmla="*/ 168 w 323"/>
                  <a:gd name="T13" fmla="*/ 389 h 389"/>
                  <a:gd name="T14" fmla="*/ 44 w 323"/>
                  <a:gd name="T15" fmla="*/ 338 h 389"/>
                  <a:gd name="T16" fmla="*/ 0 w 323"/>
                  <a:gd name="T17" fmla="*/ 196 h 389"/>
                  <a:gd name="T18" fmla="*/ 22 w 323"/>
                  <a:gd name="T19" fmla="*/ 96 h 389"/>
                  <a:gd name="T20" fmla="*/ 83 w 323"/>
                  <a:gd name="T21" fmla="*/ 25 h 389"/>
                  <a:gd name="T22" fmla="*/ 170 w 323"/>
                  <a:gd name="T23" fmla="*/ 0 h 389"/>
                  <a:gd name="T24" fmla="*/ 282 w 323"/>
                  <a:gd name="T25" fmla="*/ 47 h 389"/>
                  <a:gd name="T26" fmla="*/ 323 w 323"/>
                  <a:gd name="T27" fmla="*/ 178 h 389"/>
                  <a:gd name="T28" fmla="*/ 323 w 323"/>
                  <a:gd name="T29" fmla="*/ 210 h 389"/>
                  <a:gd name="T30" fmla="*/ 262 w 323"/>
                  <a:gd name="T31" fmla="*/ 159 h 389"/>
                  <a:gd name="T32" fmla="*/ 237 w 323"/>
                  <a:gd name="T33" fmla="*/ 79 h 389"/>
                  <a:gd name="T34" fmla="*/ 169 w 323"/>
                  <a:gd name="T35" fmla="*/ 51 h 389"/>
                  <a:gd name="T36" fmla="*/ 99 w 323"/>
                  <a:gd name="T37" fmla="*/ 81 h 389"/>
                  <a:gd name="T38" fmla="*/ 62 w 323"/>
                  <a:gd name="T39" fmla="*/ 159 h 389"/>
                  <a:gd name="T40" fmla="*/ 262 w 323"/>
                  <a:gd name="T41" fmla="*/ 15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3" h="389">
                    <a:moveTo>
                      <a:pt x="323" y="210"/>
                    </a:moveTo>
                    <a:cubicBezTo>
                      <a:pt x="61" y="210"/>
                      <a:pt x="61" y="210"/>
                      <a:pt x="61" y="210"/>
                    </a:cubicBezTo>
                    <a:cubicBezTo>
                      <a:pt x="62" y="251"/>
                      <a:pt x="73" y="283"/>
                      <a:pt x="94" y="305"/>
                    </a:cubicBezTo>
                    <a:cubicBezTo>
                      <a:pt x="115" y="327"/>
                      <a:pt x="145" y="338"/>
                      <a:pt x="182" y="338"/>
                    </a:cubicBezTo>
                    <a:cubicBezTo>
                      <a:pt x="224" y="338"/>
                      <a:pt x="262" y="325"/>
                      <a:pt x="297" y="298"/>
                    </a:cubicBezTo>
                    <a:cubicBezTo>
                      <a:pt x="297" y="353"/>
                      <a:pt x="297" y="353"/>
                      <a:pt x="297" y="353"/>
                    </a:cubicBezTo>
                    <a:cubicBezTo>
                      <a:pt x="264" y="377"/>
                      <a:pt x="221" y="389"/>
                      <a:pt x="168" y="389"/>
                    </a:cubicBezTo>
                    <a:cubicBezTo>
                      <a:pt x="115" y="389"/>
                      <a:pt x="74" y="372"/>
                      <a:pt x="44" y="338"/>
                    </a:cubicBezTo>
                    <a:cubicBezTo>
                      <a:pt x="15" y="304"/>
                      <a:pt x="0" y="256"/>
                      <a:pt x="0" y="196"/>
                    </a:cubicBezTo>
                    <a:cubicBezTo>
                      <a:pt x="0" y="160"/>
                      <a:pt x="7" y="126"/>
                      <a:pt x="22" y="96"/>
                    </a:cubicBezTo>
                    <a:cubicBezTo>
                      <a:pt x="37" y="65"/>
                      <a:pt x="57" y="42"/>
                      <a:pt x="83" y="25"/>
                    </a:cubicBezTo>
                    <a:cubicBezTo>
                      <a:pt x="109" y="9"/>
                      <a:pt x="138" y="0"/>
                      <a:pt x="170" y="0"/>
                    </a:cubicBezTo>
                    <a:cubicBezTo>
                      <a:pt x="218" y="0"/>
                      <a:pt x="256" y="16"/>
                      <a:pt x="282" y="47"/>
                    </a:cubicBezTo>
                    <a:cubicBezTo>
                      <a:pt x="309" y="79"/>
                      <a:pt x="323" y="122"/>
                      <a:pt x="323" y="178"/>
                    </a:cubicBezTo>
                    <a:lnTo>
                      <a:pt x="323" y="210"/>
                    </a:lnTo>
                    <a:close/>
                    <a:moveTo>
                      <a:pt x="262" y="159"/>
                    </a:moveTo>
                    <a:cubicBezTo>
                      <a:pt x="262" y="125"/>
                      <a:pt x="253" y="98"/>
                      <a:pt x="237" y="79"/>
                    </a:cubicBezTo>
                    <a:cubicBezTo>
                      <a:pt x="221" y="61"/>
                      <a:pt x="199" y="51"/>
                      <a:pt x="169" y="51"/>
                    </a:cubicBezTo>
                    <a:cubicBezTo>
                      <a:pt x="142" y="51"/>
                      <a:pt x="118" y="61"/>
                      <a:pt x="99" y="81"/>
                    </a:cubicBezTo>
                    <a:cubicBezTo>
                      <a:pt x="79" y="101"/>
                      <a:pt x="67" y="127"/>
                      <a:pt x="62" y="159"/>
                    </a:cubicBezTo>
                    <a:lnTo>
                      <a:pt x="262"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grpSp>
        <p:grpSp>
          <p:nvGrpSpPr>
            <p:cNvPr id="266" name="Group 46"/>
            <p:cNvGrpSpPr>
              <a:grpSpLocks noChangeAspect="1"/>
            </p:cNvGrpSpPr>
            <p:nvPr/>
          </p:nvGrpSpPr>
          <p:grpSpPr bwMode="auto">
            <a:xfrm>
              <a:off x="4007058" y="4544477"/>
              <a:ext cx="1252143" cy="358613"/>
              <a:chOff x="61" y="811"/>
              <a:chExt cx="5632" cy="1613"/>
            </a:xfrm>
            <a:solidFill>
              <a:schemeClr val="accent4">
                <a:lumMod val="50000"/>
              </a:schemeClr>
            </a:solidFill>
          </p:grpSpPr>
          <p:sp>
            <p:nvSpPr>
              <p:cNvPr id="276" name="Freeform 47"/>
              <p:cNvSpPr>
                <a:spLocks noEditPoints="1"/>
              </p:cNvSpPr>
              <p:nvPr/>
            </p:nvSpPr>
            <p:spPr bwMode="auto">
              <a:xfrm>
                <a:off x="978" y="1387"/>
                <a:ext cx="399" cy="574"/>
              </a:xfrm>
              <a:custGeom>
                <a:avLst/>
                <a:gdLst>
                  <a:gd name="T0" fmla="*/ 48 w 169"/>
                  <a:gd name="T1" fmla="*/ 77 h 243"/>
                  <a:gd name="T2" fmla="*/ 5 w 169"/>
                  <a:gd name="T3" fmla="*/ 66 h 243"/>
                  <a:gd name="T4" fmla="*/ 30 w 169"/>
                  <a:gd name="T5" fmla="*/ 16 h 243"/>
                  <a:gd name="T6" fmla="*/ 83 w 169"/>
                  <a:gd name="T7" fmla="*/ 0 h 243"/>
                  <a:gd name="T8" fmla="*/ 131 w 169"/>
                  <a:gd name="T9" fmla="*/ 10 h 243"/>
                  <a:gd name="T10" fmla="*/ 153 w 169"/>
                  <a:gd name="T11" fmla="*/ 35 h 243"/>
                  <a:gd name="T12" fmla="*/ 159 w 169"/>
                  <a:gd name="T13" fmla="*/ 90 h 243"/>
                  <a:gd name="T14" fmla="*/ 159 w 169"/>
                  <a:gd name="T15" fmla="*/ 162 h 243"/>
                  <a:gd name="T16" fmla="*/ 160 w 169"/>
                  <a:gd name="T17" fmla="*/ 208 h 243"/>
                  <a:gd name="T18" fmla="*/ 169 w 169"/>
                  <a:gd name="T19" fmla="*/ 238 h 243"/>
                  <a:gd name="T20" fmla="*/ 122 w 169"/>
                  <a:gd name="T21" fmla="*/ 238 h 243"/>
                  <a:gd name="T22" fmla="*/ 118 w 169"/>
                  <a:gd name="T23" fmla="*/ 220 h 243"/>
                  <a:gd name="T24" fmla="*/ 116 w 169"/>
                  <a:gd name="T25" fmla="*/ 213 h 243"/>
                  <a:gd name="T26" fmla="*/ 90 w 169"/>
                  <a:gd name="T27" fmla="*/ 236 h 243"/>
                  <a:gd name="T28" fmla="*/ 60 w 169"/>
                  <a:gd name="T29" fmla="*/ 243 h 243"/>
                  <a:gd name="T30" fmla="*/ 17 w 169"/>
                  <a:gd name="T31" fmla="*/ 225 h 243"/>
                  <a:gd name="T32" fmla="*/ 0 w 169"/>
                  <a:gd name="T33" fmla="*/ 174 h 243"/>
                  <a:gd name="T34" fmla="*/ 7 w 169"/>
                  <a:gd name="T35" fmla="*/ 140 h 243"/>
                  <a:gd name="T36" fmla="*/ 28 w 169"/>
                  <a:gd name="T37" fmla="*/ 116 h 243"/>
                  <a:gd name="T38" fmla="*/ 66 w 169"/>
                  <a:gd name="T39" fmla="*/ 101 h 243"/>
                  <a:gd name="T40" fmla="*/ 112 w 169"/>
                  <a:gd name="T41" fmla="*/ 87 h 243"/>
                  <a:gd name="T42" fmla="*/ 112 w 169"/>
                  <a:gd name="T43" fmla="*/ 80 h 243"/>
                  <a:gd name="T44" fmla="*/ 105 w 169"/>
                  <a:gd name="T45" fmla="*/ 55 h 243"/>
                  <a:gd name="T46" fmla="*/ 80 w 169"/>
                  <a:gd name="T47" fmla="*/ 48 h 243"/>
                  <a:gd name="T48" fmla="*/ 60 w 169"/>
                  <a:gd name="T49" fmla="*/ 54 h 243"/>
                  <a:gd name="T50" fmla="*/ 48 w 169"/>
                  <a:gd name="T51" fmla="*/ 77 h 243"/>
                  <a:gd name="T52" fmla="*/ 112 w 169"/>
                  <a:gd name="T53" fmla="*/ 127 h 243"/>
                  <a:gd name="T54" fmla="*/ 83 w 169"/>
                  <a:gd name="T55" fmla="*/ 136 h 243"/>
                  <a:gd name="T56" fmla="*/ 57 w 169"/>
                  <a:gd name="T57" fmla="*/ 146 h 243"/>
                  <a:gd name="T58" fmla="*/ 48 w 169"/>
                  <a:gd name="T59" fmla="*/ 169 h 243"/>
                  <a:gd name="T60" fmla="*/ 56 w 169"/>
                  <a:gd name="T61" fmla="*/ 191 h 243"/>
                  <a:gd name="T62" fmla="*/ 74 w 169"/>
                  <a:gd name="T63" fmla="*/ 200 h 243"/>
                  <a:gd name="T64" fmla="*/ 99 w 169"/>
                  <a:gd name="T65" fmla="*/ 190 h 243"/>
                  <a:gd name="T66" fmla="*/ 110 w 169"/>
                  <a:gd name="T67" fmla="*/ 169 h 243"/>
                  <a:gd name="T68" fmla="*/ 112 w 169"/>
                  <a:gd name="T69" fmla="*/ 139 h 243"/>
                  <a:gd name="T70" fmla="*/ 112 w 169"/>
                  <a:gd name="T71" fmla="*/ 12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9" h="243">
                    <a:moveTo>
                      <a:pt x="48" y="77"/>
                    </a:moveTo>
                    <a:cubicBezTo>
                      <a:pt x="5" y="66"/>
                      <a:pt x="5" y="66"/>
                      <a:pt x="5" y="66"/>
                    </a:cubicBezTo>
                    <a:cubicBezTo>
                      <a:pt x="10" y="44"/>
                      <a:pt x="18" y="27"/>
                      <a:pt x="30" y="16"/>
                    </a:cubicBezTo>
                    <a:cubicBezTo>
                      <a:pt x="42" y="6"/>
                      <a:pt x="60" y="0"/>
                      <a:pt x="83" y="0"/>
                    </a:cubicBezTo>
                    <a:cubicBezTo>
                      <a:pt x="104" y="0"/>
                      <a:pt x="120" y="3"/>
                      <a:pt x="131" y="10"/>
                    </a:cubicBezTo>
                    <a:cubicBezTo>
                      <a:pt x="141" y="17"/>
                      <a:pt x="148" y="25"/>
                      <a:pt x="153" y="35"/>
                    </a:cubicBezTo>
                    <a:cubicBezTo>
                      <a:pt x="157" y="45"/>
                      <a:pt x="159" y="63"/>
                      <a:pt x="159" y="90"/>
                    </a:cubicBezTo>
                    <a:cubicBezTo>
                      <a:pt x="159" y="162"/>
                      <a:pt x="159" y="162"/>
                      <a:pt x="159" y="162"/>
                    </a:cubicBezTo>
                    <a:cubicBezTo>
                      <a:pt x="159" y="182"/>
                      <a:pt x="160" y="197"/>
                      <a:pt x="160" y="208"/>
                    </a:cubicBezTo>
                    <a:cubicBezTo>
                      <a:pt x="162" y="217"/>
                      <a:pt x="166" y="227"/>
                      <a:pt x="169" y="238"/>
                    </a:cubicBezTo>
                    <a:cubicBezTo>
                      <a:pt x="122" y="238"/>
                      <a:pt x="122" y="238"/>
                      <a:pt x="122" y="238"/>
                    </a:cubicBezTo>
                    <a:cubicBezTo>
                      <a:pt x="121" y="234"/>
                      <a:pt x="120" y="228"/>
                      <a:pt x="118" y="220"/>
                    </a:cubicBezTo>
                    <a:cubicBezTo>
                      <a:pt x="117" y="217"/>
                      <a:pt x="116" y="215"/>
                      <a:pt x="116" y="213"/>
                    </a:cubicBezTo>
                    <a:cubicBezTo>
                      <a:pt x="108" y="223"/>
                      <a:pt x="99" y="231"/>
                      <a:pt x="90" y="236"/>
                    </a:cubicBezTo>
                    <a:cubicBezTo>
                      <a:pt x="80" y="241"/>
                      <a:pt x="70" y="243"/>
                      <a:pt x="60" y="243"/>
                    </a:cubicBezTo>
                    <a:cubicBezTo>
                      <a:pt x="41" y="243"/>
                      <a:pt x="27" y="238"/>
                      <a:pt x="17" y="225"/>
                    </a:cubicBezTo>
                    <a:cubicBezTo>
                      <a:pt x="5" y="211"/>
                      <a:pt x="0" y="195"/>
                      <a:pt x="0" y="174"/>
                    </a:cubicBezTo>
                    <a:cubicBezTo>
                      <a:pt x="0" y="162"/>
                      <a:pt x="3" y="150"/>
                      <a:pt x="7" y="140"/>
                    </a:cubicBezTo>
                    <a:cubicBezTo>
                      <a:pt x="12" y="129"/>
                      <a:pt x="19" y="122"/>
                      <a:pt x="28" y="116"/>
                    </a:cubicBezTo>
                    <a:cubicBezTo>
                      <a:pt x="37" y="111"/>
                      <a:pt x="50" y="106"/>
                      <a:pt x="66" y="101"/>
                    </a:cubicBezTo>
                    <a:cubicBezTo>
                      <a:pt x="88" y="96"/>
                      <a:pt x="103" y="91"/>
                      <a:pt x="112" y="87"/>
                    </a:cubicBezTo>
                    <a:cubicBezTo>
                      <a:pt x="112" y="80"/>
                      <a:pt x="112" y="80"/>
                      <a:pt x="112" y="80"/>
                    </a:cubicBezTo>
                    <a:cubicBezTo>
                      <a:pt x="112" y="68"/>
                      <a:pt x="110" y="60"/>
                      <a:pt x="105" y="55"/>
                    </a:cubicBezTo>
                    <a:cubicBezTo>
                      <a:pt x="101" y="50"/>
                      <a:pt x="92" y="48"/>
                      <a:pt x="80" y="48"/>
                    </a:cubicBezTo>
                    <a:cubicBezTo>
                      <a:pt x="71" y="48"/>
                      <a:pt x="64" y="49"/>
                      <a:pt x="60" y="54"/>
                    </a:cubicBezTo>
                    <a:cubicBezTo>
                      <a:pt x="55" y="58"/>
                      <a:pt x="51" y="65"/>
                      <a:pt x="48" y="77"/>
                    </a:cubicBezTo>
                    <a:close/>
                    <a:moveTo>
                      <a:pt x="112" y="127"/>
                    </a:moveTo>
                    <a:cubicBezTo>
                      <a:pt x="106" y="129"/>
                      <a:pt x="97" y="133"/>
                      <a:pt x="83" y="136"/>
                    </a:cubicBezTo>
                    <a:cubicBezTo>
                      <a:pt x="70" y="140"/>
                      <a:pt x="62" y="143"/>
                      <a:pt x="57" y="146"/>
                    </a:cubicBezTo>
                    <a:cubicBezTo>
                      <a:pt x="51" y="152"/>
                      <a:pt x="48" y="160"/>
                      <a:pt x="48" y="169"/>
                    </a:cubicBezTo>
                    <a:cubicBezTo>
                      <a:pt x="48" y="177"/>
                      <a:pt x="51" y="185"/>
                      <a:pt x="56" y="191"/>
                    </a:cubicBezTo>
                    <a:cubicBezTo>
                      <a:pt x="60" y="197"/>
                      <a:pt x="67" y="200"/>
                      <a:pt x="74" y="200"/>
                    </a:cubicBezTo>
                    <a:cubicBezTo>
                      <a:pt x="83" y="200"/>
                      <a:pt x="91" y="197"/>
                      <a:pt x="99" y="190"/>
                    </a:cubicBezTo>
                    <a:cubicBezTo>
                      <a:pt x="105" y="184"/>
                      <a:pt x="108" y="177"/>
                      <a:pt x="110" y="169"/>
                    </a:cubicBezTo>
                    <a:cubicBezTo>
                      <a:pt x="112" y="163"/>
                      <a:pt x="112" y="154"/>
                      <a:pt x="112" y="139"/>
                    </a:cubicBezTo>
                    <a:cubicBezTo>
                      <a:pt x="112" y="127"/>
                      <a:pt x="112" y="127"/>
                      <a:pt x="112" y="12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277" name="Freeform 48"/>
              <p:cNvSpPr>
                <a:spLocks/>
              </p:cNvSpPr>
              <p:nvPr/>
            </p:nvSpPr>
            <p:spPr bwMode="auto">
              <a:xfrm>
                <a:off x="1488" y="1387"/>
                <a:ext cx="626" cy="562"/>
              </a:xfrm>
              <a:custGeom>
                <a:avLst/>
                <a:gdLst>
                  <a:gd name="T0" fmla="*/ 0 w 265"/>
                  <a:gd name="T1" fmla="*/ 6 h 238"/>
                  <a:gd name="T2" fmla="*/ 44 w 265"/>
                  <a:gd name="T3" fmla="*/ 6 h 238"/>
                  <a:gd name="T4" fmla="*/ 44 w 265"/>
                  <a:gd name="T5" fmla="*/ 37 h 238"/>
                  <a:gd name="T6" fmla="*/ 100 w 265"/>
                  <a:gd name="T7" fmla="*/ 0 h 238"/>
                  <a:gd name="T8" fmla="*/ 130 w 265"/>
                  <a:gd name="T9" fmla="*/ 9 h 238"/>
                  <a:gd name="T10" fmla="*/ 151 w 265"/>
                  <a:gd name="T11" fmla="*/ 37 h 238"/>
                  <a:gd name="T12" fmla="*/ 177 w 265"/>
                  <a:gd name="T13" fmla="*/ 9 h 238"/>
                  <a:gd name="T14" fmla="*/ 206 w 265"/>
                  <a:gd name="T15" fmla="*/ 0 h 238"/>
                  <a:gd name="T16" fmla="*/ 240 w 265"/>
                  <a:gd name="T17" fmla="*/ 11 h 238"/>
                  <a:gd name="T18" fmla="*/ 260 w 265"/>
                  <a:gd name="T19" fmla="*/ 42 h 238"/>
                  <a:gd name="T20" fmla="*/ 265 w 265"/>
                  <a:gd name="T21" fmla="*/ 89 h 238"/>
                  <a:gd name="T22" fmla="*/ 265 w 265"/>
                  <a:gd name="T23" fmla="*/ 238 h 238"/>
                  <a:gd name="T24" fmla="*/ 218 w 265"/>
                  <a:gd name="T25" fmla="*/ 238 h 238"/>
                  <a:gd name="T26" fmla="*/ 218 w 265"/>
                  <a:gd name="T27" fmla="*/ 106 h 238"/>
                  <a:gd name="T28" fmla="*/ 213 w 265"/>
                  <a:gd name="T29" fmla="*/ 60 h 238"/>
                  <a:gd name="T30" fmla="*/ 192 w 265"/>
                  <a:gd name="T31" fmla="*/ 48 h 238"/>
                  <a:gd name="T32" fmla="*/ 173 w 265"/>
                  <a:gd name="T33" fmla="*/ 55 h 238"/>
                  <a:gd name="T34" fmla="*/ 161 w 265"/>
                  <a:gd name="T35" fmla="*/ 78 h 238"/>
                  <a:gd name="T36" fmla="*/ 156 w 265"/>
                  <a:gd name="T37" fmla="*/ 127 h 238"/>
                  <a:gd name="T38" fmla="*/ 156 w 265"/>
                  <a:gd name="T39" fmla="*/ 238 h 238"/>
                  <a:gd name="T40" fmla="*/ 109 w 265"/>
                  <a:gd name="T41" fmla="*/ 238 h 238"/>
                  <a:gd name="T42" fmla="*/ 109 w 265"/>
                  <a:gd name="T43" fmla="*/ 111 h 238"/>
                  <a:gd name="T44" fmla="*/ 106 w 265"/>
                  <a:gd name="T45" fmla="*/ 67 h 238"/>
                  <a:gd name="T46" fmla="*/ 99 w 265"/>
                  <a:gd name="T47" fmla="*/ 52 h 238"/>
                  <a:gd name="T48" fmla="*/ 84 w 265"/>
                  <a:gd name="T49" fmla="*/ 48 h 238"/>
                  <a:gd name="T50" fmla="*/ 64 w 265"/>
                  <a:gd name="T51" fmla="*/ 55 h 238"/>
                  <a:gd name="T52" fmla="*/ 52 w 265"/>
                  <a:gd name="T53" fmla="*/ 77 h 238"/>
                  <a:gd name="T54" fmla="*/ 47 w 265"/>
                  <a:gd name="T55" fmla="*/ 125 h 238"/>
                  <a:gd name="T56" fmla="*/ 47 w 265"/>
                  <a:gd name="T57" fmla="*/ 238 h 238"/>
                  <a:gd name="T58" fmla="*/ 0 w 265"/>
                  <a:gd name="T59" fmla="*/ 238 h 238"/>
                  <a:gd name="T60" fmla="*/ 0 w 265"/>
                  <a:gd name="T61" fmla="*/ 6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5" h="238">
                    <a:moveTo>
                      <a:pt x="0" y="6"/>
                    </a:moveTo>
                    <a:cubicBezTo>
                      <a:pt x="44" y="6"/>
                      <a:pt x="44" y="6"/>
                      <a:pt x="44" y="6"/>
                    </a:cubicBezTo>
                    <a:cubicBezTo>
                      <a:pt x="44" y="37"/>
                      <a:pt x="44" y="37"/>
                      <a:pt x="44" y="37"/>
                    </a:cubicBezTo>
                    <a:cubicBezTo>
                      <a:pt x="60" y="13"/>
                      <a:pt x="79" y="0"/>
                      <a:pt x="100" y="0"/>
                    </a:cubicBezTo>
                    <a:cubicBezTo>
                      <a:pt x="112" y="0"/>
                      <a:pt x="122" y="3"/>
                      <a:pt x="130" y="9"/>
                    </a:cubicBezTo>
                    <a:cubicBezTo>
                      <a:pt x="139" y="15"/>
                      <a:pt x="145" y="25"/>
                      <a:pt x="151" y="37"/>
                    </a:cubicBezTo>
                    <a:cubicBezTo>
                      <a:pt x="159" y="25"/>
                      <a:pt x="168" y="15"/>
                      <a:pt x="177" y="9"/>
                    </a:cubicBezTo>
                    <a:cubicBezTo>
                      <a:pt x="186" y="3"/>
                      <a:pt x="196" y="0"/>
                      <a:pt x="206" y="0"/>
                    </a:cubicBezTo>
                    <a:cubicBezTo>
                      <a:pt x="219" y="0"/>
                      <a:pt x="231" y="3"/>
                      <a:pt x="240" y="11"/>
                    </a:cubicBezTo>
                    <a:cubicBezTo>
                      <a:pt x="249" y="18"/>
                      <a:pt x="256" y="28"/>
                      <a:pt x="260" y="42"/>
                    </a:cubicBezTo>
                    <a:cubicBezTo>
                      <a:pt x="264" y="51"/>
                      <a:pt x="265" y="67"/>
                      <a:pt x="265" y="89"/>
                    </a:cubicBezTo>
                    <a:cubicBezTo>
                      <a:pt x="265" y="238"/>
                      <a:pt x="265" y="238"/>
                      <a:pt x="265" y="238"/>
                    </a:cubicBezTo>
                    <a:cubicBezTo>
                      <a:pt x="218" y="238"/>
                      <a:pt x="218" y="238"/>
                      <a:pt x="218" y="238"/>
                    </a:cubicBezTo>
                    <a:cubicBezTo>
                      <a:pt x="218" y="106"/>
                      <a:pt x="218" y="106"/>
                      <a:pt x="218" y="106"/>
                    </a:cubicBezTo>
                    <a:cubicBezTo>
                      <a:pt x="218" y="83"/>
                      <a:pt x="216" y="67"/>
                      <a:pt x="213" y="60"/>
                    </a:cubicBezTo>
                    <a:cubicBezTo>
                      <a:pt x="208" y="52"/>
                      <a:pt x="202" y="48"/>
                      <a:pt x="192" y="48"/>
                    </a:cubicBezTo>
                    <a:cubicBezTo>
                      <a:pt x="185" y="48"/>
                      <a:pt x="179" y="50"/>
                      <a:pt x="173" y="55"/>
                    </a:cubicBezTo>
                    <a:cubicBezTo>
                      <a:pt x="168" y="60"/>
                      <a:pt x="163" y="68"/>
                      <a:pt x="161" y="78"/>
                    </a:cubicBezTo>
                    <a:cubicBezTo>
                      <a:pt x="158" y="88"/>
                      <a:pt x="156" y="105"/>
                      <a:pt x="156" y="127"/>
                    </a:cubicBezTo>
                    <a:cubicBezTo>
                      <a:pt x="156" y="238"/>
                      <a:pt x="156" y="238"/>
                      <a:pt x="156" y="238"/>
                    </a:cubicBezTo>
                    <a:cubicBezTo>
                      <a:pt x="109" y="238"/>
                      <a:pt x="109" y="238"/>
                      <a:pt x="109" y="238"/>
                    </a:cubicBezTo>
                    <a:cubicBezTo>
                      <a:pt x="109" y="111"/>
                      <a:pt x="109" y="111"/>
                      <a:pt x="109" y="111"/>
                    </a:cubicBezTo>
                    <a:cubicBezTo>
                      <a:pt x="109" y="88"/>
                      <a:pt x="108" y="73"/>
                      <a:pt x="106" y="67"/>
                    </a:cubicBezTo>
                    <a:cubicBezTo>
                      <a:pt x="105" y="60"/>
                      <a:pt x="102" y="55"/>
                      <a:pt x="99" y="52"/>
                    </a:cubicBezTo>
                    <a:cubicBezTo>
                      <a:pt x="95" y="49"/>
                      <a:pt x="90" y="48"/>
                      <a:pt x="84" y="48"/>
                    </a:cubicBezTo>
                    <a:cubicBezTo>
                      <a:pt x="76" y="48"/>
                      <a:pt x="70" y="50"/>
                      <a:pt x="64" y="55"/>
                    </a:cubicBezTo>
                    <a:cubicBezTo>
                      <a:pt x="59" y="60"/>
                      <a:pt x="54" y="68"/>
                      <a:pt x="52" y="77"/>
                    </a:cubicBezTo>
                    <a:cubicBezTo>
                      <a:pt x="49" y="87"/>
                      <a:pt x="47" y="103"/>
                      <a:pt x="47" y="125"/>
                    </a:cubicBezTo>
                    <a:cubicBezTo>
                      <a:pt x="47" y="238"/>
                      <a:pt x="47" y="238"/>
                      <a:pt x="47" y="238"/>
                    </a:cubicBezTo>
                    <a:cubicBezTo>
                      <a:pt x="0" y="238"/>
                      <a:pt x="0" y="238"/>
                      <a:pt x="0" y="238"/>
                    </a:cubicBezTo>
                    <a:cubicBezTo>
                      <a:pt x="0" y="6"/>
                      <a:pt x="0" y="6"/>
                      <a:pt x="0"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278" name="Freeform 49"/>
              <p:cNvSpPr>
                <a:spLocks noEditPoints="1"/>
              </p:cNvSpPr>
              <p:nvPr/>
            </p:nvSpPr>
            <p:spPr bwMode="auto">
              <a:xfrm>
                <a:off x="2197" y="1387"/>
                <a:ext cx="399" cy="574"/>
              </a:xfrm>
              <a:custGeom>
                <a:avLst/>
                <a:gdLst>
                  <a:gd name="T0" fmla="*/ 48 w 169"/>
                  <a:gd name="T1" fmla="*/ 77 h 243"/>
                  <a:gd name="T2" fmla="*/ 5 w 169"/>
                  <a:gd name="T3" fmla="*/ 66 h 243"/>
                  <a:gd name="T4" fmla="*/ 30 w 169"/>
                  <a:gd name="T5" fmla="*/ 16 h 243"/>
                  <a:gd name="T6" fmla="*/ 83 w 169"/>
                  <a:gd name="T7" fmla="*/ 0 h 243"/>
                  <a:gd name="T8" fmla="*/ 131 w 169"/>
                  <a:gd name="T9" fmla="*/ 10 h 243"/>
                  <a:gd name="T10" fmla="*/ 153 w 169"/>
                  <a:gd name="T11" fmla="*/ 35 h 243"/>
                  <a:gd name="T12" fmla="*/ 159 w 169"/>
                  <a:gd name="T13" fmla="*/ 90 h 243"/>
                  <a:gd name="T14" fmla="*/ 158 w 169"/>
                  <a:gd name="T15" fmla="*/ 162 h 243"/>
                  <a:gd name="T16" fmla="*/ 160 w 169"/>
                  <a:gd name="T17" fmla="*/ 208 h 243"/>
                  <a:gd name="T18" fmla="*/ 169 w 169"/>
                  <a:gd name="T19" fmla="*/ 238 h 243"/>
                  <a:gd name="T20" fmla="*/ 122 w 169"/>
                  <a:gd name="T21" fmla="*/ 238 h 243"/>
                  <a:gd name="T22" fmla="*/ 117 w 169"/>
                  <a:gd name="T23" fmla="*/ 220 h 243"/>
                  <a:gd name="T24" fmla="*/ 116 w 169"/>
                  <a:gd name="T25" fmla="*/ 213 h 243"/>
                  <a:gd name="T26" fmla="*/ 90 w 169"/>
                  <a:gd name="T27" fmla="*/ 236 h 243"/>
                  <a:gd name="T28" fmla="*/ 60 w 169"/>
                  <a:gd name="T29" fmla="*/ 243 h 243"/>
                  <a:gd name="T30" fmla="*/ 16 w 169"/>
                  <a:gd name="T31" fmla="*/ 225 h 243"/>
                  <a:gd name="T32" fmla="*/ 0 w 169"/>
                  <a:gd name="T33" fmla="*/ 174 h 243"/>
                  <a:gd name="T34" fmla="*/ 7 w 169"/>
                  <a:gd name="T35" fmla="*/ 140 h 243"/>
                  <a:gd name="T36" fmla="*/ 28 w 169"/>
                  <a:gd name="T37" fmla="*/ 116 h 243"/>
                  <a:gd name="T38" fmla="*/ 66 w 169"/>
                  <a:gd name="T39" fmla="*/ 101 h 243"/>
                  <a:gd name="T40" fmla="*/ 112 w 169"/>
                  <a:gd name="T41" fmla="*/ 87 h 243"/>
                  <a:gd name="T42" fmla="*/ 112 w 169"/>
                  <a:gd name="T43" fmla="*/ 80 h 243"/>
                  <a:gd name="T44" fmla="*/ 105 w 169"/>
                  <a:gd name="T45" fmla="*/ 55 h 243"/>
                  <a:gd name="T46" fmla="*/ 80 w 169"/>
                  <a:gd name="T47" fmla="*/ 48 h 243"/>
                  <a:gd name="T48" fmla="*/ 60 w 169"/>
                  <a:gd name="T49" fmla="*/ 54 h 243"/>
                  <a:gd name="T50" fmla="*/ 48 w 169"/>
                  <a:gd name="T51" fmla="*/ 77 h 243"/>
                  <a:gd name="T52" fmla="*/ 112 w 169"/>
                  <a:gd name="T53" fmla="*/ 127 h 243"/>
                  <a:gd name="T54" fmla="*/ 83 w 169"/>
                  <a:gd name="T55" fmla="*/ 136 h 243"/>
                  <a:gd name="T56" fmla="*/ 57 w 169"/>
                  <a:gd name="T57" fmla="*/ 146 h 243"/>
                  <a:gd name="T58" fmla="*/ 48 w 169"/>
                  <a:gd name="T59" fmla="*/ 169 h 243"/>
                  <a:gd name="T60" fmla="*/ 55 w 169"/>
                  <a:gd name="T61" fmla="*/ 191 h 243"/>
                  <a:gd name="T62" fmla="*/ 74 w 169"/>
                  <a:gd name="T63" fmla="*/ 200 h 243"/>
                  <a:gd name="T64" fmla="*/ 99 w 169"/>
                  <a:gd name="T65" fmla="*/ 190 h 243"/>
                  <a:gd name="T66" fmla="*/ 110 w 169"/>
                  <a:gd name="T67" fmla="*/ 169 h 243"/>
                  <a:gd name="T68" fmla="*/ 112 w 169"/>
                  <a:gd name="T69" fmla="*/ 139 h 243"/>
                  <a:gd name="T70" fmla="*/ 112 w 169"/>
                  <a:gd name="T71" fmla="*/ 12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9" h="243">
                    <a:moveTo>
                      <a:pt x="48" y="77"/>
                    </a:moveTo>
                    <a:cubicBezTo>
                      <a:pt x="5" y="66"/>
                      <a:pt x="5" y="66"/>
                      <a:pt x="5" y="66"/>
                    </a:cubicBezTo>
                    <a:cubicBezTo>
                      <a:pt x="10" y="44"/>
                      <a:pt x="18" y="27"/>
                      <a:pt x="30" y="16"/>
                    </a:cubicBezTo>
                    <a:cubicBezTo>
                      <a:pt x="42" y="6"/>
                      <a:pt x="60" y="0"/>
                      <a:pt x="83" y="0"/>
                    </a:cubicBezTo>
                    <a:cubicBezTo>
                      <a:pt x="104" y="0"/>
                      <a:pt x="120" y="3"/>
                      <a:pt x="131" y="10"/>
                    </a:cubicBezTo>
                    <a:cubicBezTo>
                      <a:pt x="141" y="17"/>
                      <a:pt x="149" y="25"/>
                      <a:pt x="153" y="35"/>
                    </a:cubicBezTo>
                    <a:cubicBezTo>
                      <a:pt x="157" y="45"/>
                      <a:pt x="159" y="63"/>
                      <a:pt x="159" y="90"/>
                    </a:cubicBezTo>
                    <a:cubicBezTo>
                      <a:pt x="158" y="162"/>
                      <a:pt x="158" y="162"/>
                      <a:pt x="158" y="162"/>
                    </a:cubicBezTo>
                    <a:cubicBezTo>
                      <a:pt x="158" y="182"/>
                      <a:pt x="159" y="197"/>
                      <a:pt x="160" y="208"/>
                    </a:cubicBezTo>
                    <a:cubicBezTo>
                      <a:pt x="162" y="217"/>
                      <a:pt x="165" y="227"/>
                      <a:pt x="169" y="238"/>
                    </a:cubicBezTo>
                    <a:cubicBezTo>
                      <a:pt x="122" y="238"/>
                      <a:pt x="122" y="238"/>
                      <a:pt x="122" y="238"/>
                    </a:cubicBezTo>
                    <a:cubicBezTo>
                      <a:pt x="120" y="234"/>
                      <a:pt x="120" y="228"/>
                      <a:pt x="117" y="220"/>
                    </a:cubicBezTo>
                    <a:cubicBezTo>
                      <a:pt x="117" y="217"/>
                      <a:pt x="116" y="215"/>
                      <a:pt x="116" y="213"/>
                    </a:cubicBezTo>
                    <a:cubicBezTo>
                      <a:pt x="108" y="223"/>
                      <a:pt x="99" y="231"/>
                      <a:pt x="90" y="236"/>
                    </a:cubicBezTo>
                    <a:cubicBezTo>
                      <a:pt x="80" y="241"/>
                      <a:pt x="70" y="243"/>
                      <a:pt x="60" y="243"/>
                    </a:cubicBezTo>
                    <a:cubicBezTo>
                      <a:pt x="41" y="243"/>
                      <a:pt x="27" y="238"/>
                      <a:pt x="16" y="225"/>
                    </a:cubicBezTo>
                    <a:cubicBezTo>
                      <a:pt x="5" y="211"/>
                      <a:pt x="0" y="195"/>
                      <a:pt x="0" y="174"/>
                    </a:cubicBezTo>
                    <a:cubicBezTo>
                      <a:pt x="0" y="162"/>
                      <a:pt x="3" y="150"/>
                      <a:pt x="7" y="140"/>
                    </a:cubicBezTo>
                    <a:cubicBezTo>
                      <a:pt x="12" y="129"/>
                      <a:pt x="19" y="122"/>
                      <a:pt x="28" y="116"/>
                    </a:cubicBezTo>
                    <a:cubicBezTo>
                      <a:pt x="36" y="111"/>
                      <a:pt x="49" y="106"/>
                      <a:pt x="66" y="101"/>
                    </a:cubicBezTo>
                    <a:cubicBezTo>
                      <a:pt x="88" y="96"/>
                      <a:pt x="103" y="91"/>
                      <a:pt x="112" y="87"/>
                    </a:cubicBezTo>
                    <a:cubicBezTo>
                      <a:pt x="112" y="80"/>
                      <a:pt x="112" y="80"/>
                      <a:pt x="112" y="80"/>
                    </a:cubicBezTo>
                    <a:cubicBezTo>
                      <a:pt x="112" y="68"/>
                      <a:pt x="109" y="60"/>
                      <a:pt x="105" y="55"/>
                    </a:cubicBezTo>
                    <a:cubicBezTo>
                      <a:pt x="101" y="50"/>
                      <a:pt x="92" y="48"/>
                      <a:pt x="80" y="48"/>
                    </a:cubicBezTo>
                    <a:cubicBezTo>
                      <a:pt x="71" y="48"/>
                      <a:pt x="64" y="49"/>
                      <a:pt x="60" y="54"/>
                    </a:cubicBezTo>
                    <a:cubicBezTo>
                      <a:pt x="55" y="58"/>
                      <a:pt x="51" y="65"/>
                      <a:pt x="48" y="77"/>
                    </a:cubicBezTo>
                    <a:close/>
                    <a:moveTo>
                      <a:pt x="112" y="127"/>
                    </a:moveTo>
                    <a:cubicBezTo>
                      <a:pt x="106" y="129"/>
                      <a:pt x="97" y="133"/>
                      <a:pt x="83" y="136"/>
                    </a:cubicBezTo>
                    <a:cubicBezTo>
                      <a:pt x="70" y="140"/>
                      <a:pt x="61" y="143"/>
                      <a:pt x="57" y="146"/>
                    </a:cubicBezTo>
                    <a:cubicBezTo>
                      <a:pt x="51" y="152"/>
                      <a:pt x="48" y="160"/>
                      <a:pt x="48" y="169"/>
                    </a:cubicBezTo>
                    <a:cubicBezTo>
                      <a:pt x="48" y="177"/>
                      <a:pt x="51" y="185"/>
                      <a:pt x="55" y="191"/>
                    </a:cubicBezTo>
                    <a:cubicBezTo>
                      <a:pt x="60" y="197"/>
                      <a:pt x="67" y="200"/>
                      <a:pt x="74" y="200"/>
                    </a:cubicBezTo>
                    <a:cubicBezTo>
                      <a:pt x="83" y="200"/>
                      <a:pt x="91" y="197"/>
                      <a:pt x="99" y="190"/>
                    </a:cubicBezTo>
                    <a:cubicBezTo>
                      <a:pt x="104" y="184"/>
                      <a:pt x="109" y="177"/>
                      <a:pt x="110" y="169"/>
                    </a:cubicBezTo>
                    <a:cubicBezTo>
                      <a:pt x="111" y="163"/>
                      <a:pt x="112" y="154"/>
                      <a:pt x="112" y="139"/>
                    </a:cubicBezTo>
                    <a:cubicBezTo>
                      <a:pt x="112" y="127"/>
                      <a:pt x="112" y="127"/>
                      <a:pt x="112" y="12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279" name="Freeform 50"/>
              <p:cNvSpPr>
                <a:spLocks noEditPoints="1"/>
              </p:cNvSpPr>
              <p:nvPr/>
            </p:nvSpPr>
            <p:spPr bwMode="auto">
              <a:xfrm>
                <a:off x="3120" y="1387"/>
                <a:ext cx="437" cy="574"/>
              </a:xfrm>
              <a:custGeom>
                <a:avLst/>
                <a:gdLst>
                  <a:gd name="T0" fmla="*/ 0 w 185"/>
                  <a:gd name="T1" fmla="*/ 119 h 243"/>
                  <a:gd name="T2" fmla="*/ 11 w 185"/>
                  <a:gd name="T3" fmla="*/ 60 h 243"/>
                  <a:gd name="T4" fmla="*/ 44 w 185"/>
                  <a:gd name="T5" fmla="*/ 15 h 243"/>
                  <a:gd name="T6" fmla="*/ 93 w 185"/>
                  <a:gd name="T7" fmla="*/ 0 h 243"/>
                  <a:gd name="T8" fmla="*/ 159 w 185"/>
                  <a:gd name="T9" fmla="*/ 35 h 243"/>
                  <a:gd name="T10" fmla="*/ 185 w 185"/>
                  <a:gd name="T11" fmla="*/ 122 h 243"/>
                  <a:gd name="T12" fmla="*/ 159 w 185"/>
                  <a:gd name="T13" fmla="*/ 209 h 243"/>
                  <a:gd name="T14" fmla="*/ 93 w 185"/>
                  <a:gd name="T15" fmla="*/ 243 h 243"/>
                  <a:gd name="T16" fmla="*/ 46 w 185"/>
                  <a:gd name="T17" fmla="*/ 229 h 243"/>
                  <a:gd name="T18" fmla="*/ 11 w 185"/>
                  <a:gd name="T19" fmla="*/ 187 h 243"/>
                  <a:gd name="T20" fmla="*/ 0 w 185"/>
                  <a:gd name="T21" fmla="*/ 119 h 243"/>
                  <a:gd name="T22" fmla="*/ 48 w 185"/>
                  <a:gd name="T23" fmla="*/ 122 h 243"/>
                  <a:gd name="T24" fmla="*/ 61 w 185"/>
                  <a:gd name="T25" fmla="*/ 175 h 243"/>
                  <a:gd name="T26" fmla="*/ 93 w 185"/>
                  <a:gd name="T27" fmla="*/ 193 h 243"/>
                  <a:gd name="T28" fmla="*/ 124 w 185"/>
                  <a:gd name="T29" fmla="*/ 175 h 243"/>
                  <a:gd name="T30" fmla="*/ 136 w 185"/>
                  <a:gd name="T31" fmla="*/ 122 h 243"/>
                  <a:gd name="T32" fmla="*/ 124 w 185"/>
                  <a:gd name="T33" fmla="*/ 69 h 243"/>
                  <a:gd name="T34" fmla="*/ 93 w 185"/>
                  <a:gd name="T35" fmla="*/ 50 h 243"/>
                  <a:gd name="T36" fmla="*/ 61 w 185"/>
                  <a:gd name="T37" fmla="*/ 69 h 243"/>
                  <a:gd name="T38" fmla="*/ 48 w 185"/>
                  <a:gd name="T39" fmla="*/ 1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5" h="243">
                    <a:moveTo>
                      <a:pt x="0" y="119"/>
                    </a:moveTo>
                    <a:cubicBezTo>
                      <a:pt x="0" y="98"/>
                      <a:pt x="3" y="78"/>
                      <a:pt x="11" y="60"/>
                    </a:cubicBezTo>
                    <a:cubicBezTo>
                      <a:pt x="19" y="40"/>
                      <a:pt x="30" y="25"/>
                      <a:pt x="44" y="15"/>
                    </a:cubicBezTo>
                    <a:cubicBezTo>
                      <a:pt x="58" y="5"/>
                      <a:pt x="75" y="0"/>
                      <a:pt x="93" y="0"/>
                    </a:cubicBezTo>
                    <a:cubicBezTo>
                      <a:pt x="120" y="0"/>
                      <a:pt x="142" y="12"/>
                      <a:pt x="159" y="35"/>
                    </a:cubicBezTo>
                    <a:cubicBezTo>
                      <a:pt x="177" y="58"/>
                      <a:pt x="185" y="87"/>
                      <a:pt x="185" y="122"/>
                    </a:cubicBezTo>
                    <a:cubicBezTo>
                      <a:pt x="185" y="157"/>
                      <a:pt x="177" y="186"/>
                      <a:pt x="159" y="209"/>
                    </a:cubicBezTo>
                    <a:cubicBezTo>
                      <a:pt x="141" y="232"/>
                      <a:pt x="119" y="243"/>
                      <a:pt x="93" y="243"/>
                    </a:cubicBezTo>
                    <a:cubicBezTo>
                      <a:pt x="76" y="243"/>
                      <a:pt x="60" y="239"/>
                      <a:pt x="46" y="229"/>
                    </a:cubicBezTo>
                    <a:cubicBezTo>
                      <a:pt x="30" y="220"/>
                      <a:pt x="19" y="205"/>
                      <a:pt x="11" y="187"/>
                    </a:cubicBezTo>
                    <a:cubicBezTo>
                      <a:pt x="3" y="169"/>
                      <a:pt x="0" y="146"/>
                      <a:pt x="0" y="119"/>
                    </a:cubicBezTo>
                    <a:close/>
                    <a:moveTo>
                      <a:pt x="48" y="122"/>
                    </a:moveTo>
                    <a:cubicBezTo>
                      <a:pt x="48" y="146"/>
                      <a:pt x="52" y="163"/>
                      <a:pt x="61" y="175"/>
                    </a:cubicBezTo>
                    <a:cubicBezTo>
                      <a:pt x="70" y="187"/>
                      <a:pt x="80" y="193"/>
                      <a:pt x="93" y="193"/>
                    </a:cubicBezTo>
                    <a:cubicBezTo>
                      <a:pt x="104" y="193"/>
                      <a:pt x="115" y="187"/>
                      <a:pt x="124" y="175"/>
                    </a:cubicBezTo>
                    <a:cubicBezTo>
                      <a:pt x="133" y="163"/>
                      <a:pt x="136" y="145"/>
                      <a:pt x="136" y="122"/>
                    </a:cubicBezTo>
                    <a:cubicBezTo>
                      <a:pt x="136" y="99"/>
                      <a:pt x="133" y="81"/>
                      <a:pt x="124" y="69"/>
                    </a:cubicBezTo>
                    <a:cubicBezTo>
                      <a:pt x="115" y="57"/>
                      <a:pt x="104" y="50"/>
                      <a:pt x="93" y="50"/>
                    </a:cubicBezTo>
                    <a:cubicBezTo>
                      <a:pt x="80" y="50"/>
                      <a:pt x="70" y="57"/>
                      <a:pt x="61" y="69"/>
                    </a:cubicBezTo>
                    <a:cubicBezTo>
                      <a:pt x="52" y="81"/>
                      <a:pt x="48" y="99"/>
                      <a:pt x="48" y="12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280" name="Freeform 51"/>
              <p:cNvSpPr>
                <a:spLocks/>
              </p:cNvSpPr>
              <p:nvPr/>
            </p:nvSpPr>
            <p:spPr bwMode="auto">
              <a:xfrm>
                <a:off x="3635" y="1387"/>
                <a:ext cx="388" cy="562"/>
              </a:xfrm>
              <a:custGeom>
                <a:avLst/>
                <a:gdLst>
                  <a:gd name="T0" fmla="*/ 164 w 164"/>
                  <a:gd name="T1" fmla="*/ 238 h 238"/>
                  <a:gd name="T2" fmla="*/ 116 w 164"/>
                  <a:gd name="T3" fmla="*/ 238 h 238"/>
                  <a:gd name="T4" fmla="*/ 116 w 164"/>
                  <a:gd name="T5" fmla="*/ 120 h 238"/>
                  <a:gd name="T6" fmla="*/ 114 w 164"/>
                  <a:gd name="T7" fmla="*/ 71 h 238"/>
                  <a:gd name="T8" fmla="*/ 103 w 164"/>
                  <a:gd name="T9" fmla="*/ 54 h 238"/>
                  <a:gd name="T10" fmla="*/ 87 w 164"/>
                  <a:gd name="T11" fmla="*/ 48 h 238"/>
                  <a:gd name="T12" fmla="*/ 65 w 164"/>
                  <a:gd name="T13" fmla="*/ 56 h 238"/>
                  <a:gd name="T14" fmla="*/ 51 w 164"/>
                  <a:gd name="T15" fmla="*/ 79 h 238"/>
                  <a:gd name="T16" fmla="*/ 47 w 164"/>
                  <a:gd name="T17" fmla="*/ 133 h 238"/>
                  <a:gd name="T18" fmla="*/ 47 w 164"/>
                  <a:gd name="T19" fmla="*/ 238 h 238"/>
                  <a:gd name="T20" fmla="*/ 0 w 164"/>
                  <a:gd name="T21" fmla="*/ 238 h 238"/>
                  <a:gd name="T22" fmla="*/ 0 w 164"/>
                  <a:gd name="T23" fmla="*/ 6 h 238"/>
                  <a:gd name="T24" fmla="*/ 44 w 164"/>
                  <a:gd name="T25" fmla="*/ 6 h 238"/>
                  <a:gd name="T26" fmla="*/ 44 w 164"/>
                  <a:gd name="T27" fmla="*/ 40 h 238"/>
                  <a:gd name="T28" fmla="*/ 103 w 164"/>
                  <a:gd name="T29" fmla="*/ 0 h 238"/>
                  <a:gd name="T30" fmla="*/ 132 w 164"/>
                  <a:gd name="T31" fmla="*/ 8 h 238"/>
                  <a:gd name="T32" fmla="*/ 152 w 164"/>
                  <a:gd name="T33" fmla="*/ 26 h 238"/>
                  <a:gd name="T34" fmla="*/ 161 w 164"/>
                  <a:gd name="T35" fmla="*/ 52 h 238"/>
                  <a:gd name="T36" fmla="*/ 164 w 164"/>
                  <a:gd name="T37" fmla="*/ 94 h 238"/>
                  <a:gd name="T38" fmla="*/ 164 w 164"/>
                  <a:gd name="T3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238">
                    <a:moveTo>
                      <a:pt x="164" y="238"/>
                    </a:moveTo>
                    <a:cubicBezTo>
                      <a:pt x="116" y="238"/>
                      <a:pt x="116" y="238"/>
                      <a:pt x="116" y="238"/>
                    </a:cubicBezTo>
                    <a:cubicBezTo>
                      <a:pt x="116" y="120"/>
                      <a:pt x="116" y="120"/>
                      <a:pt x="116" y="120"/>
                    </a:cubicBezTo>
                    <a:cubicBezTo>
                      <a:pt x="116" y="94"/>
                      <a:pt x="115" y="78"/>
                      <a:pt x="114" y="71"/>
                    </a:cubicBezTo>
                    <a:cubicBezTo>
                      <a:pt x="111" y="64"/>
                      <a:pt x="108" y="58"/>
                      <a:pt x="103" y="54"/>
                    </a:cubicBezTo>
                    <a:cubicBezTo>
                      <a:pt x="99" y="49"/>
                      <a:pt x="93" y="48"/>
                      <a:pt x="87" y="48"/>
                    </a:cubicBezTo>
                    <a:cubicBezTo>
                      <a:pt x="79" y="48"/>
                      <a:pt x="71" y="50"/>
                      <a:pt x="65" y="56"/>
                    </a:cubicBezTo>
                    <a:cubicBezTo>
                      <a:pt x="58" y="62"/>
                      <a:pt x="54" y="70"/>
                      <a:pt x="51" y="79"/>
                    </a:cubicBezTo>
                    <a:cubicBezTo>
                      <a:pt x="49" y="89"/>
                      <a:pt x="47" y="107"/>
                      <a:pt x="47" y="133"/>
                    </a:cubicBezTo>
                    <a:cubicBezTo>
                      <a:pt x="47" y="238"/>
                      <a:pt x="47" y="238"/>
                      <a:pt x="47" y="238"/>
                    </a:cubicBezTo>
                    <a:cubicBezTo>
                      <a:pt x="0" y="238"/>
                      <a:pt x="0" y="238"/>
                      <a:pt x="0" y="238"/>
                    </a:cubicBezTo>
                    <a:cubicBezTo>
                      <a:pt x="0" y="6"/>
                      <a:pt x="0" y="6"/>
                      <a:pt x="0" y="6"/>
                    </a:cubicBezTo>
                    <a:cubicBezTo>
                      <a:pt x="44" y="6"/>
                      <a:pt x="44" y="6"/>
                      <a:pt x="44" y="6"/>
                    </a:cubicBezTo>
                    <a:cubicBezTo>
                      <a:pt x="44" y="40"/>
                      <a:pt x="44" y="40"/>
                      <a:pt x="44" y="40"/>
                    </a:cubicBezTo>
                    <a:cubicBezTo>
                      <a:pt x="60" y="14"/>
                      <a:pt x="79" y="0"/>
                      <a:pt x="103" y="0"/>
                    </a:cubicBezTo>
                    <a:cubicBezTo>
                      <a:pt x="114" y="0"/>
                      <a:pt x="124" y="2"/>
                      <a:pt x="132" y="8"/>
                    </a:cubicBezTo>
                    <a:cubicBezTo>
                      <a:pt x="141" y="13"/>
                      <a:pt x="148" y="19"/>
                      <a:pt x="152" y="26"/>
                    </a:cubicBezTo>
                    <a:cubicBezTo>
                      <a:pt x="157" y="34"/>
                      <a:pt x="159" y="42"/>
                      <a:pt x="161" y="52"/>
                    </a:cubicBezTo>
                    <a:cubicBezTo>
                      <a:pt x="163" y="62"/>
                      <a:pt x="164" y="76"/>
                      <a:pt x="164" y="94"/>
                    </a:cubicBezTo>
                    <a:cubicBezTo>
                      <a:pt x="164" y="238"/>
                      <a:pt x="164" y="238"/>
                      <a:pt x="164" y="23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281" name="Freeform 52"/>
              <p:cNvSpPr>
                <a:spLocks/>
              </p:cNvSpPr>
              <p:nvPr/>
            </p:nvSpPr>
            <p:spPr bwMode="auto">
              <a:xfrm>
                <a:off x="4096" y="1843"/>
                <a:ext cx="83" cy="106"/>
              </a:xfrm>
              <a:custGeom>
                <a:avLst/>
                <a:gdLst>
                  <a:gd name="T0" fmla="*/ 0 w 83"/>
                  <a:gd name="T1" fmla="*/ 106 h 106"/>
                  <a:gd name="T2" fmla="*/ 0 w 83"/>
                  <a:gd name="T3" fmla="*/ 0 h 106"/>
                  <a:gd name="T4" fmla="*/ 83 w 83"/>
                  <a:gd name="T5" fmla="*/ 0 h 106"/>
                  <a:gd name="T6" fmla="*/ 83 w 83"/>
                  <a:gd name="T7" fmla="*/ 106 h 106"/>
                  <a:gd name="T8" fmla="*/ 0 w 83"/>
                  <a:gd name="T9" fmla="*/ 106 h 106"/>
                  <a:gd name="T10" fmla="*/ 0 w 83"/>
                  <a:gd name="T11" fmla="*/ 106 h 106"/>
                </a:gdLst>
                <a:ahLst/>
                <a:cxnLst>
                  <a:cxn ang="0">
                    <a:pos x="T0" y="T1"/>
                  </a:cxn>
                  <a:cxn ang="0">
                    <a:pos x="T2" y="T3"/>
                  </a:cxn>
                  <a:cxn ang="0">
                    <a:pos x="T4" y="T5"/>
                  </a:cxn>
                  <a:cxn ang="0">
                    <a:pos x="T6" y="T7"/>
                  </a:cxn>
                  <a:cxn ang="0">
                    <a:pos x="T8" y="T9"/>
                  </a:cxn>
                  <a:cxn ang="0">
                    <a:pos x="T10" y="T11"/>
                  </a:cxn>
                </a:cxnLst>
                <a:rect l="0" t="0" r="r" b="b"/>
                <a:pathLst>
                  <a:path w="83" h="106">
                    <a:moveTo>
                      <a:pt x="0" y="106"/>
                    </a:moveTo>
                    <a:lnTo>
                      <a:pt x="0" y="0"/>
                    </a:lnTo>
                    <a:lnTo>
                      <a:pt x="83" y="0"/>
                    </a:lnTo>
                    <a:lnTo>
                      <a:pt x="83" y="106"/>
                    </a:lnTo>
                    <a:lnTo>
                      <a:pt x="0" y="106"/>
                    </a:lnTo>
                    <a:lnTo>
                      <a:pt x="0" y="10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282" name="Freeform 53"/>
              <p:cNvSpPr>
                <a:spLocks/>
              </p:cNvSpPr>
              <p:nvPr/>
            </p:nvSpPr>
            <p:spPr bwMode="auto">
              <a:xfrm>
                <a:off x="4191" y="1375"/>
                <a:ext cx="377" cy="586"/>
              </a:xfrm>
              <a:custGeom>
                <a:avLst/>
                <a:gdLst>
                  <a:gd name="T0" fmla="*/ 130 w 160"/>
                  <a:gd name="T1" fmla="*/ 156 h 248"/>
                  <a:gd name="T2" fmla="*/ 160 w 160"/>
                  <a:gd name="T3" fmla="*/ 161 h 248"/>
                  <a:gd name="T4" fmla="*/ 134 w 160"/>
                  <a:gd name="T5" fmla="*/ 226 h 248"/>
                  <a:gd name="T6" fmla="*/ 84 w 160"/>
                  <a:gd name="T7" fmla="*/ 248 h 248"/>
                  <a:gd name="T8" fmla="*/ 23 w 160"/>
                  <a:gd name="T9" fmla="*/ 217 h 248"/>
                  <a:gd name="T10" fmla="*/ 0 w 160"/>
                  <a:gd name="T11" fmla="*/ 125 h 248"/>
                  <a:gd name="T12" fmla="*/ 10 w 160"/>
                  <a:gd name="T13" fmla="*/ 58 h 248"/>
                  <a:gd name="T14" fmla="*/ 39 w 160"/>
                  <a:gd name="T15" fmla="*/ 14 h 248"/>
                  <a:gd name="T16" fmla="*/ 84 w 160"/>
                  <a:gd name="T17" fmla="*/ 0 h 248"/>
                  <a:gd name="T18" fmla="*/ 132 w 160"/>
                  <a:gd name="T19" fmla="*/ 20 h 248"/>
                  <a:gd name="T20" fmla="*/ 157 w 160"/>
                  <a:gd name="T21" fmla="*/ 75 h 248"/>
                  <a:gd name="T22" fmla="*/ 127 w 160"/>
                  <a:gd name="T23" fmla="*/ 81 h 248"/>
                  <a:gd name="T24" fmla="*/ 112 w 160"/>
                  <a:gd name="T25" fmla="*/ 45 h 248"/>
                  <a:gd name="T26" fmla="*/ 85 w 160"/>
                  <a:gd name="T27" fmla="*/ 34 h 248"/>
                  <a:gd name="T28" fmla="*/ 46 w 160"/>
                  <a:gd name="T29" fmla="*/ 55 h 248"/>
                  <a:gd name="T30" fmla="*/ 32 w 160"/>
                  <a:gd name="T31" fmla="*/ 124 h 248"/>
                  <a:gd name="T32" fmla="*/ 46 w 160"/>
                  <a:gd name="T33" fmla="*/ 194 h 248"/>
                  <a:gd name="T34" fmla="*/ 83 w 160"/>
                  <a:gd name="T35" fmla="*/ 215 h 248"/>
                  <a:gd name="T36" fmla="*/ 114 w 160"/>
                  <a:gd name="T37" fmla="*/ 201 h 248"/>
                  <a:gd name="T38" fmla="*/ 130 w 160"/>
                  <a:gd name="T39" fmla="*/ 15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0" h="248">
                    <a:moveTo>
                      <a:pt x="130" y="156"/>
                    </a:moveTo>
                    <a:cubicBezTo>
                      <a:pt x="160" y="161"/>
                      <a:pt x="160" y="161"/>
                      <a:pt x="160" y="161"/>
                    </a:cubicBezTo>
                    <a:cubicBezTo>
                      <a:pt x="157" y="188"/>
                      <a:pt x="148" y="210"/>
                      <a:pt x="134" y="226"/>
                    </a:cubicBezTo>
                    <a:cubicBezTo>
                      <a:pt x="120" y="241"/>
                      <a:pt x="104" y="248"/>
                      <a:pt x="84" y="248"/>
                    </a:cubicBezTo>
                    <a:cubicBezTo>
                      <a:pt x="59" y="248"/>
                      <a:pt x="38" y="238"/>
                      <a:pt x="23" y="217"/>
                    </a:cubicBezTo>
                    <a:cubicBezTo>
                      <a:pt x="7" y="195"/>
                      <a:pt x="0" y="165"/>
                      <a:pt x="0" y="125"/>
                    </a:cubicBezTo>
                    <a:cubicBezTo>
                      <a:pt x="0" y="100"/>
                      <a:pt x="3" y="77"/>
                      <a:pt x="10" y="58"/>
                    </a:cubicBezTo>
                    <a:cubicBezTo>
                      <a:pt x="16" y="39"/>
                      <a:pt x="26" y="24"/>
                      <a:pt x="39" y="14"/>
                    </a:cubicBezTo>
                    <a:cubicBezTo>
                      <a:pt x="53" y="5"/>
                      <a:pt x="68" y="0"/>
                      <a:pt x="84" y="0"/>
                    </a:cubicBezTo>
                    <a:cubicBezTo>
                      <a:pt x="104" y="0"/>
                      <a:pt x="120" y="7"/>
                      <a:pt x="132" y="20"/>
                    </a:cubicBezTo>
                    <a:cubicBezTo>
                      <a:pt x="146" y="33"/>
                      <a:pt x="153" y="51"/>
                      <a:pt x="157" y="75"/>
                    </a:cubicBezTo>
                    <a:cubicBezTo>
                      <a:pt x="127" y="81"/>
                      <a:pt x="127" y="81"/>
                      <a:pt x="127" y="81"/>
                    </a:cubicBezTo>
                    <a:cubicBezTo>
                      <a:pt x="124" y="66"/>
                      <a:pt x="119" y="54"/>
                      <a:pt x="112" y="45"/>
                    </a:cubicBezTo>
                    <a:cubicBezTo>
                      <a:pt x="105" y="37"/>
                      <a:pt x="95" y="34"/>
                      <a:pt x="85" y="34"/>
                    </a:cubicBezTo>
                    <a:cubicBezTo>
                      <a:pt x="69" y="34"/>
                      <a:pt x="57" y="41"/>
                      <a:pt x="46" y="55"/>
                    </a:cubicBezTo>
                    <a:cubicBezTo>
                      <a:pt x="37" y="69"/>
                      <a:pt x="32" y="93"/>
                      <a:pt x="32" y="124"/>
                    </a:cubicBezTo>
                    <a:cubicBezTo>
                      <a:pt x="32" y="156"/>
                      <a:pt x="37" y="180"/>
                      <a:pt x="46" y="194"/>
                    </a:cubicBezTo>
                    <a:cubicBezTo>
                      <a:pt x="56" y="208"/>
                      <a:pt x="68" y="215"/>
                      <a:pt x="83" y="215"/>
                    </a:cubicBezTo>
                    <a:cubicBezTo>
                      <a:pt x="95" y="215"/>
                      <a:pt x="105" y="211"/>
                      <a:pt x="114" y="201"/>
                    </a:cubicBezTo>
                    <a:cubicBezTo>
                      <a:pt x="122" y="191"/>
                      <a:pt x="127" y="176"/>
                      <a:pt x="130" y="15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283" name="Freeform 54"/>
              <p:cNvSpPr>
                <a:spLocks noEditPoints="1"/>
              </p:cNvSpPr>
              <p:nvPr/>
            </p:nvSpPr>
            <p:spPr bwMode="auto">
              <a:xfrm>
                <a:off x="4604" y="1375"/>
                <a:ext cx="406" cy="586"/>
              </a:xfrm>
              <a:custGeom>
                <a:avLst/>
                <a:gdLst>
                  <a:gd name="T0" fmla="*/ 0 w 172"/>
                  <a:gd name="T1" fmla="*/ 124 h 248"/>
                  <a:gd name="T2" fmla="*/ 29 w 172"/>
                  <a:gd name="T3" fmla="*/ 27 h 248"/>
                  <a:gd name="T4" fmla="*/ 86 w 172"/>
                  <a:gd name="T5" fmla="*/ 0 h 248"/>
                  <a:gd name="T6" fmla="*/ 149 w 172"/>
                  <a:gd name="T7" fmla="*/ 32 h 248"/>
                  <a:gd name="T8" fmla="*/ 172 w 172"/>
                  <a:gd name="T9" fmla="*/ 121 h 248"/>
                  <a:gd name="T10" fmla="*/ 162 w 172"/>
                  <a:gd name="T11" fmla="*/ 194 h 248"/>
                  <a:gd name="T12" fmla="*/ 131 w 172"/>
                  <a:gd name="T13" fmla="*/ 235 h 248"/>
                  <a:gd name="T14" fmla="*/ 86 w 172"/>
                  <a:gd name="T15" fmla="*/ 248 h 248"/>
                  <a:gd name="T16" fmla="*/ 24 w 172"/>
                  <a:gd name="T17" fmla="*/ 217 h 248"/>
                  <a:gd name="T18" fmla="*/ 0 w 172"/>
                  <a:gd name="T19" fmla="*/ 124 h 248"/>
                  <a:gd name="T20" fmla="*/ 32 w 172"/>
                  <a:gd name="T21" fmla="*/ 124 h 248"/>
                  <a:gd name="T22" fmla="*/ 48 w 172"/>
                  <a:gd name="T23" fmla="*/ 193 h 248"/>
                  <a:gd name="T24" fmla="*/ 86 w 172"/>
                  <a:gd name="T25" fmla="*/ 215 h 248"/>
                  <a:gd name="T26" fmla="*/ 125 w 172"/>
                  <a:gd name="T27" fmla="*/ 193 h 248"/>
                  <a:gd name="T28" fmla="*/ 140 w 172"/>
                  <a:gd name="T29" fmla="*/ 123 h 248"/>
                  <a:gd name="T30" fmla="*/ 125 w 172"/>
                  <a:gd name="T31" fmla="*/ 56 h 248"/>
                  <a:gd name="T32" fmla="*/ 86 w 172"/>
                  <a:gd name="T33" fmla="*/ 34 h 248"/>
                  <a:gd name="T34" fmla="*/ 48 w 172"/>
                  <a:gd name="T35" fmla="*/ 56 h 248"/>
                  <a:gd name="T36" fmla="*/ 32 w 172"/>
                  <a:gd name="T37" fmla="*/ 12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2" h="248">
                    <a:moveTo>
                      <a:pt x="0" y="124"/>
                    </a:moveTo>
                    <a:cubicBezTo>
                      <a:pt x="0" y="81"/>
                      <a:pt x="10" y="47"/>
                      <a:pt x="29" y="27"/>
                    </a:cubicBezTo>
                    <a:cubicBezTo>
                      <a:pt x="44" y="9"/>
                      <a:pt x="64" y="0"/>
                      <a:pt x="86" y="0"/>
                    </a:cubicBezTo>
                    <a:cubicBezTo>
                      <a:pt x="111" y="0"/>
                      <a:pt x="132" y="11"/>
                      <a:pt x="149" y="32"/>
                    </a:cubicBezTo>
                    <a:cubicBezTo>
                      <a:pt x="165" y="54"/>
                      <a:pt x="172" y="83"/>
                      <a:pt x="172" y="121"/>
                    </a:cubicBezTo>
                    <a:cubicBezTo>
                      <a:pt x="172" y="152"/>
                      <a:pt x="169" y="175"/>
                      <a:pt x="162" y="194"/>
                    </a:cubicBezTo>
                    <a:cubicBezTo>
                      <a:pt x="155" y="211"/>
                      <a:pt x="145" y="225"/>
                      <a:pt x="131" y="235"/>
                    </a:cubicBezTo>
                    <a:cubicBezTo>
                      <a:pt x="118" y="244"/>
                      <a:pt x="103" y="248"/>
                      <a:pt x="86" y="248"/>
                    </a:cubicBezTo>
                    <a:cubicBezTo>
                      <a:pt x="61" y="248"/>
                      <a:pt x="40" y="238"/>
                      <a:pt x="24" y="217"/>
                    </a:cubicBezTo>
                    <a:cubicBezTo>
                      <a:pt x="8" y="195"/>
                      <a:pt x="0" y="165"/>
                      <a:pt x="0" y="124"/>
                    </a:cubicBezTo>
                    <a:close/>
                    <a:moveTo>
                      <a:pt x="32" y="124"/>
                    </a:moveTo>
                    <a:cubicBezTo>
                      <a:pt x="32" y="154"/>
                      <a:pt x="38" y="178"/>
                      <a:pt x="48" y="193"/>
                    </a:cubicBezTo>
                    <a:cubicBezTo>
                      <a:pt x="58" y="208"/>
                      <a:pt x="71" y="215"/>
                      <a:pt x="86" y="215"/>
                    </a:cubicBezTo>
                    <a:cubicBezTo>
                      <a:pt x="102" y="215"/>
                      <a:pt x="115" y="208"/>
                      <a:pt x="125" y="193"/>
                    </a:cubicBezTo>
                    <a:cubicBezTo>
                      <a:pt x="136" y="178"/>
                      <a:pt x="140" y="154"/>
                      <a:pt x="140" y="123"/>
                    </a:cubicBezTo>
                    <a:cubicBezTo>
                      <a:pt x="140" y="94"/>
                      <a:pt x="136" y="71"/>
                      <a:pt x="125" y="56"/>
                    </a:cubicBezTo>
                    <a:cubicBezTo>
                      <a:pt x="115" y="41"/>
                      <a:pt x="102" y="34"/>
                      <a:pt x="86" y="34"/>
                    </a:cubicBezTo>
                    <a:cubicBezTo>
                      <a:pt x="71" y="34"/>
                      <a:pt x="58" y="41"/>
                      <a:pt x="48" y="56"/>
                    </a:cubicBezTo>
                    <a:cubicBezTo>
                      <a:pt x="38" y="71"/>
                      <a:pt x="32" y="94"/>
                      <a:pt x="32" y="12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284" name="Freeform 55"/>
              <p:cNvSpPr>
                <a:spLocks/>
              </p:cNvSpPr>
              <p:nvPr/>
            </p:nvSpPr>
            <p:spPr bwMode="auto">
              <a:xfrm>
                <a:off x="5098" y="1375"/>
                <a:ext cx="590" cy="574"/>
              </a:xfrm>
              <a:custGeom>
                <a:avLst/>
                <a:gdLst>
                  <a:gd name="T0" fmla="*/ 0 w 250"/>
                  <a:gd name="T1" fmla="*/ 243 h 243"/>
                  <a:gd name="T2" fmla="*/ 0 w 250"/>
                  <a:gd name="T3" fmla="*/ 6 h 243"/>
                  <a:gd name="T4" fmla="*/ 28 w 250"/>
                  <a:gd name="T5" fmla="*/ 6 h 243"/>
                  <a:gd name="T6" fmla="*/ 28 w 250"/>
                  <a:gd name="T7" fmla="*/ 39 h 243"/>
                  <a:gd name="T8" fmla="*/ 51 w 250"/>
                  <a:gd name="T9" fmla="*/ 11 h 243"/>
                  <a:gd name="T10" fmla="*/ 84 w 250"/>
                  <a:gd name="T11" fmla="*/ 0 h 243"/>
                  <a:gd name="T12" fmla="*/ 117 w 250"/>
                  <a:gd name="T13" fmla="*/ 11 h 243"/>
                  <a:gd name="T14" fmla="*/ 136 w 250"/>
                  <a:gd name="T15" fmla="*/ 41 h 243"/>
                  <a:gd name="T16" fmla="*/ 193 w 250"/>
                  <a:gd name="T17" fmla="*/ 0 h 243"/>
                  <a:gd name="T18" fmla="*/ 235 w 250"/>
                  <a:gd name="T19" fmla="*/ 20 h 243"/>
                  <a:gd name="T20" fmla="*/ 250 w 250"/>
                  <a:gd name="T21" fmla="*/ 80 h 243"/>
                  <a:gd name="T22" fmla="*/ 250 w 250"/>
                  <a:gd name="T23" fmla="*/ 243 h 243"/>
                  <a:gd name="T24" fmla="*/ 218 w 250"/>
                  <a:gd name="T25" fmla="*/ 243 h 243"/>
                  <a:gd name="T26" fmla="*/ 218 w 250"/>
                  <a:gd name="T27" fmla="*/ 94 h 243"/>
                  <a:gd name="T28" fmla="*/ 216 w 250"/>
                  <a:gd name="T29" fmla="*/ 59 h 243"/>
                  <a:gd name="T30" fmla="*/ 204 w 250"/>
                  <a:gd name="T31" fmla="*/ 41 h 243"/>
                  <a:gd name="T32" fmla="*/ 186 w 250"/>
                  <a:gd name="T33" fmla="*/ 35 h 243"/>
                  <a:gd name="T34" fmla="*/ 154 w 250"/>
                  <a:gd name="T35" fmla="*/ 52 h 243"/>
                  <a:gd name="T36" fmla="*/ 141 w 250"/>
                  <a:gd name="T37" fmla="*/ 105 h 243"/>
                  <a:gd name="T38" fmla="*/ 141 w 250"/>
                  <a:gd name="T39" fmla="*/ 243 h 243"/>
                  <a:gd name="T40" fmla="*/ 110 w 250"/>
                  <a:gd name="T41" fmla="*/ 243 h 243"/>
                  <a:gd name="T42" fmla="*/ 110 w 250"/>
                  <a:gd name="T43" fmla="*/ 88 h 243"/>
                  <a:gd name="T44" fmla="*/ 102 w 250"/>
                  <a:gd name="T45" fmla="*/ 48 h 243"/>
                  <a:gd name="T46" fmla="*/ 77 w 250"/>
                  <a:gd name="T47" fmla="*/ 35 h 243"/>
                  <a:gd name="T48" fmla="*/ 53 w 250"/>
                  <a:gd name="T49" fmla="*/ 44 h 243"/>
                  <a:gd name="T50" fmla="*/ 36 w 250"/>
                  <a:gd name="T51" fmla="*/ 70 h 243"/>
                  <a:gd name="T52" fmla="*/ 31 w 250"/>
                  <a:gd name="T53" fmla="*/ 120 h 243"/>
                  <a:gd name="T54" fmla="*/ 31 w 250"/>
                  <a:gd name="T55" fmla="*/ 243 h 243"/>
                  <a:gd name="T56" fmla="*/ 0 w 250"/>
                  <a:gd name="T57"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0" h="243">
                    <a:moveTo>
                      <a:pt x="0" y="243"/>
                    </a:moveTo>
                    <a:cubicBezTo>
                      <a:pt x="0" y="6"/>
                      <a:pt x="0" y="6"/>
                      <a:pt x="0" y="6"/>
                    </a:cubicBezTo>
                    <a:cubicBezTo>
                      <a:pt x="28" y="6"/>
                      <a:pt x="28" y="6"/>
                      <a:pt x="28" y="6"/>
                    </a:cubicBezTo>
                    <a:cubicBezTo>
                      <a:pt x="28" y="39"/>
                      <a:pt x="28" y="39"/>
                      <a:pt x="28" y="39"/>
                    </a:cubicBezTo>
                    <a:cubicBezTo>
                      <a:pt x="34" y="27"/>
                      <a:pt x="42" y="18"/>
                      <a:pt x="51" y="11"/>
                    </a:cubicBezTo>
                    <a:cubicBezTo>
                      <a:pt x="61" y="3"/>
                      <a:pt x="72" y="0"/>
                      <a:pt x="84" y="0"/>
                    </a:cubicBezTo>
                    <a:cubicBezTo>
                      <a:pt x="97" y="0"/>
                      <a:pt x="109" y="4"/>
                      <a:pt x="117" y="11"/>
                    </a:cubicBezTo>
                    <a:cubicBezTo>
                      <a:pt x="126" y="18"/>
                      <a:pt x="132" y="28"/>
                      <a:pt x="136" y="41"/>
                    </a:cubicBezTo>
                    <a:cubicBezTo>
                      <a:pt x="150" y="14"/>
                      <a:pt x="170" y="0"/>
                      <a:pt x="193" y="0"/>
                    </a:cubicBezTo>
                    <a:cubicBezTo>
                      <a:pt x="211" y="0"/>
                      <a:pt x="225" y="7"/>
                      <a:pt x="235" y="20"/>
                    </a:cubicBezTo>
                    <a:cubicBezTo>
                      <a:pt x="244" y="33"/>
                      <a:pt x="250" y="53"/>
                      <a:pt x="250" y="80"/>
                    </a:cubicBezTo>
                    <a:cubicBezTo>
                      <a:pt x="250" y="243"/>
                      <a:pt x="250" y="243"/>
                      <a:pt x="250" y="243"/>
                    </a:cubicBezTo>
                    <a:cubicBezTo>
                      <a:pt x="218" y="243"/>
                      <a:pt x="218" y="243"/>
                      <a:pt x="218" y="243"/>
                    </a:cubicBezTo>
                    <a:cubicBezTo>
                      <a:pt x="218" y="94"/>
                      <a:pt x="218" y="94"/>
                      <a:pt x="218" y="94"/>
                    </a:cubicBezTo>
                    <a:cubicBezTo>
                      <a:pt x="218" y="77"/>
                      <a:pt x="217" y="66"/>
                      <a:pt x="216" y="59"/>
                    </a:cubicBezTo>
                    <a:cubicBezTo>
                      <a:pt x="213" y="52"/>
                      <a:pt x="210" y="46"/>
                      <a:pt x="204" y="41"/>
                    </a:cubicBezTo>
                    <a:cubicBezTo>
                      <a:pt x="199" y="37"/>
                      <a:pt x="193" y="35"/>
                      <a:pt x="186" y="35"/>
                    </a:cubicBezTo>
                    <a:cubicBezTo>
                      <a:pt x="173" y="35"/>
                      <a:pt x="162" y="41"/>
                      <a:pt x="154" y="52"/>
                    </a:cubicBezTo>
                    <a:cubicBezTo>
                      <a:pt x="145" y="63"/>
                      <a:pt x="141" y="81"/>
                      <a:pt x="141" y="105"/>
                    </a:cubicBezTo>
                    <a:cubicBezTo>
                      <a:pt x="141" y="243"/>
                      <a:pt x="141" y="243"/>
                      <a:pt x="141" y="243"/>
                    </a:cubicBezTo>
                    <a:cubicBezTo>
                      <a:pt x="110" y="243"/>
                      <a:pt x="110" y="243"/>
                      <a:pt x="110" y="243"/>
                    </a:cubicBezTo>
                    <a:cubicBezTo>
                      <a:pt x="110" y="88"/>
                      <a:pt x="110" y="88"/>
                      <a:pt x="110" y="88"/>
                    </a:cubicBezTo>
                    <a:cubicBezTo>
                      <a:pt x="110" y="71"/>
                      <a:pt x="107" y="57"/>
                      <a:pt x="102" y="48"/>
                    </a:cubicBezTo>
                    <a:cubicBezTo>
                      <a:pt x="97" y="40"/>
                      <a:pt x="89" y="35"/>
                      <a:pt x="77" y="35"/>
                    </a:cubicBezTo>
                    <a:cubicBezTo>
                      <a:pt x="68" y="35"/>
                      <a:pt x="60" y="38"/>
                      <a:pt x="53" y="44"/>
                    </a:cubicBezTo>
                    <a:cubicBezTo>
                      <a:pt x="45" y="50"/>
                      <a:pt x="40" y="59"/>
                      <a:pt x="36" y="70"/>
                    </a:cubicBezTo>
                    <a:cubicBezTo>
                      <a:pt x="33" y="81"/>
                      <a:pt x="31" y="98"/>
                      <a:pt x="31" y="120"/>
                    </a:cubicBezTo>
                    <a:cubicBezTo>
                      <a:pt x="31" y="243"/>
                      <a:pt x="31" y="243"/>
                      <a:pt x="31" y="243"/>
                    </a:cubicBezTo>
                    <a:cubicBezTo>
                      <a:pt x="0" y="243"/>
                      <a:pt x="0" y="243"/>
                      <a:pt x="0" y="24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285" name="Freeform 56"/>
              <p:cNvSpPr>
                <a:spLocks noEditPoints="1"/>
              </p:cNvSpPr>
              <p:nvPr/>
            </p:nvSpPr>
            <p:spPr bwMode="auto">
              <a:xfrm>
                <a:off x="1346" y="1907"/>
                <a:ext cx="1722" cy="413"/>
              </a:xfrm>
              <a:custGeom>
                <a:avLst/>
                <a:gdLst>
                  <a:gd name="T0" fmla="*/ 29 w 729"/>
                  <a:gd name="T1" fmla="*/ 58 h 175"/>
                  <a:gd name="T2" fmla="*/ 42 w 729"/>
                  <a:gd name="T3" fmla="*/ 37 h 175"/>
                  <a:gd name="T4" fmla="*/ 355 w 729"/>
                  <a:gd name="T5" fmla="*/ 116 h 175"/>
                  <a:gd name="T6" fmla="*/ 619 w 729"/>
                  <a:gd name="T7" fmla="*/ 72 h 175"/>
                  <a:gd name="T8" fmla="*/ 630 w 729"/>
                  <a:gd name="T9" fmla="*/ 102 h 175"/>
                  <a:gd name="T10" fmla="*/ 348 w 729"/>
                  <a:gd name="T11" fmla="*/ 173 h 175"/>
                  <a:gd name="T12" fmla="*/ 29 w 729"/>
                  <a:gd name="T13" fmla="*/ 58 h 175"/>
                  <a:gd name="T14" fmla="*/ 659 w 729"/>
                  <a:gd name="T15" fmla="*/ 91 h 175"/>
                  <a:gd name="T16" fmla="*/ 664 w 729"/>
                  <a:gd name="T17" fmla="*/ 60 h 175"/>
                  <a:gd name="T18" fmla="*/ 611 w 729"/>
                  <a:gd name="T19" fmla="*/ 56 h 175"/>
                  <a:gd name="T20" fmla="*/ 574 w 729"/>
                  <a:gd name="T21" fmla="*/ 51 h 175"/>
                  <a:gd name="T22" fmla="*/ 610 w 729"/>
                  <a:gd name="T23" fmla="*/ 25 h 175"/>
                  <a:gd name="T24" fmla="*/ 711 w 729"/>
                  <a:gd name="T25" fmla="*/ 22 h 175"/>
                  <a:gd name="T26" fmla="*/ 650 w 729"/>
                  <a:gd name="T27" fmla="*/ 152 h 175"/>
                  <a:gd name="T28" fmla="*/ 659 w 729"/>
                  <a:gd name="T29" fmla="*/ 9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9" h="175">
                    <a:moveTo>
                      <a:pt x="29" y="58"/>
                    </a:moveTo>
                    <a:cubicBezTo>
                      <a:pt x="0" y="39"/>
                      <a:pt x="19" y="30"/>
                      <a:pt x="42" y="37"/>
                    </a:cubicBezTo>
                    <a:cubicBezTo>
                      <a:pt x="155" y="70"/>
                      <a:pt x="248" y="115"/>
                      <a:pt x="355" y="116"/>
                    </a:cubicBezTo>
                    <a:cubicBezTo>
                      <a:pt x="447" y="117"/>
                      <a:pt x="522" y="89"/>
                      <a:pt x="619" y="72"/>
                    </a:cubicBezTo>
                    <a:cubicBezTo>
                      <a:pt x="656" y="65"/>
                      <a:pt x="656" y="88"/>
                      <a:pt x="630" y="102"/>
                    </a:cubicBezTo>
                    <a:cubicBezTo>
                      <a:pt x="536" y="155"/>
                      <a:pt x="453" y="175"/>
                      <a:pt x="348" y="173"/>
                    </a:cubicBezTo>
                    <a:cubicBezTo>
                      <a:pt x="222" y="172"/>
                      <a:pt x="138" y="133"/>
                      <a:pt x="29" y="58"/>
                    </a:cubicBezTo>
                    <a:close/>
                    <a:moveTo>
                      <a:pt x="659" y="91"/>
                    </a:moveTo>
                    <a:cubicBezTo>
                      <a:pt x="661" y="88"/>
                      <a:pt x="671" y="66"/>
                      <a:pt x="664" y="60"/>
                    </a:cubicBezTo>
                    <a:cubicBezTo>
                      <a:pt x="654" y="52"/>
                      <a:pt x="642" y="53"/>
                      <a:pt x="611" y="56"/>
                    </a:cubicBezTo>
                    <a:cubicBezTo>
                      <a:pt x="599" y="57"/>
                      <a:pt x="576" y="63"/>
                      <a:pt x="574" y="51"/>
                    </a:cubicBezTo>
                    <a:cubicBezTo>
                      <a:pt x="571" y="35"/>
                      <a:pt x="595" y="29"/>
                      <a:pt x="610" y="25"/>
                    </a:cubicBezTo>
                    <a:cubicBezTo>
                      <a:pt x="638" y="18"/>
                      <a:pt x="692" y="0"/>
                      <a:pt x="711" y="22"/>
                    </a:cubicBezTo>
                    <a:cubicBezTo>
                      <a:pt x="729" y="46"/>
                      <a:pt x="675" y="152"/>
                      <a:pt x="650" y="152"/>
                    </a:cubicBezTo>
                    <a:cubicBezTo>
                      <a:pt x="629" y="152"/>
                      <a:pt x="652" y="111"/>
                      <a:pt x="659" y="9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286" name="Freeform 57"/>
              <p:cNvSpPr>
                <a:spLocks/>
              </p:cNvSpPr>
              <p:nvPr/>
            </p:nvSpPr>
            <p:spPr bwMode="auto">
              <a:xfrm>
                <a:off x="2714" y="1401"/>
                <a:ext cx="380" cy="548"/>
              </a:xfrm>
              <a:custGeom>
                <a:avLst/>
                <a:gdLst>
                  <a:gd name="T0" fmla="*/ 0 w 161"/>
                  <a:gd name="T1" fmla="*/ 226 h 232"/>
                  <a:gd name="T2" fmla="*/ 0 w 161"/>
                  <a:gd name="T3" fmla="*/ 185 h 232"/>
                  <a:gd name="T4" fmla="*/ 67 w 161"/>
                  <a:gd name="T5" fmla="*/ 84 h 232"/>
                  <a:gd name="T6" fmla="*/ 92 w 161"/>
                  <a:gd name="T7" fmla="*/ 49 h 232"/>
                  <a:gd name="T8" fmla="*/ 70 w 161"/>
                  <a:gd name="T9" fmla="*/ 50 h 232"/>
                  <a:gd name="T10" fmla="*/ 7 w 161"/>
                  <a:gd name="T11" fmla="*/ 51 h 232"/>
                  <a:gd name="T12" fmla="*/ 7 w 161"/>
                  <a:gd name="T13" fmla="*/ 0 h 232"/>
                  <a:gd name="T14" fmla="*/ 156 w 161"/>
                  <a:gd name="T15" fmla="*/ 0 h 232"/>
                  <a:gd name="T16" fmla="*/ 156 w 161"/>
                  <a:gd name="T17" fmla="*/ 43 h 232"/>
                  <a:gd name="T18" fmla="*/ 87 w 161"/>
                  <a:gd name="T19" fmla="*/ 145 h 232"/>
                  <a:gd name="T20" fmla="*/ 62 w 161"/>
                  <a:gd name="T21" fmla="*/ 180 h 232"/>
                  <a:gd name="T22" fmla="*/ 87 w 161"/>
                  <a:gd name="T23" fmla="*/ 179 h 232"/>
                  <a:gd name="T24" fmla="*/ 161 w 161"/>
                  <a:gd name="T25" fmla="*/ 179 h 232"/>
                  <a:gd name="T26" fmla="*/ 161 w 161"/>
                  <a:gd name="T27" fmla="*/ 232 h 232"/>
                  <a:gd name="T28" fmla="*/ 159 w 161"/>
                  <a:gd name="T29" fmla="*/ 232 h 232"/>
                  <a:gd name="T30" fmla="*/ 154 w 161"/>
                  <a:gd name="T31" fmla="*/ 216 h 232"/>
                  <a:gd name="T32" fmla="*/ 20 w 161"/>
                  <a:gd name="T33" fmla="*/ 220 h 232"/>
                  <a:gd name="T34" fmla="*/ 0 w 161"/>
                  <a:gd name="T35" fmla="*/ 22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232">
                    <a:moveTo>
                      <a:pt x="0" y="226"/>
                    </a:moveTo>
                    <a:cubicBezTo>
                      <a:pt x="0" y="185"/>
                      <a:pt x="0" y="185"/>
                      <a:pt x="0" y="185"/>
                    </a:cubicBezTo>
                    <a:cubicBezTo>
                      <a:pt x="67" y="84"/>
                      <a:pt x="67" y="84"/>
                      <a:pt x="67" y="84"/>
                    </a:cubicBezTo>
                    <a:cubicBezTo>
                      <a:pt x="78" y="68"/>
                      <a:pt x="87" y="56"/>
                      <a:pt x="92" y="49"/>
                    </a:cubicBezTo>
                    <a:cubicBezTo>
                      <a:pt x="87" y="50"/>
                      <a:pt x="79" y="50"/>
                      <a:pt x="70" y="50"/>
                    </a:cubicBezTo>
                    <a:cubicBezTo>
                      <a:pt x="7" y="51"/>
                      <a:pt x="7" y="51"/>
                      <a:pt x="7" y="51"/>
                    </a:cubicBezTo>
                    <a:cubicBezTo>
                      <a:pt x="7" y="0"/>
                      <a:pt x="7" y="0"/>
                      <a:pt x="7" y="0"/>
                    </a:cubicBezTo>
                    <a:cubicBezTo>
                      <a:pt x="156" y="0"/>
                      <a:pt x="156" y="0"/>
                      <a:pt x="156" y="0"/>
                    </a:cubicBezTo>
                    <a:cubicBezTo>
                      <a:pt x="156" y="43"/>
                      <a:pt x="156" y="43"/>
                      <a:pt x="156" y="43"/>
                    </a:cubicBezTo>
                    <a:cubicBezTo>
                      <a:pt x="87" y="145"/>
                      <a:pt x="87" y="145"/>
                      <a:pt x="87" y="145"/>
                    </a:cubicBezTo>
                    <a:cubicBezTo>
                      <a:pt x="62" y="180"/>
                      <a:pt x="62" y="180"/>
                      <a:pt x="62" y="180"/>
                    </a:cubicBezTo>
                    <a:cubicBezTo>
                      <a:pt x="76" y="179"/>
                      <a:pt x="84" y="179"/>
                      <a:pt x="87" y="179"/>
                    </a:cubicBezTo>
                    <a:cubicBezTo>
                      <a:pt x="161" y="179"/>
                      <a:pt x="161" y="179"/>
                      <a:pt x="161" y="179"/>
                    </a:cubicBezTo>
                    <a:cubicBezTo>
                      <a:pt x="161" y="232"/>
                      <a:pt x="161" y="232"/>
                      <a:pt x="161" y="232"/>
                    </a:cubicBezTo>
                    <a:cubicBezTo>
                      <a:pt x="159" y="232"/>
                      <a:pt x="159" y="232"/>
                      <a:pt x="159" y="232"/>
                    </a:cubicBezTo>
                    <a:cubicBezTo>
                      <a:pt x="159" y="226"/>
                      <a:pt x="157" y="220"/>
                      <a:pt x="154" y="216"/>
                    </a:cubicBezTo>
                    <a:cubicBezTo>
                      <a:pt x="130" y="186"/>
                      <a:pt x="57" y="210"/>
                      <a:pt x="20" y="220"/>
                    </a:cubicBezTo>
                    <a:cubicBezTo>
                      <a:pt x="14" y="222"/>
                      <a:pt x="7" y="223"/>
                      <a:pt x="0" y="22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287" name="Freeform 58"/>
              <p:cNvSpPr>
                <a:spLocks/>
              </p:cNvSpPr>
              <p:nvPr/>
            </p:nvSpPr>
            <p:spPr bwMode="auto">
              <a:xfrm>
                <a:off x="264" y="1576"/>
                <a:ext cx="171" cy="312"/>
              </a:xfrm>
              <a:custGeom>
                <a:avLst/>
                <a:gdLst>
                  <a:gd name="T0" fmla="*/ 171 w 171"/>
                  <a:gd name="T1" fmla="*/ 312 h 312"/>
                  <a:gd name="T2" fmla="*/ 0 w 171"/>
                  <a:gd name="T3" fmla="*/ 250 h 312"/>
                  <a:gd name="T4" fmla="*/ 0 w 171"/>
                  <a:gd name="T5" fmla="*/ 0 h 312"/>
                  <a:gd name="T6" fmla="*/ 171 w 171"/>
                  <a:gd name="T7" fmla="*/ 59 h 312"/>
                  <a:gd name="T8" fmla="*/ 171 w 171"/>
                  <a:gd name="T9" fmla="*/ 312 h 312"/>
                </a:gdLst>
                <a:ahLst/>
                <a:cxnLst>
                  <a:cxn ang="0">
                    <a:pos x="T0" y="T1"/>
                  </a:cxn>
                  <a:cxn ang="0">
                    <a:pos x="T2" y="T3"/>
                  </a:cxn>
                  <a:cxn ang="0">
                    <a:pos x="T4" y="T5"/>
                  </a:cxn>
                  <a:cxn ang="0">
                    <a:pos x="T6" y="T7"/>
                  </a:cxn>
                  <a:cxn ang="0">
                    <a:pos x="T8" y="T9"/>
                  </a:cxn>
                </a:cxnLst>
                <a:rect l="0" t="0" r="r" b="b"/>
                <a:pathLst>
                  <a:path w="171" h="312">
                    <a:moveTo>
                      <a:pt x="171" y="312"/>
                    </a:moveTo>
                    <a:lnTo>
                      <a:pt x="0" y="250"/>
                    </a:lnTo>
                    <a:lnTo>
                      <a:pt x="0" y="0"/>
                    </a:lnTo>
                    <a:lnTo>
                      <a:pt x="171" y="59"/>
                    </a:lnTo>
                    <a:lnTo>
                      <a:pt x="171" y="3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288" name="Freeform 59"/>
              <p:cNvSpPr>
                <a:spLocks/>
              </p:cNvSpPr>
              <p:nvPr/>
            </p:nvSpPr>
            <p:spPr bwMode="auto">
              <a:xfrm>
                <a:off x="468" y="1576"/>
                <a:ext cx="170" cy="312"/>
              </a:xfrm>
              <a:custGeom>
                <a:avLst/>
                <a:gdLst>
                  <a:gd name="T0" fmla="*/ 0 w 170"/>
                  <a:gd name="T1" fmla="*/ 312 h 312"/>
                  <a:gd name="T2" fmla="*/ 170 w 170"/>
                  <a:gd name="T3" fmla="*/ 250 h 312"/>
                  <a:gd name="T4" fmla="*/ 170 w 170"/>
                  <a:gd name="T5" fmla="*/ 0 h 312"/>
                  <a:gd name="T6" fmla="*/ 0 w 170"/>
                  <a:gd name="T7" fmla="*/ 59 h 312"/>
                  <a:gd name="T8" fmla="*/ 0 w 170"/>
                  <a:gd name="T9" fmla="*/ 312 h 312"/>
                </a:gdLst>
                <a:ahLst/>
                <a:cxnLst>
                  <a:cxn ang="0">
                    <a:pos x="T0" y="T1"/>
                  </a:cxn>
                  <a:cxn ang="0">
                    <a:pos x="T2" y="T3"/>
                  </a:cxn>
                  <a:cxn ang="0">
                    <a:pos x="T4" y="T5"/>
                  </a:cxn>
                  <a:cxn ang="0">
                    <a:pos x="T6" y="T7"/>
                  </a:cxn>
                  <a:cxn ang="0">
                    <a:pos x="T8" y="T9"/>
                  </a:cxn>
                </a:cxnLst>
                <a:rect l="0" t="0" r="r" b="b"/>
                <a:pathLst>
                  <a:path w="170" h="312">
                    <a:moveTo>
                      <a:pt x="0" y="312"/>
                    </a:moveTo>
                    <a:lnTo>
                      <a:pt x="170" y="250"/>
                    </a:lnTo>
                    <a:lnTo>
                      <a:pt x="170" y="0"/>
                    </a:lnTo>
                    <a:lnTo>
                      <a:pt x="0" y="59"/>
                    </a:lnTo>
                    <a:lnTo>
                      <a:pt x="0" y="3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289" name="Freeform 60"/>
              <p:cNvSpPr>
                <a:spLocks/>
              </p:cNvSpPr>
              <p:nvPr/>
            </p:nvSpPr>
            <p:spPr bwMode="auto">
              <a:xfrm>
                <a:off x="283" y="1510"/>
                <a:ext cx="331" cy="104"/>
              </a:xfrm>
              <a:custGeom>
                <a:avLst/>
                <a:gdLst>
                  <a:gd name="T0" fmla="*/ 0 w 331"/>
                  <a:gd name="T1" fmla="*/ 47 h 104"/>
                  <a:gd name="T2" fmla="*/ 173 w 331"/>
                  <a:gd name="T3" fmla="*/ 0 h 104"/>
                  <a:gd name="T4" fmla="*/ 331 w 331"/>
                  <a:gd name="T5" fmla="*/ 49 h 104"/>
                  <a:gd name="T6" fmla="*/ 173 w 331"/>
                  <a:gd name="T7" fmla="*/ 104 h 104"/>
                  <a:gd name="T8" fmla="*/ 0 w 331"/>
                  <a:gd name="T9" fmla="*/ 47 h 104"/>
                </a:gdLst>
                <a:ahLst/>
                <a:cxnLst>
                  <a:cxn ang="0">
                    <a:pos x="T0" y="T1"/>
                  </a:cxn>
                  <a:cxn ang="0">
                    <a:pos x="T2" y="T3"/>
                  </a:cxn>
                  <a:cxn ang="0">
                    <a:pos x="T4" y="T5"/>
                  </a:cxn>
                  <a:cxn ang="0">
                    <a:pos x="T6" y="T7"/>
                  </a:cxn>
                  <a:cxn ang="0">
                    <a:pos x="T8" y="T9"/>
                  </a:cxn>
                </a:cxnLst>
                <a:rect l="0" t="0" r="r" b="b"/>
                <a:pathLst>
                  <a:path w="331" h="104">
                    <a:moveTo>
                      <a:pt x="0" y="47"/>
                    </a:moveTo>
                    <a:lnTo>
                      <a:pt x="173" y="0"/>
                    </a:lnTo>
                    <a:lnTo>
                      <a:pt x="331" y="49"/>
                    </a:lnTo>
                    <a:lnTo>
                      <a:pt x="173" y="104"/>
                    </a:lnTo>
                    <a:lnTo>
                      <a:pt x="0" y="4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290" name="Freeform 61"/>
              <p:cNvSpPr>
                <a:spLocks/>
              </p:cNvSpPr>
              <p:nvPr/>
            </p:nvSpPr>
            <p:spPr bwMode="auto">
              <a:xfrm>
                <a:off x="61" y="1226"/>
                <a:ext cx="173" cy="312"/>
              </a:xfrm>
              <a:custGeom>
                <a:avLst/>
                <a:gdLst>
                  <a:gd name="T0" fmla="*/ 173 w 173"/>
                  <a:gd name="T1" fmla="*/ 312 h 312"/>
                  <a:gd name="T2" fmla="*/ 0 w 173"/>
                  <a:gd name="T3" fmla="*/ 251 h 312"/>
                  <a:gd name="T4" fmla="*/ 0 w 173"/>
                  <a:gd name="T5" fmla="*/ 0 h 312"/>
                  <a:gd name="T6" fmla="*/ 173 w 173"/>
                  <a:gd name="T7" fmla="*/ 59 h 312"/>
                  <a:gd name="T8" fmla="*/ 173 w 173"/>
                  <a:gd name="T9" fmla="*/ 312 h 312"/>
                </a:gdLst>
                <a:ahLst/>
                <a:cxnLst>
                  <a:cxn ang="0">
                    <a:pos x="T0" y="T1"/>
                  </a:cxn>
                  <a:cxn ang="0">
                    <a:pos x="T2" y="T3"/>
                  </a:cxn>
                  <a:cxn ang="0">
                    <a:pos x="T4" y="T5"/>
                  </a:cxn>
                  <a:cxn ang="0">
                    <a:pos x="T6" y="T7"/>
                  </a:cxn>
                  <a:cxn ang="0">
                    <a:pos x="T8" y="T9"/>
                  </a:cxn>
                </a:cxnLst>
                <a:rect l="0" t="0" r="r" b="b"/>
                <a:pathLst>
                  <a:path w="173" h="312">
                    <a:moveTo>
                      <a:pt x="173" y="312"/>
                    </a:moveTo>
                    <a:lnTo>
                      <a:pt x="0" y="251"/>
                    </a:lnTo>
                    <a:lnTo>
                      <a:pt x="0" y="0"/>
                    </a:lnTo>
                    <a:lnTo>
                      <a:pt x="173" y="59"/>
                    </a:lnTo>
                    <a:lnTo>
                      <a:pt x="173" y="3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291" name="Freeform 62"/>
              <p:cNvSpPr>
                <a:spLocks/>
              </p:cNvSpPr>
              <p:nvPr/>
            </p:nvSpPr>
            <p:spPr bwMode="auto">
              <a:xfrm>
                <a:off x="264" y="1226"/>
                <a:ext cx="171" cy="312"/>
              </a:xfrm>
              <a:custGeom>
                <a:avLst/>
                <a:gdLst>
                  <a:gd name="T0" fmla="*/ 0 w 171"/>
                  <a:gd name="T1" fmla="*/ 312 h 312"/>
                  <a:gd name="T2" fmla="*/ 171 w 171"/>
                  <a:gd name="T3" fmla="*/ 251 h 312"/>
                  <a:gd name="T4" fmla="*/ 171 w 171"/>
                  <a:gd name="T5" fmla="*/ 0 h 312"/>
                  <a:gd name="T6" fmla="*/ 0 w 171"/>
                  <a:gd name="T7" fmla="*/ 59 h 312"/>
                  <a:gd name="T8" fmla="*/ 0 w 171"/>
                  <a:gd name="T9" fmla="*/ 312 h 312"/>
                </a:gdLst>
                <a:ahLst/>
                <a:cxnLst>
                  <a:cxn ang="0">
                    <a:pos x="T0" y="T1"/>
                  </a:cxn>
                  <a:cxn ang="0">
                    <a:pos x="T2" y="T3"/>
                  </a:cxn>
                  <a:cxn ang="0">
                    <a:pos x="T4" y="T5"/>
                  </a:cxn>
                  <a:cxn ang="0">
                    <a:pos x="T6" y="T7"/>
                  </a:cxn>
                  <a:cxn ang="0">
                    <a:pos x="T8" y="T9"/>
                  </a:cxn>
                </a:cxnLst>
                <a:rect l="0" t="0" r="r" b="b"/>
                <a:pathLst>
                  <a:path w="171" h="312">
                    <a:moveTo>
                      <a:pt x="0" y="312"/>
                    </a:moveTo>
                    <a:lnTo>
                      <a:pt x="171" y="251"/>
                    </a:lnTo>
                    <a:lnTo>
                      <a:pt x="171" y="0"/>
                    </a:lnTo>
                    <a:lnTo>
                      <a:pt x="0" y="59"/>
                    </a:lnTo>
                    <a:lnTo>
                      <a:pt x="0" y="3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292" name="Freeform 63"/>
              <p:cNvSpPr>
                <a:spLocks/>
              </p:cNvSpPr>
              <p:nvPr/>
            </p:nvSpPr>
            <p:spPr bwMode="auto">
              <a:xfrm>
                <a:off x="80" y="1160"/>
                <a:ext cx="333" cy="106"/>
              </a:xfrm>
              <a:custGeom>
                <a:avLst/>
                <a:gdLst>
                  <a:gd name="T0" fmla="*/ 0 w 333"/>
                  <a:gd name="T1" fmla="*/ 47 h 106"/>
                  <a:gd name="T2" fmla="*/ 173 w 333"/>
                  <a:gd name="T3" fmla="*/ 0 h 106"/>
                  <a:gd name="T4" fmla="*/ 333 w 333"/>
                  <a:gd name="T5" fmla="*/ 52 h 106"/>
                  <a:gd name="T6" fmla="*/ 173 w 333"/>
                  <a:gd name="T7" fmla="*/ 106 h 106"/>
                  <a:gd name="T8" fmla="*/ 0 w 333"/>
                  <a:gd name="T9" fmla="*/ 47 h 106"/>
                </a:gdLst>
                <a:ahLst/>
                <a:cxnLst>
                  <a:cxn ang="0">
                    <a:pos x="T0" y="T1"/>
                  </a:cxn>
                  <a:cxn ang="0">
                    <a:pos x="T2" y="T3"/>
                  </a:cxn>
                  <a:cxn ang="0">
                    <a:pos x="T4" y="T5"/>
                  </a:cxn>
                  <a:cxn ang="0">
                    <a:pos x="T6" y="T7"/>
                  </a:cxn>
                  <a:cxn ang="0">
                    <a:pos x="T8" y="T9"/>
                  </a:cxn>
                </a:cxnLst>
                <a:rect l="0" t="0" r="r" b="b"/>
                <a:pathLst>
                  <a:path w="333" h="106">
                    <a:moveTo>
                      <a:pt x="0" y="47"/>
                    </a:moveTo>
                    <a:lnTo>
                      <a:pt x="173" y="0"/>
                    </a:lnTo>
                    <a:lnTo>
                      <a:pt x="333" y="52"/>
                    </a:lnTo>
                    <a:lnTo>
                      <a:pt x="173" y="106"/>
                    </a:lnTo>
                    <a:lnTo>
                      <a:pt x="0" y="4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293" name="Freeform 64"/>
              <p:cNvSpPr>
                <a:spLocks/>
              </p:cNvSpPr>
              <p:nvPr/>
            </p:nvSpPr>
            <p:spPr bwMode="auto">
              <a:xfrm>
                <a:off x="461" y="1226"/>
                <a:ext cx="170" cy="312"/>
              </a:xfrm>
              <a:custGeom>
                <a:avLst/>
                <a:gdLst>
                  <a:gd name="T0" fmla="*/ 170 w 170"/>
                  <a:gd name="T1" fmla="*/ 312 h 312"/>
                  <a:gd name="T2" fmla="*/ 0 w 170"/>
                  <a:gd name="T3" fmla="*/ 251 h 312"/>
                  <a:gd name="T4" fmla="*/ 0 w 170"/>
                  <a:gd name="T5" fmla="*/ 0 h 312"/>
                  <a:gd name="T6" fmla="*/ 170 w 170"/>
                  <a:gd name="T7" fmla="*/ 59 h 312"/>
                  <a:gd name="T8" fmla="*/ 170 w 170"/>
                  <a:gd name="T9" fmla="*/ 312 h 312"/>
                </a:gdLst>
                <a:ahLst/>
                <a:cxnLst>
                  <a:cxn ang="0">
                    <a:pos x="T0" y="T1"/>
                  </a:cxn>
                  <a:cxn ang="0">
                    <a:pos x="T2" y="T3"/>
                  </a:cxn>
                  <a:cxn ang="0">
                    <a:pos x="T4" y="T5"/>
                  </a:cxn>
                  <a:cxn ang="0">
                    <a:pos x="T6" y="T7"/>
                  </a:cxn>
                  <a:cxn ang="0">
                    <a:pos x="T8" y="T9"/>
                  </a:cxn>
                </a:cxnLst>
                <a:rect l="0" t="0" r="r" b="b"/>
                <a:pathLst>
                  <a:path w="170" h="312">
                    <a:moveTo>
                      <a:pt x="170" y="312"/>
                    </a:moveTo>
                    <a:lnTo>
                      <a:pt x="0" y="251"/>
                    </a:lnTo>
                    <a:lnTo>
                      <a:pt x="0" y="0"/>
                    </a:lnTo>
                    <a:lnTo>
                      <a:pt x="170" y="59"/>
                    </a:lnTo>
                    <a:lnTo>
                      <a:pt x="170" y="3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294" name="Freeform 65"/>
              <p:cNvSpPr>
                <a:spLocks/>
              </p:cNvSpPr>
              <p:nvPr/>
            </p:nvSpPr>
            <p:spPr bwMode="auto">
              <a:xfrm>
                <a:off x="661" y="1226"/>
                <a:ext cx="170" cy="312"/>
              </a:xfrm>
              <a:custGeom>
                <a:avLst/>
                <a:gdLst>
                  <a:gd name="T0" fmla="*/ 0 w 170"/>
                  <a:gd name="T1" fmla="*/ 312 h 312"/>
                  <a:gd name="T2" fmla="*/ 170 w 170"/>
                  <a:gd name="T3" fmla="*/ 251 h 312"/>
                  <a:gd name="T4" fmla="*/ 170 w 170"/>
                  <a:gd name="T5" fmla="*/ 0 h 312"/>
                  <a:gd name="T6" fmla="*/ 0 w 170"/>
                  <a:gd name="T7" fmla="*/ 59 h 312"/>
                  <a:gd name="T8" fmla="*/ 0 w 170"/>
                  <a:gd name="T9" fmla="*/ 312 h 312"/>
                </a:gdLst>
                <a:ahLst/>
                <a:cxnLst>
                  <a:cxn ang="0">
                    <a:pos x="T0" y="T1"/>
                  </a:cxn>
                  <a:cxn ang="0">
                    <a:pos x="T2" y="T3"/>
                  </a:cxn>
                  <a:cxn ang="0">
                    <a:pos x="T4" y="T5"/>
                  </a:cxn>
                  <a:cxn ang="0">
                    <a:pos x="T6" y="T7"/>
                  </a:cxn>
                  <a:cxn ang="0">
                    <a:pos x="T8" y="T9"/>
                  </a:cxn>
                </a:cxnLst>
                <a:rect l="0" t="0" r="r" b="b"/>
                <a:pathLst>
                  <a:path w="170" h="312">
                    <a:moveTo>
                      <a:pt x="0" y="312"/>
                    </a:moveTo>
                    <a:lnTo>
                      <a:pt x="170" y="251"/>
                    </a:lnTo>
                    <a:lnTo>
                      <a:pt x="170" y="0"/>
                    </a:lnTo>
                    <a:lnTo>
                      <a:pt x="0" y="59"/>
                    </a:lnTo>
                    <a:lnTo>
                      <a:pt x="0" y="3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295" name="Freeform 66"/>
              <p:cNvSpPr>
                <a:spLocks/>
              </p:cNvSpPr>
              <p:nvPr/>
            </p:nvSpPr>
            <p:spPr bwMode="auto">
              <a:xfrm>
                <a:off x="477" y="1160"/>
                <a:ext cx="333" cy="106"/>
              </a:xfrm>
              <a:custGeom>
                <a:avLst/>
                <a:gdLst>
                  <a:gd name="T0" fmla="*/ 0 w 333"/>
                  <a:gd name="T1" fmla="*/ 47 h 106"/>
                  <a:gd name="T2" fmla="*/ 173 w 333"/>
                  <a:gd name="T3" fmla="*/ 0 h 106"/>
                  <a:gd name="T4" fmla="*/ 333 w 333"/>
                  <a:gd name="T5" fmla="*/ 52 h 106"/>
                  <a:gd name="T6" fmla="*/ 173 w 333"/>
                  <a:gd name="T7" fmla="*/ 106 h 106"/>
                  <a:gd name="T8" fmla="*/ 0 w 333"/>
                  <a:gd name="T9" fmla="*/ 47 h 106"/>
                </a:gdLst>
                <a:ahLst/>
                <a:cxnLst>
                  <a:cxn ang="0">
                    <a:pos x="T0" y="T1"/>
                  </a:cxn>
                  <a:cxn ang="0">
                    <a:pos x="T2" y="T3"/>
                  </a:cxn>
                  <a:cxn ang="0">
                    <a:pos x="T4" y="T5"/>
                  </a:cxn>
                  <a:cxn ang="0">
                    <a:pos x="T6" y="T7"/>
                  </a:cxn>
                  <a:cxn ang="0">
                    <a:pos x="T8" y="T9"/>
                  </a:cxn>
                </a:cxnLst>
                <a:rect l="0" t="0" r="r" b="b"/>
                <a:pathLst>
                  <a:path w="333" h="106">
                    <a:moveTo>
                      <a:pt x="0" y="47"/>
                    </a:moveTo>
                    <a:lnTo>
                      <a:pt x="173" y="0"/>
                    </a:lnTo>
                    <a:lnTo>
                      <a:pt x="333" y="52"/>
                    </a:lnTo>
                    <a:lnTo>
                      <a:pt x="173" y="106"/>
                    </a:lnTo>
                    <a:lnTo>
                      <a:pt x="0" y="4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296" name="Freeform 67"/>
              <p:cNvSpPr>
                <a:spLocks/>
              </p:cNvSpPr>
              <p:nvPr/>
            </p:nvSpPr>
            <p:spPr bwMode="auto">
              <a:xfrm>
                <a:off x="664" y="877"/>
                <a:ext cx="170" cy="311"/>
              </a:xfrm>
              <a:custGeom>
                <a:avLst/>
                <a:gdLst>
                  <a:gd name="T0" fmla="*/ 170 w 170"/>
                  <a:gd name="T1" fmla="*/ 311 h 311"/>
                  <a:gd name="T2" fmla="*/ 0 w 170"/>
                  <a:gd name="T3" fmla="*/ 250 h 311"/>
                  <a:gd name="T4" fmla="*/ 0 w 170"/>
                  <a:gd name="T5" fmla="*/ 0 h 311"/>
                  <a:gd name="T6" fmla="*/ 170 w 170"/>
                  <a:gd name="T7" fmla="*/ 59 h 311"/>
                  <a:gd name="T8" fmla="*/ 170 w 170"/>
                  <a:gd name="T9" fmla="*/ 311 h 311"/>
                </a:gdLst>
                <a:ahLst/>
                <a:cxnLst>
                  <a:cxn ang="0">
                    <a:pos x="T0" y="T1"/>
                  </a:cxn>
                  <a:cxn ang="0">
                    <a:pos x="T2" y="T3"/>
                  </a:cxn>
                  <a:cxn ang="0">
                    <a:pos x="T4" y="T5"/>
                  </a:cxn>
                  <a:cxn ang="0">
                    <a:pos x="T6" y="T7"/>
                  </a:cxn>
                  <a:cxn ang="0">
                    <a:pos x="T8" y="T9"/>
                  </a:cxn>
                </a:cxnLst>
                <a:rect l="0" t="0" r="r" b="b"/>
                <a:pathLst>
                  <a:path w="170" h="311">
                    <a:moveTo>
                      <a:pt x="170" y="311"/>
                    </a:moveTo>
                    <a:lnTo>
                      <a:pt x="0" y="250"/>
                    </a:lnTo>
                    <a:lnTo>
                      <a:pt x="0" y="0"/>
                    </a:lnTo>
                    <a:lnTo>
                      <a:pt x="170" y="59"/>
                    </a:lnTo>
                    <a:lnTo>
                      <a:pt x="170" y="3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297" name="Freeform 68"/>
              <p:cNvSpPr>
                <a:spLocks/>
              </p:cNvSpPr>
              <p:nvPr/>
            </p:nvSpPr>
            <p:spPr bwMode="auto">
              <a:xfrm>
                <a:off x="864" y="877"/>
                <a:ext cx="171" cy="311"/>
              </a:xfrm>
              <a:custGeom>
                <a:avLst/>
                <a:gdLst>
                  <a:gd name="T0" fmla="*/ 0 w 171"/>
                  <a:gd name="T1" fmla="*/ 311 h 311"/>
                  <a:gd name="T2" fmla="*/ 171 w 171"/>
                  <a:gd name="T3" fmla="*/ 250 h 311"/>
                  <a:gd name="T4" fmla="*/ 171 w 171"/>
                  <a:gd name="T5" fmla="*/ 0 h 311"/>
                  <a:gd name="T6" fmla="*/ 0 w 171"/>
                  <a:gd name="T7" fmla="*/ 59 h 311"/>
                  <a:gd name="T8" fmla="*/ 0 w 171"/>
                  <a:gd name="T9" fmla="*/ 311 h 311"/>
                </a:gdLst>
                <a:ahLst/>
                <a:cxnLst>
                  <a:cxn ang="0">
                    <a:pos x="T0" y="T1"/>
                  </a:cxn>
                  <a:cxn ang="0">
                    <a:pos x="T2" y="T3"/>
                  </a:cxn>
                  <a:cxn ang="0">
                    <a:pos x="T4" y="T5"/>
                  </a:cxn>
                  <a:cxn ang="0">
                    <a:pos x="T6" y="T7"/>
                  </a:cxn>
                  <a:cxn ang="0">
                    <a:pos x="T8" y="T9"/>
                  </a:cxn>
                </a:cxnLst>
                <a:rect l="0" t="0" r="r" b="b"/>
                <a:pathLst>
                  <a:path w="171" h="311">
                    <a:moveTo>
                      <a:pt x="0" y="311"/>
                    </a:moveTo>
                    <a:lnTo>
                      <a:pt x="171" y="250"/>
                    </a:lnTo>
                    <a:lnTo>
                      <a:pt x="171" y="0"/>
                    </a:lnTo>
                    <a:lnTo>
                      <a:pt x="0" y="59"/>
                    </a:lnTo>
                    <a:lnTo>
                      <a:pt x="0" y="3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298" name="Freeform 69"/>
              <p:cNvSpPr>
                <a:spLocks/>
              </p:cNvSpPr>
              <p:nvPr/>
            </p:nvSpPr>
            <p:spPr bwMode="auto">
              <a:xfrm>
                <a:off x="680" y="811"/>
                <a:ext cx="333" cy="106"/>
              </a:xfrm>
              <a:custGeom>
                <a:avLst/>
                <a:gdLst>
                  <a:gd name="T0" fmla="*/ 0 w 333"/>
                  <a:gd name="T1" fmla="*/ 47 h 106"/>
                  <a:gd name="T2" fmla="*/ 173 w 333"/>
                  <a:gd name="T3" fmla="*/ 0 h 106"/>
                  <a:gd name="T4" fmla="*/ 333 w 333"/>
                  <a:gd name="T5" fmla="*/ 52 h 106"/>
                  <a:gd name="T6" fmla="*/ 173 w 333"/>
                  <a:gd name="T7" fmla="*/ 106 h 106"/>
                  <a:gd name="T8" fmla="*/ 0 w 333"/>
                  <a:gd name="T9" fmla="*/ 47 h 106"/>
                </a:gdLst>
                <a:ahLst/>
                <a:cxnLst>
                  <a:cxn ang="0">
                    <a:pos x="T0" y="T1"/>
                  </a:cxn>
                  <a:cxn ang="0">
                    <a:pos x="T2" y="T3"/>
                  </a:cxn>
                  <a:cxn ang="0">
                    <a:pos x="T4" y="T5"/>
                  </a:cxn>
                  <a:cxn ang="0">
                    <a:pos x="T6" y="T7"/>
                  </a:cxn>
                  <a:cxn ang="0">
                    <a:pos x="T8" y="T9"/>
                  </a:cxn>
                </a:cxnLst>
                <a:rect l="0" t="0" r="r" b="b"/>
                <a:pathLst>
                  <a:path w="333" h="106">
                    <a:moveTo>
                      <a:pt x="0" y="47"/>
                    </a:moveTo>
                    <a:lnTo>
                      <a:pt x="173" y="0"/>
                    </a:lnTo>
                    <a:lnTo>
                      <a:pt x="333" y="52"/>
                    </a:lnTo>
                    <a:lnTo>
                      <a:pt x="173" y="106"/>
                    </a:lnTo>
                    <a:lnTo>
                      <a:pt x="0" y="4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299" name="Freeform 70"/>
              <p:cNvSpPr>
                <a:spLocks/>
              </p:cNvSpPr>
              <p:nvPr/>
            </p:nvSpPr>
            <p:spPr bwMode="auto">
              <a:xfrm>
                <a:off x="1061" y="877"/>
                <a:ext cx="170" cy="311"/>
              </a:xfrm>
              <a:custGeom>
                <a:avLst/>
                <a:gdLst>
                  <a:gd name="T0" fmla="*/ 170 w 170"/>
                  <a:gd name="T1" fmla="*/ 311 h 311"/>
                  <a:gd name="T2" fmla="*/ 0 w 170"/>
                  <a:gd name="T3" fmla="*/ 250 h 311"/>
                  <a:gd name="T4" fmla="*/ 0 w 170"/>
                  <a:gd name="T5" fmla="*/ 0 h 311"/>
                  <a:gd name="T6" fmla="*/ 170 w 170"/>
                  <a:gd name="T7" fmla="*/ 59 h 311"/>
                  <a:gd name="T8" fmla="*/ 170 w 170"/>
                  <a:gd name="T9" fmla="*/ 311 h 311"/>
                </a:gdLst>
                <a:ahLst/>
                <a:cxnLst>
                  <a:cxn ang="0">
                    <a:pos x="T0" y="T1"/>
                  </a:cxn>
                  <a:cxn ang="0">
                    <a:pos x="T2" y="T3"/>
                  </a:cxn>
                  <a:cxn ang="0">
                    <a:pos x="T4" y="T5"/>
                  </a:cxn>
                  <a:cxn ang="0">
                    <a:pos x="T6" y="T7"/>
                  </a:cxn>
                  <a:cxn ang="0">
                    <a:pos x="T8" y="T9"/>
                  </a:cxn>
                </a:cxnLst>
                <a:rect l="0" t="0" r="r" b="b"/>
                <a:pathLst>
                  <a:path w="170" h="311">
                    <a:moveTo>
                      <a:pt x="170" y="311"/>
                    </a:moveTo>
                    <a:lnTo>
                      <a:pt x="0" y="250"/>
                    </a:lnTo>
                    <a:lnTo>
                      <a:pt x="0" y="0"/>
                    </a:lnTo>
                    <a:lnTo>
                      <a:pt x="170" y="59"/>
                    </a:lnTo>
                    <a:lnTo>
                      <a:pt x="170" y="3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300" name="Freeform 71"/>
              <p:cNvSpPr>
                <a:spLocks/>
              </p:cNvSpPr>
              <p:nvPr/>
            </p:nvSpPr>
            <p:spPr bwMode="auto">
              <a:xfrm>
                <a:off x="1264" y="877"/>
                <a:ext cx="170" cy="311"/>
              </a:xfrm>
              <a:custGeom>
                <a:avLst/>
                <a:gdLst>
                  <a:gd name="T0" fmla="*/ 0 w 170"/>
                  <a:gd name="T1" fmla="*/ 311 h 311"/>
                  <a:gd name="T2" fmla="*/ 170 w 170"/>
                  <a:gd name="T3" fmla="*/ 250 h 311"/>
                  <a:gd name="T4" fmla="*/ 170 w 170"/>
                  <a:gd name="T5" fmla="*/ 0 h 311"/>
                  <a:gd name="T6" fmla="*/ 0 w 170"/>
                  <a:gd name="T7" fmla="*/ 59 h 311"/>
                  <a:gd name="T8" fmla="*/ 0 w 170"/>
                  <a:gd name="T9" fmla="*/ 311 h 311"/>
                </a:gdLst>
                <a:ahLst/>
                <a:cxnLst>
                  <a:cxn ang="0">
                    <a:pos x="T0" y="T1"/>
                  </a:cxn>
                  <a:cxn ang="0">
                    <a:pos x="T2" y="T3"/>
                  </a:cxn>
                  <a:cxn ang="0">
                    <a:pos x="T4" y="T5"/>
                  </a:cxn>
                  <a:cxn ang="0">
                    <a:pos x="T6" y="T7"/>
                  </a:cxn>
                  <a:cxn ang="0">
                    <a:pos x="T8" y="T9"/>
                  </a:cxn>
                </a:cxnLst>
                <a:rect l="0" t="0" r="r" b="b"/>
                <a:pathLst>
                  <a:path w="170" h="311">
                    <a:moveTo>
                      <a:pt x="0" y="311"/>
                    </a:moveTo>
                    <a:lnTo>
                      <a:pt x="170" y="250"/>
                    </a:lnTo>
                    <a:lnTo>
                      <a:pt x="170" y="0"/>
                    </a:lnTo>
                    <a:lnTo>
                      <a:pt x="0" y="59"/>
                    </a:lnTo>
                    <a:lnTo>
                      <a:pt x="0" y="3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301" name="Freeform 72"/>
              <p:cNvSpPr>
                <a:spLocks/>
              </p:cNvSpPr>
              <p:nvPr/>
            </p:nvSpPr>
            <p:spPr bwMode="auto">
              <a:xfrm>
                <a:off x="1079" y="811"/>
                <a:ext cx="331" cy="106"/>
              </a:xfrm>
              <a:custGeom>
                <a:avLst/>
                <a:gdLst>
                  <a:gd name="T0" fmla="*/ 0 w 331"/>
                  <a:gd name="T1" fmla="*/ 47 h 106"/>
                  <a:gd name="T2" fmla="*/ 173 w 331"/>
                  <a:gd name="T3" fmla="*/ 0 h 106"/>
                  <a:gd name="T4" fmla="*/ 331 w 331"/>
                  <a:gd name="T5" fmla="*/ 52 h 106"/>
                  <a:gd name="T6" fmla="*/ 173 w 331"/>
                  <a:gd name="T7" fmla="*/ 106 h 106"/>
                  <a:gd name="T8" fmla="*/ 0 w 331"/>
                  <a:gd name="T9" fmla="*/ 47 h 106"/>
                </a:gdLst>
                <a:ahLst/>
                <a:cxnLst>
                  <a:cxn ang="0">
                    <a:pos x="T0" y="T1"/>
                  </a:cxn>
                  <a:cxn ang="0">
                    <a:pos x="T2" y="T3"/>
                  </a:cxn>
                  <a:cxn ang="0">
                    <a:pos x="T4" y="T5"/>
                  </a:cxn>
                  <a:cxn ang="0">
                    <a:pos x="T6" y="T7"/>
                  </a:cxn>
                  <a:cxn ang="0">
                    <a:pos x="T8" y="T9"/>
                  </a:cxn>
                </a:cxnLst>
                <a:rect l="0" t="0" r="r" b="b"/>
                <a:pathLst>
                  <a:path w="331" h="106">
                    <a:moveTo>
                      <a:pt x="0" y="47"/>
                    </a:moveTo>
                    <a:lnTo>
                      <a:pt x="173" y="0"/>
                    </a:lnTo>
                    <a:lnTo>
                      <a:pt x="331" y="52"/>
                    </a:lnTo>
                    <a:lnTo>
                      <a:pt x="173" y="106"/>
                    </a:lnTo>
                    <a:lnTo>
                      <a:pt x="0" y="4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302" name="Freeform 73"/>
              <p:cNvSpPr>
                <a:spLocks/>
              </p:cNvSpPr>
              <p:nvPr/>
            </p:nvSpPr>
            <p:spPr bwMode="auto">
              <a:xfrm>
                <a:off x="3109" y="2171"/>
                <a:ext cx="309" cy="246"/>
              </a:xfrm>
              <a:custGeom>
                <a:avLst/>
                <a:gdLst>
                  <a:gd name="T0" fmla="*/ 309 w 309"/>
                  <a:gd name="T1" fmla="*/ 0 h 246"/>
                  <a:gd name="T2" fmla="*/ 241 w 309"/>
                  <a:gd name="T3" fmla="*/ 246 h 246"/>
                  <a:gd name="T4" fmla="*/ 210 w 309"/>
                  <a:gd name="T5" fmla="*/ 246 h 246"/>
                  <a:gd name="T6" fmla="*/ 153 w 309"/>
                  <a:gd name="T7" fmla="*/ 64 h 246"/>
                  <a:gd name="T8" fmla="*/ 104 w 309"/>
                  <a:gd name="T9" fmla="*/ 246 h 246"/>
                  <a:gd name="T10" fmla="*/ 73 w 309"/>
                  <a:gd name="T11" fmla="*/ 246 h 246"/>
                  <a:gd name="T12" fmla="*/ 0 w 309"/>
                  <a:gd name="T13" fmla="*/ 0 h 246"/>
                  <a:gd name="T14" fmla="*/ 37 w 309"/>
                  <a:gd name="T15" fmla="*/ 0 h 246"/>
                  <a:gd name="T16" fmla="*/ 92 w 309"/>
                  <a:gd name="T17" fmla="*/ 182 h 246"/>
                  <a:gd name="T18" fmla="*/ 141 w 309"/>
                  <a:gd name="T19" fmla="*/ 0 h 246"/>
                  <a:gd name="T20" fmla="*/ 170 w 309"/>
                  <a:gd name="T21" fmla="*/ 0 h 246"/>
                  <a:gd name="T22" fmla="*/ 224 w 309"/>
                  <a:gd name="T23" fmla="*/ 184 h 246"/>
                  <a:gd name="T24" fmla="*/ 278 w 309"/>
                  <a:gd name="T25" fmla="*/ 0 h 246"/>
                  <a:gd name="T26" fmla="*/ 309 w 309"/>
                  <a:gd name="T27"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246">
                    <a:moveTo>
                      <a:pt x="309" y="0"/>
                    </a:moveTo>
                    <a:lnTo>
                      <a:pt x="241" y="246"/>
                    </a:lnTo>
                    <a:lnTo>
                      <a:pt x="210" y="246"/>
                    </a:lnTo>
                    <a:lnTo>
                      <a:pt x="153" y="64"/>
                    </a:lnTo>
                    <a:lnTo>
                      <a:pt x="104" y="246"/>
                    </a:lnTo>
                    <a:lnTo>
                      <a:pt x="73" y="246"/>
                    </a:lnTo>
                    <a:lnTo>
                      <a:pt x="0" y="0"/>
                    </a:lnTo>
                    <a:lnTo>
                      <a:pt x="37" y="0"/>
                    </a:lnTo>
                    <a:lnTo>
                      <a:pt x="92" y="182"/>
                    </a:lnTo>
                    <a:lnTo>
                      <a:pt x="141" y="0"/>
                    </a:lnTo>
                    <a:lnTo>
                      <a:pt x="170" y="0"/>
                    </a:lnTo>
                    <a:lnTo>
                      <a:pt x="224" y="184"/>
                    </a:lnTo>
                    <a:lnTo>
                      <a:pt x="278" y="0"/>
                    </a:lnTo>
                    <a:lnTo>
                      <a:pt x="309" y="0"/>
                    </a:lnTo>
                    <a:close/>
                  </a:path>
                </a:pathLst>
              </a:custGeom>
              <a:grp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303" name="Freeform 74"/>
              <p:cNvSpPr>
                <a:spLocks noEditPoints="1"/>
              </p:cNvSpPr>
              <p:nvPr/>
            </p:nvSpPr>
            <p:spPr bwMode="auto">
              <a:xfrm>
                <a:off x="3435" y="2164"/>
                <a:ext cx="219" cy="260"/>
              </a:xfrm>
              <a:custGeom>
                <a:avLst/>
                <a:gdLst>
                  <a:gd name="T0" fmla="*/ 76 w 93"/>
                  <a:gd name="T1" fmla="*/ 76 h 110"/>
                  <a:gd name="T2" fmla="*/ 91 w 93"/>
                  <a:gd name="T3" fmla="*/ 79 h 110"/>
                  <a:gd name="T4" fmla="*/ 75 w 93"/>
                  <a:gd name="T5" fmla="*/ 101 h 110"/>
                  <a:gd name="T6" fmla="*/ 47 w 93"/>
                  <a:gd name="T7" fmla="*/ 110 h 110"/>
                  <a:gd name="T8" fmla="*/ 13 w 93"/>
                  <a:gd name="T9" fmla="*/ 95 h 110"/>
                  <a:gd name="T10" fmla="*/ 0 w 93"/>
                  <a:gd name="T11" fmla="*/ 55 h 110"/>
                  <a:gd name="T12" fmla="*/ 13 w 93"/>
                  <a:gd name="T13" fmla="*/ 15 h 110"/>
                  <a:gd name="T14" fmla="*/ 47 w 93"/>
                  <a:gd name="T15" fmla="*/ 0 h 110"/>
                  <a:gd name="T16" fmla="*/ 80 w 93"/>
                  <a:gd name="T17" fmla="*/ 14 h 110"/>
                  <a:gd name="T18" fmla="*/ 93 w 93"/>
                  <a:gd name="T19" fmla="*/ 56 h 110"/>
                  <a:gd name="T20" fmla="*/ 17 w 93"/>
                  <a:gd name="T21" fmla="*/ 56 h 110"/>
                  <a:gd name="T22" fmla="*/ 27 w 93"/>
                  <a:gd name="T23" fmla="*/ 88 h 110"/>
                  <a:gd name="T24" fmla="*/ 48 w 93"/>
                  <a:gd name="T25" fmla="*/ 96 h 110"/>
                  <a:gd name="T26" fmla="*/ 76 w 93"/>
                  <a:gd name="T27" fmla="*/ 76 h 110"/>
                  <a:gd name="T28" fmla="*/ 75 w 93"/>
                  <a:gd name="T29" fmla="*/ 44 h 110"/>
                  <a:gd name="T30" fmla="*/ 72 w 93"/>
                  <a:gd name="T31" fmla="*/ 29 h 110"/>
                  <a:gd name="T32" fmla="*/ 63 w 93"/>
                  <a:gd name="T33" fmla="*/ 17 h 110"/>
                  <a:gd name="T34" fmla="*/ 48 w 93"/>
                  <a:gd name="T35" fmla="*/ 13 h 110"/>
                  <a:gd name="T36" fmla="*/ 28 w 93"/>
                  <a:gd name="T37" fmla="*/ 21 h 110"/>
                  <a:gd name="T38" fmla="*/ 18 w 93"/>
                  <a:gd name="T39" fmla="*/ 44 h 110"/>
                  <a:gd name="T40" fmla="*/ 75 w 93"/>
                  <a:gd name="T41" fmla="*/ 4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 h="110">
                    <a:moveTo>
                      <a:pt x="76" y="76"/>
                    </a:moveTo>
                    <a:cubicBezTo>
                      <a:pt x="91" y="79"/>
                      <a:pt x="91" y="79"/>
                      <a:pt x="91" y="79"/>
                    </a:cubicBezTo>
                    <a:cubicBezTo>
                      <a:pt x="88" y="88"/>
                      <a:pt x="83" y="95"/>
                      <a:pt x="75" y="101"/>
                    </a:cubicBezTo>
                    <a:cubicBezTo>
                      <a:pt x="67" y="107"/>
                      <a:pt x="58" y="110"/>
                      <a:pt x="47" y="110"/>
                    </a:cubicBezTo>
                    <a:cubicBezTo>
                      <a:pt x="33" y="110"/>
                      <a:pt x="21" y="105"/>
                      <a:pt x="13" y="95"/>
                    </a:cubicBezTo>
                    <a:cubicBezTo>
                      <a:pt x="4" y="85"/>
                      <a:pt x="0" y="72"/>
                      <a:pt x="0" y="55"/>
                    </a:cubicBezTo>
                    <a:cubicBezTo>
                      <a:pt x="0" y="39"/>
                      <a:pt x="4" y="26"/>
                      <a:pt x="13" y="15"/>
                    </a:cubicBezTo>
                    <a:cubicBezTo>
                      <a:pt x="22" y="5"/>
                      <a:pt x="34" y="0"/>
                      <a:pt x="47" y="0"/>
                    </a:cubicBezTo>
                    <a:cubicBezTo>
                      <a:pt x="61" y="0"/>
                      <a:pt x="72" y="5"/>
                      <a:pt x="80" y="14"/>
                    </a:cubicBezTo>
                    <a:cubicBezTo>
                      <a:pt x="88" y="24"/>
                      <a:pt x="92" y="38"/>
                      <a:pt x="93" y="56"/>
                    </a:cubicBezTo>
                    <a:cubicBezTo>
                      <a:pt x="17" y="56"/>
                      <a:pt x="17" y="56"/>
                      <a:pt x="17" y="56"/>
                    </a:cubicBezTo>
                    <a:cubicBezTo>
                      <a:pt x="17" y="72"/>
                      <a:pt x="21" y="82"/>
                      <a:pt x="27" y="88"/>
                    </a:cubicBezTo>
                    <a:cubicBezTo>
                      <a:pt x="34" y="93"/>
                      <a:pt x="41" y="96"/>
                      <a:pt x="48" y="96"/>
                    </a:cubicBezTo>
                    <a:cubicBezTo>
                      <a:pt x="61" y="96"/>
                      <a:pt x="70" y="89"/>
                      <a:pt x="76" y="76"/>
                    </a:cubicBezTo>
                    <a:close/>
                    <a:moveTo>
                      <a:pt x="75" y="44"/>
                    </a:moveTo>
                    <a:cubicBezTo>
                      <a:pt x="75" y="38"/>
                      <a:pt x="74" y="33"/>
                      <a:pt x="72" y="29"/>
                    </a:cubicBezTo>
                    <a:cubicBezTo>
                      <a:pt x="70" y="24"/>
                      <a:pt x="67" y="20"/>
                      <a:pt x="63" y="17"/>
                    </a:cubicBezTo>
                    <a:cubicBezTo>
                      <a:pt x="59" y="14"/>
                      <a:pt x="54" y="13"/>
                      <a:pt x="48" y="13"/>
                    </a:cubicBezTo>
                    <a:cubicBezTo>
                      <a:pt x="40" y="13"/>
                      <a:pt x="33" y="15"/>
                      <a:pt x="28" y="21"/>
                    </a:cubicBezTo>
                    <a:cubicBezTo>
                      <a:pt x="22" y="27"/>
                      <a:pt x="19" y="35"/>
                      <a:pt x="18" y="44"/>
                    </a:cubicBezTo>
                    <a:lnTo>
                      <a:pt x="75" y="44"/>
                    </a:lnTo>
                    <a:close/>
                  </a:path>
                </a:pathLst>
              </a:custGeom>
              <a:grp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304" name="Freeform 75"/>
              <p:cNvSpPr>
                <a:spLocks noEditPoints="1"/>
              </p:cNvSpPr>
              <p:nvPr/>
            </p:nvSpPr>
            <p:spPr bwMode="auto">
              <a:xfrm>
                <a:off x="3704" y="2086"/>
                <a:ext cx="208" cy="338"/>
              </a:xfrm>
              <a:custGeom>
                <a:avLst/>
                <a:gdLst>
                  <a:gd name="T0" fmla="*/ 8 w 88"/>
                  <a:gd name="T1" fmla="*/ 140 h 143"/>
                  <a:gd name="T2" fmla="*/ 0 w 88"/>
                  <a:gd name="T3" fmla="*/ 140 h 143"/>
                  <a:gd name="T4" fmla="*/ 0 w 88"/>
                  <a:gd name="T5" fmla="*/ 0 h 143"/>
                  <a:gd name="T6" fmla="*/ 16 w 88"/>
                  <a:gd name="T7" fmla="*/ 0 h 143"/>
                  <a:gd name="T8" fmla="*/ 16 w 88"/>
                  <a:gd name="T9" fmla="*/ 53 h 143"/>
                  <a:gd name="T10" fmla="*/ 46 w 88"/>
                  <a:gd name="T11" fmla="*/ 33 h 143"/>
                  <a:gd name="T12" fmla="*/ 76 w 88"/>
                  <a:gd name="T13" fmla="*/ 47 h 143"/>
                  <a:gd name="T14" fmla="*/ 88 w 88"/>
                  <a:gd name="T15" fmla="*/ 88 h 143"/>
                  <a:gd name="T16" fmla="*/ 76 w 88"/>
                  <a:gd name="T17" fmla="*/ 127 h 143"/>
                  <a:gd name="T18" fmla="*/ 46 w 88"/>
                  <a:gd name="T19" fmla="*/ 143 h 143"/>
                  <a:gd name="T20" fmla="*/ 13 w 88"/>
                  <a:gd name="T21" fmla="*/ 123 h 143"/>
                  <a:gd name="T22" fmla="*/ 8 w 88"/>
                  <a:gd name="T23" fmla="*/ 140 h 143"/>
                  <a:gd name="T24" fmla="*/ 16 w 88"/>
                  <a:gd name="T25" fmla="*/ 99 h 143"/>
                  <a:gd name="T26" fmla="*/ 26 w 88"/>
                  <a:gd name="T27" fmla="*/ 122 h 143"/>
                  <a:gd name="T28" fmla="*/ 44 w 88"/>
                  <a:gd name="T29" fmla="*/ 129 h 143"/>
                  <a:gd name="T30" fmla="*/ 64 w 88"/>
                  <a:gd name="T31" fmla="*/ 119 h 143"/>
                  <a:gd name="T32" fmla="*/ 71 w 88"/>
                  <a:gd name="T33" fmla="*/ 89 h 143"/>
                  <a:gd name="T34" fmla="*/ 64 w 88"/>
                  <a:gd name="T35" fmla="*/ 58 h 143"/>
                  <a:gd name="T36" fmla="*/ 44 w 88"/>
                  <a:gd name="T37" fmla="*/ 47 h 143"/>
                  <a:gd name="T38" fmla="*/ 26 w 88"/>
                  <a:gd name="T39" fmla="*/ 55 h 143"/>
                  <a:gd name="T40" fmla="*/ 16 w 88"/>
                  <a:gd name="T41" fmla="*/ 76 h 143"/>
                  <a:gd name="T42" fmla="*/ 16 w 88"/>
                  <a:gd name="T43" fmla="*/ 9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43">
                    <a:moveTo>
                      <a:pt x="8" y="140"/>
                    </a:moveTo>
                    <a:cubicBezTo>
                      <a:pt x="0" y="140"/>
                      <a:pt x="0" y="140"/>
                      <a:pt x="0" y="140"/>
                    </a:cubicBezTo>
                    <a:cubicBezTo>
                      <a:pt x="0" y="0"/>
                      <a:pt x="0" y="0"/>
                      <a:pt x="0" y="0"/>
                    </a:cubicBezTo>
                    <a:cubicBezTo>
                      <a:pt x="16" y="0"/>
                      <a:pt x="16" y="0"/>
                      <a:pt x="16" y="0"/>
                    </a:cubicBezTo>
                    <a:cubicBezTo>
                      <a:pt x="16" y="53"/>
                      <a:pt x="16" y="53"/>
                      <a:pt x="16" y="53"/>
                    </a:cubicBezTo>
                    <a:cubicBezTo>
                      <a:pt x="23" y="40"/>
                      <a:pt x="33" y="33"/>
                      <a:pt x="46" y="33"/>
                    </a:cubicBezTo>
                    <a:cubicBezTo>
                      <a:pt x="58" y="33"/>
                      <a:pt x="68" y="38"/>
                      <a:pt x="76" y="47"/>
                    </a:cubicBezTo>
                    <a:cubicBezTo>
                      <a:pt x="84" y="57"/>
                      <a:pt x="88" y="70"/>
                      <a:pt x="88" y="88"/>
                    </a:cubicBezTo>
                    <a:cubicBezTo>
                      <a:pt x="88" y="104"/>
                      <a:pt x="84" y="116"/>
                      <a:pt x="76" y="127"/>
                    </a:cubicBezTo>
                    <a:cubicBezTo>
                      <a:pt x="68" y="137"/>
                      <a:pt x="58" y="143"/>
                      <a:pt x="46" y="143"/>
                    </a:cubicBezTo>
                    <a:cubicBezTo>
                      <a:pt x="32" y="143"/>
                      <a:pt x="21" y="136"/>
                      <a:pt x="13" y="123"/>
                    </a:cubicBezTo>
                    <a:lnTo>
                      <a:pt x="8" y="140"/>
                    </a:lnTo>
                    <a:close/>
                    <a:moveTo>
                      <a:pt x="16" y="99"/>
                    </a:moveTo>
                    <a:cubicBezTo>
                      <a:pt x="17" y="110"/>
                      <a:pt x="20" y="117"/>
                      <a:pt x="26" y="122"/>
                    </a:cubicBezTo>
                    <a:cubicBezTo>
                      <a:pt x="31" y="127"/>
                      <a:pt x="38" y="129"/>
                      <a:pt x="44" y="129"/>
                    </a:cubicBezTo>
                    <a:cubicBezTo>
                      <a:pt x="52" y="129"/>
                      <a:pt x="59" y="126"/>
                      <a:pt x="64" y="119"/>
                    </a:cubicBezTo>
                    <a:cubicBezTo>
                      <a:pt x="69" y="112"/>
                      <a:pt x="71" y="102"/>
                      <a:pt x="71" y="89"/>
                    </a:cubicBezTo>
                    <a:cubicBezTo>
                      <a:pt x="71" y="76"/>
                      <a:pt x="69" y="66"/>
                      <a:pt x="64" y="58"/>
                    </a:cubicBezTo>
                    <a:cubicBezTo>
                      <a:pt x="59" y="50"/>
                      <a:pt x="52" y="47"/>
                      <a:pt x="44" y="47"/>
                    </a:cubicBezTo>
                    <a:cubicBezTo>
                      <a:pt x="37" y="47"/>
                      <a:pt x="31" y="49"/>
                      <a:pt x="26" y="55"/>
                    </a:cubicBezTo>
                    <a:cubicBezTo>
                      <a:pt x="20" y="60"/>
                      <a:pt x="17" y="67"/>
                      <a:pt x="16" y="76"/>
                    </a:cubicBezTo>
                    <a:lnTo>
                      <a:pt x="16" y="99"/>
                    </a:lnTo>
                    <a:close/>
                  </a:path>
                </a:pathLst>
              </a:custGeom>
              <a:grp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305" name="Freeform 76"/>
              <p:cNvSpPr>
                <a:spLocks/>
              </p:cNvSpPr>
              <p:nvPr/>
            </p:nvSpPr>
            <p:spPr bwMode="auto">
              <a:xfrm>
                <a:off x="4046" y="2164"/>
                <a:ext cx="208" cy="260"/>
              </a:xfrm>
              <a:custGeom>
                <a:avLst/>
                <a:gdLst>
                  <a:gd name="T0" fmla="*/ 0 w 88"/>
                  <a:gd name="T1" fmla="*/ 80 h 110"/>
                  <a:gd name="T2" fmla="*/ 15 w 88"/>
                  <a:gd name="T3" fmla="*/ 77 h 110"/>
                  <a:gd name="T4" fmla="*/ 47 w 88"/>
                  <a:gd name="T5" fmla="*/ 96 h 110"/>
                  <a:gd name="T6" fmla="*/ 64 w 88"/>
                  <a:gd name="T7" fmla="*/ 92 h 110"/>
                  <a:gd name="T8" fmla="*/ 71 w 88"/>
                  <a:gd name="T9" fmla="*/ 79 h 110"/>
                  <a:gd name="T10" fmla="*/ 54 w 88"/>
                  <a:gd name="T11" fmla="*/ 64 h 110"/>
                  <a:gd name="T12" fmla="*/ 32 w 88"/>
                  <a:gd name="T13" fmla="*/ 59 h 110"/>
                  <a:gd name="T14" fmla="*/ 11 w 88"/>
                  <a:gd name="T15" fmla="*/ 50 h 110"/>
                  <a:gd name="T16" fmla="*/ 4 w 88"/>
                  <a:gd name="T17" fmla="*/ 31 h 110"/>
                  <a:gd name="T18" fmla="*/ 14 w 88"/>
                  <a:gd name="T19" fmla="*/ 9 h 110"/>
                  <a:gd name="T20" fmla="*/ 42 w 88"/>
                  <a:gd name="T21" fmla="*/ 0 h 110"/>
                  <a:gd name="T22" fmla="*/ 84 w 88"/>
                  <a:gd name="T23" fmla="*/ 27 h 110"/>
                  <a:gd name="T24" fmla="*/ 69 w 88"/>
                  <a:gd name="T25" fmla="*/ 30 h 110"/>
                  <a:gd name="T26" fmla="*/ 43 w 88"/>
                  <a:gd name="T27" fmla="*/ 14 h 110"/>
                  <a:gd name="T28" fmla="*/ 27 w 88"/>
                  <a:gd name="T29" fmla="*/ 18 h 110"/>
                  <a:gd name="T30" fmla="*/ 20 w 88"/>
                  <a:gd name="T31" fmla="*/ 29 h 110"/>
                  <a:gd name="T32" fmla="*/ 36 w 88"/>
                  <a:gd name="T33" fmla="*/ 43 h 110"/>
                  <a:gd name="T34" fmla="*/ 57 w 88"/>
                  <a:gd name="T35" fmla="*/ 47 h 110"/>
                  <a:gd name="T36" fmla="*/ 88 w 88"/>
                  <a:gd name="T37" fmla="*/ 78 h 110"/>
                  <a:gd name="T38" fmla="*/ 76 w 88"/>
                  <a:gd name="T39" fmla="*/ 101 h 110"/>
                  <a:gd name="T40" fmla="*/ 45 w 88"/>
                  <a:gd name="T41" fmla="*/ 110 h 110"/>
                  <a:gd name="T42" fmla="*/ 0 w 88"/>
                  <a:gd name="T43" fmla="*/ 8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10">
                    <a:moveTo>
                      <a:pt x="0" y="80"/>
                    </a:moveTo>
                    <a:cubicBezTo>
                      <a:pt x="15" y="77"/>
                      <a:pt x="15" y="77"/>
                      <a:pt x="15" y="77"/>
                    </a:cubicBezTo>
                    <a:cubicBezTo>
                      <a:pt x="18" y="90"/>
                      <a:pt x="29" y="96"/>
                      <a:pt x="47" y="96"/>
                    </a:cubicBezTo>
                    <a:cubicBezTo>
                      <a:pt x="54" y="96"/>
                      <a:pt x="60" y="95"/>
                      <a:pt x="64" y="92"/>
                    </a:cubicBezTo>
                    <a:cubicBezTo>
                      <a:pt x="69" y="89"/>
                      <a:pt x="71" y="84"/>
                      <a:pt x="71" y="79"/>
                    </a:cubicBezTo>
                    <a:cubicBezTo>
                      <a:pt x="71" y="71"/>
                      <a:pt x="65" y="66"/>
                      <a:pt x="54" y="64"/>
                    </a:cubicBezTo>
                    <a:cubicBezTo>
                      <a:pt x="32" y="59"/>
                      <a:pt x="32" y="59"/>
                      <a:pt x="32" y="59"/>
                    </a:cubicBezTo>
                    <a:cubicBezTo>
                      <a:pt x="23" y="58"/>
                      <a:pt x="16" y="55"/>
                      <a:pt x="11" y="50"/>
                    </a:cubicBezTo>
                    <a:cubicBezTo>
                      <a:pt x="6" y="45"/>
                      <a:pt x="4" y="39"/>
                      <a:pt x="4" y="31"/>
                    </a:cubicBezTo>
                    <a:cubicBezTo>
                      <a:pt x="4" y="22"/>
                      <a:pt x="7" y="15"/>
                      <a:pt x="14" y="9"/>
                    </a:cubicBezTo>
                    <a:cubicBezTo>
                      <a:pt x="21" y="3"/>
                      <a:pt x="30" y="0"/>
                      <a:pt x="42" y="0"/>
                    </a:cubicBezTo>
                    <a:cubicBezTo>
                      <a:pt x="65" y="0"/>
                      <a:pt x="78" y="9"/>
                      <a:pt x="84" y="27"/>
                    </a:cubicBezTo>
                    <a:cubicBezTo>
                      <a:pt x="69" y="30"/>
                      <a:pt x="69" y="30"/>
                      <a:pt x="69" y="30"/>
                    </a:cubicBezTo>
                    <a:cubicBezTo>
                      <a:pt x="65" y="19"/>
                      <a:pt x="56" y="14"/>
                      <a:pt x="43" y="14"/>
                    </a:cubicBezTo>
                    <a:cubicBezTo>
                      <a:pt x="36" y="14"/>
                      <a:pt x="31" y="15"/>
                      <a:pt x="27" y="18"/>
                    </a:cubicBezTo>
                    <a:cubicBezTo>
                      <a:pt x="22" y="20"/>
                      <a:pt x="20" y="24"/>
                      <a:pt x="20" y="29"/>
                    </a:cubicBezTo>
                    <a:cubicBezTo>
                      <a:pt x="20" y="37"/>
                      <a:pt x="26" y="41"/>
                      <a:pt x="36" y="43"/>
                    </a:cubicBezTo>
                    <a:cubicBezTo>
                      <a:pt x="57" y="47"/>
                      <a:pt x="57" y="47"/>
                      <a:pt x="57" y="47"/>
                    </a:cubicBezTo>
                    <a:cubicBezTo>
                      <a:pt x="78" y="51"/>
                      <a:pt x="88" y="61"/>
                      <a:pt x="88" y="78"/>
                    </a:cubicBezTo>
                    <a:cubicBezTo>
                      <a:pt x="88" y="87"/>
                      <a:pt x="84" y="95"/>
                      <a:pt x="76" y="101"/>
                    </a:cubicBezTo>
                    <a:cubicBezTo>
                      <a:pt x="69" y="107"/>
                      <a:pt x="58" y="110"/>
                      <a:pt x="45" y="110"/>
                    </a:cubicBezTo>
                    <a:cubicBezTo>
                      <a:pt x="21" y="110"/>
                      <a:pt x="5" y="100"/>
                      <a:pt x="0" y="80"/>
                    </a:cubicBezTo>
                    <a:close/>
                  </a:path>
                </a:pathLst>
              </a:custGeom>
              <a:grp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306" name="Freeform 77"/>
              <p:cNvSpPr>
                <a:spLocks noEditPoints="1"/>
              </p:cNvSpPr>
              <p:nvPr/>
            </p:nvSpPr>
            <p:spPr bwMode="auto">
              <a:xfrm>
                <a:off x="4283" y="2164"/>
                <a:ext cx="219" cy="260"/>
              </a:xfrm>
              <a:custGeom>
                <a:avLst/>
                <a:gdLst>
                  <a:gd name="T0" fmla="*/ 76 w 93"/>
                  <a:gd name="T1" fmla="*/ 76 h 110"/>
                  <a:gd name="T2" fmla="*/ 91 w 93"/>
                  <a:gd name="T3" fmla="*/ 79 h 110"/>
                  <a:gd name="T4" fmla="*/ 75 w 93"/>
                  <a:gd name="T5" fmla="*/ 101 h 110"/>
                  <a:gd name="T6" fmla="*/ 47 w 93"/>
                  <a:gd name="T7" fmla="*/ 110 h 110"/>
                  <a:gd name="T8" fmla="*/ 13 w 93"/>
                  <a:gd name="T9" fmla="*/ 95 h 110"/>
                  <a:gd name="T10" fmla="*/ 0 w 93"/>
                  <a:gd name="T11" fmla="*/ 55 h 110"/>
                  <a:gd name="T12" fmla="*/ 13 w 93"/>
                  <a:gd name="T13" fmla="*/ 15 h 110"/>
                  <a:gd name="T14" fmla="*/ 47 w 93"/>
                  <a:gd name="T15" fmla="*/ 0 h 110"/>
                  <a:gd name="T16" fmla="*/ 80 w 93"/>
                  <a:gd name="T17" fmla="*/ 14 h 110"/>
                  <a:gd name="T18" fmla="*/ 93 w 93"/>
                  <a:gd name="T19" fmla="*/ 56 h 110"/>
                  <a:gd name="T20" fmla="*/ 18 w 93"/>
                  <a:gd name="T21" fmla="*/ 56 h 110"/>
                  <a:gd name="T22" fmla="*/ 27 w 93"/>
                  <a:gd name="T23" fmla="*/ 88 h 110"/>
                  <a:gd name="T24" fmla="*/ 48 w 93"/>
                  <a:gd name="T25" fmla="*/ 96 h 110"/>
                  <a:gd name="T26" fmla="*/ 76 w 93"/>
                  <a:gd name="T27" fmla="*/ 76 h 110"/>
                  <a:gd name="T28" fmla="*/ 75 w 93"/>
                  <a:gd name="T29" fmla="*/ 44 h 110"/>
                  <a:gd name="T30" fmla="*/ 72 w 93"/>
                  <a:gd name="T31" fmla="*/ 29 h 110"/>
                  <a:gd name="T32" fmla="*/ 63 w 93"/>
                  <a:gd name="T33" fmla="*/ 17 h 110"/>
                  <a:gd name="T34" fmla="*/ 48 w 93"/>
                  <a:gd name="T35" fmla="*/ 13 h 110"/>
                  <a:gd name="T36" fmla="*/ 28 w 93"/>
                  <a:gd name="T37" fmla="*/ 21 h 110"/>
                  <a:gd name="T38" fmla="*/ 18 w 93"/>
                  <a:gd name="T39" fmla="*/ 44 h 110"/>
                  <a:gd name="T40" fmla="*/ 75 w 93"/>
                  <a:gd name="T41" fmla="*/ 4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 h="110">
                    <a:moveTo>
                      <a:pt x="76" y="76"/>
                    </a:moveTo>
                    <a:cubicBezTo>
                      <a:pt x="91" y="79"/>
                      <a:pt x="91" y="79"/>
                      <a:pt x="91" y="79"/>
                    </a:cubicBezTo>
                    <a:cubicBezTo>
                      <a:pt x="88" y="88"/>
                      <a:pt x="83" y="95"/>
                      <a:pt x="75" y="101"/>
                    </a:cubicBezTo>
                    <a:cubicBezTo>
                      <a:pt x="67" y="107"/>
                      <a:pt x="58" y="110"/>
                      <a:pt x="47" y="110"/>
                    </a:cubicBezTo>
                    <a:cubicBezTo>
                      <a:pt x="33" y="110"/>
                      <a:pt x="21" y="105"/>
                      <a:pt x="13" y="95"/>
                    </a:cubicBezTo>
                    <a:cubicBezTo>
                      <a:pt x="4" y="85"/>
                      <a:pt x="0" y="72"/>
                      <a:pt x="0" y="55"/>
                    </a:cubicBezTo>
                    <a:cubicBezTo>
                      <a:pt x="0" y="39"/>
                      <a:pt x="4" y="26"/>
                      <a:pt x="13" y="15"/>
                    </a:cubicBezTo>
                    <a:cubicBezTo>
                      <a:pt x="22" y="5"/>
                      <a:pt x="34" y="0"/>
                      <a:pt x="47" y="0"/>
                    </a:cubicBezTo>
                    <a:cubicBezTo>
                      <a:pt x="61" y="0"/>
                      <a:pt x="72" y="5"/>
                      <a:pt x="80" y="14"/>
                    </a:cubicBezTo>
                    <a:cubicBezTo>
                      <a:pt x="88" y="24"/>
                      <a:pt x="92" y="38"/>
                      <a:pt x="93" y="56"/>
                    </a:cubicBezTo>
                    <a:cubicBezTo>
                      <a:pt x="18" y="56"/>
                      <a:pt x="18" y="56"/>
                      <a:pt x="18" y="56"/>
                    </a:cubicBezTo>
                    <a:cubicBezTo>
                      <a:pt x="18" y="72"/>
                      <a:pt x="21" y="82"/>
                      <a:pt x="27" y="88"/>
                    </a:cubicBezTo>
                    <a:cubicBezTo>
                      <a:pt x="34" y="93"/>
                      <a:pt x="41" y="96"/>
                      <a:pt x="48" y="96"/>
                    </a:cubicBezTo>
                    <a:cubicBezTo>
                      <a:pt x="61" y="96"/>
                      <a:pt x="71" y="89"/>
                      <a:pt x="76" y="76"/>
                    </a:cubicBezTo>
                    <a:close/>
                    <a:moveTo>
                      <a:pt x="75" y="44"/>
                    </a:moveTo>
                    <a:cubicBezTo>
                      <a:pt x="75" y="38"/>
                      <a:pt x="74" y="33"/>
                      <a:pt x="72" y="29"/>
                    </a:cubicBezTo>
                    <a:cubicBezTo>
                      <a:pt x="70" y="24"/>
                      <a:pt x="67" y="20"/>
                      <a:pt x="63" y="17"/>
                    </a:cubicBezTo>
                    <a:cubicBezTo>
                      <a:pt x="59" y="14"/>
                      <a:pt x="54" y="13"/>
                      <a:pt x="48" y="13"/>
                    </a:cubicBezTo>
                    <a:cubicBezTo>
                      <a:pt x="40" y="13"/>
                      <a:pt x="33" y="15"/>
                      <a:pt x="28" y="21"/>
                    </a:cubicBezTo>
                    <a:cubicBezTo>
                      <a:pt x="22" y="27"/>
                      <a:pt x="19" y="35"/>
                      <a:pt x="18" y="44"/>
                    </a:cubicBezTo>
                    <a:lnTo>
                      <a:pt x="75" y="44"/>
                    </a:lnTo>
                    <a:close/>
                  </a:path>
                </a:pathLst>
              </a:custGeom>
              <a:grp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307" name="Freeform 78"/>
              <p:cNvSpPr>
                <a:spLocks/>
              </p:cNvSpPr>
              <p:nvPr/>
            </p:nvSpPr>
            <p:spPr bwMode="auto">
              <a:xfrm>
                <a:off x="4552" y="2164"/>
                <a:ext cx="120" cy="253"/>
              </a:xfrm>
              <a:custGeom>
                <a:avLst/>
                <a:gdLst>
                  <a:gd name="T0" fmla="*/ 16 w 51"/>
                  <a:gd name="T1" fmla="*/ 107 h 107"/>
                  <a:gd name="T2" fmla="*/ 0 w 51"/>
                  <a:gd name="T3" fmla="*/ 107 h 107"/>
                  <a:gd name="T4" fmla="*/ 0 w 51"/>
                  <a:gd name="T5" fmla="*/ 3 h 107"/>
                  <a:gd name="T6" fmla="*/ 14 w 51"/>
                  <a:gd name="T7" fmla="*/ 3 h 107"/>
                  <a:gd name="T8" fmla="*/ 14 w 51"/>
                  <a:gd name="T9" fmla="*/ 27 h 107"/>
                  <a:gd name="T10" fmla="*/ 29 w 51"/>
                  <a:gd name="T11" fmla="*/ 5 h 107"/>
                  <a:gd name="T12" fmla="*/ 44 w 51"/>
                  <a:gd name="T13" fmla="*/ 0 h 107"/>
                  <a:gd name="T14" fmla="*/ 51 w 51"/>
                  <a:gd name="T15" fmla="*/ 1 h 107"/>
                  <a:gd name="T16" fmla="*/ 51 w 51"/>
                  <a:gd name="T17" fmla="*/ 16 h 107"/>
                  <a:gd name="T18" fmla="*/ 47 w 51"/>
                  <a:gd name="T19" fmla="*/ 16 h 107"/>
                  <a:gd name="T20" fmla="*/ 25 w 51"/>
                  <a:gd name="T21" fmla="*/ 26 h 107"/>
                  <a:gd name="T22" fmla="*/ 16 w 51"/>
                  <a:gd name="T23" fmla="*/ 52 h 107"/>
                  <a:gd name="T24" fmla="*/ 16 w 51"/>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107">
                    <a:moveTo>
                      <a:pt x="16" y="107"/>
                    </a:moveTo>
                    <a:cubicBezTo>
                      <a:pt x="0" y="107"/>
                      <a:pt x="0" y="107"/>
                      <a:pt x="0" y="107"/>
                    </a:cubicBezTo>
                    <a:cubicBezTo>
                      <a:pt x="0" y="3"/>
                      <a:pt x="0" y="3"/>
                      <a:pt x="0" y="3"/>
                    </a:cubicBezTo>
                    <a:cubicBezTo>
                      <a:pt x="14" y="3"/>
                      <a:pt x="14" y="3"/>
                      <a:pt x="14" y="3"/>
                    </a:cubicBezTo>
                    <a:cubicBezTo>
                      <a:pt x="14" y="27"/>
                      <a:pt x="14" y="27"/>
                      <a:pt x="14" y="27"/>
                    </a:cubicBezTo>
                    <a:cubicBezTo>
                      <a:pt x="19" y="16"/>
                      <a:pt x="24" y="9"/>
                      <a:pt x="29" y="5"/>
                    </a:cubicBezTo>
                    <a:cubicBezTo>
                      <a:pt x="34" y="2"/>
                      <a:pt x="39" y="0"/>
                      <a:pt x="44" y="0"/>
                    </a:cubicBezTo>
                    <a:cubicBezTo>
                      <a:pt x="46" y="0"/>
                      <a:pt x="48" y="0"/>
                      <a:pt x="51" y="1"/>
                    </a:cubicBezTo>
                    <a:cubicBezTo>
                      <a:pt x="51" y="16"/>
                      <a:pt x="51" y="16"/>
                      <a:pt x="51" y="16"/>
                    </a:cubicBezTo>
                    <a:cubicBezTo>
                      <a:pt x="47" y="16"/>
                      <a:pt x="47" y="16"/>
                      <a:pt x="47" y="16"/>
                    </a:cubicBezTo>
                    <a:cubicBezTo>
                      <a:pt x="39" y="16"/>
                      <a:pt x="31" y="19"/>
                      <a:pt x="25" y="26"/>
                    </a:cubicBezTo>
                    <a:cubicBezTo>
                      <a:pt x="20" y="32"/>
                      <a:pt x="16" y="41"/>
                      <a:pt x="16" y="52"/>
                    </a:cubicBezTo>
                    <a:lnTo>
                      <a:pt x="16" y="107"/>
                    </a:lnTo>
                    <a:close/>
                  </a:path>
                </a:pathLst>
              </a:custGeom>
              <a:grp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308" name="Freeform 79"/>
              <p:cNvSpPr>
                <a:spLocks/>
              </p:cNvSpPr>
              <p:nvPr/>
            </p:nvSpPr>
            <p:spPr bwMode="auto">
              <a:xfrm>
                <a:off x="4689" y="2171"/>
                <a:ext cx="210" cy="246"/>
              </a:xfrm>
              <a:custGeom>
                <a:avLst/>
                <a:gdLst>
                  <a:gd name="T0" fmla="*/ 210 w 210"/>
                  <a:gd name="T1" fmla="*/ 0 h 246"/>
                  <a:gd name="T2" fmla="*/ 125 w 210"/>
                  <a:gd name="T3" fmla="*/ 246 h 246"/>
                  <a:gd name="T4" fmla="*/ 87 w 210"/>
                  <a:gd name="T5" fmla="*/ 246 h 246"/>
                  <a:gd name="T6" fmla="*/ 0 w 210"/>
                  <a:gd name="T7" fmla="*/ 0 h 246"/>
                  <a:gd name="T8" fmla="*/ 40 w 210"/>
                  <a:gd name="T9" fmla="*/ 0 h 246"/>
                  <a:gd name="T10" fmla="*/ 109 w 210"/>
                  <a:gd name="T11" fmla="*/ 199 h 246"/>
                  <a:gd name="T12" fmla="*/ 177 w 210"/>
                  <a:gd name="T13" fmla="*/ 0 h 246"/>
                  <a:gd name="T14" fmla="*/ 210 w 210"/>
                  <a:gd name="T15" fmla="*/ 0 h 2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246">
                    <a:moveTo>
                      <a:pt x="210" y="0"/>
                    </a:moveTo>
                    <a:lnTo>
                      <a:pt x="125" y="246"/>
                    </a:lnTo>
                    <a:lnTo>
                      <a:pt x="87" y="246"/>
                    </a:lnTo>
                    <a:lnTo>
                      <a:pt x="0" y="0"/>
                    </a:lnTo>
                    <a:lnTo>
                      <a:pt x="40" y="0"/>
                    </a:lnTo>
                    <a:lnTo>
                      <a:pt x="109" y="199"/>
                    </a:lnTo>
                    <a:lnTo>
                      <a:pt x="177" y="0"/>
                    </a:lnTo>
                    <a:lnTo>
                      <a:pt x="210" y="0"/>
                    </a:lnTo>
                    <a:close/>
                  </a:path>
                </a:pathLst>
              </a:custGeom>
              <a:grp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309" name="Freeform 80"/>
              <p:cNvSpPr>
                <a:spLocks noEditPoints="1"/>
              </p:cNvSpPr>
              <p:nvPr/>
            </p:nvSpPr>
            <p:spPr bwMode="auto">
              <a:xfrm>
                <a:off x="4935" y="2086"/>
                <a:ext cx="40" cy="331"/>
              </a:xfrm>
              <a:custGeom>
                <a:avLst/>
                <a:gdLst>
                  <a:gd name="T0" fmla="*/ 40 w 40"/>
                  <a:gd name="T1" fmla="*/ 0 h 331"/>
                  <a:gd name="T2" fmla="*/ 40 w 40"/>
                  <a:gd name="T3" fmla="*/ 43 h 331"/>
                  <a:gd name="T4" fmla="*/ 0 w 40"/>
                  <a:gd name="T5" fmla="*/ 43 h 331"/>
                  <a:gd name="T6" fmla="*/ 0 w 40"/>
                  <a:gd name="T7" fmla="*/ 0 h 331"/>
                  <a:gd name="T8" fmla="*/ 40 w 40"/>
                  <a:gd name="T9" fmla="*/ 0 h 331"/>
                  <a:gd name="T10" fmla="*/ 40 w 40"/>
                  <a:gd name="T11" fmla="*/ 85 h 331"/>
                  <a:gd name="T12" fmla="*/ 40 w 40"/>
                  <a:gd name="T13" fmla="*/ 331 h 331"/>
                  <a:gd name="T14" fmla="*/ 2 w 40"/>
                  <a:gd name="T15" fmla="*/ 331 h 331"/>
                  <a:gd name="T16" fmla="*/ 2 w 40"/>
                  <a:gd name="T17" fmla="*/ 85 h 331"/>
                  <a:gd name="T18" fmla="*/ 40 w 40"/>
                  <a:gd name="T19" fmla="*/ 85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331">
                    <a:moveTo>
                      <a:pt x="40" y="0"/>
                    </a:moveTo>
                    <a:lnTo>
                      <a:pt x="40" y="43"/>
                    </a:lnTo>
                    <a:lnTo>
                      <a:pt x="0" y="43"/>
                    </a:lnTo>
                    <a:lnTo>
                      <a:pt x="0" y="0"/>
                    </a:lnTo>
                    <a:lnTo>
                      <a:pt x="40" y="0"/>
                    </a:lnTo>
                    <a:close/>
                    <a:moveTo>
                      <a:pt x="40" y="85"/>
                    </a:moveTo>
                    <a:lnTo>
                      <a:pt x="40" y="331"/>
                    </a:lnTo>
                    <a:lnTo>
                      <a:pt x="2" y="331"/>
                    </a:lnTo>
                    <a:lnTo>
                      <a:pt x="2" y="85"/>
                    </a:lnTo>
                    <a:lnTo>
                      <a:pt x="40" y="85"/>
                    </a:lnTo>
                    <a:close/>
                  </a:path>
                </a:pathLst>
              </a:custGeom>
              <a:grp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310" name="Freeform 81"/>
              <p:cNvSpPr>
                <a:spLocks/>
              </p:cNvSpPr>
              <p:nvPr/>
            </p:nvSpPr>
            <p:spPr bwMode="auto">
              <a:xfrm>
                <a:off x="5022" y="2164"/>
                <a:ext cx="198" cy="260"/>
              </a:xfrm>
              <a:custGeom>
                <a:avLst/>
                <a:gdLst>
                  <a:gd name="T0" fmla="*/ 70 w 84"/>
                  <a:gd name="T1" fmla="*/ 70 h 110"/>
                  <a:gd name="T2" fmla="*/ 84 w 84"/>
                  <a:gd name="T3" fmla="*/ 73 h 110"/>
                  <a:gd name="T4" fmla="*/ 71 w 84"/>
                  <a:gd name="T5" fmla="*/ 100 h 110"/>
                  <a:gd name="T6" fmla="*/ 44 w 84"/>
                  <a:gd name="T7" fmla="*/ 110 h 110"/>
                  <a:gd name="T8" fmla="*/ 12 w 84"/>
                  <a:gd name="T9" fmla="*/ 94 h 110"/>
                  <a:gd name="T10" fmla="*/ 0 w 84"/>
                  <a:gd name="T11" fmla="*/ 55 h 110"/>
                  <a:gd name="T12" fmla="*/ 12 w 84"/>
                  <a:gd name="T13" fmla="*/ 16 h 110"/>
                  <a:gd name="T14" fmla="*/ 44 w 84"/>
                  <a:gd name="T15" fmla="*/ 0 h 110"/>
                  <a:gd name="T16" fmla="*/ 72 w 84"/>
                  <a:gd name="T17" fmla="*/ 10 h 110"/>
                  <a:gd name="T18" fmla="*/ 84 w 84"/>
                  <a:gd name="T19" fmla="*/ 36 h 110"/>
                  <a:gd name="T20" fmla="*/ 70 w 84"/>
                  <a:gd name="T21" fmla="*/ 39 h 110"/>
                  <a:gd name="T22" fmla="*/ 45 w 84"/>
                  <a:gd name="T23" fmla="*/ 14 h 110"/>
                  <a:gd name="T24" fmla="*/ 25 w 84"/>
                  <a:gd name="T25" fmla="*/ 25 h 110"/>
                  <a:gd name="T26" fmla="*/ 17 w 84"/>
                  <a:gd name="T27" fmla="*/ 54 h 110"/>
                  <a:gd name="T28" fmla="*/ 24 w 84"/>
                  <a:gd name="T29" fmla="*/ 85 h 110"/>
                  <a:gd name="T30" fmla="*/ 44 w 84"/>
                  <a:gd name="T31" fmla="*/ 96 h 110"/>
                  <a:gd name="T32" fmla="*/ 70 w 84"/>
                  <a:gd name="T33" fmla="*/ 7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 h="110">
                    <a:moveTo>
                      <a:pt x="70" y="70"/>
                    </a:moveTo>
                    <a:cubicBezTo>
                      <a:pt x="84" y="73"/>
                      <a:pt x="84" y="73"/>
                      <a:pt x="84" y="73"/>
                    </a:cubicBezTo>
                    <a:cubicBezTo>
                      <a:pt x="82" y="84"/>
                      <a:pt x="78" y="93"/>
                      <a:pt x="71" y="100"/>
                    </a:cubicBezTo>
                    <a:cubicBezTo>
                      <a:pt x="64" y="106"/>
                      <a:pt x="55" y="110"/>
                      <a:pt x="44" y="110"/>
                    </a:cubicBezTo>
                    <a:cubicBezTo>
                      <a:pt x="30" y="110"/>
                      <a:pt x="19" y="104"/>
                      <a:pt x="12" y="94"/>
                    </a:cubicBezTo>
                    <a:cubicBezTo>
                      <a:pt x="4" y="83"/>
                      <a:pt x="0" y="70"/>
                      <a:pt x="0" y="55"/>
                    </a:cubicBezTo>
                    <a:cubicBezTo>
                      <a:pt x="0" y="39"/>
                      <a:pt x="4" y="26"/>
                      <a:pt x="12" y="16"/>
                    </a:cubicBezTo>
                    <a:cubicBezTo>
                      <a:pt x="20" y="5"/>
                      <a:pt x="31" y="0"/>
                      <a:pt x="44" y="0"/>
                    </a:cubicBezTo>
                    <a:cubicBezTo>
                      <a:pt x="56" y="0"/>
                      <a:pt x="65" y="4"/>
                      <a:pt x="72" y="10"/>
                    </a:cubicBezTo>
                    <a:cubicBezTo>
                      <a:pt x="78" y="17"/>
                      <a:pt x="83" y="26"/>
                      <a:pt x="84" y="36"/>
                    </a:cubicBezTo>
                    <a:cubicBezTo>
                      <a:pt x="70" y="39"/>
                      <a:pt x="70" y="39"/>
                      <a:pt x="70" y="39"/>
                    </a:cubicBezTo>
                    <a:cubicBezTo>
                      <a:pt x="67" y="22"/>
                      <a:pt x="59" y="14"/>
                      <a:pt x="45" y="14"/>
                    </a:cubicBezTo>
                    <a:cubicBezTo>
                      <a:pt x="36" y="14"/>
                      <a:pt x="29" y="17"/>
                      <a:pt x="25" y="25"/>
                    </a:cubicBezTo>
                    <a:cubicBezTo>
                      <a:pt x="20" y="32"/>
                      <a:pt x="17" y="42"/>
                      <a:pt x="17" y="54"/>
                    </a:cubicBezTo>
                    <a:cubicBezTo>
                      <a:pt x="17" y="68"/>
                      <a:pt x="20" y="78"/>
                      <a:pt x="24" y="85"/>
                    </a:cubicBezTo>
                    <a:cubicBezTo>
                      <a:pt x="29" y="92"/>
                      <a:pt x="36" y="96"/>
                      <a:pt x="44" y="96"/>
                    </a:cubicBezTo>
                    <a:cubicBezTo>
                      <a:pt x="58" y="96"/>
                      <a:pt x="66" y="88"/>
                      <a:pt x="70" y="70"/>
                    </a:cubicBezTo>
                    <a:close/>
                  </a:path>
                </a:pathLst>
              </a:custGeom>
              <a:grp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311" name="Freeform 82"/>
              <p:cNvSpPr>
                <a:spLocks noEditPoints="1"/>
              </p:cNvSpPr>
              <p:nvPr/>
            </p:nvSpPr>
            <p:spPr bwMode="auto">
              <a:xfrm>
                <a:off x="5246" y="2164"/>
                <a:ext cx="220" cy="260"/>
              </a:xfrm>
              <a:custGeom>
                <a:avLst/>
                <a:gdLst>
                  <a:gd name="T0" fmla="*/ 76 w 93"/>
                  <a:gd name="T1" fmla="*/ 76 h 110"/>
                  <a:gd name="T2" fmla="*/ 91 w 93"/>
                  <a:gd name="T3" fmla="*/ 79 h 110"/>
                  <a:gd name="T4" fmla="*/ 75 w 93"/>
                  <a:gd name="T5" fmla="*/ 101 h 110"/>
                  <a:gd name="T6" fmla="*/ 47 w 93"/>
                  <a:gd name="T7" fmla="*/ 110 h 110"/>
                  <a:gd name="T8" fmla="*/ 13 w 93"/>
                  <a:gd name="T9" fmla="*/ 95 h 110"/>
                  <a:gd name="T10" fmla="*/ 0 w 93"/>
                  <a:gd name="T11" fmla="*/ 55 h 110"/>
                  <a:gd name="T12" fmla="*/ 14 w 93"/>
                  <a:gd name="T13" fmla="*/ 15 h 110"/>
                  <a:gd name="T14" fmla="*/ 48 w 93"/>
                  <a:gd name="T15" fmla="*/ 0 h 110"/>
                  <a:gd name="T16" fmla="*/ 80 w 93"/>
                  <a:gd name="T17" fmla="*/ 14 h 110"/>
                  <a:gd name="T18" fmla="*/ 93 w 93"/>
                  <a:gd name="T19" fmla="*/ 56 h 110"/>
                  <a:gd name="T20" fmla="*/ 18 w 93"/>
                  <a:gd name="T21" fmla="*/ 56 h 110"/>
                  <a:gd name="T22" fmla="*/ 28 w 93"/>
                  <a:gd name="T23" fmla="*/ 88 h 110"/>
                  <a:gd name="T24" fmla="*/ 49 w 93"/>
                  <a:gd name="T25" fmla="*/ 96 h 110"/>
                  <a:gd name="T26" fmla="*/ 76 w 93"/>
                  <a:gd name="T27" fmla="*/ 76 h 110"/>
                  <a:gd name="T28" fmla="*/ 75 w 93"/>
                  <a:gd name="T29" fmla="*/ 44 h 110"/>
                  <a:gd name="T30" fmla="*/ 73 w 93"/>
                  <a:gd name="T31" fmla="*/ 29 h 110"/>
                  <a:gd name="T32" fmla="*/ 64 w 93"/>
                  <a:gd name="T33" fmla="*/ 17 h 110"/>
                  <a:gd name="T34" fmla="*/ 48 w 93"/>
                  <a:gd name="T35" fmla="*/ 13 h 110"/>
                  <a:gd name="T36" fmla="*/ 28 w 93"/>
                  <a:gd name="T37" fmla="*/ 21 h 110"/>
                  <a:gd name="T38" fmla="*/ 19 w 93"/>
                  <a:gd name="T39" fmla="*/ 44 h 110"/>
                  <a:gd name="T40" fmla="*/ 75 w 93"/>
                  <a:gd name="T41" fmla="*/ 4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 h="110">
                    <a:moveTo>
                      <a:pt x="76" y="76"/>
                    </a:moveTo>
                    <a:cubicBezTo>
                      <a:pt x="91" y="79"/>
                      <a:pt x="91" y="79"/>
                      <a:pt x="91" y="79"/>
                    </a:cubicBezTo>
                    <a:cubicBezTo>
                      <a:pt x="89" y="88"/>
                      <a:pt x="83" y="95"/>
                      <a:pt x="75" y="101"/>
                    </a:cubicBezTo>
                    <a:cubicBezTo>
                      <a:pt x="67" y="107"/>
                      <a:pt x="58" y="110"/>
                      <a:pt x="47" y="110"/>
                    </a:cubicBezTo>
                    <a:cubicBezTo>
                      <a:pt x="33" y="110"/>
                      <a:pt x="22" y="105"/>
                      <a:pt x="13" y="95"/>
                    </a:cubicBezTo>
                    <a:cubicBezTo>
                      <a:pt x="4" y="85"/>
                      <a:pt x="0" y="72"/>
                      <a:pt x="0" y="55"/>
                    </a:cubicBezTo>
                    <a:cubicBezTo>
                      <a:pt x="0" y="39"/>
                      <a:pt x="5" y="26"/>
                      <a:pt x="14" y="15"/>
                    </a:cubicBezTo>
                    <a:cubicBezTo>
                      <a:pt x="23" y="5"/>
                      <a:pt x="34" y="0"/>
                      <a:pt x="48" y="0"/>
                    </a:cubicBezTo>
                    <a:cubicBezTo>
                      <a:pt x="61" y="0"/>
                      <a:pt x="72" y="5"/>
                      <a:pt x="80" y="14"/>
                    </a:cubicBezTo>
                    <a:cubicBezTo>
                      <a:pt x="89" y="24"/>
                      <a:pt x="93" y="38"/>
                      <a:pt x="93" y="56"/>
                    </a:cubicBezTo>
                    <a:cubicBezTo>
                      <a:pt x="18" y="56"/>
                      <a:pt x="18" y="56"/>
                      <a:pt x="18" y="56"/>
                    </a:cubicBezTo>
                    <a:cubicBezTo>
                      <a:pt x="18" y="72"/>
                      <a:pt x="21" y="82"/>
                      <a:pt x="28" y="88"/>
                    </a:cubicBezTo>
                    <a:cubicBezTo>
                      <a:pt x="34" y="93"/>
                      <a:pt x="41" y="96"/>
                      <a:pt x="49" y="96"/>
                    </a:cubicBezTo>
                    <a:cubicBezTo>
                      <a:pt x="62" y="96"/>
                      <a:pt x="71" y="89"/>
                      <a:pt x="76" y="76"/>
                    </a:cubicBezTo>
                    <a:close/>
                    <a:moveTo>
                      <a:pt x="75" y="44"/>
                    </a:moveTo>
                    <a:cubicBezTo>
                      <a:pt x="75" y="38"/>
                      <a:pt x="74" y="33"/>
                      <a:pt x="73" y="29"/>
                    </a:cubicBezTo>
                    <a:cubicBezTo>
                      <a:pt x="71" y="24"/>
                      <a:pt x="68" y="20"/>
                      <a:pt x="64" y="17"/>
                    </a:cubicBezTo>
                    <a:cubicBezTo>
                      <a:pt x="59" y="14"/>
                      <a:pt x="54" y="13"/>
                      <a:pt x="48" y="13"/>
                    </a:cubicBezTo>
                    <a:cubicBezTo>
                      <a:pt x="40" y="13"/>
                      <a:pt x="34" y="15"/>
                      <a:pt x="28" y="21"/>
                    </a:cubicBezTo>
                    <a:cubicBezTo>
                      <a:pt x="22" y="27"/>
                      <a:pt x="19" y="35"/>
                      <a:pt x="19" y="44"/>
                    </a:cubicBezTo>
                    <a:lnTo>
                      <a:pt x="75" y="44"/>
                    </a:lnTo>
                    <a:close/>
                  </a:path>
                </a:pathLst>
              </a:custGeom>
              <a:grp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312" name="Freeform 83"/>
              <p:cNvSpPr>
                <a:spLocks/>
              </p:cNvSpPr>
              <p:nvPr/>
            </p:nvSpPr>
            <p:spPr bwMode="auto">
              <a:xfrm>
                <a:off x="5483" y="2164"/>
                <a:ext cx="210" cy="260"/>
              </a:xfrm>
              <a:custGeom>
                <a:avLst/>
                <a:gdLst>
                  <a:gd name="T0" fmla="*/ 0 w 89"/>
                  <a:gd name="T1" fmla="*/ 80 h 110"/>
                  <a:gd name="T2" fmla="*/ 16 w 89"/>
                  <a:gd name="T3" fmla="*/ 77 h 110"/>
                  <a:gd name="T4" fmla="*/ 48 w 89"/>
                  <a:gd name="T5" fmla="*/ 96 h 110"/>
                  <a:gd name="T6" fmla="*/ 65 w 89"/>
                  <a:gd name="T7" fmla="*/ 92 h 110"/>
                  <a:gd name="T8" fmla="*/ 72 w 89"/>
                  <a:gd name="T9" fmla="*/ 79 h 110"/>
                  <a:gd name="T10" fmla="*/ 54 w 89"/>
                  <a:gd name="T11" fmla="*/ 64 h 110"/>
                  <a:gd name="T12" fmla="*/ 32 w 89"/>
                  <a:gd name="T13" fmla="*/ 59 h 110"/>
                  <a:gd name="T14" fmla="*/ 12 w 89"/>
                  <a:gd name="T15" fmla="*/ 50 h 110"/>
                  <a:gd name="T16" fmla="*/ 4 w 89"/>
                  <a:gd name="T17" fmla="*/ 31 h 110"/>
                  <a:gd name="T18" fmla="*/ 15 w 89"/>
                  <a:gd name="T19" fmla="*/ 9 h 110"/>
                  <a:gd name="T20" fmla="*/ 43 w 89"/>
                  <a:gd name="T21" fmla="*/ 0 h 110"/>
                  <a:gd name="T22" fmla="*/ 84 w 89"/>
                  <a:gd name="T23" fmla="*/ 27 h 110"/>
                  <a:gd name="T24" fmla="*/ 69 w 89"/>
                  <a:gd name="T25" fmla="*/ 30 h 110"/>
                  <a:gd name="T26" fmla="*/ 43 w 89"/>
                  <a:gd name="T27" fmla="*/ 14 h 110"/>
                  <a:gd name="T28" fmla="*/ 27 w 89"/>
                  <a:gd name="T29" fmla="*/ 18 h 110"/>
                  <a:gd name="T30" fmla="*/ 21 w 89"/>
                  <a:gd name="T31" fmla="*/ 29 h 110"/>
                  <a:gd name="T32" fmla="*/ 37 w 89"/>
                  <a:gd name="T33" fmla="*/ 43 h 110"/>
                  <a:gd name="T34" fmla="*/ 57 w 89"/>
                  <a:gd name="T35" fmla="*/ 47 h 110"/>
                  <a:gd name="T36" fmla="*/ 89 w 89"/>
                  <a:gd name="T37" fmla="*/ 78 h 110"/>
                  <a:gd name="T38" fmla="*/ 77 w 89"/>
                  <a:gd name="T39" fmla="*/ 101 h 110"/>
                  <a:gd name="T40" fmla="*/ 46 w 89"/>
                  <a:gd name="T41" fmla="*/ 110 h 110"/>
                  <a:gd name="T42" fmla="*/ 0 w 89"/>
                  <a:gd name="T43" fmla="*/ 8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9" h="110">
                    <a:moveTo>
                      <a:pt x="0" y="80"/>
                    </a:moveTo>
                    <a:cubicBezTo>
                      <a:pt x="16" y="77"/>
                      <a:pt x="16" y="77"/>
                      <a:pt x="16" y="77"/>
                    </a:cubicBezTo>
                    <a:cubicBezTo>
                      <a:pt x="19" y="90"/>
                      <a:pt x="30" y="96"/>
                      <a:pt x="48" y="96"/>
                    </a:cubicBezTo>
                    <a:cubicBezTo>
                      <a:pt x="55" y="96"/>
                      <a:pt x="60" y="95"/>
                      <a:pt x="65" y="92"/>
                    </a:cubicBezTo>
                    <a:cubicBezTo>
                      <a:pt x="70" y="89"/>
                      <a:pt x="72" y="84"/>
                      <a:pt x="72" y="79"/>
                    </a:cubicBezTo>
                    <a:cubicBezTo>
                      <a:pt x="72" y="71"/>
                      <a:pt x="66" y="66"/>
                      <a:pt x="54" y="64"/>
                    </a:cubicBezTo>
                    <a:cubicBezTo>
                      <a:pt x="32" y="59"/>
                      <a:pt x="32" y="59"/>
                      <a:pt x="32" y="59"/>
                    </a:cubicBezTo>
                    <a:cubicBezTo>
                      <a:pt x="24" y="58"/>
                      <a:pt x="17" y="55"/>
                      <a:pt x="12" y="50"/>
                    </a:cubicBezTo>
                    <a:cubicBezTo>
                      <a:pt x="7" y="45"/>
                      <a:pt x="4" y="39"/>
                      <a:pt x="4" y="31"/>
                    </a:cubicBezTo>
                    <a:cubicBezTo>
                      <a:pt x="4" y="22"/>
                      <a:pt x="8" y="15"/>
                      <a:pt x="15" y="9"/>
                    </a:cubicBezTo>
                    <a:cubicBezTo>
                      <a:pt x="22" y="3"/>
                      <a:pt x="31" y="0"/>
                      <a:pt x="43" y="0"/>
                    </a:cubicBezTo>
                    <a:cubicBezTo>
                      <a:pt x="65" y="0"/>
                      <a:pt x="79" y="9"/>
                      <a:pt x="84" y="27"/>
                    </a:cubicBezTo>
                    <a:cubicBezTo>
                      <a:pt x="69" y="30"/>
                      <a:pt x="69" y="30"/>
                      <a:pt x="69" y="30"/>
                    </a:cubicBezTo>
                    <a:cubicBezTo>
                      <a:pt x="65" y="19"/>
                      <a:pt x="57" y="14"/>
                      <a:pt x="43" y="14"/>
                    </a:cubicBezTo>
                    <a:cubicBezTo>
                      <a:pt x="37" y="14"/>
                      <a:pt x="31" y="15"/>
                      <a:pt x="27" y="18"/>
                    </a:cubicBezTo>
                    <a:cubicBezTo>
                      <a:pt x="23" y="20"/>
                      <a:pt x="21" y="24"/>
                      <a:pt x="21" y="29"/>
                    </a:cubicBezTo>
                    <a:cubicBezTo>
                      <a:pt x="21" y="37"/>
                      <a:pt x="26" y="41"/>
                      <a:pt x="37" y="43"/>
                    </a:cubicBezTo>
                    <a:cubicBezTo>
                      <a:pt x="57" y="47"/>
                      <a:pt x="57" y="47"/>
                      <a:pt x="57" y="47"/>
                    </a:cubicBezTo>
                    <a:cubicBezTo>
                      <a:pt x="78" y="51"/>
                      <a:pt x="89" y="61"/>
                      <a:pt x="89" y="78"/>
                    </a:cubicBezTo>
                    <a:cubicBezTo>
                      <a:pt x="89" y="87"/>
                      <a:pt x="85" y="95"/>
                      <a:pt x="77" y="101"/>
                    </a:cubicBezTo>
                    <a:cubicBezTo>
                      <a:pt x="69" y="107"/>
                      <a:pt x="59" y="110"/>
                      <a:pt x="46" y="110"/>
                    </a:cubicBezTo>
                    <a:cubicBezTo>
                      <a:pt x="21" y="110"/>
                      <a:pt x="6" y="100"/>
                      <a:pt x="0" y="80"/>
                    </a:cubicBezTo>
                    <a:close/>
                  </a:path>
                </a:pathLst>
              </a:custGeom>
              <a:grp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grpSp>
        <p:grpSp>
          <p:nvGrpSpPr>
            <p:cNvPr id="267" name="Group 87"/>
            <p:cNvGrpSpPr>
              <a:grpSpLocks noChangeAspect="1"/>
            </p:cNvGrpSpPr>
            <p:nvPr/>
          </p:nvGrpSpPr>
          <p:grpSpPr bwMode="auto">
            <a:xfrm>
              <a:off x="5620847" y="4559151"/>
              <a:ext cx="1095567" cy="366691"/>
              <a:chOff x="2027" y="1331"/>
              <a:chExt cx="1703" cy="570"/>
            </a:xfrm>
            <a:solidFill>
              <a:schemeClr val="accent4">
                <a:lumMod val="50000"/>
              </a:schemeClr>
            </a:solidFill>
          </p:grpSpPr>
          <p:sp>
            <p:nvSpPr>
              <p:cNvPr id="268" name="Freeform 88"/>
              <p:cNvSpPr>
                <a:spLocks/>
              </p:cNvSpPr>
              <p:nvPr/>
            </p:nvSpPr>
            <p:spPr bwMode="auto">
              <a:xfrm>
                <a:off x="3288" y="1339"/>
                <a:ext cx="140" cy="387"/>
              </a:xfrm>
              <a:custGeom>
                <a:avLst/>
                <a:gdLst>
                  <a:gd name="T0" fmla="*/ 18 w 59"/>
                  <a:gd name="T1" fmla="*/ 0 h 164"/>
                  <a:gd name="T2" fmla="*/ 50 w 59"/>
                  <a:gd name="T3" fmla="*/ 0 h 164"/>
                  <a:gd name="T4" fmla="*/ 42 w 59"/>
                  <a:gd name="T5" fmla="*/ 7 h 164"/>
                  <a:gd name="T6" fmla="*/ 40 w 59"/>
                  <a:gd name="T7" fmla="*/ 17 h 164"/>
                  <a:gd name="T8" fmla="*/ 39 w 59"/>
                  <a:gd name="T9" fmla="*/ 147 h 164"/>
                  <a:gd name="T10" fmla="*/ 59 w 59"/>
                  <a:gd name="T11" fmla="*/ 157 h 164"/>
                  <a:gd name="T12" fmla="*/ 50 w 59"/>
                  <a:gd name="T13" fmla="*/ 164 h 164"/>
                  <a:gd name="T14" fmla="*/ 10 w 59"/>
                  <a:gd name="T15" fmla="*/ 164 h 164"/>
                  <a:gd name="T16" fmla="*/ 17 w 59"/>
                  <a:gd name="T17" fmla="*/ 142 h 164"/>
                  <a:gd name="T18" fmla="*/ 18 w 59"/>
                  <a:gd name="T19" fmla="*/ 10 h 164"/>
                  <a:gd name="T20" fmla="*/ 0 w 59"/>
                  <a:gd name="T21" fmla="*/ 10 h 164"/>
                  <a:gd name="T22" fmla="*/ 18 w 59"/>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164">
                    <a:moveTo>
                      <a:pt x="18" y="0"/>
                    </a:moveTo>
                    <a:cubicBezTo>
                      <a:pt x="29" y="0"/>
                      <a:pt x="39" y="0"/>
                      <a:pt x="50" y="0"/>
                    </a:cubicBezTo>
                    <a:cubicBezTo>
                      <a:pt x="46" y="3"/>
                      <a:pt x="44" y="4"/>
                      <a:pt x="42" y="7"/>
                    </a:cubicBezTo>
                    <a:cubicBezTo>
                      <a:pt x="41" y="9"/>
                      <a:pt x="41" y="13"/>
                      <a:pt x="40" y="17"/>
                    </a:cubicBezTo>
                    <a:cubicBezTo>
                      <a:pt x="38" y="60"/>
                      <a:pt x="40" y="104"/>
                      <a:pt x="39" y="147"/>
                    </a:cubicBezTo>
                    <a:cubicBezTo>
                      <a:pt x="39" y="158"/>
                      <a:pt x="44" y="157"/>
                      <a:pt x="59" y="157"/>
                    </a:cubicBezTo>
                    <a:cubicBezTo>
                      <a:pt x="57" y="159"/>
                      <a:pt x="53" y="162"/>
                      <a:pt x="50" y="164"/>
                    </a:cubicBezTo>
                    <a:cubicBezTo>
                      <a:pt x="37" y="164"/>
                      <a:pt x="23" y="164"/>
                      <a:pt x="10" y="164"/>
                    </a:cubicBezTo>
                    <a:cubicBezTo>
                      <a:pt x="15" y="158"/>
                      <a:pt x="18" y="155"/>
                      <a:pt x="17" y="142"/>
                    </a:cubicBezTo>
                    <a:cubicBezTo>
                      <a:pt x="17" y="97"/>
                      <a:pt x="16" y="53"/>
                      <a:pt x="18" y="10"/>
                    </a:cubicBezTo>
                    <a:cubicBezTo>
                      <a:pt x="12" y="10"/>
                      <a:pt x="6" y="10"/>
                      <a:pt x="0" y="10"/>
                    </a:cubicBezTo>
                    <a:cubicBezTo>
                      <a:pt x="6" y="7"/>
                      <a:pt x="12" y="3"/>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269" name="Freeform 89"/>
              <p:cNvSpPr>
                <a:spLocks/>
              </p:cNvSpPr>
              <p:nvPr/>
            </p:nvSpPr>
            <p:spPr bwMode="auto">
              <a:xfrm>
                <a:off x="3659" y="1471"/>
                <a:ext cx="28" cy="31"/>
              </a:xfrm>
              <a:custGeom>
                <a:avLst/>
                <a:gdLst>
                  <a:gd name="T0" fmla="*/ 1 w 12"/>
                  <a:gd name="T1" fmla="*/ 0 h 13"/>
                  <a:gd name="T2" fmla="*/ 12 w 12"/>
                  <a:gd name="T3" fmla="*/ 0 h 13"/>
                  <a:gd name="T4" fmla="*/ 12 w 12"/>
                  <a:gd name="T5" fmla="*/ 2 h 13"/>
                  <a:gd name="T6" fmla="*/ 11 w 12"/>
                  <a:gd name="T7" fmla="*/ 2 h 13"/>
                  <a:gd name="T8" fmla="*/ 11 w 12"/>
                  <a:gd name="T9" fmla="*/ 1 h 13"/>
                  <a:gd name="T10" fmla="*/ 8 w 12"/>
                  <a:gd name="T11" fmla="*/ 1 h 13"/>
                  <a:gd name="T12" fmla="*/ 8 w 12"/>
                  <a:gd name="T13" fmla="*/ 11 h 13"/>
                  <a:gd name="T14" fmla="*/ 10 w 12"/>
                  <a:gd name="T15" fmla="*/ 13 h 13"/>
                  <a:gd name="T16" fmla="*/ 9 w 12"/>
                  <a:gd name="T17" fmla="*/ 13 h 13"/>
                  <a:gd name="T18" fmla="*/ 3 w 12"/>
                  <a:gd name="T19" fmla="*/ 13 h 13"/>
                  <a:gd name="T20" fmla="*/ 4 w 12"/>
                  <a:gd name="T21" fmla="*/ 10 h 13"/>
                  <a:gd name="T22" fmla="*/ 5 w 12"/>
                  <a:gd name="T23" fmla="*/ 0 h 13"/>
                  <a:gd name="T24" fmla="*/ 2 w 12"/>
                  <a:gd name="T25" fmla="*/ 1 h 13"/>
                  <a:gd name="T26" fmla="*/ 1 w 12"/>
                  <a:gd name="T27" fmla="*/ 2 h 13"/>
                  <a:gd name="T28" fmla="*/ 0 w 12"/>
                  <a:gd name="T29" fmla="*/ 2 h 13"/>
                  <a:gd name="T30" fmla="*/ 1 w 12"/>
                  <a:gd name="T3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13">
                    <a:moveTo>
                      <a:pt x="1" y="0"/>
                    </a:moveTo>
                    <a:cubicBezTo>
                      <a:pt x="2" y="0"/>
                      <a:pt x="11" y="0"/>
                      <a:pt x="12" y="0"/>
                    </a:cubicBezTo>
                    <a:cubicBezTo>
                      <a:pt x="12" y="2"/>
                      <a:pt x="12" y="2"/>
                      <a:pt x="12" y="2"/>
                    </a:cubicBezTo>
                    <a:cubicBezTo>
                      <a:pt x="11" y="2"/>
                      <a:pt x="11" y="2"/>
                      <a:pt x="11" y="2"/>
                    </a:cubicBezTo>
                    <a:cubicBezTo>
                      <a:pt x="11" y="1"/>
                      <a:pt x="11" y="1"/>
                      <a:pt x="11" y="1"/>
                    </a:cubicBezTo>
                    <a:cubicBezTo>
                      <a:pt x="8" y="1"/>
                      <a:pt x="8" y="1"/>
                      <a:pt x="8" y="1"/>
                    </a:cubicBezTo>
                    <a:cubicBezTo>
                      <a:pt x="8" y="3"/>
                      <a:pt x="8" y="8"/>
                      <a:pt x="8" y="11"/>
                    </a:cubicBezTo>
                    <a:cubicBezTo>
                      <a:pt x="8" y="12"/>
                      <a:pt x="9" y="12"/>
                      <a:pt x="10" y="13"/>
                    </a:cubicBezTo>
                    <a:cubicBezTo>
                      <a:pt x="9" y="13"/>
                      <a:pt x="9" y="13"/>
                      <a:pt x="9" y="13"/>
                    </a:cubicBezTo>
                    <a:cubicBezTo>
                      <a:pt x="7" y="13"/>
                      <a:pt x="5" y="13"/>
                      <a:pt x="3" y="13"/>
                    </a:cubicBezTo>
                    <a:cubicBezTo>
                      <a:pt x="4" y="13"/>
                      <a:pt x="5" y="12"/>
                      <a:pt x="4" y="10"/>
                    </a:cubicBezTo>
                    <a:cubicBezTo>
                      <a:pt x="4" y="7"/>
                      <a:pt x="5" y="3"/>
                      <a:pt x="5" y="0"/>
                    </a:cubicBezTo>
                    <a:cubicBezTo>
                      <a:pt x="4" y="0"/>
                      <a:pt x="3" y="1"/>
                      <a:pt x="2" y="1"/>
                    </a:cubicBezTo>
                    <a:cubicBezTo>
                      <a:pt x="2" y="1"/>
                      <a:pt x="1" y="1"/>
                      <a:pt x="1" y="2"/>
                    </a:cubicBezTo>
                    <a:cubicBezTo>
                      <a:pt x="0" y="2"/>
                      <a:pt x="0" y="2"/>
                      <a:pt x="0" y="2"/>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270" name="Freeform 90"/>
              <p:cNvSpPr>
                <a:spLocks noEditPoints="1"/>
              </p:cNvSpPr>
              <p:nvPr/>
            </p:nvSpPr>
            <p:spPr bwMode="auto">
              <a:xfrm>
                <a:off x="2447" y="1471"/>
                <a:ext cx="284" cy="271"/>
              </a:xfrm>
              <a:custGeom>
                <a:avLst/>
                <a:gdLst>
                  <a:gd name="T0" fmla="*/ 59 w 120"/>
                  <a:gd name="T1" fmla="*/ 0 h 115"/>
                  <a:gd name="T2" fmla="*/ 118 w 120"/>
                  <a:gd name="T3" fmla="*/ 54 h 115"/>
                  <a:gd name="T4" fmla="*/ 67 w 120"/>
                  <a:gd name="T5" fmla="*/ 111 h 115"/>
                  <a:gd name="T6" fmla="*/ 0 w 120"/>
                  <a:gd name="T7" fmla="*/ 56 h 115"/>
                  <a:gd name="T8" fmla="*/ 59 w 120"/>
                  <a:gd name="T9" fmla="*/ 0 h 115"/>
                  <a:gd name="T10" fmla="*/ 95 w 120"/>
                  <a:gd name="T11" fmla="*/ 57 h 115"/>
                  <a:gd name="T12" fmla="*/ 71 w 120"/>
                  <a:gd name="T13" fmla="*/ 102 h 115"/>
                  <a:gd name="T14" fmla="*/ 25 w 120"/>
                  <a:gd name="T15" fmla="*/ 63 h 115"/>
                  <a:gd name="T16" fmla="*/ 47 w 120"/>
                  <a:gd name="T17" fmla="*/ 9 h 115"/>
                  <a:gd name="T18" fmla="*/ 95 w 120"/>
                  <a:gd name="T19" fmla="*/ 5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115">
                    <a:moveTo>
                      <a:pt x="59" y="0"/>
                    </a:moveTo>
                    <a:cubicBezTo>
                      <a:pt x="97" y="0"/>
                      <a:pt x="116" y="25"/>
                      <a:pt x="118" y="54"/>
                    </a:cubicBezTo>
                    <a:cubicBezTo>
                      <a:pt x="120" y="82"/>
                      <a:pt x="96" y="108"/>
                      <a:pt x="67" y="111"/>
                    </a:cubicBezTo>
                    <a:cubicBezTo>
                      <a:pt x="31" y="115"/>
                      <a:pt x="0" y="91"/>
                      <a:pt x="0" y="56"/>
                    </a:cubicBezTo>
                    <a:cubicBezTo>
                      <a:pt x="0" y="25"/>
                      <a:pt x="27" y="0"/>
                      <a:pt x="59" y="0"/>
                    </a:cubicBezTo>
                    <a:close/>
                    <a:moveTo>
                      <a:pt x="95" y="57"/>
                    </a:moveTo>
                    <a:cubicBezTo>
                      <a:pt x="97" y="78"/>
                      <a:pt x="90" y="98"/>
                      <a:pt x="71" y="102"/>
                    </a:cubicBezTo>
                    <a:cubicBezTo>
                      <a:pt x="51" y="107"/>
                      <a:pt x="30" y="91"/>
                      <a:pt x="25" y="63"/>
                    </a:cubicBezTo>
                    <a:cubicBezTo>
                      <a:pt x="19" y="33"/>
                      <a:pt x="29" y="14"/>
                      <a:pt x="47" y="9"/>
                    </a:cubicBezTo>
                    <a:cubicBezTo>
                      <a:pt x="69" y="3"/>
                      <a:pt x="91" y="25"/>
                      <a:pt x="9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271" name="Freeform 91"/>
              <p:cNvSpPr>
                <a:spLocks noEditPoints="1"/>
              </p:cNvSpPr>
              <p:nvPr/>
            </p:nvSpPr>
            <p:spPr bwMode="auto">
              <a:xfrm>
                <a:off x="2750" y="1471"/>
                <a:ext cx="278" cy="271"/>
              </a:xfrm>
              <a:custGeom>
                <a:avLst/>
                <a:gdLst>
                  <a:gd name="T0" fmla="*/ 58 w 118"/>
                  <a:gd name="T1" fmla="*/ 0 h 115"/>
                  <a:gd name="T2" fmla="*/ 116 w 118"/>
                  <a:gd name="T3" fmla="*/ 54 h 115"/>
                  <a:gd name="T4" fmla="*/ 65 w 118"/>
                  <a:gd name="T5" fmla="*/ 111 h 115"/>
                  <a:gd name="T6" fmla="*/ 0 w 118"/>
                  <a:gd name="T7" fmla="*/ 56 h 115"/>
                  <a:gd name="T8" fmla="*/ 58 w 118"/>
                  <a:gd name="T9" fmla="*/ 0 h 115"/>
                  <a:gd name="T10" fmla="*/ 93 w 118"/>
                  <a:gd name="T11" fmla="*/ 57 h 115"/>
                  <a:gd name="T12" fmla="*/ 69 w 118"/>
                  <a:gd name="T13" fmla="*/ 102 h 115"/>
                  <a:gd name="T14" fmla="*/ 24 w 118"/>
                  <a:gd name="T15" fmla="*/ 63 h 115"/>
                  <a:gd name="T16" fmla="*/ 46 w 118"/>
                  <a:gd name="T17" fmla="*/ 9 h 115"/>
                  <a:gd name="T18" fmla="*/ 93 w 118"/>
                  <a:gd name="T19" fmla="*/ 5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115">
                    <a:moveTo>
                      <a:pt x="58" y="0"/>
                    </a:moveTo>
                    <a:cubicBezTo>
                      <a:pt x="95" y="0"/>
                      <a:pt x="115" y="25"/>
                      <a:pt x="116" y="54"/>
                    </a:cubicBezTo>
                    <a:cubicBezTo>
                      <a:pt x="118" y="82"/>
                      <a:pt x="94" y="108"/>
                      <a:pt x="65" y="111"/>
                    </a:cubicBezTo>
                    <a:cubicBezTo>
                      <a:pt x="31" y="115"/>
                      <a:pt x="0" y="91"/>
                      <a:pt x="0" y="56"/>
                    </a:cubicBezTo>
                    <a:cubicBezTo>
                      <a:pt x="0" y="25"/>
                      <a:pt x="26" y="0"/>
                      <a:pt x="58" y="0"/>
                    </a:cubicBezTo>
                    <a:close/>
                    <a:moveTo>
                      <a:pt x="93" y="57"/>
                    </a:moveTo>
                    <a:cubicBezTo>
                      <a:pt x="95" y="78"/>
                      <a:pt x="88" y="98"/>
                      <a:pt x="69" y="102"/>
                    </a:cubicBezTo>
                    <a:cubicBezTo>
                      <a:pt x="50" y="107"/>
                      <a:pt x="29" y="91"/>
                      <a:pt x="24" y="63"/>
                    </a:cubicBezTo>
                    <a:cubicBezTo>
                      <a:pt x="19" y="33"/>
                      <a:pt x="28" y="14"/>
                      <a:pt x="46" y="9"/>
                    </a:cubicBezTo>
                    <a:cubicBezTo>
                      <a:pt x="68" y="3"/>
                      <a:pt x="90" y="25"/>
                      <a:pt x="93"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272" name="Freeform 92"/>
              <p:cNvSpPr>
                <a:spLocks/>
              </p:cNvSpPr>
              <p:nvPr/>
            </p:nvSpPr>
            <p:spPr bwMode="auto">
              <a:xfrm>
                <a:off x="3430" y="1454"/>
                <a:ext cx="229" cy="284"/>
              </a:xfrm>
              <a:custGeom>
                <a:avLst/>
                <a:gdLst>
                  <a:gd name="T0" fmla="*/ 91 w 97"/>
                  <a:gd name="T1" fmla="*/ 39 h 120"/>
                  <a:gd name="T2" fmla="*/ 94 w 97"/>
                  <a:gd name="T3" fmla="*/ 34 h 120"/>
                  <a:gd name="T4" fmla="*/ 33 w 97"/>
                  <a:gd name="T5" fmla="*/ 10 h 120"/>
                  <a:gd name="T6" fmla="*/ 0 w 97"/>
                  <a:gd name="T7" fmla="*/ 62 h 120"/>
                  <a:gd name="T8" fmla="*/ 52 w 97"/>
                  <a:gd name="T9" fmla="*/ 120 h 120"/>
                  <a:gd name="T10" fmla="*/ 84 w 97"/>
                  <a:gd name="T11" fmla="*/ 112 h 120"/>
                  <a:gd name="T12" fmla="*/ 97 w 97"/>
                  <a:gd name="T13" fmla="*/ 100 h 120"/>
                  <a:gd name="T14" fmla="*/ 93 w 97"/>
                  <a:gd name="T15" fmla="*/ 103 h 120"/>
                  <a:gd name="T16" fmla="*/ 68 w 97"/>
                  <a:gd name="T17" fmla="*/ 108 h 120"/>
                  <a:gd name="T18" fmla="*/ 30 w 97"/>
                  <a:gd name="T19" fmla="*/ 84 h 120"/>
                  <a:gd name="T20" fmla="*/ 21 w 97"/>
                  <a:gd name="T21" fmla="*/ 55 h 120"/>
                  <a:gd name="T22" fmla="*/ 41 w 97"/>
                  <a:gd name="T23" fmla="*/ 17 h 120"/>
                  <a:gd name="T24" fmla="*/ 69 w 97"/>
                  <a:gd name="T25" fmla="*/ 32 h 120"/>
                  <a:gd name="T26" fmla="*/ 65 w 97"/>
                  <a:gd name="T27" fmla="*/ 42 h 120"/>
                  <a:gd name="T28" fmla="*/ 22 w 97"/>
                  <a:gd name="T29" fmla="*/ 60 h 120"/>
                  <a:gd name="T30" fmla="*/ 36 w 97"/>
                  <a:gd name="T31" fmla="*/ 61 h 120"/>
                  <a:gd name="T32" fmla="*/ 91 w 97"/>
                  <a:gd name="T33" fmla="*/ 3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120">
                    <a:moveTo>
                      <a:pt x="91" y="39"/>
                    </a:moveTo>
                    <a:cubicBezTo>
                      <a:pt x="95" y="38"/>
                      <a:pt x="95" y="38"/>
                      <a:pt x="94" y="34"/>
                    </a:cubicBezTo>
                    <a:cubicBezTo>
                      <a:pt x="86" y="12"/>
                      <a:pt x="57" y="0"/>
                      <a:pt x="33" y="10"/>
                    </a:cubicBezTo>
                    <a:cubicBezTo>
                      <a:pt x="14" y="19"/>
                      <a:pt x="0" y="39"/>
                      <a:pt x="0" y="62"/>
                    </a:cubicBezTo>
                    <a:cubicBezTo>
                      <a:pt x="0" y="92"/>
                      <a:pt x="22" y="120"/>
                      <a:pt x="52" y="120"/>
                    </a:cubicBezTo>
                    <a:cubicBezTo>
                      <a:pt x="66" y="120"/>
                      <a:pt x="76" y="118"/>
                      <a:pt x="84" y="112"/>
                    </a:cubicBezTo>
                    <a:cubicBezTo>
                      <a:pt x="86" y="111"/>
                      <a:pt x="97" y="102"/>
                      <a:pt x="97" y="100"/>
                    </a:cubicBezTo>
                    <a:cubicBezTo>
                      <a:pt x="97" y="100"/>
                      <a:pt x="95" y="101"/>
                      <a:pt x="93" y="103"/>
                    </a:cubicBezTo>
                    <a:cubicBezTo>
                      <a:pt x="86" y="106"/>
                      <a:pt x="76" y="107"/>
                      <a:pt x="68" y="108"/>
                    </a:cubicBezTo>
                    <a:cubicBezTo>
                      <a:pt x="52" y="108"/>
                      <a:pt x="39" y="97"/>
                      <a:pt x="30" y="84"/>
                    </a:cubicBezTo>
                    <a:cubicBezTo>
                      <a:pt x="25" y="75"/>
                      <a:pt x="22" y="66"/>
                      <a:pt x="21" y="55"/>
                    </a:cubicBezTo>
                    <a:cubicBezTo>
                      <a:pt x="19" y="39"/>
                      <a:pt x="23" y="21"/>
                      <a:pt x="41" y="17"/>
                    </a:cubicBezTo>
                    <a:cubicBezTo>
                      <a:pt x="53" y="14"/>
                      <a:pt x="64" y="20"/>
                      <a:pt x="69" y="32"/>
                    </a:cubicBezTo>
                    <a:cubicBezTo>
                      <a:pt x="71" y="37"/>
                      <a:pt x="70" y="40"/>
                      <a:pt x="65" y="42"/>
                    </a:cubicBezTo>
                    <a:cubicBezTo>
                      <a:pt x="22" y="60"/>
                      <a:pt x="22" y="60"/>
                      <a:pt x="22" y="60"/>
                    </a:cubicBezTo>
                    <a:cubicBezTo>
                      <a:pt x="36" y="61"/>
                      <a:pt x="36" y="61"/>
                      <a:pt x="36" y="61"/>
                    </a:cubicBezTo>
                    <a:cubicBezTo>
                      <a:pt x="54" y="54"/>
                      <a:pt x="74" y="47"/>
                      <a:pt x="91"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273" name="Freeform 93"/>
              <p:cNvSpPr>
                <a:spLocks/>
              </p:cNvSpPr>
              <p:nvPr/>
            </p:nvSpPr>
            <p:spPr bwMode="auto">
              <a:xfrm>
                <a:off x="2027" y="1331"/>
                <a:ext cx="401" cy="440"/>
              </a:xfrm>
              <a:custGeom>
                <a:avLst/>
                <a:gdLst>
                  <a:gd name="T0" fmla="*/ 144 w 170"/>
                  <a:gd name="T1" fmla="*/ 44 h 186"/>
                  <a:gd name="T2" fmla="*/ 161 w 170"/>
                  <a:gd name="T3" fmla="*/ 27 h 186"/>
                  <a:gd name="T4" fmla="*/ 51 w 170"/>
                  <a:gd name="T5" fmla="*/ 16 h 186"/>
                  <a:gd name="T6" fmla="*/ 1 w 170"/>
                  <a:gd name="T7" fmla="*/ 91 h 186"/>
                  <a:gd name="T8" fmla="*/ 39 w 170"/>
                  <a:gd name="T9" fmla="*/ 164 h 186"/>
                  <a:gd name="T10" fmla="*/ 162 w 170"/>
                  <a:gd name="T11" fmla="*/ 164 h 186"/>
                  <a:gd name="T12" fmla="*/ 162 w 170"/>
                  <a:gd name="T13" fmla="*/ 160 h 186"/>
                  <a:gd name="T14" fmla="*/ 162 w 170"/>
                  <a:gd name="T15" fmla="*/ 160 h 186"/>
                  <a:gd name="T16" fmla="*/ 162 w 170"/>
                  <a:gd name="T17" fmla="*/ 125 h 186"/>
                  <a:gd name="T18" fmla="*/ 170 w 170"/>
                  <a:gd name="T19" fmla="*/ 116 h 186"/>
                  <a:gd name="T20" fmla="*/ 120 w 170"/>
                  <a:gd name="T21" fmla="*/ 116 h 186"/>
                  <a:gd name="T22" fmla="*/ 102 w 170"/>
                  <a:gd name="T23" fmla="*/ 126 h 186"/>
                  <a:gd name="T24" fmla="*/ 138 w 170"/>
                  <a:gd name="T25" fmla="*/ 125 h 186"/>
                  <a:gd name="T26" fmla="*/ 138 w 170"/>
                  <a:gd name="T27" fmla="*/ 156 h 186"/>
                  <a:gd name="T28" fmla="*/ 130 w 170"/>
                  <a:gd name="T29" fmla="*/ 164 h 186"/>
                  <a:gd name="T30" fmla="*/ 98 w 170"/>
                  <a:gd name="T31" fmla="*/ 166 h 186"/>
                  <a:gd name="T32" fmla="*/ 29 w 170"/>
                  <a:gd name="T33" fmla="*/ 100 h 186"/>
                  <a:gd name="T34" fmla="*/ 65 w 170"/>
                  <a:gd name="T35" fmla="*/ 22 h 186"/>
                  <a:gd name="T36" fmla="*/ 111 w 170"/>
                  <a:gd name="T37" fmla="*/ 18 h 186"/>
                  <a:gd name="T38" fmla="*/ 139 w 170"/>
                  <a:gd name="T39" fmla="*/ 36 h 186"/>
                  <a:gd name="T40" fmla="*/ 133 w 170"/>
                  <a:gd name="T41" fmla="*/ 47 h 186"/>
                  <a:gd name="T42" fmla="*/ 144 w 170"/>
                  <a:gd name="T43" fmla="*/ 4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0" h="186">
                    <a:moveTo>
                      <a:pt x="144" y="44"/>
                    </a:moveTo>
                    <a:cubicBezTo>
                      <a:pt x="161" y="27"/>
                      <a:pt x="161" y="27"/>
                      <a:pt x="161" y="27"/>
                    </a:cubicBezTo>
                    <a:cubicBezTo>
                      <a:pt x="132" y="3"/>
                      <a:pt x="83" y="0"/>
                      <a:pt x="51" y="16"/>
                    </a:cubicBezTo>
                    <a:cubicBezTo>
                      <a:pt x="23" y="30"/>
                      <a:pt x="2" y="59"/>
                      <a:pt x="1" y="91"/>
                    </a:cubicBezTo>
                    <a:cubicBezTo>
                      <a:pt x="0" y="124"/>
                      <a:pt x="19" y="150"/>
                      <a:pt x="39" y="164"/>
                    </a:cubicBezTo>
                    <a:cubicBezTo>
                      <a:pt x="72" y="186"/>
                      <a:pt x="128" y="181"/>
                      <a:pt x="162" y="164"/>
                    </a:cubicBezTo>
                    <a:cubicBezTo>
                      <a:pt x="162" y="160"/>
                      <a:pt x="162" y="160"/>
                      <a:pt x="162" y="160"/>
                    </a:cubicBezTo>
                    <a:cubicBezTo>
                      <a:pt x="162" y="160"/>
                      <a:pt x="162" y="160"/>
                      <a:pt x="162" y="160"/>
                    </a:cubicBezTo>
                    <a:cubicBezTo>
                      <a:pt x="162" y="125"/>
                      <a:pt x="162" y="125"/>
                      <a:pt x="162" y="125"/>
                    </a:cubicBezTo>
                    <a:cubicBezTo>
                      <a:pt x="170" y="116"/>
                      <a:pt x="170" y="116"/>
                      <a:pt x="170" y="116"/>
                    </a:cubicBezTo>
                    <a:cubicBezTo>
                      <a:pt x="120" y="116"/>
                      <a:pt x="120" y="116"/>
                      <a:pt x="120" y="116"/>
                    </a:cubicBezTo>
                    <a:cubicBezTo>
                      <a:pt x="102" y="126"/>
                      <a:pt x="102" y="126"/>
                      <a:pt x="102" y="126"/>
                    </a:cubicBezTo>
                    <a:cubicBezTo>
                      <a:pt x="138" y="125"/>
                      <a:pt x="138" y="125"/>
                      <a:pt x="138" y="125"/>
                    </a:cubicBezTo>
                    <a:cubicBezTo>
                      <a:pt x="138" y="135"/>
                      <a:pt x="138" y="146"/>
                      <a:pt x="138" y="156"/>
                    </a:cubicBezTo>
                    <a:cubicBezTo>
                      <a:pt x="138" y="161"/>
                      <a:pt x="138" y="161"/>
                      <a:pt x="130" y="164"/>
                    </a:cubicBezTo>
                    <a:cubicBezTo>
                      <a:pt x="120" y="166"/>
                      <a:pt x="109" y="167"/>
                      <a:pt x="98" y="166"/>
                    </a:cubicBezTo>
                    <a:cubicBezTo>
                      <a:pt x="63" y="163"/>
                      <a:pt x="36" y="135"/>
                      <a:pt x="29" y="100"/>
                    </a:cubicBezTo>
                    <a:cubicBezTo>
                      <a:pt x="23" y="67"/>
                      <a:pt x="39" y="35"/>
                      <a:pt x="65" y="22"/>
                    </a:cubicBezTo>
                    <a:cubicBezTo>
                      <a:pt x="78" y="16"/>
                      <a:pt x="94" y="13"/>
                      <a:pt x="111" y="18"/>
                    </a:cubicBezTo>
                    <a:cubicBezTo>
                      <a:pt x="121" y="22"/>
                      <a:pt x="131" y="28"/>
                      <a:pt x="139" y="36"/>
                    </a:cubicBezTo>
                    <a:cubicBezTo>
                      <a:pt x="133" y="47"/>
                      <a:pt x="133" y="47"/>
                      <a:pt x="133" y="47"/>
                    </a:cubicBezTo>
                    <a:cubicBezTo>
                      <a:pt x="144" y="44"/>
                      <a:pt x="144" y="44"/>
                      <a:pt x="144"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274" name="Freeform 94"/>
              <p:cNvSpPr>
                <a:spLocks noEditPoints="1"/>
              </p:cNvSpPr>
              <p:nvPr/>
            </p:nvSpPr>
            <p:spPr bwMode="auto">
              <a:xfrm>
                <a:off x="3019" y="1478"/>
                <a:ext cx="286" cy="423"/>
              </a:xfrm>
              <a:custGeom>
                <a:avLst/>
                <a:gdLst>
                  <a:gd name="T0" fmla="*/ 74 w 121"/>
                  <a:gd name="T1" fmla="*/ 112 h 179"/>
                  <a:gd name="T2" fmla="*/ 81 w 121"/>
                  <a:gd name="T3" fmla="*/ 117 h 179"/>
                  <a:gd name="T4" fmla="*/ 98 w 121"/>
                  <a:gd name="T5" fmla="*/ 146 h 179"/>
                  <a:gd name="T6" fmla="*/ 66 w 121"/>
                  <a:gd name="T7" fmla="*/ 168 h 179"/>
                  <a:gd name="T8" fmla="*/ 23 w 121"/>
                  <a:gd name="T9" fmla="*/ 134 h 179"/>
                  <a:gd name="T10" fmla="*/ 60 w 121"/>
                  <a:gd name="T11" fmla="*/ 112 h 179"/>
                  <a:gd name="T12" fmla="*/ 74 w 121"/>
                  <a:gd name="T13" fmla="*/ 112 h 179"/>
                  <a:gd name="T14" fmla="*/ 120 w 121"/>
                  <a:gd name="T15" fmla="*/ 0 h 179"/>
                  <a:gd name="T16" fmla="*/ 106 w 121"/>
                  <a:gd name="T17" fmla="*/ 9 h 179"/>
                  <a:gd name="T18" fmla="*/ 90 w 121"/>
                  <a:gd name="T19" fmla="*/ 9 h 179"/>
                  <a:gd name="T20" fmla="*/ 105 w 121"/>
                  <a:gd name="T21" fmla="*/ 28 h 179"/>
                  <a:gd name="T22" fmla="*/ 105 w 121"/>
                  <a:gd name="T23" fmla="*/ 53 h 179"/>
                  <a:gd name="T24" fmla="*/ 88 w 121"/>
                  <a:gd name="T25" fmla="*/ 72 h 179"/>
                  <a:gd name="T26" fmla="*/ 81 w 121"/>
                  <a:gd name="T27" fmla="*/ 82 h 179"/>
                  <a:gd name="T28" fmla="*/ 99 w 121"/>
                  <a:gd name="T29" fmla="*/ 105 h 179"/>
                  <a:gd name="T30" fmla="*/ 111 w 121"/>
                  <a:gd name="T31" fmla="*/ 154 h 179"/>
                  <a:gd name="T32" fmla="*/ 52 w 121"/>
                  <a:gd name="T33" fmla="*/ 179 h 179"/>
                  <a:gd name="T34" fmla="*/ 1 w 121"/>
                  <a:gd name="T35" fmla="*/ 146 h 179"/>
                  <a:gd name="T36" fmla="*/ 48 w 121"/>
                  <a:gd name="T37" fmla="*/ 106 h 179"/>
                  <a:gd name="T38" fmla="*/ 66 w 121"/>
                  <a:gd name="T39" fmla="*/ 106 h 179"/>
                  <a:gd name="T40" fmla="*/ 59 w 121"/>
                  <a:gd name="T41" fmla="*/ 82 h 179"/>
                  <a:gd name="T42" fmla="*/ 57 w 121"/>
                  <a:gd name="T43" fmla="*/ 81 h 179"/>
                  <a:gd name="T44" fmla="*/ 14 w 121"/>
                  <a:gd name="T45" fmla="*/ 53 h 179"/>
                  <a:gd name="T46" fmla="*/ 17 w 121"/>
                  <a:gd name="T47" fmla="*/ 26 h 179"/>
                  <a:gd name="T48" fmla="*/ 62 w 121"/>
                  <a:gd name="T49" fmla="*/ 0 h 179"/>
                  <a:gd name="T50" fmla="*/ 120 w 121"/>
                  <a:gd name="T51" fmla="*/ 0 h 179"/>
                  <a:gd name="T52" fmla="*/ 85 w 121"/>
                  <a:gd name="T53" fmla="*/ 41 h 179"/>
                  <a:gd name="T54" fmla="*/ 70 w 121"/>
                  <a:gd name="T55" fmla="*/ 74 h 179"/>
                  <a:gd name="T56" fmla="*/ 36 w 121"/>
                  <a:gd name="T57" fmla="*/ 48 h 179"/>
                  <a:gd name="T58" fmla="*/ 50 w 121"/>
                  <a:gd name="T59" fmla="*/ 9 h 179"/>
                  <a:gd name="T60" fmla="*/ 85 w 121"/>
                  <a:gd name="T61" fmla="*/ 4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1" h="179">
                    <a:moveTo>
                      <a:pt x="74" y="112"/>
                    </a:moveTo>
                    <a:cubicBezTo>
                      <a:pt x="76" y="114"/>
                      <a:pt x="78" y="116"/>
                      <a:pt x="81" y="117"/>
                    </a:cubicBezTo>
                    <a:cubicBezTo>
                      <a:pt x="94" y="126"/>
                      <a:pt x="99" y="136"/>
                      <a:pt x="98" y="146"/>
                    </a:cubicBezTo>
                    <a:cubicBezTo>
                      <a:pt x="96" y="158"/>
                      <a:pt x="85" y="167"/>
                      <a:pt x="66" y="168"/>
                    </a:cubicBezTo>
                    <a:cubicBezTo>
                      <a:pt x="45" y="169"/>
                      <a:pt x="18" y="161"/>
                      <a:pt x="23" y="134"/>
                    </a:cubicBezTo>
                    <a:cubicBezTo>
                      <a:pt x="26" y="120"/>
                      <a:pt x="45" y="113"/>
                      <a:pt x="60" y="112"/>
                    </a:cubicBezTo>
                    <a:cubicBezTo>
                      <a:pt x="65" y="112"/>
                      <a:pt x="69" y="112"/>
                      <a:pt x="74" y="112"/>
                    </a:cubicBezTo>
                    <a:close/>
                    <a:moveTo>
                      <a:pt x="120" y="0"/>
                    </a:moveTo>
                    <a:cubicBezTo>
                      <a:pt x="106" y="9"/>
                      <a:pt x="106" y="9"/>
                      <a:pt x="106" y="9"/>
                    </a:cubicBezTo>
                    <a:cubicBezTo>
                      <a:pt x="90" y="9"/>
                      <a:pt x="90" y="9"/>
                      <a:pt x="90" y="9"/>
                    </a:cubicBezTo>
                    <a:cubicBezTo>
                      <a:pt x="97" y="14"/>
                      <a:pt x="102" y="20"/>
                      <a:pt x="105" y="28"/>
                    </a:cubicBezTo>
                    <a:cubicBezTo>
                      <a:pt x="108" y="36"/>
                      <a:pt x="108" y="45"/>
                      <a:pt x="105" y="53"/>
                    </a:cubicBezTo>
                    <a:cubicBezTo>
                      <a:pt x="102" y="60"/>
                      <a:pt x="97" y="67"/>
                      <a:pt x="88" y="72"/>
                    </a:cubicBezTo>
                    <a:cubicBezTo>
                      <a:pt x="83" y="75"/>
                      <a:pt x="81" y="78"/>
                      <a:pt x="81" y="82"/>
                    </a:cubicBezTo>
                    <a:cubicBezTo>
                      <a:pt x="80" y="92"/>
                      <a:pt x="92" y="99"/>
                      <a:pt x="99" y="105"/>
                    </a:cubicBezTo>
                    <a:cubicBezTo>
                      <a:pt x="115" y="116"/>
                      <a:pt x="121" y="135"/>
                      <a:pt x="111" y="154"/>
                    </a:cubicBezTo>
                    <a:cubicBezTo>
                      <a:pt x="101" y="171"/>
                      <a:pt x="77" y="179"/>
                      <a:pt x="52" y="179"/>
                    </a:cubicBezTo>
                    <a:cubicBezTo>
                      <a:pt x="21" y="179"/>
                      <a:pt x="2" y="165"/>
                      <a:pt x="1" y="146"/>
                    </a:cubicBezTo>
                    <a:cubicBezTo>
                      <a:pt x="0" y="121"/>
                      <a:pt x="25" y="109"/>
                      <a:pt x="48" y="106"/>
                    </a:cubicBezTo>
                    <a:cubicBezTo>
                      <a:pt x="55" y="106"/>
                      <a:pt x="60" y="106"/>
                      <a:pt x="66" y="106"/>
                    </a:cubicBezTo>
                    <a:cubicBezTo>
                      <a:pt x="58" y="101"/>
                      <a:pt x="55" y="90"/>
                      <a:pt x="59" y="82"/>
                    </a:cubicBezTo>
                    <a:cubicBezTo>
                      <a:pt x="60" y="80"/>
                      <a:pt x="59" y="81"/>
                      <a:pt x="57" y="81"/>
                    </a:cubicBezTo>
                    <a:cubicBezTo>
                      <a:pt x="38" y="84"/>
                      <a:pt x="19" y="72"/>
                      <a:pt x="14" y="53"/>
                    </a:cubicBezTo>
                    <a:cubicBezTo>
                      <a:pt x="12" y="44"/>
                      <a:pt x="13" y="34"/>
                      <a:pt x="17" y="26"/>
                    </a:cubicBezTo>
                    <a:cubicBezTo>
                      <a:pt x="25" y="9"/>
                      <a:pt x="42" y="0"/>
                      <a:pt x="62" y="0"/>
                    </a:cubicBezTo>
                    <a:cubicBezTo>
                      <a:pt x="82" y="0"/>
                      <a:pt x="100" y="0"/>
                      <a:pt x="120" y="0"/>
                    </a:cubicBezTo>
                    <a:close/>
                    <a:moveTo>
                      <a:pt x="85" y="41"/>
                    </a:moveTo>
                    <a:cubicBezTo>
                      <a:pt x="88" y="56"/>
                      <a:pt x="84" y="70"/>
                      <a:pt x="70" y="74"/>
                    </a:cubicBezTo>
                    <a:cubicBezTo>
                      <a:pt x="57" y="78"/>
                      <a:pt x="41" y="67"/>
                      <a:pt x="36" y="48"/>
                    </a:cubicBezTo>
                    <a:cubicBezTo>
                      <a:pt x="31" y="27"/>
                      <a:pt x="37" y="13"/>
                      <a:pt x="50" y="9"/>
                    </a:cubicBezTo>
                    <a:cubicBezTo>
                      <a:pt x="65" y="5"/>
                      <a:pt x="81" y="18"/>
                      <a:pt x="85"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275" name="Freeform 95"/>
              <p:cNvSpPr>
                <a:spLocks/>
              </p:cNvSpPr>
              <p:nvPr/>
            </p:nvSpPr>
            <p:spPr bwMode="auto">
              <a:xfrm>
                <a:off x="3687" y="1471"/>
                <a:ext cx="43" cy="31"/>
              </a:xfrm>
              <a:custGeom>
                <a:avLst/>
                <a:gdLst>
                  <a:gd name="T0" fmla="*/ 1 w 18"/>
                  <a:gd name="T1" fmla="*/ 0 h 13"/>
                  <a:gd name="T2" fmla="*/ 2 w 18"/>
                  <a:gd name="T3" fmla="*/ 0 h 13"/>
                  <a:gd name="T4" fmla="*/ 2 w 18"/>
                  <a:gd name="T5" fmla="*/ 0 h 13"/>
                  <a:gd name="T6" fmla="*/ 5 w 18"/>
                  <a:gd name="T7" fmla="*/ 0 h 13"/>
                  <a:gd name="T8" fmla="*/ 6 w 18"/>
                  <a:gd name="T9" fmla="*/ 1 h 13"/>
                  <a:gd name="T10" fmla="*/ 9 w 18"/>
                  <a:gd name="T11" fmla="*/ 10 h 13"/>
                  <a:gd name="T12" fmla="*/ 12 w 18"/>
                  <a:gd name="T13" fmla="*/ 1 h 13"/>
                  <a:gd name="T14" fmla="*/ 12 w 18"/>
                  <a:gd name="T15" fmla="*/ 1 h 13"/>
                  <a:gd name="T16" fmla="*/ 10 w 18"/>
                  <a:gd name="T17" fmla="*/ 1 h 13"/>
                  <a:gd name="T18" fmla="*/ 10 w 18"/>
                  <a:gd name="T19" fmla="*/ 1 h 13"/>
                  <a:gd name="T20" fmla="*/ 10 w 18"/>
                  <a:gd name="T21" fmla="*/ 1 h 13"/>
                  <a:gd name="T22" fmla="*/ 11 w 18"/>
                  <a:gd name="T23" fmla="*/ 0 h 13"/>
                  <a:gd name="T24" fmla="*/ 12 w 18"/>
                  <a:gd name="T25" fmla="*/ 0 h 13"/>
                  <a:gd name="T26" fmla="*/ 12 w 18"/>
                  <a:gd name="T27" fmla="*/ 0 h 13"/>
                  <a:gd name="T28" fmla="*/ 12 w 18"/>
                  <a:gd name="T29" fmla="*/ 0 h 13"/>
                  <a:gd name="T30" fmla="*/ 16 w 18"/>
                  <a:gd name="T31" fmla="*/ 0 h 13"/>
                  <a:gd name="T32" fmla="*/ 16 w 18"/>
                  <a:gd name="T33" fmla="*/ 0 h 13"/>
                  <a:gd name="T34" fmla="*/ 17 w 18"/>
                  <a:gd name="T35" fmla="*/ 0 h 13"/>
                  <a:gd name="T36" fmla="*/ 17 w 18"/>
                  <a:gd name="T37" fmla="*/ 0 h 13"/>
                  <a:gd name="T38" fmla="*/ 16 w 18"/>
                  <a:gd name="T39" fmla="*/ 3 h 13"/>
                  <a:gd name="T40" fmla="*/ 17 w 18"/>
                  <a:gd name="T41" fmla="*/ 10 h 13"/>
                  <a:gd name="T42" fmla="*/ 18 w 18"/>
                  <a:gd name="T43" fmla="*/ 13 h 13"/>
                  <a:gd name="T44" fmla="*/ 16 w 18"/>
                  <a:gd name="T45" fmla="*/ 13 h 13"/>
                  <a:gd name="T46" fmla="*/ 13 w 18"/>
                  <a:gd name="T47" fmla="*/ 10 h 13"/>
                  <a:gd name="T48" fmla="*/ 13 w 18"/>
                  <a:gd name="T49" fmla="*/ 3 h 13"/>
                  <a:gd name="T50" fmla="*/ 10 w 18"/>
                  <a:gd name="T51" fmla="*/ 11 h 13"/>
                  <a:gd name="T52" fmla="*/ 10 w 18"/>
                  <a:gd name="T53" fmla="*/ 12 h 13"/>
                  <a:gd name="T54" fmla="*/ 7 w 18"/>
                  <a:gd name="T55" fmla="*/ 13 h 13"/>
                  <a:gd name="T56" fmla="*/ 3 w 18"/>
                  <a:gd name="T57" fmla="*/ 2 h 13"/>
                  <a:gd name="T58" fmla="*/ 2 w 18"/>
                  <a:gd name="T59" fmla="*/ 11 h 13"/>
                  <a:gd name="T60" fmla="*/ 4 w 18"/>
                  <a:gd name="T61" fmla="*/ 12 h 13"/>
                  <a:gd name="T62" fmla="*/ 3 w 18"/>
                  <a:gd name="T63" fmla="*/ 13 h 13"/>
                  <a:gd name="T64" fmla="*/ 0 w 18"/>
                  <a:gd name="T65" fmla="*/ 13 h 13"/>
                  <a:gd name="T66" fmla="*/ 1 w 18"/>
                  <a:gd name="T67" fmla="*/ 10 h 13"/>
                  <a:gd name="T68" fmla="*/ 2 w 18"/>
                  <a:gd name="T69" fmla="*/ 1 h 13"/>
                  <a:gd name="T70" fmla="*/ 2 w 18"/>
                  <a:gd name="T71" fmla="*/ 1 h 13"/>
                  <a:gd name="T72" fmla="*/ 0 w 18"/>
                  <a:gd name="T73" fmla="*/ 1 h 13"/>
                  <a:gd name="T74" fmla="*/ 1 w 18"/>
                  <a:gd name="T7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 h="13">
                    <a:moveTo>
                      <a:pt x="1" y="0"/>
                    </a:moveTo>
                    <a:cubicBezTo>
                      <a:pt x="1" y="0"/>
                      <a:pt x="1" y="0"/>
                      <a:pt x="2" y="0"/>
                    </a:cubicBezTo>
                    <a:cubicBezTo>
                      <a:pt x="2" y="0"/>
                      <a:pt x="2" y="0"/>
                      <a:pt x="2" y="0"/>
                    </a:cubicBezTo>
                    <a:cubicBezTo>
                      <a:pt x="5" y="0"/>
                      <a:pt x="5" y="0"/>
                      <a:pt x="5" y="0"/>
                    </a:cubicBezTo>
                    <a:cubicBezTo>
                      <a:pt x="5" y="0"/>
                      <a:pt x="5" y="0"/>
                      <a:pt x="6" y="1"/>
                    </a:cubicBezTo>
                    <a:cubicBezTo>
                      <a:pt x="7" y="3"/>
                      <a:pt x="9" y="10"/>
                      <a:pt x="9" y="10"/>
                    </a:cubicBezTo>
                    <a:cubicBezTo>
                      <a:pt x="10" y="8"/>
                      <a:pt x="11" y="4"/>
                      <a:pt x="12" y="1"/>
                    </a:cubicBezTo>
                    <a:cubicBezTo>
                      <a:pt x="12" y="1"/>
                      <a:pt x="12" y="1"/>
                      <a:pt x="12" y="1"/>
                    </a:cubicBezTo>
                    <a:cubicBezTo>
                      <a:pt x="11" y="1"/>
                      <a:pt x="11" y="1"/>
                      <a:pt x="10" y="1"/>
                    </a:cubicBezTo>
                    <a:cubicBezTo>
                      <a:pt x="10" y="1"/>
                      <a:pt x="10" y="1"/>
                      <a:pt x="10" y="1"/>
                    </a:cubicBezTo>
                    <a:cubicBezTo>
                      <a:pt x="10" y="1"/>
                      <a:pt x="10" y="1"/>
                      <a:pt x="10" y="1"/>
                    </a:cubicBezTo>
                    <a:cubicBezTo>
                      <a:pt x="10" y="1"/>
                      <a:pt x="10" y="1"/>
                      <a:pt x="11" y="0"/>
                    </a:cubicBezTo>
                    <a:cubicBezTo>
                      <a:pt x="11" y="0"/>
                      <a:pt x="11" y="0"/>
                      <a:pt x="12" y="0"/>
                    </a:cubicBezTo>
                    <a:cubicBezTo>
                      <a:pt x="12" y="0"/>
                      <a:pt x="12" y="0"/>
                      <a:pt x="12" y="0"/>
                    </a:cubicBezTo>
                    <a:cubicBezTo>
                      <a:pt x="12" y="0"/>
                      <a:pt x="12" y="0"/>
                      <a:pt x="12" y="0"/>
                    </a:cubicBezTo>
                    <a:cubicBezTo>
                      <a:pt x="13" y="0"/>
                      <a:pt x="14" y="0"/>
                      <a:pt x="16" y="0"/>
                    </a:cubicBezTo>
                    <a:cubicBezTo>
                      <a:pt x="16" y="0"/>
                      <a:pt x="16" y="0"/>
                      <a:pt x="16" y="0"/>
                    </a:cubicBezTo>
                    <a:cubicBezTo>
                      <a:pt x="16" y="0"/>
                      <a:pt x="17" y="0"/>
                      <a:pt x="17" y="0"/>
                    </a:cubicBezTo>
                    <a:cubicBezTo>
                      <a:pt x="17" y="0"/>
                      <a:pt x="17" y="0"/>
                      <a:pt x="17" y="0"/>
                    </a:cubicBezTo>
                    <a:cubicBezTo>
                      <a:pt x="16" y="1"/>
                      <a:pt x="16" y="2"/>
                      <a:pt x="16" y="3"/>
                    </a:cubicBezTo>
                    <a:cubicBezTo>
                      <a:pt x="16" y="5"/>
                      <a:pt x="17" y="8"/>
                      <a:pt x="17" y="10"/>
                    </a:cubicBezTo>
                    <a:cubicBezTo>
                      <a:pt x="17" y="11"/>
                      <a:pt x="17" y="12"/>
                      <a:pt x="18" y="13"/>
                    </a:cubicBezTo>
                    <a:cubicBezTo>
                      <a:pt x="17" y="13"/>
                      <a:pt x="17" y="13"/>
                      <a:pt x="16" y="13"/>
                    </a:cubicBezTo>
                    <a:cubicBezTo>
                      <a:pt x="14" y="13"/>
                      <a:pt x="13" y="12"/>
                      <a:pt x="13" y="10"/>
                    </a:cubicBezTo>
                    <a:cubicBezTo>
                      <a:pt x="13" y="8"/>
                      <a:pt x="13" y="5"/>
                      <a:pt x="13" y="3"/>
                    </a:cubicBezTo>
                    <a:cubicBezTo>
                      <a:pt x="12" y="5"/>
                      <a:pt x="11" y="8"/>
                      <a:pt x="10" y="11"/>
                    </a:cubicBezTo>
                    <a:cubicBezTo>
                      <a:pt x="9" y="11"/>
                      <a:pt x="9" y="12"/>
                      <a:pt x="10" y="12"/>
                    </a:cubicBezTo>
                    <a:cubicBezTo>
                      <a:pt x="7" y="13"/>
                      <a:pt x="7" y="13"/>
                      <a:pt x="7" y="13"/>
                    </a:cubicBezTo>
                    <a:cubicBezTo>
                      <a:pt x="3" y="2"/>
                      <a:pt x="3" y="2"/>
                      <a:pt x="3" y="2"/>
                    </a:cubicBezTo>
                    <a:cubicBezTo>
                      <a:pt x="2" y="5"/>
                      <a:pt x="2" y="8"/>
                      <a:pt x="2" y="11"/>
                    </a:cubicBezTo>
                    <a:cubicBezTo>
                      <a:pt x="2" y="12"/>
                      <a:pt x="2" y="12"/>
                      <a:pt x="4" y="12"/>
                    </a:cubicBezTo>
                    <a:cubicBezTo>
                      <a:pt x="3" y="13"/>
                      <a:pt x="3" y="13"/>
                      <a:pt x="3" y="13"/>
                    </a:cubicBezTo>
                    <a:cubicBezTo>
                      <a:pt x="1" y="13"/>
                      <a:pt x="2" y="13"/>
                      <a:pt x="0" y="13"/>
                    </a:cubicBezTo>
                    <a:cubicBezTo>
                      <a:pt x="1" y="12"/>
                      <a:pt x="1" y="12"/>
                      <a:pt x="1" y="10"/>
                    </a:cubicBezTo>
                    <a:cubicBezTo>
                      <a:pt x="1" y="7"/>
                      <a:pt x="2" y="3"/>
                      <a:pt x="2" y="1"/>
                    </a:cubicBezTo>
                    <a:cubicBezTo>
                      <a:pt x="2" y="1"/>
                      <a:pt x="2" y="1"/>
                      <a:pt x="2" y="1"/>
                    </a:cubicBezTo>
                    <a:cubicBezTo>
                      <a:pt x="1" y="1"/>
                      <a:pt x="1" y="0"/>
                      <a:pt x="0" y="1"/>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grpSp>
      </p:grpSp>
      <p:grpSp>
        <p:nvGrpSpPr>
          <p:cNvPr id="330" name="Group 329"/>
          <p:cNvGrpSpPr/>
          <p:nvPr/>
        </p:nvGrpSpPr>
        <p:grpSpPr>
          <a:xfrm>
            <a:off x="8739398" y="2705517"/>
            <a:ext cx="3081007" cy="3320465"/>
            <a:chOff x="6554537" y="2029132"/>
            <a:chExt cx="2310755" cy="2490349"/>
          </a:xfrm>
        </p:grpSpPr>
        <p:grpSp>
          <p:nvGrpSpPr>
            <p:cNvPr id="331" name="Group 330"/>
            <p:cNvGrpSpPr/>
            <p:nvPr/>
          </p:nvGrpSpPr>
          <p:grpSpPr>
            <a:xfrm>
              <a:off x="7126402" y="2298433"/>
              <a:ext cx="802907" cy="278228"/>
              <a:chOff x="7404411" y="2117454"/>
              <a:chExt cx="802907" cy="278228"/>
            </a:xfrm>
          </p:grpSpPr>
          <p:sp>
            <p:nvSpPr>
              <p:cNvPr id="363" name="Rectangle 362"/>
              <p:cNvSpPr/>
              <p:nvPr/>
            </p:nvSpPr>
            <p:spPr>
              <a:xfrm>
                <a:off x="7693655" y="2146282"/>
                <a:ext cx="513663" cy="194284"/>
              </a:xfrm>
              <a:prstGeom prst="rect">
                <a:avLst/>
              </a:prstGeom>
            </p:spPr>
            <p:txBody>
              <a:bodyPr wrap="none">
                <a:spAutoFit/>
              </a:bodyPr>
              <a:lstStyle/>
              <a:p>
                <a:pPr defTabSz="1218816">
                  <a:lnSpc>
                    <a:spcPct val="80000"/>
                  </a:lnSpc>
                </a:pPr>
                <a:r>
                  <a:rPr lang="en-US" sz="1300" dirty="0">
                    <a:solidFill>
                      <a:srgbClr val="52526D"/>
                    </a:solidFill>
                    <a:latin typeface="Arial"/>
                  </a:rPr>
                  <a:t>Meraki</a:t>
                </a:r>
              </a:p>
            </p:txBody>
          </p:sp>
          <p:grpSp>
            <p:nvGrpSpPr>
              <p:cNvPr id="364" name="Group 363"/>
              <p:cNvGrpSpPr/>
              <p:nvPr/>
            </p:nvGrpSpPr>
            <p:grpSpPr>
              <a:xfrm>
                <a:off x="7404411" y="2117454"/>
                <a:ext cx="279089" cy="278228"/>
                <a:chOff x="2260600" y="1123950"/>
                <a:chExt cx="4619625" cy="4605338"/>
              </a:xfrm>
              <a:solidFill>
                <a:srgbClr val="6466AB"/>
              </a:solidFill>
            </p:grpSpPr>
            <p:sp>
              <p:nvSpPr>
                <p:cNvPr id="365" name="Freeform 86"/>
                <p:cNvSpPr>
                  <a:spLocks/>
                </p:cNvSpPr>
                <p:nvPr/>
              </p:nvSpPr>
              <p:spPr bwMode="auto">
                <a:xfrm>
                  <a:off x="2260600" y="4259263"/>
                  <a:ext cx="660400" cy="1470025"/>
                </a:xfrm>
                <a:custGeom>
                  <a:avLst/>
                  <a:gdLst>
                    <a:gd name="T0" fmla="*/ 88 w 176"/>
                    <a:gd name="T1" fmla="*/ 0 h 392"/>
                    <a:gd name="T2" fmla="*/ 0 w 176"/>
                    <a:gd name="T3" fmla="*/ 88 h 392"/>
                    <a:gd name="T4" fmla="*/ 0 w 176"/>
                    <a:gd name="T5" fmla="*/ 304 h 392"/>
                    <a:gd name="T6" fmla="*/ 88 w 176"/>
                    <a:gd name="T7" fmla="*/ 392 h 392"/>
                    <a:gd name="T8" fmla="*/ 176 w 176"/>
                    <a:gd name="T9" fmla="*/ 304 h 392"/>
                    <a:gd name="T10" fmla="*/ 176 w 176"/>
                    <a:gd name="T11" fmla="*/ 88 h 392"/>
                    <a:gd name="T12" fmla="*/ 88 w 176"/>
                    <a:gd name="T13" fmla="*/ 0 h 392"/>
                  </a:gdLst>
                  <a:ahLst/>
                  <a:cxnLst>
                    <a:cxn ang="0">
                      <a:pos x="T0" y="T1"/>
                    </a:cxn>
                    <a:cxn ang="0">
                      <a:pos x="T2" y="T3"/>
                    </a:cxn>
                    <a:cxn ang="0">
                      <a:pos x="T4" y="T5"/>
                    </a:cxn>
                    <a:cxn ang="0">
                      <a:pos x="T6" y="T7"/>
                    </a:cxn>
                    <a:cxn ang="0">
                      <a:pos x="T8" y="T9"/>
                    </a:cxn>
                    <a:cxn ang="0">
                      <a:pos x="T10" y="T11"/>
                    </a:cxn>
                    <a:cxn ang="0">
                      <a:pos x="T12" y="T13"/>
                    </a:cxn>
                  </a:cxnLst>
                  <a:rect l="0" t="0" r="r" b="b"/>
                  <a:pathLst>
                    <a:path w="176" h="392">
                      <a:moveTo>
                        <a:pt x="88" y="0"/>
                      </a:moveTo>
                      <a:cubicBezTo>
                        <a:pt x="40" y="0"/>
                        <a:pt x="0" y="39"/>
                        <a:pt x="0" y="88"/>
                      </a:cubicBezTo>
                      <a:cubicBezTo>
                        <a:pt x="0" y="304"/>
                        <a:pt x="0" y="304"/>
                        <a:pt x="0" y="304"/>
                      </a:cubicBezTo>
                      <a:cubicBezTo>
                        <a:pt x="0" y="352"/>
                        <a:pt x="40" y="392"/>
                        <a:pt x="88" y="392"/>
                      </a:cubicBezTo>
                      <a:cubicBezTo>
                        <a:pt x="137" y="392"/>
                        <a:pt x="176" y="352"/>
                        <a:pt x="176" y="304"/>
                      </a:cubicBezTo>
                      <a:cubicBezTo>
                        <a:pt x="176" y="88"/>
                        <a:pt x="176" y="88"/>
                        <a:pt x="176" y="88"/>
                      </a:cubicBezTo>
                      <a:cubicBezTo>
                        <a:pt x="176" y="39"/>
                        <a:pt x="137" y="0"/>
                        <a:pt x="8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366" name="Freeform 87"/>
                <p:cNvSpPr>
                  <a:spLocks/>
                </p:cNvSpPr>
                <p:nvPr/>
              </p:nvSpPr>
              <p:spPr bwMode="auto">
                <a:xfrm>
                  <a:off x="4900613" y="2278063"/>
                  <a:ext cx="658813" cy="3451225"/>
                </a:xfrm>
                <a:custGeom>
                  <a:avLst/>
                  <a:gdLst>
                    <a:gd name="T0" fmla="*/ 88 w 176"/>
                    <a:gd name="T1" fmla="*/ 0 h 920"/>
                    <a:gd name="T2" fmla="*/ 0 w 176"/>
                    <a:gd name="T3" fmla="*/ 88 h 920"/>
                    <a:gd name="T4" fmla="*/ 0 w 176"/>
                    <a:gd name="T5" fmla="*/ 832 h 920"/>
                    <a:gd name="T6" fmla="*/ 88 w 176"/>
                    <a:gd name="T7" fmla="*/ 920 h 920"/>
                    <a:gd name="T8" fmla="*/ 176 w 176"/>
                    <a:gd name="T9" fmla="*/ 832 h 920"/>
                    <a:gd name="T10" fmla="*/ 176 w 176"/>
                    <a:gd name="T11" fmla="*/ 88 h 920"/>
                    <a:gd name="T12" fmla="*/ 88 w 176"/>
                    <a:gd name="T13" fmla="*/ 0 h 920"/>
                  </a:gdLst>
                  <a:ahLst/>
                  <a:cxnLst>
                    <a:cxn ang="0">
                      <a:pos x="T0" y="T1"/>
                    </a:cxn>
                    <a:cxn ang="0">
                      <a:pos x="T2" y="T3"/>
                    </a:cxn>
                    <a:cxn ang="0">
                      <a:pos x="T4" y="T5"/>
                    </a:cxn>
                    <a:cxn ang="0">
                      <a:pos x="T6" y="T7"/>
                    </a:cxn>
                    <a:cxn ang="0">
                      <a:pos x="T8" y="T9"/>
                    </a:cxn>
                    <a:cxn ang="0">
                      <a:pos x="T10" y="T11"/>
                    </a:cxn>
                    <a:cxn ang="0">
                      <a:pos x="T12" y="T13"/>
                    </a:cxn>
                  </a:cxnLst>
                  <a:rect l="0" t="0" r="r" b="b"/>
                  <a:pathLst>
                    <a:path w="176" h="920">
                      <a:moveTo>
                        <a:pt x="88" y="0"/>
                      </a:moveTo>
                      <a:cubicBezTo>
                        <a:pt x="40" y="0"/>
                        <a:pt x="0" y="39"/>
                        <a:pt x="0" y="88"/>
                      </a:cubicBezTo>
                      <a:cubicBezTo>
                        <a:pt x="0" y="832"/>
                        <a:pt x="0" y="832"/>
                        <a:pt x="0" y="832"/>
                      </a:cubicBezTo>
                      <a:cubicBezTo>
                        <a:pt x="0" y="880"/>
                        <a:pt x="40" y="920"/>
                        <a:pt x="88" y="920"/>
                      </a:cubicBezTo>
                      <a:cubicBezTo>
                        <a:pt x="137" y="920"/>
                        <a:pt x="176" y="880"/>
                        <a:pt x="176" y="832"/>
                      </a:cubicBezTo>
                      <a:cubicBezTo>
                        <a:pt x="176" y="88"/>
                        <a:pt x="176" y="88"/>
                        <a:pt x="176" y="88"/>
                      </a:cubicBezTo>
                      <a:cubicBezTo>
                        <a:pt x="176" y="39"/>
                        <a:pt x="137" y="0"/>
                        <a:pt x="8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367" name="Freeform 88"/>
                <p:cNvSpPr>
                  <a:spLocks/>
                </p:cNvSpPr>
                <p:nvPr/>
              </p:nvSpPr>
              <p:spPr bwMode="auto">
                <a:xfrm>
                  <a:off x="3579813" y="3433763"/>
                  <a:ext cx="660400" cy="2295525"/>
                </a:xfrm>
                <a:custGeom>
                  <a:avLst/>
                  <a:gdLst>
                    <a:gd name="T0" fmla="*/ 88 w 176"/>
                    <a:gd name="T1" fmla="*/ 0 h 612"/>
                    <a:gd name="T2" fmla="*/ 0 w 176"/>
                    <a:gd name="T3" fmla="*/ 88 h 612"/>
                    <a:gd name="T4" fmla="*/ 0 w 176"/>
                    <a:gd name="T5" fmla="*/ 524 h 612"/>
                    <a:gd name="T6" fmla="*/ 88 w 176"/>
                    <a:gd name="T7" fmla="*/ 612 h 612"/>
                    <a:gd name="T8" fmla="*/ 176 w 176"/>
                    <a:gd name="T9" fmla="*/ 524 h 612"/>
                    <a:gd name="T10" fmla="*/ 176 w 176"/>
                    <a:gd name="T11" fmla="*/ 88 h 612"/>
                    <a:gd name="T12" fmla="*/ 88 w 176"/>
                    <a:gd name="T13" fmla="*/ 0 h 612"/>
                  </a:gdLst>
                  <a:ahLst/>
                  <a:cxnLst>
                    <a:cxn ang="0">
                      <a:pos x="T0" y="T1"/>
                    </a:cxn>
                    <a:cxn ang="0">
                      <a:pos x="T2" y="T3"/>
                    </a:cxn>
                    <a:cxn ang="0">
                      <a:pos x="T4" y="T5"/>
                    </a:cxn>
                    <a:cxn ang="0">
                      <a:pos x="T6" y="T7"/>
                    </a:cxn>
                    <a:cxn ang="0">
                      <a:pos x="T8" y="T9"/>
                    </a:cxn>
                    <a:cxn ang="0">
                      <a:pos x="T10" y="T11"/>
                    </a:cxn>
                    <a:cxn ang="0">
                      <a:pos x="T12" y="T13"/>
                    </a:cxn>
                  </a:cxnLst>
                  <a:rect l="0" t="0" r="r" b="b"/>
                  <a:pathLst>
                    <a:path w="176" h="612">
                      <a:moveTo>
                        <a:pt x="88" y="0"/>
                      </a:moveTo>
                      <a:cubicBezTo>
                        <a:pt x="40" y="0"/>
                        <a:pt x="0" y="39"/>
                        <a:pt x="0" y="88"/>
                      </a:cubicBezTo>
                      <a:cubicBezTo>
                        <a:pt x="0" y="524"/>
                        <a:pt x="0" y="524"/>
                        <a:pt x="0" y="524"/>
                      </a:cubicBezTo>
                      <a:cubicBezTo>
                        <a:pt x="0" y="572"/>
                        <a:pt x="40" y="612"/>
                        <a:pt x="88" y="612"/>
                      </a:cubicBezTo>
                      <a:cubicBezTo>
                        <a:pt x="137" y="612"/>
                        <a:pt x="176" y="572"/>
                        <a:pt x="176" y="524"/>
                      </a:cubicBezTo>
                      <a:cubicBezTo>
                        <a:pt x="176" y="88"/>
                        <a:pt x="176" y="88"/>
                        <a:pt x="176" y="88"/>
                      </a:cubicBezTo>
                      <a:cubicBezTo>
                        <a:pt x="176" y="39"/>
                        <a:pt x="137" y="0"/>
                        <a:pt x="8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368" name="Freeform 89"/>
                <p:cNvSpPr>
                  <a:spLocks/>
                </p:cNvSpPr>
                <p:nvPr/>
              </p:nvSpPr>
              <p:spPr bwMode="auto">
                <a:xfrm>
                  <a:off x="6219825" y="1123950"/>
                  <a:ext cx="660400" cy="4605338"/>
                </a:xfrm>
                <a:custGeom>
                  <a:avLst/>
                  <a:gdLst>
                    <a:gd name="T0" fmla="*/ 88 w 176"/>
                    <a:gd name="T1" fmla="*/ 0 h 1228"/>
                    <a:gd name="T2" fmla="*/ 0 w 176"/>
                    <a:gd name="T3" fmla="*/ 88 h 1228"/>
                    <a:gd name="T4" fmla="*/ 0 w 176"/>
                    <a:gd name="T5" fmla="*/ 1140 h 1228"/>
                    <a:gd name="T6" fmla="*/ 88 w 176"/>
                    <a:gd name="T7" fmla="*/ 1228 h 1228"/>
                    <a:gd name="T8" fmla="*/ 176 w 176"/>
                    <a:gd name="T9" fmla="*/ 1140 h 1228"/>
                    <a:gd name="T10" fmla="*/ 176 w 176"/>
                    <a:gd name="T11" fmla="*/ 88 h 1228"/>
                    <a:gd name="T12" fmla="*/ 88 w 176"/>
                    <a:gd name="T13" fmla="*/ 0 h 1228"/>
                  </a:gdLst>
                  <a:ahLst/>
                  <a:cxnLst>
                    <a:cxn ang="0">
                      <a:pos x="T0" y="T1"/>
                    </a:cxn>
                    <a:cxn ang="0">
                      <a:pos x="T2" y="T3"/>
                    </a:cxn>
                    <a:cxn ang="0">
                      <a:pos x="T4" y="T5"/>
                    </a:cxn>
                    <a:cxn ang="0">
                      <a:pos x="T6" y="T7"/>
                    </a:cxn>
                    <a:cxn ang="0">
                      <a:pos x="T8" y="T9"/>
                    </a:cxn>
                    <a:cxn ang="0">
                      <a:pos x="T10" y="T11"/>
                    </a:cxn>
                    <a:cxn ang="0">
                      <a:pos x="T12" y="T13"/>
                    </a:cxn>
                  </a:cxnLst>
                  <a:rect l="0" t="0" r="r" b="b"/>
                  <a:pathLst>
                    <a:path w="176" h="1228">
                      <a:moveTo>
                        <a:pt x="88" y="0"/>
                      </a:moveTo>
                      <a:cubicBezTo>
                        <a:pt x="40" y="0"/>
                        <a:pt x="0" y="39"/>
                        <a:pt x="0" y="88"/>
                      </a:cubicBezTo>
                      <a:cubicBezTo>
                        <a:pt x="0" y="1140"/>
                        <a:pt x="0" y="1140"/>
                        <a:pt x="0" y="1140"/>
                      </a:cubicBezTo>
                      <a:cubicBezTo>
                        <a:pt x="0" y="1188"/>
                        <a:pt x="40" y="1228"/>
                        <a:pt x="88" y="1228"/>
                      </a:cubicBezTo>
                      <a:cubicBezTo>
                        <a:pt x="137" y="1228"/>
                        <a:pt x="176" y="1188"/>
                        <a:pt x="176" y="1140"/>
                      </a:cubicBezTo>
                      <a:cubicBezTo>
                        <a:pt x="176" y="88"/>
                        <a:pt x="176" y="88"/>
                        <a:pt x="176" y="88"/>
                      </a:cubicBezTo>
                      <a:cubicBezTo>
                        <a:pt x="176" y="39"/>
                        <a:pt x="137" y="0"/>
                        <a:pt x="8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grpSp>
        </p:grpSp>
        <p:grpSp>
          <p:nvGrpSpPr>
            <p:cNvPr id="332" name="Group 331"/>
            <p:cNvGrpSpPr/>
            <p:nvPr/>
          </p:nvGrpSpPr>
          <p:grpSpPr>
            <a:xfrm>
              <a:off x="7518353" y="2613285"/>
              <a:ext cx="797209" cy="274443"/>
              <a:chOff x="8237020" y="2553290"/>
              <a:chExt cx="797209" cy="274443"/>
            </a:xfrm>
          </p:grpSpPr>
          <p:sp>
            <p:nvSpPr>
              <p:cNvPr id="361" name="Rectangle 360"/>
              <p:cNvSpPr/>
              <p:nvPr/>
            </p:nvSpPr>
            <p:spPr>
              <a:xfrm>
                <a:off x="8444068" y="2580225"/>
                <a:ext cx="590161" cy="194284"/>
              </a:xfrm>
              <a:prstGeom prst="rect">
                <a:avLst/>
              </a:prstGeom>
            </p:spPr>
            <p:txBody>
              <a:bodyPr wrap="none">
                <a:spAutoFit/>
              </a:bodyPr>
              <a:lstStyle/>
              <a:p>
                <a:pPr defTabSz="1218816">
                  <a:lnSpc>
                    <a:spcPct val="80000"/>
                  </a:lnSpc>
                </a:pPr>
                <a:r>
                  <a:rPr lang="en-US" sz="1300" dirty="0">
                    <a:solidFill>
                      <a:srgbClr val="52526D"/>
                    </a:solidFill>
                    <a:latin typeface="Arial"/>
                  </a:rPr>
                  <a:t>Security</a:t>
                </a:r>
              </a:p>
            </p:txBody>
          </p:sp>
          <p:sp>
            <p:nvSpPr>
              <p:cNvPr id="362" name="Freeform 93"/>
              <p:cNvSpPr>
                <a:spLocks noEditPoints="1"/>
              </p:cNvSpPr>
              <p:nvPr/>
            </p:nvSpPr>
            <p:spPr bwMode="auto">
              <a:xfrm>
                <a:off x="8237020" y="2553290"/>
                <a:ext cx="198842" cy="274443"/>
              </a:xfrm>
              <a:custGeom>
                <a:avLst/>
                <a:gdLst/>
                <a:ahLst/>
                <a:cxnLst>
                  <a:cxn ang="0">
                    <a:pos x="54" y="54"/>
                  </a:cxn>
                  <a:cxn ang="0">
                    <a:pos x="81" y="27"/>
                  </a:cxn>
                  <a:cxn ang="0">
                    <a:pos x="107" y="54"/>
                  </a:cxn>
                  <a:cxn ang="0">
                    <a:pos x="107" y="75"/>
                  </a:cxn>
                  <a:cxn ang="0">
                    <a:pos x="135" y="75"/>
                  </a:cxn>
                  <a:cxn ang="0">
                    <a:pos x="135" y="54"/>
                  </a:cxn>
                  <a:cxn ang="0">
                    <a:pos x="81" y="0"/>
                  </a:cxn>
                  <a:cxn ang="0">
                    <a:pos x="27" y="54"/>
                  </a:cxn>
                  <a:cxn ang="0">
                    <a:pos x="27" y="75"/>
                  </a:cxn>
                  <a:cxn ang="0">
                    <a:pos x="54" y="75"/>
                  </a:cxn>
                  <a:cxn ang="0">
                    <a:pos x="54" y="54"/>
                  </a:cxn>
                  <a:cxn ang="0">
                    <a:pos x="145" y="87"/>
                  </a:cxn>
                  <a:cxn ang="0">
                    <a:pos x="17" y="87"/>
                  </a:cxn>
                  <a:cxn ang="0">
                    <a:pos x="0" y="104"/>
                  </a:cxn>
                  <a:cxn ang="0">
                    <a:pos x="0" y="206"/>
                  </a:cxn>
                  <a:cxn ang="0">
                    <a:pos x="17" y="222"/>
                  </a:cxn>
                  <a:cxn ang="0">
                    <a:pos x="145" y="222"/>
                  </a:cxn>
                  <a:cxn ang="0">
                    <a:pos x="161" y="206"/>
                  </a:cxn>
                  <a:cxn ang="0">
                    <a:pos x="161" y="104"/>
                  </a:cxn>
                  <a:cxn ang="0">
                    <a:pos x="145" y="87"/>
                  </a:cxn>
                  <a:cxn ang="0">
                    <a:pos x="95" y="170"/>
                  </a:cxn>
                  <a:cxn ang="0">
                    <a:pos x="81" y="182"/>
                  </a:cxn>
                  <a:cxn ang="0">
                    <a:pos x="67" y="170"/>
                  </a:cxn>
                  <a:cxn ang="0">
                    <a:pos x="67" y="131"/>
                  </a:cxn>
                  <a:cxn ang="0">
                    <a:pos x="81" y="118"/>
                  </a:cxn>
                  <a:cxn ang="0">
                    <a:pos x="95" y="131"/>
                  </a:cxn>
                  <a:cxn ang="0">
                    <a:pos x="95" y="170"/>
                  </a:cxn>
                </a:cxnLst>
                <a:rect l="0" t="0" r="r" b="b"/>
                <a:pathLst>
                  <a:path w="161" h="222">
                    <a:moveTo>
                      <a:pt x="54" y="54"/>
                    </a:moveTo>
                    <a:cubicBezTo>
                      <a:pt x="54" y="39"/>
                      <a:pt x="66" y="27"/>
                      <a:pt x="81" y="27"/>
                    </a:cubicBezTo>
                    <a:cubicBezTo>
                      <a:pt x="95" y="27"/>
                      <a:pt x="107" y="39"/>
                      <a:pt x="107" y="54"/>
                    </a:cubicBezTo>
                    <a:cubicBezTo>
                      <a:pt x="107" y="75"/>
                      <a:pt x="107" y="75"/>
                      <a:pt x="107" y="75"/>
                    </a:cubicBezTo>
                    <a:cubicBezTo>
                      <a:pt x="135" y="75"/>
                      <a:pt x="135" y="75"/>
                      <a:pt x="135" y="75"/>
                    </a:cubicBezTo>
                    <a:cubicBezTo>
                      <a:pt x="135" y="54"/>
                      <a:pt x="135" y="54"/>
                      <a:pt x="135" y="54"/>
                    </a:cubicBezTo>
                    <a:cubicBezTo>
                      <a:pt x="135" y="24"/>
                      <a:pt x="111" y="0"/>
                      <a:pt x="81" y="0"/>
                    </a:cubicBezTo>
                    <a:cubicBezTo>
                      <a:pt x="51" y="0"/>
                      <a:pt x="27" y="24"/>
                      <a:pt x="27" y="54"/>
                    </a:cubicBezTo>
                    <a:cubicBezTo>
                      <a:pt x="27" y="75"/>
                      <a:pt x="27" y="75"/>
                      <a:pt x="27" y="75"/>
                    </a:cubicBezTo>
                    <a:cubicBezTo>
                      <a:pt x="54" y="75"/>
                      <a:pt x="54" y="75"/>
                      <a:pt x="54" y="75"/>
                    </a:cubicBezTo>
                    <a:lnTo>
                      <a:pt x="54" y="54"/>
                    </a:lnTo>
                    <a:close/>
                    <a:moveTo>
                      <a:pt x="145" y="87"/>
                    </a:moveTo>
                    <a:cubicBezTo>
                      <a:pt x="17" y="87"/>
                      <a:pt x="17" y="87"/>
                      <a:pt x="17" y="87"/>
                    </a:cubicBezTo>
                    <a:cubicBezTo>
                      <a:pt x="8" y="87"/>
                      <a:pt x="0" y="95"/>
                      <a:pt x="0" y="104"/>
                    </a:cubicBezTo>
                    <a:cubicBezTo>
                      <a:pt x="0" y="206"/>
                      <a:pt x="0" y="206"/>
                      <a:pt x="0" y="206"/>
                    </a:cubicBezTo>
                    <a:cubicBezTo>
                      <a:pt x="0" y="215"/>
                      <a:pt x="8" y="222"/>
                      <a:pt x="17" y="222"/>
                    </a:cubicBezTo>
                    <a:cubicBezTo>
                      <a:pt x="145" y="222"/>
                      <a:pt x="145" y="222"/>
                      <a:pt x="145" y="222"/>
                    </a:cubicBezTo>
                    <a:cubicBezTo>
                      <a:pt x="154" y="222"/>
                      <a:pt x="161" y="215"/>
                      <a:pt x="161" y="206"/>
                    </a:cubicBezTo>
                    <a:cubicBezTo>
                      <a:pt x="161" y="104"/>
                      <a:pt x="161" y="104"/>
                      <a:pt x="161" y="104"/>
                    </a:cubicBezTo>
                    <a:cubicBezTo>
                      <a:pt x="161" y="95"/>
                      <a:pt x="154" y="87"/>
                      <a:pt x="145" y="87"/>
                    </a:cubicBezTo>
                    <a:close/>
                    <a:moveTo>
                      <a:pt x="95" y="170"/>
                    </a:moveTo>
                    <a:cubicBezTo>
                      <a:pt x="95" y="177"/>
                      <a:pt x="88" y="182"/>
                      <a:pt x="81" y="182"/>
                    </a:cubicBezTo>
                    <a:cubicBezTo>
                      <a:pt x="73" y="182"/>
                      <a:pt x="67" y="177"/>
                      <a:pt x="67" y="170"/>
                    </a:cubicBezTo>
                    <a:cubicBezTo>
                      <a:pt x="67" y="131"/>
                      <a:pt x="67" y="131"/>
                      <a:pt x="67" y="131"/>
                    </a:cubicBezTo>
                    <a:cubicBezTo>
                      <a:pt x="67" y="124"/>
                      <a:pt x="73" y="118"/>
                      <a:pt x="81" y="118"/>
                    </a:cubicBezTo>
                    <a:cubicBezTo>
                      <a:pt x="88" y="118"/>
                      <a:pt x="95" y="124"/>
                      <a:pt x="95" y="131"/>
                    </a:cubicBezTo>
                    <a:lnTo>
                      <a:pt x="95" y="170"/>
                    </a:lnTo>
                    <a:close/>
                  </a:path>
                </a:pathLst>
              </a:custGeom>
              <a:solidFill>
                <a:srgbClr val="6466AB"/>
              </a:solidFill>
              <a:ln w="9525">
                <a:noFill/>
                <a:round/>
                <a:headEnd/>
                <a:tailEnd/>
              </a:ln>
              <a:effec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grpSp>
        <p:grpSp>
          <p:nvGrpSpPr>
            <p:cNvPr id="333" name="Group 332"/>
            <p:cNvGrpSpPr/>
            <p:nvPr/>
          </p:nvGrpSpPr>
          <p:grpSpPr>
            <a:xfrm>
              <a:off x="7728828" y="3013038"/>
              <a:ext cx="803369" cy="321440"/>
              <a:chOff x="7794649" y="2777789"/>
              <a:chExt cx="803369" cy="321440"/>
            </a:xfrm>
          </p:grpSpPr>
          <p:sp>
            <p:nvSpPr>
              <p:cNvPr id="355" name="Rectangle 354"/>
              <p:cNvSpPr/>
              <p:nvPr/>
            </p:nvSpPr>
            <p:spPr>
              <a:xfrm>
                <a:off x="7959199" y="2828223"/>
                <a:ext cx="638819" cy="194284"/>
              </a:xfrm>
              <a:prstGeom prst="rect">
                <a:avLst/>
              </a:prstGeom>
            </p:spPr>
            <p:txBody>
              <a:bodyPr wrap="none">
                <a:spAutoFit/>
              </a:bodyPr>
              <a:lstStyle/>
              <a:p>
                <a:pPr defTabSz="1218816">
                  <a:lnSpc>
                    <a:spcPct val="80000"/>
                  </a:lnSpc>
                </a:pPr>
                <a:r>
                  <a:rPr lang="en-US" sz="1300" dirty="0">
                    <a:solidFill>
                      <a:srgbClr val="52526D"/>
                    </a:solidFill>
                    <a:latin typeface="Arial"/>
                  </a:rPr>
                  <a:t>Analytics</a:t>
                </a:r>
              </a:p>
            </p:txBody>
          </p:sp>
          <p:grpSp>
            <p:nvGrpSpPr>
              <p:cNvPr id="356" name="Group 355"/>
              <p:cNvGrpSpPr/>
              <p:nvPr/>
            </p:nvGrpSpPr>
            <p:grpSpPr>
              <a:xfrm rot="19760506">
                <a:off x="7794649" y="2777789"/>
                <a:ext cx="175126" cy="321440"/>
                <a:chOff x="5324768" y="1032461"/>
                <a:chExt cx="246063" cy="451644"/>
              </a:xfrm>
              <a:solidFill>
                <a:srgbClr val="6466AB"/>
              </a:solidFill>
              <a:effectLst/>
            </p:grpSpPr>
            <p:sp>
              <p:nvSpPr>
                <p:cNvPr id="357" name="Freeform 6"/>
                <p:cNvSpPr>
                  <a:spLocks noEditPoints="1"/>
                </p:cNvSpPr>
                <p:nvPr/>
              </p:nvSpPr>
              <p:spPr bwMode="auto">
                <a:xfrm>
                  <a:off x="5324768" y="1032461"/>
                  <a:ext cx="246063" cy="246063"/>
                </a:xfrm>
                <a:custGeom>
                  <a:avLst/>
                  <a:gdLst/>
                  <a:ahLst/>
                  <a:cxnLst>
                    <a:cxn ang="0">
                      <a:pos x="107" y="0"/>
                    </a:cxn>
                    <a:cxn ang="0">
                      <a:pos x="0" y="107"/>
                    </a:cxn>
                    <a:cxn ang="0">
                      <a:pos x="107" y="214"/>
                    </a:cxn>
                    <a:cxn ang="0">
                      <a:pos x="214" y="107"/>
                    </a:cxn>
                    <a:cxn ang="0">
                      <a:pos x="107" y="0"/>
                    </a:cxn>
                    <a:cxn ang="0">
                      <a:pos x="107" y="184"/>
                    </a:cxn>
                    <a:cxn ang="0">
                      <a:pos x="31" y="107"/>
                    </a:cxn>
                    <a:cxn ang="0">
                      <a:pos x="107" y="31"/>
                    </a:cxn>
                    <a:cxn ang="0">
                      <a:pos x="184" y="107"/>
                    </a:cxn>
                    <a:cxn ang="0">
                      <a:pos x="107" y="184"/>
                    </a:cxn>
                  </a:cxnLst>
                  <a:rect l="0" t="0" r="r" b="b"/>
                  <a:pathLst>
                    <a:path w="214" h="214">
                      <a:moveTo>
                        <a:pt x="107" y="0"/>
                      </a:moveTo>
                      <a:cubicBezTo>
                        <a:pt x="48" y="0"/>
                        <a:pt x="0" y="48"/>
                        <a:pt x="0" y="107"/>
                      </a:cubicBezTo>
                      <a:cubicBezTo>
                        <a:pt x="0" y="166"/>
                        <a:pt x="48" y="214"/>
                        <a:pt x="107" y="214"/>
                      </a:cubicBezTo>
                      <a:cubicBezTo>
                        <a:pt x="166" y="214"/>
                        <a:pt x="214" y="166"/>
                        <a:pt x="214" y="107"/>
                      </a:cubicBezTo>
                      <a:cubicBezTo>
                        <a:pt x="214" y="48"/>
                        <a:pt x="166" y="0"/>
                        <a:pt x="107" y="0"/>
                      </a:cubicBezTo>
                      <a:close/>
                      <a:moveTo>
                        <a:pt x="107" y="184"/>
                      </a:moveTo>
                      <a:cubicBezTo>
                        <a:pt x="65" y="184"/>
                        <a:pt x="31" y="149"/>
                        <a:pt x="31" y="107"/>
                      </a:cubicBezTo>
                      <a:cubicBezTo>
                        <a:pt x="31" y="65"/>
                        <a:pt x="65" y="31"/>
                        <a:pt x="107" y="31"/>
                      </a:cubicBezTo>
                      <a:cubicBezTo>
                        <a:pt x="149" y="31"/>
                        <a:pt x="184" y="65"/>
                        <a:pt x="184" y="107"/>
                      </a:cubicBezTo>
                      <a:cubicBezTo>
                        <a:pt x="184" y="149"/>
                        <a:pt x="149" y="184"/>
                        <a:pt x="107" y="18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358" name="Freeform 7"/>
                <p:cNvSpPr>
                  <a:spLocks/>
                </p:cNvSpPr>
                <p:nvPr/>
              </p:nvSpPr>
              <p:spPr bwMode="auto">
                <a:xfrm rot="20700000">
                  <a:off x="5364164" y="1090405"/>
                  <a:ext cx="88900" cy="87313"/>
                </a:xfrm>
                <a:custGeom>
                  <a:avLst/>
                  <a:gdLst/>
                  <a:ahLst/>
                  <a:cxnLst>
                    <a:cxn ang="0">
                      <a:pos x="72" y="0"/>
                    </a:cxn>
                    <a:cxn ang="0">
                      <a:pos x="72" y="0"/>
                    </a:cxn>
                    <a:cxn ang="0">
                      <a:pos x="0" y="71"/>
                    </a:cxn>
                    <a:cxn ang="0">
                      <a:pos x="0" y="71"/>
                    </a:cxn>
                    <a:cxn ang="0">
                      <a:pos x="0" y="71"/>
                    </a:cxn>
                    <a:cxn ang="0">
                      <a:pos x="0" y="71"/>
                    </a:cxn>
                    <a:cxn ang="0">
                      <a:pos x="0" y="71"/>
                    </a:cxn>
                    <a:cxn ang="0">
                      <a:pos x="6" y="77"/>
                    </a:cxn>
                    <a:cxn ang="0">
                      <a:pos x="11" y="71"/>
                    </a:cxn>
                    <a:cxn ang="0">
                      <a:pos x="12" y="71"/>
                    </a:cxn>
                    <a:cxn ang="0">
                      <a:pos x="72" y="11"/>
                    </a:cxn>
                    <a:cxn ang="0">
                      <a:pos x="72" y="11"/>
                    </a:cxn>
                    <a:cxn ang="0">
                      <a:pos x="77" y="6"/>
                    </a:cxn>
                    <a:cxn ang="0">
                      <a:pos x="72" y="0"/>
                    </a:cxn>
                  </a:cxnLst>
                  <a:rect l="0" t="0" r="r" b="b"/>
                  <a:pathLst>
                    <a:path w="77" h="77">
                      <a:moveTo>
                        <a:pt x="72" y="0"/>
                      </a:moveTo>
                      <a:cubicBezTo>
                        <a:pt x="72" y="0"/>
                        <a:pt x="72" y="0"/>
                        <a:pt x="72" y="0"/>
                      </a:cubicBezTo>
                      <a:cubicBezTo>
                        <a:pt x="33" y="2"/>
                        <a:pt x="3" y="33"/>
                        <a:pt x="0" y="71"/>
                      </a:cubicBezTo>
                      <a:cubicBezTo>
                        <a:pt x="0" y="71"/>
                        <a:pt x="0" y="71"/>
                        <a:pt x="0" y="71"/>
                      </a:cubicBezTo>
                      <a:cubicBezTo>
                        <a:pt x="0" y="71"/>
                        <a:pt x="0" y="71"/>
                        <a:pt x="0" y="71"/>
                      </a:cubicBezTo>
                      <a:cubicBezTo>
                        <a:pt x="0" y="71"/>
                        <a:pt x="0" y="71"/>
                        <a:pt x="0" y="71"/>
                      </a:cubicBezTo>
                      <a:cubicBezTo>
                        <a:pt x="0" y="71"/>
                        <a:pt x="0" y="71"/>
                        <a:pt x="0" y="71"/>
                      </a:cubicBezTo>
                      <a:cubicBezTo>
                        <a:pt x="0" y="74"/>
                        <a:pt x="3" y="77"/>
                        <a:pt x="6" y="77"/>
                      </a:cubicBezTo>
                      <a:cubicBezTo>
                        <a:pt x="9" y="77"/>
                        <a:pt x="11" y="74"/>
                        <a:pt x="11" y="71"/>
                      </a:cubicBezTo>
                      <a:cubicBezTo>
                        <a:pt x="12" y="71"/>
                        <a:pt x="12" y="71"/>
                        <a:pt x="12" y="71"/>
                      </a:cubicBezTo>
                      <a:cubicBezTo>
                        <a:pt x="14" y="39"/>
                        <a:pt x="40" y="14"/>
                        <a:pt x="72" y="11"/>
                      </a:cubicBezTo>
                      <a:cubicBezTo>
                        <a:pt x="72" y="11"/>
                        <a:pt x="72" y="11"/>
                        <a:pt x="72" y="11"/>
                      </a:cubicBezTo>
                      <a:cubicBezTo>
                        <a:pt x="75" y="11"/>
                        <a:pt x="77" y="9"/>
                        <a:pt x="77" y="6"/>
                      </a:cubicBezTo>
                      <a:cubicBezTo>
                        <a:pt x="77" y="3"/>
                        <a:pt x="75" y="0"/>
                        <a:pt x="72"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359" name="Freeform 8"/>
                <p:cNvSpPr>
                  <a:spLocks/>
                </p:cNvSpPr>
                <p:nvPr/>
              </p:nvSpPr>
              <p:spPr bwMode="auto">
                <a:xfrm rot="18900000">
                  <a:off x="5362074" y="1312655"/>
                  <a:ext cx="171450" cy="171450"/>
                </a:xfrm>
                <a:custGeom>
                  <a:avLst/>
                  <a:gdLst/>
                  <a:ahLst/>
                  <a:cxnLst>
                    <a:cxn ang="0">
                      <a:pos x="107" y="0"/>
                    </a:cxn>
                    <a:cxn ang="0">
                      <a:pos x="12" y="92"/>
                    </a:cxn>
                    <a:cxn ang="0">
                      <a:pos x="12" y="135"/>
                    </a:cxn>
                    <a:cxn ang="0">
                      <a:pos x="55" y="136"/>
                    </a:cxn>
                    <a:cxn ang="0">
                      <a:pos x="150" y="44"/>
                    </a:cxn>
                    <a:cxn ang="0">
                      <a:pos x="107" y="0"/>
                    </a:cxn>
                  </a:cxnLst>
                  <a:rect l="0" t="0" r="r" b="b"/>
                  <a:pathLst>
                    <a:path w="150" h="148">
                      <a:moveTo>
                        <a:pt x="107" y="0"/>
                      </a:moveTo>
                      <a:cubicBezTo>
                        <a:pt x="12" y="92"/>
                        <a:pt x="12" y="92"/>
                        <a:pt x="12" y="92"/>
                      </a:cubicBezTo>
                      <a:cubicBezTo>
                        <a:pt x="0" y="104"/>
                        <a:pt x="0" y="123"/>
                        <a:pt x="12" y="135"/>
                      </a:cubicBezTo>
                      <a:cubicBezTo>
                        <a:pt x="23" y="147"/>
                        <a:pt x="43" y="148"/>
                        <a:pt x="55" y="136"/>
                      </a:cubicBezTo>
                      <a:cubicBezTo>
                        <a:pt x="150" y="44"/>
                        <a:pt x="150" y="44"/>
                        <a:pt x="150" y="44"/>
                      </a:cubicBezTo>
                      <a:lnTo>
                        <a:pt x="107"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360" name="Freeform 5"/>
                <p:cNvSpPr>
                  <a:spLocks/>
                </p:cNvSpPr>
                <p:nvPr/>
              </p:nvSpPr>
              <p:spPr bwMode="auto">
                <a:xfrm rot="18900000">
                  <a:off x="5409699" y="1248362"/>
                  <a:ext cx="76200" cy="74613"/>
                </a:xfrm>
                <a:custGeom>
                  <a:avLst/>
                  <a:gdLst/>
                  <a:ahLst/>
                  <a:cxnLst>
                    <a:cxn ang="0">
                      <a:pos x="48" y="18"/>
                    </a:cxn>
                    <a:cxn ang="0">
                      <a:pos x="18" y="47"/>
                    </a:cxn>
                    <a:cxn ang="0">
                      <a:pos x="0" y="30"/>
                    </a:cxn>
                    <a:cxn ang="0">
                      <a:pos x="31" y="0"/>
                    </a:cxn>
                    <a:cxn ang="0">
                      <a:pos x="48" y="18"/>
                    </a:cxn>
                  </a:cxnLst>
                  <a:rect l="0" t="0" r="r" b="b"/>
                  <a:pathLst>
                    <a:path w="48" h="47">
                      <a:moveTo>
                        <a:pt x="48" y="18"/>
                      </a:moveTo>
                      <a:lnTo>
                        <a:pt x="18" y="47"/>
                      </a:lnTo>
                      <a:lnTo>
                        <a:pt x="0" y="30"/>
                      </a:lnTo>
                      <a:lnTo>
                        <a:pt x="31" y="0"/>
                      </a:lnTo>
                      <a:lnTo>
                        <a:pt x="48" y="1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grpSp>
        </p:grpSp>
        <p:grpSp>
          <p:nvGrpSpPr>
            <p:cNvPr id="334" name="Group 333"/>
            <p:cNvGrpSpPr/>
            <p:nvPr/>
          </p:nvGrpSpPr>
          <p:grpSpPr>
            <a:xfrm>
              <a:off x="7578725" y="3875451"/>
              <a:ext cx="1201437" cy="227153"/>
              <a:chOff x="7763036" y="3738294"/>
              <a:chExt cx="1201437" cy="227153"/>
            </a:xfrm>
          </p:grpSpPr>
          <p:sp>
            <p:nvSpPr>
              <p:cNvPr id="349" name="Rectangle 348"/>
              <p:cNvSpPr/>
              <p:nvPr/>
            </p:nvSpPr>
            <p:spPr>
              <a:xfrm>
                <a:off x="8047562" y="3741584"/>
                <a:ext cx="916911" cy="194284"/>
              </a:xfrm>
              <a:prstGeom prst="rect">
                <a:avLst/>
              </a:prstGeom>
            </p:spPr>
            <p:txBody>
              <a:bodyPr wrap="none">
                <a:spAutoFit/>
              </a:bodyPr>
              <a:lstStyle/>
              <a:p>
                <a:pPr defTabSz="1218816">
                  <a:lnSpc>
                    <a:spcPct val="80000"/>
                  </a:lnSpc>
                </a:pPr>
                <a:r>
                  <a:rPr lang="en-US" sz="1300" dirty="0">
                    <a:solidFill>
                      <a:srgbClr val="52526D"/>
                    </a:solidFill>
                    <a:latin typeface="Arial"/>
                  </a:rPr>
                  <a:t>vDesktop aaS</a:t>
                </a:r>
              </a:p>
            </p:txBody>
          </p:sp>
          <p:grpSp>
            <p:nvGrpSpPr>
              <p:cNvPr id="350" name="Group 349"/>
              <p:cNvGrpSpPr/>
              <p:nvPr/>
            </p:nvGrpSpPr>
            <p:grpSpPr>
              <a:xfrm>
                <a:off x="7763036" y="3738294"/>
                <a:ext cx="320617" cy="227153"/>
                <a:chOff x="7763036" y="3754911"/>
                <a:chExt cx="320617" cy="227153"/>
              </a:xfrm>
            </p:grpSpPr>
            <p:grpSp>
              <p:nvGrpSpPr>
                <p:cNvPr id="351" name="Group 350"/>
                <p:cNvGrpSpPr/>
                <p:nvPr/>
              </p:nvGrpSpPr>
              <p:grpSpPr>
                <a:xfrm>
                  <a:off x="7763036" y="3754911"/>
                  <a:ext cx="320617" cy="227153"/>
                  <a:chOff x="7763036" y="3754911"/>
                  <a:chExt cx="320617" cy="227153"/>
                </a:xfrm>
              </p:grpSpPr>
              <p:sp>
                <p:nvSpPr>
                  <p:cNvPr id="353" name="Freeform 75"/>
                  <p:cNvSpPr>
                    <a:spLocks/>
                  </p:cNvSpPr>
                  <p:nvPr/>
                </p:nvSpPr>
                <p:spPr bwMode="auto">
                  <a:xfrm>
                    <a:off x="7763036" y="3918341"/>
                    <a:ext cx="320617" cy="63723"/>
                  </a:xfrm>
                  <a:custGeom>
                    <a:avLst/>
                    <a:gdLst/>
                    <a:ahLst/>
                    <a:cxnLst>
                      <a:cxn ang="0">
                        <a:pos x="0" y="85"/>
                      </a:cxn>
                      <a:cxn ang="0">
                        <a:pos x="54" y="0"/>
                      </a:cxn>
                      <a:cxn ang="0">
                        <a:pos x="418" y="0"/>
                      </a:cxn>
                      <a:cxn ang="0">
                        <a:pos x="470" y="85"/>
                      </a:cxn>
                      <a:cxn ang="0">
                        <a:pos x="0" y="85"/>
                      </a:cxn>
                    </a:cxnLst>
                    <a:rect l="0" t="0" r="r" b="b"/>
                    <a:pathLst>
                      <a:path w="470" h="85">
                        <a:moveTo>
                          <a:pt x="0" y="85"/>
                        </a:moveTo>
                        <a:lnTo>
                          <a:pt x="54" y="0"/>
                        </a:lnTo>
                        <a:lnTo>
                          <a:pt x="418" y="0"/>
                        </a:lnTo>
                        <a:lnTo>
                          <a:pt x="470" y="85"/>
                        </a:lnTo>
                        <a:lnTo>
                          <a:pt x="0" y="85"/>
                        </a:lnTo>
                        <a:close/>
                      </a:path>
                    </a:pathLst>
                  </a:custGeom>
                  <a:solidFill>
                    <a:srgbClr val="6466AB"/>
                  </a:solidFill>
                  <a:ln w="9525">
                    <a:noFill/>
                    <a:round/>
                    <a:headEnd/>
                    <a:tailEnd/>
                  </a:ln>
                  <a:effectLst/>
                </p:spPr>
                <p:txBody>
                  <a:bodyPr vert="horz" wrap="square" lIns="91440" tIns="45720" rIns="91440" bIns="45720" numCol="1" anchor="t" anchorCtr="0" compatLnSpc="1">
                    <a:prstTxWarp prst="textNoShape">
                      <a:avLst/>
                    </a:prstTxWarp>
                  </a:bodyPr>
                  <a:lstStyle/>
                  <a:p>
                    <a:pPr defTabSz="914233"/>
                    <a:endParaRPr lang="en-US" dirty="0">
                      <a:solidFill>
                        <a:srgbClr val="605846"/>
                      </a:solidFill>
                      <a:latin typeface="Arial"/>
                    </a:endParaRPr>
                  </a:p>
                </p:txBody>
              </p:sp>
              <p:sp>
                <p:nvSpPr>
                  <p:cNvPr id="354" name="Freeform 76"/>
                  <p:cNvSpPr>
                    <a:spLocks noEditPoints="1"/>
                  </p:cNvSpPr>
                  <p:nvPr/>
                </p:nvSpPr>
                <p:spPr bwMode="auto">
                  <a:xfrm>
                    <a:off x="7801920" y="3754911"/>
                    <a:ext cx="244897" cy="155934"/>
                  </a:xfrm>
                  <a:custGeom>
                    <a:avLst/>
                    <a:gdLst/>
                    <a:ahLst/>
                    <a:cxnLst>
                      <a:cxn ang="0">
                        <a:pos x="142" y="0"/>
                      </a:cxn>
                      <a:cxn ang="0">
                        <a:pos x="10" y="0"/>
                      </a:cxn>
                      <a:cxn ang="0">
                        <a:pos x="0" y="10"/>
                      </a:cxn>
                      <a:cxn ang="0">
                        <a:pos x="0" y="88"/>
                      </a:cxn>
                      <a:cxn ang="0">
                        <a:pos x="152" y="88"/>
                      </a:cxn>
                      <a:cxn ang="0">
                        <a:pos x="152" y="10"/>
                      </a:cxn>
                      <a:cxn ang="0">
                        <a:pos x="142" y="0"/>
                      </a:cxn>
                      <a:cxn ang="0">
                        <a:pos x="144" y="73"/>
                      </a:cxn>
                      <a:cxn ang="0">
                        <a:pos x="136" y="80"/>
                      </a:cxn>
                      <a:cxn ang="0">
                        <a:pos x="15" y="80"/>
                      </a:cxn>
                      <a:cxn ang="0">
                        <a:pos x="8" y="73"/>
                      </a:cxn>
                      <a:cxn ang="0">
                        <a:pos x="8" y="16"/>
                      </a:cxn>
                      <a:cxn ang="0">
                        <a:pos x="15" y="8"/>
                      </a:cxn>
                      <a:cxn ang="0">
                        <a:pos x="136" y="8"/>
                      </a:cxn>
                      <a:cxn ang="0">
                        <a:pos x="144" y="16"/>
                      </a:cxn>
                      <a:cxn ang="0">
                        <a:pos x="144" y="73"/>
                      </a:cxn>
                    </a:cxnLst>
                    <a:rect l="0" t="0" r="r" b="b"/>
                    <a:pathLst>
                      <a:path w="152" h="88">
                        <a:moveTo>
                          <a:pt x="142" y="0"/>
                        </a:moveTo>
                        <a:cubicBezTo>
                          <a:pt x="10" y="0"/>
                          <a:pt x="10" y="0"/>
                          <a:pt x="10" y="0"/>
                        </a:cubicBezTo>
                        <a:cubicBezTo>
                          <a:pt x="4" y="0"/>
                          <a:pt x="0" y="5"/>
                          <a:pt x="0" y="10"/>
                        </a:cubicBezTo>
                        <a:cubicBezTo>
                          <a:pt x="0" y="88"/>
                          <a:pt x="0" y="88"/>
                          <a:pt x="0" y="88"/>
                        </a:cubicBezTo>
                        <a:cubicBezTo>
                          <a:pt x="152" y="88"/>
                          <a:pt x="152" y="88"/>
                          <a:pt x="152" y="88"/>
                        </a:cubicBezTo>
                        <a:cubicBezTo>
                          <a:pt x="152" y="10"/>
                          <a:pt x="152" y="10"/>
                          <a:pt x="152" y="10"/>
                        </a:cubicBezTo>
                        <a:cubicBezTo>
                          <a:pt x="152" y="5"/>
                          <a:pt x="147" y="0"/>
                          <a:pt x="142" y="0"/>
                        </a:cubicBezTo>
                        <a:close/>
                        <a:moveTo>
                          <a:pt x="144" y="73"/>
                        </a:moveTo>
                        <a:cubicBezTo>
                          <a:pt x="144" y="77"/>
                          <a:pt x="140" y="80"/>
                          <a:pt x="136" y="80"/>
                        </a:cubicBezTo>
                        <a:cubicBezTo>
                          <a:pt x="15" y="80"/>
                          <a:pt x="15" y="80"/>
                          <a:pt x="15" y="80"/>
                        </a:cubicBezTo>
                        <a:cubicBezTo>
                          <a:pt x="11" y="80"/>
                          <a:pt x="8" y="77"/>
                          <a:pt x="8" y="73"/>
                        </a:cubicBezTo>
                        <a:cubicBezTo>
                          <a:pt x="8" y="16"/>
                          <a:pt x="8" y="16"/>
                          <a:pt x="8" y="16"/>
                        </a:cubicBezTo>
                        <a:cubicBezTo>
                          <a:pt x="8" y="12"/>
                          <a:pt x="11" y="8"/>
                          <a:pt x="15" y="8"/>
                        </a:cubicBezTo>
                        <a:cubicBezTo>
                          <a:pt x="136" y="8"/>
                          <a:pt x="136" y="8"/>
                          <a:pt x="136" y="8"/>
                        </a:cubicBezTo>
                        <a:cubicBezTo>
                          <a:pt x="140" y="8"/>
                          <a:pt x="144" y="12"/>
                          <a:pt x="144" y="16"/>
                        </a:cubicBezTo>
                        <a:lnTo>
                          <a:pt x="144" y="73"/>
                        </a:lnTo>
                        <a:close/>
                      </a:path>
                    </a:pathLst>
                  </a:custGeom>
                  <a:solidFill>
                    <a:srgbClr val="6466AB"/>
                  </a:solidFill>
                  <a:ln w="9525">
                    <a:noFill/>
                    <a:round/>
                    <a:headEnd/>
                    <a:tailEnd/>
                  </a:ln>
                  <a:effectLst/>
                </p:spPr>
                <p:txBody>
                  <a:bodyPr vert="horz" wrap="square" lIns="91440" tIns="45720" rIns="91440" bIns="45720" numCol="1" anchor="t" anchorCtr="0" compatLnSpc="1">
                    <a:prstTxWarp prst="textNoShape">
                      <a:avLst/>
                    </a:prstTxWarp>
                  </a:bodyPr>
                  <a:lstStyle/>
                  <a:p>
                    <a:pPr defTabSz="914233"/>
                    <a:endParaRPr lang="en-US" dirty="0">
                      <a:solidFill>
                        <a:srgbClr val="605846"/>
                      </a:solidFill>
                      <a:latin typeface="Arial"/>
                    </a:endParaRPr>
                  </a:p>
                </p:txBody>
              </p:sp>
            </p:grpSp>
            <p:sp>
              <p:nvSpPr>
                <p:cNvPr id="352" name="Freeform 80"/>
                <p:cNvSpPr>
                  <a:spLocks/>
                </p:cNvSpPr>
                <p:nvPr/>
              </p:nvSpPr>
              <p:spPr bwMode="auto">
                <a:xfrm>
                  <a:off x="7900579" y="3786067"/>
                  <a:ext cx="51953" cy="87433"/>
                </a:xfrm>
                <a:custGeom>
                  <a:avLst/>
                  <a:gdLst>
                    <a:gd name="T0" fmla="*/ 128 w 243"/>
                    <a:gd name="T1" fmla="*/ 388 h 409"/>
                    <a:gd name="T2" fmla="*/ 168 w 243"/>
                    <a:gd name="T3" fmla="*/ 402 h 409"/>
                    <a:gd name="T4" fmla="*/ 183 w 243"/>
                    <a:gd name="T5" fmla="*/ 362 h 409"/>
                    <a:gd name="T6" fmla="*/ 133 w 243"/>
                    <a:gd name="T7" fmla="*/ 255 h 409"/>
                    <a:gd name="T8" fmla="*/ 243 w 243"/>
                    <a:gd name="T9" fmla="*/ 250 h 409"/>
                    <a:gd name="T10" fmla="*/ 0 w 243"/>
                    <a:gd name="T11" fmla="*/ 0 h 409"/>
                    <a:gd name="T12" fmla="*/ 0 w 243"/>
                    <a:gd name="T13" fmla="*/ 351 h 409"/>
                    <a:gd name="T14" fmla="*/ 78 w 243"/>
                    <a:gd name="T15" fmla="*/ 281 h 409"/>
                    <a:gd name="T16" fmla="*/ 128 w 243"/>
                    <a:gd name="T17" fmla="*/ 388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3" h="409">
                      <a:moveTo>
                        <a:pt x="128" y="388"/>
                      </a:moveTo>
                      <a:cubicBezTo>
                        <a:pt x="135" y="403"/>
                        <a:pt x="153" y="409"/>
                        <a:pt x="168" y="402"/>
                      </a:cubicBezTo>
                      <a:cubicBezTo>
                        <a:pt x="184" y="395"/>
                        <a:pt x="190" y="377"/>
                        <a:pt x="183" y="362"/>
                      </a:cubicBezTo>
                      <a:cubicBezTo>
                        <a:pt x="133" y="255"/>
                        <a:pt x="133" y="255"/>
                        <a:pt x="133" y="255"/>
                      </a:cubicBezTo>
                      <a:cubicBezTo>
                        <a:pt x="243" y="250"/>
                        <a:pt x="243" y="250"/>
                        <a:pt x="243" y="250"/>
                      </a:cubicBezTo>
                      <a:cubicBezTo>
                        <a:pt x="0" y="0"/>
                        <a:pt x="0" y="0"/>
                        <a:pt x="0" y="0"/>
                      </a:cubicBezTo>
                      <a:cubicBezTo>
                        <a:pt x="0" y="351"/>
                        <a:pt x="0" y="351"/>
                        <a:pt x="0" y="351"/>
                      </a:cubicBezTo>
                      <a:cubicBezTo>
                        <a:pt x="78" y="281"/>
                        <a:pt x="78" y="281"/>
                        <a:pt x="78" y="281"/>
                      </a:cubicBezTo>
                      <a:lnTo>
                        <a:pt x="128" y="388"/>
                      </a:lnTo>
                      <a:close/>
                    </a:path>
                  </a:pathLst>
                </a:custGeom>
                <a:solidFill>
                  <a:srgbClr val="646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grpSp>
        </p:grpSp>
        <p:grpSp>
          <p:nvGrpSpPr>
            <p:cNvPr id="335" name="Group 334"/>
            <p:cNvGrpSpPr/>
            <p:nvPr/>
          </p:nvGrpSpPr>
          <p:grpSpPr>
            <a:xfrm>
              <a:off x="6554537" y="2029132"/>
              <a:ext cx="861774" cy="226545"/>
              <a:chOff x="6942042" y="1856617"/>
              <a:chExt cx="861774" cy="226545"/>
            </a:xfrm>
          </p:grpSpPr>
          <p:grpSp>
            <p:nvGrpSpPr>
              <p:cNvPr id="344" name="Group 343"/>
              <p:cNvGrpSpPr/>
              <p:nvPr/>
            </p:nvGrpSpPr>
            <p:grpSpPr>
              <a:xfrm>
                <a:off x="6942042" y="1856617"/>
                <a:ext cx="302308" cy="226545"/>
                <a:chOff x="6481876" y="3231076"/>
                <a:chExt cx="4522788" cy="3389313"/>
              </a:xfrm>
              <a:solidFill>
                <a:srgbClr val="6466AB"/>
              </a:solidFill>
            </p:grpSpPr>
            <p:sp>
              <p:nvSpPr>
                <p:cNvPr id="346" name="Freeform 98"/>
                <p:cNvSpPr>
                  <a:spLocks/>
                </p:cNvSpPr>
                <p:nvPr/>
              </p:nvSpPr>
              <p:spPr bwMode="auto">
                <a:xfrm>
                  <a:off x="8245582" y="3996251"/>
                  <a:ext cx="993775" cy="1316034"/>
                </a:xfrm>
                <a:custGeom>
                  <a:avLst/>
                  <a:gdLst>
                    <a:gd name="T0" fmla="*/ 134 w 265"/>
                    <a:gd name="T1" fmla="*/ 351 h 351"/>
                    <a:gd name="T2" fmla="*/ 243 w 265"/>
                    <a:gd name="T3" fmla="*/ 270 h 351"/>
                    <a:gd name="T4" fmla="*/ 259 w 265"/>
                    <a:gd name="T5" fmla="*/ 192 h 351"/>
                    <a:gd name="T6" fmla="*/ 244 w 265"/>
                    <a:gd name="T7" fmla="*/ 70 h 351"/>
                    <a:gd name="T8" fmla="*/ 134 w 265"/>
                    <a:gd name="T9" fmla="*/ 0 h 351"/>
                    <a:gd name="T10" fmla="*/ 23 w 265"/>
                    <a:gd name="T11" fmla="*/ 70 h 351"/>
                    <a:gd name="T12" fmla="*/ 9 w 265"/>
                    <a:gd name="T13" fmla="*/ 192 h 351"/>
                    <a:gd name="T14" fmla="*/ 24 w 265"/>
                    <a:gd name="T15" fmla="*/ 270 h 351"/>
                    <a:gd name="T16" fmla="*/ 134 w 265"/>
                    <a:gd name="T17" fmla="*/ 35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5" h="351">
                      <a:moveTo>
                        <a:pt x="134" y="351"/>
                      </a:moveTo>
                      <a:cubicBezTo>
                        <a:pt x="183" y="351"/>
                        <a:pt x="234" y="318"/>
                        <a:pt x="243" y="270"/>
                      </a:cubicBezTo>
                      <a:cubicBezTo>
                        <a:pt x="259" y="192"/>
                        <a:pt x="259" y="192"/>
                        <a:pt x="259" y="192"/>
                      </a:cubicBezTo>
                      <a:cubicBezTo>
                        <a:pt x="265" y="148"/>
                        <a:pt x="264" y="107"/>
                        <a:pt x="244" y="70"/>
                      </a:cubicBezTo>
                      <a:cubicBezTo>
                        <a:pt x="222" y="28"/>
                        <a:pt x="182" y="0"/>
                        <a:pt x="134" y="0"/>
                      </a:cubicBezTo>
                      <a:cubicBezTo>
                        <a:pt x="85" y="0"/>
                        <a:pt x="45" y="28"/>
                        <a:pt x="23" y="70"/>
                      </a:cubicBezTo>
                      <a:cubicBezTo>
                        <a:pt x="3" y="107"/>
                        <a:pt x="0" y="147"/>
                        <a:pt x="9" y="192"/>
                      </a:cubicBezTo>
                      <a:cubicBezTo>
                        <a:pt x="24" y="270"/>
                        <a:pt x="24" y="270"/>
                        <a:pt x="24" y="270"/>
                      </a:cubicBezTo>
                      <a:cubicBezTo>
                        <a:pt x="36" y="318"/>
                        <a:pt x="85" y="351"/>
                        <a:pt x="134" y="3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347" name="Freeform 99"/>
                <p:cNvSpPr>
                  <a:spLocks/>
                </p:cNvSpPr>
                <p:nvPr/>
              </p:nvSpPr>
              <p:spPr bwMode="auto">
                <a:xfrm>
                  <a:off x="7716955" y="5661546"/>
                  <a:ext cx="2054231" cy="958843"/>
                </a:xfrm>
                <a:custGeom>
                  <a:avLst/>
                  <a:gdLst>
                    <a:gd name="T0" fmla="*/ 270 w 548"/>
                    <a:gd name="T1" fmla="*/ 0 h 256"/>
                    <a:gd name="T2" fmla="*/ 17 w 548"/>
                    <a:gd name="T3" fmla="*/ 69 h 256"/>
                    <a:gd name="T4" fmla="*/ 0 w 548"/>
                    <a:gd name="T5" fmla="*/ 256 h 256"/>
                    <a:gd name="T6" fmla="*/ 548 w 548"/>
                    <a:gd name="T7" fmla="*/ 256 h 256"/>
                    <a:gd name="T8" fmla="*/ 532 w 548"/>
                    <a:gd name="T9" fmla="*/ 73 h 256"/>
                    <a:gd name="T10" fmla="*/ 270 w 548"/>
                    <a:gd name="T11" fmla="*/ 0 h 256"/>
                  </a:gdLst>
                  <a:ahLst/>
                  <a:cxnLst>
                    <a:cxn ang="0">
                      <a:pos x="T0" y="T1"/>
                    </a:cxn>
                    <a:cxn ang="0">
                      <a:pos x="T2" y="T3"/>
                    </a:cxn>
                    <a:cxn ang="0">
                      <a:pos x="T4" y="T5"/>
                    </a:cxn>
                    <a:cxn ang="0">
                      <a:pos x="T6" y="T7"/>
                    </a:cxn>
                    <a:cxn ang="0">
                      <a:pos x="T8" y="T9"/>
                    </a:cxn>
                    <a:cxn ang="0">
                      <a:pos x="T10" y="T11"/>
                    </a:cxn>
                  </a:cxnLst>
                  <a:rect l="0" t="0" r="r" b="b"/>
                  <a:pathLst>
                    <a:path w="548" h="256">
                      <a:moveTo>
                        <a:pt x="270" y="0"/>
                      </a:moveTo>
                      <a:cubicBezTo>
                        <a:pt x="159" y="0"/>
                        <a:pt x="100" y="26"/>
                        <a:pt x="17" y="69"/>
                      </a:cubicBezTo>
                      <a:cubicBezTo>
                        <a:pt x="17" y="69"/>
                        <a:pt x="9" y="148"/>
                        <a:pt x="0" y="256"/>
                      </a:cubicBezTo>
                      <a:cubicBezTo>
                        <a:pt x="548" y="256"/>
                        <a:pt x="548" y="256"/>
                        <a:pt x="548" y="256"/>
                      </a:cubicBezTo>
                      <a:cubicBezTo>
                        <a:pt x="532" y="73"/>
                        <a:pt x="532" y="73"/>
                        <a:pt x="532" y="73"/>
                      </a:cubicBezTo>
                      <a:cubicBezTo>
                        <a:pt x="448" y="27"/>
                        <a:pt x="385" y="0"/>
                        <a:pt x="2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348" name="Freeform 100"/>
                <p:cNvSpPr>
                  <a:spLocks/>
                </p:cNvSpPr>
                <p:nvPr/>
              </p:nvSpPr>
              <p:spPr bwMode="auto">
                <a:xfrm>
                  <a:off x="6481876" y="3231076"/>
                  <a:ext cx="4522788" cy="2827337"/>
                </a:xfrm>
                <a:custGeom>
                  <a:avLst/>
                  <a:gdLst>
                    <a:gd name="T0" fmla="*/ 1131 w 1206"/>
                    <a:gd name="T1" fmla="*/ 0 h 754"/>
                    <a:gd name="T2" fmla="*/ 76 w 1206"/>
                    <a:gd name="T3" fmla="*/ 0 h 754"/>
                    <a:gd name="T4" fmla="*/ 0 w 1206"/>
                    <a:gd name="T5" fmla="*/ 76 h 754"/>
                    <a:gd name="T6" fmla="*/ 0 w 1206"/>
                    <a:gd name="T7" fmla="*/ 678 h 754"/>
                    <a:gd name="T8" fmla="*/ 76 w 1206"/>
                    <a:gd name="T9" fmla="*/ 754 h 754"/>
                    <a:gd name="T10" fmla="*/ 222 w 1206"/>
                    <a:gd name="T11" fmla="*/ 754 h 754"/>
                    <a:gd name="T12" fmla="*/ 232 w 1206"/>
                    <a:gd name="T13" fmla="*/ 641 h 754"/>
                    <a:gd name="T14" fmla="*/ 113 w 1206"/>
                    <a:gd name="T15" fmla="*/ 641 h 754"/>
                    <a:gd name="T16" fmla="*/ 113 w 1206"/>
                    <a:gd name="T17" fmla="*/ 113 h 754"/>
                    <a:gd name="T18" fmla="*/ 1093 w 1206"/>
                    <a:gd name="T19" fmla="*/ 113 h 754"/>
                    <a:gd name="T20" fmla="*/ 1093 w 1206"/>
                    <a:gd name="T21" fmla="*/ 641 h 754"/>
                    <a:gd name="T22" fmla="*/ 975 w 1206"/>
                    <a:gd name="T23" fmla="*/ 641 h 754"/>
                    <a:gd name="T24" fmla="*/ 975 w 1206"/>
                    <a:gd name="T25" fmla="*/ 641 h 754"/>
                    <a:gd name="T26" fmla="*/ 984 w 1206"/>
                    <a:gd name="T27" fmla="*/ 754 h 754"/>
                    <a:gd name="T28" fmla="*/ 1131 w 1206"/>
                    <a:gd name="T29" fmla="*/ 754 h 754"/>
                    <a:gd name="T30" fmla="*/ 1206 w 1206"/>
                    <a:gd name="T31" fmla="*/ 678 h 754"/>
                    <a:gd name="T32" fmla="*/ 1206 w 1206"/>
                    <a:gd name="T33" fmla="*/ 76 h 754"/>
                    <a:gd name="T34" fmla="*/ 1131 w 1206"/>
                    <a:gd name="T35" fmla="*/ 0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6" h="754">
                      <a:moveTo>
                        <a:pt x="1131" y="0"/>
                      </a:moveTo>
                      <a:cubicBezTo>
                        <a:pt x="76" y="0"/>
                        <a:pt x="76" y="0"/>
                        <a:pt x="76" y="0"/>
                      </a:cubicBezTo>
                      <a:cubicBezTo>
                        <a:pt x="34" y="0"/>
                        <a:pt x="0" y="34"/>
                        <a:pt x="0" y="76"/>
                      </a:cubicBezTo>
                      <a:cubicBezTo>
                        <a:pt x="0" y="678"/>
                        <a:pt x="0" y="678"/>
                        <a:pt x="0" y="678"/>
                      </a:cubicBezTo>
                      <a:cubicBezTo>
                        <a:pt x="0" y="720"/>
                        <a:pt x="34" y="754"/>
                        <a:pt x="76" y="754"/>
                      </a:cubicBezTo>
                      <a:cubicBezTo>
                        <a:pt x="222" y="754"/>
                        <a:pt x="222" y="754"/>
                        <a:pt x="222" y="754"/>
                      </a:cubicBezTo>
                      <a:cubicBezTo>
                        <a:pt x="227" y="696"/>
                        <a:pt x="231" y="656"/>
                        <a:pt x="232" y="641"/>
                      </a:cubicBezTo>
                      <a:cubicBezTo>
                        <a:pt x="113" y="641"/>
                        <a:pt x="113" y="641"/>
                        <a:pt x="113" y="641"/>
                      </a:cubicBezTo>
                      <a:cubicBezTo>
                        <a:pt x="113" y="113"/>
                        <a:pt x="113" y="113"/>
                        <a:pt x="113" y="113"/>
                      </a:cubicBezTo>
                      <a:cubicBezTo>
                        <a:pt x="1093" y="113"/>
                        <a:pt x="1093" y="113"/>
                        <a:pt x="1093" y="113"/>
                      </a:cubicBezTo>
                      <a:cubicBezTo>
                        <a:pt x="1093" y="641"/>
                        <a:pt x="1093" y="641"/>
                        <a:pt x="1093" y="641"/>
                      </a:cubicBezTo>
                      <a:cubicBezTo>
                        <a:pt x="975" y="641"/>
                        <a:pt x="975" y="641"/>
                        <a:pt x="975" y="641"/>
                      </a:cubicBezTo>
                      <a:cubicBezTo>
                        <a:pt x="975" y="641"/>
                        <a:pt x="975" y="641"/>
                        <a:pt x="975" y="641"/>
                      </a:cubicBezTo>
                      <a:cubicBezTo>
                        <a:pt x="984" y="754"/>
                        <a:pt x="984" y="754"/>
                        <a:pt x="984" y="754"/>
                      </a:cubicBezTo>
                      <a:cubicBezTo>
                        <a:pt x="1131" y="754"/>
                        <a:pt x="1131" y="754"/>
                        <a:pt x="1131" y="754"/>
                      </a:cubicBezTo>
                      <a:cubicBezTo>
                        <a:pt x="1172" y="754"/>
                        <a:pt x="1206" y="720"/>
                        <a:pt x="1206" y="678"/>
                      </a:cubicBezTo>
                      <a:cubicBezTo>
                        <a:pt x="1206" y="76"/>
                        <a:pt x="1206" y="76"/>
                        <a:pt x="1206" y="76"/>
                      </a:cubicBezTo>
                      <a:cubicBezTo>
                        <a:pt x="1206" y="34"/>
                        <a:pt x="1172" y="0"/>
                        <a:pt x="113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grpSp>
          <p:sp>
            <p:nvSpPr>
              <p:cNvPr id="345" name="Rectangle 344"/>
              <p:cNvSpPr/>
              <p:nvPr/>
            </p:nvSpPr>
            <p:spPr>
              <a:xfrm>
                <a:off x="7264572" y="1859603"/>
                <a:ext cx="539244" cy="194284"/>
              </a:xfrm>
              <a:prstGeom prst="rect">
                <a:avLst/>
              </a:prstGeom>
            </p:spPr>
            <p:txBody>
              <a:bodyPr wrap="none">
                <a:spAutoFit/>
              </a:bodyPr>
              <a:lstStyle/>
              <a:p>
                <a:pPr defTabSz="1218816">
                  <a:lnSpc>
                    <a:spcPct val="80000"/>
                  </a:lnSpc>
                </a:pPr>
                <a:r>
                  <a:rPr lang="en-US" sz="1300" dirty="0">
                    <a:solidFill>
                      <a:srgbClr val="52526D"/>
                    </a:solidFill>
                    <a:latin typeface="Arial"/>
                  </a:rPr>
                  <a:t>WebEx</a:t>
                </a:r>
              </a:p>
            </p:txBody>
          </p:sp>
        </p:grpSp>
        <p:grpSp>
          <p:nvGrpSpPr>
            <p:cNvPr id="336" name="Group 335"/>
            <p:cNvGrpSpPr/>
            <p:nvPr/>
          </p:nvGrpSpPr>
          <p:grpSpPr>
            <a:xfrm>
              <a:off x="7697731" y="3459091"/>
              <a:ext cx="1167561" cy="261534"/>
              <a:chOff x="7871350" y="3275148"/>
              <a:chExt cx="1167561" cy="261534"/>
            </a:xfrm>
          </p:grpSpPr>
          <p:sp>
            <p:nvSpPr>
              <p:cNvPr id="340" name="Rectangle 339"/>
              <p:cNvSpPr/>
              <p:nvPr/>
            </p:nvSpPr>
            <p:spPr>
              <a:xfrm>
                <a:off x="8302714" y="3295629"/>
                <a:ext cx="736197" cy="194284"/>
              </a:xfrm>
              <a:prstGeom prst="rect">
                <a:avLst/>
              </a:prstGeom>
            </p:spPr>
            <p:txBody>
              <a:bodyPr wrap="none">
                <a:spAutoFit/>
              </a:bodyPr>
              <a:lstStyle/>
              <a:p>
                <a:pPr defTabSz="1218816">
                  <a:lnSpc>
                    <a:spcPct val="80000"/>
                  </a:lnSpc>
                </a:pPr>
                <a:r>
                  <a:rPr lang="en-US" sz="1300" dirty="0">
                    <a:solidFill>
                      <a:srgbClr val="52526D"/>
                    </a:solidFill>
                    <a:latin typeface="Arial"/>
                  </a:rPr>
                  <a:t>HANA aaS</a:t>
                </a:r>
              </a:p>
            </p:txBody>
          </p:sp>
          <p:grpSp>
            <p:nvGrpSpPr>
              <p:cNvPr id="341" name="Group 340"/>
              <p:cNvGrpSpPr/>
              <p:nvPr/>
            </p:nvGrpSpPr>
            <p:grpSpPr>
              <a:xfrm>
                <a:off x="7871350" y="3275148"/>
                <a:ext cx="405000" cy="261534"/>
                <a:chOff x="6168395" y="4417056"/>
                <a:chExt cx="405000" cy="261534"/>
              </a:xfrm>
            </p:grpSpPr>
            <p:sp>
              <p:nvSpPr>
                <p:cNvPr id="342" name="Freeform 27"/>
                <p:cNvSpPr>
                  <a:spLocks/>
                </p:cNvSpPr>
                <p:nvPr/>
              </p:nvSpPr>
              <p:spPr bwMode="auto">
                <a:xfrm>
                  <a:off x="6168395" y="4417056"/>
                  <a:ext cx="405000" cy="261534"/>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rgbClr val="6466AB"/>
                </a:solidFill>
                <a:ln>
                  <a:noFill/>
                </a:ln>
                <a:effectLst/>
              </p:spPr>
              <p:txBody>
                <a:bodyPr vert="horz" wrap="square" lIns="21238" tIns="10632" rIns="21238" bIns="10632" numCol="1" anchor="t" anchorCtr="0" compatLnSpc="1">
                  <a:prstTxWarp prst="textNoShape">
                    <a:avLst/>
                  </a:prstTxWarp>
                </a:bodyPr>
                <a:lstStyle/>
                <a:p>
                  <a:pPr defTabSz="283174"/>
                  <a:endParaRPr lang="en-US" sz="2400" dirty="0">
                    <a:solidFill>
                      <a:srgbClr val="000000"/>
                    </a:solidFill>
                    <a:latin typeface="Arial"/>
                  </a:endParaRPr>
                </a:p>
              </p:txBody>
            </p:sp>
            <p:pic>
              <p:nvPicPr>
                <p:cNvPr id="343" name="Picture 342" descr="database.ep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0499" y="4485699"/>
                  <a:ext cx="140793" cy="156152"/>
                </a:xfrm>
                <a:prstGeom prst="rect">
                  <a:avLst/>
                </a:prstGeom>
              </p:spPr>
            </p:pic>
          </p:grpSp>
        </p:grpSp>
        <p:grpSp>
          <p:nvGrpSpPr>
            <p:cNvPr id="337" name="Group 336"/>
            <p:cNvGrpSpPr/>
            <p:nvPr/>
          </p:nvGrpSpPr>
          <p:grpSpPr>
            <a:xfrm>
              <a:off x="7280147" y="4264591"/>
              <a:ext cx="855311" cy="254890"/>
              <a:chOff x="8061202" y="4215147"/>
              <a:chExt cx="855311" cy="254890"/>
            </a:xfrm>
          </p:grpSpPr>
          <p:sp>
            <p:nvSpPr>
              <p:cNvPr id="338" name="Rectangle 337"/>
              <p:cNvSpPr/>
              <p:nvPr/>
            </p:nvSpPr>
            <p:spPr>
              <a:xfrm>
                <a:off x="8305411" y="4232306"/>
                <a:ext cx="611102" cy="194284"/>
              </a:xfrm>
              <a:prstGeom prst="rect">
                <a:avLst/>
              </a:prstGeom>
            </p:spPr>
            <p:txBody>
              <a:bodyPr wrap="none">
                <a:spAutoFit/>
              </a:bodyPr>
              <a:lstStyle/>
              <a:p>
                <a:pPr defTabSz="1218816">
                  <a:lnSpc>
                    <a:spcPct val="80000"/>
                  </a:lnSpc>
                </a:pPr>
                <a:r>
                  <a:rPr lang="en-US" sz="1300" dirty="0">
                    <a:solidFill>
                      <a:srgbClr val="52526D"/>
                    </a:solidFill>
                    <a:latin typeface="Arial"/>
                  </a:rPr>
                  <a:t>IOE aaS</a:t>
                </a:r>
              </a:p>
            </p:txBody>
          </p:sp>
          <p:sp>
            <p:nvSpPr>
              <p:cNvPr id="339" name="Freeform 168"/>
              <p:cNvSpPr>
                <a:spLocks noEditPoints="1"/>
              </p:cNvSpPr>
              <p:nvPr/>
            </p:nvSpPr>
            <p:spPr bwMode="auto">
              <a:xfrm>
                <a:off x="8061202" y="4215147"/>
                <a:ext cx="257298" cy="254890"/>
              </a:xfrm>
              <a:custGeom>
                <a:avLst/>
                <a:gdLst/>
                <a:ahLst/>
                <a:cxnLst>
                  <a:cxn ang="0">
                    <a:pos x="788" y="5"/>
                  </a:cxn>
                  <a:cxn ang="0">
                    <a:pos x="520" y="233"/>
                  </a:cxn>
                  <a:cxn ang="0">
                    <a:pos x="677" y="290"/>
                  </a:cxn>
                  <a:cxn ang="0">
                    <a:pos x="1188" y="292"/>
                  </a:cxn>
                  <a:cxn ang="0">
                    <a:pos x="888" y="0"/>
                  </a:cxn>
                  <a:cxn ang="0">
                    <a:pos x="1650" y="510"/>
                  </a:cxn>
                  <a:cxn ang="0">
                    <a:pos x="1610" y="370"/>
                  </a:cxn>
                  <a:cxn ang="0">
                    <a:pos x="1569" y="592"/>
                  </a:cxn>
                  <a:cxn ang="0">
                    <a:pos x="898" y="1284"/>
                  </a:cxn>
                  <a:cxn ang="0">
                    <a:pos x="1365" y="1331"/>
                  </a:cxn>
                  <a:cxn ang="0">
                    <a:pos x="1741" y="640"/>
                  </a:cxn>
                  <a:cxn ang="0">
                    <a:pos x="1569" y="592"/>
                  </a:cxn>
                  <a:cxn ang="0">
                    <a:pos x="1526" y="581"/>
                  </a:cxn>
                  <a:cxn ang="0">
                    <a:pos x="1268" y="413"/>
                  </a:cxn>
                  <a:cxn ang="0">
                    <a:pos x="880" y="1249"/>
                  </a:cxn>
                  <a:cxn ang="0">
                    <a:pos x="820" y="1225"/>
                  </a:cxn>
                  <a:cxn ang="0">
                    <a:pos x="1164" y="448"/>
                  </a:cxn>
                  <a:cxn ang="0">
                    <a:pos x="677" y="329"/>
                  </a:cxn>
                  <a:cxn ang="0">
                    <a:pos x="520" y="397"/>
                  </a:cxn>
                  <a:cxn ang="0">
                    <a:pos x="235" y="960"/>
                  </a:cxn>
                  <a:cxn ang="0">
                    <a:pos x="358" y="1118"/>
                  </a:cxn>
                  <a:cxn ang="0">
                    <a:pos x="1505" y="459"/>
                  </a:cxn>
                  <a:cxn ang="0">
                    <a:pos x="1570" y="319"/>
                  </a:cxn>
                  <a:cxn ang="0">
                    <a:pos x="1225" y="297"/>
                  </a:cxn>
                  <a:cxn ang="0">
                    <a:pos x="1406" y="1419"/>
                  </a:cxn>
                  <a:cxn ang="0">
                    <a:pos x="1651" y="1341"/>
                  </a:cxn>
                  <a:cxn ang="0">
                    <a:pos x="1377" y="1392"/>
                  </a:cxn>
                  <a:cxn ang="0">
                    <a:pos x="893" y="1339"/>
                  </a:cxn>
                  <a:cxn ang="0">
                    <a:pos x="587" y="1602"/>
                  </a:cxn>
                  <a:cxn ang="0">
                    <a:pos x="1285" y="1484"/>
                  </a:cxn>
                  <a:cxn ang="0">
                    <a:pos x="1510" y="1296"/>
                  </a:cxn>
                  <a:cxn ang="0">
                    <a:pos x="1776" y="888"/>
                  </a:cxn>
                  <a:cxn ang="0">
                    <a:pos x="737" y="1306"/>
                  </a:cxn>
                  <a:cxn ang="0">
                    <a:pos x="202" y="1113"/>
                  </a:cxn>
                  <a:cxn ang="0">
                    <a:pos x="226" y="1481"/>
                  </a:cxn>
                  <a:cxn ang="0">
                    <a:pos x="117" y="1032"/>
                  </a:cxn>
                  <a:cxn ang="0">
                    <a:pos x="0" y="888"/>
                  </a:cxn>
                  <a:cxn ang="0">
                    <a:pos x="117" y="1032"/>
                  </a:cxn>
                  <a:cxn ang="0">
                    <a:pos x="290" y="686"/>
                  </a:cxn>
                  <a:cxn ang="0">
                    <a:pos x="148" y="399"/>
                  </a:cxn>
                  <a:cxn ang="0">
                    <a:pos x="199" y="950"/>
                  </a:cxn>
                  <a:cxn ang="0">
                    <a:pos x="736" y="1365"/>
                  </a:cxn>
                  <a:cxn ang="0">
                    <a:pos x="562" y="1574"/>
                  </a:cxn>
                </a:cxnLst>
                <a:rect l="0" t="0" r="r" b="b"/>
                <a:pathLst>
                  <a:path w="1776" h="1776">
                    <a:moveTo>
                      <a:pt x="520" y="233"/>
                    </a:moveTo>
                    <a:cubicBezTo>
                      <a:pt x="533" y="233"/>
                      <a:pt x="544" y="236"/>
                      <a:pt x="554" y="241"/>
                    </a:cubicBezTo>
                    <a:cubicBezTo>
                      <a:pt x="627" y="150"/>
                      <a:pt x="705" y="70"/>
                      <a:pt x="788" y="5"/>
                    </a:cubicBezTo>
                    <a:cubicBezTo>
                      <a:pt x="541" y="34"/>
                      <a:pt x="325" y="161"/>
                      <a:pt x="181" y="349"/>
                    </a:cubicBezTo>
                    <a:cubicBezTo>
                      <a:pt x="264" y="329"/>
                      <a:pt x="352" y="314"/>
                      <a:pt x="441" y="303"/>
                    </a:cubicBezTo>
                    <a:cubicBezTo>
                      <a:pt x="446" y="263"/>
                      <a:pt x="479" y="233"/>
                      <a:pt x="520" y="233"/>
                    </a:cubicBezTo>
                    <a:close/>
                    <a:moveTo>
                      <a:pt x="584" y="263"/>
                    </a:moveTo>
                    <a:cubicBezTo>
                      <a:pt x="591" y="271"/>
                      <a:pt x="595" y="281"/>
                      <a:pt x="599" y="292"/>
                    </a:cubicBezTo>
                    <a:cubicBezTo>
                      <a:pt x="624" y="290"/>
                      <a:pt x="651" y="290"/>
                      <a:pt x="677" y="290"/>
                    </a:cubicBezTo>
                    <a:cubicBezTo>
                      <a:pt x="708" y="290"/>
                      <a:pt x="739" y="290"/>
                      <a:pt x="771" y="292"/>
                    </a:cubicBezTo>
                    <a:cubicBezTo>
                      <a:pt x="892" y="297"/>
                      <a:pt x="1011" y="313"/>
                      <a:pt x="1123" y="337"/>
                    </a:cubicBezTo>
                    <a:cubicBezTo>
                      <a:pt x="1135" y="313"/>
                      <a:pt x="1159" y="295"/>
                      <a:pt x="1188" y="292"/>
                    </a:cubicBezTo>
                    <a:cubicBezTo>
                      <a:pt x="1194" y="231"/>
                      <a:pt x="1197" y="172"/>
                      <a:pt x="1197" y="115"/>
                    </a:cubicBezTo>
                    <a:cubicBezTo>
                      <a:pt x="1197" y="94"/>
                      <a:pt x="1196" y="75"/>
                      <a:pt x="1196" y="54"/>
                    </a:cubicBezTo>
                    <a:cubicBezTo>
                      <a:pt x="1100" y="19"/>
                      <a:pt x="997" y="0"/>
                      <a:pt x="888" y="0"/>
                    </a:cubicBezTo>
                    <a:cubicBezTo>
                      <a:pt x="877" y="0"/>
                      <a:pt x="868" y="0"/>
                      <a:pt x="858" y="0"/>
                    </a:cubicBezTo>
                    <a:cubicBezTo>
                      <a:pt x="761" y="70"/>
                      <a:pt x="669" y="158"/>
                      <a:pt x="584" y="263"/>
                    </a:cubicBezTo>
                    <a:close/>
                    <a:moveTo>
                      <a:pt x="1650" y="510"/>
                    </a:moveTo>
                    <a:cubicBezTo>
                      <a:pt x="1650" y="518"/>
                      <a:pt x="1648" y="525"/>
                      <a:pt x="1647" y="531"/>
                    </a:cubicBezTo>
                    <a:cubicBezTo>
                      <a:pt x="1672" y="544"/>
                      <a:pt x="1694" y="558"/>
                      <a:pt x="1718" y="573"/>
                    </a:cubicBezTo>
                    <a:cubicBezTo>
                      <a:pt x="1691" y="501"/>
                      <a:pt x="1653" y="432"/>
                      <a:pt x="1610" y="370"/>
                    </a:cubicBezTo>
                    <a:cubicBezTo>
                      <a:pt x="1608" y="392"/>
                      <a:pt x="1607" y="415"/>
                      <a:pt x="1604" y="437"/>
                    </a:cubicBezTo>
                    <a:cubicBezTo>
                      <a:pt x="1631" y="450"/>
                      <a:pt x="1650" y="478"/>
                      <a:pt x="1650" y="510"/>
                    </a:cubicBezTo>
                    <a:close/>
                    <a:moveTo>
                      <a:pt x="1569" y="592"/>
                    </a:moveTo>
                    <a:cubicBezTo>
                      <a:pt x="1565" y="592"/>
                      <a:pt x="1564" y="592"/>
                      <a:pt x="1562" y="592"/>
                    </a:cubicBezTo>
                    <a:cubicBezTo>
                      <a:pt x="1521" y="697"/>
                      <a:pt x="1455" y="804"/>
                      <a:pt x="1369" y="904"/>
                    </a:cubicBezTo>
                    <a:cubicBezTo>
                      <a:pt x="1248" y="1044"/>
                      <a:pt x="1088" y="1175"/>
                      <a:pt x="898" y="1284"/>
                    </a:cubicBezTo>
                    <a:cubicBezTo>
                      <a:pt x="900" y="1288"/>
                      <a:pt x="901" y="1295"/>
                      <a:pt x="901" y="1303"/>
                    </a:cubicBezTo>
                    <a:cubicBezTo>
                      <a:pt x="1021" y="1322"/>
                      <a:pt x="1146" y="1333"/>
                      <a:pt x="1277" y="1333"/>
                    </a:cubicBezTo>
                    <a:cubicBezTo>
                      <a:pt x="1307" y="1333"/>
                      <a:pt x="1336" y="1333"/>
                      <a:pt x="1365" y="1331"/>
                    </a:cubicBezTo>
                    <a:cubicBezTo>
                      <a:pt x="1373" y="1293"/>
                      <a:pt x="1406" y="1264"/>
                      <a:pt x="1446" y="1264"/>
                    </a:cubicBezTo>
                    <a:cubicBezTo>
                      <a:pt x="1457" y="1264"/>
                      <a:pt x="1470" y="1268"/>
                      <a:pt x="1481" y="1272"/>
                    </a:cubicBezTo>
                    <a:cubicBezTo>
                      <a:pt x="1632" y="1073"/>
                      <a:pt x="1721" y="850"/>
                      <a:pt x="1741" y="640"/>
                    </a:cubicBezTo>
                    <a:cubicBezTo>
                      <a:pt x="1739" y="636"/>
                      <a:pt x="1739" y="635"/>
                      <a:pt x="1737" y="632"/>
                    </a:cubicBezTo>
                    <a:cubicBezTo>
                      <a:pt x="1704" y="608"/>
                      <a:pt x="1667" y="585"/>
                      <a:pt x="1629" y="565"/>
                    </a:cubicBezTo>
                    <a:cubicBezTo>
                      <a:pt x="1615" y="582"/>
                      <a:pt x="1592" y="592"/>
                      <a:pt x="1569" y="592"/>
                    </a:cubicBezTo>
                    <a:close/>
                    <a:moveTo>
                      <a:pt x="880" y="1249"/>
                    </a:moveTo>
                    <a:cubicBezTo>
                      <a:pt x="1067" y="1143"/>
                      <a:pt x="1223" y="1016"/>
                      <a:pt x="1339" y="880"/>
                    </a:cubicBezTo>
                    <a:cubicBezTo>
                      <a:pt x="1424" y="781"/>
                      <a:pt x="1486" y="679"/>
                      <a:pt x="1526" y="581"/>
                    </a:cubicBezTo>
                    <a:cubicBezTo>
                      <a:pt x="1502" y="566"/>
                      <a:pt x="1487" y="541"/>
                      <a:pt x="1487" y="510"/>
                    </a:cubicBezTo>
                    <a:cubicBezTo>
                      <a:pt x="1487" y="506"/>
                      <a:pt x="1487" y="499"/>
                      <a:pt x="1489" y="494"/>
                    </a:cubicBezTo>
                    <a:cubicBezTo>
                      <a:pt x="1419" y="463"/>
                      <a:pt x="1344" y="435"/>
                      <a:pt x="1268" y="413"/>
                    </a:cubicBezTo>
                    <a:cubicBezTo>
                      <a:pt x="1255" y="437"/>
                      <a:pt x="1229" y="453"/>
                      <a:pt x="1201" y="455"/>
                    </a:cubicBezTo>
                    <a:cubicBezTo>
                      <a:pt x="1174" y="601"/>
                      <a:pt x="1127" y="754"/>
                      <a:pt x="1062" y="907"/>
                    </a:cubicBezTo>
                    <a:cubicBezTo>
                      <a:pt x="1009" y="1030"/>
                      <a:pt x="949" y="1145"/>
                      <a:pt x="880" y="1249"/>
                    </a:cubicBezTo>
                    <a:close/>
                    <a:moveTo>
                      <a:pt x="358" y="1118"/>
                    </a:moveTo>
                    <a:cubicBezTo>
                      <a:pt x="470" y="1180"/>
                      <a:pt x="600" y="1233"/>
                      <a:pt x="747" y="1269"/>
                    </a:cubicBezTo>
                    <a:cubicBezTo>
                      <a:pt x="759" y="1242"/>
                      <a:pt x="788" y="1225"/>
                      <a:pt x="820" y="1225"/>
                    </a:cubicBezTo>
                    <a:cubicBezTo>
                      <a:pt x="829" y="1225"/>
                      <a:pt x="839" y="1226"/>
                      <a:pt x="847" y="1229"/>
                    </a:cubicBezTo>
                    <a:cubicBezTo>
                      <a:pt x="914" y="1127"/>
                      <a:pt x="974" y="1014"/>
                      <a:pt x="1027" y="891"/>
                    </a:cubicBezTo>
                    <a:cubicBezTo>
                      <a:pt x="1091" y="742"/>
                      <a:pt x="1135" y="592"/>
                      <a:pt x="1164" y="448"/>
                    </a:cubicBezTo>
                    <a:cubicBezTo>
                      <a:pt x="1135" y="435"/>
                      <a:pt x="1115" y="407"/>
                      <a:pt x="1115" y="373"/>
                    </a:cubicBezTo>
                    <a:cubicBezTo>
                      <a:pt x="1005" y="351"/>
                      <a:pt x="888" y="335"/>
                      <a:pt x="769" y="330"/>
                    </a:cubicBezTo>
                    <a:cubicBezTo>
                      <a:pt x="739" y="329"/>
                      <a:pt x="707" y="329"/>
                      <a:pt x="677" y="329"/>
                    </a:cubicBezTo>
                    <a:cubicBezTo>
                      <a:pt x="677" y="329"/>
                      <a:pt x="677" y="329"/>
                      <a:pt x="677" y="329"/>
                    </a:cubicBezTo>
                    <a:cubicBezTo>
                      <a:pt x="651" y="329"/>
                      <a:pt x="626" y="329"/>
                      <a:pt x="602" y="330"/>
                    </a:cubicBezTo>
                    <a:cubicBezTo>
                      <a:pt x="594" y="368"/>
                      <a:pt x="560" y="397"/>
                      <a:pt x="520" y="397"/>
                    </a:cubicBezTo>
                    <a:cubicBezTo>
                      <a:pt x="511" y="397"/>
                      <a:pt x="500" y="394"/>
                      <a:pt x="492" y="391"/>
                    </a:cubicBezTo>
                    <a:cubicBezTo>
                      <a:pt x="430" y="485"/>
                      <a:pt x="372" y="588"/>
                      <a:pt x="325" y="700"/>
                    </a:cubicBezTo>
                    <a:cubicBezTo>
                      <a:pt x="288" y="786"/>
                      <a:pt x="259" y="874"/>
                      <a:pt x="235" y="960"/>
                    </a:cubicBezTo>
                    <a:cubicBezTo>
                      <a:pt x="262" y="973"/>
                      <a:pt x="280" y="1000"/>
                      <a:pt x="280" y="1032"/>
                    </a:cubicBezTo>
                    <a:cubicBezTo>
                      <a:pt x="280" y="1043"/>
                      <a:pt x="277" y="1054"/>
                      <a:pt x="274" y="1064"/>
                    </a:cubicBezTo>
                    <a:cubicBezTo>
                      <a:pt x="301" y="1083"/>
                      <a:pt x="328" y="1100"/>
                      <a:pt x="358" y="1118"/>
                    </a:cubicBezTo>
                    <a:close/>
                    <a:moveTo>
                      <a:pt x="1277" y="373"/>
                    </a:moveTo>
                    <a:cubicBezTo>
                      <a:pt x="1277" y="375"/>
                      <a:pt x="1277" y="375"/>
                      <a:pt x="1277" y="376"/>
                    </a:cubicBezTo>
                    <a:cubicBezTo>
                      <a:pt x="1357" y="399"/>
                      <a:pt x="1433" y="427"/>
                      <a:pt x="1505" y="459"/>
                    </a:cubicBezTo>
                    <a:cubicBezTo>
                      <a:pt x="1519" y="442"/>
                      <a:pt x="1541" y="431"/>
                      <a:pt x="1565" y="429"/>
                    </a:cubicBezTo>
                    <a:cubicBezTo>
                      <a:pt x="1570" y="404"/>
                      <a:pt x="1572" y="378"/>
                      <a:pt x="1572" y="353"/>
                    </a:cubicBezTo>
                    <a:cubicBezTo>
                      <a:pt x="1572" y="341"/>
                      <a:pt x="1570" y="330"/>
                      <a:pt x="1570" y="319"/>
                    </a:cubicBezTo>
                    <a:cubicBezTo>
                      <a:pt x="1481" y="212"/>
                      <a:pt x="1365" y="126"/>
                      <a:pt x="1234" y="70"/>
                    </a:cubicBezTo>
                    <a:cubicBezTo>
                      <a:pt x="1236" y="85"/>
                      <a:pt x="1236" y="101"/>
                      <a:pt x="1236" y="115"/>
                    </a:cubicBezTo>
                    <a:cubicBezTo>
                      <a:pt x="1236" y="174"/>
                      <a:pt x="1232" y="235"/>
                      <a:pt x="1225" y="297"/>
                    </a:cubicBezTo>
                    <a:cubicBezTo>
                      <a:pt x="1256" y="309"/>
                      <a:pt x="1277" y="338"/>
                      <a:pt x="1277" y="373"/>
                    </a:cubicBezTo>
                    <a:close/>
                    <a:moveTo>
                      <a:pt x="1446" y="1429"/>
                    </a:moveTo>
                    <a:cubicBezTo>
                      <a:pt x="1432" y="1429"/>
                      <a:pt x="1417" y="1425"/>
                      <a:pt x="1406" y="1419"/>
                    </a:cubicBezTo>
                    <a:cubicBezTo>
                      <a:pt x="1376" y="1451"/>
                      <a:pt x="1344" y="1481"/>
                      <a:pt x="1309" y="1512"/>
                    </a:cubicBezTo>
                    <a:cubicBezTo>
                      <a:pt x="1180" y="1628"/>
                      <a:pt x="1038" y="1716"/>
                      <a:pt x="892" y="1776"/>
                    </a:cubicBezTo>
                    <a:cubicBezTo>
                      <a:pt x="1215" y="1775"/>
                      <a:pt x="1497" y="1601"/>
                      <a:pt x="1651" y="1341"/>
                    </a:cubicBezTo>
                    <a:cubicBezTo>
                      <a:pt x="1610" y="1349"/>
                      <a:pt x="1569" y="1354"/>
                      <a:pt x="1526" y="1359"/>
                    </a:cubicBezTo>
                    <a:cubicBezTo>
                      <a:pt x="1521" y="1398"/>
                      <a:pt x="1486" y="1429"/>
                      <a:pt x="1446" y="1429"/>
                    </a:cubicBezTo>
                    <a:close/>
                    <a:moveTo>
                      <a:pt x="1377" y="1392"/>
                    </a:moveTo>
                    <a:cubicBezTo>
                      <a:pt x="1373" y="1386"/>
                      <a:pt x="1369" y="1378"/>
                      <a:pt x="1368" y="1370"/>
                    </a:cubicBezTo>
                    <a:cubicBezTo>
                      <a:pt x="1338" y="1371"/>
                      <a:pt x="1307" y="1371"/>
                      <a:pt x="1277" y="1371"/>
                    </a:cubicBezTo>
                    <a:cubicBezTo>
                      <a:pt x="1143" y="1371"/>
                      <a:pt x="1016" y="1360"/>
                      <a:pt x="893" y="1339"/>
                    </a:cubicBezTo>
                    <a:cubicBezTo>
                      <a:pt x="880" y="1368"/>
                      <a:pt x="852" y="1387"/>
                      <a:pt x="820" y="1387"/>
                    </a:cubicBezTo>
                    <a:cubicBezTo>
                      <a:pt x="809" y="1387"/>
                      <a:pt x="798" y="1386"/>
                      <a:pt x="788" y="1381"/>
                    </a:cubicBezTo>
                    <a:cubicBezTo>
                      <a:pt x="724" y="1464"/>
                      <a:pt x="657" y="1539"/>
                      <a:pt x="587" y="1602"/>
                    </a:cubicBezTo>
                    <a:cubicBezTo>
                      <a:pt x="556" y="1631"/>
                      <a:pt x="524" y="1658"/>
                      <a:pt x="492" y="1684"/>
                    </a:cubicBezTo>
                    <a:cubicBezTo>
                      <a:pt x="584" y="1730"/>
                      <a:pt x="688" y="1760"/>
                      <a:pt x="796" y="1771"/>
                    </a:cubicBezTo>
                    <a:cubicBezTo>
                      <a:pt x="966" y="1714"/>
                      <a:pt x="1134" y="1618"/>
                      <a:pt x="1285" y="1484"/>
                    </a:cubicBezTo>
                    <a:cubicBezTo>
                      <a:pt x="1317" y="1454"/>
                      <a:pt x="1349" y="1424"/>
                      <a:pt x="1377" y="1392"/>
                    </a:cubicBezTo>
                    <a:close/>
                    <a:moveTo>
                      <a:pt x="1764" y="745"/>
                    </a:moveTo>
                    <a:cubicBezTo>
                      <a:pt x="1728" y="933"/>
                      <a:pt x="1642" y="1124"/>
                      <a:pt x="1510" y="1296"/>
                    </a:cubicBezTo>
                    <a:cubicBezTo>
                      <a:pt x="1516" y="1304"/>
                      <a:pt x="1519" y="1312"/>
                      <a:pt x="1522" y="1320"/>
                    </a:cubicBezTo>
                    <a:cubicBezTo>
                      <a:pt x="1575" y="1314"/>
                      <a:pt x="1626" y="1307"/>
                      <a:pt x="1675" y="1298"/>
                    </a:cubicBezTo>
                    <a:cubicBezTo>
                      <a:pt x="1739" y="1175"/>
                      <a:pt x="1776" y="1036"/>
                      <a:pt x="1776" y="888"/>
                    </a:cubicBezTo>
                    <a:cubicBezTo>
                      <a:pt x="1776" y="839"/>
                      <a:pt x="1771" y="791"/>
                      <a:pt x="1764" y="745"/>
                    </a:cubicBezTo>
                    <a:close/>
                    <a:moveTo>
                      <a:pt x="739" y="1322"/>
                    </a:moveTo>
                    <a:cubicBezTo>
                      <a:pt x="739" y="1317"/>
                      <a:pt x="739" y="1312"/>
                      <a:pt x="737" y="1306"/>
                    </a:cubicBezTo>
                    <a:cubicBezTo>
                      <a:pt x="589" y="1269"/>
                      <a:pt x="454" y="1215"/>
                      <a:pt x="339" y="1151"/>
                    </a:cubicBezTo>
                    <a:cubicBezTo>
                      <a:pt x="309" y="1134"/>
                      <a:pt x="278" y="1115"/>
                      <a:pt x="250" y="1095"/>
                    </a:cubicBezTo>
                    <a:cubicBezTo>
                      <a:pt x="237" y="1105"/>
                      <a:pt x="219" y="1113"/>
                      <a:pt x="202" y="1113"/>
                    </a:cubicBezTo>
                    <a:cubicBezTo>
                      <a:pt x="186" y="1207"/>
                      <a:pt x="176" y="1300"/>
                      <a:pt x="176" y="1389"/>
                    </a:cubicBezTo>
                    <a:cubicBezTo>
                      <a:pt x="176" y="1400"/>
                      <a:pt x="176" y="1410"/>
                      <a:pt x="178" y="1421"/>
                    </a:cubicBezTo>
                    <a:cubicBezTo>
                      <a:pt x="192" y="1441"/>
                      <a:pt x="210" y="1462"/>
                      <a:pt x="226" y="1481"/>
                    </a:cubicBezTo>
                    <a:cubicBezTo>
                      <a:pt x="385" y="1456"/>
                      <a:pt x="554" y="1406"/>
                      <a:pt x="720" y="1330"/>
                    </a:cubicBezTo>
                    <a:cubicBezTo>
                      <a:pt x="726" y="1327"/>
                      <a:pt x="732" y="1325"/>
                      <a:pt x="739" y="1322"/>
                    </a:cubicBezTo>
                    <a:close/>
                    <a:moveTo>
                      <a:pt x="117" y="1032"/>
                    </a:moveTo>
                    <a:cubicBezTo>
                      <a:pt x="117" y="1017"/>
                      <a:pt x="121" y="1005"/>
                      <a:pt x="127" y="993"/>
                    </a:cubicBezTo>
                    <a:cubicBezTo>
                      <a:pt x="74" y="942"/>
                      <a:pt x="33" y="887"/>
                      <a:pt x="1" y="829"/>
                    </a:cubicBezTo>
                    <a:cubicBezTo>
                      <a:pt x="1" y="848"/>
                      <a:pt x="0" y="867"/>
                      <a:pt x="0" y="888"/>
                    </a:cubicBezTo>
                    <a:cubicBezTo>
                      <a:pt x="0" y="1064"/>
                      <a:pt x="51" y="1228"/>
                      <a:pt x="140" y="1366"/>
                    </a:cubicBezTo>
                    <a:cubicBezTo>
                      <a:pt x="140" y="1282"/>
                      <a:pt x="149" y="1194"/>
                      <a:pt x="164" y="1107"/>
                    </a:cubicBezTo>
                    <a:cubicBezTo>
                      <a:pt x="137" y="1092"/>
                      <a:pt x="117" y="1065"/>
                      <a:pt x="117" y="1032"/>
                    </a:cubicBezTo>
                    <a:close/>
                    <a:moveTo>
                      <a:pt x="199" y="950"/>
                    </a:moveTo>
                    <a:cubicBezTo>
                      <a:pt x="199" y="950"/>
                      <a:pt x="199" y="950"/>
                      <a:pt x="199" y="950"/>
                    </a:cubicBezTo>
                    <a:cubicBezTo>
                      <a:pt x="223" y="863"/>
                      <a:pt x="253" y="773"/>
                      <a:pt x="290" y="686"/>
                    </a:cubicBezTo>
                    <a:cubicBezTo>
                      <a:pt x="339" y="571"/>
                      <a:pt x="396" y="466"/>
                      <a:pt x="460" y="370"/>
                    </a:cubicBezTo>
                    <a:cubicBezTo>
                      <a:pt x="454" y="362"/>
                      <a:pt x="447" y="353"/>
                      <a:pt x="444" y="341"/>
                    </a:cubicBezTo>
                    <a:cubicBezTo>
                      <a:pt x="340" y="353"/>
                      <a:pt x="242" y="372"/>
                      <a:pt x="148" y="399"/>
                    </a:cubicBezTo>
                    <a:cubicBezTo>
                      <a:pt x="78" y="502"/>
                      <a:pt x="30" y="624"/>
                      <a:pt x="11" y="753"/>
                    </a:cubicBezTo>
                    <a:cubicBezTo>
                      <a:pt x="38" y="828"/>
                      <a:pt x="86" y="899"/>
                      <a:pt x="153" y="965"/>
                    </a:cubicBezTo>
                    <a:cubicBezTo>
                      <a:pt x="165" y="955"/>
                      <a:pt x="181" y="950"/>
                      <a:pt x="199" y="950"/>
                    </a:cubicBezTo>
                    <a:close/>
                    <a:moveTo>
                      <a:pt x="758" y="1359"/>
                    </a:moveTo>
                    <a:cubicBezTo>
                      <a:pt x="756" y="1359"/>
                      <a:pt x="756" y="1357"/>
                      <a:pt x="755" y="1357"/>
                    </a:cubicBezTo>
                    <a:cubicBezTo>
                      <a:pt x="748" y="1359"/>
                      <a:pt x="742" y="1362"/>
                      <a:pt x="736" y="1365"/>
                    </a:cubicBezTo>
                    <a:cubicBezTo>
                      <a:pt x="575" y="1438"/>
                      <a:pt x="414" y="1488"/>
                      <a:pt x="258" y="1515"/>
                    </a:cubicBezTo>
                    <a:cubicBezTo>
                      <a:pt x="315" y="1572"/>
                      <a:pt x="382" y="1623"/>
                      <a:pt x="454" y="1663"/>
                    </a:cubicBezTo>
                    <a:cubicBezTo>
                      <a:pt x="490" y="1638"/>
                      <a:pt x="527" y="1607"/>
                      <a:pt x="562" y="1574"/>
                    </a:cubicBezTo>
                    <a:cubicBezTo>
                      <a:pt x="629" y="1512"/>
                      <a:pt x="696" y="1440"/>
                      <a:pt x="758" y="1359"/>
                    </a:cubicBezTo>
                    <a:close/>
                  </a:path>
                </a:pathLst>
              </a:custGeom>
              <a:solidFill>
                <a:srgbClr val="6466AB"/>
              </a:solidFill>
              <a:ln w="0">
                <a:noFill/>
                <a:prstDash val="solid"/>
                <a:round/>
                <a:headEnd/>
                <a:tailEnd/>
              </a:ln>
            </p:spPr>
            <p:txBody>
              <a:bodyPr vert="horz" wrap="square" lIns="91440" tIns="45720" rIns="91440" bIns="45720" numCol="1" anchor="t" anchorCtr="0" compatLnSpc="1">
                <a:prstTxWarp prst="textNoShape">
                  <a:avLst/>
                </a:prstTxWarp>
              </a:bodyPr>
              <a:lstStyle/>
              <a:p>
                <a:pPr defTabSz="609151"/>
                <a:endParaRPr lang="en-US" sz="2400" dirty="0">
                  <a:solidFill>
                    <a:srgbClr val="000000"/>
                  </a:solidFill>
                  <a:latin typeface="Arial"/>
                </a:endParaRPr>
              </a:p>
            </p:txBody>
          </p:sp>
        </p:grpSp>
      </p:grpSp>
      <p:grpSp>
        <p:nvGrpSpPr>
          <p:cNvPr id="369" name="Group 368"/>
          <p:cNvGrpSpPr/>
          <p:nvPr/>
        </p:nvGrpSpPr>
        <p:grpSpPr>
          <a:xfrm>
            <a:off x="2414076" y="1452171"/>
            <a:ext cx="7542444" cy="921376"/>
            <a:chOff x="1810557" y="1089127"/>
            <a:chExt cx="5656833" cy="691032"/>
          </a:xfrm>
        </p:grpSpPr>
        <p:grpSp>
          <p:nvGrpSpPr>
            <p:cNvPr id="370" name="Group 369"/>
            <p:cNvGrpSpPr/>
            <p:nvPr/>
          </p:nvGrpSpPr>
          <p:grpSpPr>
            <a:xfrm flipH="1">
              <a:off x="6217786" y="1465842"/>
              <a:ext cx="1249604" cy="314317"/>
              <a:chOff x="6780900" y="1217365"/>
              <a:chExt cx="1249604" cy="314317"/>
            </a:xfrm>
          </p:grpSpPr>
          <p:sp>
            <p:nvSpPr>
              <p:cNvPr id="400" name="Rectangle 399"/>
              <p:cNvSpPr/>
              <p:nvPr/>
            </p:nvSpPr>
            <p:spPr>
              <a:xfrm>
                <a:off x="6780900" y="1217365"/>
                <a:ext cx="982030" cy="314317"/>
              </a:xfrm>
              <a:prstGeom prst="rect">
                <a:avLst/>
              </a:prstGeom>
            </p:spPr>
            <p:txBody>
              <a:bodyPr wrap="square">
                <a:spAutoFit/>
              </a:bodyPr>
              <a:lstStyle/>
              <a:p>
                <a:pPr defTabSz="1218816">
                  <a:lnSpc>
                    <a:spcPct val="80000"/>
                  </a:lnSpc>
                </a:pPr>
                <a:r>
                  <a:rPr lang="en-US" sz="1300" dirty="0">
                    <a:solidFill>
                      <a:srgbClr val="52526D"/>
                    </a:solidFill>
                    <a:latin typeface="Arial"/>
                  </a:rPr>
                  <a:t>Collaboration</a:t>
                </a:r>
                <a:br>
                  <a:rPr lang="en-US" sz="1300" dirty="0">
                    <a:solidFill>
                      <a:srgbClr val="52526D"/>
                    </a:solidFill>
                    <a:latin typeface="Arial"/>
                  </a:rPr>
                </a:br>
                <a:r>
                  <a:rPr lang="en-US" sz="1300" dirty="0">
                    <a:solidFill>
                      <a:srgbClr val="52526D"/>
                    </a:solidFill>
                    <a:latin typeface="Arial"/>
                  </a:rPr>
                  <a:t>and Video</a:t>
                </a:r>
              </a:p>
            </p:txBody>
          </p:sp>
          <p:sp>
            <p:nvSpPr>
              <p:cNvPr id="401" name="Freeform 378"/>
              <p:cNvSpPr>
                <a:spLocks noChangeAspect="1"/>
              </p:cNvSpPr>
              <p:nvPr/>
            </p:nvSpPr>
            <p:spPr bwMode="auto">
              <a:xfrm>
                <a:off x="7751657" y="1313362"/>
                <a:ext cx="278847" cy="151691"/>
              </a:xfrm>
              <a:custGeom>
                <a:avLst/>
                <a:gdLst/>
                <a:ahLst/>
                <a:cxnLst>
                  <a:cxn ang="0">
                    <a:pos x="76" y="3"/>
                  </a:cxn>
                  <a:cxn ang="0">
                    <a:pos x="55" y="14"/>
                  </a:cxn>
                  <a:cxn ang="0">
                    <a:pos x="55" y="5"/>
                  </a:cxn>
                  <a:cxn ang="0">
                    <a:pos x="49" y="0"/>
                  </a:cxn>
                  <a:cxn ang="0">
                    <a:pos x="6" y="0"/>
                  </a:cxn>
                  <a:cxn ang="0">
                    <a:pos x="0" y="5"/>
                  </a:cxn>
                  <a:cxn ang="0">
                    <a:pos x="0" y="35"/>
                  </a:cxn>
                  <a:cxn ang="0">
                    <a:pos x="6" y="41"/>
                  </a:cxn>
                  <a:cxn ang="0">
                    <a:pos x="49" y="41"/>
                  </a:cxn>
                  <a:cxn ang="0">
                    <a:pos x="55" y="35"/>
                  </a:cxn>
                  <a:cxn ang="0">
                    <a:pos x="55" y="27"/>
                  </a:cxn>
                  <a:cxn ang="0">
                    <a:pos x="76" y="38"/>
                  </a:cxn>
                  <a:cxn ang="0">
                    <a:pos x="76" y="3"/>
                  </a:cxn>
                </a:cxnLst>
                <a:rect l="0" t="0" r="r" b="b"/>
                <a:pathLst>
                  <a:path w="76" h="41">
                    <a:moveTo>
                      <a:pt x="76" y="3"/>
                    </a:moveTo>
                    <a:cubicBezTo>
                      <a:pt x="55" y="14"/>
                      <a:pt x="55" y="14"/>
                      <a:pt x="55" y="14"/>
                    </a:cubicBezTo>
                    <a:cubicBezTo>
                      <a:pt x="55" y="5"/>
                      <a:pt x="55" y="5"/>
                      <a:pt x="55" y="5"/>
                    </a:cubicBezTo>
                    <a:cubicBezTo>
                      <a:pt x="55" y="2"/>
                      <a:pt x="52" y="0"/>
                      <a:pt x="49" y="0"/>
                    </a:cubicBezTo>
                    <a:cubicBezTo>
                      <a:pt x="6" y="0"/>
                      <a:pt x="6" y="0"/>
                      <a:pt x="6" y="0"/>
                    </a:cubicBezTo>
                    <a:cubicBezTo>
                      <a:pt x="3" y="0"/>
                      <a:pt x="0" y="2"/>
                      <a:pt x="0" y="5"/>
                    </a:cubicBezTo>
                    <a:cubicBezTo>
                      <a:pt x="0" y="35"/>
                      <a:pt x="0" y="35"/>
                      <a:pt x="0" y="35"/>
                    </a:cubicBezTo>
                    <a:cubicBezTo>
                      <a:pt x="0" y="38"/>
                      <a:pt x="3" y="41"/>
                      <a:pt x="6" y="41"/>
                    </a:cubicBezTo>
                    <a:cubicBezTo>
                      <a:pt x="49" y="41"/>
                      <a:pt x="49" y="41"/>
                      <a:pt x="49" y="41"/>
                    </a:cubicBezTo>
                    <a:cubicBezTo>
                      <a:pt x="52" y="41"/>
                      <a:pt x="55" y="38"/>
                      <a:pt x="55" y="35"/>
                    </a:cubicBezTo>
                    <a:cubicBezTo>
                      <a:pt x="55" y="27"/>
                      <a:pt x="55" y="27"/>
                      <a:pt x="55" y="27"/>
                    </a:cubicBezTo>
                    <a:cubicBezTo>
                      <a:pt x="76" y="38"/>
                      <a:pt x="76" y="38"/>
                      <a:pt x="76" y="38"/>
                    </a:cubicBezTo>
                    <a:lnTo>
                      <a:pt x="76" y="3"/>
                    </a:lnTo>
                    <a:close/>
                  </a:path>
                </a:pathLst>
              </a:custGeom>
              <a:solidFill>
                <a:srgbClr val="6466AB"/>
              </a:solidFill>
              <a:ln w="9525">
                <a:noFill/>
                <a:round/>
                <a:headEnd/>
                <a:tailEnd/>
              </a:ln>
            </p:spPr>
            <p:txBody>
              <a:bodyPr vert="horz" wrap="square" lIns="91440" tIns="45720" rIns="91440" bIns="45720" numCol="1" anchor="t" anchorCtr="0" compatLnSpc="1">
                <a:prstTxWarp prst="textNoShape">
                  <a:avLst/>
                </a:prstTxWarp>
              </a:bodyPr>
              <a:lstStyle/>
              <a:p>
                <a:pPr defTabSz="609431"/>
                <a:endParaRPr lang="en-US" dirty="0">
                  <a:solidFill>
                    <a:srgbClr val="000000"/>
                  </a:solidFill>
                  <a:latin typeface="Arial"/>
                </a:endParaRPr>
              </a:p>
            </p:txBody>
          </p:sp>
        </p:grpSp>
        <p:grpSp>
          <p:nvGrpSpPr>
            <p:cNvPr id="371" name="Group 370"/>
            <p:cNvGrpSpPr/>
            <p:nvPr/>
          </p:nvGrpSpPr>
          <p:grpSpPr>
            <a:xfrm flipH="1">
              <a:off x="5770469" y="1089127"/>
              <a:ext cx="1467178" cy="330408"/>
              <a:chOff x="280616" y="1109189"/>
              <a:chExt cx="1467178" cy="330408"/>
            </a:xfrm>
          </p:grpSpPr>
          <p:sp>
            <p:nvSpPr>
              <p:cNvPr id="395" name="Rectangle 394"/>
              <p:cNvSpPr/>
              <p:nvPr/>
            </p:nvSpPr>
            <p:spPr>
              <a:xfrm>
                <a:off x="280616" y="1109189"/>
                <a:ext cx="1131279" cy="314317"/>
              </a:xfrm>
              <a:prstGeom prst="rect">
                <a:avLst/>
              </a:prstGeom>
            </p:spPr>
            <p:txBody>
              <a:bodyPr wrap="square">
                <a:spAutoFit/>
              </a:bodyPr>
              <a:lstStyle/>
              <a:p>
                <a:pPr defTabSz="1218816">
                  <a:lnSpc>
                    <a:spcPct val="80000"/>
                  </a:lnSpc>
                </a:pPr>
                <a:r>
                  <a:rPr lang="en-US" sz="1300" dirty="0">
                    <a:solidFill>
                      <a:srgbClr val="52526D"/>
                    </a:solidFill>
                    <a:latin typeface="Arial"/>
                  </a:rPr>
                  <a:t>Big Data</a:t>
                </a:r>
                <a:br>
                  <a:rPr lang="en-US" sz="1300" dirty="0">
                    <a:solidFill>
                      <a:srgbClr val="52526D"/>
                    </a:solidFill>
                    <a:latin typeface="Arial"/>
                  </a:rPr>
                </a:br>
                <a:r>
                  <a:rPr lang="en-US" sz="1300" dirty="0">
                    <a:solidFill>
                      <a:srgbClr val="52526D"/>
                    </a:solidFill>
                    <a:latin typeface="Arial"/>
                  </a:rPr>
                  <a:t>and Analytics</a:t>
                </a:r>
              </a:p>
            </p:txBody>
          </p:sp>
          <p:grpSp>
            <p:nvGrpSpPr>
              <p:cNvPr id="396" name="Group 395"/>
              <p:cNvGrpSpPr/>
              <p:nvPr/>
            </p:nvGrpSpPr>
            <p:grpSpPr>
              <a:xfrm>
                <a:off x="1437424" y="1122465"/>
                <a:ext cx="310370" cy="317132"/>
                <a:chOff x="734284" y="1272055"/>
                <a:chExt cx="587689" cy="600493"/>
              </a:xfrm>
              <a:solidFill>
                <a:srgbClr val="6466AB"/>
              </a:solidFill>
            </p:grpSpPr>
            <p:sp>
              <p:nvSpPr>
                <p:cNvPr id="397" name="Freeform 7"/>
                <p:cNvSpPr>
                  <a:spLocks noEditPoints="1"/>
                </p:cNvSpPr>
                <p:nvPr/>
              </p:nvSpPr>
              <p:spPr bwMode="auto">
                <a:xfrm>
                  <a:off x="1114638" y="1360834"/>
                  <a:ext cx="207335" cy="475680"/>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grpFill/>
                <a:ln>
                  <a:noFill/>
                </a:ln>
                <a:effectLst/>
              </p:spPr>
              <p:txBody>
                <a:bodyPr vert="horz" wrap="square" lIns="91440" tIns="45720" rIns="91440" bIns="45720" numCol="1" anchor="t" anchorCtr="0" compatLnSpc="1">
                  <a:prstTxWarp prst="textNoShape">
                    <a:avLst/>
                  </a:prstTxWarp>
                </a:bodyPr>
                <a:lstStyle/>
                <a:p>
                  <a:pPr defTabSz="609431"/>
                  <a:r>
                    <a:rPr lang="en-US" sz="2400" dirty="0">
                      <a:solidFill>
                        <a:srgbClr val="000000"/>
                      </a:solidFill>
                      <a:latin typeface="Arial"/>
                    </a:rPr>
                    <a:t> </a:t>
                  </a:r>
                </a:p>
              </p:txBody>
            </p:sp>
            <p:sp>
              <p:nvSpPr>
                <p:cNvPr id="398" name="Freeform 7"/>
                <p:cNvSpPr>
                  <a:spLocks noEditPoints="1"/>
                </p:cNvSpPr>
                <p:nvPr/>
              </p:nvSpPr>
              <p:spPr bwMode="auto">
                <a:xfrm>
                  <a:off x="734284" y="1360834"/>
                  <a:ext cx="207335" cy="475680"/>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grpFill/>
                <a:ln>
                  <a:noFill/>
                </a:ln>
                <a:effectLst/>
              </p:spPr>
              <p:txBody>
                <a:bodyPr vert="horz" wrap="square" lIns="91440" tIns="45720" rIns="91440" bIns="45720" numCol="1" anchor="t" anchorCtr="0" compatLnSpc="1">
                  <a:prstTxWarp prst="textNoShape">
                    <a:avLst/>
                  </a:prstTxWarp>
                </a:bodyPr>
                <a:lstStyle/>
                <a:p>
                  <a:pPr defTabSz="609431"/>
                  <a:r>
                    <a:rPr lang="en-US" sz="2400" dirty="0">
                      <a:solidFill>
                        <a:srgbClr val="000000"/>
                      </a:solidFill>
                      <a:latin typeface="Arial"/>
                    </a:rPr>
                    <a:t> </a:t>
                  </a:r>
                </a:p>
              </p:txBody>
            </p:sp>
            <p:sp>
              <p:nvSpPr>
                <p:cNvPr id="399" name="Freeform 7"/>
                <p:cNvSpPr>
                  <a:spLocks noEditPoints="1"/>
                </p:cNvSpPr>
                <p:nvPr/>
              </p:nvSpPr>
              <p:spPr bwMode="auto">
                <a:xfrm>
                  <a:off x="898265" y="1272055"/>
                  <a:ext cx="261737" cy="600493"/>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grpFill/>
                <a:ln>
                  <a:noFill/>
                </a:ln>
                <a:effectLst/>
              </p:spPr>
              <p:txBody>
                <a:bodyPr vert="horz" wrap="square" lIns="91440" tIns="45720" rIns="91440" bIns="45720" numCol="1" anchor="t" anchorCtr="0" compatLnSpc="1">
                  <a:prstTxWarp prst="textNoShape">
                    <a:avLst/>
                  </a:prstTxWarp>
                </a:bodyPr>
                <a:lstStyle/>
                <a:p>
                  <a:pPr defTabSz="609431"/>
                  <a:r>
                    <a:rPr lang="en-US" sz="2400" dirty="0">
                      <a:solidFill>
                        <a:srgbClr val="000000"/>
                      </a:solidFill>
                      <a:latin typeface="Arial"/>
                    </a:rPr>
                    <a:t> </a:t>
                  </a:r>
                </a:p>
              </p:txBody>
            </p:sp>
          </p:grpSp>
        </p:grpSp>
        <p:grpSp>
          <p:nvGrpSpPr>
            <p:cNvPr id="372" name="Group 371"/>
            <p:cNvGrpSpPr/>
            <p:nvPr/>
          </p:nvGrpSpPr>
          <p:grpSpPr>
            <a:xfrm>
              <a:off x="3088996" y="1107288"/>
              <a:ext cx="1141540" cy="314317"/>
              <a:chOff x="2611105" y="954077"/>
              <a:chExt cx="1141540" cy="314317"/>
            </a:xfrm>
          </p:grpSpPr>
          <p:sp>
            <p:nvSpPr>
              <p:cNvPr id="391" name="Rectangle 390"/>
              <p:cNvSpPr/>
              <p:nvPr/>
            </p:nvSpPr>
            <p:spPr>
              <a:xfrm>
                <a:off x="2611105" y="954077"/>
                <a:ext cx="854332" cy="314317"/>
              </a:xfrm>
              <a:prstGeom prst="rect">
                <a:avLst/>
              </a:prstGeom>
            </p:spPr>
            <p:txBody>
              <a:bodyPr wrap="none">
                <a:spAutoFit/>
              </a:bodyPr>
              <a:lstStyle/>
              <a:p>
                <a:pPr algn="r" defTabSz="1218816">
                  <a:lnSpc>
                    <a:spcPct val="80000"/>
                  </a:lnSpc>
                </a:pPr>
                <a:r>
                  <a:rPr lang="en-US" sz="1300" dirty="0">
                    <a:solidFill>
                      <a:srgbClr val="52526D"/>
                    </a:solidFill>
                    <a:latin typeface="Arial"/>
                  </a:rPr>
                  <a:t>Native Cloud</a:t>
                </a:r>
                <a:br>
                  <a:rPr lang="en-US" sz="1300" dirty="0">
                    <a:solidFill>
                      <a:srgbClr val="52526D"/>
                    </a:solidFill>
                    <a:latin typeface="Arial"/>
                  </a:rPr>
                </a:br>
                <a:r>
                  <a:rPr lang="en-US" sz="1300" dirty="0">
                    <a:solidFill>
                      <a:srgbClr val="52526D"/>
                    </a:solidFill>
                    <a:latin typeface="Arial"/>
                  </a:rPr>
                  <a:t>Applications</a:t>
                </a:r>
              </a:p>
            </p:txBody>
          </p:sp>
          <p:grpSp>
            <p:nvGrpSpPr>
              <p:cNvPr id="392" name="Group 391"/>
              <p:cNvGrpSpPr/>
              <p:nvPr/>
            </p:nvGrpSpPr>
            <p:grpSpPr>
              <a:xfrm>
                <a:off x="3453996" y="997943"/>
                <a:ext cx="298649" cy="255953"/>
                <a:chOff x="2447925" y="1593850"/>
                <a:chExt cx="4252913" cy="3644900"/>
              </a:xfrm>
              <a:solidFill>
                <a:srgbClr val="6466AB"/>
              </a:solidFill>
            </p:grpSpPr>
            <p:sp>
              <p:nvSpPr>
                <p:cNvPr id="393" name="Freeform 80"/>
                <p:cNvSpPr>
                  <a:spLocks/>
                </p:cNvSpPr>
                <p:nvPr/>
              </p:nvSpPr>
              <p:spPr bwMode="auto">
                <a:xfrm>
                  <a:off x="4729163" y="2909888"/>
                  <a:ext cx="911225" cy="1533525"/>
                </a:xfrm>
                <a:custGeom>
                  <a:avLst/>
                  <a:gdLst>
                    <a:gd name="T0" fmla="*/ 128 w 243"/>
                    <a:gd name="T1" fmla="*/ 388 h 409"/>
                    <a:gd name="T2" fmla="*/ 168 w 243"/>
                    <a:gd name="T3" fmla="*/ 402 h 409"/>
                    <a:gd name="T4" fmla="*/ 183 w 243"/>
                    <a:gd name="T5" fmla="*/ 362 h 409"/>
                    <a:gd name="T6" fmla="*/ 133 w 243"/>
                    <a:gd name="T7" fmla="*/ 255 h 409"/>
                    <a:gd name="T8" fmla="*/ 243 w 243"/>
                    <a:gd name="T9" fmla="*/ 250 h 409"/>
                    <a:gd name="T10" fmla="*/ 0 w 243"/>
                    <a:gd name="T11" fmla="*/ 0 h 409"/>
                    <a:gd name="T12" fmla="*/ 0 w 243"/>
                    <a:gd name="T13" fmla="*/ 351 h 409"/>
                    <a:gd name="T14" fmla="*/ 78 w 243"/>
                    <a:gd name="T15" fmla="*/ 281 h 409"/>
                    <a:gd name="T16" fmla="*/ 128 w 243"/>
                    <a:gd name="T17" fmla="*/ 388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3" h="409">
                      <a:moveTo>
                        <a:pt x="128" y="388"/>
                      </a:moveTo>
                      <a:cubicBezTo>
                        <a:pt x="135" y="403"/>
                        <a:pt x="153" y="409"/>
                        <a:pt x="168" y="402"/>
                      </a:cubicBezTo>
                      <a:cubicBezTo>
                        <a:pt x="184" y="395"/>
                        <a:pt x="190" y="377"/>
                        <a:pt x="183" y="362"/>
                      </a:cubicBezTo>
                      <a:cubicBezTo>
                        <a:pt x="133" y="255"/>
                        <a:pt x="133" y="255"/>
                        <a:pt x="133" y="255"/>
                      </a:cubicBezTo>
                      <a:cubicBezTo>
                        <a:pt x="243" y="250"/>
                        <a:pt x="243" y="250"/>
                        <a:pt x="243" y="250"/>
                      </a:cubicBezTo>
                      <a:cubicBezTo>
                        <a:pt x="0" y="0"/>
                        <a:pt x="0" y="0"/>
                        <a:pt x="0" y="0"/>
                      </a:cubicBezTo>
                      <a:cubicBezTo>
                        <a:pt x="0" y="351"/>
                        <a:pt x="0" y="351"/>
                        <a:pt x="0" y="351"/>
                      </a:cubicBezTo>
                      <a:cubicBezTo>
                        <a:pt x="78" y="281"/>
                        <a:pt x="78" y="281"/>
                        <a:pt x="78" y="281"/>
                      </a:cubicBezTo>
                      <a:lnTo>
                        <a:pt x="128" y="3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394" name="Freeform 81"/>
                <p:cNvSpPr>
                  <a:spLocks noEditPoints="1"/>
                </p:cNvSpPr>
                <p:nvPr/>
              </p:nvSpPr>
              <p:spPr bwMode="auto">
                <a:xfrm>
                  <a:off x="2447925" y="1593850"/>
                  <a:ext cx="4252913" cy="3644900"/>
                </a:xfrm>
                <a:custGeom>
                  <a:avLst/>
                  <a:gdLst>
                    <a:gd name="T0" fmla="*/ 1053 w 1134"/>
                    <a:gd name="T1" fmla="*/ 0 h 972"/>
                    <a:gd name="T2" fmla="*/ 81 w 1134"/>
                    <a:gd name="T3" fmla="*/ 0 h 972"/>
                    <a:gd name="T4" fmla="*/ 0 w 1134"/>
                    <a:gd name="T5" fmla="*/ 81 h 972"/>
                    <a:gd name="T6" fmla="*/ 0 w 1134"/>
                    <a:gd name="T7" fmla="*/ 891 h 972"/>
                    <a:gd name="T8" fmla="*/ 81 w 1134"/>
                    <a:gd name="T9" fmla="*/ 972 h 972"/>
                    <a:gd name="T10" fmla="*/ 1053 w 1134"/>
                    <a:gd name="T11" fmla="*/ 972 h 972"/>
                    <a:gd name="T12" fmla="*/ 1134 w 1134"/>
                    <a:gd name="T13" fmla="*/ 891 h 972"/>
                    <a:gd name="T14" fmla="*/ 1134 w 1134"/>
                    <a:gd name="T15" fmla="*/ 81 h 972"/>
                    <a:gd name="T16" fmla="*/ 1053 w 1134"/>
                    <a:gd name="T17" fmla="*/ 0 h 972"/>
                    <a:gd name="T18" fmla="*/ 810 w 1134"/>
                    <a:gd name="T19" fmla="*/ 81 h 972"/>
                    <a:gd name="T20" fmla="*/ 851 w 1134"/>
                    <a:gd name="T21" fmla="*/ 121 h 972"/>
                    <a:gd name="T22" fmla="*/ 810 w 1134"/>
                    <a:gd name="T23" fmla="*/ 162 h 972"/>
                    <a:gd name="T24" fmla="*/ 770 w 1134"/>
                    <a:gd name="T25" fmla="*/ 121 h 972"/>
                    <a:gd name="T26" fmla="*/ 810 w 1134"/>
                    <a:gd name="T27" fmla="*/ 81 h 972"/>
                    <a:gd name="T28" fmla="*/ 648 w 1134"/>
                    <a:gd name="T29" fmla="*/ 81 h 972"/>
                    <a:gd name="T30" fmla="*/ 689 w 1134"/>
                    <a:gd name="T31" fmla="*/ 121 h 972"/>
                    <a:gd name="T32" fmla="*/ 648 w 1134"/>
                    <a:gd name="T33" fmla="*/ 162 h 972"/>
                    <a:gd name="T34" fmla="*/ 608 w 1134"/>
                    <a:gd name="T35" fmla="*/ 121 h 972"/>
                    <a:gd name="T36" fmla="*/ 648 w 1134"/>
                    <a:gd name="T37" fmla="*/ 81 h 972"/>
                    <a:gd name="T38" fmla="*/ 1013 w 1134"/>
                    <a:gd name="T39" fmla="*/ 850 h 972"/>
                    <a:gd name="T40" fmla="*/ 122 w 1134"/>
                    <a:gd name="T41" fmla="*/ 850 h 972"/>
                    <a:gd name="T42" fmla="*/ 122 w 1134"/>
                    <a:gd name="T43" fmla="*/ 240 h 972"/>
                    <a:gd name="T44" fmla="*/ 1013 w 1134"/>
                    <a:gd name="T45" fmla="*/ 240 h 972"/>
                    <a:gd name="T46" fmla="*/ 1013 w 1134"/>
                    <a:gd name="T47" fmla="*/ 850 h 972"/>
                    <a:gd name="T48" fmla="*/ 972 w 1134"/>
                    <a:gd name="T49" fmla="*/ 162 h 972"/>
                    <a:gd name="T50" fmla="*/ 932 w 1134"/>
                    <a:gd name="T51" fmla="*/ 121 h 972"/>
                    <a:gd name="T52" fmla="*/ 972 w 1134"/>
                    <a:gd name="T53" fmla="*/ 81 h 972"/>
                    <a:gd name="T54" fmla="*/ 1013 w 1134"/>
                    <a:gd name="T55" fmla="*/ 121 h 972"/>
                    <a:gd name="T56" fmla="*/ 972 w 1134"/>
                    <a:gd name="T57" fmla="*/ 162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4" h="972">
                      <a:moveTo>
                        <a:pt x="1053" y="0"/>
                      </a:moveTo>
                      <a:cubicBezTo>
                        <a:pt x="81" y="0"/>
                        <a:pt x="81" y="0"/>
                        <a:pt x="81" y="0"/>
                      </a:cubicBezTo>
                      <a:cubicBezTo>
                        <a:pt x="36" y="0"/>
                        <a:pt x="0" y="36"/>
                        <a:pt x="0" y="81"/>
                      </a:cubicBezTo>
                      <a:cubicBezTo>
                        <a:pt x="0" y="891"/>
                        <a:pt x="0" y="891"/>
                        <a:pt x="0" y="891"/>
                      </a:cubicBezTo>
                      <a:cubicBezTo>
                        <a:pt x="0" y="935"/>
                        <a:pt x="36" y="972"/>
                        <a:pt x="81" y="972"/>
                      </a:cubicBezTo>
                      <a:cubicBezTo>
                        <a:pt x="1053" y="972"/>
                        <a:pt x="1053" y="972"/>
                        <a:pt x="1053" y="972"/>
                      </a:cubicBezTo>
                      <a:cubicBezTo>
                        <a:pt x="1098" y="972"/>
                        <a:pt x="1134" y="935"/>
                        <a:pt x="1134" y="891"/>
                      </a:cubicBezTo>
                      <a:cubicBezTo>
                        <a:pt x="1134" y="81"/>
                        <a:pt x="1134" y="81"/>
                        <a:pt x="1134" y="81"/>
                      </a:cubicBezTo>
                      <a:cubicBezTo>
                        <a:pt x="1134" y="36"/>
                        <a:pt x="1098" y="0"/>
                        <a:pt x="1053" y="0"/>
                      </a:cubicBezTo>
                      <a:close/>
                      <a:moveTo>
                        <a:pt x="810" y="81"/>
                      </a:moveTo>
                      <a:cubicBezTo>
                        <a:pt x="833" y="81"/>
                        <a:pt x="851" y="99"/>
                        <a:pt x="851" y="121"/>
                      </a:cubicBezTo>
                      <a:cubicBezTo>
                        <a:pt x="851" y="144"/>
                        <a:pt x="833" y="162"/>
                        <a:pt x="810" y="162"/>
                      </a:cubicBezTo>
                      <a:cubicBezTo>
                        <a:pt x="788" y="162"/>
                        <a:pt x="770" y="144"/>
                        <a:pt x="770" y="121"/>
                      </a:cubicBezTo>
                      <a:cubicBezTo>
                        <a:pt x="770" y="99"/>
                        <a:pt x="788" y="81"/>
                        <a:pt x="810" y="81"/>
                      </a:cubicBezTo>
                      <a:close/>
                      <a:moveTo>
                        <a:pt x="648" y="81"/>
                      </a:moveTo>
                      <a:cubicBezTo>
                        <a:pt x="671" y="81"/>
                        <a:pt x="689" y="99"/>
                        <a:pt x="689" y="121"/>
                      </a:cubicBezTo>
                      <a:cubicBezTo>
                        <a:pt x="689" y="144"/>
                        <a:pt x="671" y="162"/>
                        <a:pt x="648" y="162"/>
                      </a:cubicBezTo>
                      <a:cubicBezTo>
                        <a:pt x="626" y="162"/>
                        <a:pt x="608" y="144"/>
                        <a:pt x="608" y="121"/>
                      </a:cubicBezTo>
                      <a:cubicBezTo>
                        <a:pt x="608" y="99"/>
                        <a:pt x="626" y="81"/>
                        <a:pt x="648" y="81"/>
                      </a:cubicBezTo>
                      <a:close/>
                      <a:moveTo>
                        <a:pt x="1013" y="850"/>
                      </a:moveTo>
                      <a:cubicBezTo>
                        <a:pt x="122" y="850"/>
                        <a:pt x="122" y="850"/>
                        <a:pt x="122" y="850"/>
                      </a:cubicBezTo>
                      <a:cubicBezTo>
                        <a:pt x="122" y="240"/>
                        <a:pt x="122" y="240"/>
                        <a:pt x="122" y="240"/>
                      </a:cubicBezTo>
                      <a:cubicBezTo>
                        <a:pt x="1013" y="240"/>
                        <a:pt x="1013" y="240"/>
                        <a:pt x="1013" y="240"/>
                      </a:cubicBezTo>
                      <a:lnTo>
                        <a:pt x="1013" y="850"/>
                      </a:lnTo>
                      <a:close/>
                      <a:moveTo>
                        <a:pt x="972" y="162"/>
                      </a:moveTo>
                      <a:cubicBezTo>
                        <a:pt x="950" y="162"/>
                        <a:pt x="932" y="144"/>
                        <a:pt x="932" y="121"/>
                      </a:cubicBezTo>
                      <a:cubicBezTo>
                        <a:pt x="932" y="99"/>
                        <a:pt x="950" y="81"/>
                        <a:pt x="972" y="81"/>
                      </a:cubicBezTo>
                      <a:cubicBezTo>
                        <a:pt x="995" y="81"/>
                        <a:pt x="1013" y="99"/>
                        <a:pt x="1013" y="121"/>
                      </a:cubicBezTo>
                      <a:cubicBezTo>
                        <a:pt x="1013" y="144"/>
                        <a:pt x="995" y="162"/>
                        <a:pt x="972" y="1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grpSp>
        </p:grpSp>
        <p:grpSp>
          <p:nvGrpSpPr>
            <p:cNvPr id="373" name="Group 372"/>
            <p:cNvGrpSpPr/>
            <p:nvPr/>
          </p:nvGrpSpPr>
          <p:grpSpPr>
            <a:xfrm>
              <a:off x="1810557" y="1421713"/>
              <a:ext cx="1222134" cy="329400"/>
              <a:chOff x="317358" y="2596401"/>
              <a:chExt cx="1222134" cy="329400"/>
            </a:xfrm>
          </p:grpSpPr>
          <p:sp>
            <p:nvSpPr>
              <p:cNvPr id="374" name="Rectangle 373"/>
              <p:cNvSpPr/>
              <p:nvPr/>
            </p:nvSpPr>
            <p:spPr>
              <a:xfrm>
                <a:off x="317358" y="2596959"/>
                <a:ext cx="727594" cy="314317"/>
              </a:xfrm>
              <a:prstGeom prst="rect">
                <a:avLst/>
              </a:prstGeom>
            </p:spPr>
            <p:txBody>
              <a:bodyPr wrap="none">
                <a:spAutoFit/>
              </a:bodyPr>
              <a:lstStyle/>
              <a:p>
                <a:pPr algn="r" defTabSz="1218816">
                  <a:lnSpc>
                    <a:spcPct val="80000"/>
                  </a:lnSpc>
                </a:pPr>
                <a:r>
                  <a:rPr lang="en-US" sz="1300" dirty="0">
                    <a:solidFill>
                      <a:srgbClr val="52526D"/>
                    </a:solidFill>
                    <a:latin typeface="Arial"/>
                  </a:rPr>
                  <a:t>Enterprise</a:t>
                </a:r>
              </a:p>
              <a:p>
                <a:pPr algn="r" defTabSz="1218816">
                  <a:lnSpc>
                    <a:spcPct val="80000"/>
                  </a:lnSpc>
                </a:pPr>
                <a:r>
                  <a:rPr lang="en-US" sz="1300" dirty="0">
                    <a:solidFill>
                      <a:srgbClr val="52526D"/>
                    </a:solidFill>
                    <a:latin typeface="Arial"/>
                  </a:rPr>
                  <a:t>Workloads</a:t>
                </a:r>
              </a:p>
            </p:txBody>
          </p:sp>
          <p:grpSp>
            <p:nvGrpSpPr>
              <p:cNvPr id="375" name="Group 374"/>
              <p:cNvGrpSpPr/>
              <p:nvPr/>
            </p:nvGrpSpPr>
            <p:grpSpPr>
              <a:xfrm>
                <a:off x="1037604" y="2596401"/>
                <a:ext cx="501888" cy="329400"/>
                <a:chOff x="8044905" y="632384"/>
                <a:chExt cx="859796" cy="564303"/>
              </a:xfrm>
            </p:grpSpPr>
            <p:sp>
              <p:nvSpPr>
                <p:cNvPr id="376" name="Freeform 27"/>
                <p:cNvSpPr>
                  <a:spLocks/>
                </p:cNvSpPr>
                <p:nvPr/>
              </p:nvSpPr>
              <p:spPr bwMode="auto">
                <a:xfrm>
                  <a:off x="8217848" y="632384"/>
                  <a:ext cx="404999" cy="261534"/>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rgbClr val="6466AB"/>
                </a:solidFill>
                <a:ln>
                  <a:noFill/>
                </a:ln>
                <a:effectLst/>
              </p:spPr>
              <p:txBody>
                <a:bodyPr vert="horz" wrap="square" lIns="21238" tIns="10632" rIns="21238" bIns="10632" numCol="1" anchor="t" anchorCtr="0" compatLnSpc="1">
                  <a:prstTxWarp prst="textNoShape">
                    <a:avLst/>
                  </a:prstTxWarp>
                </a:bodyPr>
                <a:lstStyle/>
                <a:p>
                  <a:pPr defTabSz="283174"/>
                  <a:endParaRPr lang="en-US" sz="2400" dirty="0">
                    <a:solidFill>
                      <a:srgbClr val="000000"/>
                    </a:solidFill>
                    <a:latin typeface="Arial"/>
                  </a:endParaRPr>
                </a:p>
              </p:txBody>
            </p:sp>
            <p:sp>
              <p:nvSpPr>
                <p:cNvPr id="377" name="Freeform 27"/>
                <p:cNvSpPr>
                  <a:spLocks/>
                </p:cNvSpPr>
                <p:nvPr/>
              </p:nvSpPr>
              <p:spPr bwMode="auto">
                <a:xfrm>
                  <a:off x="8044905" y="905101"/>
                  <a:ext cx="451537" cy="291586"/>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rgbClr val="6466AB"/>
                </a:solidFill>
                <a:ln>
                  <a:noFill/>
                </a:ln>
                <a:effectLst/>
              </p:spPr>
              <p:txBody>
                <a:bodyPr vert="horz" wrap="square" lIns="21238" tIns="10632" rIns="21238" bIns="10632" numCol="1" anchor="t" anchorCtr="0" compatLnSpc="1">
                  <a:prstTxWarp prst="textNoShape">
                    <a:avLst/>
                  </a:prstTxWarp>
                </a:bodyPr>
                <a:lstStyle/>
                <a:p>
                  <a:pPr defTabSz="283174"/>
                  <a:endParaRPr lang="en-US" sz="2400" dirty="0">
                    <a:solidFill>
                      <a:srgbClr val="000000"/>
                    </a:solidFill>
                    <a:latin typeface="Arial"/>
                  </a:endParaRPr>
                </a:p>
              </p:txBody>
            </p:sp>
            <p:sp>
              <p:nvSpPr>
                <p:cNvPr id="378" name="Freeform 27"/>
                <p:cNvSpPr>
                  <a:spLocks/>
                </p:cNvSpPr>
                <p:nvPr/>
              </p:nvSpPr>
              <p:spPr bwMode="auto">
                <a:xfrm>
                  <a:off x="8552208" y="893296"/>
                  <a:ext cx="352493" cy="227627"/>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rgbClr val="6466AB"/>
                </a:solidFill>
                <a:ln>
                  <a:noFill/>
                </a:ln>
                <a:effectLst/>
              </p:spPr>
              <p:txBody>
                <a:bodyPr vert="horz" wrap="square" lIns="21238" tIns="10632" rIns="21238" bIns="10632" numCol="1" anchor="t" anchorCtr="0" compatLnSpc="1">
                  <a:prstTxWarp prst="textNoShape">
                    <a:avLst/>
                  </a:prstTxWarp>
                </a:bodyPr>
                <a:lstStyle/>
                <a:p>
                  <a:pPr defTabSz="283174"/>
                  <a:endParaRPr lang="en-US" sz="2400" dirty="0">
                    <a:solidFill>
                      <a:srgbClr val="000000"/>
                    </a:solidFill>
                    <a:latin typeface="Arial"/>
                  </a:endParaRPr>
                </a:p>
              </p:txBody>
            </p:sp>
            <p:grpSp>
              <p:nvGrpSpPr>
                <p:cNvPr id="379" name="Group 378"/>
                <p:cNvGrpSpPr/>
                <p:nvPr/>
              </p:nvGrpSpPr>
              <p:grpSpPr>
                <a:xfrm>
                  <a:off x="8148099" y="828701"/>
                  <a:ext cx="662940" cy="210559"/>
                  <a:chOff x="8157211" y="404755"/>
                  <a:chExt cx="662940" cy="210559"/>
                </a:xfrm>
              </p:grpSpPr>
              <p:sp>
                <p:nvSpPr>
                  <p:cNvPr id="380" name="Rounded Rectangle 379"/>
                  <p:cNvSpPr/>
                  <p:nvPr/>
                </p:nvSpPr>
                <p:spPr>
                  <a:xfrm>
                    <a:off x="8157211" y="404755"/>
                    <a:ext cx="662940" cy="210559"/>
                  </a:xfrm>
                  <a:prstGeom prst="roundRect">
                    <a:avLst>
                      <a:gd name="adj" fmla="val 18335"/>
                    </a:avLst>
                  </a:prstGeom>
                  <a:solidFill>
                    <a:schemeClr val="bg1"/>
                  </a:solidFill>
                  <a:ln w="9525">
                    <a:solidFill>
                      <a:srgbClr val="6466AB"/>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2400" dirty="0">
                      <a:solidFill>
                        <a:srgbClr val="FFFFFF"/>
                      </a:solidFill>
                      <a:latin typeface="Arial"/>
                    </a:endParaRPr>
                  </a:p>
                </p:txBody>
              </p:sp>
              <p:grpSp>
                <p:nvGrpSpPr>
                  <p:cNvPr id="381" name="Group 380"/>
                  <p:cNvGrpSpPr/>
                  <p:nvPr/>
                </p:nvGrpSpPr>
                <p:grpSpPr>
                  <a:xfrm>
                    <a:off x="8209387" y="436905"/>
                    <a:ext cx="558589" cy="146259"/>
                    <a:chOff x="4053040" y="709349"/>
                    <a:chExt cx="558589" cy="146259"/>
                  </a:xfrm>
                </p:grpSpPr>
                <p:grpSp>
                  <p:nvGrpSpPr>
                    <p:cNvPr id="382" name="Group 381"/>
                    <p:cNvGrpSpPr/>
                    <p:nvPr/>
                  </p:nvGrpSpPr>
                  <p:grpSpPr>
                    <a:xfrm>
                      <a:off x="4053040" y="709349"/>
                      <a:ext cx="170657" cy="146259"/>
                      <a:chOff x="2447925" y="1593850"/>
                      <a:chExt cx="4252913" cy="3644900"/>
                    </a:xfrm>
                    <a:solidFill>
                      <a:srgbClr val="6466AB"/>
                    </a:solidFill>
                  </p:grpSpPr>
                  <p:sp>
                    <p:nvSpPr>
                      <p:cNvPr id="389" name="Freeform 80"/>
                      <p:cNvSpPr>
                        <a:spLocks/>
                      </p:cNvSpPr>
                      <p:nvPr/>
                    </p:nvSpPr>
                    <p:spPr bwMode="auto">
                      <a:xfrm>
                        <a:off x="4729163" y="2909888"/>
                        <a:ext cx="911225" cy="1533525"/>
                      </a:xfrm>
                      <a:custGeom>
                        <a:avLst/>
                        <a:gdLst>
                          <a:gd name="T0" fmla="*/ 128 w 243"/>
                          <a:gd name="T1" fmla="*/ 388 h 409"/>
                          <a:gd name="T2" fmla="*/ 168 w 243"/>
                          <a:gd name="T3" fmla="*/ 402 h 409"/>
                          <a:gd name="T4" fmla="*/ 183 w 243"/>
                          <a:gd name="T5" fmla="*/ 362 h 409"/>
                          <a:gd name="T6" fmla="*/ 133 w 243"/>
                          <a:gd name="T7" fmla="*/ 255 h 409"/>
                          <a:gd name="T8" fmla="*/ 243 w 243"/>
                          <a:gd name="T9" fmla="*/ 250 h 409"/>
                          <a:gd name="T10" fmla="*/ 0 w 243"/>
                          <a:gd name="T11" fmla="*/ 0 h 409"/>
                          <a:gd name="T12" fmla="*/ 0 w 243"/>
                          <a:gd name="T13" fmla="*/ 351 h 409"/>
                          <a:gd name="T14" fmla="*/ 78 w 243"/>
                          <a:gd name="T15" fmla="*/ 281 h 409"/>
                          <a:gd name="T16" fmla="*/ 128 w 243"/>
                          <a:gd name="T17" fmla="*/ 388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3" h="409">
                            <a:moveTo>
                              <a:pt x="128" y="388"/>
                            </a:moveTo>
                            <a:cubicBezTo>
                              <a:pt x="135" y="403"/>
                              <a:pt x="153" y="409"/>
                              <a:pt x="168" y="402"/>
                            </a:cubicBezTo>
                            <a:cubicBezTo>
                              <a:pt x="184" y="395"/>
                              <a:pt x="190" y="377"/>
                              <a:pt x="183" y="362"/>
                            </a:cubicBezTo>
                            <a:cubicBezTo>
                              <a:pt x="133" y="255"/>
                              <a:pt x="133" y="255"/>
                              <a:pt x="133" y="255"/>
                            </a:cubicBezTo>
                            <a:cubicBezTo>
                              <a:pt x="243" y="250"/>
                              <a:pt x="243" y="250"/>
                              <a:pt x="243" y="250"/>
                            </a:cubicBezTo>
                            <a:cubicBezTo>
                              <a:pt x="0" y="0"/>
                              <a:pt x="0" y="0"/>
                              <a:pt x="0" y="0"/>
                            </a:cubicBezTo>
                            <a:cubicBezTo>
                              <a:pt x="0" y="351"/>
                              <a:pt x="0" y="351"/>
                              <a:pt x="0" y="351"/>
                            </a:cubicBezTo>
                            <a:cubicBezTo>
                              <a:pt x="78" y="281"/>
                              <a:pt x="78" y="281"/>
                              <a:pt x="78" y="281"/>
                            </a:cubicBezTo>
                            <a:lnTo>
                              <a:pt x="128" y="3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390" name="Freeform 81"/>
                      <p:cNvSpPr>
                        <a:spLocks noEditPoints="1"/>
                      </p:cNvSpPr>
                      <p:nvPr/>
                    </p:nvSpPr>
                    <p:spPr bwMode="auto">
                      <a:xfrm>
                        <a:off x="2447925" y="1593850"/>
                        <a:ext cx="4252913" cy="3644900"/>
                      </a:xfrm>
                      <a:custGeom>
                        <a:avLst/>
                        <a:gdLst>
                          <a:gd name="T0" fmla="*/ 1053 w 1134"/>
                          <a:gd name="T1" fmla="*/ 0 h 972"/>
                          <a:gd name="T2" fmla="*/ 81 w 1134"/>
                          <a:gd name="T3" fmla="*/ 0 h 972"/>
                          <a:gd name="T4" fmla="*/ 0 w 1134"/>
                          <a:gd name="T5" fmla="*/ 81 h 972"/>
                          <a:gd name="T6" fmla="*/ 0 w 1134"/>
                          <a:gd name="T7" fmla="*/ 891 h 972"/>
                          <a:gd name="T8" fmla="*/ 81 w 1134"/>
                          <a:gd name="T9" fmla="*/ 972 h 972"/>
                          <a:gd name="T10" fmla="*/ 1053 w 1134"/>
                          <a:gd name="T11" fmla="*/ 972 h 972"/>
                          <a:gd name="T12" fmla="*/ 1134 w 1134"/>
                          <a:gd name="T13" fmla="*/ 891 h 972"/>
                          <a:gd name="T14" fmla="*/ 1134 w 1134"/>
                          <a:gd name="T15" fmla="*/ 81 h 972"/>
                          <a:gd name="T16" fmla="*/ 1053 w 1134"/>
                          <a:gd name="T17" fmla="*/ 0 h 972"/>
                          <a:gd name="T18" fmla="*/ 810 w 1134"/>
                          <a:gd name="T19" fmla="*/ 81 h 972"/>
                          <a:gd name="T20" fmla="*/ 851 w 1134"/>
                          <a:gd name="T21" fmla="*/ 121 h 972"/>
                          <a:gd name="T22" fmla="*/ 810 w 1134"/>
                          <a:gd name="T23" fmla="*/ 162 h 972"/>
                          <a:gd name="T24" fmla="*/ 770 w 1134"/>
                          <a:gd name="T25" fmla="*/ 121 h 972"/>
                          <a:gd name="T26" fmla="*/ 810 w 1134"/>
                          <a:gd name="T27" fmla="*/ 81 h 972"/>
                          <a:gd name="T28" fmla="*/ 648 w 1134"/>
                          <a:gd name="T29" fmla="*/ 81 h 972"/>
                          <a:gd name="T30" fmla="*/ 689 w 1134"/>
                          <a:gd name="T31" fmla="*/ 121 h 972"/>
                          <a:gd name="T32" fmla="*/ 648 w 1134"/>
                          <a:gd name="T33" fmla="*/ 162 h 972"/>
                          <a:gd name="T34" fmla="*/ 608 w 1134"/>
                          <a:gd name="T35" fmla="*/ 121 h 972"/>
                          <a:gd name="T36" fmla="*/ 648 w 1134"/>
                          <a:gd name="T37" fmla="*/ 81 h 972"/>
                          <a:gd name="T38" fmla="*/ 1013 w 1134"/>
                          <a:gd name="T39" fmla="*/ 850 h 972"/>
                          <a:gd name="T40" fmla="*/ 122 w 1134"/>
                          <a:gd name="T41" fmla="*/ 850 h 972"/>
                          <a:gd name="T42" fmla="*/ 122 w 1134"/>
                          <a:gd name="T43" fmla="*/ 240 h 972"/>
                          <a:gd name="T44" fmla="*/ 1013 w 1134"/>
                          <a:gd name="T45" fmla="*/ 240 h 972"/>
                          <a:gd name="T46" fmla="*/ 1013 w 1134"/>
                          <a:gd name="T47" fmla="*/ 850 h 972"/>
                          <a:gd name="T48" fmla="*/ 972 w 1134"/>
                          <a:gd name="T49" fmla="*/ 162 h 972"/>
                          <a:gd name="T50" fmla="*/ 932 w 1134"/>
                          <a:gd name="T51" fmla="*/ 121 h 972"/>
                          <a:gd name="T52" fmla="*/ 972 w 1134"/>
                          <a:gd name="T53" fmla="*/ 81 h 972"/>
                          <a:gd name="T54" fmla="*/ 1013 w 1134"/>
                          <a:gd name="T55" fmla="*/ 121 h 972"/>
                          <a:gd name="T56" fmla="*/ 972 w 1134"/>
                          <a:gd name="T57" fmla="*/ 162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4" h="972">
                            <a:moveTo>
                              <a:pt x="1053" y="0"/>
                            </a:moveTo>
                            <a:cubicBezTo>
                              <a:pt x="81" y="0"/>
                              <a:pt x="81" y="0"/>
                              <a:pt x="81" y="0"/>
                            </a:cubicBezTo>
                            <a:cubicBezTo>
                              <a:pt x="36" y="0"/>
                              <a:pt x="0" y="36"/>
                              <a:pt x="0" y="81"/>
                            </a:cubicBezTo>
                            <a:cubicBezTo>
                              <a:pt x="0" y="891"/>
                              <a:pt x="0" y="891"/>
                              <a:pt x="0" y="891"/>
                            </a:cubicBezTo>
                            <a:cubicBezTo>
                              <a:pt x="0" y="935"/>
                              <a:pt x="36" y="972"/>
                              <a:pt x="81" y="972"/>
                            </a:cubicBezTo>
                            <a:cubicBezTo>
                              <a:pt x="1053" y="972"/>
                              <a:pt x="1053" y="972"/>
                              <a:pt x="1053" y="972"/>
                            </a:cubicBezTo>
                            <a:cubicBezTo>
                              <a:pt x="1098" y="972"/>
                              <a:pt x="1134" y="935"/>
                              <a:pt x="1134" y="891"/>
                            </a:cubicBezTo>
                            <a:cubicBezTo>
                              <a:pt x="1134" y="81"/>
                              <a:pt x="1134" y="81"/>
                              <a:pt x="1134" y="81"/>
                            </a:cubicBezTo>
                            <a:cubicBezTo>
                              <a:pt x="1134" y="36"/>
                              <a:pt x="1098" y="0"/>
                              <a:pt x="1053" y="0"/>
                            </a:cubicBezTo>
                            <a:close/>
                            <a:moveTo>
                              <a:pt x="810" y="81"/>
                            </a:moveTo>
                            <a:cubicBezTo>
                              <a:pt x="833" y="81"/>
                              <a:pt x="851" y="99"/>
                              <a:pt x="851" y="121"/>
                            </a:cubicBezTo>
                            <a:cubicBezTo>
                              <a:pt x="851" y="144"/>
                              <a:pt x="833" y="162"/>
                              <a:pt x="810" y="162"/>
                            </a:cubicBezTo>
                            <a:cubicBezTo>
                              <a:pt x="788" y="162"/>
                              <a:pt x="770" y="144"/>
                              <a:pt x="770" y="121"/>
                            </a:cubicBezTo>
                            <a:cubicBezTo>
                              <a:pt x="770" y="99"/>
                              <a:pt x="788" y="81"/>
                              <a:pt x="810" y="81"/>
                            </a:cubicBezTo>
                            <a:close/>
                            <a:moveTo>
                              <a:pt x="648" y="81"/>
                            </a:moveTo>
                            <a:cubicBezTo>
                              <a:pt x="671" y="81"/>
                              <a:pt x="689" y="99"/>
                              <a:pt x="689" y="121"/>
                            </a:cubicBezTo>
                            <a:cubicBezTo>
                              <a:pt x="689" y="144"/>
                              <a:pt x="671" y="162"/>
                              <a:pt x="648" y="162"/>
                            </a:cubicBezTo>
                            <a:cubicBezTo>
                              <a:pt x="626" y="162"/>
                              <a:pt x="608" y="144"/>
                              <a:pt x="608" y="121"/>
                            </a:cubicBezTo>
                            <a:cubicBezTo>
                              <a:pt x="608" y="99"/>
                              <a:pt x="626" y="81"/>
                              <a:pt x="648" y="81"/>
                            </a:cubicBezTo>
                            <a:close/>
                            <a:moveTo>
                              <a:pt x="1013" y="850"/>
                            </a:moveTo>
                            <a:cubicBezTo>
                              <a:pt x="122" y="850"/>
                              <a:pt x="122" y="850"/>
                              <a:pt x="122" y="850"/>
                            </a:cubicBezTo>
                            <a:cubicBezTo>
                              <a:pt x="122" y="240"/>
                              <a:pt x="122" y="240"/>
                              <a:pt x="122" y="240"/>
                            </a:cubicBezTo>
                            <a:cubicBezTo>
                              <a:pt x="1013" y="240"/>
                              <a:pt x="1013" y="240"/>
                              <a:pt x="1013" y="240"/>
                            </a:cubicBezTo>
                            <a:lnTo>
                              <a:pt x="1013" y="850"/>
                            </a:lnTo>
                            <a:close/>
                            <a:moveTo>
                              <a:pt x="972" y="162"/>
                            </a:moveTo>
                            <a:cubicBezTo>
                              <a:pt x="950" y="162"/>
                              <a:pt x="932" y="144"/>
                              <a:pt x="932" y="121"/>
                            </a:cubicBezTo>
                            <a:cubicBezTo>
                              <a:pt x="932" y="99"/>
                              <a:pt x="950" y="81"/>
                              <a:pt x="972" y="81"/>
                            </a:cubicBezTo>
                            <a:cubicBezTo>
                              <a:pt x="995" y="81"/>
                              <a:pt x="1013" y="99"/>
                              <a:pt x="1013" y="121"/>
                            </a:cubicBezTo>
                            <a:cubicBezTo>
                              <a:pt x="1013" y="144"/>
                              <a:pt x="995" y="162"/>
                              <a:pt x="972" y="1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grpSp>
                <p:grpSp>
                  <p:nvGrpSpPr>
                    <p:cNvPr id="383" name="Group 382"/>
                    <p:cNvGrpSpPr/>
                    <p:nvPr/>
                  </p:nvGrpSpPr>
                  <p:grpSpPr>
                    <a:xfrm>
                      <a:off x="4247006" y="709349"/>
                      <a:ext cx="170657" cy="146259"/>
                      <a:chOff x="2447925" y="1593850"/>
                      <a:chExt cx="4252913" cy="3644900"/>
                    </a:xfrm>
                    <a:solidFill>
                      <a:srgbClr val="6466AB"/>
                    </a:solidFill>
                  </p:grpSpPr>
                  <p:sp>
                    <p:nvSpPr>
                      <p:cNvPr id="387" name="Freeform 80"/>
                      <p:cNvSpPr>
                        <a:spLocks/>
                      </p:cNvSpPr>
                      <p:nvPr/>
                    </p:nvSpPr>
                    <p:spPr bwMode="auto">
                      <a:xfrm>
                        <a:off x="4729163" y="2909888"/>
                        <a:ext cx="911225" cy="1533525"/>
                      </a:xfrm>
                      <a:custGeom>
                        <a:avLst/>
                        <a:gdLst>
                          <a:gd name="T0" fmla="*/ 128 w 243"/>
                          <a:gd name="T1" fmla="*/ 388 h 409"/>
                          <a:gd name="T2" fmla="*/ 168 w 243"/>
                          <a:gd name="T3" fmla="*/ 402 h 409"/>
                          <a:gd name="T4" fmla="*/ 183 w 243"/>
                          <a:gd name="T5" fmla="*/ 362 h 409"/>
                          <a:gd name="T6" fmla="*/ 133 w 243"/>
                          <a:gd name="T7" fmla="*/ 255 h 409"/>
                          <a:gd name="T8" fmla="*/ 243 w 243"/>
                          <a:gd name="T9" fmla="*/ 250 h 409"/>
                          <a:gd name="T10" fmla="*/ 0 w 243"/>
                          <a:gd name="T11" fmla="*/ 0 h 409"/>
                          <a:gd name="T12" fmla="*/ 0 w 243"/>
                          <a:gd name="T13" fmla="*/ 351 h 409"/>
                          <a:gd name="T14" fmla="*/ 78 w 243"/>
                          <a:gd name="T15" fmla="*/ 281 h 409"/>
                          <a:gd name="T16" fmla="*/ 128 w 243"/>
                          <a:gd name="T17" fmla="*/ 388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3" h="409">
                            <a:moveTo>
                              <a:pt x="128" y="388"/>
                            </a:moveTo>
                            <a:cubicBezTo>
                              <a:pt x="135" y="403"/>
                              <a:pt x="153" y="409"/>
                              <a:pt x="168" y="402"/>
                            </a:cubicBezTo>
                            <a:cubicBezTo>
                              <a:pt x="184" y="395"/>
                              <a:pt x="190" y="377"/>
                              <a:pt x="183" y="362"/>
                            </a:cubicBezTo>
                            <a:cubicBezTo>
                              <a:pt x="133" y="255"/>
                              <a:pt x="133" y="255"/>
                              <a:pt x="133" y="255"/>
                            </a:cubicBezTo>
                            <a:cubicBezTo>
                              <a:pt x="243" y="250"/>
                              <a:pt x="243" y="250"/>
                              <a:pt x="243" y="250"/>
                            </a:cubicBezTo>
                            <a:cubicBezTo>
                              <a:pt x="0" y="0"/>
                              <a:pt x="0" y="0"/>
                              <a:pt x="0" y="0"/>
                            </a:cubicBezTo>
                            <a:cubicBezTo>
                              <a:pt x="0" y="351"/>
                              <a:pt x="0" y="351"/>
                              <a:pt x="0" y="351"/>
                            </a:cubicBezTo>
                            <a:cubicBezTo>
                              <a:pt x="78" y="281"/>
                              <a:pt x="78" y="281"/>
                              <a:pt x="78" y="281"/>
                            </a:cubicBezTo>
                            <a:lnTo>
                              <a:pt x="128" y="3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388" name="Freeform 81"/>
                      <p:cNvSpPr>
                        <a:spLocks noEditPoints="1"/>
                      </p:cNvSpPr>
                      <p:nvPr/>
                    </p:nvSpPr>
                    <p:spPr bwMode="auto">
                      <a:xfrm>
                        <a:off x="2447925" y="1593850"/>
                        <a:ext cx="4252913" cy="3644900"/>
                      </a:xfrm>
                      <a:custGeom>
                        <a:avLst/>
                        <a:gdLst>
                          <a:gd name="T0" fmla="*/ 1053 w 1134"/>
                          <a:gd name="T1" fmla="*/ 0 h 972"/>
                          <a:gd name="T2" fmla="*/ 81 w 1134"/>
                          <a:gd name="T3" fmla="*/ 0 h 972"/>
                          <a:gd name="T4" fmla="*/ 0 w 1134"/>
                          <a:gd name="T5" fmla="*/ 81 h 972"/>
                          <a:gd name="T6" fmla="*/ 0 w 1134"/>
                          <a:gd name="T7" fmla="*/ 891 h 972"/>
                          <a:gd name="T8" fmla="*/ 81 w 1134"/>
                          <a:gd name="T9" fmla="*/ 972 h 972"/>
                          <a:gd name="T10" fmla="*/ 1053 w 1134"/>
                          <a:gd name="T11" fmla="*/ 972 h 972"/>
                          <a:gd name="T12" fmla="*/ 1134 w 1134"/>
                          <a:gd name="T13" fmla="*/ 891 h 972"/>
                          <a:gd name="T14" fmla="*/ 1134 w 1134"/>
                          <a:gd name="T15" fmla="*/ 81 h 972"/>
                          <a:gd name="T16" fmla="*/ 1053 w 1134"/>
                          <a:gd name="T17" fmla="*/ 0 h 972"/>
                          <a:gd name="T18" fmla="*/ 810 w 1134"/>
                          <a:gd name="T19" fmla="*/ 81 h 972"/>
                          <a:gd name="T20" fmla="*/ 851 w 1134"/>
                          <a:gd name="T21" fmla="*/ 121 h 972"/>
                          <a:gd name="T22" fmla="*/ 810 w 1134"/>
                          <a:gd name="T23" fmla="*/ 162 h 972"/>
                          <a:gd name="T24" fmla="*/ 770 w 1134"/>
                          <a:gd name="T25" fmla="*/ 121 h 972"/>
                          <a:gd name="T26" fmla="*/ 810 w 1134"/>
                          <a:gd name="T27" fmla="*/ 81 h 972"/>
                          <a:gd name="T28" fmla="*/ 648 w 1134"/>
                          <a:gd name="T29" fmla="*/ 81 h 972"/>
                          <a:gd name="T30" fmla="*/ 689 w 1134"/>
                          <a:gd name="T31" fmla="*/ 121 h 972"/>
                          <a:gd name="T32" fmla="*/ 648 w 1134"/>
                          <a:gd name="T33" fmla="*/ 162 h 972"/>
                          <a:gd name="T34" fmla="*/ 608 w 1134"/>
                          <a:gd name="T35" fmla="*/ 121 h 972"/>
                          <a:gd name="T36" fmla="*/ 648 w 1134"/>
                          <a:gd name="T37" fmla="*/ 81 h 972"/>
                          <a:gd name="T38" fmla="*/ 1013 w 1134"/>
                          <a:gd name="T39" fmla="*/ 850 h 972"/>
                          <a:gd name="T40" fmla="*/ 122 w 1134"/>
                          <a:gd name="T41" fmla="*/ 850 h 972"/>
                          <a:gd name="T42" fmla="*/ 122 w 1134"/>
                          <a:gd name="T43" fmla="*/ 240 h 972"/>
                          <a:gd name="T44" fmla="*/ 1013 w 1134"/>
                          <a:gd name="T45" fmla="*/ 240 h 972"/>
                          <a:gd name="T46" fmla="*/ 1013 w 1134"/>
                          <a:gd name="T47" fmla="*/ 850 h 972"/>
                          <a:gd name="T48" fmla="*/ 972 w 1134"/>
                          <a:gd name="T49" fmla="*/ 162 h 972"/>
                          <a:gd name="T50" fmla="*/ 932 w 1134"/>
                          <a:gd name="T51" fmla="*/ 121 h 972"/>
                          <a:gd name="T52" fmla="*/ 972 w 1134"/>
                          <a:gd name="T53" fmla="*/ 81 h 972"/>
                          <a:gd name="T54" fmla="*/ 1013 w 1134"/>
                          <a:gd name="T55" fmla="*/ 121 h 972"/>
                          <a:gd name="T56" fmla="*/ 972 w 1134"/>
                          <a:gd name="T57" fmla="*/ 162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4" h="972">
                            <a:moveTo>
                              <a:pt x="1053" y="0"/>
                            </a:moveTo>
                            <a:cubicBezTo>
                              <a:pt x="81" y="0"/>
                              <a:pt x="81" y="0"/>
                              <a:pt x="81" y="0"/>
                            </a:cubicBezTo>
                            <a:cubicBezTo>
                              <a:pt x="36" y="0"/>
                              <a:pt x="0" y="36"/>
                              <a:pt x="0" y="81"/>
                            </a:cubicBezTo>
                            <a:cubicBezTo>
                              <a:pt x="0" y="891"/>
                              <a:pt x="0" y="891"/>
                              <a:pt x="0" y="891"/>
                            </a:cubicBezTo>
                            <a:cubicBezTo>
                              <a:pt x="0" y="935"/>
                              <a:pt x="36" y="972"/>
                              <a:pt x="81" y="972"/>
                            </a:cubicBezTo>
                            <a:cubicBezTo>
                              <a:pt x="1053" y="972"/>
                              <a:pt x="1053" y="972"/>
                              <a:pt x="1053" y="972"/>
                            </a:cubicBezTo>
                            <a:cubicBezTo>
                              <a:pt x="1098" y="972"/>
                              <a:pt x="1134" y="935"/>
                              <a:pt x="1134" y="891"/>
                            </a:cubicBezTo>
                            <a:cubicBezTo>
                              <a:pt x="1134" y="81"/>
                              <a:pt x="1134" y="81"/>
                              <a:pt x="1134" y="81"/>
                            </a:cubicBezTo>
                            <a:cubicBezTo>
                              <a:pt x="1134" y="36"/>
                              <a:pt x="1098" y="0"/>
                              <a:pt x="1053" y="0"/>
                            </a:cubicBezTo>
                            <a:close/>
                            <a:moveTo>
                              <a:pt x="810" y="81"/>
                            </a:moveTo>
                            <a:cubicBezTo>
                              <a:pt x="833" y="81"/>
                              <a:pt x="851" y="99"/>
                              <a:pt x="851" y="121"/>
                            </a:cubicBezTo>
                            <a:cubicBezTo>
                              <a:pt x="851" y="144"/>
                              <a:pt x="833" y="162"/>
                              <a:pt x="810" y="162"/>
                            </a:cubicBezTo>
                            <a:cubicBezTo>
                              <a:pt x="788" y="162"/>
                              <a:pt x="770" y="144"/>
                              <a:pt x="770" y="121"/>
                            </a:cubicBezTo>
                            <a:cubicBezTo>
                              <a:pt x="770" y="99"/>
                              <a:pt x="788" y="81"/>
                              <a:pt x="810" y="81"/>
                            </a:cubicBezTo>
                            <a:close/>
                            <a:moveTo>
                              <a:pt x="648" y="81"/>
                            </a:moveTo>
                            <a:cubicBezTo>
                              <a:pt x="671" y="81"/>
                              <a:pt x="689" y="99"/>
                              <a:pt x="689" y="121"/>
                            </a:cubicBezTo>
                            <a:cubicBezTo>
                              <a:pt x="689" y="144"/>
                              <a:pt x="671" y="162"/>
                              <a:pt x="648" y="162"/>
                            </a:cubicBezTo>
                            <a:cubicBezTo>
                              <a:pt x="626" y="162"/>
                              <a:pt x="608" y="144"/>
                              <a:pt x="608" y="121"/>
                            </a:cubicBezTo>
                            <a:cubicBezTo>
                              <a:pt x="608" y="99"/>
                              <a:pt x="626" y="81"/>
                              <a:pt x="648" y="81"/>
                            </a:cubicBezTo>
                            <a:close/>
                            <a:moveTo>
                              <a:pt x="1013" y="850"/>
                            </a:moveTo>
                            <a:cubicBezTo>
                              <a:pt x="122" y="850"/>
                              <a:pt x="122" y="850"/>
                              <a:pt x="122" y="850"/>
                            </a:cubicBezTo>
                            <a:cubicBezTo>
                              <a:pt x="122" y="240"/>
                              <a:pt x="122" y="240"/>
                              <a:pt x="122" y="240"/>
                            </a:cubicBezTo>
                            <a:cubicBezTo>
                              <a:pt x="1013" y="240"/>
                              <a:pt x="1013" y="240"/>
                              <a:pt x="1013" y="240"/>
                            </a:cubicBezTo>
                            <a:lnTo>
                              <a:pt x="1013" y="850"/>
                            </a:lnTo>
                            <a:close/>
                            <a:moveTo>
                              <a:pt x="972" y="162"/>
                            </a:moveTo>
                            <a:cubicBezTo>
                              <a:pt x="950" y="162"/>
                              <a:pt x="932" y="144"/>
                              <a:pt x="932" y="121"/>
                            </a:cubicBezTo>
                            <a:cubicBezTo>
                              <a:pt x="932" y="99"/>
                              <a:pt x="950" y="81"/>
                              <a:pt x="972" y="81"/>
                            </a:cubicBezTo>
                            <a:cubicBezTo>
                              <a:pt x="995" y="81"/>
                              <a:pt x="1013" y="99"/>
                              <a:pt x="1013" y="121"/>
                            </a:cubicBezTo>
                            <a:cubicBezTo>
                              <a:pt x="1013" y="144"/>
                              <a:pt x="995" y="162"/>
                              <a:pt x="972" y="1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grpSp>
                <p:grpSp>
                  <p:nvGrpSpPr>
                    <p:cNvPr id="384" name="Group 383"/>
                    <p:cNvGrpSpPr/>
                    <p:nvPr/>
                  </p:nvGrpSpPr>
                  <p:grpSpPr>
                    <a:xfrm>
                      <a:off x="4440972" y="709349"/>
                      <a:ext cx="170657" cy="146259"/>
                      <a:chOff x="2447925" y="1593850"/>
                      <a:chExt cx="4252913" cy="3644900"/>
                    </a:xfrm>
                    <a:solidFill>
                      <a:srgbClr val="6466AB"/>
                    </a:solidFill>
                  </p:grpSpPr>
                  <p:sp>
                    <p:nvSpPr>
                      <p:cNvPr id="385" name="Freeform 80"/>
                      <p:cNvSpPr>
                        <a:spLocks/>
                      </p:cNvSpPr>
                      <p:nvPr/>
                    </p:nvSpPr>
                    <p:spPr bwMode="auto">
                      <a:xfrm>
                        <a:off x="4729163" y="2909888"/>
                        <a:ext cx="911225" cy="1533525"/>
                      </a:xfrm>
                      <a:custGeom>
                        <a:avLst/>
                        <a:gdLst>
                          <a:gd name="T0" fmla="*/ 128 w 243"/>
                          <a:gd name="T1" fmla="*/ 388 h 409"/>
                          <a:gd name="T2" fmla="*/ 168 w 243"/>
                          <a:gd name="T3" fmla="*/ 402 h 409"/>
                          <a:gd name="T4" fmla="*/ 183 w 243"/>
                          <a:gd name="T5" fmla="*/ 362 h 409"/>
                          <a:gd name="T6" fmla="*/ 133 w 243"/>
                          <a:gd name="T7" fmla="*/ 255 h 409"/>
                          <a:gd name="T8" fmla="*/ 243 w 243"/>
                          <a:gd name="T9" fmla="*/ 250 h 409"/>
                          <a:gd name="T10" fmla="*/ 0 w 243"/>
                          <a:gd name="T11" fmla="*/ 0 h 409"/>
                          <a:gd name="T12" fmla="*/ 0 w 243"/>
                          <a:gd name="T13" fmla="*/ 351 h 409"/>
                          <a:gd name="T14" fmla="*/ 78 w 243"/>
                          <a:gd name="T15" fmla="*/ 281 h 409"/>
                          <a:gd name="T16" fmla="*/ 128 w 243"/>
                          <a:gd name="T17" fmla="*/ 388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3" h="409">
                            <a:moveTo>
                              <a:pt x="128" y="388"/>
                            </a:moveTo>
                            <a:cubicBezTo>
                              <a:pt x="135" y="403"/>
                              <a:pt x="153" y="409"/>
                              <a:pt x="168" y="402"/>
                            </a:cubicBezTo>
                            <a:cubicBezTo>
                              <a:pt x="184" y="395"/>
                              <a:pt x="190" y="377"/>
                              <a:pt x="183" y="362"/>
                            </a:cubicBezTo>
                            <a:cubicBezTo>
                              <a:pt x="133" y="255"/>
                              <a:pt x="133" y="255"/>
                              <a:pt x="133" y="255"/>
                            </a:cubicBezTo>
                            <a:cubicBezTo>
                              <a:pt x="243" y="250"/>
                              <a:pt x="243" y="250"/>
                              <a:pt x="243" y="250"/>
                            </a:cubicBezTo>
                            <a:cubicBezTo>
                              <a:pt x="0" y="0"/>
                              <a:pt x="0" y="0"/>
                              <a:pt x="0" y="0"/>
                            </a:cubicBezTo>
                            <a:cubicBezTo>
                              <a:pt x="0" y="351"/>
                              <a:pt x="0" y="351"/>
                              <a:pt x="0" y="351"/>
                            </a:cubicBezTo>
                            <a:cubicBezTo>
                              <a:pt x="78" y="281"/>
                              <a:pt x="78" y="281"/>
                              <a:pt x="78" y="281"/>
                            </a:cubicBezTo>
                            <a:lnTo>
                              <a:pt x="128" y="3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sp>
                    <p:nvSpPr>
                      <p:cNvPr id="386" name="Freeform 81"/>
                      <p:cNvSpPr>
                        <a:spLocks noEditPoints="1"/>
                      </p:cNvSpPr>
                      <p:nvPr/>
                    </p:nvSpPr>
                    <p:spPr bwMode="auto">
                      <a:xfrm>
                        <a:off x="2447925" y="1593850"/>
                        <a:ext cx="4252913" cy="3644900"/>
                      </a:xfrm>
                      <a:custGeom>
                        <a:avLst/>
                        <a:gdLst>
                          <a:gd name="T0" fmla="*/ 1053 w 1134"/>
                          <a:gd name="T1" fmla="*/ 0 h 972"/>
                          <a:gd name="T2" fmla="*/ 81 w 1134"/>
                          <a:gd name="T3" fmla="*/ 0 h 972"/>
                          <a:gd name="T4" fmla="*/ 0 w 1134"/>
                          <a:gd name="T5" fmla="*/ 81 h 972"/>
                          <a:gd name="T6" fmla="*/ 0 w 1134"/>
                          <a:gd name="T7" fmla="*/ 891 h 972"/>
                          <a:gd name="T8" fmla="*/ 81 w 1134"/>
                          <a:gd name="T9" fmla="*/ 972 h 972"/>
                          <a:gd name="T10" fmla="*/ 1053 w 1134"/>
                          <a:gd name="T11" fmla="*/ 972 h 972"/>
                          <a:gd name="T12" fmla="*/ 1134 w 1134"/>
                          <a:gd name="T13" fmla="*/ 891 h 972"/>
                          <a:gd name="T14" fmla="*/ 1134 w 1134"/>
                          <a:gd name="T15" fmla="*/ 81 h 972"/>
                          <a:gd name="T16" fmla="*/ 1053 w 1134"/>
                          <a:gd name="T17" fmla="*/ 0 h 972"/>
                          <a:gd name="T18" fmla="*/ 810 w 1134"/>
                          <a:gd name="T19" fmla="*/ 81 h 972"/>
                          <a:gd name="T20" fmla="*/ 851 w 1134"/>
                          <a:gd name="T21" fmla="*/ 121 h 972"/>
                          <a:gd name="T22" fmla="*/ 810 w 1134"/>
                          <a:gd name="T23" fmla="*/ 162 h 972"/>
                          <a:gd name="T24" fmla="*/ 770 w 1134"/>
                          <a:gd name="T25" fmla="*/ 121 h 972"/>
                          <a:gd name="T26" fmla="*/ 810 w 1134"/>
                          <a:gd name="T27" fmla="*/ 81 h 972"/>
                          <a:gd name="T28" fmla="*/ 648 w 1134"/>
                          <a:gd name="T29" fmla="*/ 81 h 972"/>
                          <a:gd name="T30" fmla="*/ 689 w 1134"/>
                          <a:gd name="T31" fmla="*/ 121 h 972"/>
                          <a:gd name="T32" fmla="*/ 648 w 1134"/>
                          <a:gd name="T33" fmla="*/ 162 h 972"/>
                          <a:gd name="T34" fmla="*/ 608 w 1134"/>
                          <a:gd name="T35" fmla="*/ 121 h 972"/>
                          <a:gd name="T36" fmla="*/ 648 w 1134"/>
                          <a:gd name="T37" fmla="*/ 81 h 972"/>
                          <a:gd name="T38" fmla="*/ 1013 w 1134"/>
                          <a:gd name="T39" fmla="*/ 850 h 972"/>
                          <a:gd name="T40" fmla="*/ 122 w 1134"/>
                          <a:gd name="T41" fmla="*/ 850 h 972"/>
                          <a:gd name="T42" fmla="*/ 122 w 1134"/>
                          <a:gd name="T43" fmla="*/ 240 h 972"/>
                          <a:gd name="T44" fmla="*/ 1013 w 1134"/>
                          <a:gd name="T45" fmla="*/ 240 h 972"/>
                          <a:gd name="T46" fmla="*/ 1013 w 1134"/>
                          <a:gd name="T47" fmla="*/ 850 h 972"/>
                          <a:gd name="T48" fmla="*/ 972 w 1134"/>
                          <a:gd name="T49" fmla="*/ 162 h 972"/>
                          <a:gd name="T50" fmla="*/ 932 w 1134"/>
                          <a:gd name="T51" fmla="*/ 121 h 972"/>
                          <a:gd name="T52" fmla="*/ 972 w 1134"/>
                          <a:gd name="T53" fmla="*/ 81 h 972"/>
                          <a:gd name="T54" fmla="*/ 1013 w 1134"/>
                          <a:gd name="T55" fmla="*/ 121 h 972"/>
                          <a:gd name="T56" fmla="*/ 972 w 1134"/>
                          <a:gd name="T57" fmla="*/ 162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4" h="972">
                            <a:moveTo>
                              <a:pt x="1053" y="0"/>
                            </a:moveTo>
                            <a:cubicBezTo>
                              <a:pt x="81" y="0"/>
                              <a:pt x="81" y="0"/>
                              <a:pt x="81" y="0"/>
                            </a:cubicBezTo>
                            <a:cubicBezTo>
                              <a:pt x="36" y="0"/>
                              <a:pt x="0" y="36"/>
                              <a:pt x="0" y="81"/>
                            </a:cubicBezTo>
                            <a:cubicBezTo>
                              <a:pt x="0" y="891"/>
                              <a:pt x="0" y="891"/>
                              <a:pt x="0" y="891"/>
                            </a:cubicBezTo>
                            <a:cubicBezTo>
                              <a:pt x="0" y="935"/>
                              <a:pt x="36" y="972"/>
                              <a:pt x="81" y="972"/>
                            </a:cubicBezTo>
                            <a:cubicBezTo>
                              <a:pt x="1053" y="972"/>
                              <a:pt x="1053" y="972"/>
                              <a:pt x="1053" y="972"/>
                            </a:cubicBezTo>
                            <a:cubicBezTo>
                              <a:pt x="1098" y="972"/>
                              <a:pt x="1134" y="935"/>
                              <a:pt x="1134" y="891"/>
                            </a:cubicBezTo>
                            <a:cubicBezTo>
                              <a:pt x="1134" y="81"/>
                              <a:pt x="1134" y="81"/>
                              <a:pt x="1134" y="81"/>
                            </a:cubicBezTo>
                            <a:cubicBezTo>
                              <a:pt x="1134" y="36"/>
                              <a:pt x="1098" y="0"/>
                              <a:pt x="1053" y="0"/>
                            </a:cubicBezTo>
                            <a:close/>
                            <a:moveTo>
                              <a:pt x="810" y="81"/>
                            </a:moveTo>
                            <a:cubicBezTo>
                              <a:pt x="833" y="81"/>
                              <a:pt x="851" y="99"/>
                              <a:pt x="851" y="121"/>
                            </a:cubicBezTo>
                            <a:cubicBezTo>
                              <a:pt x="851" y="144"/>
                              <a:pt x="833" y="162"/>
                              <a:pt x="810" y="162"/>
                            </a:cubicBezTo>
                            <a:cubicBezTo>
                              <a:pt x="788" y="162"/>
                              <a:pt x="770" y="144"/>
                              <a:pt x="770" y="121"/>
                            </a:cubicBezTo>
                            <a:cubicBezTo>
                              <a:pt x="770" y="99"/>
                              <a:pt x="788" y="81"/>
                              <a:pt x="810" y="81"/>
                            </a:cubicBezTo>
                            <a:close/>
                            <a:moveTo>
                              <a:pt x="648" y="81"/>
                            </a:moveTo>
                            <a:cubicBezTo>
                              <a:pt x="671" y="81"/>
                              <a:pt x="689" y="99"/>
                              <a:pt x="689" y="121"/>
                            </a:cubicBezTo>
                            <a:cubicBezTo>
                              <a:pt x="689" y="144"/>
                              <a:pt x="671" y="162"/>
                              <a:pt x="648" y="162"/>
                            </a:cubicBezTo>
                            <a:cubicBezTo>
                              <a:pt x="626" y="162"/>
                              <a:pt x="608" y="144"/>
                              <a:pt x="608" y="121"/>
                            </a:cubicBezTo>
                            <a:cubicBezTo>
                              <a:pt x="608" y="99"/>
                              <a:pt x="626" y="81"/>
                              <a:pt x="648" y="81"/>
                            </a:cubicBezTo>
                            <a:close/>
                            <a:moveTo>
                              <a:pt x="1013" y="850"/>
                            </a:moveTo>
                            <a:cubicBezTo>
                              <a:pt x="122" y="850"/>
                              <a:pt x="122" y="850"/>
                              <a:pt x="122" y="850"/>
                            </a:cubicBezTo>
                            <a:cubicBezTo>
                              <a:pt x="122" y="240"/>
                              <a:pt x="122" y="240"/>
                              <a:pt x="122" y="240"/>
                            </a:cubicBezTo>
                            <a:cubicBezTo>
                              <a:pt x="1013" y="240"/>
                              <a:pt x="1013" y="240"/>
                              <a:pt x="1013" y="240"/>
                            </a:cubicBezTo>
                            <a:lnTo>
                              <a:pt x="1013" y="850"/>
                            </a:lnTo>
                            <a:close/>
                            <a:moveTo>
                              <a:pt x="972" y="162"/>
                            </a:moveTo>
                            <a:cubicBezTo>
                              <a:pt x="950" y="162"/>
                              <a:pt x="932" y="144"/>
                              <a:pt x="932" y="121"/>
                            </a:cubicBezTo>
                            <a:cubicBezTo>
                              <a:pt x="932" y="99"/>
                              <a:pt x="950" y="81"/>
                              <a:pt x="972" y="81"/>
                            </a:cubicBezTo>
                            <a:cubicBezTo>
                              <a:pt x="995" y="81"/>
                              <a:pt x="1013" y="99"/>
                              <a:pt x="1013" y="121"/>
                            </a:cubicBezTo>
                            <a:cubicBezTo>
                              <a:pt x="1013" y="144"/>
                              <a:pt x="995" y="162"/>
                              <a:pt x="972" y="1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31"/>
                        <a:endParaRPr lang="en-US" sz="2400" dirty="0">
                          <a:solidFill>
                            <a:srgbClr val="000000"/>
                          </a:solidFill>
                          <a:latin typeface="Arial"/>
                        </a:endParaRPr>
                      </a:p>
                    </p:txBody>
                  </p:sp>
                </p:grpSp>
              </p:grpSp>
            </p:grpSp>
          </p:grpSp>
        </p:grpSp>
      </p:grpSp>
      <p:sp>
        <p:nvSpPr>
          <p:cNvPr id="402" name="Title 3"/>
          <p:cNvSpPr txBox="1">
            <a:spLocks/>
          </p:cNvSpPr>
          <p:nvPr/>
        </p:nvSpPr>
        <p:spPr>
          <a:xfrm>
            <a:off x="533403" y="9"/>
            <a:ext cx="9883140" cy="952499"/>
          </a:xfrm>
          <a:prstGeom prst="rect">
            <a:avLst/>
          </a:prstGeom>
        </p:spPr>
        <p:txBody>
          <a:bodyPr vert="horz" lIns="121882" tIns="60941" rIns="121882" bIns="60941" rtlCol="0" anchor="t" anchorCtr="0">
            <a:noAutofit/>
          </a:bodyPr>
          <a:lstStyle>
            <a:lvl1pPr algn="l" defTabSz="914248" rtl="0" eaLnBrk="1" latinLnBrk="0" hangingPunct="1">
              <a:lnSpc>
                <a:spcPct val="80000"/>
              </a:lnSpc>
              <a:spcBef>
                <a:spcPct val="0"/>
              </a:spcBef>
              <a:buNone/>
              <a:defRPr lang="en-US" sz="4000" b="0" kern="1200" spc="0" baseline="0" dirty="0">
                <a:solidFill>
                  <a:srgbClr val="00A2BF"/>
                </a:solidFill>
                <a:latin typeface="+mj-lt"/>
                <a:ea typeface="+mj-ea"/>
                <a:cs typeface="CiscoSans"/>
              </a:defRPr>
            </a:lvl1pPr>
          </a:lstStyle>
          <a:p>
            <a:r>
              <a:rPr lang="en-US" sz="2800" dirty="0">
                <a:solidFill>
                  <a:srgbClr val="0000FF"/>
                </a:solidFill>
              </a:rPr>
              <a:t>Cisco &amp; Partners: Building The </a:t>
            </a:r>
            <a:r>
              <a:rPr lang="en-US" sz="2800" dirty="0" err="1">
                <a:solidFill>
                  <a:srgbClr val="0000FF"/>
                </a:solidFill>
              </a:rPr>
              <a:t>Intercloud</a:t>
            </a:r>
            <a:r>
              <a:rPr lang="en-US" sz="2800" dirty="0">
                <a:solidFill>
                  <a:srgbClr val="0000FF"/>
                </a:solidFill>
              </a:rPr>
              <a:t> With The Cloud Services You Use Today </a:t>
            </a:r>
          </a:p>
        </p:txBody>
      </p:sp>
    </p:spTree>
    <p:extLst>
      <p:ext uri="{BB962C8B-B14F-4D97-AF65-F5344CB8AC3E}">
        <p14:creationId xmlns:p14="http://schemas.microsoft.com/office/powerpoint/2010/main" val="367906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9"/>
                                        </p:tgtEl>
                                        <p:attrNameLst>
                                          <p:attrName>style.visibility</p:attrName>
                                        </p:attrNameLst>
                                      </p:cBhvr>
                                      <p:to>
                                        <p:strVal val="visible"/>
                                      </p:to>
                                    </p:set>
                                    <p:animEffect transition="in" filter="fade">
                                      <p:cBhvr>
                                        <p:cTn id="7" dur="500"/>
                                        <p:tgtEl>
                                          <p:spTgt spid="3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8"/>
                                        </p:tgtEl>
                                        <p:attrNameLst>
                                          <p:attrName>style.visibility</p:attrName>
                                        </p:attrNameLst>
                                      </p:cBhvr>
                                      <p:to>
                                        <p:strVal val="visible"/>
                                      </p:to>
                                    </p:set>
                                    <p:animEffect transition="in" filter="fade">
                                      <p:cBhvr>
                                        <p:cTn id="12" dur="500"/>
                                        <p:tgtEl>
                                          <p:spTgt spid="1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0"/>
                                        </p:tgtEl>
                                        <p:attrNameLst>
                                          <p:attrName>style.visibility</p:attrName>
                                        </p:attrNameLst>
                                      </p:cBhvr>
                                      <p:to>
                                        <p:strVal val="visible"/>
                                      </p:to>
                                    </p:set>
                                    <p:animEffect transition="in" filter="fade">
                                      <p:cBhvr>
                                        <p:cTn id="17" dur="500"/>
                                        <p:tgtEl>
                                          <p:spTgt spid="3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9"/>
                                        </p:tgtEl>
                                        <p:attrNameLst>
                                          <p:attrName>style.visibility</p:attrName>
                                        </p:attrNameLst>
                                      </p:cBhvr>
                                      <p:to>
                                        <p:strVal val="visible"/>
                                      </p:to>
                                    </p:set>
                                    <p:animEffect transition="in" filter="fade">
                                      <p:cBhvr>
                                        <p:cTn id="22" dur="500"/>
                                        <p:tgtEl>
                                          <p:spTgt spid="25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0"/>
                                        </p:tgtEl>
                                        <p:attrNameLst>
                                          <p:attrName>style.visibility</p:attrName>
                                        </p:attrNameLst>
                                      </p:cBhvr>
                                      <p:to>
                                        <p:strVal val="visible"/>
                                      </p:to>
                                    </p:set>
                                    <p:animEffect transition="in" filter="fade">
                                      <p:cBhvr>
                                        <p:cTn id="25" dur="500"/>
                                        <p:tgtEl>
                                          <p:spTgt spid="26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8"/>
                                        </p:tgtEl>
                                        <p:attrNameLst>
                                          <p:attrName>style.visibility</p:attrName>
                                        </p:attrNameLst>
                                      </p:cBhvr>
                                      <p:to>
                                        <p:strVal val="visible"/>
                                      </p:to>
                                    </p:set>
                                    <p:animEffect transition="in" filter="fade">
                                      <p:cBhvr>
                                        <p:cTn id="28" dur="500"/>
                                        <p:tgtEl>
                                          <p:spTgt spid="25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1"/>
                                        </p:tgtEl>
                                        <p:attrNameLst>
                                          <p:attrName>style.visibility</p:attrName>
                                        </p:attrNameLst>
                                      </p:cBhvr>
                                      <p:to>
                                        <p:strVal val="visible"/>
                                      </p:to>
                                    </p:set>
                                    <p:animEffect transition="in" filter="fade">
                                      <p:cBhvr>
                                        <p:cTn id="31" dur="500"/>
                                        <p:tgtEl>
                                          <p:spTgt spid="26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62"/>
                                        </p:tgtEl>
                                        <p:attrNameLst>
                                          <p:attrName>style.visibility</p:attrName>
                                        </p:attrNameLst>
                                      </p:cBhvr>
                                      <p:to>
                                        <p:strVal val="visible"/>
                                      </p:to>
                                    </p:set>
                                    <p:animEffect transition="in" filter="fade">
                                      <p:cBhvr>
                                        <p:cTn id="36" dur="500"/>
                                        <p:tgtEl>
                                          <p:spTgt spid="262"/>
                                        </p:tgtEl>
                                      </p:cBhvr>
                                    </p:animEffect>
                                  </p:childTnLst>
                                </p:cTn>
                              </p:par>
                              <p:par>
                                <p:cTn id="37" presetID="10" presetClass="entr" presetSubtype="0" fill="hold" nodeType="withEffect">
                                  <p:stCondLst>
                                    <p:cond delay="0"/>
                                  </p:stCondLst>
                                  <p:childTnLst>
                                    <p:set>
                                      <p:cBhvr>
                                        <p:cTn id="38" dur="1" fill="hold">
                                          <p:stCondLst>
                                            <p:cond delay="0"/>
                                          </p:stCondLst>
                                        </p:cTn>
                                        <p:tgtEl>
                                          <p:spTgt spid="264"/>
                                        </p:tgtEl>
                                        <p:attrNameLst>
                                          <p:attrName>style.visibility</p:attrName>
                                        </p:attrNameLst>
                                      </p:cBhvr>
                                      <p:to>
                                        <p:strVal val="visible"/>
                                      </p:to>
                                    </p:set>
                                    <p:animEffect transition="in" filter="fade">
                                      <p:cBhvr>
                                        <p:cTn id="39" dur="500"/>
                                        <p:tgtEl>
                                          <p:spTgt spid="26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63"/>
                                        </p:tgtEl>
                                        <p:attrNameLst>
                                          <p:attrName>style.visibility</p:attrName>
                                        </p:attrNameLst>
                                      </p:cBhvr>
                                      <p:to>
                                        <p:strVal val="visible"/>
                                      </p:to>
                                    </p:set>
                                    <p:animEffect transition="in" filter="fade">
                                      <p:cBhvr>
                                        <p:cTn id="42" dur="5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0"/>
      <p:bldP spid="259" grpId="0"/>
      <p:bldP spid="260" grpId="0"/>
      <p:bldP spid="261" grpId="0"/>
      <p:bldP spid="262" grpId="0"/>
      <p:bldP spid="26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473021" y="1394887"/>
            <a:ext cx="11300577" cy="5244497"/>
          </a:xfrm>
          <a:prstGeom prst="rect">
            <a:avLst/>
          </a:prstGeom>
          <a:gradFill flip="none" rotWithShape="1">
            <a:gsLst>
              <a:gs pos="0">
                <a:schemeClr val="accent1">
                  <a:alpha val="0"/>
                </a:schemeClr>
              </a:gs>
              <a:gs pos="100000">
                <a:schemeClr val="accent4"/>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22" rIns="91436" bIns="45722" rtlCol="0" anchor="ctr"/>
          <a:lstStyle/>
          <a:p>
            <a:pPr algn="ctr" defTabSz="609479">
              <a:lnSpc>
                <a:spcPct val="90000"/>
              </a:lnSpc>
              <a:defRPr/>
            </a:pPr>
            <a:endParaRPr lang="en-US" sz="2400" dirty="0">
              <a:solidFill>
                <a:srgbClr val="FFFFFF"/>
              </a:solidFill>
              <a:latin typeface="Arial"/>
            </a:endParaRPr>
          </a:p>
        </p:txBody>
      </p:sp>
      <p:pic>
        <p:nvPicPr>
          <p:cNvPr id="29" name="Picture 2" descr="C:\Users\JENBOY~1\AppData\Local\Temp\vmware-jen boyce\VMwareDnD\6bb3b7fc\puzz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4624" y="1470925"/>
            <a:ext cx="5364677" cy="493421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6336173" y="2091185"/>
            <a:ext cx="2270368" cy="726353"/>
          </a:xfrm>
          <a:prstGeom prst="rect">
            <a:avLst/>
          </a:prstGeom>
          <a:noFill/>
          <a:effectLst/>
        </p:spPr>
        <p:txBody>
          <a:bodyPr wrap="square" lIns="91440" tIns="45726" rIns="91440" bIns="45726" rtlCol="0">
            <a:spAutoFit/>
          </a:bodyPr>
          <a:lstStyle/>
          <a:p>
            <a:pPr algn="ctr" defTabSz="609431">
              <a:lnSpc>
                <a:spcPct val="85000"/>
              </a:lnSpc>
            </a:pPr>
            <a:r>
              <a:rPr lang="en-US" sz="1600" dirty="0">
                <a:solidFill>
                  <a:srgbClr val="FFFFFF"/>
                </a:solidFill>
                <a:effectLst>
                  <a:glow rad="139700">
                    <a:srgbClr val="000000">
                      <a:alpha val="11000"/>
                    </a:srgbClr>
                  </a:glow>
                  <a:outerShdw blurRad="50800" dist="38100" dir="2700000" algn="tl" rotWithShape="0">
                    <a:prstClr val="black">
                      <a:alpha val="40000"/>
                    </a:prstClr>
                  </a:outerShdw>
                </a:effectLst>
                <a:latin typeface="CiscoSans" pitchFamily="34" charset="0"/>
                <a:cs typeface="Ciscolight"/>
              </a:rPr>
              <a:t>Application</a:t>
            </a:r>
            <a:br>
              <a:rPr lang="en-US" sz="1600" dirty="0">
                <a:solidFill>
                  <a:srgbClr val="FFFFFF"/>
                </a:solidFill>
                <a:effectLst>
                  <a:glow rad="139700">
                    <a:srgbClr val="000000">
                      <a:alpha val="11000"/>
                    </a:srgbClr>
                  </a:glow>
                  <a:outerShdw blurRad="50800" dist="38100" dir="2700000" algn="tl" rotWithShape="0">
                    <a:prstClr val="black">
                      <a:alpha val="40000"/>
                    </a:prstClr>
                  </a:outerShdw>
                </a:effectLst>
                <a:latin typeface="CiscoSans" pitchFamily="34" charset="0"/>
                <a:cs typeface="Ciscolight"/>
              </a:rPr>
            </a:br>
            <a:r>
              <a:rPr lang="en-US" sz="1600" dirty="0">
                <a:solidFill>
                  <a:srgbClr val="FFFFFF"/>
                </a:solidFill>
                <a:effectLst>
                  <a:glow rad="139700">
                    <a:srgbClr val="000000">
                      <a:alpha val="11000"/>
                    </a:srgbClr>
                  </a:glow>
                  <a:outerShdw blurRad="50800" dist="38100" dir="2700000" algn="tl" rotWithShape="0">
                    <a:prstClr val="black">
                      <a:alpha val="40000"/>
                    </a:prstClr>
                  </a:outerShdw>
                </a:effectLst>
                <a:latin typeface="CiscoSans" pitchFamily="34" charset="0"/>
                <a:cs typeface="Ciscolight"/>
              </a:rPr>
              <a:t>Centric</a:t>
            </a:r>
            <a:br>
              <a:rPr lang="en-US" sz="1600" dirty="0">
                <a:solidFill>
                  <a:srgbClr val="FFFFFF"/>
                </a:solidFill>
                <a:effectLst>
                  <a:glow rad="139700">
                    <a:srgbClr val="000000">
                      <a:alpha val="11000"/>
                    </a:srgbClr>
                  </a:glow>
                  <a:outerShdw blurRad="50800" dist="38100" dir="2700000" algn="tl" rotWithShape="0">
                    <a:prstClr val="black">
                      <a:alpha val="40000"/>
                    </a:prstClr>
                  </a:outerShdw>
                </a:effectLst>
                <a:latin typeface="CiscoSans" pitchFamily="34" charset="0"/>
                <a:cs typeface="Ciscolight"/>
              </a:rPr>
            </a:br>
            <a:r>
              <a:rPr lang="en-US" sz="1600" dirty="0">
                <a:solidFill>
                  <a:srgbClr val="FFFFFF"/>
                </a:solidFill>
                <a:effectLst>
                  <a:glow rad="139700">
                    <a:srgbClr val="000000">
                      <a:alpha val="11000"/>
                    </a:srgbClr>
                  </a:glow>
                  <a:outerShdw blurRad="50800" dist="38100" dir="2700000" algn="tl" rotWithShape="0">
                    <a:prstClr val="black">
                      <a:alpha val="40000"/>
                    </a:prstClr>
                  </a:outerShdw>
                </a:effectLst>
                <a:latin typeface="CiscoSans" pitchFamily="34" charset="0"/>
                <a:cs typeface="Ciscolight"/>
              </a:rPr>
              <a:t>Infrastructure</a:t>
            </a:r>
          </a:p>
        </p:txBody>
      </p:sp>
      <p:sp>
        <p:nvSpPr>
          <p:cNvPr id="31" name="TextBox 30"/>
          <p:cNvSpPr txBox="1"/>
          <p:nvPr/>
        </p:nvSpPr>
        <p:spPr>
          <a:xfrm>
            <a:off x="3514006" y="2512197"/>
            <a:ext cx="1746471" cy="517065"/>
          </a:xfrm>
          <a:prstGeom prst="rect">
            <a:avLst/>
          </a:prstGeom>
          <a:noFill/>
          <a:effectLst/>
        </p:spPr>
        <p:txBody>
          <a:bodyPr wrap="square" lIns="91440" tIns="45726" rIns="91440" bIns="45726" rtlCol="0">
            <a:spAutoFit/>
          </a:bodyPr>
          <a:lstStyle/>
          <a:p>
            <a:pPr algn="ctr" defTabSz="609431">
              <a:lnSpc>
                <a:spcPct val="85000"/>
              </a:lnSpc>
            </a:pPr>
            <a:r>
              <a:rPr lang="en-US" sz="1600" dirty="0">
                <a:solidFill>
                  <a:srgbClr val="FFFFFF"/>
                </a:solidFill>
                <a:effectLst>
                  <a:glow rad="139700">
                    <a:srgbClr val="000000">
                      <a:alpha val="11000"/>
                    </a:srgbClr>
                  </a:glow>
                  <a:outerShdw blurRad="50800" dist="38100" dir="2700000" algn="tl" rotWithShape="0">
                    <a:prstClr val="black">
                      <a:alpha val="40000"/>
                    </a:prstClr>
                  </a:outerShdw>
                </a:effectLst>
                <a:latin typeface="CiscoSans" pitchFamily="34" charset="0"/>
                <a:cs typeface="Ciscolight"/>
              </a:rPr>
              <a:t>Expansive</a:t>
            </a:r>
            <a:br>
              <a:rPr lang="en-US" sz="1600" dirty="0">
                <a:solidFill>
                  <a:srgbClr val="FFFFFF"/>
                </a:solidFill>
                <a:effectLst>
                  <a:glow rad="139700">
                    <a:srgbClr val="000000">
                      <a:alpha val="11000"/>
                    </a:srgbClr>
                  </a:glow>
                  <a:outerShdw blurRad="50800" dist="38100" dir="2700000" algn="tl" rotWithShape="0">
                    <a:prstClr val="black">
                      <a:alpha val="40000"/>
                    </a:prstClr>
                  </a:outerShdw>
                </a:effectLst>
                <a:latin typeface="CiscoSans" pitchFamily="34" charset="0"/>
                <a:cs typeface="Ciscolight"/>
              </a:rPr>
            </a:br>
            <a:r>
              <a:rPr lang="en-US" sz="1600" dirty="0">
                <a:solidFill>
                  <a:srgbClr val="FFFFFF"/>
                </a:solidFill>
                <a:effectLst>
                  <a:glow rad="139700">
                    <a:srgbClr val="000000">
                      <a:alpha val="11000"/>
                    </a:srgbClr>
                  </a:glow>
                  <a:outerShdw blurRad="50800" dist="38100" dir="2700000" algn="tl" rotWithShape="0">
                    <a:prstClr val="black">
                      <a:alpha val="40000"/>
                    </a:prstClr>
                  </a:outerShdw>
                </a:effectLst>
                <a:latin typeface="CiscoSans" pitchFamily="34" charset="0"/>
                <a:cs typeface="Ciscolight"/>
              </a:rPr>
              <a:t>Ecosystem</a:t>
            </a:r>
          </a:p>
        </p:txBody>
      </p:sp>
      <p:sp>
        <p:nvSpPr>
          <p:cNvPr id="32" name="TextBox 31"/>
          <p:cNvSpPr txBox="1"/>
          <p:nvPr/>
        </p:nvSpPr>
        <p:spPr>
          <a:xfrm>
            <a:off x="6705057" y="3745993"/>
            <a:ext cx="2177003" cy="726353"/>
          </a:xfrm>
          <a:prstGeom prst="rect">
            <a:avLst/>
          </a:prstGeom>
          <a:noFill/>
          <a:effectLst/>
        </p:spPr>
        <p:txBody>
          <a:bodyPr wrap="square" lIns="91440" tIns="45726" rIns="91440" bIns="45726" rtlCol="0">
            <a:spAutoFit/>
          </a:bodyPr>
          <a:lstStyle/>
          <a:p>
            <a:pPr algn="ctr" defTabSz="609431">
              <a:lnSpc>
                <a:spcPct val="85000"/>
              </a:lnSpc>
            </a:pPr>
            <a:r>
              <a:rPr lang="en-US" sz="1600" dirty="0">
                <a:solidFill>
                  <a:srgbClr val="FFFFFF"/>
                </a:solidFill>
                <a:effectLst>
                  <a:glow rad="139700">
                    <a:srgbClr val="000000">
                      <a:alpha val="11000"/>
                    </a:srgbClr>
                  </a:glow>
                  <a:outerShdw blurRad="50800" dist="38100" dir="2700000" algn="tl" rotWithShape="0">
                    <a:prstClr val="black">
                      <a:alpha val="40000"/>
                    </a:prstClr>
                  </a:outerShdw>
                </a:effectLst>
                <a:latin typeface="CiscoSans" pitchFamily="34" charset="0"/>
                <a:cs typeface="Ciscolight"/>
              </a:rPr>
              <a:t>Cloud-focused</a:t>
            </a:r>
            <a:br>
              <a:rPr lang="en-US" sz="1600" dirty="0">
                <a:solidFill>
                  <a:srgbClr val="FFFFFF"/>
                </a:solidFill>
                <a:effectLst>
                  <a:glow rad="139700">
                    <a:srgbClr val="000000">
                      <a:alpha val="11000"/>
                    </a:srgbClr>
                  </a:glow>
                  <a:outerShdw blurRad="50800" dist="38100" dir="2700000" algn="tl" rotWithShape="0">
                    <a:prstClr val="black">
                      <a:alpha val="40000"/>
                    </a:prstClr>
                  </a:outerShdw>
                </a:effectLst>
                <a:latin typeface="CiscoSans" pitchFamily="34" charset="0"/>
                <a:cs typeface="Ciscolight"/>
              </a:rPr>
            </a:br>
            <a:r>
              <a:rPr lang="en-US" sz="1600" dirty="0">
                <a:solidFill>
                  <a:srgbClr val="FFFFFF"/>
                </a:solidFill>
                <a:effectLst>
                  <a:glow rad="139700">
                    <a:srgbClr val="000000">
                      <a:alpha val="11000"/>
                    </a:srgbClr>
                  </a:glow>
                  <a:outerShdw blurRad="50800" dist="38100" dir="2700000" algn="tl" rotWithShape="0">
                    <a:prstClr val="black">
                      <a:alpha val="40000"/>
                    </a:prstClr>
                  </a:outerShdw>
                </a:effectLst>
                <a:latin typeface="CiscoSans" pitchFamily="34" charset="0"/>
                <a:cs typeface="Ciscolight"/>
              </a:rPr>
              <a:t>Network </a:t>
            </a:r>
            <a:br>
              <a:rPr lang="en-US" sz="1600" dirty="0">
                <a:solidFill>
                  <a:srgbClr val="FFFFFF"/>
                </a:solidFill>
                <a:effectLst>
                  <a:glow rad="139700">
                    <a:srgbClr val="000000">
                      <a:alpha val="11000"/>
                    </a:srgbClr>
                  </a:glow>
                  <a:outerShdw blurRad="50800" dist="38100" dir="2700000" algn="tl" rotWithShape="0">
                    <a:prstClr val="black">
                      <a:alpha val="40000"/>
                    </a:prstClr>
                  </a:outerShdw>
                </a:effectLst>
                <a:latin typeface="CiscoSans" pitchFamily="34" charset="0"/>
                <a:cs typeface="Ciscolight"/>
              </a:rPr>
            </a:br>
            <a:r>
              <a:rPr lang="en-US" sz="1600" dirty="0">
                <a:solidFill>
                  <a:srgbClr val="FFFFFF"/>
                </a:solidFill>
                <a:effectLst>
                  <a:glow rad="139700">
                    <a:srgbClr val="000000">
                      <a:alpha val="11000"/>
                    </a:srgbClr>
                  </a:glow>
                  <a:outerShdw blurRad="50800" dist="38100" dir="2700000" algn="tl" rotWithShape="0">
                    <a:prstClr val="black">
                      <a:alpha val="40000"/>
                    </a:prstClr>
                  </a:outerShdw>
                </a:effectLst>
                <a:latin typeface="CiscoSans" pitchFamily="34" charset="0"/>
                <a:cs typeface="Ciscolight"/>
              </a:rPr>
              <a:t>Services</a:t>
            </a:r>
          </a:p>
        </p:txBody>
      </p:sp>
      <p:sp>
        <p:nvSpPr>
          <p:cNvPr id="35" name="TextBox 34"/>
          <p:cNvSpPr txBox="1"/>
          <p:nvPr/>
        </p:nvSpPr>
        <p:spPr>
          <a:xfrm>
            <a:off x="5217905" y="5184909"/>
            <a:ext cx="1586299" cy="517065"/>
          </a:xfrm>
          <a:prstGeom prst="rect">
            <a:avLst/>
          </a:prstGeom>
          <a:noFill/>
          <a:effectLst/>
        </p:spPr>
        <p:txBody>
          <a:bodyPr wrap="square" lIns="91440" tIns="45726" rIns="91440" bIns="45726" rtlCol="0">
            <a:spAutoFit/>
          </a:bodyPr>
          <a:lstStyle/>
          <a:p>
            <a:pPr algn="ctr" defTabSz="609431">
              <a:lnSpc>
                <a:spcPct val="85000"/>
              </a:lnSpc>
            </a:pPr>
            <a:r>
              <a:rPr lang="en-US" sz="1600" dirty="0">
                <a:solidFill>
                  <a:srgbClr val="FFFFFF"/>
                </a:solidFill>
                <a:effectLst>
                  <a:glow rad="139700">
                    <a:srgbClr val="A20000">
                      <a:alpha val="10980"/>
                    </a:srgbClr>
                  </a:glow>
                  <a:outerShdw blurRad="50800" dist="38100" dir="2700000" algn="tl" rotWithShape="0">
                    <a:prstClr val="black">
                      <a:alpha val="40000"/>
                    </a:prstClr>
                  </a:outerShdw>
                </a:effectLst>
                <a:latin typeface="CiscoSans" pitchFamily="34" charset="0"/>
                <a:cs typeface="Ciscolight"/>
              </a:rPr>
              <a:t>Intercloud</a:t>
            </a:r>
            <a:br>
              <a:rPr lang="en-US" sz="1600" dirty="0">
                <a:solidFill>
                  <a:srgbClr val="FFFFFF"/>
                </a:solidFill>
                <a:effectLst>
                  <a:glow rad="139700">
                    <a:srgbClr val="A20000">
                      <a:alpha val="10980"/>
                    </a:srgbClr>
                  </a:glow>
                  <a:outerShdw blurRad="50800" dist="38100" dir="2700000" algn="tl" rotWithShape="0">
                    <a:prstClr val="black">
                      <a:alpha val="40000"/>
                    </a:prstClr>
                  </a:outerShdw>
                </a:effectLst>
                <a:latin typeface="CiscoSans" pitchFamily="34" charset="0"/>
                <a:cs typeface="Ciscolight"/>
              </a:rPr>
            </a:br>
            <a:r>
              <a:rPr lang="en-US" sz="1600" dirty="0">
                <a:solidFill>
                  <a:srgbClr val="FFFFFF"/>
                </a:solidFill>
                <a:effectLst>
                  <a:glow rad="139700">
                    <a:srgbClr val="A20000">
                      <a:alpha val="10980"/>
                    </a:srgbClr>
                  </a:glow>
                  <a:outerShdw blurRad="50800" dist="38100" dir="2700000" algn="tl" rotWithShape="0">
                    <a:prstClr val="black">
                      <a:alpha val="40000"/>
                    </a:prstClr>
                  </a:outerShdw>
                </a:effectLst>
                <a:latin typeface="CiscoSans" pitchFamily="34" charset="0"/>
                <a:cs typeface="Ciscolight"/>
              </a:rPr>
              <a:t>Fabric</a:t>
            </a:r>
          </a:p>
        </p:txBody>
      </p:sp>
      <p:sp>
        <p:nvSpPr>
          <p:cNvPr id="36" name="TextBox 35"/>
          <p:cNvSpPr txBox="1"/>
          <p:nvPr/>
        </p:nvSpPr>
        <p:spPr>
          <a:xfrm>
            <a:off x="4778805" y="1697235"/>
            <a:ext cx="2124479" cy="726353"/>
          </a:xfrm>
          <a:prstGeom prst="rect">
            <a:avLst/>
          </a:prstGeom>
          <a:noFill/>
          <a:effectLst/>
        </p:spPr>
        <p:txBody>
          <a:bodyPr wrap="square" lIns="91440" tIns="45726" rIns="91440" bIns="45726" rtlCol="0">
            <a:spAutoFit/>
          </a:bodyPr>
          <a:lstStyle/>
          <a:p>
            <a:pPr algn="ctr" defTabSz="609431">
              <a:lnSpc>
                <a:spcPct val="85000"/>
              </a:lnSpc>
            </a:pPr>
            <a:r>
              <a:rPr lang="en-US" sz="1600" dirty="0">
                <a:solidFill>
                  <a:srgbClr val="FFFFFF"/>
                </a:solidFill>
                <a:effectLst>
                  <a:glow rad="139700">
                    <a:srgbClr val="000000">
                      <a:alpha val="11000"/>
                    </a:srgbClr>
                  </a:glow>
                  <a:outerShdw blurRad="50800" dist="38100" dir="2700000" algn="tl" rotWithShape="0">
                    <a:prstClr val="black">
                      <a:alpha val="40000"/>
                    </a:prstClr>
                  </a:outerShdw>
                </a:effectLst>
                <a:latin typeface="CiscoSans" pitchFamily="34" charset="0"/>
                <a:cs typeface="Ciscolight"/>
              </a:rPr>
              <a:t>Security,               Data Sovereignty </a:t>
            </a:r>
            <a:br>
              <a:rPr lang="en-US" sz="1600" dirty="0">
                <a:solidFill>
                  <a:srgbClr val="FFFFFF"/>
                </a:solidFill>
                <a:effectLst>
                  <a:glow rad="139700">
                    <a:srgbClr val="000000">
                      <a:alpha val="11000"/>
                    </a:srgbClr>
                  </a:glow>
                  <a:outerShdw blurRad="50800" dist="38100" dir="2700000" algn="tl" rotWithShape="0">
                    <a:prstClr val="black">
                      <a:alpha val="40000"/>
                    </a:prstClr>
                  </a:outerShdw>
                </a:effectLst>
                <a:latin typeface="CiscoSans" pitchFamily="34" charset="0"/>
                <a:cs typeface="Ciscolight"/>
              </a:rPr>
            </a:br>
            <a:r>
              <a:rPr lang="en-US" sz="1600" dirty="0">
                <a:solidFill>
                  <a:srgbClr val="FFFFFF"/>
                </a:solidFill>
                <a:effectLst>
                  <a:glow rad="139700">
                    <a:srgbClr val="000000">
                      <a:alpha val="11000"/>
                    </a:srgbClr>
                  </a:glow>
                  <a:outerShdw blurRad="50800" dist="38100" dir="2700000" algn="tl" rotWithShape="0">
                    <a:prstClr val="black">
                      <a:alpha val="40000"/>
                    </a:prstClr>
                  </a:outerShdw>
                </a:effectLst>
                <a:latin typeface="CiscoSans" pitchFamily="34" charset="0"/>
                <a:cs typeface="Ciscolight"/>
              </a:rPr>
              <a:t>&amp; Choice</a:t>
            </a:r>
          </a:p>
        </p:txBody>
      </p:sp>
      <p:grpSp>
        <p:nvGrpSpPr>
          <p:cNvPr id="37" name="Group 36"/>
          <p:cNvGrpSpPr/>
          <p:nvPr/>
        </p:nvGrpSpPr>
        <p:grpSpPr>
          <a:xfrm>
            <a:off x="4566361" y="2510305"/>
            <a:ext cx="2668523" cy="2145451"/>
            <a:chOff x="5310072" y="2117217"/>
            <a:chExt cx="2667828" cy="2145451"/>
          </a:xfrm>
        </p:grpSpPr>
        <p:grpSp>
          <p:nvGrpSpPr>
            <p:cNvPr id="38" name="Group 37"/>
            <p:cNvGrpSpPr/>
            <p:nvPr/>
          </p:nvGrpSpPr>
          <p:grpSpPr>
            <a:xfrm>
              <a:off x="5603889" y="2315871"/>
              <a:ext cx="2160426" cy="1776015"/>
              <a:chOff x="715759" y="3985331"/>
              <a:chExt cx="2397554" cy="1970949"/>
            </a:xfrm>
            <a:effectLst>
              <a:outerShdw blurRad="50800" dist="12700" dir="2700000" algn="tl" rotWithShape="0">
                <a:prstClr val="black">
                  <a:alpha val="40000"/>
                </a:prstClr>
              </a:outerShdw>
            </a:effectLst>
          </p:grpSpPr>
          <p:cxnSp>
            <p:nvCxnSpPr>
              <p:cNvPr id="50" name="Straight Connector 49"/>
              <p:cNvCxnSpPr/>
              <p:nvPr/>
            </p:nvCxnSpPr>
            <p:spPr bwMode="auto">
              <a:xfrm flipH="1" flipV="1">
                <a:off x="1493337" y="4264195"/>
                <a:ext cx="1560364" cy="449213"/>
              </a:xfrm>
              <a:prstGeom prst="line">
                <a:avLst/>
              </a:prstGeom>
              <a:solidFill>
                <a:srgbClr val="0183B7"/>
              </a:solidFill>
              <a:ln w="22225" cap="rnd" cmpd="sng" algn="ctr">
                <a:solidFill>
                  <a:schemeClr val="accent1">
                    <a:lumMod val="40000"/>
                    <a:lumOff val="60000"/>
                  </a:schemeClr>
                </a:solidFill>
                <a:prstDash val="sysDot"/>
                <a:round/>
                <a:headEnd type="none" w="med" len="med"/>
                <a:tailEnd type="none" w="med" len="med"/>
              </a:ln>
              <a:effectLst/>
            </p:spPr>
          </p:cxnSp>
          <p:cxnSp>
            <p:nvCxnSpPr>
              <p:cNvPr id="51" name="Straight Connector 50"/>
              <p:cNvCxnSpPr/>
              <p:nvPr/>
            </p:nvCxnSpPr>
            <p:spPr bwMode="auto">
              <a:xfrm flipH="1">
                <a:off x="715759" y="4217280"/>
                <a:ext cx="714861" cy="857469"/>
              </a:xfrm>
              <a:prstGeom prst="line">
                <a:avLst/>
              </a:prstGeom>
              <a:solidFill>
                <a:srgbClr val="0183B7"/>
              </a:solidFill>
              <a:ln w="22225" cap="rnd" cmpd="sng" algn="ctr">
                <a:solidFill>
                  <a:schemeClr val="accent1">
                    <a:lumMod val="40000"/>
                    <a:lumOff val="60000"/>
                  </a:schemeClr>
                </a:solidFill>
                <a:prstDash val="sysDot"/>
                <a:round/>
                <a:headEnd type="none" w="med" len="med"/>
                <a:tailEnd type="none" w="med" len="med"/>
              </a:ln>
              <a:effectLst/>
            </p:spPr>
          </p:cxnSp>
          <p:cxnSp>
            <p:nvCxnSpPr>
              <p:cNvPr id="52" name="Straight Connector 51"/>
              <p:cNvCxnSpPr/>
              <p:nvPr/>
            </p:nvCxnSpPr>
            <p:spPr bwMode="auto">
              <a:xfrm flipH="1">
                <a:off x="2173185" y="3985331"/>
                <a:ext cx="180063" cy="675214"/>
              </a:xfrm>
              <a:prstGeom prst="line">
                <a:avLst/>
              </a:prstGeom>
              <a:solidFill>
                <a:srgbClr val="0183B7"/>
              </a:solidFill>
              <a:ln w="22225" cap="rnd" cmpd="sng" algn="ctr">
                <a:solidFill>
                  <a:schemeClr val="accent1">
                    <a:lumMod val="40000"/>
                    <a:lumOff val="60000"/>
                  </a:schemeClr>
                </a:solidFill>
                <a:prstDash val="sysDot"/>
                <a:round/>
                <a:headEnd type="none" w="med" len="med"/>
                <a:tailEnd type="none" w="med" len="med"/>
              </a:ln>
              <a:effectLst/>
            </p:spPr>
          </p:cxnSp>
          <p:cxnSp>
            <p:nvCxnSpPr>
              <p:cNvPr id="53" name="Straight Connector 52"/>
              <p:cNvCxnSpPr/>
              <p:nvPr/>
            </p:nvCxnSpPr>
            <p:spPr bwMode="auto">
              <a:xfrm flipV="1">
                <a:off x="890974" y="5008633"/>
                <a:ext cx="489769" cy="132231"/>
              </a:xfrm>
              <a:prstGeom prst="line">
                <a:avLst/>
              </a:prstGeom>
              <a:solidFill>
                <a:srgbClr val="0183B7"/>
              </a:solidFill>
              <a:ln w="22225" cap="rnd" cmpd="sng" algn="ctr">
                <a:solidFill>
                  <a:schemeClr val="accent1">
                    <a:lumMod val="40000"/>
                    <a:lumOff val="60000"/>
                  </a:schemeClr>
                </a:solidFill>
                <a:prstDash val="sysDot"/>
                <a:round/>
                <a:headEnd type="none" w="med" len="med"/>
                <a:tailEnd type="none" w="med" len="med"/>
              </a:ln>
              <a:effectLst/>
            </p:spPr>
          </p:cxnSp>
          <p:cxnSp>
            <p:nvCxnSpPr>
              <p:cNvPr id="54" name="Straight Connector 53"/>
              <p:cNvCxnSpPr/>
              <p:nvPr/>
            </p:nvCxnSpPr>
            <p:spPr bwMode="auto">
              <a:xfrm>
                <a:off x="760511" y="5213531"/>
                <a:ext cx="513634" cy="493402"/>
              </a:xfrm>
              <a:prstGeom prst="line">
                <a:avLst/>
              </a:prstGeom>
              <a:solidFill>
                <a:srgbClr val="0183B7"/>
              </a:solidFill>
              <a:ln w="22225" cap="rnd" cmpd="sng" algn="ctr">
                <a:solidFill>
                  <a:schemeClr val="accent1">
                    <a:lumMod val="40000"/>
                    <a:lumOff val="60000"/>
                  </a:schemeClr>
                </a:solidFill>
                <a:prstDash val="sysDot"/>
                <a:round/>
                <a:headEnd type="none" w="med" len="med"/>
                <a:tailEnd type="none" w="med" len="med"/>
              </a:ln>
              <a:effectLst/>
            </p:spPr>
          </p:cxnSp>
          <p:cxnSp>
            <p:nvCxnSpPr>
              <p:cNvPr id="55" name="Straight Connector 54"/>
              <p:cNvCxnSpPr/>
              <p:nvPr/>
            </p:nvCxnSpPr>
            <p:spPr bwMode="auto">
              <a:xfrm flipH="1">
                <a:off x="1329389" y="5284956"/>
                <a:ext cx="176709" cy="350555"/>
              </a:xfrm>
              <a:prstGeom prst="line">
                <a:avLst/>
              </a:prstGeom>
              <a:solidFill>
                <a:srgbClr val="0183B7"/>
              </a:solidFill>
              <a:ln w="22225" cap="rnd" cmpd="sng" algn="ctr">
                <a:solidFill>
                  <a:schemeClr val="accent1">
                    <a:lumMod val="40000"/>
                    <a:lumOff val="60000"/>
                  </a:schemeClr>
                </a:solidFill>
                <a:prstDash val="sysDot"/>
                <a:round/>
                <a:headEnd type="none" w="med" len="med"/>
                <a:tailEnd type="none" w="med" len="med"/>
              </a:ln>
              <a:effectLst/>
            </p:spPr>
          </p:cxnSp>
          <p:cxnSp>
            <p:nvCxnSpPr>
              <p:cNvPr id="56" name="Straight Connector 55"/>
              <p:cNvCxnSpPr/>
              <p:nvPr/>
            </p:nvCxnSpPr>
            <p:spPr bwMode="auto">
              <a:xfrm flipH="1">
                <a:off x="1149952" y="5460233"/>
                <a:ext cx="320291" cy="193913"/>
              </a:xfrm>
              <a:prstGeom prst="line">
                <a:avLst/>
              </a:prstGeom>
              <a:solidFill>
                <a:srgbClr val="0183B7"/>
              </a:solidFill>
              <a:ln w="22225" cap="rnd" cmpd="sng" algn="ctr">
                <a:solidFill>
                  <a:schemeClr val="accent1">
                    <a:lumMod val="40000"/>
                    <a:lumOff val="60000"/>
                  </a:schemeClr>
                </a:solidFill>
                <a:prstDash val="sysDot"/>
                <a:round/>
                <a:headEnd type="none" w="med" len="med"/>
                <a:tailEnd type="none" w="med" len="med"/>
              </a:ln>
              <a:effectLst/>
            </p:spPr>
          </p:cxnSp>
          <p:cxnSp>
            <p:nvCxnSpPr>
              <p:cNvPr id="58" name="Straight Connector 57"/>
              <p:cNvCxnSpPr>
                <a:stCxn id="45" idx="1"/>
                <a:endCxn id="47" idx="8"/>
              </p:cNvCxnSpPr>
              <p:nvPr/>
            </p:nvCxnSpPr>
            <p:spPr bwMode="auto">
              <a:xfrm flipV="1">
                <a:off x="1388615" y="5579572"/>
                <a:ext cx="1220956" cy="113506"/>
              </a:xfrm>
              <a:prstGeom prst="line">
                <a:avLst/>
              </a:prstGeom>
              <a:solidFill>
                <a:srgbClr val="0183B7"/>
              </a:solidFill>
              <a:ln w="22225" cap="rnd" cmpd="sng" algn="ctr">
                <a:solidFill>
                  <a:schemeClr val="accent1">
                    <a:lumMod val="40000"/>
                    <a:lumOff val="60000"/>
                  </a:schemeClr>
                </a:solidFill>
                <a:prstDash val="sysDot"/>
                <a:round/>
                <a:headEnd type="none" w="med" len="med"/>
                <a:tailEnd type="none" w="med" len="med"/>
              </a:ln>
              <a:effectLst/>
            </p:spPr>
          </p:cxnSp>
          <p:cxnSp>
            <p:nvCxnSpPr>
              <p:cNvPr id="59" name="Straight Connector 58"/>
              <p:cNvCxnSpPr/>
              <p:nvPr/>
            </p:nvCxnSpPr>
            <p:spPr bwMode="auto">
              <a:xfrm flipH="1" flipV="1">
                <a:off x="2275147" y="5209231"/>
                <a:ext cx="487369" cy="221014"/>
              </a:xfrm>
              <a:prstGeom prst="line">
                <a:avLst/>
              </a:prstGeom>
              <a:solidFill>
                <a:srgbClr val="0183B7"/>
              </a:solidFill>
              <a:ln w="22225" cap="rnd" cmpd="sng" algn="ctr">
                <a:solidFill>
                  <a:schemeClr val="accent1">
                    <a:lumMod val="40000"/>
                    <a:lumOff val="60000"/>
                  </a:schemeClr>
                </a:solidFill>
                <a:prstDash val="sysDot"/>
                <a:round/>
                <a:headEnd type="none" w="med" len="med"/>
                <a:tailEnd type="none" w="med" len="med"/>
              </a:ln>
              <a:effectLst/>
            </p:spPr>
          </p:cxnSp>
          <p:cxnSp>
            <p:nvCxnSpPr>
              <p:cNvPr id="60" name="Straight Connector 59"/>
              <p:cNvCxnSpPr/>
              <p:nvPr/>
            </p:nvCxnSpPr>
            <p:spPr bwMode="auto">
              <a:xfrm flipH="1">
                <a:off x="2927268" y="4771198"/>
                <a:ext cx="186045" cy="659047"/>
              </a:xfrm>
              <a:prstGeom prst="line">
                <a:avLst/>
              </a:prstGeom>
              <a:solidFill>
                <a:srgbClr val="0183B7"/>
              </a:solidFill>
              <a:ln w="22225" cap="rnd" cmpd="sng" algn="ctr">
                <a:solidFill>
                  <a:schemeClr val="accent1">
                    <a:lumMod val="40000"/>
                    <a:lumOff val="60000"/>
                  </a:schemeClr>
                </a:solidFill>
                <a:prstDash val="sysDot"/>
                <a:round/>
                <a:headEnd type="none" w="med" len="med"/>
                <a:tailEnd type="none" w="med" len="med"/>
              </a:ln>
              <a:effectLst/>
            </p:spPr>
          </p:cxnSp>
          <p:cxnSp>
            <p:nvCxnSpPr>
              <p:cNvPr id="61" name="Straight Connector 60"/>
              <p:cNvCxnSpPr/>
              <p:nvPr/>
            </p:nvCxnSpPr>
            <p:spPr bwMode="auto">
              <a:xfrm>
                <a:off x="2205247" y="4676684"/>
                <a:ext cx="722021" cy="73446"/>
              </a:xfrm>
              <a:prstGeom prst="line">
                <a:avLst/>
              </a:prstGeom>
              <a:solidFill>
                <a:srgbClr val="0183B7"/>
              </a:solidFill>
              <a:ln w="22225" cap="rnd" cmpd="sng" algn="ctr">
                <a:solidFill>
                  <a:schemeClr val="accent1">
                    <a:lumMod val="40000"/>
                    <a:lumOff val="60000"/>
                  </a:schemeClr>
                </a:solidFill>
                <a:prstDash val="sysDot"/>
                <a:round/>
                <a:headEnd type="none" w="med" len="med"/>
                <a:tailEnd type="none" w="med" len="med"/>
              </a:ln>
              <a:effectLst/>
            </p:spPr>
          </p:cxnSp>
          <p:cxnSp>
            <p:nvCxnSpPr>
              <p:cNvPr id="62" name="Straight Connector 61"/>
              <p:cNvCxnSpPr>
                <a:endCxn id="42" idx="9"/>
              </p:cNvCxnSpPr>
              <p:nvPr/>
            </p:nvCxnSpPr>
            <p:spPr bwMode="auto">
              <a:xfrm flipV="1">
                <a:off x="1221573" y="4855225"/>
                <a:ext cx="1655785" cy="911528"/>
              </a:xfrm>
              <a:prstGeom prst="line">
                <a:avLst/>
              </a:prstGeom>
              <a:solidFill>
                <a:srgbClr val="0183B7"/>
              </a:solidFill>
              <a:ln w="22225" cap="rnd" cmpd="sng" algn="ctr">
                <a:solidFill>
                  <a:schemeClr val="accent1">
                    <a:lumMod val="40000"/>
                    <a:lumOff val="60000"/>
                  </a:schemeClr>
                </a:solidFill>
                <a:prstDash val="sysDot"/>
                <a:round/>
                <a:headEnd type="none" w="med" len="med"/>
                <a:tailEnd type="none" w="med" len="med"/>
              </a:ln>
              <a:effectLst/>
            </p:spPr>
          </p:cxnSp>
          <p:cxnSp>
            <p:nvCxnSpPr>
              <p:cNvPr id="63" name="Straight Connector 62"/>
              <p:cNvCxnSpPr/>
              <p:nvPr/>
            </p:nvCxnSpPr>
            <p:spPr bwMode="auto">
              <a:xfrm>
                <a:off x="1386481" y="4264195"/>
                <a:ext cx="106857" cy="889697"/>
              </a:xfrm>
              <a:prstGeom prst="line">
                <a:avLst/>
              </a:prstGeom>
              <a:solidFill>
                <a:srgbClr val="0183B7"/>
              </a:solidFill>
              <a:ln w="22225" cap="rnd" cmpd="sng" algn="ctr">
                <a:solidFill>
                  <a:schemeClr val="accent1">
                    <a:lumMod val="40000"/>
                    <a:lumOff val="60000"/>
                  </a:schemeClr>
                </a:solidFill>
                <a:prstDash val="sysDot"/>
                <a:round/>
                <a:headEnd type="none" w="med" len="med"/>
                <a:tailEnd type="none" w="med" len="med"/>
              </a:ln>
              <a:effectLst/>
            </p:spPr>
          </p:cxnSp>
          <p:cxnSp>
            <p:nvCxnSpPr>
              <p:cNvPr id="64" name="Straight Connector 63"/>
              <p:cNvCxnSpPr/>
              <p:nvPr/>
            </p:nvCxnSpPr>
            <p:spPr bwMode="auto">
              <a:xfrm flipV="1">
                <a:off x="2141289" y="5365507"/>
                <a:ext cx="85053" cy="590773"/>
              </a:xfrm>
              <a:prstGeom prst="line">
                <a:avLst/>
              </a:prstGeom>
              <a:solidFill>
                <a:srgbClr val="0183B7"/>
              </a:solidFill>
              <a:ln w="22225" cap="rnd" cmpd="sng" algn="ctr">
                <a:solidFill>
                  <a:schemeClr val="accent1">
                    <a:lumMod val="40000"/>
                    <a:lumOff val="60000"/>
                  </a:schemeClr>
                </a:solidFill>
                <a:prstDash val="sysDot"/>
                <a:round/>
                <a:headEnd type="none" w="med" len="med"/>
                <a:tailEnd type="none" w="med" len="med"/>
              </a:ln>
              <a:effectLst/>
            </p:spPr>
          </p:cxnSp>
        </p:grpSp>
        <p:grpSp>
          <p:nvGrpSpPr>
            <p:cNvPr id="39" name="Group 38"/>
            <p:cNvGrpSpPr/>
            <p:nvPr/>
          </p:nvGrpSpPr>
          <p:grpSpPr>
            <a:xfrm>
              <a:off x="5310072" y="2117217"/>
              <a:ext cx="2667828" cy="2145451"/>
              <a:chOff x="389692" y="3764873"/>
              <a:chExt cx="2960647" cy="2380934"/>
            </a:xfrm>
          </p:grpSpPr>
          <p:sp>
            <p:nvSpPr>
              <p:cNvPr id="40" name="Freeform 27"/>
              <p:cNvSpPr>
                <a:spLocks/>
              </p:cNvSpPr>
              <p:nvPr/>
            </p:nvSpPr>
            <p:spPr bwMode="auto">
              <a:xfrm>
                <a:off x="389692" y="4883106"/>
                <a:ext cx="652133" cy="392502"/>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accent3">
                      <a:lumMod val="80000"/>
                      <a:lumOff val="20000"/>
                    </a:schemeClr>
                  </a:gs>
                  <a:gs pos="50000">
                    <a:schemeClr val="accent3">
                      <a:lumMod val="20000"/>
                      <a:lumOff val="80000"/>
                    </a:schemeClr>
                  </a:gs>
                  <a:gs pos="100000">
                    <a:schemeClr val="bg1">
                      <a:shade val="100000"/>
                      <a:satMod val="115000"/>
                    </a:schemeClr>
                  </a:gs>
                </a:gsLst>
                <a:lin ang="16200000" scaled="1"/>
                <a:tileRect/>
              </a:gradFill>
              <a:ln>
                <a:noFill/>
              </a:ln>
              <a:effectLst>
                <a:outerShdw blurRad="63500" sx="102000" sy="102000" algn="ctr" rotWithShape="0">
                  <a:prstClr val="black">
                    <a:alpha val="28000"/>
                  </a:prstClr>
                </a:outerShdw>
              </a:effectLst>
            </p:spPr>
            <p:txBody>
              <a:bodyPr vert="horz" wrap="square" lIns="21238" tIns="10632" rIns="21238" bIns="10632" numCol="1" anchor="t" anchorCtr="0" compatLnSpc="1">
                <a:prstTxWarp prst="textNoShape">
                  <a:avLst/>
                </a:prstTxWarp>
              </a:bodyPr>
              <a:lstStyle/>
              <a:p>
                <a:pPr defTabSz="283150"/>
                <a:endParaRPr lang="en-US" sz="2400" dirty="0">
                  <a:solidFill>
                    <a:srgbClr val="000000"/>
                  </a:solidFill>
                  <a:latin typeface="Arial"/>
                </a:endParaRPr>
              </a:p>
            </p:txBody>
          </p:sp>
          <p:sp>
            <p:nvSpPr>
              <p:cNvPr id="41" name="Freeform 27"/>
              <p:cNvSpPr>
                <a:spLocks/>
              </p:cNvSpPr>
              <p:nvPr/>
            </p:nvSpPr>
            <p:spPr bwMode="auto">
              <a:xfrm>
                <a:off x="1089166" y="4024395"/>
                <a:ext cx="689309" cy="414877"/>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accent3">
                      <a:lumMod val="80000"/>
                      <a:lumOff val="20000"/>
                    </a:schemeClr>
                  </a:gs>
                  <a:gs pos="50000">
                    <a:schemeClr val="accent3">
                      <a:lumMod val="20000"/>
                      <a:lumOff val="80000"/>
                    </a:schemeClr>
                  </a:gs>
                  <a:gs pos="100000">
                    <a:schemeClr val="bg1">
                      <a:shade val="100000"/>
                      <a:satMod val="115000"/>
                    </a:schemeClr>
                  </a:gs>
                </a:gsLst>
                <a:lin ang="16200000" scaled="1"/>
                <a:tileRect/>
              </a:gradFill>
              <a:ln>
                <a:noFill/>
              </a:ln>
              <a:effectLst>
                <a:outerShdw blurRad="63500" sx="102000" sy="102000" algn="ctr" rotWithShape="0">
                  <a:prstClr val="black">
                    <a:alpha val="28000"/>
                  </a:prstClr>
                </a:outerShdw>
              </a:effectLst>
            </p:spPr>
            <p:txBody>
              <a:bodyPr vert="horz" wrap="square" lIns="21238" tIns="10632" rIns="21238" bIns="10632" numCol="1" anchor="t" anchorCtr="0" compatLnSpc="1">
                <a:prstTxWarp prst="textNoShape">
                  <a:avLst/>
                </a:prstTxWarp>
              </a:bodyPr>
              <a:lstStyle/>
              <a:p>
                <a:pPr defTabSz="283150"/>
                <a:endParaRPr lang="en-US" sz="2400" dirty="0">
                  <a:solidFill>
                    <a:srgbClr val="000000"/>
                  </a:solidFill>
                  <a:latin typeface="Arial"/>
                </a:endParaRPr>
              </a:p>
            </p:txBody>
          </p:sp>
          <p:sp>
            <p:nvSpPr>
              <p:cNvPr id="42" name="Freeform 27"/>
              <p:cNvSpPr>
                <a:spLocks/>
              </p:cNvSpPr>
              <p:nvPr/>
            </p:nvSpPr>
            <p:spPr bwMode="auto">
              <a:xfrm>
                <a:off x="2757061" y="4498145"/>
                <a:ext cx="593278" cy="357079"/>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accent3">
                      <a:lumMod val="80000"/>
                      <a:lumOff val="20000"/>
                    </a:schemeClr>
                  </a:gs>
                  <a:gs pos="50000">
                    <a:schemeClr val="accent3">
                      <a:lumMod val="20000"/>
                      <a:lumOff val="80000"/>
                    </a:schemeClr>
                  </a:gs>
                  <a:gs pos="100000">
                    <a:schemeClr val="bg1">
                      <a:shade val="100000"/>
                      <a:satMod val="115000"/>
                    </a:schemeClr>
                  </a:gs>
                </a:gsLst>
                <a:lin ang="16200000" scaled="1"/>
                <a:tileRect/>
              </a:gradFill>
              <a:ln>
                <a:noFill/>
              </a:ln>
              <a:effectLst>
                <a:outerShdw blurRad="63500" sx="102000" sy="102000" algn="ctr" rotWithShape="0">
                  <a:prstClr val="black">
                    <a:alpha val="28000"/>
                  </a:prstClr>
                </a:outerShdw>
              </a:effectLst>
            </p:spPr>
            <p:txBody>
              <a:bodyPr vert="horz" wrap="square" lIns="21238" tIns="10632" rIns="21238" bIns="10632" numCol="1" anchor="t" anchorCtr="0" compatLnSpc="1">
                <a:prstTxWarp prst="textNoShape">
                  <a:avLst/>
                </a:prstTxWarp>
              </a:bodyPr>
              <a:lstStyle/>
              <a:p>
                <a:pPr defTabSz="283150"/>
                <a:endParaRPr lang="en-US" sz="2400" dirty="0">
                  <a:solidFill>
                    <a:srgbClr val="000000"/>
                  </a:solidFill>
                  <a:latin typeface="Arial"/>
                </a:endParaRPr>
              </a:p>
            </p:txBody>
          </p:sp>
          <p:sp>
            <p:nvSpPr>
              <p:cNvPr id="44" name="Freeform 27"/>
              <p:cNvSpPr>
                <a:spLocks/>
              </p:cNvSpPr>
              <p:nvPr/>
            </p:nvSpPr>
            <p:spPr bwMode="auto">
              <a:xfrm>
                <a:off x="1830717" y="3764873"/>
                <a:ext cx="732568" cy="440915"/>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accent3">
                      <a:lumMod val="80000"/>
                      <a:lumOff val="20000"/>
                    </a:schemeClr>
                  </a:gs>
                  <a:gs pos="50000">
                    <a:schemeClr val="accent3">
                      <a:lumMod val="20000"/>
                      <a:lumOff val="80000"/>
                    </a:schemeClr>
                  </a:gs>
                  <a:gs pos="100000">
                    <a:schemeClr val="bg1">
                      <a:shade val="100000"/>
                      <a:satMod val="115000"/>
                    </a:schemeClr>
                  </a:gs>
                </a:gsLst>
                <a:lin ang="16200000" scaled="1"/>
                <a:tileRect/>
              </a:gradFill>
              <a:ln>
                <a:noFill/>
              </a:ln>
              <a:effectLst>
                <a:outerShdw blurRad="63500" sx="102000" sy="102000" algn="ctr" rotWithShape="0">
                  <a:prstClr val="black">
                    <a:alpha val="28000"/>
                  </a:prstClr>
                </a:outerShdw>
              </a:effectLst>
            </p:spPr>
            <p:txBody>
              <a:bodyPr vert="horz" wrap="square" lIns="21238" tIns="10632" rIns="21238" bIns="10632" numCol="1" anchor="t" anchorCtr="0" compatLnSpc="1">
                <a:prstTxWarp prst="textNoShape">
                  <a:avLst/>
                </a:prstTxWarp>
              </a:bodyPr>
              <a:lstStyle/>
              <a:p>
                <a:pPr defTabSz="283150"/>
                <a:endParaRPr lang="en-US" sz="2400" dirty="0">
                  <a:solidFill>
                    <a:srgbClr val="000000"/>
                  </a:solidFill>
                  <a:latin typeface="Arial"/>
                </a:endParaRPr>
              </a:p>
            </p:txBody>
          </p:sp>
          <p:sp>
            <p:nvSpPr>
              <p:cNvPr id="45" name="Freeform 27"/>
              <p:cNvSpPr>
                <a:spLocks/>
              </p:cNvSpPr>
              <p:nvPr/>
            </p:nvSpPr>
            <p:spPr bwMode="auto">
              <a:xfrm>
                <a:off x="842251" y="5541403"/>
                <a:ext cx="689307" cy="414877"/>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accent3">
                      <a:lumMod val="80000"/>
                      <a:lumOff val="20000"/>
                    </a:schemeClr>
                  </a:gs>
                  <a:gs pos="50000">
                    <a:schemeClr val="accent3">
                      <a:lumMod val="20000"/>
                      <a:lumOff val="80000"/>
                    </a:schemeClr>
                  </a:gs>
                  <a:gs pos="100000">
                    <a:schemeClr val="bg1">
                      <a:shade val="100000"/>
                      <a:satMod val="115000"/>
                    </a:schemeClr>
                  </a:gs>
                </a:gsLst>
                <a:lin ang="16200000" scaled="1"/>
                <a:tileRect/>
              </a:gradFill>
              <a:ln>
                <a:noFill/>
              </a:ln>
              <a:effectLst>
                <a:outerShdw blurRad="63500" sx="102000" sy="102000" algn="ctr" rotWithShape="0">
                  <a:prstClr val="black">
                    <a:alpha val="28000"/>
                  </a:prstClr>
                </a:outerShdw>
              </a:effectLst>
            </p:spPr>
            <p:txBody>
              <a:bodyPr vert="horz" wrap="square" lIns="21238" tIns="10632" rIns="21238" bIns="10632" numCol="1" anchor="t" anchorCtr="0" compatLnSpc="1">
                <a:prstTxWarp prst="textNoShape">
                  <a:avLst/>
                </a:prstTxWarp>
              </a:bodyPr>
              <a:lstStyle/>
              <a:p>
                <a:pPr defTabSz="283150"/>
                <a:endParaRPr lang="en-US" sz="2400" dirty="0">
                  <a:solidFill>
                    <a:srgbClr val="000000"/>
                  </a:solidFill>
                  <a:latin typeface="Arial"/>
                </a:endParaRPr>
              </a:p>
            </p:txBody>
          </p:sp>
          <p:sp>
            <p:nvSpPr>
              <p:cNvPr id="46" name="Freeform 27"/>
              <p:cNvSpPr>
                <a:spLocks/>
              </p:cNvSpPr>
              <p:nvPr/>
            </p:nvSpPr>
            <p:spPr bwMode="auto">
              <a:xfrm>
                <a:off x="1153959" y="4488173"/>
                <a:ext cx="1455612" cy="894244"/>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accent3">
                      <a:lumMod val="80000"/>
                      <a:lumOff val="20000"/>
                    </a:schemeClr>
                  </a:gs>
                  <a:gs pos="50000">
                    <a:schemeClr val="accent3">
                      <a:lumMod val="20000"/>
                      <a:lumOff val="80000"/>
                    </a:schemeClr>
                  </a:gs>
                  <a:gs pos="100000">
                    <a:schemeClr val="bg1">
                      <a:shade val="100000"/>
                      <a:satMod val="115000"/>
                    </a:schemeClr>
                  </a:gs>
                </a:gsLst>
                <a:lin ang="16200000" scaled="1"/>
                <a:tileRect/>
              </a:gradFill>
              <a:ln>
                <a:noFill/>
              </a:ln>
              <a:effectLst>
                <a:outerShdw blurRad="63500" sx="102000" sy="102000" algn="ctr" rotWithShape="0">
                  <a:prstClr val="black">
                    <a:alpha val="28000"/>
                  </a:prstClr>
                </a:outerShdw>
              </a:effectLst>
            </p:spPr>
            <p:txBody>
              <a:bodyPr vert="horz" wrap="square" lIns="21238" tIns="10632" rIns="21238" bIns="10632" numCol="1" anchor="t" anchorCtr="0" compatLnSpc="1">
                <a:prstTxWarp prst="textNoShape">
                  <a:avLst/>
                </a:prstTxWarp>
              </a:bodyPr>
              <a:lstStyle/>
              <a:p>
                <a:pPr defTabSz="283150"/>
                <a:endParaRPr lang="en-US" sz="2400" dirty="0">
                  <a:solidFill>
                    <a:srgbClr val="000000"/>
                  </a:solidFill>
                  <a:latin typeface="Arial"/>
                </a:endParaRPr>
              </a:p>
            </p:txBody>
          </p:sp>
          <p:sp>
            <p:nvSpPr>
              <p:cNvPr id="47" name="Freeform 27"/>
              <p:cNvSpPr>
                <a:spLocks/>
              </p:cNvSpPr>
              <p:nvPr/>
            </p:nvSpPr>
            <p:spPr bwMode="auto">
              <a:xfrm>
                <a:off x="2609570" y="5312277"/>
                <a:ext cx="652133" cy="392502"/>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accent3">
                      <a:lumMod val="80000"/>
                      <a:lumOff val="20000"/>
                    </a:schemeClr>
                  </a:gs>
                  <a:gs pos="50000">
                    <a:schemeClr val="accent3">
                      <a:lumMod val="20000"/>
                      <a:lumOff val="80000"/>
                    </a:schemeClr>
                  </a:gs>
                  <a:gs pos="100000">
                    <a:schemeClr val="bg1">
                      <a:shade val="100000"/>
                      <a:satMod val="115000"/>
                    </a:schemeClr>
                  </a:gs>
                </a:gsLst>
                <a:lin ang="16200000" scaled="1"/>
                <a:tileRect/>
              </a:gradFill>
              <a:ln>
                <a:noFill/>
              </a:ln>
              <a:effectLst>
                <a:outerShdw blurRad="63500" sx="102000" sy="102000" algn="ctr" rotWithShape="0">
                  <a:prstClr val="black">
                    <a:alpha val="28000"/>
                  </a:prstClr>
                </a:outerShdw>
              </a:effectLst>
            </p:spPr>
            <p:txBody>
              <a:bodyPr vert="horz" wrap="square" lIns="21238" tIns="10632" rIns="21238" bIns="10632" numCol="1" anchor="t" anchorCtr="0" compatLnSpc="1">
                <a:prstTxWarp prst="textNoShape">
                  <a:avLst/>
                </a:prstTxWarp>
              </a:bodyPr>
              <a:lstStyle/>
              <a:p>
                <a:pPr defTabSz="283150"/>
                <a:endParaRPr lang="en-US" sz="2400" dirty="0">
                  <a:solidFill>
                    <a:srgbClr val="000000"/>
                  </a:solidFill>
                  <a:latin typeface="Arial"/>
                </a:endParaRPr>
              </a:p>
            </p:txBody>
          </p:sp>
          <p:sp>
            <p:nvSpPr>
              <p:cNvPr id="48" name="TextBox 47"/>
              <p:cNvSpPr txBox="1"/>
              <p:nvPr/>
            </p:nvSpPr>
            <p:spPr>
              <a:xfrm>
                <a:off x="1096104" y="4782939"/>
                <a:ext cx="1866545" cy="444026"/>
              </a:xfrm>
              <a:prstGeom prst="rect">
                <a:avLst/>
              </a:prstGeom>
              <a:noFill/>
            </p:spPr>
            <p:txBody>
              <a:bodyPr wrap="square" rtlCol="0">
                <a:spAutoFit/>
              </a:bodyPr>
              <a:lstStyle/>
              <a:p>
                <a:pPr defTabSz="1218624"/>
                <a:r>
                  <a:rPr lang="en-US" sz="2000" dirty="0">
                    <a:gradFill>
                      <a:gsLst>
                        <a:gs pos="21000">
                          <a:srgbClr val="272848">
                            <a:lumMod val="50000"/>
                          </a:srgbClr>
                        </a:gs>
                        <a:gs pos="68000">
                          <a:srgbClr val="272848"/>
                        </a:gs>
                      </a:gsLst>
                      <a:lin ang="16200000" scaled="1"/>
                    </a:gradFill>
                    <a:effectLst>
                      <a:glow rad="254000">
                        <a:srgbClr val="FFFFFF">
                          <a:alpha val="40000"/>
                        </a:srgbClr>
                      </a:glow>
                    </a:effectLst>
                    <a:latin typeface="CiscoSans Heavy" pitchFamily="34" charset="0"/>
                  </a:rPr>
                  <a:t>Intercloud</a:t>
                </a:r>
              </a:p>
            </p:txBody>
          </p:sp>
          <p:sp>
            <p:nvSpPr>
              <p:cNvPr id="49" name="Freeform 27"/>
              <p:cNvSpPr>
                <a:spLocks/>
              </p:cNvSpPr>
              <p:nvPr/>
            </p:nvSpPr>
            <p:spPr bwMode="auto">
              <a:xfrm>
                <a:off x="1791013" y="5766753"/>
                <a:ext cx="629788" cy="379054"/>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accent3">
                      <a:lumMod val="80000"/>
                      <a:lumOff val="20000"/>
                    </a:schemeClr>
                  </a:gs>
                  <a:gs pos="50000">
                    <a:schemeClr val="accent3">
                      <a:lumMod val="20000"/>
                      <a:lumOff val="80000"/>
                    </a:schemeClr>
                  </a:gs>
                  <a:gs pos="100000">
                    <a:schemeClr val="bg1">
                      <a:shade val="100000"/>
                      <a:satMod val="115000"/>
                    </a:schemeClr>
                  </a:gs>
                </a:gsLst>
                <a:lin ang="16200000" scaled="1"/>
                <a:tileRect/>
              </a:gradFill>
              <a:ln>
                <a:noFill/>
              </a:ln>
              <a:effectLst>
                <a:outerShdw blurRad="63500" sx="102000" sy="102000" algn="ctr" rotWithShape="0">
                  <a:prstClr val="black">
                    <a:alpha val="28000"/>
                  </a:prstClr>
                </a:outerShdw>
              </a:effectLst>
            </p:spPr>
            <p:txBody>
              <a:bodyPr vert="horz" wrap="square" lIns="21238" tIns="10632" rIns="21238" bIns="10632" numCol="1" anchor="t" anchorCtr="0" compatLnSpc="1">
                <a:prstTxWarp prst="textNoShape">
                  <a:avLst/>
                </a:prstTxWarp>
              </a:bodyPr>
              <a:lstStyle/>
              <a:p>
                <a:pPr defTabSz="283150"/>
                <a:endParaRPr lang="en-US" sz="2400" dirty="0">
                  <a:solidFill>
                    <a:srgbClr val="000000"/>
                  </a:solidFill>
                  <a:latin typeface="Arial"/>
                </a:endParaRPr>
              </a:p>
            </p:txBody>
          </p:sp>
        </p:grpSp>
      </p:grpSp>
      <p:sp>
        <p:nvSpPr>
          <p:cNvPr id="65" name="TextBox 64"/>
          <p:cNvSpPr txBox="1"/>
          <p:nvPr/>
        </p:nvSpPr>
        <p:spPr>
          <a:xfrm>
            <a:off x="3240361" y="4223548"/>
            <a:ext cx="2124480" cy="929485"/>
          </a:xfrm>
          <a:prstGeom prst="rect">
            <a:avLst/>
          </a:prstGeom>
          <a:noFill/>
          <a:effectLst/>
        </p:spPr>
        <p:txBody>
          <a:bodyPr wrap="square" lIns="91440" tIns="45726" rIns="91440" bIns="45726" rtlCol="0">
            <a:spAutoFit/>
          </a:bodyPr>
          <a:lstStyle/>
          <a:p>
            <a:pPr algn="ctr" defTabSz="609431">
              <a:lnSpc>
                <a:spcPct val="85000"/>
              </a:lnSpc>
            </a:pPr>
            <a:r>
              <a:rPr lang="en-US" sz="1600" dirty="0">
                <a:solidFill>
                  <a:srgbClr val="FFFFFF"/>
                </a:solidFill>
                <a:effectLst>
                  <a:glow rad="139700">
                    <a:srgbClr val="000000">
                      <a:alpha val="11000"/>
                    </a:srgbClr>
                  </a:glow>
                  <a:outerShdw blurRad="50800" dist="38100" dir="2700000" algn="tl" rotWithShape="0">
                    <a:prstClr val="black">
                      <a:alpha val="40000"/>
                    </a:prstClr>
                  </a:outerShdw>
                </a:effectLst>
                <a:latin typeface="CiscoSans" pitchFamily="34" charset="0"/>
                <a:cs typeface="Ciscolight"/>
              </a:rPr>
              <a:t>Cisco SaaS</a:t>
            </a:r>
            <a:br>
              <a:rPr lang="en-US" sz="1600" dirty="0">
                <a:solidFill>
                  <a:srgbClr val="FFFFFF"/>
                </a:solidFill>
                <a:effectLst>
                  <a:glow rad="139700">
                    <a:srgbClr val="000000">
                      <a:alpha val="11000"/>
                    </a:srgbClr>
                  </a:glow>
                  <a:outerShdw blurRad="50800" dist="38100" dir="2700000" algn="tl" rotWithShape="0">
                    <a:prstClr val="black">
                      <a:alpha val="40000"/>
                    </a:prstClr>
                  </a:outerShdw>
                </a:effectLst>
                <a:latin typeface="CiscoSans" pitchFamily="34" charset="0"/>
                <a:cs typeface="Ciscolight"/>
              </a:rPr>
            </a:br>
            <a:r>
              <a:rPr lang="en-US" sz="1600" dirty="0">
                <a:solidFill>
                  <a:srgbClr val="FFFFFF"/>
                </a:solidFill>
                <a:effectLst>
                  <a:glow rad="139700">
                    <a:srgbClr val="000000">
                      <a:alpha val="11000"/>
                    </a:srgbClr>
                  </a:glow>
                  <a:outerShdw blurRad="50800" dist="38100" dir="2700000" algn="tl" rotWithShape="0">
                    <a:prstClr val="black">
                      <a:alpha val="40000"/>
                    </a:prstClr>
                  </a:outerShdw>
                </a:effectLst>
                <a:latin typeface="CiscoSans" pitchFamily="34" charset="0"/>
                <a:cs typeface="Ciscolight"/>
              </a:rPr>
              <a:t>Applications </a:t>
            </a:r>
            <a:br>
              <a:rPr lang="en-US" sz="1600" dirty="0">
                <a:solidFill>
                  <a:srgbClr val="FFFFFF"/>
                </a:solidFill>
                <a:effectLst>
                  <a:glow rad="139700">
                    <a:srgbClr val="000000">
                      <a:alpha val="11000"/>
                    </a:srgbClr>
                  </a:glow>
                  <a:outerShdw blurRad="50800" dist="38100" dir="2700000" algn="tl" rotWithShape="0">
                    <a:prstClr val="black">
                      <a:alpha val="40000"/>
                    </a:prstClr>
                  </a:outerShdw>
                </a:effectLst>
                <a:latin typeface="CiscoSans" pitchFamily="34" charset="0"/>
                <a:cs typeface="Ciscolight"/>
              </a:rPr>
            </a:br>
            <a:r>
              <a:rPr lang="en-US" sz="1600" dirty="0">
                <a:solidFill>
                  <a:srgbClr val="FFFFFF"/>
                </a:solidFill>
                <a:effectLst>
                  <a:glow rad="139700">
                    <a:srgbClr val="000000">
                      <a:alpha val="11000"/>
                    </a:srgbClr>
                  </a:glow>
                  <a:outerShdw blurRad="50800" dist="38100" dir="2700000" algn="tl" rotWithShape="0">
                    <a:prstClr val="black">
                      <a:alpha val="40000"/>
                    </a:prstClr>
                  </a:outerShdw>
                </a:effectLst>
                <a:latin typeface="CiscoSans" pitchFamily="34" charset="0"/>
                <a:cs typeface="Ciscolight"/>
              </a:rPr>
              <a:t>and Leading </a:t>
            </a:r>
            <a:br>
              <a:rPr lang="en-US" sz="1600" dirty="0">
                <a:solidFill>
                  <a:srgbClr val="FFFFFF"/>
                </a:solidFill>
                <a:effectLst>
                  <a:glow rad="139700">
                    <a:srgbClr val="000000">
                      <a:alpha val="11000"/>
                    </a:srgbClr>
                  </a:glow>
                  <a:outerShdw blurRad="50800" dist="38100" dir="2700000" algn="tl" rotWithShape="0">
                    <a:prstClr val="black">
                      <a:alpha val="40000"/>
                    </a:prstClr>
                  </a:outerShdw>
                </a:effectLst>
                <a:latin typeface="CiscoSans" pitchFamily="34" charset="0"/>
                <a:cs typeface="Ciscolight"/>
              </a:rPr>
            </a:br>
            <a:r>
              <a:rPr lang="en-US" sz="1600" dirty="0">
                <a:solidFill>
                  <a:srgbClr val="FFFFFF"/>
                </a:solidFill>
                <a:effectLst>
                  <a:glow rad="139700">
                    <a:srgbClr val="000000">
                      <a:alpha val="11000"/>
                    </a:srgbClr>
                  </a:glow>
                  <a:outerShdw blurRad="50800" dist="38100" dir="2700000" algn="tl" rotWithShape="0">
                    <a:prstClr val="black">
                      <a:alpha val="40000"/>
                    </a:prstClr>
                  </a:outerShdw>
                </a:effectLst>
                <a:latin typeface="CiscoSans" pitchFamily="34" charset="0"/>
                <a:cs typeface="Ciscolight"/>
              </a:rPr>
              <a:t>ISVs</a:t>
            </a:r>
          </a:p>
        </p:txBody>
      </p:sp>
      <p:sp>
        <p:nvSpPr>
          <p:cNvPr id="66" name="Title 3"/>
          <p:cNvSpPr txBox="1">
            <a:spLocks/>
          </p:cNvSpPr>
          <p:nvPr/>
        </p:nvSpPr>
        <p:spPr>
          <a:xfrm>
            <a:off x="533403" y="9"/>
            <a:ext cx="9883140" cy="952499"/>
          </a:xfrm>
          <a:prstGeom prst="rect">
            <a:avLst/>
          </a:prstGeom>
        </p:spPr>
        <p:txBody>
          <a:bodyPr vert="horz" lIns="121882" tIns="60941" rIns="121882" bIns="60941" rtlCol="0" anchor="t" anchorCtr="0">
            <a:noAutofit/>
          </a:bodyPr>
          <a:lstStyle>
            <a:lvl1pPr algn="l" defTabSz="914248" rtl="0" eaLnBrk="1" latinLnBrk="0" hangingPunct="1">
              <a:lnSpc>
                <a:spcPct val="90000"/>
              </a:lnSpc>
              <a:spcBef>
                <a:spcPct val="0"/>
              </a:spcBef>
              <a:buNone/>
              <a:defRPr lang="en-US" sz="4000" b="0" i="0" kern="1200" spc="0" baseline="0">
                <a:solidFill>
                  <a:srgbClr val="00A2BF"/>
                </a:solidFill>
                <a:latin typeface="+mj-lt"/>
                <a:ea typeface="+mj-ea"/>
                <a:cs typeface="CiscoSans Thin"/>
              </a:defRPr>
            </a:lvl1pPr>
          </a:lstStyle>
          <a:p>
            <a:r>
              <a:rPr lang="en-US" sz="2800" dirty="0">
                <a:solidFill>
                  <a:srgbClr val="0000FF"/>
                </a:solidFill>
              </a:rPr>
              <a:t>Only Cisco Can Deliver The Flexibility, Connectedness &amp; Control For Success In The </a:t>
            </a:r>
            <a:r>
              <a:rPr lang="en-US" sz="2800" dirty="0" err="1">
                <a:solidFill>
                  <a:srgbClr val="0000FF"/>
                </a:solidFill>
              </a:rPr>
              <a:t>Intercloud</a:t>
            </a:r>
            <a:endParaRPr lang="en-US" sz="2800" dirty="0">
              <a:solidFill>
                <a:srgbClr val="0000FF"/>
              </a:solidFill>
            </a:endParaRPr>
          </a:p>
        </p:txBody>
      </p:sp>
    </p:spTree>
    <p:extLst>
      <p:ext uri="{BB962C8B-B14F-4D97-AF65-F5344CB8AC3E}">
        <p14:creationId xmlns:p14="http://schemas.microsoft.com/office/powerpoint/2010/main" val="184924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637629" y="1016540"/>
            <a:ext cx="4113123" cy="4157337"/>
            <a:chOff x="210307" y="568445"/>
            <a:chExt cx="3572804" cy="3611211"/>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307" y="568445"/>
              <a:ext cx="3572804" cy="3611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Connector 8"/>
            <p:cNvCxnSpPr/>
            <p:nvPr/>
          </p:nvCxnSpPr>
          <p:spPr>
            <a:xfrm>
              <a:off x="3355579" y="796290"/>
              <a:ext cx="0" cy="3143250"/>
            </a:xfrm>
            <a:prstGeom prst="line">
              <a:avLst/>
            </a:prstGeom>
            <a:ln w="22225">
              <a:solidFill>
                <a:srgbClr val="00B050"/>
              </a:solidFill>
              <a:prstDash val="sysDot"/>
            </a:ln>
          </p:spPr>
          <p:style>
            <a:lnRef idx="1">
              <a:schemeClr val="accent1"/>
            </a:lnRef>
            <a:fillRef idx="0">
              <a:schemeClr val="accent1"/>
            </a:fillRef>
            <a:effectRef idx="0">
              <a:schemeClr val="accent1"/>
            </a:effectRef>
            <a:fontRef idx="minor">
              <a:schemeClr val="tx1"/>
            </a:fontRef>
          </p:style>
        </p:cxnSp>
      </p:grpSp>
      <p:sp>
        <p:nvSpPr>
          <p:cNvPr id="21" name="Rectangle 19"/>
          <p:cNvSpPr>
            <a:spLocks noChangeArrowheads="1"/>
          </p:cNvSpPr>
          <p:nvPr/>
        </p:nvSpPr>
        <p:spPr bwMode="auto">
          <a:xfrm rot="16200000" flipH="1">
            <a:off x="2081121" y="-281937"/>
            <a:ext cx="4160521" cy="7315200"/>
          </a:xfrm>
          <a:prstGeom prst="roundRect">
            <a:avLst>
              <a:gd name="adj" fmla="val 3093"/>
            </a:avLst>
          </a:prstGeom>
          <a:gradFill flip="none" rotWithShape="1">
            <a:gsLst>
              <a:gs pos="20000">
                <a:schemeClr val="accent6">
                  <a:alpha val="38000"/>
                </a:schemeClr>
              </a:gs>
              <a:gs pos="0">
                <a:srgbClr val="1F1F1F">
                  <a:alpha val="0"/>
                </a:srgbClr>
              </a:gs>
            </a:gsLst>
            <a:lin ang="16200000" scaled="1"/>
            <a:tileRect/>
          </a:gradFill>
          <a:ln w="12700" cap="flat" cmpd="sng" algn="ctr">
            <a:noFill/>
            <a:prstDash val="solid"/>
            <a:miter lim="800000"/>
          </a:ln>
          <a:effectLst/>
        </p:spPr>
        <p:txBody>
          <a:bodyPr lIns="121893" tIns="60946" rIns="121893" bIns="60946" rtlCol="0" anchor="ctr"/>
          <a:lstStyle/>
          <a:p>
            <a:pPr algn="ctr" defTabSz="914225"/>
            <a:endParaRPr lang="en-US" sz="1600" kern="0" dirty="0">
              <a:solidFill>
                <a:srgbClr val="E7E6E6"/>
              </a:solidFill>
              <a:latin typeface="Arial"/>
              <a:cs typeface="Arial"/>
            </a:endParaRPr>
          </a:p>
        </p:txBody>
      </p:sp>
      <p:sp>
        <p:nvSpPr>
          <p:cNvPr id="7" name="Rectangle 2"/>
          <p:cNvSpPr>
            <a:spLocks noChangeArrowheads="1"/>
          </p:cNvSpPr>
          <p:nvPr/>
        </p:nvSpPr>
        <p:spPr bwMode="auto">
          <a:xfrm>
            <a:off x="0" y="-2232"/>
            <a:ext cx="184776" cy="461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260" tIns="45634" rIns="91260" bIns="45634" numCol="1" anchor="ctr" anchorCtr="0" compatLnSpc="1">
            <a:prstTxWarp prst="textNoShape">
              <a:avLst/>
            </a:prstTxWarp>
            <a:spAutoFit/>
          </a:bodyPr>
          <a:lstStyle/>
          <a:p>
            <a:pPr defTabSz="609431"/>
            <a:endParaRPr lang="en-US" sz="2400">
              <a:solidFill>
                <a:srgbClr val="000000"/>
              </a:solidFill>
              <a:latin typeface="Arial"/>
            </a:endParaRPr>
          </a:p>
        </p:txBody>
      </p:sp>
      <p:sp>
        <p:nvSpPr>
          <p:cNvPr id="2" name="Rectangle 1"/>
          <p:cNvSpPr/>
          <p:nvPr/>
        </p:nvSpPr>
        <p:spPr>
          <a:xfrm>
            <a:off x="7160541" y="5321756"/>
            <a:ext cx="4582451" cy="143629"/>
          </a:xfrm>
          <a:prstGeom prst="rect">
            <a:avLst/>
          </a:prstGeom>
        </p:spPr>
        <p:txBody>
          <a:bodyPr wrap="none" lIns="0" tIns="0" rIns="0" bIns="0">
            <a:spAutoFit/>
          </a:bodyPr>
          <a:lstStyle/>
          <a:p>
            <a:pPr algn="r" defTabSz="609431"/>
            <a:r>
              <a:rPr lang="en-US" sz="900" dirty="0">
                <a:solidFill>
                  <a:srgbClr val="000000"/>
                </a:solidFill>
                <a:latin typeface="Arial"/>
              </a:rPr>
              <a:t>Source: The Forrester Wave™: Private Cloud Solutions, Q4 2013, November 25, 2013</a:t>
            </a:r>
          </a:p>
        </p:txBody>
      </p:sp>
      <p:grpSp>
        <p:nvGrpSpPr>
          <p:cNvPr id="54" name="Group 53"/>
          <p:cNvGrpSpPr/>
          <p:nvPr/>
        </p:nvGrpSpPr>
        <p:grpSpPr>
          <a:xfrm>
            <a:off x="-25939" y="5536150"/>
            <a:ext cx="12217939" cy="806327"/>
            <a:chOff x="-19454" y="4126227"/>
            <a:chExt cx="9163454" cy="604745"/>
          </a:xfrm>
        </p:grpSpPr>
        <p:grpSp>
          <p:nvGrpSpPr>
            <p:cNvPr id="17" name="Group 16"/>
            <p:cNvGrpSpPr/>
            <p:nvPr/>
          </p:nvGrpSpPr>
          <p:grpSpPr>
            <a:xfrm>
              <a:off x="-19454" y="4126227"/>
              <a:ext cx="9163454" cy="604745"/>
              <a:chOff x="335414" y="5299288"/>
              <a:chExt cx="8443914" cy="689822"/>
            </a:xfrm>
          </p:grpSpPr>
          <p:sp>
            <p:nvSpPr>
              <p:cNvPr id="18" name="Oval 17"/>
              <p:cNvSpPr/>
              <p:nvPr/>
            </p:nvSpPr>
            <p:spPr>
              <a:xfrm rot="16200000">
                <a:off x="4514286" y="1724069"/>
                <a:ext cx="86169" cy="8443913"/>
              </a:xfrm>
              <a:prstGeom prst="ellipse">
                <a:avLst/>
              </a:prstGeom>
              <a:gradFill flip="none" rotWithShape="1">
                <a:gsLst>
                  <a:gs pos="0">
                    <a:srgbClr val="000000"/>
                  </a:gs>
                  <a:gs pos="100000">
                    <a:schemeClr val="accent4">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2400" dirty="0">
                  <a:solidFill>
                    <a:srgbClr val="FFFFFF"/>
                  </a:solidFill>
                  <a:latin typeface="Arial"/>
                </a:endParaRPr>
              </a:p>
            </p:txBody>
          </p:sp>
          <p:sp>
            <p:nvSpPr>
              <p:cNvPr id="19" name="Rectangle 18"/>
              <p:cNvSpPr/>
              <p:nvPr/>
            </p:nvSpPr>
            <p:spPr bwMode="auto">
              <a:xfrm rot="16200000">
                <a:off x="4232609" y="1409580"/>
                <a:ext cx="657012" cy="8436427"/>
              </a:xfrm>
              <a:prstGeom prst="rect">
                <a:avLst/>
              </a:prstGeom>
              <a:gradFill flip="none" rotWithShape="1">
                <a:gsLst>
                  <a:gs pos="100000">
                    <a:schemeClr val="accent6"/>
                  </a:gs>
                  <a:gs pos="0">
                    <a:srgbClr val="000000"/>
                  </a:gs>
                </a:gsLst>
                <a:lin ang="2700000" scaled="1"/>
                <a:tileRect/>
              </a:gradFill>
              <a:ln w="12700">
                <a:gradFill flip="none" rotWithShape="1">
                  <a:gsLst>
                    <a:gs pos="0">
                      <a:schemeClr val="accent1">
                        <a:tint val="66000"/>
                        <a:satMod val="160000"/>
                      </a:schemeClr>
                    </a:gs>
                    <a:gs pos="100000">
                      <a:schemeClr val="accent1">
                        <a:tint val="23500"/>
                        <a:satMod val="160000"/>
                        <a:alpha val="0"/>
                      </a:schemeClr>
                    </a:gs>
                  </a:gsLst>
                  <a:path path="circle">
                    <a:fillToRect l="50000" t="50000" r="50000" b="50000"/>
                  </a:path>
                  <a:tileRect/>
                </a:grad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182880" rIns="0" bIns="0" anchor="ctr"/>
              <a:lstStyle/>
              <a:p>
                <a:pPr defTabSz="914233">
                  <a:defRPr/>
                </a:pPr>
                <a:endParaRPr lang="en-US" sz="1700" dirty="0">
                  <a:solidFill>
                    <a:srgbClr val="000000">
                      <a:lumMod val="20000"/>
                      <a:lumOff val="80000"/>
                    </a:srgbClr>
                  </a:solidFill>
                  <a:latin typeface="Arial"/>
                </a:endParaRPr>
              </a:p>
            </p:txBody>
          </p:sp>
        </p:grpSp>
        <p:grpSp>
          <p:nvGrpSpPr>
            <p:cNvPr id="53" name="Group 52"/>
            <p:cNvGrpSpPr/>
            <p:nvPr/>
          </p:nvGrpSpPr>
          <p:grpSpPr>
            <a:xfrm>
              <a:off x="-11894" y="4166730"/>
              <a:ext cx="9043963" cy="513804"/>
              <a:chOff x="-11894" y="4166730"/>
              <a:chExt cx="9043963" cy="513804"/>
            </a:xfrm>
          </p:grpSpPr>
          <p:sp>
            <p:nvSpPr>
              <p:cNvPr id="11" name="Text Placeholder 5"/>
              <p:cNvSpPr txBox="1">
                <a:spLocks/>
              </p:cNvSpPr>
              <p:nvPr/>
            </p:nvSpPr>
            <p:spPr>
              <a:xfrm>
                <a:off x="220037" y="4509084"/>
                <a:ext cx="6624308" cy="171450"/>
              </a:xfrm>
              <a:prstGeom prst="rect">
                <a:avLst/>
              </a:prstGeom>
            </p:spPr>
            <p:txBody>
              <a:bodyPr vert="horz" lIns="68460" tIns="34231" rIns="68460" bIns="34231" rtlCol="0" anchor="t">
                <a:noAutofit/>
              </a:bodyPr>
              <a:lstStyle>
                <a:lvl1pPr marL="0" indent="0" algn="l" defTabSz="914400" rtl="0" eaLnBrk="1" latinLnBrk="0" hangingPunct="1">
                  <a:lnSpc>
                    <a:spcPct val="95000"/>
                  </a:lnSpc>
                  <a:spcBef>
                    <a:spcPts val="1440"/>
                  </a:spcBef>
                  <a:buClr>
                    <a:schemeClr val="tx2"/>
                  </a:buClr>
                  <a:buSzPct val="90000"/>
                  <a:buFontTx/>
                  <a:buNone/>
                  <a:tabLst/>
                  <a:defRPr lang="en-US" sz="1600" kern="1200">
                    <a:solidFill>
                      <a:schemeClr val="bg2">
                        <a:lumMod val="50000"/>
                      </a:schemeClr>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ts val="0"/>
                  </a:spcBef>
                  <a:buClr>
                    <a:srgbClr val="272848"/>
                  </a:buClr>
                </a:pPr>
                <a:r>
                  <a:rPr sz="1100" i="1" dirty="0">
                    <a:solidFill>
                      <a:srgbClr val="FFFFFF"/>
                    </a:solidFill>
                    <a:latin typeface="Arial"/>
                  </a:rPr>
                  <a:t>* Note: Evaluation based on software shipping as of April 2013. New software versions have significant enhancements in functionality.</a:t>
                </a:r>
              </a:p>
              <a:p>
                <a:pPr>
                  <a:lnSpc>
                    <a:spcPct val="100000"/>
                  </a:lnSpc>
                  <a:spcBef>
                    <a:spcPts val="0"/>
                  </a:spcBef>
                  <a:buClr>
                    <a:srgbClr val="272848"/>
                  </a:buClr>
                </a:pPr>
                <a:endParaRPr sz="900" i="1" dirty="0">
                  <a:solidFill>
                    <a:srgbClr val="FFFFFF"/>
                  </a:solidFill>
                  <a:latin typeface="Arial"/>
                </a:endParaRPr>
              </a:p>
            </p:txBody>
          </p:sp>
          <p:sp>
            <p:nvSpPr>
              <p:cNvPr id="3" name="Rectangle 2"/>
              <p:cNvSpPr/>
              <p:nvPr/>
            </p:nvSpPr>
            <p:spPr>
              <a:xfrm>
                <a:off x="-11894" y="4166730"/>
                <a:ext cx="9043963" cy="361830"/>
              </a:xfrm>
              <a:prstGeom prst="rect">
                <a:avLst/>
              </a:prstGeom>
            </p:spPr>
            <p:txBody>
              <a:bodyPr wrap="square" lIns="0" tIns="0" rIns="0" bIns="0">
                <a:spAutoFit/>
              </a:bodyPr>
              <a:lstStyle/>
              <a:p>
                <a:pPr marL="405579" lvl="1" defTabSz="609431">
                  <a:lnSpc>
                    <a:spcPct val="95000"/>
                  </a:lnSpc>
                  <a:spcBef>
                    <a:spcPts val="840"/>
                  </a:spcBef>
                  <a:buClr>
                    <a:srgbClr val="6DB344"/>
                  </a:buClr>
                </a:pPr>
                <a:r>
                  <a:rPr lang="en-US" sz="1100" dirty="0">
                    <a:solidFill>
                      <a:srgbClr val="FFFFFF"/>
                    </a:solidFill>
                    <a:latin typeface="Arial"/>
                  </a:rPr>
                  <a:t>The Forrester Wave™ is copyrighted by Forrester Research, Inc. Forrester and Forrester Wave™ are trademarks of Forrester Research, Inc. The Forrester Wave™ is a graphical representation of Forrester's call on a market and is plotted using a detailed spreadsheet with exposed scores, weightings, and comments. Forrester does not endorse any vendor, product, or service depicted in the Forrester Wave. Information is based on best available resources. Opinions reflect judgment at the time and are subject to change.</a:t>
                </a:r>
              </a:p>
            </p:txBody>
          </p:sp>
        </p:grpSp>
      </p:grpSp>
      <p:grpSp>
        <p:nvGrpSpPr>
          <p:cNvPr id="52" name="Group 51"/>
          <p:cNvGrpSpPr/>
          <p:nvPr/>
        </p:nvGrpSpPr>
        <p:grpSpPr>
          <a:xfrm>
            <a:off x="503765" y="1405962"/>
            <a:ext cx="7014635" cy="876143"/>
            <a:chOff x="377824" y="1054464"/>
            <a:chExt cx="5260976" cy="657107"/>
          </a:xfrm>
        </p:grpSpPr>
        <p:grpSp>
          <p:nvGrpSpPr>
            <p:cNvPr id="29" name="Group 53"/>
            <p:cNvGrpSpPr/>
            <p:nvPr/>
          </p:nvGrpSpPr>
          <p:grpSpPr>
            <a:xfrm>
              <a:off x="377824" y="1054464"/>
              <a:ext cx="5260976" cy="657107"/>
              <a:chOff x="-1" y="3570941"/>
              <a:chExt cx="3980343" cy="1166745"/>
            </a:xfrm>
            <a:gradFill>
              <a:gsLst>
                <a:gs pos="0">
                  <a:schemeClr val="accent1">
                    <a:lumMod val="75000"/>
                  </a:schemeClr>
                </a:gs>
                <a:gs pos="100000">
                  <a:schemeClr val="bg1">
                    <a:lumMod val="50000"/>
                  </a:schemeClr>
                </a:gs>
              </a:gsLst>
              <a:lin ang="0" scaled="0"/>
            </a:gradFill>
          </p:grpSpPr>
          <p:sp>
            <p:nvSpPr>
              <p:cNvPr id="37" name="Round Same Side Corner Rectangle 36"/>
              <p:cNvSpPr/>
              <p:nvPr/>
            </p:nvSpPr>
            <p:spPr>
              <a:xfrm rot="5400000">
                <a:off x="1591837" y="1979103"/>
                <a:ext cx="796668" cy="3980343"/>
              </a:xfrm>
              <a:prstGeom prst="round2SameRect">
                <a:avLst>
                  <a:gd name="adj1" fmla="val 50000"/>
                  <a:gd name="adj2" fmla="val 0"/>
                </a:avLst>
              </a:prstGeom>
              <a:gradFill flip="none" rotWithShape="1">
                <a:gsLst>
                  <a:gs pos="0">
                    <a:schemeClr val="accent1"/>
                  </a:gs>
                  <a:gs pos="100000">
                    <a:schemeClr val="accent5"/>
                  </a:gs>
                </a:gsLst>
                <a:lin ang="5400000" scaled="1"/>
                <a:tileRect/>
              </a:gradFill>
              <a:ln>
                <a:noFill/>
              </a:ln>
              <a:effectLst>
                <a:outerShdw blurRad="50800" dist="38100" algn="l" rotWithShape="0">
                  <a:srgbClr val="003046"/>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dirty="0">
                  <a:solidFill>
                    <a:srgbClr val="FFFFFF"/>
                  </a:solidFill>
                  <a:latin typeface="Arial"/>
                </a:endParaRPr>
              </a:p>
            </p:txBody>
          </p:sp>
          <p:sp>
            <p:nvSpPr>
              <p:cNvPr id="38" name="Freeform 37"/>
              <p:cNvSpPr/>
              <p:nvPr/>
            </p:nvSpPr>
            <p:spPr>
              <a:xfrm flipV="1">
                <a:off x="0" y="4337634"/>
                <a:ext cx="400052" cy="400052"/>
              </a:xfrm>
              <a:custGeom>
                <a:avLst/>
                <a:gdLst>
                  <a:gd name="connsiteX0" fmla="*/ 0 w 400052"/>
                  <a:gd name="connsiteY0" fmla="*/ 400052 h 400052"/>
                  <a:gd name="connsiteX1" fmla="*/ 0 w 400052"/>
                  <a:gd name="connsiteY1" fmla="*/ 0 h 400052"/>
                  <a:gd name="connsiteX2" fmla="*/ 400052 w 400052"/>
                  <a:gd name="connsiteY2" fmla="*/ 400052 h 400052"/>
                  <a:gd name="connsiteX3" fmla="*/ 0 w 400052"/>
                  <a:gd name="connsiteY3" fmla="*/ 400052 h 400052"/>
                  <a:gd name="connsiteX0" fmla="*/ 0 w 400052"/>
                  <a:gd name="connsiteY0" fmla="*/ 400052 h 400052"/>
                  <a:gd name="connsiteX1" fmla="*/ 0 w 400052"/>
                  <a:gd name="connsiteY1" fmla="*/ 0 h 400052"/>
                  <a:gd name="connsiteX2" fmla="*/ 400052 w 400052"/>
                  <a:gd name="connsiteY2" fmla="*/ 400052 h 400052"/>
                  <a:gd name="connsiteX3" fmla="*/ 0 w 400052"/>
                  <a:gd name="connsiteY3" fmla="*/ 400052 h 400052"/>
                  <a:gd name="connsiteX0" fmla="*/ 0 w 400052"/>
                  <a:gd name="connsiteY0" fmla="*/ 400052 h 400052"/>
                  <a:gd name="connsiteX1" fmla="*/ 0 w 400052"/>
                  <a:gd name="connsiteY1" fmla="*/ 0 h 400052"/>
                  <a:gd name="connsiteX2" fmla="*/ 400052 w 400052"/>
                  <a:gd name="connsiteY2" fmla="*/ 400052 h 400052"/>
                  <a:gd name="connsiteX3" fmla="*/ 0 w 400052"/>
                  <a:gd name="connsiteY3" fmla="*/ 400052 h 400052"/>
                </a:gdLst>
                <a:ahLst/>
                <a:cxnLst>
                  <a:cxn ang="0">
                    <a:pos x="connsiteX0" y="connsiteY0"/>
                  </a:cxn>
                  <a:cxn ang="0">
                    <a:pos x="connsiteX1" y="connsiteY1"/>
                  </a:cxn>
                  <a:cxn ang="0">
                    <a:pos x="connsiteX2" y="connsiteY2"/>
                  </a:cxn>
                  <a:cxn ang="0">
                    <a:pos x="connsiteX3" y="connsiteY3"/>
                  </a:cxn>
                </a:cxnLst>
                <a:rect l="l" t="t" r="r" b="b"/>
                <a:pathLst>
                  <a:path w="400052" h="400052">
                    <a:moveTo>
                      <a:pt x="0" y="400052"/>
                    </a:moveTo>
                    <a:lnTo>
                      <a:pt x="0" y="0"/>
                    </a:lnTo>
                    <a:cubicBezTo>
                      <a:pt x="1" y="218073"/>
                      <a:pt x="215901" y="393701"/>
                      <a:pt x="400052" y="400052"/>
                    </a:cubicBezTo>
                    <a:lnTo>
                      <a:pt x="0" y="400052"/>
                    </a:lnTo>
                    <a:close/>
                  </a:path>
                </a:pathLst>
              </a:custGeom>
              <a:gradFill flip="none" rotWithShape="1">
                <a:gsLst>
                  <a:gs pos="0">
                    <a:schemeClr val="accent1"/>
                  </a:gs>
                  <a:gs pos="100000">
                    <a:schemeClr val="accent5"/>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dirty="0">
                  <a:solidFill>
                    <a:srgbClr val="FFFFFF"/>
                  </a:solidFill>
                  <a:latin typeface="Arial"/>
                </a:endParaRPr>
              </a:p>
            </p:txBody>
          </p:sp>
        </p:grpSp>
        <p:sp>
          <p:nvSpPr>
            <p:cNvPr id="30" name="Rectangle 29"/>
            <p:cNvSpPr/>
            <p:nvPr/>
          </p:nvSpPr>
          <p:spPr>
            <a:xfrm flipH="1">
              <a:off x="535671" y="1124078"/>
              <a:ext cx="4985266" cy="300082"/>
            </a:xfrm>
            <a:prstGeom prst="rect">
              <a:avLst/>
            </a:prstGeom>
          </p:spPr>
          <p:txBody>
            <a:bodyPr wrap="none" anchor="ctr" anchorCtr="0">
              <a:spAutoFit/>
            </a:bodyPr>
            <a:lstStyle/>
            <a:p>
              <a:pPr defTabSz="609431"/>
              <a:r>
                <a:rPr lang="en-US" sz="2000" dirty="0">
                  <a:solidFill>
                    <a:srgbClr val="FFFFFF"/>
                  </a:solidFill>
                  <a:effectLst>
                    <a:outerShdw blurRad="38100" dist="38100" dir="2700000" algn="tl">
                      <a:srgbClr val="000000">
                        <a:alpha val="43137"/>
                      </a:srgbClr>
                    </a:outerShdw>
                  </a:effectLst>
                  <a:latin typeface="Arial"/>
                </a:rPr>
                <a:t>The Forrester Wave™: Private Cloud Solutions, Q4 2013</a:t>
              </a:r>
            </a:p>
          </p:txBody>
        </p:sp>
      </p:grpSp>
      <p:sp>
        <p:nvSpPr>
          <p:cNvPr id="178" name="Text Placeholder 177"/>
          <p:cNvSpPr>
            <a:spLocks noGrp="1"/>
          </p:cNvSpPr>
          <p:nvPr>
            <p:ph type="body" sz="quarter" idx="4294967295"/>
          </p:nvPr>
        </p:nvSpPr>
        <p:spPr>
          <a:xfrm>
            <a:off x="1173635" y="2148417"/>
            <a:ext cx="6483351" cy="3376083"/>
          </a:xfrm>
          <a:prstGeom prst="rect">
            <a:avLst/>
          </a:prstGeom>
        </p:spPr>
        <p:txBody>
          <a:bodyPr lIns="0" tIns="0" rIns="0" bIns="0"/>
          <a:lstStyle/>
          <a:p>
            <a:pPr marL="349173" indent="-349173">
              <a:buNone/>
            </a:pPr>
            <a:r>
              <a:rPr lang="en-US" sz="1900" dirty="0"/>
              <a:t>Evaluated private cloud management software</a:t>
            </a:r>
          </a:p>
          <a:p>
            <a:pPr marL="156589" lvl="2" indent="-156589" defTabSz="810405">
              <a:lnSpc>
                <a:spcPct val="90000"/>
              </a:lnSpc>
              <a:spcBef>
                <a:spcPts val="400"/>
              </a:spcBef>
              <a:buSzPct val="90000"/>
              <a:buFont typeface="Arial" pitchFamily="34" charset="0"/>
              <a:buChar char="•"/>
            </a:pPr>
            <a:r>
              <a:rPr lang="en-US" dirty="0" smtClean="0">
                <a:cs typeface="+mn-cs"/>
              </a:rPr>
              <a:t>Cisco </a:t>
            </a:r>
            <a:r>
              <a:rPr lang="en-US" dirty="0">
                <a:cs typeface="+mn-cs"/>
              </a:rPr>
              <a:t>Intelligent Automation for Cloud (IAC) for cloud management </a:t>
            </a:r>
          </a:p>
          <a:p>
            <a:pPr marL="156589" lvl="2" indent="-156589" defTabSz="810405">
              <a:lnSpc>
                <a:spcPct val="90000"/>
              </a:lnSpc>
              <a:spcBef>
                <a:spcPts val="400"/>
              </a:spcBef>
              <a:buSzPct val="90000"/>
              <a:buFont typeface="Arial" pitchFamily="34" charset="0"/>
              <a:buChar char="•"/>
            </a:pPr>
            <a:r>
              <a:rPr lang="en-US" dirty="0">
                <a:cs typeface="+mn-cs"/>
              </a:rPr>
              <a:t>Cisco UCS Director for infrastructure management</a:t>
            </a:r>
          </a:p>
          <a:p>
            <a:pPr marL="349173" indent="-349173">
              <a:buNone/>
            </a:pPr>
            <a:r>
              <a:rPr lang="en-US" sz="1900" dirty="0"/>
              <a:t>Strong roadmap, strategic vision, partnerships </a:t>
            </a:r>
          </a:p>
          <a:p>
            <a:pPr marL="156589" lvl="2" indent="-156589" defTabSz="810405">
              <a:lnSpc>
                <a:spcPct val="90000"/>
              </a:lnSpc>
              <a:spcBef>
                <a:spcPts val="400"/>
              </a:spcBef>
              <a:buSzPct val="90000"/>
              <a:buFont typeface="Arial" pitchFamily="34" charset="0"/>
              <a:buChar char="•"/>
            </a:pPr>
            <a:r>
              <a:rPr lang="en-US" dirty="0">
                <a:cs typeface="+mn-cs"/>
              </a:rPr>
              <a:t>Received highest score in strategy</a:t>
            </a:r>
          </a:p>
          <a:p>
            <a:pPr marL="156589" lvl="2" indent="-156589" defTabSz="810405">
              <a:lnSpc>
                <a:spcPct val="90000"/>
              </a:lnSpc>
              <a:spcBef>
                <a:spcPts val="400"/>
              </a:spcBef>
              <a:buSzPct val="90000"/>
              <a:buFont typeface="Arial" pitchFamily="34" charset="0"/>
              <a:buChar char="•"/>
            </a:pPr>
            <a:r>
              <a:rPr lang="en-US" dirty="0">
                <a:cs typeface="+mn-cs"/>
              </a:rPr>
              <a:t>Top 3 for strong current offering*</a:t>
            </a:r>
          </a:p>
          <a:p>
            <a:pPr marL="349173" indent="-349173">
              <a:buNone/>
            </a:pPr>
            <a:r>
              <a:rPr lang="en-US" sz="1900" dirty="0"/>
              <a:t>One of two vendors with:</a:t>
            </a:r>
          </a:p>
          <a:p>
            <a:pPr marL="156589" lvl="2" indent="-156589" defTabSz="810405">
              <a:lnSpc>
                <a:spcPct val="90000"/>
              </a:lnSpc>
              <a:spcBef>
                <a:spcPts val="400"/>
              </a:spcBef>
              <a:buSzPct val="90000"/>
              <a:buFont typeface="Arial" pitchFamily="34" charset="0"/>
              <a:buChar char="•"/>
            </a:pPr>
            <a:r>
              <a:rPr lang="en-US" dirty="0">
                <a:cs typeface="+mn-cs"/>
              </a:rPr>
              <a:t>Breadth and depth of functionality, and admin control</a:t>
            </a:r>
          </a:p>
          <a:p>
            <a:pPr marL="156589" lvl="2" indent="-156589" defTabSz="810405">
              <a:lnSpc>
                <a:spcPct val="90000"/>
              </a:lnSpc>
              <a:spcBef>
                <a:spcPts val="400"/>
              </a:spcBef>
              <a:buSzPct val="90000"/>
              <a:buFont typeface="Arial" pitchFamily="34" charset="0"/>
              <a:buChar char="•"/>
            </a:pPr>
            <a:r>
              <a:rPr lang="en-US" dirty="0">
                <a:cs typeface="+mn-cs"/>
              </a:rPr>
              <a:t>Intuitive, straightforward, and powerful user interface</a:t>
            </a:r>
          </a:p>
          <a:p>
            <a:pPr marL="156589" lvl="2" indent="-156589" defTabSz="810405">
              <a:lnSpc>
                <a:spcPct val="90000"/>
              </a:lnSpc>
              <a:spcBef>
                <a:spcPts val="400"/>
              </a:spcBef>
              <a:buSzPct val="90000"/>
              <a:buFont typeface="Arial" pitchFamily="34" charset="0"/>
              <a:buChar char="•"/>
            </a:pPr>
            <a:r>
              <a:rPr lang="en-US" dirty="0">
                <a:cs typeface="+mn-cs"/>
              </a:rPr>
              <a:t>Low price entry-point supports range of </a:t>
            </a:r>
            <a:r>
              <a:rPr lang="en-US" dirty="0" smtClean="0">
                <a:cs typeface="+mn-cs"/>
              </a:rPr>
              <a:t>needs</a:t>
            </a:r>
            <a:endParaRPr lang="en-US" dirty="0"/>
          </a:p>
          <a:p>
            <a:pPr lvl="1"/>
            <a:endParaRPr lang="en-US" sz="1600" dirty="0"/>
          </a:p>
        </p:txBody>
      </p:sp>
      <p:grpSp>
        <p:nvGrpSpPr>
          <p:cNvPr id="41" name="Group 40"/>
          <p:cNvGrpSpPr/>
          <p:nvPr/>
        </p:nvGrpSpPr>
        <p:grpSpPr>
          <a:xfrm>
            <a:off x="751995" y="2080414"/>
            <a:ext cx="350844" cy="366958"/>
            <a:chOff x="-205578" y="1782527"/>
            <a:chExt cx="326348" cy="341339"/>
          </a:xfrm>
        </p:grpSpPr>
        <p:grpSp>
          <p:nvGrpSpPr>
            <p:cNvPr id="32" name="Group 18"/>
            <p:cNvGrpSpPr/>
            <p:nvPr/>
          </p:nvGrpSpPr>
          <p:grpSpPr>
            <a:xfrm>
              <a:off x="-189192" y="1813904"/>
              <a:ext cx="309962" cy="309962"/>
              <a:chOff x="3190149" y="1753569"/>
              <a:chExt cx="733425" cy="733425"/>
            </a:xfrm>
          </p:grpSpPr>
          <p:sp>
            <p:nvSpPr>
              <p:cNvPr id="33" name="Oval 32"/>
              <p:cNvSpPr/>
              <p:nvPr/>
            </p:nvSpPr>
            <p:spPr>
              <a:xfrm>
                <a:off x="3190149" y="1753569"/>
                <a:ext cx="733425" cy="733425"/>
              </a:xfrm>
              <a:prstGeom prst="ellipse">
                <a:avLst/>
              </a:prstGeom>
              <a:gradFill>
                <a:gsLst>
                  <a:gs pos="100000">
                    <a:schemeClr val="accent2"/>
                  </a:gs>
                  <a:gs pos="68000">
                    <a:schemeClr val="tx2">
                      <a:alpha val="0"/>
                    </a:schemeClr>
                  </a:gs>
                </a:gsLst>
                <a:lin ang="0" scaled="0"/>
              </a:gradFill>
              <a:ln>
                <a:noFill/>
              </a:ln>
              <a:effectLst>
                <a:innerShdw blurRad="63500" dist="508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1600" dirty="0">
                  <a:solidFill>
                    <a:srgbClr val="000000"/>
                  </a:solidFill>
                  <a:latin typeface="Arial"/>
                </a:endParaRPr>
              </a:p>
            </p:txBody>
          </p:sp>
          <p:sp>
            <p:nvSpPr>
              <p:cNvPr id="35" name="Oval 34"/>
              <p:cNvSpPr/>
              <p:nvPr/>
            </p:nvSpPr>
            <p:spPr>
              <a:xfrm>
                <a:off x="3262027" y="1838957"/>
                <a:ext cx="586015" cy="586015"/>
              </a:xfrm>
              <a:prstGeom prst="ellipse">
                <a:avLst/>
              </a:prstGeom>
              <a:gradFill flip="none" rotWithShape="1">
                <a:gsLst>
                  <a:gs pos="0">
                    <a:schemeClr val="accent6"/>
                  </a:gs>
                  <a:gs pos="100000">
                    <a:schemeClr val="accent1"/>
                  </a:gs>
                </a:gsLst>
                <a:lin ang="54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3200" dirty="0">
                  <a:solidFill>
                    <a:srgbClr val="000000"/>
                  </a:solidFill>
                  <a:effectLst>
                    <a:outerShdw blurRad="38100" dist="38100" dir="2700000" algn="tl">
                      <a:srgbClr val="000000">
                        <a:alpha val="43137"/>
                      </a:srgbClr>
                    </a:outerShdw>
                  </a:effectLst>
                  <a:latin typeface="Arial"/>
                </a:endParaRPr>
              </a:p>
            </p:txBody>
          </p:sp>
        </p:grpSp>
        <p:sp>
          <p:nvSpPr>
            <p:cNvPr id="40" name="TextBox 39"/>
            <p:cNvSpPr txBox="1"/>
            <p:nvPr/>
          </p:nvSpPr>
          <p:spPr>
            <a:xfrm>
              <a:off x="-205578" y="1782527"/>
              <a:ext cx="277919" cy="314918"/>
            </a:xfrm>
            <a:prstGeom prst="rect">
              <a:avLst/>
            </a:prstGeom>
            <a:noFill/>
          </p:spPr>
          <p:txBody>
            <a:bodyPr wrap="none" rtlCol="0">
              <a:spAutoFit/>
            </a:bodyPr>
            <a:lstStyle/>
            <a:p>
              <a:pPr defTabSz="609431"/>
              <a:r>
                <a:rPr lang="en-US" sz="1600" b="1" dirty="0">
                  <a:solidFill>
                    <a:srgbClr val="FFFFFF"/>
                  </a:solidFill>
                  <a:effectLst>
                    <a:outerShdw blurRad="38100" dist="38100" dir="2700000" algn="tl">
                      <a:srgbClr val="000000">
                        <a:alpha val="43137"/>
                      </a:srgbClr>
                    </a:outerShdw>
                  </a:effectLst>
                  <a:latin typeface="Arial"/>
                </a:rPr>
                <a:t>1</a:t>
              </a:r>
            </a:p>
          </p:txBody>
        </p:sp>
      </p:grpSp>
      <p:grpSp>
        <p:nvGrpSpPr>
          <p:cNvPr id="42" name="Group 41"/>
          <p:cNvGrpSpPr/>
          <p:nvPr/>
        </p:nvGrpSpPr>
        <p:grpSpPr>
          <a:xfrm>
            <a:off x="751995" y="3087558"/>
            <a:ext cx="350844" cy="366958"/>
            <a:chOff x="-205578" y="1782527"/>
            <a:chExt cx="326348" cy="341339"/>
          </a:xfrm>
        </p:grpSpPr>
        <p:grpSp>
          <p:nvGrpSpPr>
            <p:cNvPr id="43" name="Group 18"/>
            <p:cNvGrpSpPr/>
            <p:nvPr/>
          </p:nvGrpSpPr>
          <p:grpSpPr>
            <a:xfrm>
              <a:off x="-189192" y="1813904"/>
              <a:ext cx="309962" cy="309962"/>
              <a:chOff x="3190149" y="1753569"/>
              <a:chExt cx="733425" cy="733425"/>
            </a:xfrm>
          </p:grpSpPr>
          <p:sp>
            <p:nvSpPr>
              <p:cNvPr id="45" name="Oval 44"/>
              <p:cNvSpPr/>
              <p:nvPr/>
            </p:nvSpPr>
            <p:spPr>
              <a:xfrm>
                <a:off x="3190149" y="1753569"/>
                <a:ext cx="733425" cy="733425"/>
              </a:xfrm>
              <a:prstGeom prst="ellipse">
                <a:avLst/>
              </a:prstGeom>
              <a:gradFill>
                <a:gsLst>
                  <a:gs pos="100000">
                    <a:schemeClr val="accent2"/>
                  </a:gs>
                  <a:gs pos="68000">
                    <a:schemeClr val="tx2">
                      <a:alpha val="0"/>
                    </a:schemeClr>
                  </a:gs>
                </a:gsLst>
                <a:lin ang="0" scaled="0"/>
              </a:gradFill>
              <a:ln>
                <a:noFill/>
              </a:ln>
              <a:effectLst>
                <a:innerShdw blurRad="63500" dist="508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1600" dirty="0">
                  <a:solidFill>
                    <a:srgbClr val="000000"/>
                  </a:solidFill>
                  <a:latin typeface="Arial"/>
                </a:endParaRPr>
              </a:p>
            </p:txBody>
          </p:sp>
          <p:sp>
            <p:nvSpPr>
              <p:cNvPr id="46" name="Oval 45"/>
              <p:cNvSpPr/>
              <p:nvPr/>
            </p:nvSpPr>
            <p:spPr>
              <a:xfrm>
                <a:off x="3262027" y="1838957"/>
                <a:ext cx="586015" cy="586015"/>
              </a:xfrm>
              <a:prstGeom prst="ellipse">
                <a:avLst/>
              </a:prstGeom>
              <a:gradFill flip="none" rotWithShape="1">
                <a:gsLst>
                  <a:gs pos="0">
                    <a:schemeClr val="accent6"/>
                  </a:gs>
                  <a:gs pos="100000">
                    <a:schemeClr val="accent1"/>
                  </a:gs>
                </a:gsLst>
                <a:lin ang="54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3200" dirty="0">
                  <a:solidFill>
                    <a:srgbClr val="000000"/>
                  </a:solidFill>
                  <a:effectLst>
                    <a:outerShdw blurRad="38100" dist="38100" dir="2700000" algn="tl">
                      <a:srgbClr val="000000">
                        <a:alpha val="43137"/>
                      </a:srgbClr>
                    </a:outerShdw>
                  </a:effectLst>
                  <a:latin typeface="Arial"/>
                </a:endParaRPr>
              </a:p>
            </p:txBody>
          </p:sp>
        </p:grpSp>
        <p:sp>
          <p:nvSpPr>
            <p:cNvPr id="44" name="TextBox 43"/>
            <p:cNvSpPr txBox="1"/>
            <p:nvPr/>
          </p:nvSpPr>
          <p:spPr>
            <a:xfrm>
              <a:off x="-205578" y="1782527"/>
              <a:ext cx="277919" cy="314918"/>
            </a:xfrm>
            <a:prstGeom prst="rect">
              <a:avLst/>
            </a:prstGeom>
            <a:noFill/>
          </p:spPr>
          <p:txBody>
            <a:bodyPr wrap="none" rtlCol="0">
              <a:spAutoFit/>
            </a:bodyPr>
            <a:lstStyle/>
            <a:p>
              <a:pPr defTabSz="609431"/>
              <a:r>
                <a:rPr lang="en-US" sz="1600" b="1" dirty="0">
                  <a:solidFill>
                    <a:srgbClr val="FFFFFF"/>
                  </a:solidFill>
                  <a:effectLst>
                    <a:outerShdw blurRad="38100" dist="38100" dir="2700000" algn="tl">
                      <a:srgbClr val="000000">
                        <a:alpha val="43137"/>
                      </a:srgbClr>
                    </a:outerShdw>
                  </a:effectLst>
                  <a:latin typeface="Arial"/>
                </a:rPr>
                <a:t>2</a:t>
              </a:r>
            </a:p>
          </p:txBody>
        </p:sp>
      </p:grpSp>
      <p:grpSp>
        <p:nvGrpSpPr>
          <p:cNvPr id="47" name="Group 46"/>
          <p:cNvGrpSpPr/>
          <p:nvPr/>
        </p:nvGrpSpPr>
        <p:grpSpPr>
          <a:xfrm>
            <a:off x="751995" y="4083914"/>
            <a:ext cx="350844" cy="366958"/>
            <a:chOff x="-205578" y="1782527"/>
            <a:chExt cx="326348" cy="341339"/>
          </a:xfrm>
        </p:grpSpPr>
        <p:grpSp>
          <p:nvGrpSpPr>
            <p:cNvPr id="48" name="Group 18"/>
            <p:cNvGrpSpPr/>
            <p:nvPr/>
          </p:nvGrpSpPr>
          <p:grpSpPr>
            <a:xfrm>
              <a:off x="-189192" y="1813904"/>
              <a:ext cx="309962" cy="309962"/>
              <a:chOff x="3190149" y="1753569"/>
              <a:chExt cx="733425" cy="733425"/>
            </a:xfrm>
          </p:grpSpPr>
          <p:sp>
            <p:nvSpPr>
              <p:cNvPr id="50" name="Oval 49"/>
              <p:cNvSpPr/>
              <p:nvPr/>
            </p:nvSpPr>
            <p:spPr>
              <a:xfrm>
                <a:off x="3190149" y="1753569"/>
                <a:ext cx="733425" cy="733425"/>
              </a:xfrm>
              <a:prstGeom prst="ellipse">
                <a:avLst/>
              </a:prstGeom>
              <a:gradFill>
                <a:gsLst>
                  <a:gs pos="100000">
                    <a:schemeClr val="accent2"/>
                  </a:gs>
                  <a:gs pos="68000">
                    <a:schemeClr val="tx2">
                      <a:alpha val="0"/>
                    </a:schemeClr>
                  </a:gs>
                </a:gsLst>
                <a:lin ang="0" scaled="0"/>
              </a:gradFill>
              <a:ln>
                <a:noFill/>
              </a:ln>
              <a:effectLst>
                <a:innerShdw blurRad="63500" dist="508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1600" dirty="0">
                  <a:solidFill>
                    <a:srgbClr val="000000"/>
                  </a:solidFill>
                  <a:latin typeface="Arial"/>
                </a:endParaRPr>
              </a:p>
            </p:txBody>
          </p:sp>
          <p:sp>
            <p:nvSpPr>
              <p:cNvPr id="51" name="Oval 50"/>
              <p:cNvSpPr/>
              <p:nvPr/>
            </p:nvSpPr>
            <p:spPr>
              <a:xfrm>
                <a:off x="3262027" y="1838957"/>
                <a:ext cx="586015" cy="586015"/>
              </a:xfrm>
              <a:prstGeom prst="ellipse">
                <a:avLst/>
              </a:prstGeom>
              <a:gradFill flip="none" rotWithShape="1">
                <a:gsLst>
                  <a:gs pos="0">
                    <a:schemeClr val="accent6"/>
                  </a:gs>
                  <a:gs pos="100000">
                    <a:schemeClr val="accent1"/>
                  </a:gs>
                </a:gsLst>
                <a:lin ang="54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31"/>
                <a:endParaRPr lang="en-US" sz="3200" dirty="0">
                  <a:solidFill>
                    <a:srgbClr val="000000"/>
                  </a:solidFill>
                  <a:effectLst>
                    <a:outerShdw blurRad="38100" dist="38100" dir="2700000" algn="tl">
                      <a:srgbClr val="000000">
                        <a:alpha val="43137"/>
                      </a:srgbClr>
                    </a:outerShdw>
                  </a:effectLst>
                  <a:latin typeface="Arial"/>
                </a:endParaRPr>
              </a:p>
            </p:txBody>
          </p:sp>
        </p:grpSp>
        <p:sp>
          <p:nvSpPr>
            <p:cNvPr id="49" name="TextBox 48"/>
            <p:cNvSpPr txBox="1"/>
            <p:nvPr/>
          </p:nvSpPr>
          <p:spPr>
            <a:xfrm>
              <a:off x="-205578" y="1782527"/>
              <a:ext cx="277919" cy="314918"/>
            </a:xfrm>
            <a:prstGeom prst="rect">
              <a:avLst/>
            </a:prstGeom>
            <a:noFill/>
          </p:spPr>
          <p:txBody>
            <a:bodyPr wrap="none" rtlCol="0">
              <a:spAutoFit/>
            </a:bodyPr>
            <a:lstStyle/>
            <a:p>
              <a:pPr defTabSz="609431"/>
              <a:r>
                <a:rPr lang="en-US" sz="1600" b="1" dirty="0">
                  <a:solidFill>
                    <a:srgbClr val="FFFFFF"/>
                  </a:solidFill>
                  <a:effectLst>
                    <a:outerShdw blurRad="38100" dist="38100" dir="2700000" algn="tl">
                      <a:srgbClr val="000000">
                        <a:alpha val="43137"/>
                      </a:srgbClr>
                    </a:outerShdw>
                  </a:effectLst>
                  <a:latin typeface="Arial"/>
                </a:rPr>
                <a:t>3</a:t>
              </a:r>
            </a:p>
          </p:txBody>
        </p:sp>
      </p:grpSp>
      <p:sp>
        <p:nvSpPr>
          <p:cNvPr id="39" name="Title 3"/>
          <p:cNvSpPr txBox="1">
            <a:spLocks/>
          </p:cNvSpPr>
          <p:nvPr/>
        </p:nvSpPr>
        <p:spPr>
          <a:xfrm>
            <a:off x="533404" y="9"/>
            <a:ext cx="10490249" cy="952499"/>
          </a:xfrm>
          <a:prstGeom prst="rect">
            <a:avLst/>
          </a:prstGeom>
        </p:spPr>
        <p:txBody>
          <a:bodyPr vert="horz" lIns="121882" tIns="60941" rIns="121882" bIns="60941" rtlCol="0" anchor="t" anchorCtr="0">
            <a:noAutofit/>
          </a:bodyPr>
          <a:lstStyle>
            <a:lvl1pPr algn="l" defTabSz="914248" rtl="0" eaLnBrk="1" latinLnBrk="0" hangingPunct="1">
              <a:lnSpc>
                <a:spcPct val="90000"/>
              </a:lnSpc>
              <a:spcBef>
                <a:spcPct val="0"/>
              </a:spcBef>
              <a:buNone/>
              <a:defRPr lang="en-US" sz="4000" b="0" i="0" kern="1200" spc="0" baseline="0">
                <a:solidFill>
                  <a:srgbClr val="00A2BF"/>
                </a:solidFill>
                <a:latin typeface="+mj-lt"/>
                <a:ea typeface="+mj-ea"/>
                <a:cs typeface="CiscoSans Thin"/>
              </a:defRPr>
            </a:lvl1pPr>
          </a:lstStyle>
          <a:p>
            <a:r>
              <a:rPr lang="en-US" sz="2800" dirty="0">
                <a:solidFill>
                  <a:srgbClr val="0000FF"/>
                </a:solidFill>
              </a:rPr>
              <a:t>Cisco Is Top Ranked For Cloud Strategy In Forrester Wave ™</a:t>
            </a:r>
          </a:p>
          <a:p>
            <a:endParaRPr lang="en-US" sz="2800" dirty="0">
              <a:solidFill>
                <a:srgbClr val="0000FF"/>
              </a:solidFill>
            </a:endParaRPr>
          </a:p>
        </p:txBody>
      </p:sp>
    </p:spTree>
    <p:extLst>
      <p:ext uri="{BB962C8B-B14F-4D97-AF65-F5344CB8AC3E}">
        <p14:creationId xmlns:p14="http://schemas.microsoft.com/office/powerpoint/2010/main" val="1071403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2" presetClass="entr" presetSubtype="8"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slide(fromLeft)">
                                      <p:cBhvr>
                                        <p:cTn id="10" dur="500"/>
                                        <p:tgtEl>
                                          <p:spTgt spid="52"/>
                                        </p:tgtEl>
                                      </p:cBhvr>
                                    </p:animEffect>
                                  </p:childTnLst>
                                </p:cTn>
                              </p:par>
                              <p:par>
                                <p:cTn id="11" presetID="42"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7" presetClass="entr" presetSubtype="0" fill="hold" grpId="0" nodeType="afterEffect">
                                  <p:stCondLst>
                                    <p:cond delay="0"/>
                                  </p:stCondLst>
                                  <p:childTnLst>
                                    <p:set>
                                      <p:cBhvr>
                                        <p:cTn id="23" dur="1" fill="hold">
                                          <p:stCondLst>
                                            <p:cond delay="0"/>
                                          </p:stCondLst>
                                        </p:cTn>
                                        <p:tgtEl>
                                          <p:spTgt spid="178"/>
                                        </p:tgtEl>
                                        <p:attrNameLst>
                                          <p:attrName>style.visibility</p:attrName>
                                        </p:attrNameLst>
                                      </p:cBhvr>
                                      <p:to>
                                        <p:strVal val="visible"/>
                                      </p:to>
                                    </p:set>
                                    <p:animEffect transition="in" filter="fade">
                                      <p:cBhvr>
                                        <p:cTn id="24" dur="1000"/>
                                        <p:tgtEl>
                                          <p:spTgt spid="178"/>
                                        </p:tgtEl>
                                      </p:cBhvr>
                                    </p:animEffect>
                                    <p:anim calcmode="lin" valueType="num">
                                      <p:cBhvr>
                                        <p:cTn id="25" dur="1000" fill="hold"/>
                                        <p:tgtEl>
                                          <p:spTgt spid="178"/>
                                        </p:tgtEl>
                                        <p:attrNameLst>
                                          <p:attrName>ppt_x</p:attrName>
                                        </p:attrNameLst>
                                      </p:cBhvr>
                                      <p:tavLst>
                                        <p:tav tm="0">
                                          <p:val>
                                            <p:strVal val="#ppt_x"/>
                                          </p:val>
                                        </p:tav>
                                        <p:tav tm="100000">
                                          <p:val>
                                            <p:strVal val="#ppt_x"/>
                                          </p:val>
                                        </p:tav>
                                      </p:tavLst>
                                    </p:anim>
                                    <p:anim calcmode="lin" valueType="num">
                                      <p:cBhvr>
                                        <p:cTn id="26" dur="1000" fill="hold"/>
                                        <p:tgtEl>
                                          <p:spTgt spid="178"/>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1000"/>
                                        <p:tgtEl>
                                          <p:spTgt spid="41"/>
                                        </p:tgtEl>
                                      </p:cBhvr>
                                    </p:animEffect>
                                    <p:anim calcmode="lin" valueType="num">
                                      <p:cBhvr>
                                        <p:cTn id="30" dur="1000" fill="hold"/>
                                        <p:tgtEl>
                                          <p:spTgt spid="41"/>
                                        </p:tgtEl>
                                        <p:attrNameLst>
                                          <p:attrName>ppt_x</p:attrName>
                                        </p:attrNameLst>
                                      </p:cBhvr>
                                      <p:tavLst>
                                        <p:tav tm="0">
                                          <p:val>
                                            <p:strVal val="#ppt_x"/>
                                          </p:val>
                                        </p:tav>
                                        <p:tav tm="100000">
                                          <p:val>
                                            <p:strVal val="#ppt_x"/>
                                          </p:val>
                                        </p:tav>
                                      </p:tavLst>
                                    </p:anim>
                                    <p:anim calcmode="lin" valueType="num">
                                      <p:cBhvr>
                                        <p:cTn id="31" dur="1000" fill="hold"/>
                                        <p:tgtEl>
                                          <p:spTgt spid="41"/>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anim calcmode="lin" valueType="num">
                                      <p:cBhvr>
                                        <p:cTn id="35" dur="1000" fill="hold"/>
                                        <p:tgtEl>
                                          <p:spTgt spid="42"/>
                                        </p:tgtEl>
                                        <p:attrNameLst>
                                          <p:attrName>ppt_x</p:attrName>
                                        </p:attrNameLst>
                                      </p:cBhvr>
                                      <p:tavLst>
                                        <p:tav tm="0">
                                          <p:val>
                                            <p:strVal val="#ppt_x"/>
                                          </p:val>
                                        </p:tav>
                                        <p:tav tm="100000">
                                          <p:val>
                                            <p:strVal val="#ppt_x"/>
                                          </p:val>
                                        </p:tav>
                                      </p:tavLst>
                                    </p:anim>
                                    <p:anim calcmode="lin" valueType="num">
                                      <p:cBhvr>
                                        <p:cTn id="36" dur="1000" fill="hold"/>
                                        <p:tgtEl>
                                          <p:spTgt spid="42"/>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1000"/>
                                        <p:tgtEl>
                                          <p:spTgt spid="47"/>
                                        </p:tgtEl>
                                      </p:cBhvr>
                                    </p:animEffect>
                                    <p:anim calcmode="lin" valueType="num">
                                      <p:cBhvr>
                                        <p:cTn id="40" dur="1000" fill="hold"/>
                                        <p:tgtEl>
                                          <p:spTgt spid="47"/>
                                        </p:tgtEl>
                                        <p:attrNameLst>
                                          <p:attrName>ppt_x</p:attrName>
                                        </p:attrNameLst>
                                      </p:cBhvr>
                                      <p:tavLst>
                                        <p:tav tm="0">
                                          <p:val>
                                            <p:strVal val="#ppt_x"/>
                                          </p:val>
                                        </p:tav>
                                        <p:tav tm="100000">
                                          <p:val>
                                            <p:strVal val="#ppt_x"/>
                                          </p:val>
                                        </p:tav>
                                      </p:tavLst>
                                    </p:anim>
                                    <p:anim calcmode="lin" valueType="num">
                                      <p:cBhvr>
                                        <p:cTn id="41" dur="1000" fill="hold"/>
                                        <p:tgtEl>
                                          <p:spTgt spid="47"/>
                                        </p:tgtEl>
                                        <p:attrNameLst>
                                          <p:attrName>ppt_y</p:attrName>
                                        </p:attrNameLst>
                                      </p:cBhvr>
                                      <p:tavLst>
                                        <p:tav tm="0">
                                          <p:val>
                                            <p:strVal val="#ppt_y-.1"/>
                                          </p:val>
                                        </p:tav>
                                        <p:tav tm="100000">
                                          <p:val>
                                            <p:strVal val="#ppt_y"/>
                                          </p:val>
                                        </p:tav>
                                      </p:tavLst>
                                    </p:anim>
                                  </p:childTnLst>
                                </p:cTn>
                              </p:par>
                            </p:childTnLst>
                          </p:cTn>
                        </p:par>
                        <p:par>
                          <p:cTn id="42" fill="hold">
                            <p:stCondLst>
                              <p:cond delay="2000"/>
                            </p:stCondLst>
                            <p:childTnLst>
                              <p:par>
                                <p:cTn id="43" presetID="55" presetClass="entr" presetSubtype="0" fill="hold" nodeType="afterEffect">
                                  <p:stCondLst>
                                    <p:cond delay="0"/>
                                  </p:stCondLst>
                                  <p:childTnLst>
                                    <p:set>
                                      <p:cBhvr>
                                        <p:cTn id="44" dur="1" fill="hold">
                                          <p:stCondLst>
                                            <p:cond delay="0"/>
                                          </p:stCondLst>
                                        </p:cTn>
                                        <p:tgtEl>
                                          <p:spTgt spid="54"/>
                                        </p:tgtEl>
                                        <p:attrNameLst>
                                          <p:attrName>style.visibility</p:attrName>
                                        </p:attrNameLst>
                                      </p:cBhvr>
                                      <p:to>
                                        <p:strVal val="visible"/>
                                      </p:to>
                                    </p:set>
                                    <p:anim calcmode="lin" valueType="num">
                                      <p:cBhvr>
                                        <p:cTn id="45" dur="1000" fill="hold"/>
                                        <p:tgtEl>
                                          <p:spTgt spid="54"/>
                                        </p:tgtEl>
                                        <p:attrNameLst>
                                          <p:attrName>ppt_w</p:attrName>
                                        </p:attrNameLst>
                                      </p:cBhvr>
                                      <p:tavLst>
                                        <p:tav tm="0">
                                          <p:val>
                                            <p:strVal val="#ppt_w*0.70"/>
                                          </p:val>
                                        </p:tav>
                                        <p:tav tm="100000">
                                          <p:val>
                                            <p:strVal val="#ppt_w"/>
                                          </p:val>
                                        </p:tav>
                                      </p:tavLst>
                                    </p:anim>
                                    <p:anim calcmode="lin" valueType="num">
                                      <p:cBhvr>
                                        <p:cTn id="46" dur="1000" fill="hold"/>
                                        <p:tgtEl>
                                          <p:spTgt spid="54"/>
                                        </p:tgtEl>
                                        <p:attrNameLst>
                                          <p:attrName>ppt_h</p:attrName>
                                        </p:attrNameLst>
                                      </p:cBhvr>
                                      <p:tavLst>
                                        <p:tav tm="0">
                                          <p:val>
                                            <p:strVal val="#ppt_h"/>
                                          </p:val>
                                        </p:tav>
                                        <p:tav tm="100000">
                                          <p:val>
                                            <p:strVal val="#ppt_h"/>
                                          </p:val>
                                        </p:tav>
                                      </p:tavLst>
                                    </p:anim>
                                    <p:animEffect transition="in" filter="fade">
                                      <p:cBhvr>
                                        <p:cTn id="4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P spid="17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itle 3"/>
          <p:cNvSpPr>
            <a:spLocks noGrp="1"/>
          </p:cNvSpPr>
          <p:nvPr>
            <p:ph type="title"/>
          </p:nvPr>
        </p:nvSpPr>
        <p:spPr>
          <a:xfrm>
            <a:off x="609600" y="228600"/>
            <a:ext cx="10972800" cy="838200"/>
          </a:xfrm>
        </p:spPr>
        <p:txBody>
          <a:bodyPr>
            <a:normAutofit/>
          </a:bodyPr>
          <a:lstStyle/>
          <a:p>
            <a:r>
              <a:rPr lang="en-US" sz="2800" b="0" cap="none" dirty="0">
                <a:solidFill>
                  <a:srgbClr val="0000FF"/>
                </a:solidFill>
                <a:latin typeface="+mj-lt"/>
              </a:rPr>
              <a:t>Artificial Ties To Logical Constructs</a:t>
            </a:r>
          </a:p>
        </p:txBody>
      </p:sp>
      <p:grpSp>
        <p:nvGrpSpPr>
          <p:cNvPr id="78" name="Group 77"/>
          <p:cNvGrpSpPr/>
          <p:nvPr/>
        </p:nvGrpSpPr>
        <p:grpSpPr>
          <a:xfrm>
            <a:off x="304800" y="990600"/>
            <a:ext cx="7144280" cy="5257800"/>
            <a:chOff x="314060" y="1295400"/>
            <a:chExt cx="5358210" cy="5257800"/>
          </a:xfrm>
        </p:grpSpPr>
        <p:sp>
          <p:nvSpPr>
            <p:cNvPr id="80" name="Rounded Rectangle 79"/>
            <p:cNvSpPr/>
            <p:nvPr/>
          </p:nvSpPr>
          <p:spPr>
            <a:xfrm>
              <a:off x="2121495" y="5257800"/>
              <a:ext cx="1709870" cy="620282"/>
            </a:xfrm>
            <a:prstGeom prst="roundRect">
              <a:avLst/>
            </a:prstGeom>
            <a:ln>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effectLst>
                    <a:outerShdw blurRad="38100" dist="38100" dir="2700000" algn="tl">
                      <a:srgbClr val="000000">
                        <a:alpha val="43137"/>
                      </a:srgbClr>
                    </a:outerShdw>
                  </a:effectLst>
                </a:rPr>
                <a:t>VLAN 100</a:t>
              </a:r>
            </a:p>
          </p:txBody>
        </p:sp>
        <p:grpSp>
          <p:nvGrpSpPr>
            <p:cNvPr id="102" name="Group 101"/>
            <p:cNvGrpSpPr/>
            <p:nvPr/>
          </p:nvGrpSpPr>
          <p:grpSpPr>
            <a:xfrm>
              <a:off x="3122153" y="6003359"/>
              <a:ext cx="563774" cy="547374"/>
              <a:chOff x="990600" y="2763805"/>
              <a:chExt cx="479595" cy="465644"/>
            </a:xfrm>
          </p:grpSpPr>
          <p:sp>
            <p:nvSpPr>
              <p:cNvPr id="119" name="Oval 263"/>
              <p:cNvSpPr>
                <a:spLocks/>
              </p:cNvSpPr>
              <p:nvPr/>
            </p:nvSpPr>
            <p:spPr bwMode="auto">
              <a:xfrm>
                <a:off x="990600" y="2763805"/>
                <a:ext cx="479595" cy="465644"/>
              </a:xfrm>
              <a:prstGeom prst="ellipse">
                <a:avLst/>
              </a:prstGeom>
              <a:solidFill>
                <a:schemeClr val="tx2"/>
              </a:solidFill>
              <a:ln w="12700" cap="flat" cmpd="sng" algn="ctr">
                <a:solidFill>
                  <a:sysClr val="window" lastClr="FFFFFF"/>
                </a:solidFill>
                <a:prstDash val="solid"/>
              </a:ln>
              <a:effectLst>
                <a:outerShdw blurRad="63500" sx="102000" sy="102000" algn="ctr" rotWithShape="0">
                  <a:prstClr val="black">
                    <a:alpha val="40000"/>
                  </a:prstClr>
                </a:outerShdw>
              </a:effectLst>
              <a:scene3d>
                <a:camera prst="orthographicFront"/>
                <a:lightRig rig="threePt" dir="t"/>
              </a:scene3d>
              <a:sp3d>
                <a:bevelT h="38100"/>
                <a:bevelB h="38100"/>
              </a:sp3d>
            </p:spPr>
            <p:txBody>
              <a:bodyPr rtlCol="0" anchor="ctr"/>
              <a:lstStyle/>
              <a:p>
                <a:pPr algn="ctr" eaLnBrk="0" hangingPunct="0">
                  <a:lnSpc>
                    <a:spcPct val="90000"/>
                  </a:lnSpc>
                  <a:defRPr/>
                </a:pPr>
                <a:endParaRPr lang="en-US" kern="0" dirty="0">
                  <a:solidFill>
                    <a:sysClr val="window" lastClr="FFFFFF"/>
                  </a:solidFill>
                </a:endParaRPr>
              </a:p>
            </p:txBody>
          </p:sp>
          <p:sp>
            <p:nvSpPr>
              <p:cNvPr id="120" name="Right Arrow 119"/>
              <p:cNvSpPr/>
              <p:nvPr/>
            </p:nvSpPr>
            <p:spPr>
              <a:xfrm>
                <a:off x="1114565" y="2859841"/>
                <a:ext cx="295135" cy="111959"/>
              </a:xfrm>
              <a:prstGeom prst="rightArrow">
                <a:avLst/>
              </a:prstGeom>
              <a:solidFill>
                <a:schemeClr val="bg1"/>
              </a:solidFill>
              <a:ln w="15875">
                <a:noFill/>
              </a:ln>
              <a:effectLst>
                <a:outerShdw blurRad="76200" dist="50800" dir="5400000" algn="ctr" rotWithShape="0">
                  <a:srgbClr val="000000">
                    <a:alpha val="27000"/>
                  </a:srgbClr>
                </a:outerShdw>
              </a:effectLst>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31"/>
                <a:endParaRPr lang="en-US" dirty="0">
                  <a:solidFill>
                    <a:srgbClr val="FFFFFF"/>
                  </a:solidFill>
                </a:endParaRPr>
              </a:p>
            </p:txBody>
          </p:sp>
          <p:sp>
            <p:nvSpPr>
              <p:cNvPr id="121" name="Right Arrow 120"/>
              <p:cNvSpPr/>
              <p:nvPr/>
            </p:nvSpPr>
            <p:spPr>
              <a:xfrm rot="10800000">
                <a:off x="1052442" y="3013559"/>
                <a:ext cx="295135" cy="111959"/>
              </a:xfrm>
              <a:prstGeom prst="rightArrow">
                <a:avLst/>
              </a:prstGeom>
              <a:solidFill>
                <a:schemeClr val="bg1"/>
              </a:solidFill>
              <a:ln w="15875">
                <a:noFill/>
              </a:ln>
              <a:effectLst>
                <a:outerShdw blurRad="76200" dist="50800" dir="5400000" algn="ctr" rotWithShape="0">
                  <a:srgbClr val="000000">
                    <a:alpha val="27000"/>
                  </a:srgbClr>
                </a:outerShdw>
              </a:effectLst>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31"/>
                <a:endParaRPr lang="en-US" dirty="0">
                  <a:solidFill>
                    <a:srgbClr val="FFFFFF"/>
                  </a:solidFill>
                </a:endParaRPr>
              </a:p>
            </p:txBody>
          </p:sp>
        </p:grpSp>
        <p:grpSp>
          <p:nvGrpSpPr>
            <p:cNvPr id="103" name="Group 102"/>
            <p:cNvGrpSpPr/>
            <p:nvPr/>
          </p:nvGrpSpPr>
          <p:grpSpPr>
            <a:xfrm>
              <a:off x="2207753" y="6005826"/>
              <a:ext cx="563774" cy="547374"/>
              <a:chOff x="990600" y="2763805"/>
              <a:chExt cx="479595" cy="465644"/>
            </a:xfrm>
          </p:grpSpPr>
          <p:sp>
            <p:nvSpPr>
              <p:cNvPr id="116" name="Oval 263"/>
              <p:cNvSpPr>
                <a:spLocks/>
              </p:cNvSpPr>
              <p:nvPr/>
            </p:nvSpPr>
            <p:spPr bwMode="auto">
              <a:xfrm>
                <a:off x="990600" y="2763805"/>
                <a:ext cx="479595" cy="465644"/>
              </a:xfrm>
              <a:prstGeom prst="ellipse">
                <a:avLst/>
              </a:prstGeom>
              <a:solidFill>
                <a:schemeClr val="tx2"/>
              </a:solidFill>
              <a:ln w="12700" cap="flat" cmpd="sng" algn="ctr">
                <a:solidFill>
                  <a:sysClr val="window" lastClr="FFFFFF"/>
                </a:solidFill>
                <a:prstDash val="solid"/>
              </a:ln>
              <a:effectLst>
                <a:outerShdw blurRad="63500" sx="102000" sy="102000" algn="ctr" rotWithShape="0">
                  <a:prstClr val="black">
                    <a:alpha val="40000"/>
                  </a:prstClr>
                </a:outerShdw>
              </a:effectLst>
              <a:scene3d>
                <a:camera prst="orthographicFront"/>
                <a:lightRig rig="threePt" dir="t"/>
              </a:scene3d>
              <a:sp3d>
                <a:bevelT h="38100"/>
                <a:bevelB h="38100"/>
              </a:sp3d>
            </p:spPr>
            <p:txBody>
              <a:bodyPr rtlCol="0" anchor="ctr"/>
              <a:lstStyle/>
              <a:p>
                <a:pPr algn="ctr" eaLnBrk="0" hangingPunct="0">
                  <a:lnSpc>
                    <a:spcPct val="90000"/>
                  </a:lnSpc>
                  <a:defRPr/>
                </a:pPr>
                <a:endParaRPr lang="en-US" kern="0" dirty="0">
                  <a:solidFill>
                    <a:sysClr val="window" lastClr="FFFFFF"/>
                  </a:solidFill>
                </a:endParaRPr>
              </a:p>
            </p:txBody>
          </p:sp>
          <p:sp>
            <p:nvSpPr>
              <p:cNvPr id="117" name="Right Arrow 116"/>
              <p:cNvSpPr/>
              <p:nvPr/>
            </p:nvSpPr>
            <p:spPr>
              <a:xfrm>
                <a:off x="1114565" y="2859841"/>
                <a:ext cx="295135" cy="111959"/>
              </a:xfrm>
              <a:prstGeom prst="rightArrow">
                <a:avLst/>
              </a:prstGeom>
              <a:solidFill>
                <a:schemeClr val="bg1"/>
              </a:solidFill>
              <a:ln w="15875">
                <a:noFill/>
              </a:ln>
              <a:effectLst>
                <a:outerShdw blurRad="76200" dist="50800" dir="5400000" algn="ctr" rotWithShape="0">
                  <a:srgbClr val="000000">
                    <a:alpha val="27000"/>
                  </a:srgbClr>
                </a:outerShdw>
              </a:effectLst>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31"/>
                <a:endParaRPr lang="en-US" dirty="0">
                  <a:solidFill>
                    <a:srgbClr val="FFFFFF"/>
                  </a:solidFill>
                </a:endParaRPr>
              </a:p>
            </p:txBody>
          </p:sp>
          <p:sp>
            <p:nvSpPr>
              <p:cNvPr id="118" name="Right Arrow 117"/>
              <p:cNvSpPr/>
              <p:nvPr/>
            </p:nvSpPr>
            <p:spPr>
              <a:xfrm rot="10800000">
                <a:off x="1052442" y="3013559"/>
                <a:ext cx="295135" cy="111959"/>
              </a:xfrm>
              <a:prstGeom prst="rightArrow">
                <a:avLst/>
              </a:prstGeom>
              <a:solidFill>
                <a:schemeClr val="bg1"/>
              </a:solidFill>
              <a:ln w="15875">
                <a:noFill/>
              </a:ln>
              <a:effectLst>
                <a:outerShdw blurRad="76200" dist="50800" dir="5400000" algn="ctr" rotWithShape="0">
                  <a:srgbClr val="000000">
                    <a:alpha val="27000"/>
                  </a:srgbClr>
                </a:outerShdw>
              </a:effectLst>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31"/>
                <a:endParaRPr lang="en-US" dirty="0">
                  <a:solidFill>
                    <a:srgbClr val="FFFFFF"/>
                  </a:solidFill>
                </a:endParaRPr>
              </a:p>
            </p:txBody>
          </p:sp>
        </p:grpSp>
        <p:sp>
          <p:nvSpPr>
            <p:cNvPr id="104" name="Rounded Rectangle 103"/>
            <p:cNvSpPr/>
            <p:nvPr/>
          </p:nvSpPr>
          <p:spPr>
            <a:xfrm>
              <a:off x="2125926" y="3276600"/>
              <a:ext cx="1709870" cy="620282"/>
            </a:xfrm>
            <a:prstGeom prst="roundRect">
              <a:avLst/>
            </a:prstGeom>
            <a:solidFill>
              <a:schemeClr val="tx1">
                <a:lumMod val="50000"/>
                <a:lumOff val="50000"/>
              </a:schemeClr>
            </a:solidFill>
            <a:ln>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effectLst>
                    <a:outerShdw blurRad="38100" dist="38100" dir="2700000" algn="tl">
                      <a:srgbClr val="000000">
                        <a:alpha val="43137"/>
                      </a:srgbClr>
                    </a:outerShdw>
                  </a:effectLst>
                </a:rPr>
                <a:t>Subnet .10/24</a:t>
              </a:r>
            </a:p>
          </p:txBody>
        </p:sp>
        <p:sp>
          <p:nvSpPr>
            <p:cNvPr id="105" name="Rectangle 104"/>
            <p:cNvSpPr/>
            <p:nvPr/>
          </p:nvSpPr>
          <p:spPr>
            <a:xfrm>
              <a:off x="314060" y="4343400"/>
              <a:ext cx="1709870" cy="685800"/>
            </a:xfrm>
            <a:prstGeom prst="rect">
              <a:avLst/>
            </a:prstGeom>
            <a:solidFill>
              <a:schemeClr val="accent2"/>
            </a:solidFill>
            <a:ln>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effectLst>
                    <a:outerShdw blurRad="38100" dist="38100" dir="2700000" algn="tl">
                      <a:srgbClr val="000000">
                        <a:alpha val="43137"/>
                      </a:srgbClr>
                    </a:outerShdw>
                  </a:effectLst>
                </a:rPr>
                <a:t>Security</a:t>
              </a:r>
            </a:p>
          </p:txBody>
        </p:sp>
        <p:sp>
          <p:nvSpPr>
            <p:cNvPr id="106" name="Rectangle 105"/>
            <p:cNvSpPr/>
            <p:nvPr/>
          </p:nvSpPr>
          <p:spPr>
            <a:xfrm>
              <a:off x="314060" y="2133600"/>
              <a:ext cx="1709870" cy="685800"/>
            </a:xfrm>
            <a:prstGeom prst="rect">
              <a:avLst/>
            </a:prstGeom>
            <a:solidFill>
              <a:schemeClr val="accent6"/>
            </a:solidFill>
            <a:ln>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effectLst>
                    <a:outerShdw blurRad="38100" dist="38100" dir="2700000" algn="tl">
                      <a:srgbClr val="000000">
                        <a:alpha val="43137"/>
                      </a:srgbClr>
                    </a:outerShdw>
                  </a:effectLst>
                </a:rPr>
                <a:t>Other Services</a:t>
              </a:r>
            </a:p>
          </p:txBody>
        </p:sp>
        <p:sp>
          <p:nvSpPr>
            <p:cNvPr id="107" name="Rectangle 106"/>
            <p:cNvSpPr/>
            <p:nvPr/>
          </p:nvSpPr>
          <p:spPr>
            <a:xfrm>
              <a:off x="3928930" y="4343400"/>
              <a:ext cx="1709870" cy="685800"/>
            </a:xfrm>
            <a:prstGeom prst="rect">
              <a:avLst/>
            </a:prstGeom>
            <a:solidFill>
              <a:schemeClr val="accent4"/>
            </a:solidFill>
            <a:ln>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effectLst>
                    <a:outerShdw blurRad="38100" dist="38100" dir="2700000" algn="tl">
                      <a:srgbClr val="000000">
                        <a:alpha val="43137"/>
                      </a:srgbClr>
                    </a:outerShdw>
                  </a:effectLst>
                </a:rPr>
                <a:t>Routing</a:t>
              </a:r>
            </a:p>
          </p:txBody>
        </p:sp>
        <p:sp>
          <p:nvSpPr>
            <p:cNvPr id="108" name="Bent Arrow 107"/>
            <p:cNvSpPr/>
            <p:nvPr/>
          </p:nvSpPr>
          <p:spPr>
            <a:xfrm>
              <a:off x="1066801" y="3657600"/>
              <a:ext cx="609600" cy="609600"/>
            </a:xfrm>
            <a:prstGeom prst="bentArrow">
              <a:avLst/>
            </a:prstGeom>
            <a:solidFill>
              <a:schemeClr val="accent2"/>
            </a:solidFill>
            <a:ln w="44450">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09" name="Bent Arrow 108"/>
            <p:cNvSpPr/>
            <p:nvPr/>
          </p:nvSpPr>
          <p:spPr>
            <a:xfrm flipH="1">
              <a:off x="4267200" y="3657600"/>
              <a:ext cx="609600" cy="609600"/>
            </a:xfrm>
            <a:prstGeom prst="bentArrow">
              <a:avLst/>
            </a:prstGeom>
            <a:solidFill>
              <a:schemeClr val="accent4"/>
            </a:solidFill>
            <a:ln w="44450">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10" name="Down Arrow 109"/>
            <p:cNvSpPr/>
            <p:nvPr/>
          </p:nvSpPr>
          <p:spPr>
            <a:xfrm>
              <a:off x="2819400" y="2057400"/>
              <a:ext cx="299250" cy="1117599"/>
            </a:xfrm>
            <a:prstGeom prst="downArrow">
              <a:avLst/>
            </a:prstGeom>
            <a:solidFill>
              <a:schemeClr val="accent3"/>
            </a:solidFill>
            <a:ln w="44450">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11" name="Rounded Rectangle 110"/>
            <p:cNvSpPr/>
            <p:nvPr/>
          </p:nvSpPr>
          <p:spPr>
            <a:xfrm>
              <a:off x="2125926" y="1295400"/>
              <a:ext cx="1709870" cy="620282"/>
            </a:xfrm>
            <a:prstGeom prst="roundRect">
              <a:avLst/>
            </a:prstGeom>
            <a:solidFill>
              <a:schemeClr val="accent3"/>
            </a:solidFill>
            <a:ln>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effectLst>
                    <a:outerShdw blurRad="38100" dist="38100" dir="2700000" algn="tl">
                      <a:srgbClr val="000000">
                        <a:alpha val="43137"/>
                      </a:srgbClr>
                    </a:outerShdw>
                  </a:effectLst>
                </a:rPr>
                <a:t>Applications</a:t>
              </a:r>
            </a:p>
          </p:txBody>
        </p:sp>
        <p:sp>
          <p:nvSpPr>
            <p:cNvPr id="112" name="Bent Arrow 111"/>
            <p:cNvSpPr/>
            <p:nvPr/>
          </p:nvSpPr>
          <p:spPr>
            <a:xfrm rot="10800000">
              <a:off x="4267200" y="2895600"/>
              <a:ext cx="609600" cy="609600"/>
            </a:xfrm>
            <a:prstGeom prst="bentArrow">
              <a:avLst/>
            </a:prstGeom>
            <a:solidFill>
              <a:schemeClr val="accent5"/>
            </a:solidFill>
            <a:ln w="44450">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13" name="Bent Arrow 112"/>
            <p:cNvSpPr/>
            <p:nvPr/>
          </p:nvSpPr>
          <p:spPr>
            <a:xfrm rot="10800000" flipH="1">
              <a:off x="1066800" y="2895600"/>
              <a:ext cx="609600" cy="609600"/>
            </a:xfrm>
            <a:prstGeom prst="bentArrow">
              <a:avLst/>
            </a:prstGeom>
            <a:solidFill>
              <a:schemeClr val="accent6"/>
            </a:solidFill>
            <a:ln w="44450">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14" name="Rectangle 113"/>
            <p:cNvSpPr/>
            <p:nvPr/>
          </p:nvSpPr>
          <p:spPr>
            <a:xfrm>
              <a:off x="3962400" y="2133600"/>
              <a:ext cx="1709870" cy="685800"/>
            </a:xfrm>
            <a:prstGeom prst="rect">
              <a:avLst/>
            </a:prstGeom>
            <a:solidFill>
              <a:schemeClr val="accent5"/>
            </a:solidFill>
            <a:ln>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effectLst>
                    <a:outerShdw blurRad="38100" dist="38100" dir="2700000" algn="tl">
                      <a:srgbClr val="000000">
                        <a:alpha val="43137"/>
                      </a:srgbClr>
                    </a:outerShdw>
                  </a:effectLst>
                </a:rPr>
                <a:t>Load-Balancing</a:t>
              </a:r>
            </a:p>
          </p:txBody>
        </p:sp>
        <p:sp>
          <p:nvSpPr>
            <p:cNvPr id="115" name="Down Arrow 114"/>
            <p:cNvSpPr/>
            <p:nvPr/>
          </p:nvSpPr>
          <p:spPr>
            <a:xfrm>
              <a:off x="2819400" y="4038600"/>
              <a:ext cx="299250" cy="1117599"/>
            </a:xfrm>
            <a:prstGeom prst="downArrow">
              <a:avLst/>
            </a:prstGeom>
            <a:solidFill>
              <a:schemeClr val="bg1">
                <a:lumMod val="50000"/>
              </a:schemeClr>
            </a:solidFill>
            <a:ln w="44450">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grpSp>
      <p:sp>
        <p:nvSpPr>
          <p:cNvPr id="122" name="TextBox 121"/>
          <p:cNvSpPr txBox="1"/>
          <p:nvPr/>
        </p:nvSpPr>
        <p:spPr>
          <a:xfrm>
            <a:off x="7620000" y="2263680"/>
            <a:ext cx="4368800" cy="2139045"/>
          </a:xfrm>
          <a:prstGeom prst="rect">
            <a:avLst/>
          </a:prstGeom>
          <a:noFill/>
        </p:spPr>
        <p:txBody>
          <a:bodyPr wrap="square" lIns="91428" tIns="45718" rIns="91428" bIns="45718" rtlCol="0">
            <a:spAutoFit/>
          </a:bodyPr>
          <a:lstStyle/>
          <a:p>
            <a:pPr marL="285710" indent="-285710">
              <a:buFont typeface="Wingdings" pitchFamily="2" charset="2"/>
              <a:buChar char="§"/>
            </a:pPr>
            <a:r>
              <a:rPr lang="en-US" dirty="0"/>
              <a:t>VLANs are coupled with locality and device</a:t>
            </a:r>
          </a:p>
          <a:p>
            <a:pPr marL="285710" indent="-285710">
              <a:buFont typeface="Wingdings" pitchFamily="2" charset="2"/>
              <a:buChar char="§"/>
            </a:pPr>
            <a:r>
              <a:rPr lang="en-US" dirty="0"/>
              <a:t>Addressing is coupled with VLANs</a:t>
            </a:r>
          </a:p>
          <a:p>
            <a:pPr marL="285710" indent="-285710">
              <a:buFont typeface="Wingdings" pitchFamily="2" charset="2"/>
              <a:buChar char="§"/>
            </a:pPr>
            <a:r>
              <a:rPr lang="en-US" dirty="0"/>
              <a:t>Network services are tied to addressing</a:t>
            </a:r>
          </a:p>
          <a:p>
            <a:pPr marL="285710" indent="-285710">
              <a:buFont typeface="Wingdings" pitchFamily="2" charset="2"/>
              <a:buChar char="§"/>
            </a:pPr>
            <a:r>
              <a:rPr lang="en-US" dirty="0"/>
              <a:t>Changes in any construct require changes in the rest</a:t>
            </a:r>
          </a:p>
        </p:txBody>
      </p:sp>
    </p:spTree>
    <p:extLst>
      <p:ext uri="{BB962C8B-B14F-4D97-AF65-F5344CB8AC3E}">
        <p14:creationId xmlns:p14="http://schemas.microsoft.com/office/powerpoint/2010/main" val="371320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r>
              <a:rPr lang="en-US" dirty="0" smtClean="0">
                <a:solidFill>
                  <a:prstClr val="black">
                    <a:tint val="75000"/>
                  </a:prstClr>
                </a:solidFill>
              </a:rPr>
              <a:t>Cisco Confidential</a:t>
            </a:r>
            <a:endParaRPr lang="en-US" dirty="0">
              <a:solidFill>
                <a:prstClr val="black">
                  <a:tint val="75000"/>
                </a:prstClr>
              </a:solidFill>
            </a:endParaRPr>
          </a:p>
        </p:txBody>
      </p:sp>
      <p:sp>
        <p:nvSpPr>
          <p:cNvPr id="8" name="Footer Placeholder 2"/>
          <p:cNvSpPr txBox="1">
            <a:spLocks/>
          </p:cNvSpPr>
          <p:nvPr/>
        </p:nvSpPr>
        <p:spPr>
          <a:xfrm>
            <a:off x="9034272" y="6574536"/>
            <a:ext cx="2286000" cy="228600"/>
          </a:xfrm>
          <a:prstGeom prst="rect">
            <a:avLst/>
          </a:prstGeom>
        </p:spPr>
        <p:txBody>
          <a:bodyPr vert="horz" lIns="91412" tIns="45710" rIns="91412" bIns="45710" rtlCol="0" anchor="ctr"/>
          <a:lstStyle>
            <a:defPPr>
              <a:defRPr lang="en-US"/>
            </a:defPPr>
            <a:lvl1pPr marL="0" marR="0" indent="0" algn="r" defTabSz="914400" rtl="0" eaLnBrk="1" fontAlgn="auto" latinLnBrk="0" hangingPunct="1">
              <a:lnSpc>
                <a:spcPct val="100000"/>
              </a:lnSpc>
              <a:spcBef>
                <a:spcPts val="0"/>
              </a:spcBef>
              <a:spcAft>
                <a:spcPts val="0"/>
              </a:spcAft>
              <a:buClrTx/>
              <a:buSzTx/>
              <a:buFontTx/>
              <a:buNone/>
              <a:tabLst/>
              <a:defRPr sz="600" kern="1200">
                <a:solidFill>
                  <a:schemeClr val="tx1">
                    <a:tint val="75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2C2C2C">
                    <a:tint val="75000"/>
                  </a:srgbClr>
                </a:solidFill>
              </a:rPr>
              <a:t>Cisco Confidential</a:t>
            </a:r>
            <a:endParaRPr lang="en-US" dirty="0">
              <a:solidFill>
                <a:srgbClr val="2C2C2C">
                  <a:tint val="75000"/>
                </a:srgbClr>
              </a:solidFill>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74820" r="18"/>
          <a:stretch/>
        </p:blipFill>
        <p:spPr>
          <a:xfrm>
            <a:off x="7877911" y="0"/>
            <a:ext cx="4314092" cy="6858000"/>
          </a:xfrm>
          <a:prstGeom prst="rect">
            <a:avLst/>
          </a:prstGeom>
        </p:spPr>
      </p:pic>
      <p:sp>
        <p:nvSpPr>
          <p:cNvPr id="4" name="Text Placeholder 3"/>
          <p:cNvSpPr>
            <a:spLocks noGrp="1"/>
          </p:cNvSpPr>
          <p:nvPr>
            <p:ph type="body" sz="quarter" idx="13"/>
          </p:nvPr>
        </p:nvSpPr>
        <p:spPr>
          <a:xfrm>
            <a:off x="575869" y="3953707"/>
            <a:ext cx="9074335" cy="2488999"/>
          </a:xfrm>
        </p:spPr>
        <p:txBody>
          <a:bodyPr/>
          <a:lstStyle/>
          <a:p>
            <a:r>
              <a:rPr lang="en-US" dirty="0"/>
              <a:t>Evolve Existing Network Investment to be Application Centric</a:t>
            </a:r>
          </a:p>
        </p:txBody>
      </p:sp>
    </p:spTree>
    <p:extLst>
      <p:ext uri="{BB962C8B-B14F-4D97-AF65-F5344CB8AC3E}">
        <p14:creationId xmlns:p14="http://schemas.microsoft.com/office/powerpoint/2010/main" val="74584810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p:cNvSpPr/>
          <p:nvPr/>
        </p:nvSpPr>
        <p:spPr>
          <a:xfrm>
            <a:off x="0" y="2045936"/>
            <a:ext cx="12192000" cy="4538685"/>
          </a:xfrm>
          <a:prstGeom prst="rect">
            <a:avLst/>
          </a:prstGeom>
          <a:solidFill>
            <a:srgbClr val="3370E4">
              <a:alpha val="26000"/>
            </a:srgbClr>
          </a:solidFill>
          <a:ln>
            <a:noFill/>
          </a:ln>
        </p:spPr>
        <p:style>
          <a:lnRef idx="1">
            <a:schemeClr val="accent1"/>
          </a:lnRef>
          <a:fillRef idx="3">
            <a:schemeClr val="accent1"/>
          </a:fillRef>
          <a:effectRef idx="2">
            <a:schemeClr val="accent1"/>
          </a:effectRef>
          <a:fontRef idx="minor">
            <a:schemeClr val="lt1"/>
          </a:fontRef>
        </p:style>
        <p:txBody>
          <a:bodyPr lIns="91430" tIns="45718" rIns="91430" bIns="45718" rtlCol="0" anchor="ctr"/>
          <a:lstStyle/>
          <a:p>
            <a:pPr algn="ctr" defTabSz="914286"/>
            <a:endParaRPr lang="en-US" dirty="0">
              <a:solidFill>
                <a:prstClr val="white"/>
              </a:solidFill>
            </a:endParaRPr>
          </a:p>
        </p:txBody>
      </p:sp>
      <p:grpSp>
        <p:nvGrpSpPr>
          <p:cNvPr id="217" name="Group 216"/>
          <p:cNvGrpSpPr/>
          <p:nvPr/>
        </p:nvGrpSpPr>
        <p:grpSpPr>
          <a:xfrm>
            <a:off x="2924173" y="3681671"/>
            <a:ext cx="1717251" cy="1118956"/>
            <a:chOff x="3225787" y="3681669"/>
            <a:chExt cx="1415633" cy="1118956"/>
          </a:xfrm>
        </p:grpSpPr>
        <p:cxnSp>
          <p:nvCxnSpPr>
            <p:cNvPr id="182" name="Straight Connector 181"/>
            <p:cNvCxnSpPr/>
            <p:nvPr/>
          </p:nvCxnSpPr>
          <p:spPr>
            <a:xfrm>
              <a:off x="3225787" y="3681669"/>
              <a:ext cx="1415633" cy="0"/>
            </a:xfrm>
            <a:prstGeom prst="line">
              <a:avLst/>
            </a:prstGeom>
            <a:solidFill>
              <a:srgbClr val="0183B7"/>
            </a:solidFill>
            <a:ln w="28575" cap="flat" cmpd="sng" algn="ctr">
              <a:solidFill>
                <a:srgbClr val="414141"/>
              </a:solidFill>
              <a:prstDash val="solid"/>
              <a:round/>
              <a:headEnd type="none" w="med" len="med"/>
              <a:tailEnd type="none" w="med" len="med"/>
            </a:ln>
            <a:effectLst/>
          </p:spPr>
        </p:cxnSp>
        <p:cxnSp>
          <p:nvCxnSpPr>
            <p:cNvPr id="178" name="Straight Connector 177"/>
            <p:cNvCxnSpPr/>
            <p:nvPr/>
          </p:nvCxnSpPr>
          <p:spPr>
            <a:xfrm>
              <a:off x="4634567" y="3682427"/>
              <a:ext cx="0" cy="1118198"/>
            </a:xfrm>
            <a:prstGeom prst="line">
              <a:avLst/>
            </a:prstGeom>
            <a:solidFill>
              <a:srgbClr val="0183B7"/>
            </a:solidFill>
            <a:ln w="28575" cap="flat" cmpd="sng" algn="ctr">
              <a:solidFill>
                <a:srgbClr val="414141"/>
              </a:solidFill>
              <a:prstDash val="solid"/>
              <a:round/>
              <a:headEnd type="none" w="med" len="med"/>
              <a:tailEnd type="none" w="med" len="med"/>
            </a:ln>
            <a:effectLst/>
          </p:spPr>
        </p:cxnSp>
      </p:grpSp>
      <p:grpSp>
        <p:nvGrpSpPr>
          <p:cNvPr id="218" name="Group 217"/>
          <p:cNvGrpSpPr/>
          <p:nvPr/>
        </p:nvGrpSpPr>
        <p:grpSpPr>
          <a:xfrm>
            <a:off x="3065918" y="3869682"/>
            <a:ext cx="843305" cy="418049"/>
            <a:chOff x="3313012" y="3869676"/>
            <a:chExt cx="596205" cy="418049"/>
          </a:xfrm>
        </p:grpSpPr>
        <p:cxnSp>
          <p:nvCxnSpPr>
            <p:cNvPr id="176" name="Straight Connector 175"/>
            <p:cNvCxnSpPr/>
            <p:nvPr/>
          </p:nvCxnSpPr>
          <p:spPr>
            <a:xfrm>
              <a:off x="3899060" y="3869676"/>
              <a:ext cx="0" cy="418049"/>
            </a:xfrm>
            <a:prstGeom prst="line">
              <a:avLst/>
            </a:prstGeom>
            <a:solidFill>
              <a:srgbClr val="0183B7"/>
            </a:solidFill>
            <a:ln w="28575" cap="flat" cmpd="sng" algn="ctr">
              <a:solidFill>
                <a:srgbClr val="414141"/>
              </a:solidFill>
              <a:prstDash val="solid"/>
              <a:round/>
              <a:headEnd type="none" w="med" len="med"/>
              <a:tailEnd type="none" w="med" len="med"/>
            </a:ln>
            <a:effectLst/>
          </p:spPr>
        </p:cxnSp>
        <p:cxnSp>
          <p:nvCxnSpPr>
            <p:cNvPr id="180" name="Straight Connector 179"/>
            <p:cNvCxnSpPr/>
            <p:nvPr/>
          </p:nvCxnSpPr>
          <p:spPr>
            <a:xfrm>
              <a:off x="3313012" y="3869676"/>
              <a:ext cx="596205" cy="0"/>
            </a:xfrm>
            <a:prstGeom prst="line">
              <a:avLst/>
            </a:prstGeom>
            <a:solidFill>
              <a:srgbClr val="0183B7"/>
            </a:solidFill>
            <a:ln w="28575" cap="flat" cmpd="sng" algn="ctr">
              <a:solidFill>
                <a:srgbClr val="414141"/>
              </a:solidFill>
              <a:prstDash val="solid"/>
              <a:round/>
              <a:headEnd type="none" w="med" len="med"/>
              <a:tailEnd type="none" w="med" len="med"/>
            </a:ln>
            <a:effectLst/>
          </p:spPr>
        </p:cxnSp>
      </p:grpSp>
      <p:sp>
        <p:nvSpPr>
          <p:cNvPr id="2" name="Title 1"/>
          <p:cNvSpPr>
            <a:spLocks noGrp="1"/>
          </p:cNvSpPr>
          <p:nvPr>
            <p:ph type="title"/>
          </p:nvPr>
        </p:nvSpPr>
        <p:spPr/>
        <p:txBody>
          <a:bodyPr>
            <a:normAutofit fontScale="90000"/>
          </a:bodyPr>
          <a:lstStyle/>
          <a:p>
            <a:r>
              <a:rPr lang="en-US" dirty="0"/>
              <a:t/>
            </a:r>
            <a:br>
              <a:rPr lang="en-US" dirty="0"/>
            </a:br>
            <a:r>
              <a:rPr lang="en-US" sz="3100" dirty="0"/>
              <a:t>Enterprise/Commercial Phase 1: </a:t>
            </a:r>
            <a:r>
              <a:rPr lang="en-US" sz="2400" dirty="0"/>
              <a:t/>
            </a:r>
            <a:br>
              <a:rPr lang="en-US" sz="2400" dirty="0"/>
            </a:br>
            <a:r>
              <a:rPr lang="en-US" dirty="0"/>
              <a:t>Add Nexus 9000 to Existing Nexus 2000-7000 Fabric </a:t>
            </a:r>
          </a:p>
        </p:txBody>
      </p:sp>
      <p:sp>
        <p:nvSpPr>
          <p:cNvPr id="5" name="Rectangle 4"/>
          <p:cNvSpPr/>
          <p:nvPr/>
        </p:nvSpPr>
        <p:spPr>
          <a:xfrm>
            <a:off x="1399736" y="1557030"/>
            <a:ext cx="11344765" cy="400111"/>
          </a:xfrm>
          <a:prstGeom prst="rect">
            <a:avLst/>
          </a:prstGeom>
        </p:spPr>
        <p:txBody>
          <a:bodyPr wrap="square" lIns="91430" tIns="45718" rIns="91430" bIns="45718">
            <a:spAutoFit/>
          </a:bodyPr>
          <a:lstStyle/>
          <a:p>
            <a:pPr defTabSz="914286">
              <a:spcBef>
                <a:spcPts val="1067"/>
              </a:spcBef>
            </a:pPr>
            <a:r>
              <a:rPr lang="en-US" sz="2000" dirty="0">
                <a:solidFill>
                  <a:srgbClr val="2C2C2C"/>
                </a:solidFill>
              </a:rPr>
              <a:t>Deploy standalone Nexus 9000 into existing Nexus fabric to add network capacity.</a:t>
            </a:r>
          </a:p>
        </p:txBody>
      </p:sp>
      <p:pic>
        <p:nvPicPr>
          <p:cNvPr id="59" name="Picture 38" descr="C:\Users\rmuta\Desktop\Intercloud graphic.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5769" y="3181271"/>
            <a:ext cx="1609955" cy="100647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8" descr="C:\Users\rmuta\Desktop\Intercloud graphi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373" y="4087507"/>
            <a:ext cx="1464787" cy="91572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8" descr="C:\Users\rmuta\Desktop\Intercloud graphi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811" y="4087503"/>
            <a:ext cx="1436631" cy="898124"/>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p:cNvSpPr/>
          <p:nvPr/>
        </p:nvSpPr>
        <p:spPr>
          <a:xfrm>
            <a:off x="128575" y="2146610"/>
            <a:ext cx="2279372" cy="1074119"/>
          </a:xfrm>
          <a:prstGeom prst="rect">
            <a:avLst/>
          </a:prstGeom>
          <a:noFill/>
        </p:spPr>
        <p:txBody>
          <a:bodyPr wrap="square" lIns="121885" tIns="60942" rIns="121885" bIns="60942">
            <a:spAutoFit/>
          </a:bodyPr>
          <a:lstStyle/>
          <a:p>
            <a:pPr defTabSz="684690">
              <a:lnSpc>
                <a:spcPct val="85000"/>
              </a:lnSpc>
              <a:spcBef>
                <a:spcPts val="800"/>
              </a:spcBef>
            </a:pPr>
            <a:r>
              <a:rPr lang="en-US" dirty="0">
                <a:solidFill>
                  <a:srgbClr val="00A3E0">
                    <a:lumMod val="75000"/>
                  </a:srgbClr>
                </a:solidFill>
                <a:latin typeface="CiscoSansTT ExtraLight"/>
              </a:rPr>
              <a:t>Existing </a:t>
            </a:r>
            <a:r>
              <a:rPr lang="en-US" sz="2400" dirty="0">
                <a:solidFill>
                  <a:srgbClr val="00A3E0">
                    <a:lumMod val="75000"/>
                  </a:srgbClr>
                </a:solidFill>
              </a:rPr>
              <a:t/>
            </a:r>
            <a:br>
              <a:rPr lang="en-US" sz="2400" dirty="0">
                <a:solidFill>
                  <a:srgbClr val="00A3E0">
                    <a:lumMod val="75000"/>
                  </a:srgbClr>
                </a:solidFill>
              </a:rPr>
            </a:br>
            <a:r>
              <a:rPr lang="en-US" sz="2400" dirty="0">
                <a:solidFill>
                  <a:srgbClr val="00A3E0">
                    <a:lumMod val="75000"/>
                  </a:srgbClr>
                </a:solidFill>
              </a:rPr>
              <a:t>Nexus </a:t>
            </a:r>
            <a:r>
              <a:rPr lang="en-US" sz="2400" dirty="0" err="1">
                <a:solidFill>
                  <a:srgbClr val="00A3E0">
                    <a:lumMod val="75000"/>
                  </a:srgbClr>
                </a:solidFill>
              </a:rPr>
              <a:t>2K-7K</a:t>
            </a:r>
            <a:r>
              <a:rPr lang="en-US" sz="2400" dirty="0">
                <a:solidFill>
                  <a:srgbClr val="00A3E0">
                    <a:lumMod val="75000"/>
                  </a:srgbClr>
                </a:solidFill>
              </a:rPr>
              <a:t> Fabric</a:t>
            </a:r>
          </a:p>
        </p:txBody>
      </p:sp>
      <p:cxnSp>
        <p:nvCxnSpPr>
          <p:cNvPr id="82" name="Straight Connector 81"/>
          <p:cNvCxnSpPr>
            <a:stCxn id="90" idx="2"/>
          </p:cNvCxnSpPr>
          <p:nvPr/>
        </p:nvCxnSpPr>
        <p:spPr bwMode="auto">
          <a:xfrm>
            <a:off x="1944749" y="4043497"/>
            <a:ext cx="0" cy="728272"/>
          </a:xfrm>
          <a:prstGeom prst="line">
            <a:avLst/>
          </a:prstGeom>
          <a:solidFill>
            <a:srgbClr val="0183B7"/>
          </a:solidFill>
          <a:ln w="28575" cap="flat" cmpd="sng" algn="ctr">
            <a:solidFill>
              <a:schemeClr val="tx1"/>
            </a:solidFill>
            <a:prstDash val="solid"/>
            <a:round/>
            <a:headEnd type="none" w="med" len="med"/>
            <a:tailEnd type="none" w="med" len="med"/>
          </a:ln>
          <a:effectLst/>
        </p:spPr>
      </p:cxnSp>
      <p:cxnSp>
        <p:nvCxnSpPr>
          <p:cNvPr id="83" name="Straight Connector 82"/>
          <p:cNvCxnSpPr/>
          <p:nvPr/>
        </p:nvCxnSpPr>
        <p:spPr bwMode="auto">
          <a:xfrm>
            <a:off x="1962623" y="4029043"/>
            <a:ext cx="616248" cy="742735"/>
          </a:xfrm>
          <a:prstGeom prst="line">
            <a:avLst/>
          </a:prstGeom>
          <a:solidFill>
            <a:srgbClr val="0183B7"/>
          </a:solidFill>
          <a:ln w="28575" cap="flat" cmpd="sng" algn="ctr">
            <a:solidFill>
              <a:schemeClr val="tx1"/>
            </a:solidFill>
            <a:prstDash val="solid"/>
            <a:round/>
            <a:headEnd type="none" w="med" len="med"/>
            <a:tailEnd type="none" w="med" len="med"/>
          </a:ln>
          <a:effectLst/>
        </p:spPr>
      </p:cxnSp>
      <p:cxnSp>
        <p:nvCxnSpPr>
          <p:cNvPr id="84" name="Straight Connector 83"/>
          <p:cNvCxnSpPr>
            <a:stCxn id="89" idx="2"/>
          </p:cNvCxnSpPr>
          <p:nvPr/>
        </p:nvCxnSpPr>
        <p:spPr bwMode="auto">
          <a:xfrm flipH="1">
            <a:off x="1918758" y="4053760"/>
            <a:ext cx="648575" cy="718017"/>
          </a:xfrm>
          <a:prstGeom prst="line">
            <a:avLst/>
          </a:prstGeom>
          <a:solidFill>
            <a:srgbClr val="0183B7"/>
          </a:solidFill>
          <a:ln w="28575" cap="flat" cmpd="sng" algn="ctr">
            <a:solidFill>
              <a:schemeClr val="tx1"/>
            </a:solidFill>
            <a:prstDash val="solid"/>
            <a:round/>
            <a:headEnd type="none" w="med" len="med"/>
            <a:tailEnd type="none" w="med" len="med"/>
          </a:ln>
          <a:effectLst/>
        </p:spPr>
      </p:cxnSp>
      <p:sp>
        <p:nvSpPr>
          <p:cNvPr id="85" name="Rectangle 15"/>
          <p:cNvSpPr>
            <a:spLocks noChangeArrowheads="1"/>
          </p:cNvSpPr>
          <p:nvPr/>
        </p:nvSpPr>
        <p:spPr bwMode="auto">
          <a:xfrm>
            <a:off x="2601651" y="4750685"/>
            <a:ext cx="645040" cy="103835"/>
          </a:xfrm>
          <a:custGeom>
            <a:avLst/>
            <a:gdLst>
              <a:gd name="connsiteX0" fmla="*/ 774170 w 774170"/>
              <a:gd name="connsiteY0" fmla="*/ 9153 h 833544"/>
              <a:gd name="connsiteX1" fmla="*/ 513766 w 774170"/>
              <a:gd name="connsiteY1" fmla="*/ 0 h 833544"/>
              <a:gd name="connsiteX2" fmla="*/ 0 w 774170"/>
              <a:gd name="connsiteY2" fmla="*/ 9153 h 833544"/>
              <a:gd name="connsiteX3" fmla="*/ 774170 w 774170"/>
              <a:gd name="connsiteY3" fmla="*/ 833544 h 833544"/>
              <a:gd name="connsiteX4" fmla="*/ 774170 w 774170"/>
              <a:gd name="connsiteY4" fmla="*/ 9153 h 833544"/>
              <a:gd name="connsiteX0" fmla="*/ 774170 w 774170"/>
              <a:gd name="connsiteY0" fmla="*/ 9153 h 833544"/>
              <a:gd name="connsiteX1" fmla="*/ 513766 w 774170"/>
              <a:gd name="connsiteY1" fmla="*/ 0 h 833544"/>
              <a:gd name="connsiteX2" fmla="*/ 0 w 774170"/>
              <a:gd name="connsiteY2" fmla="*/ 9153 h 833544"/>
              <a:gd name="connsiteX3" fmla="*/ 774170 w 774170"/>
              <a:gd name="connsiteY3" fmla="*/ 833544 h 833544"/>
              <a:gd name="connsiteX4" fmla="*/ 774170 w 774170"/>
              <a:gd name="connsiteY4" fmla="*/ 9153 h 833544"/>
              <a:gd name="connsiteX0" fmla="*/ 774170 w 774170"/>
              <a:gd name="connsiteY0" fmla="*/ 373113 h 1197504"/>
              <a:gd name="connsiteX1" fmla="*/ 482494 w 774170"/>
              <a:gd name="connsiteY1" fmla="*/ 0 h 1197504"/>
              <a:gd name="connsiteX2" fmla="*/ 0 w 774170"/>
              <a:gd name="connsiteY2" fmla="*/ 373113 h 1197504"/>
              <a:gd name="connsiteX3" fmla="*/ 774170 w 774170"/>
              <a:gd name="connsiteY3" fmla="*/ 1197504 h 1197504"/>
              <a:gd name="connsiteX4" fmla="*/ 774170 w 774170"/>
              <a:gd name="connsiteY4" fmla="*/ 373113 h 1197504"/>
              <a:gd name="connsiteX0" fmla="*/ 774170 w 774170"/>
              <a:gd name="connsiteY0" fmla="*/ 484 h 824875"/>
              <a:gd name="connsiteX1" fmla="*/ 476239 w 774170"/>
              <a:gd name="connsiteY1" fmla="*/ 0 h 824875"/>
              <a:gd name="connsiteX2" fmla="*/ 0 w 774170"/>
              <a:gd name="connsiteY2" fmla="*/ 484 h 824875"/>
              <a:gd name="connsiteX3" fmla="*/ 774170 w 774170"/>
              <a:gd name="connsiteY3" fmla="*/ 824875 h 824875"/>
              <a:gd name="connsiteX4" fmla="*/ 774170 w 774170"/>
              <a:gd name="connsiteY4" fmla="*/ 484 h 824875"/>
              <a:gd name="connsiteX0" fmla="*/ 770596 w 774170"/>
              <a:gd name="connsiteY0" fmla="*/ 494432 h 824875"/>
              <a:gd name="connsiteX1" fmla="*/ 476239 w 774170"/>
              <a:gd name="connsiteY1" fmla="*/ 0 h 824875"/>
              <a:gd name="connsiteX2" fmla="*/ 0 w 774170"/>
              <a:gd name="connsiteY2" fmla="*/ 484 h 824875"/>
              <a:gd name="connsiteX3" fmla="*/ 774170 w 774170"/>
              <a:gd name="connsiteY3" fmla="*/ 824875 h 824875"/>
              <a:gd name="connsiteX4" fmla="*/ 770596 w 774170"/>
              <a:gd name="connsiteY4" fmla="*/ 494432 h 824875"/>
              <a:gd name="connsiteX0" fmla="*/ 770596 w 770596"/>
              <a:gd name="connsiteY0" fmla="*/ 494432 h 494432"/>
              <a:gd name="connsiteX1" fmla="*/ 476239 w 770596"/>
              <a:gd name="connsiteY1" fmla="*/ 0 h 494432"/>
              <a:gd name="connsiteX2" fmla="*/ 0 w 770596"/>
              <a:gd name="connsiteY2" fmla="*/ 484 h 494432"/>
              <a:gd name="connsiteX3" fmla="*/ 770596 w 770596"/>
              <a:gd name="connsiteY3" fmla="*/ 494432 h 494432"/>
              <a:gd name="connsiteX0" fmla="*/ 770596 w 801646"/>
              <a:gd name="connsiteY0" fmla="*/ 494432 h 545391"/>
              <a:gd name="connsiteX1" fmla="*/ 476239 w 801646"/>
              <a:gd name="connsiteY1" fmla="*/ 0 h 545391"/>
              <a:gd name="connsiteX2" fmla="*/ 0 w 801646"/>
              <a:gd name="connsiteY2" fmla="*/ 484 h 545391"/>
              <a:gd name="connsiteX3" fmla="*/ 705869 w 801646"/>
              <a:gd name="connsiteY3" fmla="*/ 473725 h 545391"/>
              <a:gd name="connsiteX4" fmla="*/ 770596 w 801646"/>
              <a:gd name="connsiteY4" fmla="*/ 494432 h 545391"/>
              <a:gd name="connsiteX0" fmla="*/ 770596 w 801646"/>
              <a:gd name="connsiteY0" fmla="*/ 494432 h 545395"/>
              <a:gd name="connsiteX1" fmla="*/ 476239 w 801646"/>
              <a:gd name="connsiteY1" fmla="*/ 0 h 545395"/>
              <a:gd name="connsiteX2" fmla="*/ 0 w 801646"/>
              <a:gd name="connsiteY2" fmla="*/ 484 h 545395"/>
              <a:gd name="connsiteX3" fmla="*/ 705869 w 801646"/>
              <a:gd name="connsiteY3" fmla="*/ 473725 h 545395"/>
              <a:gd name="connsiteX4" fmla="*/ 770596 w 801646"/>
              <a:gd name="connsiteY4" fmla="*/ 494432 h 545395"/>
              <a:gd name="connsiteX0" fmla="*/ 770596 w 775221"/>
              <a:gd name="connsiteY0" fmla="*/ 494432 h 556152"/>
              <a:gd name="connsiteX1" fmla="*/ 476239 w 775221"/>
              <a:gd name="connsiteY1" fmla="*/ 0 h 556152"/>
              <a:gd name="connsiteX2" fmla="*/ 0 w 775221"/>
              <a:gd name="connsiteY2" fmla="*/ 484 h 556152"/>
              <a:gd name="connsiteX3" fmla="*/ 472366 w 775221"/>
              <a:gd name="connsiteY3" fmla="*/ 496834 h 556152"/>
              <a:gd name="connsiteX4" fmla="*/ 770596 w 775221"/>
              <a:gd name="connsiteY4" fmla="*/ 494432 h 556152"/>
              <a:gd name="connsiteX0" fmla="*/ 770596 w 775603"/>
              <a:gd name="connsiteY0" fmla="*/ 494432 h 533324"/>
              <a:gd name="connsiteX1" fmla="*/ 476239 w 775603"/>
              <a:gd name="connsiteY1" fmla="*/ 0 h 533324"/>
              <a:gd name="connsiteX2" fmla="*/ 0 w 775603"/>
              <a:gd name="connsiteY2" fmla="*/ 484 h 533324"/>
              <a:gd name="connsiteX3" fmla="*/ 472366 w 775603"/>
              <a:gd name="connsiteY3" fmla="*/ 496834 h 533324"/>
              <a:gd name="connsiteX4" fmla="*/ 770596 w 775603"/>
              <a:gd name="connsiteY4" fmla="*/ 494432 h 533324"/>
              <a:gd name="connsiteX0" fmla="*/ 770596 w 775603"/>
              <a:gd name="connsiteY0" fmla="*/ 494432 h 533320"/>
              <a:gd name="connsiteX1" fmla="*/ 476239 w 775603"/>
              <a:gd name="connsiteY1" fmla="*/ 0 h 533320"/>
              <a:gd name="connsiteX2" fmla="*/ 0 w 775603"/>
              <a:gd name="connsiteY2" fmla="*/ 484 h 533320"/>
              <a:gd name="connsiteX3" fmla="*/ 472366 w 775603"/>
              <a:gd name="connsiteY3" fmla="*/ 496834 h 533320"/>
              <a:gd name="connsiteX4" fmla="*/ 770596 w 775603"/>
              <a:gd name="connsiteY4" fmla="*/ 494432 h 533320"/>
              <a:gd name="connsiteX0" fmla="*/ 770596 w 770596"/>
              <a:gd name="connsiteY0" fmla="*/ 494432 h 504385"/>
              <a:gd name="connsiteX1" fmla="*/ 476239 w 770596"/>
              <a:gd name="connsiteY1" fmla="*/ 0 h 504385"/>
              <a:gd name="connsiteX2" fmla="*/ 0 w 770596"/>
              <a:gd name="connsiteY2" fmla="*/ 484 h 504385"/>
              <a:gd name="connsiteX3" fmla="*/ 472366 w 770596"/>
              <a:gd name="connsiteY3" fmla="*/ 496834 h 504385"/>
              <a:gd name="connsiteX4" fmla="*/ 770596 w 770596"/>
              <a:gd name="connsiteY4" fmla="*/ 494432 h 504385"/>
              <a:gd name="connsiteX0" fmla="*/ 770596 w 770596"/>
              <a:gd name="connsiteY0" fmla="*/ 494432 h 513046"/>
              <a:gd name="connsiteX1" fmla="*/ 476239 w 770596"/>
              <a:gd name="connsiteY1" fmla="*/ 0 h 513046"/>
              <a:gd name="connsiteX2" fmla="*/ 0 w 770596"/>
              <a:gd name="connsiteY2" fmla="*/ 484 h 513046"/>
              <a:gd name="connsiteX3" fmla="*/ 562908 w 770596"/>
              <a:gd name="connsiteY3" fmla="*/ 508388 h 513046"/>
              <a:gd name="connsiteX4" fmla="*/ 770596 w 770596"/>
              <a:gd name="connsiteY4" fmla="*/ 494432 h 513046"/>
              <a:gd name="connsiteX0" fmla="*/ 770596 w 770596"/>
              <a:gd name="connsiteY0" fmla="*/ 494432 h 513046"/>
              <a:gd name="connsiteX1" fmla="*/ 476239 w 770596"/>
              <a:gd name="connsiteY1" fmla="*/ 0 h 513046"/>
              <a:gd name="connsiteX2" fmla="*/ 0 w 770596"/>
              <a:gd name="connsiteY2" fmla="*/ 484 h 513046"/>
              <a:gd name="connsiteX3" fmla="*/ 562908 w 770596"/>
              <a:gd name="connsiteY3" fmla="*/ 508388 h 513046"/>
              <a:gd name="connsiteX4" fmla="*/ 770596 w 770596"/>
              <a:gd name="connsiteY4" fmla="*/ 494432 h 513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96" h="513046">
                <a:moveTo>
                  <a:pt x="770596" y="494432"/>
                </a:moveTo>
                <a:lnTo>
                  <a:pt x="476239" y="0"/>
                </a:lnTo>
                <a:lnTo>
                  <a:pt x="0" y="484"/>
                </a:lnTo>
                <a:cubicBezTo>
                  <a:pt x="38272" y="79438"/>
                  <a:pt x="361273" y="410418"/>
                  <a:pt x="562908" y="508388"/>
                </a:cubicBezTo>
                <a:cubicBezTo>
                  <a:pt x="710402" y="521387"/>
                  <a:pt x="769554" y="504061"/>
                  <a:pt x="770596" y="494432"/>
                </a:cubicBezTo>
                <a:close/>
              </a:path>
            </a:pathLst>
          </a:custGeom>
          <a:gradFill flip="none" rotWithShape="0">
            <a:gsLst>
              <a:gs pos="0">
                <a:srgbClr val="FFFFFF">
                  <a:alpha val="21000"/>
                </a:srgbClr>
              </a:gs>
              <a:gs pos="100000">
                <a:srgbClr val="FFFFFF">
                  <a:alpha val="0"/>
                </a:srgbClr>
              </a:gs>
            </a:gsLst>
            <a:path path="circle">
              <a:fillToRect l="100000" t="100000"/>
            </a:path>
            <a:tileRect r="-100000" b="-100000"/>
          </a:gradFill>
          <a:ln w="9525">
            <a:noFill/>
            <a:miter lim="800000"/>
            <a:headEnd/>
            <a:tailEnd/>
          </a:ln>
        </p:spPr>
        <p:txBody>
          <a:bodyPr vert="horz" wrap="square" lIns="91430" tIns="45718" rIns="91430" bIns="45718" numCol="1" anchor="t" anchorCtr="0" compatLnSpc="1">
            <a:prstTxWarp prst="textNoShape">
              <a:avLst/>
            </a:prstTxWarp>
          </a:bodyPr>
          <a:lstStyle/>
          <a:p>
            <a:pPr defTabSz="685182">
              <a:defRPr/>
            </a:pPr>
            <a:endParaRPr lang="en-US" sz="1100" kern="0" dirty="0">
              <a:solidFill>
                <a:srgbClr val="2C2C2C"/>
              </a:solidFill>
              <a:cs typeface="Arial"/>
            </a:endParaRPr>
          </a:p>
        </p:txBody>
      </p:sp>
      <p:sp>
        <p:nvSpPr>
          <p:cNvPr id="87" name="Freeform 26"/>
          <p:cNvSpPr>
            <a:spLocks/>
          </p:cNvSpPr>
          <p:nvPr/>
        </p:nvSpPr>
        <p:spPr bwMode="auto">
          <a:xfrm flipH="1">
            <a:off x="1494968" y="4748119"/>
            <a:ext cx="802005" cy="100543"/>
          </a:xfrm>
          <a:custGeom>
            <a:avLst/>
            <a:gdLst>
              <a:gd name="connsiteX0" fmla="*/ 11672 w 11672"/>
              <a:gd name="connsiteY0" fmla="*/ 13580 h 13580"/>
              <a:gd name="connsiteX1" fmla="*/ 2991 w 11672"/>
              <a:gd name="connsiteY1" fmla="*/ 13580 h 13580"/>
              <a:gd name="connsiteX2" fmla="*/ 0 w 11672"/>
              <a:gd name="connsiteY2" fmla="*/ 0 h 13580"/>
              <a:gd name="connsiteX3" fmla="*/ 9920 w 11672"/>
              <a:gd name="connsiteY3" fmla="*/ 3580 h 13580"/>
              <a:gd name="connsiteX4" fmla="*/ 11672 w 11672"/>
              <a:gd name="connsiteY4" fmla="*/ 13580 h 13580"/>
              <a:gd name="connsiteX0" fmla="*/ 11672 w 11672"/>
              <a:gd name="connsiteY0" fmla="*/ 13580 h 13580"/>
              <a:gd name="connsiteX1" fmla="*/ 2991 w 11672"/>
              <a:gd name="connsiteY1" fmla="*/ 13580 h 13580"/>
              <a:gd name="connsiteX2" fmla="*/ 0 w 11672"/>
              <a:gd name="connsiteY2" fmla="*/ 0 h 13580"/>
              <a:gd name="connsiteX3" fmla="*/ 7289 w 11672"/>
              <a:gd name="connsiteY3" fmla="*/ 163 h 13580"/>
              <a:gd name="connsiteX4" fmla="*/ 11672 w 11672"/>
              <a:gd name="connsiteY4" fmla="*/ 13580 h 13580"/>
              <a:gd name="connsiteX0" fmla="*/ 11806 w 11806"/>
              <a:gd name="connsiteY0" fmla="*/ 13417 h 13580"/>
              <a:gd name="connsiteX1" fmla="*/ 2991 w 11806"/>
              <a:gd name="connsiteY1" fmla="*/ 13580 h 13580"/>
              <a:gd name="connsiteX2" fmla="*/ 0 w 11806"/>
              <a:gd name="connsiteY2" fmla="*/ 0 h 13580"/>
              <a:gd name="connsiteX3" fmla="*/ 7289 w 11806"/>
              <a:gd name="connsiteY3" fmla="*/ 163 h 13580"/>
              <a:gd name="connsiteX4" fmla="*/ 11806 w 11806"/>
              <a:gd name="connsiteY4" fmla="*/ 13417 h 13580"/>
              <a:gd name="connsiteX0" fmla="*/ 11784 w 11784"/>
              <a:gd name="connsiteY0" fmla="*/ 13742 h 13742"/>
              <a:gd name="connsiteX1" fmla="*/ 2991 w 11784"/>
              <a:gd name="connsiteY1" fmla="*/ 13580 h 13742"/>
              <a:gd name="connsiteX2" fmla="*/ 0 w 11784"/>
              <a:gd name="connsiteY2" fmla="*/ 0 h 13742"/>
              <a:gd name="connsiteX3" fmla="*/ 7289 w 11784"/>
              <a:gd name="connsiteY3" fmla="*/ 163 h 13742"/>
              <a:gd name="connsiteX4" fmla="*/ 11784 w 11784"/>
              <a:gd name="connsiteY4" fmla="*/ 13742 h 13742"/>
              <a:gd name="connsiteX0" fmla="*/ 11784 w 11784"/>
              <a:gd name="connsiteY0" fmla="*/ 13742 h 13742"/>
              <a:gd name="connsiteX1" fmla="*/ 2924 w 11784"/>
              <a:gd name="connsiteY1" fmla="*/ 13580 h 13742"/>
              <a:gd name="connsiteX2" fmla="*/ 0 w 11784"/>
              <a:gd name="connsiteY2" fmla="*/ 0 h 13742"/>
              <a:gd name="connsiteX3" fmla="*/ 7289 w 11784"/>
              <a:gd name="connsiteY3" fmla="*/ 163 h 13742"/>
              <a:gd name="connsiteX4" fmla="*/ 11784 w 11784"/>
              <a:gd name="connsiteY4" fmla="*/ 13742 h 13742"/>
              <a:gd name="connsiteX0" fmla="*/ 11784 w 11784"/>
              <a:gd name="connsiteY0" fmla="*/ 13742 h 13743"/>
              <a:gd name="connsiteX1" fmla="*/ 2969 w 11784"/>
              <a:gd name="connsiteY1" fmla="*/ 13743 h 13743"/>
              <a:gd name="connsiteX2" fmla="*/ 0 w 11784"/>
              <a:gd name="connsiteY2" fmla="*/ 0 h 13743"/>
              <a:gd name="connsiteX3" fmla="*/ 7289 w 11784"/>
              <a:gd name="connsiteY3" fmla="*/ 163 h 13743"/>
              <a:gd name="connsiteX4" fmla="*/ 11784 w 11784"/>
              <a:gd name="connsiteY4" fmla="*/ 13742 h 13743"/>
              <a:gd name="connsiteX0" fmla="*/ 11784 w 11784"/>
              <a:gd name="connsiteY0" fmla="*/ 13742 h 13743"/>
              <a:gd name="connsiteX1" fmla="*/ 2969 w 11784"/>
              <a:gd name="connsiteY1" fmla="*/ 13743 h 13743"/>
              <a:gd name="connsiteX2" fmla="*/ 0 w 11784"/>
              <a:gd name="connsiteY2" fmla="*/ 0 h 13743"/>
              <a:gd name="connsiteX3" fmla="*/ 9117 w 11784"/>
              <a:gd name="connsiteY3" fmla="*/ 163 h 13743"/>
              <a:gd name="connsiteX4" fmla="*/ 11784 w 11784"/>
              <a:gd name="connsiteY4" fmla="*/ 13742 h 13743"/>
              <a:gd name="connsiteX0" fmla="*/ 8815 w 8815"/>
              <a:gd name="connsiteY0" fmla="*/ 13742 h 13743"/>
              <a:gd name="connsiteX1" fmla="*/ 0 w 8815"/>
              <a:gd name="connsiteY1" fmla="*/ 13743 h 13743"/>
              <a:gd name="connsiteX2" fmla="*/ 1311 w 8815"/>
              <a:gd name="connsiteY2" fmla="*/ 0 h 13743"/>
              <a:gd name="connsiteX3" fmla="*/ 6148 w 8815"/>
              <a:gd name="connsiteY3" fmla="*/ 163 h 13743"/>
              <a:gd name="connsiteX4" fmla="*/ 8815 w 8815"/>
              <a:gd name="connsiteY4" fmla="*/ 13742 h 13743"/>
              <a:gd name="connsiteX0" fmla="*/ 11244 w 11244"/>
              <a:gd name="connsiteY0" fmla="*/ 9999 h 10000"/>
              <a:gd name="connsiteX1" fmla="*/ 1244 w 11244"/>
              <a:gd name="connsiteY1" fmla="*/ 10000 h 10000"/>
              <a:gd name="connsiteX2" fmla="*/ 0 w 11244"/>
              <a:gd name="connsiteY2" fmla="*/ 0 h 10000"/>
              <a:gd name="connsiteX3" fmla="*/ 8218 w 11244"/>
              <a:gd name="connsiteY3" fmla="*/ 119 h 10000"/>
              <a:gd name="connsiteX4" fmla="*/ 11244 w 11244"/>
              <a:gd name="connsiteY4" fmla="*/ 9999 h 10000"/>
              <a:gd name="connsiteX0" fmla="*/ 26399 w 26399"/>
              <a:gd name="connsiteY0" fmla="*/ 9880 h 9881"/>
              <a:gd name="connsiteX1" fmla="*/ 16399 w 26399"/>
              <a:gd name="connsiteY1" fmla="*/ 9881 h 9881"/>
              <a:gd name="connsiteX2" fmla="*/ 0 w 26399"/>
              <a:gd name="connsiteY2" fmla="*/ 118 h 9881"/>
              <a:gd name="connsiteX3" fmla="*/ 23373 w 26399"/>
              <a:gd name="connsiteY3" fmla="*/ 0 h 9881"/>
              <a:gd name="connsiteX4" fmla="*/ 26399 w 26399"/>
              <a:gd name="connsiteY4" fmla="*/ 9880 h 9881"/>
              <a:gd name="connsiteX0" fmla="*/ 9972 w 9972"/>
              <a:gd name="connsiteY0" fmla="*/ 10000 h 10001"/>
              <a:gd name="connsiteX1" fmla="*/ 6184 w 9972"/>
              <a:gd name="connsiteY1" fmla="*/ 10001 h 10001"/>
              <a:gd name="connsiteX2" fmla="*/ 0 w 9972"/>
              <a:gd name="connsiteY2" fmla="*/ 0 h 10001"/>
              <a:gd name="connsiteX3" fmla="*/ 8826 w 9972"/>
              <a:gd name="connsiteY3" fmla="*/ 1 h 10001"/>
              <a:gd name="connsiteX4" fmla="*/ 9972 w 9972"/>
              <a:gd name="connsiteY4" fmla="*/ 10000 h 10001"/>
              <a:gd name="connsiteX0" fmla="*/ 11177 w 11177"/>
              <a:gd name="connsiteY0" fmla="*/ 9999 h 10000"/>
              <a:gd name="connsiteX1" fmla="*/ 0 w 11177"/>
              <a:gd name="connsiteY1" fmla="*/ 10000 h 10000"/>
              <a:gd name="connsiteX2" fmla="*/ 1177 w 11177"/>
              <a:gd name="connsiteY2" fmla="*/ 0 h 10000"/>
              <a:gd name="connsiteX3" fmla="*/ 10028 w 11177"/>
              <a:gd name="connsiteY3" fmla="*/ 1 h 10000"/>
              <a:gd name="connsiteX4" fmla="*/ 11177 w 11177"/>
              <a:gd name="connsiteY4" fmla="*/ 999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7" h="10000">
                <a:moveTo>
                  <a:pt x="11177" y="9999"/>
                </a:moveTo>
                <a:lnTo>
                  <a:pt x="0" y="10000"/>
                </a:lnTo>
                <a:lnTo>
                  <a:pt x="1177" y="0"/>
                </a:lnTo>
                <a:lnTo>
                  <a:pt x="10028" y="1"/>
                </a:lnTo>
                <a:lnTo>
                  <a:pt x="11177" y="9999"/>
                </a:lnTo>
                <a:close/>
              </a:path>
            </a:pathLst>
          </a:custGeom>
          <a:gradFill flip="none" rotWithShape="1">
            <a:gsLst>
              <a:gs pos="50000">
                <a:srgbClr val="A3A3A3"/>
              </a:gs>
              <a:gs pos="0">
                <a:srgbClr val="686763"/>
              </a:gs>
            </a:gsLst>
            <a:lin ang="19800000" scaled="0"/>
            <a:tileRect/>
          </a:gradFill>
          <a:ln w="9525">
            <a:noFill/>
            <a:round/>
            <a:headEnd/>
            <a:tailEnd/>
          </a:ln>
        </p:spPr>
        <p:txBody>
          <a:bodyPr vert="horz" wrap="square" lIns="91430" tIns="45718" rIns="91430" bIns="45718" numCol="1" anchor="t" anchorCtr="0" compatLnSpc="1">
            <a:prstTxWarp prst="textNoShape">
              <a:avLst/>
            </a:prstTxWarp>
          </a:bodyPr>
          <a:lstStyle/>
          <a:p>
            <a:pPr defTabSz="685182">
              <a:defRPr/>
            </a:pPr>
            <a:endParaRPr lang="en-US" sz="1100" kern="0" dirty="0">
              <a:solidFill>
                <a:srgbClr val="2C2C2C"/>
              </a:solidFill>
              <a:cs typeface="Arial"/>
            </a:endParaRPr>
          </a:p>
        </p:txBody>
      </p:sp>
      <p:pic>
        <p:nvPicPr>
          <p:cNvPr id="89" name="Picture 8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6063" y="2992719"/>
            <a:ext cx="402528" cy="1061036"/>
          </a:xfrm>
          <a:prstGeom prst="rect">
            <a:avLst/>
          </a:prstGeom>
        </p:spPr>
      </p:pic>
      <p:pic>
        <p:nvPicPr>
          <p:cNvPr id="90" name="Picture 8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3485" y="2982463"/>
            <a:ext cx="402528" cy="1061036"/>
          </a:xfrm>
          <a:prstGeom prst="rect">
            <a:avLst/>
          </a:prstGeom>
        </p:spPr>
      </p:pic>
      <p:cxnSp>
        <p:nvCxnSpPr>
          <p:cNvPr id="91" name="Straight Connector 90"/>
          <p:cNvCxnSpPr/>
          <p:nvPr/>
        </p:nvCxnSpPr>
        <p:spPr bwMode="auto">
          <a:xfrm flipH="1">
            <a:off x="2567325" y="4034320"/>
            <a:ext cx="3" cy="716365"/>
          </a:xfrm>
          <a:prstGeom prst="line">
            <a:avLst/>
          </a:prstGeom>
          <a:solidFill>
            <a:srgbClr val="0183B7"/>
          </a:solidFill>
          <a:ln w="28575" cap="flat" cmpd="sng" algn="ctr">
            <a:solidFill>
              <a:schemeClr val="tx1"/>
            </a:solidFill>
            <a:prstDash val="solid"/>
            <a:round/>
            <a:headEnd type="none" w="med" len="med"/>
            <a:tailEnd type="none" w="med" len="med"/>
          </a:ln>
          <a:effectLst/>
        </p:spPr>
      </p:cxnSp>
      <p:sp>
        <p:nvSpPr>
          <p:cNvPr id="92" name="Freeform 27"/>
          <p:cNvSpPr>
            <a:spLocks/>
          </p:cNvSpPr>
          <p:nvPr/>
        </p:nvSpPr>
        <p:spPr bwMode="auto">
          <a:xfrm>
            <a:off x="2347949" y="4748115"/>
            <a:ext cx="104195" cy="212524"/>
          </a:xfrm>
          <a:custGeom>
            <a:avLst/>
            <a:gdLst>
              <a:gd name="connsiteX0" fmla="*/ 10000 w 10075"/>
              <a:gd name="connsiteY0" fmla="*/ 10000 h 10000"/>
              <a:gd name="connsiteX1" fmla="*/ 0 w 10075"/>
              <a:gd name="connsiteY1" fmla="*/ 6231 h 10000"/>
              <a:gd name="connsiteX2" fmla="*/ 0 w 10075"/>
              <a:gd name="connsiteY2" fmla="*/ 0 h 10000"/>
              <a:gd name="connsiteX3" fmla="*/ 10075 w 10075"/>
              <a:gd name="connsiteY3" fmla="*/ 5101 h 10000"/>
              <a:gd name="connsiteX4" fmla="*/ 10000 w 10075"/>
              <a:gd name="connsiteY4" fmla="*/ 10000 h 10000"/>
              <a:gd name="connsiteX0" fmla="*/ 10000 w 10000"/>
              <a:gd name="connsiteY0" fmla="*/ 10000 h 10000"/>
              <a:gd name="connsiteX1" fmla="*/ 0 w 10000"/>
              <a:gd name="connsiteY1" fmla="*/ 6231 h 10000"/>
              <a:gd name="connsiteX2" fmla="*/ 0 w 10000"/>
              <a:gd name="connsiteY2" fmla="*/ 0 h 10000"/>
              <a:gd name="connsiteX3" fmla="*/ 9924 w 10000"/>
              <a:gd name="connsiteY3" fmla="*/ 5101 h 10000"/>
              <a:gd name="connsiteX4" fmla="*/ 10000 w 10000"/>
              <a:gd name="connsiteY4" fmla="*/ 10000 h 10000"/>
              <a:gd name="connsiteX0" fmla="*/ 10000 w 10000"/>
              <a:gd name="connsiteY0" fmla="*/ 6218 h 6218"/>
              <a:gd name="connsiteX1" fmla="*/ 0 w 10000"/>
              <a:gd name="connsiteY1" fmla="*/ 2449 h 6218"/>
              <a:gd name="connsiteX2" fmla="*/ 1961 w 10000"/>
              <a:gd name="connsiteY2" fmla="*/ 0 h 6218"/>
              <a:gd name="connsiteX3" fmla="*/ 9924 w 10000"/>
              <a:gd name="connsiteY3" fmla="*/ 1319 h 6218"/>
              <a:gd name="connsiteX4" fmla="*/ 10000 w 10000"/>
              <a:gd name="connsiteY4" fmla="*/ 6218 h 6218"/>
              <a:gd name="connsiteX0" fmla="*/ 10000 w 10000"/>
              <a:gd name="connsiteY0" fmla="*/ 14916 h 14916"/>
              <a:gd name="connsiteX1" fmla="*/ 0 w 10000"/>
              <a:gd name="connsiteY1" fmla="*/ 8855 h 14916"/>
              <a:gd name="connsiteX2" fmla="*/ 0 w 10000"/>
              <a:gd name="connsiteY2" fmla="*/ 0 h 14916"/>
              <a:gd name="connsiteX3" fmla="*/ 9924 w 10000"/>
              <a:gd name="connsiteY3" fmla="*/ 7037 h 14916"/>
              <a:gd name="connsiteX4" fmla="*/ 10000 w 10000"/>
              <a:gd name="connsiteY4" fmla="*/ 14916 h 14916"/>
              <a:gd name="connsiteX0" fmla="*/ 9925 w 9931"/>
              <a:gd name="connsiteY0" fmla="*/ 14916 h 14916"/>
              <a:gd name="connsiteX1" fmla="*/ 0 w 9931"/>
              <a:gd name="connsiteY1" fmla="*/ 8855 h 14916"/>
              <a:gd name="connsiteX2" fmla="*/ 0 w 9931"/>
              <a:gd name="connsiteY2" fmla="*/ 0 h 14916"/>
              <a:gd name="connsiteX3" fmla="*/ 9924 w 9931"/>
              <a:gd name="connsiteY3" fmla="*/ 7037 h 14916"/>
              <a:gd name="connsiteX4" fmla="*/ 9925 w 9931"/>
              <a:gd name="connsiteY4" fmla="*/ 14916 h 14916"/>
              <a:gd name="connsiteX0" fmla="*/ 9994 w 10000"/>
              <a:gd name="connsiteY0" fmla="*/ 10000 h 10000"/>
              <a:gd name="connsiteX1" fmla="*/ 532 w 10000"/>
              <a:gd name="connsiteY1" fmla="*/ 2027 h 10000"/>
              <a:gd name="connsiteX2" fmla="*/ 0 w 10000"/>
              <a:gd name="connsiteY2" fmla="*/ 0 h 10000"/>
              <a:gd name="connsiteX3" fmla="*/ 9993 w 10000"/>
              <a:gd name="connsiteY3" fmla="*/ 4718 h 10000"/>
              <a:gd name="connsiteX4" fmla="*/ 9994 w 10000"/>
              <a:gd name="connsiteY4" fmla="*/ 10000 h 10000"/>
              <a:gd name="connsiteX0" fmla="*/ 9994 w 10000"/>
              <a:gd name="connsiteY0" fmla="*/ 10000 h 10000"/>
              <a:gd name="connsiteX1" fmla="*/ 0 w 10000"/>
              <a:gd name="connsiteY1" fmla="*/ 4541 h 10000"/>
              <a:gd name="connsiteX2" fmla="*/ 0 w 10000"/>
              <a:gd name="connsiteY2" fmla="*/ 0 h 10000"/>
              <a:gd name="connsiteX3" fmla="*/ 9993 w 10000"/>
              <a:gd name="connsiteY3" fmla="*/ 4718 h 10000"/>
              <a:gd name="connsiteX4" fmla="*/ 9994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994" y="10000"/>
                </a:moveTo>
                <a:lnTo>
                  <a:pt x="0" y="4541"/>
                </a:lnTo>
                <a:lnTo>
                  <a:pt x="0" y="0"/>
                </a:lnTo>
                <a:lnTo>
                  <a:pt x="9993" y="4718"/>
                </a:lnTo>
                <a:cubicBezTo>
                  <a:pt x="10018" y="6479"/>
                  <a:pt x="9969" y="8239"/>
                  <a:pt x="9994" y="10000"/>
                </a:cubicBezTo>
                <a:close/>
              </a:path>
            </a:pathLst>
          </a:custGeom>
          <a:gradFill>
            <a:gsLst>
              <a:gs pos="50000">
                <a:srgbClr val="6A6964"/>
              </a:gs>
              <a:gs pos="0">
                <a:srgbClr val="5A5755"/>
              </a:gs>
            </a:gsLst>
            <a:lin ang="5400000" scaled="0"/>
          </a:gradFill>
          <a:ln w="9525">
            <a:noFill/>
            <a:round/>
            <a:headEnd/>
            <a:tailEnd/>
          </a:ln>
        </p:spPr>
        <p:txBody>
          <a:bodyPr vert="horz" wrap="square" lIns="91430" tIns="45718" rIns="91430" bIns="45718" numCol="1" anchor="t" anchorCtr="0" compatLnSpc="1">
            <a:prstTxWarp prst="textNoShape">
              <a:avLst/>
            </a:prstTxWarp>
          </a:bodyPr>
          <a:lstStyle/>
          <a:p>
            <a:pPr defTabSz="685182">
              <a:defRPr/>
            </a:pPr>
            <a:endParaRPr lang="en-US" sz="1100" kern="0" dirty="0">
              <a:solidFill>
                <a:srgbClr val="2C2C2C"/>
              </a:solidFill>
              <a:cs typeface="Arial"/>
            </a:endParaRPr>
          </a:p>
        </p:txBody>
      </p:sp>
      <p:sp>
        <p:nvSpPr>
          <p:cNvPr id="93" name="Freeform 26"/>
          <p:cNvSpPr>
            <a:spLocks/>
          </p:cNvSpPr>
          <p:nvPr/>
        </p:nvSpPr>
        <p:spPr bwMode="auto">
          <a:xfrm>
            <a:off x="2350797" y="4749168"/>
            <a:ext cx="900648" cy="101925"/>
          </a:xfrm>
          <a:custGeom>
            <a:avLst/>
            <a:gdLst>
              <a:gd name="connsiteX0" fmla="*/ 11672 w 11672"/>
              <a:gd name="connsiteY0" fmla="*/ 13580 h 13580"/>
              <a:gd name="connsiteX1" fmla="*/ 2991 w 11672"/>
              <a:gd name="connsiteY1" fmla="*/ 13580 h 13580"/>
              <a:gd name="connsiteX2" fmla="*/ 0 w 11672"/>
              <a:gd name="connsiteY2" fmla="*/ 0 h 13580"/>
              <a:gd name="connsiteX3" fmla="*/ 9920 w 11672"/>
              <a:gd name="connsiteY3" fmla="*/ 3580 h 13580"/>
              <a:gd name="connsiteX4" fmla="*/ 11672 w 11672"/>
              <a:gd name="connsiteY4" fmla="*/ 13580 h 13580"/>
              <a:gd name="connsiteX0" fmla="*/ 11672 w 11672"/>
              <a:gd name="connsiteY0" fmla="*/ 13580 h 13580"/>
              <a:gd name="connsiteX1" fmla="*/ 2991 w 11672"/>
              <a:gd name="connsiteY1" fmla="*/ 13580 h 13580"/>
              <a:gd name="connsiteX2" fmla="*/ 0 w 11672"/>
              <a:gd name="connsiteY2" fmla="*/ 0 h 13580"/>
              <a:gd name="connsiteX3" fmla="*/ 7289 w 11672"/>
              <a:gd name="connsiteY3" fmla="*/ 163 h 13580"/>
              <a:gd name="connsiteX4" fmla="*/ 11672 w 11672"/>
              <a:gd name="connsiteY4" fmla="*/ 13580 h 13580"/>
              <a:gd name="connsiteX0" fmla="*/ 11806 w 11806"/>
              <a:gd name="connsiteY0" fmla="*/ 13417 h 13580"/>
              <a:gd name="connsiteX1" fmla="*/ 2991 w 11806"/>
              <a:gd name="connsiteY1" fmla="*/ 13580 h 13580"/>
              <a:gd name="connsiteX2" fmla="*/ 0 w 11806"/>
              <a:gd name="connsiteY2" fmla="*/ 0 h 13580"/>
              <a:gd name="connsiteX3" fmla="*/ 7289 w 11806"/>
              <a:gd name="connsiteY3" fmla="*/ 163 h 13580"/>
              <a:gd name="connsiteX4" fmla="*/ 11806 w 11806"/>
              <a:gd name="connsiteY4" fmla="*/ 13417 h 13580"/>
              <a:gd name="connsiteX0" fmla="*/ 11784 w 11784"/>
              <a:gd name="connsiteY0" fmla="*/ 13742 h 13742"/>
              <a:gd name="connsiteX1" fmla="*/ 2991 w 11784"/>
              <a:gd name="connsiteY1" fmla="*/ 13580 h 13742"/>
              <a:gd name="connsiteX2" fmla="*/ 0 w 11784"/>
              <a:gd name="connsiteY2" fmla="*/ 0 h 13742"/>
              <a:gd name="connsiteX3" fmla="*/ 7289 w 11784"/>
              <a:gd name="connsiteY3" fmla="*/ 163 h 13742"/>
              <a:gd name="connsiteX4" fmla="*/ 11784 w 11784"/>
              <a:gd name="connsiteY4" fmla="*/ 13742 h 13742"/>
              <a:gd name="connsiteX0" fmla="*/ 11784 w 11784"/>
              <a:gd name="connsiteY0" fmla="*/ 13742 h 13742"/>
              <a:gd name="connsiteX1" fmla="*/ 2924 w 11784"/>
              <a:gd name="connsiteY1" fmla="*/ 13580 h 13742"/>
              <a:gd name="connsiteX2" fmla="*/ 0 w 11784"/>
              <a:gd name="connsiteY2" fmla="*/ 0 h 13742"/>
              <a:gd name="connsiteX3" fmla="*/ 7289 w 11784"/>
              <a:gd name="connsiteY3" fmla="*/ 163 h 13742"/>
              <a:gd name="connsiteX4" fmla="*/ 11784 w 11784"/>
              <a:gd name="connsiteY4" fmla="*/ 13742 h 13742"/>
              <a:gd name="connsiteX0" fmla="*/ 11784 w 11784"/>
              <a:gd name="connsiteY0" fmla="*/ 13742 h 13743"/>
              <a:gd name="connsiteX1" fmla="*/ 2969 w 11784"/>
              <a:gd name="connsiteY1" fmla="*/ 13743 h 13743"/>
              <a:gd name="connsiteX2" fmla="*/ 0 w 11784"/>
              <a:gd name="connsiteY2" fmla="*/ 0 h 13743"/>
              <a:gd name="connsiteX3" fmla="*/ 7289 w 11784"/>
              <a:gd name="connsiteY3" fmla="*/ 163 h 13743"/>
              <a:gd name="connsiteX4" fmla="*/ 11784 w 11784"/>
              <a:gd name="connsiteY4" fmla="*/ 13742 h 13743"/>
              <a:gd name="connsiteX0" fmla="*/ 11784 w 11784"/>
              <a:gd name="connsiteY0" fmla="*/ 13742 h 13743"/>
              <a:gd name="connsiteX1" fmla="*/ 2969 w 11784"/>
              <a:gd name="connsiteY1" fmla="*/ 13743 h 13743"/>
              <a:gd name="connsiteX2" fmla="*/ 0 w 11784"/>
              <a:gd name="connsiteY2" fmla="*/ 0 h 13743"/>
              <a:gd name="connsiteX3" fmla="*/ 9117 w 11784"/>
              <a:gd name="connsiteY3" fmla="*/ 163 h 13743"/>
              <a:gd name="connsiteX4" fmla="*/ 11784 w 11784"/>
              <a:gd name="connsiteY4" fmla="*/ 13742 h 13743"/>
              <a:gd name="connsiteX0" fmla="*/ 8815 w 8815"/>
              <a:gd name="connsiteY0" fmla="*/ 13742 h 13743"/>
              <a:gd name="connsiteX1" fmla="*/ 0 w 8815"/>
              <a:gd name="connsiteY1" fmla="*/ 13743 h 13743"/>
              <a:gd name="connsiteX2" fmla="*/ 1311 w 8815"/>
              <a:gd name="connsiteY2" fmla="*/ 0 h 13743"/>
              <a:gd name="connsiteX3" fmla="*/ 6148 w 8815"/>
              <a:gd name="connsiteY3" fmla="*/ 163 h 13743"/>
              <a:gd name="connsiteX4" fmla="*/ 8815 w 8815"/>
              <a:gd name="connsiteY4" fmla="*/ 13742 h 13743"/>
              <a:gd name="connsiteX0" fmla="*/ 11244 w 11244"/>
              <a:gd name="connsiteY0" fmla="*/ 9999 h 10000"/>
              <a:gd name="connsiteX1" fmla="*/ 1244 w 11244"/>
              <a:gd name="connsiteY1" fmla="*/ 10000 h 10000"/>
              <a:gd name="connsiteX2" fmla="*/ 0 w 11244"/>
              <a:gd name="connsiteY2" fmla="*/ 0 h 10000"/>
              <a:gd name="connsiteX3" fmla="*/ 8218 w 11244"/>
              <a:gd name="connsiteY3" fmla="*/ 119 h 10000"/>
              <a:gd name="connsiteX4" fmla="*/ 11244 w 11244"/>
              <a:gd name="connsiteY4" fmla="*/ 999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4" h="10000">
                <a:moveTo>
                  <a:pt x="11244" y="9999"/>
                </a:moveTo>
                <a:lnTo>
                  <a:pt x="1244" y="10000"/>
                </a:lnTo>
                <a:lnTo>
                  <a:pt x="0" y="0"/>
                </a:lnTo>
                <a:lnTo>
                  <a:pt x="8218" y="119"/>
                </a:lnTo>
                <a:lnTo>
                  <a:pt x="11244" y="9999"/>
                </a:lnTo>
                <a:close/>
              </a:path>
            </a:pathLst>
          </a:custGeom>
          <a:gradFill flip="none" rotWithShape="1">
            <a:gsLst>
              <a:gs pos="50000">
                <a:srgbClr val="A3A3A3"/>
              </a:gs>
              <a:gs pos="0">
                <a:srgbClr val="686763"/>
              </a:gs>
            </a:gsLst>
            <a:lin ang="19800000" scaled="0"/>
            <a:tileRect/>
          </a:gradFill>
          <a:ln w="9525">
            <a:noFill/>
            <a:round/>
            <a:headEnd/>
            <a:tailEnd/>
          </a:ln>
        </p:spPr>
        <p:txBody>
          <a:bodyPr vert="horz" wrap="square" lIns="91430" tIns="45718" rIns="91430" bIns="45718" numCol="1" anchor="t" anchorCtr="0" compatLnSpc="1">
            <a:prstTxWarp prst="textNoShape">
              <a:avLst/>
            </a:prstTxWarp>
          </a:bodyPr>
          <a:lstStyle/>
          <a:p>
            <a:pPr defTabSz="685182">
              <a:defRPr/>
            </a:pPr>
            <a:endParaRPr lang="en-US" sz="1100" kern="0" dirty="0">
              <a:solidFill>
                <a:srgbClr val="2C2C2C"/>
              </a:solidFill>
              <a:cs typeface="Arial"/>
            </a:endParaRPr>
          </a:p>
        </p:txBody>
      </p:sp>
      <p:sp>
        <p:nvSpPr>
          <p:cNvPr id="105" name="Chevron 104"/>
          <p:cNvSpPr/>
          <p:nvPr/>
        </p:nvSpPr>
        <p:spPr>
          <a:xfrm>
            <a:off x="1206189" y="1656685"/>
            <a:ext cx="142843" cy="249851"/>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defTabSz="914286"/>
            <a:endParaRPr lang="en-US" sz="1600" dirty="0">
              <a:solidFill>
                <a:srgbClr val="2C2C2C"/>
              </a:solidFill>
            </a:endParaRPr>
          </a:p>
        </p:txBody>
      </p:sp>
      <p:sp>
        <p:nvSpPr>
          <p:cNvPr id="106" name="Chevron 105"/>
          <p:cNvSpPr/>
          <p:nvPr/>
        </p:nvSpPr>
        <p:spPr>
          <a:xfrm>
            <a:off x="1053789" y="1656685"/>
            <a:ext cx="142843" cy="249851"/>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defTabSz="914286"/>
            <a:endParaRPr lang="en-US" sz="1600" dirty="0">
              <a:solidFill>
                <a:srgbClr val="2C2C2C"/>
              </a:solidFill>
            </a:endParaRPr>
          </a:p>
        </p:txBody>
      </p:sp>
      <p:grpSp>
        <p:nvGrpSpPr>
          <p:cNvPr id="109" name="Group 108"/>
          <p:cNvGrpSpPr/>
          <p:nvPr/>
        </p:nvGrpSpPr>
        <p:grpSpPr>
          <a:xfrm>
            <a:off x="2923345" y="5827671"/>
            <a:ext cx="617907" cy="340244"/>
            <a:chOff x="6767154" y="4631126"/>
            <a:chExt cx="546814" cy="301094"/>
          </a:xfrm>
        </p:grpSpPr>
        <p:pic>
          <p:nvPicPr>
            <p:cNvPr id="138" name="Picture 150" descr="ICON_VM_basic_label_Q308"/>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6767154" y="4631126"/>
              <a:ext cx="252330" cy="292883"/>
            </a:xfrm>
            <a:prstGeom prst="rect">
              <a:avLst/>
            </a:prstGeom>
            <a:noFill/>
            <a:ln>
              <a:noFill/>
            </a:ln>
          </p:spPr>
        </p:pic>
        <p:pic>
          <p:nvPicPr>
            <p:cNvPr id="139" name="Picture 150" descr="ICON_VM_basic_label_Q308"/>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7061638" y="4639337"/>
              <a:ext cx="252330" cy="292883"/>
            </a:xfrm>
            <a:prstGeom prst="rect">
              <a:avLst/>
            </a:prstGeom>
            <a:noFill/>
            <a:ln>
              <a:noFill/>
            </a:ln>
          </p:spPr>
        </p:pic>
      </p:grpSp>
      <p:cxnSp>
        <p:nvCxnSpPr>
          <p:cNvPr id="144" name="Straight Connector 143"/>
          <p:cNvCxnSpPr/>
          <p:nvPr/>
        </p:nvCxnSpPr>
        <p:spPr>
          <a:xfrm>
            <a:off x="1905595" y="4942144"/>
            <a:ext cx="0" cy="702328"/>
          </a:xfrm>
          <a:prstGeom prst="line">
            <a:avLst/>
          </a:prstGeom>
          <a:solidFill>
            <a:srgbClr val="0183B7"/>
          </a:solidFill>
          <a:ln w="28575" cap="flat" cmpd="sng" algn="ctr">
            <a:solidFill>
              <a:srgbClr val="414141"/>
            </a:solidFill>
            <a:prstDash val="solid"/>
            <a:round/>
            <a:headEnd type="none" w="med" len="med"/>
            <a:tailEnd type="none" w="med" len="med"/>
          </a:ln>
          <a:effectLst/>
        </p:spPr>
      </p:cxnSp>
      <p:cxnSp>
        <p:nvCxnSpPr>
          <p:cNvPr id="169" name="Straight Connector 168"/>
          <p:cNvCxnSpPr/>
          <p:nvPr/>
        </p:nvCxnSpPr>
        <p:spPr>
          <a:xfrm>
            <a:off x="2601571" y="4942150"/>
            <a:ext cx="0" cy="666751"/>
          </a:xfrm>
          <a:prstGeom prst="line">
            <a:avLst/>
          </a:prstGeom>
          <a:solidFill>
            <a:srgbClr val="0183B7"/>
          </a:solidFill>
          <a:ln w="28575" cap="flat" cmpd="sng" algn="ctr">
            <a:solidFill>
              <a:srgbClr val="414141"/>
            </a:solidFill>
            <a:prstDash val="solid"/>
            <a:round/>
            <a:headEnd type="none" w="med" len="med"/>
            <a:tailEnd type="none" w="med" len="med"/>
          </a:ln>
          <a:effectLst/>
        </p:spPr>
      </p:cxnSp>
      <p:pic>
        <p:nvPicPr>
          <p:cNvPr id="112" name="Picture 18" descr="\\MV-FS\Projects\Cisco\References\Brand Assets\Kubrick Icons\Device Icons\Device_file_server_3129_default_256.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308104" y="5558052"/>
            <a:ext cx="557128" cy="557128"/>
          </a:xfrm>
          <a:prstGeom prst="rect">
            <a:avLst/>
          </a:prstGeom>
          <a:noFill/>
        </p:spPr>
      </p:pic>
      <p:grpSp>
        <p:nvGrpSpPr>
          <p:cNvPr id="146" name="Group 157"/>
          <p:cNvGrpSpPr>
            <a:grpSpLocks noChangeAspect="1"/>
          </p:cNvGrpSpPr>
          <p:nvPr/>
        </p:nvGrpSpPr>
        <p:grpSpPr>
          <a:xfrm>
            <a:off x="1506647" y="5590999"/>
            <a:ext cx="740184" cy="459300"/>
            <a:chOff x="13636625" y="1373188"/>
            <a:chExt cx="1330325" cy="825500"/>
          </a:xfrm>
          <a:solidFill>
            <a:schemeClr val="tx1"/>
          </a:solidFill>
        </p:grpSpPr>
        <p:sp>
          <p:nvSpPr>
            <p:cNvPr id="147" name="Rectangle 17"/>
            <p:cNvSpPr>
              <a:spLocks noChangeArrowheads="1"/>
            </p:cNvSpPr>
            <p:nvPr/>
          </p:nvSpPr>
          <p:spPr bwMode="auto">
            <a:xfrm>
              <a:off x="13636625" y="1373188"/>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48" name="Rectangle 18"/>
            <p:cNvSpPr>
              <a:spLocks noChangeArrowheads="1"/>
            </p:cNvSpPr>
            <p:nvPr/>
          </p:nvSpPr>
          <p:spPr bwMode="auto">
            <a:xfrm>
              <a:off x="14100175" y="1373188"/>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49" name="Rectangle 19"/>
            <p:cNvSpPr>
              <a:spLocks noChangeArrowheads="1"/>
            </p:cNvSpPr>
            <p:nvPr/>
          </p:nvSpPr>
          <p:spPr bwMode="auto">
            <a:xfrm>
              <a:off x="14560550" y="1373188"/>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0" name="Rectangle 20"/>
            <p:cNvSpPr>
              <a:spLocks noChangeArrowheads="1"/>
            </p:cNvSpPr>
            <p:nvPr/>
          </p:nvSpPr>
          <p:spPr bwMode="auto">
            <a:xfrm>
              <a:off x="13868400" y="151923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1" name="Rectangle 21"/>
            <p:cNvSpPr>
              <a:spLocks noChangeArrowheads="1"/>
            </p:cNvSpPr>
            <p:nvPr/>
          </p:nvSpPr>
          <p:spPr bwMode="auto">
            <a:xfrm>
              <a:off x="14328775" y="151923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2" name="Rectangle 22"/>
            <p:cNvSpPr>
              <a:spLocks noChangeArrowheads="1"/>
            </p:cNvSpPr>
            <p:nvPr/>
          </p:nvSpPr>
          <p:spPr bwMode="auto">
            <a:xfrm>
              <a:off x="13636625" y="1519238"/>
              <a:ext cx="174625"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3" name="Rectangle 23"/>
            <p:cNvSpPr>
              <a:spLocks noChangeArrowheads="1"/>
            </p:cNvSpPr>
            <p:nvPr/>
          </p:nvSpPr>
          <p:spPr bwMode="auto">
            <a:xfrm>
              <a:off x="14792325" y="1519238"/>
              <a:ext cx="174625"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4" name="Rectangle 24"/>
            <p:cNvSpPr>
              <a:spLocks noChangeArrowheads="1"/>
            </p:cNvSpPr>
            <p:nvPr/>
          </p:nvSpPr>
          <p:spPr bwMode="auto">
            <a:xfrm>
              <a:off x="13636625" y="166528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5" name="Rectangle 25"/>
            <p:cNvSpPr>
              <a:spLocks noChangeArrowheads="1"/>
            </p:cNvSpPr>
            <p:nvPr/>
          </p:nvSpPr>
          <p:spPr bwMode="auto">
            <a:xfrm>
              <a:off x="14100175" y="166528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6" name="Rectangle 26"/>
            <p:cNvSpPr>
              <a:spLocks noChangeArrowheads="1"/>
            </p:cNvSpPr>
            <p:nvPr/>
          </p:nvSpPr>
          <p:spPr bwMode="auto">
            <a:xfrm>
              <a:off x="14560550" y="166528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7" name="Rectangle 27"/>
            <p:cNvSpPr>
              <a:spLocks noChangeArrowheads="1"/>
            </p:cNvSpPr>
            <p:nvPr/>
          </p:nvSpPr>
          <p:spPr bwMode="auto">
            <a:xfrm>
              <a:off x="13868400" y="181451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8" name="Rectangle 28"/>
            <p:cNvSpPr>
              <a:spLocks noChangeArrowheads="1"/>
            </p:cNvSpPr>
            <p:nvPr/>
          </p:nvSpPr>
          <p:spPr bwMode="auto">
            <a:xfrm>
              <a:off x="14328775" y="181451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9" name="Rectangle 29"/>
            <p:cNvSpPr>
              <a:spLocks noChangeArrowheads="1"/>
            </p:cNvSpPr>
            <p:nvPr/>
          </p:nvSpPr>
          <p:spPr bwMode="auto">
            <a:xfrm>
              <a:off x="13636625" y="1814513"/>
              <a:ext cx="174625"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60" name="Rectangle 30"/>
            <p:cNvSpPr>
              <a:spLocks noChangeArrowheads="1"/>
            </p:cNvSpPr>
            <p:nvPr/>
          </p:nvSpPr>
          <p:spPr bwMode="auto">
            <a:xfrm>
              <a:off x="14792325" y="1814513"/>
              <a:ext cx="174625"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61" name="Rectangle 31"/>
            <p:cNvSpPr>
              <a:spLocks noChangeArrowheads="1"/>
            </p:cNvSpPr>
            <p:nvPr/>
          </p:nvSpPr>
          <p:spPr bwMode="auto">
            <a:xfrm>
              <a:off x="13636625" y="196056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62" name="Rectangle 32"/>
            <p:cNvSpPr>
              <a:spLocks noChangeArrowheads="1"/>
            </p:cNvSpPr>
            <p:nvPr/>
          </p:nvSpPr>
          <p:spPr bwMode="auto">
            <a:xfrm>
              <a:off x="14100175" y="196056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63" name="Rectangle 33"/>
            <p:cNvSpPr>
              <a:spLocks noChangeArrowheads="1"/>
            </p:cNvSpPr>
            <p:nvPr/>
          </p:nvSpPr>
          <p:spPr bwMode="auto">
            <a:xfrm>
              <a:off x="14560550" y="196056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64" name="Rectangle 34"/>
            <p:cNvSpPr>
              <a:spLocks noChangeArrowheads="1"/>
            </p:cNvSpPr>
            <p:nvPr/>
          </p:nvSpPr>
          <p:spPr bwMode="auto">
            <a:xfrm>
              <a:off x="13868400" y="2106613"/>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65" name="Rectangle 35"/>
            <p:cNvSpPr>
              <a:spLocks noChangeArrowheads="1"/>
            </p:cNvSpPr>
            <p:nvPr/>
          </p:nvSpPr>
          <p:spPr bwMode="auto">
            <a:xfrm>
              <a:off x="14328775" y="2106613"/>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66" name="Rectangle 36"/>
            <p:cNvSpPr>
              <a:spLocks noChangeArrowheads="1"/>
            </p:cNvSpPr>
            <p:nvPr/>
          </p:nvSpPr>
          <p:spPr bwMode="auto">
            <a:xfrm>
              <a:off x="13636625" y="2106613"/>
              <a:ext cx="174625"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67" name="Rectangle 37"/>
            <p:cNvSpPr>
              <a:spLocks noChangeArrowheads="1"/>
            </p:cNvSpPr>
            <p:nvPr/>
          </p:nvSpPr>
          <p:spPr bwMode="auto">
            <a:xfrm>
              <a:off x="14792325" y="2106613"/>
              <a:ext cx="174625"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grpSp>
      <p:cxnSp>
        <p:nvCxnSpPr>
          <p:cNvPr id="172" name="Straight Connector 171"/>
          <p:cNvCxnSpPr/>
          <p:nvPr/>
        </p:nvCxnSpPr>
        <p:spPr>
          <a:xfrm>
            <a:off x="3120155" y="4942150"/>
            <a:ext cx="0" cy="666751"/>
          </a:xfrm>
          <a:prstGeom prst="line">
            <a:avLst/>
          </a:prstGeom>
          <a:solidFill>
            <a:srgbClr val="0183B7"/>
          </a:solidFill>
          <a:ln w="19050" cap="flat" cmpd="sng" algn="ctr">
            <a:solidFill>
              <a:srgbClr val="414141"/>
            </a:solidFill>
            <a:prstDash val="solid"/>
            <a:round/>
            <a:headEnd type="none" w="med" len="med"/>
            <a:tailEnd type="none" w="med" len="med"/>
          </a:ln>
          <a:effectLst/>
        </p:spPr>
      </p:cxnSp>
      <p:pic>
        <p:nvPicPr>
          <p:cNvPr id="173" name="Picture 18" descr="\\MV-FS\Projects\Cisco\References\Brand Assets\Kubrick Icons\Device Icons\Device_file_server_3129_default_256.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843929" y="5096051"/>
            <a:ext cx="557128" cy="557128"/>
          </a:xfrm>
          <a:prstGeom prst="rect">
            <a:avLst/>
          </a:prstGeom>
          <a:noFill/>
        </p:spPr>
      </p:pic>
      <p:sp>
        <p:nvSpPr>
          <p:cNvPr id="174" name="Rounded Rectangle 173"/>
          <p:cNvSpPr/>
          <p:nvPr/>
        </p:nvSpPr>
        <p:spPr>
          <a:xfrm>
            <a:off x="2748569" y="5270683"/>
            <a:ext cx="803471" cy="211452"/>
          </a:xfrm>
          <a:prstGeom prst="roundRect">
            <a:avLst/>
          </a:prstGeom>
          <a:gradFill flip="none" rotWithShape="1">
            <a:gsLst>
              <a:gs pos="833">
                <a:srgbClr val="3C86EC">
                  <a:lumMod val="46000"/>
                </a:srgbClr>
              </a:gs>
              <a:gs pos="100000">
                <a:srgbClr val="3C86EC"/>
              </a:gs>
              <a:gs pos="47000">
                <a:srgbClr val="3C86EC">
                  <a:lumMod val="81000"/>
                </a:srgbClr>
              </a:gs>
            </a:gsLst>
            <a:lin ang="16200000" scaled="1"/>
            <a:tileRect/>
          </a:gradFill>
          <a:ln w="25400" cap="flat" cmpd="sng" algn="ctr">
            <a:noFill/>
            <a:prstDash val="solid"/>
          </a:ln>
          <a:effectLst>
            <a:outerShdw blurRad="635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32475" tIns="94382" rIns="132475" bIns="94382" numCol="1" spcCol="1271" anchor="ctr" anchorCtr="0">
            <a:noAutofit/>
          </a:bodyPr>
          <a:lstStyle/>
          <a:p>
            <a:pPr algn="ctr" defTabSz="888630">
              <a:lnSpc>
                <a:spcPct val="90000"/>
              </a:lnSpc>
              <a:spcBef>
                <a:spcPct val="0"/>
              </a:spcBef>
              <a:spcAft>
                <a:spcPct val="35000"/>
              </a:spcAft>
            </a:pPr>
            <a:r>
              <a:rPr lang="en-US" sz="1200" dirty="0">
                <a:solidFill>
                  <a:srgbClr val="FFFFFF"/>
                </a:solidFill>
                <a:latin typeface="CiscoSans"/>
                <a:cs typeface="CiscoSans"/>
              </a:rPr>
              <a:t>N1Kv</a:t>
            </a:r>
          </a:p>
        </p:txBody>
      </p:sp>
      <p:pic>
        <p:nvPicPr>
          <p:cNvPr id="141" name="Picture 140" descr="0046 8 slo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02305" y="4691484"/>
            <a:ext cx="1053763" cy="1209829"/>
          </a:xfrm>
          <a:prstGeom prst="rect">
            <a:avLst/>
          </a:prstGeom>
        </p:spPr>
      </p:pic>
      <p:sp>
        <p:nvSpPr>
          <p:cNvPr id="186" name="TextBox 185"/>
          <p:cNvSpPr txBox="1"/>
          <p:nvPr/>
        </p:nvSpPr>
        <p:spPr>
          <a:xfrm>
            <a:off x="3601382" y="4561312"/>
            <a:ext cx="1571031" cy="377669"/>
          </a:xfrm>
          <a:prstGeom prst="rect">
            <a:avLst/>
          </a:prstGeom>
          <a:noFill/>
        </p:spPr>
        <p:txBody>
          <a:bodyPr wrap="square" lIns="51428" tIns="25718" rIns="51428" bIns="25718" rtlCol="0">
            <a:spAutoFit/>
          </a:bodyPr>
          <a:lstStyle/>
          <a:p>
            <a:pPr defTabSz="513914">
              <a:lnSpc>
                <a:spcPct val="80000"/>
              </a:lnSpc>
              <a:defRPr/>
            </a:pPr>
            <a:r>
              <a:rPr lang="en-US" sz="1500" dirty="0">
                <a:solidFill>
                  <a:srgbClr val="2C2C2C"/>
                </a:solidFill>
              </a:rPr>
              <a:t>Nexus 9000</a:t>
            </a:r>
          </a:p>
          <a:p>
            <a:pPr defTabSz="513914">
              <a:lnSpc>
                <a:spcPct val="80000"/>
              </a:lnSpc>
              <a:defRPr/>
            </a:pPr>
            <a:endParaRPr lang="en-US" sz="1100" kern="0" dirty="0">
              <a:solidFill>
                <a:srgbClr val="2C2C2C"/>
              </a:solidFill>
              <a:latin typeface="CiscoSans"/>
              <a:cs typeface="CiscoSans"/>
            </a:endParaRPr>
          </a:p>
        </p:txBody>
      </p:sp>
      <p:pic>
        <p:nvPicPr>
          <p:cNvPr id="86" name="Picture 8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50573" y="4848655"/>
            <a:ext cx="804567" cy="117240"/>
          </a:xfrm>
          <a:prstGeom prst="rect">
            <a:avLst/>
          </a:prstGeom>
          <a:effectLst>
            <a:outerShdw blurRad="50800" dist="38100" algn="l" rotWithShape="0">
              <a:prstClr val="black">
                <a:alpha val="10000"/>
              </a:prstClr>
            </a:outerShdw>
          </a:effectLst>
        </p:spPr>
      </p:pic>
      <p:pic>
        <p:nvPicPr>
          <p:cNvPr id="88" name="Picture 8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92411" y="4845153"/>
            <a:ext cx="804567" cy="117240"/>
          </a:xfrm>
          <a:prstGeom prst="rect">
            <a:avLst/>
          </a:prstGeom>
          <a:effectLst>
            <a:outerShdw blurRad="50800" dist="38100" algn="l" rotWithShape="0">
              <a:prstClr val="black">
                <a:alpha val="10000"/>
              </a:prstClr>
            </a:outerShdw>
          </a:effectLst>
        </p:spPr>
      </p:pic>
      <p:pic>
        <p:nvPicPr>
          <p:cNvPr id="191" name="Picture 190" descr="5037_tor1.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00081" y="3984754"/>
            <a:ext cx="930360" cy="683617"/>
          </a:xfrm>
          <a:prstGeom prst="rect">
            <a:avLst/>
          </a:prstGeom>
        </p:spPr>
      </p:pic>
      <p:grpSp>
        <p:nvGrpSpPr>
          <p:cNvPr id="3" name="Group 2"/>
          <p:cNvGrpSpPr/>
          <p:nvPr/>
        </p:nvGrpSpPr>
        <p:grpSpPr>
          <a:xfrm>
            <a:off x="5712394" y="2137858"/>
            <a:ext cx="7650496" cy="4299745"/>
            <a:chOff x="5712392" y="2137852"/>
            <a:chExt cx="7650495" cy="4299745"/>
          </a:xfrm>
        </p:grpSpPr>
        <p:grpSp>
          <p:nvGrpSpPr>
            <p:cNvPr id="215" name="Group 214"/>
            <p:cNvGrpSpPr/>
            <p:nvPr/>
          </p:nvGrpSpPr>
          <p:grpSpPr>
            <a:xfrm>
              <a:off x="5712392" y="2137852"/>
              <a:ext cx="7650495" cy="4299745"/>
              <a:chOff x="5670250" y="2078085"/>
              <a:chExt cx="7558911" cy="4299745"/>
            </a:xfrm>
          </p:grpSpPr>
          <p:sp>
            <p:nvSpPr>
              <p:cNvPr id="194" name="Rectangle 193"/>
              <p:cNvSpPr/>
              <p:nvPr/>
            </p:nvSpPr>
            <p:spPr>
              <a:xfrm>
                <a:off x="5670250" y="2283329"/>
                <a:ext cx="6186954" cy="617283"/>
              </a:xfrm>
              <a:prstGeom prst="rect">
                <a:avLst/>
              </a:prstGeom>
              <a:solidFill>
                <a:schemeClr val="accent1"/>
              </a:solidFill>
              <a:ln w="25400" cap="flat" cmpd="sng" algn="ctr">
                <a:noFill/>
                <a:prstDash val="solid"/>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937">
                  <a:lnSpc>
                    <a:spcPct val="90000"/>
                  </a:lnSpc>
                </a:pPr>
                <a:endParaRPr lang="en-US" sz="1500" dirty="0">
                  <a:solidFill>
                    <a:prstClr val="white"/>
                  </a:solidFill>
                </a:endParaRPr>
              </a:p>
            </p:txBody>
          </p:sp>
          <p:sp>
            <p:nvSpPr>
              <p:cNvPr id="195" name="Rectangle 194"/>
              <p:cNvSpPr/>
              <p:nvPr/>
            </p:nvSpPr>
            <p:spPr>
              <a:xfrm>
                <a:off x="5804725" y="2308798"/>
                <a:ext cx="3482162" cy="50283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4" tIns="45703" rIns="91404" bIns="45703" rtlCol="0" anchor="ctr"/>
              <a:lstStyle/>
              <a:p>
                <a:pPr defTabSz="608927"/>
                <a:r>
                  <a:rPr lang="en-US" sz="1600" dirty="0">
                    <a:solidFill>
                      <a:srgbClr val="FFFFFF"/>
                    </a:solidFill>
                  </a:rPr>
                  <a:t>What You Need:</a:t>
                </a:r>
              </a:p>
            </p:txBody>
          </p:sp>
          <p:sp>
            <p:nvSpPr>
              <p:cNvPr id="196" name="Rectangle 195"/>
              <p:cNvSpPr/>
              <p:nvPr/>
            </p:nvSpPr>
            <p:spPr>
              <a:xfrm>
                <a:off x="5670250" y="2820739"/>
                <a:ext cx="6190488" cy="3541792"/>
              </a:xfrm>
              <a:prstGeom prst="rect">
                <a:avLst/>
              </a:prstGeom>
              <a:blipFill dpi="0" rotWithShape="1">
                <a:blip r:embed="rId10">
                  <a:alphaModFix amt="23000"/>
                </a:blip>
                <a:srcRect/>
                <a:tile tx="0" ty="4191000" sx="100000" sy="100000" flip="none" algn="ctr"/>
              </a:blipFill>
              <a:ln w="25400" cap="flat" cmpd="sng" algn="ctr">
                <a:noFill/>
                <a:prstDash val="solid"/>
              </a:ln>
              <a:effectLst/>
            </p:spPr>
            <p:txBody>
              <a:bodyPr spcFirstLastPara="0" vert="horz" wrap="none" lIns="132441" tIns="94354" rIns="132441" bIns="94354" numCol="1" spcCol="1270" anchor="ctr" anchorCtr="0">
                <a:noAutofit/>
              </a:bodyPr>
              <a:lstStyle/>
              <a:p>
                <a:pPr algn="ctr" defTabSz="888252">
                  <a:lnSpc>
                    <a:spcPct val="90000"/>
                  </a:lnSpc>
                  <a:spcBef>
                    <a:spcPct val="0"/>
                  </a:spcBef>
                  <a:spcAft>
                    <a:spcPct val="35000"/>
                  </a:spcAft>
                </a:pPr>
                <a:endParaRPr lang="en-US" sz="2400" kern="0" dirty="0">
                  <a:solidFill>
                    <a:srgbClr val="FFFFFF"/>
                  </a:solidFill>
                  <a:latin typeface="Arial" panose="020B0604020202020204" pitchFamily="34" charset="0"/>
                  <a:cs typeface="Arial" panose="020B0604020202020204" pitchFamily="34" charset="0"/>
                </a:endParaRPr>
              </a:p>
            </p:txBody>
          </p:sp>
          <p:cxnSp>
            <p:nvCxnSpPr>
              <p:cNvPr id="197" name="Straight Connector 196"/>
              <p:cNvCxnSpPr/>
              <p:nvPr/>
            </p:nvCxnSpPr>
            <p:spPr>
              <a:xfrm>
                <a:off x="5679520" y="6377830"/>
                <a:ext cx="6186954"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8" name="Rectangle 197"/>
              <p:cNvSpPr/>
              <p:nvPr/>
            </p:nvSpPr>
            <p:spPr>
              <a:xfrm>
                <a:off x="5670250" y="2900613"/>
                <a:ext cx="6190488" cy="3449090"/>
              </a:xfrm>
              <a:prstGeom prst="rect">
                <a:avLst/>
              </a:prstGeom>
              <a:gradFill flip="none" rotWithShape="1">
                <a:gsLst>
                  <a:gs pos="0">
                    <a:schemeClr val="bg1"/>
                  </a:gs>
                  <a:gs pos="100000">
                    <a:srgbClr val="FFFFFF">
                      <a:alpha val="49000"/>
                    </a:srgbClr>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416" tIns="91416" rIns="91416" bIns="91416" rtlCol="0" anchor="t"/>
              <a:lstStyle/>
              <a:p>
                <a:pPr defTabSz="385652"/>
                <a:endParaRPr lang="en-US" sz="1100" dirty="0">
                  <a:solidFill>
                    <a:srgbClr val="2C2C2C"/>
                  </a:solidFill>
                  <a:latin typeface="CiscoSansTT ExtraLight"/>
                  <a:ea typeface="Arial" pitchFamily="-107" charset="0"/>
                  <a:cs typeface="Arial" pitchFamily="-107" charset="0"/>
                </a:endParaRPr>
              </a:p>
            </p:txBody>
          </p:sp>
          <p:sp>
            <p:nvSpPr>
              <p:cNvPr id="200" name="Rectangle 199"/>
              <p:cNvSpPr/>
              <p:nvPr/>
            </p:nvSpPr>
            <p:spPr>
              <a:xfrm>
                <a:off x="5670250" y="2900612"/>
                <a:ext cx="6190488" cy="280653"/>
              </a:xfrm>
              <a:prstGeom prst="rect">
                <a:avLst/>
              </a:prstGeom>
              <a:gradFill>
                <a:gsLst>
                  <a:gs pos="0">
                    <a:srgbClr val="000000">
                      <a:alpha val="26000"/>
                    </a:srgbClr>
                  </a:gs>
                  <a:gs pos="100000">
                    <a:srgbClr val="000000">
                      <a:alpha val="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defTabSz="913708"/>
                <a:endParaRPr lang="en-US" dirty="0">
                  <a:gradFill>
                    <a:gsLst>
                      <a:gs pos="0">
                        <a:srgbClr val="000000"/>
                      </a:gs>
                      <a:gs pos="100000">
                        <a:srgbClr val="000000">
                          <a:alpha val="0"/>
                        </a:srgbClr>
                      </a:gs>
                    </a:gsLst>
                    <a:lin ang="5400000" scaled="1"/>
                  </a:gradFill>
                  <a:latin typeface="Arial"/>
                </a:endParaRPr>
              </a:p>
            </p:txBody>
          </p:sp>
          <p:sp>
            <p:nvSpPr>
              <p:cNvPr id="201" name="Rectangle 200"/>
              <p:cNvSpPr/>
              <p:nvPr/>
            </p:nvSpPr>
            <p:spPr>
              <a:xfrm>
                <a:off x="5867759" y="3146784"/>
                <a:ext cx="6164378" cy="830997"/>
              </a:xfrm>
              <a:prstGeom prst="rect">
                <a:avLst/>
              </a:prstGeom>
            </p:spPr>
            <p:txBody>
              <a:bodyPr wrap="square">
                <a:noAutofit/>
              </a:bodyPr>
              <a:lstStyle/>
              <a:p>
                <a:pPr defTabSz="914286"/>
                <a:r>
                  <a:rPr lang="en-US" sz="1600" dirty="0">
                    <a:solidFill>
                      <a:srgbClr val="130F65">
                        <a:lumMod val="60000"/>
                        <a:lumOff val="40000"/>
                      </a:srgbClr>
                    </a:solidFill>
                  </a:rPr>
                  <a:t>Nexus 9000 Switches &amp; Bundles</a:t>
                </a:r>
              </a:p>
            </p:txBody>
          </p:sp>
          <p:sp>
            <p:nvSpPr>
              <p:cNvPr id="208" name="Rectangle 207"/>
              <p:cNvSpPr/>
              <p:nvPr/>
            </p:nvSpPr>
            <p:spPr>
              <a:xfrm>
                <a:off x="9917922" y="3115771"/>
                <a:ext cx="3042520" cy="584776"/>
              </a:xfrm>
              <a:prstGeom prst="rect">
                <a:avLst/>
              </a:prstGeom>
            </p:spPr>
            <p:txBody>
              <a:bodyPr wrap="none">
                <a:noAutofit/>
              </a:bodyPr>
              <a:lstStyle/>
              <a:p>
                <a:pPr defTabSz="914286"/>
                <a:r>
                  <a:rPr lang="en-US" sz="1600" dirty="0" err="1">
                    <a:solidFill>
                      <a:srgbClr val="130F65">
                        <a:lumMod val="60000"/>
                        <a:lumOff val="40000"/>
                      </a:srgbClr>
                    </a:solidFill>
                  </a:rPr>
                  <a:t>40G</a:t>
                </a:r>
                <a:r>
                  <a:rPr lang="en-US" sz="1600" dirty="0">
                    <a:solidFill>
                      <a:srgbClr val="130F65">
                        <a:lumMod val="60000"/>
                        <a:lumOff val="40000"/>
                      </a:srgbClr>
                    </a:solidFill>
                  </a:rPr>
                  <a:t> </a:t>
                </a:r>
                <a:r>
                  <a:rPr lang="en-US" sz="1600" dirty="0" err="1">
                    <a:solidFill>
                      <a:srgbClr val="130F65">
                        <a:lumMod val="60000"/>
                        <a:lumOff val="40000"/>
                      </a:srgbClr>
                    </a:solidFill>
                  </a:rPr>
                  <a:t>BiDi</a:t>
                </a:r>
                <a:r>
                  <a:rPr lang="en-US" sz="1600" dirty="0">
                    <a:solidFill>
                      <a:srgbClr val="130F65">
                        <a:lumMod val="60000"/>
                        <a:lumOff val="40000"/>
                      </a:srgbClr>
                    </a:solidFill>
                  </a:rPr>
                  <a:t> Optics</a:t>
                </a:r>
              </a:p>
            </p:txBody>
          </p:sp>
          <p:cxnSp>
            <p:nvCxnSpPr>
              <p:cNvPr id="209" name="Straight Connector 208"/>
              <p:cNvCxnSpPr/>
              <p:nvPr/>
            </p:nvCxnSpPr>
            <p:spPr>
              <a:xfrm>
                <a:off x="5921199" y="3558611"/>
                <a:ext cx="5685056" cy="0"/>
              </a:xfrm>
              <a:prstGeom prst="line">
                <a:avLst/>
              </a:prstGeom>
              <a:ln w="28575" cap="rnd" cmpd="sng">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213" name="TextBox 212"/>
              <p:cNvSpPr txBox="1"/>
              <p:nvPr/>
            </p:nvSpPr>
            <p:spPr>
              <a:xfrm>
                <a:off x="13046706" y="2078085"/>
                <a:ext cx="182455" cy="384721"/>
              </a:xfrm>
              <a:prstGeom prst="rect">
                <a:avLst/>
              </a:prstGeom>
              <a:noFill/>
            </p:spPr>
            <p:txBody>
              <a:bodyPr wrap="none" rtlCol="0">
                <a:spAutoFit/>
              </a:bodyPr>
              <a:lstStyle/>
              <a:p>
                <a:pPr defTabSz="914286"/>
                <a:endParaRPr lang="en-US" dirty="0">
                  <a:solidFill>
                    <a:srgbClr val="2C2C2C"/>
                  </a:solidFill>
                </a:endParaRPr>
              </a:p>
            </p:txBody>
          </p:sp>
        </p:grpSp>
        <p:pic>
          <p:nvPicPr>
            <p:cNvPr id="262" name="Picture 3" descr="C:\RaviFolders\Insiemi\Duranphotos\KO23267.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49236" y="4131592"/>
              <a:ext cx="3316474" cy="2247362"/>
            </a:xfrm>
            <a:prstGeom prst="rect">
              <a:avLst/>
            </a:prstGeom>
            <a:noFill/>
            <a:extLst>
              <a:ext uri="{909E8E84-426E-40dd-AFC4-6F175D3DCCD1}">
                <a14:hiddenFill xmlns:a14="http://schemas.microsoft.com/office/drawing/2010/main">
                  <a:solidFill>
                    <a:srgbClr val="FFFFFF"/>
                  </a:solidFill>
                </a14:hiddenFill>
              </a:ext>
            </a:extLst>
          </p:spPr>
        </p:pic>
        <p:pic>
          <p:nvPicPr>
            <p:cNvPr id="263" name="Picture 26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12160" y="5065473"/>
              <a:ext cx="984071" cy="833318"/>
            </a:xfrm>
            <a:prstGeom prst="rect">
              <a:avLst/>
            </a:prstGeom>
            <a:effectLst>
              <a:outerShdw blurRad="698500" algn="ctr" rotWithShape="0">
                <a:prstClr val="black">
                  <a:alpha val="93000"/>
                </a:prstClr>
              </a:outerShdw>
            </a:effectLst>
          </p:spPr>
        </p:pic>
      </p:grpSp>
    </p:spTree>
    <p:extLst>
      <p:ext uri="{BB962C8B-B14F-4D97-AF65-F5344CB8AC3E}">
        <p14:creationId xmlns:p14="http://schemas.microsoft.com/office/powerpoint/2010/main" val="163318478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500"/>
                                        <p:tgtEl>
                                          <p:spTgt spid="191"/>
                                        </p:tgtEl>
                                      </p:cBhvr>
                                    </p:animEffect>
                                  </p:childTnLst>
                                </p:cTn>
                              </p:par>
                              <p:par>
                                <p:cTn id="8" presetID="10" presetClass="entr" presetSubtype="0" fill="hold" nodeType="withEffect">
                                  <p:stCondLst>
                                    <p:cond delay="0"/>
                                  </p:stCondLst>
                                  <p:childTnLst>
                                    <p:set>
                                      <p:cBhvr>
                                        <p:cTn id="9" dur="1" fill="hold">
                                          <p:stCondLst>
                                            <p:cond delay="0"/>
                                          </p:stCondLst>
                                        </p:cTn>
                                        <p:tgtEl>
                                          <p:spTgt spid="141"/>
                                        </p:tgtEl>
                                        <p:attrNameLst>
                                          <p:attrName>style.visibility</p:attrName>
                                        </p:attrNameLst>
                                      </p:cBhvr>
                                      <p:to>
                                        <p:strVal val="visible"/>
                                      </p:to>
                                    </p:set>
                                    <p:animEffect transition="in" filter="fade">
                                      <p:cBhvr>
                                        <p:cTn id="10" dur="500"/>
                                        <p:tgtEl>
                                          <p:spTgt spid="1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6"/>
                                        </p:tgtEl>
                                        <p:attrNameLst>
                                          <p:attrName>style.visibility</p:attrName>
                                        </p:attrNameLst>
                                      </p:cBhvr>
                                      <p:to>
                                        <p:strVal val="visible"/>
                                      </p:to>
                                    </p:set>
                                    <p:animEffect transition="in" filter="fade">
                                      <p:cBhvr>
                                        <p:cTn id="13" dur="500"/>
                                        <p:tgtEl>
                                          <p:spTgt spid="186"/>
                                        </p:tgtEl>
                                      </p:cBhvr>
                                    </p:animEffect>
                                  </p:childTnLst>
                                </p:cTn>
                              </p:par>
                            </p:childTnLst>
                          </p:cTn>
                        </p:par>
                        <p:par>
                          <p:cTn id="14" fill="hold">
                            <p:stCondLst>
                              <p:cond delay="500"/>
                            </p:stCondLst>
                            <p:childTnLst>
                              <p:par>
                                <p:cTn id="15" presetID="18" presetClass="entr" presetSubtype="9" fill="hold" nodeType="afterEffect">
                                  <p:stCondLst>
                                    <p:cond delay="0"/>
                                  </p:stCondLst>
                                  <p:childTnLst>
                                    <p:set>
                                      <p:cBhvr>
                                        <p:cTn id="16" dur="1" fill="hold">
                                          <p:stCondLst>
                                            <p:cond delay="0"/>
                                          </p:stCondLst>
                                        </p:cTn>
                                        <p:tgtEl>
                                          <p:spTgt spid="218"/>
                                        </p:tgtEl>
                                        <p:attrNameLst>
                                          <p:attrName>style.visibility</p:attrName>
                                        </p:attrNameLst>
                                      </p:cBhvr>
                                      <p:to>
                                        <p:strVal val="visible"/>
                                      </p:to>
                                    </p:set>
                                    <p:animEffect transition="in" filter="strips(upLeft)">
                                      <p:cBhvr>
                                        <p:cTn id="17" dur="500"/>
                                        <p:tgtEl>
                                          <p:spTgt spid="218"/>
                                        </p:tgtEl>
                                      </p:cBhvr>
                                    </p:animEffect>
                                  </p:childTnLst>
                                </p:cTn>
                              </p:par>
                              <p:par>
                                <p:cTn id="18" presetID="18" presetClass="entr" presetSubtype="9" fill="hold" nodeType="withEffect">
                                  <p:stCondLst>
                                    <p:cond delay="0"/>
                                  </p:stCondLst>
                                  <p:childTnLst>
                                    <p:set>
                                      <p:cBhvr>
                                        <p:cTn id="19" dur="1" fill="hold">
                                          <p:stCondLst>
                                            <p:cond delay="0"/>
                                          </p:stCondLst>
                                        </p:cTn>
                                        <p:tgtEl>
                                          <p:spTgt spid="217"/>
                                        </p:tgtEl>
                                        <p:attrNameLst>
                                          <p:attrName>style.visibility</p:attrName>
                                        </p:attrNameLst>
                                      </p:cBhvr>
                                      <p:to>
                                        <p:strVal val="visible"/>
                                      </p:to>
                                    </p:set>
                                    <p:animEffect transition="in" filter="strips(upLeft)">
                                      <p:cBhvr>
                                        <p:cTn id="20" dur="500"/>
                                        <p:tgtEl>
                                          <p:spTgt spid="2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p:cNvSpPr/>
          <p:nvPr/>
        </p:nvSpPr>
        <p:spPr>
          <a:xfrm>
            <a:off x="0" y="2045936"/>
            <a:ext cx="12192000" cy="4538685"/>
          </a:xfrm>
          <a:prstGeom prst="rect">
            <a:avLst/>
          </a:prstGeom>
          <a:solidFill>
            <a:srgbClr val="3370E4">
              <a:alpha val="26000"/>
            </a:srgbClr>
          </a:solidFill>
          <a:ln>
            <a:noFill/>
          </a:ln>
        </p:spPr>
        <p:style>
          <a:lnRef idx="1">
            <a:schemeClr val="accent1"/>
          </a:lnRef>
          <a:fillRef idx="3">
            <a:schemeClr val="accent1"/>
          </a:fillRef>
          <a:effectRef idx="2">
            <a:schemeClr val="accent1"/>
          </a:effectRef>
          <a:fontRef idx="minor">
            <a:schemeClr val="lt1"/>
          </a:fontRef>
        </p:style>
        <p:txBody>
          <a:bodyPr lIns="91430" tIns="45718" rIns="91430" bIns="45718" rtlCol="0" anchor="ctr"/>
          <a:lstStyle/>
          <a:p>
            <a:pPr algn="ctr" defTabSz="914286"/>
            <a:endParaRPr lang="en-US" dirty="0">
              <a:solidFill>
                <a:prstClr val="white"/>
              </a:solidFill>
            </a:endParaRPr>
          </a:p>
        </p:txBody>
      </p:sp>
      <p:grpSp>
        <p:nvGrpSpPr>
          <p:cNvPr id="122" name="Group 121"/>
          <p:cNvGrpSpPr/>
          <p:nvPr/>
        </p:nvGrpSpPr>
        <p:grpSpPr>
          <a:xfrm>
            <a:off x="2843929" y="3681671"/>
            <a:ext cx="1797491" cy="1118956"/>
            <a:chOff x="3225787" y="3681669"/>
            <a:chExt cx="1415633" cy="1118956"/>
          </a:xfrm>
        </p:grpSpPr>
        <p:cxnSp>
          <p:nvCxnSpPr>
            <p:cNvPr id="123" name="Straight Connector 122"/>
            <p:cNvCxnSpPr/>
            <p:nvPr/>
          </p:nvCxnSpPr>
          <p:spPr>
            <a:xfrm>
              <a:off x="3225787" y="3681669"/>
              <a:ext cx="1415633" cy="0"/>
            </a:xfrm>
            <a:prstGeom prst="line">
              <a:avLst/>
            </a:prstGeom>
            <a:solidFill>
              <a:srgbClr val="0183B7"/>
            </a:solidFill>
            <a:ln w="28575" cap="flat" cmpd="sng" algn="ctr">
              <a:solidFill>
                <a:srgbClr val="414141"/>
              </a:solidFill>
              <a:prstDash val="solid"/>
              <a:round/>
              <a:headEnd type="none" w="med" len="med"/>
              <a:tailEnd type="none" w="med" len="med"/>
            </a:ln>
            <a:effectLst/>
          </p:spPr>
        </p:cxnSp>
        <p:cxnSp>
          <p:nvCxnSpPr>
            <p:cNvPr id="124" name="Straight Connector 123"/>
            <p:cNvCxnSpPr/>
            <p:nvPr/>
          </p:nvCxnSpPr>
          <p:spPr>
            <a:xfrm>
              <a:off x="4634567" y="3682427"/>
              <a:ext cx="0" cy="1118198"/>
            </a:xfrm>
            <a:prstGeom prst="line">
              <a:avLst/>
            </a:prstGeom>
            <a:solidFill>
              <a:srgbClr val="0183B7"/>
            </a:solidFill>
            <a:ln w="28575" cap="flat" cmpd="sng" algn="ctr">
              <a:solidFill>
                <a:srgbClr val="414141"/>
              </a:solidFill>
              <a:prstDash val="solid"/>
              <a:round/>
              <a:headEnd type="none" w="med" len="med"/>
              <a:tailEnd type="none" w="med" len="med"/>
            </a:ln>
            <a:effectLst/>
          </p:spPr>
        </p:cxnSp>
      </p:grpSp>
      <p:grpSp>
        <p:nvGrpSpPr>
          <p:cNvPr id="125" name="Group 124"/>
          <p:cNvGrpSpPr/>
          <p:nvPr/>
        </p:nvGrpSpPr>
        <p:grpSpPr>
          <a:xfrm>
            <a:off x="3065918" y="3869682"/>
            <a:ext cx="843305" cy="418049"/>
            <a:chOff x="3313012" y="3869676"/>
            <a:chExt cx="596205" cy="418049"/>
          </a:xfrm>
        </p:grpSpPr>
        <p:cxnSp>
          <p:nvCxnSpPr>
            <p:cNvPr id="126" name="Straight Connector 125"/>
            <p:cNvCxnSpPr/>
            <p:nvPr/>
          </p:nvCxnSpPr>
          <p:spPr>
            <a:xfrm>
              <a:off x="3899060" y="3869676"/>
              <a:ext cx="0" cy="418049"/>
            </a:xfrm>
            <a:prstGeom prst="line">
              <a:avLst/>
            </a:prstGeom>
            <a:solidFill>
              <a:srgbClr val="0183B7"/>
            </a:solidFill>
            <a:ln w="28575" cap="flat" cmpd="sng" algn="ctr">
              <a:solidFill>
                <a:srgbClr val="414141"/>
              </a:solidFill>
              <a:prstDash val="solid"/>
              <a:round/>
              <a:headEnd type="none" w="med" len="med"/>
              <a:tailEnd type="none" w="med" len="med"/>
            </a:ln>
            <a:effectLst/>
          </p:spPr>
        </p:cxnSp>
        <p:cxnSp>
          <p:nvCxnSpPr>
            <p:cNvPr id="127" name="Straight Connector 126"/>
            <p:cNvCxnSpPr/>
            <p:nvPr/>
          </p:nvCxnSpPr>
          <p:spPr>
            <a:xfrm>
              <a:off x="3313012" y="3869676"/>
              <a:ext cx="596205" cy="0"/>
            </a:xfrm>
            <a:prstGeom prst="line">
              <a:avLst/>
            </a:prstGeom>
            <a:solidFill>
              <a:srgbClr val="0183B7"/>
            </a:solidFill>
            <a:ln w="28575" cap="flat" cmpd="sng" algn="ctr">
              <a:solidFill>
                <a:srgbClr val="414141"/>
              </a:solidFill>
              <a:prstDash val="solid"/>
              <a:round/>
              <a:headEnd type="none" w="med" len="med"/>
              <a:tailEnd type="none" w="med" len="med"/>
            </a:ln>
            <a:effectLst/>
          </p:spPr>
        </p:cxnSp>
      </p:grpSp>
      <p:cxnSp>
        <p:nvCxnSpPr>
          <p:cNvPr id="4" name="Straight Connector 3"/>
          <p:cNvCxnSpPr/>
          <p:nvPr/>
        </p:nvCxnSpPr>
        <p:spPr>
          <a:xfrm flipV="1">
            <a:off x="2843929" y="3566287"/>
            <a:ext cx="6192019" cy="13164"/>
          </a:xfrm>
          <a:prstGeom prst="line">
            <a:avLst/>
          </a:prstGeom>
          <a:ln w="571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100" name="Rectangle 99"/>
          <p:cNvSpPr/>
          <p:nvPr/>
        </p:nvSpPr>
        <p:spPr>
          <a:xfrm>
            <a:off x="3322257" y="3146349"/>
            <a:ext cx="5499299" cy="392393"/>
          </a:xfrm>
          <a:prstGeom prst="rect">
            <a:avLst/>
          </a:prstGeom>
          <a:noFill/>
        </p:spPr>
        <p:txBody>
          <a:bodyPr wrap="square" lIns="121885" tIns="60942" rIns="121885" bIns="60942">
            <a:spAutoFit/>
          </a:bodyPr>
          <a:lstStyle/>
          <a:p>
            <a:pPr algn="ctr" defTabSz="684690">
              <a:lnSpc>
                <a:spcPct val="85000"/>
              </a:lnSpc>
              <a:spcBef>
                <a:spcPts val="800"/>
              </a:spcBef>
            </a:pPr>
            <a:r>
              <a:rPr lang="en-US" sz="2000" dirty="0">
                <a:solidFill>
                  <a:srgbClr val="00A3E0">
                    <a:lumMod val="75000"/>
                  </a:srgbClr>
                </a:solidFill>
              </a:rPr>
              <a:t>L2 or L3 Connection</a:t>
            </a:r>
          </a:p>
        </p:txBody>
      </p:sp>
      <p:pic>
        <p:nvPicPr>
          <p:cNvPr id="97" name="Picture 38" descr="C:\Users\rmuta\Desktop\Intercloud graphic.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5957" y="3179194"/>
            <a:ext cx="1609955" cy="1006479"/>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38" descr="C:\Users\rmuta\Desktop\Intercloud graphi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073" y="4080547"/>
            <a:ext cx="1436631" cy="898124"/>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38" descr="C:\Users\rmuta\Desktop\Intercloud graphi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4821" y="4056467"/>
            <a:ext cx="1436631" cy="8981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a:t/>
            </a:r>
            <a:br>
              <a:rPr lang="en-US" dirty="0"/>
            </a:br>
            <a:r>
              <a:rPr lang="en-US" sz="3100" dirty="0"/>
              <a:t>Enterprise/Commercial Phase 2: </a:t>
            </a:r>
            <a:br>
              <a:rPr lang="en-US" sz="3100" dirty="0"/>
            </a:br>
            <a:r>
              <a:rPr lang="en-US" dirty="0"/>
              <a:t>Add ACI Starter </a:t>
            </a:r>
            <a:r>
              <a:rPr lang="en-US" dirty="0" smtClean="0"/>
              <a:t>Kit</a:t>
            </a:r>
            <a:endParaRPr lang="en-US" dirty="0"/>
          </a:p>
        </p:txBody>
      </p:sp>
      <p:sp>
        <p:nvSpPr>
          <p:cNvPr id="5" name="Rectangle 4"/>
          <p:cNvSpPr/>
          <p:nvPr/>
        </p:nvSpPr>
        <p:spPr>
          <a:xfrm>
            <a:off x="1399736" y="1557030"/>
            <a:ext cx="11344765" cy="400111"/>
          </a:xfrm>
          <a:prstGeom prst="rect">
            <a:avLst/>
          </a:prstGeom>
        </p:spPr>
        <p:txBody>
          <a:bodyPr wrap="square" lIns="91430" tIns="45718" rIns="91430" bIns="45718">
            <a:spAutoFit/>
          </a:bodyPr>
          <a:lstStyle/>
          <a:p>
            <a:pPr defTabSz="914286">
              <a:spcBef>
                <a:spcPts val="1067"/>
              </a:spcBef>
            </a:pPr>
            <a:r>
              <a:rPr lang="en-US" sz="2000" dirty="0">
                <a:solidFill>
                  <a:srgbClr val="2C2C2C"/>
                </a:solidFill>
              </a:rPr>
              <a:t>Deploy ACI Fabric in parallel with existing Nexus fabric.  Connect via L2/L3.  </a:t>
            </a:r>
          </a:p>
        </p:txBody>
      </p:sp>
      <p:sp>
        <p:nvSpPr>
          <p:cNvPr id="60" name="Rectangle 59"/>
          <p:cNvSpPr/>
          <p:nvPr/>
        </p:nvSpPr>
        <p:spPr>
          <a:xfrm>
            <a:off x="128575" y="2146610"/>
            <a:ext cx="2279372" cy="1074119"/>
          </a:xfrm>
          <a:prstGeom prst="rect">
            <a:avLst/>
          </a:prstGeom>
          <a:noFill/>
        </p:spPr>
        <p:txBody>
          <a:bodyPr wrap="square" lIns="121885" tIns="60942" rIns="121885" bIns="60942">
            <a:spAutoFit/>
          </a:bodyPr>
          <a:lstStyle/>
          <a:p>
            <a:pPr defTabSz="684690">
              <a:lnSpc>
                <a:spcPct val="85000"/>
              </a:lnSpc>
              <a:spcBef>
                <a:spcPts val="800"/>
              </a:spcBef>
            </a:pPr>
            <a:r>
              <a:rPr lang="en-US" dirty="0">
                <a:solidFill>
                  <a:srgbClr val="00A3E0">
                    <a:lumMod val="75000"/>
                  </a:srgbClr>
                </a:solidFill>
                <a:latin typeface="CiscoSansTT ExtraLight"/>
              </a:rPr>
              <a:t>Existing </a:t>
            </a:r>
            <a:r>
              <a:rPr lang="en-US" sz="2400" dirty="0">
                <a:solidFill>
                  <a:srgbClr val="00A3E0">
                    <a:lumMod val="75000"/>
                  </a:srgbClr>
                </a:solidFill>
              </a:rPr>
              <a:t/>
            </a:r>
            <a:br>
              <a:rPr lang="en-US" sz="2400" dirty="0">
                <a:solidFill>
                  <a:srgbClr val="00A3E0">
                    <a:lumMod val="75000"/>
                  </a:srgbClr>
                </a:solidFill>
              </a:rPr>
            </a:br>
            <a:r>
              <a:rPr lang="en-US" sz="2400" dirty="0">
                <a:solidFill>
                  <a:srgbClr val="00A3E0">
                    <a:lumMod val="75000"/>
                  </a:srgbClr>
                </a:solidFill>
              </a:rPr>
              <a:t>Nexus </a:t>
            </a:r>
            <a:r>
              <a:rPr lang="en-US" sz="2400" dirty="0" err="1">
                <a:solidFill>
                  <a:srgbClr val="00A3E0">
                    <a:lumMod val="75000"/>
                  </a:srgbClr>
                </a:solidFill>
              </a:rPr>
              <a:t>2K-7K</a:t>
            </a:r>
            <a:r>
              <a:rPr lang="en-US" sz="2400" dirty="0">
                <a:solidFill>
                  <a:srgbClr val="00A3E0">
                    <a:lumMod val="75000"/>
                  </a:srgbClr>
                </a:solidFill>
              </a:rPr>
              <a:t> Fabric</a:t>
            </a:r>
          </a:p>
        </p:txBody>
      </p:sp>
      <p:cxnSp>
        <p:nvCxnSpPr>
          <p:cNvPr id="82" name="Straight Connector 81"/>
          <p:cNvCxnSpPr>
            <a:stCxn id="90" idx="2"/>
          </p:cNvCxnSpPr>
          <p:nvPr/>
        </p:nvCxnSpPr>
        <p:spPr bwMode="auto">
          <a:xfrm>
            <a:off x="1944749" y="4043497"/>
            <a:ext cx="0" cy="728272"/>
          </a:xfrm>
          <a:prstGeom prst="line">
            <a:avLst/>
          </a:prstGeom>
          <a:solidFill>
            <a:srgbClr val="0183B7"/>
          </a:solidFill>
          <a:ln w="28575" cap="flat" cmpd="sng" algn="ctr">
            <a:solidFill>
              <a:schemeClr val="tx1"/>
            </a:solidFill>
            <a:prstDash val="solid"/>
            <a:round/>
            <a:headEnd type="none" w="med" len="med"/>
            <a:tailEnd type="none" w="med" len="med"/>
          </a:ln>
          <a:effectLst/>
        </p:spPr>
      </p:cxnSp>
      <p:cxnSp>
        <p:nvCxnSpPr>
          <p:cNvPr id="83" name="Straight Connector 82"/>
          <p:cNvCxnSpPr/>
          <p:nvPr/>
        </p:nvCxnSpPr>
        <p:spPr bwMode="auto">
          <a:xfrm>
            <a:off x="1962623" y="4029043"/>
            <a:ext cx="616248" cy="742735"/>
          </a:xfrm>
          <a:prstGeom prst="line">
            <a:avLst/>
          </a:prstGeom>
          <a:solidFill>
            <a:srgbClr val="0183B7"/>
          </a:solidFill>
          <a:ln w="28575" cap="flat" cmpd="sng" algn="ctr">
            <a:solidFill>
              <a:schemeClr val="tx1"/>
            </a:solidFill>
            <a:prstDash val="solid"/>
            <a:round/>
            <a:headEnd type="none" w="med" len="med"/>
            <a:tailEnd type="none" w="med" len="med"/>
          </a:ln>
          <a:effectLst/>
        </p:spPr>
      </p:cxnSp>
      <p:cxnSp>
        <p:nvCxnSpPr>
          <p:cNvPr id="84" name="Straight Connector 83"/>
          <p:cNvCxnSpPr>
            <a:stCxn id="89" idx="2"/>
          </p:cNvCxnSpPr>
          <p:nvPr/>
        </p:nvCxnSpPr>
        <p:spPr bwMode="auto">
          <a:xfrm flipH="1">
            <a:off x="1918758" y="4053760"/>
            <a:ext cx="648575" cy="718017"/>
          </a:xfrm>
          <a:prstGeom prst="line">
            <a:avLst/>
          </a:prstGeom>
          <a:solidFill>
            <a:srgbClr val="0183B7"/>
          </a:solidFill>
          <a:ln w="28575" cap="flat" cmpd="sng" algn="ctr">
            <a:solidFill>
              <a:schemeClr val="tx1"/>
            </a:solidFill>
            <a:prstDash val="solid"/>
            <a:round/>
            <a:headEnd type="none" w="med" len="med"/>
            <a:tailEnd type="none" w="med" len="med"/>
          </a:ln>
          <a:effectLst/>
        </p:spPr>
      </p:cxnSp>
      <p:sp>
        <p:nvSpPr>
          <p:cNvPr id="85" name="Rectangle 15"/>
          <p:cNvSpPr>
            <a:spLocks noChangeArrowheads="1"/>
          </p:cNvSpPr>
          <p:nvPr/>
        </p:nvSpPr>
        <p:spPr bwMode="auto">
          <a:xfrm>
            <a:off x="2601651" y="4750685"/>
            <a:ext cx="645040" cy="103835"/>
          </a:xfrm>
          <a:custGeom>
            <a:avLst/>
            <a:gdLst>
              <a:gd name="connsiteX0" fmla="*/ 774170 w 774170"/>
              <a:gd name="connsiteY0" fmla="*/ 9153 h 833544"/>
              <a:gd name="connsiteX1" fmla="*/ 513766 w 774170"/>
              <a:gd name="connsiteY1" fmla="*/ 0 h 833544"/>
              <a:gd name="connsiteX2" fmla="*/ 0 w 774170"/>
              <a:gd name="connsiteY2" fmla="*/ 9153 h 833544"/>
              <a:gd name="connsiteX3" fmla="*/ 774170 w 774170"/>
              <a:gd name="connsiteY3" fmla="*/ 833544 h 833544"/>
              <a:gd name="connsiteX4" fmla="*/ 774170 w 774170"/>
              <a:gd name="connsiteY4" fmla="*/ 9153 h 833544"/>
              <a:gd name="connsiteX0" fmla="*/ 774170 w 774170"/>
              <a:gd name="connsiteY0" fmla="*/ 9153 h 833544"/>
              <a:gd name="connsiteX1" fmla="*/ 513766 w 774170"/>
              <a:gd name="connsiteY1" fmla="*/ 0 h 833544"/>
              <a:gd name="connsiteX2" fmla="*/ 0 w 774170"/>
              <a:gd name="connsiteY2" fmla="*/ 9153 h 833544"/>
              <a:gd name="connsiteX3" fmla="*/ 774170 w 774170"/>
              <a:gd name="connsiteY3" fmla="*/ 833544 h 833544"/>
              <a:gd name="connsiteX4" fmla="*/ 774170 w 774170"/>
              <a:gd name="connsiteY4" fmla="*/ 9153 h 833544"/>
              <a:gd name="connsiteX0" fmla="*/ 774170 w 774170"/>
              <a:gd name="connsiteY0" fmla="*/ 373113 h 1197504"/>
              <a:gd name="connsiteX1" fmla="*/ 482494 w 774170"/>
              <a:gd name="connsiteY1" fmla="*/ 0 h 1197504"/>
              <a:gd name="connsiteX2" fmla="*/ 0 w 774170"/>
              <a:gd name="connsiteY2" fmla="*/ 373113 h 1197504"/>
              <a:gd name="connsiteX3" fmla="*/ 774170 w 774170"/>
              <a:gd name="connsiteY3" fmla="*/ 1197504 h 1197504"/>
              <a:gd name="connsiteX4" fmla="*/ 774170 w 774170"/>
              <a:gd name="connsiteY4" fmla="*/ 373113 h 1197504"/>
              <a:gd name="connsiteX0" fmla="*/ 774170 w 774170"/>
              <a:gd name="connsiteY0" fmla="*/ 484 h 824875"/>
              <a:gd name="connsiteX1" fmla="*/ 476239 w 774170"/>
              <a:gd name="connsiteY1" fmla="*/ 0 h 824875"/>
              <a:gd name="connsiteX2" fmla="*/ 0 w 774170"/>
              <a:gd name="connsiteY2" fmla="*/ 484 h 824875"/>
              <a:gd name="connsiteX3" fmla="*/ 774170 w 774170"/>
              <a:gd name="connsiteY3" fmla="*/ 824875 h 824875"/>
              <a:gd name="connsiteX4" fmla="*/ 774170 w 774170"/>
              <a:gd name="connsiteY4" fmla="*/ 484 h 824875"/>
              <a:gd name="connsiteX0" fmla="*/ 770596 w 774170"/>
              <a:gd name="connsiteY0" fmla="*/ 494432 h 824875"/>
              <a:gd name="connsiteX1" fmla="*/ 476239 w 774170"/>
              <a:gd name="connsiteY1" fmla="*/ 0 h 824875"/>
              <a:gd name="connsiteX2" fmla="*/ 0 w 774170"/>
              <a:gd name="connsiteY2" fmla="*/ 484 h 824875"/>
              <a:gd name="connsiteX3" fmla="*/ 774170 w 774170"/>
              <a:gd name="connsiteY3" fmla="*/ 824875 h 824875"/>
              <a:gd name="connsiteX4" fmla="*/ 770596 w 774170"/>
              <a:gd name="connsiteY4" fmla="*/ 494432 h 824875"/>
              <a:gd name="connsiteX0" fmla="*/ 770596 w 770596"/>
              <a:gd name="connsiteY0" fmla="*/ 494432 h 494432"/>
              <a:gd name="connsiteX1" fmla="*/ 476239 w 770596"/>
              <a:gd name="connsiteY1" fmla="*/ 0 h 494432"/>
              <a:gd name="connsiteX2" fmla="*/ 0 w 770596"/>
              <a:gd name="connsiteY2" fmla="*/ 484 h 494432"/>
              <a:gd name="connsiteX3" fmla="*/ 770596 w 770596"/>
              <a:gd name="connsiteY3" fmla="*/ 494432 h 494432"/>
              <a:gd name="connsiteX0" fmla="*/ 770596 w 801646"/>
              <a:gd name="connsiteY0" fmla="*/ 494432 h 545391"/>
              <a:gd name="connsiteX1" fmla="*/ 476239 w 801646"/>
              <a:gd name="connsiteY1" fmla="*/ 0 h 545391"/>
              <a:gd name="connsiteX2" fmla="*/ 0 w 801646"/>
              <a:gd name="connsiteY2" fmla="*/ 484 h 545391"/>
              <a:gd name="connsiteX3" fmla="*/ 705869 w 801646"/>
              <a:gd name="connsiteY3" fmla="*/ 473725 h 545391"/>
              <a:gd name="connsiteX4" fmla="*/ 770596 w 801646"/>
              <a:gd name="connsiteY4" fmla="*/ 494432 h 545391"/>
              <a:gd name="connsiteX0" fmla="*/ 770596 w 801646"/>
              <a:gd name="connsiteY0" fmla="*/ 494432 h 545395"/>
              <a:gd name="connsiteX1" fmla="*/ 476239 w 801646"/>
              <a:gd name="connsiteY1" fmla="*/ 0 h 545395"/>
              <a:gd name="connsiteX2" fmla="*/ 0 w 801646"/>
              <a:gd name="connsiteY2" fmla="*/ 484 h 545395"/>
              <a:gd name="connsiteX3" fmla="*/ 705869 w 801646"/>
              <a:gd name="connsiteY3" fmla="*/ 473725 h 545395"/>
              <a:gd name="connsiteX4" fmla="*/ 770596 w 801646"/>
              <a:gd name="connsiteY4" fmla="*/ 494432 h 545395"/>
              <a:gd name="connsiteX0" fmla="*/ 770596 w 775221"/>
              <a:gd name="connsiteY0" fmla="*/ 494432 h 556152"/>
              <a:gd name="connsiteX1" fmla="*/ 476239 w 775221"/>
              <a:gd name="connsiteY1" fmla="*/ 0 h 556152"/>
              <a:gd name="connsiteX2" fmla="*/ 0 w 775221"/>
              <a:gd name="connsiteY2" fmla="*/ 484 h 556152"/>
              <a:gd name="connsiteX3" fmla="*/ 472366 w 775221"/>
              <a:gd name="connsiteY3" fmla="*/ 496834 h 556152"/>
              <a:gd name="connsiteX4" fmla="*/ 770596 w 775221"/>
              <a:gd name="connsiteY4" fmla="*/ 494432 h 556152"/>
              <a:gd name="connsiteX0" fmla="*/ 770596 w 775603"/>
              <a:gd name="connsiteY0" fmla="*/ 494432 h 533324"/>
              <a:gd name="connsiteX1" fmla="*/ 476239 w 775603"/>
              <a:gd name="connsiteY1" fmla="*/ 0 h 533324"/>
              <a:gd name="connsiteX2" fmla="*/ 0 w 775603"/>
              <a:gd name="connsiteY2" fmla="*/ 484 h 533324"/>
              <a:gd name="connsiteX3" fmla="*/ 472366 w 775603"/>
              <a:gd name="connsiteY3" fmla="*/ 496834 h 533324"/>
              <a:gd name="connsiteX4" fmla="*/ 770596 w 775603"/>
              <a:gd name="connsiteY4" fmla="*/ 494432 h 533324"/>
              <a:gd name="connsiteX0" fmla="*/ 770596 w 775603"/>
              <a:gd name="connsiteY0" fmla="*/ 494432 h 533320"/>
              <a:gd name="connsiteX1" fmla="*/ 476239 w 775603"/>
              <a:gd name="connsiteY1" fmla="*/ 0 h 533320"/>
              <a:gd name="connsiteX2" fmla="*/ 0 w 775603"/>
              <a:gd name="connsiteY2" fmla="*/ 484 h 533320"/>
              <a:gd name="connsiteX3" fmla="*/ 472366 w 775603"/>
              <a:gd name="connsiteY3" fmla="*/ 496834 h 533320"/>
              <a:gd name="connsiteX4" fmla="*/ 770596 w 775603"/>
              <a:gd name="connsiteY4" fmla="*/ 494432 h 533320"/>
              <a:gd name="connsiteX0" fmla="*/ 770596 w 770596"/>
              <a:gd name="connsiteY0" fmla="*/ 494432 h 504385"/>
              <a:gd name="connsiteX1" fmla="*/ 476239 w 770596"/>
              <a:gd name="connsiteY1" fmla="*/ 0 h 504385"/>
              <a:gd name="connsiteX2" fmla="*/ 0 w 770596"/>
              <a:gd name="connsiteY2" fmla="*/ 484 h 504385"/>
              <a:gd name="connsiteX3" fmla="*/ 472366 w 770596"/>
              <a:gd name="connsiteY3" fmla="*/ 496834 h 504385"/>
              <a:gd name="connsiteX4" fmla="*/ 770596 w 770596"/>
              <a:gd name="connsiteY4" fmla="*/ 494432 h 504385"/>
              <a:gd name="connsiteX0" fmla="*/ 770596 w 770596"/>
              <a:gd name="connsiteY0" fmla="*/ 494432 h 513046"/>
              <a:gd name="connsiteX1" fmla="*/ 476239 w 770596"/>
              <a:gd name="connsiteY1" fmla="*/ 0 h 513046"/>
              <a:gd name="connsiteX2" fmla="*/ 0 w 770596"/>
              <a:gd name="connsiteY2" fmla="*/ 484 h 513046"/>
              <a:gd name="connsiteX3" fmla="*/ 562908 w 770596"/>
              <a:gd name="connsiteY3" fmla="*/ 508388 h 513046"/>
              <a:gd name="connsiteX4" fmla="*/ 770596 w 770596"/>
              <a:gd name="connsiteY4" fmla="*/ 494432 h 513046"/>
              <a:gd name="connsiteX0" fmla="*/ 770596 w 770596"/>
              <a:gd name="connsiteY0" fmla="*/ 494432 h 513046"/>
              <a:gd name="connsiteX1" fmla="*/ 476239 w 770596"/>
              <a:gd name="connsiteY1" fmla="*/ 0 h 513046"/>
              <a:gd name="connsiteX2" fmla="*/ 0 w 770596"/>
              <a:gd name="connsiteY2" fmla="*/ 484 h 513046"/>
              <a:gd name="connsiteX3" fmla="*/ 562908 w 770596"/>
              <a:gd name="connsiteY3" fmla="*/ 508388 h 513046"/>
              <a:gd name="connsiteX4" fmla="*/ 770596 w 770596"/>
              <a:gd name="connsiteY4" fmla="*/ 494432 h 513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96" h="513046">
                <a:moveTo>
                  <a:pt x="770596" y="494432"/>
                </a:moveTo>
                <a:lnTo>
                  <a:pt x="476239" y="0"/>
                </a:lnTo>
                <a:lnTo>
                  <a:pt x="0" y="484"/>
                </a:lnTo>
                <a:cubicBezTo>
                  <a:pt x="38272" y="79438"/>
                  <a:pt x="361273" y="410418"/>
                  <a:pt x="562908" y="508388"/>
                </a:cubicBezTo>
                <a:cubicBezTo>
                  <a:pt x="710402" y="521387"/>
                  <a:pt x="769554" y="504061"/>
                  <a:pt x="770596" y="494432"/>
                </a:cubicBezTo>
                <a:close/>
              </a:path>
            </a:pathLst>
          </a:custGeom>
          <a:gradFill flip="none" rotWithShape="0">
            <a:gsLst>
              <a:gs pos="0">
                <a:srgbClr val="FFFFFF">
                  <a:alpha val="21000"/>
                </a:srgbClr>
              </a:gs>
              <a:gs pos="100000">
                <a:srgbClr val="FFFFFF">
                  <a:alpha val="0"/>
                </a:srgbClr>
              </a:gs>
            </a:gsLst>
            <a:path path="circle">
              <a:fillToRect l="100000" t="100000"/>
            </a:path>
            <a:tileRect r="-100000" b="-100000"/>
          </a:gradFill>
          <a:ln w="9525">
            <a:noFill/>
            <a:miter lim="800000"/>
            <a:headEnd/>
            <a:tailEnd/>
          </a:ln>
        </p:spPr>
        <p:txBody>
          <a:bodyPr vert="horz" wrap="square" lIns="91430" tIns="45718" rIns="91430" bIns="45718" numCol="1" anchor="t" anchorCtr="0" compatLnSpc="1">
            <a:prstTxWarp prst="textNoShape">
              <a:avLst/>
            </a:prstTxWarp>
          </a:bodyPr>
          <a:lstStyle/>
          <a:p>
            <a:pPr defTabSz="685182">
              <a:defRPr/>
            </a:pPr>
            <a:endParaRPr lang="en-US" sz="1100" kern="0" dirty="0">
              <a:solidFill>
                <a:srgbClr val="2C2C2C"/>
              </a:solidFill>
              <a:cs typeface="Arial"/>
            </a:endParaRPr>
          </a:p>
        </p:txBody>
      </p:sp>
      <p:sp>
        <p:nvSpPr>
          <p:cNvPr id="87" name="Freeform 26"/>
          <p:cNvSpPr>
            <a:spLocks/>
          </p:cNvSpPr>
          <p:nvPr/>
        </p:nvSpPr>
        <p:spPr bwMode="auto">
          <a:xfrm flipH="1">
            <a:off x="1494968" y="4748119"/>
            <a:ext cx="802005" cy="100543"/>
          </a:xfrm>
          <a:custGeom>
            <a:avLst/>
            <a:gdLst>
              <a:gd name="connsiteX0" fmla="*/ 11672 w 11672"/>
              <a:gd name="connsiteY0" fmla="*/ 13580 h 13580"/>
              <a:gd name="connsiteX1" fmla="*/ 2991 w 11672"/>
              <a:gd name="connsiteY1" fmla="*/ 13580 h 13580"/>
              <a:gd name="connsiteX2" fmla="*/ 0 w 11672"/>
              <a:gd name="connsiteY2" fmla="*/ 0 h 13580"/>
              <a:gd name="connsiteX3" fmla="*/ 9920 w 11672"/>
              <a:gd name="connsiteY3" fmla="*/ 3580 h 13580"/>
              <a:gd name="connsiteX4" fmla="*/ 11672 w 11672"/>
              <a:gd name="connsiteY4" fmla="*/ 13580 h 13580"/>
              <a:gd name="connsiteX0" fmla="*/ 11672 w 11672"/>
              <a:gd name="connsiteY0" fmla="*/ 13580 h 13580"/>
              <a:gd name="connsiteX1" fmla="*/ 2991 w 11672"/>
              <a:gd name="connsiteY1" fmla="*/ 13580 h 13580"/>
              <a:gd name="connsiteX2" fmla="*/ 0 w 11672"/>
              <a:gd name="connsiteY2" fmla="*/ 0 h 13580"/>
              <a:gd name="connsiteX3" fmla="*/ 7289 w 11672"/>
              <a:gd name="connsiteY3" fmla="*/ 163 h 13580"/>
              <a:gd name="connsiteX4" fmla="*/ 11672 w 11672"/>
              <a:gd name="connsiteY4" fmla="*/ 13580 h 13580"/>
              <a:gd name="connsiteX0" fmla="*/ 11806 w 11806"/>
              <a:gd name="connsiteY0" fmla="*/ 13417 h 13580"/>
              <a:gd name="connsiteX1" fmla="*/ 2991 w 11806"/>
              <a:gd name="connsiteY1" fmla="*/ 13580 h 13580"/>
              <a:gd name="connsiteX2" fmla="*/ 0 w 11806"/>
              <a:gd name="connsiteY2" fmla="*/ 0 h 13580"/>
              <a:gd name="connsiteX3" fmla="*/ 7289 w 11806"/>
              <a:gd name="connsiteY3" fmla="*/ 163 h 13580"/>
              <a:gd name="connsiteX4" fmla="*/ 11806 w 11806"/>
              <a:gd name="connsiteY4" fmla="*/ 13417 h 13580"/>
              <a:gd name="connsiteX0" fmla="*/ 11784 w 11784"/>
              <a:gd name="connsiteY0" fmla="*/ 13742 h 13742"/>
              <a:gd name="connsiteX1" fmla="*/ 2991 w 11784"/>
              <a:gd name="connsiteY1" fmla="*/ 13580 h 13742"/>
              <a:gd name="connsiteX2" fmla="*/ 0 w 11784"/>
              <a:gd name="connsiteY2" fmla="*/ 0 h 13742"/>
              <a:gd name="connsiteX3" fmla="*/ 7289 w 11784"/>
              <a:gd name="connsiteY3" fmla="*/ 163 h 13742"/>
              <a:gd name="connsiteX4" fmla="*/ 11784 w 11784"/>
              <a:gd name="connsiteY4" fmla="*/ 13742 h 13742"/>
              <a:gd name="connsiteX0" fmla="*/ 11784 w 11784"/>
              <a:gd name="connsiteY0" fmla="*/ 13742 h 13742"/>
              <a:gd name="connsiteX1" fmla="*/ 2924 w 11784"/>
              <a:gd name="connsiteY1" fmla="*/ 13580 h 13742"/>
              <a:gd name="connsiteX2" fmla="*/ 0 w 11784"/>
              <a:gd name="connsiteY2" fmla="*/ 0 h 13742"/>
              <a:gd name="connsiteX3" fmla="*/ 7289 w 11784"/>
              <a:gd name="connsiteY3" fmla="*/ 163 h 13742"/>
              <a:gd name="connsiteX4" fmla="*/ 11784 w 11784"/>
              <a:gd name="connsiteY4" fmla="*/ 13742 h 13742"/>
              <a:gd name="connsiteX0" fmla="*/ 11784 w 11784"/>
              <a:gd name="connsiteY0" fmla="*/ 13742 h 13743"/>
              <a:gd name="connsiteX1" fmla="*/ 2969 w 11784"/>
              <a:gd name="connsiteY1" fmla="*/ 13743 h 13743"/>
              <a:gd name="connsiteX2" fmla="*/ 0 w 11784"/>
              <a:gd name="connsiteY2" fmla="*/ 0 h 13743"/>
              <a:gd name="connsiteX3" fmla="*/ 7289 w 11784"/>
              <a:gd name="connsiteY3" fmla="*/ 163 h 13743"/>
              <a:gd name="connsiteX4" fmla="*/ 11784 w 11784"/>
              <a:gd name="connsiteY4" fmla="*/ 13742 h 13743"/>
              <a:gd name="connsiteX0" fmla="*/ 11784 w 11784"/>
              <a:gd name="connsiteY0" fmla="*/ 13742 h 13743"/>
              <a:gd name="connsiteX1" fmla="*/ 2969 w 11784"/>
              <a:gd name="connsiteY1" fmla="*/ 13743 h 13743"/>
              <a:gd name="connsiteX2" fmla="*/ 0 w 11784"/>
              <a:gd name="connsiteY2" fmla="*/ 0 h 13743"/>
              <a:gd name="connsiteX3" fmla="*/ 9117 w 11784"/>
              <a:gd name="connsiteY3" fmla="*/ 163 h 13743"/>
              <a:gd name="connsiteX4" fmla="*/ 11784 w 11784"/>
              <a:gd name="connsiteY4" fmla="*/ 13742 h 13743"/>
              <a:gd name="connsiteX0" fmla="*/ 8815 w 8815"/>
              <a:gd name="connsiteY0" fmla="*/ 13742 h 13743"/>
              <a:gd name="connsiteX1" fmla="*/ 0 w 8815"/>
              <a:gd name="connsiteY1" fmla="*/ 13743 h 13743"/>
              <a:gd name="connsiteX2" fmla="*/ 1311 w 8815"/>
              <a:gd name="connsiteY2" fmla="*/ 0 h 13743"/>
              <a:gd name="connsiteX3" fmla="*/ 6148 w 8815"/>
              <a:gd name="connsiteY3" fmla="*/ 163 h 13743"/>
              <a:gd name="connsiteX4" fmla="*/ 8815 w 8815"/>
              <a:gd name="connsiteY4" fmla="*/ 13742 h 13743"/>
              <a:gd name="connsiteX0" fmla="*/ 11244 w 11244"/>
              <a:gd name="connsiteY0" fmla="*/ 9999 h 10000"/>
              <a:gd name="connsiteX1" fmla="*/ 1244 w 11244"/>
              <a:gd name="connsiteY1" fmla="*/ 10000 h 10000"/>
              <a:gd name="connsiteX2" fmla="*/ 0 w 11244"/>
              <a:gd name="connsiteY2" fmla="*/ 0 h 10000"/>
              <a:gd name="connsiteX3" fmla="*/ 8218 w 11244"/>
              <a:gd name="connsiteY3" fmla="*/ 119 h 10000"/>
              <a:gd name="connsiteX4" fmla="*/ 11244 w 11244"/>
              <a:gd name="connsiteY4" fmla="*/ 9999 h 10000"/>
              <a:gd name="connsiteX0" fmla="*/ 26399 w 26399"/>
              <a:gd name="connsiteY0" fmla="*/ 9880 h 9881"/>
              <a:gd name="connsiteX1" fmla="*/ 16399 w 26399"/>
              <a:gd name="connsiteY1" fmla="*/ 9881 h 9881"/>
              <a:gd name="connsiteX2" fmla="*/ 0 w 26399"/>
              <a:gd name="connsiteY2" fmla="*/ 118 h 9881"/>
              <a:gd name="connsiteX3" fmla="*/ 23373 w 26399"/>
              <a:gd name="connsiteY3" fmla="*/ 0 h 9881"/>
              <a:gd name="connsiteX4" fmla="*/ 26399 w 26399"/>
              <a:gd name="connsiteY4" fmla="*/ 9880 h 9881"/>
              <a:gd name="connsiteX0" fmla="*/ 9972 w 9972"/>
              <a:gd name="connsiteY0" fmla="*/ 10000 h 10001"/>
              <a:gd name="connsiteX1" fmla="*/ 6184 w 9972"/>
              <a:gd name="connsiteY1" fmla="*/ 10001 h 10001"/>
              <a:gd name="connsiteX2" fmla="*/ 0 w 9972"/>
              <a:gd name="connsiteY2" fmla="*/ 0 h 10001"/>
              <a:gd name="connsiteX3" fmla="*/ 8826 w 9972"/>
              <a:gd name="connsiteY3" fmla="*/ 1 h 10001"/>
              <a:gd name="connsiteX4" fmla="*/ 9972 w 9972"/>
              <a:gd name="connsiteY4" fmla="*/ 10000 h 10001"/>
              <a:gd name="connsiteX0" fmla="*/ 11177 w 11177"/>
              <a:gd name="connsiteY0" fmla="*/ 9999 h 10000"/>
              <a:gd name="connsiteX1" fmla="*/ 0 w 11177"/>
              <a:gd name="connsiteY1" fmla="*/ 10000 h 10000"/>
              <a:gd name="connsiteX2" fmla="*/ 1177 w 11177"/>
              <a:gd name="connsiteY2" fmla="*/ 0 h 10000"/>
              <a:gd name="connsiteX3" fmla="*/ 10028 w 11177"/>
              <a:gd name="connsiteY3" fmla="*/ 1 h 10000"/>
              <a:gd name="connsiteX4" fmla="*/ 11177 w 11177"/>
              <a:gd name="connsiteY4" fmla="*/ 999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7" h="10000">
                <a:moveTo>
                  <a:pt x="11177" y="9999"/>
                </a:moveTo>
                <a:lnTo>
                  <a:pt x="0" y="10000"/>
                </a:lnTo>
                <a:lnTo>
                  <a:pt x="1177" y="0"/>
                </a:lnTo>
                <a:lnTo>
                  <a:pt x="10028" y="1"/>
                </a:lnTo>
                <a:lnTo>
                  <a:pt x="11177" y="9999"/>
                </a:lnTo>
                <a:close/>
              </a:path>
            </a:pathLst>
          </a:custGeom>
          <a:gradFill flip="none" rotWithShape="1">
            <a:gsLst>
              <a:gs pos="50000">
                <a:srgbClr val="A3A3A3"/>
              </a:gs>
              <a:gs pos="0">
                <a:srgbClr val="686763"/>
              </a:gs>
            </a:gsLst>
            <a:lin ang="19800000" scaled="0"/>
            <a:tileRect/>
          </a:gradFill>
          <a:ln w="9525">
            <a:noFill/>
            <a:round/>
            <a:headEnd/>
            <a:tailEnd/>
          </a:ln>
        </p:spPr>
        <p:txBody>
          <a:bodyPr vert="horz" wrap="square" lIns="91430" tIns="45718" rIns="91430" bIns="45718" numCol="1" anchor="t" anchorCtr="0" compatLnSpc="1">
            <a:prstTxWarp prst="textNoShape">
              <a:avLst/>
            </a:prstTxWarp>
          </a:bodyPr>
          <a:lstStyle/>
          <a:p>
            <a:pPr defTabSz="685182">
              <a:defRPr/>
            </a:pPr>
            <a:endParaRPr lang="en-US" sz="1100" kern="0" dirty="0">
              <a:solidFill>
                <a:srgbClr val="2C2C2C"/>
              </a:solidFill>
              <a:cs typeface="Arial"/>
            </a:endParaRPr>
          </a:p>
        </p:txBody>
      </p:sp>
      <p:pic>
        <p:nvPicPr>
          <p:cNvPr id="89" name="Picture 8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6063" y="2992719"/>
            <a:ext cx="402528" cy="1061036"/>
          </a:xfrm>
          <a:prstGeom prst="rect">
            <a:avLst/>
          </a:prstGeom>
        </p:spPr>
      </p:pic>
      <p:pic>
        <p:nvPicPr>
          <p:cNvPr id="90" name="Picture 8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3485" y="2982463"/>
            <a:ext cx="402528" cy="1061036"/>
          </a:xfrm>
          <a:prstGeom prst="rect">
            <a:avLst/>
          </a:prstGeom>
        </p:spPr>
      </p:pic>
      <p:cxnSp>
        <p:nvCxnSpPr>
          <p:cNvPr id="91" name="Straight Connector 90"/>
          <p:cNvCxnSpPr/>
          <p:nvPr/>
        </p:nvCxnSpPr>
        <p:spPr bwMode="auto">
          <a:xfrm flipH="1">
            <a:off x="2567325" y="4034320"/>
            <a:ext cx="3" cy="716365"/>
          </a:xfrm>
          <a:prstGeom prst="line">
            <a:avLst/>
          </a:prstGeom>
          <a:solidFill>
            <a:srgbClr val="0183B7"/>
          </a:solidFill>
          <a:ln w="28575" cap="flat" cmpd="sng" algn="ctr">
            <a:solidFill>
              <a:schemeClr val="tx1"/>
            </a:solidFill>
            <a:prstDash val="solid"/>
            <a:round/>
            <a:headEnd type="none" w="med" len="med"/>
            <a:tailEnd type="none" w="med" len="med"/>
          </a:ln>
          <a:effectLst/>
        </p:spPr>
      </p:cxnSp>
      <p:sp>
        <p:nvSpPr>
          <p:cNvPr id="92" name="Freeform 27"/>
          <p:cNvSpPr>
            <a:spLocks/>
          </p:cNvSpPr>
          <p:nvPr/>
        </p:nvSpPr>
        <p:spPr bwMode="auto">
          <a:xfrm>
            <a:off x="2347949" y="4748115"/>
            <a:ext cx="104195" cy="212524"/>
          </a:xfrm>
          <a:custGeom>
            <a:avLst/>
            <a:gdLst>
              <a:gd name="connsiteX0" fmla="*/ 10000 w 10075"/>
              <a:gd name="connsiteY0" fmla="*/ 10000 h 10000"/>
              <a:gd name="connsiteX1" fmla="*/ 0 w 10075"/>
              <a:gd name="connsiteY1" fmla="*/ 6231 h 10000"/>
              <a:gd name="connsiteX2" fmla="*/ 0 w 10075"/>
              <a:gd name="connsiteY2" fmla="*/ 0 h 10000"/>
              <a:gd name="connsiteX3" fmla="*/ 10075 w 10075"/>
              <a:gd name="connsiteY3" fmla="*/ 5101 h 10000"/>
              <a:gd name="connsiteX4" fmla="*/ 10000 w 10075"/>
              <a:gd name="connsiteY4" fmla="*/ 10000 h 10000"/>
              <a:gd name="connsiteX0" fmla="*/ 10000 w 10000"/>
              <a:gd name="connsiteY0" fmla="*/ 10000 h 10000"/>
              <a:gd name="connsiteX1" fmla="*/ 0 w 10000"/>
              <a:gd name="connsiteY1" fmla="*/ 6231 h 10000"/>
              <a:gd name="connsiteX2" fmla="*/ 0 w 10000"/>
              <a:gd name="connsiteY2" fmla="*/ 0 h 10000"/>
              <a:gd name="connsiteX3" fmla="*/ 9924 w 10000"/>
              <a:gd name="connsiteY3" fmla="*/ 5101 h 10000"/>
              <a:gd name="connsiteX4" fmla="*/ 10000 w 10000"/>
              <a:gd name="connsiteY4" fmla="*/ 10000 h 10000"/>
              <a:gd name="connsiteX0" fmla="*/ 10000 w 10000"/>
              <a:gd name="connsiteY0" fmla="*/ 6218 h 6218"/>
              <a:gd name="connsiteX1" fmla="*/ 0 w 10000"/>
              <a:gd name="connsiteY1" fmla="*/ 2449 h 6218"/>
              <a:gd name="connsiteX2" fmla="*/ 1961 w 10000"/>
              <a:gd name="connsiteY2" fmla="*/ 0 h 6218"/>
              <a:gd name="connsiteX3" fmla="*/ 9924 w 10000"/>
              <a:gd name="connsiteY3" fmla="*/ 1319 h 6218"/>
              <a:gd name="connsiteX4" fmla="*/ 10000 w 10000"/>
              <a:gd name="connsiteY4" fmla="*/ 6218 h 6218"/>
              <a:gd name="connsiteX0" fmla="*/ 10000 w 10000"/>
              <a:gd name="connsiteY0" fmla="*/ 14916 h 14916"/>
              <a:gd name="connsiteX1" fmla="*/ 0 w 10000"/>
              <a:gd name="connsiteY1" fmla="*/ 8855 h 14916"/>
              <a:gd name="connsiteX2" fmla="*/ 0 w 10000"/>
              <a:gd name="connsiteY2" fmla="*/ 0 h 14916"/>
              <a:gd name="connsiteX3" fmla="*/ 9924 w 10000"/>
              <a:gd name="connsiteY3" fmla="*/ 7037 h 14916"/>
              <a:gd name="connsiteX4" fmla="*/ 10000 w 10000"/>
              <a:gd name="connsiteY4" fmla="*/ 14916 h 14916"/>
              <a:gd name="connsiteX0" fmla="*/ 9925 w 9931"/>
              <a:gd name="connsiteY0" fmla="*/ 14916 h 14916"/>
              <a:gd name="connsiteX1" fmla="*/ 0 w 9931"/>
              <a:gd name="connsiteY1" fmla="*/ 8855 h 14916"/>
              <a:gd name="connsiteX2" fmla="*/ 0 w 9931"/>
              <a:gd name="connsiteY2" fmla="*/ 0 h 14916"/>
              <a:gd name="connsiteX3" fmla="*/ 9924 w 9931"/>
              <a:gd name="connsiteY3" fmla="*/ 7037 h 14916"/>
              <a:gd name="connsiteX4" fmla="*/ 9925 w 9931"/>
              <a:gd name="connsiteY4" fmla="*/ 14916 h 14916"/>
              <a:gd name="connsiteX0" fmla="*/ 9994 w 10000"/>
              <a:gd name="connsiteY0" fmla="*/ 10000 h 10000"/>
              <a:gd name="connsiteX1" fmla="*/ 532 w 10000"/>
              <a:gd name="connsiteY1" fmla="*/ 2027 h 10000"/>
              <a:gd name="connsiteX2" fmla="*/ 0 w 10000"/>
              <a:gd name="connsiteY2" fmla="*/ 0 h 10000"/>
              <a:gd name="connsiteX3" fmla="*/ 9993 w 10000"/>
              <a:gd name="connsiteY3" fmla="*/ 4718 h 10000"/>
              <a:gd name="connsiteX4" fmla="*/ 9994 w 10000"/>
              <a:gd name="connsiteY4" fmla="*/ 10000 h 10000"/>
              <a:gd name="connsiteX0" fmla="*/ 9994 w 10000"/>
              <a:gd name="connsiteY0" fmla="*/ 10000 h 10000"/>
              <a:gd name="connsiteX1" fmla="*/ 0 w 10000"/>
              <a:gd name="connsiteY1" fmla="*/ 4541 h 10000"/>
              <a:gd name="connsiteX2" fmla="*/ 0 w 10000"/>
              <a:gd name="connsiteY2" fmla="*/ 0 h 10000"/>
              <a:gd name="connsiteX3" fmla="*/ 9993 w 10000"/>
              <a:gd name="connsiteY3" fmla="*/ 4718 h 10000"/>
              <a:gd name="connsiteX4" fmla="*/ 9994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994" y="10000"/>
                </a:moveTo>
                <a:lnTo>
                  <a:pt x="0" y="4541"/>
                </a:lnTo>
                <a:lnTo>
                  <a:pt x="0" y="0"/>
                </a:lnTo>
                <a:lnTo>
                  <a:pt x="9993" y="4718"/>
                </a:lnTo>
                <a:cubicBezTo>
                  <a:pt x="10018" y="6479"/>
                  <a:pt x="9969" y="8239"/>
                  <a:pt x="9994" y="10000"/>
                </a:cubicBezTo>
                <a:close/>
              </a:path>
            </a:pathLst>
          </a:custGeom>
          <a:gradFill>
            <a:gsLst>
              <a:gs pos="50000">
                <a:srgbClr val="6A6964"/>
              </a:gs>
              <a:gs pos="0">
                <a:srgbClr val="5A5755"/>
              </a:gs>
            </a:gsLst>
            <a:lin ang="5400000" scaled="0"/>
          </a:gradFill>
          <a:ln w="9525">
            <a:noFill/>
            <a:round/>
            <a:headEnd/>
            <a:tailEnd/>
          </a:ln>
        </p:spPr>
        <p:txBody>
          <a:bodyPr vert="horz" wrap="square" lIns="91430" tIns="45718" rIns="91430" bIns="45718" numCol="1" anchor="t" anchorCtr="0" compatLnSpc="1">
            <a:prstTxWarp prst="textNoShape">
              <a:avLst/>
            </a:prstTxWarp>
          </a:bodyPr>
          <a:lstStyle/>
          <a:p>
            <a:pPr defTabSz="685182">
              <a:defRPr/>
            </a:pPr>
            <a:endParaRPr lang="en-US" sz="1100" kern="0" dirty="0">
              <a:solidFill>
                <a:srgbClr val="2C2C2C"/>
              </a:solidFill>
              <a:cs typeface="Arial"/>
            </a:endParaRPr>
          </a:p>
        </p:txBody>
      </p:sp>
      <p:sp>
        <p:nvSpPr>
          <p:cNvPr id="93" name="Freeform 26"/>
          <p:cNvSpPr>
            <a:spLocks/>
          </p:cNvSpPr>
          <p:nvPr/>
        </p:nvSpPr>
        <p:spPr bwMode="auto">
          <a:xfrm>
            <a:off x="2350797" y="4749168"/>
            <a:ext cx="900648" cy="101925"/>
          </a:xfrm>
          <a:custGeom>
            <a:avLst/>
            <a:gdLst>
              <a:gd name="connsiteX0" fmla="*/ 11672 w 11672"/>
              <a:gd name="connsiteY0" fmla="*/ 13580 h 13580"/>
              <a:gd name="connsiteX1" fmla="*/ 2991 w 11672"/>
              <a:gd name="connsiteY1" fmla="*/ 13580 h 13580"/>
              <a:gd name="connsiteX2" fmla="*/ 0 w 11672"/>
              <a:gd name="connsiteY2" fmla="*/ 0 h 13580"/>
              <a:gd name="connsiteX3" fmla="*/ 9920 w 11672"/>
              <a:gd name="connsiteY3" fmla="*/ 3580 h 13580"/>
              <a:gd name="connsiteX4" fmla="*/ 11672 w 11672"/>
              <a:gd name="connsiteY4" fmla="*/ 13580 h 13580"/>
              <a:gd name="connsiteX0" fmla="*/ 11672 w 11672"/>
              <a:gd name="connsiteY0" fmla="*/ 13580 h 13580"/>
              <a:gd name="connsiteX1" fmla="*/ 2991 w 11672"/>
              <a:gd name="connsiteY1" fmla="*/ 13580 h 13580"/>
              <a:gd name="connsiteX2" fmla="*/ 0 w 11672"/>
              <a:gd name="connsiteY2" fmla="*/ 0 h 13580"/>
              <a:gd name="connsiteX3" fmla="*/ 7289 w 11672"/>
              <a:gd name="connsiteY3" fmla="*/ 163 h 13580"/>
              <a:gd name="connsiteX4" fmla="*/ 11672 w 11672"/>
              <a:gd name="connsiteY4" fmla="*/ 13580 h 13580"/>
              <a:gd name="connsiteX0" fmla="*/ 11806 w 11806"/>
              <a:gd name="connsiteY0" fmla="*/ 13417 h 13580"/>
              <a:gd name="connsiteX1" fmla="*/ 2991 w 11806"/>
              <a:gd name="connsiteY1" fmla="*/ 13580 h 13580"/>
              <a:gd name="connsiteX2" fmla="*/ 0 w 11806"/>
              <a:gd name="connsiteY2" fmla="*/ 0 h 13580"/>
              <a:gd name="connsiteX3" fmla="*/ 7289 w 11806"/>
              <a:gd name="connsiteY3" fmla="*/ 163 h 13580"/>
              <a:gd name="connsiteX4" fmla="*/ 11806 w 11806"/>
              <a:gd name="connsiteY4" fmla="*/ 13417 h 13580"/>
              <a:gd name="connsiteX0" fmla="*/ 11784 w 11784"/>
              <a:gd name="connsiteY0" fmla="*/ 13742 h 13742"/>
              <a:gd name="connsiteX1" fmla="*/ 2991 w 11784"/>
              <a:gd name="connsiteY1" fmla="*/ 13580 h 13742"/>
              <a:gd name="connsiteX2" fmla="*/ 0 w 11784"/>
              <a:gd name="connsiteY2" fmla="*/ 0 h 13742"/>
              <a:gd name="connsiteX3" fmla="*/ 7289 w 11784"/>
              <a:gd name="connsiteY3" fmla="*/ 163 h 13742"/>
              <a:gd name="connsiteX4" fmla="*/ 11784 w 11784"/>
              <a:gd name="connsiteY4" fmla="*/ 13742 h 13742"/>
              <a:gd name="connsiteX0" fmla="*/ 11784 w 11784"/>
              <a:gd name="connsiteY0" fmla="*/ 13742 h 13742"/>
              <a:gd name="connsiteX1" fmla="*/ 2924 w 11784"/>
              <a:gd name="connsiteY1" fmla="*/ 13580 h 13742"/>
              <a:gd name="connsiteX2" fmla="*/ 0 w 11784"/>
              <a:gd name="connsiteY2" fmla="*/ 0 h 13742"/>
              <a:gd name="connsiteX3" fmla="*/ 7289 w 11784"/>
              <a:gd name="connsiteY3" fmla="*/ 163 h 13742"/>
              <a:gd name="connsiteX4" fmla="*/ 11784 w 11784"/>
              <a:gd name="connsiteY4" fmla="*/ 13742 h 13742"/>
              <a:gd name="connsiteX0" fmla="*/ 11784 w 11784"/>
              <a:gd name="connsiteY0" fmla="*/ 13742 h 13743"/>
              <a:gd name="connsiteX1" fmla="*/ 2969 w 11784"/>
              <a:gd name="connsiteY1" fmla="*/ 13743 h 13743"/>
              <a:gd name="connsiteX2" fmla="*/ 0 w 11784"/>
              <a:gd name="connsiteY2" fmla="*/ 0 h 13743"/>
              <a:gd name="connsiteX3" fmla="*/ 7289 w 11784"/>
              <a:gd name="connsiteY3" fmla="*/ 163 h 13743"/>
              <a:gd name="connsiteX4" fmla="*/ 11784 w 11784"/>
              <a:gd name="connsiteY4" fmla="*/ 13742 h 13743"/>
              <a:gd name="connsiteX0" fmla="*/ 11784 w 11784"/>
              <a:gd name="connsiteY0" fmla="*/ 13742 h 13743"/>
              <a:gd name="connsiteX1" fmla="*/ 2969 w 11784"/>
              <a:gd name="connsiteY1" fmla="*/ 13743 h 13743"/>
              <a:gd name="connsiteX2" fmla="*/ 0 w 11784"/>
              <a:gd name="connsiteY2" fmla="*/ 0 h 13743"/>
              <a:gd name="connsiteX3" fmla="*/ 9117 w 11784"/>
              <a:gd name="connsiteY3" fmla="*/ 163 h 13743"/>
              <a:gd name="connsiteX4" fmla="*/ 11784 w 11784"/>
              <a:gd name="connsiteY4" fmla="*/ 13742 h 13743"/>
              <a:gd name="connsiteX0" fmla="*/ 8815 w 8815"/>
              <a:gd name="connsiteY0" fmla="*/ 13742 h 13743"/>
              <a:gd name="connsiteX1" fmla="*/ 0 w 8815"/>
              <a:gd name="connsiteY1" fmla="*/ 13743 h 13743"/>
              <a:gd name="connsiteX2" fmla="*/ 1311 w 8815"/>
              <a:gd name="connsiteY2" fmla="*/ 0 h 13743"/>
              <a:gd name="connsiteX3" fmla="*/ 6148 w 8815"/>
              <a:gd name="connsiteY3" fmla="*/ 163 h 13743"/>
              <a:gd name="connsiteX4" fmla="*/ 8815 w 8815"/>
              <a:gd name="connsiteY4" fmla="*/ 13742 h 13743"/>
              <a:gd name="connsiteX0" fmla="*/ 11244 w 11244"/>
              <a:gd name="connsiteY0" fmla="*/ 9999 h 10000"/>
              <a:gd name="connsiteX1" fmla="*/ 1244 w 11244"/>
              <a:gd name="connsiteY1" fmla="*/ 10000 h 10000"/>
              <a:gd name="connsiteX2" fmla="*/ 0 w 11244"/>
              <a:gd name="connsiteY2" fmla="*/ 0 h 10000"/>
              <a:gd name="connsiteX3" fmla="*/ 8218 w 11244"/>
              <a:gd name="connsiteY3" fmla="*/ 119 h 10000"/>
              <a:gd name="connsiteX4" fmla="*/ 11244 w 11244"/>
              <a:gd name="connsiteY4" fmla="*/ 999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4" h="10000">
                <a:moveTo>
                  <a:pt x="11244" y="9999"/>
                </a:moveTo>
                <a:lnTo>
                  <a:pt x="1244" y="10000"/>
                </a:lnTo>
                <a:lnTo>
                  <a:pt x="0" y="0"/>
                </a:lnTo>
                <a:lnTo>
                  <a:pt x="8218" y="119"/>
                </a:lnTo>
                <a:lnTo>
                  <a:pt x="11244" y="9999"/>
                </a:lnTo>
                <a:close/>
              </a:path>
            </a:pathLst>
          </a:custGeom>
          <a:gradFill flip="none" rotWithShape="1">
            <a:gsLst>
              <a:gs pos="50000">
                <a:srgbClr val="A3A3A3"/>
              </a:gs>
              <a:gs pos="0">
                <a:srgbClr val="686763"/>
              </a:gs>
            </a:gsLst>
            <a:lin ang="19800000" scaled="0"/>
            <a:tileRect/>
          </a:gradFill>
          <a:ln w="9525">
            <a:noFill/>
            <a:round/>
            <a:headEnd/>
            <a:tailEnd/>
          </a:ln>
        </p:spPr>
        <p:txBody>
          <a:bodyPr vert="horz" wrap="square" lIns="91430" tIns="45718" rIns="91430" bIns="45718" numCol="1" anchor="t" anchorCtr="0" compatLnSpc="1">
            <a:prstTxWarp prst="textNoShape">
              <a:avLst/>
            </a:prstTxWarp>
          </a:bodyPr>
          <a:lstStyle/>
          <a:p>
            <a:pPr defTabSz="685182">
              <a:defRPr/>
            </a:pPr>
            <a:endParaRPr lang="en-US" sz="1100" kern="0" dirty="0">
              <a:solidFill>
                <a:srgbClr val="2C2C2C"/>
              </a:solidFill>
              <a:cs typeface="Arial"/>
            </a:endParaRPr>
          </a:p>
        </p:txBody>
      </p:sp>
      <p:sp>
        <p:nvSpPr>
          <p:cNvPr id="105" name="Chevron 104"/>
          <p:cNvSpPr/>
          <p:nvPr/>
        </p:nvSpPr>
        <p:spPr>
          <a:xfrm>
            <a:off x="1206189" y="1656685"/>
            <a:ext cx="142843" cy="249851"/>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defTabSz="914286"/>
            <a:endParaRPr lang="en-US" sz="1600" dirty="0">
              <a:solidFill>
                <a:srgbClr val="2C2C2C"/>
              </a:solidFill>
            </a:endParaRPr>
          </a:p>
        </p:txBody>
      </p:sp>
      <p:sp>
        <p:nvSpPr>
          <p:cNvPr id="106" name="Chevron 105"/>
          <p:cNvSpPr/>
          <p:nvPr/>
        </p:nvSpPr>
        <p:spPr>
          <a:xfrm>
            <a:off x="1053789" y="1656685"/>
            <a:ext cx="142843" cy="249851"/>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defTabSz="914286"/>
            <a:endParaRPr lang="en-US" sz="1600" dirty="0">
              <a:solidFill>
                <a:srgbClr val="2C2C2C"/>
              </a:solidFill>
            </a:endParaRPr>
          </a:p>
        </p:txBody>
      </p:sp>
      <p:grpSp>
        <p:nvGrpSpPr>
          <p:cNvPr id="109" name="Group 108"/>
          <p:cNvGrpSpPr/>
          <p:nvPr/>
        </p:nvGrpSpPr>
        <p:grpSpPr>
          <a:xfrm>
            <a:off x="2923345" y="5827671"/>
            <a:ext cx="617907" cy="340244"/>
            <a:chOff x="6767154" y="4631126"/>
            <a:chExt cx="546814" cy="301094"/>
          </a:xfrm>
        </p:grpSpPr>
        <p:pic>
          <p:nvPicPr>
            <p:cNvPr id="138" name="Picture 150" descr="ICON_VM_basic_label_Q308"/>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6767154" y="4631126"/>
              <a:ext cx="252330" cy="292883"/>
            </a:xfrm>
            <a:prstGeom prst="rect">
              <a:avLst/>
            </a:prstGeom>
            <a:noFill/>
            <a:ln>
              <a:noFill/>
            </a:ln>
          </p:spPr>
        </p:pic>
        <p:pic>
          <p:nvPicPr>
            <p:cNvPr id="139" name="Picture 150" descr="ICON_VM_basic_label_Q308"/>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7061638" y="4639337"/>
              <a:ext cx="252330" cy="292883"/>
            </a:xfrm>
            <a:prstGeom prst="rect">
              <a:avLst/>
            </a:prstGeom>
            <a:noFill/>
            <a:ln>
              <a:noFill/>
            </a:ln>
          </p:spPr>
        </p:pic>
      </p:grpSp>
      <p:cxnSp>
        <p:nvCxnSpPr>
          <p:cNvPr id="144" name="Straight Connector 143"/>
          <p:cNvCxnSpPr/>
          <p:nvPr/>
        </p:nvCxnSpPr>
        <p:spPr>
          <a:xfrm>
            <a:off x="1905595" y="4942144"/>
            <a:ext cx="0" cy="702328"/>
          </a:xfrm>
          <a:prstGeom prst="line">
            <a:avLst/>
          </a:prstGeom>
          <a:solidFill>
            <a:srgbClr val="0183B7"/>
          </a:solidFill>
          <a:ln w="28575" cap="flat" cmpd="sng" algn="ctr">
            <a:solidFill>
              <a:srgbClr val="414141"/>
            </a:solidFill>
            <a:prstDash val="solid"/>
            <a:round/>
            <a:headEnd type="none" w="med" len="med"/>
            <a:tailEnd type="none" w="med" len="med"/>
          </a:ln>
          <a:effectLst/>
        </p:spPr>
      </p:cxnSp>
      <p:cxnSp>
        <p:nvCxnSpPr>
          <p:cNvPr id="169" name="Straight Connector 168"/>
          <p:cNvCxnSpPr/>
          <p:nvPr/>
        </p:nvCxnSpPr>
        <p:spPr>
          <a:xfrm>
            <a:off x="2601571" y="4942150"/>
            <a:ext cx="0" cy="666751"/>
          </a:xfrm>
          <a:prstGeom prst="line">
            <a:avLst/>
          </a:prstGeom>
          <a:solidFill>
            <a:srgbClr val="0183B7"/>
          </a:solidFill>
          <a:ln w="28575" cap="flat" cmpd="sng" algn="ctr">
            <a:solidFill>
              <a:srgbClr val="414141"/>
            </a:solidFill>
            <a:prstDash val="solid"/>
            <a:round/>
            <a:headEnd type="none" w="med" len="med"/>
            <a:tailEnd type="none" w="med" len="med"/>
          </a:ln>
          <a:effectLst/>
        </p:spPr>
      </p:cxnSp>
      <p:pic>
        <p:nvPicPr>
          <p:cNvPr id="112" name="Picture 18" descr="\\MV-FS\Projects\Cisco\References\Brand Assets\Kubrick Icons\Device Icons\Device_file_server_3129_default_256.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308104" y="5558052"/>
            <a:ext cx="557128" cy="557128"/>
          </a:xfrm>
          <a:prstGeom prst="rect">
            <a:avLst/>
          </a:prstGeom>
          <a:noFill/>
        </p:spPr>
      </p:pic>
      <p:grpSp>
        <p:nvGrpSpPr>
          <p:cNvPr id="146" name="Group 157"/>
          <p:cNvGrpSpPr>
            <a:grpSpLocks noChangeAspect="1"/>
          </p:cNvGrpSpPr>
          <p:nvPr/>
        </p:nvGrpSpPr>
        <p:grpSpPr>
          <a:xfrm>
            <a:off x="1506647" y="5590999"/>
            <a:ext cx="740184" cy="459300"/>
            <a:chOff x="13636625" y="1373188"/>
            <a:chExt cx="1330325" cy="825500"/>
          </a:xfrm>
          <a:solidFill>
            <a:schemeClr val="tx1"/>
          </a:solidFill>
        </p:grpSpPr>
        <p:sp>
          <p:nvSpPr>
            <p:cNvPr id="147" name="Rectangle 17"/>
            <p:cNvSpPr>
              <a:spLocks noChangeArrowheads="1"/>
            </p:cNvSpPr>
            <p:nvPr/>
          </p:nvSpPr>
          <p:spPr bwMode="auto">
            <a:xfrm>
              <a:off x="13636625" y="1373188"/>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48" name="Rectangle 18"/>
            <p:cNvSpPr>
              <a:spLocks noChangeArrowheads="1"/>
            </p:cNvSpPr>
            <p:nvPr/>
          </p:nvSpPr>
          <p:spPr bwMode="auto">
            <a:xfrm>
              <a:off x="14100175" y="1373188"/>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49" name="Rectangle 19"/>
            <p:cNvSpPr>
              <a:spLocks noChangeArrowheads="1"/>
            </p:cNvSpPr>
            <p:nvPr/>
          </p:nvSpPr>
          <p:spPr bwMode="auto">
            <a:xfrm>
              <a:off x="14560550" y="1373188"/>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0" name="Rectangle 20"/>
            <p:cNvSpPr>
              <a:spLocks noChangeArrowheads="1"/>
            </p:cNvSpPr>
            <p:nvPr/>
          </p:nvSpPr>
          <p:spPr bwMode="auto">
            <a:xfrm>
              <a:off x="13868400" y="151923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1" name="Rectangle 21"/>
            <p:cNvSpPr>
              <a:spLocks noChangeArrowheads="1"/>
            </p:cNvSpPr>
            <p:nvPr/>
          </p:nvSpPr>
          <p:spPr bwMode="auto">
            <a:xfrm>
              <a:off x="14328775" y="151923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2" name="Rectangle 22"/>
            <p:cNvSpPr>
              <a:spLocks noChangeArrowheads="1"/>
            </p:cNvSpPr>
            <p:nvPr/>
          </p:nvSpPr>
          <p:spPr bwMode="auto">
            <a:xfrm>
              <a:off x="13636625" y="1519238"/>
              <a:ext cx="174625"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3" name="Rectangle 23"/>
            <p:cNvSpPr>
              <a:spLocks noChangeArrowheads="1"/>
            </p:cNvSpPr>
            <p:nvPr/>
          </p:nvSpPr>
          <p:spPr bwMode="auto">
            <a:xfrm>
              <a:off x="14792325" y="1519238"/>
              <a:ext cx="174625"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4" name="Rectangle 24"/>
            <p:cNvSpPr>
              <a:spLocks noChangeArrowheads="1"/>
            </p:cNvSpPr>
            <p:nvPr/>
          </p:nvSpPr>
          <p:spPr bwMode="auto">
            <a:xfrm>
              <a:off x="13636625" y="166528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5" name="Rectangle 25"/>
            <p:cNvSpPr>
              <a:spLocks noChangeArrowheads="1"/>
            </p:cNvSpPr>
            <p:nvPr/>
          </p:nvSpPr>
          <p:spPr bwMode="auto">
            <a:xfrm>
              <a:off x="14100175" y="166528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6" name="Rectangle 26"/>
            <p:cNvSpPr>
              <a:spLocks noChangeArrowheads="1"/>
            </p:cNvSpPr>
            <p:nvPr/>
          </p:nvSpPr>
          <p:spPr bwMode="auto">
            <a:xfrm>
              <a:off x="14560550" y="166528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7" name="Rectangle 27"/>
            <p:cNvSpPr>
              <a:spLocks noChangeArrowheads="1"/>
            </p:cNvSpPr>
            <p:nvPr/>
          </p:nvSpPr>
          <p:spPr bwMode="auto">
            <a:xfrm>
              <a:off x="13868400" y="181451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8" name="Rectangle 28"/>
            <p:cNvSpPr>
              <a:spLocks noChangeArrowheads="1"/>
            </p:cNvSpPr>
            <p:nvPr/>
          </p:nvSpPr>
          <p:spPr bwMode="auto">
            <a:xfrm>
              <a:off x="14328775" y="181451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9" name="Rectangle 29"/>
            <p:cNvSpPr>
              <a:spLocks noChangeArrowheads="1"/>
            </p:cNvSpPr>
            <p:nvPr/>
          </p:nvSpPr>
          <p:spPr bwMode="auto">
            <a:xfrm>
              <a:off x="13636625" y="1814513"/>
              <a:ext cx="174625"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60" name="Rectangle 30"/>
            <p:cNvSpPr>
              <a:spLocks noChangeArrowheads="1"/>
            </p:cNvSpPr>
            <p:nvPr/>
          </p:nvSpPr>
          <p:spPr bwMode="auto">
            <a:xfrm>
              <a:off x="14792325" y="1814513"/>
              <a:ext cx="174625"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61" name="Rectangle 31"/>
            <p:cNvSpPr>
              <a:spLocks noChangeArrowheads="1"/>
            </p:cNvSpPr>
            <p:nvPr/>
          </p:nvSpPr>
          <p:spPr bwMode="auto">
            <a:xfrm>
              <a:off x="13636625" y="196056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62" name="Rectangle 32"/>
            <p:cNvSpPr>
              <a:spLocks noChangeArrowheads="1"/>
            </p:cNvSpPr>
            <p:nvPr/>
          </p:nvSpPr>
          <p:spPr bwMode="auto">
            <a:xfrm>
              <a:off x="14100175" y="196056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63" name="Rectangle 33"/>
            <p:cNvSpPr>
              <a:spLocks noChangeArrowheads="1"/>
            </p:cNvSpPr>
            <p:nvPr/>
          </p:nvSpPr>
          <p:spPr bwMode="auto">
            <a:xfrm>
              <a:off x="14560550" y="196056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64" name="Rectangle 34"/>
            <p:cNvSpPr>
              <a:spLocks noChangeArrowheads="1"/>
            </p:cNvSpPr>
            <p:nvPr/>
          </p:nvSpPr>
          <p:spPr bwMode="auto">
            <a:xfrm>
              <a:off x="13868400" y="2106613"/>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65" name="Rectangle 35"/>
            <p:cNvSpPr>
              <a:spLocks noChangeArrowheads="1"/>
            </p:cNvSpPr>
            <p:nvPr/>
          </p:nvSpPr>
          <p:spPr bwMode="auto">
            <a:xfrm>
              <a:off x="14328775" y="2106613"/>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66" name="Rectangle 36"/>
            <p:cNvSpPr>
              <a:spLocks noChangeArrowheads="1"/>
            </p:cNvSpPr>
            <p:nvPr/>
          </p:nvSpPr>
          <p:spPr bwMode="auto">
            <a:xfrm>
              <a:off x="13636625" y="2106613"/>
              <a:ext cx="174625"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67" name="Rectangle 37"/>
            <p:cNvSpPr>
              <a:spLocks noChangeArrowheads="1"/>
            </p:cNvSpPr>
            <p:nvPr/>
          </p:nvSpPr>
          <p:spPr bwMode="auto">
            <a:xfrm>
              <a:off x="14792325" y="2106613"/>
              <a:ext cx="174625"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grpSp>
      <p:cxnSp>
        <p:nvCxnSpPr>
          <p:cNvPr id="172" name="Straight Connector 171"/>
          <p:cNvCxnSpPr/>
          <p:nvPr/>
        </p:nvCxnSpPr>
        <p:spPr>
          <a:xfrm>
            <a:off x="3120155" y="4942150"/>
            <a:ext cx="0" cy="666751"/>
          </a:xfrm>
          <a:prstGeom prst="line">
            <a:avLst/>
          </a:prstGeom>
          <a:solidFill>
            <a:srgbClr val="0183B7"/>
          </a:solidFill>
          <a:ln w="19050" cap="flat" cmpd="sng" algn="ctr">
            <a:solidFill>
              <a:srgbClr val="414141"/>
            </a:solidFill>
            <a:prstDash val="solid"/>
            <a:round/>
            <a:headEnd type="none" w="med" len="med"/>
            <a:tailEnd type="none" w="med" len="med"/>
          </a:ln>
          <a:effectLst/>
        </p:spPr>
      </p:cxnSp>
      <p:pic>
        <p:nvPicPr>
          <p:cNvPr id="173" name="Picture 18" descr="\\MV-FS\Projects\Cisco\References\Brand Assets\Kubrick Icons\Device Icons\Device_file_server_3129_default_256.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843929" y="5096051"/>
            <a:ext cx="557128" cy="557128"/>
          </a:xfrm>
          <a:prstGeom prst="rect">
            <a:avLst/>
          </a:prstGeom>
          <a:noFill/>
        </p:spPr>
      </p:pic>
      <p:sp>
        <p:nvSpPr>
          <p:cNvPr id="174" name="Rounded Rectangle 173"/>
          <p:cNvSpPr/>
          <p:nvPr/>
        </p:nvSpPr>
        <p:spPr>
          <a:xfrm>
            <a:off x="2748569" y="5270683"/>
            <a:ext cx="803471" cy="211452"/>
          </a:xfrm>
          <a:prstGeom prst="roundRect">
            <a:avLst/>
          </a:prstGeom>
          <a:gradFill flip="none" rotWithShape="1">
            <a:gsLst>
              <a:gs pos="833">
                <a:srgbClr val="3C86EC">
                  <a:lumMod val="46000"/>
                </a:srgbClr>
              </a:gs>
              <a:gs pos="100000">
                <a:srgbClr val="3C86EC"/>
              </a:gs>
              <a:gs pos="47000">
                <a:srgbClr val="3C86EC">
                  <a:lumMod val="81000"/>
                </a:srgbClr>
              </a:gs>
            </a:gsLst>
            <a:lin ang="16200000" scaled="1"/>
            <a:tileRect/>
          </a:gradFill>
          <a:ln w="25400" cap="flat" cmpd="sng" algn="ctr">
            <a:noFill/>
            <a:prstDash val="solid"/>
          </a:ln>
          <a:effectLst>
            <a:outerShdw blurRad="635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32475" tIns="94382" rIns="132475" bIns="94382" numCol="1" spcCol="1271" anchor="ctr" anchorCtr="0">
            <a:noAutofit/>
          </a:bodyPr>
          <a:lstStyle/>
          <a:p>
            <a:pPr algn="ctr" defTabSz="888630">
              <a:lnSpc>
                <a:spcPct val="90000"/>
              </a:lnSpc>
              <a:spcBef>
                <a:spcPct val="0"/>
              </a:spcBef>
              <a:spcAft>
                <a:spcPct val="35000"/>
              </a:spcAft>
            </a:pPr>
            <a:r>
              <a:rPr lang="en-US" sz="1200" dirty="0">
                <a:solidFill>
                  <a:srgbClr val="FFFFFF"/>
                </a:solidFill>
                <a:latin typeface="CiscoSans"/>
                <a:cs typeface="CiscoSans"/>
              </a:rPr>
              <a:t>N1Kv</a:t>
            </a:r>
          </a:p>
        </p:txBody>
      </p:sp>
      <p:pic>
        <p:nvPicPr>
          <p:cNvPr id="141" name="Picture 140" descr="0046 8 slo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02305" y="4691484"/>
            <a:ext cx="1053763" cy="1209829"/>
          </a:xfrm>
          <a:prstGeom prst="rect">
            <a:avLst/>
          </a:prstGeom>
        </p:spPr>
      </p:pic>
      <p:sp>
        <p:nvSpPr>
          <p:cNvPr id="186" name="TextBox 185"/>
          <p:cNvSpPr txBox="1"/>
          <p:nvPr/>
        </p:nvSpPr>
        <p:spPr>
          <a:xfrm>
            <a:off x="3587030" y="4536500"/>
            <a:ext cx="1142743" cy="377669"/>
          </a:xfrm>
          <a:prstGeom prst="rect">
            <a:avLst/>
          </a:prstGeom>
          <a:noFill/>
        </p:spPr>
        <p:txBody>
          <a:bodyPr wrap="square" lIns="51428" tIns="25718" rIns="51428" bIns="25718" rtlCol="0">
            <a:spAutoFit/>
          </a:bodyPr>
          <a:lstStyle/>
          <a:p>
            <a:pPr defTabSz="513914">
              <a:lnSpc>
                <a:spcPct val="80000"/>
              </a:lnSpc>
              <a:defRPr/>
            </a:pPr>
            <a:r>
              <a:rPr lang="en-US" sz="1500" dirty="0">
                <a:solidFill>
                  <a:srgbClr val="2C2C2C"/>
                </a:solidFill>
              </a:rPr>
              <a:t>Nexus 9000</a:t>
            </a:r>
          </a:p>
          <a:p>
            <a:pPr defTabSz="513914">
              <a:lnSpc>
                <a:spcPct val="80000"/>
              </a:lnSpc>
              <a:defRPr/>
            </a:pPr>
            <a:endParaRPr lang="en-US" sz="1100" kern="0" dirty="0">
              <a:solidFill>
                <a:srgbClr val="2C2C2C"/>
              </a:solidFill>
              <a:latin typeface="CiscoSans"/>
              <a:cs typeface="CiscoSans"/>
            </a:endParaRPr>
          </a:p>
        </p:txBody>
      </p:sp>
      <p:pic>
        <p:nvPicPr>
          <p:cNvPr id="86" name="Picture 8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50573" y="4848655"/>
            <a:ext cx="804567" cy="117240"/>
          </a:xfrm>
          <a:prstGeom prst="rect">
            <a:avLst/>
          </a:prstGeom>
          <a:effectLst>
            <a:outerShdw blurRad="50800" dist="38100" algn="l" rotWithShape="0">
              <a:prstClr val="black">
                <a:alpha val="10000"/>
              </a:prstClr>
            </a:outerShdw>
          </a:effectLst>
        </p:spPr>
      </p:pic>
      <p:pic>
        <p:nvPicPr>
          <p:cNvPr id="88" name="Picture 8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92411" y="4845153"/>
            <a:ext cx="804567" cy="117240"/>
          </a:xfrm>
          <a:prstGeom prst="rect">
            <a:avLst/>
          </a:prstGeom>
          <a:effectLst>
            <a:outerShdw blurRad="50800" dist="38100" algn="l" rotWithShape="0">
              <a:prstClr val="black">
                <a:alpha val="10000"/>
              </a:prstClr>
            </a:outerShdw>
          </a:effectLst>
        </p:spPr>
      </p:pic>
      <p:pic>
        <p:nvPicPr>
          <p:cNvPr id="191" name="Picture 190" descr="5037_tor1.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00081" y="3984754"/>
            <a:ext cx="930360" cy="683617"/>
          </a:xfrm>
          <a:prstGeom prst="rect">
            <a:avLst/>
          </a:prstGeom>
        </p:spPr>
      </p:pic>
      <p:sp>
        <p:nvSpPr>
          <p:cNvPr id="95" name="Rectangle 94"/>
          <p:cNvSpPr/>
          <p:nvPr/>
        </p:nvSpPr>
        <p:spPr>
          <a:xfrm>
            <a:off x="9669022" y="2146605"/>
            <a:ext cx="2279372" cy="760187"/>
          </a:xfrm>
          <a:prstGeom prst="rect">
            <a:avLst/>
          </a:prstGeom>
          <a:noFill/>
        </p:spPr>
        <p:txBody>
          <a:bodyPr wrap="square" lIns="121885" tIns="60942" rIns="121885" bIns="60942">
            <a:spAutoFit/>
          </a:bodyPr>
          <a:lstStyle/>
          <a:p>
            <a:pPr algn="r" defTabSz="684690">
              <a:lnSpc>
                <a:spcPct val="85000"/>
              </a:lnSpc>
              <a:spcBef>
                <a:spcPts val="800"/>
              </a:spcBef>
            </a:pPr>
            <a:r>
              <a:rPr lang="en-US" sz="2400" dirty="0">
                <a:solidFill>
                  <a:srgbClr val="00A3E0">
                    <a:lumMod val="75000"/>
                  </a:srgbClr>
                </a:solidFill>
              </a:rPr>
              <a:t>ACI</a:t>
            </a:r>
            <a:br>
              <a:rPr lang="en-US" sz="2400" dirty="0">
                <a:solidFill>
                  <a:srgbClr val="00A3E0">
                    <a:lumMod val="75000"/>
                  </a:srgbClr>
                </a:solidFill>
              </a:rPr>
            </a:br>
            <a:r>
              <a:rPr lang="en-US" sz="2400" dirty="0">
                <a:solidFill>
                  <a:srgbClr val="00A3E0">
                    <a:lumMod val="75000"/>
                  </a:srgbClr>
                </a:solidFill>
              </a:rPr>
              <a:t>Fabric</a:t>
            </a:r>
          </a:p>
        </p:txBody>
      </p:sp>
      <p:grpSp>
        <p:nvGrpSpPr>
          <p:cNvPr id="113" name="Group 112"/>
          <p:cNvGrpSpPr/>
          <p:nvPr/>
        </p:nvGrpSpPr>
        <p:grpSpPr>
          <a:xfrm>
            <a:off x="8399727" y="2360646"/>
            <a:ext cx="3582375" cy="2618031"/>
            <a:chOff x="412191" y="2117734"/>
            <a:chExt cx="6242275" cy="4040608"/>
          </a:xfrm>
        </p:grpSpPr>
        <p:grpSp>
          <p:nvGrpSpPr>
            <p:cNvPr id="116" name="Group 115"/>
            <p:cNvGrpSpPr/>
            <p:nvPr/>
          </p:nvGrpSpPr>
          <p:grpSpPr>
            <a:xfrm>
              <a:off x="1927249" y="2117734"/>
              <a:ext cx="3347350" cy="4040608"/>
              <a:chOff x="6840674" y="1816052"/>
              <a:chExt cx="2872819" cy="3467799"/>
            </a:xfrm>
          </p:grpSpPr>
          <p:sp>
            <p:nvSpPr>
              <p:cNvPr id="207" name="Rounded Rectangle 532"/>
              <p:cNvSpPr/>
              <p:nvPr/>
            </p:nvSpPr>
            <p:spPr>
              <a:xfrm rot="2700000">
                <a:off x="6840674" y="2411032"/>
                <a:ext cx="2872819" cy="2872819"/>
              </a:xfrm>
              <a:custGeom>
                <a:avLst/>
                <a:gdLst/>
                <a:ahLst/>
                <a:cxnLst/>
                <a:rect l="l" t="t" r="r" b="b"/>
                <a:pathLst>
                  <a:path w="2872819" h="2872819">
                    <a:moveTo>
                      <a:pt x="1597" y="162941"/>
                    </a:moveTo>
                    <a:lnTo>
                      <a:pt x="1597" y="1099696"/>
                    </a:lnTo>
                    <a:cubicBezTo>
                      <a:pt x="1597" y="1138339"/>
                      <a:pt x="32923" y="1169665"/>
                      <a:pt x="71566" y="1169665"/>
                    </a:cubicBezTo>
                    <a:lnTo>
                      <a:pt x="1108169" y="1169665"/>
                    </a:lnTo>
                    <a:cubicBezTo>
                      <a:pt x="1146812" y="1169665"/>
                      <a:pt x="1178138" y="1138339"/>
                      <a:pt x="1178138" y="1099696"/>
                    </a:cubicBezTo>
                    <a:lnTo>
                      <a:pt x="1178138" y="63093"/>
                    </a:lnTo>
                    <a:cubicBezTo>
                      <a:pt x="1178139" y="34974"/>
                      <a:pt x="1161552" y="10730"/>
                      <a:pt x="1137448" y="1"/>
                    </a:cubicBezTo>
                    <a:lnTo>
                      <a:pt x="2701973" y="0"/>
                    </a:lnTo>
                    <a:cubicBezTo>
                      <a:pt x="2796329" y="0"/>
                      <a:pt x="2872819" y="76491"/>
                      <a:pt x="2872819" y="170847"/>
                    </a:cubicBezTo>
                    <a:lnTo>
                      <a:pt x="2872819" y="2701972"/>
                    </a:lnTo>
                    <a:cubicBezTo>
                      <a:pt x="2872820" y="2796328"/>
                      <a:pt x="2796329" y="2872819"/>
                      <a:pt x="2701972" y="2872819"/>
                    </a:cubicBezTo>
                    <a:lnTo>
                      <a:pt x="170848" y="2872819"/>
                    </a:lnTo>
                    <a:cubicBezTo>
                      <a:pt x="76492" y="2872819"/>
                      <a:pt x="0" y="2796328"/>
                      <a:pt x="1" y="2701972"/>
                    </a:cubicBezTo>
                    <a:lnTo>
                      <a:pt x="0" y="170847"/>
                    </a:lnTo>
                    <a:close/>
                  </a:path>
                </a:pathLst>
              </a:custGeom>
              <a:gradFill flip="none" rotWithShape="1">
                <a:gsLst>
                  <a:gs pos="41000">
                    <a:srgbClr val="706D6D">
                      <a:alpha val="0"/>
                    </a:srgbClr>
                  </a:gs>
                  <a:gs pos="100000">
                    <a:srgbClr val="EAB430">
                      <a:lumMod val="50000"/>
                    </a:srgbClr>
                  </a:gs>
                </a:gsLst>
                <a:lin ang="13500000" scaled="0"/>
                <a:tileRect/>
              </a:gradFill>
              <a:ln w="12700" cap="flat" cmpd="sng" algn="ctr">
                <a:noFill/>
                <a:prstDash val="solid"/>
                <a:miter lim="800000"/>
              </a:ln>
              <a:effectLst>
                <a:softEdge rad="0"/>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718">
                  <a:defRPr/>
                </a:pPr>
                <a:endParaRPr lang="en-US" sz="1500" kern="0">
                  <a:solidFill>
                    <a:srgbClr val="E7E6E6"/>
                  </a:solidFill>
                  <a:latin typeface="Arial"/>
                  <a:cs typeface="Arial"/>
                </a:endParaRPr>
              </a:p>
            </p:txBody>
          </p:sp>
          <p:grpSp>
            <p:nvGrpSpPr>
              <p:cNvPr id="210" name="Group 209"/>
              <p:cNvGrpSpPr/>
              <p:nvPr/>
            </p:nvGrpSpPr>
            <p:grpSpPr>
              <a:xfrm>
                <a:off x="7425640" y="1816052"/>
                <a:ext cx="1553548" cy="1579932"/>
                <a:chOff x="4869178" y="1646465"/>
                <a:chExt cx="1553548" cy="1579932"/>
              </a:xfrm>
            </p:grpSpPr>
            <p:sp>
              <p:nvSpPr>
                <p:cNvPr id="212" name="Rounded Rectangle 211"/>
                <p:cNvSpPr/>
                <p:nvPr/>
              </p:nvSpPr>
              <p:spPr>
                <a:xfrm rot="2700000">
                  <a:off x="5003455" y="1814788"/>
                  <a:ext cx="1319770" cy="1319770"/>
                </a:xfrm>
                <a:prstGeom prst="roundRect">
                  <a:avLst>
                    <a:gd name="adj" fmla="val 5947"/>
                  </a:avLst>
                </a:prstGeom>
                <a:gradFill flip="none" rotWithShape="1">
                  <a:gsLst>
                    <a:gs pos="100000">
                      <a:srgbClr val="706D6D">
                        <a:alpha val="0"/>
                      </a:srgbClr>
                    </a:gs>
                    <a:gs pos="2083">
                      <a:srgbClr val="EAB430">
                        <a:lumMod val="50000"/>
                      </a:srgbClr>
                    </a:gs>
                  </a:gsLst>
                  <a:path path="shape">
                    <a:fillToRect l="50000" t="50000" r="50000" b="50000"/>
                  </a:path>
                  <a:tileRect/>
                </a:gra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718">
                    <a:defRPr/>
                  </a:pPr>
                  <a:endParaRPr lang="en-US" sz="1500" kern="0">
                    <a:solidFill>
                      <a:srgbClr val="E7E6E6"/>
                    </a:solidFill>
                    <a:latin typeface="Arial"/>
                    <a:cs typeface="Arial"/>
                  </a:endParaRPr>
                </a:p>
              </p:txBody>
            </p:sp>
            <p:grpSp>
              <p:nvGrpSpPr>
                <p:cNvPr id="214" name="Group 213"/>
                <p:cNvGrpSpPr/>
                <p:nvPr/>
              </p:nvGrpSpPr>
              <p:grpSpPr>
                <a:xfrm>
                  <a:off x="5041753" y="1904236"/>
                  <a:ext cx="1278465" cy="1176541"/>
                  <a:chOff x="5041753" y="1904236"/>
                  <a:chExt cx="1278465" cy="1176541"/>
                </a:xfrm>
              </p:grpSpPr>
              <p:sp>
                <p:nvSpPr>
                  <p:cNvPr id="222" name="Rounded Rectangle 221"/>
                  <p:cNvSpPr/>
                  <p:nvPr/>
                </p:nvSpPr>
                <p:spPr>
                  <a:xfrm rot="2700000">
                    <a:off x="5092715" y="1853274"/>
                    <a:ext cx="1176541" cy="1278465"/>
                  </a:xfrm>
                  <a:prstGeom prst="roundRect">
                    <a:avLst>
                      <a:gd name="adj" fmla="val 5947"/>
                    </a:avLst>
                  </a:prstGeom>
                  <a:gradFill flip="none" rotWithShape="1">
                    <a:gsLst>
                      <a:gs pos="89000">
                        <a:srgbClr val="706D6D">
                          <a:alpha val="0"/>
                        </a:srgbClr>
                      </a:gs>
                      <a:gs pos="100000">
                        <a:srgbClr val="EAB430">
                          <a:lumMod val="50000"/>
                        </a:srgbClr>
                      </a:gs>
                    </a:gsLst>
                    <a:path path="shape">
                      <a:fillToRect l="50000" t="50000" r="50000" b="50000"/>
                    </a:path>
                    <a:tileRect/>
                  </a:gra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718">
                      <a:defRPr/>
                    </a:pPr>
                    <a:endParaRPr lang="en-US" sz="1500" kern="0">
                      <a:solidFill>
                        <a:srgbClr val="E7E6E6"/>
                      </a:solidFill>
                      <a:latin typeface="Arial"/>
                      <a:cs typeface="Arial"/>
                    </a:endParaRPr>
                  </a:p>
                </p:txBody>
              </p:sp>
              <p:sp>
                <p:nvSpPr>
                  <p:cNvPr id="223" name="Rounded Rectangle 222"/>
                  <p:cNvSpPr/>
                  <p:nvPr/>
                </p:nvSpPr>
                <p:spPr>
                  <a:xfrm rot="2700000">
                    <a:off x="5282468" y="2056023"/>
                    <a:ext cx="837299" cy="837300"/>
                  </a:xfrm>
                  <a:prstGeom prst="roundRect">
                    <a:avLst>
                      <a:gd name="adj" fmla="val 5947"/>
                    </a:avLst>
                  </a:prstGeom>
                  <a:gradFill flip="none" rotWithShape="1">
                    <a:gsLst>
                      <a:gs pos="0">
                        <a:srgbClr val="EAB430">
                          <a:alpha val="90000"/>
                        </a:srgbClr>
                      </a:gs>
                      <a:gs pos="100000">
                        <a:srgbClr val="EAB430">
                          <a:lumMod val="50000"/>
                          <a:alpha val="90000"/>
                        </a:srgbClr>
                      </a:gs>
                    </a:gsLst>
                    <a:lin ang="2700000" scaled="1"/>
                    <a:tileRect/>
                  </a:gradFill>
                  <a:ln w="76200" cap="flat" cmpd="sng" algn="ctr">
                    <a:gradFill>
                      <a:gsLst>
                        <a:gs pos="0">
                          <a:srgbClr val="EAB430">
                            <a:lumMod val="60000"/>
                            <a:lumOff val="40000"/>
                          </a:srgbClr>
                        </a:gs>
                        <a:gs pos="100000">
                          <a:srgbClr val="EAB430">
                            <a:lumMod val="75000"/>
                          </a:srgbClr>
                        </a:gs>
                      </a:gsLst>
                      <a:lin ang="5400000" scaled="0"/>
                    </a:gra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718">
                      <a:defRPr/>
                    </a:pPr>
                    <a:endParaRPr lang="en-US" sz="1500" kern="0">
                      <a:solidFill>
                        <a:srgbClr val="E7E6E6"/>
                      </a:solidFill>
                      <a:latin typeface="Arial"/>
                      <a:cs typeface="Arial"/>
                    </a:endParaRPr>
                  </a:p>
                </p:txBody>
              </p:sp>
            </p:grpSp>
            <p:sp>
              <p:nvSpPr>
                <p:cNvPr id="215" name="Rectangle 214"/>
                <p:cNvSpPr/>
                <p:nvPr/>
              </p:nvSpPr>
              <p:spPr>
                <a:xfrm>
                  <a:off x="5278534" y="2269139"/>
                  <a:ext cx="845173" cy="366908"/>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718">
                    <a:defRPr/>
                  </a:pPr>
                  <a:r>
                    <a:rPr lang="en-US" sz="1200" b="1" kern="0" dirty="0">
                      <a:solidFill>
                        <a:srgbClr val="5E460A"/>
                      </a:solidFill>
                      <a:effectLst>
                        <a:innerShdw blurRad="63500" dist="50800" dir="16200000">
                          <a:prstClr val="black">
                            <a:alpha val="50000"/>
                          </a:prstClr>
                        </a:innerShdw>
                      </a:effectLst>
                    </a:rPr>
                    <a:t>APIC </a:t>
                  </a:r>
                </a:p>
              </p:txBody>
            </p:sp>
            <p:pic>
              <p:nvPicPr>
                <p:cNvPr id="216" name="Picture 21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70094" y="1646465"/>
                  <a:ext cx="262045" cy="304653"/>
                </a:xfrm>
                <a:prstGeom prst="rect">
                  <a:avLst/>
                </a:prstGeom>
                <a:noFill/>
                <a:ln>
                  <a:noFill/>
                </a:ln>
                <a:effectLst>
                  <a:outerShdw blurRad="25400" dist="254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7" name="Freeform 216"/>
                <p:cNvSpPr>
                  <a:spLocks noEditPoints="1"/>
                </p:cNvSpPr>
                <p:nvPr/>
              </p:nvSpPr>
              <p:spPr bwMode="auto">
                <a:xfrm>
                  <a:off x="4869178" y="2359129"/>
                  <a:ext cx="387172" cy="191853"/>
                </a:xfrm>
                <a:custGeom>
                  <a:avLst/>
                  <a:gdLst>
                    <a:gd name="T0" fmla="*/ 260 w 520"/>
                    <a:gd name="T1" fmla="*/ 0 h 258"/>
                    <a:gd name="T2" fmla="*/ 0 w 520"/>
                    <a:gd name="T3" fmla="*/ 226 h 258"/>
                    <a:gd name="T4" fmla="*/ 44 w 520"/>
                    <a:gd name="T5" fmla="*/ 258 h 258"/>
                    <a:gd name="T6" fmla="*/ 476 w 520"/>
                    <a:gd name="T7" fmla="*/ 258 h 258"/>
                    <a:gd name="T8" fmla="*/ 520 w 520"/>
                    <a:gd name="T9" fmla="*/ 226 h 258"/>
                    <a:gd name="T10" fmla="*/ 260 w 520"/>
                    <a:gd name="T11" fmla="*/ 0 h 258"/>
                    <a:gd name="T12" fmla="*/ 42 w 520"/>
                    <a:gd name="T13" fmla="*/ 173 h 258"/>
                    <a:gd name="T14" fmla="*/ 28 w 520"/>
                    <a:gd name="T15" fmla="*/ 179 h 258"/>
                    <a:gd name="T16" fmla="*/ 16 w 520"/>
                    <a:gd name="T17" fmla="*/ 174 h 258"/>
                    <a:gd name="T18" fmla="*/ 22 w 520"/>
                    <a:gd name="T19" fmla="*/ 154 h 258"/>
                    <a:gd name="T20" fmla="*/ 36 w 520"/>
                    <a:gd name="T21" fmla="*/ 160 h 258"/>
                    <a:gd name="T22" fmla="*/ 42 w 520"/>
                    <a:gd name="T23" fmla="*/ 173 h 258"/>
                    <a:gd name="T24" fmla="*/ 345 w 520"/>
                    <a:gd name="T25" fmla="*/ 32 h 258"/>
                    <a:gd name="T26" fmla="*/ 349 w 520"/>
                    <a:gd name="T27" fmla="*/ 22 h 258"/>
                    <a:gd name="T28" fmla="*/ 369 w 520"/>
                    <a:gd name="T29" fmla="*/ 29 h 258"/>
                    <a:gd name="T30" fmla="*/ 364 w 520"/>
                    <a:gd name="T31" fmla="*/ 40 h 258"/>
                    <a:gd name="T32" fmla="*/ 351 w 520"/>
                    <a:gd name="T33" fmla="*/ 45 h 258"/>
                    <a:gd name="T34" fmla="*/ 345 w 520"/>
                    <a:gd name="T35" fmla="*/ 32 h 258"/>
                    <a:gd name="T36" fmla="*/ 250 w 520"/>
                    <a:gd name="T37" fmla="*/ 9 h 258"/>
                    <a:gd name="T38" fmla="*/ 260 w 520"/>
                    <a:gd name="T39" fmla="*/ 8 h 258"/>
                    <a:gd name="T40" fmla="*/ 271 w 520"/>
                    <a:gd name="T41" fmla="*/ 9 h 258"/>
                    <a:gd name="T42" fmla="*/ 271 w 520"/>
                    <a:gd name="T43" fmla="*/ 17 h 258"/>
                    <a:gd name="T44" fmla="*/ 260 w 520"/>
                    <a:gd name="T45" fmla="*/ 27 h 258"/>
                    <a:gd name="T46" fmla="*/ 250 w 520"/>
                    <a:gd name="T47" fmla="*/ 17 h 258"/>
                    <a:gd name="T48" fmla="*/ 250 w 520"/>
                    <a:gd name="T49" fmla="*/ 9 h 258"/>
                    <a:gd name="T50" fmla="*/ 93 w 520"/>
                    <a:gd name="T51" fmla="*/ 97 h 258"/>
                    <a:gd name="T52" fmla="*/ 79 w 520"/>
                    <a:gd name="T53" fmla="*/ 97 h 258"/>
                    <a:gd name="T54" fmla="*/ 68 w 520"/>
                    <a:gd name="T55" fmla="*/ 86 h 258"/>
                    <a:gd name="T56" fmla="*/ 83 w 520"/>
                    <a:gd name="T57" fmla="*/ 71 h 258"/>
                    <a:gd name="T58" fmla="*/ 93 w 520"/>
                    <a:gd name="T59" fmla="*/ 82 h 258"/>
                    <a:gd name="T60" fmla="*/ 93 w 520"/>
                    <a:gd name="T61" fmla="*/ 97 h 258"/>
                    <a:gd name="T62" fmla="*/ 170 w 520"/>
                    <a:gd name="T63" fmla="*/ 45 h 258"/>
                    <a:gd name="T64" fmla="*/ 156 w 520"/>
                    <a:gd name="T65" fmla="*/ 40 h 258"/>
                    <a:gd name="T66" fmla="*/ 152 w 520"/>
                    <a:gd name="T67" fmla="*/ 30 h 258"/>
                    <a:gd name="T68" fmla="*/ 172 w 520"/>
                    <a:gd name="T69" fmla="*/ 22 h 258"/>
                    <a:gd name="T70" fmla="*/ 175 w 520"/>
                    <a:gd name="T71" fmla="*/ 32 h 258"/>
                    <a:gd name="T72" fmla="*/ 170 w 520"/>
                    <a:gd name="T73" fmla="*/ 45 h 258"/>
                    <a:gd name="T74" fmla="*/ 283 w 520"/>
                    <a:gd name="T75" fmla="*/ 229 h 258"/>
                    <a:gd name="T76" fmla="*/ 250 w 520"/>
                    <a:gd name="T77" fmla="*/ 231 h 258"/>
                    <a:gd name="T78" fmla="*/ 248 w 520"/>
                    <a:gd name="T79" fmla="*/ 197 h 258"/>
                    <a:gd name="T80" fmla="*/ 374 w 520"/>
                    <a:gd name="T81" fmla="*/ 88 h 258"/>
                    <a:gd name="T82" fmla="*/ 378 w 520"/>
                    <a:gd name="T83" fmla="*/ 91 h 258"/>
                    <a:gd name="T84" fmla="*/ 283 w 520"/>
                    <a:gd name="T85" fmla="*/ 229 h 258"/>
                    <a:gd name="T86" fmla="*/ 442 w 520"/>
                    <a:gd name="T87" fmla="*/ 97 h 258"/>
                    <a:gd name="T88" fmla="*/ 427 w 520"/>
                    <a:gd name="T89" fmla="*/ 97 h 258"/>
                    <a:gd name="T90" fmla="*/ 427 w 520"/>
                    <a:gd name="T91" fmla="*/ 82 h 258"/>
                    <a:gd name="T92" fmla="*/ 438 w 520"/>
                    <a:gd name="T93" fmla="*/ 71 h 258"/>
                    <a:gd name="T94" fmla="*/ 453 w 520"/>
                    <a:gd name="T95" fmla="*/ 86 h 258"/>
                    <a:gd name="T96" fmla="*/ 442 w 520"/>
                    <a:gd name="T97" fmla="*/ 97 h 258"/>
                    <a:gd name="T98" fmla="*/ 492 w 520"/>
                    <a:gd name="T99" fmla="*/ 179 h 258"/>
                    <a:gd name="T100" fmla="*/ 479 w 520"/>
                    <a:gd name="T101" fmla="*/ 173 h 258"/>
                    <a:gd name="T102" fmla="*/ 484 w 520"/>
                    <a:gd name="T103" fmla="*/ 159 h 258"/>
                    <a:gd name="T104" fmla="*/ 498 w 520"/>
                    <a:gd name="T105" fmla="*/ 154 h 258"/>
                    <a:gd name="T106" fmla="*/ 505 w 520"/>
                    <a:gd name="T107" fmla="*/ 173 h 258"/>
                    <a:gd name="T108" fmla="*/ 492 w 520"/>
                    <a:gd name="T109" fmla="*/ 17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20" h="258">
                      <a:moveTo>
                        <a:pt x="260" y="0"/>
                      </a:moveTo>
                      <a:cubicBezTo>
                        <a:pt x="117" y="0"/>
                        <a:pt x="0" y="101"/>
                        <a:pt x="0" y="226"/>
                      </a:cubicBezTo>
                      <a:cubicBezTo>
                        <a:pt x="0" y="247"/>
                        <a:pt x="15" y="258"/>
                        <a:pt x="44" y="258"/>
                      </a:cubicBezTo>
                      <a:cubicBezTo>
                        <a:pt x="476" y="258"/>
                        <a:pt x="476" y="258"/>
                        <a:pt x="476" y="258"/>
                      </a:cubicBezTo>
                      <a:cubicBezTo>
                        <a:pt x="506" y="258"/>
                        <a:pt x="520" y="247"/>
                        <a:pt x="520" y="226"/>
                      </a:cubicBezTo>
                      <a:cubicBezTo>
                        <a:pt x="520" y="101"/>
                        <a:pt x="404" y="0"/>
                        <a:pt x="260" y="0"/>
                      </a:cubicBezTo>
                      <a:close/>
                      <a:moveTo>
                        <a:pt x="42" y="173"/>
                      </a:moveTo>
                      <a:cubicBezTo>
                        <a:pt x="40" y="179"/>
                        <a:pt x="34" y="181"/>
                        <a:pt x="28" y="179"/>
                      </a:cubicBezTo>
                      <a:cubicBezTo>
                        <a:pt x="16" y="174"/>
                        <a:pt x="16" y="174"/>
                        <a:pt x="16" y="174"/>
                      </a:cubicBezTo>
                      <a:cubicBezTo>
                        <a:pt x="18" y="167"/>
                        <a:pt x="20" y="160"/>
                        <a:pt x="22" y="154"/>
                      </a:cubicBezTo>
                      <a:cubicBezTo>
                        <a:pt x="36" y="160"/>
                        <a:pt x="36" y="160"/>
                        <a:pt x="36" y="160"/>
                      </a:cubicBezTo>
                      <a:cubicBezTo>
                        <a:pt x="42" y="162"/>
                        <a:pt x="44" y="168"/>
                        <a:pt x="42" y="173"/>
                      </a:cubicBezTo>
                      <a:close/>
                      <a:moveTo>
                        <a:pt x="345" y="32"/>
                      </a:moveTo>
                      <a:cubicBezTo>
                        <a:pt x="349" y="22"/>
                        <a:pt x="349" y="22"/>
                        <a:pt x="349" y="22"/>
                      </a:cubicBezTo>
                      <a:cubicBezTo>
                        <a:pt x="356" y="24"/>
                        <a:pt x="362" y="27"/>
                        <a:pt x="369" y="29"/>
                      </a:cubicBezTo>
                      <a:cubicBezTo>
                        <a:pt x="364" y="40"/>
                        <a:pt x="364" y="40"/>
                        <a:pt x="364" y="40"/>
                      </a:cubicBezTo>
                      <a:cubicBezTo>
                        <a:pt x="362" y="45"/>
                        <a:pt x="356" y="48"/>
                        <a:pt x="351" y="45"/>
                      </a:cubicBezTo>
                      <a:cubicBezTo>
                        <a:pt x="345" y="43"/>
                        <a:pt x="343" y="37"/>
                        <a:pt x="345" y="32"/>
                      </a:cubicBezTo>
                      <a:close/>
                      <a:moveTo>
                        <a:pt x="250" y="9"/>
                      </a:moveTo>
                      <a:cubicBezTo>
                        <a:pt x="253" y="8"/>
                        <a:pt x="257" y="8"/>
                        <a:pt x="260" y="8"/>
                      </a:cubicBezTo>
                      <a:cubicBezTo>
                        <a:pt x="264" y="8"/>
                        <a:pt x="267" y="8"/>
                        <a:pt x="271" y="9"/>
                      </a:cubicBezTo>
                      <a:cubicBezTo>
                        <a:pt x="271" y="17"/>
                        <a:pt x="271" y="17"/>
                        <a:pt x="271" y="17"/>
                      </a:cubicBezTo>
                      <a:cubicBezTo>
                        <a:pt x="271" y="23"/>
                        <a:pt x="266" y="27"/>
                        <a:pt x="260" y="27"/>
                      </a:cubicBezTo>
                      <a:cubicBezTo>
                        <a:pt x="255" y="27"/>
                        <a:pt x="250" y="23"/>
                        <a:pt x="250" y="17"/>
                      </a:cubicBezTo>
                      <a:lnTo>
                        <a:pt x="250" y="9"/>
                      </a:lnTo>
                      <a:close/>
                      <a:moveTo>
                        <a:pt x="93" y="97"/>
                      </a:moveTo>
                      <a:cubicBezTo>
                        <a:pt x="89" y="101"/>
                        <a:pt x="83" y="101"/>
                        <a:pt x="79" y="97"/>
                      </a:cubicBezTo>
                      <a:cubicBezTo>
                        <a:pt x="68" y="86"/>
                        <a:pt x="68" y="86"/>
                        <a:pt x="68" y="86"/>
                      </a:cubicBezTo>
                      <a:cubicBezTo>
                        <a:pt x="73" y="81"/>
                        <a:pt x="78" y="76"/>
                        <a:pt x="83" y="71"/>
                      </a:cubicBezTo>
                      <a:cubicBezTo>
                        <a:pt x="93" y="82"/>
                        <a:pt x="93" y="82"/>
                        <a:pt x="93" y="82"/>
                      </a:cubicBezTo>
                      <a:cubicBezTo>
                        <a:pt x="97" y="86"/>
                        <a:pt x="97" y="93"/>
                        <a:pt x="93" y="97"/>
                      </a:cubicBezTo>
                      <a:close/>
                      <a:moveTo>
                        <a:pt x="170" y="45"/>
                      </a:moveTo>
                      <a:cubicBezTo>
                        <a:pt x="164" y="48"/>
                        <a:pt x="158" y="45"/>
                        <a:pt x="156" y="40"/>
                      </a:cubicBezTo>
                      <a:cubicBezTo>
                        <a:pt x="152" y="30"/>
                        <a:pt x="152" y="30"/>
                        <a:pt x="152" y="30"/>
                      </a:cubicBezTo>
                      <a:cubicBezTo>
                        <a:pt x="158" y="27"/>
                        <a:pt x="165" y="24"/>
                        <a:pt x="172" y="22"/>
                      </a:cubicBezTo>
                      <a:cubicBezTo>
                        <a:pt x="175" y="32"/>
                        <a:pt x="175" y="32"/>
                        <a:pt x="175" y="32"/>
                      </a:cubicBezTo>
                      <a:cubicBezTo>
                        <a:pt x="178" y="37"/>
                        <a:pt x="175" y="43"/>
                        <a:pt x="170" y="45"/>
                      </a:cubicBezTo>
                      <a:close/>
                      <a:moveTo>
                        <a:pt x="283" y="229"/>
                      </a:moveTo>
                      <a:cubicBezTo>
                        <a:pt x="275" y="239"/>
                        <a:pt x="259" y="240"/>
                        <a:pt x="250" y="231"/>
                      </a:cubicBezTo>
                      <a:cubicBezTo>
                        <a:pt x="240" y="222"/>
                        <a:pt x="239" y="207"/>
                        <a:pt x="248" y="197"/>
                      </a:cubicBezTo>
                      <a:cubicBezTo>
                        <a:pt x="374" y="88"/>
                        <a:pt x="374" y="88"/>
                        <a:pt x="374" y="88"/>
                      </a:cubicBezTo>
                      <a:cubicBezTo>
                        <a:pt x="378" y="91"/>
                        <a:pt x="378" y="91"/>
                        <a:pt x="378" y="91"/>
                      </a:cubicBezTo>
                      <a:lnTo>
                        <a:pt x="283" y="229"/>
                      </a:lnTo>
                      <a:close/>
                      <a:moveTo>
                        <a:pt x="442" y="97"/>
                      </a:moveTo>
                      <a:cubicBezTo>
                        <a:pt x="438" y="101"/>
                        <a:pt x="431" y="101"/>
                        <a:pt x="427" y="97"/>
                      </a:cubicBezTo>
                      <a:cubicBezTo>
                        <a:pt x="423" y="93"/>
                        <a:pt x="423" y="86"/>
                        <a:pt x="427" y="82"/>
                      </a:cubicBezTo>
                      <a:cubicBezTo>
                        <a:pt x="438" y="71"/>
                        <a:pt x="438" y="71"/>
                        <a:pt x="438" y="71"/>
                      </a:cubicBezTo>
                      <a:cubicBezTo>
                        <a:pt x="443" y="76"/>
                        <a:pt x="448" y="81"/>
                        <a:pt x="453" y="86"/>
                      </a:cubicBezTo>
                      <a:lnTo>
                        <a:pt x="442" y="97"/>
                      </a:lnTo>
                      <a:close/>
                      <a:moveTo>
                        <a:pt x="492" y="179"/>
                      </a:moveTo>
                      <a:cubicBezTo>
                        <a:pt x="487" y="181"/>
                        <a:pt x="481" y="178"/>
                        <a:pt x="479" y="173"/>
                      </a:cubicBezTo>
                      <a:cubicBezTo>
                        <a:pt x="476" y="168"/>
                        <a:pt x="479" y="162"/>
                        <a:pt x="484" y="159"/>
                      </a:cubicBezTo>
                      <a:cubicBezTo>
                        <a:pt x="498" y="154"/>
                        <a:pt x="498" y="154"/>
                        <a:pt x="498" y="154"/>
                      </a:cubicBezTo>
                      <a:cubicBezTo>
                        <a:pt x="501" y="160"/>
                        <a:pt x="503" y="167"/>
                        <a:pt x="505" y="173"/>
                      </a:cubicBezTo>
                      <a:lnTo>
                        <a:pt x="492" y="179"/>
                      </a:lnTo>
                      <a:close/>
                    </a:path>
                  </a:pathLst>
                </a:custGeom>
                <a:solidFill>
                  <a:srgbClr val="FFFFFF"/>
                </a:solidFill>
                <a:ln>
                  <a:noFill/>
                </a:ln>
                <a:effectLst>
                  <a:outerShdw blurRad="25400" dist="254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18">
                    <a:defRPr/>
                  </a:pPr>
                  <a:endParaRPr lang="en-US" sz="1500" kern="0">
                    <a:solidFill>
                      <a:sysClr val="windowText" lastClr="000000"/>
                    </a:solidFill>
                  </a:endParaRPr>
                </a:p>
              </p:txBody>
            </p:sp>
            <p:grpSp>
              <p:nvGrpSpPr>
                <p:cNvPr id="218" name="Group 217"/>
                <p:cNvGrpSpPr>
                  <a:grpSpLocks noChangeAspect="1"/>
                </p:cNvGrpSpPr>
                <p:nvPr/>
              </p:nvGrpSpPr>
              <p:grpSpPr bwMode="auto">
                <a:xfrm>
                  <a:off x="5560387" y="2912899"/>
                  <a:ext cx="269484" cy="313498"/>
                  <a:chOff x="5451" y="1149"/>
                  <a:chExt cx="349" cy="406"/>
                </a:xfrm>
                <a:effectLst>
                  <a:outerShdw blurRad="25400" dist="25400" dir="5400000" algn="t" rotWithShape="0">
                    <a:prstClr val="black">
                      <a:alpha val="40000"/>
                    </a:prstClr>
                  </a:outerShdw>
                </a:effectLst>
              </p:grpSpPr>
              <p:sp>
                <p:nvSpPr>
                  <p:cNvPr id="220" name="Freeform 219"/>
                  <p:cNvSpPr>
                    <a:spLocks noEditPoints="1"/>
                  </p:cNvSpPr>
                  <p:nvPr/>
                </p:nvSpPr>
                <p:spPr bwMode="auto">
                  <a:xfrm>
                    <a:off x="5451" y="1204"/>
                    <a:ext cx="349" cy="351"/>
                  </a:xfrm>
                  <a:custGeom>
                    <a:avLst/>
                    <a:gdLst>
                      <a:gd name="T0" fmla="*/ 110 w 221"/>
                      <a:gd name="T1" fmla="*/ 0 h 222"/>
                      <a:gd name="T2" fmla="*/ 0 w 221"/>
                      <a:gd name="T3" fmla="*/ 111 h 222"/>
                      <a:gd name="T4" fmla="*/ 110 w 221"/>
                      <a:gd name="T5" fmla="*/ 222 h 222"/>
                      <a:gd name="T6" fmla="*/ 221 w 221"/>
                      <a:gd name="T7" fmla="*/ 111 h 222"/>
                      <a:gd name="T8" fmla="*/ 110 w 221"/>
                      <a:gd name="T9" fmla="*/ 0 h 222"/>
                      <a:gd name="T10" fmla="*/ 181 w 221"/>
                      <a:gd name="T11" fmla="*/ 152 h 222"/>
                      <a:gd name="T12" fmla="*/ 170 w 221"/>
                      <a:gd name="T13" fmla="*/ 156 h 222"/>
                      <a:gd name="T14" fmla="*/ 102 w 221"/>
                      <a:gd name="T15" fmla="*/ 121 h 222"/>
                      <a:gd name="T16" fmla="*/ 98 w 221"/>
                      <a:gd name="T17" fmla="*/ 114 h 222"/>
                      <a:gd name="T18" fmla="*/ 98 w 221"/>
                      <a:gd name="T19" fmla="*/ 113 h 222"/>
                      <a:gd name="T20" fmla="*/ 98 w 221"/>
                      <a:gd name="T21" fmla="*/ 38 h 222"/>
                      <a:gd name="T22" fmla="*/ 106 w 221"/>
                      <a:gd name="T23" fmla="*/ 29 h 222"/>
                      <a:gd name="T24" fmla="*/ 115 w 221"/>
                      <a:gd name="T25" fmla="*/ 38 h 222"/>
                      <a:gd name="T26" fmla="*/ 115 w 221"/>
                      <a:gd name="T27" fmla="*/ 109 h 222"/>
                      <a:gd name="T28" fmla="*/ 177 w 221"/>
                      <a:gd name="T29" fmla="*/ 141 h 222"/>
                      <a:gd name="T30" fmla="*/ 181 w 221"/>
                      <a:gd name="T31" fmla="*/ 15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1" h="222">
                        <a:moveTo>
                          <a:pt x="110" y="0"/>
                        </a:moveTo>
                        <a:cubicBezTo>
                          <a:pt x="49" y="0"/>
                          <a:pt x="0" y="50"/>
                          <a:pt x="0" y="111"/>
                        </a:cubicBezTo>
                        <a:cubicBezTo>
                          <a:pt x="0" y="172"/>
                          <a:pt x="49" y="222"/>
                          <a:pt x="110" y="222"/>
                        </a:cubicBezTo>
                        <a:cubicBezTo>
                          <a:pt x="172" y="222"/>
                          <a:pt x="221" y="172"/>
                          <a:pt x="221" y="111"/>
                        </a:cubicBezTo>
                        <a:cubicBezTo>
                          <a:pt x="221" y="50"/>
                          <a:pt x="172" y="0"/>
                          <a:pt x="110" y="0"/>
                        </a:cubicBezTo>
                        <a:close/>
                        <a:moveTo>
                          <a:pt x="181" y="152"/>
                        </a:moveTo>
                        <a:cubicBezTo>
                          <a:pt x="179" y="156"/>
                          <a:pt x="174" y="158"/>
                          <a:pt x="170" y="156"/>
                        </a:cubicBezTo>
                        <a:cubicBezTo>
                          <a:pt x="102" y="121"/>
                          <a:pt x="102" y="121"/>
                          <a:pt x="102" y="121"/>
                        </a:cubicBezTo>
                        <a:cubicBezTo>
                          <a:pt x="99" y="120"/>
                          <a:pt x="98" y="117"/>
                          <a:pt x="98" y="114"/>
                        </a:cubicBezTo>
                        <a:cubicBezTo>
                          <a:pt x="98" y="114"/>
                          <a:pt x="98" y="114"/>
                          <a:pt x="98" y="113"/>
                        </a:cubicBezTo>
                        <a:cubicBezTo>
                          <a:pt x="98" y="38"/>
                          <a:pt x="98" y="38"/>
                          <a:pt x="98" y="38"/>
                        </a:cubicBezTo>
                        <a:cubicBezTo>
                          <a:pt x="98" y="33"/>
                          <a:pt x="102" y="29"/>
                          <a:pt x="106" y="29"/>
                        </a:cubicBezTo>
                        <a:cubicBezTo>
                          <a:pt x="111" y="29"/>
                          <a:pt x="115" y="33"/>
                          <a:pt x="115" y="38"/>
                        </a:cubicBezTo>
                        <a:cubicBezTo>
                          <a:pt x="115" y="109"/>
                          <a:pt x="115" y="109"/>
                          <a:pt x="115" y="109"/>
                        </a:cubicBezTo>
                        <a:cubicBezTo>
                          <a:pt x="177" y="141"/>
                          <a:pt x="177" y="141"/>
                          <a:pt x="177" y="141"/>
                        </a:cubicBezTo>
                        <a:cubicBezTo>
                          <a:pt x="182" y="143"/>
                          <a:pt x="183" y="148"/>
                          <a:pt x="181" y="1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18">
                      <a:defRPr/>
                    </a:pPr>
                    <a:endParaRPr lang="en-US" sz="1500" kern="0">
                      <a:solidFill>
                        <a:sysClr val="windowText" lastClr="000000"/>
                      </a:solidFill>
                    </a:endParaRPr>
                  </a:p>
                </p:txBody>
              </p:sp>
              <p:sp>
                <p:nvSpPr>
                  <p:cNvPr id="221" name="Freeform 220"/>
                  <p:cNvSpPr>
                    <a:spLocks/>
                  </p:cNvSpPr>
                  <p:nvPr/>
                </p:nvSpPr>
                <p:spPr bwMode="auto">
                  <a:xfrm>
                    <a:off x="5523" y="1149"/>
                    <a:ext cx="205" cy="26"/>
                  </a:xfrm>
                  <a:custGeom>
                    <a:avLst/>
                    <a:gdLst>
                      <a:gd name="T0" fmla="*/ 87 w 87"/>
                      <a:gd name="T1" fmla="*/ 5 h 11"/>
                      <a:gd name="T2" fmla="*/ 81 w 87"/>
                      <a:gd name="T3" fmla="*/ 11 h 11"/>
                      <a:gd name="T4" fmla="*/ 5 w 87"/>
                      <a:gd name="T5" fmla="*/ 11 h 11"/>
                      <a:gd name="T6" fmla="*/ 0 w 87"/>
                      <a:gd name="T7" fmla="*/ 5 h 11"/>
                      <a:gd name="T8" fmla="*/ 0 w 87"/>
                      <a:gd name="T9" fmla="*/ 5 h 11"/>
                      <a:gd name="T10" fmla="*/ 5 w 87"/>
                      <a:gd name="T11" fmla="*/ 0 h 11"/>
                      <a:gd name="T12" fmla="*/ 81 w 87"/>
                      <a:gd name="T13" fmla="*/ 0 h 11"/>
                      <a:gd name="T14" fmla="*/ 87 w 87"/>
                      <a:gd name="T15" fmla="*/ 5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1">
                        <a:moveTo>
                          <a:pt x="87" y="5"/>
                        </a:moveTo>
                        <a:cubicBezTo>
                          <a:pt x="87" y="8"/>
                          <a:pt x="84" y="11"/>
                          <a:pt x="81" y="11"/>
                        </a:cubicBezTo>
                        <a:cubicBezTo>
                          <a:pt x="5" y="11"/>
                          <a:pt x="5" y="11"/>
                          <a:pt x="5" y="11"/>
                        </a:cubicBezTo>
                        <a:cubicBezTo>
                          <a:pt x="2" y="11"/>
                          <a:pt x="0" y="8"/>
                          <a:pt x="0" y="5"/>
                        </a:cubicBezTo>
                        <a:cubicBezTo>
                          <a:pt x="0" y="5"/>
                          <a:pt x="0" y="5"/>
                          <a:pt x="0" y="5"/>
                        </a:cubicBezTo>
                        <a:cubicBezTo>
                          <a:pt x="0" y="2"/>
                          <a:pt x="2" y="0"/>
                          <a:pt x="5" y="0"/>
                        </a:cubicBezTo>
                        <a:cubicBezTo>
                          <a:pt x="81" y="0"/>
                          <a:pt x="81" y="0"/>
                          <a:pt x="81" y="0"/>
                        </a:cubicBezTo>
                        <a:cubicBezTo>
                          <a:pt x="84" y="0"/>
                          <a:pt x="87" y="2"/>
                          <a:pt x="87"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18">
                      <a:defRPr/>
                    </a:pPr>
                    <a:endParaRPr lang="en-US" sz="1500" kern="0">
                      <a:solidFill>
                        <a:sysClr val="windowText" lastClr="000000"/>
                      </a:solidFill>
                    </a:endParaRPr>
                  </a:p>
                </p:txBody>
              </p:sp>
            </p:grpSp>
            <p:sp>
              <p:nvSpPr>
                <p:cNvPr id="219" name="Freeform 218"/>
                <p:cNvSpPr>
                  <a:spLocks noEditPoints="1"/>
                </p:cNvSpPr>
                <p:nvPr/>
              </p:nvSpPr>
              <p:spPr bwMode="auto">
                <a:xfrm>
                  <a:off x="6198303" y="2302812"/>
                  <a:ext cx="224423" cy="297362"/>
                </a:xfrm>
                <a:custGeom>
                  <a:avLst/>
                  <a:gdLst>
                    <a:gd name="T0" fmla="*/ 165 w 178"/>
                    <a:gd name="T1" fmla="*/ 83 h 235"/>
                    <a:gd name="T2" fmla="*/ 154 w 178"/>
                    <a:gd name="T3" fmla="*/ 83 h 235"/>
                    <a:gd name="T4" fmla="*/ 154 w 178"/>
                    <a:gd name="T5" fmla="*/ 77 h 235"/>
                    <a:gd name="T6" fmla="*/ 151 w 178"/>
                    <a:gd name="T7" fmla="*/ 77 h 235"/>
                    <a:gd name="T8" fmla="*/ 151 w 178"/>
                    <a:gd name="T9" fmla="*/ 61 h 235"/>
                    <a:gd name="T10" fmla="*/ 89 w 178"/>
                    <a:gd name="T11" fmla="*/ 0 h 235"/>
                    <a:gd name="T12" fmla="*/ 27 w 178"/>
                    <a:gd name="T13" fmla="*/ 61 h 235"/>
                    <a:gd name="T14" fmla="*/ 27 w 178"/>
                    <a:gd name="T15" fmla="*/ 77 h 235"/>
                    <a:gd name="T16" fmla="*/ 24 w 178"/>
                    <a:gd name="T17" fmla="*/ 77 h 235"/>
                    <a:gd name="T18" fmla="*/ 24 w 178"/>
                    <a:gd name="T19" fmla="*/ 83 h 235"/>
                    <a:gd name="T20" fmla="*/ 13 w 178"/>
                    <a:gd name="T21" fmla="*/ 83 h 235"/>
                    <a:gd name="T22" fmla="*/ 0 w 178"/>
                    <a:gd name="T23" fmla="*/ 96 h 235"/>
                    <a:gd name="T24" fmla="*/ 0 w 178"/>
                    <a:gd name="T25" fmla="*/ 222 h 235"/>
                    <a:gd name="T26" fmla="*/ 13 w 178"/>
                    <a:gd name="T27" fmla="*/ 235 h 235"/>
                    <a:gd name="T28" fmla="*/ 165 w 178"/>
                    <a:gd name="T29" fmla="*/ 235 h 235"/>
                    <a:gd name="T30" fmla="*/ 178 w 178"/>
                    <a:gd name="T31" fmla="*/ 222 h 235"/>
                    <a:gd name="T32" fmla="*/ 178 w 178"/>
                    <a:gd name="T33" fmla="*/ 96 h 235"/>
                    <a:gd name="T34" fmla="*/ 165 w 178"/>
                    <a:gd name="T35" fmla="*/ 83 h 235"/>
                    <a:gd name="T36" fmla="*/ 47 w 178"/>
                    <a:gd name="T37" fmla="*/ 61 h 235"/>
                    <a:gd name="T38" fmla="*/ 89 w 178"/>
                    <a:gd name="T39" fmla="*/ 19 h 235"/>
                    <a:gd name="T40" fmla="*/ 131 w 178"/>
                    <a:gd name="T41" fmla="*/ 61 h 235"/>
                    <a:gd name="T42" fmla="*/ 131 w 178"/>
                    <a:gd name="T43" fmla="*/ 77 h 235"/>
                    <a:gd name="T44" fmla="*/ 128 w 178"/>
                    <a:gd name="T45" fmla="*/ 77 h 235"/>
                    <a:gd name="T46" fmla="*/ 128 w 178"/>
                    <a:gd name="T47" fmla="*/ 83 h 235"/>
                    <a:gd name="T48" fmla="*/ 50 w 178"/>
                    <a:gd name="T49" fmla="*/ 83 h 235"/>
                    <a:gd name="T50" fmla="*/ 50 w 178"/>
                    <a:gd name="T51" fmla="*/ 77 h 235"/>
                    <a:gd name="T52" fmla="*/ 47 w 178"/>
                    <a:gd name="T53" fmla="*/ 77 h 235"/>
                    <a:gd name="T54" fmla="*/ 47 w 178"/>
                    <a:gd name="T55" fmla="*/ 6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8" h="235">
                      <a:moveTo>
                        <a:pt x="165" y="83"/>
                      </a:moveTo>
                      <a:cubicBezTo>
                        <a:pt x="154" y="83"/>
                        <a:pt x="154" y="83"/>
                        <a:pt x="154" y="83"/>
                      </a:cubicBezTo>
                      <a:cubicBezTo>
                        <a:pt x="154" y="77"/>
                        <a:pt x="154" y="77"/>
                        <a:pt x="154" y="77"/>
                      </a:cubicBezTo>
                      <a:cubicBezTo>
                        <a:pt x="151" y="77"/>
                        <a:pt x="151" y="77"/>
                        <a:pt x="151" y="77"/>
                      </a:cubicBezTo>
                      <a:cubicBezTo>
                        <a:pt x="151" y="61"/>
                        <a:pt x="151" y="61"/>
                        <a:pt x="151" y="61"/>
                      </a:cubicBezTo>
                      <a:cubicBezTo>
                        <a:pt x="151" y="27"/>
                        <a:pt x="123" y="0"/>
                        <a:pt x="89" y="0"/>
                      </a:cubicBezTo>
                      <a:cubicBezTo>
                        <a:pt x="55" y="0"/>
                        <a:pt x="27" y="27"/>
                        <a:pt x="27" y="61"/>
                      </a:cubicBezTo>
                      <a:cubicBezTo>
                        <a:pt x="27" y="77"/>
                        <a:pt x="27" y="77"/>
                        <a:pt x="27" y="77"/>
                      </a:cubicBezTo>
                      <a:cubicBezTo>
                        <a:pt x="24" y="77"/>
                        <a:pt x="24" y="77"/>
                        <a:pt x="24" y="77"/>
                      </a:cubicBezTo>
                      <a:cubicBezTo>
                        <a:pt x="24" y="83"/>
                        <a:pt x="24" y="83"/>
                        <a:pt x="24" y="83"/>
                      </a:cubicBezTo>
                      <a:cubicBezTo>
                        <a:pt x="13" y="83"/>
                        <a:pt x="13" y="83"/>
                        <a:pt x="13" y="83"/>
                      </a:cubicBezTo>
                      <a:cubicBezTo>
                        <a:pt x="6" y="83"/>
                        <a:pt x="0" y="88"/>
                        <a:pt x="0" y="96"/>
                      </a:cubicBezTo>
                      <a:cubicBezTo>
                        <a:pt x="0" y="222"/>
                        <a:pt x="0" y="222"/>
                        <a:pt x="0" y="222"/>
                      </a:cubicBezTo>
                      <a:cubicBezTo>
                        <a:pt x="0" y="229"/>
                        <a:pt x="6" y="235"/>
                        <a:pt x="13" y="235"/>
                      </a:cubicBezTo>
                      <a:cubicBezTo>
                        <a:pt x="165" y="235"/>
                        <a:pt x="165" y="235"/>
                        <a:pt x="165" y="235"/>
                      </a:cubicBezTo>
                      <a:cubicBezTo>
                        <a:pt x="172" y="235"/>
                        <a:pt x="178" y="229"/>
                        <a:pt x="178" y="222"/>
                      </a:cubicBezTo>
                      <a:cubicBezTo>
                        <a:pt x="178" y="96"/>
                        <a:pt x="178" y="96"/>
                        <a:pt x="178" y="96"/>
                      </a:cubicBezTo>
                      <a:cubicBezTo>
                        <a:pt x="178" y="88"/>
                        <a:pt x="172" y="83"/>
                        <a:pt x="165" y="83"/>
                      </a:cubicBezTo>
                      <a:close/>
                      <a:moveTo>
                        <a:pt x="47" y="61"/>
                      </a:moveTo>
                      <a:cubicBezTo>
                        <a:pt x="47" y="38"/>
                        <a:pt x="66" y="19"/>
                        <a:pt x="89" y="19"/>
                      </a:cubicBezTo>
                      <a:cubicBezTo>
                        <a:pt x="112" y="19"/>
                        <a:pt x="131" y="38"/>
                        <a:pt x="131" y="61"/>
                      </a:cubicBezTo>
                      <a:cubicBezTo>
                        <a:pt x="131" y="77"/>
                        <a:pt x="131" y="77"/>
                        <a:pt x="131" y="77"/>
                      </a:cubicBezTo>
                      <a:cubicBezTo>
                        <a:pt x="128" y="77"/>
                        <a:pt x="128" y="77"/>
                        <a:pt x="128" y="77"/>
                      </a:cubicBezTo>
                      <a:cubicBezTo>
                        <a:pt x="128" y="83"/>
                        <a:pt x="128" y="83"/>
                        <a:pt x="128" y="83"/>
                      </a:cubicBezTo>
                      <a:cubicBezTo>
                        <a:pt x="50" y="83"/>
                        <a:pt x="50" y="83"/>
                        <a:pt x="50" y="83"/>
                      </a:cubicBezTo>
                      <a:cubicBezTo>
                        <a:pt x="50" y="77"/>
                        <a:pt x="50" y="77"/>
                        <a:pt x="50" y="77"/>
                      </a:cubicBezTo>
                      <a:cubicBezTo>
                        <a:pt x="47" y="77"/>
                        <a:pt x="47" y="77"/>
                        <a:pt x="47" y="77"/>
                      </a:cubicBezTo>
                      <a:lnTo>
                        <a:pt x="47" y="61"/>
                      </a:lnTo>
                      <a:close/>
                    </a:path>
                  </a:pathLst>
                </a:custGeom>
                <a:solidFill>
                  <a:srgbClr val="E7E6E6"/>
                </a:solidFill>
                <a:ln w="34925" cap="rnd">
                  <a:noFill/>
                  <a:round/>
                  <a:headEnd/>
                  <a:tailEnd/>
                </a:ln>
                <a:effectLst>
                  <a:outerShdw blurRad="254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18">
                    <a:defRPr/>
                  </a:pPr>
                  <a:endParaRPr lang="en-US" sz="1500" kern="0">
                    <a:solidFill>
                      <a:sysClr val="windowText" lastClr="000000"/>
                    </a:solidFill>
                  </a:endParaRPr>
                </a:p>
              </p:txBody>
            </p:sp>
          </p:grpSp>
        </p:grpSp>
        <p:grpSp>
          <p:nvGrpSpPr>
            <p:cNvPr id="117" name="Group 116"/>
            <p:cNvGrpSpPr/>
            <p:nvPr/>
          </p:nvGrpSpPr>
          <p:grpSpPr>
            <a:xfrm>
              <a:off x="412191" y="4016056"/>
              <a:ext cx="6242275" cy="1497365"/>
              <a:chOff x="1539709" y="2649252"/>
              <a:chExt cx="2949679" cy="719989"/>
            </a:xfrm>
          </p:grpSpPr>
          <p:grpSp>
            <p:nvGrpSpPr>
              <p:cNvPr id="118" name="Group 117"/>
              <p:cNvGrpSpPr/>
              <p:nvPr/>
            </p:nvGrpSpPr>
            <p:grpSpPr>
              <a:xfrm>
                <a:off x="1721641" y="3031567"/>
                <a:ext cx="2622756" cy="249733"/>
                <a:chOff x="1856748" y="4521199"/>
                <a:chExt cx="4949076" cy="323663"/>
              </a:xfrm>
            </p:grpSpPr>
            <p:cxnSp>
              <p:nvCxnSpPr>
                <p:cNvPr id="192" name="Straight Connector 191"/>
                <p:cNvCxnSpPr/>
                <p:nvPr/>
              </p:nvCxnSpPr>
              <p:spPr>
                <a:xfrm>
                  <a:off x="2688974" y="4521199"/>
                  <a:ext cx="157589" cy="323663"/>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H="1">
                  <a:off x="1856748" y="4521200"/>
                  <a:ext cx="832227"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2688976" y="4521200"/>
                  <a:ext cx="1147402"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a:off x="2688975" y="4521200"/>
                  <a:ext cx="2137218"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2688975" y="4521200"/>
                  <a:ext cx="3127033"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a:off x="2688975" y="4521200"/>
                  <a:ext cx="4116849"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p:nvGrpSpPr>
            <p:grpSpPr>
              <a:xfrm flipH="1">
                <a:off x="1721650" y="3031565"/>
                <a:ext cx="2622756" cy="249735"/>
                <a:chOff x="1856748" y="4521199"/>
                <a:chExt cx="4949076" cy="323663"/>
              </a:xfrm>
            </p:grpSpPr>
            <p:cxnSp>
              <p:nvCxnSpPr>
                <p:cNvPr id="184" name="Straight Connector 183"/>
                <p:cNvCxnSpPr/>
                <p:nvPr/>
              </p:nvCxnSpPr>
              <p:spPr>
                <a:xfrm>
                  <a:off x="2688974" y="4521199"/>
                  <a:ext cx="157589" cy="323663"/>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H="1">
                  <a:off x="1856748" y="4521200"/>
                  <a:ext cx="832227"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2688976" y="4521200"/>
                  <a:ext cx="1147402"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2688975" y="4521200"/>
                  <a:ext cx="2137218"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2688975" y="4521200"/>
                  <a:ext cx="3127033"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2688975" y="4521200"/>
                  <a:ext cx="4116849"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p:nvGrpSpPr>
            <p:grpSpPr>
              <a:xfrm>
                <a:off x="1721644" y="3031567"/>
                <a:ext cx="2622761" cy="249734"/>
                <a:chOff x="1856748" y="4521200"/>
                <a:chExt cx="4949076" cy="323662"/>
              </a:xfrm>
            </p:grpSpPr>
            <p:cxnSp>
              <p:nvCxnSpPr>
                <p:cNvPr id="178" name="Straight Connector 177"/>
                <p:cNvCxnSpPr/>
                <p:nvPr/>
              </p:nvCxnSpPr>
              <p:spPr>
                <a:xfrm flipH="1">
                  <a:off x="2846563" y="4521200"/>
                  <a:ext cx="937286"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H="1">
                  <a:off x="1856748" y="4521200"/>
                  <a:ext cx="1927101"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3783849" y="4521200"/>
                  <a:ext cx="52529"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3783849" y="4521200"/>
                  <a:ext cx="1042344"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3783849" y="4521200"/>
                  <a:ext cx="2032159"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3783849" y="4521200"/>
                  <a:ext cx="3021975"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p:nvGrpSpPr>
            <p:grpSpPr>
              <a:xfrm flipH="1">
                <a:off x="1721639" y="3031565"/>
                <a:ext cx="2622766" cy="250783"/>
                <a:chOff x="1856748" y="4521200"/>
                <a:chExt cx="4949076" cy="323662"/>
              </a:xfrm>
            </p:grpSpPr>
            <p:cxnSp>
              <p:nvCxnSpPr>
                <p:cNvPr id="168" name="Straight Connector 167"/>
                <p:cNvCxnSpPr/>
                <p:nvPr/>
              </p:nvCxnSpPr>
              <p:spPr>
                <a:xfrm flipH="1">
                  <a:off x="2846563" y="4521200"/>
                  <a:ext cx="937286"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H="1">
                  <a:off x="1856748" y="4521200"/>
                  <a:ext cx="1927101"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3783849" y="4521200"/>
                  <a:ext cx="52529"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3783849" y="4521200"/>
                  <a:ext cx="1042344"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3783849" y="4521200"/>
                  <a:ext cx="2032159"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3783849" y="4521200"/>
                  <a:ext cx="3021975"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1539709" y="2649252"/>
                <a:ext cx="2949679" cy="719989"/>
                <a:chOff x="227847" y="3137327"/>
                <a:chExt cx="7968849" cy="1945104"/>
              </a:xfrm>
            </p:grpSpPr>
            <p:pic>
              <p:nvPicPr>
                <p:cNvPr id="136" name="Picture 135" descr="C:\Users\rmuta\Desktop\spin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12333" y="4049578"/>
                  <a:ext cx="784363" cy="1032853"/>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36" descr="C:\Users\rmuta\Desktop\spin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71888" y="3137327"/>
                  <a:ext cx="784365" cy="1032854"/>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39" descr="C:\Users\rmuta\Desktop\spin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86224" y="3137327"/>
                  <a:ext cx="784365" cy="1032854"/>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141" descr="C:\Users\rmuta\Desktop\spin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53769" y="3137327"/>
                  <a:ext cx="784365" cy="1032854"/>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142" descr="C:\Users\rmuta\Desktop\spin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21305" y="3137327"/>
                  <a:ext cx="784365" cy="1032854"/>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144" descr="C:\Users\rmuta\Desktop\spin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7847" y="4029751"/>
                  <a:ext cx="784366" cy="1032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1" name="Group 130"/>
              <p:cNvGrpSpPr/>
              <p:nvPr/>
            </p:nvGrpSpPr>
            <p:grpSpPr>
              <a:xfrm>
                <a:off x="2063569" y="3281300"/>
                <a:ext cx="1917764" cy="80599"/>
                <a:chOff x="2450725" y="4888404"/>
                <a:chExt cx="5181028" cy="217748"/>
              </a:xfrm>
            </p:grpSpPr>
            <p:pic>
              <p:nvPicPr>
                <p:cNvPr id="132" name="Picture 131" descr="C:\Users\rmuta\Desktop\leaf.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50725" y="4888404"/>
                  <a:ext cx="895350" cy="217748"/>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32" descr="C:\Users\rmuta\Desktop\leaf.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79284" y="4888404"/>
                  <a:ext cx="895350" cy="217748"/>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133" descr="C:\Users\rmuta\Desktop\leaf.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07844" y="4888404"/>
                  <a:ext cx="895350" cy="217748"/>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134" descr="C:\Users\rmuta\Desktop\leaf.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36403" y="4888404"/>
                  <a:ext cx="895350" cy="217748"/>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16" name="Group 15"/>
          <p:cNvGrpSpPr/>
          <p:nvPr/>
        </p:nvGrpSpPr>
        <p:grpSpPr>
          <a:xfrm>
            <a:off x="1331469" y="2165412"/>
            <a:ext cx="10043191" cy="4299745"/>
            <a:chOff x="-847116" y="2448263"/>
            <a:chExt cx="10043191" cy="4299745"/>
          </a:xfrm>
        </p:grpSpPr>
        <p:grpSp>
          <p:nvGrpSpPr>
            <p:cNvPr id="14" name="Group 13"/>
            <p:cNvGrpSpPr/>
            <p:nvPr/>
          </p:nvGrpSpPr>
          <p:grpSpPr>
            <a:xfrm>
              <a:off x="-847116" y="2448263"/>
              <a:ext cx="10043191" cy="4299745"/>
              <a:chOff x="-6489663" y="2078085"/>
              <a:chExt cx="10043191" cy="4299745"/>
            </a:xfrm>
          </p:grpSpPr>
          <p:grpSp>
            <p:nvGrpSpPr>
              <p:cNvPr id="13" name="Group 12"/>
              <p:cNvGrpSpPr/>
              <p:nvPr/>
            </p:nvGrpSpPr>
            <p:grpSpPr>
              <a:xfrm>
                <a:off x="-6489663" y="2078085"/>
                <a:ext cx="10043191" cy="4299745"/>
                <a:chOff x="-6489663" y="2078085"/>
                <a:chExt cx="10043191" cy="4299745"/>
              </a:xfrm>
            </p:grpSpPr>
            <p:sp>
              <p:nvSpPr>
                <p:cNvPr id="194" name="Rectangle 193"/>
                <p:cNvSpPr/>
                <p:nvPr/>
              </p:nvSpPr>
              <p:spPr>
                <a:xfrm>
                  <a:off x="-6489663" y="2283329"/>
                  <a:ext cx="10017533" cy="617283"/>
                </a:xfrm>
                <a:prstGeom prst="rect">
                  <a:avLst/>
                </a:prstGeom>
                <a:solidFill>
                  <a:schemeClr val="accent1"/>
                </a:solidFill>
                <a:ln w="25400" cap="flat" cmpd="sng" algn="ctr">
                  <a:noFill/>
                  <a:prstDash val="solid"/>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937">
                    <a:lnSpc>
                      <a:spcPct val="90000"/>
                    </a:lnSpc>
                  </a:pPr>
                  <a:endParaRPr lang="en-US" sz="1500" dirty="0">
                    <a:solidFill>
                      <a:prstClr val="white"/>
                    </a:solidFill>
                  </a:endParaRPr>
                </a:p>
              </p:txBody>
            </p:sp>
            <p:sp>
              <p:nvSpPr>
                <p:cNvPr id="195" name="Rectangle 194"/>
                <p:cNvSpPr/>
                <p:nvPr/>
              </p:nvSpPr>
              <p:spPr>
                <a:xfrm>
                  <a:off x="-6355187" y="2308798"/>
                  <a:ext cx="3482162" cy="50283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4" tIns="45703" rIns="91404" bIns="45703" rtlCol="0" anchor="ctr"/>
                <a:lstStyle/>
                <a:p>
                  <a:pPr defTabSz="608927"/>
                  <a:r>
                    <a:rPr lang="en-US" sz="1600" dirty="0">
                      <a:solidFill>
                        <a:srgbClr val="FFFFFF"/>
                      </a:solidFill>
                    </a:rPr>
                    <a:t>What You Need:</a:t>
                  </a:r>
                </a:p>
              </p:txBody>
            </p:sp>
            <p:sp>
              <p:nvSpPr>
                <p:cNvPr id="196" name="Rectangle 195"/>
                <p:cNvSpPr/>
                <p:nvPr/>
              </p:nvSpPr>
              <p:spPr>
                <a:xfrm>
                  <a:off x="-6489663" y="2820739"/>
                  <a:ext cx="10028998" cy="3541792"/>
                </a:xfrm>
                <a:prstGeom prst="rect">
                  <a:avLst/>
                </a:prstGeom>
                <a:blipFill dpi="0" rotWithShape="1">
                  <a:blip r:embed="rId13">
                    <a:alphaModFix amt="23000"/>
                  </a:blip>
                  <a:srcRect/>
                  <a:tile tx="0" ty="4191000" sx="100000" sy="100000" flip="none" algn="ctr"/>
                </a:blipFill>
                <a:ln w="25400" cap="flat" cmpd="sng" algn="ctr">
                  <a:noFill/>
                  <a:prstDash val="solid"/>
                </a:ln>
                <a:effectLst/>
              </p:spPr>
              <p:txBody>
                <a:bodyPr spcFirstLastPara="0" vert="horz" wrap="none" lIns="132441" tIns="94354" rIns="132441" bIns="94354" numCol="1" spcCol="1270" anchor="ctr" anchorCtr="0">
                  <a:noAutofit/>
                </a:bodyPr>
                <a:lstStyle/>
                <a:p>
                  <a:pPr algn="ctr" defTabSz="888252">
                    <a:lnSpc>
                      <a:spcPct val="90000"/>
                    </a:lnSpc>
                    <a:spcBef>
                      <a:spcPct val="0"/>
                    </a:spcBef>
                    <a:spcAft>
                      <a:spcPct val="35000"/>
                    </a:spcAft>
                  </a:pPr>
                  <a:endParaRPr lang="en-US" sz="2400" kern="0" dirty="0">
                    <a:solidFill>
                      <a:srgbClr val="FFFFFF"/>
                    </a:solidFill>
                    <a:latin typeface="Arial" panose="020B0604020202020204" pitchFamily="34" charset="0"/>
                    <a:cs typeface="Arial" panose="020B0604020202020204" pitchFamily="34" charset="0"/>
                  </a:endParaRPr>
                </a:p>
              </p:txBody>
            </p:sp>
            <p:cxnSp>
              <p:nvCxnSpPr>
                <p:cNvPr id="197" name="Straight Connector 196"/>
                <p:cNvCxnSpPr/>
                <p:nvPr/>
              </p:nvCxnSpPr>
              <p:spPr>
                <a:xfrm>
                  <a:off x="-6480392" y="6377830"/>
                  <a:ext cx="10033920"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8" name="Rectangle 197"/>
                <p:cNvSpPr/>
                <p:nvPr/>
              </p:nvSpPr>
              <p:spPr>
                <a:xfrm>
                  <a:off x="-6489662" y="2900613"/>
                  <a:ext cx="10030361" cy="3449090"/>
                </a:xfrm>
                <a:prstGeom prst="rect">
                  <a:avLst/>
                </a:prstGeom>
                <a:gradFill flip="none" rotWithShape="1">
                  <a:gsLst>
                    <a:gs pos="0">
                      <a:schemeClr val="bg1"/>
                    </a:gs>
                    <a:gs pos="100000">
                      <a:srgbClr val="FFFFFF"/>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416" tIns="91416" rIns="91416" bIns="91416" rtlCol="0" anchor="t"/>
                <a:lstStyle/>
                <a:p>
                  <a:pPr defTabSz="385652"/>
                  <a:endParaRPr lang="en-US" sz="1100" dirty="0">
                    <a:solidFill>
                      <a:srgbClr val="2C2C2C"/>
                    </a:solidFill>
                    <a:latin typeface="CiscoSansTT ExtraLight"/>
                    <a:ea typeface="Arial" pitchFamily="-107" charset="0"/>
                    <a:cs typeface="Arial" pitchFamily="-107" charset="0"/>
                  </a:endParaRPr>
                </a:p>
              </p:txBody>
            </p:sp>
            <p:sp>
              <p:nvSpPr>
                <p:cNvPr id="200" name="Rectangle 199"/>
                <p:cNvSpPr/>
                <p:nvPr/>
              </p:nvSpPr>
              <p:spPr>
                <a:xfrm>
                  <a:off x="-6489662" y="2900612"/>
                  <a:ext cx="10028997" cy="280653"/>
                </a:xfrm>
                <a:prstGeom prst="rect">
                  <a:avLst/>
                </a:prstGeom>
                <a:gradFill>
                  <a:gsLst>
                    <a:gs pos="0">
                      <a:srgbClr val="000000">
                        <a:alpha val="26000"/>
                      </a:srgbClr>
                    </a:gs>
                    <a:gs pos="100000">
                      <a:srgbClr val="000000">
                        <a:alpha val="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defTabSz="913708"/>
                  <a:endParaRPr lang="en-US" dirty="0">
                    <a:gradFill>
                      <a:gsLst>
                        <a:gs pos="0">
                          <a:srgbClr val="000000"/>
                        </a:gs>
                        <a:gs pos="100000">
                          <a:srgbClr val="000000">
                            <a:alpha val="0"/>
                          </a:srgbClr>
                        </a:gs>
                      </a:gsLst>
                      <a:lin ang="5400000" scaled="1"/>
                    </a:gradFill>
                    <a:latin typeface="Arial"/>
                  </a:endParaRPr>
                </a:p>
              </p:txBody>
            </p:sp>
            <p:cxnSp>
              <p:nvCxnSpPr>
                <p:cNvPr id="209" name="Straight Connector 208"/>
                <p:cNvCxnSpPr/>
                <p:nvPr/>
              </p:nvCxnSpPr>
              <p:spPr>
                <a:xfrm>
                  <a:off x="-6209410" y="3518991"/>
                  <a:ext cx="9602810" cy="0"/>
                </a:xfrm>
                <a:prstGeom prst="line">
                  <a:avLst/>
                </a:prstGeom>
                <a:ln w="28575" cap="rnd" cmpd="sng">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213" name="TextBox 212"/>
                <p:cNvSpPr txBox="1"/>
                <p:nvPr/>
              </p:nvSpPr>
              <p:spPr>
                <a:xfrm>
                  <a:off x="886795" y="2078085"/>
                  <a:ext cx="184666" cy="384721"/>
                </a:xfrm>
                <a:prstGeom prst="rect">
                  <a:avLst/>
                </a:prstGeom>
                <a:noFill/>
              </p:spPr>
              <p:txBody>
                <a:bodyPr wrap="none" rtlCol="0">
                  <a:spAutoFit/>
                </a:bodyPr>
                <a:lstStyle/>
                <a:p>
                  <a:pPr defTabSz="914286"/>
                  <a:endParaRPr lang="en-US" dirty="0">
                    <a:solidFill>
                      <a:srgbClr val="2C2C2C"/>
                    </a:solidFill>
                  </a:endParaRPr>
                </a:p>
              </p:txBody>
            </p:sp>
          </p:grpSp>
          <p:sp>
            <p:nvSpPr>
              <p:cNvPr id="114" name="Rectangle 113"/>
              <p:cNvSpPr/>
              <p:nvPr/>
            </p:nvSpPr>
            <p:spPr>
              <a:xfrm>
                <a:off x="1609053" y="2987228"/>
                <a:ext cx="1760678" cy="537344"/>
              </a:xfrm>
              <a:prstGeom prst="rect">
                <a:avLst/>
              </a:prstGeom>
            </p:spPr>
            <p:txBody>
              <a:bodyPr wrap="square" anchor="ctr" anchorCtr="0">
                <a:noAutofit/>
              </a:bodyPr>
              <a:lstStyle/>
              <a:p>
                <a:pPr defTabSz="341498">
                  <a:defRPr/>
                </a:pPr>
                <a:r>
                  <a:rPr lang="en-US" sz="1600" dirty="0" err="1">
                    <a:solidFill>
                      <a:srgbClr val="130F65">
                        <a:lumMod val="60000"/>
                        <a:lumOff val="40000"/>
                      </a:srgbClr>
                    </a:solidFill>
                  </a:rPr>
                  <a:t>40G</a:t>
                </a:r>
                <a:r>
                  <a:rPr lang="en-US" sz="1600" dirty="0">
                    <a:solidFill>
                      <a:srgbClr val="130F65">
                        <a:lumMod val="60000"/>
                        <a:lumOff val="40000"/>
                      </a:srgbClr>
                    </a:solidFill>
                  </a:rPr>
                  <a:t> </a:t>
                </a:r>
                <a:r>
                  <a:rPr lang="en-US" sz="1600" dirty="0" err="1">
                    <a:solidFill>
                      <a:srgbClr val="130F65">
                        <a:lumMod val="60000"/>
                        <a:lumOff val="40000"/>
                      </a:srgbClr>
                    </a:solidFill>
                  </a:rPr>
                  <a:t>BiDi</a:t>
                </a:r>
                <a:r>
                  <a:rPr lang="en-US" sz="1600" dirty="0">
                    <a:solidFill>
                      <a:srgbClr val="130F65">
                        <a:lumMod val="60000"/>
                        <a:lumOff val="40000"/>
                      </a:srgbClr>
                    </a:solidFill>
                  </a:rPr>
                  <a:t> Optics</a:t>
                </a:r>
                <a:endParaRPr lang="en-US" sz="1100" dirty="0">
                  <a:solidFill>
                    <a:srgbClr val="2C2C2C"/>
                  </a:solidFill>
                </a:endParaRPr>
              </a:p>
            </p:txBody>
          </p:sp>
        </p:grpSp>
        <p:sp>
          <p:nvSpPr>
            <p:cNvPr id="224" name="Rectangle 223"/>
            <p:cNvSpPr/>
            <p:nvPr/>
          </p:nvSpPr>
          <p:spPr>
            <a:xfrm>
              <a:off x="-163292" y="3346773"/>
              <a:ext cx="1718519" cy="542396"/>
            </a:xfrm>
            <a:prstGeom prst="rect">
              <a:avLst/>
            </a:prstGeom>
          </p:spPr>
          <p:txBody>
            <a:bodyPr wrap="square" anchor="ctr" anchorCtr="0">
              <a:noAutofit/>
            </a:bodyPr>
            <a:lstStyle/>
            <a:p>
              <a:pPr defTabSz="914286"/>
              <a:r>
                <a:rPr lang="en-US" sz="1600" dirty="0">
                  <a:solidFill>
                    <a:srgbClr val="130F65">
                      <a:lumMod val="60000"/>
                      <a:lumOff val="40000"/>
                    </a:srgbClr>
                  </a:solidFill>
                </a:rPr>
                <a:t>ACI Starter Kits</a:t>
              </a:r>
            </a:p>
          </p:txBody>
        </p:sp>
        <p:pic>
          <p:nvPicPr>
            <p:cNvPr id="281" name="Picture 3" descr="C:\RaviFolders\Insiemi\Duranphotos\KO23267.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86683" y="4414533"/>
              <a:ext cx="3316474" cy="2247362"/>
            </a:xfrm>
            <a:prstGeom prst="rect">
              <a:avLst/>
            </a:prstGeom>
            <a:noFill/>
            <a:extLst>
              <a:ext uri="{909E8E84-426E-40dd-AFC4-6F175D3DCCD1}">
                <a14:hiddenFill xmlns:a14="http://schemas.microsoft.com/office/drawing/2010/main">
                  <a:solidFill>
                    <a:srgbClr val="FFFFFF"/>
                  </a:solidFill>
                </a14:hiddenFill>
              </a:ext>
            </a:extLst>
          </p:spPr>
        </p:pic>
        <p:sp>
          <p:nvSpPr>
            <p:cNvPr id="282" name="Rectangle 281"/>
            <p:cNvSpPr/>
            <p:nvPr/>
          </p:nvSpPr>
          <p:spPr>
            <a:xfrm>
              <a:off x="2510253" y="3437803"/>
              <a:ext cx="2222331" cy="451366"/>
            </a:xfrm>
            <a:prstGeom prst="rect">
              <a:avLst/>
            </a:prstGeom>
          </p:spPr>
          <p:txBody>
            <a:bodyPr wrap="square" anchor="ctr" anchorCtr="0">
              <a:noAutofit/>
            </a:bodyPr>
            <a:lstStyle/>
            <a:p>
              <a:pPr defTabSz="341498">
                <a:defRPr/>
              </a:pPr>
              <a:r>
                <a:rPr lang="en-US" sz="1600" dirty="0">
                  <a:solidFill>
                    <a:srgbClr val="130F65">
                      <a:lumMod val="60000"/>
                      <a:lumOff val="40000"/>
                    </a:srgbClr>
                  </a:solidFill>
                </a:rPr>
                <a:t>Nexus 9000 Bundles &amp; </a:t>
              </a:r>
              <a:r>
                <a:rPr lang="en-US" sz="1600" dirty="0" err="1">
                  <a:solidFill>
                    <a:srgbClr val="130F65">
                      <a:lumMod val="60000"/>
                      <a:lumOff val="40000"/>
                    </a:srgbClr>
                  </a:solidFill>
                </a:rPr>
                <a:t>ACI</a:t>
              </a:r>
              <a:r>
                <a:rPr lang="en-US" sz="1600" dirty="0">
                  <a:solidFill>
                    <a:srgbClr val="130F65">
                      <a:lumMod val="60000"/>
                      <a:lumOff val="40000"/>
                    </a:srgbClr>
                  </a:solidFill>
                </a:rPr>
                <a:t> S/W License</a:t>
              </a:r>
              <a:br>
                <a:rPr lang="en-US" sz="1600" dirty="0">
                  <a:solidFill>
                    <a:srgbClr val="130F65">
                      <a:lumMod val="60000"/>
                      <a:lumOff val="40000"/>
                    </a:srgbClr>
                  </a:solidFill>
                </a:rPr>
              </a:br>
              <a:endParaRPr lang="en-US" sz="1100" dirty="0">
                <a:solidFill>
                  <a:srgbClr val="2C2C2C"/>
                </a:solidFill>
              </a:endParaRPr>
            </a:p>
          </p:txBody>
        </p:sp>
        <p:grpSp>
          <p:nvGrpSpPr>
            <p:cNvPr id="283" name="Group 282"/>
            <p:cNvGrpSpPr/>
            <p:nvPr/>
          </p:nvGrpSpPr>
          <p:grpSpPr>
            <a:xfrm>
              <a:off x="-515164" y="3984748"/>
              <a:ext cx="2329118" cy="2618031"/>
              <a:chOff x="1520812" y="2117734"/>
              <a:chExt cx="4058478" cy="4040608"/>
            </a:xfrm>
          </p:grpSpPr>
          <p:grpSp>
            <p:nvGrpSpPr>
              <p:cNvPr id="284" name="Group 283"/>
              <p:cNvGrpSpPr/>
              <p:nvPr/>
            </p:nvGrpSpPr>
            <p:grpSpPr>
              <a:xfrm>
                <a:off x="1945780" y="2117734"/>
                <a:ext cx="3347350" cy="4040608"/>
                <a:chOff x="6856578" y="1816052"/>
                <a:chExt cx="2872819" cy="3467799"/>
              </a:xfrm>
            </p:grpSpPr>
            <p:sp>
              <p:nvSpPr>
                <p:cNvPr id="326" name="Rounded Rectangle 532"/>
                <p:cNvSpPr/>
                <p:nvPr/>
              </p:nvSpPr>
              <p:spPr>
                <a:xfrm rot="2700000">
                  <a:off x="6856578" y="2411032"/>
                  <a:ext cx="2872819" cy="2872819"/>
                </a:xfrm>
                <a:custGeom>
                  <a:avLst/>
                  <a:gdLst/>
                  <a:ahLst/>
                  <a:cxnLst/>
                  <a:rect l="l" t="t" r="r" b="b"/>
                  <a:pathLst>
                    <a:path w="2872819" h="2872819">
                      <a:moveTo>
                        <a:pt x="1597" y="162941"/>
                      </a:moveTo>
                      <a:lnTo>
                        <a:pt x="1597" y="1099696"/>
                      </a:lnTo>
                      <a:cubicBezTo>
                        <a:pt x="1597" y="1138339"/>
                        <a:pt x="32923" y="1169665"/>
                        <a:pt x="71566" y="1169665"/>
                      </a:cubicBezTo>
                      <a:lnTo>
                        <a:pt x="1108169" y="1169665"/>
                      </a:lnTo>
                      <a:cubicBezTo>
                        <a:pt x="1146812" y="1169665"/>
                        <a:pt x="1178138" y="1138339"/>
                        <a:pt x="1178138" y="1099696"/>
                      </a:cubicBezTo>
                      <a:lnTo>
                        <a:pt x="1178138" y="63093"/>
                      </a:lnTo>
                      <a:cubicBezTo>
                        <a:pt x="1178139" y="34974"/>
                        <a:pt x="1161552" y="10730"/>
                        <a:pt x="1137448" y="1"/>
                      </a:cubicBezTo>
                      <a:lnTo>
                        <a:pt x="2701973" y="0"/>
                      </a:lnTo>
                      <a:cubicBezTo>
                        <a:pt x="2796329" y="0"/>
                        <a:pt x="2872819" y="76491"/>
                        <a:pt x="2872819" y="170847"/>
                      </a:cubicBezTo>
                      <a:lnTo>
                        <a:pt x="2872819" y="2701972"/>
                      </a:lnTo>
                      <a:cubicBezTo>
                        <a:pt x="2872820" y="2796328"/>
                        <a:pt x="2796329" y="2872819"/>
                        <a:pt x="2701972" y="2872819"/>
                      </a:cubicBezTo>
                      <a:lnTo>
                        <a:pt x="170848" y="2872819"/>
                      </a:lnTo>
                      <a:cubicBezTo>
                        <a:pt x="76492" y="2872819"/>
                        <a:pt x="0" y="2796328"/>
                        <a:pt x="1" y="2701972"/>
                      </a:cubicBezTo>
                      <a:lnTo>
                        <a:pt x="0" y="170847"/>
                      </a:lnTo>
                      <a:close/>
                    </a:path>
                  </a:pathLst>
                </a:custGeom>
                <a:gradFill flip="none" rotWithShape="1">
                  <a:gsLst>
                    <a:gs pos="41000">
                      <a:srgbClr val="706D6D">
                        <a:alpha val="0"/>
                      </a:srgbClr>
                    </a:gs>
                    <a:gs pos="100000">
                      <a:srgbClr val="EAB430">
                        <a:lumMod val="50000"/>
                      </a:srgbClr>
                    </a:gs>
                  </a:gsLst>
                  <a:lin ang="13500000" scaled="0"/>
                  <a:tileRect/>
                </a:gradFill>
                <a:ln w="12700" cap="flat" cmpd="sng" algn="ctr">
                  <a:noFill/>
                  <a:prstDash val="solid"/>
                  <a:miter lim="800000"/>
                </a:ln>
                <a:effectLst>
                  <a:softEdge rad="0"/>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718">
                    <a:defRPr/>
                  </a:pPr>
                  <a:endParaRPr lang="en-US" sz="1500" kern="0">
                    <a:solidFill>
                      <a:srgbClr val="E7E6E6"/>
                    </a:solidFill>
                    <a:latin typeface="Arial"/>
                    <a:cs typeface="Arial"/>
                  </a:endParaRPr>
                </a:p>
              </p:txBody>
            </p:sp>
            <p:grpSp>
              <p:nvGrpSpPr>
                <p:cNvPr id="327" name="Group 326"/>
                <p:cNvGrpSpPr/>
                <p:nvPr/>
              </p:nvGrpSpPr>
              <p:grpSpPr>
                <a:xfrm>
                  <a:off x="7425640" y="1816052"/>
                  <a:ext cx="1553548" cy="1579932"/>
                  <a:chOff x="4869178" y="1646465"/>
                  <a:chExt cx="1553548" cy="1579932"/>
                </a:xfrm>
              </p:grpSpPr>
              <p:sp>
                <p:nvSpPr>
                  <p:cNvPr id="328" name="Rounded Rectangle 327"/>
                  <p:cNvSpPr/>
                  <p:nvPr/>
                </p:nvSpPr>
                <p:spPr>
                  <a:xfrm rot="2700000">
                    <a:off x="5003455" y="1814788"/>
                    <a:ext cx="1319770" cy="1319770"/>
                  </a:xfrm>
                  <a:prstGeom prst="roundRect">
                    <a:avLst>
                      <a:gd name="adj" fmla="val 5947"/>
                    </a:avLst>
                  </a:prstGeom>
                  <a:gradFill flip="none" rotWithShape="1">
                    <a:gsLst>
                      <a:gs pos="100000">
                        <a:srgbClr val="706D6D">
                          <a:alpha val="0"/>
                        </a:srgbClr>
                      </a:gs>
                      <a:gs pos="2083">
                        <a:srgbClr val="EAB430">
                          <a:lumMod val="50000"/>
                        </a:srgbClr>
                      </a:gs>
                    </a:gsLst>
                    <a:path path="shape">
                      <a:fillToRect l="50000" t="50000" r="50000" b="50000"/>
                    </a:path>
                    <a:tileRect/>
                  </a:gra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718">
                      <a:defRPr/>
                    </a:pPr>
                    <a:endParaRPr lang="en-US" sz="1500" kern="0">
                      <a:solidFill>
                        <a:srgbClr val="E7E6E6"/>
                      </a:solidFill>
                      <a:latin typeface="Arial"/>
                      <a:cs typeface="Arial"/>
                    </a:endParaRPr>
                  </a:p>
                </p:txBody>
              </p:sp>
              <p:grpSp>
                <p:nvGrpSpPr>
                  <p:cNvPr id="329" name="Group 328"/>
                  <p:cNvGrpSpPr/>
                  <p:nvPr/>
                </p:nvGrpSpPr>
                <p:grpSpPr>
                  <a:xfrm>
                    <a:off x="5063840" y="1868369"/>
                    <a:ext cx="1315284" cy="1176541"/>
                    <a:chOff x="5063840" y="1868369"/>
                    <a:chExt cx="1315284" cy="1176541"/>
                  </a:xfrm>
                </p:grpSpPr>
                <p:sp>
                  <p:nvSpPr>
                    <p:cNvPr id="337" name="Rounded Rectangle 336"/>
                    <p:cNvSpPr/>
                    <p:nvPr/>
                  </p:nvSpPr>
                  <p:spPr>
                    <a:xfrm rot="2700000">
                      <a:off x="5133211" y="1798998"/>
                      <a:ext cx="1176541" cy="1315284"/>
                    </a:xfrm>
                    <a:prstGeom prst="roundRect">
                      <a:avLst>
                        <a:gd name="adj" fmla="val 5947"/>
                      </a:avLst>
                    </a:prstGeom>
                    <a:gradFill flip="none" rotWithShape="1">
                      <a:gsLst>
                        <a:gs pos="89000">
                          <a:srgbClr val="706D6D">
                            <a:alpha val="0"/>
                          </a:srgbClr>
                        </a:gs>
                        <a:gs pos="100000">
                          <a:srgbClr val="EAB430">
                            <a:lumMod val="50000"/>
                          </a:srgbClr>
                        </a:gs>
                      </a:gsLst>
                      <a:path path="shape">
                        <a:fillToRect l="50000" t="50000" r="50000" b="50000"/>
                      </a:path>
                      <a:tileRect/>
                    </a:gra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718">
                        <a:defRPr/>
                      </a:pPr>
                      <a:endParaRPr lang="en-US" sz="1500" kern="0">
                        <a:solidFill>
                          <a:srgbClr val="E7E6E6"/>
                        </a:solidFill>
                        <a:latin typeface="Arial"/>
                        <a:cs typeface="Arial"/>
                      </a:endParaRPr>
                    </a:p>
                  </p:txBody>
                </p:sp>
                <p:sp>
                  <p:nvSpPr>
                    <p:cNvPr id="338" name="Rounded Rectangle 337"/>
                    <p:cNvSpPr/>
                    <p:nvPr/>
                  </p:nvSpPr>
                  <p:spPr>
                    <a:xfrm rot="2700000">
                      <a:off x="5282468" y="2056023"/>
                      <a:ext cx="837300" cy="837300"/>
                    </a:xfrm>
                    <a:prstGeom prst="roundRect">
                      <a:avLst>
                        <a:gd name="adj" fmla="val 5947"/>
                      </a:avLst>
                    </a:prstGeom>
                    <a:gradFill flip="none" rotWithShape="1">
                      <a:gsLst>
                        <a:gs pos="0">
                          <a:srgbClr val="EAB430">
                            <a:alpha val="90000"/>
                          </a:srgbClr>
                        </a:gs>
                        <a:gs pos="100000">
                          <a:srgbClr val="EAB430">
                            <a:lumMod val="50000"/>
                            <a:alpha val="90000"/>
                          </a:srgbClr>
                        </a:gs>
                      </a:gsLst>
                      <a:lin ang="2700000" scaled="1"/>
                      <a:tileRect/>
                    </a:gradFill>
                    <a:ln w="76200" cap="flat" cmpd="sng" algn="ctr">
                      <a:gradFill>
                        <a:gsLst>
                          <a:gs pos="0">
                            <a:srgbClr val="EAB430">
                              <a:lumMod val="60000"/>
                              <a:lumOff val="40000"/>
                            </a:srgbClr>
                          </a:gs>
                          <a:gs pos="100000">
                            <a:srgbClr val="EAB430">
                              <a:lumMod val="75000"/>
                            </a:srgbClr>
                          </a:gs>
                        </a:gsLst>
                        <a:lin ang="5400000" scaled="0"/>
                      </a:gra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718">
                        <a:defRPr/>
                      </a:pPr>
                      <a:endParaRPr lang="en-US" sz="1500" kern="0">
                        <a:solidFill>
                          <a:srgbClr val="E7E6E6"/>
                        </a:solidFill>
                        <a:latin typeface="Arial"/>
                        <a:cs typeface="Arial"/>
                      </a:endParaRPr>
                    </a:p>
                  </p:txBody>
                </p:sp>
              </p:grpSp>
              <p:sp>
                <p:nvSpPr>
                  <p:cNvPr id="330" name="Rectangle 329"/>
                  <p:cNvSpPr/>
                  <p:nvPr/>
                </p:nvSpPr>
                <p:spPr>
                  <a:xfrm>
                    <a:off x="5278534" y="2269139"/>
                    <a:ext cx="845173" cy="366908"/>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718">
                      <a:defRPr/>
                    </a:pPr>
                    <a:r>
                      <a:rPr lang="en-US" sz="1200" b="1" kern="0" dirty="0">
                        <a:solidFill>
                          <a:srgbClr val="5E460A"/>
                        </a:solidFill>
                        <a:effectLst>
                          <a:innerShdw blurRad="63500" dist="50800" dir="16200000">
                            <a:prstClr val="black">
                              <a:alpha val="50000"/>
                            </a:prstClr>
                          </a:innerShdw>
                        </a:effectLst>
                      </a:rPr>
                      <a:t>APIC </a:t>
                    </a:r>
                  </a:p>
                </p:txBody>
              </p:sp>
              <p:pic>
                <p:nvPicPr>
                  <p:cNvPr id="331" name="Picture 33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70094" y="1646465"/>
                    <a:ext cx="262045" cy="304653"/>
                  </a:xfrm>
                  <a:prstGeom prst="rect">
                    <a:avLst/>
                  </a:prstGeom>
                  <a:noFill/>
                  <a:ln>
                    <a:noFill/>
                  </a:ln>
                  <a:effectLst>
                    <a:outerShdw blurRad="25400" dist="254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2" name="Freeform 331"/>
                  <p:cNvSpPr>
                    <a:spLocks noEditPoints="1"/>
                  </p:cNvSpPr>
                  <p:nvPr/>
                </p:nvSpPr>
                <p:spPr bwMode="auto">
                  <a:xfrm>
                    <a:off x="4869178" y="2359129"/>
                    <a:ext cx="387172" cy="191853"/>
                  </a:xfrm>
                  <a:custGeom>
                    <a:avLst/>
                    <a:gdLst>
                      <a:gd name="T0" fmla="*/ 260 w 520"/>
                      <a:gd name="T1" fmla="*/ 0 h 258"/>
                      <a:gd name="T2" fmla="*/ 0 w 520"/>
                      <a:gd name="T3" fmla="*/ 226 h 258"/>
                      <a:gd name="T4" fmla="*/ 44 w 520"/>
                      <a:gd name="T5" fmla="*/ 258 h 258"/>
                      <a:gd name="T6" fmla="*/ 476 w 520"/>
                      <a:gd name="T7" fmla="*/ 258 h 258"/>
                      <a:gd name="T8" fmla="*/ 520 w 520"/>
                      <a:gd name="T9" fmla="*/ 226 h 258"/>
                      <a:gd name="T10" fmla="*/ 260 w 520"/>
                      <a:gd name="T11" fmla="*/ 0 h 258"/>
                      <a:gd name="T12" fmla="*/ 42 w 520"/>
                      <a:gd name="T13" fmla="*/ 173 h 258"/>
                      <a:gd name="T14" fmla="*/ 28 w 520"/>
                      <a:gd name="T15" fmla="*/ 179 h 258"/>
                      <a:gd name="T16" fmla="*/ 16 w 520"/>
                      <a:gd name="T17" fmla="*/ 174 h 258"/>
                      <a:gd name="T18" fmla="*/ 22 w 520"/>
                      <a:gd name="T19" fmla="*/ 154 h 258"/>
                      <a:gd name="T20" fmla="*/ 36 w 520"/>
                      <a:gd name="T21" fmla="*/ 160 h 258"/>
                      <a:gd name="T22" fmla="*/ 42 w 520"/>
                      <a:gd name="T23" fmla="*/ 173 h 258"/>
                      <a:gd name="T24" fmla="*/ 345 w 520"/>
                      <a:gd name="T25" fmla="*/ 32 h 258"/>
                      <a:gd name="T26" fmla="*/ 349 w 520"/>
                      <a:gd name="T27" fmla="*/ 22 h 258"/>
                      <a:gd name="T28" fmla="*/ 369 w 520"/>
                      <a:gd name="T29" fmla="*/ 29 h 258"/>
                      <a:gd name="T30" fmla="*/ 364 w 520"/>
                      <a:gd name="T31" fmla="*/ 40 h 258"/>
                      <a:gd name="T32" fmla="*/ 351 w 520"/>
                      <a:gd name="T33" fmla="*/ 45 h 258"/>
                      <a:gd name="T34" fmla="*/ 345 w 520"/>
                      <a:gd name="T35" fmla="*/ 32 h 258"/>
                      <a:gd name="T36" fmla="*/ 250 w 520"/>
                      <a:gd name="T37" fmla="*/ 9 h 258"/>
                      <a:gd name="T38" fmla="*/ 260 w 520"/>
                      <a:gd name="T39" fmla="*/ 8 h 258"/>
                      <a:gd name="T40" fmla="*/ 271 w 520"/>
                      <a:gd name="T41" fmla="*/ 9 h 258"/>
                      <a:gd name="T42" fmla="*/ 271 w 520"/>
                      <a:gd name="T43" fmla="*/ 17 h 258"/>
                      <a:gd name="T44" fmla="*/ 260 w 520"/>
                      <a:gd name="T45" fmla="*/ 27 h 258"/>
                      <a:gd name="T46" fmla="*/ 250 w 520"/>
                      <a:gd name="T47" fmla="*/ 17 h 258"/>
                      <a:gd name="T48" fmla="*/ 250 w 520"/>
                      <a:gd name="T49" fmla="*/ 9 h 258"/>
                      <a:gd name="T50" fmla="*/ 93 w 520"/>
                      <a:gd name="T51" fmla="*/ 97 h 258"/>
                      <a:gd name="T52" fmla="*/ 79 w 520"/>
                      <a:gd name="T53" fmla="*/ 97 h 258"/>
                      <a:gd name="T54" fmla="*/ 68 w 520"/>
                      <a:gd name="T55" fmla="*/ 86 h 258"/>
                      <a:gd name="T56" fmla="*/ 83 w 520"/>
                      <a:gd name="T57" fmla="*/ 71 h 258"/>
                      <a:gd name="T58" fmla="*/ 93 w 520"/>
                      <a:gd name="T59" fmla="*/ 82 h 258"/>
                      <a:gd name="T60" fmla="*/ 93 w 520"/>
                      <a:gd name="T61" fmla="*/ 97 h 258"/>
                      <a:gd name="T62" fmla="*/ 170 w 520"/>
                      <a:gd name="T63" fmla="*/ 45 h 258"/>
                      <a:gd name="T64" fmla="*/ 156 w 520"/>
                      <a:gd name="T65" fmla="*/ 40 h 258"/>
                      <a:gd name="T66" fmla="*/ 152 w 520"/>
                      <a:gd name="T67" fmla="*/ 30 h 258"/>
                      <a:gd name="T68" fmla="*/ 172 w 520"/>
                      <a:gd name="T69" fmla="*/ 22 h 258"/>
                      <a:gd name="T70" fmla="*/ 175 w 520"/>
                      <a:gd name="T71" fmla="*/ 32 h 258"/>
                      <a:gd name="T72" fmla="*/ 170 w 520"/>
                      <a:gd name="T73" fmla="*/ 45 h 258"/>
                      <a:gd name="T74" fmla="*/ 283 w 520"/>
                      <a:gd name="T75" fmla="*/ 229 h 258"/>
                      <a:gd name="T76" fmla="*/ 250 w 520"/>
                      <a:gd name="T77" fmla="*/ 231 h 258"/>
                      <a:gd name="T78" fmla="*/ 248 w 520"/>
                      <a:gd name="T79" fmla="*/ 197 h 258"/>
                      <a:gd name="T80" fmla="*/ 374 w 520"/>
                      <a:gd name="T81" fmla="*/ 88 h 258"/>
                      <a:gd name="T82" fmla="*/ 378 w 520"/>
                      <a:gd name="T83" fmla="*/ 91 h 258"/>
                      <a:gd name="T84" fmla="*/ 283 w 520"/>
                      <a:gd name="T85" fmla="*/ 229 h 258"/>
                      <a:gd name="T86" fmla="*/ 442 w 520"/>
                      <a:gd name="T87" fmla="*/ 97 h 258"/>
                      <a:gd name="T88" fmla="*/ 427 w 520"/>
                      <a:gd name="T89" fmla="*/ 97 h 258"/>
                      <a:gd name="T90" fmla="*/ 427 w 520"/>
                      <a:gd name="T91" fmla="*/ 82 h 258"/>
                      <a:gd name="T92" fmla="*/ 438 w 520"/>
                      <a:gd name="T93" fmla="*/ 71 h 258"/>
                      <a:gd name="T94" fmla="*/ 453 w 520"/>
                      <a:gd name="T95" fmla="*/ 86 h 258"/>
                      <a:gd name="T96" fmla="*/ 442 w 520"/>
                      <a:gd name="T97" fmla="*/ 97 h 258"/>
                      <a:gd name="T98" fmla="*/ 492 w 520"/>
                      <a:gd name="T99" fmla="*/ 179 h 258"/>
                      <a:gd name="T100" fmla="*/ 479 w 520"/>
                      <a:gd name="T101" fmla="*/ 173 h 258"/>
                      <a:gd name="T102" fmla="*/ 484 w 520"/>
                      <a:gd name="T103" fmla="*/ 159 h 258"/>
                      <a:gd name="T104" fmla="*/ 498 w 520"/>
                      <a:gd name="T105" fmla="*/ 154 h 258"/>
                      <a:gd name="T106" fmla="*/ 505 w 520"/>
                      <a:gd name="T107" fmla="*/ 173 h 258"/>
                      <a:gd name="T108" fmla="*/ 492 w 520"/>
                      <a:gd name="T109" fmla="*/ 17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20" h="258">
                        <a:moveTo>
                          <a:pt x="260" y="0"/>
                        </a:moveTo>
                        <a:cubicBezTo>
                          <a:pt x="117" y="0"/>
                          <a:pt x="0" y="101"/>
                          <a:pt x="0" y="226"/>
                        </a:cubicBezTo>
                        <a:cubicBezTo>
                          <a:pt x="0" y="247"/>
                          <a:pt x="15" y="258"/>
                          <a:pt x="44" y="258"/>
                        </a:cubicBezTo>
                        <a:cubicBezTo>
                          <a:pt x="476" y="258"/>
                          <a:pt x="476" y="258"/>
                          <a:pt x="476" y="258"/>
                        </a:cubicBezTo>
                        <a:cubicBezTo>
                          <a:pt x="506" y="258"/>
                          <a:pt x="520" y="247"/>
                          <a:pt x="520" y="226"/>
                        </a:cubicBezTo>
                        <a:cubicBezTo>
                          <a:pt x="520" y="101"/>
                          <a:pt x="404" y="0"/>
                          <a:pt x="260" y="0"/>
                        </a:cubicBezTo>
                        <a:close/>
                        <a:moveTo>
                          <a:pt x="42" y="173"/>
                        </a:moveTo>
                        <a:cubicBezTo>
                          <a:pt x="40" y="179"/>
                          <a:pt x="34" y="181"/>
                          <a:pt x="28" y="179"/>
                        </a:cubicBezTo>
                        <a:cubicBezTo>
                          <a:pt x="16" y="174"/>
                          <a:pt x="16" y="174"/>
                          <a:pt x="16" y="174"/>
                        </a:cubicBezTo>
                        <a:cubicBezTo>
                          <a:pt x="18" y="167"/>
                          <a:pt x="20" y="160"/>
                          <a:pt x="22" y="154"/>
                        </a:cubicBezTo>
                        <a:cubicBezTo>
                          <a:pt x="36" y="160"/>
                          <a:pt x="36" y="160"/>
                          <a:pt x="36" y="160"/>
                        </a:cubicBezTo>
                        <a:cubicBezTo>
                          <a:pt x="42" y="162"/>
                          <a:pt x="44" y="168"/>
                          <a:pt x="42" y="173"/>
                        </a:cubicBezTo>
                        <a:close/>
                        <a:moveTo>
                          <a:pt x="345" y="32"/>
                        </a:moveTo>
                        <a:cubicBezTo>
                          <a:pt x="349" y="22"/>
                          <a:pt x="349" y="22"/>
                          <a:pt x="349" y="22"/>
                        </a:cubicBezTo>
                        <a:cubicBezTo>
                          <a:pt x="356" y="24"/>
                          <a:pt x="362" y="27"/>
                          <a:pt x="369" y="29"/>
                        </a:cubicBezTo>
                        <a:cubicBezTo>
                          <a:pt x="364" y="40"/>
                          <a:pt x="364" y="40"/>
                          <a:pt x="364" y="40"/>
                        </a:cubicBezTo>
                        <a:cubicBezTo>
                          <a:pt x="362" y="45"/>
                          <a:pt x="356" y="48"/>
                          <a:pt x="351" y="45"/>
                        </a:cubicBezTo>
                        <a:cubicBezTo>
                          <a:pt x="345" y="43"/>
                          <a:pt x="343" y="37"/>
                          <a:pt x="345" y="32"/>
                        </a:cubicBezTo>
                        <a:close/>
                        <a:moveTo>
                          <a:pt x="250" y="9"/>
                        </a:moveTo>
                        <a:cubicBezTo>
                          <a:pt x="253" y="8"/>
                          <a:pt x="257" y="8"/>
                          <a:pt x="260" y="8"/>
                        </a:cubicBezTo>
                        <a:cubicBezTo>
                          <a:pt x="264" y="8"/>
                          <a:pt x="267" y="8"/>
                          <a:pt x="271" y="9"/>
                        </a:cubicBezTo>
                        <a:cubicBezTo>
                          <a:pt x="271" y="17"/>
                          <a:pt x="271" y="17"/>
                          <a:pt x="271" y="17"/>
                        </a:cubicBezTo>
                        <a:cubicBezTo>
                          <a:pt x="271" y="23"/>
                          <a:pt x="266" y="27"/>
                          <a:pt x="260" y="27"/>
                        </a:cubicBezTo>
                        <a:cubicBezTo>
                          <a:pt x="255" y="27"/>
                          <a:pt x="250" y="23"/>
                          <a:pt x="250" y="17"/>
                        </a:cubicBezTo>
                        <a:lnTo>
                          <a:pt x="250" y="9"/>
                        </a:lnTo>
                        <a:close/>
                        <a:moveTo>
                          <a:pt x="93" y="97"/>
                        </a:moveTo>
                        <a:cubicBezTo>
                          <a:pt x="89" y="101"/>
                          <a:pt x="83" y="101"/>
                          <a:pt x="79" y="97"/>
                        </a:cubicBezTo>
                        <a:cubicBezTo>
                          <a:pt x="68" y="86"/>
                          <a:pt x="68" y="86"/>
                          <a:pt x="68" y="86"/>
                        </a:cubicBezTo>
                        <a:cubicBezTo>
                          <a:pt x="73" y="81"/>
                          <a:pt x="78" y="76"/>
                          <a:pt x="83" y="71"/>
                        </a:cubicBezTo>
                        <a:cubicBezTo>
                          <a:pt x="93" y="82"/>
                          <a:pt x="93" y="82"/>
                          <a:pt x="93" y="82"/>
                        </a:cubicBezTo>
                        <a:cubicBezTo>
                          <a:pt x="97" y="86"/>
                          <a:pt x="97" y="93"/>
                          <a:pt x="93" y="97"/>
                        </a:cubicBezTo>
                        <a:close/>
                        <a:moveTo>
                          <a:pt x="170" y="45"/>
                        </a:moveTo>
                        <a:cubicBezTo>
                          <a:pt x="164" y="48"/>
                          <a:pt x="158" y="45"/>
                          <a:pt x="156" y="40"/>
                        </a:cubicBezTo>
                        <a:cubicBezTo>
                          <a:pt x="152" y="30"/>
                          <a:pt x="152" y="30"/>
                          <a:pt x="152" y="30"/>
                        </a:cubicBezTo>
                        <a:cubicBezTo>
                          <a:pt x="158" y="27"/>
                          <a:pt x="165" y="24"/>
                          <a:pt x="172" y="22"/>
                        </a:cubicBezTo>
                        <a:cubicBezTo>
                          <a:pt x="175" y="32"/>
                          <a:pt x="175" y="32"/>
                          <a:pt x="175" y="32"/>
                        </a:cubicBezTo>
                        <a:cubicBezTo>
                          <a:pt x="178" y="37"/>
                          <a:pt x="175" y="43"/>
                          <a:pt x="170" y="45"/>
                        </a:cubicBezTo>
                        <a:close/>
                        <a:moveTo>
                          <a:pt x="283" y="229"/>
                        </a:moveTo>
                        <a:cubicBezTo>
                          <a:pt x="275" y="239"/>
                          <a:pt x="259" y="240"/>
                          <a:pt x="250" y="231"/>
                        </a:cubicBezTo>
                        <a:cubicBezTo>
                          <a:pt x="240" y="222"/>
                          <a:pt x="239" y="207"/>
                          <a:pt x="248" y="197"/>
                        </a:cubicBezTo>
                        <a:cubicBezTo>
                          <a:pt x="374" y="88"/>
                          <a:pt x="374" y="88"/>
                          <a:pt x="374" y="88"/>
                        </a:cubicBezTo>
                        <a:cubicBezTo>
                          <a:pt x="378" y="91"/>
                          <a:pt x="378" y="91"/>
                          <a:pt x="378" y="91"/>
                        </a:cubicBezTo>
                        <a:lnTo>
                          <a:pt x="283" y="229"/>
                        </a:lnTo>
                        <a:close/>
                        <a:moveTo>
                          <a:pt x="442" y="97"/>
                        </a:moveTo>
                        <a:cubicBezTo>
                          <a:pt x="438" y="101"/>
                          <a:pt x="431" y="101"/>
                          <a:pt x="427" y="97"/>
                        </a:cubicBezTo>
                        <a:cubicBezTo>
                          <a:pt x="423" y="93"/>
                          <a:pt x="423" y="86"/>
                          <a:pt x="427" y="82"/>
                        </a:cubicBezTo>
                        <a:cubicBezTo>
                          <a:pt x="438" y="71"/>
                          <a:pt x="438" y="71"/>
                          <a:pt x="438" y="71"/>
                        </a:cubicBezTo>
                        <a:cubicBezTo>
                          <a:pt x="443" y="76"/>
                          <a:pt x="448" y="81"/>
                          <a:pt x="453" y="86"/>
                        </a:cubicBezTo>
                        <a:lnTo>
                          <a:pt x="442" y="97"/>
                        </a:lnTo>
                        <a:close/>
                        <a:moveTo>
                          <a:pt x="492" y="179"/>
                        </a:moveTo>
                        <a:cubicBezTo>
                          <a:pt x="487" y="181"/>
                          <a:pt x="481" y="178"/>
                          <a:pt x="479" y="173"/>
                        </a:cubicBezTo>
                        <a:cubicBezTo>
                          <a:pt x="476" y="168"/>
                          <a:pt x="479" y="162"/>
                          <a:pt x="484" y="159"/>
                        </a:cubicBezTo>
                        <a:cubicBezTo>
                          <a:pt x="498" y="154"/>
                          <a:pt x="498" y="154"/>
                          <a:pt x="498" y="154"/>
                        </a:cubicBezTo>
                        <a:cubicBezTo>
                          <a:pt x="501" y="160"/>
                          <a:pt x="503" y="167"/>
                          <a:pt x="505" y="173"/>
                        </a:cubicBezTo>
                        <a:lnTo>
                          <a:pt x="492" y="179"/>
                        </a:lnTo>
                        <a:close/>
                      </a:path>
                    </a:pathLst>
                  </a:custGeom>
                  <a:solidFill>
                    <a:srgbClr val="FFFFFF"/>
                  </a:solidFill>
                  <a:ln>
                    <a:noFill/>
                  </a:ln>
                  <a:effectLst>
                    <a:outerShdw blurRad="25400" dist="254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18">
                      <a:defRPr/>
                    </a:pPr>
                    <a:endParaRPr lang="en-US" sz="1500" kern="0">
                      <a:solidFill>
                        <a:sysClr val="windowText" lastClr="000000"/>
                      </a:solidFill>
                    </a:endParaRPr>
                  </a:p>
                </p:txBody>
              </p:sp>
              <p:grpSp>
                <p:nvGrpSpPr>
                  <p:cNvPr id="333" name="Group 332"/>
                  <p:cNvGrpSpPr>
                    <a:grpSpLocks noChangeAspect="1"/>
                  </p:cNvGrpSpPr>
                  <p:nvPr/>
                </p:nvGrpSpPr>
                <p:grpSpPr bwMode="auto">
                  <a:xfrm>
                    <a:off x="5560387" y="2912899"/>
                    <a:ext cx="269484" cy="313498"/>
                    <a:chOff x="5451" y="1149"/>
                    <a:chExt cx="349" cy="406"/>
                  </a:xfrm>
                  <a:effectLst>
                    <a:outerShdw blurRad="25400" dist="25400" dir="5400000" algn="t" rotWithShape="0">
                      <a:prstClr val="black">
                        <a:alpha val="40000"/>
                      </a:prstClr>
                    </a:outerShdw>
                  </a:effectLst>
                </p:grpSpPr>
                <p:sp>
                  <p:nvSpPr>
                    <p:cNvPr id="335" name="Freeform 334"/>
                    <p:cNvSpPr>
                      <a:spLocks noEditPoints="1"/>
                    </p:cNvSpPr>
                    <p:nvPr/>
                  </p:nvSpPr>
                  <p:spPr bwMode="auto">
                    <a:xfrm>
                      <a:off x="5451" y="1204"/>
                      <a:ext cx="349" cy="351"/>
                    </a:xfrm>
                    <a:custGeom>
                      <a:avLst/>
                      <a:gdLst>
                        <a:gd name="T0" fmla="*/ 110 w 221"/>
                        <a:gd name="T1" fmla="*/ 0 h 222"/>
                        <a:gd name="T2" fmla="*/ 0 w 221"/>
                        <a:gd name="T3" fmla="*/ 111 h 222"/>
                        <a:gd name="T4" fmla="*/ 110 w 221"/>
                        <a:gd name="T5" fmla="*/ 222 h 222"/>
                        <a:gd name="T6" fmla="*/ 221 w 221"/>
                        <a:gd name="T7" fmla="*/ 111 h 222"/>
                        <a:gd name="T8" fmla="*/ 110 w 221"/>
                        <a:gd name="T9" fmla="*/ 0 h 222"/>
                        <a:gd name="T10" fmla="*/ 181 w 221"/>
                        <a:gd name="T11" fmla="*/ 152 h 222"/>
                        <a:gd name="T12" fmla="*/ 170 w 221"/>
                        <a:gd name="T13" fmla="*/ 156 h 222"/>
                        <a:gd name="T14" fmla="*/ 102 w 221"/>
                        <a:gd name="T15" fmla="*/ 121 h 222"/>
                        <a:gd name="T16" fmla="*/ 98 w 221"/>
                        <a:gd name="T17" fmla="*/ 114 h 222"/>
                        <a:gd name="T18" fmla="*/ 98 w 221"/>
                        <a:gd name="T19" fmla="*/ 113 h 222"/>
                        <a:gd name="T20" fmla="*/ 98 w 221"/>
                        <a:gd name="T21" fmla="*/ 38 h 222"/>
                        <a:gd name="T22" fmla="*/ 106 w 221"/>
                        <a:gd name="T23" fmla="*/ 29 h 222"/>
                        <a:gd name="T24" fmla="*/ 115 w 221"/>
                        <a:gd name="T25" fmla="*/ 38 h 222"/>
                        <a:gd name="T26" fmla="*/ 115 w 221"/>
                        <a:gd name="T27" fmla="*/ 109 h 222"/>
                        <a:gd name="T28" fmla="*/ 177 w 221"/>
                        <a:gd name="T29" fmla="*/ 141 h 222"/>
                        <a:gd name="T30" fmla="*/ 181 w 221"/>
                        <a:gd name="T31" fmla="*/ 15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1" h="222">
                          <a:moveTo>
                            <a:pt x="110" y="0"/>
                          </a:moveTo>
                          <a:cubicBezTo>
                            <a:pt x="49" y="0"/>
                            <a:pt x="0" y="50"/>
                            <a:pt x="0" y="111"/>
                          </a:cubicBezTo>
                          <a:cubicBezTo>
                            <a:pt x="0" y="172"/>
                            <a:pt x="49" y="222"/>
                            <a:pt x="110" y="222"/>
                          </a:cubicBezTo>
                          <a:cubicBezTo>
                            <a:pt x="172" y="222"/>
                            <a:pt x="221" y="172"/>
                            <a:pt x="221" y="111"/>
                          </a:cubicBezTo>
                          <a:cubicBezTo>
                            <a:pt x="221" y="50"/>
                            <a:pt x="172" y="0"/>
                            <a:pt x="110" y="0"/>
                          </a:cubicBezTo>
                          <a:close/>
                          <a:moveTo>
                            <a:pt x="181" y="152"/>
                          </a:moveTo>
                          <a:cubicBezTo>
                            <a:pt x="179" y="156"/>
                            <a:pt x="174" y="158"/>
                            <a:pt x="170" y="156"/>
                          </a:cubicBezTo>
                          <a:cubicBezTo>
                            <a:pt x="102" y="121"/>
                            <a:pt x="102" y="121"/>
                            <a:pt x="102" y="121"/>
                          </a:cubicBezTo>
                          <a:cubicBezTo>
                            <a:pt x="99" y="120"/>
                            <a:pt x="98" y="117"/>
                            <a:pt x="98" y="114"/>
                          </a:cubicBezTo>
                          <a:cubicBezTo>
                            <a:pt x="98" y="114"/>
                            <a:pt x="98" y="114"/>
                            <a:pt x="98" y="113"/>
                          </a:cubicBezTo>
                          <a:cubicBezTo>
                            <a:pt x="98" y="38"/>
                            <a:pt x="98" y="38"/>
                            <a:pt x="98" y="38"/>
                          </a:cubicBezTo>
                          <a:cubicBezTo>
                            <a:pt x="98" y="33"/>
                            <a:pt x="102" y="29"/>
                            <a:pt x="106" y="29"/>
                          </a:cubicBezTo>
                          <a:cubicBezTo>
                            <a:pt x="111" y="29"/>
                            <a:pt x="115" y="33"/>
                            <a:pt x="115" y="38"/>
                          </a:cubicBezTo>
                          <a:cubicBezTo>
                            <a:pt x="115" y="109"/>
                            <a:pt x="115" y="109"/>
                            <a:pt x="115" y="109"/>
                          </a:cubicBezTo>
                          <a:cubicBezTo>
                            <a:pt x="177" y="141"/>
                            <a:pt x="177" y="141"/>
                            <a:pt x="177" y="141"/>
                          </a:cubicBezTo>
                          <a:cubicBezTo>
                            <a:pt x="182" y="143"/>
                            <a:pt x="183" y="148"/>
                            <a:pt x="181" y="1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18">
                        <a:defRPr/>
                      </a:pPr>
                      <a:endParaRPr lang="en-US" sz="1500" kern="0">
                        <a:solidFill>
                          <a:sysClr val="windowText" lastClr="000000"/>
                        </a:solidFill>
                      </a:endParaRPr>
                    </a:p>
                  </p:txBody>
                </p:sp>
                <p:sp>
                  <p:nvSpPr>
                    <p:cNvPr id="336" name="Freeform 335"/>
                    <p:cNvSpPr>
                      <a:spLocks/>
                    </p:cNvSpPr>
                    <p:nvPr/>
                  </p:nvSpPr>
                  <p:spPr bwMode="auto">
                    <a:xfrm>
                      <a:off x="5523" y="1149"/>
                      <a:ext cx="205" cy="26"/>
                    </a:xfrm>
                    <a:custGeom>
                      <a:avLst/>
                      <a:gdLst>
                        <a:gd name="T0" fmla="*/ 87 w 87"/>
                        <a:gd name="T1" fmla="*/ 5 h 11"/>
                        <a:gd name="T2" fmla="*/ 81 w 87"/>
                        <a:gd name="T3" fmla="*/ 11 h 11"/>
                        <a:gd name="T4" fmla="*/ 5 w 87"/>
                        <a:gd name="T5" fmla="*/ 11 h 11"/>
                        <a:gd name="T6" fmla="*/ 0 w 87"/>
                        <a:gd name="T7" fmla="*/ 5 h 11"/>
                        <a:gd name="T8" fmla="*/ 0 w 87"/>
                        <a:gd name="T9" fmla="*/ 5 h 11"/>
                        <a:gd name="T10" fmla="*/ 5 w 87"/>
                        <a:gd name="T11" fmla="*/ 0 h 11"/>
                        <a:gd name="T12" fmla="*/ 81 w 87"/>
                        <a:gd name="T13" fmla="*/ 0 h 11"/>
                        <a:gd name="T14" fmla="*/ 87 w 87"/>
                        <a:gd name="T15" fmla="*/ 5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1">
                          <a:moveTo>
                            <a:pt x="87" y="5"/>
                          </a:moveTo>
                          <a:cubicBezTo>
                            <a:pt x="87" y="8"/>
                            <a:pt x="84" y="11"/>
                            <a:pt x="81" y="11"/>
                          </a:cubicBezTo>
                          <a:cubicBezTo>
                            <a:pt x="5" y="11"/>
                            <a:pt x="5" y="11"/>
                            <a:pt x="5" y="11"/>
                          </a:cubicBezTo>
                          <a:cubicBezTo>
                            <a:pt x="2" y="11"/>
                            <a:pt x="0" y="8"/>
                            <a:pt x="0" y="5"/>
                          </a:cubicBezTo>
                          <a:cubicBezTo>
                            <a:pt x="0" y="5"/>
                            <a:pt x="0" y="5"/>
                            <a:pt x="0" y="5"/>
                          </a:cubicBezTo>
                          <a:cubicBezTo>
                            <a:pt x="0" y="2"/>
                            <a:pt x="2" y="0"/>
                            <a:pt x="5" y="0"/>
                          </a:cubicBezTo>
                          <a:cubicBezTo>
                            <a:pt x="81" y="0"/>
                            <a:pt x="81" y="0"/>
                            <a:pt x="81" y="0"/>
                          </a:cubicBezTo>
                          <a:cubicBezTo>
                            <a:pt x="84" y="0"/>
                            <a:pt x="87" y="2"/>
                            <a:pt x="87"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18">
                        <a:defRPr/>
                      </a:pPr>
                      <a:endParaRPr lang="en-US" sz="1500" kern="0">
                        <a:solidFill>
                          <a:sysClr val="windowText" lastClr="000000"/>
                        </a:solidFill>
                      </a:endParaRPr>
                    </a:p>
                  </p:txBody>
                </p:sp>
              </p:grpSp>
              <p:sp>
                <p:nvSpPr>
                  <p:cNvPr id="334" name="Freeform 333"/>
                  <p:cNvSpPr>
                    <a:spLocks noEditPoints="1"/>
                  </p:cNvSpPr>
                  <p:nvPr/>
                </p:nvSpPr>
                <p:spPr bwMode="auto">
                  <a:xfrm>
                    <a:off x="6198303" y="2302812"/>
                    <a:ext cx="224423" cy="297362"/>
                  </a:xfrm>
                  <a:custGeom>
                    <a:avLst/>
                    <a:gdLst>
                      <a:gd name="T0" fmla="*/ 165 w 178"/>
                      <a:gd name="T1" fmla="*/ 83 h 235"/>
                      <a:gd name="T2" fmla="*/ 154 w 178"/>
                      <a:gd name="T3" fmla="*/ 83 h 235"/>
                      <a:gd name="T4" fmla="*/ 154 w 178"/>
                      <a:gd name="T5" fmla="*/ 77 h 235"/>
                      <a:gd name="T6" fmla="*/ 151 w 178"/>
                      <a:gd name="T7" fmla="*/ 77 h 235"/>
                      <a:gd name="T8" fmla="*/ 151 w 178"/>
                      <a:gd name="T9" fmla="*/ 61 h 235"/>
                      <a:gd name="T10" fmla="*/ 89 w 178"/>
                      <a:gd name="T11" fmla="*/ 0 h 235"/>
                      <a:gd name="T12" fmla="*/ 27 w 178"/>
                      <a:gd name="T13" fmla="*/ 61 h 235"/>
                      <a:gd name="T14" fmla="*/ 27 w 178"/>
                      <a:gd name="T15" fmla="*/ 77 h 235"/>
                      <a:gd name="T16" fmla="*/ 24 w 178"/>
                      <a:gd name="T17" fmla="*/ 77 h 235"/>
                      <a:gd name="T18" fmla="*/ 24 w 178"/>
                      <a:gd name="T19" fmla="*/ 83 h 235"/>
                      <a:gd name="T20" fmla="*/ 13 w 178"/>
                      <a:gd name="T21" fmla="*/ 83 h 235"/>
                      <a:gd name="T22" fmla="*/ 0 w 178"/>
                      <a:gd name="T23" fmla="*/ 96 h 235"/>
                      <a:gd name="T24" fmla="*/ 0 w 178"/>
                      <a:gd name="T25" fmla="*/ 222 h 235"/>
                      <a:gd name="T26" fmla="*/ 13 w 178"/>
                      <a:gd name="T27" fmla="*/ 235 h 235"/>
                      <a:gd name="T28" fmla="*/ 165 w 178"/>
                      <a:gd name="T29" fmla="*/ 235 h 235"/>
                      <a:gd name="T30" fmla="*/ 178 w 178"/>
                      <a:gd name="T31" fmla="*/ 222 h 235"/>
                      <a:gd name="T32" fmla="*/ 178 w 178"/>
                      <a:gd name="T33" fmla="*/ 96 h 235"/>
                      <a:gd name="T34" fmla="*/ 165 w 178"/>
                      <a:gd name="T35" fmla="*/ 83 h 235"/>
                      <a:gd name="T36" fmla="*/ 47 w 178"/>
                      <a:gd name="T37" fmla="*/ 61 h 235"/>
                      <a:gd name="T38" fmla="*/ 89 w 178"/>
                      <a:gd name="T39" fmla="*/ 19 h 235"/>
                      <a:gd name="T40" fmla="*/ 131 w 178"/>
                      <a:gd name="T41" fmla="*/ 61 h 235"/>
                      <a:gd name="T42" fmla="*/ 131 w 178"/>
                      <a:gd name="T43" fmla="*/ 77 h 235"/>
                      <a:gd name="T44" fmla="*/ 128 w 178"/>
                      <a:gd name="T45" fmla="*/ 77 h 235"/>
                      <a:gd name="T46" fmla="*/ 128 w 178"/>
                      <a:gd name="T47" fmla="*/ 83 h 235"/>
                      <a:gd name="T48" fmla="*/ 50 w 178"/>
                      <a:gd name="T49" fmla="*/ 83 h 235"/>
                      <a:gd name="T50" fmla="*/ 50 w 178"/>
                      <a:gd name="T51" fmla="*/ 77 h 235"/>
                      <a:gd name="T52" fmla="*/ 47 w 178"/>
                      <a:gd name="T53" fmla="*/ 77 h 235"/>
                      <a:gd name="T54" fmla="*/ 47 w 178"/>
                      <a:gd name="T55" fmla="*/ 6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8" h="235">
                        <a:moveTo>
                          <a:pt x="165" y="83"/>
                        </a:moveTo>
                        <a:cubicBezTo>
                          <a:pt x="154" y="83"/>
                          <a:pt x="154" y="83"/>
                          <a:pt x="154" y="83"/>
                        </a:cubicBezTo>
                        <a:cubicBezTo>
                          <a:pt x="154" y="77"/>
                          <a:pt x="154" y="77"/>
                          <a:pt x="154" y="77"/>
                        </a:cubicBezTo>
                        <a:cubicBezTo>
                          <a:pt x="151" y="77"/>
                          <a:pt x="151" y="77"/>
                          <a:pt x="151" y="77"/>
                        </a:cubicBezTo>
                        <a:cubicBezTo>
                          <a:pt x="151" y="61"/>
                          <a:pt x="151" y="61"/>
                          <a:pt x="151" y="61"/>
                        </a:cubicBezTo>
                        <a:cubicBezTo>
                          <a:pt x="151" y="27"/>
                          <a:pt x="123" y="0"/>
                          <a:pt x="89" y="0"/>
                        </a:cubicBezTo>
                        <a:cubicBezTo>
                          <a:pt x="55" y="0"/>
                          <a:pt x="27" y="27"/>
                          <a:pt x="27" y="61"/>
                        </a:cubicBezTo>
                        <a:cubicBezTo>
                          <a:pt x="27" y="77"/>
                          <a:pt x="27" y="77"/>
                          <a:pt x="27" y="77"/>
                        </a:cubicBezTo>
                        <a:cubicBezTo>
                          <a:pt x="24" y="77"/>
                          <a:pt x="24" y="77"/>
                          <a:pt x="24" y="77"/>
                        </a:cubicBezTo>
                        <a:cubicBezTo>
                          <a:pt x="24" y="83"/>
                          <a:pt x="24" y="83"/>
                          <a:pt x="24" y="83"/>
                        </a:cubicBezTo>
                        <a:cubicBezTo>
                          <a:pt x="13" y="83"/>
                          <a:pt x="13" y="83"/>
                          <a:pt x="13" y="83"/>
                        </a:cubicBezTo>
                        <a:cubicBezTo>
                          <a:pt x="6" y="83"/>
                          <a:pt x="0" y="88"/>
                          <a:pt x="0" y="96"/>
                        </a:cubicBezTo>
                        <a:cubicBezTo>
                          <a:pt x="0" y="222"/>
                          <a:pt x="0" y="222"/>
                          <a:pt x="0" y="222"/>
                        </a:cubicBezTo>
                        <a:cubicBezTo>
                          <a:pt x="0" y="229"/>
                          <a:pt x="6" y="235"/>
                          <a:pt x="13" y="235"/>
                        </a:cubicBezTo>
                        <a:cubicBezTo>
                          <a:pt x="165" y="235"/>
                          <a:pt x="165" y="235"/>
                          <a:pt x="165" y="235"/>
                        </a:cubicBezTo>
                        <a:cubicBezTo>
                          <a:pt x="172" y="235"/>
                          <a:pt x="178" y="229"/>
                          <a:pt x="178" y="222"/>
                        </a:cubicBezTo>
                        <a:cubicBezTo>
                          <a:pt x="178" y="96"/>
                          <a:pt x="178" y="96"/>
                          <a:pt x="178" y="96"/>
                        </a:cubicBezTo>
                        <a:cubicBezTo>
                          <a:pt x="178" y="88"/>
                          <a:pt x="172" y="83"/>
                          <a:pt x="165" y="83"/>
                        </a:cubicBezTo>
                        <a:close/>
                        <a:moveTo>
                          <a:pt x="47" y="61"/>
                        </a:moveTo>
                        <a:cubicBezTo>
                          <a:pt x="47" y="38"/>
                          <a:pt x="66" y="19"/>
                          <a:pt x="89" y="19"/>
                        </a:cubicBezTo>
                        <a:cubicBezTo>
                          <a:pt x="112" y="19"/>
                          <a:pt x="131" y="38"/>
                          <a:pt x="131" y="61"/>
                        </a:cubicBezTo>
                        <a:cubicBezTo>
                          <a:pt x="131" y="77"/>
                          <a:pt x="131" y="77"/>
                          <a:pt x="131" y="77"/>
                        </a:cubicBezTo>
                        <a:cubicBezTo>
                          <a:pt x="128" y="77"/>
                          <a:pt x="128" y="77"/>
                          <a:pt x="128" y="77"/>
                        </a:cubicBezTo>
                        <a:cubicBezTo>
                          <a:pt x="128" y="83"/>
                          <a:pt x="128" y="83"/>
                          <a:pt x="128" y="83"/>
                        </a:cubicBezTo>
                        <a:cubicBezTo>
                          <a:pt x="50" y="83"/>
                          <a:pt x="50" y="83"/>
                          <a:pt x="50" y="83"/>
                        </a:cubicBezTo>
                        <a:cubicBezTo>
                          <a:pt x="50" y="77"/>
                          <a:pt x="50" y="77"/>
                          <a:pt x="50" y="77"/>
                        </a:cubicBezTo>
                        <a:cubicBezTo>
                          <a:pt x="47" y="77"/>
                          <a:pt x="47" y="77"/>
                          <a:pt x="47" y="77"/>
                        </a:cubicBezTo>
                        <a:lnTo>
                          <a:pt x="47" y="61"/>
                        </a:lnTo>
                        <a:close/>
                      </a:path>
                    </a:pathLst>
                  </a:custGeom>
                  <a:solidFill>
                    <a:srgbClr val="E7E6E6"/>
                  </a:solidFill>
                  <a:ln w="34925" cap="rnd">
                    <a:noFill/>
                    <a:round/>
                    <a:headEnd/>
                    <a:tailEnd/>
                  </a:ln>
                  <a:effectLst>
                    <a:outerShdw blurRad="254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18">
                      <a:defRPr/>
                    </a:pPr>
                    <a:endParaRPr lang="en-US" sz="1500" kern="0">
                      <a:solidFill>
                        <a:sysClr val="windowText" lastClr="000000"/>
                      </a:solidFill>
                    </a:endParaRPr>
                  </a:p>
                </p:txBody>
              </p:sp>
            </p:grpSp>
          </p:grpSp>
          <p:grpSp>
            <p:nvGrpSpPr>
              <p:cNvPr id="285" name="Group 284"/>
              <p:cNvGrpSpPr/>
              <p:nvPr/>
            </p:nvGrpSpPr>
            <p:grpSpPr>
              <a:xfrm>
                <a:off x="1520812" y="4016059"/>
                <a:ext cx="4058478" cy="1482094"/>
                <a:chOff x="2063569" y="2649253"/>
                <a:chExt cx="1917764" cy="712646"/>
              </a:xfrm>
            </p:grpSpPr>
            <p:grpSp>
              <p:nvGrpSpPr>
                <p:cNvPr id="288" name="Group 287"/>
                <p:cNvGrpSpPr/>
                <p:nvPr/>
              </p:nvGrpSpPr>
              <p:grpSpPr>
                <a:xfrm>
                  <a:off x="2246196" y="3031567"/>
                  <a:ext cx="1573656" cy="249734"/>
                  <a:chOff x="2846563" y="4521200"/>
                  <a:chExt cx="2969445" cy="323662"/>
                </a:xfrm>
              </p:grpSpPr>
              <p:cxnSp>
                <p:nvCxnSpPr>
                  <p:cNvPr id="308" name="Straight Connector 307"/>
                  <p:cNvCxnSpPr/>
                  <p:nvPr/>
                </p:nvCxnSpPr>
                <p:spPr>
                  <a:xfrm flipH="1">
                    <a:off x="2846563" y="4521200"/>
                    <a:ext cx="937286"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a:off x="3783849" y="4521200"/>
                    <a:ext cx="52529"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a:off x="3783849" y="4521200"/>
                    <a:ext cx="1042344"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a:off x="3783849" y="4521200"/>
                    <a:ext cx="2032159"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289" name="Group 288"/>
                <p:cNvGrpSpPr/>
                <p:nvPr/>
              </p:nvGrpSpPr>
              <p:grpSpPr>
                <a:xfrm flipH="1">
                  <a:off x="2246193" y="3031565"/>
                  <a:ext cx="1573659" cy="250783"/>
                  <a:chOff x="2846563" y="4521200"/>
                  <a:chExt cx="2969445" cy="323662"/>
                </a:xfrm>
              </p:grpSpPr>
              <p:cxnSp>
                <p:nvCxnSpPr>
                  <p:cNvPr id="302" name="Straight Connector 301"/>
                  <p:cNvCxnSpPr/>
                  <p:nvPr/>
                </p:nvCxnSpPr>
                <p:spPr>
                  <a:xfrm flipH="1">
                    <a:off x="2846563" y="4521200"/>
                    <a:ext cx="937286"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a:off x="3783849" y="4521200"/>
                    <a:ext cx="52529"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a:off x="3783849" y="4521200"/>
                    <a:ext cx="1042344"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3783849" y="4521200"/>
                    <a:ext cx="2032159"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290" name="Group 289"/>
                <p:cNvGrpSpPr/>
                <p:nvPr/>
              </p:nvGrpSpPr>
              <p:grpSpPr>
                <a:xfrm>
                  <a:off x="2597741" y="2649253"/>
                  <a:ext cx="870563" cy="382316"/>
                  <a:chOff x="3086224" y="3137327"/>
                  <a:chExt cx="2351910" cy="1032854"/>
                </a:xfrm>
              </p:grpSpPr>
              <p:pic>
                <p:nvPicPr>
                  <p:cNvPr id="298" name="Picture 297" descr="C:\Users\rmuta\Desktop\spin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86224" y="3137327"/>
                    <a:ext cx="784365" cy="1032854"/>
                  </a:xfrm>
                  <a:prstGeom prst="rect">
                    <a:avLst/>
                  </a:prstGeom>
                  <a:noFill/>
                  <a:extLst>
                    <a:ext uri="{909E8E84-426E-40dd-AFC4-6F175D3DCCD1}">
                      <a14:hiddenFill xmlns:a14="http://schemas.microsoft.com/office/drawing/2010/main">
                        <a:solidFill>
                          <a:srgbClr val="FFFFFF"/>
                        </a:solidFill>
                      </a14:hiddenFill>
                    </a:ext>
                  </a:extLst>
                </p:spPr>
              </p:pic>
              <p:pic>
                <p:nvPicPr>
                  <p:cNvPr id="299" name="Picture 298" descr="C:\Users\rmuta\Desktop\spin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53769" y="3137327"/>
                    <a:ext cx="784365" cy="10328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1" name="Group 290"/>
                <p:cNvGrpSpPr/>
                <p:nvPr/>
              </p:nvGrpSpPr>
              <p:grpSpPr>
                <a:xfrm>
                  <a:off x="2063569" y="3281300"/>
                  <a:ext cx="1917764" cy="80599"/>
                  <a:chOff x="2450725" y="4888404"/>
                  <a:chExt cx="5181028" cy="217748"/>
                </a:xfrm>
              </p:grpSpPr>
              <p:pic>
                <p:nvPicPr>
                  <p:cNvPr id="292" name="Picture 291" descr="C:\Users\rmuta\Desktop\leaf.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50725" y="4888404"/>
                    <a:ext cx="895350" cy="217748"/>
                  </a:xfrm>
                  <a:prstGeom prst="rect">
                    <a:avLst/>
                  </a:prstGeom>
                  <a:noFill/>
                  <a:extLst>
                    <a:ext uri="{909E8E84-426E-40dd-AFC4-6F175D3DCCD1}">
                      <a14:hiddenFill xmlns:a14="http://schemas.microsoft.com/office/drawing/2010/main">
                        <a:solidFill>
                          <a:srgbClr val="FFFFFF"/>
                        </a:solidFill>
                      </a14:hiddenFill>
                    </a:ext>
                  </a:extLst>
                </p:spPr>
              </p:pic>
              <p:pic>
                <p:nvPicPr>
                  <p:cNvPr id="293" name="Picture 292" descr="C:\Users\rmuta\Desktop\leaf.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79284" y="4888404"/>
                    <a:ext cx="895350" cy="217748"/>
                  </a:xfrm>
                  <a:prstGeom prst="rect">
                    <a:avLst/>
                  </a:prstGeom>
                  <a:noFill/>
                  <a:extLst>
                    <a:ext uri="{909E8E84-426E-40dd-AFC4-6F175D3DCCD1}">
                      <a14:hiddenFill xmlns:a14="http://schemas.microsoft.com/office/drawing/2010/main">
                        <a:solidFill>
                          <a:srgbClr val="FFFFFF"/>
                        </a:solidFill>
                      </a14:hiddenFill>
                    </a:ext>
                  </a:extLst>
                </p:spPr>
              </p:pic>
              <p:pic>
                <p:nvPicPr>
                  <p:cNvPr id="294" name="Picture 293" descr="C:\Users\rmuta\Desktop\leaf.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07844" y="4888404"/>
                    <a:ext cx="895350" cy="217748"/>
                  </a:xfrm>
                  <a:prstGeom prst="rect">
                    <a:avLst/>
                  </a:prstGeom>
                  <a:noFill/>
                  <a:extLst>
                    <a:ext uri="{909E8E84-426E-40dd-AFC4-6F175D3DCCD1}">
                      <a14:hiddenFill xmlns:a14="http://schemas.microsoft.com/office/drawing/2010/main">
                        <a:solidFill>
                          <a:srgbClr val="FFFFFF"/>
                        </a:solidFill>
                      </a14:hiddenFill>
                    </a:ext>
                  </a:extLst>
                </p:spPr>
              </p:pic>
              <p:pic>
                <p:nvPicPr>
                  <p:cNvPr id="295" name="Picture 294" descr="C:\Users\rmuta\Desktop\leaf.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36403" y="4888404"/>
                    <a:ext cx="895350" cy="217748"/>
                  </a:xfrm>
                  <a:prstGeom prst="rect">
                    <a:avLst/>
                  </a:prstGeom>
                  <a:noFill/>
                  <a:extLst>
                    <a:ext uri="{909E8E84-426E-40dd-AFC4-6F175D3DCCD1}">
                      <a14:hiddenFill xmlns:a14="http://schemas.microsoft.com/office/drawing/2010/main">
                        <a:solidFill>
                          <a:srgbClr val="FFFFFF"/>
                        </a:solidFill>
                      </a14:hiddenFill>
                    </a:ext>
                  </a:extLst>
                </p:spPr>
              </p:pic>
            </p:grpSp>
          </p:grpSp>
        </p:grpSp>
        <p:pic>
          <p:nvPicPr>
            <p:cNvPr id="1026"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60513" y="5980731"/>
              <a:ext cx="2598214" cy="234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0" name="Rectangle 339"/>
            <p:cNvSpPr/>
            <p:nvPr/>
          </p:nvSpPr>
          <p:spPr>
            <a:xfrm>
              <a:off x="5760105" y="3299036"/>
              <a:ext cx="861570" cy="618378"/>
            </a:xfrm>
            <a:prstGeom prst="rect">
              <a:avLst/>
            </a:prstGeom>
          </p:spPr>
          <p:txBody>
            <a:bodyPr wrap="square" anchor="ctr" anchorCtr="0">
              <a:noAutofit/>
            </a:bodyPr>
            <a:lstStyle/>
            <a:p>
              <a:pPr defTabSz="341498">
                <a:defRPr/>
              </a:pPr>
              <a:r>
                <a:rPr lang="en-US" sz="1600" dirty="0" err="1">
                  <a:solidFill>
                    <a:srgbClr val="130F65">
                      <a:lumMod val="60000"/>
                      <a:lumOff val="40000"/>
                    </a:srgbClr>
                  </a:solidFill>
                </a:rPr>
                <a:t>APIC</a:t>
              </a:r>
              <a:endParaRPr lang="en-US" sz="1100" dirty="0">
                <a:solidFill>
                  <a:srgbClr val="2C2C2C"/>
                </a:solidFill>
              </a:endParaRPr>
            </a:p>
          </p:txBody>
        </p:sp>
        <p:pic>
          <p:nvPicPr>
            <p:cNvPr id="341" name="Picture 34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68260" y="5411012"/>
              <a:ext cx="984071" cy="833318"/>
            </a:xfrm>
            <a:prstGeom prst="rect">
              <a:avLst/>
            </a:prstGeom>
            <a:effectLst>
              <a:outerShdw blurRad="698500" algn="ctr" rotWithShape="0">
                <a:prstClr val="black">
                  <a:alpha val="93000"/>
                </a:prstClr>
              </a:outerShdw>
            </a:effectLst>
          </p:spPr>
        </p:pic>
      </p:grpSp>
    </p:spTree>
    <p:extLst>
      <p:ext uri="{BB962C8B-B14F-4D97-AF65-F5344CB8AC3E}">
        <p14:creationId xmlns:p14="http://schemas.microsoft.com/office/powerpoint/2010/main" val="41496056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fade">
                                      <p:cBhvr>
                                        <p:cTn id="10" dur="500"/>
                                        <p:tgtEl>
                                          <p:spTgt spid="10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5"/>
                                        </p:tgtEl>
                                        <p:attrNameLst>
                                          <p:attrName>style.visibility</p:attrName>
                                        </p:attrNameLst>
                                      </p:cBhvr>
                                      <p:to>
                                        <p:strVal val="visible"/>
                                      </p:to>
                                    </p:set>
                                    <p:animEffect transition="in" filter="fade">
                                      <p:cBhvr>
                                        <p:cTn id="16" dur="500"/>
                                        <p:tgtEl>
                                          <p:spTgt spid="95"/>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113"/>
                                        </p:tgtEl>
                                        <p:attrNameLst>
                                          <p:attrName>style.visibility</p:attrName>
                                        </p:attrNameLst>
                                      </p:cBhvr>
                                      <p:to>
                                        <p:strVal val="visible"/>
                                      </p:to>
                                    </p:set>
                                    <p:animEffect transition="in" filter="fade">
                                      <p:cBhvr>
                                        <p:cTn id="20" dur="1000"/>
                                        <p:tgtEl>
                                          <p:spTgt spid="113"/>
                                        </p:tgtEl>
                                      </p:cBhvr>
                                    </p:animEffect>
                                    <p:anim calcmode="lin" valueType="num">
                                      <p:cBhvr>
                                        <p:cTn id="21" dur="1000" fill="hold"/>
                                        <p:tgtEl>
                                          <p:spTgt spid="113"/>
                                        </p:tgtEl>
                                        <p:attrNameLst>
                                          <p:attrName>ppt_x</p:attrName>
                                        </p:attrNameLst>
                                      </p:cBhvr>
                                      <p:tavLst>
                                        <p:tav tm="0">
                                          <p:val>
                                            <p:strVal val="#ppt_x"/>
                                          </p:val>
                                        </p:tav>
                                        <p:tav tm="100000">
                                          <p:val>
                                            <p:strVal val="#ppt_x"/>
                                          </p:val>
                                        </p:tav>
                                      </p:tavLst>
                                    </p:anim>
                                    <p:anim calcmode="lin" valueType="num">
                                      <p:cBhvr>
                                        <p:cTn id="22" dur="1000" fill="hold"/>
                                        <p:tgtEl>
                                          <p:spTgt spid="113"/>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0"/>
                                        </p:tgtEl>
                                        <p:attrNameLst>
                                          <p:attrName>style.visibility</p:attrName>
                                        </p:attrNameLst>
                                      </p:cBhvr>
                                      <p:to>
                                        <p:strVal val="visible"/>
                                      </p:to>
                                    </p:set>
                                    <p:animEffect transition="in" filter="barn(inVertical)">
                                      <p:cBhvr>
                                        <p:cTn id="29" dur="500"/>
                                        <p:tgtEl>
                                          <p:spTgt spid="10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5" grpId="0"/>
      <p:bldP spid="105" grpId="0" animBg="1"/>
      <p:bldP spid="106" grpId="0" animBg="1"/>
      <p:bldP spid="9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p:cNvSpPr/>
          <p:nvPr/>
        </p:nvSpPr>
        <p:spPr>
          <a:xfrm>
            <a:off x="0" y="2129384"/>
            <a:ext cx="12192000" cy="4538685"/>
          </a:xfrm>
          <a:prstGeom prst="rect">
            <a:avLst/>
          </a:prstGeom>
          <a:solidFill>
            <a:srgbClr val="3370E4">
              <a:alpha val="26000"/>
            </a:srgbClr>
          </a:solidFill>
          <a:ln>
            <a:noFill/>
          </a:ln>
        </p:spPr>
        <p:style>
          <a:lnRef idx="1">
            <a:schemeClr val="accent1"/>
          </a:lnRef>
          <a:fillRef idx="3">
            <a:schemeClr val="accent1"/>
          </a:fillRef>
          <a:effectRef idx="2">
            <a:schemeClr val="accent1"/>
          </a:effectRef>
          <a:fontRef idx="minor">
            <a:schemeClr val="lt1"/>
          </a:fontRef>
        </p:style>
        <p:txBody>
          <a:bodyPr lIns="91430" tIns="45718" rIns="91430" bIns="45718" rtlCol="0" anchor="ctr"/>
          <a:lstStyle/>
          <a:p>
            <a:pPr algn="ctr" defTabSz="914286"/>
            <a:endParaRPr lang="en-US" dirty="0">
              <a:solidFill>
                <a:prstClr val="white"/>
              </a:solidFill>
            </a:endParaRPr>
          </a:p>
        </p:txBody>
      </p:sp>
      <p:sp>
        <p:nvSpPr>
          <p:cNvPr id="225" name="Rectangle 224"/>
          <p:cNvSpPr/>
          <p:nvPr/>
        </p:nvSpPr>
        <p:spPr>
          <a:xfrm>
            <a:off x="1826759" y="4772345"/>
            <a:ext cx="9307124" cy="1432560"/>
          </a:xfrm>
          <a:prstGeom prst="rect">
            <a:avLst/>
          </a:prstGeom>
          <a:blipFill dpi="0" rotWithShape="1">
            <a:blip r:embed="rId2">
              <a:alphaModFix amt="33000"/>
            </a:blip>
            <a:srcRect/>
            <a:tile tx="0" ty="0" sx="100000" sy="100000" flip="none" algn="ctr"/>
          </a:blipFill>
          <a:ln w="25400" cap="flat" cmpd="sng" algn="ctr">
            <a:noFill/>
            <a:prstDash val="solid"/>
          </a:ln>
          <a:effectLst/>
        </p:spPr>
        <p:txBody>
          <a:bodyPr lIns="91430" tIns="45718" rIns="91430" bIns="45718" rtlCol="0" anchor="ctr"/>
          <a:lstStyle/>
          <a:p>
            <a:pPr algn="ctr" defTabSz="913709" fontAlgn="base">
              <a:spcBef>
                <a:spcPct val="0"/>
              </a:spcBef>
              <a:spcAft>
                <a:spcPct val="0"/>
              </a:spcAft>
            </a:pPr>
            <a:endParaRPr lang="en-US" sz="1700" kern="0" dirty="0">
              <a:solidFill>
                <a:prstClr val="white"/>
              </a:solidFill>
              <a:latin typeface="Arial"/>
            </a:endParaRPr>
          </a:p>
        </p:txBody>
      </p:sp>
      <p:sp>
        <p:nvSpPr>
          <p:cNvPr id="231" name="Rectangle 230"/>
          <p:cNvSpPr/>
          <p:nvPr/>
        </p:nvSpPr>
        <p:spPr>
          <a:xfrm>
            <a:off x="1826759" y="4772345"/>
            <a:ext cx="9307124" cy="1432560"/>
          </a:xfrm>
          <a:prstGeom prst="rect">
            <a:avLst/>
          </a:prstGeom>
          <a:gradFill flip="none" rotWithShape="1">
            <a:gsLst>
              <a:gs pos="100000">
                <a:schemeClr val="accent2">
                  <a:alpha val="16000"/>
                </a:schemeClr>
              </a:gs>
              <a:gs pos="53000">
                <a:schemeClr val="accent2">
                  <a:lumMod val="60000"/>
                  <a:lumOff val="40000"/>
                </a:schemeClr>
              </a:gs>
              <a:gs pos="0">
                <a:schemeClr val="accent2">
                  <a:lumMod val="60000"/>
                  <a:lumOff val="40000"/>
                  <a:alpha val="16000"/>
                </a:schemeClr>
              </a:gs>
            </a:gsLst>
            <a:lin ang="60000" scaled="0"/>
            <a:tileRect/>
          </a:gradFill>
          <a:ln w="19050" cap="flat" cmpd="sng" algn="ctr">
            <a:solidFill>
              <a:schemeClr val="bg1">
                <a:lumMod val="50000"/>
              </a:schemeClr>
            </a:solidFill>
            <a:prstDash val="sysDash"/>
          </a:ln>
          <a:effectLst/>
        </p:spPr>
        <p:txBody>
          <a:bodyPr lIns="91430" tIns="45718" rIns="91430" bIns="45718" rtlCol="0" anchor="ctr"/>
          <a:lstStyle/>
          <a:p>
            <a:pPr algn="ctr" defTabSz="913709" fontAlgn="base">
              <a:spcBef>
                <a:spcPct val="0"/>
              </a:spcBef>
              <a:spcAft>
                <a:spcPct val="0"/>
              </a:spcAft>
            </a:pPr>
            <a:endParaRPr lang="en-US" sz="1700" kern="0" dirty="0">
              <a:solidFill>
                <a:prstClr val="white"/>
              </a:solidFill>
              <a:latin typeface="Arial"/>
            </a:endParaRPr>
          </a:p>
        </p:txBody>
      </p:sp>
      <p:sp>
        <p:nvSpPr>
          <p:cNvPr id="226" name="Left-Right Arrow 225"/>
          <p:cNvSpPr/>
          <p:nvPr/>
        </p:nvSpPr>
        <p:spPr bwMode="auto">
          <a:xfrm>
            <a:off x="4333859" y="5203275"/>
            <a:ext cx="4663860" cy="619760"/>
          </a:xfrm>
          <a:prstGeom prst="leftRightArrow">
            <a:avLst/>
          </a:prstGeom>
          <a:solidFill>
            <a:schemeClr val="accent2">
              <a:lumMod val="50000"/>
            </a:schemeClr>
          </a:solidFill>
          <a:ln w="12700" cap="flat">
            <a:noFill/>
            <a:miter lim="800000"/>
            <a:headEnd type="none" w="med" len="med"/>
            <a:tailEnd type="none" w="med" len="med"/>
          </a:ln>
        </p:spPr>
        <p:txBody>
          <a:bodyPr lIns="0" tIns="0" rIns="0" bIns="0" rtlCol="0" anchor="ctr"/>
          <a:lstStyle/>
          <a:p>
            <a:pPr algn="ctr" defTabSz="685598"/>
            <a:r>
              <a:rPr lang="en-US" b="1" dirty="0">
                <a:solidFill>
                  <a:srgbClr val="FFFFFF"/>
                </a:solidFill>
                <a:ea typeface="Arial" pitchFamily="-107" charset="0"/>
                <a:cs typeface="Arial" pitchFamily="-107" charset="0"/>
                <a:sym typeface="Arial" pitchFamily="-107" charset="0"/>
              </a:rPr>
              <a:t>ACI POLICY</a:t>
            </a:r>
          </a:p>
        </p:txBody>
      </p:sp>
      <p:cxnSp>
        <p:nvCxnSpPr>
          <p:cNvPr id="4" name="Straight Connector 3"/>
          <p:cNvCxnSpPr/>
          <p:nvPr/>
        </p:nvCxnSpPr>
        <p:spPr>
          <a:xfrm>
            <a:off x="3310200" y="3553123"/>
            <a:ext cx="5310389" cy="0"/>
          </a:xfrm>
          <a:prstGeom prst="line">
            <a:avLst/>
          </a:prstGeom>
          <a:ln w="571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dirty="0" smtClean="0"/>
              <a:t/>
            </a:r>
            <a:br>
              <a:rPr lang="en-US" dirty="0" smtClean="0"/>
            </a:br>
            <a:r>
              <a:rPr lang="en-US" sz="3100" dirty="0"/>
              <a:t>Enterprise/Commercial Phase 3: </a:t>
            </a:r>
            <a:br>
              <a:rPr lang="en-US" sz="3100" dirty="0"/>
            </a:br>
            <a:r>
              <a:rPr lang="en-US" dirty="0"/>
              <a:t>Extending ACI Policy to Servers on Existing Fabric</a:t>
            </a:r>
          </a:p>
        </p:txBody>
      </p:sp>
      <p:sp>
        <p:nvSpPr>
          <p:cNvPr id="5" name="Rectangle 4"/>
          <p:cNvSpPr/>
          <p:nvPr/>
        </p:nvSpPr>
        <p:spPr>
          <a:xfrm>
            <a:off x="1399736" y="1160124"/>
            <a:ext cx="11344765" cy="762601"/>
          </a:xfrm>
          <a:prstGeom prst="rect">
            <a:avLst/>
          </a:prstGeom>
        </p:spPr>
        <p:txBody>
          <a:bodyPr wrap="square" lIns="91430" tIns="45718" rIns="91430" bIns="45718">
            <a:spAutoFit/>
          </a:bodyPr>
          <a:lstStyle/>
          <a:p>
            <a:pPr defTabSz="914286">
              <a:spcBef>
                <a:spcPts val="1067"/>
              </a:spcBef>
            </a:pPr>
            <a:r>
              <a:rPr lang="en-US" sz="2000" dirty="0">
                <a:solidFill>
                  <a:srgbClr val="2C2C2C"/>
                </a:solidFill>
              </a:rPr>
              <a:t>Deploy/upgrade AVS &amp; Remote Leaf N9300 in existing Nexus fabric.</a:t>
            </a:r>
          </a:p>
          <a:p>
            <a:pPr marL="457143" lvl="1" defTabSz="914286">
              <a:spcBef>
                <a:spcPts val="1067"/>
              </a:spcBef>
            </a:pPr>
            <a:r>
              <a:rPr lang="en-US" sz="1500" dirty="0">
                <a:solidFill>
                  <a:srgbClr val="2C2C2C"/>
                </a:solidFill>
              </a:rPr>
              <a:t>Extend ACI Policy model over existing Nexus fabric, allowing apps on existing Nexus fabric to realize benefits of ACI.</a:t>
            </a:r>
            <a:endParaRPr lang="en-US" sz="2000" dirty="0">
              <a:solidFill>
                <a:srgbClr val="2C2C2C"/>
              </a:solidFill>
            </a:endParaRPr>
          </a:p>
        </p:txBody>
      </p:sp>
      <p:sp>
        <p:nvSpPr>
          <p:cNvPr id="60" name="Rectangle 59"/>
          <p:cNvSpPr/>
          <p:nvPr/>
        </p:nvSpPr>
        <p:spPr>
          <a:xfrm>
            <a:off x="128575" y="2146610"/>
            <a:ext cx="2279372" cy="1074119"/>
          </a:xfrm>
          <a:prstGeom prst="rect">
            <a:avLst/>
          </a:prstGeom>
          <a:noFill/>
        </p:spPr>
        <p:txBody>
          <a:bodyPr wrap="square" lIns="121885" tIns="60942" rIns="121885" bIns="60942">
            <a:spAutoFit/>
          </a:bodyPr>
          <a:lstStyle/>
          <a:p>
            <a:pPr defTabSz="684690">
              <a:lnSpc>
                <a:spcPct val="85000"/>
              </a:lnSpc>
              <a:spcBef>
                <a:spcPts val="800"/>
              </a:spcBef>
            </a:pPr>
            <a:r>
              <a:rPr lang="en-US" dirty="0">
                <a:solidFill>
                  <a:srgbClr val="00A3E0">
                    <a:lumMod val="75000"/>
                  </a:srgbClr>
                </a:solidFill>
                <a:latin typeface="CiscoSansTT ExtraLight"/>
              </a:rPr>
              <a:t>Existing </a:t>
            </a:r>
            <a:r>
              <a:rPr lang="en-US" sz="2400" dirty="0">
                <a:solidFill>
                  <a:srgbClr val="00A3E0">
                    <a:lumMod val="75000"/>
                  </a:srgbClr>
                </a:solidFill>
              </a:rPr>
              <a:t/>
            </a:r>
            <a:br>
              <a:rPr lang="en-US" sz="2400" dirty="0">
                <a:solidFill>
                  <a:srgbClr val="00A3E0">
                    <a:lumMod val="75000"/>
                  </a:srgbClr>
                </a:solidFill>
              </a:rPr>
            </a:br>
            <a:r>
              <a:rPr lang="en-US" sz="2400" dirty="0">
                <a:solidFill>
                  <a:srgbClr val="00A3E0">
                    <a:lumMod val="75000"/>
                  </a:srgbClr>
                </a:solidFill>
              </a:rPr>
              <a:t>Nexus </a:t>
            </a:r>
            <a:r>
              <a:rPr lang="en-US" sz="2400" dirty="0" err="1">
                <a:solidFill>
                  <a:srgbClr val="00A3E0">
                    <a:lumMod val="75000"/>
                  </a:srgbClr>
                </a:solidFill>
              </a:rPr>
              <a:t>2K-7K</a:t>
            </a:r>
            <a:r>
              <a:rPr lang="en-US" sz="2400" dirty="0">
                <a:solidFill>
                  <a:srgbClr val="00A3E0">
                    <a:lumMod val="75000"/>
                  </a:srgbClr>
                </a:solidFill>
              </a:rPr>
              <a:t> Fabric</a:t>
            </a:r>
          </a:p>
        </p:txBody>
      </p:sp>
      <p:sp>
        <p:nvSpPr>
          <p:cNvPr id="105" name="Chevron 104"/>
          <p:cNvSpPr/>
          <p:nvPr/>
        </p:nvSpPr>
        <p:spPr>
          <a:xfrm>
            <a:off x="1206189" y="1259781"/>
            <a:ext cx="142843" cy="249851"/>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defTabSz="914286"/>
            <a:endParaRPr lang="en-US" sz="1600" dirty="0">
              <a:solidFill>
                <a:srgbClr val="2C2C2C"/>
              </a:solidFill>
            </a:endParaRPr>
          </a:p>
        </p:txBody>
      </p:sp>
      <p:sp>
        <p:nvSpPr>
          <p:cNvPr id="106" name="Chevron 105"/>
          <p:cNvSpPr/>
          <p:nvPr/>
        </p:nvSpPr>
        <p:spPr>
          <a:xfrm>
            <a:off x="1053789" y="1259781"/>
            <a:ext cx="142843" cy="249851"/>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defTabSz="914286"/>
            <a:endParaRPr lang="en-US" sz="1600" dirty="0">
              <a:solidFill>
                <a:srgbClr val="2C2C2C"/>
              </a:solidFill>
            </a:endParaRPr>
          </a:p>
        </p:txBody>
      </p:sp>
      <p:grpSp>
        <p:nvGrpSpPr>
          <p:cNvPr id="109" name="Group 108"/>
          <p:cNvGrpSpPr/>
          <p:nvPr/>
        </p:nvGrpSpPr>
        <p:grpSpPr>
          <a:xfrm>
            <a:off x="3463717" y="5778827"/>
            <a:ext cx="617907" cy="340244"/>
            <a:chOff x="6767154" y="4631126"/>
            <a:chExt cx="546814" cy="301094"/>
          </a:xfrm>
        </p:grpSpPr>
        <p:pic>
          <p:nvPicPr>
            <p:cNvPr id="138" name="Picture 150" descr="ICON_VM_basic_label_Q308"/>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6767154" y="4631126"/>
              <a:ext cx="252330" cy="292883"/>
            </a:xfrm>
            <a:prstGeom prst="rect">
              <a:avLst/>
            </a:prstGeom>
            <a:noFill/>
            <a:ln>
              <a:noFill/>
            </a:ln>
          </p:spPr>
        </p:pic>
        <p:pic>
          <p:nvPicPr>
            <p:cNvPr id="139" name="Picture 150" descr="ICON_VM_basic_label_Q308"/>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7061638" y="4639337"/>
              <a:ext cx="252330" cy="292883"/>
            </a:xfrm>
            <a:prstGeom prst="rect">
              <a:avLst/>
            </a:prstGeom>
            <a:noFill/>
            <a:ln>
              <a:noFill/>
            </a:ln>
          </p:spPr>
        </p:pic>
      </p:grpSp>
      <p:sp>
        <p:nvSpPr>
          <p:cNvPr id="186" name="TextBox 185"/>
          <p:cNvSpPr txBox="1"/>
          <p:nvPr/>
        </p:nvSpPr>
        <p:spPr>
          <a:xfrm>
            <a:off x="-136065" y="5189653"/>
            <a:ext cx="1145216" cy="562335"/>
          </a:xfrm>
          <a:prstGeom prst="rect">
            <a:avLst/>
          </a:prstGeom>
          <a:noFill/>
        </p:spPr>
        <p:txBody>
          <a:bodyPr wrap="square" lIns="51428" tIns="25718" rIns="51428" bIns="25718" rtlCol="0">
            <a:spAutoFit/>
          </a:bodyPr>
          <a:lstStyle/>
          <a:p>
            <a:pPr algn="r" defTabSz="513914">
              <a:lnSpc>
                <a:spcPct val="80000"/>
              </a:lnSpc>
              <a:defRPr/>
            </a:pPr>
            <a:r>
              <a:rPr lang="en-US" sz="1500" dirty="0">
                <a:solidFill>
                  <a:srgbClr val="2C2C2C"/>
                </a:solidFill>
              </a:rPr>
              <a:t>Nexus </a:t>
            </a:r>
          </a:p>
          <a:p>
            <a:pPr algn="r" defTabSz="513914">
              <a:lnSpc>
                <a:spcPct val="80000"/>
              </a:lnSpc>
              <a:defRPr/>
            </a:pPr>
            <a:r>
              <a:rPr lang="en-US" sz="1500" dirty="0">
                <a:solidFill>
                  <a:srgbClr val="2C2C2C"/>
                </a:solidFill>
              </a:rPr>
              <a:t>9000</a:t>
            </a:r>
          </a:p>
          <a:p>
            <a:pPr algn="r" defTabSz="513914">
              <a:lnSpc>
                <a:spcPct val="80000"/>
              </a:lnSpc>
              <a:defRPr/>
            </a:pPr>
            <a:endParaRPr lang="en-US" sz="1100" kern="0" dirty="0">
              <a:solidFill>
                <a:srgbClr val="2C2C2C"/>
              </a:solidFill>
              <a:latin typeface="CiscoSans"/>
              <a:cs typeface="CiscoSans"/>
            </a:endParaRPr>
          </a:p>
        </p:txBody>
      </p:sp>
      <p:sp>
        <p:nvSpPr>
          <p:cNvPr id="95" name="Rectangle 94"/>
          <p:cNvSpPr/>
          <p:nvPr/>
        </p:nvSpPr>
        <p:spPr>
          <a:xfrm>
            <a:off x="9669022" y="2146605"/>
            <a:ext cx="2279372" cy="760187"/>
          </a:xfrm>
          <a:prstGeom prst="rect">
            <a:avLst/>
          </a:prstGeom>
          <a:noFill/>
        </p:spPr>
        <p:txBody>
          <a:bodyPr wrap="square" lIns="121885" tIns="60942" rIns="121885" bIns="60942">
            <a:spAutoFit/>
          </a:bodyPr>
          <a:lstStyle/>
          <a:p>
            <a:pPr algn="r" defTabSz="684690">
              <a:lnSpc>
                <a:spcPct val="85000"/>
              </a:lnSpc>
              <a:spcBef>
                <a:spcPts val="800"/>
              </a:spcBef>
            </a:pPr>
            <a:r>
              <a:rPr lang="en-US" sz="2400" dirty="0">
                <a:solidFill>
                  <a:srgbClr val="00A3E0">
                    <a:lumMod val="75000"/>
                  </a:srgbClr>
                </a:solidFill>
              </a:rPr>
              <a:t>ACI</a:t>
            </a:r>
            <a:br>
              <a:rPr lang="en-US" sz="2400" dirty="0">
                <a:solidFill>
                  <a:srgbClr val="00A3E0">
                    <a:lumMod val="75000"/>
                  </a:srgbClr>
                </a:solidFill>
              </a:rPr>
            </a:br>
            <a:r>
              <a:rPr lang="en-US" sz="2400" dirty="0">
                <a:solidFill>
                  <a:srgbClr val="00A3E0">
                    <a:lumMod val="75000"/>
                  </a:srgbClr>
                </a:solidFill>
              </a:rPr>
              <a:t>Fabric</a:t>
            </a:r>
          </a:p>
        </p:txBody>
      </p:sp>
      <p:sp>
        <p:nvSpPr>
          <p:cNvPr id="16" name="TextBox 15"/>
          <p:cNvSpPr txBox="1"/>
          <p:nvPr/>
        </p:nvSpPr>
        <p:spPr>
          <a:xfrm>
            <a:off x="-476228" y="1757741"/>
            <a:ext cx="184663" cy="384719"/>
          </a:xfrm>
          <a:prstGeom prst="rect">
            <a:avLst/>
          </a:prstGeom>
          <a:noFill/>
        </p:spPr>
        <p:txBody>
          <a:bodyPr wrap="none" lIns="91430" tIns="45718" rIns="91430" bIns="45718" rtlCol="0">
            <a:spAutoFit/>
          </a:bodyPr>
          <a:lstStyle/>
          <a:p>
            <a:pPr defTabSz="914286"/>
            <a:endParaRPr lang="en-US" dirty="0">
              <a:solidFill>
                <a:srgbClr val="2C2C2C"/>
              </a:solidFill>
            </a:endParaRPr>
          </a:p>
        </p:txBody>
      </p:sp>
      <p:cxnSp>
        <p:nvCxnSpPr>
          <p:cNvPr id="18" name="Straight Connector 17"/>
          <p:cNvCxnSpPr/>
          <p:nvPr/>
        </p:nvCxnSpPr>
        <p:spPr>
          <a:xfrm>
            <a:off x="1328069" y="4003099"/>
            <a:ext cx="0" cy="1224744"/>
          </a:xfrm>
          <a:prstGeom prst="line">
            <a:avLst/>
          </a:prstGeom>
          <a:solidFill>
            <a:srgbClr val="0183B7"/>
          </a:solidFill>
          <a:ln w="28575" cap="flat" cmpd="sng" algn="ctr">
            <a:solidFill>
              <a:srgbClr val="414141"/>
            </a:solidFill>
            <a:prstDash val="solid"/>
            <a:round/>
            <a:headEnd type="none" w="med" len="med"/>
            <a:tailEnd type="none" w="med" len="med"/>
          </a:ln>
          <a:effectLst/>
        </p:spPr>
      </p:cxnSp>
      <p:cxnSp>
        <p:nvCxnSpPr>
          <p:cNvPr id="130" name="Straight Connector 129"/>
          <p:cNvCxnSpPr/>
          <p:nvPr/>
        </p:nvCxnSpPr>
        <p:spPr>
          <a:xfrm>
            <a:off x="950241" y="4127841"/>
            <a:ext cx="0" cy="737115"/>
          </a:xfrm>
          <a:prstGeom prst="line">
            <a:avLst/>
          </a:prstGeom>
          <a:solidFill>
            <a:srgbClr val="0183B7"/>
          </a:solidFill>
          <a:ln w="28575" cap="flat" cmpd="sng" algn="ctr">
            <a:solidFill>
              <a:srgbClr val="414141"/>
            </a:solidFill>
            <a:prstDash val="solid"/>
            <a:round/>
            <a:headEnd type="none" w="med" len="med"/>
            <a:tailEnd type="none" w="med" len="med"/>
          </a:ln>
          <a:effectLst/>
        </p:spPr>
      </p:cxnSp>
      <p:sp>
        <p:nvSpPr>
          <p:cNvPr id="190" name="TextBox 189"/>
          <p:cNvSpPr txBox="1"/>
          <p:nvPr/>
        </p:nvSpPr>
        <p:spPr>
          <a:xfrm>
            <a:off x="1894444" y="4534040"/>
            <a:ext cx="1145216" cy="428965"/>
          </a:xfrm>
          <a:prstGeom prst="rect">
            <a:avLst/>
          </a:prstGeom>
          <a:noFill/>
        </p:spPr>
        <p:txBody>
          <a:bodyPr wrap="square" lIns="51428" tIns="25718" rIns="51428" bIns="25718" rtlCol="0">
            <a:spAutoFit/>
          </a:bodyPr>
          <a:lstStyle/>
          <a:p>
            <a:pPr algn="r" defTabSz="513914">
              <a:lnSpc>
                <a:spcPct val="80000"/>
              </a:lnSpc>
              <a:defRPr/>
            </a:pPr>
            <a:r>
              <a:rPr lang="en-US" sz="1500" dirty="0">
                <a:solidFill>
                  <a:srgbClr val="2C2C2C"/>
                </a:solidFill>
              </a:rPr>
              <a:t>*Nexus </a:t>
            </a:r>
          </a:p>
          <a:p>
            <a:pPr algn="r" defTabSz="513914">
              <a:lnSpc>
                <a:spcPct val="80000"/>
              </a:lnSpc>
              <a:defRPr/>
            </a:pPr>
            <a:r>
              <a:rPr lang="en-US" sz="1500" dirty="0">
                <a:solidFill>
                  <a:srgbClr val="2C2C2C"/>
                </a:solidFill>
              </a:rPr>
              <a:t>9300</a:t>
            </a:r>
          </a:p>
        </p:txBody>
      </p:sp>
      <p:cxnSp>
        <p:nvCxnSpPr>
          <p:cNvPr id="192" name="Straight Connector 191"/>
          <p:cNvCxnSpPr/>
          <p:nvPr/>
        </p:nvCxnSpPr>
        <p:spPr>
          <a:xfrm>
            <a:off x="9403665" y="4446501"/>
            <a:ext cx="7835" cy="1087531"/>
          </a:xfrm>
          <a:prstGeom prst="line">
            <a:avLst/>
          </a:prstGeom>
          <a:solidFill>
            <a:srgbClr val="0183B7"/>
          </a:solidFill>
          <a:ln w="28575" cap="flat" cmpd="sng" algn="ctr">
            <a:solidFill>
              <a:srgbClr val="414141"/>
            </a:solidFill>
            <a:prstDash val="solid"/>
            <a:round/>
            <a:headEnd type="none" w="med" len="med"/>
            <a:tailEnd type="none" w="med" len="med"/>
          </a:ln>
          <a:effectLst/>
        </p:spPr>
      </p:cxnSp>
      <p:cxnSp>
        <p:nvCxnSpPr>
          <p:cNvPr id="202" name="Straight Connector 201"/>
          <p:cNvCxnSpPr/>
          <p:nvPr/>
        </p:nvCxnSpPr>
        <p:spPr>
          <a:xfrm>
            <a:off x="2209800" y="4003105"/>
            <a:ext cx="0" cy="1326807"/>
          </a:xfrm>
          <a:prstGeom prst="line">
            <a:avLst/>
          </a:prstGeom>
          <a:solidFill>
            <a:srgbClr val="0183B7"/>
          </a:solidFill>
          <a:ln w="28575" cap="flat" cmpd="sng" algn="ctr">
            <a:solidFill>
              <a:srgbClr val="414141"/>
            </a:solidFill>
            <a:prstDash val="solid"/>
            <a:round/>
            <a:headEnd type="none" w="med" len="med"/>
            <a:tailEnd type="none" w="med" len="med"/>
          </a:ln>
          <a:effectLst/>
        </p:spPr>
      </p:cxnSp>
      <p:pic>
        <p:nvPicPr>
          <p:cNvPr id="216" name="Picture 18" descr="\\MV-FS\Projects\Cisco\References\Brand Assets\Kubrick Icons\Device Icons\Device_file_server_3129_default_256.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32936" y="5217847"/>
            <a:ext cx="557128" cy="557128"/>
          </a:xfrm>
          <a:prstGeom prst="rect">
            <a:avLst/>
          </a:prstGeom>
          <a:noFill/>
        </p:spPr>
      </p:pic>
      <p:sp>
        <p:nvSpPr>
          <p:cNvPr id="220" name="Rectangle 219"/>
          <p:cNvSpPr/>
          <p:nvPr/>
        </p:nvSpPr>
        <p:spPr>
          <a:xfrm>
            <a:off x="3322257" y="3146349"/>
            <a:ext cx="5499299" cy="392393"/>
          </a:xfrm>
          <a:prstGeom prst="rect">
            <a:avLst/>
          </a:prstGeom>
          <a:noFill/>
        </p:spPr>
        <p:txBody>
          <a:bodyPr wrap="square" lIns="121885" tIns="60942" rIns="121885" bIns="60942">
            <a:spAutoFit/>
          </a:bodyPr>
          <a:lstStyle/>
          <a:p>
            <a:pPr algn="ctr" defTabSz="684690">
              <a:lnSpc>
                <a:spcPct val="85000"/>
              </a:lnSpc>
              <a:spcBef>
                <a:spcPts val="800"/>
              </a:spcBef>
            </a:pPr>
            <a:r>
              <a:rPr lang="en-US" sz="2000" dirty="0">
                <a:solidFill>
                  <a:srgbClr val="00A3E0">
                    <a:lumMod val="75000"/>
                  </a:srgbClr>
                </a:solidFill>
              </a:rPr>
              <a:t>L2 or L3 Connection</a:t>
            </a:r>
          </a:p>
        </p:txBody>
      </p:sp>
      <p:cxnSp>
        <p:nvCxnSpPr>
          <p:cNvPr id="221" name="Straight Connector 220"/>
          <p:cNvCxnSpPr/>
          <p:nvPr/>
        </p:nvCxnSpPr>
        <p:spPr>
          <a:xfrm>
            <a:off x="10164578" y="4491018"/>
            <a:ext cx="5553" cy="1043017"/>
          </a:xfrm>
          <a:prstGeom prst="line">
            <a:avLst/>
          </a:prstGeom>
          <a:solidFill>
            <a:srgbClr val="0183B7"/>
          </a:solidFill>
          <a:ln w="28575" cap="flat" cmpd="sng" algn="ctr">
            <a:solidFill>
              <a:srgbClr val="414141"/>
            </a:solidFill>
            <a:prstDash val="solid"/>
            <a:round/>
            <a:headEnd type="none" w="med" len="med"/>
            <a:tailEnd type="none" w="med" len="med"/>
          </a:ln>
          <a:effectLst/>
        </p:spPr>
      </p:cxnSp>
      <p:cxnSp>
        <p:nvCxnSpPr>
          <p:cNvPr id="222" name="Straight Connector 221"/>
          <p:cNvCxnSpPr/>
          <p:nvPr/>
        </p:nvCxnSpPr>
        <p:spPr>
          <a:xfrm>
            <a:off x="3048000" y="4127843"/>
            <a:ext cx="0" cy="1406188"/>
          </a:xfrm>
          <a:prstGeom prst="line">
            <a:avLst/>
          </a:prstGeom>
          <a:solidFill>
            <a:srgbClr val="0183B7"/>
          </a:solidFill>
          <a:ln w="28575" cap="flat" cmpd="sng" algn="ctr">
            <a:solidFill>
              <a:srgbClr val="414141"/>
            </a:solidFill>
            <a:prstDash val="solid"/>
            <a:round/>
            <a:headEnd type="none" w="med" len="med"/>
            <a:tailEnd type="none" w="med" len="med"/>
          </a:ln>
          <a:effectLst/>
        </p:spPr>
      </p:cxnSp>
      <p:grpSp>
        <p:nvGrpSpPr>
          <p:cNvPr id="26" name="Group 25"/>
          <p:cNvGrpSpPr/>
          <p:nvPr/>
        </p:nvGrpSpPr>
        <p:grpSpPr>
          <a:xfrm>
            <a:off x="3187847" y="3897215"/>
            <a:ext cx="626487" cy="1826132"/>
            <a:chOff x="2550203" y="3510363"/>
            <a:chExt cx="1291772" cy="2023666"/>
          </a:xfrm>
        </p:grpSpPr>
        <p:cxnSp>
          <p:nvCxnSpPr>
            <p:cNvPr id="223" name="Straight Connector 222"/>
            <p:cNvCxnSpPr/>
            <p:nvPr/>
          </p:nvCxnSpPr>
          <p:spPr>
            <a:xfrm>
              <a:off x="3810000" y="4173921"/>
              <a:ext cx="0" cy="1360108"/>
            </a:xfrm>
            <a:prstGeom prst="line">
              <a:avLst/>
            </a:prstGeom>
            <a:solidFill>
              <a:srgbClr val="0183B7"/>
            </a:solidFill>
            <a:ln w="28575" cap="flat" cmpd="sng" algn="ctr">
              <a:solidFill>
                <a:srgbClr val="414141"/>
              </a:solidFill>
              <a:prstDash val="solid"/>
              <a:round/>
              <a:headEnd type="none" w="med" len="med"/>
              <a:tailEnd type="none" w="med" len="med"/>
            </a:ln>
            <a:effectLst/>
          </p:spPr>
        </p:cxnSp>
        <p:cxnSp>
          <p:nvCxnSpPr>
            <p:cNvPr id="24" name="Straight Connector 23"/>
            <p:cNvCxnSpPr/>
            <p:nvPr/>
          </p:nvCxnSpPr>
          <p:spPr>
            <a:xfrm>
              <a:off x="2550203" y="4173113"/>
              <a:ext cx="1291772" cy="0"/>
            </a:xfrm>
            <a:prstGeom prst="line">
              <a:avLst/>
            </a:prstGeom>
            <a:solidFill>
              <a:srgbClr val="0183B7"/>
            </a:solidFill>
            <a:ln w="28575" cap="flat" cmpd="sng" algn="ctr">
              <a:solidFill>
                <a:srgbClr val="414141"/>
              </a:solidFill>
              <a:prstDash val="solid"/>
              <a:round/>
              <a:headEnd type="none" w="med" len="med"/>
              <a:tailEnd type="none" w="med" len="med"/>
            </a:ln>
            <a:effectLst/>
          </p:spPr>
        </p:cxnSp>
        <p:cxnSp>
          <p:nvCxnSpPr>
            <p:cNvPr id="246" name="Straight Connector 245"/>
            <p:cNvCxnSpPr/>
            <p:nvPr/>
          </p:nvCxnSpPr>
          <p:spPr>
            <a:xfrm>
              <a:off x="2576097" y="3510363"/>
              <a:ext cx="0" cy="673004"/>
            </a:xfrm>
            <a:prstGeom prst="line">
              <a:avLst/>
            </a:prstGeom>
            <a:solidFill>
              <a:srgbClr val="0183B7"/>
            </a:solidFill>
            <a:ln w="28575" cap="flat" cmpd="sng" algn="ctr">
              <a:solidFill>
                <a:srgbClr val="414141"/>
              </a:solidFill>
              <a:prstDash val="solid"/>
              <a:round/>
              <a:headEnd type="none" w="med" len="med"/>
              <a:tailEnd type="none" w="med" len="med"/>
            </a:ln>
            <a:effectLst/>
          </p:spPr>
        </p:cxnSp>
      </p:grpSp>
      <p:pic>
        <p:nvPicPr>
          <p:cNvPr id="97" name="Picture 38" descr="C:\Users\rmuta\Desktop\Intercloud graphi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9081" y="2736653"/>
            <a:ext cx="1609955" cy="1006479"/>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38" descr="C:\Users\rmuta\Desktop\Intercloud graphi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8307" y="3325803"/>
            <a:ext cx="1436631" cy="898124"/>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38" descr="C:\Users\rmuta\Desktop\Intercloud graphi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90587" y="3325803"/>
            <a:ext cx="1436631" cy="898124"/>
          </a:xfrm>
          <a:prstGeom prst="rect">
            <a:avLst/>
          </a:prstGeom>
          <a:noFill/>
          <a:extLst>
            <a:ext uri="{909E8E84-426E-40dd-AFC4-6F175D3DCCD1}">
              <a14:hiddenFill xmlns:a14="http://schemas.microsoft.com/office/drawing/2010/main">
                <a:solidFill>
                  <a:srgbClr val="FFFFFF"/>
                </a:solidFill>
              </a14:hiddenFill>
            </a:ext>
          </a:extLst>
        </p:spPr>
      </p:pic>
      <p:grpSp>
        <p:nvGrpSpPr>
          <p:cNvPr id="204" name="Group 203"/>
          <p:cNvGrpSpPr/>
          <p:nvPr/>
        </p:nvGrpSpPr>
        <p:grpSpPr>
          <a:xfrm>
            <a:off x="9861173" y="5827671"/>
            <a:ext cx="617907" cy="340244"/>
            <a:chOff x="6767154" y="4631126"/>
            <a:chExt cx="546814" cy="301094"/>
          </a:xfrm>
        </p:grpSpPr>
        <p:pic>
          <p:nvPicPr>
            <p:cNvPr id="206" name="Picture 150" descr="ICON_VM_basic_label_Q308"/>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6767154" y="4631126"/>
              <a:ext cx="252330" cy="292883"/>
            </a:xfrm>
            <a:prstGeom prst="rect">
              <a:avLst/>
            </a:prstGeom>
            <a:noFill/>
            <a:ln>
              <a:noFill/>
            </a:ln>
          </p:spPr>
        </p:pic>
        <p:pic>
          <p:nvPicPr>
            <p:cNvPr id="207" name="Picture 150" descr="ICON_VM_basic_label_Q308"/>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7061638" y="4639337"/>
              <a:ext cx="252330" cy="292883"/>
            </a:xfrm>
            <a:prstGeom prst="rect">
              <a:avLst/>
            </a:prstGeom>
            <a:noFill/>
            <a:ln>
              <a:noFill/>
            </a:ln>
          </p:spPr>
        </p:pic>
      </p:grpSp>
      <p:pic>
        <p:nvPicPr>
          <p:cNvPr id="210" name="Picture 18" descr="\\MV-FS\Projects\Cisco\References\Brand Assets\Kubrick Icons\Device Icons\Device_file_server_3129_default_256.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891561" y="5220793"/>
            <a:ext cx="557128" cy="557128"/>
          </a:xfrm>
          <a:prstGeom prst="rect">
            <a:avLst/>
          </a:prstGeom>
          <a:noFill/>
        </p:spPr>
      </p:pic>
      <p:sp>
        <p:nvSpPr>
          <p:cNvPr id="214" name="Rounded Rectangle 213"/>
          <p:cNvSpPr/>
          <p:nvPr/>
        </p:nvSpPr>
        <p:spPr>
          <a:xfrm>
            <a:off x="9767721" y="5395423"/>
            <a:ext cx="803471" cy="211452"/>
          </a:xfrm>
          <a:prstGeom prst="roundRect">
            <a:avLst/>
          </a:prstGeom>
          <a:gradFill flip="none" rotWithShape="1">
            <a:gsLst>
              <a:gs pos="833">
                <a:srgbClr val="3C86EC">
                  <a:lumMod val="46000"/>
                </a:srgbClr>
              </a:gs>
              <a:gs pos="100000">
                <a:srgbClr val="3C86EC"/>
              </a:gs>
              <a:gs pos="47000">
                <a:srgbClr val="3C86EC">
                  <a:lumMod val="81000"/>
                </a:srgbClr>
              </a:gs>
            </a:gsLst>
            <a:lin ang="16200000" scaled="1"/>
            <a:tileRect/>
          </a:gradFill>
          <a:ln w="25400" cap="flat" cmpd="sng" algn="ctr">
            <a:noFill/>
            <a:prstDash val="solid"/>
          </a:ln>
          <a:effectLst>
            <a:outerShdw blurRad="635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32475" tIns="94382" rIns="132475" bIns="94382" numCol="1" spcCol="1271" anchor="ctr" anchorCtr="0">
            <a:noAutofit/>
          </a:bodyPr>
          <a:lstStyle/>
          <a:p>
            <a:pPr algn="ctr" defTabSz="888630">
              <a:lnSpc>
                <a:spcPct val="90000"/>
              </a:lnSpc>
              <a:spcBef>
                <a:spcPct val="0"/>
              </a:spcBef>
              <a:spcAft>
                <a:spcPct val="35000"/>
              </a:spcAft>
            </a:pPr>
            <a:r>
              <a:rPr lang="en-US" sz="1200" dirty="0" err="1">
                <a:solidFill>
                  <a:srgbClr val="FFFFFF"/>
                </a:solidFill>
                <a:latin typeface="CiscoSans"/>
                <a:cs typeface="CiscoSans"/>
              </a:rPr>
              <a:t>AVS</a:t>
            </a:r>
            <a:endParaRPr lang="en-US" sz="1200" dirty="0">
              <a:solidFill>
                <a:srgbClr val="FFFFFF"/>
              </a:solidFill>
              <a:latin typeface="CiscoSans"/>
              <a:cs typeface="CiscoSans"/>
            </a:endParaRPr>
          </a:p>
        </p:txBody>
      </p:sp>
      <p:sp>
        <p:nvSpPr>
          <p:cNvPr id="232" name="TextBox 231"/>
          <p:cNvSpPr txBox="1"/>
          <p:nvPr/>
        </p:nvSpPr>
        <p:spPr>
          <a:xfrm>
            <a:off x="1948963" y="6263541"/>
            <a:ext cx="3827800" cy="261611"/>
          </a:xfrm>
          <a:prstGeom prst="rect">
            <a:avLst/>
          </a:prstGeom>
          <a:noFill/>
        </p:spPr>
        <p:txBody>
          <a:bodyPr wrap="square" lIns="91430" tIns="45718" rIns="91430" bIns="45718" rtlCol="0">
            <a:spAutoFit/>
          </a:bodyPr>
          <a:lstStyle/>
          <a:p>
            <a:pPr defTabSz="914133">
              <a:lnSpc>
                <a:spcPct val="90000"/>
              </a:lnSpc>
              <a:spcBef>
                <a:spcPts val="600"/>
              </a:spcBef>
            </a:pPr>
            <a:r>
              <a:rPr lang="en-US" sz="1200" dirty="0">
                <a:solidFill>
                  <a:srgbClr val="2C2C2C"/>
                </a:solidFill>
              </a:rPr>
              <a:t>*Remote Leaf s/w  </a:t>
            </a:r>
            <a:r>
              <a:rPr lang="en-US" sz="1200" dirty="0" err="1">
                <a:solidFill>
                  <a:srgbClr val="2C2C2C"/>
                </a:solidFill>
              </a:rPr>
              <a:t>2H</a:t>
            </a:r>
            <a:r>
              <a:rPr lang="en-US" sz="1200" dirty="0">
                <a:solidFill>
                  <a:srgbClr val="2C2C2C"/>
                </a:solidFill>
              </a:rPr>
              <a:t> </a:t>
            </a:r>
            <a:r>
              <a:rPr lang="en-US" sz="1200" dirty="0" err="1">
                <a:solidFill>
                  <a:srgbClr val="2C2C2C"/>
                </a:solidFill>
              </a:rPr>
              <a:t>CY15</a:t>
            </a:r>
            <a:endParaRPr lang="en-US" sz="1200" dirty="0">
              <a:solidFill>
                <a:srgbClr val="2C2C2C"/>
              </a:solidFill>
            </a:endParaRPr>
          </a:p>
        </p:txBody>
      </p:sp>
      <p:pic>
        <p:nvPicPr>
          <p:cNvPr id="128" name="Picture 127" descr="5037_tor1.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3725" y="4617554"/>
            <a:ext cx="930360" cy="683617"/>
          </a:xfrm>
          <a:prstGeom prst="rect">
            <a:avLst/>
          </a:prstGeom>
        </p:spPr>
      </p:pic>
      <p:pic>
        <p:nvPicPr>
          <p:cNvPr id="129" name="Picture 128" descr="0046 8 slot.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945" y="5068595"/>
            <a:ext cx="909144" cy="1043791"/>
          </a:xfrm>
          <a:prstGeom prst="rect">
            <a:avLst/>
          </a:prstGeom>
        </p:spPr>
      </p:pic>
      <p:pic>
        <p:nvPicPr>
          <p:cNvPr id="189" name="Picture 188" descr="5037_tor1.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1437" y="4617554"/>
            <a:ext cx="930360" cy="683617"/>
          </a:xfrm>
          <a:prstGeom prst="rect">
            <a:avLst/>
          </a:prstGeom>
        </p:spPr>
      </p:pic>
      <p:grpSp>
        <p:nvGrpSpPr>
          <p:cNvPr id="132" name="Group 157"/>
          <p:cNvGrpSpPr>
            <a:grpSpLocks noChangeAspect="1"/>
          </p:cNvGrpSpPr>
          <p:nvPr/>
        </p:nvGrpSpPr>
        <p:grpSpPr>
          <a:xfrm>
            <a:off x="1926181" y="5284811"/>
            <a:ext cx="740184" cy="459300"/>
            <a:chOff x="13636625" y="1373188"/>
            <a:chExt cx="1330325" cy="825500"/>
          </a:xfrm>
          <a:solidFill>
            <a:schemeClr val="tx1"/>
          </a:solidFill>
        </p:grpSpPr>
        <p:sp>
          <p:nvSpPr>
            <p:cNvPr id="133" name="Rectangle 17"/>
            <p:cNvSpPr>
              <a:spLocks noChangeArrowheads="1"/>
            </p:cNvSpPr>
            <p:nvPr/>
          </p:nvSpPr>
          <p:spPr bwMode="auto">
            <a:xfrm>
              <a:off x="13636625" y="1373188"/>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34" name="Rectangle 18"/>
            <p:cNvSpPr>
              <a:spLocks noChangeArrowheads="1"/>
            </p:cNvSpPr>
            <p:nvPr/>
          </p:nvSpPr>
          <p:spPr bwMode="auto">
            <a:xfrm>
              <a:off x="14100175" y="1373188"/>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35" name="Rectangle 19"/>
            <p:cNvSpPr>
              <a:spLocks noChangeArrowheads="1"/>
            </p:cNvSpPr>
            <p:nvPr/>
          </p:nvSpPr>
          <p:spPr bwMode="auto">
            <a:xfrm>
              <a:off x="14560550" y="1373188"/>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36" name="Rectangle 20"/>
            <p:cNvSpPr>
              <a:spLocks noChangeArrowheads="1"/>
            </p:cNvSpPr>
            <p:nvPr/>
          </p:nvSpPr>
          <p:spPr bwMode="auto">
            <a:xfrm>
              <a:off x="13868400" y="151923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37" name="Rectangle 21"/>
            <p:cNvSpPr>
              <a:spLocks noChangeArrowheads="1"/>
            </p:cNvSpPr>
            <p:nvPr/>
          </p:nvSpPr>
          <p:spPr bwMode="auto">
            <a:xfrm>
              <a:off x="14328775" y="151923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40" name="Rectangle 22"/>
            <p:cNvSpPr>
              <a:spLocks noChangeArrowheads="1"/>
            </p:cNvSpPr>
            <p:nvPr/>
          </p:nvSpPr>
          <p:spPr bwMode="auto">
            <a:xfrm>
              <a:off x="13636625" y="1519238"/>
              <a:ext cx="174625"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42" name="Rectangle 23"/>
            <p:cNvSpPr>
              <a:spLocks noChangeArrowheads="1"/>
            </p:cNvSpPr>
            <p:nvPr/>
          </p:nvSpPr>
          <p:spPr bwMode="auto">
            <a:xfrm>
              <a:off x="14792325" y="1519238"/>
              <a:ext cx="174625"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43" name="Rectangle 24"/>
            <p:cNvSpPr>
              <a:spLocks noChangeArrowheads="1"/>
            </p:cNvSpPr>
            <p:nvPr/>
          </p:nvSpPr>
          <p:spPr bwMode="auto">
            <a:xfrm>
              <a:off x="13636625" y="166528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45" name="Rectangle 25"/>
            <p:cNvSpPr>
              <a:spLocks noChangeArrowheads="1"/>
            </p:cNvSpPr>
            <p:nvPr/>
          </p:nvSpPr>
          <p:spPr bwMode="auto">
            <a:xfrm>
              <a:off x="14100175" y="166528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68" name="Rectangle 26"/>
            <p:cNvSpPr>
              <a:spLocks noChangeArrowheads="1"/>
            </p:cNvSpPr>
            <p:nvPr/>
          </p:nvSpPr>
          <p:spPr bwMode="auto">
            <a:xfrm>
              <a:off x="14560550" y="166528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70" name="Rectangle 27"/>
            <p:cNvSpPr>
              <a:spLocks noChangeArrowheads="1"/>
            </p:cNvSpPr>
            <p:nvPr/>
          </p:nvSpPr>
          <p:spPr bwMode="auto">
            <a:xfrm>
              <a:off x="13868400" y="181451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71" name="Rectangle 28"/>
            <p:cNvSpPr>
              <a:spLocks noChangeArrowheads="1"/>
            </p:cNvSpPr>
            <p:nvPr/>
          </p:nvSpPr>
          <p:spPr bwMode="auto">
            <a:xfrm>
              <a:off x="14328775" y="181451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75" name="Rectangle 29"/>
            <p:cNvSpPr>
              <a:spLocks noChangeArrowheads="1"/>
            </p:cNvSpPr>
            <p:nvPr/>
          </p:nvSpPr>
          <p:spPr bwMode="auto">
            <a:xfrm>
              <a:off x="13636625" y="1814513"/>
              <a:ext cx="174625"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77" name="Rectangle 30"/>
            <p:cNvSpPr>
              <a:spLocks noChangeArrowheads="1"/>
            </p:cNvSpPr>
            <p:nvPr/>
          </p:nvSpPr>
          <p:spPr bwMode="auto">
            <a:xfrm>
              <a:off x="14792325" y="1814513"/>
              <a:ext cx="174625"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79" name="Rectangle 31"/>
            <p:cNvSpPr>
              <a:spLocks noChangeArrowheads="1"/>
            </p:cNvSpPr>
            <p:nvPr/>
          </p:nvSpPr>
          <p:spPr bwMode="auto">
            <a:xfrm>
              <a:off x="13636625" y="196056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81" name="Rectangle 32"/>
            <p:cNvSpPr>
              <a:spLocks noChangeArrowheads="1"/>
            </p:cNvSpPr>
            <p:nvPr/>
          </p:nvSpPr>
          <p:spPr bwMode="auto">
            <a:xfrm>
              <a:off x="14100175" y="196056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83" name="Rectangle 33"/>
            <p:cNvSpPr>
              <a:spLocks noChangeArrowheads="1"/>
            </p:cNvSpPr>
            <p:nvPr/>
          </p:nvSpPr>
          <p:spPr bwMode="auto">
            <a:xfrm>
              <a:off x="14560550" y="196056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84" name="Rectangle 34"/>
            <p:cNvSpPr>
              <a:spLocks noChangeArrowheads="1"/>
            </p:cNvSpPr>
            <p:nvPr/>
          </p:nvSpPr>
          <p:spPr bwMode="auto">
            <a:xfrm>
              <a:off x="13868400" y="2106613"/>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85" name="Rectangle 35"/>
            <p:cNvSpPr>
              <a:spLocks noChangeArrowheads="1"/>
            </p:cNvSpPr>
            <p:nvPr/>
          </p:nvSpPr>
          <p:spPr bwMode="auto">
            <a:xfrm>
              <a:off x="14328775" y="2106613"/>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87" name="Rectangle 36"/>
            <p:cNvSpPr>
              <a:spLocks noChangeArrowheads="1"/>
            </p:cNvSpPr>
            <p:nvPr/>
          </p:nvSpPr>
          <p:spPr bwMode="auto">
            <a:xfrm>
              <a:off x="13636625" y="2106613"/>
              <a:ext cx="174625"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88" name="Rectangle 37"/>
            <p:cNvSpPr>
              <a:spLocks noChangeArrowheads="1"/>
            </p:cNvSpPr>
            <p:nvPr/>
          </p:nvSpPr>
          <p:spPr bwMode="auto">
            <a:xfrm>
              <a:off x="14792325" y="2106613"/>
              <a:ext cx="174625"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grpSp>
      <p:pic>
        <p:nvPicPr>
          <p:cNvPr id="193" name="Picture 18" descr="\\MV-FS\Projects\Cisco\References\Brand Assets\Kubrick Icons\Device Icons\Device_file_server_3129_default_256.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1576" y="5220793"/>
            <a:ext cx="557128" cy="557128"/>
          </a:xfrm>
          <a:prstGeom prst="rect">
            <a:avLst/>
          </a:prstGeom>
          <a:noFill/>
        </p:spPr>
      </p:pic>
      <p:sp>
        <p:nvSpPr>
          <p:cNvPr id="199" name="Rounded Rectangle 198"/>
          <p:cNvSpPr/>
          <p:nvPr/>
        </p:nvSpPr>
        <p:spPr>
          <a:xfrm>
            <a:off x="3406215" y="5395423"/>
            <a:ext cx="803471" cy="211452"/>
          </a:xfrm>
          <a:prstGeom prst="roundRect">
            <a:avLst/>
          </a:prstGeom>
          <a:gradFill flip="none" rotWithShape="1">
            <a:gsLst>
              <a:gs pos="833">
                <a:srgbClr val="3C86EC">
                  <a:lumMod val="46000"/>
                </a:srgbClr>
              </a:gs>
              <a:gs pos="100000">
                <a:srgbClr val="3C86EC"/>
              </a:gs>
              <a:gs pos="47000">
                <a:srgbClr val="3C86EC">
                  <a:lumMod val="81000"/>
                </a:srgbClr>
              </a:gs>
            </a:gsLst>
            <a:lin ang="16200000" scaled="1"/>
            <a:tileRect/>
          </a:gradFill>
          <a:ln w="25400" cap="flat" cmpd="sng" algn="ctr">
            <a:noFill/>
            <a:prstDash val="solid"/>
          </a:ln>
          <a:effectLst>
            <a:outerShdw blurRad="635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32475" tIns="94382" rIns="132475" bIns="94382" numCol="1" spcCol="1271" anchor="ctr" anchorCtr="0">
            <a:noAutofit/>
          </a:bodyPr>
          <a:lstStyle/>
          <a:p>
            <a:pPr algn="ctr" defTabSz="888630">
              <a:lnSpc>
                <a:spcPct val="90000"/>
              </a:lnSpc>
              <a:spcBef>
                <a:spcPct val="0"/>
              </a:spcBef>
              <a:spcAft>
                <a:spcPct val="35000"/>
              </a:spcAft>
            </a:pPr>
            <a:r>
              <a:rPr lang="en-US" sz="1200" dirty="0" err="1">
                <a:solidFill>
                  <a:srgbClr val="FFFFFF"/>
                </a:solidFill>
                <a:latin typeface="CiscoSans"/>
                <a:cs typeface="CiscoSans"/>
              </a:rPr>
              <a:t>AVS</a:t>
            </a:r>
            <a:endParaRPr lang="en-US" sz="1200" dirty="0">
              <a:solidFill>
                <a:srgbClr val="FFFFFF"/>
              </a:solidFill>
              <a:latin typeface="CiscoSans"/>
              <a:cs typeface="CiscoSans"/>
            </a:endParaRPr>
          </a:p>
        </p:txBody>
      </p:sp>
      <p:pic>
        <p:nvPicPr>
          <p:cNvPr id="131" name="Picture 18" descr="\\MV-FS\Projects\Cisco\References\Brand Assets\Kubrick Icons\Device Icons\Device_file_server_3129_default_256.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53211" y="5217847"/>
            <a:ext cx="557128" cy="557128"/>
          </a:xfrm>
          <a:prstGeom prst="rect">
            <a:avLst/>
          </a:prstGeom>
          <a:noFill/>
        </p:spPr>
      </p:pic>
      <p:sp>
        <p:nvSpPr>
          <p:cNvPr id="242" name="Freeform 241"/>
          <p:cNvSpPr/>
          <p:nvPr/>
        </p:nvSpPr>
        <p:spPr bwMode="auto">
          <a:xfrm>
            <a:off x="3038023" y="3708468"/>
            <a:ext cx="5459951" cy="1541517"/>
          </a:xfrm>
          <a:custGeom>
            <a:avLst/>
            <a:gdLst>
              <a:gd name="connsiteX0" fmla="*/ 2255520 w 2255520"/>
              <a:gd name="connsiteY0" fmla="*/ 0 h 1249680"/>
              <a:gd name="connsiteX1" fmla="*/ 0 w 2255520"/>
              <a:gd name="connsiteY1" fmla="*/ 0 h 1249680"/>
              <a:gd name="connsiteX2" fmla="*/ 0 w 2255520"/>
              <a:gd name="connsiteY2" fmla="*/ 1249680 h 1249680"/>
            </a:gdLst>
            <a:ahLst/>
            <a:cxnLst>
              <a:cxn ang="0">
                <a:pos x="connsiteX0" y="connsiteY0"/>
              </a:cxn>
              <a:cxn ang="0">
                <a:pos x="connsiteX1" y="connsiteY1"/>
              </a:cxn>
              <a:cxn ang="0">
                <a:pos x="connsiteX2" y="connsiteY2"/>
              </a:cxn>
            </a:cxnLst>
            <a:rect l="l" t="t" r="r" b="b"/>
            <a:pathLst>
              <a:path w="2255520" h="1249680">
                <a:moveTo>
                  <a:pt x="2255520" y="0"/>
                </a:moveTo>
                <a:lnTo>
                  <a:pt x="0" y="0"/>
                </a:lnTo>
                <a:lnTo>
                  <a:pt x="0" y="1249680"/>
                </a:lnTo>
              </a:path>
            </a:pathLst>
          </a:custGeom>
          <a:noFill/>
          <a:ln w="53975" cap="flat">
            <a:solidFill>
              <a:schemeClr val="accent2"/>
            </a:solidFill>
            <a:miter lim="800000"/>
            <a:headEnd type="none" w="med" len="med"/>
            <a:tailEnd type="triangle" w="med" len="med"/>
          </a:ln>
        </p:spPr>
        <p:txBody>
          <a:bodyPr lIns="121885" tIns="60942" rIns="121885" bIns="60942" rtlCol="0" anchor="ctr"/>
          <a:lstStyle/>
          <a:p>
            <a:pPr algn="ctr" defTabSz="606955"/>
            <a:endParaRPr lang="en-US" dirty="0">
              <a:solidFill>
                <a:srgbClr val="000000"/>
              </a:solidFill>
            </a:endParaRPr>
          </a:p>
        </p:txBody>
      </p:sp>
      <p:grpSp>
        <p:nvGrpSpPr>
          <p:cNvPr id="248" name="Group 247"/>
          <p:cNvGrpSpPr/>
          <p:nvPr/>
        </p:nvGrpSpPr>
        <p:grpSpPr>
          <a:xfrm>
            <a:off x="3187848" y="3855562"/>
            <a:ext cx="5220729" cy="1514079"/>
            <a:chOff x="2547170" y="3468919"/>
            <a:chExt cx="10764777" cy="1677857"/>
          </a:xfrm>
        </p:grpSpPr>
        <p:cxnSp>
          <p:nvCxnSpPr>
            <p:cNvPr id="249" name="Straight Connector 248"/>
            <p:cNvCxnSpPr/>
            <p:nvPr/>
          </p:nvCxnSpPr>
          <p:spPr>
            <a:xfrm>
              <a:off x="3810001" y="4173921"/>
              <a:ext cx="0" cy="972855"/>
            </a:xfrm>
            <a:prstGeom prst="line">
              <a:avLst/>
            </a:prstGeom>
            <a:noFill/>
            <a:ln w="53975" cap="flat">
              <a:solidFill>
                <a:schemeClr val="accent2"/>
              </a:solidFill>
              <a:miter lim="800000"/>
              <a:headEnd type="none" w="med" len="med"/>
              <a:tailEnd type="triangle" w="med" len="med"/>
            </a:ln>
          </p:spPr>
        </p:cxnSp>
        <p:cxnSp>
          <p:nvCxnSpPr>
            <p:cNvPr id="250" name="Straight Connector 249"/>
            <p:cNvCxnSpPr/>
            <p:nvPr/>
          </p:nvCxnSpPr>
          <p:spPr>
            <a:xfrm>
              <a:off x="2550203" y="4173113"/>
              <a:ext cx="1315101" cy="0"/>
            </a:xfrm>
            <a:prstGeom prst="line">
              <a:avLst/>
            </a:prstGeom>
            <a:noFill/>
            <a:ln w="53975" cap="flat">
              <a:solidFill>
                <a:schemeClr val="accent2"/>
              </a:solidFill>
              <a:miter lim="800000"/>
              <a:headEnd type="none" w="med" len="med"/>
              <a:tailEnd type="none" w="med" len="med"/>
            </a:ln>
          </p:spPr>
        </p:cxnSp>
        <p:cxnSp>
          <p:nvCxnSpPr>
            <p:cNvPr id="251" name="Straight Connector 250"/>
            <p:cNvCxnSpPr/>
            <p:nvPr/>
          </p:nvCxnSpPr>
          <p:spPr>
            <a:xfrm>
              <a:off x="2576097" y="3468919"/>
              <a:ext cx="0" cy="733338"/>
            </a:xfrm>
            <a:prstGeom prst="line">
              <a:avLst/>
            </a:prstGeom>
            <a:noFill/>
            <a:ln w="53975" cap="flat">
              <a:solidFill>
                <a:schemeClr val="accent2"/>
              </a:solidFill>
              <a:miter lim="800000"/>
              <a:headEnd type="none" w="med" len="med"/>
              <a:tailEnd type="none" w="med" len="med"/>
            </a:ln>
          </p:spPr>
        </p:cxnSp>
        <p:cxnSp>
          <p:nvCxnSpPr>
            <p:cNvPr id="255" name="Straight Connector 254"/>
            <p:cNvCxnSpPr/>
            <p:nvPr/>
          </p:nvCxnSpPr>
          <p:spPr>
            <a:xfrm>
              <a:off x="2547170" y="3502880"/>
              <a:ext cx="10764777" cy="0"/>
            </a:xfrm>
            <a:prstGeom prst="line">
              <a:avLst/>
            </a:prstGeom>
            <a:noFill/>
            <a:ln w="53975" cap="flat">
              <a:solidFill>
                <a:schemeClr val="accent2"/>
              </a:solidFill>
              <a:miter lim="800000"/>
              <a:headEnd type="none" w="med" len="med"/>
              <a:tailEnd type="none" w="med" len="med"/>
            </a:ln>
          </p:spPr>
        </p:cxnSp>
      </p:grpSp>
      <p:sp>
        <p:nvSpPr>
          <p:cNvPr id="36" name="TextBox 35"/>
          <p:cNvSpPr txBox="1"/>
          <p:nvPr/>
        </p:nvSpPr>
        <p:spPr>
          <a:xfrm>
            <a:off x="-589616" y="1122689"/>
            <a:ext cx="184663" cy="384719"/>
          </a:xfrm>
          <a:prstGeom prst="rect">
            <a:avLst/>
          </a:prstGeom>
          <a:noFill/>
        </p:spPr>
        <p:txBody>
          <a:bodyPr wrap="none" lIns="91430" tIns="45718" rIns="91430" bIns="45718" rtlCol="0">
            <a:spAutoFit/>
          </a:bodyPr>
          <a:lstStyle/>
          <a:p>
            <a:pPr defTabSz="914286"/>
            <a:endParaRPr lang="en-US" dirty="0">
              <a:solidFill>
                <a:srgbClr val="2C2C2C"/>
              </a:solidFill>
            </a:endParaRPr>
          </a:p>
        </p:txBody>
      </p:sp>
      <p:pic>
        <p:nvPicPr>
          <p:cNvPr id="37" name="Picture 36"/>
          <p:cNvPicPr>
            <a:picLocks noChangeAspect="1"/>
          </p:cNvPicPr>
          <p:nvPr/>
        </p:nvPicPr>
        <p:blipFill>
          <a:blip r:embed="rId9"/>
          <a:stretch>
            <a:fillRect/>
          </a:stretch>
        </p:blipFill>
        <p:spPr>
          <a:xfrm>
            <a:off x="2730698" y="5001043"/>
            <a:ext cx="308969" cy="414471"/>
          </a:xfrm>
          <a:prstGeom prst="rect">
            <a:avLst/>
          </a:prstGeom>
        </p:spPr>
      </p:pic>
      <p:pic>
        <p:nvPicPr>
          <p:cNvPr id="262" name="Picture 261"/>
          <p:cNvPicPr>
            <a:picLocks noChangeAspect="1"/>
          </p:cNvPicPr>
          <p:nvPr/>
        </p:nvPicPr>
        <p:blipFill>
          <a:blip r:embed="rId10"/>
          <a:stretch>
            <a:fillRect/>
          </a:stretch>
        </p:blipFill>
        <p:spPr>
          <a:xfrm>
            <a:off x="3493868" y="5012385"/>
            <a:ext cx="308969" cy="414471"/>
          </a:xfrm>
          <a:prstGeom prst="rect">
            <a:avLst/>
          </a:prstGeom>
        </p:spPr>
      </p:pic>
      <p:grpSp>
        <p:nvGrpSpPr>
          <p:cNvPr id="112" name="Group 111"/>
          <p:cNvGrpSpPr/>
          <p:nvPr/>
        </p:nvGrpSpPr>
        <p:grpSpPr>
          <a:xfrm>
            <a:off x="8237332" y="2331718"/>
            <a:ext cx="3185341" cy="2618031"/>
            <a:chOff x="797202" y="2117734"/>
            <a:chExt cx="5550446" cy="4040608"/>
          </a:xfrm>
        </p:grpSpPr>
        <p:grpSp>
          <p:nvGrpSpPr>
            <p:cNvPr id="113" name="Group 112"/>
            <p:cNvGrpSpPr/>
            <p:nvPr/>
          </p:nvGrpSpPr>
          <p:grpSpPr>
            <a:xfrm>
              <a:off x="1927249" y="2117734"/>
              <a:ext cx="3347350" cy="4040608"/>
              <a:chOff x="6840674" y="1816052"/>
              <a:chExt cx="2872819" cy="3467799"/>
            </a:xfrm>
          </p:grpSpPr>
          <p:sp>
            <p:nvSpPr>
              <p:cNvPr id="174" name="Rounded Rectangle 532"/>
              <p:cNvSpPr/>
              <p:nvPr/>
            </p:nvSpPr>
            <p:spPr>
              <a:xfrm rot="2700000">
                <a:off x="6840674" y="2411032"/>
                <a:ext cx="2872819" cy="2872819"/>
              </a:xfrm>
              <a:custGeom>
                <a:avLst/>
                <a:gdLst/>
                <a:ahLst/>
                <a:cxnLst/>
                <a:rect l="l" t="t" r="r" b="b"/>
                <a:pathLst>
                  <a:path w="2872819" h="2872819">
                    <a:moveTo>
                      <a:pt x="1597" y="162941"/>
                    </a:moveTo>
                    <a:lnTo>
                      <a:pt x="1597" y="1099696"/>
                    </a:lnTo>
                    <a:cubicBezTo>
                      <a:pt x="1597" y="1138339"/>
                      <a:pt x="32923" y="1169665"/>
                      <a:pt x="71566" y="1169665"/>
                    </a:cubicBezTo>
                    <a:lnTo>
                      <a:pt x="1108169" y="1169665"/>
                    </a:lnTo>
                    <a:cubicBezTo>
                      <a:pt x="1146812" y="1169665"/>
                      <a:pt x="1178138" y="1138339"/>
                      <a:pt x="1178138" y="1099696"/>
                    </a:cubicBezTo>
                    <a:lnTo>
                      <a:pt x="1178138" y="63093"/>
                    </a:lnTo>
                    <a:cubicBezTo>
                      <a:pt x="1178139" y="34974"/>
                      <a:pt x="1161552" y="10730"/>
                      <a:pt x="1137448" y="1"/>
                    </a:cubicBezTo>
                    <a:lnTo>
                      <a:pt x="2701973" y="0"/>
                    </a:lnTo>
                    <a:cubicBezTo>
                      <a:pt x="2796329" y="0"/>
                      <a:pt x="2872819" y="76491"/>
                      <a:pt x="2872819" y="170847"/>
                    </a:cubicBezTo>
                    <a:lnTo>
                      <a:pt x="2872819" y="2701972"/>
                    </a:lnTo>
                    <a:cubicBezTo>
                      <a:pt x="2872820" y="2796328"/>
                      <a:pt x="2796329" y="2872819"/>
                      <a:pt x="2701972" y="2872819"/>
                    </a:cubicBezTo>
                    <a:lnTo>
                      <a:pt x="170848" y="2872819"/>
                    </a:lnTo>
                    <a:cubicBezTo>
                      <a:pt x="76492" y="2872819"/>
                      <a:pt x="0" y="2796328"/>
                      <a:pt x="1" y="2701972"/>
                    </a:cubicBezTo>
                    <a:lnTo>
                      <a:pt x="0" y="170847"/>
                    </a:lnTo>
                    <a:close/>
                  </a:path>
                </a:pathLst>
              </a:custGeom>
              <a:gradFill flip="none" rotWithShape="1">
                <a:gsLst>
                  <a:gs pos="41000">
                    <a:srgbClr val="706D6D">
                      <a:alpha val="0"/>
                    </a:srgbClr>
                  </a:gs>
                  <a:gs pos="100000">
                    <a:srgbClr val="EAB430">
                      <a:lumMod val="50000"/>
                    </a:srgbClr>
                  </a:gs>
                </a:gsLst>
                <a:lin ang="13500000" scaled="0"/>
                <a:tileRect/>
              </a:gradFill>
              <a:ln w="12700" cap="flat" cmpd="sng" algn="ctr">
                <a:noFill/>
                <a:prstDash val="solid"/>
                <a:miter lim="800000"/>
              </a:ln>
              <a:effectLst>
                <a:softEdge rad="0"/>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718">
                  <a:defRPr/>
                </a:pPr>
                <a:endParaRPr lang="en-US" sz="1500" kern="0">
                  <a:solidFill>
                    <a:srgbClr val="E7E6E6"/>
                  </a:solidFill>
                  <a:latin typeface="Arial"/>
                  <a:cs typeface="Arial"/>
                </a:endParaRPr>
              </a:p>
            </p:txBody>
          </p:sp>
          <p:grpSp>
            <p:nvGrpSpPr>
              <p:cNvPr id="176" name="Group 175"/>
              <p:cNvGrpSpPr/>
              <p:nvPr/>
            </p:nvGrpSpPr>
            <p:grpSpPr>
              <a:xfrm>
                <a:off x="7425640" y="1816052"/>
                <a:ext cx="1553548" cy="1579932"/>
                <a:chOff x="4869178" y="1646465"/>
                <a:chExt cx="1553548" cy="1579932"/>
              </a:xfrm>
            </p:grpSpPr>
            <p:sp>
              <p:nvSpPr>
                <p:cNvPr id="178" name="Rounded Rectangle 177"/>
                <p:cNvSpPr/>
                <p:nvPr/>
              </p:nvSpPr>
              <p:spPr>
                <a:xfrm rot="2700000">
                  <a:off x="5003455" y="1814788"/>
                  <a:ext cx="1319770" cy="1319770"/>
                </a:xfrm>
                <a:prstGeom prst="roundRect">
                  <a:avLst>
                    <a:gd name="adj" fmla="val 5947"/>
                  </a:avLst>
                </a:prstGeom>
                <a:gradFill flip="none" rotWithShape="1">
                  <a:gsLst>
                    <a:gs pos="100000">
                      <a:srgbClr val="706D6D">
                        <a:alpha val="0"/>
                      </a:srgbClr>
                    </a:gs>
                    <a:gs pos="2083">
                      <a:srgbClr val="EAB430">
                        <a:lumMod val="50000"/>
                      </a:srgbClr>
                    </a:gs>
                  </a:gsLst>
                  <a:path path="shape">
                    <a:fillToRect l="50000" t="50000" r="50000" b="50000"/>
                  </a:path>
                  <a:tileRect/>
                </a:gra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718">
                    <a:defRPr/>
                  </a:pPr>
                  <a:endParaRPr lang="en-US" sz="1500" kern="0">
                    <a:solidFill>
                      <a:srgbClr val="E7E6E6"/>
                    </a:solidFill>
                    <a:latin typeface="Arial"/>
                    <a:cs typeface="Arial"/>
                  </a:endParaRPr>
                </a:p>
              </p:txBody>
            </p:sp>
            <p:grpSp>
              <p:nvGrpSpPr>
                <p:cNvPr id="180" name="Group 179"/>
                <p:cNvGrpSpPr/>
                <p:nvPr/>
              </p:nvGrpSpPr>
              <p:grpSpPr>
                <a:xfrm>
                  <a:off x="5041753" y="1904236"/>
                  <a:ext cx="1278465" cy="1176541"/>
                  <a:chOff x="5041753" y="1904236"/>
                  <a:chExt cx="1278465" cy="1176541"/>
                </a:xfrm>
              </p:grpSpPr>
              <p:sp>
                <p:nvSpPr>
                  <p:cNvPr id="200" name="Rounded Rectangle 199"/>
                  <p:cNvSpPr/>
                  <p:nvPr/>
                </p:nvSpPr>
                <p:spPr>
                  <a:xfrm rot="2700000">
                    <a:off x="5092715" y="1853274"/>
                    <a:ext cx="1176541" cy="1278465"/>
                  </a:xfrm>
                  <a:prstGeom prst="roundRect">
                    <a:avLst>
                      <a:gd name="adj" fmla="val 5947"/>
                    </a:avLst>
                  </a:prstGeom>
                  <a:gradFill flip="none" rotWithShape="1">
                    <a:gsLst>
                      <a:gs pos="89000">
                        <a:srgbClr val="706D6D">
                          <a:alpha val="0"/>
                        </a:srgbClr>
                      </a:gs>
                      <a:gs pos="100000">
                        <a:srgbClr val="EAB430">
                          <a:lumMod val="50000"/>
                        </a:srgbClr>
                      </a:gs>
                    </a:gsLst>
                    <a:path path="shape">
                      <a:fillToRect l="50000" t="50000" r="50000" b="50000"/>
                    </a:path>
                    <a:tileRect/>
                  </a:gra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718">
                      <a:defRPr/>
                    </a:pPr>
                    <a:endParaRPr lang="en-US" sz="1500" kern="0">
                      <a:solidFill>
                        <a:srgbClr val="E7E6E6"/>
                      </a:solidFill>
                      <a:latin typeface="Arial"/>
                      <a:cs typeface="Arial"/>
                    </a:endParaRPr>
                  </a:p>
                </p:txBody>
              </p:sp>
              <p:sp>
                <p:nvSpPr>
                  <p:cNvPr id="201" name="Rounded Rectangle 200"/>
                  <p:cNvSpPr/>
                  <p:nvPr/>
                </p:nvSpPr>
                <p:spPr>
                  <a:xfrm rot="2700000">
                    <a:off x="5282468" y="2056023"/>
                    <a:ext cx="837299" cy="837300"/>
                  </a:xfrm>
                  <a:prstGeom prst="roundRect">
                    <a:avLst>
                      <a:gd name="adj" fmla="val 5947"/>
                    </a:avLst>
                  </a:prstGeom>
                  <a:gradFill flip="none" rotWithShape="1">
                    <a:gsLst>
                      <a:gs pos="0">
                        <a:srgbClr val="EAB430">
                          <a:alpha val="90000"/>
                        </a:srgbClr>
                      </a:gs>
                      <a:gs pos="100000">
                        <a:srgbClr val="EAB430">
                          <a:lumMod val="50000"/>
                          <a:alpha val="90000"/>
                        </a:srgbClr>
                      </a:gs>
                    </a:gsLst>
                    <a:lin ang="2700000" scaled="1"/>
                    <a:tileRect/>
                  </a:gradFill>
                  <a:ln w="76200" cap="flat" cmpd="sng" algn="ctr">
                    <a:gradFill>
                      <a:gsLst>
                        <a:gs pos="0">
                          <a:srgbClr val="EAB430">
                            <a:lumMod val="60000"/>
                            <a:lumOff val="40000"/>
                          </a:srgbClr>
                        </a:gs>
                        <a:gs pos="100000">
                          <a:srgbClr val="EAB430">
                            <a:lumMod val="75000"/>
                          </a:srgbClr>
                        </a:gs>
                      </a:gsLst>
                      <a:lin ang="5400000" scaled="0"/>
                    </a:gra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718">
                      <a:defRPr/>
                    </a:pPr>
                    <a:endParaRPr lang="en-US" sz="1500" kern="0">
                      <a:solidFill>
                        <a:srgbClr val="E7E6E6"/>
                      </a:solidFill>
                      <a:latin typeface="Arial"/>
                      <a:cs typeface="Arial"/>
                    </a:endParaRPr>
                  </a:p>
                </p:txBody>
              </p:sp>
            </p:grpSp>
            <p:sp>
              <p:nvSpPr>
                <p:cNvPr id="182" name="Rectangle 181"/>
                <p:cNvSpPr/>
                <p:nvPr/>
              </p:nvSpPr>
              <p:spPr>
                <a:xfrm>
                  <a:off x="5278534" y="2269139"/>
                  <a:ext cx="845173" cy="366908"/>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718">
                    <a:defRPr/>
                  </a:pPr>
                  <a:r>
                    <a:rPr lang="en-US" sz="1200" b="1" kern="0" dirty="0">
                      <a:solidFill>
                        <a:srgbClr val="5E460A"/>
                      </a:solidFill>
                      <a:effectLst>
                        <a:innerShdw blurRad="63500" dist="50800" dir="16200000">
                          <a:prstClr val="black">
                            <a:alpha val="50000"/>
                          </a:prstClr>
                        </a:innerShdw>
                      </a:effectLst>
                    </a:rPr>
                    <a:t>APIC </a:t>
                  </a:r>
                </a:p>
              </p:txBody>
            </p:sp>
            <p:pic>
              <p:nvPicPr>
                <p:cNvPr id="191" name="Picture 19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70094" y="1646465"/>
                  <a:ext cx="262045" cy="304653"/>
                </a:xfrm>
                <a:prstGeom prst="rect">
                  <a:avLst/>
                </a:prstGeom>
                <a:noFill/>
                <a:ln>
                  <a:noFill/>
                </a:ln>
                <a:effectLst>
                  <a:outerShdw blurRad="25400" dist="254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 name="Freeform 193"/>
                <p:cNvSpPr>
                  <a:spLocks noEditPoints="1"/>
                </p:cNvSpPr>
                <p:nvPr/>
              </p:nvSpPr>
              <p:spPr bwMode="auto">
                <a:xfrm>
                  <a:off x="4869178" y="2359129"/>
                  <a:ext cx="387172" cy="191853"/>
                </a:xfrm>
                <a:custGeom>
                  <a:avLst/>
                  <a:gdLst>
                    <a:gd name="T0" fmla="*/ 260 w 520"/>
                    <a:gd name="T1" fmla="*/ 0 h 258"/>
                    <a:gd name="T2" fmla="*/ 0 w 520"/>
                    <a:gd name="T3" fmla="*/ 226 h 258"/>
                    <a:gd name="T4" fmla="*/ 44 w 520"/>
                    <a:gd name="T5" fmla="*/ 258 h 258"/>
                    <a:gd name="T6" fmla="*/ 476 w 520"/>
                    <a:gd name="T7" fmla="*/ 258 h 258"/>
                    <a:gd name="T8" fmla="*/ 520 w 520"/>
                    <a:gd name="T9" fmla="*/ 226 h 258"/>
                    <a:gd name="T10" fmla="*/ 260 w 520"/>
                    <a:gd name="T11" fmla="*/ 0 h 258"/>
                    <a:gd name="T12" fmla="*/ 42 w 520"/>
                    <a:gd name="T13" fmla="*/ 173 h 258"/>
                    <a:gd name="T14" fmla="*/ 28 w 520"/>
                    <a:gd name="T15" fmla="*/ 179 h 258"/>
                    <a:gd name="T16" fmla="*/ 16 w 520"/>
                    <a:gd name="T17" fmla="*/ 174 h 258"/>
                    <a:gd name="T18" fmla="*/ 22 w 520"/>
                    <a:gd name="T19" fmla="*/ 154 h 258"/>
                    <a:gd name="T20" fmla="*/ 36 w 520"/>
                    <a:gd name="T21" fmla="*/ 160 h 258"/>
                    <a:gd name="T22" fmla="*/ 42 w 520"/>
                    <a:gd name="T23" fmla="*/ 173 h 258"/>
                    <a:gd name="T24" fmla="*/ 345 w 520"/>
                    <a:gd name="T25" fmla="*/ 32 h 258"/>
                    <a:gd name="T26" fmla="*/ 349 w 520"/>
                    <a:gd name="T27" fmla="*/ 22 h 258"/>
                    <a:gd name="T28" fmla="*/ 369 w 520"/>
                    <a:gd name="T29" fmla="*/ 29 h 258"/>
                    <a:gd name="T30" fmla="*/ 364 w 520"/>
                    <a:gd name="T31" fmla="*/ 40 h 258"/>
                    <a:gd name="T32" fmla="*/ 351 w 520"/>
                    <a:gd name="T33" fmla="*/ 45 h 258"/>
                    <a:gd name="T34" fmla="*/ 345 w 520"/>
                    <a:gd name="T35" fmla="*/ 32 h 258"/>
                    <a:gd name="T36" fmla="*/ 250 w 520"/>
                    <a:gd name="T37" fmla="*/ 9 h 258"/>
                    <a:gd name="T38" fmla="*/ 260 w 520"/>
                    <a:gd name="T39" fmla="*/ 8 h 258"/>
                    <a:gd name="T40" fmla="*/ 271 w 520"/>
                    <a:gd name="T41" fmla="*/ 9 h 258"/>
                    <a:gd name="T42" fmla="*/ 271 w 520"/>
                    <a:gd name="T43" fmla="*/ 17 h 258"/>
                    <a:gd name="T44" fmla="*/ 260 w 520"/>
                    <a:gd name="T45" fmla="*/ 27 h 258"/>
                    <a:gd name="T46" fmla="*/ 250 w 520"/>
                    <a:gd name="T47" fmla="*/ 17 h 258"/>
                    <a:gd name="T48" fmla="*/ 250 w 520"/>
                    <a:gd name="T49" fmla="*/ 9 h 258"/>
                    <a:gd name="T50" fmla="*/ 93 w 520"/>
                    <a:gd name="T51" fmla="*/ 97 h 258"/>
                    <a:gd name="T52" fmla="*/ 79 w 520"/>
                    <a:gd name="T53" fmla="*/ 97 h 258"/>
                    <a:gd name="T54" fmla="*/ 68 w 520"/>
                    <a:gd name="T55" fmla="*/ 86 h 258"/>
                    <a:gd name="T56" fmla="*/ 83 w 520"/>
                    <a:gd name="T57" fmla="*/ 71 h 258"/>
                    <a:gd name="T58" fmla="*/ 93 w 520"/>
                    <a:gd name="T59" fmla="*/ 82 h 258"/>
                    <a:gd name="T60" fmla="*/ 93 w 520"/>
                    <a:gd name="T61" fmla="*/ 97 h 258"/>
                    <a:gd name="T62" fmla="*/ 170 w 520"/>
                    <a:gd name="T63" fmla="*/ 45 h 258"/>
                    <a:gd name="T64" fmla="*/ 156 w 520"/>
                    <a:gd name="T65" fmla="*/ 40 h 258"/>
                    <a:gd name="T66" fmla="*/ 152 w 520"/>
                    <a:gd name="T67" fmla="*/ 30 h 258"/>
                    <a:gd name="T68" fmla="*/ 172 w 520"/>
                    <a:gd name="T69" fmla="*/ 22 h 258"/>
                    <a:gd name="T70" fmla="*/ 175 w 520"/>
                    <a:gd name="T71" fmla="*/ 32 h 258"/>
                    <a:gd name="T72" fmla="*/ 170 w 520"/>
                    <a:gd name="T73" fmla="*/ 45 h 258"/>
                    <a:gd name="T74" fmla="*/ 283 w 520"/>
                    <a:gd name="T75" fmla="*/ 229 h 258"/>
                    <a:gd name="T76" fmla="*/ 250 w 520"/>
                    <a:gd name="T77" fmla="*/ 231 h 258"/>
                    <a:gd name="T78" fmla="*/ 248 w 520"/>
                    <a:gd name="T79" fmla="*/ 197 h 258"/>
                    <a:gd name="T80" fmla="*/ 374 w 520"/>
                    <a:gd name="T81" fmla="*/ 88 h 258"/>
                    <a:gd name="T82" fmla="*/ 378 w 520"/>
                    <a:gd name="T83" fmla="*/ 91 h 258"/>
                    <a:gd name="T84" fmla="*/ 283 w 520"/>
                    <a:gd name="T85" fmla="*/ 229 h 258"/>
                    <a:gd name="T86" fmla="*/ 442 w 520"/>
                    <a:gd name="T87" fmla="*/ 97 h 258"/>
                    <a:gd name="T88" fmla="*/ 427 w 520"/>
                    <a:gd name="T89" fmla="*/ 97 h 258"/>
                    <a:gd name="T90" fmla="*/ 427 w 520"/>
                    <a:gd name="T91" fmla="*/ 82 h 258"/>
                    <a:gd name="T92" fmla="*/ 438 w 520"/>
                    <a:gd name="T93" fmla="*/ 71 h 258"/>
                    <a:gd name="T94" fmla="*/ 453 w 520"/>
                    <a:gd name="T95" fmla="*/ 86 h 258"/>
                    <a:gd name="T96" fmla="*/ 442 w 520"/>
                    <a:gd name="T97" fmla="*/ 97 h 258"/>
                    <a:gd name="T98" fmla="*/ 492 w 520"/>
                    <a:gd name="T99" fmla="*/ 179 h 258"/>
                    <a:gd name="T100" fmla="*/ 479 w 520"/>
                    <a:gd name="T101" fmla="*/ 173 h 258"/>
                    <a:gd name="T102" fmla="*/ 484 w 520"/>
                    <a:gd name="T103" fmla="*/ 159 h 258"/>
                    <a:gd name="T104" fmla="*/ 498 w 520"/>
                    <a:gd name="T105" fmla="*/ 154 h 258"/>
                    <a:gd name="T106" fmla="*/ 505 w 520"/>
                    <a:gd name="T107" fmla="*/ 173 h 258"/>
                    <a:gd name="T108" fmla="*/ 492 w 520"/>
                    <a:gd name="T109" fmla="*/ 17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20" h="258">
                      <a:moveTo>
                        <a:pt x="260" y="0"/>
                      </a:moveTo>
                      <a:cubicBezTo>
                        <a:pt x="117" y="0"/>
                        <a:pt x="0" y="101"/>
                        <a:pt x="0" y="226"/>
                      </a:cubicBezTo>
                      <a:cubicBezTo>
                        <a:pt x="0" y="247"/>
                        <a:pt x="15" y="258"/>
                        <a:pt x="44" y="258"/>
                      </a:cubicBezTo>
                      <a:cubicBezTo>
                        <a:pt x="476" y="258"/>
                        <a:pt x="476" y="258"/>
                        <a:pt x="476" y="258"/>
                      </a:cubicBezTo>
                      <a:cubicBezTo>
                        <a:pt x="506" y="258"/>
                        <a:pt x="520" y="247"/>
                        <a:pt x="520" y="226"/>
                      </a:cubicBezTo>
                      <a:cubicBezTo>
                        <a:pt x="520" y="101"/>
                        <a:pt x="404" y="0"/>
                        <a:pt x="260" y="0"/>
                      </a:cubicBezTo>
                      <a:close/>
                      <a:moveTo>
                        <a:pt x="42" y="173"/>
                      </a:moveTo>
                      <a:cubicBezTo>
                        <a:pt x="40" y="179"/>
                        <a:pt x="34" y="181"/>
                        <a:pt x="28" y="179"/>
                      </a:cubicBezTo>
                      <a:cubicBezTo>
                        <a:pt x="16" y="174"/>
                        <a:pt x="16" y="174"/>
                        <a:pt x="16" y="174"/>
                      </a:cubicBezTo>
                      <a:cubicBezTo>
                        <a:pt x="18" y="167"/>
                        <a:pt x="20" y="160"/>
                        <a:pt x="22" y="154"/>
                      </a:cubicBezTo>
                      <a:cubicBezTo>
                        <a:pt x="36" y="160"/>
                        <a:pt x="36" y="160"/>
                        <a:pt x="36" y="160"/>
                      </a:cubicBezTo>
                      <a:cubicBezTo>
                        <a:pt x="42" y="162"/>
                        <a:pt x="44" y="168"/>
                        <a:pt x="42" y="173"/>
                      </a:cubicBezTo>
                      <a:close/>
                      <a:moveTo>
                        <a:pt x="345" y="32"/>
                      </a:moveTo>
                      <a:cubicBezTo>
                        <a:pt x="349" y="22"/>
                        <a:pt x="349" y="22"/>
                        <a:pt x="349" y="22"/>
                      </a:cubicBezTo>
                      <a:cubicBezTo>
                        <a:pt x="356" y="24"/>
                        <a:pt x="362" y="27"/>
                        <a:pt x="369" y="29"/>
                      </a:cubicBezTo>
                      <a:cubicBezTo>
                        <a:pt x="364" y="40"/>
                        <a:pt x="364" y="40"/>
                        <a:pt x="364" y="40"/>
                      </a:cubicBezTo>
                      <a:cubicBezTo>
                        <a:pt x="362" y="45"/>
                        <a:pt x="356" y="48"/>
                        <a:pt x="351" y="45"/>
                      </a:cubicBezTo>
                      <a:cubicBezTo>
                        <a:pt x="345" y="43"/>
                        <a:pt x="343" y="37"/>
                        <a:pt x="345" y="32"/>
                      </a:cubicBezTo>
                      <a:close/>
                      <a:moveTo>
                        <a:pt x="250" y="9"/>
                      </a:moveTo>
                      <a:cubicBezTo>
                        <a:pt x="253" y="8"/>
                        <a:pt x="257" y="8"/>
                        <a:pt x="260" y="8"/>
                      </a:cubicBezTo>
                      <a:cubicBezTo>
                        <a:pt x="264" y="8"/>
                        <a:pt x="267" y="8"/>
                        <a:pt x="271" y="9"/>
                      </a:cubicBezTo>
                      <a:cubicBezTo>
                        <a:pt x="271" y="17"/>
                        <a:pt x="271" y="17"/>
                        <a:pt x="271" y="17"/>
                      </a:cubicBezTo>
                      <a:cubicBezTo>
                        <a:pt x="271" y="23"/>
                        <a:pt x="266" y="27"/>
                        <a:pt x="260" y="27"/>
                      </a:cubicBezTo>
                      <a:cubicBezTo>
                        <a:pt x="255" y="27"/>
                        <a:pt x="250" y="23"/>
                        <a:pt x="250" y="17"/>
                      </a:cubicBezTo>
                      <a:lnTo>
                        <a:pt x="250" y="9"/>
                      </a:lnTo>
                      <a:close/>
                      <a:moveTo>
                        <a:pt x="93" y="97"/>
                      </a:moveTo>
                      <a:cubicBezTo>
                        <a:pt x="89" y="101"/>
                        <a:pt x="83" y="101"/>
                        <a:pt x="79" y="97"/>
                      </a:cubicBezTo>
                      <a:cubicBezTo>
                        <a:pt x="68" y="86"/>
                        <a:pt x="68" y="86"/>
                        <a:pt x="68" y="86"/>
                      </a:cubicBezTo>
                      <a:cubicBezTo>
                        <a:pt x="73" y="81"/>
                        <a:pt x="78" y="76"/>
                        <a:pt x="83" y="71"/>
                      </a:cubicBezTo>
                      <a:cubicBezTo>
                        <a:pt x="93" y="82"/>
                        <a:pt x="93" y="82"/>
                        <a:pt x="93" y="82"/>
                      </a:cubicBezTo>
                      <a:cubicBezTo>
                        <a:pt x="97" y="86"/>
                        <a:pt x="97" y="93"/>
                        <a:pt x="93" y="97"/>
                      </a:cubicBezTo>
                      <a:close/>
                      <a:moveTo>
                        <a:pt x="170" y="45"/>
                      </a:moveTo>
                      <a:cubicBezTo>
                        <a:pt x="164" y="48"/>
                        <a:pt x="158" y="45"/>
                        <a:pt x="156" y="40"/>
                      </a:cubicBezTo>
                      <a:cubicBezTo>
                        <a:pt x="152" y="30"/>
                        <a:pt x="152" y="30"/>
                        <a:pt x="152" y="30"/>
                      </a:cubicBezTo>
                      <a:cubicBezTo>
                        <a:pt x="158" y="27"/>
                        <a:pt x="165" y="24"/>
                        <a:pt x="172" y="22"/>
                      </a:cubicBezTo>
                      <a:cubicBezTo>
                        <a:pt x="175" y="32"/>
                        <a:pt x="175" y="32"/>
                        <a:pt x="175" y="32"/>
                      </a:cubicBezTo>
                      <a:cubicBezTo>
                        <a:pt x="178" y="37"/>
                        <a:pt x="175" y="43"/>
                        <a:pt x="170" y="45"/>
                      </a:cubicBezTo>
                      <a:close/>
                      <a:moveTo>
                        <a:pt x="283" y="229"/>
                      </a:moveTo>
                      <a:cubicBezTo>
                        <a:pt x="275" y="239"/>
                        <a:pt x="259" y="240"/>
                        <a:pt x="250" y="231"/>
                      </a:cubicBezTo>
                      <a:cubicBezTo>
                        <a:pt x="240" y="222"/>
                        <a:pt x="239" y="207"/>
                        <a:pt x="248" y="197"/>
                      </a:cubicBezTo>
                      <a:cubicBezTo>
                        <a:pt x="374" y="88"/>
                        <a:pt x="374" y="88"/>
                        <a:pt x="374" y="88"/>
                      </a:cubicBezTo>
                      <a:cubicBezTo>
                        <a:pt x="378" y="91"/>
                        <a:pt x="378" y="91"/>
                        <a:pt x="378" y="91"/>
                      </a:cubicBezTo>
                      <a:lnTo>
                        <a:pt x="283" y="229"/>
                      </a:lnTo>
                      <a:close/>
                      <a:moveTo>
                        <a:pt x="442" y="97"/>
                      </a:moveTo>
                      <a:cubicBezTo>
                        <a:pt x="438" y="101"/>
                        <a:pt x="431" y="101"/>
                        <a:pt x="427" y="97"/>
                      </a:cubicBezTo>
                      <a:cubicBezTo>
                        <a:pt x="423" y="93"/>
                        <a:pt x="423" y="86"/>
                        <a:pt x="427" y="82"/>
                      </a:cubicBezTo>
                      <a:cubicBezTo>
                        <a:pt x="438" y="71"/>
                        <a:pt x="438" y="71"/>
                        <a:pt x="438" y="71"/>
                      </a:cubicBezTo>
                      <a:cubicBezTo>
                        <a:pt x="443" y="76"/>
                        <a:pt x="448" y="81"/>
                        <a:pt x="453" y="86"/>
                      </a:cubicBezTo>
                      <a:lnTo>
                        <a:pt x="442" y="97"/>
                      </a:lnTo>
                      <a:close/>
                      <a:moveTo>
                        <a:pt x="492" y="179"/>
                      </a:moveTo>
                      <a:cubicBezTo>
                        <a:pt x="487" y="181"/>
                        <a:pt x="481" y="178"/>
                        <a:pt x="479" y="173"/>
                      </a:cubicBezTo>
                      <a:cubicBezTo>
                        <a:pt x="476" y="168"/>
                        <a:pt x="479" y="162"/>
                        <a:pt x="484" y="159"/>
                      </a:cubicBezTo>
                      <a:cubicBezTo>
                        <a:pt x="498" y="154"/>
                        <a:pt x="498" y="154"/>
                        <a:pt x="498" y="154"/>
                      </a:cubicBezTo>
                      <a:cubicBezTo>
                        <a:pt x="501" y="160"/>
                        <a:pt x="503" y="167"/>
                        <a:pt x="505" y="173"/>
                      </a:cubicBezTo>
                      <a:lnTo>
                        <a:pt x="492" y="179"/>
                      </a:lnTo>
                      <a:close/>
                    </a:path>
                  </a:pathLst>
                </a:custGeom>
                <a:solidFill>
                  <a:srgbClr val="FFFFFF"/>
                </a:solidFill>
                <a:ln>
                  <a:noFill/>
                </a:ln>
                <a:effectLst>
                  <a:outerShdw blurRad="25400" dist="254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18">
                    <a:defRPr/>
                  </a:pPr>
                  <a:endParaRPr lang="en-US" sz="1500" kern="0">
                    <a:solidFill>
                      <a:sysClr val="windowText" lastClr="000000"/>
                    </a:solidFill>
                  </a:endParaRPr>
                </a:p>
              </p:txBody>
            </p:sp>
            <p:grpSp>
              <p:nvGrpSpPr>
                <p:cNvPr id="195" name="Group 194"/>
                <p:cNvGrpSpPr>
                  <a:grpSpLocks noChangeAspect="1"/>
                </p:cNvGrpSpPr>
                <p:nvPr/>
              </p:nvGrpSpPr>
              <p:grpSpPr bwMode="auto">
                <a:xfrm>
                  <a:off x="5560387" y="2912899"/>
                  <a:ext cx="269484" cy="313498"/>
                  <a:chOff x="5451" y="1149"/>
                  <a:chExt cx="349" cy="406"/>
                </a:xfrm>
                <a:effectLst>
                  <a:outerShdw blurRad="25400" dist="25400" dir="5400000" algn="t" rotWithShape="0">
                    <a:prstClr val="black">
                      <a:alpha val="40000"/>
                    </a:prstClr>
                  </a:outerShdw>
                </a:effectLst>
              </p:grpSpPr>
              <p:sp>
                <p:nvSpPr>
                  <p:cNvPr id="197" name="Freeform 196"/>
                  <p:cNvSpPr>
                    <a:spLocks noEditPoints="1"/>
                  </p:cNvSpPr>
                  <p:nvPr/>
                </p:nvSpPr>
                <p:spPr bwMode="auto">
                  <a:xfrm>
                    <a:off x="5451" y="1204"/>
                    <a:ext cx="349" cy="351"/>
                  </a:xfrm>
                  <a:custGeom>
                    <a:avLst/>
                    <a:gdLst>
                      <a:gd name="T0" fmla="*/ 110 w 221"/>
                      <a:gd name="T1" fmla="*/ 0 h 222"/>
                      <a:gd name="T2" fmla="*/ 0 w 221"/>
                      <a:gd name="T3" fmla="*/ 111 h 222"/>
                      <a:gd name="T4" fmla="*/ 110 w 221"/>
                      <a:gd name="T5" fmla="*/ 222 h 222"/>
                      <a:gd name="T6" fmla="*/ 221 w 221"/>
                      <a:gd name="T7" fmla="*/ 111 h 222"/>
                      <a:gd name="T8" fmla="*/ 110 w 221"/>
                      <a:gd name="T9" fmla="*/ 0 h 222"/>
                      <a:gd name="T10" fmla="*/ 181 w 221"/>
                      <a:gd name="T11" fmla="*/ 152 h 222"/>
                      <a:gd name="T12" fmla="*/ 170 w 221"/>
                      <a:gd name="T13" fmla="*/ 156 h 222"/>
                      <a:gd name="T14" fmla="*/ 102 w 221"/>
                      <a:gd name="T15" fmla="*/ 121 h 222"/>
                      <a:gd name="T16" fmla="*/ 98 w 221"/>
                      <a:gd name="T17" fmla="*/ 114 h 222"/>
                      <a:gd name="T18" fmla="*/ 98 w 221"/>
                      <a:gd name="T19" fmla="*/ 113 h 222"/>
                      <a:gd name="T20" fmla="*/ 98 w 221"/>
                      <a:gd name="T21" fmla="*/ 38 h 222"/>
                      <a:gd name="T22" fmla="*/ 106 w 221"/>
                      <a:gd name="T23" fmla="*/ 29 h 222"/>
                      <a:gd name="T24" fmla="*/ 115 w 221"/>
                      <a:gd name="T25" fmla="*/ 38 h 222"/>
                      <a:gd name="T26" fmla="*/ 115 w 221"/>
                      <a:gd name="T27" fmla="*/ 109 h 222"/>
                      <a:gd name="T28" fmla="*/ 177 w 221"/>
                      <a:gd name="T29" fmla="*/ 141 h 222"/>
                      <a:gd name="T30" fmla="*/ 181 w 221"/>
                      <a:gd name="T31" fmla="*/ 15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1" h="222">
                        <a:moveTo>
                          <a:pt x="110" y="0"/>
                        </a:moveTo>
                        <a:cubicBezTo>
                          <a:pt x="49" y="0"/>
                          <a:pt x="0" y="50"/>
                          <a:pt x="0" y="111"/>
                        </a:cubicBezTo>
                        <a:cubicBezTo>
                          <a:pt x="0" y="172"/>
                          <a:pt x="49" y="222"/>
                          <a:pt x="110" y="222"/>
                        </a:cubicBezTo>
                        <a:cubicBezTo>
                          <a:pt x="172" y="222"/>
                          <a:pt x="221" y="172"/>
                          <a:pt x="221" y="111"/>
                        </a:cubicBezTo>
                        <a:cubicBezTo>
                          <a:pt x="221" y="50"/>
                          <a:pt x="172" y="0"/>
                          <a:pt x="110" y="0"/>
                        </a:cubicBezTo>
                        <a:close/>
                        <a:moveTo>
                          <a:pt x="181" y="152"/>
                        </a:moveTo>
                        <a:cubicBezTo>
                          <a:pt x="179" y="156"/>
                          <a:pt x="174" y="158"/>
                          <a:pt x="170" y="156"/>
                        </a:cubicBezTo>
                        <a:cubicBezTo>
                          <a:pt x="102" y="121"/>
                          <a:pt x="102" y="121"/>
                          <a:pt x="102" y="121"/>
                        </a:cubicBezTo>
                        <a:cubicBezTo>
                          <a:pt x="99" y="120"/>
                          <a:pt x="98" y="117"/>
                          <a:pt x="98" y="114"/>
                        </a:cubicBezTo>
                        <a:cubicBezTo>
                          <a:pt x="98" y="114"/>
                          <a:pt x="98" y="114"/>
                          <a:pt x="98" y="113"/>
                        </a:cubicBezTo>
                        <a:cubicBezTo>
                          <a:pt x="98" y="38"/>
                          <a:pt x="98" y="38"/>
                          <a:pt x="98" y="38"/>
                        </a:cubicBezTo>
                        <a:cubicBezTo>
                          <a:pt x="98" y="33"/>
                          <a:pt x="102" y="29"/>
                          <a:pt x="106" y="29"/>
                        </a:cubicBezTo>
                        <a:cubicBezTo>
                          <a:pt x="111" y="29"/>
                          <a:pt x="115" y="33"/>
                          <a:pt x="115" y="38"/>
                        </a:cubicBezTo>
                        <a:cubicBezTo>
                          <a:pt x="115" y="109"/>
                          <a:pt x="115" y="109"/>
                          <a:pt x="115" y="109"/>
                        </a:cubicBezTo>
                        <a:cubicBezTo>
                          <a:pt x="177" y="141"/>
                          <a:pt x="177" y="141"/>
                          <a:pt x="177" y="141"/>
                        </a:cubicBezTo>
                        <a:cubicBezTo>
                          <a:pt x="182" y="143"/>
                          <a:pt x="183" y="148"/>
                          <a:pt x="181" y="1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18">
                      <a:defRPr/>
                    </a:pPr>
                    <a:endParaRPr lang="en-US" sz="1500" kern="0">
                      <a:solidFill>
                        <a:sysClr val="windowText" lastClr="000000"/>
                      </a:solidFill>
                    </a:endParaRPr>
                  </a:p>
                </p:txBody>
              </p:sp>
              <p:sp>
                <p:nvSpPr>
                  <p:cNvPr id="198" name="Freeform 197"/>
                  <p:cNvSpPr>
                    <a:spLocks/>
                  </p:cNvSpPr>
                  <p:nvPr/>
                </p:nvSpPr>
                <p:spPr bwMode="auto">
                  <a:xfrm>
                    <a:off x="5523" y="1149"/>
                    <a:ext cx="205" cy="26"/>
                  </a:xfrm>
                  <a:custGeom>
                    <a:avLst/>
                    <a:gdLst>
                      <a:gd name="T0" fmla="*/ 87 w 87"/>
                      <a:gd name="T1" fmla="*/ 5 h 11"/>
                      <a:gd name="T2" fmla="*/ 81 w 87"/>
                      <a:gd name="T3" fmla="*/ 11 h 11"/>
                      <a:gd name="T4" fmla="*/ 5 w 87"/>
                      <a:gd name="T5" fmla="*/ 11 h 11"/>
                      <a:gd name="T6" fmla="*/ 0 w 87"/>
                      <a:gd name="T7" fmla="*/ 5 h 11"/>
                      <a:gd name="T8" fmla="*/ 0 w 87"/>
                      <a:gd name="T9" fmla="*/ 5 h 11"/>
                      <a:gd name="T10" fmla="*/ 5 w 87"/>
                      <a:gd name="T11" fmla="*/ 0 h 11"/>
                      <a:gd name="T12" fmla="*/ 81 w 87"/>
                      <a:gd name="T13" fmla="*/ 0 h 11"/>
                      <a:gd name="T14" fmla="*/ 87 w 87"/>
                      <a:gd name="T15" fmla="*/ 5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1">
                        <a:moveTo>
                          <a:pt x="87" y="5"/>
                        </a:moveTo>
                        <a:cubicBezTo>
                          <a:pt x="87" y="8"/>
                          <a:pt x="84" y="11"/>
                          <a:pt x="81" y="11"/>
                        </a:cubicBezTo>
                        <a:cubicBezTo>
                          <a:pt x="5" y="11"/>
                          <a:pt x="5" y="11"/>
                          <a:pt x="5" y="11"/>
                        </a:cubicBezTo>
                        <a:cubicBezTo>
                          <a:pt x="2" y="11"/>
                          <a:pt x="0" y="8"/>
                          <a:pt x="0" y="5"/>
                        </a:cubicBezTo>
                        <a:cubicBezTo>
                          <a:pt x="0" y="5"/>
                          <a:pt x="0" y="5"/>
                          <a:pt x="0" y="5"/>
                        </a:cubicBezTo>
                        <a:cubicBezTo>
                          <a:pt x="0" y="2"/>
                          <a:pt x="2" y="0"/>
                          <a:pt x="5" y="0"/>
                        </a:cubicBezTo>
                        <a:cubicBezTo>
                          <a:pt x="81" y="0"/>
                          <a:pt x="81" y="0"/>
                          <a:pt x="81" y="0"/>
                        </a:cubicBezTo>
                        <a:cubicBezTo>
                          <a:pt x="84" y="0"/>
                          <a:pt x="87" y="2"/>
                          <a:pt x="87"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18">
                      <a:defRPr/>
                    </a:pPr>
                    <a:endParaRPr lang="en-US" sz="1500" kern="0">
                      <a:solidFill>
                        <a:sysClr val="windowText" lastClr="000000"/>
                      </a:solidFill>
                    </a:endParaRPr>
                  </a:p>
                </p:txBody>
              </p:sp>
            </p:grpSp>
            <p:sp>
              <p:nvSpPr>
                <p:cNvPr id="196" name="Freeform 195"/>
                <p:cNvSpPr>
                  <a:spLocks noEditPoints="1"/>
                </p:cNvSpPr>
                <p:nvPr/>
              </p:nvSpPr>
              <p:spPr bwMode="auto">
                <a:xfrm>
                  <a:off x="6198303" y="2302812"/>
                  <a:ext cx="224423" cy="297362"/>
                </a:xfrm>
                <a:custGeom>
                  <a:avLst/>
                  <a:gdLst>
                    <a:gd name="T0" fmla="*/ 165 w 178"/>
                    <a:gd name="T1" fmla="*/ 83 h 235"/>
                    <a:gd name="T2" fmla="*/ 154 w 178"/>
                    <a:gd name="T3" fmla="*/ 83 h 235"/>
                    <a:gd name="T4" fmla="*/ 154 w 178"/>
                    <a:gd name="T5" fmla="*/ 77 h 235"/>
                    <a:gd name="T6" fmla="*/ 151 w 178"/>
                    <a:gd name="T7" fmla="*/ 77 h 235"/>
                    <a:gd name="T8" fmla="*/ 151 w 178"/>
                    <a:gd name="T9" fmla="*/ 61 h 235"/>
                    <a:gd name="T10" fmla="*/ 89 w 178"/>
                    <a:gd name="T11" fmla="*/ 0 h 235"/>
                    <a:gd name="T12" fmla="*/ 27 w 178"/>
                    <a:gd name="T13" fmla="*/ 61 h 235"/>
                    <a:gd name="T14" fmla="*/ 27 w 178"/>
                    <a:gd name="T15" fmla="*/ 77 h 235"/>
                    <a:gd name="T16" fmla="*/ 24 w 178"/>
                    <a:gd name="T17" fmla="*/ 77 h 235"/>
                    <a:gd name="T18" fmla="*/ 24 w 178"/>
                    <a:gd name="T19" fmla="*/ 83 h 235"/>
                    <a:gd name="T20" fmla="*/ 13 w 178"/>
                    <a:gd name="T21" fmla="*/ 83 h 235"/>
                    <a:gd name="T22" fmla="*/ 0 w 178"/>
                    <a:gd name="T23" fmla="*/ 96 h 235"/>
                    <a:gd name="T24" fmla="*/ 0 w 178"/>
                    <a:gd name="T25" fmla="*/ 222 h 235"/>
                    <a:gd name="T26" fmla="*/ 13 w 178"/>
                    <a:gd name="T27" fmla="*/ 235 h 235"/>
                    <a:gd name="T28" fmla="*/ 165 w 178"/>
                    <a:gd name="T29" fmla="*/ 235 h 235"/>
                    <a:gd name="T30" fmla="*/ 178 w 178"/>
                    <a:gd name="T31" fmla="*/ 222 h 235"/>
                    <a:gd name="T32" fmla="*/ 178 w 178"/>
                    <a:gd name="T33" fmla="*/ 96 h 235"/>
                    <a:gd name="T34" fmla="*/ 165 w 178"/>
                    <a:gd name="T35" fmla="*/ 83 h 235"/>
                    <a:gd name="T36" fmla="*/ 47 w 178"/>
                    <a:gd name="T37" fmla="*/ 61 h 235"/>
                    <a:gd name="T38" fmla="*/ 89 w 178"/>
                    <a:gd name="T39" fmla="*/ 19 h 235"/>
                    <a:gd name="T40" fmla="*/ 131 w 178"/>
                    <a:gd name="T41" fmla="*/ 61 h 235"/>
                    <a:gd name="T42" fmla="*/ 131 w 178"/>
                    <a:gd name="T43" fmla="*/ 77 h 235"/>
                    <a:gd name="T44" fmla="*/ 128 w 178"/>
                    <a:gd name="T45" fmla="*/ 77 h 235"/>
                    <a:gd name="T46" fmla="*/ 128 w 178"/>
                    <a:gd name="T47" fmla="*/ 83 h 235"/>
                    <a:gd name="T48" fmla="*/ 50 w 178"/>
                    <a:gd name="T49" fmla="*/ 83 h 235"/>
                    <a:gd name="T50" fmla="*/ 50 w 178"/>
                    <a:gd name="T51" fmla="*/ 77 h 235"/>
                    <a:gd name="T52" fmla="*/ 47 w 178"/>
                    <a:gd name="T53" fmla="*/ 77 h 235"/>
                    <a:gd name="T54" fmla="*/ 47 w 178"/>
                    <a:gd name="T55" fmla="*/ 6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8" h="235">
                      <a:moveTo>
                        <a:pt x="165" y="83"/>
                      </a:moveTo>
                      <a:cubicBezTo>
                        <a:pt x="154" y="83"/>
                        <a:pt x="154" y="83"/>
                        <a:pt x="154" y="83"/>
                      </a:cubicBezTo>
                      <a:cubicBezTo>
                        <a:pt x="154" y="77"/>
                        <a:pt x="154" y="77"/>
                        <a:pt x="154" y="77"/>
                      </a:cubicBezTo>
                      <a:cubicBezTo>
                        <a:pt x="151" y="77"/>
                        <a:pt x="151" y="77"/>
                        <a:pt x="151" y="77"/>
                      </a:cubicBezTo>
                      <a:cubicBezTo>
                        <a:pt x="151" y="61"/>
                        <a:pt x="151" y="61"/>
                        <a:pt x="151" y="61"/>
                      </a:cubicBezTo>
                      <a:cubicBezTo>
                        <a:pt x="151" y="27"/>
                        <a:pt x="123" y="0"/>
                        <a:pt x="89" y="0"/>
                      </a:cubicBezTo>
                      <a:cubicBezTo>
                        <a:pt x="55" y="0"/>
                        <a:pt x="27" y="27"/>
                        <a:pt x="27" y="61"/>
                      </a:cubicBezTo>
                      <a:cubicBezTo>
                        <a:pt x="27" y="77"/>
                        <a:pt x="27" y="77"/>
                        <a:pt x="27" y="77"/>
                      </a:cubicBezTo>
                      <a:cubicBezTo>
                        <a:pt x="24" y="77"/>
                        <a:pt x="24" y="77"/>
                        <a:pt x="24" y="77"/>
                      </a:cubicBezTo>
                      <a:cubicBezTo>
                        <a:pt x="24" y="83"/>
                        <a:pt x="24" y="83"/>
                        <a:pt x="24" y="83"/>
                      </a:cubicBezTo>
                      <a:cubicBezTo>
                        <a:pt x="13" y="83"/>
                        <a:pt x="13" y="83"/>
                        <a:pt x="13" y="83"/>
                      </a:cubicBezTo>
                      <a:cubicBezTo>
                        <a:pt x="6" y="83"/>
                        <a:pt x="0" y="88"/>
                        <a:pt x="0" y="96"/>
                      </a:cubicBezTo>
                      <a:cubicBezTo>
                        <a:pt x="0" y="222"/>
                        <a:pt x="0" y="222"/>
                        <a:pt x="0" y="222"/>
                      </a:cubicBezTo>
                      <a:cubicBezTo>
                        <a:pt x="0" y="229"/>
                        <a:pt x="6" y="235"/>
                        <a:pt x="13" y="235"/>
                      </a:cubicBezTo>
                      <a:cubicBezTo>
                        <a:pt x="165" y="235"/>
                        <a:pt x="165" y="235"/>
                        <a:pt x="165" y="235"/>
                      </a:cubicBezTo>
                      <a:cubicBezTo>
                        <a:pt x="172" y="235"/>
                        <a:pt x="178" y="229"/>
                        <a:pt x="178" y="222"/>
                      </a:cubicBezTo>
                      <a:cubicBezTo>
                        <a:pt x="178" y="96"/>
                        <a:pt x="178" y="96"/>
                        <a:pt x="178" y="96"/>
                      </a:cubicBezTo>
                      <a:cubicBezTo>
                        <a:pt x="178" y="88"/>
                        <a:pt x="172" y="83"/>
                        <a:pt x="165" y="83"/>
                      </a:cubicBezTo>
                      <a:close/>
                      <a:moveTo>
                        <a:pt x="47" y="61"/>
                      </a:moveTo>
                      <a:cubicBezTo>
                        <a:pt x="47" y="38"/>
                        <a:pt x="66" y="19"/>
                        <a:pt x="89" y="19"/>
                      </a:cubicBezTo>
                      <a:cubicBezTo>
                        <a:pt x="112" y="19"/>
                        <a:pt x="131" y="38"/>
                        <a:pt x="131" y="61"/>
                      </a:cubicBezTo>
                      <a:cubicBezTo>
                        <a:pt x="131" y="77"/>
                        <a:pt x="131" y="77"/>
                        <a:pt x="131" y="77"/>
                      </a:cubicBezTo>
                      <a:cubicBezTo>
                        <a:pt x="128" y="77"/>
                        <a:pt x="128" y="77"/>
                        <a:pt x="128" y="77"/>
                      </a:cubicBezTo>
                      <a:cubicBezTo>
                        <a:pt x="128" y="83"/>
                        <a:pt x="128" y="83"/>
                        <a:pt x="128" y="83"/>
                      </a:cubicBezTo>
                      <a:cubicBezTo>
                        <a:pt x="50" y="83"/>
                        <a:pt x="50" y="83"/>
                        <a:pt x="50" y="83"/>
                      </a:cubicBezTo>
                      <a:cubicBezTo>
                        <a:pt x="50" y="77"/>
                        <a:pt x="50" y="77"/>
                        <a:pt x="50" y="77"/>
                      </a:cubicBezTo>
                      <a:cubicBezTo>
                        <a:pt x="47" y="77"/>
                        <a:pt x="47" y="77"/>
                        <a:pt x="47" y="77"/>
                      </a:cubicBezTo>
                      <a:lnTo>
                        <a:pt x="47" y="61"/>
                      </a:lnTo>
                      <a:close/>
                    </a:path>
                  </a:pathLst>
                </a:custGeom>
                <a:solidFill>
                  <a:srgbClr val="E7E6E6"/>
                </a:solidFill>
                <a:ln w="34925" cap="rnd">
                  <a:noFill/>
                  <a:round/>
                  <a:headEnd/>
                  <a:tailEnd/>
                </a:ln>
                <a:effectLst>
                  <a:outerShdw blurRad="254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18">
                    <a:defRPr/>
                  </a:pPr>
                  <a:endParaRPr lang="en-US" sz="1500" kern="0">
                    <a:solidFill>
                      <a:sysClr val="windowText" lastClr="000000"/>
                    </a:solidFill>
                  </a:endParaRPr>
                </a:p>
              </p:txBody>
            </p:sp>
          </p:grpSp>
        </p:grpSp>
        <p:grpSp>
          <p:nvGrpSpPr>
            <p:cNvPr id="114" name="Group 113"/>
            <p:cNvGrpSpPr/>
            <p:nvPr/>
          </p:nvGrpSpPr>
          <p:grpSpPr>
            <a:xfrm>
              <a:off x="797202" y="4016059"/>
              <a:ext cx="5550446" cy="1482094"/>
              <a:chOff x="1721639" y="2649253"/>
              <a:chExt cx="2622767" cy="712646"/>
            </a:xfrm>
          </p:grpSpPr>
          <p:grpSp>
            <p:nvGrpSpPr>
              <p:cNvPr id="115" name="Group 114"/>
              <p:cNvGrpSpPr/>
              <p:nvPr/>
            </p:nvGrpSpPr>
            <p:grpSpPr>
              <a:xfrm>
                <a:off x="1721641" y="3031567"/>
                <a:ext cx="2622756" cy="249733"/>
                <a:chOff x="1856748" y="4521199"/>
                <a:chExt cx="4949076" cy="323663"/>
              </a:xfrm>
            </p:grpSpPr>
            <p:cxnSp>
              <p:nvCxnSpPr>
                <p:cNvPr id="165" name="Straight Connector 164"/>
                <p:cNvCxnSpPr/>
                <p:nvPr/>
              </p:nvCxnSpPr>
              <p:spPr>
                <a:xfrm>
                  <a:off x="2688974" y="4521199"/>
                  <a:ext cx="157589" cy="323663"/>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H="1">
                  <a:off x="1856748" y="4521200"/>
                  <a:ext cx="832227"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2688976" y="4521200"/>
                  <a:ext cx="1147402"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2688975" y="4521200"/>
                  <a:ext cx="2137218"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2688975" y="4521200"/>
                  <a:ext cx="3127033"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2688975" y="4521200"/>
                  <a:ext cx="4116849"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116" name="Group 115"/>
              <p:cNvGrpSpPr/>
              <p:nvPr/>
            </p:nvGrpSpPr>
            <p:grpSpPr>
              <a:xfrm flipH="1">
                <a:off x="1721650" y="3031565"/>
                <a:ext cx="2622756" cy="249735"/>
                <a:chOff x="1856748" y="4521199"/>
                <a:chExt cx="4949076" cy="323663"/>
              </a:xfrm>
            </p:grpSpPr>
            <p:cxnSp>
              <p:nvCxnSpPr>
                <p:cNvPr id="159" name="Straight Connector 158"/>
                <p:cNvCxnSpPr/>
                <p:nvPr/>
              </p:nvCxnSpPr>
              <p:spPr>
                <a:xfrm>
                  <a:off x="2688974" y="4521199"/>
                  <a:ext cx="157589" cy="323663"/>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H="1">
                  <a:off x="1856748" y="4521200"/>
                  <a:ext cx="832227"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2688976" y="4521200"/>
                  <a:ext cx="1147402"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2688975" y="4521200"/>
                  <a:ext cx="2137218"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2688975" y="4521200"/>
                  <a:ext cx="3127033"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2688975" y="4521200"/>
                  <a:ext cx="4116849"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117" name="Group 116"/>
              <p:cNvGrpSpPr/>
              <p:nvPr/>
            </p:nvGrpSpPr>
            <p:grpSpPr>
              <a:xfrm>
                <a:off x="1721644" y="3031567"/>
                <a:ext cx="2622761" cy="249734"/>
                <a:chOff x="1856748" y="4521200"/>
                <a:chExt cx="4949076" cy="323662"/>
              </a:xfrm>
            </p:grpSpPr>
            <p:cxnSp>
              <p:nvCxnSpPr>
                <p:cNvPr id="153" name="Straight Connector 152"/>
                <p:cNvCxnSpPr/>
                <p:nvPr/>
              </p:nvCxnSpPr>
              <p:spPr>
                <a:xfrm flipH="1">
                  <a:off x="2846563" y="4521200"/>
                  <a:ext cx="937286"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856748" y="4521200"/>
                  <a:ext cx="1927101"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3783849" y="4521200"/>
                  <a:ext cx="52529"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3783849" y="4521200"/>
                  <a:ext cx="1042344"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3783849" y="4521200"/>
                  <a:ext cx="2032159"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3783849" y="4521200"/>
                  <a:ext cx="3021975"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118" name="Group 117"/>
              <p:cNvGrpSpPr/>
              <p:nvPr/>
            </p:nvGrpSpPr>
            <p:grpSpPr>
              <a:xfrm flipH="1">
                <a:off x="1721639" y="3031565"/>
                <a:ext cx="2622766" cy="250783"/>
                <a:chOff x="1856748" y="4521200"/>
                <a:chExt cx="4949076" cy="323662"/>
              </a:xfrm>
            </p:grpSpPr>
            <p:cxnSp>
              <p:nvCxnSpPr>
                <p:cNvPr id="147" name="Straight Connector 146"/>
                <p:cNvCxnSpPr/>
                <p:nvPr/>
              </p:nvCxnSpPr>
              <p:spPr>
                <a:xfrm flipH="1">
                  <a:off x="2846563" y="4521200"/>
                  <a:ext cx="937286"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flipH="1">
                  <a:off x="1856748" y="4521200"/>
                  <a:ext cx="1927101"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3783849" y="4521200"/>
                  <a:ext cx="52529"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3783849" y="4521200"/>
                  <a:ext cx="1042344"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3783849" y="4521200"/>
                  <a:ext cx="2032159"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3783849" y="4521200"/>
                  <a:ext cx="3021975"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119" name="Group 118"/>
              <p:cNvGrpSpPr/>
              <p:nvPr/>
            </p:nvGrpSpPr>
            <p:grpSpPr>
              <a:xfrm>
                <a:off x="2037207" y="2649253"/>
                <a:ext cx="2011321" cy="382316"/>
                <a:chOff x="1571888" y="3137327"/>
                <a:chExt cx="5433782" cy="1032854"/>
              </a:xfrm>
            </p:grpSpPr>
            <p:pic>
              <p:nvPicPr>
                <p:cNvPr id="126" name="Picture 125" descr="C:\Users\rmuta\Desktop\spine.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71888" y="3137327"/>
                  <a:ext cx="784365" cy="1032854"/>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126" descr="C:\Users\rmuta\Desktop\spine.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86224" y="3137327"/>
                  <a:ext cx="784365" cy="1032854"/>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140" descr="C:\Users\rmuta\Desktop\spine.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53769" y="3137327"/>
                  <a:ext cx="784365" cy="1032854"/>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43" descr="C:\Users\rmuta\Desktop\spine.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21305" y="3137327"/>
                  <a:ext cx="784365" cy="10328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0" name="Group 119"/>
              <p:cNvGrpSpPr/>
              <p:nvPr/>
            </p:nvGrpSpPr>
            <p:grpSpPr>
              <a:xfrm>
                <a:off x="2063569" y="3281300"/>
                <a:ext cx="1917764" cy="80599"/>
                <a:chOff x="2450725" y="4888404"/>
                <a:chExt cx="5181028" cy="217748"/>
              </a:xfrm>
            </p:grpSpPr>
            <p:pic>
              <p:nvPicPr>
                <p:cNvPr id="121" name="Picture 120" descr="C:\Users\rmuta\Desktop\leaf.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50725" y="4888404"/>
                  <a:ext cx="895350" cy="217748"/>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1" descr="C:\Users\rmuta\Desktop\leaf.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79284" y="4888404"/>
                  <a:ext cx="895350" cy="217748"/>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22" descr="C:\Users\rmuta\Desktop\leaf.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07844" y="4888404"/>
                  <a:ext cx="895350" cy="217748"/>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23" descr="C:\Users\rmuta\Desktop\leaf.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736403" y="4888404"/>
                  <a:ext cx="895350" cy="217748"/>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236" name="Group 235"/>
          <p:cNvGrpSpPr/>
          <p:nvPr/>
        </p:nvGrpSpPr>
        <p:grpSpPr>
          <a:xfrm>
            <a:off x="8893004" y="3359057"/>
            <a:ext cx="508717" cy="679419"/>
            <a:chOff x="3616314" y="1295384"/>
            <a:chExt cx="1911371" cy="2552732"/>
          </a:xfrm>
        </p:grpSpPr>
        <p:sp>
          <p:nvSpPr>
            <p:cNvPr id="237" name="Freeform 236"/>
            <p:cNvSpPr>
              <a:spLocks/>
            </p:cNvSpPr>
            <p:nvPr/>
          </p:nvSpPr>
          <p:spPr bwMode="auto">
            <a:xfrm flipH="1">
              <a:off x="3616314" y="1295384"/>
              <a:ext cx="1911371" cy="2552732"/>
            </a:xfrm>
            <a:custGeom>
              <a:avLst/>
              <a:gdLst>
                <a:gd name="T0" fmla="*/ 57 w 1591"/>
                <a:gd name="T1" fmla="*/ 2125 h 2125"/>
                <a:gd name="T2" fmla="*/ 0 w 1591"/>
                <a:gd name="T3" fmla="*/ 2067 h 2125"/>
                <a:gd name="T4" fmla="*/ 0 w 1591"/>
                <a:gd name="T5" fmla="*/ 476 h 2125"/>
                <a:gd name="T6" fmla="*/ 205 w 1591"/>
                <a:gd name="T7" fmla="*/ 239 h 2125"/>
                <a:gd name="T8" fmla="*/ 935 w 1591"/>
                <a:gd name="T9" fmla="*/ 2 h 2125"/>
                <a:gd name="T10" fmla="*/ 953 w 1591"/>
                <a:gd name="T11" fmla="*/ 0 h 2125"/>
                <a:gd name="T12" fmla="*/ 1533 w 1591"/>
                <a:gd name="T13" fmla="*/ 0 h 2125"/>
                <a:gd name="T14" fmla="*/ 1591 w 1591"/>
                <a:gd name="T15" fmla="*/ 57 h 2125"/>
                <a:gd name="T16" fmla="*/ 1591 w 1591"/>
                <a:gd name="T17" fmla="*/ 2067 h 2125"/>
                <a:gd name="T18" fmla="*/ 1533 w 1591"/>
                <a:gd name="T19" fmla="*/ 2125 h 2125"/>
                <a:gd name="T20" fmla="*/ 57 w 1591"/>
                <a:gd name="T21" fmla="*/ 2125 h 2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91" h="2125">
                  <a:moveTo>
                    <a:pt x="57" y="2125"/>
                  </a:moveTo>
                  <a:cubicBezTo>
                    <a:pt x="25" y="2125"/>
                    <a:pt x="0" y="2099"/>
                    <a:pt x="0" y="2067"/>
                  </a:cubicBezTo>
                  <a:cubicBezTo>
                    <a:pt x="0" y="476"/>
                    <a:pt x="0" y="476"/>
                    <a:pt x="0" y="476"/>
                  </a:cubicBezTo>
                  <a:cubicBezTo>
                    <a:pt x="0" y="394"/>
                    <a:pt x="35" y="287"/>
                    <a:pt x="205" y="239"/>
                  </a:cubicBezTo>
                  <a:cubicBezTo>
                    <a:pt x="935" y="2"/>
                    <a:pt x="935" y="2"/>
                    <a:pt x="935" y="2"/>
                  </a:cubicBezTo>
                  <a:cubicBezTo>
                    <a:pt x="941" y="0"/>
                    <a:pt x="947" y="0"/>
                    <a:pt x="953" y="0"/>
                  </a:cubicBezTo>
                  <a:cubicBezTo>
                    <a:pt x="1533" y="0"/>
                    <a:pt x="1533" y="0"/>
                    <a:pt x="1533" y="0"/>
                  </a:cubicBezTo>
                  <a:cubicBezTo>
                    <a:pt x="1565" y="0"/>
                    <a:pt x="1591" y="25"/>
                    <a:pt x="1591" y="57"/>
                  </a:cubicBezTo>
                  <a:cubicBezTo>
                    <a:pt x="1591" y="2067"/>
                    <a:pt x="1591" y="2067"/>
                    <a:pt x="1591" y="2067"/>
                  </a:cubicBezTo>
                  <a:cubicBezTo>
                    <a:pt x="1591" y="2099"/>
                    <a:pt x="1565" y="2125"/>
                    <a:pt x="1533" y="2125"/>
                  </a:cubicBezTo>
                  <a:lnTo>
                    <a:pt x="57" y="2125"/>
                  </a:lnTo>
                  <a:close/>
                </a:path>
              </a:pathLst>
            </a:custGeom>
            <a:solidFill>
              <a:srgbClr val="E7E6E6">
                <a:lumMod val="90000"/>
              </a:srgbClr>
            </a:solidFill>
            <a:ln w="19050" cap="rnd">
              <a:noFill/>
              <a:round/>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455870" rtl="0" eaLnBrk="1" latinLnBrk="0" hangingPunct="1">
                <a:defRPr sz="1800" kern="1200">
                  <a:solidFill>
                    <a:schemeClr val="tx1"/>
                  </a:solidFill>
                  <a:latin typeface="+mn-lt"/>
                  <a:ea typeface="+mn-ea"/>
                  <a:cs typeface="+mn-cs"/>
                </a:defRPr>
              </a:lvl1pPr>
              <a:lvl2pPr marL="455870" algn="l" defTabSz="455870" rtl="0" eaLnBrk="1" latinLnBrk="0" hangingPunct="1">
                <a:defRPr sz="1800" kern="1200">
                  <a:solidFill>
                    <a:schemeClr val="tx1"/>
                  </a:solidFill>
                  <a:latin typeface="+mn-lt"/>
                  <a:ea typeface="+mn-ea"/>
                  <a:cs typeface="+mn-cs"/>
                </a:defRPr>
              </a:lvl2pPr>
              <a:lvl3pPr marL="911740" algn="l" defTabSz="455870" rtl="0" eaLnBrk="1" latinLnBrk="0" hangingPunct="1">
                <a:defRPr sz="1800" kern="1200">
                  <a:solidFill>
                    <a:schemeClr val="tx1"/>
                  </a:solidFill>
                  <a:latin typeface="+mn-lt"/>
                  <a:ea typeface="+mn-ea"/>
                  <a:cs typeface="+mn-cs"/>
                </a:defRPr>
              </a:lvl3pPr>
              <a:lvl4pPr marL="1367610" algn="l" defTabSz="455870" rtl="0" eaLnBrk="1" latinLnBrk="0" hangingPunct="1">
                <a:defRPr sz="1800" kern="1200">
                  <a:solidFill>
                    <a:schemeClr val="tx1"/>
                  </a:solidFill>
                  <a:latin typeface="+mn-lt"/>
                  <a:ea typeface="+mn-ea"/>
                  <a:cs typeface="+mn-cs"/>
                </a:defRPr>
              </a:lvl4pPr>
              <a:lvl5pPr marL="1823475" algn="l" defTabSz="455870" rtl="0" eaLnBrk="1" latinLnBrk="0" hangingPunct="1">
                <a:defRPr sz="1800" kern="1200">
                  <a:solidFill>
                    <a:schemeClr val="tx1"/>
                  </a:solidFill>
                  <a:latin typeface="+mn-lt"/>
                  <a:ea typeface="+mn-ea"/>
                  <a:cs typeface="+mn-cs"/>
                </a:defRPr>
              </a:lvl5pPr>
              <a:lvl6pPr marL="2279336" algn="l" defTabSz="455870" rtl="0" eaLnBrk="1" latinLnBrk="0" hangingPunct="1">
                <a:defRPr sz="1800" kern="1200">
                  <a:solidFill>
                    <a:schemeClr val="tx1"/>
                  </a:solidFill>
                  <a:latin typeface="+mn-lt"/>
                  <a:ea typeface="+mn-ea"/>
                  <a:cs typeface="+mn-cs"/>
                </a:defRPr>
              </a:lvl6pPr>
              <a:lvl7pPr marL="2735217" algn="l" defTabSz="455870" rtl="0" eaLnBrk="1" latinLnBrk="0" hangingPunct="1">
                <a:defRPr sz="1800" kern="1200">
                  <a:solidFill>
                    <a:schemeClr val="tx1"/>
                  </a:solidFill>
                  <a:latin typeface="+mn-lt"/>
                  <a:ea typeface="+mn-ea"/>
                  <a:cs typeface="+mn-cs"/>
                </a:defRPr>
              </a:lvl7pPr>
              <a:lvl8pPr marL="3191075" algn="l" defTabSz="455870" rtl="0" eaLnBrk="1" latinLnBrk="0" hangingPunct="1">
                <a:defRPr sz="1800" kern="1200">
                  <a:solidFill>
                    <a:schemeClr val="tx1"/>
                  </a:solidFill>
                  <a:latin typeface="+mn-lt"/>
                  <a:ea typeface="+mn-ea"/>
                  <a:cs typeface="+mn-cs"/>
                </a:defRPr>
              </a:lvl8pPr>
              <a:lvl9pPr marL="3646932" algn="l" defTabSz="455870" rtl="0" eaLnBrk="1" latinLnBrk="0" hangingPunct="1">
                <a:defRPr sz="1800" kern="1200">
                  <a:solidFill>
                    <a:schemeClr val="tx1"/>
                  </a:solidFill>
                  <a:latin typeface="+mn-lt"/>
                  <a:ea typeface="+mn-ea"/>
                  <a:cs typeface="+mn-cs"/>
                </a:defRPr>
              </a:lvl9pPr>
            </a:lstStyle>
            <a:p>
              <a:pPr defTabSz="1218774">
                <a:defRPr/>
              </a:pPr>
              <a:endParaRPr lang="en-US" sz="1200" kern="0" dirty="0">
                <a:solidFill>
                  <a:srgbClr val="FFFFFF"/>
                </a:solidFill>
                <a:cs typeface="Arial"/>
              </a:endParaRPr>
            </a:p>
          </p:txBody>
        </p:sp>
        <p:sp>
          <p:nvSpPr>
            <p:cNvPr id="238" name="Freeform 237"/>
            <p:cNvSpPr>
              <a:spLocks/>
            </p:cNvSpPr>
            <p:nvPr/>
          </p:nvSpPr>
          <p:spPr bwMode="auto">
            <a:xfrm flipH="1">
              <a:off x="3698245" y="1382707"/>
              <a:ext cx="1747505" cy="2378086"/>
            </a:xfrm>
            <a:custGeom>
              <a:avLst/>
              <a:gdLst>
                <a:gd name="T0" fmla="*/ 896 w 1477"/>
                <a:gd name="T1" fmla="*/ 0 h 2010"/>
                <a:gd name="T2" fmla="*/ 1477 w 1477"/>
                <a:gd name="T3" fmla="*/ 0 h 2010"/>
                <a:gd name="T4" fmla="*/ 1477 w 1477"/>
                <a:gd name="T5" fmla="*/ 2010 h 2010"/>
                <a:gd name="T6" fmla="*/ 0 w 1477"/>
                <a:gd name="T7" fmla="*/ 2010 h 2010"/>
                <a:gd name="T8" fmla="*/ 0 w 1477"/>
                <a:gd name="T9" fmla="*/ 419 h 2010"/>
                <a:gd name="T10" fmla="*/ 165 w 1477"/>
                <a:gd name="T11" fmla="*/ 237 h 2010"/>
                <a:gd name="T12" fmla="*/ 896 w 1477"/>
                <a:gd name="T13" fmla="*/ 0 h 2010"/>
              </a:gdLst>
              <a:ahLst/>
              <a:cxnLst>
                <a:cxn ang="0">
                  <a:pos x="T0" y="T1"/>
                </a:cxn>
                <a:cxn ang="0">
                  <a:pos x="T2" y="T3"/>
                </a:cxn>
                <a:cxn ang="0">
                  <a:pos x="T4" y="T5"/>
                </a:cxn>
                <a:cxn ang="0">
                  <a:pos x="T6" y="T7"/>
                </a:cxn>
                <a:cxn ang="0">
                  <a:pos x="T8" y="T9"/>
                </a:cxn>
                <a:cxn ang="0">
                  <a:pos x="T10" y="T11"/>
                </a:cxn>
                <a:cxn ang="0">
                  <a:pos x="T12" y="T13"/>
                </a:cxn>
              </a:cxnLst>
              <a:rect l="0" t="0" r="r" b="b"/>
              <a:pathLst>
                <a:path w="1477" h="2010">
                  <a:moveTo>
                    <a:pt x="896" y="0"/>
                  </a:moveTo>
                  <a:cubicBezTo>
                    <a:pt x="1477" y="0"/>
                    <a:pt x="1477" y="0"/>
                    <a:pt x="1477" y="0"/>
                  </a:cubicBezTo>
                  <a:cubicBezTo>
                    <a:pt x="1477" y="2010"/>
                    <a:pt x="1477" y="2010"/>
                    <a:pt x="1477" y="2010"/>
                  </a:cubicBezTo>
                  <a:cubicBezTo>
                    <a:pt x="0" y="2010"/>
                    <a:pt x="0" y="2010"/>
                    <a:pt x="0" y="2010"/>
                  </a:cubicBezTo>
                  <a:cubicBezTo>
                    <a:pt x="0" y="419"/>
                    <a:pt x="0" y="419"/>
                    <a:pt x="0" y="419"/>
                  </a:cubicBezTo>
                  <a:cubicBezTo>
                    <a:pt x="0" y="299"/>
                    <a:pt x="98" y="256"/>
                    <a:pt x="165" y="237"/>
                  </a:cubicBezTo>
                  <a:lnTo>
                    <a:pt x="896" y="0"/>
                  </a:lnTo>
                  <a:close/>
                </a:path>
              </a:pathLst>
            </a:custGeom>
            <a:solidFill>
              <a:srgbClr val="F0F0F0"/>
            </a:solidFill>
            <a:ln w="12700" cap="rnd">
              <a:solidFill>
                <a:schemeClr val="tx1"/>
              </a:solidFill>
              <a:round/>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455870" rtl="0" eaLnBrk="1" latinLnBrk="0" hangingPunct="1">
                <a:defRPr sz="1800" kern="1200">
                  <a:solidFill>
                    <a:schemeClr val="tx1"/>
                  </a:solidFill>
                  <a:latin typeface="+mn-lt"/>
                  <a:ea typeface="+mn-ea"/>
                  <a:cs typeface="+mn-cs"/>
                </a:defRPr>
              </a:lvl1pPr>
              <a:lvl2pPr marL="455870" algn="l" defTabSz="455870" rtl="0" eaLnBrk="1" latinLnBrk="0" hangingPunct="1">
                <a:defRPr sz="1800" kern="1200">
                  <a:solidFill>
                    <a:schemeClr val="tx1"/>
                  </a:solidFill>
                  <a:latin typeface="+mn-lt"/>
                  <a:ea typeface="+mn-ea"/>
                  <a:cs typeface="+mn-cs"/>
                </a:defRPr>
              </a:lvl2pPr>
              <a:lvl3pPr marL="911740" algn="l" defTabSz="455870" rtl="0" eaLnBrk="1" latinLnBrk="0" hangingPunct="1">
                <a:defRPr sz="1800" kern="1200">
                  <a:solidFill>
                    <a:schemeClr val="tx1"/>
                  </a:solidFill>
                  <a:latin typeface="+mn-lt"/>
                  <a:ea typeface="+mn-ea"/>
                  <a:cs typeface="+mn-cs"/>
                </a:defRPr>
              </a:lvl3pPr>
              <a:lvl4pPr marL="1367610" algn="l" defTabSz="455870" rtl="0" eaLnBrk="1" latinLnBrk="0" hangingPunct="1">
                <a:defRPr sz="1800" kern="1200">
                  <a:solidFill>
                    <a:schemeClr val="tx1"/>
                  </a:solidFill>
                  <a:latin typeface="+mn-lt"/>
                  <a:ea typeface="+mn-ea"/>
                  <a:cs typeface="+mn-cs"/>
                </a:defRPr>
              </a:lvl4pPr>
              <a:lvl5pPr marL="1823475" algn="l" defTabSz="455870" rtl="0" eaLnBrk="1" latinLnBrk="0" hangingPunct="1">
                <a:defRPr sz="1800" kern="1200">
                  <a:solidFill>
                    <a:schemeClr val="tx1"/>
                  </a:solidFill>
                  <a:latin typeface="+mn-lt"/>
                  <a:ea typeface="+mn-ea"/>
                  <a:cs typeface="+mn-cs"/>
                </a:defRPr>
              </a:lvl5pPr>
              <a:lvl6pPr marL="2279336" algn="l" defTabSz="455870" rtl="0" eaLnBrk="1" latinLnBrk="0" hangingPunct="1">
                <a:defRPr sz="1800" kern="1200">
                  <a:solidFill>
                    <a:schemeClr val="tx1"/>
                  </a:solidFill>
                  <a:latin typeface="+mn-lt"/>
                  <a:ea typeface="+mn-ea"/>
                  <a:cs typeface="+mn-cs"/>
                </a:defRPr>
              </a:lvl6pPr>
              <a:lvl7pPr marL="2735217" algn="l" defTabSz="455870" rtl="0" eaLnBrk="1" latinLnBrk="0" hangingPunct="1">
                <a:defRPr sz="1800" kern="1200">
                  <a:solidFill>
                    <a:schemeClr val="tx1"/>
                  </a:solidFill>
                  <a:latin typeface="+mn-lt"/>
                  <a:ea typeface="+mn-ea"/>
                  <a:cs typeface="+mn-cs"/>
                </a:defRPr>
              </a:lvl7pPr>
              <a:lvl8pPr marL="3191075" algn="l" defTabSz="455870" rtl="0" eaLnBrk="1" latinLnBrk="0" hangingPunct="1">
                <a:defRPr sz="1800" kern="1200">
                  <a:solidFill>
                    <a:schemeClr val="tx1"/>
                  </a:solidFill>
                  <a:latin typeface="+mn-lt"/>
                  <a:ea typeface="+mn-ea"/>
                  <a:cs typeface="+mn-cs"/>
                </a:defRPr>
              </a:lvl8pPr>
              <a:lvl9pPr marL="3646932" algn="l" defTabSz="455870" rtl="0" eaLnBrk="1" latinLnBrk="0" hangingPunct="1">
                <a:defRPr sz="1800" kern="1200">
                  <a:solidFill>
                    <a:schemeClr val="tx1"/>
                  </a:solidFill>
                  <a:latin typeface="+mn-lt"/>
                  <a:ea typeface="+mn-ea"/>
                  <a:cs typeface="+mn-cs"/>
                </a:defRPr>
              </a:lvl9pPr>
            </a:lstStyle>
            <a:p>
              <a:pPr defTabSz="1218774">
                <a:defRPr/>
              </a:pPr>
              <a:endParaRPr lang="en-US" sz="1200" kern="0" dirty="0">
                <a:solidFill>
                  <a:srgbClr val="FFFFFF"/>
                </a:solidFill>
                <a:cs typeface="Arial"/>
              </a:endParaRPr>
            </a:p>
          </p:txBody>
        </p:sp>
        <p:sp>
          <p:nvSpPr>
            <p:cNvPr id="239" name="Freeform 238"/>
            <p:cNvSpPr>
              <a:spLocks/>
            </p:cNvSpPr>
            <p:nvPr/>
          </p:nvSpPr>
          <p:spPr bwMode="auto">
            <a:xfrm flipH="1">
              <a:off x="3698245" y="1382707"/>
              <a:ext cx="1747505" cy="2378086"/>
            </a:xfrm>
            <a:custGeom>
              <a:avLst/>
              <a:gdLst>
                <a:gd name="T0" fmla="*/ 896 w 1477"/>
                <a:gd name="T1" fmla="*/ 0 h 2010"/>
                <a:gd name="T2" fmla="*/ 1477 w 1477"/>
                <a:gd name="T3" fmla="*/ 0 h 2010"/>
                <a:gd name="T4" fmla="*/ 1477 w 1477"/>
                <a:gd name="T5" fmla="*/ 2010 h 2010"/>
                <a:gd name="T6" fmla="*/ 0 w 1477"/>
                <a:gd name="T7" fmla="*/ 2010 h 2010"/>
                <a:gd name="T8" fmla="*/ 0 w 1477"/>
                <a:gd name="T9" fmla="*/ 419 h 2010"/>
                <a:gd name="T10" fmla="*/ 165 w 1477"/>
                <a:gd name="T11" fmla="*/ 237 h 2010"/>
                <a:gd name="T12" fmla="*/ 896 w 1477"/>
                <a:gd name="T13" fmla="*/ 0 h 2010"/>
              </a:gdLst>
              <a:ahLst/>
              <a:cxnLst>
                <a:cxn ang="0">
                  <a:pos x="T0" y="T1"/>
                </a:cxn>
                <a:cxn ang="0">
                  <a:pos x="T2" y="T3"/>
                </a:cxn>
                <a:cxn ang="0">
                  <a:pos x="T4" y="T5"/>
                </a:cxn>
                <a:cxn ang="0">
                  <a:pos x="T6" y="T7"/>
                </a:cxn>
                <a:cxn ang="0">
                  <a:pos x="T8" y="T9"/>
                </a:cxn>
                <a:cxn ang="0">
                  <a:pos x="T10" y="T11"/>
                </a:cxn>
                <a:cxn ang="0">
                  <a:pos x="T12" y="T13"/>
                </a:cxn>
              </a:cxnLst>
              <a:rect l="0" t="0" r="r" b="b"/>
              <a:pathLst>
                <a:path w="1477" h="2010">
                  <a:moveTo>
                    <a:pt x="896" y="0"/>
                  </a:moveTo>
                  <a:cubicBezTo>
                    <a:pt x="1477" y="0"/>
                    <a:pt x="1477" y="0"/>
                    <a:pt x="1477" y="0"/>
                  </a:cubicBezTo>
                  <a:cubicBezTo>
                    <a:pt x="1477" y="2010"/>
                    <a:pt x="1477" y="2010"/>
                    <a:pt x="1477" y="2010"/>
                  </a:cubicBezTo>
                  <a:cubicBezTo>
                    <a:pt x="0" y="2010"/>
                    <a:pt x="0" y="2010"/>
                    <a:pt x="0" y="2010"/>
                  </a:cubicBezTo>
                  <a:cubicBezTo>
                    <a:pt x="0" y="419"/>
                    <a:pt x="0" y="419"/>
                    <a:pt x="0" y="419"/>
                  </a:cubicBezTo>
                  <a:cubicBezTo>
                    <a:pt x="0" y="299"/>
                    <a:pt x="98" y="256"/>
                    <a:pt x="165" y="237"/>
                  </a:cubicBezTo>
                  <a:lnTo>
                    <a:pt x="896" y="0"/>
                  </a:lnTo>
                  <a:close/>
                </a:path>
              </a:pathLst>
            </a:custGeom>
            <a:noFill/>
            <a:ln w="15875" cap="rnd">
              <a:solidFill>
                <a:srgbClr val="E7E6E6">
                  <a:lumMod val="50000"/>
                </a:srgbClr>
              </a:solidFill>
              <a:round/>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455870" rtl="0" eaLnBrk="1" latinLnBrk="0" hangingPunct="1">
                <a:defRPr sz="1800" kern="1200">
                  <a:solidFill>
                    <a:schemeClr val="tx1"/>
                  </a:solidFill>
                  <a:latin typeface="+mn-lt"/>
                  <a:ea typeface="+mn-ea"/>
                  <a:cs typeface="+mn-cs"/>
                </a:defRPr>
              </a:lvl1pPr>
              <a:lvl2pPr marL="455870" algn="l" defTabSz="455870" rtl="0" eaLnBrk="1" latinLnBrk="0" hangingPunct="1">
                <a:defRPr sz="1800" kern="1200">
                  <a:solidFill>
                    <a:schemeClr val="tx1"/>
                  </a:solidFill>
                  <a:latin typeface="+mn-lt"/>
                  <a:ea typeface="+mn-ea"/>
                  <a:cs typeface="+mn-cs"/>
                </a:defRPr>
              </a:lvl2pPr>
              <a:lvl3pPr marL="911740" algn="l" defTabSz="455870" rtl="0" eaLnBrk="1" latinLnBrk="0" hangingPunct="1">
                <a:defRPr sz="1800" kern="1200">
                  <a:solidFill>
                    <a:schemeClr val="tx1"/>
                  </a:solidFill>
                  <a:latin typeface="+mn-lt"/>
                  <a:ea typeface="+mn-ea"/>
                  <a:cs typeface="+mn-cs"/>
                </a:defRPr>
              </a:lvl3pPr>
              <a:lvl4pPr marL="1367610" algn="l" defTabSz="455870" rtl="0" eaLnBrk="1" latinLnBrk="0" hangingPunct="1">
                <a:defRPr sz="1800" kern="1200">
                  <a:solidFill>
                    <a:schemeClr val="tx1"/>
                  </a:solidFill>
                  <a:latin typeface="+mn-lt"/>
                  <a:ea typeface="+mn-ea"/>
                  <a:cs typeface="+mn-cs"/>
                </a:defRPr>
              </a:lvl4pPr>
              <a:lvl5pPr marL="1823475" algn="l" defTabSz="455870" rtl="0" eaLnBrk="1" latinLnBrk="0" hangingPunct="1">
                <a:defRPr sz="1800" kern="1200">
                  <a:solidFill>
                    <a:schemeClr val="tx1"/>
                  </a:solidFill>
                  <a:latin typeface="+mn-lt"/>
                  <a:ea typeface="+mn-ea"/>
                  <a:cs typeface="+mn-cs"/>
                </a:defRPr>
              </a:lvl5pPr>
              <a:lvl6pPr marL="2279336" algn="l" defTabSz="455870" rtl="0" eaLnBrk="1" latinLnBrk="0" hangingPunct="1">
                <a:defRPr sz="1800" kern="1200">
                  <a:solidFill>
                    <a:schemeClr val="tx1"/>
                  </a:solidFill>
                  <a:latin typeface="+mn-lt"/>
                  <a:ea typeface="+mn-ea"/>
                  <a:cs typeface="+mn-cs"/>
                </a:defRPr>
              </a:lvl6pPr>
              <a:lvl7pPr marL="2735217" algn="l" defTabSz="455870" rtl="0" eaLnBrk="1" latinLnBrk="0" hangingPunct="1">
                <a:defRPr sz="1800" kern="1200">
                  <a:solidFill>
                    <a:schemeClr val="tx1"/>
                  </a:solidFill>
                  <a:latin typeface="+mn-lt"/>
                  <a:ea typeface="+mn-ea"/>
                  <a:cs typeface="+mn-cs"/>
                </a:defRPr>
              </a:lvl7pPr>
              <a:lvl8pPr marL="3191075" algn="l" defTabSz="455870" rtl="0" eaLnBrk="1" latinLnBrk="0" hangingPunct="1">
                <a:defRPr sz="1800" kern="1200">
                  <a:solidFill>
                    <a:schemeClr val="tx1"/>
                  </a:solidFill>
                  <a:latin typeface="+mn-lt"/>
                  <a:ea typeface="+mn-ea"/>
                  <a:cs typeface="+mn-cs"/>
                </a:defRPr>
              </a:lvl8pPr>
              <a:lvl9pPr marL="3646932" algn="l" defTabSz="455870" rtl="0" eaLnBrk="1" latinLnBrk="0" hangingPunct="1">
                <a:defRPr sz="1800" kern="1200">
                  <a:solidFill>
                    <a:schemeClr val="tx1"/>
                  </a:solidFill>
                  <a:latin typeface="+mn-lt"/>
                  <a:ea typeface="+mn-ea"/>
                  <a:cs typeface="+mn-cs"/>
                </a:defRPr>
              </a:lvl9pPr>
            </a:lstStyle>
            <a:p>
              <a:pPr defTabSz="1218774">
                <a:defRPr/>
              </a:pPr>
              <a:endParaRPr lang="en-US" sz="1200" kern="0" dirty="0">
                <a:solidFill>
                  <a:srgbClr val="FFFFFF"/>
                </a:solidFill>
                <a:cs typeface="Arial"/>
              </a:endParaRPr>
            </a:p>
          </p:txBody>
        </p:sp>
        <p:sp>
          <p:nvSpPr>
            <p:cNvPr id="240" name="Freeform 239"/>
            <p:cNvSpPr>
              <a:spLocks/>
            </p:cNvSpPr>
            <p:nvPr/>
          </p:nvSpPr>
          <p:spPr bwMode="auto">
            <a:xfrm flipH="1">
              <a:off x="4373905" y="1382707"/>
              <a:ext cx="1048301" cy="567977"/>
            </a:xfrm>
            <a:custGeom>
              <a:avLst/>
              <a:gdLst>
                <a:gd name="T0" fmla="*/ 886 w 886"/>
                <a:gd name="T1" fmla="*/ 0 h 480"/>
                <a:gd name="T2" fmla="*/ 353 w 886"/>
                <a:gd name="T3" fmla="*/ 480 h 480"/>
                <a:gd name="T4" fmla="*/ 0 w 886"/>
                <a:gd name="T5" fmla="*/ 335 h 480"/>
                <a:gd name="T6" fmla="*/ 110 w 886"/>
                <a:gd name="T7" fmla="*/ 249 h 480"/>
                <a:gd name="T8" fmla="*/ 876 w 886"/>
                <a:gd name="T9" fmla="*/ 0 h 480"/>
                <a:gd name="T10" fmla="*/ 886 w 886"/>
                <a:gd name="T11" fmla="*/ 0 h 480"/>
              </a:gdLst>
              <a:ahLst/>
              <a:cxnLst>
                <a:cxn ang="0">
                  <a:pos x="T0" y="T1"/>
                </a:cxn>
                <a:cxn ang="0">
                  <a:pos x="T2" y="T3"/>
                </a:cxn>
                <a:cxn ang="0">
                  <a:pos x="T4" y="T5"/>
                </a:cxn>
                <a:cxn ang="0">
                  <a:pos x="T6" y="T7"/>
                </a:cxn>
                <a:cxn ang="0">
                  <a:pos x="T8" y="T9"/>
                </a:cxn>
                <a:cxn ang="0">
                  <a:pos x="T10" y="T11"/>
                </a:cxn>
              </a:cxnLst>
              <a:rect l="0" t="0" r="r" b="b"/>
              <a:pathLst>
                <a:path w="886" h="480">
                  <a:moveTo>
                    <a:pt x="886" y="0"/>
                  </a:moveTo>
                  <a:cubicBezTo>
                    <a:pt x="353" y="480"/>
                    <a:pt x="353" y="480"/>
                    <a:pt x="353" y="480"/>
                  </a:cubicBezTo>
                  <a:cubicBezTo>
                    <a:pt x="241" y="280"/>
                    <a:pt x="0" y="335"/>
                    <a:pt x="0" y="335"/>
                  </a:cubicBezTo>
                  <a:cubicBezTo>
                    <a:pt x="0" y="335"/>
                    <a:pt x="32" y="274"/>
                    <a:pt x="110" y="249"/>
                  </a:cubicBezTo>
                  <a:cubicBezTo>
                    <a:pt x="187" y="224"/>
                    <a:pt x="876" y="0"/>
                    <a:pt x="876" y="0"/>
                  </a:cubicBezTo>
                  <a:lnTo>
                    <a:pt x="886" y="0"/>
                  </a:lnTo>
                  <a:close/>
                </a:path>
              </a:pathLst>
            </a:custGeom>
            <a:noFill/>
            <a:ln w="15875">
              <a:solidFill>
                <a:srgbClr val="E7E6E6">
                  <a:lumMod val="50000"/>
                </a:srgbClr>
              </a:solidFill>
              <a:round/>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455870" rtl="0" eaLnBrk="1" latinLnBrk="0" hangingPunct="1">
                <a:defRPr sz="1800" kern="1200">
                  <a:solidFill>
                    <a:schemeClr val="tx1"/>
                  </a:solidFill>
                  <a:latin typeface="+mn-lt"/>
                  <a:ea typeface="+mn-ea"/>
                  <a:cs typeface="+mn-cs"/>
                </a:defRPr>
              </a:lvl1pPr>
              <a:lvl2pPr marL="455870" algn="l" defTabSz="455870" rtl="0" eaLnBrk="1" latinLnBrk="0" hangingPunct="1">
                <a:defRPr sz="1800" kern="1200">
                  <a:solidFill>
                    <a:schemeClr val="tx1"/>
                  </a:solidFill>
                  <a:latin typeface="+mn-lt"/>
                  <a:ea typeface="+mn-ea"/>
                  <a:cs typeface="+mn-cs"/>
                </a:defRPr>
              </a:lvl2pPr>
              <a:lvl3pPr marL="911740" algn="l" defTabSz="455870" rtl="0" eaLnBrk="1" latinLnBrk="0" hangingPunct="1">
                <a:defRPr sz="1800" kern="1200">
                  <a:solidFill>
                    <a:schemeClr val="tx1"/>
                  </a:solidFill>
                  <a:latin typeface="+mn-lt"/>
                  <a:ea typeface="+mn-ea"/>
                  <a:cs typeface="+mn-cs"/>
                </a:defRPr>
              </a:lvl3pPr>
              <a:lvl4pPr marL="1367610" algn="l" defTabSz="455870" rtl="0" eaLnBrk="1" latinLnBrk="0" hangingPunct="1">
                <a:defRPr sz="1800" kern="1200">
                  <a:solidFill>
                    <a:schemeClr val="tx1"/>
                  </a:solidFill>
                  <a:latin typeface="+mn-lt"/>
                  <a:ea typeface="+mn-ea"/>
                  <a:cs typeface="+mn-cs"/>
                </a:defRPr>
              </a:lvl4pPr>
              <a:lvl5pPr marL="1823475" algn="l" defTabSz="455870" rtl="0" eaLnBrk="1" latinLnBrk="0" hangingPunct="1">
                <a:defRPr sz="1800" kern="1200">
                  <a:solidFill>
                    <a:schemeClr val="tx1"/>
                  </a:solidFill>
                  <a:latin typeface="+mn-lt"/>
                  <a:ea typeface="+mn-ea"/>
                  <a:cs typeface="+mn-cs"/>
                </a:defRPr>
              </a:lvl5pPr>
              <a:lvl6pPr marL="2279336" algn="l" defTabSz="455870" rtl="0" eaLnBrk="1" latinLnBrk="0" hangingPunct="1">
                <a:defRPr sz="1800" kern="1200">
                  <a:solidFill>
                    <a:schemeClr val="tx1"/>
                  </a:solidFill>
                  <a:latin typeface="+mn-lt"/>
                  <a:ea typeface="+mn-ea"/>
                  <a:cs typeface="+mn-cs"/>
                </a:defRPr>
              </a:lvl6pPr>
              <a:lvl7pPr marL="2735217" algn="l" defTabSz="455870" rtl="0" eaLnBrk="1" latinLnBrk="0" hangingPunct="1">
                <a:defRPr sz="1800" kern="1200">
                  <a:solidFill>
                    <a:schemeClr val="tx1"/>
                  </a:solidFill>
                  <a:latin typeface="+mn-lt"/>
                  <a:ea typeface="+mn-ea"/>
                  <a:cs typeface="+mn-cs"/>
                </a:defRPr>
              </a:lvl7pPr>
              <a:lvl8pPr marL="3191075" algn="l" defTabSz="455870" rtl="0" eaLnBrk="1" latinLnBrk="0" hangingPunct="1">
                <a:defRPr sz="1800" kern="1200">
                  <a:solidFill>
                    <a:schemeClr val="tx1"/>
                  </a:solidFill>
                  <a:latin typeface="+mn-lt"/>
                  <a:ea typeface="+mn-ea"/>
                  <a:cs typeface="+mn-cs"/>
                </a:defRPr>
              </a:lvl8pPr>
              <a:lvl9pPr marL="3646932" algn="l" defTabSz="455870" rtl="0" eaLnBrk="1" latinLnBrk="0" hangingPunct="1">
                <a:defRPr sz="1800" kern="1200">
                  <a:solidFill>
                    <a:schemeClr val="tx1"/>
                  </a:solidFill>
                  <a:latin typeface="+mn-lt"/>
                  <a:ea typeface="+mn-ea"/>
                  <a:cs typeface="+mn-cs"/>
                </a:defRPr>
              </a:lvl9pPr>
            </a:lstStyle>
            <a:p>
              <a:pPr defTabSz="1218774">
                <a:defRPr/>
              </a:pPr>
              <a:endParaRPr lang="en-US" sz="1200" kern="0" dirty="0">
                <a:solidFill>
                  <a:srgbClr val="FFFFFF"/>
                </a:solidFill>
                <a:cs typeface="Arial"/>
              </a:endParaRPr>
            </a:p>
          </p:txBody>
        </p:sp>
        <p:sp>
          <p:nvSpPr>
            <p:cNvPr id="241" name="Rectangle 240"/>
            <p:cNvSpPr>
              <a:spLocks/>
            </p:cNvSpPr>
            <p:nvPr/>
          </p:nvSpPr>
          <p:spPr>
            <a:xfrm>
              <a:off x="3698245" y="3204505"/>
              <a:ext cx="1747501" cy="556289"/>
            </a:xfrm>
            <a:prstGeom prst="rect">
              <a:avLst/>
            </a:prstGeom>
            <a:solidFill>
              <a:srgbClr val="E7E6E6">
                <a:lumMod val="50000"/>
              </a:srgbClr>
            </a:solidFill>
            <a:ln w="19050">
              <a:noFill/>
            </a:ln>
            <a:effectLst/>
          </p:spPr>
          <p:txBody>
            <a:bodyPr wrap="square" lIns="0" tIns="0" rIns="0" bIns="0" anchor="ctr">
              <a:noAutofit/>
            </a:bodyPr>
            <a:lstStyle>
              <a:defPPr>
                <a:defRPr lang="en-US"/>
              </a:defPPr>
              <a:lvl1pPr marL="0" algn="l" defTabSz="455870" rtl="0" eaLnBrk="1" latinLnBrk="0" hangingPunct="1">
                <a:defRPr sz="1800" kern="1200">
                  <a:solidFill>
                    <a:schemeClr val="tx1"/>
                  </a:solidFill>
                  <a:latin typeface="+mn-lt"/>
                  <a:ea typeface="+mn-ea"/>
                  <a:cs typeface="+mn-cs"/>
                </a:defRPr>
              </a:lvl1pPr>
              <a:lvl2pPr marL="455870" algn="l" defTabSz="455870" rtl="0" eaLnBrk="1" latinLnBrk="0" hangingPunct="1">
                <a:defRPr sz="1800" kern="1200">
                  <a:solidFill>
                    <a:schemeClr val="tx1"/>
                  </a:solidFill>
                  <a:latin typeface="+mn-lt"/>
                  <a:ea typeface="+mn-ea"/>
                  <a:cs typeface="+mn-cs"/>
                </a:defRPr>
              </a:lvl2pPr>
              <a:lvl3pPr marL="911740" algn="l" defTabSz="455870" rtl="0" eaLnBrk="1" latinLnBrk="0" hangingPunct="1">
                <a:defRPr sz="1800" kern="1200">
                  <a:solidFill>
                    <a:schemeClr val="tx1"/>
                  </a:solidFill>
                  <a:latin typeface="+mn-lt"/>
                  <a:ea typeface="+mn-ea"/>
                  <a:cs typeface="+mn-cs"/>
                </a:defRPr>
              </a:lvl3pPr>
              <a:lvl4pPr marL="1367610" algn="l" defTabSz="455870" rtl="0" eaLnBrk="1" latinLnBrk="0" hangingPunct="1">
                <a:defRPr sz="1800" kern="1200">
                  <a:solidFill>
                    <a:schemeClr val="tx1"/>
                  </a:solidFill>
                  <a:latin typeface="+mn-lt"/>
                  <a:ea typeface="+mn-ea"/>
                  <a:cs typeface="+mn-cs"/>
                </a:defRPr>
              </a:lvl4pPr>
              <a:lvl5pPr marL="1823475" algn="l" defTabSz="455870" rtl="0" eaLnBrk="1" latinLnBrk="0" hangingPunct="1">
                <a:defRPr sz="1800" kern="1200">
                  <a:solidFill>
                    <a:schemeClr val="tx1"/>
                  </a:solidFill>
                  <a:latin typeface="+mn-lt"/>
                  <a:ea typeface="+mn-ea"/>
                  <a:cs typeface="+mn-cs"/>
                </a:defRPr>
              </a:lvl5pPr>
              <a:lvl6pPr marL="2279336" algn="l" defTabSz="455870" rtl="0" eaLnBrk="1" latinLnBrk="0" hangingPunct="1">
                <a:defRPr sz="1800" kern="1200">
                  <a:solidFill>
                    <a:schemeClr val="tx1"/>
                  </a:solidFill>
                  <a:latin typeface="+mn-lt"/>
                  <a:ea typeface="+mn-ea"/>
                  <a:cs typeface="+mn-cs"/>
                </a:defRPr>
              </a:lvl6pPr>
              <a:lvl7pPr marL="2735217" algn="l" defTabSz="455870" rtl="0" eaLnBrk="1" latinLnBrk="0" hangingPunct="1">
                <a:defRPr sz="1800" kern="1200">
                  <a:solidFill>
                    <a:schemeClr val="tx1"/>
                  </a:solidFill>
                  <a:latin typeface="+mn-lt"/>
                  <a:ea typeface="+mn-ea"/>
                  <a:cs typeface="+mn-cs"/>
                </a:defRPr>
              </a:lvl7pPr>
              <a:lvl8pPr marL="3191075" algn="l" defTabSz="455870" rtl="0" eaLnBrk="1" latinLnBrk="0" hangingPunct="1">
                <a:defRPr sz="1800" kern="1200">
                  <a:solidFill>
                    <a:schemeClr val="tx1"/>
                  </a:solidFill>
                  <a:latin typeface="+mn-lt"/>
                  <a:ea typeface="+mn-ea"/>
                  <a:cs typeface="+mn-cs"/>
                </a:defRPr>
              </a:lvl8pPr>
              <a:lvl9pPr marL="3646932" algn="l" defTabSz="455870" rtl="0" eaLnBrk="1" latinLnBrk="0" hangingPunct="1">
                <a:defRPr sz="1800" kern="1200">
                  <a:solidFill>
                    <a:schemeClr val="tx1"/>
                  </a:solidFill>
                  <a:latin typeface="+mn-lt"/>
                  <a:ea typeface="+mn-ea"/>
                  <a:cs typeface="+mn-cs"/>
                </a:defRPr>
              </a:lvl9pPr>
            </a:lstStyle>
            <a:p>
              <a:pPr algn="ctr" defTabSz="1218774">
                <a:lnSpc>
                  <a:spcPct val="90000"/>
                </a:lnSpc>
                <a:spcBef>
                  <a:spcPts val="533"/>
                </a:spcBef>
                <a:defRPr/>
              </a:pPr>
              <a:r>
                <a:rPr lang="en-US" sz="700" b="1" kern="0" dirty="0">
                  <a:solidFill>
                    <a:srgbClr val="FFFFFF"/>
                  </a:solidFill>
                  <a:cs typeface="Arial"/>
                </a:rPr>
                <a:t>PROFILE</a:t>
              </a:r>
            </a:p>
          </p:txBody>
        </p:sp>
      </p:grpSp>
      <p:sp>
        <p:nvSpPr>
          <p:cNvPr id="284" name="Freeform 283"/>
          <p:cNvSpPr>
            <a:spLocks/>
          </p:cNvSpPr>
          <p:nvPr/>
        </p:nvSpPr>
        <p:spPr bwMode="auto">
          <a:xfrm>
            <a:off x="2872351" y="3551474"/>
            <a:ext cx="105848" cy="15156"/>
          </a:xfrm>
          <a:custGeom>
            <a:avLst/>
            <a:gdLst>
              <a:gd name="T0" fmla="*/ 87 w 87"/>
              <a:gd name="T1" fmla="*/ 5 h 11"/>
              <a:gd name="T2" fmla="*/ 81 w 87"/>
              <a:gd name="T3" fmla="*/ 11 h 11"/>
              <a:gd name="T4" fmla="*/ 5 w 87"/>
              <a:gd name="T5" fmla="*/ 11 h 11"/>
              <a:gd name="T6" fmla="*/ 0 w 87"/>
              <a:gd name="T7" fmla="*/ 5 h 11"/>
              <a:gd name="T8" fmla="*/ 0 w 87"/>
              <a:gd name="T9" fmla="*/ 5 h 11"/>
              <a:gd name="T10" fmla="*/ 5 w 87"/>
              <a:gd name="T11" fmla="*/ 0 h 11"/>
              <a:gd name="T12" fmla="*/ 81 w 87"/>
              <a:gd name="T13" fmla="*/ 0 h 11"/>
              <a:gd name="T14" fmla="*/ 87 w 87"/>
              <a:gd name="T15" fmla="*/ 5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1">
                <a:moveTo>
                  <a:pt x="87" y="5"/>
                </a:moveTo>
                <a:cubicBezTo>
                  <a:pt x="87" y="8"/>
                  <a:pt x="84" y="11"/>
                  <a:pt x="81" y="11"/>
                </a:cubicBezTo>
                <a:cubicBezTo>
                  <a:pt x="5" y="11"/>
                  <a:pt x="5" y="11"/>
                  <a:pt x="5" y="11"/>
                </a:cubicBezTo>
                <a:cubicBezTo>
                  <a:pt x="2" y="11"/>
                  <a:pt x="0" y="8"/>
                  <a:pt x="0" y="5"/>
                </a:cubicBezTo>
                <a:cubicBezTo>
                  <a:pt x="0" y="5"/>
                  <a:pt x="0" y="5"/>
                  <a:pt x="0" y="5"/>
                </a:cubicBezTo>
                <a:cubicBezTo>
                  <a:pt x="0" y="2"/>
                  <a:pt x="2" y="0"/>
                  <a:pt x="5" y="0"/>
                </a:cubicBezTo>
                <a:cubicBezTo>
                  <a:pt x="81" y="0"/>
                  <a:pt x="81" y="0"/>
                  <a:pt x="81" y="0"/>
                </a:cubicBezTo>
                <a:cubicBezTo>
                  <a:pt x="84" y="0"/>
                  <a:pt x="87" y="2"/>
                  <a:pt x="87"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0" tIns="45718" rIns="91430" bIns="4571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18">
              <a:defRPr/>
            </a:pPr>
            <a:endParaRPr lang="en-US" sz="1500" kern="0">
              <a:solidFill>
                <a:sysClr val="windowText" lastClr="000000"/>
              </a:solidFill>
            </a:endParaRPr>
          </a:p>
        </p:txBody>
      </p:sp>
      <p:grpSp>
        <p:nvGrpSpPr>
          <p:cNvPr id="12" name="Group 11"/>
          <p:cNvGrpSpPr/>
          <p:nvPr/>
        </p:nvGrpSpPr>
        <p:grpSpPr>
          <a:xfrm>
            <a:off x="6533667" y="2101931"/>
            <a:ext cx="6004484" cy="4069032"/>
            <a:chOff x="5455328" y="1289575"/>
            <a:chExt cx="6004484" cy="4069032"/>
          </a:xfrm>
        </p:grpSpPr>
        <p:grpSp>
          <p:nvGrpSpPr>
            <p:cNvPr id="287" name="Group 286"/>
            <p:cNvGrpSpPr/>
            <p:nvPr/>
          </p:nvGrpSpPr>
          <p:grpSpPr>
            <a:xfrm>
              <a:off x="5455328" y="1289575"/>
              <a:ext cx="6004484" cy="4069032"/>
              <a:chOff x="-6489663" y="2078085"/>
              <a:chExt cx="10043191" cy="4299745"/>
            </a:xfrm>
          </p:grpSpPr>
          <p:sp>
            <p:nvSpPr>
              <p:cNvPr id="289" name="Rectangle 288"/>
              <p:cNvSpPr/>
              <p:nvPr/>
            </p:nvSpPr>
            <p:spPr>
              <a:xfrm>
                <a:off x="-6489663" y="2283329"/>
                <a:ext cx="10017533" cy="617283"/>
              </a:xfrm>
              <a:prstGeom prst="rect">
                <a:avLst/>
              </a:prstGeom>
              <a:solidFill>
                <a:schemeClr val="accent1"/>
              </a:solidFill>
              <a:ln w="25400" cap="flat" cmpd="sng" algn="ctr">
                <a:noFill/>
                <a:prstDash val="solid"/>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937">
                  <a:lnSpc>
                    <a:spcPct val="90000"/>
                  </a:lnSpc>
                </a:pPr>
                <a:endParaRPr lang="en-US" sz="1500" dirty="0">
                  <a:solidFill>
                    <a:prstClr val="white"/>
                  </a:solidFill>
                </a:endParaRPr>
              </a:p>
            </p:txBody>
          </p:sp>
          <p:sp>
            <p:nvSpPr>
              <p:cNvPr id="290" name="Rectangle 289"/>
              <p:cNvSpPr/>
              <p:nvPr/>
            </p:nvSpPr>
            <p:spPr>
              <a:xfrm>
                <a:off x="-6355187" y="2308798"/>
                <a:ext cx="3482162" cy="50283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4" tIns="45703" rIns="91404" bIns="45703" rtlCol="0" anchor="ctr"/>
              <a:lstStyle/>
              <a:p>
                <a:pPr defTabSz="608927"/>
                <a:r>
                  <a:rPr lang="en-US" sz="1600" dirty="0">
                    <a:solidFill>
                      <a:srgbClr val="FFFFFF"/>
                    </a:solidFill>
                  </a:rPr>
                  <a:t>What You Need:</a:t>
                </a:r>
              </a:p>
            </p:txBody>
          </p:sp>
          <p:sp>
            <p:nvSpPr>
              <p:cNvPr id="291" name="Rectangle 290"/>
              <p:cNvSpPr/>
              <p:nvPr/>
            </p:nvSpPr>
            <p:spPr>
              <a:xfrm>
                <a:off x="-6489663" y="2820739"/>
                <a:ext cx="10028998" cy="3541792"/>
              </a:xfrm>
              <a:prstGeom prst="rect">
                <a:avLst/>
              </a:prstGeom>
              <a:blipFill dpi="0" rotWithShape="1">
                <a:blip r:embed="rId14">
                  <a:alphaModFix amt="23000"/>
                </a:blip>
                <a:srcRect/>
                <a:tile tx="0" ty="4191000" sx="100000" sy="100000" flip="none" algn="ctr"/>
              </a:blipFill>
              <a:ln w="25400" cap="flat" cmpd="sng" algn="ctr">
                <a:noFill/>
                <a:prstDash val="solid"/>
              </a:ln>
              <a:effectLst/>
            </p:spPr>
            <p:txBody>
              <a:bodyPr spcFirstLastPara="0" vert="horz" wrap="none" lIns="132441" tIns="94354" rIns="132441" bIns="94354" numCol="1" spcCol="1270" anchor="ctr" anchorCtr="0">
                <a:noAutofit/>
              </a:bodyPr>
              <a:lstStyle/>
              <a:p>
                <a:pPr algn="ctr" defTabSz="888252">
                  <a:lnSpc>
                    <a:spcPct val="90000"/>
                  </a:lnSpc>
                  <a:spcBef>
                    <a:spcPct val="0"/>
                  </a:spcBef>
                  <a:spcAft>
                    <a:spcPct val="35000"/>
                  </a:spcAft>
                </a:pPr>
                <a:endParaRPr lang="en-US" sz="2400" kern="0" dirty="0">
                  <a:solidFill>
                    <a:srgbClr val="FFFFFF"/>
                  </a:solidFill>
                  <a:latin typeface="Arial" panose="020B0604020202020204" pitchFamily="34" charset="0"/>
                  <a:cs typeface="Arial" panose="020B0604020202020204" pitchFamily="34" charset="0"/>
                </a:endParaRPr>
              </a:p>
            </p:txBody>
          </p:sp>
          <p:cxnSp>
            <p:nvCxnSpPr>
              <p:cNvPr id="292" name="Straight Connector 291"/>
              <p:cNvCxnSpPr/>
              <p:nvPr/>
            </p:nvCxnSpPr>
            <p:spPr>
              <a:xfrm>
                <a:off x="-6480392" y="6377830"/>
                <a:ext cx="10033920"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6489662" y="2900613"/>
                <a:ext cx="10030361" cy="3449090"/>
              </a:xfrm>
              <a:prstGeom prst="rect">
                <a:avLst/>
              </a:prstGeom>
              <a:gradFill flip="none" rotWithShape="1">
                <a:gsLst>
                  <a:gs pos="0">
                    <a:schemeClr val="bg1"/>
                  </a:gs>
                  <a:gs pos="100000">
                    <a:srgbClr val="FFFFFF"/>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416" tIns="91416" rIns="91416" bIns="91416" rtlCol="0" anchor="t"/>
              <a:lstStyle/>
              <a:p>
                <a:pPr defTabSz="385652"/>
                <a:endParaRPr lang="en-US" sz="1100" dirty="0">
                  <a:solidFill>
                    <a:srgbClr val="2C2C2C"/>
                  </a:solidFill>
                  <a:latin typeface="CiscoSansTT ExtraLight"/>
                  <a:ea typeface="Arial" pitchFamily="-107" charset="0"/>
                  <a:cs typeface="Arial" pitchFamily="-107" charset="0"/>
                </a:endParaRPr>
              </a:p>
            </p:txBody>
          </p:sp>
          <p:sp>
            <p:nvSpPr>
              <p:cNvPr id="294" name="Rectangle 293"/>
              <p:cNvSpPr/>
              <p:nvPr/>
            </p:nvSpPr>
            <p:spPr>
              <a:xfrm>
                <a:off x="-6489662" y="2900612"/>
                <a:ext cx="10028997" cy="280653"/>
              </a:xfrm>
              <a:prstGeom prst="rect">
                <a:avLst/>
              </a:prstGeom>
              <a:gradFill>
                <a:gsLst>
                  <a:gs pos="0">
                    <a:srgbClr val="000000">
                      <a:alpha val="26000"/>
                    </a:srgbClr>
                  </a:gs>
                  <a:gs pos="100000">
                    <a:srgbClr val="000000">
                      <a:alpha val="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defTabSz="913708"/>
                <a:endParaRPr lang="en-US" dirty="0">
                  <a:gradFill>
                    <a:gsLst>
                      <a:gs pos="0">
                        <a:srgbClr val="000000"/>
                      </a:gs>
                      <a:gs pos="100000">
                        <a:srgbClr val="000000">
                          <a:alpha val="0"/>
                        </a:srgbClr>
                      </a:gs>
                    </a:gsLst>
                    <a:lin ang="5400000" scaled="1"/>
                  </a:gradFill>
                  <a:latin typeface="Arial"/>
                </a:endParaRPr>
              </a:p>
            </p:txBody>
          </p:sp>
          <p:cxnSp>
            <p:nvCxnSpPr>
              <p:cNvPr id="295" name="Straight Connector 294"/>
              <p:cNvCxnSpPr/>
              <p:nvPr/>
            </p:nvCxnSpPr>
            <p:spPr>
              <a:xfrm>
                <a:off x="-4115695" y="3611428"/>
                <a:ext cx="5304523" cy="14119"/>
              </a:xfrm>
              <a:prstGeom prst="line">
                <a:avLst/>
              </a:prstGeom>
              <a:ln w="28575" cap="rnd" cmpd="sng">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296" name="TextBox 295"/>
              <p:cNvSpPr txBox="1"/>
              <p:nvPr/>
            </p:nvSpPr>
            <p:spPr>
              <a:xfrm>
                <a:off x="886796" y="2078085"/>
                <a:ext cx="308875" cy="406535"/>
              </a:xfrm>
              <a:prstGeom prst="rect">
                <a:avLst/>
              </a:prstGeom>
              <a:noFill/>
            </p:spPr>
            <p:txBody>
              <a:bodyPr wrap="none" rtlCol="0">
                <a:spAutoFit/>
              </a:bodyPr>
              <a:lstStyle/>
              <a:p>
                <a:pPr defTabSz="914286"/>
                <a:endParaRPr lang="en-US" dirty="0">
                  <a:solidFill>
                    <a:srgbClr val="2C2C2C"/>
                  </a:solidFill>
                </a:endParaRPr>
              </a:p>
            </p:txBody>
          </p:sp>
        </p:grpSp>
        <p:pic>
          <p:nvPicPr>
            <p:cNvPr id="209" name="Picture 3" descr="C:\RaviFolders\Insiemi\Duranphotos\KO23267.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553036" y="3343912"/>
              <a:ext cx="2906466" cy="1969526"/>
            </a:xfrm>
            <a:prstGeom prst="rect">
              <a:avLst/>
            </a:prstGeom>
            <a:noFill/>
            <a:extLst>
              <a:ext uri="{909E8E84-426E-40dd-AFC4-6F175D3DCCD1}">
                <a14:hiddenFill xmlns:a14="http://schemas.microsoft.com/office/drawing/2010/main">
                  <a:solidFill>
                    <a:srgbClr val="FFFFFF"/>
                  </a:solidFill>
                </a14:hiddenFill>
              </a:ext>
            </a:extLst>
          </p:spPr>
        </p:pic>
        <p:sp>
          <p:nvSpPr>
            <p:cNvPr id="211" name="Rectangle 210"/>
            <p:cNvSpPr/>
            <p:nvPr/>
          </p:nvSpPr>
          <p:spPr>
            <a:xfrm>
              <a:off x="7257821" y="2221027"/>
              <a:ext cx="3424180" cy="451366"/>
            </a:xfrm>
            <a:prstGeom prst="rect">
              <a:avLst/>
            </a:prstGeom>
          </p:spPr>
          <p:txBody>
            <a:bodyPr wrap="square" anchor="ctr" anchorCtr="0">
              <a:noAutofit/>
            </a:bodyPr>
            <a:lstStyle/>
            <a:p>
              <a:pPr defTabSz="341498">
                <a:defRPr/>
              </a:pPr>
              <a:r>
                <a:rPr lang="en-US" sz="1600" dirty="0">
                  <a:solidFill>
                    <a:srgbClr val="130F65">
                      <a:lumMod val="60000"/>
                      <a:lumOff val="40000"/>
                    </a:srgbClr>
                  </a:solidFill>
                </a:rPr>
                <a:t>Additional Nexus 9000, </a:t>
              </a:r>
              <a:r>
                <a:rPr lang="en-US" sz="1600" dirty="0" err="1">
                  <a:solidFill>
                    <a:srgbClr val="130F65">
                      <a:lumMod val="60000"/>
                      <a:lumOff val="40000"/>
                    </a:srgbClr>
                  </a:solidFill>
                </a:rPr>
                <a:t>APICs</a:t>
              </a:r>
              <a:r>
                <a:rPr lang="en-US" sz="1600" dirty="0">
                  <a:solidFill>
                    <a:srgbClr val="130F65">
                      <a:lumMod val="60000"/>
                      <a:lumOff val="40000"/>
                    </a:srgbClr>
                  </a:solidFill>
                </a:rPr>
                <a:t>, optics, leaf licenses</a:t>
              </a:r>
              <a:endParaRPr lang="en-US" sz="1100" dirty="0">
                <a:solidFill>
                  <a:srgbClr val="2C2C2C"/>
                </a:solidFill>
              </a:endParaRPr>
            </a:p>
          </p:txBody>
        </p:sp>
        <p:pic>
          <p:nvPicPr>
            <p:cNvPr id="217" name="Picture 2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629124" y="4103509"/>
              <a:ext cx="984071" cy="833318"/>
            </a:xfrm>
            <a:prstGeom prst="rect">
              <a:avLst/>
            </a:prstGeom>
            <a:effectLst>
              <a:outerShdw blurRad="698500" algn="ctr" rotWithShape="0">
                <a:prstClr val="black">
                  <a:alpha val="93000"/>
                </a:prstClr>
              </a:outerShdw>
            </a:effectLst>
          </p:spPr>
        </p:pic>
        <p:grpSp>
          <p:nvGrpSpPr>
            <p:cNvPr id="342" name="Group 341"/>
            <p:cNvGrpSpPr/>
            <p:nvPr/>
          </p:nvGrpSpPr>
          <p:grpSpPr>
            <a:xfrm>
              <a:off x="6597632" y="2907729"/>
              <a:ext cx="916503" cy="932067"/>
              <a:chOff x="4869178" y="1646465"/>
              <a:chExt cx="1553548" cy="1579932"/>
            </a:xfrm>
          </p:grpSpPr>
          <p:sp>
            <p:nvSpPr>
              <p:cNvPr id="343" name="Rounded Rectangle 342"/>
              <p:cNvSpPr/>
              <p:nvPr/>
            </p:nvSpPr>
            <p:spPr>
              <a:xfrm rot="2700000">
                <a:off x="5003455" y="1814788"/>
                <a:ext cx="1319770" cy="1319770"/>
              </a:xfrm>
              <a:prstGeom prst="roundRect">
                <a:avLst>
                  <a:gd name="adj" fmla="val 5947"/>
                </a:avLst>
              </a:prstGeom>
              <a:gradFill flip="none" rotWithShape="1">
                <a:gsLst>
                  <a:gs pos="100000">
                    <a:srgbClr val="706D6D">
                      <a:alpha val="0"/>
                    </a:srgbClr>
                  </a:gs>
                  <a:gs pos="2083">
                    <a:srgbClr val="EAB430">
                      <a:lumMod val="50000"/>
                    </a:srgbClr>
                  </a:gs>
                </a:gsLst>
                <a:path path="shape">
                  <a:fillToRect l="50000" t="50000" r="50000" b="50000"/>
                </a:path>
                <a:tileRect/>
              </a:gra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718">
                  <a:defRPr/>
                </a:pPr>
                <a:endParaRPr lang="en-US" sz="1500" kern="0">
                  <a:solidFill>
                    <a:srgbClr val="E7E6E6"/>
                  </a:solidFill>
                  <a:latin typeface="Arial"/>
                  <a:cs typeface="Arial"/>
                </a:endParaRPr>
              </a:p>
            </p:txBody>
          </p:sp>
          <p:grpSp>
            <p:nvGrpSpPr>
              <p:cNvPr id="344" name="Group 343"/>
              <p:cNvGrpSpPr/>
              <p:nvPr/>
            </p:nvGrpSpPr>
            <p:grpSpPr>
              <a:xfrm>
                <a:off x="5112848" y="1886403"/>
                <a:ext cx="1176541" cy="1176541"/>
                <a:chOff x="5112848" y="1886403"/>
                <a:chExt cx="1176541" cy="1176541"/>
              </a:xfrm>
            </p:grpSpPr>
            <p:sp>
              <p:nvSpPr>
                <p:cNvPr id="352" name="Rounded Rectangle 351"/>
                <p:cNvSpPr/>
                <p:nvPr/>
              </p:nvSpPr>
              <p:spPr>
                <a:xfrm rot="2700000">
                  <a:off x="5112848" y="1886403"/>
                  <a:ext cx="1176541" cy="1176541"/>
                </a:xfrm>
                <a:prstGeom prst="roundRect">
                  <a:avLst>
                    <a:gd name="adj" fmla="val 5947"/>
                  </a:avLst>
                </a:prstGeom>
                <a:gradFill flip="none" rotWithShape="1">
                  <a:gsLst>
                    <a:gs pos="89000">
                      <a:srgbClr val="706D6D">
                        <a:alpha val="0"/>
                      </a:srgbClr>
                    </a:gs>
                    <a:gs pos="100000">
                      <a:srgbClr val="EAB430">
                        <a:lumMod val="50000"/>
                      </a:srgbClr>
                    </a:gs>
                  </a:gsLst>
                  <a:path path="shape">
                    <a:fillToRect l="50000" t="50000" r="50000" b="50000"/>
                  </a:path>
                  <a:tileRect/>
                </a:gra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718">
                    <a:defRPr/>
                  </a:pPr>
                  <a:endParaRPr lang="en-US" sz="1500" kern="0">
                    <a:solidFill>
                      <a:srgbClr val="E7E6E6"/>
                    </a:solidFill>
                    <a:latin typeface="Arial"/>
                    <a:cs typeface="Arial"/>
                  </a:endParaRPr>
                </a:p>
              </p:txBody>
            </p:sp>
            <p:sp>
              <p:nvSpPr>
                <p:cNvPr id="353" name="Rounded Rectangle 352"/>
                <p:cNvSpPr/>
                <p:nvPr/>
              </p:nvSpPr>
              <p:spPr>
                <a:xfrm rot="2700000">
                  <a:off x="5282468" y="2056023"/>
                  <a:ext cx="837300" cy="837300"/>
                </a:xfrm>
                <a:prstGeom prst="roundRect">
                  <a:avLst>
                    <a:gd name="adj" fmla="val 5947"/>
                  </a:avLst>
                </a:prstGeom>
                <a:gradFill flip="none" rotWithShape="1">
                  <a:gsLst>
                    <a:gs pos="0">
                      <a:srgbClr val="EAB430">
                        <a:alpha val="90000"/>
                      </a:srgbClr>
                    </a:gs>
                    <a:gs pos="100000">
                      <a:srgbClr val="EAB430">
                        <a:lumMod val="50000"/>
                        <a:alpha val="90000"/>
                      </a:srgbClr>
                    </a:gs>
                  </a:gsLst>
                  <a:lin ang="2700000" scaled="1"/>
                  <a:tileRect/>
                </a:gradFill>
                <a:ln w="76200" cap="flat" cmpd="sng" algn="ctr">
                  <a:gradFill>
                    <a:gsLst>
                      <a:gs pos="0">
                        <a:srgbClr val="EAB430">
                          <a:lumMod val="60000"/>
                          <a:lumOff val="40000"/>
                        </a:srgbClr>
                      </a:gs>
                      <a:gs pos="100000">
                        <a:srgbClr val="EAB430">
                          <a:lumMod val="75000"/>
                        </a:srgbClr>
                      </a:gs>
                    </a:gsLst>
                    <a:lin ang="5400000" scaled="0"/>
                  </a:gra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718">
                    <a:defRPr/>
                  </a:pPr>
                  <a:endParaRPr lang="en-US" sz="1500" kern="0">
                    <a:solidFill>
                      <a:srgbClr val="E7E6E6"/>
                    </a:solidFill>
                    <a:latin typeface="Arial"/>
                    <a:cs typeface="Arial"/>
                  </a:endParaRPr>
                </a:p>
              </p:txBody>
            </p:sp>
          </p:grpSp>
          <p:sp>
            <p:nvSpPr>
              <p:cNvPr id="345" name="Rectangle 344"/>
              <p:cNvSpPr/>
              <p:nvPr/>
            </p:nvSpPr>
            <p:spPr>
              <a:xfrm>
                <a:off x="5222131" y="2269137"/>
                <a:ext cx="957983" cy="469537"/>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718">
                  <a:defRPr/>
                </a:pPr>
                <a:r>
                  <a:rPr lang="en-US" sz="1200" b="1" kern="0" dirty="0">
                    <a:solidFill>
                      <a:srgbClr val="5E460A"/>
                    </a:solidFill>
                    <a:effectLst>
                      <a:innerShdw blurRad="63500" dist="50800" dir="16200000">
                        <a:prstClr val="black">
                          <a:alpha val="50000"/>
                        </a:prstClr>
                      </a:innerShdw>
                    </a:effectLst>
                  </a:rPr>
                  <a:t>APIC </a:t>
                </a:r>
              </a:p>
            </p:txBody>
          </p:sp>
          <p:pic>
            <p:nvPicPr>
              <p:cNvPr id="346" name="Picture 34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70094" y="1646465"/>
                <a:ext cx="262045" cy="304653"/>
              </a:xfrm>
              <a:prstGeom prst="rect">
                <a:avLst/>
              </a:prstGeom>
              <a:noFill/>
              <a:ln>
                <a:noFill/>
              </a:ln>
              <a:effectLst>
                <a:outerShdw blurRad="25400" dist="254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7" name="Freeform 346"/>
              <p:cNvSpPr>
                <a:spLocks noEditPoints="1"/>
              </p:cNvSpPr>
              <p:nvPr/>
            </p:nvSpPr>
            <p:spPr bwMode="auto">
              <a:xfrm>
                <a:off x="4869178" y="2359129"/>
                <a:ext cx="387172" cy="191853"/>
              </a:xfrm>
              <a:custGeom>
                <a:avLst/>
                <a:gdLst>
                  <a:gd name="T0" fmla="*/ 260 w 520"/>
                  <a:gd name="T1" fmla="*/ 0 h 258"/>
                  <a:gd name="T2" fmla="*/ 0 w 520"/>
                  <a:gd name="T3" fmla="*/ 226 h 258"/>
                  <a:gd name="T4" fmla="*/ 44 w 520"/>
                  <a:gd name="T5" fmla="*/ 258 h 258"/>
                  <a:gd name="T6" fmla="*/ 476 w 520"/>
                  <a:gd name="T7" fmla="*/ 258 h 258"/>
                  <a:gd name="T8" fmla="*/ 520 w 520"/>
                  <a:gd name="T9" fmla="*/ 226 h 258"/>
                  <a:gd name="T10" fmla="*/ 260 w 520"/>
                  <a:gd name="T11" fmla="*/ 0 h 258"/>
                  <a:gd name="T12" fmla="*/ 42 w 520"/>
                  <a:gd name="T13" fmla="*/ 173 h 258"/>
                  <a:gd name="T14" fmla="*/ 28 w 520"/>
                  <a:gd name="T15" fmla="*/ 179 h 258"/>
                  <a:gd name="T16" fmla="*/ 16 w 520"/>
                  <a:gd name="T17" fmla="*/ 174 h 258"/>
                  <a:gd name="T18" fmla="*/ 22 w 520"/>
                  <a:gd name="T19" fmla="*/ 154 h 258"/>
                  <a:gd name="T20" fmla="*/ 36 w 520"/>
                  <a:gd name="T21" fmla="*/ 160 h 258"/>
                  <a:gd name="T22" fmla="*/ 42 w 520"/>
                  <a:gd name="T23" fmla="*/ 173 h 258"/>
                  <a:gd name="T24" fmla="*/ 345 w 520"/>
                  <a:gd name="T25" fmla="*/ 32 h 258"/>
                  <a:gd name="T26" fmla="*/ 349 w 520"/>
                  <a:gd name="T27" fmla="*/ 22 h 258"/>
                  <a:gd name="T28" fmla="*/ 369 w 520"/>
                  <a:gd name="T29" fmla="*/ 29 h 258"/>
                  <a:gd name="T30" fmla="*/ 364 w 520"/>
                  <a:gd name="T31" fmla="*/ 40 h 258"/>
                  <a:gd name="T32" fmla="*/ 351 w 520"/>
                  <a:gd name="T33" fmla="*/ 45 h 258"/>
                  <a:gd name="T34" fmla="*/ 345 w 520"/>
                  <a:gd name="T35" fmla="*/ 32 h 258"/>
                  <a:gd name="T36" fmla="*/ 250 w 520"/>
                  <a:gd name="T37" fmla="*/ 9 h 258"/>
                  <a:gd name="T38" fmla="*/ 260 w 520"/>
                  <a:gd name="T39" fmla="*/ 8 h 258"/>
                  <a:gd name="T40" fmla="*/ 271 w 520"/>
                  <a:gd name="T41" fmla="*/ 9 h 258"/>
                  <a:gd name="T42" fmla="*/ 271 w 520"/>
                  <a:gd name="T43" fmla="*/ 17 h 258"/>
                  <a:gd name="T44" fmla="*/ 260 w 520"/>
                  <a:gd name="T45" fmla="*/ 27 h 258"/>
                  <a:gd name="T46" fmla="*/ 250 w 520"/>
                  <a:gd name="T47" fmla="*/ 17 h 258"/>
                  <a:gd name="T48" fmla="*/ 250 w 520"/>
                  <a:gd name="T49" fmla="*/ 9 h 258"/>
                  <a:gd name="T50" fmla="*/ 93 w 520"/>
                  <a:gd name="T51" fmla="*/ 97 h 258"/>
                  <a:gd name="T52" fmla="*/ 79 w 520"/>
                  <a:gd name="T53" fmla="*/ 97 h 258"/>
                  <a:gd name="T54" fmla="*/ 68 w 520"/>
                  <a:gd name="T55" fmla="*/ 86 h 258"/>
                  <a:gd name="T56" fmla="*/ 83 w 520"/>
                  <a:gd name="T57" fmla="*/ 71 h 258"/>
                  <a:gd name="T58" fmla="*/ 93 w 520"/>
                  <a:gd name="T59" fmla="*/ 82 h 258"/>
                  <a:gd name="T60" fmla="*/ 93 w 520"/>
                  <a:gd name="T61" fmla="*/ 97 h 258"/>
                  <a:gd name="T62" fmla="*/ 170 w 520"/>
                  <a:gd name="T63" fmla="*/ 45 h 258"/>
                  <a:gd name="T64" fmla="*/ 156 w 520"/>
                  <a:gd name="T65" fmla="*/ 40 h 258"/>
                  <a:gd name="T66" fmla="*/ 152 w 520"/>
                  <a:gd name="T67" fmla="*/ 30 h 258"/>
                  <a:gd name="T68" fmla="*/ 172 w 520"/>
                  <a:gd name="T69" fmla="*/ 22 h 258"/>
                  <a:gd name="T70" fmla="*/ 175 w 520"/>
                  <a:gd name="T71" fmla="*/ 32 h 258"/>
                  <a:gd name="T72" fmla="*/ 170 w 520"/>
                  <a:gd name="T73" fmla="*/ 45 h 258"/>
                  <a:gd name="T74" fmla="*/ 283 w 520"/>
                  <a:gd name="T75" fmla="*/ 229 h 258"/>
                  <a:gd name="T76" fmla="*/ 250 w 520"/>
                  <a:gd name="T77" fmla="*/ 231 h 258"/>
                  <a:gd name="T78" fmla="*/ 248 w 520"/>
                  <a:gd name="T79" fmla="*/ 197 h 258"/>
                  <a:gd name="T80" fmla="*/ 374 w 520"/>
                  <a:gd name="T81" fmla="*/ 88 h 258"/>
                  <a:gd name="T82" fmla="*/ 378 w 520"/>
                  <a:gd name="T83" fmla="*/ 91 h 258"/>
                  <a:gd name="T84" fmla="*/ 283 w 520"/>
                  <a:gd name="T85" fmla="*/ 229 h 258"/>
                  <a:gd name="T86" fmla="*/ 442 w 520"/>
                  <a:gd name="T87" fmla="*/ 97 h 258"/>
                  <a:gd name="T88" fmla="*/ 427 w 520"/>
                  <a:gd name="T89" fmla="*/ 97 h 258"/>
                  <a:gd name="T90" fmla="*/ 427 w 520"/>
                  <a:gd name="T91" fmla="*/ 82 h 258"/>
                  <a:gd name="T92" fmla="*/ 438 w 520"/>
                  <a:gd name="T93" fmla="*/ 71 h 258"/>
                  <a:gd name="T94" fmla="*/ 453 w 520"/>
                  <a:gd name="T95" fmla="*/ 86 h 258"/>
                  <a:gd name="T96" fmla="*/ 442 w 520"/>
                  <a:gd name="T97" fmla="*/ 97 h 258"/>
                  <a:gd name="T98" fmla="*/ 492 w 520"/>
                  <a:gd name="T99" fmla="*/ 179 h 258"/>
                  <a:gd name="T100" fmla="*/ 479 w 520"/>
                  <a:gd name="T101" fmla="*/ 173 h 258"/>
                  <a:gd name="T102" fmla="*/ 484 w 520"/>
                  <a:gd name="T103" fmla="*/ 159 h 258"/>
                  <a:gd name="T104" fmla="*/ 498 w 520"/>
                  <a:gd name="T105" fmla="*/ 154 h 258"/>
                  <a:gd name="T106" fmla="*/ 505 w 520"/>
                  <a:gd name="T107" fmla="*/ 173 h 258"/>
                  <a:gd name="T108" fmla="*/ 492 w 520"/>
                  <a:gd name="T109" fmla="*/ 17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20" h="258">
                    <a:moveTo>
                      <a:pt x="260" y="0"/>
                    </a:moveTo>
                    <a:cubicBezTo>
                      <a:pt x="117" y="0"/>
                      <a:pt x="0" y="101"/>
                      <a:pt x="0" y="226"/>
                    </a:cubicBezTo>
                    <a:cubicBezTo>
                      <a:pt x="0" y="247"/>
                      <a:pt x="15" y="258"/>
                      <a:pt x="44" y="258"/>
                    </a:cubicBezTo>
                    <a:cubicBezTo>
                      <a:pt x="476" y="258"/>
                      <a:pt x="476" y="258"/>
                      <a:pt x="476" y="258"/>
                    </a:cubicBezTo>
                    <a:cubicBezTo>
                      <a:pt x="506" y="258"/>
                      <a:pt x="520" y="247"/>
                      <a:pt x="520" y="226"/>
                    </a:cubicBezTo>
                    <a:cubicBezTo>
                      <a:pt x="520" y="101"/>
                      <a:pt x="404" y="0"/>
                      <a:pt x="260" y="0"/>
                    </a:cubicBezTo>
                    <a:close/>
                    <a:moveTo>
                      <a:pt x="42" y="173"/>
                    </a:moveTo>
                    <a:cubicBezTo>
                      <a:pt x="40" y="179"/>
                      <a:pt x="34" y="181"/>
                      <a:pt x="28" y="179"/>
                    </a:cubicBezTo>
                    <a:cubicBezTo>
                      <a:pt x="16" y="174"/>
                      <a:pt x="16" y="174"/>
                      <a:pt x="16" y="174"/>
                    </a:cubicBezTo>
                    <a:cubicBezTo>
                      <a:pt x="18" y="167"/>
                      <a:pt x="20" y="160"/>
                      <a:pt x="22" y="154"/>
                    </a:cubicBezTo>
                    <a:cubicBezTo>
                      <a:pt x="36" y="160"/>
                      <a:pt x="36" y="160"/>
                      <a:pt x="36" y="160"/>
                    </a:cubicBezTo>
                    <a:cubicBezTo>
                      <a:pt x="42" y="162"/>
                      <a:pt x="44" y="168"/>
                      <a:pt x="42" y="173"/>
                    </a:cubicBezTo>
                    <a:close/>
                    <a:moveTo>
                      <a:pt x="345" y="32"/>
                    </a:moveTo>
                    <a:cubicBezTo>
                      <a:pt x="349" y="22"/>
                      <a:pt x="349" y="22"/>
                      <a:pt x="349" y="22"/>
                    </a:cubicBezTo>
                    <a:cubicBezTo>
                      <a:pt x="356" y="24"/>
                      <a:pt x="362" y="27"/>
                      <a:pt x="369" y="29"/>
                    </a:cubicBezTo>
                    <a:cubicBezTo>
                      <a:pt x="364" y="40"/>
                      <a:pt x="364" y="40"/>
                      <a:pt x="364" y="40"/>
                    </a:cubicBezTo>
                    <a:cubicBezTo>
                      <a:pt x="362" y="45"/>
                      <a:pt x="356" y="48"/>
                      <a:pt x="351" y="45"/>
                    </a:cubicBezTo>
                    <a:cubicBezTo>
                      <a:pt x="345" y="43"/>
                      <a:pt x="343" y="37"/>
                      <a:pt x="345" y="32"/>
                    </a:cubicBezTo>
                    <a:close/>
                    <a:moveTo>
                      <a:pt x="250" y="9"/>
                    </a:moveTo>
                    <a:cubicBezTo>
                      <a:pt x="253" y="8"/>
                      <a:pt x="257" y="8"/>
                      <a:pt x="260" y="8"/>
                    </a:cubicBezTo>
                    <a:cubicBezTo>
                      <a:pt x="264" y="8"/>
                      <a:pt x="267" y="8"/>
                      <a:pt x="271" y="9"/>
                    </a:cubicBezTo>
                    <a:cubicBezTo>
                      <a:pt x="271" y="17"/>
                      <a:pt x="271" y="17"/>
                      <a:pt x="271" y="17"/>
                    </a:cubicBezTo>
                    <a:cubicBezTo>
                      <a:pt x="271" y="23"/>
                      <a:pt x="266" y="27"/>
                      <a:pt x="260" y="27"/>
                    </a:cubicBezTo>
                    <a:cubicBezTo>
                      <a:pt x="255" y="27"/>
                      <a:pt x="250" y="23"/>
                      <a:pt x="250" y="17"/>
                    </a:cubicBezTo>
                    <a:lnTo>
                      <a:pt x="250" y="9"/>
                    </a:lnTo>
                    <a:close/>
                    <a:moveTo>
                      <a:pt x="93" y="97"/>
                    </a:moveTo>
                    <a:cubicBezTo>
                      <a:pt x="89" y="101"/>
                      <a:pt x="83" y="101"/>
                      <a:pt x="79" y="97"/>
                    </a:cubicBezTo>
                    <a:cubicBezTo>
                      <a:pt x="68" y="86"/>
                      <a:pt x="68" y="86"/>
                      <a:pt x="68" y="86"/>
                    </a:cubicBezTo>
                    <a:cubicBezTo>
                      <a:pt x="73" y="81"/>
                      <a:pt x="78" y="76"/>
                      <a:pt x="83" y="71"/>
                    </a:cubicBezTo>
                    <a:cubicBezTo>
                      <a:pt x="93" y="82"/>
                      <a:pt x="93" y="82"/>
                      <a:pt x="93" y="82"/>
                    </a:cubicBezTo>
                    <a:cubicBezTo>
                      <a:pt x="97" y="86"/>
                      <a:pt x="97" y="93"/>
                      <a:pt x="93" y="97"/>
                    </a:cubicBezTo>
                    <a:close/>
                    <a:moveTo>
                      <a:pt x="170" y="45"/>
                    </a:moveTo>
                    <a:cubicBezTo>
                      <a:pt x="164" y="48"/>
                      <a:pt x="158" y="45"/>
                      <a:pt x="156" y="40"/>
                    </a:cubicBezTo>
                    <a:cubicBezTo>
                      <a:pt x="152" y="30"/>
                      <a:pt x="152" y="30"/>
                      <a:pt x="152" y="30"/>
                    </a:cubicBezTo>
                    <a:cubicBezTo>
                      <a:pt x="158" y="27"/>
                      <a:pt x="165" y="24"/>
                      <a:pt x="172" y="22"/>
                    </a:cubicBezTo>
                    <a:cubicBezTo>
                      <a:pt x="175" y="32"/>
                      <a:pt x="175" y="32"/>
                      <a:pt x="175" y="32"/>
                    </a:cubicBezTo>
                    <a:cubicBezTo>
                      <a:pt x="178" y="37"/>
                      <a:pt x="175" y="43"/>
                      <a:pt x="170" y="45"/>
                    </a:cubicBezTo>
                    <a:close/>
                    <a:moveTo>
                      <a:pt x="283" y="229"/>
                    </a:moveTo>
                    <a:cubicBezTo>
                      <a:pt x="275" y="239"/>
                      <a:pt x="259" y="240"/>
                      <a:pt x="250" y="231"/>
                    </a:cubicBezTo>
                    <a:cubicBezTo>
                      <a:pt x="240" y="222"/>
                      <a:pt x="239" y="207"/>
                      <a:pt x="248" y="197"/>
                    </a:cubicBezTo>
                    <a:cubicBezTo>
                      <a:pt x="374" y="88"/>
                      <a:pt x="374" y="88"/>
                      <a:pt x="374" y="88"/>
                    </a:cubicBezTo>
                    <a:cubicBezTo>
                      <a:pt x="378" y="91"/>
                      <a:pt x="378" y="91"/>
                      <a:pt x="378" y="91"/>
                    </a:cubicBezTo>
                    <a:lnTo>
                      <a:pt x="283" y="229"/>
                    </a:lnTo>
                    <a:close/>
                    <a:moveTo>
                      <a:pt x="442" y="97"/>
                    </a:moveTo>
                    <a:cubicBezTo>
                      <a:pt x="438" y="101"/>
                      <a:pt x="431" y="101"/>
                      <a:pt x="427" y="97"/>
                    </a:cubicBezTo>
                    <a:cubicBezTo>
                      <a:pt x="423" y="93"/>
                      <a:pt x="423" y="86"/>
                      <a:pt x="427" y="82"/>
                    </a:cubicBezTo>
                    <a:cubicBezTo>
                      <a:pt x="438" y="71"/>
                      <a:pt x="438" y="71"/>
                      <a:pt x="438" y="71"/>
                    </a:cubicBezTo>
                    <a:cubicBezTo>
                      <a:pt x="443" y="76"/>
                      <a:pt x="448" y="81"/>
                      <a:pt x="453" y="86"/>
                    </a:cubicBezTo>
                    <a:lnTo>
                      <a:pt x="442" y="97"/>
                    </a:lnTo>
                    <a:close/>
                    <a:moveTo>
                      <a:pt x="492" y="179"/>
                    </a:moveTo>
                    <a:cubicBezTo>
                      <a:pt x="487" y="181"/>
                      <a:pt x="481" y="178"/>
                      <a:pt x="479" y="173"/>
                    </a:cubicBezTo>
                    <a:cubicBezTo>
                      <a:pt x="476" y="168"/>
                      <a:pt x="479" y="162"/>
                      <a:pt x="484" y="159"/>
                    </a:cubicBezTo>
                    <a:cubicBezTo>
                      <a:pt x="498" y="154"/>
                      <a:pt x="498" y="154"/>
                      <a:pt x="498" y="154"/>
                    </a:cubicBezTo>
                    <a:cubicBezTo>
                      <a:pt x="501" y="160"/>
                      <a:pt x="503" y="167"/>
                      <a:pt x="505" y="173"/>
                    </a:cubicBezTo>
                    <a:lnTo>
                      <a:pt x="492" y="179"/>
                    </a:lnTo>
                    <a:close/>
                  </a:path>
                </a:pathLst>
              </a:custGeom>
              <a:solidFill>
                <a:srgbClr val="FFFFFF"/>
              </a:solidFill>
              <a:ln>
                <a:noFill/>
              </a:ln>
              <a:effectLst>
                <a:outerShdw blurRad="25400" dist="254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18">
                  <a:defRPr/>
                </a:pPr>
                <a:endParaRPr lang="en-US" sz="1500" kern="0">
                  <a:solidFill>
                    <a:sysClr val="windowText" lastClr="000000"/>
                  </a:solidFill>
                </a:endParaRPr>
              </a:p>
            </p:txBody>
          </p:sp>
          <p:grpSp>
            <p:nvGrpSpPr>
              <p:cNvPr id="348" name="Group 347"/>
              <p:cNvGrpSpPr>
                <a:grpSpLocks noChangeAspect="1"/>
              </p:cNvGrpSpPr>
              <p:nvPr/>
            </p:nvGrpSpPr>
            <p:grpSpPr bwMode="auto">
              <a:xfrm>
                <a:off x="5560387" y="2912899"/>
                <a:ext cx="269484" cy="313498"/>
                <a:chOff x="5451" y="1149"/>
                <a:chExt cx="349" cy="406"/>
              </a:xfrm>
              <a:effectLst>
                <a:outerShdw blurRad="25400" dist="25400" dir="5400000" algn="t" rotWithShape="0">
                  <a:prstClr val="black">
                    <a:alpha val="40000"/>
                  </a:prstClr>
                </a:outerShdw>
              </a:effectLst>
            </p:grpSpPr>
            <p:sp>
              <p:nvSpPr>
                <p:cNvPr id="350" name="Freeform 349"/>
                <p:cNvSpPr>
                  <a:spLocks noEditPoints="1"/>
                </p:cNvSpPr>
                <p:nvPr/>
              </p:nvSpPr>
              <p:spPr bwMode="auto">
                <a:xfrm>
                  <a:off x="5451" y="1204"/>
                  <a:ext cx="349" cy="351"/>
                </a:xfrm>
                <a:custGeom>
                  <a:avLst/>
                  <a:gdLst>
                    <a:gd name="T0" fmla="*/ 110 w 221"/>
                    <a:gd name="T1" fmla="*/ 0 h 222"/>
                    <a:gd name="T2" fmla="*/ 0 w 221"/>
                    <a:gd name="T3" fmla="*/ 111 h 222"/>
                    <a:gd name="T4" fmla="*/ 110 w 221"/>
                    <a:gd name="T5" fmla="*/ 222 h 222"/>
                    <a:gd name="T6" fmla="*/ 221 w 221"/>
                    <a:gd name="T7" fmla="*/ 111 h 222"/>
                    <a:gd name="T8" fmla="*/ 110 w 221"/>
                    <a:gd name="T9" fmla="*/ 0 h 222"/>
                    <a:gd name="T10" fmla="*/ 181 w 221"/>
                    <a:gd name="T11" fmla="*/ 152 h 222"/>
                    <a:gd name="T12" fmla="*/ 170 w 221"/>
                    <a:gd name="T13" fmla="*/ 156 h 222"/>
                    <a:gd name="T14" fmla="*/ 102 w 221"/>
                    <a:gd name="T15" fmla="*/ 121 h 222"/>
                    <a:gd name="T16" fmla="*/ 98 w 221"/>
                    <a:gd name="T17" fmla="*/ 114 h 222"/>
                    <a:gd name="T18" fmla="*/ 98 w 221"/>
                    <a:gd name="T19" fmla="*/ 113 h 222"/>
                    <a:gd name="T20" fmla="*/ 98 w 221"/>
                    <a:gd name="T21" fmla="*/ 38 h 222"/>
                    <a:gd name="T22" fmla="*/ 106 w 221"/>
                    <a:gd name="T23" fmla="*/ 29 h 222"/>
                    <a:gd name="T24" fmla="*/ 115 w 221"/>
                    <a:gd name="T25" fmla="*/ 38 h 222"/>
                    <a:gd name="T26" fmla="*/ 115 w 221"/>
                    <a:gd name="T27" fmla="*/ 109 h 222"/>
                    <a:gd name="T28" fmla="*/ 177 w 221"/>
                    <a:gd name="T29" fmla="*/ 141 h 222"/>
                    <a:gd name="T30" fmla="*/ 181 w 221"/>
                    <a:gd name="T31" fmla="*/ 15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1" h="222">
                      <a:moveTo>
                        <a:pt x="110" y="0"/>
                      </a:moveTo>
                      <a:cubicBezTo>
                        <a:pt x="49" y="0"/>
                        <a:pt x="0" y="50"/>
                        <a:pt x="0" y="111"/>
                      </a:cubicBezTo>
                      <a:cubicBezTo>
                        <a:pt x="0" y="172"/>
                        <a:pt x="49" y="222"/>
                        <a:pt x="110" y="222"/>
                      </a:cubicBezTo>
                      <a:cubicBezTo>
                        <a:pt x="172" y="222"/>
                        <a:pt x="221" y="172"/>
                        <a:pt x="221" y="111"/>
                      </a:cubicBezTo>
                      <a:cubicBezTo>
                        <a:pt x="221" y="50"/>
                        <a:pt x="172" y="0"/>
                        <a:pt x="110" y="0"/>
                      </a:cubicBezTo>
                      <a:close/>
                      <a:moveTo>
                        <a:pt x="181" y="152"/>
                      </a:moveTo>
                      <a:cubicBezTo>
                        <a:pt x="179" y="156"/>
                        <a:pt x="174" y="158"/>
                        <a:pt x="170" y="156"/>
                      </a:cubicBezTo>
                      <a:cubicBezTo>
                        <a:pt x="102" y="121"/>
                        <a:pt x="102" y="121"/>
                        <a:pt x="102" y="121"/>
                      </a:cubicBezTo>
                      <a:cubicBezTo>
                        <a:pt x="99" y="120"/>
                        <a:pt x="98" y="117"/>
                        <a:pt x="98" y="114"/>
                      </a:cubicBezTo>
                      <a:cubicBezTo>
                        <a:pt x="98" y="114"/>
                        <a:pt x="98" y="114"/>
                        <a:pt x="98" y="113"/>
                      </a:cubicBezTo>
                      <a:cubicBezTo>
                        <a:pt x="98" y="38"/>
                        <a:pt x="98" y="38"/>
                        <a:pt x="98" y="38"/>
                      </a:cubicBezTo>
                      <a:cubicBezTo>
                        <a:pt x="98" y="33"/>
                        <a:pt x="102" y="29"/>
                        <a:pt x="106" y="29"/>
                      </a:cubicBezTo>
                      <a:cubicBezTo>
                        <a:pt x="111" y="29"/>
                        <a:pt x="115" y="33"/>
                        <a:pt x="115" y="38"/>
                      </a:cubicBezTo>
                      <a:cubicBezTo>
                        <a:pt x="115" y="109"/>
                        <a:pt x="115" y="109"/>
                        <a:pt x="115" y="109"/>
                      </a:cubicBezTo>
                      <a:cubicBezTo>
                        <a:pt x="177" y="141"/>
                        <a:pt x="177" y="141"/>
                        <a:pt x="177" y="141"/>
                      </a:cubicBezTo>
                      <a:cubicBezTo>
                        <a:pt x="182" y="143"/>
                        <a:pt x="183" y="148"/>
                        <a:pt x="181" y="1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18">
                    <a:defRPr/>
                  </a:pPr>
                  <a:endParaRPr lang="en-US" sz="1500" kern="0">
                    <a:solidFill>
                      <a:sysClr val="windowText" lastClr="000000"/>
                    </a:solidFill>
                  </a:endParaRPr>
                </a:p>
              </p:txBody>
            </p:sp>
            <p:sp>
              <p:nvSpPr>
                <p:cNvPr id="351" name="Freeform 350"/>
                <p:cNvSpPr>
                  <a:spLocks/>
                </p:cNvSpPr>
                <p:nvPr/>
              </p:nvSpPr>
              <p:spPr bwMode="auto">
                <a:xfrm>
                  <a:off x="5523" y="1149"/>
                  <a:ext cx="205" cy="26"/>
                </a:xfrm>
                <a:custGeom>
                  <a:avLst/>
                  <a:gdLst>
                    <a:gd name="T0" fmla="*/ 87 w 87"/>
                    <a:gd name="T1" fmla="*/ 5 h 11"/>
                    <a:gd name="T2" fmla="*/ 81 w 87"/>
                    <a:gd name="T3" fmla="*/ 11 h 11"/>
                    <a:gd name="T4" fmla="*/ 5 w 87"/>
                    <a:gd name="T5" fmla="*/ 11 h 11"/>
                    <a:gd name="T6" fmla="*/ 0 w 87"/>
                    <a:gd name="T7" fmla="*/ 5 h 11"/>
                    <a:gd name="T8" fmla="*/ 0 w 87"/>
                    <a:gd name="T9" fmla="*/ 5 h 11"/>
                    <a:gd name="T10" fmla="*/ 5 w 87"/>
                    <a:gd name="T11" fmla="*/ 0 h 11"/>
                    <a:gd name="T12" fmla="*/ 81 w 87"/>
                    <a:gd name="T13" fmla="*/ 0 h 11"/>
                    <a:gd name="T14" fmla="*/ 87 w 87"/>
                    <a:gd name="T15" fmla="*/ 5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1">
                      <a:moveTo>
                        <a:pt x="87" y="5"/>
                      </a:moveTo>
                      <a:cubicBezTo>
                        <a:pt x="87" y="8"/>
                        <a:pt x="84" y="11"/>
                        <a:pt x="81" y="11"/>
                      </a:cubicBezTo>
                      <a:cubicBezTo>
                        <a:pt x="5" y="11"/>
                        <a:pt x="5" y="11"/>
                        <a:pt x="5" y="11"/>
                      </a:cubicBezTo>
                      <a:cubicBezTo>
                        <a:pt x="2" y="11"/>
                        <a:pt x="0" y="8"/>
                        <a:pt x="0" y="5"/>
                      </a:cubicBezTo>
                      <a:cubicBezTo>
                        <a:pt x="0" y="5"/>
                        <a:pt x="0" y="5"/>
                        <a:pt x="0" y="5"/>
                      </a:cubicBezTo>
                      <a:cubicBezTo>
                        <a:pt x="0" y="2"/>
                        <a:pt x="2" y="0"/>
                        <a:pt x="5" y="0"/>
                      </a:cubicBezTo>
                      <a:cubicBezTo>
                        <a:pt x="81" y="0"/>
                        <a:pt x="81" y="0"/>
                        <a:pt x="81" y="0"/>
                      </a:cubicBezTo>
                      <a:cubicBezTo>
                        <a:pt x="84" y="0"/>
                        <a:pt x="87" y="2"/>
                        <a:pt x="87"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18">
                    <a:defRPr/>
                  </a:pPr>
                  <a:endParaRPr lang="en-US" sz="1500" kern="0">
                    <a:solidFill>
                      <a:sysClr val="windowText" lastClr="000000"/>
                    </a:solidFill>
                  </a:endParaRPr>
                </a:p>
              </p:txBody>
            </p:sp>
          </p:grpSp>
          <p:sp>
            <p:nvSpPr>
              <p:cNvPr id="349" name="Freeform 348"/>
              <p:cNvSpPr>
                <a:spLocks noEditPoints="1"/>
              </p:cNvSpPr>
              <p:nvPr/>
            </p:nvSpPr>
            <p:spPr bwMode="auto">
              <a:xfrm>
                <a:off x="6198303" y="2302812"/>
                <a:ext cx="224423" cy="297362"/>
              </a:xfrm>
              <a:custGeom>
                <a:avLst/>
                <a:gdLst>
                  <a:gd name="T0" fmla="*/ 165 w 178"/>
                  <a:gd name="T1" fmla="*/ 83 h 235"/>
                  <a:gd name="T2" fmla="*/ 154 w 178"/>
                  <a:gd name="T3" fmla="*/ 83 h 235"/>
                  <a:gd name="T4" fmla="*/ 154 w 178"/>
                  <a:gd name="T5" fmla="*/ 77 h 235"/>
                  <a:gd name="T6" fmla="*/ 151 w 178"/>
                  <a:gd name="T7" fmla="*/ 77 h 235"/>
                  <a:gd name="T8" fmla="*/ 151 w 178"/>
                  <a:gd name="T9" fmla="*/ 61 h 235"/>
                  <a:gd name="T10" fmla="*/ 89 w 178"/>
                  <a:gd name="T11" fmla="*/ 0 h 235"/>
                  <a:gd name="T12" fmla="*/ 27 w 178"/>
                  <a:gd name="T13" fmla="*/ 61 h 235"/>
                  <a:gd name="T14" fmla="*/ 27 w 178"/>
                  <a:gd name="T15" fmla="*/ 77 h 235"/>
                  <a:gd name="T16" fmla="*/ 24 w 178"/>
                  <a:gd name="T17" fmla="*/ 77 h 235"/>
                  <a:gd name="T18" fmla="*/ 24 w 178"/>
                  <a:gd name="T19" fmla="*/ 83 h 235"/>
                  <a:gd name="T20" fmla="*/ 13 w 178"/>
                  <a:gd name="T21" fmla="*/ 83 h 235"/>
                  <a:gd name="T22" fmla="*/ 0 w 178"/>
                  <a:gd name="T23" fmla="*/ 96 h 235"/>
                  <a:gd name="T24" fmla="*/ 0 w 178"/>
                  <a:gd name="T25" fmla="*/ 222 h 235"/>
                  <a:gd name="T26" fmla="*/ 13 w 178"/>
                  <a:gd name="T27" fmla="*/ 235 h 235"/>
                  <a:gd name="T28" fmla="*/ 165 w 178"/>
                  <a:gd name="T29" fmla="*/ 235 h 235"/>
                  <a:gd name="T30" fmla="*/ 178 w 178"/>
                  <a:gd name="T31" fmla="*/ 222 h 235"/>
                  <a:gd name="T32" fmla="*/ 178 w 178"/>
                  <a:gd name="T33" fmla="*/ 96 h 235"/>
                  <a:gd name="T34" fmla="*/ 165 w 178"/>
                  <a:gd name="T35" fmla="*/ 83 h 235"/>
                  <a:gd name="T36" fmla="*/ 47 w 178"/>
                  <a:gd name="T37" fmla="*/ 61 h 235"/>
                  <a:gd name="T38" fmla="*/ 89 w 178"/>
                  <a:gd name="T39" fmla="*/ 19 h 235"/>
                  <a:gd name="T40" fmla="*/ 131 w 178"/>
                  <a:gd name="T41" fmla="*/ 61 h 235"/>
                  <a:gd name="T42" fmla="*/ 131 w 178"/>
                  <a:gd name="T43" fmla="*/ 77 h 235"/>
                  <a:gd name="T44" fmla="*/ 128 w 178"/>
                  <a:gd name="T45" fmla="*/ 77 h 235"/>
                  <a:gd name="T46" fmla="*/ 128 w 178"/>
                  <a:gd name="T47" fmla="*/ 83 h 235"/>
                  <a:gd name="T48" fmla="*/ 50 w 178"/>
                  <a:gd name="T49" fmla="*/ 83 h 235"/>
                  <a:gd name="T50" fmla="*/ 50 w 178"/>
                  <a:gd name="T51" fmla="*/ 77 h 235"/>
                  <a:gd name="T52" fmla="*/ 47 w 178"/>
                  <a:gd name="T53" fmla="*/ 77 h 235"/>
                  <a:gd name="T54" fmla="*/ 47 w 178"/>
                  <a:gd name="T55" fmla="*/ 6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8" h="235">
                    <a:moveTo>
                      <a:pt x="165" y="83"/>
                    </a:moveTo>
                    <a:cubicBezTo>
                      <a:pt x="154" y="83"/>
                      <a:pt x="154" y="83"/>
                      <a:pt x="154" y="83"/>
                    </a:cubicBezTo>
                    <a:cubicBezTo>
                      <a:pt x="154" y="77"/>
                      <a:pt x="154" y="77"/>
                      <a:pt x="154" y="77"/>
                    </a:cubicBezTo>
                    <a:cubicBezTo>
                      <a:pt x="151" y="77"/>
                      <a:pt x="151" y="77"/>
                      <a:pt x="151" y="77"/>
                    </a:cubicBezTo>
                    <a:cubicBezTo>
                      <a:pt x="151" y="61"/>
                      <a:pt x="151" y="61"/>
                      <a:pt x="151" y="61"/>
                    </a:cubicBezTo>
                    <a:cubicBezTo>
                      <a:pt x="151" y="27"/>
                      <a:pt x="123" y="0"/>
                      <a:pt x="89" y="0"/>
                    </a:cubicBezTo>
                    <a:cubicBezTo>
                      <a:pt x="55" y="0"/>
                      <a:pt x="27" y="27"/>
                      <a:pt x="27" y="61"/>
                    </a:cubicBezTo>
                    <a:cubicBezTo>
                      <a:pt x="27" y="77"/>
                      <a:pt x="27" y="77"/>
                      <a:pt x="27" y="77"/>
                    </a:cubicBezTo>
                    <a:cubicBezTo>
                      <a:pt x="24" y="77"/>
                      <a:pt x="24" y="77"/>
                      <a:pt x="24" y="77"/>
                    </a:cubicBezTo>
                    <a:cubicBezTo>
                      <a:pt x="24" y="83"/>
                      <a:pt x="24" y="83"/>
                      <a:pt x="24" y="83"/>
                    </a:cubicBezTo>
                    <a:cubicBezTo>
                      <a:pt x="13" y="83"/>
                      <a:pt x="13" y="83"/>
                      <a:pt x="13" y="83"/>
                    </a:cubicBezTo>
                    <a:cubicBezTo>
                      <a:pt x="6" y="83"/>
                      <a:pt x="0" y="88"/>
                      <a:pt x="0" y="96"/>
                    </a:cubicBezTo>
                    <a:cubicBezTo>
                      <a:pt x="0" y="222"/>
                      <a:pt x="0" y="222"/>
                      <a:pt x="0" y="222"/>
                    </a:cubicBezTo>
                    <a:cubicBezTo>
                      <a:pt x="0" y="229"/>
                      <a:pt x="6" y="235"/>
                      <a:pt x="13" y="235"/>
                    </a:cubicBezTo>
                    <a:cubicBezTo>
                      <a:pt x="165" y="235"/>
                      <a:pt x="165" y="235"/>
                      <a:pt x="165" y="235"/>
                    </a:cubicBezTo>
                    <a:cubicBezTo>
                      <a:pt x="172" y="235"/>
                      <a:pt x="178" y="229"/>
                      <a:pt x="178" y="222"/>
                    </a:cubicBezTo>
                    <a:cubicBezTo>
                      <a:pt x="178" y="96"/>
                      <a:pt x="178" y="96"/>
                      <a:pt x="178" y="96"/>
                    </a:cubicBezTo>
                    <a:cubicBezTo>
                      <a:pt x="178" y="88"/>
                      <a:pt x="172" y="83"/>
                      <a:pt x="165" y="83"/>
                    </a:cubicBezTo>
                    <a:close/>
                    <a:moveTo>
                      <a:pt x="47" y="61"/>
                    </a:moveTo>
                    <a:cubicBezTo>
                      <a:pt x="47" y="38"/>
                      <a:pt x="66" y="19"/>
                      <a:pt x="89" y="19"/>
                    </a:cubicBezTo>
                    <a:cubicBezTo>
                      <a:pt x="112" y="19"/>
                      <a:pt x="131" y="38"/>
                      <a:pt x="131" y="61"/>
                    </a:cubicBezTo>
                    <a:cubicBezTo>
                      <a:pt x="131" y="77"/>
                      <a:pt x="131" y="77"/>
                      <a:pt x="131" y="77"/>
                    </a:cubicBezTo>
                    <a:cubicBezTo>
                      <a:pt x="128" y="77"/>
                      <a:pt x="128" y="77"/>
                      <a:pt x="128" y="77"/>
                    </a:cubicBezTo>
                    <a:cubicBezTo>
                      <a:pt x="128" y="83"/>
                      <a:pt x="128" y="83"/>
                      <a:pt x="128" y="83"/>
                    </a:cubicBezTo>
                    <a:cubicBezTo>
                      <a:pt x="50" y="83"/>
                      <a:pt x="50" y="83"/>
                      <a:pt x="50" y="83"/>
                    </a:cubicBezTo>
                    <a:cubicBezTo>
                      <a:pt x="50" y="77"/>
                      <a:pt x="50" y="77"/>
                      <a:pt x="50" y="77"/>
                    </a:cubicBezTo>
                    <a:cubicBezTo>
                      <a:pt x="47" y="77"/>
                      <a:pt x="47" y="77"/>
                      <a:pt x="47" y="77"/>
                    </a:cubicBezTo>
                    <a:lnTo>
                      <a:pt x="47" y="61"/>
                    </a:lnTo>
                    <a:close/>
                  </a:path>
                </a:pathLst>
              </a:custGeom>
              <a:solidFill>
                <a:srgbClr val="E7E6E6"/>
              </a:solidFill>
              <a:ln w="34925" cap="rnd">
                <a:noFill/>
                <a:round/>
                <a:headEnd/>
                <a:tailEnd/>
              </a:ln>
              <a:effectLst>
                <a:outerShdw blurRad="254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18">
                  <a:defRPr/>
                </a:pPr>
                <a:endParaRPr lang="en-US" sz="1500" kern="0">
                  <a:solidFill>
                    <a:sysClr val="windowText" lastClr="000000"/>
                  </a:solidFill>
                </a:endParaRPr>
              </a:p>
            </p:txBody>
          </p:sp>
        </p:grpSp>
      </p:grpSp>
      <p:pic>
        <p:nvPicPr>
          <p:cNvPr id="203" name="Picture 202" descr="C:\Users\rmuta\Desktop\leaf.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51079" y="4359081"/>
            <a:ext cx="402503" cy="108607"/>
          </a:xfrm>
          <a:prstGeom prst="rect">
            <a:avLst/>
          </a:prstGeom>
          <a:noFill/>
          <a:extLst>
            <a:ext uri="{909E8E84-426E-40dd-AFC4-6F175D3DCCD1}">
              <a14:hiddenFill xmlns:a14="http://schemas.microsoft.com/office/drawing/2010/main">
                <a:solidFill>
                  <a:srgbClr val="FFFFFF"/>
                </a:solidFill>
              </a14:hiddenFill>
            </a:ext>
          </a:extLst>
        </p:spPr>
      </p:pic>
      <p:pic>
        <p:nvPicPr>
          <p:cNvPr id="205" name="Picture 204" descr="C:\Users\rmuta\Desktop\leaf.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292346" y="4372563"/>
            <a:ext cx="402503" cy="108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42927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fade">
                                      <p:cBhvr>
                                        <p:cTn id="10" dur="500"/>
                                        <p:tgtEl>
                                          <p:spTgt spid="10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89"/>
                                        </p:tgtEl>
                                        <p:attrNameLst>
                                          <p:attrName>style.visibility</p:attrName>
                                        </p:attrNameLst>
                                      </p:cBhvr>
                                      <p:to>
                                        <p:strVal val="visible"/>
                                      </p:to>
                                    </p:set>
                                    <p:animEffect transition="in" filter="fade">
                                      <p:cBhvr>
                                        <p:cTn id="17" dur="2000"/>
                                        <p:tgtEl>
                                          <p:spTgt spid="18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0"/>
                                        </p:tgtEl>
                                        <p:attrNameLst>
                                          <p:attrName>style.visibility</p:attrName>
                                        </p:attrNameLst>
                                      </p:cBhvr>
                                      <p:to>
                                        <p:strVal val="visible"/>
                                      </p:to>
                                    </p:set>
                                    <p:animEffect transition="in" filter="fade">
                                      <p:cBhvr>
                                        <p:cTn id="20" dur="2000"/>
                                        <p:tgtEl>
                                          <p:spTgt spid="19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9"/>
                                        </p:tgtEl>
                                        <p:attrNameLst>
                                          <p:attrName>style.visibility</p:attrName>
                                        </p:attrNameLst>
                                      </p:cBhvr>
                                      <p:to>
                                        <p:strVal val="visible"/>
                                      </p:to>
                                    </p:set>
                                    <p:animEffect transition="in" filter="fade">
                                      <p:cBhvr>
                                        <p:cTn id="23" dur="2000"/>
                                        <p:tgtEl>
                                          <p:spTgt spid="199"/>
                                        </p:tgtEl>
                                      </p:cBhvr>
                                    </p:animEffect>
                                  </p:childTnLst>
                                </p:cTn>
                              </p:par>
                            </p:childTnLst>
                          </p:cTn>
                        </p:par>
                        <p:par>
                          <p:cTn id="24" fill="hold">
                            <p:stCondLst>
                              <p:cond delay="2500"/>
                            </p:stCondLst>
                            <p:childTnLst>
                              <p:par>
                                <p:cTn id="25" presetID="1" presetClass="entr" presetSubtype="0" fill="hold" nodeType="afterEffect">
                                  <p:stCondLst>
                                    <p:cond delay="0"/>
                                  </p:stCondLst>
                                  <p:childTnLst>
                                    <p:set>
                                      <p:cBhvr>
                                        <p:cTn id="26" dur="1" fill="hold">
                                          <p:stCondLst>
                                            <p:cond delay="0"/>
                                          </p:stCondLst>
                                        </p:cTn>
                                        <p:tgtEl>
                                          <p:spTgt spid="236"/>
                                        </p:tgtEl>
                                        <p:attrNameLst>
                                          <p:attrName>style.visibility</p:attrName>
                                        </p:attrNameLst>
                                      </p:cBhvr>
                                      <p:to>
                                        <p:strVal val="visible"/>
                                      </p:to>
                                    </p:set>
                                  </p:childTnLst>
                                </p:cTn>
                              </p:par>
                            </p:childTnLst>
                          </p:cTn>
                        </p:par>
                        <p:par>
                          <p:cTn id="27" fill="hold">
                            <p:stCondLst>
                              <p:cond delay="2500"/>
                            </p:stCondLst>
                            <p:childTnLst>
                              <p:par>
                                <p:cTn id="28" presetID="35" presetClass="path" presetSubtype="0" accel="50000" decel="50000" fill="hold" nodeType="afterEffect">
                                  <p:stCondLst>
                                    <p:cond delay="0"/>
                                  </p:stCondLst>
                                  <p:childTnLst>
                                    <p:animMotion origin="layout" path="M 4.71216E-6 -1.37436E-6 L -0.11696 -1.37436E-6 " pathEditMode="relative" rAng="0" ptsTypes="AA">
                                      <p:cBhvr>
                                        <p:cTn id="29" dur="1000" fill="hold"/>
                                        <p:tgtEl>
                                          <p:spTgt spid="236"/>
                                        </p:tgtEl>
                                        <p:attrNameLst>
                                          <p:attrName>ppt_x</p:attrName>
                                          <p:attrName>ppt_y</p:attrName>
                                        </p:attrNameLst>
                                      </p:cBhvr>
                                      <p:rCtr x="-5848" y="0"/>
                                    </p:animMotion>
                                  </p:childTnLst>
                                </p:cTn>
                              </p:par>
                            </p:childTnLst>
                          </p:cTn>
                        </p:par>
                        <p:par>
                          <p:cTn id="30" fill="hold">
                            <p:stCondLst>
                              <p:cond delay="3500"/>
                            </p:stCondLst>
                            <p:childTnLst>
                              <p:par>
                                <p:cTn id="31" presetID="18" presetClass="entr" presetSubtype="12" fill="hold" nodeType="afterEffect">
                                  <p:stCondLst>
                                    <p:cond delay="0"/>
                                  </p:stCondLst>
                                  <p:childTnLst>
                                    <p:set>
                                      <p:cBhvr>
                                        <p:cTn id="32" dur="1" fill="hold">
                                          <p:stCondLst>
                                            <p:cond delay="0"/>
                                          </p:stCondLst>
                                        </p:cTn>
                                        <p:tgtEl>
                                          <p:spTgt spid="248"/>
                                        </p:tgtEl>
                                        <p:attrNameLst>
                                          <p:attrName>style.visibility</p:attrName>
                                        </p:attrNameLst>
                                      </p:cBhvr>
                                      <p:to>
                                        <p:strVal val="visible"/>
                                      </p:to>
                                    </p:set>
                                    <p:animEffect transition="in" filter="strips(downLeft)">
                                      <p:cBhvr>
                                        <p:cTn id="33" dur="2000"/>
                                        <p:tgtEl>
                                          <p:spTgt spid="248"/>
                                        </p:tgtEl>
                                      </p:cBhvr>
                                    </p:animEffect>
                                  </p:childTnLst>
                                </p:cTn>
                              </p:par>
                              <p:par>
                                <p:cTn id="34" presetID="18" presetClass="entr" presetSubtype="12" fill="hold" grpId="0" nodeType="withEffect">
                                  <p:stCondLst>
                                    <p:cond delay="0"/>
                                  </p:stCondLst>
                                  <p:childTnLst>
                                    <p:set>
                                      <p:cBhvr>
                                        <p:cTn id="35" dur="1" fill="hold">
                                          <p:stCondLst>
                                            <p:cond delay="0"/>
                                          </p:stCondLst>
                                        </p:cTn>
                                        <p:tgtEl>
                                          <p:spTgt spid="242"/>
                                        </p:tgtEl>
                                        <p:attrNameLst>
                                          <p:attrName>style.visibility</p:attrName>
                                        </p:attrNameLst>
                                      </p:cBhvr>
                                      <p:to>
                                        <p:strVal val="visible"/>
                                      </p:to>
                                    </p:set>
                                    <p:animEffect transition="in" filter="strips(downLeft)">
                                      <p:cBhvr>
                                        <p:cTn id="36" dur="2000"/>
                                        <p:tgtEl>
                                          <p:spTgt spid="242"/>
                                        </p:tgtEl>
                                      </p:cBhvr>
                                    </p:animEffect>
                                  </p:childTnLst>
                                </p:cTn>
                              </p:par>
                            </p:childTnLst>
                          </p:cTn>
                        </p:par>
                        <p:par>
                          <p:cTn id="37" fill="hold">
                            <p:stCondLst>
                              <p:cond delay="5500"/>
                            </p:stCondLst>
                            <p:childTnLst>
                              <p:par>
                                <p:cTn id="38" presetID="10" presetClass="entr" presetSubtype="0" fill="hold" nodeType="afterEffect">
                                  <p:stCondLst>
                                    <p:cond delay="0"/>
                                  </p:stCondLst>
                                  <p:childTnLst>
                                    <p:set>
                                      <p:cBhvr>
                                        <p:cTn id="39" dur="1" fill="hold">
                                          <p:stCondLst>
                                            <p:cond delay="0"/>
                                          </p:stCondLst>
                                        </p:cTn>
                                        <p:tgtEl>
                                          <p:spTgt spid="262"/>
                                        </p:tgtEl>
                                        <p:attrNameLst>
                                          <p:attrName>style.visibility</p:attrName>
                                        </p:attrNameLst>
                                      </p:cBhvr>
                                      <p:to>
                                        <p:strVal val="visible"/>
                                      </p:to>
                                    </p:set>
                                    <p:animEffect transition="in" filter="fade">
                                      <p:cBhvr>
                                        <p:cTn id="40" dur="500"/>
                                        <p:tgtEl>
                                          <p:spTgt spid="262"/>
                                        </p:tgtEl>
                                      </p:cBhvr>
                                    </p:animEffect>
                                  </p:childTnLst>
                                </p:cTn>
                              </p:par>
                              <p:par>
                                <p:cTn id="41" presetID="10"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childTnLst>
                                </p:cTn>
                              </p:par>
                            </p:childTnLst>
                          </p:cTn>
                        </p:par>
                        <p:par>
                          <p:cTn id="44" fill="hold">
                            <p:stCondLst>
                              <p:cond delay="6000"/>
                            </p:stCondLst>
                            <p:childTnLst>
                              <p:par>
                                <p:cTn id="45" presetID="16" presetClass="entr" presetSubtype="37" fill="hold" grpId="0" nodeType="afterEffect">
                                  <p:stCondLst>
                                    <p:cond delay="0"/>
                                  </p:stCondLst>
                                  <p:childTnLst>
                                    <p:set>
                                      <p:cBhvr>
                                        <p:cTn id="46" dur="1" fill="hold">
                                          <p:stCondLst>
                                            <p:cond delay="0"/>
                                          </p:stCondLst>
                                        </p:cTn>
                                        <p:tgtEl>
                                          <p:spTgt spid="226"/>
                                        </p:tgtEl>
                                        <p:attrNameLst>
                                          <p:attrName>style.visibility</p:attrName>
                                        </p:attrNameLst>
                                      </p:cBhvr>
                                      <p:to>
                                        <p:strVal val="visible"/>
                                      </p:to>
                                    </p:set>
                                    <p:animEffect transition="in" filter="barn(outVertical)">
                                      <p:cBhvr>
                                        <p:cTn id="47" dur="500"/>
                                        <p:tgtEl>
                                          <p:spTgt spid="226"/>
                                        </p:tgtEl>
                                      </p:cBhvr>
                                    </p:animEffect>
                                  </p:childTnLst>
                                </p:cTn>
                              </p:par>
                              <p:par>
                                <p:cTn id="48" presetID="16" presetClass="entr" presetSubtype="37" fill="hold" grpId="0" nodeType="withEffect">
                                  <p:stCondLst>
                                    <p:cond delay="0"/>
                                  </p:stCondLst>
                                  <p:childTnLst>
                                    <p:set>
                                      <p:cBhvr>
                                        <p:cTn id="49" dur="1" fill="hold">
                                          <p:stCondLst>
                                            <p:cond delay="0"/>
                                          </p:stCondLst>
                                        </p:cTn>
                                        <p:tgtEl>
                                          <p:spTgt spid="231"/>
                                        </p:tgtEl>
                                        <p:attrNameLst>
                                          <p:attrName>style.visibility</p:attrName>
                                        </p:attrNameLst>
                                      </p:cBhvr>
                                      <p:to>
                                        <p:strVal val="visible"/>
                                      </p:to>
                                    </p:set>
                                    <p:animEffect transition="in" filter="barn(outVertical)">
                                      <p:cBhvr>
                                        <p:cTn id="50" dur="500"/>
                                        <p:tgtEl>
                                          <p:spTgt spid="231"/>
                                        </p:tgtEl>
                                      </p:cBhvr>
                                    </p:animEffect>
                                  </p:childTnLst>
                                </p:cTn>
                              </p:par>
                              <p:par>
                                <p:cTn id="51" presetID="16" presetClass="entr" presetSubtype="37" fill="hold" grpId="0" nodeType="withEffect">
                                  <p:stCondLst>
                                    <p:cond delay="0"/>
                                  </p:stCondLst>
                                  <p:childTnLst>
                                    <p:set>
                                      <p:cBhvr>
                                        <p:cTn id="52" dur="1" fill="hold">
                                          <p:stCondLst>
                                            <p:cond delay="0"/>
                                          </p:stCondLst>
                                        </p:cTn>
                                        <p:tgtEl>
                                          <p:spTgt spid="225"/>
                                        </p:tgtEl>
                                        <p:attrNameLst>
                                          <p:attrName>style.visibility</p:attrName>
                                        </p:attrNameLst>
                                      </p:cBhvr>
                                      <p:to>
                                        <p:strVal val="visible"/>
                                      </p:to>
                                    </p:set>
                                    <p:animEffect transition="in" filter="barn(outVertical)">
                                      <p:cBhvr>
                                        <p:cTn id="53" dur="500"/>
                                        <p:tgtEl>
                                          <p:spTgt spid="225"/>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31" grpId="0" animBg="1"/>
      <p:bldP spid="226" grpId="0" animBg="1"/>
      <p:bldP spid="5" grpId="0"/>
      <p:bldP spid="105" grpId="0" animBg="1"/>
      <p:bldP spid="106" grpId="0" animBg="1"/>
      <p:bldP spid="190" grpId="0"/>
      <p:bldP spid="199" grpId="0" animBg="1"/>
      <p:bldP spid="24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p:cNvSpPr/>
          <p:nvPr/>
        </p:nvSpPr>
        <p:spPr>
          <a:xfrm>
            <a:off x="0" y="2045936"/>
            <a:ext cx="12192000" cy="4538685"/>
          </a:xfrm>
          <a:prstGeom prst="rect">
            <a:avLst/>
          </a:prstGeom>
          <a:solidFill>
            <a:srgbClr val="3370E4">
              <a:alpha val="26000"/>
            </a:srgbClr>
          </a:solidFill>
          <a:ln>
            <a:noFill/>
          </a:ln>
        </p:spPr>
        <p:style>
          <a:lnRef idx="1">
            <a:schemeClr val="accent1"/>
          </a:lnRef>
          <a:fillRef idx="3">
            <a:schemeClr val="accent1"/>
          </a:fillRef>
          <a:effectRef idx="2">
            <a:schemeClr val="accent1"/>
          </a:effectRef>
          <a:fontRef idx="minor">
            <a:schemeClr val="lt1"/>
          </a:fontRef>
        </p:style>
        <p:txBody>
          <a:bodyPr lIns="91430" tIns="45718" rIns="91430" bIns="45718" rtlCol="0" anchor="ctr"/>
          <a:lstStyle/>
          <a:p>
            <a:pPr algn="ctr" defTabSz="914286"/>
            <a:endParaRPr lang="en-US" dirty="0">
              <a:solidFill>
                <a:prstClr val="white"/>
              </a:solidFill>
            </a:endParaRPr>
          </a:p>
        </p:txBody>
      </p:sp>
      <p:grpSp>
        <p:nvGrpSpPr>
          <p:cNvPr id="217" name="Group 216"/>
          <p:cNvGrpSpPr/>
          <p:nvPr/>
        </p:nvGrpSpPr>
        <p:grpSpPr>
          <a:xfrm>
            <a:off x="2843929" y="3681671"/>
            <a:ext cx="1797491" cy="1118956"/>
            <a:chOff x="3225787" y="3681669"/>
            <a:chExt cx="1415633" cy="1118956"/>
          </a:xfrm>
        </p:grpSpPr>
        <p:cxnSp>
          <p:nvCxnSpPr>
            <p:cNvPr id="182" name="Straight Connector 181"/>
            <p:cNvCxnSpPr/>
            <p:nvPr/>
          </p:nvCxnSpPr>
          <p:spPr>
            <a:xfrm>
              <a:off x="3225787" y="3681669"/>
              <a:ext cx="1415633" cy="0"/>
            </a:xfrm>
            <a:prstGeom prst="line">
              <a:avLst/>
            </a:prstGeom>
            <a:solidFill>
              <a:srgbClr val="0183B7"/>
            </a:solidFill>
            <a:ln w="28575" cap="flat" cmpd="sng" algn="ctr">
              <a:solidFill>
                <a:srgbClr val="414141"/>
              </a:solidFill>
              <a:prstDash val="solid"/>
              <a:round/>
              <a:headEnd type="none" w="med" len="med"/>
              <a:tailEnd type="none" w="med" len="med"/>
            </a:ln>
            <a:effectLst/>
          </p:spPr>
        </p:cxnSp>
        <p:cxnSp>
          <p:nvCxnSpPr>
            <p:cNvPr id="178" name="Straight Connector 177"/>
            <p:cNvCxnSpPr/>
            <p:nvPr/>
          </p:nvCxnSpPr>
          <p:spPr>
            <a:xfrm>
              <a:off x="4634567" y="3682427"/>
              <a:ext cx="0" cy="1118198"/>
            </a:xfrm>
            <a:prstGeom prst="line">
              <a:avLst/>
            </a:prstGeom>
            <a:solidFill>
              <a:srgbClr val="0183B7"/>
            </a:solidFill>
            <a:ln w="28575" cap="flat" cmpd="sng" algn="ctr">
              <a:solidFill>
                <a:srgbClr val="414141"/>
              </a:solidFill>
              <a:prstDash val="solid"/>
              <a:round/>
              <a:headEnd type="none" w="med" len="med"/>
              <a:tailEnd type="none" w="med" len="med"/>
            </a:ln>
            <a:effectLst/>
          </p:spPr>
        </p:cxnSp>
      </p:grpSp>
      <p:grpSp>
        <p:nvGrpSpPr>
          <p:cNvPr id="218" name="Group 217"/>
          <p:cNvGrpSpPr/>
          <p:nvPr/>
        </p:nvGrpSpPr>
        <p:grpSpPr>
          <a:xfrm>
            <a:off x="2924177" y="3869682"/>
            <a:ext cx="985047" cy="418049"/>
            <a:chOff x="3313012" y="3869676"/>
            <a:chExt cx="596205" cy="418049"/>
          </a:xfrm>
        </p:grpSpPr>
        <p:cxnSp>
          <p:nvCxnSpPr>
            <p:cNvPr id="176" name="Straight Connector 175"/>
            <p:cNvCxnSpPr/>
            <p:nvPr/>
          </p:nvCxnSpPr>
          <p:spPr>
            <a:xfrm>
              <a:off x="3899060" y="3869676"/>
              <a:ext cx="0" cy="418049"/>
            </a:xfrm>
            <a:prstGeom prst="line">
              <a:avLst/>
            </a:prstGeom>
            <a:solidFill>
              <a:srgbClr val="0183B7"/>
            </a:solidFill>
            <a:ln w="28575" cap="flat" cmpd="sng" algn="ctr">
              <a:solidFill>
                <a:srgbClr val="414141"/>
              </a:solidFill>
              <a:prstDash val="solid"/>
              <a:round/>
              <a:headEnd type="none" w="med" len="med"/>
              <a:tailEnd type="none" w="med" len="med"/>
            </a:ln>
            <a:effectLst/>
          </p:spPr>
        </p:cxnSp>
        <p:cxnSp>
          <p:nvCxnSpPr>
            <p:cNvPr id="180" name="Straight Connector 179"/>
            <p:cNvCxnSpPr/>
            <p:nvPr/>
          </p:nvCxnSpPr>
          <p:spPr>
            <a:xfrm>
              <a:off x="3313012" y="3869676"/>
              <a:ext cx="596205" cy="0"/>
            </a:xfrm>
            <a:prstGeom prst="line">
              <a:avLst/>
            </a:prstGeom>
            <a:solidFill>
              <a:srgbClr val="0183B7"/>
            </a:solidFill>
            <a:ln w="28575" cap="flat" cmpd="sng" algn="ctr">
              <a:solidFill>
                <a:srgbClr val="414141"/>
              </a:solidFill>
              <a:prstDash val="solid"/>
              <a:round/>
              <a:headEnd type="none" w="med" len="med"/>
              <a:tailEnd type="none" w="med" len="med"/>
            </a:ln>
            <a:effectLst/>
          </p:spPr>
        </p:cxnSp>
      </p:grpSp>
      <p:sp>
        <p:nvSpPr>
          <p:cNvPr id="2" name="Title 1"/>
          <p:cNvSpPr>
            <a:spLocks noGrp="1"/>
          </p:cNvSpPr>
          <p:nvPr>
            <p:ph type="title"/>
          </p:nvPr>
        </p:nvSpPr>
        <p:spPr/>
        <p:txBody>
          <a:bodyPr>
            <a:normAutofit fontScale="90000"/>
          </a:bodyPr>
          <a:lstStyle/>
          <a:p>
            <a:r>
              <a:rPr lang="en-US" dirty="0"/>
              <a:t/>
            </a:r>
            <a:br>
              <a:rPr lang="en-US" dirty="0"/>
            </a:br>
            <a:r>
              <a:rPr lang="en-US" sz="3100" dirty="0"/>
              <a:t>Cloud Provider Phase 1: </a:t>
            </a:r>
            <a:r>
              <a:rPr lang="en-US" sz="2400" dirty="0"/>
              <a:t/>
            </a:r>
            <a:br>
              <a:rPr lang="en-US" sz="2400" dirty="0"/>
            </a:br>
            <a:r>
              <a:rPr lang="en-US" dirty="0"/>
              <a:t>Add Nexus 9000 to Existing Nexus 2000-7000 Fabric </a:t>
            </a:r>
          </a:p>
        </p:txBody>
      </p:sp>
      <p:sp>
        <p:nvSpPr>
          <p:cNvPr id="5" name="Rectangle 4"/>
          <p:cNvSpPr/>
          <p:nvPr/>
        </p:nvSpPr>
        <p:spPr>
          <a:xfrm>
            <a:off x="1332752" y="1147858"/>
            <a:ext cx="11344765" cy="400111"/>
          </a:xfrm>
          <a:prstGeom prst="rect">
            <a:avLst/>
          </a:prstGeom>
        </p:spPr>
        <p:txBody>
          <a:bodyPr wrap="square" lIns="91430" tIns="45718" rIns="91430" bIns="45718">
            <a:spAutoFit/>
          </a:bodyPr>
          <a:lstStyle/>
          <a:p>
            <a:pPr defTabSz="914286">
              <a:spcBef>
                <a:spcPts val="1067"/>
              </a:spcBef>
            </a:pPr>
            <a:r>
              <a:rPr lang="en-US" sz="2000" dirty="0">
                <a:solidFill>
                  <a:srgbClr val="2C2C2C"/>
                </a:solidFill>
              </a:rPr>
              <a:t>Deploy standalone Nexus 9000 into existing Nexus fabric to add network capacity.</a:t>
            </a:r>
          </a:p>
        </p:txBody>
      </p:sp>
      <p:pic>
        <p:nvPicPr>
          <p:cNvPr id="59" name="Picture 38" descr="C:\Users\rmuta\Desktop\Intercloud graphic.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0641" y="3235054"/>
            <a:ext cx="1609955" cy="100647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8" descr="C:\Users\rmuta\Desktop\Intercloud graphi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397" y="4067771"/>
            <a:ext cx="1436631" cy="89812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8" descr="C:\Users\rmuta\Desktop\Intercloud graphi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5023" y="4078703"/>
            <a:ext cx="1436631" cy="898124"/>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p:cNvSpPr/>
          <p:nvPr/>
        </p:nvSpPr>
        <p:spPr>
          <a:xfrm>
            <a:off x="128575" y="2146610"/>
            <a:ext cx="2279372" cy="1074119"/>
          </a:xfrm>
          <a:prstGeom prst="rect">
            <a:avLst/>
          </a:prstGeom>
          <a:noFill/>
        </p:spPr>
        <p:txBody>
          <a:bodyPr wrap="square" lIns="121885" tIns="60942" rIns="121885" bIns="60942">
            <a:spAutoFit/>
          </a:bodyPr>
          <a:lstStyle/>
          <a:p>
            <a:pPr defTabSz="684690">
              <a:lnSpc>
                <a:spcPct val="85000"/>
              </a:lnSpc>
              <a:spcBef>
                <a:spcPts val="800"/>
              </a:spcBef>
            </a:pPr>
            <a:r>
              <a:rPr lang="en-US" dirty="0">
                <a:solidFill>
                  <a:srgbClr val="00A3E0">
                    <a:lumMod val="75000"/>
                  </a:srgbClr>
                </a:solidFill>
                <a:latin typeface="CiscoSansTT ExtraLight"/>
              </a:rPr>
              <a:t>Existing </a:t>
            </a:r>
            <a:r>
              <a:rPr lang="en-US" sz="2400" dirty="0">
                <a:solidFill>
                  <a:srgbClr val="00A3E0">
                    <a:lumMod val="75000"/>
                  </a:srgbClr>
                </a:solidFill>
              </a:rPr>
              <a:t/>
            </a:r>
            <a:br>
              <a:rPr lang="en-US" sz="2400" dirty="0">
                <a:solidFill>
                  <a:srgbClr val="00A3E0">
                    <a:lumMod val="75000"/>
                  </a:srgbClr>
                </a:solidFill>
              </a:rPr>
            </a:br>
            <a:r>
              <a:rPr lang="en-US" sz="2400" dirty="0">
                <a:solidFill>
                  <a:srgbClr val="00A3E0">
                    <a:lumMod val="75000"/>
                  </a:srgbClr>
                </a:solidFill>
              </a:rPr>
              <a:t>Nexus </a:t>
            </a:r>
            <a:r>
              <a:rPr lang="en-US" sz="2400" dirty="0" err="1">
                <a:solidFill>
                  <a:srgbClr val="00A3E0">
                    <a:lumMod val="75000"/>
                  </a:srgbClr>
                </a:solidFill>
              </a:rPr>
              <a:t>2K-7K</a:t>
            </a:r>
            <a:r>
              <a:rPr lang="en-US" sz="2400" dirty="0">
                <a:solidFill>
                  <a:srgbClr val="00A3E0">
                    <a:lumMod val="75000"/>
                  </a:srgbClr>
                </a:solidFill>
              </a:rPr>
              <a:t> Fabric</a:t>
            </a:r>
          </a:p>
        </p:txBody>
      </p:sp>
      <p:cxnSp>
        <p:nvCxnSpPr>
          <p:cNvPr id="82" name="Straight Connector 81"/>
          <p:cNvCxnSpPr>
            <a:stCxn id="90" idx="2"/>
          </p:cNvCxnSpPr>
          <p:nvPr/>
        </p:nvCxnSpPr>
        <p:spPr bwMode="auto">
          <a:xfrm>
            <a:off x="1944749" y="4043497"/>
            <a:ext cx="0" cy="728272"/>
          </a:xfrm>
          <a:prstGeom prst="line">
            <a:avLst/>
          </a:prstGeom>
          <a:solidFill>
            <a:srgbClr val="0183B7"/>
          </a:solidFill>
          <a:ln w="28575" cap="flat" cmpd="sng" algn="ctr">
            <a:solidFill>
              <a:schemeClr val="tx1"/>
            </a:solidFill>
            <a:prstDash val="solid"/>
            <a:round/>
            <a:headEnd type="none" w="med" len="med"/>
            <a:tailEnd type="none" w="med" len="med"/>
          </a:ln>
          <a:effectLst/>
        </p:spPr>
      </p:cxnSp>
      <p:cxnSp>
        <p:nvCxnSpPr>
          <p:cNvPr id="83" name="Straight Connector 82"/>
          <p:cNvCxnSpPr/>
          <p:nvPr/>
        </p:nvCxnSpPr>
        <p:spPr bwMode="auto">
          <a:xfrm>
            <a:off x="1962623" y="4029043"/>
            <a:ext cx="616248" cy="742735"/>
          </a:xfrm>
          <a:prstGeom prst="line">
            <a:avLst/>
          </a:prstGeom>
          <a:solidFill>
            <a:srgbClr val="0183B7"/>
          </a:solidFill>
          <a:ln w="28575" cap="flat" cmpd="sng" algn="ctr">
            <a:solidFill>
              <a:schemeClr val="tx1"/>
            </a:solidFill>
            <a:prstDash val="solid"/>
            <a:round/>
            <a:headEnd type="none" w="med" len="med"/>
            <a:tailEnd type="none" w="med" len="med"/>
          </a:ln>
          <a:effectLst/>
        </p:spPr>
      </p:cxnSp>
      <p:cxnSp>
        <p:nvCxnSpPr>
          <p:cNvPr id="84" name="Straight Connector 83"/>
          <p:cNvCxnSpPr>
            <a:stCxn id="89" idx="2"/>
          </p:cNvCxnSpPr>
          <p:nvPr/>
        </p:nvCxnSpPr>
        <p:spPr bwMode="auto">
          <a:xfrm flipH="1">
            <a:off x="1918758" y="4053760"/>
            <a:ext cx="648575" cy="718017"/>
          </a:xfrm>
          <a:prstGeom prst="line">
            <a:avLst/>
          </a:prstGeom>
          <a:solidFill>
            <a:srgbClr val="0183B7"/>
          </a:solidFill>
          <a:ln w="28575" cap="flat" cmpd="sng" algn="ctr">
            <a:solidFill>
              <a:schemeClr val="tx1"/>
            </a:solidFill>
            <a:prstDash val="solid"/>
            <a:round/>
            <a:headEnd type="none" w="med" len="med"/>
            <a:tailEnd type="none" w="med" len="med"/>
          </a:ln>
          <a:effectLst/>
        </p:spPr>
      </p:cxnSp>
      <p:sp>
        <p:nvSpPr>
          <p:cNvPr id="85" name="Rectangle 15"/>
          <p:cNvSpPr>
            <a:spLocks noChangeArrowheads="1"/>
          </p:cNvSpPr>
          <p:nvPr/>
        </p:nvSpPr>
        <p:spPr bwMode="auto">
          <a:xfrm>
            <a:off x="2601651" y="4750685"/>
            <a:ext cx="645040" cy="103835"/>
          </a:xfrm>
          <a:custGeom>
            <a:avLst/>
            <a:gdLst>
              <a:gd name="connsiteX0" fmla="*/ 774170 w 774170"/>
              <a:gd name="connsiteY0" fmla="*/ 9153 h 833544"/>
              <a:gd name="connsiteX1" fmla="*/ 513766 w 774170"/>
              <a:gd name="connsiteY1" fmla="*/ 0 h 833544"/>
              <a:gd name="connsiteX2" fmla="*/ 0 w 774170"/>
              <a:gd name="connsiteY2" fmla="*/ 9153 h 833544"/>
              <a:gd name="connsiteX3" fmla="*/ 774170 w 774170"/>
              <a:gd name="connsiteY3" fmla="*/ 833544 h 833544"/>
              <a:gd name="connsiteX4" fmla="*/ 774170 w 774170"/>
              <a:gd name="connsiteY4" fmla="*/ 9153 h 833544"/>
              <a:gd name="connsiteX0" fmla="*/ 774170 w 774170"/>
              <a:gd name="connsiteY0" fmla="*/ 9153 h 833544"/>
              <a:gd name="connsiteX1" fmla="*/ 513766 w 774170"/>
              <a:gd name="connsiteY1" fmla="*/ 0 h 833544"/>
              <a:gd name="connsiteX2" fmla="*/ 0 w 774170"/>
              <a:gd name="connsiteY2" fmla="*/ 9153 h 833544"/>
              <a:gd name="connsiteX3" fmla="*/ 774170 w 774170"/>
              <a:gd name="connsiteY3" fmla="*/ 833544 h 833544"/>
              <a:gd name="connsiteX4" fmla="*/ 774170 w 774170"/>
              <a:gd name="connsiteY4" fmla="*/ 9153 h 833544"/>
              <a:gd name="connsiteX0" fmla="*/ 774170 w 774170"/>
              <a:gd name="connsiteY0" fmla="*/ 373113 h 1197504"/>
              <a:gd name="connsiteX1" fmla="*/ 482494 w 774170"/>
              <a:gd name="connsiteY1" fmla="*/ 0 h 1197504"/>
              <a:gd name="connsiteX2" fmla="*/ 0 w 774170"/>
              <a:gd name="connsiteY2" fmla="*/ 373113 h 1197504"/>
              <a:gd name="connsiteX3" fmla="*/ 774170 w 774170"/>
              <a:gd name="connsiteY3" fmla="*/ 1197504 h 1197504"/>
              <a:gd name="connsiteX4" fmla="*/ 774170 w 774170"/>
              <a:gd name="connsiteY4" fmla="*/ 373113 h 1197504"/>
              <a:gd name="connsiteX0" fmla="*/ 774170 w 774170"/>
              <a:gd name="connsiteY0" fmla="*/ 484 h 824875"/>
              <a:gd name="connsiteX1" fmla="*/ 476239 w 774170"/>
              <a:gd name="connsiteY1" fmla="*/ 0 h 824875"/>
              <a:gd name="connsiteX2" fmla="*/ 0 w 774170"/>
              <a:gd name="connsiteY2" fmla="*/ 484 h 824875"/>
              <a:gd name="connsiteX3" fmla="*/ 774170 w 774170"/>
              <a:gd name="connsiteY3" fmla="*/ 824875 h 824875"/>
              <a:gd name="connsiteX4" fmla="*/ 774170 w 774170"/>
              <a:gd name="connsiteY4" fmla="*/ 484 h 824875"/>
              <a:gd name="connsiteX0" fmla="*/ 770596 w 774170"/>
              <a:gd name="connsiteY0" fmla="*/ 494432 h 824875"/>
              <a:gd name="connsiteX1" fmla="*/ 476239 w 774170"/>
              <a:gd name="connsiteY1" fmla="*/ 0 h 824875"/>
              <a:gd name="connsiteX2" fmla="*/ 0 w 774170"/>
              <a:gd name="connsiteY2" fmla="*/ 484 h 824875"/>
              <a:gd name="connsiteX3" fmla="*/ 774170 w 774170"/>
              <a:gd name="connsiteY3" fmla="*/ 824875 h 824875"/>
              <a:gd name="connsiteX4" fmla="*/ 770596 w 774170"/>
              <a:gd name="connsiteY4" fmla="*/ 494432 h 824875"/>
              <a:gd name="connsiteX0" fmla="*/ 770596 w 770596"/>
              <a:gd name="connsiteY0" fmla="*/ 494432 h 494432"/>
              <a:gd name="connsiteX1" fmla="*/ 476239 w 770596"/>
              <a:gd name="connsiteY1" fmla="*/ 0 h 494432"/>
              <a:gd name="connsiteX2" fmla="*/ 0 w 770596"/>
              <a:gd name="connsiteY2" fmla="*/ 484 h 494432"/>
              <a:gd name="connsiteX3" fmla="*/ 770596 w 770596"/>
              <a:gd name="connsiteY3" fmla="*/ 494432 h 494432"/>
              <a:gd name="connsiteX0" fmla="*/ 770596 w 801646"/>
              <a:gd name="connsiteY0" fmla="*/ 494432 h 545391"/>
              <a:gd name="connsiteX1" fmla="*/ 476239 w 801646"/>
              <a:gd name="connsiteY1" fmla="*/ 0 h 545391"/>
              <a:gd name="connsiteX2" fmla="*/ 0 w 801646"/>
              <a:gd name="connsiteY2" fmla="*/ 484 h 545391"/>
              <a:gd name="connsiteX3" fmla="*/ 705869 w 801646"/>
              <a:gd name="connsiteY3" fmla="*/ 473725 h 545391"/>
              <a:gd name="connsiteX4" fmla="*/ 770596 w 801646"/>
              <a:gd name="connsiteY4" fmla="*/ 494432 h 545391"/>
              <a:gd name="connsiteX0" fmla="*/ 770596 w 801646"/>
              <a:gd name="connsiteY0" fmla="*/ 494432 h 545395"/>
              <a:gd name="connsiteX1" fmla="*/ 476239 w 801646"/>
              <a:gd name="connsiteY1" fmla="*/ 0 h 545395"/>
              <a:gd name="connsiteX2" fmla="*/ 0 w 801646"/>
              <a:gd name="connsiteY2" fmla="*/ 484 h 545395"/>
              <a:gd name="connsiteX3" fmla="*/ 705869 w 801646"/>
              <a:gd name="connsiteY3" fmla="*/ 473725 h 545395"/>
              <a:gd name="connsiteX4" fmla="*/ 770596 w 801646"/>
              <a:gd name="connsiteY4" fmla="*/ 494432 h 545395"/>
              <a:gd name="connsiteX0" fmla="*/ 770596 w 775221"/>
              <a:gd name="connsiteY0" fmla="*/ 494432 h 556152"/>
              <a:gd name="connsiteX1" fmla="*/ 476239 w 775221"/>
              <a:gd name="connsiteY1" fmla="*/ 0 h 556152"/>
              <a:gd name="connsiteX2" fmla="*/ 0 w 775221"/>
              <a:gd name="connsiteY2" fmla="*/ 484 h 556152"/>
              <a:gd name="connsiteX3" fmla="*/ 472366 w 775221"/>
              <a:gd name="connsiteY3" fmla="*/ 496834 h 556152"/>
              <a:gd name="connsiteX4" fmla="*/ 770596 w 775221"/>
              <a:gd name="connsiteY4" fmla="*/ 494432 h 556152"/>
              <a:gd name="connsiteX0" fmla="*/ 770596 w 775603"/>
              <a:gd name="connsiteY0" fmla="*/ 494432 h 533324"/>
              <a:gd name="connsiteX1" fmla="*/ 476239 w 775603"/>
              <a:gd name="connsiteY1" fmla="*/ 0 h 533324"/>
              <a:gd name="connsiteX2" fmla="*/ 0 w 775603"/>
              <a:gd name="connsiteY2" fmla="*/ 484 h 533324"/>
              <a:gd name="connsiteX3" fmla="*/ 472366 w 775603"/>
              <a:gd name="connsiteY3" fmla="*/ 496834 h 533324"/>
              <a:gd name="connsiteX4" fmla="*/ 770596 w 775603"/>
              <a:gd name="connsiteY4" fmla="*/ 494432 h 533324"/>
              <a:gd name="connsiteX0" fmla="*/ 770596 w 775603"/>
              <a:gd name="connsiteY0" fmla="*/ 494432 h 533320"/>
              <a:gd name="connsiteX1" fmla="*/ 476239 w 775603"/>
              <a:gd name="connsiteY1" fmla="*/ 0 h 533320"/>
              <a:gd name="connsiteX2" fmla="*/ 0 w 775603"/>
              <a:gd name="connsiteY2" fmla="*/ 484 h 533320"/>
              <a:gd name="connsiteX3" fmla="*/ 472366 w 775603"/>
              <a:gd name="connsiteY3" fmla="*/ 496834 h 533320"/>
              <a:gd name="connsiteX4" fmla="*/ 770596 w 775603"/>
              <a:gd name="connsiteY4" fmla="*/ 494432 h 533320"/>
              <a:gd name="connsiteX0" fmla="*/ 770596 w 770596"/>
              <a:gd name="connsiteY0" fmla="*/ 494432 h 504385"/>
              <a:gd name="connsiteX1" fmla="*/ 476239 w 770596"/>
              <a:gd name="connsiteY1" fmla="*/ 0 h 504385"/>
              <a:gd name="connsiteX2" fmla="*/ 0 w 770596"/>
              <a:gd name="connsiteY2" fmla="*/ 484 h 504385"/>
              <a:gd name="connsiteX3" fmla="*/ 472366 w 770596"/>
              <a:gd name="connsiteY3" fmla="*/ 496834 h 504385"/>
              <a:gd name="connsiteX4" fmla="*/ 770596 w 770596"/>
              <a:gd name="connsiteY4" fmla="*/ 494432 h 504385"/>
              <a:gd name="connsiteX0" fmla="*/ 770596 w 770596"/>
              <a:gd name="connsiteY0" fmla="*/ 494432 h 513046"/>
              <a:gd name="connsiteX1" fmla="*/ 476239 w 770596"/>
              <a:gd name="connsiteY1" fmla="*/ 0 h 513046"/>
              <a:gd name="connsiteX2" fmla="*/ 0 w 770596"/>
              <a:gd name="connsiteY2" fmla="*/ 484 h 513046"/>
              <a:gd name="connsiteX3" fmla="*/ 562908 w 770596"/>
              <a:gd name="connsiteY3" fmla="*/ 508388 h 513046"/>
              <a:gd name="connsiteX4" fmla="*/ 770596 w 770596"/>
              <a:gd name="connsiteY4" fmla="*/ 494432 h 513046"/>
              <a:gd name="connsiteX0" fmla="*/ 770596 w 770596"/>
              <a:gd name="connsiteY0" fmla="*/ 494432 h 513046"/>
              <a:gd name="connsiteX1" fmla="*/ 476239 w 770596"/>
              <a:gd name="connsiteY1" fmla="*/ 0 h 513046"/>
              <a:gd name="connsiteX2" fmla="*/ 0 w 770596"/>
              <a:gd name="connsiteY2" fmla="*/ 484 h 513046"/>
              <a:gd name="connsiteX3" fmla="*/ 562908 w 770596"/>
              <a:gd name="connsiteY3" fmla="*/ 508388 h 513046"/>
              <a:gd name="connsiteX4" fmla="*/ 770596 w 770596"/>
              <a:gd name="connsiteY4" fmla="*/ 494432 h 513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96" h="513046">
                <a:moveTo>
                  <a:pt x="770596" y="494432"/>
                </a:moveTo>
                <a:lnTo>
                  <a:pt x="476239" y="0"/>
                </a:lnTo>
                <a:lnTo>
                  <a:pt x="0" y="484"/>
                </a:lnTo>
                <a:cubicBezTo>
                  <a:pt x="38272" y="79438"/>
                  <a:pt x="361273" y="410418"/>
                  <a:pt x="562908" y="508388"/>
                </a:cubicBezTo>
                <a:cubicBezTo>
                  <a:pt x="710402" y="521387"/>
                  <a:pt x="769554" y="504061"/>
                  <a:pt x="770596" y="494432"/>
                </a:cubicBezTo>
                <a:close/>
              </a:path>
            </a:pathLst>
          </a:custGeom>
          <a:gradFill flip="none" rotWithShape="0">
            <a:gsLst>
              <a:gs pos="0">
                <a:srgbClr val="FFFFFF">
                  <a:alpha val="21000"/>
                </a:srgbClr>
              </a:gs>
              <a:gs pos="100000">
                <a:srgbClr val="FFFFFF">
                  <a:alpha val="0"/>
                </a:srgbClr>
              </a:gs>
            </a:gsLst>
            <a:path path="circle">
              <a:fillToRect l="100000" t="100000"/>
            </a:path>
            <a:tileRect r="-100000" b="-100000"/>
          </a:gradFill>
          <a:ln w="9525">
            <a:noFill/>
            <a:miter lim="800000"/>
            <a:headEnd/>
            <a:tailEnd/>
          </a:ln>
        </p:spPr>
        <p:txBody>
          <a:bodyPr vert="horz" wrap="square" lIns="91430" tIns="45718" rIns="91430" bIns="45718" numCol="1" anchor="t" anchorCtr="0" compatLnSpc="1">
            <a:prstTxWarp prst="textNoShape">
              <a:avLst/>
            </a:prstTxWarp>
          </a:bodyPr>
          <a:lstStyle/>
          <a:p>
            <a:pPr defTabSz="685182">
              <a:defRPr/>
            </a:pPr>
            <a:endParaRPr lang="en-US" sz="1100" kern="0" dirty="0">
              <a:solidFill>
                <a:srgbClr val="2C2C2C"/>
              </a:solidFill>
              <a:cs typeface="Arial"/>
            </a:endParaRPr>
          </a:p>
        </p:txBody>
      </p:sp>
      <p:sp>
        <p:nvSpPr>
          <p:cNvPr id="87" name="Freeform 26"/>
          <p:cNvSpPr>
            <a:spLocks/>
          </p:cNvSpPr>
          <p:nvPr/>
        </p:nvSpPr>
        <p:spPr bwMode="auto">
          <a:xfrm flipH="1">
            <a:off x="1494968" y="4748119"/>
            <a:ext cx="802005" cy="100543"/>
          </a:xfrm>
          <a:custGeom>
            <a:avLst/>
            <a:gdLst>
              <a:gd name="connsiteX0" fmla="*/ 11672 w 11672"/>
              <a:gd name="connsiteY0" fmla="*/ 13580 h 13580"/>
              <a:gd name="connsiteX1" fmla="*/ 2991 w 11672"/>
              <a:gd name="connsiteY1" fmla="*/ 13580 h 13580"/>
              <a:gd name="connsiteX2" fmla="*/ 0 w 11672"/>
              <a:gd name="connsiteY2" fmla="*/ 0 h 13580"/>
              <a:gd name="connsiteX3" fmla="*/ 9920 w 11672"/>
              <a:gd name="connsiteY3" fmla="*/ 3580 h 13580"/>
              <a:gd name="connsiteX4" fmla="*/ 11672 w 11672"/>
              <a:gd name="connsiteY4" fmla="*/ 13580 h 13580"/>
              <a:gd name="connsiteX0" fmla="*/ 11672 w 11672"/>
              <a:gd name="connsiteY0" fmla="*/ 13580 h 13580"/>
              <a:gd name="connsiteX1" fmla="*/ 2991 w 11672"/>
              <a:gd name="connsiteY1" fmla="*/ 13580 h 13580"/>
              <a:gd name="connsiteX2" fmla="*/ 0 w 11672"/>
              <a:gd name="connsiteY2" fmla="*/ 0 h 13580"/>
              <a:gd name="connsiteX3" fmla="*/ 7289 w 11672"/>
              <a:gd name="connsiteY3" fmla="*/ 163 h 13580"/>
              <a:gd name="connsiteX4" fmla="*/ 11672 w 11672"/>
              <a:gd name="connsiteY4" fmla="*/ 13580 h 13580"/>
              <a:gd name="connsiteX0" fmla="*/ 11806 w 11806"/>
              <a:gd name="connsiteY0" fmla="*/ 13417 h 13580"/>
              <a:gd name="connsiteX1" fmla="*/ 2991 w 11806"/>
              <a:gd name="connsiteY1" fmla="*/ 13580 h 13580"/>
              <a:gd name="connsiteX2" fmla="*/ 0 w 11806"/>
              <a:gd name="connsiteY2" fmla="*/ 0 h 13580"/>
              <a:gd name="connsiteX3" fmla="*/ 7289 w 11806"/>
              <a:gd name="connsiteY3" fmla="*/ 163 h 13580"/>
              <a:gd name="connsiteX4" fmla="*/ 11806 w 11806"/>
              <a:gd name="connsiteY4" fmla="*/ 13417 h 13580"/>
              <a:gd name="connsiteX0" fmla="*/ 11784 w 11784"/>
              <a:gd name="connsiteY0" fmla="*/ 13742 h 13742"/>
              <a:gd name="connsiteX1" fmla="*/ 2991 w 11784"/>
              <a:gd name="connsiteY1" fmla="*/ 13580 h 13742"/>
              <a:gd name="connsiteX2" fmla="*/ 0 w 11784"/>
              <a:gd name="connsiteY2" fmla="*/ 0 h 13742"/>
              <a:gd name="connsiteX3" fmla="*/ 7289 w 11784"/>
              <a:gd name="connsiteY3" fmla="*/ 163 h 13742"/>
              <a:gd name="connsiteX4" fmla="*/ 11784 w 11784"/>
              <a:gd name="connsiteY4" fmla="*/ 13742 h 13742"/>
              <a:gd name="connsiteX0" fmla="*/ 11784 w 11784"/>
              <a:gd name="connsiteY0" fmla="*/ 13742 h 13742"/>
              <a:gd name="connsiteX1" fmla="*/ 2924 w 11784"/>
              <a:gd name="connsiteY1" fmla="*/ 13580 h 13742"/>
              <a:gd name="connsiteX2" fmla="*/ 0 w 11784"/>
              <a:gd name="connsiteY2" fmla="*/ 0 h 13742"/>
              <a:gd name="connsiteX3" fmla="*/ 7289 w 11784"/>
              <a:gd name="connsiteY3" fmla="*/ 163 h 13742"/>
              <a:gd name="connsiteX4" fmla="*/ 11784 w 11784"/>
              <a:gd name="connsiteY4" fmla="*/ 13742 h 13742"/>
              <a:gd name="connsiteX0" fmla="*/ 11784 w 11784"/>
              <a:gd name="connsiteY0" fmla="*/ 13742 h 13743"/>
              <a:gd name="connsiteX1" fmla="*/ 2969 w 11784"/>
              <a:gd name="connsiteY1" fmla="*/ 13743 h 13743"/>
              <a:gd name="connsiteX2" fmla="*/ 0 w 11784"/>
              <a:gd name="connsiteY2" fmla="*/ 0 h 13743"/>
              <a:gd name="connsiteX3" fmla="*/ 7289 w 11784"/>
              <a:gd name="connsiteY3" fmla="*/ 163 h 13743"/>
              <a:gd name="connsiteX4" fmla="*/ 11784 w 11784"/>
              <a:gd name="connsiteY4" fmla="*/ 13742 h 13743"/>
              <a:gd name="connsiteX0" fmla="*/ 11784 w 11784"/>
              <a:gd name="connsiteY0" fmla="*/ 13742 h 13743"/>
              <a:gd name="connsiteX1" fmla="*/ 2969 w 11784"/>
              <a:gd name="connsiteY1" fmla="*/ 13743 h 13743"/>
              <a:gd name="connsiteX2" fmla="*/ 0 w 11784"/>
              <a:gd name="connsiteY2" fmla="*/ 0 h 13743"/>
              <a:gd name="connsiteX3" fmla="*/ 9117 w 11784"/>
              <a:gd name="connsiteY3" fmla="*/ 163 h 13743"/>
              <a:gd name="connsiteX4" fmla="*/ 11784 w 11784"/>
              <a:gd name="connsiteY4" fmla="*/ 13742 h 13743"/>
              <a:gd name="connsiteX0" fmla="*/ 8815 w 8815"/>
              <a:gd name="connsiteY0" fmla="*/ 13742 h 13743"/>
              <a:gd name="connsiteX1" fmla="*/ 0 w 8815"/>
              <a:gd name="connsiteY1" fmla="*/ 13743 h 13743"/>
              <a:gd name="connsiteX2" fmla="*/ 1311 w 8815"/>
              <a:gd name="connsiteY2" fmla="*/ 0 h 13743"/>
              <a:gd name="connsiteX3" fmla="*/ 6148 w 8815"/>
              <a:gd name="connsiteY3" fmla="*/ 163 h 13743"/>
              <a:gd name="connsiteX4" fmla="*/ 8815 w 8815"/>
              <a:gd name="connsiteY4" fmla="*/ 13742 h 13743"/>
              <a:gd name="connsiteX0" fmla="*/ 11244 w 11244"/>
              <a:gd name="connsiteY0" fmla="*/ 9999 h 10000"/>
              <a:gd name="connsiteX1" fmla="*/ 1244 w 11244"/>
              <a:gd name="connsiteY1" fmla="*/ 10000 h 10000"/>
              <a:gd name="connsiteX2" fmla="*/ 0 w 11244"/>
              <a:gd name="connsiteY2" fmla="*/ 0 h 10000"/>
              <a:gd name="connsiteX3" fmla="*/ 8218 w 11244"/>
              <a:gd name="connsiteY3" fmla="*/ 119 h 10000"/>
              <a:gd name="connsiteX4" fmla="*/ 11244 w 11244"/>
              <a:gd name="connsiteY4" fmla="*/ 9999 h 10000"/>
              <a:gd name="connsiteX0" fmla="*/ 26399 w 26399"/>
              <a:gd name="connsiteY0" fmla="*/ 9880 h 9881"/>
              <a:gd name="connsiteX1" fmla="*/ 16399 w 26399"/>
              <a:gd name="connsiteY1" fmla="*/ 9881 h 9881"/>
              <a:gd name="connsiteX2" fmla="*/ 0 w 26399"/>
              <a:gd name="connsiteY2" fmla="*/ 118 h 9881"/>
              <a:gd name="connsiteX3" fmla="*/ 23373 w 26399"/>
              <a:gd name="connsiteY3" fmla="*/ 0 h 9881"/>
              <a:gd name="connsiteX4" fmla="*/ 26399 w 26399"/>
              <a:gd name="connsiteY4" fmla="*/ 9880 h 9881"/>
              <a:gd name="connsiteX0" fmla="*/ 9972 w 9972"/>
              <a:gd name="connsiteY0" fmla="*/ 10000 h 10001"/>
              <a:gd name="connsiteX1" fmla="*/ 6184 w 9972"/>
              <a:gd name="connsiteY1" fmla="*/ 10001 h 10001"/>
              <a:gd name="connsiteX2" fmla="*/ 0 w 9972"/>
              <a:gd name="connsiteY2" fmla="*/ 0 h 10001"/>
              <a:gd name="connsiteX3" fmla="*/ 8826 w 9972"/>
              <a:gd name="connsiteY3" fmla="*/ 1 h 10001"/>
              <a:gd name="connsiteX4" fmla="*/ 9972 w 9972"/>
              <a:gd name="connsiteY4" fmla="*/ 10000 h 10001"/>
              <a:gd name="connsiteX0" fmla="*/ 11177 w 11177"/>
              <a:gd name="connsiteY0" fmla="*/ 9999 h 10000"/>
              <a:gd name="connsiteX1" fmla="*/ 0 w 11177"/>
              <a:gd name="connsiteY1" fmla="*/ 10000 h 10000"/>
              <a:gd name="connsiteX2" fmla="*/ 1177 w 11177"/>
              <a:gd name="connsiteY2" fmla="*/ 0 h 10000"/>
              <a:gd name="connsiteX3" fmla="*/ 10028 w 11177"/>
              <a:gd name="connsiteY3" fmla="*/ 1 h 10000"/>
              <a:gd name="connsiteX4" fmla="*/ 11177 w 11177"/>
              <a:gd name="connsiteY4" fmla="*/ 999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7" h="10000">
                <a:moveTo>
                  <a:pt x="11177" y="9999"/>
                </a:moveTo>
                <a:lnTo>
                  <a:pt x="0" y="10000"/>
                </a:lnTo>
                <a:lnTo>
                  <a:pt x="1177" y="0"/>
                </a:lnTo>
                <a:lnTo>
                  <a:pt x="10028" y="1"/>
                </a:lnTo>
                <a:lnTo>
                  <a:pt x="11177" y="9999"/>
                </a:lnTo>
                <a:close/>
              </a:path>
            </a:pathLst>
          </a:custGeom>
          <a:gradFill flip="none" rotWithShape="1">
            <a:gsLst>
              <a:gs pos="50000">
                <a:srgbClr val="A3A3A3"/>
              </a:gs>
              <a:gs pos="0">
                <a:srgbClr val="686763"/>
              </a:gs>
            </a:gsLst>
            <a:lin ang="19800000" scaled="0"/>
            <a:tileRect/>
          </a:gradFill>
          <a:ln w="9525">
            <a:noFill/>
            <a:round/>
            <a:headEnd/>
            <a:tailEnd/>
          </a:ln>
        </p:spPr>
        <p:txBody>
          <a:bodyPr vert="horz" wrap="square" lIns="91430" tIns="45718" rIns="91430" bIns="45718" numCol="1" anchor="t" anchorCtr="0" compatLnSpc="1">
            <a:prstTxWarp prst="textNoShape">
              <a:avLst/>
            </a:prstTxWarp>
          </a:bodyPr>
          <a:lstStyle/>
          <a:p>
            <a:pPr defTabSz="685182">
              <a:defRPr/>
            </a:pPr>
            <a:endParaRPr lang="en-US" sz="1100" kern="0" dirty="0">
              <a:solidFill>
                <a:srgbClr val="2C2C2C"/>
              </a:solidFill>
              <a:cs typeface="Arial"/>
            </a:endParaRPr>
          </a:p>
        </p:txBody>
      </p:sp>
      <p:pic>
        <p:nvPicPr>
          <p:cNvPr id="89" name="Picture 8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6063" y="2992719"/>
            <a:ext cx="402528" cy="1061036"/>
          </a:xfrm>
          <a:prstGeom prst="rect">
            <a:avLst/>
          </a:prstGeom>
        </p:spPr>
      </p:pic>
      <p:pic>
        <p:nvPicPr>
          <p:cNvPr id="90" name="Picture 8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3485" y="2982463"/>
            <a:ext cx="402528" cy="1061036"/>
          </a:xfrm>
          <a:prstGeom prst="rect">
            <a:avLst/>
          </a:prstGeom>
        </p:spPr>
      </p:pic>
      <p:cxnSp>
        <p:nvCxnSpPr>
          <p:cNvPr id="91" name="Straight Connector 90"/>
          <p:cNvCxnSpPr/>
          <p:nvPr/>
        </p:nvCxnSpPr>
        <p:spPr bwMode="auto">
          <a:xfrm flipH="1">
            <a:off x="2567325" y="4034320"/>
            <a:ext cx="3" cy="716365"/>
          </a:xfrm>
          <a:prstGeom prst="line">
            <a:avLst/>
          </a:prstGeom>
          <a:solidFill>
            <a:srgbClr val="0183B7"/>
          </a:solidFill>
          <a:ln w="28575" cap="flat" cmpd="sng" algn="ctr">
            <a:solidFill>
              <a:schemeClr val="tx1"/>
            </a:solidFill>
            <a:prstDash val="solid"/>
            <a:round/>
            <a:headEnd type="none" w="med" len="med"/>
            <a:tailEnd type="none" w="med" len="med"/>
          </a:ln>
          <a:effectLst/>
        </p:spPr>
      </p:cxnSp>
      <p:sp>
        <p:nvSpPr>
          <p:cNvPr id="92" name="Freeform 27"/>
          <p:cNvSpPr>
            <a:spLocks/>
          </p:cNvSpPr>
          <p:nvPr/>
        </p:nvSpPr>
        <p:spPr bwMode="auto">
          <a:xfrm>
            <a:off x="2347949" y="4748115"/>
            <a:ext cx="104195" cy="212524"/>
          </a:xfrm>
          <a:custGeom>
            <a:avLst/>
            <a:gdLst>
              <a:gd name="connsiteX0" fmla="*/ 10000 w 10075"/>
              <a:gd name="connsiteY0" fmla="*/ 10000 h 10000"/>
              <a:gd name="connsiteX1" fmla="*/ 0 w 10075"/>
              <a:gd name="connsiteY1" fmla="*/ 6231 h 10000"/>
              <a:gd name="connsiteX2" fmla="*/ 0 w 10075"/>
              <a:gd name="connsiteY2" fmla="*/ 0 h 10000"/>
              <a:gd name="connsiteX3" fmla="*/ 10075 w 10075"/>
              <a:gd name="connsiteY3" fmla="*/ 5101 h 10000"/>
              <a:gd name="connsiteX4" fmla="*/ 10000 w 10075"/>
              <a:gd name="connsiteY4" fmla="*/ 10000 h 10000"/>
              <a:gd name="connsiteX0" fmla="*/ 10000 w 10000"/>
              <a:gd name="connsiteY0" fmla="*/ 10000 h 10000"/>
              <a:gd name="connsiteX1" fmla="*/ 0 w 10000"/>
              <a:gd name="connsiteY1" fmla="*/ 6231 h 10000"/>
              <a:gd name="connsiteX2" fmla="*/ 0 w 10000"/>
              <a:gd name="connsiteY2" fmla="*/ 0 h 10000"/>
              <a:gd name="connsiteX3" fmla="*/ 9924 w 10000"/>
              <a:gd name="connsiteY3" fmla="*/ 5101 h 10000"/>
              <a:gd name="connsiteX4" fmla="*/ 10000 w 10000"/>
              <a:gd name="connsiteY4" fmla="*/ 10000 h 10000"/>
              <a:gd name="connsiteX0" fmla="*/ 10000 w 10000"/>
              <a:gd name="connsiteY0" fmla="*/ 6218 h 6218"/>
              <a:gd name="connsiteX1" fmla="*/ 0 w 10000"/>
              <a:gd name="connsiteY1" fmla="*/ 2449 h 6218"/>
              <a:gd name="connsiteX2" fmla="*/ 1961 w 10000"/>
              <a:gd name="connsiteY2" fmla="*/ 0 h 6218"/>
              <a:gd name="connsiteX3" fmla="*/ 9924 w 10000"/>
              <a:gd name="connsiteY3" fmla="*/ 1319 h 6218"/>
              <a:gd name="connsiteX4" fmla="*/ 10000 w 10000"/>
              <a:gd name="connsiteY4" fmla="*/ 6218 h 6218"/>
              <a:gd name="connsiteX0" fmla="*/ 10000 w 10000"/>
              <a:gd name="connsiteY0" fmla="*/ 14916 h 14916"/>
              <a:gd name="connsiteX1" fmla="*/ 0 w 10000"/>
              <a:gd name="connsiteY1" fmla="*/ 8855 h 14916"/>
              <a:gd name="connsiteX2" fmla="*/ 0 w 10000"/>
              <a:gd name="connsiteY2" fmla="*/ 0 h 14916"/>
              <a:gd name="connsiteX3" fmla="*/ 9924 w 10000"/>
              <a:gd name="connsiteY3" fmla="*/ 7037 h 14916"/>
              <a:gd name="connsiteX4" fmla="*/ 10000 w 10000"/>
              <a:gd name="connsiteY4" fmla="*/ 14916 h 14916"/>
              <a:gd name="connsiteX0" fmla="*/ 9925 w 9931"/>
              <a:gd name="connsiteY0" fmla="*/ 14916 h 14916"/>
              <a:gd name="connsiteX1" fmla="*/ 0 w 9931"/>
              <a:gd name="connsiteY1" fmla="*/ 8855 h 14916"/>
              <a:gd name="connsiteX2" fmla="*/ 0 w 9931"/>
              <a:gd name="connsiteY2" fmla="*/ 0 h 14916"/>
              <a:gd name="connsiteX3" fmla="*/ 9924 w 9931"/>
              <a:gd name="connsiteY3" fmla="*/ 7037 h 14916"/>
              <a:gd name="connsiteX4" fmla="*/ 9925 w 9931"/>
              <a:gd name="connsiteY4" fmla="*/ 14916 h 14916"/>
              <a:gd name="connsiteX0" fmla="*/ 9994 w 10000"/>
              <a:gd name="connsiteY0" fmla="*/ 10000 h 10000"/>
              <a:gd name="connsiteX1" fmla="*/ 532 w 10000"/>
              <a:gd name="connsiteY1" fmla="*/ 2027 h 10000"/>
              <a:gd name="connsiteX2" fmla="*/ 0 w 10000"/>
              <a:gd name="connsiteY2" fmla="*/ 0 h 10000"/>
              <a:gd name="connsiteX3" fmla="*/ 9993 w 10000"/>
              <a:gd name="connsiteY3" fmla="*/ 4718 h 10000"/>
              <a:gd name="connsiteX4" fmla="*/ 9994 w 10000"/>
              <a:gd name="connsiteY4" fmla="*/ 10000 h 10000"/>
              <a:gd name="connsiteX0" fmla="*/ 9994 w 10000"/>
              <a:gd name="connsiteY0" fmla="*/ 10000 h 10000"/>
              <a:gd name="connsiteX1" fmla="*/ 0 w 10000"/>
              <a:gd name="connsiteY1" fmla="*/ 4541 h 10000"/>
              <a:gd name="connsiteX2" fmla="*/ 0 w 10000"/>
              <a:gd name="connsiteY2" fmla="*/ 0 h 10000"/>
              <a:gd name="connsiteX3" fmla="*/ 9993 w 10000"/>
              <a:gd name="connsiteY3" fmla="*/ 4718 h 10000"/>
              <a:gd name="connsiteX4" fmla="*/ 9994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994" y="10000"/>
                </a:moveTo>
                <a:lnTo>
                  <a:pt x="0" y="4541"/>
                </a:lnTo>
                <a:lnTo>
                  <a:pt x="0" y="0"/>
                </a:lnTo>
                <a:lnTo>
                  <a:pt x="9993" y="4718"/>
                </a:lnTo>
                <a:cubicBezTo>
                  <a:pt x="10018" y="6479"/>
                  <a:pt x="9969" y="8239"/>
                  <a:pt x="9994" y="10000"/>
                </a:cubicBezTo>
                <a:close/>
              </a:path>
            </a:pathLst>
          </a:custGeom>
          <a:gradFill>
            <a:gsLst>
              <a:gs pos="50000">
                <a:srgbClr val="6A6964"/>
              </a:gs>
              <a:gs pos="0">
                <a:srgbClr val="5A5755"/>
              </a:gs>
            </a:gsLst>
            <a:lin ang="5400000" scaled="0"/>
          </a:gradFill>
          <a:ln w="9525">
            <a:noFill/>
            <a:round/>
            <a:headEnd/>
            <a:tailEnd/>
          </a:ln>
        </p:spPr>
        <p:txBody>
          <a:bodyPr vert="horz" wrap="square" lIns="91430" tIns="45718" rIns="91430" bIns="45718" numCol="1" anchor="t" anchorCtr="0" compatLnSpc="1">
            <a:prstTxWarp prst="textNoShape">
              <a:avLst/>
            </a:prstTxWarp>
          </a:bodyPr>
          <a:lstStyle/>
          <a:p>
            <a:pPr defTabSz="685182">
              <a:defRPr/>
            </a:pPr>
            <a:endParaRPr lang="en-US" sz="1100" kern="0" dirty="0">
              <a:solidFill>
                <a:srgbClr val="2C2C2C"/>
              </a:solidFill>
              <a:cs typeface="Arial"/>
            </a:endParaRPr>
          </a:p>
        </p:txBody>
      </p:sp>
      <p:sp>
        <p:nvSpPr>
          <p:cNvPr id="93" name="Freeform 26"/>
          <p:cNvSpPr>
            <a:spLocks/>
          </p:cNvSpPr>
          <p:nvPr/>
        </p:nvSpPr>
        <p:spPr bwMode="auto">
          <a:xfrm>
            <a:off x="2350797" y="4749168"/>
            <a:ext cx="900648" cy="101925"/>
          </a:xfrm>
          <a:custGeom>
            <a:avLst/>
            <a:gdLst>
              <a:gd name="connsiteX0" fmla="*/ 11672 w 11672"/>
              <a:gd name="connsiteY0" fmla="*/ 13580 h 13580"/>
              <a:gd name="connsiteX1" fmla="*/ 2991 w 11672"/>
              <a:gd name="connsiteY1" fmla="*/ 13580 h 13580"/>
              <a:gd name="connsiteX2" fmla="*/ 0 w 11672"/>
              <a:gd name="connsiteY2" fmla="*/ 0 h 13580"/>
              <a:gd name="connsiteX3" fmla="*/ 9920 w 11672"/>
              <a:gd name="connsiteY3" fmla="*/ 3580 h 13580"/>
              <a:gd name="connsiteX4" fmla="*/ 11672 w 11672"/>
              <a:gd name="connsiteY4" fmla="*/ 13580 h 13580"/>
              <a:gd name="connsiteX0" fmla="*/ 11672 w 11672"/>
              <a:gd name="connsiteY0" fmla="*/ 13580 h 13580"/>
              <a:gd name="connsiteX1" fmla="*/ 2991 w 11672"/>
              <a:gd name="connsiteY1" fmla="*/ 13580 h 13580"/>
              <a:gd name="connsiteX2" fmla="*/ 0 w 11672"/>
              <a:gd name="connsiteY2" fmla="*/ 0 h 13580"/>
              <a:gd name="connsiteX3" fmla="*/ 7289 w 11672"/>
              <a:gd name="connsiteY3" fmla="*/ 163 h 13580"/>
              <a:gd name="connsiteX4" fmla="*/ 11672 w 11672"/>
              <a:gd name="connsiteY4" fmla="*/ 13580 h 13580"/>
              <a:gd name="connsiteX0" fmla="*/ 11806 w 11806"/>
              <a:gd name="connsiteY0" fmla="*/ 13417 h 13580"/>
              <a:gd name="connsiteX1" fmla="*/ 2991 w 11806"/>
              <a:gd name="connsiteY1" fmla="*/ 13580 h 13580"/>
              <a:gd name="connsiteX2" fmla="*/ 0 w 11806"/>
              <a:gd name="connsiteY2" fmla="*/ 0 h 13580"/>
              <a:gd name="connsiteX3" fmla="*/ 7289 w 11806"/>
              <a:gd name="connsiteY3" fmla="*/ 163 h 13580"/>
              <a:gd name="connsiteX4" fmla="*/ 11806 w 11806"/>
              <a:gd name="connsiteY4" fmla="*/ 13417 h 13580"/>
              <a:gd name="connsiteX0" fmla="*/ 11784 w 11784"/>
              <a:gd name="connsiteY0" fmla="*/ 13742 h 13742"/>
              <a:gd name="connsiteX1" fmla="*/ 2991 w 11784"/>
              <a:gd name="connsiteY1" fmla="*/ 13580 h 13742"/>
              <a:gd name="connsiteX2" fmla="*/ 0 w 11784"/>
              <a:gd name="connsiteY2" fmla="*/ 0 h 13742"/>
              <a:gd name="connsiteX3" fmla="*/ 7289 w 11784"/>
              <a:gd name="connsiteY3" fmla="*/ 163 h 13742"/>
              <a:gd name="connsiteX4" fmla="*/ 11784 w 11784"/>
              <a:gd name="connsiteY4" fmla="*/ 13742 h 13742"/>
              <a:gd name="connsiteX0" fmla="*/ 11784 w 11784"/>
              <a:gd name="connsiteY0" fmla="*/ 13742 h 13742"/>
              <a:gd name="connsiteX1" fmla="*/ 2924 w 11784"/>
              <a:gd name="connsiteY1" fmla="*/ 13580 h 13742"/>
              <a:gd name="connsiteX2" fmla="*/ 0 w 11784"/>
              <a:gd name="connsiteY2" fmla="*/ 0 h 13742"/>
              <a:gd name="connsiteX3" fmla="*/ 7289 w 11784"/>
              <a:gd name="connsiteY3" fmla="*/ 163 h 13742"/>
              <a:gd name="connsiteX4" fmla="*/ 11784 w 11784"/>
              <a:gd name="connsiteY4" fmla="*/ 13742 h 13742"/>
              <a:gd name="connsiteX0" fmla="*/ 11784 w 11784"/>
              <a:gd name="connsiteY0" fmla="*/ 13742 h 13743"/>
              <a:gd name="connsiteX1" fmla="*/ 2969 w 11784"/>
              <a:gd name="connsiteY1" fmla="*/ 13743 h 13743"/>
              <a:gd name="connsiteX2" fmla="*/ 0 w 11784"/>
              <a:gd name="connsiteY2" fmla="*/ 0 h 13743"/>
              <a:gd name="connsiteX3" fmla="*/ 7289 w 11784"/>
              <a:gd name="connsiteY3" fmla="*/ 163 h 13743"/>
              <a:gd name="connsiteX4" fmla="*/ 11784 w 11784"/>
              <a:gd name="connsiteY4" fmla="*/ 13742 h 13743"/>
              <a:gd name="connsiteX0" fmla="*/ 11784 w 11784"/>
              <a:gd name="connsiteY0" fmla="*/ 13742 h 13743"/>
              <a:gd name="connsiteX1" fmla="*/ 2969 w 11784"/>
              <a:gd name="connsiteY1" fmla="*/ 13743 h 13743"/>
              <a:gd name="connsiteX2" fmla="*/ 0 w 11784"/>
              <a:gd name="connsiteY2" fmla="*/ 0 h 13743"/>
              <a:gd name="connsiteX3" fmla="*/ 9117 w 11784"/>
              <a:gd name="connsiteY3" fmla="*/ 163 h 13743"/>
              <a:gd name="connsiteX4" fmla="*/ 11784 w 11784"/>
              <a:gd name="connsiteY4" fmla="*/ 13742 h 13743"/>
              <a:gd name="connsiteX0" fmla="*/ 8815 w 8815"/>
              <a:gd name="connsiteY0" fmla="*/ 13742 h 13743"/>
              <a:gd name="connsiteX1" fmla="*/ 0 w 8815"/>
              <a:gd name="connsiteY1" fmla="*/ 13743 h 13743"/>
              <a:gd name="connsiteX2" fmla="*/ 1311 w 8815"/>
              <a:gd name="connsiteY2" fmla="*/ 0 h 13743"/>
              <a:gd name="connsiteX3" fmla="*/ 6148 w 8815"/>
              <a:gd name="connsiteY3" fmla="*/ 163 h 13743"/>
              <a:gd name="connsiteX4" fmla="*/ 8815 w 8815"/>
              <a:gd name="connsiteY4" fmla="*/ 13742 h 13743"/>
              <a:gd name="connsiteX0" fmla="*/ 11244 w 11244"/>
              <a:gd name="connsiteY0" fmla="*/ 9999 h 10000"/>
              <a:gd name="connsiteX1" fmla="*/ 1244 w 11244"/>
              <a:gd name="connsiteY1" fmla="*/ 10000 h 10000"/>
              <a:gd name="connsiteX2" fmla="*/ 0 w 11244"/>
              <a:gd name="connsiteY2" fmla="*/ 0 h 10000"/>
              <a:gd name="connsiteX3" fmla="*/ 8218 w 11244"/>
              <a:gd name="connsiteY3" fmla="*/ 119 h 10000"/>
              <a:gd name="connsiteX4" fmla="*/ 11244 w 11244"/>
              <a:gd name="connsiteY4" fmla="*/ 999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4" h="10000">
                <a:moveTo>
                  <a:pt x="11244" y="9999"/>
                </a:moveTo>
                <a:lnTo>
                  <a:pt x="1244" y="10000"/>
                </a:lnTo>
                <a:lnTo>
                  <a:pt x="0" y="0"/>
                </a:lnTo>
                <a:lnTo>
                  <a:pt x="8218" y="119"/>
                </a:lnTo>
                <a:lnTo>
                  <a:pt x="11244" y="9999"/>
                </a:lnTo>
                <a:close/>
              </a:path>
            </a:pathLst>
          </a:custGeom>
          <a:gradFill flip="none" rotWithShape="1">
            <a:gsLst>
              <a:gs pos="50000">
                <a:srgbClr val="A3A3A3"/>
              </a:gs>
              <a:gs pos="0">
                <a:srgbClr val="686763"/>
              </a:gs>
            </a:gsLst>
            <a:lin ang="19800000" scaled="0"/>
            <a:tileRect/>
          </a:gradFill>
          <a:ln w="9525">
            <a:noFill/>
            <a:round/>
            <a:headEnd/>
            <a:tailEnd/>
          </a:ln>
        </p:spPr>
        <p:txBody>
          <a:bodyPr vert="horz" wrap="square" lIns="91430" tIns="45718" rIns="91430" bIns="45718" numCol="1" anchor="t" anchorCtr="0" compatLnSpc="1">
            <a:prstTxWarp prst="textNoShape">
              <a:avLst/>
            </a:prstTxWarp>
          </a:bodyPr>
          <a:lstStyle/>
          <a:p>
            <a:pPr defTabSz="685182">
              <a:defRPr/>
            </a:pPr>
            <a:endParaRPr lang="en-US" sz="1100" kern="0" dirty="0">
              <a:solidFill>
                <a:srgbClr val="2C2C2C"/>
              </a:solidFill>
              <a:cs typeface="Arial"/>
            </a:endParaRPr>
          </a:p>
        </p:txBody>
      </p:sp>
      <p:sp>
        <p:nvSpPr>
          <p:cNvPr id="105" name="Chevron 104"/>
          <p:cNvSpPr/>
          <p:nvPr/>
        </p:nvSpPr>
        <p:spPr>
          <a:xfrm>
            <a:off x="1206189" y="1656685"/>
            <a:ext cx="142843" cy="249851"/>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defTabSz="914286"/>
            <a:endParaRPr lang="en-US" sz="1600" dirty="0">
              <a:solidFill>
                <a:srgbClr val="2C2C2C"/>
              </a:solidFill>
            </a:endParaRPr>
          </a:p>
        </p:txBody>
      </p:sp>
      <p:sp>
        <p:nvSpPr>
          <p:cNvPr id="106" name="Chevron 105"/>
          <p:cNvSpPr/>
          <p:nvPr/>
        </p:nvSpPr>
        <p:spPr>
          <a:xfrm>
            <a:off x="1053789" y="1656685"/>
            <a:ext cx="142843" cy="249851"/>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defTabSz="914286"/>
            <a:endParaRPr lang="en-US" sz="1600" dirty="0">
              <a:solidFill>
                <a:srgbClr val="2C2C2C"/>
              </a:solidFill>
            </a:endParaRPr>
          </a:p>
        </p:txBody>
      </p:sp>
      <p:grpSp>
        <p:nvGrpSpPr>
          <p:cNvPr id="109" name="Group 108"/>
          <p:cNvGrpSpPr/>
          <p:nvPr/>
        </p:nvGrpSpPr>
        <p:grpSpPr>
          <a:xfrm>
            <a:off x="2923345" y="5827671"/>
            <a:ext cx="617907" cy="340244"/>
            <a:chOff x="6767154" y="4631126"/>
            <a:chExt cx="546814" cy="301094"/>
          </a:xfrm>
        </p:grpSpPr>
        <p:pic>
          <p:nvPicPr>
            <p:cNvPr id="138" name="Picture 150" descr="ICON_VM_basic_label_Q308"/>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6767154" y="4631126"/>
              <a:ext cx="252330" cy="292883"/>
            </a:xfrm>
            <a:prstGeom prst="rect">
              <a:avLst/>
            </a:prstGeom>
            <a:noFill/>
            <a:ln>
              <a:noFill/>
            </a:ln>
          </p:spPr>
        </p:pic>
        <p:pic>
          <p:nvPicPr>
            <p:cNvPr id="139" name="Picture 150" descr="ICON_VM_basic_label_Q308"/>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7061638" y="4639337"/>
              <a:ext cx="252330" cy="292883"/>
            </a:xfrm>
            <a:prstGeom prst="rect">
              <a:avLst/>
            </a:prstGeom>
            <a:noFill/>
            <a:ln>
              <a:noFill/>
            </a:ln>
          </p:spPr>
        </p:pic>
      </p:grpSp>
      <p:cxnSp>
        <p:nvCxnSpPr>
          <p:cNvPr id="144" name="Straight Connector 143"/>
          <p:cNvCxnSpPr/>
          <p:nvPr/>
        </p:nvCxnSpPr>
        <p:spPr>
          <a:xfrm>
            <a:off x="1905595" y="4942144"/>
            <a:ext cx="0" cy="702328"/>
          </a:xfrm>
          <a:prstGeom prst="line">
            <a:avLst/>
          </a:prstGeom>
          <a:solidFill>
            <a:srgbClr val="0183B7"/>
          </a:solidFill>
          <a:ln w="28575" cap="flat" cmpd="sng" algn="ctr">
            <a:solidFill>
              <a:srgbClr val="414141"/>
            </a:solidFill>
            <a:prstDash val="solid"/>
            <a:round/>
            <a:headEnd type="none" w="med" len="med"/>
            <a:tailEnd type="none" w="med" len="med"/>
          </a:ln>
          <a:effectLst/>
        </p:spPr>
      </p:cxnSp>
      <p:cxnSp>
        <p:nvCxnSpPr>
          <p:cNvPr id="169" name="Straight Connector 168"/>
          <p:cNvCxnSpPr/>
          <p:nvPr/>
        </p:nvCxnSpPr>
        <p:spPr>
          <a:xfrm>
            <a:off x="2601571" y="4942150"/>
            <a:ext cx="0" cy="666751"/>
          </a:xfrm>
          <a:prstGeom prst="line">
            <a:avLst/>
          </a:prstGeom>
          <a:solidFill>
            <a:srgbClr val="0183B7"/>
          </a:solidFill>
          <a:ln w="28575" cap="flat" cmpd="sng" algn="ctr">
            <a:solidFill>
              <a:srgbClr val="414141"/>
            </a:solidFill>
            <a:prstDash val="solid"/>
            <a:round/>
            <a:headEnd type="none" w="med" len="med"/>
            <a:tailEnd type="none" w="med" len="med"/>
          </a:ln>
          <a:effectLst/>
        </p:spPr>
      </p:cxnSp>
      <p:pic>
        <p:nvPicPr>
          <p:cNvPr id="112" name="Picture 18" descr="\\MV-FS\Projects\Cisco\References\Brand Assets\Kubrick Icons\Device Icons\Device_file_server_3129_default_256.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308104" y="5558052"/>
            <a:ext cx="557128" cy="557128"/>
          </a:xfrm>
          <a:prstGeom prst="rect">
            <a:avLst/>
          </a:prstGeom>
          <a:noFill/>
        </p:spPr>
      </p:pic>
      <p:grpSp>
        <p:nvGrpSpPr>
          <p:cNvPr id="146" name="Group 157"/>
          <p:cNvGrpSpPr>
            <a:grpSpLocks noChangeAspect="1"/>
          </p:cNvGrpSpPr>
          <p:nvPr/>
        </p:nvGrpSpPr>
        <p:grpSpPr>
          <a:xfrm>
            <a:off x="1506647" y="5590999"/>
            <a:ext cx="740184" cy="459300"/>
            <a:chOff x="13636625" y="1373188"/>
            <a:chExt cx="1330325" cy="825500"/>
          </a:xfrm>
          <a:solidFill>
            <a:schemeClr val="tx1"/>
          </a:solidFill>
        </p:grpSpPr>
        <p:sp>
          <p:nvSpPr>
            <p:cNvPr id="147" name="Rectangle 17"/>
            <p:cNvSpPr>
              <a:spLocks noChangeArrowheads="1"/>
            </p:cNvSpPr>
            <p:nvPr/>
          </p:nvSpPr>
          <p:spPr bwMode="auto">
            <a:xfrm>
              <a:off x="13636625" y="1373188"/>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48" name="Rectangle 18"/>
            <p:cNvSpPr>
              <a:spLocks noChangeArrowheads="1"/>
            </p:cNvSpPr>
            <p:nvPr/>
          </p:nvSpPr>
          <p:spPr bwMode="auto">
            <a:xfrm>
              <a:off x="14100175" y="1373188"/>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49" name="Rectangle 19"/>
            <p:cNvSpPr>
              <a:spLocks noChangeArrowheads="1"/>
            </p:cNvSpPr>
            <p:nvPr/>
          </p:nvSpPr>
          <p:spPr bwMode="auto">
            <a:xfrm>
              <a:off x="14560550" y="1373188"/>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0" name="Rectangle 20"/>
            <p:cNvSpPr>
              <a:spLocks noChangeArrowheads="1"/>
            </p:cNvSpPr>
            <p:nvPr/>
          </p:nvSpPr>
          <p:spPr bwMode="auto">
            <a:xfrm>
              <a:off x="13868400" y="151923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1" name="Rectangle 21"/>
            <p:cNvSpPr>
              <a:spLocks noChangeArrowheads="1"/>
            </p:cNvSpPr>
            <p:nvPr/>
          </p:nvSpPr>
          <p:spPr bwMode="auto">
            <a:xfrm>
              <a:off x="14328775" y="151923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2" name="Rectangle 22"/>
            <p:cNvSpPr>
              <a:spLocks noChangeArrowheads="1"/>
            </p:cNvSpPr>
            <p:nvPr/>
          </p:nvSpPr>
          <p:spPr bwMode="auto">
            <a:xfrm>
              <a:off x="13636625" y="1519238"/>
              <a:ext cx="174625"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3" name="Rectangle 23"/>
            <p:cNvSpPr>
              <a:spLocks noChangeArrowheads="1"/>
            </p:cNvSpPr>
            <p:nvPr/>
          </p:nvSpPr>
          <p:spPr bwMode="auto">
            <a:xfrm>
              <a:off x="14792325" y="1519238"/>
              <a:ext cx="174625"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4" name="Rectangle 24"/>
            <p:cNvSpPr>
              <a:spLocks noChangeArrowheads="1"/>
            </p:cNvSpPr>
            <p:nvPr/>
          </p:nvSpPr>
          <p:spPr bwMode="auto">
            <a:xfrm>
              <a:off x="13636625" y="166528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5" name="Rectangle 25"/>
            <p:cNvSpPr>
              <a:spLocks noChangeArrowheads="1"/>
            </p:cNvSpPr>
            <p:nvPr/>
          </p:nvSpPr>
          <p:spPr bwMode="auto">
            <a:xfrm>
              <a:off x="14100175" y="166528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6" name="Rectangle 26"/>
            <p:cNvSpPr>
              <a:spLocks noChangeArrowheads="1"/>
            </p:cNvSpPr>
            <p:nvPr/>
          </p:nvSpPr>
          <p:spPr bwMode="auto">
            <a:xfrm>
              <a:off x="14560550" y="166528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7" name="Rectangle 27"/>
            <p:cNvSpPr>
              <a:spLocks noChangeArrowheads="1"/>
            </p:cNvSpPr>
            <p:nvPr/>
          </p:nvSpPr>
          <p:spPr bwMode="auto">
            <a:xfrm>
              <a:off x="13868400" y="181451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8" name="Rectangle 28"/>
            <p:cNvSpPr>
              <a:spLocks noChangeArrowheads="1"/>
            </p:cNvSpPr>
            <p:nvPr/>
          </p:nvSpPr>
          <p:spPr bwMode="auto">
            <a:xfrm>
              <a:off x="14328775" y="181451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9" name="Rectangle 29"/>
            <p:cNvSpPr>
              <a:spLocks noChangeArrowheads="1"/>
            </p:cNvSpPr>
            <p:nvPr/>
          </p:nvSpPr>
          <p:spPr bwMode="auto">
            <a:xfrm>
              <a:off x="13636625" y="1814513"/>
              <a:ext cx="174625"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60" name="Rectangle 30"/>
            <p:cNvSpPr>
              <a:spLocks noChangeArrowheads="1"/>
            </p:cNvSpPr>
            <p:nvPr/>
          </p:nvSpPr>
          <p:spPr bwMode="auto">
            <a:xfrm>
              <a:off x="14792325" y="1814513"/>
              <a:ext cx="174625"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61" name="Rectangle 31"/>
            <p:cNvSpPr>
              <a:spLocks noChangeArrowheads="1"/>
            </p:cNvSpPr>
            <p:nvPr/>
          </p:nvSpPr>
          <p:spPr bwMode="auto">
            <a:xfrm>
              <a:off x="13636625" y="196056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62" name="Rectangle 32"/>
            <p:cNvSpPr>
              <a:spLocks noChangeArrowheads="1"/>
            </p:cNvSpPr>
            <p:nvPr/>
          </p:nvSpPr>
          <p:spPr bwMode="auto">
            <a:xfrm>
              <a:off x="14100175" y="196056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63" name="Rectangle 33"/>
            <p:cNvSpPr>
              <a:spLocks noChangeArrowheads="1"/>
            </p:cNvSpPr>
            <p:nvPr/>
          </p:nvSpPr>
          <p:spPr bwMode="auto">
            <a:xfrm>
              <a:off x="14560550" y="196056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64" name="Rectangle 34"/>
            <p:cNvSpPr>
              <a:spLocks noChangeArrowheads="1"/>
            </p:cNvSpPr>
            <p:nvPr/>
          </p:nvSpPr>
          <p:spPr bwMode="auto">
            <a:xfrm>
              <a:off x="13868400" y="2106613"/>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65" name="Rectangle 35"/>
            <p:cNvSpPr>
              <a:spLocks noChangeArrowheads="1"/>
            </p:cNvSpPr>
            <p:nvPr/>
          </p:nvSpPr>
          <p:spPr bwMode="auto">
            <a:xfrm>
              <a:off x="14328775" y="2106613"/>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66" name="Rectangle 36"/>
            <p:cNvSpPr>
              <a:spLocks noChangeArrowheads="1"/>
            </p:cNvSpPr>
            <p:nvPr/>
          </p:nvSpPr>
          <p:spPr bwMode="auto">
            <a:xfrm>
              <a:off x="13636625" y="2106613"/>
              <a:ext cx="174625"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67" name="Rectangle 37"/>
            <p:cNvSpPr>
              <a:spLocks noChangeArrowheads="1"/>
            </p:cNvSpPr>
            <p:nvPr/>
          </p:nvSpPr>
          <p:spPr bwMode="auto">
            <a:xfrm>
              <a:off x="14792325" y="2106613"/>
              <a:ext cx="174625"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grpSp>
      <p:cxnSp>
        <p:nvCxnSpPr>
          <p:cNvPr id="172" name="Straight Connector 171"/>
          <p:cNvCxnSpPr/>
          <p:nvPr/>
        </p:nvCxnSpPr>
        <p:spPr>
          <a:xfrm>
            <a:off x="3120155" y="4942150"/>
            <a:ext cx="0" cy="666751"/>
          </a:xfrm>
          <a:prstGeom prst="line">
            <a:avLst/>
          </a:prstGeom>
          <a:solidFill>
            <a:srgbClr val="0183B7"/>
          </a:solidFill>
          <a:ln w="19050" cap="flat" cmpd="sng" algn="ctr">
            <a:solidFill>
              <a:srgbClr val="414141"/>
            </a:solidFill>
            <a:prstDash val="solid"/>
            <a:round/>
            <a:headEnd type="none" w="med" len="med"/>
            <a:tailEnd type="none" w="med" len="med"/>
          </a:ln>
          <a:effectLst/>
        </p:spPr>
      </p:cxnSp>
      <p:pic>
        <p:nvPicPr>
          <p:cNvPr id="173" name="Picture 18" descr="\\MV-FS\Projects\Cisco\References\Brand Assets\Kubrick Icons\Device Icons\Device_file_server_3129_default_256.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843929" y="5096051"/>
            <a:ext cx="557128" cy="557128"/>
          </a:xfrm>
          <a:prstGeom prst="rect">
            <a:avLst/>
          </a:prstGeom>
          <a:noFill/>
        </p:spPr>
      </p:pic>
      <p:sp>
        <p:nvSpPr>
          <p:cNvPr id="174" name="Rounded Rectangle 173"/>
          <p:cNvSpPr/>
          <p:nvPr/>
        </p:nvSpPr>
        <p:spPr>
          <a:xfrm>
            <a:off x="2748569" y="5270683"/>
            <a:ext cx="803471" cy="211452"/>
          </a:xfrm>
          <a:prstGeom prst="roundRect">
            <a:avLst/>
          </a:prstGeom>
          <a:gradFill flip="none" rotWithShape="1">
            <a:gsLst>
              <a:gs pos="833">
                <a:srgbClr val="3C86EC">
                  <a:lumMod val="46000"/>
                </a:srgbClr>
              </a:gs>
              <a:gs pos="100000">
                <a:srgbClr val="3C86EC"/>
              </a:gs>
              <a:gs pos="47000">
                <a:srgbClr val="3C86EC">
                  <a:lumMod val="81000"/>
                </a:srgbClr>
              </a:gs>
            </a:gsLst>
            <a:lin ang="16200000" scaled="1"/>
            <a:tileRect/>
          </a:gradFill>
          <a:ln w="25400" cap="flat" cmpd="sng" algn="ctr">
            <a:noFill/>
            <a:prstDash val="solid"/>
          </a:ln>
          <a:effectLst>
            <a:outerShdw blurRad="635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32475" tIns="94382" rIns="132475" bIns="94382" numCol="1" spcCol="1271" anchor="ctr" anchorCtr="0">
            <a:noAutofit/>
          </a:bodyPr>
          <a:lstStyle/>
          <a:p>
            <a:pPr algn="ctr" defTabSz="888630">
              <a:lnSpc>
                <a:spcPct val="90000"/>
              </a:lnSpc>
              <a:spcBef>
                <a:spcPct val="0"/>
              </a:spcBef>
              <a:spcAft>
                <a:spcPct val="35000"/>
              </a:spcAft>
            </a:pPr>
            <a:r>
              <a:rPr lang="en-US" sz="1200" dirty="0">
                <a:solidFill>
                  <a:srgbClr val="FFFFFF"/>
                </a:solidFill>
                <a:latin typeface="CiscoSans"/>
                <a:cs typeface="CiscoSans"/>
              </a:rPr>
              <a:t>N1Kv</a:t>
            </a:r>
          </a:p>
        </p:txBody>
      </p:sp>
      <p:pic>
        <p:nvPicPr>
          <p:cNvPr id="141" name="Picture 140" descr="0046 8 slo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02305" y="4691484"/>
            <a:ext cx="1053763" cy="1209829"/>
          </a:xfrm>
          <a:prstGeom prst="rect">
            <a:avLst/>
          </a:prstGeom>
        </p:spPr>
      </p:pic>
      <p:pic>
        <p:nvPicPr>
          <p:cNvPr id="86" name="Picture 8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50573" y="4848655"/>
            <a:ext cx="804567" cy="117240"/>
          </a:xfrm>
          <a:prstGeom prst="rect">
            <a:avLst/>
          </a:prstGeom>
          <a:effectLst>
            <a:outerShdw blurRad="50800" dist="38100" algn="l" rotWithShape="0">
              <a:prstClr val="black">
                <a:alpha val="10000"/>
              </a:prstClr>
            </a:outerShdw>
          </a:effectLst>
        </p:spPr>
      </p:pic>
      <p:pic>
        <p:nvPicPr>
          <p:cNvPr id="88" name="Picture 8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92411" y="4845153"/>
            <a:ext cx="804567" cy="117240"/>
          </a:xfrm>
          <a:prstGeom prst="rect">
            <a:avLst/>
          </a:prstGeom>
          <a:effectLst>
            <a:outerShdw blurRad="50800" dist="38100" algn="l" rotWithShape="0">
              <a:prstClr val="black">
                <a:alpha val="10000"/>
              </a:prstClr>
            </a:outerShdw>
          </a:effectLst>
        </p:spPr>
      </p:pic>
      <p:pic>
        <p:nvPicPr>
          <p:cNvPr id="191" name="Picture 190" descr="5037_tor1.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00081" y="3984754"/>
            <a:ext cx="930360" cy="683617"/>
          </a:xfrm>
          <a:prstGeom prst="rect">
            <a:avLst/>
          </a:prstGeom>
        </p:spPr>
      </p:pic>
      <p:sp>
        <p:nvSpPr>
          <p:cNvPr id="95" name="Chevron 94"/>
          <p:cNvSpPr/>
          <p:nvPr/>
        </p:nvSpPr>
        <p:spPr>
          <a:xfrm>
            <a:off x="1199093" y="1224273"/>
            <a:ext cx="142843" cy="249851"/>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defTabSz="914286"/>
            <a:endParaRPr lang="en-US" sz="1600" dirty="0">
              <a:solidFill>
                <a:srgbClr val="2C2C2C"/>
              </a:solidFill>
            </a:endParaRPr>
          </a:p>
        </p:txBody>
      </p:sp>
      <p:sp>
        <p:nvSpPr>
          <p:cNvPr id="99" name="Chevron 98"/>
          <p:cNvSpPr/>
          <p:nvPr/>
        </p:nvSpPr>
        <p:spPr>
          <a:xfrm>
            <a:off x="1046693" y="1224273"/>
            <a:ext cx="142843" cy="249851"/>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defTabSz="914286"/>
            <a:endParaRPr lang="en-US" sz="1600" dirty="0">
              <a:solidFill>
                <a:srgbClr val="2C2C2C"/>
              </a:solidFill>
            </a:endParaRPr>
          </a:p>
        </p:txBody>
      </p:sp>
      <p:sp>
        <p:nvSpPr>
          <p:cNvPr id="125" name="TextBox 124"/>
          <p:cNvSpPr txBox="1"/>
          <p:nvPr/>
        </p:nvSpPr>
        <p:spPr>
          <a:xfrm>
            <a:off x="3601382" y="4561312"/>
            <a:ext cx="1571031" cy="377669"/>
          </a:xfrm>
          <a:prstGeom prst="rect">
            <a:avLst/>
          </a:prstGeom>
          <a:noFill/>
        </p:spPr>
        <p:txBody>
          <a:bodyPr wrap="square" lIns="51428" tIns="25718" rIns="51428" bIns="25718" rtlCol="0">
            <a:spAutoFit/>
          </a:bodyPr>
          <a:lstStyle/>
          <a:p>
            <a:pPr defTabSz="513914">
              <a:lnSpc>
                <a:spcPct val="80000"/>
              </a:lnSpc>
              <a:defRPr/>
            </a:pPr>
            <a:r>
              <a:rPr lang="en-US" sz="1500" dirty="0">
                <a:solidFill>
                  <a:srgbClr val="2C2C2C"/>
                </a:solidFill>
              </a:rPr>
              <a:t>Nexus 9000</a:t>
            </a:r>
          </a:p>
          <a:p>
            <a:pPr defTabSz="513914">
              <a:lnSpc>
                <a:spcPct val="80000"/>
              </a:lnSpc>
              <a:defRPr/>
            </a:pPr>
            <a:endParaRPr lang="en-US" sz="1100" kern="0" dirty="0">
              <a:solidFill>
                <a:srgbClr val="2C2C2C"/>
              </a:solidFill>
              <a:latin typeface="CiscoSans"/>
              <a:cs typeface="CiscoSans"/>
            </a:endParaRPr>
          </a:p>
        </p:txBody>
      </p:sp>
      <p:sp>
        <p:nvSpPr>
          <p:cNvPr id="7" name="Rectangle 6"/>
          <p:cNvSpPr/>
          <p:nvPr/>
        </p:nvSpPr>
        <p:spPr>
          <a:xfrm>
            <a:off x="1346211" y="1580372"/>
            <a:ext cx="9172720" cy="384719"/>
          </a:xfrm>
          <a:prstGeom prst="rect">
            <a:avLst/>
          </a:prstGeom>
        </p:spPr>
        <p:txBody>
          <a:bodyPr wrap="square" lIns="91430" tIns="45718" rIns="91430" bIns="45718">
            <a:spAutoFit/>
          </a:bodyPr>
          <a:lstStyle/>
          <a:p>
            <a:pPr defTabSz="914286"/>
            <a:r>
              <a:rPr lang="en-US" dirty="0">
                <a:solidFill>
                  <a:srgbClr val="2C2C2C"/>
                </a:solidFill>
              </a:rPr>
              <a:t>Leverage existing APIs, cloud orchestration/automation tools</a:t>
            </a:r>
          </a:p>
        </p:txBody>
      </p:sp>
      <p:grpSp>
        <p:nvGrpSpPr>
          <p:cNvPr id="10" name="Group 9"/>
          <p:cNvGrpSpPr/>
          <p:nvPr/>
        </p:nvGrpSpPr>
        <p:grpSpPr>
          <a:xfrm>
            <a:off x="4747261" y="2045936"/>
            <a:ext cx="7847255" cy="4538685"/>
            <a:chOff x="4747254" y="2045936"/>
            <a:chExt cx="7847255" cy="4538685"/>
          </a:xfrm>
        </p:grpSpPr>
        <p:grpSp>
          <p:nvGrpSpPr>
            <p:cNvPr id="3" name="Group 2"/>
            <p:cNvGrpSpPr/>
            <p:nvPr/>
          </p:nvGrpSpPr>
          <p:grpSpPr>
            <a:xfrm>
              <a:off x="4747254" y="2045936"/>
              <a:ext cx="7847255" cy="4538685"/>
              <a:chOff x="4747254" y="2045936"/>
              <a:chExt cx="7847255" cy="4538685"/>
            </a:xfrm>
          </p:grpSpPr>
          <p:sp>
            <p:nvSpPr>
              <p:cNvPr id="101" name="Freeform 100"/>
              <p:cNvSpPr/>
              <p:nvPr/>
            </p:nvSpPr>
            <p:spPr>
              <a:xfrm>
                <a:off x="4747254" y="2045936"/>
                <a:ext cx="7847255" cy="4538685"/>
              </a:xfrm>
              <a:custGeom>
                <a:avLst/>
                <a:gdLst>
                  <a:gd name="connsiteX0" fmla="*/ 3461020 w 7847255"/>
                  <a:gd name="connsiteY0" fmla="*/ 0 h 4538685"/>
                  <a:gd name="connsiteX1" fmla="*/ 4343011 w 7847255"/>
                  <a:gd name="connsiteY1" fmla="*/ 0 h 4538685"/>
                  <a:gd name="connsiteX2" fmla="*/ 7435434 w 7847255"/>
                  <a:gd name="connsiteY2" fmla="*/ 0 h 4538685"/>
                  <a:gd name="connsiteX3" fmla="*/ 7847255 w 7847255"/>
                  <a:gd name="connsiteY3" fmla="*/ 0 h 4538685"/>
                  <a:gd name="connsiteX4" fmla="*/ 7435434 w 7847255"/>
                  <a:gd name="connsiteY4" fmla="*/ 540051 h 4538685"/>
                  <a:gd name="connsiteX5" fmla="*/ 7435434 w 7847255"/>
                  <a:gd name="connsiteY5" fmla="*/ 4538685 h 4538685"/>
                  <a:gd name="connsiteX6" fmla="*/ 4386235 w 7847255"/>
                  <a:gd name="connsiteY6" fmla="*/ 4538685 h 4538685"/>
                  <a:gd name="connsiteX7" fmla="*/ 4343011 w 7847255"/>
                  <a:gd name="connsiteY7" fmla="*/ 4538685 h 4538685"/>
                  <a:gd name="connsiteX8" fmla="*/ 0 w 7847255"/>
                  <a:gd name="connsiteY8" fmla="*/ 4538685 h 4538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47255" h="4538685">
                    <a:moveTo>
                      <a:pt x="3461020" y="0"/>
                    </a:moveTo>
                    <a:lnTo>
                      <a:pt x="4343011" y="0"/>
                    </a:lnTo>
                    <a:lnTo>
                      <a:pt x="7435434" y="0"/>
                    </a:lnTo>
                    <a:lnTo>
                      <a:pt x="7847255" y="0"/>
                    </a:lnTo>
                    <a:lnTo>
                      <a:pt x="7435434" y="540051"/>
                    </a:lnTo>
                    <a:lnTo>
                      <a:pt x="7435434" y="4538685"/>
                    </a:lnTo>
                    <a:lnTo>
                      <a:pt x="4386235" y="4538685"/>
                    </a:lnTo>
                    <a:lnTo>
                      <a:pt x="4343011" y="4538685"/>
                    </a:lnTo>
                    <a:lnTo>
                      <a:pt x="0" y="4538685"/>
                    </a:lnTo>
                    <a:close/>
                  </a:path>
                </a:pathLst>
              </a:custGeom>
              <a:gradFill flip="none" rotWithShape="1">
                <a:gsLst>
                  <a:gs pos="100000">
                    <a:schemeClr val="bg1">
                      <a:alpha val="22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286"/>
                <a:endParaRPr lang="en-US" sz="1700" dirty="0">
                  <a:solidFill>
                    <a:prstClr val="white"/>
                  </a:solidFill>
                </a:endParaRPr>
              </a:p>
            </p:txBody>
          </p:sp>
          <p:pic>
            <p:nvPicPr>
              <p:cNvPr id="96" name="Picture 95"/>
              <p:cNvPicPr>
                <a:picLocks noChangeAspect="1"/>
              </p:cNvPicPr>
              <p:nvPr/>
            </p:nvPicPr>
            <p:blipFill>
              <a:blip r:embed="rId10"/>
              <a:stretch>
                <a:fillRect/>
              </a:stretch>
            </p:blipFill>
            <p:spPr>
              <a:xfrm>
                <a:off x="8209139" y="2215411"/>
                <a:ext cx="1474209" cy="1105369"/>
              </a:xfrm>
              <a:prstGeom prst="rect">
                <a:avLst/>
              </a:prstGeom>
            </p:spPr>
          </p:pic>
          <p:pic>
            <p:nvPicPr>
              <p:cNvPr id="97" name="Picture 96"/>
              <p:cNvPicPr>
                <a:picLocks noChangeAspect="1"/>
              </p:cNvPicPr>
              <p:nvPr/>
            </p:nvPicPr>
            <p:blipFill>
              <a:blip r:embed="rId11"/>
              <a:stretch>
                <a:fillRect/>
              </a:stretch>
            </p:blipFill>
            <p:spPr>
              <a:xfrm>
                <a:off x="6803031" y="4414036"/>
                <a:ext cx="1867850" cy="540836"/>
              </a:xfrm>
              <a:prstGeom prst="rect">
                <a:avLst/>
              </a:prstGeom>
            </p:spPr>
          </p:pic>
          <p:pic>
            <p:nvPicPr>
              <p:cNvPr id="98" name="Picture 97"/>
              <p:cNvPicPr>
                <a:picLocks noChangeAspect="1"/>
              </p:cNvPicPr>
              <p:nvPr/>
            </p:nvPicPr>
            <p:blipFill>
              <a:blip r:embed="rId12"/>
              <a:stretch>
                <a:fillRect/>
              </a:stretch>
            </p:blipFill>
            <p:spPr>
              <a:xfrm>
                <a:off x="5947016" y="5304252"/>
                <a:ext cx="1341640" cy="1058279"/>
              </a:xfrm>
              <a:prstGeom prst="rect">
                <a:avLst/>
              </a:prstGeom>
            </p:spPr>
          </p:pic>
          <p:pic>
            <p:nvPicPr>
              <p:cNvPr id="1028" name="Picture 4" descr="http://mountainss.files.wordpress.com/2013/04/windows_azure.png"/>
              <p:cNvPicPr>
                <a:picLocks noChangeAspect="1" noChangeArrowheads="1"/>
              </p:cNvPicPr>
              <p:nvPr/>
            </p:nvPicPr>
            <p:blipFill rotWithShape="1">
              <a:blip r:embed="rId13">
                <a:extLst>
                  <a:ext uri="{28A0092B-C50C-407E-A947-70E740481C1C}">
                    <a14:useLocalDpi xmlns:a14="http://schemas.microsoft.com/office/drawing/2010/main" val="0"/>
                  </a:ext>
                </a:extLst>
              </a:blip>
              <a:srcRect b="74829"/>
              <a:stretch/>
            </p:blipFill>
            <p:spPr bwMode="auto">
              <a:xfrm>
                <a:off x="7637592" y="3515957"/>
                <a:ext cx="2778948" cy="45433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10085693" y="3596716"/>
              <a:ext cx="726297" cy="384717"/>
            </a:xfrm>
            <a:prstGeom prst="rect">
              <a:avLst/>
            </a:prstGeom>
            <a:noFill/>
          </p:spPr>
          <p:txBody>
            <a:bodyPr wrap="none" lIns="91414" tIns="45718" rIns="91414" bIns="45718" rtlCol="0">
              <a:spAutoFit/>
            </a:bodyPr>
            <a:lstStyle/>
            <a:p>
              <a:pPr defTabSz="914286"/>
              <a:r>
                <a:rPr lang="en-US" dirty="0">
                  <a:solidFill>
                    <a:srgbClr val="E7E6E6">
                      <a:lumMod val="10000"/>
                    </a:srgbClr>
                  </a:solidFill>
                  <a:latin typeface="Arial" panose="020B0604020202020204" pitchFamily="34" charset="0"/>
                  <a:cs typeface="Arial" panose="020B0604020202020204" pitchFamily="34" charset="0"/>
                </a:rPr>
                <a:t>Pack</a:t>
              </a:r>
            </a:p>
          </p:txBody>
        </p:sp>
      </p:grpSp>
      <p:grpSp>
        <p:nvGrpSpPr>
          <p:cNvPr id="4" name="Group 3"/>
          <p:cNvGrpSpPr/>
          <p:nvPr/>
        </p:nvGrpSpPr>
        <p:grpSpPr>
          <a:xfrm>
            <a:off x="5616513" y="2091660"/>
            <a:ext cx="7561125" cy="4299745"/>
            <a:chOff x="4656220" y="3320780"/>
            <a:chExt cx="7561122" cy="4299745"/>
          </a:xfrm>
        </p:grpSpPr>
        <p:grpSp>
          <p:nvGrpSpPr>
            <p:cNvPr id="107" name="Group 106"/>
            <p:cNvGrpSpPr/>
            <p:nvPr/>
          </p:nvGrpSpPr>
          <p:grpSpPr>
            <a:xfrm>
              <a:off x="4656220" y="3320780"/>
              <a:ext cx="7561122" cy="4299745"/>
              <a:chOff x="5670250" y="2078085"/>
              <a:chExt cx="7561122" cy="4299745"/>
            </a:xfrm>
          </p:grpSpPr>
          <p:sp>
            <p:nvSpPr>
              <p:cNvPr id="108" name="Rectangle 107"/>
              <p:cNvSpPr/>
              <p:nvPr/>
            </p:nvSpPr>
            <p:spPr>
              <a:xfrm>
                <a:off x="5670250" y="2283329"/>
                <a:ext cx="6186954" cy="617283"/>
              </a:xfrm>
              <a:prstGeom prst="rect">
                <a:avLst/>
              </a:prstGeom>
              <a:solidFill>
                <a:schemeClr val="accent1"/>
              </a:solidFill>
              <a:ln w="25400" cap="flat" cmpd="sng" algn="ctr">
                <a:noFill/>
                <a:prstDash val="solid"/>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937">
                  <a:lnSpc>
                    <a:spcPct val="90000"/>
                  </a:lnSpc>
                </a:pPr>
                <a:endParaRPr lang="en-US" sz="1500" dirty="0">
                  <a:solidFill>
                    <a:prstClr val="white"/>
                  </a:solidFill>
                </a:endParaRPr>
              </a:p>
            </p:txBody>
          </p:sp>
          <p:sp>
            <p:nvSpPr>
              <p:cNvPr id="110" name="Rectangle 109"/>
              <p:cNvSpPr/>
              <p:nvPr/>
            </p:nvSpPr>
            <p:spPr>
              <a:xfrm>
                <a:off x="5804725" y="2308798"/>
                <a:ext cx="3482162" cy="50283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4" tIns="45703" rIns="91404" bIns="45703" rtlCol="0" anchor="ctr"/>
              <a:lstStyle/>
              <a:p>
                <a:pPr defTabSz="608927"/>
                <a:r>
                  <a:rPr lang="en-US" sz="1600" dirty="0">
                    <a:solidFill>
                      <a:srgbClr val="FFFFFF"/>
                    </a:solidFill>
                  </a:rPr>
                  <a:t>What You Need:</a:t>
                </a:r>
              </a:p>
            </p:txBody>
          </p:sp>
          <p:sp>
            <p:nvSpPr>
              <p:cNvPr id="111" name="Rectangle 110"/>
              <p:cNvSpPr/>
              <p:nvPr/>
            </p:nvSpPr>
            <p:spPr>
              <a:xfrm>
                <a:off x="5670250" y="2820739"/>
                <a:ext cx="6190488" cy="3541792"/>
              </a:xfrm>
              <a:prstGeom prst="rect">
                <a:avLst/>
              </a:prstGeom>
              <a:blipFill dpi="0" rotWithShape="1">
                <a:blip r:embed="rId14">
                  <a:alphaModFix amt="23000"/>
                </a:blip>
                <a:srcRect/>
                <a:tile tx="0" ty="4191000" sx="100000" sy="100000" flip="none" algn="ctr"/>
              </a:blipFill>
              <a:ln w="25400" cap="flat" cmpd="sng" algn="ctr">
                <a:noFill/>
                <a:prstDash val="solid"/>
              </a:ln>
              <a:effectLst/>
            </p:spPr>
            <p:txBody>
              <a:bodyPr spcFirstLastPara="0" vert="horz" wrap="none" lIns="132441" tIns="94354" rIns="132441" bIns="94354" numCol="1" spcCol="1270" anchor="ctr" anchorCtr="0">
                <a:noAutofit/>
              </a:bodyPr>
              <a:lstStyle/>
              <a:p>
                <a:pPr algn="ctr" defTabSz="888252">
                  <a:lnSpc>
                    <a:spcPct val="90000"/>
                  </a:lnSpc>
                  <a:spcBef>
                    <a:spcPct val="0"/>
                  </a:spcBef>
                  <a:spcAft>
                    <a:spcPct val="35000"/>
                  </a:spcAft>
                </a:pPr>
                <a:endParaRPr lang="en-US" sz="2400" kern="0" dirty="0">
                  <a:solidFill>
                    <a:srgbClr val="FFFFFF"/>
                  </a:solidFill>
                  <a:latin typeface="Arial" panose="020B0604020202020204" pitchFamily="34" charset="0"/>
                  <a:cs typeface="Arial" panose="020B0604020202020204" pitchFamily="34" charset="0"/>
                </a:endParaRPr>
              </a:p>
            </p:txBody>
          </p:sp>
          <p:cxnSp>
            <p:nvCxnSpPr>
              <p:cNvPr id="113" name="Straight Connector 112"/>
              <p:cNvCxnSpPr/>
              <p:nvPr/>
            </p:nvCxnSpPr>
            <p:spPr>
              <a:xfrm>
                <a:off x="5679520" y="6377830"/>
                <a:ext cx="6186954"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4" name="Rectangle 113"/>
              <p:cNvSpPr/>
              <p:nvPr/>
            </p:nvSpPr>
            <p:spPr>
              <a:xfrm>
                <a:off x="5670250" y="2900613"/>
                <a:ext cx="6190488" cy="3449090"/>
              </a:xfrm>
              <a:prstGeom prst="rect">
                <a:avLst/>
              </a:prstGeom>
              <a:gradFill flip="none" rotWithShape="1">
                <a:gsLst>
                  <a:gs pos="0">
                    <a:schemeClr val="bg1"/>
                  </a:gs>
                  <a:gs pos="100000">
                    <a:srgbClr val="FFFFFF"/>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416" tIns="91416" rIns="91416" bIns="91416" rtlCol="0" anchor="t"/>
              <a:lstStyle/>
              <a:p>
                <a:pPr defTabSz="385652"/>
                <a:endParaRPr lang="en-US" sz="1100" dirty="0">
                  <a:solidFill>
                    <a:srgbClr val="2C2C2C"/>
                  </a:solidFill>
                  <a:latin typeface="CiscoSansTT ExtraLight"/>
                  <a:ea typeface="Arial" pitchFamily="-107" charset="0"/>
                  <a:cs typeface="Arial" pitchFamily="-107" charset="0"/>
                </a:endParaRPr>
              </a:p>
            </p:txBody>
          </p:sp>
          <p:sp>
            <p:nvSpPr>
              <p:cNvPr id="115" name="Rectangle 114"/>
              <p:cNvSpPr/>
              <p:nvPr/>
            </p:nvSpPr>
            <p:spPr>
              <a:xfrm>
                <a:off x="5670250" y="2900612"/>
                <a:ext cx="6190488" cy="280653"/>
              </a:xfrm>
              <a:prstGeom prst="rect">
                <a:avLst/>
              </a:prstGeom>
              <a:gradFill>
                <a:gsLst>
                  <a:gs pos="0">
                    <a:srgbClr val="000000">
                      <a:alpha val="26000"/>
                    </a:srgbClr>
                  </a:gs>
                  <a:gs pos="100000">
                    <a:srgbClr val="000000">
                      <a:alpha val="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defTabSz="913708"/>
                <a:endParaRPr lang="en-US" dirty="0">
                  <a:gradFill>
                    <a:gsLst>
                      <a:gs pos="0">
                        <a:srgbClr val="000000"/>
                      </a:gs>
                      <a:gs pos="100000">
                        <a:srgbClr val="000000">
                          <a:alpha val="0"/>
                        </a:srgbClr>
                      </a:gs>
                    </a:gsLst>
                    <a:lin ang="5400000" scaled="1"/>
                  </a:gradFill>
                  <a:latin typeface="Arial"/>
                </a:endParaRPr>
              </a:p>
            </p:txBody>
          </p:sp>
          <p:sp>
            <p:nvSpPr>
              <p:cNvPr id="123" name="TextBox 122"/>
              <p:cNvSpPr txBox="1"/>
              <p:nvPr/>
            </p:nvSpPr>
            <p:spPr>
              <a:xfrm>
                <a:off x="13046706" y="2078085"/>
                <a:ext cx="184666" cy="384721"/>
              </a:xfrm>
              <a:prstGeom prst="rect">
                <a:avLst/>
              </a:prstGeom>
              <a:noFill/>
            </p:spPr>
            <p:txBody>
              <a:bodyPr wrap="none" rtlCol="0">
                <a:spAutoFit/>
              </a:bodyPr>
              <a:lstStyle/>
              <a:p>
                <a:pPr defTabSz="914286"/>
                <a:endParaRPr lang="en-US" dirty="0">
                  <a:solidFill>
                    <a:srgbClr val="2C2C2C"/>
                  </a:solidFill>
                </a:endParaRPr>
              </a:p>
            </p:txBody>
          </p:sp>
        </p:grpSp>
        <p:sp>
          <p:nvSpPr>
            <p:cNvPr id="100" name="Rectangle 99"/>
            <p:cNvSpPr/>
            <p:nvPr/>
          </p:nvSpPr>
          <p:spPr>
            <a:xfrm>
              <a:off x="4799963" y="4287966"/>
              <a:ext cx="6239066" cy="830997"/>
            </a:xfrm>
            <a:prstGeom prst="rect">
              <a:avLst/>
            </a:prstGeom>
          </p:spPr>
          <p:txBody>
            <a:bodyPr wrap="square">
              <a:noAutofit/>
            </a:bodyPr>
            <a:lstStyle/>
            <a:p>
              <a:pPr defTabSz="914286"/>
              <a:r>
                <a:rPr lang="en-US" sz="1600" dirty="0">
                  <a:solidFill>
                    <a:srgbClr val="130F65">
                      <a:lumMod val="60000"/>
                      <a:lumOff val="40000"/>
                    </a:srgbClr>
                  </a:solidFill>
                </a:rPr>
                <a:t>Nexus 9000 Switches &amp; Bundles</a:t>
              </a:r>
            </a:p>
          </p:txBody>
        </p:sp>
        <p:cxnSp>
          <p:nvCxnSpPr>
            <p:cNvPr id="102" name="Straight Connector 101"/>
            <p:cNvCxnSpPr/>
            <p:nvPr/>
          </p:nvCxnSpPr>
          <p:spPr>
            <a:xfrm>
              <a:off x="4854051" y="4699793"/>
              <a:ext cx="5753936" cy="0"/>
            </a:xfrm>
            <a:prstGeom prst="line">
              <a:avLst/>
            </a:prstGeom>
            <a:ln w="28575" cap="rnd" cmpd="sng">
              <a:solidFill>
                <a:schemeClr val="accent4"/>
              </a:solidFill>
              <a:prstDash val="sysDot"/>
            </a:ln>
          </p:spPr>
          <p:style>
            <a:lnRef idx="1">
              <a:schemeClr val="accent1"/>
            </a:lnRef>
            <a:fillRef idx="0">
              <a:schemeClr val="accent1"/>
            </a:fillRef>
            <a:effectRef idx="0">
              <a:schemeClr val="accent1"/>
            </a:effectRef>
            <a:fontRef idx="minor">
              <a:schemeClr val="tx1"/>
            </a:fontRef>
          </p:style>
        </p:cxnSp>
        <p:pic>
          <p:nvPicPr>
            <p:cNvPr id="103" name="Picture 3" descr="C:\RaviFolders\Insiemi\Duranphotos\KO23267.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036905" y="5213007"/>
              <a:ext cx="3316474" cy="2247362"/>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099829" y="6146888"/>
              <a:ext cx="984071" cy="833318"/>
            </a:xfrm>
            <a:prstGeom prst="rect">
              <a:avLst/>
            </a:prstGeom>
            <a:effectLst>
              <a:outerShdw blurRad="698500" algn="ctr" rotWithShape="0">
                <a:prstClr val="black">
                  <a:alpha val="93000"/>
                </a:prstClr>
              </a:outerShdw>
            </a:effectLst>
          </p:spPr>
        </p:pic>
        <p:sp>
          <p:nvSpPr>
            <p:cNvPr id="124" name="Rectangle 123"/>
            <p:cNvSpPr/>
            <p:nvPr/>
          </p:nvSpPr>
          <p:spPr>
            <a:xfrm>
              <a:off x="8521209" y="4269235"/>
              <a:ext cx="2141310" cy="584776"/>
            </a:xfrm>
            <a:prstGeom prst="rect">
              <a:avLst/>
            </a:prstGeom>
          </p:spPr>
          <p:txBody>
            <a:bodyPr wrap="none">
              <a:noAutofit/>
            </a:bodyPr>
            <a:lstStyle/>
            <a:p>
              <a:pPr defTabSz="914286"/>
              <a:r>
                <a:rPr lang="en-US" sz="1600" dirty="0" err="1">
                  <a:solidFill>
                    <a:srgbClr val="130F65">
                      <a:lumMod val="60000"/>
                      <a:lumOff val="40000"/>
                    </a:srgbClr>
                  </a:solidFill>
                </a:rPr>
                <a:t>40G</a:t>
              </a:r>
              <a:r>
                <a:rPr lang="en-US" sz="1600" dirty="0">
                  <a:solidFill>
                    <a:srgbClr val="130F65">
                      <a:lumMod val="60000"/>
                      <a:lumOff val="40000"/>
                    </a:srgbClr>
                  </a:solidFill>
                </a:rPr>
                <a:t> </a:t>
              </a:r>
              <a:r>
                <a:rPr lang="en-US" sz="1600" dirty="0" err="1">
                  <a:solidFill>
                    <a:srgbClr val="130F65">
                      <a:lumMod val="60000"/>
                      <a:lumOff val="40000"/>
                    </a:srgbClr>
                  </a:solidFill>
                </a:rPr>
                <a:t>BiDi</a:t>
              </a:r>
              <a:r>
                <a:rPr lang="en-US" sz="1600" dirty="0">
                  <a:solidFill>
                    <a:srgbClr val="130F65">
                      <a:lumMod val="60000"/>
                      <a:lumOff val="40000"/>
                    </a:srgbClr>
                  </a:solidFill>
                </a:rPr>
                <a:t> Optics</a:t>
              </a:r>
            </a:p>
          </p:txBody>
        </p:sp>
      </p:grpSp>
    </p:spTree>
    <p:extLst>
      <p:ext uri="{BB962C8B-B14F-4D97-AF65-F5344CB8AC3E}">
        <p14:creationId xmlns:p14="http://schemas.microsoft.com/office/powerpoint/2010/main" val="67003169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9"/>
                                        </p:tgtEl>
                                        <p:attrNameLst>
                                          <p:attrName>style.visibility</p:attrName>
                                        </p:attrNameLst>
                                      </p:cBhvr>
                                      <p:to>
                                        <p:strVal val="visible"/>
                                      </p:to>
                                    </p:set>
                                    <p:animEffect transition="in" filter="fade">
                                      <p:cBhvr>
                                        <p:cTn id="10" dur="500"/>
                                        <p:tgtEl>
                                          <p:spTgt spid="9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91"/>
                                        </p:tgtEl>
                                        <p:attrNameLst>
                                          <p:attrName>style.visibility</p:attrName>
                                        </p:attrNameLst>
                                      </p:cBhvr>
                                      <p:to>
                                        <p:strVal val="visible"/>
                                      </p:to>
                                    </p:set>
                                    <p:animEffect transition="in" filter="fade">
                                      <p:cBhvr>
                                        <p:cTn id="17" dur="500"/>
                                        <p:tgtEl>
                                          <p:spTgt spid="191"/>
                                        </p:tgtEl>
                                      </p:cBhvr>
                                    </p:animEffect>
                                  </p:childTnLst>
                                </p:cTn>
                              </p:par>
                              <p:par>
                                <p:cTn id="18" presetID="10" presetClass="entr" presetSubtype="0" fill="hold" nodeType="withEffect">
                                  <p:stCondLst>
                                    <p:cond delay="0"/>
                                  </p:stCondLst>
                                  <p:childTnLst>
                                    <p:set>
                                      <p:cBhvr>
                                        <p:cTn id="19" dur="1" fill="hold">
                                          <p:stCondLst>
                                            <p:cond delay="0"/>
                                          </p:stCondLst>
                                        </p:cTn>
                                        <p:tgtEl>
                                          <p:spTgt spid="141"/>
                                        </p:tgtEl>
                                        <p:attrNameLst>
                                          <p:attrName>style.visibility</p:attrName>
                                        </p:attrNameLst>
                                      </p:cBhvr>
                                      <p:to>
                                        <p:strVal val="visible"/>
                                      </p:to>
                                    </p:set>
                                    <p:animEffect transition="in" filter="fade">
                                      <p:cBhvr>
                                        <p:cTn id="20" dur="500"/>
                                        <p:tgtEl>
                                          <p:spTgt spid="14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5"/>
                                        </p:tgtEl>
                                        <p:attrNameLst>
                                          <p:attrName>style.visibility</p:attrName>
                                        </p:attrNameLst>
                                      </p:cBhvr>
                                      <p:to>
                                        <p:strVal val="visible"/>
                                      </p:to>
                                    </p:set>
                                    <p:animEffect transition="in" filter="fade">
                                      <p:cBhvr>
                                        <p:cTn id="23" dur="500"/>
                                        <p:tgtEl>
                                          <p:spTgt spid="125"/>
                                        </p:tgtEl>
                                      </p:cBhvr>
                                    </p:animEffect>
                                  </p:childTnLst>
                                </p:cTn>
                              </p:par>
                            </p:childTnLst>
                          </p:cTn>
                        </p:par>
                        <p:par>
                          <p:cTn id="24" fill="hold">
                            <p:stCondLst>
                              <p:cond delay="1000"/>
                            </p:stCondLst>
                            <p:childTnLst>
                              <p:par>
                                <p:cTn id="25" presetID="18" presetClass="entr" presetSubtype="9" fill="hold" nodeType="afterEffect">
                                  <p:stCondLst>
                                    <p:cond delay="0"/>
                                  </p:stCondLst>
                                  <p:childTnLst>
                                    <p:set>
                                      <p:cBhvr>
                                        <p:cTn id="26" dur="1" fill="hold">
                                          <p:stCondLst>
                                            <p:cond delay="0"/>
                                          </p:stCondLst>
                                        </p:cTn>
                                        <p:tgtEl>
                                          <p:spTgt spid="218"/>
                                        </p:tgtEl>
                                        <p:attrNameLst>
                                          <p:attrName>style.visibility</p:attrName>
                                        </p:attrNameLst>
                                      </p:cBhvr>
                                      <p:to>
                                        <p:strVal val="visible"/>
                                      </p:to>
                                    </p:set>
                                    <p:animEffect transition="in" filter="strips(upLeft)">
                                      <p:cBhvr>
                                        <p:cTn id="27" dur="500"/>
                                        <p:tgtEl>
                                          <p:spTgt spid="218"/>
                                        </p:tgtEl>
                                      </p:cBhvr>
                                    </p:animEffect>
                                  </p:childTnLst>
                                </p:cTn>
                              </p:par>
                              <p:par>
                                <p:cTn id="28" presetID="18" presetClass="entr" presetSubtype="9" fill="hold" nodeType="withEffect">
                                  <p:stCondLst>
                                    <p:cond delay="0"/>
                                  </p:stCondLst>
                                  <p:childTnLst>
                                    <p:set>
                                      <p:cBhvr>
                                        <p:cTn id="29" dur="1" fill="hold">
                                          <p:stCondLst>
                                            <p:cond delay="0"/>
                                          </p:stCondLst>
                                        </p:cTn>
                                        <p:tgtEl>
                                          <p:spTgt spid="217"/>
                                        </p:tgtEl>
                                        <p:attrNameLst>
                                          <p:attrName>style.visibility</p:attrName>
                                        </p:attrNameLst>
                                      </p:cBhvr>
                                      <p:to>
                                        <p:strVal val="visible"/>
                                      </p:to>
                                    </p:set>
                                    <p:animEffect transition="in" filter="strips(upLeft)">
                                      <p:cBhvr>
                                        <p:cTn id="30" dur="500"/>
                                        <p:tgtEl>
                                          <p:spTgt spid="217"/>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105"/>
                                        </p:tgtEl>
                                        <p:attrNameLst>
                                          <p:attrName>style.visibility</p:attrName>
                                        </p:attrNameLst>
                                      </p:cBhvr>
                                      <p:to>
                                        <p:strVal val="visible"/>
                                      </p:to>
                                    </p:set>
                                    <p:animEffect transition="in" filter="fade">
                                      <p:cBhvr>
                                        <p:cTn id="34" dur="1000"/>
                                        <p:tgtEl>
                                          <p:spTgt spid="10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6"/>
                                        </p:tgtEl>
                                        <p:attrNameLst>
                                          <p:attrName>style.visibility</p:attrName>
                                        </p:attrNameLst>
                                      </p:cBhvr>
                                      <p:to>
                                        <p:strVal val="visible"/>
                                      </p:to>
                                    </p:set>
                                    <p:animEffect transition="in" filter="fade">
                                      <p:cBhvr>
                                        <p:cTn id="37" dur="1000"/>
                                        <p:tgtEl>
                                          <p:spTgt spid="10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childTnLst>
                                </p:cTn>
                              </p:par>
                            </p:childTnLst>
                          </p:cTn>
                        </p:par>
                        <p:par>
                          <p:cTn id="41" fill="hold">
                            <p:stCondLst>
                              <p:cond delay="2500"/>
                            </p:stCondLst>
                            <p:childTnLst>
                              <p:par>
                                <p:cTn id="42" presetID="2" presetClass="entr" presetSubtype="2"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1000" fill="hold"/>
                                        <p:tgtEl>
                                          <p:spTgt spid="10"/>
                                        </p:tgtEl>
                                        <p:attrNameLst>
                                          <p:attrName>ppt_x</p:attrName>
                                        </p:attrNameLst>
                                      </p:cBhvr>
                                      <p:tavLst>
                                        <p:tav tm="0">
                                          <p:val>
                                            <p:strVal val="1+#ppt_w/2"/>
                                          </p:val>
                                        </p:tav>
                                        <p:tav tm="100000">
                                          <p:val>
                                            <p:strVal val="#ppt_x"/>
                                          </p:val>
                                        </p:tav>
                                      </p:tavLst>
                                    </p:anim>
                                    <p:anim calcmode="lin" valueType="num">
                                      <p:cBhvr additive="base">
                                        <p:cTn id="45"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1000"/>
                                        <p:tgtEl>
                                          <p:spTgt spid="4"/>
                                        </p:tgtEl>
                                      </p:cBhvr>
                                    </p:animEffect>
                                    <p:anim calcmode="lin" valueType="num">
                                      <p:cBhvr>
                                        <p:cTn id="51" dur="1000" fill="hold"/>
                                        <p:tgtEl>
                                          <p:spTgt spid="4"/>
                                        </p:tgtEl>
                                        <p:attrNameLst>
                                          <p:attrName>ppt_x</p:attrName>
                                        </p:attrNameLst>
                                      </p:cBhvr>
                                      <p:tavLst>
                                        <p:tav tm="0">
                                          <p:val>
                                            <p:strVal val="#ppt_x"/>
                                          </p:val>
                                        </p:tav>
                                        <p:tav tm="100000">
                                          <p:val>
                                            <p:strVal val="#ppt_x"/>
                                          </p:val>
                                        </p:tav>
                                      </p:tavLst>
                                    </p:anim>
                                    <p:anim calcmode="lin" valueType="num">
                                      <p:cBhvr>
                                        <p:cTn id="5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5" grpId="0" animBg="1"/>
      <p:bldP spid="106" grpId="0" animBg="1"/>
      <p:bldP spid="95" grpId="0" animBg="1"/>
      <p:bldP spid="99" grpId="0" animBg="1"/>
      <p:bldP spid="125" grpId="0"/>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p:cNvSpPr/>
          <p:nvPr/>
        </p:nvSpPr>
        <p:spPr>
          <a:xfrm>
            <a:off x="0" y="2045936"/>
            <a:ext cx="12192000" cy="4538685"/>
          </a:xfrm>
          <a:prstGeom prst="rect">
            <a:avLst/>
          </a:prstGeom>
          <a:solidFill>
            <a:srgbClr val="3370E4">
              <a:alpha val="26000"/>
            </a:srgbClr>
          </a:solidFill>
          <a:ln>
            <a:noFill/>
          </a:ln>
        </p:spPr>
        <p:style>
          <a:lnRef idx="1">
            <a:schemeClr val="accent1"/>
          </a:lnRef>
          <a:fillRef idx="3">
            <a:schemeClr val="accent1"/>
          </a:fillRef>
          <a:effectRef idx="2">
            <a:schemeClr val="accent1"/>
          </a:effectRef>
          <a:fontRef idx="minor">
            <a:schemeClr val="lt1"/>
          </a:fontRef>
        </p:style>
        <p:txBody>
          <a:bodyPr lIns="91430" tIns="45718" rIns="91430" bIns="45718" rtlCol="0" anchor="ctr"/>
          <a:lstStyle/>
          <a:p>
            <a:pPr algn="ctr" defTabSz="914286"/>
            <a:endParaRPr lang="en-US" dirty="0">
              <a:solidFill>
                <a:prstClr val="white"/>
              </a:solidFill>
            </a:endParaRPr>
          </a:p>
        </p:txBody>
      </p:sp>
      <p:grpSp>
        <p:nvGrpSpPr>
          <p:cNvPr id="122" name="Group 121"/>
          <p:cNvGrpSpPr/>
          <p:nvPr/>
        </p:nvGrpSpPr>
        <p:grpSpPr>
          <a:xfrm>
            <a:off x="3225794" y="3681671"/>
            <a:ext cx="1415633" cy="1118956"/>
            <a:chOff x="3225787" y="3681669"/>
            <a:chExt cx="1415633" cy="1118956"/>
          </a:xfrm>
        </p:grpSpPr>
        <p:cxnSp>
          <p:nvCxnSpPr>
            <p:cNvPr id="123" name="Straight Connector 122"/>
            <p:cNvCxnSpPr/>
            <p:nvPr/>
          </p:nvCxnSpPr>
          <p:spPr>
            <a:xfrm>
              <a:off x="3225787" y="3681669"/>
              <a:ext cx="1415633" cy="0"/>
            </a:xfrm>
            <a:prstGeom prst="line">
              <a:avLst/>
            </a:prstGeom>
            <a:solidFill>
              <a:srgbClr val="0183B7"/>
            </a:solidFill>
            <a:ln w="28575" cap="flat" cmpd="sng" algn="ctr">
              <a:solidFill>
                <a:srgbClr val="414141"/>
              </a:solidFill>
              <a:prstDash val="solid"/>
              <a:round/>
              <a:headEnd type="none" w="med" len="med"/>
              <a:tailEnd type="none" w="med" len="med"/>
            </a:ln>
            <a:effectLst/>
          </p:spPr>
        </p:cxnSp>
        <p:cxnSp>
          <p:nvCxnSpPr>
            <p:cNvPr id="124" name="Straight Connector 123"/>
            <p:cNvCxnSpPr/>
            <p:nvPr/>
          </p:nvCxnSpPr>
          <p:spPr>
            <a:xfrm>
              <a:off x="4634567" y="3682427"/>
              <a:ext cx="0" cy="1118198"/>
            </a:xfrm>
            <a:prstGeom prst="line">
              <a:avLst/>
            </a:prstGeom>
            <a:solidFill>
              <a:srgbClr val="0183B7"/>
            </a:solidFill>
            <a:ln w="28575" cap="flat" cmpd="sng" algn="ctr">
              <a:solidFill>
                <a:srgbClr val="414141"/>
              </a:solidFill>
              <a:prstDash val="solid"/>
              <a:round/>
              <a:headEnd type="none" w="med" len="med"/>
              <a:tailEnd type="none" w="med" len="med"/>
            </a:ln>
            <a:effectLst/>
          </p:spPr>
        </p:cxnSp>
      </p:grpSp>
      <p:grpSp>
        <p:nvGrpSpPr>
          <p:cNvPr id="125" name="Group 124"/>
          <p:cNvGrpSpPr/>
          <p:nvPr/>
        </p:nvGrpSpPr>
        <p:grpSpPr>
          <a:xfrm>
            <a:off x="3313012" y="3869682"/>
            <a:ext cx="596205" cy="418049"/>
            <a:chOff x="3313012" y="3869676"/>
            <a:chExt cx="596205" cy="418049"/>
          </a:xfrm>
        </p:grpSpPr>
        <p:cxnSp>
          <p:nvCxnSpPr>
            <p:cNvPr id="126" name="Straight Connector 125"/>
            <p:cNvCxnSpPr/>
            <p:nvPr/>
          </p:nvCxnSpPr>
          <p:spPr>
            <a:xfrm>
              <a:off x="3899060" y="3869676"/>
              <a:ext cx="0" cy="418049"/>
            </a:xfrm>
            <a:prstGeom prst="line">
              <a:avLst/>
            </a:prstGeom>
            <a:solidFill>
              <a:srgbClr val="0183B7"/>
            </a:solidFill>
            <a:ln w="28575" cap="flat" cmpd="sng" algn="ctr">
              <a:solidFill>
                <a:srgbClr val="414141"/>
              </a:solidFill>
              <a:prstDash val="solid"/>
              <a:round/>
              <a:headEnd type="none" w="med" len="med"/>
              <a:tailEnd type="none" w="med" len="med"/>
            </a:ln>
            <a:effectLst/>
          </p:spPr>
        </p:cxnSp>
        <p:cxnSp>
          <p:nvCxnSpPr>
            <p:cNvPr id="127" name="Straight Connector 126"/>
            <p:cNvCxnSpPr/>
            <p:nvPr/>
          </p:nvCxnSpPr>
          <p:spPr>
            <a:xfrm>
              <a:off x="3313012" y="3869676"/>
              <a:ext cx="596205" cy="0"/>
            </a:xfrm>
            <a:prstGeom prst="line">
              <a:avLst/>
            </a:prstGeom>
            <a:solidFill>
              <a:srgbClr val="0183B7"/>
            </a:solidFill>
            <a:ln w="28575" cap="flat" cmpd="sng" algn="ctr">
              <a:solidFill>
                <a:srgbClr val="414141"/>
              </a:solidFill>
              <a:prstDash val="solid"/>
              <a:round/>
              <a:headEnd type="none" w="med" len="med"/>
              <a:tailEnd type="none" w="med" len="med"/>
            </a:ln>
            <a:effectLst/>
          </p:spPr>
        </p:cxnSp>
      </p:grpSp>
      <p:sp>
        <p:nvSpPr>
          <p:cNvPr id="2" name="Title 1"/>
          <p:cNvSpPr>
            <a:spLocks noGrp="1"/>
          </p:cNvSpPr>
          <p:nvPr>
            <p:ph type="title"/>
          </p:nvPr>
        </p:nvSpPr>
        <p:spPr/>
        <p:txBody>
          <a:bodyPr>
            <a:normAutofit fontScale="90000"/>
          </a:bodyPr>
          <a:lstStyle/>
          <a:p>
            <a:r>
              <a:rPr lang="en-US" dirty="0"/>
              <a:t/>
            </a:r>
            <a:br>
              <a:rPr lang="en-US" dirty="0"/>
            </a:br>
            <a:r>
              <a:rPr lang="en-US" sz="3100" dirty="0"/>
              <a:t>Cloud Provider Scenario 2:</a:t>
            </a:r>
            <a:br>
              <a:rPr lang="en-US" sz="3100" dirty="0"/>
            </a:br>
            <a:r>
              <a:rPr lang="en-US" dirty="0"/>
              <a:t>Add New Nexus 9000 </a:t>
            </a:r>
            <a:r>
              <a:rPr lang="en-US" dirty="0" smtClean="0"/>
              <a:t>Standalone </a:t>
            </a:r>
            <a:r>
              <a:rPr lang="en-US" dirty="0" err="1" smtClean="0"/>
              <a:t>VXLAN</a:t>
            </a:r>
            <a:r>
              <a:rPr lang="en-US" dirty="0" smtClean="0"/>
              <a:t>-based POD</a:t>
            </a:r>
            <a:endParaRPr lang="en-US" dirty="0"/>
          </a:p>
        </p:txBody>
      </p:sp>
      <p:sp>
        <p:nvSpPr>
          <p:cNvPr id="5" name="Rectangle 4"/>
          <p:cNvSpPr/>
          <p:nvPr/>
        </p:nvSpPr>
        <p:spPr>
          <a:xfrm>
            <a:off x="1399736" y="984869"/>
            <a:ext cx="11344765" cy="584775"/>
          </a:xfrm>
          <a:prstGeom prst="rect">
            <a:avLst/>
          </a:prstGeom>
        </p:spPr>
        <p:txBody>
          <a:bodyPr wrap="square" lIns="91430" tIns="45718" rIns="91430" bIns="45718">
            <a:spAutoFit/>
          </a:bodyPr>
          <a:lstStyle/>
          <a:p>
            <a:pPr defTabSz="914286">
              <a:spcBef>
                <a:spcPts val="1067"/>
              </a:spcBef>
            </a:pPr>
            <a:r>
              <a:rPr lang="en-US" sz="1600" dirty="0">
                <a:solidFill>
                  <a:srgbClr val="2C2C2C"/>
                </a:solidFill>
              </a:rPr>
              <a:t>Deploy New Nexus 9000 VXLAN-based Pod for Workload Mobility and Multi-Tenancy, </a:t>
            </a:r>
            <a:br>
              <a:rPr lang="en-US" sz="1600" dirty="0">
                <a:solidFill>
                  <a:srgbClr val="2C2C2C"/>
                </a:solidFill>
              </a:rPr>
            </a:br>
            <a:r>
              <a:rPr lang="en-US" sz="1600" dirty="0">
                <a:solidFill>
                  <a:srgbClr val="2C2C2C"/>
                </a:solidFill>
              </a:rPr>
              <a:t>leveraging common Automation Tools/APIs</a:t>
            </a:r>
          </a:p>
        </p:txBody>
      </p:sp>
      <p:sp>
        <p:nvSpPr>
          <p:cNvPr id="60" name="Rectangle 59"/>
          <p:cNvSpPr/>
          <p:nvPr/>
        </p:nvSpPr>
        <p:spPr>
          <a:xfrm>
            <a:off x="128573" y="2146605"/>
            <a:ext cx="2924344" cy="1490643"/>
          </a:xfrm>
          <a:prstGeom prst="rect">
            <a:avLst/>
          </a:prstGeom>
          <a:noFill/>
        </p:spPr>
        <p:txBody>
          <a:bodyPr wrap="square" lIns="121885" tIns="60942" rIns="121885" bIns="60942">
            <a:spAutoFit/>
          </a:bodyPr>
          <a:lstStyle/>
          <a:p>
            <a:pPr defTabSz="684690">
              <a:lnSpc>
                <a:spcPct val="85000"/>
              </a:lnSpc>
              <a:spcBef>
                <a:spcPts val="800"/>
              </a:spcBef>
            </a:pPr>
            <a:r>
              <a:rPr lang="en-US" dirty="0">
                <a:solidFill>
                  <a:srgbClr val="00A3E0">
                    <a:lumMod val="75000"/>
                  </a:srgbClr>
                </a:solidFill>
                <a:latin typeface="CiscoSansTT ExtraLight"/>
              </a:rPr>
              <a:t>Existing </a:t>
            </a:r>
            <a:r>
              <a:rPr lang="en-US" sz="2400" dirty="0">
                <a:solidFill>
                  <a:srgbClr val="00A3E0">
                    <a:lumMod val="75000"/>
                  </a:srgbClr>
                </a:solidFill>
              </a:rPr>
              <a:t/>
            </a:r>
            <a:br>
              <a:rPr lang="en-US" sz="2400" dirty="0">
                <a:solidFill>
                  <a:srgbClr val="00A3E0">
                    <a:lumMod val="75000"/>
                  </a:srgbClr>
                </a:solidFill>
              </a:rPr>
            </a:br>
            <a:r>
              <a:rPr lang="en-US" sz="2400" dirty="0">
                <a:solidFill>
                  <a:srgbClr val="00A3E0">
                    <a:lumMod val="75000"/>
                  </a:srgbClr>
                </a:solidFill>
              </a:rPr>
              <a:t>Nexus </a:t>
            </a:r>
            <a:r>
              <a:rPr lang="en-US" sz="2400" dirty="0" err="1">
                <a:solidFill>
                  <a:srgbClr val="00A3E0">
                    <a:lumMod val="75000"/>
                  </a:srgbClr>
                </a:solidFill>
              </a:rPr>
              <a:t>2K-7K</a:t>
            </a:r>
            <a:r>
              <a:rPr lang="en-US" sz="2400" dirty="0">
                <a:solidFill>
                  <a:srgbClr val="00A3E0">
                    <a:lumMod val="75000"/>
                  </a:srgbClr>
                </a:solidFill>
              </a:rPr>
              <a:t/>
            </a:r>
            <a:br>
              <a:rPr lang="en-US" sz="2400" dirty="0">
                <a:solidFill>
                  <a:srgbClr val="00A3E0">
                    <a:lumMod val="75000"/>
                  </a:srgbClr>
                </a:solidFill>
              </a:rPr>
            </a:br>
            <a:r>
              <a:rPr lang="en-US" sz="2400" dirty="0">
                <a:solidFill>
                  <a:srgbClr val="00A3E0">
                    <a:lumMod val="75000"/>
                  </a:srgbClr>
                </a:solidFill>
              </a:rPr>
              <a:t>Fabric</a:t>
            </a:r>
          </a:p>
          <a:p>
            <a:pPr defTabSz="684690">
              <a:lnSpc>
                <a:spcPct val="85000"/>
              </a:lnSpc>
              <a:spcBef>
                <a:spcPts val="800"/>
              </a:spcBef>
            </a:pPr>
            <a:endParaRPr lang="en-US" sz="2400" dirty="0">
              <a:solidFill>
                <a:srgbClr val="00A3E0">
                  <a:lumMod val="75000"/>
                </a:srgbClr>
              </a:solidFill>
            </a:endParaRPr>
          </a:p>
        </p:txBody>
      </p:sp>
      <p:sp>
        <p:nvSpPr>
          <p:cNvPr id="105" name="Chevron 104"/>
          <p:cNvSpPr/>
          <p:nvPr/>
        </p:nvSpPr>
        <p:spPr>
          <a:xfrm>
            <a:off x="1206189" y="1084525"/>
            <a:ext cx="142843" cy="249851"/>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defTabSz="914286"/>
            <a:endParaRPr lang="en-US" sz="1600" dirty="0">
              <a:solidFill>
                <a:srgbClr val="2C2C2C"/>
              </a:solidFill>
            </a:endParaRPr>
          </a:p>
        </p:txBody>
      </p:sp>
      <p:sp>
        <p:nvSpPr>
          <p:cNvPr id="106" name="Chevron 105"/>
          <p:cNvSpPr/>
          <p:nvPr/>
        </p:nvSpPr>
        <p:spPr>
          <a:xfrm>
            <a:off x="1053789" y="1084525"/>
            <a:ext cx="142843" cy="249851"/>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defTabSz="914286"/>
            <a:endParaRPr lang="en-US" sz="1600" dirty="0">
              <a:solidFill>
                <a:srgbClr val="2C2C2C"/>
              </a:solidFill>
            </a:endParaRPr>
          </a:p>
        </p:txBody>
      </p:sp>
      <p:grpSp>
        <p:nvGrpSpPr>
          <p:cNvPr id="109" name="Group 108"/>
          <p:cNvGrpSpPr/>
          <p:nvPr/>
        </p:nvGrpSpPr>
        <p:grpSpPr>
          <a:xfrm>
            <a:off x="2471917" y="5425331"/>
            <a:ext cx="617907" cy="340244"/>
            <a:chOff x="6767154" y="4631126"/>
            <a:chExt cx="546814" cy="301094"/>
          </a:xfrm>
        </p:grpSpPr>
        <p:pic>
          <p:nvPicPr>
            <p:cNvPr id="138" name="Picture 150" descr="ICON_VM_basic_label_Q308"/>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6767154" y="4631126"/>
              <a:ext cx="252330" cy="292883"/>
            </a:xfrm>
            <a:prstGeom prst="rect">
              <a:avLst/>
            </a:prstGeom>
            <a:noFill/>
            <a:ln>
              <a:noFill/>
            </a:ln>
          </p:spPr>
        </p:pic>
        <p:pic>
          <p:nvPicPr>
            <p:cNvPr id="139" name="Picture 150" descr="ICON_VM_basic_label_Q308"/>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7061638" y="4639337"/>
              <a:ext cx="252330" cy="292883"/>
            </a:xfrm>
            <a:prstGeom prst="rect">
              <a:avLst/>
            </a:prstGeom>
            <a:noFill/>
            <a:ln>
              <a:noFill/>
            </a:ln>
          </p:spPr>
        </p:pic>
      </p:grpSp>
      <p:cxnSp>
        <p:nvCxnSpPr>
          <p:cNvPr id="144" name="Straight Connector 143"/>
          <p:cNvCxnSpPr/>
          <p:nvPr/>
        </p:nvCxnSpPr>
        <p:spPr>
          <a:xfrm>
            <a:off x="1454164" y="3967992"/>
            <a:ext cx="0" cy="1254085"/>
          </a:xfrm>
          <a:prstGeom prst="line">
            <a:avLst/>
          </a:prstGeom>
          <a:solidFill>
            <a:srgbClr val="0183B7"/>
          </a:solidFill>
          <a:ln w="28575" cap="flat" cmpd="sng" algn="ctr">
            <a:solidFill>
              <a:srgbClr val="414141"/>
            </a:solidFill>
            <a:prstDash val="solid"/>
            <a:round/>
            <a:headEnd type="none" w="med" len="med"/>
            <a:tailEnd type="none" w="med" len="med"/>
          </a:ln>
          <a:effectLst/>
        </p:spPr>
      </p:cxnSp>
      <p:cxnSp>
        <p:nvCxnSpPr>
          <p:cNvPr id="169" name="Straight Connector 168"/>
          <p:cNvCxnSpPr/>
          <p:nvPr/>
        </p:nvCxnSpPr>
        <p:spPr>
          <a:xfrm>
            <a:off x="2150140" y="3984010"/>
            <a:ext cx="0" cy="1222551"/>
          </a:xfrm>
          <a:prstGeom prst="line">
            <a:avLst/>
          </a:prstGeom>
          <a:solidFill>
            <a:srgbClr val="0183B7"/>
          </a:solidFill>
          <a:ln w="28575" cap="flat" cmpd="sng" algn="ctr">
            <a:solidFill>
              <a:srgbClr val="414141"/>
            </a:solidFill>
            <a:prstDash val="solid"/>
            <a:round/>
            <a:headEnd type="none" w="med" len="med"/>
            <a:tailEnd type="none" w="med" len="med"/>
          </a:ln>
          <a:effectLst/>
        </p:spPr>
      </p:cxnSp>
      <p:pic>
        <p:nvPicPr>
          <p:cNvPr id="112" name="Picture 18" descr="\\MV-FS\Projects\Cisco\References\Brand Assets\Kubrick Icons\Device Icons\Device_file_server_3129_default_256.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56675" y="5155712"/>
            <a:ext cx="557128" cy="557128"/>
          </a:xfrm>
          <a:prstGeom prst="rect">
            <a:avLst/>
          </a:prstGeom>
          <a:noFill/>
        </p:spPr>
      </p:pic>
      <p:grpSp>
        <p:nvGrpSpPr>
          <p:cNvPr id="146" name="Group 157"/>
          <p:cNvGrpSpPr>
            <a:grpSpLocks noChangeAspect="1"/>
          </p:cNvGrpSpPr>
          <p:nvPr/>
        </p:nvGrpSpPr>
        <p:grpSpPr>
          <a:xfrm>
            <a:off x="1055217" y="5188659"/>
            <a:ext cx="740184" cy="459300"/>
            <a:chOff x="13636625" y="1373188"/>
            <a:chExt cx="1330325" cy="825500"/>
          </a:xfrm>
          <a:solidFill>
            <a:schemeClr val="tx1"/>
          </a:solidFill>
        </p:grpSpPr>
        <p:sp>
          <p:nvSpPr>
            <p:cNvPr id="147" name="Rectangle 17"/>
            <p:cNvSpPr>
              <a:spLocks noChangeArrowheads="1"/>
            </p:cNvSpPr>
            <p:nvPr/>
          </p:nvSpPr>
          <p:spPr bwMode="auto">
            <a:xfrm>
              <a:off x="13636625" y="1373188"/>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48" name="Rectangle 18"/>
            <p:cNvSpPr>
              <a:spLocks noChangeArrowheads="1"/>
            </p:cNvSpPr>
            <p:nvPr/>
          </p:nvSpPr>
          <p:spPr bwMode="auto">
            <a:xfrm>
              <a:off x="14100175" y="1373188"/>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49" name="Rectangle 19"/>
            <p:cNvSpPr>
              <a:spLocks noChangeArrowheads="1"/>
            </p:cNvSpPr>
            <p:nvPr/>
          </p:nvSpPr>
          <p:spPr bwMode="auto">
            <a:xfrm>
              <a:off x="14560550" y="1373188"/>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0" name="Rectangle 20"/>
            <p:cNvSpPr>
              <a:spLocks noChangeArrowheads="1"/>
            </p:cNvSpPr>
            <p:nvPr/>
          </p:nvSpPr>
          <p:spPr bwMode="auto">
            <a:xfrm>
              <a:off x="13868400" y="151923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1" name="Rectangle 21"/>
            <p:cNvSpPr>
              <a:spLocks noChangeArrowheads="1"/>
            </p:cNvSpPr>
            <p:nvPr/>
          </p:nvSpPr>
          <p:spPr bwMode="auto">
            <a:xfrm>
              <a:off x="14328775" y="151923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2" name="Rectangle 22"/>
            <p:cNvSpPr>
              <a:spLocks noChangeArrowheads="1"/>
            </p:cNvSpPr>
            <p:nvPr/>
          </p:nvSpPr>
          <p:spPr bwMode="auto">
            <a:xfrm>
              <a:off x="13636625" y="1519238"/>
              <a:ext cx="174625"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3" name="Rectangle 23"/>
            <p:cNvSpPr>
              <a:spLocks noChangeArrowheads="1"/>
            </p:cNvSpPr>
            <p:nvPr/>
          </p:nvSpPr>
          <p:spPr bwMode="auto">
            <a:xfrm>
              <a:off x="14792325" y="1519238"/>
              <a:ext cx="174625"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4" name="Rectangle 24"/>
            <p:cNvSpPr>
              <a:spLocks noChangeArrowheads="1"/>
            </p:cNvSpPr>
            <p:nvPr/>
          </p:nvSpPr>
          <p:spPr bwMode="auto">
            <a:xfrm>
              <a:off x="13636625" y="166528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5" name="Rectangle 25"/>
            <p:cNvSpPr>
              <a:spLocks noChangeArrowheads="1"/>
            </p:cNvSpPr>
            <p:nvPr/>
          </p:nvSpPr>
          <p:spPr bwMode="auto">
            <a:xfrm>
              <a:off x="14100175" y="166528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6" name="Rectangle 26"/>
            <p:cNvSpPr>
              <a:spLocks noChangeArrowheads="1"/>
            </p:cNvSpPr>
            <p:nvPr/>
          </p:nvSpPr>
          <p:spPr bwMode="auto">
            <a:xfrm>
              <a:off x="14560550" y="166528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7" name="Rectangle 27"/>
            <p:cNvSpPr>
              <a:spLocks noChangeArrowheads="1"/>
            </p:cNvSpPr>
            <p:nvPr/>
          </p:nvSpPr>
          <p:spPr bwMode="auto">
            <a:xfrm>
              <a:off x="13868400" y="181451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8" name="Rectangle 28"/>
            <p:cNvSpPr>
              <a:spLocks noChangeArrowheads="1"/>
            </p:cNvSpPr>
            <p:nvPr/>
          </p:nvSpPr>
          <p:spPr bwMode="auto">
            <a:xfrm>
              <a:off x="14328775" y="181451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9" name="Rectangle 29"/>
            <p:cNvSpPr>
              <a:spLocks noChangeArrowheads="1"/>
            </p:cNvSpPr>
            <p:nvPr/>
          </p:nvSpPr>
          <p:spPr bwMode="auto">
            <a:xfrm>
              <a:off x="13636625" y="1814513"/>
              <a:ext cx="174625"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60" name="Rectangle 30"/>
            <p:cNvSpPr>
              <a:spLocks noChangeArrowheads="1"/>
            </p:cNvSpPr>
            <p:nvPr/>
          </p:nvSpPr>
          <p:spPr bwMode="auto">
            <a:xfrm>
              <a:off x="14792325" y="1814513"/>
              <a:ext cx="174625"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61" name="Rectangle 31"/>
            <p:cNvSpPr>
              <a:spLocks noChangeArrowheads="1"/>
            </p:cNvSpPr>
            <p:nvPr/>
          </p:nvSpPr>
          <p:spPr bwMode="auto">
            <a:xfrm>
              <a:off x="13636625" y="196056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62" name="Rectangle 32"/>
            <p:cNvSpPr>
              <a:spLocks noChangeArrowheads="1"/>
            </p:cNvSpPr>
            <p:nvPr/>
          </p:nvSpPr>
          <p:spPr bwMode="auto">
            <a:xfrm>
              <a:off x="14100175" y="196056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63" name="Rectangle 33"/>
            <p:cNvSpPr>
              <a:spLocks noChangeArrowheads="1"/>
            </p:cNvSpPr>
            <p:nvPr/>
          </p:nvSpPr>
          <p:spPr bwMode="auto">
            <a:xfrm>
              <a:off x="14560550" y="196056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64" name="Rectangle 34"/>
            <p:cNvSpPr>
              <a:spLocks noChangeArrowheads="1"/>
            </p:cNvSpPr>
            <p:nvPr/>
          </p:nvSpPr>
          <p:spPr bwMode="auto">
            <a:xfrm>
              <a:off x="13868400" y="2106613"/>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65" name="Rectangle 35"/>
            <p:cNvSpPr>
              <a:spLocks noChangeArrowheads="1"/>
            </p:cNvSpPr>
            <p:nvPr/>
          </p:nvSpPr>
          <p:spPr bwMode="auto">
            <a:xfrm>
              <a:off x="14328775" y="2106613"/>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66" name="Rectangle 36"/>
            <p:cNvSpPr>
              <a:spLocks noChangeArrowheads="1"/>
            </p:cNvSpPr>
            <p:nvPr/>
          </p:nvSpPr>
          <p:spPr bwMode="auto">
            <a:xfrm>
              <a:off x="13636625" y="2106613"/>
              <a:ext cx="174625"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67" name="Rectangle 37"/>
            <p:cNvSpPr>
              <a:spLocks noChangeArrowheads="1"/>
            </p:cNvSpPr>
            <p:nvPr/>
          </p:nvSpPr>
          <p:spPr bwMode="auto">
            <a:xfrm>
              <a:off x="14792325" y="2106613"/>
              <a:ext cx="174625"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grpSp>
      <p:cxnSp>
        <p:nvCxnSpPr>
          <p:cNvPr id="172" name="Straight Connector 171"/>
          <p:cNvCxnSpPr/>
          <p:nvPr/>
        </p:nvCxnSpPr>
        <p:spPr>
          <a:xfrm>
            <a:off x="2668724" y="4093032"/>
            <a:ext cx="0" cy="1113525"/>
          </a:xfrm>
          <a:prstGeom prst="line">
            <a:avLst/>
          </a:prstGeom>
          <a:solidFill>
            <a:srgbClr val="0183B7"/>
          </a:solidFill>
          <a:ln w="28575" cap="flat" cmpd="sng" algn="ctr">
            <a:solidFill>
              <a:srgbClr val="414141"/>
            </a:solidFill>
            <a:prstDash val="solid"/>
            <a:round/>
            <a:headEnd type="none" w="med" len="med"/>
            <a:tailEnd type="none" w="med" len="med"/>
          </a:ln>
          <a:effectLst/>
        </p:spPr>
      </p:cxnSp>
      <p:pic>
        <p:nvPicPr>
          <p:cNvPr id="173" name="Picture 18" descr="\\MV-FS\Projects\Cisco\References\Brand Assets\Kubrick Icons\Device Icons\Device_file_server_3129_default_256.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92499" y="4693711"/>
            <a:ext cx="557128" cy="557128"/>
          </a:xfrm>
          <a:prstGeom prst="rect">
            <a:avLst/>
          </a:prstGeom>
          <a:noFill/>
        </p:spPr>
      </p:pic>
      <p:sp>
        <p:nvSpPr>
          <p:cNvPr id="174" name="Rounded Rectangle 173"/>
          <p:cNvSpPr/>
          <p:nvPr/>
        </p:nvSpPr>
        <p:spPr>
          <a:xfrm>
            <a:off x="2297139" y="4868343"/>
            <a:ext cx="803471" cy="211452"/>
          </a:xfrm>
          <a:prstGeom prst="roundRect">
            <a:avLst/>
          </a:prstGeom>
          <a:gradFill flip="none" rotWithShape="1">
            <a:gsLst>
              <a:gs pos="833">
                <a:srgbClr val="3C86EC">
                  <a:lumMod val="46000"/>
                </a:srgbClr>
              </a:gs>
              <a:gs pos="100000">
                <a:srgbClr val="3C86EC"/>
              </a:gs>
              <a:gs pos="47000">
                <a:srgbClr val="3C86EC">
                  <a:lumMod val="81000"/>
                </a:srgbClr>
              </a:gs>
            </a:gsLst>
            <a:lin ang="16200000" scaled="1"/>
            <a:tileRect/>
          </a:gradFill>
          <a:ln w="25400" cap="flat" cmpd="sng" algn="ctr">
            <a:noFill/>
            <a:prstDash val="solid"/>
          </a:ln>
          <a:effectLst>
            <a:outerShdw blurRad="635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32475" tIns="94382" rIns="132475" bIns="94382" numCol="1" spcCol="1271" anchor="ctr" anchorCtr="0">
            <a:noAutofit/>
          </a:bodyPr>
          <a:lstStyle/>
          <a:p>
            <a:pPr algn="ctr" defTabSz="888630">
              <a:lnSpc>
                <a:spcPct val="90000"/>
              </a:lnSpc>
              <a:spcBef>
                <a:spcPct val="0"/>
              </a:spcBef>
              <a:spcAft>
                <a:spcPct val="35000"/>
              </a:spcAft>
            </a:pPr>
            <a:r>
              <a:rPr lang="en-US" sz="1200" dirty="0">
                <a:solidFill>
                  <a:srgbClr val="FFFFFF"/>
                </a:solidFill>
                <a:latin typeface="CiscoSans"/>
                <a:cs typeface="CiscoSans"/>
              </a:rPr>
              <a:t>N1Kv</a:t>
            </a:r>
          </a:p>
        </p:txBody>
      </p:sp>
      <p:pic>
        <p:nvPicPr>
          <p:cNvPr id="141" name="Picture 140" descr="0046 8 slo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2305" y="4691484"/>
            <a:ext cx="1053763" cy="1209829"/>
          </a:xfrm>
          <a:prstGeom prst="rect">
            <a:avLst/>
          </a:prstGeom>
        </p:spPr>
      </p:pic>
      <p:sp>
        <p:nvSpPr>
          <p:cNvPr id="186" name="TextBox 185"/>
          <p:cNvSpPr txBox="1"/>
          <p:nvPr/>
        </p:nvSpPr>
        <p:spPr>
          <a:xfrm>
            <a:off x="3516234" y="4473868"/>
            <a:ext cx="1571031" cy="377669"/>
          </a:xfrm>
          <a:prstGeom prst="rect">
            <a:avLst/>
          </a:prstGeom>
          <a:noFill/>
        </p:spPr>
        <p:txBody>
          <a:bodyPr wrap="square" lIns="51428" tIns="25718" rIns="51428" bIns="25718" rtlCol="0">
            <a:spAutoFit/>
          </a:bodyPr>
          <a:lstStyle/>
          <a:p>
            <a:pPr defTabSz="513914">
              <a:lnSpc>
                <a:spcPct val="80000"/>
              </a:lnSpc>
              <a:defRPr/>
            </a:pPr>
            <a:r>
              <a:rPr lang="en-US" sz="1500" dirty="0">
                <a:solidFill>
                  <a:srgbClr val="2C2C2C"/>
                </a:solidFill>
              </a:rPr>
              <a:t>Nexus 9000</a:t>
            </a:r>
          </a:p>
          <a:p>
            <a:pPr defTabSz="513914">
              <a:lnSpc>
                <a:spcPct val="80000"/>
              </a:lnSpc>
              <a:defRPr/>
            </a:pPr>
            <a:endParaRPr lang="en-US" sz="1100" kern="0" dirty="0">
              <a:solidFill>
                <a:srgbClr val="2C2C2C"/>
              </a:solidFill>
              <a:latin typeface="CiscoSans"/>
              <a:cs typeface="CiscoSans"/>
            </a:endParaRPr>
          </a:p>
        </p:txBody>
      </p:sp>
      <p:pic>
        <p:nvPicPr>
          <p:cNvPr id="191" name="Picture 190" descr="5037_tor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0081" y="3984754"/>
            <a:ext cx="930360" cy="683617"/>
          </a:xfrm>
          <a:prstGeom prst="rect">
            <a:avLst/>
          </a:prstGeom>
        </p:spPr>
      </p:pic>
      <p:sp>
        <p:nvSpPr>
          <p:cNvPr id="95" name="Rectangle 94"/>
          <p:cNvSpPr/>
          <p:nvPr/>
        </p:nvSpPr>
        <p:spPr>
          <a:xfrm>
            <a:off x="9669022" y="2146604"/>
            <a:ext cx="2279372" cy="1064885"/>
          </a:xfrm>
          <a:prstGeom prst="rect">
            <a:avLst/>
          </a:prstGeom>
          <a:noFill/>
        </p:spPr>
        <p:txBody>
          <a:bodyPr wrap="square" lIns="121885" tIns="60942" rIns="121885" bIns="60942">
            <a:spAutoFit/>
          </a:bodyPr>
          <a:lstStyle/>
          <a:p>
            <a:pPr algn="r" defTabSz="684690">
              <a:lnSpc>
                <a:spcPct val="85000"/>
              </a:lnSpc>
              <a:spcBef>
                <a:spcPts val="800"/>
              </a:spcBef>
            </a:pPr>
            <a:r>
              <a:rPr lang="en-US" sz="2400" dirty="0">
                <a:solidFill>
                  <a:srgbClr val="00A3E0">
                    <a:lumMod val="75000"/>
                  </a:srgbClr>
                </a:solidFill>
              </a:rPr>
              <a:t>New Nexus 9000 VXLAN Fabric</a:t>
            </a:r>
          </a:p>
        </p:txBody>
      </p:sp>
      <p:sp>
        <p:nvSpPr>
          <p:cNvPr id="113" name="Rectangle 112"/>
          <p:cNvSpPr/>
          <p:nvPr/>
        </p:nvSpPr>
        <p:spPr>
          <a:xfrm>
            <a:off x="1399736" y="1626653"/>
            <a:ext cx="11344765" cy="338555"/>
          </a:xfrm>
          <a:prstGeom prst="rect">
            <a:avLst/>
          </a:prstGeom>
        </p:spPr>
        <p:txBody>
          <a:bodyPr wrap="square" lIns="91430" tIns="45718" rIns="91430" bIns="45718">
            <a:spAutoFit/>
          </a:bodyPr>
          <a:lstStyle/>
          <a:p>
            <a:pPr defTabSz="914286">
              <a:spcBef>
                <a:spcPts val="1067"/>
              </a:spcBef>
            </a:pPr>
            <a:r>
              <a:rPr lang="en-US" sz="1600" dirty="0">
                <a:solidFill>
                  <a:srgbClr val="2C2C2C"/>
                </a:solidFill>
              </a:rPr>
              <a:t>Map Tenants into L3 VRFs or L2 VXLAN Segments</a:t>
            </a:r>
          </a:p>
        </p:txBody>
      </p:sp>
      <p:sp>
        <p:nvSpPr>
          <p:cNvPr id="116" name="Chevron 115"/>
          <p:cNvSpPr/>
          <p:nvPr/>
        </p:nvSpPr>
        <p:spPr>
          <a:xfrm>
            <a:off x="1206189" y="1671005"/>
            <a:ext cx="142843" cy="249851"/>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defTabSz="914286"/>
            <a:endParaRPr lang="en-US" sz="1600" dirty="0">
              <a:solidFill>
                <a:srgbClr val="2C2C2C"/>
              </a:solidFill>
            </a:endParaRPr>
          </a:p>
        </p:txBody>
      </p:sp>
      <p:sp>
        <p:nvSpPr>
          <p:cNvPr id="117" name="Chevron 116"/>
          <p:cNvSpPr/>
          <p:nvPr/>
        </p:nvSpPr>
        <p:spPr>
          <a:xfrm>
            <a:off x="1053789" y="1671005"/>
            <a:ext cx="142843" cy="249851"/>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defTabSz="914286"/>
            <a:endParaRPr lang="en-US" sz="1600" dirty="0">
              <a:solidFill>
                <a:srgbClr val="2C2C2C"/>
              </a:solidFill>
            </a:endParaRPr>
          </a:p>
        </p:txBody>
      </p:sp>
      <p:pic>
        <p:nvPicPr>
          <p:cNvPr id="97" name="Picture 38" descr="C:\Users\rmuta\Desktop\Intercloud graphi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9081" y="2736653"/>
            <a:ext cx="1609955" cy="1006479"/>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38" descr="C:\Users\rmuta\Desktop\Intercloud graphi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8307" y="3325803"/>
            <a:ext cx="1436631" cy="898124"/>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38" descr="C:\Users\rmuta\Desktop\Intercloud graphi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90587" y="3325803"/>
            <a:ext cx="1436631" cy="898124"/>
          </a:xfrm>
          <a:prstGeom prst="rect">
            <a:avLst/>
          </a:prstGeom>
          <a:noFill/>
          <a:extLst>
            <a:ext uri="{909E8E84-426E-40dd-AFC4-6F175D3DCCD1}">
              <a14:hiddenFill xmlns:a14="http://schemas.microsoft.com/office/drawing/2010/main">
                <a:solidFill>
                  <a:srgbClr val="FFFFFF"/>
                </a:solidFill>
              </a14:hiddenFill>
            </a:ext>
          </a:extLst>
        </p:spPr>
      </p:pic>
      <p:pic>
        <p:nvPicPr>
          <p:cNvPr id="367" name="Picture 366"/>
          <p:cNvPicPr>
            <a:picLocks noChangeAspect="1"/>
          </p:cNvPicPr>
          <p:nvPr/>
        </p:nvPicPr>
        <p:blipFill>
          <a:blip r:embed="rId8"/>
          <a:stretch>
            <a:fillRect/>
          </a:stretch>
        </p:blipFill>
        <p:spPr>
          <a:xfrm>
            <a:off x="3829707" y="2349629"/>
            <a:ext cx="949799" cy="712163"/>
          </a:xfrm>
          <a:prstGeom prst="rect">
            <a:avLst/>
          </a:prstGeom>
        </p:spPr>
      </p:pic>
      <p:pic>
        <p:nvPicPr>
          <p:cNvPr id="368" name="Picture 367"/>
          <p:cNvPicPr>
            <a:picLocks noChangeAspect="1"/>
          </p:cNvPicPr>
          <p:nvPr/>
        </p:nvPicPr>
        <p:blipFill>
          <a:blip r:embed="rId9"/>
          <a:stretch>
            <a:fillRect/>
          </a:stretch>
        </p:blipFill>
        <p:spPr>
          <a:xfrm>
            <a:off x="6107115" y="2556909"/>
            <a:ext cx="1203412" cy="348448"/>
          </a:xfrm>
          <a:prstGeom prst="rect">
            <a:avLst/>
          </a:prstGeom>
        </p:spPr>
      </p:pic>
      <p:pic>
        <p:nvPicPr>
          <p:cNvPr id="369" name="Picture 368"/>
          <p:cNvPicPr>
            <a:picLocks noChangeAspect="1"/>
          </p:cNvPicPr>
          <p:nvPr/>
        </p:nvPicPr>
        <p:blipFill>
          <a:blip r:embed="rId10"/>
          <a:stretch>
            <a:fillRect/>
          </a:stretch>
        </p:blipFill>
        <p:spPr>
          <a:xfrm>
            <a:off x="4871789" y="2376491"/>
            <a:ext cx="864387" cy="681824"/>
          </a:xfrm>
          <a:prstGeom prst="rect">
            <a:avLst/>
          </a:prstGeom>
        </p:spPr>
      </p:pic>
      <p:grpSp>
        <p:nvGrpSpPr>
          <p:cNvPr id="3" name="Group 2"/>
          <p:cNvGrpSpPr/>
          <p:nvPr/>
        </p:nvGrpSpPr>
        <p:grpSpPr>
          <a:xfrm>
            <a:off x="7541035" y="2530081"/>
            <a:ext cx="2174261" cy="325230"/>
            <a:chOff x="7541034" y="2530102"/>
            <a:chExt cx="2174260" cy="325231"/>
          </a:xfrm>
        </p:grpSpPr>
        <p:pic>
          <p:nvPicPr>
            <p:cNvPr id="370" name="Picture 4" descr="http://mountainss.files.wordpress.com/2013/04/windows_azure.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74829"/>
            <a:stretch/>
          </p:blipFill>
          <p:spPr bwMode="auto">
            <a:xfrm>
              <a:off x="7541034" y="2530102"/>
              <a:ext cx="1799492" cy="292718"/>
            </a:xfrm>
            <a:prstGeom prst="rect">
              <a:avLst/>
            </a:prstGeom>
            <a:noFill/>
            <a:extLst>
              <a:ext uri="{909E8E84-426E-40dd-AFC4-6F175D3DCCD1}">
                <a14:hiddenFill xmlns:a14="http://schemas.microsoft.com/office/drawing/2010/main">
                  <a:solidFill>
                    <a:srgbClr val="FFFFFF"/>
                  </a:solidFill>
                </a14:hiddenFill>
              </a:ext>
            </a:extLst>
          </p:spPr>
        </p:pic>
        <p:sp>
          <p:nvSpPr>
            <p:cNvPr id="281" name="TextBox 280"/>
            <p:cNvSpPr txBox="1"/>
            <p:nvPr/>
          </p:nvSpPr>
          <p:spPr>
            <a:xfrm>
              <a:off x="9103036" y="2532171"/>
              <a:ext cx="612258" cy="323162"/>
            </a:xfrm>
            <a:prstGeom prst="rect">
              <a:avLst/>
            </a:prstGeom>
            <a:noFill/>
          </p:spPr>
          <p:txBody>
            <a:bodyPr wrap="none" lIns="91414" tIns="45718" rIns="91414" bIns="45718" rtlCol="0">
              <a:spAutoFit/>
            </a:bodyPr>
            <a:lstStyle/>
            <a:p>
              <a:pPr defTabSz="914286"/>
              <a:r>
                <a:rPr lang="en-US" sz="1500" dirty="0">
                  <a:solidFill>
                    <a:srgbClr val="E7E6E6">
                      <a:lumMod val="50000"/>
                    </a:srgbClr>
                  </a:solidFill>
                  <a:latin typeface="Arial" panose="020B0604020202020204" pitchFamily="34" charset="0"/>
                  <a:cs typeface="Arial" panose="020B0604020202020204" pitchFamily="34" charset="0"/>
                </a:rPr>
                <a:t>Pack</a:t>
              </a:r>
            </a:p>
          </p:txBody>
        </p:sp>
      </p:grpSp>
      <p:grpSp>
        <p:nvGrpSpPr>
          <p:cNvPr id="6" name="Group 5"/>
          <p:cNvGrpSpPr/>
          <p:nvPr/>
        </p:nvGrpSpPr>
        <p:grpSpPr>
          <a:xfrm>
            <a:off x="6961097" y="3287025"/>
            <a:ext cx="5072035" cy="3093367"/>
            <a:chOff x="6961096" y="3287019"/>
            <a:chExt cx="5072035" cy="3093366"/>
          </a:xfrm>
        </p:grpSpPr>
        <p:cxnSp>
          <p:nvCxnSpPr>
            <p:cNvPr id="210" name="Straight Connector 209"/>
            <p:cNvCxnSpPr/>
            <p:nvPr/>
          </p:nvCxnSpPr>
          <p:spPr bwMode="auto">
            <a:xfrm flipH="1" flipV="1">
              <a:off x="8825269" y="4847741"/>
              <a:ext cx="0" cy="731520"/>
            </a:xfrm>
            <a:prstGeom prst="line">
              <a:avLst/>
            </a:prstGeom>
            <a:solidFill>
              <a:srgbClr val="0183B7"/>
            </a:solidFill>
            <a:ln w="28575" cap="flat" cmpd="sng" algn="ctr">
              <a:solidFill>
                <a:srgbClr val="414141"/>
              </a:solidFill>
              <a:prstDash val="solid"/>
              <a:round/>
              <a:headEnd type="none" w="med" len="med"/>
              <a:tailEnd type="none" w="med" len="med"/>
            </a:ln>
            <a:effectLst/>
          </p:spPr>
        </p:cxnSp>
        <p:cxnSp>
          <p:nvCxnSpPr>
            <p:cNvPr id="242" name="Straight Connector 241"/>
            <p:cNvCxnSpPr/>
            <p:nvPr/>
          </p:nvCxnSpPr>
          <p:spPr bwMode="auto">
            <a:xfrm flipH="1" flipV="1">
              <a:off x="10633600" y="4866169"/>
              <a:ext cx="0" cy="1219200"/>
            </a:xfrm>
            <a:prstGeom prst="line">
              <a:avLst/>
            </a:prstGeom>
            <a:solidFill>
              <a:srgbClr val="0183B7"/>
            </a:solidFill>
            <a:ln w="28575" cap="flat" cmpd="sng" algn="ctr">
              <a:solidFill>
                <a:srgbClr val="414141"/>
              </a:solidFill>
              <a:prstDash val="solid"/>
              <a:round/>
              <a:headEnd type="none" w="med" len="med"/>
              <a:tailEnd type="none" w="med" len="med"/>
            </a:ln>
            <a:effectLst/>
          </p:spPr>
        </p:cxnSp>
        <p:grpSp>
          <p:nvGrpSpPr>
            <p:cNvPr id="339" name="Group 338"/>
            <p:cNvGrpSpPr/>
            <p:nvPr/>
          </p:nvGrpSpPr>
          <p:grpSpPr>
            <a:xfrm>
              <a:off x="9610281" y="4861301"/>
              <a:ext cx="523486" cy="1389125"/>
              <a:chOff x="7072821" y="4946365"/>
              <a:chExt cx="523486" cy="1389125"/>
            </a:xfrm>
          </p:grpSpPr>
          <p:cxnSp>
            <p:nvCxnSpPr>
              <p:cNvPr id="340" name="Straight Connector 339"/>
              <p:cNvCxnSpPr/>
              <p:nvPr/>
            </p:nvCxnSpPr>
            <p:spPr bwMode="auto">
              <a:xfrm flipH="1" flipV="1">
                <a:off x="7340877" y="4946365"/>
                <a:ext cx="10538" cy="1056642"/>
              </a:xfrm>
              <a:prstGeom prst="line">
                <a:avLst/>
              </a:prstGeom>
              <a:solidFill>
                <a:srgbClr val="0183B7"/>
              </a:solidFill>
              <a:ln w="28575" cap="flat" cmpd="sng" algn="ctr">
                <a:solidFill>
                  <a:srgbClr val="414141"/>
                </a:solidFill>
                <a:prstDash val="solid"/>
                <a:round/>
                <a:headEnd type="none" w="med" len="med"/>
                <a:tailEnd type="none" w="med" len="med"/>
              </a:ln>
              <a:effectLst/>
            </p:spPr>
          </p:cxnSp>
          <p:grpSp>
            <p:nvGrpSpPr>
              <p:cNvPr id="341" name="Group 157"/>
              <p:cNvGrpSpPr>
                <a:grpSpLocks noChangeAspect="1"/>
              </p:cNvGrpSpPr>
              <p:nvPr/>
            </p:nvGrpSpPr>
            <p:grpSpPr>
              <a:xfrm>
                <a:off x="7072821" y="6010656"/>
                <a:ext cx="523486" cy="324834"/>
                <a:chOff x="13636625" y="1373188"/>
                <a:chExt cx="1330325" cy="825500"/>
              </a:xfrm>
              <a:solidFill>
                <a:schemeClr val="tx1"/>
              </a:solidFill>
            </p:grpSpPr>
            <p:sp>
              <p:nvSpPr>
                <p:cNvPr id="342" name="Rectangle 17"/>
                <p:cNvSpPr>
                  <a:spLocks noChangeArrowheads="1"/>
                </p:cNvSpPr>
                <p:nvPr/>
              </p:nvSpPr>
              <p:spPr bwMode="auto">
                <a:xfrm>
                  <a:off x="13636625" y="1373188"/>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43" name="Rectangle 18"/>
                <p:cNvSpPr>
                  <a:spLocks noChangeArrowheads="1"/>
                </p:cNvSpPr>
                <p:nvPr/>
              </p:nvSpPr>
              <p:spPr bwMode="auto">
                <a:xfrm>
                  <a:off x="14100175" y="1373188"/>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44" name="Rectangle 19"/>
                <p:cNvSpPr>
                  <a:spLocks noChangeArrowheads="1"/>
                </p:cNvSpPr>
                <p:nvPr/>
              </p:nvSpPr>
              <p:spPr bwMode="auto">
                <a:xfrm>
                  <a:off x="14560550" y="1373188"/>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45" name="Rectangle 20"/>
                <p:cNvSpPr>
                  <a:spLocks noChangeArrowheads="1"/>
                </p:cNvSpPr>
                <p:nvPr/>
              </p:nvSpPr>
              <p:spPr bwMode="auto">
                <a:xfrm>
                  <a:off x="13868400" y="151923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46" name="Rectangle 21"/>
                <p:cNvSpPr>
                  <a:spLocks noChangeArrowheads="1"/>
                </p:cNvSpPr>
                <p:nvPr/>
              </p:nvSpPr>
              <p:spPr bwMode="auto">
                <a:xfrm>
                  <a:off x="14328775" y="151923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47" name="Rectangle 22"/>
                <p:cNvSpPr>
                  <a:spLocks noChangeArrowheads="1"/>
                </p:cNvSpPr>
                <p:nvPr/>
              </p:nvSpPr>
              <p:spPr bwMode="auto">
                <a:xfrm>
                  <a:off x="13636625" y="1519238"/>
                  <a:ext cx="174625"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48" name="Rectangle 23"/>
                <p:cNvSpPr>
                  <a:spLocks noChangeArrowheads="1"/>
                </p:cNvSpPr>
                <p:nvPr/>
              </p:nvSpPr>
              <p:spPr bwMode="auto">
                <a:xfrm>
                  <a:off x="14792325" y="1519238"/>
                  <a:ext cx="174625"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49" name="Rectangle 24"/>
                <p:cNvSpPr>
                  <a:spLocks noChangeArrowheads="1"/>
                </p:cNvSpPr>
                <p:nvPr/>
              </p:nvSpPr>
              <p:spPr bwMode="auto">
                <a:xfrm>
                  <a:off x="13636625" y="166528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50" name="Rectangle 25"/>
                <p:cNvSpPr>
                  <a:spLocks noChangeArrowheads="1"/>
                </p:cNvSpPr>
                <p:nvPr/>
              </p:nvSpPr>
              <p:spPr bwMode="auto">
                <a:xfrm>
                  <a:off x="14100175" y="166528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51" name="Rectangle 26"/>
                <p:cNvSpPr>
                  <a:spLocks noChangeArrowheads="1"/>
                </p:cNvSpPr>
                <p:nvPr/>
              </p:nvSpPr>
              <p:spPr bwMode="auto">
                <a:xfrm>
                  <a:off x="14560550" y="166528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52" name="Rectangle 27"/>
                <p:cNvSpPr>
                  <a:spLocks noChangeArrowheads="1"/>
                </p:cNvSpPr>
                <p:nvPr/>
              </p:nvSpPr>
              <p:spPr bwMode="auto">
                <a:xfrm>
                  <a:off x="13868400" y="181451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53" name="Rectangle 28"/>
                <p:cNvSpPr>
                  <a:spLocks noChangeArrowheads="1"/>
                </p:cNvSpPr>
                <p:nvPr/>
              </p:nvSpPr>
              <p:spPr bwMode="auto">
                <a:xfrm>
                  <a:off x="14328775" y="181451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54" name="Rectangle 29"/>
                <p:cNvSpPr>
                  <a:spLocks noChangeArrowheads="1"/>
                </p:cNvSpPr>
                <p:nvPr/>
              </p:nvSpPr>
              <p:spPr bwMode="auto">
                <a:xfrm>
                  <a:off x="13636625" y="1814513"/>
                  <a:ext cx="174625"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55" name="Rectangle 30"/>
                <p:cNvSpPr>
                  <a:spLocks noChangeArrowheads="1"/>
                </p:cNvSpPr>
                <p:nvPr/>
              </p:nvSpPr>
              <p:spPr bwMode="auto">
                <a:xfrm>
                  <a:off x="14792325" y="1814513"/>
                  <a:ext cx="174625"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56" name="Rectangle 31"/>
                <p:cNvSpPr>
                  <a:spLocks noChangeArrowheads="1"/>
                </p:cNvSpPr>
                <p:nvPr/>
              </p:nvSpPr>
              <p:spPr bwMode="auto">
                <a:xfrm>
                  <a:off x="13636625" y="196056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57" name="Rectangle 32"/>
                <p:cNvSpPr>
                  <a:spLocks noChangeArrowheads="1"/>
                </p:cNvSpPr>
                <p:nvPr/>
              </p:nvSpPr>
              <p:spPr bwMode="auto">
                <a:xfrm>
                  <a:off x="14100175" y="196056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58" name="Rectangle 33"/>
                <p:cNvSpPr>
                  <a:spLocks noChangeArrowheads="1"/>
                </p:cNvSpPr>
                <p:nvPr/>
              </p:nvSpPr>
              <p:spPr bwMode="auto">
                <a:xfrm>
                  <a:off x="14560550" y="196056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59" name="Rectangle 34"/>
                <p:cNvSpPr>
                  <a:spLocks noChangeArrowheads="1"/>
                </p:cNvSpPr>
                <p:nvPr/>
              </p:nvSpPr>
              <p:spPr bwMode="auto">
                <a:xfrm>
                  <a:off x="13868400" y="2106613"/>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60" name="Rectangle 35"/>
                <p:cNvSpPr>
                  <a:spLocks noChangeArrowheads="1"/>
                </p:cNvSpPr>
                <p:nvPr/>
              </p:nvSpPr>
              <p:spPr bwMode="auto">
                <a:xfrm>
                  <a:off x="14328775" y="2106613"/>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61" name="Rectangle 36"/>
                <p:cNvSpPr>
                  <a:spLocks noChangeArrowheads="1"/>
                </p:cNvSpPr>
                <p:nvPr/>
              </p:nvSpPr>
              <p:spPr bwMode="auto">
                <a:xfrm>
                  <a:off x="13636625" y="2106613"/>
                  <a:ext cx="174625"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62" name="Rectangle 37"/>
                <p:cNvSpPr>
                  <a:spLocks noChangeArrowheads="1"/>
                </p:cNvSpPr>
                <p:nvPr/>
              </p:nvSpPr>
              <p:spPr bwMode="auto">
                <a:xfrm>
                  <a:off x="14792325" y="2106613"/>
                  <a:ext cx="174625"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grpSp>
        </p:grpSp>
        <p:grpSp>
          <p:nvGrpSpPr>
            <p:cNvPr id="202" name="Group 201"/>
            <p:cNvGrpSpPr/>
            <p:nvPr/>
          </p:nvGrpSpPr>
          <p:grpSpPr>
            <a:xfrm>
              <a:off x="8654991" y="5981395"/>
              <a:ext cx="617907" cy="340244"/>
              <a:chOff x="6767154" y="4631126"/>
              <a:chExt cx="546814" cy="301094"/>
            </a:xfrm>
          </p:grpSpPr>
          <p:pic>
            <p:nvPicPr>
              <p:cNvPr id="237" name="Picture 150" descr="ICON_VM_basic_label_Q308"/>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6767154" y="4631126"/>
                <a:ext cx="252330" cy="292883"/>
              </a:xfrm>
              <a:prstGeom prst="rect">
                <a:avLst/>
              </a:prstGeom>
              <a:noFill/>
              <a:ln>
                <a:noFill/>
              </a:ln>
            </p:spPr>
          </p:pic>
          <p:pic>
            <p:nvPicPr>
              <p:cNvPr id="238" name="Picture 150" descr="ICON_VM_basic_label_Q308"/>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7061638" y="4639337"/>
                <a:ext cx="252330" cy="292883"/>
              </a:xfrm>
              <a:prstGeom prst="rect">
                <a:avLst/>
              </a:prstGeom>
              <a:noFill/>
              <a:ln>
                <a:noFill/>
              </a:ln>
            </p:spPr>
          </p:pic>
        </p:grpSp>
        <p:cxnSp>
          <p:nvCxnSpPr>
            <p:cNvPr id="206" name="Straight Connector 205"/>
            <p:cNvCxnSpPr/>
            <p:nvPr/>
          </p:nvCxnSpPr>
          <p:spPr bwMode="auto">
            <a:xfrm flipH="1" flipV="1">
              <a:off x="8032682" y="4866169"/>
              <a:ext cx="0" cy="1219200"/>
            </a:xfrm>
            <a:prstGeom prst="line">
              <a:avLst/>
            </a:prstGeom>
            <a:solidFill>
              <a:srgbClr val="0183B7"/>
            </a:solidFill>
            <a:ln w="28575" cap="flat" cmpd="sng" algn="ctr">
              <a:solidFill>
                <a:srgbClr val="414141"/>
              </a:solidFill>
              <a:prstDash val="solid"/>
              <a:round/>
              <a:headEnd type="none" w="med" len="med"/>
              <a:tailEnd type="none" w="med" len="med"/>
            </a:ln>
            <a:effectLst/>
          </p:spPr>
        </p:cxnSp>
        <p:pic>
          <p:nvPicPr>
            <p:cNvPr id="207" name="Picture 18" descr="\\MV-FS\Projects\Cisco\References\Brand Assets\Kubrick Icons\Device Icons\Device_file_server_3129_default_256.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62695" y="5780725"/>
              <a:ext cx="557128" cy="557128"/>
            </a:xfrm>
            <a:prstGeom prst="rect">
              <a:avLst/>
            </a:prstGeom>
            <a:noFill/>
          </p:spPr>
        </p:pic>
        <p:pic>
          <p:nvPicPr>
            <p:cNvPr id="212" name="Picture 18" descr="\\MV-FS\Projects\Cisco\References\Brand Assets\Kubrick Icons\Device Icons\Device_file_server_3129_default_256.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55283" y="5308540"/>
              <a:ext cx="557128" cy="557128"/>
            </a:xfrm>
            <a:prstGeom prst="rect">
              <a:avLst/>
            </a:prstGeom>
            <a:noFill/>
          </p:spPr>
        </p:pic>
        <p:sp>
          <p:nvSpPr>
            <p:cNvPr id="215" name="Rounded Rectangle 214"/>
            <p:cNvSpPr/>
            <p:nvPr/>
          </p:nvSpPr>
          <p:spPr>
            <a:xfrm>
              <a:off x="8490514" y="5579078"/>
              <a:ext cx="803470" cy="211452"/>
            </a:xfrm>
            <a:prstGeom prst="roundRect">
              <a:avLst/>
            </a:prstGeom>
            <a:gradFill flip="none" rotWithShape="1">
              <a:gsLst>
                <a:gs pos="833">
                  <a:srgbClr val="3C86EC">
                    <a:lumMod val="46000"/>
                  </a:srgbClr>
                </a:gs>
                <a:gs pos="100000">
                  <a:srgbClr val="3C86EC"/>
                </a:gs>
                <a:gs pos="47000">
                  <a:srgbClr val="3C86EC">
                    <a:lumMod val="81000"/>
                  </a:srgbClr>
                </a:gs>
              </a:gsLst>
              <a:lin ang="16200000" scaled="1"/>
              <a:tileRect/>
            </a:gradFill>
            <a:ln w="25400" cap="flat" cmpd="sng" algn="ctr">
              <a:noFill/>
              <a:prstDash val="solid"/>
            </a:ln>
            <a:effectLst>
              <a:outerShdw blurRad="635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32492" tIns="94392" rIns="132492" bIns="94392" numCol="1" spcCol="1270" anchor="ctr" anchorCtr="0">
              <a:noAutofit/>
            </a:bodyPr>
            <a:lstStyle/>
            <a:p>
              <a:pPr algn="ctr" defTabSz="888630">
                <a:lnSpc>
                  <a:spcPct val="90000"/>
                </a:lnSpc>
                <a:spcBef>
                  <a:spcPct val="0"/>
                </a:spcBef>
                <a:spcAft>
                  <a:spcPct val="35000"/>
                </a:spcAft>
              </a:pPr>
              <a:r>
                <a:rPr lang="en-US" sz="1200" dirty="0" err="1">
                  <a:solidFill>
                    <a:srgbClr val="FFFFFF"/>
                  </a:solidFill>
                  <a:latin typeface="CiscoSans"/>
                  <a:cs typeface="CiscoSans"/>
                </a:rPr>
                <a:t>N1Kv</a:t>
              </a:r>
              <a:endParaRPr lang="en-US" sz="1200" dirty="0">
                <a:solidFill>
                  <a:srgbClr val="FFFFFF"/>
                </a:solidFill>
                <a:latin typeface="CiscoSans"/>
                <a:cs typeface="CiscoSans"/>
              </a:endParaRPr>
            </a:p>
          </p:txBody>
        </p:sp>
        <p:grpSp>
          <p:nvGrpSpPr>
            <p:cNvPr id="240" name="Group 239"/>
            <p:cNvGrpSpPr/>
            <p:nvPr/>
          </p:nvGrpSpPr>
          <p:grpSpPr>
            <a:xfrm>
              <a:off x="11394138" y="5960129"/>
              <a:ext cx="617907" cy="340244"/>
              <a:chOff x="6767154" y="4631126"/>
              <a:chExt cx="546814" cy="301094"/>
            </a:xfrm>
          </p:grpSpPr>
          <p:pic>
            <p:nvPicPr>
              <p:cNvPr id="269" name="Picture 150" descr="ICON_VM_basic_label_Q308"/>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6767154" y="4631126"/>
                <a:ext cx="252330" cy="292883"/>
              </a:xfrm>
              <a:prstGeom prst="rect">
                <a:avLst/>
              </a:prstGeom>
              <a:noFill/>
              <a:ln>
                <a:noFill/>
              </a:ln>
            </p:spPr>
          </p:pic>
          <p:pic>
            <p:nvPicPr>
              <p:cNvPr id="270" name="Picture 150" descr="ICON_VM_basic_label_Q308"/>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7061638" y="4639337"/>
                <a:ext cx="252330" cy="292883"/>
              </a:xfrm>
              <a:prstGeom prst="rect">
                <a:avLst/>
              </a:prstGeom>
              <a:noFill/>
              <a:ln>
                <a:noFill/>
              </a:ln>
            </p:spPr>
          </p:pic>
        </p:grpSp>
        <p:pic>
          <p:nvPicPr>
            <p:cNvPr id="243" name="Picture 18" descr="\\MV-FS\Projects\Cisco\References\Brand Assets\Kubrick Icons\Device Icons\Device_file_server_3129_default_256.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363613" y="5823257"/>
              <a:ext cx="557128" cy="557128"/>
            </a:xfrm>
            <a:prstGeom prst="rect">
              <a:avLst/>
            </a:prstGeom>
            <a:noFill/>
          </p:spPr>
        </p:pic>
        <p:cxnSp>
          <p:nvCxnSpPr>
            <p:cNvPr id="244" name="Straight Connector 243"/>
            <p:cNvCxnSpPr/>
            <p:nvPr/>
          </p:nvCxnSpPr>
          <p:spPr bwMode="auto">
            <a:xfrm flipH="1" flipV="1">
              <a:off x="11564416" y="4864575"/>
              <a:ext cx="0" cy="731520"/>
            </a:xfrm>
            <a:prstGeom prst="line">
              <a:avLst/>
            </a:prstGeom>
            <a:solidFill>
              <a:srgbClr val="0183B7"/>
            </a:solidFill>
            <a:ln w="28575" cap="flat" cmpd="sng" algn="ctr">
              <a:solidFill>
                <a:srgbClr val="414141"/>
              </a:solidFill>
              <a:prstDash val="solid"/>
              <a:round/>
              <a:headEnd type="none" w="med" len="med"/>
              <a:tailEnd type="none" w="med" len="med"/>
            </a:ln>
            <a:effectLst/>
          </p:spPr>
        </p:cxnSp>
        <p:pic>
          <p:nvPicPr>
            <p:cNvPr id="245" name="Picture 18" descr="\\MV-FS\Projects\Cisco\References\Brand Assets\Kubrick Icons\Device Icons\Device_file_server_3129_default_256.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294430" y="5287274"/>
              <a:ext cx="557128" cy="557128"/>
            </a:xfrm>
            <a:prstGeom prst="rect">
              <a:avLst/>
            </a:prstGeom>
            <a:noFill/>
          </p:spPr>
        </p:pic>
        <p:sp>
          <p:nvSpPr>
            <p:cNvPr id="247" name="Rounded Rectangle 246"/>
            <p:cNvSpPr/>
            <p:nvPr/>
          </p:nvSpPr>
          <p:spPr>
            <a:xfrm>
              <a:off x="11229661" y="5557812"/>
              <a:ext cx="803470" cy="211452"/>
            </a:xfrm>
            <a:prstGeom prst="roundRect">
              <a:avLst/>
            </a:prstGeom>
            <a:gradFill flip="none" rotWithShape="1">
              <a:gsLst>
                <a:gs pos="833">
                  <a:srgbClr val="3C86EC">
                    <a:lumMod val="46000"/>
                  </a:srgbClr>
                </a:gs>
                <a:gs pos="100000">
                  <a:srgbClr val="3C86EC"/>
                </a:gs>
                <a:gs pos="47000">
                  <a:srgbClr val="3C86EC">
                    <a:lumMod val="81000"/>
                  </a:srgbClr>
                </a:gs>
              </a:gsLst>
              <a:lin ang="16200000" scaled="1"/>
              <a:tileRect/>
            </a:gradFill>
            <a:ln w="25400" cap="flat" cmpd="sng" algn="ctr">
              <a:noFill/>
              <a:prstDash val="solid"/>
            </a:ln>
            <a:effectLst>
              <a:outerShdw blurRad="635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32492" tIns="94392" rIns="132492" bIns="94392" numCol="1" spcCol="1270" anchor="ctr" anchorCtr="0">
              <a:noAutofit/>
            </a:bodyPr>
            <a:lstStyle/>
            <a:p>
              <a:pPr algn="ctr" defTabSz="888630">
                <a:lnSpc>
                  <a:spcPct val="90000"/>
                </a:lnSpc>
                <a:spcBef>
                  <a:spcPct val="0"/>
                </a:spcBef>
                <a:spcAft>
                  <a:spcPct val="35000"/>
                </a:spcAft>
              </a:pPr>
              <a:r>
                <a:rPr lang="en-US" sz="1200" dirty="0">
                  <a:solidFill>
                    <a:srgbClr val="FFFFFF"/>
                  </a:solidFill>
                  <a:latin typeface="CiscoSans"/>
                  <a:cs typeface="CiscoSans"/>
                </a:rPr>
                <a:t>N1Kv</a:t>
              </a:r>
            </a:p>
          </p:txBody>
        </p:sp>
        <p:grpSp>
          <p:nvGrpSpPr>
            <p:cNvPr id="8" name="Group 7"/>
            <p:cNvGrpSpPr/>
            <p:nvPr/>
          </p:nvGrpSpPr>
          <p:grpSpPr>
            <a:xfrm>
              <a:off x="6977124" y="4861301"/>
              <a:ext cx="523486" cy="1389125"/>
              <a:chOff x="7072821" y="4946365"/>
              <a:chExt cx="523486" cy="1389125"/>
            </a:xfrm>
          </p:grpSpPr>
          <p:cxnSp>
            <p:nvCxnSpPr>
              <p:cNvPr id="214" name="Straight Connector 213"/>
              <p:cNvCxnSpPr/>
              <p:nvPr/>
            </p:nvCxnSpPr>
            <p:spPr bwMode="auto">
              <a:xfrm flipH="1" flipV="1">
                <a:off x="7340877" y="4946365"/>
                <a:ext cx="10538" cy="1056642"/>
              </a:xfrm>
              <a:prstGeom prst="line">
                <a:avLst/>
              </a:prstGeom>
              <a:solidFill>
                <a:srgbClr val="0183B7"/>
              </a:solidFill>
              <a:ln w="28575" cap="flat" cmpd="sng" algn="ctr">
                <a:solidFill>
                  <a:srgbClr val="414141"/>
                </a:solidFill>
                <a:prstDash val="solid"/>
                <a:round/>
                <a:headEnd type="none" w="med" len="med"/>
                <a:tailEnd type="none" w="med" len="med"/>
              </a:ln>
              <a:effectLst/>
            </p:spPr>
          </p:cxnSp>
          <p:grpSp>
            <p:nvGrpSpPr>
              <p:cNvPr id="316" name="Group 157"/>
              <p:cNvGrpSpPr>
                <a:grpSpLocks noChangeAspect="1"/>
              </p:cNvGrpSpPr>
              <p:nvPr/>
            </p:nvGrpSpPr>
            <p:grpSpPr>
              <a:xfrm>
                <a:off x="7072821" y="6010656"/>
                <a:ext cx="523486" cy="324834"/>
                <a:chOff x="13636625" y="1373188"/>
                <a:chExt cx="1330325" cy="825500"/>
              </a:xfrm>
              <a:solidFill>
                <a:schemeClr val="tx1"/>
              </a:solidFill>
            </p:grpSpPr>
            <p:sp>
              <p:nvSpPr>
                <p:cNvPr id="317" name="Rectangle 17"/>
                <p:cNvSpPr>
                  <a:spLocks noChangeArrowheads="1"/>
                </p:cNvSpPr>
                <p:nvPr/>
              </p:nvSpPr>
              <p:spPr bwMode="auto">
                <a:xfrm>
                  <a:off x="13636625" y="1373188"/>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18" name="Rectangle 18"/>
                <p:cNvSpPr>
                  <a:spLocks noChangeArrowheads="1"/>
                </p:cNvSpPr>
                <p:nvPr/>
              </p:nvSpPr>
              <p:spPr bwMode="auto">
                <a:xfrm>
                  <a:off x="14100175" y="1373188"/>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19" name="Rectangle 19"/>
                <p:cNvSpPr>
                  <a:spLocks noChangeArrowheads="1"/>
                </p:cNvSpPr>
                <p:nvPr/>
              </p:nvSpPr>
              <p:spPr bwMode="auto">
                <a:xfrm>
                  <a:off x="14560550" y="1373188"/>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20" name="Rectangle 20"/>
                <p:cNvSpPr>
                  <a:spLocks noChangeArrowheads="1"/>
                </p:cNvSpPr>
                <p:nvPr/>
              </p:nvSpPr>
              <p:spPr bwMode="auto">
                <a:xfrm>
                  <a:off x="13868400" y="151923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21" name="Rectangle 21"/>
                <p:cNvSpPr>
                  <a:spLocks noChangeArrowheads="1"/>
                </p:cNvSpPr>
                <p:nvPr/>
              </p:nvSpPr>
              <p:spPr bwMode="auto">
                <a:xfrm>
                  <a:off x="14328775" y="151923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22" name="Rectangle 22"/>
                <p:cNvSpPr>
                  <a:spLocks noChangeArrowheads="1"/>
                </p:cNvSpPr>
                <p:nvPr/>
              </p:nvSpPr>
              <p:spPr bwMode="auto">
                <a:xfrm>
                  <a:off x="13636625" y="1519238"/>
                  <a:ext cx="174625"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23" name="Rectangle 23"/>
                <p:cNvSpPr>
                  <a:spLocks noChangeArrowheads="1"/>
                </p:cNvSpPr>
                <p:nvPr/>
              </p:nvSpPr>
              <p:spPr bwMode="auto">
                <a:xfrm>
                  <a:off x="14792325" y="1519238"/>
                  <a:ext cx="174625"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24" name="Rectangle 24"/>
                <p:cNvSpPr>
                  <a:spLocks noChangeArrowheads="1"/>
                </p:cNvSpPr>
                <p:nvPr/>
              </p:nvSpPr>
              <p:spPr bwMode="auto">
                <a:xfrm>
                  <a:off x="13636625" y="166528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25" name="Rectangle 25"/>
                <p:cNvSpPr>
                  <a:spLocks noChangeArrowheads="1"/>
                </p:cNvSpPr>
                <p:nvPr/>
              </p:nvSpPr>
              <p:spPr bwMode="auto">
                <a:xfrm>
                  <a:off x="14100175" y="166528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26" name="Rectangle 26"/>
                <p:cNvSpPr>
                  <a:spLocks noChangeArrowheads="1"/>
                </p:cNvSpPr>
                <p:nvPr/>
              </p:nvSpPr>
              <p:spPr bwMode="auto">
                <a:xfrm>
                  <a:off x="14560550" y="166528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27" name="Rectangle 27"/>
                <p:cNvSpPr>
                  <a:spLocks noChangeArrowheads="1"/>
                </p:cNvSpPr>
                <p:nvPr/>
              </p:nvSpPr>
              <p:spPr bwMode="auto">
                <a:xfrm>
                  <a:off x="13868400" y="181451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28" name="Rectangle 28"/>
                <p:cNvSpPr>
                  <a:spLocks noChangeArrowheads="1"/>
                </p:cNvSpPr>
                <p:nvPr/>
              </p:nvSpPr>
              <p:spPr bwMode="auto">
                <a:xfrm>
                  <a:off x="14328775" y="181451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29" name="Rectangle 29"/>
                <p:cNvSpPr>
                  <a:spLocks noChangeArrowheads="1"/>
                </p:cNvSpPr>
                <p:nvPr/>
              </p:nvSpPr>
              <p:spPr bwMode="auto">
                <a:xfrm>
                  <a:off x="13636625" y="1814513"/>
                  <a:ext cx="174625"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30" name="Rectangle 30"/>
                <p:cNvSpPr>
                  <a:spLocks noChangeArrowheads="1"/>
                </p:cNvSpPr>
                <p:nvPr/>
              </p:nvSpPr>
              <p:spPr bwMode="auto">
                <a:xfrm>
                  <a:off x="14792325" y="1814513"/>
                  <a:ext cx="174625"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31" name="Rectangle 31"/>
                <p:cNvSpPr>
                  <a:spLocks noChangeArrowheads="1"/>
                </p:cNvSpPr>
                <p:nvPr/>
              </p:nvSpPr>
              <p:spPr bwMode="auto">
                <a:xfrm>
                  <a:off x="13636625" y="196056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32" name="Rectangle 32"/>
                <p:cNvSpPr>
                  <a:spLocks noChangeArrowheads="1"/>
                </p:cNvSpPr>
                <p:nvPr/>
              </p:nvSpPr>
              <p:spPr bwMode="auto">
                <a:xfrm>
                  <a:off x="14100175" y="196056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33" name="Rectangle 33"/>
                <p:cNvSpPr>
                  <a:spLocks noChangeArrowheads="1"/>
                </p:cNvSpPr>
                <p:nvPr/>
              </p:nvSpPr>
              <p:spPr bwMode="auto">
                <a:xfrm>
                  <a:off x="14560550" y="196056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34" name="Rectangle 34"/>
                <p:cNvSpPr>
                  <a:spLocks noChangeArrowheads="1"/>
                </p:cNvSpPr>
                <p:nvPr/>
              </p:nvSpPr>
              <p:spPr bwMode="auto">
                <a:xfrm>
                  <a:off x="13868400" y="2106613"/>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35" name="Rectangle 35"/>
                <p:cNvSpPr>
                  <a:spLocks noChangeArrowheads="1"/>
                </p:cNvSpPr>
                <p:nvPr/>
              </p:nvSpPr>
              <p:spPr bwMode="auto">
                <a:xfrm>
                  <a:off x="14328775" y="2106613"/>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36" name="Rectangle 36"/>
                <p:cNvSpPr>
                  <a:spLocks noChangeArrowheads="1"/>
                </p:cNvSpPr>
                <p:nvPr/>
              </p:nvSpPr>
              <p:spPr bwMode="auto">
                <a:xfrm>
                  <a:off x="13636625" y="2106613"/>
                  <a:ext cx="174625"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37" name="Rectangle 37"/>
                <p:cNvSpPr>
                  <a:spLocks noChangeArrowheads="1"/>
                </p:cNvSpPr>
                <p:nvPr/>
              </p:nvSpPr>
              <p:spPr bwMode="auto">
                <a:xfrm>
                  <a:off x="14792325" y="2106613"/>
                  <a:ext cx="174625"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grpSp>
        </p:grpSp>
        <p:grpSp>
          <p:nvGrpSpPr>
            <p:cNvPr id="4" name="Group 3"/>
            <p:cNvGrpSpPr/>
            <p:nvPr/>
          </p:nvGrpSpPr>
          <p:grpSpPr>
            <a:xfrm>
              <a:off x="6961096" y="3287019"/>
              <a:ext cx="4865581" cy="1585050"/>
              <a:chOff x="6961096" y="3287019"/>
              <a:chExt cx="4865581" cy="1585050"/>
            </a:xfrm>
          </p:grpSpPr>
          <p:grpSp>
            <p:nvGrpSpPr>
              <p:cNvPr id="196" name="Group 195"/>
              <p:cNvGrpSpPr/>
              <p:nvPr/>
            </p:nvGrpSpPr>
            <p:grpSpPr>
              <a:xfrm>
                <a:off x="7162979" y="3287019"/>
                <a:ext cx="4496396" cy="1585050"/>
                <a:chOff x="1721639" y="2649253"/>
                <a:chExt cx="2622767" cy="712646"/>
              </a:xfrm>
            </p:grpSpPr>
            <p:grpSp>
              <p:nvGrpSpPr>
                <p:cNvPr id="197" name="Group 196"/>
                <p:cNvGrpSpPr/>
                <p:nvPr/>
              </p:nvGrpSpPr>
              <p:grpSpPr>
                <a:xfrm>
                  <a:off x="1721641" y="3031567"/>
                  <a:ext cx="2622756" cy="249733"/>
                  <a:chOff x="1856748" y="4521199"/>
                  <a:chExt cx="4949076" cy="323663"/>
                </a:xfrm>
              </p:grpSpPr>
              <p:cxnSp>
                <p:nvCxnSpPr>
                  <p:cNvPr id="241" name="Straight Connector 240"/>
                  <p:cNvCxnSpPr/>
                  <p:nvPr/>
                </p:nvCxnSpPr>
                <p:spPr>
                  <a:xfrm>
                    <a:off x="2688974" y="4521199"/>
                    <a:ext cx="157589" cy="323663"/>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flipH="1">
                    <a:off x="1856748" y="4521200"/>
                    <a:ext cx="832227"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2688976" y="4521200"/>
                    <a:ext cx="1147402"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a:off x="2688975" y="4521200"/>
                    <a:ext cx="2137218"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a:off x="2688975" y="4521200"/>
                    <a:ext cx="3127033"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a:off x="2688975" y="4521200"/>
                    <a:ext cx="4116849"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198" name="Group 197"/>
                <p:cNvGrpSpPr/>
                <p:nvPr/>
              </p:nvGrpSpPr>
              <p:grpSpPr>
                <a:xfrm flipH="1">
                  <a:off x="1721650" y="3031565"/>
                  <a:ext cx="2622756" cy="249735"/>
                  <a:chOff x="1856748" y="4521199"/>
                  <a:chExt cx="4949076" cy="323663"/>
                </a:xfrm>
              </p:grpSpPr>
              <p:cxnSp>
                <p:nvCxnSpPr>
                  <p:cNvPr id="232" name="Straight Connector 231"/>
                  <p:cNvCxnSpPr/>
                  <p:nvPr/>
                </p:nvCxnSpPr>
                <p:spPr>
                  <a:xfrm>
                    <a:off x="2688974" y="4521199"/>
                    <a:ext cx="157589" cy="323663"/>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flipH="1">
                    <a:off x="1856748" y="4521200"/>
                    <a:ext cx="832227"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a:off x="2688976" y="4521200"/>
                    <a:ext cx="1147402"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2688975" y="4521200"/>
                    <a:ext cx="2137218"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a:off x="2688975" y="4521200"/>
                    <a:ext cx="3127033"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a:off x="2688975" y="4521200"/>
                    <a:ext cx="4116849"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199" name="Group 198"/>
                <p:cNvGrpSpPr/>
                <p:nvPr/>
              </p:nvGrpSpPr>
              <p:grpSpPr>
                <a:xfrm>
                  <a:off x="1721644" y="3031567"/>
                  <a:ext cx="2622761" cy="249734"/>
                  <a:chOff x="1856748" y="4521200"/>
                  <a:chExt cx="4949076" cy="323662"/>
                </a:xfrm>
              </p:grpSpPr>
              <p:cxnSp>
                <p:nvCxnSpPr>
                  <p:cNvPr id="226" name="Straight Connector 225"/>
                  <p:cNvCxnSpPr/>
                  <p:nvPr/>
                </p:nvCxnSpPr>
                <p:spPr>
                  <a:xfrm flipH="1">
                    <a:off x="2846563" y="4521200"/>
                    <a:ext cx="937286"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H="1">
                    <a:off x="1856748" y="4521200"/>
                    <a:ext cx="1927101"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3783849" y="4521200"/>
                    <a:ext cx="52529"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3783849" y="4521200"/>
                    <a:ext cx="1042344"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3783849" y="4521200"/>
                    <a:ext cx="2032159"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3783849" y="4521200"/>
                    <a:ext cx="3021975"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200" name="Group 199"/>
                <p:cNvGrpSpPr/>
                <p:nvPr/>
              </p:nvGrpSpPr>
              <p:grpSpPr>
                <a:xfrm flipH="1">
                  <a:off x="1721639" y="3031565"/>
                  <a:ext cx="2622766" cy="250783"/>
                  <a:chOff x="1856748" y="4521200"/>
                  <a:chExt cx="4949076" cy="323662"/>
                </a:xfrm>
              </p:grpSpPr>
              <p:cxnSp>
                <p:nvCxnSpPr>
                  <p:cNvPr id="220" name="Straight Connector 219"/>
                  <p:cNvCxnSpPr/>
                  <p:nvPr/>
                </p:nvCxnSpPr>
                <p:spPr>
                  <a:xfrm flipH="1">
                    <a:off x="2846563" y="4521200"/>
                    <a:ext cx="937286"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H="1">
                    <a:off x="1856748" y="4521200"/>
                    <a:ext cx="1927101"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a:off x="3783849" y="4521200"/>
                    <a:ext cx="52529"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a:off x="3783849" y="4521200"/>
                    <a:ext cx="1042344"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3783849" y="4521200"/>
                    <a:ext cx="2032159"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3783849" y="4521200"/>
                    <a:ext cx="3021975"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201" name="Group 200"/>
                <p:cNvGrpSpPr/>
                <p:nvPr/>
              </p:nvGrpSpPr>
              <p:grpSpPr>
                <a:xfrm>
                  <a:off x="2037207" y="2649253"/>
                  <a:ext cx="2011321" cy="382316"/>
                  <a:chOff x="1571888" y="3137327"/>
                  <a:chExt cx="5433782" cy="1032854"/>
                </a:xfrm>
              </p:grpSpPr>
              <p:pic>
                <p:nvPicPr>
                  <p:cNvPr id="213" name="Picture 212" descr="C:\Users\rmuta\Desktop\spine.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71888" y="3137327"/>
                    <a:ext cx="784365" cy="1032854"/>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15" descr="C:\Users\rmuta\Desktop\spine.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86224" y="3137327"/>
                    <a:ext cx="784365" cy="1032854"/>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216" descr="C:\Users\rmuta\Desktop\spine.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53769" y="3137327"/>
                    <a:ext cx="784365" cy="1032854"/>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217" descr="C:\Users\rmuta\Desktop\spine.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21305" y="3137327"/>
                    <a:ext cx="784365" cy="10328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3" name="Group 202"/>
                <p:cNvGrpSpPr/>
                <p:nvPr/>
              </p:nvGrpSpPr>
              <p:grpSpPr>
                <a:xfrm>
                  <a:off x="2063569" y="3281300"/>
                  <a:ext cx="1917764" cy="80599"/>
                  <a:chOff x="2450725" y="4888404"/>
                  <a:chExt cx="5181028" cy="217748"/>
                </a:xfrm>
              </p:grpSpPr>
              <p:pic>
                <p:nvPicPr>
                  <p:cNvPr id="204" name="Picture 203" descr="C:\Users\rmuta\Desktop\leaf.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50725" y="4888404"/>
                    <a:ext cx="895350" cy="217748"/>
                  </a:xfrm>
                  <a:prstGeom prst="rect">
                    <a:avLst/>
                  </a:prstGeom>
                  <a:noFill/>
                  <a:extLst>
                    <a:ext uri="{909E8E84-426E-40dd-AFC4-6F175D3DCCD1}">
                      <a14:hiddenFill xmlns:a14="http://schemas.microsoft.com/office/drawing/2010/main">
                        <a:solidFill>
                          <a:srgbClr val="FFFFFF"/>
                        </a:solidFill>
                      </a14:hiddenFill>
                    </a:ext>
                  </a:extLst>
                </p:spPr>
              </p:pic>
              <p:pic>
                <p:nvPicPr>
                  <p:cNvPr id="205" name="Picture 204" descr="C:\Users\rmuta\Desktop\leaf.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79284" y="4888404"/>
                    <a:ext cx="895350" cy="217748"/>
                  </a:xfrm>
                  <a:prstGeom prst="rect">
                    <a:avLst/>
                  </a:prstGeom>
                  <a:noFill/>
                  <a:extLst>
                    <a:ext uri="{909E8E84-426E-40dd-AFC4-6F175D3DCCD1}">
                      <a14:hiddenFill xmlns:a14="http://schemas.microsoft.com/office/drawing/2010/main">
                        <a:solidFill>
                          <a:srgbClr val="FFFFFF"/>
                        </a:solidFill>
                      </a14:hiddenFill>
                    </a:ext>
                  </a:extLst>
                </p:spPr>
              </p:pic>
              <p:pic>
                <p:nvPicPr>
                  <p:cNvPr id="208" name="Picture 207" descr="C:\Users\rmuta\Desktop\leaf.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07844" y="4888404"/>
                    <a:ext cx="895350" cy="217748"/>
                  </a:xfrm>
                  <a:prstGeom prst="rect">
                    <a:avLst/>
                  </a:prstGeom>
                  <a:noFill/>
                  <a:extLst>
                    <a:ext uri="{909E8E84-426E-40dd-AFC4-6F175D3DCCD1}">
                      <a14:hiddenFill xmlns:a14="http://schemas.microsoft.com/office/drawing/2010/main">
                        <a:solidFill>
                          <a:srgbClr val="FFFFFF"/>
                        </a:solidFill>
                      </a14:hiddenFill>
                    </a:ext>
                  </a:extLst>
                </p:spPr>
              </p:pic>
              <p:pic>
                <p:nvPicPr>
                  <p:cNvPr id="209" name="Picture 208" descr="C:\Users\rmuta\Desktop\leaf.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736403" y="4888404"/>
                    <a:ext cx="895350" cy="217748"/>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83" name="Picture 182" descr="C:\Users\rmuta\Desktop\leaf.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961096" y="4689074"/>
                <a:ext cx="568168" cy="179266"/>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183" descr="C:\Users\rmuta\Desktop\leaf.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258509" y="4686150"/>
                <a:ext cx="568168" cy="179266"/>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93" name="Rounded Rectangle 192"/>
          <p:cNvSpPr/>
          <p:nvPr/>
        </p:nvSpPr>
        <p:spPr>
          <a:xfrm>
            <a:off x="7425149" y="4257233"/>
            <a:ext cx="3830767" cy="333375"/>
          </a:xfrm>
          <a:prstGeom prst="roundRect">
            <a:avLst/>
          </a:prstGeom>
          <a:gradFill flip="none" rotWithShape="1">
            <a:gsLst>
              <a:gs pos="833">
                <a:srgbClr val="3C86EC">
                  <a:lumMod val="46000"/>
                </a:srgbClr>
              </a:gs>
              <a:gs pos="100000">
                <a:srgbClr val="3C86EC"/>
              </a:gs>
              <a:gs pos="47000">
                <a:srgbClr val="3C86EC">
                  <a:lumMod val="81000"/>
                </a:srgbClr>
              </a:gs>
            </a:gsLst>
            <a:lin ang="16200000" scaled="1"/>
            <a:tileRect/>
          </a:gradFill>
          <a:ln w="25400" cap="flat" cmpd="sng" algn="ctr">
            <a:noFill/>
            <a:prstDash val="solid"/>
          </a:ln>
          <a:effectLst>
            <a:outerShdw blurRad="635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32475" tIns="94382" rIns="132475" bIns="94382" numCol="1" spcCol="1271" anchor="ctr" anchorCtr="0">
            <a:noAutofit/>
          </a:bodyPr>
          <a:lstStyle/>
          <a:p>
            <a:pPr algn="ctr" defTabSz="888630">
              <a:lnSpc>
                <a:spcPct val="90000"/>
              </a:lnSpc>
              <a:spcBef>
                <a:spcPct val="0"/>
              </a:spcBef>
              <a:spcAft>
                <a:spcPct val="35000"/>
              </a:spcAft>
            </a:pPr>
            <a:r>
              <a:rPr lang="en-US" sz="1200" b="1" dirty="0" err="1">
                <a:solidFill>
                  <a:srgbClr val="FFFFFF"/>
                </a:solidFill>
                <a:latin typeface="CiscoSans"/>
                <a:cs typeface="CiscoSans"/>
              </a:rPr>
              <a:t>N9K</a:t>
            </a:r>
            <a:r>
              <a:rPr lang="en-US" sz="1200" b="1" dirty="0">
                <a:solidFill>
                  <a:srgbClr val="FFFFFF"/>
                </a:solidFill>
                <a:latin typeface="CiscoSans"/>
                <a:cs typeface="CiscoSans"/>
              </a:rPr>
              <a:t>-based standalone </a:t>
            </a:r>
            <a:r>
              <a:rPr lang="en-US" sz="1200" b="1" dirty="0" err="1">
                <a:solidFill>
                  <a:srgbClr val="FFFFFF"/>
                </a:solidFill>
                <a:latin typeface="CiscoSans"/>
                <a:cs typeface="CiscoSans"/>
              </a:rPr>
              <a:t>VXLAN</a:t>
            </a:r>
            <a:r>
              <a:rPr lang="en-US" sz="1200" b="1" dirty="0">
                <a:solidFill>
                  <a:srgbClr val="FFFFFF"/>
                </a:solidFill>
                <a:latin typeface="CiscoSans"/>
                <a:cs typeface="CiscoSans"/>
              </a:rPr>
              <a:t> Multi-Tenant Fabric</a:t>
            </a:r>
          </a:p>
        </p:txBody>
      </p:sp>
      <p:grpSp>
        <p:nvGrpSpPr>
          <p:cNvPr id="265" name="Group 264"/>
          <p:cNvGrpSpPr/>
          <p:nvPr/>
        </p:nvGrpSpPr>
        <p:grpSpPr>
          <a:xfrm>
            <a:off x="5864080" y="1987482"/>
            <a:ext cx="7561125" cy="4299745"/>
            <a:chOff x="4656220" y="3320780"/>
            <a:chExt cx="7561122" cy="4299745"/>
          </a:xfrm>
        </p:grpSpPr>
        <p:grpSp>
          <p:nvGrpSpPr>
            <p:cNvPr id="266" name="Group 265"/>
            <p:cNvGrpSpPr/>
            <p:nvPr/>
          </p:nvGrpSpPr>
          <p:grpSpPr>
            <a:xfrm>
              <a:off x="4656220" y="3320780"/>
              <a:ext cx="7561122" cy="4299745"/>
              <a:chOff x="5670250" y="2078085"/>
              <a:chExt cx="7561122" cy="4299745"/>
            </a:xfrm>
          </p:grpSpPr>
          <p:sp>
            <p:nvSpPr>
              <p:cNvPr id="274" name="Rectangle 273"/>
              <p:cNvSpPr/>
              <p:nvPr/>
            </p:nvSpPr>
            <p:spPr>
              <a:xfrm>
                <a:off x="5670250" y="2283329"/>
                <a:ext cx="6186954" cy="617283"/>
              </a:xfrm>
              <a:prstGeom prst="rect">
                <a:avLst/>
              </a:prstGeom>
              <a:solidFill>
                <a:schemeClr val="accent1"/>
              </a:solidFill>
              <a:ln w="25400" cap="flat" cmpd="sng" algn="ctr">
                <a:noFill/>
                <a:prstDash val="solid"/>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937">
                  <a:lnSpc>
                    <a:spcPct val="90000"/>
                  </a:lnSpc>
                </a:pPr>
                <a:endParaRPr lang="en-US" sz="1500" dirty="0">
                  <a:solidFill>
                    <a:prstClr val="white"/>
                  </a:solidFill>
                </a:endParaRPr>
              </a:p>
            </p:txBody>
          </p:sp>
          <p:sp>
            <p:nvSpPr>
              <p:cNvPr id="275" name="Rectangle 274"/>
              <p:cNvSpPr/>
              <p:nvPr/>
            </p:nvSpPr>
            <p:spPr>
              <a:xfrm>
                <a:off x="5804725" y="2308798"/>
                <a:ext cx="3482162" cy="50283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4" tIns="45703" rIns="91404" bIns="45703" rtlCol="0" anchor="ctr"/>
              <a:lstStyle/>
              <a:p>
                <a:pPr defTabSz="608927"/>
                <a:r>
                  <a:rPr lang="en-US" sz="1600" dirty="0">
                    <a:solidFill>
                      <a:srgbClr val="FFFFFF"/>
                    </a:solidFill>
                  </a:rPr>
                  <a:t>What You Need:</a:t>
                </a:r>
              </a:p>
            </p:txBody>
          </p:sp>
          <p:sp>
            <p:nvSpPr>
              <p:cNvPr id="276" name="Rectangle 275"/>
              <p:cNvSpPr/>
              <p:nvPr/>
            </p:nvSpPr>
            <p:spPr>
              <a:xfrm>
                <a:off x="5670250" y="2820739"/>
                <a:ext cx="6190488" cy="3541792"/>
              </a:xfrm>
              <a:prstGeom prst="rect">
                <a:avLst/>
              </a:prstGeom>
              <a:blipFill dpi="0" rotWithShape="1">
                <a:blip r:embed="rId14">
                  <a:alphaModFix amt="23000"/>
                </a:blip>
                <a:srcRect/>
                <a:tile tx="0" ty="4191000" sx="100000" sy="100000" flip="none" algn="ctr"/>
              </a:blipFill>
              <a:ln w="25400" cap="flat" cmpd="sng" algn="ctr">
                <a:noFill/>
                <a:prstDash val="solid"/>
              </a:ln>
              <a:effectLst/>
            </p:spPr>
            <p:txBody>
              <a:bodyPr spcFirstLastPara="0" vert="horz" wrap="none" lIns="132441" tIns="94354" rIns="132441" bIns="94354" numCol="1" spcCol="1270" anchor="ctr" anchorCtr="0">
                <a:noAutofit/>
              </a:bodyPr>
              <a:lstStyle/>
              <a:p>
                <a:pPr algn="ctr" defTabSz="888252">
                  <a:lnSpc>
                    <a:spcPct val="90000"/>
                  </a:lnSpc>
                  <a:spcBef>
                    <a:spcPct val="0"/>
                  </a:spcBef>
                  <a:spcAft>
                    <a:spcPct val="35000"/>
                  </a:spcAft>
                </a:pPr>
                <a:endParaRPr lang="en-US" sz="2400" kern="0" dirty="0">
                  <a:solidFill>
                    <a:srgbClr val="FFFFFF"/>
                  </a:solidFill>
                  <a:latin typeface="Arial" panose="020B0604020202020204" pitchFamily="34" charset="0"/>
                  <a:cs typeface="Arial" panose="020B0604020202020204" pitchFamily="34" charset="0"/>
                </a:endParaRPr>
              </a:p>
            </p:txBody>
          </p:sp>
          <p:cxnSp>
            <p:nvCxnSpPr>
              <p:cNvPr id="277" name="Straight Connector 276"/>
              <p:cNvCxnSpPr/>
              <p:nvPr/>
            </p:nvCxnSpPr>
            <p:spPr>
              <a:xfrm>
                <a:off x="5679520" y="6377830"/>
                <a:ext cx="6186954"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8" name="Rectangle 277"/>
              <p:cNvSpPr/>
              <p:nvPr/>
            </p:nvSpPr>
            <p:spPr>
              <a:xfrm>
                <a:off x="5670250" y="2900613"/>
                <a:ext cx="6190488" cy="3449090"/>
              </a:xfrm>
              <a:prstGeom prst="rect">
                <a:avLst/>
              </a:prstGeom>
              <a:gradFill flip="none" rotWithShape="1">
                <a:gsLst>
                  <a:gs pos="0">
                    <a:schemeClr val="bg1"/>
                  </a:gs>
                  <a:gs pos="100000">
                    <a:srgbClr val="FFFFFF"/>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416" tIns="91416" rIns="91416" bIns="91416" rtlCol="0" anchor="t"/>
              <a:lstStyle/>
              <a:p>
                <a:pPr defTabSz="385652"/>
                <a:endParaRPr lang="en-US" sz="1100" dirty="0">
                  <a:solidFill>
                    <a:srgbClr val="2C2C2C"/>
                  </a:solidFill>
                  <a:latin typeface="CiscoSansTT ExtraLight"/>
                  <a:ea typeface="Arial" pitchFamily="-107" charset="0"/>
                  <a:cs typeface="Arial" pitchFamily="-107" charset="0"/>
                </a:endParaRPr>
              </a:p>
            </p:txBody>
          </p:sp>
          <p:sp>
            <p:nvSpPr>
              <p:cNvPr id="279" name="Rectangle 278"/>
              <p:cNvSpPr/>
              <p:nvPr/>
            </p:nvSpPr>
            <p:spPr>
              <a:xfrm>
                <a:off x="5670250" y="2900612"/>
                <a:ext cx="6190488" cy="280653"/>
              </a:xfrm>
              <a:prstGeom prst="rect">
                <a:avLst/>
              </a:prstGeom>
              <a:gradFill>
                <a:gsLst>
                  <a:gs pos="0">
                    <a:srgbClr val="000000">
                      <a:alpha val="26000"/>
                    </a:srgbClr>
                  </a:gs>
                  <a:gs pos="100000">
                    <a:srgbClr val="000000">
                      <a:alpha val="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defTabSz="913708"/>
                <a:endParaRPr lang="en-US" dirty="0">
                  <a:gradFill>
                    <a:gsLst>
                      <a:gs pos="0">
                        <a:srgbClr val="000000"/>
                      </a:gs>
                      <a:gs pos="100000">
                        <a:srgbClr val="000000">
                          <a:alpha val="0"/>
                        </a:srgbClr>
                      </a:gs>
                    </a:gsLst>
                    <a:lin ang="5400000" scaled="1"/>
                  </a:gradFill>
                  <a:latin typeface="Arial"/>
                </a:endParaRPr>
              </a:p>
            </p:txBody>
          </p:sp>
          <p:sp>
            <p:nvSpPr>
              <p:cNvPr id="280" name="TextBox 279"/>
              <p:cNvSpPr txBox="1"/>
              <p:nvPr/>
            </p:nvSpPr>
            <p:spPr>
              <a:xfrm>
                <a:off x="13046706" y="2078085"/>
                <a:ext cx="184666" cy="384721"/>
              </a:xfrm>
              <a:prstGeom prst="rect">
                <a:avLst/>
              </a:prstGeom>
              <a:noFill/>
            </p:spPr>
            <p:txBody>
              <a:bodyPr wrap="none" rtlCol="0">
                <a:spAutoFit/>
              </a:bodyPr>
              <a:lstStyle/>
              <a:p>
                <a:pPr defTabSz="914286"/>
                <a:endParaRPr lang="en-US" dirty="0">
                  <a:solidFill>
                    <a:srgbClr val="2C2C2C"/>
                  </a:solidFill>
                </a:endParaRPr>
              </a:p>
            </p:txBody>
          </p:sp>
        </p:grpSp>
        <p:sp>
          <p:nvSpPr>
            <p:cNvPr id="267" name="Rectangle 266"/>
            <p:cNvSpPr/>
            <p:nvPr/>
          </p:nvSpPr>
          <p:spPr>
            <a:xfrm>
              <a:off x="4799963" y="4287966"/>
              <a:ext cx="3178617" cy="830997"/>
            </a:xfrm>
            <a:prstGeom prst="rect">
              <a:avLst/>
            </a:prstGeom>
          </p:spPr>
          <p:txBody>
            <a:bodyPr wrap="square">
              <a:noAutofit/>
            </a:bodyPr>
            <a:lstStyle/>
            <a:p>
              <a:pPr defTabSz="914286"/>
              <a:r>
                <a:rPr lang="en-US" sz="1600" dirty="0">
                  <a:solidFill>
                    <a:srgbClr val="130F65">
                      <a:lumMod val="60000"/>
                      <a:lumOff val="40000"/>
                    </a:srgbClr>
                  </a:solidFill>
                </a:rPr>
                <a:t>Nexus 9000 Switches, Bundles &amp; Enterprise Services Package</a:t>
              </a:r>
            </a:p>
            <a:p>
              <a:pPr defTabSz="914286"/>
              <a:endParaRPr lang="en-US" sz="1600" dirty="0">
                <a:solidFill>
                  <a:srgbClr val="130F65">
                    <a:lumMod val="60000"/>
                    <a:lumOff val="40000"/>
                  </a:srgbClr>
                </a:solidFill>
              </a:endParaRPr>
            </a:p>
          </p:txBody>
        </p:sp>
        <p:cxnSp>
          <p:nvCxnSpPr>
            <p:cNvPr id="268" name="Straight Connector 267"/>
            <p:cNvCxnSpPr/>
            <p:nvPr/>
          </p:nvCxnSpPr>
          <p:spPr>
            <a:xfrm>
              <a:off x="4854051" y="4912453"/>
              <a:ext cx="5753936" cy="0"/>
            </a:xfrm>
            <a:prstGeom prst="line">
              <a:avLst/>
            </a:prstGeom>
            <a:ln w="28575" cap="rnd" cmpd="sng">
              <a:solidFill>
                <a:schemeClr val="accent4"/>
              </a:solidFill>
              <a:prstDash val="sysDot"/>
            </a:ln>
          </p:spPr>
          <p:style>
            <a:lnRef idx="1">
              <a:schemeClr val="accent1"/>
            </a:lnRef>
            <a:fillRef idx="0">
              <a:schemeClr val="accent1"/>
            </a:fillRef>
            <a:effectRef idx="0">
              <a:schemeClr val="accent1"/>
            </a:effectRef>
            <a:fontRef idx="minor">
              <a:schemeClr val="tx1"/>
            </a:fontRef>
          </p:style>
        </p:cxnSp>
        <p:pic>
          <p:nvPicPr>
            <p:cNvPr id="271" name="Picture 3" descr="C:\RaviFolders\Insiemi\Duranphotos\KO23267.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036905" y="5213007"/>
              <a:ext cx="3316474" cy="2247362"/>
            </a:xfrm>
            <a:prstGeom prst="rect">
              <a:avLst/>
            </a:prstGeom>
            <a:noFill/>
            <a:extLst>
              <a:ext uri="{909E8E84-426E-40dd-AFC4-6F175D3DCCD1}">
                <a14:hiddenFill xmlns:a14="http://schemas.microsoft.com/office/drawing/2010/main">
                  <a:solidFill>
                    <a:srgbClr val="FFFFFF"/>
                  </a:solidFill>
                </a14:hiddenFill>
              </a:ext>
            </a:extLst>
          </p:spPr>
        </p:pic>
        <p:pic>
          <p:nvPicPr>
            <p:cNvPr id="272" name="Picture 27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099829" y="6146888"/>
              <a:ext cx="984071" cy="833318"/>
            </a:xfrm>
            <a:prstGeom prst="rect">
              <a:avLst/>
            </a:prstGeom>
            <a:effectLst>
              <a:outerShdw blurRad="698500" algn="ctr" rotWithShape="0">
                <a:prstClr val="black">
                  <a:alpha val="93000"/>
                </a:prstClr>
              </a:outerShdw>
            </a:effectLst>
          </p:spPr>
        </p:pic>
        <p:sp>
          <p:nvSpPr>
            <p:cNvPr id="273" name="Rectangle 272"/>
            <p:cNvSpPr/>
            <p:nvPr/>
          </p:nvSpPr>
          <p:spPr>
            <a:xfrm>
              <a:off x="8521209" y="4269235"/>
              <a:ext cx="2141310" cy="584776"/>
            </a:xfrm>
            <a:prstGeom prst="rect">
              <a:avLst/>
            </a:prstGeom>
          </p:spPr>
          <p:txBody>
            <a:bodyPr wrap="none">
              <a:noAutofit/>
            </a:bodyPr>
            <a:lstStyle/>
            <a:p>
              <a:pPr defTabSz="914286"/>
              <a:r>
                <a:rPr lang="en-US" sz="1600" dirty="0" err="1">
                  <a:solidFill>
                    <a:srgbClr val="130F65">
                      <a:lumMod val="60000"/>
                      <a:lumOff val="40000"/>
                    </a:srgbClr>
                  </a:solidFill>
                </a:rPr>
                <a:t>40G</a:t>
              </a:r>
              <a:r>
                <a:rPr lang="en-US" sz="1600" dirty="0">
                  <a:solidFill>
                    <a:srgbClr val="130F65">
                      <a:lumMod val="60000"/>
                      <a:lumOff val="40000"/>
                    </a:srgbClr>
                  </a:solidFill>
                </a:rPr>
                <a:t> </a:t>
              </a:r>
              <a:r>
                <a:rPr lang="en-US" sz="1600" dirty="0" err="1">
                  <a:solidFill>
                    <a:srgbClr val="130F65">
                      <a:lumMod val="60000"/>
                      <a:lumOff val="40000"/>
                    </a:srgbClr>
                  </a:solidFill>
                </a:rPr>
                <a:t>BiDi</a:t>
              </a:r>
              <a:r>
                <a:rPr lang="en-US" sz="1600" dirty="0">
                  <a:solidFill>
                    <a:srgbClr val="130F65">
                      <a:lumMod val="60000"/>
                      <a:lumOff val="40000"/>
                    </a:srgbClr>
                  </a:solidFill>
                </a:rPr>
                <a:t> Optics</a:t>
              </a:r>
            </a:p>
          </p:txBody>
        </p:sp>
      </p:grpSp>
    </p:spTree>
    <p:extLst>
      <p:ext uri="{BB962C8B-B14F-4D97-AF65-F5344CB8AC3E}">
        <p14:creationId xmlns:p14="http://schemas.microsoft.com/office/powerpoint/2010/main" val="1955630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fade">
                                      <p:cBhvr>
                                        <p:cTn id="10" dur="500"/>
                                        <p:tgtEl>
                                          <p:spTgt spid="10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16"/>
                                        </p:tgtEl>
                                        <p:attrNameLst>
                                          <p:attrName>style.visibility</p:attrName>
                                        </p:attrNameLst>
                                      </p:cBhvr>
                                      <p:to>
                                        <p:strVal val="visible"/>
                                      </p:to>
                                    </p:set>
                                    <p:animEffect transition="in" filter="fade">
                                      <p:cBhvr>
                                        <p:cTn id="18" dur="500"/>
                                        <p:tgtEl>
                                          <p:spTgt spid="1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7"/>
                                        </p:tgtEl>
                                        <p:attrNameLst>
                                          <p:attrName>style.visibility</p:attrName>
                                        </p:attrNameLst>
                                      </p:cBhvr>
                                      <p:to>
                                        <p:strVal val="visible"/>
                                      </p:to>
                                    </p:set>
                                    <p:animEffect transition="in" filter="fade">
                                      <p:cBhvr>
                                        <p:cTn id="21" dur="500"/>
                                        <p:tgtEl>
                                          <p:spTgt spid="117"/>
                                        </p:tgtEl>
                                      </p:cBhvr>
                                    </p:animEffect>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fade">
                                      <p:cBhvr>
                                        <p:cTn id="25" dur="1000"/>
                                        <p:tgtEl>
                                          <p:spTgt spid="95"/>
                                        </p:tgtEl>
                                      </p:cBhvr>
                                    </p:animEffect>
                                    <p:anim calcmode="lin" valueType="num">
                                      <p:cBhvr>
                                        <p:cTn id="26" dur="1000" fill="hold"/>
                                        <p:tgtEl>
                                          <p:spTgt spid="95"/>
                                        </p:tgtEl>
                                        <p:attrNameLst>
                                          <p:attrName>ppt_x</p:attrName>
                                        </p:attrNameLst>
                                      </p:cBhvr>
                                      <p:tavLst>
                                        <p:tav tm="0">
                                          <p:val>
                                            <p:strVal val="#ppt_x"/>
                                          </p:val>
                                        </p:tav>
                                        <p:tav tm="100000">
                                          <p:val>
                                            <p:strVal val="#ppt_x"/>
                                          </p:val>
                                        </p:tav>
                                      </p:tavLst>
                                    </p:anim>
                                    <p:anim calcmode="lin" valueType="num">
                                      <p:cBhvr>
                                        <p:cTn id="27" dur="1000" fill="hold"/>
                                        <p:tgtEl>
                                          <p:spTgt spid="95"/>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193"/>
                                        </p:tgtEl>
                                        <p:attrNameLst>
                                          <p:attrName>style.visibility</p:attrName>
                                        </p:attrNameLst>
                                      </p:cBhvr>
                                      <p:to>
                                        <p:strVal val="visible"/>
                                      </p:to>
                                    </p:set>
                                    <p:animEffect transition="in" filter="fade">
                                      <p:cBhvr>
                                        <p:cTn id="31" dur="500"/>
                                        <p:tgtEl>
                                          <p:spTgt spid="193"/>
                                        </p:tgtEl>
                                      </p:cBhvr>
                                    </p:animEffect>
                                  </p:childTnLst>
                                </p:cTn>
                              </p:par>
                            </p:childTnLst>
                          </p:cTn>
                        </p:par>
                        <p:par>
                          <p:cTn id="32" fill="hold">
                            <p:stCondLst>
                              <p:cond delay="3000"/>
                            </p:stCondLst>
                            <p:childTnLst>
                              <p:par>
                                <p:cTn id="33" presetID="47" presetClass="entr" presetSubtype="0"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368"/>
                                        </p:tgtEl>
                                        <p:attrNameLst>
                                          <p:attrName>style.visibility</p:attrName>
                                        </p:attrNameLst>
                                      </p:cBhvr>
                                      <p:to>
                                        <p:strVal val="visible"/>
                                      </p:to>
                                    </p:set>
                                    <p:animEffect transition="in" filter="fade">
                                      <p:cBhvr>
                                        <p:cTn id="40" dur="1000"/>
                                        <p:tgtEl>
                                          <p:spTgt spid="368"/>
                                        </p:tgtEl>
                                      </p:cBhvr>
                                    </p:animEffect>
                                    <p:anim calcmode="lin" valueType="num">
                                      <p:cBhvr>
                                        <p:cTn id="41" dur="1000" fill="hold"/>
                                        <p:tgtEl>
                                          <p:spTgt spid="368"/>
                                        </p:tgtEl>
                                        <p:attrNameLst>
                                          <p:attrName>ppt_x</p:attrName>
                                        </p:attrNameLst>
                                      </p:cBhvr>
                                      <p:tavLst>
                                        <p:tav tm="0">
                                          <p:val>
                                            <p:strVal val="#ppt_x"/>
                                          </p:val>
                                        </p:tav>
                                        <p:tav tm="100000">
                                          <p:val>
                                            <p:strVal val="#ppt_x"/>
                                          </p:val>
                                        </p:tav>
                                      </p:tavLst>
                                    </p:anim>
                                    <p:anim calcmode="lin" valueType="num">
                                      <p:cBhvr>
                                        <p:cTn id="42" dur="1000" fill="hold"/>
                                        <p:tgtEl>
                                          <p:spTgt spid="368"/>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0"/>
                                  </p:stCondLst>
                                  <p:childTnLst>
                                    <p:set>
                                      <p:cBhvr>
                                        <p:cTn id="44" dur="1" fill="hold">
                                          <p:stCondLst>
                                            <p:cond delay="0"/>
                                          </p:stCondLst>
                                        </p:cTn>
                                        <p:tgtEl>
                                          <p:spTgt spid="369"/>
                                        </p:tgtEl>
                                        <p:attrNameLst>
                                          <p:attrName>style.visibility</p:attrName>
                                        </p:attrNameLst>
                                      </p:cBhvr>
                                      <p:to>
                                        <p:strVal val="visible"/>
                                      </p:to>
                                    </p:set>
                                    <p:animEffect transition="in" filter="fade">
                                      <p:cBhvr>
                                        <p:cTn id="45" dur="1000"/>
                                        <p:tgtEl>
                                          <p:spTgt spid="369"/>
                                        </p:tgtEl>
                                      </p:cBhvr>
                                    </p:animEffect>
                                    <p:anim calcmode="lin" valueType="num">
                                      <p:cBhvr>
                                        <p:cTn id="46" dur="1000" fill="hold"/>
                                        <p:tgtEl>
                                          <p:spTgt spid="369"/>
                                        </p:tgtEl>
                                        <p:attrNameLst>
                                          <p:attrName>ppt_x</p:attrName>
                                        </p:attrNameLst>
                                      </p:cBhvr>
                                      <p:tavLst>
                                        <p:tav tm="0">
                                          <p:val>
                                            <p:strVal val="#ppt_x"/>
                                          </p:val>
                                        </p:tav>
                                        <p:tav tm="100000">
                                          <p:val>
                                            <p:strVal val="#ppt_x"/>
                                          </p:val>
                                        </p:tav>
                                      </p:tavLst>
                                    </p:anim>
                                    <p:anim calcmode="lin" valueType="num">
                                      <p:cBhvr>
                                        <p:cTn id="47" dur="1000" fill="hold"/>
                                        <p:tgtEl>
                                          <p:spTgt spid="369"/>
                                        </p:tgtEl>
                                        <p:attrNameLst>
                                          <p:attrName>ppt_y</p:attrName>
                                        </p:attrNameLst>
                                      </p:cBhvr>
                                      <p:tavLst>
                                        <p:tav tm="0">
                                          <p:val>
                                            <p:strVal val="#ppt_y-.1"/>
                                          </p:val>
                                        </p:tav>
                                        <p:tav tm="100000">
                                          <p:val>
                                            <p:strVal val="#ppt_y"/>
                                          </p:val>
                                        </p:tav>
                                      </p:tavLst>
                                    </p:anim>
                                  </p:childTnLst>
                                </p:cTn>
                              </p:par>
                              <p:par>
                                <p:cTn id="48" presetID="47" presetClass="entr" presetSubtype="0" fill="hold" nodeType="withEffect">
                                  <p:stCondLst>
                                    <p:cond delay="0"/>
                                  </p:stCondLst>
                                  <p:childTnLst>
                                    <p:set>
                                      <p:cBhvr>
                                        <p:cTn id="49" dur="1" fill="hold">
                                          <p:stCondLst>
                                            <p:cond delay="0"/>
                                          </p:stCondLst>
                                        </p:cTn>
                                        <p:tgtEl>
                                          <p:spTgt spid="367"/>
                                        </p:tgtEl>
                                        <p:attrNameLst>
                                          <p:attrName>style.visibility</p:attrName>
                                        </p:attrNameLst>
                                      </p:cBhvr>
                                      <p:to>
                                        <p:strVal val="visible"/>
                                      </p:to>
                                    </p:set>
                                    <p:animEffect transition="in" filter="fade">
                                      <p:cBhvr>
                                        <p:cTn id="50" dur="1000"/>
                                        <p:tgtEl>
                                          <p:spTgt spid="367"/>
                                        </p:tgtEl>
                                      </p:cBhvr>
                                    </p:animEffect>
                                    <p:anim calcmode="lin" valueType="num">
                                      <p:cBhvr>
                                        <p:cTn id="51" dur="1000" fill="hold"/>
                                        <p:tgtEl>
                                          <p:spTgt spid="367"/>
                                        </p:tgtEl>
                                        <p:attrNameLst>
                                          <p:attrName>ppt_x</p:attrName>
                                        </p:attrNameLst>
                                      </p:cBhvr>
                                      <p:tavLst>
                                        <p:tav tm="0">
                                          <p:val>
                                            <p:strVal val="#ppt_x"/>
                                          </p:val>
                                        </p:tav>
                                        <p:tav tm="100000">
                                          <p:val>
                                            <p:strVal val="#ppt_x"/>
                                          </p:val>
                                        </p:tav>
                                      </p:tavLst>
                                    </p:anim>
                                    <p:anim calcmode="lin" valueType="num">
                                      <p:cBhvr>
                                        <p:cTn id="52" dur="1000" fill="hold"/>
                                        <p:tgtEl>
                                          <p:spTgt spid="367"/>
                                        </p:tgtEl>
                                        <p:attrNameLst>
                                          <p:attrName>ppt_y</p:attrName>
                                        </p:attrNameLst>
                                      </p:cBhvr>
                                      <p:tavLst>
                                        <p:tav tm="0">
                                          <p:val>
                                            <p:strVal val="#ppt_y-.1"/>
                                          </p:val>
                                        </p:tav>
                                        <p:tav tm="100000">
                                          <p:val>
                                            <p:strVal val="#ppt_y"/>
                                          </p:val>
                                        </p:tav>
                                      </p:tavLst>
                                    </p:anim>
                                  </p:childTnLst>
                                </p:cTn>
                              </p:par>
                            </p:childTnLst>
                          </p:cTn>
                        </p:par>
                        <p:par>
                          <p:cTn id="53" fill="hold">
                            <p:stCondLst>
                              <p:cond delay="4000"/>
                            </p:stCondLst>
                            <p:childTnLst>
                              <p:par>
                                <p:cTn id="54" presetID="22" presetClass="entr" presetSubtype="8" fill="hold" grpId="0" nodeType="afterEffect">
                                  <p:stCondLst>
                                    <p:cond delay="0"/>
                                  </p:stCondLst>
                                  <p:childTnLst>
                                    <p:set>
                                      <p:cBhvr>
                                        <p:cTn id="55" dur="1" fill="hold">
                                          <p:stCondLst>
                                            <p:cond delay="0"/>
                                          </p:stCondLst>
                                        </p:cTn>
                                        <p:tgtEl>
                                          <p:spTgt spid="113"/>
                                        </p:tgtEl>
                                        <p:attrNameLst>
                                          <p:attrName>style.visibility</p:attrName>
                                        </p:attrNameLst>
                                      </p:cBhvr>
                                      <p:to>
                                        <p:strVal val="visible"/>
                                      </p:to>
                                    </p:set>
                                    <p:animEffect transition="in" filter="wipe(left)">
                                      <p:cBhvr>
                                        <p:cTn id="56" dur="500"/>
                                        <p:tgtEl>
                                          <p:spTgt spid="113"/>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265"/>
                                        </p:tgtEl>
                                        <p:attrNameLst>
                                          <p:attrName>style.visibility</p:attrName>
                                        </p:attrNameLst>
                                      </p:cBhvr>
                                      <p:to>
                                        <p:strVal val="visible"/>
                                      </p:to>
                                    </p:set>
                                    <p:animEffect transition="in" filter="fade">
                                      <p:cBhvr>
                                        <p:cTn id="61" dur="1000"/>
                                        <p:tgtEl>
                                          <p:spTgt spid="265"/>
                                        </p:tgtEl>
                                      </p:cBhvr>
                                    </p:animEffect>
                                    <p:anim calcmode="lin" valueType="num">
                                      <p:cBhvr>
                                        <p:cTn id="62" dur="1000" fill="hold"/>
                                        <p:tgtEl>
                                          <p:spTgt spid="265"/>
                                        </p:tgtEl>
                                        <p:attrNameLst>
                                          <p:attrName>ppt_x</p:attrName>
                                        </p:attrNameLst>
                                      </p:cBhvr>
                                      <p:tavLst>
                                        <p:tav tm="0">
                                          <p:val>
                                            <p:strVal val="#ppt_x"/>
                                          </p:val>
                                        </p:tav>
                                        <p:tav tm="100000">
                                          <p:val>
                                            <p:strVal val="#ppt_x"/>
                                          </p:val>
                                        </p:tav>
                                      </p:tavLst>
                                    </p:anim>
                                    <p:anim calcmode="lin" valueType="num">
                                      <p:cBhvr>
                                        <p:cTn id="63" dur="1000" fill="hold"/>
                                        <p:tgtEl>
                                          <p:spTgt spid="2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5" grpId="0" animBg="1"/>
      <p:bldP spid="106" grpId="0" animBg="1"/>
      <p:bldP spid="95" grpId="0"/>
      <p:bldP spid="113" grpId="0"/>
      <p:bldP spid="116" grpId="0" animBg="1"/>
      <p:bldP spid="117" grpId="0" animBg="1"/>
      <p:bldP spid="19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p:cNvSpPr/>
          <p:nvPr/>
        </p:nvSpPr>
        <p:spPr>
          <a:xfrm>
            <a:off x="0" y="2045936"/>
            <a:ext cx="12192000" cy="4538685"/>
          </a:xfrm>
          <a:prstGeom prst="rect">
            <a:avLst/>
          </a:prstGeom>
          <a:solidFill>
            <a:srgbClr val="3370E4">
              <a:alpha val="26000"/>
            </a:srgbClr>
          </a:solidFill>
          <a:ln>
            <a:noFill/>
          </a:ln>
        </p:spPr>
        <p:style>
          <a:lnRef idx="1">
            <a:schemeClr val="accent1"/>
          </a:lnRef>
          <a:fillRef idx="3">
            <a:schemeClr val="accent1"/>
          </a:fillRef>
          <a:effectRef idx="2">
            <a:schemeClr val="accent1"/>
          </a:effectRef>
          <a:fontRef idx="minor">
            <a:schemeClr val="lt1"/>
          </a:fontRef>
        </p:style>
        <p:txBody>
          <a:bodyPr lIns="91430" tIns="45718" rIns="91430" bIns="45718" rtlCol="0" anchor="ctr"/>
          <a:lstStyle/>
          <a:p>
            <a:pPr algn="ctr" defTabSz="914286"/>
            <a:endParaRPr lang="en-US" dirty="0">
              <a:solidFill>
                <a:prstClr val="white"/>
              </a:solidFill>
            </a:endParaRPr>
          </a:p>
        </p:txBody>
      </p:sp>
      <p:cxnSp>
        <p:nvCxnSpPr>
          <p:cNvPr id="210" name="Straight Connector 209"/>
          <p:cNvCxnSpPr/>
          <p:nvPr/>
        </p:nvCxnSpPr>
        <p:spPr bwMode="auto">
          <a:xfrm flipH="1" flipV="1">
            <a:off x="8793371" y="4900907"/>
            <a:ext cx="0" cy="731520"/>
          </a:xfrm>
          <a:prstGeom prst="line">
            <a:avLst/>
          </a:prstGeom>
          <a:solidFill>
            <a:srgbClr val="0183B7"/>
          </a:solidFill>
          <a:ln w="28575" cap="flat" cmpd="sng" algn="ctr">
            <a:solidFill>
              <a:srgbClr val="414141"/>
            </a:solidFill>
            <a:prstDash val="solid"/>
            <a:round/>
            <a:headEnd type="none" w="med" len="med"/>
            <a:tailEnd type="none" w="med" len="med"/>
          </a:ln>
          <a:effectLst/>
        </p:spPr>
      </p:cxnSp>
      <p:cxnSp>
        <p:nvCxnSpPr>
          <p:cNvPr id="242" name="Straight Connector 241"/>
          <p:cNvCxnSpPr/>
          <p:nvPr/>
        </p:nvCxnSpPr>
        <p:spPr bwMode="auto">
          <a:xfrm flipH="1" flipV="1">
            <a:off x="10601701" y="4961867"/>
            <a:ext cx="0" cy="1219200"/>
          </a:xfrm>
          <a:prstGeom prst="line">
            <a:avLst/>
          </a:prstGeom>
          <a:solidFill>
            <a:srgbClr val="0183B7"/>
          </a:solidFill>
          <a:ln w="28575" cap="flat" cmpd="sng" algn="ctr">
            <a:solidFill>
              <a:srgbClr val="414141"/>
            </a:solidFill>
            <a:prstDash val="solid"/>
            <a:round/>
            <a:headEnd type="none" w="med" len="med"/>
            <a:tailEnd type="none" w="med" len="med"/>
          </a:ln>
          <a:effectLst/>
        </p:spPr>
      </p:cxnSp>
      <p:grpSp>
        <p:nvGrpSpPr>
          <p:cNvPr id="339" name="Group 338"/>
          <p:cNvGrpSpPr/>
          <p:nvPr/>
        </p:nvGrpSpPr>
        <p:grpSpPr>
          <a:xfrm>
            <a:off x="9578387" y="4914468"/>
            <a:ext cx="523487" cy="1389125"/>
            <a:chOff x="7072821" y="4946365"/>
            <a:chExt cx="523486" cy="1389125"/>
          </a:xfrm>
        </p:grpSpPr>
        <p:cxnSp>
          <p:nvCxnSpPr>
            <p:cNvPr id="340" name="Straight Connector 339"/>
            <p:cNvCxnSpPr/>
            <p:nvPr/>
          </p:nvCxnSpPr>
          <p:spPr bwMode="auto">
            <a:xfrm flipH="1" flipV="1">
              <a:off x="7340877" y="4946365"/>
              <a:ext cx="10538" cy="1056642"/>
            </a:xfrm>
            <a:prstGeom prst="line">
              <a:avLst/>
            </a:prstGeom>
            <a:solidFill>
              <a:srgbClr val="0183B7"/>
            </a:solidFill>
            <a:ln w="28575" cap="flat" cmpd="sng" algn="ctr">
              <a:solidFill>
                <a:srgbClr val="414141"/>
              </a:solidFill>
              <a:prstDash val="solid"/>
              <a:round/>
              <a:headEnd type="none" w="med" len="med"/>
              <a:tailEnd type="none" w="med" len="med"/>
            </a:ln>
            <a:effectLst/>
          </p:spPr>
        </p:cxnSp>
        <p:grpSp>
          <p:nvGrpSpPr>
            <p:cNvPr id="341" name="Group 157"/>
            <p:cNvGrpSpPr>
              <a:grpSpLocks noChangeAspect="1"/>
            </p:cNvGrpSpPr>
            <p:nvPr/>
          </p:nvGrpSpPr>
          <p:grpSpPr>
            <a:xfrm>
              <a:off x="7072821" y="6010656"/>
              <a:ext cx="523486" cy="324834"/>
              <a:chOff x="13636625" y="1373188"/>
              <a:chExt cx="1330325" cy="825500"/>
            </a:xfrm>
            <a:solidFill>
              <a:schemeClr val="tx1"/>
            </a:solidFill>
          </p:grpSpPr>
          <p:sp>
            <p:nvSpPr>
              <p:cNvPr id="342" name="Rectangle 17"/>
              <p:cNvSpPr>
                <a:spLocks noChangeArrowheads="1"/>
              </p:cNvSpPr>
              <p:nvPr/>
            </p:nvSpPr>
            <p:spPr bwMode="auto">
              <a:xfrm>
                <a:off x="13636625" y="1373188"/>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43" name="Rectangle 18"/>
              <p:cNvSpPr>
                <a:spLocks noChangeArrowheads="1"/>
              </p:cNvSpPr>
              <p:nvPr/>
            </p:nvSpPr>
            <p:spPr bwMode="auto">
              <a:xfrm>
                <a:off x="14100175" y="1373188"/>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44" name="Rectangle 19"/>
              <p:cNvSpPr>
                <a:spLocks noChangeArrowheads="1"/>
              </p:cNvSpPr>
              <p:nvPr/>
            </p:nvSpPr>
            <p:spPr bwMode="auto">
              <a:xfrm>
                <a:off x="14560550" y="1373188"/>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45" name="Rectangle 20"/>
              <p:cNvSpPr>
                <a:spLocks noChangeArrowheads="1"/>
              </p:cNvSpPr>
              <p:nvPr/>
            </p:nvSpPr>
            <p:spPr bwMode="auto">
              <a:xfrm>
                <a:off x="13868400" y="151923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46" name="Rectangle 21"/>
              <p:cNvSpPr>
                <a:spLocks noChangeArrowheads="1"/>
              </p:cNvSpPr>
              <p:nvPr/>
            </p:nvSpPr>
            <p:spPr bwMode="auto">
              <a:xfrm>
                <a:off x="14328775" y="151923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47" name="Rectangle 22"/>
              <p:cNvSpPr>
                <a:spLocks noChangeArrowheads="1"/>
              </p:cNvSpPr>
              <p:nvPr/>
            </p:nvSpPr>
            <p:spPr bwMode="auto">
              <a:xfrm>
                <a:off x="13636625" y="1519238"/>
                <a:ext cx="174625"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48" name="Rectangle 23"/>
              <p:cNvSpPr>
                <a:spLocks noChangeArrowheads="1"/>
              </p:cNvSpPr>
              <p:nvPr/>
            </p:nvSpPr>
            <p:spPr bwMode="auto">
              <a:xfrm>
                <a:off x="14792325" y="1519238"/>
                <a:ext cx="174625"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49" name="Rectangle 24"/>
              <p:cNvSpPr>
                <a:spLocks noChangeArrowheads="1"/>
              </p:cNvSpPr>
              <p:nvPr/>
            </p:nvSpPr>
            <p:spPr bwMode="auto">
              <a:xfrm>
                <a:off x="13636625" y="166528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50" name="Rectangle 25"/>
              <p:cNvSpPr>
                <a:spLocks noChangeArrowheads="1"/>
              </p:cNvSpPr>
              <p:nvPr/>
            </p:nvSpPr>
            <p:spPr bwMode="auto">
              <a:xfrm>
                <a:off x="14100175" y="166528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51" name="Rectangle 26"/>
              <p:cNvSpPr>
                <a:spLocks noChangeArrowheads="1"/>
              </p:cNvSpPr>
              <p:nvPr/>
            </p:nvSpPr>
            <p:spPr bwMode="auto">
              <a:xfrm>
                <a:off x="14560550" y="166528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52" name="Rectangle 27"/>
              <p:cNvSpPr>
                <a:spLocks noChangeArrowheads="1"/>
              </p:cNvSpPr>
              <p:nvPr/>
            </p:nvSpPr>
            <p:spPr bwMode="auto">
              <a:xfrm>
                <a:off x="13868400" y="181451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53" name="Rectangle 28"/>
              <p:cNvSpPr>
                <a:spLocks noChangeArrowheads="1"/>
              </p:cNvSpPr>
              <p:nvPr/>
            </p:nvSpPr>
            <p:spPr bwMode="auto">
              <a:xfrm>
                <a:off x="14328775" y="181451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54" name="Rectangle 29"/>
              <p:cNvSpPr>
                <a:spLocks noChangeArrowheads="1"/>
              </p:cNvSpPr>
              <p:nvPr/>
            </p:nvSpPr>
            <p:spPr bwMode="auto">
              <a:xfrm>
                <a:off x="13636625" y="1814513"/>
                <a:ext cx="174625"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55" name="Rectangle 30"/>
              <p:cNvSpPr>
                <a:spLocks noChangeArrowheads="1"/>
              </p:cNvSpPr>
              <p:nvPr/>
            </p:nvSpPr>
            <p:spPr bwMode="auto">
              <a:xfrm>
                <a:off x="14792325" y="1814513"/>
                <a:ext cx="174625"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56" name="Rectangle 31"/>
              <p:cNvSpPr>
                <a:spLocks noChangeArrowheads="1"/>
              </p:cNvSpPr>
              <p:nvPr/>
            </p:nvSpPr>
            <p:spPr bwMode="auto">
              <a:xfrm>
                <a:off x="13636625" y="196056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57" name="Rectangle 32"/>
              <p:cNvSpPr>
                <a:spLocks noChangeArrowheads="1"/>
              </p:cNvSpPr>
              <p:nvPr/>
            </p:nvSpPr>
            <p:spPr bwMode="auto">
              <a:xfrm>
                <a:off x="14100175" y="196056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58" name="Rectangle 33"/>
              <p:cNvSpPr>
                <a:spLocks noChangeArrowheads="1"/>
              </p:cNvSpPr>
              <p:nvPr/>
            </p:nvSpPr>
            <p:spPr bwMode="auto">
              <a:xfrm>
                <a:off x="14560550" y="196056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59" name="Rectangle 34"/>
              <p:cNvSpPr>
                <a:spLocks noChangeArrowheads="1"/>
              </p:cNvSpPr>
              <p:nvPr/>
            </p:nvSpPr>
            <p:spPr bwMode="auto">
              <a:xfrm>
                <a:off x="13868400" y="2106613"/>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60" name="Rectangle 35"/>
              <p:cNvSpPr>
                <a:spLocks noChangeArrowheads="1"/>
              </p:cNvSpPr>
              <p:nvPr/>
            </p:nvSpPr>
            <p:spPr bwMode="auto">
              <a:xfrm>
                <a:off x="14328775" y="2106613"/>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61" name="Rectangle 36"/>
              <p:cNvSpPr>
                <a:spLocks noChangeArrowheads="1"/>
              </p:cNvSpPr>
              <p:nvPr/>
            </p:nvSpPr>
            <p:spPr bwMode="auto">
              <a:xfrm>
                <a:off x="13636625" y="2106613"/>
                <a:ext cx="174625"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62" name="Rectangle 37"/>
              <p:cNvSpPr>
                <a:spLocks noChangeArrowheads="1"/>
              </p:cNvSpPr>
              <p:nvPr/>
            </p:nvSpPr>
            <p:spPr bwMode="auto">
              <a:xfrm>
                <a:off x="14792325" y="2106613"/>
                <a:ext cx="174625"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grpSp>
      </p:grpSp>
      <p:grpSp>
        <p:nvGrpSpPr>
          <p:cNvPr id="122" name="Group 121"/>
          <p:cNvGrpSpPr/>
          <p:nvPr/>
        </p:nvGrpSpPr>
        <p:grpSpPr>
          <a:xfrm>
            <a:off x="3225794" y="3681671"/>
            <a:ext cx="1415633" cy="1118956"/>
            <a:chOff x="3225787" y="3681669"/>
            <a:chExt cx="1415633" cy="1118956"/>
          </a:xfrm>
        </p:grpSpPr>
        <p:cxnSp>
          <p:nvCxnSpPr>
            <p:cNvPr id="123" name="Straight Connector 122"/>
            <p:cNvCxnSpPr/>
            <p:nvPr/>
          </p:nvCxnSpPr>
          <p:spPr>
            <a:xfrm>
              <a:off x="3225787" y="3681669"/>
              <a:ext cx="1415633" cy="0"/>
            </a:xfrm>
            <a:prstGeom prst="line">
              <a:avLst/>
            </a:prstGeom>
            <a:solidFill>
              <a:srgbClr val="0183B7"/>
            </a:solidFill>
            <a:ln w="28575" cap="flat" cmpd="sng" algn="ctr">
              <a:solidFill>
                <a:srgbClr val="414141"/>
              </a:solidFill>
              <a:prstDash val="solid"/>
              <a:round/>
              <a:headEnd type="none" w="med" len="med"/>
              <a:tailEnd type="none" w="med" len="med"/>
            </a:ln>
            <a:effectLst/>
          </p:spPr>
        </p:cxnSp>
        <p:cxnSp>
          <p:nvCxnSpPr>
            <p:cNvPr id="124" name="Straight Connector 123"/>
            <p:cNvCxnSpPr/>
            <p:nvPr/>
          </p:nvCxnSpPr>
          <p:spPr>
            <a:xfrm>
              <a:off x="4634567" y="3682427"/>
              <a:ext cx="0" cy="1118198"/>
            </a:xfrm>
            <a:prstGeom prst="line">
              <a:avLst/>
            </a:prstGeom>
            <a:solidFill>
              <a:srgbClr val="0183B7"/>
            </a:solidFill>
            <a:ln w="28575" cap="flat" cmpd="sng" algn="ctr">
              <a:solidFill>
                <a:srgbClr val="414141"/>
              </a:solidFill>
              <a:prstDash val="solid"/>
              <a:round/>
              <a:headEnd type="none" w="med" len="med"/>
              <a:tailEnd type="none" w="med" len="med"/>
            </a:ln>
            <a:effectLst/>
          </p:spPr>
        </p:cxnSp>
      </p:grpSp>
      <p:grpSp>
        <p:nvGrpSpPr>
          <p:cNvPr id="125" name="Group 124"/>
          <p:cNvGrpSpPr/>
          <p:nvPr/>
        </p:nvGrpSpPr>
        <p:grpSpPr>
          <a:xfrm>
            <a:off x="3313012" y="3869682"/>
            <a:ext cx="596205" cy="418049"/>
            <a:chOff x="3313012" y="3869676"/>
            <a:chExt cx="596205" cy="418049"/>
          </a:xfrm>
        </p:grpSpPr>
        <p:cxnSp>
          <p:nvCxnSpPr>
            <p:cNvPr id="126" name="Straight Connector 125"/>
            <p:cNvCxnSpPr/>
            <p:nvPr/>
          </p:nvCxnSpPr>
          <p:spPr>
            <a:xfrm>
              <a:off x="3899060" y="3869676"/>
              <a:ext cx="0" cy="418049"/>
            </a:xfrm>
            <a:prstGeom prst="line">
              <a:avLst/>
            </a:prstGeom>
            <a:solidFill>
              <a:srgbClr val="0183B7"/>
            </a:solidFill>
            <a:ln w="28575" cap="flat" cmpd="sng" algn="ctr">
              <a:solidFill>
                <a:srgbClr val="414141"/>
              </a:solidFill>
              <a:prstDash val="solid"/>
              <a:round/>
              <a:headEnd type="none" w="med" len="med"/>
              <a:tailEnd type="none" w="med" len="med"/>
            </a:ln>
            <a:effectLst/>
          </p:spPr>
        </p:cxnSp>
        <p:cxnSp>
          <p:nvCxnSpPr>
            <p:cNvPr id="127" name="Straight Connector 126"/>
            <p:cNvCxnSpPr/>
            <p:nvPr/>
          </p:nvCxnSpPr>
          <p:spPr>
            <a:xfrm>
              <a:off x="3313012" y="3869676"/>
              <a:ext cx="596205" cy="0"/>
            </a:xfrm>
            <a:prstGeom prst="line">
              <a:avLst/>
            </a:prstGeom>
            <a:solidFill>
              <a:srgbClr val="0183B7"/>
            </a:solidFill>
            <a:ln w="28575" cap="flat" cmpd="sng" algn="ctr">
              <a:solidFill>
                <a:srgbClr val="414141"/>
              </a:solidFill>
              <a:prstDash val="solid"/>
              <a:round/>
              <a:headEnd type="none" w="med" len="med"/>
              <a:tailEnd type="none" w="med" len="med"/>
            </a:ln>
            <a:effectLst/>
          </p:spPr>
        </p:cxnSp>
      </p:grpSp>
      <p:sp>
        <p:nvSpPr>
          <p:cNvPr id="2" name="Title 1"/>
          <p:cNvSpPr>
            <a:spLocks noGrp="1"/>
          </p:cNvSpPr>
          <p:nvPr>
            <p:ph type="title"/>
          </p:nvPr>
        </p:nvSpPr>
        <p:spPr/>
        <p:txBody>
          <a:bodyPr>
            <a:normAutofit fontScale="90000"/>
          </a:bodyPr>
          <a:lstStyle/>
          <a:p>
            <a:r>
              <a:rPr lang="en-US" dirty="0"/>
              <a:t/>
            </a:r>
            <a:br>
              <a:rPr lang="en-US" dirty="0"/>
            </a:br>
            <a:r>
              <a:rPr lang="en-US" sz="3100" dirty="0"/>
              <a:t>Cloud Provider Scenario 3:</a:t>
            </a:r>
            <a:br>
              <a:rPr lang="en-US" sz="3100" dirty="0"/>
            </a:br>
            <a:r>
              <a:rPr lang="en-US" dirty="0"/>
              <a:t>Migrate or add new </a:t>
            </a:r>
            <a:r>
              <a:rPr lang="en-US" dirty="0" err="1"/>
              <a:t>ACI</a:t>
            </a:r>
            <a:r>
              <a:rPr lang="en-US" dirty="0"/>
              <a:t> </a:t>
            </a:r>
            <a:r>
              <a:rPr lang="en-US" dirty="0" smtClean="0"/>
              <a:t>POD</a:t>
            </a:r>
            <a:endParaRPr lang="en-US" dirty="0"/>
          </a:p>
        </p:txBody>
      </p:sp>
      <p:sp>
        <p:nvSpPr>
          <p:cNvPr id="5" name="Rectangle 4"/>
          <p:cNvSpPr/>
          <p:nvPr/>
        </p:nvSpPr>
        <p:spPr>
          <a:xfrm>
            <a:off x="1399736" y="984861"/>
            <a:ext cx="11344765" cy="338555"/>
          </a:xfrm>
          <a:prstGeom prst="rect">
            <a:avLst/>
          </a:prstGeom>
        </p:spPr>
        <p:txBody>
          <a:bodyPr wrap="square" lIns="91430" tIns="45718" rIns="91430" bIns="45718">
            <a:spAutoFit/>
          </a:bodyPr>
          <a:lstStyle/>
          <a:p>
            <a:pPr defTabSz="914286">
              <a:spcBef>
                <a:spcPts val="1067"/>
              </a:spcBef>
            </a:pPr>
            <a:r>
              <a:rPr lang="en-US" sz="1600" dirty="0">
                <a:solidFill>
                  <a:srgbClr val="2C2C2C"/>
                </a:solidFill>
              </a:rPr>
              <a:t>Deploy New </a:t>
            </a:r>
            <a:r>
              <a:rPr lang="en-US" sz="1600" dirty="0" err="1">
                <a:solidFill>
                  <a:srgbClr val="2C2C2C"/>
                </a:solidFill>
              </a:rPr>
              <a:t>ACI</a:t>
            </a:r>
            <a:r>
              <a:rPr lang="en-US" sz="1600" dirty="0">
                <a:solidFill>
                  <a:srgbClr val="2C2C2C"/>
                </a:solidFill>
              </a:rPr>
              <a:t> POD for complete policy-based infrastructure automation</a:t>
            </a:r>
          </a:p>
        </p:txBody>
      </p:sp>
      <p:sp>
        <p:nvSpPr>
          <p:cNvPr id="60" name="Rectangle 59"/>
          <p:cNvSpPr/>
          <p:nvPr/>
        </p:nvSpPr>
        <p:spPr>
          <a:xfrm>
            <a:off x="128573" y="2146605"/>
            <a:ext cx="2924344" cy="1490643"/>
          </a:xfrm>
          <a:prstGeom prst="rect">
            <a:avLst/>
          </a:prstGeom>
          <a:noFill/>
        </p:spPr>
        <p:txBody>
          <a:bodyPr wrap="square" lIns="121885" tIns="60942" rIns="121885" bIns="60942">
            <a:spAutoFit/>
          </a:bodyPr>
          <a:lstStyle/>
          <a:p>
            <a:pPr defTabSz="684690">
              <a:lnSpc>
                <a:spcPct val="85000"/>
              </a:lnSpc>
              <a:spcBef>
                <a:spcPts val="800"/>
              </a:spcBef>
            </a:pPr>
            <a:r>
              <a:rPr lang="en-US" dirty="0">
                <a:solidFill>
                  <a:srgbClr val="00A3E0">
                    <a:lumMod val="75000"/>
                  </a:srgbClr>
                </a:solidFill>
                <a:latin typeface="CiscoSansTT ExtraLight"/>
              </a:rPr>
              <a:t>Existing </a:t>
            </a:r>
            <a:r>
              <a:rPr lang="en-US" sz="2400" dirty="0">
                <a:solidFill>
                  <a:srgbClr val="00A3E0">
                    <a:lumMod val="75000"/>
                  </a:srgbClr>
                </a:solidFill>
              </a:rPr>
              <a:t/>
            </a:r>
            <a:br>
              <a:rPr lang="en-US" sz="2400" dirty="0">
                <a:solidFill>
                  <a:srgbClr val="00A3E0">
                    <a:lumMod val="75000"/>
                  </a:srgbClr>
                </a:solidFill>
              </a:rPr>
            </a:br>
            <a:r>
              <a:rPr lang="en-US" sz="2400" dirty="0">
                <a:solidFill>
                  <a:srgbClr val="00A3E0">
                    <a:lumMod val="75000"/>
                  </a:srgbClr>
                </a:solidFill>
              </a:rPr>
              <a:t>Nexus </a:t>
            </a:r>
            <a:r>
              <a:rPr lang="en-US" sz="2400" dirty="0" err="1">
                <a:solidFill>
                  <a:srgbClr val="00A3E0">
                    <a:lumMod val="75000"/>
                  </a:srgbClr>
                </a:solidFill>
              </a:rPr>
              <a:t>2K-7K</a:t>
            </a:r>
            <a:r>
              <a:rPr lang="en-US" sz="2400" dirty="0">
                <a:solidFill>
                  <a:srgbClr val="00A3E0">
                    <a:lumMod val="75000"/>
                  </a:srgbClr>
                </a:solidFill>
              </a:rPr>
              <a:t/>
            </a:r>
            <a:br>
              <a:rPr lang="en-US" sz="2400" dirty="0">
                <a:solidFill>
                  <a:srgbClr val="00A3E0">
                    <a:lumMod val="75000"/>
                  </a:srgbClr>
                </a:solidFill>
              </a:rPr>
            </a:br>
            <a:r>
              <a:rPr lang="en-US" sz="2400" dirty="0">
                <a:solidFill>
                  <a:srgbClr val="00A3E0">
                    <a:lumMod val="75000"/>
                  </a:srgbClr>
                </a:solidFill>
              </a:rPr>
              <a:t>Fabric</a:t>
            </a:r>
          </a:p>
          <a:p>
            <a:pPr defTabSz="684690">
              <a:lnSpc>
                <a:spcPct val="85000"/>
              </a:lnSpc>
              <a:spcBef>
                <a:spcPts val="800"/>
              </a:spcBef>
            </a:pPr>
            <a:endParaRPr lang="en-US" sz="2400" dirty="0">
              <a:solidFill>
                <a:srgbClr val="00A3E0">
                  <a:lumMod val="75000"/>
                </a:srgbClr>
              </a:solidFill>
            </a:endParaRPr>
          </a:p>
        </p:txBody>
      </p:sp>
      <p:sp>
        <p:nvSpPr>
          <p:cNvPr id="105" name="Chevron 104"/>
          <p:cNvSpPr/>
          <p:nvPr/>
        </p:nvSpPr>
        <p:spPr>
          <a:xfrm>
            <a:off x="1206189" y="1084525"/>
            <a:ext cx="142843" cy="249851"/>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defTabSz="914286"/>
            <a:endParaRPr lang="en-US" sz="1600" dirty="0">
              <a:solidFill>
                <a:srgbClr val="2C2C2C"/>
              </a:solidFill>
            </a:endParaRPr>
          </a:p>
        </p:txBody>
      </p:sp>
      <p:sp>
        <p:nvSpPr>
          <p:cNvPr id="106" name="Chevron 105"/>
          <p:cNvSpPr/>
          <p:nvPr/>
        </p:nvSpPr>
        <p:spPr>
          <a:xfrm>
            <a:off x="1053789" y="1084525"/>
            <a:ext cx="142843" cy="249851"/>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defTabSz="914286"/>
            <a:endParaRPr lang="en-US" sz="1600" dirty="0">
              <a:solidFill>
                <a:srgbClr val="2C2C2C"/>
              </a:solidFill>
            </a:endParaRPr>
          </a:p>
        </p:txBody>
      </p:sp>
      <p:grpSp>
        <p:nvGrpSpPr>
          <p:cNvPr id="109" name="Group 108"/>
          <p:cNvGrpSpPr/>
          <p:nvPr/>
        </p:nvGrpSpPr>
        <p:grpSpPr>
          <a:xfrm>
            <a:off x="2471917" y="5425331"/>
            <a:ext cx="617907" cy="340244"/>
            <a:chOff x="6767154" y="4631126"/>
            <a:chExt cx="546814" cy="301094"/>
          </a:xfrm>
        </p:grpSpPr>
        <p:pic>
          <p:nvPicPr>
            <p:cNvPr id="138" name="Picture 150" descr="ICON_VM_basic_label_Q308"/>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6767154" y="4631126"/>
              <a:ext cx="252330" cy="292883"/>
            </a:xfrm>
            <a:prstGeom prst="rect">
              <a:avLst/>
            </a:prstGeom>
            <a:noFill/>
            <a:ln>
              <a:noFill/>
            </a:ln>
          </p:spPr>
        </p:pic>
        <p:pic>
          <p:nvPicPr>
            <p:cNvPr id="139" name="Picture 150" descr="ICON_VM_basic_label_Q308"/>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7061638" y="4639337"/>
              <a:ext cx="252330" cy="292883"/>
            </a:xfrm>
            <a:prstGeom prst="rect">
              <a:avLst/>
            </a:prstGeom>
            <a:noFill/>
            <a:ln>
              <a:noFill/>
            </a:ln>
          </p:spPr>
        </p:pic>
      </p:grpSp>
      <p:cxnSp>
        <p:nvCxnSpPr>
          <p:cNvPr id="144" name="Straight Connector 143"/>
          <p:cNvCxnSpPr/>
          <p:nvPr/>
        </p:nvCxnSpPr>
        <p:spPr>
          <a:xfrm>
            <a:off x="1454164" y="3967992"/>
            <a:ext cx="0" cy="1254085"/>
          </a:xfrm>
          <a:prstGeom prst="line">
            <a:avLst/>
          </a:prstGeom>
          <a:solidFill>
            <a:srgbClr val="0183B7"/>
          </a:solidFill>
          <a:ln w="28575" cap="flat" cmpd="sng" algn="ctr">
            <a:solidFill>
              <a:srgbClr val="414141"/>
            </a:solidFill>
            <a:prstDash val="solid"/>
            <a:round/>
            <a:headEnd type="none" w="med" len="med"/>
            <a:tailEnd type="none" w="med" len="med"/>
          </a:ln>
          <a:effectLst/>
        </p:spPr>
      </p:cxnSp>
      <p:cxnSp>
        <p:nvCxnSpPr>
          <p:cNvPr id="169" name="Straight Connector 168"/>
          <p:cNvCxnSpPr/>
          <p:nvPr/>
        </p:nvCxnSpPr>
        <p:spPr>
          <a:xfrm>
            <a:off x="2150140" y="3984010"/>
            <a:ext cx="0" cy="1222551"/>
          </a:xfrm>
          <a:prstGeom prst="line">
            <a:avLst/>
          </a:prstGeom>
          <a:solidFill>
            <a:srgbClr val="0183B7"/>
          </a:solidFill>
          <a:ln w="28575" cap="flat" cmpd="sng" algn="ctr">
            <a:solidFill>
              <a:srgbClr val="414141"/>
            </a:solidFill>
            <a:prstDash val="solid"/>
            <a:round/>
            <a:headEnd type="none" w="med" len="med"/>
            <a:tailEnd type="none" w="med" len="med"/>
          </a:ln>
          <a:effectLst/>
        </p:spPr>
      </p:cxnSp>
      <p:pic>
        <p:nvPicPr>
          <p:cNvPr id="112" name="Picture 18" descr="\\MV-FS\Projects\Cisco\References\Brand Assets\Kubrick Icons\Device Icons\Device_file_server_3129_default_256.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56675" y="5155712"/>
            <a:ext cx="557128" cy="557128"/>
          </a:xfrm>
          <a:prstGeom prst="rect">
            <a:avLst/>
          </a:prstGeom>
          <a:noFill/>
        </p:spPr>
      </p:pic>
      <p:grpSp>
        <p:nvGrpSpPr>
          <p:cNvPr id="146" name="Group 157"/>
          <p:cNvGrpSpPr>
            <a:grpSpLocks noChangeAspect="1"/>
          </p:cNvGrpSpPr>
          <p:nvPr/>
        </p:nvGrpSpPr>
        <p:grpSpPr>
          <a:xfrm>
            <a:off x="1055217" y="5188659"/>
            <a:ext cx="740184" cy="459300"/>
            <a:chOff x="13636625" y="1373188"/>
            <a:chExt cx="1330325" cy="825500"/>
          </a:xfrm>
          <a:solidFill>
            <a:schemeClr val="tx1"/>
          </a:solidFill>
        </p:grpSpPr>
        <p:sp>
          <p:nvSpPr>
            <p:cNvPr id="147" name="Rectangle 17"/>
            <p:cNvSpPr>
              <a:spLocks noChangeArrowheads="1"/>
            </p:cNvSpPr>
            <p:nvPr/>
          </p:nvSpPr>
          <p:spPr bwMode="auto">
            <a:xfrm>
              <a:off x="13636625" y="1373188"/>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48" name="Rectangle 18"/>
            <p:cNvSpPr>
              <a:spLocks noChangeArrowheads="1"/>
            </p:cNvSpPr>
            <p:nvPr/>
          </p:nvSpPr>
          <p:spPr bwMode="auto">
            <a:xfrm>
              <a:off x="14100175" y="1373188"/>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49" name="Rectangle 19"/>
            <p:cNvSpPr>
              <a:spLocks noChangeArrowheads="1"/>
            </p:cNvSpPr>
            <p:nvPr/>
          </p:nvSpPr>
          <p:spPr bwMode="auto">
            <a:xfrm>
              <a:off x="14560550" y="1373188"/>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0" name="Rectangle 20"/>
            <p:cNvSpPr>
              <a:spLocks noChangeArrowheads="1"/>
            </p:cNvSpPr>
            <p:nvPr/>
          </p:nvSpPr>
          <p:spPr bwMode="auto">
            <a:xfrm>
              <a:off x="13868400" y="151923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1" name="Rectangle 21"/>
            <p:cNvSpPr>
              <a:spLocks noChangeArrowheads="1"/>
            </p:cNvSpPr>
            <p:nvPr/>
          </p:nvSpPr>
          <p:spPr bwMode="auto">
            <a:xfrm>
              <a:off x="14328775" y="151923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2" name="Rectangle 22"/>
            <p:cNvSpPr>
              <a:spLocks noChangeArrowheads="1"/>
            </p:cNvSpPr>
            <p:nvPr/>
          </p:nvSpPr>
          <p:spPr bwMode="auto">
            <a:xfrm>
              <a:off x="13636625" y="1519238"/>
              <a:ext cx="174625"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3" name="Rectangle 23"/>
            <p:cNvSpPr>
              <a:spLocks noChangeArrowheads="1"/>
            </p:cNvSpPr>
            <p:nvPr/>
          </p:nvSpPr>
          <p:spPr bwMode="auto">
            <a:xfrm>
              <a:off x="14792325" y="1519238"/>
              <a:ext cx="174625"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4" name="Rectangle 24"/>
            <p:cNvSpPr>
              <a:spLocks noChangeArrowheads="1"/>
            </p:cNvSpPr>
            <p:nvPr/>
          </p:nvSpPr>
          <p:spPr bwMode="auto">
            <a:xfrm>
              <a:off x="13636625" y="166528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5" name="Rectangle 25"/>
            <p:cNvSpPr>
              <a:spLocks noChangeArrowheads="1"/>
            </p:cNvSpPr>
            <p:nvPr/>
          </p:nvSpPr>
          <p:spPr bwMode="auto">
            <a:xfrm>
              <a:off x="14100175" y="166528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6" name="Rectangle 26"/>
            <p:cNvSpPr>
              <a:spLocks noChangeArrowheads="1"/>
            </p:cNvSpPr>
            <p:nvPr/>
          </p:nvSpPr>
          <p:spPr bwMode="auto">
            <a:xfrm>
              <a:off x="14560550" y="166528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7" name="Rectangle 27"/>
            <p:cNvSpPr>
              <a:spLocks noChangeArrowheads="1"/>
            </p:cNvSpPr>
            <p:nvPr/>
          </p:nvSpPr>
          <p:spPr bwMode="auto">
            <a:xfrm>
              <a:off x="13868400" y="181451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8" name="Rectangle 28"/>
            <p:cNvSpPr>
              <a:spLocks noChangeArrowheads="1"/>
            </p:cNvSpPr>
            <p:nvPr/>
          </p:nvSpPr>
          <p:spPr bwMode="auto">
            <a:xfrm>
              <a:off x="14328775" y="181451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59" name="Rectangle 29"/>
            <p:cNvSpPr>
              <a:spLocks noChangeArrowheads="1"/>
            </p:cNvSpPr>
            <p:nvPr/>
          </p:nvSpPr>
          <p:spPr bwMode="auto">
            <a:xfrm>
              <a:off x="13636625" y="1814513"/>
              <a:ext cx="174625"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60" name="Rectangle 30"/>
            <p:cNvSpPr>
              <a:spLocks noChangeArrowheads="1"/>
            </p:cNvSpPr>
            <p:nvPr/>
          </p:nvSpPr>
          <p:spPr bwMode="auto">
            <a:xfrm>
              <a:off x="14792325" y="1814513"/>
              <a:ext cx="174625"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61" name="Rectangle 31"/>
            <p:cNvSpPr>
              <a:spLocks noChangeArrowheads="1"/>
            </p:cNvSpPr>
            <p:nvPr/>
          </p:nvSpPr>
          <p:spPr bwMode="auto">
            <a:xfrm>
              <a:off x="13636625" y="196056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62" name="Rectangle 32"/>
            <p:cNvSpPr>
              <a:spLocks noChangeArrowheads="1"/>
            </p:cNvSpPr>
            <p:nvPr/>
          </p:nvSpPr>
          <p:spPr bwMode="auto">
            <a:xfrm>
              <a:off x="14100175" y="196056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63" name="Rectangle 33"/>
            <p:cNvSpPr>
              <a:spLocks noChangeArrowheads="1"/>
            </p:cNvSpPr>
            <p:nvPr/>
          </p:nvSpPr>
          <p:spPr bwMode="auto">
            <a:xfrm>
              <a:off x="14560550" y="196056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64" name="Rectangle 34"/>
            <p:cNvSpPr>
              <a:spLocks noChangeArrowheads="1"/>
            </p:cNvSpPr>
            <p:nvPr/>
          </p:nvSpPr>
          <p:spPr bwMode="auto">
            <a:xfrm>
              <a:off x="13868400" y="2106613"/>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65" name="Rectangle 35"/>
            <p:cNvSpPr>
              <a:spLocks noChangeArrowheads="1"/>
            </p:cNvSpPr>
            <p:nvPr/>
          </p:nvSpPr>
          <p:spPr bwMode="auto">
            <a:xfrm>
              <a:off x="14328775" y="2106613"/>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66" name="Rectangle 36"/>
            <p:cNvSpPr>
              <a:spLocks noChangeArrowheads="1"/>
            </p:cNvSpPr>
            <p:nvPr/>
          </p:nvSpPr>
          <p:spPr bwMode="auto">
            <a:xfrm>
              <a:off x="13636625" y="2106613"/>
              <a:ext cx="174625"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167" name="Rectangle 37"/>
            <p:cNvSpPr>
              <a:spLocks noChangeArrowheads="1"/>
            </p:cNvSpPr>
            <p:nvPr/>
          </p:nvSpPr>
          <p:spPr bwMode="auto">
            <a:xfrm>
              <a:off x="14792325" y="2106613"/>
              <a:ext cx="174625"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grpSp>
      <p:cxnSp>
        <p:nvCxnSpPr>
          <p:cNvPr id="172" name="Straight Connector 171"/>
          <p:cNvCxnSpPr/>
          <p:nvPr/>
        </p:nvCxnSpPr>
        <p:spPr>
          <a:xfrm>
            <a:off x="2668724" y="4093032"/>
            <a:ext cx="0" cy="1113525"/>
          </a:xfrm>
          <a:prstGeom prst="line">
            <a:avLst/>
          </a:prstGeom>
          <a:solidFill>
            <a:srgbClr val="0183B7"/>
          </a:solidFill>
          <a:ln w="28575" cap="flat" cmpd="sng" algn="ctr">
            <a:solidFill>
              <a:srgbClr val="414141"/>
            </a:solidFill>
            <a:prstDash val="solid"/>
            <a:round/>
            <a:headEnd type="none" w="med" len="med"/>
            <a:tailEnd type="none" w="med" len="med"/>
          </a:ln>
          <a:effectLst/>
        </p:spPr>
      </p:cxnSp>
      <p:pic>
        <p:nvPicPr>
          <p:cNvPr id="173" name="Picture 18" descr="\\MV-FS\Projects\Cisco\References\Brand Assets\Kubrick Icons\Device Icons\Device_file_server_3129_default_256.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92499" y="4693711"/>
            <a:ext cx="557128" cy="557128"/>
          </a:xfrm>
          <a:prstGeom prst="rect">
            <a:avLst/>
          </a:prstGeom>
          <a:noFill/>
        </p:spPr>
      </p:pic>
      <p:sp>
        <p:nvSpPr>
          <p:cNvPr id="174" name="Rounded Rectangle 173"/>
          <p:cNvSpPr/>
          <p:nvPr/>
        </p:nvSpPr>
        <p:spPr>
          <a:xfrm>
            <a:off x="2297139" y="4868343"/>
            <a:ext cx="803471" cy="211452"/>
          </a:xfrm>
          <a:prstGeom prst="roundRect">
            <a:avLst/>
          </a:prstGeom>
          <a:gradFill flip="none" rotWithShape="1">
            <a:gsLst>
              <a:gs pos="833">
                <a:srgbClr val="3C86EC">
                  <a:lumMod val="46000"/>
                </a:srgbClr>
              </a:gs>
              <a:gs pos="100000">
                <a:srgbClr val="3C86EC"/>
              </a:gs>
              <a:gs pos="47000">
                <a:srgbClr val="3C86EC">
                  <a:lumMod val="81000"/>
                </a:srgbClr>
              </a:gs>
            </a:gsLst>
            <a:lin ang="16200000" scaled="1"/>
            <a:tileRect/>
          </a:gradFill>
          <a:ln w="25400" cap="flat" cmpd="sng" algn="ctr">
            <a:noFill/>
            <a:prstDash val="solid"/>
          </a:ln>
          <a:effectLst>
            <a:outerShdw blurRad="635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32475" tIns="94382" rIns="132475" bIns="94382" numCol="1" spcCol="1271" anchor="ctr" anchorCtr="0">
            <a:noAutofit/>
          </a:bodyPr>
          <a:lstStyle/>
          <a:p>
            <a:pPr algn="ctr" defTabSz="888630">
              <a:lnSpc>
                <a:spcPct val="90000"/>
              </a:lnSpc>
              <a:spcBef>
                <a:spcPct val="0"/>
              </a:spcBef>
              <a:spcAft>
                <a:spcPct val="35000"/>
              </a:spcAft>
            </a:pPr>
            <a:r>
              <a:rPr lang="en-US" sz="1200" dirty="0">
                <a:solidFill>
                  <a:srgbClr val="FFFFFF"/>
                </a:solidFill>
                <a:latin typeface="CiscoSans"/>
                <a:cs typeface="CiscoSans"/>
              </a:rPr>
              <a:t>N1Kv</a:t>
            </a:r>
          </a:p>
        </p:txBody>
      </p:sp>
      <p:pic>
        <p:nvPicPr>
          <p:cNvPr id="141" name="Picture 140" descr="0046 8 slo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2305" y="4691484"/>
            <a:ext cx="1053763" cy="1209829"/>
          </a:xfrm>
          <a:prstGeom prst="rect">
            <a:avLst/>
          </a:prstGeom>
        </p:spPr>
      </p:pic>
      <p:sp>
        <p:nvSpPr>
          <p:cNvPr id="186" name="TextBox 185"/>
          <p:cNvSpPr txBox="1"/>
          <p:nvPr/>
        </p:nvSpPr>
        <p:spPr>
          <a:xfrm>
            <a:off x="3512282" y="4480956"/>
            <a:ext cx="1571031" cy="377669"/>
          </a:xfrm>
          <a:prstGeom prst="rect">
            <a:avLst/>
          </a:prstGeom>
          <a:noFill/>
        </p:spPr>
        <p:txBody>
          <a:bodyPr wrap="square" lIns="51428" tIns="25718" rIns="51428" bIns="25718" rtlCol="0">
            <a:spAutoFit/>
          </a:bodyPr>
          <a:lstStyle/>
          <a:p>
            <a:pPr defTabSz="513914">
              <a:lnSpc>
                <a:spcPct val="80000"/>
              </a:lnSpc>
              <a:defRPr/>
            </a:pPr>
            <a:r>
              <a:rPr lang="en-US" sz="1500" dirty="0">
                <a:solidFill>
                  <a:srgbClr val="2C2C2C"/>
                </a:solidFill>
              </a:rPr>
              <a:t>Nexus 9000</a:t>
            </a:r>
          </a:p>
          <a:p>
            <a:pPr defTabSz="513914">
              <a:lnSpc>
                <a:spcPct val="80000"/>
              </a:lnSpc>
              <a:defRPr/>
            </a:pPr>
            <a:endParaRPr lang="en-US" sz="1100" kern="0" dirty="0">
              <a:solidFill>
                <a:srgbClr val="2C2C2C"/>
              </a:solidFill>
              <a:latin typeface="CiscoSans"/>
              <a:cs typeface="CiscoSans"/>
            </a:endParaRPr>
          </a:p>
        </p:txBody>
      </p:sp>
      <p:pic>
        <p:nvPicPr>
          <p:cNvPr id="191" name="Picture 190" descr="5037_tor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0081" y="3984754"/>
            <a:ext cx="930360" cy="683617"/>
          </a:xfrm>
          <a:prstGeom prst="rect">
            <a:avLst/>
          </a:prstGeom>
        </p:spPr>
      </p:pic>
      <p:sp>
        <p:nvSpPr>
          <p:cNvPr id="95" name="Rectangle 94"/>
          <p:cNvSpPr/>
          <p:nvPr/>
        </p:nvSpPr>
        <p:spPr>
          <a:xfrm>
            <a:off x="9669022" y="2146605"/>
            <a:ext cx="2279372" cy="760187"/>
          </a:xfrm>
          <a:prstGeom prst="rect">
            <a:avLst/>
          </a:prstGeom>
          <a:noFill/>
        </p:spPr>
        <p:txBody>
          <a:bodyPr wrap="square" lIns="121885" tIns="60942" rIns="121885" bIns="60942">
            <a:spAutoFit/>
          </a:bodyPr>
          <a:lstStyle/>
          <a:p>
            <a:pPr algn="r" defTabSz="684690">
              <a:lnSpc>
                <a:spcPct val="85000"/>
              </a:lnSpc>
              <a:spcBef>
                <a:spcPts val="800"/>
              </a:spcBef>
            </a:pPr>
            <a:r>
              <a:rPr lang="en-US" sz="2400" dirty="0">
                <a:solidFill>
                  <a:srgbClr val="00A3E0">
                    <a:lumMod val="75000"/>
                  </a:srgbClr>
                </a:solidFill>
              </a:rPr>
              <a:t>New </a:t>
            </a:r>
            <a:r>
              <a:rPr lang="en-US" sz="2400" dirty="0" err="1">
                <a:solidFill>
                  <a:srgbClr val="00A3E0">
                    <a:lumMod val="75000"/>
                  </a:srgbClr>
                </a:solidFill>
              </a:rPr>
              <a:t>ACI</a:t>
            </a:r>
            <a:r>
              <a:rPr lang="en-US" sz="2400" dirty="0">
                <a:solidFill>
                  <a:srgbClr val="00A3E0">
                    <a:lumMod val="75000"/>
                  </a:srgbClr>
                </a:solidFill>
              </a:rPr>
              <a:t> Fabric</a:t>
            </a:r>
          </a:p>
        </p:txBody>
      </p:sp>
      <p:sp>
        <p:nvSpPr>
          <p:cNvPr id="113" name="Rectangle 112"/>
          <p:cNvSpPr/>
          <p:nvPr/>
        </p:nvSpPr>
        <p:spPr>
          <a:xfrm>
            <a:off x="1399736" y="1336517"/>
            <a:ext cx="11344765" cy="338555"/>
          </a:xfrm>
          <a:prstGeom prst="rect">
            <a:avLst/>
          </a:prstGeom>
        </p:spPr>
        <p:txBody>
          <a:bodyPr wrap="square" lIns="91430" tIns="45718" rIns="91430" bIns="45718">
            <a:spAutoFit/>
          </a:bodyPr>
          <a:lstStyle/>
          <a:p>
            <a:pPr defTabSz="914286">
              <a:spcBef>
                <a:spcPts val="1067"/>
              </a:spcBef>
            </a:pPr>
            <a:r>
              <a:rPr lang="en-US" sz="1600" dirty="0">
                <a:solidFill>
                  <a:srgbClr val="2C2C2C"/>
                </a:solidFill>
              </a:rPr>
              <a:t>Leverage existing Orchestration/Automation tools</a:t>
            </a:r>
          </a:p>
        </p:txBody>
      </p:sp>
      <p:sp>
        <p:nvSpPr>
          <p:cNvPr id="116" name="Chevron 115"/>
          <p:cNvSpPr/>
          <p:nvPr/>
        </p:nvSpPr>
        <p:spPr>
          <a:xfrm>
            <a:off x="1206189" y="1380869"/>
            <a:ext cx="142843" cy="249851"/>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defTabSz="914286"/>
            <a:endParaRPr lang="en-US" sz="1600" dirty="0">
              <a:solidFill>
                <a:srgbClr val="2C2C2C"/>
              </a:solidFill>
            </a:endParaRPr>
          </a:p>
        </p:txBody>
      </p:sp>
      <p:sp>
        <p:nvSpPr>
          <p:cNvPr id="117" name="Chevron 116"/>
          <p:cNvSpPr/>
          <p:nvPr/>
        </p:nvSpPr>
        <p:spPr>
          <a:xfrm>
            <a:off x="1053789" y="1380869"/>
            <a:ext cx="142843" cy="249851"/>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defTabSz="914286"/>
            <a:endParaRPr lang="en-US" sz="1600" dirty="0">
              <a:solidFill>
                <a:srgbClr val="2C2C2C"/>
              </a:solidFill>
            </a:endParaRPr>
          </a:p>
        </p:txBody>
      </p:sp>
      <p:grpSp>
        <p:nvGrpSpPr>
          <p:cNvPr id="202" name="Group 201"/>
          <p:cNvGrpSpPr/>
          <p:nvPr/>
        </p:nvGrpSpPr>
        <p:grpSpPr>
          <a:xfrm>
            <a:off x="8623093" y="6034563"/>
            <a:ext cx="617907" cy="340244"/>
            <a:chOff x="6767154" y="4631126"/>
            <a:chExt cx="546814" cy="301094"/>
          </a:xfrm>
        </p:grpSpPr>
        <p:pic>
          <p:nvPicPr>
            <p:cNvPr id="237" name="Picture 150" descr="ICON_VM_basic_label_Q308"/>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6767154" y="4631126"/>
              <a:ext cx="252330" cy="292883"/>
            </a:xfrm>
            <a:prstGeom prst="rect">
              <a:avLst/>
            </a:prstGeom>
            <a:noFill/>
            <a:ln>
              <a:noFill/>
            </a:ln>
          </p:spPr>
        </p:pic>
        <p:pic>
          <p:nvPicPr>
            <p:cNvPr id="238" name="Picture 150" descr="ICON_VM_basic_label_Q308"/>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7061638" y="4639337"/>
              <a:ext cx="252330" cy="292883"/>
            </a:xfrm>
            <a:prstGeom prst="rect">
              <a:avLst/>
            </a:prstGeom>
            <a:noFill/>
            <a:ln>
              <a:noFill/>
            </a:ln>
          </p:spPr>
        </p:pic>
      </p:grpSp>
      <p:cxnSp>
        <p:nvCxnSpPr>
          <p:cNvPr id="206" name="Straight Connector 205"/>
          <p:cNvCxnSpPr/>
          <p:nvPr/>
        </p:nvCxnSpPr>
        <p:spPr bwMode="auto">
          <a:xfrm flipH="1" flipV="1">
            <a:off x="8000783" y="4961867"/>
            <a:ext cx="0" cy="1219200"/>
          </a:xfrm>
          <a:prstGeom prst="line">
            <a:avLst/>
          </a:prstGeom>
          <a:solidFill>
            <a:srgbClr val="0183B7"/>
          </a:solidFill>
          <a:ln w="28575" cap="flat" cmpd="sng" algn="ctr">
            <a:solidFill>
              <a:srgbClr val="414141"/>
            </a:solidFill>
            <a:prstDash val="solid"/>
            <a:round/>
            <a:headEnd type="none" w="med" len="med"/>
            <a:tailEnd type="none" w="med" len="med"/>
          </a:ln>
          <a:effectLst/>
        </p:spPr>
      </p:cxnSp>
      <p:pic>
        <p:nvPicPr>
          <p:cNvPr id="207" name="Picture 18" descr="\\MV-FS\Projects\Cisco\References\Brand Assets\Kubrick Icons\Device Icons\Device_file_server_3129_default_256.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30796" y="5876423"/>
            <a:ext cx="557128" cy="557128"/>
          </a:xfrm>
          <a:prstGeom prst="rect">
            <a:avLst/>
          </a:prstGeom>
          <a:noFill/>
        </p:spPr>
      </p:pic>
      <p:pic>
        <p:nvPicPr>
          <p:cNvPr id="212" name="Picture 18" descr="\\MV-FS\Projects\Cisco\References\Brand Assets\Kubrick Icons\Device Icons\Device_file_server_3129_default_256.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23384" y="5361705"/>
            <a:ext cx="557128" cy="557128"/>
          </a:xfrm>
          <a:prstGeom prst="rect">
            <a:avLst/>
          </a:prstGeom>
          <a:noFill/>
        </p:spPr>
      </p:pic>
      <p:sp>
        <p:nvSpPr>
          <p:cNvPr id="215" name="Rounded Rectangle 214"/>
          <p:cNvSpPr/>
          <p:nvPr/>
        </p:nvSpPr>
        <p:spPr>
          <a:xfrm>
            <a:off x="8458621" y="5632243"/>
            <a:ext cx="803471" cy="211452"/>
          </a:xfrm>
          <a:prstGeom prst="roundRect">
            <a:avLst/>
          </a:prstGeom>
          <a:gradFill flip="none" rotWithShape="1">
            <a:gsLst>
              <a:gs pos="833">
                <a:srgbClr val="3C86EC">
                  <a:lumMod val="46000"/>
                </a:srgbClr>
              </a:gs>
              <a:gs pos="100000">
                <a:srgbClr val="3C86EC"/>
              </a:gs>
              <a:gs pos="47000">
                <a:srgbClr val="3C86EC">
                  <a:lumMod val="81000"/>
                </a:srgbClr>
              </a:gs>
            </a:gsLst>
            <a:lin ang="16200000" scaled="1"/>
            <a:tileRect/>
          </a:gradFill>
          <a:ln w="25400" cap="flat" cmpd="sng" algn="ctr">
            <a:noFill/>
            <a:prstDash val="solid"/>
          </a:ln>
          <a:effectLst>
            <a:outerShdw blurRad="635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32475" tIns="94382" rIns="132475" bIns="94382" numCol="1" spcCol="1271" anchor="ctr" anchorCtr="0">
            <a:noAutofit/>
          </a:bodyPr>
          <a:lstStyle/>
          <a:p>
            <a:pPr algn="ctr" defTabSz="888630">
              <a:lnSpc>
                <a:spcPct val="90000"/>
              </a:lnSpc>
              <a:spcBef>
                <a:spcPct val="0"/>
              </a:spcBef>
              <a:spcAft>
                <a:spcPct val="35000"/>
              </a:spcAft>
            </a:pPr>
            <a:r>
              <a:rPr lang="en-US" sz="1200" dirty="0" err="1">
                <a:solidFill>
                  <a:srgbClr val="FFFFFF"/>
                </a:solidFill>
                <a:latin typeface="CiscoSans"/>
                <a:cs typeface="CiscoSans"/>
              </a:rPr>
              <a:t>AVS</a:t>
            </a:r>
            <a:endParaRPr lang="en-US" sz="1200" dirty="0">
              <a:solidFill>
                <a:srgbClr val="FFFFFF"/>
              </a:solidFill>
              <a:latin typeface="CiscoSans"/>
              <a:cs typeface="CiscoSans"/>
            </a:endParaRPr>
          </a:p>
        </p:txBody>
      </p:sp>
      <p:grpSp>
        <p:nvGrpSpPr>
          <p:cNvPr id="240" name="Group 239"/>
          <p:cNvGrpSpPr/>
          <p:nvPr/>
        </p:nvGrpSpPr>
        <p:grpSpPr>
          <a:xfrm>
            <a:off x="11224013" y="6034563"/>
            <a:ext cx="617907" cy="340244"/>
            <a:chOff x="6767154" y="4631126"/>
            <a:chExt cx="546814" cy="301094"/>
          </a:xfrm>
        </p:grpSpPr>
        <p:pic>
          <p:nvPicPr>
            <p:cNvPr id="269" name="Picture 150" descr="ICON_VM_basic_label_Q308"/>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6767154" y="4631126"/>
              <a:ext cx="252330" cy="292883"/>
            </a:xfrm>
            <a:prstGeom prst="rect">
              <a:avLst/>
            </a:prstGeom>
            <a:noFill/>
            <a:ln>
              <a:noFill/>
            </a:ln>
          </p:spPr>
        </p:pic>
        <p:pic>
          <p:nvPicPr>
            <p:cNvPr id="270" name="Picture 150" descr="ICON_VM_basic_label_Q308"/>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7061638" y="4639337"/>
              <a:ext cx="252330" cy="292883"/>
            </a:xfrm>
            <a:prstGeom prst="rect">
              <a:avLst/>
            </a:prstGeom>
            <a:noFill/>
            <a:ln>
              <a:noFill/>
            </a:ln>
          </p:spPr>
        </p:pic>
      </p:grpSp>
      <p:pic>
        <p:nvPicPr>
          <p:cNvPr id="243" name="Picture 18" descr="\\MV-FS\Projects\Cisco\References\Brand Assets\Kubrick Icons\Device Icons\Device_file_server_3129_default_256.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331715" y="5876423"/>
            <a:ext cx="557128" cy="557128"/>
          </a:xfrm>
          <a:prstGeom prst="rect">
            <a:avLst/>
          </a:prstGeom>
          <a:noFill/>
        </p:spPr>
      </p:pic>
      <p:cxnSp>
        <p:nvCxnSpPr>
          <p:cNvPr id="244" name="Straight Connector 243"/>
          <p:cNvCxnSpPr/>
          <p:nvPr/>
        </p:nvCxnSpPr>
        <p:spPr bwMode="auto">
          <a:xfrm flipH="1" flipV="1">
            <a:off x="11394288" y="4961867"/>
            <a:ext cx="0" cy="731520"/>
          </a:xfrm>
          <a:prstGeom prst="line">
            <a:avLst/>
          </a:prstGeom>
          <a:solidFill>
            <a:srgbClr val="0183B7"/>
          </a:solidFill>
          <a:ln w="28575" cap="flat" cmpd="sng" algn="ctr">
            <a:solidFill>
              <a:srgbClr val="414141"/>
            </a:solidFill>
            <a:prstDash val="solid"/>
            <a:round/>
            <a:headEnd type="none" w="med" len="med"/>
            <a:tailEnd type="none" w="med" len="med"/>
          </a:ln>
          <a:effectLst/>
        </p:spPr>
      </p:cxnSp>
      <p:pic>
        <p:nvPicPr>
          <p:cNvPr id="245" name="Picture 18" descr="\\MV-FS\Projects\Cisco\References\Brand Assets\Kubrick Icons\Device Icons\Device_file_server_3129_default_256.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24303" y="5361705"/>
            <a:ext cx="557128" cy="557128"/>
          </a:xfrm>
          <a:prstGeom prst="rect">
            <a:avLst/>
          </a:prstGeom>
          <a:noFill/>
        </p:spPr>
      </p:pic>
      <p:sp>
        <p:nvSpPr>
          <p:cNvPr id="247" name="Rounded Rectangle 246"/>
          <p:cNvSpPr/>
          <p:nvPr/>
        </p:nvSpPr>
        <p:spPr>
          <a:xfrm>
            <a:off x="11059539" y="5632243"/>
            <a:ext cx="803471" cy="211452"/>
          </a:xfrm>
          <a:prstGeom prst="roundRect">
            <a:avLst/>
          </a:prstGeom>
          <a:gradFill flip="none" rotWithShape="1">
            <a:gsLst>
              <a:gs pos="833">
                <a:srgbClr val="3C86EC">
                  <a:lumMod val="46000"/>
                </a:srgbClr>
              </a:gs>
              <a:gs pos="100000">
                <a:srgbClr val="3C86EC"/>
              </a:gs>
              <a:gs pos="47000">
                <a:srgbClr val="3C86EC">
                  <a:lumMod val="81000"/>
                </a:srgbClr>
              </a:gs>
            </a:gsLst>
            <a:lin ang="16200000" scaled="1"/>
            <a:tileRect/>
          </a:gradFill>
          <a:ln w="25400" cap="flat" cmpd="sng" algn="ctr">
            <a:noFill/>
            <a:prstDash val="solid"/>
          </a:ln>
          <a:effectLst>
            <a:outerShdw blurRad="635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32475" tIns="94382" rIns="132475" bIns="94382" numCol="1" spcCol="1271" anchor="ctr" anchorCtr="0">
            <a:noAutofit/>
          </a:bodyPr>
          <a:lstStyle/>
          <a:p>
            <a:pPr algn="ctr" defTabSz="888630">
              <a:lnSpc>
                <a:spcPct val="90000"/>
              </a:lnSpc>
              <a:spcBef>
                <a:spcPct val="0"/>
              </a:spcBef>
              <a:spcAft>
                <a:spcPct val="35000"/>
              </a:spcAft>
            </a:pPr>
            <a:r>
              <a:rPr lang="en-US" sz="1200" dirty="0" err="1">
                <a:solidFill>
                  <a:srgbClr val="FFFFFF"/>
                </a:solidFill>
                <a:latin typeface="CiscoSans"/>
                <a:cs typeface="CiscoSans"/>
              </a:rPr>
              <a:t>AVS</a:t>
            </a:r>
            <a:endParaRPr lang="en-US" sz="1200" dirty="0">
              <a:solidFill>
                <a:srgbClr val="FFFFFF"/>
              </a:solidFill>
              <a:latin typeface="CiscoSans"/>
              <a:cs typeface="CiscoSans"/>
            </a:endParaRPr>
          </a:p>
        </p:txBody>
      </p:sp>
      <p:pic>
        <p:nvPicPr>
          <p:cNvPr id="97" name="Picture 38" descr="C:\Users\rmuta\Desktop\Intercloud graphi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9081" y="2736653"/>
            <a:ext cx="1609955" cy="1006479"/>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38" descr="C:\Users\rmuta\Desktop\Intercloud graphi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8307" y="3325803"/>
            <a:ext cx="1436631" cy="898124"/>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38" descr="C:\Users\rmuta\Desktop\Intercloud graphi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90587" y="3325803"/>
            <a:ext cx="1436631" cy="89812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6743200" y="4914468"/>
            <a:ext cx="523487" cy="1389125"/>
            <a:chOff x="7072821" y="4946365"/>
            <a:chExt cx="523486" cy="1389125"/>
          </a:xfrm>
        </p:grpSpPr>
        <p:cxnSp>
          <p:nvCxnSpPr>
            <p:cNvPr id="214" name="Straight Connector 213"/>
            <p:cNvCxnSpPr/>
            <p:nvPr/>
          </p:nvCxnSpPr>
          <p:spPr bwMode="auto">
            <a:xfrm flipH="1" flipV="1">
              <a:off x="7340877" y="4946365"/>
              <a:ext cx="10538" cy="1056642"/>
            </a:xfrm>
            <a:prstGeom prst="line">
              <a:avLst/>
            </a:prstGeom>
            <a:solidFill>
              <a:srgbClr val="0183B7"/>
            </a:solidFill>
            <a:ln w="28575" cap="flat" cmpd="sng" algn="ctr">
              <a:solidFill>
                <a:srgbClr val="414141"/>
              </a:solidFill>
              <a:prstDash val="solid"/>
              <a:round/>
              <a:headEnd type="none" w="med" len="med"/>
              <a:tailEnd type="none" w="med" len="med"/>
            </a:ln>
            <a:effectLst/>
          </p:spPr>
        </p:cxnSp>
        <p:grpSp>
          <p:nvGrpSpPr>
            <p:cNvPr id="316" name="Group 157"/>
            <p:cNvGrpSpPr>
              <a:grpSpLocks noChangeAspect="1"/>
            </p:cNvGrpSpPr>
            <p:nvPr/>
          </p:nvGrpSpPr>
          <p:grpSpPr>
            <a:xfrm>
              <a:off x="7072821" y="6010656"/>
              <a:ext cx="523486" cy="324834"/>
              <a:chOff x="13636625" y="1373188"/>
              <a:chExt cx="1330325" cy="825500"/>
            </a:xfrm>
            <a:solidFill>
              <a:schemeClr val="tx1"/>
            </a:solidFill>
          </p:grpSpPr>
          <p:sp>
            <p:nvSpPr>
              <p:cNvPr id="317" name="Rectangle 17"/>
              <p:cNvSpPr>
                <a:spLocks noChangeArrowheads="1"/>
              </p:cNvSpPr>
              <p:nvPr/>
            </p:nvSpPr>
            <p:spPr bwMode="auto">
              <a:xfrm>
                <a:off x="13636625" y="1373188"/>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18" name="Rectangle 18"/>
              <p:cNvSpPr>
                <a:spLocks noChangeArrowheads="1"/>
              </p:cNvSpPr>
              <p:nvPr/>
            </p:nvSpPr>
            <p:spPr bwMode="auto">
              <a:xfrm>
                <a:off x="14100175" y="1373188"/>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19" name="Rectangle 19"/>
              <p:cNvSpPr>
                <a:spLocks noChangeArrowheads="1"/>
              </p:cNvSpPr>
              <p:nvPr/>
            </p:nvSpPr>
            <p:spPr bwMode="auto">
              <a:xfrm>
                <a:off x="14560550" y="1373188"/>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20" name="Rectangle 20"/>
              <p:cNvSpPr>
                <a:spLocks noChangeArrowheads="1"/>
              </p:cNvSpPr>
              <p:nvPr/>
            </p:nvSpPr>
            <p:spPr bwMode="auto">
              <a:xfrm>
                <a:off x="13868400" y="151923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21" name="Rectangle 21"/>
              <p:cNvSpPr>
                <a:spLocks noChangeArrowheads="1"/>
              </p:cNvSpPr>
              <p:nvPr/>
            </p:nvSpPr>
            <p:spPr bwMode="auto">
              <a:xfrm>
                <a:off x="14328775" y="151923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22" name="Rectangle 22"/>
              <p:cNvSpPr>
                <a:spLocks noChangeArrowheads="1"/>
              </p:cNvSpPr>
              <p:nvPr/>
            </p:nvSpPr>
            <p:spPr bwMode="auto">
              <a:xfrm>
                <a:off x="13636625" y="1519238"/>
                <a:ext cx="174625"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23" name="Rectangle 23"/>
              <p:cNvSpPr>
                <a:spLocks noChangeArrowheads="1"/>
              </p:cNvSpPr>
              <p:nvPr/>
            </p:nvSpPr>
            <p:spPr bwMode="auto">
              <a:xfrm>
                <a:off x="14792325" y="1519238"/>
                <a:ext cx="174625"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24" name="Rectangle 24"/>
              <p:cNvSpPr>
                <a:spLocks noChangeArrowheads="1"/>
              </p:cNvSpPr>
              <p:nvPr/>
            </p:nvSpPr>
            <p:spPr bwMode="auto">
              <a:xfrm>
                <a:off x="13636625" y="166528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25" name="Rectangle 25"/>
              <p:cNvSpPr>
                <a:spLocks noChangeArrowheads="1"/>
              </p:cNvSpPr>
              <p:nvPr/>
            </p:nvSpPr>
            <p:spPr bwMode="auto">
              <a:xfrm>
                <a:off x="14100175" y="166528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26" name="Rectangle 26"/>
              <p:cNvSpPr>
                <a:spLocks noChangeArrowheads="1"/>
              </p:cNvSpPr>
              <p:nvPr/>
            </p:nvSpPr>
            <p:spPr bwMode="auto">
              <a:xfrm>
                <a:off x="14560550" y="1665288"/>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27" name="Rectangle 27"/>
              <p:cNvSpPr>
                <a:spLocks noChangeArrowheads="1"/>
              </p:cNvSpPr>
              <p:nvPr/>
            </p:nvSpPr>
            <p:spPr bwMode="auto">
              <a:xfrm>
                <a:off x="13868400" y="181451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28" name="Rectangle 28"/>
              <p:cNvSpPr>
                <a:spLocks noChangeArrowheads="1"/>
              </p:cNvSpPr>
              <p:nvPr/>
            </p:nvSpPr>
            <p:spPr bwMode="auto">
              <a:xfrm>
                <a:off x="14328775" y="181451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29" name="Rectangle 29"/>
              <p:cNvSpPr>
                <a:spLocks noChangeArrowheads="1"/>
              </p:cNvSpPr>
              <p:nvPr/>
            </p:nvSpPr>
            <p:spPr bwMode="auto">
              <a:xfrm>
                <a:off x="13636625" y="1814513"/>
                <a:ext cx="174625"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30" name="Rectangle 30"/>
              <p:cNvSpPr>
                <a:spLocks noChangeArrowheads="1"/>
              </p:cNvSpPr>
              <p:nvPr/>
            </p:nvSpPr>
            <p:spPr bwMode="auto">
              <a:xfrm>
                <a:off x="14792325" y="1814513"/>
                <a:ext cx="174625"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31" name="Rectangle 31"/>
              <p:cNvSpPr>
                <a:spLocks noChangeArrowheads="1"/>
              </p:cNvSpPr>
              <p:nvPr/>
            </p:nvSpPr>
            <p:spPr bwMode="auto">
              <a:xfrm>
                <a:off x="13636625" y="196056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32" name="Rectangle 32"/>
              <p:cNvSpPr>
                <a:spLocks noChangeArrowheads="1"/>
              </p:cNvSpPr>
              <p:nvPr/>
            </p:nvSpPr>
            <p:spPr bwMode="auto">
              <a:xfrm>
                <a:off x="14100175" y="196056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33" name="Rectangle 33"/>
              <p:cNvSpPr>
                <a:spLocks noChangeArrowheads="1"/>
              </p:cNvSpPr>
              <p:nvPr/>
            </p:nvSpPr>
            <p:spPr bwMode="auto">
              <a:xfrm>
                <a:off x="14560550" y="1960563"/>
                <a:ext cx="406400" cy="88900"/>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34" name="Rectangle 34"/>
              <p:cNvSpPr>
                <a:spLocks noChangeArrowheads="1"/>
              </p:cNvSpPr>
              <p:nvPr/>
            </p:nvSpPr>
            <p:spPr bwMode="auto">
              <a:xfrm>
                <a:off x="13868400" y="2106613"/>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35" name="Rectangle 35"/>
              <p:cNvSpPr>
                <a:spLocks noChangeArrowheads="1"/>
              </p:cNvSpPr>
              <p:nvPr/>
            </p:nvSpPr>
            <p:spPr bwMode="auto">
              <a:xfrm>
                <a:off x="14328775" y="2106613"/>
                <a:ext cx="406400"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36" name="Rectangle 36"/>
              <p:cNvSpPr>
                <a:spLocks noChangeArrowheads="1"/>
              </p:cNvSpPr>
              <p:nvPr/>
            </p:nvSpPr>
            <p:spPr bwMode="auto">
              <a:xfrm>
                <a:off x="13636625" y="2106613"/>
                <a:ext cx="174625"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sp>
            <p:nvSpPr>
              <p:cNvPr id="337" name="Rectangle 37"/>
              <p:cNvSpPr>
                <a:spLocks noChangeArrowheads="1"/>
              </p:cNvSpPr>
              <p:nvPr/>
            </p:nvSpPr>
            <p:spPr bwMode="auto">
              <a:xfrm>
                <a:off x="14792325" y="2106613"/>
                <a:ext cx="174625" cy="92075"/>
              </a:xfrm>
              <a:prstGeom prst="rect">
                <a:avLst/>
              </a:prstGeom>
              <a:grpFill/>
              <a:ln w="19050" cap="flat" cmpd="sng">
                <a:noFill/>
                <a:prstDash val="solid"/>
                <a:round/>
                <a:headEnd type="none" w="med" len="med"/>
                <a:tailEnd type="none" w="med" len="med"/>
              </a:ln>
              <a:effectLst/>
            </p:spPr>
            <p:txBody>
              <a:bodyPr/>
              <a:lstStyle/>
              <a:p>
                <a:pPr defTabSz="1587023"/>
                <a:endParaRPr lang="en-US" dirty="0">
                  <a:solidFill>
                    <a:srgbClr val="4C4D4F"/>
                  </a:solidFill>
                </a:endParaRPr>
              </a:p>
            </p:txBody>
          </p:sp>
        </p:grpSp>
      </p:grpSp>
      <p:pic>
        <p:nvPicPr>
          <p:cNvPr id="367" name="Picture 366"/>
          <p:cNvPicPr>
            <a:picLocks noChangeAspect="1"/>
          </p:cNvPicPr>
          <p:nvPr/>
        </p:nvPicPr>
        <p:blipFill>
          <a:blip r:embed="rId8"/>
          <a:stretch>
            <a:fillRect/>
          </a:stretch>
        </p:blipFill>
        <p:spPr>
          <a:xfrm>
            <a:off x="3829707" y="2349629"/>
            <a:ext cx="949799" cy="712163"/>
          </a:xfrm>
          <a:prstGeom prst="rect">
            <a:avLst/>
          </a:prstGeom>
        </p:spPr>
      </p:pic>
      <p:pic>
        <p:nvPicPr>
          <p:cNvPr id="368" name="Picture 367"/>
          <p:cNvPicPr>
            <a:picLocks noChangeAspect="1"/>
          </p:cNvPicPr>
          <p:nvPr/>
        </p:nvPicPr>
        <p:blipFill>
          <a:blip r:embed="rId9"/>
          <a:stretch>
            <a:fillRect/>
          </a:stretch>
        </p:blipFill>
        <p:spPr>
          <a:xfrm>
            <a:off x="6107115" y="2556909"/>
            <a:ext cx="1203412" cy="348448"/>
          </a:xfrm>
          <a:prstGeom prst="rect">
            <a:avLst/>
          </a:prstGeom>
        </p:spPr>
      </p:pic>
      <p:pic>
        <p:nvPicPr>
          <p:cNvPr id="369" name="Picture 368"/>
          <p:cNvPicPr>
            <a:picLocks noChangeAspect="1"/>
          </p:cNvPicPr>
          <p:nvPr/>
        </p:nvPicPr>
        <p:blipFill>
          <a:blip r:embed="rId10"/>
          <a:stretch>
            <a:fillRect/>
          </a:stretch>
        </p:blipFill>
        <p:spPr>
          <a:xfrm>
            <a:off x="4871789" y="2376491"/>
            <a:ext cx="864387" cy="681824"/>
          </a:xfrm>
          <a:prstGeom prst="rect">
            <a:avLst/>
          </a:prstGeom>
        </p:spPr>
      </p:pic>
      <p:sp>
        <p:nvSpPr>
          <p:cNvPr id="194" name="Rectangle 193"/>
          <p:cNvSpPr/>
          <p:nvPr/>
        </p:nvSpPr>
        <p:spPr>
          <a:xfrm>
            <a:off x="1399736" y="1655925"/>
            <a:ext cx="11344765" cy="338555"/>
          </a:xfrm>
          <a:prstGeom prst="rect">
            <a:avLst/>
          </a:prstGeom>
        </p:spPr>
        <p:txBody>
          <a:bodyPr wrap="square" lIns="91430" tIns="45718" rIns="91430" bIns="45718">
            <a:spAutoFit/>
          </a:bodyPr>
          <a:lstStyle/>
          <a:p>
            <a:pPr defTabSz="914286">
              <a:spcBef>
                <a:spcPts val="1067"/>
              </a:spcBef>
            </a:pPr>
            <a:r>
              <a:rPr lang="en-US" sz="1600" dirty="0">
                <a:solidFill>
                  <a:srgbClr val="2C2C2C"/>
                </a:solidFill>
              </a:rPr>
              <a:t>Map Tenants into L2 or L3 Outside EPGs</a:t>
            </a:r>
          </a:p>
        </p:txBody>
      </p:sp>
      <p:sp>
        <p:nvSpPr>
          <p:cNvPr id="195" name="Chevron 194"/>
          <p:cNvSpPr/>
          <p:nvPr/>
        </p:nvSpPr>
        <p:spPr>
          <a:xfrm>
            <a:off x="1206189" y="1700277"/>
            <a:ext cx="142843" cy="249851"/>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defTabSz="914286"/>
            <a:endParaRPr lang="en-US" sz="1600" dirty="0">
              <a:solidFill>
                <a:srgbClr val="2C2C2C"/>
              </a:solidFill>
            </a:endParaRPr>
          </a:p>
        </p:txBody>
      </p:sp>
      <p:sp>
        <p:nvSpPr>
          <p:cNvPr id="196" name="Chevron 195"/>
          <p:cNvSpPr/>
          <p:nvPr/>
        </p:nvSpPr>
        <p:spPr>
          <a:xfrm>
            <a:off x="1053789" y="1700277"/>
            <a:ext cx="142843" cy="249851"/>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defTabSz="914286"/>
            <a:endParaRPr lang="en-US" sz="1600" dirty="0">
              <a:solidFill>
                <a:srgbClr val="2C2C2C"/>
              </a:solidFill>
            </a:endParaRPr>
          </a:p>
        </p:txBody>
      </p:sp>
      <p:pic>
        <p:nvPicPr>
          <p:cNvPr id="197" name="Picture 196"/>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974368" y="3209392"/>
            <a:ext cx="1110805" cy="1066493"/>
          </a:xfrm>
          <a:prstGeom prst="rect">
            <a:avLst/>
          </a:prstGeom>
          <a:noFill/>
          <a:ln>
            <a:noFill/>
          </a:ln>
          <a:effectLst>
            <a:glow rad="292100">
              <a:srgbClr val="3873EA">
                <a:alpha val="4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0" name="TextBox 389"/>
          <p:cNvSpPr txBox="1"/>
          <p:nvPr/>
        </p:nvSpPr>
        <p:spPr>
          <a:xfrm>
            <a:off x="13046713" y="6980299"/>
            <a:ext cx="184663" cy="384719"/>
          </a:xfrm>
          <a:prstGeom prst="rect">
            <a:avLst/>
          </a:prstGeom>
          <a:noFill/>
        </p:spPr>
        <p:txBody>
          <a:bodyPr wrap="none" lIns="91430" tIns="45718" rIns="91430" bIns="45718" rtlCol="0">
            <a:spAutoFit/>
          </a:bodyPr>
          <a:lstStyle/>
          <a:p>
            <a:pPr defTabSz="914286"/>
            <a:endParaRPr lang="en-US" dirty="0">
              <a:solidFill>
                <a:srgbClr val="2C2C2C"/>
              </a:solidFill>
            </a:endParaRPr>
          </a:p>
        </p:txBody>
      </p:sp>
      <p:grpSp>
        <p:nvGrpSpPr>
          <p:cNvPr id="198" name="Group 197"/>
          <p:cNvGrpSpPr/>
          <p:nvPr/>
        </p:nvGrpSpPr>
        <p:grpSpPr>
          <a:xfrm>
            <a:off x="7016447" y="3390157"/>
            <a:ext cx="4496396" cy="1585051"/>
            <a:chOff x="1721639" y="2649253"/>
            <a:chExt cx="2622767" cy="712646"/>
          </a:xfrm>
        </p:grpSpPr>
        <p:grpSp>
          <p:nvGrpSpPr>
            <p:cNvPr id="208" name="Group 207"/>
            <p:cNvGrpSpPr/>
            <p:nvPr/>
          </p:nvGrpSpPr>
          <p:grpSpPr>
            <a:xfrm>
              <a:off x="1721641" y="3031567"/>
              <a:ext cx="2622756" cy="249733"/>
              <a:chOff x="1856748" y="4521199"/>
              <a:chExt cx="4949076" cy="323663"/>
            </a:xfrm>
          </p:grpSpPr>
          <p:cxnSp>
            <p:nvCxnSpPr>
              <p:cNvPr id="266" name="Straight Connector 265"/>
              <p:cNvCxnSpPr/>
              <p:nvPr/>
            </p:nvCxnSpPr>
            <p:spPr>
              <a:xfrm>
                <a:off x="2688974" y="4521199"/>
                <a:ext cx="157589" cy="323663"/>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flipH="1">
                <a:off x="1856748" y="4521200"/>
                <a:ext cx="832227"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a:off x="2688976" y="4521200"/>
                <a:ext cx="1147402"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a:off x="2688975" y="4521200"/>
                <a:ext cx="2137218"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a:off x="2688975" y="4521200"/>
                <a:ext cx="3127033"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a:off x="2688975" y="4521200"/>
                <a:ext cx="4116849"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222" name="Group 221"/>
            <p:cNvGrpSpPr/>
            <p:nvPr/>
          </p:nvGrpSpPr>
          <p:grpSpPr>
            <a:xfrm flipH="1">
              <a:off x="1721650" y="3031565"/>
              <a:ext cx="2622756" cy="249735"/>
              <a:chOff x="1856748" y="4521199"/>
              <a:chExt cx="4949076" cy="323663"/>
            </a:xfrm>
          </p:grpSpPr>
          <p:cxnSp>
            <p:nvCxnSpPr>
              <p:cNvPr id="260" name="Straight Connector 259"/>
              <p:cNvCxnSpPr/>
              <p:nvPr/>
            </p:nvCxnSpPr>
            <p:spPr>
              <a:xfrm>
                <a:off x="2688974" y="4521199"/>
                <a:ext cx="157589" cy="323663"/>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flipH="1">
                <a:off x="1856748" y="4521200"/>
                <a:ext cx="832227"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2688976" y="4521200"/>
                <a:ext cx="1147402"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2688975" y="4521200"/>
                <a:ext cx="2137218"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2688975" y="4521200"/>
                <a:ext cx="3127033"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a:off x="2688975" y="4521200"/>
                <a:ext cx="4116849"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226" name="Group 225"/>
            <p:cNvGrpSpPr/>
            <p:nvPr/>
          </p:nvGrpSpPr>
          <p:grpSpPr>
            <a:xfrm>
              <a:off x="1721644" y="3031567"/>
              <a:ext cx="2622761" cy="249734"/>
              <a:chOff x="1856748" y="4521200"/>
              <a:chExt cx="4949076" cy="323662"/>
            </a:xfrm>
          </p:grpSpPr>
          <p:cxnSp>
            <p:nvCxnSpPr>
              <p:cNvPr id="254" name="Straight Connector 253"/>
              <p:cNvCxnSpPr/>
              <p:nvPr/>
            </p:nvCxnSpPr>
            <p:spPr>
              <a:xfrm flipH="1">
                <a:off x="2846563" y="4521200"/>
                <a:ext cx="937286"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flipH="1">
                <a:off x="1856748" y="4521200"/>
                <a:ext cx="1927101"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a:off x="3783849" y="4521200"/>
                <a:ext cx="52529"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a:off x="3783849" y="4521200"/>
                <a:ext cx="1042344"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a:off x="3783849" y="4521200"/>
                <a:ext cx="2032159"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a:off x="3783849" y="4521200"/>
                <a:ext cx="3021975"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227" name="Group 226"/>
            <p:cNvGrpSpPr/>
            <p:nvPr/>
          </p:nvGrpSpPr>
          <p:grpSpPr>
            <a:xfrm flipH="1">
              <a:off x="1721639" y="3031565"/>
              <a:ext cx="2622766" cy="250783"/>
              <a:chOff x="1856748" y="4521200"/>
              <a:chExt cx="4949076" cy="323662"/>
            </a:xfrm>
          </p:grpSpPr>
          <p:cxnSp>
            <p:nvCxnSpPr>
              <p:cNvPr id="248" name="Straight Connector 247"/>
              <p:cNvCxnSpPr/>
              <p:nvPr/>
            </p:nvCxnSpPr>
            <p:spPr>
              <a:xfrm flipH="1">
                <a:off x="2846563" y="4521200"/>
                <a:ext cx="937286"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flipH="1">
                <a:off x="1856748" y="4521200"/>
                <a:ext cx="1927101"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a:off x="3783849" y="4521200"/>
                <a:ext cx="52529"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a:off x="3783849" y="4521200"/>
                <a:ext cx="1042344"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a:off x="3783849" y="4521200"/>
                <a:ext cx="2032159"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a:off x="3783849" y="4521200"/>
                <a:ext cx="3021975"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228" name="Group 227"/>
            <p:cNvGrpSpPr/>
            <p:nvPr/>
          </p:nvGrpSpPr>
          <p:grpSpPr>
            <a:xfrm>
              <a:off x="2037207" y="2649253"/>
              <a:ext cx="2011321" cy="382316"/>
              <a:chOff x="1571888" y="3137327"/>
              <a:chExt cx="5433782" cy="1032854"/>
            </a:xfrm>
          </p:grpSpPr>
          <p:pic>
            <p:nvPicPr>
              <p:cNvPr id="235" name="Picture 234" descr="C:\Users\rmuta\Desktop\spine.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71888" y="3137327"/>
                <a:ext cx="784365" cy="1032854"/>
              </a:xfrm>
              <a:prstGeom prst="rect">
                <a:avLst/>
              </a:prstGeom>
              <a:noFill/>
              <a:extLst>
                <a:ext uri="{909E8E84-426E-40dd-AFC4-6F175D3DCCD1}">
                  <a14:hiddenFill xmlns:a14="http://schemas.microsoft.com/office/drawing/2010/main">
                    <a:solidFill>
                      <a:srgbClr val="FFFFFF"/>
                    </a:solidFill>
                  </a14:hiddenFill>
                </a:ext>
              </a:extLst>
            </p:spPr>
          </p:pic>
          <p:pic>
            <p:nvPicPr>
              <p:cNvPr id="236" name="Picture 235" descr="C:\Users\rmuta\Desktop\spine.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86224" y="3137327"/>
                <a:ext cx="784365" cy="1032854"/>
              </a:xfrm>
              <a:prstGeom prst="rect">
                <a:avLst/>
              </a:prstGeom>
              <a:noFill/>
              <a:extLst>
                <a:ext uri="{909E8E84-426E-40dd-AFC4-6F175D3DCCD1}">
                  <a14:hiddenFill xmlns:a14="http://schemas.microsoft.com/office/drawing/2010/main">
                    <a:solidFill>
                      <a:srgbClr val="FFFFFF"/>
                    </a:solidFill>
                  </a14:hiddenFill>
                </a:ext>
              </a:extLst>
            </p:spPr>
          </p:pic>
          <p:pic>
            <p:nvPicPr>
              <p:cNvPr id="239" name="Picture 238" descr="C:\Users\rmuta\Desktop\spine.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53769" y="3137327"/>
                <a:ext cx="784365" cy="1032854"/>
              </a:xfrm>
              <a:prstGeom prst="rect">
                <a:avLst/>
              </a:prstGeom>
              <a:noFill/>
              <a:extLst>
                <a:ext uri="{909E8E84-426E-40dd-AFC4-6F175D3DCCD1}">
                  <a14:hiddenFill xmlns:a14="http://schemas.microsoft.com/office/drawing/2010/main">
                    <a:solidFill>
                      <a:srgbClr val="FFFFFF"/>
                    </a:solidFill>
                  </a14:hiddenFill>
                </a:ext>
              </a:extLst>
            </p:spPr>
          </p:pic>
          <p:pic>
            <p:nvPicPr>
              <p:cNvPr id="241" name="Picture 240" descr="C:\Users\rmuta\Desktop\spine.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21305" y="3137327"/>
                <a:ext cx="784365" cy="10328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9" name="Group 228"/>
            <p:cNvGrpSpPr/>
            <p:nvPr/>
          </p:nvGrpSpPr>
          <p:grpSpPr>
            <a:xfrm>
              <a:off x="2063569" y="3281300"/>
              <a:ext cx="1917764" cy="80599"/>
              <a:chOff x="2450725" y="4888404"/>
              <a:chExt cx="5181028" cy="217748"/>
            </a:xfrm>
          </p:grpSpPr>
          <p:pic>
            <p:nvPicPr>
              <p:cNvPr id="230" name="Picture 229" descr="C:\Users\rmuta\Desktop\leaf.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50725" y="4888404"/>
                <a:ext cx="895350" cy="217748"/>
              </a:xfrm>
              <a:prstGeom prst="rect">
                <a:avLst/>
              </a:prstGeom>
              <a:noFill/>
              <a:extLst>
                <a:ext uri="{909E8E84-426E-40dd-AFC4-6F175D3DCCD1}">
                  <a14:hiddenFill xmlns:a14="http://schemas.microsoft.com/office/drawing/2010/main">
                    <a:solidFill>
                      <a:srgbClr val="FFFFFF"/>
                    </a:solidFill>
                  </a14:hiddenFill>
                </a:ext>
              </a:extLst>
            </p:spPr>
          </p:pic>
          <p:pic>
            <p:nvPicPr>
              <p:cNvPr id="231" name="Picture 230" descr="C:\Users\rmuta\Desktop\leaf.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79284" y="4888404"/>
                <a:ext cx="895350" cy="217748"/>
              </a:xfrm>
              <a:prstGeom prst="rect">
                <a:avLst/>
              </a:prstGeom>
              <a:noFill/>
              <a:extLst>
                <a:ext uri="{909E8E84-426E-40dd-AFC4-6F175D3DCCD1}">
                  <a14:hiddenFill xmlns:a14="http://schemas.microsoft.com/office/drawing/2010/main">
                    <a:solidFill>
                      <a:srgbClr val="FFFFFF"/>
                    </a:solidFill>
                  </a14:hiddenFill>
                </a:ext>
              </a:extLst>
            </p:spPr>
          </p:pic>
          <p:pic>
            <p:nvPicPr>
              <p:cNvPr id="232" name="Picture 231" descr="C:\Users\rmuta\Desktop\leaf.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07844" y="4888404"/>
                <a:ext cx="895350" cy="217748"/>
              </a:xfrm>
              <a:prstGeom prst="rect">
                <a:avLst/>
              </a:prstGeom>
              <a:noFill/>
              <a:extLst>
                <a:ext uri="{909E8E84-426E-40dd-AFC4-6F175D3DCCD1}">
                  <a14:hiddenFill xmlns:a14="http://schemas.microsoft.com/office/drawing/2010/main">
                    <a:solidFill>
                      <a:srgbClr val="FFFFFF"/>
                    </a:solidFill>
                  </a14:hiddenFill>
                </a:ext>
              </a:extLst>
            </p:spPr>
          </p:pic>
          <p:pic>
            <p:nvPicPr>
              <p:cNvPr id="233" name="Picture 232" descr="C:\Users\rmuta\Desktop\leaf.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736403" y="4888404"/>
                <a:ext cx="895350" cy="21774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93" name="Rounded Rectangle 192"/>
          <p:cNvSpPr/>
          <p:nvPr/>
        </p:nvSpPr>
        <p:spPr>
          <a:xfrm>
            <a:off x="7772559" y="4352930"/>
            <a:ext cx="2984191" cy="333375"/>
          </a:xfrm>
          <a:prstGeom prst="roundRect">
            <a:avLst/>
          </a:prstGeom>
          <a:gradFill flip="none" rotWithShape="1">
            <a:gsLst>
              <a:gs pos="833">
                <a:srgbClr val="3C86EC">
                  <a:lumMod val="46000"/>
                </a:srgbClr>
              </a:gs>
              <a:gs pos="100000">
                <a:srgbClr val="3C86EC"/>
              </a:gs>
              <a:gs pos="47000">
                <a:srgbClr val="3C86EC">
                  <a:lumMod val="81000"/>
                </a:srgbClr>
              </a:gs>
            </a:gsLst>
            <a:lin ang="16200000" scaled="1"/>
            <a:tileRect/>
          </a:gradFill>
          <a:ln w="25400" cap="flat" cmpd="sng" algn="ctr">
            <a:noFill/>
            <a:prstDash val="solid"/>
          </a:ln>
          <a:effectLst>
            <a:outerShdw blurRad="635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32475" tIns="94382" rIns="132475" bIns="94382" numCol="1" spcCol="1271" anchor="ctr" anchorCtr="0">
            <a:noAutofit/>
          </a:bodyPr>
          <a:lstStyle/>
          <a:p>
            <a:pPr algn="ctr" defTabSz="888630">
              <a:lnSpc>
                <a:spcPct val="90000"/>
              </a:lnSpc>
              <a:spcBef>
                <a:spcPct val="0"/>
              </a:spcBef>
              <a:spcAft>
                <a:spcPct val="35000"/>
              </a:spcAft>
            </a:pPr>
            <a:r>
              <a:rPr lang="en-US" sz="1500" b="1" dirty="0">
                <a:solidFill>
                  <a:srgbClr val="FFFFFF"/>
                </a:solidFill>
                <a:latin typeface="CiscoSans"/>
                <a:cs typeface="CiscoSans"/>
              </a:rPr>
              <a:t>Policy-driven </a:t>
            </a:r>
            <a:r>
              <a:rPr lang="en-US" sz="1500" b="1" dirty="0" err="1">
                <a:solidFill>
                  <a:srgbClr val="FFFFFF"/>
                </a:solidFill>
                <a:latin typeface="CiscoSans"/>
                <a:cs typeface="CiscoSans"/>
              </a:rPr>
              <a:t>ACI</a:t>
            </a:r>
            <a:r>
              <a:rPr lang="en-US" sz="1500" b="1" dirty="0">
                <a:solidFill>
                  <a:srgbClr val="FFFFFF"/>
                </a:solidFill>
                <a:latin typeface="CiscoSans"/>
                <a:cs typeface="CiscoSans"/>
              </a:rPr>
              <a:t> Fabric</a:t>
            </a:r>
          </a:p>
        </p:txBody>
      </p:sp>
      <p:grpSp>
        <p:nvGrpSpPr>
          <p:cNvPr id="3" name="Group 2"/>
          <p:cNvGrpSpPr/>
          <p:nvPr/>
        </p:nvGrpSpPr>
        <p:grpSpPr>
          <a:xfrm>
            <a:off x="7569083" y="2573843"/>
            <a:ext cx="2159194" cy="335403"/>
            <a:chOff x="7569090" y="2573813"/>
            <a:chExt cx="2159194" cy="335398"/>
          </a:xfrm>
        </p:grpSpPr>
        <p:pic>
          <p:nvPicPr>
            <p:cNvPr id="370" name="Picture 4" descr="http://mountainss.files.wordpress.com/2013/04/windows_azure.pn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b="74829"/>
            <a:stretch/>
          </p:blipFill>
          <p:spPr bwMode="auto">
            <a:xfrm>
              <a:off x="7569090" y="2573813"/>
              <a:ext cx="1790411" cy="292718"/>
            </a:xfrm>
            <a:prstGeom prst="rect">
              <a:avLst/>
            </a:prstGeom>
            <a:noFill/>
            <a:extLst>
              <a:ext uri="{909E8E84-426E-40dd-AFC4-6F175D3DCCD1}">
                <a14:hiddenFill xmlns:a14="http://schemas.microsoft.com/office/drawing/2010/main">
                  <a:solidFill>
                    <a:srgbClr val="FFFFFF"/>
                  </a:solidFill>
                </a14:hiddenFill>
              </a:ext>
            </a:extLst>
          </p:spPr>
        </p:pic>
        <p:sp>
          <p:nvSpPr>
            <p:cNvPr id="376" name="TextBox 375"/>
            <p:cNvSpPr txBox="1"/>
            <p:nvPr/>
          </p:nvSpPr>
          <p:spPr>
            <a:xfrm>
              <a:off x="9116026" y="2586054"/>
              <a:ext cx="612258" cy="323157"/>
            </a:xfrm>
            <a:prstGeom prst="rect">
              <a:avLst/>
            </a:prstGeom>
            <a:noFill/>
          </p:spPr>
          <p:txBody>
            <a:bodyPr wrap="none" lIns="91414" tIns="45718" rIns="91414" bIns="45718" rtlCol="0">
              <a:spAutoFit/>
            </a:bodyPr>
            <a:lstStyle/>
            <a:p>
              <a:pPr defTabSz="914286"/>
              <a:r>
                <a:rPr lang="en-US" sz="1500" dirty="0">
                  <a:solidFill>
                    <a:srgbClr val="2C2C2C">
                      <a:lumMod val="75000"/>
                      <a:lumOff val="25000"/>
                    </a:srgbClr>
                  </a:solidFill>
                  <a:latin typeface="Arial" panose="020B0604020202020204" pitchFamily="34" charset="0"/>
                  <a:cs typeface="Arial" panose="020B0604020202020204" pitchFamily="34" charset="0"/>
                </a:rPr>
                <a:t>Pack</a:t>
              </a:r>
            </a:p>
          </p:txBody>
        </p:sp>
      </p:grpSp>
      <p:grpSp>
        <p:nvGrpSpPr>
          <p:cNvPr id="274" name="Group 273"/>
          <p:cNvGrpSpPr/>
          <p:nvPr/>
        </p:nvGrpSpPr>
        <p:grpSpPr>
          <a:xfrm>
            <a:off x="1913287" y="2096958"/>
            <a:ext cx="10043191" cy="4299745"/>
            <a:chOff x="-847116" y="2448263"/>
            <a:chExt cx="10043191" cy="4299745"/>
          </a:xfrm>
        </p:grpSpPr>
        <p:grpSp>
          <p:nvGrpSpPr>
            <p:cNvPr id="275" name="Group 274"/>
            <p:cNvGrpSpPr/>
            <p:nvPr/>
          </p:nvGrpSpPr>
          <p:grpSpPr>
            <a:xfrm>
              <a:off x="-847116" y="2448263"/>
              <a:ext cx="10043191" cy="4299745"/>
              <a:chOff x="-6489663" y="2078085"/>
              <a:chExt cx="10043191" cy="4299745"/>
            </a:xfrm>
          </p:grpSpPr>
          <p:grpSp>
            <p:nvGrpSpPr>
              <p:cNvPr id="338" name="Group 337"/>
              <p:cNvGrpSpPr/>
              <p:nvPr/>
            </p:nvGrpSpPr>
            <p:grpSpPr>
              <a:xfrm>
                <a:off x="-6489663" y="2078085"/>
                <a:ext cx="10043191" cy="4299745"/>
                <a:chOff x="-6489663" y="2078085"/>
                <a:chExt cx="10043191" cy="4299745"/>
              </a:xfrm>
            </p:grpSpPr>
            <p:sp>
              <p:nvSpPr>
                <p:cNvPr id="364" name="Rectangle 363"/>
                <p:cNvSpPr/>
                <p:nvPr/>
              </p:nvSpPr>
              <p:spPr>
                <a:xfrm>
                  <a:off x="-6489663" y="2283329"/>
                  <a:ext cx="10017533" cy="617283"/>
                </a:xfrm>
                <a:prstGeom prst="rect">
                  <a:avLst/>
                </a:prstGeom>
                <a:solidFill>
                  <a:schemeClr val="accent1"/>
                </a:solidFill>
                <a:ln w="25400" cap="flat" cmpd="sng" algn="ctr">
                  <a:noFill/>
                  <a:prstDash val="solid"/>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937">
                    <a:lnSpc>
                      <a:spcPct val="90000"/>
                    </a:lnSpc>
                  </a:pPr>
                  <a:endParaRPr lang="en-US" sz="1500" dirty="0">
                    <a:solidFill>
                      <a:prstClr val="white"/>
                    </a:solidFill>
                  </a:endParaRPr>
                </a:p>
              </p:txBody>
            </p:sp>
            <p:sp>
              <p:nvSpPr>
                <p:cNvPr id="365" name="Rectangle 364"/>
                <p:cNvSpPr/>
                <p:nvPr/>
              </p:nvSpPr>
              <p:spPr>
                <a:xfrm>
                  <a:off x="-6355187" y="2308798"/>
                  <a:ext cx="3482162" cy="50283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4" tIns="45703" rIns="91404" bIns="45703" rtlCol="0" anchor="ctr"/>
                <a:lstStyle/>
                <a:p>
                  <a:pPr defTabSz="608927"/>
                  <a:r>
                    <a:rPr lang="en-US" sz="1600" dirty="0">
                      <a:solidFill>
                        <a:srgbClr val="FFFFFF"/>
                      </a:solidFill>
                    </a:rPr>
                    <a:t>What You Need:</a:t>
                  </a:r>
                </a:p>
              </p:txBody>
            </p:sp>
            <p:sp>
              <p:nvSpPr>
                <p:cNvPr id="366" name="Rectangle 365"/>
                <p:cNvSpPr/>
                <p:nvPr/>
              </p:nvSpPr>
              <p:spPr>
                <a:xfrm>
                  <a:off x="-6489663" y="2820739"/>
                  <a:ext cx="10028998" cy="3541792"/>
                </a:xfrm>
                <a:prstGeom prst="rect">
                  <a:avLst/>
                </a:prstGeom>
                <a:blipFill dpi="0" rotWithShape="1">
                  <a:blip r:embed="rId15">
                    <a:alphaModFix amt="23000"/>
                  </a:blip>
                  <a:srcRect/>
                  <a:tile tx="0" ty="4191000" sx="100000" sy="100000" flip="none" algn="ctr"/>
                </a:blipFill>
                <a:ln w="25400" cap="flat" cmpd="sng" algn="ctr">
                  <a:noFill/>
                  <a:prstDash val="solid"/>
                </a:ln>
                <a:effectLst/>
              </p:spPr>
              <p:txBody>
                <a:bodyPr spcFirstLastPara="0" vert="horz" wrap="none" lIns="132441" tIns="94354" rIns="132441" bIns="94354" numCol="1" spcCol="1270" anchor="ctr" anchorCtr="0">
                  <a:noAutofit/>
                </a:bodyPr>
                <a:lstStyle/>
                <a:p>
                  <a:pPr algn="ctr" defTabSz="888252">
                    <a:lnSpc>
                      <a:spcPct val="90000"/>
                    </a:lnSpc>
                    <a:spcBef>
                      <a:spcPct val="0"/>
                    </a:spcBef>
                    <a:spcAft>
                      <a:spcPct val="35000"/>
                    </a:spcAft>
                  </a:pPr>
                  <a:endParaRPr lang="en-US" sz="2400" kern="0" dirty="0">
                    <a:solidFill>
                      <a:srgbClr val="FFFFFF"/>
                    </a:solidFill>
                    <a:latin typeface="Arial" panose="020B0604020202020204" pitchFamily="34" charset="0"/>
                    <a:cs typeface="Arial" panose="020B0604020202020204" pitchFamily="34" charset="0"/>
                  </a:endParaRPr>
                </a:p>
              </p:txBody>
            </p:sp>
            <p:cxnSp>
              <p:nvCxnSpPr>
                <p:cNvPr id="371" name="Straight Connector 370"/>
                <p:cNvCxnSpPr/>
                <p:nvPr/>
              </p:nvCxnSpPr>
              <p:spPr>
                <a:xfrm>
                  <a:off x="-6480392" y="6377830"/>
                  <a:ext cx="10033920"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72" name="Rectangle 371"/>
                <p:cNvSpPr/>
                <p:nvPr/>
              </p:nvSpPr>
              <p:spPr>
                <a:xfrm>
                  <a:off x="-6489662" y="2900613"/>
                  <a:ext cx="10030361" cy="3449090"/>
                </a:xfrm>
                <a:prstGeom prst="rect">
                  <a:avLst/>
                </a:prstGeom>
                <a:gradFill flip="none" rotWithShape="1">
                  <a:gsLst>
                    <a:gs pos="0">
                      <a:schemeClr val="bg1"/>
                    </a:gs>
                    <a:gs pos="100000">
                      <a:srgbClr val="FFFFFF"/>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416" tIns="91416" rIns="91416" bIns="91416" rtlCol="0" anchor="t"/>
                <a:lstStyle/>
                <a:p>
                  <a:pPr defTabSz="385652"/>
                  <a:endParaRPr lang="en-US" sz="1100" dirty="0">
                    <a:solidFill>
                      <a:srgbClr val="2C2C2C"/>
                    </a:solidFill>
                    <a:latin typeface="CiscoSansTT ExtraLight"/>
                    <a:ea typeface="Arial" pitchFamily="-107" charset="0"/>
                    <a:cs typeface="Arial" pitchFamily="-107" charset="0"/>
                  </a:endParaRPr>
                </a:p>
              </p:txBody>
            </p:sp>
            <p:sp>
              <p:nvSpPr>
                <p:cNvPr id="373" name="Rectangle 372"/>
                <p:cNvSpPr/>
                <p:nvPr/>
              </p:nvSpPr>
              <p:spPr>
                <a:xfrm>
                  <a:off x="-6489662" y="2900612"/>
                  <a:ext cx="10028997" cy="280653"/>
                </a:xfrm>
                <a:prstGeom prst="rect">
                  <a:avLst/>
                </a:prstGeom>
                <a:gradFill>
                  <a:gsLst>
                    <a:gs pos="0">
                      <a:srgbClr val="000000">
                        <a:alpha val="26000"/>
                      </a:srgbClr>
                    </a:gs>
                    <a:gs pos="100000">
                      <a:srgbClr val="000000">
                        <a:alpha val="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defTabSz="913708"/>
                  <a:endParaRPr lang="en-US" dirty="0">
                    <a:gradFill>
                      <a:gsLst>
                        <a:gs pos="0">
                          <a:srgbClr val="000000"/>
                        </a:gs>
                        <a:gs pos="100000">
                          <a:srgbClr val="000000">
                            <a:alpha val="0"/>
                          </a:srgbClr>
                        </a:gs>
                      </a:gsLst>
                      <a:lin ang="5400000" scaled="1"/>
                    </a:gradFill>
                    <a:latin typeface="Arial"/>
                  </a:endParaRPr>
                </a:p>
              </p:txBody>
            </p:sp>
            <p:cxnSp>
              <p:nvCxnSpPr>
                <p:cNvPr id="374" name="Straight Connector 373"/>
                <p:cNvCxnSpPr/>
                <p:nvPr/>
              </p:nvCxnSpPr>
              <p:spPr>
                <a:xfrm>
                  <a:off x="-6209410" y="3518991"/>
                  <a:ext cx="9602810" cy="0"/>
                </a:xfrm>
                <a:prstGeom prst="line">
                  <a:avLst/>
                </a:prstGeom>
                <a:ln w="28575" cap="rnd" cmpd="sng">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375" name="TextBox 374"/>
                <p:cNvSpPr txBox="1"/>
                <p:nvPr/>
              </p:nvSpPr>
              <p:spPr>
                <a:xfrm>
                  <a:off x="886795" y="2078085"/>
                  <a:ext cx="184666" cy="384721"/>
                </a:xfrm>
                <a:prstGeom prst="rect">
                  <a:avLst/>
                </a:prstGeom>
                <a:noFill/>
              </p:spPr>
              <p:txBody>
                <a:bodyPr wrap="none" rtlCol="0">
                  <a:spAutoFit/>
                </a:bodyPr>
                <a:lstStyle/>
                <a:p>
                  <a:pPr defTabSz="914286"/>
                  <a:endParaRPr lang="en-US" dirty="0">
                    <a:solidFill>
                      <a:srgbClr val="2C2C2C"/>
                    </a:solidFill>
                  </a:endParaRPr>
                </a:p>
              </p:txBody>
            </p:sp>
          </p:grpSp>
          <p:sp>
            <p:nvSpPr>
              <p:cNvPr id="363" name="Rectangle 362"/>
              <p:cNvSpPr/>
              <p:nvPr/>
            </p:nvSpPr>
            <p:spPr>
              <a:xfrm>
                <a:off x="1609053" y="2987228"/>
                <a:ext cx="1760678" cy="537344"/>
              </a:xfrm>
              <a:prstGeom prst="rect">
                <a:avLst/>
              </a:prstGeom>
            </p:spPr>
            <p:txBody>
              <a:bodyPr wrap="square" anchor="ctr" anchorCtr="0">
                <a:noAutofit/>
              </a:bodyPr>
              <a:lstStyle/>
              <a:p>
                <a:pPr defTabSz="341498">
                  <a:defRPr/>
                </a:pPr>
                <a:r>
                  <a:rPr lang="en-US" sz="1600" dirty="0" err="1">
                    <a:solidFill>
                      <a:srgbClr val="130F65">
                        <a:lumMod val="60000"/>
                        <a:lumOff val="40000"/>
                      </a:srgbClr>
                    </a:solidFill>
                  </a:rPr>
                  <a:t>40G</a:t>
                </a:r>
                <a:r>
                  <a:rPr lang="en-US" sz="1600" dirty="0">
                    <a:solidFill>
                      <a:srgbClr val="130F65">
                        <a:lumMod val="60000"/>
                        <a:lumOff val="40000"/>
                      </a:srgbClr>
                    </a:solidFill>
                  </a:rPr>
                  <a:t> </a:t>
                </a:r>
                <a:r>
                  <a:rPr lang="en-US" sz="1600" dirty="0" err="1">
                    <a:solidFill>
                      <a:srgbClr val="130F65">
                        <a:lumMod val="60000"/>
                        <a:lumOff val="40000"/>
                      </a:srgbClr>
                    </a:solidFill>
                  </a:rPr>
                  <a:t>BiDi</a:t>
                </a:r>
                <a:r>
                  <a:rPr lang="en-US" sz="1600" dirty="0">
                    <a:solidFill>
                      <a:srgbClr val="130F65">
                        <a:lumMod val="60000"/>
                        <a:lumOff val="40000"/>
                      </a:srgbClr>
                    </a:solidFill>
                  </a:rPr>
                  <a:t> Optics</a:t>
                </a:r>
                <a:endParaRPr lang="en-US" sz="1100" dirty="0">
                  <a:solidFill>
                    <a:srgbClr val="2C2C2C"/>
                  </a:solidFill>
                </a:endParaRPr>
              </a:p>
            </p:txBody>
          </p:sp>
        </p:grpSp>
        <p:sp>
          <p:nvSpPr>
            <p:cNvPr id="276" name="Rectangle 275"/>
            <p:cNvSpPr/>
            <p:nvPr/>
          </p:nvSpPr>
          <p:spPr>
            <a:xfrm>
              <a:off x="-163292" y="3346773"/>
              <a:ext cx="1718519" cy="542396"/>
            </a:xfrm>
            <a:prstGeom prst="rect">
              <a:avLst/>
            </a:prstGeom>
          </p:spPr>
          <p:txBody>
            <a:bodyPr wrap="square" anchor="ctr" anchorCtr="0">
              <a:noAutofit/>
            </a:bodyPr>
            <a:lstStyle/>
            <a:p>
              <a:pPr defTabSz="914286"/>
              <a:r>
                <a:rPr lang="en-US" sz="1600" dirty="0">
                  <a:solidFill>
                    <a:srgbClr val="130F65">
                      <a:lumMod val="60000"/>
                      <a:lumOff val="40000"/>
                    </a:srgbClr>
                  </a:solidFill>
                </a:rPr>
                <a:t>ACI Starter Kits</a:t>
              </a:r>
            </a:p>
          </p:txBody>
        </p:sp>
        <p:pic>
          <p:nvPicPr>
            <p:cNvPr id="277" name="Picture 3" descr="C:\RaviFolders\Insiemi\Duranphotos\KO23267.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886683" y="4414533"/>
              <a:ext cx="3316474" cy="2247362"/>
            </a:xfrm>
            <a:prstGeom prst="rect">
              <a:avLst/>
            </a:prstGeom>
            <a:noFill/>
            <a:extLst>
              <a:ext uri="{909E8E84-426E-40dd-AFC4-6F175D3DCCD1}">
                <a14:hiddenFill xmlns:a14="http://schemas.microsoft.com/office/drawing/2010/main">
                  <a:solidFill>
                    <a:srgbClr val="FFFFFF"/>
                  </a:solidFill>
                </a14:hiddenFill>
              </a:ext>
            </a:extLst>
          </p:spPr>
        </p:pic>
        <p:sp>
          <p:nvSpPr>
            <p:cNvPr id="278" name="Rectangle 277"/>
            <p:cNvSpPr/>
            <p:nvPr/>
          </p:nvSpPr>
          <p:spPr>
            <a:xfrm>
              <a:off x="2510253" y="3437803"/>
              <a:ext cx="2222331" cy="451366"/>
            </a:xfrm>
            <a:prstGeom prst="rect">
              <a:avLst/>
            </a:prstGeom>
          </p:spPr>
          <p:txBody>
            <a:bodyPr wrap="square" anchor="ctr" anchorCtr="0">
              <a:noAutofit/>
            </a:bodyPr>
            <a:lstStyle/>
            <a:p>
              <a:pPr defTabSz="341498">
                <a:defRPr/>
              </a:pPr>
              <a:r>
                <a:rPr lang="en-US" sz="1600" dirty="0">
                  <a:solidFill>
                    <a:srgbClr val="130F65">
                      <a:lumMod val="60000"/>
                      <a:lumOff val="40000"/>
                    </a:srgbClr>
                  </a:solidFill>
                </a:rPr>
                <a:t>Nexus 9000 Bundles &amp; </a:t>
              </a:r>
              <a:r>
                <a:rPr lang="en-US" sz="1600" dirty="0" err="1">
                  <a:solidFill>
                    <a:srgbClr val="130F65">
                      <a:lumMod val="60000"/>
                      <a:lumOff val="40000"/>
                    </a:srgbClr>
                  </a:solidFill>
                </a:rPr>
                <a:t>ACI</a:t>
              </a:r>
              <a:r>
                <a:rPr lang="en-US" sz="1600" dirty="0">
                  <a:solidFill>
                    <a:srgbClr val="130F65">
                      <a:lumMod val="60000"/>
                      <a:lumOff val="40000"/>
                    </a:srgbClr>
                  </a:solidFill>
                </a:rPr>
                <a:t> S/W License</a:t>
              </a:r>
              <a:br>
                <a:rPr lang="en-US" sz="1600" dirty="0">
                  <a:solidFill>
                    <a:srgbClr val="130F65">
                      <a:lumMod val="60000"/>
                      <a:lumOff val="40000"/>
                    </a:srgbClr>
                  </a:solidFill>
                </a:rPr>
              </a:br>
              <a:endParaRPr lang="en-US" sz="1100" dirty="0">
                <a:solidFill>
                  <a:srgbClr val="2C2C2C"/>
                </a:solidFill>
              </a:endParaRPr>
            </a:p>
          </p:txBody>
        </p:sp>
        <p:grpSp>
          <p:nvGrpSpPr>
            <p:cNvPr id="279" name="Group 278"/>
            <p:cNvGrpSpPr/>
            <p:nvPr/>
          </p:nvGrpSpPr>
          <p:grpSpPr>
            <a:xfrm>
              <a:off x="-515164" y="3984748"/>
              <a:ext cx="2329118" cy="2618031"/>
              <a:chOff x="1520812" y="2117734"/>
              <a:chExt cx="4058478" cy="4040608"/>
            </a:xfrm>
          </p:grpSpPr>
          <p:grpSp>
            <p:nvGrpSpPr>
              <p:cNvPr id="283" name="Group 282"/>
              <p:cNvGrpSpPr/>
              <p:nvPr/>
            </p:nvGrpSpPr>
            <p:grpSpPr>
              <a:xfrm>
                <a:off x="1945780" y="2117734"/>
                <a:ext cx="3347350" cy="4040608"/>
                <a:chOff x="6856578" y="1816052"/>
                <a:chExt cx="2872819" cy="3467799"/>
              </a:xfrm>
            </p:grpSpPr>
            <p:sp>
              <p:nvSpPr>
                <p:cNvPr id="303" name="Rounded Rectangle 532"/>
                <p:cNvSpPr/>
                <p:nvPr/>
              </p:nvSpPr>
              <p:spPr>
                <a:xfrm rot="2700000">
                  <a:off x="6856578" y="2411032"/>
                  <a:ext cx="2872819" cy="2872819"/>
                </a:xfrm>
                <a:custGeom>
                  <a:avLst/>
                  <a:gdLst/>
                  <a:ahLst/>
                  <a:cxnLst/>
                  <a:rect l="l" t="t" r="r" b="b"/>
                  <a:pathLst>
                    <a:path w="2872819" h="2872819">
                      <a:moveTo>
                        <a:pt x="1597" y="162941"/>
                      </a:moveTo>
                      <a:lnTo>
                        <a:pt x="1597" y="1099696"/>
                      </a:lnTo>
                      <a:cubicBezTo>
                        <a:pt x="1597" y="1138339"/>
                        <a:pt x="32923" y="1169665"/>
                        <a:pt x="71566" y="1169665"/>
                      </a:cubicBezTo>
                      <a:lnTo>
                        <a:pt x="1108169" y="1169665"/>
                      </a:lnTo>
                      <a:cubicBezTo>
                        <a:pt x="1146812" y="1169665"/>
                        <a:pt x="1178138" y="1138339"/>
                        <a:pt x="1178138" y="1099696"/>
                      </a:cubicBezTo>
                      <a:lnTo>
                        <a:pt x="1178138" y="63093"/>
                      </a:lnTo>
                      <a:cubicBezTo>
                        <a:pt x="1178139" y="34974"/>
                        <a:pt x="1161552" y="10730"/>
                        <a:pt x="1137448" y="1"/>
                      </a:cubicBezTo>
                      <a:lnTo>
                        <a:pt x="2701973" y="0"/>
                      </a:lnTo>
                      <a:cubicBezTo>
                        <a:pt x="2796329" y="0"/>
                        <a:pt x="2872819" y="76491"/>
                        <a:pt x="2872819" y="170847"/>
                      </a:cubicBezTo>
                      <a:lnTo>
                        <a:pt x="2872819" y="2701972"/>
                      </a:lnTo>
                      <a:cubicBezTo>
                        <a:pt x="2872820" y="2796328"/>
                        <a:pt x="2796329" y="2872819"/>
                        <a:pt x="2701972" y="2872819"/>
                      </a:cubicBezTo>
                      <a:lnTo>
                        <a:pt x="170848" y="2872819"/>
                      </a:lnTo>
                      <a:cubicBezTo>
                        <a:pt x="76492" y="2872819"/>
                        <a:pt x="0" y="2796328"/>
                        <a:pt x="1" y="2701972"/>
                      </a:cubicBezTo>
                      <a:lnTo>
                        <a:pt x="0" y="170847"/>
                      </a:lnTo>
                      <a:close/>
                    </a:path>
                  </a:pathLst>
                </a:custGeom>
                <a:gradFill flip="none" rotWithShape="1">
                  <a:gsLst>
                    <a:gs pos="41000">
                      <a:srgbClr val="706D6D">
                        <a:alpha val="0"/>
                      </a:srgbClr>
                    </a:gs>
                    <a:gs pos="100000">
                      <a:srgbClr val="EAB430">
                        <a:lumMod val="50000"/>
                      </a:srgbClr>
                    </a:gs>
                  </a:gsLst>
                  <a:lin ang="13500000" scaled="0"/>
                  <a:tileRect/>
                </a:gradFill>
                <a:ln w="12700" cap="flat" cmpd="sng" algn="ctr">
                  <a:noFill/>
                  <a:prstDash val="solid"/>
                  <a:miter lim="800000"/>
                </a:ln>
                <a:effectLst>
                  <a:softEdge rad="0"/>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718">
                    <a:defRPr/>
                  </a:pPr>
                  <a:endParaRPr lang="en-US" sz="1500" kern="0">
                    <a:solidFill>
                      <a:srgbClr val="E7E6E6"/>
                    </a:solidFill>
                    <a:latin typeface="Arial"/>
                    <a:cs typeface="Arial"/>
                  </a:endParaRPr>
                </a:p>
              </p:txBody>
            </p:sp>
            <p:grpSp>
              <p:nvGrpSpPr>
                <p:cNvPr id="304" name="Group 303"/>
                <p:cNvGrpSpPr/>
                <p:nvPr/>
              </p:nvGrpSpPr>
              <p:grpSpPr>
                <a:xfrm>
                  <a:off x="7425640" y="1816052"/>
                  <a:ext cx="1553548" cy="1579932"/>
                  <a:chOff x="4869178" y="1646465"/>
                  <a:chExt cx="1553548" cy="1579932"/>
                </a:xfrm>
              </p:grpSpPr>
              <p:sp>
                <p:nvSpPr>
                  <p:cNvPr id="305" name="Rounded Rectangle 304"/>
                  <p:cNvSpPr/>
                  <p:nvPr/>
                </p:nvSpPr>
                <p:spPr>
                  <a:xfrm rot="2700000">
                    <a:off x="5003455" y="1814788"/>
                    <a:ext cx="1319770" cy="1319770"/>
                  </a:xfrm>
                  <a:prstGeom prst="roundRect">
                    <a:avLst>
                      <a:gd name="adj" fmla="val 5947"/>
                    </a:avLst>
                  </a:prstGeom>
                  <a:gradFill flip="none" rotWithShape="1">
                    <a:gsLst>
                      <a:gs pos="100000">
                        <a:srgbClr val="706D6D">
                          <a:alpha val="0"/>
                        </a:srgbClr>
                      </a:gs>
                      <a:gs pos="2083">
                        <a:srgbClr val="EAB430">
                          <a:lumMod val="50000"/>
                        </a:srgbClr>
                      </a:gs>
                    </a:gsLst>
                    <a:path path="shape">
                      <a:fillToRect l="50000" t="50000" r="50000" b="50000"/>
                    </a:path>
                    <a:tileRect/>
                  </a:gra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718">
                      <a:defRPr/>
                    </a:pPr>
                    <a:endParaRPr lang="en-US" sz="1500" kern="0">
                      <a:solidFill>
                        <a:srgbClr val="E7E6E6"/>
                      </a:solidFill>
                      <a:latin typeface="Arial"/>
                      <a:cs typeface="Arial"/>
                    </a:endParaRPr>
                  </a:p>
                </p:txBody>
              </p:sp>
              <p:grpSp>
                <p:nvGrpSpPr>
                  <p:cNvPr id="306" name="Group 305"/>
                  <p:cNvGrpSpPr/>
                  <p:nvPr/>
                </p:nvGrpSpPr>
                <p:grpSpPr>
                  <a:xfrm>
                    <a:off x="5063840" y="1868369"/>
                    <a:ext cx="1315284" cy="1176541"/>
                    <a:chOff x="5063840" y="1868369"/>
                    <a:chExt cx="1315284" cy="1176541"/>
                  </a:xfrm>
                </p:grpSpPr>
                <p:sp>
                  <p:nvSpPr>
                    <p:cNvPr id="314" name="Rounded Rectangle 313"/>
                    <p:cNvSpPr/>
                    <p:nvPr/>
                  </p:nvSpPr>
                  <p:spPr>
                    <a:xfrm rot="2700000">
                      <a:off x="5133211" y="1798998"/>
                      <a:ext cx="1176541" cy="1315284"/>
                    </a:xfrm>
                    <a:prstGeom prst="roundRect">
                      <a:avLst>
                        <a:gd name="adj" fmla="val 5947"/>
                      </a:avLst>
                    </a:prstGeom>
                    <a:gradFill flip="none" rotWithShape="1">
                      <a:gsLst>
                        <a:gs pos="89000">
                          <a:srgbClr val="706D6D">
                            <a:alpha val="0"/>
                          </a:srgbClr>
                        </a:gs>
                        <a:gs pos="100000">
                          <a:srgbClr val="EAB430">
                            <a:lumMod val="50000"/>
                          </a:srgbClr>
                        </a:gs>
                      </a:gsLst>
                      <a:path path="shape">
                        <a:fillToRect l="50000" t="50000" r="50000" b="50000"/>
                      </a:path>
                      <a:tileRect/>
                    </a:gra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718">
                        <a:defRPr/>
                      </a:pPr>
                      <a:endParaRPr lang="en-US" sz="1500" kern="0">
                        <a:solidFill>
                          <a:srgbClr val="E7E6E6"/>
                        </a:solidFill>
                        <a:latin typeface="Arial"/>
                        <a:cs typeface="Arial"/>
                      </a:endParaRPr>
                    </a:p>
                  </p:txBody>
                </p:sp>
                <p:sp>
                  <p:nvSpPr>
                    <p:cNvPr id="315" name="Rounded Rectangle 314"/>
                    <p:cNvSpPr/>
                    <p:nvPr/>
                  </p:nvSpPr>
                  <p:spPr>
                    <a:xfrm rot="2700000">
                      <a:off x="5282468" y="2056023"/>
                      <a:ext cx="837300" cy="837300"/>
                    </a:xfrm>
                    <a:prstGeom prst="roundRect">
                      <a:avLst>
                        <a:gd name="adj" fmla="val 5947"/>
                      </a:avLst>
                    </a:prstGeom>
                    <a:gradFill flip="none" rotWithShape="1">
                      <a:gsLst>
                        <a:gs pos="0">
                          <a:srgbClr val="EAB430">
                            <a:alpha val="90000"/>
                          </a:srgbClr>
                        </a:gs>
                        <a:gs pos="100000">
                          <a:srgbClr val="EAB430">
                            <a:lumMod val="50000"/>
                            <a:alpha val="90000"/>
                          </a:srgbClr>
                        </a:gs>
                      </a:gsLst>
                      <a:lin ang="2700000" scaled="1"/>
                      <a:tileRect/>
                    </a:gradFill>
                    <a:ln w="76200" cap="flat" cmpd="sng" algn="ctr">
                      <a:gradFill>
                        <a:gsLst>
                          <a:gs pos="0">
                            <a:srgbClr val="EAB430">
                              <a:lumMod val="60000"/>
                              <a:lumOff val="40000"/>
                            </a:srgbClr>
                          </a:gs>
                          <a:gs pos="100000">
                            <a:srgbClr val="EAB430">
                              <a:lumMod val="75000"/>
                            </a:srgbClr>
                          </a:gs>
                        </a:gsLst>
                        <a:lin ang="5400000" scaled="0"/>
                      </a:gra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718">
                        <a:defRPr/>
                      </a:pPr>
                      <a:endParaRPr lang="en-US" sz="1500" kern="0">
                        <a:solidFill>
                          <a:srgbClr val="E7E6E6"/>
                        </a:solidFill>
                        <a:latin typeface="Arial"/>
                        <a:cs typeface="Arial"/>
                      </a:endParaRPr>
                    </a:p>
                  </p:txBody>
                </p:sp>
              </p:grpSp>
              <p:sp>
                <p:nvSpPr>
                  <p:cNvPr id="307" name="Rectangle 306"/>
                  <p:cNvSpPr/>
                  <p:nvPr/>
                </p:nvSpPr>
                <p:spPr>
                  <a:xfrm>
                    <a:off x="5278534" y="2269139"/>
                    <a:ext cx="845173" cy="366908"/>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718">
                      <a:defRPr/>
                    </a:pPr>
                    <a:r>
                      <a:rPr lang="en-US" sz="1200" b="1" kern="0" dirty="0">
                        <a:solidFill>
                          <a:srgbClr val="5E460A"/>
                        </a:solidFill>
                        <a:effectLst>
                          <a:innerShdw blurRad="63500" dist="50800" dir="16200000">
                            <a:prstClr val="black">
                              <a:alpha val="50000"/>
                            </a:prstClr>
                          </a:innerShdw>
                        </a:effectLst>
                      </a:rPr>
                      <a:t>APIC </a:t>
                    </a:r>
                  </a:p>
                </p:txBody>
              </p:sp>
              <p:pic>
                <p:nvPicPr>
                  <p:cNvPr id="308" name="Picture 307"/>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570094" y="1646465"/>
                    <a:ext cx="262045" cy="304653"/>
                  </a:xfrm>
                  <a:prstGeom prst="rect">
                    <a:avLst/>
                  </a:prstGeom>
                  <a:noFill/>
                  <a:ln>
                    <a:noFill/>
                  </a:ln>
                  <a:effectLst>
                    <a:outerShdw blurRad="25400" dist="254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9" name="Freeform 308"/>
                  <p:cNvSpPr>
                    <a:spLocks noEditPoints="1"/>
                  </p:cNvSpPr>
                  <p:nvPr/>
                </p:nvSpPr>
                <p:spPr bwMode="auto">
                  <a:xfrm>
                    <a:off x="4869178" y="2359129"/>
                    <a:ext cx="387172" cy="191853"/>
                  </a:xfrm>
                  <a:custGeom>
                    <a:avLst/>
                    <a:gdLst>
                      <a:gd name="T0" fmla="*/ 260 w 520"/>
                      <a:gd name="T1" fmla="*/ 0 h 258"/>
                      <a:gd name="T2" fmla="*/ 0 w 520"/>
                      <a:gd name="T3" fmla="*/ 226 h 258"/>
                      <a:gd name="T4" fmla="*/ 44 w 520"/>
                      <a:gd name="T5" fmla="*/ 258 h 258"/>
                      <a:gd name="T6" fmla="*/ 476 w 520"/>
                      <a:gd name="T7" fmla="*/ 258 h 258"/>
                      <a:gd name="T8" fmla="*/ 520 w 520"/>
                      <a:gd name="T9" fmla="*/ 226 h 258"/>
                      <a:gd name="T10" fmla="*/ 260 w 520"/>
                      <a:gd name="T11" fmla="*/ 0 h 258"/>
                      <a:gd name="T12" fmla="*/ 42 w 520"/>
                      <a:gd name="T13" fmla="*/ 173 h 258"/>
                      <a:gd name="T14" fmla="*/ 28 w 520"/>
                      <a:gd name="T15" fmla="*/ 179 h 258"/>
                      <a:gd name="T16" fmla="*/ 16 w 520"/>
                      <a:gd name="T17" fmla="*/ 174 h 258"/>
                      <a:gd name="T18" fmla="*/ 22 w 520"/>
                      <a:gd name="T19" fmla="*/ 154 h 258"/>
                      <a:gd name="T20" fmla="*/ 36 w 520"/>
                      <a:gd name="T21" fmla="*/ 160 h 258"/>
                      <a:gd name="T22" fmla="*/ 42 w 520"/>
                      <a:gd name="T23" fmla="*/ 173 h 258"/>
                      <a:gd name="T24" fmla="*/ 345 w 520"/>
                      <a:gd name="T25" fmla="*/ 32 h 258"/>
                      <a:gd name="T26" fmla="*/ 349 w 520"/>
                      <a:gd name="T27" fmla="*/ 22 h 258"/>
                      <a:gd name="T28" fmla="*/ 369 w 520"/>
                      <a:gd name="T29" fmla="*/ 29 h 258"/>
                      <a:gd name="T30" fmla="*/ 364 w 520"/>
                      <a:gd name="T31" fmla="*/ 40 h 258"/>
                      <a:gd name="T32" fmla="*/ 351 w 520"/>
                      <a:gd name="T33" fmla="*/ 45 h 258"/>
                      <a:gd name="T34" fmla="*/ 345 w 520"/>
                      <a:gd name="T35" fmla="*/ 32 h 258"/>
                      <a:gd name="T36" fmla="*/ 250 w 520"/>
                      <a:gd name="T37" fmla="*/ 9 h 258"/>
                      <a:gd name="T38" fmla="*/ 260 w 520"/>
                      <a:gd name="T39" fmla="*/ 8 h 258"/>
                      <a:gd name="T40" fmla="*/ 271 w 520"/>
                      <a:gd name="T41" fmla="*/ 9 h 258"/>
                      <a:gd name="T42" fmla="*/ 271 w 520"/>
                      <a:gd name="T43" fmla="*/ 17 h 258"/>
                      <a:gd name="T44" fmla="*/ 260 w 520"/>
                      <a:gd name="T45" fmla="*/ 27 h 258"/>
                      <a:gd name="T46" fmla="*/ 250 w 520"/>
                      <a:gd name="T47" fmla="*/ 17 h 258"/>
                      <a:gd name="T48" fmla="*/ 250 w 520"/>
                      <a:gd name="T49" fmla="*/ 9 h 258"/>
                      <a:gd name="T50" fmla="*/ 93 w 520"/>
                      <a:gd name="T51" fmla="*/ 97 h 258"/>
                      <a:gd name="T52" fmla="*/ 79 w 520"/>
                      <a:gd name="T53" fmla="*/ 97 h 258"/>
                      <a:gd name="T54" fmla="*/ 68 w 520"/>
                      <a:gd name="T55" fmla="*/ 86 h 258"/>
                      <a:gd name="T56" fmla="*/ 83 w 520"/>
                      <a:gd name="T57" fmla="*/ 71 h 258"/>
                      <a:gd name="T58" fmla="*/ 93 w 520"/>
                      <a:gd name="T59" fmla="*/ 82 h 258"/>
                      <a:gd name="T60" fmla="*/ 93 w 520"/>
                      <a:gd name="T61" fmla="*/ 97 h 258"/>
                      <a:gd name="T62" fmla="*/ 170 w 520"/>
                      <a:gd name="T63" fmla="*/ 45 h 258"/>
                      <a:gd name="T64" fmla="*/ 156 w 520"/>
                      <a:gd name="T65" fmla="*/ 40 h 258"/>
                      <a:gd name="T66" fmla="*/ 152 w 520"/>
                      <a:gd name="T67" fmla="*/ 30 h 258"/>
                      <a:gd name="T68" fmla="*/ 172 w 520"/>
                      <a:gd name="T69" fmla="*/ 22 h 258"/>
                      <a:gd name="T70" fmla="*/ 175 w 520"/>
                      <a:gd name="T71" fmla="*/ 32 h 258"/>
                      <a:gd name="T72" fmla="*/ 170 w 520"/>
                      <a:gd name="T73" fmla="*/ 45 h 258"/>
                      <a:gd name="T74" fmla="*/ 283 w 520"/>
                      <a:gd name="T75" fmla="*/ 229 h 258"/>
                      <a:gd name="T76" fmla="*/ 250 w 520"/>
                      <a:gd name="T77" fmla="*/ 231 h 258"/>
                      <a:gd name="T78" fmla="*/ 248 w 520"/>
                      <a:gd name="T79" fmla="*/ 197 h 258"/>
                      <a:gd name="T80" fmla="*/ 374 w 520"/>
                      <a:gd name="T81" fmla="*/ 88 h 258"/>
                      <a:gd name="T82" fmla="*/ 378 w 520"/>
                      <a:gd name="T83" fmla="*/ 91 h 258"/>
                      <a:gd name="T84" fmla="*/ 283 w 520"/>
                      <a:gd name="T85" fmla="*/ 229 h 258"/>
                      <a:gd name="T86" fmla="*/ 442 w 520"/>
                      <a:gd name="T87" fmla="*/ 97 h 258"/>
                      <a:gd name="T88" fmla="*/ 427 w 520"/>
                      <a:gd name="T89" fmla="*/ 97 h 258"/>
                      <a:gd name="T90" fmla="*/ 427 w 520"/>
                      <a:gd name="T91" fmla="*/ 82 h 258"/>
                      <a:gd name="T92" fmla="*/ 438 w 520"/>
                      <a:gd name="T93" fmla="*/ 71 h 258"/>
                      <a:gd name="T94" fmla="*/ 453 w 520"/>
                      <a:gd name="T95" fmla="*/ 86 h 258"/>
                      <a:gd name="T96" fmla="*/ 442 w 520"/>
                      <a:gd name="T97" fmla="*/ 97 h 258"/>
                      <a:gd name="T98" fmla="*/ 492 w 520"/>
                      <a:gd name="T99" fmla="*/ 179 h 258"/>
                      <a:gd name="T100" fmla="*/ 479 w 520"/>
                      <a:gd name="T101" fmla="*/ 173 h 258"/>
                      <a:gd name="T102" fmla="*/ 484 w 520"/>
                      <a:gd name="T103" fmla="*/ 159 h 258"/>
                      <a:gd name="T104" fmla="*/ 498 w 520"/>
                      <a:gd name="T105" fmla="*/ 154 h 258"/>
                      <a:gd name="T106" fmla="*/ 505 w 520"/>
                      <a:gd name="T107" fmla="*/ 173 h 258"/>
                      <a:gd name="T108" fmla="*/ 492 w 520"/>
                      <a:gd name="T109" fmla="*/ 17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20" h="258">
                        <a:moveTo>
                          <a:pt x="260" y="0"/>
                        </a:moveTo>
                        <a:cubicBezTo>
                          <a:pt x="117" y="0"/>
                          <a:pt x="0" y="101"/>
                          <a:pt x="0" y="226"/>
                        </a:cubicBezTo>
                        <a:cubicBezTo>
                          <a:pt x="0" y="247"/>
                          <a:pt x="15" y="258"/>
                          <a:pt x="44" y="258"/>
                        </a:cubicBezTo>
                        <a:cubicBezTo>
                          <a:pt x="476" y="258"/>
                          <a:pt x="476" y="258"/>
                          <a:pt x="476" y="258"/>
                        </a:cubicBezTo>
                        <a:cubicBezTo>
                          <a:pt x="506" y="258"/>
                          <a:pt x="520" y="247"/>
                          <a:pt x="520" y="226"/>
                        </a:cubicBezTo>
                        <a:cubicBezTo>
                          <a:pt x="520" y="101"/>
                          <a:pt x="404" y="0"/>
                          <a:pt x="260" y="0"/>
                        </a:cubicBezTo>
                        <a:close/>
                        <a:moveTo>
                          <a:pt x="42" y="173"/>
                        </a:moveTo>
                        <a:cubicBezTo>
                          <a:pt x="40" y="179"/>
                          <a:pt x="34" y="181"/>
                          <a:pt x="28" y="179"/>
                        </a:cubicBezTo>
                        <a:cubicBezTo>
                          <a:pt x="16" y="174"/>
                          <a:pt x="16" y="174"/>
                          <a:pt x="16" y="174"/>
                        </a:cubicBezTo>
                        <a:cubicBezTo>
                          <a:pt x="18" y="167"/>
                          <a:pt x="20" y="160"/>
                          <a:pt x="22" y="154"/>
                        </a:cubicBezTo>
                        <a:cubicBezTo>
                          <a:pt x="36" y="160"/>
                          <a:pt x="36" y="160"/>
                          <a:pt x="36" y="160"/>
                        </a:cubicBezTo>
                        <a:cubicBezTo>
                          <a:pt x="42" y="162"/>
                          <a:pt x="44" y="168"/>
                          <a:pt x="42" y="173"/>
                        </a:cubicBezTo>
                        <a:close/>
                        <a:moveTo>
                          <a:pt x="345" y="32"/>
                        </a:moveTo>
                        <a:cubicBezTo>
                          <a:pt x="349" y="22"/>
                          <a:pt x="349" y="22"/>
                          <a:pt x="349" y="22"/>
                        </a:cubicBezTo>
                        <a:cubicBezTo>
                          <a:pt x="356" y="24"/>
                          <a:pt x="362" y="27"/>
                          <a:pt x="369" y="29"/>
                        </a:cubicBezTo>
                        <a:cubicBezTo>
                          <a:pt x="364" y="40"/>
                          <a:pt x="364" y="40"/>
                          <a:pt x="364" y="40"/>
                        </a:cubicBezTo>
                        <a:cubicBezTo>
                          <a:pt x="362" y="45"/>
                          <a:pt x="356" y="48"/>
                          <a:pt x="351" y="45"/>
                        </a:cubicBezTo>
                        <a:cubicBezTo>
                          <a:pt x="345" y="43"/>
                          <a:pt x="343" y="37"/>
                          <a:pt x="345" y="32"/>
                        </a:cubicBezTo>
                        <a:close/>
                        <a:moveTo>
                          <a:pt x="250" y="9"/>
                        </a:moveTo>
                        <a:cubicBezTo>
                          <a:pt x="253" y="8"/>
                          <a:pt x="257" y="8"/>
                          <a:pt x="260" y="8"/>
                        </a:cubicBezTo>
                        <a:cubicBezTo>
                          <a:pt x="264" y="8"/>
                          <a:pt x="267" y="8"/>
                          <a:pt x="271" y="9"/>
                        </a:cubicBezTo>
                        <a:cubicBezTo>
                          <a:pt x="271" y="17"/>
                          <a:pt x="271" y="17"/>
                          <a:pt x="271" y="17"/>
                        </a:cubicBezTo>
                        <a:cubicBezTo>
                          <a:pt x="271" y="23"/>
                          <a:pt x="266" y="27"/>
                          <a:pt x="260" y="27"/>
                        </a:cubicBezTo>
                        <a:cubicBezTo>
                          <a:pt x="255" y="27"/>
                          <a:pt x="250" y="23"/>
                          <a:pt x="250" y="17"/>
                        </a:cubicBezTo>
                        <a:lnTo>
                          <a:pt x="250" y="9"/>
                        </a:lnTo>
                        <a:close/>
                        <a:moveTo>
                          <a:pt x="93" y="97"/>
                        </a:moveTo>
                        <a:cubicBezTo>
                          <a:pt x="89" y="101"/>
                          <a:pt x="83" y="101"/>
                          <a:pt x="79" y="97"/>
                        </a:cubicBezTo>
                        <a:cubicBezTo>
                          <a:pt x="68" y="86"/>
                          <a:pt x="68" y="86"/>
                          <a:pt x="68" y="86"/>
                        </a:cubicBezTo>
                        <a:cubicBezTo>
                          <a:pt x="73" y="81"/>
                          <a:pt x="78" y="76"/>
                          <a:pt x="83" y="71"/>
                        </a:cubicBezTo>
                        <a:cubicBezTo>
                          <a:pt x="93" y="82"/>
                          <a:pt x="93" y="82"/>
                          <a:pt x="93" y="82"/>
                        </a:cubicBezTo>
                        <a:cubicBezTo>
                          <a:pt x="97" y="86"/>
                          <a:pt x="97" y="93"/>
                          <a:pt x="93" y="97"/>
                        </a:cubicBezTo>
                        <a:close/>
                        <a:moveTo>
                          <a:pt x="170" y="45"/>
                        </a:moveTo>
                        <a:cubicBezTo>
                          <a:pt x="164" y="48"/>
                          <a:pt x="158" y="45"/>
                          <a:pt x="156" y="40"/>
                        </a:cubicBezTo>
                        <a:cubicBezTo>
                          <a:pt x="152" y="30"/>
                          <a:pt x="152" y="30"/>
                          <a:pt x="152" y="30"/>
                        </a:cubicBezTo>
                        <a:cubicBezTo>
                          <a:pt x="158" y="27"/>
                          <a:pt x="165" y="24"/>
                          <a:pt x="172" y="22"/>
                        </a:cubicBezTo>
                        <a:cubicBezTo>
                          <a:pt x="175" y="32"/>
                          <a:pt x="175" y="32"/>
                          <a:pt x="175" y="32"/>
                        </a:cubicBezTo>
                        <a:cubicBezTo>
                          <a:pt x="178" y="37"/>
                          <a:pt x="175" y="43"/>
                          <a:pt x="170" y="45"/>
                        </a:cubicBezTo>
                        <a:close/>
                        <a:moveTo>
                          <a:pt x="283" y="229"/>
                        </a:moveTo>
                        <a:cubicBezTo>
                          <a:pt x="275" y="239"/>
                          <a:pt x="259" y="240"/>
                          <a:pt x="250" y="231"/>
                        </a:cubicBezTo>
                        <a:cubicBezTo>
                          <a:pt x="240" y="222"/>
                          <a:pt x="239" y="207"/>
                          <a:pt x="248" y="197"/>
                        </a:cubicBezTo>
                        <a:cubicBezTo>
                          <a:pt x="374" y="88"/>
                          <a:pt x="374" y="88"/>
                          <a:pt x="374" y="88"/>
                        </a:cubicBezTo>
                        <a:cubicBezTo>
                          <a:pt x="378" y="91"/>
                          <a:pt x="378" y="91"/>
                          <a:pt x="378" y="91"/>
                        </a:cubicBezTo>
                        <a:lnTo>
                          <a:pt x="283" y="229"/>
                        </a:lnTo>
                        <a:close/>
                        <a:moveTo>
                          <a:pt x="442" y="97"/>
                        </a:moveTo>
                        <a:cubicBezTo>
                          <a:pt x="438" y="101"/>
                          <a:pt x="431" y="101"/>
                          <a:pt x="427" y="97"/>
                        </a:cubicBezTo>
                        <a:cubicBezTo>
                          <a:pt x="423" y="93"/>
                          <a:pt x="423" y="86"/>
                          <a:pt x="427" y="82"/>
                        </a:cubicBezTo>
                        <a:cubicBezTo>
                          <a:pt x="438" y="71"/>
                          <a:pt x="438" y="71"/>
                          <a:pt x="438" y="71"/>
                        </a:cubicBezTo>
                        <a:cubicBezTo>
                          <a:pt x="443" y="76"/>
                          <a:pt x="448" y="81"/>
                          <a:pt x="453" y="86"/>
                        </a:cubicBezTo>
                        <a:lnTo>
                          <a:pt x="442" y="97"/>
                        </a:lnTo>
                        <a:close/>
                        <a:moveTo>
                          <a:pt x="492" y="179"/>
                        </a:moveTo>
                        <a:cubicBezTo>
                          <a:pt x="487" y="181"/>
                          <a:pt x="481" y="178"/>
                          <a:pt x="479" y="173"/>
                        </a:cubicBezTo>
                        <a:cubicBezTo>
                          <a:pt x="476" y="168"/>
                          <a:pt x="479" y="162"/>
                          <a:pt x="484" y="159"/>
                        </a:cubicBezTo>
                        <a:cubicBezTo>
                          <a:pt x="498" y="154"/>
                          <a:pt x="498" y="154"/>
                          <a:pt x="498" y="154"/>
                        </a:cubicBezTo>
                        <a:cubicBezTo>
                          <a:pt x="501" y="160"/>
                          <a:pt x="503" y="167"/>
                          <a:pt x="505" y="173"/>
                        </a:cubicBezTo>
                        <a:lnTo>
                          <a:pt x="492" y="179"/>
                        </a:lnTo>
                        <a:close/>
                      </a:path>
                    </a:pathLst>
                  </a:custGeom>
                  <a:solidFill>
                    <a:srgbClr val="FFFFFF"/>
                  </a:solidFill>
                  <a:ln>
                    <a:noFill/>
                  </a:ln>
                  <a:effectLst>
                    <a:outerShdw blurRad="25400" dist="254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18">
                      <a:defRPr/>
                    </a:pPr>
                    <a:endParaRPr lang="en-US" sz="1500" kern="0">
                      <a:solidFill>
                        <a:sysClr val="windowText" lastClr="000000"/>
                      </a:solidFill>
                    </a:endParaRPr>
                  </a:p>
                </p:txBody>
              </p:sp>
              <p:grpSp>
                <p:nvGrpSpPr>
                  <p:cNvPr id="310" name="Group 309"/>
                  <p:cNvGrpSpPr>
                    <a:grpSpLocks noChangeAspect="1"/>
                  </p:cNvGrpSpPr>
                  <p:nvPr/>
                </p:nvGrpSpPr>
                <p:grpSpPr bwMode="auto">
                  <a:xfrm>
                    <a:off x="5560387" y="2912899"/>
                    <a:ext cx="269484" cy="313498"/>
                    <a:chOff x="5451" y="1149"/>
                    <a:chExt cx="349" cy="406"/>
                  </a:xfrm>
                  <a:effectLst>
                    <a:outerShdw blurRad="25400" dist="25400" dir="5400000" algn="t" rotWithShape="0">
                      <a:prstClr val="black">
                        <a:alpha val="40000"/>
                      </a:prstClr>
                    </a:outerShdw>
                  </a:effectLst>
                </p:grpSpPr>
                <p:sp>
                  <p:nvSpPr>
                    <p:cNvPr id="312" name="Freeform 311"/>
                    <p:cNvSpPr>
                      <a:spLocks noEditPoints="1"/>
                    </p:cNvSpPr>
                    <p:nvPr/>
                  </p:nvSpPr>
                  <p:spPr bwMode="auto">
                    <a:xfrm>
                      <a:off x="5451" y="1204"/>
                      <a:ext cx="349" cy="351"/>
                    </a:xfrm>
                    <a:custGeom>
                      <a:avLst/>
                      <a:gdLst>
                        <a:gd name="T0" fmla="*/ 110 w 221"/>
                        <a:gd name="T1" fmla="*/ 0 h 222"/>
                        <a:gd name="T2" fmla="*/ 0 w 221"/>
                        <a:gd name="T3" fmla="*/ 111 h 222"/>
                        <a:gd name="T4" fmla="*/ 110 w 221"/>
                        <a:gd name="T5" fmla="*/ 222 h 222"/>
                        <a:gd name="T6" fmla="*/ 221 w 221"/>
                        <a:gd name="T7" fmla="*/ 111 h 222"/>
                        <a:gd name="T8" fmla="*/ 110 w 221"/>
                        <a:gd name="T9" fmla="*/ 0 h 222"/>
                        <a:gd name="T10" fmla="*/ 181 w 221"/>
                        <a:gd name="T11" fmla="*/ 152 h 222"/>
                        <a:gd name="T12" fmla="*/ 170 w 221"/>
                        <a:gd name="T13" fmla="*/ 156 h 222"/>
                        <a:gd name="T14" fmla="*/ 102 w 221"/>
                        <a:gd name="T15" fmla="*/ 121 h 222"/>
                        <a:gd name="T16" fmla="*/ 98 w 221"/>
                        <a:gd name="T17" fmla="*/ 114 h 222"/>
                        <a:gd name="T18" fmla="*/ 98 w 221"/>
                        <a:gd name="T19" fmla="*/ 113 h 222"/>
                        <a:gd name="T20" fmla="*/ 98 w 221"/>
                        <a:gd name="T21" fmla="*/ 38 h 222"/>
                        <a:gd name="T22" fmla="*/ 106 w 221"/>
                        <a:gd name="T23" fmla="*/ 29 h 222"/>
                        <a:gd name="T24" fmla="*/ 115 w 221"/>
                        <a:gd name="T25" fmla="*/ 38 h 222"/>
                        <a:gd name="T26" fmla="*/ 115 w 221"/>
                        <a:gd name="T27" fmla="*/ 109 h 222"/>
                        <a:gd name="T28" fmla="*/ 177 w 221"/>
                        <a:gd name="T29" fmla="*/ 141 h 222"/>
                        <a:gd name="T30" fmla="*/ 181 w 221"/>
                        <a:gd name="T31" fmla="*/ 15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1" h="222">
                          <a:moveTo>
                            <a:pt x="110" y="0"/>
                          </a:moveTo>
                          <a:cubicBezTo>
                            <a:pt x="49" y="0"/>
                            <a:pt x="0" y="50"/>
                            <a:pt x="0" y="111"/>
                          </a:cubicBezTo>
                          <a:cubicBezTo>
                            <a:pt x="0" y="172"/>
                            <a:pt x="49" y="222"/>
                            <a:pt x="110" y="222"/>
                          </a:cubicBezTo>
                          <a:cubicBezTo>
                            <a:pt x="172" y="222"/>
                            <a:pt x="221" y="172"/>
                            <a:pt x="221" y="111"/>
                          </a:cubicBezTo>
                          <a:cubicBezTo>
                            <a:pt x="221" y="50"/>
                            <a:pt x="172" y="0"/>
                            <a:pt x="110" y="0"/>
                          </a:cubicBezTo>
                          <a:close/>
                          <a:moveTo>
                            <a:pt x="181" y="152"/>
                          </a:moveTo>
                          <a:cubicBezTo>
                            <a:pt x="179" y="156"/>
                            <a:pt x="174" y="158"/>
                            <a:pt x="170" y="156"/>
                          </a:cubicBezTo>
                          <a:cubicBezTo>
                            <a:pt x="102" y="121"/>
                            <a:pt x="102" y="121"/>
                            <a:pt x="102" y="121"/>
                          </a:cubicBezTo>
                          <a:cubicBezTo>
                            <a:pt x="99" y="120"/>
                            <a:pt x="98" y="117"/>
                            <a:pt x="98" y="114"/>
                          </a:cubicBezTo>
                          <a:cubicBezTo>
                            <a:pt x="98" y="114"/>
                            <a:pt x="98" y="114"/>
                            <a:pt x="98" y="113"/>
                          </a:cubicBezTo>
                          <a:cubicBezTo>
                            <a:pt x="98" y="38"/>
                            <a:pt x="98" y="38"/>
                            <a:pt x="98" y="38"/>
                          </a:cubicBezTo>
                          <a:cubicBezTo>
                            <a:pt x="98" y="33"/>
                            <a:pt x="102" y="29"/>
                            <a:pt x="106" y="29"/>
                          </a:cubicBezTo>
                          <a:cubicBezTo>
                            <a:pt x="111" y="29"/>
                            <a:pt x="115" y="33"/>
                            <a:pt x="115" y="38"/>
                          </a:cubicBezTo>
                          <a:cubicBezTo>
                            <a:pt x="115" y="109"/>
                            <a:pt x="115" y="109"/>
                            <a:pt x="115" y="109"/>
                          </a:cubicBezTo>
                          <a:cubicBezTo>
                            <a:pt x="177" y="141"/>
                            <a:pt x="177" y="141"/>
                            <a:pt x="177" y="141"/>
                          </a:cubicBezTo>
                          <a:cubicBezTo>
                            <a:pt x="182" y="143"/>
                            <a:pt x="183" y="148"/>
                            <a:pt x="181" y="1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18">
                        <a:defRPr/>
                      </a:pPr>
                      <a:endParaRPr lang="en-US" sz="1500" kern="0">
                        <a:solidFill>
                          <a:sysClr val="windowText" lastClr="000000"/>
                        </a:solidFill>
                      </a:endParaRPr>
                    </a:p>
                  </p:txBody>
                </p:sp>
                <p:sp>
                  <p:nvSpPr>
                    <p:cNvPr id="313" name="Freeform 312"/>
                    <p:cNvSpPr>
                      <a:spLocks/>
                    </p:cNvSpPr>
                    <p:nvPr/>
                  </p:nvSpPr>
                  <p:spPr bwMode="auto">
                    <a:xfrm>
                      <a:off x="5523" y="1149"/>
                      <a:ext cx="205" cy="26"/>
                    </a:xfrm>
                    <a:custGeom>
                      <a:avLst/>
                      <a:gdLst>
                        <a:gd name="T0" fmla="*/ 87 w 87"/>
                        <a:gd name="T1" fmla="*/ 5 h 11"/>
                        <a:gd name="T2" fmla="*/ 81 w 87"/>
                        <a:gd name="T3" fmla="*/ 11 h 11"/>
                        <a:gd name="T4" fmla="*/ 5 w 87"/>
                        <a:gd name="T5" fmla="*/ 11 h 11"/>
                        <a:gd name="T6" fmla="*/ 0 w 87"/>
                        <a:gd name="T7" fmla="*/ 5 h 11"/>
                        <a:gd name="T8" fmla="*/ 0 w 87"/>
                        <a:gd name="T9" fmla="*/ 5 h 11"/>
                        <a:gd name="T10" fmla="*/ 5 w 87"/>
                        <a:gd name="T11" fmla="*/ 0 h 11"/>
                        <a:gd name="T12" fmla="*/ 81 w 87"/>
                        <a:gd name="T13" fmla="*/ 0 h 11"/>
                        <a:gd name="T14" fmla="*/ 87 w 87"/>
                        <a:gd name="T15" fmla="*/ 5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1">
                          <a:moveTo>
                            <a:pt x="87" y="5"/>
                          </a:moveTo>
                          <a:cubicBezTo>
                            <a:pt x="87" y="8"/>
                            <a:pt x="84" y="11"/>
                            <a:pt x="81" y="11"/>
                          </a:cubicBezTo>
                          <a:cubicBezTo>
                            <a:pt x="5" y="11"/>
                            <a:pt x="5" y="11"/>
                            <a:pt x="5" y="11"/>
                          </a:cubicBezTo>
                          <a:cubicBezTo>
                            <a:pt x="2" y="11"/>
                            <a:pt x="0" y="8"/>
                            <a:pt x="0" y="5"/>
                          </a:cubicBezTo>
                          <a:cubicBezTo>
                            <a:pt x="0" y="5"/>
                            <a:pt x="0" y="5"/>
                            <a:pt x="0" y="5"/>
                          </a:cubicBezTo>
                          <a:cubicBezTo>
                            <a:pt x="0" y="2"/>
                            <a:pt x="2" y="0"/>
                            <a:pt x="5" y="0"/>
                          </a:cubicBezTo>
                          <a:cubicBezTo>
                            <a:pt x="81" y="0"/>
                            <a:pt x="81" y="0"/>
                            <a:pt x="81" y="0"/>
                          </a:cubicBezTo>
                          <a:cubicBezTo>
                            <a:pt x="84" y="0"/>
                            <a:pt x="87" y="2"/>
                            <a:pt x="87"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18">
                        <a:defRPr/>
                      </a:pPr>
                      <a:endParaRPr lang="en-US" sz="1500" kern="0">
                        <a:solidFill>
                          <a:sysClr val="windowText" lastClr="000000"/>
                        </a:solidFill>
                      </a:endParaRPr>
                    </a:p>
                  </p:txBody>
                </p:sp>
              </p:grpSp>
              <p:sp>
                <p:nvSpPr>
                  <p:cNvPr id="311" name="Freeform 310"/>
                  <p:cNvSpPr>
                    <a:spLocks noEditPoints="1"/>
                  </p:cNvSpPr>
                  <p:nvPr/>
                </p:nvSpPr>
                <p:spPr bwMode="auto">
                  <a:xfrm>
                    <a:off x="6198303" y="2302812"/>
                    <a:ext cx="224423" cy="297362"/>
                  </a:xfrm>
                  <a:custGeom>
                    <a:avLst/>
                    <a:gdLst>
                      <a:gd name="T0" fmla="*/ 165 w 178"/>
                      <a:gd name="T1" fmla="*/ 83 h 235"/>
                      <a:gd name="T2" fmla="*/ 154 w 178"/>
                      <a:gd name="T3" fmla="*/ 83 h 235"/>
                      <a:gd name="T4" fmla="*/ 154 w 178"/>
                      <a:gd name="T5" fmla="*/ 77 h 235"/>
                      <a:gd name="T6" fmla="*/ 151 w 178"/>
                      <a:gd name="T7" fmla="*/ 77 h 235"/>
                      <a:gd name="T8" fmla="*/ 151 w 178"/>
                      <a:gd name="T9" fmla="*/ 61 h 235"/>
                      <a:gd name="T10" fmla="*/ 89 w 178"/>
                      <a:gd name="T11" fmla="*/ 0 h 235"/>
                      <a:gd name="T12" fmla="*/ 27 w 178"/>
                      <a:gd name="T13" fmla="*/ 61 h 235"/>
                      <a:gd name="T14" fmla="*/ 27 w 178"/>
                      <a:gd name="T15" fmla="*/ 77 h 235"/>
                      <a:gd name="T16" fmla="*/ 24 w 178"/>
                      <a:gd name="T17" fmla="*/ 77 h 235"/>
                      <a:gd name="T18" fmla="*/ 24 w 178"/>
                      <a:gd name="T19" fmla="*/ 83 h 235"/>
                      <a:gd name="T20" fmla="*/ 13 w 178"/>
                      <a:gd name="T21" fmla="*/ 83 h 235"/>
                      <a:gd name="T22" fmla="*/ 0 w 178"/>
                      <a:gd name="T23" fmla="*/ 96 h 235"/>
                      <a:gd name="T24" fmla="*/ 0 w 178"/>
                      <a:gd name="T25" fmla="*/ 222 h 235"/>
                      <a:gd name="T26" fmla="*/ 13 w 178"/>
                      <a:gd name="T27" fmla="*/ 235 h 235"/>
                      <a:gd name="T28" fmla="*/ 165 w 178"/>
                      <a:gd name="T29" fmla="*/ 235 h 235"/>
                      <a:gd name="T30" fmla="*/ 178 w 178"/>
                      <a:gd name="T31" fmla="*/ 222 h 235"/>
                      <a:gd name="T32" fmla="*/ 178 w 178"/>
                      <a:gd name="T33" fmla="*/ 96 h 235"/>
                      <a:gd name="T34" fmla="*/ 165 w 178"/>
                      <a:gd name="T35" fmla="*/ 83 h 235"/>
                      <a:gd name="T36" fmla="*/ 47 w 178"/>
                      <a:gd name="T37" fmla="*/ 61 h 235"/>
                      <a:gd name="T38" fmla="*/ 89 w 178"/>
                      <a:gd name="T39" fmla="*/ 19 h 235"/>
                      <a:gd name="T40" fmla="*/ 131 w 178"/>
                      <a:gd name="T41" fmla="*/ 61 h 235"/>
                      <a:gd name="T42" fmla="*/ 131 w 178"/>
                      <a:gd name="T43" fmla="*/ 77 h 235"/>
                      <a:gd name="T44" fmla="*/ 128 w 178"/>
                      <a:gd name="T45" fmla="*/ 77 h 235"/>
                      <a:gd name="T46" fmla="*/ 128 w 178"/>
                      <a:gd name="T47" fmla="*/ 83 h 235"/>
                      <a:gd name="T48" fmla="*/ 50 w 178"/>
                      <a:gd name="T49" fmla="*/ 83 h 235"/>
                      <a:gd name="T50" fmla="*/ 50 w 178"/>
                      <a:gd name="T51" fmla="*/ 77 h 235"/>
                      <a:gd name="T52" fmla="*/ 47 w 178"/>
                      <a:gd name="T53" fmla="*/ 77 h 235"/>
                      <a:gd name="T54" fmla="*/ 47 w 178"/>
                      <a:gd name="T55" fmla="*/ 6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8" h="235">
                        <a:moveTo>
                          <a:pt x="165" y="83"/>
                        </a:moveTo>
                        <a:cubicBezTo>
                          <a:pt x="154" y="83"/>
                          <a:pt x="154" y="83"/>
                          <a:pt x="154" y="83"/>
                        </a:cubicBezTo>
                        <a:cubicBezTo>
                          <a:pt x="154" y="77"/>
                          <a:pt x="154" y="77"/>
                          <a:pt x="154" y="77"/>
                        </a:cubicBezTo>
                        <a:cubicBezTo>
                          <a:pt x="151" y="77"/>
                          <a:pt x="151" y="77"/>
                          <a:pt x="151" y="77"/>
                        </a:cubicBezTo>
                        <a:cubicBezTo>
                          <a:pt x="151" y="61"/>
                          <a:pt x="151" y="61"/>
                          <a:pt x="151" y="61"/>
                        </a:cubicBezTo>
                        <a:cubicBezTo>
                          <a:pt x="151" y="27"/>
                          <a:pt x="123" y="0"/>
                          <a:pt x="89" y="0"/>
                        </a:cubicBezTo>
                        <a:cubicBezTo>
                          <a:pt x="55" y="0"/>
                          <a:pt x="27" y="27"/>
                          <a:pt x="27" y="61"/>
                        </a:cubicBezTo>
                        <a:cubicBezTo>
                          <a:pt x="27" y="77"/>
                          <a:pt x="27" y="77"/>
                          <a:pt x="27" y="77"/>
                        </a:cubicBezTo>
                        <a:cubicBezTo>
                          <a:pt x="24" y="77"/>
                          <a:pt x="24" y="77"/>
                          <a:pt x="24" y="77"/>
                        </a:cubicBezTo>
                        <a:cubicBezTo>
                          <a:pt x="24" y="83"/>
                          <a:pt x="24" y="83"/>
                          <a:pt x="24" y="83"/>
                        </a:cubicBezTo>
                        <a:cubicBezTo>
                          <a:pt x="13" y="83"/>
                          <a:pt x="13" y="83"/>
                          <a:pt x="13" y="83"/>
                        </a:cubicBezTo>
                        <a:cubicBezTo>
                          <a:pt x="6" y="83"/>
                          <a:pt x="0" y="88"/>
                          <a:pt x="0" y="96"/>
                        </a:cubicBezTo>
                        <a:cubicBezTo>
                          <a:pt x="0" y="222"/>
                          <a:pt x="0" y="222"/>
                          <a:pt x="0" y="222"/>
                        </a:cubicBezTo>
                        <a:cubicBezTo>
                          <a:pt x="0" y="229"/>
                          <a:pt x="6" y="235"/>
                          <a:pt x="13" y="235"/>
                        </a:cubicBezTo>
                        <a:cubicBezTo>
                          <a:pt x="165" y="235"/>
                          <a:pt x="165" y="235"/>
                          <a:pt x="165" y="235"/>
                        </a:cubicBezTo>
                        <a:cubicBezTo>
                          <a:pt x="172" y="235"/>
                          <a:pt x="178" y="229"/>
                          <a:pt x="178" y="222"/>
                        </a:cubicBezTo>
                        <a:cubicBezTo>
                          <a:pt x="178" y="96"/>
                          <a:pt x="178" y="96"/>
                          <a:pt x="178" y="96"/>
                        </a:cubicBezTo>
                        <a:cubicBezTo>
                          <a:pt x="178" y="88"/>
                          <a:pt x="172" y="83"/>
                          <a:pt x="165" y="83"/>
                        </a:cubicBezTo>
                        <a:close/>
                        <a:moveTo>
                          <a:pt x="47" y="61"/>
                        </a:moveTo>
                        <a:cubicBezTo>
                          <a:pt x="47" y="38"/>
                          <a:pt x="66" y="19"/>
                          <a:pt x="89" y="19"/>
                        </a:cubicBezTo>
                        <a:cubicBezTo>
                          <a:pt x="112" y="19"/>
                          <a:pt x="131" y="38"/>
                          <a:pt x="131" y="61"/>
                        </a:cubicBezTo>
                        <a:cubicBezTo>
                          <a:pt x="131" y="77"/>
                          <a:pt x="131" y="77"/>
                          <a:pt x="131" y="77"/>
                        </a:cubicBezTo>
                        <a:cubicBezTo>
                          <a:pt x="128" y="77"/>
                          <a:pt x="128" y="77"/>
                          <a:pt x="128" y="77"/>
                        </a:cubicBezTo>
                        <a:cubicBezTo>
                          <a:pt x="128" y="83"/>
                          <a:pt x="128" y="83"/>
                          <a:pt x="128" y="83"/>
                        </a:cubicBezTo>
                        <a:cubicBezTo>
                          <a:pt x="50" y="83"/>
                          <a:pt x="50" y="83"/>
                          <a:pt x="50" y="83"/>
                        </a:cubicBezTo>
                        <a:cubicBezTo>
                          <a:pt x="50" y="77"/>
                          <a:pt x="50" y="77"/>
                          <a:pt x="50" y="77"/>
                        </a:cubicBezTo>
                        <a:cubicBezTo>
                          <a:pt x="47" y="77"/>
                          <a:pt x="47" y="77"/>
                          <a:pt x="47" y="77"/>
                        </a:cubicBezTo>
                        <a:lnTo>
                          <a:pt x="47" y="61"/>
                        </a:lnTo>
                        <a:close/>
                      </a:path>
                    </a:pathLst>
                  </a:custGeom>
                  <a:solidFill>
                    <a:srgbClr val="E7E6E6"/>
                  </a:solidFill>
                  <a:ln w="34925" cap="rnd">
                    <a:noFill/>
                    <a:round/>
                    <a:headEnd/>
                    <a:tailEnd/>
                  </a:ln>
                  <a:effectLst>
                    <a:outerShdw blurRad="254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18">
                      <a:defRPr/>
                    </a:pPr>
                    <a:endParaRPr lang="en-US" sz="1500" kern="0">
                      <a:solidFill>
                        <a:sysClr val="windowText" lastClr="000000"/>
                      </a:solidFill>
                    </a:endParaRPr>
                  </a:p>
                </p:txBody>
              </p:sp>
            </p:grpSp>
          </p:grpSp>
          <p:grpSp>
            <p:nvGrpSpPr>
              <p:cNvPr id="284" name="Group 283"/>
              <p:cNvGrpSpPr/>
              <p:nvPr/>
            </p:nvGrpSpPr>
            <p:grpSpPr>
              <a:xfrm>
                <a:off x="1520812" y="4016059"/>
                <a:ext cx="4058478" cy="1482094"/>
                <a:chOff x="2063569" y="2649253"/>
                <a:chExt cx="1917764" cy="712646"/>
              </a:xfrm>
            </p:grpSpPr>
            <p:grpSp>
              <p:nvGrpSpPr>
                <p:cNvPr id="285" name="Group 284"/>
                <p:cNvGrpSpPr/>
                <p:nvPr/>
              </p:nvGrpSpPr>
              <p:grpSpPr>
                <a:xfrm>
                  <a:off x="2246196" y="3031567"/>
                  <a:ext cx="1573656" cy="249734"/>
                  <a:chOff x="2846563" y="4521200"/>
                  <a:chExt cx="2969445" cy="323662"/>
                </a:xfrm>
              </p:grpSpPr>
              <p:cxnSp>
                <p:nvCxnSpPr>
                  <p:cNvPr id="299" name="Straight Connector 298"/>
                  <p:cNvCxnSpPr/>
                  <p:nvPr/>
                </p:nvCxnSpPr>
                <p:spPr>
                  <a:xfrm flipH="1">
                    <a:off x="2846563" y="4521200"/>
                    <a:ext cx="937286"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p:nvCxnSpPr>
                <p:spPr>
                  <a:xfrm>
                    <a:off x="3783849" y="4521200"/>
                    <a:ext cx="52529"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a:off x="3783849" y="4521200"/>
                    <a:ext cx="1042344"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a:off x="3783849" y="4521200"/>
                    <a:ext cx="2032159"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p:nvGrpSpPr>
              <p:grpSpPr>
                <a:xfrm flipH="1">
                  <a:off x="2246193" y="3031565"/>
                  <a:ext cx="1573659" cy="250783"/>
                  <a:chOff x="2846563" y="4521200"/>
                  <a:chExt cx="2969445" cy="323662"/>
                </a:xfrm>
              </p:grpSpPr>
              <p:cxnSp>
                <p:nvCxnSpPr>
                  <p:cNvPr id="295" name="Straight Connector 294"/>
                  <p:cNvCxnSpPr/>
                  <p:nvPr/>
                </p:nvCxnSpPr>
                <p:spPr>
                  <a:xfrm flipH="1">
                    <a:off x="2846563" y="4521200"/>
                    <a:ext cx="937286"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p:nvCxnSpPr>
                <p:spPr>
                  <a:xfrm>
                    <a:off x="3783849" y="4521200"/>
                    <a:ext cx="52529"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a:off x="3783849" y="4521200"/>
                    <a:ext cx="1042344" cy="323662"/>
                  </a:xfrm>
                  <a:prstGeom prst="line">
                    <a:avLst/>
                  </a:prstGeom>
                  <a:ln w="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a:off x="3783849" y="4521200"/>
                    <a:ext cx="2032159" cy="323662"/>
                  </a:xfrm>
                  <a:prstGeom prst="line">
                    <a:avLst/>
                  </a:prstGeom>
                  <a:ln w="0" cmpd="sng">
                    <a:solidFill>
                      <a:schemeClr val="tx1">
                        <a:lumMod val="65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p:nvGrpSpPr>
              <p:grpSpPr>
                <a:xfrm>
                  <a:off x="2597741" y="2649253"/>
                  <a:ext cx="870563" cy="382316"/>
                  <a:chOff x="3086224" y="3137327"/>
                  <a:chExt cx="2351910" cy="1032854"/>
                </a:xfrm>
              </p:grpSpPr>
              <p:pic>
                <p:nvPicPr>
                  <p:cNvPr id="293" name="Picture 292" descr="C:\Users\rmuta\Desktop\spine.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86224" y="3137327"/>
                    <a:ext cx="784365" cy="1032854"/>
                  </a:xfrm>
                  <a:prstGeom prst="rect">
                    <a:avLst/>
                  </a:prstGeom>
                  <a:noFill/>
                  <a:extLst>
                    <a:ext uri="{909E8E84-426E-40dd-AFC4-6F175D3DCCD1}">
                      <a14:hiddenFill xmlns:a14="http://schemas.microsoft.com/office/drawing/2010/main">
                        <a:solidFill>
                          <a:srgbClr val="FFFFFF"/>
                        </a:solidFill>
                      </a14:hiddenFill>
                    </a:ext>
                  </a:extLst>
                </p:spPr>
              </p:pic>
              <p:pic>
                <p:nvPicPr>
                  <p:cNvPr id="294" name="Picture 293" descr="C:\Users\rmuta\Desktop\spine.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53769" y="3137327"/>
                    <a:ext cx="784365" cy="10328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8" name="Group 287"/>
                <p:cNvGrpSpPr/>
                <p:nvPr/>
              </p:nvGrpSpPr>
              <p:grpSpPr>
                <a:xfrm>
                  <a:off x="2063569" y="3281300"/>
                  <a:ext cx="1917764" cy="80599"/>
                  <a:chOff x="2450725" y="4888404"/>
                  <a:chExt cx="5181028" cy="217748"/>
                </a:xfrm>
              </p:grpSpPr>
              <p:pic>
                <p:nvPicPr>
                  <p:cNvPr id="289" name="Picture 288" descr="C:\Users\rmuta\Desktop\leaf.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50725" y="4888404"/>
                    <a:ext cx="895350" cy="217748"/>
                  </a:xfrm>
                  <a:prstGeom prst="rect">
                    <a:avLst/>
                  </a:prstGeom>
                  <a:noFill/>
                  <a:extLst>
                    <a:ext uri="{909E8E84-426E-40dd-AFC4-6F175D3DCCD1}">
                      <a14:hiddenFill xmlns:a14="http://schemas.microsoft.com/office/drawing/2010/main">
                        <a:solidFill>
                          <a:srgbClr val="FFFFFF"/>
                        </a:solidFill>
                      </a14:hiddenFill>
                    </a:ext>
                  </a:extLst>
                </p:spPr>
              </p:pic>
              <p:pic>
                <p:nvPicPr>
                  <p:cNvPr id="290" name="Picture 289" descr="C:\Users\rmuta\Desktop\leaf.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79284" y="4888404"/>
                    <a:ext cx="895350" cy="217748"/>
                  </a:xfrm>
                  <a:prstGeom prst="rect">
                    <a:avLst/>
                  </a:prstGeom>
                  <a:noFill/>
                  <a:extLst>
                    <a:ext uri="{909E8E84-426E-40dd-AFC4-6F175D3DCCD1}">
                      <a14:hiddenFill xmlns:a14="http://schemas.microsoft.com/office/drawing/2010/main">
                        <a:solidFill>
                          <a:srgbClr val="FFFFFF"/>
                        </a:solidFill>
                      </a14:hiddenFill>
                    </a:ext>
                  </a:extLst>
                </p:spPr>
              </p:pic>
              <p:pic>
                <p:nvPicPr>
                  <p:cNvPr id="291" name="Picture 290" descr="C:\Users\rmuta\Desktop\leaf.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07844" y="4888404"/>
                    <a:ext cx="895350" cy="217748"/>
                  </a:xfrm>
                  <a:prstGeom prst="rect">
                    <a:avLst/>
                  </a:prstGeom>
                  <a:noFill/>
                  <a:extLst>
                    <a:ext uri="{909E8E84-426E-40dd-AFC4-6F175D3DCCD1}">
                      <a14:hiddenFill xmlns:a14="http://schemas.microsoft.com/office/drawing/2010/main">
                        <a:solidFill>
                          <a:srgbClr val="FFFFFF"/>
                        </a:solidFill>
                      </a14:hiddenFill>
                    </a:ext>
                  </a:extLst>
                </p:spPr>
              </p:pic>
              <p:pic>
                <p:nvPicPr>
                  <p:cNvPr id="292" name="Picture 291" descr="C:\Users\rmuta\Desktop\leaf.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736403" y="4888404"/>
                    <a:ext cx="895350" cy="217748"/>
                  </a:xfrm>
                  <a:prstGeom prst="rect">
                    <a:avLst/>
                  </a:prstGeom>
                  <a:noFill/>
                  <a:extLst>
                    <a:ext uri="{909E8E84-426E-40dd-AFC4-6F175D3DCCD1}">
                      <a14:hiddenFill xmlns:a14="http://schemas.microsoft.com/office/drawing/2010/main">
                        <a:solidFill>
                          <a:srgbClr val="FFFFFF"/>
                        </a:solidFill>
                      </a14:hiddenFill>
                    </a:ext>
                  </a:extLst>
                </p:spPr>
              </p:pic>
            </p:grpSp>
          </p:grpSp>
        </p:grpSp>
        <p:pic>
          <p:nvPicPr>
            <p:cNvPr id="280"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260513" y="5980731"/>
              <a:ext cx="2598214" cy="234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1" name="Rectangle 280"/>
            <p:cNvSpPr/>
            <p:nvPr/>
          </p:nvSpPr>
          <p:spPr>
            <a:xfrm>
              <a:off x="5760105" y="3299036"/>
              <a:ext cx="861570" cy="618378"/>
            </a:xfrm>
            <a:prstGeom prst="rect">
              <a:avLst/>
            </a:prstGeom>
          </p:spPr>
          <p:txBody>
            <a:bodyPr wrap="square" anchor="ctr" anchorCtr="0">
              <a:noAutofit/>
            </a:bodyPr>
            <a:lstStyle/>
            <a:p>
              <a:pPr defTabSz="341498">
                <a:defRPr/>
              </a:pPr>
              <a:r>
                <a:rPr lang="en-US" sz="1600" dirty="0" err="1">
                  <a:solidFill>
                    <a:srgbClr val="130F65">
                      <a:lumMod val="60000"/>
                      <a:lumOff val="40000"/>
                    </a:srgbClr>
                  </a:solidFill>
                </a:rPr>
                <a:t>APIC</a:t>
              </a:r>
              <a:endParaRPr lang="en-US" sz="1100" dirty="0">
                <a:solidFill>
                  <a:srgbClr val="2C2C2C"/>
                </a:solidFill>
              </a:endParaRPr>
            </a:p>
          </p:txBody>
        </p:sp>
        <p:pic>
          <p:nvPicPr>
            <p:cNvPr id="282" name="Picture 28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768260" y="5411012"/>
              <a:ext cx="984071" cy="833318"/>
            </a:xfrm>
            <a:prstGeom prst="rect">
              <a:avLst/>
            </a:prstGeom>
            <a:effectLst>
              <a:outerShdw blurRad="698500" algn="ctr" rotWithShape="0">
                <a:prstClr val="black">
                  <a:alpha val="93000"/>
                </a:prstClr>
              </a:outerShdw>
            </a:effectLst>
          </p:spPr>
        </p:pic>
      </p:grpSp>
      <p:pic>
        <p:nvPicPr>
          <p:cNvPr id="234" name="Picture 233" descr="C:\Users\rmuta\Desktop\leaf.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731477" y="4778709"/>
            <a:ext cx="568168" cy="179267"/>
          </a:xfrm>
          <a:prstGeom prst="rect">
            <a:avLst/>
          </a:prstGeom>
          <a:noFill/>
          <a:extLst>
            <a:ext uri="{909E8E84-426E-40dd-AFC4-6F175D3DCCD1}">
              <a14:hiddenFill xmlns:a14="http://schemas.microsoft.com/office/drawing/2010/main">
                <a:solidFill>
                  <a:srgbClr val="FFFFFF"/>
                </a:solidFill>
              </a14:hiddenFill>
            </a:ext>
          </a:extLst>
        </p:spPr>
      </p:pic>
      <p:pic>
        <p:nvPicPr>
          <p:cNvPr id="246" name="Picture 245" descr="C:\Users\rmuta\Desktop\leaf.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134792" y="4782601"/>
            <a:ext cx="568168" cy="179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48671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fade">
                                      <p:cBhvr>
                                        <p:cTn id="10" dur="500"/>
                                        <p:tgtEl>
                                          <p:spTgt spid="10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98"/>
                                        </p:tgtEl>
                                        <p:attrNameLst>
                                          <p:attrName>style.visibility</p:attrName>
                                        </p:attrNameLst>
                                      </p:cBhvr>
                                      <p:to>
                                        <p:strVal val="visible"/>
                                      </p:to>
                                    </p:set>
                                    <p:animEffect transition="in" filter="fade">
                                      <p:cBhvr>
                                        <p:cTn id="18" dur="500"/>
                                        <p:tgtEl>
                                          <p:spTgt spid="198"/>
                                        </p:tgtEl>
                                      </p:cBhvr>
                                    </p:animEffect>
                                  </p:childTnLst>
                                </p:cTn>
                              </p:par>
                              <p:par>
                                <p:cTn id="19" presetID="10" presetClass="entr" presetSubtype="0" fill="hold" nodeType="withEffect">
                                  <p:stCondLst>
                                    <p:cond delay="0"/>
                                  </p:stCondLst>
                                  <p:childTnLst>
                                    <p:set>
                                      <p:cBhvr>
                                        <p:cTn id="20" dur="1" fill="hold">
                                          <p:stCondLst>
                                            <p:cond delay="0"/>
                                          </p:stCondLst>
                                        </p:cTn>
                                        <p:tgtEl>
                                          <p:spTgt spid="234"/>
                                        </p:tgtEl>
                                        <p:attrNameLst>
                                          <p:attrName>style.visibility</p:attrName>
                                        </p:attrNameLst>
                                      </p:cBhvr>
                                      <p:to>
                                        <p:strVal val="visible"/>
                                      </p:to>
                                    </p:set>
                                    <p:animEffect transition="in" filter="fade">
                                      <p:cBhvr>
                                        <p:cTn id="21" dur="500"/>
                                        <p:tgtEl>
                                          <p:spTgt spid="234"/>
                                        </p:tgtEl>
                                      </p:cBhvr>
                                    </p:animEffect>
                                  </p:childTnLst>
                                </p:cTn>
                              </p:par>
                              <p:par>
                                <p:cTn id="22" presetID="10" presetClass="entr" presetSubtype="0" fill="hold" nodeType="withEffect">
                                  <p:stCondLst>
                                    <p:cond delay="0"/>
                                  </p:stCondLst>
                                  <p:childTnLst>
                                    <p:set>
                                      <p:cBhvr>
                                        <p:cTn id="23" dur="1" fill="hold">
                                          <p:stCondLst>
                                            <p:cond delay="0"/>
                                          </p:stCondLst>
                                        </p:cTn>
                                        <p:tgtEl>
                                          <p:spTgt spid="246"/>
                                        </p:tgtEl>
                                        <p:attrNameLst>
                                          <p:attrName>style.visibility</p:attrName>
                                        </p:attrNameLst>
                                      </p:cBhvr>
                                      <p:to>
                                        <p:strVal val="visible"/>
                                      </p:to>
                                    </p:set>
                                    <p:animEffect transition="in" filter="fade">
                                      <p:cBhvr>
                                        <p:cTn id="24" dur="500"/>
                                        <p:tgtEl>
                                          <p:spTgt spid="246"/>
                                        </p:tgtEl>
                                      </p:cBhvr>
                                    </p:animEffect>
                                  </p:childTnLst>
                                </p:cTn>
                              </p:par>
                              <p:par>
                                <p:cTn id="25" presetID="16" presetClass="entr" presetSubtype="37" fill="hold" grpId="0" nodeType="withEffect">
                                  <p:stCondLst>
                                    <p:cond delay="0"/>
                                  </p:stCondLst>
                                  <p:childTnLst>
                                    <p:set>
                                      <p:cBhvr>
                                        <p:cTn id="26" dur="1" fill="hold">
                                          <p:stCondLst>
                                            <p:cond delay="0"/>
                                          </p:stCondLst>
                                        </p:cTn>
                                        <p:tgtEl>
                                          <p:spTgt spid="193"/>
                                        </p:tgtEl>
                                        <p:attrNameLst>
                                          <p:attrName>style.visibility</p:attrName>
                                        </p:attrNameLst>
                                      </p:cBhvr>
                                      <p:to>
                                        <p:strVal val="visible"/>
                                      </p:to>
                                    </p:set>
                                    <p:animEffect transition="in" filter="barn(outVertical)">
                                      <p:cBhvr>
                                        <p:cTn id="27" dur="500"/>
                                        <p:tgtEl>
                                          <p:spTgt spid="193"/>
                                        </p:tgtEl>
                                      </p:cBhvr>
                                    </p:animEffect>
                                  </p:childTnLst>
                                </p:cTn>
                              </p:par>
                              <p:par>
                                <p:cTn id="28" presetID="1" presetClass="entr" presetSubtype="0" fill="hold" nodeType="withEffect">
                                  <p:stCondLst>
                                    <p:cond delay="0"/>
                                  </p:stCondLst>
                                  <p:childTnLst>
                                    <p:set>
                                      <p:cBhvr>
                                        <p:cTn id="29" dur="1" fill="hold">
                                          <p:stCondLst>
                                            <p:cond delay="0"/>
                                          </p:stCondLst>
                                        </p:cTn>
                                        <p:tgtEl>
                                          <p:spTgt spid="197"/>
                                        </p:tgtEl>
                                        <p:attrNameLst>
                                          <p:attrName>style.visibility</p:attrName>
                                        </p:attrNameLst>
                                      </p:cBhvr>
                                      <p:to>
                                        <p:strVal val="visible"/>
                                      </p:to>
                                    </p:set>
                                  </p:childTnLst>
                                </p:cTn>
                              </p:par>
                              <p:par>
                                <p:cTn id="30" presetID="42" presetClass="entr" presetSubtype="0" fill="hold" grpId="0" nodeType="withEffect">
                                  <p:stCondLst>
                                    <p:cond delay="0"/>
                                  </p:stCondLst>
                                  <p:childTnLst>
                                    <p:set>
                                      <p:cBhvr>
                                        <p:cTn id="31" dur="1" fill="hold">
                                          <p:stCondLst>
                                            <p:cond delay="0"/>
                                          </p:stCondLst>
                                        </p:cTn>
                                        <p:tgtEl>
                                          <p:spTgt spid="95"/>
                                        </p:tgtEl>
                                        <p:attrNameLst>
                                          <p:attrName>style.visibility</p:attrName>
                                        </p:attrNameLst>
                                      </p:cBhvr>
                                      <p:to>
                                        <p:strVal val="visible"/>
                                      </p:to>
                                    </p:set>
                                    <p:animEffect transition="in" filter="fade">
                                      <p:cBhvr>
                                        <p:cTn id="32" dur="1000"/>
                                        <p:tgtEl>
                                          <p:spTgt spid="95"/>
                                        </p:tgtEl>
                                      </p:cBhvr>
                                    </p:animEffect>
                                    <p:anim calcmode="lin" valueType="num">
                                      <p:cBhvr>
                                        <p:cTn id="33" dur="1000" fill="hold"/>
                                        <p:tgtEl>
                                          <p:spTgt spid="95"/>
                                        </p:tgtEl>
                                        <p:attrNameLst>
                                          <p:attrName>ppt_x</p:attrName>
                                        </p:attrNameLst>
                                      </p:cBhvr>
                                      <p:tavLst>
                                        <p:tav tm="0">
                                          <p:val>
                                            <p:strVal val="#ppt_x"/>
                                          </p:val>
                                        </p:tav>
                                        <p:tav tm="100000">
                                          <p:val>
                                            <p:strVal val="#ppt_x"/>
                                          </p:val>
                                        </p:tav>
                                      </p:tavLst>
                                    </p:anim>
                                    <p:anim calcmode="lin" valueType="num">
                                      <p:cBhvr>
                                        <p:cTn id="34" dur="1000" fill="hold"/>
                                        <p:tgtEl>
                                          <p:spTgt spid="95"/>
                                        </p:tgtEl>
                                        <p:attrNameLst>
                                          <p:attrName>ppt_y</p:attrName>
                                        </p:attrNameLst>
                                      </p:cBhvr>
                                      <p:tavLst>
                                        <p:tav tm="0">
                                          <p:val>
                                            <p:strVal val="#ppt_y+.1"/>
                                          </p:val>
                                        </p:tav>
                                        <p:tav tm="100000">
                                          <p:val>
                                            <p:strVal val="#ppt_y"/>
                                          </p:val>
                                        </p:tav>
                                      </p:tavLst>
                                    </p:anim>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210"/>
                                        </p:tgtEl>
                                        <p:attrNameLst>
                                          <p:attrName>style.visibility</p:attrName>
                                        </p:attrNameLst>
                                      </p:cBhvr>
                                      <p:to>
                                        <p:strVal val="visible"/>
                                      </p:to>
                                    </p:set>
                                    <p:animEffect transition="in" filter="fade">
                                      <p:cBhvr>
                                        <p:cTn id="38" dur="500"/>
                                        <p:tgtEl>
                                          <p:spTgt spid="210"/>
                                        </p:tgtEl>
                                      </p:cBhvr>
                                    </p:animEffect>
                                  </p:childTnLst>
                                </p:cTn>
                              </p:par>
                              <p:par>
                                <p:cTn id="39" presetID="10" presetClass="entr" presetSubtype="0" fill="hold" nodeType="withEffect">
                                  <p:stCondLst>
                                    <p:cond delay="0"/>
                                  </p:stCondLst>
                                  <p:childTnLst>
                                    <p:set>
                                      <p:cBhvr>
                                        <p:cTn id="40" dur="1" fill="hold">
                                          <p:stCondLst>
                                            <p:cond delay="0"/>
                                          </p:stCondLst>
                                        </p:cTn>
                                        <p:tgtEl>
                                          <p:spTgt spid="242"/>
                                        </p:tgtEl>
                                        <p:attrNameLst>
                                          <p:attrName>style.visibility</p:attrName>
                                        </p:attrNameLst>
                                      </p:cBhvr>
                                      <p:to>
                                        <p:strVal val="visible"/>
                                      </p:to>
                                    </p:set>
                                    <p:animEffect transition="in" filter="fade">
                                      <p:cBhvr>
                                        <p:cTn id="41" dur="500"/>
                                        <p:tgtEl>
                                          <p:spTgt spid="242"/>
                                        </p:tgtEl>
                                      </p:cBhvr>
                                    </p:animEffect>
                                  </p:childTnLst>
                                </p:cTn>
                              </p:par>
                              <p:par>
                                <p:cTn id="42" presetID="10" presetClass="entr" presetSubtype="0" fill="hold" nodeType="withEffect">
                                  <p:stCondLst>
                                    <p:cond delay="0"/>
                                  </p:stCondLst>
                                  <p:childTnLst>
                                    <p:set>
                                      <p:cBhvr>
                                        <p:cTn id="43" dur="1" fill="hold">
                                          <p:stCondLst>
                                            <p:cond delay="0"/>
                                          </p:stCondLst>
                                        </p:cTn>
                                        <p:tgtEl>
                                          <p:spTgt spid="339"/>
                                        </p:tgtEl>
                                        <p:attrNameLst>
                                          <p:attrName>style.visibility</p:attrName>
                                        </p:attrNameLst>
                                      </p:cBhvr>
                                      <p:to>
                                        <p:strVal val="visible"/>
                                      </p:to>
                                    </p:set>
                                    <p:animEffect transition="in" filter="fade">
                                      <p:cBhvr>
                                        <p:cTn id="44" dur="500"/>
                                        <p:tgtEl>
                                          <p:spTgt spid="339"/>
                                        </p:tgtEl>
                                      </p:cBhvr>
                                    </p:animEffect>
                                  </p:childTnLst>
                                </p:cTn>
                              </p:par>
                              <p:par>
                                <p:cTn id="45" presetID="10" presetClass="entr" presetSubtype="0" fill="hold" nodeType="withEffect">
                                  <p:stCondLst>
                                    <p:cond delay="0"/>
                                  </p:stCondLst>
                                  <p:childTnLst>
                                    <p:set>
                                      <p:cBhvr>
                                        <p:cTn id="46" dur="1" fill="hold">
                                          <p:stCondLst>
                                            <p:cond delay="0"/>
                                          </p:stCondLst>
                                        </p:cTn>
                                        <p:tgtEl>
                                          <p:spTgt spid="202"/>
                                        </p:tgtEl>
                                        <p:attrNameLst>
                                          <p:attrName>style.visibility</p:attrName>
                                        </p:attrNameLst>
                                      </p:cBhvr>
                                      <p:to>
                                        <p:strVal val="visible"/>
                                      </p:to>
                                    </p:set>
                                    <p:animEffect transition="in" filter="fade">
                                      <p:cBhvr>
                                        <p:cTn id="47" dur="500"/>
                                        <p:tgtEl>
                                          <p:spTgt spid="202"/>
                                        </p:tgtEl>
                                      </p:cBhvr>
                                    </p:animEffect>
                                  </p:childTnLst>
                                </p:cTn>
                              </p:par>
                              <p:par>
                                <p:cTn id="48" presetID="10" presetClass="entr" presetSubtype="0" fill="hold" nodeType="withEffect">
                                  <p:stCondLst>
                                    <p:cond delay="0"/>
                                  </p:stCondLst>
                                  <p:childTnLst>
                                    <p:set>
                                      <p:cBhvr>
                                        <p:cTn id="49" dur="1" fill="hold">
                                          <p:stCondLst>
                                            <p:cond delay="0"/>
                                          </p:stCondLst>
                                        </p:cTn>
                                        <p:tgtEl>
                                          <p:spTgt spid="206"/>
                                        </p:tgtEl>
                                        <p:attrNameLst>
                                          <p:attrName>style.visibility</p:attrName>
                                        </p:attrNameLst>
                                      </p:cBhvr>
                                      <p:to>
                                        <p:strVal val="visible"/>
                                      </p:to>
                                    </p:set>
                                    <p:animEffect transition="in" filter="fade">
                                      <p:cBhvr>
                                        <p:cTn id="50" dur="500"/>
                                        <p:tgtEl>
                                          <p:spTgt spid="206"/>
                                        </p:tgtEl>
                                      </p:cBhvr>
                                    </p:animEffect>
                                  </p:childTnLst>
                                </p:cTn>
                              </p:par>
                              <p:par>
                                <p:cTn id="51" presetID="10" presetClass="entr" presetSubtype="0" fill="hold" nodeType="withEffect">
                                  <p:stCondLst>
                                    <p:cond delay="0"/>
                                  </p:stCondLst>
                                  <p:childTnLst>
                                    <p:set>
                                      <p:cBhvr>
                                        <p:cTn id="52" dur="1" fill="hold">
                                          <p:stCondLst>
                                            <p:cond delay="0"/>
                                          </p:stCondLst>
                                        </p:cTn>
                                        <p:tgtEl>
                                          <p:spTgt spid="207"/>
                                        </p:tgtEl>
                                        <p:attrNameLst>
                                          <p:attrName>style.visibility</p:attrName>
                                        </p:attrNameLst>
                                      </p:cBhvr>
                                      <p:to>
                                        <p:strVal val="visible"/>
                                      </p:to>
                                    </p:set>
                                    <p:animEffect transition="in" filter="fade">
                                      <p:cBhvr>
                                        <p:cTn id="53" dur="500"/>
                                        <p:tgtEl>
                                          <p:spTgt spid="207"/>
                                        </p:tgtEl>
                                      </p:cBhvr>
                                    </p:animEffect>
                                  </p:childTnLst>
                                </p:cTn>
                              </p:par>
                              <p:par>
                                <p:cTn id="54" presetID="10" presetClass="entr" presetSubtype="0" fill="hold" nodeType="withEffect">
                                  <p:stCondLst>
                                    <p:cond delay="0"/>
                                  </p:stCondLst>
                                  <p:childTnLst>
                                    <p:set>
                                      <p:cBhvr>
                                        <p:cTn id="55" dur="1" fill="hold">
                                          <p:stCondLst>
                                            <p:cond delay="0"/>
                                          </p:stCondLst>
                                        </p:cTn>
                                        <p:tgtEl>
                                          <p:spTgt spid="212"/>
                                        </p:tgtEl>
                                        <p:attrNameLst>
                                          <p:attrName>style.visibility</p:attrName>
                                        </p:attrNameLst>
                                      </p:cBhvr>
                                      <p:to>
                                        <p:strVal val="visible"/>
                                      </p:to>
                                    </p:set>
                                    <p:animEffect transition="in" filter="fade">
                                      <p:cBhvr>
                                        <p:cTn id="56" dur="500"/>
                                        <p:tgtEl>
                                          <p:spTgt spid="21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15"/>
                                        </p:tgtEl>
                                        <p:attrNameLst>
                                          <p:attrName>style.visibility</p:attrName>
                                        </p:attrNameLst>
                                      </p:cBhvr>
                                      <p:to>
                                        <p:strVal val="visible"/>
                                      </p:to>
                                    </p:set>
                                    <p:animEffect transition="in" filter="fade">
                                      <p:cBhvr>
                                        <p:cTn id="59" dur="500"/>
                                        <p:tgtEl>
                                          <p:spTgt spid="215"/>
                                        </p:tgtEl>
                                      </p:cBhvr>
                                    </p:animEffect>
                                  </p:childTnLst>
                                </p:cTn>
                              </p:par>
                              <p:par>
                                <p:cTn id="60" presetID="10" presetClass="entr" presetSubtype="0" fill="hold" nodeType="withEffect">
                                  <p:stCondLst>
                                    <p:cond delay="0"/>
                                  </p:stCondLst>
                                  <p:childTnLst>
                                    <p:set>
                                      <p:cBhvr>
                                        <p:cTn id="61" dur="1" fill="hold">
                                          <p:stCondLst>
                                            <p:cond delay="0"/>
                                          </p:stCondLst>
                                        </p:cTn>
                                        <p:tgtEl>
                                          <p:spTgt spid="240"/>
                                        </p:tgtEl>
                                        <p:attrNameLst>
                                          <p:attrName>style.visibility</p:attrName>
                                        </p:attrNameLst>
                                      </p:cBhvr>
                                      <p:to>
                                        <p:strVal val="visible"/>
                                      </p:to>
                                    </p:set>
                                    <p:animEffect transition="in" filter="fade">
                                      <p:cBhvr>
                                        <p:cTn id="62" dur="500"/>
                                        <p:tgtEl>
                                          <p:spTgt spid="240"/>
                                        </p:tgtEl>
                                      </p:cBhvr>
                                    </p:animEffect>
                                  </p:childTnLst>
                                </p:cTn>
                              </p:par>
                              <p:par>
                                <p:cTn id="63" presetID="10" presetClass="entr" presetSubtype="0" fill="hold" nodeType="withEffect">
                                  <p:stCondLst>
                                    <p:cond delay="0"/>
                                  </p:stCondLst>
                                  <p:childTnLst>
                                    <p:set>
                                      <p:cBhvr>
                                        <p:cTn id="64" dur="1" fill="hold">
                                          <p:stCondLst>
                                            <p:cond delay="0"/>
                                          </p:stCondLst>
                                        </p:cTn>
                                        <p:tgtEl>
                                          <p:spTgt spid="243"/>
                                        </p:tgtEl>
                                        <p:attrNameLst>
                                          <p:attrName>style.visibility</p:attrName>
                                        </p:attrNameLst>
                                      </p:cBhvr>
                                      <p:to>
                                        <p:strVal val="visible"/>
                                      </p:to>
                                    </p:set>
                                    <p:animEffect transition="in" filter="fade">
                                      <p:cBhvr>
                                        <p:cTn id="65" dur="500"/>
                                        <p:tgtEl>
                                          <p:spTgt spid="243"/>
                                        </p:tgtEl>
                                      </p:cBhvr>
                                    </p:animEffect>
                                  </p:childTnLst>
                                </p:cTn>
                              </p:par>
                              <p:par>
                                <p:cTn id="66" presetID="10" presetClass="entr" presetSubtype="0" fill="hold" nodeType="withEffect">
                                  <p:stCondLst>
                                    <p:cond delay="0"/>
                                  </p:stCondLst>
                                  <p:childTnLst>
                                    <p:set>
                                      <p:cBhvr>
                                        <p:cTn id="67" dur="1" fill="hold">
                                          <p:stCondLst>
                                            <p:cond delay="0"/>
                                          </p:stCondLst>
                                        </p:cTn>
                                        <p:tgtEl>
                                          <p:spTgt spid="244"/>
                                        </p:tgtEl>
                                        <p:attrNameLst>
                                          <p:attrName>style.visibility</p:attrName>
                                        </p:attrNameLst>
                                      </p:cBhvr>
                                      <p:to>
                                        <p:strVal val="visible"/>
                                      </p:to>
                                    </p:set>
                                    <p:animEffect transition="in" filter="fade">
                                      <p:cBhvr>
                                        <p:cTn id="68" dur="500"/>
                                        <p:tgtEl>
                                          <p:spTgt spid="244"/>
                                        </p:tgtEl>
                                      </p:cBhvr>
                                    </p:animEffect>
                                  </p:childTnLst>
                                </p:cTn>
                              </p:par>
                              <p:par>
                                <p:cTn id="69" presetID="10" presetClass="entr" presetSubtype="0" fill="hold" nodeType="withEffect">
                                  <p:stCondLst>
                                    <p:cond delay="0"/>
                                  </p:stCondLst>
                                  <p:childTnLst>
                                    <p:set>
                                      <p:cBhvr>
                                        <p:cTn id="70" dur="1" fill="hold">
                                          <p:stCondLst>
                                            <p:cond delay="0"/>
                                          </p:stCondLst>
                                        </p:cTn>
                                        <p:tgtEl>
                                          <p:spTgt spid="245"/>
                                        </p:tgtEl>
                                        <p:attrNameLst>
                                          <p:attrName>style.visibility</p:attrName>
                                        </p:attrNameLst>
                                      </p:cBhvr>
                                      <p:to>
                                        <p:strVal val="visible"/>
                                      </p:to>
                                    </p:set>
                                    <p:animEffect transition="in" filter="fade">
                                      <p:cBhvr>
                                        <p:cTn id="71" dur="500"/>
                                        <p:tgtEl>
                                          <p:spTgt spid="24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47"/>
                                        </p:tgtEl>
                                        <p:attrNameLst>
                                          <p:attrName>style.visibility</p:attrName>
                                        </p:attrNameLst>
                                      </p:cBhvr>
                                      <p:to>
                                        <p:strVal val="visible"/>
                                      </p:to>
                                    </p:set>
                                    <p:animEffect transition="in" filter="fade">
                                      <p:cBhvr>
                                        <p:cTn id="74" dur="500"/>
                                        <p:tgtEl>
                                          <p:spTgt spid="247"/>
                                        </p:tgtEl>
                                      </p:cBhvr>
                                    </p:animEffect>
                                  </p:childTnLst>
                                </p:cTn>
                              </p:par>
                              <p:par>
                                <p:cTn id="75" presetID="10" presetClass="entr" presetSubtype="0" fill="hold" nodeType="with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fade">
                                      <p:cBhvr>
                                        <p:cTn id="77" dur="500"/>
                                        <p:tgtEl>
                                          <p:spTgt spid="8"/>
                                        </p:tgtEl>
                                      </p:cBhvr>
                                    </p:animEffect>
                                  </p:childTnLst>
                                </p:cTn>
                              </p:par>
                            </p:childTnLst>
                          </p:cTn>
                        </p:par>
                        <p:par>
                          <p:cTn id="78" fill="hold">
                            <p:stCondLst>
                              <p:cond delay="2500"/>
                            </p:stCondLst>
                            <p:childTnLst>
                              <p:par>
                                <p:cTn id="79" presetID="10" presetClass="entr" presetSubtype="0" fill="hold" grpId="0" nodeType="afterEffect">
                                  <p:stCondLst>
                                    <p:cond delay="0"/>
                                  </p:stCondLst>
                                  <p:childTnLst>
                                    <p:set>
                                      <p:cBhvr>
                                        <p:cTn id="80" dur="1" fill="hold">
                                          <p:stCondLst>
                                            <p:cond delay="0"/>
                                          </p:stCondLst>
                                        </p:cTn>
                                        <p:tgtEl>
                                          <p:spTgt spid="116"/>
                                        </p:tgtEl>
                                        <p:attrNameLst>
                                          <p:attrName>style.visibility</p:attrName>
                                        </p:attrNameLst>
                                      </p:cBhvr>
                                      <p:to>
                                        <p:strVal val="visible"/>
                                      </p:to>
                                    </p:set>
                                    <p:animEffect transition="in" filter="fade">
                                      <p:cBhvr>
                                        <p:cTn id="81" dur="1000"/>
                                        <p:tgtEl>
                                          <p:spTgt spid="11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17"/>
                                        </p:tgtEl>
                                        <p:attrNameLst>
                                          <p:attrName>style.visibility</p:attrName>
                                        </p:attrNameLst>
                                      </p:cBhvr>
                                      <p:to>
                                        <p:strVal val="visible"/>
                                      </p:to>
                                    </p:set>
                                    <p:animEffect transition="in" filter="fade">
                                      <p:cBhvr>
                                        <p:cTn id="84" dur="1000"/>
                                        <p:tgtEl>
                                          <p:spTgt spid="117"/>
                                        </p:tgtEl>
                                      </p:cBhvr>
                                    </p:animEffect>
                                  </p:childTnLst>
                                </p:cTn>
                              </p:par>
                            </p:childTnLst>
                          </p:cTn>
                        </p:par>
                        <p:par>
                          <p:cTn id="85" fill="hold">
                            <p:stCondLst>
                              <p:cond delay="3500"/>
                            </p:stCondLst>
                            <p:childTnLst>
                              <p:par>
                                <p:cTn id="86" presetID="22" presetClass="entr" presetSubtype="8" fill="hold" grpId="0" nodeType="afterEffect">
                                  <p:stCondLst>
                                    <p:cond delay="0"/>
                                  </p:stCondLst>
                                  <p:childTnLst>
                                    <p:set>
                                      <p:cBhvr>
                                        <p:cTn id="87" dur="1" fill="hold">
                                          <p:stCondLst>
                                            <p:cond delay="0"/>
                                          </p:stCondLst>
                                        </p:cTn>
                                        <p:tgtEl>
                                          <p:spTgt spid="113"/>
                                        </p:tgtEl>
                                        <p:attrNameLst>
                                          <p:attrName>style.visibility</p:attrName>
                                        </p:attrNameLst>
                                      </p:cBhvr>
                                      <p:to>
                                        <p:strVal val="visible"/>
                                      </p:to>
                                    </p:set>
                                    <p:animEffect transition="in" filter="wipe(left)">
                                      <p:cBhvr>
                                        <p:cTn id="88" dur="1000"/>
                                        <p:tgtEl>
                                          <p:spTgt spid="113"/>
                                        </p:tgtEl>
                                      </p:cBhvr>
                                    </p:animEffect>
                                  </p:childTnLst>
                                </p:cTn>
                              </p:par>
                            </p:childTnLst>
                          </p:cTn>
                        </p:par>
                        <p:par>
                          <p:cTn id="89" fill="hold">
                            <p:stCondLst>
                              <p:cond delay="4500"/>
                            </p:stCondLst>
                            <p:childTnLst>
                              <p:par>
                                <p:cTn id="90" presetID="47" presetClass="entr" presetSubtype="0" fill="hold" nodeType="afterEffect">
                                  <p:stCondLst>
                                    <p:cond delay="0"/>
                                  </p:stCondLst>
                                  <p:childTnLst>
                                    <p:set>
                                      <p:cBhvr>
                                        <p:cTn id="91" dur="1" fill="hold">
                                          <p:stCondLst>
                                            <p:cond delay="0"/>
                                          </p:stCondLst>
                                        </p:cTn>
                                        <p:tgtEl>
                                          <p:spTgt spid="3"/>
                                        </p:tgtEl>
                                        <p:attrNameLst>
                                          <p:attrName>style.visibility</p:attrName>
                                        </p:attrNameLst>
                                      </p:cBhvr>
                                      <p:to>
                                        <p:strVal val="visible"/>
                                      </p:to>
                                    </p:set>
                                    <p:animEffect transition="in" filter="fade">
                                      <p:cBhvr>
                                        <p:cTn id="92" dur="1000"/>
                                        <p:tgtEl>
                                          <p:spTgt spid="3"/>
                                        </p:tgtEl>
                                      </p:cBhvr>
                                    </p:animEffect>
                                    <p:anim calcmode="lin" valueType="num">
                                      <p:cBhvr>
                                        <p:cTn id="93" dur="1000" fill="hold"/>
                                        <p:tgtEl>
                                          <p:spTgt spid="3"/>
                                        </p:tgtEl>
                                        <p:attrNameLst>
                                          <p:attrName>ppt_x</p:attrName>
                                        </p:attrNameLst>
                                      </p:cBhvr>
                                      <p:tavLst>
                                        <p:tav tm="0">
                                          <p:val>
                                            <p:strVal val="#ppt_x"/>
                                          </p:val>
                                        </p:tav>
                                        <p:tav tm="100000">
                                          <p:val>
                                            <p:strVal val="#ppt_x"/>
                                          </p:val>
                                        </p:tav>
                                      </p:tavLst>
                                    </p:anim>
                                    <p:anim calcmode="lin" valueType="num">
                                      <p:cBhvr>
                                        <p:cTn id="94" dur="1000" fill="hold"/>
                                        <p:tgtEl>
                                          <p:spTgt spid="3"/>
                                        </p:tgtEl>
                                        <p:attrNameLst>
                                          <p:attrName>ppt_y</p:attrName>
                                        </p:attrNameLst>
                                      </p:cBhvr>
                                      <p:tavLst>
                                        <p:tav tm="0">
                                          <p:val>
                                            <p:strVal val="#ppt_y-.1"/>
                                          </p:val>
                                        </p:tav>
                                        <p:tav tm="100000">
                                          <p:val>
                                            <p:strVal val="#ppt_y"/>
                                          </p:val>
                                        </p:tav>
                                      </p:tavLst>
                                    </p:anim>
                                  </p:childTnLst>
                                </p:cTn>
                              </p:par>
                              <p:par>
                                <p:cTn id="95" presetID="47" presetClass="entr" presetSubtype="0" fill="hold" nodeType="withEffect">
                                  <p:stCondLst>
                                    <p:cond delay="0"/>
                                  </p:stCondLst>
                                  <p:childTnLst>
                                    <p:set>
                                      <p:cBhvr>
                                        <p:cTn id="96" dur="1" fill="hold">
                                          <p:stCondLst>
                                            <p:cond delay="0"/>
                                          </p:stCondLst>
                                        </p:cTn>
                                        <p:tgtEl>
                                          <p:spTgt spid="368"/>
                                        </p:tgtEl>
                                        <p:attrNameLst>
                                          <p:attrName>style.visibility</p:attrName>
                                        </p:attrNameLst>
                                      </p:cBhvr>
                                      <p:to>
                                        <p:strVal val="visible"/>
                                      </p:to>
                                    </p:set>
                                    <p:animEffect transition="in" filter="fade">
                                      <p:cBhvr>
                                        <p:cTn id="97" dur="1000"/>
                                        <p:tgtEl>
                                          <p:spTgt spid="368"/>
                                        </p:tgtEl>
                                      </p:cBhvr>
                                    </p:animEffect>
                                    <p:anim calcmode="lin" valueType="num">
                                      <p:cBhvr>
                                        <p:cTn id="98" dur="1000" fill="hold"/>
                                        <p:tgtEl>
                                          <p:spTgt spid="368"/>
                                        </p:tgtEl>
                                        <p:attrNameLst>
                                          <p:attrName>ppt_x</p:attrName>
                                        </p:attrNameLst>
                                      </p:cBhvr>
                                      <p:tavLst>
                                        <p:tav tm="0">
                                          <p:val>
                                            <p:strVal val="#ppt_x"/>
                                          </p:val>
                                        </p:tav>
                                        <p:tav tm="100000">
                                          <p:val>
                                            <p:strVal val="#ppt_x"/>
                                          </p:val>
                                        </p:tav>
                                      </p:tavLst>
                                    </p:anim>
                                    <p:anim calcmode="lin" valueType="num">
                                      <p:cBhvr>
                                        <p:cTn id="99" dur="1000" fill="hold"/>
                                        <p:tgtEl>
                                          <p:spTgt spid="368"/>
                                        </p:tgtEl>
                                        <p:attrNameLst>
                                          <p:attrName>ppt_y</p:attrName>
                                        </p:attrNameLst>
                                      </p:cBhvr>
                                      <p:tavLst>
                                        <p:tav tm="0">
                                          <p:val>
                                            <p:strVal val="#ppt_y-.1"/>
                                          </p:val>
                                        </p:tav>
                                        <p:tav tm="100000">
                                          <p:val>
                                            <p:strVal val="#ppt_y"/>
                                          </p:val>
                                        </p:tav>
                                      </p:tavLst>
                                    </p:anim>
                                  </p:childTnLst>
                                </p:cTn>
                              </p:par>
                              <p:par>
                                <p:cTn id="100" presetID="47" presetClass="entr" presetSubtype="0" fill="hold" nodeType="withEffect">
                                  <p:stCondLst>
                                    <p:cond delay="0"/>
                                  </p:stCondLst>
                                  <p:childTnLst>
                                    <p:set>
                                      <p:cBhvr>
                                        <p:cTn id="101" dur="1" fill="hold">
                                          <p:stCondLst>
                                            <p:cond delay="0"/>
                                          </p:stCondLst>
                                        </p:cTn>
                                        <p:tgtEl>
                                          <p:spTgt spid="369"/>
                                        </p:tgtEl>
                                        <p:attrNameLst>
                                          <p:attrName>style.visibility</p:attrName>
                                        </p:attrNameLst>
                                      </p:cBhvr>
                                      <p:to>
                                        <p:strVal val="visible"/>
                                      </p:to>
                                    </p:set>
                                    <p:animEffect transition="in" filter="fade">
                                      <p:cBhvr>
                                        <p:cTn id="102" dur="1000"/>
                                        <p:tgtEl>
                                          <p:spTgt spid="369"/>
                                        </p:tgtEl>
                                      </p:cBhvr>
                                    </p:animEffect>
                                    <p:anim calcmode="lin" valueType="num">
                                      <p:cBhvr>
                                        <p:cTn id="103" dur="1000" fill="hold"/>
                                        <p:tgtEl>
                                          <p:spTgt spid="369"/>
                                        </p:tgtEl>
                                        <p:attrNameLst>
                                          <p:attrName>ppt_x</p:attrName>
                                        </p:attrNameLst>
                                      </p:cBhvr>
                                      <p:tavLst>
                                        <p:tav tm="0">
                                          <p:val>
                                            <p:strVal val="#ppt_x"/>
                                          </p:val>
                                        </p:tav>
                                        <p:tav tm="100000">
                                          <p:val>
                                            <p:strVal val="#ppt_x"/>
                                          </p:val>
                                        </p:tav>
                                      </p:tavLst>
                                    </p:anim>
                                    <p:anim calcmode="lin" valueType="num">
                                      <p:cBhvr>
                                        <p:cTn id="104" dur="1000" fill="hold"/>
                                        <p:tgtEl>
                                          <p:spTgt spid="369"/>
                                        </p:tgtEl>
                                        <p:attrNameLst>
                                          <p:attrName>ppt_y</p:attrName>
                                        </p:attrNameLst>
                                      </p:cBhvr>
                                      <p:tavLst>
                                        <p:tav tm="0">
                                          <p:val>
                                            <p:strVal val="#ppt_y-.1"/>
                                          </p:val>
                                        </p:tav>
                                        <p:tav tm="100000">
                                          <p:val>
                                            <p:strVal val="#ppt_y"/>
                                          </p:val>
                                        </p:tav>
                                      </p:tavLst>
                                    </p:anim>
                                  </p:childTnLst>
                                </p:cTn>
                              </p:par>
                              <p:par>
                                <p:cTn id="105" presetID="47" presetClass="entr" presetSubtype="0" fill="hold" nodeType="withEffect">
                                  <p:stCondLst>
                                    <p:cond delay="0"/>
                                  </p:stCondLst>
                                  <p:childTnLst>
                                    <p:set>
                                      <p:cBhvr>
                                        <p:cTn id="106" dur="1" fill="hold">
                                          <p:stCondLst>
                                            <p:cond delay="0"/>
                                          </p:stCondLst>
                                        </p:cTn>
                                        <p:tgtEl>
                                          <p:spTgt spid="367"/>
                                        </p:tgtEl>
                                        <p:attrNameLst>
                                          <p:attrName>style.visibility</p:attrName>
                                        </p:attrNameLst>
                                      </p:cBhvr>
                                      <p:to>
                                        <p:strVal val="visible"/>
                                      </p:to>
                                    </p:set>
                                    <p:animEffect transition="in" filter="fade">
                                      <p:cBhvr>
                                        <p:cTn id="107" dur="1000"/>
                                        <p:tgtEl>
                                          <p:spTgt spid="367"/>
                                        </p:tgtEl>
                                      </p:cBhvr>
                                    </p:animEffect>
                                    <p:anim calcmode="lin" valueType="num">
                                      <p:cBhvr>
                                        <p:cTn id="108" dur="1000" fill="hold"/>
                                        <p:tgtEl>
                                          <p:spTgt spid="367"/>
                                        </p:tgtEl>
                                        <p:attrNameLst>
                                          <p:attrName>ppt_x</p:attrName>
                                        </p:attrNameLst>
                                      </p:cBhvr>
                                      <p:tavLst>
                                        <p:tav tm="0">
                                          <p:val>
                                            <p:strVal val="#ppt_x"/>
                                          </p:val>
                                        </p:tav>
                                        <p:tav tm="100000">
                                          <p:val>
                                            <p:strVal val="#ppt_x"/>
                                          </p:val>
                                        </p:tav>
                                      </p:tavLst>
                                    </p:anim>
                                    <p:anim calcmode="lin" valueType="num">
                                      <p:cBhvr>
                                        <p:cTn id="109" dur="1000" fill="hold"/>
                                        <p:tgtEl>
                                          <p:spTgt spid="367"/>
                                        </p:tgtEl>
                                        <p:attrNameLst>
                                          <p:attrName>ppt_y</p:attrName>
                                        </p:attrNameLst>
                                      </p:cBhvr>
                                      <p:tavLst>
                                        <p:tav tm="0">
                                          <p:val>
                                            <p:strVal val="#ppt_y-.1"/>
                                          </p:val>
                                        </p:tav>
                                        <p:tav tm="100000">
                                          <p:val>
                                            <p:strVal val="#ppt_y"/>
                                          </p:val>
                                        </p:tav>
                                      </p:tavLst>
                                    </p:anim>
                                  </p:childTnLst>
                                </p:cTn>
                              </p:par>
                            </p:childTnLst>
                          </p:cTn>
                        </p:par>
                        <p:par>
                          <p:cTn id="110" fill="hold">
                            <p:stCondLst>
                              <p:cond delay="5500"/>
                            </p:stCondLst>
                            <p:childTnLst>
                              <p:par>
                                <p:cTn id="111" presetID="10" presetClass="entr" presetSubtype="0" fill="hold" grpId="0" nodeType="afterEffect">
                                  <p:stCondLst>
                                    <p:cond delay="0"/>
                                  </p:stCondLst>
                                  <p:childTnLst>
                                    <p:set>
                                      <p:cBhvr>
                                        <p:cTn id="112" dur="1" fill="hold">
                                          <p:stCondLst>
                                            <p:cond delay="0"/>
                                          </p:stCondLst>
                                        </p:cTn>
                                        <p:tgtEl>
                                          <p:spTgt spid="195"/>
                                        </p:tgtEl>
                                        <p:attrNameLst>
                                          <p:attrName>style.visibility</p:attrName>
                                        </p:attrNameLst>
                                      </p:cBhvr>
                                      <p:to>
                                        <p:strVal val="visible"/>
                                      </p:to>
                                    </p:set>
                                    <p:animEffect transition="in" filter="fade">
                                      <p:cBhvr>
                                        <p:cTn id="113" dur="500"/>
                                        <p:tgtEl>
                                          <p:spTgt spid="195"/>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96"/>
                                        </p:tgtEl>
                                        <p:attrNameLst>
                                          <p:attrName>style.visibility</p:attrName>
                                        </p:attrNameLst>
                                      </p:cBhvr>
                                      <p:to>
                                        <p:strVal val="visible"/>
                                      </p:to>
                                    </p:set>
                                    <p:animEffect transition="in" filter="fade">
                                      <p:cBhvr>
                                        <p:cTn id="116" dur="500"/>
                                        <p:tgtEl>
                                          <p:spTgt spid="196"/>
                                        </p:tgtEl>
                                      </p:cBhvr>
                                    </p:animEffect>
                                  </p:childTnLst>
                                </p:cTn>
                              </p:par>
                            </p:childTnLst>
                          </p:cTn>
                        </p:par>
                        <p:par>
                          <p:cTn id="117" fill="hold">
                            <p:stCondLst>
                              <p:cond delay="6000"/>
                            </p:stCondLst>
                            <p:childTnLst>
                              <p:par>
                                <p:cTn id="118" presetID="22" presetClass="entr" presetSubtype="8" fill="hold" grpId="0" nodeType="afterEffect">
                                  <p:stCondLst>
                                    <p:cond delay="0"/>
                                  </p:stCondLst>
                                  <p:childTnLst>
                                    <p:set>
                                      <p:cBhvr>
                                        <p:cTn id="119" dur="1" fill="hold">
                                          <p:stCondLst>
                                            <p:cond delay="0"/>
                                          </p:stCondLst>
                                        </p:cTn>
                                        <p:tgtEl>
                                          <p:spTgt spid="194"/>
                                        </p:tgtEl>
                                        <p:attrNameLst>
                                          <p:attrName>style.visibility</p:attrName>
                                        </p:attrNameLst>
                                      </p:cBhvr>
                                      <p:to>
                                        <p:strVal val="visible"/>
                                      </p:to>
                                    </p:set>
                                    <p:animEffect transition="in" filter="wipe(left)">
                                      <p:cBhvr>
                                        <p:cTn id="120" dur="500"/>
                                        <p:tgtEl>
                                          <p:spTgt spid="194"/>
                                        </p:tgtEl>
                                      </p:cBhvr>
                                    </p:animEffect>
                                  </p:childTnLst>
                                </p:cTn>
                              </p:par>
                            </p:childTnLst>
                          </p:cTn>
                        </p:par>
                      </p:childTnLst>
                    </p:cTn>
                  </p:par>
                  <p:par>
                    <p:cTn id="121" fill="hold">
                      <p:stCondLst>
                        <p:cond delay="indefinite"/>
                      </p:stCondLst>
                      <p:childTnLst>
                        <p:par>
                          <p:cTn id="122" fill="hold">
                            <p:stCondLst>
                              <p:cond delay="0"/>
                            </p:stCondLst>
                            <p:childTnLst>
                              <p:par>
                                <p:cTn id="123" presetID="42" presetClass="entr" presetSubtype="0" fill="hold" nodeType="clickEffect">
                                  <p:stCondLst>
                                    <p:cond delay="0"/>
                                  </p:stCondLst>
                                  <p:childTnLst>
                                    <p:set>
                                      <p:cBhvr>
                                        <p:cTn id="124" dur="1" fill="hold">
                                          <p:stCondLst>
                                            <p:cond delay="0"/>
                                          </p:stCondLst>
                                        </p:cTn>
                                        <p:tgtEl>
                                          <p:spTgt spid="274"/>
                                        </p:tgtEl>
                                        <p:attrNameLst>
                                          <p:attrName>style.visibility</p:attrName>
                                        </p:attrNameLst>
                                      </p:cBhvr>
                                      <p:to>
                                        <p:strVal val="visible"/>
                                      </p:to>
                                    </p:set>
                                    <p:animEffect transition="in" filter="fade">
                                      <p:cBhvr>
                                        <p:cTn id="125" dur="1000"/>
                                        <p:tgtEl>
                                          <p:spTgt spid="274"/>
                                        </p:tgtEl>
                                      </p:cBhvr>
                                    </p:animEffect>
                                    <p:anim calcmode="lin" valueType="num">
                                      <p:cBhvr>
                                        <p:cTn id="126" dur="1000" fill="hold"/>
                                        <p:tgtEl>
                                          <p:spTgt spid="274"/>
                                        </p:tgtEl>
                                        <p:attrNameLst>
                                          <p:attrName>ppt_x</p:attrName>
                                        </p:attrNameLst>
                                      </p:cBhvr>
                                      <p:tavLst>
                                        <p:tav tm="0">
                                          <p:val>
                                            <p:strVal val="#ppt_x"/>
                                          </p:val>
                                        </p:tav>
                                        <p:tav tm="100000">
                                          <p:val>
                                            <p:strVal val="#ppt_x"/>
                                          </p:val>
                                        </p:tav>
                                      </p:tavLst>
                                    </p:anim>
                                    <p:anim calcmode="lin" valueType="num">
                                      <p:cBhvr>
                                        <p:cTn id="127" dur="1000" fill="hold"/>
                                        <p:tgtEl>
                                          <p:spTgt spid="2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5" grpId="0" animBg="1"/>
      <p:bldP spid="106" grpId="0" animBg="1"/>
      <p:bldP spid="95" grpId="0"/>
      <p:bldP spid="113" grpId="0"/>
      <p:bldP spid="116" grpId="0" animBg="1"/>
      <p:bldP spid="117" grpId="0" animBg="1"/>
      <p:bldP spid="215" grpId="0" animBg="1"/>
      <p:bldP spid="247" grpId="0" animBg="1"/>
      <p:bldP spid="194" grpId="0"/>
      <p:bldP spid="195" grpId="0" animBg="1"/>
      <p:bldP spid="196" grpId="0" animBg="1"/>
      <p:bldP spid="19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Use Cases Summary</a:t>
            </a:r>
            <a:endParaRPr lang="en-US" dirty="0"/>
          </a:p>
        </p:txBody>
      </p:sp>
      <p:sp>
        <p:nvSpPr>
          <p:cNvPr id="26" name="Rectangle 25"/>
          <p:cNvSpPr/>
          <p:nvPr/>
        </p:nvSpPr>
        <p:spPr>
          <a:xfrm>
            <a:off x="988871" y="1089054"/>
            <a:ext cx="11025940" cy="905071"/>
          </a:xfrm>
          <a:prstGeom prst="rect">
            <a:avLst/>
          </a:prstGeom>
          <a:gradFill flip="none" rotWithShape="1">
            <a:gsLst>
              <a:gs pos="833">
                <a:srgbClr val="1A2DB8"/>
              </a:gs>
              <a:gs pos="94000">
                <a:srgbClr val="1A2DB8">
                  <a:alpha val="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defTabSz="914286"/>
            <a:endParaRPr lang="en-US" dirty="0">
              <a:solidFill>
                <a:prstClr val="white"/>
              </a:solidFill>
            </a:endParaRPr>
          </a:p>
        </p:txBody>
      </p:sp>
      <p:sp>
        <p:nvSpPr>
          <p:cNvPr id="27" name="Rectangle 26"/>
          <p:cNvSpPr/>
          <p:nvPr/>
        </p:nvSpPr>
        <p:spPr>
          <a:xfrm>
            <a:off x="1225111" y="1089054"/>
            <a:ext cx="3049196" cy="905071"/>
          </a:xfrm>
          <a:prstGeom prst="rect">
            <a:avLst/>
          </a:prstGeom>
          <a:gradFill flip="none" rotWithShape="1">
            <a:gsLst>
              <a:gs pos="833">
                <a:schemeClr val="accent1">
                  <a:alpha val="54000"/>
                </a:schemeClr>
              </a:gs>
              <a:gs pos="100000">
                <a:srgbClr val="1A2DB8">
                  <a:alpha val="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defTabSz="914286"/>
            <a:endParaRPr lang="en-US" dirty="0">
              <a:solidFill>
                <a:prstClr val="white"/>
              </a:solidFill>
            </a:endParaRPr>
          </a:p>
        </p:txBody>
      </p:sp>
      <p:sp>
        <p:nvSpPr>
          <p:cNvPr id="7" name="Rectangle 6"/>
          <p:cNvSpPr/>
          <p:nvPr/>
        </p:nvSpPr>
        <p:spPr>
          <a:xfrm>
            <a:off x="1225111" y="1328117"/>
            <a:ext cx="2795408" cy="400111"/>
          </a:xfrm>
          <a:prstGeom prst="rect">
            <a:avLst/>
          </a:prstGeom>
        </p:spPr>
        <p:txBody>
          <a:bodyPr wrap="square" lIns="91430" tIns="45718" rIns="91430" bIns="45718">
            <a:spAutoFit/>
          </a:bodyPr>
          <a:lstStyle/>
          <a:p>
            <a:pPr algn="ctr" defTabSz="914286"/>
            <a:r>
              <a:rPr lang="en-US" sz="2000" dirty="0">
                <a:solidFill>
                  <a:prstClr val="white"/>
                </a:solidFill>
              </a:rPr>
              <a:t>What To Look For</a:t>
            </a:r>
          </a:p>
        </p:txBody>
      </p:sp>
      <p:sp>
        <p:nvSpPr>
          <p:cNvPr id="35" name="Rectangle 34"/>
          <p:cNvSpPr/>
          <p:nvPr/>
        </p:nvSpPr>
        <p:spPr>
          <a:xfrm>
            <a:off x="4548663" y="1089054"/>
            <a:ext cx="3245039" cy="905071"/>
          </a:xfrm>
          <a:prstGeom prst="rect">
            <a:avLst/>
          </a:prstGeom>
          <a:gradFill flip="none" rotWithShape="1">
            <a:gsLst>
              <a:gs pos="833">
                <a:schemeClr val="accent1">
                  <a:alpha val="54000"/>
                </a:schemeClr>
              </a:gs>
              <a:gs pos="100000">
                <a:srgbClr val="1A2DB8">
                  <a:alpha val="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defTabSz="914286"/>
            <a:endParaRPr lang="en-US" dirty="0">
              <a:solidFill>
                <a:prstClr val="white"/>
              </a:solidFill>
            </a:endParaRPr>
          </a:p>
        </p:txBody>
      </p:sp>
      <p:sp>
        <p:nvSpPr>
          <p:cNvPr id="36" name="Rectangle 35"/>
          <p:cNvSpPr/>
          <p:nvPr/>
        </p:nvSpPr>
        <p:spPr>
          <a:xfrm>
            <a:off x="4708153" y="1328117"/>
            <a:ext cx="2795408" cy="400111"/>
          </a:xfrm>
          <a:prstGeom prst="rect">
            <a:avLst/>
          </a:prstGeom>
        </p:spPr>
        <p:txBody>
          <a:bodyPr wrap="square" lIns="91430" tIns="45718" rIns="91430" bIns="45718">
            <a:spAutoFit/>
          </a:bodyPr>
          <a:lstStyle/>
          <a:p>
            <a:pPr algn="ctr" defTabSz="914286"/>
            <a:r>
              <a:rPr lang="en-US" sz="2000" dirty="0">
                <a:solidFill>
                  <a:prstClr val="white"/>
                </a:solidFill>
              </a:rPr>
              <a:t>Benefits We Bring In</a:t>
            </a:r>
          </a:p>
        </p:txBody>
      </p:sp>
      <p:sp>
        <p:nvSpPr>
          <p:cNvPr id="37" name="Rectangle 36"/>
          <p:cNvSpPr/>
          <p:nvPr/>
        </p:nvSpPr>
        <p:spPr>
          <a:xfrm>
            <a:off x="8016969" y="1089054"/>
            <a:ext cx="3997843" cy="905071"/>
          </a:xfrm>
          <a:prstGeom prst="rect">
            <a:avLst/>
          </a:prstGeom>
          <a:gradFill flip="none" rotWithShape="1">
            <a:gsLst>
              <a:gs pos="833">
                <a:schemeClr val="accent1">
                  <a:alpha val="54000"/>
                </a:schemeClr>
              </a:gs>
              <a:gs pos="100000">
                <a:srgbClr val="1A2DB8">
                  <a:alpha val="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defTabSz="914286"/>
            <a:endParaRPr lang="en-US" dirty="0">
              <a:solidFill>
                <a:prstClr val="white"/>
              </a:solidFill>
            </a:endParaRPr>
          </a:p>
        </p:txBody>
      </p:sp>
      <p:sp>
        <p:nvSpPr>
          <p:cNvPr id="38" name="Rectangle 37"/>
          <p:cNvSpPr/>
          <p:nvPr/>
        </p:nvSpPr>
        <p:spPr>
          <a:xfrm>
            <a:off x="8042332" y="1328117"/>
            <a:ext cx="3632269" cy="400111"/>
          </a:xfrm>
          <a:prstGeom prst="rect">
            <a:avLst/>
          </a:prstGeom>
        </p:spPr>
        <p:txBody>
          <a:bodyPr wrap="square" lIns="91430" tIns="45718" rIns="91430" bIns="45718">
            <a:spAutoFit/>
          </a:bodyPr>
          <a:lstStyle/>
          <a:p>
            <a:pPr algn="ctr" defTabSz="914286"/>
            <a:r>
              <a:rPr lang="en-US" sz="2000" dirty="0">
                <a:solidFill>
                  <a:prstClr val="white"/>
                </a:solidFill>
              </a:rPr>
              <a:t>How We Enable  Transition</a:t>
            </a:r>
          </a:p>
        </p:txBody>
      </p:sp>
      <p:sp>
        <p:nvSpPr>
          <p:cNvPr id="42" name="Rectangle 41"/>
          <p:cNvSpPr/>
          <p:nvPr/>
        </p:nvSpPr>
        <p:spPr>
          <a:xfrm>
            <a:off x="1332869" y="2362029"/>
            <a:ext cx="3049195" cy="399847"/>
          </a:xfrm>
          <a:prstGeom prst="rect">
            <a:avLst/>
          </a:prstGeom>
        </p:spPr>
        <p:txBody>
          <a:bodyPr wrap="square" lIns="0" tIns="45590" rIns="0" bIns="45590" anchor="t">
            <a:spAutoFit/>
          </a:bodyPr>
          <a:lstStyle/>
          <a:p>
            <a:pPr defTabSz="914286"/>
            <a:r>
              <a:rPr lang="en-US" sz="2000" dirty="0">
                <a:solidFill>
                  <a:srgbClr val="2C2C2C"/>
                </a:solidFill>
              </a:rPr>
              <a:t>Expanding capacity</a:t>
            </a:r>
          </a:p>
        </p:txBody>
      </p:sp>
      <p:sp>
        <p:nvSpPr>
          <p:cNvPr id="44" name="Rectangle 43"/>
          <p:cNvSpPr/>
          <p:nvPr/>
        </p:nvSpPr>
        <p:spPr>
          <a:xfrm>
            <a:off x="4803851" y="2239191"/>
            <a:ext cx="3128068" cy="707624"/>
          </a:xfrm>
          <a:prstGeom prst="rect">
            <a:avLst/>
          </a:prstGeom>
        </p:spPr>
        <p:txBody>
          <a:bodyPr wrap="square" lIns="0" tIns="45590" rIns="0" bIns="45590" anchor="t">
            <a:spAutoFit/>
          </a:bodyPr>
          <a:lstStyle/>
          <a:p>
            <a:pPr defTabSz="914286"/>
            <a:r>
              <a:rPr lang="en-US" sz="2000" dirty="0">
                <a:solidFill>
                  <a:srgbClr val="2C2C2C"/>
                </a:solidFill>
              </a:rPr>
              <a:t>High density, non-blocking 10G ports</a:t>
            </a:r>
          </a:p>
        </p:txBody>
      </p:sp>
      <p:sp>
        <p:nvSpPr>
          <p:cNvPr id="46" name="Rectangle 45"/>
          <p:cNvSpPr/>
          <p:nvPr/>
        </p:nvSpPr>
        <p:spPr>
          <a:xfrm>
            <a:off x="1353574" y="3392347"/>
            <a:ext cx="3028495" cy="399847"/>
          </a:xfrm>
          <a:prstGeom prst="rect">
            <a:avLst/>
          </a:prstGeom>
        </p:spPr>
        <p:txBody>
          <a:bodyPr wrap="square" lIns="0" tIns="45590" rIns="0" bIns="45590" anchor="t">
            <a:spAutoFit/>
          </a:bodyPr>
          <a:lstStyle/>
          <a:p>
            <a:pPr defTabSz="914286"/>
            <a:r>
              <a:rPr lang="en-US" sz="2000" dirty="0">
                <a:solidFill>
                  <a:srgbClr val="2C2C2C"/>
                </a:solidFill>
              </a:rPr>
              <a:t>Introducing </a:t>
            </a:r>
            <a:r>
              <a:rPr lang="en-US" sz="2000" dirty="0" err="1">
                <a:solidFill>
                  <a:srgbClr val="2C2C2C"/>
                </a:solidFill>
              </a:rPr>
              <a:t>ACI</a:t>
            </a:r>
            <a:r>
              <a:rPr lang="en-US" sz="2000" dirty="0">
                <a:solidFill>
                  <a:srgbClr val="2C2C2C"/>
                </a:solidFill>
              </a:rPr>
              <a:t> </a:t>
            </a:r>
            <a:r>
              <a:rPr lang="en-US" sz="2000" dirty="0" err="1">
                <a:solidFill>
                  <a:srgbClr val="2C2C2C"/>
                </a:solidFill>
              </a:rPr>
              <a:t>PODs</a:t>
            </a:r>
            <a:endParaRPr lang="en-US" sz="2000" dirty="0">
              <a:solidFill>
                <a:srgbClr val="2C2C2C"/>
              </a:solidFill>
            </a:endParaRPr>
          </a:p>
        </p:txBody>
      </p:sp>
      <p:sp>
        <p:nvSpPr>
          <p:cNvPr id="47" name="Rectangle 46"/>
          <p:cNvSpPr/>
          <p:nvPr/>
        </p:nvSpPr>
        <p:spPr>
          <a:xfrm>
            <a:off x="4803855" y="3392347"/>
            <a:ext cx="2989847" cy="399847"/>
          </a:xfrm>
          <a:prstGeom prst="rect">
            <a:avLst/>
          </a:prstGeom>
        </p:spPr>
        <p:txBody>
          <a:bodyPr wrap="square" lIns="0" tIns="45590" rIns="0" bIns="45590" anchor="t">
            <a:spAutoFit/>
          </a:bodyPr>
          <a:lstStyle/>
          <a:p>
            <a:pPr defTabSz="914286"/>
            <a:r>
              <a:rPr lang="en-US" sz="2000" dirty="0">
                <a:solidFill>
                  <a:srgbClr val="2C2C2C"/>
                </a:solidFill>
              </a:rPr>
              <a:t>Agility and IT automation</a:t>
            </a:r>
          </a:p>
        </p:txBody>
      </p:sp>
      <p:sp>
        <p:nvSpPr>
          <p:cNvPr id="49" name="Rectangle 48"/>
          <p:cNvSpPr/>
          <p:nvPr/>
        </p:nvSpPr>
        <p:spPr>
          <a:xfrm>
            <a:off x="1353574" y="4229137"/>
            <a:ext cx="2858375" cy="707624"/>
          </a:xfrm>
          <a:prstGeom prst="rect">
            <a:avLst/>
          </a:prstGeom>
        </p:spPr>
        <p:txBody>
          <a:bodyPr wrap="square" lIns="0" tIns="45590" rIns="0" bIns="45590" anchor="t">
            <a:spAutoFit/>
          </a:bodyPr>
          <a:lstStyle/>
          <a:p>
            <a:pPr defTabSz="914286"/>
            <a:r>
              <a:rPr lang="en-US" sz="2000" dirty="0">
                <a:solidFill>
                  <a:srgbClr val="2C2C2C"/>
                </a:solidFill>
              </a:rPr>
              <a:t>Extending </a:t>
            </a:r>
            <a:r>
              <a:rPr lang="en-US" sz="2000" dirty="0" err="1">
                <a:solidFill>
                  <a:srgbClr val="2C2C2C"/>
                </a:solidFill>
              </a:rPr>
              <a:t>ACI</a:t>
            </a:r>
            <a:r>
              <a:rPr lang="en-US" sz="2000" dirty="0">
                <a:solidFill>
                  <a:srgbClr val="2C2C2C"/>
                </a:solidFill>
              </a:rPr>
              <a:t> policy over existing fabric</a:t>
            </a:r>
          </a:p>
        </p:txBody>
      </p:sp>
      <p:sp>
        <p:nvSpPr>
          <p:cNvPr id="50" name="Rectangle 49"/>
          <p:cNvSpPr/>
          <p:nvPr/>
        </p:nvSpPr>
        <p:spPr>
          <a:xfrm>
            <a:off x="4803852" y="4229137"/>
            <a:ext cx="2987085" cy="707624"/>
          </a:xfrm>
          <a:prstGeom prst="rect">
            <a:avLst/>
          </a:prstGeom>
        </p:spPr>
        <p:txBody>
          <a:bodyPr wrap="square" lIns="0" tIns="45590" rIns="0" bIns="45590" anchor="t">
            <a:spAutoFit/>
          </a:bodyPr>
          <a:lstStyle/>
          <a:p>
            <a:pPr defTabSz="913199">
              <a:defRPr/>
            </a:pPr>
            <a:r>
              <a:rPr lang="en-US" sz="2000" dirty="0">
                <a:solidFill>
                  <a:srgbClr val="2C2C2C"/>
                </a:solidFill>
              </a:rPr>
              <a:t>Investment protection, automation and agility</a:t>
            </a:r>
          </a:p>
        </p:txBody>
      </p:sp>
      <p:sp>
        <p:nvSpPr>
          <p:cNvPr id="52" name="Rectangle 51"/>
          <p:cNvSpPr/>
          <p:nvPr/>
        </p:nvSpPr>
        <p:spPr>
          <a:xfrm>
            <a:off x="1353574" y="5238588"/>
            <a:ext cx="2858375" cy="707624"/>
          </a:xfrm>
          <a:prstGeom prst="rect">
            <a:avLst/>
          </a:prstGeom>
        </p:spPr>
        <p:txBody>
          <a:bodyPr wrap="square" lIns="0" tIns="45590" rIns="0" bIns="45590" anchor="t">
            <a:spAutoFit/>
          </a:bodyPr>
          <a:lstStyle/>
          <a:p>
            <a:pPr defTabSz="914286"/>
            <a:r>
              <a:rPr lang="en-US" sz="2000" dirty="0">
                <a:solidFill>
                  <a:srgbClr val="2C2C2C"/>
                </a:solidFill>
              </a:rPr>
              <a:t>Scalable multi-tenancy, agility and automation</a:t>
            </a:r>
          </a:p>
        </p:txBody>
      </p:sp>
      <p:sp>
        <p:nvSpPr>
          <p:cNvPr id="53" name="Rectangle 52"/>
          <p:cNvSpPr/>
          <p:nvPr/>
        </p:nvSpPr>
        <p:spPr>
          <a:xfrm>
            <a:off x="4803851" y="5170348"/>
            <a:ext cx="3128068" cy="1015400"/>
          </a:xfrm>
          <a:prstGeom prst="rect">
            <a:avLst/>
          </a:prstGeom>
        </p:spPr>
        <p:txBody>
          <a:bodyPr wrap="square" lIns="0" tIns="45590" rIns="0" bIns="45590" anchor="t">
            <a:spAutoFit/>
          </a:bodyPr>
          <a:lstStyle/>
          <a:p>
            <a:pPr defTabSz="913199">
              <a:defRPr/>
            </a:pPr>
            <a:r>
              <a:rPr lang="en-US" sz="2000" dirty="0">
                <a:solidFill>
                  <a:srgbClr val="2C2C2C"/>
                </a:solidFill>
              </a:rPr>
              <a:t>Programmatic APIs, open standards, IT automation. Deployment flexibility</a:t>
            </a:r>
          </a:p>
        </p:txBody>
      </p:sp>
      <p:sp>
        <p:nvSpPr>
          <p:cNvPr id="54" name="Rectangle 53"/>
          <p:cNvSpPr/>
          <p:nvPr/>
        </p:nvSpPr>
        <p:spPr>
          <a:xfrm>
            <a:off x="8387369" y="2212762"/>
            <a:ext cx="3632777" cy="4093167"/>
          </a:xfrm>
          <a:prstGeom prst="rect">
            <a:avLst/>
          </a:prstGeom>
        </p:spPr>
        <p:txBody>
          <a:bodyPr wrap="square" lIns="0" tIns="45590" rIns="0" bIns="45590" anchor="t">
            <a:spAutoFit/>
          </a:bodyPr>
          <a:lstStyle/>
          <a:p>
            <a:pPr marL="285717" indent="-285717" defTabSz="914286">
              <a:buFont typeface="Arial" panose="020B0604020202020204" pitchFamily="34" charset="0"/>
              <a:buChar char="•"/>
            </a:pPr>
            <a:r>
              <a:rPr lang="en-US" sz="2000" dirty="0" err="1">
                <a:solidFill>
                  <a:srgbClr val="2C2C2C"/>
                </a:solidFill>
              </a:rPr>
              <a:t>ToR</a:t>
            </a:r>
            <a:r>
              <a:rPr lang="en-US" sz="2000" dirty="0">
                <a:solidFill>
                  <a:srgbClr val="2C2C2C"/>
                </a:solidFill>
              </a:rPr>
              <a:t> bundle</a:t>
            </a:r>
          </a:p>
          <a:p>
            <a:pPr marL="285717" indent="-285717" defTabSz="914286">
              <a:buFont typeface="Arial" panose="020B0604020202020204" pitchFamily="34" charset="0"/>
              <a:buChar char="•"/>
            </a:pPr>
            <a:endParaRPr lang="en-US" sz="2000" dirty="0">
              <a:solidFill>
                <a:srgbClr val="2C2C2C"/>
              </a:solidFill>
            </a:endParaRPr>
          </a:p>
          <a:p>
            <a:pPr marL="285717" indent="-285717" defTabSz="914286">
              <a:buFont typeface="Arial" panose="020B0604020202020204" pitchFamily="34" charset="0"/>
              <a:buChar char="•"/>
            </a:pPr>
            <a:endParaRPr lang="en-US" sz="2000" dirty="0">
              <a:solidFill>
                <a:srgbClr val="2C2C2C"/>
              </a:solidFill>
            </a:endParaRPr>
          </a:p>
          <a:p>
            <a:pPr marL="285717" indent="-285717" defTabSz="914286">
              <a:buFont typeface="Arial" panose="020B0604020202020204" pitchFamily="34" charset="0"/>
              <a:buChar char="•"/>
            </a:pPr>
            <a:r>
              <a:rPr lang="en-US" sz="2000" dirty="0" err="1">
                <a:solidFill>
                  <a:srgbClr val="2C2C2C"/>
                </a:solidFill>
              </a:rPr>
              <a:t>N9300</a:t>
            </a:r>
            <a:r>
              <a:rPr lang="en-US" sz="2000" dirty="0">
                <a:solidFill>
                  <a:srgbClr val="2C2C2C"/>
                </a:solidFill>
              </a:rPr>
              <a:t> </a:t>
            </a:r>
            <a:r>
              <a:rPr lang="en-US" sz="2000" dirty="0" err="1">
                <a:solidFill>
                  <a:srgbClr val="2C2C2C"/>
                </a:solidFill>
              </a:rPr>
              <a:t>ToR</a:t>
            </a:r>
            <a:r>
              <a:rPr lang="en-US" sz="2000" dirty="0">
                <a:solidFill>
                  <a:srgbClr val="2C2C2C"/>
                </a:solidFill>
              </a:rPr>
              <a:t> and </a:t>
            </a:r>
            <a:r>
              <a:rPr lang="en-US" sz="2000" dirty="0" err="1">
                <a:solidFill>
                  <a:srgbClr val="2C2C2C"/>
                </a:solidFill>
              </a:rPr>
              <a:t>F3</a:t>
            </a:r>
            <a:r>
              <a:rPr lang="en-US" sz="2000" dirty="0">
                <a:solidFill>
                  <a:srgbClr val="2C2C2C"/>
                </a:solidFill>
              </a:rPr>
              <a:t> </a:t>
            </a:r>
            <a:r>
              <a:rPr lang="en-US" sz="2000" dirty="0" err="1">
                <a:solidFill>
                  <a:srgbClr val="2C2C2C"/>
                </a:solidFill>
              </a:rPr>
              <a:t>40G</a:t>
            </a:r>
            <a:r>
              <a:rPr lang="en-US" sz="2000" dirty="0">
                <a:solidFill>
                  <a:srgbClr val="2C2C2C"/>
                </a:solidFill>
              </a:rPr>
              <a:t> </a:t>
            </a:r>
            <a:r>
              <a:rPr lang="en-US" sz="2000" dirty="0" err="1">
                <a:solidFill>
                  <a:srgbClr val="2C2C2C"/>
                </a:solidFill>
              </a:rPr>
              <a:t>N7K</a:t>
            </a:r>
            <a:r>
              <a:rPr lang="en-US" sz="2000" dirty="0">
                <a:solidFill>
                  <a:srgbClr val="2C2C2C"/>
                </a:solidFill>
              </a:rPr>
              <a:t> module bundle</a:t>
            </a:r>
          </a:p>
          <a:p>
            <a:pPr marL="285717" indent="-285717" defTabSz="914286">
              <a:buFont typeface="Arial" panose="020B0604020202020204" pitchFamily="34" charset="0"/>
              <a:buChar char="•"/>
            </a:pPr>
            <a:endParaRPr lang="en-US" sz="2000" dirty="0">
              <a:solidFill>
                <a:srgbClr val="2C2C2C"/>
              </a:solidFill>
            </a:endParaRPr>
          </a:p>
          <a:p>
            <a:pPr marL="285717" indent="-285717" defTabSz="914286">
              <a:buFont typeface="Arial" panose="020B0604020202020204" pitchFamily="34" charset="0"/>
              <a:buChar char="•"/>
            </a:pPr>
            <a:endParaRPr lang="en-US" sz="2000" dirty="0">
              <a:solidFill>
                <a:srgbClr val="2C2C2C"/>
              </a:solidFill>
            </a:endParaRPr>
          </a:p>
          <a:p>
            <a:pPr marL="285717" indent="-285717" defTabSz="914286">
              <a:buFont typeface="Arial" panose="020B0604020202020204" pitchFamily="34" charset="0"/>
              <a:buChar char="•"/>
            </a:pPr>
            <a:r>
              <a:rPr lang="en-US" sz="2000" dirty="0">
                <a:solidFill>
                  <a:srgbClr val="2C2C2C"/>
                </a:solidFill>
              </a:rPr>
              <a:t>ACI Starter Kit POD</a:t>
            </a:r>
          </a:p>
          <a:p>
            <a:pPr marL="285717" indent="-285717" defTabSz="914286">
              <a:buFont typeface="Arial" panose="020B0604020202020204" pitchFamily="34" charset="0"/>
              <a:buChar char="•"/>
            </a:pPr>
            <a:endParaRPr lang="en-US" sz="2000" dirty="0">
              <a:solidFill>
                <a:srgbClr val="2C2C2C"/>
              </a:solidFill>
            </a:endParaRPr>
          </a:p>
          <a:p>
            <a:pPr marL="285717" indent="-285717" defTabSz="914286">
              <a:buFont typeface="Arial" panose="020B0604020202020204" pitchFamily="34" charset="0"/>
              <a:buChar char="•"/>
            </a:pPr>
            <a:endParaRPr lang="en-US" sz="2000" dirty="0">
              <a:solidFill>
                <a:srgbClr val="2C2C2C"/>
              </a:solidFill>
            </a:endParaRPr>
          </a:p>
          <a:p>
            <a:pPr marL="285717" indent="-285717" defTabSz="914286">
              <a:buFont typeface="Arial" panose="020B0604020202020204" pitchFamily="34" charset="0"/>
              <a:buChar char="•"/>
            </a:pPr>
            <a:r>
              <a:rPr lang="en-US" sz="2000" dirty="0">
                <a:solidFill>
                  <a:srgbClr val="2C2C2C"/>
                </a:solidFill>
              </a:rPr>
              <a:t>ACI Starter Kits</a:t>
            </a:r>
          </a:p>
          <a:p>
            <a:pPr marL="285717" indent="-285717" defTabSz="914286">
              <a:buFont typeface="Arial" panose="020B0604020202020204" pitchFamily="34" charset="0"/>
              <a:buChar char="•"/>
            </a:pPr>
            <a:endParaRPr lang="en-US" sz="2000" dirty="0">
              <a:solidFill>
                <a:srgbClr val="2C2C2C"/>
              </a:solidFill>
            </a:endParaRPr>
          </a:p>
          <a:p>
            <a:pPr marL="285717" indent="-285717" defTabSz="914286">
              <a:buFont typeface="Arial" panose="020B0604020202020204" pitchFamily="34" charset="0"/>
              <a:buChar char="•"/>
            </a:pPr>
            <a:endParaRPr lang="en-US" sz="2000" dirty="0">
              <a:solidFill>
                <a:srgbClr val="2C2C2C"/>
              </a:solidFill>
            </a:endParaRPr>
          </a:p>
        </p:txBody>
      </p:sp>
      <p:cxnSp>
        <p:nvCxnSpPr>
          <p:cNvPr id="9" name="Straight Connector 8"/>
          <p:cNvCxnSpPr/>
          <p:nvPr/>
        </p:nvCxnSpPr>
        <p:spPr>
          <a:xfrm>
            <a:off x="1450552" y="3168915"/>
            <a:ext cx="6400800" cy="0"/>
          </a:xfrm>
          <a:prstGeom prst="line">
            <a:avLst/>
          </a:prstGeom>
          <a:ln w="1587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450552" y="4070204"/>
            <a:ext cx="6400800" cy="0"/>
          </a:xfrm>
          <a:prstGeom prst="line">
            <a:avLst/>
          </a:prstGeom>
          <a:ln w="1587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450552" y="5075095"/>
            <a:ext cx="6400800" cy="0"/>
          </a:xfrm>
          <a:prstGeom prst="line">
            <a:avLst/>
          </a:prstGeom>
          <a:ln w="15875">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rot="16200000">
            <a:off x="-895281" y="3109920"/>
            <a:ext cx="3038913" cy="927633"/>
          </a:xfrm>
          <a:prstGeom prst="rect">
            <a:avLst/>
          </a:prstGeom>
          <a:solidFill>
            <a:srgbClr val="3C86EC"/>
          </a:solidFill>
          <a:ln w="25400" cap="flat" cmpd="sng" algn="ctr">
            <a:noFill/>
            <a:prstDash val="solid"/>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defTabSz="914029">
              <a:lnSpc>
                <a:spcPct val="90000"/>
              </a:lnSpc>
            </a:pPr>
            <a:endParaRPr lang="en-US" sz="1500" dirty="0">
              <a:solidFill>
                <a:prstClr val="white"/>
              </a:solidFill>
            </a:endParaRPr>
          </a:p>
        </p:txBody>
      </p:sp>
      <p:sp>
        <p:nvSpPr>
          <p:cNvPr id="61" name="Rectangle 60"/>
          <p:cNvSpPr/>
          <p:nvPr/>
        </p:nvSpPr>
        <p:spPr>
          <a:xfrm rot="16200000">
            <a:off x="-956469" y="3202667"/>
            <a:ext cx="3043485" cy="75549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2" tIns="45714" rIns="91402" bIns="45714" rtlCol="0" anchor="ctr"/>
          <a:lstStyle/>
          <a:p>
            <a:pPr algn="ctr" defTabSz="608983"/>
            <a:r>
              <a:rPr lang="en-US" sz="2300" dirty="0">
                <a:solidFill>
                  <a:srgbClr val="FFFFFF"/>
                </a:solidFill>
              </a:rPr>
              <a:t>Enterprise/</a:t>
            </a:r>
          </a:p>
          <a:p>
            <a:pPr algn="ctr" defTabSz="608983"/>
            <a:r>
              <a:rPr lang="en-US" sz="2300" dirty="0">
                <a:solidFill>
                  <a:srgbClr val="FFFFFF"/>
                </a:solidFill>
              </a:rPr>
              <a:t>Commercial</a:t>
            </a:r>
          </a:p>
        </p:txBody>
      </p:sp>
      <p:sp>
        <p:nvSpPr>
          <p:cNvPr id="62" name="Rectangle 61"/>
          <p:cNvSpPr/>
          <p:nvPr/>
        </p:nvSpPr>
        <p:spPr>
          <a:xfrm rot="16200000">
            <a:off x="-1129467" y="4129830"/>
            <a:ext cx="4309880" cy="167567"/>
          </a:xfrm>
          <a:prstGeom prst="rect">
            <a:avLst/>
          </a:prstGeom>
          <a:blipFill dpi="0" rotWithShape="1">
            <a:blip r:embed="rId2">
              <a:alphaModFix amt="23000"/>
            </a:blip>
            <a:srcRect/>
            <a:tile tx="0" ty="4191000" sx="100000" sy="100000" flip="none" algn="ctr"/>
          </a:blipFill>
          <a:ln w="25400" cap="flat" cmpd="sng" algn="ctr">
            <a:noFill/>
            <a:prstDash val="solid"/>
          </a:ln>
          <a:effectLst/>
        </p:spPr>
        <p:txBody>
          <a:bodyPr spcFirstLastPara="0" vert="horz" wrap="none" lIns="132423" tIns="94352" rIns="132423" bIns="94352" numCol="1" spcCol="1271" anchor="ctr" anchorCtr="0">
            <a:noAutofit/>
          </a:bodyPr>
          <a:lstStyle/>
          <a:p>
            <a:pPr algn="ctr" defTabSz="888344">
              <a:lnSpc>
                <a:spcPct val="90000"/>
              </a:lnSpc>
              <a:spcBef>
                <a:spcPct val="0"/>
              </a:spcBef>
              <a:spcAft>
                <a:spcPct val="35000"/>
              </a:spcAft>
            </a:pPr>
            <a:endParaRPr lang="en-US" sz="2400" kern="0" dirty="0">
              <a:solidFill>
                <a:srgbClr val="FFFFFF"/>
              </a:solidFill>
              <a:latin typeface="Arial" panose="020B0604020202020204" pitchFamily="34" charset="0"/>
              <a:cs typeface="Arial" panose="020B0604020202020204" pitchFamily="34" charset="0"/>
            </a:endParaRPr>
          </a:p>
        </p:txBody>
      </p:sp>
      <p:sp>
        <p:nvSpPr>
          <p:cNvPr id="63" name="Rectangle 62"/>
          <p:cNvSpPr/>
          <p:nvPr/>
        </p:nvSpPr>
        <p:spPr>
          <a:xfrm rot="16200000">
            <a:off x="-1035052" y="4181712"/>
            <a:ext cx="4309883" cy="63795"/>
          </a:xfrm>
          <a:prstGeom prst="rect">
            <a:avLst/>
          </a:prstGeom>
          <a:gradFill>
            <a:gsLst>
              <a:gs pos="0">
                <a:srgbClr val="000000">
                  <a:alpha val="26000"/>
                </a:srgbClr>
              </a:gs>
              <a:gs pos="100000">
                <a:srgbClr val="000000">
                  <a:alpha val="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64" tIns="60932" rIns="121864" bIns="60932" rtlCol="0" anchor="ctr"/>
          <a:lstStyle/>
          <a:p>
            <a:pPr algn="ctr" defTabSz="913800"/>
            <a:endParaRPr lang="en-US" dirty="0">
              <a:gradFill>
                <a:gsLst>
                  <a:gs pos="0">
                    <a:srgbClr val="000000"/>
                  </a:gs>
                  <a:gs pos="100000">
                    <a:srgbClr val="000000">
                      <a:alpha val="0"/>
                    </a:srgbClr>
                  </a:gs>
                </a:gsLst>
                <a:lin ang="5400000" scaled="1"/>
              </a:gradFill>
              <a:latin typeface="Arial"/>
            </a:endParaRPr>
          </a:p>
        </p:txBody>
      </p:sp>
      <p:sp>
        <p:nvSpPr>
          <p:cNvPr id="64" name="Rectangle 63"/>
          <p:cNvSpPr/>
          <p:nvPr/>
        </p:nvSpPr>
        <p:spPr>
          <a:xfrm rot="16200000">
            <a:off x="-4895" y="5282734"/>
            <a:ext cx="1244008" cy="927633"/>
          </a:xfrm>
          <a:prstGeom prst="rect">
            <a:avLst/>
          </a:prstGeom>
          <a:solidFill>
            <a:srgbClr val="00B050"/>
          </a:solidFill>
          <a:ln w="25400" cap="flat" cmpd="sng" algn="ctr">
            <a:noFill/>
            <a:prstDash val="solid"/>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defTabSz="914029">
              <a:lnSpc>
                <a:spcPct val="90000"/>
              </a:lnSpc>
            </a:pPr>
            <a:endParaRPr lang="en-US" sz="1500" dirty="0">
              <a:solidFill>
                <a:prstClr val="white"/>
              </a:solidFill>
            </a:endParaRPr>
          </a:p>
        </p:txBody>
      </p:sp>
      <p:sp>
        <p:nvSpPr>
          <p:cNvPr id="65" name="Rectangle 64"/>
          <p:cNvSpPr/>
          <p:nvPr/>
        </p:nvSpPr>
        <p:spPr>
          <a:xfrm rot="16200000">
            <a:off x="-120064" y="5365883"/>
            <a:ext cx="1453079" cy="75549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2" tIns="45714" rIns="91402" bIns="45714" rtlCol="0" anchor="ctr"/>
          <a:lstStyle/>
          <a:p>
            <a:pPr algn="ctr" defTabSz="608983"/>
            <a:r>
              <a:rPr lang="en-US" sz="2300" dirty="0">
                <a:solidFill>
                  <a:srgbClr val="FFFFFF"/>
                </a:solidFill>
              </a:rPr>
              <a:t>Cloud Providers</a:t>
            </a:r>
          </a:p>
        </p:txBody>
      </p:sp>
      <p:sp>
        <p:nvSpPr>
          <p:cNvPr id="66" name="Pentagon 65"/>
          <p:cNvSpPr/>
          <p:nvPr/>
        </p:nvSpPr>
        <p:spPr>
          <a:xfrm>
            <a:off x="6962431" y="2026983"/>
            <a:ext cx="1458228" cy="4421503"/>
          </a:xfrm>
          <a:prstGeom prst="homePlate">
            <a:avLst>
              <a:gd name="adj" fmla="val 51072"/>
            </a:avLst>
          </a:prstGeom>
          <a:gradFill flip="none" rotWithShape="1">
            <a:gsLst>
              <a:gs pos="0">
                <a:schemeClr val="bg1">
                  <a:lumMod val="25000"/>
                  <a:alpha val="50000"/>
                </a:schemeClr>
              </a:gs>
              <a:gs pos="100000">
                <a:srgbClr val="1F1F1F">
                  <a:alpha val="0"/>
                </a:srgbClr>
              </a:gs>
            </a:gsLst>
            <a:lin ang="10800000" scaled="1"/>
            <a:tileRect/>
          </a:gra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00" tIns="45718" rIns="91300" bIns="45718" rtlCol="0" anchor="ctr"/>
          <a:lstStyle/>
          <a:p>
            <a:pPr algn="ctr" defTabSz="912768"/>
            <a:endParaRPr lang="en-US">
              <a:solidFill>
                <a:srgbClr val="E7E6E6"/>
              </a:solidFill>
            </a:endParaRPr>
          </a:p>
        </p:txBody>
      </p:sp>
    </p:spTree>
    <p:extLst>
      <p:ext uri="{BB962C8B-B14F-4D97-AF65-F5344CB8AC3E}">
        <p14:creationId xmlns:p14="http://schemas.microsoft.com/office/powerpoint/2010/main" val="39289726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r>
              <a:rPr lang="en-US" dirty="0" smtClean="0">
                <a:solidFill>
                  <a:prstClr val="black">
                    <a:tint val="75000"/>
                  </a:prstClr>
                </a:solidFill>
              </a:rPr>
              <a:t>Cisco Confidential</a:t>
            </a:r>
            <a:endParaRPr lang="en-US" dirty="0">
              <a:solidFill>
                <a:prstClr val="black">
                  <a:tint val="75000"/>
                </a:prstClr>
              </a:solidFill>
            </a:endParaRPr>
          </a:p>
        </p:txBody>
      </p:sp>
      <p:sp>
        <p:nvSpPr>
          <p:cNvPr id="8" name="Footer Placeholder 2"/>
          <p:cNvSpPr txBox="1">
            <a:spLocks/>
          </p:cNvSpPr>
          <p:nvPr/>
        </p:nvSpPr>
        <p:spPr>
          <a:xfrm>
            <a:off x="9034272" y="6574536"/>
            <a:ext cx="2286000" cy="228600"/>
          </a:xfrm>
          <a:prstGeom prst="rect">
            <a:avLst/>
          </a:prstGeom>
        </p:spPr>
        <p:txBody>
          <a:bodyPr vert="horz" lIns="91412" tIns="45710" rIns="91412" bIns="45710" rtlCol="0" anchor="ctr"/>
          <a:lstStyle>
            <a:defPPr>
              <a:defRPr lang="en-US"/>
            </a:defPPr>
            <a:lvl1pPr marL="0" marR="0" indent="0" algn="r" defTabSz="914400" rtl="0" eaLnBrk="1" fontAlgn="auto" latinLnBrk="0" hangingPunct="1">
              <a:lnSpc>
                <a:spcPct val="100000"/>
              </a:lnSpc>
              <a:spcBef>
                <a:spcPts val="0"/>
              </a:spcBef>
              <a:spcAft>
                <a:spcPts val="0"/>
              </a:spcAft>
              <a:buClrTx/>
              <a:buSzTx/>
              <a:buFontTx/>
              <a:buNone/>
              <a:tabLst/>
              <a:defRPr sz="600" kern="1200">
                <a:solidFill>
                  <a:schemeClr val="tx1">
                    <a:tint val="75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2C2C2C">
                    <a:tint val="75000"/>
                  </a:srgbClr>
                </a:solidFill>
              </a:rPr>
              <a:t>Cisco Confidential</a:t>
            </a:r>
            <a:endParaRPr lang="en-US" dirty="0">
              <a:solidFill>
                <a:srgbClr val="2C2C2C">
                  <a:tint val="75000"/>
                </a:srgbClr>
              </a:solidFill>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74820" r="18"/>
          <a:stretch/>
        </p:blipFill>
        <p:spPr>
          <a:xfrm>
            <a:off x="7877911" y="0"/>
            <a:ext cx="4314092" cy="6858000"/>
          </a:xfrm>
          <a:prstGeom prst="rect">
            <a:avLst/>
          </a:prstGeom>
        </p:spPr>
      </p:pic>
      <p:sp>
        <p:nvSpPr>
          <p:cNvPr id="4" name="Text Placeholder 3"/>
          <p:cNvSpPr>
            <a:spLocks noGrp="1"/>
          </p:cNvSpPr>
          <p:nvPr>
            <p:ph type="body" sz="quarter" idx="13"/>
          </p:nvPr>
        </p:nvSpPr>
        <p:spPr>
          <a:xfrm>
            <a:off x="575869" y="3953707"/>
            <a:ext cx="9074335" cy="2488999"/>
          </a:xfrm>
        </p:spPr>
        <p:txBody>
          <a:bodyPr/>
          <a:lstStyle/>
          <a:p>
            <a:r>
              <a:rPr lang="en-US" dirty="0"/>
              <a:t>Taking the Next Step</a:t>
            </a:r>
          </a:p>
          <a:p>
            <a:endParaRPr lang="en-US" dirty="0"/>
          </a:p>
        </p:txBody>
      </p:sp>
    </p:spTree>
    <p:extLst>
      <p:ext uri="{BB962C8B-B14F-4D97-AF65-F5344CB8AC3E}">
        <p14:creationId xmlns:p14="http://schemas.microsoft.com/office/powerpoint/2010/main" val="366717604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3" name="Title 8"/>
          <p:cNvSpPr txBox="1">
            <a:spLocks/>
          </p:cNvSpPr>
          <p:nvPr/>
        </p:nvSpPr>
        <p:spPr>
          <a:xfrm>
            <a:off x="222264" y="29036"/>
            <a:ext cx="11842751" cy="952501"/>
          </a:xfrm>
          <a:prstGeom prst="rect">
            <a:avLst/>
          </a:prstGeom>
        </p:spPr>
        <p:txBody>
          <a:bodyPr vert="horz" lIns="91402" tIns="45706" rIns="91402" bIns="45706" rtlCol="0" anchor="b" anchorCtr="0">
            <a:noAutofit/>
          </a:bodyPr>
          <a:lstStyle>
            <a:lvl1pPr algn="l" defTabSz="914354" rtl="0" eaLnBrk="1" latinLnBrk="0" hangingPunct="1">
              <a:lnSpc>
                <a:spcPct val="90000"/>
              </a:lnSpc>
              <a:spcBef>
                <a:spcPts val="600"/>
              </a:spcBef>
              <a:buNone/>
              <a:tabLst>
                <a:tab pos="4456113" algn="l"/>
              </a:tabLst>
              <a:defRPr lang="en-US" sz="3200" b="1" kern="1200" cap="all" spc="100" baseline="0" dirty="0">
                <a:solidFill>
                  <a:srgbClr val="B4E7EA"/>
                </a:solidFill>
                <a:latin typeface="Arial Narrow" panose="020B0606020202030204" pitchFamily="34" charset="0"/>
                <a:ea typeface="+mj-ea"/>
                <a:cs typeface="+mj-cs"/>
              </a:defRPr>
            </a:lvl1pPr>
          </a:lstStyle>
          <a:p>
            <a:endParaRPr lang="en-US" dirty="0">
              <a:solidFill>
                <a:schemeClr val="tx1"/>
              </a:solidFill>
            </a:endParaRPr>
          </a:p>
        </p:txBody>
      </p:sp>
      <p:sp>
        <p:nvSpPr>
          <p:cNvPr id="4" name="Title 3"/>
          <p:cNvSpPr>
            <a:spLocks noGrp="1"/>
          </p:cNvSpPr>
          <p:nvPr>
            <p:ph type="title"/>
          </p:nvPr>
        </p:nvSpPr>
        <p:spPr/>
        <p:txBody>
          <a:bodyPr>
            <a:normAutofit/>
          </a:bodyPr>
          <a:lstStyle/>
          <a:p>
            <a:r>
              <a:rPr lang="en-US" dirty="0" smtClean="0"/>
              <a:t>Nexus 9000—One Product, Different Applications</a:t>
            </a:r>
            <a:br>
              <a:rPr lang="en-US" dirty="0" smtClean="0"/>
            </a:br>
            <a:r>
              <a:rPr lang="en-US" sz="2300" dirty="0"/>
              <a:t>Common Building Blocks</a:t>
            </a:r>
          </a:p>
        </p:txBody>
      </p:sp>
      <p:sp>
        <p:nvSpPr>
          <p:cNvPr id="2" name="Rectangle 1"/>
          <p:cNvSpPr/>
          <p:nvPr/>
        </p:nvSpPr>
        <p:spPr>
          <a:xfrm>
            <a:off x="159296" y="938121"/>
            <a:ext cx="4592587" cy="30391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lIns="91416" tIns="45710" rIns="91416" bIns="45710">
            <a:spAutoFit/>
          </a:bodyPr>
          <a:lstStyle/>
          <a:p>
            <a:pPr algn="ctr" defTabSz="914129">
              <a:lnSpc>
                <a:spcPct val="90000"/>
              </a:lnSpc>
              <a:spcBef>
                <a:spcPts val="600"/>
              </a:spcBef>
              <a:spcAft>
                <a:spcPts val="600"/>
              </a:spcAft>
              <a:buClr>
                <a:srgbClr val="3C86EC"/>
              </a:buClr>
              <a:buSzPct val="100000"/>
            </a:pPr>
            <a:r>
              <a:rPr lang="en-US" sz="1500" dirty="0">
                <a:solidFill>
                  <a:schemeClr val="bg1"/>
                </a:solidFill>
                <a:latin typeface="CiscoSansTT Light" panose="020B0503020201020303" pitchFamily="34" charset="0"/>
              </a:rPr>
              <a:t>EXISTING 3/2-TIER DESIGNS</a:t>
            </a:r>
          </a:p>
        </p:txBody>
      </p:sp>
      <p:sp>
        <p:nvSpPr>
          <p:cNvPr id="13" name="Rectangle 12"/>
          <p:cNvSpPr/>
          <p:nvPr/>
        </p:nvSpPr>
        <p:spPr>
          <a:xfrm>
            <a:off x="89075" y="875772"/>
            <a:ext cx="4788712" cy="5854831"/>
          </a:xfrm>
          <a:prstGeom prst="rect">
            <a:avLst/>
          </a:prstGeom>
          <a:noFill/>
          <a:ln w="38100">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16" tIns="45710" rIns="91416" bIns="45710" rtlCol="0" anchor="ctr"/>
          <a:lstStyle/>
          <a:p>
            <a:pPr algn="ctr"/>
            <a:endParaRPr lang="en-US"/>
          </a:p>
        </p:txBody>
      </p:sp>
      <p:grpSp>
        <p:nvGrpSpPr>
          <p:cNvPr id="226" name="Group 225"/>
          <p:cNvGrpSpPr/>
          <p:nvPr/>
        </p:nvGrpSpPr>
        <p:grpSpPr>
          <a:xfrm>
            <a:off x="195125" y="1274314"/>
            <a:ext cx="2135659" cy="5325515"/>
            <a:chOff x="6288271" y="1288765"/>
            <a:chExt cx="5287078" cy="5500167"/>
          </a:xfrm>
        </p:grpSpPr>
        <p:sp>
          <p:nvSpPr>
            <p:cNvPr id="227" name="Rectangle 226"/>
            <p:cNvSpPr/>
            <p:nvPr/>
          </p:nvSpPr>
          <p:spPr>
            <a:xfrm>
              <a:off x="6288276" y="1288765"/>
              <a:ext cx="5287073" cy="732841"/>
            </a:xfrm>
            <a:prstGeom prst="rect">
              <a:avLst/>
            </a:prstGeom>
            <a:solidFill>
              <a:srgbClr val="3C86EC"/>
            </a:solidFill>
            <a:ln w="25400" cap="flat" cmpd="sng" algn="ctr">
              <a:noFill/>
              <a:prstDash val="solid"/>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053">
                <a:lnSpc>
                  <a:spcPct val="90000"/>
                </a:lnSpc>
              </a:pPr>
              <a:endParaRPr lang="en-US" sz="1500" dirty="0">
                <a:solidFill>
                  <a:prstClr val="white"/>
                </a:solidFill>
              </a:endParaRPr>
            </a:p>
          </p:txBody>
        </p:sp>
        <p:sp>
          <p:nvSpPr>
            <p:cNvPr id="228" name="Rectangle 227"/>
            <p:cNvSpPr/>
            <p:nvPr/>
          </p:nvSpPr>
          <p:spPr>
            <a:xfrm>
              <a:off x="6288271" y="1924354"/>
              <a:ext cx="5286082" cy="3725142"/>
            </a:xfrm>
            <a:prstGeom prst="rect">
              <a:avLst/>
            </a:prstGeom>
            <a:blipFill dpi="0" rotWithShape="1">
              <a:blip r:embed="rId3" cstate="email">
                <a:alphaModFix amt="23000"/>
                <a:extLst>
                  <a:ext uri="{28A0092B-C50C-407E-A947-70E740481C1C}">
                    <a14:useLocalDpi xmlns:a14="http://schemas.microsoft.com/office/drawing/2010/main"/>
                  </a:ext>
                </a:extLst>
              </a:blip>
              <a:srcRect/>
              <a:tile tx="0" ty="4191000" sx="100000" sy="100000" flip="none" algn="ctr"/>
            </a:blipFill>
            <a:ln w="25400" cap="flat" cmpd="sng" algn="ctr">
              <a:noFill/>
              <a:prstDash val="solid"/>
            </a:ln>
            <a:effectLst/>
          </p:spPr>
          <p:txBody>
            <a:bodyPr spcFirstLastPara="0" vert="horz" wrap="none" lIns="132475" tIns="94379" rIns="132475" bIns="94379" numCol="1" spcCol="1270" anchor="ctr" anchorCtr="0">
              <a:noAutofit/>
            </a:bodyPr>
            <a:lstStyle/>
            <a:p>
              <a:pPr algn="ctr" defTabSz="888366">
                <a:lnSpc>
                  <a:spcPct val="90000"/>
                </a:lnSpc>
                <a:spcBef>
                  <a:spcPct val="0"/>
                </a:spcBef>
                <a:spcAft>
                  <a:spcPct val="35000"/>
                </a:spcAft>
              </a:pPr>
              <a:endParaRPr lang="en-US" sz="2400" kern="0" dirty="0">
                <a:solidFill>
                  <a:srgbClr val="FFFFFF"/>
                </a:solidFill>
                <a:latin typeface="Arial" panose="020B0604020202020204" pitchFamily="34" charset="0"/>
                <a:cs typeface="Arial" panose="020B0604020202020204" pitchFamily="34" charset="0"/>
              </a:endParaRPr>
            </a:p>
          </p:txBody>
        </p:sp>
        <p:cxnSp>
          <p:nvCxnSpPr>
            <p:cNvPr id="229" name="Straight Connector 228"/>
            <p:cNvCxnSpPr/>
            <p:nvPr/>
          </p:nvCxnSpPr>
          <p:spPr>
            <a:xfrm flipV="1">
              <a:off x="6288276" y="6788932"/>
              <a:ext cx="5286082"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0" name="Rectangle 229"/>
            <p:cNvSpPr/>
            <p:nvPr/>
          </p:nvSpPr>
          <p:spPr>
            <a:xfrm>
              <a:off x="6288276" y="2021606"/>
              <a:ext cx="5287073" cy="4767326"/>
            </a:xfrm>
            <a:prstGeom prst="rect">
              <a:avLst/>
            </a:prstGeom>
            <a:gradFill flip="none" rotWithShape="1">
              <a:gsLst>
                <a:gs pos="0">
                  <a:schemeClr val="bg1">
                    <a:lumMod val="95000"/>
                  </a:schemeClr>
                </a:gs>
                <a:gs pos="100000">
                  <a:srgbClr val="FFFFFF">
                    <a:alpha val="0"/>
                  </a:srgbClr>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440" tIns="91440" rIns="91440" bIns="91440" rtlCol="0" anchor="t"/>
            <a:lstStyle/>
            <a:p>
              <a:pPr defTabSz="385704"/>
              <a:endParaRPr lang="en-US" sz="1100" dirty="0">
                <a:latin typeface="CiscoSansTT ExtraLight"/>
                <a:ea typeface="Arial" pitchFamily="-107" charset="0"/>
                <a:cs typeface="Arial" pitchFamily="-107" charset="0"/>
              </a:endParaRPr>
            </a:p>
          </p:txBody>
        </p:sp>
        <p:sp>
          <p:nvSpPr>
            <p:cNvPr id="231" name="Rectangle 230"/>
            <p:cNvSpPr/>
            <p:nvPr/>
          </p:nvSpPr>
          <p:spPr>
            <a:xfrm>
              <a:off x="6288271" y="2021606"/>
              <a:ext cx="5286082" cy="108287"/>
            </a:xfrm>
            <a:prstGeom prst="rect">
              <a:avLst/>
            </a:prstGeom>
            <a:gradFill>
              <a:gsLst>
                <a:gs pos="0">
                  <a:srgbClr val="000000">
                    <a:alpha val="26000"/>
                  </a:srgbClr>
                </a:gs>
                <a:gs pos="100000">
                  <a:srgbClr val="000000">
                    <a:alpha val="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defTabSz="913824"/>
              <a:endParaRPr lang="en-US" dirty="0">
                <a:gradFill>
                  <a:gsLst>
                    <a:gs pos="0">
                      <a:srgbClr val="000000"/>
                    </a:gs>
                    <a:gs pos="100000">
                      <a:srgbClr val="000000">
                        <a:alpha val="0"/>
                      </a:srgbClr>
                    </a:gs>
                  </a:gsLst>
                  <a:lin ang="5400000" scaled="1"/>
                </a:gradFill>
                <a:latin typeface="Arial"/>
              </a:endParaRPr>
            </a:p>
          </p:txBody>
        </p:sp>
        <p:sp>
          <p:nvSpPr>
            <p:cNvPr id="232" name="Rectangle 231"/>
            <p:cNvSpPr/>
            <p:nvPr/>
          </p:nvSpPr>
          <p:spPr>
            <a:xfrm>
              <a:off x="6535177" y="1347404"/>
              <a:ext cx="4811577" cy="51601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defTabSz="609007">
                <a:lnSpc>
                  <a:spcPct val="90000"/>
                </a:lnSpc>
              </a:pPr>
              <a:r>
                <a:rPr lang="en-US" sz="2000" dirty="0">
                  <a:solidFill>
                    <a:srgbClr val="FFFFFF"/>
                  </a:solidFill>
                </a:rPr>
                <a:t>Nexus </a:t>
              </a:r>
              <a:r>
                <a:rPr lang="en-US" sz="2000" dirty="0" err="1">
                  <a:solidFill>
                    <a:srgbClr val="FFFFFF"/>
                  </a:solidFill>
                </a:rPr>
                <a:t>9K</a:t>
              </a:r>
              <a:r>
                <a:rPr lang="en-US" sz="2000" dirty="0">
                  <a:solidFill>
                    <a:srgbClr val="FFFFFF"/>
                  </a:solidFill>
                </a:rPr>
                <a:t> in Existing PODs</a:t>
              </a:r>
            </a:p>
          </p:txBody>
        </p:sp>
      </p:grpSp>
      <p:grpSp>
        <p:nvGrpSpPr>
          <p:cNvPr id="233" name="Group 232"/>
          <p:cNvGrpSpPr/>
          <p:nvPr/>
        </p:nvGrpSpPr>
        <p:grpSpPr>
          <a:xfrm>
            <a:off x="2616625" y="1274314"/>
            <a:ext cx="2135659" cy="5325515"/>
            <a:chOff x="6288271" y="1288765"/>
            <a:chExt cx="5287078" cy="5500167"/>
          </a:xfrm>
        </p:grpSpPr>
        <p:sp>
          <p:nvSpPr>
            <p:cNvPr id="234" name="Rectangle 233"/>
            <p:cNvSpPr/>
            <p:nvPr/>
          </p:nvSpPr>
          <p:spPr>
            <a:xfrm>
              <a:off x="6288276" y="1288765"/>
              <a:ext cx="5287073" cy="732841"/>
            </a:xfrm>
            <a:prstGeom prst="rect">
              <a:avLst/>
            </a:prstGeom>
            <a:solidFill>
              <a:srgbClr val="3C86EC"/>
            </a:solidFill>
            <a:ln w="25400" cap="flat" cmpd="sng" algn="ctr">
              <a:noFill/>
              <a:prstDash val="solid"/>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053">
                <a:lnSpc>
                  <a:spcPct val="90000"/>
                </a:lnSpc>
              </a:pPr>
              <a:endParaRPr lang="en-US" sz="1500" dirty="0">
                <a:solidFill>
                  <a:prstClr val="white"/>
                </a:solidFill>
              </a:endParaRPr>
            </a:p>
          </p:txBody>
        </p:sp>
        <p:sp>
          <p:nvSpPr>
            <p:cNvPr id="235" name="Rectangle 234"/>
            <p:cNvSpPr/>
            <p:nvPr/>
          </p:nvSpPr>
          <p:spPr>
            <a:xfrm>
              <a:off x="6288271" y="1924354"/>
              <a:ext cx="5286082" cy="3725142"/>
            </a:xfrm>
            <a:prstGeom prst="rect">
              <a:avLst/>
            </a:prstGeom>
            <a:blipFill dpi="0" rotWithShape="1">
              <a:blip r:embed="rId3" cstate="email">
                <a:alphaModFix amt="23000"/>
                <a:extLst>
                  <a:ext uri="{28A0092B-C50C-407E-A947-70E740481C1C}">
                    <a14:useLocalDpi xmlns:a14="http://schemas.microsoft.com/office/drawing/2010/main"/>
                  </a:ext>
                </a:extLst>
              </a:blip>
              <a:srcRect/>
              <a:tile tx="0" ty="4191000" sx="100000" sy="100000" flip="none" algn="ctr"/>
            </a:blipFill>
            <a:ln w="25400" cap="flat" cmpd="sng" algn="ctr">
              <a:noFill/>
              <a:prstDash val="solid"/>
            </a:ln>
            <a:effectLst/>
          </p:spPr>
          <p:txBody>
            <a:bodyPr spcFirstLastPara="0" vert="horz" wrap="none" lIns="132475" tIns="94379" rIns="132475" bIns="94379" numCol="1" spcCol="1270" anchor="ctr" anchorCtr="0">
              <a:noAutofit/>
            </a:bodyPr>
            <a:lstStyle/>
            <a:p>
              <a:pPr algn="ctr" defTabSz="888366">
                <a:lnSpc>
                  <a:spcPct val="90000"/>
                </a:lnSpc>
                <a:spcBef>
                  <a:spcPct val="0"/>
                </a:spcBef>
                <a:spcAft>
                  <a:spcPct val="35000"/>
                </a:spcAft>
              </a:pPr>
              <a:endParaRPr lang="en-US" sz="2400" kern="0" dirty="0">
                <a:solidFill>
                  <a:srgbClr val="FFFFFF"/>
                </a:solidFill>
                <a:latin typeface="Arial" panose="020B0604020202020204" pitchFamily="34" charset="0"/>
                <a:cs typeface="Arial" panose="020B0604020202020204" pitchFamily="34" charset="0"/>
              </a:endParaRPr>
            </a:p>
          </p:txBody>
        </p:sp>
        <p:cxnSp>
          <p:nvCxnSpPr>
            <p:cNvPr id="236" name="Straight Connector 235"/>
            <p:cNvCxnSpPr/>
            <p:nvPr/>
          </p:nvCxnSpPr>
          <p:spPr>
            <a:xfrm flipV="1">
              <a:off x="6288276" y="6788932"/>
              <a:ext cx="5286082"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7" name="Rectangle 236"/>
            <p:cNvSpPr/>
            <p:nvPr/>
          </p:nvSpPr>
          <p:spPr>
            <a:xfrm>
              <a:off x="6288276" y="2021606"/>
              <a:ext cx="5287073" cy="4767326"/>
            </a:xfrm>
            <a:prstGeom prst="rect">
              <a:avLst/>
            </a:prstGeom>
            <a:gradFill flip="none" rotWithShape="1">
              <a:gsLst>
                <a:gs pos="0">
                  <a:schemeClr val="bg1">
                    <a:lumMod val="95000"/>
                  </a:schemeClr>
                </a:gs>
                <a:gs pos="100000">
                  <a:srgbClr val="FFFFFF">
                    <a:alpha val="0"/>
                  </a:srgbClr>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440" tIns="91440" rIns="91440" bIns="91440" rtlCol="0" anchor="t"/>
            <a:lstStyle/>
            <a:p>
              <a:pPr defTabSz="385704"/>
              <a:endParaRPr lang="en-US" sz="1100" dirty="0">
                <a:latin typeface="CiscoSansTT ExtraLight"/>
                <a:ea typeface="Arial" pitchFamily="-107" charset="0"/>
                <a:cs typeface="Arial" pitchFamily="-107" charset="0"/>
              </a:endParaRPr>
            </a:p>
          </p:txBody>
        </p:sp>
        <p:sp>
          <p:nvSpPr>
            <p:cNvPr id="238" name="Rectangle 237"/>
            <p:cNvSpPr/>
            <p:nvPr/>
          </p:nvSpPr>
          <p:spPr>
            <a:xfrm>
              <a:off x="6288271" y="2021606"/>
              <a:ext cx="5286082" cy="108287"/>
            </a:xfrm>
            <a:prstGeom prst="rect">
              <a:avLst/>
            </a:prstGeom>
            <a:gradFill>
              <a:gsLst>
                <a:gs pos="0">
                  <a:srgbClr val="000000">
                    <a:alpha val="26000"/>
                  </a:srgbClr>
                </a:gs>
                <a:gs pos="100000">
                  <a:srgbClr val="000000">
                    <a:alpha val="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defTabSz="913824"/>
              <a:endParaRPr lang="en-US" dirty="0">
                <a:gradFill>
                  <a:gsLst>
                    <a:gs pos="0">
                      <a:srgbClr val="000000"/>
                    </a:gs>
                    <a:gs pos="100000">
                      <a:srgbClr val="000000">
                        <a:alpha val="0"/>
                      </a:srgbClr>
                    </a:gs>
                  </a:gsLst>
                  <a:lin ang="5400000" scaled="1"/>
                </a:gradFill>
                <a:latin typeface="Arial"/>
              </a:endParaRPr>
            </a:p>
          </p:txBody>
        </p:sp>
        <p:sp>
          <p:nvSpPr>
            <p:cNvPr id="239" name="Rectangle 238"/>
            <p:cNvSpPr/>
            <p:nvPr/>
          </p:nvSpPr>
          <p:spPr>
            <a:xfrm>
              <a:off x="6535177" y="1347404"/>
              <a:ext cx="4811577" cy="51601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defTabSz="609007">
                <a:lnSpc>
                  <a:spcPct val="90000"/>
                </a:lnSpc>
              </a:pPr>
              <a:r>
                <a:rPr lang="en-US" sz="2000" dirty="0">
                  <a:solidFill>
                    <a:srgbClr val="FFFFFF"/>
                  </a:solidFill>
                </a:rPr>
                <a:t>Overlay</a:t>
              </a:r>
              <a:br>
                <a:rPr lang="en-US" sz="2000" dirty="0">
                  <a:solidFill>
                    <a:srgbClr val="FFFFFF"/>
                  </a:solidFill>
                </a:rPr>
              </a:br>
              <a:r>
                <a:rPr lang="en-US" sz="2000" dirty="0">
                  <a:solidFill>
                    <a:srgbClr val="FFFFFF"/>
                  </a:solidFill>
                </a:rPr>
                <a:t>Ready</a:t>
              </a:r>
            </a:p>
          </p:txBody>
        </p:sp>
      </p:grpSp>
      <p:grpSp>
        <p:nvGrpSpPr>
          <p:cNvPr id="261" name="Group 260"/>
          <p:cNvGrpSpPr/>
          <p:nvPr/>
        </p:nvGrpSpPr>
        <p:grpSpPr>
          <a:xfrm>
            <a:off x="220355" y="2265123"/>
            <a:ext cx="1764432" cy="1740620"/>
            <a:chOff x="-827863" y="1880652"/>
            <a:chExt cx="2926492" cy="2169046"/>
          </a:xfrm>
        </p:grpSpPr>
        <p:sp>
          <p:nvSpPr>
            <p:cNvPr id="262" name="TextBox 261"/>
            <p:cNvSpPr txBox="1"/>
            <p:nvPr/>
          </p:nvSpPr>
          <p:spPr>
            <a:xfrm>
              <a:off x="-827863" y="2909362"/>
              <a:ext cx="1371995" cy="326001"/>
            </a:xfrm>
            <a:prstGeom prst="rect">
              <a:avLst/>
            </a:prstGeom>
            <a:noFill/>
          </p:spPr>
          <p:txBody>
            <a:bodyPr wrap="square" rtlCol="0">
              <a:spAutoFit/>
            </a:bodyPr>
            <a:lstStyle/>
            <a:p>
              <a:r>
                <a:rPr lang="en-US" sz="1100" dirty="0">
                  <a:solidFill>
                    <a:schemeClr val="tx1">
                      <a:lumMod val="75000"/>
                      <a:lumOff val="25000"/>
                    </a:schemeClr>
                  </a:solidFill>
                </a:rPr>
                <a:t>DC PODs</a:t>
              </a:r>
            </a:p>
          </p:txBody>
        </p:sp>
        <p:sp>
          <p:nvSpPr>
            <p:cNvPr id="263" name="TextBox 262"/>
            <p:cNvSpPr txBox="1"/>
            <p:nvPr/>
          </p:nvSpPr>
          <p:spPr>
            <a:xfrm>
              <a:off x="-597505" y="2566039"/>
              <a:ext cx="1340159" cy="326001"/>
            </a:xfrm>
            <a:prstGeom prst="rect">
              <a:avLst/>
            </a:prstGeom>
            <a:noFill/>
          </p:spPr>
          <p:txBody>
            <a:bodyPr wrap="square" rtlCol="0">
              <a:spAutoFit/>
            </a:bodyPr>
            <a:lstStyle/>
            <a:p>
              <a:r>
                <a:rPr lang="en-US" sz="1100" dirty="0">
                  <a:solidFill>
                    <a:schemeClr val="tx1">
                      <a:lumMod val="75000"/>
                      <a:lumOff val="25000"/>
                    </a:schemeClr>
                  </a:solidFill>
                </a:rPr>
                <a:t>DC Core</a:t>
              </a:r>
            </a:p>
          </p:txBody>
        </p:sp>
        <p:cxnSp>
          <p:nvCxnSpPr>
            <p:cNvPr id="264" name="Straight Connector 263"/>
            <p:cNvCxnSpPr/>
            <p:nvPr/>
          </p:nvCxnSpPr>
          <p:spPr>
            <a:xfrm flipH="1" flipV="1">
              <a:off x="1568543" y="2280774"/>
              <a:ext cx="30534" cy="73454"/>
            </a:xfrm>
            <a:prstGeom prst="line">
              <a:avLst/>
            </a:prstGeom>
            <a:ln w="15875">
              <a:solidFill>
                <a:schemeClr val="bg1">
                  <a:lumMod val="50000"/>
                </a:schemeClr>
              </a:solidFill>
              <a:prstDash val="sysDot"/>
              <a:headEnd type="none"/>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a:stCxn id="356" idx="0"/>
            </p:cNvCxnSpPr>
            <p:nvPr/>
          </p:nvCxnSpPr>
          <p:spPr>
            <a:xfrm flipV="1">
              <a:off x="133397" y="2805260"/>
              <a:ext cx="1042337" cy="347862"/>
            </a:xfrm>
            <a:prstGeom prst="line">
              <a:avLst/>
            </a:prstGeom>
            <a:ln w="15875">
              <a:solidFill>
                <a:schemeClr val="bg1">
                  <a:lumMod val="50000"/>
                </a:schemeClr>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a:stCxn id="356" idx="0"/>
            </p:cNvCxnSpPr>
            <p:nvPr/>
          </p:nvCxnSpPr>
          <p:spPr>
            <a:xfrm flipV="1">
              <a:off x="133398" y="2805260"/>
              <a:ext cx="590962" cy="347863"/>
            </a:xfrm>
            <a:prstGeom prst="line">
              <a:avLst/>
            </a:prstGeom>
            <a:ln w="15875">
              <a:solidFill>
                <a:schemeClr val="bg1">
                  <a:lumMod val="50000"/>
                </a:schemeClr>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a:stCxn id="276" idx="0"/>
            </p:cNvCxnSpPr>
            <p:nvPr/>
          </p:nvCxnSpPr>
          <p:spPr>
            <a:xfrm flipH="1" flipV="1">
              <a:off x="695406" y="2797784"/>
              <a:ext cx="81229" cy="347863"/>
            </a:xfrm>
            <a:prstGeom prst="line">
              <a:avLst/>
            </a:prstGeom>
            <a:ln w="15875">
              <a:solidFill>
                <a:schemeClr val="bg1">
                  <a:lumMod val="50000"/>
                </a:schemeClr>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a:stCxn id="276" idx="0"/>
            </p:cNvCxnSpPr>
            <p:nvPr/>
          </p:nvCxnSpPr>
          <p:spPr>
            <a:xfrm flipV="1">
              <a:off x="776634" y="2797784"/>
              <a:ext cx="370146" cy="347862"/>
            </a:xfrm>
            <a:prstGeom prst="line">
              <a:avLst/>
            </a:prstGeom>
            <a:ln w="15875">
              <a:solidFill>
                <a:schemeClr val="bg1">
                  <a:lumMod val="50000"/>
                </a:schemeClr>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nvCxnSpPr>
          <p:spPr>
            <a:xfrm flipH="1" flipV="1">
              <a:off x="1146780" y="2797784"/>
              <a:ext cx="646338" cy="342710"/>
            </a:xfrm>
            <a:prstGeom prst="line">
              <a:avLst/>
            </a:prstGeom>
            <a:ln w="15875">
              <a:solidFill>
                <a:schemeClr val="bg1">
                  <a:lumMod val="50000"/>
                </a:schemeClr>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flipH="1" flipV="1">
              <a:off x="695406" y="2797784"/>
              <a:ext cx="1097713" cy="342710"/>
            </a:xfrm>
            <a:prstGeom prst="line">
              <a:avLst/>
            </a:prstGeom>
            <a:ln w="15875">
              <a:solidFill>
                <a:schemeClr val="bg1">
                  <a:lumMod val="50000"/>
                </a:schemeClr>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flipH="1" flipV="1">
              <a:off x="668080" y="3441875"/>
              <a:ext cx="3173" cy="931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flipV="1">
              <a:off x="671253" y="3441875"/>
              <a:ext cx="235068" cy="9316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3" name="Straight Connector 272"/>
            <p:cNvCxnSpPr>
              <a:stCxn id="274" idx="0"/>
            </p:cNvCxnSpPr>
            <p:nvPr/>
          </p:nvCxnSpPr>
          <p:spPr>
            <a:xfrm flipH="1" flipV="1">
              <a:off x="668080" y="3441875"/>
              <a:ext cx="238166" cy="92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274" name="Picture 273" descr="ToR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1749" y="3534417"/>
              <a:ext cx="228992" cy="62664"/>
            </a:xfrm>
            <a:prstGeom prst="rect">
              <a:avLst/>
            </a:prstGeom>
            <a:effectLst/>
          </p:spPr>
        </p:pic>
        <p:cxnSp>
          <p:nvCxnSpPr>
            <p:cNvPr id="275" name="Straight Connector 274"/>
            <p:cNvCxnSpPr>
              <a:stCxn id="274" idx="0"/>
            </p:cNvCxnSpPr>
            <p:nvPr/>
          </p:nvCxnSpPr>
          <p:spPr>
            <a:xfrm flipV="1">
              <a:off x="906245" y="3441875"/>
              <a:ext cx="75" cy="92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76" name="Rounded Rectangle 275"/>
            <p:cNvSpPr/>
            <p:nvPr/>
          </p:nvSpPr>
          <p:spPr>
            <a:xfrm>
              <a:off x="456933" y="3145647"/>
              <a:ext cx="639400" cy="896575"/>
            </a:xfrm>
            <a:prstGeom prst="roundRect">
              <a:avLst/>
            </a:prstGeom>
            <a:ln w="15875">
              <a:solidFill>
                <a:schemeClr val="bg1">
                  <a:lumMod val="50000"/>
                </a:schemeClr>
              </a:solidFill>
              <a:prstDash val="sysDot"/>
              <a:head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dirty="0">
                <a:solidFill>
                  <a:srgbClr val="FFFFFF"/>
                </a:solidFill>
                <a:latin typeface="Arial"/>
                <a:cs typeface="Arial"/>
              </a:endParaRPr>
            </a:p>
          </p:txBody>
        </p:sp>
        <p:pic>
          <p:nvPicPr>
            <p:cNvPr id="277" name="Picture 276" descr="ToR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4129" y="3534417"/>
              <a:ext cx="228992" cy="62664"/>
            </a:xfrm>
            <a:prstGeom prst="rect">
              <a:avLst/>
            </a:prstGeom>
            <a:effectLst/>
          </p:spPr>
        </p:pic>
        <p:cxnSp>
          <p:nvCxnSpPr>
            <p:cNvPr id="278" name="Straight Connector 277"/>
            <p:cNvCxnSpPr/>
            <p:nvPr/>
          </p:nvCxnSpPr>
          <p:spPr>
            <a:xfrm flipV="1">
              <a:off x="1266751" y="2216449"/>
              <a:ext cx="40577" cy="129374"/>
            </a:xfrm>
            <a:prstGeom prst="line">
              <a:avLst/>
            </a:prstGeom>
            <a:ln w="15875">
              <a:solidFill>
                <a:schemeClr val="bg1">
                  <a:lumMod val="50000"/>
                </a:schemeClr>
              </a:solidFill>
              <a:prstDash val="sysDot"/>
              <a:headEnd type="none"/>
            </a:ln>
          </p:spPr>
          <p:style>
            <a:lnRef idx="1">
              <a:schemeClr val="accent1"/>
            </a:lnRef>
            <a:fillRef idx="0">
              <a:schemeClr val="accent1"/>
            </a:fillRef>
            <a:effectRef idx="0">
              <a:schemeClr val="accent1"/>
            </a:effectRef>
            <a:fontRef idx="minor">
              <a:schemeClr val="tx1"/>
            </a:fontRef>
          </p:style>
        </p:cxnSp>
        <p:cxnSp>
          <p:nvCxnSpPr>
            <p:cNvPr id="279" name="Straight Connector 1041"/>
            <p:cNvCxnSpPr>
              <a:cxnSpLocks noChangeShapeType="1"/>
            </p:cNvCxnSpPr>
            <p:nvPr/>
          </p:nvCxnSpPr>
          <p:spPr bwMode="auto">
            <a:xfrm flipV="1">
              <a:off x="1116046" y="2473393"/>
              <a:ext cx="477763" cy="102107"/>
            </a:xfrm>
            <a:prstGeom prst="line">
              <a:avLst/>
            </a:prstGeom>
            <a:ln w="15875">
              <a:solidFill>
                <a:schemeClr val="bg1">
                  <a:lumMod val="50000"/>
                </a:schemeClr>
              </a:solidFill>
              <a:prstDash val="sysDot"/>
              <a:headEnd type="oval"/>
            </a:ln>
            <a:extLst/>
          </p:spPr>
          <p:style>
            <a:lnRef idx="1">
              <a:schemeClr val="accent1"/>
            </a:lnRef>
            <a:fillRef idx="0">
              <a:schemeClr val="accent1"/>
            </a:fillRef>
            <a:effectRef idx="0">
              <a:schemeClr val="accent1"/>
            </a:effectRef>
            <a:fontRef idx="minor">
              <a:schemeClr val="tx1"/>
            </a:fontRef>
          </p:style>
        </p:cxnSp>
        <p:cxnSp>
          <p:nvCxnSpPr>
            <p:cNvPr id="280" name="Straight Connector 1041"/>
            <p:cNvCxnSpPr>
              <a:cxnSpLocks noChangeShapeType="1"/>
            </p:cNvCxnSpPr>
            <p:nvPr/>
          </p:nvCxnSpPr>
          <p:spPr bwMode="auto">
            <a:xfrm flipV="1">
              <a:off x="687137" y="2442887"/>
              <a:ext cx="533860" cy="123152"/>
            </a:xfrm>
            <a:prstGeom prst="line">
              <a:avLst/>
            </a:prstGeom>
            <a:ln w="15875">
              <a:solidFill>
                <a:schemeClr val="bg1">
                  <a:lumMod val="50000"/>
                </a:schemeClr>
              </a:solidFill>
              <a:prstDash val="sysDot"/>
              <a:headEnd type="oval"/>
            </a:ln>
            <a:extLst/>
          </p:spPr>
          <p:style>
            <a:lnRef idx="1">
              <a:schemeClr val="accent1"/>
            </a:lnRef>
            <a:fillRef idx="0">
              <a:schemeClr val="accent1"/>
            </a:fillRef>
            <a:effectRef idx="0">
              <a:schemeClr val="accent1"/>
            </a:effectRef>
            <a:fontRef idx="minor">
              <a:schemeClr val="tx1"/>
            </a:fontRef>
          </p:style>
        </p:cxnSp>
        <p:cxnSp>
          <p:nvCxnSpPr>
            <p:cNvPr id="281" name="Straight Connector 1041"/>
            <p:cNvCxnSpPr>
              <a:cxnSpLocks noChangeShapeType="1"/>
            </p:cNvCxnSpPr>
            <p:nvPr/>
          </p:nvCxnSpPr>
          <p:spPr bwMode="auto">
            <a:xfrm flipV="1">
              <a:off x="1116046" y="2435686"/>
              <a:ext cx="119376" cy="139814"/>
            </a:xfrm>
            <a:prstGeom prst="line">
              <a:avLst/>
            </a:prstGeom>
            <a:ln w="12700">
              <a:solidFill>
                <a:schemeClr val="bg1">
                  <a:lumMod val="50000"/>
                </a:schemeClr>
              </a:solidFill>
              <a:prstDash val="sysDot"/>
              <a:headEnd type="none"/>
              <a:tailEnd type="none"/>
            </a:ln>
            <a:effectLst/>
            <a:extLst/>
          </p:spPr>
          <p:style>
            <a:lnRef idx="1">
              <a:schemeClr val="accent1"/>
            </a:lnRef>
            <a:fillRef idx="0">
              <a:schemeClr val="accent1"/>
            </a:fillRef>
            <a:effectRef idx="0">
              <a:schemeClr val="accent1"/>
            </a:effectRef>
            <a:fontRef idx="minor">
              <a:schemeClr val="tx1"/>
            </a:fontRef>
          </p:style>
        </p:cxnSp>
        <p:cxnSp>
          <p:nvCxnSpPr>
            <p:cNvPr id="282" name="Straight Connector 1041"/>
            <p:cNvCxnSpPr>
              <a:cxnSpLocks noChangeShapeType="1"/>
            </p:cNvCxnSpPr>
            <p:nvPr/>
          </p:nvCxnSpPr>
          <p:spPr bwMode="auto">
            <a:xfrm flipV="1">
              <a:off x="687140" y="2477986"/>
              <a:ext cx="841777" cy="88054"/>
            </a:xfrm>
            <a:prstGeom prst="line">
              <a:avLst/>
            </a:prstGeom>
            <a:ln w="15875">
              <a:solidFill>
                <a:schemeClr val="bg1">
                  <a:lumMod val="50000"/>
                </a:schemeClr>
              </a:solidFill>
              <a:prstDash val="sysDot"/>
              <a:headEnd type="oval"/>
            </a:ln>
            <a:extLst/>
          </p:spPr>
          <p:style>
            <a:lnRef idx="1">
              <a:schemeClr val="accent1"/>
            </a:lnRef>
            <a:fillRef idx="0">
              <a:schemeClr val="accent1"/>
            </a:fillRef>
            <a:effectRef idx="0">
              <a:schemeClr val="accent1"/>
            </a:effectRef>
            <a:fontRef idx="minor">
              <a:schemeClr val="tx1"/>
            </a:fontRef>
          </p:style>
        </p:cxnSp>
        <p:sp>
          <p:nvSpPr>
            <p:cNvPr id="283" name="Freeform 27"/>
            <p:cNvSpPr>
              <a:spLocks/>
            </p:cNvSpPr>
            <p:nvPr/>
          </p:nvSpPr>
          <p:spPr bwMode="auto">
            <a:xfrm>
              <a:off x="1126245" y="1880652"/>
              <a:ext cx="612235" cy="395360"/>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a:gsLst>
                <a:gs pos="0">
                  <a:schemeClr val="bg1">
                    <a:lumMod val="85000"/>
                  </a:schemeClr>
                </a:gs>
                <a:gs pos="83000">
                  <a:schemeClr val="tx1">
                    <a:lumMod val="50000"/>
                    <a:lumOff val="50000"/>
                  </a:schemeClr>
                </a:gs>
              </a:gsLst>
              <a:lin ang="5400000" scaled="1"/>
            </a:gradFill>
            <a:ln w="9525" cap="flat" cmpd="sng" algn="ctr">
              <a:noFill/>
              <a:prstDash val="solid"/>
            </a:ln>
            <a:effectLst/>
          </p:spPr>
          <p:txBody>
            <a:bodyPr lIns="68586" tIns="34294" rIns="68586" bIns="34294" rtlCol="0" anchor="ctr"/>
            <a:lstStyle/>
            <a:p>
              <a:pPr algn="ctr" defTabSz="685606">
                <a:lnSpc>
                  <a:spcPct val="90000"/>
                </a:lnSpc>
              </a:pPr>
              <a:endParaRPr lang="en-US" sz="1500" kern="0">
                <a:solidFill>
                  <a:schemeClr val="tx1">
                    <a:lumMod val="75000"/>
                    <a:lumOff val="25000"/>
                  </a:schemeClr>
                </a:solidFill>
                <a:latin typeface="Arial" panose="020B0604020202020204" pitchFamily="34" charset="0"/>
                <a:ea typeface="Apple LiGothic Medium"/>
                <a:cs typeface="Apple LiGothic Medium"/>
              </a:endParaRPr>
            </a:p>
          </p:txBody>
        </p:sp>
        <p:pic>
          <p:nvPicPr>
            <p:cNvPr id="284" name="Picture 30" descr="\\MV-FS\Projects\Cisco\References\Brand Assets\Kubrick Icons\Device Icons\Device_nexus7000_3035_default_256.png"/>
            <p:cNvPicPr>
              <a:picLocks noChangeAspect="1" noChangeArrowheads="1"/>
            </p:cNvPicPr>
            <p:nvPr/>
          </p:nvPicPr>
          <p:blipFill>
            <a:blip r:embed="rId5" cstate="print"/>
            <a:srcRect/>
            <a:stretch>
              <a:fillRect/>
            </a:stretch>
          </p:blipFill>
          <p:spPr bwMode="auto">
            <a:xfrm>
              <a:off x="528694" y="3178544"/>
              <a:ext cx="283092" cy="283092"/>
            </a:xfrm>
            <a:prstGeom prst="rect">
              <a:avLst/>
            </a:prstGeom>
            <a:noFill/>
          </p:spPr>
        </p:pic>
        <p:pic>
          <p:nvPicPr>
            <p:cNvPr id="285" name="Picture 33" descr="\\MV-FS\Projects\Cisco\References\Brand Assets\Kubrick Icons\Device Icons\Device_database_3036_default_256.png"/>
            <p:cNvPicPr>
              <a:picLocks noChangeAspect="1" noChangeArrowheads="1"/>
            </p:cNvPicPr>
            <p:nvPr/>
          </p:nvPicPr>
          <p:blipFill>
            <a:blip r:embed="rId6" cstate="print"/>
            <a:srcRect/>
            <a:stretch>
              <a:fillRect/>
            </a:stretch>
          </p:blipFill>
          <p:spPr bwMode="auto">
            <a:xfrm>
              <a:off x="1104541" y="2273727"/>
              <a:ext cx="292312" cy="292312"/>
            </a:xfrm>
            <a:prstGeom prst="rect">
              <a:avLst/>
            </a:prstGeom>
            <a:noFill/>
          </p:spPr>
        </p:pic>
        <p:pic>
          <p:nvPicPr>
            <p:cNvPr id="286" name="Picture 33" descr="\\MV-FS\Projects\Cisco\References\Brand Assets\Kubrick Icons\Device Icons\Device_database_3036_default_256.png"/>
            <p:cNvPicPr>
              <a:picLocks noChangeAspect="1" noChangeArrowheads="1"/>
            </p:cNvPicPr>
            <p:nvPr/>
          </p:nvPicPr>
          <p:blipFill>
            <a:blip r:embed="rId6" cstate="print"/>
            <a:srcRect/>
            <a:stretch>
              <a:fillRect/>
            </a:stretch>
          </p:blipFill>
          <p:spPr bwMode="auto">
            <a:xfrm>
              <a:off x="1459229" y="2273727"/>
              <a:ext cx="292312" cy="292312"/>
            </a:xfrm>
            <a:prstGeom prst="rect">
              <a:avLst/>
            </a:prstGeom>
            <a:noFill/>
          </p:spPr>
        </p:pic>
        <p:pic>
          <p:nvPicPr>
            <p:cNvPr id="287" name="Picture 30" descr="\\MV-FS\Projects\Cisco\References\Brand Assets\Kubrick Icons\Device Icons\Device_nexus7000_3035_default_256.png"/>
            <p:cNvPicPr>
              <a:picLocks noChangeAspect="1" noChangeArrowheads="1"/>
            </p:cNvPicPr>
            <p:nvPr/>
          </p:nvPicPr>
          <p:blipFill>
            <a:blip r:embed="rId5" cstate="print"/>
            <a:srcRect/>
            <a:stretch>
              <a:fillRect/>
            </a:stretch>
          </p:blipFill>
          <p:spPr bwMode="auto">
            <a:xfrm>
              <a:off x="768115" y="3181087"/>
              <a:ext cx="283092" cy="283092"/>
            </a:xfrm>
            <a:prstGeom prst="rect">
              <a:avLst/>
            </a:prstGeom>
            <a:noFill/>
          </p:spPr>
        </p:pic>
        <p:grpSp>
          <p:nvGrpSpPr>
            <p:cNvPr id="288" name="Group 287"/>
            <p:cNvGrpSpPr/>
            <p:nvPr/>
          </p:nvGrpSpPr>
          <p:grpSpPr>
            <a:xfrm>
              <a:off x="-186304" y="3153123"/>
              <a:ext cx="639400" cy="896575"/>
              <a:chOff x="-186304" y="3153123"/>
              <a:chExt cx="639400" cy="896575"/>
            </a:xfrm>
          </p:grpSpPr>
          <p:sp>
            <p:nvSpPr>
              <p:cNvPr id="356" name="Rounded Rectangle 355"/>
              <p:cNvSpPr/>
              <p:nvPr/>
            </p:nvSpPr>
            <p:spPr>
              <a:xfrm>
                <a:off x="-186304" y="3153123"/>
                <a:ext cx="639400" cy="896575"/>
              </a:xfrm>
              <a:prstGeom prst="roundRect">
                <a:avLst/>
              </a:prstGeom>
              <a:ln w="15875">
                <a:solidFill>
                  <a:schemeClr val="bg1">
                    <a:lumMod val="50000"/>
                  </a:schemeClr>
                </a:solidFill>
                <a:prstDash val="sysDot"/>
                <a:head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dirty="0">
                  <a:solidFill>
                    <a:srgbClr val="FFFFFF"/>
                  </a:solidFill>
                  <a:latin typeface="Arial"/>
                  <a:cs typeface="Arial"/>
                </a:endParaRPr>
              </a:p>
            </p:txBody>
          </p:sp>
          <p:pic>
            <p:nvPicPr>
              <p:cNvPr id="357" name="Picture 26" descr="\\MV-FS\Projects\Cisco\References\Brand Assets\Kubrick Icons\Device Icons\Device_nexus2000_3033_default_256.png"/>
              <p:cNvPicPr>
                <a:picLocks noChangeAspect="1" noChangeArrowheads="1"/>
              </p:cNvPicPr>
              <p:nvPr/>
            </p:nvPicPr>
            <p:blipFill>
              <a:blip r:embed="rId7" cstate="print"/>
              <a:srcRect/>
              <a:stretch>
                <a:fillRect/>
              </a:stretch>
            </p:blipFill>
            <p:spPr bwMode="auto">
              <a:xfrm>
                <a:off x="-105760" y="3622058"/>
                <a:ext cx="130588" cy="130588"/>
              </a:xfrm>
              <a:prstGeom prst="rect">
                <a:avLst/>
              </a:prstGeom>
              <a:noFill/>
            </p:spPr>
          </p:pic>
          <p:pic>
            <p:nvPicPr>
              <p:cNvPr id="358" name="Picture 26" descr="\\MV-FS\Projects\Cisco\References\Brand Assets\Kubrick Icons\Device Icons\Device_nexus2000_3033_default_256.png"/>
              <p:cNvPicPr>
                <a:picLocks noChangeAspect="1" noChangeArrowheads="1"/>
              </p:cNvPicPr>
              <p:nvPr/>
            </p:nvPicPr>
            <p:blipFill>
              <a:blip r:embed="rId7" cstate="print"/>
              <a:srcRect/>
              <a:stretch>
                <a:fillRect/>
              </a:stretch>
            </p:blipFill>
            <p:spPr bwMode="auto">
              <a:xfrm>
                <a:off x="-105760" y="3593542"/>
                <a:ext cx="130588" cy="130588"/>
              </a:xfrm>
              <a:prstGeom prst="rect">
                <a:avLst/>
              </a:prstGeom>
              <a:noFill/>
            </p:spPr>
          </p:pic>
          <p:pic>
            <p:nvPicPr>
              <p:cNvPr id="359" name="Picture 26" descr="\\MV-FS\Projects\Cisco\References\Brand Assets\Kubrick Icons\Device Icons\Device_nexus2000_3033_default_256.png"/>
              <p:cNvPicPr>
                <a:picLocks noChangeAspect="1" noChangeArrowheads="1"/>
              </p:cNvPicPr>
              <p:nvPr/>
            </p:nvPicPr>
            <p:blipFill>
              <a:blip r:embed="rId7" cstate="print"/>
              <a:srcRect/>
              <a:stretch>
                <a:fillRect/>
              </a:stretch>
            </p:blipFill>
            <p:spPr bwMode="auto">
              <a:xfrm>
                <a:off x="51301" y="3622058"/>
                <a:ext cx="130588" cy="130588"/>
              </a:xfrm>
              <a:prstGeom prst="rect">
                <a:avLst/>
              </a:prstGeom>
              <a:noFill/>
            </p:spPr>
          </p:pic>
          <p:pic>
            <p:nvPicPr>
              <p:cNvPr id="360" name="Picture 26" descr="\\MV-FS\Projects\Cisco\References\Brand Assets\Kubrick Icons\Device Icons\Device_nexus2000_3033_default_256.png"/>
              <p:cNvPicPr>
                <a:picLocks noChangeAspect="1" noChangeArrowheads="1"/>
              </p:cNvPicPr>
              <p:nvPr/>
            </p:nvPicPr>
            <p:blipFill>
              <a:blip r:embed="rId7" cstate="print"/>
              <a:srcRect/>
              <a:stretch>
                <a:fillRect/>
              </a:stretch>
            </p:blipFill>
            <p:spPr bwMode="auto">
              <a:xfrm>
                <a:off x="51301" y="3593542"/>
                <a:ext cx="130588" cy="130588"/>
              </a:xfrm>
              <a:prstGeom prst="rect">
                <a:avLst/>
              </a:prstGeom>
              <a:noFill/>
            </p:spPr>
          </p:pic>
          <p:grpSp>
            <p:nvGrpSpPr>
              <p:cNvPr id="361" name="Group 360"/>
              <p:cNvGrpSpPr/>
              <p:nvPr/>
            </p:nvGrpSpPr>
            <p:grpSpPr>
              <a:xfrm>
                <a:off x="-101280" y="3681264"/>
                <a:ext cx="134916" cy="297821"/>
                <a:chOff x="-101280" y="3681264"/>
                <a:chExt cx="134916" cy="297821"/>
              </a:xfrm>
            </p:grpSpPr>
            <p:pic>
              <p:nvPicPr>
                <p:cNvPr id="386"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844169"/>
                  <a:ext cx="134916" cy="134916"/>
                </a:xfrm>
                <a:prstGeom prst="rect">
                  <a:avLst/>
                </a:prstGeom>
                <a:noFill/>
              </p:spPr>
            </p:pic>
            <p:pic>
              <p:nvPicPr>
                <p:cNvPr id="387"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811588"/>
                  <a:ext cx="134916" cy="134916"/>
                </a:xfrm>
                <a:prstGeom prst="rect">
                  <a:avLst/>
                </a:prstGeom>
                <a:noFill/>
              </p:spPr>
            </p:pic>
            <p:pic>
              <p:nvPicPr>
                <p:cNvPr id="388"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779007"/>
                  <a:ext cx="134916" cy="134916"/>
                </a:xfrm>
                <a:prstGeom prst="rect">
                  <a:avLst/>
                </a:prstGeom>
                <a:noFill/>
              </p:spPr>
            </p:pic>
            <p:pic>
              <p:nvPicPr>
                <p:cNvPr id="389"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746426"/>
                  <a:ext cx="134916" cy="134916"/>
                </a:xfrm>
                <a:prstGeom prst="rect">
                  <a:avLst/>
                </a:prstGeom>
                <a:noFill/>
              </p:spPr>
            </p:pic>
            <p:pic>
              <p:nvPicPr>
                <p:cNvPr id="390"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713845"/>
                  <a:ext cx="134916" cy="134916"/>
                </a:xfrm>
                <a:prstGeom prst="rect">
                  <a:avLst/>
                </a:prstGeom>
                <a:noFill/>
              </p:spPr>
            </p:pic>
            <p:pic>
              <p:nvPicPr>
                <p:cNvPr id="391"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681264"/>
                  <a:ext cx="134916" cy="134916"/>
                </a:xfrm>
                <a:prstGeom prst="rect">
                  <a:avLst/>
                </a:prstGeom>
                <a:noFill/>
              </p:spPr>
            </p:pic>
          </p:grpSp>
          <p:pic>
            <p:nvPicPr>
              <p:cNvPr id="362" name="Picture 26" descr="\\MV-FS\Projects\Cisco\References\Brand Assets\Kubrick Icons\Device Icons\Device_nexus2000_3033_default_256.png"/>
              <p:cNvPicPr>
                <a:picLocks noChangeAspect="1" noChangeArrowheads="1"/>
              </p:cNvPicPr>
              <p:nvPr/>
            </p:nvPicPr>
            <p:blipFill>
              <a:blip r:embed="rId7" cstate="print"/>
              <a:srcRect/>
              <a:stretch>
                <a:fillRect/>
              </a:stretch>
            </p:blipFill>
            <p:spPr bwMode="auto">
              <a:xfrm>
                <a:off x="203882" y="3622058"/>
                <a:ext cx="130588" cy="130588"/>
              </a:xfrm>
              <a:prstGeom prst="rect">
                <a:avLst/>
              </a:prstGeom>
              <a:noFill/>
            </p:spPr>
          </p:pic>
          <p:pic>
            <p:nvPicPr>
              <p:cNvPr id="363" name="Picture 26" descr="\\MV-FS\Projects\Cisco\References\Brand Assets\Kubrick Icons\Device Icons\Device_nexus2000_3033_default_256.png"/>
              <p:cNvPicPr>
                <a:picLocks noChangeAspect="1" noChangeArrowheads="1"/>
              </p:cNvPicPr>
              <p:nvPr/>
            </p:nvPicPr>
            <p:blipFill>
              <a:blip r:embed="rId7" cstate="print"/>
              <a:srcRect/>
              <a:stretch>
                <a:fillRect/>
              </a:stretch>
            </p:blipFill>
            <p:spPr bwMode="auto">
              <a:xfrm>
                <a:off x="203882" y="3593542"/>
                <a:ext cx="130588" cy="130588"/>
              </a:xfrm>
              <a:prstGeom prst="rect">
                <a:avLst/>
              </a:prstGeom>
              <a:noFill/>
            </p:spPr>
          </p:pic>
          <p:cxnSp>
            <p:nvCxnSpPr>
              <p:cNvPr id="364" name="Straight Connector 363"/>
              <p:cNvCxnSpPr/>
              <p:nvPr/>
            </p:nvCxnSpPr>
            <p:spPr>
              <a:xfrm flipH="1" flipV="1">
                <a:off x="-786" y="3401353"/>
                <a:ext cx="3173" cy="931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5" name="Straight Connector 364"/>
              <p:cNvCxnSpPr/>
              <p:nvPr/>
            </p:nvCxnSpPr>
            <p:spPr>
              <a:xfrm flipV="1">
                <a:off x="2387" y="3401353"/>
                <a:ext cx="235068" cy="9316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6" name="Straight Connector 365"/>
              <p:cNvCxnSpPr/>
              <p:nvPr/>
            </p:nvCxnSpPr>
            <p:spPr>
              <a:xfrm flipH="1" flipV="1">
                <a:off x="-786" y="3401353"/>
                <a:ext cx="238166" cy="92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7" name="Straight Connector 366"/>
              <p:cNvCxnSpPr/>
              <p:nvPr/>
            </p:nvCxnSpPr>
            <p:spPr>
              <a:xfrm flipV="1">
                <a:off x="237380" y="3401353"/>
                <a:ext cx="75" cy="92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368" name="Group 367"/>
              <p:cNvGrpSpPr/>
              <p:nvPr/>
            </p:nvGrpSpPr>
            <p:grpSpPr>
              <a:xfrm>
                <a:off x="51301" y="3681264"/>
                <a:ext cx="134916" cy="297821"/>
                <a:chOff x="-101280" y="3681264"/>
                <a:chExt cx="134916" cy="297821"/>
              </a:xfrm>
            </p:grpSpPr>
            <p:pic>
              <p:nvPicPr>
                <p:cNvPr id="380"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844169"/>
                  <a:ext cx="134916" cy="134916"/>
                </a:xfrm>
                <a:prstGeom prst="rect">
                  <a:avLst/>
                </a:prstGeom>
                <a:noFill/>
              </p:spPr>
            </p:pic>
            <p:pic>
              <p:nvPicPr>
                <p:cNvPr id="381"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811588"/>
                  <a:ext cx="134916" cy="134916"/>
                </a:xfrm>
                <a:prstGeom prst="rect">
                  <a:avLst/>
                </a:prstGeom>
                <a:noFill/>
              </p:spPr>
            </p:pic>
            <p:pic>
              <p:nvPicPr>
                <p:cNvPr id="382"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779007"/>
                  <a:ext cx="134916" cy="134916"/>
                </a:xfrm>
                <a:prstGeom prst="rect">
                  <a:avLst/>
                </a:prstGeom>
                <a:noFill/>
              </p:spPr>
            </p:pic>
            <p:pic>
              <p:nvPicPr>
                <p:cNvPr id="383"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746426"/>
                  <a:ext cx="134916" cy="134916"/>
                </a:xfrm>
                <a:prstGeom prst="rect">
                  <a:avLst/>
                </a:prstGeom>
                <a:noFill/>
              </p:spPr>
            </p:pic>
            <p:pic>
              <p:nvPicPr>
                <p:cNvPr id="384"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713845"/>
                  <a:ext cx="134916" cy="134916"/>
                </a:xfrm>
                <a:prstGeom prst="rect">
                  <a:avLst/>
                </a:prstGeom>
                <a:noFill/>
              </p:spPr>
            </p:pic>
            <p:pic>
              <p:nvPicPr>
                <p:cNvPr id="385"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681264"/>
                  <a:ext cx="134916" cy="134916"/>
                </a:xfrm>
                <a:prstGeom prst="rect">
                  <a:avLst/>
                </a:prstGeom>
                <a:noFill/>
              </p:spPr>
            </p:pic>
          </p:grpSp>
          <p:grpSp>
            <p:nvGrpSpPr>
              <p:cNvPr id="369" name="Group 368"/>
              <p:cNvGrpSpPr/>
              <p:nvPr/>
            </p:nvGrpSpPr>
            <p:grpSpPr>
              <a:xfrm>
                <a:off x="201718" y="3681264"/>
                <a:ext cx="134916" cy="297821"/>
                <a:chOff x="-101280" y="3681264"/>
                <a:chExt cx="134916" cy="297821"/>
              </a:xfrm>
            </p:grpSpPr>
            <p:pic>
              <p:nvPicPr>
                <p:cNvPr id="374"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844169"/>
                  <a:ext cx="134916" cy="134916"/>
                </a:xfrm>
                <a:prstGeom prst="rect">
                  <a:avLst/>
                </a:prstGeom>
                <a:noFill/>
              </p:spPr>
            </p:pic>
            <p:pic>
              <p:nvPicPr>
                <p:cNvPr id="375"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811588"/>
                  <a:ext cx="134916" cy="134916"/>
                </a:xfrm>
                <a:prstGeom prst="rect">
                  <a:avLst/>
                </a:prstGeom>
                <a:noFill/>
              </p:spPr>
            </p:pic>
            <p:pic>
              <p:nvPicPr>
                <p:cNvPr id="376"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779007"/>
                  <a:ext cx="134916" cy="134916"/>
                </a:xfrm>
                <a:prstGeom prst="rect">
                  <a:avLst/>
                </a:prstGeom>
                <a:noFill/>
              </p:spPr>
            </p:pic>
            <p:pic>
              <p:nvPicPr>
                <p:cNvPr id="377"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746426"/>
                  <a:ext cx="134916" cy="134916"/>
                </a:xfrm>
                <a:prstGeom prst="rect">
                  <a:avLst/>
                </a:prstGeom>
                <a:noFill/>
              </p:spPr>
            </p:pic>
            <p:pic>
              <p:nvPicPr>
                <p:cNvPr id="378"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713845"/>
                  <a:ext cx="134916" cy="134916"/>
                </a:xfrm>
                <a:prstGeom prst="rect">
                  <a:avLst/>
                </a:prstGeom>
                <a:noFill/>
              </p:spPr>
            </p:pic>
            <p:pic>
              <p:nvPicPr>
                <p:cNvPr id="379"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681264"/>
                  <a:ext cx="134916" cy="134916"/>
                </a:xfrm>
                <a:prstGeom prst="rect">
                  <a:avLst/>
                </a:prstGeom>
                <a:noFill/>
              </p:spPr>
            </p:pic>
          </p:grpSp>
          <p:pic>
            <p:nvPicPr>
              <p:cNvPr id="370" name="Picture 2" descr="C:\Users\ddhillon\Documents\Nexus 9000\Photos\Nexus 9000 photos\KN56369.pn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34504" r="37462"/>
              <a:stretch/>
            </p:blipFill>
            <p:spPr bwMode="auto">
              <a:xfrm>
                <a:off x="-84635" y="3191453"/>
                <a:ext cx="163184" cy="297843"/>
              </a:xfrm>
              <a:prstGeom prst="rect">
                <a:avLst/>
              </a:prstGeom>
              <a:noFill/>
              <a:extLst>
                <a:ext uri="{909E8E84-426E-40dd-AFC4-6F175D3DCCD1}">
                  <a14:hiddenFill xmlns:a14="http://schemas.microsoft.com/office/drawing/2010/main">
                    <a:solidFill>
                      <a:srgbClr val="FFFFFF"/>
                    </a:solidFill>
                  </a14:hiddenFill>
                </a:ext>
              </a:extLst>
            </p:spPr>
          </p:pic>
          <p:pic>
            <p:nvPicPr>
              <p:cNvPr id="371" name="Picture 2" descr="C:\Users\ddhillon\Documents\Nexus 9000\Photos\Nexus 9000 photos\KN56369.pn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34504" r="37462"/>
              <a:stretch/>
            </p:blipFill>
            <p:spPr bwMode="auto">
              <a:xfrm>
                <a:off x="155788" y="3191453"/>
                <a:ext cx="163184" cy="297843"/>
              </a:xfrm>
              <a:prstGeom prst="rect">
                <a:avLst/>
              </a:prstGeom>
              <a:noFill/>
              <a:extLst>
                <a:ext uri="{909E8E84-426E-40dd-AFC4-6F175D3DCCD1}">
                  <a14:hiddenFill xmlns:a14="http://schemas.microsoft.com/office/drawing/2010/main">
                    <a:solidFill>
                      <a:srgbClr val="FFFFFF"/>
                    </a:solidFill>
                  </a14:hiddenFill>
                </a:ext>
              </a:extLst>
            </p:spPr>
          </p:pic>
          <p:pic>
            <p:nvPicPr>
              <p:cNvPr id="372" name="Picture 371" descr="ToR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2884" y="3490400"/>
                <a:ext cx="228992" cy="62664"/>
              </a:xfrm>
              <a:prstGeom prst="rect">
                <a:avLst/>
              </a:prstGeom>
              <a:effectLst/>
            </p:spPr>
          </p:pic>
          <p:pic>
            <p:nvPicPr>
              <p:cNvPr id="373" name="Picture 372" descr="ToR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1107" y="3490400"/>
                <a:ext cx="228991" cy="62664"/>
              </a:xfrm>
              <a:prstGeom prst="rect">
                <a:avLst/>
              </a:prstGeom>
              <a:effectLst/>
            </p:spPr>
          </p:pic>
        </p:grpSp>
        <p:grpSp>
          <p:nvGrpSpPr>
            <p:cNvPr id="289" name="Group 288"/>
            <p:cNvGrpSpPr/>
            <p:nvPr/>
          </p:nvGrpSpPr>
          <p:grpSpPr>
            <a:xfrm>
              <a:off x="564818" y="3593542"/>
              <a:ext cx="442394" cy="385543"/>
              <a:chOff x="564818" y="3593542"/>
              <a:chExt cx="442394" cy="385543"/>
            </a:xfrm>
          </p:grpSpPr>
          <p:pic>
            <p:nvPicPr>
              <p:cNvPr id="329" name="Picture 26" descr="\\MV-FS\Projects\Cisco\References\Brand Assets\Kubrick Icons\Device Icons\Device_nexus2000_3033_default_256.png"/>
              <p:cNvPicPr>
                <a:picLocks noChangeAspect="1" noChangeArrowheads="1"/>
              </p:cNvPicPr>
              <p:nvPr/>
            </p:nvPicPr>
            <p:blipFill>
              <a:blip r:embed="rId7" cstate="print"/>
              <a:srcRect/>
              <a:stretch>
                <a:fillRect/>
              </a:stretch>
            </p:blipFill>
            <p:spPr bwMode="auto">
              <a:xfrm>
                <a:off x="564818" y="3622058"/>
                <a:ext cx="130588" cy="130588"/>
              </a:xfrm>
              <a:prstGeom prst="rect">
                <a:avLst/>
              </a:prstGeom>
              <a:noFill/>
            </p:spPr>
          </p:pic>
          <p:pic>
            <p:nvPicPr>
              <p:cNvPr id="330" name="Picture 26" descr="\\MV-FS\Projects\Cisco\References\Brand Assets\Kubrick Icons\Device Icons\Device_nexus2000_3033_default_256.png"/>
              <p:cNvPicPr>
                <a:picLocks noChangeAspect="1" noChangeArrowheads="1"/>
              </p:cNvPicPr>
              <p:nvPr/>
            </p:nvPicPr>
            <p:blipFill>
              <a:blip r:embed="rId7" cstate="print"/>
              <a:srcRect/>
              <a:stretch>
                <a:fillRect/>
              </a:stretch>
            </p:blipFill>
            <p:spPr bwMode="auto">
              <a:xfrm>
                <a:off x="564818" y="3593542"/>
                <a:ext cx="130588" cy="130588"/>
              </a:xfrm>
              <a:prstGeom prst="rect">
                <a:avLst/>
              </a:prstGeom>
              <a:noFill/>
            </p:spPr>
          </p:pic>
          <p:pic>
            <p:nvPicPr>
              <p:cNvPr id="331" name="Picture 26" descr="\\MV-FS\Projects\Cisco\References\Brand Assets\Kubrick Icons\Device Icons\Device_nexus2000_3033_default_256.png"/>
              <p:cNvPicPr>
                <a:picLocks noChangeAspect="1" noChangeArrowheads="1"/>
              </p:cNvPicPr>
              <p:nvPr/>
            </p:nvPicPr>
            <p:blipFill>
              <a:blip r:embed="rId7" cstate="print"/>
              <a:srcRect/>
              <a:stretch>
                <a:fillRect/>
              </a:stretch>
            </p:blipFill>
            <p:spPr bwMode="auto">
              <a:xfrm>
                <a:off x="721879" y="3622058"/>
                <a:ext cx="130588" cy="130588"/>
              </a:xfrm>
              <a:prstGeom prst="rect">
                <a:avLst/>
              </a:prstGeom>
              <a:noFill/>
            </p:spPr>
          </p:pic>
          <p:pic>
            <p:nvPicPr>
              <p:cNvPr id="332" name="Picture 26" descr="\\MV-FS\Projects\Cisco\References\Brand Assets\Kubrick Icons\Device Icons\Device_nexus2000_3033_default_256.png"/>
              <p:cNvPicPr>
                <a:picLocks noChangeAspect="1" noChangeArrowheads="1"/>
              </p:cNvPicPr>
              <p:nvPr/>
            </p:nvPicPr>
            <p:blipFill>
              <a:blip r:embed="rId7" cstate="print"/>
              <a:srcRect/>
              <a:stretch>
                <a:fillRect/>
              </a:stretch>
            </p:blipFill>
            <p:spPr bwMode="auto">
              <a:xfrm>
                <a:off x="721879" y="3593542"/>
                <a:ext cx="130588" cy="130588"/>
              </a:xfrm>
              <a:prstGeom prst="rect">
                <a:avLst/>
              </a:prstGeom>
              <a:noFill/>
            </p:spPr>
          </p:pic>
          <p:grpSp>
            <p:nvGrpSpPr>
              <p:cNvPr id="333" name="Group 332"/>
              <p:cNvGrpSpPr/>
              <p:nvPr/>
            </p:nvGrpSpPr>
            <p:grpSpPr>
              <a:xfrm>
                <a:off x="569298" y="3681264"/>
                <a:ext cx="134916" cy="297821"/>
                <a:chOff x="-101280" y="3681264"/>
                <a:chExt cx="134916" cy="297821"/>
              </a:xfrm>
            </p:grpSpPr>
            <p:pic>
              <p:nvPicPr>
                <p:cNvPr id="350"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844169"/>
                  <a:ext cx="134916" cy="134916"/>
                </a:xfrm>
                <a:prstGeom prst="rect">
                  <a:avLst/>
                </a:prstGeom>
                <a:noFill/>
              </p:spPr>
            </p:pic>
            <p:pic>
              <p:nvPicPr>
                <p:cNvPr id="351"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811588"/>
                  <a:ext cx="134916" cy="134916"/>
                </a:xfrm>
                <a:prstGeom prst="rect">
                  <a:avLst/>
                </a:prstGeom>
                <a:noFill/>
              </p:spPr>
            </p:pic>
            <p:pic>
              <p:nvPicPr>
                <p:cNvPr id="352"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779007"/>
                  <a:ext cx="134916" cy="134916"/>
                </a:xfrm>
                <a:prstGeom prst="rect">
                  <a:avLst/>
                </a:prstGeom>
                <a:noFill/>
              </p:spPr>
            </p:pic>
            <p:pic>
              <p:nvPicPr>
                <p:cNvPr id="353"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746426"/>
                  <a:ext cx="134916" cy="134916"/>
                </a:xfrm>
                <a:prstGeom prst="rect">
                  <a:avLst/>
                </a:prstGeom>
                <a:noFill/>
              </p:spPr>
            </p:pic>
            <p:pic>
              <p:nvPicPr>
                <p:cNvPr id="354"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713845"/>
                  <a:ext cx="134916" cy="134916"/>
                </a:xfrm>
                <a:prstGeom prst="rect">
                  <a:avLst/>
                </a:prstGeom>
                <a:noFill/>
              </p:spPr>
            </p:pic>
            <p:pic>
              <p:nvPicPr>
                <p:cNvPr id="355"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681264"/>
                  <a:ext cx="134916" cy="134916"/>
                </a:xfrm>
                <a:prstGeom prst="rect">
                  <a:avLst/>
                </a:prstGeom>
                <a:noFill/>
              </p:spPr>
            </p:pic>
          </p:grpSp>
          <p:pic>
            <p:nvPicPr>
              <p:cNvPr id="334" name="Picture 26" descr="\\MV-FS\Projects\Cisco\References\Brand Assets\Kubrick Icons\Device Icons\Device_nexus2000_3033_default_256.png"/>
              <p:cNvPicPr>
                <a:picLocks noChangeAspect="1" noChangeArrowheads="1"/>
              </p:cNvPicPr>
              <p:nvPr/>
            </p:nvPicPr>
            <p:blipFill>
              <a:blip r:embed="rId7" cstate="print"/>
              <a:srcRect/>
              <a:stretch>
                <a:fillRect/>
              </a:stretch>
            </p:blipFill>
            <p:spPr bwMode="auto">
              <a:xfrm>
                <a:off x="874460" y="3622058"/>
                <a:ext cx="130588" cy="130588"/>
              </a:xfrm>
              <a:prstGeom prst="rect">
                <a:avLst/>
              </a:prstGeom>
              <a:noFill/>
            </p:spPr>
          </p:pic>
          <p:pic>
            <p:nvPicPr>
              <p:cNvPr id="335" name="Picture 26" descr="\\MV-FS\Projects\Cisco\References\Brand Assets\Kubrick Icons\Device Icons\Device_nexus2000_3033_default_256.png"/>
              <p:cNvPicPr>
                <a:picLocks noChangeAspect="1" noChangeArrowheads="1"/>
              </p:cNvPicPr>
              <p:nvPr/>
            </p:nvPicPr>
            <p:blipFill>
              <a:blip r:embed="rId7" cstate="print"/>
              <a:srcRect/>
              <a:stretch>
                <a:fillRect/>
              </a:stretch>
            </p:blipFill>
            <p:spPr bwMode="auto">
              <a:xfrm>
                <a:off x="874460" y="3593542"/>
                <a:ext cx="130588" cy="130588"/>
              </a:xfrm>
              <a:prstGeom prst="rect">
                <a:avLst/>
              </a:prstGeom>
              <a:noFill/>
            </p:spPr>
          </p:pic>
          <p:grpSp>
            <p:nvGrpSpPr>
              <p:cNvPr id="336" name="Group 335"/>
              <p:cNvGrpSpPr/>
              <p:nvPr/>
            </p:nvGrpSpPr>
            <p:grpSpPr>
              <a:xfrm>
                <a:off x="721879" y="3681264"/>
                <a:ext cx="134916" cy="297821"/>
                <a:chOff x="-101280" y="3681264"/>
                <a:chExt cx="134916" cy="297821"/>
              </a:xfrm>
            </p:grpSpPr>
            <p:pic>
              <p:nvPicPr>
                <p:cNvPr id="344"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844169"/>
                  <a:ext cx="134916" cy="134916"/>
                </a:xfrm>
                <a:prstGeom prst="rect">
                  <a:avLst/>
                </a:prstGeom>
                <a:noFill/>
              </p:spPr>
            </p:pic>
            <p:pic>
              <p:nvPicPr>
                <p:cNvPr id="345"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811588"/>
                  <a:ext cx="134916" cy="134916"/>
                </a:xfrm>
                <a:prstGeom prst="rect">
                  <a:avLst/>
                </a:prstGeom>
                <a:noFill/>
              </p:spPr>
            </p:pic>
            <p:pic>
              <p:nvPicPr>
                <p:cNvPr id="346"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779007"/>
                  <a:ext cx="134916" cy="134916"/>
                </a:xfrm>
                <a:prstGeom prst="rect">
                  <a:avLst/>
                </a:prstGeom>
                <a:noFill/>
              </p:spPr>
            </p:pic>
            <p:pic>
              <p:nvPicPr>
                <p:cNvPr id="347"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746426"/>
                  <a:ext cx="134916" cy="134916"/>
                </a:xfrm>
                <a:prstGeom prst="rect">
                  <a:avLst/>
                </a:prstGeom>
                <a:noFill/>
              </p:spPr>
            </p:pic>
            <p:pic>
              <p:nvPicPr>
                <p:cNvPr id="348"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713845"/>
                  <a:ext cx="134916" cy="134916"/>
                </a:xfrm>
                <a:prstGeom prst="rect">
                  <a:avLst/>
                </a:prstGeom>
                <a:noFill/>
              </p:spPr>
            </p:pic>
            <p:pic>
              <p:nvPicPr>
                <p:cNvPr id="349"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681264"/>
                  <a:ext cx="134916" cy="134916"/>
                </a:xfrm>
                <a:prstGeom prst="rect">
                  <a:avLst/>
                </a:prstGeom>
                <a:noFill/>
              </p:spPr>
            </p:pic>
          </p:grpSp>
          <p:grpSp>
            <p:nvGrpSpPr>
              <p:cNvPr id="337" name="Group 336"/>
              <p:cNvGrpSpPr/>
              <p:nvPr/>
            </p:nvGrpSpPr>
            <p:grpSpPr>
              <a:xfrm>
                <a:off x="872296" y="3681264"/>
                <a:ext cx="134916" cy="297821"/>
                <a:chOff x="-101280" y="3681264"/>
                <a:chExt cx="134916" cy="297821"/>
              </a:xfrm>
            </p:grpSpPr>
            <p:pic>
              <p:nvPicPr>
                <p:cNvPr id="338"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844169"/>
                  <a:ext cx="134916" cy="134916"/>
                </a:xfrm>
                <a:prstGeom prst="rect">
                  <a:avLst/>
                </a:prstGeom>
                <a:noFill/>
              </p:spPr>
            </p:pic>
            <p:pic>
              <p:nvPicPr>
                <p:cNvPr id="339"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811588"/>
                  <a:ext cx="134916" cy="134916"/>
                </a:xfrm>
                <a:prstGeom prst="rect">
                  <a:avLst/>
                </a:prstGeom>
                <a:noFill/>
              </p:spPr>
            </p:pic>
            <p:pic>
              <p:nvPicPr>
                <p:cNvPr id="340"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779007"/>
                  <a:ext cx="134916" cy="134916"/>
                </a:xfrm>
                <a:prstGeom prst="rect">
                  <a:avLst/>
                </a:prstGeom>
                <a:noFill/>
              </p:spPr>
            </p:pic>
            <p:pic>
              <p:nvPicPr>
                <p:cNvPr id="341"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746426"/>
                  <a:ext cx="134916" cy="134916"/>
                </a:xfrm>
                <a:prstGeom prst="rect">
                  <a:avLst/>
                </a:prstGeom>
                <a:noFill/>
              </p:spPr>
            </p:pic>
            <p:pic>
              <p:nvPicPr>
                <p:cNvPr id="342"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713845"/>
                  <a:ext cx="134916" cy="134916"/>
                </a:xfrm>
                <a:prstGeom prst="rect">
                  <a:avLst/>
                </a:prstGeom>
                <a:noFill/>
              </p:spPr>
            </p:pic>
            <p:pic>
              <p:nvPicPr>
                <p:cNvPr id="343"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681264"/>
                  <a:ext cx="134916" cy="134916"/>
                </a:xfrm>
                <a:prstGeom prst="rect">
                  <a:avLst/>
                </a:prstGeom>
                <a:noFill/>
              </p:spPr>
            </p:pic>
          </p:grpSp>
        </p:grpSp>
        <p:grpSp>
          <p:nvGrpSpPr>
            <p:cNvPr id="290" name="Group 289"/>
            <p:cNvGrpSpPr/>
            <p:nvPr/>
          </p:nvGrpSpPr>
          <p:grpSpPr>
            <a:xfrm>
              <a:off x="1459229" y="3153123"/>
              <a:ext cx="639400" cy="896575"/>
              <a:chOff x="-186304" y="3153123"/>
              <a:chExt cx="639400" cy="896575"/>
            </a:xfrm>
          </p:grpSpPr>
          <p:sp>
            <p:nvSpPr>
              <p:cNvPr id="293" name="Rounded Rectangle 292"/>
              <p:cNvSpPr/>
              <p:nvPr/>
            </p:nvSpPr>
            <p:spPr>
              <a:xfrm>
                <a:off x="-186304" y="3153123"/>
                <a:ext cx="639400" cy="896575"/>
              </a:xfrm>
              <a:prstGeom prst="roundRect">
                <a:avLst/>
              </a:prstGeom>
              <a:ln w="15875">
                <a:solidFill>
                  <a:schemeClr val="bg1">
                    <a:lumMod val="50000"/>
                  </a:schemeClr>
                </a:solidFill>
                <a:prstDash val="sysDot"/>
                <a:head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dirty="0">
                  <a:solidFill>
                    <a:srgbClr val="FFFFFF"/>
                  </a:solidFill>
                  <a:latin typeface="Arial"/>
                  <a:cs typeface="Arial"/>
                </a:endParaRPr>
              </a:p>
            </p:txBody>
          </p:sp>
          <p:pic>
            <p:nvPicPr>
              <p:cNvPr id="294" name="Picture 26" descr="\\MV-FS\Projects\Cisco\References\Brand Assets\Kubrick Icons\Device Icons\Device_nexus2000_3033_default_256.png"/>
              <p:cNvPicPr>
                <a:picLocks noChangeAspect="1" noChangeArrowheads="1"/>
              </p:cNvPicPr>
              <p:nvPr/>
            </p:nvPicPr>
            <p:blipFill>
              <a:blip r:embed="rId7" cstate="print"/>
              <a:srcRect/>
              <a:stretch>
                <a:fillRect/>
              </a:stretch>
            </p:blipFill>
            <p:spPr bwMode="auto">
              <a:xfrm>
                <a:off x="-105760" y="3622058"/>
                <a:ext cx="130588" cy="130588"/>
              </a:xfrm>
              <a:prstGeom prst="rect">
                <a:avLst/>
              </a:prstGeom>
              <a:noFill/>
            </p:spPr>
          </p:pic>
          <p:pic>
            <p:nvPicPr>
              <p:cNvPr id="295" name="Picture 26" descr="\\MV-FS\Projects\Cisco\References\Brand Assets\Kubrick Icons\Device Icons\Device_nexus2000_3033_default_256.png"/>
              <p:cNvPicPr>
                <a:picLocks noChangeAspect="1" noChangeArrowheads="1"/>
              </p:cNvPicPr>
              <p:nvPr/>
            </p:nvPicPr>
            <p:blipFill>
              <a:blip r:embed="rId7" cstate="print"/>
              <a:srcRect/>
              <a:stretch>
                <a:fillRect/>
              </a:stretch>
            </p:blipFill>
            <p:spPr bwMode="auto">
              <a:xfrm>
                <a:off x="-105760" y="3593542"/>
                <a:ext cx="130588" cy="130588"/>
              </a:xfrm>
              <a:prstGeom prst="rect">
                <a:avLst/>
              </a:prstGeom>
              <a:noFill/>
            </p:spPr>
          </p:pic>
          <p:pic>
            <p:nvPicPr>
              <p:cNvPr id="296" name="Picture 26" descr="\\MV-FS\Projects\Cisco\References\Brand Assets\Kubrick Icons\Device Icons\Device_nexus2000_3033_default_256.png"/>
              <p:cNvPicPr>
                <a:picLocks noChangeAspect="1" noChangeArrowheads="1"/>
              </p:cNvPicPr>
              <p:nvPr/>
            </p:nvPicPr>
            <p:blipFill>
              <a:blip r:embed="rId7" cstate="print"/>
              <a:srcRect/>
              <a:stretch>
                <a:fillRect/>
              </a:stretch>
            </p:blipFill>
            <p:spPr bwMode="auto">
              <a:xfrm>
                <a:off x="51301" y="3622058"/>
                <a:ext cx="130588" cy="130588"/>
              </a:xfrm>
              <a:prstGeom prst="rect">
                <a:avLst/>
              </a:prstGeom>
              <a:noFill/>
            </p:spPr>
          </p:pic>
          <p:pic>
            <p:nvPicPr>
              <p:cNvPr id="297" name="Picture 26" descr="\\MV-FS\Projects\Cisco\References\Brand Assets\Kubrick Icons\Device Icons\Device_nexus2000_3033_default_256.png"/>
              <p:cNvPicPr>
                <a:picLocks noChangeAspect="1" noChangeArrowheads="1"/>
              </p:cNvPicPr>
              <p:nvPr/>
            </p:nvPicPr>
            <p:blipFill>
              <a:blip r:embed="rId7" cstate="print"/>
              <a:srcRect/>
              <a:stretch>
                <a:fillRect/>
              </a:stretch>
            </p:blipFill>
            <p:spPr bwMode="auto">
              <a:xfrm>
                <a:off x="51301" y="3593542"/>
                <a:ext cx="130588" cy="130588"/>
              </a:xfrm>
              <a:prstGeom prst="rect">
                <a:avLst/>
              </a:prstGeom>
              <a:noFill/>
            </p:spPr>
          </p:pic>
          <p:grpSp>
            <p:nvGrpSpPr>
              <p:cNvPr id="298" name="Group 297"/>
              <p:cNvGrpSpPr/>
              <p:nvPr/>
            </p:nvGrpSpPr>
            <p:grpSpPr>
              <a:xfrm>
                <a:off x="-101280" y="3681264"/>
                <a:ext cx="134916" cy="297821"/>
                <a:chOff x="-101280" y="3681264"/>
                <a:chExt cx="134916" cy="297821"/>
              </a:xfrm>
            </p:grpSpPr>
            <p:pic>
              <p:nvPicPr>
                <p:cNvPr id="323"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844169"/>
                  <a:ext cx="134916" cy="134916"/>
                </a:xfrm>
                <a:prstGeom prst="rect">
                  <a:avLst/>
                </a:prstGeom>
                <a:noFill/>
              </p:spPr>
            </p:pic>
            <p:pic>
              <p:nvPicPr>
                <p:cNvPr id="324"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811588"/>
                  <a:ext cx="134916" cy="134916"/>
                </a:xfrm>
                <a:prstGeom prst="rect">
                  <a:avLst/>
                </a:prstGeom>
                <a:noFill/>
              </p:spPr>
            </p:pic>
            <p:pic>
              <p:nvPicPr>
                <p:cNvPr id="325"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779007"/>
                  <a:ext cx="134916" cy="134916"/>
                </a:xfrm>
                <a:prstGeom prst="rect">
                  <a:avLst/>
                </a:prstGeom>
                <a:noFill/>
              </p:spPr>
            </p:pic>
            <p:pic>
              <p:nvPicPr>
                <p:cNvPr id="326"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746426"/>
                  <a:ext cx="134916" cy="134916"/>
                </a:xfrm>
                <a:prstGeom prst="rect">
                  <a:avLst/>
                </a:prstGeom>
                <a:noFill/>
              </p:spPr>
            </p:pic>
            <p:pic>
              <p:nvPicPr>
                <p:cNvPr id="327"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713845"/>
                  <a:ext cx="134916" cy="134916"/>
                </a:xfrm>
                <a:prstGeom prst="rect">
                  <a:avLst/>
                </a:prstGeom>
                <a:noFill/>
              </p:spPr>
            </p:pic>
            <p:pic>
              <p:nvPicPr>
                <p:cNvPr id="328"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681264"/>
                  <a:ext cx="134916" cy="134916"/>
                </a:xfrm>
                <a:prstGeom prst="rect">
                  <a:avLst/>
                </a:prstGeom>
                <a:noFill/>
              </p:spPr>
            </p:pic>
          </p:grpSp>
          <p:pic>
            <p:nvPicPr>
              <p:cNvPr id="299" name="Picture 26" descr="\\MV-FS\Projects\Cisco\References\Brand Assets\Kubrick Icons\Device Icons\Device_nexus2000_3033_default_256.png"/>
              <p:cNvPicPr>
                <a:picLocks noChangeAspect="1" noChangeArrowheads="1"/>
              </p:cNvPicPr>
              <p:nvPr/>
            </p:nvPicPr>
            <p:blipFill>
              <a:blip r:embed="rId7" cstate="print"/>
              <a:srcRect/>
              <a:stretch>
                <a:fillRect/>
              </a:stretch>
            </p:blipFill>
            <p:spPr bwMode="auto">
              <a:xfrm>
                <a:off x="203882" y="3622058"/>
                <a:ext cx="130588" cy="130588"/>
              </a:xfrm>
              <a:prstGeom prst="rect">
                <a:avLst/>
              </a:prstGeom>
              <a:noFill/>
            </p:spPr>
          </p:pic>
          <p:pic>
            <p:nvPicPr>
              <p:cNvPr id="300" name="Picture 26" descr="\\MV-FS\Projects\Cisco\References\Brand Assets\Kubrick Icons\Device Icons\Device_nexus2000_3033_default_256.png"/>
              <p:cNvPicPr>
                <a:picLocks noChangeAspect="1" noChangeArrowheads="1"/>
              </p:cNvPicPr>
              <p:nvPr/>
            </p:nvPicPr>
            <p:blipFill>
              <a:blip r:embed="rId7" cstate="print"/>
              <a:srcRect/>
              <a:stretch>
                <a:fillRect/>
              </a:stretch>
            </p:blipFill>
            <p:spPr bwMode="auto">
              <a:xfrm>
                <a:off x="203882" y="3593542"/>
                <a:ext cx="130588" cy="130588"/>
              </a:xfrm>
              <a:prstGeom prst="rect">
                <a:avLst/>
              </a:prstGeom>
              <a:noFill/>
            </p:spPr>
          </p:pic>
          <p:cxnSp>
            <p:nvCxnSpPr>
              <p:cNvPr id="301" name="Straight Connector 300"/>
              <p:cNvCxnSpPr/>
              <p:nvPr/>
            </p:nvCxnSpPr>
            <p:spPr>
              <a:xfrm flipH="1" flipV="1">
                <a:off x="-786" y="3401353"/>
                <a:ext cx="3173" cy="931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2" name="Straight Connector 301"/>
              <p:cNvCxnSpPr/>
              <p:nvPr/>
            </p:nvCxnSpPr>
            <p:spPr>
              <a:xfrm flipV="1">
                <a:off x="2387" y="3401353"/>
                <a:ext cx="235068" cy="9316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3" name="Straight Connector 302"/>
              <p:cNvCxnSpPr/>
              <p:nvPr/>
            </p:nvCxnSpPr>
            <p:spPr>
              <a:xfrm flipH="1" flipV="1">
                <a:off x="-786" y="3401353"/>
                <a:ext cx="238166" cy="92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4" name="Straight Connector 303"/>
              <p:cNvCxnSpPr/>
              <p:nvPr/>
            </p:nvCxnSpPr>
            <p:spPr>
              <a:xfrm flipV="1">
                <a:off x="237380" y="3401353"/>
                <a:ext cx="75" cy="92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305" name="Group 304"/>
              <p:cNvGrpSpPr/>
              <p:nvPr/>
            </p:nvGrpSpPr>
            <p:grpSpPr>
              <a:xfrm>
                <a:off x="51301" y="3681264"/>
                <a:ext cx="134916" cy="297821"/>
                <a:chOff x="-101280" y="3681264"/>
                <a:chExt cx="134916" cy="297821"/>
              </a:xfrm>
            </p:grpSpPr>
            <p:pic>
              <p:nvPicPr>
                <p:cNvPr id="317"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844169"/>
                  <a:ext cx="134916" cy="134916"/>
                </a:xfrm>
                <a:prstGeom prst="rect">
                  <a:avLst/>
                </a:prstGeom>
                <a:noFill/>
              </p:spPr>
            </p:pic>
            <p:pic>
              <p:nvPicPr>
                <p:cNvPr id="318"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811588"/>
                  <a:ext cx="134916" cy="134916"/>
                </a:xfrm>
                <a:prstGeom prst="rect">
                  <a:avLst/>
                </a:prstGeom>
                <a:noFill/>
              </p:spPr>
            </p:pic>
            <p:pic>
              <p:nvPicPr>
                <p:cNvPr id="319"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779007"/>
                  <a:ext cx="134916" cy="134916"/>
                </a:xfrm>
                <a:prstGeom prst="rect">
                  <a:avLst/>
                </a:prstGeom>
                <a:noFill/>
              </p:spPr>
            </p:pic>
            <p:pic>
              <p:nvPicPr>
                <p:cNvPr id="320"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746426"/>
                  <a:ext cx="134916" cy="134916"/>
                </a:xfrm>
                <a:prstGeom prst="rect">
                  <a:avLst/>
                </a:prstGeom>
                <a:noFill/>
              </p:spPr>
            </p:pic>
            <p:pic>
              <p:nvPicPr>
                <p:cNvPr id="321"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713845"/>
                  <a:ext cx="134916" cy="134916"/>
                </a:xfrm>
                <a:prstGeom prst="rect">
                  <a:avLst/>
                </a:prstGeom>
                <a:noFill/>
              </p:spPr>
            </p:pic>
            <p:pic>
              <p:nvPicPr>
                <p:cNvPr id="322"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681264"/>
                  <a:ext cx="134916" cy="134916"/>
                </a:xfrm>
                <a:prstGeom prst="rect">
                  <a:avLst/>
                </a:prstGeom>
                <a:noFill/>
              </p:spPr>
            </p:pic>
          </p:grpSp>
          <p:grpSp>
            <p:nvGrpSpPr>
              <p:cNvPr id="306" name="Group 305"/>
              <p:cNvGrpSpPr/>
              <p:nvPr/>
            </p:nvGrpSpPr>
            <p:grpSpPr>
              <a:xfrm>
                <a:off x="201718" y="3681264"/>
                <a:ext cx="134916" cy="297821"/>
                <a:chOff x="-101280" y="3681264"/>
                <a:chExt cx="134916" cy="297821"/>
              </a:xfrm>
            </p:grpSpPr>
            <p:pic>
              <p:nvPicPr>
                <p:cNvPr id="311"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844169"/>
                  <a:ext cx="134916" cy="134916"/>
                </a:xfrm>
                <a:prstGeom prst="rect">
                  <a:avLst/>
                </a:prstGeom>
                <a:noFill/>
              </p:spPr>
            </p:pic>
            <p:pic>
              <p:nvPicPr>
                <p:cNvPr id="312"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811588"/>
                  <a:ext cx="134916" cy="134916"/>
                </a:xfrm>
                <a:prstGeom prst="rect">
                  <a:avLst/>
                </a:prstGeom>
                <a:noFill/>
              </p:spPr>
            </p:pic>
            <p:pic>
              <p:nvPicPr>
                <p:cNvPr id="313"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779007"/>
                  <a:ext cx="134916" cy="134916"/>
                </a:xfrm>
                <a:prstGeom prst="rect">
                  <a:avLst/>
                </a:prstGeom>
                <a:noFill/>
              </p:spPr>
            </p:pic>
            <p:pic>
              <p:nvPicPr>
                <p:cNvPr id="314"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746426"/>
                  <a:ext cx="134916" cy="134916"/>
                </a:xfrm>
                <a:prstGeom prst="rect">
                  <a:avLst/>
                </a:prstGeom>
                <a:noFill/>
              </p:spPr>
            </p:pic>
            <p:pic>
              <p:nvPicPr>
                <p:cNvPr id="315"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713845"/>
                  <a:ext cx="134916" cy="134916"/>
                </a:xfrm>
                <a:prstGeom prst="rect">
                  <a:avLst/>
                </a:prstGeom>
                <a:noFill/>
              </p:spPr>
            </p:pic>
            <p:pic>
              <p:nvPicPr>
                <p:cNvPr id="316" name="Picture 15" descr="\\MV-FS\Projects\Cisco\References\Brand Assets\Kubrick Icons\Device Icons\Device_cluster_controller_3072_default_256.png"/>
                <p:cNvPicPr>
                  <a:picLocks noChangeAspect="1" noChangeArrowheads="1"/>
                </p:cNvPicPr>
                <p:nvPr/>
              </p:nvPicPr>
              <p:blipFill>
                <a:blip r:embed="rId8" cstate="print"/>
                <a:srcRect/>
                <a:stretch>
                  <a:fillRect/>
                </a:stretch>
              </p:blipFill>
              <p:spPr bwMode="auto">
                <a:xfrm>
                  <a:off x="-101280" y="3681264"/>
                  <a:ext cx="134916" cy="134916"/>
                </a:xfrm>
                <a:prstGeom prst="rect">
                  <a:avLst/>
                </a:prstGeom>
                <a:noFill/>
              </p:spPr>
            </p:pic>
          </p:grpSp>
          <p:pic>
            <p:nvPicPr>
              <p:cNvPr id="307" name="Picture 2" descr="C:\Users\ddhillon\Documents\Nexus 9000\Photos\Nexus 9000 photos\KN56369.pn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34504" r="37462"/>
              <a:stretch/>
            </p:blipFill>
            <p:spPr bwMode="auto">
              <a:xfrm>
                <a:off x="-84635" y="3191453"/>
                <a:ext cx="163184" cy="297843"/>
              </a:xfrm>
              <a:prstGeom prst="rect">
                <a:avLst/>
              </a:prstGeom>
              <a:noFill/>
              <a:extLst>
                <a:ext uri="{909E8E84-426E-40dd-AFC4-6F175D3DCCD1}">
                  <a14:hiddenFill xmlns:a14="http://schemas.microsoft.com/office/drawing/2010/main">
                    <a:solidFill>
                      <a:srgbClr val="FFFFFF"/>
                    </a:solidFill>
                  </a14:hiddenFill>
                </a:ext>
              </a:extLst>
            </p:spPr>
          </p:pic>
          <p:pic>
            <p:nvPicPr>
              <p:cNvPr id="308" name="Picture 2" descr="C:\Users\ddhillon\Documents\Nexus 9000\Photos\Nexus 9000 photos\KN56369.pn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34504" r="37462"/>
              <a:stretch/>
            </p:blipFill>
            <p:spPr bwMode="auto">
              <a:xfrm>
                <a:off x="155788" y="3191453"/>
                <a:ext cx="163184" cy="297843"/>
              </a:xfrm>
              <a:prstGeom prst="rect">
                <a:avLst/>
              </a:prstGeom>
              <a:noFill/>
              <a:extLst>
                <a:ext uri="{909E8E84-426E-40dd-AFC4-6F175D3DCCD1}">
                  <a14:hiddenFill xmlns:a14="http://schemas.microsoft.com/office/drawing/2010/main">
                    <a:solidFill>
                      <a:srgbClr val="FFFFFF"/>
                    </a:solidFill>
                  </a14:hiddenFill>
                </a:ext>
              </a:extLst>
            </p:spPr>
          </p:pic>
          <p:pic>
            <p:nvPicPr>
              <p:cNvPr id="309" name="Picture 308" descr="ToR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2884" y="3490400"/>
                <a:ext cx="228992" cy="62664"/>
              </a:xfrm>
              <a:prstGeom prst="rect">
                <a:avLst/>
              </a:prstGeom>
              <a:effectLst/>
            </p:spPr>
          </p:pic>
          <p:pic>
            <p:nvPicPr>
              <p:cNvPr id="310" name="Picture 309" descr="ToR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1107" y="3490400"/>
                <a:ext cx="228991" cy="62664"/>
              </a:xfrm>
              <a:prstGeom prst="rect">
                <a:avLst/>
              </a:prstGeom>
              <a:effectLst/>
            </p:spPr>
          </p:pic>
        </p:grpSp>
        <p:pic>
          <p:nvPicPr>
            <p:cNvPr id="291" name="Picture 2" descr="C:\Users\ddhillon\Documents\Nexus 9000\Photos\Nexus 9000 photos\KN56369.pn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34504" r="37462"/>
            <a:stretch/>
          </p:blipFill>
          <p:spPr bwMode="auto">
            <a:xfrm>
              <a:off x="595744" y="2494340"/>
              <a:ext cx="225624" cy="411810"/>
            </a:xfrm>
            <a:prstGeom prst="rect">
              <a:avLst/>
            </a:prstGeom>
            <a:noFill/>
            <a:extLst>
              <a:ext uri="{909E8E84-426E-40dd-AFC4-6F175D3DCCD1}">
                <a14:hiddenFill xmlns:a14="http://schemas.microsoft.com/office/drawing/2010/main">
                  <a:solidFill>
                    <a:srgbClr val="FFFFFF"/>
                  </a:solidFill>
                </a14:hiddenFill>
              </a:ext>
            </a:extLst>
          </p:spPr>
        </p:pic>
        <p:pic>
          <p:nvPicPr>
            <p:cNvPr id="292" name="Picture 2" descr="C:\Users\ddhillon\Documents\Nexus 9000\Photos\Nexus 9000 photos\KN56369.pn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34504" r="37462"/>
            <a:stretch/>
          </p:blipFill>
          <p:spPr bwMode="auto">
            <a:xfrm>
              <a:off x="1041127" y="2494340"/>
              <a:ext cx="225624" cy="41181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2814983" y="2183231"/>
            <a:ext cx="1699516" cy="2448044"/>
            <a:chOff x="2814983" y="2386013"/>
            <a:chExt cx="1699516" cy="2448044"/>
          </a:xfrm>
        </p:grpSpPr>
        <p:sp>
          <p:nvSpPr>
            <p:cNvPr id="439" name="Arc 438"/>
            <p:cNvSpPr/>
            <p:nvPr/>
          </p:nvSpPr>
          <p:spPr>
            <a:xfrm rot="18900000">
              <a:off x="2814983" y="3492845"/>
              <a:ext cx="810768" cy="1079133"/>
            </a:xfrm>
            <a:prstGeom prst="arc">
              <a:avLst>
                <a:gd name="adj1" fmla="val 16200000"/>
                <a:gd name="adj2" fmla="val 20804622"/>
              </a:avLst>
            </a:prstGeom>
            <a:ln>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40" name="Group 439"/>
            <p:cNvGrpSpPr/>
            <p:nvPr/>
          </p:nvGrpSpPr>
          <p:grpSpPr>
            <a:xfrm>
              <a:off x="2824697" y="2386013"/>
              <a:ext cx="1689802" cy="2295642"/>
              <a:chOff x="3458577" y="2620112"/>
              <a:chExt cx="2249127" cy="2295642"/>
            </a:xfrm>
          </p:grpSpPr>
          <p:grpSp>
            <p:nvGrpSpPr>
              <p:cNvPr id="441" name="Group 440"/>
              <p:cNvGrpSpPr/>
              <p:nvPr/>
            </p:nvGrpSpPr>
            <p:grpSpPr>
              <a:xfrm>
                <a:off x="3549717" y="2620112"/>
                <a:ext cx="1991054" cy="725922"/>
                <a:chOff x="3531548" y="2519810"/>
                <a:chExt cx="1991054" cy="725922"/>
              </a:xfrm>
            </p:grpSpPr>
            <p:pic>
              <p:nvPicPr>
                <p:cNvPr id="457" name="Picture 2" descr="C:\Users\ddhillon\Documents\Nexus 9000\Photos\Nexus 9000 photos\KN56369.pn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34504" r="37462"/>
                <a:stretch/>
              </p:blipFill>
              <p:spPr bwMode="auto">
                <a:xfrm>
                  <a:off x="3531548" y="2519810"/>
                  <a:ext cx="397721" cy="725922"/>
                </a:xfrm>
                <a:prstGeom prst="rect">
                  <a:avLst/>
                </a:prstGeom>
                <a:noFill/>
                <a:extLst>
                  <a:ext uri="{909E8E84-426E-40dd-AFC4-6F175D3DCCD1}">
                    <a14:hiddenFill xmlns:a14="http://schemas.microsoft.com/office/drawing/2010/main">
                      <a:solidFill>
                        <a:srgbClr val="FFFFFF"/>
                      </a:solidFill>
                    </a14:hiddenFill>
                  </a:ext>
                </a:extLst>
              </p:spPr>
            </p:pic>
            <p:pic>
              <p:nvPicPr>
                <p:cNvPr id="458" name="Picture 2" descr="C:\Users\ddhillon\Documents\Nexus 9000\Photos\Nexus 9000 photos\KN56369.pn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34504" r="37462"/>
                <a:stretch/>
              </p:blipFill>
              <p:spPr bwMode="auto">
                <a:xfrm>
                  <a:off x="4062659" y="2519810"/>
                  <a:ext cx="397721" cy="725922"/>
                </a:xfrm>
                <a:prstGeom prst="rect">
                  <a:avLst/>
                </a:prstGeom>
                <a:noFill/>
                <a:extLst>
                  <a:ext uri="{909E8E84-426E-40dd-AFC4-6F175D3DCCD1}">
                    <a14:hiddenFill xmlns:a14="http://schemas.microsoft.com/office/drawing/2010/main">
                      <a:solidFill>
                        <a:srgbClr val="FFFFFF"/>
                      </a:solidFill>
                    </a14:hiddenFill>
                  </a:ext>
                </a:extLst>
              </p:spPr>
            </p:pic>
            <p:pic>
              <p:nvPicPr>
                <p:cNvPr id="459" name="Picture 2" descr="C:\Users\ddhillon\Documents\Nexus 9000\Photos\Nexus 9000 photos\KN56369.pn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34504" r="37462"/>
                <a:stretch/>
              </p:blipFill>
              <p:spPr bwMode="auto">
                <a:xfrm>
                  <a:off x="4593770" y="2519810"/>
                  <a:ext cx="397721" cy="725922"/>
                </a:xfrm>
                <a:prstGeom prst="rect">
                  <a:avLst/>
                </a:prstGeom>
                <a:noFill/>
                <a:extLst>
                  <a:ext uri="{909E8E84-426E-40dd-AFC4-6F175D3DCCD1}">
                    <a14:hiddenFill xmlns:a14="http://schemas.microsoft.com/office/drawing/2010/main">
                      <a:solidFill>
                        <a:srgbClr val="FFFFFF"/>
                      </a:solidFill>
                    </a14:hiddenFill>
                  </a:ext>
                </a:extLst>
              </p:spPr>
            </p:pic>
            <p:pic>
              <p:nvPicPr>
                <p:cNvPr id="460" name="Picture 2" descr="C:\Users\ddhillon\Documents\Nexus 9000\Photos\Nexus 9000 photos\KN56369.pn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34504" r="37462"/>
                <a:stretch/>
              </p:blipFill>
              <p:spPr bwMode="auto">
                <a:xfrm>
                  <a:off x="5124881" y="2519810"/>
                  <a:ext cx="397721" cy="7259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2" name="Group 441"/>
              <p:cNvGrpSpPr/>
              <p:nvPr/>
            </p:nvGrpSpPr>
            <p:grpSpPr>
              <a:xfrm>
                <a:off x="3458577" y="3470737"/>
                <a:ext cx="2173334" cy="91752"/>
                <a:chOff x="3458576" y="3470737"/>
                <a:chExt cx="3051029" cy="128806"/>
              </a:xfrm>
            </p:grpSpPr>
            <p:pic>
              <p:nvPicPr>
                <p:cNvPr id="451" name="Picture 450" descr="ToR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58576" y="3470737"/>
                  <a:ext cx="470694" cy="128806"/>
                </a:xfrm>
                <a:prstGeom prst="rect">
                  <a:avLst/>
                </a:prstGeom>
                <a:effectLst/>
              </p:spPr>
            </p:pic>
            <p:pic>
              <p:nvPicPr>
                <p:cNvPr id="452" name="Picture 451" descr="ToR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74643" y="3470737"/>
                  <a:ext cx="470694" cy="128806"/>
                </a:xfrm>
                <a:prstGeom prst="rect">
                  <a:avLst/>
                </a:prstGeom>
                <a:effectLst/>
              </p:spPr>
            </p:pic>
            <p:pic>
              <p:nvPicPr>
                <p:cNvPr id="453" name="Picture 452" descr="ToR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90710" y="3470737"/>
                  <a:ext cx="470694" cy="128806"/>
                </a:xfrm>
                <a:prstGeom prst="rect">
                  <a:avLst/>
                </a:prstGeom>
                <a:effectLst/>
              </p:spPr>
            </p:pic>
            <p:pic>
              <p:nvPicPr>
                <p:cNvPr id="454" name="Picture 453" descr="ToR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06777" y="3470737"/>
                  <a:ext cx="470694" cy="128806"/>
                </a:xfrm>
                <a:prstGeom prst="rect">
                  <a:avLst/>
                </a:prstGeom>
                <a:effectLst/>
              </p:spPr>
            </p:pic>
            <p:pic>
              <p:nvPicPr>
                <p:cNvPr id="455" name="Picture 454" descr="ToR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22844" y="3470737"/>
                  <a:ext cx="470694" cy="128806"/>
                </a:xfrm>
                <a:prstGeom prst="rect">
                  <a:avLst/>
                </a:prstGeom>
                <a:effectLst/>
              </p:spPr>
            </p:pic>
            <p:pic>
              <p:nvPicPr>
                <p:cNvPr id="456" name="Picture 455" descr="ToR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38911" y="3470737"/>
                  <a:ext cx="470694" cy="128806"/>
                </a:xfrm>
                <a:prstGeom prst="rect">
                  <a:avLst/>
                </a:prstGeom>
                <a:effectLst/>
              </p:spPr>
            </p:pic>
          </p:grpSp>
          <p:pic>
            <p:nvPicPr>
              <p:cNvPr id="443" name="Picture 18" descr="\\MV-FS\Projects\Cisco\References\Brand Assets\Kubrick Icons\Device Icons\Device_file_server_3129_default_256.png"/>
              <p:cNvPicPr>
                <a:picLocks noChangeAspect="1" noChangeArrowheads="1"/>
              </p:cNvPicPr>
              <p:nvPr/>
            </p:nvPicPr>
            <p:blipFill>
              <a:blip r:embed="rId10" cstate="print"/>
              <a:srcRect/>
              <a:stretch>
                <a:fillRect/>
              </a:stretch>
            </p:blipFill>
            <p:spPr bwMode="auto">
              <a:xfrm>
                <a:off x="5233573" y="3746183"/>
                <a:ext cx="474131" cy="474131"/>
              </a:xfrm>
              <a:prstGeom prst="rect">
                <a:avLst/>
              </a:prstGeom>
              <a:noFill/>
            </p:spPr>
          </p:pic>
          <p:pic>
            <p:nvPicPr>
              <p:cNvPr id="444" name="Picture 18" descr="\\MV-FS\Projects\Cisco\References\Brand Assets\Kubrick Icons\Device Icons\Device_file_server_3129_default_256.png"/>
              <p:cNvPicPr>
                <a:picLocks noChangeAspect="1" noChangeArrowheads="1"/>
              </p:cNvPicPr>
              <p:nvPr/>
            </p:nvPicPr>
            <p:blipFill>
              <a:blip r:embed="rId10" cstate="print"/>
              <a:srcRect/>
              <a:stretch>
                <a:fillRect/>
              </a:stretch>
            </p:blipFill>
            <p:spPr bwMode="auto">
              <a:xfrm>
                <a:off x="4857279" y="3746183"/>
                <a:ext cx="474131" cy="474131"/>
              </a:xfrm>
              <a:prstGeom prst="rect">
                <a:avLst/>
              </a:prstGeom>
              <a:noFill/>
            </p:spPr>
          </p:pic>
          <p:grpSp>
            <p:nvGrpSpPr>
              <p:cNvPr id="445" name="Group 444"/>
              <p:cNvGrpSpPr/>
              <p:nvPr/>
            </p:nvGrpSpPr>
            <p:grpSpPr>
              <a:xfrm>
                <a:off x="3545896" y="3911268"/>
                <a:ext cx="1200421" cy="272838"/>
                <a:chOff x="3456996" y="3936667"/>
                <a:chExt cx="1456168" cy="330965"/>
              </a:xfrm>
            </p:grpSpPr>
            <p:pic>
              <p:nvPicPr>
                <p:cNvPr id="447" name="Picture 150" descr="ICON_VM_basic_label_Q308"/>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3456996" y="3936667"/>
                  <a:ext cx="285136" cy="330965"/>
                </a:xfrm>
                <a:prstGeom prst="rect">
                  <a:avLst/>
                </a:prstGeom>
                <a:noFill/>
                <a:ln>
                  <a:noFill/>
                </a:ln>
              </p:spPr>
            </p:pic>
            <p:pic>
              <p:nvPicPr>
                <p:cNvPr id="448" name="Picture 150" descr="ICON_VM_basic_label_Q308"/>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3847340" y="3936667"/>
                  <a:ext cx="285136" cy="330965"/>
                </a:xfrm>
                <a:prstGeom prst="rect">
                  <a:avLst/>
                </a:prstGeom>
                <a:noFill/>
                <a:ln>
                  <a:noFill/>
                </a:ln>
              </p:spPr>
            </p:pic>
            <p:pic>
              <p:nvPicPr>
                <p:cNvPr id="449" name="Picture 150" descr="ICON_VM_basic_label_Q308"/>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4237684" y="3936667"/>
                  <a:ext cx="285136" cy="330965"/>
                </a:xfrm>
                <a:prstGeom prst="rect">
                  <a:avLst/>
                </a:prstGeom>
                <a:noFill/>
                <a:ln>
                  <a:noFill/>
                </a:ln>
              </p:spPr>
            </p:pic>
            <p:pic>
              <p:nvPicPr>
                <p:cNvPr id="450" name="Picture 150" descr="ICON_VM_basic_label_Q308"/>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4628028" y="3936667"/>
                  <a:ext cx="285136" cy="330965"/>
                </a:xfrm>
                <a:prstGeom prst="rect">
                  <a:avLst/>
                </a:prstGeom>
                <a:noFill/>
                <a:ln>
                  <a:noFill/>
                </a:ln>
              </p:spPr>
            </p:pic>
          </p:grpSp>
          <p:sp>
            <p:nvSpPr>
              <p:cNvPr id="446" name="Arc 445"/>
              <p:cNvSpPr/>
              <p:nvPr/>
            </p:nvSpPr>
            <p:spPr>
              <a:xfrm rot="18900000">
                <a:off x="3812844" y="3650566"/>
                <a:ext cx="1265188" cy="1265188"/>
              </a:xfrm>
              <a:prstGeom prst="arc">
                <a:avLst>
                  <a:gd name="adj1" fmla="val 16200000"/>
                  <a:gd name="adj2" fmla="val 20804622"/>
                </a:avLst>
              </a:prstGeom>
              <a:ln>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61" name="Arc 460"/>
            <p:cNvSpPr/>
            <p:nvPr/>
          </p:nvSpPr>
          <p:spPr>
            <a:xfrm rot="18900000">
              <a:off x="3210633" y="3568869"/>
              <a:ext cx="950555" cy="1265188"/>
            </a:xfrm>
            <a:prstGeom prst="arc">
              <a:avLst>
                <a:gd name="adj1" fmla="val 16200000"/>
                <a:gd name="adj2" fmla="val 20804622"/>
              </a:avLst>
            </a:prstGeom>
            <a:ln>
              <a:tailEnd type="triangle"/>
            </a:ln>
          </p:spPr>
          <p:style>
            <a:lnRef idx="1">
              <a:schemeClr val="accent1"/>
            </a:lnRef>
            <a:fillRef idx="0">
              <a:schemeClr val="accent1"/>
            </a:fillRef>
            <a:effectRef idx="0">
              <a:schemeClr val="accent1"/>
            </a:effectRef>
            <a:fontRef idx="minor">
              <a:schemeClr val="tx1"/>
            </a:fontRef>
          </p:style>
          <p:txBody>
            <a:bodyPr lIns="91426" tIns="45713" rIns="91426" bIns="45713" rtlCol="0" anchor="ctr"/>
            <a:lstStyle/>
            <a:p>
              <a:pPr algn="ctr"/>
              <a:endParaRPr lang="en-US"/>
            </a:p>
          </p:txBody>
        </p:sp>
      </p:grpSp>
      <p:sp>
        <p:nvSpPr>
          <p:cNvPr id="485" name="Rectangle 484"/>
          <p:cNvSpPr/>
          <p:nvPr/>
        </p:nvSpPr>
        <p:spPr>
          <a:xfrm>
            <a:off x="439403" y="4159849"/>
            <a:ext cx="1632240" cy="348776"/>
          </a:xfrm>
          <a:prstGeom prst="rect">
            <a:avLst/>
          </a:prstGeom>
        </p:spPr>
        <p:txBody>
          <a:bodyPr wrap="square" lIns="0" tIns="60934" rIns="0" bIns="60934">
            <a:spAutoFit/>
          </a:bodyPr>
          <a:lstStyle/>
          <a:p>
            <a:pPr algn="ctr" defTabSz="609007">
              <a:lnSpc>
                <a:spcPct val="90000"/>
              </a:lnSpc>
            </a:pPr>
            <a:r>
              <a:rPr lang="en-US" sz="1600" dirty="0">
                <a:solidFill>
                  <a:srgbClr val="3370E4"/>
                </a:solidFill>
              </a:rPr>
              <a:t>Nexus OS</a:t>
            </a:r>
          </a:p>
        </p:txBody>
      </p:sp>
      <p:sp>
        <p:nvSpPr>
          <p:cNvPr id="486" name="Rectangle 485"/>
          <p:cNvSpPr/>
          <p:nvPr/>
        </p:nvSpPr>
        <p:spPr>
          <a:xfrm>
            <a:off x="2749949" y="4049055"/>
            <a:ext cx="1882571" cy="566271"/>
          </a:xfrm>
          <a:prstGeom prst="rect">
            <a:avLst/>
          </a:prstGeom>
        </p:spPr>
        <p:txBody>
          <a:bodyPr wrap="square" lIns="0" tIns="60934" rIns="0" bIns="60934">
            <a:spAutoFit/>
          </a:bodyPr>
          <a:lstStyle/>
          <a:p>
            <a:pPr algn="ctr" defTabSz="609007">
              <a:lnSpc>
                <a:spcPct val="90000"/>
              </a:lnSpc>
            </a:pPr>
            <a:r>
              <a:rPr lang="en-US" sz="1600" dirty="0">
                <a:solidFill>
                  <a:srgbClr val="3370E4"/>
                </a:solidFill>
              </a:rPr>
              <a:t>VXLAN Bridging </a:t>
            </a:r>
            <a:br>
              <a:rPr lang="en-US" sz="1600" dirty="0">
                <a:solidFill>
                  <a:srgbClr val="3370E4"/>
                </a:solidFill>
              </a:rPr>
            </a:br>
            <a:r>
              <a:rPr lang="en-US" sz="1600" dirty="0">
                <a:solidFill>
                  <a:srgbClr val="3370E4"/>
                </a:solidFill>
              </a:rPr>
              <a:t>and Routing</a:t>
            </a:r>
          </a:p>
        </p:txBody>
      </p:sp>
      <p:cxnSp>
        <p:nvCxnSpPr>
          <p:cNvPr id="24" name="Straight Connector 23"/>
          <p:cNvCxnSpPr/>
          <p:nvPr/>
        </p:nvCxnSpPr>
        <p:spPr>
          <a:xfrm>
            <a:off x="277532" y="4791631"/>
            <a:ext cx="194358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p:cNvCxnSpPr/>
          <p:nvPr/>
        </p:nvCxnSpPr>
        <p:spPr>
          <a:xfrm>
            <a:off x="2688942" y="4791631"/>
            <a:ext cx="194358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5038138" y="1274314"/>
            <a:ext cx="2143171" cy="5325515"/>
            <a:chOff x="5038127" y="1274315"/>
            <a:chExt cx="2143171" cy="5325514"/>
          </a:xfrm>
        </p:grpSpPr>
        <p:grpSp>
          <p:nvGrpSpPr>
            <p:cNvPr id="240" name="Group 239"/>
            <p:cNvGrpSpPr/>
            <p:nvPr/>
          </p:nvGrpSpPr>
          <p:grpSpPr>
            <a:xfrm>
              <a:off x="5038127" y="1274315"/>
              <a:ext cx="2135658" cy="5325514"/>
              <a:chOff x="6288271" y="1288765"/>
              <a:chExt cx="5287078" cy="5500167"/>
            </a:xfrm>
          </p:grpSpPr>
          <p:sp>
            <p:nvSpPr>
              <p:cNvPr id="241" name="Rectangle 240"/>
              <p:cNvSpPr/>
              <p:nvPr/>
            </p:nvSpPr>
            <p:spPr>
              <a:xfrm>
                <a:off x="6288276" y="1288765"/>
                <a:ext cx="5287073" cy="732841"/>
              </a:xfrm>
              <a:prstGeom prst="rect">
                <a:avLst/>
              </a:prstGeom>
              <a:solidFill>
                <a:srgbClr val="3C86EC"/>
              </a:solidFill>
              <a:ln w="25400" cap="flat" cmpd="sng" algn="ctr">
                <a:noFill/>
                <a:prstDash val="solid"/>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053">
                  <a:lnSpc>
                    <a:spcPct val="90000"/>
                  </a:lnSpc>
                </a:pPr>
                <a:endParaRPr lang="en-US" sz="1500" dirty="0">
                  <a:solidFill>
                    <a:prstClr val="white"/>
                  </a:solidFill>
                </a:endParaRPr>
              </a:p>
            </p:txBody>
          </p:sp>
          <p:sp>
            <p:nvSpPr>
              <p:cNvPr id="242" name="Rectangle 241"/>
              <p:cNvSpPr/>
              <p:nvPr/>
            </p:nvSpPr>
            <p:spPr>
              <a:xfrm>
                <a:off x="6288271" y="1924354"/>
                <a:ext cx="5286082" cy="3725142"/>
              </a:xfrm>
              <a:prstGeom prst="rect">
                <a:avLst/>
              </a:prstGeom>
              <a:blipFill dpi="0" rotWithShape="1">
                <a:blip r:embed="rId3" cstate="email">
                  <a:alphaModFix amt="23000"/>
                  <a:extLst>
                    <a:ext uri="{28A0092B-C50C-407E-A947-70E740481C1C}">
                      <a14:useLocalDpi xmlns:a14="http://schemas.microsoft.com/office/drawing/2010/main"/>
                    </a:ext>
                  </a:extLst>
                </a:blip>
                <a:srcRect/>
                <a:tile tx="0" ty="4191000" sx="100000" sy="100000" flip="none" algn="ctr"/>
              </a:blipFill>
              <a:ln w="25400" cap="flat" cmpd="sng" algn="ctr">
                <a:noFill/>
                <a:prstDash val="solid"/>
              </a:ln>
              <a:effectLst/>
            </p:spPr>
            <p:txBody>
              <a:bodyPr spcFirstLastPara="0" vert="horz" wrap="none" lIns="132475" tIns="94379" rIns="132475" bIns="94379" numCol="1" spcCol="1270" anchor="ctr" anchorCtr="0">
                <a:noAutofit/>
              </a:bodyPr>
              <a:lstStyle/>
              <a:p>
                <a:pPr algn="ctr" defTabSz="888366">
                  <a:lnSpc>
                    <a:spcPct val="90000"/>
                  </a:lnSpc>
                  <a:spcBef>
                    <a:spcPct val="0"/>
                  </a:spcBef>
                  <a:spcAft>
                    <a:spcPct val="35000"/>
                  </a:spcAft>
                </a:pPr>
                <a:endParaRPr lang="en-US" sz="2400" kern="0" dirty="0">
                  <a:solidFill>
                    <a:srgbClr val="FFFFFF"/>
                  </a:solidFill>
                  <a:latin typeface="Arial" panose="020B0604020202020204" pitchFamily="34" charset="0"/>
                  <a:cs typeface="Arial" panose="020B0604020202020204" pitchFamily="34" charset="0"/>
                </a:endParaRPr>
              </a:p>
            </p:txBody>
          </p:sp>
          <p:cxnSp>
            <p:nvCxnSpPr>
              <p:cNvPr id="243" name="Straight Connector 242"/>
              <p:cNvCxnSpPr/>
              <p:nvPr/>
            </p:nvCxnSpPr>
            <p:spPr>
              <a:xfrm flipV="1">
                <a:off x="6288276" y="6788932"/>
                <a:ext cx="5286082"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44" name="Rectangle 243"/>
              <p:cNvSpPr/>
              <p:nvPr/>
            </p:nvSpPr>
            <p:spPr>
              <a:xfrm>
                <a:off x="6288276" y="2021606"/>
                <a:ext cx="5287073" cy="4767326"/>
              </a:xfrm>
              <a:prstGeom prst="rect">
                <a:avLst/>
              </a:prstGeom>
              <a:gradFill flip="none" rotWithShape="1">
                <a:gsLst>
                  <a:gs pos="0">
                    <a:schemeClr val="bg1">
                      <a:lumMod val="95000"/>
                    </a:schemeClr>
                  </a:gs>
                  <a:gs pos="100000">
                    <a:srgbClr val="FFFFFF">
                      <a:alpha val="0"/>
                    </a:srgbClr>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440" tIns="91440" rIns="91440" bIns="91440" rtlCol="0" anchor="t"/>
              <a:lstStyle/>
              <a:p>
                <a:pPr defTabSz="385704"/>
                <a:endParaRPr lang="en-US" sz="1100" dirty="0">
                  <a:latin typeface="CiscoSansTT ExtraLight"/>
                  <a:ea typeface="Arial" pitchFamily="-107" charset="0"/>
                  <a:cs typeface="Arial" pitchFamily="-107" charset="0"/>
                </a:endParaRPr>
              </a:p>
            </p:txBody>
          </p:sp>
          <p:sp>
            <p:nvSpPr>
              <p:cNvPr id="245" name="Rectangle 244"/>
              <p:cNvSpPr/>
              <p:nvPr/>
            </p:nvSpPr>
            <p:spPr>
              <a:xfrm>
                <a:off x="6288271" y="2021606"/>
                <a:ext cx="5286082" cy="108287"/>
              </a:xfrm>
              <a:prstGeom prst="rect">
                <a:avLst/>
              </a:prstGeom>
              <a:gradFill>
                <a:gsLst>
                  <a:gs pos="0">
                    <a:srgbClr val="000000">
                      <a:alpha val="26000"/>
                    </a:srgbClr>
                  </a:gs>
                  <a:gs pos="100000">
                    <a:srgbClr val="000000">
                      <a:alpha val="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defTabSz="913824"/>
                <a:endParaRPr lang="en-US" dirty="0">
                  <a:gradFill>
                    <a:gsLst>
                      <a:gs pos="0">
                        <a:srgbClr val="000000"/>
                      </a:gs>
                      <a:gs pos="100000">
                        <a:srgbClr val="000000">
                          <a:alpha val="0"/>
                        </a:srgbClr>
                      </a:gs>
                    </a:gsLst>
                    <a:lin ang="5400000" scaled="1"/>
                  </a:gradFill>
                  <a:latin typeface="Arial"/>
                </a:endParaRPr>
              </a:p>
            </p:txBody>
          </p:sp>
          <p:sp>
            <p:nvSpPr>
              <p:cNvPr id="246" name="Rectangle 245"/>
              <p:cNvSpPr/>
              <p:nvPr/>
            </p:nvSpPr>
            <p:spPr>
              <a:xfrm>
                <a:off x="6535177" y="1347404"/>
                <a:ext cx="4811577" cy="51601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defTabSz="609007">
                  <a:lnSpc>
                    <a:spcPct val="90000"/>
                  </a:lnSpc>
                </a:pPr>
                <a:r>
                  <a:rPr lang="en-US" sz="2000" dirty="0">
                    <a:solidFill>
                      <a:srgbClr val="FFFFFF"/>
                    </a:solidFill>
                  </a:rPr>
                  <a:t>6K Migration</a:t>
                </a:r>
              </a:p>
            </p:txBody>
          </p:sp>
        </p:grpSp>
        <p:grpSp>
          <p:nvGrpSpPr>
            <p:cNvPr id="470" name="Group 469"/>
            <p:cNvGrpSpPr/>
            <p:nvPr/>
          </p:nvGrpSpPr>
          <p:grpSpPr>
            <a:xfrm>
              <a:off x="5093071" y="2547081"/>
              <a:ext cx="2088227" cy="1362115"/>
              <a:chOff x="5182782" y="8997957"/>
              <a:chExt cx="2383521" cy="1554729"/>
            </a:xfrm>
          </p:grpSpPr>
          <p:sp>
            <p:nvSpPr>
              <p:cNvPr id="471" name="Arc 470"/>
              <p:cNvSpPr/>
              <p:nvPr/>
            </p:nvSpPr>
            <p:spPr>
              <a:xfrm rot="19365513">
                <a:off x="5897713" y="8997957"/>
                <a:ext cx="1077626" cy="1493537"/>
              </a:xfrm>
              <a:prstGeom prst="arc">
                <a:avLst>
                  <a:gd name="adj1" fmla="val 16200000"/>
                  <a:gd name="adj2" fmla="val 20804622"/>
                </a:avLst>
              </a:prstGeom>
              <a:ln w="12700">
                <a:tailEnd type="triangle"/>
              </a:ln>
            </p:spPr>
            <p:style>
              <a:lnRef idx="1">
                <a:schemeClr val="accent1"/>
              </a:lnRef>
              <a:fillRef idx="0">
                <a:schemeClr val="accent1"/>
              </a:fillRef>
              <a:effectRef idx="0">
                <a:schemeClr val="accent1"/>
              </a:effectRef>
              <a:fontRef idx="minor">
                <a:schemeClr val="tx1"/>
              </a:fontRef>
            </p:style>
            <p:txBody>
              <a:bodyPr lIns="91426" tIns="45713" rIns="91426" bIns="45713" rtlCol="0" anchor="ctr"/>
              <a:lstStyle/>
              <a:p>
                <a:pPr algn="ctr"/>
                <a:endParaRPr lang="en-US"/>
              </a:p>
            </p:txBody>
          </p:sp>
          <p:grpSp>
            <p:nvGrpSpPr>
              <p:cNvPr id="472" name="Group 471"/>
              <p:cNvGrpSpPr/>
              <p:nvPr/>
            </p:nvGrpSpPr>
            <p:grpSpPr>
              <a:xfrm>
                <a:off x="5193871" y="9145960"/>
                <a:ext cx="765075" cy="863839"/>
                <a:chOff x="897418" y="3528822"/>
                <a:chExt cx="2582567" cy="1365831"/>
              </a:xfrm>
            </p:grpSpPr>
            <p:pic>
              <p:nvPicPr>
                <p:cNvPr id="476" name="Picture 47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142973" y="3528822"/>
                  <a:ext cx="1337012" cy="1365831"/>
                </a:xfrm>
                <a:prstGeom prst="rect">
                  <a:avLst/>
                </a:prstGeom>
                <a:noFill/>
                <a:ln>
                  <a:noFill/>
                </a:ln>
                <a:effectLst/>
              </p:spPr>
            </p:pic>
            <p:pic>
              <p:nvPicPr>
                <p:cNvPr id="477" name="Picture 47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97418" y="4065807"/>
                  <a:ext cx="1163459" cy="119471"/>
                </a:xfrm>
                <a:prstGeom prst="rect">
                  <a:avLst/>
                </a:prstGeom>
              </p:spPr>
            </p:pic>
            <p:pic>
              <p:nvPicPr>
                <p:cNvPr id="478" name="Picture 47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52575" y="4265441"/>
                  <a:ext cx="1008582" cy="531146"/>
                </a:xfrm>
                <a:prstGeom prst="rect">
                  <a:avLst/>
                </a:prstGeom>
              </p:spPr>
            </p:pic>
          </p:grpSp>
          <p:sp>
            <p:nvSpPr>
              <p:cNvPr id="473" name="Rectangle 472"/>
              <p:cNvSpPr/>
              <p:nvPr/>
            </p:nvSpPr>
            <p:spPr>
              <a:xfrm>
                <a:off x="5182782" y="10060868"/>
                <a:ext cx="840190" cy="491818"/>
              </a:xfrm>
              <a:prstGeom prst="rect">
                <a:avLst/>
              </a:prstGeom>
            </p:spPr>
            <p:txBody>
              <a:bodyPr wrap="none">
                <a:spAutoFit/>
              </a:bodyPr>
              <a:lstStyle/>
              <a:p>
                <a:pPr algn="ctr"/>
                <a:r>
                  <a:rPr lang="en-US" sz="1100" b="1" dirty="0">
                    <a:solidFill>
                      <a:schemeClr val="tx1">
                        <a:lumMod val="75000"/>
                        <a:lumOff val="25000"/>
                      </a:schemeClr>
                    </a:solidFill>
                  </a:rPr>
                  <a:t>Catalyst</a:t>
                </a:r>
                <a:br>
                  <a:rPr lang="en-US" sz="1100" b="1" dirty="0">
                    <a:solidFill>
                      <a:schemeClr val="tx1">
                        <a:lumMod val="75000"/>
                        <a:lumOff val="25000"/>
                      </a:schemeClr>
                    </a:solidFill>
                  </a:rPr>
                </a:br>
                <a:r>
                  <a:rPr lang="en-US" sz="1100" b="1" dirty="0">
                    <a:solidFill>
                      <a:schemeClr val="tx1">
                        <a:lumMod val="75000"/>
                        <a:lumOff val="25000"/>
                      </a:schemeClr>
                    </a:solidFill>
                  </a:rPr>
                  <a:t>6000</a:t>
                </a:r>
                <a:endParaRPr lang="en-US" sz="1100" b="1" dirty="0"/>
              </a:p>
            </p:txBody>
          </p:sp>
          <p:pic>
            <p:nvPicPr>
              <p:cNvPr id="474"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410696" y="9193805"/>
                <a:ext cx="1155607" cy="833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5" name="Rectangle 474"/>
              <p:cNvSpPr/>
              <p:nvPr/>
            </p:nvSpPr>
            <p:spPr>
              <a:xfrm>
                <a:off x="6621580" y="10040745"/>
                <a:ext cx="694051" cy="491818"/>
              </a:xfrm>
              <a:prstGeom prst="rect">
                <a:avLst/>
              </a:prstGeom>
            </p:spPr>
            <p:txBody>
              <a:bodyPr wrap="none">
                <a:spAutoFit/>
              </a:bodyPr>
              <a:lstStyle/>
              <a:p>
                <a:pPr algn="ctr"/>
                <a:r>
                  <a:rPr lang="en-US" sz="1100" b="1" dirty="0">
                    <a:solidFill>
                      <a:schemeClr val="tx1">
                        <a:lumMod val="75000"/>
                        <a:lumOff val="25000"/>
                      </a:schemeClr>
                    </a:solidFill>
                  </a:rPr>
                  <a:t>Nexus</a:t>
                </a:r>
                <a:br>
                  <a:rPr lang="en-US" sz="1100" b="1" dirty="0">
                    <a:solidFill>
                      <a:schemeClr val="tx1">
                        <a:lumMod val="75000"/>
                        <a:lumOff val="25000"/>
                      </a:schemeClr>
                    </a:solidFill>
                  </a:rPr>
                </a:br>
                <a:r>
                  <a:rPr lang="en-US" sz="1100" b="1" dirty="0">
                    <a:solidFill>
                      <a:schemeClr val="tx1">
                        <a:lumMod val="75000"/>
                        <a:lumOff val="25000"/>
                      </a:schemeClr>
                    </a:solidFill>
                  </a:rPr>
                  <a:t>9000</a:t>
                </a:r>
                <a:endParaRPr lang="en-US" sz="1100" b="1" dirty="0"/>
              </a:p>
            </p:txBody>
          </p:sp>
        </p:grpSp>
        <p:sp>
          <p:nvSpPr>
            <p:cNvPr id="487" name="Rectangle 486"/>
            <p:cNvSpPr/>
            <p:nvPr/>
          </p:nvSpPr>
          <p:spPr>
            <a:xfrm>
              <a:off x="5177559" y="3901316"/>
              <a:ext cx="1877373" cy="861736"/>
            </a:xfrm>
            <a:prstGeom prst="rect">
              <a:avLst/>
            </a:prstGeom>
          </p:spPr>
          <p:txBody>
            <a:bodyPr wrap="square" lIns="0" tIns="60941" rIns="0" bIns="60941">
              <a:spAutoFit/>
            </a:bodyPr>
            <a:lstStyle/>
            <a:p>
              <a:pPr algn="ctr" defTabSz="609007"/>
              <a:r>
                <a:rPr lang="en-US" sz="1600" dirty="0">
                  <a:solidFill>
                    <a:srgbClr val="3370E4"/>
                  </a:solidFill>
                </a:rPr>
                <a:t>Datacenter Core, Aggregation or EOR Platform</a:t>
              </a:r>
            </a:p>
          </p:txBody>
        </p:sp>
        <p:cxnSp>
          <p:nvCxnSpPr>
            <p:cNvPr id="505" name="Straight Connector 504"/>
            <p:cNvCxnSpPr/>
            <p:nvPr/>
          </p:nvCxnSpPr>
          <p:spPr>
            <a:xfrm>
              <a:off x="5111347" y="4791630"/>
              <a:ext cx="194358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7459629" y="1274314"/>
            <a:ext cx="2135659" cy="5325515"/>
            <a:chOff x="7459629" y="1274315"/>
            <a:chExt cx="2135658" cy="5325514"/>
          </a:xfrm>
        </p:grpSpPr>
        <p:grpSp>
          <p:nvGrpSpPr>
            <p:cNvPr id="247" name="Group 246"/>
            <p:cNvGrpSpPr/>
            <p:nvPr/>
          </p:nvGrpSpPr>
          <p:grpSpPr>
            <a:xfrm>
              <a:off x="7459629" y="1274315"/>
              <a:ext cx="2135658" cy="5325514"/>
              <a:chOff x="6288271" y="1288765"/>
              <a:chExt cx="5287078" cy="5500167"/>
            </a:xfrm>
          </p:grpSpPr>
          <p:sp>
            <p:nvSpPr>
              <p:cNvPr id="248" name="Rectangle 247"/>
              <p:cNvSpPr/>
              <p:nvPr/>
            </p:nvSpPr>
            <p:spPr>
              <a:xfrm>
                <a:off x="6288276" y="1288765"/>
                <a:ext cx="5287073" cy="732841"/>
              </a:xfrm>
              <a:prstGeom prst="rect">
                <a:avLst/>
              </a:prstGeom>
              <a:solidFill>
                <a:srgbClr val="3C86EC"/>
              </a:solidFill>
              <a:ln w="25400" cap="flat" cmpd="sng" algn="ctr">
                <a:noFill/>
                <a:prstDash val="solid"/>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053">
                  <a:lnSpc>
                    <a:spcPct val="90000"/>
                  </a:lnSpc>
                </a:pPr>
                <a:endParaRPr lang="en-US" sz="1500" dirty="0">
                  <a:solidFill>
                    <a:prstClr val="white"/>
                  </a:solidFill>
                </a:endParaRPr>
              </a:p>
            </p:txBody>
          </p:sp>
          <p:sp>
            <p:nvSpPr>
              <p:cNvPr id="249" name="Rectangle 248"/>
              <p:cNvSpPr/>
              <p:nvPr/>
            </p:nvSpPr>
            <p:spPr>
              <a:xfrm>
                <a:off x="6288271" y="1924354"/>
                <a:ext cx="5286082" cy="3725142"/>
              </a:xfrm>
              <a:prstGeom prst="rect">
                <a:avLst/>
              </a:prstGeom>
              <a:blipFill dpi="0" rotWithShape="1">
                <a:blip r:embed="rId3" cstate="email">
                  <a:alphaModFix amt="23000"/>
                  <a:extLst>
                    <a:ext uri="{28A0092B-C50C-407E-A947-70E740481C1C}">
                      <a14:useLocalDpi xmlns:a14="http://schemas.microsoft.com/office/drawing/2010/main"/>
                    </a:ext>
                  </a:extLst>
                </a:blip>
                <a:srcRect/>
                <a:tile tx="0" ty="4191000" sx="100000" sy="100000" flip="none" algn="ctr"/>
              </a:blipFill>
              <a:ln w="25400" cap="flat" cmpd="sng" algn="ctr">
                <a:noFill/>
                <a:prstDash val="solid"/>
              </a:ln>
              <a:effectLst/>
            </p:spPr>
            <p:txBody>
              <a:bodyPr spcFirstLastPara="0" vert="horz" wrap="none" lIns="132475" tIns="94379" rIns="132475" bIns="94379" numCol="1" spcCol="1270" anchor="ctr" anchorCtr="0">
                <a:noAutofit/>
              </a:bodyPr>
              <a:lstStyle/>
              <a:p>
                <a:pPr algn="ctr" defTabSz="888366">
                  <a:lnSpc>
                    <a:spcPct val="90000"/>
                  </a:lnSpc>
                  <a:spcBef>
                    <a:spcPct val="0"/>
                  </a:spcBef>
                  <a:spcAft>
                    <a:spcPct val="35000"/>
                  </a:spcAft>
                </a:pPr>
                <a:endParaRPr lang="en-US" sz="2400" kern="0" dirty="0">
                  <a:solidFill>
                    <a:srgbClr val="FFFFFF"/>
                  </a:solidFill>
                  <a:latin typeface="Arial" panose="020B0604020202020204" pitchFamily="34" charset="0"/>
                  <a:cs typeface="Arial" panose="020B0604020202020204" pitchFamily="34" charset="0"/>
                </a:endParaRPr>
              </a:p>
            </p:txBody>
          </p:sp>
          <p:cxnSp>
            <p:nvCxnSpPr>
              <p:cNvPr id="250" name="Straight Connector 249"/>
              <p:cNvCxnSpPr/>
              <p:nvPr/>
            </p:nvCxnSpPr>
            <p:spPr>
              <a:xfrm flipV="1">
                <a:off x="6288276" y="6788932"/>
                <a:ext cx="5286082"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51" name="Rectangle 250"/>
              <p:cNvSpPr/>
              <p:nvPr/>
            </p:nvSpPr>
            <p:spPr>
              <a:xfrm>
                <a:off x="6288276" y="2021606"/>
                <a:ext cx="5287073" cy="4767326"/>
              </a:xfrm>
              <a:prstGeom prst="rect">
                <a:avLst/>
              </a:prstGeom>
              <a:gradFill flip="none" rotWithShape="1">
                <a:gsLst>
                  <a:gs pos="0">
                    <a:schemeClr val="bg1">
                      <a:lumMod val="95000"/>
                    </a:schemeClr>
                  </a:gs>
                  <a:gs pos="100000">
                    <a:srgbClr val="FFFFFF">
                      <a:alpha val="0"/>
                    </a:srgbClr>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440" tIns="91440" rIns="91440" bIns="91440" rtlCol="0" anchor="t"/>
              <a:lstStyle/>
              <a:p>
                <a:pPr defTabSz="385704"/>
                <a:endParaRPr lang="en-US" sz="1100" dirty="0">
                  <a:latin typeface="CiscoSansTT ExtraLight"/>
                  <a:ea typeface="Arial" pitchFamily="-107" charset="0"/>
                  <a:cs typeface="Arial" pitchFamily="-107" charset="0"/>
                </a:endParaRPr>
              </a:p>
            </p:txBody>
          </p:sp>
          <p:sp>
            <p:nvSpPr>
              <p:cNvPr id="252" name="Rectangle 251"/>
              <p:cNvSpPr/>
              <p:nvPr/>
            </p:nvSpPr>
            <p:spPr>
              <a:xfrm>
                <a:off x="6288271" y="2021606"/>
                <a:ext cx="5286082" cy="108287"/>
              </a:xfrm>
              <a:prstGeom prst="rect">
                <a:avLst/>
              </a:prstGeom>
              <a:gradFill>
                <a:gsLst>
                  <a:gs pos="0">
                    <a:srgbClr val="000000">
                      <a:alpha val="26000"/>
                    </a:srgbClr>
                  </a:gs>
                  <a:gs pos="100000">
                    <a:srgbClr val="000000">
                      <a:alpha val="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defTabSz="913824"/>
                <a:endParaRPr lang="en-US" dirty="0">
                  <a:gradFill>
                    <a:gsLst>
                      <a:gs pos="0">
                        <a:srgbClr val="000000"/>
                      </a:gs>
                      <a:gs pos="100000">
                        <a:srgbClr val="000000">
                          <a:alpha val="0"/>
                        </a:srgbClr>
                      </a:gs>
                    </a:gsLst>
                    <a:lin ang="5400000" scaled="1"/>
                  </a:gradFill>
                  <a:latin typeface="Arial"/>
                </a:endParaRPr>
              </a:p>
            </p:txBody>
          </p:sp>
          <p:sp>
            <p:nvSpPr>
              <p:cNvPr id="253" name="Rectangle 252"/>
              <p:cNvSpPr/>
              <p:nvPr/>
            </p:nvSpPr>
            <p:spPr>
              <a:xfrm>
                <a:off x="6535177" y="1347404"/>
                <a:ext cx="4811577" cy="51601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defTabSz="609007">
                  <a:lnSpc>
                    <a:spcPct val="90000"/>
                  </a:lnSpc>
                </a:pPr>
                <a:r>
                  <a:rPr lang="en-US" sz="2000" dirty="0">
                    <a:solidFill>
                      <a:srgbClr val="FFFFFF"/>
                    </a:solidFill>
                  </a:rPr>
                  <a:t>DEV OPS</a:t>
                </a:r>
              </a:p>
            </p:txBody>
          </p:sp>
        </p:grpSp>
        <p:pic>
          <p:nvPicPr>
            <p:cNvPr id="479" name="Picture 3" descr="C:\Users\jacob.DUARTE\Desktop\puppetlabs_logo.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635743" y="2247592"/>
              <a:ext cx="681898" cy="279139"/>
            </a:xfrm>
            <a:prstGeom prst="rect">
              <a:avLst/>
            </a:prstGeom>
            <a:noFill/>
            <a:extLst>
              <a:ext uri="{909E8E84-426E-40dd-AFC4-6F175D3DCCD1}">
                <a14:hiddenFill xmlns:a14="http://schemas.microsoft.com/office/drawing/2010/main">
                  <a:solidFill>
                    <a:srgbClr val="FFFFFF"/>
                  </a:solidFill>
                </a14:hiddenFill>
              </a:ext>
            </a:extLst>
          </p:spPr>
        </p:pic>
        <p:pic>
          <p:nvPicPr>
            <p:cNvPr id="480" name="Picture 4" descr="C:\Users\jacob.DUARTE\Desktop\openstack-cloud-software-vertical-large.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672889" y="2680227"/>
              <a:ext cx="657156" cy="492868"/>
            </a:xfrm>
            <a:prstGeom prst="rect">
              <a:avLst/>
            </a:prstGeom>
            <a:noFill/>
            <a:extLst>
              <a:ext uri="{909E8E84-426E-40dd-AFC4-6F175D3DCCD1}">
                <a14:hiddenFill xmlns:a14="http://schemas.microsoft.com/office/drawing/2010/main">
                  <a:solidFill>
                    <a:srgbClr val="FFFFFF"/>
                  </a:solidFill>
                </a14:hiddenFill>
              </a:ext>
            </a:extLst>
          </p:spPr>
        </p:pic>
        <p:pic>
          <p:nvPicPr>
            <p:cNvPr id="481" name="Picture 5" descr="C:\Users\jacob.DUARTE\Desktop\CFEngine_Logo_small.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697210" y="2282371"/>
              <a:ext cx="889377" cy="209581"/>
            </a:xfrm>
            <a:prstGeom prst="rect">
              <a:avLst/>
            </a:prstGeom>
            <a:noFill/>
            <a:extLst>
              <a:ext uri="{909E8E84-426E-40dd-AFC4-6F175D3DCCD1}">
                <a14:hiddenFill xmlns:a14="http://schemas.microsoft.com/office/drawing/2010/main">
                  <a:solidFill>
                    <a:srgbClr val="FFFFFF"/>
                  </a:solidFill>
                </a14:hiddenFill>
              </a:ext>
            </a:extLst>
          </p:spPr>
        </p:pic>
        <p:pic>
          <p:nvPicPr>
            <p:cNvPr id="482" name="Picture 6" descr="C:\Users\jacob.DUARTE\Desktop\Python-3-3-3-Officially-Released-401654-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741811" y="2713977"/>
              <a:ext cx="800175" cy="425368"/>
            </a:xfrm>
            <a:prstGeom prst="rect">
              <a:avLst/>
            </a:prstGeom>
            <a:noFill/>
            <a:extLst>
              <a:ext uri="{909E8E84-426E-40dd-AFC4-6F175D3DCCD1}">
                <a14:hiddenFill xmlns:a14="http://schemas.microsoft.com/office/drawing/2010/main">
                  <a:solidFill>
                    <a:srgbClr val="FFFFFF"/>
                  </a:solidFill>
                </a14:hiddenFill>
              </a:ext>
            </a:extLst>
          </p:spPr>
        </p:pic>
        <p:pic>
          <p:nvPicPr>
            <p:cNvPr id="483" name="Picture 7" descr="C:\Users\jacob.DUARTE\Desktop\OC_Chef_Logo.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264022" y="3289199"/>
              <a:ext cx="414755" cy="327241"/>
            </a:xfrm>
            <a:prstGeom prst="rect">
              <a:avLst/>
            </a:prstGeom>
            <a:noFill/>
            <a:extLst>
              <a:ext uri="{909E8E84-426E-40dd-AFC4-6F175D3DCCD1}">
                <a14:hiddenFill xmlns:a14="http://schemas.microsoft.com/office/drawing/2010/main">
                  <a:solidFill>
                    <a:srgbClr val="FFFFFF"/>
                  </a:solidFill>
                </a14:hiddenFill>
              </a:ext>
            </a:extLst>
          </p:spPr>
        </p:pic>
        <p:sp>
          <p:nvSpPr>
            <p:cNvPr id="488" name="Rectangle 487"/>
            <p:cNvSpPr/>
            <p:nvPr/>
          </p:nvSpPr>
          <p:spPr>
            <a:xfrm>
              <a:off x="7559364" y="3938249"/>
              <a:ext cx="2028727" cy="791973"/>
            </a:xfrm>
            <a:prstGeom prst="rect">
              <a:avLst/>
            </a:prstGeom>
          </p:spPr>
          <p:txBody>
            <a:bodyPr wrap="square" lIns="0" tIns="60941" rIns="0" bIns="60941">
              <a:spAutoFit/>
            </a:bodyPr>
            <a:lstStyle/>
            <a:p>
              <a:pPr algn="ctr" defTabSz="609007">
                <a:lnSpc>
                  <a:spcPct val="90000"/>
                </a:lnSpc>
              </a:pPr>
              <a:r>
                <a:rPr lang="en-US" sz="1600" dirty="0">
                  <a:solidFill>
                    <a:srgbClr val="3370E4"/>
                  </a:solidFill>
                </a:rPr>
                <a:t>Open APIs, Open Source, Open Standards</a:t>
              </a:r>
            </a:p>
          </p:txBody>
        </p:sp>
        <p:cxnSp>
          <p:nvCxnSpPr>
            <p:cNvPr id="506" name="Straight Connector 505"/>
            <p:cNvCxnSpPr/>
            <p:nvPr/>
          </p:nvCxnSpPr>
          <p:spPr>
            <a:xfrm>
              <a:off x="7559364" y="4791630"/>
              <a:ext cx="194358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9881133" y="1274314"/>
            <a:ext cx="2135659" cy="5325515"/>
            <a:chOff x="9881133" y="1274315"/>
            <a:chExt cx="2135658" cy="5325514"/>
          </a:xfrm>
        </p:grpSpPr>
        <p:grpSp>
          <p:nvGrpSpPr>
            <p:cNvPr id="254" name="Group 253"/>
            <p:cNvGrpSpPr/>
            <p:nvPr/>
          </p:nvGrpSpPr>
          <p:grpSpPr>
            <a:xfrm>
              <a:off x="9881133" y="1274315"/>
              <a:ext cx="2135658" cy="5325514"/>
              <a:chOff x="6288271" y="1288765"/>
              <a:chExt cx="5287078" cy="5500167"/>
            </a:xfrm>
          </p:grpSpPr>
          <p:sp>
            <p:nvSpPr>
              <p:cNvPr id="255" name="Rectangle 254"/>
              <p:cNvSpPr/>
              <p:nvPr/>
            </p:nvSpPr>
            <p:spPr>
              <a:xfrm>
                <a:off x="6288276" y="1288765"/>
                <a:ext cx="5287073" cy="732841"/>
              </a:xfrm>
              <a:prstGeom prst="rect">
                <a:avLst/>
              </a:prstGeom>
              <a:solidFill>
                <a:srgbClr val="3C86EC"/>
              </a:solidFill>
              <a:ln w="25400" cap="flat" cmpd="sng" algn="ctr">
                <a:noFill/>
                <a:prstDash val="solid"/>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053">
                  <a:lnSpc>
                    <a:spcPct val="90000"/>
                  </a:lnSpc>
                </a:pPr>
                <a:endParaRPr lang="en-US" sz="1500" dirty="0">
                  <a:solidFill>
                    <a:prstClr val="white"/>
                  </a:solidFill>
                </a:endParaRPr>
              </a:p>
            </p:txBody>
          </p:sp>
          <p:sp>
            <p:nvSpPr>
              <p:cNvPr id="256" name="Rectangle 255"/>
              <p:cNvSpPr/>
              <p:nvPr/>
            </p:nvSpPr>
            <p:spPr>
              <a:xfrm>
                <a:off x="6288271" y="1924354"/>
                <a:ext cx="5286082" cy="3725142"/>
              </a:xfrm>
              <a:prstGeom prst="rect">
                <a:avLst/>
              </a:prstGeom>
              <a:blipFill dpi="0" rotWithShape="1">
                <a:blip r:embed="rId3" cstate="email">
                  <a:alphaModFix amt="23000"/>
                  <a:extLst>
                    <a:ext uri="{28A0092B-C50C-407E-A947-70E740481C1C}">
                      <a14:useLocalDpi xmlns:a14="http://schemas.microsoft.com/office/drawing/2010/main"/>
                    </a:ext>
                  </a:extLst>
                </a:blip>
                <a:srcRect/>
                <a:tile tx="0" ty="4191000" sx="100000" sy="100000" flip="none" algn="ctr"/>
              </a:blipFill>
              <a:ln w="25400" cap="flat" cmpd="sng" algn="ctr">
                <a:noFill/>
                <a:prstDash val="solid"/>
              </a:ln>
              <a:effectLst/>
            </p:spPr>
            <p:txBody>
              <a:bodyPr spcFirstLastPara="0" vert="horz" wrap="none" lIns="132475" tIns="94379" rIns="132475" bIns="94379" numCol="1" spcCol="1270" anchor="ctr" anchorCtr="0">
                <a:noAutofit/>
              </a:bodyPr>
              <a:lstStyle/>
              <a:p>
                <a:pPr algn="ctr" defTabSz="888366">
                  <a:lnSpc>
                    <a:spcPct val="90000"/>
                  </a:lnSpc>
                  <a:spcBef>
                    <a:spcPct val="0"/>
                  </a:spcBef>
                  <a:spcAft>
                    <a:spcPct val="35000"/>
                  </a:spcAft>
                </a:pPr>
                <a:endParaRPr lang="en-US" sz="2400" kern="0" dirty="0">
                  <a:solidFill>
                    <a:srgbClr val="FFFFFF"/>
                  </a:solidFill>
                  <a:latin typeface="Arial" panose="020B0604020202020204" pitchFamily="34" charset="0"/>
                  <a:cs typeface="Arial" panose="020B0604020202020204" pitchFamily="34" charset="0"/>
                </a:endParaRPr>
              </a:p>
            </p:txBody>
          </p:sp>
          <p:cxnSp>
            <p:nvCxnSpPr>
              <p:cNvPr id="257" name="Straight Connector 256"/>
              <p:cNvCxnSpPr/>
              <p:nvPr/>
            </p:nvCxnSpPr>
            <p:spPr>
              <a:xfrm flipV="1">
                <a:off x="6288276" y="6788932"/>
                <a:ext cx="5286082"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58" name="Rectangle 257"/>
              <p:cNvSpPr/>
              <p:nvPr/>
            </p:nvSpPr>
            <p:spPr>
              <a:xfrm>
                <a:off x="6288276" y="2021606"/>
                <a:ext cx="5287073" cy="4767326"/>
              </a:xfrm>
              <a:prstGeom prst="rect">
                <a:avLst/>
              </a:prstGeom>
              <a:gradFill flip="none" rotWithShape="1">
                <a:gsLst>
                  <a:gs pos="0">
                    <a:schemeClr val="bg1">
                      <a:lumMod val="95000"/>
                    </a:schemeClr>
                  </a:gs>
                  <a:gs pos="100000">
                    <a:srgbClr val="FFFFFF">
                      <a:alpha val="0"/>
                    </a:srgbClr>
                  </a:gs>
                </a:gsLst>
                <a:lin ang="16200000" scaled="1"/>
                <a:tileRect/>
              </a:gradFill>
              <a:ln w="12700" cap="flat">
                <a:noFill/>
                <a:miter lim="800000"/>
                <a:headEnd type="none" w="med" len="med"/>
                <a:tailEnd type="none" w="med" len="med"/>
              </a:ln>
              <a:effectLst>
                <a:outerShdw blurRad="63500" algn="ctr" rotWithShape="0">
                  <a:prstClr val="black">
                    <a:alpha val="40000"/>
                  </a:prstClr>
                </a:outerShdw>
              </a:effectLst>
            </p:spPr>
            <p:txBody>
              <a:bodyPr lIns="91440" tIns="91440" rIns="91440" bIns="91440" rtlCol="0" anchor="t"/>
              <a:lstStyle/>
              <a:p>
                <a:pPr defTabSz="385704"/>
                <a:endParaRPr lang="en-US" sz="1100" dirty="0">
                  <a:latin typeface="CiscoSansTT ExtraLight"/>
                  <a:ea typeface="Arial" pitchFamily="-107" charset="0"/>
                  <a:cs typeface="Arial" pitchFamily="-107" charset="0"/>
                </a:endParaRPr>
              </a:p>
            </p:txBody>
          </p:sp>
          <p:sp>
            <p:nvSpPr>
              <p:cNvPr id="259" name="Rectangle 258"/>
              <p:cNvSpPr/>
              <p:nvPr/>
            </p:nvSpPr>
            <p:spPr>
              <a:xfrm>
                <a:off x="6288271" y="2021606"/>
                <a:ext cx="5286082" cy="108287"/>
              </a:xfrm>
              <a:prstGeom prst="rect">
                <a:avLst/>
              </a:prstGeom>
              <a:gradFill>
                <a:gsLst>
                  <a:gs pos="0">
                    <a:srgbClr val="000000">
                      <a:alpha val="26000"/>
                    </a:srgbClr>
                  </a:gs>
                  <a:gs pos="100000">
                    <a:srgbClr val="000000">
                      <a:alpha val="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defTabSz="913824"/>
                <a:endParaRPr lang="en-US" dirty="0">
                  <a:gradFill>
                    <a:gsLst>
                      <a:gs pos="0">
                        <a:srgbClr val="000000"/>
                      </a:gs>
                      <a:gs pos="100000">
                        <a:srgbClr val="000000">
                          <a:alpha val="0"/>
                        </a:srgbClr>
                      </a:gs>
                    </a:gsLst>
                    <a:lin ang="5400000" scaled="1"/>
                  </a:gradFill>
                  <a:latin typeface="Arial"/>
                </a:endParaRPr>
              </a:p>
            </p:txBody>
          </p:sp>
          <p:sp>
            <p:nvSpPr>
              <p:cNvPr id="260" name="Rectangle 259"/>
              <p:cNvSpPr/>
              <p:nvPr/>
            </p:nvSpPr>
            <p:spPr>
              <a:xfrm>
                <a:off x="6535177" y="1347404"/>
                <a:ext cx="4811577" cy="51601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defTabSz="609007">
                  <a:lnSpc>
                    <a:spcPct val="90000"/>
                  </a:lnSpc>
                </a:pPr>
                <a:r>
                  <a:rPr lang="en-US" sz="2000" dirty="0">
                    <a:solidFill>
                      <a:srgbClr val="FFFFFF"/>
                    </a:solidFill>
                  </a:rPr>
                  <a:t>Application Agility </a:t>
                </a:r>
              </a:p>
            </p:txBody>
          </p:sp>
        </p:grpSp>
        <p:pic>
          <p:nvPicPr>
            <p:cNvPr id="484" name="Picture 48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321807" y="2321559"/>
              <a:ext cx="1253908" cy="1203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6" name="Rectangle 495"/>
            <p:cNvSpPr/>
            <p:nvPr/>
          </p:nvSpPr>
          <p:spPr>
            <a:xfrm>
              <a:off x="10340332" y="4159849"/>
              <a:ext cx="1235384" cy="348775"/>
            </a:xfrm>
            <a:prstGeom prst="rect">
              <a:avLst/>
            </a:prstGeom>
          </p:spPr>
          <p:txBody>
            <a:bodyPr wrap="square" lIns="0" tIns="60941" rIns="0" bIns="60941">
              <a:spAutoFit/>
            </a:bodyPr>
            <a:lstStyle/>
            <a:p>
              <a:pPr algn="ctr" defTabSz="609007">
                <a:lnSpc>
                  <a:spcPct val="90000"/>
                </a:lnSpc>
              </a:pPr>
              <a:r>
                <a:rPr lang="en-US" sz="1600" dirty="0">
                  <a:solidFill>
                    <a:srgbClr val="3370E4"/>
                  </a:solidFill>
                </a:rPr>
                <a:t>ACI </a:t>
              </a:r>
            </a:p>
          </p:txBody>
        </p:sp>
        <p:cxnSp>
          <p:nvCxnSpPr>
            <p:cNvPr id="507" name="Straight Connector 506"/>
            <p:cNvCxnSpPr/>
            <p:nvPr/>
          </p:nvCxnSpPr>
          <p:spPr>
            <a:xfrm>
              <a:off x="9973069" y="4791630"/>
              <a:ext cx="194358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7559370" y="6613921"/>
            <a:ext cx="4647617" cy="235963"/>
          </a:xfrm>
          <a:prstGeom prst="rect">
            <a:avLst/>
          </a:prstGeom>
        </p:spPr>
        <p:txBody>
          <a:bodyPr wrap="square" lIns="91430" tIns="45718" rIns="91430" bIns="45718">
            <a:spAutoFit/>
          </a:bodyPr>
          <a:lstStyle/>
          <a:p>
            <a:r>
              <a:rPr lang="en-US" sz="900" dirty="0"/>
              <a:t>Some of the features listed have not </a:t>
            </a:r>
            <a:r>
              <a:rPr lang="en-US" sz="900" dirty="0" err="1"/>
              <a:t>ECed</a:t>
            </a:r>
            <a:r>
              <a:rPr lang="en-US" sz="900" dirty="0"/>
              <a:t> and are pending engineering feasibility</a:t>
            </a:r>
          </a:p>
        </p:txBody>
      </p:sp>
    </p:spTree>
    <p:extLst>
      <p:ext uri="{BB962C8B-B14F-4D97-AF65-F5344CB8AC3E}">
        <p14:creationId xmlns:p14="http://schemas.microsoft.com/office/powerpoint/2010/main" val="304662502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3"/>
          <p:cNvSpPr>
            <a:spLocks noGrp="1"/>
          </p:cNvSpPr>
          <p:nvPr>
            <p:ph type="title"/>
          </p:nvPr>
        </p:nvSpPr>
        <p:spPr>
          <a:xfrm>
            <a:off x="609600" y="228600"/>
            <a:ext cx="10972800" cy="838200"/>
          </a:xfrm>
        </p:spPr>
        <p:txBody>
          <a:bodyPr/>
          <a:lstStyle/>
          <a:p>
            <a:r>
              <a:rPr lang="en-US" sz="2800" b="0" cap="none" dirty="0" smtClean="0">
                <a:solidFill>
                  <a:srgbClr val="0000FF"/>
                </a:solidFill>
                <a:latin typeface="+mj-lt"/>
              </a:rPr>
              <a:t>Traditional SDN Models </a:t>
            </a:r>
            <a:r>
              <a:rPr lang="en-US" sz="2800" b="0" cap="none" dirty="0">
                <a:solidFill>
                  <a:srgbClr val="0000FF"/>
                </a:solidFill>
                <a:latin typeface="+mj-lt"/>
              </a:rPr>
              <a:t>-</a:t>
            </a:r>
            <a:r>
              <a:rPr lang="en-US" sz="2800" b="0" cap="none" dirty="0" smtClean="0">
                <a:solidFill>
                  <a:srgbClr val="0000FF"/>
                </a:solidFill>
                <a:latin typeface="+mj-lt"/>
              </a:rPr>
              <a:t> Challenges</a:t>
            </a:r>
            <a:endParaRPr lang="en-US" sz="2800" b="0" cap="none" dirty="0">
              <a:solidFill>
                <a:srgbClr val="0000FF"/>
              </a:solidFill>
              <a:latin typeface="+mj-lt"/>
            </a:endParaRPr>
          </a:p>
        </p:txBody>
      </p:sp>
      <p:sp>
        <p:nvSpPr>
          <p:cNvPr id="28" name="Rounded Rectangle 27"/>
          <p:cNvSpPr/>
          <p:nvPr/>
        </p:nvSpPr>
        <p:spPr>
          <a:xfrm>
            <a:off x="3691516" y="4090368"/>
            <a:ext cx="4809016" cy="1066800"/>
          </a:xfrm>
          <a:prstGeom prst="roundRect">
            <a:avLst/>
          </a:prstGeom>
          <a:solidFill>
            <a:schemeClr val="accent1"/>
          </a:solidFill>
          <a:ln w="44450">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r>
              <a:rPr lang="en-US" b="1" dirty="0">
                <a:solidFill>
                  <a:srgbClr val="FFFFFF"/>
                </a:solidFill>
                <a:effectLst>
                  <a:outerShdw blurRad="38100" dist="38100" dir="2700000" algn="tl">
                    <a:srgbClr val="000000">
                      <a:alpha val="43137"/>
                    </a:srgbClr>
                  </a:outerShdw>
                </a:effectLst>
              </a:rPr>
              <a:t>Network</a:t>
            </a:r>
          </a:p>
        </p:txBody>
      </p:sp>
      <p:sp>
        <p:nvSpPr>
          <p:cNvPr id="29" name="Rounded Rectangle 28"/>
          <p:cNvSpPr/>
          <p:nvPr/>
        </p:nvSpPr>
        <p:spPr>
          <a:xfrm>
            <a:off x="3691516" y="2871168"/>
            <a:ext cx="4809016" cy="1066800"/>
          </a:xfrm>
          <a:prstGeom prst="roundRect">
            <a:avLst/>
          </a:prstGeom>
          <a:solidFill>
            <a:schemeClr val="tx1">
              <a:lumMod val="50000"/>
              <a:lumOff val="50000"/>
            </a:schemeClr>
          </a:solidFill>
          <a:ln w="44450">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r>
              <a:rPr lang="en-US" b="1" dirty="0">
                <a:solidFill>
                  <a:srgbClr val="FFFFFF"/>
                </a:solidFill>
                <a:effectLst>
                  <a:outerShdw blurRad="38100" dist="38100" dir="2700000" algn="tl">
                    <a:srgbClr val="000000">
                      <a:alpha val="43137"/>
                    </a:srgbClr>
                  </a:outerShdw>
                </a:effectLst>
              </a:rPr>
              <a:t>Complexity</a:t>
            </a:r>
          </a:p>
        </p:txBody>
      </p:sp>
      <p:sp>
        <p:nvSpPr>
          <p:cNvPr id="30" name="Rounded Rectangle 29"/>
          <p:cNvSpPr/>
          <p:nvPr/>
        </p:nvSpPr>
        <p:spPr>
          <a:xfrm>
            <a:off x="5350935" y="1575768"/>
            <a:ext cx="1490132" cy="1066800"/>
          </a:xfrm>
          <a:prstGeom prst="roundRect">
            <a:avLst/>
          </a:prstGeom>
          <a:solidFill>
            <a:schemeClr val="accent3"/>
          </a:solidFill>
          <a:ln w="44450">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r>
              <a:rPr lang="en-US" b="1" dirty="0">
                <a:solidFill>
                  <a:srgbClr val="FFFFFF"/>
                </a:solidFill>
                <a:effectLst>
                  <a:outerShdw blurRad="38100" dist="38100" dir="2700000" algn="tl">
                    <a:srgbClr val="000000">
                      <a:alpha val="43137"/>
                    </a:srgbClr>
                  </a:outerShdw>
                </a:effectLst>
              </a:rPr>
              <a:t>App 2</a:t>
            </a:r>
          </a:p>
        </p:txBody>
      </p:sp>
      <p:sp>
        <p:nvSpPr>
          <p:cNvPr id="31" name="TextBox 30"/>
          <p:cNvSpPr txBox="1"/>
          <p:nvPr/>
        </p:nvSpPr>
        <p:spPr>
          <a:xfrm>
            <a:off x="8839200" y="4023611"/>
            <a:ext cx="3251200" cy="969495"/>
          </a:xfrm>
          <a:prstGeom prst="rect">
            <a:avLst/>
          </a:prstGeom>
          <a:noFill/>
        </p:spPr>
        <p:txBody>
          <a:bodyPr wrap="square" lIns="91428" tIns="45718" rIns="91428" bIns="45718" rtlCol="0">
            <a:spAutoFit/>
          </a:bodyPr>
          <a:lstStyle/>
          <a:p>
            <a:pPr algn="ctr"/>
            <a:r>
              <a:rPr lang="en-US" dirty="0">
                <a:solidFill>
                  <a:srgbClr val="2C2C2C"/>
                </a:solidFill>
              </a:rPr>
              <a:t>Networks were designed to drive the needs of application connectivity</a:t>
            </a:r>
          </a:p>
        </p:txBody>
      </p:sp>
      <p:sp>
        <p:nvSpPr>
          <p:cNvPr id="32" name="Rounded Rectangle 31"/>
          <p:cNvSpPr/>
          <p:nvPr/>
        </p:nvSpPr>
        <p:spPr>
          <a:xfrm>
            <a:off x="3691471" y="1575768"/>
            <a:ext cx="1490132" cy="1066800"/>
          </a:xfrm>
          <a:prstGeom prst="roundRect">
            <a:avLst/>
          </a:prstGeom>
          <a:solidFill>
            <a:schemeClr val="accent6"/>
          </a:solidFill>
          <a:ln w="44450">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r>
              <a:rPr lang="en-US" b="1" dirty="0">
                <a:solidFill>
                  <a:srgbClr val="FFFFFF"/>
                </a:solidFill>
                <a:effectLst>
                  <a:outerShdw blurRad="38100" dist="38100" dir="2700000" algn="tl">
                    <a:srgbClr val="000000">
                      <a:alpha val="43137"/>
                    </a:srgbClr>
                  </a:outerShdw>
                </a:effectLst>
              </a:rPr>
              <a:t>App 1</a:t>
            </a:r>
          </a:p>
        </p:txBody>
      </p:sp>
      <p:sp>
        <p:nvSpPr>
          <p:cNvPr id="33" name="Rounded Rectangle 32"/>
          <p:cNvSpPr/>
          <p:nvPr/>
        </p:nvSpPr>
        <p:spPr>
          <a:xfrm>
            <a:off x="7044271" y="1575768"/>
            <a:ext cx="1490132" cy="1066800"/>
          </a:xfrm>
          <a:prstGeom prst="roundRect">
            <a:avLst/>
          </a:prstGeom>
          <a:solidFill>
            <a:schemeClr val="accent4"/>
          </a:solidFill>
          <a:ln w="44450">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r>
              <a:rPr lang="en-US" b="1" dirty="0">
                <a:solidFill>
                  <a:srgbClr val="FFFFFF"/>
                </a:solidFill>
                <a:effectLst>
                  <a:outerShdw blurRad="38100" dist="38100" dir="2700000" algn="tl">
                    <a:srgbClr val="000000">
                      <a:alpha val="43137"/>
                    </a:srgbClr>
                  </a:outerShdw>
                </a:effectLst>
              </a:rPr>
              <a:t>App 3</a:t>
            </a:r>
          </a:p>
        </p:txBody>
      </p:sp>
      <p:sp>
        <p:nvSpPr>
          <p:cNvPr id="34" name="TextBox 33"/>
          <p:cNvSpPr txBox="1"/>
          <p:nvPr/>
        </p:nvSpPr>
        <p:spPr>
          <a:xfrm>
            <a:off x="8817803" y="5173401"/>
            <a:ext cx="3251200" cy="969495"/>
          </a:xfrm>
          <a:prstGeom prst="rect">
            <a:avLst/>
          </a:prstGeom>
          <a:noFill/>
        </p:spPr>
        <p:txBody>
          <a:bodyPr wrap="square" lIns="91428" tIns="45718" rIns="91428" bIns="45718" rtlCol="0">
            <a:spAutoFit/>
          </a:bodyPr>
          <a:lstStyle/>
          <a:p>
            <a:pPr algn="ctr"/>
            <a:r>
              <a:rPr lang="en-US" dirty="0"/>
              <a:t>As applications grew, expanded and changed complexity grew.</a:t>
            </a:r>
          </a:p>
        </p:txBody>
      </p:sp>
      <p:sp>
        <p:nvSpPr>
          <p:cNvPr id="35" name="Right Arrow 34"/>
          <p:cNvSpPr/>
          <p:nvPr/>
        </p:nvSpPr>
        <p:spPr>
          <a:xfrm>
            <a:off x="8839200" y="3149601"/>
            <a:ext cx="1422400" cy="533400"/>
          </a:xfrm>
          <a:prstGeom prst="rightArrow">
            <a:avLst/>
          </a:prstGeom>
          <a:noFill/>
          <a:ln w="44450">
            <a:solidFill>
              <a:schemeClr val="tx1"/>
            </a:solid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endParaRPr lang="en-US">
              <a:solidFill>
                <a:srgbClr val="FFFFFF"/>
              </a:solidFill>
            </a:endParaRPr>
          </a:p>
        </p:txBody>
      </p:sp>
      <p:grpSp>
        <p:nvGrpSpPr>
          <p:cNvPr id="36" name="Group 35"/>
          <p:cNvGrpSpPr/>
          <p:nvPr/>
        </p:nvGrpSpPr>
        <p:grpSpPr>
          <a:xfrm>
            <a:off x="10600271" y="2895600"/>
            <a:ext cx="1490132" cy="1066800"/>
            <a:chOff x="7950201" y="2895600"/>
            <a:chExt cx="1117599" cy="1066800"/>
          </a:xfrm>
        </p:grpSpPr>
        <p:sp>
          <p:nvSpPr>
            <p:cNvPr id="37" name="Rounded Rectangle 36"/>
            <p:cNvSpPr/>
            <p:nvPr/>
          </p:nvSpPr>
          <p:spPr>
            <a:xfrm>
              <a:off x="7950201" y="2895600"/>
              <a:ext cx="1117599" cy="1066800"/>
            </a:xfrm>
            <a:prstGeom prst="roundRect">
              <a:avLst/>
            </a:prstGeom>
            <a:solidFill>
              <a:schemeClr val="tx1">
                <a:lumMod val="50000"/>
                <a:lumOff val="50000"/>
              </a:schemeClr>
            </a:solidFill>
            <a:ln w="44450">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FFFFF"/>
                </a:solidFill>
                <a:effectLst>
                  <a:outerShdw blurRad="38100" dist="38100" dir="2700000" algn="tl">
                    <a:srgbClr val="000000">
                      <a:alpha val="43137"/>
                    </a:srgbClr>
                  </a:outerShdw>
                </a:effectLst>
              </a:endParaRPr>
            </a:p>
          </p:txBody>
        </p:sp>
        <p:grpSp>
          <p:nvGrpSpPr>
            <p:cNvPr id="38" name="Group 37"/>
            <p:cNvGrpSpPr/>
            <p:nvPr/>
          </p:nvGrpSpPr>
          <p:grpSpPr>
            <a:xfrm>
              <a:off x="8001000" y="3034908"/>
              <a:ext cx="720629" cy="614225"/>
              <a:chOff x="4444370" y="339519"/>
              <a:chExt cx="324211" cy="276340"/>
            </a:xfrm>
          </p:grpSpPr>
          <p:sp>
            <p:nvSpPr>
              <p:cNvPr id="39" name="Gear"/>
              <p:cNvSpPr>
                <a:spLocks noEditPoints="1" noChangeArrowheads="1"/>
              </p:cNvSpPr>
              <p:nvPr/>
            </p:nvSpPr>
            <p:spPr bwMode="auto">
              <a:xfrm>
                <a:off x="4624125" y="339519"/>
                <a:ext cx="144456" cy="126686"/>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chemeClr val="bg1"/>
              </a:solidFill>
              <a:ln w="9525">
                <a:miter lim="800000"/>
                <a:headEnd/>
                <a:tailEnd/>
              </a:ln>
              <a:effectLst>
                <a:glow>
                  <a:schemeClr val="bg1"/>
                </a:glow>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US">
                  <a:solidFill>
                    <a:srgbClr val="FFFFFF"/>
                  </a:solidFill>
                </a:endParaRPr>
              </a:p>
            </p:txBody>
          </p:sp>
          <p:sp>
            <p:nvSpPr>
              <p:cNvPr id="40" name="AutoShape 4"/>
              <p:cNvSpPr>
                <a:spLocks noEditPoints="1" noChangeArrowheads="1"/>
              </p:cNvSpPr>
              <p:nvPr/>
            </p:nvSpPr>
            <p:spPr bwMode="auto">
              <a:xfrm>
                <a:off x="4444370" y="391741"/>
                <a:ext cx="172743" cy="151467"/>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chemeClr val="bg1"/>
              </a:solidFill>
              <a:ln w="9525">
                <a:miter lim="800000"/>
                <a:headEnd/>
                <a:tailEnd/>
              </a:ln>
              <a:effectLst>
                <a:glow>
                  <a:schemeClr val="bg1"/>
                </a:glow>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US">
                  <a:solidFill>
                    <a:srgbClr val="FFFFFF"/>
                  </a:solidFill>
                </a:endParaRPr>
              </a:p>
            </p:txBody>
          </p:sp>
          <p:sp>
            <p:nvSpPr>
              <p:cNvPr id="41" name="AutoShape 5"/>
              <p:cNvSpPr>
                <a:spLocks noEditPoints="1" noChangeArrowheads="1"/>
              </p:cNvSpPr>
              <p:nvPr/>
            </p:nvSpPr>
            <p:spPr bwMode="auto">
              <a:xfrm>
                <a:off x="4556430" y="447589"/>
                <a:ext cx="191964" cy="168270"/>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chemeClr val="bg1"/>
              </a:solidFill>
              <a:ln w="9525">
                <a:miter lim="800000"/>
                <a:headEnd/>
                <a:tailEnd/>
              </a:ln>
              <a:effectLst>
                <a:glow>
                  <a:schemeClr val="bg1"/>
                </a:glow>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US">
                  <a:solidFill>
                    <a:srgbClr val="FFFFFF"/>
                  </a:solidFill>
                </a:endParaRPr>
              </a:p>
            </p:txBody>
          </p:sp>
        </p:grpSp>
      </p:grpSp>
      <p:grpSp>
        <p:nvGrpSpPr>
          <p:cNvPr id="42" name="Group 41"/>
          <p:cNvGrpSpPr/>
          <p:nvPr/>
        </p:nvGrpSpPr>
        <p:grpSpPr>
          <a:xfrm>
            <a:off x="4163115" y="5410203"/>
            <a:ext cx="825392" cy="601036"/>
            <a:chOff x="990600" y="2763805"/>
            <a:chExt cx="479595" cy="465644"/>
          </a:xfrm>
        </p:grpSpPr>
        <p:sp>
          <p:nvSpPr>
            <p:cNvPr id="43" name="Oval 263"/>
            <p:cNvSpPr>
              <a:spLocks/>
            </p:cNvSpPr>
            <p:nvPr/>
          </p:nvSpPr>
          <p:spPr bwMode="auto">
            <a:xfrm>
              <a:off x="990600" y="2763805"/>
              <a:ext cx="479595" cy="465644"/>
            </a:xfrm>
            <a:prstGeom prst="ellipse">
              <a:avLst/>
            </a:prstGeom>
            <a:solidFill>
              <a:schemeClr val="tx2"/>
            </a:solidFill>
            <a:ln w="12700" cap="flat" cmpd="sng" algn="ctr">
              <a:solidFill>
                <a:sysClr val="window" lastClr="FFFFFF"/>
              </a:solidFill>
              <a:prstDash val="solid"/>
            </a:ln>
            <a:effectLst>
              <a:outerShdw blurRad="63500" sx="102000" sy="102000" algn="ctr" rotWithShape="0">
                <a:prstClr val="black">
                  <a:alpha val="40000"/>
                </a:prstClr>
              </a:outerShdw>
            </a:effectLst>
            <a:scene3d>
              <a:camera prst="orthographicFront"/>
              <a:lightRig rig="threePt" dir="t"/>
            </a:scene3d>
            <a:sp3d>
              <a:bevelT h="38100"/>
              <a:bevelB h="38100"/>
            </a:sp3d>
          </p:spPr>
          <p:txBody>
            <a:bodyPr rtlCol="0" anchor="ctr"/>
            <a:lstStyle/>
            <a:p>
              <a:pPr algn="ctr" eaLnBrk="0" hangingPunct="0">
                <a:lnSpc>
                  <a:spcPct val="90000"/>
                </a:lnSpc>
                <a:defRPr/>
              </a:pPr>
              <a:endParaRPr lang="en-US" kern="0" dirty="0">
                <a:solidFill>
                  <a:srgbClr val="FFFFFF"/>
                </a:solidFill>
              </a:endParaRPr>
            </a:p>
          </p:txBody>
        </p:sp>
        <p:sp>
          <p:nvSpPr>
            <p:cNvPr id="44" name="Right Arrow 43"/>
            <p:cNvSpPr/>
            <p:nvPr/>
          </p:nvSpPr>
          <p:spPr>
            <a:xfrm>
              <a:off x="1114565" y="2859841"/>
              <a:ext cx="295135" cy="111959"/>
            </a:xfrm>
            <a:prstGeom prst="rightArrow">
              <a:avLst/>
            </a:prstGeom>
            <a:solidFill>
              <a:schemeClr val="bg1"/>
            </a:solidFill>
            <a:ln w="15875">
              <a:noFill/>
            </a:ln>
            <a:effectLst>
              <a:outerShdw blurRad="76200" dist="50800" dir="5400000" algn="ctr" rotWithShape="0">
                <a:srgbClr val="000000">
                  <a:alpha val="27000"/>
                </a:srgbClr>
              </a:outerShdw>
            </a:effectLst>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31"/>
              <a:endParaRPr lang="en-US" dirty="0">
                <a:solidFill>
                  <a:srgbClr val="FFFFFF"/>
                </a:solidFill>
              </a:endParaRPr>
            </a:p>
          </p:txBody>
        </p:sp>
        <p:sp>
          <p:nvSpPr>
            <p:cNvPr id="45" name="Right Arrow 44"/>
            <p:cNvSpPr/>
            <p:nvPr/>
          </p:nvSpPr>
          <p:spPr>
            <a:xfrm rot="10800000">
              <a:off x="1052442" y="3013559"/>
              <a:ext cx="295135" cy="111959"/>
            </a:xfrm>
            <a:prstGeom prst="rightArrow">
              <a:avLst/>
            </a:prstGeom>
            <a:solidFill>
              <a:schemeClr val="bg1"/>
            </a:solidFill>
            <a:ln w="15875">
              <a:noFill/>
            </a:ln>
            <a:effectLst>
              <a:outerShdw blurRad="76200" dist="50800" dir="5400000" algn="ctr" rotWithShape="0">
                <a:srgbClr val="000000">
                  <a:alpha val="27000"/>
                </a:srgbClr>
              </a:outerShdw>
            </a:effectLst>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31"/>
              <a:endParaRPr lang="en-US" dirty="0">
                <a:solidFill>
                  <a:srgbClr val="FFFFFF"/>
                </a:solidFill>
              </a:endParaRPr>
            </a:p>
          </p:txBody>
        </p:sp>
      </p:grpSp>
      <p:grpSp>
        <p:nvGrpSpPr>
          <p:cNvPr id="46" name="Group 45"/>
          <p:cNvGrpSpPr/>
          <p:nvPr/>
        </p:nvGrpSpPr>
        <p:grpSpPr>
          <a:xfrm>
            <a:off x="7178429" y="5410203"/>
            <a:ext cx="825392" cy="601036"/>
            <a:chOff x="990600" y="2763805"/>
            <a:chExt cx="479595" cy="465644"/>
          </a:xfrm>
        </p:grpSpPr>
        <p:sp>
          <p:nvSpPr>
            <p:cNvPr id="47" name="Oval 263"/>
            <p:cNvSpPr>
              <a:spLocks/>
            </p:cNvSpPr>
            <p:nvPr/>
          </p:nvSpPr>
          <p:spPr bwMode="auto">
            <a:xfrm>
              <a:off x="990600" y="2763805"/>
              <a:ext cx="479595" cy="465644"/>
            </a:xfrm>
            <a:prstGeom prst="ellipse">
              <a:avLst/>
            </a:prstGeom>
            <a:solidFill>
              <a:schemeClr val="tx2"/>
            </a:solidFill>
            <a:ln w="12700" cap="flat" cmpd="sng" algn="ctr">
              <a:solidFill>
                <a:sysClr val="window" lastClr="FFFFFF"/>
              </a:solidFill>
              <a:prstDash val="solid"/>
            </a:ln>
            <a:effectLst>
              <a:outerShdw blurRad="63500" sx="102000" sy="102000" algn="ctr" rotWithShape="0">
                <a:prstClr val="black">
                  <a:alpha val="40000"/>
                </a:prstClr>
              </a:outerShdw>
            </a:effectLst>
            <a:scene3d>
              <a:camera prst="orthographicFront"/>
              <a:lightRig rig="threePt" dir="t"/>
            </a:scene3d>
            <a:sp3d>
              <a:bevelT h="38100"/>
              <a:bevelB h="38100"/>
            </a:sp3d>
          </p:spPr>
          <p:txBody>
            <a:bodyPr rtlCol="0" anchor="ctr"/>
            <a:lstStyle/>
            <a:p>
              <a:pPr algn="ctr" eaLnBrk="0" hangingPunct="0">
                <a:lnSpc>
                  <a:spcPct val="90000"/>
                </a:lnSpc>
                <a:defRPr/>
              </a:pPr>
              <a:endParaRPr lang="en-US" kern="0" dirty="0">
                <a:solidFill>
                  <a:srgbClr val="FFFFFF"/>
                </a:solidFill>
              </a:endParaRPr>
            </a:p>
          </p:txBody>
        </p:sp>
        <p:sp>
          <p:nvSpPr>
            <p:cNvPr id="48" name="Right Arrow 47"/>
            <p:cNvSpPr/>
            <p:nvPr/>
          </p:nvSpPr>
          <p:spPr>
            <a:xfrm>
              <a:off x="1114565" y="2859841"/>
              <a:ext cx="295135" cy="111959"/>
            </a:xfrm>
            <a:prstGeom prst="rightArrow">
              <a:avLst/>
            </a:prstGeom>
            <a:solidFill>
              <a:schemeClr val="bg1"/>
            </a:solidFill>
            <a:ln w="15875">
              <a:noFill/>
            </a:ln>
            <a:effectLst>
              <a:outerShdw blurRad="76200" dist="50800" dir="5400000" algn="ctr" rotWithShape="0">
                <a:srgbClr val="000000">
                  <a:alpha val="27000"/>
                </a:srgbClr>
              </a:outerShdw>
            </a:effectLst>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31"/>
              <a:endParaRPr lang="en-US" dirty="0">
                <a:solidFill>
                  <a:srgbClr val="FFFFFF"/>
                </a:solidFill>
              </a:endParaRPr>
            </a:p>
          </p:txBody>
        </p:sp>
        <p:sp>
          <p:nvSpPr>
            <p:cNvPr id="49" name="Right Arrow 48"/>
            <p:cNvSpPr/>
            <p:nvPr/>
          </p:nvSpPr>
          <p:spPr>
            <a:xfrm rot="10800000">
              <a:off x="1052442" y="3013559"/>
              <a:ext cx="295135" cy="111959"/>
            </a:xfrm>
            <a:prstGeom prst="rightArrow">
              <a:avLst/>
            </a:prstGeom>
            <a:solidFill>
              <a:schemeClr val="bg1"/>
            </a:solidFill>
            <a:ln w="15875">
              <a:noFill/>
            </a:ln>
            <a:effectLst>
              <a:outerShdw blurRad="76200" dist="50800" dir="5400000" algn="ctr" rotWithShape="0">
                <a:srgbClr val="000000">
                  <a:alpha val="27000"/>
                </a:srgbClr>
              </a:outerShdw>
            </a:effectLst>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31"/>
              <a:endParaRPr lang="en-US" dirty="0">
                <a:solidFill>
                  <a:srgbClr val="FFFFFF"/>
                </a:solidFill>
              </a:endParaRPr>
            </a:p>
          </p:txBody>
        </p:sp>
      </p:grpSp>
      <p:grpSp>
        <p:nvGrpSpPr>
          <p:cNvPr id="50" name="Group 49"/>
          <p:cNvGrpSpPr/>
          <p:nvPr/>
        </p:nvGrpSpPr>
        <p:grpSpPr>
          <a:xfrm>
            <a:off x="5184775" y="5427144"/>
            <a:ext cx="787055" cy="573121"/>
            <a:chOff x="6084802" y="4575136"/>
            <a:chExt cx="479595" cy="465644"/>
          </a:xfrm>
        </p:grpSpPr>
        <p:sp>
          <p:nvSpPr>
            <p:cNvPr id="51" name="Oval 263"/>
            <p:cNvSpPr>
              <a:spLocks/>
            </p:cNvSpPr>
            <p:nvPr/>
          </p:nvSpPr>
          <p:spPr bwMode="auto">
            <a:xfrm>
              <a:off x="6084802" y="4575136"/>
              <a:ext cx="479595" cy="465644"/>
            </a:xfrm>
            <a:prstGeom prst="ellipse">
              <a:avLst/>
            </a:prstGeom>
            <a:solidFill>
              <a:schemeClr val="accent2"/>
            </a:solidFill>
            <a:ln w="12700" cap="flat" cmpd="sng" algn="ctr">
              <a:solidFill>
                <a:sysClr val="window" lastClr="FFFFFF"/>
              </a:solidFill>
              <a:prstDash val="solid"/>
            </a:ln>
            <a:effectLst>
              <a:outerShdw blurRad="63500" sx="102000" sy="102000" algn="ctr" rotWithShape="0">
                <a:prstClr val="black">
                  <a:alpha val="40000"/>
                </a:prstClr>
              </a:outerShdw>
            </a:effectLst>
            <a:scene3d>
              <a:camera prst="orthographicFront"/>
              <a:lightRig rig="threePt" dir="t"/>
            </a:scene3d>
            <a:sp3d>
              <a:bevelT h="38100"/>
              <a:bevelB h="38100"/>
            </a:sp3d>
          </p:spPr>
          <p:txBody>
            <a:bodyPr rtlCol="0" anchor="ctr"/>
            <a:lstStyle/>
            <a:p>
              <a:pPr algn="ctr" eaLnBrk="0" hangingPunct="0">
                <a:lnSpc>
                  <a:spcPct val="90000"/>
                </a:lnSpc>
                <a:defRPr/>
              </a:pPr>
              <a:endParaRPr lang="en-US" kern="0" dirty="0">
                <a:solidFill>
                  <a:srgbClr val="FFFFFF"/>
                </a:solidFill>
              </a:endParaRPr>
            </a:p>
          </p:txBody>
        </p:sp>
        <p:grpSp>
          <p:nvGrpSpPr>
            <p:cNvPr id="52" name="Group 157"/>
            <p:cNvGrpSpPr>
              <a:grpSpLocks noChangeAspect="1"/>
            </p:cNvGrpSpPr>
            <p:nvPr/>
          </p:nvGrpSpPr>
          <p:grpSpPr bwMode="auto">
            <a:xfrm>
              <a:off x="6144171" y="4691248"/>
              <a:ext cx="359977" cy="216032"/>
              <a:chOff x="13636625" y="1373188"/>
              <a:chExt cx="1330325" cy="825500"/>
            </a:xfrm>
            <a:solidFill>
              <a:sysClr val="window" lastClr="FFFFFF"/>
            </a:solidFill>
          </p:grpSpPr>
          <p:sp>
            <p:nvSpPr>
              <p:cNvPr id="53" name="Rectangle 17"/>
              <p:cNvSpPr>
                <a:spLocks noChangeArrowheads="1"/>
              </p:cNvSpPr>
              <p:nvPr/>
            </p:nvSpPr>
            <p:spPr bwMode="auto">
              <a:xfrm>
                <a:off x="13636625" y="1373188"/>
                <a:ext cx="406400"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54" name="Rectangle 18"/>
              <p:cNvSpPr>
                <a:spLocks noChangeArrowheads="1"/>
              </p:cNvSpPr>
              <p:nvPr/>
            </p:nvSpPr>
            <p:spPr bwMode="auto">
              <a:xfrm>
                <a:off x="14100175" y="1373188"/>
                <a:ext cx="406400"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55" name="Rectangle 19"/>
              <p:cNvSpPr>
                <a:spLocks noChangeArrowheads="1"/>
              </p:cNvSpPr>
              <p:nvPr/>
            </p:nvSpPr>
            <p:spPr bwMode="auto">
              <a:xfrm>
                <a:off x="14560550" y="1373188"/>
                <a:ext cx="406400"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56" name="Rectangle 20"/>
              <p:cNvSpPr>
                <a:spLocks noChangeArrowheads="1"/>
              </p:cNvSpPr>
              <p:nvPr/>
            </p:nvSpPr>
            <p:spPr bwMode="auto">
              <a:xfrm>
                <a:off x="13868400" y="1519238"/>
                <a:ext cx="406400"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57" name="Rectangle 21"/>
              <p:cNvSpPr>
                <a:spLocks noChangeArrowheads="1"/>
              </p:cNvSpPr>
              <p:nvPr/>
            </p:nvSpPr>
            <p:spPr bwMode="auto">
              <a:xfrm>
                <a:off x="14328775" y="1519238"/>
                <a:ext cx="406400"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58" name="Rectangle 22"/>
              <p:cNvSpPr>
                <a:spLocks noChangeArrowheads="1"/>
              </p:cNvSpPr>
              <p:nvPr/>
            </p:nvSpPr>
            <p:spPr bwMode="auto">
              <a:xfrm>
                <a:off x="13636625" y="1519238"/>
                <a:ext cx="174625"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59" name="Rectangle 23"/>
              <p:cNvSpPr>
                <a:spLocks noChangeArrowheads="1"/>
              </p:cNvSpPr>
              <p:nvPr/>
            </p:nvSpPr>
            <p:spPr bwMode="auto">
              <a:xfrm>
                <a:off x="14792325" y="1519238"/>
                <a:ext cx="174625"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60" name="Rectangle 24"/>
              <p:cNvSpPr>
                <a:spLocks noChangeArrowheads="1"/>
              </p:cNvSpPr>
              <p:nvPr/>
            </p:nvSpPr>
            <p:spPr bwMode="auto">
              <a:xfrm>
                <a:off x="13636625" y="1665288"/>
                <a:ext cx="406400"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61" name="Rectangle 25"/>
              <p:cNvSpPr>
                <a:spLocks noChangeArrowheads="1"/>
              </p:cNvSpPr>
              <p:nvPr/>
            </p:nvSpPr>
            <p:spPr bwMode="auto">
              <a:xfrm>
                <a:off x="14100175" y="1665288"/>
                <a:ext cx="406400"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62" name="Rectangle 26"/>
              <p:cNvSpPr>
                <a:spLocks noChangeArrowheads="1"/>
              </p:cNvSpPr>
              <p:nvPr/>
            </p:nvSpPr>
            <p:spPr bwMode="auto">
              <a:xfrm>
                <a:off x="14560550" y="1665288"/>
                <a:ext cx="406400"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63" name="Rectangle 27"/>
              <p:cNvSpPr>
                <a:spLocks noChangeArrowheads="1"/>
              </p:cNvSpPr>
              <p:nvPr/>
            </p:nvSpPr>
            <p:spPr bwMode="auto">
              <a:xfrm>
                <a:off x="13868400" y="1814513"/>
                <a:ext cx="406400"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64" name="Rectangle 28"/>
              <p:cNvSpPr>
                <a:spLocks noChangeArrowheads="1"/>
              </p:cNvSpPr>
              <p:nvPr/>
            </p:nvSpPr>
            <p:spPr bwMode="auto">
              <a:xfrm>
                <a:off x="14328775" y="1814513"/>
                <a:ext cx="406400"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65" name="Rectangle 29"/>
              <p:cNvSpPr>
                <a:spLocks noChangeArrowheads="1"/>
              </p:cNvSpPr>
              <p:nvPr/>
            </p:nvSpPr>
            <p:spPr bwMode="auto">
              <a:xfrm>
                <a:off x="13636625" y="1814513"/>
                <a:ext cx="174625"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66" name="Rectangle 30"/>
              <p:cNvSpPr>
                <a:spLocks noChangeArrowheads="1"/>
              </p:cNvSpPr>
              <p:nvPr/>
            </p:nvSpPr>
            <p:spPr bwMode="auto">
              <a:xfrm>
                <a:off x="14792325" y="1814513"/>
                <a:ext cx="174625"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67" name="Rectangle 31"/>
              <p:cNvSpPr>
                <a:spLocks noChangeArrowheads="1"/>
              </p:cNvSpPr>
              <p:nvPr/>
            </p:nvSpPr>
            <p:spPr bwMode="auto">
              <a:xfrm>
                <a:off x="13636625" y="1960563"/>
                <a:ext cx="406400"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68" name="Rectangle 32"/>
              <p:cNvSpPr>
                <a:spLocks noChangeArrowheads="1"/>
              </p:cNvSpPr>
              <p:nvPr/>
            </p:nvSpPr>
            <p:spPr bwMode="auto">
              <a:xfrm>
                <a:off x="14100175" y="1960563"/>
                <a:ext cx="406400"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69" name="Rectangle 33"/>
              <p:cNvSpPr>
                <a:spLocks noChangeArrowheads="1"/>
              </p:cNvSpPr>
              <p:nvPr/>
            </p:nvSpPr>
            <p:spPr bwMode="auto">
              <a:xfrm>
                <a:off x="14560550" y="1960563"/>
                <a:ext cx="406400"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70" name="Rectangle 34"/>
              <p:cNvSpPr>
                <a:spLocks noChangeArrowheads="1"/>
              </p:cNvSpPr>
              <p:nvPr/>
            </p:nvSpPr>
            <p:spPr bwMode="auto">
              <a:xfrm>
                <a:off x="13868400" y="2106613"/>
                <a:ext cx="406400"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71" name="Rectangle 35"/>
              <p:cNvSpPr>
                <a:spLocks noChangeArrowheads="1"/>
              </p:cNvSpPr>
              <p:nvPr/>
            </p:nvSpPr>
            <p:spPr bwMode="auto">
              <a:xfrm>
                <a:off x="14328775" y="2106613"/>
                <a:ext cx="406400"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72" name="Rectangle 36"/>
              <p:cNvSpPr>
                <a:spLocks noChangeArrowheads="1"/>
              </p:cNvSpPr>
              <p:nvPr/>
            </p:nvSpPr>
            <p:spPr bwMode="auto">
              <a:xfrm>
                <a:off x="13636625" y="2106613"/>
                <a:ext cx="174625"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73" name="Rectangle 37"/>
              <p:cNvSpPr>
                <a:spLocks noChangeArrowheads="1"/>
              </p:cNvSpPr>
              <p:nvPr/>
            </p:nvSpPr>
            <p:spPr bwMode="auto">
              <a:xfrm>
                <a:off x="14792325" y="2106613"/>
                <a:ext cx="174625"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grpSp>
      </p:grpSp>
      <p:grpSp>
        <p:nvGrpSpPr>
          <p:cNvPr id="74" name="Group 73"/>
          <p:cNvGrpSpPr/>
          <p:nvPr/>
        </p:nvGrpSpPr>
        <p:grpSpPr>
          <a:xfrm>
            <a:off x="6223354" y="5427144"/>
            <a:ext cx="787055" cy="573121"/>
            <a:chOff x="8303345" y="3638412"/>
            <a:chExt cx="479595" cy="465644"/>
          </a:xfrm>
        </p:grpSpPr>
        <p:sp>
          <p:nvSpPr>
            <p:cNvPr id="75" name="Oval 263"/>
            <p:cNvSpPr>
              <a:spLocks/>
            </p:cNvSpPr>
            <p:nvPr/>
          </p:nvSpPr>
          <p:spPr bwMode="auto">
            <a:xfrm>
              <a:off x="8303345" y="3638412"/>
              <a:ext cx="479595" cy="465644"/>
            </a:xfrm>
            <a:prstGeom prst="ellipse">
              <a:avLst/>
            </a:prstGeom>
            <a:solidFill>
              <a:schemeClr val="accent5"/>
            </a:solidFill>
            <a:ln w="12700" cap="flat" cmpd="sng" algn="ctr">
              <a:solidFill>
                <a:sysClr val="window" lastClr="FFFFFF"/>
              </a:solidFill>
              <a:prstDash val="solid"/>
            </a:ln>
            <a:effectLst>
              <a:outerShdw blurRad="63500" sx="102000" sy="102000" algn="ctr" rotWithShape="0">
                <a:prstClr val="black">
                  <a:alpha val="40000"/>
                </a:prstClr>
              </a:outerShdw>
            </a:effectLst>
            <a:scene3d>
              <a:camera prst="orthographicFront"/>
              <a:lightRig rig="threePt" dir="t"/>
            </a:scene3d>
            <a:sp3d>
              <a:bevelT h="38100"/>
              <a:bevelB h="38100"/>
            </a:sp3d>
          </p:spPr>
          <p:txBody>
            <a:bodyPr rtlCol="0" anchor="ctr"/>
            <a:lstStyle/>
            <a:p>
              <a:pPr algn="ctr" eaLnBrk="0" hangingPunct="0">
                <a:lnSpc>
                  <a:spcPct val="90000"/>
                </a:lnSpc>
                <a:defRPr/>
              </a:pPr>
              <a:endParaRPr lang="en-US" kern="0" dirty="0">
                <a:solidFill>
                  <a:srgbClr val="FFFFFF"/>
                </a:solidFill>
              </a:endParaRPr>
            </a:p>
          </p:txBody>
        </p:sp>
        <p:sp>
          <p:nvSpPr>
            <p:cNvPr id="77" name="Left-Right-Up Arrow 76"/>
            <p:cNvSpPr/>
            <p:nvPr/>
          </p:nvSpPr>
          <p:spPr>
            <a:xfrm>
              <a:off x="8363692" y="3677773"/>
              <a:ext cx="381000" cy="346937"/>
            </a:xfrm>
            <a:prstGeom prst="leftRightUpArrow">
              <a:avLst/>
            </a:prstGeom>
            <a:solidFill>
              <a:schemeClr val="bg1"/>
            </a:solidFill>
            <a:ln w="15875">
              <a:noFill/>
            </a:ln>
            <a:effectLst>
              <a:outerShdw blurRad="76200" dist="50800" dir="5400000" algn="ctr" rotWithShape="0">
                <a:srgbClr val="000000">
                  <a:alpha val="27000"/>
                </a:srgbClr>
              </a:outerShdw>
            </a:effectLst>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grpSp>
      <p:sp>
        <p:nvSpPr>
          <p:cNvPr id="79" name="TextBox 78"/>
          <p:cNvSpPr txBox="1"/>
          <p:nvPr/>
        </p:nvSpPr>
        <p:spPr>
          <a:xfrm>
            <a:off x="8839200" y="1667475"/>
            <a:ext cx="3251200" cy="969492"/>
          </a:xfrm>
          <a:prstGeom prst="rect">
            <a:avLst/>
          </a:prstGeom>
          <a:noFill/>
        </p:spPr>
        <p:txBody>
          <a:bodyPr wrap="square" lIns="91428" tIns="45718" rIns="91428" bIns="45718" rtlCol="0">
            <a:spAutoFit/>
          </a:bodyPr>
          <a:lstStyle/>
          <a:p>
            <a:pPr algn="ctr"/>
            <a:r>
              <a:rPr lang="en-US" dirty="0" err="1"/>
              <a:t>OpenFlow</a:t>
            </a:r>
            <a:r>
              <a:rPr lang="en-US" dirty="0"/>
              <a:t> simply centralizes control of existing complexity</a:t>
            </a:r>
          </a:p>
        </p:txBody>
      </p:sp>
      <p:sp>
        <p:nvSpPr>
          <p:cNvPr id="81" name="Bent Arrow 80"/>
          <p:cNvSpPr/>
          <p:nvPr/>
        </p:nvSpPr>
        <p:spPr>
          <a:xfrm rot="16200000">
            <a:off x="2469444" y="2370927"/>
            <a:ext cx="762000" cy="1506544"/>
          </a:xfrm>
          <a:prstGeom prst="bentArrow">
            <a:avLst/>
          </a:prstGeom>
          <a:noFill/>
          <a:ln w="44450">
            <a:solidFill>
              <a:schemeClr val="tx1"/>
            </a:solid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endParaRPr lang="en-US">
              <a:solidFill>
                <a:srgbClr val="FFFFFF"/>
              </a:solidFill>
            </a:endParaRPr>
          </a:p>
        </p:txBody>
      </p:sp>
      <p:grpSp>
        <p:nvGrpSpPr>
          <p:cNvPr id="82" name="Group 81"/>
          <p:cNvGrpSpPr/>
          <p:nvPr/>
        </p:nvGrpSpPr>
        <p:grpSpPr>
          <a:xfrm>
            <a:off x="304803" y="1575768"/>
            <a:ext cx="1490132" cy="1066800"/>
            <a:chOff x="7950201" y="2895600"/>
            <a:chExt cx="1117599" cy="1066800"/>
          </a:xfrm>
        </p:grpSpPr>
        <p:sp>
          <p:nvSpPr>
            <p:cNvPr id="83" name="Rounded Rectangle 82"/>
            <p:cNvSpPr/>
            <p:nvPr/>
          </p:nvSpPr>
          <p:spPr>
            <a:xfrm>
              <a:off x="7950201" y="2895600"/>
              <a:ext cx="1117599" cy="1066800"/>
            </a:xfrm>
            <a:prstGeom prst="roundRect">
              <a:avLst/>
            </a:prstGeom>
            <a:solidFill>
              <a:schemeClr val="tx1">
                <a:lumMod val="50000"/>
                <a:lumOff val="50000"/>
              </a:schemeClr>
            </a:solidFill>
            <a:ln w="44450">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FFFFF"/>
                </a:solidFill>
                <a:effectLst>
                  <a:outerShdw blurRad="38100" dist="38100" dir="2700000" algn="tl">
                    <a:srgbClr val="000000">
                      <a:alpha val="43137"/>
                    </a:srgbClr>
                  </a:outerShdw>
                </a:effectLst>
              </a:endParaRPr>
            </a:p>
          </p:txBody>
        </p:sp>
        <p:grpSp>
          <p:nvGrpSpPr>
            <p:cNvPr id="84" name="Group 83"/>
            <p:cNvGrpSpPr/>
            <p:nvPr/>
          </p:nvGrpSpPr>
          <p:grpSpPr>
            <a:xfrm>
              <a:off x="8001000" y="3034908"/>
              <a:ext cx="720629" cy="614225"/>
              <a:chOff x="4444370" y="339519"/>
              <a:chExt cx="324211" cy="276340"/>
            </a:xfrm>
          </p:grpSpPr>
          <p:sp>
            <p:nvSpPr>
              <p:cNvPr id="85" name="Gear"/>
              <p:cNvSpPr>
                <a:spLocks noEditPoints="1" noChangeArrowheads="1"/>
              </p:cNvSpPr>
              <p:nvPr/>
            </p:nvSpPr>
            <p:spPr bwMode="auto">
              <a:xfrm>
                <a:off x="4624125" y="339519"/>
                <a:ext cx="144456" cy="126686"/>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chemeClr val="bg1"/>
              </a:solidFill>
              <a:ln w="9525">
                <a:miter lim="800000"/>
                <a:headEnd/>
                <a:tailEnd/>
              </a:ln>
              <a:effectLst>
                <a:glow>
                  <a:schemeClr val="bg1"/>
                </a:glow>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US">
                  <a:solidFill>
                    <a:srgbClr val="FFFFFF"/>
                  </a:solidFill>
                </a:endParaRPr>
              </a:p>
            </p:txBody>
          </p:sp>
          <p:sp>
            <p:nvSpPr>
              <p:cNvPr id="86" name="AutoShape 4"/>
              <p:cNvSpPr>
                <a:spLocks noEditPoints="1" noChangeArrowheads="1"/>
              </p:cNvSpPr>
              <p:nvPr/>
            </p:nvSpPr>
            <p:spPr bwMode="auto">
              <a:xfrm>
                <a:off x="4444370" y="391741"/>
                <a:ext cx="172743" cy="151467"/>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chemeClr val="bg1"/>
              </a:solidFill>
              <a:ln w="9525">
                <a:miter lim="800000"/>
                <a:headEnd/>
                <a:tailEnd/>
              </a:ln>
              <a:effectLst>
                <a:glow>
                  <a:schemeClr val="bg1"/>
                </a:glow>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US">
                  <a:solidFill>
                    <a:srgbClr val="FFFFFF"/>
                  </a:solidFill>
                </a:endParaRPr>
              </a:p>
            </p:txBody>
          </p:sp>
          <p:sp>
            <p:nvSpPr>
              <p:cNvPr id="87" name="AutoShape 5"/>
              <p:cNvSpPr>
                <a:spLocks noEditPoints="1" noChangeArrowheads="1"/>
              </p:cNvSpPr>
              <p:nvPr/>
            </p:nvSpPr>
            <p:spPr bwMode="auto">
              <a:xfrm>
                <a:off x="4556430" y="447589"/>
                <a:ext cx="191964" cy="168270"/>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chemeClr val="bg1"/>
              </a:solidFill>
              <a:ln w="9525">
                <a:miter lim="800000"/>
                <a:headEnd/>
                <a:tailEnd/>
              </a:ln>
              <a:effectLst>
                <a:glow>
                  <a:schemeClr val="bg1"/>
                </a:glow>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US">
                  <a:solidFill>
                    <a:srgbClr val="FFFFFF"/>
                  </a:solidFill>
                </a:endParaRPr>
              </a:p>
            </p:txBody>
          </p:sp>
        </p:grpSp>
      </p:grpSp>
      <p:grpSp>
        <p:nvGrpSpPr>
          <p:cNvPr id="88" name="Group 87"/>
          <p:cNvGrpSpPr/>
          <p:nvPr/>
        </p:nvGrpSpPr>
        <p:grpSpPr>
          <a:xfrm>
            <a:off x="1885246" y="1600200"/>
            <a:ext cx="1490132" cy="1066800"/>
            <a:chOff x="1219200" y="1600200"/>
            <a:chExt cx="1117599" cy="1066800"/>
          </a:xfrm>
        </p:grpSpPr>
        <p:sp>
          <p:nvSpPr>
            <p:cNvPr id="89" name="Rounded Rectangle 88"/>
            <p:cNvSpPr/>
            <p:nvPr/>
          </p:nvSpPr>
          <p:spPr>
            <a:xfrm>
              <a:off x="1219200" y="1600200"/>
              <a:ext cx="1117599" cy="1066800"/>
            </a:xfrm>
            <a:prstGeom prst="roundRect">
              <a:avLst/>
            </a:prstGeom>
            <a:solidFill>
              <a:schemeClr val="tx2"/>
            </a:solidFill>
            <a:ln w="44450">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500" b="1" dirty="0">
                  <a:solidFill>
                    <a:srgbClr val="FFFFFF"/>
                  </a:solidFill>
                  <a:effectLst>
                    <a:outerShdw blurRad="38100" dist="38100" dir="2700000" algn="tl">
                      <a:srgbClr val="000000">
                        <a:alpha val="43137"/>
                      </a:srgbClr>
                    </a:outerShdw>
                  </a:effectLst>
                </a:rPr>
                <a:t>NW Apps</a:t>
              </a:r>
            </a:p>
          </p:txBody>
        </p:sp>
        <p:grpSp>
          <p:nvGrpSpPr>
            <p:cNvPr id="90" name="Group 89"/>
            <p:cNvGrpSpPr/>
            <p:nvPr/>
          </p:nvGrpSpPr>
          <p:grpSpPr>
            <a:xfrm>
              <a:off x="1286594" y="1959344"/>
              <a:ext cx="337280" cy="327468"/>
              <a:chOff x="990600" y="2763805"/>
              <a:chExt cx="479595" cy="465644"/>
            </a:xfrm>
          </p:grpSpPr>
          <p:sp>
            <p:nvSpPr>
              <p:cNvPr id="139" name="Oval 263"/>
              <p:cNvSpPr>
                <a:spLocks/>
              </p:cNvSpPr>
              <p:nvPr/>
            </p:nvSpPr>
            <p:spPr bwMode="auto">
              <a:xfrm>
                <a:off x="990600" y="2763805"/>
                <a:ext cx="479595" cy="465644"/>
              </a:xfrm>
              <a:prstGeom prst="ellipse">
                <a:avLst/>
              </a:prstGeom>
              <a:solidFill>
                <a:schemeClr val="tx2"/>
              </a:solidFill>
              <a:ln w="12700" cap="flat" cmpd="sng" algn="ctr">
                <a:solidFill>
                  <a:sysClr val="window" lastClr="FFFFFF"/>
                </a:solidFill>
                <a:prstDash val="solid"/>
              </a:ln>
              <a:effectLst>
                <a:outerShdw blurRad="63500" sx="102000" sy="102000" algn="ctr" rotWithShape="0">
                  <a:prstClr val="black">
                    <a:alpha val="40000"/>
                  </a:prstClr>
                </a:outerShdw>
              </a:effectLst>
              <a:scene3d>
                <a:camera prst="orthographicFront"/>
                <a:lightRig rig="threePt" dir="t"/>
              </a:scene3d>
              <a:sp3d>
                <a:bevelT h="38100"/>
                <a:bevelB h="38100"/>
              </a:sp3d>
            </p:spPr>
            <p:txBody>
              <a:bodyPr rtlCol="0" anchor="ctr"/>
              <a:lstStyle/>
              <a:p>
                <a:pPr algn="ctr" eaLnBrk="0" hangingPunct="0">
                  <a:lnSpc>
                    <a:spcPct val="90000"/>
                  </a:lnSpc>
                  <a:defRPr/>
                </a:pPr>
                <a:endParaRPr lang="en-US" kern="0" dirty="0">
                  <a:solidFill>
                    <a:srgbClr val="FFFFFF"/>
                  </a:solidFill>
                </a:endParaRPr>
              </a:p>
            </p:txBody>
          </p:sp>
          <p:sp>
            <p:nvSpPr>
              <p:cNvPr id="140" name="Right Arrow 139"/>
              <p:cNvSpPr/>
              <p:nvPr/>
            </p:nvSpPr>
            <p:spPr>
              <a:xfrm>
                <a:off x="1114565" y="2859841"/>
                <a:ext cx="295135" cy="111959"/>
              </a:xfrm>
              <a:prstGeom prst="rightArrow">
                <a:avLst/>
              </a:prstGeom>
              <a:solidFill>
                <a:schemeClr val="bg1"/>
              </a:solidFill>
              <a:ln w="15875">
                <a:noFill/>
              </a:ln>
              <a:effectLst>
                <a:outerShdw blurRad="76200" dist="50800" dir="5400000" algn="ctr" rotWithShape="0">
                  <a:srgbClr val="000000">
                    <a:alpha val="27000"/>
                  </a:srgbClr>
                </a:outerShdw>
              </a:effectLst>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31"/>
                <a:endParaRPr lang="en-US" dirty="0">
                  <a:solidFill>
                    <a:srgbClr val="FFFFFF"/>
                  </a:solidFill>
                </a:endParaRPr>
              </a:p>
            </p:txBody>
          </p:sp>
          <p:sp>
            <p:nvSpPr>
              <p:cNvPr id="141" name="Right Arrow 140"/>
              <p:cNvSpPr/>
              <p:nvPr/>
            </p:nvSpPr>
            <p:spPr>
              <a:xfrm rot="10800000">
                <a:off x="1052442" y="3013559"/>
                <a:ext cx="295135" cy="111959"/>
              </a:xfrm>
              <a:prstGeom prst="rightArrow">
                <a:avLst/>
              </a:prstGeom>
              <a:solidFill>
                <a:schemeClr val="bg1"/>
              </a:solidFill>
              <a:ln w="15875">
                <a:noFill/>
              </a:ln>
              <a:effectLst>
                <a:outerShdw blurRad="76200" dist="50800" dir="5400000" algn="ctr" rotWithShape="0">
                  <a:srgbClr val="000000">
                    <a:alpha val="27000"/>
                  </a:srgbClr>
                </a:outerShdw>
              </a:effectLst>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31"/>
                <a:endParaRPr lang="en-US" dirty="0">
                  <a:solidFill>
                    <a:srgbClr val="FFFFFF"/>
                  </a:solidFill>
                </a:endParaRPr>
              </a:p>
            </p:txBody>
          </p:sp>
        </p:grpSp>
        <p:grpSp>
          <p:nvGrpSpPr>
            <p:cNvPr id="91" name="Group 90"/>
            <p:cNvGrpSpPr/>
            <p:nvPr/>
          </p:nvGrpSpPr>
          <p:grpSpPr>
            <a:xfrm>
              <a:off x="1575805" y="2266953"/>
              <a:ext cx="321614" cy="312259"/>
              <a:chOff x="6084802" y="4575136"/>
              <a:chExt cx="479595" cy="465644"/>
            </a:xfrm>
          </p:grpSpPr>
          <p:sp>
            <p:nvSpPr>
              <p:cNvPr id="95" name="Oval 263"/>
              <p:cNvSpPr>
                <a:spLocks/>
              </p:cNvSpPr>
              <p:nvPr/>
            </p:nvSpPr>
            <p:spPr bwMode="auto">
              <a:xfrm>
                <a:off x="6084802" y="4575136"/>
                <a:ext cx="479595" cy="465644"/>
              </a:xfrm>
              <a:prstGeom prst="ellipse">
                <a:avLst/>
              </a:prstGeom>
              <a:solidFill>
                <a:schemeClr val="accent2"/>
              </a:solidFill>
              <a:ln w="12700" cap="flat" cmpd="sng" algn="ctr">
                <a:solidFill>
                  <a:sysClr val="window" lastClr="FFFFFF"/>
                </a:solidFill>
                <a:prstDash val="solid"/>
              </a:ln>
              <a:effectLst>
                <a:outerShdw blurRad="63500" sx="102000" sy="102000" algn="ctr" rotWithShape="0">
                  <a:prstClr val="black">
                    <a:alpha val="40000"/>
                  </a:prstClr>
                </a:outerShdw>
              </a:effectLst>
              <a:scene3d>
                <a:camera prst="orthographicFront"/>
                <a:lightRig rig="threePt" dir="t"/>
              </a:scene3d>
              <a:sp3d>
                <a:bevelT h="38100"/>
                <a:bevelB h="38100"/>
              </a:sp3d>
            </p:spPr>
            <p:txBody>
              <a:bodyPr rtlCol="0" anchor="ctr"/>
              <a:lstStyle/>
              <a:p>
                <a:pPr algn="ctr" eaLnBrk="0" hangingPunct="0">
                  <a:lnSpc>
                    <a:spcPct val="90000"/>
                  </a:lnSpc>
                  <a:defRPr/>
                </a:pPr>
                <a:endParaRPr lang="en-US" kern="0" dirty="0">
                  <a:solidFill>
                    <a:srgbClr val="FFFFFF"/>
                  </a:solidFill>
                </a:endParaRPr>
              </a:p>
            </p:txBody>
          </p:sp>
          <p:grpSp>
            <p:nvGrpSpPr>
              <p:cNvPr id="96" name="Group 157"/>
              <p:cNvGrpSpPr>
                <a:grpSpLocks noChangeAspect="1"/>
              </p:cNvGrpSpPr>
              <p:nvPr/>
            </p:nvGrpSpPr>
            <p:grpSpPr bwMode="auto">
              <a:xfrm>
                <a:off x="6144171" y="4691248"/>
                <a:ext cx="359977" cy="216032"/>
                <a:chOff x="13636625" y="1373188"/>
                <a:chExt cx="1330325" cy="825500"/>
              </a:xfrm>
              <a:solidFill>
                <a:sysClr val="window" lastClr="FFFFFF"/>
              </a:solidFill>
            </p:grpSpPr>
            <p:sp>
              <p:nvSpPr>
                <p:cNvPr id="97" name="Rectangle 17"/>
                <p:cNvSpPr>
                  <a:spLocks noChangeArrowheads="1"/>
                </p:cNvSpPr>
                <p:nvPr/>
              </p:nvSpPr>
              <p:spPr bwMode="auto">
                <a:xfrm>
                  <a:off x="13636625" y="1373188"/>
                  <a:ext cx="406400"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98" name="Rectangle 18"/>
                <p:cNvSpPr>
                  <a:spLocks noChangeArrowheads="1"/>
                </p:cNvSpPr>
                <p:nvPr/>
              </p:nvSpPr>
              <p:spPr bwMode="auto">
                <a:xfrm>
                  <a:off x="14100175" y="1373188"/>
                  <a:ext cx="406400"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99" name="Rectangle 19"/>
                <p:cNvSpPr>
                  <a:spLocks noChangeArrowheads="1"/>
                </p:cNvSpPr>
                <p:nvPr/>
              </p:nvSpPr>
              <p:spPr bwMode="auto">
                <a:xfrm>
                  <a:off x="14560550" y="1373188"/>
                  <a:ext cx="406400"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100" name="Rectangle 20"/>
                <p:cNvSpPr>
                  <a:spLocks noChangeArrowheads="1"/>
                </p:cNvSpPr>
                <p:nvPr/>
              </p:nvSpPr>
              <p:spPr bwMode="auto">
                <a:xfrm>
                  <a:off x="13868400" y="1519238"/>
                  <a:ext cx="406400"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101" name="Rectangle 21"/>
                <p:cNvSpPr>
                  <a:spLocks noChangeArrowheads="1"/>
                </p:cNvSpPr>
                <p:nvPr/>
              </p:nvSpPr>
              <p:spPr bwMode="auto">
                <a:xfrm>
                  <a:off x="14328775" y="1519238"/>
                  <a:ext cx="406400"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123" name="Rectangle 22"/>
                <p:cNvSpPr>
                  <a:spLocks noChangeArrowheads="1"/>
                </p:cNvSpPr>
                <p:nvPr/>
              </p:nvSpPr>
              <p:spPr bwMode="auto">
                <a:xfrm>
                  <a:off x="13636625" y="1519238"/>
                  <a:ext cx="174625"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124" name="Rectangle 23"/>
                <p:cNvSpPr>
                  <a:spLocks noChangeArrowheads="1"/>
                </p:cNvSpPr>
                <p:nvPr/>
              </p:nvSpPr>
              <p:spPr bwMode="auto">
                <a:xfrm>
                  <a:off x="14792325" y="1519238"/>
                  <a:ext cx="174625"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125" name="Rectangle 24"/>
                <p:cNvSpPr>
                  <a:spLocks noChangeArrowheads="1"/>
                </p:cNvSpPr>
                <p:nvPr/>
              </p:nvSpPr>
              <p:spPr bwMode="auto">
                <a:xfrm>
                  <a:off x="13636625" y="1665288"/>
                  <a:ext cx="406400"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126" name="Rectangle 25"/>
                <p:cNvSpPr>
                  <a:spLocks noChangeArrowheads="1"/>
                </p:cNvSpPr>
                <p:nvPr/>
              </p:nvSpPr>
              <p:spPr bwMode="auto">
                <a:xfrm>
                  <a:off x="14100175" y="1665288"/>
                  <a:ext cx="406400"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127" name="Rectangle 26"/>
                <p:cNvSpPr>
                  <a:spLocks noChangeArrowheads="1"/>
                </p:cNvSpPr>
                <p:nvPr/>
              </p:nvSpPr>
              <p:spPr bwMode="auto">
                <a:xfrm>
                  <a:off x="14560550" y="1665288"/>
                  <a:ext cx="406400"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128" name="Rectangle 27"/>
                <p:cNvSpPr>
                  <a:spLocks noChangeArrowheads="1"/>
                </p:cNvSpPr>
                <p:nvPr/>
              </p:nvSpPr>
              <p:spPr bwMode="auto">
                <a:xfrm>
                  <a:off x="13868400" y="1814513"/>
                  <a:ext cx="406400"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129" name="Rectangle 28"/>
                <p:cNvSpPr>
                  <a:spLocks noChangeArrowheads="1"/>
                </p:cNvSpPr>
                <p:nvPr/>
              </p:nvSpPr>
              <p:spPr bwMode="auto">
                <a:xfrm>
                  <a:off x="14328775" y="1814513"/>
                  <a:ext cx="406400"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130" name="Rectangle 29"/>
                <p:cNvSpPr>
                  <a:spLocks noChangeArrowheads="1"/>
                </p:cNvSpPr>
                <p:nvPr/>
              </p:nvSpPr>
              <p:spPr bwMode="auto">
                <a:xfrm>
                  <a:off x="13636625" y="1814513"/>
                  <a:ext cx="174625"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131" name="Rectangle 30"/>
                <p:cNvSpPr>
                  <a:spLocks noChangeArrowheads="1"/>
                </p:cNvSpPr>
                <p:nvPr/>
              </p:nvSpPr>
              <p:spPr bwMode="auto">
                <a:xfrm>
                  <a:off x="14792325" y="1814513"/>
                  <a:ext cx="174625"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132" name="Rectangle 31"/>
                <p:cNvSpPr>
                  <a:spLocks noChangeArrowheads="1"/>
                </p:cNvSpPr>
                <p:nvPr/>
              </p:nvSpPr>
              <p:spPr bwMode="auto">
                <a:xfrm>
                  <a:off x="13636625" y="1960563"/>
                  <a:ext cx="406400"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133" name="Rectangle 32"/>
                <p:cNvSpPr>
                  <a:spLocks noChangeArrowheads="1"/>
                </p:cNvSpPr>
                <p:nvPr/>
              </p:nvSpPr>
              <p:spPr bwMode="auto">
                <a:xfrm>
                  <a:off x="14100175" y="1960563"/>
                  <a:ext cx="406400"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134" name="Rectangle 33"/>
                <p:cNvSpPr>
                  <a:spLocks noChangeArrowheads="1"/>
                </p:cNvSpPr>
                <p:nvPr/>
              </p:nvSpPr>
              <p:spPr bwMode="auto">
                <a:xfrm>
                  <a:off x="14560550" y="1960563"/>
                  <a:ext cx="406400"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135" name="Rectangle 34"/>
                <p:cNvSpPr>
                  <a:spLocks noChangeArrowheads="1"/>
                </p:cNvSpPr>
                <p:nvPr/>
              </p:nvSpPr>
              <p:spPr bwMode="auto">
                <a:xfrm>
                  <a:off x="13868400" y="2106613"/>
                  <a:ext cx="406400"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136" name="Rectangle 35"/>
                <p:cNvSpPr>
                  <a:spLocks noChangeArrowheads="1"/>
                </p:cNvSpPr>
                <p:nvPr/>
              </p:nvSpPr>
              <p:spPr bwMode="auto">
                <a:xfrm>
                  <a:off x="14328775" y="2106613"/>
                  <a:ext cx="406400"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137" name="Rectangle 36"/>
                <p:cNvSpPr>
                  <a:spLocks noChangeArrowheads="1"/>
                </p:cNvSpPr>
                <p:nvPr/>
              </p:nvSpPr>
              <p:spPr bwMode="auto">
                <a:xfrm>
                  <a:off x="13636625" y="2106613"/>
                  <a:ext cx="174625"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138" name="Rectangle 37"/>
                <p:cNvSpPr>
                  <a:spLocks noChangeArrowheads="1"/>
                </p:cNvSpPr>
                <p:nvPr/>
              </p:nvSpPr>
              <p:spPr bwMode="auto">
                <a:xfrm>
                  <a:off x="14792325" y="2106613"/>
                  <a:ext cx="174625"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grpSp>
        </p:grpSp>
        <p:grpSp>
          <p:nvGrpSpPr>
            <p:cNvPr id="92" name="Group 91"/>
            <p:cNvGrpSpPr/>
            <p:nvPr/>
          </p:nvGrpSpPr>
          <p:grpSpPr>
            <a:xfrm>
              <a:off x="1897419" y="1986163"/>
              <a:ext cx="321614" cy="312259"/>
              <a:chOff x="8303345" y="3638412"/>
              <a:chExt cx="479595" cy="465644"/>
            </a:xfrm>
          </p:grpSpPr>
          <p:sp>
            <p:nvSpPr>
              <p:cNvPr id="93" name="Oval 263"/>
              <p:cNvSpPr>
                <a:spLocks/>
              </p:cNvSpPr>
              <p:nvPr/>
            </p:nvSpPr>
            <p:spPr bwMode="auto">
              <a:xfrm>
                <a:off x="8303345" y="3638412"/>
                <a:ext cx="479595" cy="465644"/>
              </a:xfrm>
              <a:prstGeom prst="ellipse">
                <a:avLst/>
              </a:prstGeom>
              <a:solidFill>
                <a:schemeClr val="accent5"/>
              </a:solidFill>
              <a:ln w="12700" cap="flat" cmpd="sng" algn="ctr">
                <a:solidFill>
                  <a:sysClr val="window" lastClr="FFFFFF"/>
                </a:solidFill>
                <a:prstDash val="solid"/>
              </a:ln>
              <a:effectLst>
                <a:outerShdw blurRad="63500" sx="102000" sy="102000" algn="ctr" rotWithShape="0">
                  <a:prstClr val="black">
                    <a:alpha val="40000"/>
                  </a:prstClr>
                </a:outerShdw>
              </a:effectLst>
              <a:scene3d>
                <a:camera prst="orthographicFront"/>
                <a:lightRig rig="threePt" dir="t"/>
              </a:scene3d>
              <a:sp3d>
                <a:bevelT h="38100"/>
                <a:bevelB h="38100"/>
              </a:sp3d>
            </p:spPr>
            <p:txBody>
              <a:bodyPr rtlCol="0" anchor="ctr"/>
              <a:lstStyle/>
              <a:p>
                <a:pPr algn="ctr" eaLnBrk="0" hangingPunct="0">
                  <a:lnSpc>
                    <a:spcPct val="90000"/>
                  </a:lnSpc>
                  <a:defRPr/>
                </a:pPr>
                <a:endParaRPr lang="en-US" kern="0" dirty="0">
                  <a:solidFill>
                    <a:srgbClr val="FFFFFF"/>
                  </a:solidFill>
                </a:endParaRPr>
              </a:p>
            </p:txBody>
          </p:sp>
          <p:sp>
            <p:nvSpPr>
              <p:cNvPr id="94" name="Left-Right-Up Arrow 93"/>
              <p:cNvSpPr/>
              <p:nvPr/>
            </p:nvSpPr>
            <p:spPr>
              <a:xfrm>
                <a:off x="8363692" y="3677773"/>
                <a:ext cx="381000" cy="346937"/>
              </a:xfrm>
              <a:prstGeom prst="leftRightUpArrow">
                <a:avLst/>
              </a:prstGeom>
              <a:solidFill>
                <a:schemeClr val="bg1"/>
              </a:solidFill>
              <a:ln w="15875">
                <a:noFill/>
              </a:ln>
              <a:effectLst>
                <a:outerShdw blurRad="76200" dist="50800" dir="5400000" algn="ctr" rotWithShape="0">
                  <a:srgbClr val="000000">
                    <a:alpha val="27000"/>
                  </a:srgbClr>
                </a:outerShdw>
              </a:effectLst>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grpSp>
      </p:grpSp>
      <p:sp>
        <p:nvSpPr>
          <p:cNvPr id="142" name="TextBox 141"/>
          <p:cNvSpPr txBox="1"/>
          <p:nvPr/>
        </p:nvSpPr>
        <p:spPr>
          <a:xfrm>
            <a:off x="31768" y="3733801"/>
            <a:ext cx="3422632" cy="1261883"/>
          </a:xfrm>
          <a:prstGeom prst="rect">
            <a:avLst/>
          </a:prstGeom>
          <a:noFill/>
        </p:spPr>
        <p:txBody>
          <a:bodyPr wrap="square" lIns="91428" tIns="45718" rIns="91428" bIns="45718" rtlCol="0">
            <a:spAutoFit/>
          </a:bodyPr>
          <a:lstStyle/>
          <a:p>
            <a:pPr algn="ctr"/>
            <a:r>
              <a:rPr lang="en-US" dirty="0"/>
              <a:t>Network Virtualization moves network constructs to virtual machines leaving complexity intact</a:t>
            </a:r>
          </a:p>
        </p:txBody>
      </p:sp>
    </p:spTree>
    <p:extLst>
      <p:ext uri="{BB962C8B-B14F-4D97-AF65-F5344CB8AC3E}">
        <p14:creationId xmlns:p14="http://schemas.microsoft.com/office/powerpoint/2010/main" val="3428747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par>
                                <p:cTn id="12" presetID="10" presetClass="exit" presetSubtype="0" fill="hold" grpId="0" nodeType="withEffect">
                                  <p:stCondLst>
                                    <p:cond delay="0"/>
                                  </p:stCondLst>
                                  <p:childTnLst>
                                    <p:animEffect transition="out" filter="fade">
                                      <p:cBhvr>
                                        <p:cTn id="13" dur="500"/>
                                        <p:tgtEl>
                                          <p:spTgt spid="31"/>
                                        </p:tgtEl>
                                      </p:cBhvr>
                                    </p:animEffect>
                                    <p:set>
                                      <p:cBhvr>
                                        <p:cTn id="14" dur="1" fill="hold">
                                          <p:stCondLst>
                                            <p:cond delay="499"/>
                                          </p:stCondLst>
                                        </p:cTn>
                                        <p:tgtEl>
                                          <p:spTgt spid="31"/>
                                        </p:tgtEl>
                                        <p:attrNameLst>
                                          <p:attrName>style.visibility</p:attrName>
                                        </p:attrNameLst>
                                      </p:cBhvr>
                                      <p:to>
                                        <p:strVal val="hidden"/>
                                      </p:to>
                                    </p:se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nodeType="withEffect">
                                  <p:stCondLst>
                                    <p:cond delay="0"/>
                                  </p:stCondLst>
                                  <p:childTnLst>
                                    <p:set>
                                      <p:cBhvr>
                                        <p:cTn id="20" dur="1" fill="hold">
                                          <p:stCondLst>
                                            <p:cond delay="0"/>
                                          </p:stCondLst>
                                        </p:cTn>
                                        <p:tgtEl>
                                          <p:spTgt spid="74"/>
                                        </p:tgtEl>
                                        <p:attrNameLst>
                                          <p:attrName>style.visibility</p:attrName>
                                        </p:attrNameLst>
                                      </p:cBhvr>
                                      <p:to>
                                        <p:strVal val="visible"/>
                                      </p:to>
                                    </p:set>
                                    <p:animEffect transition="in" filter="fade">
                                      <p:cBhvr>
                                        <p:cTn id="21" dur="500"/>
                                        <p:tgtEl>
                                          <p:spTgt spid="74"/>
                                        </p:tgtEl>
                                      </p:cBhvr>
                                    </p:animEffect>
                                  </p:childTnLst>
                                </p:cTn>
                              </p:par>
                              <p:par>
                                <p:cTn id="22" presetID="10" presetClass="entr" presetSubtype="0" fill="hold"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500"/>
                                        <p:tgtEl>
                                          <p:spTgt spid="5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34"/>
                                        </p:tgtEl>
                                      </p:cBhvr>
                                    </p:animEffect>
                                    <p:set>
                                      <p:cBhvr>
                                        <p:cTn id="32" dur="1" fill="hold">
                                          <p:stCondLst>
                                            <p:cond delay="499"/>
                                          </p:stCondLst>
                                        </p:cTn>
                                        <p:tgtEl>
                                          <p:spTgt spid="34"/>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10" presetClass="entr" presetSubtype="0"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9"/>
                                        </p:tgtEl>
                                        <p:attrNameLst>
                                          <p:attrName>style.visibility</p:attrName>
                                        </p:attrNameLst>
                                      </p:cBhvr>
                                      <p:to>
                                        <p:strVal val="visible"/>
                                      </p:to>
                                    </p:set>
                                    <p:animEffect transition="in" filter="fade">
                                      <p:cBhvr>
                                        <p:cTn id="41" dur="500"/>
                                        <p:tgtEl>
                                          <p:spTgt spid="7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35"/>
                                        </p:tgtEl>
                                      </p:cBhvr>
                                    </p:animEffect>
                                    <p:set>
                                      <p:cBhvr>
                                        <p:cTn id="46" dur="1" fill="hold">
                                          <p:stCondLst>
                                            <p:cond delay="499"/>
                                          </p:stCondLst>
                                        </p:cTn>
                                        <p:tgtEl>
                                          <p:spTgt spid="35"/>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36"/>
                                        </p:tgtEl>
                                      </p:cBhvr>
                                    </p:animEffect>
                                    <p:set>
                                      <p:cBhvr>
                                        <p:cTn id="49" dur="1" fill="hold">
                                          <p:stCondLst>
                                            <p:cond delay="499"/>
                                          </p:stCondLst>
                                        </p:cTn>
                                        <p:tgtEl>
                                          <p:spTgt spid="36"/>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79"/>
                                        </p:tgtEl>
                                      </p:cBhvr>
                                    </p:animEffect>
                                    <p:set>
                                      <p:cBhvr>
                                        <p:cTn id="52" dur="1" fill="hold">
                                          <p:stCondLst>
                                            <p:cond delay="499"/>
                                          </p:stCondLst>
                                        </p:cTn>
                                        <p:tgtEl>
                                          <p:spTgt spid="79"/>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81"/>
                                        </p:tgtEl>
                                        <p:attrNameLst>
                                          <p:attrName>style.visibility</p:attrName>
                                        </p:attrNameLst>
                                      </p:cBhvr>
                                      <p:to>
                                        <p:strVal val="visible"/>
                                      </p:to>
                                    </p:set>
                                    <p:animEffect transition="in" filter="fade">
                                      <p:cBhvr>
                                        <p:cTn id="55" dur="500"/>
                                        <p:tgtEl>
                                          <p:spTgt spid="81"/>
                                        </p:tgtEl>
                                      </p:cBhvr>
                                    </p:animEffect>
                                  </p:childTnLst>
                                </p:cTn>
                              </p:par>
                              <p:par>
                                <p:cTn id="56" presetID="10" presetClass="exit" presetSubtype="0" fill="hold" nodeType="withEffect">
                                  <p:stCondLst>
                                    <p:cond delay="0"/>
                                  </p:stCondLst>
                                  <p:childTnLst>
                                    <p:animEffect transition="out" filter="fade">
                                      <p:cBhvr>
                                        <p:cTn id="57" dur="500"/>
                                        <p:tgtEl>
                                          <p:spTgt spid="74"/>
                                        </p:tgtEl>
                                      </p:cBhvr>
                                    </p:animEffect>
                                    <p:set>
                                      <p:cBhvr>
                                        <p:cTn id="58" dur="1" fill="hold">
                                          <p:stCondLst>
                                            <p:cond delay="499"/>
                                          </p:stCondLst>
                                        </p:cTn>
                                        <p:tgtEl>
                                          <p:spTgt spid="74"/>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50"/>
                                        </p:tgtEl>
                                      </p:cBhvr>
                                    </p:animEffect>
                                    <p:set>
                                      <p:cBhvr>
                                        <p:cTn id="61" dur="1" fill="hold">
                                          <p:stCondLst>
                                            <p:cond delay="499"/>
                                          </p:stCondLst>
                                        </p:cTn>
                                        <p:tgtEl>
                                          <p:spTgt spid="50"/>
                                        </p:tgtEl>
                                        <p:attrNameLst>
                                          <p:attrName>style.visibility</p:attrName>
                                        </p:attrNameLst>
                                      </p:cBhvr>
                                      <p:to>
                                        <p:strVal val="hidden"/>
                                      </p:to>
                                    </p:set>
                                  </p:childTnLst>
                                </p:cTn>
                              </p:par>
                              <p:par>
                                <p:cTn id="62" presetID="10" presetClass="entr" presetSubtype="0" fill="hold" nodeType="withEffect">
                                  <p:stCondLst>
                                    <p:cond delay="0"/>
                                  </p:stCondLst>
                                  <p:childTnLst>
                                    <p:set>
                                      <p:cBhvr>
                                        <p:cTn id="63" dur="1" fill="hold">
                                          <p:stCondLst>
                                            <p:cond delay="0"/>
                                          </p:stCondLst>
                                        </p:cTn>
                                        <p:tgtEl>
                                          <p:spTgt spid="88"/>
                                        </p:tgtEl>
                                        <p:attrNameLst>
                                          <p:attrName>style.visibility</p:attrName>
                                        </p:attrNameLst>
                                      </p:cBhvr>
                                      <p:to>
                                        <p:strVal val="visible"/>
                                      </p:to>
                                    </p:set>
                                    <p:animEffect transition="in" filter="fade">
                                      <p:cBhvr>
                                        <p:cTn id="64" dur="500"/>
                                        <p:tgtEl>
                                          <p:spTgt spid="88"/>
                                        </p:tgtEl>
                                      </p:cBhvr>
                                    </p:animEffect>
                                  </p:childTnLst>
                                </p:cTn>
                              </p:par>
                              <p:par>
                                <p:cTn id="65" presetID="10" presetClass="entr" presetSubtype="0" fill="hold" nodeType="withEffect">
                                  <p:stCondLst>
                                    <p:cond delay="0"/>
                                  </p:stCondLst>
                                  <p:childTnLst>
                                    <p:set>
                                      <p:cBhvr>
                                        <p:cTn id="66" dur="1" fill="hold">
                                          <p:stCondLst>
                                            <p:cond delay="0"/>
                                          </p:stCondLst>
                                        </p:cTn>
                                        <p:tgtEl>
                                          <p:spTgt spid="82"/>
                                        </p:tgtEl>
                                        <p:attrNameLst>
                                          <p:attrName>style.visibility</p:attrName>
                                        </p:attrNameLst>
                                      </p:cBhvr>
                                      <p:to>
                                        <p:strVal val="visible"/>
                                      </p:to>
                                    </p:set>
                                    <p:animEffect transition="in" filter="fade">
                                      <p:cBhvr>
                                        <p:cTn id="67" dur="500"/>
                                        <p:tgtEl>
                                          <p:spTgt spid="82"/>
                                        </p:tgtEl>
                                      </p:cBhvr>
                                    </p:animEffec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142"/>
                                        </p:tgtEl>
                                        <p:attrNameLst>
                                          <p:attrName>style.visibility</p:attrName>
                                        </p:attrNameLst>
                                      </p:cBhvr>
                                      <p:to>
                                        <p:strVal val="visible"/>
                                      </p:to>
                                    </p:set>
                                    <p:animEffect transition="in" filter="fade">
                                      <p:cBhvr>
                                        <p:cTn id="71"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p:bldP spid="33" grpId="0" animBg="1"/>
      <p:bldP spid="34" grpId="0"/>
      <p:bldP spid="34" grpId="1"/>
      <p:bldP spid="35" grpId="0" animBg="1"/>
      <p:bldP spid="35" grpId="1" animBg="1"/>
      <p:bldP spid="79" grpId="0"/>
      <p:bldP spid="79" grpId="1"/>
      <p:bldP spid="81" grpId="0" animBg="1"/>
      <p:bldP spid="14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Easing the Transition to Nexus 9000 and ACI Solutions</a:t>
            </a:r>
            <a:br>
              <a:rPr lang="en-US" dirty="0" smtClean="0"/>
            </a:br>
            <a:r>
              <a:rPr lang="en-US" sz="2400" dirty="0"/>
              <a:t>Starter Bundle Usage Recommendations</a:t>
            </a:r>
            <a:endParaRPr lang="en-US" dirty="0"/>
          </a:p>
        </p:txBody>
      </p:sp>
      <p:sp>
        <p:nvSpPr>
          <p:cNvPr id="4" name="Rounded Rectangle 3"/>
          <p:cNvSpPr/>
          <p:nvPr/>
        </p:nvSpPr>
        <p:spPr>
          <a:xfrm>
            <a:off x="437648" y="1365124"/>
            <a:ext cx="11295101" cy="4914533"/>
          </a:xfrm>
          <a:prstGeom prst="roundRect">
            <a:avLst>
              <a:gd name="adj" fmla="val 1214"/>
            </a:avLst>
          </a:prstGeom>
          <a:gradFill flip="none" rotWithShape="1">
            <a:gsLst>
              <a:gs pos="0">
                <a:schemeClr val="bg1">
                  <a:lumMod val="85000"/>
                  <a:alpha val="12000"/>
                </a:schemeClr>
              </a:gs>
              <a:gs pos="100000">
                <a:schemeClr val="bg1">
                  <a:lumMod val="75000"/>
                  <a:alpha val="77000"/>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22" rIns="91432" bIns="45722" rtlCol="0" anchor="ctr"/>
          <a:lstStyle/>
          <a:p>
            <a:pPr algn="ctr"/>
            <a:endParaRPr lang="en-US" dirty="0" smtClean="0"/>
          </a:p>
        </p:txBody>
      </p:sp>
      <p:sp>
        <p:nvSpPr>
          <p:cNvPr id="5" name="Pentagon 4"/>
          <p:cNvSpPr/>
          <p:nvPr/>
        </p:nvSpPr>
        <p:spPr>
          <a:xfrm>
            <a:off x="410296" y="1539479"/>
            <a:ext cx="11403592" cy="723900"/>
          </a:xfrm>
          <a:prstGeom prst="homePlate">
            <a:avLst>
              <a:gd name="adj" fmla="val 36965"/>
            </a:avLst>
          </a:prstGeom>
          <a:solidFill>
            <a:srgbClr val="3366FF"/>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2" tIns="45722" rIns="91432" bIns="45722" rtlCol="0" anchor="ctr"/>
          <a:lstStyle/>
          <a:p>
            <a:pPr algn="ctr" defTabSz="914150"/>
            <a:endParaRPr lang="en-US" sz="2000" dirty="0">
              <a:solidFill>
                <a:schemeClr val="bg1"/>
              </a:solidFill>
              <a:latin typeface="Arial"/>
            </a:endParaRPr>
          </a:p>
        </p:txBody>
      </p:sp>
      <p:sp>
        <p:nvSpPr>
          <p:cNvPr id="6" name="AutoShape 10"/>
          <p:cNvSpPr>
            <a:spLocks/>
          </p:cNvSpPr>
          <p:nvPr/>
        </p:nvSpPr>
        <p:spPr bwMode="auto">
          <a:xfrm>
            <a:off x="656996" y="1539479"/>
            <a:ext cx="3530245" cy="4571048"/>
          </a:xfrm>
          <a:prstGeom prst="rect">
            <a:avLst/>
          </a:prstGeom>
          <a:gradFill>
            <a:gsLst>
              <a:gs pos="0">
                <a:schemeClr val="bg2">
                  <a:alpha val="72000"/>
                </a:schemeClr>
              </a:gs>
              <a:gs pos="100000">
                <a:schemeClr val="bg1">
                  <a:alpha val="10000"/>
                </a:schemeClr>
              </a:gs>
            </a:gsLst>
            <a:lin ang="16200000" scaled="1"/>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nchor="ctr"/>
          <a:lstStyle/>
          <a:p>
            <a:pPr algn="ctr" defTabSz="914309">
              <a:defRPr/>
            </a:pPr>
            <a:endParaRPr lang="en-US" sz="2500" kern="0" dirty="0">
              <a:solidFill>
                <a:srgbClr val="FFFFFF"/>
              </a:solidFill>
              <a:cs typeface="Helvetica Light" charset="0"/>
            </a:endParaRPr>
          </a:p>
        </p:txBody>
      </p:sp>
      <p:sp>
        <p:nvSpPr>
          <p:cNvPr id="7" name="AutoShape 10"/>
          <p:cNvSpPr>
            <a:spLocks/>
          </p:cNvSpPr>
          <p:nvPr/>
        </p:nvSpPr>
        <p:spPr bwMode="auto">
          <a:xfrm>
            <a:off x="4345836" y="1539479"/>
            <a:ext cx="3530245" cy="4571048"/>
          </a:xfrm>
          <a:prstGeom prst="rect">
            <a:avLst/>
          </a:prstGeom>
          <a:gradFill>
            <a:gsLst>
              <a:gs pos="0">
                <a:schemeClr val="bg2">
                  <a:alpha val="72000"/>
                </a:schemeClr>
              </a:gs>
              <a:gs pos="100000">
                <a:schemeClr val="bg1">
                  <a:alpha val="10000"/>
                </a:schemeClr>
              </a:gs>
            </a:gsLst>
            <a:lin ang="16200000" scaled="1"/>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nchor="ctr"/>
          <a:lstStyle/>
          <a:p>
            <a:pPr algn="ctr" defTabSz="914309">
              <a:defRPr/>
            </a:pPr>
            <a:endParaRPr lang="en-US" sz="2500" kern="0" dirty="0">
              <a:solidFill>
                <a:srgbClr val="FFFFFF"/>
              </a:solidFill>
              <a:cs typeface="Helvetica Light" charset="0"/>
            </a:endParaRPr>
          </a:p>
        </p:txBody>
      </p:sp>
      <p:sp>
        <p:nvSpPr>
          <p:cNvPr id="8" name="AutoShape 10"/>
          <p:cNvSpPr>
            <a:spLocks/>
          </p:cNvSpPr>
          <p:nvPr/>
        </p:nvSpPr>
        <p:spPr bwMode="auto">
          <a:xfrm>
            <a:off x="8025116" y="1539479"/>
            <a:ext cx="3530245" cy="4571048"/>
          </a:xfrm>
          <a:prstGeom prst="rect">
            <a:avLst/>
          </a:prstGeom>
          <a:gradFill>
            <a:gsLst>
              <a:gs pos="0">
                <a:schemeClr val="bg2">
                  <a:alpha val="72000"/>
                </a:schemeClr>
              </a:gs>
              <a:gs pos="100000">
                <a:schemeClr val="bg1">
                  <a:alpha val="10000"/>
                </a:schemeClr>
              </a:gs>
            </a:gsLst>
            <a:lin ang="16200000" scaled="1"/>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nchor="ctr"/>
          <a:lstStyle/>
          <a:p>
            <a:pPr algn="ctr" defTabSz="914309">
              <a:defRPr/>
            </a:pPr>
            <a:endParaRPr lang="en-US" sz="2500" kern="0" dirty="0">
              <a:solidFill>
                <a:srgbClr val="FFFFFF"/>
              </a:solidFill>
              <a:cs typeface="Helvetica Light" charset="0"/>
            </a:endParaRPr>
          </a:p>
        </p:txBody>
      </p:sp>
      <p:sp>
        <p:nvSpPr>
          <p:cNvPr id="9" name="TextBox 8"/>
          <p:cNvSpPr txBox="1"/>
          <p:nvPr/>
        </p:nvSpPr>
        <p:spPr>
          <a:xfrm>
            <a:off x="747172" y="1744073"/>
            <a:ext cx="3440069" cy="338555"/>
          </a:xfrm>
          <a:prstGeom prst="rect">
            <a:avLst/>
          </a:prstGeom>
          <a:noFill/>
        </p:spPr>
        <p:txBody>
          <a:bodyPr wrap="square" lIns="91432" tIns="45722" rIns="91432" bIns="45722" rtlCol="0">
            <a:spAutoFit/>
          </a:bodyPr>
          <a:lstStyle/>
          <a:p>
            <a:pPr algn="ctr"/>
            <a:r>
              <a:rPr lang="en-US" sz="1600" b="1" dirty="0">
                <a:solidFill>
                  <a:schemeClr val="bg1"/>
                </a:solidFill>
              </a:rPr>
              <a:t>Nexus 9000 Starter Bundle</a:t>
            </a:r>
          </a:p>
        </p:txBody>
      </p:sp>
      <p:sp>
        <p:nvSpPr>
          <p:cNvPr id="10" name="TextBox 9"/>
          <p:cNvSpPr txBox="1"/>
          <p:nvPr/>
        </p:nvSpPr>
        <p:spPr>
          <a:xfrm>
            <a:off x="4458977" y="1744049"/>
            <a:ext cx="3494395" cy="338555"/>
          </a:xfrm>
          <a:prstGeom prst="rect">
            <a:avLst/>
          </a:prstGeom>
          <a:noFill/>
        </p:spPr>
        <p:txBody>
          <a:bodyPr wrap="square" lIns="91432" tIns="45722" rIns="91432" bIns="45722" rtlCol="0">
            <a:spAutoFit/>
          </a:bodyPr>
          <a:lstStyle/>
          <a:p>
            <a:r>
              <a:rPr lang="en-US" sz="1600" b="1" dirty="0">
                <a:solidFill>
                  <a:schemeClr val="bg1"/>
                </a:solidFill>
              </a:rPr>
              <a:t>Nexus 9500 End of Row Bundles</a:t>
            </a:r>
          </a:p>
        </p:txBody>
      </p:sp>
      <p:sp>
        <p:nvSpPr>
          <p:cNvPr id="11" name="TextBox 10"/>
          <p:cNvSpPr txBox="1"/>
          <p:nvPr/>
        </p:nvSpPr>
        <p:spPr>
          <a:xfrm>
            <a:off x="8146471" y="1744073"/>
            <a:ext cx="3096748" cy="338555"/>
          </a:xfrm>
          <a:prstGeom prst="rect">
            <a:avLst/>
          </a:prstGeom>
          <a:noFill/>
        </p:spPr>
        <p:txBody>
          <a:bodyPr wrap="square" lIns="91432" tIns="45722" rIns="91432" bIns="45722" rtlCol="0">
            <a:spAutoFit/>
          </a:bodyPr>
          <a:lstStyle/>
          <a:p>
            <a:pPr algn="ctr"/>
            <a:r>
              <a:rPr lang="en-US" sz="1600" b="1" dirty="0">
                <a:solidFill>
                  <a:schemeClr val="bg1"/>
                </a:solidFill>
              </a:rPr>
              <a:t>ACI Starter Bundle</a:t>
            </a:r>
          </a:p>
        </p:txBody>
      </p:sp>
      <p:sp>
        <p:nvSpPr>
          <p:cNvPr id="12" name="TextBox 11"/>
          <p:cNvSpPr txBox="1"/>
          <p:nvPr/>
        </p:nvSpPr>
        <p:spPr>
          <a:xfrm>
            <a:off x="808663" y="3615291"/>
            <a:ext cx="3378576" cy="2447855"/>
          </a:xfrm>
          <a:prstGeom prst="rect">
            <a:avLst/>
          </a:prstGeom>
          <a:noFill/>
        </p:spPr>
        <p:txBody>
          <a:bodyPr wrap="square" lIns="91432" tIns="45722" rIns="91432" bIns="45722" rtlCol="0">
            <a:spAutoFit/>
          </a:bodyPr>
          <a:lstStyle/>
          <a:p>
            <a:pPr marL="174608" indent="-174608">
              <a:lnSpc>
                <a:spcPct val="120000"/>
              </a:lnSpc>
              <a:buFont typeface="Arial" pitchFamily="34" charset="0"/>
              <a:buChar char="•"/>
            </a:pPr>
            <a:r>
              <a:rPr lang="en-GB" sz="1600" b="1" dirty="0"/>
              <a:t>Targeted for Customers New to the Nexus 9000</a:t>
            </a:r>
          </a:p>
          <a:p>
            <a:pPr marL="174608" indent="-174608">
              <a:lnSpc>
                <a:spcPct val="120000"/>
              </a:lnSpc>
              <a:buFont typeface="Arial" pitchFamily="34" charset="0"/>
              <a:buChar char="•"/>
            </a:pPr>
            <a:endParaRPr lang="en-GB" sz="1600" b="1" dirty="0"/>
          </a:p>
          <a:p>
            <a:pPr marL="174608" indent="-174608">
              <a:lnSpc>
                <a:spcPct val="120000"/>
              </a:lnSpc>
              <a:buFont typeface="Arial" pitchFamily="34" charset="0"/>
              <a:buChar char="•"/>
            </a:pPr>
            <a:r>
              <a:rPr lang="en-GB" sz="1600" b="1" dirty="0"/>
              <a:t>4 available Options:</a:t>
            </a:r>
          </a:p>
          <a:p>
            <a:pPr marL="631760" lvl="1" indent="-174608">
              <a:lnSpc>
                <a:spcPct val="120000"/>
              </a:lnSpc>
              <a:buFont typeface="Arial" pitchFamily="34" charset="0"/>
              <a:buChar char="•"/>
            </a:pPr>
            <a:r>
              <a:rPr lang="en-GB" sz="1600" dirty="0"/>
              <a:t>Commercial (Fibre or Copper-based)</a:t>
            </a:r>
          </a:p>
          <a:p>
            <a:pPr marL="631760" lvl="1" indent="-174608">
              <a:lnSpc>
                <a:spcPct val="120000"/>
              </a:lnSpc>
              <a:buFont typeface="Arial" pitchFamily="34" charset="0"/>
              <a:buChar char="•"/>
            </a:pPr>
            <a:r>
              <a:rPr lang="en-GB" sz="1600" dirty="0"/>
              <a:t>Small or Medium sized PODs</a:t>
            </a:r>
          </a:p>
        </p:txBody>
      </p:sp>
      <p:sp>
        <p:nvSpPr>
          <p:cNvPr id="13" name="Rectangle 12"/>
          <p:cNvSpPr/>
          <p:nvPr/>
        </p:nvSpPr>
        <p:spPr>
          <a:xfrm>
            <a:off x="4474789" y="3615292"/>
            <a:ext cx="3401297" cy="2525825"/>
          </a:xfrm>
          <a:prstGeom prst="rect">
            <a:avLst/>
          </a:prstGeom>
        </p:spPr>
        <p:txBody>
          <a:bodyPr wrap="square" lIns="91432" tIns="45722" rIns="91432" bIns="45722">
            <a:spAutoFit/>
          </a:bodyPr>
          <a:lstStyle/>
          <a:p>
            <a:pPr marL="174608" indent="-174608">
              <a:lnSpc>
                <a:spcPct val="110000"/>
              </a:lnSpc>
              <a:buFont typeface="Arial" pitchFamily="34" charset="0"/>
              <a:buChar char="•"/>
            </a:pPr>
            <a:r>
              <a:rPr lang="en-GB" sz="1600" b="1" dirty="0"/>
              <a:t>Perfect for Catalyst 6500 DC migration opportunities</a:t>
            </a:r>
          </a:p>
          <a:p>
            <a:pPr marL="174608" indent="-174608">
              <a:lnSpc>
                <a:spcPct val="110000"/>
              </a:lnSpc>
              <a:buFont typeface="Arial" pitchFamily="34" charset="0"/>
              <a:buChar char="•"/>
            </a:pPr>
            <a:endParaRPr lang="en-GB" sz="1600" b="1" dirty="0"/>
          </a:p>
          <a:p>
            <a:pPr marL="174608" indent="-174608">
              <a:lnSpc>
                <a:spcPct val="110000"/>
              </a:lnSpc>
              <a:buFont typeface="Arial" pitchFamily="34" charset="0"/>
              <a:buChar char="•"/>
            </a:pPr>
            <a:r>
              <a:rPr lang="en-GB" sz="1600" b="1" dirty="0"/>
              <a:t>4 available Options:</a:t>
            </a:r>
          </a:p>
          <a:p>
            <a:pPr marL="631760" lvl="1" indent="-174608">
              <a:lnSpc>
                <a:spcPct val="110000"/>
              </a:lnSpc>
              <a:buFont typeface="Arial" pitchFamily="34" charset="0"/>
              <a:buChar char="•"/>
            </a:pPr>
            <a:r>
              <a:rPr lang="en-GB" sz="1600" dirty="0"/>
              <a:t>Redundant and non-redundant configurations</a:t>
            </a:r>
          </a:p>
          <a:p>
            <a:pPr marL="631760" lvl="1" indent="-174608">
              <a:lnSpc>
                <a:spcPct val="110000"/>
              </a:lnSpc>
              <a:buFont typeface="Arial" pitchFamily="34" charset="0"/>
              <a:buChar char="•"/>
            </a:pPr>
            <a:r>
              <a:rPr lang="en-GB" sz="1600" dirty="0"/>
              <a:t>NX-OS and ACI-ready option</a:t>
            </a:r>
          </a:p>
          <a:p>
            <a:pPr marL="174608" indent="-174608">
              <a:lnSpc>
                <a:spcPct val="110000"/>
              </a:lnSpc>
              <a:buFont typeface="Arial" pitchFamily="34" charset="0"/>
              <a:buChar char="•"/>
            </a:pPr>
            <a:endParaRPr lang="en-GB" sz="1600" b="1" dirty="0"/>
          </a:p>
        </p:txBody>
      </p:sp>
      <p:sp>
        <p:nvSpPr>
          <p:cNvPr id="14" name="Rectangle 13"/>
          <p:cNvSpPr/>
          <p:nvPr/>
        </p:nvSpPr>
        <p:spPr>
          <a:xfrm>
            <a:off x="8143456" y="3615285"/>
            <a:ext cx="3361149" cy="2599691"/>
          </a:xfrm>
          <a:prstGeom prst="rect">
            <a:avLst/>
          </a:prstGeom>
        </p:spPr>
        <p:txBody>
          <a:bodyPr wrap="square" lIns="91432" tIns="45722" rIns="91432" bIns="45722">
            <a:spAutoFit/>
          </a:bodyPr>
          <a:lstStyle/>
          <a:p>
            <a:pPr marL="174608" indent="-174608">
              <a:lnSpc>
                <a:spcPct val="120000"/>
              </a:lnSpc>
              <a:buFont typeface="Arial" pitchFamily="34" charset="0"/>
              <a:buChar char="•"/>
            </a:pPr>
            <a:r>
              <a:rPr lang="en-GB" sz="1600" b="1" dirty="0"/>
              <a:t>For customers new to ACI</a:t>
            </a:r>
          </a:p>
          <a:p>
            <a:pPr lvl="0">
              <a:lnSpc>
                <a:spcPct val="120000"/>
              </a:lnSpc>
            </a:pPr>
            <a:endParaRPr lang="en-GB" sz="1600" b="1" dirty="0"/>
          </a:p>
          <a:p>
            <a:pPr marL="174608" indent="-174608">
              <a:lnSpc>
                <a:spcPct val="120000"/>
              </a:lnSpc>
              <a:buFont typeface="Arial" pitchFamily="34" charset="0"/>
              <a:buChar char="•"/>
            </a:pPr>
            <a:r>
              <a:rPr lang="en-GB" sz="1600" b="1" dirty="0"/>
              <a:t>Perfect for Lab Environments</a:t>
            </a:r>
          </a:p>
          <a:p>
            <a:pPr marL="174608" indent="-174608">
              <a:lnSpc>
                <a:spcPct val="120000"/>
              </a:lnSpc>
              <a:buFont typeface="Arial" pitchFamily="34" charset="0"/>
              <a:buChar char="•"/>
            </a:pPr>
            <a:endParaRPr lang="en-GB" sz="1600" b="1" dirty="0"/>
          </a:p>
          <a:p>
            <a:pPr marL="174608" indent="-174608">
              <a:lnSpc>
                <a:spcPct val="120000"/>
              </a:lnSpc>
              <a:buFont typeface="Arial" pitchFamily="34" charset="0"/>
              <a:buChar char="•"/>
            </a:pPr>
            <a:r>
              <a:rPr lang="en-GB" sz="1600" b="1" dirty="0"/>
              <a:t>Great for Small/Medium Business Deployments </a:t>
            </a:r>
          </a:p>
          <a:p>
            <a:pPr marL="174608" indent="-174608">
              <a:lnSpc>
                <a:spcPct val="120000"/>
              </a:lnSpc>
              <a:buFont typeface="Arial" pitchFamily="34" charset="0"/>
              <a:buChar char="•"/>
            </a:pPr>
            <a:endParaRPr lang="en-GB" sz="1600" b="1" dirty="0"/>
          </a:p>
          <a:p>
            <a:pPr marL="174608" indent="-174608">
              <a:lnSpc>
                <a:spcPct val="120000"/>
              </a:lnSpc>
              <a:buFont typeface="Arial" pitchFamily="34" charset="0"/>
              <a:buChar char="•"/>
            </a:pPr>
            <a:r>
              <a:rPr lang="en-GB" sz="1600" b="1" dirty="0"/>
              <a:t>4 available Options</a:t>
            </a:r>
            <a:endParaRPr lang="en-GB" sz="1600" dirty="0"/>
          </a:p>
          <a:p>
            <a:pPr marL="174608" indent="-174608">
              <a:lnSpc>
                <a:spcPct val="120000"/>
              </a:lnSpc>
              <a:buFont typeface="Arial" pitchFamily="34" charset="0"/>
              <a:buChar char="•"/>
            </a:pPr>
            <a:endParaRPr lang="en-GB" sz="800" b="1" dirty="0"/>
          </a:p>
        </p:txBody>
      </p:sp>
      <p:pic>
        <p:nvPicPr>
          <p:cNvPr id="15" name="Picture 2" descr="\\drobo-fs\studio-work-server\Live Work 2\Cisco EMEA\15908_Cisco EMEAR_Cat 6k versus Nexus deck_Marian Mcauley\images\AL96721.jpg"/>
          <p:cNvPicPr>
            <a:picLocks noChangeAspect="1" noChangeArrowheads="1"/>
          </p:cNvPicPr>
          <p:nvPr/>
        </p:nvPicPr>
        <p:blipFill>
          <a:blip r:embed="rId2" cstate="print"/>
          <a:srcRect t="40992" b="18101"/>
          <a:stretch>
            <a:fillRect/>
          </a:stretch>
        </p:blipFill>
        <p:spPr bwMode="auto">
          <a:xfrm>
            <a:off x="656996" y="2269735"/>
            <a:ext cx="3530245" cy="962508"/>
          </a:xfrm>
          <a:prstGeom prst="rect">
            <a:avLst/>
          </a:prstGeom>
          <a:noFill/>
        </p:spPr>
      </p:pic>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t="19705" b="30703"/>
          <a:stretch/>
        </p:blipFill>
        <p:spPr>
          <a:xfrm>
            <a:off x="4351853" y="2269743"/>
            <a:ext cx="3530504" cy="983775"/>
          </a:xfrm>
          <a:prstGeom prst="rect">
            <a:avLst/>
          </a:prstGeom>
        </p:spPr>
      </p:pic>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22819" b="28380"/>
          <a:stretch/>
        </p:blipFill>
        <p:spPr>
          <a:xfrm>
            <a:off x="8017188" y="2264712"/>
            <a:ext cx="3530504" cy="978165"/>
          </a:xfrm>
          <a:prstGeom prst="rect">
            <a:avLst/>
          </a:prstGeom>
        </p:spPr>
      </p:pic>
    </p:spTree>
    <p:extLst>
      <p:ext uri="{BB962C8B-B14F-4D97-AF65-F5344CB8AC3E}">
        <p14:creationId xmlns:p14="http://schemas.microsoft.com/office/powerpoint/2010/main" val="93604209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483553" y="2431443"/>
            <a:ext cx="2808563" cy="3731111"/>
          </a:xfrm>
          <a:prstGeom prst="rect">
            <a:avLst/>
          </a:prstGeom>
          <a:gradFill>
            <a:gsLst>
              <a:gs pos="0">
                <a:schemeClr val="bg1"/>
              </a:gs>
              <a:gs pos="100000">
                <a:schemeClr val="accent6">
                  <a:lumMod val="20000"/>
                  <a:lumOff val="80000"/>
                </a:schemeClr>
              </a:gs>
            </a:gsLst>
            <a:lin ang="2700000" scaled="1"/>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609519"/>
            <a:endParaRPr lang="en-US" dirty="0">
              <a:solidFill>
                <a:srgbClr val="FFFFFF"/>
              </a:solidFill>
            </a:endParaRPr>
          </a:p>
        </p:txBody>
      </p:sp>
      <p:sp>
        <p:nvSpPr>
          <p:cNvPr id="9" name="Rectangle 8"/>
          <p:cNvSpPr/>
          <p:nvPr/>
        </p:nvSpPr>
        <p:spPr>
          <a:xfrm>
            <a:off x="8562236" y="2431443"/>
            <a:ext cx="2808563" cy="3731111"/>
          </a:xfrm>
          <a:prstGeom prst="rect">
            <a:avLst/>
          </a:prstGeom>
          <a:gradFill>
            <a:gsLst>
              <a:gs pos="0">
                <a:schemeClr val="bg1"/>
              </a:gs>
              <a:gs pos="100000">
                <a:schemeClr val="accent6">
                  <a:lumMod val="20000"/>
                  <a:lumOff val="80000"/>
                </a:schemeClr>
              </a:gs>
            </a:gsLst>
            <a:lin ang="2700000" scaled="1"/>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609519"/>
            <a:endParaRPr lang="en-US" dirty="0">
              <a:solidFill>
                <a:srgbClr val="FFFFFF"/>
              </a:solidFill>
            </a:endParaRPr>
          </a:p>
        </p:txBody>
      </p:sp>
      <p:sp>
        <p:nvSpPr>
          <p:cNvPr id="3" name="Title 2"/>
          <p:cNvSpPr>
            <a:spLocks noGrp="1"/>
          </p:cNvSpPr>
          <p:nvPr>
            <p:ph type="ctrTitle"/>
          </p:nvPr>
        </p:nvSpPr>
        <p:spPr>
          <a:xfrm>
            <a:off x="148517" y="0"/>
            <a:ext cx="10034511" cy="971709"/>
          </a:xfrm>
        </p:spPr>
        <p:txBody>
          <a:bodyPr anchor="ctr"/>
          <a:lstStyle/>
          <a:p>
            <a:pPr lvl="0"/>
            <a:r>
              <a:rPr lang="en-US" sz="2800" dirty="0">
                <a:solidFill>
                  <a:srgbClr val="0000FF"/>
                </a:solidFill>
              </a:rPr>
              <a:t>Keys to Success – Cisco Services</a:t>
            </a:r>
          </a:p>
        </p:txBody>
      </p:sp>
      <p:sp>
        <p:nvSpPr>
          <p:cNvPr id="14" name="Rectangle 13"/>
          <p:cNvSpPr/>
          <p:nvPr/>
        </p:nvSpPr>
        <p:spPr>
          <a:xfrm>
            <a:off x="8648244" y="2587015"/>
            <a:ext cx="2640973" cy="749596"/>
          </a:xfrm>
          <a:prstGeom prst="rect">
            <a:avLst/>
          </a:prstGeom>
          <a:noFill/>
          <a:ln w="38100" cmpd="sng">
            <a:noFill/>
          </a:ln>
          <a:effectLst/>
        </p:spPr>
        <p:style>
          <a:lnRef idx="1">
            <a:schemeClr val="accent1"/>
          </a:lnRef>
          <a:fillRef idx="3">
            <a:schemeClr val="accent1"/>
          </a:fillRef>
          <a:effectRef idx="2">
            <a:schemeClr val="accent1"/>
          </a:effectRef>
          <a:fontRef idx="minor">
            <a:schemeClr val="lt1"/>
          </a:fontRef>
        </p:style>
        <p:txBody>
          <a:bodyPr wrap="square" lIns="121904" tIns="60952" rIns="121904" bIns="60952" rtlCol="0" anchor="t">
            <a:spAutoFit/>
          </a:bodyPr>
          <a:lstStyle/>
          <a:p>
            <a:pPr algn="ctr" defTabSz="1624153">
              <a:lnSpc>
                <a:spcPct val="95000"/>
              </a:lnSpc>
              <a:spcBef>
                <a:spcPts val="1600"/>
              </a:spcBef>
              <a:buClr>
                <a:srgbClr val="0096D6"/>
              </a:buClr>
              <a:buSzPct val="90000"/>
              <a:defRPr/>
            </a:pPr>
            <a:r>
              <a:rPr lang="en-GB" sz="2100" dirty="0">
                <a:gradFill flip="none" rotWithShape="1">
                  <a:gsLst>
                    <a:gs pos="0">
                      <a:srgbClr val="272848">
                        <a:lumMod val="60000"/>
                        <a:lumOff val="40000"/>
                      </a:srgbClr>
                    </a:gs>
                    <a:gs pos="100000">
                      <a:srgbClr val="272A48"/>
                    </a:gs>
                  </a:gsLst>
                  <a:lin ang="2700000" scaled="1"/>
                  <a:tileRect/>
                </a:gradFill>
                <a:cs typeface="CiscoSans"/>
              </a:rPr>
              <a:t>Optimize and </a:t>
            </a:r>
            <a:br>
              <a:rPr lang="en-GB" sz="2100" dirty="0">
                <a:gradFill flip="none" rotWithShape="1">
                  <a:gsLst>
                    <a:gs pos="0">
                      <a:srgbClr val="272848">
                        <a:lumMod val="60000"/>
                        <a:lumOff val="40000"/>
                      </a:srgbClr>
                    </a:gs>
                    <a:gs pos="100000">
                      <a:srgbClr val="272A48"/>
                    </a:gs>
                  </a:gsLst>
                  <a:lin ang="2700000" scaled="1"/>
                  <a:tileRect/>
                </a:gradFill>
                <a:cs typeface="CiscoSans"/>
              </a:rPr>
            </a:br>
            <a:r>
              <a:rPr lang="en-GB" sz="2100" dirty="0">
                <a:gradFill flip="none" rotWithShape="1">
                  <a:gsLst>
                    <a:gs pos="0">
                      <a:srgbClr val="272848">
                        <a:lumMod val="60000"/>
                        <a:lumOff val="40000"/>
                      </a:srgbClr>
                    </a:gs>
                    <a:gs pos="100000">
                      <a:srgbClr val="272A48"/>
                    </a:gs>
                  </a:gsLst>
                  <a:lin ang="2700000" scaled="1"/>
                  <a:tileRect/>
                </a:gradFill>
                <a:cs typeface="CiscoSans"/>
              </a:rPr>
              <a:t>Operate</a:t>
            </a:r>
          </a:p>
        </p:txBody>
      </p:sp>
      <p:cxnSp>
        <p:nvCxnSpPr>
          <p:cNvPr id="20" name="Straight Connector 19"/>
          <p:cNvCxnSpPr/>
          <p:nvPr/>
        </p:nvCxnSpPr>
        <p:spPr>
          <a:xfrm>
            <a:off x="8722537" y="3414080"/>
            <a:ext cx="243840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643153" y="1205592"/>
            <a:ext cx="8718339" cy="935627"/>
          </a:xfrm>
          <a:prstGeom prst="rect">
            <a:avLst/>
          </a:prstGeom>
          <a:gradFill>
            <a:gsLst>
              <a:gs pos="0">
                <a:schemeClr val="accent6">
                  <a:lumMod val="90000"/>
                </a:schemeClr>
              </a:gs>
              <a:gs pos="100000">
                <a:schemeClr val="accent6">
                  <a:lumMod val="60000"/>
                  <a:lumOff val="40000"/>
                </a:schemeClr>
              </a:gs>
            </a:gsLst>
            <a:lin ang="13500000" scaled="1"/>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609519"/>
            <a:endParaRPr lang="en-US" dirty="0">
              <a:solidFill>
                <a:srgbClr val="FFFFFF"/>
              </a:solidFill>
            </a:endParaRPr>
          </a:p>
        </p:txBody>
      </p:sp>
      <p:sp>
        <p:nvSpPr>
          <p:cNvPr id="27" name="TextBox 26"/>
          <p:cNvSpPr txBox="1"/>
          <p:nvPr/>
        </p:nvSpPr>
        <p:spPr>
          <a:xfrm>
            <a:off x="3251278" y="1476308"/>
            <a:ext cx="7855967" cy="406891"/>
          </a:xfrm>
          <a:prstGeom prst="rect">
            <a:avLst/>
          </a:prstGeom>
          <a:noFill/>
        </p:spPr>
        <p:txBody>
          <a:bodyPr wrap="square" lIns="121904" tIns="60952" rIns="121904" bIns="60952" rtlCol="0" anchor="ctr" anchorCtr="0">
            <a:noAutofit/>
          </a:bodyPr>
          <a:lstStyle/>
          <a:p>
            <a:pPr algn="ctr" defTabSz="609519"/>
            <a:r>
              <a:rPr lang="en-US" dirty="0">
                <a:solidFill>
                  <a:srgbClr val="FFFFFF"/>
                </a:solidFill>
                <a:latin typeface="CiscoSans ExtraLight"/>
              </a:rPr>
              <a:t>We Can Help You Get Started with </a:t>
            </a:r>
          </a:p>
          <a:p>
            <a:pPr algn="ctr" defTabSz="609519"/>
            <a:r>
              <a:rPr lang="en-US" dirty="0">
                <a:solidFill>
                  <a:srgbClr val="FFFFFF"/>
                </a:solidFill>
                <a:latin typeface="CiscoSans ExtraLight"/>
              </a:rPr>
              <a:t>Software Defined Architecture In Several Ways, </a:t>
            </a:r>
          </a:p>
          <a:p>
            <a:pPr algn="ctr" defTabSz="609519"/>
            <a:r>
              <a:rPr lang="en-US" dirty="0">
                <a:solidFill>
                  <a:srgbClr val="FFFFFF"/>
                </a:solidFill>
                <a:latin typeface="CiscoSans ExtraLight"/>
              </a:rPr>
              <a:t>Depending on Where You Are in Your Journey</a:t>
            </a:r>
          </a:p>
        </p:txBody>
      </p:sp>
      <p:sp>
        <p:nvSpPr>
          <p:cNvPr id="28" name="Isosceles Triangle 27"/>
          <p:cNvSpPr/>
          <p:nvPr/>
        </p:nvSpPr>
        <p:spPr>
          <a:xfrm flipV="1">
            <a:off x="6574427" y="2176493"/>
            <a:ext cx="858421" cy="370009"/>
          </a:xfrm>
          <a:prstGeom prst="triangle">
            <a:avLst/>
          </a:prstGeom>
          <a:gradFill flip="none" rotWithShape="1">
            <a:gsLst>
              <a:gs pos="100000">
                <a:schemeClr val="accent6"/>
              </a:gs>
              <a:gs pos="0">
                <a:schemeClr val="accent5">
                  <a:lumMod val="50000"/>
                  <a:alpha val="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609519"/>
            <a:endParaRPr lang="en-US" dirty="0" smtClean="0">
              <a:solidFill>
                <a:srgbClr val="FFFFFF"/>
              </a:solidFill>
            </a:endParaRPr>
          </a:p>
        </p:txBody>
      </p:sp>
      <p:sp>
        <p:nvSpPr>
          <p:cNvPr id="29" name="Isosceles Triangle 28"/>
          <p:cNvSpPr/>
          <p:nvPr/>
        </p:nvSpPr>
        <p:spPr>
          <a:xfrm flipV="1">
            <a:off x="3622004" y="2186265"/>
            <a:ext cx="858421" cy="370009"/>
          </a:xfrm>
          <a:prstGeom prst="triangle">
            <a:avLst/>
          </a:prstGeom>
          <a:gradFill flip="none" rotWithShape="1">
            <a:gsLst>
              <a:gs pos="100000">
                <a:schemeClr val="accent6"/>
              </a:gs>
              <a:gs pos="0">
                <a:schemeClr val="accent5">
                  <a:lumMod val="50000"/>
                  <a:alpha val="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609519"/>
            <a:endParaRPr lang="en-US" dirty="0" smtClean="0">
              <a:solidFill>
                <a:srgbClr val="FFFFFF"/>
              </a:solidFill>
            </a:endParaRPr>
          </a:p>
        </p:txBody>
      </p:sp>
      <p:sp>
        <p:nvSpPr>
          <p:cNvPr id="30" name="Isosceles Triangle 29"/>
          <p:cNvSpPr/>
          <p:nvPr/>
        </p:nvSpPr>
        <p:spPr>
          <a:xfrm flipV="1">
            <a:off x="9531795" y="2176493"/>
            <a:ext cx="858421" cy="370009"/>
          </a:xfrm>
          <a:prstGeom prst="triangle">
            <a:avLst/>
          </a:prstGeom>
          <a:gradFill flip="none" rotWithShape="1">
            <a:gsLst>
              <a:gs pos="100000">
                <a:schemeClr val="accent6"/>
              </a:gs>
              <a:gs pos="0">
                <a:schemeClr val="accent5">
                  <a:lumMod val="50000"/>
                  <a:alpha val="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609519"/>
            <a:endParaRPr lang="en-US" dirty="0" smtClean="0">
              <a:solidFill>
                <a:srgbClr val="FFFFFF"/>
              </a:solidFill>
            </a:endParaRPr>
          </a:p>
        </p:txBody>
      </p:sp>
      <p:sp>
        <p:nvSpPr>
          <p:cNvPr id="31" name="Rectangle 30"/>
          <p:cNvSpPr/>
          <p:nvPr/>
        </p:nvSpPr>
        <p:spPr>
          <a:xfrm>
            <a:off x="182281" y="2425386"/>
            <a:ext cx="2328983" cy="3282951"/>
          </a:xfrm>
          <a:prstGeom prst="rect">
            <a:avLst/>
          </a:prstGeom>
          <a:noFill/>
          <a:ln w="38100" cmpd="sng">
            <a:noFill/>
          </a:ln>
          <a:effectLst/>
        </p:spPr>
        <p:style>
          <a:lnRef idx="1">
            <a:schemeClr val="accent1"/>
          </a:lnRef>
          <a:fillRef idx="3">
            <a:schemeClr val="accent1"/>
          </a:fillRef>
          <a:effectRef idx="2">
            <a:schemeClr val="accent1"/>
          </a:effectRef>
          <a:fontRef idx="minor">
            <a:schemeClr val="lt1"/>
          </a:fontRef>
        </p:style>
        <p:txBody>
          <a:bodyPr wrap="square" lIns="121904" tIns="60952" rIns="121904" bIns="60952" rtlCol="0" anchor="ctr">
            <a:noAutofit/>
          </a:bodyPr>
          <a:lstStyle/>
          <a:p>
            <a:pPr defTabSz="1085570">
              <a:defRPr/>
            </a:pPr>
            <a:r>
              <a:rPr lang="en-US" sz="2100" dirty="0">
                <a:solidFill>
                  <a:srgbClr val="FFFFFF"/>
                </a:solidFill>
                <a:ea typeface="+mj-ea"/>
                <a:cs typeface="CiscoSans Thin"/>
              </a:rPr>
              <a:t>Create a Secure and Optimized Application Centric  Infrastructure</a:t>
            </a:r>
          </a:p>
        </p:txBody>
      </p:sp>
      <p:sp>
        <p:nvSpPr>
          <p:cNvPr id="32" name="Rectangle 31"/>
          <p:cNvSpPr/>
          <p:nvPr/>
        </p:nvSpPr>
        <p:spPr>
          <a:xfrm>
            <a:off x="2574700" y="2587015"/>
            <a:ext cx="2640973" cy="749596"/>
          </a:xfrm>
          <a:prstGeom prst="rect">
            <a:avLst/>
          </a:prstGeom>
          <a:noFill/>
          <a:ln w="38100" cmpd="sng">
            <a:noFill/>
          </a:ln>
          <a:effectLst/>
        </p:spPr>
        <p:style>
          <a:lnRef idx="1">
            <a:schemeClr val="accent1"/>
          </a:lnRef>
          <a:fillRef idx="3">
            <a:schemeClr val="accent1"/>
          </a:fillRef>
          <a:effectRef idx="2">
            <a:schemeClr val="accent1"/>
          </a:effectRef>
          <a:fontRef idx="minor">
            <a:schemeClr val="lt1"/>
          </a:fontRef>
        </p:style>
        <p:txBody>
          <a:bodyPr wrap="square" lIns="121904" tIns="60952" rIns="121904" bIns="60952" rtlCol="0" anchor="t">
            <a:spAutoFit/>
          </a:bodyPr>
          <a:lstStyle/>
          <a:p>
            <a:pPr algn="ctr" defTabSz="1624153">
              <a:lnSpc>
                <a:spcPct val="95000"/>
              </a:lnSpc>
              <a:spcBef>
                <a:spcPts val="1600"/>
              </a:spcBef>
              <a:buClr>
                <a:srgbClr val="0096D6"/>
              </a:buClr>
              <a:buSzPct val="90000"/>
              <a:defRPr/>
            </a:pPr>
            <a:r>
              <a:rPr lang="en-GB" sz="2100" dirty="0">
                <a:gradFill flip="none" rotWithShape="1">
                  <a:gsLst>
                    <a:gs pos="0">
                      <a:srgbClr val="272848">
                        <a:lumMod val="60000"/>
                        <a:lumOff val="40000"/>
                      </a:srgbClr>
                    </a:gs>
                    <a:gs pos="100000">
                      <a:srgbClr val="272A48"/>
                    </a:gs>
                  </a:gsLst>
                  <a:lin ang="2700000" scaled="1"/>
                  <a:tileRect/>
                </a:gradFill>
                <a:cs typeface="CiscoSans"/>
              </a:rPr>
              <a:t>Prepare Your IT Environment</a:t>
            </a:r>
          </a:p>
        </p:txBody>
      </p:sp>
      <p:grpSp>
        <p:nvGrpSpPr>
          <p:cNvPr id="19" name="Group 18"/>
          <p:cNvGrpSpPr/>
          <p:nvPr/>
        </p:nvGrpSpPr>
        <p:grpSpPr>
          <a:xfrm>
            <a:off x="8722537" y="4898603"/>
            <a:ext cx="2438400" cy="287911"/>
            <a:chOff x="6541902" y="3766120"/>
            <a:chExt cx="1828800" cy="215933"/>
          </a:xfrm>
        </p:grpSpPr>
        <p:cxnSp>
          <p:nvCxnSpPr>
            <p:cNvPr id="47" name="Straight Connector 46"/>
            <p:cNvCxnSpPr/>
            <p:nvPr/>
          </p:nvCxnSpPr>
          <p:spPr>
            <a:xfrm>
              <a:off x="6541902" y="3780080"/>
              <a:ext cx="182880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7" name="Isosceles Triangle 36"/>
            <p:cNvSpPr/>
            <p:nvPr/>
          </p:nvSpPr>
          <p:spPr>
            <a:xfrm flipV="1">
              <a:off x="7205820" y="3766120"/>
              <a:ext cx="500964" cy="215933"/>
            </a:xfrm>
            <a:prstGeom prst="triangle">
              <a:avLst/>
            </a:prstGeom>
            <a:gradFill flip="none" rotWithShape="1">
              <a:gsLst>
                <a:gs pos="100000">
                  <a:schemeClr val="accent2">
                    <a:lumMod val="58000"/>
                    <a:lumOff val="42000"/>
                  </a:schemeClr>
                </a:gs>
                <a:gs pos="0">
                  <a:schemeClr val="accent5">
                    <a:lumMod val="50000"/>
                    <a:alpha val="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19"/>
              <a:endParaRPr lang="en-US" sz="1600" dirty="0">
                <a:solidFill>
                  <a:srgbClr val="FFFFFF"/>
                </a:solidFill>
              </a:endParaRPr>
            </a:p>
          </p:txBody>
        </p:sp>
      </p:grpSp>
      <p:cxnSp>
        <p:nvCxnSpPr>
          <p:cNvPr id="55" name="Straight Connector 54"/>
          <p:cNvCxnSpPr/>
          <p:nvPr/>
        </p:nvCxnSpPr>
        <p:spPr>
          <a:xfrm>
            <a:off x="2671081" y="3414080"/>
            <a:ext cx="243840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nvGrpSpPr>
          <p:cNvPr id="56" name="Group 55"/>
          <p:cNvGrpSpPr/>
          <p:nvPr/>
        </p:nvGrpSpPr>
        <p:grpSpPr>
          <a:xfrm>
            <a:off x="2671081" y="4898603"/>
            <a:ext cx="2438400" cy="287911"/>
            <a:chOff x="6541902" y="3766120"/>
            <a:chExt cx="1828800" cy="215933"/>
          </a:xfrm>
        </p:grpSpPr>
        <p:cxnSp>
          <p:nvCxnSpPr>
            <p:cNvPr id="57" name="Straight Connector 56"/>
            <p:cNvCxnSpPr/>
            <p:nvPr/>
          </p:nvCxnSpPr>
          <p:spPr>
            <a:xfrm>
              <a:off x="6541902" y="3780080"/>
              <a:ext cx="182880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58" name="Isosceles Triangle 57"/>
            <p:cNvSpPr/>
            <p:nvPr/>
          </p:nvSpPr>
          <p:spPr>
            <a:xfrm flipV="1">
              <a:off x="7205820" y="3766120"/>
              <a:ext cx="500964" cy="215933"/>
            </a:xfrm>
            <a:prstGeom prst="triangle">
              <a:avLst/>
            </a:prstGeom>
            <a:gradFill flip="none" rotWithShape="1">
              <a:gsLst>
                <a:gs pos="100000">
                  <a:schemeClr val="accent2">
                    <a:lumMod val="58000"/>
                    <a:lumOff val="42000"/>
                  </a:schemeClr>
                </a:gs>
                <a:gs pos="0">
                  <a:schemeClr val="accent5">
                    <a:lumMod val="50000"/>
                    <a:alpha val="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19"/>
              <a:endParaRPr lang="en-US" sz="1600" dirty="0">
                <a:solidFill>
                  <a:srgbClr val="FFFFFF"/>
                </a:solidFill>
              </a:endParaRPr>
            </a:p>
          </p:txBody>
        </p:sp>
      </p:grpSp>
      <p:sp>
        <p:nvSpPr>
          <p:cNvPr id="64" name="Rectangle 63"/>
          <p:cNvSpPr/>
          <p:nvPr/>
        </p:nvSpPr>
        <p:spPr>
          <a:xfrm>
            <a:off x="8666565" y="3533133"/>
            <a:ext cx="2566679" cy="1019767"/>
          </a:xfrm>
          <a:prstGeom prst="rect">
            <a:avLst/>
          </a:prstGeom>
          <a:noFill/>
          <a:ln w="38100" cmpd="sng">
            <a:noFill/>
          </a:ln>
          <a:effectLst/>
        </p:spPr>
        <p:style>
          <a:lnRef idx="1">
            <a:schemeClr val="accent1"/>
          </a:lnRef>
          <a:fillRef idx="3">
            <a:schemeClr val="accent1"/>
          </a:fillRef>
          <a:effectRef idx="2">
            <a:schemeClr val="accent1"/>
          </a:effectRef>
          <a:fontRef idx="minor">
            <a:schemeClr val="lt1"/>
          </a:fontRef>
        </p:style>
        <p:txBody>
          <a:bodyPr wrap="square" lIns="121904" tIns="60952" rIns="121904" bIns="60952" rtlCol="0" anchor="t" anchorCtr="1">
            <a:spAutoFit/>
          </a:bodyPr>
          <a:lstStyle/>
          <a:p>
            <a:pPr defTabSz="1212610">
              <a:lnSpc>
                <a:spcPct val="95000"/>
              </a:lnSpc>
              <a:buClr>
                <a:srgbClr val="0096D6"/>
              </a:buClr>
              <a:buSzPct val="90000"/>
            </a:pPr>
            <a:r>
              <a:rPr lang="en-US" sz="1500" dirty="0">
                <a:solidFill>
                  <a:srgbClr val="52526D"/>
                </a:solidFill>
                <a:ea typeface="+mj-ea"/>
                <a:cs typeface="CiscoSans ExtraLight"/>
              </a:rPr>
              <a:t>Troubleshoot ACI ecosystem with case management to reduce </a:t>
            </a:r>
            <a:br>
              <a:rPr lang="en-US" sz="1500" dirty="0">
                <a:solidFill>
                  <a:srgbClr val="52526D"/>
                </a:solidFill>
                <a:ea typeface="+mj-ea"/>
                <a:cs typeface="CiscoSans ExtraLight"/>
              </a:rPr>
            </a:br>
            <a:r>
              <a:rPr lang="en-US" sz="1500" dirty="0">
                <a:solidFill>
                  <a:srgbClr val="52526D"/>
                </a:solidFill>
                <a:ea typeface="+mj-ea"/>
                <a:cs typeface="CiscoSans ExtraLight"/>
              </a:rPr>
              <a:t>time to resolution</a:t>
            </a:r>
          </a:p>
        </p:txBody>
      </p:sp>
      <p:sp>
        <p:nvSpPr>
          <p:cNvPr id="65" name="Rectangle 64"/>
          <p:cNvSpPr/>
          <p:nvPr/>
        </p:nvSpPr>
        <p:spPr>
          <a:xfrm>
            <a:off x="2671081" y="3503871"/>
            <a:ext cx="2438400" cy="1221475"/>
          </a:xfrm>
          <a:prstGeom prst="rect">
            <a:avLst/>
          </a:prstGeom>
          <a:noFill/>
          <a:ln w="38100" cmpd="sng">
            <a:noFill/>
          </a:ln>
          <a:effectLst/>
        </p:spPr>
        <p:style>
          <a:lnRef idx="1">
            <a:schemeClr val="accent1"/>
          </a:lnRef>
          <a:fillRef idx="3">
            <a:schemeClr val="accent1"/>
          </a:fillRef>
          <a:effectRef idx="2">
            <a:schemeClr val="accent1"/>
          </a:effectRef>
          <a:fontRef idx="minor">
            <a:schemeClr val="lt1"/>
          </a:fontRef>
        </p:style>
        <p:txBody>
          <a:bodyPr wrap="square" lIns="121904" tIns="60952" rIns="121904" bIns="60952" rtlCol="0" anchor="t" anchorCtr="1">
            <a:spAutoFit/>
          </a:bodyPr>
          <a:lstStyle/>
          <a:p>
            <a:pPr defTabSz="1212610">
              <a:lnSpc>
                <a:spcPct val="95000"/>
              </a:lnSpc>
              <a:buClr>
                <a:srgbClr val="0096D6"/>
              </a:buClr>
              <a:buSzPct val="90000"/>
            </a:pPr>
            <a:r>
              <a:rPr lang="en-US" sz="1500" dirty="0">
                <a:solidFill>
                  <a:srgbClr val="52526D"/>
                </a:solidFill>
                <a:ea typeface="+mj-ea"/>
                <a:cs typeface="CiscoSans ExtraLight"/>
              </a:rPr>
              <a:t>Cost-effectively </a:t>
            </a:r>
            <a:br>
              <a:rPr lang="en-US" sz="1500" dirty="0">
                <a:solidFill>
                  <a:srgbClr val="52526D"/>
                </a:solidFill>
                <a:ea typeface="+mj-ea"/>
                <a:cs typeface="CiscoSans ExtraLight"/>
              </a:rPr>
            </a:br>
            <a:r>
              <a:rPr lang="en-US" sz="1500" dirty="0">
                <a:solidFill>
                  <a:srgbClr val="52526D"/>
                </a:solidFill>
                <a:ea typeface="+mj-ea"/>
                <a:cs typeface="CiscoSans ExtraLight"/>
              </a:rPr>
              <a:t>balance availability </a:t>
            </a:r>
            <a:br>
              <a:rPr lang="en-US" sz="1500" dirty="0">
                <a:solidFill>
                  <a:srgbClr val="52526D"/>
                </a:solidFill>
                <a:ea typeface="+mj-ea"/>
                <a:cs typeface="CiscoSans ExtraLight"/>
              </a:rPr>
            </a:br>
            <a:r>
              <a:rPr lang="en-US" sz="1500" dirty="0">
                <a:solidFill>
                  <a:srgbClr val="52526D"/>
                </a:solidFill>
                <a:ea typeface="+mj-ea"/>
                <a:cs typeface="CiscoSans ExtraLight"/>
              </a:rPr>
              <a:t>and performance to support and secure </a:t>
            </a:r>
            <a:br>
              <a:rPr lang="en-US" sz="1500" dirty="0">
                <a:solidFill>
                  <a:srgbClr val="52526D"/>
                </a:solidFill>
                <a:ea typeface="+mj-ea"/>
                <a:cs typeface="CiscoSans ExtraLight"/>
              </a:rPr>
            </a:br>
            <a:r>
              <a:rPr lang="en-US" sz="1500" dirty="0">
                <a:solidFill>
                  <a:srgbClr val="52526D"/>
                </a:solidFill>
                <a:ea typeface="+mj-ea"/>
                <a:cs typeface="CiscoSans ExtraLight"/>
              </a:rPr>
              <a:t>new  capabilities. </a:t>
            </a:r>
          </a:p>
        </p:txBody>
      </p:sp>
      <p:sp>
        <p:nvSpPr>
          <p:cNvPr id="67" name="TextBox 66"/>
          <p:cNvSpPr txBox="1"/>
          <p:nvPr/>
        </p:nvSpPr>
        <p:spPr>
          <a:xfrm>
            <a:off x="2483553" y="5282604"/>
            <a:ext cx="2808561" cy="779689"/>
          </a:xfrm>
          <a:prstGeom prst="rect">
            <a:avLst/>
          </a:prstGeom>
          <a:noFill/>
        </p:spPr>
        <p:txBody>
          <a:bodyPr wrap="square" lIns="121904" tIns="60952" rIns="121904" bIns="60952" rtlCol="0">
            <a:spAutoFit/>
          </a:bodyPr>
          <a:lstStyle/>
          <a:p>
            <a:pPr algn="ctr" defTabSz="609519"/>
            <a:r>
              <a:rPr lang="en-US" sz="2100" dirty="0" err="1">
                <a:solidFill>
                  <a:srgbClr val="272A48">
                    <a:lumMod val="60000"/>
                    <a:lumOff val="40000"/>
                  </a:srgbClr>
                </a:solidFill>
                <a:latin typeface="CiscoSans ExtraLight"/>
              </a:rPr>
              <a:t>ACI</a:t>
            </a:r>
            <a:r>
              <a:rPr lang="en-US" sz="2100" dirty="0">
                <a:solidFill>
                  <a:srgbClr val="272A48">
                    <a:lumMod val="60000"/>
                    <a:lumOff val="40000"/>
                  </a:srgbClr>
                </a:solidFill>
                <a:latin typeface="CiscoSans ExtraLight"/>
              </a:rPr>
              <a:t> Assessment and Design Services</a:t>
            </a:r>
          </a:p>
        </p:txBody>
      </p:sp>
      <p:sp>
        <p:nvSpPr>
          <p:cNvPr id="68" name="TextBox 67"/>
          <p:cNvSpPr txBox="1"/>
          <p:nvPr/>
        </p:nvSpPr>
        <p:spPr>
          <a:xfrm>
            <a:off x="8562236" y="5282603"/>
            <a:ext cx="2808563" cy="779700"/>
          </a:xfrm>
          <a:prstGeom prst="rect">
            <a:avLst/>
          </a:prstGeom>
          <a:noFill/>
        </p:spPr>
        <p:txBody>
          <a:bodyPr wrap="square" lIns="121904" tIns="60952" rIns="121904" bIns="60952" rtlCol="0">
            <a:spAutoFit/>
          </a:bodyPr>
          <a:lstStyle/>
          <a:p>
            <a:pPr algn="ctr" defTabSz="609519"/>
            <a:r>
              <a:rPr lang="en-US" sz="2100" dirty="0">
                <a:solidFill>
                  <a:srgbClr val="272A48">
                    <a:lumMod val="60000"/>
                    <a:lumOff val="40000"/>
                  </a:srgbClr>
                </a:solidFill>
                <a:latin typeface="CiscoSans ExtraLight"/>
              </a:rPr>
              <a:t>Solution Support </a:t>
            </a:r>
            <a:br>
              <a:rPr lang="en-US" sz="2100" dirty="0">
                <a:solidFill>
                  <a:srgbClr val="272A48">
                    <a:lumMod val="60000"/>
                    <a:lumOff val="40000"/>
                  </a:srgbClr>
                </a:solidFill>
                <a:latin typeface="CiscoSans ExtraLight"/>
              </a:rPr>
            </a:br>
            <a:r>
              <a:rPr lang="en-US" sz="2100" dirty="0">
                <a:solidFill>
                  <a:srgbClr val="272A48">
                    <a:lumMod val="60000"/>
                    <a:lumOff val="40000"/>
                  </a:srgbClr>
                </a:solidFill>
                <a:latin typeface="CiscoSans ExtraLight"/>
              </a:rPr>
              <a:t>for ACI</a:t>
            </a:r>
          </a:p>
        </p:txBody>
      </p:sp>
      <p:sp>
        <p:nvSpPr>
          <p:cNvPr id="54" name="Rectangle 53"/>
          <p:cNvSpPr/>
          <p:nvPr/>
        </p:nvSpPr>
        <p:spPr>
          <a:xfrm>
            <a:off x="5582569" y="2431443"/>
            <a:ext cx="2808563" cy="3731111"/>
          </a:xfrm>
          <a:prstGeom prst="rect">
            <a:avLst/>
          </a:prstGeom>
          <a:gradFill>
            <a:gsLst>
              <a:gs pos="0">
                <a:schemeClr val="bg1"/>
              </a:gs>
              <a:gs pos="100000">
                <a:schemeClr val="accent6">
                  <a:lumMod val="20000"/>
                  <a:lumOff val="80000"/>
                </a:schemeClr>
              </a:gs>
            </a:gsLst>
            <a:lin ang="2700000" scaled="1"/>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609519"/>
            <a:endParaRPr lang="en-US" dirty="0">
              <a:solidFill>
                <a:srgbClr val="FFFFFF"/>
              </a:solidFill>
            </a:endParaRPr>
          </a:p>
        </p:txBody>
      </p:sp>
      <p:cxnSp>
        <p:nvCxnSpPr>
          <p:cNvPr id="69" name="Straight Connector 68"/>
          <p:cNvCxnSpPr/>
          <p:nvPr/>
        </p:nvCxnSpPr>
        <p:spPr>
          <a:xfrm>
            <a:off x="5767649" y="3414080"/>
            <a:ext cx="243840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nvGrpSpPr>
          <p:cNvPr id="70" name="Group 69"/>
          <p:cNvGrpSpPr/>
          <p:nvPr/>
        </p:nvGrpSpPr>
        <p:grpSpPr>
          <a:xfrm>
            <a:off x="5767649" y="4898603"/>
            <a:ext cx="2438400" cy="287911"/>
            <a:chOff x="6541902" y="3766120"/>
            <a:chExt cx="1828800" cy="215933"/>
          </a:xfrm>
        </p:grpSpPr>
        <p:cxnSp>
          <p:nvCxnSpPr>
            <p:cNvPr id="71" name="Straight Connector 70"/>
            <p:cNvCxnSpPr/>
            <p:nvPr/>
          </p:nvCxnSpPr>
          <p:spPr>
            <a:xfrm>
              <a:off x="6541902" y="3780080"/>
              <a:ext cx="182880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72" name="Isosceles Triangle 71"/>
            <p:cNvSpPr/>
            <p:nvPr/>
          </p:nvSpPr>
          <p:spPr>
            <a:xfrm flipV="1">
              <a:off x="7205820" y="3766120"/>
              <a:ext cx="500964" cy="215933"/>
            </a:xfrm>
            <a:prstGeom prst="triangle">
              <a:avLst/>
            </a:prstGeom>
            <a:gradFill flip="none" rotWithShape="1">
              <a:gsLst>
                <a:gs pos="100000">
                  <a:schemeClr val="accent2">
                    <a:lumMod val="58000"/>
                    <a:lumOff val="42000"/>
                  </a:schemeClr>
                </a:gs>
                <a:gs pos="0">
                  <a:schemeClr val="accent5">
                    <a:lumMod val="50000"/>
                    <a:alpha val="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19"/>
              <a:endParaRPr lang="en-US" sz="1600" dirty="0">
                <a:solidFill>
                  <a:srgbClr val="FFFFFF"/>
                </a:solidFill>
              </a:endParaRPr>
            </a:p>
          </p:txBody>
        </p:sp>
      </p:grpSp>
      <p:sp>
        <p:nvSpPr>
          <p:cNvPr id="73" name="Rectangle 72"/>
          <p:cNvSpPr/>
          <p:nvPr/>
        </p:nvSpPr>
        <p:spPr>
          <a:xfrm>
            <a:off x="5767651" y="3572162"/>
            <a:ext cx="2438400" cy="1002183"/>
          </a:xfrm>
          <a:prstGeom prst="rect">
            <a:avLst/>
          </a:prstGeom>
          <a:noFill/>
          <a:ln w="38100" cmpd="sng">
            <a:noFill/>
          </a:ln>
          <a:effectLst/>
        </p:spPr>
        <p:style>
          <a:lnRef idx="1">
            <a:schemeClr val="accent1"/>
          </a:lnRef>
          <a:fillRef idx="3">
            <a:schemeClr val="accent1"/>
          </a:fillRef>
          <a:effectRef idx="2">
            <a:schemeClr val="accent1"/>
          </a:effectRef>
          <a:fontRef idx="minor">
            <a:schemeClr val="lt1"/>
          </a:fontRef>
        </p:style>
        <p:txBody>
          <a:bodyPr wrap="square" lIns="121904" tIns="60952" rIns="121904" bIns="60952" rtlCol="0" anchor="t" anchorCtr="1">
            <a:spAutoFit/>
          </a:bodyPr>
          <a:lstStyle/>
          <a:p>
            <a:pPr defTabSz="1212610">
              <a:lnSpc>
                <a:spcPct val="95000"/>
              </a:lnSpc>
              <a:buClr>
                <a:srgbClr val="0096D6"/>
              </a:buClr>
              <a:buSzPct val="90000"/>
            </a:pPr>
            <a:r>
              <a:rPr lang="en-US" sz="1500" dirty="0">
                <a:solidFill>
                  <a:srgbClr val="52526D"/>
                </a:solidFill>
                <a:ea typeface="+mj-ea"/>
                <a:cs typeface="CiscoSans ExtraLight"/>
              </a:rPr>
              <a:t>Test the waters, develop </a:t>
            </a:r>
            <a:br>
              <a:rPr lang="en-US" sz="1500" dirty="0">
                <a:solidFill>
                  <a:srgbClr val="52526D"/>
                </a:solidFill>
                <a:ea typeface="+mj-ea"/>
                <a:cs typeface="CiscoSans ExtraLight"/>
              </a:rPr>
            </a:br>
            <a:r>
              <a:rPr lang="en-US" sz="1500" dirty="0">
                <a:solidFill>
                  <a:srgbClr val="52526D"/>
                </a:solidFill>
                <a:ea typeface="+mj-ea"/>
                <a:cs typeface="CiscoSans ExtraLight"/>
              </a:rPr>
              <a:t>a plan, begin your journey toward IT agility and align to business outcomes.  </a:t>
            </a:r>
          </a:p>
        </p:txBody>
      </p:sp>
      <p:sp>
        <p:nvSpPr>
          <p:cNvPr id="74" name="TextBox 73"/>
          <p:cNvSpPr txBox="1"/>
          <p:nvPr/>
        </p:nvSpPr>
        <p:spPr>
          <a:xfrm>
            <a:off x="5582569" y="5282601"/>
            <a:ext cx="2808563" cy="451395"/>
          </a:xfrm>
          <a:prstGeom prst="rect">
            <a:avLst/>
          </a:prstGeom>
          <a:noFill/>
        </p:spPr>
        <p:txBody>
          <a:bodyPr wrap="square" lIns="121904" tIns="60952" rIns="121904" bIns="60952" rtlCol="0">
            <a:spAutoFit/>
          </a:bodyPr>
          <a:lstStyle/>
          <a:p>
            <a:pPr algn="ctr" defTabSz="609519"/>
            <a:r>
              <a:rPr lang="en-US" sz="2100" dirty="0" err="1">
                <a:solidFill>
                  <a:srgbClr val="272A48">
                    <a:lumMod val="60000"/>
                    <a:lumOff val="40000"/>
                  </a:srgbClr>
                </a:solidFill>
                <a:latin typeface="CiscoSans ExtraLight"/>
              </a:rPr>
              <a:t>ACI</a:t>
            </a:r>
            <a:r>
              <a:rPr lang="en-US" sz="2100" dirty="0">
                <a:solidFill>
                  <a:srgbClr val="272A48">
                    <a:lumMod val="60000"/>
                    <a:lumOff val="40000"/>
                  </a:srgbClr>
                </a:solidFill>
                <a:latin typeface="CiscoSans ExtraLight"/>
              </a:rPr>
              <a:t> Starter Kits</a:t>
            </a:r>
          </a:p>
        </p:txBody>
      </p:sp>
      <p:sp>
        <p:nvSpPr>
          <p:cNvPr id="75" name="Rectangle 74"/>
          <p:cNvSpPr/>
          <p:nvPr/>
        </p:nvSpPr>
        <p:spPr>
          <a:xfrm>
            <a:off x="5656609" y="2713807"/>
            <a:ext cx="2640973" cy="434980"/>
          </a:xfrm>
          <a:prstGeom prst="rect">
            <a:avLst/>
          </a:prstGeom>
          <a:noFill/>
          <a:ln w="38100" cmpd="sng">
            <a:noFill/>
          </a:ln>
          <a:effectLst/>
        </p:spPr>
        <p:style>
          <a:lnRef idx="1">
            <a:schemeClr val="accent1"/>
          </a:lnRef>
          <a:fillRef idx="3">
            <a:schemeClr val="accent1"/>
          </a:fillRef>
          <a:effectRef idx="2">
            <a:schemeClr val="accent1"/>
          </a:effectRef>
          <a:fontRef idx="minor">
            <a:schemeClr val="lt1"/>
          </a:fontRef>
        </p:style>
        <p:txBody>
          <a:bodyPr wrap="square" lIns="121904" tIns="60952" rIns="121904" bIns="60952" rtlCol="0" anchor="t">
            <a:spAutoFit/>
          </a:bodyPr>
          <a:lstStyle/>
          <a:p>
            <a:pPr algn="ctr" defTabSz="1624153">
              <a:lnSpc>
                <a:spcPct val="95000"/>
              </a:lnSpc>
              <a:spcBef>
                <a:spcPts val="1600"/>
              </a:spcBef>
              <a:buClr>
                <a:srgbClr val="0096D6"/>
              </a:buClr>
              <a:buSzPct val="90000"/>
              <a:defRPr/>
            </a:pPr>
            <a:r>
              <a:rPr lang="en-GB" sz="2100" dirty="0">
                <a:gradFill flip="none" rotWithShape="1">
                  <a:gsLst>
                    <a:gs pos="0">
                      <a:srgbClr val="272848">
                        <a:lumMod val="60000"/>
                        <a:lumOff val="40000"/>
                      </a:srgbClr>
                    </a:gs>
                    <a:gs pos="100000">
                      <a:srgbClr val="272A48"/>
                    </a:gs>
                  </a:gsLst>
                  <a:lin ang="2700000" scaled="1"/>
                  <a:tileRect/>
                </a:gradFill>
                <a:cs typeface="CiscoSans"/>
              </a:rPr>
              <a:t>Get Started</a:t>
            </a:r>
          </a:p>
        </p:txBody>
      </p:sp>
    </p:spTree>
    <p:extLst>
      <p:ext uri="{BB962C8B-B14F-4D97-AF65-F5344CB8AC3E}">
        <p14:creationId xmlns:p14="http://schemas.microsoft.com/office/powerpoint/2010/main" val="777266337"/>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426659" y="267873"/>
            <a:ext cx="4445180" cy="466295"/>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p>
        </p:txBody>
      </p:sp>
      <p:sp>
        <p:nvSpPr>
          <p:cNvPr id="3" name="Title 2"/>
          <p:cNvSpPr>
            <a:spLocks noGrp="1"/>
          </p:cNvSpPr>
          <p:nvPr>
            <p:ph type="ctrTitle"/>
          </p:nvPr>
        </p:nvSpPr>
        <p:spPr>
          <a:xfrm>
            <a:off x="227897" y="89291"/>
            <a:ext cx="10034511" cy="971709"/>
          </a:xfrm>
        </p:spPr>
        <p:txBody>
          <a:bodyPr anchor="ctr"/>
          <a:lstStyle/>
          <a:p>
            <a:pPr lvl="0"/>
            <a:r>
              <a:rPr lang="en-US" sz="2800" dirty="0">
                <a:solidFill>
                  <a:srgbClr val="0000FF"/>
                </a:solidFill>
              </a:rPr>
              <a:t>Cisco Services For ACI</a:t>
            </a:r>
          </a:p>
        </p:txBody>
      </p:sp>
    </p:spTree>
    <p:extLst>
      <p:ext uri="{BB962C8B-B14F-4D97-AF65-F5344CB8AC3E}">
        <p14:creationId xmlns:p14="http://schemas.microsoft.com/office/powerpoint/2010/main" val="347785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sz="11100" dirty="0"/>
              <a:t>Thank You</a:t>
            </a:r>
          </a:p>
        </p:txBody>
      </p:sp>
      <p:sp>
        <p:nvSpPr>
          <p:cNvPr id="4" name="Footer Placeholder 3"/>
          <p:cNvSpPr>
            <a:spLocks noGrp="1"/>
          </p:cNvSpPr>
          <p:nvPr>
            <p:ph type="ftr" sz="quarter" idx="3"/>
          </p:nvPr>
        </p:nvSpPr>
        <p:spPr/>
        <p:txBody>
          <a:body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265141230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r>
              <a:rPr lang="en-US" dirty="0" smtClean="0">
                <a:solidFill>
                  <a:prstClr val="black">
                    <a:tint val="75000"/>
                  </a:prstClr>
                </a:solidFill>
              </a:rPr>
              <a:t>Cisco Confidential</a:t>
            </a:r>
            <a:endParaRPr lang="en-US" dirty="0">
              <a:solidFill>
                <a:prstClr val="black">
                  <a:tint val="75000"/>
                </a:prstClr>
              </a:solidFill>
            </a:endParaRPr>
          </a:p>
        </p:txBody>
      </p:sp>
      <p:sp>
        <p:nvSpPr>
          <p:cNvPr id="8" name="Footer Placeholder 2"/>
          <p:cNvSpPr txBox="1">
            <a:spLocks/>
          </p:cNvSpPr>
          <p:nvPr/>
        </p:nvSpPr>
        <p:spPr>
          <a:xfrm>
            <a:off x="9034272" y="6574536"/>
            <a:ext cx="2286000" cy="228600"/>
          </a:xfrm>
          <a:prstGeom prst="rect">
            <a:avLst/>
          </a:prstGeom>
        </p:spPr>
        <p:txBody>
          <a:bodyPr vert="horz" lIns="91412" tIns="45710" rIns="91412" bIns="45710" rtlCol="0" anchor="ctr"/>
          <a:lstStyle>
            <a:defPPr>
              <a:defRPr lang="en-US"/>
            </a:defPPr>
            <a:lvl1pPr marL="0" marR="0" indent="0" algn="r" defTabSz="914400" rtl="0" eaLnBrk="1" fontAlgn="auto" latinLnBrk="0" hangingPunct="1">
              <a:lnSpc>
                <a:spcPct val="100000"/>
              </a:lnSpc>
              <a:spcBef>
                <a:spcPts val="0"/>
              </a:spcBef>
              <a:spcAft>
                <a:spcPts val="0"/>
              </a:spcAft>
              <a:buClrTx/>
              <a:buSzTx/>
              <a:buFontTx/>
              <a:buNone/>
              <a:tabLst/>
              <a:defRPr sz="600" kern="1200">
                <a:solidFill>
                  <a:schemeClr val="tx1">
                    <a:tint val="75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2C2C2C">
                    <a:tint val="75000"/>
                  </a:srgbClr>
                </a:solidFill>
              </a:rPr>
              <a:t>Cisco Confidential</a:t>
            </a:r>
            <a:endParaRPr lang="en-US" dirty="0">
              <a:solidFill>
                <a:srgbClr val="2C2C2C">
                  <a:tint val="75000"/>
                </a:srgbClr>
              </a:solidFill>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74820" r="18"/>
          <a:stretch/>
        </p:blipFill>
        <p:spPr>
          <a:xfrm>
            <a:off x="7877911" y="0"/>
            <a:ext cx="4314092" cy="6858000"/>
          </a:xfrm>
          <a:prstGeom prst="rect">
            <a:avLst/>
          </a:prstGeom>
        </p:spPr>
      </p:pic>
      <p:sp>
        <p:nvSpPr>
          <p:cNvPr id="4" name="Text Placeholder 3"/>
          <p:cNvSpPr>
            <a:spLocks noGrp="1"/>
          </p:cNvSpPr>
          <p:nvPr>
            <p:ph type="body" sz="quarter" idx="13"/>
          </p:nvPr>
        </p:nvSpPr>
        <p:spPr>
          <a:xfrm>
            <a:off x="575869" y="3953707"/>
            <a:ext cx="9074335" cy="2488999"/>
          </a:xfrm>
        </p:spPr>
        <p:txBody>
          <a:bodyPr/>
          <a:lstStyle/>
          <a:p>
            <a:r>
              <a:rPr lang="en-US" dirty="0" smtClean="0"/>
              <a:t>Appendix</a:t>
            </a:r>
            <a:endParaRPr lang="en-US" dirty="0"/>
          </a:p>
          <a:p>
            <a:endParaRPr lang="en-US" dirty="0"/>
          </a:p>
        </p:txBody>
      </p:sp>
    </p:spTree>
    <p:extLst>
      <p:ext uri="{BB962C8B-B14F-4D97-AF65-F5344CB8AC3E}">
        <p14:creationId xmlns:p14="http://schemas.microsoft.com/office/powerpoint/2010/main" val="90753377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 name="Group 113"/>
          <p:cNvGrpSpPr/>
          <p:nvPr/>
        </p:nvGrpSpPr>
        <p:grpSpPr>
          <a:xfrm>
            <a:off x="-4456" y="60103"/>
            <a:ext cx="12192000" cy="6858000"/>
            <a:chOff x="-1" y="541254"/>
            <a:chExt cx="12188825" cy="5797750"/>
          </a:xfrm>
        </p:grpSpPr>
        <p:grpSp>
          <p:nvGrpSpPr>
            <p:cNvPr id="115" name="Group 5"/>
            <p:cNvGrpSpPr/>
            <p:nvPr/>
          </p:nvGrpSpPr>
          <p:grpSpPr>
            <a:xfrm>
              <a:off x="-1" y="1027113"/>
              <a:ext cx="12188825" cy="5291800"/>
              <a:chOff x="0" y="2770332"/>
              <a:chExt cx="9143998" cy="3884469"/>
            </a:xfrm>
          </p:grpSpPr>
          <p:grpSp>
            <p:nvGrpSpPr>
              <p:cNvPr id="117" name="Group 6"/>
              <p:cNvGrpSpPr/>
              <p:nvPr/>
            </p:nvGrpSpPr>
            <p:grpSpPr>
              <a:xfrm>
                <a:off x="0" y="2770332"/>
                <a:ext cx="4644218" cy="3884468"/>
                <a:chOff x="5181600" y="1778000"/>
                <a:chExt cx="3492500" cy="4203700"/>
              </a:xfrm>
            </p:grpSpPr>
            <p:sp>
              <p:nvSpPr>
                <p:cNvPr id="123" name="Rectangle 122"/>
                <p:cNvSpPr/>
                <p:nvPr/>
              </p:nvSpPr>
              <p:spPr>
                <a:xfrm>
                  <a:off x="5623180" y="1778000"/>
                  <a:ext cx="1723770" cy="4013199"/>
                </a:xfrm>
                <a:prstGeom prst="rect">
                  <a:avLst/>
                </a:prstGeom>
                <a:gradFill>
                  <a:gsLst>
                    <a:gs pos="0">
                      <a:schemeClr val="tx2">
                        <a:lumMod val="60000"/>
                        <a:lumOff val="40000"/>
                        <a:alpha val="0"/>
                      </a:schemeClr>
                    </a:gs>
                    <a:gs pos="53000">
                      <a:schemeClr val="tx2">
                        <a:alpha val="58000"/>
                      </a:schemeClr>
                    </a:gs>
                    <a:gs pos="100000">
                      <a:schemeClr val="tx2">
                        <a:alpha val="2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4" name="Rectangle 123"/>
                <p:cNvSpPr/>
                <p:nvPr/>
              </p:nvSpPr>
              <p:spPr>
                <a:xfrm>
                  <a:off x="5181600" y="2159000"/>
                  <a:ext cx="802873" cy="3098800"/>
                </a:xfrm>
                <a:prstGeom prst="rect">
                  <a:avLst/>
                </a:prstGeom>
                <a:gradFill>
                  <a:gsLst>
                    <a:gs pos="0">
                      <a:schemeClr val="tx2">
                        <a:lumMod val="60000"/>
                        <a:lumOff val="40000"/>
                        <a:alpha val="0"/>
                      </a:schemeClr>
                    </a:gs>
                    <a:gs pos="53000">
                      <a:schemeClr val="tx2">
                        <a:alpha val="58000"/>
                      </a:schemeClr>
                    </a:gs>
                    <a:gs pos="100000">
                      <a:schemeClr val="tx2">
                        <a:alpha val="2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5" name="Rectangle 124"/>
                <p:cNvSpPr/>
                <p:nvPr/>
              </p:nvSpPr>
              <p:spPr>
                <a:xfrm>
                  <a:off x="7188200" y="1892300"/>
                  <a:ext cx="1485900" cy="3810000"/>
                </a:xfrm>
                <a:prstGeom prst="rect">
                  <a:avLst/>
                </a:prstGeom>
                <a:gradFill>
                  <a:gsLst>
                    <a:gs pos="0">
                      <a:schemeClr val="tx2">
                        <a:lumMod val="60000"/>
                        <a:lumOff val="40000"/>
                        <a:alpha val="0"/>
                      </a:schemeClr>
                    </a:gs>
                    <a:gs pos="53000">
                      <a:schemeClr val="accent1">
                        <a:alpha val="37000"/>
                      </a:schemeClr>
                    </a:gs>
                    <a:gs pos="100000">
                      <a:schemeClr val="tx2">
                        <a:alpha val="2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6" name="Rectangle 125"/>
                <p:cNvSpPr/>
                <p:nvPr/>
              </p:nvSpPr>
              <p:spPr>
                <a:xfrm>
                  <a:off x="6743700" y="2019300"/>
                  <a:ext cx="952500" cy="3962400"/>
                </a:xfrm>
                <a:prstGeom prst="rect">
                  <a:avLst/>
                </a:prstGeom>
                <a:gradFill>
                  <a:gsLst>
                    <a:gs pos="0">
                      <a:schemeClr val="tx2">
                        <a:lumMod val="60000"/>
                        <a:lumOff val="40000"/>
                        <a:alpha val="0"/>
                      </a:schemeClr>
                    </a:gs>
                    <a:gs pos="53000">
                      <a:schemeClr val="accent1">
                        <a:alpha val="37000"/>
                      </a:schemeClr>
                    </a:gs>
                    <a:gs pos="100000">
                      <a:schemeClr val="tx2">
                        <a:alpha val="2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118" name="Group 13"/>
              <p:cNvGrpSpPr/>
              <p:nvPr/>
            </p:nvGrpSpPr>
            <p:grpSpPr>
              <a:xfrm>
                <a:off x="3880656" y="2770332"/>
                <a:ext cx="5263342" cy="3884469"/>
                <a:chOff x="5181600" y="1778000"/>
                <a:chExt cx="3492500" cy="4203701"/>
              </a:xfrm>
            </p:grpSpPr>
            <p:sp>
              <p:nvSpPr>
                <p:cNvPr id="119" name="Rectangle 118"/>
                <p:cNvSpPr/>
                <p:nvPr/>
              </p:nvSpPr>
              <p:spPr>
                <a:xfrm>
                  <a:off x="5623180" y="1778000"/>
                  <a:ext cx="1723770" cy="4013199"/>
                </a:xfrm>
                <a:prstGeom prst="rect">
                  <a:avLst/>
                </a:prstGeom>
                <a:gradFill>
                  <a:gsLst>
                    <a:gs pos="0">
                      <a:schemeClr val="tx2">
                        <a:lumMod val="60000"/>
                        <a:lumOff val="40000"/>
                        <a:alpha val="0"/>
                      </a:schemeClr>
                    </a:gs>
                    <a:gs pos="53000">
                      <a:schemeClr val="tx2">
                        <a:alpha val="58000"/>
                      </a:schemeClr>
                    </a:gs>
                    <a:gs pos="100000">
                      <a:schemeClr val="tx2">
                        <a:alpha val="2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0" name="Rectangle 119"/>
                <p:cNvSpPr/>
                <p:nvPr/>
              </p:nvSpPr>
              <p:spPr>
                <a:xfrm>
                  <a:off x="5181600" y="2159000"/>
                  <a:ext cx="802873" cy="3098800"/>
                </a:xfrm>
                <a:prstGeom prst="rect">
                  <a:avLst/>
                </a:prstGeom>
                <a:gradFill>
                  <a:gsLst>
                    <a:gs pos="0">
                      <a:schemeClr val="tx2">
                        <a:lumMod val="60000"/>
                        <a:lumOff val="40000"/>
                        <a:alpha val="0"/>
                      </a:schemeClr>
                    </a:gs>
                    <a:gs pos="53000">
                      <a:schemeClr val="tx2">
                        <a:alpha val="58000"/>
                      </a:schemeClr>
                    </a:gs>
                    <a:gs pos="100000">
                      <a:schemeClr val="tx2">
                        <a:alpha val="2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1" name="Rectangle 120"/>
                <p:cNvSpPr/>
                <p:nvPr/>
              </p:nvSpPr>
              <p:spPr>
                <a:xfrm>
                  <a:off x="7188200" y="1892300"/>
                  <a:ext cx="1485900" cy="3810000"/>
                </a:xfrm>
                <a:prstGeom prst="rect">
                  <a:avLst/>
                </a:prstGeom>
                <a:gradFill>
                  <a:gsLst>
                    <a:gs pos="0">
                      <a:schemeClr val="tx2">
                        <a:lumMod val="60000"/>
                        <a:lumOff val="40000"/>
                        <a:alpha val="0"/>
                      </a:schemeClr>
                    </a:gs>
                    <a:gs pos="53000">
                      <a:schemeClr val="accent1">
                        <a:alpha val="37000"/>
                      </a:schemeClr>
                    </a:gs>
                    <a:gs pos="100000">
                      <a:schemeClr val="tx2">
                        <a:alpha val="2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2" name="Rectangle 121"/>
                <p:cNvSpPr/>
                <p:nvPr/>
              </p:nvSpPr>
              <p:spPr>
                <a:xfrm>
                  <a:off x="6743700" y="2019301"/>
                  <a:ext cx="952500" cy="3962400"/>
                </a:xfrm>
                <a:prstGeom prst="rect">
                  <a:avLst/>
                </a:prstGeom>
                <a:gradFill>
                  <a:gsLst>
                    <a:gs pos="0">
                      <a:schemeClr val="tx2">
                        <a:lumMod val="60000"/>
                        <a:lumOff val="40000"/>
                        <a:alpha val="0"/>
                      </a:schemeClr>
                    </a:gs>
                    <a:gs pos="53000">
                      <a:schemeClr val="accent1">
                        <a:alpha val="37000"/>
                      </a:schemeClr>
                    </a:gs>
                    <a:gs pos="100000">
                      <a:schemeClr val="tx2">
                        <a:alpha val="2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sp>
          <p:nvSpPr>
            <p:cNvPr id="116" name="Rectangle 115"/>
            <p:cNvSpPr/>
            <p:nvPr/>
          </p:nvSpPr>
          <p:spPr>
            <a:xfrm>
              <a:off x="-1" y="541254"/>
              <a:ext cx="12165111" cy="5797750"/>
            </a:xfrm>
            <a:prstGeom prst="rect">
              <a:avLst/>
            </a:prstGeom>
            <a:solidFill>
              <a:schemeClr val="bg1">
                <a:alpha val="7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6" name="Group 5"/>
          <p:cNvGrpSpPr/>
          <p:nvPr/>
        </p:nvGrpSpPr>
        <p:grpSpPr>
          <a:xfrm>
            <a:off x="7973737" y="1164537"/>
            <a:ext cx="3443131" cy="4185403"/>
            <a:chOff x="8490854" y="1779961"/>
            <a:chExt cx="3697968" cy="4185403"/>
          </a:xfrm>
        </p:grpSpPr>
        <p:sp>
          <p:nvSpPr>
            <p:cNvPr id="47" name="Rectangle 46"/>
            <p:cNvSpPr/>
            <p:nvPr/>
          </p:nvSpPr>
          <p:spPr>
            <a:xfrm>
              <a:off x="8490857" y="2308478"/>
              <a:ext cx="3581665" cy="3656886"/>
            </a:xfrm>
            <a:prstGeom prst="rect">
              <a:avLst/>
            </a:prstGeom>
            <a:gradFill flip="none" rotWithShape="1">
              <a:gsLst>
                <a:gs pos="0">
                  <a:srgbClr val="8EA1A3">
                    <a:alpha val="0"/>
                  </a:srgbClr>
                </a:gs>
                <a:gs pos="100000">
                  <a:srgbClr val="B7C3C5"/>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ound Same Side Corner Rectangle 47"/>
            <p:cNvSpPr/>
            <p:nvPr/>
          </p:nvSpPr>
          <p:spPr>
            <a:xfrm>
              <a:off x="8490857" y="1779961"/>
              <a:ext cx="3581665" cy="589095"/>
            </a:xfrm>
            <a:prstGeom prst="round2SameRect">
              <a:avLst>
                <a:gd name="adj1" fmla="val 14152"/>
                <a:gd name="adj2" fmla="val 0"/>
              </a:avLst>
            </a:prstGeom>
            <a:gradFill>
              <a:gsLst>
                <a:gs pos="0">
                  <a:schemeClr val="tx1"/>
                </a:gs>
                <a:gs pos="100000">
                  <a:schemeClr val="accent2"/>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0" name="Rectangle 49"/>
            <p:cNvSpPr/>
            <p:nvPr/>
          </p:nvSpPr>
          <p:spPr>
            <a:xfrm rot="10800000" flipV="1">
              <a:off x="8490854" y="2661549"/>
              <a:ext cx="3697968" cy="3303815"/>
            </a:xfrm>
            <a:prstGeom prst="rect">
              <a:avLst/>
            </a:prstGeom>
            <a:gradFill flip="none" rotWithShape="1">
              <a:gsLst>
                <a:gs pos="55000">
                  <a:schemeClr val="bg1"/>
                </a:gs>
                <a:gs pos="0">
                  <a:schemeClr val="accent1">
                    <a:alpha val="0"/>
                  </a:schemeClr>
                </a:gs>
                <a:gs pos="100000">
                  <a:schemeClr val="accent2">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55" name="Group 54"/>
          <p:cNvGrpSpPr/>
          <p:nvPr/>
        </p:nvGrpSpPr>
        <p:grpSpPr>
          <a:xfrm>
            <a:off x="560362" y="1158921"/>
            <a:ext cx="3055620" cy="4185403"/>
            <a:chOff x="8490857" y="1779961"/>
            <a:chExt cx="3697968" cy="4185403"/>
          </a:xfrm>
        </p:grpSpPr>
        <p:sp>
          <p:nvSpPr>
            <p:cNvPr id="56" name="Rectangle 55"/>
            <p:cNvSpPr/>
            <p:nvPr/>
          </p:nvSpPr>
          <p:spPr>
            <a:xfrm>
              <a:off x="8490857" y="2308478"/>
              <a:ext cx="3581665" cy="2039006"/>
            </a:xfrm>
            <a:prstGeom prst="rect">
              <a:avLst/>
            </a:prstGeom>
            <a:gradFill flip="none" rotWithShape="1">
              <a:gsLst>
                <a:gs pos="0">
                  <a:srgbClr val="8EA1A3">
                    <a:alpha val="0"/>
                  </a:srgbClr>
                </a:gs>
                <a:gs pos="100000">
                  <a:srgbClr val="B7C3C5"/>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ound Same Side Corner Rectangle 56"/>
            <p:cNvSpPr/>
            <p:nvPr/>
          </p:nvSpPr>
          <p:spPr>
            <a:xfrm>
              <a:off x="8490857" y="1779961"/>
              <a:ext cx="3581665" cy="589095"/>
            </a:xfrm>
            <a:prstGeom prst="round2SameRect">
              <a:avLst>
                <a:gd name="adj1" fmla="val 14152"/>
                <a:gd name="adj2" fmla="val 0"/>
              </a:avLst>
            </a:prstGeom>
            <a:gradFill>
              <a:gsLst>
                <a:gs pos="0">
                  <a:schemeClr val="tx1"/>
                </a:gs>
                <a:gs pos="100000">
                  <a:schemeClr val="accent2"/>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8" name="Rectangle 57"/>
            <p:cNvSpPr/>
            <p:nvPr/>
          </p:nvSpPr>
          <p:spPr>
            <a:xfrm rot="10800000" flipV="1">
              <a:off x="8490857" y="2503398"/>
              <a:ext cx="3697968" cy="3461966"/>
            </a:xfrm>
            <a:prstGeom prst="rect">
              <a:avLst/>
            </a:prstGeom>
            <a:gradFill flip="none" rotWithShape="1">
              <a:gsLst>
                <a:gs pos="55000">
                  <a:schemeClr val="bg1"/>
                </a:gs>
                <a:gs pos="0">
                  <a:schemeClr val="accent1">
                    <a:alpha val="0"/>
                  </a:schemeClr>
                </a:gs>
                <a:gs pos="100000">
                  <a:schemeClr val="accent2">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49" name="Rectangle 48"/>
          <p:cNvSpPr/>
          <p:nvPr/>
        </p:nvSpPr>
        <p:spPr>
          <a:xfrm>
            <a:off x="7973737" y="1164542"/>
            <a:ext cx="3576459" cy="384721"/>
          </a:xfrm>
          <a:prstGeom prst="rect">
            <a:avLst/>
          </a:prstGeom>
        </p:spPr>
        <p:txBody>
          <a:bodyPr wrap="square" lIns="91434" tIns="45719" rIns="91434" bIns="45719">
            <a:spAutoFit/>
          </a:bodyPr>
          <a:lstStyle/>
          <a:p>
            <a:pPr lvl="0" algn="ctr"/>
            <a:r>
              <a:rPr lang="en-US" dirty="0">
                <a:solidFill>
                  <a:schemeClr val="bg1"/>
                </a:solidFill>
                <a:effectLst>
                  <a:outerShdw blurRad="50800" dist="38100" dir="2700000" algn="tl" rotWithShape="0">
                    <a:prstClr val="black">
                      <a:alpha val="40000"/>
                    </a:prstClr>
                  </a:outerShdw>
                </a:effectLst>
              </a:rPr>
              <a:t>Production Network</a:t>
            </a:r>
          </a:p>
        </p:txBody>
      </p:sp>
      <p:pic>
        <p:nvPicPr>
          <p:cNvPr id="53" name="Picture 2"/>
          <p:cNvPicPr>
            <a:picLocks noChangeAspect="1" noChangeArrowheads="1"/>
          </p:cNvPicPr>
          <p:nvPr/>
        </p:nvPicPr>
        <p:blipFill>
          <a:blip r:embed="rId3" cstate="screen">
            <a:lum bright="-6000" contrast="-6000"/>
          </a:blip>
          <a:srcRect/>
          <a:stretch>
            <a:fillRect/>
          </a:stretch>
        </p:blipFill>
        <p:spPr bwMode="auto">
          <a:xfrm>
            <a:off x="0" y="5734532"/>
            <a:ext cx="12192000" cy="1123469"/>
          </a:xfrm>
          <a:prstGeom prst="rect">
            <a:avLst/>
          </a:prstGeom>
          <a:noFill/>
          <a:ln w="9525">
            <a:noFill/>
            <a:miter lim="800000"/>
            <a:headEnd/>
            <a:tailEnd/>
          </a:ln>
          <a:effectLst/>
        </p:spPr>
      </p:pic>
      <p:sp>
        <p:nvSpPr>
          <p:cNvPr id="59" name="Rectangle 58"/>
          <p:cNvSpPr/>
          <p:nvPr/>
        </p:nvSpPr>
        <p:spPr>
          <a:xfrm>
            <a:off x="955607" y="1225778"/>
            <a:ext cx="2169016" cy="384721"/>
          </a:xfrm>
          <a:prstGeom prst="rect">
            <a:avLst/>
          </a:prstGeom>
        </p:spPr>
        <p:txBody>
          <a:bodyPr wrap="square" lIns="91434" tIns="45719" rIns="91434" bIns="45719">
            <a:spAutoFit/>
          </a:bodyPr>
          <a:lstStyle/>
          <a:p>
            <a:pPr lvl="0" algn="ctr"/>
            <a:r>
              <a:rPr lang="en-US" dirty="0">
                <a:solidFill>
                  <a:schemeClr val="bg1"/>
                </a:solidFill>
                <a:effectLst>
                  <a:outerShdw blurRad="50800" dist="38100" dir="2700000" algn="tl" rotWithShape="0">
                    <a:prstClr val="black">
                      <a:alpha val="40000"/>
                    </a:prstClr>
                  </a:outerShdw>
                </a:effectLst>
              </a:rPr>
              <a:t>Tools</a:t>
            </a:r>
          </a:p>
        </p:txBody>
      </p:sp>
      <p:sp>
        <p:nvSpPr>
          <p:cNvPr id="20" name="TextBox 19"/>
          <p:cNvSpPr txBox="1"/>
          <p:nvPr/>
        </p:nvSpPr>
        <p:spPr>
          <a:xfrm>
            <a:off x="5507232" y="1708017"/>
            <a:ext cx="5225541" cy="384721"/>
          </a:xfrm>
          <a:prstGeom prst="rect">
            <a:avLst/>
          </a:prstGeom>
          <a:noFill/>
        </p:spPr>
        <p:txBody>
          <a:bodyPr wrap="square" lIns="91434" tIns="45719" rIns="91434" bIns="45719" rtlCol="0">
            <a:spAutoFit/>
          </a:bodyPr>
          <a:lstStyle/>
          <a:p>
            <a:pPr algn="ctr"/>
            <a:r>
              <a:rPr lang="en-US" dirty="0" smtClean="0">
                <a:solidFill>
                  <a:schemeClr val="tx1">
                    <a:lumMod val="75000"/>
                  </a:schemeClr>
                </a:solidFill>
              </a:rPr>
              <a:t>With Cisco Nexus Data Broker</a:t>
            </a:r>
            <a:endParaRPr lang="en-US" dirty="0">
              <a:solidFill>
                <a:schemeClr val="tx1">
                  <a:lumMod val="75000"/>
                </a:schemeClr>
              </a:solidFill>
            </a:endParaRPr>
          </a:p>
        </p:txBody>
      </p:sp>
      <p:pic>
        <p:nvPicPr>
          <p:cNvPr id="5" name="Picture 2" descr="\\MV-FS\Projects\Cisco\03_Assets\Icons\Kubrick Icons\Kubrick png icons\end_host_1177_256.png"/>
          <p:cNvPicPr>
            <a:picLocks noChangeAspect="1" noChangeArrowheads="1"/>
          </p:cNvPicPr>
          <p:nvPr/>
        </p:nvPicPr>
        <p:blipFill rotWithShape="1">
          <a:blip r:embed="rId4">
            <a:extLst>
              <a:ext uri="{28A0092B-C50C-407E-A947-70E740481C1C}">
                <a14:useLocalDpi xmlns:a14="http://schemas.microsoft.com/office/drawing/2010/main" val="0"/>
              </a:ext>
            </a:extLst>
          </a:blip>
          <a:srcRect t="12207" b="13030"/>
          <a:stretch/>
        </p:blipFill>
        <p:spPr bwMode="auto">
          <a:xfrm>
            <a:off x="1584409" y="2226277"/>
            <a:ext cx="1130851" cy="84523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1723677" y="2366779"/>
            <a:ext cx="288768" cy="318831"/>
            <a:chOff x="5650670" y="2864512"/>
            <a:chExt cx="771915" cy="852498"/>
          </a:xfrm>
        </p:grpSpPr>
        <p:sp>
          <p:nvSpPr>
            <p:cNvPr id="11" name="Rounded Rectangle 10"/>
            <p:cNvSpPr/>
            <p:nvPr/>
          </p:nvSpPr>
          <p:spPr>
            <a:xfrm>
              <a:off x="5650670" y="2988766"/>
              <a:ext cx="387349" cy="387351"/>
            </a:xfrm>
            <a:prstGeom prst="roundRect">
              <a:avLst/>
            </a:prstGeom>
            <a:gradFill flip="none" rotWithShape="1">
              <a:gsLst>
                <a:gs pos="417">
                  <a:schemeClr val="bg1"/>
                </a:gs>
                <a:gs pos="100000">
                  <a:srgbClr val="D9D9D9">
                    <a:lumMod val="86000"/>
                  </a:srgbClr>
                </a:gs>
              </a:gsLst>
              <a:lin ang="5400000" scaled="1"/>
              <a:tileRect/>
            </a:gradFill>
            <a:ln>
              <a:noFill/>
            </a:ln>
            <a:effectLst>
              <a:outerShdw blurRad="25400" dist="12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ounded Rectangle 63"/>
            <p:cNvSpPr/>
            <p:nvPr/>
          </p:nvSpPr>
          <p:spPr>
            <a:xfrm>
              <a:off x="5885405" y="3229652"/>
              <a:ext cx="487359" cy="487358"/>
            </a:xfrm>
            <a:prstGeom prst="roundRect">
              <a:avLst/>
            </a:prstGeom>
            <a:gradFill flip="none" rotWithShape="1">
              <a:gsLst>
                <a:gs pos="417">
                  <a:schemeClr val="bg1"/>
                </a:gs>
                <a:gs pos="100000">
                  <a:srgbClr val="D9D9D9">
                    <a:lumMod val="86000"/>
                  </a:srgbClr>
                </a:gs>
              </a:gsLst>
              <a:lin ang="5400000" scaled="1"/>
              <a:tileRect/>
            </a:gradFill>
            <a:ln>
              <a:noFill/>
            </a:ln>
            <a:effectLst>
              <a:outerShdw blurRad="25400" dist="12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ounded Rectangle 64"/>
            <p:cNvSpPr/>
            <p:nvPr/>
          </p:nvSpPr>
          <p:spPr>
            <a:xfrm>
              <a:off x="6284542" y="2874213"/>
              <a:ext cx="138043" cy="138043"/>
            </a:xfrm>
            <a:prstGeom prst="roundRect">
              <a:avLst/>
            </a:prstGeom>
            <a:gradFill flip="none" rotWithShape="1">
              <a:gsLst>
                <a:gs pos="417">
                  <a:schemeClr val="bg1"/>
                </a:gs>
                <a:gs pos="100000">
                  <a:srgbClr val="D9D9D9">
                    <a:lumMod val="86000"/>
                  </a:srgbClr>
                </a:gs>
              </a:gsLst>
              <a:lin ang="5400000" scaled="1"/>
              <a:tileRect/>
            </a:gradFill>
            <a:ln>
              <a:noFill/>
            </a:ln>
            <a:effectLst>
              <a:outerShdw blurRad="25400" dist="12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ounded Rectangle 65"/>
            <p:cNvSpPr/>
            <p:nvPr/>
          </p:nvSpPr>
          <p:spPr>
            <a:xfrm>
              <a:off x="5926680" y="2864512"/>
              <a:ext cx="295490" cy="295490"/>
            </a:xfrm>
            <a:prstGeom prst="roundRect">
              <a:avLst/>
            </a:prstGeom>
            <a:gradFill flip="none" rotWithShape="1">
              <a:gsLst>
                <a:gs pos="417">
                  <a:schemeClr val="bg1"/>
                </a:gs>
                <a:gs pos="100000">
                  <a:srgbClr val="D9D9D9">
                    <a:lumMod val="86000"/>
                  </a:srgbClr>
                </a:gs>
              </a:gsLst>
              <a:lin ang="5400000" scaled="1"/>
              <a:tileRect/>
            </a:gradFill>
            <a:ln>
              <a:noFill/>
            </a:ln>
            <a:effectLst>
              <a:outerShdw blurRad="25400" dist="12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17" name="Freeform 16"/>
          <p:cNvSpPr/>
          <p:nvPr/>
        </p:nvSpPr>
        <p:spPr>
          <a:xfrm>
            <a:off x="5187257" y="2337931"/>
            <a:ext cx="904464" cy="0"/>
          </a:xfrm>
          <a:custGeom>
            <a:avLst/>
            <a:gdLst>
              <a:gd name="connsiteX0" fmla="*/ 0 w 944880"/>
              <a:gd name="connsiteY0" fmla="*/ 0 h 0"/>
              <a:gd name="connsiteX1" fmla="*/ 944880 w 944880"/>
              <a:gd name="connsiteY1" fmla="*/ 0 h 0"/>
              <a:gd name="connsiteX0" fmla="*/ 0 w 7419"/>
              <a:gd name="connsiteY0" fmla="*/ 7620 h 0"/>
              <a:gd name="connsiteX1" fmla="*/ 7419 w 7419"/>
              <a:gd name="connsiteY1" fmla="*/ 0 h 0"/>
              <a:gd name="connsiteX0" fmla="*/ 0 w 12899"/>
              <a:gd name="connsiteY0" fmla="*/ 3175 h 0"/>
              <a:gd name="connsiteX1" fmla="*/ 12899 w 12899"/>
              <a:gd name="connsiteY1" fmla="*/ 0 h 0"/>
            </a:gdLst>
            <a:ahLst/>
            <a:cxnLst>
              <a:cxn ang="0">
                <a:pos x="connsiteX0" y="connsiteY0"/>
              </a:cxn>
              <a:cxn ang="0">
                <a:pos x="connsiteX1" y="connsiteY1"/>
              </a:cxn>
            </a:cxnLst>
            <a:rect l="l" t="t" r="r" b="b"/>
            <a:pathLst>
              <a:path w="12899">
                <a:moveTo>
                  <a:pt x="0" y="3175"/>
                </a:moveTo>
                <a:lnTo>
                  <a:pt x="12899" y="0"/>
                </a:lnTo>
              </a:path>
            </a:pathLst>
          </a:custGeom>
          <a:noFill/>
          <a:ln>
            <a:solidFill>
              <a:schemeClr val="accent5"/>
            </a:solidFill>
            <a:prstDash val="sysDash"/>
            <a:headEnd type="triangle"/>
            <a:tailEnd type="none" w="lg" len="med"/>
          </a:ln>
          <a:effectLst/>
        </p:spPr>
        <p:style>
          <a:lnRef idx="2">
            <a:schemeClr val="accent1">
              <a:shade val="50000"/>
            </a:schemeClr>
          </a:lnRef>
          <a:fillRef idx="1">
            <a:schemeClr val="accent1"/>
          </a:fillRef>
          <a:effectRef idx="0">
            <a:schemeClr val="accent1"/>
          </a:effectRef>
          <a:fontRef idx="minor">
            <a:schemeClr val="lt1"/>
          </a:fontRef>
        </p:style>
        <p:txBody>
          <a:bodyPr lIns="91434" tIns="45719" rIns="91434" bIns="45719" rtlCol="0" anchor="ctr"/>
          <a:lstStyle/>
          <a:p>
            <a:pPr algn="ctr"/>
            <a:endParaRPr lang="en-US"/>
          </a:p>
        </p:txBody>
      </p:sp>
      <p:sp>
        <p:nvSpPr>
          <p:cNvPr id="110" name="Freeform 109"/>
          <p:cNvSpPr/>
          <p:nvPr/>
        </p:nvSpPr>
        <p:spPr>
          <a:xfrm flipH="1">
            <a:off x="2798870" y="2337931"/>
            <a:ext cx="772003" cy="0"/>
          </a:xfrm>
          <a:custGeom>
            <a:avLst/>
            <a:gdLst>
              <a:gd name="connsiteX0" fmla="*/ 0 w 944880"/>
              <a:gd name="connsiteY0" fmla="*/ 0 h 0"/>
              <a:gd name="connsiteX1" fmla="*/ 944880 w 944880"/>
              <a:gd name="connsiteY1" fmla="*/ 0 h 0"/>
              <a:gd name="connsiteX0" fmla="*/ 0 w 11612"/>
              <a:gd name="connsiteY0" fmla="*/ 0 h 0"/>
              <a:gd name="connsiteX1" fmla="*/ 11612 w 11612"/>
              <a:gd name="connsiteY1" fmla="*/ 0 h 0"/>
              <a:gd name="connsiteX0" fmla="*/ 0 w 7871"/>
              <a:gd name="connsiteY0" fmla="*/ 7620 h 0"/>
              <a:gd name="connsiteX1" fmla="*/ 7871 w 7871"/>
              <a:gd name="connsiteY1" fmla="*/ 0 h 0"/>
              <a:gd name="connsiteX0" fmla="*/ 0 w 11911"/>
              <a:gd name="connsiteY0" fmla="*/ 0 h 0"/>
              <a:gd name="connsiteX1" fmla="*/ 11911 w 11911"/>
              <a:gd name="connsiteY1" fmla="*/ 0 h 0"/>
            </a:gdLst>
            <a:ahLst/>
            <a:cxnLst>
              <a:cxn ang="0">
                <a:pos x="connsiteX0" y="connsiteY0"/>
              </a:cxn>
              <a:cxn ang="0">
                <a:pos x="connsiteX1" y="connsiteY1"/>
              </a:cxn>
            </a:cxnLst>
            <a:rect l="l" t="t" r="r" b="b"/>
            <a:pathLst>
              <a:path w="11911">
                <a:moveTo>
                  <a:pt x="0" y="0"/>
                </a:moveTo>
                <a:lnTo>
                  <a:pt x="11911" y="0"/>
                </a:lnTo>
              </a:path>
            </a:pathLst>
          </a:custGeom>
          <a:noFill/>
          <a:ln>
            <a:solidFill>
              <a:schemeClr val="accent5"/>
            </a:solidFill>
            <a:prstDash val="sysDash"/>
            <a:headEnd type="triangle"/>
            <a:tailEnd type="none" w="lg" len="med"/>
          </a:ln>
          <a:effectLst/>
        </p:spPr>
        <p:style>
          <a:lnRef idx="2">
            <a:schemeClr val="accent1">
              <a:shade val="50000"/>
            </a:schemeClr>
          </a:lnRef>
          <a:fillRef idx="1">
            <a:schemeClr val="accent1"/>
          </a:fillRef>
          <a:effectRef idx="0">
            <a:schemeClr val="accent1"/>
          </a:effectRef>
          <a:fontRef idx="minor">
            <a:schemeClr val="lt1"/>
          </a:fontRef>
        </p:style>
        <p:txBody>
          <a:bodyPr lIns="91434" tIns="45719" rIns="91434" bIns="45719" rtlCol="0" anchor="ctr"/>
          <a:lstStyle/>
          <a:p>
            <a:pPr algn="ctr"/>
            <a:endParaRPr lang="en-US"/>
          </a:p>
        </p:txBody>
      </p:sp>
      <p:sp>
        <p:nvSpPr>
          <p:cNvPr id="112" name="TextBox 111"/>
          <p:cNvSpPr txBox="1"/>
          <p:nvPr/>
        </p:nvSpPr>
        <p:spPr>
          <a:xfrm>
            <a:off x="1344447" y="1979017"/>
            <a:ext cx="1642943" cy="261611"/>
          </a:xfrm>
          <a:prstGeom prst="rect">
            <a:avLst/>
          </a:prstGeom>
          <a:noFill/>
        </p:spPr>
        <p:txBody>
          <a:bodyPr wrap="square" lIns="91434" tIns="45719" rIns="91434" bIns="45719" rtlCol="0">
            <a:spAutoFit/>
          </a:bodyPr>
          <a:lstStyle/>
          <a:p>
            <a:pPr algn="ctr"/>
            <a:r>
              <a:rPr lang="en-US" sz="1100" b="1" dirty="0">
                <a:gradFill flip="none" rotWithShape="1">
                  <a:gsLst>
                    <a:gs pos="0">
                      <a:schemeClr val="tx1">
                        <a:lumMod val="62000"/>
                      </a:schemeClr>
                    </a:gs>
                    <a:gs pos="100000">
                      <a:schemeClr val="tx1"/>
                    </a:gs>
                  </a:gsLst>
                  <a:lin ang="16200000" scaled="1"/>
                  <a:tileRect/>
                </a:gradFill>
              </a:rPr>
              <a:t>Java and REST</a:t>
            </a:r>
          </a:p>
        </p:txBody>
      </p:sp>
      <p:sp>
        <p:nvSpPr>
          <p:cNvPr id="21" name="Oval 20"/>
          <p:cNvSpPr/>
          <p:nvPr/>
        </p:nvSpPr>
        <p:spPr>
          <a:xfrm>
            <a:off x="665975" y="3748003"/>
            <a:ext cx="975615" cy="144228"/>
          </a:xfrm>
          <a:prstGeom prst="ellipse">
            <a:avLst/>
          </a:prstGeom>
          <a:gradFill flip="none" rotWithShape="1">
            <a:gsLst>
              <a:gs pos="0">
                <a:srgbClr val="000000"/>
              </a:gs>
              <a:gs pos="100000">
                <a:srgbClr val="000000">
                  <a:alpha val="0"/>
                </a:srgb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4" tIns="45719" rIns="91434" bIns="45719" rtlCol="0" anchor="ctr"/>
          <a:lstStyle/>
          <a:p>
            <a:pPr algn="ctr"/>
            <a:endParaRPr lang="en-US" dirty="0" smtClean="0"/>
          </a:p>
        </p:txBody>
      </p:sp>
      <p:pic>
        <p:nvPicPr>
          <p:cNvPr id="101" name="Picture 2" descr="\\MV-FS\Projects\Cisco\03_Assets\Icons\Kubrick Icons\Device Icons\Device_server_3156_default_25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362" y="2750881"/>
            <a:ext cx="1163321" cy="1163019"/>
          </a:xfrm>
          <a:prstGeom prst="rect">
            <a:avLst/>
          </a:prstGeom>
          <a:noFill/>
          <a:extLst>
            <a:ext uri="{909E8E84-426E-40dd-AFC4-6F175D3DCCD1}">
              <a14:hiddenFill xmlns:a14="http://schemas.microsoft.com/office/drawing/2010/main">
                <a:solidFill>
                  <a:srgbClr val="FFFFFF"/>
                </a:solidFill>
              </a14:hiddenFill>
            </a:ext>
          </a:extLst>
        </p:spPr>
      </p:pic>
      <p:sp>
        <p:nvSpPr>
          <p:cNvPr id="113" name="Oval 112"/>
          <p:cNvSpPr/>
          <p:nvPr/>
        </p:nvSpPr>
        <p:spPr>
          <a:xfrm>
            <a:off x="1655246" y="4722375"/>
            <a:ext cx="975615" cy="144228"/>
          </a:xfrm>
          <a:prstGeom prst="ellipse">
            <a:avLst/>
          </a:prstGeom>
          <a:gradFill flip="none" rotWithShape="1">
            <a:gsLst>
              <a:gs pos="0">
                <a:srgbClr val="000000"/>
              </a:gs>
              <a:gs pos="100000">
                <a:srgbClr val="000000">
                  <a:alpha val="0"/>
                </a:srgb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4" tIns="45719" rIns="91434" bIns="45719" rtlCol="0" anchor="ctr"/>
          <a:lstStyle/>
          <a:p>
            <a:pPr algn="ctr"/>
            <a:endParaRPr lang="en-US" dirty="0" smtClean="0"/>
          </a:p>
        </p:txBody>
      </p:sp>
      <p:pic>
        <p:nvPicPr>
          <p:cNvPr id="102" name="Picture 2" descr="\\MV-FS\Projects\Cisco\03_Assets\Icons\Kubrick Icons\Device Icons\Device_server_3156_default_25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8174" y="3726445"/>
            <a:ext cx="1163321" cy="1163019"/>
          </a:xfrm>
          <a:prstGeom prst="rect">
            <a:avLst/>
          </a:prstGeom>
          <a:noFill/>
          <a:extLst>
            <a:ext uri="{909E8E84-426E-40dd-AFC4-6F175D3DCCD1}">
              <a14:hiddenFill xmlns:a14="http://schemas.microsoft.com/office/drawing/2010/main">
                <a:solidFill>
                  <a:srgbClr val="FFFFFF"/>
                </a:solidFill>
              </a14:hiddenFill>
            </a:ext>
          </a:extLst>
        </p:spPr>
      </p:pic>
      <p:cxnSp>
        <p:nvCxnSpPr>
          <p:cNvPr id="127" name="Straight Connector 126"/>
          <p:cNvCxnSpPr/>
          <p:nvPr/>
        </p:nvCxnSpPr>
        <p:spPr>
          <a:xfrm>
            <a:off x="5186280" y="2064731"/>
            <a:ext cx="0" cy="459639"/>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3573532" y="2064731"/>
            <a:ext cx="0" cy="459639"/>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rot="16200000">
            <a:off x="8531514" y="3081606"/>
            <a:ext cx="183687" cy="169983"/>
          </a:xfrm>
          <a:prstGeom prst="ellipse">
            <a:avLst/>
          </a:prstGeom>
          <a:solidFill>
            <a:schemeClr val="tx2">
              <a:lumMod val="40000"/>
              <a:lumOff val="60000"/>
            </a:schemeClr>
          </a:solidFill>
          <a:ln>
            <a:solidFill>
              <a:schemeClr val="accent1">
                <a:lumMod val="40000"/>
                <a:lumOff val="60000"/>
              </a:schemeClr>
            </a:solidFill>
          </a:ln>
          <a:effectLst>
            <a:glow rad="139700">
              <a:srgbClr val="E1FAFF">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a:endParaRPr lang="en-US" dirty="0" smtClean="0"/>
          </a:p>
        </p:txBody>
      </p:sp>
      <p:pic>
        <p:nvPicPr>
          <p:cNvPr id="2050" name="Picture 2" descr="\\MV-FS\Projects\Cisco\03_Assets\Icons\Kubrick Icons\Device Icons\non approved icons\nexu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1444" y="3032343"/>
            <a:ext cx="620752" cy="90267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945561" y="2338298"/>
            <a:ext cx="646319" cy="461663"/>
          </a:xfrm>
          <a:prstGeom prst="rect">
            <a:avLst/>
          </a:prstGeom>
          <a:noFill/>
        </p:spPr>
        <p:txBody>
          <a:bodyPr wrap="none" lIns="91434" tIns="45719" rIns="91434" bIns="45719" rtlCol="0">
            <a:spAutoFit/>
          </a:bodyPr>
          <a:lstStyle/>
          <a:p>
            <a:r>
              <a:rPr lang="en-US" sz="1200" b="1" spc="-151" dirty="0">
                <a:solidFill>
                  <a:srgbClr val="FFFFFF"/>
                </a:solidFill>
                <a:effectLst>
                  <a:outerShdw blurRad="63500" algn="ctr" rotWithShape="0">
                    <a:prstClr val="black">
                      <a:alpha val="40000"/>
                    </a:prstClr>
                  </a:outerShdw>
                </a:effectLst>
              </a:rPr>
              <a:t>Custom</a:t>
            </a:r>
          </a:p>
          <a:p>
            <a:r>
              <a:rPr lang="en-US" sz="1200" b="1" spc="-151" dirty="0">
                <a:solidFill>
                  <a:srgbClr val="FFFFFF"/>
                </a:solidFill>
                <a:effectLst>
                  <a:outerShdw blurRad="63500" algn="ctr" rotWithShape="0">
                    <a:prstClr val="black">
                      <a:alpha val="40000"/>
                    </a:prstClr>
                  </a:outerShdw>
                </a:effectLst>
              </a:rPr>
              <a:t>Tools</a:t>
            </a:r>
          </a:p>
        </p:txBody>
      </p:sp>
      <p:pic>
        <p:nvPicPr>
          <p:cNvPr id="96" name="Picture 2" descr="\\MV-FS\Projects\Cisco\03_Assets\Icons\Kubrick Icons\Device Icons\non approved icons\nexu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96626" y="3694073"/>
            <a:ext cx="1024055" cy="1489147"/>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p:cNvSpPr txBox="1"/>
          <p:nvPr/>
        </p:nvSpPr>
        <p:spPr>
          <a:xfrm>
            <a:off x="2513529" y="3090467"/>
            <a:ext cx="2340395" cy="1077232"/>
          </a:xfrm>
          <a:prstGeom prst="rect">
            <a:avLst/>
          </a:prstGeom>
          <a:noFill/>
          <a:ln>
            <a:noFill/>
          </a:ln>
        </p:spPr>
        <p:txBody>
          <a:bodyPr wrap="square" lIns="91434" tIns="45719" rIns="91434" bIns="45719" rtlCol="0">
            <a:spAutoFit/>
          </a:bodyPr>
          <a:lstStyle/>
          <a:p>
            <a:pPr algn="ctr"/>
            <a:r>
              <a:rPr lang="en-US" sz="1600" b="1" dirty="0">
                <a:solidFill>
                  <a:srgbClr val="000000"/>
                </a:solidFill>
              </a:rPr>
              <a:t>Filtering and Forwarding</a:t>
            </a:r>
          </a:p>
          <a:p>
            <a:pPr algn="ctr"/>
            <a:r>
              <a:rPr lang="en-US" sz="1600" b="1" dirty="0">
                <a:solidFill>
                  <a:srgbClr val="000000"/>
                </a:solidFill>
              </a:rPr>
              <a:t>Traffic to One or More Monitoring Tools</a:t>
            </a:r>
          </a:p>
        </p:txBody>
      </p:sp>
      <p:pic>
        <p:nvPicPr>
          <p:cNvPr id="97" name="Picture 2" descr="\\MV-FS\Projects\Cisco\03_Assets\Icons\Kubrick Icons\Device Icons\non approved icons\nexu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25058" y="3709384"/>
            <a:ext cx="1024055" cy="1489147"/>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 descr="\\MV-FS\Projects\Cisco\03_Assets\Icons\Kubrick Icons\Device Icons\non approved icons\nexu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00983" y="2252825"/>
            <a:ext cx="1024055" cy="1489147"/>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MV-FS\Projects\Cisco\03_Assets\Icons\Kubrick Icons\Device Icons\non approved icons\nexu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2871" y="2252825"/>
            <a:ext cx="1024055" cy="1489147"/>
          </a:xfrm>
          <a:prstGeom prst="rect">
            <a:avLst/>
          </a:prstGeom>
          <a:noFill/>
          <a:extLst>
            <a:ext uri="{909E8E84-426E-40dd-AFC4-6F175D3DCCD1}">
              <a14:hiddenFill xmlns:a14="http://schemas.microsoft.com/office/drawing/2010/main">
                <a:solidFill>
                  <a:srgbClr val="FFFFFF"/>
                </a:solidFill>
              </a14:hiddenFill>
            </a:ext>
          </a:extLst>
        </p:spPr>
      </p:pic>
      <p:sp>
        <p:nvSpPr>
          <p:cNvPr id="100" name="Rectangle 99"/>
          <p:cNvSpPr/>
          <p:nvPr/>
        </p:nvSpPr>
        <p:spPr>
          <a:xfrm>
            <a:off x="8695008" y="2114329"/>
            <a:ext cx="2351928" cy="3138811"/>
          </a:xfrm>
          <a:prstGeom prst="rect">
            <a:avLst/>
          </a:prstGeom>
          <a:noFill/>
          <a:ln w="9525">
            <a:solidFill>
              <a:schemeClr val="accent1">
                <a:lumMod val="60000"/>
                <a:lumOff val="40000"/>
              </a:schemeClr>
            </a:solidFill>
            <a:prstDash val="solid"/>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9" rIns="91434" bIns="45719" rtlCol="0" anchor="ctr"/>
          <a:lstStyle/>
          <a:p>
            <a:pPr algn="ctr"/>
            <a:endParaRPr lang="en-US" dirty="0" smtClean="0"/>
          </a:p>
        </p:txBody>
      </p:sp>
      <p:pic>
        <p:nvPicPr>
          <p:cNvPr id="105" name="Picture 2" descr="\\MV-FS\Projects\Cisco\03_Assets\Icons\Kubrick Icons\Device Icons\non approved icons\nexu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42872" y="3868131"/>
            <a:ext cx="620752" cy="902676"/>
          </a:xfrm>
          <a:prstGeom prst="rect">
            <a:avLst/>
          </a:prstGeom>
          <a:noFill/>
          <a:extLst>
            <a:ext uri="{909E8E84-426E-40dd-AFC4-6F175D3DCCD1}">
              <a14:hiddenFill xmlns:a14="http://schemas.microsoft.com/office/drawing/2010/main">
                <a:solidFill>
                  <a:srgbClr val="FFFFFF"/>
                </a:solidFill>
              </a14:hiddenFill>
            </a:ext>
          </a:extLst>
        </p:spPr>
      </p:pic>
      <p:sp>
        <p:nvSpPr>
          <p:cNvPr id="107" name="Left Arrow 21"/>
          <p:cNvSpPr/>
          <p:nvPr/>
        </p:nvSpPr>
        <p:spPr>
          <a:xfrm>
            <a:off x="2547182" y="2688889"/>
            <a:ext cx="3835991" cy="1911667"/>
          </a:xfrm>
          <a:custGeom>
            <a:avLst/>
            <a:gdLst>
              <a:gd name="connsiteX0" fmla="*/ 0 w 1916960"/>
              <a:gd name="connsiteY0" fmla="*/ 915842 h 1831684"/>
              <a:gd name="connsiteX1" fmla="*/ 473875 w 1916960"/>
              <a:gd name="connsiteY1" fmla="*/ 0 h 1831684"/>
              <a:gd name="connsiteX2" fmla="*/ 473875 w 1916960"/>
              <a:gd name="connsiteY2" fmla="*/ 0 h 1831684"/>
              <a:gd name="connsiteX3" fmla="*/ 1916960 w 1916960"/>
              <a:gd name="connsiteY3" fmla="*/ 0 h 1831684"/>
              <a:gd name="connsiteX4" fmla="*/ 1916960 w 1916960"/>
              <a:gd name="connsiteY4" fmla="*/ 1831684 h 1831684"/>
              <a:gd name="connsiteX5" fmla="*/ 473875 w 1916960"/>
              <a:gd name="connsiteY5" fmla="*/ 1831684 h 1831684"/>
              <a:gd name="connsiteX6" fmla="*/ 473875 w 1916960"/>
              <a:gd name="connsiteY6" fmla="*/ 1831684 h 1831684"/>
              <a:gd name="connsiteX7" fmla="*/ 0 w 1916960"/>
              <a:gd name="connsiteY7" fmla="*/ 915842 h 1831684"/>
              <a:gd name="connsiteX0" fmla="*/ 0 w 1916960"/>
              <a:gd name="connsiteY0" fmla="*/ 915842 h 1831684"/>
              <a:gd name="connsiteX1" fmla="*/ 473875 w 1916960"/>
              <a:gd name="connsiteY1" fmla="*/ 0 h 1831684"/>
              <a:gd name="connsiteX2" fmla="*/ 473875 w 1916960"/>
              <a:gd name="connsiteY2" fmla="*/ 0 h 1831684"/>
              <a:gd name="connsiteX3" fmla="*/ 1695980 w 1916960"/>
              <a:gd name="connsiteY3" fmla="*/ 586740 h 1831684"/>
              <a:gd name="connsiteX4" fmla="*/ 1916960 w 1916960"/>
              <a:gd name="connsiteY4" fmla="*/ 1831684 h 1831684"/>
              <a:gd name="connsiteX5" fmla="*/ 473875 w 1916960"/>
              <a:gd name="connsiteY5" fmla="*/ 1831684 h 1831684"/>
              <a:gd name="connsiteX6" fmla="*/ 473875 w 1916960"/>
              <a:gd name="connsiteY6" fmla="*/ 1831684 h 1831684"/>
              <a:gd name="connsiteX7" fmla="*/ 0 w 1916960"/>
              <a:gd name="connsiteY7" fmla="*/ 915842 h 1831684"/>
              <a:gd name="connsiteX0" fmla="*/ 0 w 1916960"/>
              <a:gd name="connsiteY0" fmla="*/ 915842 h 1831684"/>
              <a:gd name="connsiteX1" fmla="*/ 473875 w 1916960"/>
              <a:gd name="connsiteY1" fmla="*/ 0 h 1831684"/>
              <a:gd name="connsiteX2" fmla="*/ 473875 w 1916960"/>
              <a:gd name="connsiteY2" fmla="*/ 0 h 1831684"/>
              <a:gd name="connsiteX3" fmla="*/ 1695980 w 1916960"/>
              <a:gd name="connsiteY3" fmla="*/ 586740 h 1831684"/>
              <a:gd name="connsiteX4" fmla="*/ 1916960 w 1916960"/>
              <a:gd name="connsiteY4" fmla="*/ 1831684 h 1831684"/>
              <a:gd name="connsiteX5" fmla="*/ 473875 w 1916960"/>
              <a:gd name="connsiteY5" fmla="*/ 1831684 h 1831684"/>
              <a:gd name="connsiteX6" fmla="*/ 473875 w 1916960"/>
              <a:gd name="connsiteY6" fmla="*/ 1831684 h 1831684"/>
              <a:gd name="connsiteX7" fmla="*/ 0 w 1916960"/>
              <a:gd name="connsiteY7" fmla="*/ 915842 h 1831684"/>
              <a:gd name="connsiteX0" fmla="*/ 0 w 1916960"/>
              <a:gd name="connsiteY0" fmla="*/ 915842 h 1831684"/>
              <a:gd name="connsiteX1" fmla="*/ 473875 w 1916960"/>
              <a:gd name="connsiteY1" fmla="*/ 0 h 1831684"/>
              <a:gd name="connsiteX2" fmla="*/ 473875 w 1916960"/>
              <a:gd name="connsiteY2" fmla="*/ 0 h 1831684"/>
              <a:gd name="connsiteX3" fmla="*/ 1695980 w 1916960"/>
              <a:gd name="connsiteY3" fmla="*/ 586740 h 1831684"/>
              <a:gd name="connsiteX4" fmla="*/ 1916960 w 1916960"/>
              <a:gd name="connsiteY4" fmla="*/ 1831684 h 1831684"/>
              <a:gd name="connsiteX5" fmla="*/ 473875 w 1916960"/>
              <a:gd name="connsiteY5" fmla="*/ 1831684 h 1831684"/>
              <a:gd name="connsiteX6" fmla="*/ 473875 w 1916960"/>
              <a:gd name="connsiteY6" fmla="*/ 1831684 h 1831684"/>
              <a:gd name="connsiteX7" fmla="*/ 0 w 1916960"/>
              <a:gd name="connsiteY7" fmla="*/ 915842 h 1831684"/>
              <a:gd name="connsiteX0" fmla="*/ 0 w 1734080"/>
              <a:gd name="connsiteY0" fmla="*/ 915842 h 1831684"/>
              <a:gd name="connsiteX1" fmla="*/ 473875 w 1734080"/>
              <a:gd name="connsiteY1" fmla="*/ 0 h 1831684"/>
              <a:gd name="connsiteX2" fmla="*/ 473875 w 1734080"/>
              <a:gd name="connsiteY2" fmla="*/ 0 h 1831684"/>
              <a:gd name="connsiteX3" fmla="*/ 1695980 w 1734080"/>
              <a:gd name="connsiteY3" fmla="*/ 586740 h 1831684"/>
              <a:gd name="connsiteX4" fmla="*/ 1734080 w 1734080"/>
              <a:gd name="connsiteY4" fmla="*/ 1283044 h 1831684"/>
              <a:gd name="connsiteX5" fmla="*/ 473875 w 1734080"/>
              <a:gd name="connsiteY5" fmla="*/ 1831684 h 1831684"/>
              <a:gd name="connsiteX6" fmla="*/ 473875 w 1734080"/>
              <a:gd name="connsiteY6" fmla="*/ 1831684 h 1831684"/>
              <a:gd name="connsiteX7" fmla="*/ 0 w 1734080"/>
              <a:gd name="connsiteY7" fmla="*/ 915842 h 1831684"/>
              <a:gd name="connsiteX0" fmla="*/ 0 w 1734080"/>
              <a:gd name="connsiteY0" fmla="*/ 915842 h 1831684"/>
              <a:gd name="connsiteX1" fmla="*/ 473875 w 1734080"/>
              <a:gd name="connsiteY1" fmla="*/ 0 h 1831684"/>
              <a:gd name="connsiteX2" fmla="*/ 473875 w 1734080"/>
              <a:gd name="connsiteY2" fmla="*/ 0 h 1831684"/>
              <a:gd name="connsiteX3" fmla="*/ 1695980 w 1734080"/>
              <a:gd name="connsiteY3" fmla="*/ 586740 h 1831684"/>
              <a:gd name="connsiteX4" fmla="*/ 1734080 w 1734080"/>
              <a:gd name="connsiteY4" fmla="*/ 1283044 h 1831684"/>
              <a:gd name="connsiteX5" fmla="*/ 473875 w 1734080"/>
              <a:gd name="connsiteY5" fmla="*/ 1831684 h 1831684"/>
              <a:gd name="connsiteX6" fmla="*/ 473875 w 1734080"/>
              <a:gd name="connsiteY6" fmla="*/ 1831684 h 1831684"/>
              <a:gd name="connsiteX7" fmla="*/ 0 w 1734080"/>
              <a:gd name="connsiteY7" fmla="*/ 915842 h 1831684"/>
              <a:gd name="connsiteX0" fmla="*/ 0 w 1734080"/>
              <a:gd name="connsiteY0" fmla="*/ 915842 h 1831684"/>
              <a:gd name="connsiteX1" fmla="*/ 473875 w 1734080"/>
              <a:gd name="connsiteY1" fmla="*/ 0 h 1831684"/>
              <a:gd name="connsiteX2" fmla="*/ 478083 w 1734080"/>
              <a:gd name="connsiteY2" fmla="*/ 129540 h 1831684"/>
              <a:gd name="connsiteX3" fmla="*/ 1695980 w 1734080"/>
              <a:gd name="connsiteY3" fmla="*/ 586740 h 1831684"/>
              <a:gd name="connsiteX4" fmla="*/ 1734080 w 1734080"/>
              <a:gd name="connsiteY4" fmla="*/ 1283044 h 1831684"/>
              <a:gd name="connsiteX5" fmla="*/ 473875 w 1734080"/>
              <a:gd name="connsiteY5" fmla="*/ 1831684 h 1831684"/>
              <a:gd name="connsiteX6" fmla="*/ 473875 w 1734080"/>
              <a:gd name="connsiteY6" fmla="*/ 1831684 h 1831684"/>
              <a:gd name="connsiteX7" fmla="*/ 0 w 1734080"/>
              <a:gd name="connsiteY7" fmla="*/ 915842 h 1831684"/>
              <a:gd name="connsiteX0" fmla="*/ 0 w 1734080"/>
              <a:gd name="connsiteY0" fmla="*/ 915842 h 1831684"/>
              <a:gd name="connsiteX1" fmla="*/ 473875 w 1734080"/>
              <a:gd name="connsiteY1" fmla="*/ 0 h 1831684"/>
              <a:gd name="connsiteX2" fmla="*/ 1695980 w 1734080"/>
              <a:gd name="connsiteY2" fmla="*/ 586740 h 1831684"/>
              <a:gd name="connsiteX3" fmla="*/ 1734080 w 1734080"/>
              <a:gd name="connsiteY3" fmla="*/ 1283044 h 1831684"/>
              <a:gd name="connsiteX4" fmla="*/ 473875 w 1734080"/>
              <a:gd name="connsiteY4" fmla="*/ 1831684 h 1831684"/>
              <a:gd name="connsiteX5" fmla="*/ 473875 w 1734080"/>
              <a:gd name="connsiteY5" fmla="*/ 1831684 h 1831684"/>
              <a:gd name="connsiteX6" fmla="*/ 0 w 1734080"/>
              <a:gd name="connsiteY6" fmla="*/ 915842 h 1831684"/>
              <a:gd name="connsiteX0" fmla="*/ 0 w 1734080"/>
              <a:gd name="connsiteY0" fmla="*/ 915842 h 1831684"/>
              <a:gd name="connsiteX1" fmla="*/ 473875 w 1734080"/>
              <a:gd name="connsiteY1" fmla="*/ 0 h 1831684"/>
              <a:gd name="connsiteX2" fmla="*/ 1695980 w 1734080"/>
              <a:gd name="connsiteY2" fmla="*/ 586740 h 1831684"/>
              <a:gd name="connsiteX3" fmla="*/ 1734080 w 1734080"/>
              <a:gd name="connsiteY3" fmla="*/ 1283044 h 1831684"/>
              <a:gd name="connsiteX4" fmla="*/ 473875 w 1734080"/>
              <a:gd name="connsiteY4" fmla="*/ 1831684 h 1831684"/>
              <a:gd name="connsiteX5" fmla="*/ 473875 w 1734080"/>
              <a:gd name="connsiteY5" fmla="*/ 1831684 h 1831684"/>
              <a:gd name="connsiteX6" fmla="*/ 0 w 1734080"/>
              <a:gd name="connsiteY6" fmla="*/ 915842 h 1831684"/>
              <a:gd name="connsiteX0" fmla="*/ 0 w 1734080"/>
              <a:gd name="connsiteY0" fmla="*/ 915842 h 1831684"/>
              <a:gd name="connsiteX1" fmla="*/ 473875 w 1734080"/>
              <a:gd name="connsiteY1" fmla="*/ 0 h 1831684"/>
              <a:gd name="connsiteX2" fmla="*/ 1695980 w 1734080"/>
              <a:gd name="connsiteY2" fmla="*/ 586740 h 1831684"/>
              <a:gd name="connsiteX3" fmla="*/ 1734080 w 1734080"/>
              <a:gd name="connsiteY3" fmla="*/ 1283044 h 1831684"/>
              <a:gd name="connsiteX4" fmla="*/ 473875 w 1734080"/>
              <a:gd name="connsiteY4" fmla="*/ 1831684 h 1831684"/>
              <a:gd name="connsiteX5" fmla="*/ 473875 w 1734080"/>
              <a:gd name="connsiteY5" fmla="*/ 1831684 h 1831684"/>
              <a:gd name="connsiteX6" fmla="*/ 0 w 1734080"/>
              <a:gd name="connsiteY6" fmla="*/ 915842 h 1831684"/>
              <a:gd name="connsiteX0" fmla="*/ 0 w 1734080"/>
              <a:gd name="connsiteY0" fmla="*/ 915842 h 1831684"/>
              <a:gd name="connsiteX1" fmla="*/ 473875 w 1734080"/>
              <a:gd name="connsiteY1" fmla="*/ 0 h 1831684"/>
              <a:gd name="connsiteX2" fmla="*/ 1695980 w 1734080"/>
              <a:gd name="connsiteY2" fmla="*/ 586740 h 1831684"/>
              <a:gd name="connsiteX3" fmla="*/ 1734080 w 1734080"/>
              <a:gd name="connsiteY3" fmla="*/ 1283044 h 1831684"/>
              <a:gd name="connsiteX4" fmla="*/ 473875 w 1734080"/>
              <a:gd name="connsiteY4" fmla="*/ 1831684 h 1831684"/>
              <a:gd name="connsiteX5" fmla="*/ 0 w 1734080"/>
              <a:gd name="connsiteY5" fmla="*/ 915842 h 1831684"/>
              <a:gd name="connsiteX0" fmla="*/ 0 w 1734080"/>
              <a:gd name="connsiteY0" fmla="*/ 915842 h 1831684"/>
              <a:gd name="connsiteX1" fmla="*/ 473875 w 1734080"/>
              <a:gd name="connsiteY1" fmla="*/ 0 h 1831684"/>
              <a:gd name="connsiteX2" fmla="*/ 1695980 w 1734080"/>
              <a:gd name="connsiteY2" fmla="*/ 586740 h 1831684"/>
              <a:gd name="connsiteX3" fmla="*/ 1734080 w 1734080"/>
              <a:gd name="connsiteY3" fmla="*/ 1283044 h 1831684"/>
              <a:gd name="connsiteX4" fmla="*/ 473875 w 1734080"/>
              <a:gd name="connsiteY4" fmla="*/ 1831684 h 1831684"/>
              <a:gd name="connsiteX5" fmla="*/ 0 w 1734080"/>
              <a:gd name="connsiteY5" fmla="*/ 915842 h 1831684"/>
              <a:gd name="connsiteX0" fmla="*/ 0 w 1700419"/>
              <a:gd name="connsiteY0" fmla="*/ 915842 h 1831684"/>
              <a:gd name="connsiteX1" fmla="*/ 473875 w 1700419"/>
              <a:gd name="connsiteY1" fmla="*/ 0 h 1831684"/>
              <a:gd name="connsiteX2" fmla="*/ 1695980 w 1700419"/>
              <a:gd name="connsiteY2" fmla="*/ 586740 h 1831684"/>
              <a:gd name="connsiteX3" fmla="*/ 1700419 w 1700419"/>
              <a:gd name="connsiteY3" fmla="*/ 1267804 h 1831684"/>
              <a:gd name="connsiteX4" fmla="*/ 473875 w 1700419"/>
              <a:gd name="connsiteY4" fmla="*/ 1831684 h 1831684"/>
              <a:gd name="connsiteX5" fmla="*/ 0 w 1700419"/>
              <a:gd name="connsiteY5" fmla="*/ 915842 h 1831684"/>
              <a:gd name="connsiteX0" fmla="*/ 0 w 1700419"/>
              <a:gd name="connsiteY0" fmla="*/ 915842 h 1831684"/>
              <a:gd name="connsiteX1" fmla="*/ 473875 w 1700419"/>
              <a:gd name="connsiteY1" fmla="*/ 0 h 1831684"/>
              <a:gd name="connsiteX2" fmla="*/ 1695980 w 1700419"/>
              <a:gd name="connsiteY2" fmla="*/ 586740 h 1831684"/>
              <a:gd name="connsiteX3" fmla="*/ 1700419 w 1700419"/>
              <a:gd name="connsiteY3" fmla="*/ 1267804 h 1831684"/>
              <a:gd name="connsiteX4" fmla="*/ 473875 w 1700419"/>
              <a:gd name="connsiteY4" fmla="*/ 1831684 h 1831684"/>
              <a:gd name="connsiteX5" fmla="*/ 0 w 1700419"/>
              <a:gd name="connsiteY5" fmla="*/ 915842 h 1831684"/>
              <a:gd name="connsiteX0" fmla="*/ 0 w 1700419"/>
              <a:gd name="connsiteY0" fmla="*/ 839642 h 1755484"/>
              <a:gd name="connsiteX1" fmla="*/ 215859 w 1700419"/>
              <a:gd name="connsiteY1" fmla="*/ 0 h 1755484"/>
              <a:gd name="connsiteX2" fmla="*/ 1695980 w 1700419"/>
              <a:gd name="connsiteY2" fmla="*/ 510540 h 1755484"/>
              <a:gd name="connsiteX3" fmla="*/ 1700419 w 1700419"/>
              <a:gd name="connsiteY3" fmla="*/ 1191604 h 1755484"/>
              <a:gd name="connsiteX4" fmla="*/ 473875 w 1700419"/>
              <a:gd name="connsiteY4" fmla="*/ 1755484 h 1755484"/>
              <a:gd name="connsiteX5" fmla="*/ 0 w 1700419"/>
              <a:gd name="connsiteY5" fmla="*/ 839642 h 1755484"/>
              <a:gd name="connsiteX0" fmla="*/ 0 w 1700419"/>
              <a:gd name="connsiteY0" fmla="*/ 839642 h 1412584"/>
              <a:gd name="connsiteX1" fmla="*/ 215859 w 1700419"/>
              <a:gd name="connsiteY1" fmla="*/ 0 h 1412584"/>
              <a:gd name="connsiteX2" fmla="*/ 1695980 w 1700419"/>
              <a:gd name="connsiteY2" fmla="*/ 510540 h 1412584"/>
              <a:gd name="connsiteX3" fmla="*/ 1700419 w 1700419"/>
              <a:gd name="connsiteY3" fmla="*/ 1191604 h 1412584"/>
              <a:gd name="connsiteX4" fmla="*/ 206533 w 1700419"/>
              <a:gd name="connsiteY4" fmla="*/ 1412584 h 1412584"/>
              <a:gd name="connsiteX5" fmla="*/ 0 w 1700419"/>
              <a:gd name="connsiteY5" fmla="*/ 839642 h 1412584"/>
              <a:gd name="connsiteX0" fmla="*/ 0 w 1700419"/>
              <a:gd name="connsiteY0" fmla="*/ 839642 h 1473544"/>
              <a:gd name="connsiteX1" fmla="*/ 215859 w 1700419"/>
              <a:gd name="connsiteY1" fmla="*/ 0 h 1473544"/>
              <a:gd name="connsiteX2" fmla="*/ 1695980 w 1700419"/>
              <a:gd name="connsiteY2" fmla="*/ 510540 h 1473544"/>
              <a:gd name="connsiteX3" fmla="*/ 1700419 w 1700419"/>
              <a:gd name="connsiteY3" fmla="*/ 1191604 h 1473544"/>
              <a:gd name="connsiteX4" fmla="*/ 225185 w 1700419"/>
              <a:gd name="connsiteY4" fmla="*/ 1473544 h 1473544"/>
              <a:gd name="connsiteX5" fmla="*/ 0 w 1700419"/>
              <a:gd name="connsiteY5" fmla="*/ 839642 h 1473544"/>
              <a:gd name="connsiteX0" fmla="*/ 0 w 1700419"/>
              <a:gd name="connsiteY0" fmla="*/ 839642 h 1473544"/>
              <a:gd name="connsiteX1" fmla="*/ 215859 w 1700419"/>
              <a:gd name="connsiteY1" fmla="*/ 0 h 1473544"/>
              <a:gd name="connsiteX2" fmla="*/ 1695980 w 1700419"/>
              <a:gd name="connsiteY2" fmla="*/ 510540 h 1473544"/>
              <a:gd name="connsiteX3" fmla="*/ 1700419 w 1700419"/>
              <a:gd name="connsiteY3" fmla="*/ 1123024 h 1473544"/>
              <a:gd name="connsiteX4" fmla="*/ 225185 w 1700419"/>
              <a:gd name="connsiteY4" fmla="*/ 1473544 h 1473544"/>
              <a:gd name="connsiteX5" fmla="*/ 0 w 1700419"/>
              <a:gd name="connsiteY5" fmla="*/ 839642 h 147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0419" h="1473544">
                <a:moveTo>
                  <a:pt x="0" y="839642"/>
                </a:moveTo>
                <a:lnTo>
                  <a:pt x="215859" y="0"/>
                </a:lnTo>
                <a:cubicBezTo>
                  <a:pt x="1022954" y="645160"/>
                  <a:pt x="1221289" y="474980"/>
                  <a:pt x="1695980" y="510540"/>
                </a:cubicBezTo>
                <a:cubicBezTo>
                  <a:pt x="1697460" y="737561"/>
                  <a:pt x="1698939" y="896003"/>
                  <a:pt x="1700419" y="1123024"/>
                </a:cubicBezTo>
                <a:cubicBezTo>
                  <a:pt x="1310009" y="1130644"/>
                  <a:pt x="750445" y="947764"/>
                  <a:pt x="225185" y="1473544"/>
                </a:cubicBezTo>
                <a:lnTo>
                  <a:pt x="0" y="839642"/>
                </a:lnTo>
                <a:close/>
              </a:path>
            </a:pathLst>
          </a:custGeom>
          <a:gradFill>
            <a:gsLst>
              <a:gs pos="417">
                <a:schemeClr val="bg1">
                  <a:lumMod val="50000"/>
                </a:schemeClr>
              </a:gs>
              <a:gs pos="50000">
                <a:schemeClr val="bg1">
                  <a:lumMod val="50000"/>
                  <a:alpha val="25000"/>
                </a:schemeClr>
              </a:gs>
              <a:gs pos="100000">
                <a:schemeClr val="accent6">
                  <a:lumMod val="50000"/>
                  <a:alpha val="0"/>
                </a:schemeClr>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4" tIns="45719" rIns="91434" bIns="45719" rtlCol="0" anchor="ctr"/>
          <a:lstStyle/>
          <a:p>
            <a:pPr algn="ctr"/>
            <a:endParaRPr lang="en-US" b="1" dirty="0" smtClean="0"/>
          </a:p>
        </p:txBody>
      </p:sp>
      <p:pic>
        <p:nvPicPr>
          <p:cNvPr id="106" name="Picture 2" descr="\\MV-FS\Projects\Cisco\03_Assets\Icons\Kubrick Icons\Device Icons\non approved icons\nexu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42557" y="3865566"/>
            <a:ext cx="620752" cy="902676"/>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5172045" y="4742155"/>
            <a:ext cx="1818251" cy="461679"/>
          </a:xfrm>
          <a:prstGeom prst="rect">
            <a:avLst/>
          </a:prstGeom>
          <a:noFill/>
        </p:spPr>
        <p:txBody>
          <a:bodyPr wrap="none" lIns="91434" tIns="45719" rIns="91434" bIns="45719" rtlCol="0">
            <a:spAutoFit/>
          </a:bodyPr>
          <a:lstStyle/>
          <a:p>
            <a:pPr algn="ctr"/>
            <a:r>
              <a:rPr lang="en-US" sz="1200" b="1" dirty="0">
                <a:solidFill>
                  <a:schemeClr val="accent1">
                    <a:lumMod val="50000"/>
                  </a:schemeClr>
                </a:solidFill>
              </a:rPr>
              <a:t>OpenFlow-Enabled</a:t>
            </a:r>
          </a:p>
          <a:p>
            <a:pPr algn="ctr"/>
            <a:r>
              <a:rPr lang="en-US" sz="1200" b="1" dirty="0">
                <a:solidFill>
                  <a:schemeClr val="accent1">
                    <a:lumMod val="50000"/>
                  </a:schemeClr>
                </a:solidFill>
              </a:rPr>
              <a:t>Cisco Nexus Switches</a:t>
            </a:r>
          </a:p>
        </p:txBody>
      </p:sp>
      <p:sp>
        <p:nvSpPr>
          <p:cNvPr id="134" name="Rectangle 133"/>
          <p:cNvSpPr/>
          <p:nvPr/>
        </p:nvSpPr>
        <p:spPr>
          <a:xfrm>
            <a:off x="1473532" y="3240821"/>
            <a:ext cx="1513853" cy="31268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4" tIns="45719" rIns="91434" bIns="45719" rtlCol="0" anchor="ctr"/>
          <a:lstStyle/>
          <a:p>
            <a:r>
              <a:rPr lang="en-US" sz="1500" b="1" dirty="0">
                <a:solidFill>
                  <a:schemeClr val="accent6">
                    <a:lumMod val="50000"/>
                  </a:schemeClr>
                </a:solidFill>
              </a:rPr>
              <a:t>Cisco Prime™</a:t>
            </a:r>
          </a:p>
          <a:p>
            <a:r>
              <a:rPr lang="en-US" sz="1500" b="1" dirty="0">
                <a:solidFill>
                  <a:schemeClr val="accent6">
                    <a:lumMod val="50000"/>
                  </a:schemeClr>
                </a:solidFill>
              </a:rPr>
              <a:t>NAM</a:t>
            </a:r>
          </a:p>
        </p:txBody>
      </p:sp>
      <p:sp>
        <p:nvSpPr>
          <p:cNvPr id="135" name="Rectangle 134"/>
          <p:cNvSpPr/>
          <p:nvPr/>
        </p:nvSpPr>
        <p:spPr>
          <a:xfrm>
            <a:off x="655142" y="4113977"/>
            <a:ext cx="1136492" cy="52707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4" tIns="45719" rIns="91434" bIns="45719" rtlCol="0" anchor="ctr"/>
          <a:lstStyle/>
          <a:p>
            <a:pPr algn="r"/>
            <a:r>
              <a:rPr lang="en-US" sz="1500" b="1" dirty="0">
                <a:solidFill>
                  <a:schemeClr val="accent6">
                    <a:lumMod val="50000"/>
                  </a:schemeClr>
                </a:solidFill>
              </a:rPr>
              <a:t>Video Monitor</a:t>
            </a:r>
          </a:p>
        </p:txBody>
      </p:sp>
      <p:sp>
        <p:nvSpPr>
          <p:cNvPr id="24" name="TextBox 23"/>
          <p:cNvSpPr txBox="1"/>
          <p:nvPr/>
        </p:nvSpPr>
        <p:spPr>
          <a:xfrm>
            <a:off x="7925288" y="4709035"/>
            <a:ext cx="836909" cy="553996"/>
          </a:xfrm>
          <a:prstGeom prst="rect">
            <a:avLst/>
          </a:prstGeom>
          <a:noFill/>
        </p:spPr>
        <p:txBody>
          <a:bodyPr wrap="none" lIns="91434" tIns="45719" rIns="91434" bIns="45719" rtlCol="0">
            <a:spAutoFit/>
          </a:bodyPr>
          <a:lstStyle/>
          <a:p>
            <a:pPr algn="ctr"/>
            <a:r>
              <a:rPr lang="en-US" sz="1500" b="1" dirty="0">
                <a:solidFill>
                  <a:srgbClr val="000090"/>
                </a:solidFill>
              </a:rPr>
              <a:t>Optical</a:t>
            </a:r>
          </a:p>
          <a:p>
            <a:pPr algn="ctr"/>
            <a:r>
              <a:rPr lang="en-US" sz="1500" b="1" dirty="0">
                <a:solidFill>
                  <a:srgbClr val="000090"/>
                </a:solidFill>
              </a:rPr>
              <a:t>Taps</a:t>
            </a:r>
          </a:p>
        </p:txBody>
      </p:sp>
      <p:sp>
        <p:nvSpPr>
          <p:cNvPr id="25" name="TextBox 24"/>
          <p:cNvSpPr txBox="1"/>
          <p:nvPr/>
        </p:nvSpPr>
        <p:spPr>
          <a:xfrm>
            <a:off x="3717003" y="1855255"/>
            <a:ext cx="1339639" cy="553996"/>
          </a:xfrm>
          <a:prstGeom prst="rect">
            <a:avLst/>
          </a:prstGeom>
          <a:noFill/>
        </p:spPr>
        <p:txBody>
          <a:bodyPr wrap="none" lIns="91434" tIns="45719" rIns="91434" bIns="45719" rtlCol="0">
            <a:spAutoFit/>
          </a:bodyPr>
          <a:lstStyle/>
          <a:p>
            <a:pPr algn="ctr"/>
            <a:r>
              <a:rPr lang="en-US" sz="1500" b="1" dirty="0">
                <a:solidFill>
                  <a:schemeClr val="accent1">
                    <a:lumMod val="50000"/>
                  </a:schemeClr>
                </a:solidFill>
              </a:rPr>
              <a:t>Cisco Nexus </a:t>
            </a:r>
          </a:p>
          <a:p>
            <a:pPr algn="ctr"/>
            <a:r>
              <a:rPr lang="en-US" sz="1500" b="1" dirty="0">
                <a:solidFill>
                  <a:schemeClr val="accent1">
                    <a:lumMod val="50000"/>
                  </a:schemeClr>
                </a:solidFill>
              </a:rPr>
              <a:t>Data Broker</a:t>
            </a:r>
          </a:p>
        </p:txBody>
      </p:sp>
      <p:sp>
        <p:nvSpPr>
          <p:cNvPr id="80" name="Left Arrow 21"/>
          <p:cNvSpPr/>
          <p:nvPr/>
        </p:nvSpPr>
        <p:spPr>
          <a:xfrm rot="2531788" flipH="1">
            <a:off x="4291947" y="2911924"/>
            <a:ext cx="1330504" cy="464432"/>
          </a:xfrm>
          <a:custGeom>
            <a:avLst/>
            <a:gdLst>
              <a:gd name="connsiteX0" fmla="*/ 0 w 1916960"/>
              <a:gd name="connsiteY0" fmla="*/ 915842 h 1831684"/>
              <a:gd name="connsiteX1" fmla="*/ 473875 w 1916960"/>
              <a:gd name="connsiteY1" fmla="*/ 0 h 1831684"/>
              <a:gd name="connsiteX2" fmla="*/ 473875 w 1916960"/>
              <a:gd name="connsiteY2" fmla="*/ 0 h 1831684"/>
              <a:gd name="connsiteX3" fmla="*/ 1916960 w 1916960"/>
              <a:gd name="connsiteY3" fmla="*/ 0 h 1831684"/>
              <a:gd name="connsiteX4" fmla="*/ 1916960 w 1916960"/>
              <a:gd name="connsiteY4" fmla="*/ 1831684 h 1831684"/>
              <a:gd name="connsiteX5" fmla="*/ 473875 w 1916960"/>
              <a:gd name="connsiteY5" fmla="*/ 1831684 h 1831684"/>
              <a:gd name="connsiteX6" fmla="*/ 473875 w 1916960"/>
              <a:gd name="connsiteY6" fmla="*/ 1831684 h 1831684"/>
              <a:gd name="connsiteX7" fmla="*/ 0 w 1916960"/>
              <a:gd name="connsiteY7" fmla="*/ 915842 h 1831684"/>
              <a:gd name="connsiteX0" fmla="*/ 0 w 1916960"/>
              <a:gd name="connsiteY0" fmla="*/ 915842 h 1831684"/>
              <a:gd name="connsiteX1" fmla="*/ 473875 w 1916960"/>
              <a:gd name="connsiteY1" fmla="*/ 0 h 1831684"/>
              <a:gd name="connsiteX2" fmla="*/ 473875 w 1916960"/>
              <a:gd name="connsiteY2" fmla="*/ 0 h 1831684"/>
              <a:gd name="connsiteX3" fmla="*/ 1695980 w 1916960"/>
              <a:gd name="connsiteY3" fmla="*/ 586740 h 1831684"/>
              <a:gd name="connsiteX4" fmla="*/ 1916960 w 1916960"/>
              <a:gd name="connsiteY4" fmla="*/ 1831684 h 1831684"/>
              <a:gd name="connsiteX5" fmla="*/ 473875 w 1916960"/>
              <a:gd name="connsiteY5" fmla="*/ 1831684 h 1831684"/>
              <a:gd name="connsiteX6" fmla="*/ 473875 w 1916960"/>
              <a:gd name="connsiteY6" fmla="*/ 1831684 h 1831684"/>
              <a:gd name="connsiteX7" fmla="*/ 0 w 1916960"/>
              <a:gd name="connsiteY7" fmla="*/ 915842 h 1831684"/>
              <a:gd name="connsiteX0" fmla="*/ 0 w 1916960"/>
              <a:gd name="connsiteY0" fmla="*/ 915842 h 1831684"/>
              <a:gd name="connsiteX1" fmla="*/ 473875 w 1916960"/>
              <a:gd name="connsiteY1" fmla="*/ 0 h 1831684"/>
              <a:gd name="connsiteX2" fmla="*/ 473875 w 1916960"/>
              <a:gd name="connsiteY2" fmla="*/ 0 h 1831684"/>
              <a:gd name="connsiteX3" fmla="*/ 1695980 w 1916960"/>
              <a:gd name="connsiteY3" fmla="*/ 586740 h 1831684"/>
              <a:gd name="connsiteX4" fmla="*/ 1916960 w 1916960"/>
              <a:gd name="connsiteY4" fmla="*/ 1831684 h 1831684"/>
              <a:gd name="connsiteX5" fmla="*/ 473875 w 1916960"/>
              <a:gd name="connsiteY5" fmla="*/ 1831684 h 1831684"/>
              <a:gd name="connsiteX6" fmla="*/ 473875 w 1916960"/>
              <a:gd name="connsiteY6" fmla="*/ 1831684 h 1831684"/>
              <a:gd name="connsiteX7" fmla="*/ 0 w 1916960"/>
              <a:gd name="connsiteY7" fmla="*/ 915842 h 1831684"/>
              <a:gd name="connsiteX0" fmla="*/ 0 w 1916960"/>
              <a:gd name="connsiteY0" fmla="*/ 915842 h 1831684"/>
              <a:gd name="connsiteX1" fmla="*/ 473875 w 1916960"/>
              <a:gd name="connsiteY1" fmla="*/ 0 h 1831684"/>
              <a:gd name="connsiteX2" fmla="*/ 473875 w 1916960"/>
              <a:gd name="connsiteY2" fmla="*/ 0 h 1831684"/>
              <a:gd name="connsiteX3" fmla="*/ 1695980 w 1916960"/>
              <a:gd name="connsiteY3" fmla="*/ 586740 h 1831684"/>
              <a:gd name="connsiteX4" fmla="*/ 1916960 w 1916960"/>
              <a:gd name="connsiteY4" fmla="*/ 1831684 h 1831684"/>
              <a:gd name="connsiteX5" fmla="*/ 473875 w 1916960"/>
              <a:gd name="connsiteY5" fmla="*/ 1831684 h 1831684"/>
              <a:gd name="connsiteX6" fmla="*/ 473875 w 1916960"/>
              <a:gd name="connsiteY6" fmla="*/ 1831684 h 1831684"/>
              <a:gd name="connsiteX7" fmla="*/ 0 w 1916960"/>
              <a:gd name="connsiteY7" fmla="*/ 915842 h 1831684"/>
              <a:gd name="connsiteX0" fmla="*/ 0 w 1734080"/>
              <a:gd name="connsiteY0" fmla="*/ 915842 h 1831684"/>
              <a:gd name="connsiteX1" fmla="*/ 473875 w 1734080"/>
              <a:gd name="connsiteY1" fmla="*/ 0 h 1831684"/>
              <a:gd name="connsiteX2" fmla="*/ 473875 w 1734080"/>
              <a:gd name="connsiteY2" fmla="*/ 0 h 1831684"/>
              <a:gd name="connsiteX3" fmla="*/ 1695980 w 1734080"/>
              <a:gd name="connsiteY3" fmla="*/ 586740 h 1831684"/>
              <a:gd name="connsiteX4" fmla="*/ 1734080 w 1734080"/>
              <a:gd name="connsiteY4" fmla="*/ 1283044 h 1831684"/>
              <a:gd name="connsiteX5" fmla="*/ 473875 w 1734080"/>
              <a:gd name="connsiteY5" fmla="*/ 1831684 h 1831684"/>
              <a:gd name="connsiteX6" fmla="*/ 473875 w 1734080"/>
              <a:gd name="connsiteY6" fmla="*/ 1831684 h 1831684"/>
              <a:gd name="connsiteX7" fmla="*/ 0 w 1734080"/>
              <a:gd name="connsiteY7" fmla="*/ 915842 h 1831684"/>
              <a:gd name="connsiteX0" fmla="*/ 0 w 1734080"/>
              <a:gd name="connsiteY0" fmla="*/ 915842 h 1831684"/>
              <a:gd name="connsiteX1" fmla="*/ 473875 w 1734080"/>
              <a:gd name="connsiteY1" fmla="*/ 0 h 1831684"/>
              <a:gd name="connsiteX2" fmla="*/ 473875 w 1734080"/>
              <a:gd name="connsiteY2" fmla="*/ 0 h 1831684"/>
              <a:gd name="connsiteX3" fmla="*/ 1695980 w 1734080"/>
              <a:gd name="connsiteY3" fmla="*/ 586740 h 1831684"/>
              <a:gd name="connsiteX4" fmla="*/ 1734080 w 1734080"/>
              <a:gd name="connsiteY4" fmla="*/ 1283044 h 1831684"/>
              <a:gd name="connsiteX5" fmla="*/ 473875 w 1734080"/>
              <a:gd name="connsiteY5" fmla="*/ 1831684 h 1831684"/>
              <a:gd name="connsiteX6" fmla="*/ 473875 w 1734080"/>
              <a:gd name="connsiteY6" fmla="*/ 1831684 h 1831684"/>
              <a:gd name="connsiteX7" fmla="*/ 0 w 1734080"/>
              <a:gd name="connsiteY7" fmla="*/ 915842 h 1831684"/>
              <a:gd name="connsiteX0" fmla="*/ 0 w 1734080"/>
              <a:gd name="connsiteY0" fmla="*/ 915842 h 1831684"/>
              <a:gd name="connsiteX1" fmla="*/ 473875 w 1734080"/>
              <a:gd name="connsiteY1" fmla="*/ 0 h 1831684"/>
              <a:gd name="connsiteX2" fmla="*/ 478083 w 1734080"/>
              <a:gd name="connsiteY2" fmla="*/ 129540 h 1831684"/>
              <a:gd name="connsiteX3" fmla="*/ 1695980 w 1734080"/>
              <a:gd name="connsiteY3" fmla="*/ 586740 h 1831684"/>
              <a:gd name="connsiteX4" fmla="*/ 1734080 w 1734080"/>
              <a:gd name="connsiteY4" fmla="*/ 1283044 h 1831684"/>
              <a:gd name="connsiteX5" fmla="*/ 473875 w 1734080"/>
              <a:gd name="connsiteY5" fmla="*/ 1831684 h 1831684"/>
              <a:gd name="connsiteX6" fmla="*/ 473875 w 1734080"/>
              <a:gd name="connsiteY6" fmla="*/ 1831684 h 1831684"/>
              <a:gd name="connsiteX7" fmla="*/ 0 w 1734080"/>
              <a:gd name="connsiteY7" fmla="*/ 915842 h 1831684"/>
              <a:gd name="connsiteX0" fmla="*/ 0 w 1734080"/>
              <a:gd name="connsiteY0" fmla="*/ 915842 h 1831684"/>
              <a:gd name="connsiteX1" fmla="*/ 473875 w 1734080"/>
              <a:gd name="connsiteY1" fmla="*/ 0 h 1831684"/>
              <a:gd name="connsiteX2" fmla="*/ 1695980 w 1734080"/>
              <a:gd name="connsiteY2" fmla="*/ 586740 h 1831684"/>
              <a:gd name="connsiteX3" fmla="*/ 1734080 w 1734080"/>
              <a:gd name="connsiteY3" fmla="*/ 1283044 h 1831684"/>
              <a:gd name="connsiteX4" fmla="*/ 473875 w 1734080"/>
              <a:gd name="connsiteY4" fmla="*/ 1831684 h 1831684"/>
              <a:gd name="connsiteX5" fmla="*/ 473875 w 1734080"/>
              <a:gd name="connsiteY5" fmla="*/ 1831684 h 1831684"/>
              <a:gd name="connsiteX6" fmla="*/ 0 w 1734080"/>
              <a:gd name="connsiteY6" fmla="*/ 915842 h 1831684"/>
              <a:gd name="connsiteX0" fmla="*/ 0 w 1734080"/>
              <a:gd name="connsiteY0" fmla="*/ 915842 h 1831684"/>
              <a:gd name="connsiteX1" fmla="*/ 473875 w 1734080"/>
              <a:gd name="connsiteY1" fmla="*/ 0 h 1831684"/>
              <a:gd name="connsiteX2" fmla="*/ 1695980 w 1734080"/>
              <a:gd name="connsiteY2" fmla="*/ 586740 h 1831684"/>
              <a:gd name="connsiteX3" fmla="*/ 1734080 w 1734080"/>
              <a:gd name="connsiteY3" fmla="*/ 1283044 h 1831684"/>
              <a:gd name="connsiteX4" fmla="*/ 473875 w 1734080"/>
              <a:gd name="connsiteY4" fmla="*/ 1831684 h 1831684"/>
              <a:gd name="connsiteX5" fmla="*/ 473875 w 1734080"/>
              <a:gd name="connsiteY5" fmla="*/ 1831684 h 1831684"/>
              <a:gd name="connsiteX6" fmla="*/ 0 w 1734080"/>
              <a:gd name="connsiteY6" fmla="*/ 915842 h 1831684"/>
              <a:gd name="connsiteX0" fmla="*/ 0 w 1734080"/>
              <a:gd name="connsiteY0" fmla="*/ 915842 h 1831684"/>
              <a:gd name="connsiteX1" fmla="*/ 473875 w 1734080"/>
              <a:gd name="connsiteY1" fmla="*/ 0 h 1831684"/>
              <a:gd name="connsiteX2" fmla="*/ 1695980 w 1734080"/>
              <a:gd name="connsiteY2" fmla="*/ 586740 h 1831684"/>
              <a:gd name="connsiteX3" fmla="*/ 1734080 w 1734080"/>
              <a:gd name="connsiteY3" fmla="*/ 1283044 h 1831684"/>
              <a:gd name="connsiteX4" fmla="*/ 473875 w 1734080"/>
              <a:gd name="connsiteY4" fmla="*/ 1831684 h 1831684"/>
              <a:gd name="connsiteX5" fmla="*/ 473875 w 1734080"/>
              <a:gd name="connsiteY5" fmla="*/ 1831684 h 1831684"/>
              <a:gd name="connsiteX6" fmla="*/ 0 w 1734080"/>
              <a:gd name="connsiteY6" fmla="*/ 915842 h 1831684"/>
              <a:gd name="connsiteX0" fmla="*/ 0 w 1734080"/>
              <a:gd name="connsiteY0" fmla="*/ 915842 h 1831684"/>
              <a:gd name="connsiteX1" fmla="*/ 473875 w 1734080"/>
              <a:gd name="connsiteY1" fmla="*/ 0 h 1831684"/>
              <a:gd name="connsiteX2" fmla="*/ 1695980 w 1734080"/>
              <a:gd name="connsiteY2" fmla="*/ 586740 h 1831684"/>
              <a:gd name="connsiteX3" fmla="*/ 1734080 w 1734080"/>
              <a:gd name="connsiteY3" fmla="*/ 1283044 h 1831684"/>
              <a:gd name="connsiteX4" fmla="*/ 473875 w 1734080"/>
              <a:gd name="connsiteY4" fmla="*/ 1831684 h 1831684"/>
              <a:gd name="connsiteX5" fmla="*/ 0 w 1734080"/>
              <a:gd name="connsiteY5" fmla="*/ 915842 h 1831684"/>
              <a:gd name="connsiteX0" fmla="*/ 0 w 1734080"/>
              <a:gd name="connsiteY0" fmla="*/ 915842 h 1831684"/>
              <a:gd name="connsiteX1" fmla="*/ 473875 w 1734080"/>
              <a:gd name="connsiteY1" fmla="*/ 0 h 1831684"/>
              <a:gd name="connsiteX2" fmla="*/ 1695980 w 1734080"/>
              <a:gd name="connsiteY2" fmla="*/ 586740 h 1831684"/>
              <a:gd name="connsiteX3" fmla="*/ 1734080 w 1734080"/>
              <a:gd name="connsiteY3" fmla="*/ 1283044 h 1831684"/>
              <a:gd name="connsiteX4" fmla="*/ 473875 w 1734080"/>
              <a:gd name="connsiteY4" fmla="*/ 1831684 h 1831684"/>
              <a:gd name="connsiteX5" fmla="*/ 0 w 1734080"/>
              <a:gd name="connsiteY5" fmla="*/ 915842 h 1831684"/>
              <a:gd name="connsiteX0" fmla="*/ 0 w 1700419"/>
              <a:gd name="connsiteY0" fmla="*/ 915842 h 1831684"/>
              <a:gd name="connsiteX1" fmla="*/ 473875 w 1700419"/>
              <a:gd name="connsiteY1" fmla="*/ 0 h 1831684"/>
              <a:gd name="connsiteX2" fmla="*/ 1695980 w 1700419"/>
              <a:gd name="connsiteY2" fmla="*/ 586740 h 1831684"/>
              <a:gd name="connsiteX3" fmla="*/ 1700419 w 1700419"/>
              <a:gd name="connsiteY3" fmla="*/ 1267804 h 1831684"/>
              <a:gd name="connsiteX4" fmla="*/ 473875 w 1700419"/>
              <a:gd name="connsiteY4" fmla="*/ 1831684 h 1831684"/>
              <a:gd name="connsiteX5" fmla="*/ 0 w 1700419"/>
              <a:gd name="connsiteY5" fmla="*/ 915842 h 1831684"/>
              <a:gd name="connsiteX0" fmla="*/ 0 w 1700419"/>
              <a:gd name="connsiteY0" fmla="*/ 915842 h 1831684"/>
              <a:gd name="connsiteX1" fmla="*/ 473875 w 1700419"/>
              <a:gd name="connsiteY1" fmla="*/ 0 h 1831684"/>
              <a:gd name="connsiteX2" fmla="*/ 1695980 w 1700419"/>
              <a:gd name="connsiteY2" fmla="*/ 586740 h 1831684"/>
              <a:gd name="connsiteX3" fmla="*/ 1700419 w 1700419"/>
              <a:gd name="connsiteY3" fmla="*/ 1267804 h 1831684"/>
              <a:gd name="connsiteX4" fmla="*/ 473875 w 1700419"/>
              <a:gd name="connsiteY4" fmla="*/ 1831684 h 1831684"/>
              <a:gd name="connsiteX5" fmla="*/ 0 w 1700419"/>
              <a:gd name="connsiteY5" fmla="*/ 915842 h 1831684"/>
              <a:gd name="connsiteX0" fmla="*/ 0 w 1700419"/>
              <a:gd name="connsiteY0" fmla="*/ 839642 h 1755484"/>
              <a:gd name="connsiteX1" fmla="*/ 215859 w 1700419"/>
              <a:gd name="connsiteY1" fmla="*/ 0 h 1755484"/>
              <a:gd name="connsiteX2" fmla="*/ 1695980 w 1700419"/>
              <a:gd name="connsiteY2" fmla="*/ 510540 h 1755484"/>
              <a:gd name="connsiteX3" fmla="*/ 1700419 w 1700419"/>
              <a:gd name="connsiteY3" fmla="*/ 1191604 h 1755484"/>
              <a:gd name="connsiteX4" fmla="*/ 473875 w 1700419"/>
              <a:gd name="connsiteY4" fmla="*/ 1755484 h 1755484"/>
              <a:gd name="connsiteX5" fmla="*/ 0 w 1700419"/>
              <a:gd name="connsiteY5" fmla="*/ 839642 h 1755484"/>
              <a:gd name="connsiteX0" fmla="*/ 0 w 1700419"/>
              <a:gd name="connsiteY0" fmla="*/ 839642 h 1412584"/>
              <a:gd name="connsiteX1" fmla="*/ 215859 w 1700419"/>
              <a:gd name="connsiteY1" fmla="*/ 0 h 1412584"/>
              <a:gd name="connsiteX2" fmla="*/ 1695980 w 1700419"/>
              <a:gd name="connsiteY2" fmla="*/ 510540 h 1412584"/>
              <a:gd name="connsiteX3" fmla="*/ 1700419 w 1700419"/>
              <a:gd name="connsiteY3" fmla="*/ 1191604 h 1412584"/>
              <a:gd name="connsiteX4" fmla="*/ 206533 w 1700419"/>
              <a:gd name="connsiteY4" fmla="*/ 1412584 h 1412584"/>
              <a:gd name="connsiteX5" fmla="*/ 0 w 1700419"/>
              <a:gd name="connsiteY5" fmla="*/ 839642 h 1412584"/>
              <a:gd name="connsiteX0" fmla="*/ 0 w 1700419"/>
              <a:gd name="connsiteY0" fmla="*/ 839642 h 1473544"/>
              <a:gd name="connsiteX1" fmla="*/ 215859 w 1700419"/>
              <a:gd name="connsiteY1" fmla="*/ 0 h 1473544"/>
              <a:gd name="connsiteX2" fmla="*/ 1695980 w 1700419"/>
              <a:gd name="connsiteY2" fmla="*/ 510540 h 1473544"/>
              <a:gd name="connsiteX3" fmla="*/ 1700419 w 1700419"/>
              <a:gd name="connsiteY3" fmla="*/ 1191604 h 1473544"/>
              <a:gd name="connsiteX4" fmla="*/ 225185 w 1700419"/>
              <a:gd name="connsiteY4" fmla="*/ 1473544 h 1473544"/>
              <a:gd name="connsiteX5" fmla="*/ 0 w 1700419"/>
              <a:gd name="connsiteY5" fmla="*/ 839642 h 1473544"/>
              <a:gd name="connsiteX0" fmla="*/ 0 w 1700419"/>
              <a:gd name="connsiteY0" fmla="*/ 839642 h 1473544"/>
              <a:gd name="connsiteX1" fmla="*/ 215859 w 1700419"/>
              <a:gd name="connsiteY1" fmla="*/ 0 h 1473544"/>
              <a:gd name="connsiteX2" fmla="*/ 1695980 w 1700419"/>
              <a:gd name="connsiteY2" fmla="*/ 510540 h 1473544"/>
              <a:gd name="connsiteX3" fmla="*/ 1700419 w 1700419"/>
              <a:gd name="connsiteY3" fmla="*/ 1123024 h 1473544"/>
              <a:gd name="connsiteX4" fmla="*/ 225185 w 1700419"/>
              <a:gd name="connsiteY4" fmla="*/ 1473544 h 1473544"/>
              <a:gd name="connsiteX5" fmla="*/ 0 w 1700419"/>
              <a:gd name="connsiteY5" fmla="*/ 839642 h 1473544"/>
              <a:gd name="connsiteX0" fmla="*/ 0 w 1700419"/>
              <a:gd name="connsiteY0" fmla="*/ 839642 h 1473544"/>
              <a:gd name="connsiteX1" fmla="*/ 144987 w 1700419"/>
              <a:gd name="connsiteY1" fmla="*/ 0 h 1473544"/>
              <a:gd name="connsiteX2" fmla="*/ 1695980 w 1700419"/>
              <a:gd name="connsiteY2" fmla="*/ 510540 h 1473544"/>
              <a:gd name="connsiteX3" fmla="*/ 1700419 w 1700419"/>
              <a:gd name="connsiteY3" fmla="*/ 1123024 h 1473544"/>
              <a:gd name="connsiteX4" fmla="*/ 225185 w 1700419"/>
              <a:gd name="connsiteY4" fmla="*/ 1473544 h 1473544"/>
              <a:gd name="connsiteX5" fmla="*/ 0 w 1700419"/>
              <a:gd name="connsiteY5" fmla="*/ 839642 h 1473544"/>
              <a:gd name="connsiteX0" fmla="*/ 0 w 1700419"/>
              <a:gd name="connsiteY0" fmla="*/ 839642 h 1349262"/>
              <a:gd name="connsiteX1" fmla="*/ 144987 w 1700419"/>
              <a:gd name="connsiteY1" fmla="*/ 0 h 1349262"/>
              <a:gd name="connsiteX2" fmla="*/ 1695980 w 1700419"/>
              <a:gd name="connsiteY2" fmla="*/ 510540 h 1349262"/>
              <a:gd name="connsiteX3" fmla="*/ 1700419 w 1700419"/>
              <a:gd name="connsiteY3" fmla="*/ 1123024 h 1349262"/>
              <a:gd name="connsiteX4" fmla="*/ 143682 w 1700419"/>
              <a:gd name="connsiteY4" fmla="*/ 1349262 h 1349262"/>
              <a:gd name="connsiteX5" fmla="*/ 0 w 1700419"/>
              <a:gd name="connsiteY5" fmla="*/ 839642 h 1349262"/>
              <a:gd name="connsiteX0" fmla="*/ 0 w 1700419"/>
              <a:gd name="connsiteY0" fmla="*/ 839642 h 1514971"/>
              <a:gd name="connsiteX1" fmla="*/ 144987 w 1700419"/>
              <a:gd name="connsiteY1" fmla="*/ 0 h 1514971"/>
              <a:gd name="connsiteX2" fmla="*/ 1695980 w 1700419"/>
              <a:gd name="connsiteY2" fmla="*/ 510540 h 1514971"/>
              <a:gd name="connsiteX3" fmla="*/ 1700419 w 1700419"/>
              <a:gd name="connsiteY3" fmla="*/ 1123024 h 1514971"/>
              <a:gd name="connsiteX4" fmla="*/ 136595 w 1700419"/>
              <a:gd name="connsiteY4" fmla="*/ 1514971 h 1514971"/>
              <a:gd name="connsiteX5" fmla="*/ 0 w 1700419"/>
              <a:gd name="connsiteY5" fmla="*/ 839642 h 1514971"/>
              <a:gd name="connsiteX0" fmla="*/ 0 w 1700419"/>
              <a:gd name="connsiteY0" fmla="*/ 839642 h 1514971"/>
              <a:gd name="connsiteX1" fmla="*/ 144987 w 1700419"/>
              <a:gd name="connsiteY1" fmla="*/ 0 h 1514971"/>
              <a:gd name="connsiteX2" fmla="*/ 1695980 w 1700419"/>
              <a:gd name="connsiteY2" fmla="*/ 510540 h 1514971"/>
              <a:gd name="connsiteX3" fmla="*/ 1700419 w 1700419"/>
              <a:gd name="connsiteY3" fmla="*/ 1123024 h 1514971"/>
              <a:gd name="connsiteX4" fmla="*/ 136595 w 1700419"/>
              <a:gd name="connsiteY4" fmla="*/ 1514971 h 1514971"/>
              <a:gd name="connsiteX5" fmla="*/ 0 w 1700419"/>
              <a:gd name="connsiteY5" fmla="*/ 839642 h 1514971"/>
              <a:gd name="connsiteX0" fmla="*/ 0 w 1700419"/>
              <a:gd name="connsiteY0" fmla="*/ 839642 h 1514971"/>
              <a:gd name="connsiteX1" fmla="*/ 144987 w 1700419"/>
              <a:gd name="connsiteY1" fmla="*/ 0 h 1514971"/>
              <a:gd name="connsiteX2" fmla="*/ 1695980 w 1700419"/>
              <a:gd name="connsiteY2" fmla="*/ 510540 h 1514971"/>
              <a:gd name="connsiteX3" fmla="*/ 1700419 w 1700419"/>
              <a:gd name="connsiteY3" fmla="*/ 1123024 h 1514971"/>
              <a:gd name="connsiteX4" fmla="*/ 136595 w 1700419"/>
              <a:gd name="connsiteY4" fmla="*/ 1514971 h 1514971"/>
              <a:gd name="connsiteX5" fmla="*/ 0 w 1700419"/>
              <a:gd name="connsiteY5" fmla="*/ 839642 h 1514971"/>
              <a:gd name="connsiteX0" fmla="*/ 0 w 1700419"/>
              <a:gd name="connsiteY0" fmla="*/ 839642 h 1514971"/>
              <a:gd name="connsiteX1" fmla="*/ 144987 w 1700419"/>
              <a:gd name="connsiteY1" fmla="*/ 0 h 1514971"/>
              <a:gd name="connsiteX2" fmla="*/ 1695980 w 1700419"/>
              <a:gd name="connsiteY2" fmla="*/ 510540 h 1514971"/>
              <a:gd name="connsiteX3" fmla="*/ 1700419 w 1700419"/>
              <a:gd name="connsiteY3" fmla="*/ 1123024 h 1514971"/>
              <a:gd name="connsiteX4" fmla="*/ 136595 w 1700419"/>
              <a:gd name="connsiteY4" fmla="*/ 1514971 h 1514971"/>
              <a:gd name="connsiteX5" fmla="*/ 0 w 1700419"/>
              <a:gd name="connsiteY5" fmla="*/ 839642 h 1514971"/>
              <a:gd name="connsiteX0" fmla="*/ 0 w 1700419"/>
              <a:gd name="connsiteY0" fmla="*/ 839642 h 1514971"/>
              <a:gd name="connsiteX1" fmla="*/ 144987 w 1700419"/>
              <a:gd name="connsiteY1" fmla="*/ 0 h 1514971"/>
              <a:gd name="connsiteX2" fmla="*/ 1695980 w 1700419"/>
              <a:gd name="connsiteY2" fmla="*/ 510540 h 1514971"/>
              <a:gd name="connsiteX3" fmla="*/ 1700419 w 1700419"/>
              <a:gd name="connsiteY3" fmla="*/ 1123024 h 1514971"/>
              <a:gd name="connsiteX4" fmla="*/ 136595 w 1700419"/>
              <a:gd name="connsiteY4" fmla="*/ 1514971 h 1514971"/>
              <a:gd name="connsiteX5" fmla="*/ 0 w 1700419"/>
              <a:gd name="connsiteY5" fmla="*/ 839642 h 1514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0419" h="1514971">
                <a:moveTo>
                  <a:pt x="0" y="839642"/>
                </a:moveTo>
                <a:lnTo>
                  <a:pt x="144987" y="0"/>
                </a:lnTo>
                <a:cubicBezTo>
                  <a:pt x="952082" y="769441"/>
                  <a:pt x="1313423" y="495695"/>
                  <a:pt x="1695980" y="510540"/>
                </a:cubicBezTo>
                <a:cubicBezTo>
                  <a:pt x="1697460" y="737561"/>
                  <a:pt x="1698939" y="896003"/>
                  <a:pt x="1700419" y="1123024"/>
                </a:cubicBezTo>
                <a:cubicBezTo>
                  <a:pt x="1310009" y="1130644"/>
                  <a:pt x="938255" y="885623"/>
                  <a:pt x="136595" y="1514971"/>
                </a:cubicBezTo>
                <a:lnTo>
                  <a:pt x="0" y="839642"/>
                </a:lnTo>
                <a:close/>
              </a:path>
            </a:pathLst>
          </a:custGeom>
          <a:gradFill>
            <a:gsLst>
              <a:gs pos="417">
                <a:schemeClr val="accent6">
                  <a:lumMod val="50000"/>
                </a:schemeClr>
              </a:gs>
              <a:gs pos="50000">
                <a:schemeClr val="accent6">
                  <a:alpha val="25000"/>
                </a:schemeClr>
              </a:gs>
              <a:gs pos="100000">
                <a:schemeClr val="accent6">
                  <a:lumMod val="50000"/>
                  <a:alpha val="0"/>
                </a:schemeClr>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4" tIns="45719" rIns="91434" bIns="45719" rtlCol="0" anchor="ctr"/>
          <a:lstStyle/>
          <a:p>
            <a:pPr algn="ctr"/>
            <a:endParaRPr lang="en-US" dirty="0" smtClean="0"/>
          </a:p>
        </p:txBody>
      </p:sp>
      <p:sp>
        <p:nvSpPr>
          <p:cNvPr id="81" name="TextBox 80"/>
          <p:cNvSpPr txBox="1"/>
          <p:nvPr/>
        </p:nvSpPr>
        <p:spPr>
          <a:xfrm rot="2036336" flipH="1">
            <a:off x="4275189" y="2916301"/>
            <a:ext cx="1223567" cy="323163"/>
          </a:xfrm>
          <a:prstGeom prst="rect">
            <a:avLst/>
          </a:prstGeom>
          <a:noFill/>
        </p:spPr>
        <p:txBody>
          <a:bodyPr wrap="square" lIns="91434" tIns="45719" rIns="91434" bIns="45719" rtlCol="0">
            <a:spAutoFit/>
          </a:bodyPr>
          <a:lstStyle/>
          <a:p>
            <a:pPr algn="ctr"/>
            <a:r>
              <a:rPr lang="en-US" sz="1500" b="1" dirty="0">
                <a:solidFill>
                  <a:schemeClr val="bg1"/>
                </a:solidFill>
              </a:rPr>
              <a:t>OpenFlow</a:t>
            </a:r>
          </a:p>
        </p:txBody>
      </p:sp>
      <p:sp>
        <p:nvSpPr>
          <p:cNvPr id="82" name="TextBox 81"/>
          <p:cNvSpPr txBox="1"/>
          <p:nvPr/>
        </p:nvSpPr>
        <p:spPr>
          <a:xfrm>
            <a:off x="7885515" y="3541913"/>
            <a:ext cx="705004" cy="323163"/>
          </a:xfrm>
          <a:prstGeom prst="rect">
            <a:avLst/>
          </a:prstGeom>
          <a:noFill/>
        </p:spPr>
        <p:txBody>
          <a:bodyPr wrap="none" lIns="91434" tIns="45719" rIns="91434" bIns="45719" rtlCol="0">
            <a:spAutoFit/>
          </a:bodyPr>
          <a:lstStyle/>
          <a:p>
            <a:pPr algn="ctr"/>
            <a:r>
              <a:rPr lang="en-US" sz="1500" b="1" dirty="0">
                <a:solidFill>
                  <a:srgbClr val="000090"/>
                </a:solidFill>
              </a:rPr>
              <a:t>SPAN</a:t>
            </a:r>
          </a:p>
        </p:txBody>
      </p:sp>
      <p:sp>
        <p:nvSpPr>
          <p:cNvPr id="83" name="TextBox 82"/>
          <p:cNvSpPr txBox="1"/>
          <p:nvPr/>
        </p:nvSpPr>
        <p:spPr>
          <a:xfrm>
            <a:off x="5357714" y="2558118"/>
            <a:ext cx="1344889" cy="461665"/>
          </a:xfrm>
          <a:prstGeom prst="rect">
            <a:avLst/>
          </a:prstGeom>
          <a:noFill/>
        </p:spPr>
        <p:txBody>
          <a:bodyPr wrap="none" lIns="91434" tIns="45719" rIns="91434" bIns="45719" rtlCol="0">
            <a:spAutoFit/>
          </a:bodyPr>
          <a:lstStyle/>
          <a:p>
            <a:pPr algn="ctr"/>
            <a:r>
              <a:rPr lang="en-US" sz="1200" b="1" dirty="0">
                <a:solidFill>
                  <a:schemeClr val="accent1">
                    <a:lumMod val="50000"/>
                  </a:schemeClr>
                </a:solidFill>
              </a:rPr>
              <a:t>Central Tapping</a:t>
            </a:r>
          </a:p>
          <a:p>
            <a:pPr algn="ctr"/>
            <a:r>
              <a:rPr lang="en-US" sz="1200" b="1" dirty="0">
                <a:solidFill>
                  <a:schemeClr val="accent1">
                    <a:lumMod val="50000"/>
                  </a:schemeClr>
                </a:solidFill>
              </a:rPr>
              <a:t>Point</a:t>
            </a:r>
          </a:p>
        </p:txBody>
      </p:sp>
      <p:pic>
        <p:nvPicPr>
          <p:cNvPr id="84" name="Picture 83"/>
          <p:cNvPicPr>
            <a:picLocks noChangeAspect="1"/>
          </p:cNvPicPr>
          <p:nvPr/>
        </p:nvPicPr>
        <p:blipFill>
          <a:blip r:embed="rId7"/>
          <a:stretch>
            <a:fillRect/>
          </a:stretch>
        </p:blipFill>
        <p:spPr>
          <a:xfrm>
            <a:off x="3851180" y="1376336"/>
            <a:ext cx="736792" cy="483869"/>
          </a:xfrm>
          <a:prstGeom prst="rect">
            <a:avLst/>
          </a:prstGeom>
        </p:spPr>
      </p:pic>
      <p:sp>
        <p:nvSpPr>
          <p:cNvPr id="88" name="Round Same Side Corner Rectangle 87"/>
          <p:cNvSpPr/>
          <p:nvPr/>
        </p:nvSpPr>
        <p:spPr>
          <a:xfrm>
            <a:off x="4742557" y="1225778"/>
            <a:ext cx="2750981" cy="589095"/>
          </a:xfrm>
          <a:prstGeom prst="round2SameRect">
            <a:avLst>
              <a:gd name="adj1" fmla="val 14152"/>
              <a:gd name="adj2" fmla="val 0"/>
            </a:avLst>
          </a:prstGeom>
          <a:gradFill>
            <a:gsLst>
              <a:gs pos="0">
                <a:schemeClr val="tx1"/>
              </a:gs>
              <a:gs pos="100000">
                <a:schemeClr val="accent2"/>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a:endParaRPr lang="en-US" dirty="0" smtClean="0"/>
          </a:p>
        </p:txBody>
      </p:sp>
      <p:sp>
        <p:nvSpPr>
          <p:cNvPr id="90" name="Rectangle 89"/>
          <p:cNvSpPr/>
          <p:nvPr/>
        </p:nvSpPr>
        <p:spPr>
          <a:xfrm>
            <a:off x="4763143" y="1267795"/>
            <a:ext cx="2738231" cy="384719"/>
          </a:xfrm>
          <a:prstGeom prst="rect">
            <a:avLst/>
          </a:prstGeom>
        </p:spPr>
        <p:txBody>
          <a:bodyPr wrap="square" lIns="91434" tIns="45719" rIns="91434" bIns="45719">
            <a:spAutoFit/>
          </a:bodyPr>
          <a:lstStyle/>
          <a:p>
            <a:pPr lvl="0" algn="ctr"/>
            <a:r>
              <a:rPr lang="en-US" dirty="0">
                <a:solidFill>
                  <a:schemeClr val="bg1"/>
                </a:solidFill>
                <a:effectLst>
                  <a:outerShdw blurRad="50800" dist="38100" dir="2700000" algn="tl" rotWithShape="0">
                    <a:prstClr val="black">
                      <a:alpha val="40000"/>
                    </a:prstClr>
                  </a:outerShdw>
                </a:effectLst>
              </a:rPr>
              <a:t>Tap/SPAN Aggregation</a:t>
            </a:r>
          </a:p>
        </p:txBody>
      </p:sp>
      <p:pic>
        <p:nvPicPr>
          <p:cNvPr id="91" name="Picture 90"/>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877691" y="2367133"/>
            <a:ext cx="946000" cy="331825"/>
          </a:xfrm>
          <a:prstGeom prst="rect">
            <a:avLst/>
          </a:prstGeom>
          <a:effectLst>
            <a:outerShdw blurRad="76200" dist="50800" dir="2700000" algn="tl" rotWithShape="0">
              <a:srgbClr val="000000">
                <a:alpha val="40000"/>
              </a:srgbClr>
            </a:outerShdw>
          </a:effectLst>
        </p:spPr>
      </p:pic>
      <p:cxnSp>
        <p:nvCxnSpPr>
          <p:cNvPr id="4" name="Straight Connector 3"/>
          <p:cNvCxnSpPr>
            <a:stCxn id="2050" idx="1"/>
            <a:endCxn id="106" idx="0"/>
          </p:cNvCxnSpPr>
          <p:nvPr/>
        </p:nvCxnSpPr>
        <p:spPr>
          <a:xfrm flipH="1">
            <a:off x="5052941" y="3483680"/>
            <a:ext cx="668511" cy="381885"/>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a:stCxn id="2050" idx="3"/>
            <a:endCxn id="105" idx="0"/>
          </p:cNvCxnSpPr>
          <p:nvPr/>
        </p:nvCxnSpPr>
        <p:spPr>
          <a:xfrm>
            <a:off x="6342202" y="3483686"/>
            <a:ext cx="611052" cy="384449"/>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106" idx="3"/>
            <a:endCxn id="105" idx="1"/>
          </p:cNvCxnSpPr>
          <p:nvPr/>
        </p:nvCxnSpPr>
        <p:spPr>
          <a:xfrm>
            <a:off x="5363309" y="4316903"/>
            <a:ext cx="1279563" cy="2564"/>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342202" y="3404907"/>
            <a:ext cx="2207404" cy="19684"/>
          </a:xfrm>
          <a:prstGeom prst="line">
            <a:avLst/>
          </a:prstGeom>
          <a:ln>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a:endCxn id="15" idx="0"/>
          </p:cNvCxnSpPr>
          <p:nvPr/>
        </p:nvCxnSpPr>
        <p:spPr>
          <a:xfrm>
            <a:off x="6315529" y="3166589"/>
            <a:ext cx="2222829" cy="0"/>
          </a:xfrm>
          <a:prstGeom prst="line">
            <a:avLst/>
          </a:prstGeom>
          <a:ln>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08" name="Oval 107"/>
          <p:cNvSpPr/>
          <p:nvPr/>
        </p:nvSpPr>
        <p:spPr>
          <a:xfrm rot="16200000">
            <a:off x="8548047" y="3338138"/>
            <a:ext cx="183687" cy="169983"/>
          </a:xfrm>
          <a:prstGeom prst="ellipse">
            <a:avLst/>
          </a:prstGeom>
          <a:solidFill>
            <a:schemeClr val="tx2">
              <a:lumMod val="40000"/>
              <a:lumOff val="60000"/>
            </a:schemeClr>
          </a:solidFill>
          <a:ln>
            <a:solidFill>
              <a:schemeClr val="accent1">
                <a:lumMod val="40000"/>
                <a:lumOff val="60000"/>
              </a:schemeClr>
            </a:solidFill>
          </a:ln>
          <a:effectLst>
            <a:glow rad="139700">
              <a:srgbClr val="E1FAFF">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a:endParaRPr lang="en-US" dirty="0" smtClean="0"/>
          </a:p>
        </p:txBody>
      </p:sp>
      <p:cxnSp>
        <p:nvCxnSpPr>
          <p:cNvPr id="41" name="Straight Connector 40"/>
          <p:cNvCxnSpPr/>
          <p:nvPr/>
        </p:nvCxnSpPr>
        <p:spPr>
          <a:xfrm>
            <a:off x="6342197" y="3285100"/>
            <a:ext cx="2329496" cy="0"/>
          </a:xfrm>
          <a:prstGeom prst="line">
            <a:avLst/>
          </a:prstGeom>
          <a:ln w="3175" cmpd="sng">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a:off x="7263631" y="4467748"/>
            <a:ext cx="1419775" cy="0"/>
          </a:xfrm>
          <a:prstGeom prst="line">
            <a:avLst/>
          </a:prstGeom>
          <a:ln>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7229130" y="4223083"/>
            <a:ext cx="1443033" cy="0"/>
          </a:xfrm>
          <a:prstGeom prst="line">
            <a:avLst/>
          </a:prstGeom>
          <a:ln>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7229130" y="4341592"/>
            <a:ext cx="1509700" cy="0"/>
          </a:xfrm>
          <a:prstGeom prst="line">
            <a:avLst/>
          </a:prstGeom>
          <a:ln w="3175" cmpd="sng">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133" name="Oval 132"/>
          <p:cNvSpPr/>
          <p:nvPr/>
        </p:nvSpPr>
        <p:spPr>
          <a:xfrm rot="16200000">
            <a:off x="8616505" y="4139562"/>
            <a:ext cx="183687" cy="169983"/>
          </a:xfrm>
          <a:prstGeom prst="ellipse">
            <a:avLst/>
          </a:prstGeom>
          <a:solidFill>
            <a:schemeClr val="tx2">
              <a:lumMod val="40000"/>
              <a:lumOff val="60000"/>
            </a:schemeClr>
          </a:solidFill>
          <a:ln>
            <a:solidFill>
              <a:schemeClr val="accent1">
                <a:lumMod val="40000"/>
                <a:lumOff val="60000"/>
              </a:schemeClr>
            </a:solidFill>
          </a:ln>
          <a:effectLst>
            <a:glow rad="139700">
              <a:srgbClr val="E1FAFF">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a:endParaRPr lang="en-US" dirty="0" smtClean="0"/>
          </a:p>
        </p:txBody>
      </p:sp>
      <p:sp>
        <p:nvSpPr>
          <p:cNvPr id="136" name="Oval 135"/>
          <p:cNvSpPr/>
          <p:nvPr/>
        </p:nvSpPr>
        <p:spPr>
          <a:xfrm rot="16200000">
            <a:off x="8633038" y="4382762"/>
            <a:ext cx="183687" cy="169983"/>
          </a:xfrm>
          <a:prstGeom prst="ellipse">
            <a:avLst/>
          </a:prstGeom>
          <a:solidFill>
            <a:schemeClr val="tx2">
              <a:lumMod val="40000"/>
              <a:lumOff val="60000"/>
            </a:schemeClr>
          </a:solidFill>
          <a:ln>
            <a:solidFill>
              <a:schemeClr val="accent1">
                <a:lumMod val="40000"/>
                <a:lumOff val="60000"/>
              </a:schemeClr>
            </a:solidFill>
          </a:ln>
          <a:effectLst>
            <a:glow rad="139700">
              <a:srgbClr val="E1FAFF">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a:endParaRPr lang="en-US" dirty="0" smtClean="0"/>
          </a:p>
        </p:txBody>
      </p:sp>
      <p:cxnSp>
        <p:nvCxnSpPr>
          <p:cNvPr id="137" name="Straight Connector 136"/>
          <p:cNvCxnSpPr/>
          <p:nvPr/>
        </p:nvCxnSpPr>
        <p:spPr>
          <a:xfrm>
            <a:off x="7266831" y="4684281"/>
            <a:ext cx="1419775" cy="0"/>
          </a:xfrm>
          <a:prstGeom prst="line">
            <a:avLst/>
          </a:prstGeom>
          <a:ln>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38" name="Oval 137"/>
          <p:cNvSpPr/>
          <p:nvPr/>
        </p:nvSpPr>
        <p:spPr>
          <a:xfrm rot="16200000">
            <a:off x="8636238" y="4599294"/>
            <a:ext cx="183687" cy="169983"/>
          </a:xfrm>
          <a:prstGeom prst="ellipse">
            <a:avLst/>
          </a:prstGeom>
          <a:solidFill>
            <a:schemeClr val="tx2">
              <a:lumMod val="40000"/>
              <a:lumOff val="60000"/>
            </a:schemeClr>
          </a:solidFill>
          <a:ln>
            <a:solidFill>
              <a:schemeClr val="accent1">
                <a:lumMod val="40000"/>
                <a:lumOff val="60000"/>
              </a:schemeClr>
            </a:solidFill>
          </a:ln>
          <a:effectLst>
            <a:glow rad="139700">
              <a:srgbClr val="E1FAFF">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a:endParaRPr lang="en-US" dirty="0" smtClean="0"/>
          </a:p>
        </p:txBody>
      </p:sp>
      <p:cxnSp>
        <p:nvCxnSpPr>
          <p:cNvPr id="139" name="Straight Connector 138"/>
          <p:cNvCxnSpPr/>
          <p:nvPr/>
        </p:nvCxnSpPr>
        <p:spPr>
          <a:xfrm>
            <a:off x="7205663" y="4584792"/>
            <a:ext cx="1509700" cy="0"/>
          </a:xfrm>
          <a:prstGeom prst="line">
            <a:avLst/>
          </a:prstGeom>
          <a:ln w="3175" cmpd="sng">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140" name="Rectangle 139"/>
          <p:cNvSpPr/>
          <p:nvPr/>
        </p:nvSpPr>
        <p:spPr>
          <a:xfrm>
            <a:off x="-119994" y="5993766"/>
            <a:ext cx="12192001" cy="650303"/>
          </a:xfrm>
          <a:prstGeom prst="rect">
            <a:avLst/>
          </a:prstGeom>
          <a:noFill/>
          <a:ln w="9525">
            <a:noFill/>
            <a:miter lim="800000"/>
            <a:headEnd/>
            <a:tailEnd/>
          </a:ln>
        </p:spPr>
        <p:txBody>
          <a:bodyPr wrap="square" lIns="91430" tIns="45718" rIns="91430" bIns="45718" anchor="ctr">
            <a:spAutoFit/>
          </a:bodyPr>
          <a:lstStyle/>
          <a:p>
            <a:pPr algn="ctr" defTabSz="814300" eaLnBrk="0" hangingPunct="0">
              <a:lnSpc>
                <a:spcPct val="95000"/>
              </a:lnSpc>
              <a:spcBef>
                <a:spcPct val="50000"/>
              </a:spcBef>
              <a:buClr>
                <a:srgbClr val="FFFFFF"/>
              </a:buClr>
              <a:buSzPct val="100000"/>
              <a:defRPr/>
            </a:pPr>
            <a:r>
              <a:rPr lang="en-US" b="1" dirty="0" smtClean="0">
                <a:solidFill>
                  <a:schemeClr val="bg2"/>
                </a:solidFill>
                <a:effectLst>
                  <a:outerShdw blurRad="38100" dist="12700" dir="5400000" algn="t" rotWithShape="0">
                    <a:prstClr val="black">
                      <a:alpha val="30000"/>
                    </a:prstClr>
                  </a:outerShdw>
                </a:effectLst>
              </a:rPr>
              <a:t>Cisco Nexus Data Broker replaces the Purpose-Built Matrix Switch with Cisco Nexus Switches for scalable and cost-effective Tap/SPAN Aggregation </a:t>
            </a:r>
            <a:endParaRPr lang="en-US" b="1" dirty="0">
              <a:solidFill>
                <a:schemeClr val="bg2"/>
              </a:solidFill>
              <a:effectLst>
                <a:outerShdw blurRad="38100" dist="12700" dir="5400000" algn="t" rotWithShape="0">
                  <a:prstClr val="black">
                    <a:alpha val="30000"/>
                  </a:prstClr>
                </a:outerShdw>
              </a:effectLst>
            </a:endParaRPr>
          </a:p>
        </p:txBody>
      </p:sp>
      <p:sp>
        <p:nvSpPr>
          <p:cNvPr id="85" name="Rectangle 84"/>
          <p:cNvSpPr/>
          <p:nvPr/>
        </p:nvSpPr>
        <p:spPr>
          <a:xfrm>
            <a:off x="508069" y="381681"/>
            <a:ext cx="3218023" cy="523220"/>
          </a:xfrm>
          <a:prstGeom prst="rect">
            <a:avLst/>
          </a:prstGeom>
        </p:spPr>
        <p:txBody>
          <a:bodyPr wrap="none" lIns="91438" tIns="45719" rIns="91438" bIns="45719">
            <a:spAutoFit/>
          </a:bodyPr>
          <a:lstStyle/>
          <a:p>
            <a:r>
              <a:rPr lang="en-US" sz="2800" dirty="0">
                <a:solidFill>
                  <a:srgbClr val="0000FF"/>
                </a:solidFill>
              </a:rPr>
              <a:t>Nexus Data Broker</a:t>
            </a:r>
          </a:p>
        </p:txBody>
      </p:sp>
    </p:spTree>
    <p:extLst>
      <p:ext uri="{BB962C8B-B14F-4D97-AF65-F5344CB8AC3E}">
        <p14:creationId xmlns:p14="http://schemas.microsoft.com/office/powerpoint/2010/main" val="157571998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9821" y="2054210"/>
            <a:ext cx="5740713" cy="3020519"/>
          </a:xfrm>
        </p:spPr>
        <p:txBody>
          <a:bodyPr/>
          <a:lstStyle/>
          <a:p>
            <a:pPr>
              <a:lnSpc>
                <a:spcPts val="2640"/>
              </a:lnSpc>
              <a:spcBef>
                <a:spcPts val="0"/>
              </a:spcBef>
            </a:pPr>
            <a:r>
              <a:rPr lang="en-US" sz="2100" b="1" dirty="0">
                <a:solidFill>
                  <a:schemeClr val="bg1">
                    <a:lumMod val="50000"/>
                  </a:schemeClr>
                </a:solidFill>
              </a:rPr>
              <a:t>Key challenges customer solved with ACI</a:t>
            </a:r>
            <a:br>
              <a:rPr lang="en-US" sz="2100" b="1" dirty="0">
                <a:solidFill>
                  <a:schemeClr val="bg1">
                    <a:lumMod val="50000"/>
                  </a:schemeClr>
                </a:solidFill>
              </a:rPr>
            </a:br>
            <a:r>
              <a:rPr lang="en-US" sz="2100" b="1" dirty="0">
                <a:solidFill>
                  <a:schemeClr val="bg1">
                    <a:lumMod val="50000"/>
                  </a:schemeClr>
                </a:solidFill>
              </a:rPr>
              <a:t/>
            </a:r>
            <a:br>
              <a:rPr lang="en-US" sz="2100" b="1" dirty="0">
                <a:solidFill>
                  <a:schemeClr val="bg1">
                    <a:lumMod val="50000"/>
                  </a:schemeClr>
                </a:solidFill>
              </a:rPr>
            </a:br>
            <a:r>
              <a:rPr lang="en-US" sz="2100" b="1" dirty="0">
                <a:solidFill>
                  <a:schemeClr val="bg1">
                    <a:lumMod val="50000"/>
                  </a:schemeClr>
                </a:solidFill>
              </a:rPr>
              <a:t>	</a:t>
            </a:r>
            <a:r>
              <a:rPr lang="en-US" sz="2100" b="1" dirty="0">
                <a:solidFill>
                  <a:srgbClr val="39BBB9"/>
                </a:solidFill>
              </a:rPr>
              <a:t>Infrastructure scalability</a:t>
            </a:r>
            <a:br>
              <a:rPr lang="en-US" sz="2100" b="1" dirty="0">
                <a:solidFill>
                  <a:srgbClr val="39BBB9"/>
                </a:solidFill>
              </a:rPr>
            </a:br>
            <a:r>
              <a:rPr lang="en-US" sz="2100" b="1" dirty="0">
                <a:solidFill>
                  <a:srgbClr val="39BBB9"/>
                </a:solidFill>
              </a:rPr>
              <a:t>	Power Efficiency (Cooling huge cost)</a:t>
            </a:r>
            <a:br>
              <a:rPr lang="en-US" sz="2100" b="1" dirty="0">
                <a:solidFill>
                  <a:srgbClr val="39BBB9"/>
                </a:solidFill>
              </a:rPr>
            </a:br>
            <a:r>
              <a:rPr lang="en-US" sz="2100" b="1" dirty="0">
                <a:solidFill>
                  <a:srgbClr val="39BBB9"/>
                </a:solidFill>
              </a:rPr>
              <a:t>	Mobility</a:t>
            </a:r>
            <a:br>
              <a:rPr lang="en-US" sz="2100" b="1" dirty="0">
                <a:solidFill>
                  <a:srgbClr val="39BBB9"/>
                </a:solidFill>
              </a:rPr>
            </a:br>
            <a:r>
              <a:rPr lang="en-US" sz="2100" b="1" dirty="0">
                <a:solidFill>
                  <a:srgbClr val="39BBB9"/>
                </a:solidFill>
              </a:rPr>
              <a:t>	Multi-hypervisor support by design</a:t>
            </a:r>
            <a:br>
              <a:rPr lang="en-US" sz="2100" b="1" dirty="0">
                <a:solidFill>
                  <a:srgbClr val="39BBB9"/>
                </a:solidFill>
              </a:rPr>
            </a:br>
            <a:r>
              <a:rPr lang="en-US" sz="2100" b="1" dirty="0">
                <a:solidFill>
                  <a:srgbClr val="39BBB9"/>
                </a:solidFill>
              </a:rPr>
              <a:t>	Huge Capex saving</a:t>
            </a:r>
            <a:br>
              <a:rPr lang="en-US" sz="2100" b="1" dirty="0">
                <a:solidFill>
                  <a:srgbClr val="39BBB9"/>
                </a:solidFill>
              </a:rPr>
            </a:br>
            <a:r>
              <a:rPr lang="en-US" sz="2100" b="1" dirty="0">
                <a:solidFill>
                  <a:srgbClr val="39BBB9"/>
                </a:solidFill>
              </a:rPr>
              <a:t>	Operations Simplicity</a:t>
            </a:r>
          </a:p>
        </p:txBody>
      </p:sp>
      <p:sp>
        <p:nvSpPr>
          <p:cNvPr id="3" name="Text Placeholder 2"/>
          <p:cNvSpPr>
            <a:spLocks noGrp="1"/>
          </p:cNvSpPr>
          <p:nvPr>
            <p:ph type="body" sz="quarter" idx="11"/>
          </p:nvPr>
        </p:nvSpPr>
        <p:spPr>
          <a:xfrm>
            <a:off x="6313715" y="783775"/>
            <a:ext cx="5834743" cy="5340188"/>
          </a:xfrm>
        </p:spPr>
        <p:txBody>
          <a:bodyPr/>
          <a:lstStyle/>
          <a:p>
            <a:r>
              <a:rPr lang="en-US" sz="2000" dirty="0">
                <a:solidFill>
                  <a:schemeClr val="accent5"/>
                </a:solidFill>
              </a:rPr>
              <a:t>A leading Integrated Telecommunication Service Provider in Middle East region.</a:t>
            </a:r>
          </a:p>
          <a:p>
            <a:endParaRPr lang="en-US" sz="2000" dirty="0">
              <a:solidFill>
                <a:schemeClr val="accent5"/>
              </a:solidFill>
            </a:endParaRPr>
          </a:p>
          <a:p>
            <a:r>
              <a:rPr lang="en-US" sz="2000" dirty="0">
                <a:solidFill>
                  <a:schemeClr val="tx1">
                    <a:lumMod val="65000"/>
                    <a:lumOff val="35000"/>
                  </a:schemeClr>
                </a:solidFill>
              </a:rPr>
              <a:t>15+ data center consolidation to 2 new green field data centers designed to host new cloud services using Cisco Nexus 9000 switches and a multi-tenant ACI Fabric deployment. </a:t>
            </a:r>
          </a:p>
          <a:p>
            <a:r>
              <a:rPr lang="en-US" sz="2000" dirty="0">
                <a:solidFill>
                  <a:schemeClr val="tx1">
                    <a:lumMod val="65000"/>
                    <a:lumOff val="35000"/>
                  </a:schemeClr>
                </a:solidFill>
              </a:rPr>
              <a:t>Key services customer will deliver via ACI:</a:t>
            </a:r>
          </a:p>
          <a:p>
            <a:pPr marL="380981" indent="-380981">
              <a:spcBef>
                <a:spcPts val="267"/>
              </a:spcBef>
              <a:buClr>
                <a:schemeClr val="accent5"/>
              </a:buClr>
              <a:buFont typeface="Arial"/>
              <a:buChar char="•"/>
            </a:pPr>
            <a:r>
              <a:rPr lang="en-US" sz="2000" dirty="0">
                <a:solidFill>
                  <a:schemeClr val="tx1">
                    <a:lumMod val="65000"/>
                    <a:lumOff val="35000"/>
                  </a:schemeClr>
                </a:solidFill>
              </a:rPr>
              <a:t>Pay TV packages to commercial &amp; residential customers</a:t>
            </a:r>
          </a:p>
          <a:p>
            <a:pPr marL="380981" indent="-380981">
              <a:spcBef>
                <a:spcPts val="267"/>
              </a:spcBef>
              <a:buClr>
                <a:schemeClr val="accent5"/>
              </a:buClr>
              <a:buFont typeface="Arial"/>
              <a:buChar char="•"/>
            </a:pPr>
            <a:r>
              <a:rPr lang="en-US" sz="2000" dirty="0">
                <a:solidFill>
                  <a:schemeClr val="tx1">
                    <a:lumMod val="65000"/>
                    <a:lumOff val="35000"/>
                  </a:schemeClr>
                </a:solidFill>
              </a:rPr>
              <a:t>Corporate IT</a:t>
            </a:r>
          </a:p>
          <a:p>
            <a:pPr marL="380981" indent="-380981">
              <a:spcBef>
                <a:spcPts val="267"/>
              </a:spcBef>
              <a:buClr>
                <a:schemeClr val="accent5"/>
              </a:buClr>
              <a:buFont typeface="Arial"/>
              <a:buChar char="•"/>
            </a:pPr>
            <a:r>
              <a:rPr lang="en-US" sz="2000" dirty="0">
                <a:solidFill>
                  <a:schemeClr val="tx1">
                    <a:lumMod val="65000"/>
                    <a:lumOff val="35000"/>
                  </a:schemeClr>
                </a:solidFill>
              </a:rPr>
              <a:t>Hosted messaging &amp; collaboration solution</a:t>
            </a:r>
          </a:p>
          <a:p>
            <a:pPr marL="380981" indent="-380981">
              <a:spcBef>
                <a:spcPts val="267"/>
              </a:spcBef>
              <a:buClr>
                <a:schemeClr val="accent5"/>
              </a:buClr>
              <a:buFont typeface="Arial"/>
              <a:buChar char="•"/>
            </a:pPr>
            <a:r>
              <a:rPr lang="en-US" sz="2000" dirty="0">
                <a:solidFill>
                  <a:schemeClr val="tx1">
                    <a:lumMod val="65000"/>
                    <a:lumOff val="35000"/>
                  </a:schemeClr>
                </a:solidFill>
              </a:rPr>
              <a:t>Voice &amp; video services</a:t>
            </a:r>
          </a:p>
          <a:p>
            <a:pPr marL="380981" indent="-380981">
              <a:spcBef>
                <a:spcPts val="267"/>
              </a:spcBef>
              <a:buClr>
                <a:schemeClr val="accent5"/>
              </a:buClr>
              <a:buFont typeface="Arial"/>
              <a:buChar char="•"/>
            </a:pPr>
            <a:r>
              <a:rPr lang="en-US" sz="2000" dirty="0">
                <a:solidFill>
                  <a:schemeClr val="tx1">
                    <a:lumMod val="65000"/>
                    <a:lumOff val="35000"/>
                  </a:schemeClr>
                </a:solidFill>
              </a:rPr>
              <a:t>Telecom / mobile &amp; data services</a:t>
            </a:r>
          </a:p>
        </p:txBody>
      </p:sp>
      <p:sp>
        <p:nvSpPr>
          <p:cNvPr id="2" name="Rectangle 1"/>
          <p:cNvSpPr/>
          <p:nvPr/>
        </p:nvSpPr>
        <p:spPr>
          <a:xfrm>
            <a:off x="508067" y="381681"/>
            <a:ext cx="4415167" cy="523220"/>
          </a:xfrm>
          <a:prstGeom prst="rect">
            <a:avLst/>
          </a:prstGeom>
        </p:spPr>
        <p:txBody>
          <a:bodyPr wrap="none" lIns="91438" tIns="45719" rIns="91438" bIns="45719">
            <a:spAutoFit/>
          </a:bodyPr>
          <a:lstStyle/>
          <a:p>
            <a:r>
              <a:rPr lang="en-US" sz="2800" dirty="0">
                <a:solidFill>
                  <a:srgbClr val="0000FF"/>
                </a:solidFill>
              </a:rPr>
              <a:t>ACI – Customer Use Case</a:t>
            </a:r>
          </a:p>
        </p:txBody>
      </p:sp>
    </p:spTree>
    <p:extLst>
      <p:ext uri="{BB962C8B-B14F-4D97-AF65-F5344CB8AC3E}">
        <p14:creationId xmlns:p14="http://schemas.microsoft.com/office/powerpoint/2010/main" val="3081833611"/>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313715" y="231822"/>
            <a:ext cx="5834743" cy="5892143"/>
          </a:xfrm>
        </p:spPr>
        <p:txBody>
          <a:bodyPr/>
          <a:lstStyle/>
          <a:p>
            <a:r>
              <a:rPr lang="en-US" sz="1900" dirty="0">
                <a:solidFill>
                  <a:schemeClr val="accent5"/>
                </a:solidFill>
              </a:rPr>
              <a:t>Customer is a U.S.-based financial services company headquartered in New York, the major business of which is an online discount stock brokerage service for self-directed investors. </a:t>
            </a:r>
          </a:p>
          <a:p>
            <a:r>
              <a:rPr lang="en-US" sz="1900" dirty="0">
                <a:solidFill>
                  <a:schemeClr val="tx1">
                    <a:lumMod val="50000"/>
                    <a:lumOff val="50000"/>
                  </a:schemeClr>
                </a:solidFill>
              </a:rPr>
              <a:t>New Scalable IT DC Infrastructure with ACI Fabric shared across tenants; Leveraging multi-tenant ACI Fabric deployment; </a:t>
            </a:r>
          </a:p>
          <a:p>
            <a:r>
              <a:rPr lang="en-US" sz="1900" dirty="0">
                <a:solidFill>
                  <a:schemeClr val="tx1">
                    <a:lumMod val="50000"/>
                    <a:lumOff val="50000"/>
                  </a:schemeClr>
                </a:solidFill>
              </a:rPr>
              <a:t>Key services customer will deliver via ACI and Nexus 9000s:</a:t>
            </a:r>
          </a:p>
          <a:p>
            <a:pPr marL="380981" indent="-380981">
              <a:spcBef>
                <a:spcPts val="267"/>
              </a:spcBef>
              <a:buClr>
                <a:schemeClr val="accent5"/>
              </a:buClr>
              <a:buFont typeface="Arial"/>
              <a:buChar char="•"/>
            </a:pPr>
            <a:r>
              <a:rPr lang="en-US" sz="1900" dirty="0">
                <a:solidFill>
                  <a:schemeClr val="tx1">
                    <a:lumMod val="50000"/>
                    <a:lumOff val="50000"/>
                  </a:schemeClr>
                </a:solidFill>
              </a:rPr>
              <a:t>High Performance in Market Data Environment </a:t>
            </a:r>
          </a:p>
          <a:p>
            <a:pPr marL="380981" indent="-380981">
              <a:spcBef>
                <a:spcPts val="267"/>
              </a:spcBef>
              <a:buClr>
                <a:schemeClr val="accent5"/>
              </a:buClr>
              <a:buFont typeface="Arial"/>
              <a:buChar char="•"/>
            </a:pPr>
            <a:r>
              <a:rPr lang="en-US" sz="1900" dirty="0">
                <a:solidFill>
                  <a:schemeClr val="tx1">
                    <a:lumMod val="50000"/>
                    <a:lumOff val="50000"/>
                  </a:schemeClr>
                </a:solidFill>
              </a:rPr>
              <a:t>Ease of deployment of trading applications </a:t>
            </a:r>
          </a:p>
          <a:p>
            <a:pPr marL="380981" indent="-380981">
              <a:spcBef>
                <a:spcPts val="267"/>
              </a:spcBef>
              <a:buClr>
                <a:schemeClr val="accent5"/>
              </a:buClr>
              <a:buFont typeface="Arial"/>
              <a:buChar char="•"/>
            </a:pPr>
            <a:r>
              <a:rPr lang="en-US" sz="1900" dirty="0">
                <a:solidFill>
                  <a:schemeClr val="tx1">
                    <a:lumMod val="50000"/>
                    <a:lumOff val="50000"/>
                  </a:schemeClr>
                </a:solidFill>
              </a:rPr>
              <a:t>Advanced Secure Multi-Tenancy </a:t>
            </a:r>
          </a:p>
        </p:txBody>
      </p:sp>
      <p:sp>
        <p:nvSpPr>
          <p:cNvPr id="8" name="Title 3"/>
          <p:cNvSpPr txBox="1">
            <a:spLocks/>
          </p:cNvSpPr>
          <p:nvPr/>
        </p:nvSpPr>
        <p:spPr>
          <a:xfrm>
            <a:off x="403068" y="2090293"/>
            <a:ext cx="5632833" cy="4354712"/>
          </a:xfrm>
          <a:prstGeom prst="rect">
            <a:avLst/>
          </a:prstGeom>
        </p:spPr>
        <p:txBody>
          <a:bodyPr lIns="121914" tIns="60957" rIns="121914" bIns="60957"/>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76197" indent="0">
              <a:lnSpc>
                <a:spcPts val="2640"/>
              </a:lnSpc>
              <a:spcBef>
                <a:spcPts val="0"/>
              </a:spcBef>
              <a:buNone/>
            </a:pPr>
            <a:r>
              <a:rPr lang="en-US" sz="2100" b="1" dirty="0">
                <a:solidFill>
                  <a:schemeClr val="bg1">
                    <a:lumMod val="50000"/>
                  </a:schemeClr>
                </a:solidFill>
                <a:latin typeface="+mj-lt"/>
                <a:ea typeface="+mj-ea"/>
                <a:cs typeface="+mj-cs"/>
              </a:rPr>
              <a:t>Key challenges customer solved with ACI and Nexus 9000s: </a:t>
            </a:r>
          </a:p>
          <a:p>
            <a:pPr lvl="1">
              <a:lnSpc>
                <a:spcPts val="2640"/>
              </a:lnSpc>
              <a:spcBef>
                <a:spcPts val="0"/>
              </a:spcBef>
              <a:buClr>
                <a:schemeClr val="accent6"/>
              </a:buClr>
            </a:pPr>
            <a:r>
              <a:rPr lang="en-US" b="1" dirty="0" smtClean="0">
                <a:solidFill>
                  <a:schemeClr val="accent5">
                    <a:lumMod val="60000"/>
                    <a:lumOff val="40000"/>
                  </a:schemeClr>
                </a:solidFill>
                <a:latin typeface="+mj-lt"/>
                <a:ea typeface="+mj-ea"/>
                <a:cs typeface="+mj-cs"/>
              </a:rPr>
              <a:t>High Performance ACI Fabric</a:t>
            </a:r>
          </a:p>
          <a:p>
            <a:pPr lvl="1">
              <a:lnSpc>
                <a:spcPts val="2640"/>
              </a:lnSpc>
              <a:spcBef>
                <a:spcPts val="0"/>
              </a:spcBef>
              <a:buClr>
                <a:schemeClr val="accent6"/>
              </a:buClr>
            </a:pPr>
            <a:r>
              <a:rPr lang="en-US" b="1" dirty="0" smtClean="0">
                <a:solidFill>
                  <a:schemeClr val="accent5">
                    <a:lumMod val="60000"/>
                    <a:lumOff val="40000"/>
                  </a:schemeClr>
                </a:solidFill>
                <a:latin typeface="+mj-lt"/>
                <a:ea typeface="+mj-ea"/>
                <a:cs typeface="+mj-cs"/>
              </a:rPr>
              <a:t>Simplified Operational Model </a:t>
            </a:r>
            <a:endParaRPr lang="en-US" b="1" dirty="0">
              <a:solidFill>
                <a:schemeClr val="accent5">
                  <a:lumMod val="60000"/>
                  <a:lumOff val="40000"/>
                </a:schemeClr>
              </a:solidFill>
              <a:latin typeface="+mj-lt"/>
              <a:ea typeface="+mj-ea"/>
              <a:cs typeface="+mj-cs"/>
            </a:endParaRPr>
          </a:p>
          <a:p>
            <a:pPr lvl="1">
              <a:lnSpc>
                <a:spcPts val="2640"/>
              </a:lnSpc>
              <a:spcBef>
                <a:spcPts val="0"/>
              </a:spcBef>
              <a:buClr>
                <a:schemeClr val="accent6"/>
              </a:buClr>
            </a:pPr>
            <a:r>
              <a:rPr lang="en-US" b="1" dirty="0">
                <a:solidFill>
                  <a:schemeClr val="accent5">
                    <a:lumMod val="60000"/>
                    <a:lumOff val="40000"/>
                  </a:schemeClr>
                </a:solidFill>
                <a:latin typeface="+mj-lt"/>
                <a:ea typeface="+mj-ea"/>
                <a:cs typeface="+mj-cs"/>
              </a:rPr>
              <a:t>Automation of L4-7 Services </a:t>
            </a:r>
          </a:p>
          <a:p>
            <a:pPr lvl="1">
              <a:lnSpc>
                <a:spcPts val="2640"/>
              </a:lnSpc>
              <a:spcBef>
                <a:spcPts val="0"/>
              </a:spcBef>
              <a:buClr>
                <a:schemeClr val="accent6"/>
              </a:buClr>
            </a:pPr>
            <a:r>
              <a:rPr lang="en-US" b="1" dirty="0" smtClean="0">
                <a:solidFill>
                  <a:schemeClr val="accent5">
                    <a:lumMod val="60000"/>
                    <a:lumOff val="40000"/>
                  </a:schemeClr>
                </a:solidFill>
                <a:latin typeface="+mj-lt"/>
                <a:ea typeface="+mj-ea"/>
                <a:cs typeface="+mj-cs"/>
              </a:rPr>
              <a:t>Lower TCO: </a:t>
            </a:r>
            <a:r>
              <a:rPr lang="en-US" b="1" dirty="0" err="1" smtClean="0">
                <a:solidFill>
                  <a:schemeClr val="accent5">
                    <a:lumMod val="60000"/>
                    <a:lumOff val="40000"/>
                  </a:schemeClr>
                </a:solidFill>
                <a:latin typeface="+mj-lt"/>
                <a:ea typeface="+mj-ea"/>
                <a:cs typeface="+mj-cs"/>
              </a:rPr>
              <a:t>CapEx</a:t>
            </a:r>
            <a:r>
              <a:rPr lang="en-US" b="1" dirty="0" smtClean="0">
                <a:solidFill>
                  <a:schemeClr val="accent5">
                    <a:lumMod val="60000"/>
                    <a:lumOff val="40000"/>
                  </a:schemeClr>
                </a:solidFill>
                <a:latin typeface="+mj-lt"/>
                <a:ea typeface="+mj-ea"/>
                <a:cs typeface="+mj-cs"/>
              </a:rPr>
              <a:t> Savings, Power Efficiency </a:t>
            </a:r>
            <a:endParaRPr lang="en-US" b="1" dirty="0">
              <a:solidFill>
                <a:schemeClr val="accent5">
                  <a:lumMod val="60000"/>
                  <a:lumOff val="40000"/>
                </a:schemeClr>
              </a:solidFill>
              <a:latin typeface="+mj-lt"/>
              <a:ea typeface="+mj-ea"/>
              <a:cs typeface="+mj-cs"/>
            </a:endParaRPr>
          </a:p>
          <a:p>
            <a:pPr lvl="1">
              <a:lnSpc>
                <a:spcPts val="2640"/>
              </a:lnSpc>
              <a:spcBef>
                <a:spcPts val="0"/>
              </a:spcBef>
              <a:buClr>
                <a:schemeClr val="accent6"/>
              </a:buClr>
            </a:pPr>
            <a:r>
              <a:rPr lang="en-US" b="1" dirty="0" smtClean="0">
                <a:solidFill>
                  <a:schemeClr val="accent5">
                    <a:lumMod val="60000"/>
                    <a:lumOff val="40000"/>
                  </a:schemeClr>
                </a:solidFill>
                <a:latin typeface="+mj-lt"/>
                <a:ea typeface="+mj-ea"/>
                <a:cs typeface="+mj-cs"/>
              </a:rPr>
              <a:t>40G RDMA over Ethernet in Market Data Environment </a:t>
            </a:r>
          </a:p>
        </p:txBody>
      </p:sp>
      <p:sp>
        <p:nvSpPr>
          <p:cNvPr id="5" name="Rectangle 4"/>
          <p:cNvSpPr/>
          <p:nvPr/>
        </p:nvSpPr>
        <p:spPr>
          <a:xfrm>
            <a:off x="508067" y="381681"/>
            <a:ext cx="4415167" cy="523220"/>
          </a:xfrm>
          <a:prstGeom prst="rect">
            <a:avLst/>
          </a:prstGeom>
        </p:spPr>
        <p:txBody>
          <a:bodyPr wrap="none" lIns="91438" tIns="45719" rIns="91438" bIns="45719">
            <a:spAutoFit/>
          </a:bodyPr>
          <a:lstStyle/>
          <a:p>
            <a:r>
              <a:rPr lang="en-US" sz="2800" dirty="0">
                <a:solidFill>
                  <a:srgbClr val="0000FF"/>
                </a:solidFill>
              </a:rPr>
              <a:t>ACI – Customer Use Case</a:t>
            </a:r>
          </a:p>
        </p:txBody>
      </p:sp>
    </p:spTree>
    <p:extLst>
      <p:ext uri="{BB962C8B-B14F-4D97-AF65-F5344CB8AC3E}">
        <p14:creationId xmlns:p14="http://schemas.microsoft.com/office/powerpoint/2010/main" val="3765730121"/>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9821" y="2054210"/>
            <a:ext cx="5740713" cy="3020519"/>
          </a:xfrm>
        </p:spPr>
        <p:txBody>
          <a:bodyPr/>
          <a:lstStyle/>
          <a:p>
            <a:pPr>
              <a:lnSpc>
                <a:spcPts val="2640"/>
              </a:lnSpc>
              <a:spcBef>
                <a:spcPts val="0"/>
              </a:spcBef>
            </a:pPr>
            <a:r>
              <a:rPr lang="en-US" sz="2100" b="1" dirty="0">
                <a:solidFill>
                  <a:schemeClr val="bg1">
                    <a:lumMod val="50000"/>
                  </a:schemeClr>
                </a:solidFill>
              </a:rPr>
              <a:t>Key challenges customer solved with Nexus 9000s</a:t>
            </a:r>
            <a:br>
              <a:rPr lang="en-US" sz="2100" b="1" dirty="0">
                <a:solidFill>
                  <a:schemeClr val="bg1">
                    <a:lumMod val="50000"/>
                  </a:schemeClr>
                </a:solidFill>
              </a:rPr>
            </a:br>
            <a:r>
              <a:rPr lang="en-US" sz="2100" b="1" dirty="0">
                <a:solidFill>
                  <a:schemeClr val="bg1">
                    <a:lumMod val="50000"/>
                  </a:schemeClr>
                </a:solidFill>
              </a:rPr>
              <a:t>	</a:t>
            </a:r>
            <a:r>
              <a:rPr lang="en-US" sz="2100" b="1" dirty="0">
                <a:solidFill>
                  <a:srgbClr val="39BBB9"/>
                </a:solidFill>
              </a:rPr>
              <a:t>Scalable Data Center 10G / 40G/ 	100G infrastructure</a:t>
            </a:r>
            <a:br>
              <a:rPr lang="en-US" sz="2100" b="1" dirty="0">
                <a:solidFill>
                  <a:srgbClr val="39BBB9"/>
                </a:solidFill>
              </a:rPr>
            </a:br>
            <a:r>
              <a:rPr lang="en-US" sz="2100" b="1" dirty="0">
                <a:solidFill>
                  <a:srgbClr val="39BBB9"/>
                </a:solidFill>
              </a:rPr>
              <a:t>	Future Proofing for SDN </a:t>
            </a:r>
            <a:br>
              <a:rPr lang="en-US" sz="2100" b="1" dirty="0">
                <a:solidFill>
                  <a:srgbClr val="39BBB9"/>
                </a:solidFill>
              </a:rPr>
            </a:br>
            <a:r>
              <a:rPr lang="en-US" sz="2100" b="1" dirty="0">
                <a:solidFill>
                  <a:srgbClr val="39BBB9"/>
                </a:solidFill>
              </a:rPr>
              <a:t>	Sustain changing network needs for 	the next 7-10 years</a:t>
            </a:r>
            <a:br>
              <a:rPr lang="en-US" sz="2100" b="1" dirty="0">
                <a:solidFill>
                  <a:srgbClr val="39BBB9"/>
                </a:solidFill>
              </a:rPr>
            </a:br>
            <a:r>
              <a:rPr lang="en-US" sz="2100" b="1" dirty="0">
                <a:solidFill>
                  <a:srgbClr val="39BBB9"/>
                </a:solidFill>
              </a:rPr>
              <a:t>	Leveraging 10G Fiber infrastructure 	for 40G core</a:t>
            </a:r>
            <a:br>
              <a:rPr lang="en-US" sz="2100" b="1" dirty="0">
                <a:solidFill>
                  <a:srgbClr val="39BBB9"/>
                </a:solidFill>
              </a:rPr>
            </a:br>
            <a:r>
              <a:rPr lang="en-US" sz="2100" b="1" dirty="0">
                <a:solidFill>
                  <a:srgbClr val="39BBB9"/>
                </a:solidFill>
              </a:rPr>
              <a:t>	Power Efficiency (Cooling huge cost)</a:t>
            </a:r>
          </a:p>
        </p:txBody>
      </p:sp>
      <p:sp>
        <p:nvSpPr>
          <p:cNvPr id="3" name="Text Placeholder 2"/>
          <p:cNvSpPr>
            <a:spLocks noGrp="1"/>
          </p:cNvSpPr>
          <p:nvPr>
            <p:ph type="body" sz="quarter" idx="11"/>
          </p:nvPr>
        </p:nvSpPr>
        <p:spPr>
          <a:xfrm>
            <a:off x="6313715" y="783775"/>
            <a:ext cx="5834743" cy="5340188"/>
          </a:xfrm>
        </p:spPr>
        <p:txBody>
          <a:bodyPr/>
          <a:lstStyle/>
          <a:p>
            <a:r>
              <a:rPr lang="en-US" sz="2000" dirty="0">
                <a:solidFill>
                  <a:schemeClr val="accent5"/>
                </a:solidFill>
              </a:rPr>
              <a:t>Customer is organized in 20 higher education schools and colleges with more than 40,000 students and faculty. </a:t>
            </a:r>
          </a:p>
          <a:p>
            <a:r>
              <a:rPr lang="en-US" sz="2000" dirty="0">
                <a:solidFill>
                  <a:schemeClr val="tx1"/>
                </a:solidFill>
              </a:rPr>
              <a:t>3+ data center consolidation to 2 new green field data centers designed to host new applications and  cloud services using Cisco Nexus 9000 switch deployment. </a:t>
            </a:r>
          </a:p>
          <a:p>
            <a:r>
              <a:rPr lang="en-US" sz="2000" dirty="0">
                <a:solidFill>
                  <a:schemeClr val="tx1"/>
                </a:solidFill>
              </a:rPr>
              <a:t>Key services customer will deliver with Nexus 9000s:</a:t>
            </a:r>
          </a:p>
          <a:p>
            <a:pPr marL="380981" indent="-380981">
              <a:spcBef>
                <a:spcPts val="267"/>
              </a:spcBef>
              <a:buClr>
                <a:schemeClr val="accent5"/>
              </a:buClr>
              <a:buFont typeface="Arial"/>
              <a:buChar char="•"/>
            </a:pPr>
            <a:r>
              <a:rPr lang="en-US" sz="2000" dirty="0">
                <a:solidFill>
                  <a:schemeClr val="tx1"/>
                </a:solidFill>
              </a:rPr>
              <a:t>Pay TV packages to commercial &amp; residential customers</a:t>
            </a:r>
          </a:p>
          <a:p>
            <a:pPr marL="380981" indent="-380981">
              <a:spcBef>
                <a:spcPts val="267"/>
              </a:spcBef>
              <a:buClr>
                <a:schemeClr val="accent5"/>
              </a:buClr>
              <a:buFont typeface="Arial"/>
              <a:buChar char="•"/>
            </a:pPr>
            <a:r>
              <a:rPr lang="en-US" sz="2000" dirty="0">
                <a:solidFill>
                  <a:schemeClr val="tx1"/>
                </a:solidFill>
              </a:rPr>
              <a:t>Corporate IT</a:t>
            </a:r>
          </a:p>
          <a:p>
            <a:pPr marL="380981" indent="-380981">
              <a:spcBef>
                <a:spcPts val="267"/>
              </a:spcBef>
              <a:buClr>
                <a:schemeClr val="accent5"/>
              </a:buClr>
              <a:buFont typeface="Arial"/>
              <a:buChar char="•"/>
            </a:pPr>
            <a:r>
              <a:rPr lang="en-US" sz="2000" dirty="0">
                <a:solidFill>
                  <a:schemeClr val="tx1"/>
                </a:solidFill>
              </a:rPr>
              <a:t>Hosted messaging &amp; collaboration solution</a:t>
            </a:r>
          </a:p>
          <a:p>
            <a:pPr marL="380981" indent="-380981">
              <a:spcBef>
                <a:spcPts val="267"/>
              </a:spcBef>
              <a:buClr>
                <a:schemeClr val="accent5"/>
              </a:buClr>
              <a:buFont typeface="Arial"/>
              <a:buChar char="•"/>
            </a:pPr>
            <a:r>
              <a:rPr lang="en-US" sz="2000" dirty="0">
                <a:solidFill>
                  <a:schemeClr val="tx1"/>
                </a:solidFill>
              </a:rPr>
              <a:t>Voice &amp; video services</a:t>
            </a:r>
          </a:p>
          <a:p>
            <a:pPr marL="380981" indent="-380981">
              <a:spcBef>
                <a:spcPts val="267"/>
              </a:spcBef>
              <a:buClr>
                <a:schemeClr val="accent5"/>
              </a:buClr>
              <a:buFont typeface="Arial"/>
              <a:buChar char="•"/>
            </a:pPr>
            <a:r>
              <a:rPr lang="en-US" sz="2000" dirty="0">
                <a:solidFill>
                  <a:schemeClr val="tx1"/>
                </a:solidFill>
              </a:rPr>
              <a:t>Telecom / mobile &amp; data services</a:t>
            </a:r>
          </a:p>
        </p:txBody>
      </p:sp>
      <p:sp>
        <p:nvSpPr>
          <p:cNvPr id="5" name="Rectangle 4"/>
          <p:cNvSpPr/>
          <p:nvPr/>
        </p:nvSpPr>
        <p:spPr>
          <a:xfrm>
            <a:off x="508067" y="381681"/>
            <a:ext cx="4415167" cy="523220"/>
          </a:xfrm>
          <a:prstGeom prst="rect">
            <a:avLst/>
          </a:prstGeom>
        </p:spPr>
        <p:txBody>
          <a:bodyPr wrap="none" lIns="91438" tIns="45719" rIns="91438" bIns="45719">
            <a:spAutoFit/>
          </a:bodyPr>
          <a:lstStyle/>
          <a:p>
            <a:r>
              <a:rPr lang="en-US" sz="2800" dirty="0">
                <a:solidFill>
                  <a:srgbClr val="0000FF"/>
                </a:solidFill>
              </a:rPr>
              <a:t>ACI – Customer Use Case</a:t>
            </a:r>
          </a:p>
        </p:txBody>
      </p:sp>
    </p:spTree>
    <p:extLst>
      <p:ext uri="{BB962C8B-B14F-4D97-AF65-F5344CB8AC3E}">
        <p14:creationId xmlns:p14="http://schemas.microsoft.com/office/powerpoint/2010/main" val="1899432525"/>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3"/>
          <p:cNvSpPr>
            <a:spLocks noGrp="1"/>
          </p:cNvSpPr>
          <p:nvPr>
            <p:ph type="title"/>
          </p:nvPr>
        </p:nvSpPr>
        <p:spPr>
          <a:xfrm>
            <a:off x="609600" y="228600"/>
            <a:ext cx="10972800" cy="838200"/>
          </a:xfrm>
        </p:spPr>
        <p:txBody>
          <a:bodyPr/>
          <a:lstStyle/>
          <a:p>
            <a:r>
              <a:rPr lang="en-US" sz="2800" b="0" cap="none" dirty="0">
                <a:solidFill>
                  <a:srgbClr val="0000FF"/>
                </a:solidFill>
                <a:latin typeface="+mj-lt"/>
              </a:rPr>
              <a:t>Policy </a:t>
            </a:r>
            <a:r>
              <a:rPr lang="en-US" sz="2800" b="0" cap="none" dirty="0" smtClean="0">
                <a:solidFill>
                  <a:srgbClr val="0000FF"/>
                </a:solidFill>
                <a:latin typeface="+mj-lt"/>
              </a:rPr>
              <a:t>Based Model – A Better Approach</a:t>
            </a:r>
            <a:endParaRPr lang="en-US" sz="2800" b="0" cap="none" dirty="0">
              <a:solidFill>
                <a:srgbClr val="0000FF"/>
              </a:solidFill>
              <a:latin typeface="+mj-lt"/>
            </a:endParaRPr>
          </a:p>
        </p:txBody>
      </p:sp>
      <p:sp>
        <p:nvSpPr>
          <p:cNvPr id="28" name="Rounded Rectangle 27"/>
          <p:cNvSpPr/>
          <p:nvPr/>
        </p:nvSpPr>
        <p:spPr>
          <a:xfrm>
            <a:off x="6129916" y="4090368"/>
            <a:ext cx="4809016" cy="1066800"/>
          </a:xfrm>
          <a:prstGeom prst="roundRect">
            <a:avLst/>
          </a:prstGeom>
          <a:solidFill>
            <a:schemeClr val="accent1"/>
          </a:solidFill>
          <a:ln w="44450">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r>
              <a:rPr lang="en-US" b="1" dirty="0">
                <a:solidFill>
                  <a:srgbClr val="FFFFFF"/>
                </a:solidFill>
                <a:effectLst>
                  <a:outerShdw blurRad="38100" dist="38100" dir="2700000" algn="tl">
                    <a:srgbClr val="000000">
                      <a:alpha val="43137"/>
                    </a:srgbClr>
                  </a:outerShdw>
                </a:effectLst>
              </a:rPr>
              <a:t>Network</a:t>
            </a:r>
          </a:p>
        </p:txBody>
      </p:sp>
      <p:grpSp>
        <p:nvGrpSpPr>
          <p:cNvPr id="29" name="Group 28"/>
          <p:cNvGrpSpPr/>
          <p:nvPr/>
        </p:nvGrpSpPr>
        <p:grpSpPr>
          <a:xfrm>
            <a:off x="6129871" y="1575768"/>
            <a:ext cx="4842932" cy="1066800"/>
            <a:chOff x="4597401" y="1575768"/>
            <a:chExt cx="3632199" cy="1066800"/>
          </a:xfrm>
        </p:grpSpPr>
        <p:sp>
          <p:nvSpPr>
            <p:cNvPr id="30" name="Rounded Rectangle 29"/>
            <p:cNvSpPr/>
            <p:nvPr/>
          </p:nvSpPr>
          <p:spPr>
            <a:xfrm>
              <a:off x="5842000" y="1575768"/>
              <a:ext cx="1117599" cy="1066800"/>
            </a:xfrm>
            <a:prstGeom prst="roundRect">
              <a:avLst/>
            </a:prstGeom>
            <a:solidFill>
              <a:schemeClr val="accent3"/>
            </a:solidFill>
            <a:ln w="44450">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FF"/>
                  </a:solidFill>
                  <a:effectLst>
                    <a:outerShdw blurRad="38100" dist="38100" dir="2700000" algn="tl">
                      <a:srgbClr val="000000">
                        <a:alpha val="43137"/>
                      </a:srgbClr>
                    </a:outerShdw>
                  </a:effectLst>
                </a:rPr>
                <a:t>App 2</a:t>
              </a:r>
            </a:p>
          </p:txBody>
        </p:sp>
        <p:sp>
          <p:nvSpPr>
            <p:cNvPr id="31" name="Rounded Rectangle 30"/>
            <p:cNvSpPr/>
            <p:nvPr/>
          </p:nvSpPr>
          <p:spPr>
            <a:xfrm>
              <a:off x="4597401" y="1575768"/>
              <a:ext cx="1117599" cy="1066800"/>
            </a:xfrm>
            <a:prstGeom prst="roundRect">
              <a:avLst/>
            </a:prstGeom>
            <a:solidFill>
              <a:schemeClr val="accent6"/>
            </a:solidFill>
            <a:ln w="44450">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FF"/>
                  </a:solidFill>
                  <a:effectLst>
                    <a:outerShdw blurRad="38100" dist="38100" dir="2700000" algn="tl">
                      <a:srgbClr val="000000">
                        <a:alpha val="43137"/>
                      </a:srgbClr>
                    </a:outerShdw>
                  </a:effectLst>
                </a:rPr>
                <a:t>App 1</a:t>
              </a:r>
            </a:p>
          </p:txBody>
        </p:sp>
        <p:sp>
          <p:nvSpPr>
            <p:cNvPr id="32" name="Rounded Rectangle 31"/>
            <p:cNvSpPr/>
            <p:nvPr/>
          </p:nvSpPr>
          <p:spPr>
            <a:xfrm>
              <a:off x="7112001" y="1575768"/>
              <a:ext cx="1117599" cy="1066800"/>
            </a:xfrm>
            <a:prstGeom prst="roundRect">
              <a:avLst/>
            </a:prstGeom>
            <a:solidFill>
              <a:schemeClr val="accent4"/>
            </a:solidFill>
            <a:ln w="44450">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FF"/>
                  </a:solidFill>
                  <a:effectLst>
                    <a:outerShdw blurRad="38100" dist="38100" dir="2700000" algn="tl">
                      <a:srgbClr val="000000">
                        <a:alpha val="43137"/>
                      </a:srgbClr>
                    </a:outerShdw>
                  </a:effectLst>
                </a:rPr>
                <a:t>App 3</a:t>
              </a:r>
            </a:p>
          </p:txBody>
        </p:sp>
      </p:grpSp>
      <p:grpSp>
        <p:nvGrpSpPr>
          <p:cNvPr id="33" name="Group 32"/>
          <p:cNvGrpSpPr/>
          <p:nvPr/>
        </p:nvGrpSpPr>
        <p:grpSpPr>
          <a:xfrm>
            <a:off x="6601515" y="5410203"/>
            <a:ext cx="825392" cy="601036"/>
            <a:chOff x="990600" y="2763805"/>
            <a:chExt cx="479595" cy="465644"/>
          </a:xfrm>
        </p:grpSpPr>
        <p:sp>
          <p:nvSpPr>
            <p:cNvPr id="34" name="Oval 263"/>
            <p:cNvSpPr>
              <a:spLocks/>
            </p:cNvSpPr>
            <p:nvPr/>
          </p:nvSpPr>
          <p:spPr bwMode="auto">
            <a:xfrm>
              <a:off x="990600" y="2763805"/>
              <a:ext cx="479595" cy="465644"/>
            </a:xfrm>
            <a:prstGeom prst="ellipse">
              <a:avLst/>
            </a:prstGeom>
            <a:solidFill>
              <a:schemeClr val="tx2"/>
            </a:solidFill>
            <a:ln w="12700" cap="flat" cmpd="sng" algn="ctr">
              <a:solidFill>
                <a:sysClr val="window" lastClr="FFFFFF"/>
              </a:solidFill>
              <a:prstDash val="solid"/>
            </a:ln>
            <a:effectLst>
              <a:outerShdw blurRad="63500" sx="102000" sy="102000" algn="ctr" rotWithShape="0">
                <a:prstClr val="black">
                  <a:alpha val="40000"/>
                </a:prstClr>
              </a:outerShdw>
            </a:effectLst>
            <a:scene3d>
              <a:camera prst="orthographicFront"/>
              <a:lightRig rig="threePt" dir="t"/>
            </a:scene3d>
            <a:sp3d>
              <a:bevelT h="38100"/>
              <a:bevelB h="38100"/>
            </a:sp3d>
          </p:spPr>
          <p:txBody>
            <a:bodyPr rtlCol="0" anchor="ctr"/>
            <a:lstStyle/>
            <a:p>
              <a:pPr algn="ctr" eaLnBrk="0" hangingPunct="0">
                <a:lnSpc>
                  <a:spcPct val="90000"/>
                </a:lnSpc>
                <a:defRPr/>
              </a:pPr>
              <a:endParaRPr lang="en-US" kern="0" dirty="0">
                <a:solidFill>
                  <a:srgbClr val="FFFFFF"/>
                </a:solidFill>
              </a:endParaRPr>
            </a:p>
          </p:txBody>
        </p:sp>
        <p:sp>
          <p:nvSpPr>
            <p:cNvPr id="35" name="Right Arrow 34"/>
            <p:cNvSpPr/>
            <p:nvPr/>
          </p:nvSpPr>
          <p:spPr>
            <a:xfrm>
              <a:off x="1114565" y="2859841"/>
              <a:ext cx="295135" cy="111959"/>
            </a:xfrm>
            <a:prstGeom prst="rightArrow">
              <a:avLst/>
            </a:prstGeom>
            <a:solidFill>
              <a:schemeClr val="bg1"/>
            </a:solidFill>
            <a:ln w="15875">
              <a:noFill/>
            </a:ln>
            <a:effectLst>
              <a:outerShdw blurRad="76200" dist="50800" dir="5400000" algn="ctr" rotWithShape="0">
                <a:srgbClr val="000000">
                  <a:alpha val="27000"/>
                </a:srgbClr>
              </a:outerShdw>
            </a:effectLst>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31"/>
              <a:endParaRPr lang="en-US" dirty="0">
                <a:solidFill>
                  <a:srgbClr val="FFFFFF"/>
                </a:solidFill>
              </a:endParaRPr>
            </a:p>
          </p:txBody>
        </p:sp>
        <p:sp>
          <p:nvSpPr>
            <p:cNvPr id="36" name="Right Arrow 35"/>
            <p:cNvSpPr/>
            <p:nvPr/>
          </p:nvSpPr>
          <p:spPr>
            <a:xfrm rot="10800000">
              <a:off x="1052442" y="3013559"/>
              <a:ext cx="295135" cy="111959"/>
            </a:xfrm>
            <a:prstGeom prst="rightArrow">
              <a:avLst/>
            </a:prstGeom>
            <a:solidFill>
              <a:schemeClr val="bg1"/>
            </a:solidFill>
            <a:ln w="15875">
              <a:noFill/>
            </a:ln>
            <a:effectLst>
              <a:outerShdw blurRad="76200" dist="50800" dir="5400000" algn="ctr" rotWithShape="0">
                <a:srgbClr val="000000">
                  <a:alpha val="27000"/>
                </a:srgbClr>
              </a:outerShdw>
            </a:effectLst>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31"/>
              <a:endParaRPr lang="en-US" dirty="0">
                <a:solidFill>
                  <a:srgbClr val="FFFFFF"/>
                </a:solidFill>
              </a:endParaRPr>
            </a:p>
          </p:txBody>
        </p:sp>
      </p:grpSp>
      <p:grpSp>
        <p:nvGrpSpPr>
          <p:cNvPr id="37" name="Group 36"/>
          <p:cNvGrpSpPr/>
          <p:nvPr/>
        </p:nvGrpSpPr>
        <p:grpSpPr>
          <a:xfrm>
            <a:off x="9616829" y="5410203"/>
            <a:ext cx="825392" cy="601036"/>
            <a:chOff x="990600" y="2763805"/>
            <a:chExt cx="479595" cy="465644"/>
          </a:xfrm>
        </p:grpSpPr>
        <p:sp>
          <p:nvSpPr>
            <p:cNvPr id="38" name="Oval 263"/>
            <p:cNvSpPr>
              <a:spLocks/>
            </p:cNvSpPr>
            <p:nvPr/>
          </p:nvSpPr>
          <p:spPr bwMode="auto">
            <a:xfrm>
              <a:off x="990600" y="2763805"/>
              <a:ext cx="479595" cy="465644"/>
            </a:xfrm>
            <a:prstGeom prst="ellipse">
              <a:avLst/>
            </a:prstGeom>
            <a:solidFill>
              <a:schemeClr val="tx2"/>
            </a:solidFill>
            <a:ln w="12700" cap="flat" cmpd="sng" algn="ctr">
              <a:solidFill>
                <a:sysClr val="window" lastClr="FFFFFF"/>
              </a:solidFill>
              <a:prstDash val="solid"/>
            </a:ln>
            <a:effectLst>
              <a:outerShdw blurRad="63500" sx="102000" sy="102000" algn="ctr" rotWithShape="0">
                <a:prstClr val="black">
                  <a:alpha val="40000"/>
                </a:prstClr>
              </a:outerShdw>
            </a:effectLst>
            <a:scene3d>
              <a:camera prst="orthographicFront"/>
              <a:lightRig rig="threePt" dir="t"/>
            </a:scene3d>
            <a:sp3d>
              <a:bevelT h="38100"/>
              <a:bevelB h="38100"/>
            </a:sp3d>
          </p:spPr>
          <p:txBody>
            <a:bodyPr rtlCol="0" anchor="ctr"/>
            <a:lstStyle/>
            <a:p>
              <a:pPr algn="ctr" eaLnBrk="0" hangingPunct="0">
                <a:lnSpc>
                  <a:spcPct val="90000"/>
                </a:lnSpc>
                <a:defRPr/>
              </a:pPr>
              <a:endParaRPr lang="en-US" kern="0" dirty="0">
                <a:solidFill>
                  <a:srgbClr val="FFFFFF"/>
                </a:solidFill>
              </a:endParaRPr>
            </a:p>
          </p:txBody>
        </p:sp>
        <p:sp>
          <p:nvSpPr>
            <p:cNvPr id="39" name="Right Arrow 38"/>
            <p:cNvSpPr/>
            <p:nvPr/>
          </p:nvSpPr>
          <p:spPr>
            <a:xfrm>
              <a:off x="1114565" y="2859841"/>
              <a:ext cx="295135" cy="111959"/>
            </a:xfrm>
            <a:prstGeom prst="rightArrow">
              <a:avLst/>
            </a:prstGeom>
            <a:solidFill>
              <a:schemeClr val="bg1"/>
            </a:solidFill>
            <a:ln w="15875">
              <a:noFill/>
            </a:ln>
            <a:effectLst>
              <a:outerShdw blurRad="76200" dist="50800" dir="5400000" algn="ctr" rotWithShape="0">
                <a:srgbClr val="000000">
                  <a:alpha val="27000"/>
                </a:srgbClr>
              </a:outerShdw>
            </a:effectLst>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31"/>
              <a:endParaRPr lang="en-US" dirty="0">
                <a:solidFill>
                  <a:srgbClr val="FFFFFF"/>
                </a:solidFill>
              </a:endParaRPr>
            </a:p>
          </p:txBody>
        </p:sp>
        <p:sp>
          <p:nvSpPr>
            <p:cNvPr id="40" name="Right Arrow 39"/>
            <p:cNvSpPr/>
            <p:nvPr/>
          </p:nvSpPr>
          <p:spPr>
            <a:xfrm rot="10800000">
              <a:off x="1052442" y="3013559"/>
              <a:ext cx="295135" cy="111959"/>
            </a:xfrm>
            <a:prstGeom prst="rightArrow">
              <a:avLst/>
            </a:prstGeom>
            <a:solidFill>
              <a:schemeClr val="bg1"/>
            </a:solidFill>
            <a:ln w="15875">
              <a:noFill/>
            </a:ln>
            <a:effectLst>
              <a:outerShdw blurRad="76200" dist="50800" dir="5400000" algn="ctr" rotWithShape="0">
                <a:srgbClr val="000000">
                  <a:alpha val="27000"/>
                </a:srgbClr>
              </a:outerShdw>
            </a:effectLst>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31"/>
              <a:endParaRPr lang="en-US" dirty="0">
                <a:solidFill>
                  <a:srgbClr val="FFFFFF"/>
                </a:solidFill>
              </a:endParaRPr>
            </a:p>
          </p:txBody>
        </p:sp>
      </p:grpSp>
      <p:grpSp>
        <p:nvGrpSpPr>
          <p:cNvPr id="41" name="Group 40"/>
          <p:cNvGrpSpPr/>
          <p:nvPr/>
        </p:nvGrpSpPr>
        <p:grpSpPr>
          <a:xfrm>
            <a:off x="7623175" y="5427144"/>
            <a:ext cx="787055" cy="573121"/>
            <a:chOff x="6084802" y="4575136"/>
            <a:chExt cx="479595" cy="465644"/>
          </a:xfrm>
        </p:grpSpPr>
        <p:sp>
          <p:nvSpPr>
            <p:cNvPr id="42" name="Oval 263"/>
            <p:cNvSpPr>
              <a:spLocks/>
            </p:cNvSpPr>
            <p:nvPr/>
          </p:nvSpPr>
          <p:spPr bwMode="auto">
            <a:xfrm>
              <a:off x="6084802" y="4575136"/>
              <a:ext cx="479595" cy="465644"/>
            </a:xfrm>
            <a:prstGeom prst="ellipse">
              <a:avLst/>
            </a:prstGeom>
            <a:solidFill>
              <a:schemeClr val="accent2"/>
            </a:solidFill>
            <a:ln w="12700" cap="flat" cmpd="sng" algn="ctr">
              <a:solidFill>
                <a:sysClr val="window" lastClr="FFFFFF"/>
              </a:solidFill>
              <a:prstDash val="solid"/>
            </a:ln>
            <a:effectLst>
              <a:outerShdw blurRad="63500" sx="102000" sy="102000" algn="ctr" rotWithShape="0">
                <a:prstClr val="black">
                  <a:alpha val="40000"/>
                </a:prstClr>
              </a:outerShdw>
            </a:effectLst>
            <a:scene3d>
              <a:camera prst="orthographicFront"/>
              <a:lightRig rig="threePt" dir="t"/>
            </a:scene3d>
            <a:sp3d>
              <a:bevelT h="38100"/>
              <a:bevelB h="38100"/>
            </a:sp3d>
          </p:spPr>
          <p:txBody>
            <a:bodyPr rtlCol="0" anchor="ctr"/>
            <a:lstStyle/>
            <a:p>
              <a:pPr algn="ctr" eaLnBrk="0" hangingPunct="0">
                <a:lnSpc>
                  <a:spcPct val="90000"/>
                </a:lnSpc>
                <a:defRPr/>
              </a:pPr>
              <a:endParaRPr lang="en-US" kern="0" dirty="0">
                <a:solidFill>
                  <a:srgbClr val="FFFFFF"/>
                </a:solidFill>
              </a:endParaRPr>
            </a:p>
          </p:txBody>
        </p:sp>
        <p:grpSp>
          <p:nvGrpSpPr>
            <p:cNvPr id="43" name="Group 157"/>
            <p:cNvGrpSpPr>
              <a:grpSpLocks noChangeAspect="1"/>
            </p:cNvGrpSpPr>
            <p:nvPr/>
          </p:nvGrpSpPr>
          <p:grpSpPr bwMode="auto">
            <a:xfrm>
              <a:off x="6144171" y="4691248"/>
              <a:ext cx="359977" cy="216032"/>
              <a:chOff x="13636625" y="1373188"/>
              <a:chExt cx="1330325" cy="825500"/>
            </a:xfrm>
            <a:solidFill>
              <a:sysClr val="window" lastClr="FFFFFF"/>
            </a:solidFill>
          </p:grpSpPr>
          <p:sp>
            <p:nvSpPr>
              <p:cNvPr id="44" name="Rectangle 17"/>
              <p:cNvSpPr>
                <a:spLocks noChangeArrowheads="1"/>
              </p:cNvSpPr>
              <p:nvPr/>
            </p:nvSpPr>
            <p:spPr bwMode="auto">
              <a:xfrm>
                <a:off x="13636625" y="1373188"/>
                <a:ext cx="406400"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45" name="Rectangle 18"/>
              <p:cNvSpPr>
                <a:spLocks noChangeArrowheads="1"/>
              </p:cNvSpPr>
              <p:nvPr/>
            </p:nvSpPr>
            <p:spPr bwMode="auto">
              <a:xfrm>
                <a:off x="14100175" y="1373188"/>
                <a:ext cx="406400"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46" name="Rectangle 19"/>
              <p:cNvSpPr>
                <a:spLocks noChangeArrowheads="1"/>
              </p:cNvSpPr>
              <p:nvPr/>
            </p:nvSpPr>
            <p:spPr bwMode="auto">
              <a:xfrm>
                <a:off x="14560550" y="1373188"/>
                <a:ext cx="406400"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47" name="Rectangle 20"/>
              <p:cNvSpPr>
                <a:spLocks noChangeArrowheads="1"/>
              </p:cNvSpPr>
              <p:nvPr/>
            </p:nvSpPr>
            <p:spPr bwMode="auto">
              <a:xfrm>
                <a:off x="13868400" y="1519238"/>
                <a:ext cx="406400"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48" name="Rectangle 21"/>
              <p:cNvSpPr>
                <a:spLocks noChangeArrowheads="1"/>
              </p:cNvSpPr>
              <p:nvPr/>
            </p:nvSpPr>
            <p:spPr bwMode="auto">
              <a:xfrm>
                <a:off x="14328775" y="1519238"/>
                <a:ext cx="406400"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49" name="Rectangle 22"/>
              <p:cNvSpPr>
                <a:spLocks noChangeArrowheads="1"/>
              </p:cNvSpPr>
              <p:nvPr/>
            </p:nvSpPr>
            <p:spPr bwMode="auto">
              <a:xfrm>
                <a:off x="13636625" y="1519238"/>
                <a:ext cx="174625"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50" name="Rectangle 23"/>
              <p:cNvSpPr>
                <a:spLocks noChangeArrowheads="1"/>
              </p:cNvSpPr>
              <p:nvPr/>
            </p:nvSpPr>
            <p:spPr bwMode="auto">
              <a:xfrm>
                <a:off x="14792325" y="1519238"/>
                <a:ext cx="174625"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51" name="Rectangle 24"/>
              <p:cNvSpPr>
                <a:spLocks noChangeArrowheads="1"/>
              </p:cNvSpPr>
              <p:nvPr/>
            </p:nvSpPr>
            <p:spPr bwMode="auto">
              <a:xfrm>
                <a:off x="13636625" y="1665288"/>
                <a:ext cx="406400"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52" name="Rectangle 25"/>
              <p:cNvSpPr>
                <a:spLocks noChangeArrowheads="1"/>
              </p:cNvSpPr>
              <p:nvPr/>
            </p:nvSpPr>
            <p:spPr bwMode="auto">
              <a:xfrm>
                <a:off x="14100175" y="1665288"/>
                <a:ext cx="406400"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53" name="Rectangle 26"/>
              <p:cNvSpPr>
                <a:spLocks noChangeArrowheads="1"/>
              </p:cNvSpPr>
              <p:nvPr/>
            </p:nvSpPr>
            <p:spPr bwMode="auto">
              <a:xfrm>
                <a:off x="14560550" y="1665288"/>
                <a:ext cx="406400"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54" name="Rectangle 27"/>
              <p:cNvSpPr>
                <a:spLocks noChangeArrowheads="1"/>
              </p:cNvSpPr>
              <p:nvPr/>
            </p:nvSpPr>
            <p:spPr bwMode="auto">
              <a:xfrm>
                <a:off x="13868400" y="1814513"/>
                <a:ext cx="406400"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55" name="Rectangle 28"/>
              <p:cNvSpPr>
                <a:spLocks noChangeArrowheads="1"/>
              </p:cNvSpPr>
              <p:nvPr/>
            </p:nvSpPr>
            <p:spPr bwMode="auto">
              <a:xfrm>
                <a:off x="14328775" y="1814513"/>
                <a:ext cx="406400"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56" name="Rectangle 29"/>
              <p:cNvSpPr>
                <a:spLocks noChangeArrowheads="1"/>
              </p:cNvSpPr>
              <p:nvPr/>
            </p:nvSpPr>
            <p:spPr bwMode="auto">
              <a:xfrm>
                <a:off x="13636625" y="1814513"/>
                <a:ext cx="174625"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57" name="Rectangle 30"/>
              <p:cNvSpPr>
                <a:spLocks noChangeArrowheads="1"/>
              </p:cNvSpPr>
              <p:nvPr/>
            </p:nvSpPr>
            <p:spPr bwMode="auto">
              <a:xfrm>
                <a:off x="14792325" y="1814513"/>
                <a:ext cx="174625"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58" name="Rectangle 31"/>
              <p:cNvSpPr>
                <a:spLocks noChangeArrowheads="1"/>
              </p:cNvSpPr>
              <p:nvPr/>
            </p:nvSpPr>
            <p:spPr bwMode="auto">
              <a:xfrm>
                <a:off x="13636625" y="1960563"/>
                <a:ext cx="406400"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59" name="Rectangle 32"/>
              <p:cNvSpPr>
                <a:spLocks noChangeArrowheads="1"/>
              </p:cNvSpPr>
              <p:nvPr/>
            </p:nvSpPr>
            <p:spPr bwMode="auto">
              <a:xfrm>
                <a:off x="14100175" y="1960563"/>
                <a:ext cx="406400"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60" name="Rectangle 33"/>
              <p:cNvSpPr>
                <a:spLocks noChangeArrowheads="1"/>
              </p:cNvSpPr>
              <p:nvPr/>
            </p:nvSpPr>
            <p:spPr bwMode="auto">
              <a:xfrm>
                <a:off x="14560550" y="1960563"/>
                <a:ext cx="406400"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61" name="Rectangle 34"/>
              <p:cNvSpPr>
                <a:spLocks noChangeArrowheads="1"/>
              </p:cNvSpPr>
              <p:nvPr/>
            </p:nvSpPr>
            <p:spPr bwMode="auto">
              <a:xfrm>
                <a:off x="13868400" y="2106613"/>
                <a:ext cx="406400"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62" name="Rectangle 35"/>
              <p:cNvSpPr>
                <a:spLocks noChangeArrowheads="1"/>
              </p:cNvSpPr>
              <p:nvPr/>
            </p:nvSpPr>
            <p:spPr bwMode="auto">
              <a:xfrm>
                <a:off x="14328775" y="2106613"/>
                <a:ext cx="406400"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63" name="Rectangle 36"/>
              <p:cNvSpPr>
                <a:spLocks noChangeArrowheads="1"/>
              </p:cNvSpPr>
              <p:nvPr/>
            </p:nvSpPr>
            <p:spPr bwMode="auto">
              <a:xfrm>
                <a:off x="13636625" y="2106613"/>
                <a:ext cx="174625"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64" name="Rectangle 37"/>
              <p:cNvSpPr>
                <a:spLocks noChangeArrowheads="1"/>
              </p:cNvSpPr>
              <p:nvPr/>
            </p:nvSpPr>
            <p:spPr bwMode="auto">
              <a:xfrm>
                <a:off x="14792325" y="2106613"/>
                <a:ext cx="174625"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grpSp>
      </p:grpSp>
      <p:grpSp>
        <p:nvGrpSpPr>
          <p:cNvPr id="65" name="Group 64"/>
          <p:cNvGrpSpPr/>
          <p:nvPr/>
        </p:nvGrpSpPr>
        <p:grpSpPr>
          <a:xfrm>
            <a:off x="8661754" y="5427144"/>
            <a:ext cx="787055" cy="573121"/>
            <a:chOff x="8303345" y="3638412"/>
            <a:chExt cx="479595" cy="465644"/>
          </a:xfrm>
        </p:grpSpPr>
        <p:sp>
          <p:nvSpPr>
            <p:cNvPr id="66" name="Oval 263"/>
            <p:cNvSpPr>
              <a:spLocks/>
            </p:cNvSpPr>
            <p:nvPr/>
          </p:nvSpPr>
          <p:spPr bwMode="auto">
            <a:xfrm>
              <a:off x="8303345" y="3638412"/>
              <a:ext cx="479595" cy="465644"/>
            </a:xfrm>
            <a:prstGeom prst="ellipse">
              <a:avLst/>
            </a:prstGeom>
            <a:solidFill>
              <a:schemeClr val="accent5"/>
            </a:solidFill>
            <a:ln w="12700" cap="flat" cmpd="sng" algn="ctr">
              <a:solidFill>
                <a:sysClr val="window" lastClr="FFFFFF"/>
              </a:solidFill>
              <a:prstDash val="solid"/>
            </a:ln>
            <a:effectLst>
              <a:outerShdw blurRad="63500" sx="102000" sy="102000" algn="ctr" rotWithShape="0">
                <a:prstClr val="black">
                  <a:alpha val="40000"/>
                </a:prstClr>
              </a:outerShdw>
            </a:effectLst>
            <a:scene3d>
              <a:camera prst="orthographicFront"/>
              <a:lightRig rig="threePt" dir="t"/>
            </a:scene3d>
            <a:sp3d>
              <a:bevelT h="38100"/>
              <a:bevelB h="38100"/>
            </a:sp3d>
          </p:spPr>
          <p:txBody>
            <a:bodyPr rtlCol="0" anchor="ctr"/>
            <a:lstStyle/>
            <a:p>
              <a:pPr algn="ctr" eaLnBrk="0" hangingPunct="0">
                <a:lnSpc>
                  <a:spcPct val="90000"/>
                </a:lnSpc>
                <a:defRPr/>
              </a:pPr>
              <a:endParaRPr lang="en-US" kern="0" dirty="0">
                <a:solidFill>
                  <a:srgbClr val="FFFFFF"/>
                </a:solidFill>
              </a:endParaRPr>
            </a:p>
          </p:txBody>
        </p:sp>
        <p:sp>
          <p:nvSpPr>
            <p:cNvPr id="67" name="Left-Right-Up Arrow 66"/>
            <p:cNvSpPr/>
            <p:nvPr/>
          </p:nvSpPr>
          <p:spPr>
            <a:xfrm>
              <a:off x="8363692" y="3677773"/>
              <a:ext cx="381000" cy="346937"/>
            </a:xfrm>
            <a:prstGeom prst="leftRightUpArrow">
              <a:avLst/>
            </a:prstGeom>
            <a:solidFill>
              <a:schemeClr val="bg1"/>
            </a:solidFill>
            <a:ln w="15875">
              <a:noFill/>
            </a:ln>
            <a:effectLst>
              <a:outerShdw blurRad="76200" dist="50800" dir="5400000" algn="ctr" rotWithShape="0">
                <a:srgbClr val="000000">
                  <a:alpha val="27000"/>
                </a:srgbClr>
              </a:outerShdw>
            </a:effectLst>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grpSp>
      <p:sp>
        <p:nvSpPr>
          <p:cNvPr id="68" name="TextBox 67"/>
          <p:cNvSpPr txBox="1"/>
          <p:nvPr/>
        </p:nvSpPr>
        <p:spPr>
          <a:xfrm>
            <a:off x="406400" y="2690337"/>
            <a:ext cx="5048232" cy="1261883"/>
          </a:xfrm>
          <a:prstGeom prst="rect">
            <a:avLst/>
          </a:prstGeom>
          <a:noFill/>
        </p:spPr>
        <p:txBody>
          <a:bodyPr wrap="square" lIns="91428" tIns="45718" rIns="91428" bIns="45718" rtlCol="0">
            <a:spAutoFit/>
          </a:bodyPr>
          <a:lstStyle/>
          <a:p>
            <a:pPr algn="ctr"/>
            <a:r>
              <a:rPr lang="en-US" dirty="0">
                <a:solidFill>
                  <a:srgbClr val="2C2C2C"/>
                </a:solidFill>
              </a:rPr>
              <a:t>The policy driven fabric model first abstracts network constructs, removing complexity, then drives infrastructure based on application needs.</a:t>
            </a:r>
          </a:p>
        </p:txBody>
      </p:sp>
      <p:grpSp>
        <p:nvGrpSpPr>
          <p:cNvPr id="69" name="Group 68"/>
          <p:cNvGrpSpPr/>
          <p:nvPr/>
        </p:nvGrpSpPr>
        <p:grpSpPr>
          <a:xfrm>
            <a:off x="6129871" y="2878676"/>
            <a:ext cx="4842932" cy="3131601"/>
            <a:chOff x="4597401" y="2878666"/>
            <a:chExt cx="3632199" cy="3131601"/>
          </a:xfrm>
        </p:grpSpPr>
        <p:sp>
          <p:nvSpPr>
            <p:cNvPr id="70" name="Rounded Rectangle 69"/>
            <p:cNvSpPr/>
            <p:nvPr/>
          </p:nvSpPr>
          <p:spPr>
            <a:xfrm>
              <a:off x="4597437" y="4089399"/>
              <a:ext cx="3606762" cy="1066800"/>
            </a:xfrm>
            <a:prstGeom prst="roundRect">
              <a:avLst/>
            </a:prstGeom>
            <a:solidFill>
              <a:schemeClr val="accent1"/>
            </a:solidFill>
            <a:ln w="44450">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FF"/>
                  </a:solidFill>
                  <a:effectLst>
                    <a:outerShdw blurRad="38100" dist="38100" dir="2700000" algn="tl">
                      <a:srgbClr val="000000">
                        <a:alpha val="43137"/>
                      </a:srgbClr>
                    </a:outerShdw>
                  </a:effectLst>
                </a:rPr>
                <a:t>Network</a:t>
              </a:r>
            </a:p>
          </p:txBody>
        </p:sp>
        <p:grpSp>
          <p:nvGrpSpPr>
            <p:cNvPr id="71" name="Group 70"/>
            <p:cNvGrpSpPr/>
            <p:nvPr/>
          </p:nvGrpSpPr>
          <p:grpSpPr>
            <a:xfrm>
              <a:off x="4597401" y="2878666"/>
              <a:ext cx="3632199" cy="1066800"/>
              <a:chOff x="4597401" y="2879635"/>
              <a:chExt cx="3632199" cy="1066800"/>
            </a:xfrm>
          </p:grpSpPr>
          <p:sp>
            <p:nvSpPr>
              <p:cNvPr id="131" name="Rounded Rectangle 130"/>
              <p:cNvSpPr/>
              <p:nvPr/>
            </p:nvSpPr>
            <p:spPr>
              <a:xfrm>
                <a:off x="5842000" y="2879635"/>
                <a:ext cx="1117599" cy="1066800"/>
              </a:xfrm>
              <a:prstGeom prst="roundRect">
                <a:avLst/>
              </a:prstGeom>
              <a:solidFill>
                <a:schemeClr val="accent3"/>
              </a:solidFill>
              <a:ln w="44450">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FF"/>
                    </a:solidFill>
                    <a:effectLst>
                      <a:outerShdw blurRad="38100" dist="38100" dir="2700000" algn="tl">
                        <a:srgbClr val="000000">
                          <a:alpha val="43137"/>
                        </a:srgbClr>
                      </a:outerShdw>
                    </a:effectLst>
                  </a:rPr>
                  <a:t>App 2</a:t>
                </a:r>
              </a:p>
            </p:txBody>
          </p:sp>
          <p:sp>
            <p:nvSpPr>
              <p:cNvPr id="132" name="Rounded Rectangle 131"/>
              <p:cNvSpPr/>
              <p:nvPr/>
            </p:nvSpPr>
            <p:spPr>
              <a:xfrm>
                <a:off x="4597401" y="2879635"/>
                <a:ext cx="1117599" cy="1066800"/>
              </a:xfrm>
              <a:prstGeom prst="roundRect">
                <a:avLst/>
              </a:prstGeom>
              <a:solidFill>
                <a:schemeClr val="accent6"/>
              </a:solidFill>
              <a:ln w="44450">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FF"/>
                    </a:solidFill>
                    <a:effectLst>
                      <a:outerShdw blurRad="38100" dist="38100" dir="2700000" algn="tl">
                        <a:srgbClr val="000000">
                          <a:alpha val="43137"/>
                        </a:srgbClr>
                      </a:outerShdw>
                    </a:effectLst>
                  </a:rPr>
                  <a:t>App 1</a:t>
                </a:r>
              </a:p>
            </p:txBody>
          </p:sp>
          <p:sp>
            <p:nvSpPr>
              <p:cNvPr id="133" name="Rounded Rectangle 132"/>
              <p:cNvSpPr/>
              <p:nvPr/>
            </p:nvSpPr>
            <p:spPr>
              <a:xfrm>
                <a:off x="7112001" y="2879635"/>
                <a:ext cx="1117599" cy="1066800"/>
              </a:xfrm>
              <a:prstGeom prst="roundRect">
                <a:avLst/>
              </a:prstGeom>
              <a:solidFill>
                <a:schemeClr val="accent4"/>
              </a:solidFill>
              <a:ln w="44450">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FF"/>
                    </a:solidFill>
                    <a:effectLst>
                      <a:outerShdw blurRad="38100" dist="38100" dir="2700000" algn="tl">
                        <a:srgbClr val="000000">
                          <a:alpha val="43137"/>
                        </a:srgbClr>
                      </a:outerShdw>
                    </a:effectLst>
                  </a:rPr>
                  <a:t>App 3</a:t>
                </a:r>
              </a:p>
            </p:txBody>
          </p:sp>
        </p:grpSp>
        <p:grpSp>
          <p:nvGrpSpPr>
            <p:cNvPr id="72" name="Group 71"/>
            <p:cNvGrpSpPr/>
            <p:nvPr/>
          </p:nvGrpSpPr>
          <p:grpSpPr>
            <a:xfrm>
              <a:off x="4951136" y="5409231"/>
              <a:ext cx="619044" cy="601036"/>
              <a:chOff x="990600" y="2763805"/>
              <a:chExt cx="479595" cy="465644"/>
            </a:xfrm>
          </p:grpSpPr>
          <p:sp>
            <p:nvSpPr>
              <p:cNvPr id="128" name="Oval 263"/>
              <p:cNvSpPr>
                <a:spLocks/>
              </p:cNvSpPr>
              <p:nvPr/>
            </p:nvSpPr>
            <p:spPr bwMode="auto">
              <a:xfrm>
                <a:off x="990600" y="2763805"/>
                <a:ext cx="479595" cy="465644"/>
              </a:xfrm>
              <a:prstGeom prst="ellipse">
                <a:avLst/>
              </a:prstGeom>
              <a:solidFill>
                <a:schemeClr val="tx2"/>
              </a:solidFill>
              <a:ln w="12700" cap="flat" cmpd="sng" algn="ctr">
                <a:solidFill>
                  <a:sysClr val="window" lastClr="FFFFFF"/>
                </a:solidFill>
                <a:prstDash val="solid"/>
              </a:ln>
              <a:effectLst>
                <a:outerShdw blurRad="63500" sx="102000" sy="102000" algn="ctr" rotWithShape="0">
                  <a:prstClr val="black">
                    <a:alpha val="40000"/>
                  </a:prstClr>
                </a:outerShdw>
              </a:effectLst>
              <a:scene3d>
                <a:camera prst="orthographicFront"/>
                <a:lightRig rig="threePt" dir="t"/>
              </a:scene3d>
              <a:sp3d>
                <a:bevelT h="38100"/>
                <a:bevelB h="38100"/>
              </a:sp3d>
            </p:spPr>
            <p:txBody>
              <a:bodyPr rtlCol="0" anchor="ctr"/>
              <a:lstStyle/>
              <a:p>
                <a:pPr algn="ctr" eaLnBrk="0" hangingPunct="0">
                  <a:lnSpc>
                    <a:spcPct val="90000"/>
                  </a:lnSpc>
                  <a:defRPr/>
                </a:pPr>
                <a:endParaRPr lang="en-US" kern="0" dirty="0">
                  <a:solidFill>
                    <a:srgbClr val="FFFFFF"/>
                  </a:solidFill>
                </a:endParaRPr>
              </a:p>
            </p:txBody>
          </p:sp>
          <p:sp>
            <p:nvSpPr>
              <p:cNvPr id="129" name="Right Arrow 128"/>
              <p:cNvSpPr/>
              <p:nvPr/>
            </p:nvSpPr>
            <p:spPr>
              <a:xfrm>
                <a:off x="1114565" y="2859841"/>
                <a:ext cx="295135" cy="111959"/>
              </a:xfrm>
              <a:prstGeom prst="rightArrow">
                <a:avLst/>
              </a:prstGeom>
              <a:solidFill>
                <a:schemeClr val="bg1"/>
              </a:solidFill>
              <a:ln w="15875">
                <a:noFill/>
              </a:ln>
              <a:effectLst>
                <a:outerShdw blurRad="76200" dist="50800" dir="5400000" algn="ctr" rotWithShape="0">
                  <a:srgbClr val="000000">
                    <a:alpha val="27000"/>
                  </a:srgbClr>
                </a:outerShdw>
              </a:effectLst>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31"/>
                <a:endParaRPr lang="en-US" dirty="0">
                  <a:solidFill>
                    <a:srgbClr val="FFFFFF"/>
                  </a:solidFill>
                </a:endParaRPr>
              </a:p>
            </p:txBody>
          </p:sp>
          <p:sp>
            <p:nvSpPr>
              <p:cNvPr id="130" name="Right Arrow 129"/>
              <p:cNvSpPr/>
              <p:nvPr/>
            </p:nvSpPr>
            <p:spPr>
              <a:xfrm rot="10800000">
                <a:off x="1052442" y="3013559"/>
                <a:ext cx="295135" cy="111959"/>
              </a:xfrm>
              <a:prstGeom prst="rightArrow">
                <a:avLst/>
              </a:prstGeom>
              <a:solidFill>
                <a:schemeClr val="bg1"/>
              </a:solidFill>
              <a:ln w="15875">
                <a:noFill/>
              </a:ln>
              <a:effectLst>
                <a:outerShdw blurRad="76200" dist="50800" dir="5400000" algn="ctr" rotWithShape="0">
                  <a:srgbClr val="000000">
                    <a:alpha val="27000"/>
                  </a:srgbClr>
                </a:outerShdw>
              </a:effectLst>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31"/>
                <a:endParaRPr lang="en-US" dirty="0">
                  <a:solidFill>
                    <a:srgbClr val="FFFFFF"/>
                  </a:solidFill>
                </a:endParaRPr>
              </a:p>
            </p:txBody>
          </p:sp>
        </p:grpSp>
        <p:grpSp>
          <p:nvGrpSpPr>
            <p:cNvPr id="73" name="Group 72"/>
            <p:cNvGrpSpPr/>
            <p:nvPr/>
          </p:nvGrpSpPr>
          <p:grpSpPr>
            <a:xfrm>
              <a:off x="7212622" y="5409231"/>
              <a:ext cx="619044" cy="601036"/>
              <a:chOff x="990600" y="2763805"/>
              <a:chExt cx="479595" cy="465644"/>
            </a:xfrm>
          </p:grpSpPr>
          <p:sp>
            <p:nvSpPr>
              <p:cNvPr id="125" name="Oval 263"/>
              <p:cNvSpPr>
                <a:spLocks/>
              </p:cNvSpPr>
              <p:nvPr/>
            </p:nvSpPr>
            <p:spPr bwMode="auto">
              <a:xfrm>
                <a:off x="990600" y="2763805"/>
                <a:ext cx="479595" cy="465644"/>
              </a:xfrm>
              <a:prstGeom prst="ellipse">
                <a:avLst/>
              </a:prstGeom>
              <a:solidFill>
                <a:schemeClr val="tx2"/>
              </a:solidFill>
              <a:ln w="12700" cap="flat" cmpd="sng" algn="ctr">
                <a:solidFill>
                  <a:sysClr val="window" lastClr="FFFFFF"/>
                </a:solidFill>
                <a:prstDash val="solid"/>
              </a:ln>
              <a:effectLst>
                <a:outerShdw blurRad="63500" sx="102000" sy="102000" algn="ctr" rotWithShape="0">
                  <a:prstClr val="black">
                    <a:alpha val="40000"/>
                  </a:prstClr>
                </a:outerShdw>
              </a:effectLst>
              <a:scene3d>
                <a:camera prst="orthographicFront"/>
                <a:lightRig rig="threePt" dir="t"/>
              </a:scene3d>
              <a:sp3d>
                <a:bevelT h="38100"/>
                <a:bevelB h="38100"/>
              </a:sp3d>
            </p:spPr>
            <p:txBody>
              <a:bodyPr rtlCol="0" anchor="ctr"/>
              <a:lstStyle/>
              <a:p>
                <a:pPr algn="ctr" eaLnBrk="0" hangingPunct="0">
                  <a:lnSpc>
                    <a:spcPct val="90000"/>
                  </a:lnSpc>
                  <a:defRPr/>
                </a:pPr>
                <a:endParaRPr lang="en-US" kern="0" dirty="0">
                  <a:solidFill>
                    <a:srgbClr val="FFFFFF"/>
                  </a:solidFill>
                </a:endParaRPr>
              </a:p>
            </p:txBody>
          </p:sp>
          <p:sp>
            <p:nvSpPr>
              <p:cNvPr id="126" name="Right Arrow 125"/>
              <p:cNvSpPr/>
              <p:nvPr/>
            </p:nvSpPr>
            <p:spPr>
              <a:xfrm>
                <a:off x="1114565" y="2859841"/>
                <a:ext cx="295135" cy="111959"/>
              </a:xfrm>
              <a:prstGeom prst="rightArrow">
                <a:avLst/>
              </a:prstGeom>
              <a:solidFill>
                <a:schemeClr val="bg1"/>
              </a:solidFill>
              <a:ln w="15875">
                <a:noFill/>
              </a:ln>
              <a:effectLst>
                <a:outerShdw blurRad="76200" dist="50800" dir="5400000" algn="ctr" rotWithShape="0">
                  <a:srgbClr val="000000">
                    <a:alpha val="27000"/>
                  </a:srgbClr>
                </a:outerShdw>
              </a:effectLst>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31"/>
                <a:endParaRPr lang="en-US" dirty="0">
                  <a:solidFill>
                    <a:srgbClr val="FFFFFF"/>
                  </a:solidFill>
                </a:endParaRPr>
              </a:p>
            </p:txBody>
          </p:sp>
          <p:sp>
            <p:nvSpPr>
              <p:cNvPr id="127" name="Right Arrow 126"/>
              <p:cNvSpPr/>
              <p:nvPr/>
            </p:nvSpPr>
            <p:spPr>
              <a:xfrm rot="10800000">
                <a:off x="1052442" y="3013559"/>
                <a:ext cx="295135" cy="111959"/>
              </a:xfrm>
              <a:prstGeom prst="rightArrow">
                <a:avLst/>
              </a:prstGeom>
              <a:solidFill>
                <a:schemeClr val="bg1"/>
              </a:solidFill>
              <a:ln w="15875">
                <a:noFill/>
              </a:ln>
              <a:effectLst>
                <a:outerShdw blurRad="76200" dist="50800" dir="5400000" algn="ctr" rotWithShape="0">
                  <a:srgbClr val="000000">
                    <a:alpha val="27000"/>
                  </a:srgbClr>
                </a:outerShdw>
              </a:effectLst>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31"/>
                <a:endParaRPr lang="en-US" dirty="0">
                  <a:solidFill>
                    <a:srgbClr val="FFFFFF"/>
                  </a:solidFill>
                </a:endParaRPr>
              </a:p>
            </p:txBody>
          </p:sp>
        </p:grpSp>
        <p:grpSp>
          <p:nvGrpSpPr>
            <p:cNvPr id="74" name="Group 73"/>
            <p:cNvGrpSpPr/>
            <p:nvPr/>
          </p:nvGrpSpPr>
          <p:grpSpPr>
            <a:xfrm>
              <a:off x="5717375" y="5426165"/>
              <a:ext cx="590291" cy="573121"/>
              <a:chOff x="6084802" y="4575136"/>
              <a:chExt cx="479595" cy="465644"/>
            </a:xfrm>
          </p:grpSpPr>
          <p:sp>
            <p:nvSpPr>
              <p:cNvPr id="81" name="Oval 263"/>
              <p:cNvSpPr>
                <a:spLocks/>
              </p:cNvSpPr>
              <p:nvPr/>
            </p:nvSpPr>
            <p:spPr bwMode="auto">
              <a:xfrm>
                <a:off x="6084802" y="4575136"/>
                <a:ext cx="479595" cy="465644"/>
              </a:xfrm>
              <a:prstGeom prst="ellipse">
                <a:avLst/>
              </a:prstGeom>
              <a:solidFill>
                <a:schemeClr val="accent2"/>
              </a:solidFill>
              <a:ln w="12700" cap="flat" cmpd="sng" algn="ctr">
                <a:solidFill>
                  <a:sysClr val="window" lastClr="FFFFFF"/>
                </a:solidFill>
                <a:prstDash val="solid"/>
              </a:ln>
              <a:effectLst>
                <a:outerShdw blurRad="63500" sx="102000" sy="102000" algn="ctr" rotWithShape="0">
                  <a:prstClr val="black">
                    <a:alpha val="40000"/>
                  </a:prstClr>
                </a:outerShdw>
              </a:effectLst>
              <a:scene3d>
                <a:camera prst="orthographicFront"/>
                <a:lightRig rig="threePt" dir="t"/>
              </a:scene3d>
              <a:sp3d>
                <a:bevelT h="38100"/>
                <a:bevelB h="38100"/>
              </a:sp3d>
            </p:spPr>
            <p:txBody>
              <a:bodyPr rtlCol="0" anchor="ctr"/>
              <a:lstStyle/>
              <a:p>
                <a:pPr algn="ctr" eaLnBrk="0" hangingPunct="0">
                  <a:lnSpc>
                    <a:spcPct val="90000"/>
                  </a:lnSpc>
                  <a:defRPr/>
                </a:pPr>
                <a:endParaRPr lang="en-US" kern="0" dirty="0">
                  <a:solidFill>
                    <a:srgbClr val="FFFFFF"/>
                  </a:solidFill>
                </a:endParaRPr>
              </a:p>
            </p:txBody>
          </p:sp>
          <p:grpSp>
            <p:nvGrpSpPr>
              <p:cNvPr id="82" name="Group 157"/>
              <p:cNvGrpSpPr>
                <a:grpSpLocks noChangeAspect="1"/>
              </p:cNvGrpSpPr>
              <p:nvPr/>
            </p:nvGrpSpPr>
            <p:grpSpPr bwMode="auto">
              <a:xfrm>
                <a:off x="6144171" y="4691248"/>
                <a:ext cx="359977" cy="216032"/>
                <a:chOff x="13636625" y="1373188"/>
                <a:chExt cx="1330325" cy="825500"/>
              </a:xfrm>
              <a:solidFill>
                <a:sysClr val="window" lastClr="FFFFFF"/>
              </a:solidFill>
            </p:grpSpPr>
            <p:sp>
              <p:nvSpPr>
                <p:cNvPr id="83" name="Rectangle 17"/>
                <p:cNvSpPr>
                  <a:spLocks noChangeArrowheads="1"/>
                </p:cNvSpPr>
                <p:nvPr/>
              </p:nvSpPr>
              <p:spPr bwMode="auto">
                <a:xfrm>
                  <a:off x="13636625" y="1373188"/>
                  <a:ext cx="406400"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84" name="Rectangle 18"/>
                <p:cNvSpPr>
                  <a:spLocks noChangeArrowheads="1"/>
                </p:cNvSpPr>
                <p:nvPr/>
              </p:nvSpPr>
              <p:spPr bwMode="auto">
                <a:xfrm>
                  <a:off x="14100175" y="1373188"/>
                  <a:ext cx="406400"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85" name="Rectangle 19"/>
                <p:cNvSpPr>
                  <a:spLocks noChangeArrowheads="1"/>
                </p:cNvSpPr>
                <p:nvPr/>
              </p:nvSpPr>
              <p:spPr bwMode="auto">
                <a:xfrm>
                  <a:off x="14560550" y="1373188"/>
                  <a:ext cx="406400"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86" name="Rectangle 20"/>
                <p:cNvSpPr>
                  <a:spLocks noChangeArrowheads="1"/>
                </p:cNvSpPr>
                <p:nvPr/>
              </p:nvSpPr>
              <p:spPr bwMode="auto">
                <a:xfrm>
                  <a:off x="13868400" y="1519238"/>
                  <a:ext cx="406400"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87" name="Rectangle 21"/>
                <p:cNvSpPr>
                  <a:spLocks noChangeArrowheads="1"/>
                </p:cNvSpPr>
                <p:nvPr/>
              </p:nvSpPr>
              <p:spPr bwMode="auto">
                <a:xfrm>
                  <a:off x="14328775" y="1519238"/>
                  <a:ext cx="406400"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88" name="Rectangle 22"/>
                <p:cNvSpPr>
                  <a:spLocks noChangeArrowheads="1"/>
                </p:cNvSpPr>
                <p:nvPr/>
              </p:nvSpPr>
              <p:spPr bwMode="auto">
                <a:xfrm>
                  <a:off x="13636625" y="1519238"/>
                  <a:ext cx="174625"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89" name="Rectangle 23"/>
                <p:cNvSpPr>
                  <a:spLocks noChangeArrowheads="1"/>
                </p:cNvSpPr>
                <p:nvPr/>
              </p:nvSpPr>
              <p:spPr bwMode="auto">
                <a:xfrm>
                  <a:off x="14792325" y="1519238"/>
                  <a:ext cx="174625"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90" name="Rectangle 24"/>
                <p:cNvSpPr>
                  <a:spLocks noChangeArrowheads="1"/>
                </p:cNvSpPr>
                <p:nvPr/>
              </p:nvSpPr>
              <p:spPr bwMode="auto">
                <a:xfrm>
                  <a:off x="13636625" y="1665288"/>
                  <a:ext cx="406400"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91" name="Rectangle 25"/>
                <p:cNvSpPr>
                  <a:spLocks noChangeArrowheads="1"/>
                </p:cNvSpPr>
                <p:nvPr/>
              </p:nvSpPr>
              <p:spPr bwMode="auto">
                <a:xfrm>
                  <a:off x="14100175" y="1665288"/>
                  <a:ext cx="406400"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92" name="Rectangle 26"/>
                <p:cNvSpPr>
                  <a:spLocks noChangeArrowheads="1"/>
                </p:cNvSpPr>
                <p:nvPr/>
              </p:nvSpPr>
              <p:spPr bwMode="auto">
                <a:xfrm>
                  <a:off x="14560550" y="1665288"/>
                  <a:ext cx="406400"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93" name="Rectangle 27"/>
                <p:cNvSpPr>
                  <a:spLocks noChangeArrowheads="1"/>
                </p:cNvSpPr>
                <p:nvPr/>
              </p:nvSpPr>
              <p:spPr bwMode="auto">
                <a:xfrm>
                  <a:off x="13868400" y="1814513"/>
                  <a:ext cx="406400"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94" name="Rectangle 28"/>
                <p:cNvSpPr>
                  <a:spLocks noChangeArrowheads="1"/>
                </p:cNvSpPr>
                <p:nvPr/>
              </p:nvSpPr>
              <p:spPr bwMode="auto">
                <a:xfrm>
                  <a:off x="14328775" y="1814513"/>
                  <a:ext cx="406400"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95" name="Rectangle 29"/>
                <p:cNvSpPr>
                  <a:spLocks noChangeArrowheads="1"/>
                </p:cNvSpPr>
                <p:nvPr/>
              </p:nvSpPr>
              <p:spPr bwMode="auto">
                <a:xfrm>
                  <a:off x="13636625" y="1814513"/>
                  <a:ext cx="174625"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96" name="Rectangle 30"/>
                <p:cNvSpPr>
                  <a:spLocks noChangeArrowheads="1"/>
                </p:cNvSpPr>
                <p:nvPr/>
              </p:nvSpPr>
              <p:spPr bwMode="auto">
                <a:xfrm>
                  <a:off x="14792325" y="1814513"/>
                  <a:ext cx="174625"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97" name="Rectangle 31"/>
                <p:cNvSpPr>
                  <a:spLocks noChangeArrowheads="1"/>
                </p:cNvSpPr>
                <p:nvPr/>
              </p:nvSpPr>
              <p:spPr bwMode="auto">
                <a:xfrm>
                  <a:off x="13636625" y="1960563"/>
                  <a:ext cx="406400"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98" name="Rectangle 32"/>
                <p:cNvSpPr>
                  <a:spLocks noChangeArrowheads="1"/>
                </p:cNvSpPr>
                <p:nvPr/>
              </p:nvSpPr>
              <p:spPr bwMode="auto">
                <a:xfrm>
                  <a:off x="14100175" y="1960563"/>
                  <a:ext cx="406400"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99" name="Rectangle 33"/>
                <p:cNvSpPr>
                  <a:spLocks noChangeArrowheads="1"/>
                </p:cNvSpPr>
                <p:nvPr/>
              </p:nvSpPr>
              <p:spPr bwMode="auto">
                <a:xfrm>
                  <a:off x="14560550" y="1960563"/>
                  <a:ext cx="406400" cy="88900"/>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100" name="Rectangle 34"/>
                <p:cNvSpPr>
                  <a:spLocks noChangeArrowheads="1"/>
                </p:cNvSpPr>
                <p:nvPr/>
              </p:nvSpPr>
              <p:spPr bwMode="auto">
                <a:xfrm>
                  <a:off x="13868400" y="2106613"/>
                  <a:ext cx="406400"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101" name="Rectangle 35"/>
                <p:cNvSpPr>
                  <a:spLocks noChangeArrowheads="1"/>
                </p:cNvSpPr>
                <p:nvPr/>
              </p:nvSpPr>
              <p:spPr bwMode="auto">
                <a:xfrm>
                  <a:off x="14328775" y="2106613"/>
                  <a:ext cx="406400"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123" name="Rectangle 36"/>
                <p:cNvSpPr>
                  <a:spLocks noChangeArrowheads="1"/>
                </p:cNvSpPr>
                <p:nvPr/>
              </p:nvSpPr>
              <p:spPr bwMode="auto">
                <a:xfrm>
                  <a:off x="13636625" y="2106613"/>
                  <a:ext cx="174625"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sp>
              <p:nvSpPr>
                <p:cNvPr id="124" name="Rectangle 37"/>
                <p:cNvSpPr>
                  <a:spLocks noChangeArrowheads="1"/>
                </p:cNvSpPr>
                <p:nvPr/>
              </p:nvSpPr>
              <p:spPr bwMode="auto">
                <a:xfrm>
                  <a:off x="14792325" y="2106613"/>
                  <a:ext cx="174625" cy="92075"/>
                </a:xfrm>
                <a:prstGeom prst="rect">
                  <a:avLst/>
                </a:prstGeom>
                <a:solidFill>
                  <a:srgbClr val="FFFFFF"/>
                </a:solidFill>
                <a:ln w="19050" cap="flat" cmpd="sng">
                  <a:noFill/>
                  <a:prstDash val="solid"/>
                  <a:round/>
                  <a:headEnd type="none" w="med" len="med"/>
                  <a:tailEnd type="none" w="med" len="med"/>
                </a:ln>
                <a:effectLst/>
                <a:scene3d>
                  <a:camera prst="orthographicFront"/>
                  <a:lightRig rig="threePt" dir="t"/>
                </a:scene3d>
                <a:sp3d>
                  <a:bevelT h="38100"/>
                  <a:bevelB h="38100"/>
                </a:sp3d>
              </p:spPr>
              <p:txBody>
                <a:bodyPr/>
                <a:lstStyle/>
                <a:p>
                  <a:pPr defTabSz="1190125">
                    <a:defRPr/>
                  </a:pPr>
                  <a:endParaRPr lang="en-US" kern="0" dirty="0">
                    <a:solidFill>
                      <a:srgbClr val="FFFFFF"/>
                    </a:solidFill>
                  </a:endParaRPr>
                </a:p>
              </p:txBody>
            </p:sp>
          </p:grpSp>
        </p:grpSp>
        <p:grpSp>
          <p:nvGrpSpPr>
            <p:cNvPr id="75" name="Group 74"/>
            <p:cNvGrpSpPr/>
            <p:nvPr/>
          </p:nvGrpSpPr>
          <p:grpSpPr>
            <a:xfrm>
              <a:off x="6496309" y="5426166"/>
              <a:ext cx="590291" cy="573121"/>
              <a:chOff x="8303345" y="3638412"/>
              <a:chExt cx="479595" cy="465644"/>
            </a:xfrm>
          </p:grpSpPr>
          <p:sp>
            <p:nvSpPr>
              <p:cNvPr id="77" name="Oval 263"/>
              <p:cNvSpPr>
                <a:spLocks/>
              </p:cNvSpPr>
              <p:nvPr/>
            </p:nvSpPr>
            <p:spPr bwMode="auto">
              <a:xfrm>
                <a:off x="8303345" y="3638412"/>
                <a:ext cx="479595" cy="465644"/>
              </a:xfrm>
              <a:prstGeom prst="ellipse">
                <a:avLst/>
              </a:prstGeom>
              <a:solidFill>
                <a:schemeClr val="accent5"/>
              </a:solidFill>
              <a:ln w="12700" cap="flat" cmpd="sng" algn="ctr">
                <a:solidFill>
                  <a:sysClr val="window" lastClr="FFFFFF"/>
                </a:solidFill>
                <a:prstDash val="solid"/>
              </a:ln>
              <a:effectLst>
                <a:outerShdw blurRad="63500" sx="102000" sy="102000" algn="ctr" rotWithShape="0">
                  <a:prstClr val="black">
                    <a:alpha val="40000"/>
                  </a:prstClr>
                </a:outerShdw>
              </a:effectLst>
              <a:scene3d>
                <a:camera prst="orthographicFront"/>
                <a:lightRig rig="threePt" dir="t"/>
              </a:scene3d>
              <a:sp3d>
                <a:bevelT h="38100"/>
                <a:bevelB h="38100"/>
              </a:sp3d>
            </p:spPr>
            <p:txBody>
              <a:bodyPr rtlCol="0" anchor="ctr"/>
              <a:lstStyle/>
              <a:p>
                <a:pPr algn="ctr" eaLnBrk="0" hangingPunct="0">
                  <a:lnSpc>
                    <a:spcPct val="90000"/>
                  </a:lnSpc>
                  <a:defRPr/>
                </a:pPr>
                <a:endParaRPr lang="en-US" kern="0" dirty="0">
                  <a:solidFill>
                    <a:srgbClr val="FFFFFF"/>
                  </a:solidFill>
                </a:endParaRPr>
              </a:p>
            </p:txBody>
          </p:sp>
          <p:sp>
            <p:nvSpPr>
              <p:cNvPr id="79" name="Left-Right-Up Arrow 78"/>
              <p:cNvSpPr/>
              <p:nvPr/>
            </p:nvSpPr>
            <p:spPr>
              <a:xfrm>
                <a:off x="8363692" y="3677773"/>
                <a:ext cx="381000" cy="346937"/>
              </a:xfrm>
              <a:prstGeom prst="leftRightUpArrow">
                <a:avLst/>
              </a:prstGeom>
              <a:solidFill>
                <a:schemeClr val="bg1"/>
              </a:solidFill>
              <a:ln w="15875">
                <a:noFill/>
              </a:ln>
              <a:effectLst>
                <a:outerShdw blurRad="76200" dist="50800" dir="5400000" algn="ctr" rotWithShape="0">
                  <a:srgbClr val="000000">
                    <a:alpha val="27000"/>
                  </a:srgbClr>
                </a:outerShdw>
              </a:effectLst>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grpSp>
      </p:grpSp>
      <p:sp>
        <p:nvSpPr>
          <p:cNvPr id="134" name="Rounded Rectangle 133"/>
          <p:cNvSpPr/>
          <p:nvPr/>
        </p:nvSpPr>
        <p:spPr>
          <a:xfrm>
            <a:off x="6129915" y="2871168"/>
            <a:ext cx="4842884" cy="1066800"/>
          </a:xfrm>
          <a:prstGeom prst="roundRect">
            <a:avLst/>
          </a:prstGeom>
          <a:solidFill>
            <a:schemeClr val="tx1">
              <a:lumMod val="50000"/>
              <a:lumOff val="50000"/>
            </a:schemeClr>
          </a:solidFill>
          <a:ln w="44450">
            <a:noFill/>
          </a:ln>
          <a:scene3d>
            <a:camera prst="orthographicFront"/>
            <a:lightRig rig="threePt" dir="t"/>
          </a:scene3d>
          <a:sp3d>
            <a:bevelT h="38100"/>
            <a:bevelB h="38100"/>
          </a:sp3d>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r>
              <a:rPr lang="en-US" b="1" dirty="0">
                <a:solidFill>
                  <a:srgbClr val="FFFFFF"/>
                </a:solidFill>
                <a:effectLst>
                  <a:outerShdw blurRad="38100" dist="38100" dir="2700000" algn="tl">
                    <a:srgbClr val="000000">
                      <a:alpha val="43137"/>
                    </a:srgbClr>
                  </a:outerShdw>
                </a:effectLst>
              </a:rPr>
              <a:t>Complexity</a:t>
            </a:r>
          </a:p>
        </p:txBody>
      </p:sp>
    </p:spTree>
    <p:extLst>
      <p:ext uri="{BB962C8B-B14F-4D97-AF65-F5344CB8AC3E}">
        <p14:creationId xmlns:p14="http://schemas.microsoft.com/office/powerpoint/2010/main" val="219360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11111E-6 1.11111E-6 L 1.11111E-6 0.19236 " pathEditMode="relative" rAng="0" ptsTypes="AA">
                                      <p:cBhvr>
                                        <p:cTn id="6" dur="2000" fill="hold"/>
                                        <p:tgtEl>
                                          <p:spTgt spid="29"/>
                                        </p:tgtEl>
                                        <p:attrNameLst>
                                          <p:attrName>ppt_x</p:attrName>
                                          <p:attrName>ppt_y</p:attrName>
                                        </p:attrNameLst>
                                      </p:cBhvr>
                                      <p:rCtr x="0" y="9606"/>
                                    </p:animMotion>
                                  </p:childTnLst>
                                </p:cTn>
                              </p:par>
                              <p:par>
                                <p:cTn id="7" presetID="10" presetClass="exit" presetSubtype="0" fill="hold" grpId="0" nodeType="withEffect">
                                  <p:stCondLst>
                                    <p:cond delay="0"/>
                                  </p:stCondLst>
                                  <p:childTnLst>
                                    <p:animEffect transition="out" filter="fade">
                                      <p:cBhvr>
                                        <p:cTn id="8" dur="500"/>
                                        <p:tgtEl>
                                          <p:spTgt spid="134"/>
                                        </p:tgtEl>
                                      </p:cBhvr>
                                    </p:animEffect>
                                    <p:set>
                                      <p:cBhvr>
                                        <p:cTn id="9" dur="1" fill="hold">
                                          <p:stCondLst>
                                            <p:cond delay="499"/>
                                          </p:stCondLst>
                                        </p:cTn>
                                        <p:tgtEl>
                                          <p:spTgt spid="134"/>
                                        </p:tgtEl>
                                        <p:attrNameLst>
                                          <p:attrName>style.visibility</p:attrName>
                                        </p:attrNameLst>
                                      </p:cBhvr>
                                      <p:to>
                                        <p:strVal val="hidden"/>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68"/>
                                        </p:tgtEl>
                                      </p:cBhvr>
                                    </p:animEffect>
                                    <p:set>
                                      <p:cBhvr>
                                        <p:cTn id="19" dur="1" fill="hold">
                                          <p:stCondLst>
                                            <p:cond delay="499"/>
                                          </p:stCondLst>
                                        </p:cTn>
                                        <p:tgtEl>
                                          <p:spTgt spid="68"/>
                                        </p:tgtEl>
                                        <p:attrNameLst>
                                          <p:attrName>style.visibility</p:attrName>
                                        </p:attrNameLst>
                                      </p:cBhvr>
                                      <p:to>
                                        <p:strVal val="hidden"/>
                                      </p:to>
                                    </p:set>
                                  </p:childTnLst>
                                </p:cTn>
                              </p:par>
                              <p:par>
                                <p:cTn id="20" presetID="1" presetClass="exit"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33"/>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65"/>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37"/>
                                        </p:tgtEl>
                                        <p:attrNameLst>
                                          <p:attrName>style.visibility</p:attrName>
                                        </p:attrNameLst>
                                      </p:cBhvr>
                                      <p:to>
                                        <p:strVal val="hidden"/>
                                      </p:to>
                                    </p:set>
                                  </p:childTnLst>
                                </p:cTn>
                              </p:par>
                              <p:par>
                                <p:cTn id="30" presetID="42" presetClass="path" presetSubtype="0" accel="50000" decel="50000" fill="hold" nodeType="withEffect">
                                  <p:stCondLst>
                                    <p:cond delay="0"/>
                                  </p:stCondLst>
                                  <p:childTnLst>
                                    <p:animMotion origin="layout" path="M 1.11111E-6 3.33333E-6 L -0.20139 -0.14792 " pathEditMode="relative" rAng="0" ptsTypes="AA">
                                      <p:cBhvr>
                                        <p:cTn id="31" dur="2000" fill="hold"/>
                                        <p:tgtEl>
                                          <p:spTgt spid="69"/>
                                        </p:tgtEl>
                                        <p:attrNameLst>
                                          <p:attrName>ppt_x</p:attrName>
                                          <p:attrName>ppt_y</p:attrName>
                                        </p:attrNameLst>
                                      </p:cBhvr>
                                      <p:rCtr x="-10069" y="-74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8" grpId="0"/>
      <p:bldP spid="13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USERHIDDEN" val="1"/>
</p:tagLst>
</file>

<file path=ppt/tags/tag11.xml><?xml version="1.0" encoding="utf-8"?>
<p:tagLst xmlns:a="http://schemas.openxmlformats.org/drawingml/2006/main" xmlns:r="http://schemas.openxmlformats.org/officeDocument/2006/relationships" xmlns:p="http://schemas.openxmlformats.org/presentationml/2006/main">
  <p:tag name="USERHIDDEN" val="1"/>
</p:tagLst>
</file>

<file path=ppt/tags/tag12.xml><?xml version="1.0" encoding="utf-8"?>
<p:tagLst xmlns:a="http://schemas.openxmlformats.org/drawingml/2006/main" xmlns:r="http://schemas.openxmlformats.org/officeDocument/2006/relationships" xmlns:p="http://schemas.openxmlformats.org/presentationml/2006/main">
  <p:tag name="USERHIDDEN" val="1"/>
</p:tagLst>
</file>

<file path=ppt/tags/tag13.xml><?xml version="1.0" encoding="utf-8"?>
<p:tagLst xmlns:a="http://schemas.openxmlformats.org/drawingml/2006/main" xmlns:r="http://schemas.openxmlformats.org/officeDocument/2006/relationships" xmlns:p="http://schemas.openxmlformats.org/presentationml/2006/main">
  <p:tag name="USERHIDDEN" val="1"/>
</p:tagLst>
</file>

<file path=ppt/tags/tag14.xml><?xml version="1.0" encoding="utf-8"?>
<p:tagLst xmlns:a="http://schemas.openxmlformats.org/drawingml/2006/main" xmlns:r="http://schemas.openxmlformats.org/officeDocument/2006/relationships" xmlns:p="http://schemas.openxmlformats.org/presentationml/2006/main">
  <p:tag name="USERHIDDEN" val="1"/>
</p:tagLst>
</file>

<file path=ppt/tags/tag15.xml><?xml version="1.0" encoding="utf-8"?>
<p:tagLst xmlns:a="http://schemas.openxmlformats.org/drawingml/2006/main" xmlns:r="http://schemas.openxmlformats.org/officeDocument/2006/relationships" xmlns:p="http://schemas.openxmlformats.org/presentationml/2006/main">
  <p:tag name="PICTUREPATH" val="ART\PNGS_JPGS\ROB_LLOYD-3 TIER APP ICON.PNG"/>
  <p:tag name="PXPSDI_PNGPATH" val="ART\PNGS_JPGS\"/>
  <p:tag name="PXPSDI_PNGFILENAME" val="ROB_LLOYD-3 TIER APP ICON.PNG"/>
  <p:tag name="PXPSDI_LAYERNAME" val="3 tier app icon"/>
  <p:tag name="PXPSDI_PSDPATH" val="Art\"/>
  <p:tag name="PXPSDI_PSDFILENAME" val="Rob_Lloyd_Elements.PSD"/>
  <p:tag name="PSDSOURCE" val="C:\Users\Admin\Desktop\CISCO\Rob Lloyd\Art\"/>
  <p:tag name="PSDSOURCELAYER" val="3 tier app icon"/>
</p:tagLst>
</file>

<file path=ppt/tags/tag16.xml><?xml version="1.0" encoding="utf-8"?>
<p:tagLst xmlns:a="http://schemas.openxmlformats.org/drawingml/2006/main" xmlns:r="http://schemas.openxmlformats.org/officeDocument/2006/relationships" xmlns:p="http://schemas.openxmlformats.org/presentationml/2006/main">
  <p:tag name="PICTUREPATH" val="ART\PNGS_JPGS\ROB_LLOYD-3 TIER APP ICON.PNG"/>
  <p:tag name="PXPSDI_PNGPATH" val="ART\PNGS_JPGS\"/>
  <p:tag name="PXPSDI_PNGFILENAME" val="ROB_LLOYD-3 TIER APP ICON.PNG"/>
  <p:tag name="PXPSDI_LAYERNAME" val="3 tier app icon"/>
  <p:tag name="PXPSDI_PSDPATH" val="Art\"/>
  <p:tag name="PXPSDI_PSDFILENAME" val="Rob_Lloyd_Elements.PSD"/>
  <p:tag name="PSDSOURCE" val="C:\Users\Admin\Desktop\CISCO\Rob Lloyd\Art\"/>
  <p:tag name="PSDSOURCELAYER" val="3 tier app icon"/>
</p:tagLst>
</file>

<file path=ppt/tags/tag17.xml><?xml version="1.0" encoding="utf-8"?>
<p:tagLst xmlns:a="http://schemas.openxmlformats.org/drawingml/2006/main" xmlns:r="http://schemas.openxmlformats.org/officeDocument/2006/relationships" xmlns:p="http://schemas.openxmlformats.org/presentationml/2006/main">
  <p:tag name="PICTUREPATH" val="ART\PNGS_JPGS\ROB_LLOYD-3 TIER APP ICON.PNG"/>
  <p:tag name="PXPSDI_PNGPATH" val="ART\PNGS_JPGS\"/>
  <p:tag name="PXPSDI_PNGFILENAME" val="ROB_LLOYD-3 TIER APP ICON.PNG"/>
  <p:tag name="PXPSDI_LAYERNAME" val="3 tier app icon"/>
  <p:tag name="PXPSDI_PSDPATH" val="Art\"/>
  <p:tag name="PXPSDI_PSDFILENAME" val="Rob_Lloyd_Elements.PSD"/>
  <p:tag name="PSDSOURCE" val="C:\Users\Admin\Desktop\CISCO\Rob Lloyd\Art\"/>
  <p:tag name="PSDSOURCELAYER" val="3 tier app icon"/>
</p:tagLst>
</file>

<file path=ppt/tags/tag18.xml><?xml version="1.0" encoding="utf-8"?>
<p:tagLst xmlns:a="http://schemas.openxmlformats.org/drawingml/2006/main" xmlns:r="http://schemas.openxmlformats.org/officeDocument/2006/relationships" xmlns:p="http://schemas.openxmlformats.org/presentationml/2006/main">
  <p:tag name="PICTUREPATH" val="ART\PNGS_JPGS\ROB_LLOYD-3 TIER APP ICON.PNG"/>
  <p:tag name="PXPSDI_PNGPATH" val="ART\PNGS_JPGS\"/>
  <p:tag name="PXPSDI_PNGFILENAME" val="ROB_LLOYD-3 TIER APP ICON.PNG"/>
  <p:tag name="PXPSDI_LAYERNAME" val="3 tier app icon"/>
  <p:tag name="PXPSDI_PSDPATH" val="Art\"/>
  <p:tag name="PXPSDI_PSDFILENAME" val="Rob_Lloyd_Elements.PSD"/>
  <p:tag name="PSDSOURCE" val="C:\Users\Admin\Desktop\CISCO\Rob Lloyd\Art\"/>
  <p:tag name="PSDSOURCELAYER" val="3 tier app icon"/>
</p:tagLst>
</file>

<file path=ppt/tags/tag2.xml><?xml version="1.0" encoding="utf-8"?>
<p:tagLst xmlns:a="http://schemas.openxmlformats.org/drawingml/2006/main" xmlns:r="http://schemas.openxmlformats.org/officeDocument/2006/relationships" xmlns:p="http://schemas.openxmlformats.org/presentationml/2006/main">
  <p:tag name="USERHIDDEN" val="1"/>
</p:tagLst>
</file>

<file path=ppt/tags/tag3.xml><?xml version="1.0" encoding="utf-8"?>
<p:tagLst xmlns:a="http://schemas.openxmlformats.org/drawingml/2006/main" xmlns:r="http://schemas.openxmlformats.org/officeDocument/2006/relationships" xmlns:p="http://schemas.openxmlformats.org/presentationml/2006/main">
  <p:tag name="USERHIDDEN" val="1"/>
</p:tagLst>
</file>

<file path=ppt/tags/tag4.xml><?xml version="1.0" encoding="utf-8"?>
<p:tagLst xmlns:a="http://schemas.openxmlformats.org/drawingml/2006/main" xmlns:r="http://schemas.openxmlformats.org/officeDocument/2006/relationships" xmlns:p="http://schemas.openxmlformats.org/presentationml/2006/main">
  <p:tag name="USERHIDDEN" val="1"/>
</p:tagLst>
</file>

<file path=ppt/tags/tag5.xml><?xml version="1.0" encoding="utf-8"?>
<p:tagLst xmlns:a="http://schemas.openxmlformats.org/drawingml/2006/main" xmlns:r="http://schemas.openxmlformats.org/officeDocument/2006/relationships" xmlns:p="http://schemas.openxmlformats.org/presentationml/2006/main">
  <p:tag name="USERHIDDEN" val="1"/>
</p:tagLst>
</file>

<file path=ppt/tags/tag6.xml><?xml version="1.0" encoding="utf-8"?>
<p:tagLst xmlns:a="http://schemas.openxmlformats.org/drawingml/2006/main" xmlns:r="http://schemas.openxmlformats.org/officeDocument/2006/relationships" xmlns:p="http://schemas.openxmlformats.org/presentationml/2006/main">
  <p:tag name="USERHIDDEN" val="1"/>
</p:tagLst>
</file>

<file path=ppt/tags/tag7.xml><?xml version="1.0" encoding="utf-8"?>
<p:tagLst xmlns:a="http://schemas.openxmlformats.org/drawingml/2006/main" xmlns:r="http://schemas.openxmlformats.org/officeDocument/2006/relationships" xmlns:p="http://schemas.openxmlformats.org/presentationml/2006/main">
  <p:tag name="USERHIDDEN" val="1"/>
</p:tagLst>
</file>

<file path=ppt/tags/tag8.xml><?xml version="1.0" encoding="utf-8"?>
<p:tagLst xmlns:a="http://schemas.openxmlformats.org/drawingml/2006/main" xmlns:r="http://schemas.openxmlformats.org/officeDocument/2006/relationships" xmlns:p="http://schemas.openxmlformats.org/presentationml/2006/main">
  <p:tag name="USERHIDDEN" val="1"/>
</p:tagLst>
</file>

<file path=ppt/tags/tag9.xml><?xml version="1.0" encoding="utf-8"?>
<p:tagLst xmlns:a="http://schemas.openxmlformats.org/drawingml/2006/main" xmlns:r="http://schemas.openxmlformats.org/officeDocument/2006/relationships" xmlns:p="http://schemas.openxmlformats.org/presentationml/2006/main">
  <p:tag name="USERHIDDEN" val="1"/>
</p:tagLst>
</file>

<file path=ppt/theme/theme1.xml><?xml version="1.0" encoding="utf-8"?>
<a:theme xmlns:a="http://schemas.openxmlformats.org/drawingml/2006/main" name="GSX15_Breakout">
  <a:themeElements>
    <a:clrScheme name="GSX15_Breakouts">
      <a:dk1>
        <a:srgbClr val="2C2C2C"/>
      </a:dk1>
      <a:lt1>
        <a:sysClr val="window" lastClr="FFFFFF"/>
      </a:lt1>
      <a:dk2>
        <a:srgbClr val="E7E6E6"/>
      </a:dk2>
      <a:lt2>
        <a:srgbClr val="474173"/>
      </a:lt2>
      <a:accent1>
        <a:srgbClr val="130F65"/>
      </a:accent1>
      <a:accent2>
        <a:srgbClr val="00A3E0"/>
      </a:accent2>
      <a:accent3>
        <a:srgbClr val="78BE20"/>
      </a:accent3>
      <a:accent4>
        <a:srgbClr val="FF6A39"/>
      </a:accent4>
      <a:accent5>
        <a:srgbClr val="33828D"/>
      </a:accent5>
      <a:accent6>
        <a:srgbClr val="3CB6B9"/>
      </a:accent6>
      <a:hlink>
        <a:srgbClr val="0087D5"/>
      </a:hlink>
      <a:folHlink>
        <a:srgbClr val="44546A"/>
      </a:folHlink>
    </a:clrScheme>
    <a:fontScheme name="GSXFY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GSX15_Breakout">
  <a:themeElements>
    <a:clrScheme name="GSX15_Breakouts">
      <a:dk1>
        <a:srgbClr val="2C2C2C"/>
      </a:dk1>
      <a:lt1>
        <a:sysClr val="window" lastClr="FFFFFF"/>
      </a:lt1>
      <a:dk2>
        <a:srgbClr val="E7E6E6"/>
      </a:dk2>
      <a:lt2>
        <a:srgbClr val="474173"/>
      </a:lt2>
      <a:accent1>
        <a:srgbClr val="130F65"/>
      </a:accent1>
      <a:accent2>
        <a:srgbClr val="00A3E0"/>
      </a:accent2>
      <a:accent3>
        <a:srgbClr val="78BE20"/>
      </a:accent3>
      <a:accent4>
        <a:srgbClr val="FF6A39"/>
      </a:accent4>
      <a:accent5>
        <a:srgbClr val="33828D"/>
      </a:accent5>
      <a:accent6>
        <a:srgbClr val="3CB6B9"/>
      </a:accent6>
      <a:hlink>
        <a:srgbClr val="0087D5"/>
      </a:hlink>
      <a:folHlink>
        <a:srgbClr val="44546A"/>
      </a:folHlink>
    </a:clrScheme>
    <a:fontScheme name="GSXFY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C00000"/>
        </a:solidFill>
      </a:spPr>
      <a:bodyPr wrap="square" lIns="91414" tIns="45718" rIns="91414" bIns="45718" rtlCol="0">
        <a:spAutoFit/>
      </a:bodyPr>
      <a:lstStyle>
        <a:defPPr>
          <a:defRPr dirty="0" smtClean="0">
            <a:solidFill>
              <a:schemeClr val="bg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GSX15_Breakout">
  <a:themeElements>
    <a:clrScheme name="GSX15_Breakouts">
      <a:dk1>
        <a:srgbClr val="2C2C2C"/>
      </a:dk1>
      <a:lt1>
        <a:sysClr val="window" lastClr="FFFFFF"/>
      </a:lt1>
      <a:dk2>
        <a:srgbClr val="E7E6E6"/>
      </a:dk2>
      <a:lt2>
        <a:srgbClr val="474173"/>
      </a:lt2>
      <a:accent1>
        <a:srgbClr val="130F65"/>
      </a:accent1>
      <a:accent2>
        <a:srgbClr val="00A3E0"/>
      </a:accent2>
      <a:accent3>
        <a:srgbClr val="78BE20"/>
      </a:accent3>
      <a:accent4>
        <a:srgbClr val="FF6A39"/>
      </a:accent4>
      <a:accent5>
        <a:srgbClr val="33828D"/>
      </a:accent5>
      <a:accent6>
        <a:srgbClr val="3CB6B9"/>
      </a:accent6>
      <a:hlink>
        <a:srgbClr val="0087D5"/>
      </a:hlink>
      <a:folHlink>
        <a:srgbClr val="44546A"/>
      </a:folHlink>
    </a:clrScheme>
    <a:fontScheme name="GSXFY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GSX15_Breakout">
  <a:themeElements>
    <a:clrScheme name="GSX15_Breakouts">
      <a:dk1>
        <a:srgbClr val="2C2C2C"/>
      </a:dk1>
      <a:lt1>
        <a:sysClr val="window" lastClr="FFFFFF"/>
      </a:lt1>
      <a:dk2>
        <a:srgbClr val="E7E6E6"/>
      </a:dk2>
      <a:lt2>
        <a:srgbClr val="474173"/>
      </a:lt2>
      <a:accent1>
        <a:srgbClr val="130F65"/>
      </a:accent1>
      <a:accent2>
        <a:srgbClr val="00A3E0"/>
      </a:accent2>
      <a:accent3>
        <a:srgbClr val="78BE20"/>
      </a:accent3>
      <a:accent4>
        <a:srgbClr val="FF6A39"/>
      </a:accent4>
      <a:accent5>
        <a:srgbClr val="33828D"/>
      </a:accent5>
      <a:accent6>
        <a:srgbClr val="3CB6B9"/>
      </a:accent6>
      <a:hlink>
        <a:srgbClr val="0087D5"/>
      </a:hlink>
      <a:folHlink>
        <a:srgbClr val="44546A"/>
      </a:folHlink>
    </a:clrScheme>
    <a:fontScheme name="GSXFY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8_GSX15_Breakout">
  <a:themeElements>
    <a:clrScheme name="GSX15_Breakouts">
      <a:dk1>
        <a:srgbClr val="2C2C2C"/>
      </a:dk1>
      <a:lt1>
        <a:sysClr val="window" lastClr="FFFFFF"/>
      </a:lt1>
      <a:dk2>
        <a:srgbClr val="E7E6E6"/>
      </a:dk2>
      <a:lt2>
        <a:srgbClr val="474173"/>
      </a:lt2>
      <a:accent1>
        <a:srgbClr val="130F65"/>
      </a:accent1>
      <a:accent2>
        <a:srgbClr val="00A3E0"/>
      </a:accent2>
      <a:accent3>
        <a:srgbClr val="78BE20"/>
      </a:accent3>
      <a:accent4>
        <a:srgbClr val="FF6A39"/>
      </a:accent4>
      <a:accent5>
        <a:srgbClr val="33828D"/>
      </a:accent5>
      <a:accent6>
        <a:srgbClr val="3CB6B9"/>
      </a:accent6>
      <a:hlink>
        <a:srgbClr val="0087D5"/>
      </a:hlink>
      <a:folHlink>
        <a:srgbClr val="44546A"/>
      </a:folHlink>
    </a:clrScheme>
    <a:fontScheme name="GSXFY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9_GSX15_Breakout">
  <a:themeElements>
    <a:clrScheme name="GSX15_Breakouts">
      <a:dk1>
        <a:srgbClr val="2C2C2C"/>
      </a:dk1>
      <a:lt1>
        <a:sysClr val="window" lastClr="FFFFFF"/>
      </a:lt1>
      <a:dk2>
        <a:srgbClr val="E7E6E6"/>
      </a:dk2>
      <a:lt2>
        <a:srgbClr val="474173"/>
      </a:lt2>
      <a:accent1>
        <a:srgbClr val="130F65"/>
      </a:accent1>
      <a:accent2>
        <a:srgbClr val="00A3E0"/>
      </a:accent2>
      <a:accent3>
        <a:srgbClr val="78BE20"/>
      </a:accent3>
      <a:accent4>
        <a:srgbClr val="FF6A39"/>
      </a:accent4>
      <a:accent5>
        <a:srgbClr val="33828D"/>
      </a:accent5>
      <a:accent6>
        <a:srgbClr val="3CB6B9"/>
      </a:accent6>
      <a:hlink>
        <a:srgbClr val="0087D5"/>
      </a:hlink>
      <a:folHlink>
        <a:srgbClr val="44546A"/>
      </a:folHlink>
    </a:clrScheme>
    <a:fontScheme name="GSXFY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0_GSX15_Breakout">
  <a:themeElements>
    <a:clrScheme name="GSX15_Breakouts">
      <a:dk1>
        <a:srgbClr val="2C2C2C"/>
      </a:dk1>
      <a:lt1>
        <a:sysClr val="window" lastClr="FFFFFF"/>
      </a:lt1>
      <a:dk2>
        <a:srgbClr val="E7E6E6"/>
      </a:dk2>
      <a:lt2>
        <a:srgbClr val="474173"/>
      </a:lt2>
      <a:accent1>
        <a:srgbClr val="130F65"/>
      </a:accent1>
      <a:accent2>
        <a:srgbClr val="00A3E0"/>
      </a:accent2>
      <a:accent3>
        <a:srgbClr val="78BE20"/>
      </a:accent3>
      <a:accent4>
        <a:srgbClr val="FF6A39"/>
      </a:accent4>
      <a:accent5>
        <a:srgbClr val="33828D"/>
      </a:accent5>
      <a:accent6>
        <a:srgbClr val="3CB6B9"/>
      </a:accent6>
      <a:hlink>
        <a:srgbClr val="0087D5"/>
      </a:hlink>
      <a:folHlink>
        <a:srgbClr val="44546A"/>
      </a:folHlink>
    </a:clrScheme>
    <a:fontScheme name="GSXFY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1_GSX15_Breakout">
  <a:themeElements>
    <a:clrScheme name="GSX15_Breakouts">
      <a:dk1>
        <a:srgbClr val="2C2C2C"/>
      </a:dk1>
      <a:lt1>
        <a:sysClr val="window" lastClr="FFFFFF"/>
      </a:lt1>
      <a:dk2>
        <a:srgbClr val="E7E6E6"/>
      </a:dk2>
      <a:lt2>
        <a:srgbClr val="474173"/>
      </a:lt2>
      <a:accent1>
        <a:srgbClr val="130F65"/>
      </a:accent1>
      <a:accent2>
        <a:srgbClr val="00A3E0"/>
      </a:accent2>
      <a:accent3>
        <a:srgbClr val="78BE20"/>
      </a:accent3>
      <a:accent4>
        <a:srgbClr val="FF6A39"/>
      </a:accent4>
      <a:accent5>
        <a:srgbClr val="33828D"/>
      </a:accent5>
      <a:accent6>
        <a:srgbClr val="3CB6B9"/>
      </a:accent6>
      <a:hlink>
        <a:srgbClr val="0087D5"/>
      </a:hlink>
      <a:folHlink>
        <a:srgbClr val="44546A"/>
      </a:folHlink>
    </a:clrScheme>
    <a:fontScheme name="GSXFY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2_GSX15_Breakout">
  <a:themeElements>
    <a:clrScheme name="GSX15_Breakouts">
      <a:dk1>
        <a:srgbClr val="2C2C2C"/>
      </a:dk1>
      <a:lt1>
        <a:sysClr val="window" lastClr="FFFFFF"/>
      </a:lt1>
      <a:dk2>
        <a:srgbClr val="E7E6E6"/>
      </a:dk2>
      <a:lt2>
        <a:srgbClr val="474173"/>
      </a:lt2>
      <a:accent1>
        <a:srgbClr val="130F65"/>
      </a:accent1>
      <a:accent2>
        <a:srgbClr val="00A3E0"/>
      </a:accent2>
      <a:accent3>
        <a:srgbClr val="78BE20"/>
      </a:accent3>
      <a:accent4>
        <a:srgbClr val="FF6A39"/>
      </a:accent4>
      <a:accent5>
        <a:srgbClr val="33828D"/>
      </a:accent5>
      <a:accent6>
        <a:srgbClr val="3CB6B9"/>
      </a:accent6>
      <a:hlink>
        <a:srgbClr val="0087D5"/>
      </a:hlink>
      <a:folHlink>
        <a:srgbClr val="44546A"/>
      </a:folHlink>
    </a:clrScheme>
    <a:fontScheme name="GSXFY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3_GSX15_Breakout">
  <a:themeElements>
    <a:clrScheme name="GSX15_Breakouts">
      <a:dk1>
        <a:srgbClr val="2C2C2C"/>
      </a:dk1>
      <a:lt1>
        <a:sysClr val="window" lastClr="FFFFFF"/>
      </a:lt1>
      <a:dk2>
        <a:srgbClr val="E7E6E6"/>
      </a:dk2>
      <a:lt2>
        <a:srgbClr val="474173"/>
      </a:lt2>
      <a:accent1>
        <a:srgbClr val="130F65"/>
      </a:accent1>
      <a:accent2>
        <a:srgbClr val="00A3E0"/>
      </a:accent2>
      <a:accent3>
        <a:srgbClr val="78BE20"/>
      </a:accent3>
      <a:accent4>
        <a:srgbClr val="FF6A39"/>
      </a:accent4>
      <a:accent5>
        <a:srgbClr val="33828D"/>
      </a:accent5>
      <a:accent6>
        <a:srgbClr val="3CB6B9"/>
      </a:accent6>
      <a:hlink>
        <a:srgbClr val="0087D5"/>
      </a:hlink>
      <a:folHlink>
        <a:srgbClr val="44546A"/>
      </a:folHlink>
    </a:clrScheme>
    <a:fontScheme name="GSXFY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4_GSX15_Breakout">
  <a:themeElements>
    <a:clrScheme name="GSX15_Breakouts">
      <a:dk1>
        <a:srgbClr val="2C2C2C"/>
      </a:dk1>
      <a:lt1>
        <a:sysClr val="window" lastClr="FFFFFF"/>
      </a:lt1>
      <a:dk2>
        <a:srgbClr val="E7E6E6"/>
      </a:dk2>
      <a:lt2>
        <a:srgbClr val="474173"/>
      </a:lt2>
      <a:accent1>
        <a:srgbClr val="130F65"/>
      </a:accent1>
      <a:accent2>
        <a:srgbClr val="00A3E0"/>
      </a:accent2>
      <a:accent3>
        <a:srgbClr val="78BE20"/>
      </a:accent3>
      <a:accent4>
        <a:srgbClr val="FF6A39"/>
      </a:accent4>
      <a:accent5>
        <a:srgbClr val="33828D"/>
      </a:accent5>
      <a:accent6>
        <a:srgbClr val="3CB6B9"/>
      </a:accent6>
      <a:hlink>
        <a:srgbClr val="0087D5"/>
      </a:hlink>
      <a:folHlink>
        <a:srgbClr val="44546A"/>
      </a:folHlink>
    </a:clrScheme>
    <a:fontScheme name="GSXFY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isco Arial 4x3 template">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0.xml><?xml version="1.0" encoding="utf-8"?>
<a:theme xmlns:a="http://schemas.openxmlformats.org/drawingml/2006/main" name="15_GSX15_Breakout">
  <a:themeElements>
    <a:clrScheme name="GSX15_Breakouts">
      <a:dk1>
        <a:srgbClr val="2C2C2C"/>
      </a:dk1>
      <a:lt1>
        <a:sysClr val="window" lastClr="FFFFFF"/>
      </a:lt1>
      <a:dk2>
        <a:srgbClr val="E7E6E6"/>
      </a:dk2>
      <a:lt2>
        <a:srgbClr val="474173"/>
      </a:lt2>
      <a:accent1>
        <a:srgbClr val="130F65"/>
      </a:accent1>
      <a:accent2>
        <a:srgbClr val="00A3E0"/>
      </a:accent2>
      <a:accent3>
        <a:srgbClr val="78BE20"/>
      </a:accent3>
      <a:accent4>
        <a:srgbClr val="FF6A39"/>
      </a:accent4>
      <a:accent5>
        <a:srgbClr val="33828D"/>
      </a:accent5>
      <a:accent6>
        <a:srgbClr val="3CB6B9"/>
      </a:accent6>
      <a:hlink>
        <a:srgbClr val="0087D5"/>
      </a:hlink>
      <a:folHlink>
        <a:srgbClr val="44546A"/>
      </a:folHlink>
    </a:clrScheme>
    <a:fontScheme name="GSXFY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C00000"/>
        </a:solidFill>
      </a:spPr>
      <a:bodyPr wrap="square" lIns="91414" tIns="45718" rIns="91414" bIns="45718" rtlCol="0">
        <a:spAutoFit/>
      </a:bodyPr>
      <a:lstStyle>
        <a:defPPr>
          <a:defRPr dirty="0" smtClean="0">
            <a:solidFill>
              <a:schemeClr val="bg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6_GSX15_Breakout">
  <a:themeElements>
    <a:clrScheme name="GSX15_Breakouts">
      <a:dk1>
        <a:srgbClr val="2C2C2C"/>
      </a:dk1>
      <a:lt1>
        <a:sysClr val="window" lastClr="FFFFFF"/>
      </a:lt1>
      <a:dk2>
        <a:srgbClr val="E7E6E6"/>
      </a:dk2>
      <a:lt2>
        <a:srgbClr val="474173"/>
      </a:lt2>
      <a:accent1>
        <a:srgbClr val="130F65"/>
      </a:accent1>
      <a:accent2>
        <a:srgbClr val="00A3E0"/>
      </a:accent2>
      <a:accent3>
        <a:srgbClr val="78BE20"/>
      </a:accent3>
      <a:accent4>
        <a:srgbClr val="FF6A39"/>
      </a:accent4>
      <a:accent5>
        <a:srgbClr val="33828D"/>
      </a:accent5>
      <a:accent6>
        <a:srgbClr val="3CB6B9"/>
      </a:accent6>
      <a:hlink>
        <a:srgbClr val="0087D5"/>
      </a:hlink>
      <a:folHlink>
        <a:srgbClr val="44546A"/>
      </a:folHlink>
    </a:clrScheme>
    <a:fontScheme name="GSXFY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2.xml><?xml version="1.0" encoding="utf-8"?>
<a:theme xmlns:a="http://schemas.openxmlformats.org/drawingml/2006/main" name="17_GSX15_Breakout">
  <a:themeElements>
    <a:clrScheme name="GSX15_Breakouts">
      <a:dk1>
        <a:srgbClr val="2C2C2C"/>
      </a:dk1>
      <a:lt1>
        <a:sysClr val="window" lastClr="FFFFFF"/>
      </a:lt1>
      <a:dk2>
        <a:srgbClr val="E7E6E6"/>
      </a:dk2>
      <a:lt2>
        <a:srgbClr val="474173"/>
      </a:lt2>
      <a:accent1>
        <a:srgbClr val="130F65"/>
      </a:accent1>
      <a:accent2>
        <a:srgbClr val="00A3E0"/>
      </a:accent2>
      <a:accent3>
        <a:srgbClr val="78BE20"/>
      </a:accent3>
      <a:accent4>
        <a:srgbClr val="FF6A39"/>
      </a:accent4>
      <a:accent5>
        <a:srgbClr val="33828D"/>
      </a:accent5>
      <a:accent6>
        <a:srgbClr val="3CB6B9"/>
      </a:accent6>
      <a:hlink>
        <a:srgbClr val="0087D5"/>
      </a:hlink>
      <a:folHlink>
        <a:srgbClr val="44546A"/>
      </a:folHlink>
    </a:clrScheme>
    <a:fontScheme name="GSXFY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C00000"/>
        </a:solidFill>
      </a:spPr>
      <a:bodyPr wrap="square" lIns="91414" tIns="45718" rIns="91414" bIns="45718" rtlCol="0">
        <a:spAutoFit/>
      </a:bodyPr>
      <a:lstStyle>
        <a:defPPr>
          <a:defRPr dirty="0" smtClean="0">
            <a:solidFill>
              <a:schemeClr val="bg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3.xml><?xml version="1.0" encoding="utf-8"?>
<a:theme xmlns:a="http://schemas.openxmlformats.org/drawingml/2006/main" name="18_GSX15_Breakout">
  <a:themeElements>
    <a:clrScheme name="GSX15_Breakouts">
      <a:dk1>
        <a:srgbClr val="2C2C2C"/>
      </a:dk1>
      <a:lt1>
        <a:sysClr val="window" lastClr="FFFFFF"/>
      </a:lt1>
      <a:dk2>
        <a:srgbClr val="E7E6E6"/>
      </a:dk2>
      <a:lt2>
        <a:srgbClr val="474173"/>
      </a:lt2>
      <a:accent1>
        <a:srgbClr val="130F65"/>
      </a:accent1>
      <a:accent2>
        <a:srgbClr val="00A3E0"/>
      </a:accent2>
      <a:accent3>
        <a:srgbClr val="78BE20"/>
      </a:accent3>
      <a:accent4>
        <a:srgbClr val="FF6A39"/>
      </a:accent4>
      <a:accent5>
        <a:srgbClr val="33828D"/>
      </a:accent5>
      <a:accent6>
        <a:srgbClr val="3CB6B9"/>
      </a:accent6>
      <a:hlink>
        <a:srgbClr val="0087D5"/>
      </a:hlink>
      <a:folHlink>
        <a:srgbClr val="44546A"/>
      </a:folHlink>
    </a:clrScheme>
    <a:fontScheme name="GSXFY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4.xml><?xml version="1.0" encoding="utf-8"?>
<a:theme xmlns:a="http://schemas.openxmlformats.org/drawingml/2006/main" name="19_GSX15_Breakout">
  <a:themeElements>
    <a:clrScheme name="GSX15_Breakouts">
      <a:dk1>
        <a:srgbClr val="2C2C2C"/>
      </a:dk1>
      <a:lt1>
        <a:sysClr val="window" lastClr="FFFFFF"/>
      </a:lt1>
      <a:dk2>
        <a:srgbClr val="E7E6E6"/>
      </a:dk2>
      <a:lt2>
        <a:srgbClr val="474173"/>
      </a:lt2>
      <a:accent1>
        <a:srgbClr val="130F65"/>
      </a:accent1>
      <a:accent2>
        <a:srgbClr val="00A3E0"/>
      </a:accent2>
      <a:accent3>
        <a:srgbClr val="78BE20"/>
      </a:accent3>
      <a:accent4>
        <a:srgbClr val="FF6A39"/>
      </a:accent4>
      <a:accent5>
        <a:srgbClr val="33828D"/>
      </a:accent5>
      <a:accent6>
        <a:srgbClr val="3CB6B9"/>
      </a:accent6>
      <a:hlink>
        <a:srgbClr val="0087D5"/>
      </a:hlink>
      <a:folHlink>
        <a:srgbClr val="44546A"/>
      </a:folHlink>
    </a:clrScheme>
    <a:fontScheme name="GSXFY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5.xml><?xml version="1.0" encoding="utf-8"?>
<a:theme xmlns:a="http://schemas.openxmlformats.org/drawingml/2006/main" name="20_GSX15_Breakout">
  <a:themeElements>
    <a:clrScheme name="GSX15_Breakouts">
      <a:dk1>
        <a:srgbClr val="2C2C2C"/>
      </a:dk1>
      <a:lt1>
        <a:sysClr val="window" lastClr="FFFFFF"/>
      </a:lt1>
      <a:dk2>
        <a:srgbClr val="E7E6E6"/>
      </a:dk2>
      <a:lt2>
        <a:srgbClr val="474173"/>
      </a:lt2>
      <a:accent1>
        <a:srgbClr val="130F65"/>
      </a:accent1>
      <a:accent2>
        <a:srgbClr val="00A3E0"/>
      </a:accent2>
      <a:accent3>
        <a:srgbClr val="78BE20"/>
      </a:accent3>
      <a:accent4>
        <a:srgbClr val="FF6A39"/>
      </a:accent4>
      <a:accent5>
        <a:srgbClr val="33828D"/>
      </a:accent5>
      <a:accent6>
        <a:srgbClr val="3CB6B9"/>
      </a:accent6>
      <a:hlink>
        <a:srgbClr val="0087D5"/>
      </a:hlink>
      <a:folHlink>
        <a:srgbClr val="44546A"/>
      </a:folHlink>
    </a:clrScheme>
    <a:fontScheme name="GSXFY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6.xml><?xml version="1.0" encoding="utf-8"?>
<a:theme xmlns:a="http://schemas.openxmlformats.org/drawingml/2006/main" name="21_GSX15_Breakout">
  <a:themeElements>
    <a:clrScheme name="GSX15_Breakouts">
      <a:dk1>
        <a:srgbClr val="2C2C2C"/>
      </a:dk1>
      <a:lt1>
        <a:sysClr val="window" lastClr="FFFFFF"/>
      </a:lt1>
      <a:dk2>
        <a:srgbClr val="E7E6E6"/>
      </a:dk2>
      <a:lt2>
        <a:srgbClr val="474173"/>
      </a:lt2>
      <a:accent1>
        <a:srgbClr val="130F65"/>
      </a:accent1>
      <a:accent2>
        <a:srgbClr val="00A3E0"/>
      </a:accent2>
      <a:accent3>
        <a:srgbClr val="78BE20"/>
      </a:accent3>
      <a:accent4>
        <a:srgbClr val="FF6A39"/>
      </a:accent4>
      <a:accent5>
        <a:srgbClr val="33828D"/>
      </a:accent5>
      <a:accent6>
        <a:srgbClr val="3CB6B9"/>
      </a:accent6>
      <a:hlink>
        <a:srgbClr val="0087D5"/>
      </a:hlink>
      <a:folHlink>
        <a:srgbClr val="44546A"/>
      </a:folHlink>
    </a:clrScheme>
    <a:fontScheme name="GSXFY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7.xml><?xml version="1.0" encoding="utf-8"?>
<a:theme xmlns:a="http://schemas.openxmlformats.org/drawingml/2006/main" name="22_GSX15_Breakout">
  <a:themeElements>
    <a:clrScheme name="GSX15_Breakouts">
      <a:dk1>
        <a:srgbClr val="2C2C2C"/>
      </a:dk1>
      <a:lt1>
        <a:sysClr val="window" lastClr="FFFFFF"/>
      </a:lt1>
      <a:dk2>
        <a:srgbClr val="E7E6E6"/>
      </a:dk2>
      <a:lt2>
        <a:srgbClr val="474173"/>
      </a:lt2>
      <a:accent1>
        <a:srgbClr val="130F65"/>
      </a:accent1>
      <a:accent2>
        <a:srgbClr val="00A3E0"/>
      </a:accent2>
      <a:accent3>
        <a:srgbClr val="78BE20"/>
      </a:accent3>
      <a:accent4>
        <a:srgbClr val="FF6A39"/>
      </a:accent4>
      <a:accent5>
        <a:srgbClr val="33828D"/>
      </a:accent5>
      <a:accent6>
        <a:srgbClr val="3CB6B9"/>
      </a:accent6>
      <a:hlink>
        <a:srgbClr val="0087D5"/>
      </a:hlink>
      <a:folHlink>
        <a:srgbClr val="44546A"/>
      </a:folHlink>
    </a:clrScheme>
    <a:fontScheme name="GSXFY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C00000"/>
        </a:solidFill>
      </a:spPr>
      <a:bodyPr wrap="square" lIns="91414" tIns="45718" rIns="91414" bIns="45718" rtlCol="0">
        <a:spAutoFit/>
      </a:bodyPr>
      <a:lstStyle>
        <a:defPPr>
          <a:defRPr dirty="0" smtClean="0">
            <a:solidFill>
              <a:schemeClr val="bg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1_16x9_Cool_Template_Version_0.15">
  <a:themeElements>
    <a:clrScheme name="Cisco Cool Palette Theme">
      <a:dk1>
        <a:srgbClr val="000000"/>
      </a:dk1>
      <a:lt1>
        <a:srgbClr val="FFFFFF"/>
      </a:lt1>
      <a:dk2>
        <a:srgbClr val="272848"/>
      </a:dk2>
      <a:lt2>
        <a:srgbClr val="FFFFFF"/>
      </a:lt2>
      <a:accent1>
        <a:srgbClr val="272A48"/>
      </a:accent1>
      <a:accent2>
        <a:srgbClr val="52526D"/>
      </a:accent2>
      <a:accent3>
        <a:srgbClr val="FFFFFF"/>
      </a:accent3>
      <a:accent4>
        <a:srgbClr val="D3D3DA"/>
      </a:accent4>
      <a:accent5>
        <a:srgbClr val="33828D"/>
      </a:accent5>
      <a:accent6>
        <a:srgbClr val="3CBBB9"/>
      </a:accent6>
      <a:hlink>
        <a:srgbClr val="3CBBB9"/>
      </a:hlink>
      <a:folHlink>
        <a:srgbClr val="33828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9.xml><?xml version="1.0" encoding="utf-8"?>
<a:theme xmlns:a="http://schemas.openxmlformats.org/drawingml/2006/main" name="2_16x9_Cool_Template_Version_0.15">
  <a:themeElements>
    <a:clrScheme name="Cisco Cool Palette Theme">
      <a:dk1>
        <a:srgbClr val="000000"/>
      </a:dk1>
      <a:lt1>
        <a:srgbClr val="FFFFFF"/>
      </a:lt1>
      <a:dk2>
        <a:srgbClr val="272848"/>
      </a:dk2>
      <a:lt2>
        <a:srgbClr val="FFFFFF"/>
      </a:lt2>
      <a:accent1>
        <a:srgbClr val="272A48"/>
      </a:accent1>
      <a:accent2>
        <a:srgbClr val="52526D"/>
      </a:accent2>
      <a:accent3>
        <a:srgbClr val="FFFFFF"/>
      </a:accent3>
      <a:accent4>
        <a:srgbClr val="D3D3DA"/>
      </a:accent4>
      <a:accent5>
        <a:srgbClr val="33828D"/>
      </a:accent5>
      <a:accent6>
        <a:srgbClr val="3CBBB9"/>
      </a:accent6>
      <a:hlink>
        <a:srgbClr val="3CBBB9"/>
      </a:hlink>
      <a:folHlink>
        <a:srgbClr val="33828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Tiger Team Boot Camp">
  <a:themeElements>
    <a:clrScheme name="Cisco Cool Palette Theme">
      <a:dk1>
        <a:srgbClr val="000000"/>
      </a:dk1>
      <a:lt1>
        <a:srgbClr val="FFFFFF"/>
      </a:lt1>
      <a:dk2>
        <a:srgbClr val="272848"/>
      </a:dk2>
      <a:lt2>
        <a:srgbClr val="FFFFFF"/>
      </a:lt2>
      <a:accent1>
        <a:srgbClr val="272A48"/>
      </a:accent1>
      <a:accent2>
        <a:srgbClr val="52526D"/>
      </a:accent2>
      <a:accent3>
        <a:srgbClr val="FFFFFF"/>
      </a:accent3>
      <a:accent4>
        <a:srgbClr val="D3D3DA"/>
      </a:accent4>
      <a:accent5>
        <a:srgbClr val="33828D"/>
      </a:accent5>
      <a:accent6>
        <a:srgbClr val="3CBBB9"/>
      </a:accent6>
      <a:hlink>
        <a:srgbClr val="3CBBB9"/>
      </a:hlink>
      <a:folHlink>
        <a:srgbClr val="33828D"/>
      </a:folHlink>
    </a:clrScheme>
    <a:fontScheme name="Cisco 2014">
      <a:majorFont>
        <a:latin typeface="CiscoSansTT ExtraLight"/>
        <a:ea typeface=""/>
        <a:cs typeface=""/>
      </a:majorFont>
      <a:minorFont>
        <a:latin typeface="CiscoSansT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31750">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0.xml><?xml version="1.0" encoding="utf-8"?>
<a:theme xmlns:a="http://schemas.openxmlformats.org/drawingml/2006/main" name="1_Tiger Team Boot Camp">
  <a:themeElements>
    <a:clrScheme name="Cisco Cool Palette Theme">
      <a:dk1>
        <a:srgbClr val="000000"/>
      </a:dk1>
      <a:lt1>
        <a:srgbClr val="FFFFFF"/>
      </a:lt1>
      <a:dk2>
        <a:srgbClr val="272848"/>
      </a:dk2>
      <a:lt2>
        <a:srgbClr val="FFFFFF"/>
      </a:lt2>
      <a:accent1>
        <a:srgbClr val="272A48"/>
      </a:accent1>
      <a:accent2>
        <a:srgbClr val="52526D"/>
      </a:accent2>
      <a:accent3>
        <a:srgbClr val="FFFFFF"/>
      </a:accent3>
      <a:accent4>
        <a:srgbClr val="D3D3DA"/>
      </a:accent4>
      <a:accent5>
        <a:srgbClr val="33828D"/>
      </a:accent5>
      <a:accent6>
        <a:srgbClr val="3CBBB9"/>
      </a:accent6>
      <a:hlink>
        <a:srgbClr val="3CBBB9"/>
      </a:hlink>
      <a:folHlink>
        <a:srgbClr val="33828D"/>
      </a:folHlink>
    </a:clrScheme>
    <a:fontScheme name="Cisco 2014">
      <a:majorFont>
        <a:latin typeface="CiscoSansTT ExtraLight"/>
        <a:ea typeface=""/>
        <a:cs typeface=""/>
      </a:majorFont>
      <a:minorFont>
        <a:latin typeface="CiscoSansT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31750">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GSX15_Breakout">
  <a:themeElements>
    <a:clrScheme name="GSX15_Breakouts">
      <a:dk1>
        <a:srgbClr val="2C2C2C"/>
      </a:dk1>
      <a:lt1>
        <a:sysClr val="window" lastClr="FFFFFF"/>
      </a:lt1>
      <a:dk2>
        <a:srgbClr val="E7E6E6"/>
      </a:dk2>
      <a:lt2>
        <a:srgbClr val="474173"/>
      </a:lt2>
      <a:accent1>
        <a:srgbClr val="130F65"/>
      </a:accent1>
      <a:accent2>
        <a:srgbClr val="00A3E0"/>
      </a:accent2>
      <a:accent3>
        <a:srgbClr val="78BE20"/>
      </a:accent3>
      <a:accent4>
        <a:srgbClr val="FF6A39"/>
      </a:accent4>
      <a:accent5>
        <a:srgbClr val="33828D"/>
      </a:accent5>
      <a:accent6>
        <a:srgbClr val="3CB6B9"/>
      </a:accent6>
      <a:hlink>
        <a:srgbClr val="0087D5"/>
      </a:hlink>
      <a:folHlink>
        <a:srgbClr val="44546A"/>
      </a:folHlink>
    </a:clrScheme>
    <a:fontScheme name="GSXFY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6x9_Cool_Template_Version_0.15">
  <a:themeElements>
    <a:clrScheme name="Custom 39">
      <a:dk1>
        <a:srgbClr val="000000"/>
      </a:dk1>
      <a:lt1>
        <a:srgbClr val="FFFFFF"/>
      </a:lt1>
      <a:dk2>
        <a:srgbClr val="272848"/>
      </a:dk2>
      <a:lt2>
        <a:srgbClr val="FFFFFF"/>
      </a:lt2>
      <a:accent1>
        <a:srgbClr val="272A48"/>
      </a:accent1>
      <a:accent2>
        <a:srgbClr val="52526D"/>
      </a:accent2>
      <a:accent3>
        <a:srgbClr val="FFFFFF"/>
      </a:accent3>
      <a:accent4>
        <a:srgbClr val="D3D3DA"/>
      </a:accent4>
      <a:accent5>
        <a:srgbClr val="33828D"/>
      </a:accent5>
      <a:accent6>
        <a:srgbClr val="3CBBB9"/>
      </a:accent6>
      <a:hlink>
        <a:srgbClr val="3CBBB9"/>
      </a:hlink>
      <a:folHlink>
        <a:srgbClr val="3CBBB9"/>
      </a:folHlink>
    </a:clrScheme>
    <a:fontScheme name="Custom 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16x9_Cool_Template_CCS_07Jan2014">
  <a:themeElements>
    <a:clrScheme name="Cisco Cool Palette Theme">
      <a:dk1>
        <a:srgbClr val="000000"/>
      </a:dk1>
      <a:lt1>
        <a:srgbClr val="FFFFFF"/>
      </a:lt1>
      <a:dk2>
        <a:srgbClr val="272848"/>
      </a:dk2>
      <a:lt2>
        <a:srgbClr val="FFFFFF"/>
      </a:lt2>
      <a:accent1>
        <a:srgbClr val="272A48"/>
      </a:accent1>
      <a:accent2>
        <a:srgbClr val="52526D"/>
      </a:accent2>
      <a:accent3>
        <a:srgbClr val="FFFFFF"/>
      </a:accent3>
      <a:accent4>
        <a:srgbClr val="D3D3DA"/>
      </a:accent4>
      <a:accent5>
        <a:srgbClr val="33828D"/>
      </a:accent5>
      <a:accent6>
        <a:srgbClr val="3CBBB9"/>
      </a:accent6>
      <a:hlink>
        <a:srgbClr val="3CBBB9"/>
      </a:hlink>
      <a:folHlink>
        <a:srgbClr val="33828D"/>
      </a:folHlink>
    </a:clrScheme>
    <a:fontScheme name="Cisco 2014">
      <a:majorFont>
        <a:latin typeface="CiscoSansTT ExtraLight"/>
        <a:ea typeface=""/>
        <a:cs typeface=""/>
      </a:majorFont>
      <a:minorFont>
        <a:latin typeface="CiscoSansT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2_GSX15_Breakout">
  <a:themeElements>
    <a:clrScheme name="GSX15_Breakouts">
      <a:dk1>
        <a:srgbClr val="2C2C2C"/>
      </a:dk1>
      <a:lt1>
        <a:sysClr val="window" lastClr="FFFFFF"/>
      </a:lt1>
      <a:dk2>
        <a:srgbClr val="E7E6E6"/>
      </a:dk2>
      <a:lt2>
        <a:srgbClr val="474173"/>
      </a:lt2>
      <a:accent1>
        <a:srgbClr val="130F65"/>
      </a:accent1>
      <a:accent2>
        <a:srgbClr val="00A3E0"/>
      </a:accent2>
      <a:accent3>
        <a:srgbClr val="78BE20"/>
      </a:accent3>
      <a:accent4>
        <a:srgbClr val="FF6A39"/>
      </a:accent4>
      <a:accent5>
        <a:srgbClr val="33828D"/>
      </a:accent5>
      <a:accent6>
        <a:srgbClr val="3CB6B9"/>
      </a:accent6>
      <a:hlink>
        <a:srgbClr val="0087D5"/>
      </a:hlink>
      <a:folHlink>
        <a:srgbClr val="44546A"/>
      </a:folHlink>
    </a:clrScheme>
    <a:fontScheme name="GSXFY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GSX15_Breakout">
  <a:themeElements>
    <a:clrScheme name="GSX15_Breakouts">
      <a:dk1>
        <a:srgbClr val="2C2C2C"/>
      </a:dk1>
      <a:lt1>
        <a:sysClr val="window" lastClr="FFFFFF"/>
      </a:lt1>
      <a:dk2>
        <a:srgbClr val="E7E6E6"/>
      </a:dk2>
      <a:lt2>
        <a:srgbClr val="474173"/>
      </a:lt2>
      <a:accent1>
        <a:srgbClr val="130F65"/>
      </a:accent1>
      <a:accent2>
        <a:srgbClr val="00A3E0"/>
      </a:accent2>
      <a:accent3>
        <a:srgbClr val="78BE20"/>
      </a:accent3>
      <a:accent4>
        <a:srgbClr val="FF6A39"/>
      </a:accent4>
      <a:accent5>
        <a:srgbClr val="33828D"/>
      </a:accent5>
      <a:accent6>
        <a:srgbClr val="3CB6B9"/>
      </a:accent6>
      <a:hlink>
        <a:srgbClr val="0087D5"/>
      </a:hlink>
      <a:folHlink>
        <a:srgbClr val="44546A"/>
      </a:folHlink>
    </a:clrScheme>
    <a:fontScheme name="GSXFY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GSX15_Breakout">
  <a:themeElements>
    <a:clrScheme name="GSX15_Breakouts">
      <a:dk1>
        <a:srgbClr val="2C2C2C"/>
      </a:dk1>
      <a:lt1>
        <a:sysClr val="window" lastClr="FFFFFF"/>
      </a:lt1>
      <a:dk2>
        <a:srgbClr val="E7E6E6"/>
      </a:dk2>
      <a:lt2>
        <a:srgbClr val="474173"/>
      </a:lt2>
      <a:accent1>
        <a:srgbClr val="130F65"/>
      </a:accent1>
      <a:accent2>
        <a:srgbClr val="00A3E0"/>
      </a:accent2>
      <a:accent3>
        <a:srgbClr val="78BE20"/>
      </a:accent3>
      <a:accent4>
        <a:srgbClr val="FF6A39"/>
      </a:accent4>
      <a:accent5>
        <a:srgbClr val="33828D"/>
      </a:accent5>
      <a:accent6>
        <a:srgbClr val="3CB6B9"/>
      </a:accent6>
      <a:hlink>
        <a:srgbClr val="0087D5"/>
      </a:hlink>
      <a:folHlink>
        <a:srgbClr val="44546A"/>
      </a:folHlink>
    </a:clrScheme>
    <a:fontScheme name="GSXFY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isco Cool Palette Theme">
    <a:dk1>
      <a:srgbClr val="000000"/>
    </a:dk1>
    <a:lt1>
      <a:srgbClr val="FFFFFF"/>
    </a:lt1>
    <a:dk2>
      <a:srgbClr val="272848"/>
    </a:dk2>
    <a:lt2>
      <a:srgbClr val="FFFFFF"/>
    </a:lt2>
    <a:accent1>
      <a:srgbClr val="272A48"/>
    </a:accent1>
    <a:accent2>
      <a:srgbClr val="52526D"/>
    </a:accent2>
    <a:accent3>
      <a:srgbClr val="FFFFFF"/>
    </a:accent3>
    <a:accent4>
      <a:srgbClr val="D3D3DA"/>
    </a:accent4>
    <a:accent5>
      <a:srgbClr val="33828D"/>
    </a:accent5>
    <a:accent6>
      <a:srgbClr val="3CBBB9"/>
    </a:accent6>
    <a:hlink>
      <a:srgbClr val="3CBBB9"/>
    </a:hlink>
    <a:folHlink>
      <a:srgbClr val="33828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17078</TotalTime>
  <Words>9543</Words>
  <Application>Microsoft Macintosh PowerPoint</Application>
  <PresentationFormat>Custom</PresentationFormat>
  <Paragraphs>1627</Paragraphs>
  <Slides>88</Slides>
  <Notes>68</Notes>
  <HiddenSlides>0</HiddenSlides>
  <MMClips>1</MMClips>
  <ScaleCrop>false</ScaleCrop>
  <HeadingPairs>
    <vt:vector size="6" baseType="variant">
      <vt:variant>
        <vt:lpstr>Theme</vt:lpstr>
      </vt:variant>
      <vt:variant>
        <vt:i4>30</vt:i4>
      </vt:variant>
      <vt:variant>
        <vt:lpstr>Embedded OLE Servers</vt:lpstr>
      </vt:variant>
      <vt:variant>
        <vt:i4>1</vt:i4>
      </vt:variant>
      <vt:variant>
        <vt:lpstr>Slide Titles</vt:lpstr>
      </vt:variant>
      <vt:variant>
        <vt:i4>88</vt:i4>
      </vt:variant>
    </vt:vector>
  </HeadingPairs>
  <TitlesOfParts>
    <vt:vector size="119" baseType="lpstr">
      <vt:lpstr>GSX15_Breakout</vt:lpstr>
      <vt:lpstr>Cisco Arial 4x3 template</vt:lpstr>
      <vt:lpstr>Tiger Team Boot Camp</vt:lpstr>
      <vt:lpstr>1_GSX15_Breakout</vt:lpstr>
      <vt:lpstr>16x9_Cool_Template_Version_0.15</vt:lpstr>
      <vt:lpstr>16x9_Cool_Template_CCS_07Jan2014</vt:lpstr>
      <vt:lpstr>2_GSX15_Breakout</vt:lpstr>
      <vt:lpstr>3_GSX15_Breakout</vt:lpstr>
      <vt:lpstr>4_GSX15_Breakout</vt:lpstr>
      <vt:lpstr>5_GSX15_Breakout</vt:lpstr>
      <vt:lpstr>6_GSX15_Breakout</vt:lpstr>
      <vt:lpstr>7_GSX15_Breakout</vt:lpstr>
      <vt:lpstr>8_GSX15_Breakout</vt:lpstr>
      <vt:lpstr>9_GSX15_Breakout</vt:lpstr>
      <vt:lpstr>10_GSX15_Breakout</vt:lpstr>
      <vt:lpstr>11_GSX15_Breakout</vt:lpstr>
      <vt:lpstr>12_GSX15_Breakout</vt:lpstr>
      <vt:lpstr>13_GSX15_Breakout</vt:lpstr>
      <vt:lpstr>14_GSX15_Breakout</vt:lpstr>
      <vt:lpstr>15_GSX15_Breakout</vt:lpstr>
      <vt:lpstr>16_GSX15_Breakout</vt:lpstr>
      <vt:lpstr>17_GSX15_Breakout</vt:lpstr>
      <vt:lpstr>18_GSX15_Breakout</vt:lpstr>
      <vt:lpstr>19_GSX15_Breakout</vt:lpstr>
      <vt:lpstr>20_GSX15_Breakout</vt:lpstr>
      <vt:lpstr>21_GSX15_Breakout</vt:lpstr>
      <vt:lpstr>22_GSX15_Breakout</vt:lpstr>
      <vt:lpstr>1_16x9_Cool_Template_Version_0.15</vt:lpstr>
      <vt:lpstr>2_16x9_Cool_Template_Version_0.15</vt:lpstr>
      <vt:lpstr>1_Tiger Team Boot Camp</vt:lpstr>
      <vt:lpstr>think-cell Slide</vt:lpstr>
      <vt:lpstr>PowerPoint Presentation</vt:lpstr>
      <vt:lpstr>PowerPoint Presentation</vt:lpstr>
      <vt:lpstr>PowerPoint Presentation</vt:lpstr>
      <vt:lpstr>New Data Center Trends</vt:lpstr>
      <vt:lpstr>New Data Center Trends &amp; The Network</vt:lpstr>
      <vt:lpstr>PowerPoint Presentation</vt:lpstr>
      <vt:lpstr>Artificial Ties To Logical Constructs</vt:lpstr>
      <vt:lpstr>Traditional SDN Models - Challenges</vt:lpstr>
      <vt:lpstr>Policy Based Model – A Better Approach</vt:lpstr>
      <vt:lpstr>PowerPoint Presentation</vt:lpstr>
      <vt:lpstr>Network Infrastructure: State of Affairs Two Types of Languages </vt:lpstr>
      <vt:lpstr>ACI Vision Rapid deployment of applications onto DC and Cloud deployments with scale, security and full visibility</vt:lpstr>
      <vt:lpstr>Cisco – Leading The Data Center Transformation</vt:lpstr>
      <vt:lpstr>PowerPoint Presentation</vt:lpstr>
      <vt:lpstr>What Customers Asked For</vt:lpstr>
      <vt:lpstr>Application Centric Infrastructure Components</vt:lpstr>
      <vt:lpstr>Cisco Application Centric Infrastructure:  Building on the Transformative Approach of UCS</vt:lpstr>
      <vt:lpstr>Agility: Any Application, Anywhere—Physical and virtual </vt:lpstr>
      <vt:lpstr>PowerPoint Presentation</vt:lpstr>
      <vt:lpstr>Foundational Switching Platforms for the Next Decade</vt:lpstr>
      <vt:lpstr>Cisco Nexus 9000 Series Benefits: Innovation</vt:lpstr>
      <vt:lpstr>The Nexus Data Center Switching Portfolio</vt:lpstr>
      <vt:lpstr>Accelerate Your Transition to 40G: 40-Gbps BiDi Optics Preserve Existing 10-Gbps Cabling</vt:lpstr>
      <vt:lpstr>Cisco APIC: Delivering the Industry’s Best SDN Solution  </vt:lpstr>
      <vt:lpstr>Opening ACI Policy with OpFlex</vt:lpstr>
      <vt:lpstr>APIC Programming Interfaces</vt:lpstr>
      <vt:lpstr>Service Automation Through Device Package Integration  Cisco ACI + F5 BIG-IP</vt:lpstr>
      <vt:lpstr>Service Automation Through Device Package Integration –  Cisco ACI + Citrix NetScaler </vt:lpstr>
      <vt:lpstr>ACI Benefit: Secure Multi-tenancy at Scale</vt:lpstr>
      <vt:lpstr>ACI Benefit: Deep Telemetry —  Application and Tenant </vt:lpstr>
      <vt:lpstr>ACI Benefit: Delivering Time to Application Agility</vt:lpstr>
      <vt:lpstr>UCS Director: Orchestrating DC Infrastructure</vt:lpstr>
      <vt:lpstr>Lowering TCO – with ACI</vt:lpstr>
      <vt:lpstr>Flexibility to Consume ACI </vt:lpstr>
      <vt:lpstr>Industry Backing &amp; Growing List of Customer Wins</vt:lpstr>
      <vt:lpstr>Key challenges customer solved with ACI   Fully-automated deployment  Infrastructure scalability  Power Efficiency (Cooling huge cost)  Mobility  Huge Capex saving  Operations Simplicity</vt:lpstr>
      <vt:lpstr>Key challenges customer solved with ACI   Infrastructure scalability &amp; stability Shared resources / multi-tenancy   Operations Simplicity  Faster roll-out of services</vt:lpstr>
      <vt:lpstr>PowerPoint Presentation</vt:lpstr>
      <vt:lpstr>PowerPoint Presentation</vt:lpstr>
      <vt:lpstr>Open and Secure Networking is Important</vt:lpstr>
      <vt:lpstr>Cisco Open OS Strategy</vt:lpstr>
      <vt:lpstr>PowerPoint Presentation</vt:lpstr>
      <vt:lpstr>Cisco Joins Open Compute Project</vt:lpstr>
      <vt:lpstr>A Look at What Cisco has Published to Date</vt:lpstr>
      <vt:lpstr>Open:  Choice and Investment Protection</vt:lpstr>
      <vt:lpstr>Trends Impacting Datacenter Security</vt:lpstr>
      <vt:lpstr>Key Datacenter Security Requirements</vt:lpstr>
      <vt:lpstr>The Right Security Architecture For Nextgen Data Center</vt:lpstr>
      <vt:lpstr>Application Centric Policy Model For Security</vt:lpstr>
      <vt:lpstr>ACI Policy Model For Physical And Virtual Workloads</vt:lpstr>
      <vt:lpstr>Security Strategic Imperatives With ACI</vt:lpstr>
      <vt:lpstr>Opflex: An Open Protocol Enabling Better Security</vt:lpstr>
      <vt:lpstr>ACI Offers Open Security Framework And Broad Security Ecosystem</vt:lpstr>
      <vt:lpstr>ACI Addresses Data Center Security Requirements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Enterprise/Commercial Phase 1:  Add Nexus 9000 to Existing Nexus 2000-7000 Fabric </vt:lpstr>
      <vt:lpstr> Enterprise/Commercial Phase 2:  Add ACI Starter Kit</vt:lpstr>
      <vt:lpstr> Enterprise/Commercial Phase 3:  Extending ACI Policy to Servers on Existing Fabric</vt:lpstr>
      <vt:lpstr> Cloud Provider Phase 1:  Add Nexus 9000 to Existing Nexus 2000-7000 Fabric </vt:lpstr>
      <vt:lpstr> Cloud Provider Scenario 2: Add New Nexus 9000 Standalone VXLAN-based POD</vt:lpstr>
      <vt:lpstr> Cloud Provider Scenario 3: Migrate or add new ACI POD</vt:lpstr>
      <vt:lpstr>Use Cases Summary</vt:lpstr>
      <vt:lpstr>PowerPoint Presentation</vt:lpstr>
      <vt:lpstr>Nexus 9000—One Product, Different Applications Common Building Blocks</vt:lpstr>
      <vt:lpstr>Easing the Transition to Nexus 9000 and ACI Solutions Starter Bundle Usage Recommendations</vt:lpstr>
      <vt:lpstr>Keys to Success – Cisco Services</vt:lpstr>
      <vt:lpstr>Cisco Services For ACI</vt:lpstr>
      <vt:lpstr>PowerPoint Presentation</vt:lpstr>
      <vt:lpstr>PowerPoint Presentation</vt:lpstr>
      <vt:lpstr>PowerPoint Presentation</vt:lpstr>
      <vt:lpstr>Key challenges customer solved with ACI   Infrastructure scalability  Power Efficiency (Cooling huge cost)  Mobility  Multi-hypervisor support by design  Huge Capex saving  Operations Simplicity</vt:lpstr>
      <vt:lpstr>PowerPoint Presentation</vt:lpstr>
      <vt:lpstr>Key challenges customer solved with Nexus 9000s  Scalable Data Center 10G / 40G/  100G infrastructure  Future Proofing for SDN   Sustain changing network needs for  the next 7-10 years  Leveraging 10G Fiber infrastructure  for 40G core  Power Efficiency (Cooling huge cost)</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Jeffrey Guerra</dc:creator>
  <cp:lastModifiedBy>Craig Huitema</cp:lastModifiedBy>
  <cp:revision>898</cp:revision>
  <dcterms:created xsi:type="dcterms:W3CDTF">2013-05-10T23:31:37Z</dcterms:created>
  <dcterms:modified xsi:type="dcterms:W3CDTF">2014-11-10T19:54:20Z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2603584</vt:lpwstr>
  </property>
  <property fmtid="{D5CDD505-2E9C-101B-9397-08002B2CF9AE}" pid="3" name="NXPowerLiteSettings">
    <vt:lpwstr>C980073804F000</vt:lpwstr>
  </property>
  <property fmtid="{D5CDD505-2E9C-101B-9397-08002B2CF9AE}" pid="4" name="NXPowerLiteVersion">
    <vt:lpwstr>D6.1.0</vt:lpwstr>
  </property>
</Properties>
</file>